
<file path=[Content_Types].xml><?xml version="1.0" encoding="utf-8"?>
<Types xmlns="http://schemas.openxmlformats.org/package/2006/content-types">
  <Default Extension="png" ContentType="image/pn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slideLayouts/slideLayout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65.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66.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67.xml" ContentType="application/vnd.openxmlformats-officedocument.drawingml.chart+xml"/>
  <Override PartName="/ppt/charts/style67.xml" ContentType="application/vnd.ms-office.chartstyle+xml"/>
  <Override PartName="/ppt/charts/colors67.xml" ContentType="application/vnd.ms-office.chartcolorstyle+xml"/>
  <Override PartName="/ppt/charts/chart68.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69.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70.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71.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72.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73.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74.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75.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76.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77.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78.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79.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80.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81.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82.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83.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84.xml" ContentType="application/vnd.openxmlformats-officedocument.drawingml.chart+xml"/>
  <Override PartName="/ppt/charts/style84.xml" ContentType="application/vnd.ms-office.chartstyle+xml"/>
  <Override PartName="/ppt/charts/colors84.xml" ContentType="application/vnd.ms-office.chartcolorstyle+xml"/>
  <Override PartName="/ppt/charts/chart85.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86.xml" ContentType="application/vnd.openxmlformats-officedocument.drawingml.chart+xml"/>
  <Override PartName="/ppt/charts/style86.xml" ContentType="application/vnd.ms-office.chartstyle+xml"/>
  <Override PartName="/ppt/charts/colors86.xml" ContentType="application/vnd.ms-office.chartcolorstyle+xml"/>
  <Override PartName="/ppt/charts/chart87.xml" ContentType="application/vnd.openxmlformats-officedocument.drawingml.chart+xml"/>
  <Override PartName="/ppt/charts/style87.xml" ContentType="application/vnd.ms-office.chartstyle+xml"/>
  <Override PartName="/ppt/charts/colors87.xml" ContentType="application/vnd.ms-office.chartcolorstyle+xml"/>
  <Override PartName="/ppt/charts/chart88.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89.xml" ContentType="application/vnd.openxmlformats-officedocument.drawingml.chart+xml"/>
  <Override PartName="/ppt/charts/style89.xml" ContentType="application/vnd.ms-office.chartstyle+xml"/>
  <Override PartName="/ppt/charts/colors89.xml" ContentType="application/vnd.ms-office.chartcolorstyle+xml"/>
  <Override PartName="/ppt/charts/chart90.xml" ContentType="application/vnd.openxmlformats-officedocument.drawingml.chart+xml"/>
  <Override PartName="/ppt/charts/style90.xml" ContentType="application/vnd.ms-office.chartstyle+xml"/>
  <Override PartName="/ppt/charts/colors90.xml" ContentType="application/vnd.ms-office.chartcolorstyle+xml"/>
  <Override PartName="/ppt/charts/chart91.xml" ContentType="application/vnd.openxmlformats-officedocument.drawingml.chart+xml"/>
  <Override PartName="/ppt/charts/style91.xml" ContentType="application/vnd.ms-office.chartstyle+xml"/>
  <Override PartName="/ppt/charts/colors91.xml" ContentType="application/vnd.ms-office.chartcolorstyle+xml"/>
  <Override PartName="/ppt/charts/chart92.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93.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94.xml" ContentType="application/vnd.openxmlformats-officedocument.drawingml.chart+xml"/>
  <Override PartName="/ppt/charts/style94.xml" ContentType="application/vnd.ms-office.chartstyle+xml"/>
  <Override PartName="/ppt/charts/colors94.xml" ContentType="application/vnd.ms-office.chartcolorstyle+xml"/>
  <Override PartName="/ppt/charts/chart95.xml" ContentType="application/vnd.openxmlformats-officedocument.drawingml.chart+xml"/>
  <Override PartName="/ppt/charts/style95.xml" ContentType="application/vnd.ms-office.chartstyle+xml"/>
  <Override PartName="/ppt/charts/colors95.xml" ContentType="application/vnd.ms-office.chartcolorstyle+xml"/>
  <Override PartName="/ppt/charts/chart96.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97.xml" ContentType="application/vnd.openxmlformats-officedocument.drawingml.chart+xml"/>
  <Override PartName="/ppt/charts/style97.xml" ContentType="application/vnd.ms-office.chartstyle+xml"/>
  <Override PartName="/ppt/charts/colors97.xml" ContentType="application/vnd.ms-office.chartcolorstyle+xml"/>
  <Override PartName="/ppt/charts/chart98.xml" ContentType="application/vnd.openxmlformats-officedocument.drawingml.chart+xml"/>
  <Override PartName="/ppt/charts/style98.xml" ContentType="application/vnd.ms-office.chartstyle+xml"/>
  <Override PartName="/ppt/charts/colors98.xml" ContentType="application/vnd.ms-office.chartcolorstyle+xml"/>
  <Override PartName="/ppt/charts/chart99.xml" ContentType="application/vnd.openxmlformats-officedocument.drawingml.chart+xml"/>
  <Override PartName="/ppt/charts/style99.xml" ContentType="application/vnd.ms-office.chartstyle+xml"/>
  <Override PartName="/ppt/charts/colors99.xml" ContentType="application/vnd.ms-office.chartcolorstyle+xml"/>
  <Override PartName="/ppt/charts/chart100.xml" ContentType="application/vnd.openxmlformats-officedocument.drawingml.chart+xml"/>
  <Override PartName="/ppt/charts/style100.xml" ContentType="application/vnd.ms-office.chartstyle+xml"/>
  <Override PartName="/ppt/charts/colors100.xml" ContentType="application/vnd.ms-office.chartcolorstyle+xml"/>
  <Override PartName="/ppt/charts/chart101.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102.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103.xml" ContentType="application/vnd.openxmlformats-officedocument.drawingml.chart+xml"/>
  <Override PartName="/ppt/charts/style103.xml" ContentType="application/vnd.ms-office.chartstyle+xml"/>
  <Override PartName="/ppt/charts/colors103.xml" ContentType="application/vnd.ms-office.chartcolorstyle+xml"/>
  <Override PartName="/ppt/charts/chart104.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05.xml" ContentType="application/vnd.openxmlformats-officedocument.drawingml.chart+xml"/>
  <Override PartName="/ppt/charts/style105.xml" ContentType="application/vnd.ms-office.chartstyle+xml"/>
  <Override PartName="/ppt/charts/colors105.xml" ContentType="application/vnd.ms-office.chartcolorstyle+xml"/>
  <Override PartName="/ppt/charts/chart106.xml" ContentType="application/vnd.openxmlformats-officedocument.drawingml.chart+xml"/>
  <Override PartName="/ppt/charts/style106.xml" ContentType="application/vnd.ms-office.chartstyle+xml"/>
  <Override PartName="/ppt/charts/colors106.xml" ContentType="application/vnd.ms-office.chartcolorstyle+xml"/>
  <Override PartName="/ppt/charts/chart107.xml" ContentType="application/vnd.openxmlformats-officedocument.drawingml.chart+xml"/>
  <Override PartName="/ppt/charts/style107.xml" ContentType="application/vnd.ms-office.chartstyle+xml"/>
  <Override PartName="/ppt/charts/colors107.xml" ContentType="application/vnd.ms-office.chartcolorstyl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53" r:id="rId3"/>
  </p:sldMasterIdLst>
  <p:notesMasterIdLst>
    <p:notesMasterId r:id="rId73"/>
  </p:notesMasterIdLst>
  <p:sldIdLst>
    <p:sldId id="529" r:id="rId4"/>
    <p:sldId id="258" r:id="rId5"/>
    <p:sldId id="419" r:id="rId6"/>
    <p:sldId id="531" r:id="rId7"/>
    <p:sldId id="420" r:id="rId8"/>
    <p:sldId id="533" r:id="rId9"/>
    <p:sldId id="509" r:id="rId10"/>
    <p:sldId id="422" r:id="rId11"/>
    <p:sldId id="423" r:id="rId12"/>
    <p:sldId id="424" r:id="rId13"/>
    <p:sldId id="425" r:id="rId14"/>
    <p:sldId id="426" r:id="rId15"/>
    <p:sldId id="427" r:id="rId16"/>
    <p:sldId id="315" r:id="rId17"/>
    <p:sldId id="428" r:id="rId18"/>
    <p:sldId id="429" r:id="rId19"/>
    <p:sldId id="432" r:id="rId20"/>
    <p:sldId id="430" r:id="rId21"/>
    <p:sldId id="433" r:id="rId22"/>
    <p:sldId id="546" r:id="rId23"/>
    <p:sldId id="575" r:id="rId24"/>
    <p:sldId id="436" r:id="rId25"/>
    <p:sldId id="437" r:id="rId26"/>
    <p:sldId id="521" r:id="rId27"/>
    <p:sldId id="440" r:id="rId28"/>
    <p:sldId id="442" r:id="rId29"/>
    <p:sldId id="525" r:id="rId30"/>
    <p:sldId id="551" r:id="rId31"/>
    <p:sldId id="530" r:id="rId32"/>
    <p:sldId id="552" r:id="rId33"/>
    <p:sldId id="516" r:id="rId34"/>
    <p:sldId id="447" r:id="rId35"/>
    <p:sldId id="448" r:id="rId36"/>
    <p:sldId id="574" r:id="rId37"/>
    <p:sldId id="553" r:id="rId38"/>
    <p:sldId id="451" r:id="rId39"/>
    <p:sldId id="554" r:id="rId40"/>
    <p:sldId id="453" r:id="rId41"/>
    <p:sldId id="501" r:id="rId42"/>
    <p:sldId id="503" r:id="rId43"/>
    <p:sldId id="459" r:id="rId44"/>
    <p:sldId id="555" r:id="rId45"/>
    <p:sldId id="556" r:id="rId46"/>
    <p:sldId id="557" r:id="rId47"/>
    <p:sldId id="565" r:id="rId48"/>
    <p:sldId id="559" r:id="rId49"/>
    <p:sldId id="560" r:id="rId50"/>
    <p:sldId id="561" r:id="rId51"/>
    <p:sldId id="562" r:id="rId52"/>
    <p:sldId id="563" r:id="rId53"/>
    <p:sldId id="564" r:id="rId54"/>
    <p:sldId id="566" r:id="rId55"/>
    <p:sldId id="567" r:id="rId56"/>
    <p:sldId id="568" r:id="rId57"/>
    <p:sldId id="569" r:id="rId58"/>
    <p:sldId id="570" r:id="rId59"/>
    <p:sldId id="571" r:id="rId60"/>
    <p:sldId id="483" r:id="rId61"/>
    <p:sldId id="572" r:id="rId62"/>
    <p:sldId id="484" r:id="rId63"/>
    <p:sldId id="486" r:id="rId64"/>
    <p:sldId id="487" r:id="rId65"/>
    <p:sldId id="496" r:id="rId66"/>
    <p:sldId id="576" r:id="rId67"/>
    <p:sldId id="498" r:id="rId68"/>
    <p:sldId id="547" r:id="rId69"/>
    <p:sldId id="548" r:id="rId70"/>
    <p:sldId id="549" r:id="rId71"/>
    <p:sldId id="511" r:id="rId72"/>
  </p:sldIdLst>
  <p:sldSz cx="12192000" cy="6858000"/>
  <p:notesSz cx="6858000" cy="9144000"/>
  <p:defaultTex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686" userDrawn="1">
          <p15:clr>
            <a:srgbClr val="C35EA4"/>
          </p15:clr>
        </p15:guide>
        <p15:guide id="2" pos="4316" userDrawn="1">
          <p15:clr>
            <a:srgbClr val="A4A3A4"/>
          </p15:clr>
        </p15:guide>
        <p15:guide id="3" pos="1277" userDrawn="1">
          <p15:clr>
            <a:srgbClr val="A4A3A4"/>
          </p15:clr>
        </p15:guide>
        <p15:guide id="4" orient="horz" pos="402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B9BD5"/>
    <a:srgbClr val="FF0000"/>
    <a:srgbClr val="00B050"/>
    <a:srgbClr val="002060"/>
    <a:srgbClr val="FFC000"/>
    <a:srgbClr val="70AD47"/>
    <a:srgbClr val="BF9000"/>
    <a:srgbClr val="FFFF99"/>
    <a:srgbClr val="FFFFFF"/>
    <a:srgbClr val="ED7D3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édio 2 - Ênfas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Estilo Mé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EC20E35-A176-4012-BC5E-935CFFF8708E}" styleName="Estilo Médio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D113A9D2-9D6B-4929-AA2D-F23B5EE8CBE7}" styleName="Estilo com Tema 2 - Ênfase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69CF1AB2-1976-4502-BF36-3FF5EA218861}" styleName="Estilo Médio 4 - Ênfase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EB344D84-9AFB-497E-A393-DC336BA19D2E}" styleName="Estilo Médio 3 - Ênfase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00A15C55-8517-42AA-B614-E9B94910E393}" styleName="Estilo Médio 2 - Ênfase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D7B26C5-4107-4FEC-AEDC-1716B250A1EF}" styleName="Estilo Claro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505E3EF-67EA-436B-97B2-0124C06EBD24}" styleName="Estilo Médio 4 - Ênfase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8A107856-5554-42FB-B03E-39F5DBC370BA}" styleName="Estilo Médio 4 - Ênfase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D7AC3CCA-C797-4891-BE02-D94E43425B78}" styleName="Estilo Médio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E8034E78-7F5D-4C2E-B375-FC64B27BC917}" styleName="Estilo Escuro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C083E6E3-FA7D-4D7B-A595-EF9225AFEA82}" styleName="Estilo Claro 1 - Ênfase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5202B0CA-FC54-4496-8BCA-5EF66A818D29}" styleName="Estilo Escuro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E8B1032C-EA38-4F05-BA0D-38AFFFC7BED3}" styleName="Estilo Claro 3 - Ênfase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306799F8-075E-4A3A-A7F6-7FBC6576F1A4}" styleName="Estilo com Tema 2 - Ênfase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68D230F3-CF80-4859-8CE7-A43EE81993B5}" styleName="Estilo Claro 1 - Ênfase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5FD0F851-EC5A-4D38-B0AD-8093EC10F338}" styleName="Estilo Claro 1 - Ênfase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91EBBBCC-DAD2-459C-BE2E-F6DE35CF9A28}" styleName="Estilo Escuro 2 - Ênfase 3/Ênfase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327F97BB-C833-4FB7-BDE5-3F7075034690}" styleName="Estilo com Tema 2 - Ênfase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E269D01E-BC32-4049-B463-5C60D7B0CCD2}" styleName="Estilo com Tema 2 - Ênfase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0660B408-B3CF-4A94-85FC-2B1E0A45F4A2}" styleName="Estilo Escuro 2 - Ênfase 1/Ênfase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46F890A9-2807-4EBB-B81D-B2AA78EC7F39}" styleName="Estilo Escuro 2 - Ênfase 5/Ênfase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6283" autoAdjust="0"/>
  </p:normalViewPr>
  <p:slideViewPr>
    <p:cSldViewPr snapToGrid="0">
      <p:cViewPr varScale="1">
        <p:scale>
          <a:sx n="86" d="100"/>
          <a:sy n="86" d="100"/>
        </p:scale>
        <p:origin x="442" y="38"/>
      </p:cViewPr>
      <p:guideLst>
        <p:guide orient="horz" pos="686"/>
        <p:guide pos="4316"/>
        <p:guide pos="1277"/>
        <p:guide orient="horz" pos="4020"/>
      </p:guideLst>
    </p:cSldViewPr>
  </p:slideViewPr>
  <p:outlineViewPr>
    <p:cViewPr>
      <p:scale>
        <a:sx n="33" d="100"/>
        <a:sy n="33" d="100"/>
      </p:scale>
      <p:origin x="0" y="-24546"/>
    </p:cViewPr>
  </p:outlineViewPr>
  <p:notesTextViewPr>
    <p:cViewPr>
      <p:scale>
        <a:sx n="75" d="100"/>
        <a:sy n="75" d="100"/>
      </p:scale>
      <p:origin x="0" y="0"/>
    </p:cViewPr>
  </p:notesTextViewPr>
  <p:sorterViewPr>
    <p:cViewPr varScale="1">
      <p:scale>
        <a:sx n="1" d="1"/>
        <a:sy n="1" d="1"/>
      </p:scale>
      <p:origin x="0" y="-2022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theme" Target="theme/theme1.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presProps" Target="pres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61" Type="http://schemas.openxmlformats.org/officeDocument/2006/relationships/slide" Target="slides/slide58.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00.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100.xml"/><Relationship Id="rId1" Type="http://schemas.microsoft.com/office/2011/relationships/chartStyle" Target="style100.xml"/></Relationships>
</file>

<file path=ppt/charts/_rels/chart101.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101.xml"/><Relationship Id="rId1" Type="http://schemas.microsoft.com/office/2011/relationships/chartStyle" Target="style101.xml"/></Relationships>
</file>

<file path=ppt/charts/_rels/chart102.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102.xml"/><Relationship Id="rId1" Type="http://schemas.microsoft.com/office/2011/relationships/chartStyle" Target="style102.xml"/></Relationships>
</file>

<file path=ppt/charts/_rels/chart103.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103.xml"/><Relationship Id="rId1" Type="http://schemas.microsoft.com/office/2011/relationships/chartStyle" Target="style103.xml"/></Relationships>
</file>

<file path=ppt/charts/_rels/chart104.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104.xml"/><Relationship Id="rId1" Type="http://schemas.microsoft.com/office/2011/relationships/chartStyle" Target="style104.xml"/></Relationships>
</file>

<file path=ppt/charts/_rels/chart105.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105.xml"/><Relationship Id="rId1" Type="http://schemas.microsoft.com/office/2011/relationships/chartStyle" Target="style105.xml"/></Relationships>
</file>

<file path=ppt/charts/_rels/chart106.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106.xml"/><Relationship Id="rId1" Type="http://schemas.microsoft.com/office/2011/relationships/chartStyle" Target="style106.xml"/></Relationships>
</file>

<file path=ppt/charts/_rels/chart107.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107.xml"/><Relationship Id="rId1" Type="http://schemas.microsoft.com/office/2011/relationships/chartStyle" Target="style107.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oleObject" Target="file:///\\SRV-AD\Publico2\Projetos\013\2016\0616\Sebraetec\Quanti\CATI\Consolida&#231;&#227;o\Output\013_0616_SEBRAETEC_processamento_de_dados_v1.xlsx" TargetMode="External"/><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oleObject" Target="file:///\\SRV-AD\Publico2\Projetos\013\2016\0616\Sebraetec\Quanti\CATI\Consolida&#231;&#227;o\Output\013_0616_SEBRAETEC_processamento_de_dados_v1.xlsx" TargetMode="External"/><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oleObject" Target="file:///\\SRV-AD\Publico2\Projetos\013\2016\0616\Sebraetec\Quanti\CATI\Consolida&#231;&#227;o\Output\013_0616_SEBRAETEC_processamento_de_dados_v1.xlsx" TargetMode="External"/><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oleObject" Target="file:///\\SRV-AD\Publico2\Projetos\013\2016\0616\Sebraetec\Quanti\CATI\Consolida&#231;&#227;o\Output\013_0616_SEBRAETEC_processamento_de_dados_v1.xlsx" TargetMode="External"/><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oleObject" Target="file:///\\SRV-AD\Publico2\Projetos\013\2016\0616\Sebraetec\Quanti\CATI\Apresenta&#231;&#227;o\GR&#193;FICOS%20UTILIZADOS.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37.xml"/><Relationship Id="rId1" Type="http://schemas.microsoft.com/office/2011/relationships/chartStyle" Target="style37.xml"/></Relationships>
</file>

<file path=ppt/charts/_rels/chart38.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44.xml"/><Relationship Id="rId1" Type="http://schemas.microsoft.com/office/2011/relationships/chartStyle" Target="style4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5.xml"/><Relationship Id="rId1" Type="http://schemas.microsoft.com/office/2011/relationships/chartStyle" Target="style45.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6.xml"/><Relationship Id="rId1" Type="http://schemas.microsoft.com/office/2011/relationships/chartStyle" Target="style46.xml"/></Relationships>
</file>

<file path=ppt/charts/_rels/chart47.xml.rels><?xml version="1.0" encoding="UTF-8" standalone="yes"?>
<Relationships xmlns="http://schemas.openxmlformats.org/package/2006/relationships"><Relationship Id="rId3" Type="http://schemas.openxmlformats.org/officeDocument/2006/relationships/oleObject" Target="file:///\\SRV-AD\Publico2\Projetos\013\2016\0616\Sebraetec\Quanti\CATI\Apresenta&#231;&#227;o\GR&#193;FICOS%20UTILIZADOS.xlsx" TargetMode="External"/><Relationship Id="rId2" Type="http://schemas.microsoft.com/office/2011/relationships/chartColorStyle" Target="colors47.xml"/><Relationship Id="rId1" Type="http://schemas.microsoft.com/office/2011/relationships/chartStyle" Target="style47.xml"/></Relationships>
</file>

<file path=ppt/charts/_rels/chart48.xml.rels><?xml version="1.0" encoding="UTF-8" standalone="yes"?>
<Relationships xmlns="http://schemas.openxmlformats.org/package/2006/relationships"><Relationship Id="rId3" Type="http://schemas.openxmlformats.org/officeDocument/2006/relationships/oleObject" Target="file:///\\SRV-AD\Publico2\Projetos\013\2016\0616\Sebraetec\Quanti\CATI\Apresenta&#231;&#227;o\GR&#193;FICOS%20UTILIZADOS.xlsx" TargetMode="External"/><Relationship Id="rId2" Type="http://schemas.microsoft.com/office/2011/relationships/chartColorStyle" Target="colors48.xml"/><Relationship Id="rId1" Type="http://schemas.microsoft.com/office/2011/relationships/chartStyle" Target="style48.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9.xml"/><Relationship Id="rId1" Type="http://schemas.microsoft.com/office/2011/relationships/chartStyle" Target="style49.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50.xml"/><Relationship Id="rId1" Type="http://schemas.microsoft.com/office/2011/relationships/chartStyle" Target="style50.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51.xml"/><Relationship Id="rId1" Type="http://schemas.microsoft.com/office/2011/relationships/chartStyle" Target="style51.xml"/></Relationships>
</file>

<file path=ppt/charts/_rels/chart52.xml.rels><?xml version="1.0" encoding="UTF-8" standalone="yes"?>
<Relationships xmlns="http://schemas.openxmlformats.org/package/2006/relationships"><Relationship Id="rId3" Type="http://schemas.openxmlformats.org/officeDocument/2006/relationships/oleObject" Target="file:///\\SRV-AD\Publico2\Projetos\013\2016\0616\Sebraetec\Quanti\CATI\Consolida&#231;&#227;o\Output\013_0616_SEBRAETEC_processamento_de_dados_v1.xlsx" TargetMode="External"/><Relationship Id="rId2" Type="http://schemas.microsoft.com/office/2011/relationships/chartColorStyle" Target="colors52.xml"/><Relationship Id="rId1" Type="http://schemas.microsoft.com/office/2011/relationships/chartStyle" Target="style52.xml"/></Relationships>
</file>

<file path=ppt/charts/_rels/chart53.xml.rels><?xml version="1.0" encoding="UTF-8" standalone="yes"?>
<Relationships xmlns="http://schemas.openxmlformats.org/package/2006/relationships"><Relationship Id="rId3" Type="http://schemas.openxmlformats.org/officeDocument/2006/relationships/oleObject" Target="file:///\\SRV-AD\Publico2\Projetos\013\2016\0616\Sebraetec\Quanti\CATI\Consolida&#231;&#227;o\Output\013_0616_SEBRAETEC_processamento_de_dados_v1.xlsx" TargetMode="External"/><Relationship Id="rId2" Type="http://schemas.microsoft.com/office/2011/relationships/chartColorStyle" Target="colors53.xml"/><Relationship Id="rId1" Type="http://schemas.microsoft.com/office/2011/relationships/chartStyle" Target="style53.xml"/></Relationships>
</file>

<file path=ppt/charts/_rels/chart54.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54.xml"/><Relationship Id="rId1" Type="http://schemas.microsoft.com/office/2011/relationships/chartStyle" Target="style54.xml"/></Relationships>
</file>

<file path=ppt/charts/_rels/chart55.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55.xml"/><Relationship Id="rId1" Type="http://schemas.microsoft.com/office/2011/relationships/chartStyle" Target="style55.xml"/></Relationships>
</file>

<file path=ppt/charts/_rels/chart56.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56.xml"/><Relationship Id="rId1" Type="http://schemas.microsoft.com/office/2011/relationships/chartStyle" Target="style56.xml"/></Relationships>
</file>

<file path=ppt/charts/_rels/chart57.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57.xml"/><Relationship Id="rId1" Type="http://schemas.microsoft.com/office/2011/relationships/chartStyle" Target="style57.xml"/></Relationships>
</file>

<file path=ppt/charts/_rels/chart58.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58.xml"/><Relationship Id="rId1" Type="http://schemas.microsoft.com/office/2011/relationships/chartStyle" Target="style58.xml"/></Relationships>
</file>

<file path=ppt/charts/_rels/chart59.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59.xml"/><Relationship Id="rId1" Type="http://schemas.microsoft.com/office/2011/relationships/chartStyle" Target="style59.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60.xml"/><Relationship Id="rId1" Type="http://schemas.microsoft.com/office/2011/relationships/chartStyle" Target="style60.xml"/></Relationships>
</file>

<file path=ppt/charts/_rels/chart61.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61.xml"/><Relationship Id="rId1" Type="http://schemas.microsoft.com/office/2011/relationships/chartStyle" Target="style61.xml"/></Relationships>
</file>

<file path=ppt/charts/_rels/chart62.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62.xml"/><Relationship Id="rId1" Type="http://schemas.microsoft.com/office/2011/relationships/chartStyle" Target="style62.xml"/></Relationships>
</file>

<file path=ppt/charts/_rels/chart63.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63.xml"/><Relationship Id="rId1" Type="http://schemas.microsoft.com/office/2011/relationships/chartStyle" Target="style63.xml"/></Relationships>
</file>

<file path=ppt/charts/_rels/chart64.xml.rels><?xml version="1.0" encoding="UTF-8" standalone="yes"?>
<Relationships xmlns="http://schemas.openxmlformats.org/package/2006/relationships"><Relationship Id="rId3" Type="http://schemas.openxmlformats.org/officeDocument/2006/relationships/oleObject" Target="file:///\\SRV-AD\Publico2\Projetos\013\2016\0616\Sebraetec\Quanti\CATI\Apresenta&#231;&#227;o\GR&#193;FICOS%20UTILIZADOS.xlsx" TargetMode="External"/><Relationship Id="rId2" Type="http://schemas.microsoft.com/office/2011/relationships/chartColorStyle" Target="colors64.xml"/><Relationship Id="rId1" Type="http://schemas.microsoft.com/office/2011/relationships/chartStyle" Target="style64.xml"/></Relationships>
</file>

<file path=ppt/charts/_rels/chart65.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65.xml"/><Relationship Id="rId1" Type="http://schemas.microsoft.com/office/2011/relationships/chartStyle" Target="style65.xml"/></Relationships>
</file>

<file path=ppt/charts/_rels/chart66.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66.xml"/><Relationship Id="rId1" Type="http://schemas.microsoft.com/office/2011/relationships/chartStyle" Target="style66.xml"/></Relationships>
</file>

<file path=ppt/charts/_rels/chart67.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67.xml"/><Relationship Id="rId1" Type="http://schemas.microsoft.com/office/2011/relationships/chartStyle" Target="style67.xml"/></Relationships>
</file>

<file path=ppt/charts/_rels/chart68.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68.xml"/><Relationship Id="rId1" Type="http://schemas.microsoft.com/office/2011/relationships/chartStyle" Target="style68.xml"/></Relationships>
</file>

<file path=ppt/charts/_rels/chart69.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69.xml"/><Relationship Id="rId1" Type="http://schemas.microsoft.com/office/2011/relationships/chartStyle" Target="style69.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70.xml"/><Relationship Id="rId1" Type="http://schemas.microsoft.com/office/2011/relationships/chartStyle" Target="style70.xml"/></Relationships>
</file>

<file path=ppt/charts/_rels/chart71.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71.xml"/><Relationship Id="rId1" Type="http://schemas.microsoft.com/office/2011/relationships/chartStyle" Target="style71.xml"/></Relationships>
</file>

<file path=ppt/charts/_rels/chart72.xml.rels><?xml version="1.0" encoding="UTF-8" standalone="yes"?>
<Relationships xmlns="http://schemas.openxmlformats.org/package/2006/relationships"><Relationship Id="rId3" Type="http://schemas.openxmlformats.org/officeDocument/2006/relationships/oleObject" Target="file:///\\SRV-AD\Publico2\Projetos\013\2016\0616\Sebraetec\Quanti\CATI\Apresenta&#231;&#227;o\GR&#193;FICOS%20UTILIZADOS.xlsx" TargetMode="External"/><Relationship Id="rId2" Type="http://schemas.microsoft.com/office/2011/relationships/chartColorStyle" Target="colors72.xml"/><Relationship Id="rId1" Type="http://schemas.microsoft.com/office/2011/relationships/chartStyle" Target="style72.xml"/></Relationships>
</file>

<file path=ppt/charts/_rels/chart73.xml.rels><?xml version="1.0" encoding="UTF-8" standalone="yes"?>
<Relationships xmlns="http://schemas.openxmlformats.org/package/2006/relationships"><Relationship Id="rId3" Type="http://schemas.openxmlformats.org/officeDocument/2006/relationships/oleObject" Target="file:///\\SRV-AD\Publico2\Projetos\013\2016\0616\Sebraetec\Quanti\CATI\Apresenta&#231;&#227;o\GR&#193;FICOS%20UTILIZADOS.xlsx" TargetMode="External"/><Relationship Id="rId2" Type="http://schemas.microsoft.com/office/2011/relationships/chartColorStyle" Target="colors73.xml"/><Relationship Id="rId1" Type="http://schemas.microsoft.com/office/2011/relationships/chartStyle" Target="style73.xml"/></Relationships>
</file>

<file path=ppt/charts/_rels/chart74.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74.xml"/><Relationship Id="rId1" Type="http://schemas.microsoft.com/office/2011/relationships/chartStyle" Target="style74.xml"/></Relationships>
</file>

<file path=ppt/charts/_rels/chart75.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75.xml"/><Relationship Id="rId1" Type="http://schemas.microsoft.com/office/2011/relationships/chartStyle" Target="style75.xml"/></Relationships>
</file>

<file path=ppt/charts/_rels/chart76.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76.xml"/><Relationship Id="rId1" Type="http://schemas.microsoft.com/office/2011/relationships/chartStyle" Target="style76.xml"/></Relationships>
</file>

<file path=ppt/charts/_rels/chart77.xml.rels><?xml version="1.0" encoding="UTF-8" standalone="yes"?>
<Relationships xmlns="http://schemas.openxmlformats.org/package/2006/relationships"><Relationship Id="rId3" Type="http://schemas.openxmlformats.org/officeDocument/2006/relationships/oleObject" Target="file:///\\SRV-AD\Publico2\Projetos\013\2016\0616\Sebraetec\Quanti\CATI\Apresenta&#231;&#227;o\GR&#193;FICOS%20UTILIZADOS.xlsx" TargetMode="External"/><Relationship Id="rId2" Type="http://schemas.microsoft.com/office/2011/relationships/chartColorStyle" Target="colors77.xml"/><Relationship Id="rId1" Type="http://schemas.microsoft.com/office/2011/relationships/chartStyle" Target="style77.xml"/></Relationships>
</file>

<file path=ppt/charts/_rels/chart78.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78.xml"/><Relationship Id="rId1" Type="http://schemas.microsoft.com/office/2011/relationships/chartStyle" Target="style78.xml"/></Relationships>
</file>

<file path=ppt/charts/_rels/chart79.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79.xml"/><Relationship Id="rId1" Type="http://schemas.microsoft.com/office/2011/relationships/chartStyle" Target="style79.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80.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80.xml"/><Relationship Id="rId1" Type="http://schemas.microsoft.com/office/2011/relationships/chartStyle" Target="style80.xml"/></Relationships>
</file>

<file path=ppt/charts/_rels/chart81.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81.xml"/><Relationship Id="rId1" Type="http://schemas.microsoft.com/office/2011/relationships/chartStyle" Target="style81.xml"/></Relationships>
</file>

<file path=ppt/charts/_rels/chart82.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82.xml"/><Relationship Id="rId1" Type="http://schemas.microsoft.com/office/2011/relationships/chartStyle" Target="style82.xml"/></Relationships>
</file>

<file path=ppt/charts/_rels/chart83.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83.xml"/><Relationship Id="rId1" Type="http://schemas.microsoft.com/office/2011/relationships/chartStyle" Target="style83.xml"/></Relationships>
</file>

<file path=ppt/charts/_rels/chart84.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84.xml"/><Relationship Id="rId1" Type="http://schemas.microsoft.com/office/2011/relationships/chartStyle" Target="style84.xml"/></Relationships>
</file>

<file path=ppt/charts/_rels/chart85.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85.xml"/><Relationship Id="rId1" Type="http://schemas.microsoft.com/office/2011/relationships/chartStyle" Target="style85.xml"/></Relationships>
</file>

<file path=ppt/charts/_rels/chart86.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86.xml"/><Relationship Id="rId1" Type="http://schemas.microsoft.com/office/2011/relationships/chartStyle" Target="style86.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87.xml"/><Relationship Id="rId1" Type="http://schemas.microsoft.com/office/2011/relationships/chartStyle" Target="style87.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88.xml"/><Relationship Id="rId1" Type="http://schemas.microsoft.com/office/2011/relationships/chartStyle" Target="style88.xml"/></Relationships>
</file>

<file path=ppt/charts/_rels/chart89.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89.xml"/><Relationship Id="rId1" Type="http://schemas.microsoft.com/office/2011/relationships/chartStyle" Target="style89.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90.xml"/><Relationship Id="rId1" Type="http://schemas.microsoft.com/office/2011/relationships/chartStyle" Target="style90.xml"/></Relationships>
</file>

<file path=ppt/charts/_rels/chart91.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91.xml"/><Relationship Id="rId1" Type="http://schemas.microsoft.com/office/2011/relationships/chartStyle" Target="style91.xml"/></Relationships>
</file>

<file path=ppt/charts/_rels/chart92.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92.xml"/><Relationship Id="rId1" Type="http://schemas.microsoft.com/office/2011/relationships/chartStyle" Target="style92.xml"/></Relationships>
</file>

<file path=ppt/charts/_rels/chart93.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93.xml"/><Relationship Id="rId1" Type="http://schemas.microsoft.com/office/2011/relationships/chartStyle" Target="style93.xml"/></Relationships>
</file>

<file path=ppt/charts/_rels/chart94.xml.rels><?xml version="1.0" encoding="UTF-8" standalone="yes"?>
<Relationships xmlns="http://schemas.openxmlformats.org/package/2006/relationships"><Relationship Id="rId3" Type="http://schemas.openxmlformats.org/officeDocument/2006/relationships/oleObject" Target="file:///\\192.168.1.5\Publico2\Projetos\013\2016\0616\Sebraetec\Quanti\CATI\Apresenta&#231;&#227;o\GR&#193;FICOS%20UTILIZADOS.xlsx" TargetMode="External"/><Relationship Id="rId2" Type="http://schemas.microsoft.com/office/2011/relationships/chartColorStyle" Target="colors94.xml"/><Relationship Id="rId1" Type="http://schemas.microsoft.com/office/2011/relationships/chartStyle" Target="style94.xml"/></Relationships>
</file>

<file path=ppt/charts/_rels/chart95.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95.xml"/><Relationship Id="rId1" Type="http://schemas.microsoft.com/office/2011/relationships/chartStyle" Target="style95.xml"/></Relationships>
</file>

<file path=ppt/charts/_rels/chart96.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96.xml"/><Relationship Id="rId1" Type="http://schemas.microsoft.com/office/2011/relationships/chartStyle" Target="style96.xml"/></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97.xml"/><Relationship Id="rId1" Type="http://schemas.microsoft.com/office/2011/relationships/chartStyle" Target="style97.xml"/></Relationships>
</file>

<file path=ppt/charts/_rels/chart98.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98.xml"/><Relationship Id="rId1" Type="http://schemas.microsoft.com/office/2011/relationships/chartStyle" Target="style98.xml"/></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99.xml"/><Relationship Id="rId1" Type="http://schemas.microsoft.com/office/2011/relationships/chartStyle" Target="style9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2015</c:v>
                </c:pt>
              </c:strCache>
            </c:strRef>
          </c:tx>
          <c:dPt>
            <c:idx val="0"/>
            <c:bubble3D val="0"/>
            <c:spPr>
              <a:solidFill>
                <a:srgbClr val="00B050"/>
              </a:solidFill>
              <a:ln w="19050">
                <a:solidFill>
                  <a:schemeClr val="lt1"/>
                </a:solidFill>
              </a:ln>
              <a:effectLst/>
            </c:spPr>
            <c:extLst xmlns:c16r2="http://schemas.microsoft.com/office/drawing/2015/06/chart">
              <c:ext xmlns:c16="http://schemas.microsoft.com/office/drawing/2014/chart" uri="{C3380CC4-5D6E-409C-BE32-E72D297353CC}">
                <c16:uniqueId val="{00000001-29F6-4DC1-80BF-6F700726D839}"/>
              </c:ext>
            </c:extLst>
          </c:dPt>
          <c:dPt>
            <c:idx val="1"/>
            <c:bubble3D val="0"/>
            <c:spPr>
              <a:solidFill>
                <a:srgbClr val="FF0000"/>
              </a:solidFill>
              <a:ln w="19050">
                <a:solidFill>
                  <a:schemeClr val="lt1"/>
                </a:solidFill>
              </a:ln>
              <a:effectLst/>
            </c:spPr>
            <c:extLst xmlns:c16r2="http://schemas.microsoft.com/office/drawing/2015/06/chart">
              <c:ext xmlns:c16="http://schemas.microsoft.com/office/drawing/2014/chart" uri="{C3380CC4-5D6E-409C-BE32-E72D297353CC}">
                <c16:uniqueId val="{00000003-29F6-4DC1-80BF-6F700726D839}"/>
              </c:ext>
            </c:extLst>
          </c:dPt>
          <c:cat>
            <c:strRef>
              <c:f>Plan1!$A$2:$A$3</c:f>
              <c:strCache>
                <c:ptCount val="2"/>
                <c:pt idx="0">
                  <c:v>1º Tri</c:v>
                </c:pt>
                <c:pt idx="1">
                  <c:v>2º Tri</c:v>
                </c:pt>
              </c:strCache>
            </c:strRef>
          </c:cat>
          <c:val>
            <c:numRef>
              <c:f>Plan1!$B$2:$B$3</c:f>
              <c:numCache>
                <c:formatCode>General</c:formatCode>
                <c:ptCount val="2"/>
                <c:pt idx="0">
                  <c:v>69</c:v>
                </c:pt>
                <c:pt idx="1">
                  <c:v>31</c:v>
                </c:pt>
              </c:numCache>
            </c:numRef>
          </c:val>
          <c:extLst xmlns:c16r2="http://schemas.microsoft.com/office/drawing/2015/06/chart">
            <c:ext xmlns:c16="http://schemas.microsoft.com/office/drawing/2014/chart" uri="{C3380CC4-5D6E-409C-BE32-E72D297353CC}">
              <c16:uniqueId val="{00000004-29F6-4DC1-80BF-6F700726D839}"/>
            </c:ext>
          </c:extLst>
        </c:ser>
        <c:dLbls>
          <c:showLegendKey val="0"/>
          <c:showVal val="0"/>
          <c:showCatName val="0"/>
          <c:showSerName val="0"/>
          <c:showPercent val="0"/>
          <c:showBubbleSize val="0"/>
          <c:showLeaderLines val="1"/>
        </c:dLbls>
        <c:firstSliceAng val="0"/>
        <c:holeSize val="56"/>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Vendas</c:v>
                </c:pt>
              </c:strCache>
            </c:strRef>
          </c:tx>
          <c:dPt>
            <c:idx val="0"/>
            <c:bubble3D val="0"/>
            <c:spPr>
              <a:solidFill>
                <a:srgbClr val="92D050"/>
              </a:solidFill>
              <a:ln w="19050">
                <a:noFill/>
              </a:ln>
              <a:effectLst/>
            </c:spPr>
            <c:extLst xmlns:c16r2="http://schemas.microsoft.com/office/drawing/2015/06/chart">
              <c:ext xmlns:c16="http://schemas.microsoft.com/office/drawing/2014/chart" uri="{C3380CC4-5D6E-409C-BE32-E72D297353CC}">
                <c16:uniqueId val="{00000001-AF68-488C-91CC-0C904635D079}"/>
              </c:ext>
            </c:extLst>
          </c:dPt>
          <c:dPt>
            <c:idx val="1"/>
            <c:bubble3D val="0"/>
            <c:spPr>
              <a:solidFill>
                <a:srgbClr val="FF0000"/>
              </a:solidFill>
              <a:ln w="19050">
                <a:solidFill>
                  <a:schemeClr val="lt1"/>
                </a:solidFill>
              </a:ln>
              <a:effectLst/>
            </c:spPr>
            <c:extLst xmlns:c16r2="http://schemas.microsoft.com/office/drawing/2015/06/chart">
              <c:ext xmlns:c16="http://schemas.microsoft.com/office/drawing/2014/chart" uri="{C3380CC4-5D6E-409C-BE32-E72D297353CC}">
                <c16:uniqueId val="{00000003-AF68-488C-91CC-0C904635D079}"/>
              </c:ext>
            </c:extLst>
          </c:dPt>
          <c:dPt>
            <c:idx val="2"/>
            <c:bubble3D val="0"/>
            <c:spPr>
              <a:solidFill>
                <a:schemeClr val="accent3"/>
              </a:solidFill>
              <a:ln w="19050">
                <a:solidFill>
                  <a:schemeClr val="lt1"/>
                </a:solidFill>
              </a:ln>
              <a:effectLst/>
            </c:spPr>
            <c:extLst xmlns:c16r2="http://schemas.microsoft.com/office/drawing/2015/06/chart">
              <c:ext xmlns:c16="http://schemas.microsoft.com/office/drawing/2014/chart" uri="{C3380CC4-5D6E-409C-BE32-E72D297353CC}">
                <c16:uniqueId val="{00000005-AF68-488C-91CC-0C904635D079}"/>
              </c:ext>
            </c:extLst>
          </c:dPt>
          <c:dPt>
            <c:idx val="3"/>
            <c:bubble3D val="0"/>
            <c:spPr>
              <a:solidFill>
                <a:schemeClr val="accent4"/>
              </a:solidFill>
              <a:ln w="19050">
                <a:solidFill>
                  <a:schemeClr val="lt1"/>
                </a:solidFill>
              </a:ln>
              <a:effectLst/>
            </c:spPr>
            <c:extLst xmlns:c16r2="http://schemas.microsoft.com/office/drawing/2015/06/chart">
              <c:ext xmlns:c16="http://schemas.microsoft.com/office/drawing/2014/chart" uri="{C3380CC4-5D6E-409C-BE32-E72D297353CC}">
                <c16:uniqueId val="{00000007-AF68-488C-91CC-0C904635D079}"/>
              </c:ext>
            </c:extLst>
          </c:dPt>
          <c:cat>
            <c:strRef>
              <c:f>Plan1!$A$2:$A$5</c:f>
              <c:strCache>
                <c:ptCount val="2"/>
                <c:pt idx="0">
                  <c:v>1º Tri</c:v>
                </c:pt>
                <c:pt idx="1">
                  <c:v>2º Tri</c:v>
                </c:pt>
              </c:strCache>
            </c:strRef>
          </c:cat>
          <c:val>
            <c:numRef>
              <c:f>Plan1!$B$2:$B$5</c:f>
              <c:numCache>
                <c:formatCode>General</c:formatCode>
                <c:ptCount val="4"/>
                <c:pt idx="0">
                  <c:v>96</c:v>
                </c:pt>
                <c:pt idx="1">
                  <c:v>4</c:v>
                </c:pt>
              </c:numCache>
            </c:numRef>
          </c:val>
          <c:extLst xmlns:c16r2="http://schemas.microsoft.com/office/drawing/2015/06/chart">
            <c:ext xmlns:c16="http://schemas.microsoft.com/office/drawing/2014/chart" uri="{C3380CC4-5D6E-409C-BE32-E72D297353CC}">
              <c16:uniqueId val="{00000008-AF68-488C-91CC-0C904635D079}"/>
            </c:ext>
          </c:extLst>
        </c:ser>
        <c:dLbls>
          <c:showLegendKey val="0"/>
          <c:showVal val="0"/>
          <c:showCatName val="0"/>
          <c:showSerName val="0"/>
          <c:showPercent val="0"/>
          <c:showBubbleSize val="0"/>
          <c:showLeaderLines val="1"/>
        </c:dLbls>
        <c:firstSliceAng val="100"/>
        <c:holeSize val="68"/>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F0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32B0-48D1-980A-196A65DA49AB}"/>
              </c:ext>
            </c:extLst>
          </c:dPt>
          <c:dPt>
            <c:idx val="1"/>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3-32B0-48D1-980A-196A65DA49AB}"/>
              </c:ext>
            </c:extLst>
          </c:dPt>
          <c:dPt>
            <c:idx val="2"/>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5-32B0-48D1-980A-196A65DA49AB}"/>
              </c:ext>
            </c:extLst>
          </c:dPt>
          <c:dPt>
            <c:idx val="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7-32B0-48D1-980A-196A65DA49AB}"/>
              </c:ext>
            </c:extLst>
          </c:dPt>
          <c:dPt>
            <c:idx val="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9-32B0-48D1-980A-196A65DA49AB}"/>
              </c:ext>
            </c:extLst>
          </c:dPt>
          <c:dPt>
            <c:idx val="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B-32B0-48D1-980A-196A65DA49AB}"/>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32B0-48D1-980A-196A65DA49AB}"/>
              </c:ext>
            </c:extLst>
          </c:dPt>
          <c:dPt>
            <c:idx val="7"/>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0F-32B0-48D1-980A-196A65DA49AB}"/>
              </c:ext>
            </c:extLst>
          </c:dPt>
          <c:dPt>
            <c:idx val="8"/>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1-32B0-48D1-980A-196A65DA49AB}"/>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3-32B0-48D1-980A-196A65DA49AB}"/>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5-32B0-48D1-980A-196A65DA49AB}"/>
              </c:ext>
            </c:extLst>
          </c:dPt>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32B0-48D1-980A-196A65DA49AB}"/>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5.9321980145872356E-3</c:v>
                </c:pt>
                <c:pt idx="1">
                  <c:v>8.2370901742052785E-4</c:v>
                </c:pt>
                <c:pt idx="2">
                  <c:v>2.3457134101625798E-3</c:v>
                </c:pt>
                <c:pt idx="3">
                  <c:v>8.3474362852473914E-3</c:v>
                </c:pt>
                <c:pt idx="4">
                  <c:v>5.810516528868109E-3</c:v>
                </c:pt>
                <c:pt idx="5">
                  <c:v>6.414912634972024E-2</c:v>
                </c:pt>
                <c:pt idx="6">
                  <c:v>6.3118315457108554E-2</c:v>
                </c:pt>
                <c:pt idx="7">
                  <c:v>0.13548608542279419</c:v>
                </c:pt>
                <c:pt idx="8">
                  <c:v>0.24887235816492964</c:v>
                </c:pt>
                <c:pt idx="9">
                  <c:v>0.10897602617377082</c:v>
                </c:pt>
                <c:pt idx="10">
                  <c:v>0.35613851517540562</c:v>
                </c:pt>
              </c:numCache>
            </c:numRef>
          </c:val>
          <c:extLst xmlns:c16r2="http://schemas.microsoft.com/office/drawing/2015/06/chart">
            <c:ext xmlns:c16="http://schemas.microsoft.com/office/drawing/2014/chart" uri="{C3380CC4-5D6E-409C-BE32-E72D297353CC}">
              <c16:uniqueId val="{00000016-32B0-48D1-980A-196A65DA49AB}"/>
            </c:ext>
          </c:extLst>
        </c:ser>
        <c:dLbls>
          <c:dLblPos val="outEnd"/>
          <c:showLegendKey val="0"/>
          <c:showVal val="1"/>
          <c:showCatName val="0"/>
          <c:showSerName val="0"/>
          <c:showPercent val="0"/>
          <c:showBubbleSize val="0"/>
        </c:dLbls>
        <c:gapWidth val="129"/>
        <c:overlap val="-20"/>
        <c:axId val="487509408"/>
        <c:axId val="487509800"/>
      </c:barChart>
      <c:catAx>
        <c:axId val="48750940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pt-BR"/>
          </a:p>
        </c:txPr>
        <c:crossAx val="487509800"/>
        <c:crosses val="autoZero"/>
        <c:auto val="1"/>
        <c:lblAlgn val="ctr"/>
        <c:lblOffset val="100"/>
        <c:noMultiLvlLbl val="0"/>
      </c:catAx>
      <c:valAx>
        <c:axId val="487509800"/>
        <c:scaling>
          <c:orientation val="minMax"/>
          <c:max val="0.45"/>
        </c:scaling>
        <c:delete val="1"/>
        <c:axPos val="l"/>
        <c:numFmt formatCode="0%" sourceLinked="1"/>
        <c:majorTickMark val="out"/>
        <c:minorTickMark val="none"/>
        <c:tickLblPos val="nextTo"/>
        <c:crossAx val="487509408"/>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6BE98"/>
            </a:solidFill>
            <a:ln>
              <a:noFill/>
            </a:ln>
            <a:effectLst/>
          </c:spPr>
          <c:invertIfNegative val="0"/>
          <c:dPt>
            <c:idx val="0"/>
            <c:invertIfNegative val="0"/>
            <c:bubble3D val="0"/>
            <c:spPr>
              <a:solidFill>
                <a:srgbClr val="7FD7A7"/>
              </a:solidFill>
              <a:ln>
                <a:noFill/>
              </a:ln>
              <a:effectLst/>
            </c:spPr>
            <c:extLst xmlns:c16r2="http://schemas.microsoft.com/office/drawing/2015/06/chart">
              <c:ext xmlns:c16="http://schemas.microsoft.com/office/drawing/2014/chart" uri="{C3380CC4-5D6E-409C-BE32-E72D297353CC}">
                <c16:uniqueId val="{00000001-1E9F-4248-B452-45EE21D6C831}"/>
              </c:ext>
            </c:extLst>
          </c:dPt>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0.01</c:v>
                </c:pt>
                <c:pt idx="1">
                  <c:v>0</c:v>
                </c:pt>
                <c:pt idx="2">
                  <c:v>0</c:v>
                </c:pt>
                <c:pt idx="3">
                  <c:v>0</c:v>
                </c:pt>
                <c:pt idx="4">
                  <c:v>0</c:v>
                </c:pt>
                <c:pt idx="5">
                  <c:v>0.02</c:v>
                </c:pt>
                <c:pt idx="6">
                  <c:v>0.01</c:v>
                </c:pt>
                <c:pt idx="7">
                  <c:v>0.04</c:v>
                </c:pt>
                <c:pt idx="8">
                  <c:v>0.1</c:v>
                </c:pt>
                <c:pt idx="9">
                  <c:v>7.0000000000000007E-2</c:v>
                </c:pt>
                <c:pt idx="10">
                  <c:v>0.73</c:v>
                </c:pt>
              </c:numCache>
            </c:numRef>
          </c:val>
          <c:extLst xmlns:c16r2="http://schemas.microsoft.com/office/drawing/2015/06/chart">
            <c:ext xmlns:c16="http://schemas.microsoft.com/office/drawing/2014/chart" uri="{C3380CC4-5D6E-409C-BE32-E72D297353CC}">
              <c16:uniqueId val="{00000002-1E9F-4248-B452-45EE21D6C831}"/>
            </c:ext>
          </c:extLst>
        </c:ser>
        <c:dLbls>
          <c:showLegendKey val="0"/>
          <c:showVal val="0"/>
          <c:showCatName val="0"/>
          <c:showSerName val="0"/>
          <c:showPercent val="0"/>
          <c:showBubbleSize val="0"/>
        </c:dLbls>
        <c:gapWidth val="490"/>
        <c:overlap val="-20"/>
        <c:axId val="487510976"/>
        <c:axId val="487511368"/>
      </c:barChart>
      <c:catAx>
        <c:axId val="487510976"/>
        <c:scaling>
          <c:orientation val="minMax"/>
        </c:scaling>
        <c:delete val="1"/>
        <c:axPos val="b"/>
        <c:numFmt formatCode="General" sourceLinked="1"/>
        <c:majorTickMark val="out"/>
        <c:minorTickMark val="none"/>
        <c:tickLblPos val="nextTo"/>
        <c:crossAx val="487511368"/>
        <c:crosses val="autoZero"/>
        <c:auto val="1"/>
        <c:lblAlgn val="ctr"/>
        <c:lblOffset val="100"/>
        <c:noMultiLvlLbl val="0"/>
      </c:catAx>
      <c:valAx>
        <c:axId val="487511368"/>
        <c:scaling>
          <c:orientation val="minMax"/>
          <c:max val="0.8"/>
        </c:scaling>
        <c:delete val="1"/>
        <c:axPos val="l"/>
        <c:numFmt formatCode="0%" sourceLinked="1"/>
        <c:majorTickMark val="out"/>
        <c:minorTickMark val="none"/>
        <c:tickLblPos val="nextTo"/>
        <c:crossAx val="487510976"/>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F0000"/>
            </a:solidFill>
            <a:ln>
              <a:noFill/>
            </a:ln>
            <a:effectLst/>
          </c:spPr>
          <c:invertIfNegative val="0"/>
          <c:dPt>
            <c:idx val="0"/>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1-A2AB-4CEB-ABC9-4FC8B602BE43}"/>
              </c:ext>
            </c:extLst>
          </c:dPt>
          <c:dPt>
            <c:idx val="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3-A2AB-4CEB-ABC9-4FC8B602BE43}"/>
              </c:ext>
            </c:extLst>
          </c:dPt>
          <c:dPt>
            <c:idx val="2"/>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5-A2AB-4CEB-ABC9-4FC8B602BE43}"/>
              </c:ext>
            </c:extLst>
          </c:dPt>
          <c:dPt>
            <c:idx val="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7-A2AB-4CEB-ABC9-4FC8B602BE43}"/>
              </c:ext>
            </c:extLst>
          </c:dPt>
          <c:dPt>
            <c:idx val="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9-A2AB-4CEB-ABC9-4FC8B602BE43}"/>
              </c:ext>
            </c:extLst>
          </c:dPt>
          <c:dPt>
            <c:idx val="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B-A2AB-4CEB-ABC9-4FC8B602BE43}"/>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A2AB-4CEB-ABC9-4FC8B602BE43}"/>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F-A2AB-4CEB-ABC9-4FC8B602BE43}"/>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1-A2AB-4CEB-ABC9-4FC8B602BE43}"/>
              </c:ext>
            </c:extLst>
          </c:dPt>
          <c:dPt>
            <c:idx val="9"/>
            <c:invertIfNegative val="0"/>
            <c:bubble3D val="0"/>
            <c:spPr>
              <a:solidFill>
                <a:srgbClr val="0A905A"/>
              </a:solidFill>
              <a:ln>
                <a:noFill/>
              </a:ln>
              <a:effectLst/>
            </c:spPr>
            <c:extLst xmlns:c16r2="http://schemas.microsoft.com/office/drawing/2015/06/chart">
              <c:ext xmlns:c16="http://schemas.microsoft.com/office/drawing/2014/chart" uri="{C3380CC4-5D6E-409C-BE32-E72D297353CC}">
                <c16:uniqueId val="{00000013-A2AB-4CEB-ABC9-4FC8B602BE43}"/>
              </c:ext>
            </c:extLst>
          </c:dPt>
          <c:dPt>
            <c:idx val="10"/>
            <c:invertIfNegative val="0"/>
            <c:bubble3D val="0"/>
            <c:spPr>
              <a:solidFill>
                <a:srgbClr val="0A905A"/>
              </a:solidFill>
              <a:ln>
                <a:noFill/>
              </a:ln>
              <a:effectLst/>
            </c:spPr>
            <c:extLst xmlns:c16r2="http://schemas.microsoft.com/office/drawing/2015/06/chart">
              <c:ext xmlns:c16="http://schemas.microsoft.com/office/drawing/2014/chart" uri="{C3380CC4-5D6E-409C-BE32-E72D297353CC}">
                <c16:uniqueId val="{00000015-A2AB-4CEB-ABC9-4FC8B602BE43}"/>
              </c:ext>
            </c:extLst>
          </c:dPt>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A2AB-4CEB-ABC9-4FC8B602BE43}"/>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1.3791062223118718E-2</c:v>
                </c:pt>
                <c:pt idx="1">
                  <c:v>8.5650799821384768E-4</c:v>
                </c:pt>
                <c:pt idx="2">
                  <c:v>3.2642297889113815E-3</c:v>
                </c:pt>
                <c:pt idx="3">
                  <c:v>5.6643911494801006E-3</c:v>
                </c:pt>
                <c:pt idx="4">
                  <c:v>4.3117271157286381E-3</c:v>
                </c:pt>
                <c:pt idx="5">
                  <c:v>2.4083820483490483E-2</c:v>
                </c:pt>
                <c:pt idx="6">
                  <c:v>1.5355391200935382E-2</c:v>
                </c:pt>
                <c:pt idx="7">
                  <c:v>4.3238253943565459E-2</c:v>
                </c:pt>
                <c:pt idx="8">
                  <c:v>0.10814397179391097</c:v>
                </c:pt>
                <c:pt idx="9">
                  <c:v>7.2874905719851293E-2</c:v>
                </c:pt>
                <c:pt idx="10">
                  <c:v>0.70841573858281381</c:v>
                </c:pt>
              </c:numCache>
            </c:numRef>
          </c:val>
          <c:extLst xmlns:c16r2="http://schemas.microsoft.com/office/drawing/2015/06/chart">
            <c:ext xmlns:c16="http://schemas.microsoft.com/office/drawing/2014/chart" uri="{C3380CC4-5D6E-409C-BE32-E72D297353CC}">
              <c16:uniqueId val="{00000016-A2AB-4CEB-ABC9-4FC8B602BE43}"/>
            </c:ext>
          </c:extLst>
        </c:ser>
        <c:dLbls>
          <c:dLblPos val="outEnd"/>
          <c:showLegendKey val="0"/>
          <c:showVal val="1"/>
          <c:showCatName val="0"/>
          <c:showSerName val="0"/>
          <c:showPercent val="0"/>
          <c:showBubbleSize val="0"/>
        </c:dLbls>
        <c:gapWidth val="129"/>
        <c:overlap val="-20"/>
        <c:axId val="487512152"/>
        <c:axId val="487512544"/>
      </c:barChart>
      <c:catAx>
        <c:axId val="48751215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pt-BR"/>
          </a:p>
        </c:txPr>
        <c:crossAx val="487512544"/>
        <c:crosses val="autoZero"/>
        <c:auto val="1"/>
        <c:lblAlgn val="ctr"/>
        <c:lblOffset val="100"/>
        <c:noMultiLvlLbl val="0"/>
      </c:catAx>
      <c:valAx>
        <c:axId val="487512544"/>
        <c:scaling>
          <c:orientation val="minMax"/>
          <c:max val="0.8"/>
        </c:scaling>
        <c:delete val="1"/>
        <c:axPos val="l"/>
        <c:numFmt formatCode="###0%" sourceLinked="1"/>
        <c:majorTickMark val="out"/>
        <c:minorTickMark val="none"/>
        <c:tickLblPos val="nextTo"/>
        <c:crossAx val="48751215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216910985570955E-2"/>
          <c:y val="9.6263106414728225E-2"/>
          <c:w val="0.97356617802885814"/>
          <c:h val="0.65721271345297516"/>
        </c:manualLayout>
      </c:layout>
      <c:barChart>
        <c:barDir val="col"/>
        <c:grouping val="stacked"/>
        <c:varyColors val="0"/>
        <c:ser>
          <c:idx val="0"/>
          <c:order val="0"/>
          <c:spPr>
            <a:solidFill>
              <a:srgbClr val="FF0000"/>
            </a:solidFill>
            <a:ln>
              <a:noFill/>
            </a:ln>
            <a:effectLst/>
          </c:spPr>
          <c:invertIfNegative val="0"/>
          <c:dLbls>
            <c:dLbl>
              <c:idx val="0"/>
              <c:layout>
                <c:manualLayout>
                  <c:x val="0"/>
                  <c:y val="5.9651904592290729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0"/>
                  <c:y val="5.8234806732108381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5.2269973739006319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1.0422081156663903E-3"/>
                  <c:y val="6.4949552592842255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3.8213856124707446E-17"/>
                  <c:y val="5.2323848990988027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5"/>
              <c:layout>
                <c:manualLayout>
                  <c:x val="-3.8213856124707446E-17"/>
                  <c:y val="6.0191423110951103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7"/>
              <c:layout>
                <c:manualLayout>
                  <c:x val="-3.8213856124707446E-17"/>
                  <c:y val="4.6674607521342643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8"/>
              <c:layout>
                <c:manualLayout>
                  <c:x val="-3.8213856124707446E-17"/>
                  <c:y val="4.3016452378490125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9"/>
              <c:layout>
                <c:manualLayout>
                  <c:x val="0"/>
                  <c:y val="5.3957979856783751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0"/>
              <c:layout>
                <c:manualLayout>
                  <c:x val="0"/>
                  <c:y val="3.9451493761577756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1"/>
              <c:layout>
                <c:manualLayout>
                  <c:x val="0"/>
                  <c:y val="4.6161388296303674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2"/>
              <c:layout>
                <c:manualLayout>
                  <c:x val="0"/>
                  <c:y val="4.4227751882761325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3"/>
              <c:layout>
                <c:manualLayout>
                  <c:x val="0"/>
                  <c:y val="5.0836534570166132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4"/>
              <c:layout>
                <c:manualLayout>
                  <c:x val="0"/>
                  <c:y val="4.6744568749034522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5"/>
              <c:layout>
                <c:manualLayout>
                  <c:x val="0"/>
                  <c:y val="6.2549933549600339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6"/>
              <c:layout>
                <c:manualLayout>
                  <c:x val="7.6427712249414891E-17"/>
                  <c:y val="5.3230025622661194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7"/>
              <c:layout>
                <c:manualLayout>
                  <c:x val="7.6427712249414891E-17"/>
                  <c:y val="4.7855777737775614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8"/>
              <c:layout>
                <c:manualLayout>
                  <c:x val="0"/>
                  <c:y val="4.2634474288610488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9"/>
              <c:delete val="1"/>
              <c:extLst>
                <c:ext xmlns:c15="http://schemas.microsoft.com/office/drawing/2012/chart" uri="{CE6537A1-D6FC-4f65-9D91-7224C49458BB}"/>
              </c:extLst>
            </c:dLbl>
            <c:dLbl>
              <c:idx val="20"/>
              <c:delete val="1"/>
              <c:extLst>
                <c:ext xmlns:c15="http://schemas.microsoft.com/office/drawing/2012/chart" uri="{CE6537A1-D6FC-4f65-9D91-7224C49458BB}"/>
              </c:extLst>
            </c:dLbl>
            <c:dLbl>
              <c:idx val="22"/>
              <c:layout>
                <c:manualLayout>
                  <c:x val="-1.5285542449882978E-16"/>
                  <c:y val="3.7424916155043154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23"/>
              <c:layout>
                <c:manualLayout>
                  <c:x val="0"/>
                  <c:y val="3.8586681067444804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24"/>
              <c:layout>
                <c:manualLayout>
                  <c:x val="0"/>
                  <c:y val="6.0191423110951103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25"/>
              <c:layout>
                <c:manualLayout>
                  <c:x val="0"/>
                  <c:y val="5.6267721702406896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pt-BR"/>
              </a:p>
            </c:txPr>
            <c:dLblPos val="in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'P18'!$B$63:$B$88</c:f>
              <c:strCache>
                <c:ptCount val="26"/>
                <c:pt idx="0">
                  <c:v>RS</c:v>
                </c:pt>
                <c:pt idx="1">
                  <c:v>PR</c:v>
                </c:pt>
                <c:pt idx="2">
                  <c:v>SC</c:v>
                </c:pt>
                <c:pt idx="3">
                  <c:v>RJ</c:v>
                </c:pt>
                <c:pt idx="4">
                  <c:v>ES</c:v>
                </c:pt>
                <c:pt idx="5">
                  <c:v>MG</c:v>
                </c:pt>
                <c:pt idx="6">
                  <c:v>MS</c:v>
                </c:pt>
                <c:pt idx="7">
                  <c:v>GO</c:v>
                </c:pt>
                <c:pt idx="8">
                  <c:v>DF</c:v>
                </c:pt>
                <c:pt idx="9">
                  <c:v>MT</c:v>
                </c:pt>
                <c:pt idx="10">
                  <c:v>AL</c:v>
                </c:pt>
                <c:pt idx="11">
                  <c:v>CE</c:v>
                </c:pt>
                <c:pt idx="12">
                  <c:v>MA</c:v>
                </c:pt>
                <c:pt idx="13">
                  <c:v>PB</c:v>
                </c:pt>
                <c:pt idx="14">
                  <c:v>RN</c:v>
                </c:pt>
                <c:pt idx="15">
                  <c:v>SE</c:v>
                </c:pt>
                <c:pt idx="16">
                  <c:v>PE</c:v>
                </c:pt>
                <c:pt idx="17">
                  <c:v>PI</c:v>
                </c:pt>
                <c:pt idx="18">
                  <c:v>BA</c:v>
                </c:pt>
                <c:pt idx="19">
                  <c:v>AP</c:v>
                </c:pt>
                <c:pt idx="20">
                  <c:v>AC</c:v>
                </c:pt>
                <c:pt idx="21">
                  <c:v>AM</c:v>
                </c:pt>
                <c:pt idx="22">
                  <c:v>PA</c:v>
                </c:pt>
                <c:pt idx="23">
                  <c:v>RO</c:v>
                </c:pt>
                <c:pt idx="24">
                  <c:v>RR</c:v>
                </c:pt>
                <c:pt idx="25">
                  <c:v>TO</c:v>
                </c:pt>
              </c:strCache>
            </c:strRef>
          </c:cat>
          <c:val>
            <c:numRef>
              <c:f>'P18'!$C$63:$C$88</c:f>
              <c:numCache>
                <c:formatCode>0</c:formatCode>
                <c:ptCount val="26"/>
                <c:pt idx="0">
                  <c:v>5.57491289198608</c:v>
                </c:pt>
                <c:pt idx="1">
                  <c:v>6.9930069930069827</c:v>
                </c:pt>
                <c:pt idx="2">
                  <c:v>6.834532374100748</c:v>
                </c:pt>
                <c:pt idx="3">
                  <c:v>8.896797153024961</c:v>
                </c:pt>
                <c:pt idx="4">
                  <c:v>6.8181818181817926</c:v>
                </c:pt>
                <c:pt idx="5">
                  <c:v>10.344827586206842</c:v>
                </c:pt>
                <c:pt idx="6">
                  <c:v>2.7559055118110165</c:v>
                </c:pt>
                <c:pt idx="7">
                  <c:v>6.5637065637065923</c:v>
                </c:pt>
                <c:pt idx="8">
                  <c:v>6.6901408450704674</c:v>
                </c:pt>
                <c:pt idx="9">
                  <c:v>7.3076923076923315</c:v>
                </c:pt>
                <c:pt idx="10">
                  <c:v>3.8277511961722319</c:v>
                </c:pt>
                <c:pt idx="11">
                  <c:v>3.759398496240614</c:v>
                </c:pt>
                <c:pt idx="12">
                  <c:v>4.3478260869565171</c:v>
                </c:pt>
                <c:pt idx="13">
                  <c:v>4.3103448275862046</c:v>
                </c:pt>
                <c:pt idx="14">
                  <c:v>5.5555555555555394</c:v>
                </c:pt>
                <c:pt idx="15">
                  <c:v>6.6666666666666572</c:v>
                </c:pt>
                <c:pt idx="16">
                  <c:v>5.5555555555555776</c:v>
                </c:pt>
                <c:pt idx="17">
                  <c:v>5.2173913043478404</c:v>
                </c:pt>
                <c:pt idx="18">
                  <c:v>4.8327137546468579</c:v>
                </c:pt>
                <c:pt idx="19">
                  <c:v>0</c:v>
                </c:pt>
                <c:pt idx="20">
                  <c:v>0</c:v>
                </c:pt>
                <c:pt idx="21">
                  <c:v>2.5</c:v>
                </c:pt>
                <c:pt idx="22">
                  <c:v>4.4444444444444189</c:v>
                </c:pt>
                <c:pt idx="23">
                  <c:v>4.0909090909090766</c:v>
                </c:pt>
                <c:pt idx="24">
                  <c:v>10.344827586206906</c:v>
                </c:pt>
                <c:pt idx="25">
                  <c:v>9.5652173913043477</c:v>
                </c:pt>
              </c:numCache>
            </c:numRef>
          </c:val>
          <c:extLst xmlns:c16r2="http://schemas.microsoft.com/office/drawing/2015/06/chart">
            <c:ext xmlns:c16="http://schemas.microsoft.com/office/drawing/2014/chart" uri="{C3380CC4-5D6E-409C-BE32-E72D297353CC}">
              <c16:uniqueId val="{00000000-2391-4090-9A05-3AC848AFAE56}"/>
            </c:ext>
          </c:extLst>
        </c:ser>
        <c:ser>
          <c:idx val="1"/>
          <c:order val="1"/>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'P18'!$B$63:$B$88</c:f>
              <c:strCache>
                <c:ptCount val="26"/>
                <c:pt idx="0">
                  <c:v>RS</c:v>
                </c:pt>
                <c:pt idx="1">
                  <c:v>PR</c:v>
                </c:pt>
                <c:pt idx="2">
                  <c:v>SC</c:v>
                </c:pt>
                <c:pt idx="3">
                  <c:v>RJ</c:v>
                </c:pt>
                <c:pt idx="4">
                  <c:v>ES</c:v>
                </c:pt>
                <c:pt idx="5">
                  <c:v>MG</c:v>
                </c:pt>
                <c:pt idx="6">
                  <c:v>MS</c:v>
                </c:pt>
                <c:pt idx="7">
                  <c:v>GO</c:v>
                </c:pt>
                <c:pt idx="8">
                  <c:v>DF</c:v>
                </c:pt>
                <c:pt idx="9">
                  <c:v>MT</c:v>
                </c:pt>
                <c:pt idx="10">
                  <c:v>AL</c:v>
                </c:pt>
                <c:pt idx="11">
                  <c:v>CE</c:v>
                </c:pt>
                <c:pt idx="12">
                  <c:v>MA</c:v>
                </c:pt>
                <c:pt idx="13">
                  <c:v>PB</c:v>
                </c:pt>
                <c:pt idx="14">
                  <c:v>RN</c:v>
                </c:pt>
                <c:pt idx="15">
                  <c:v>SE</c:v>
                </c:pt>
                <c:pt idx="16">
                  <c:v>PE</c:v>
                </c:pt>
                <c:pt idx="17">
                  <c:v>PI</c:v>
                </c:pt>
                <c:pt idx="18">
                  <c:v>BA</c:v>
                </c:pt>
                <c:pt idx="19">
                  <c:v>AP</c:v>
                </c:pt>
                <c:pt idx="20">
                  <c:v>AC</c:v>
                </c:pt>
                <c:pt idx="21">
                  <c:v>AM</c:v>
                </c:pt>
                <c:pt idx="22">
                  <c:v>PA</c:v>
                </c:pt>
                <c:pt idx="23">
                  <c:v>RO</c:v>
                </c:pt>
                <c:pt idx="24">
                  <c:v>RR</c:v>
                </c:pt>
                <c:pt idx="25">
                  <c:v>TO</c:v>
                </c:pt>
              </c:strCache>
            </c:strRef>
          </c:cat>
          <c:val>
            <c:numRef>
              <c:f>'P18'!$D$63:$D$88</c:f>
              <c:numCache>
                <c:formatCode>0</c:formatCode>
                <c:ptCount val="26"/>
                <c:pt idx="0">
                  <c:v>16.027874564459989</c:v>
                </c:pt>
                <c:pt idx="1">
                  <c:v>13.636363636363614</c:v>
                </c:pt>
                <c:pt idx="2">
                  <c:v>18.345323741007263</c:v>
                </c:pt>
                <c:pt idx="3">
                  <c:v>11.387900355871954</c:v>
                </c:pt>
                <c:pt idx="4">
                  <c:v>15.909090909090862</c:v>
                </c:pt>
                <c:pt idx="5">
                  <c:v>15.517241379310265</c:v>
                </c:pt>
                <c:pt idx="6">
                  <c:v>16.535433070866102</c:v>
                </c:pt>
                <c:pt idx="7">
                  <c:v>14.285714285714343</c:v>
                </c:pt>
                <c:pt idx="8">
                  <c:v>17.253521126760681</c:v>
                </c:pt>
                <c:pt idx="9">
                  <c:v>16.923076923076973</c:v>
                </c:pt>
                <c:pt idx="10">
                  <c:v>11.483253588516691</c:v>
                </c:pt>
                <c:pt idx="11">
                  <c:v>12.406015037594029</c:v>
                </c:pt>
                <c:pt idx="12">
                  <c:v>12.422360248447191</c:v>
                </c:pt>
                <c:pt idx="13">
                  <c:v>15.086206896551721</c:v>
                </c:pt>
                <c:pt idx="14">
                  <c:v>14.074074074074042</c:v>
                </c:pt>
                <c:pt idx="15">
                  <c:v>12.083333333333313</c:v>
                </c:pt>
                <c:pt idx="16">
                  <c:v>14.529914529914588</c:v>
                </c:pt>
                <c:pt idx="17">
                  <c:v>16.521739130434828</c:v>
                </c:pt>
                <c:pt idx="18">
                  <c:v>18.215613382899708</c:v>
                </c:pt>
                <c:pt idx="19">
                  <c:v>6.0606060606060606</c:v>
                </c:pt>
                <c:pt idx="20">
                  <c:v>6.4516129032258087</c:v>
                </c:pt>
                <c:pt idx="21">
                  <c:v>8.3333333333333321</c:v>
                </c:pt>
                <c:pt idx="22">
                  <c:v>9.7777777777777217</c:v>
                </c:pt>
                <c:pt idx="23">
                  <c:v>10.909090909090871</c:v>
                </c:pt>
                <c:pt idx="24">
                  <c:v>10.344827586206909</c:v>
                </c:pt>
                <c:pt idx="25">
                  <c:v>15.652173913043482</c:v>
                </c:pt>
              </c:numCache>
            </c:numRef>
          </c:val>
          <c:extLst xmlns:c16r2="http://schemas.microsoft.com/office/drawing/2015/06/chart">
            <c:ext xmlns:c16="http://schemas.microsoft.com/office/drawing/2014/chart" uri="{C3380CC4-5D6E-409C-BE32-E72D297353CC}">
              <c16:uniqueId val="{00000001-2391-4090-9A05-3AC848AFAE56}"/>
            </c:ext>
          </c:extLst>
        </c:ser>
        <c:ser>
          <c:idx val="2"/>
          <c:order val="2"/>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'P18'!$B$63:$B$88</c:f>
              <c:strCache>
                <c:ptCount val="26"/>
                <c:pt idx="0">
                  <c:v>RS</c:v>
                </c:pt>
                <c:pt idx="1">
                  <c:v>PR</c:v>
                </c:pt>
                <c:pt idx="2">
                  <c:v>SC</c:v>
                </c:pt>
                <c:pt idx="3">
                  <c:v>RJ</c:v>
                </c:pt>
                <c:pt idx="4">
                  <c:v>ES</c:v>
                </c:pt>
                <c:pt idx="5">
                  <c:v>MG</c:v>
                </c:pt>
                <c:pt idx="6">
                  <c:v>MS</c:v>
                </c:pt>
                <c:pt idx="7">
                  <c:v>GO</c:v>
                </c:pt>
                <c:pt idx="8">
                  <c:v>DF</c:v>
                </c:pt>
                <c:pt idx="9">
                  <c:v>MT</c:v>
                </c:pt>
                <c:pt idx="10">
                  <c:v>AL</c:v>
                </c:pt>
                <c:pt idx="11">
                  <c:v>CE</c:v>
                </c:pt>
                <c:pt idx="12">
                  <c:v>MA</c:v>
                </c:pt>
                <c:pt idx="13">
                  <c:v>PB</c:v>
                </c:pt>
                <c:pt idx="14">
                  <c:v>RN</c:v>
                </c:pt>
                <c:pt idx="15">
                  <c:v>SE</c:v>
                </c:pt>
                <c:pt idx="16">
                  <c:v>PE</c:v>
                </c:pt>
                <c:pt idx="17">
                  <c:v>PI</c:v>
                </c:pt>
                <c:pt idx="18">
                  <c:v>BA</c:v>
                </c:pt>
                <c:pt idx="19">
                  <c:v>AP</c:v>
                </c:pt>
                <c:pt idx="20">
                  <c:v>AC</c:v>
                </c:pt>
                <c:pt idx="21">
                  <c:v>AM</c:v>
                </c:pt>
                <c:pt idx="22">
                  <c:v>PA</c:v>
                </c:pt>
                <c:pt idx="23">
                  <c:v>RO</c:v>
                </c:pt>
                <c:pt idx="24">
                  <c:v>RR</c:v>
                </c:pt>
                <c:pt idx="25">
                  <c:v>TO</c:v>
                </c:pt>
              </c:strCache>
            </c:strRef>
          </c:cat>
          <c:val>
            <c:numRef>
              <c:f>'P18'!$E$63:$E$88</c:f>
              <c:numCache>
                <c:formatCode>0</c:formatCode>
                <c:ptCount val="26"/>
                <c:pt idx="0">
                  <c:v>78.397212543554062</c:v>
                </c:pt>
                <c:pt idx="1">
                  <c:v>79.370629370629359</c:v>
                </c:pt>
                <c:pt idx="2">
                  <c:v>74.82014388489219</c:v>
                </c:pt>
                <c:pt idx="3">
                  <c:v>79.715302491103287</c:v>
                </c:pt>
                <c:pt idx="4">
                  <c:v>77.272727272727167</c:v>
                </c:pt>
                <c:pt idx="5">
                  <c:v>74.137931034482591</c:v>
                </c:pt>
                <c:pt idx="6">
                  <c:v>80.708661417322745</c:v>
                </c:pt>
                <c:pt idx="7">
                  <c:v>79.150579150579532</c:v>
                </c:pt>
                <c:pt idx="8">
                  <c:v>76.056338028169179</c:v>
                </c:pt>
                <c:pt idx="9">
                  <c:v>75.76923076923083</c:v>
                </c:pt>
                <c:pt idx="10">
                  <c:v>84.688995215310925</c:v>
                </c:pt>
                <c:pt idx="11">
                  <c:v>83.834586466165717</c:v>
                </c:pt>
                <c:pt idx="12">
                  <c:v>83.229813664596094</c:v>
                </c:pt>
                <c:pt idx="13">
                  <c:v>80.60344827586205</c:v>
                </c:pt>
                <c:pt idx="14">
                  <c:v>80.370370370370239</c:v>
                </c:pt>
                <c:pt idx="15">
                  <c:v>81.250000000000185</c:v>
                </c:pt>
                <c:pt idx="16">
                  <c:v>79.914529914529993</c:v>
                </c:pt>
                <c:pt idx="17">
                  <c:v>78.260869565217504</c:v>
                </c:pt>
                <c:pt idx="18">
                  <c:v>76.951672862453592</c:v>
                </c:pt>
                <c:pt idx="19">
                  <c:v>93.939393939393938</c:v>
                </c:pt>
                <c:pt idx="20">
                  <c:v>93.548387096774206</c:v>
                </c:pt>
                <c:pt idx="21">
                  <c:v>89.166666666666671</c:v>
                </c:pt>
                <c:pt idx="22">
                  <c:v>85.777777777777615</c:v>
                </c:pt>
                <c:pt idx="23">
                  <c:v>84.999999999999915</c:v>
                </c:pt>
                <c:pt idx="24">
                  <c:v>79.310344827586249</c:v>
                </c:pt>
                <c:pt idx="25">
                  <c:v>74.782608695652229</c:v>
                </c:pt>
              </c:numCache>
            </c:numRef>
          </c:val>
          <c:extLst xmlns:c16r2="http://schemas.microsoft.com/office/drawing/2015/06/chart">
            <c:ext xmlns:c16="http://schemas.microsoft.com/office/drawing/2014/chart" uri="{C3380CC4-5D6E-409C-BE32-E72D297353CC}">
              <c16:uniqueId val="{00000002-2391-4090-9A05-3AC848AFAE56}"/>
            </c:ext>
          </c:extLst>
        </c:ser>
        <c:dLbls>
          <c:showLegendKey val="0"/>
          <c:showVal val="0"/>
          <c:showCatName val="0"/>
          <c:showSerName val="0"/>
          <c:showPercent val="0"/>
          <c:showBubbleSize val="0"/>
        </c:dLbls>
        <c:gapWidth val="70"/>
        <c:overlap val="100"/>
        <c:axId val="487513328"/>
        <c:axId val="488411152"/>
      </c:barChart>
      <c:catAx>
        <c:axId val="487513328"/>
        <c:scaling>
          <c:orientation val="minMax"/>
        </c:scaling>
        <c:delete val="1"/>
        <c:axPos val="b"/>
        <c:numFmt formatCode="General" sourceLinked="1"/>
        <c:majorTickMark val="none"/>
        <c:minorTickMark val="none"/>
        <c:tickLblPos val="nextTo"/>
        <c:crossAx val="488411152"/>
        <c:crosses val="autoZero"/>
        <c:auto val="1"/>
        <c:lblAlgn val="ctr"/>
        <c:lblOffset val="100"/>
        <c:noMultiLvlLbl val="0"/>
      </c:catAx>
      <c:valAx>
        <c:axId val="488411152"/>
        <c:scaling>
          <c:orientation val="minMax"/>
          <c:max val="100"/>
        </c:scaling>
        <c:delete val="1"/>
        <c:axPos val="l"/>
        <c:numFmt formatCode="0" sourceLinked="1"/>
        <c:majorTickMark val="out"/>
        <c:minorTickMark val="none"/>
        <c:tickLblPos val="nextTo"/>
        <c:crossAx val="487513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
          <c:w val="0.97658061939563789"/>
          <c:h val="0.22176976842487384"/>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'P18'!$F$63:$F$88</c:f>
              <c:numCache>
                <c:formatCode>0</c:formatCode>
                <c:ptCount val="26"/>
                <c:pt idx="0">
                  <c:v>72.822299651567974</c:v>
                </c:pt>
                <c:pt idx="1">
                  <c:v>72.377622377622387</c:v>
                </c:pt>
                <c:pt idx="2">
                  <c:v>67.985611510791443</c:v>
                </c:pt>
                <c:pt idx="3">
                  <c:v>70.818505338078324</c:v>
                </c:pt>
                <c:pt idx="4">
                  <c:v>70.454545454545382</c:v>
                </c:pt>
                <c:pt idx="5">
                  <c:v>63.793103448275744</c:v>
                </c:pt>
                <c:pt idx="6">
                  <c:v>77.952755905511722</c:v>
                </c:pt>
                <c:pt idx="7">
                  <c:v>72.586872586872943</c:v>
                </c:pt>
                <c:pt idx="8">
                  <c:v>69.366197183098706</c:v>
                </c:pt>
                <c:pt idx="9">
                  <c:v>68.46153846153851</c:v>
                </c:pt>
                <c:pt idx="10">
                  <c:v>80.861244019138695</c:v>
                </c:pt>
                <c:pt idx="11">
                  <c:v>80.075187969925096</c:v>
                </c:pt>
                <c:pt idx="12">
                  <c:v>78.881987577639578</c:v>
                </c:pt>
                <c:pt idx="13">
                  <c:v>76.293103448275843</c:v>
                </c:pt>
                <c:pt idx="14">
                  <c:v>74.814814814814696</c:v>
                </c:pt>
                <c:pt idx="15">
                  <c:v>74.583333333333542</c:v>
                </c:pt>
                <c:pt idx="16">
                  <c:v>74.358974358974407</c:v>
                </c:pt>
                <c:pt idx="17">
                  <c:v>73.043478260869662</c:v>
                </c:pt>
                <c:pt idx="18">
                  <c:v>72.118959107806731</c:v>
                </c:pt>
                <c:pt idx="19">
                  <c:v>93.939393939393938</c:v>
                </c:pt>
                <c:pt idx="20">
                  <c:v>93.548387096774206</c:v>
                </c:pt>
                <c:pt idx="21">
                  <c:v>86.666666666666671</c:v>
                </c:pt>
                <c:pt idx="22">
                  <c:v>81.333333333333186</c:v>
                </c:pt>
                <c:pt idx="23">
                  <c:v>80.909090909090835</c:v>
                </c:pt>
                <c:pt idx="24">
                  <c:v>68.965517241379331</c:v>
                </c:pt>
                <c:pt idx="25">
                  <c:v>65.217391304347885</c:v>
                </c:pt>
              </c:numCache>
            </c:numRef>
          </c:cat>
          <c:val>
            <c:numRef>
              <c:f>'P15 (2)'!$E$24:$E$49</c:f>
              <c:numCache>
                <c:formatCode>#,##0.0</c:formatCode>
                <c:ptCount val="26"/>
                <c:pt idx="0">
                  <c:v>9.0359712230215905</c:v>
                </c:pt>
                <c:pt idx="1">
                  <c:v>9.1818181818181817</c:v>
                </c:pt>
                <c:pt idx="2">
                  <c:v>9.2020905923344891</c:v>
                </c:pt>
                <c:pt idx="3">
                  <c:v>8.9413793103448285</c:v>
                </c:pt>
                <c:pt idx="4">
                  <c:v>9.0960854092526731</c:v>
                </c:pt>
                <c:pt idx="5">
                  <c:v>9.1439393939394016</c:v>
                </c:pt>
                <c:pt idx="6">
                  <c:v>9.0985915492957794</c:v>
                </c:pt>
                <c:pt idx="7">
                  <c:v>9.1461538461538474</c:v>
                </c:pt>
                <c:pt idx="8">
                  <c:v>9.208494208494205</c:v>
                </c:pt>
                <c:pt idx="9">
                  <c:v>9.3976377952755925</c:v>
                </c:pt>
                <c:pt idx="10">
                  <c:v>9.1999999999999993</c:v>
                </c:pt>
                <c:pt idx="11">
                  <c:v>9.219330855018594</c:v>
                </c:pt>
                <c:pt idx="12">
                  <c:v>9.2592592592592666</c:v>
                </c:pt>
                <c:pt idx="13">
                  <c:v>9.2708333333333339</c:v>
                </c:pt>
                <c:pt idx="14">
                  <c:v>9.2777777777777768</c:v>
                </c:pt>
                <c:pt idx="15">
                  <c:v>9.3540372670807468</c:v>
                </c:pt>
                <c:pt idx="16">
                  <c:v>9.379310344827589</c:v>
                </c:pt>
                <c:pt idx="17">
                  <c:v>9.4285714285714253</c:v>
                </c:pt>
                <c:pt idx="18">
                  <c:v>9.430622009569376</c:v>
                </c:pt>
                <c:pt idx="19">
                  <c:v>8.9521739130434757</c:v>
                </c:pt>
                <c:pt idx="20">
                  <c:v>9.1379310344827598</c:v>
                </c:pt>
                <c:pt idx="21">
                  <c:v>9.4444444444444446</c:v>
                </c:pt>
                <c:pt idx="22">
                  <c:v>9.4818181818181717</c:v>
                </c:pt>
                <c:pt idx="23">
                  <c:v>9.5499999999999989</c:v>
                </c:pt>
                <c:pt idx="24">
                  <c:v>9.7121212121212075</c:v>
                </c:pt>
                <c:pt idx="25">
                  <c:v>9.8064516129032242</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8411936"/>
        <c:axId val="488412328"/>
      </c:barChart>
      <c:catAx>
        <c:axId val="488411936"/>
        <c:scaling>
          <c:orientation val="minMax"/>
        </c:scaling>
        <c:delete val="0"/>
        <c:axPos val="b"/>
        <c:numFmt formatCode="0"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bg1"/>
                </a:solidFill>
                <a:latin typeface="+mn-lt"/>
                <a:ea typeface="+mn-ea"/>
                <a:cs typeface="+mn-cs"/>
              </a:defRPr>
            </a:pPr>
            <a:endParaRPr lang="pt-BR"/>
          </a:p>
        </c:txPr>
        <c:crossAx val="488412328"/>
        <c:crosses val="autoZero"/>
        <c:auto val="1"/>
        <c:lblAlgn val="ctr"/>
        <c:lblOffset val="100"/>
        <c:noMultiLvlLbl val="0"/>
      </c:catAx>
      <c:valAx>
        <c:axId val="488412328"/>
        <c:scaling>
          <c:orientation val="minMax"/>
          <c:max val="0"/>
        </c:scaling>
        <c:delete val="1"/>
        <c:axPos val="l"/>
        <c:numFmt formatCode="#,##0.0" sourceLinked="1"/>
        <c:majorTickMark val="out"/>
        <c:minorTickMark val="none"/>
        <c:tickLblPos val="nextTo"/>
        <c:crossAx val="488411936"/>
        <c:crosses val="autoZero"/>
        <c:crossBetween val="between"/>
      </c:valAx>
      <c:spPr>
        <a:noFill/>
        <a:ln>
          <a:noFill/>
        </a:ln>
        <a:effectLst/>
      </c:spPr>
    </c:plotArea>
    <c:plotVisOnly val="1"/>
    <c:dispBlanksAs val="gap"/>
    <c:showDLblsOverMax val="0"/>
  </c:chart>
  <c:spPr>
    <a:solidFill>
      <a:schemeClr val="accent5">
        <a:lumMod val="75000"/>
      </a:schemeClr>
    </a:solidFill>
    <a:ln w="9525" cap="flat" cmpd="sng" algn="ctr">
      <a:solidFill>
        <a:schemeClr val="tx1">
          <a:lumMod val="15000"/>
          <a:lumOff val="85000"/>
        </a:schemeClr>
      </a:solidFill>
      <a:round/>
    </a:ln>
    <a:effectLst/>
  </c:spPr>
  <c:txPr>
    <a:bodyPr/>
    <a:lstStyle/>
    <a:p>
      <a:pPr>
        <a:defRPr sz="1800" b="1">
          <a:solidFill>
            <a:schemeClr val="bg1"/>
          </a:solidFill>
        </a:defRPr>
      </a:pPr>
      <a:endParaRPr lang="pt-BR"/>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216910985570955E-2"/>
          <c:y val="9.6263106414728225E-2"/>
          <c:w val="0.97356617802885814"/>
          <c:h val="0.65721271345297516"/>
        </c:manualLayout>
      </c:layout>
      <c:barChart>
        <c:barDir val="col"/>
        <c:grouping val="stacked"/>
        <c:varyColors val="0"/>
        <c:ser>
          <c:idx val="0"/>
          <c:order val="0"/>
          <c:spPr>
            <a:solidFill>
              <a:srgbClr val="FF0000"/>
            </a:solidFill>
            <a:ln>
              <a:noFill/>
            </a:ln>
            <a:effectLst/>
          </c:spPr>
          <c:invertIfNegative val="0"/>
          <c:dLbls>
            <c:dLbl>
              <c:idx val="0"/>
              <c:delete val="1"/>
              <c:extLst>
                <c:ext xmlns:c15="http://schemas.microsoft.com/office/drawing/2012/chart" uri="{CE6537A1-D6FC-4f65-9D91-7224C49458BB}"/>
              </c:extLst>
            </c:dLbl>
            <c:dLbl>
              <c:idx val="1"/>
              <c:delete val="1"/>
              <c:extLst>
                <c:ext xmlns:c15="http://schemas.microsoft.com/office/drawing/2012/chart" uri="{CE6537A1-D6FC-4f65-9D91-7224C49458BB}"/>
              </c:extLst>
            </c:dLbl>
            <c:dLbl>
              <c:idx val="2"/>
              <c:layout>
                <c:manualLayout>
                  <c:x val="0"/>
                  <c:y val="4.5370383601745001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1.9106928062353723E-17"/>
                  <c:y val="4.5370383601745001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3.8213856124707446E-17"/>
                  <c:y val="4.8611125287583927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5"/>
              <c:layout>
                <c:manualLayout>
                  <c:x val="-1.0422081156663903E-3"/>
                  <c:y val="4.5370383601745001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6"/>
              <c:layout>
                <c:manualLayout>
                  <c:x val="0"/>
                  <c:y val="5.1851866973422853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7"/>
              <c:layout>
                <c:manualLayout>
                  <c:x val="-3.8213856124707446E-17"/>
                  <c:y val="3.5648158544228092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8"/>
              <c:layout>
                <c:manualLayout>
                  <c:x val="-3.8213856124707446E-17"/>
                  <c:y val="3.8888900230067143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9"/>
              <c:layout>
                <c:manualLayout>
                  <c:x val="0"/>
                  <c:y val="4.2129641915906069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0"/>
              <c:layout>
                <c:manualLayout>
                  <c:x val="0"/>
                  <c:y val="4.8611125287583927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1"/>
              <c:layout>
                <c:manualLayout>
                  <c:x val="0"/>
                  <c:y val="4.5370383601745001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2"/>
              <c:layout>
                <c:manualLayout>
                  <c:x val="0"/>
                  <c:y val="4.2129641915905951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3"/>
              <c:layout>
                <c:manualLayout>
                  <c:x val="4.1031815500989227E-8"/>
                  <c:y val="4.8611125287583809E-2"/>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extLst>
                <c:ext xmlns:c15="http://schemas.microsoft.com/office/drawing/2012/chart" uri="{CE6537A1-D6FC-4f65-9D91-7224C49458BB}">
                  <c15:layout>
                    <c:manualLayout>
                      <c:w val="1.6774380653466127E-2"/>
                      <c:h val="7.1587983840181932E-2"/>
                    </c:manualLayout>
                  </c15:layout>
                </c:ext>
              </c:extLst>
            </c:dLbl>
            <c:dLbl>
              <c:idx val="14"/>
              <c:layout>
                <c:manualLayout>
                  <c:x val="0"/>
                  <c:y val="4.8611125287583927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5"/>
              <c:layout>
                <c:manualLayout>
                  <c:x val="0"/>
                  <c:y val="5.1851866973422853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6"/>
              <c:layout>
                <c:manualLayout>
                  <c:x val="7.6427712249414891E-17"/>
                  <c:y val="5.1851866973422853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7"/>
              <c:layout>
                <c:manualLayout>
                  <c:x val="4.1031815577416944E-8"/>
                  <c:y val="4.2129641915906069E-2"/>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extLst>
                <c:ext xmlns:c15="http://schemas.microsoft.com/office/drawing/2012/chart" uri="{CE6537A1-D6FC-4f65-9D91-7224C49458BB}">
                  <c15:layout>
                    <c:manualLayout>
                      <c:w val="1.4689964422133347E-2"/>
                      <c:h val="7.1587983840181932E-2"/>
                    </c:manualLayout>
                  </c15:layout>
                </c:ext>
              </c:extLst>
            </c:dLbl>
            <c:dLbl>
              <c:idx val="18"/>
              <c:layout>
                <c:manualLayout>
                  <c:x val="0"/>
                  <c:y val="5.1851866973422853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9"/>
              <c:layout>
                <c:manualLayout>
                  <c:x val="0"/>
                  <c:y val="4.8611125287583927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0"/>
              <c:layout>
                <c:manualLayout>
                  <c:x val="0"/>
                  <c:y val="5.1851866973422853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1"/>
              <c:layout>
                <c:manualLayout>
                  <c:x val="0"/>
                  <c:y val="6.1574092030939644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2"/>
              <c:layout>
                <c:manualLayout>
                  <c:x val="-1.5285542449882978E-16"/>
                  <c:y val="4.8611125287583809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3"/>
              <c:layout>
                <c:manualLayout>
                  <c:x val="0"/>
                  <c:y val="5.8333350345100711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4"/>
              <c:layout>
                <c:manualLayout>
                  <c:x val="0"/>
                  <c:y val="5.5092608659261667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5"/>
              <c:layout>
                <c:manualLayout>
                  <c:x val="0"/>
                  <c:y val="6.4814833716778569E-2"/>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'P18'!$B$90:$B$115</c:f>
              <c:strCache>
                <c:ptCount val="26"/>
                <c:pt idx="0">
                  <c:v>AP</c:v>
                </c:pt>
                <c:pt idx="1">
                  <c:v>AC</c:v>
                </c:pt>
                <c:pt idx="2">
                  <c:v>AM</c:v>
                </c:pt>
                <c:pt idx="3">
                  <c:v>PA</c:v>
                </c:pt>
                <c:pt idx="4">
                  <c:v>RO</c:v>
                </c:pt>
                <c:pt idx="5">
                  <c:v>AL</c:v>
                </c:pt>
                <c:pt idx="6">
                  <c:v>CE</c:v>
                </c:pt>
                <c:pt idx="7">
                  <c:v>MA</c:v>
                </c:pt>
                <c:pt idx="8">
                  <c:v>MS</c:v>
                </c:pt>
                <c:pt idx="9">
                  <c:v>PB</c:v>
                </c:pt>
                <c:pt idx="10">
                  <c:v>RN</c:v>
                </c:pt>
                <c:pt idx="11">
                  <c:v>SE</c:v>
                </c:pt>
                <c:pt idx="12">
                  <c:v>PE</c:v>
                </c:pt>
                <c:pt idx="13">
                  <c:v>PI</c:v>
                </c:pt>
                <c:pt idx="14">
                  <c:v>RS</c:v>
                </c:pt>
                <c:pt idx="15">
                  <c:v>GO</c:v>
                </c:pt>
                <c:pt idx="16">
                  <c:v>PR</c:v>
                </c:pt>
                <c:pt idx="17">
                  <c:v>BA</c:v>
                </c:pt>
                <c:pt idx="18">
                  <c:v>RJ</c:v>
                </c:pt>
                <c:pt idx="19">
                  <c:v>ES</c:v>
                </c:pt>
                <c:pt idx="20">
                  <c:v>DF</c:v>
                </c:pt>
                <c:pt idx="21">
                  <c:v>RR</c:v>
                </c:pt>
                <c:pt idx="22">
                  <c:v>MT</c:v>
                </c:pt>
                <c:pt idx="23">
                  <c:v>SC</c:v>
                </c:pt>
                <c:pt idx="24">
                  <c:v>TO</c:v>
                </c:pt>
                <c:pt idx="25">
                  <c:v>MG</c:v>
                </c:pt>
              </c:strCache>
            </c:strRef>
          </c:cat>
          <c:val>
            <c:numRef>
              <c:f>'P18'!$C$90:$C$115</c:f>
              <c:numCache>
                <c:formatCode>0</c:formatCode>
                <c:ptCount val="26"/>
                <c:pt idx="0">
                  <c:v>0</c:v>
                </c:pt>
                <c:pt idx="1">
                  <c:v>0</c:v>
                </c:pt>
                <c:pt idx="2">
                  <c:v>2.5</c:v>
                </c:pt>
                <c:pt idx="3">
                  <c:v>4.4444444444444189</c:v>
                </c:pt>
                <c:pt idx="4">
                  <c:v>4.0909090909090766</c:v>
                </c:pt>
                <c:pt idx="5">
                  <c:v>3.8277511961722319</c:v>
                </c:pt>
                <c:pt idx="6">
                  <c:v>3.759398496240614</c:v>
                </c:pt>
                <c:pt idx="7">
                  <c:v>4.3478260869565171</c:v>
                </c:pt>
                <c:pt idx="8">
                  <c:v>2.7559055118110165</c:v>
                </c:pt>
                <c:pt idx="9">
                  <c:v>4.3103448275862046</c:v>
                </c:pt>
                <c:pt idx="10">
                  <c:v>5.5555555555555394</c:v>
                </c:pt>
                <c:pt idx="11">
                  <c:v>6.6666666666666572</c:v>
                </c:pt>
                <c:pt idx="12">
                  <c:v>5.5555555555555776</c:v>
                </c:pt>
                <c:pt idx="13">
                  <c:v>5.2173913043478404</c:v>
                </c:pt>
                <c:pt idx="14">
                  <c:v>5.57491289198608</c:v>
                </c:pt>
                <c:pt idx="15">
                  <c:v>6.5637065637065923</c:v>
                </c:pt>
                <c:pt idx="16">
                  <c:v>6.9930069930069827</c:v>
                </c:pt>
                <c:pt idx="17">
                  <c:v>4.8327137546468579</c:v>
                </c:pt>
                <c:pt idx="18">
                  <c:v>8.896797153024961</c:v>
                </c:pt>
                <c:pt idx="19">
                  <c:v>6.8181818181817926</c:v>
                </c:pt>
                <c:pt idx="20">
                  <c:v>6.6901408450704674</c:v>
                </c:pt>
                <c:pt idx="21">
                  <c:v>10.344827586206906</c:v>
                </c:pt>
                <c:pt idx="22">
                  <c:v>7.3076923076923315</c:v>
                </c:pt>
                <c:pt idx="23">
                  <c:v>6.834532374100748</c:v>
                </c:pt>
                <c:pt idx="24">
                  <c:v>9.5652173913043477</c:v>
                </c:pt>
                <c:pt idx="25">
                  <c:v>10.344827586206842</c:v>
                </c:pt>
              </c:numCache>
            </c:numRef>
          </c:val>
          <c:extLst xmlns:c16r2="http://schemas.microsoft.com/office/drawing/2015/06/chart">
            <c:ext xmlns:c16="http://schemas.microsoft.com/office/drawing/2014/chart" uri="{C3380CC4-5D6E-409C-BE32-E72D297353CC}">
              <c16:uniqueId val="{00000000-2391-4090-9A05-3AC848AFAE56}"/>
            </c:ext>
          </c:extLst>
        </c:ser>
        <c:ser>
          <c:idx val="1"/>
          <c:order val="1"/>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'P18'!$B$90:$B$115</c:f>
              <c:strCache>
                <c:ptCount val="26"/>
                <c:pt idx="0">
                  <c:v>AP</c:v>
                </c:pt>
                <c:pt idx="1">
                  <c:v>AC</c:v>
                </c:pt>
                <c:pt idx="2">
                  <c:v>AM</c:v>
                </c:pt>
                <c:pt idx="3">
                  <c:v>PA</c:v>
                </c:pt>
                <c:pt idx="4">
                  <c:v>RO</c:v>
                </c:pt>
                <c:pt idx="5">
                  <c:v>AL</c:v>
                </c:pt>
                <c:pt idx="6">
                  <c:v>CE</c:v>
                </c:pt>
                <c:pt idx="7">
                  <c:v>MA</c:v>
                </c:pt>
                <c:pt idx="8">
                  <c:v>MS</c:v>
                </c:pt>
                <c:pt idx="9">
                  <c:v>PB</c:v>
                </c:pt>
                <c:pt idx="10">
                  <c:v>RN</c:v>
                </c:pt>
                <c:pt idx="11">
                  <c:v>SE</c:v>
                </c:pt>
                <c:pt idx="12">
                  <c:v>PE</c:v>
                </c:pt>
                <c:pt idx="13">
                  <c:v>PI</c:v>
                </c:pt>
                <c:pt idx="14">
                  <c:v>RS</c:v>
                </c:pt>
                <c:pt idx="15">
                  <c:v>GO</c:v>
                </c:pt>
                <c:pt idx="16">
                  <c:v>PR</c:v>
                </c:pt>
                <c:pt idx="17">
                  <c:v>BA</c:v>
                </c:pt>
                <c:pt idx="18">
                  <c:v>RJ</c:v>
                </c:pt>
                <c:pt idx="19">
                  <c:v>ES</c:v>
                </c:pt>
                <c:pt idx="20">
                  <c:v>DF</c:v>
                </c:pt>
                <c:pt idx="21">
                  <c:v>RR</c:v>
                </c:pt>
                <c:pt idx="22">
                  <c:v>MT</c:v>
                </c:pt>
                <c:pt idx="23">
                  <c:v>SC</c:v>
                </c:pt>
                <c:pt idx="24">
                  <c:v>TO</c:v>
                </c:pt>
                <c:pt idx="25">
                  <c:v>MG</c:v>
                </c:pt>
              </c:strCache>
            </c:strRef>
          </c:cat>
          <c:val>
            <c:numRef>
              <c:f>'P18'!$D$90:$D$115</c:f>
              <c:numCache>
                <c:formatCode>0</c:formatCode>
                <c:ptCount val="26"/>
                <c:pt idx="0">
                  <c:v>6.0606060606060606</c:v>
                </c:pt>
                <c:pt idx="1">
                  <c:v>6.4516129032258087</c:v>
                </c:pt>
                <c:pt idx="2">
                  <c:v>8.3333333333333321</c:v>
                </c:pt>
                <c:pt idx="3">
                  <c:v>9.7777777777777217</c:v>
                </c:pt>
                <c:pt idx="4">
                  <c:v>10.909090909090871</c:v>
                </c:pt>
                <c:pt idx="5">
                  <c:v>11.483253588516691</c:v>
                </c:pt>
                <c:pt idx="6">
                  <c:v>12.406015037594029</c:v>
                </c:pt>
                <c:pt idx="7">
                  <c:v>12.422360248447191</c:v>
                </c:pt>
                <c:pt idx="8">
                  <c:v>16.535433070866102</c:v>
                </c:pt>
                <c:pt idx="9">
                  <c:v>15.086206896551721</c:v>
                </c:pt>
                <c:pt idx="10">
                  <c:v>14.074074074074042</c:v>
                </c:pt>
                <c:pt idx="11">
                  <c:v>12.083333333333313</c:v>
                </c:pt>
                <c:pt idx="12">
                  <c:v>14.529914529914588</c:v>
                </c:pt>
                <c:pt idx="13">
                  <c:v>16.521739130434828</c:v>
                </c:pt>
                <c:pt idx="14">
                  <c:v>16.027874564459989</c:v>
                </c:pt>
                <c:pt idx="15">
                  <c:v>14.285714285714343</c:v>
                </c:pt>
                <c:pt idx="16">
                  <c:v>13.636363636363614</c:v>
                </c:pt>
                <c:pt idx="17">
                  <c:v>18.215613382899708</c:v>
                </c:pt>
                <c:pt idx="18">
                  <c:v>11.387900355871954</c:v>
                </c:pt>
                <c:pt idx="19">
                  <c:v>15.909090909090862</c:v>
                </c:pt>
                <c:pt idx="20">
                  <c:v>17.253521126760681</c:v>
                </c:pt>
                <c:pt idx="21">
                  <c:v>10.344827586206909</c:v>
                </c:pt>
                <c:pt idx="22">
                  <c:v>16.923076923076973</c:v>
                </c:pt>
                <c:pt idx="23">
                  <c:v>18.345323741007263</c:v>
                </c:pt>
                <c:pt idx="24">
                  <c:v>15.652173913043482</c:v>
                </c:pt>
                <c:pt idx="25">
                  <c:v>15.517241379310265</c:v>
                </c:pt>
              </c:numCache>
            </c:numRef>
          </c:val>
          <c:extLst xmlns:c16r2="http://schemas.microsoft.com/office/drawing/2015/06/chart">
            <c:ext xmlns:c16="http://schemas.microsoft.com/office/drawing/2014/chart" uri="{C3380CC4-5D6E-409C-BE32-E72D297353CC}">
              <c16:uniqueId val="{00000001-2391-4090-9A05-3AC848AFAE56}"/>
            </c:ext>
          </c:extLst>
        </c:ser>
        <c:ser>
          <c:idx val="2"/>
          <c:order val="2"/>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'P18'!$B$90:$B$115</c:f>
              <c:strCache>
                <c:ptCount val="26"/>
                <c:pt idx="0">
                  <c:v>AP</c:v>
                </c:pt>
                <c:pt idx="1">
                  <c:v>AC</c:v>
                </c:pt>
                <c:pt idx="2">
                  <c:v>AM</c:v>
                </c:pt>
                <c:pt idx="3">
                  <c:v>PA</c:v>
                </c:pt>
                <c:pt idx="4">
                  <c:v>RO</c:v>
                </c:pt>
                <c:pt idx="5">
                  <c:v>AL</c:v>
                </c:pt>
                <c:pt idx="6">
                  <c:v>CE</c:v>
                </c:pt>
                <c:pt idx="7">
                  <c:v>MA</c:v>
                </c:pt>
                <c:pt idx="8">
                  <c:v>MS</c:v>
                </c:pt>
                <c:pt idx="9">
                  <c:v>PB</c:v>
                </c:pt>
                <c:pt idx="10">
                  <c:v>RN</c:v>
                </c:pt>
                <c:pt idx="11">
                  <c:v>SE</c:v>
                </c:pt>
                <c:pt idx="12">
                  <c:v>PE</c:v>
                </c:pt>
                <c:pt idx="13">
                  <c:v>PI</c:v>
                </c:pt>
                <c:pt idx="14">
                  <c:v>RS</c:v>
                </c:pt>
                <c:pt idx="15">
                  <c:v>GO</c:v>
                </c:pt>
                <c:pt idx="16">
                  <c:v>PR</c:v>
                </c:pt>
                <c:pt idx="17">
                  <c:v>BA</c:v>
                </c:pt>
                <c:pt idx="18">
                  <c:v>RJ</c:v>
                </c:pt>
                <c:pt idx="19">
                  <c:v>ES</c:v>
                </c:pt>
                <c:pt idx="20">
                  <c:v>DF</c:v>
                </c:pt>
                <c:pt idx="21">
                  <c:v>RR</c:v>
                </c:pt>
                <c:pt idx="22">
                  <c:v>MT</c:v>
                </c:pt>
                <c:pt idx="23">
                  <c:v>SC</c:v>
                </c:pt>
                <c:pt idx="24">
                  <c:v>TO</c:v>
                </c:pt>
                <c:pt idx="25">
                  <c:v>MG</c:v>
                </c:pt>
              </c:strCache>
            </c:strRef>
          </c:cat>
          <c:val>
            <c:numRef>
              <c:f>'P18'!$E$90:$E$115</c:f>
              <c:numCache>
                <c:formatCode>0</c:formatCode>
                <c:ptCount val="26"/>
                <c:pt idx="0">
                  <c:v>93.939393939393938</c:v>
                </c:pt>
                <c:pt idx="1">
                  <c:v>93.548387096774206</c:v>
                </c:pt>
                <c:pt idx="2">
                  <c:v>89.166666666666671</c:v>
                </c:pt>
                <c:pt idx="3">
                  <c:v>85.777777777777615</c:v>
                </c:pt>
                <c:pt idx="4">
                  <c:v>84.999999999999915</c:v>
                </c:pt>
                <c:pt idx="5">
                  <c:v>84.688995215310925</c:v>
                </c:pt>
                <c:pt idx="6">
                  <c:v>83.834586466165717</c:v>
                </c:pt>
                <c:pt idx="7">
                  <c:v>83.229813664596094</c:v>
                </c:pt>
                <c:pt idx="8">
                  <c:v>80.708661417322745</c:v>
                </c:pt>
                <c:pt idx="9">
                  <c:v>80.60344827586205</c:v>
                </c:pt>
                <c:pt idx="10">
                  <c:v>80.370370370370239</c:v>
                </c:pt>
                <c:pt idx="11">
                  <c:v>81.250000000000185</c:v>
                </c:pt>
                <c:pt idx="12">
                  <c:v>79.914529914529993</c:v>
                </c:pt>
                <c:pt idx="13">
                  <c:v>78.260869565217504</c:v>
                </c:pt>
                <c:pt idx="14">
                  <c:v>78.397212543554062</c:v>
                </c:pt>
                <c:pt idx="15">
                  <c:v>79.150579150579532</c:v>
                </c:pt>
                <c:pt idx="16">
                  <c:v>79.370629370629359</c:v>
                </c:pt>
                <c:pt idx="17">
                  <c:v>76.951672862453592</c:v>
                </c:pt>
                <c:pt idx="18">
                  <c:v>79.715302491103287</c:v>
                </c:pt>
                <c:pt idx="19">
                  <c:v>77.272727272727167</c:v>
                </c:pt>
                <c:pt idx="20">
                  <c:v>76.056338028169179</c:v>
                </c:pt>
                <c:pt idx="21">
                  <c:v>79.310344827586249</c:v>
                </c:pt>
                <c:pt idx="22">
                  <c:v>75.76923076923083</c:v>
                </c:pt>
                <c:pt idx="23">
                  <c:v>74.82014388489219</c:v>
                </c:pt>
                <c:pt idx="24">
                  <c:v>74.782608695652229</c:v>
                </c:pt>
                <c:pt idx="25">
                  <c:v>74.137931034482591</c:v>
                </c:pt>
              </c:numCache>
            </c:numRef>
          </c:val>
          <c:extLst xmlns:c16r2="http://schemas.microsoft.com/office/drawing/2015/06/chart">
            <c:ext xmlns:c16="http://schemas.microsoft.com/office/drawing/2014/chart" uri="{C3380CC4-5D6E-409C-BE32-E72D297353CC}">
              <c16:uniqueId val="{00000002-2391-4090-9A05-3AC848AFAE56}"/>
            </c:ext>
          </c:extLst>
        </c:ser>
        <c:dLbls>
          <c:showLegendKey val="0"/>
          <c:showVal val="0"/>
          <c:showCatName val="0"/>
          <c:showSerName val="0"/>
          <c:showPercent val="0"/>
          <c:showBubbleSize val="0"/>
        </c:dLbls>
        <c:gapWidth val="70"/>
        <c:overlap val="100"/>
        <c:axId val="488413112"/>
        <c:axId val="488413504"/>
      </c:barChart>
      <c:catAx>
        <c:axId val="488413112"/>
        <c:scaling>
          <c:orientation val="minMax"/>
        </c:scaling>
        <c:delete val="1"/>
        <c:axPos val="b"/>
        <c:numFmt formatCode="General" sourceLinked="1"/>
        <c:majorTickMark val="none"/>
        <c:minorTickMark val="none"/>
        <c:tickLblPos val="nextTo"/>
        <c:crossAx val="488413504"/>
        <c:crosses val="autoZero"/>
        <c:auto val="1"/>
        <c:lblAlgn val="ctr"/>
        <c:lblOffset val="100"/>
        <c:noMultiLvlLbl val="0"/>
      </c:catAx>
      <c:valAx>
        <c:axId val="488413504"/>
        <c:scaling>
          <c:orientation val="minMax"/>
          <c:max val="100"/>
        </c:scaling>
        <c:delete val="1"/>
        <c:axPos val="l"/>
        <c:numFmt formatCode="0" sourceLinked="1"/>
        <c:majorTickMark val="out"/>
        <c:minorTickMark val="none"/>
        <c:tickLblPos val="nextTo"/>
        <c:crossAx val="4884131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
          <c:w val="0.97658061939563789"/>
          <c:h val="0.22176976842487384"/>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'P18'!$F$90:$F$115</c:f>
              <c:numCache>
                <c:formatCode>0</c:formatCode>
                <c:ptCount val="26"/>
                <c:pt idx="0">
                  <c:v>93.939393939393938</c:v>
                </c:pt>
                <c:pt idx="1">
                  <c:v>93.548387096774206</c:v>
                </c:pt>
                <c:pt idx="2">
                  <c:v>86.666666666666671</c:v>
                </c:pt>
                <c:pt idx="3">
                  <c:v>81.333333333333186</c:v>
                </c:pt>
                <c:pt idx="4">
                  <c:v>80.909090909090835</c:v>
                </c:pt>
                <c:pt idx="5">
                  <c:v>80.861244019138695</c:v>
                </c:pt>
                <c:pt idx="6">
                  <c:v>80.075187969925096</c:v>
                </c:pt>
                <c:pt idx="7">
                  <c:v>78.881987577639578</c:v>
                </c:pt>
                <c:pt idx="8">
                  <c:v>77.952755905511722</c:v>
                </c:pt>
                <c:pt idx="9">
                  <c:v>76.293103448275843</c:v>
                </c:pt>
                <c:pt idx="10">
                  <c:v>74.814814814814696</c:v>
                </c:pt>
                <c:pt idx="11">
                  <c:v>74.583333333333542</c:v>
                </c:pt>
                <c:pt idx="12">
                  <c:v>74.358974358974407</c:v>
                </c:pt>
                <c:pt idx="13">
                  <c:v>73.043478260869662</c:v>
                </c:pt>
                <c:pt idx="14">
                  <c:v>72.822299651567974</c:v>
                </c:pt>
                <c:pt idx="15">
                  <c:v>72.586872586872943</c:v>
                </c:pt>
                <c:pt idx="16">
                  <c:v>72.377622377622387</c:v>
                </c:pt>
                <c:pt idx="17">
                  <c:v>72.118959107806731</c:v>
                </c:pt>
                <c:pt idx="18">
                  <c:v>70.818505338078324</c:v>
                </c:pt>
                <c:pt idx="19">
                  <c:v>70.454545454545382</c:v>
                </c:pt>
                <c:pt idx="20">
                  <c:v>69.366197183098706</c:v>
                </c:pt>
                <c:pt idx="21">
                  <c:v>68.965517241379331</c:v>
                </c:pt>
                <c:pt idx="22">
                  <c:v>68.46153846153851</c:v>
                </c:pt>
                <c:pt idx="23">
                  <c:v>67.985611510791443</c:v>
                </c:pt>
                <c:pt idx="24">
                  <c:v>65.217391304347885</c:v>
                </c:pt>
                <c:pt idx="25">
                  <c:v>63.793103448275744</c:v>
                </c:pt>
              </c:numCache>
            </c:numRef>
          </c:cat>
          <c:val>
            <c:numRef>
              <c:f>'P15 (2)'!$E$24:$E$49</c:f>
              <c:numCache>
                <c:formatCode>#,##0.0</c:formatCode>
                <c:ptCount val="26"/>
                <c:pt idx="0">
                  <c:v>9.0359712230215905</c:v>
                </c:pt>
                <c:pt idx="1">
                  <c:v>9.1818181818181817</c:v>
                </c:pt>
                <c:pt idx="2">
                  <c:v>9.2020905923344891</c:v>
                </c:pt>
                <c:pt idx="3">
                  <c:v>8.9413793103448285</c:v>
                </c:pt>
                <c:pt idx="4">
                  <c:v>9.0960854092526731</c:v>
                </c:pt>
                <c:pt idx="5">
                  <c:v>9.1439393939394016</c:v>
                </c:pt>
                <c:pt idx="6">
                  <c:v>9.0985915492957794</c:v>
                </c:pt>
                <c:pt idx="7">
                  <c:v>9.1461538461538474</c:v>
                </c:pt>
                <c:pt idx="8">
                  <c:v>9.208494208494205</c:v>
                </c:pt>
                <c:pt idx="9">
                  <c:v>9.3976377952755925</c:v>
                </c:pt>
                <c:pt idx="10">
                  <c:v>9.1999999999999993</c:v>
                </c:pt>
                <c:pt idx="11">
                  <c:v>9.219330855018594</c:v>
                </c:pt>
                <c:pt idx="12">
                  <c:v>9.2592592592592666</c:v>
                </c:pt>
                <c:pt idx="13">
                  <c:v>9.2708333333333339</c:v>
                </c:pt>
                <c:pt idx="14">
                  <c:v>9.2777777777777768</c:v>
                </c:pt>
                <c:pt idx="15">
                  <c:v>9.3540372670807468</c:v>
                </c:pt>
                <c:pt idx="16">
                  <c:v>9.379310344827589</c:v>
                </c:pt>
                <c:pt idx="17">
                  <c:v>9.4285714285714253</c:v>
                </c:pt>
                <c:pt idx="18">
                  <c:v>9.430622009569376</c:v>
                </c:pt>
                <c:pt idx="19">
                  <c:v>8.9521739130434757</c:v>
                </c:pt>
                <c:pt idx="20">
                  <c:v>9.1379310344827598</c:v>
                </c:pt>
                <c:pt idx="21">
                  <c:v>9.4444444444444446</c:v>
                </c:pt>
                <c:pt idx="22">
                  <c:v>9.4818181818181717</c:v>
                </c:pt>
                <c:pt idx="23">
                  <c:v>9.5499999999999989</c:v>
                </c:pt>
                <c:pt idx="24">
                  <c:v>9.7121212121212075</c:v>
                </c:pt>
                <c:pt idx="25">
                  <c:v>9.8064516129032242</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8414288"/>
        <c:axId val="488414680"/>
      </c:barChart>
      <c:catAx>
        <c:axId val="488414288"/>
        <c:scaling>
          <c:orientation val="minMax"/>
        </c:scaling>
        <c:delete val="0"/>
        <c:axPos val="b"/>
        <c:numFmt formatCode="0"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bg1"/>
                </a:solidFill>
                <a:latin typeface="+mn-lt"/>
                <a:ea typeface="+mn-ea"/>
                <a:cs typeface="+mn-cs"/>
              </a:defRPr>
            </a:pPr>
            <a:endParaRPr lang="pt-BR"/>
          </a:p>
        </c:txPr>
        <c:crossAx val="488414680"/>
        <c:crosses val="autoZero"/>
        <c:auto val="1"/>
        <c:lblAlgn val="ctr"/>
        <c:lblOffset val="100"/>
        <c:noMultiLvlLbl val="0"/>
      </c:catAx>
      <c:valAx>
        <c:axId val="488414680"/>
        <c:scaling>
          <c:orientation val="minMax"/>
          <c:max val="0"/>
        </c:scaling>
        <c:delete val="1"/>
        <c:axPos val="l"/>
        <c:numFmt formatCode="#,##0.0" sourceLinked="1"/>
        <c:majorTickMark val="out"/>
        <c:minorTickMark val="none"/>
        <c:tickLblPos val="nextTo"/>
        <c:crossAx val="488414288"/>
        <c:crosses val="autoZero"/>
        <c:crossBetween val="between"/>
      </c:valAx>
      <c:spPr>
        <a:noFill/>
        <a:ln>
          <a:noFill/>
        </a:ln>
        <a:effectLst/>
      </c:spPr>
    </c:plotArea>
    <c:plotVisOnly val="1"/>
    <c:dispBlanksAs val="gap"/>
    <c:showDLblsOverMax val="0"/>
  </c:chart>
  <c:spPr>
    <a:solidFill>
      <a:schemeClr val="accent5">
        <a:lumMod val="75000"/>
      </a:schemeClr>
    </a:solidFill>
    <a:ln w="9525" cap="flat" cmpd="sng" algn="ctr">
      <a:solidFill>
        <a:schemeClr val="tx1">
          <a:lumMod val="15000"/>
          <a:lumOff val="85000"/>
        </a:schemeClr>
      </a:solidFill>
      <a:round/>
    </a:ln>
    <a:effectLst/>
  </c:spPr>
  <c:txPr>
    <a:bodyPr/>
    <a:lstStyle/>
    <a:p>
      <a:pPr>
        <a:defRPr sz="1800" b="1">
          <a:solidFill>
            <a:schemeClr val="bg1"/>
          </a:solidFill>
        </a:defRPr>
      </a:pPr>
      <a:endParaRPr lang="pt-BR"/>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151699180566534E-2"/>
          <c:y val="0"/>
          <c:w val="0.96684763131298412"/>
          <c:h val="1"/>
        </c:manualLayout>
      </c:layout>
      <c:barChart>
        <c:barDir val="bar"/>
        <c:grouping val="clustered"/>
        <c:varyColors val="0"/>
        <c:ser>
          <c:idx val="0"/>
          <c:order val="0"/>
          <c:tx>
            <c:strRef>
              <c:f>Plan1!$B$1</c:f>
              <c:strCache>
                <c:ptCount val="1"/>
                <c:pt idx="0">
                  <c:v>Série 1</c:v>
                </c:pt>
              </c:strCache>
            </c:strRef>
          </c:tx>
          <c:spPr>
            <a:solidFill>
              <a:srgbClr val="FFC000"/>
            </a:solidFill>
            <a:ln>
              <a:noFill/>
            </a:ln>
            <a:effectLst/>
          </c:spPr>
          <c:invertIfNegative val="0"/>
          <c:dPt>
            <c:idx val="3"/>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1-0585-4CCE-8824-5538EE08DBAF}"/>
              </c:ext>
            </c:extLst>
          </c:dPt>
          <c:dPt>
            <c:idx val="4"/>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3-0585-4CCE-8824-5538EE08DBAF}"/>
              </c:ext>
            </c:extLst>
          </c:dPt>
          <c:dPt>
            <c:idx val="5"/>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5-0585-4CCE-8824-5538EE08DBAF}"/>
              </c:ext>
            </c:extLst>
          </c:dPt>
          <c:dPt>
            <c:idx val="6"/>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7-0585-4CCE-8824-5538EE08DBAF}"/>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9-0585-4CCE-8824-5538EE08DBAF}"/>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B-0585-4CCE-8824-5538EE08DBAF}"/>
              </c:ext>
            </c:extLst>
          </c:dPt>
          <c:dPt>
            <c:idx val="9"/>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D-0585-4CCE-8824-5538EE08DBAF}"/>
              </c:ext>
            </c:extLst>
          </c:dPt>
          <c:cat>
            <c:numRef>
              <c:f>Plan1!$A$2:$A$15</c:f>
              <c:numCache>
                <c:formatCode>General</c:formatCode>
                <c:ptCount val="14"/>
              </c:numCache>
            </c:numRef>
          </c:cat>
          <c:val>
            <c:numRef>
              <c:f>Plan1!$B$2:$B$15</c:f>
              <c:numCache>
                <c:formatCode>0%</c:formatCode>
                <c:ptCount val="14"/>
                <c:pt idx="0">
                  <c:v>0.1</c:v>
                </c:pt>
                <c:pt idx="1">
                  <c:v>0.01</c:v>
                </c:pt>
                <c:pt idx="2">
                  <c:v>0.01</c:v>
                </c:pt>
                <c:pt idx="3">
                  <c:v>0.03</c:v>
                </c:pt>
                <c:pt idx="4">
                  <c:v>0.04</c:v>
                </c:pt>
                <c:pt idx="5">
                  <c:v>0.04</c:v>
                </c:pt>
                <c:pt idx="6">
                  <c:v>0.04</c:v>
                </c:pt>
                <c:pt idx="7">
                  <c:v>0.05</c:v>
                </c:pt>
                <c:pt idx="8">
                  <c:v>0.05</c:v>
                </c:pt>
                <c:pt idx="9">
                  <c:v>0.06</c:v>
                </c:pt>
                <c:pt idx="10">
                  <c:v>0.08</c:v>
                </c:pt>
                <c:pt idx="11">
                  <c:v>0.09</c:v>
                </c:pt>
                <c:pt idx="12">
                  <c:v>0.1</c:v>
                </c:pt>
                <c:pt idx="13">
                  <c:v>0.33</c:v>
                </c:pt>
              </c:numCache>
            </c:numRef>
          </c:val>
          <c:extLst xmlns:c16r2="http://schemas.microsoft.com/office/drawing/2015/06/chart">
            <c:ext xmlns:c16="http://schemas.microsoft.com/office/drawing/2014/chart" uri="{C3380CC4-5D6E-409C-BE32-E72D297353CC}">
              <c16:uniqueId val="{0000000E-0585-4CCE-8824-5538EE08DBAF}"/>
            </c:ext>
          </c:extLst>
        </c:ser>
        <c:dLbls>
          <c:showLegendKey val="0"/>
          <c:showVal val="0"/>
          <c:showCatName val="0"/>
          <c:showSerName val="0"/>
          <c:showPercent val="0"/>
          <c:showBubbleSize val="0"/>
        </c:dLbls>
        <c:gapWidth val="62"/>
        <c:axId val="488416248"/>
        <c:axId val="488416640"/>
      </c:barChart>
      <c:catAx>
        <c:axId val="488416248"/>
        <c:scaling>
          <c:orientation val="minMax"/>
        </c:scaling>
        <c:delete val="1"/>
        <c:axPos val="l"/>
        <c:numFmt formatCode="General" sourceLinked="1"/>
        <c:majorTickMark val="out"/>
        <c:minorTickMark val="none"/>
        <c:tickLblPos val="nextTo"/>
        <c:crossAx val="488416640"/>
        <c:crosses val="autoZero"/>
        <c:auto val="1"/>
        <c:lblAlgn val="ctr"/>
        <c:lblOffset val="100"/>
        <c:tickLblSkip val="1"/>
        <c:noMultiLvlLbl val="0"/>
      </c:catAx>
      <c:valAx>
        <c:axId val="488416640"/>
        <c:scaling>
          <c:orientation val="minMax"/>
        </c:scaling>
        <c:delete val="1"/>
        <c:axPos val="b"/>
        <c:numFmt formatCode="0%" sourceLinked="1"/>
        <c:majorTickMark val="out"/>
        <c:minorTickMark val="none"/>
        <c:tickLblPos val="nextTo"/>
        <c:crossAx val="4884162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Plan1!$B$1</c:f>
              <c:strCache>
                <c:ptCount val="1"/>
                <c:pt idx="0">
                  <c:v>Série 1</c:v>
                </c:pt>
              </c:strCache>
            </c:strRef>
          </c:tx>
          <c:spPr>
            <a:solidFill>
              <a:schemeClr val="bg1">
                <a:lumMod val="65000"/>
              </a:schemeClr>
            </a:solidFill>
            <a:ln>
              <a:noFill/>
            </a:ln>
            <a:effectLst/>
          </c:spPr>
          <c:invertIfNegative val="0"/>
          <c:cat>
            <c:strRef>
              <c:f>Plan1!$A$2</c:f>
              <c:strCache>
                <c:ptCount val="1"/>
                <c:pt idx="0">
                  <c:v>Categoria 1</c:v>
                </c:pt>
              </c:strCache>
            </c:strRef>
          </c:cat>
          <c:val>
            <c:numRef>
              <c:f>Plan1!$B$2</c:f>
              <c:numCache>
                <c:formatCode>General</c:formatCode>
                <c:ptCount val="1"/>
                <c:pt idx="0">
                  <c:v>7</c:v>
                </c:pt>
              </c:numCache>
            </c:numRef>
          </c:val>
          <c:extLst xmlns:c16r2="http://schemas.microsoft.com/office/drawing/2015/06/chart">
            <c:ext xmlns:c16="http://schemas.microsoft.com/office/drawing/2014/chart" uri="{C3380CC4-5D6E-409C-BE32-E72D297353CC}">
              <c16:uniqueId val="{00000000-0DB0-4B00-85B1-EDB6DE6D5375}"/>
            </c:ext>
          </c:extLst>
        </c:ser>
        <c:ser>
          <c:idx val="1"/>
          <c:order val="1"/>
          <c:tx>
            <c:strRef>
              <c:f>Plan1!$C$1</c:f>
              <c:strCache>
                <c:ptCount val="1"/>
                <c:pt idx="0">
                  <c:v>Série 2</c:v>
                </c:pt>
              </c:strCache>
            </c:strRef>
          </c:tx>
          <c:spPr>
            <a:solidFill>
              <a:srgbClr val="FF3300"/>
            </a:solidFill>
            <a:ln>
              <a:noFill/>
            </a:ln>
            <a:effectLst/>
          </c:spPr>
          <c:invertIfNegative val="0"/>
          <c:cat>
            <c:strRef>
              <c:f>Plan1!$A$2</c:f>
              <c:strCache>
                <c:ptCount val="1"/>
                <c:pt idx="0">
                  <c:v>Categoria 1</c:v>
                </c:pt>
              </c:strCache>
            </c:strRef>
          </c:cat>
          <c:val>
            <c:numRef>
              <c:f>Plan1!$C$2</c:f>
              <c:numCache>
                <c:formatCode>General</c:formatCode>
                <c:ptCount val="1"/>
                <c:pt idx="0">
                  <c:v>52</c:v>
                </c:pt>
              </c:numCache>
            </c:numRef>
          </c:val>
          <c:extLst xmlns:c16r2="http://schemas.microsoft.com/office/drawing/2015/06/chart">
            <c:ext xmlns:c16="http://schemas.microsoft.com/office/drawing/2014/chart" uri="{C3380CC4-5D6E-409C-BE32-E72D297353CC}">
              <c16:uniqueId val="{00000001-0DB0-4B00-85B1-EDB6DE6D5375}"/>
            </c:ext>
          </c:extLst>
        </c:ser>
        <c:ser>
          <c:idx val="2"/>
          <c:order val="2"/>
          <c:tx>
            <c:strRef>
              <c:f>Plan1!$D$1</c:f>
              <c:strCache>
                <c:ptCount val="1"/>
                <c:pt idx="0">
                  <c:v>Série 3</c:v>
                </c:pt>
              </c:strCache>
            </c:strRef>
          </c:tx>
          <c:spPr>
            <a:solidFill>
              <a:srgbClr val="C9E7A7"/>
            </a:solidFill>
            <a:ln>
              <a:noFill/>
            </a:ln>
            <a:effectLst/>
          </c:spPr>
          <c:invertIfNegative val="0"/>
          <c:dPt>
            <c:idx val="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3-0DB0-4B00-85B1-EDB6DE6D5375}"/>
              </c:ext>
            </c:extLst>
          </c:dPt>
          <c:cat>
            <c:strRef>
              <c:f>Plan1!$A$2</c:f>
              <c:strCache>
                <c:ptCount val="1"/>
                <c:pt idx="0">
                  <c:v>Categoria 1</c:v>
                </c:pt>
              </c:strCache>
            </c:strRef>
          </c:cat>
          <c:val>
            <c:numRef>
              <c:f>Plan1!$D$2</c:f>
              <c:numCache>
                <c:formatCode>General</c:formatCode>
                <c:ptCount val="1"/>
                <c:pt idx="0">
                  <c:v>41</c:v>
                </c:pt>
              </c:numCache>
            </c:numRef>
          </c:val>
          <c:extLst xmlns:c16r2="http://schemas.microsoft.com/office/drawing/2015/06/chart">
            <c:ext xmlns:c16="http://schemas.microsoft.com/office/drawing/2014/chart" uri="{C3380CC4-5D6E-409C-BE32-E72D297353CC}">
              <c16:uniqueId val="{00000004-0DB0-4B00-85B1-EDB6DE6D5375}"/>
            </c:ext>
          </c:extLst>
        </c:ser>
        <c:dLbls>
          <c:showLegendKey val="0"/>
          <c:showVal val="0"/>
          <c:showCatName val="0"/>
          <c:showSerName val="0"/>
          <c:showPercent val="0"/>
          <c:showBubbleSize val="0"/>
        </c:dLbls>
        <c:gapWidth val="150"/>
        <c:overlap val="100"/>
        <c:axId val="438957024"/>
        <c:axId val="438957416"/>
      </c:barChart>
      <c:catAx>
        <c:axId val="438957024"/>
        <c:scaling>
          <c:orientation val="minMax"/>
        </c:scaling>
        <c:delete val="1"/>
        <c:axPos val="b"/>
        <c:numFmt formatCode="General" sourceLinked="1"/>
        <c:majorTickMark val="none"/>
        <c:minorTickMark val="none"/>
        <c:tickLblPos val="nextTo"/>
        <c:crossAx val="438957416"/>
        <c:crosses val="autoZero"/>
        <c:auto val="1"/>
        <c:lblAlgn val="ctr"/>
        <c:lblOffset val="100"/>
        <c:noMultiLvlLbl val="0"/>
      </c:catAx>
      <c:valAx>
        <c:axId val="438957416"/>
        <c:scaling>
          <c:orientation val="minMax"/>
        </c:scaling>
        <c:delete val="1"/>
        <c:axPos val="l"/>
        <c:numFmt formatCode="0%" sourceLinked="1"/>
        <c:majorTickMark val="none"/>
        <c:minorTickMark val="none"/>
        <c:tickLblPos val="nextTo"/>
        <c:crossAx val="4389570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306129963799443"/>
          <c:y val="0.1325652079432845"/>
          <c:w val="0.76327273744430157"/>
          <c:h val="0.86743479205671548"/>
        </c:manualLayout>
      </c:layout>
      <c:doughnutChart>
        <c:varyColors val="1"/>
        <c:ser>
          <c:idx val="0"/>
          <c:order val="0"/>
          <c:tx>
            <c:strRef>
              <c:f>Plan1!$B$1</c:f>
              <c:strCache>
                <c:ptCount val="1"/>
                <c:pt idx="0">
                  <c:v>2014</c:v>
                </c:pt>
              </c:strCache>
            </c:strRef>
          </c:tx>
          <c:spPr>
            <a:solidFill>
              <a:srgbClr val="92D050"/>
            </a:solidFill>
          </c:spPr>
          <c:dPt>
            <c:idx val="0"/>
            <c:bubble3D val="0"/>
            <c:spPr>
              <a:solidFill>
                <a:srgbClr val="92D05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1-0981-4243-9354-FAF91B707849}"/>
              </c:ext>
            </c:extLst>
          </c:dPt>
          <c:dPt>
            <c:idx val="1"/>
            <c:bubble3D val="0"/>
            <c:spPr>
              <a:solidFill>
                <a:srgbClr val="FF000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3-0981-4243-9354-FAF91B707849}"/>
              </c:ext>
            </c:extLst>
          </c:dPt>
          <c:cat>
            <c:strRef>
              <c:f>Plan1!$A$2:$A$3</c:f>
              <c:strCache>
                <c:ptCount val="2"/>
                <c:pt idx="0">
                  <c:v>1º Tri</c:v>
                </c:pt>
                <c:pt idx="1">
                  <c:v>3º Tri</c:v>
                </c:pt>
              </c:strCache>
            </c:strRef>
          </c:cat>
          <c:val>
            <c:numRef>
              <c:f>Plan1!$B$2:$B$3</c:f>
              <c:numCache>
                <c:formatCode>General</c:formatCode>
                <c:ptCount val="2"/>
                <c:pt idx="0">
                  <c:v>93</c:v>
                </c:pt>
                <c:pt idx="1">
                  <c:v>7</c:v>
                </c:pt>
              </c:numCache>
            </c:numRef>
          </c:val>
          <c:extLst xmlns:c16r2="http://schemas.microsoft.com/office/drawing/2015/06/chart">
            <c:ext xmlns:c16="http://schemas.microsoft.com/office/drawing/2014/chart" uri="{C3380CC4-5D6E-409C-BE32-E72D297353CC}">
              <c16:uniqueId val="{00000006-0981-4243-9354-FAF91B707849}"/>
            </c:ext>
          </c:extLst>
        </c:ser>
        <c:dLbls>
          <c:showLegendKey val="0"/>
          <c:showVal val="0"/>
          <c:showCatName val="0"/>
          <c:showSerName val="0"/>
          <c:showPercent val="0"/>
          <c:showBubbleSize val="0"/>
          <c:showLeaderLines val="1"/>
        </c:dLbls>
        <c:firstSliceAng val="104"/>
        <c:holeSize val="79"/>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76200" cap="rnd">
              <a:solidFill>
                <a:schemeClr val="accent2"/>
              </a:solidFill>
              <a:round/>
            </a:ln>
            <a:effectLst/>
          </c:spPr>
          <c:marker>
            <c:symbol val="circle"/>
            <c:size val="15"/>
            <c:spPr>
              <a:solidFill>
                <a:schemeClr val="accent2"/>
              </a:solidFill>
              <a:ln w="76200">
                <a:solidFill>
                  <a:schemeClr val="accent2"/>
                </a:solidFill>
              </a:ln>
              <a:effectLst/>
            </c:spPr>
          </c:marker>
          <c:val>
            <c:numRef>
              <c:f>'BATERIA P9'!$W$84:$W$89</c:f>
              <c:numCache>
                <c:formatCode>0.0</c:formatCode>
                <c:ptCount val="6"/>
                <c:pt idx="0">
                  <c:v>9.4</c:v>
                </c:pt>
                <c:pt idx="1">
                  <c:v>9.1</c:v>
                </c:pt>
                <c:pt idx="2">
                  <c:v>9</c:v>
                </c:pt>
                <c:pt idx="3">
                  <c:v>8.8000000000000007</c:v>
                </c:pt>
                <c:pt idx="4">
                  <c:v>8.5</c:v>
                </c:pt>
                <c:pt idx="5">
                  <c:v>8.9</c:v>
                </c:pt>
              </c:numCache>
            </c:numRef>
          </c:val>
          <c:smooth val="0"/>
          <c:extLst xmlns:c16r2="http://schemas.microsoft.com/office/drawing/2015/06/chart">
            <c:ext xmlns:c16="http://schemas.microsoft.com/office/drawing/2014/chart" uri="{C3380CC4-5D6E-409C-BE32-E72D297353CC}">
              <c16:uniqueId val="{00000000-D09D-4885-BF1D-3E154FB0EABB}"/>
            </c:ext>
          </c:extLst>
        </c:ser>
        <c:dLbls>
          <c:showLegendKey val="0"/>
          <c:showVal val="0"/>
          <c:showCatName val="0"/>
          <c:showSerName val="0"/>
          <c:showPercent val="0"/>
          <c:showBubbleSize val="0"/>
        </c:dLbls>
        <c:marker val="1"/>
        <c:smooth val="0"/>
        <c:axId val="438958592"/>
        <c:axId val="438958984"/>
      </c:lineChart>
      <c:catAx>
        <c:axId val="438958592"/>
        <c:scaling>
          <c:orientation val="minMax"/>
        </c:scaling>
        <c:delete val="1"/>
        <c:axPos val="b"/>
        <c:numFmt formatCode="General" sourceLinked="1"/>
        <c:majorTickMark val="none"/>
        <c:minorTickMark val="none"/>
        <c:tickLblPos val="nextTo"/>
        <c:crossAx val="438958984"/>
        <c:crosses val="autoZero"/>
        <c:auto val="1"/>
        <c:lblAlgn val="ctr"/>
        <c:lblOffset val="100"/>
        <c:noMultiLvlLbl val="0"/>
      </c:catAx>
      <c:valAx>
        <c:axId val="438958984"/>
        <c:scaling>
          <c:orientation val="minMax"/>
          <c:min val="7.8"/>
        </c:scaling>
        <c:delete val="1"/>
        <c:axPos val="l"/>
        <c:numFmt formatCode="0.0" sourceLinked="1"/>
        <c:majorTickMark val="none"/>
        <c:minorTickMark val="none"/>
        <c:tickLblPos val="nextTo"/>
        <c:crossAx val="438958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76200" cap="rnd">
              <a:solidFill>
                <a:schemeClr val="accent1"/>
              </a:solidFill>
              <a:round/>
            </a:ln>
            <a:effectLst/>
          </c:spPr>
          <c:marker>
            <c:symbol val="circle"/>
            <c:size val="15"/>
            <c:spPr>
              <a:solidFill>
                <a:schemeClr val="accent1"/>
              </a:solidFill>
              <a:ln w="76200">
                <a:solidFill>
                  <a:schemeClr val="accent1"/>
                </a:solidFill>
              </a:ln>
              <a:effectLst/>
            </c:spPr>
          </c:marker>
          <c:val>
            <c:numRef>
              <c:f>'BATERIA P9'!$V$84:$V$89</c:f>
              <c:numCache>
                <c:formatCode>0.0</c:formatCode>
                <c:ptCount val="6"/>
                <c:pt idx="0">
                  <c:v>9.4</c:v>
                </c:pt>
                <c:pt idx="1">
                  <c:v>9</c:v>
                </c:pt>
                <c:pt idx="2">
                  <c:v>9</c:v>
                </c:pt>
                <c:pt idx="3">
                  <c:v>8.8000000000000007</c:v>
                </c:pt>
                <c:pt idx="4">
                  <c:v>8.4</c:v>
                </c:pt>
                <c:pt idx="5">
                  <c:v>8.9</c:v>
                </c:pt>
              </c:numCache>
            </c:numRef>
          </c:val>
          <c:smooth val="0"/>
          <c:extLst xmlns:c16r2="http://schemas.microsoft.com/office/drawing/2015/06/chart">
            <c:ext xmlns:c16="http://schemas.microsoft.com/office/drawing/2014/chart" uri="{C3380CC4-5D6E-409C-BE32-E72D297353CC}">
              <c16:uniqueId val="{00000000-D419-42F8-BB0F-38096E38EB16}"/>
            </c:ext>
          </c:extLst>
        </c:ser>
        <c:dLbls>
          <c:showLegendKey val="0"/>
          <c:showVal val="0"/>
          <c:showCatName val="0"/>
          <c:showSerName val="0"/>
          <c:showPercent val="0"/>
          <c:showBubbleSize val="0"/>
        </c:dLbls>
        <c:marker val="1"/>
        <c:smooth val="0"/>
        <c:axId val="438544208"/>
        <c:axId val="438544600"/>
      </c:lineChart>
      <c:catAx>
        <c:axId val="438544208"/>
        <c:scaling>
          <c:orientation val="minMax"/>
        </c:scaling>
        <c:delete val="1"/>
        <c:axPos val="b"/>
        <c:numFmt formatCode="General" sourceLinked="1"/>
        <c:majorTickMark val="none"/>
        <c:minorTickMark val="none"/>
        <c:tickLblPos val="nextTo"/>
        <c:crossAx val="438544600"/>
        <c:crosses val="autoZero"/>
        <c:auto val="1"/>
        <c:lblAlgn val="ctr"/>
        <c:lblOffset val="100"/>
        <c:noMultiLvlLbl val="0"/>
      </c:catAx>
      <c:valAx>
        <c:axId val="438544600"/>
        <c:scaling>
          <c:orientation val="minMax"/>
        </c:scaling>
        <c:delete val="1"/>
        <c:axPos val="l"/>
        <c:numFmt formatCode="0.0" sourceLinked="1"/>
        <c:majorTickMark val="none"/>
        <c:minorTickMark val="none"/>
        <c:tickLblPos val="nextTo"/>
        <c:crossAx val="438544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F0000"/>
            </a:solidFill>
            <a:ln>
              <a:noFill/>
            </a:ln>
            <a:effectLst/>
          </c:spPr>
          <c:invertIfNegative val="0"/>
          <c:dPt>
            <c:idx val="0"/>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1-426F-4DBF-AADA-CC5EC1E67975}"/>
              </c:ext>
            </c:extLst>
          </c:dPt>
          <c:dPt>
            <c:idx val="1"/>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3-426F-4DBF-AADA-CC5EC1E67975}"/>
              </c:ext>
            </c:extLst>
          </c:dPt>
          <c:dPt>
            <c:idx val="2"/>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5-426F-4DBF-AADA-CC5EC1E67975}"/>
              </c:ext>
            </c:extLst>
          </c:dPt>
          <c:dPt>
            <c:idx val="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7-426F-4DBF-AADA-CC5EC1E67975}"/>
              </c:ext>
            </c:extLst>
          </c:dPt>
          <c:dPt>
            <c:idx val="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9-426F-4DBF-AADA-CC5EC1E67975}"/>
              </c:ext>
            </c:extLst>
          </c:dPt>
          <c:dPt>
            <c:idx val="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B-426F-4DBF-AADA-CC5EC1E67975}"/>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426F-4DBF-AADA-CC5EC1E67975}"/>
              </c:ext>
            </c:extLst>
          </c:dPt>
          <c:dPt>
            <c:idx val="7"/>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0F-426F-4DBF-AADA-CC5EC1E67975}"/>
              </c:ext>
            </c:extLst>
          </c:dPt>
          <c:dPt>
            <c:idx val="8"/>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1-426F-4DBF-AADA-CC5EC1E67975}"/>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3-426F-4DBF-AADA-CC5EC1E67975}"/>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5-426F-4DBF-AADA-CC5EC1E67975}"/>
              </c:ext>
            </c:extLst>
          </c:dPt>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426F-4DBF-AADA-CC5EC1E67975}"/>
                </c:ext>
                <c:ext xmlns:c15="http://schemas.microsoft.com/office/drawing/2012/chart" uri="{CE6537A1-D6FC-4f65-9D91-7224C49458BB}">
                  <c15:layout/>
                </c:ext>
              </c:extLst>
            </c:dLbl>
            <c:dLbl>
              <c:idx val="8"/>
              <c:layout>
                <c:manualLayout>
                  <c:x val="-2.4242489027887643E-2"/>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11-426F-4DBF-AADA-CC5EC1E67975}"/>
                </c:ext>
                <c:ext xmlns:c15="http://schemas.microsoft.com/office/drawing/2012/chart" uri="{CE6537A1-D6FC-4f65-9D91-7224C49458BB}">
                  <c15:layout/>
                </c:ext>
              </c:extLst>
            </c:dLbl>
            <c:dLbl>
              <c:idx val="9"/>
              <c:layout>
                <c:manualLayout>
                  <c:x val="9.696995611155057E-3"/>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13-426F-4DBF-AADA-CC5EC1E67975}"/>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4.5846002870155002E-3</c:v>
                </c:pt>
                <c:pt idx="1">
                  <c:v>5.8951884416066208E-4</c:v>
                </c:pt>
                <c:pt idx="2">
                  <c:v>2.1608912057153253E-3</c:v>
                </c:pt>
                <c:pt idx="3">
                  <c:v>3.2678900807104698E-3</c:v>
                </c:pt>
                <c:pt idx="4">
                  <c:v>4.3938787774509824E-3</c:v>
                </c:pt>
                <c:pt idx="5">
                  <c:v>2.4103101753324408E-2</c:v>
                </c:pt>
                <c:pt idx="6">
                  <c:v>2.5581925631240784E-2</c:v>
                </c:pt>
                <c:pt idx="7">
                  <c:v>7.729013513436328E-2</c:v>
                </c:pt>
                <c:pt idx="8">
                  <c:v>0.21353547677194587</c:v>
                </c:pt>
                <c:pt idx="9">
                  <c:v>0.20114882933544126</c:v>
                </c:pt>
                <c:pt idx="10">
                  <c:v>0.44334375217865996</c:v>
                </c:pt>
              </c:numCache>
            </c:numRef>
          </c:val>
          <c:extLst xmlns:c16r2="http://schemas.microsoft.com/office/drawing/2015/06/chart">
            <c:ext xmlns:c16="http://schemas.microsoft.com/office/drawing/2014/chart" uri="{C3380CC4-5D6E-409C-BE32-E72D297353CC}">
              <c16:uniqueId val="{00000016-426F-4DBF-AADA-CC5EC1E67975}"/>
            </c:ext>
          </c:extLst>
        </c:ser>
        <c:dLbls>
          <c:dLblPos val="outEnd"/>
          <c:showLegendKey val="0"/>
          <c:showVal val="1"/>
          <c:showCatName val="0"/>
          <c:showSerName val="0"/>
          <c:showPercent val="0"/>
          <c:showBubbleSize val="0"/>
        </c:dLbls>
        <c:gapWidth val="129"/>
        <c:overlap val="-20"/>
        <c:axId val="438545776"/>
        <c:axId val="438546168"/>
      </c:barChart>
      <c:catAx>
        <c:axId val="4385457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pt-BR"/>
          </a:p>
        </c:txPr>
        <c:crossAx val="438546168"/>
        <c:crosses val="autoZero"/>
        <c:auto val="1"/>
        <c:lblAlgn val="ctr"/>
        <c:lblOffset val="100"/>
        <c:noMultiLvlLbl val="0"/>
      </c:catAx>
      <c:valAx>
        <c:axId val="438546168"/>
        <c:scaling>
          <c:orientation val="minMax"/>
          <c:max val="0.5"/>
        </c:scaling>
        <c:delete val="1"/>
        <c:axPos val="l"/>
        <c:numFmt formatCode="0%" sourceLinked="1"/>
        <c:majorTickMark val="out"/>
        <c:minorTickMark val="none"/>
        <c:tickLblPos val="nextTo"/>
        <c:crossAx val="438545776"/>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666737930676407E-2"/>
          <c:y val="4.5294025338716307E-2"/>
          <c:w val="0.94666652413864716"/>
          <c:h val="0.75282528372799984"/>
        </c:manualLayout>
      </c:layout>
      <c:barChart>
        <c:barDir val="col"/>
        <c:grouping val="clustered"/>
        <c:varyColors val="0"/>
        <c:ser>
          <c:idx val="0"/>
          <c:order val="0"/>
          <c:tx>
            <c:strRef>
              <c:f>Plan1!$B$1</c:f>
              <c:strCache>
                <c:ptCount val="1"/>
                <c:pt idx="0">
                  <c:v>total</c:v>
                </c:pt>
              </c:strCache>
            </c:strRef>
          </c:tx>
          <c:spPr>
            <a:solidFill>
              <a:srgbClr val="FF0000"/>
            </a:solidFill>
            <a:ln>
              <a:noFill/>
            </a:ln>
            <a:effectLst/>
          </c:spPr>
          <c:invertIfNegative val="0"/>
          <c:dPt>
            <c:idx val="0"/>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1-3B44-491F-8578-C7DC21E58B11}"/>
              </c:ext>
            </c:extLst>
          </c:dPt>
          <c:dPt>
            <c:idx val="1"/>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3-3B44-491F-8578-C7DC21E58B11}"/>
              </c:ext>
            </c:extLst>
          </c:dPt>
          <c:dPt>
            <c:idx val="2"/>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5-3B44-491F-8578-C7DC21E58B11}"/>
              </c:ext>
            </c:extLst>
          </c:dPt>
          <c:dPt>
            <c:idx val="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7-3B44-491F-8578-C7DC21E58B11}"/>
              </c:ext>
            </c:extLst>
          </c:dPt>
          <c:dPt>
            <c:idx val="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9-3B44-491F-8578-C7DC21E58B11}"/>
              </c:ext>
            </c:extLst>
          </c:dPt>
          <c:dPt>
            <c:idx val="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B-3B44-491F-8578-C7DC21E58B11}"/>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3B44-491F-8578-C7DC21E58B11}"/>
              </c:ext>
            </c:extLst>
          </c:dPt>
          <c:dPt>
            <c:idx val="7"/>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0F-3B44-491F-8578-C7DC21E58B11}"/>
              </c:ext>
            </c:extLst>
          </c:dPt>
          <c:dPt>
            <c:idx val="8"/>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1-3B44-491F-8578-C7DC21E58B11}"/>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3-3B44-491F-8578-C7DC21E58B11}"/>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5-3B44-491F-8578-C7DC21E58B11}"/>
              </c:ext>
            </c:extLst>
          </c:dPt>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3B44-491F-8578-C7DC21E58B11}"/>
                </c:ext>
                <c:ext xmlns:c15="http://schemas.microsoft.com/office/drawing/2012/chart" uri="{CE6537A1-D6FC-4f65-9D91-7224C49458BB}">
                  <c15:layout/>
                </c:ext>
              </c:extLst>
            </c:dLbl>
            <c:dLbl>
              <c:idx val="9"/>
              <c:layout>
                <c:manualLayout>
                  <c:x val="1.2121244513943821E-2"/>
                  <c:y val="-1.6470554668624189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13-3B44-491F-8578-C7DC21E58B11}"/>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0"/>
              </c:ext>
            </c:extLst>
          </c:dLbls>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1.6897088645219802E-2</c:v>
                </c:pt>
                <c:pt idx="1">
                  <c:v>1.2385660042359668E-3</c:v>
                </c:pt>
                <c:pt idx="2">
                  <c:v>6.8154462265862205E-3</c:v>
                </c:pt>
                <c:pt idx="3">
                  <c:v>8.7539196702895051E-3</c:v>
                </c:pt>
                <c:pt idx="4">
                  <c:v>8.1210553373812638E-3</c:v>
                </c:pt>
                <c:pt idx="5">
                  <c:v>4.6250342283841901E-2</c:v>
                </c:pt>
                <c:pt idx="6">
                  <c:v>4.073650763249901E-2</c:v>
                </c:pt>
                <c:pt idx="7">
                  <c:v>0.11196465910856493</c:v>
                </c:pt>
                <c:pt idx="8">
                  <c:v>0.22877227388842025</c:v>
                </c:pt>
                <c:pt idx="9">
                  <c:v>0.1430911419605459</c:v>
                </c:pt>
                <c:pt idx="10">
                  <c:v>0.38735899924244938</c:v>
                </c:pt>
              </c:numCache>
            </c:numRef>
          </c:val>
          <c:extLst xmlns:c16r2="http://schemas.microsoft.com/office/drawing/2015/06/chart">
            <c:ext xmlns:c16="http://schemas.microsoft.com/office/drawing/2014/chart" uri="{C3380CC4-5D6E-409C-BE32-E72D297353CC}">
              <c16:uniqueId val="{00000016-3B44-491F-8578-C7DC21E58B11}"/>
            </c:ext>
          </c:extLst>
        </c:ser>
        <c:dLbls>
          <c:dLblPos val="outEnd"/>
          <c:showLegendKey val="0"/>
          <c:showVal val="1"/>
          <c:showCatName val="0"/>
          <c:showSerName val="0"/>
          <c:showPercent val="0"/>
          <c:showBubbleSize val="0"/>
        </c:dLbls>
        <c:gapWidth val="129"/>
        <c:overlap val="-20"/>
        <c:axId val="438547344"/>
        <c:axId val="439506928"/>
      </c:barChart>
      <c:catAx>
        <c:axId val="4385473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pt-BR"/>
          </a:p>
        </c:txPr>
        <c:crossAx val="439506928"/>
        <c:crosses val="autoZero"/>
        <c:auto val="1"/>
        <c:lblAlgn val="ctr"/>
        <c:lblOffset val="100"/>
        <c:noMultiLvlLbl val="0"/>
      </c:catAx>
      <c:valAx>
        <c:axId val="439506928"/>
        <c:scaling>
          <c:orientation val="minMax"/>
          <c:max val="0.45"/>
        </c:scaling>
        <c:delete val="1"/>
        <c:axPos val="l"/>
        <c:numFmt formatCode="0%" sourceLinked="1"/>
        <c:majorTickMark val="out"/>
        <c:minorTickMark val="none"/>
        <c:tickLblPos val="nextTo"/>
        <c:crossAx val="438547344"/>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9910768316630052E-2"/>
          <c:y val="0"/>
          <c:w val="0.94008928288744653"/>
          <c:h val="1"/>
        </c:manualLayout>
      </c:layout>
      <c:barChart>
        <c:barDir val="bar"/>
        <c:grouping val="clustered"/>
        <c:varyColors val="0"/>
        <c:ser>
          <c:idx val="0"/>
          <c:order val="0"/>
          <c:tx>
            <c:strRef>
              <c:f>Plan1!$B$1</c:f>
              <c:strCache>
                <c:ptCount val="1"/>
                <c:pt idx="0">
                  <c:v>Série 1</c:v>
                </c:pt>
              </c:strCache>
            </c:strRef>
          </c:tx>
          <c:spPr>
            <a:solidFill>
              <a:schemeClr val="accent1"/>
            </a:solidFill>
            <a:ln>
              <a:noFill/>
            </a:ln>
            <a:effectLst/>
          </c:spPr>
          <c:invertIfNegative val="0"/>
          <c:dPt>
            <c:idx val="0"/>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1-37F5-48D5-AE4F-64084A6CDC6A}"/>
              </c:ext>
            </c:extLst>
          </c:dPt>
          <c:dPt>
            <c:idx val="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3-37F5-48D5-AE4F-64084A6CDC6A}"/>
              </c:ext>
            </c:extLst>
          </c:dPt>
          <c:dPt>
            <c:idx val="2"/>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5-37F5-48D5-AE4F-64084A6CDC6A}"/>
              </c:ext>
            </c:extLst>
          </c:dPt>
          <c:dPt>
            <c:idx val="3"/>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7-37F5-48D5-AE4F-64084A6CDC6A}"/>
              </c:ext>
            </c:extLst>
          </c:dPt>
          <c:dPt>
            <c:idx val="4"/>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9-37F5-48D5-AE4F-64084A6CDC6A}"/>
              </c:ext>
            </c:extLst>
          </c:dPt>
          <c:dPt>
            <c:idx val="5"/>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B-37F5-48D5-AE4F-64084A6CDC6A}"/>
              </c:ext>
            </c:extLst>
          </c:dPt>
          <c:dPt>
            <c:idx val="6"/>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D-37F5-48D5-AE4F-64084A6CDC6A}"/>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F-37F5-48D5-AE4F-64084A6CDC6A}"/>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1-37F5-48D5-AE4F-64084A6CDC6A}"/>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3-37F5-48D5-AE4F-64084A6CDC6A}"/>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5-37F5-48D5-AE4F-64084A6CDC6A}"/>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lumMod val="50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Plan1!$A$2:$A$12</c:f>
              <c:strCache>
                <c:ptCount val="11"/>
                <c:pt idx="7">
                  <c:v>Categoria 4</c:v>
                </c:pt>
                <c:pt idx="8">
                  <c:v>Categoria 2</c:v>
                </c:pt>
                <c:pt idx="9">
                  <c:v>Categoria 3</c:v>
                </c:pt>
                <c:pt idx="10">
                  <c:v>Categoria 1</c:v>
                </c:pt>
              </c:strCache>
            </c:strRef>
          </c:cat>
          <c:val>
            <c:numRef>
              <c:f>Plan1!$B$2:$B$12</c:f>
              <c:numCache>
                <c:formatCode>0%</c:formatCode>
                <c:ptCount val="11"/>
                <c:pt idx="0">
                  <c:v>5.9702089461433003E-3</c:v>
                </c:pt>
                <c:pt idx="1">
                  <c:v>8.8717197137722764E-4</c:v>
                </c:pt>
                <c:pt idx="2">
                  <c:v>3.2548727403127944E-3</c:v>
                </c:pt>
                <c:pt idx="3">
                  <c:v>4.0837966234621333E-3</c:v>
                </c:pt>
                <c:pt idx="4">
                  <c:v>7.5676475648714615E-3</c:v>
                </c:pt>
                <c:pt idx="5">
                  <c:v>3.181709525686352E-2</c:v>
                </c:pt>
                <c:pt idx="6">
                  <c:v>2.8400637893957727E-2</c:v>
                </c:pt>
                <c:pt idx="7">
                  <c:v>8.2467768041835116E-2</c:v>
                </c:pt>
                <c:pt idx="8">
                  <c:v>0.22022057630861711</c:v>
                </c:pt>
                <c:pt idx="9">
                  <c:v>0.21394898896945017</c:v>
                </c:pt>
                <c:pt idx="10">
                  <c:v>0.40138123568314099</c:v>
                </c:pt>
              </c:numCache>
            </c:numRef>
          </c:val>
          <c:extLst xmlns:c16r2="http://schemas.microsoft.com/office/drawing/2015/06/chart">
            <c:ext xmlns:c16="http://schemas.microsoft.com/office/drawing/2014/chart" uri="{C3380CC4-5D6E-409C-BE32-E72D297353CC}">
              <c16:uniqueId val="{00000016-37F5-48D5-AE4F-64084A6CDC6A}"/>
            </c:ext>
          </c:extLst>
        </c:ser>
        <c:dLbls>
          <c:showLegendKey val="0"/>
          <c:showVal val="0"/>
          <c:showCatName val="0"/>
          <c:showSerName val="0"/>
          <c:showPercent val="0"/>
          <c:showBubbleSize val="0"/>
        </c:dLbls>
        <c:gapWidth val="42"/>
        <c:axId val="225651000"/>
        <c:axId val="225649432"/>
      </c:barChart>
      <c:catAx>
        <c:axId val="225651000"/>
        <c:scaling>
          <c:orientation val="minMax"/>
        </c:scaling>
        <c:delete val="1"/>
        <c:axPos val="l"/>
        <c:numFmt formatCode="General" sourceLinked="1"/>
        <c:majorTickMark val="none"/>
        <c:minorTickMark val="none"/>
        <c:tickLblPos val="nextTo"/>
        <c:crossAx val="225649432"/>
        <c:crosses val="autoZero"/>
        <c:auto val="1"/>
        <c:lblAlgn val="ctr"/>
        <c:lblOffset val="100"/>
        <c:noMultiLvlLbl val="0"/>
      </c:catAx>
      <c:valAx>
        <c:axId val="225649432"/>
        <c:scaling>
          <c:orientation val="minMax"/>
        </c:scaling>
        <c:delete val="1"/>
        <c:axPos val="b"/>
        <c:numFmt formatCode="0%" sourceLinked="1"/>
        <c:majorTickMark val="none"/>
        <c:minorTickMark val="none"/>
        <c:tickLblPos val="nextTo"/>
        <c:crossAx val="225651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991051590373319E-2"/>
          <c:y val="0"/>
          <c:w val="0.94008928288744653"/>
          <c:h val="1"/>
        </c:manualLayout>
      </c:layout>
      <c:barChart>
        <c:barDir val="bar"/>
        <c:grouping val="clustered"/>
        <c:varyColors val="0"/>
        <c:ser>
          <c:idx val="0"/>
          <c:order val="0"/>
          <c:tx>
            <c:strRef>
              <c:f>Plan1!$B$1</c:f>
              <c:strCache>
                <c:ptCount val="1"/>
                <c:pt idx="0">
                  <c:v>Série 1</c:v>
                </c:pt>
              </c:strCache>
            </c:strRef>
          </c:tx>
          <c:spPr>
            <a:solidFill>
              <a:schemeClr val="accent1"/>
            </a:solidFill>
            <a:ln>
              <a:noFill/>
            </a:ln>
            <a:effectLst/>
          </c:spPr>
          <c:invertIfNegative val="0"/>
          <c:dPt>
            <c:idx val="0"/>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1-1E63-4890-83F4-733145B1361B}"/>
              </c:ext>
            </c:extLst>
          </c:dPt>
          <c:dPt>
            <c:idx val="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3-1E63-4890-83F4-733145B1361B}"/>
              </c:ext>
            </c:extLst>
          </c:dPt>
          <c:dPt>
            <c:idx val="2"/>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5-1E63-4890-83F4-733145B1361B}"/>
              </c:ext>
            </c:extLst>
          </c:dPt>
          <c:dPt>
            <c:idx val="3"/>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7-1E63-4890-83F4-733145B1361B}"/>
              </c:ext>
            </c:extLst>
          </c:dPt>
          <c:dPt>
            <c:idx val="4"/>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9-1E63-4890-83F4-733145B1361B}"/>
              </c:ext>
            </c:extLst>
          </c:dPt>
          <c:dPt>
            <c:idx val="5"/>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B-1E63-4890-83F4-733145B1361B}"/>
              </c:ext>
            </c:extLst>
          </c:dPt>
          <c:dPt>
            <c:idx val="6"/>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D-1E63-4890-83F4-733145B1361B}"/>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F-1E63-4890-83F4-733145B1361B}"/>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1-1E63-4890-83F4-733145B1361B}"/>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3-1E63-4890-83F4-733145B1361B}"/>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5-1E63-4890-83F4-733145B1361B}"/>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lumMod val="50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Plan1!$A$2:$A$12</c:f>
              <c:strCache>
                <c:ptCount val="11"/>
                <c:pt idx="7">
                  <c:v>Categoria 4</c:v>
                </c:pt>
                <c:pt idx="8">
                  <c:v>Categoria 2</c:v>
                </c:pt>
                <c:pt idx="9">
                  <c:v>Categoria 3</c:v>
                </c:pt>
                <c:pt idx="10">
                  <c:v>Categoria 1</c:v>
                </c:pt>
              </c:strCache>
            </c:strRef>
          </c:cat>
          <c:val>
            <c:numRef>
              <c:f>Plan1!$B$2:$B$12</c:f>
              <c:numCache>
                <c:formatCode>###0%</c:formatCode>
                <c:ptCount val="11"/>
                <c:pt idx="0">
                  <c:v>3.1028036288881355E-2</c:v>
                </c:pt>
                <c:pt idx="1">
                  <c:v>2.406944514798834E-3</c:v>
                </c:pt>
                <c:pt idx="2">
                  <c:v>9.6202404493981198E-3</c:v>
                </c:pt>
                <c:pt idx="3">
                  <c:v>1.2237842855726447E-2</c:v>
                </c:pt>
                <c:pt idx="4">
                  <c:v>1.4667937539928358E-2</c:v>
                </c:pt>
                <c:pt idx="5">
                  <c:v>9.6127031435650559E-2</c:v>
                </c:pt>
                <c:pt idx="6">
                  <c:v>8.3779450241862119E-2</c:v>
                </c:pt>
                <c:pt idx="7">
                  <c:v>0.17324774692506509</c:v>
                </c:pt>
                <c:pt idx="8">
                  <c:v>0.24777983911071344</c:v>
                </c:pt>
                <c:pt idx="9">
                  <c:v>0.11833170388687922</c:v>
                </c:pt>
                <c:pt idx="10">
                  <c:v>0.21077322675113117</c:v>
                </c:pt>
              </c:numCache>
            </c:numRef>
          </c:val>
          <c:extLst xmlns:c16r2="http://schemas.microsoft.com/office/drawing/2015/06/chart">
            <c:ext xmlns:c16="http://schemas.microsoft.com/office/drawing/2014/chart" uri="{C3380CC4-5D6E-409C-BE32-E72D297353CC}">
              <c16:uniqueId val="{00000016-1E63-4890-83F4-733145B1361B}"/>
            </c:ext>
          </c:extLst>
        </c:ser>
        <c:dLbls>
          <c:showLegendKey val="0"/>
          <c:showVal val="0"/>
          <c:showCatName val="0"/>
          <c:showSerName val="0"/>
          <c:showPercent val="0"/>
          <c:showBubbleSize val="0"/>
        </c:dLbls>
        <c:gapWidth val="42"/>
        <c:axId val="439508496"/>
        <c:axId val="439508888"/>
      </c:barChart>
      <c:catAx>
        <c:axId val="439508496"/>
        <c:scaling>
          <c:orientation val="minMax"/>
        </c:scaling>
        <c:delete val="1"/>
        <c:axPos val="l"/>
        <c:numFmt formatCode="General" sourceLinked="1"/>
        <c:majorTickMark val="none"/>
        <c:minorTickMark val="none"/>
        <c:tickLblPos val="nextTo"/>
        <c:crossAx val="439508888"/>
        <c:crosses val="autoZero"/>
        <c:auto val="1"/>
        <c:lblAlgn val="ctr"/>
        <c:lblOffset val="100"/>
        <c:noMultiLvlLbl val="0"/>
      </c:catAx>
      <c:valAx>
        <c:axId val="439508888"/>
        <c:scaling>
          <c:orientation val="minMax"/>
        </c:scaling>
        <c:delete val="1"/>
        <c:axPos val="b"/>
        <c:numFmt formatCode="###0%" sourceLinked="1"/>
        <c:majorTickMark val="none"/>
        <c:minorTickMark val="none"/>
        <c:tickLblPos val="nextTo"/>
        <c:crossAx val="439508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F0000"/>
            </a:solidFill>
            <a:ln>
              <a:noFill/>
            </a:ln>
            <a:effectLst/>
          </c:spPr>
          <c:invertIfNegative val="0"/>
          <c:dPt>
            <c:idx val="0"/>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1-B28B-46C5-8C4F-FCF9AD8CE778}"/>
              </c:ext>
            </c:extLst>
          </c:dPt>
          <c:dPt>
            <c:idx val="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3-B28B-46C5-8C4F-FCF9AD8CE778}"/>
              </c:ext>
            </c:extLst>
          </c:dPt>
          <c:dPt>
            <c:idx val="2"/>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5-B28B-46C5-8C4F-FCF9AD8CE778}"/>
              </c:ext>
            </c:extLst>
          </c:dPt>
          <c:dPt>
            <c:idx val="3"/>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7-B28B-46C5-8C4F-FCF9AD8CE778}"/>
              </c:ext>
            </c:extLst>
          </c:dPt>
          <c:dPt>
            <c:idx val="4"/>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9-B28B-46C5-8C4F-FCF9AD8CE778}"/>
              </c:ext>
            </c:extLst>
          </c:dPt>
          <c:dPt>
            <c:idx val="5"/>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B-B28B-46C5-8C4F-FCF9AD8CE778}"/>
              </c:ext>
            </c:extLst>
          </c:dPt>
          <c:dPt>
            <c:idx val="6"/>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D-B28B-46C5-8C4F-FCF9AD8CE778}"/>
              </c:ext>
            </c:extLst>
          </c:dPt>
          <c:dPt>
            <c:idx val="7"/>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0F-B28B-46C5-8C4F-FCF9AD8CE778}"/>
              </c:ext>
            </c:extLst>
          </c:dPt>
          <c:dPt>
            <c:idx val="8"/>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1-B28B-46C5-8C4F-FCF9AD8CE778}"/>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3-B28B-46C5-8C4F-FCF9AD8CE778}"/>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5-B28B-46C5-8C4F-FCF9AD8CE778}"/>
              </c:ext>
            </c:extLst>
          </c:dPt>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B28B-46C5-8C4F-FCF9AD8CE778}"/>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4.5523217091540259E-2</c:v>
                </c:pt>
                <c:pt idx="1">
                  <c:v>2.0014234008323612E-3</c:v>
                </c:pt>
                <c:pt idx="2">
                  <c:v>7.3636034672718868E-3</c:v>
                </c:pt>
                <c:pt idx="3">
                  <c:v>1.6646732165965645E-2</c:v>
                </c:pt>
                <c:pt idx="4">
                  <c:v>1.405507091238779E-2</c:v>
                </c:pt>
                <c:pt idx="5">
                  <c:v>8.5657109656931602E-2</c:v>
                </c:pt>
                <c:pt idx="6">
                  <c:v>7.1885586733545018E-2</c:v>
                </c:pt>
                <c:pt idx="7">
                  <c:v>0.16475976647869636</c:v>
                </c:pt>
                <c:pt idx="8">
                  <c:v>0.23937674972090708</c:v>
                </c:pt>
                <c:pt idx="9">
                  <c:v>0.1135520120010996</c:v>
                </c:pt>
                <c:pt idx="10">
                  <c:v>0.23917872837086007</c:v>
                </c:pt>
              </c:numCache>
            </c:numRef>
          </c:val>
          <c:extLst xmlns:c16r2="http://schemas.microsoft.com/office/drawing/2015/06/chart">
            <c:ext xmlns:c16="http://schemas.microsoft.com/office/drawing/2014/chart" uri="{C3380CC4-5D6E-409C-BE32-E72D297353CC}">
              <c16:uniqueId val="{00000016-B28B-46C5-8C4F-FCF9AD8CE778}"/>
            </c:ext>
          </c:extLst>
        </c:ser>
        <c:dLbls>
          <c:dLblPos val="outEnd"/>
          <c:showLegendKey val="0"/>
          <c:showVal val="1"/>
          <c:showCatName val="0"/>
          <c:showSerName val="0"/>
          <c:showPercent val="0"/>
          <c:showBubbleSize val="0"/>
        </c:dLbls>
        <c:gapWidth val="69"/>
        <c:overlap val="-20"/>
        <c:axId val="439509672"/>
        <c:axId val="439510064"/>
      </c:barChart>
      <c:catAx>
        <c:axId val="43950967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pt-BR"/>
          </a:p>
        </c:txPr>
        <c:crossAx val="439510064"/>
        <c:crosses val="autoZero"/>
        <c:auto val="1"/>
        <c:lblAlgn val="ctr"/>
        <c:lblOffset val="100"/>
        <c:noMultiLvlLbl val="0"/>
      </c:catAx>
      <c:valAx>
        <c:axId val="439510064"/>
        <c:scaling>
          <c:orientation val="minMax"/>
          <c:max val="0.45"/>
        </c:scaling>
        <c:delete val="1"/>
        <c:axPos val="l"/>
        <c:numFmt formatCode="###0%" sourceLinked="1"/>
        <c:majorTickMark val="out"/>
        <c:minorTickMark val="none"/>
        <c:tickLblPos val="nextTo"/>
        <c:crossAx val="43950967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2014</c:v>
                </c:pt>
              </c:strCache>
            </c:strRef>
          </c:tx>
          <c:spPr>
            <a:solidFill>
              <a:srgbClr val="92D050"/>
            </a:solidFill>
          </c:spPr>
          <c:dPt>
            <c:idx val="0"/>
            <c:bubble3D val="0"/>
            <c:spPr>
              <a:solidFill>
                <a:srgbClr val="00B05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1-91B6-4EE5-85FE-FCFAE3048563}"/>
              </c:ext>
            </c:extLst>
          </c:dPt>
          <c:dPt>
            <c:idx val="1"/>
            <c:bubble3D val="0"/>
            <c:spPr>
              <a:solidFill>
                <a:srgbClr val="FF000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3-91B6-4EE5-85FE-FCFAE3048563}"/>
              </c:ext>
            </c:extLst>
          </c:dPt>
          <c:cat>
            <c:strRef>
              <c:f>Plan1!$A$2:$A$3</c:f>
              <c:strCache>
                <c:ptCount val="2"/>
                <c:pt idx="0">
                  <c:v>1º Tri</c:v>
                </c:pt>
                <c:pt idx="1">
                  <c:v>2º Tri</c:v>
                </c:pt>
              </c:strCache>
            </c:strRef>
          </c:cat>
          <c:val>
            <c:numRef>
              <c:f>Plan1!$B$2:$B$3</c:f>
              <c:numCache>
                <c:formatCode>General</c:formatCode>
                <c:ptCount val="2"/>
                <c:pt idx="0">
                  <c:v>66</c:v>
                </c:pt>
                <c:pt idx="1">
                  <c:v>34</c:v>
                </c:pt>
              </c:numCache>
            </c:numRef>
          </c:val>
          <c:extLst xmlns:c16r2="http://schemas.microsoft.com/office/drawing/2015/06/chart">
            <c:ext xmlns:c16="http://schemas.microsoft.com/office/drawing/2014/chart" uri="{C3380CC4-5D6E-409C-BE32-E72D297353CC}">
              <c16:uniqueId val="{00000004-91B6-4EE5-85FE-FCFAE3048563}"/>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152273536544506E-2"/>
          <c:y val="0"/>
          <c:w val="0.96684763131298412"/>
          <c:h val="1"/>
        </c:manualLayout>
      </c:layout>
      <c:barChart>
        <c:barDir val="bar"/>
        <c:grouping val="clustered"/>
        <c:varyColors val="0"/>
        <c:ser>
          <c:idx val="0"/>
          <c:order val="0"/>
          <c:tx>
            <c:strRef>
              <c:f>Plan1!$B$1</c:f>
              <c:strCache>
                <c:ptCount val="1"/>
                <c:pt idx="0">
                  <c:v>Série 1</c:v>
                </c:pt>
              </c:strCache>
            </c:strRef>
          </c:tx>
          <c:spPr>
            <a:solidFill>
              <a:srgbClr val="FFC000"/>
            </a:solidFill>
            <a:ln>
              <a:noFill/>
            </a:ln>
            <a:effectLst/>
          </c:spPr>
          <c:invertIfNegative val="0"/>
          <c:dPt>
            <c:idx val="4"/>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1-9B87-43FE-BD1D-51900B048491}"/>
              </c:ext>
            </c:extLst>
          </c:dPt>
          <c:dPt>
            <c:idx val="5"/>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3-9B87-43FE-BD1D-51900B048491}"/>
              </c:ext>
            </c:extLst>
          </c:dPt>
          <c:dPt>
            <c:idx val="6"/>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5-9B87-43FE-BD1D-51900B048491}"/>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7-9B87-43FE-BD1D-51900B048491}"/>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9-9B87-43FE-BD1D-51900B048491}"/>
              </c:ext>
            </c:extLst>
          </c:dPt>
          <c:dPt>
            <c:idx val="9"/>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B-9B87-43FE-BD1D-51900B048491}"/>
              </c:ext>
            </c:extLst>
          </c:dPt>
          <c:dPt>
            <c:idx val="10"/>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D-9B87-43FE-BD1D-51900B048491}"/>
              </c:ext>
            </c:extLst>
          </c:dPt>
          <c:cat>
            <c:strRef>
              <c:f>Plan1!$A$2:$A$12</c:f>
              <c:strCache>
                <c:ptCount val="11"/>
                <c:pt idx="0">
                  <c:v>criou site de comércio eletrônico</c:v>
                </c:pt>
                <c:pt idx="1">
                  <c:v>criou novo design de embalagens e produtos</c:v>
                </c:pt>
                <c:pt idx="2">
                  <c:v>obteve certificações de qualidade em produto / processo</c:v>
                </c:pt>
                <c:pt idx="3">
                  <c:v>fez reciclagem de materiais</c:v>
                </c:pt>
                <c:pt idx="4">
                  <c:v>lançou algum produto ou serviço novo</c:v>
                </c:pt>
                <c:pt idx="5">
                  <c:v>melhorou o layout da loja</c:v>
                </c:pt>
                <c:pt idx="6">
                  <c:v>otimizou o consumo de água ou energia</c:v>
                </c:pt>
                <c:pt idx="7">
                  <c:v>reduziu custos</c:v>
                </c:pt>
                <c:pt idx="8">
                  <c:v>reduziu desperdícios</c:v>
                </c:pt>
                <c:pt idx="9">
                  <c:v>melhorou o atendimento</c:v>
                </c:pt>
                <c:pt idx="10">
                  <c:v>melhorou a qualidade de produtos e serviços</c:v>
                </c:pt>
              </c:strCache>
            </c:strRef>
          </c:cat>
          <c:val>
            <c:numRef>
              <c:f>Plan1!$B$2:$B$12</c:f>
              <c:numCache>
                <c:formatCode>0%</c:formatCode>
                <c:ptCount val="11"/>
                <c:pt idx="0">
                  <c:v>0.30060579094768686</c:v>
                </c:pt>
                <c:pt idx="1">
                  <c:v>0.33748458835763873</c:v>
                </c:pt>
                <c:pt idx="2">
                  <c:v>0.36902957299207323</c:v>
                </c:pt>
                <c:pt idx="3">
                  <c:v>0.48649179831297668</c:v>
                </c:pt>
                <c:pt idx="4">
                  <c:v>0.57516262368638571</c:v>
                </c:pt>
                <c:pt idx="5">
                  <c:v>0.65050325323704483</c:v>
                </c:pt>
                <c:pt idx="6">
                  <c:v>0.68789687056479021</c:v>
                </c:pt>
                <c:pt idx="7">
                  <c:v>0.80513846523015953</c:v>
                </c:pt>
                <c:pt idx="8">
                  <c:v>0.85</c:v>
                </c:pt>
                <c:pt idx="9">
                  <c:v>0.93</c:v>
                </c:pt>
                <c:pt idx="10">
                  <c:v>0.94</c:v>
                </c:pt>
              </c:numCache>
            </c:numRef>
          </c:val>
          <c:extLst xmlns:c16r2="http://schemas.microsoft.com/office/drawing/2015/06/chart">
            <c:ext xmlns:c16="http://schemas.microsoft.com/office/drawing/2014/chart" uri="{C3380CC4-5D6E-409C-BE32-E72D297353CC}">
              <c16:uniqueId val="{0000000E-9B87-43FE-BD1D-51900B048491}"/>
            </c:ext>
          </c:extLst>
        </c:ser>
        <c:dLbls>
          <c:showLegendKey val="0"/>
          <c:showVal val="0"/>
          <c:showCatName val="0"/>
          <c:showSerName val="0"/>
          <c:showPercent val="0"/>
          <c:showBubbleSize val="0"/>
        </c:dLbls>
        <c:gapWidth val="62"/>
        <c:axId val="440659896"/>
        <c:axId val="440660288"/>
      </c:barChart>
      <c:catAx>
        <c:axId val="440659896"/>
        <c:scaling>
          <c:orientation val="minMax"/>
        </c:scaling>
        <c:delete val="1"/>
        <c:axPos val="l"/>
        <c:numFmt formatCode="General" sourceLinked="1"/>
        <c:majorTickMark val="out"/>
        <c:minorTickMark val="none"/>
        <c:tickLblPos val="nextTo"/>
        <c:crossAx val="440660288"/>
        <c:crosses val="autoZero"/>
        <c:auto val="1"/>
        <c:lblAlgn val="ctr"/>
        <c:lblOffset val="100"/>
        <c:tickLblSkip val="1"/>
        <c:noMultiLvlLbl val="0"/>
      </c:catAx>
      <c:valAx>
        <c:axId val="440660288"/>
        <c:scaling>
          <c:orientation val="minMax"/>
        </c:scaling>
        <c:delete val="1"/>
        <c:axPos val="b"/>
        <c:numFmt formatCode="0%" sourceLinked="1"/>
        <c:majorTickMark val="out"/>
        <c:minorTickMark val="none"/>
        <c:tickLblPos val="nextTo"/>
        <c:crossAx val="440659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152273536544506E-2"/>
          <c:y val="0"/>
          <c:w val="0.96684763131298412"/>
          <c:h val="1"/>
        </c:manualLayout>
      </c:layout>
      <c:barChart>
        <c:barDir val="bar"/>
        <c:grouping val="clustered"/>
        <c:varyColors val="0"/>
        <c:ser>
          <c:idx val="0"/>
          <c:order val="0"/>
          <c:tx>
            <c:strRef>
              <c:f>Plan1!$B$1</c:f>
              <c:strCache>
                <c:ptCount val="1"/>
                <c:pt idx="0">
                  <c:v>Série 1</c:v>
                </c:pt>
              </c:strCache>
            </c:strRef>
          </c:tx>
          <c:spPr>
            <a:noFill/>
            <a:ln>
              <a:solidFill>
                <a:schemeClr val="accent2">
                  <a:lumMod val="50000"/>
                </a:schemeClr>
              </a:solidFill>
              <a:prstDash val="dash"/>
            </a:ln>
            <a:effectLst/>
          </c:spPr>
          <c:invertIfNegative val="0"/>
          <c:dPt>
            <c:idx val="4"/>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1-5FF9-4C97-93FB-BB96EECEF251}"/>
              </c:ext>
            </c:extLst>
          </c:dPt>
          <c:dPt>
            <c:idx val="5"/>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3-5FF9-4C97-93FB-BB96EECEF251}"/>
              </c:ext>
            </c:extLst>
          </c:dPt>
          <c:dPt>
            <c:idx val="6"/>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5-5FF9-4C97-93FB-BB96EECEF251}"/>
              </c:ext>
            </c:extLst>
          </c:dPt>
          <c:dPt>
            <c:idx val="7"/>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7-5FF9-4C97-93FB-BB96EECEF251}"/>
              </c:ext>
            </c:extLst>
          </c:dPt>
          <c:dPt>
            <c:idx val="8"/>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9-5FF9-4C97-93FB-BB96EECEF251}"/>
              </c:ext>
            </c:extLst>
          </c:dPt>
          <c:dPt>
            <c:idx val="9"/>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B-5FF9-4C97-93FB-BB96EECEF251}"/>
              </c:ext>
            </c:extLst>
          </c:dPt>
          <c:dPt>
            <c:idx val="10"/>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D-5FF9-4C97-93FB-BB96EECEF251}"/>
              </c:ext>
            </c:extLst>
          </c:dPt>
          <c:cat>
            <c:strRef>
              <c:f>Plan1!$A$2:$A$12</c:f>
              <c:strCache>
                <c:ptCount val="11"/>
                <c:pt idx="0">
                  <c:v>criou site de comércio eletrônico</c:v>
                </c:pt>
                <c:pt idx="1">
                  <c:v>criou novo design de embalagens e produtos</c:v>
                </c:pt>
                <c:pt idx="2">
                  <c:v>obteve certificações de qualidade em produto / processo</c:v>
                </c:pt>
                <c:pt idx="3">
                  <c:v>fez reciclagem de materiais</c:v>
                </c:pt>
                <c:pt idx="4">
                  <c:v>lançou algum produto ou serviço novo</c:v>
                </c:pt>
                <c:pt idx="5">
                  <c:v>melhorou o layout da loja</c:v>
                </c:pt>
                <c:pt idx="6">
                  <c:v>otimizou o consumo de água ou energia</c:v>
                </c:pt>
                <c:pt idx="7">
                  <c:v>reduziu custos</c:v>
                </c:pt>
                <c:pt idx="8">
                  <c:v>reduziu desperdícios</c:v>
                </c:pt>
                <c:pt idx="9">
                  <c:v>melhorou o atendimento</c:v>
                </c:pt>
                <c:pt idx="10">
                  <c:v>melhorou a qualidade de produtos e serviços</c:v>
                </c:pt>
              </c:strCache>
            </c:strRef>
          </c:cat>
          <c:val>
            <c:numRef>
              <c:f>Plan1!$B$2:$B$12</c:f>
              <c:numCache>
                <c:formatCode>0%</c:formatCode>
                <c:ptCount val="11"/>
                <c:pt idx="0">
                  <c:v>0.30060579094768686</c:v>
                </c:pt>
                <c:pt idx="1">
                  <c:v>0.33748458835763873</c:v>
                </c:pt>
                <c:pt idx="2">
                  <c:v>0.36902957299207323</c:v>
                </c:pt>
                <c:pt idx="3">
                  <c:v>0.48649179831297668</c:v>
                </c:pt>
                <c:pt idx="4">
                  <c:v>0.57516262368638571</c:v>
                </c:pt>
                <c:pt idx="5">
                  <c:v>0.65050325323704483</c:v>
                </c:pt>
                <c:pt idx="6">
                  <c:v>0.68789687056479021</c:v>
                </c:pt>
                <c:pt idx="7">
                  <c:v>0.80513846523015953</c:v>
                </c:pt>
                <c:pt idx="8">
                  <c:v>0.85</c:v>
                </c:pt>
                <c:pt idx="9">
                  <c:v>0.93</c:v>
                </c:pt>
                <c:pt idx="10">
                  <c:v>0.94</c:v>
                </c:pt>
              </c:numCache>
            </c:numRef>
          </c:val>
          <c:extLst xmlns:c16r2="http://schemas.microsoft.com/office/drawing/2015/06/chart">
            <c:ext xmlns:c16="http://schemas.microsoft.com/office/drawing/2014/chart" uri="{C3380CC4-5D6E-409C-BE32-E72D297353CC}">
              <c16:uniqueId val="{0000000E-5FF9-4C97-93FB-BB96EECEF251}"/>
            </c:ext>
          </c:extLst>
        </c:ser>
        <c:dLbls>
          <c:showLegendKey val="0"/>
          <c:showVal val="0"/>
          <c:showCatName val="0"/>
          <c:showSerName val="0"/>
          <c:showPercent val="0"/>
          <c:showBubbleSize val="0"/>
        </c:dLbls>
        <c:gapWidth val="62"/>
        <c:axId val="440661072"/>
        <c:axId val="440661464"/>
      </c:barChart>
      <c:catAx>
        <c:axId val="440661072"/>
        <c:scaling>
          <c:orientation val="minMax"/>
        </c:scaling>
        <c:delete val="1"/>
        <c:axPos val="l"/>
        <c:numFmt formatCode="General" sourceLinked="1"/>
        <c:majorTickMark val="out"/>
        <c:minorTickMark val="none"/>
        <c:tickLblPos val="nextTo"/>
        <c:crossAx val="440661464"/>
        <c:crosses val="autoZero"/>
        <c:auto val="1"/>
        <c:lblAlgn val="ctr"/>
        <c:lblOffset val="100"/>
        <c:tickLblSkip val="1"/>
        <c:noMultiLvlLbl val="0"/>
      </c:catAx>
      <c:valAx>
        <c:axId val="440661464"/>
        <c:scaling>
          <c:orientation val="minMax"/>
        </c:scaling>
        <c:delete val="1"/>
        <c:axPos val="b"/>
        <c:numFmt formatCode="0%" sourceLinked="1"/>
        <c:majorTickMark val="out"/>
        <c:minorTickMark val="none"/>
        <c:tickLblPos val="nextTo"/>
        <c:crossAx val="440661072"/>
        <c:crosses val="autoZero"/>
        <c:crossBetween val="between"/>
      </c:valAx>
      <c:spPr>
        <a:noFill/>
        <a:ln>
          <a:noFill/>
        </a:ln>
        <a:effectLst/>
      </c:spPr>
    </c:plotArea>
    <c:plotVisOnly val="1"/>
    <c:dispBlanksAs val="gap"/>
    <c:showDLblsOverMax val="0"/>
  </c:chart>
  <c:spPr>
    <a:noFill/>
    <a:ln>
      <a:noFill/>
      <a:prstDash val="dashDot"/>
    </a:ln>
    <a:effectLst/>
  </c:spPr>
  <c:txPr>
    <a:bodyPr/>
    <a:lstStyle/>
    <a:p>
      <a:pPr>
        <a:defRPr/>
      </a:pPr>
      <a:endParaRPr lang="pt-BR"/>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555555555555555E-2"/>
          <c:y val="0.16203703703703703"/>
          <c:w val="0.93888888888888888"/>
          <c:h val="0.62408209390492853"/>
        </c:manualLayout>
      </c:layout>
      <c:barChart>
        <c:barDir val="col"/>
        <c:grouping val="clustered"/>
        <c:varyColors val="0"/>
        <c:ser>
          <c:idx val="0"/>
          <c:order val="0"/>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002060"/>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'P15.1'!$A$51:$A$57</c:f>
              <c:strCache>
                <c:ptCount val="7"/>
                <c:pt idx="0">
                  <c:v>0% a 5%</c:v>
                </c:pt>
                <c:pt idx="1">
                  <c:v>6% a 10%</c:v>
                </c:pt>
                <c:pt idx="2">
                  <c:v>11% a 15%</c:v>
                </c:pt>
                <c:pt idx="3">
                  <c:v>16% a 20%</c:v>
                </c:pt>
                <c:pt idx="4">
                  <c:v>21% a 30%</c:v>
                </c:pt>
                <c:pt idx="5">
                  <c:v>31% a 50%</c:v>
                </c:pt>
                <c:pt idx="6">
                  <c:v>+ de 50%</c:v>
                </c:pt>
              </c:strCache>
            </c:strRef>
          </c:cat>
          <c:val>
            <c:numRef>
              <c:f>'P15.1'!$B$51:$B$57</c:f>
              <c:numCache>
                <c:formatCode>###0%</c:formatCode>
                <c:ptCount val="7"/>
                <c:pt idx="0">
                  <c:v>0.10486867159792683</c:v>
                </c:pt>
                <c:pt idx="1">
                  <c:v>0.22753609448980103</c:v>
                </c:pt>
                <c:pt idx="2">
                  <c:v>0.12181544971486702</c:v>
                </c:pt>
                <c:pt idx="3">
                  <c:v>0.2083079271309648</c:v>
                </c:pt>
                <c:pt idx="4">
                  <c:v>0.16670444376713903</c:v>
                </c:pt>
                <c:pt idx="5">
                  <c:v>0.12201973132443726</c:v>
                </c:pt>
                <c:pt idx="6">
                  <c:v>4.8747681974871712E-2</c:v>
                </c:pt>
              </c:numCache>
            </c:numRef>
          </c:val>
          <c:extLst xmlns:c16r2="http://schemas.microsoft.com/office/drawing/2015/06/chart">
            <c:ext xmlns:c16="http://schemas.microsoft.com/office/drawing/2014/chart" uri="{C3380CC4-5D6E-409C-BE32-E72D297353CC}">
              <c16:uniqueId val="{00000000-308D-41A6-BC94-B29D999303B9}"/>
            </c:ext>
          </c:extLst>
        </c:ser>
        <c:dLbls>
          <c:showLegendKey val="0"/>
          <c:showVal val="0"/>
          <c:showCatName val="0"/>
          <c:showSerName val="0"/>
          <c:showPercent val="0"/>
          <c:showBubbleSize val="0"/>
        </c:dLbls>
        <c:gapWidth val="79"/>
        <c:overlap val="-27"/>
        <c:axId val="440662248"/>
        <c:axId val="440662640"/>
      </c:barChart>
      <c:catAx>
        <c:axId val="4406622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rgbClr val="002060"/>
                </a:solidFill>
                <a:latin typeface="+mn-lt"/>
                <a:ea typeface="+mn-ea"/>
                <a:cs typeface="+mn-cs"/>
              </a:defRPr>
            </a:pPr>
            <a:endParaRPr lang="pt-BR"/>
          </a:p>
        </c:txPr>
        <c:crossAx val="440662640"/>
        <c:crosses val="autoZero"/>
        <c:auto val="1"/>
        <c:lblAlgn val="ctr"/>
        <c:lblOffset val="100"/>
        <c:noMultiLvlLbl val="0"/>
      </c:catAx>
      <c:valAx>
        <c:axId val="440662640"/>
        <c:scaling>
          <c:orientation val="minMax"/>
        </c:scaling>
        <c:delete val="1"/>
        <c:axPos val="l"/>
        <c:numFmt formatCode="###0%" sourceLinked="1"/>
        <c:majorTickMark val="none"/>
        <c:minorTickMark val="none"/>
        <c:tickLblPos val="nextTo"/>
        <c:crossAx val="4406622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2015</c:v>
                </c:pt>
              </c:strCache>
            </c:strRef>
          </c:tx>
          <c:dPt>
            <c:idx val="0"/>
            <c:bubble3D val="0"/>
            <c:spPr>
              <a:solidFill>
                <a:srgbClr val="00B050"/>
              </a:solidFill>
              <a:ln w="19050">
                <a:solidFill>
                  <a:schemeClr val="lt1"/>
                </a:solidFill>
              </a:ln>
              <a:effectLst/>
            </c:spPr>
            <c:extLst xmlns:c16r2="http://schemas.microsoft.com/office/drawing/2015/06/chart">
              <c:ext xmlns:c16="http://schemas.microsoft.com/office/drawing/2014/chart" uri="{C3380CC4-5D6E-409C-BE32-E72D297353CC}">
                <c16:uniqueId val="{00000001-2F95-43BD-8FB1-3DE2C993E816}"/>
              </c:ext>
            </c:extLst>
          </c:dPt>
          <c:dPt>
            <c:idx val="1"/>
            <c:bubble3D val="0"/>
            <c:spPr>
              <a:solidFill>
                <a:srgbClr val="FFC000"/>
              </a:solidFill>
              <a:ln w="19050">
                <a:solidFill>
                  <a:schemeClr val="lt1"/>
                </a:solidFill>
              </a:ln>
              <a:effectLst/>
            </c:spPr>
            <c:extLst xmlns:c16r2="http://schemas.microsoft.com/office/drawing/2015/06/chart">
              <c:ext xmlns:c16="http://schemas.microsoft.com/office/drawing/2014/chart" uri="{C3380CC4-5D6E-409C-BE32-E72D297353CC}">
                <c16:uniqueId val="{00000003-2F95-43BD-8FB1-3DE2C993E816}"/>
              </c:ext>
            </c:extLst>
          </c:dPt>
          <c:dPt>
            <c:idx val="2"/>
            <c:bubble3D val="0"/>
            <c:spPr>
              <a:solidFill>
                <a:srgbClr val="FF0000"/>
              </a:solidFill>
              <a:ln w="19050">
                <a:solidFill>
                  <a:schemeClr val="lt1"/>
                </a:solidFill>
              </a:ln>
              <a:effectLst/>
            </c:spPr>
            <c:extLst xmlns:c16r2="http://schemas.microsoft.com/office/drawing/2015/06/chart">
              <c:ext xmlns:c16="http://schemas.microsoft.com/office/drawing/2014/chart" uri="{C3380CC4-5D6E-409C-BE32-E72D297353CC}">
                <c16:uniqueId val="{00000005-2F95-43BD-8FB1-3DE2C993E816}"/>
              </c:ext>
            </c:extLst>
          </c:dPt>
          <c:cat>
            <c:strRef>
              <c:f>Plan1!$A$2:$A$4</c:f>
              <c:strCache>
                <c:ptCount val="3"/>
                <c:pt idx="0">
                  <c:v>1º Tri</c:v>
                </c:pt>
                <c:pt idx="1">
                  <c:v>2º Tri</c:v>
                </c:pt>
                <c:pt idx="2">
                  <c:v>3º Tri</c:v>
                </c:pt>
              </c:strCache>
            </c:strRef>
          </c:cat>
          <c:val>
            <c:numRef>
              <c:f>Plan1!$B$2:$B$4</c:f>
              <c:numCache>
                <c:formatCode>General</c:formatCode>
                <c:ptCount val="3"/>
                <c:pt idx="0">
                  <c:v>56</c:v>
                </c:pt>
                <c:pt idx="1">
                  <c:v>35</c:v>
                </c:pt>
                <c:pt idx="2">
                  <c:v>9</c:v>
                </c:pt>
              </c:numCache>
            </c:numRef>
          </c:val>
          <c:extLst xmlns:c16r2="http://schemas.microsoft.com/office/drawing/2015/06/chart">
            <c:ext xmlns:c16="http://schemas.microsoft.com/office/drawing/2014/chart" uri="{C3380CC4-5D6E-409C-BE32-E72D297353CC}">
              <c16:uniqueId val="{00000006-2F95-43BD-8FB1-3DE2C993E816}"/>
            </c:ext>
          </c:extLst>
        </c:ser>
        <c:dLbls>
          <c:showLegendKey val="0"/>
          <c:showVal val="0"/>
          <c:showCatName val="0"/>
          <c:showSerName val="0"/>
          <c:showPercent val="0"/>
          <c:showBubbleSize val="0"/>
          <c:showLeaderLines val="1"/>
        </c:dLbls>
        <c:firstSliceAng val="0"/>
        <c:holeSize val="56"/>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2014</c:v>
                </c:pt>
              </c:strCache>
            </c:strRef>
          </c:tx>
          <c:spPr>
            <a:solidFill>
              <a:srgbClr val="92D050"/>
            </a:solidFill>
          </c:spPr>
          <c:dPt>
            <c:idx val="0"/>
            <c:bubble3D val="0"/>
            <c:spPr>
              <a:solidFill>
                <a:srgbClr val="00B05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1-C34B-467D-8C27-987F392CFE71}"/>
              </c:ext>
            </c:extLst>
          </c:dPt>
          <c:dPt>
            <c:idx val="1"/>
            <c:bubble3D val="0"/>
            <c:spPr>
              <a:solidFill>
                <a:srgbClr val="ED7D31">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3-C34B-467D-8C27-987F392CFE71}"/>
              </c:ext>
            </c:extLst>
          </c:dPt>
          <c:dPt>
            <c:idx val="2"/>
            <c:bubble3D val="0"/>
            <c:spPr>
              <a:solidFill>
                <a:srgbClr val="FF000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5-C34B-467D-8C27-987F392CFE71}"/>
              </c:ext>
            </c:extLst>
          </c:dPt>
          <c:cat>
            <c:strRef>
              <c:f>Plan1!$A$2:$A$4</c:f>
              <c:strCache>
                <c:ptCount val="3"/>
                <c:pt idx="0">
                  <c:v>1º Tri</c:v>
                </c:pt>
                <c:pt idx="1">
                  <c:v>2º Tri</c:v>
                </c:pt>
                <c:pt idx="2">
                  <c:v>3º Tri</c:v>
                </c:pt>
              </c:strCache>
            </c:strRef>
          </c:cat>
          <c:val>
            <c:numRef>
              <c:f>Plan1!$B$2:$B$4</c:f>
              <c:numCache>
                <c:formatCode>General</c:formatCode>
                <c:ptCount val="3"/>
                <c:pt idx="0">
                  <c:v>57</c:v>
                </c:pt>
                <c:pt idx="1">
                  <c:v>33</c:v>
                </c:pt>
                <c:pt idx="2">
                  <c:v>11</c:v>
                </c:pt>
              </c:numCache>
            </c:numRef>
          </c:val>
          <c:extLst xmlns:c16r2="http://schemas.microsoft.com/office/drawing/2015/06/chart">
            <c:ext xmlns:c16="http://schemas.microsoft.com/office/drawing/2014/chart" uri="{C3380CC4-5D6E-409C-BE32-E72D297353CC}">
              <c16:uniqueId val="{00000006-C34B-467D-8C27-987F392CFE71}"/>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F0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721B-4E03-9824-EB56C2339C28}"/>
              </c:ext>
            </c:extLst>
          </c:dPt>
          <c:dPt>
            <c:idx val="1"/>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3-721B-4E03-9824-EB56C2339C28}"/>
              </c:ext>
            </c:extLst>
          </c:dPt>
          <c:dPt>
            <c:idx val="2"/>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5-721B-4E03-9824-EB56C2339C28}"/>
              </c:ext>
            </c:extLst>
          </c:dPt>
          <c:dPt>
            <c:idx val="3"/>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7-721B-4E03-9824-EB56C2339C28}"/>
              </c:ext>
            </c:extLst>
          </c:dPt>
          <c:dPt>
            <c:idx val="4"/>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9-721B-4E03-9824-EB56C2339C28}"/>
              </c:ext>
            </c:extLst>
          </c:dPt>
          <c:dPt>
            <c:idx val="5"/>
            <c:invertIfNegative val="0"/>
            <c:bubble3D val="0"/>
            <c:spPr>
              <a:solidFill>
                <a:srgbClr val="ED7D31"/>
              </a:solidFill>
              <a:ln>
                <a:noFill/>
              </a:ln>
              <a:effectLst/>
            </c:spPr>
            <c:extLst xmlns:c16r2="http://schemas.microsoft.com/office/drawing/2015/06/chart">
              <c:ext xmlns:c16="http://schemas.microsoft.com/office/drawing/2014/chart" uri="{C3380CC4-5D6E-409C-BE32-E72D297353CC}">
                <c16:uniqueId val="{0000000B-721B-4E03-9824-EB56C2339C28}"/>
              </c:ext>
            </c:extLst>
          </c:dPt>
          <c:dPt>
            <c:idx val="6"/>
            <c:invertIfNegative val="0"/>
            <c:bubble3D val="0"/>
            <c:spPr>
              <a:solidFill>
                <a:srgbClr val="ED7D31"/>
              </a:solidFill>
              <a:ln>
                <a:noFill/>
              </a:ln>
              <a:effectLst/>
            </c:spPr>
            <c:extLst xmlns:c16r2="http://schemas.microsoft.com/office/drawing/2015/06/chart">
              <c:ext xmlns:c16="http://schemas.microsoft.com/office/drawing/2014/chart" uri="{C3380CC4-5D6E-409C-BE32-E72D297353CC}">
                <c16:uniqueId val="{0000000D-721B-4E03-9824-EB56C2339C28}"/>
              </c:ext>
            </c:extLst>
          </c:dPt>
          <c:dPt>
            <c:idx val="9"/>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F-721B-4E03-9824-EB56C2339C28}"/>
              </c:ext>
            </c:extLst>
          </c:dPt>
          <c:dPt>
            <c:idx val="10"/>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11-721B-4E03-9824-EB56C2339C28}"/>
              </c:ext>
            </c:extLst>
          </c:dPt>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721B-4E03-9824-EB56C2339C28}"/>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0.32412970690503395</c:v>
                </c:pt>
                <c:pt idx="1">
                  <c:v>3.8788627971480423E-3</c:v>
                </c:pt>
                <c:pt idx="2">
                  <c:v>1.2935794203997639E-2</c:v>
                </c:pt>
                <c:pt idx="3">
                  <c:v>3.5410159246148154E-2</c:v>
                </c:pt>
                <c:pt idx="4">
                  <c:v>1.7450726087217323E-2</c:v>
                </c:pt>
                <c:pt idx="5">
                  <c:v>0.10981564944211827</c:v>
                </c:pt>
                <c:pt idx="6">
                  <c:v>7.2409324918228546E-2</c:v>
                </c:pt>
                <c:pt idx="7">
                  <c:v>6.8486023161143064E-2</c:v>
                </c:pt>
                <c:pt idx="8">
                  <c:v>0.14048634607519631</c:v>
                </c:pt>
                <c:pt idx="9">
                  <c:v>6.1419464599693413E-2</c:v>
                </c:pt>
                <c:pt idx="10">
                  <c:v>0.15357794256407636</c:v>
                </c:pt>
              </c:numCache>
            </c:numRef>
          </c:val>
          <c:extLst xmlns:c16r2="http://schemas.microsoft.com/office/drawing/2015/06/chart">
            <c:ext xmlns:c16="http://schemas.microsoft.com/office/drawing/2014/chart" uri="{C3380CC4-5D6E-409C-BE32-E72D297353CC}">
              <c16:uniqueId val="{00000012-721B-4E03-9824-EB56C2339C28}"/>
            </c:ext>
          </c:extLst>
        </c:ser>
        <c:dLbls>
          <c:dLblPos val="outEnd"/>
          <c:showLegendKey val="0"/>
          <c:showVal val="1"/>
          <c:showCatName val="0"/>
          <c:showSerName val="0"/>
          <c:showPercent val="0"/>
          <c:showBubbleSize val="0"/>
        </c:dLbls>
        <c:gapWidth val="129"/>
        <c:overlap val="-20"/>
        <c:axId val="441617168"/>
        <c:axId val="441617560"/>
      </c:barChart>
      <c:catAx>
        <c:axId val="4416171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pt-BR"/>
          </a:p>
        </c:txPr>
        <c:crossAx val="441617560"/>
        <c:crosses val="autoZero"/>
        <c:auto val="1"/>
        <c:lblAlgn val="ctr"/>
        <c:lblOffset val="100"/>
        <c:noMultiLvlLbl val="0"/>
      </c:catAx>
      <c:valAx>
        <c:axId val="441617560"/>
        <c:scaling>
          <c:orientation val="minMax"/>
          <c:max val="0.4"/>
        </c:scaling>
        <c:delete val="1"/>
        <c:axPos val="l"/>
        <c:numFmt formatCode="###0%" sourceLinked="1"/>
        <c:majorTickMark val="out"/>
        <c:minorTickMark val="none"/>
        <c:tickLblPos val="nextTo"/>
        <c:crossAx val="441617168"/>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dLbls>
          <c:showLegendKey val="0"/>
          <c:showVal val="0"/>
          <c:showCatName val="0"/>
          <c:showSerName val="0"/>
          <c:showPercent val="0"/>
          <c:showBubbleSize val="0"/>
        </c:dLbls>
        <c:gapWidth val="490"/>
        <c:overlap val="-20"/>
        <c:axId val="441618736"/>
        <c:axId val="441619128"/>
      </c:barChart>
      <c:catAx>
        <c:axId val="441618736"/>
        <c:scaling>
          <c:orientation val="minMax"/>
        </c:scaling>
        <c:delete val="1"/>
        <c:axPos val="b"/>
        <c:numFmt formatCode="General" sourceLinked="1"/>
        <c:majorTickMark val="out"/>
        <c:minorTickMark val="none"/>
        <c:tickLblPos val="nextTo"/>
        <c:crossAx val="441619128"/>
        <c:crosses val="autoZero"/>
        <c:auto val="1"/>
        <c:lblAlgn val="ctr"/>
        <c:lblOffset val="100"/>
        <c:noMultiLvlLbl val="0"/>
      </c:catAx>
      <c:valAx>
        <c:axId val="441619128"/>
        <c:scaling>
          <c:orientation val="minMax"/>
          <c:max val="0.45"/>
        </c:scaling>
        <c:delete val="1"/>
        <c:axPos val="l"/>
        <c:numFmt formatCode="0%" sourceLinked="1"/>
        <c:majorTickMark val="out"/>
        <c:minorTickMark val="none"/>
        <c:tickLblPos val="nextTo"/>
        <c:crossAx val="441618736"/>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F0000"/>
            </a:solidFill>
            <a:ln>
              <a:noFill/>
            </a:ln>
            <a:effectLst/>
          </c:spPr>
          <c:invertIfNegative val="0"/>
          <c:dPt>
            <c:idx val="0"/>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1-8B2C-4840-86BC-861172549B6C}"/>
              </c:ext>
            </c:extLst>
          </c:dPt>
          <c:dPt>
            <c:idx val="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3-8B2C-4840-86BC-861172549B6C}"/>
              </c:ext>
            </c:extLst>
          </c:dPt>
          <c:dPt>
            <c:idx val="2"/>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5-8B2C-4840-86BC-861172549B6C}"/>
              </c:ext>
            </c:extLst>
          </c:dPt>
          <c:dPt>
            <c:idx val="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7-8B2C-4840-86BC-861172549B6C}"/>
              </c:ext>
            </c:extLst>
          </c:dPt>
          <c:dPt>
            <c:idx val="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9-8B2C-4840-86BC-861172549B6C}"/>
              </c:ext>
            </c:extLst>
          </c:dPt>
          <c:dPt>
            <c:idx val="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B-8B2C-4840-86BC-861172549B6C}"/>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8B2C-4840-86BC-861172549B6C}"/>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F-8B2C-4840-86BC-861172549B6C}"/>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1-8B2C-4840-86BC-861172549B6C}"/>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3-8B2C-4840-86BC-861172549B6C}"/>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5-8B2C-4840-86BC-861172549B6C}"/>
              </c:ext>
            </c:extLst>
          </c:dPt>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8B2C-4840-86BC-861172549B6C}"/>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5.9321980145872356E-3</c:v>
                </c:pt>
                <c:pt idx="1">
                  <c:v>8.2370901742052785E-4</c:v>
                </c:pt>
                <c:pt idx="2">
                  <c:v>2.3457134101625798E-3</c:v>
                </c:pt>
                <c:pt idx="3">
                  <c:v>8.3474362852473914E-3</c:v>
                </c:pt>
                <c:pt idx="4">
                  <c:v>5.810516528868109E-3</c:v>
                </c:pt>
                <c:pt idx="5">
                  <c:v>6.414912634972024E-2</c:v>
                </c:pt>
                <c:pt idx="6">
                  <c:v>6.3118315457108554E-2</c:v>
                </c:pt>
                <c:pt idx="7">
                  <c:v>0.13548608542279419</c:v>
                </c:pt>
                <c:pt idx="8">
                  <c:v>0.24887235816492964</c:v>
                </c:pt>
                <c:pt idx="9">
                  <c:v>0.10897602617377082</c:v>
                </c:pt>
                <c:pt idx="10">
                  <c:v>0.35613851517540562</c:v>
                </c:pt>
              </c:numCache>
            </c:numRef>
          </c:val>
          <c:extLst xmlns:c16r2="http://schemas.microsoft.com/office/drawing/2015/06/chart">
            <c:ext xmlns:c16="http://schemas.microsoft.com/office/drawing/2014/chart" uri="{C3380CC4-5D6E-409C-BE32-E72D297353CC}">
              <c16:uniqueId val="{00000016-8B2C-4840-86BC-861172549B6C}"/>
            </c:ext>
          </c:extLst>
        </c:ser>
        <c:dLbls>
          <c:dLblPos val="outEnd"/>
          <c:showLegendKey val="0"/>
          <c:showVal val="1"/>
          <c:showCatName val="0"/>
          <c:showSerName val="0"/>
          <c:showPercent val="0"/>
          <c:showBubbleSize val="0"/>
        </c:dLbls>
        <c:gapWidth val="129"/>
        <c:overlap val="-20"/>
        <c:axId val="439967200"/>
        <c:axId val="439967592"/>
      </c:barChart>
      <c:catAx>
        <c:axId val="43996720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pt-BR"/>
          </a:p>
        </c:txPr>
        <c:crossAx val="439967592"/>
        <c:crosses val="autoZero"/>
        <c:auto val="1"/>
        <c:lblAlgn val="ctr"/>
        <c:lblOffset val="100"/>
        <c:noMultiLvlLbl val="0"/>
      </c:catAx>
      <c:valAx>
        <c:axId val="439967592"/>
        <c:scaling>
          <c:orientation val="minMax"/>
          <c:max val="0.45"/>
        </c:scaling>
        <c:delete val="1"/>
        <c:axPos val="l"/>
        <c:numFmt formatCode="0%" sourceLinked="1"/>
        <c:majorTickMark val="out"/>
        <c:minorTickMark val="none"/>
        <c:tickLblPos val="nextTo"/>
        <c:crossAx val="439967200"/>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F0000"/>
            </a:solidFill>
            <a:ln>
              <a:noFill/>
            </a:ln>
            <a:effectLst/>
          </c:spPr>
          <c:invertIfNegative val="0"/>
          <c:dPt>
            <c:idx val="0"/>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1-ED83-411D-A621-7A72084425F6}"/>
              </c:ext>
            </c:extLst>
          </c:dPt>
          <c:dPt>
            <c:idx val="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3-ED83-411D-A621-7A72084425F6}"/>
              </c:ext>
            </c:extLst>
          </c:dPt>
          <c:dPt>
            <c:idx val="2"/>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5-ED83-411D-A621-7A72084425F6}"/>
              </c:ext>
            </c:extLst>
          </c:dPt>
          <c:dPt>
            <c:idx val="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7-ED83-411D-A621-7A72084425F6}"/>
              </c:ext>
            </c:extLst>
          </c:dPt>
          <c:dPt>
            <c:idx val="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9-ED83-411D-A621-7A72084425F6}"/>
              </c:ext>
            </c:extLst>
          </c:dPt>
          <c:dPt>
            <c:idx val="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B-ED83-411D-A621-7A72084425F6}"/>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ED83-411D-A621-7A72084425F6}"/>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F-ED83-411D-A621-7A72084425F6}"/>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1-ED83-411D-A621-7A72084425F6}"/>
              </c:ext>
            </c:extLst>
          </c:dPt>
          <c:dPt>
            <c:idx val="9"/>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3-ED83-411D-A621-7A72084425F6}"/>
              </c:ext>
            </c:extLst>
          </c:dPt>
          <c:dPt>
            <c:idx val="1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5-ED83-411D-A621-7A72084425F6}"/>
              </c:ext>
            </c:extLst>
          </c:dPt>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ED83-411D-A621-7A72084425F6}"/>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1.3791062223118718E-2</c:v>
                </c:pt>
                <c:pt idx="1">
                  <c:v>8.5650799821384768E-4</c:v>
                </c:pt>
                <c:pt idx="2">
                  <c:v>3.2642297889113815E-3</c:v>
                </c:pt>
                <c:pt idx="3">
                  <c:v>5.6643911494801006E-3</c:v>
                </c:pt>
                <c:pt idx="4">
                  <c:v>4.3117271157286381E-3</c:v>
                </c:pt>
                <c:pt idx="5">
                  <c:v>2.4083820483490483E-2</c:v>
                </c:pt>
                <c:pt idx="6">
                  <c:v>1.5355391200935382E-2</c:v>
                </c:pt>
                <c:pt idx="7">
                  <c:v>4.3238253943565459E-2</c:v>
                </c:pt>
                <c:pt idx="8">
                  <c:v>0.10814397179391097</c:v>
                </c:pt>
                <c:pt idx="9">
                  <c:v>7.2874905719851293E-2</c:v>
                </c:pt>
                <c:pt idx="10">
                  <c:v>0.70841573858281381</c:v>
                </c:pt>
              </c:numCache>
            </c:numRef>
          </c:val>
          <c:extLst xmlns:c16r2="http://schemas.microsoft.com/office/drawing/2015/06/chart">
            <c:ext xmlns:c16="http://schemas.microsoft.com/office/drawing/2014/chart" uri="{C3380CC4-5D6E-409C-BE32-E72D297353CC}">
              <c16:uniqueId val="{00000016-ED83-411D-A621-7A72084425F6}"/>
            </c:ext>
          </c:extLst>
        </c:ser>
        <c:dLbls>
          <c:dLblPos val="outEnd"/>
          <c:showLegendKey val="0"/>
          <c:showVal val="1"/>
          <c:showCatName val="0"/>
          <c:showSerName val="0"/>
          <c:showPercent val="0"/>
          <c:showBubbleSize val="0"/>
        </c:dLbls>
        <c:gapWidth val="129"/>
        <c:overlap val="-20"/>
        <c:axId val="439969160"/>
        <c:axId val="439969552"/>
      </c:barChart>
      <c:catAx>
        <c:axId val="439969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pt-BR"/>
          </a:p>
        </c:txPr>
        <c:crossAx val="439969552"/>
        <c:crosses val="autoZero"/>
        <c:auto val="1"/>
        <c:lblAlgn val="ctr"/>
        <c:lblOffset val="100"/>
        <c:noMultiLvlLbl val="0"/>
      </c:catAx>
      <c:valAx>
        <c:axId val="439969552"/>
        <c:scaling>
          <c:orientation val="minMax"/>
          <c:max val="0.8"/>
        </c:scaling>
        <c:delete val="1"/>
        <c:axPos val="l"/>
        <c:numFmt formatCode="###0%" sourceLinked="1"/>
        <c:majorTickMark val="out"/>
        <c:minorTickMark val="none"/>
        <c:tickLblPos val="nextTo"/>
        <c:crossAx val="439969160"/>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216910985570955E-2"/>
          <c:y val="9.6263106414728225E-2"/>
          <c:w val="0.97356617802885814"/>
          <c:h val="0.65721271345297516"/>
        </c:manualLayout>
      </c:layout>
      <c:barChart>
        <c:barDir val="col"/>
        <c:grouping val="stacked"/>
        <c:varyColors val="0"/>
        <c:ser>
          <c:idx val="0"/>
          <c:order val="0"/>
          <c:spPr>
            <a:solidFill>
              <a:srgbClr val="FF0000"/>
            </a:solidFill>
            <a:ln>
              <a:noFill/>
            </a:ln>
            <a:effectLst/>
          </c:spPr>
          <c:invertIfNegative val="0"/>
          <c:cat>
            <c:strRef>
              <c:f>'P18'!$B$63:$B$88</c:f>
              <c:strCache>
                <c:ptCount val="26"/>
                <c:pt idx="0">
                  <c:v>RS</c:v>
                </c:pt>
                <c:pt idx="1">
                  <c:v>PR</c:v>
                </c:pt>
                <c:pt idx="2">
                  <c:v>SC</c:v>
                </c:pt>
                <c:pt idx="3">
                  <c:v>RJ</c:v>
                </c:pt>
                <c:pt idx="4">
                  <c:v>ES</c:v>
                </c:pt>
                <c:pt idx="5">
                  <c:v>MG</c:v>
                </c:pt>
                <c:pt idx="6">
                  <c:v>MS</c:v>
                </c:pt>
                <c:pt idx="7">
                  <c:v>GO</c:v>
                </c:pt>
                <c:pt idx="8">
                  <c:v>DF</c:v>
                </c:pt>
                <c:pt idx="9">
                  <c:v>MT</c:v>
                </c:pt>
                <c:pt idx="10">
                  <c:v>AL</c:v>
                </c:pt>
                <c:pt idx="11">
                  <c:v>CE</c:v>
                </c:pt>
                <c:pt idx="12">
                  <c:v>MA</c:v>
                </c:pt>
                <c:pt idx="13">
                  <c:v>PB</c:v>
                </c:pt>
                <c:pt idx="14">
                  <c:v>RN</c:v>
                </c:pt>
                <c:pt idx="15">
                  <c:v>SE</c:v>
                </c:pt>
                <c:pt idx="16">
                  <c:v>PE</c:v>
                </c:pt>
                <c:pt idx="17">
                  <c:v>PI</c:v>
                </c:pt>
                <c:pt idx="18">
                  <c:v>BA</c:v>
                </c:pt>
                <c:pt idx="19">
                  <c:v>AP</c:v>
                </c:pt>
                <c:pt idx="20">
                  <c:v>AC</c:v>
                </c:pt>
                <c:pt idx="21">
                  <c:v>AM</c:v>
                </c:pt>
                <c:pt idx="22">
                  <c:v>PA</c:v>
                </c:pt>
                <c:pt idx="23">
                  <c:v>RO</c:v>
                </c:pt>
                <c:pt idx="24">
                  <c:v>RR</c:v>
                </c:pt>
                <c:pt idx="25">
                  <c:v>TO</c:v>
                </c:pt>
              </c:strCache>
            </c:strRef>
          </c:cat>
          <c:val>
            <c:numRef>
              <c:f>'P18'!$C$63:$C$88</c:f>
              <c:numCache>
                <c:formatCode>0</c:formatCode>
                <c:ptCount val="26"/>
                <c:pt idx="0">
                  <c:v>5.57491289198608</c:v>
                </c:pt>
                <c:pt idx="1">
                  <c:v>6.9930069930069827</c:v>
                </c:pt>
                <c:pt idx="2">
                  <c:v>6.834532374100748</c:v>
                </c:pt>
                <c:pt idx="3">
                  <c:v>8.896797153024961</c:v>
                </c:pt>
                <c:pt idx="4">
                  <c:v>6.8181818181817926</c:v>
                </c:pt>
                <c:pt idx="5">
                  <c:v>10.344827586206842</c:v>
                </c:pt>
                <c:pt idx="6">
                  <c:v>2.7559055118110165</c:v>
                </c:pt>
                <c:pt idx="7">
                  <c:v>6.5637065637065923</c:v>
                </c:pt>
                <c:pt idx="8">
                  <c:v>6.6901408450704674</c:v>
                </c:pt>
                <c:pt idx="9">
                  <c:v>7.3076923076923315</c:v>
                </c:pt>
                <c:pt idx="10">
                  <c:v>3.8277511961722319</c:v>
                </c:pt>
                <c:pt idx="11">
                  <c:v>3.759398496240614</c:v>
                </c:pt>
                <c:pt idx="12">
                  <c:v>4.3478260869565171</c:v>
                </c:pt>
                <c:pt idx="13">
                  <c:v>4.3103448275862046</c:v>
                </c:pt>
                <c:pt idx="14">
                  <c:v>5.5555555555555394</c:v>
                </c:pt>
                <c:pt idx="15">
                  <c:v>6.6666666666666572</c:v>
                </c:pt>
                <c:pt idx="16">
                  <c:v>5.5555555555555776</c:v>
                </c:pt>
                <c:pt idx="17">
                  <c:v>5.2173913043478404</c:v>
                </c:pt>
                <c:pt idx="18">
                  <c:v>4.8327137546468579</c:v>
                </c:pt>
                <c:pt idx="19">
                  <c:v>0</c:v>
                </c:pt>
                <c:pt idx="20">
                  <c:v>0</c:v>
                </c:pt>
                <c:pt idx="21">
                  <c:v>2.5</c:v>
                </c:pt>
                <c:pt idx="22">
                  <c:v>4.4444444444444189</c:v>
                </c:pt>
                <c:pt idx="23">
                  <c:v>4.0909090909090766</c:v>
                </c:pt>
                <c:pt idx="24">
                  <c:v>10.344827586206906</c:v>
                </c:pt>
                <c:pt idx="25">
                  <c:v>9.5652173913043477</c:v>
                </c:pt>
              </c:numCache>
            </c:numRef>
          </c:val>
          <c:extLst xmlns:c16r2="http://schemas.microsoft.com/office/drawing/2015/06/chart">
            <c:ext xmlns:c16="http://schemas.microsoft.com/office/drawing/2014/chart" uri="{C3380CC4-5D6E-409C-BE32-E72D297353CC}">
              <c16:uniqueId val="{00000000-D740-478C-B7B2-D8BABE88AF6E}"/>
            </c:ext>
          </c:extLst>
        </c:ser>
        <c:ser>
          <c:idx val="1"/>
          <c:order val="1"/>
          <c:spPr>
            <a:solidFill>
              <a:srgbClr val="FFC000"/>
            </a:solidFill>
            <a:ln>
              <a:noFill/>
            </a:ln>
            <a:effectLst/>
          </c:spPr>
          <c:invertIfNegative val="0"/>
          <c:cat>
            <c:strRef>
              <c:f>'P18'!$B$63:$B$88</c:f>
              <c:strCache>
                <c:ptCount val="26"/>
                <c:pt idx="0">
                  <c:v>RS</c:v>
                </c:pt>
                <c:pt idx="1">
                  <c:v>PR</c:v>
                </c:pt>
                <c:pt idx="2">
                  <c:v>SC</c:v>
                </c:pt>
                <c:pt idx="3">
                  <c:v>RJ</c:v>
                </c:pt>
                <c:pt idx="4">
                  <c:v>ES</c:v>
                </c:pt>
                <c:pt idx="5">
                  <c:v>MG</c:v>
                </c:pt>
                <c:pt idx="6">
                  <c:v>MS</c:v>
                </c:pt>
                <c:pt idx="7">
                  <c:v>GO</c:v>
                </c:pt>
                <c:pt idx="8">
                  <c:v>DF</c:v>
                </c:pt>
                <c:pt idx="9">
                  <c:v>MT</c:v>
                </c:pt>
                <c:pt idx="10">
                  <c:v>AL</c:v>
                </c:pt>
                <c:pt idx="11">
                  <c:v>CE</c:v>
                </c:pt>
                <c:pt idx="12">
                  <c:v>MA</c:v>
                </c:pt>
                <c:pt idx="13">
                  <c:v>PB</c:v>
                </c:pt>
                <c:pt idx="14">
                  <c:v>RN</c:v>
                </c:pt>
                <c:pt idx="15">
                  <c:v>SE</c:v>
                </c:pt>
                <c:pt idx="16">
                  <c:v>PE</c:v>
                </c:pt>
                <c:pt idx="17">
                  <c:v>PI</c:v>
                </c:pt>
                <c:pt idx="18">
                  <c:v>BA</c:v>
                </c:pt>
                <c:pt idx="19">
                  <c:v>AP</c:v>
                </c:pt>
                <c:pt idx="20">
                  <c:v>AC</c:v>
                </c:pt>
                <c:pt idx="21">
                  <c:v>AM</c:v>
                </c:pt>
                <c:pt idx="22">
                  <c:v>PA</c:v>
                </c:pt>
                <c:pt idx="23">
                  <c:v>RO</c:v>
                </c:pt>
                <c:pt idx="24">
                  <c:v>RR</c:v>
                </c:pt>
                <c:pt idx="25">
                  <c:v>TO</c:v>
                </c:pt>
              </c:strCache>
            </c:strRef>
          </c:cat>
          <c:val>
            <c:numRef>
              <c:f>'P18'!$D$63:$D$88</c:f>
              <c:numCache>
                <c:formatCode>0</c:formatCode>
                <c:ptCount val="26"/>
                <c:pt idx="0">
                  <c:v>16.027874564459989</c:v>
                </c:pt>
                <c:pt idx="1">
                  <c:v>13.636363636363614</c:v>
                </c:pt>
                <c:pt idx="2">
                  <c:v>18.345323741007263</c:v>
                </c:pt>
                <c:pt idx="3">
                  <c:v>11.387900355871954</c:v>
                </c:pt>
                <c:pt idx="4">
                  <c:v>15.909090909090862</c:v>
                </c:pt>
                <c:pt idx="5">
                  <c:v>15.517241379310265</c:v>
                </c:pt>
                <c:pt idx="6">
                  <c:v>16.535433070866102</c:v>
                </c:pt>
                <c:pt idx="7">
                  <c:v>14.285714285714343</c:v>
                </c:pt>
                <c:pt idx="8">
                  <c:v>17.253521126760681</c:v>
                </c:pt>
                <c:pt idx="9">
                  <c:v>16.923076923076973</c:v>
                </c:pt>
                <c:pt idx="10">
                  <c:v>11.483253588516691</c:v>
                </c:pt>
                <c:pt idx="11">
                  <c:v>12.406015037594029</c:v>
                </c:pt>
                <c:pt idx="12">
                  <c:v>12.422360248447191</c:v>
                </c:pt>
                <c:pt idx="13">
                  <c:v>15.086206896551721</c:v>
                </c:pt>
                <c:pt idx="14">
                  <c:v>14.074074074074042</c:v>
                </c:pt>
                <c:pt idx="15">
                  <c:v>12.083333333333313</c:v>
                </c:pt>
                <c:pt idx="16">
                  <c:v>14.529914529914588</c:v>
                </c:pt>
                <c:pt idx="17">
                  <c:v>16.521739130434828</c:v>
                </c:pt>
                <c:pt idx="18">
                  <c:v>18.215613382899708</c:v>
                </c:pt>
                <c:pt idx="19">
                  <c:v>6.0606060606060606</c:v>
                </c:pt>
                <c:pt idx="20">
                  <c:v>6.4516129032258087</c:v>
                </c:pt>
                <c:pt idx="21">
                  <c:v>8.3333333333333321</c:v>
                </c:pt>
                <c:pt idx="22">
                  <c:v>9.7777777777777217</c:v>
                </c:pt>
                <c:pt idx="23">
                  <c:v>10.909090909090871</c:v>
                </c:pt>
                <c:pt idx="24">
                  <c:v>10.344827586206909</c:v>
                </c:pt>
                <c:pt idx="25">
                  <c:v>15.652173913043482</c:v>
                </c:pt>
              </c:numCache>
            </c:numRef>
          </c:val>
          <c:extLst xmlns:c16r2="http://schemas.microsoft.com/office/drawing/2015/06/chart">
            <c:ext xmlns:c16="http://schemas.microsoft.com/office/drawing/2014/chart" uri="{C3380CC4-5D6E-409C-BE32-E72D297353CC}">
              <c16:uniqueId val="{00000001-D740-478C-B7B2-D8BABE88AF6E}"/>
            </c:ext>
          </c:extLst>
        </c:ser>
        <c:ser>
          <c:idx val="2"/>
          <c:order val="2"/>
          <c:spPr>
            <a:solidFill>
              <a:srgbClr val="00B050"/>
            </a:solidFill>
            <a:ln>
              <a:noFill/>
            </a:ln>
            <a:effectLst/>
          </c:spPr>
          <c:invertIfNegative val="0"/>
          <c:cat>
            <c:strRef>
              <c:f>'P18'!$B$63:$B$88</c:f>
              <c:strCache>
                <c:ptCount val="26"/>
                <c:pt idx="0">
                  <c:v>RS</c:v>
                </c:pt>
                <c:pt idx="1">
                  <c:v>PR</c:v>
                </c:pt>
                <c:pt idx="2">
                  <c:v>SC</c:v>
                </c:pt>
                <c:pt idx="3">
                  <c:v>RJ</c:v>
                </c:pt>
                <c:pt idx="4">
                  <c:v>ES</c:v>
                </c:pt>
                <c:pt idx="5">
                  <c:v>MG</c:v>
                </c:pt>
                <c:pt idx="6">
                  <c:v>MS</c:v>
                </c:pt>
                <c:pt idx="7">
                  <c:v>GO</c:v>
                </c:pt>
                <c:pt idx="8">
                  <c:v>DF</c:v>
                </c:pt>
                <c:pt idx="9">
                  <c:v>MT</c:v>
                </c:pt>
                <c:pt idx="10">
                  <c:v>AL</c:v>
                </c:pt>
                <c:pt idx="11">
                  <c:v>CE</c:v>
                </c:pt>
                <c:pt idx="12">
                  <c:v>MA</c:v>
                </c:pt>
                <c:pt idx="13">
                  <c:v>PB</c:v>
                </c:pt>
                <c:pt idx="14">
                  <c:v>RN</c:v>
                </c:pt>
                <c:pt idx="15">
                  <c:v>SE</c:v>
                </c:pt>
                <c:pt idx="16">
                  <c:v>PE</c:v>
                </c:pt>
                <c:pt idx="17">
                  <c:v>PI</c:v>
                </c:pt>
                <c:pt idx="18">
                  <c:v>BA</c:v>
                </c:pt>
                <c:pt idx="19">
                  <c:v>AP</c:v>
                </c:pt>
                <c:pt idx="20">
                  <c:v>AC</c:v>
                </c:pt>
                <c:pt idx="21">
                  <c:v>AM</c:v>
                </c:pt>
                <c:pt idx="22">
                  <c:v>PA</c:v>
                </c:pt>
                <c:pt idx="23">
                  <c:v>RO</c:v>
                </c:pt>
                <c:pt idx="24">
                  <c:v>RR</c:v>
                </c:pt>
                <c:pt idx="25">
                  <c:v>TO</c:v>
                </c:pt>
              </c:strCache>
            </c:strRef>
          </c:cat>
          <c:val>
            <c:numRef>
              <c:f>'P18'!$E$63:$E$88</c:f>
              <c:numCache>
                <c:formatCode>0</c:formatCode>
                <c:ptCount val="26"/>
                <c:pt idx="0">
                  <c:v>78.397212543554062</c:v>
                </c:pt>
                <c:pt idx="1">
                  <c:v>79.370629370629359</c:v>
                </c:pt>
                <c:pt idx="2">
                  <c:v>74.82014388489219</c:v>
                </c:pt>
                <c:pt idx="3">
                  <c:v>79.715302491103287</c:v>
                </c:pt>
                <c:pt idx="4">
                  <c:v>77.272727272727167</c:v>
                </c:pt>
                <c:pt idx="5">
                  <c:v>74.137931034482591</c:v>
                </c:pt>
                <c:pt idx="6">
                  <c:v>80.708661417322745</c:v>
                </c:pt>
                <c:pt idx="7">
                  <c:v>79.150579150579532</c:v>
                </c:pt>
                <c:pt idx="8">
                  <c:v>76.056338028169179</c:v>
                </c:pt>
                <c:pt idx="9">
                  <c:v>75.76923076923083</c:v>
                </c:pt>
                <c:pt idx="10">
                  <c:v>84.688995215310925</c:v>
                </c:pt>
                <c:pt idx="11">
                  <c:v>83.834586466165717</c:v>
                </c:pt>
                <c:pt idx="12">
                  <c:v>83.229813664596094</c:v>
                </c:pt>
                <c:pt idx="13">
                  <c:v>80.60344827586205</c:v>
                </c:pt>
                <c:pt idx="14">
                  <c:v>80.370370370370239</c:v>
                </c:pt>
                <c:pt idx="15">
                  <c:v>81.250000000000185</c:v>
                </c:pt>
                <c:pt idx="16">
                  <c:v>79.914529914529993</c:v>
                </c:pt>
                <c:pt idx="17">
                  <c:v>78.260869565217504</c:v>
                </c:pt>
                <c:pt idx="18">
                  <c:v>76.951672862453592</c:v>
                </c:pt>
                <c:pt idx="19">
                  <c:v>93.939393939393938</c:v>
                </c:pt>
                <c:pt idx="20">
                  <c:v>93.548387096774206</c:v>
                </c:pt>
                <c:pt idx="21">
                  <c:v>89.166666666666671</c:v>
                </c:pt>
                <c:pt idx="22">
                  <c:v>85.777777777777615</c:v>
                </c:pt>
                <c:pt idx="23">
                  <c:v>84.999999999999915</c:v>
                </c:pt>
                <c:pt idx="24">
                  <c:v>79.310344827586249</c:v>
                </c:pt>
                <c:pt idx="25">
                  <c:v>74.782608695652229</c:v>
                </c:pt>
              </c:numCache>
            </c:numRef>
          </c:val>
          <c:extLst xmlns:c16r2="http://schemas.microsoft.com/office/drawing/2015/06/chart">
            <c:ext xmlns:c16="http://schemas.microsoft.com/office/drawing/2014/chart" uri="{C3380CC4-5D6E-409C-BE32-E72D297353CC}">
              <c16:uniqueId val="{00000002-D740-478C-B7B2-D8BABE88AF6E}"/>
            </c:ext>
          </c:extLst>
        </c:ser>
        <c:dLbls>
          <c:showLegendKey val="0"/>
          <c:showVal val="0"/>
          <c:showCatName val="0"/>
          <c:showSerName val="0"/>
          <c:showPercent val="0"/>
          <c:showBubbleSize val="0"/>
        </c:dLbls>
        <c:gapWidth val="70"/>
        <c:overlap val="100"/>
        <c:axId val="439970336"/>
        <c:axId val="439970728"/>
      </c:barChart>
      <c:catAx>
        <c:axId val="439970336"/>
        <c:scaling>
          <c:orientation val="minMax"/>
        </c:scaling>
        <c:delete val="1"/>
        <c:axPos val="b"/>
        <c:numFmt formatCode="General" sourceLinked="1"/>
        <c:majorTickMark val="none"/>
        <c:minorTickMark val="none"/>
        <c:tickLblPos val="nextTo"/>
        <c:crossAx val="439970728"/>
        <c:crosses val="autoZero"/>
        <c:auto val="1"/>
        <c:lblAlgn val="ctr"/>
        <c:lblOffset val="100"/>
        <c:noMultiLvlLbl val="0"/>
      </c:catAx>
      <c:valAx>
        <c:axId val="439970728"/>
        <c:scaling>
          <c:orientation val="minMax"/>
          <c:max val="100"/>
        </c:scaling>
        <c:delete val="1"/>
        <c:axPos val="l"/>
        <c:numFmt formatCode="0" sourceLinked="1"/>
        <c:majorTickMark val="out"/>
        <c:minorTickMark val="none"/>
        <c:tickLblPos val="nextTo"/>
        <c:crossAx val="439970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spPr>
            <a:solidFill>
              <a:srgbClr val="00B050"/>
            </a:solidFill>
            <a:ln>
              <a:noFill/>
            </a:ln>
            <a:effectLst/>
          </c:spPr>
          <c:invertIfNegative val="0"/>
          <c:dLbls>
            <c:spPr>
              <a:solidFill>
                <a:srgbClr val="D0EBB3"/>
              </a:solidFill>
              <a:ln>
                <a:solidFill>
                  <a:schemeClr val="tx1"/>
                </a:solidFill>
              </a:ln>
              <a:effectLst/>
            </c:spPr>
            <c:txPr>
              <a:bodyPr rot="0" spcFirstLastPara="1" vertOverflow="clip" horzOverflow="clip" vert="horz" wrap="square" lIns="36576" tIns="18288" rIns="36576" bIns="18288" anchor="ctr" anchorCtr="0">
                <a:spAutoFit/>
              </a:bodyPr>
              <a:lstStyle/>
              <a:p>
                <a:pPr algn="l">
                  <a:defRPr sz="1600" b="1" i="0" u="none" strike="noStrike" kern="1200" baseline="0">
                    <a:solidFill>
                      <a:schemeClr val="dk1">
                        <a:lumMod val="65000"/>
                        <a:lumOff val="3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ellipse">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'p1'!$B$3:$B$28</c:f>
              <c:strCache>
                <c:ptCount val="26"/>
                <c:pt idx="0">
                  <c:v>AP</c:v>
                </c:pt>
                <c:pt idx="1">
                  <c:v>RS</c:v>
                </c:pt>
                <c:pt idx="2">
                  <c:v>SE</c:v>
                </c:pt>
                <c:pt idx="3">
                  <c:v>AC</c:v>
                </c:pt>
                <c:pt idx="4">
                  <c:v>PE</c:v>
                </c:pt>
                <c:pt idx="5">
                  <c:v>PI</c:v>
                </c:pt>
                <c:pt idx="6">
                  <c:v>RN</c:v>
                </c:pt>
                <c:pt idx="7">
                  <c:v>MS</c:v>
                </c:pt>
                <c:pt idx="8">
                  <c:v>AM</c:v>
                </c:pt>
                <c:pt idx="9">
                  <c:v>CE</c:v>
                </c:pt>
                <c:pt idx="10">
                  <c:v>PB</c:v>
                </c:pt>
                <c:pt idx="11">
                  <c:v>RR</c:v>
                </c:pt>
                <c:pt idx="12">
                  <c:v>PR</c:v>
                </c:pt>
                <c:pt idx="13">
                  <c:v>DF</c:v>
                </c:pt>
                <c:pt idx="14">
                  <c:v>MT</c:v>
                </c:pt>
                <c:pt idx="15">
                  <c:v>SC</c:v>
                </c:pt>
                <c:pt idx="16">
                  <c:v>AL</c:v>
                </c:pt>
                <c:pt idx="17">
                  <c:v>BA</c:v>
                </c:pt>
                <c:pt idx="18">
                  <c:v>GO</c:v>
                </c:pt>
                <c:pt idx="19">
                  <c:v>MA</c:v>
                </c:pt>
                <c:pt idx="20">
                  <c:v>PA</c:v>
                </c:pt>
                <c:pt idx="21">
                  <c:v>MG</c:v>
                </c:pt>
                <c:pt idx="22">
                  <c:v>RO</c:v>
                </c:pt>
                <c:pt idx="23">
                  <c:v>RJ</c:v>
                </c:pt>
                <c:pt idx="24">
                  <c:v>ES</c:v>
                </c:pt>
                <c:pt idx="25">
                  <c:v>TO</c:v>
                </c:pt>
              </c:strCache>
            </c:strRef>
          </c:cat>
          <c:val>
            <c:numRef>
              <c:f>'p1'!$C$3:$C$28</c:f>
              <c:numCache>
                <c:formatCode>_-* #,##0_-;\-* #,##0_-;_-* "-"??_-;_-@_-</c:formatCode>
                <c:ptCount val="26"/>
                <c:pt idx="0">
                  <c:v>82.142857142857139</c:v>
                </c:pt>
                <c:pt idx="1">
                  <c:v>80.211081794195252</c:v>
                </c:pt>
                <c:pt idx="2">
                  <c:v>80.124223602484463</c:v>
                </c:pt>
                <c:pt idx="3">
                  <c:v>80</c:v>
                </c:pt>
                <c:pt idx="4">
                  <c:v>77.987421383647799</c:v>
                </c:pt>
                <c:pt idx="5">
                  <c:v>77.38095238095238</c:v>
                </c:pt>
                <c:pt idx="6">
                  <c:v>76.26262626262627</c:v>
                </c:pt>
                <c:pt idx="7">
                  <c:v>75.797872340425528</c:v>
                </c:pt>
                <c:pt idx="8">
                  <c:v>73.796791443850267</c:v>
                </c:pt>
                <c:pt idx="9">
                  <c:v>72.470588235294116</c:v>
                </c:pt>
                <c:pt idx="10">
                  <c:v>72.268907563025209</c:v>
                </c:pt>
                <c:pt idx="11">
                  <c:v>72.093023255813947</c:v>
                </c:pt>
                <c:pt idx="12">
                  <c:v>71.666666666666671</c:v>
                </c:pt>
                <c:pt idx="13">
                  <c:v>71.559633027522935</c:v>
                </c:pt>
                <c:pt idx="14">
                  <c:v>69.651741293532339</c:v>
                </c:pt>
                <c:pt idx="15">
                  <c:v>69.160997732426296</c:v>
                </c:pt>
                <c:pt idx="16">
                  <c:v>68.985507246376812</c:v>
                </c:pt>
                <c:pt idx="17">
                  <c:v>68.807339449541288</c:v>
                </c:pt>
                <c:pt idx="18">
                  <c:v>68.105515587529979</c:v>
                </c:pt>
                <c:pt idx="19">
                  <c:v>66.296296296296305</c:v>
                </c:pt>
                <c:pt idx="20">
                  <c:v>65.841584158415841</c:v>
                </c:pt>
                <c:pt idx="21">
                  <c:v>64.21052631578948</c:v>
                </c:pt>
                <c:pt idx="22">
                  <c:v>61.23456790123457</c:v>
                </c:pt>
                <c:pt idx="23">
                  <c:v>58.959537572254341</c:v>
                </c:pt>
                <c:pt idx="24">
                  <c:v>57.699805068226119</c:v>
                </c:pt>
                <c:pt idx="25">
                  <c:v>57.601713062098504</c:v>
                </c:pt>
              </c:numCache>
            </c:numRef>
          </c:val>
          <c:extLst xmlns:c16r2="http://schemas.microsoft.com/office/drawing/2015/06/chart">
            <c:ext xmlns:c16="http://schemas.microsoft.com/office/drawing/2014/chart" uri="{C3380CC4-5D6E-409C-BE32-E72D297353CC}">
              <c16:uniqueId val="{00000000-9FAD-414D-B8D1-5311CD9D0382}"/>
            </c:ext>
          </c:extLst>
        </c:ser>
        <c:ser>
          <c:idx val="1"/>
          <c:order val="1"/>
          <c:spPr>
            <a:solidFill>
              <a:srgbClr val="FF0000"/>
            </a:solidFill>
            <a:ln>
              <a:noFill/>
            </a:ln>
            <a:effectLst/>
          </c:spPr>
          <c:invertIfNegative val="0"/>
          <c:cat>
            <c:strRef>
              <c:f>'p1'!$B$3:$B$28</c:f>
              <c:strCache>
                <c:ptCount val="26"/>
                <c:pt idx="0">
                  <c:v>AP</c:v>
                </c:pt>
                <c:pt idx="1">
                  <c:v>RS</c:v>
                </c:pt>
                <c:pt idx="2">
                  <c:v>SE</c:v>
                </c:pt>
                <c:pt idx="3">
                  <c:v>AC</c:v>
                </c:pt>
                <c:pt idx="4">
                  <c:v>PE</c:v>
                </c:pt>
                <c:pt idx="5">
                  <c:v>PI</c:v>
                </c:pt>
                <c:pt idx="6">
                  <c:v>RN</c:v>
                </c:pt>
                <c:pt idx="7">
                  <c:v>MS</c:v>
                </c:pt>
                <c:pt idx="8">
                  <c:v>AM</c:v>
                </c:pt>
                <c:pt idx="9">
                  <c:v>CE</c:v>
                </c:pt>
                <c:pt idx="10">
                  <c:v>PB</c:v>
                </c:pt>
                <c:pt idx="11">
                  <c:v>RR</c:v>
                </c:pt>
                <c:pt idx="12">
                  <c:v>PR</c:v>
                </c:pt>
                <c:pt idx="13">
                  <c:v>DF</c:v>
                </c:pt>
                <c:pt idx="14">
                  <c:v>MT</c:v>
                </c:pt>
                <c:pt idx="15">
                  <c:v>SC</c:v>
                </c:pt>
                <c:pt idx="16">
                  <c:v>AL</c:v>
                </c:pt>
                <c:pt idx="17">
                  <c:v>BA</c:v>
                </c:pt>
                <c:pt idx="18">
                  <c:v>GO</c:v>
                </c:pt>
                <c:pt idx="19">
                  <c:v>MA</c:v>
                </c:pt>
                <c:pt idx="20">
                  <c:v>PA</c:v>
                </c:pt>
                <c:pt idx="21">
                  <c:v>MG</c:v>
                </c:pt>
                <c:pt idx="22">
                  <c:v>RO</c:v>
                </c:pt>
                <c:pt idx="23">
                  <c:v>RJ</c:v>
                </c:pt>
                <c:pt idx="24">
                  <c:v>ES</c:v>
                </c:pt>
                <c:pt idx="25">
                  <c:v>TO</c:v>
                </c:pt>
              </c:strCache>
            </c:strRef>
          </c:cat>
          <c:val>
            <c:numRef>
              <c:f>'p1'!$D$3:$D$28</c:f>
              <c:numCache>
                <c:formatCode>_-* #,##0_-;\-* #,##0_-;_-* "-"??_-;_-@_-</c:formatCode>
                <c:ptCount val="26"/>
                <c:pt idx="0">
                  <c:v>17.857142857142858</c:v>
                </c:pt>
                <c:pt idx="1">
                  <c:v>19.788918205804748</c:v>
                </c:pt>
                <c:pt idx="2">
                  <c:v>19.875776397515526</c:v>
                </c:pt>
                <c:pt idx="3">
                  <c:v>20</c:v>
                </c:pt>
                <c:pt idx="4">
                  <c:v>22.012578616352201</c:v>
                </c:pt>
                <c:pt idx="5">
                  <c:v>22.61904761904762</c:v>
                </c:pt>
                <c:pt idx="6">
                  <c:v>23.737373737373737</c:v>
                </c:pt>
                <c:pt idx="7">
                  <c:v>24.202127659574469</c:v>
                </c:pt>
                <c:pt idx="8">
                  <c:v>26.203208556149733</c:v>
                </c:pt>
                <c:pt idx="9">
                  <c:v>27.52941176470588</c:v>
                </c:pt>
                <c:pt idx="10">
                  <c:v>27.731092436974791</c:v>
                </c:pt>
                <c:pt idx="11">
                  <c:v>27.906976744186046</c:v>
                </c:pt>
                <c:pt idx="12">
                  <c:v>28.333333333333332</c:v>
                </c:pt>
                <c:pt idx="13">
                  <c:v>28.440366972477065</c:v>
                </c:pt>
                <c:pt idx="14">
                  <c:v>30.348258706467661</c:v>
                </c:pt>
                <c:pt idx="15">
                  <c:v>30.839002267573694</c:v>
                </c:pt>
                <c:pt idx="16">
                  <c:v>31.014492753623191</c:v>
                </c:pt>
                <c:pt idx="17">
                  <c:v>31.192660550458719</c:v>
                </c:pt>
                <c:pt idx="18">
                  <c:v>31.894484412470025</c:v>
                </c:pt>
                <c:pt idx="19">
                  <c:v>33.703703703703702</c:v>
                </c:pt>
                <c:pt idx="20">
                  <c:v>34.158415841584159</c:v>
                </c:pt>
                <c:pt idx="21">
                  <c:v>35.789473684210527</c:v>
                </c:pt>
                <c:pt idx="22">
                  <c:v>38.765432098765437</c:v>
                </c:pt>
                <c:pt idx="23">
                  <c:v>41.040462427745666</c:v>
                </c:pt>
                <c:pt idx="24">
                  <c:v>42.300194931773873</c:v>
                </c:pt>
                <c:pt idx="25">
                  <c:v>42.398286937901496</c:v>
                </c:pt>
              </c:numCache>
            </c:numRef>
          </c:val>
          <c:extLst xmlns:c16r2="http://schemas.microsoft.com/office/drawing/2015/06/chart">
            <c:ext xmlns:c16="http://schemas.microsoft.com/office/drawing/2014/chart" uri="{C3380CC4-5D6E-409C-BE32-E72D297353CC}">
              <c16:uniqueId val="{00000001-9FAD-414D-B8D1-5311CD9D0382}"/>
            </c:ext>
          </c:extLst>
        </c:ser>
        <c:dLbls>
          <c:showLegendKey val="0"/>
          <c:showVal val="0"/>
          <c:showCatName val="0"/>
          <c:showSerName val="0"/>
          <c:showPercent val="0"/>
          <c:showBubbleSize val="0"/>
        </c:dLbls>
        <c:gapWidth val="150"/>
        <c:overlap val="100"/>
        <c:axId val="279999664"/>
        <c:axId val="279484112"/>
      </c:barChart>
      <c:catAx>
        <c:axId val="2799996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pt-BR"/>
          </a:p>
        </c:txPr>
        <c:crossAx val="279484112"/>
        <c:crosses val="autoZero"/>
        <c:auto val="1"/>
        <c:lblAlgn val="ctr"/>
        <c:lblOffset val="100"/>
        <c:noMultiLvlLbl val="0"/>
      </c:catAx>
      <c:valAx>
        <c:axId val="279484112"/>
        <c:scaling>
          <c:orientation val="minMax"/>
          <c:max val="100"/>
        </c:scaling>
        <c:delete val="1"/>
        <c:axPos val="l"/>
        <c:numFmt formatCode="_-* #,##0_-;\-* #,##0_-;_-* &quot;-&quot;??_-;_-@_-" sourceLinked="1"/>
        <c:majorTickMark val="out"/>
        <c:minorTickMark val="none"/>
        <c:tickLblPos val="nextTo"/>
        <c:crossAx val="279999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152273536544506E-2"/>
          <c:y val="0"/>
          <c:w val="0.96684763131298412"/>
          <c:h val="1"/>
        </c:manualLayout>
      </c:layout>
      <c:barChart>
        <c:barDir val="bar"/>
        <c:grouping val="clustered"/>
        <c:varyColors val="0"/>
        <c:ser>
          <c:idx val="0"/>
          <c:order val="0"/>
          <c:tx>
            <c:strRef>
              <c:f>Plan1!$B$1</c:f>
              <c:strCache>
                <c:ptCount val="1"/>
                <c:pt idx="0">
                  <c:v>Série 1</c:v>
                </c:pt>
              </c:strCache>
            </c:strRef>
          </c:tx>
          <c:spPr>
            <a:solidFill>
              <a:srgbClr val="FFC000"/>
            </a:solidFill>
            <a:ln>
              <a:noFill/>
              <a:prstDash val="dash"/>
            </a:ln>
            <a:effectLst/>
          </c:spPr>
          <c:invertIfNegative val="0"/>
          <c:dPt>
            <c:idx val="3"/>
            <c:invertIfNegative val="0"/>
            <c:bubble3D val="0"/>
            <c:spPr>
              <a:solidFill>
                <a:srgbClr val="FFC000"/>
              </a:solidFill>
              <a:ln>
                <a:noFill/>
                <a:prstDash val="dash"/>
              </a:ln>
              <a:effectLst/>
            </c:spPr>
            <c:extLst xmlns:c16r2="http://schemas.microsoft.com/office/drawing/2015/06/chart">
              <c:ext xmlns:c16="http://schemas.microsoft.com/office/drawing/2014/chart" uri="{C3380CC4-5D6E-409C-BE32-E72D297353CC}">
                <c16:uniqueId val="{00000001-CD8D-46C7-9651-DA020DDCCC6B}"/>
              </c:ext>
            </c:extLst>
          </c:dPt>
          <c:dPt>
            <c:idx val="4"/>
            <c:invertIfNegative val="0"/>
            <c:bubble3D val="0"/>
            <c:spPr>
              <a:solidFill>
                <a:srgbClr val="FFC000"/>
              </a:solidFill>
              <a:ln>
                <a:noFill/>
                <a:prstDash val="dash"/>
              </a:ln>
              <a:effectLst/>
            </c:spPr>
            <c:extLst xmlns:c16r2="http://schemas.microsoft.com/office/drawing/2015/06/chart">
              <c:ext xmlns:c16="http://schemas.microsoft.com/office/drawing/2014/chart" uri="{C3380CC4-5D6E-409C-BE32-E72D297353CC}">
                <c16:uniqueId val="{00000003-CD8D-46C7-9651-DA020DDCCC6B}"/>
              </c:ext>
            </c:extLst>
          </c:dPt>
          <c:dPt>
            <c:idx val="5"/>
            <c:invertIfNegative val="0"/>
            <c:bubble3D val="0"/>
            <c:spPr>
              <a:solidFill>
                <a:srgbClr val="FFC000"/>
              </a:solidFill>
              <a:ln>
                <a:noFill/>
                <a:prstDash val="dash"/>
              </a:ln>
              <a:effectLst/>
            </c:spPr>
            <c:extLst xmlns:c16r2="http://schemas.microsoft.com/office/drawing/2015/06/chart">
              <c:ext xmlns:c16="http://schemas.microsoft.com/office/drawing/2014/chart" uri="{C3380CC4-5D6E-409C-BE32-E72D297353CC}">
                <c16:uniqueId val="{00000005-CD8D-46C7-9651-DA020DDCCC6B}"/>
              </c:ext>
            </c:extLst>
          </c:dPt>
          <c:dPt>
            <c:idx val="6"/>
            <c:invertIfNegative val="0"/>
            <c:bubble3D val="0"/>
            <c:spPr>
              <a:solidFill>
                <a:srgbClr val="FFC000"/>
              </a:solidFill>
              <a:ln>
                <a:noFill/>
                <a:prstDash val="dash"/>
              </a:ln>
              <a:effectLst/>
            </c:spPr>
            <c:extLst xmlns:c16r2="http://schemas.microsoft.com/office/drawing/2015/06/chart">
              <c:ext xmlns:c16="http://schemas.microsoft.com/office/drawing/2014/chart" uri="{C3380CC4-5D6E-409C-BE32-E72D297353CC}">
                <c16:uniqueId val="{00000007-CD8D-46C7-9651-DA020DDCCC6B}"/>
              </c:ext>
            </c:extLst>
          </c:dPt>
          <c:dPt>
            <c:idx val="7"/>
            <c:invertIfNegative val="0"/>
            <c:bubble3D val="0"/>
            <c:spPr>
              <a:solidFill>
                <a:srgbClr val="FFC000"/>
              </a:solidFill>
              <a:ln>
                <a:noFill/>
                <a:prstDash val="dash"/>
              </a:ln>
              <a:effectLst/>
            </c:spPr>
            <c:extLst xmlns:c16r2="http://schemas.microsoft.com/office/drawing/2015/06/chart">
              <c:ext xmlns:c16="http://schemas.microsoft.com/office/drawing/2014/chart" uri="{C3380CC4-5D6E-409C-BE32-E72D297353CC}">
                <c16:uniqueId val="{00000009-CD8D-46C7-9651-DA020DDCCC6B}"/>
              </c:ext>
            </c:extLst>
          </c:dPt>
          <c:dPt>
            <c:idx val="8"/>
            <c:invertIfNegative val="0"/>
            <c:bubble3D val="0"/>
            <c:spPr>
              <a:solidFill>
                <a:srgbClr val="FFC000"/>
              </a:solidFill>
              <a:ln>
                <a:noFill/>
                <a:prstDash val="dash"/>
              </a:ln>
              <a:effectLst/>
            </c:spPr>
            <c:extLst xmlns:c16r2="http://schemas.microsoft.com/office/drawing/2015/06/chart">
              <c:ext xmlns:c16="http://schemas.microsoft.com/office/drawing/2014/chart" uri="{C3380CC4-5D6E-409C-BE32-E72D297353CC}">
                <c16:uniqueId val="{0000000B-CD8D-46C7-9651-DA020DDCCC6B}"/>
              </c:ext>
            </c:extLst>
          </c:dPt>
          <c:dPt>
            <c:idx val="9"/>
            <c:invertIfNegative val="0"/>
            <c:bubble3D val="0"/>
            <c:spPr>
              <a:solidFill>
                <a:srgbClr val="FFC000"/>
              </a:solidFill>
              <a:ln>
                <a:noFill/>
                <a:prstDash val="dash"/>
              </a:ln>
              <a:effectLst/>
            </c:spPr>
            <c:extLst xmlns:c16r2="http://schemas.microsoft.com/office/drawing/2015/06/chart">
              <c:ext xmlns:c16="http://schemas.microsoft.com/office/drawing/2014/chart" uri="{C3380CC4-5D6E-409C-BE32-E72D297353CC}">
                <c16:uniqueId val="{0000000D-CD8D-46C7-9651-DA020DDCCC6B}"/>
              </c:ext>
            </c:extLst>
          </c:dPt>
          <c:cat>
            <c:numRef>
              <c:f>Plan1!$A$2:$A$15</c:f>
              <c:numCache>
                <c:formatCode>General</c:formatCode>
                <c:ptCount val="14"/>
              </c:numCache>
            </c:numRef>
          </c:cat>
          <c:val>
            <c:numRef>
              <c:f>Plan1!$B$2:$B$15</c:f>
              <c:numCache>
                <c:formatCode>0%</c:formatCode>
                <c:ptCount val="14"/>
                <c:pt idx="0">
                  <c:v>0.1</c:v>
                </c:pt>
                <c:pt idx="1">
                  <c:v>0.01</c:v>
                </c:pt>
                <c:pt idx="2">
                  <c:v>0.01</c:v>
                </c:pt>
                <c:pt idx="3">
                  <c:v>0.03</c:v>
                </c:pt>
                <c:pt idx="4">
                  <c:v>0.04</c:v>
                </c:pt>
                <c:pt idx="5">
                  <c:v>0.04</c:v>
                </c:pt>
                <c:pt idx="6">
                  <c:v>0.04</c:v>
                </c:pt>
                <c:pt idx="7">
                  <c:v>0.05</c:v>
                </c:pt>
                <c:pt idx="8">
                  <c:v>0.05</c:v>
                </c:pt>
                <c:pt idx="9">
                  <c:v>0.06</c:v>
                </c:pt>
                <c:pt idx="10">
                  <c:v>0.08</c:v>
                </c:pt>
                <c:pt idx="11">
                  <c:v>0.09</c:v>
                </c:pt>
                <c:pt idx="12">
                  <c:v>0.1</c:v>
                </c:pt>
                <c:pt idx="13">
                  <c:v>0.33</c:v>
                </c:pt>
              </c:numCache>
            </c:numRef>
          </c:val>
          <c:extLst xmlns:c16r2="http://schemas.microsoft.com/office/drawing/2015/06/chart">
            <c:ext xmlns:c16="http://schemas.microsoft.com/office/drawing/2014/chart" uri="{C3380CC4-5D6E-409C-BE32-E72D297353CC}">
              <c16:uniqueId val="{0000000E-CD8D-46C7-9651-DA020DDCCC6B}"/>
            </c:ext>
          </c:extLst>
        </c:ser>
        <c:dLbls>
          <c:showLegendKey val="0"/>
          <c:showVal val="0"/>
          <c:showCatName val="0"/>
          <c:showSerName val="0"/>
          <c:showPercent val="0"/>
          <c:showBubbleSize val="0"/>
        </c:dLbls>
        <c:gapWidth val="62"/>
        <c:axId val="444878696"/>
        <c:axId val="444879088"/>
      </c:barChart>
      <c:catAx>
        <c:axId val="444878696"/>
        <c:scaling>
          <c:orientation val="minMax"/>
        </c:scaling>
        <c:delete val="1"/>
        <c:axPos val="l"/>
        <c:numFmt formatCode="General" sourceLinked="1"/>
        <c:majorTickMark val="out"/>
        <c:minorTickMark val="none"/>
        <c:tickLblPos val="nextTo"/>
        <c:crossAx val="444879088"/>
        <c:crosses val="autoZero"/>
        <c:auto val="1"/>
        <c:lblAlgn val="ctr"/>
        <c:lblOffset val="100"/>
        <c:tickLblSkip val="1"/>
        <c:noMultiLvlLbl val="0"/>
      </c:catAx>
      <c:valAx>
        <c:axId val="444879088"/>
        <c:scaling>
          <c:orientation val="minMax"/>
        </c:scaling>
        <c:delete val="1"/>
        <c:axPos val="b"/>
        <c:numFmt formatCode="0%" sourceLinked="1"/>
        <c:majorTickMark val="out"/>
        <c:minorTickMark val="none"/>
        <c:tickLblPos val="nextTo"/>
        <c:crossAx val="444878696"/>
        <c:crosses val="autoZero"/>
        <c:crossBetween val="between"/>
      </c:valAx>
      <c:spPr>
        <a:noFill/>
        <a:ln>
          <a:noFill/>
        </a:ln>
        <a:effectLst/>
      </c:spPr>
    </c:plotArea>
    <c:plotVisOnly val="1"/>
    <c:dispBlanksAs val="gap"/>
    <c:showDLblsOverMax val="0"/>
  </c:chart>
  <c:spPr>
    <a:noFill/>
    <a:ln>
      <a:noFill/>
      <a:prstDash val="dashDot"/>
    </a:ln>
    <a:effectLst/>
  </c:spPr>
  <c:txPr>
    <a:bodyPr/>
    <a:lstStyle/>
    <a:p>
      <a:pPr>
        <a:defRPr/>
      </a:pPr>
      <a:endParaRPr lang="pt-BR"/>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Série 1</c:v>
                </c:pt>
              </c:strCache>
            </c:strRef>
          </c:tx>
          <c:dPt>
            <c:idx val="0"/>
            <c:bubble3D val="0"/>
            <c:spPr>
              <a:solidFill>
                <a:schemeClr val="bg2">
                  <a:lumMod val="50000"/>
                </a:schemeClr>
              </a:solidFill>
              <a:ln>
                <a:noFill/>
              </a:ln>
              <a:effectLst/>
            </c:spPr>
            <c:extLst xmlns:c16r2="http://schemas.microsoft.com/office/drawing/2015/06/chart">
              <c:ext xmlns:c16="http://schemas.microsoft.com/office/drawing/2014/chart" uri="{C3380CC4-5D6E-409C-BE32-E72D297353CC}">
                <c16:uniqueId val="{00000001-21A4-4780-B4B7-E8FCBD4827DF}"/>
              </c:ext>
            </c:extLst>
          </c:dPt>
          <c:dPt>
            <c:idx val="1"/>
            <c:bubble3D val="0"/>
            <c:spPr>
              <a:solidFill>
                <a:schemeClr val="accent6">
                  <a:lumMod val="60000"/>
                  <a:lumOff val="40000"/>
                </a:schemeClr>
              </a:solidFill>
              <a:ln>
                <a:noFill/>
              </a:ln>
              <a:effectLst/>
            </c:spPr>
            <c:extLst xmlns:c16r2="http://schemas.microsoft.com/office/drawing/2015/06/chart">
              <c:ext xmlns:c16="http://schemas.microsoft.com/office/drawing/2014/chart" uri="{C3380CC4-5D6E-409C-BE32-E72D297353CC}">
                <c16:uniqueId val="{00000003-21A4-4780-B4B7-E8FCBD4827DF}"/>
              </c:ext>
            </c:extLst>
          </c:dPt>
          <c:dPt>
            <c:idx val="2"/>
            <c:bubble3D val="0"/>
            <c:spPr>
              <a:solidFill>
                <a:srgbClr val="00B0F0"/>
              </a:solidFill>
              <a:ln>
                <a:noFill/>
              </a:ln>
              <a:effectLst/>
            </c:spPr>
            <c:extLst xmlns:c16r2="http://schemas.microsoft.com/office/drawing/2015/06/chart">
              <c:ext xmlns:c16="http://schemas.microsoft.com/office/drawing/2014/chart" uri="{C3380CC4-5D6E-409C-BE32-E72D297353CC}">
                <c16:uniqueId val="{00000005-21A4-4780-B4B7-E8FCBD4827DF}"/>
              </c:ext>
            </c:extLst>
          </c:dPt>
          <c:dPt>
            <c:idx val="3"/>
            <c:bubble3D val="0"/>
            <c:spPr>
              <a:solidFill>
                <a:schemeClr val="accent4">
                  <a:lumMod val="75000"/>
                </a:schemeClr>
              </a:solidFill>
              <a:ln>
                <a:noFill/>
              </a:ln>
              <a:effectLst/>
            </c:spPr>
            <c:extLst xmlns:c16r2="http://schemas.microsoft.com/office/drawing/2015/06/chart">
              <c:ext xmlns:c16="http://schemas.microsoft.com/office/drawing/2014/chart" uri="{C3380CC4-5D6E-409C-BE32-E72D297353CC}">
                <c16:uniqueId val="{00000007-21A4-4780-B4B7-E8FCBD4827DF}"/>
              </c:ext>
            </c:extLst>
          </c:dPt>
          <c:dPt>
            <c:idx val="4"/>
            <c:bubble3D val="0"/>
            <c:spPr>
              <a:solidFill>
                <a:srgbClr val="C00000"/>
              </a:solidFill>
              <a:ln>
                <a:noFill/>
              </a:ln>
              <a:effectLst/>
            </c:spPr>
            <c:extLst xmlns:c16r2="http://schemas.microsoft.com/office/drawing/2015/06/chart">
              <c:ext xmlns:c16="http://schemas.microsoft.com/office/drawing/2014/chart" uri="{C3380CC4-5D6E-409C-BE32-E72D297353CC}">
                <c16:uniqueId val="{00000009-21A4-4780-B4B7-E8FCBD4827DF}"/>
              </c:ext>
            </c:extLst>
          </c:dPt>
          <c:dPt>
            <c:idx val="5"/>
            <c:bubble3D val="0"/>
            <c:spPr>
              <a:solidFill>
                <a:srgbClr val="FF6600"/>
              </a:solidFill>
              <a:ln>
                <a:noFill/>
              </a:ln>
              <a:effectLst/>
            </c:spPr>
            <c:extLst xmlns:c16r2="http://schemas.microsoft.com/office/drawing/2015/06/chart">
              <c:ext xmlns:c16="http://schemas.microsoft.com/office/drawing/2014/chart" uri="{C3380CC4-5D6E-409C-BE32-E72D297353CC}">
                <c16:uniqueId val="{0000000B-21A4-4780-B4B7-E8FCBD4827DF}"/>
              </c:ext>
            </c:extLst>
          </c:dPt>
          <c:dPt>
            <c:idx val="6"/>
            <c:bubble3D val="0"/>
            <c:spPr>
              <a:solidFill>
                <a:srgbClr val="0A905A"/>
              </a:solidFill>
              <a:ln>
                <a:noFill/>
              </a:ln>
              <a:effectLst/>
            </c:spPr>
            <c:extLst xmlns:c16r2="http://schemas.microsoft.com/office/drawing/2015/06/chart">
              <c:ext xmlns:c16="http://schemas.microsoft.com/office/drawing/2014/chart" uri="{C3380CC4-5D6E-409C-BE32-E72D297353CC}">
                <c16:uniqueId val="{0000000D-21A4-4780-B4B7-E8FCBD4827DF}"/>
              </c:ext>
            </c:extLst>
          </c:dPt>
          <c:dPt>
            <c:idx val="7"/>
            <c:bubble3D val="0"/>
            <c:explosion val="7"/>
            <c:spPr>
              <a:solidFill>
                <a:srgbClr val="FFC000"/>
              </a:solidFill>
              <a:ln>
                <a:noFill/>
              </a:ln>
              <a:effectLst/>
            </c:spPr>
            <c:extLst xmlns:c16r2="http://schemas.microsoft.com/office/drawing/2015/06/chart">
              <c:ext xmlns:c16="http://schemas.microsoft.com/office/drawing/2014/chart" uri="{C3380CC4-5D6E-409C-BE32-E72D297353CC}">
                <c16:uniqueId val="{0000000F-21A4-4780-B4B7-E8FCBD4827DF}"/>
              </c:ext>
            </c:extLst>
          </c:dPt>
          <c:dPt>
            <c:idx val="8"/>
            <c:bubble3D val="0"/>
            <c:explosion val="7"/>
            <c:spPr>
              <a:solidFill>
                <a:srgbClr val="8FAADC"/>
              </a:solidFill>
              <a:ln>
                <a:noFill/>
              </a:ln>
              <a:effectLst/>
            </c:spPr>
            <c:extLst xmlns:c16r2="http://schemas.microsoft.com/office/drawing/2015/06/chart">
              <c:ext xmlns:c16="http://schemas.microsoft.com/office/drawing/2014/chart" uri="{C3380CC4-5D6E-409C-BE32-E72D297353CC}">
                <c16:uniqueId val="{00000011-21A4-4780-B4B7-E8FCBD4827DF}"/>
              </c:ext>
            </c:extLst>
          </c:dPt>
          <c:cat>
            <c:strRef>
              <c:f>Plan1!$A$2:$A$10</c:f>
              <c:strCache>
                <c:ptCount val="9"/>
                <c:pt idx="3">
                  <c:v>Categoria 4</c:v>
                </c:pt>
                <c:pt idx="5">
                  <c:v>Categoria 3</c:v>
                </c:pt>
                <c:pt idx="7">
                  <c:v>Categoria 2</c:v>
                </c:pt>
                <c:pt idx="8">
                  <c:v>Categoria 1</c:v>
                </c:pt>
              </c:strCache>
            </c:strRef>
          </c:cat>
          <c:val>
            <c:numRef>
              <c:f>Plan1!$B$2:$B$10</c:f>
              <c:numCache>
                <c:formatCode>0%</c:formatCode>
                <c:ptCount val="9"/>
                <c:pt idx="0">
                  <c:v>0.01</c:v>
                </c:pt>
                <c:pt idx="1">
                  <c:v>0.11</c:v>
                </c:pt>
                <c:pt idx="2">
                  <c:v>0.02</c:v>
                </c:pt>
                <c:pt idx="3">
                  <c:v>0.05</c:v>
                </c:pt>
                <c:pt idx="4">
                  <c:v>7.0000000000000007E-2</c:v>
                </c:pt>
                <c:pt idx="5">
                  <c:v>0.08</c:v>
                </c:pt>
                <c:pt idx="6">
                  <c:v>0.09</c:v>
                </c:pt>
                <c:pt idx="7">
                  <c:v>0.23</c:v>
                </c:pt>
                <c:pt idx="8">
                  <c:v>0.34</c:v>
                </c:pt>
              </c:numCache>
            </c:numRef>
          </c:val>
          <c:extLst xmlns:c16r2="http://schemas.microsoft.com/office/drawing/2015/06/chart">
            <c:ext xmlns:c16="http://schemas.microsoft.com/office/drawing/2014/chart" uri="{C3380CC4-5D6E-409C-BE32-E72D297353CC}">
              <c16:uniqueId val="{00000012-21A4-4780-B4B7-E8FCBD4827DF}"/>
            </c:ext>
          </c:extLst>
        </c:ser>
        <c:dLbls>
          <c:showLegendKey val="0"/>
          <c:showVal val="0"/>
          <c:showCatName val="0"/>
          <c:showSerName val="0"/>
          <c:showPercent val="0"/>
          <c:showBubbleSize val="0"/>
          <c:showLeaderLines val="1"/>
        </c:dLbls>
        <c:firstSliceAng val="0"/>
        <c:holeSize val="20"/>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16941423764441"/>
          <c:y val="1.9375676050901579E-2"/>
          <c:w val="0.57194104235355936"/>
          <c:h val="0.85791170896005509"/>
        </c:manualLayout>
      </c:layout>
      <c:doughnutChart>
        <c:varyColors val="1"/>
        <c:ser>
          <c:idx val="0"/>
          <c:order val="0"/>
          <c:tx>
            <c:strRef>
              <c:f>Plan1!$B$1</c:f>
              <c:strCache>
                <c:ptCount val="1"/>
                <c:pt idx="0">
                  <c:v>Vendas</c:v>
                </c:pt>
              </c:strCache>
            </c:strRef>
          </c:tx>
          <c:spPr>
            <a:ln>
              <a:noFill/>
            </a:ln>
            <a:effectLst/>
          </c:spPr>
          <c:dPt>
            <c:idx val="0"/>
            <c:bubble3D val="0"/>
            <c:spPr>
              <a:solidFill>
                <a:srgbClr val="FF6600"/>
              </a:solidFill>
              <a:ln w="19050">
                <a:noFill/>
              </a:ln>
              <a:effectLst/>
            </c:spPr>
            <c:extLst xmlns:c16r2="http://schemas.microsoft.com/office/drawing/2015/06/chart">
              <c:ext xmlns:c16="http://schemas.microsoft.com/office/drawing/2014/chart" uri="{C3380CC4-5D6E-409C-BE32-E72D297353CC}">
                <c16:uniqueId val="{00000001-34E5-49FB-87CC-402413014426}"/>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3-34E5-49FB-87CC-402413014426}"/>
              </c:ext>
            </c:extLst>
          </c:dPt>
          <c:cat>
            <c:strRef>
              <c:f>Plan1!$A$2:$A$3</c:f>
              <c:strCache>
                <c:ptCount val="2"/>
                <c:pt idx="0">
                  <c:v>1º Tri</c:v>
                </c:pt>
                <c:pt idx="1">
                  <c:v>2º Tri</c:v>
                </c:pt>
              </c:strCache>
            </c:strRef>
          </c:cat>
          <c:val>
            <c:numRef>
              <c:f>Plan1!$B$2:$B$3</c:f>
              <c:numCache>
                <c:formatCode>General</c:formatCode>
                <c:ptCount val="2"/>
                <c:pt idx="0">
                  <c:v>29</c:v>
                </c:pt>
                <c:pt idx="1">
                  <c:v>71</c:v>
                </c:pt>
              </c:numCache>
            </c:numRef>
          </c:val>
          <c:extLst xmlns:c16r2="http://schemas.microsoft.com/office/drawing/2015/06/chart">
            <c:ext xmlns:c16="http://schemas.microsoft.com/office/drawing/2014/chart" uri="{C3380CC4-5D6E-409C-BE32-E72D297353CC}">
              <c16:uniqueId val="{00000004-34E5-49FB-87CC-402413014426}"/>
            </c:ext>
          </c:extLst>
        </c:ser>
        <c:ser>
          <c:idx val="1"/>
          <c:order val="1"/>
          <c:tx>
            <c:strRef>
              <c:f>Plan1!$C$1</c:f>
              <c:strCache>
                <c:ptCount val="1"/>
                <c:pt idx="0">
                  <c:v>Colunas1</c:v>
                </c:pt>
              </c:strCache>
            </c:strRef>
          </c:tx>
          <c:spPr>
            <a:effectLst/>
          </c:spPr>
          <c:dPt>
            <c:idx val="0"/>
            <c:bubble3D val="0"/>
            <c:spPr>
              <a:solidFill>
                <a:schemeClr val="accent1">
                  <a:lumMod val="75000"/>
                </a:schemeClr>
              </a:solidFill>
              <a:ln w="19050">
                <a:noFill/>
              </a:ln>
              <a:effectLst/>
            </c:spPr>
            <c:extLst xmlns:c16r2="http://schemas.microsoft.com/office/drawing/2015/06/chart">
              <c:ext xmlns:c16="http://schemas.microsoft.com/office/drawing/2014/chart" uri="{C3380CC4-5D6E-409C-BE32-E72D297353CC}">
                <c16:uniqueId val="{00000005-EC21-4229-B4A2-3AEA9A8C415F}"/>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7-EC21-4229-B4A2-3AEA9A8C415F}"/>
              </c:ext>
            </c:extLst>
          </c:dPt>
          <c:cat>
            <c:strRef>
              <c:f>Plan1!$A$2:$A$3</c:f>
              <c:strCache>
                <c:ptCount val="2"/>
                <c:pt idx="0">
                  <c:v>1º Tri</c:v>
                </c:pt>
                <c:pt idx="1">
                  <c:v>2º Tri</c:v>
                </c:pt>
              </c:strCache>
            </c:strRef>
          </c:cat>
          <c:val>
            <c:numRef>
              <c:f>Plan1!$C$2:$C$3</c:f>
              <c:numCache>
                <c:formatCode>General</c:formatCode>
                <c:ptCount val="2"/>
                <c:pt idx="0">
                  <c:v>38</c:v>
                </c:pt>
                <c:pt idx="1">
                  <c:v>62</c:v>
                </c:pt>
              </c:numCache>
            </c:numRef>
          </c:val>
          <c:extLst xmlns:c16r2="http://schemas.microsoft.com/office/drawing/2015/06/chart">
            <c:ext xmlns:c16="http://schemas.microsoft.com/office/drawing/2014/chart" uri="{C3380CC4-5D6E-409C-BE32-E72D297353CC}">
              <c16:uniqueId val="{0000000C-93A8-454B-845C-70A835BA4CD4}"/>
            </c:ext>
          </c:extLst>
        </c:ser>
        <c:ser>
          <c:idx val="2"/>
          <c:order val="2"/>
          <c:tx>
            <c:strRef>
              <c:f>Plan1!$D$1</c:f>
              <c:strCache>
                <c:ptCount val="1"/>
                <c:pt idx="0">
                  <c:v>Colunas2</c:v>
                </c:pt>
              </c:strCache>
            </c:strRef>
          </c:tx>
          <c:spPr>
            <a:ln>
              <a:noFill/>
            </a:ln>
            <a:effectLst/>
          </c:spPr>
          <c:dPt>
            <c:idx val="0"/>
            <c:bubble3D val="0"/>
            <c:spPr>
              <a:solidFill>
                <a:srgbClr val="92D050"/>
              </a:solidFill>
              <a:ln w="19050">
                <a:noFill/>
              </a:ln>
              <a:effectLst/>
            </c:spPr>
            <c:extLst xmlns:c16r2="http://schemas.microsoft.com/office/drawing/2015/06/chart">
              <c:ext xmlns:c16="http://schemas.microsoft.com/office/drawing/2014/chart" uri="{C3380CC4-5D6E-409C-BE32-E72D297353CC}">
                <c16:uniqueId val="{00000009-EC21-4229-B4A2-3AEA9A8C415F}"/>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B-EC21-4229-B4A2-3AEA9A8C415F}"/>
              </c:ext>
            </c:extLst>
          </c:dPt>
          <c:cat>
            <c:strRef>
              <c:f>Plan1!$A$2:$A$3</c:f>
              <c:strCache>
                <c:ptCount val="2"/>
                <c:pt idx="0">
                  <c:v>1º Tri</c:v>
                </c:pt>
                <c:pt idx="1">
                  <c:v>2º Tri</c:v>
                </c:pt>
              </c:strCache>
            </c:strRef>
          </c:cat>
          <c:val>
            <c:numRef>
              <c:f>Plan1!$D$2:$D$3</c:f>
              <c:numCache>
                <c:formatCode>General</c:formatCode>
                <c:ptCount val="2"/>
                <c:pt idx="0">
                  <c:v>66</c:v>
                </c:pt>
                <c:pt idx="1">
                  <c:v>34</c:v>
                </c:pt>
              </c:numCache>
            </c:numRef>
          </c:val>
          <c:extLst xmlns:c16r2="http://schemas.microsoft.com/office/drawing/2015/06/chart">
            <c:ext xmlns:c16="http://schemas.microsoft.com/office/drawing/2014/chart" uri="{C3380CC4-5D6E-409C-BE32-E72D297353CC}">
              <c16:uniqueId val="{0000000D-93A8-454B-845C-70A835BA4CD4}"/>
            </c:ext>
          </c:extLst>
        </c:ser>
        <c:dLbls>
          <c:showLegendKey val="0"/>
          <c:showVal val="0"/>
          <c:showCatName val="0"/>
          <c:showSerName val="0"/>
          <c:showPercent val="0"/>
          <c:showBubbleSize val="0"/>
          <c:showLeaderLines val="1"/>
        </c:dLbls>
        <c:firstSliceAng val="0"/>
        <c:holeSize val="15"/>
      </c:doughnutChart>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16941423764441"/>
          <c:y val="1.9375676050901579E-2"/>
          <c:w val="0.57194104235355936"/>
          <c:h val="0.85791170896005509"/>
        </c:manualLayout>
      </c:layout>
      <c:doughnutChart>
        <c:varyColors val="1"/>
        <c:ser>
          <c:idx val="0"/>
          <c:order val="0"/>
          <c:tx>
            <c:strRef>
              <c:f>Plan1!$B$1</c:f>
              <c:strCache>
                <c:ptCount val="1"/>
                <c:pt idx="0">
                  <c:v>Vendas</c:v>
                </c:pt>
              </c:strCache>
            </c:strRef>
          </c:tx>
          <c:spPr>
            <a:effectLst/>
          </c:spPr>
          <c:dPt>
            <c:idx val="0"/>
            <c:bubble3D val="0"/>
            <c:spPr>
              <a:solidFill>
                <a:srgbClr val="FF6600"/>
              </a:solidFill>
              <a:ln w="19050">
                <a:noFill/>
              </a:ln>
              <a:effectLst/>
            </c:spPr>
            <c:extLst xmlns:c16r2="http://schemas.microsoft.com/office/drawing/2015/06/chart">
              <c:ext xmlns:c16="http://schemas.microsoft.com/office/drawing/2014/chart" uri="{C3380CC4-5D6E-409C-BE32-E72D297353CC}">
                <c16:uniqueId val="{00000001-34E5-49FB-87CC-402413014426}"/>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3-34E5-49FB-87CC-402413014426}"/>
              </c:ext>
            </c:extLst>
          </c:dPt>
          <c:cat>
            <c:strRef>
              <c:f>Plan1!$A$2:$A$3</c:f>
              <c:strCache>
                <c:ptCount val="2"/>
                <c:pt idx="0">
                  <c:v>1º Tri</c:v>
                </c:pt>
                <c:pt idx="1">
                  <c:v>2º Tri</c:v>
                </c:pt>
              </c:strCache>
            </c:strRef>
          </c:cat>
          <c:val>
            <c:numRef>
              <c:f>Plan1!$B$2:$B$3</c:f>
              <c:numCache>
                <c:formatCode>General</c:formatCode>
                <c:ptCount val="2"/>
                <c:pt idx="0">
                  <c:v>31</c:v>
                </c:pt>
                <c:pt idx="1">
                  <c:v>69</c:v>
                </c:pt>
              </c:numCache>
            </c:numRef>
          </c:val>
          <c:extLst xmlns:c16r2="http://schemas.microsoft.com/office/drawing/2015/06/chart">
            <c:ext xmlns:c16="http://schemas.microsoft.com/office/drawing/2014/chart" uri="{C3380CC4-5D6E-409C-BE32-E72D297353CC}">
              <c16:uniqueId val="{00000004-34E5-49FB-87CC-402413014426}"/>
            </c:ext>
          </c:extLst>
        </c:ser>
        <c:ser>
          <c:idx val="1"/>
          <c:order val="1"/>
          <c:tx>
            <c:strRef>
              <c:f>Plan1!$C$1</c:f>
              <c:strCache>
                <c:ptCount val="1"/>
                <c:pt idx="0">
                  <c:v>Colunas1</c:v>
                </c:pt>
              </c:strCache>
            </c:strRef>
          </c:tx>
          <c:spPr>
            <a:effectLst/>
          </c:spPr>
          <c:dPt>
            <c:idx val="0"/>
            <c:bubble3D val="0"/>
            <c:spPr>
              <a:solidFill>
                <a:schemeClr val="accent1">
                  <a:lumMod val="75000"/>
                </a:schemeClr>
              </a:solidFill>
              <a:ln w="19050">
                <a:noFill/>
              </a:ln>
              <a:effectLst/>
            </c:spPr>
            <c:extLst xmlns:c16r2="http://schemas.microsoft.com/office/drawing/2015/06/chart">
              <c:ext xmlns:c16="http://schemas.microsoft.com/office/drawing/2014/chart" uri="{C3380CC4-5D6E-409C-BE32-E72D297353CC}">
                <c16:uniqueId val="{00000005-E8D6-4884-AFCD-36170D54DC96}"/>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7-E8D6-4884-AFCD-36170D54DC96}"/>
              </c:ext>
            </c:extLst>
          </c:dPt>
          <c:cat>
            <c:strRef>
              <c:f>Plan1!$A$2:$A$3</c:f>
              <c:strCache>
                <c:ptCount val="2"/>
                <c:pt idx="0">
                  <c:v>1º Tri</c:v>
                </c:pt>
                <c:pt idx="1">
                  <c:v>2º Tri</c:v>
                </c:pt>
              </c:strCache>
            </c:strRef>
          </c:cat>
          <c:val>
            <c:numRef>
              <c:f>Plan1!$C$2:$C$3</c:f>
              <c:numCache>
                <c:formatCode>General</c:formatCode>
                <c:ptCount val="2"/>
                <c:pt idx="0">
                  <c:v>23</c:v>
                </c:pt>
                <c:pt idx="1">
                  <c:v>77</c:v>
                </c:pt>
              </c:numCache>
            </c:numRef>
          </c:val>
          <c:extLst xmlns:c16r2="http://schemas.microsoft.com/office/drawing/2015/06/chart">
            <c:ext xmlns:c16="http://schemas.microsoft.com/office/drawing/2014/chart" uri="{C3380CC4-5D6E-409C-BE32-E72D297353CC}">
              <c16:uniqueId val="{00000008-E8D6-4884-AFCD-36170D54DC96}"/>
            </c:ext>
          </c:extLst>
        </c:ser>
        <c:ser>
          <c:idx val="2"/>
          <c:order val="2"/>
          <c:tx>
            <c:strRef>
              <c:f>Plan1!$D$1</c:f>
              <c:strCache>
                <c:ptCount val="1"/>
                <c:pt idx="0">
                  <c:v>Colunas2</c:v>
                </c:pt>
              </c:strCache>
            </c:strRef>
          </c:tx>
          <c:spPr>
            <a:ln>
              <a:noFill/>
            </a:ln>
            <a:effectLst/>
          </c:spPr>
          <c:dPt>
            <c:idx val="0"/>
            <c:bubble3D val="0"/>
            <c:spPr>
              <a:solidFill>
                <a:srgbClr val="92D050"/>
              </a:solidFill>
              <a:ln w="19050">
                <a:noFill/>
              </a:ln>
              <a:effectLst/>
            </c:spPr>
            <c:extLst xmlns:c16r2="http://schemas.microsoft.com/office/drawing/2015/06/chart">
              <c:ext xmlns:c16="http://schemas.microsoft.com/office/drawing/2014/chart" uri="{C3380CC4-5D6E-409C-BE32-E72D297353CC}">
                <c16:uniqueId val="{0000000A-E8D6-4884-AFCD-36170D54DC96}"/>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C-E8D6-4884-AFCD-36170D54DC96}"/>
              </c:ext>
            </c:extLst>
          </c:dPt>
          <c:cat>
            <c:strRef>
              <c:f>Plan1!$A$2:$A$3</c:f>
              <c:strCache>
                <c:ptCount val="2"/>
                <c:pt idx="0">
                  <c:v>1º Tri</c:v>
                </c:pt>
                <c:pt idx="1">
                  <c:v>2º Tri</c:v>
                </c:pt>
              </c:strCache>
            </c:strRef>
          </c:cat>
          <c:val>
            <c:numRef>
              <c:f>Plan1!$D$2:$D$3</c:f>
              <c:numCache>
                <c:formatCode>General</c:formatCode>
                <c:ptCount val="2"/>
                <c:pt idx="0">
                  <c:v>54</c:v>
                </c:pt>
                <c:pt idx="1">
                  <c:v>46</c:v>
                </c:pt>
              </c:numCache>
            </c:numRef>
          </c:val>
          <c:extLst xmlns:c16r2="http://schemas.microsoft.com/office/drawing/2015/06/chart">
            <c:ext xmlns:c16="http://schemas.microsoft.com/office/drawing/2014/chart" uri="{C3380CC4-5D6E-409C-BE32-E72D297353CC}">
              <c16:uniqueId val="{0000000D-E8D6-4884-AFCD-36170D54DC96}"/>
            </c:ext>
          </c:extLst>
        </c:ser>
        <c:dLbls>
          <c:showLegendKey val="0"/>
          <c:showVal val="0"/>
          <c:showCatName val="0"/>
          <c:showSerName val="0"/>
          <c:showPercent val="0"/>
          <c:showBubbleSize val="0"/>
          <c:showLeaderLines val="1"/>
        </c:dLbls>
        <c:firstSliceAng val="0"/>
        <c:holeSize val="15"/>
      </c:doughnutChart>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16941423764441"/>
          <c:y val="1.9375676050901579E-2"/>
          <c:w val="0.57194104235355936"/>
          <c:h val="0.85791170896005509"/>
        </c:manualLayout>
      </c:layout>
      <c:doughnutChart>
        <c:varyColors val="1"/>
        <c:ser>
          <c:idx val="0"/>
          <c:order val="0"/>
          <c:tx>
            <c:strRef>
              <c:f>Plan1!$B$1</c:f>
              <c:strCache>
                <c:ptCount val="1"/>
                <c:pt idx="0">
                  <c:v>Vendas</c:v>
                </c:pt>
              </c:strCache>
            </c:strRef>
          </c:tx>
          <c:spPr>
            <a:effectLst/>
          </c:spPr>
          <c:dPt>
            <c:idx val="0"/>
            <c:bubble3D val="0"/>
            <c:spPr>
              <a:solidFill>
                <a:srgbClr val="FF6600"/>
              </a:solidFill>
              <a:ln w="19050">
                <a:noFill/>
              </a:ln>
              <a:effectLst/>
            </c:spPr>
            <c:extLst xmlns:c16r2="http://schemas.microsoft.com/office/drawing/2015/06/chart">
              <c:ext xmlns:c16="http://schemas.microsoft.com/office/drawing/2014/chart" uri="{C3380CC4-5D6E-409C-BE32-E72D297353CC}">
                <c16:uniqueId val="{00000001-34E5-49FB-87CC-402413014426}"/>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3-34E5-49FB-87CC-402413014426}"/>
              </c:ext>
            </c:extLst>
          </c:dPt>
          <c:cat>
            <c:strRef>
              <c:f>Plan1!$A$2:$A$3</c:f>
              <c:strCache>
                <c:ptCount val="2"/>
                <c:pt idx="0">
                  <c:v>1º Tri</c:v>
                </c:pt>
                <c:pt idx="1">
                  <c:v>2º Tri</c:v>
                </c:pt>
              </c:strCache>
            </c:strRef>
          </c:cat>
          <c:val>
            <c:numRef>
              <c:f>Plan1!$B$2:$B$3</c:f>
              <c:numCache>
                <c:formatCode>General</c:formatCode>
                <c:ptCount val="2"/>
                <c:pt idx="0">
                  <c:v>32</c:v>
                </c:pt>
                <c:pt idx="1">
                  <c:v>68</c:v>
                </c:pt>
              </c:numCache>
            </c:numRef>
          </c:val>
          <c:extLst xmlns:c16r2="http://schemas.microsoft.com/office/drawing/2015/06/chart">
            <c:ext xmlns:c16="http://schemas.microsoft.com/office/drawing/2014/chart" uri="{C3380CC4-5D6E-409C-BE32-E72D297353CC}">
              <c16:uniqueId val="{00000004-34E5-49FB-87CC-402413014426}"/>
            </c:ext>
          </c:extLst>
        </c:ser>
        <c:ser>
          <c:idx val="1"/>
          <c:order val="1"/>
          <c:tx>
            <c:strRef>
              <c:f>Plan1!$C$1</c:f>
              <c:strCache>
                <c:ptCount val="1"/>
                <c:pt idx="0">
                  <c:v>Colunas1</c:v>
                </c:pt>
              </c:strCache>
            </c:strRef>
          </c:tx>
          <c:spPr>
            <a:effectLst/>
          </c:spPr>
          <c:dPt>
            <c:idx val="0"/>
            <c:bubble3D val="0"/>
            <c:spPr>
              <a:solidFill>
                <a:schemeClr val="accent1">
                  <a:lumMod val="75000"/>
                </a:schemeClr>
              </a:solidFill>
              <a:ln w="19050">
                <a:noFill/>
              </a:ln>
              <a:effectLst/>
            </c:spPr>
            <c:extLst xmlns:c16r2="http://schemas.microsoft.com/office/drawing/2015/06/chart">
              <c:ext xmlns:c16="http://schemas.microsoft.com/office/drawing/2014/chart" uri="{C3380CC4-5D6E-409C-BE32-E72D297353CC}">
                <c16:uniqueId val="{00000005-2708-400E-A024-939ABA3D62C8}"/>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7-2708-400E-A024-939ABA3D62C8}"/>
              </c:ext>
            </c:extLst>
          </c:dPt>
          <c:cat>
            <c:strRef>
              <c:f>Plan1!$A$2:$A$3</c:f>
              <c:strCache>
                <c:ptCount val="2"/>
                <c:pt idx="0">
                  <c:v>1º Tri</c:v>
                </c:pt>
                <c:pt idx="1">
                  <c:v>2º Tri</c:v>
                </c:pt>
              </c:strCache>
            </c:strRef>
          </c:cat>
          <c:val>
            <c:numRef>
              <c:f>Plan1!$C$2:$C$3</c:f>
              <c:numCache>
                <c:formatCode>General</c:formatCode>
                <c:ptCount val="2"/>
                <c:pt idx="0">
                  <c:v>21</c:v>
                </c:pt>
                <c:pt idx="1">
                  <c:v>79</c:v>
                </c:pt>
              </c:numCache>
            </c:numRef>
          </c:val>
          <c:extLst xmlns:c16r2="http://schemas.microsoft.com/office/drawing/2015/06/chart">
            <c:ext xmlns:c16="http://schemas.microsoft.com/office/drawing/2014/chart" uri="{C3380CC4-5D6E-409C-BE32-E72D297353CC}">
              <c16:uniqueId val="{00000008-2708-400E-A024-939ABA3D62C8}"/>
            </c:ext>
          </c:extLst>
        </c:ser>
        <c:ser>
          <c:idx val="2"/>
          <c:order val="2"/>
          <c:tx>
            <c:strRef>
              <c:f>Plan1!$D$1</c:f>
              <c:strCache>
                <c:ptCount val="1"/>
                <c:pt idx="0">
                  <c:v>Colunas2</c:v>
                </c:pt>
              </c:strCache>
            </c:strRef>
          </c:tx>
          <c:spPr>
            <a:ln>
              <a:noFill/>
            </a:ln>
            <a:effectLst/>
          </c:spPr>
          <c:dPt>
            <c:idx val="0"/>
            <c:bubble3D val="0"/>
            <c:spPr>
              <a:solidFill>
                <a:srgbClr val="92D050"/>
              </a:solidFill>
              <a:ln w="19050">
                <a:noFill/>
              </a:ln>
              <a:effectLst/>
            </c:spPr>
            <c:extLst xmlns:c16r2="http://schemas.microsoft.com/office/drawing/2015/06/chart">
              <c:ext xmlns:c16="http://schemas.microsoft.com/office/drawing/2014/chart" uri="{C3380CC4-5D6E-409C-BE32-E72D297353CC}">
                <c16:uniqueId val="{0000000A-2708-400E-A024-939ABA3D62C8}"/>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C-2708-400E-A024-939ABA3D62C8}"/>
              </c:ext>
            </c:extLst>
          </c:dPt>
          <c:cat>
            <c:strRef>
              <c:f>Plan1!$A$2:$A$3</c:f>
              <c:strCache>
                <c:ptCount val="2"/>
                <c:pt idx="0">
                  <c:v>1º Tri</c:v>
                </c:pt>
                <c:pt idx="1">
                  <c:v>2º Tri</c:v>
                </c:pt>
              </c:strCache>
            </c:strRef>
          </c:cat>
          <c:val>
            <c:numRef>
              <c:f>Plan1!$D$2:$D$3</c:f>
              <c:numCache>
                <c:formatCode>General</c:formatCode>
                <c:ptCount val="2"/>
                <c:pt idx="0">
                  <c:v>53</c:v>
                </c:pt>
                <c:pt idx="1">
                  <c:v>47</c:v>
                </c:pt>
              </c:numCache>
            </c:numRef>
          </c:val>
          <c:extLst xmlns:c16r2="http://schemas.microsoft.com/office/drawing/2015/06/chart">
            <c:ext xmlns:c16="http://schemas.microsoft.com/office/drawing/2014/chart" uri="{C3380CC4-5D6E-409C-BE32-E72D297353CC}">
              <c16:uniqueId val="{0000000D-2708-400E-A024-939ABA3D62C8}"/>
            </c:ext>
          </c:extLst>
        </c:ser>
        <c:dLbls>
          <c:showLegendKey val="0"/>
          <c:showVal val="0"/>
          <c:showCatName val="0"/>
          <c:showSerName val="0"/>
          <c:showPercent val="0"/>
          <c:showBubbleSize val="0"/>
          <c:showLeaderLines val="1"/>
        </c:dLbls>
        <c:firstSliceAng val="0"/>
        <c:holeSize val="15"/>
      </c:doughnutChart>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16941423764441"/>
          <c:y val="1.9375676050901579E-2"/>
          <c:w val="0.57194104235355936"/>
          <c:h val="0.85791170896005509"/>
        </c:manualLayout>
      </c:layout>
      <c:doughnutChart>
        <c:varyColors val="1"/>
        <c:ser>
          <c:idx val="0"/>
          <c:order val="0"/>
          <c:tx>
            <c:strRef>
              <c:f>Plan1!$B$1</c:f>
              <c:strCache>
                <c:ptCount val="1"/>
                <c:pt idx="0">
                  <c:v>Vendas</c:v>
                </c:pt>
              </c:strCache>
            </c:strRef>
          </c:tx>
          <c:spPr>
            <a:effectLst/>
          </c:spPr>
          <c:dPt>
            <c:idx val="0"/>
            <c:bubble3D val="0"/>
            <c:spPr>
              <a:solidFill>
                <a:srgbClr val="FF6600"/>
              </a:solidFill>
              <a:ln w="19050">
                <a:noFill/>
              </a:ln>
              <a:effectLst/>
            </c:spPr>
            <c:extLst xmlns:c16r2="http://schemas.microsoft.com/office/drawing/2015/06/chart">
              <c:ext xmlns:c16="http://schemas.microsoft.com/office/drawing/2014/chart" uri="{C3380CC4-5D6E-409C-BE32-E72D297353CC}">
                <c16:uniqueId val="{00000001-34E5-49FB-87CC-402413014426}"/>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3-34E5-49FB-87CC-402413014426}"/>
              </c:ext>
            </c:extLst>
          </c:dPt>
          <c:cat>
            <c:strRef>
              <c:f>Plan1!$A$2:$A$3</c:f>
              <c:strCache>
                <c:ptCount val="2"/>
                <c:pt idx="0">
                  <c:v>1º Tri</c:v>
                </c:pt>
                <c:pt idx="1">
                  <c:v>2º Tri</c:v>
                </c:pt>
              </c:strCache>
            </c:strRef>
          </c:cat>
          <c:val>
            <c:numRef>
              <c:f>Plan1!$B$2:$B$3</c:f>
              <c:numCache>
                <c:formatCode>General</c:formatCode>
                <c:ptCount val="2"/>
                <c:pt idx="0">
                  <c:v>43</c:v>
                </c:pt>
                <c:pt idx="1">
                  <c:v>57</c:v>
                </c:pt>
              </c:numCache>
            </c:numRef>
          </c:val>
          <c:extLst xmlns:c16r2="http://schemas.microsoft.com/office/drawing/2015/06/chart">
            <c:ext xmlns:c16="http://schemas.microsoft.com/office/drawing/2014/chart" uri="{C3380CC4-5D6E-409C-BE32-E72D297353CC}">
              <c16:uniqueId val="{00000004-34E5-49FB-87CC-402413014426}"/>
            </c:ext>
          </c:extLst>
        </c:ser>
        <c:ser>
          <c:idx val="1"/>
          <c:order val="1"/>
          <c:tx>
            <c:strRef>
              <c:f>Plan1!$C$1</c:f>
              <c:strCache>
                <c:ptCount val="1"/>
                <c:pt idx="0">
                  <c:v>Colunas1</c:v>
                </c:pt>
              </c:strCache>
            </c:strRef>
          </c:tx>
          <c:spPr>
            <a:effectLst/>
          </c:spPr>
          <c:dPt>
            <c:idx val="0"/>
            <c:bubble3D val="0"/>
            <c:spPr>
              <a:solidFill>
                <a:schemeClr val="accent1">
                  <a:lumMod val="75000"/>
                </a:schemeClr>
              </a:solidFill>
              <a:ln w="19050">
                <a:noFill/>
              </a:ln>
              <a:effectLst/>
            </c:spPr>
            <c:extLst xmlns:c16r2="http://schemas.microsoft.com/office/drawing/2015/06/chart">
              <c:ext xmlns:c16="http://schemas.microsoft.com/office/drawing/2014/chart" uri="{C3380CC4-5D6E-409C-BE32-E72D297353CC}">
                <c16:uniqueId val="{00000005-DB70-4E23-848D-6DC7539AFBF8}"/>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7-DB70-4E23-848D-6DC7539AFBF8}"/>
              </c:ext>
            </c:extLst>
          </c:dPt>
          <c:cat>
            <c:strRef>
              <c:f>Plan1!$A$2:$A$3</c:f>
              <c:strCache>
                <c:ptCount val="2"/>
                <c:pt idx="0">
                  <c:v>1º Tri</c:v>
                </c:pt>
                <c:pt idx="1">
                  <c:v>2º Tri</c:v>
                </c:pt>
              </c:strCache>
            </c:strRef>
          </c:cat>
          <c:val>
            <c:numRef>
              <c:f>Plan1!$C$2:$C$3</c:f>
              <c:numCache>
                <c:formatCode>General</c:formatCode>
                <c:ptCount val="2"/>
                <c:pt idx="0">
                  <c:v>21</c:v>
                </c:pt>
                <c:pt idx="1">
                  <c:v>79</c:v>
                </c:pt>
              </c:numCache>
            </c:numRef>
          </c:val>
          <c:extLst xmlns:c16r2="http://schemas.microsoft.com/office/drawing/2015/06/chart">
            <c:ext xmlns:c16="http://schemas.microsoft.com/office/drawing/2014/chart" uri="{C3380CC4-5D6E-409C-BE32-E72D297353CC}">
              <c16:uniqueId val="{00000008-DB70-4E23-848D-6DC7539AFBF8}"/>
            </c:ext>
          </c:extLst>
        </c:ser>
        <c:ser>
          <c:idx val="2"/>
          <c:order val="2"/>
          <c:tx>
            <c:strRef>
              <c:f>Plan1!$D$1</c:f>
              <c:strCache>
                <c:ptCount val="1"/>
                <c:pt idx="0">
                  <c:v>Colunas2</c:v>
                </c:pt>
              </c:strCache>
            </c:strRef>
          </c:tx>
          <c:spPr>
            <a:ln>
              <a:noFill/>
            </a:ln>
            <a:effectLst/>
          </c:spPr>
          <c:dPt>
            <c:idx val="0"/>
            <c:bubble3D val="0"/>
            <c:spPr>
              <a:solidFill>
                <a:srgbClr val="92D050"/>
              </a:solidFill>
              <a:ln w="19050">
                <a:noFill/>
              </a:ln>
              <a:effectLst/>
            </c:spPr>
            <c:extLst xmlns:c16r2="http://schemas.microsoft.com/office/drawing/2015/06/chart">
              <c:ext xmlns:c16="http://schemas.microsoft.com/office/drawing/2014/chart" uri="{C3380CC4-5D6E-409C-BE32-E72D297353CC}">
                <c16:uniqueId val="{0000000A-DB70-4E23-848D-6DC7539AFBF8}"/>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C-DB70-4E23-848D-6DC7539AFBF8}"/>
              </c:ext>
            </c:extLst>
          </c:dPt>
          <c:cat>
            <c:strRef>
              <c:f>Plan1!$A$2:$A$3</c:f>
              <c:strCache>
                <c:ptCount val="2"/>
                <c:pt idx="0">
                  <c:v>1º Tri</c:v>
                </c:pt>
                <c:pt idx="1">
                  <c:v>2º Tri</c:v>
                </c:pt>
              </c:strCache>
            </c:strRef>
          </c:cat>
          <c:val>
            <c:numRef>
              <c:f>Plan1!$D$2:$D$3</c:f>
              <c:numCache>
                <c:formatCode>General</c:formatCode>
                <c:ptCount val="2"/>
                <c:pt idx="0">
                  <c:v>64</c:v>
                </c:pt>
                <c:pt idx="1">
                  <c:v>36</c:v>
                </c:pt>
              </c:numCache>
            </c:numRef>
          </c:val>
          <c:extLst xmlns:c16r2="http://schemas.microsoft.com/office/drawing/2015/06/chart">
            <c:ext xmlns:c16="http://schemas.microsoft.com/office/drawing/2014/chart" uri="{C3380CC4-5D6E-409C-BE32-E72D297353CC}">
              <c16:uniqueId val="{0000000D-DB70-4E23-848D-6DC7539AFBF8}"/>
            </c:ext>
          </c:extLst>
        </c:ser>
        <c:dLbls>
          <c:showLegendKey val="0"/>
          <c:showVal val="0"/>
          <c:showCatName val="0"/>
          <c:showSerName val="0"/>
          <c:showPercent val="0"/>
          <c:showBubbleSize val="0"/>
          <c:showLeaderLines val="1"/>
        </c:dLbls>
        <c:firstSliceAng val="0"/>
        <c:holeSize val="15"/>
      </c:doughnutChart>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16941423764441"/>
          <c:y val="1.9375676050901579E-2"/>
          <c:w val="0.57194104235355936"/>
          <c:h val="0.85791170896005509"/>
        </c:manualLayout>
      </c:layout>
      <c:doughnutChart>
        <c:varyColors val="1"/>
        <c:ser>
          <c:idx val="0"/>
          <c:order val="0"/>
          <c:tx>
            <c:strRef>
              <c:f>Plan1!$B$1</c:f>
              <c:strCache>
                <c:ptCount val="1"/>
                <c:pt idx="0">
                  <c:v>Vendas</c:v>
                </c:pt>
              </c:strCache>
            </c:strRef>
          </c:tx>
          <c:spPr>
            <a:effectLst/>
          </c:spPr>
          <c:dPt>
            <c:idx val="0"/>
            <c:bubble3D val="0"/>
            <c:spPr>
              <a:solidFill>
                <a:srgbClr val="FF6600"/>
              </a:solidFill>
              <a:ln w="19050">
                <a:noFill/>
              </a:ln>
              <a:effectLst/>
            </c:spPr>
            <c:extLst xmlns:c16r2="http://schemas.microsoft.com/office/drawing/2015/06/chart">
              <c:ext xmlns:c16="http://schemas.microsoft.com/office/drawing/2014/chart" uri="{C3380CC4-5D6E-409C-BE32-E72D297353CC}">
                <c16:uniqueId val="{00000001-34E5-49FB-87CC-402413014426}"/>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3-34E5-49FB-87CC-402413014426}"/>
              </c:ext>
            </c:extLst>
          </c:dPt>
          <c:cat>
            <c:strRef>
              <c:f>Plan1!$A$2:$A$3</c:f>
              <c:strCache>
                <c:ptCount val="2"/>
                <c:pt idx="0">
                  <c:v>1º Tri</c:v>
                </c:pt>
                <c:pt idx="1">
                  <c:v>2º Tri</c:v>
                </c:pt>
              </c:strCache>
            </c:strRef>
          </c:cat>
          <c:val>
            <c:numRef>
              <c:f>Plan1!$B$2:$B$3</c:f>
              <c:numCache>
                <c:formatCode>General</c:formatCode>
                <c:ptCount val="2"/>
                <c:pt idx="0">
                  <c:v>34</c:v>
                </c:pt>
                <c:pt idx="1">
                  <c:v>66</c:v>
                </c:pt>
              </c:numCache>
            </c:numRef>
          </c:val>
          <c:extLst xmlns:c16r2="http://schemas.microsoft.com/office/drawing/2015/06/chart">
            <c:ext xmlns:c16="http://schemas.microsoft.com/office/drawing/2014/chart" uri="{C3380CC4-5D6E-409C-BE32-E72D297353CC}">
              <c16:uniqueId val="{00000004-34E5-49FB-87CC-402413014426}"/>
            </c:ext>
          </c:extLst>
        </c:ser>
        <c:ser>
          <c:idx val="1"/>
          <c:order val="1"/>
          <c:tx>
            <c:strRef>
              <c:f>Plan1!$C$1</c:f>
              <c:strCache>
                <c:ptCount val="1"/>
                <c:pt idx="0">
                  <c:v>Colunas1</c:v>
                </c:pt>
              </c:strCache>
            </c:strRef>
          </c:tx>
          <c:spPr>
            <a:effectLst/>
          </c:spPr>
          <c:dPt>
            <c:idx val="0"/>
            <c:bubble3D val="0"/>
            <c:spPr>
              <a:solidFill>
                <a:schemeClr val="accent1">
                  <a:lumMod val="75000"/>
                </a:schemeClr>
              </a:solidFill>
              <a:ln w="19050">
                <a:noFill/>
              </a:ln>
              <a:effectLst/>
            </c:spPr>
            <c:extLst xmlns:c16r2="http://schemas.microsoft.com/office/drawing/2015/06/chart">
              <c:ext xmlns:c16="http://schemas.microsoft.com/office/drawing/2014/chart" uri="{C3380CC4-5D6E-409C-BE32-E72D297353CC}">
                <c16:uniqueId val="{00000005-A204-4E0C-9CDD-FAEA99D50514}"/>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7-A204-4E0C-9CDD-FAEA99D50514}"/>
              </c:ext>
            </c:extLst>
          </c:dPt>
          <c:cat>
            <c:strRef>
              <c:f>Plan1!$A$2:$A$3</c:f>
              <c:strCache>
                <c:ptCount val="2"/>
                <c:pt idx="0">
                  <c:v>1º Tri</c:v>
                </c:pt>
                <c:pt idx="1">
                  <c:v>2º Tri</c:v>
                </c:pt>
              </c:strCache>
            </c:strRef>
          </c:cat>
          <c:val>
            <c:numRef>
              <c:f>Plan1!$C$2:$C$3</c:f>
              <c:numCache>
                <c:formatCode>General</c:formatCode>
                <c:ptCount val="2"/>
                <c:pt idx="0">
                  <c:v>22</c:v>
                </c:pt>
                <c:pt idx="1">
                  <c:v>78</c:v>
                </c:pt>
              </c:numCache>
            </c:numRef>
          </c:val>
          <c:extLst xmlns:c16r2="http://schemas.microsoft.com/office/drawing/2015/06/chart">
            <c:ext xmlns:c16="http://schemas.microsoft.com/office/drawing/2014/chart" uri="{C3380CC4-5D6E-409C-BE32-E72D297353CC}">
              <c16:uniqueId val="{00000008-A204-4E0C-9CDD-FAEA99D50514}"/>
            </c:ext>
          </c:extLst>
        </c:ser>
        <c:ser>
          <c:idx val="2"/>
          <c:order val="2"/>
          <c:tx>
            <c:strRef>
              <c:f>Plan1!$D$1</c:f>
              <c:strCache>
                <c:ptCount val="1"/>
                <c:pt idx="0">
                  <c:v>Colunas2</c:v>
                </c:pt>
              </c:strCache>
            </c:strRef>
          </c:tx>
          <c:spPr>
            <a:ln>
              <a:noFill/>
            </a:ln>
            <a:effectLst/>
          </c:spPr>
          <c:dPt>
            <c:idx val="0"/>
            <c:bubble3D val="0"/>
            <c:spPr>
              <a:solidFill>
                <a:srgbClr val="92D050"/>
              </a:solidFill>
              <a:ln w="19050">
                <a:noFill/>
              </a:ln>
              <a:effectLst/>
            </c:spPr>
            <c:extLst xmlns:c16r2="http://schemas.microsoft.com/office/drawing/2015/06/chart">
              <c:ext xmlns:c16="http://schemas.microsoft.com/office/drawing/2014/chart" uri="{C3380CC4-5D6E-409C-BE32-E72D297353CC}">
                <c16:uniqueId val="{0000000A-A204-4E0C-9CDD-FAEA99D50514}"/>
              </c:ext>
            </c:extLst>
          </c:dPt>
          <c:dPt>
            <c:idx val="1"/>
            <c:bubble3D val="0"/>
            <c:spPr>
              <a:solidFill>
                <a:schemeClr val="bg1"/>
              </a:solidFill>
              <a:ln w="19050">
                <a:noFill/>
              </a:ln>
              <a:effectLst/>
            </c:spPr>
            <c:extLst xmlns:c16r2="http://schemas.microsoft.com/office/drawing/2015/06/chart">
              <c:ext xmlns:c16="http://schemas.microsoft.com/office/drawing/2014/chart" uri="{C3380CC4-5D6E-409C-BE32-E72D297353CC}">
                <c16:uniqueId val="{0000000C-A204-4E0C-9CDD-FAEA99D50514}"/>
              </c:ext>
            </c:extLst>
          </c:dPt>
          <c:cat>
            <c:strRef>
              <c:f>Plan1!$A$2:$A$3</c:f>
              <c:strCache>
                <c:ptCount val="2"/>
                <c:pt idx="0">
                  <c:v>1º Tri</c:v>
                </c:pt>
                <c:pt idx="1">
                  <c:v>2º Tri</c:v>
                </c:pt>
              </c:strCache>
            </c:strRef>
          </c:cat>
          <c:val>
            <c:numRef>
              <c:f>Plan1!$D$2:$D$3</c:f>
              <c:numCache>
                <c:formatCode>General</c:formatCode>
                <c:ptCount val="2"/>
                <c:pt idx="0">
                  <c:v>56</c:v>
                </c:pt>
                <c:pt idx="1">
                  <c:v>44</c:v>
                </c:pt>
              </c:numCache>
            </c:numRef>
          </c:val>
          <c:extLst xmlns:c16r2="http://schemas.microsoft.com/office/drawing/2015/06/chart">
            <c:ext xmlns:c16="http://schemas.microsoft.com/office/drawing/2014/chart" uri="{C3380CC4-5D6E-409C-BE32-E72D297353CC}">
              <c16:uniqueId val="{0000000D-A204-4E0C-9CDD-FAEA99D50514}"/>
            </c:ext>
          </c:extLst>
        </c:ser>
        <c:dLbls>
          <c:showLegendKey val="0"/>
          <c:showVal val="0"/>
          <c:showCatName val="0"/>
          <c:showSerName val="0"/>
          <c:showPercent val="0"/>
          <c:showBubbleSize val="0"/>
          <c:showLeaderLines val="1"/>
        </c:dLbls>
        <c:firstSliceAng val="0"/>
        <c:holeSize val="15"/>
      </c:doughnutChart>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spPr>
            <a:solidFill>
              <a:srgbClr val="00B050"/>
            </a:solidFill>
            <a:ln>
              <a:noFill/>
            </a:ln>
            <a:effectLst/>
          </c:spPr>
          <c:invertIfNegative val="0"/>
          <c:dLbls>
            <c:spPr>
              <a:solidFill>
                <a:srgbClr val="D0EBB3"/>
              </a:solidFill>
              <a:ln>
                <a:solidFill>
                  <a:schemeClr val="tx1"/>
                </a:solidFill>
              </a:ln>
              <a:effectLst/>
            </c:spPr>
            <c:txPr>
              <a:bodyPr rot="0" spcFirstLastPara="1" vertOverflow="clip" horzOverflow="clip" vert="horz" wrap="square" lIns="36576" tIns="18288" rIns="36576" bIns="18288" anchor="ctr" anchorCtr="0">
                <a:spAutoFit/>
              </a:bodyPr>
              <a:lstStyle/>
              <a:p>
                <a:pPr algn="l">
                  <a:defRPr sz="1200" b="1" i="0" u="none" strike="noStrike" kern="1200" baseline="0">
                    <a:solidFill>
                      <a:schemeClr val="dk1">
                        <a:lumMod val="65000"/>
                        <a:lumOff val="3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ellipse">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'P5'!$B$3:$B$28</c:f>
              <c:strCache>
                <c:ptCount val="26"/>
                <c:pt idx="0">
                  <c:v>TO</c:v>
                </c:pt>
                <c:pt idx="1">
                  <c:v>RO</c:v>
                </c:pt>
                <c:pt idx="2">
                  <c:v>RJ</c:v>
                </c:pt>
                <c:pt idx="3">
                  <c:v>AM</c:v>
                </c:pt>
                <c:pt idx="4">
                  <c:v>BA</c:v>
                </c:pt>
                <c:pt idx="5">
                  <c:v>AP</c:v>
                </c:pt>
                <c:pt idx="6">
                  <c:v>GO</c:v>
                </c:pt>
                <c:pt idx="7">
                  <c:v>PA</c:v>
                </c:pt>
                <c:pt idx="8">
                  <c:v>MG</c:v>
                </c:pt>
                <c:pt idx="9">
                  <c:v>MT</c:v>
                </c:pt>
                <c:pt idx="10">
                  <c:v>MA</c:v>
                </c:pt>
                <c:pt idx="11">
                  <c:v>DF</c:v>
                </c:pt>
                <c:pt idx="12">
                  <c:v>CE</c:v>
                </c:pt>
                <c:pt idx="13">
                  <c:v>RR</c:v>
                </c:pt>
                <c:pt idx="14">
                  <c:v>SC</c:v>
                </c:pt>
                <c:pt idx="15">
                  <c:v>PE</c:v>
                </c:pt>
                <c:pt idx="16">
                  <c:v>RN</c:v>
                </c:pt>
                <c:pt idx="17">
                  <c:v>AL</c:v>
                </c:pt>
                <c:pt idx="18">
                  <c:v>PB</c:v>
                </c:pt>
                <c:pt idx="19">
                  <c:v>SE</c:v>
                </c:pt>
                <c:pt idx="20">
                  <c:v>ES</c:v>
                </c:pt>
                <c:pt idx="21">
                  <c:v>AC</c:v>
                </c:pt>
                <c:pt idx="22">
                  <c:v>MS</c:v>
                </c:pt>
                <c:pt idx="23">
                  <c:v>PR</c:v>
                </c:pt>
                <c:pt idx="24">
                  <c:v>RS</c:v>
                </c:pt>
                <c:pt idx="25">
                  <c:v>PI</c:v>
                </c:pt>
              </c:strCache>
            </c:strRef>
          </c:cat>
          <c:val>
            <c:numRef>
              <c:f>'P5'!$C$3:$C$28</c:f>
              <c:numCache>
                <c:formatCode>0</c:formatCode>
                <c:ptCount val="26"/>
                <c:pt idx="0">
                  <c:v>73.245614035087769</c:v>
                </c:pt>
                <c:pt idx="1">
                  <c:v>76.146788990825598</c:v>
                </c:pt>
                <c:pt idx="2">
                  <c:v>77.142857142857196</c:v>
                </c:pt>
                <c:pt idx="3">
                  <c:v>78.151260504201687</c:v>
                </c:pt>
                <c:pt idx="4">
                  <c:v>80.45112781954883</c:v>
                </c:pt>
                <c:pt idx="5">
                  <c:v>81.818181818181827</c:v>
                </c:pt>
                <c:pt idx="6">
                  <c:v>82.625482625482832</c:v>
                </c:pt>
                <c:pt idx="7">
                  <c:v>83.913043478260761</c:v>
                </c:pt>
                <c:pt idx="8">
                  <c:v>84.965034965034903</c:v>
                </c:pt>
                <c:pt idx="9">
                  <c:v>85.039370078740177</c:v>
                </c:pt>
                <c:pt idx="10">
                  <c:v>85.093167701863251</c:v>
                </c:pt>
                <c:pt idx="11">
                  <c:v>87.632508833922302</c:v>
                </c:pt>
                <c:pt idx="12">
                  <c:v>87.640449438202523</c:v>
                </c:pt>
                <c:pt idx="13">
                  <c:v>87.719298245614056</c:v>
                </c:pt>
                <c:pt idx="14">
                  <c:v>88.12949640287772</c:v>
                </c:pt>
                <c:pt idx="15">
                  <c:v>88.793103448275872</c:v>
                </c:pt>
                <c:pt idx="16">
                  <c:v>88.805970149253682</c:v>
                </c:pt>
                <c:pt idx="17">
                  <c:v>88.995215311004756</c:v>
                </c:pt>
                <c:pt idx="18">
                  <c:v>89.177489177489178</c:v>
                </c:pt>
                <c:pt idx="19">
                  <c:v>89.539748953975035</c:v>
                </c:pt>
                <c:pt idx="20">
                  <c:v>90.151515151515113</c:v>
                </c:pt>
                <c:pt idx="21">
                  <c:v>90.322580645161281</c:v>
                </c:pt>
                <c:pt idx="22">
                  <c:v>90.551181102362179</c:v>
                </c:pt>
                <c:pt idx="23">
                  <c:v>90.747330960854086</c:v>
                </c:pt>
                <c:pt idx="24">
                  <c:v>92.657342657342667</c:v>
                </c:pt>
                <c:pt idx="25">
                  <c:v>93.103448275862078</c:v>
                </c:pt>
              </c:numCache>
            </c:numRef>
          </c:val>
          <c:extLst xmlns:c16r2="http://schemas.microsoft.com/office/drawing/2015/06/chart">
            <c:ext xmlns:c16="http://schemas.microsoft.com/office/drawing/2014/chart" uri="{C3380CC4-5D6E-409C-BE32-E72D297353CC}">
              <c16:uniqueId val="{00000000-029F-4F0C-9460-9C5964F5D13D}"/>
            </c:ext>
          </c:extLst>
        </c:ser>
        <c:ser>
          <c:idx val="1"/>
          <c:order val="1"/>
          <c:spPr>
            <a:solidFill>
              <a:srgbClr val="FF0000"/>
            </a:solidFill>
            <a:ln>
              <a:noFill/>
            </a:ln>
            <a:effectLst/>
          </c:spPr>
          <c:invertIfNegative val="0"/>
          <c:cat>
            <c:strRef>
              <c:f>'P5'!$B$3:$B$28</c:f>
              <c:strCache>
                <c:ptCount val="26"/>
                <c:pt idx="0">
                  <c:v>TO</c:v>
                </c:pt>
                <c:pt idx="1">
                  <c:v>RO</c:v>
                </c:pt>
                <c:pt idx="2">
                  <c:v>RJ</c:v>
                </c:pt>
                <c:pt idx="3">
                  <c:v>AM</c:v>
                </c:pt>
                <c:pt idx="4">
                  <c:v>BA</c:v>
                </c:pt>
                <c:pt idx="5">
                  <c:v>AP</c:v>
                </c:pt>
                <c:pt idx="6">
                  <c:v>GO</c:v>
                </c:pt>
                <c:pt idx="7">
                  <c:v>PA</c:v>
                </c:pt>
                <c:pt idx="8">
                  <c:v>MG</c:v>
                </c:pt>
                <c:pt idx="9">
                  <c:v>MT</c:v>
                </c:pt>
                <c:pt idx="10">
                  <c:v>MA</c:v>
                </c:pt>
                <c:pt idx="11">
                  <c:v>DF</c:v>
                </c:pt>
                <c:pt idx="12">
                  <c:v>CE</c:v>
                </c:pt>
                <c:pt idx="13">
                  <c:v>RR</c:v>
                </c:pt>
                <c:pt idx="14">
                  <c:v>SC</c:v>
                </c:pt>
                <c:pt idx="15">
                  <c:v>PE</c:v>
                </c:pt>
                <c:pt idx="16">
                  <c:v>RN</c:v>
                </c:pt>
                <c:pt idx="17">
                  <c:v>AL</c:v>
                </c:pt>
                <c:pt idx="18">
                  <c:v>PB</c:v>
                </c:pt>
                <c:pt idx="19">
                  <c:v>SE</c:v>
                </c:pt>
                <c:pt idx="20">
                  <c:v>ES</c:v>
                </c:pt>
                <c:pt idx="21">
                  <c:v>AC</c:v>
                </c:pt>
                <c:pt idx="22">
                  <c:v>MS</c:v>
                </c:pt>
                <c:pt idx="23">
                  <c:v>PR</c:v>
                </c:pt>
                <c:pt idx="24">
                  <c:v>RS</c:v>
                </c:pt>
                <c:pt idx="25">
                  <c:v>PI</c:v>
                </c:pt>
              </c:strCache>
            </c:strRef>
          </c:cat>
          <c:val>
            <c:numRef>
              <c:f>'P5'!$D$3:$D$28</c:f>
              <c:numCache>
                <c:formatCode>0</c:formatCode>
                <c:ptCount val="26"/>
                <c:pt idx="0">
                  <c:v>26.754385964912291</c:v>
                </c:pt>
                <c:pt idx="1">
                  <c:v>23.853211009174245</c:v>
                </c:pt>
                <c:pt idx="2">
                  <c:v>22.857142857142993</c:v>
                </c:pt>
                <c:pt idx="3">
                  <c:v>21.84873949579832</c:v>
                </c:pt>
                <c:pt idx="4">
                  <c:v>19.548872180451223</c:v>
                </c:pt>
                <c:pt idx="5">
                  <c:v>18.181818181818183</c:v>
                </c:pt>
                <c:pt idx="6">
                  <c:v>17.374517374517438</c:v>
                </c:pt>
                <c:pt idx="7">
                  <c:v>16.08695652173903</c:v>
                </c:pt>
                <c:pt idx="8">
                  <c:v>15.034965034964969</c:v>
                </c:pt>
                <c:pt idx="9">
                  <c:v>14.960629921259891</c:v>
                </c:pt>
                <c:pt idx="10">
                  <c:v>14.906832298136621</c:v>
                </c:pt>
                <c:pt idx="11">
                  <c:v>12.367491166077823</c:v>
                </c:pt>
                <c:pt idx="12">
                  <c:v>12.359550561797796</c:v>
                </c:pt>
                <c:pt idx="13">
                  <c:v>12.280701754385976</c:v>
                </c:pt>
                <c:pt idx="14">
                  <c:v>11.870503597122344</c:v>
                </c:pt>
                <c:pt idx="15">
                  <c:v>11.206896551724187</c:v>
                </c:pt>
                <c:pt idx="16">
                  <c:v>11.194029850746244</c:v>
                </c:pt>
                <c:pt idx="17">
                  <c:v>11.004784688995164</c:v>
                </c:pt>
                <c:pt idx="18">
                  <c:v>10.822510822510822</c:v>
                </c:pt>
                <c:pt idx="19">
                  <c:v>10.460251046025082</c:v>
                </c:pt>
                <c:pt idx="20">
                  <c:v>9.8484848484848211</c:v>
                </c:pt>
                <c:pt idx="21">
                  <c:v>9.6774193548387117</c:v>
                </c:pt>
                <c:pt idx="22">
                  <c:v>9.4488188976377714</c:v>
                </c:pt>
                <c:pt idx="23">
                  <c:v>9.252669039145891</c:v>
                </c:pt>
                <c:pt idx="24">
                  <c:v>7.34265734265737</c:v>
                </c:pt>
                <c:pt idx="25">
                  <c:v>6.8965517241379519</c:v>
                </c:pt>
              </c:numCache>
            </c:numRef>
          </c:val>
          <c:extLst xmlns:c16r2="http://schemas.microsoft.com/office/drawing/2015/06/chart">
            <c:ext xmlns:c16="http://schemas.microsoft.com/office/drawing/2014/chart" uri="{C3380CC4-5D6E-409C-BE32-E72D297353CC}">
              <c16:uniqueId val="{00000001-029F-4F0C-9460-9C5964F5D13D}"/>
            </c:ext>
          </c:extLst>
        </c:ser>
        <c:dLbls>
          <c:showLegendKey val="0"/>
          <c:showVal val="0"/>
          <c:showCatName val="0"/>
          <c:showSerName val="0"/>
          <c:showPercent val="0"/>
          <c:showBubbleSize val="0"/>
        </c:dLbls>
        <c:gapWidth val="150"/>
        <c:overlap val="100"/>
        <c:axId val="456554664"/>
        <c:axId val="456555056"/>
      </c:barChart>
      <c:catAx>
        <c:axId val="4565546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pt-BR"/>
          </a:p>
        </c:txPr>
        <c:crossAx val="456555056"/>
        <c:crosses val="autoZero"/>
        <c:auto val="1"/>
        <c:lblAlgn val="ctr"/>
        <c:lblOffset val="100"/>
        <c:noMultiLvlLbl val="0"/>
      </c:catAx>
      <c:valAx>
        <c:axId val="456555056"/>
        <c:scaling>
          <c:orientation val="minMax"/>
          <c:max val="100"/>
        </c:scaling>
        <c:delete val="1"/>
        <c:axPos val="l"/>
        <c:numFmt formatCode="0" sourceLinked="1"/>
        <c:majorTickMark val="out"/>
        <c:minorTickMark val="none"/>
        <c:tickLblPos val="nextTo"/>
        <c:crossAx val="456554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spPr>
            <a:solidFill>
              <a:srgbClr val="00B050"/>
            </a:solidFill>
            <a:ln>
              <a:noFill/>
            </a:ln>
            <a:effectLst/>
          </c:spPr>
          <c:invertIfNegative val="0"/>
          <c:dLbls>
            <c:spPr>
              <a:solidFill>
                <a:srgbClr val="D0EBB3"/>
              </a:solidFill>
              <a:ln>
                <a:solidFill>
                  <a:schemeClr val="tx1"/>
                </a:solidFill>
              </a:ln>
              <a:effectLst/>
            </c:spPr>
            <c:txPr>
              <a:bodyPr rot="0" spcFirstLastPara="1" vertOverflow="clip" horzOverflow="clip" vert="horz" wrap="square" lIns="36576" tIns="18288" rIns="36576" bIns="18288" anchor="ctr" anchorCtr="0">
                <a:spAutoFit/>
              </a:bodyPr>
              <a:lstStyle/>
              <a:p>
                <a:pPr algn="l">
                  <a:defRPr sz="1200" b="1" i="0" u="none" strike="noStrike" kern="1200" baseline="0">
                    <a:solidFill>
                      <a:schemeClr val="dk1">
                        <a:lumMod val="65000"/>
                        <a:lumOff val="3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ellipse">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'P5'!$E$3:$E$28</c:f>
              <c:strCache>
                <c:ptCount val="26"/>
                <c:pt idx="0">
                  <c:v>SC</c:v>
                </c:pt>
                <c:pt idx="1">
                  <c:v>PR</c:v>
                </c:pt>
                <c:pt idx="2">
                  <c:v>RS</c:v>
                </c:pt>
                <c:pt idx="3">
                  <c:v>RJ</c:v>
                </c:pt>
                <c:pt idx="4">
                  <c:v>MG</c:v>
                </c:pt>
                <c:pt idx="5">
                  <c:v>ES</c:v>
                </c:pt>
                <c:pt idx="6">
                  <c:v>GO</c:v>
                </c:pt>
                <c:pt idx="7">
                  <c:v>MT</c:v>
                </c:pt>
                <c:pt idx="8">
                  <c:v>DF</c:v>
                </c:pt>
                <c:pt idx="9">
                  <c:v>MS</c:v>
                </c:pt>
                <c:pt idx="10">
                  <c:v>BA</c:v>
                </c:pt>
                <c:pt idx="11">
                  <c:v>MA</c:v>
                </c:pt>
                <c:pt idx="12">
                  <c:v>CE</c:v>
                </c:pt>
                <c:pt idx="13">
                  <c:v>PE</c:v>
                </c:pt>
                <c:pt idx="14">
                  <c:v>RN</c:v>
                </c:pt>
                <c:pt idx="15">
                  <c:v>AL</c:v>
                </c:pt>
                <c:pt idx="16">
                  <c:v>PB</c:v>
                </c:pt>
                <c:pt idx="17">
                  <c:v>SE</c:v>
                </c:pt>
                <c:pt idx="18">
                  <c:v>PI</c:v>
                </c:pt>
                <c:pt idx="19">
                  <c:v>TO</c:v>
                </c:pt>
                <c:pt idx="20">
                  <c:v>RO</c:v>
                </c:pt>
                <c:pt idx="21">
                  <c:v>AM</c:v>
                </c:pt>
                <c:pt idx="22">
                  <c:v>AP</c:v>
                </c:pt>
                <c:pt idx="23">
                  <c:v>PA</c:v>
                </c:pt>
                <c:pt idx="24">
                  <c:v>RR</c:v>
                </c:pt>
                <c:pt idx="25">
                  <c:v>AC</c:v>
                </c:pt>
              </c:strCache>
            </c:strRef>
          </c:cat>
          <c:val>
            <c:numRef>
              <c:f>'P5'!$F$3:$F$28</c:f>
              <c:numCache>
                <c:formatCode>0</c:formatCode>
                <c:ptCount val="26"/>
                <c:pt idx="0">
                  <c:v>88.12949640287772</c:v>
                </c:pt>
                <c:pt idx="1">
                  <c:v>90.747330960854086</c:v>
                </c:pt>
                <c:pt idx="2">
                  <c:v>92.657342657342667</c:v>
                </c:pt>
                <c:pt idx="3">
                  <c:v>77.142857142857196</c:v>
                </c:pt>
                <c:pt idx="4">
                  <c:v>84.965034965034903</c:v>
                </c:pt>
                <c:pt idx="5">
                  <c:v>90.151515151515113</c:v>
                </c:pt>
                <c:pt idx="6">
                  <c:v>82.625482625482832</c:v>
                </c:pt>
                <c:pt idx="7">
                  <c:v>85.039370078740177</c:v>
                </c:pt>
                <c:pt idx="8">
                  <c:v>87.632508833922302</c:v>
                </c:pt>
                <c:pt idx="9">
                  <c:v>90.551181102362179</c:v>
                </c:pt>
                <c:pt idx="10">
                  <c:v>80.45112781954883</c:v>
                </c:pt>
                <c:pt idx="11">
                  <c:v>85.093167701863251</c:v>
                </c:pt>
                <c:pt idx="12">
                  <c:v>87.640449438202523</c:v>
                </c:pt>
                <c:pt idx="13">
                  <c:v>88.793103448275872</c:v>
                </c:pt>
                <c:pt idx="14">
                  <c:v>88.805970149253682</c:v>
                </c:pt>
                <c:pt idx="15">
                  <c:v>88.995215311004756</c:v>
                </c:pt>
                <c:pt idx="16">
                  <c:v>89.177489177489178</c:v>
                </c:pt>
                <c:pt idx="17">
                  <c:v>89.539748953975035</c:v>
                </c:pt>
                <c:pt idx="18">
                  <c:v>93.103448275862078</c:v>
                </c:pt>
                <c:pt idx="19">
                  <c:v>73.245614035087769</c:v>
                </c:pt>
                <c:pt idx="20">
                  <c:v>76.146788990825598</c:v>
                </c:pt>
                <c:pt idx="21">
                  <c:v>78.151260504201687</c:v>
                </c:pt>
                <c:pt idx="22">
                  <c:v>81.818181818181827</c:v>
                </c:pt>
                <c:pt idx="23">
                  <c:v>83.913043478260761</c:v>
                </c:pt>
                <c:pt idx="24">
                  <c:v>87.719298245614056</c:v>
                </c:pt>
                <c:pt idx="25">
                  <c:v>90.322580645161281</c:v>
                </c:pt>
              </c:numCache>
            </c:numRef>
          </c:val>
          <c:extLst xmlns:c16r2="http://schemas.microsoft.com/office/drawing/2015/06/chart">
            <c:ext xmlns:c16="http://schemas.microsoft.com/office/drawing/2014/chart" uri="{C3380CC4-5D6E-409C-BE32-E72D297353CC}">
              <c16:uniqueId val="{00000000-029F-4F0C-9460-9C5964F5D13D}"/>
            </c:ext>
          </c:extLst>
        </c:ser>
        <c:ser>
          <c:idx val="1"/>
          <c:order val="1"/>
          <c:spPr>
            <a:solidFill>
              <a:srgbClr val="FF0000"/>
            </a:solidFill>
            <a:ln>
              <a:noFill/>
            </a:ln>
            <a:effectLst/>
          </c:spPr>
          <c:invertIfNegative val="0"/>
          <c:cat>
            <c:strRef>
              <c:f>'P5'!$E$3:$E$28</c:f>
              <c:strCache>
                <c:ptCount val="26"/>
                <c:pt idx="0">
                  <c:v>SC</c:v>
                </c:pt>
                <c:pt idx="1">
                  <c:v>PR</c:v>
                </c:pt>
                <c:pt idx="2">
                  <c:v>RS</c:v>
                </c:pt>
                <c:pt idx="3">
                  <c:v>RJ</c:v>
                </c:pt>
                <c:pt idx="4">
                  <c:v>MG</c:v>
                </c:pt>
                <c:pt idx="5">
                  <c:v>ES</c:v>
                </c:pt>
                <c:pt idx="6">
                  <c:v>GO</c:v>
                </c:pt>
                <c:pt idx="7">
                  <c:v>MT</c:v>
                </c:pt>
                <c:pt idx="8">
                  <c:v>DF</c:v>
                </c:pt>
                <c:pt idx="9">
                  <c:v>MS</c:v>
                </c:pt>
                <c:pt idx="10">
                  <c:v>BA</c:v>
                </c:pt>
                <c:pt idx="11">
                  <c:v>MA</c:v>
                </c:pt>
                <c:pt idx="12">
                  <c:v>CE</c:v>
                </c:pt>
                <c:pt idx="13">
                  <c:v>PE</c:v>
                </c:pt>
                <c:pt idx="14">
                  <c:v>RN</c:v>
                </c:pt>
                <c:pt idx="15">
                  <c:v>AL</c:v>
                </c:pt>
                <c:pt idx="16">
                  <c:v>PB</c:v>
                </c:pt>
                <c:pt idx="17">
                  <c:v>SE</c:v>
                </c:pt>
                <c:pt idx="18">
                  <c:v>PI</c:v>
                </c:pt>
                <c:pt idx="19">
                  <c:v>TO</c:v>
                </c:pt>
                <c:pt idx="20">
                  <c:v>RO</c:v>
                </c:pt>
                <c:pt idx="21">
                  <c:v>AM</c:v>
                </c:pt>
                <c:pt idx="22">
                  <c:v>AP</c:v>
                </c:pt>
                <c:pt idx="23">
                  <c:v>PA</c:v>
                </c:pt>
                <c:pt idx="24">
                  <c:v>RR</c:v>
                </c:pt>
                <c:pt idx="25">
                  <c:v>AC</c:v>
                </c:pt>
              </c:strCache>
            </c:strRef>
          </c:cat>
          <c:val>
            <c:numRef>
              <c:f>'P5'!$G$3:$G$28</c:f>
              <c:numCache>
                <c:formatCode>0</c:formatCode>
                <c:ptCount val="26"/>
                <c:pt idx="0">
                  <c:v>11.870503597122344</c:v>
                </c:pt>
                <c:pt idx="1">
                  <c:v>9.252669039145891</c:v>
                </c:pt>
                <c:pt idx="2">
                  <c:v>7.34265734265737</c:v>
                </c:pt>
                <c:pt idx="3">
                  <c:v>22.857142857142993</c:v>
                </c:pt>
                <c:pt idx="4">
                  <c:v>15.034965034964969</c:v>
                </c:pt>
                <c:pt idx="5">
                  <c:v>9.8484848484848211</c:v>
                </c:pt>
                <c:pt idx="6">
                  <c:v>17.374517374517438</c:v>
                </c:pt>
                <c:pt idx="7">
                  <c:v>14.960629921259891</c:v>
                </c:pt>
                <c:pt idx="8">
                  <c:v>12.367491166077823</c:v>
                </c:pt>
                <c:pt idx="9">
                  <c:v>9.4488188976377714</c:v>
                </c:pt>
                <c:pt idx="10">
                  <c:v>19.548872180451223</c:v>
                </c:pt>
                <c:pt idx="11">
                  <c:v>14.906832298136621</c:v>
                </c:pt>
                <c:pt idx="12">
                  <c:v>12.359550561797796</c:v>
                </c:pt>
                <c:pt idx="13">
                  <c:v>11.206896551724187</c:v>
                </c:pt>
                <c:pt idx="14">
                  <c:v>11.194029850746244</c:v>
                </c:pt>
                <c:pt idx="15">
                  <c:v>11.004784688995164</c:v>
                </c:pt>
                <c:pt idx="16">
                  <c:v>10.822510822510822</c:v>
                </c:pt>
                <c:pt idx="17">
                  <c:v>10.460251046025082</c:v>
                </c:pt>
                <c:pt idx="18">
                  <c:v>6.8965517241379519</c:v>
                </c:pt>
                <c:pt idx="19">
                  <c:v>26.754385964912291</c:v>
                </c:pt>
                <c:pt idx="20">
                  <c:v>23.853211009174245</c:v>
                </c:pt>
                <c:pt idx="21">
                  <c:v>21.84873949579832</c:v>
                </c:pt>
                <c:pt idx="22">
                  <c:v>18.181818181818183</c:v>
                </c:pt>
                <c:pt idx="23">
                  <c:v>16.08695652173903</c:v>
                </c:pt>
                <c:pt idx="24">
                  <c:v>12.280701754385976</c:v>
                </c:pt>
                <c:pt idx="25">
                  <c:v>9.6774193548387117</c:v>
                </c:pt>
              </c:numCache>
            </c:numRef>
          </c:val>
          <c:extLst xmlns:c16r2="http://schemas.microsoft.com/office/drawing/2015/06/chart">
            <c:ext xmlns:c16="http://schemas.microsoft.com/office/drawing/2014/chart" uri="{C3380CC4-5D6E-409C-BE32-E72D297353CC}">
              <c16:uniqueId val="{00000001-029F-4F0C-9460-9C5964F5D13D}"/>
            </c:ext>
          </c:extLst>
        </c:ser>
        <c:dLbls>
          <c:showLegendKey val="0"/>
          <c:showVal val="0"/>
          <c:showCatName val="0"/>
          <c:showSerName val="0"/>
          <c:showPercent val="0"/>
          <c:showBubbleSize val="0"/>
        </c:dLbls>
        <c:gapWidth val="150"/>
        <c:overlap val="100"/>
        <c:axId val="456555840"/>
        <c:axId val="456556232"/>
      </c:barChart>
      <c:catAx>
        <c:axId val="4565558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pt-BR"/>
          </a:p>
        </c:txPr>
        <c:crossAx val="456556232"/>
        <c:crosses val="autoZero"/>
        <c:auto val="1"/>
        <c:lblAlgn val="ctr"/>
        <c:lblOffset val="100"/>
        <c:noMultiLvlLbl val="0"/>
      </c:catAx>
      <c:valAx>
        <c:axId val="456556232"/>
        <c:scaling>
          <c:orientation val="minMax"/>
          <c:max val="100"/>
        </c:scaling>
        <c:delete val="1"/>
        <c:axPos val="l"/>
        <c:numFmt formatCode="0" sourceLinked="1"/>
        <c:majorTickMark val="out"/>
        <c:minorTickMark val="none"/>
        <c:tickLblPos val="nextTo"/>
        <c:crossAx val="4565558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Plan1!$B$1</c:f>
              <c:strCache>
                <c:ptCount val="1"/>
                <c:pt idx="0">
                  <c:v>Série 1</c:v>
                </c:pt>
              </c:strCache>
            </c:strRef>
          </c:tx>
          <c:spPr>
            <a:solidFill>
              <a:schemeClr val="accent6">
                <a:lumMod val="75000"/>
              </a:schemeClr>
            </a:solidFill>
            <a:ln>
              <a:noFill/>
            </a:ln>
            <a:effectLst>
              <a:outerShdw blurRad="76200" dir="18900000" sy="23000" kx="-1200000" algn="bl" rotWithShape="0">
                <a:prstClr val="black">
                  <a:alpha val="20000"/>
                </a:prstClr>
              </a:outerShdw>
            </a:effectLst>
            <a:sp3d/>
          </c:spPr>
          <c:invertIfNegative val="0"/>
          <c:cat>
            <c:strRef>
              <c:f>Plan1!$A$2</c:f>
              <c:strCache>
                <c:ptCount val="1"/>
                <c:pt idx="0">
                  <c:v>Categoria 1</c:v>
                </c:pt>
              </c:strCache>
            </c:strRef>
          </c:cat>
          <c:val>
            <c:numRef>
              <c:f>Plan1!$B$2</c:f>
              <c:numCache>
                <c:formatCode>General</c:formatCode>
                <c:ptCount val="1"/>
                <c:pt idx="0">
                  <c:v>58</c:v>
                </c:pt>
              </c:numCache>
            </c:numRef>
          </c:val>
          <c:shape val="pyramid"/>
          <c:extLst xmlns:c16r2="http://schemas.microsoft.com/office/drawing/2015/06/chart">
            <c:ext xmlns:c16="http://schemas.microsoft.com/office/drawing/2014/chart" uri="{C3380CC4-5D6E-409C-BE32-E72D297353CC}">
              <c16:uniqueId val="{00000000-156F-4481-ACBD-550428824677}"/>
            </c:ext>
          </c:extLst>
        </c:ser>
        <c:dLbls>
          <c:showLegendKey val="0"/>
          <c:showVal val="0"/>
          <c:showCatName val="0"/>
          <c:showSerName val="0"/>
          <c:showPercent val="0"/>
          <c:showBubbleSize val="0"/>
        </c:dLbls>
        <c:gapWidth val="229"/>
        <c:gapDepth val="130"/>
        <c:shape val="box"/>
        <c:axId val="456557408"/>
        <c:axId val="476119856"/>
        <c:axId val="0"/>
      </c:bar3DChart>
      <c:catAx>
        <c:axId val="456557408"/>
        <c:scaling>
          <c:orientation val="minMax"/>
        </c:scaling>
        <c:delete val="1"/>
        <c:axPos val="b"/>
        <c:numFmt formatCode="General" sourceLinked="1"/>
        <c:majorTickMark val="out"/>
        <c:minorTickMark val="none"/>
        <c:tickLblPos val="nextTo"/>
        <c:crossAx val="476119856"/>
        <c:crosses val="autoZero"/>
        <c:auto val="1"/>
        <c:lblAlgn val="ctr"/>
        <c:lblOffset val="100"/>
        <c:noMultiLvlLbl val="0"/>
      </c:catAx>
      <c:valAx>
        <c:axId val="476119856"/>
        <c:scaling>
          <c:orientation val="minMax"/>
          <c:max val="80"/>
          <c:min val="50"/>
        </c:scaling>
        <c:delete val="1"/>
        <c:axPos val="l"/>
        <c:numFmt formatCode="General" sourceLinked="1"/>
        <c:majorTickMark val="out"/>
        <c:minorTickMark val="none"/>
        <c:tickLblPos val="nextTo"/>
        <c:crossAx val="456557408"/>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Série 1</c:v>
                </c:pt>
              </c:strCache>
            </c:strRef>
          </c:tx>
          <c:dPt>
            <c:idx val="0"/>
            <c:bubble3D val="0"/>
            <c:spPr>
              <a:solidFill>
                <a:schemeClr val="bg2">
                  <a:lumMod val="50000"/>
                </a:schemeClr>
              </a:solidFill>
              <a:ln>
                <a:noFill/>
              </a:ln>
              <a:effectLst/>
            </c:spPr>
            <c:extLst xmlns:c16r2="http://schemas.microsoft.com/office/drawing/2015/06/chart">
              <c:ext xmlns:c16="http://schemas.microsoft.com/office/drawing/2014/chart" uri="{C3380CC4-5D6E-409C-BE32-E72D297353CC}">
                <c16:uniqueId val="{00000001-B52A-485E-8DA2-A2630C41F1DA}"/>
              </c:ext>
            </c:extLst>
          </c:dPt>
          <c:dPt>
            <c:idx val="1"/>
            <c:bubble3D val="0"/>
            <c:spPr>
              <a:solidFill>
                <a:schemeClr val="accent6">
                  <a:lumMod val="60000"/>
                  <a:lumOff val="40000"/>
                </a:schemeClr>
              </a:solidFill>
              <a:ln>
                <a:noFill/>
              </a:ln>
              <a:effectLst/>
            </c:spPr>
            <c:extLst xmlns:c16r2="http://schemas.microsoft.com/office/drawing/2015/06/chart">
              <c:ext xmlns:c16="http://schemas.microsoft.com/office/drawing/2014/chart" uri="{C3380CC4-5D6E-409C-BE32-E72D297353CC}">
                <c16:uniqueId val="{00000003-B52A-485E-8DA2-A2630C41F1DA}"/>
              </c:ext>
            </c:extLst>
          </c:dPt>
          <c:dPt>
            <c:idx val="2"/>
            <c:bubble3D val="0"/>
            <c:spPr>
              <a:solidFill>
                <a:srgbClr val="00B0F0"/>
              </a:solidFill>
              <a:ln>
                <a:noFill/>
              </a:ln>
              <a:effectLst/>
            </c:spPr>
            <c:extLst xmlns:c16r2="http://schemas.microsoft.com/office/drawing/2015/06/chart">
              <c:ext xmlns:c16="http://schemas.microsoft.com/office/drawing/2014/chart" uri="{C3380CC4-5D6E-409C-BE32-E72D297353CC}">
                <c16:uniqueId val="{00000005-B52A-485E-8DA2-A2630C41F1DA}"/>
              </c:ext>
            </c:extLst>
          </c:dPt>
          <c:dPt>
            <c:idx val="3"/>
            <c:bubble3D val="0"/>
            <c:spPr>
              <a:solidFill>
                <a:schemeClr val="accent4">
                  <a:lumMod val="75000"/>
                </a:schemeClr>
              </a:solidFill>
              <a:ln>
                <a:noFill/>
              </a:ln>
              <a:effectLst/>
            </c:spPr>
            <c:extLst xmlns:c16r2="http://schemas.microsoft.com/office/drawing/2015/06/chart">
              <c:ext xmlns:c16="http://schemas.microsoft.com/office/drawing/2014/chart" uri="{C3380CC4-5D6E-409C-BE32-E72D297353CC}">
                <c16:uniqueId val="{00000007-B52A-485E-8DA2-A2630C41F1DA}"/>
              </c:ext>
            </c:extLst>
          </c:dPt>
          <c:dPt>
            <c:idx val="4"/>
            <c:bubble3D val="0"/>
            <c:spPr>
              <a:solidFill>
                <a:srgbClr val="C00000"/>
              </a:solidFill>
              <a:ln>
                <a:noFill/>
              </a:ln>
              <a:effectLst/>
            </c:spPr>
            <c:extLst xmlns:c16r2="http://schemas.microsoft.com/office/drawing/2015/06/chart">
              <c:ext xmlns:c16="http://schemas.microsoft.com/office/drawing/2014/chart" uri="{C3380CC4-5D6E-409C-BE32-E72D297353CC}">
                <c16:uniqueId val="{00000009-B52A-485E-8DA2-A2630C41F1DA}"/>
              </c:ext>
            </c:extLst>
          </c:dPt>
          <c:dPt>
            <c:idx val="5"/>
            <c:bubble3D val="0"/>
            <c:spPr>
              <a:solidFill>
                <a:srgbClr val="FF6600"/>
              </a:solidFill>
              <a:ln>
                <a:noFill/>
              </a:ln>
              <a:effectLst/>
            </c:spPr>
            <c:extLst xmlns:c16r2="http://schemas.microsoft.com/office/drawing/2015/06/chart">
              <c:ext xmlns:c16="http://schemas.microsoft.com/office/drawing/2014/chart" uri="{C3380CC4-5D6E-409C-BE32-E72D297353CC}">
                <c16:uniqueId val="{0000000B-B52A-485E-8DA2-A2630C41F1DA}"/>
              </c:ext>
            </c:extLst>
          </c:dPt>
          <c:dPt>
            <c:idx val="6"/>
            <c:bubble3D val="0"/>
            <c:spPr>
              <a:solidFill>
                <a:srgbClr val="0A905A"/>
              </a:solidFill>
              <a:ln>
                <a:noFill/>
              </a:ln>
              <a:effectLst/>
            </c:spPr>
            <c:extLst xmlns:c16r2="http://schemas.microsoft.com/office/drawing/2015/06/chart">
              <c:ext xmlns:c16="http://schemas.microsoft.com/office/drawing/2014/chart" uri="{C3380CC4-5D6E-409C-BE32-E72D297353CC}">
                <c16:uniqueId val="{0000000D-B52A-485E-8DA2-A2630C41F1DA}"/>
              </c:ext>
            </c:extLst>
          </c:dPt>
          <c:dPt>
            <c:idx val="7"/>
            <c:bubble3D val="0"/>
            <c:explosion val="7"/>
            <c:spPr>
              <a:solidFill>
                <a:srgbClr val="FFC000"/>
              </a:solidFill>
              <a:ln>
                <a:noFill/>
              </a:ln>
              <a:effectLst/>
            </c:spPr>
            <c:extLst xmlns:c16r2="http://schemas.microsoft.com/office/drawing/2015/06/chart">
              <c:ext xmlns:c16="http://schemas.microsoft.com/office/drawing/2014/chart" uri="{C3380CC4-5D6E-409C-BE32-E72D297353CC}">
                <c16:uniqueId val="{0000000F-B52A-485E-8DA2-A2630C41F1DA}"/>
              </c:ext>
            </c:extLst>
          </c:dPt>
          <c:dPt>
            <c:idx val="8"/>
            <c:bubble3D val="0"/>
            <c:explosion val="7"/>
            <c:spPr>
              <a:solidFill>
                <a:srgbClr val="8FAADC"/>
              </a:solidFill>
              <a:ln>
                <a:noFill/>
              </a:ln>
              <a:effectLst/>
            </c:spPr>
            <c:extLst xmlns:c16r2="http://schemas.microsoft.com/office/drawing/2015/06/chart">
              <c:ext xmlns:c16="http://schemas.microsoft.com/office/drawing/2014/chart" uri="{C3380CC4-5D6E-409C-BE32-E72D297353CC}">
                <c16:uniqueId val="{00000011-B52A-485E-8DA2-A2630C41F1DA}"/>
              </c:ext>
            </c:extLst>
          </c:dPt>
          <c:cat>
            <c:strRef>
              <c:f>Plan1!$A$2:$A$10</c:f>
              <c:strCache>
                <c:ptCount val="9"/>
                <c:pt idx="3">
                  <c:v>Categoria 4</c:v>
                </c:pt>
                <c:pt idx="5">
                  <c:v>Categoria 3</c:v>
                </c:pt>
                <c:pt idx="7">
                  <c:v>Categoria 2</c:v>
                </c:pt>
                <c:pt idx="8">
                  <c:v>Categoria 1</c:v>
                </c:pt>
              </c:strCache>
            </c:strRef>
          </c:cat>
          <c:val>
            <c:numRef>
              <c:f>Plan1!$B$2:$B$10</c:f>
              <c:numCache>
                <c:formatCode>0%</c:formatCode>
                <c:ptCount val="9"/>
                <c:pt idx="0">
                  <c:v>0.01</c:v>
                </c:pt>
                <c:pt idx="1">
                  <c:v>0.08</c:v>
                </c:pt>
                <c:pt idx="2">
                  <c:v>0.03</c:v>
                </c:pt>
                <c:pt idx="3">
                  <c:v>0.05</c:v>
                </c:pt>
                <c:pt idx="4">
                  <c:v>7.0000000000000007E-2</c:v>
                </c:pt>
                <c:pt idx="5">
                  <c:v>7.0000000000000007E-2</c:v>
                </c:pt>
                <c:pt idx="6">
                  <c:v>0.08</c:v>
                </c:pt>
                <c:pt idx="7">
                  <c:v>0.26</c:v>
                </c:pt>
                <c:pt idx="8">
                  <c:v>0.35</c:v>
                </c:pt>
              </c:numCache>
            </c:numRef>
          </c:val>
          <c:extLst xmlns:c16r2="http://schemas.microsoft.com/office/drawing/2015/06/chart">
            <c:ext xmlns:c16="http://schemas.microsoft.com/office/drawing/2014/chart" uri="{C3380CC4-5D6E-409C-BE32-E72D297353CC}">
              <c16:uniqueId val="{00000012-B52A-485E-8DA2-A2630C41F1DA}"/>
            </c:ext>
          </c:extLst>
        </c:ser>
        <c:dLbls>
          <c:showLegendKey val="0"/>
          <c:showVal val="0"/>
          <c:showCatName val="0"/>
          <c:showSerName val="0"/>
          <c:showPercent val="0"/>
          <c:showBubbleSize val="0"/>
          <c:showLeaderLines val="1"/>
        </c:dLbls>
        <c:firstSliceAng val="0"/>
        <c:holeSize val="20"/>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Plan1!$B$1</c:f>
              <c:strCache>
                <c:ptCount val="1"/>
                <c:pt idx="0">
                  <c:v>Série 1</c:v>
                </c:pt>
              </c:strCache>
            </c:strRef>
          </c:tx>
          <c:spPr>
            <a:solidFill>
              <a:schemeClr val="accent6">
                <a:lumMod val="75000"/>
              </a:schemeClr>
            </a:solidFill>
            <a:ln>
              <a:noFill/>
            </a:ln>
            <a:effectLst>
              <a:outerShdw blurRad="76200" dir="18900000" sy="23000" kx="-1200000" algn="bl" rotWithShape="0">
                <a:prstClr val="black">
                  <a:alpha val="20000"/>
                </a:prstClr>
              </a:outerShdw>
            </a:effectLst>
            <a:sp3d/>
          </c:spPr>
          <c:invertIfNegative val="0"/>
          <c:cat>
            <c:strRef>
              <c:f>Plan1!$A$2</c:f>
              <c:strCache>
                <c:ptCount val="1"/>
                <c:pt idx="0">
                  <c:v>Categoria 1</c:v>
                </c:pt>
              </c:strCache>
            </c:strRef>
          </c:cat>
          <c:val>
            <c:numRef>
              <c:f>Plan1!$B$2</c:f>
              <c:numCache>
                <c:formatCode>General</c:formatCode>
                <c:ptCount val="1"/>
                <c:pt idx="0">
                  <c:v>61</c:v>
                </c:pt>
              </c:numCache>
            </c:numRef>
          </c:val>
          <c:shape val="pyramid"/>
          <c:extLst xmlns:c16r2="http://schemas.microsoft.com/office/drawing/2015/06/chart">
            <c:ext xmlns:c16="http://schemas.microsoft.com/office/drawing/2014/chart" uri="{C3380CC4-5D6E-409C-BE32-E72D297353CC}">
              <c16:uniqueId val="{00000000-925B-4568-B2FC-C18D3AD8A4AA}"/>
            </c:ext>
          </c:extLst>
        </c:ser>
        <c:dLbls>
          <c:showLegendKey val="0"/>
          <c:showVal val="0"/>
          <c:showCatName val="0"/>
          <c:showSerName val="0"/>
          <c:showPercent val="0"/>
          <c:showBubbleSize val="0"/>
        </c:dLbls>
        <c:gapWidth val="229"/>
        <c:gapDepth val="130"/>
        <c:shape val="box"/>
        <c:axId val="476120640"/>
        <c:axId val="476121032"/>
        <c:axId val="0"/>
      </c:bar3DChart>
      <c:catAx>
        <c:axId val="476120640"/>
        <c:scaling>
          <c:orientation val="minMax"/>
        </c:scaling>
        <c:delete val="1"/>
        <c:axPos val="b"/>
        <c:numFmt formatCode="General" sourceLinked="1"/>
        <c:majorTickMark val="out"/>
        <c:minorTickMark val="none"/>
        <c:tickLblPos val="nextTo"/>
        <c:crossAx val="476121032"/>
        <c:crosses val="autoZero"/>
        <c:auto val="1"/>
        <c:lblAlgn val="ctr"/>
        <c:lblOffset val="100"/>
        <c:noMultiLvlLbl val="0"/>
      </c:catAx>
      <c:valAx>
        <c:axId val="476121032"/>
        <c:scaling>
          <c:orientation val="minMax"/>
          <c:max val="80"/>
          <c:min val="50"/>
        </c:scaling>
        <c:delete val="1"/>
        <c:axPos val="l"/>
        <c:numFmt formatCode="General" sourceLinked="1"/>
        <c:majorTickMark val="out"/>
        <c:minorTickMark val="none"/>
        <c:tickLblPos val="nextTo"/>
        <c:crossAx val="476120640"/>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Plan1!$B$1</c:f>
              <c:strCache>
                <c:ptCount val="1"/>
                <c:pt idx="0">
                  <c:v>Série 1</c:v>
                </c:pt>
              </c:strCache>
            </c:strRef>
          </c:tx>
          <c:spPr>
            <a:solidFill>
              <a:schemeClr val="accent6">
                <a:lumMod val="75000"/>
              </a:schemeClr>
            </a:solidFill>
            <a:ln>
              <a:noFill/>
            </a:ln>
            <a:effectLst>
              <a:outerShdw blurRad="76200" dir="18900000" sy="23000" kx="-1200000" algn="bl" rotWithShape="0">
                <a:prstClr val="black">
                  <a:alpha val="20000"/>
                </a:prstClr>
              </a:outerShdw>
            </a:effectLst>
            <a:sp3d/>
          </c:spPr>
          <c:invertIfNegative val="0"/>
          <c:cat>
            <c:strRef>
              <c:f>Plan1!$A$2</c:f>
              <c:strCache>
                <c:ptCount val="1"/>
                <c:pt idx="0">
                  <c:v>Categoria 1</c:v>
                </c:pt>
              </c:strCache>
            </c:strRef>
          </c:cat>
          <c:val>
            <c:numRef>
              <c:f>Plan1!$B$2</c:f>
              <c:numCache>
                <c:formatCode>General</c:formatCode>
                <c:ptCount val="1"/>
                <c:pt idx="0">
                  <c:v>58</c:v>
                </c:pt>
              </c:numCache>
            </c:numRef>
          </c:val>
          <c:shape val="pyramid"/>
          <c:extLst xmlns:c16r2="http://schemas.microsoft.com/office/drawing/2015/06/chart">
            <c:ext xmlns:c16="http://schemas.microsoft.com/office/drawing/2014/chart" uri="{C3380CC4-5D6E-409C-BE32-E72D297353CC}">
              <c16:uniqueId val="{00000000-A2E5-46D1-9A1D-0048E9890446}"/>
            </c:ext>
          </c:extLst>
        </c:ser>
        <c:dLbls>
          <c:showLegendKey val="0"/>
          <c:showVal val="0"/>
          <c:showCatName val="0"/>
          <c:showSerName val="0"/>
          <c:showPercent val="0"/>
          <c:showBubbleSize val="0"/>
        </c:dLbls>
        <c:gapWidth val="229"/>
        <c:gapDepth val="130"/>
        <c:shape val="box"/>
        <c:axId val="476121816"/>
        <c:axId val="476122208"/>
        <c:axId val="0"/>
      </c:bar3DChart>
      <c:catAx>
        <c:axId val="476121816"/>
        <c:scaling>
          <c:orientation val="minMax"/>
        </c:scaling>
        <c:delete val="1"/>
        <c:axPos val="b"/>
        <c:numFmt formatCode="General" sourceLinked="1"/>
        <c:majorTickMark val="out"/>
        <c:minorTickMark val="none"/>
        <c:tickLblPos val="nextTo"/>
        <c:crossAx val="476122208"/>
        <c:crosses val="autoZero"/>
        <c:auto val="1"/>
        <c:lblAlgn val="ctr"/>
        <c:lblOffset val="100"/>
        <c:noMultiLvlLbl val="0"/>
      </c:catAx>
      <c:valAx>
        <c:axId val="476122208"/>
        <c:scaling>
          <c:orientation val="minMax"/>
          <c:max val="80"/>
          <c:min val="50"/>
        </c:scaling>
        <c:delete val="1"/>
        <c:axPos val="l"/>
        <c:numFmt formatCode="General" sourceLinked="1"/>
        <c:majorTickMark val="out"/>
        <c:minorTickMark val="none"/>
        <c:tickLblPos val="nextTo"/>
        <c:crossAx val="476121816"/>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Plan1!$B$1</c:f>
              <c:strCache>
                <c:ptCount val="1"/>
                <c:pt idx="0">
                  <c:v>Série 1</c:v>
                </c:pt>
              </c:strCache>
            </c:strRef>
          </c:tx>
          <c:spPr>
            <a:solidFill>
              <a:srgbClr val="C55A11"/>
            </a:solidFill>
            <a:ln>
              <a:noFill/>
            </a:ln>
            <a:effectLst>
              <a:outerShdw blurRad="76200" dir="18900000" sy="23000" kx="-1200000" algn="bl" rotWithShape="0">
                <a:prstClr val="black">
                  <a:alpha val="20000"/>
                </a:prstClr>
              </a:outerShdw>
            </a:effectLst>
            <a:sp3d/>
          </c:spPr>
          <c:invertIfNegative val="0"/>
          <c:dPt>
            <c:idx val="0"/>
            <c:invertIfNegative val="0"/>
            <c:bubble3D val="0"/>
            <c:spPr>
              <a:solidFill>
                <a:schemeClr val="accent6">
                  <a:lumMod val="75000"/>
                </a:schemeClr>
              </a:solidFill>
              <a:ln>
                <a:noFill/>
              </a:ln>
              <a:effectLst>
                <a:outerShdw blurRad="76200" dir="18900000" sy="23000" kx="-1200000" algn="bl" rotWithShape="0">
                  <a:prstClr val="black">
                    <a:alpha val="20000"/>
                  </a:prstClr>
                </a:outerShdw>
              </a:effectLst>
              <a:sp3d/>
            </c:spPr>
            <c:extLst xmlns:c16r2="http://schemas.microsoft.com/office/drawing/2015/06/chart">
              <c:ext xmlns:c16="http://schemas.microsoft.com/office/drawing/2014/chart" uri="{C3380CC4-5D6E-409C-BE32-E72D297353CC}">
                <c16:uniqueId val="{00000001-A2D7-43FF-8367-B6030319F657}"/>
              </c:ext>
            </c:extLst>
          </c:dPt>
          <c:cat>
            <c:strRef>
              <c:f>Plan1!$A$2</c:f>
              <c:strCache>
                <c:ptCount val="1"/>
                <c:pt idx="0">
                  <c:v>Categoria 1</c:v>
                </c:pt>
              </c:strCache>
            </c:strRef>
          </c:cat>
          <c:val>
            <c:numRef>
              <c:f>Plan1!$B$2</c:f>
              <c:numCache>
                <c:formatCode>General</c:formatCode>
                <c:ptCount val="1"/>
                <c:pt idx="0">
                  <c:v>61</c:v>
                </c:pt>
              </c:numCache>
            </c:numRef>
          </c:val>
          <c:shape val="pyramid"/>
          <c:extLst xmlns:c16r2="http://schemas.microsoft.com/office/drawing/2015/06/chart">
            <c:ext xmlns:c16="http://schemas.microsoft.com/office/drawing/2014/chart" uri="{C3380CC4-5D6E-409C-BE32-E72D297353CC}">
              <c16:uniqueId val="{00000002-A2D7-43FF-8367-B6030319F657}"/>
            </c:ext>
          </c:extLst>
        </c:ser>
        <c:dLbls>
          <c:showLegendKey val="0"/>
          <c:showVal val="0"/>
          <c:showCatName val="0"/>
          <c:showSerName val="0"/>
          <c:showPercent val="0"/>
          <c:showBubbleSize val="0"/>
        </c:dLbls>
        <c:gapWidth val="229"/>
        <c:gapDepth val="130"/>
        <c:shape val="box"/>
        <c:axId val="476122992"/>
        <c:axId val="476123384"/>
        <c:axId val="0"/>
      </c:bar3DChart>
      <c:catAx>
        <c:axId val="476122992"/>
        <c:scaling>
          <c:orientation val="minMax"/>
        </c:scaling>
        <c:delete val="1"/>
        <c:axPos val="b"/>
        <c:numFmt formatCode="General" sourceLinked="1"/>
        <c:majorTickMark val="out"/>
        <c:minorTickMark val="none"/>
        <c:tickLblPos val="nextTo"/>
        <c:crossAx val="476123384"/>
        <c:crosses val="autoZero"/>
        <c:auto val="1"/>
        <c:lblAlgn val="ctr"/>
        <c:lblOffset val="100"/>
        <c:noMultiLvlLbl val="0"/>
      </c:catAx>
      <c:valAx>
        <c:axId val="476123384"/>
        <c:scaling>
          <c:orientation val="minMax"/>
          <c:max val="80"/>
          <c:min val="50"/>
        </c:scaling>
        <c:delete val="1"/>
        <c:axPos val="l"/>
        <c:numFmt formatCode="General" sourceLinked="1"/>
        <c:majorTickMark val="out"/>
        <c:minorTickMark val="none"/>
        <c:tickLblPos val="nextTo"/>
        <c:crossAx val="4761229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Plan1!$B$1</c:f>
              <c:strCache>
                <c:ptCount val="1"/>
                <c:pt idx="0">
                  <c:v>Série 1</c:v>
                </c:pt>
              </c:strCache>
            </c:strRef>
          </c:tx>
          <c:spPr>
            <a:solidFill>
              <a:schemeClr val="accent6">
                <a:lumMod val="75000"/>
              </a:schemeClr>
            </a:solidFill>
            <a:ln>
              <a:noFill/>
            </a:ln>
            <a:effectLst>
              <a:outerShdw blurRad="76200" dir="18900000" sy="23000" kx="-1200000" algn="bl" rotWithShape="0">
                <a:prstClr val="black">
                  <a:alpha val="20000"/>
                </a:prstClr>
              </a:outerShdw>
            </a:effectLst>
            <a:sp3d/>
          </c:spPr>
          <c:invertIfNegative val="0"/>
          <c:cat>
            <c:strRef>
              <c:f>Plan1!$A$2</c:f>
              <c:strCache>
                <c:ptCount val="1"/>
                <c:pt idx="0">
                  <c:v>Categoria 1</c:v>
                </c:pt>
              </c:strCache>
            </c:strRef>
          </c:cat>
          <c:val>
            <c:numRef>
              <c:f>Plan1!$B$2</c:f>
              <c:numCache>
                <c:formatCode>General</c:formatCode>
                <c:ptCount val="1"/>
                <c:pt idx="0">
                  <c:v>73</c:v>
                </c:pt>
              </c:numCache>
            </c:numRef>
          </c:val>
          <c:shape val="pyramid"/>
          <c:extLst xmlns:c16r2="http://schemas.microsoft.com/office/drawing/2015/06/chart">
            <c:ext xmlns:c16="http://schemas.microsoft.com/office/drawing/2014/chart" uri="{C3380CC4-5D6E-409C-BE32-E72D297353CC}">
              <c16:uniqueId val="{00000000-C380-4614-97D9-F768BEC5A3D7}"/>
            </c:ext>
          </c:extLst>
        </c:ser>
        <c:dLbls>
          <c:showLegendKey val="0"/>
          <c:showVal val="0"/>
          <c:showCatName val="0"/>
          <c:showSerName val="0"/>
          <c:showPercent val="0"/>
          <c:showBubbleSize val="0"/>
        </c:dLbls>
        <c:gapWidth val="229"/>
        <c:gapDepth val="130"/>
        <c:shape val="box"/>
        <c:axId val="476153016"/>
        <c:axId val="476153408"/>
        <c:axId val="0"/>
      </c:bar3DChart>
      <c:catAx>
        <c:axId val="476153016"/>
        <c:scaling>
          <c:orientation val="minMax"/>
        </c:scaling>
        <c:delete val="1"/>
        <c:axPos val="b"/>
        <c:numFmt formatCode="General" sourceLinked="1"/>
        <c:majorTickMark val="out"/>
        <c:minorTickMark val="none"/>
        <c:tickLblPos val="nextTo"/>
        <c:crossAx val="476153408"/>
        <c:crosses val="autoZero"/>
        <c:auto val="1"/>
        <c:lblAlgn val="ctr"/>
        <c:lblOffset val="100"/>
        <c:noMultiLvlLbl val="0"/>
      </c:catAx>
      <c:valAx>
        <c:axId val="476153408"/>
        <c:scaling>
          <c:orientation val="minMax"/>
          <c:max val="80"/>
          <c:min val="50"/>
        </c:scaling>
        <c:delete val="1"/>
        <c:axPos val="l"/>
        <c:numFmt formatCode="General" sourceLinked="1"/>
        <c:majorTickMark val="out"/>
        <c:minorTickMark val="none"/>
        <c:tickLblPos val="nextTo"/>
        <c:crossAx val="476153016"/>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772749501394095E-2"/>
          <c:y val="0.10925380104501854"/>
          <c:w val="0.92245450099721182"/>
          <c:h val="0.8335180174552097"/>
        </c:manualLayout>
      </c:layout>
      <c:barChart>
        <c:barDir val="col"/>
        <c:grouping val="clustered"/>
        <c:varyColors val="0"/>
        <c:ser>
          <c:idx val="0"/>
          <c:order val="0"/>
          <c:tx>
            <c:strRef>
              <c:f>Plan1!$B$1</c:f>
              <c:strCache>
                <c:ptCount val="1"/>
                <c:pt idx="0">
                  <c:v>Série 1</c:v>
                </c:pt>
              </c:strCache>
            </c:strRef>
          </c:tx>
          <c:spPr>
            <a:solidFill>
              <a:schemeClr val="accent1"/>
            </a:solidFill>
            <a:ln>
              <a:noFill/>
            </a:ln>
            <a:effectLst/>
          </c:spPr>
          <c:invertIfNegative val="0"/>
          <c:dPt>
            <c:idx val="0"/>
            <c:invertIfNegative val="0"/>
            <c:bubble3D val="0"/>
            <c:spPr>
              <a:solidFill>
                <a:srgbClr val="00A74C"/>
              </a:solidFill>
              <a:ln>
                <a:noFill/>
              </a:ln>
              <a:effectLst/>
            </c:spPr>
            <c:extLst xmlns:c16r2="http://schemas.microsoft.com/office/drawing/2015/06/chart">
              <c:ext xmlns:c16="http://schemas.microsoft.com/office/drawing/2014/chart" uri="{C3380CC4-5D6E-409C-BE32-E72D297353CC}">
                <c16:uniqueId val="{00000001-FD39-46DF-9367-C58A28305B70}"/>
              </c:ext>
            </c:extLst>
          </c:dPt>
          <c:dPt>
            <c:idx val="1"/>
            <c:invertIfNegative val="0"/>
            <c:bubble3D val="0"/>
            <c:spPr>
              <a:solidFill>
                <a:schemeClr val="accent5"/>
              </a:solidFill>
              <a:ln>
                <a:noFill/>
              </a:ln>
              <a:effectLst/>
            </c:spPr>
            <c:extLst xmlns:c16r2="http://schemas.microsoft.com/office/drawing/2015/06/chart">
              <c:ext xmlns:c16="http://schemas.microsoft.com/office/drawing/2014/chart" uri="{C3380CC4-5D6E-409C-BE32-E72D297353CC}">
                <c16:uniqueId val="{00000003-FD39-46DF-9367-C58A28305B70}"/>
              </c:ext>
            </c:extLst>
          </c:dPt>
          <c:dPt>
            <c:idx val="2"/>
            <c:invertIfNegative val="0"/>
            <c:bubble3D val="0"/>
            <c:spPr>
              <a:solidFill>
                <a:srgbClr val="B70000"/>
              </a:solidFill>
              <a:ln>
                <a:noFill/>
              </a:ln>
              <a:effectLst/>
            </c:spPr>
            <c:extLst xmlns:c16r2="http://schemas.microsoft.com/office/drawing/2015/06/chart">
              <c:ext xmlns:c16="http://schemas.microsoft.com/office/drawing/2014/chart" uri="{C3380CC4-5D6E-409C-BE32-E72D297353CC}">
                <c16:uniqueId val="{00000005-FD39-46DF-9367-C58A28305B70}"/>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Plan1!$A$2:$A$4</c:f>
              <c:strCache>
                <c:ptCount val="3"/>
                <c:pt idx="0">
                  <c:v>Categoria 1</c:v>
                </c:pt>
                <c:pt idx="1">
                  <c:v>Categoria 2</c:v>
                </c:pt>
                <c:pt idx="2">
                  <c:v>Categoria 3</c:v>
                </c:pt>
              </c:strCache>
            </c:strRef>
          </c:cat>
          <c:val>
            <c:numRef>
              <c:f>Plan1!$B$2:$B$4</c:f>
              <c:numCache>
                <c:formatCode>General</c:formatCode>
                <c:ptCount val="3"/>
                <c:pt idx="0">
                  <c:v>36</c:v>
                </c:pt>
                <c:pt idx="1">
                  <c:v>56</c:v>
                </c:pt>
                <c:pt idx="2">
                  <c:v>8</c:v>
                </c:pt>
              </c:numCache>
            </c:numRef>
          </c:val>
          <c:extLst xmlns:c16r2="http://schemas.microsoft.com/office/drawing/2015/06/chart">
            <c:ext xmlns:c16="http://schemas.microsoft.com/office/drawing/2014/chart" uri="{C3380CC4-5D6E-409C-BE32-E72D297353CC}">
              <c16:uniqueId val="{00000006-FD39-46DF-9367-C58A28305B70}"/>
            </c:ext>
          </c:extLst>
        </c:ser>
        <c:dLbls>
          <c:showLegendKey val="0"/>
          <c:showVal val="0"/>
          <c:showCatName val="0"/>
          <c:showSerName val="0"/>
          <c:showPercent val="0"/>
          <c:showBubbleSize val="0"/>
        </c:dLbls>
        <c:gapWidth val="149"/>
        <c:overlap val="-37"/>
        <c:axId val="476154584"/>
        <c:axId val="476154976"/>
      </c:barChart>
      <c:catAx>
        <c:axId val="476154584"/>
        <c:scaling>
          <c:orientation val="minMax"/>
        </c:scaling>
        <c:delete val="1"/>
        <c:axPos val="b"/>
        <c:numFmt formatCode="General" sourceLinked="1"/>
        <c:majorTickMark val="none"/>
        <c:minorTickMark val="none"/>
        <c:tickLblPos val="nextTo"/>
        <c:crossAx val="476154976"/>
        <c:crosses val="autoZero"/>
        <c:auto val="1"/>
        <c:lblAlgn val="ctr"/>
        <c:lblOffset val="100"/>
        <c:noMultiLvlLbl val="0"/>
      </c:catAx>
      <c:valAx>
        <c:axId val="476154976"/>
        <c:scaling>
          <c:orientation val="minMax"/>
        </c:scaling>
        <c:delete val="1"/>
        <c:axPos val="l"/>
        <c:numFmt formatCode="General" sourceLinked="1"/>
        <c:majorTickMark val="none"/>
        <c:minorTickMark val="none"/>
        <c:tickLblPos val="nextTo"/>
        <c:crossAx val="4761545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hPercent val="10"/>
      <c:rotY val="253"/>
      <c:depthPercent val="90"/>
      <c:rAngAx val="0"/>
      <c:perspective val="2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168964040484034E-2"/>
          <c:y val="4.0020304264604588E-2"/>
          <c:w val="0.95069808790103905"/>
          <c:h val="0.92662944218155829"/>
        </c:manualLayout>
      </c:layout>
      <c:pie3DChart>
        <c:varyColors val="1"/>
        <c:ser>
          <c:idx val="0"/>
          <c:order val="0"/>
          <c:tx>
            <c:strRef>
              <c:f>Plan1!$B$1</c:f>
              <c:strCache>
                <c:ptCount val="1"/>
                <c:pt idx="0">
                  <c:v>Vendas</c:v>
                </c:pt>
              </c:strCache>
            </c:strRef>
          </c:tx>
          <c:spPr>
            <a:ln>
              <a:noFill/>
            </a:ln>
          </c:spPr>
          <c:explosion val="2"/>
          <c:dPt>
            <c:idx val="0"/>
            <c:bubble3D val="0"/>
            <c:spPr>
              <a:solidFill>
                <a:srgbClr val="00B050"/>
              </a:solidFill>
              <a:ln w="25400">
                <a:noFill/>
              </a:ln>
              <a:effectLst/>
              <a:sp3d/>
            </c:spPr>
            <c:extLst xmlns:c16r2="http://schemas.microsoft.com/office/drawing/2015/06/chart">
              <c:ext xmlns:c16="http://schemas.microsoft.com/office/drawing/2014/chart" uri="{C3380CC4-5D6E-409C-BE32-E72D297353CC}">
                <c16:uniqueId val="{00000001-099E-48E3-B4FC-7DE02F7D5C05}"/>
              </c:ext>
            </c:extLst>
          </c:dPt>
          <c:dPt>
            <c:idx val="1"/>
            <c:bubble3D val="0"/>
            <c:spPr>
              <a:solidFill>
                <a:schemeClr val="accent5"/>
              </a:solidFill>
              <a:ln w="25400">
                <a:noFill/>
              </a:ln>
              <a:effectLst/>
              <a:sp3d/>
            </c:spPr>
            <c:extLst xmlns:c16r2="http://schemas.microsoft.com/office/drawing/2015/06/chart">
              <c:ext xmlns:c16="http://schemas.microsoft.com/office/drawing/2014/chart" uri="{C3380CC4-5D6E-409C-BE32-E72D297353CC}">
                <c16:uniqueId val="{00000003-099E-48E3-B4FC-7DE02F7D5C05}"/>
              </c:ext>
            </c:extLst>
          </c:dPt>
          <c:dPt>
            <c:idx val="2"/>
            <c:bubble3D val="0"/>
            <c:spPr>
              <a:solidFill>
                <a:srgbClr val="C00000"/>
              </a:solidFill>
              <a:ln w="25400">
                <a:noFill/>
              </a:ln>
              <a:effectLst/>
              <a:sp3d/>
            </c:spPr>
            <c:extLst xmlns:c16r2="http://schemas.microsoft.com/office/drawing/2015/06/chart">
              <c:ext xmlns:c16="http://schemas.microsoft.com/office/drawing/2014/chart" uri="{C3380CC4-5D6E-409C-BE32-E72D297353CC}">
                <c16:uniqueId val="{00000005-099E-48E3-B4FC-7DE02F7D5C05}"/>
              </c:ext>
            </c:extLst>
          </c:dPt>
          <c:dPt>
            <c:idx val="3"/>
            <c:bubble3D val="0"/>
            <c:spPr>
              <a:solidFill>
                <a:schemeClr val="bg1">
                  <a:lumMod val="65000"/>
                </a:schemeClr>
              </a:solidFill>
              <a:ln w="25400">
                <a:noFill/>
              </a:ln>
              <a:effectLst/>
              <a:scene3d>
                <a:camera prst="orthographicFront"/>
                <a:lightRig rig="threePt" dir="t"/>
              </a:scene3d>
              <a:sp3d/>
            </c:spPr>
            <c:extLst xmlns:c16r2="http://schemas.microsoft.com/office/drawing/2015/06/chart">
              <c:ext xmlns:c16="http://schemas.microsoft.com/office/drawing/2014/chart" uri="{C3380CC4-5D6E-409C-BE32-E72D297353CC}">
                <c16:uniqueId val="{00000007-099E-48E3-B4FC-7DE02F7D5C05}"/>
              </c:ext>
            </c:extLst>
          </c:dPt>
          <c:cat>
            <c:strRef>
              <c:f>Plan1!$A$2:$A$5</c:f>
              <c:strCache>
                <c:ptCount val="4"/>
                <c:pt idx="0">
                  <c:v>bara</c:v>
                </c:pt>
                <c:pt idx="1">
                  <c:v>adq</c:v>
                </c:pt>
                <c:pt idx="2">
                  <c:v>3º Tri</c:v>
                </c:pt>
                <c:pt idx="3">
                  <c:v>4º Tri</c:v>
                </c:pt>
              </c:strCache>
            </c:strRef>
          </c:cat>
          <c:val>
            <c:numRef>
              <c:f>Plan1!$B$2:$B$5</c:f>
              <c:numCache>
                <c:formatCode>General</c:formatCode>
                <c:ptCount val="4"/>
                <c:pt idx="0">
                  <c:v>26</c:v>
                </c:pt>
                <c:pt idx="1">
                  <c:v>39</c:v>
                </c:pt>
                <c:pt idx="2">
                  <c:v>6</c:v>
                </c:pt>
                <c:pt idx="3">
                  <c:v>29</c:v>
                </c:pt>
              </c:numCache>
            </c:numRef>
          </c:val>
          <c:extLst xmlns:c16r2="http://schemas.microsoft.com/office/drawing/2015/06/chart">
            <c:ext xmlns:c16="http://schemas.microsoft.com/office/drawing/2014/chart" uri="{C3380CC4-5D6E-409C-BE32-E72D297353CC}">
              <c16:uniqueId val="{00000008-099E-48E3-B4FC-7DE02F7D5C05}"/>
            </c:ext>
          </c:extLst>
        </c:ser>
        <c:dLbls>
          <c:showLegendKey val="0"/>
          <c:showVal val="0"/>
          <c:showCatName val="0"/>
          <c:showSerName val="0"/>
          <c:showPercent val="0"/>
          <c:showBubbleSize val="0"/>
          <c:showLeaderLines val="1"/>
        </c:dLbls>
      </c:pie3D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772749501394095E-2"/>
          <c:y val="0.10925380104501854"/>
          <c:w val="0.92245450099721182"/>
          <c:h val="0.8335180174552097"/>
        </c:manualLayout>
      </c:layout>
      <c:barChart>
        <c:barDir val="col"/>
        <c:grouping val="clustered"/>
        <c:varyColors val="0"/>
        <c:ser>
          <c:idx val="0"/>
          <c:order val="0"/>
          <c:tx>
            <c:strRef>
              <c:f>Plan1!$B$1</c:f>
              <c:strCache>
                <c:ptCount val="1"/>
                <c:pt idx="0">
                  <c:v>Série 1</c:v>
                </c:pt>
              </c:strCache>
            </c:strRef>
          </c:tx>
          <c:spPr>
            <a:solidFill>
              <a:srgbClr val="FF6600"/>
            </a:solidFill>
            <a:ln>
              <a:noFill/>
            </a:ln>
            <a:effectLst/>
          </c:spPr>
          <c:invertIfNegative val="0"/>
          <c:dPt>
            <c:idx val="0"/>
            <c:invertIfNegative val="0"/>
            <c:bubble3D val="0"/>
            <c:spPr>
              <a:solidFill>
                <a:srgbClr val="FF6600"/>
              </a:solidFill>
              <a:ln>
                <a:noFill/>
              </a:ln>
              <a:effectLst/>
            </c:spPr>
            <c:extLst xmlns:c16r2="http://schemas.microsoft.com/office/drawing/2015/06/chart">
              <c:ext xmlns:c16="http://schemas.microsoft.com/office/drawing/2014/chart" uri="{C3380CC4-5D6E-409C-BE32-E72D297353CC}">
                <c16:uniqueId val="{00000001-3F14-4BB7-8E3D-E9D79901B329}"/>
              </c:ext>
            </c:extLst>
          </c:dPt>
          <c:dPt>
            <c:idx val="1"/>
            <c:invertIfNegative val="0"/>
            <c:bubble3D val="0"/>
            <c:spPr>
              <a:solidFill>
                <a:srgbClr val="FF6600"/>
              </a:solidFill>
              <a:ln>
                <a:noFill/>
              </a:ln>
              <a:effectLst/>
            </c:spPr>
            <c:extLst xmlns:c16r2="http://schemas.microsoft.com/office/drawing/2015/06/chart">
              <c:ext xmlns:c16="http://schemas.microsoft.com/office/drawing/2014/chart" uri="{C3380CC4-5D6E-409C-BE32-E72D297353CC}">
                <c16:uniqueId val="{00000003-3F14-4BB7-8E3D-E9D79901B329}"/>
              </c:ext>
            </c:extLst>
          </c:dPt>
          <c:dPt>
            <c:idx val="2"/>
            <c:invertIfNegative val="0"/>
            <c:bubble3D val="0"/>
            <c:spPr>
              <a:solidFill>
                <a:srgbClr val="FF6600"/>
              </a:solidFill>
              <a:ln>
                <a:noFill/>
              </a:ln>
              <a:effectLst/>
            </c:spPr>
            <c:extLst xmlns:c16r2="http://schemas.microsoft.com/office/drawing/2015/06/chart">
              <c:ext xmlns:c16="http://schemas.microsoft.com/office/drawing/2014/chart" uri="{C3380CC4-5D6E-409C-BE32-E72D297353CC}">
                <c16:uniqueId val="{00000005-3F14-4BB7-8E3D-E9D79901B329}"/>
              </c:ext>
            </c:extLst>
          </c:dPt>
          <c:dLbls>
            <c:dLbl>
              <c:idx val="0"/>
              <c:layout/>
              <c:tx>
                <c:rich>
                  <a:bodyPr/>
                  <a:lstStyle/>
                  <a:p>
                    <a:fld id="{637E7FF7-6BC3-42AD-9646-C10F11A028F1}" type="VALUE">
                      <a:rPr lang="en-US" u="none"/>
                      <a:pPr/>
                      <a:t>[VALOR]</a:t>
                    </a:fld>
                    <a:endParaRPr lang="pt-BR"/>
                  </a:p>
                </c:rich>
              </c:tx>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3F14-4BB7-8E3D-E9D79901B329}"/>
                </c:ext>
                <c:ext xmlns:c15="http://schemas.microsoft.com/office/drawing/2012/chart" uri="{CE6537A1-D6FC-4f65-9D91-7224C49458BB}">
                  <c15:layout/>
                  <c15:dlblFieldTable/>
                  <c15:showDataLabelsRange val="0"/>
                </c:ext>
              </c:extLst>
            </c:dLbl>
            <c:dLbl>
              <c:idx val="1"/>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dLbl>
            <c:dLbl>
              <c:idx val="2"/>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dLbl>
            <c:spPr>
              <a:noFill/>
              <a:ln>
                <a:noFill/>
              </a:ln>
              <a:effectLst/>
            </c:spPr>
            <c:txPr>
              <a:bodyPr rot="0" spcFirstLastPara="1" vertOverflow="ellipsis" vert="horz" wrap="square" anchor="ctr" anchorCtr="1"/>
              <a:lstStyle/>
              <a:p>
                <a:pPr>
                  <a:defRPr sz="1197" b="0" i="0" u="sng"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Plan1!$A$2:$A$4</c:f>
              <c:strCache>
                <c:ptCount val="3"/>
                <c:pt idx="0">
                  <c:v>Categoria 1</c:v>
                </c:pt>
                <c:pt idx="1">
                  <c:v>Categoria 2</c:v>
                </c:pt>
                <c:pt idx="2">
                  <c:v>Categoria 3</c:v>
                </c:pt>
              </c:strCache>
            </c:strRef>
          </c:cat>
          <c:val>
            <c:numRef>
              <c:f>Plan1!$B$2:$B$4</c:f>
              <c:numCache>
                <c:formatCode>General</c:formatCode>
                <c:ptCount val="3"/>
                <c:pt idx="0">
                  <c:v>36</c:v>
                </c:pt>
                <c:pt idx="1">
                  <c:v>56</c:v>
                </c:pt>
                <c:pt idx="2">
                  <c:v>8</c:v>
                </c:pt>
              </c:numCache>
            </c:numRef>
          </c:val>
          <c:extLst xmlns:c16r2="http://schemas.microsoft.com/office/drawing/2015/06/chart">
            <c:ext xmlns:c16="http://schemas.microsoft.com/office/drawing/2014/chart" uri="{C3380CC4-5D6E-409C-BE32-E72D297353CC}">
              <c16:uniqueId val="{00000006-3F14-4BB7-8E3D-E9D79901B329}"/>
            </c:ext>
          </c:extLst>
        </c:ser>
        <c:dLbls>
          <c:showLegendKey val="0"/>
          <c:showVal val="0"/>
          <c:showCatName val="0"/>
          <c:showSerName val="0"/>
          <c:showPercent val="0"/>
          <c:showBubbleSize val="0"/>
        </c:dLbls>
        <c:gapWidth val="500"/>
        <c:overlap val="-37"/>
        <c:axId val="476156152"/>
        <c:axId val="474580304"/>
      </c:barChart>
      <c:catAx>
        <c:axId val="476156152"/>
        <c:scaling>
          <c:orientation val="minMax"/>
        </c:scaling>
        <c:delete val="1"/>
        <c:axPos val="b"/>
        <c:numFmt formatCode="General" sourceLinked="1"/>
        <c:majorTickMark val="none"/>
        <c:minorTickMark val="none"/>
        <c:tickLblPos val="nextTo"/>
        <c:crossAx val="474580304"/>
        <c:crosses val="autoZero"/>
        <c:auto val="1"/>
        <c:lblAlgn val="ctr"/>
        <c:lblOffset val="100"/>
        <c:noMultiLvlLbl val="0"/>
      </c:catAx>
      <c:valAx>
        <c:axId val="474580304"/>
        <c:scaling>
          <c:orientation val="minMax"/>
        </c:scaling>
        <c:delete val="1"/>
        <c:axPos val="l"/>
        <c:numFmt formatCode="General" sourceLinked="1"/>
        <c:majorTickMark val="none"/>
        <c:minorTickMark val="none"/>
        <c:tickLblPos val="nextTo"/>
        <c:crossAx val="476156152"/>
        <c:crosses val="autoZero"/>
        <c:crossBetween val="between"/>
      </c:valAx>
      <c:spPr>
        <a:noFill/>
        <a:ln>
          <a:noFill/>
        </a:ln>
        <a:effectLst/>
      </c:spPr>
    </c:plotArea>
    <c:plotVisOnly val="1"/>
    <c:dispBlanksAs val="gap"/>
    <c:showDLblsOverMax val="0"/>
  </c:chart>
  <c:spPr>
    <a:noFill/>
    <a:ln>
      <a:noFill/>
    </a:ln>
    <a:effectLst/>
  </c:spPr>
  <c:txPr>
    <a:bodyPr/>
    <a:lstStyle/>
    <a:p>
      <a:pPr>
        <a:defRPr u="sng"/>
      </a:pPr>
      <a:endParaRPr lang="pt-BR"/>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0674910354515543"/>
          <c:y val="6.0606060606060608E-2"/>
          <c:w val="0.36742930021071307"/>
          <c:h val="0.87878787878787878"/>
        </c:manualLayout>
      </c:layout>
      <c:barChart>
        <c:barDir val="bar"/>
        <c:grouping val="clustered"/>
        <c:varyColors val="0"/>
        <c:ser>
          <c:idx val="0"/>
          <c:order val="0"/>
          <c:spPr>
            <a:solidFill>
              <a:srgbClr val="C00000"/>
            </a:solidFill>
            <a:ln>
              <a:noFill/>
            </a:ln>
            <a:effectLst/>
          </c:spPr>
          <c:invertIfNegative val="0"/>
          <c:dPt>
            <c:idx val="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1-842E-420E-AC6E-92CD976940E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Planilha1!$C$3:$C$7</c:f>
              <c:strCache>
                <c:ptCount val="5"/>
                <c:pt idx="0">
                  <c:v>não teve problema</c:v>
                </c:pt>
                <c:pt idx="1">
                  <c:v>carga horária não adequada</c:v>
                </c:pt>
                <c:pt idx="2">
                  <c:v>consultores sem conhecimento técnico suficiente</c:v>
                </c:pt>
                <c:pt idx="3">
                  <c:v>poucas opções de horários para a realização da consultoria</c:v>
                </c:pt>
                <c:pt idx="4">
                  <c:v>outros</c:v>
                </c:pt>
              </c:strCache>
            </c:strRef>
          </c:cat>
          <c:val>
            <c:numRef>
              <c:f>Planilha1!$D$3:$D$7</c:f>
              <c:numCache>
                <c:formatCode>General</c:formatCode>
                <c:ptCount val="5"/>
                <c:pt idx="0">
                  <c:v>96</c:v>
                </c:pt>
                <c:pt idx="1">
                  <c:v>0</c:v>
                </c:pt>
                <c:pt idx="2">
                  <c:v>1</c:v>
                </c:pt>
                <c:pt idx="3">
                  <c:v>0</c:v>
                </c:pt>
                <c:pt idx="4">
                  <c:v>2</c:v>
                </c:pt>
              </c:numCache>
            </c:numRef>
          </c:val>
          <c:extLst xmlns:c16r2="http://schemas.microsoft.com/office/drawing/2015/06/chart">
            <c:ext xmlns:c16="http://schemas.microsoft.com/office/drawing/2014/chart" uri="{C3380CC4-5D6E-409C-BE32-E72D297353CC}">
              <c16:uniqueId val="{00000002-842E-420E-AC6E-92CD976940EE}"/>
            </c:ext>
          </c:extLst>
        </c:ser>
        <c:dLbls>
          <c:showLegendKey val="0"/>
          <c:showVal val="0"/>
          <c:showCatName val="0"/>
          <c:showSerName val="0"/>
          <c:showPercent val="0"/>
          <c:showBubbleSize val="0"/>
        </c:dLbls>
        <c:gapWidth val="206"/>
        <c:axId val="474581088"/>
        <c:axId val="474581480"/>
      </c:barChart>
      <c:catAx>
        <c:axId val="474581088"/>
        <c:scaling>
          <c:orientation val="maxMin"/>
        </c:scaling>
        <c:delete val="1"/>
        <c:axPos val="l"/>
        <c:numFmt formatCode="General" sourceLinked="1"/>
        <c:majorTickMark val="none"/>
        <c:minorTickMark val="none"/>
        <c:tickLblPos val="nextTo"/>
        <c:crossAx val="474581480"/>
        <c:crosses val="autoZero"/>
        <c:auto val="1"/>
        <c:lblAlgn val="ctr"/>
        <c:lblOffset val="100"/>
        <c:noMultiLvlLbl val="0"/>
      </c:catAx>
      <c:valAx>
        <c:axId val="474581480"/>
        <c:scaling>
          <c:orientation val="minMax"/>
          <c:max val="100"/>
        </c:scaling>
        <c:delete val="1"/>
        <c:axPos val="t"/>
        <c:numFmt formatCode="General" sourceLinked="1"/>
        <c:majorTickMark val="out"/>
        <c:minorTickMark val="none"/>
        <c:tickLblPos val="nextTo"/>
        <c:crossAx val="4745810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0674910354515543"/>
          <c:y val="6.0606060606060608E-2"/>
          <c:w val="0.36742930021071307"/>
          <c:h val="0.87878787878787878"/>
        </c:manualLayout>
      </c:layout>
      <c:barChart>
        <c:barDir val="bar"/>
        <c:grouping val="clustered"/>
        <c:varyColors val="0"/>
        <c:ser>
          <c:idx val="0"/>
          <c:order val="0"/>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Planilha1!$C$3:$C$7</c:f>
              <c:strCache>
                <c:ptCount val="5"/>
                <c:pt idx="0">
                  <c:v>não teve problema</c:v>
                </c:pt>
                <c:pt idx="1">
                  <c:v>carga horária não adequada</c:v>
                </c:pt>
                <c:pt idx="2">
                  <c:v>consultores sem conhecimento técnico suficiente</c:v>
                </c:pt>
                <c:pt idx="3">
                  <c:v>poucas opções de horários para a realização da consultoria</c:v>
                </c:pt>
                <c:pt idx="4">
                  <c:v>outros</c:v>
                </c:pt>
              </c:strCache>
            </c:strRef>
          </c:cat>
          <c:val>
            <c:numRef>
              <c:f>Planilha1!$E$3:$E$7</c:f>
              <c:numCache>
                <c:formatCode>General</c:formatCode>
                <c:ptCount val="5"/>
                <c:pt idx="0">
                  <c:v>93</c:v>
                </c:pt>
                <c:pt idx="1">
                  <c:v>2</c:v>
                </c:pt>
                <c:pt idx="2">
                  <c:v>1</c:v>
                </c:pt>
                <c:pt idx="3">
                  <c:v>1</c:v>
                </c:pt>
                <c:pt idx="4">
                  <c:v>3</c:v>
                </c:pt>
              </c:numCache>
            </c:numRef>
          </c:val>
          <c:extLst xmlns:c16r2="http://schemas.microsoft.com/office/drawing/2015/06/chart">
            <c:ext xmlns:c16="http://schemas.microsoft.com/office/drawing/2014/chart" uri="{C3380CC4-5D6E-409C-BE32-E72D297353CC}">
              <c16:uniqueId val="{00000000-F0F1-46ED-B25A-F9A9A2723E35}"/>
            </c:ext>
          </c:extLst>
        </c:ser>
        <c:dLbls>
          <c:showLegendKey val="0"/>
          <c:showVal val="0"/>
          <c:showCatName val="0"/>
          <c:showSerName val="0"/>
          <c:showPercent val="0"/>
          <c:showBubbleSize val="0"/>
        </c:dLbls>
        <c:gapWidth val="500"/>
        <c:axId val="474582264"/>
        <c:axId val="474582656"/>
      </c:barChart>
      <c:catAx>
        <c:axId val="474582264"/>
        <c:scaling>
          <c:orientation val="maxMin"/>
        </c:scaling>
        <c:delete val="1"/>
        <c:axPos val="l"/>
        <c:numFmt formatCode="General" sourceLinked="1"/>
        <c:majorTickMark val="none"/>
        <c:minorTickMark val="none"/>
        <c:tickLblPos val="nextTo"/>
        <c:crossAx val="474582656"/>
        <c:crosses val="autoZero"/>
        <c:auto val="1"/>
        <c:lblAlgn val="ctr"/>
        <c:lblOffset val="100"/>
        <c:noMultiLvlLbl val="0"/>
      </c:catAx>
      <c:valAx>
        <c:axId val="474582656"/>
        <c:scaling>
          <c:orientation val="minMax"/>
        </c:scaling>
        <c:delete val="1"/>
        <c:axPos val="t"/>
        <c:numFmt formatCode="General" sourceLinked="1"/>
        <c:majorTickMark val="out"/>
        <c:minorTickMark val="none"/>
        <c:tickLblPos val="nextTo"/>
        <c:crossAx val="4745822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Vendas</c:v>
                </c:pt>
              </c:strCache>
            </c:strRef>
          </c:tx>
          <c:dPt>
            <c:idx val="0"/>
            <c:bubble3D val="0"/>
            <c:spPr>
              <a:solidFill>
                <a:srgbClr val="C9E7A7"/>
              </a:solidFill>
              <a:ln w="19050">
                <a:noFill/>
              </a:ln>
              <a:effectLst/>
            </c:spPr>
            <c:extLst xmlns:c16r2="http://schemas.microsoft.com/office/drawing/2015/06/chart">
              <c:ext xmlns:c16="http://schemas.microsoft.com/office/drawing/2014/chart" uri="{C3380CC4-5D6E-409C-BE32-E72D297353CC}">
                <c16:uniqueId val="{00000001-F119-414A-8433-42A8960B2EF2}"/>
              </c:ext>
            </c:extLst>
          </c:dPt>
          <c:dPt>
            <c:idx val="1"/>
            <c:bubble3D val="0"/>
            <c:spPr>
              <a:solidFill>
                <a:schemeClr val="accent2">
                  <a:lumMod val="75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3-F119-414A-8433-42A8960B2EF2}"/>
              </c:ext>
            </c:extLst>
          </c:dPt>
          <c:dPt>
            <c:idx val="2"/>
            <c:bubble3D val="0"/>
            <c:spPr>
              <a:solidFill>
                <a:schemeClr val="accent3"/>
              </a:solidFill>
              <a:ln w="19050">
                <a:solidFill>
                  <a:schemeClr val="lt1"/>
                </a:solidFill>
              </a:ln>
              <a:effectLst/>
            </c:spPr>
            <c:extLst xmlns:c16r2="http://schemas.microsoft.com/office/drawing/2015/06/chart">
              <c:ext xmlns:c16="http://schemas.microsoft.com/office/drawing/2014/chart" uri="{C3380CC4-5D6E-409C-BE32-E72D297353CC}">
                <c16:uniqueId val="{00000005-F119-414A-8433-42A8960B2EF2}"/>
              </c:ext>
            </c:extLst>
          </c:dPt>
          <c:dPt>
            <c:idx val="3"/>
            <c:bubble3D val="0"/>
            <c:spPr>
              <a:solidFill>
                <a:schemeClr val="accent4"/>
              </a:solidFill>
              <a:ln w="19050">
                <a:solidFill>
                  <a:schemeClr val="lt1"/>
                </a:solidFill>
              </a:ln>
              <a:effectLst/>
            </c:spPr>
            <c:extLst xmlns:c16r2="http://schemas.microsoft.com/office/drawing/2015/06/chart">
              <c:ext xmlns:c16="http://schemas.microsoft.com/office/drawing/2014/chart" uri="{C3380CC4-5D6E-409C-BE32-E72D297353CC}">
                <c16:uniqueId val="{00000007-F119-414A-8433-42A8960B2EF2}"/>
              </c:ext>
            </c:extLst>
          </c:dPt>
          <c:cat>
            <c:strRef>
              <c:f>Plan1!$A$2:$A$5</c:f>
              <c:strCache>
                <c:ptCount val="2"/>
                <c:pt idx="0">
                  <c:v>1º Tri</c:v>
                </c:pt>
                <c:pt idx="1">
                  <c:v>2º Tri</c:v>
                </c:pt>
              </c:strCache>
            </c:strRef>
          </c:cat>
          <c:val>
            <c:numRef>
              <c:f>Plan1!$B$2:$B$5</c:f>
              <c:numCache>
                <c:formatCode>General</c:formatCode>
                <c:ptCount val="4"/>
              </c:numCache>
            </c:numRef>
          </c:val>
          <c:extLst xmlns:c16r2="http://schemas.microsoft.com/office/drawing/2015/06/chart">
            <c:ext xmlns:c16="http://schemas.microsoft.com/office/drawing/2014/chart" uri="{C3380CC4-5D6E-409C-BE32-E72D297353CC}">
              <c16:uniqueId val="{00000008-F119-414A-8433-42A8960B2EF2}"/>
            </c:ext>
          </c:extLst>
        </c:ser>
        <c:ser>
          <c:idx val="1"/>
          <c:order val="1"/>
          <c:tx>
            <c:strRef>
              <c:f>Plan1!$C$1</c:f>
              <c:strCache>
                <c:ptCount val="1"/>
                <c:pt idx="0">
                  <c:v>Colunas1</c:v>
                </c:pt>
              </c:strCache>
            </c:strRef>
          </c:tx>
          <c:dPt>
            <c:idx val="0"/>
            <c:bubble3D val="0"/>
            <c:spPr>
              <a:solidFill>
                <a:srgbClr val="92D050"/>
              </a:solidFill>
              <a:ln w="19050">
                <a:solidFill>
                  <a:schemeClr val="lt1"/>
                </a:solidFill>
              </a:ln>
              <a:effectLst/>
            </c:spPr>
            <c:extLst xmlns:c16r2="http://schemas.microsoft.com/office/drawing/2015/06/chart">
              <c:ext xmlns:c16="http://schemas.microsoft.com/office/drawing/2014/chart" uri="{C3380CC4-5D6E-409C-BE32-E72D297353CC}">
                <c16:uniqueId val="{0000000A-F119-414A-8433-42A8960B2EF2}"/>
              </c:ext>
            </c:extLst>
          </c:dPt>
          <c:dPt>
            <c:idx val="1"/>
            <c:bubble3D val="0"/>
            <c:explosion val="11"/>
            <c:spPr>
              <a:solidFill>
                <a:srgbClr val="FF3300"/>
              </a:solidFill>
              <a:ln w="19050">
                <a:solidFill>
                  <a:schemeClr val="lt1"/>
                </a:solidFill>
              </a:ln>
              <a:effectLst/>
            </c:spPr>
            <c:extLst xmlns:c16r2="http://schemas.microsoft.com/office/drawing/2015/06/chart">
              <c:ext xmlns:c16="http://schemas.microsoft.com/office/drawing/2014/chart" uri="{C3380CC4-5D6E-409C-BE32-E72D297353CC}">
                <c16:uniqueId val="{0000000C-F119-414A-8433-42A8960B2EF2}"/>
              </c:ext>
            </c:extLst>
          </c:dPt>
          <c:dPt>
            <c:idx val="2"/>
            <c:bubble3D val="0"/>
            <c:spPr>
              <a:solidFill>
                <a:schemeClr val="accent3"/>
              </a:solidFill>
              <a:ln w="19050">
                <a:solidFill>
                  <a:schemeClr val="lt1"/>
                </a:solidFill>
              </a:ln>
              <a:effectLst/>
            </c:spPr>
            <c:extLst xmlns:c16r2="http://schemas.microsoft.com/office/drawing/2015/06/chart">
              <c:ext xmlns:c16="http://schemas.microsoft.com/office/drawing/2014/chart" uri="{C3380CC4-5D6E-409C-BE32-E72D297353CC}">
                <c16:uniqueId val="{0000000E-F119-414A-8433-42A8960B2EF2}"/>
              </c:ext>
            </c:extLst>
          </c:dPt>
          <c:dPt>
            <c:idx val="3"/>
            <c:bubble3D val="0"/>
            <c:spPr>
              <a:solidFill>
                <a:schemeClr val="accent4"/>
              </a:solidFill>
              <a:ln w="19050">
                <a:solidFill>
                  <a:schemeClr val="lt1"/>
                </a:solidFill>
              </a:ln>
              <a:effectLst/>
            </c:spPr>
            <c:extLst xmlns:c16r2="http://schemas.microsoft.com/office/drawing/2015/06/chart">
              <c:ext xmlns:c16="http://schemas.microsoft.com/office/drawing/2014/chart" uri="{C3380CC4-5D6E-409C-BE32-E72D297353CC}">
                <c16:uniqueId val="{00000010-F119-414A-8433-42A8960B2EF2}"/>
              </c:ext>
            </c:extLst>
          </c:dPt>
          <c:cat>
            <c:strRef>
              <c:f>Plan1!$A$2:$A$5</c:f>
              <c:strCache>
                <c:ptCount val="2"/>
                <c:pt idx="0">
                  <c:v>1º Tri</c:v>
                </c:pt>
                <c:pt idx="1">
                  <c:v>2º Tri</c:v>
                </c:pt>
              </c:strCache>
            </c:strRef>
          </c:cat>
          <c:val>
            <c:numRef>
              <c:f>Plan1!$C$2:$C$5</c:f>
              <c:numCache>
                <c:formatCode>General</c:formatCode>
                <c:ptCount val="4"/>
                <c:pt idx="0">
                  <c:v>95</c:v>
                </c:pt>
                <c:pt idx="1">
                  <c:v>5</c:v>
                </c:pt>
              </c:numCache>
            </c:numRef>
          </c:val>
          <c:extLst xmlns:c16r2="http://schemas.microsoft.com/office/drawing/2015/06/chart">
            <c:ext xmlns:c16="http://schemas.microsoft.com/office/drawing/2014/chart" uri="{C3380CC4-5D6E-409C-BE32-E72D297353CC}">
              <c16:uniqueId val="{00000011-F119-414A-8433-42A8960B2EF2}"/>
            </c:ext>
          </c:extLst>
        </c:ser>
        <c:dLbls>
          <c:showLegendKey val="0"/>
          <c:showVal val="0"/>
          <c:showCatName val="0"/>
          <c:showSerName val="0"/>
          <c:showPercent val="0"/>
          <c:showBubbleSize val="0"/>
          <c:showLeaderLines val="1"/>
        </c:dLbls>
        <c:firstSliceAng val="100"/>
        <c:holeSize val="30"/>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772749501394095E-2"/>
          <c:y val="0.10925380104501854"/>
          <c:w val="0.92245450099721182"/>
          <c:h val="0.8335180174552097"/>
        </c:manualLayout>
      </c:layout>
      <c:barChart>
        <c:barDir val="col"/>
        <c:grouping val="clustered"/>
        <c:varyColors val="0"/>
        <c:ser>
          <c:idx val="0"/>
          <c:order val="0"/>
          <c:tx>
            <c:strRef>
              <c:f>Plan1!$B$1</c:f>
              <c:strCache>
                <c:ptCount val="1"/>
                <c:pt idx="0">
                  <c:v>Série 1</c:v>
                </c:pt>
              </c:strCache>
            </c:strRef>
          </c:tx>
          <c:spPr>
            <a:solidFill>
              <a:srgbClr val="FFC000"/>
            </a:solidFill>
            <a:ln>
              <a:noFill/>
            </a:ln>
            <a:effectLst/>
          </c:spPr>
          <c:invertIfNegative val="0"/>
          <c:dPt>
            <c:idx val="0"/>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1-9046-4CDF-9DAD-063A79505623}"/>
              </c:ext>
            </c:extLst>
          </c:dPt>
          <c:dPt>
            <c:idx val="1"/>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3-9046-4CDF-9DAD-063A79505623}"/>
              </c:ext>
            </c:extLst>
          </c:dPt>
          <c:dPt>
            <c:idx val="2"/>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5-9046-4CDF-9DAD-063A79505623}"/>
              </c:ext>
            </c:extLst>
          </c:dPt>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rgbClr val="F36000"/>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Plan1!$A$2:$A$4</c:f>
              <c:strCache>
                <c:ptCount val="3"/>
                <c:pt idx="0">
                  <c:v>Categoria 1</c:v>
                </c:pt>
                <c:pt idx="1">
                  <c:v>Categoria 2</c:v>
                </c:pt>
                <c:pt idx="2">
                  <c:v>Categoria 3</c:v>
                </c:pt>
              </c:strCache>
            </c:strRef>
          </c:cat>
          <c:val>
            <c:numRef>
              <c:f>Plan1!$B$2:$B$4</c:f>
              <c:numCache>
                <c:formatCode>General</c:formatCode>
                <c:ptCount val="3"/>
                <c:pt idx="0">
                  <c:v>36</c:v>
                </c:pt>
                <c:pt idx="1">
                  <c:v>56</c:v>
                </c:pt>
                <c:pt idx="2">
                  <c:v>8</c:v>
                </c:pt>
              </c:numCache>
            </c:numRef>
          </c:val>
          <c:extLst xmlns:c16r2="http://schemas.microsoft.com/office/drawing/2015/06/chart">
            <c:ext xmlns:c16="http://schemas.microsoft.com/office/drawing/2014/chart" uri="{C3380CC4-5D6E-409C-BE32-E72D297353CC}">
              <c16:uniqueId val="{00000006-9046-4CDF-9DAD-063A79505623}"/>
            </c:ext>
          </c:extLst>
        </c:ser>
        <c:dLbls>
          <c:showLegendKey val="0"/>
          <c:showVal val="0"/>
          <c:showCatName val="0"/>
          <c:showSerName val="0"/>
          <c:showPercent val="0"/>
          <c:showBubbleSize val="0"/>
        </c:dLbls>
        <c:gapWidth val="500"/>
        <c:overlap val="-37"/>
        <c:axId val="279162592"/>
        <c:axId val="277779696"/>
      </c:barChart>
      <c:catAx>
        <c:axId val="279162592"/>
        <c:scaling>
          <c:orientation val="minMax"/>
        </c:scaling>
        <c:delete val="1"/>
        <c:axPos val="b"/>
        <c:numFmt formatCode="General" sourceLinked="1"/>
        <c:majorTickMark val="none"/>
        <c:minorTickMark val="none"/>
        <c:tickLblPos val="nextTo"/>
        <c:crossAx val="277779696"/>
        <c:crosses val="autoZero"/>
        <c:auto val="1"/>
        <c:lblAlgn val="ctr"/>
        <c:lblOffset val="100"/>
        <c:noMultiLvlLbl val="0"/>
      </c:catAx>
      <c:valAx>
        <c:axId val="277779696"/>
        <c:scaling>
          <c:orientation val="minMax"/>
        </c:scaling>
        <c:delete val="1"/>
        <c:axPos val="l"/>
        <c:numFmt formatCode="General" sourceLinked="1"/>
        <c:majorTickMark val="none"/>
        <c:minorTickMark val="none"/>
        <c:tickLblPos val="nextTo"/>
        <c:crossAx val="279162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Plan1!$B$1</c:f>
              <c:strCache>
                <c:ptCount val="1"/>
                <c:pt idx="0">
                  <c:v>Série 1</c:v>
                </c:pt>
              </c:strCache>
            </c:strRef>
          </c:tx>
          <c:spPr>
            <a:solidFill>
              <a:schemeClr val="bg1">
                <a:lumMod val="65000"/>
              </a:schemeClr>
            </a:solidFill>
            <a:ln>
              <a:noFill/>
            </a:ln>
            <a:effectLst/>
          </c:spPr>
          <c:invertIfNegative val="0"/>
          <c:cat>
            <c:strRef>
              <c:f>Plan1!$A$2</c:f>
              <c:strCache>
                <c:ptCount val="1"/>
                <c:pt idx="0">
                  <c:v>Categoria 1</c:v>
                </c:pt>
              </c:strCache>
            </c:strRef>
          </c:cat>
          <c:val>
            <c:numRef>
              <c:f>Plan1!$B$2</c:f>
              <c:numCache>
                <c:formatCode>General</c:formatCode>
                <c:ptCount val="1"/>
                <c:pt idx="0">
                  <c:v>7</c:v>
                </c:pt>
              </c:numCache>
            </c:numRef>
          </c:val>
          <c:extLst xmlns:c16r2="http://schemas.microsoft.com/office/drawing/2015/06/chart">
            <c:ext xmlns:c16="http://schemas.microsoft.com/office/drawing/2014/chart" uri="{C3380CC4-5D6E-409C-BE32-E72D297353CC}">
              <c16:uniqueId val="{00000000-3340-44F0-A100-9ED44BCB907A}"/>
            </c:ext>
          </c:extLst>
        </c:ser>
        <c:ser>
          <c:idx val="1"/>
          <c:order val="1"/>
          <c:tx>
            <c:strRef>
              <c:f>Plan1!$C$1</c:f>
              <c:strCache>
                <c:ptCount val="1"/>
                <c:pt idx="0">
                  <c:v>Série 2</c:v>
                </c:pt>
              </c:strCache>
            </c:strRef>
          </c:tx>
          <c:spPr>
            <a:solidFill>
              <a:srgbClr val="FF3300"/>
            </a:solidFill>
            <a:ln>
              <a:noFill/>
            </a:ln>
            <a:effectLst/>
          </c:spPr>
          <c:invertIfNegative val="0"/>
          <c:cat>
            <c:strRef>
              <c:f>Plan1!$A$2</c:f>
              <c:strCache>
                <c:ptCount val="1"/>
                <c:pt idx="0">
                  <c:v>Categoria 1</c:v>
                </c:pt>
              </c:strCache>
            </c:strRef>
          </c:cat>
          <c:val>
            <c:numRef>
              <c:f>Plan1!$C$2</c:f>
              <c:numCache>
                <c:formatCode>General</c:formatCode>
                <c:ptCount val="1"/>
                <c:pt idx="0">
                  <c:v>52</c:v>
                </c:pt>
              </c:numCache>
            </c:numRef>
          </c:val>
          <c:extLst xmlns:c16r2="http://schemas.microsoft.com/office/drawing/2015/06/chart">
            <c:ext xmlns:c16="http://schemas.microsoft.com/office/drawing/2014/chart" uri="{C3380CC4-5D6E-409C-BE32-E72D297353CC}">
              <c16:uniqueId val="{00000001-3340-44F0-A100-9ED44BCB907A}"/>
            </c:ext>
          </c:extLst>
        </c:ser>
        <c:ser>
          <c:idx val="2"/>
          <c:order val="2"/>
          <c:tx>
            <c:strRef>
              <c:f>Plan1!$D$1</c:f>
              <c:strCache>
                <c:ptCount val="1"/>
                <c:pt idx="0">
                  <c:v>Série 3</c:v>
                </c:pt>
              </c:strCache>
            </c:strRef>
          </c:tx>
          <c:spPr>
            <a:solidFill>
              <a:srgbClr val="C9E7A7"/>
            </a:solidFill>
            <a:ln>
              <a:noFill/>
            </a:ln>
            <a:effectLst/>
          </c:spPr>
          <c:invertIfNegative val="0"/>
          <c:dPt>
            <c:idx val="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3-3340-44F0-A100-9ED44BCB907A}"/>
              </c:ext>
            </c:extLst>
          </c:dPt>
          <c:cat>
            <c:strRef>
              <c:f>Plan1!$A$2</c:f>
              <c:strCache>
                <c:ptCount val="1"/>
                <c:pt idx="0">
                  <c:v>Categoria 1</c:v>
                </c:pt>
              </c:strCache>
            </c:strRef>
          </c:cat>
          <c:val>
            <c:numRef>
              <c:f>Plan1!$D$2</c:f>
              <c:numCache>
                <c:formatCode>General</c:formatCode>
                <c:ptCount val="1"/>
                <c:pt idx="0">
                  <c:v>41</c:v>
                </c:pt>
              </c:numCache>
            </c:numRef>
          </c:val>
          <c:extLst xmlns:c16r2="http://schemas.microsoft.com/office/drawing/2015/06/chart">
            <c:ext xmlns:c16="http://schemas.microsoft.com/office/drawing/2014/chart" uri="{C3380CC4-5D6E-409C-BE32-E72D297353CC}">
              <c16:uniqueId val="{00000004-3340-44F0-A100-9ED44BCB907A}"/>
            </c:ext>
          </c:extLst>
        </c:ser>
        <c:dLbls>
          <c:showLegendKey val="0"/>
          <c:showVal val="0"/>
          <c:showCatName val="0"/>
          <c:showSerName val="0"/>
          <c:showPercent val="0"/>
          <c:showBubbleSize val="0"/>
        </c:dLbls>
        <c:gapWidth val="150"/>
        <c:overlap val="100"/>
        <c:axId val="479488064"/>
        <c:axId val="479488456"/>
      </c:barChart>
      <c:catAx>
        <c:axId val="479488064"/>
        <c:scaling>
          <c:orientation val="minMax"/>
        </c:scaling>
        <c:delete val="1"/>
        <c:axPos val="b"/>
        <c:numFmt formatCode="General" sourceLinked="1"/>
        <c:majorTickMark val="none"/>
        <c:minorTickMark val="none"/>
        <c:tickLblPos val="nextTo"/>
        <c:crossAx val="479488456"/>
        <c:crosses val="autoZero"/>
        <c:auto val="1"/>
        <c:lblAlgn val="ctr"/>
        <c:lblOffset val="100"/>
        <c:noMultiLvlLbl val="0"/>
      </c:catAx>
      <c:valAx>
        <c:axId val="479488456"/>
        <c:scaling>
          <c:orientation val="minMax"/>
        </c:scaling>
        <c:delete val="1"/>
        <c:axPos val="l"/>
        <c:numFmt formatCode="0%" sourceLinked="1"/>
        <c:majorTickMark val="none"/>
        <c:minorTickMark val="none"/>
        <c:tickLblPos val="nextTo"/>
        <c:crossAx val="4794880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306129963799443"/>
          <c:y val="0.1325652079432845"/>
          <c:w val="0.76327273744430157"/>
          <c:h val="0.86743479205671548"/>
        </c:manualLayout>
      </c:layout>
      <c:doughnutChart>
        <c:varyColors val="1"/>
        <c:ser>
          <c:idx val="0"/>
          <c:order val="0"/>
          <c:tx>
            <c:strRef>
              <c:f>Plan1!$B$1</c:f>
              <c:strCache>
                <c:ptCount val="1"/>
                <c:pt idx="0">
                  <c:v>2014</c:v>
                </c:pt>
              </c:strCache>
            </c:strRef>
          </c:tx>
          <c:spPr>
            <a:solidFill>
              <a:srgbClr val="92D050"/>
            </a:solidFill>
          </c:spPr>
          <c:dPt>
            <c:idx val="0"/>
            <c:bubble3D val="0"/>
            <c:spPr>
              <a:solidFill>
                <a:srgbClr val="92D05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1-0981-4243-9354-FAF91B707849}"/>
              </c:ext>
            </c:extLst>
          </c:dPt>
          <c:dPt>
            <c:idx val="1"/>
            <c:bubble3D val="0"/>
            <c:spPr>
              <a:solidFill>
                <a:srgbClr val="FF000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3-0981-4243-9354-FAF91B707849}"/>
              </c:ext>
            </c:extLst>
          </c:dPt>
          <c:cat>
            <c:strRef>
              <c:f>Plan1!$A$2:$A$3</c:f>
              <c:strCache>
                <c:ptCount val="2"/>
                <c:pt idx="0">
                  <c:v>1º Tri</c:v>
                </c:pt>
                <c:pt idx="1">
                  <c:v>3º Tri</c:v>
                </c:pt>
              </c:strCache>
            </c:strRef>
          </c:cat>
          <c:val>
            <c:numRef>
              <c:f>Plan1!$B$2:$B$3</c:f>
              <c:numCache>
                <c:formatCode>General</c:formatCode>
                <c:ptCount val="2"/>
                <c:pt idx="0">
                  <c:v>93</c:v>
                </c:pt>
                <c:pt idx="1">
                  <c:v>7</c:v>
                </c:pt>
              </c:numCache>
            </c:numRef>
          </c:val>
          <c:extLst xmlns:c16r2="http://schemas.microsoft.com/office/drawing/2015/06/chart">
            <c:ext xmlns:c16="http://schemas.microsoft.com/office/drawing/2014/chart" uri="{C3380CC4-5D6E-409C-BE32-E72D297353CC}">
              <c16:uniqueId val="{00000006-0981-4243-9354-FAF91B707849}"/>
            </c:ext>
          </c:extLst>
        </c:ser>
        <c:dLbls>
          <c:showLegendKey val="0"/>
          <c:showVal val="0"/>
          <c:showCatName val="0"/>
          <c:showSerName val="0"/>
          <c:showPercent val="0"/>
          <c:showBubbleSize val="0"/>
          <c:showLeaderLines val="1"/>
        </c:dLbls>
        <c:firstSliceAng val="104"/>
        <c:holeSize val="79"/>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76200" cap="rnd">
              <a:solidFill>
                <a:schemeClr val="accent2"/>
              </a:solidFill>
              <a:round/>
            </a:ln>
            <a:effectLst/>
          </c:spPr>
          <c:marker>
            <c:symbol val="circle"/>
            <c:size val="15"/>
            <c:spPr>
              <a:solidFill>
                <a:schemeClr val="accent2"/>
              </a:solidFill>
              <a:ln w="76200">
                <a:solidFill>
                  <a:schemeClr val="accent2"/>
                </a:solidFill>
              </a:ln>
              <a:effectLst/>
            </c:spPr>
          </c:marker>
          <c:val>
            <c:numRef>
              <c:f>'BATERIA P9'!$W$84:$W$89</c:f>
              <c:numCache>
                <c:formatCode>0.0</c:formatCode>
                <c:ptCount val="6"/>
                <c:pt idx="0">
                  <c:v>9.4</c:v>
                </c:pt>
                <c:pt idx="1">
                  <c:v>9.1</c:v>
                </c:pt>
                <c:pt idx="2">
                  <c:v>9</c:v>
                </c:pt>
                <c:pt idx="3">
                  <c:v>8.8000000000000007</c:v>
                </c:pt>
                <c:pt idx="4">
                  <c:v>8.5</c:v>
                </c:pt>
                <c:pt idx="5">
                  <c:v>8.9</c:v>
                </c:pt>
              </c:numCache>
            </c:numRef>
          </c:val>
          <c:smooth val="0"/>
          <c:extLst xmlns:c16r2="http://schemas.microsoft.com/office/drawing/2015/06/chart">
            <c:ext xmlns:c16="http://schemas.microsoft.com/office/drawing/2014/chart" uri="{C3380CC4-5D6E-409C-BE32-E72D297353CC}">
              <c16:uniqueId val="{00000000-80CE-4FA8-930E-878A9441A704}"/>
            </c:ext>
          </c:extLst>
        </c:ser>
        <c:dLbls>
          <c:showLegendKey val="0"/>
          <c:showVal val="0"/>
          <c:showCatName val="0"/>
          <c:showSerName val="0"/>
          <c:showPercent val="0"/>
          <c:showBubbleSize val="0"/>
        </c:dLbls>
        <c:marker val="1"/>
        <c:smooth val="0"/>
        <c:axId val="479489240"/>
        <c:axId val="479489632"/>
      </c:lineChart>
      <c:catAx>
        <c:axId val="479489240"/>
        <c:scaling>
          <c:orientation val="minMax"/>
        </c:scaling>
        <c:delete val="1"/>
        <c:axPos val="b"/>
        <c:numFmt formatCode="General" sourceLinked="1"/>
        <c:majorTickMark val="none"/>
        <c:minorTickMark val="none"/>
        <c:tickLblPos val="nextTo"/>
        <c:crossAx val="479489632"/>
        <c:crosses val="autoZero"/>
        <c:auto val="1"/>
        <c:lblAlgn val="ctr"/>
        <c:lblOffset val="100"/>
        <c:noMultiLvlLbl val="0"/>
      </c:catAx>
      <c:valAx>
        <c:axId val="479489632"/>
        <c:scaling>
          <c:orientation val="minMax"/>
          <c:min val="7.8"/>
        </c:scaling>
        <c:delete val="1"/>
        <c:axPos val="l"/>
        <c:numFmt formatCode="0.0" sourceLinked="1"/>
        <c:majorTickMark val="none"/>
        <c:minorTickMark val="none"/>
        <c:tickLblPos val="nextTo"/>
        <c:crossAx val="479489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76200" cap="rnd">
              <a:solidFill>
                <a:schemeClr val="accent1"/>
              </a:solidFill>
              <a:round/>
            </a:ln>
            <a:effectLst/>
          </c:spPr>
          <c:marker>
            <c:symbol val="circle"/>
            <c:size val="15"/>
            <c:spPr>
              <a:solidFill>
                <a:schemeClr val="accent1"/>
              </a:solidFill>
              <a:ln w="76200">
                <a:solidFill>
                  <a:schemeClr val="accent1"/>
                </a:solidFill>
              </a:ln>
              <a:effectLst/>
            </c:spPr>
          </c:marker>
          <c:val>
            <c:numRef>
              <c:f>'BATERIA P9'!$V$84:$V$89</c:f>
              <c:numCache>
                <c:formatCode>0.0</c:formatCode>
                <c:ptCount val="6"/>
                <c:pt idx="0">
                  <c:v>9.4</c:v>
                </c:pt>
                <c:pt idx="1">
                  <c:v>9</c:v>
                </c:pt>
                <c:pt idx="2">
                  <c:v>9</c:v>
                </c:pt>
                <c:pt idx="3">
                  <c:v>8.8000000000000007</c:v>
                </c:pt>
                <c:pt idx="4">
                  <c:v>8.4</c:v>
                </c:pt>
                <c:pt idx="5">
                  <c:v>8.9</c:v>
                </c:pt>
              </c:numCache>
            </c:numRef>
          </c:val>
          <c:smooth val="0"/>
          <c:extLst xmlns:c16r2="http://schemas.microsoft.com/office/drawing/2015/06/chart">
            <c:ext xmlns:c16="http://schemas.microsoft.com/office/drawing/2014/chart" uri="{C3380CC4-5D6E-409C-BE32-E72D297353CC}">
              <c16:uniqueId val="{00000000-54B1-4739-B06B-6FF57566BE8D}"/>
            </c:ext>
          </c:extLst>
        </c:ser>
        <c:dLbls>
          <c:showLegendKey val="0"/>
          <c:showVal val="0"/>
          <c:showCatName val="0"/>
          <c:showSerName val="0"/>
          <c:showPercent val="0"/>
          <c:showBubbleSize val="0"/>
        </c:dLbls>
        <c:marker val="1"/>
        <c:smooth val="0"/>
        <c:axId val="479490416"/>
        <c:axId val="479490808"/>
      </c:lineChart>
      <c:catAx>
        <c:axId val="479490416"/>
        <c:scaling>
          <c:orientation val="minMax"/>
        </c:scaling>
        <c:delete val="1"/>
        <c:axPos val="b"/>
        <c:numFmt formatCode="General" sourceLinked="1"/>
        <c:majorTickMark val="none"/>
        <c:minorTickMark val="none"/>
        <c:tickLblPos val="nextTo"/>
        <c:crossAx val="479490808"/>
        <c:crosses val="autoZero"/>
        <c:auto val="1"/>
        <c:lblAlgn val="ctr"/>
        <c:lblOffset val="100"/>
        <c:noMultiLvlLbl val="0"/>
      </c:catAx>
      <c:valAx>
        <c:axId val="479490808"/>
        <c:scaling>
          <c:orientation val="minMax"/>
        </c:scaling>
        <c:delete val="1"/>
        <c:axPos val="l"/>
        <c:numFmt formatCode="0.0" sourceLinked="1"/>
        <c:majorTickMark val="none"/>
        <c:minorTickMark val="none"/>
        <c:tickLblPos val="nextTo"/>
        <c:crossAx val="4794904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'P9.1'!$B$2:$B$27</c:f>
              <c:strCache>
                <c:ptCount val="26"/>
                <c:pt idx="0">
                  <c:v>SC</c:v>
                </c:pt>
                <c:pt idx="1">
                  <c:v>PR</c:v>
                </c:pt>
                <c:pt idx="2">
                  <c:v>RS</c:v>
                </c:pt>
                <c:pt idx="3">
                  <c:v>MG</c:v>
                </c:pt>
                <c:pt idx="4">
                  <c:v>RJ</c:v>
                </c:pt>
                <c:pt idx="5">
                  <c:v>ES</c:v>
                </c:pt>
                <c:pt idx="6">
                  <c:v>MT</c:v>
                </c:pt>
                <c:pt idx="7">
                  <c:v>GO</c:v>
                </c:pt>
                <c:pt idx="8">
                  <c:v>DF</c:v>
                </c:pt>
                <c:pt idx="9">
                  <c:v>MS</c:v>
                </c:pt>
                <c:pt idx="10">
                  <c:v>PI</c:v>
                </c:pt>
                <c:pt idx="11">
                  <c:v>SE</c:v>
                </c:pt>
                <c:pt idx="12">
                  <c:v>PE</c:v>
                </c:pt>
                <c:pt idx="13">
                  <c:v>MA</c:v>
                </c:pt>
                <c:pt idx="14">
                  <c:v>BA</c:v>
                </c:pt>
                <c:pt idx="15">
                  <c:v>CE</c:v>
                </c:pt>
                <c:pt idx="16">
                  <c:v>PB</c:v>
                </c:pt>
                <c:pt idx="17">
                  <c:v>RN</c:v>
                </c:pt>
                <c:pt idx="18">
                  <c:v>AL</c:v>
                </c:pt>
                <c:pt idx="19">
                  <c:v>RR</c:v>
                </c:pt>
                <c:pt idx="20">
                  <c:v>TO</c:v>
                </c:pt>
                <c:pt idx="21">
                  <c:v>RO</c:v>
                </c:pt>
                <c:pt idx="22">
                  <c:v>PA</c:v>
                </c:pt>
                <c:pt idx="23">
                  <c:v>AC</c:v>
                </c:pt>
                <c:pt idx="24">
                  <c:v>AP</c:v>
                </c:pt>
                <c:pt idx="25">
                  <c:v>AM</c:v>
                </c:pt>
              </c:strCache>
            </c:strRef>
          </c:cat>
          <c:val>
            <c:numRef>
              <c:f>'P9.1'!$E$2:$E$27</c:f>
              <c:numCache>
                <c:formatCode>#,##0.0</c:formatCode>
                <c:ptCount val="26"/>
                <c:pt idx="0">
                  <c:v>8.8857142857142808</c:v>
                </c:pt>
                <c:pt idx="1">
                  <c:v>8.912280701754387</c:v>
                </c:pt>
                <c:pt idx="2">
                  <c:v>8.9652777777777786</c:v>
                </c:pt>
                <c:pt idx="3">
                  <c:v>8.8958333333333286</c:v>
                </c:pt>
                <c:pt idx="4">
                  <c:v>8.8996415770609367</c:v>
                </c:pt>
                <c:pt idx="5">
                  <c:v>9.0304182509505733</c:v>
                </c:pt>
                <c:pt idx="6">
                  <c:v>8.9538461538461451</c:v>
                </c:pt>
                <c:pt idx="7">
                  <c:v>8.97683397683398</c:v>
                </c:pt>
                <c:pt idx="8">
                  <c:v>8.9894366197183135</c:v>
                </c:pt>
                <c:pt idx="9">
                  <c:v>9.1215686274509853</c:v>
                </c:pt>
                <c:pt idx="10">
                  <c:v>8.6293103448275836</c:v>
                </c:pt>
                <c:pt idx="11">
                  <c:v>8.6359832635983285</c:v>
                </c:pt>
                <c:pt idx="12">
                  <c:v>8.9102564102564124</c:v>
                </c:pt>
                <c:pt idx="13">
                  <c:v>8.987730061349696</c:v>
                </c:pt>
                <c:pt idx="14">
                  <c:v>9.0297397769516721</c:v>
                </c:pt>
                <c:pt idx="15">
                  <c:v>9.029850746268659</c:v>
                </c:pt>
                <c:pt idx="16">
                  <c:v>9.0858369098712437</c:v>
                </c:pt>
                <c:pt idx="17">
                  <c:v>9.1037037037037063</c:v>
                </c:pt>
                <c:pt idx="18">
                  <c:v>9.1714285714285673</c:v>
                </c:pt>
                <c:pt idx="19">
                  <c:v>8.7068965517241352</c:v>
                </c:pt>
                <c:pt idx="20">
                  <c:v>8.8017241379310338</c:v>
                </c:pt>
                <c:pt idx="21">
                  <c:v>8.9140271493212691</c:v>
                </c:pt>
                <c:pt idx="22">
                  <c:v>8.9608695652173989</c:v>
                </c:pt>
                <c:pt idx="23">
                  <c:v>9.193548387096774</c:v>
                </c:pt>
                <c:pt idx="24">
                  <c:v>9.1969696969696955</c:v>
                </c:pt>
                <c:pt idx="25">
                  <c:v>9.2583333333333417</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79991896"/>
        <c:axId val="479992288"/>
      </c:barChart>
      <c:catAx>
        <c:axId val="479991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79992288"/>
        <c:crosses val="autoZero"/>
        <c:auto val="1"/>
        <c:lblAlgn val="ctr"/>
        <c:lblOffset val="100"/>
        <c:noMultiLvlLbl val="0"/>
      </c:catAx>
      <c:valAx>
        <c:axId val="479992288"/>
        <c:scaling>
          <c:orientation val="minMax"/>
          <c:max val="10"/>
          <c:min val="6"/>
        </c:scaling>
        <c:delete val="1"/>
        <c:axPos val="l"/>
        <c:numFmt formatCode="#,##0.0" sourceLinked="1"/>
        <c:majorTickMark val="out"/>
        <c:minorTickMark val="none"/>
        <c:tickLblPos val="nextTo"/>
        <c:crossAx val="479991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'P9.1'!$D$2:$D$27</c:f>
              <c:numCache>
                <c:formatCode>\(General\)</c:formatCode>
                <c:ptCount val="26"/>
                <c:pt idx="0">
                  <c:v>280</c:v>
                </c:pt>
                <c:pt idx="1">
                  <c:v>285</c:v>
                </c:pt>
                <c:pt idx="2">
                  <c:v>288</c:v>
                </c:pt>
                <c:pt idx="3">
                  <c:v>288</c:v>
                </c:pt>
                <c:pt idx="4">
                  <c:v>279</c:v>
                </c:pt>
                <c:pt idx="5">
                  <c:v>263</c:v>
                </c:pt>
                <c:pt idx="6">
                  <c:v>260</c:v>
                </c:pt>
                <c:pt idx="7">
                  <c:v>259</c:v>
                </c:pt>
                <c:pt idx="8">
                  <c:v>284</c:v>
                </c:pt>
                <c:pt idx="9">
                  <c:v>255</c:v>
                </c:pt>
                <c:pt idx="10">
                  <c:v>116</c:v>
                </c:pt>
                <c:pt idx="11">
                  <c:v>239</c:v>
                </c:pt>
                <c:pt idx="12">
                  <c:v>234</c:v>
                </c:pt>
                <c:pt idx="13">
                  <c:v>163</c:v>
                </c:pt>
                <c:pt idx="14">
                  <c:v>269</c:v>
                </c:pt>
                <c:pt idx="15">
                  <c:v>268</c:v>
                </c:pt>
                <c:pt idx="16">
                  <c:v>233</c:v>
                </c:pt>
                <c:pt idx="17">
                  <c:v>270</c:v>
                </c:pt>
                <c:pt idx="18">
                  <c:v>210</c:v>
                </c:pt>
                <c:pt idx="19">
                  <c:v>58</c:v>
                </c:pt>
                <c:pt idx="20">
                  <c:v>232</c:v>
                </c:pt>
                <c:pt idx="21">
                  <c:v>221</c:v>
                </c:pt>
                <c:pt idx="22">
                  <c:v>230</c:v>
                </c:pt>
                <c:pt idx="23">
                  <c:v>31</c:v>
                </c:pt>
                <c:pt idx="24">
                  <c:v>66</c:v>
                </c:pt>
                <c:pt idx="25">
                  <c:v>120</c:v>
                </c:pt>
              </c:numCache>
            </c:numRef>
          </c:cat>
          <c:val>
            <c:numRef>
              <c:f>'P9.1'!$E$2:$E$27</c:f>
              <c:numCache>
                <c:formatCode>#,##0.0</c:formatCode>
                <c:ptCount val="26"/>
                <c:pt idx="0">
                  <c:v>8.8857142857142808</c:v>
                </c:pt>
                <c:pt idx="1">
                  <c:v>8.912280701754387</c:v>
                </c:pt>
                <c:pt idx="2">
                  <c:v>8.9652777777777786</c:v>
                </c:pt>
                <c:pt idx="3">
                  <c:v>8.8958333333333286</c:v>
                </c:pt>
                <c:pt idx="4">
                  <c:v>8.8996415770609367</c:v>
                </c:pt>
                <c:pt idx="5">
                  <c:v>9.0304182509505733</c:v>
                </c:pt>
                <c:pt idx="6">
                  <c:v>8.9538461538461451</c:v>
                </c:pt>
                <c:pt idx="7">
                  <c:v>8.97683397683398</c:v>
                </c:pt>
                <c:pt idx="8">
                  <c:v>8.9894366197183135</c:v>
                </c:pt>
                <c:pt idx="9">
                  <c:v>9.1215686274509853</c:v>
                </c:pt>
                <c:pt idx="10">
                  <c:v>8.6293103448275836</c:v>
                </c:pt>
                <c:pt idx="11">
                  <c:v>8.6359832635983285</c:v>
                </c:pt>
                <c:pt idx="12">
                  <c:v>8.9102564102564124</c:v>
                </c:pt>
                <c:pt idx="13">
                  <c:v>8.987730061349696</c:v>
                </c:pt>
                <c:pt idx="14">
                  <c:v>9.0297397769516721</c:v>
                </c:pt>
                <c:pt idx="15">
                  <c:v>9.029850746268659</c:v>
                </c:pt>
                <c:pt idx="16">
                  <c:v>9.0858369098712437</c:v>
                </c:pt>
                <c:pt idx="17">
                  <c:v>9.1037037037037063</c:v>
                </c:pt>
                <c:pt idx="18">
                  <c:v>9.1714285714285673</c:v>
                </c:pt>
                <c:pt idx="19">
                  <c:v>8.7068965517241352</c:v>
                </c:pt>
                <c:pt idx="20">
                  <c:v>8.8017241379310338</c:v>
                </c:pt>
                <c:pt idx="21">
                  <c:v>8.9140271493212691</c:v>
                </c:pt>
                <c:pt idx="22">
                  <c:v>8.9608695652173989</c:v>
                </c:pt>
                <c:pt idx="23">
                  <c:v>9.193548387096774</c:v>
                </c:pt>
                <c:pt idx="24">
                  <c:v>9.1969696969696955</c:v>
                </c:pt>
                <c:pt idx="25">
                  <c:v>9.2583333333333417</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79993072"/>
        <c:axId val="479993464"/>
      </c:barChart>
      <c:catAx>
        <c:axId val="4799930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79993464"/>
        <c:crosses val="autoZero"/>
        <c:auto val="1"/>
        <c:lblAlgn val="ctr"/>
        <c:lblOffset val="100"/>
        <c:noMultiLvlLbl val="0"/>
      </c:catAx>
      <c:valAx>
        <c:axId val="479993464"/>
        <c:scaling>
          <c:orientation val="minMax"/>
          <c:max val="0"/>
        </c:scaling>
        <c:delete val="1"/>
        <c:axPos val="l"/>
        <c:numFmt formatCode="#,##0.0" sourceLinked="1"/>
        <c:majorTickMark val="out"/>
        <c:minorTickMark val="none"/>
        <c:tickLblPos val="nextTo"/>
        <c:crossAx val="4799930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'P9.2'!$D$2:$D$27</c:f>
              <c:numCache>
                <c:formatCode>\(General\)</c:formatCode>
                <c:ptCount val="26"/>
                <c:pt idx="0">
                  <c:v>279</c:v>
                </c:pt>
                <c:pt idx="1">
                  <c:v>287</c:v>
                </c:pt>
                <c:pt idx="2">
                  <c:v>286</c:v>
                </c:pt>
                <c:pt idx="3">
                  <c:v>281</c:v>
                </c:pt>
                <c:pt idx="4">
                  <c:v>287</c:v>
                </c:pt>
                <c:pt idx="5">
                  <c:v>263</c:v>
                </c:pt>
                <c:pt idx="6">
                  <c:v>258</c:v>
                </c:pt>
                <c:pt idx="7">
                  <c:v>284</c:v>
                </c:pt>
                <c:pt idx="8">
                  <c:v>258</c:v>
                </c:pt>
                <c:pt idx="9">
                  <c:v>255</c:v>
                </c:pt>
                <c:pt idx="10">
                  <c:v>239</c:v>
                </c:pt>
                <c:pt idx="11">
                  <c:v>114</c:v>
                </c:pt>
                <c:pt idx="12">
                  <c:v>269</c:v>
                </c:pt>
                <c:pt idx="13">
                  <c:v>270</c:v>
                </c:pt>
                <c:pt idx="14">
                  <c:v>233</c:v>
                </c:pt>
                <c:pt idx="15">
                  <c:v>210</c:v>
                </c:pt>
                <c:pt idx="16">
                  <c:v>163</c:v>
                </c:pt>
                <c:pt idx="17">
                  <c:v>268</c:v>
                </c:pt>
                <c:pt idx="18">
                  <c:v>233</c:v>
                </c:pt>
                <c:pt idx="19">
                  <c:v>232</c:v>
                </c:pt>
                <c:pt idx="20">
                  <c:v>58</c:v>
                </c:pt>
                <c:pt idx="21">
                  <c:v>218</c:v>
                </c:pt>
                <c:pt idx="22">
                  <c:v>230</c:v>
                </c:pt>
                <c:pt idx="23">
                  <c:v>31</c:v>
                </c:pt>
                <c:pt idx="24">
                  <c:v>66</c:v>
                </c:pt>
                <c:pt idx="25">
                  <c:v>120</c:v>
                </c:pt>
              </c:numCache>
            </c:numRef>
          </c:cat>
          <c:val>
            <c:numRef>
              <c:f>'P9.2'!$E$2:$E$27</c:f>
              <c:numCache>
                <c:formatCode>#,##0.0</c:formatCode>
                <c:ptCount val="26"/>
                <c:pt idx="0">
                  <c:v>8.8960573476702471</c:v>
                </c:pt>
                <c:pt idx="1">
                  <c:v>8.9721254355400646</c:v>
                </c:pt>
                <c:pt idx="2">
                  <c:v>8.9790209790209818</c:v>
                </c:pt>
                <c:pt idx="3">
                  <c:v>8.9501779359430564</c:v>
                </c:pt>
                <c:pt idx="4">
                  <c:v>9.006968641114975</c:v>
                </c:pt>
                <c:pt idx="5">
                  <c:v>9.1444866920152137</c:v>
                </c:pt>
                <c:pt idx="6">
                  <c:v>8.9728682170542715</c:v>
                </c:pt>
                <c:pt idx="7">
                  <c:v>9.0880281690140805</c:v>
                </c:pt>
                <c:pt idx="8">
                  <c:v>9.1162790697674527</c:v>
                </c:pt>
                <c:pt idx="9">
                  <c:v>9.1254901960784416</c:v>
                </c:pt>
                <c:pt idx="10">
                  <c:v>8.7698744769874484</c:v>
                </c:pt>
                <c:pt idx="11">
                  <c:v>8.9385964912280702</c:v>
                </c:pt>
                <c:pt idx="12">
                  <c:v>9.0669144981412586</c:v>
                </c:pt>
                <c:pt idx="13">
                  <c:v>9.085185185185189</c:v>
                </c:pt>
                <c:pt idx="14">
                  <c:v>9.1201716738197334</c:v>
                </c:pt>
                <c:pt idx="15">
                  <c:v>9.1428571428571441</c:v>
                </c:pt>
                <c:pt idx="16">
                  <c:v>9.202453987730058</c:v>
                </c:pt>
                <c:pt idx="17">
                  <c:v>9.2164179104477597</c:v>
                </c:pt>
                <c:pt idx="18">
                  <c:v>9.2703862660944214</c:v>
                </c:pt>
                <c:pt idx="19">
                  <c:v>8.7801724137931103</c:v>
                </c:pt>
                <c:pt idx="20">
                  <c:v>8.9310344827586174</c:v>
                </c:pt>
                <c:pt idx="21">
                  <c:v>9.0733944954128436</c:v>
                </c:pt>
                <c:pt idx="22">
                  <c:v>9.1304347826087024</c:v>
                </c:pt>
                <c:pt idx="23">
                  <c:v>9.1612903225806459</c:v>
                </c:pt>
                <c:pt idx="24">
                  <c:v>9.2424242424242458</c:v>
                </c:pt>
                <c:pt idx="25">
                  <c:v>9.266666666666671</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79994248"/>
        <c:axId val="479994640"/>
      </c:barChart>
      <c:catAx>
        <c:axId val="4799942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79994640"/>
        <c:crosses val="autoZero"/>
        <c:auto val="1"/>
        <c:lblAlgn val="ctr"/>
        <c:lblOffset val="100"/>
        <c:noMultiLvlLbl val="0"/>
      </c:catAx>
      <c:valAx>
        <c:axId val="479994640"/>
        <c:scaling>
          <c:orientation val="minMax"/>
          <c:max val="0"/>
        </c:scaling>
        <c:delete val="1"/>
        <c:axPos val="l"/>
        <c:numFmt formatCode="#,##0.0" sourceLinked="1"/>
        <c:majorTickMark val="out"/>
        <c:minorTickMark val="none"/>
        <c:tickLblPos val="nextTo"/>
        <c:crossAx val="4799942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'P9.2'!$B$2:$B$27</c:f>
              <c:strCache>
                <c:ptCount val="26"/>
                <c:pt idx="0">
                  <c:v>SC</c:v>
                </c:pt>
                <c:pt idx="1">
                  <c:v>RS</c:v>
                </c:pt>
                <c:pt idx="2">
                  <c:v>PR</c:v>
                </c:pt>
                <c:pt idx="3">
                  <c:v>RJ</c:v>
                </c:pt>
                <c:pt idx="4">
                  <c:v>MG</c:v>
                </c:pt>
                <c:pt idx="5">
                  <c:v>ES</c:v>
                </c:pt>
                <c:pt idx="6">
                  <c:v>MT</c:v>
                </c:pt>
                <c:pt idx="7">
                  <c:v>DF</c:v>
                </c:pt>
                <c:pt idx="8">
                  <c:v>GO</c:v>
                </c:pt>
                <c:pt idx="9">
                  <c:v>MS</c:v>
                </c:pt>
                <c:pt idx="10">
                  <c:v>SE</c:v>
                </c:pt>
                <c:pt idx="11">
                  <c:v>PI</c:v>
                </c:pt>
                <c:pt idx="12">
                  <c:v>BA</c:v>
                </c:pt>
                <c:pt idx="13">
                  <c:v>RN</c:v>
                </c:pt>
                <c:pt idx="14">
                  <c:v>PE</c:v>
                </c:pt>
                <c:pt idx="15">
                  <c:v>AL</c:v>
                </c:pt>
                <c:pt idx="16">
                  <c:v>MA</c:v>
                </c:pt>
                <c:pt idx="17">
                  <c:v>CE</c:v>
                </c:pt>
                <c:pt idx="18">
                  <c:v>PB</c:v>
                </c:pt>
                <c:pt idx="19">
                  <c:v>TO</c:v>
                </c:pt>
                <c:pt idx="20">
                  <c:v>RR</c:v>
                </c:pt>
                <c:pt idx="21">
                  <c:v>RO</c:v>
                </c:pt>
                <c:pt idx="22">
                  <c:v>PA</c:v>
                </c:pt>
                <c:pt idx="23">
                  <c:v>AC</c:v>
                </c:pt>
                <c:pt idx="24">
                  <c:v>AP</c:v>
                </c:pt>
                <c:pt idx="25">
                  <c:v>AM</c:v>
                </c:pt>
              </c:strCache>
            </c:strRef>
          </c:cat>
          <c:val>
            <c:numRef>
              <c:f>'P9.2'!$E$2:$E$27</c:f>
              <c:numCache>
                <c:formatCode>#,##0.0</c:formatCode>
                <c:ptCount val="26"/>
                <c:pt idx="0">
                  <c:v>8.8960573476702471</c:v>
                </c:pt>
                <c:pt idx="1">
                  <c:v>8.9721254355400646</c:v>
                </c:pt>
                <c:pt idx="2">
                  <c:v>8.9790209790209818</c:v>
                </c:pt>
                <c:pt idx="3">
                  <c:v>8.9501779359430564</c:v>
                </c:pt>
                <c:pt idx="4">
                  <c:v>9.006968641114975</c:v>
                </c:pt>
                <c:pt idx="5">
                  <c:v>9.1444866920152137</c:v>
                </c:pt>
                <c:pt idx="6">
                  <c:v>8.9728682170542715</c:v>
                </c:pt>
                <c:pt idx="7">
                  <c:v>9.0880281690140805</c:v>
                </c:pt>
                <c:pt idx="8">
                  <c:v>9.1162790697674527</c:v>
                </c:pt>
                <c:pt idx="9">
                  <c:v>9.1254901960784416</c:v>
                </c:pt>
                <c:pt idx="10">
                  <c:v>8.7698744769874484</c:v>
                </c:pt>
                <c:pt idx="11">
                  <c:v>8.9385964912280702</c:v>
                </c:pt>
                <c:pt idx="12">
                  <c:v>9.0669144981412586</c:v>
                </c:pt>
                <c:pt idx="13">
                  <c:v>9.085185185185189</c:v>
                </c:pt>
                <c:pt idx="14">
                  <c:v>9.1201716738197334</c:v>
                </c:pt>
                <c:pt idx="15">
                  <c:v>9.1428571428571441</c:v>
                </c:pt>
                <c:pt idx="16">
                  <c:v>9.202453987730058</c:v>
                </c:pt>
                <c:pt idx="17">
                  <c:v>9.2164179104477597</c:v>
                </c:pt>
                <c:pt idx="18">
                  <c:v>9.2703862660944214</c:v>
                </c:pt>
                <c:pt idx="19">
                  <c:v>8.7801724137931103</c:v>
                </c:pt>
                <c:pt idx="20">
                  <c:v>8.9310344827586174</c:v>
                </c:pt>
                <c:pt idx="21">
                  <c:v>9.0733944954128436</c:v>
                </c:pt>
                <c:pt idx="22">
                  <c:v>9.1304347826087024</c:v>
                </c:pt>
                <c:pt idx="23">
                  <c:v>9.1612903225806459</c:v>
                </c:pt>
                <c:pt idx="24">
                  <c:v>9.2424242424242458</c:v>
                </c:pt>
                <c:pt idx="25">
                  <c:v>9.266666666666671</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79995424"/>
        <c:axId val="481568896"/>
      </c:barChart>
      <c:catAx>
        <c:axId val="479995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1568896"/>
        <c:crosses val="autoZero"/>
        <c:auto val="1"/>
        <c:lblAlgn val="ctr"/>
        <c:lblOffset val="100"/>
        <c:noMultiLvlLbl val="0"/>
      </c:catAx>
      <c:valAx>
        <c:axId val="481568896"/>
        <c:scaling>
          <c:orientation val="minMax"/>
          <c:max val="10"/>
          <c:min val="6"/>
        </c:scaling>
        <c:delete val="1"/>
        <c:axPos val="l"/>
        <c:numFmt formatCode="#,##0.0" sourceLinked="1"/>
        <c:majorTickMark val="out"/>
        <c:minorTickMark val="none"/>
        <c:tickLblPos val="nextTo"/>
        <c:crossAx val="479995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'P9.3'!$B$2:$B$27</c:f>
              <c:strCache>
                <c:ptCount val="26"/>
                <c:pt idx="0">
                  <c:v>SC</c:v>
                </c:pt>
                <c:pt idx="1">
                  <c:v>PR</c:v>
                </c:pt>
                <c:pt idx="2">
                  <c:v>RS</c:v>
                </c:pt>
                <c:pt idx="3">
                  <c:v>RJ</c:v>
                </c:pt>
                <c:pt idx="4">
                  <c:v>MG</c:v>
                </c:pt>
                <c:pt idx="5">
                  <c:v>ES</c:v>
                </c:pt>
                <c:pt idx="6">
                  <c:v>MT</c:v>
                </c:pt>
                <c:pt idx="7">
                  <c:v>GO</c:v>
                </c:pt>
                <c:pt idx="8">
                  <c:v>DF</c:v>
                </c:pt>
                <c:pt idx="9">
                  <c:v>MS</c:v>
                </c:pt>
                <c:pt idx="10">
                  <c:v>SE</c:v>
                </c:pt>
                <c:pt idx="11">
                  <c:v>CE</c:v>
                </c:pt>
                <c:pt idx="12">
                  <c:v>PE</c:v>
                </c:pt>
                <c:pt idx="13">
                  <c:v>RN</c:v>
                </c:pt>
                <c:pt idx="14">
                  <c:v>PI</c:v>
                </c:pt>
                <c:pt idx="15">
                  <c:v>AL</c:v>
                </c:pt>
                <c:pt idx="16">
                  <c:v>BA</c:v>
                </c:pt>
                <c:pt idx="17">
                  <c:v>PB</c:v>
                </c:pt>
                <c:pt idx="18">
                  <c:v>MA</c:v>
                </c:pt>
                <c:pt idx="19">
                  <c:v>TO</c:v>
                </c:pt>
                <c:pt idx="20">
                  <c:v>RR</c:v>
                </c:pt>
                <c:pt idx="21">
                  <c:v>RO</c:v>
                </c:pt>
                <c:pt idx="22">
                  <c:v>AM</c:v>
                </c:pt>
                <c:pt idx="23">
                  <c:v>PA</c:v>
                </c:pt>
                <c:pt idx="24">
                  <c:v>AP</c:v>
                </c:pt>
                <c:pt idx="25">
                  <c:v>AC</c:v>
                </c:pt>
              </c:strCache>
            </c:strRef>
          </c:cat>
          <c:val>
            <c:numRef>
              <c:f>'P9.3'!$E$2:$E$27</c:f>
              <c:numCache>
                <c:formatCode>#,##0.0</c:formatCode>
                <c:ptCount val="26"/>
                <c:pt idx="0">
                  <c:v>9.3021582733812949</c:v>
                </c:pt>
                <c:pt idx="1">
                  <c:v>9.4245614035087719</c:v>
                </c:pt>
                <c:pt idx="2">
                  <c:v>9.4652777777777768</c:v>
                </c:pt>
                <c:pt idx="3">
                  <c:v>9.4134275618374588</c:v>
                </c:pt>
                <c:pt idx="4">
                  <c:v>9.4930555555555536</c:v>
                </c:pt>
                <c:pt idx="5">
                  <c:v>9.5343511450381673</c:v>
                </c:pt>
                <c:pt idx="6">
                  <c:v>9.399999999999995</c:v>
                </c:pt>
                <c:pt idx="7">
                  <c:v>9.3999999999999986</c:v>
                </c:pt>
                <c:pt idx="8">
                  <c:v>9.494736842105258</c:v>
                </c:pt>
                <c:pt idx="9">
                  <c:v>9.5078740157480386</c:v>
                </c:pt>
                <c:pt idx="10">
                  <c:v>9.2887029288702863</c:v>
                </c:pt>
                <c:pt idx="11">
                  <c:v>9.3768656716417951</c:v>
                </c:pt>
                <c:pt idx="12">
                  <c:v>9.4059829059829081</c:v>
                </c:pt>
                <c:pt idx="13">
                  <c:v>9.4333333333333353</c:v>
                </c:pt>
                <c:pt idx="14">
                  <c:v>9.4396551724137936</c:v>
                </c:pt>
                <c:pt idx="15">
                  <c:v>9.461904761904762</c:v>
                </c:pt>
                <c:pt idx="16">
                  <c:v>9.4869888475836426</c:v>
                </c:pt>
                <c:pt idx="17">
                  <c:v>9.5064377682403496</c:v>
                </c:pt>
                <c:pt idx="18">
                  <c:v>9.5246913580246844</c:v>
                </c:pt>
                <c:pt idx="19">
                  <c:v>9.1293103448275783</c:v>
                </c:pt>
                <c:pt idx="20">
                  <c:v>9.224137931034484</c:v>
                </c:pt>
                <c:pt idx="21">
                  <c:v>9.352941176470587</c:v>
                </c:pt>
                <c:pt idx="22">
                  <c:v>9.4416666666666575</c:v>
                </c:pt>
                <c:pt idx="23">
                  <c:v>9.4434782608695684</c:v>
                </c:pt>
                <c:pt idx="24">
                  <c:v>9.4923076923076923</c:v>
                </c:pt>
                <c:pt idx="25">
                  <c:v>9.6129032258064537</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1569680"/>
        <c:axId val="481570072"/>
      </c:barChart>
      <c:catAx>
        <c:axId val="4815696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1570072"/>
        <c:crosses val="autoZero"/>
        <c:auto val="1"/>
        <c:lblAlgn val="ctr"/>
        <c:lblOffset val="100"/>
        <c:noMultiLvlLbl val="0"/>
      </c:catAx>
      <c:valAx>
        <c:axId val="481570072"/>
        <c:scaling>
          <c:orientation val="minMax"/>
          <c:min val="6"/>
        </c:scaling>
        <c:delete val="1"/>
        <c:axPos val="l"/>
        <c:numFmt formatCode="#,##0.0" sourceLinked="1"/>
        <c:majorTickMark val="out"/>
        <c:minorTickMark val="none"/>
        <c:tickLblPos val="nextTo"/>
        <c:crossAx val="481569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'P9.3'!$D$2:$D$27</c:f>
              <c:numCache>
                <c:formatCode>\(General\)</c:formatCode>
                <c:ptCount val="26"/>
                <c:pt idx="0">
                  <c:v>278</c:v>
                </c:pt>
                <c:pt idx="1">
                  <c:v>285</c:v>
                </c:pt>
                <c:pt idx="2">
                  <c:v>288</c:v>
                </c:pt>
                <c:pt idx="3">
                  <c:v>283</c:v>
                </c:pt>
                <c:pt idx="4">
                  <c:v>288</c:v>
                </c:pt>
                <c:pt idx="5">
                  <c:v>262</c:v>
                </c:pt>
                <c:pt idx="6">
                  <c:v>260</c:v>
                </c:pt>
                <c:pt idx="7">
                  <c:v>260</c:v>
                </c:pt>
                <c:pt idx="8">
                  <c:v>285</c:v>
                </c:pt>
                <c:pt idx="9">
                  <c:v>254</c:v>
                </c:pt>
                <c:pt idx="10">
                  <c:v>239</c:v>
                </c:pt>
                <c:pt idx="11">
                  <c:v>268</c:v>
                </c:pt>
                <c:pt idx="12">
                  <c:v>234</c:v>
                </c:pt>
                <c:pt idx="13">
                  <c:v>270</c:v>
                </c:pt>
                <c:pt idx="14">
                  <c:v>116</c:v>
                </c:pt>
                <c:pt idx="15">
                  <c:v>210</c:v>
                </c:pt>
                <c:pt idx="16">
                  <c:v>269</c:v>
                </c:pt>
                <c:pt idx="17">
                  <c:v>233</c:v>
                </c:pt>
                <c:pt idx="18">
                  <c:v>162</c:v>
                </c:pt>
                <c:pt idx="19">
                  <c:v>232</c:v>
                </c:pt>
                <c:pt idx="20">
                  <c:v>58</c:v>
                </c:pt>
                <c:pt idx="21">
                  <c:v>221</c:v>
                </c:pt>
                <c:pt idx="22">
                  <c:v>120</c:v>
                </c:pt>
                <c:pt idx="23">
                  <c:v>230</c:v>
                </c:pt>
                <c:pt idx="24">
                  <c:v>65</c:v>
                </c:pt>
                <c:pt idx="25">
                  <c:v>31</c:v>
                </c:pt>
              </c:numCache>
            </c:numRef>
          </c:cat>
          <c:val>
            <c:numRef>
              <c:f>'P9.3'!$E$2:$E$27</c:f>
              <c:numCache>
                <c:formatCode>#,##0.0</c:formatCode>
                <c:ptCount val="26"/>
                <c:pt idx="0">
                  <c:v>9.3021582733812949</c:v>
                </c:pt>
                <c:pt idx="1">
                  <c:v>9.4245614035087719</c:v>
                </c:pt>
                <c:pt idx="2">
                  <c:v>9.4652777777777768</c:v>
                </c:pt>
                <c:pt idx="3">
                  <c:v>9.4134275618374588</c:v>
                </c:pt>
                <c:pt idx="4">
                  <c:v>9.4930555555555536</c:v>
                </c:pt>
                <c:pt idx="5">
                  <c:v>9.5343511450381673</c:v>
                </c:pt>
                <c:pt idx="6">
                  <c:v>9.399999999999995</c:v>
                </c:pt>
                <c:pt idx="7">
                  <c:v>9.3999999999999986</c:v>
                </c:pt>
                <c:pt idx="8">
                  <c:v>9.494736842105258</c:v>
                </c:pt>
                <c:pt idx="9">
                  <c:v>9.5078740157480386</c:v>
                </c:pt>
                <c:pt idx="10">
                  <c:v>9.2887029288702863</c:v>
                </c:pt>
                <c:pt idx="11">
                  <c:v>9.3768656716417951</c:v>
                </c:pt>
                <c:pt idx="12">
                  <c:v>9.4059829059829081</c:v>
                </c:pt>
                <c:pt idx="13">
                  <c:v>9.4333333333333353</c:v>
                </c:pt>
                <c:pt idx="14">
                  <c:v>9.4396551724137936</c:v>
                </c:pt>
                <c:pt idx="15">
                  <c:v>9.461904761904762</c:v>
                </c:pt>
                <c:pt idx="16">
                  <c:v>9.4869888475836426</c:v>
                </c:pt>
                <c:pt idx="17">
                  <c:v>9.5064377682403496</c:v>
                </c:pt>
                <c:pt idx="18">
                  <c:v>9.5246913580246844</c:v>
                </c:pt>
                <c:pt idx="19">
                  <c:v>9.1293103448275783</c:v>
                </c:pt>
                <c:pt idx="20">
                  <c:v>9.224137931034484</c:v>
                </c:pt>
                <c:pt idx="21">
                  <c:v>9.352941176470587</c:v>
                </c:pt>
                <c:pt idx="22">
                  <c:v>9.4416666666666575</c:v>
                </c:pt>
                <c:pt idx="23">
                  <c:v>9.4434782608695684</c:v>
                </c:pt>
                <c:pt idx="24">
                  <c:v>9.4923076923076923</c:v>
                </c:pt>
                <c:pt idx="25">
                  <c:v>9.6129032258064537</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1570856"/>
        <c:axId val="481571248"/>
      </c:barChart>
      <c:catAx>
        <c:axId val="4815708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1571248"/>
        <c:crosses val="autoZero"/>
        <c:auto val="1"/>
        <c:lblAlgn val="ctr"/>
        <c:lblOffset val="100"/>
        <c:noMultiLvlLbl val="0"/>
      </c:catAx>
      <c:valAx>
        <c:axId val="481571248"/>
        <c:scaling>
          <c:orientation val="minMax"/>
          <c:max val="0"/>
        </c:scaling>
        <c:delete val="1"/>
        <c:axPos val="l"/>
        <c:numFmt formatCode="#,##0.0" sourceLinked="1"/>
        <c:majorTickMark val="out"/>
        <c:minorTickMark val="none"/>
        <c:tickLblPos val="nextTo"/>
        <c:crossAx val="481570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772749501394095E-2"/>
          <c:y val="0.10925380104501854"/>
          <c:w val="0.92245450099721182"/>
          <c:h val="0.8335180174552097"/>
        </c:manualLayout>
      </c:layout>
      <c:barChart>
        <c:barDir val="col"/>
        <c:grouping val="clustered"/>
        <c:varyColors val="0"/>
        <c:ser>
          <c:idx val="0"/>
          <c:order val="0"/>
          <c:tx>
            <c:strRef>
              <c:f>Plan1!$B$1</c:f>
              <c:strCache>
                <c:ptCount val="1"/>
                <c:pt idx="0">
                  <c:v>Série 1</c:v>
                </c:pt>
              </c:strCache>
            </c:strRef>
          </c:tx>
          <c:spPr>
            <a:solidFill>
              <a:schemeClr val="accent1"/>
            </a:solidFill>
            <a:ln>
              <a:noFill/>
            </a:ln>
            <a:effectLst/>
          </c:spPr>
          <c:invertIfNegative val="0"/>
          <c:dPt>
            <c:idx val="0"/>
            <c:invertIfNegative val="0"/>
            <c:bubble3D val="0"/>
            <c:spPr>
              <a:solidFill>
                <a:srgbClr val="00A74C"/>
              </a:solidFill>
              <a:ln>
                <a:noFill/>
              </a:ln>
              <a:effectLst/>
            </c:spPr>
            <c:extLst xmlns:c16r2="http://schemas.microsoft.com/office/drawing/2015/06/chart">
              <c:ext xmlns:c16="http://schemas.microsoft.com/office/drawing/2014/chart" uri="{C3380CC4-5D6E-409C-BE32-E72D297353CC}">
                <c16:uniqueId val="{00000001-14CC-4978-8CB6-1040812E34C5}"/>
              </c:ext>
            </c:extLst>
          </c:dPt>
          <c:dPt>
            <c:idx val="1"/>
            <c:invertIfNegative val="0"/>
            <c:bubble3D val="0"/>
            <c:spPr>
              <a:solidFill>
                <a:schemeClr val="accent5"/>
              </a:solidFill>
              <a:ln>
                <a:noFill/>
              </a:ln>
              <a:effectLst/>
            </c:spPr>
            <c:extLst xmlns:c16r2="http://schemas.microsoft.com/office/drawing/2015/06/chart">
              <c:ext xmlns:c16="http://schemas.microsoft.com/office/drawing/2014/chart" uri="{C3380CC4-5D6E-409C-BE32-E72D297353CC}">
                <c16:uniqueId val="{00000003-14CC-4978-8CB6-1040812E34C5}"/>
              </c:ext>
            </c:extLst>
          </c:dPt>
          <c:dPt>
            <c:idx val="2"/>
            <c:invertIfNegative val="0"/>
            <c:bubble3D val="0"/>
            <c:spPr>
              <a:solidFill>
                <a:srgbClr val="B70000"/>
              </a:solidFill>
              <a:ln>
                <a:noFill/>
              </a:ln>
              <a:effectLst/>
            </c:spPr>
            <c:extLst xmlns:c16r2="http://schemas.microsoft.com/office/drawing/2015/06/chart">
              <c:ext xmlns:c16="http://schemas.microsoft.com/office/drawing/2014/chart" uri="{C3380CC4-5D6E-409C-BE32-E72D297353CC}">
                <c16:uniqueId val="{00000005-14CC-4978-8CB6-1040812E34C5}"/>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Plan1!$A$2:$A$4</c:f>
              <c:strCache>
                <c:ptCount val="3"/>
                <c:pt idx="0">
                  <c:v>Categoria 1</c:v>
                </c:pt>
                <c:pt idx="1">
                  <c:v>Categoria 2</c:v>
                </c:pt>
                <c:pt idx="2">
                  <c:v>Categoria 3</c:v>
                </c:pt>
              </c:strCache>
            </c:strRef>
          </c:cat>
          <c:val>
            <c:numRef>
              <c:f>Plan1!$B$2:$B$4</c:f>
              <c:numCache>
                <c:formatCode>General</c:formatCode>
                <c:ptCount val="3"/>
                <c:pt idx="0">
                  <c:v>36</c:v>
                </c:pt>
                <c:pt idx="1">
                  <c:v>56</c:v>
                </c:pt>
                <c:pt idx="2">
                  <c:v>8</c:v>
                </c:pt>
              </c:numCache>
            </c:numRef>
          </c:val>
          <c:extLst xmlns:c16r2="http://schemas.microsoft.com/office/drawing/2015/06/chart">
            <c:ext xmlns:c16="http://schemas.microsoft.com/office/drawing/2014/chart" uri="{C3380CC4-5D6E-409C-BE32-E72D297353CC}">
              <c16:uniqueId val="{00000006-14CC-4978-8CB6-1040812E34C5}"/>
            </c:ext>
          </c:extLst>
        </c:ser>
        <c:dLbls>
          <c:showLegendKey val="0"/>
          <c:showVal val="0"/>
          <c:showCatName val="0"/>
          <c:showSerName val="0"/>
          <c:showPercent val="0"/>
          <c:showBubbleSize val="0"/>
        </c:dLbls>
        <c:gapWidth val="149"/>
        <c:overlap val="-37"/>
        <c:axId val="432725488"/>
        <c:axId val="280535024"/>
      </c:barChart>
      <c:catAx>
        <c:axId val="432725488"/>
        <c:scaling>
          <c:orientation val="minMax"/>
        </c:scaling>
        <c:delete val="1"/>
        <c:axPos val="b"/>
        <c:numFmt formatCode="General" sourceLinked="1"/>
        <c:majorTickMark val="none"/>
        <c:minorTickMark val="none"/>
        <c:tickLblPos val="nextTo"/>
        <c:crossAx val="280535024"/>
        <c:crosses val="autoZero"/>
        <c:auto val="1"/>
        <c:lblAlgn val="ctr"/>
        <c:lblOffset val="100"/>
        <c:noMultiLvlLbl val="0"/>
      </c:catAx>
      <c:valAx>
        <c:axId val="280535024"/>
        <c:scaling>
          <c:orientation val="minMax"/>
        </c:scaling>
        <c:delete val="1"/>
        <c:axPos val="l"/>
        <c:numFmt formatCode="General" sourceLinked="1"/>
        <c:majorTickMark val="none"/>
        <c:minorTickMark val="none"/>
        <c:tickLblPos val="nextTo"/>
        <c:crossAx val="4327254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'P9.4'!$B$2:$B$27</c:f>
              <c:strCache>
                <c:ptCount val="26"/>
                <c:pt idx="0">
                  <c:v>SC</c:v>
                </c:pt>
                <c:pt idx="1">
                  <c:v>PR</c:v>
                </c:pt>
                <c:pt idx="2">
                  <c:v>RS</c:v>
                </c:pt>
                <c:pt idx="3">
                  <c:v>RJ</c:v>
                </c:pt>
                <c:pt idx="4">
                  <c:v>MG</c:v>
                </c:pt>
                <c:pt idx="5">
                  <c:v>ES</c:v>
                </c:pt>
                <c:pt idx="6">
                  <c:v>DF</c:v>
                </c:pt>
                <c:pt idx="7">
                  <c:v>MT</c:v>
                </c:pt>
                <c:pt idx="8">
                  <c:v>GO</c:v>
                </c:pt>
                <c:pt idx="9">
                  <c:v>MS</c:v>
                </c:pt>
                <c:pt idx="10">
                  <c:v>SE</c:v>
                </c:pt>
                <c:pt idx="11">
                  <c:v>PE</c:v>
                </c:pt>
                <c:pt idx="12">
                  <c:v>RN</c:v>
                </c:pt>
                <c:pt idx="13">
                  <c:v>PI</c:v>
                </c:pt>
                <c:pt idx="14">
                  <c:v>BA</c:v>
                </c:pt>
                <c:pt idx="15">
                  <c:v>CE</c:v>
                </c:pt>
                <c:pt idx="16">
                  <c:v>MA</c:v>
                </c:pt>
                <c:pt idx="17">
                  <c:v>AL</c:v>
                </c:pt>
                <c:pt idx="18">
                  <c:v>PB</c:v>
                </c:pt>
                <c:pt idx="19">
                  <c:v>RR</c:v>
                </c:pt>
                <c:pt idx="20">
                  <c:v>TO</c:v>
                </c:pt>
                <c:pt idx="21">
                  <c:v>RO</c:v>
                </c:pt>
                <c:pt idx="22">
                  <c:v>PA</c:v>
                </c:pt>
                <c:pt idx="23">
                  <c:v>AM</c:v>
                </c:pt>
                <c:pt idx="24">
                  <c:v>AP</c:v>
                </c:pt>
                <c:pt idx="25">
                  <c:v>AC</c:v>
                </c:pt>
              </c:strCache>
            </c:strRef>
          </c:cat>
          <c:val>
            <c:numRef>
              <c:f>'P9.4'!$E$2:$E$27</c:f>
              <c:numCache>
                <c:formatCode>#,##0.0</c:formatCode>
                <c:ptCount val="26"/>
                <c:pt idx="0">
                  <c:v>8.7054545454545451</c:v>
                </c:pt>
                <c:pt idx="1">
                  <c:v>8.7944250871080154</c:v>
                </c:pt>
                <c:pt idx="2">
                  <c:v>8.9372822299651506</c:v>
                </c:pt>
                <c:pt idx="3">
                  <c:v>8.5309090909090912</c:v>
                </c:pt>
                <c:pt idx="4">
                  <c:v>8.6175438596491194</c:v>
                </c:pt>
                <c:pt idx="5">
                  <c:v>8.8859315589353596</c:v>
                </c:pt>
                <c:pt idx="6">
                  <c:v>8.6866197183098599</c:v>
                </c:pt>
                <c:pt idx="7">
                  <c:v>8.845559845559837</c:v>
                </c:pt>
                <c:pt idx="8">
                  <c:v>8.8482490272373475</c:v>
                </c:pt>
                <c:pt idx="9">
                  <c:v>9.0119047619047663</c:v>
                </c:pt>
                <c:pt idx="10">
                  <c:v>8.518828451882845</c:v>
                </c:pt>
                <c:pt idx="11">
                  <c:v>8.7253218884120098</c:v>
                </c:pt>
                <c:pt idx="12">
                  <c:v>8.8444444444444485</c:v>
                </c:pt>
                <c:pt idx="13">
                  <c:v>8.878260869565219</c:v>
                </c:pt>
                <c:pt idx="14">
                  <c:v>8.9037037037036946</c:v>
                </c:pt>
                <c:pt idx="15">
                  <c:v>8.9589552238806025</c:v>
                </c:pt>
                <c:pt idx="16">
                  <c:v>8.9937888198757854</c:v>
                </c:pt>
                <c:pt idx="17">
                  <c:v>9.0047846889952119</c:v>
                </c:pt>
                <c:pt idx="18">
                  <c:v>9.0300429184549333</c:v>
                </c:pt>
                <c:pt idx="19">
                  <c:v>8.4827586206896548</c:v>
                </c:pt>
                <c:pt idx="20">
                  <c:v>8.5387931034482758</c:v>
                </c:pt>
                <c:pt idx="21">
                  <c:v>8.7954545454545467</c:v>
                </c:pt>
                <c:pt idx="22">
                  <c:v>8.9344978165938898</c:v>
                </c:pt>
                <c:pt idx="23">
                  <c:v>9.0252100840336151</c:v>
                </c:pt>
                <c:pt idx="24">
                  <c:v>9.1212121212121229</c:v>
                </c:pt>
                <c:pt idx="25">
                  <c:v>9.2000000000000011</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1572032"/>
        <c:axId val="481572424"/>
      </c:barChart>
      <c:catAx>
        <c:axId val="4815720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1572424"/>
        <c:crosses val="autoZero"/>
        <c:auto val="1"/>
        <c:lblAlgn val="ctr"/>
        <c:lblOffset val="100"/>
        <c:noMultiLvlLbl val="0"/>
      </c:catAx>
      <c:valAx>
        <c:axId val="481572424"/>
        <c:scaling>
          <c:orientation val="minMax"/>
          <c:max val="10"/>
          <c:min val="6"/>
        </c:scaling>
        <c:delete val="1"/>
        <c:axPos val="l"/>
        <c:numFmt formatCode="#,##0.0" sourceLinked="1"/>
        <c:majorTickMark val="out"/>
        <c:minorTickMark val="none"/>
        <c:tickLblPos val="nextTo"/>
        <c:crossAx val="481572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'P9.4'!$D$2:$D$27</c:f>
              <c:numCache>
                <c:formatCode>\(General\)</c:formatCode>
                <c:ptCount val="26"/>
                <c:pt idx="0">
                  <c:v>275</c:v>
                </c:pt>
                <c:pt idx="1">
                  <c:v>287</c:v>
                </c:pt>
                <c:pt idx="2">
                  <c:v>287</c:v>
                </c:pt>
                <c:pt idx="3">
                  <c:v>275</c:v>
                </c:pt>
                <c:pt idx="4">
                  <c:v>285</c:v>
                </c:pt>
                <c:pt idx="5">
                  <c:v>263</c:v>
                </c:pt>
                <c:pt idx="6">
                  <c:v>284</c:v>
                </c:pt>
                <c:pt idx="7">
                  <c:v>259</c:v>
                </c:pt>
                <c:pt idx="8">
                  <c:v>257</c:v>
                </c:pt>
                <c:pt idx="9">
                  <c:v>252</c:v>
                </c:pt>
                <c:pt idx="10">
                  <c:v>239</c:v>
                </c:pt>
                <c:pt idx="11">
                  <c:v>233</c:v>
                </c:pt>
                <c:pt idx="12">
                  <c:v>270</c:v>
                </c:pt>
                <c:pt idx="13">
                  <c:v>115</c:v>
                </c:pt>
                <c:pt idx="14">
                  <c:v>270</c:v>
                </c:pt>
                <c:pt idx="15">
                  <c:v>268</c:v>
                </c:pt>
                <c:pt idx="16">
                  <c:v>161</c:v>
                </c:pt>
                <c:pt idx="17">
                  <c:v>209</c:v>
                </c:pt>
                <c:pt idx="18">
                  <c:v>233</c:v>
                </c:pt>
                <c:pt idx="19">
                  <c:v>58</c:v>
                </c:pt>
                <c:pt idx="20">
                  <c:v>232</c:v>
                </c:pt>
                <c:pt idx="21">
                  <c:v>220</c:v>
                </c:pt>
                <c:pt idx="22">
                  <c:v>229</c:v>
                </c:pt>
                <c:pt idx="23">
                  <c:v>119</c:v>
                </c:pt>
                <c:pt idx="24">
                  <c:v>66</c:v>
                </c:pt>
                <c:pt idx="25">
                  <c:v>30</c:v>
                </c:pt>
              </c:numCache>
            </c:numRef>
          </c:cat>
          <c:val>
            <c:numRef>
              <c:f>'P9.4'!$E$2:$E$27</c:f>
              <c:numCache>
                <c:formatCode>#,##0.0</c:formatCode>
                <c:ptCount val="26"/>
                <c:pt idx="0">
                  <c:v>8.7054545454545451</c:v>
                </c:pt>
                <c:pt idx="1">
                  <c:v>8.7944250871080154</c:v>
                </c:pt>
                <c:pt idx="2">
                  <c:v>8.9372822299651506</c:v>
                </c:pt>
                <c:pt idx="3">
                  <c:v>8.5309090909090912</c:v>
                </c:pt>
                <c:pt idx="4">
                  <c:v>8.6175438596491194</c:v>
                </c:pt>
                <c:pt idx="5">
                  <c:v>8.8859315589353596</c:v>
                </c:pt>
                <c:pt idx="6">
                  <c:v>8.6866197183098599</c:v>
                </c:pt>
                <c:pt idx="7">
                  <c:v>8.845559845559837</c:v>
                </c:pt>
                <c:pt idx="8">
                  <c:v>8.8482490272373475</c:v>
                </c:pt>
                <c:pt idx="9">
                  <c:v>9.0119047619047663</c:v>
                </c:pt>
                <c:pt idx="10">
                  <c:v>8.518828451882845</c:v>
                </c:pt>
                <c:pt idx="11">
                  <c:v>8.7253218884120098</c:v>
                </c:pt>
                <c:pt idx="12">
                  <c:v>8.8444444444444485</c:v>
                </c:pt>
                <c:pt idx="13">
                  <c:v>8.878260869565219</c:v>
                </c:pt>
                <c:pt idx="14">
                  <c:v>8.9037037037036946</c:v>
                </c:pt>
                <c:pt idx="15">
                  <c:v>8.9589552238806025</c:v>
                </c:pt>
                <c:pt idx="16">
                  <c:v>8.9937888198757854</c:v>
                </c:pt>
                <c:pt idx="17">
                  <c:v>9.0047846889952119</c:v>
                </c:pt>
                <c:pt idx="18">
                  <c:v>9.0300429184549333</c:v>
                </c:pt>
                <c:pt idx="19">
                  <c:v>8.4827586206896548</c:v>
                </c:pt>
                <c:pt idx="20">
                  <c:v>8.5387931034482758</c:v>
                </c:pt>
                <c:pt idx="21">
                  <c:v>8.7954545454545467</c:v>
                </c:pt>
                <c:pt idx="22">
                  <c:v>8.9344978165938898</c:v>
                </c:pt>
                <c:pt idx="23">
                  <c:v>9.0252100840336151</c:v>
                </c:pt>
                <c:pt idx="24">
                  <c:v>9.1212121212121229</c:v>
                </c:pt>
                <c:pt idx="25">
                  <c:v>9.2000000000000011</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58361928"/>
        <c:axId val="458362320"/>
      </c:barChart>
      <c:catAx>
        <c:axId val="458361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58362320"/>
        <c:crosses val="autoZero"/>
        <c:auto val="1"/>
        <c:lblAlgn val="ctr"/>
        <c:lblOffset val="100"/>
        <c:noMultiLvlLbl val="0"/>
      </c:catAx>
      <c:valAx>
        <c:axId val="458362320"/>
        <c:scaling>
          <c:orientation val="minMax"/>
          <c:max val="0"/>
        </c:scaling>
        <c:delete val="1"/>
        <c:axPos val="l"/>
        <c:numFmt formatCode="#,##0.0" sourceLinked="1"/>
        <c:majorTickMark val="out"/>
        <c:minorTickMark val="none"/>
        <c:tickLblPos val="nextTo"/>
        <c:crossAx val="4583619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'P9.4'!$B$2:$B$27</c:f>
              <c:strCache>
                <c:ptCount val="26"/>
                <c:pt idx="0">
                  <c:v>SC</c:v>
                </c:pt>
                <c:pt idx="1">
                  <c:v>PR</c:v>
                </c:pt>
                <c:pt idx="2">
                  <c:v>RS</c:v>
                </c:pt>
                <c:pt idx="3">
                  <c:v>RJ</c:v>
                </c:pt>
                <c:pt idx="4">
                  <c:v>MG</c:v>
                </c:pt>
                <c:pt idx="5">
                  <c:v>ES</c:v>
                </c:pt>
                <c:pt idx="6">
                  <c:v>DF</c:v>
                </c:pt>
                <c:pt idx="7">
                  <c:v>MT</c:v>
                </c:pt>
                <c:pt idx="8">
                  <c:v>GO</c:v>
                </c:pt>
                <c:pt idx="9">
                  <c:v>MS</c:v>
                </c:pt>
                <c:pt idx="10">
                  <c:v>SE</c:v>
                </c:pt>
                <c:pt idx="11">
                  <c:v>PE</c:v>
                </c:pt>
                <c:pt idx="12">
                  <c:v>RN</c:v>
                </c:pt>
                <c:pt idx="13">
                  <c:v>PI</c:v>
                </c:pt>
                <c:pt idx="14">
                  <c:v>BA</c:v>
                </c:pt>
                <c:pt idx="15">
                  <c:v>CE</c:v>
                </c:pt>
                <c:pt idx="16">
                  <c:v>MA</c:v>
                </c:pt>
                <c:pt idx="17">
                  <c:v>AL</c:v>
                </c:pt>
                <c:pt idx="18">
                  <c:v>PB</c:v>
                </c:pt>
                <c:pt idx="19">
                  <c:v>RR</c:v>
                </c:pt>
                <c:pt idx="20">
                  <c:v>TO</c:v>
                </c:pt>
                <c:pt idx="21">
                  <c:v>RO</c:v>
                </c:pt>
                <c:pt idx="22">
                  <c:v>PA</c:v>
                </c:pt>
                <c:pt idx="23">
                  <c:v>AM</c:v>
                </c:pt>
                <c:pt idx="24">
                  <c:v>AP</c:v>
                </c:pt>
                <c:pt idx="25">
                  <c:v>AC</c:v>
                </c:pt>
              </c:strCache>
            </c:strRef>
          </c:cat>
          <c:val>
            <c:numRef>
              <c:f>'P9.4'!$E$2:$E$27</c:f>
              <c:numCache>
                <c:formatCode>#,##0.0</c:formatCode>
                <c:ptCount val="26"/>
                <c:pt idx="0">
                  <c:v>8.7054545454545451</c:v>
                </c:pt>
                <c:pt idx="1">
                  <c:v>8.7944250871080154</c:v>
                </c:pt>
                <c:pt idx="2">
                  <c:v>8.9372822299651506</c:v>
                </c:pt>
                <c:pt idx="3">
                  <c:v>8.5309090909090912</c:v>
                </c:pt>
                <c:pt idx="4">
                  <c:v>8.6175438596491194</c:v>
                </c:pt>
                <c:pt idx="5">
                  <c:v>8.8859315589353596</c:v>
                </c:pt>
                <c:pt idx="6">
                  <c:v>8.6866197183098599</c:v>
                </c:pt>
                <c:pt idx="7">
                  <c:v>8.845559845559837</c:v>
                </c:pt>
                <c:pt idx="8">
                  <c:v>8.8482490272373475</c:v>
                </c:pt>
                <c:pt idx="9">
                  <c:v>9.0119047619047663</c:v>
                </c:pt>
                <c:pt idx="10">
                  <c:v>8.518828451882845</c:v>
                </c:pt>
                <c:pt idx="11">
                  <c:v>8.7253218884120098</c:v>
                </c:pt>
                <c:pt idx="12">
                  <c:v>8.8444444444444485</c:v>
                </c:pt>
                <c:pt idx="13">
                  <c:v>8.878260869565219</c:v>
                </c:pt>
                <c:pt idx="14">
                  <c:v>8.9037037037036946</c:v>
                </c:pt>
                <c:pt idx="15">
                  <c:v>8.9589552238806025</c:v>
                </c:pt>
                <c:pt idx="16">
                  <c:v>8.9937888198757854</c:v>
                </c:pt>
                <c:pt idx="17">
                  <c:v>9.0047846889952119</c:v>
                </c:pt>
                <c:pt idx="18">
                  <c:v>9.0300429184549333</c:v>
                </c:pt>
                <c:pt idx="19">
                  <c:v>8.4827586206896548</c:v>
                </c:pt>
                <c:pt idx="20">
                  <c:v>8.5387931034482758</c:v>
                </c:pt>
                <c:pt idx="21">
                  <c:v>8.7954545454545467</c:v>
                </c:pt>
                <c:pt idx="22">
                  <c:v>8.9344978165938898</c:v>
                </c:pt>
                <c:pt idx="23">
                  <c:v>9.0252100840336151</c:v>
                </c:pt>
                <c:pt idx="24">
                  <c:v>9.1212121212121229</c:v>
                </c:pt>
                <c:pt idx="25">
                  <c:v>9.2000000000000011</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58363104"/>
        <c:axId val="458363496"/>
      </c:barChart>
      <c:catAx>
        <c:axId val="4583631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58363496"/>
        <c:crosses val="autoZero"/>
        <c:auto val="1"/>
        <c:lblAlgn val="ctr"/>
        <c:lblOffset val="100"/>
        <c:noMultiLvlLbl val="0"/>
      </c:catAx>
      <c:valAx>
        <c:axId val="458363496"/>
        <c:scaling>
          <c:orientation val="minMax"/>
          <c:max val="10"/>
          <c:min val="6"/>
        </c:scaling>
        <c:delete val="1"/>
        <c:axPos val="l"/>
        <c:numFmt formatCode="#,##0.0" sourceLinked="1"/>
        <c:majorTickMark val="out"/>
        <c:minorTickMark val="none"/>
        <c:tickLblPos val="nextTo"/>
        <c:crossAx val="4583631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'P9.4'!$D$2:$D$27</c:f>
              <c:numCache>
                <c:formatCode>\(General\)</c:formatCode>
                <c:ptCount val="26"/>
                <c:pt idx="0">
                  <c:v>275</c:v>
                </c:pt>
                <c:pt idx="1">
                  <c:v>284</c:v>
                </c:pt>
                <c:pt idx="2">
                  <c:v>284</c:v>
                </c:pt>
                <c:pt idx="3">
                  <c:v>273</c:v>
                </c:pt>
                <c:pt idx="4">
                  <c:v>286</c:v>
                </c:pt>
                <c:pt idx="5">
                  <c:v>260</c:v>
                </c:pt>
                <c:pt idx="6">
                  <c:v>280</c:v>
                </c:pt>
                <c:pt idx="7">
                  <c:v>256</c:v>
                </c:pt>
                <c:pt idx="8">
                  <c:v>250</c:v>
                </c:pt>
                <c:pt idx="9">
                  <c:v>259</c:v>
                </c:pt>
                <c:pt idx="10">
                  <c:v>238</c:v>
                </c:pt>
                <c:pt idx="11">
                  <c:v>269</c:v>
                </c:pt>
                <c:pt idx="12">
                  <c:v>115</c:v>
                </c:pt>
                <c:pt idx="13">
                  <c:v>234</c:v>
                </c:pt>
                <c:pt idx="14">
                  <c:v>232</c:v>
                </c:pt>
                <c:pt idx="15">
                  <c:v>158</c:v>
                </c:pt>
                <c:pt idx="16">
                  <c:v>266</c:v>
                </c:pt>
                <c:pt idx="17">
                  <c:v>269</c:v>
                </c:pt>
                <c:pt idx="18">
                  <c:v>208</c:v>
                </c:pt>
                <c:pt idx="19">
                  <c:v>229</c:v>
                </c:pt>
                <c:pt idx="20">
                  <c:v>117</c:v>
                </c:pt>
                <c:pt idx="21">
                  <c:v>31</c:v>
                </c:pt>
                <c:pt idx="22">
                  <c:v>229</c:v>
                </c:pt>
                <c:pt idx="23">
                  <c:v>66</c:v>
                </c:pt>
                <c:pt idx="24">
                  <c:v>57</c:v>
                </c:pt>
                <c:pt idx="25">
                  <c:v>219</c:v>
                </c:pt>
              </c:numCache>
            </c:numRef>
          </c:cat>
          <c:val>
            <c:numRef>
              <c:f>'P9.4'!$E$2:$E$27</c:f>
              <c:numCache>
                <c:formatCode>#,##0.0</c:formatCode>
                <c:ptCount val="26"/>
                <c:pt idx="0">
                  <c:v>8.3272727272727209</c:v>
                </c:pt>
                <c:pt idx="1">
                  <c:v>8.5140845070422575</c:v>
                </c:pt>
                <c:pt idx="2">
                  <c:v>8.1901408450704274</c:v>
                </c:pt>
                <c:pt idx="3">
                  <c:v>8.3369963369963322</c:v>
                </c:pt>
                <c:pt idx="4">
                  <c:v>8.2657342657342632</c:v>
                </c:pt>
                <c:pt idx="5">
                  <c:v>8.5461538461538407</c:v>
                </c:pt>
                <c:pt idx="6">
                  <c:v>8.2500000000000036</c:v>
                </c:pt>
                <c:pt idx="7">
                  <c:v>8.4882812499999982</c:v>
                </c:pt>
                <c:pt idx="8">
                  <c:v>8.6560000000000041</c:v>
                </c:pt>
                <c:pt idx="9">
                  <c:v>8.4401544401544477</c:v>
                </c:pt>
                <c:pt idx="10">
                  <c:v>8.1638655462184921</c:v>
                </c:pt>
                <c:pt idx="11">
                  <c:v>8.5018587360594715</c:v>
                </c:pt>
                <c:pt idx="12">
                  <c:v>8.5652173913043459</c:v>
                </c:pt>
                <c:pt idx="13">
                  <c:v>8.5598290598290667</c:v>
                </c:pt>
                <c:pt idx="14">
                  <c:v>8.7025862068965498</c:v>
                </c:pt>
                <c:pt idx="15">
                  <c:v>8.5569620253164551</c:v>
                </c:pt>
                <c:pt idx="16">
                  <c:v>8.721804511278199</c:v>
                </c:pt>
                <c:pt idx="17">
                  <c:v>8.6840148698884807</c:v>
                </c:pt>
                <c:pt idx="18">
                  <c:v>8.8701923076923102</c:v>
                </c:pt>
                <c:pt idx="19">
                  <c:v>8.1877729257641878</c:v>
                </c:pt>
                <c:pt idx="20">
                  <c:v>9.0940170940170955</c:v>
                </c:pt>
                <c:pt idx="21">
                  <c:v>9.1290322580645178</c:v>
                </c:pt>
                <c:pt idx="22">
                  <c:v>8.6899563318777258</c:v>
                </c:pt>
                <c:pt idx="23">
                  <c:v>8.9848484848484844</c:v>
                </c:pt>
                <c:pt idx="24">
                  <c:v>8.5614035087719262</c:v>
                </c:pt>
                <c:pt idx="25">
                  <c:v>8.6575342465753415</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58364280"/>
        <c:axId val="458364672"/>
      </c:barChart>
      <c:catAx>
        <c:axId val="4583642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58364672"/>
        <c:crosses val="autoZero"/>
        <c:auto val="1"/>
        <c:lblAlgn val="ctr"/>
        <c:lblOffset val="100"/>
        <c:noMultiLvlLbl val="0"/>
      </c:catAx>
      <c:valAx>
        <c:axId val="458364672"/>
        <c:scaling>
          <c:orientation val="minMax"/>
          <c:max val="0"/>
        </c:scaling>
        <c:delete val="1"/>
        <c:axPos val="l"/>
        <c:numFmt formatCode="#,##0.0" sourceLinked="1"/>
        <c:majorTickMark val="out"/>
        <c:minorTickMark val="none"/>
        <c:tickLblPos val="nextTo"/>
        <c:crossAx val="4583642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'P10'!$B$24:$B$49</c:f>
              <c:strCache>
                <c:ptCount val="26"/>
                <c:pt idx="0">
                  <c:v>SC</c:v>
                </c:pt>
                <c:pt idx="1">
                  <c:v>RS</c:v>
                </c:pt>
                <c:pt idx="2">
                  <c:v>PR</c:v>
                </c:pt>
                <c:pt idx="3">
                  <c:v>ES</c:v>
                </c:pt>
                <c:pt idx="4">
                  <c:v>RJ</c:v>
                </c:pt>
                <c:pt idx="5">
                  <c:v>MG</c:v>
                </c:pt>
                <c:pt idx="6">
                  <c:v>MS</c:v>
                </c:pt>
                <c:pt idx="7">
                  <c:v>GO</c:v>
                </c:pt>
                <c:pt idx="8">
                  <c:v>MT</c:v>
                </c:pt>
                <c:pt idx="9">
                  <c:v>DF</c:v>
                </c:pt>
                <c:pt idx="10">
                  <c:v>AL</c:v>
                </c:pt>
                <c:pt idx="11">
                  <c:v>PB</c:v>
                </c:pt>
                <c:pt idx="12">
                  <c:v>CE</c:v>
                </c:pt>
                <c:pt idx="13">
                  <c:v>BA</c:v>
                </c:pt>
                <c:pt idx="14">
                  <c:v>MA</c:v>
                </c:pt>
                <c:pt idx="15">
                  <c:v>PE</c:v>
                </c:pt>
                <c:pt idx="16">
                  <c:v>PI</c:v>
                </c:pt>
                <c:pt idx="17">
                  <c:v>RN</c:v>
                </c:pt>
                <c:pt idx="18">
                  <c:v>SE</c:v>
                </c:pt>
                <c:pt idx="19">
                  <c:v>AC</c:v>
                </c:pt>
                <c:pt idx="20">
                  <c:v>AM</c:v>
                </c:pt>
                <c:pt idx="21">
                  <c:v>AP</c:v>
                </c:pt>
                <c:pt idx="22">
                  <c:v>PA</c:v>
                </c:pt>
                <c:pt idx="23">
                  <c:v>RO</c:v>
                </c:pt>
                <c:pt idx="24">
                  <c:v>RR</c:v>
                </c:pt>
                <c:pt idx="25">
                  <c:v>TO</c:v>
                </c:pt>
              </c:strCache>
            </c:strRef>
          </c:cat>
          <c:val>
            <c:numRef>
              <c:f>'P10'!$E$24:$E$49</c:f>
              <c:numCache>
                <c:formatCode>0.0</c:formatCode>
                <c:ptCount val="26"/>
                <c:pt idx="0">
                  <c:v>8.7885304659498207</c:v>
                </c:pt>
                <c:pt idx="1">
                  <c:v>8.7804878048780441</c:v>
                </c:pt>
                <c:pt idx="2">
                  <c:v>8.622377622377611</c:v>
                </c:pt>
                <c:pt idx="3">
                  <c:v>8.8282442748091601</c:v>
                </c:pt>
                <c:pt idx="4">
                  <c:v>8.7385159010600706</c:v>
                </c:pt>
                <c:pt idx="5">
                  <c:v>8.6401384083044981</c:v>
                </c:pt>
                <c:pt idx="6">
                  <c:v>8.9566929133858206</c:v>
                </c:pt>
                <c:pt idx="7">
                  <c:v>8.7751937984496209</c:v>
                </c:pt>
                <c:pt idx="8">
                  <c:v>8.7346153846153882</c:v>
                </c:pt>
                <c:pt idx="9">
                  <c:v>8.7112676056338039</c:v>
                </c:pt>
                <c:pt idx="10">
                  <c:v>9.0619047619047599</c:v>
                </c:pt>
                <c:pt idx="11">
                  <c:v>9.0429184549356183</c:v>
                </c:pt>
                <c:pt idx="12">
                  <c:v>9.0298507462686661</c:v>
                </c:pt>
                <c:pt idx="13">
                  <c:v>8.9518518518518455</c:v>
                </c:pt>
                <c:pt idx="14">
                  <c:v>8.9506172839506171</c:v>
                </c:pt>
                <c:pt idx="15">
                  <c:v>8.8760683760683818</c:v>
                </c:pt>
                <c:pt idx="16">
                  <c:v>8.8275862068965516</c:v>
                </c:pt>
                <c:pt idx="17">
                  <c:v>8.8259259259259277</c:v>
                </c:pt>
                <c:pt idx="18">
                  <c:v>8.5941422594142374</c:v>
                </c:pt>
                <c:pt idx="19">
                  <c:v>9.5806451612903238</c:v>
                </c:pt>
                <c:pt idx="20">
                  <c:v>9.2249999999999996</c:v>
                </c:pt>
                <c:pt idx="21">
                  <c:v>9.1515151515151523</c:v>
                </c:pt>
                <c:pt idx="22">
                  <c:v>9.043478260869561</c:v>
                </c:pt>
                <c:pt idx="23">
                  <c:v>9.0273972602739718</c:v>
                </c:pt>
                <c:pt idx="24">
                  <c:v>8.8448275862068986</c:v>
                </c:pt>
                <c:pt idx="25">
                  <c:v>8.7543103448275836</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2350488"/>
        <c:axId val="482350880"/>
      </c:barChart>
      <c:catAx>
        <c:axId val="4823504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2350880"/>
        <c:crosses val="autoZero"/>
        <c:auto val="1"/>
        <c:lblAlgn val="ctr"/>
        <c:lblOffset val="100"/>
        <c:noMultiLvlLbl val="0"/>
      </c:catAx>
      <c:valAx>
        <c:axId val="482350880"/>
        <c:scaling>
          <c:orientation val="minMax"/>
        </c:scaling>
        <c:delete val="1"/>
        <c:axPos val="l"/>
        <c:numFmt formatCode="0.0" sourceLinked="1"/>
        <c:majorTickMark val="none"/>
        <c:minorTickMark val="none"/>
        <c:tickLblPos val="nextTo"/>
        <c:crossAx val="4823504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'P10'!$D$24:$D$49</c:f>
              <c:numCache>
                <c:formatCode>\(General\)</c:formatCode>
                <c:ptCount val="26"/>
                <c:pt idx="0">
                  <c:v>279</c:v>
                </c:pt>
                <c:pt idx="1">
                  <c:v>287</c:v>
                </c:pt>
                <c:pt idx="2">
                  <c:v>286</c:v>
                </c:pt>
                <c:pt idx="3">
                  <c:v>262</c:v>
                </c:pt>
                <c:pt idx="4">
                  <c:v>283</c:v>
                </c:pt>
                <c:pt idx="5">
                  <c:v>289</c:v>
                </c:pt>
                <c:pt idx="6">
                  <c:v>254</c:v>
                </c:pt>
                <c:pt idx="7">
                  <c:v>258</c:v>
                </c:pt>
                <c:pt idx="8">
                  <c:v>260</c:v>
                </c:pt>
                <c:pt idx="9">
                  <c:v>284</c:v>
                </c:pt>
                <c:pt idx="10">
                  <c:v>210</c:v>
                </c:pt>
                <c:pt idx="11">
                  <c:v>233</c:v>
                </c:pt>
                <c:pt idx="12">
                  <c:v>268</c:v>
                </c:pt>
                <c:pt idx="13">
                  <c:v>270</c:v>
                </c:pt>
                <c:pt idx="14">
                  <c:v>162</c:v>
                </c:pt>
                <c:pt idx="15">
                  <c:v>234</c:v>
                </c:pt>
                <c:pt idx="16">
                  <c:v>116</c:v>
                </c:pt>
                <c:pt idx="17">
                  <c:v>270</c:v>
                </c:pt>
                <c:pt idx="18">
                  <c:v>239</c:v>
                </c:pt>
                <c:pt idx="19">
                  <c:v>31</c:v>
                </c:pt>
                <c:pt idx="20">
                  <c:v>120</c:v>
                </c:pt>
                <c:pt idx="21">
                  <c:v>66</c:v>
                </c:pt>
                <c:pt idx="22">
                  <c:v>230</c:v>
                </c:pt>
                <c:pt idx="23">
                  <c:v>219</c:v>
                </c:pt>
                <c:pt idx="24">
                  <c:v>58</c:v>
                </c:pt>
                <c:pt idx="25">
                  <c:v>232</c:v>
                </c:pt>
              </c:numCache>
            </c:numRef>
          </c:cat>
          <c:val>
            <c:numRef>
              <c:f>'P10'!$E$24:$E$49</c:f>
              <c:numCache>
                <c:formatCode>0.0</c:formatCode>
                <c:ptCount val="26"/>
                <c:pt idx="0">
                  <c:v>8.7885304659498207</c:v>
                </c:pt>
                <c:pt idx="1">
                  <c:v>8.7804878048780441</c:v>
                </c:pt>
                <c:pt idx="2">
                  <c:v>8.622377622377611</c:v>
                </c:pt>
                <c:pt idx="3">
                  <c:v>8.8282442748091601</c:v>
                </c:pt>
                <c:pt idx="4">
                  <c:v>8.7385159010600706</c:v>
                </c:pt>
                <c:pt idx="5">
                  <c:v>8.6401384083044981</c:v>
                </c:pt>
                <c:pt idx="6">
                  <c:v>8.9566929133858206</c:v>
                </c:pt>
                <c:pt idx="7">
                  <c:v>8.7751937984496209</c:v>
                </c:pt>
                <c:pt idx="8">
                  <c:v>8.7346153846153882</c:v>
                </c:pt>
                <c:pt idx="9">
                  <c:v>8.7112676056338039</c:v>
                </c:pt>
                <c:pt idx="10">
                  <c:v>9.0619047619047599</c:v>
                </c:pt>
                <c:pt idx="11">
                  <c:v>9.0429184549356183</c:v>
                </c:pt>
                <c:pt idx="12">
                  <c:v>9.0298507462686661</c:v>
                </c:pt>
                <c:pt idx="13">
                  <c:v>8.9518518518518455</c:v>
                </c:pt>
                <c:pt idx="14">
                  <c:v>8.9506172839506171</c:v>
                </c:pt>
                <c:pt idx="15">
                  <c:v>8.8760683760683818</c:v>
                </c:pt>
                <c:pt idx="16">
                  <c:v>8.8275862068965516</c:v>
                </c:pt>
                <c:pt idx="17">
                  <c:v>8.8259259259259277</c:v>
                </c:pt>
                <c:pt idx="18">
                  <c:v>8.5941422594142374</c:v>
                </c:pt>
                <c:pt idx="19">
                  <c:v>9.5806451612903238</c:v>
                </c:pt>
                <c:pt idx="20">
                  <c:v>9.2249999999999996</c:v>
                </c:pt>
                <c:pt idx="21">
                  <c:v>9.1515151515151523</c:v>
                </c:pt>
                <c:pt idx="22">
                  <c:v>9.043478260869561</c:v>
                </c:pt>
                <c:pt idx="23">
                  <c:v>9.0273972602739718</c:v>
                </c:pt>
                <c:pt idx="24">
                  <c:v>8.8448275862068986</c:v>
                </c:pt>
                <c:pt idx="25">
                  <c:v>8.7543103448275836</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2351664"/>
        <c:axId val="482352056"/>
      </c:barChart>
      <c:catAx>
        <c:axId val="4823516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2352056"/>
        <c:crosses val="autoZero"/>
        <c:auto val="1"/>
        <c:lblAlgn val="ctr"/>
        <c:lblOffset val="100"/>
        <c:noMultiLvlLbl val="0"/>
      </c:catAx>
      <c:valAx>
        <c:axId val="482352056"/>
        <c:scaling>
          <c:orientation val="minMax"/>
          <c:max val="0"/>
        </c:scaling>
        <c:delete val="1"/>
        <c:axPos val="l"/>
        <c:numFmt formatCode="0.0" sourceLinked="1"/>
        <c:majorTickMark val="out"/>
        <c:minorTickMark val="none"/>
        <c:tickLblPos val="nextTo"/>
        <c:crossAx val="482351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5-6462-4AEB-991F-AC8E970E3E59}"/>
              </c:ext>
            </c:extLst>
          </c:dPt>
          <c:dPt>
            <c:idx val="1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6462-4AEB-991F-AC8E970E3E59}"/>
              </c:ext>
            </c:extLst>
          </c:dPt>
          <c:dPt>
            <c:idx val="1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9-6462-4AEB-991F-AC8E970E3E59}"/>
              </c:ext>
            </c:extLst>
          </c:dPt>
          <c:dPt>
            <c:idx val="19"/>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'P10'!$F$24:$F$49</c:f>
              <c:strCache>
                <c:ptCount val="26"/>
                <c:pt idx="0">
                  <c:v>SE</c:v>
                </c:pt>
                <c:pt idx="1">
                  <c:v>PR</c:v>
                </c:pt>
                <c:pt idx="2">
                  <c:v>MG</c:v>
                </c:pt>
                <c:pt idx="3">
                  <c:v>DF</c:v>
                </c:pt>
                <c:pt idx="4">
                  <c:v>MT</c:v>
                </c:pt>
                <c:pt idx="5">
                  <c:v>RJ</c:v>
                </c:pt>
                <c:pt idx="6">
                  <c:v>TO</c:v>
                </c:pt>
                <c:pt idx="7">
                  <c:v>GO</c:v>
                </c:pt>
                <c:pt idx="8">
                  <c:v>RS</c:v>
                </c:pt>
                <c:pt idx="9">
                  <c:v>SC</c:v>
                </c:pt>
                <c:pt idx="10">
                  <c:v>RN</c:v>
                </c:pt>
                <c:pt idx="11">
                  <c:v>PI</c:v>
                </c:pt>
                <c:pt idx="12">
                  <c:v>ES</c:v>
                </c:pt>
                <c:pt idx="13">
                  <c:v>RR</c:v>
                </c:pt>
                <c:pt idx="14">
                  <c:v>PE</c:v>
                </c:pt>
                <c:pt idx="15">
                  <c:v>MA</c:v>
                </c:pt>
                <c:pt idx="16">
                  <c:v>BA</c:v>
                </c:pt>
                <c:pt idx="17">
                  <c:v>MS</c:v>
                </c:pt>
                <c:pt idx="18">
                  <c:v>RO</c:v>
                </c:pt>
                <c:pt idx="19">
                  <c:v>CE</c:v>
                </c:pt>
                <c:pt idx="20">
                  <c:v>PB</c:v>
                </c:pt>
                <c:pt idx="21">
                  <c:v>PA</c:v>
                </c:pt>
                <c:pt idx="22">
                  <c:v>AL</c:v>
                </c:pt>
                <c:pt idx="23">
                  <c:v>AP</c:v>
                </c:pt>
                <c:pt idx="24">
                  <c:v>AM</c:v>
                </c:pt>
                <c:pt idx="25">
                  <c:v>AC</c:v>
                </c:pt>
              </c:strCache>
            </c:strRef>
          </c:cat>
          <c:val>
            <c:numRef>
              <c:f>'P10'!$H$24:$H$49</c:f>
              <c:numCache>
                <c:formatCode>0.0</c:formatCode>
                <c:ptCount val="26"/>
                <c:pt idx="0">
                  <c:v>8.5941422594142374</c:v>
                </c:pt>
                <c:pt idx="1">
                  <c:v>8.622377622377611</c:v>
                </c:pt>
                <c:pt idx="2">
                  <c:v>8.6401384083044981</c:v>
                </c:pt>
                <c:pt idx="3">
                  <c:v>8.7112676056338039</c:v>
                </c:pt>
                <c:pt idx="4">
                  <c:v>8.7346153846153882</c:v>
                </c:pt>
                <c:pt idx="5">
                  <c:v>8.7385159010600706</c:v>
                </c:pt>
                <c:pt idx="6">
                  <c:v>8.7543103448275836</c:v>
                </c:pt>
                <c:pt idx="7">
                  <c:v>8.7751937984496209</c:v>
                </c:pt>
                <c:pt idx="8">
                  <c:v>8.7804878048780441</c:v>
                </c:pt>
                <c:pt idx="9">
                  <c:v>8.7885304659498207</c:v>
                </c:pt>
                <c:pt idx="10">
                  <c:v>8.8259259259259277</c:v>
                </c:pt>
                <c:pt idx="11">
                  <c:v>8.8275862068965516</c:v>
                </c:pt>
                <c:pt idx="12">
                  <c:v>8.8282442748091601</c:v>
                </c:pt>
                <c:pt idx="13">
                  <c:v>8.8448275862068986</c:v>
                </c:pt>
                <c:pt idx="14">
                  <c:v>8.8760683760683818</c:v>
                </c:pt>
                <c:pt idx="15">
                  <c:v>8.9506172839506171</c:v>
                </c:pt>
                <c:pt idx="16">
                  <c:v>8.9518518518518455</c:v>
                </c:pt>
                <c:pt idx="17">
                  <c:v>8.9566929133858206</c:v>
                </c:pt>
                <c:pt idx="18">
                  <c:v>9.0273972602739718</c:v>
                </c:pt>
                <c:pt idx="19">
                  <c:v>9.0298507462686661</c:v>
                </c:pt>
                <c:pt idx="20">
                  <c:v>9.0429184549356183</c:v>
                </c:pt>
                <c:pt idx="21">
                  <c:v>9.043478260869561</c:v>
                </c:pt>
                <c:pt idx="22">
                  <c:v>9.0619047619047599</c:v>
                </c:pt>
                <c:pt idx="23">
                  <c:v>9.1515151515151523</c:v>
                </c:pt>
                <c:pt idx="24">
                  <c:v>9.2249999999999996</c:v>
                </c:pt>
                <c:pt idx="25">
                  <c:v>9.5806451612903238</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2352840"/>
        <c:axId val="482353232"/>
      </c:barChart>
      <c:catAx>
        <c:axId val="4823528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2353232"/>
        <c:crosses val="autoZero"/>
        <c:auto val="1"/>
        <c:lblAlgn val="ctr"/>
        <c:lblOffset val="100"/>
        <c:noMultiLvlLbl val="0"/>
      </c:catAx>
      <c:valAx>
        <c:axId val="482353232"/>
        <c:scaling>
          <c:orientation val="minMax"/>
        </c:scaling>
        <c:delete val="1"/>
        <c:axPos val="l"/>
        <c:numFmt formatCode="0.0" sourceLinked="1"/>
        <c:majorTickMark val="none"/>
        <c:minorTickMark val="none"/>
        <c:tickLblPos val="nextTo"/>
        <c:crossAx val="482352840"/>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'P10'!$G$24:$G$49</c:f>
              <c:numCache>
                <c:formatCode>\(General\)</c:formatCode>
                <c:ptCount val="26"/>
                <c:pt idx="0">
                  <c:v>239</c:v>
                </c:pt>
                <c:pt idx="1">
                  <c:v>286</c:v>
                </c:pt>
                <c:pt idx="2">
                  <c:v>289</c:v>
                </c:pt>
                <c:pt idx="3">
                  <c:v>284</c:v>
                </c:pt>
                <c:pt idx="4">
                  <c:v>260</c:v>
                </c:pt>
                <c:pt idx="5">
                  <c:v>283</c:v>
                </c:pt>
                <c:pt idx="6">
                  <c:v>232</c:v>
                </c:pt>
                <c:pt idx="7">
                  <c:v>258</c:v>
                </c:pt>
                <c:pt idx="8">
                  <c:v>287</c:v>
                </c:pt>
                <c:pt idx="9">
                  <c:v>279</c:v>
                </c:pt>
                <c:pt idx="10">
                  <c:v>270</c:v>
                </c:pt>
                <c:pt idx="11">
                  <c:v>116</c:v>
                </c:pt>
                <c:pt idx="12">
                  <c:v>262</c:v>
                </c:pt>
                <c:pt idx="13">
                  <c:v>58</c:v>
                </c:pt>
                <c:pt idx="14">
                  <c:v>234</c:v>
                </c:pt>
                <c:pt idx="15">
                  <c:v>162</c:v>
                </c:pt>
                <c:pt idx="16">
                  <c:v>270</c:v>
                </c:pt>
                <c:pt idx="17">
                  <c:v>254</c:v>
                </c:pt>
                <c:pt idx="18">
                  <c:v>219</c:v>
                </c:pt>
                <c:pt idx="19">
                  <c:v>268</c:v>
                </c:pt>
                <c:pt idx="20">
                  <c:v>233</c:v>
                </c:pt>
                <c:pt idx="21">
                  <c:v>230</c:v>
                </c:pt>
                <c:pt idx="22">
                  <c:v>210</c:v>
                </c:pt>
                <c:pt idx="23">
                  <c:v>66</c:v>
                </c:pt>
                <c:pt idx="24">
                  <c:v>120</c:v>
                </c:pt>
                <c:pt idx="25">
                  <c:v>31</c:v>
                </c:pt>
              </c:numCache>
            </c:numRef>
          </c:cat>
          <c:val>
            <c:numRef>
              <c:f>'P10'!$E$24:$E$49</c:f>
              <c:numCache>
                <c:formatCode>0.0</c:formatCode>
                <c:ptCount val="26"/>
                <c:pt idx="0">
                  <c:v>8.7885304659498207</c:v>
                </c:pt>
                <c:pt idx="1">
                  <c:v>8.7804878048780441</c:v>
                </c:pt>
                <c:pt idx="2">
                  <c:v>8.622377622377611</c:v>
                </c:pt>
                <c:pt idx="3">
                  <c:v>8.8282442748091601</c:v>
                </c:pt>
                <c:pt idx="4">
                  <c:v>8.7385159010600706</c:v>
                </c:pt>
                <c:pt idx="5">
                  <c:v>8.6401384083044981</c:v>
                </c:pt>
                <c:pt idx="6">
                  <c:v>8.9566929133858206</c:v>
                </c:pt>
                <c:pt idx="7">
                  <c:v>8.7751937984496209</c:v>
                </c:pt>
                <c:pt idx="8">
                  <c:v>8.7346153846153882</c:v>
                </c:pt>
                <c:pt idx="9">
                  <c:v>8.7112676056338039</c:v>
                </c:pt>
                <c:pt idx="10">
                  <c:v>9.0619047619047599</c:v>
                </c:pt>
                <c:pt idx="11">
                  <c:v>9.0429184549356183</c:v>
                </c:pt>
                <c:pt idx="12">
                  <c:v>9.0298507462686661</c:v>
                </c:pt>
                <c:pt idx="13">
                  <c:v>8.9518518518518455</c:v>
                </c:pt>
                <c:pt idx="14">
                  <c:v>8.9506172839506171</c:v>
                </c:pt>
                <c:pt idx="15">
                  <c:v>8.8760683760683818</c:v>
                </c:pt>
                <c:pt idx="16">
                  <c:v>8.8275862068965516</c:v>
                </c:pt>
                <c:pt idx="17">
                  <c:v>8.8259259259259277</c:v>
                </c:pt>
                <c:pt idx="18">
                  <c:v>8.5941422594142374</c:v>
                </c:pt>
                <c:pt idx="19">
                  <c:v>9.5806451612903238</c:v>
                </c:pt>
                <c:pt idx="20">
                  <c:v>9.2249999999999996</c:v>
                </c:pt>
                <c:pt idx="21">
                  <c:v>9.1515151515151523</c:v>
                </c:pt>
                <c:pt idx="22">
                  <c:v>9.043478260869561</c:v>
                </c:pt>
                <c:pt idx="23">
                  <c:v>9.0273972602739718</c:v>
                </c:pt>
                <c:pt idx="24">
                  <c:v>8.8448275862068986</c:v>
                </c:pt>
                <c:pt idx="25">
                  <c:v>8.7543103448275836</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2354016"/>
        <c:axId val="482354408"/>
      </c:barChart>
      <c:catAx>
        <c:axId val="482354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2354408"/>
        <c:crosses val="autoZero"/>
        <c:auto val="1"/>
        <c:lblAlgn val="ctr"/>
        <c:lblOffset val="100"/>
        <c:noMultiLvlLbl val="0"/>
      </c:catAx>
      <c:valAx>
        <c:axId val="482354408"/>
        <c:scaling>
          <c:orientation val="minMax"/>
          <c:max val="0"/>
        </c:scaling>
        <c:delete val="1"/>
        <c:axPos val="l"/>
        <c:numFmt formatCode="0.0" sourceLinked="1"/>
        <c:majorTickMark val="out"/>
        <c:minorTickMark val="none"/>
        <c:tickLblPos val="nextTo"/>
        <c:crossAx val="4823540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'P11'!$D$24:$D$49</c:f>
              <c:numCache>
                <c:formatCode>\(General\)</c:formatCode>
                <c:ptCount val="26"/>
                <c:pt idx="0">
                  <c:v>286</c:v>
                </c:pt>
                <c:pt idx="1">
                  <c:v>287</c:v>
                </c:pt>
                <c:pt idx="2">
                  <c:v>280</c:v>
                </c:pt>
                <c:pt idx="3">
                  <c:v>288</c:v>
                </c:pt>
                <c:pt idx="4">
                  <c:v>284</c:v>
                </c:pt>
                <c:pt idx="5">
                  <c:v>264</c:v>
                </c:pt>
                <c:pt idx="6">
                  <c:v>282</c:v>
                </c:pt>
                <c:pt idx="7">
                  <c:v>260</c:v>
                </c:pt>
                <c:pt idx="8">
                  <c:v>259</c:v>
                </c:pt>
                <c:pt idx="9">
                  <c:v>254</c:v>
                </c:pt>
                <c:pt idx="10">
                  <c:v>239</c:v>
                </c:pt>
                <c:pt idx="11">
                  <c:v>268</c:v>
                </c:pt>
                <c:pt idx="12">
                  <c:v>116</c:v>
                </c:pt>
                <c:pt idx="13">
                  <c:v>234</c:v>
                </c:pt>
                <c:pt idx="14">
                  <c:v>161</c:v>
                </c:pt>
                <c:pt idx="15">
                  <c:v>269</c:v>
                </c:pt>
                <c:pt idx="16">
                  <c:v>267</c:v>
                </c:pt>
                <c:pt idx="17">
                  <c:v>233</c:v>
                </c:pt>
                <c:pt idx="18">
                  <c:v>210</c:v>
                </c:pt>
                <c:pt idx="19">
                  <c:v>232</c:v>
                </c:pt>
                <c:pt idx="20">
                  <c:v>58</c:v>
                </c:pt>
                <c:pt idx="21">
                  <c:v>219</c:v>
                </c:pt>
                <c:pt idx="22">
                  <c:v>230</c:v>
                </c:pt>
                <c:pt idx="23">
                  <c:v>65</c:v>
                </c:pt>
                <c:pt idx="24">
                  <c:v>119</c:v>
                </c:pt>
                <c:pt idx="25">
                  <c:v>31</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2355584"/>
        <c:axId val="482355976"/>
      </c:barChart>
      <c:catAx>
        <c:axId val="4823555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2355976"/>
        <c:crosses val="autoZero"/>
        <c:auto val="1"/>
        <c:lblAlgn val="ctr"/>
        <c:lblOffset val="100"/>
        <c:noMultiLvlLbl val="0"/>
      </c:catAx>
      <c:valAx>
        <c:axId val="482355976"/>
        <c:scaling>
          <c:orientation val="minMax"/>
          <c:max val="0"/>
        </c:scaling>
        <c:delete val="1"/>
        <c:axPos val="l"/>
        <c:numFmt formatCode="#,##0.0" sourceLinked="1"/>
        <c:majorTickMark val="out"/>
        <c:minorTickMark val="none"/>
        <c:tickLblPos val="nextTo"/>
        <c:crossAx val="4823555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'P11'!$B$24:$B$49</c:f>
              <c:strCache>
                <c:ptCount val="26"/>
                <c:pt idx="0">
                  <c:v>PR</c:v>
                </c:pt>
                <c:pt idx="1">
                  <c:v>RS</c:v>
                </c:pt>
                <c:pt idx="2">
                  <c:v>SC</c:v>
                </c:pt>
                <c:pt idx="3">
                  <c:v>MG</c:v>
                </c:pt>
                <c:pt idx="4">
                  <c:v>RJ</c:v>
                </c:pt>
                <c:pt idx="5">
                  <c:v>ES</c:v>
                </c:pt>
                <c:pt idx="6">
                  <c:v>DF</c:v>
                </c:pt>
                <c:pt idx="7">
                  <c:v>MT</c:v>
                </c:pt>
                <c:pt idx="8">
                  <c:v>GO</c:v>
                </c:pt>
                <c:pt idx="9">
                  <c:v>MS</c:v>
                </c:pt>
                <c:pt idx="10">
                  <c:v>SE</c:v>
                </c:pt>
                <c:pt idx="11">
                  <c:v>RN</c:v>
                </c:pt>
                <c:pt idx="12">
                  <c:v>PI</c:v>
                </c:pt>
                <c:pt idx="13">
                  <c:v>PE</c:v>
                </c:pt>
                <c:pt idx="14">
                  <c:v>MA</c:v>
                </c:pt>
                <c:pt idx="15">
                  <c:v>BA</c:v>
                </c:pt>
                <c:pt idx="16">
                  <c:v>CE</c:v>
                </c:pt>
                <c:pt idx="17">
                  <c:v>PB</c:v>
                </c:pt>
                <c:pt idx="18">
                  <c:v>AL</c:v>
                </c:pt>
                <c:pt idx="19">
                  <c:v>TO</c:v>
                </c:pt>
                <c:pt idx="20">
                  <c:v>RR</c:v>
                </c:pt>
                <c:pt idx="21">
                  <c:v>RO</c:v>
                </c:pt>
                <c:pt idx="22">
                  <c:v>PA</c:v>
                </c:pt>
                <c:pt idx="23">
                  <c:v>AP</c:v>
                </c:pt>
                <c:pt idx="24">
                  <c:v>AM</c:v>
                </c:pt>
                <c:pt idx="25">
                  <c:v>AC</c:v>
                </c:pt>
              </c:strCache>
            </c:str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2356760"/>
        <c:axId val="482357152"/>
      </c:barChart>
      <c:catAx>
        <c:axId val="482356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2357152"/>
        <c:crosses val="autoZero"/>
        <c:auto val="1"/>
        <c:lblAlgn val="ctr"/>
        <c:lblOffset val="100"/>
        <c:noMultiLvlLbl val="0"/>
      </c:catAx>
      <c:valAx>
        <c:axId val="482357152"/>
        <c:scaling>
          <c:orientation val="minMax"/>
        </c:scaling>
        <c:delete val="1"/>
        <c:axPos val="l"/>
        <c:numFmt formatCode="#,##0.0" sourceLinked="1"/>
        <c:majorTickMark val="none"/>
        <c:minorTickMark val="none"/>
        <c:tickLblPos val="nextTo"/>
        <c:crossAx val="482356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hPercent val="10"/>
      <c:rotY val="253"/>
      <c:depthPercent val="90"/>
      <c:rAngAx val="0"/>
      <c:perspective val="2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Plan1!$B$1</c:f>
              <c:strCache>
                <c:ptCount val="1"/>
                <c:pt idx="0">
                  <c:v>Vendas</c:v>
                </c:pt>
              </c:strCache>
            </c:strRef>
          </c:tx>
          <c:spPr>
            <a:ln>
              <a:noFill/>
            </a:ln>
          </c:spPr>
          <c:explosion val="2"/>
          <c:dPt>
            <c:idx val="0"/>
            <c:bubble3D val="0"/>
            <c:spPr>
              <a:solidFill>
                <a:srgbClr val="00B050"/>
              </a:solidFill>
              <a:ln w="25400">
                <a:noFill/>
              </a:ln>
              <a:effectLst/>
              <a:sp3d/>
            </c:spPr>
            <c:extLst xmlns:c16r2="http://schemas.microsoft.com/office/drawing/2015/06/chart">
              <c:ext xmlns:c16="http://schemas.microsoft.com/office/drawing/2014/chart" uri="{C3380CC4-5D6E-409C-BE32-E72D297353CC}">
                <c16:uniqueId val="{00000001-4B0B-4057-B1DC-B36D73FAF3E6}"/>
              </c:ext>
            </c:extLst>
          </c:dPt>
          <c:dPt>
            <c:idx val="1"/>
            <c:bubble3D val="0"/>
            <c:spPr>
              <a:solidFill>
                <a:schemeClr val="accent5"/>
              </a:solidFill>
              <a:ln w="25400">
                <a:noFill/>
              </a:ln>
              <a:effectLst/>
              <a:sp3d/>
            </c:spPr>
            <c:extLst xmlns:c16r2="http://schemas.microsoft.com/office/drawing/2015/06/chart">
              <c:ext xmlns:c16="http://schemas.microsoft.com/office/drawing/2014/chart" uri="{C3380CC4-5D6E-409C-BE32-E72D297353CC}">
                <c16:uniqueId val="{00000003-4B0B-4057-B1DC-B36D73FAF3E6}"/>
              </c:ext>
            </c:extLst>
          </c:dPt>
          <c:dPt>
            <c:idx val="2"/>
            <c:bubble3D val="0"/>
            <c:spPr>
              <a:solidFill>
                <a:srgbClr val="C00000"/>
              </a:solidFill>
              <a:ln w="25400">
                <a:noFill/>
              </a:ln>
              <a:effectLst/>
              <a:sp3d/>
            </c:spPr>
            <c:extLst xmlns:c16r2="http://schemas.microsoft.com/office/drawing/2015/06/chart">
              <c:ext xmlns:c16="http://schemas.microsoft.com/office/drawing/2014/chart" uri="{C3380CC4-5D6E-409C-BE32-E72D297353CC}">
                <c16:uniqueId val="{00000005-4B0B-4057-B1DC-B36D73FAF3E6}"/>
              </c:ext>
            </c:extLst>
          </c:dPt>
          <c:dPt>
            <c:idx val="3"/>
            <c:bubble3D val="0"/>
            <c:spPr>
              <a:solidFill>
                <a:schemeClr val="bg1">
                  <a:lumMod val="65000"/>
                </a:schemeClr>
              </a:solidFill>
              <a:ln w="25400">
                <a:noFill/>
              </a:ln>
              <a:effectLst/>
              <a:scene3d>
                <a:camera prst="orthographicFront"/>
                <a:lightRig rig="threePt" dir="t"/>
              </a:scene3d>
              <a:sp3d/>
            </c:spPr>
            <c:extLst xmlns:c16r2="http://schemas.microsoft.com/office/drawing/2015/06/chart">
              <c:ext xmlns:c16="http://schemas.microsoft.com/office/drawing/2014/chart" uri="{C3380CC4-5D6E-409C-BE32-E72D297353CC}">
                <c16:uniqueId val="{00000007-4B0B-4057-B1DC-B36D73FAF3E6}"/>
              </c:ext>
            </c:extLst>
          </c:dPt>
          <c:cat>
            <c:strRef>
              <c:f>Plan1!$A$2:$A$5</c:f>
              <c:strCache>
                <c:ptCount val="4"/>
                <c:pt idx="0">
                  <c:v>bara</c:v>
                </c:pt>
                <c:pt idx="1">
                  <c:v>adq</c:v>
                </c:pt>
                <c:pt idx="2">
                  <c:v>3º Tri</c:v>
                </c:pt>
                <c:pt idx="3">
                  <c:v>4º Tri</c:v>
                </c:pt>
              </c:strCache>
            </c:strRef>
          </c:cat>
          <c:val>
            <c:numRef>
              <c:f>Plan1!$B$2:$B$5</c:f>
              <c:numCache>
                <c:formatCode>General</c:formatCode>
                <c:ptCount val="4"/>
                <c:pt idx="0">
                  <c:v>26</c:v>
                </c:pt>
                <c:pt idx="1">
                  <c:v>39</c:v>
                </c:pt>
                <c:pt idx="2">
                  <c:v>6</c:v>
                </c:pt>
                <c:pt idx="3">
                  <c:v>26</c:v>
                </c:pt>
              </c:numCache>
            </c:numRef>
          </c:val>
          <c:extLst xmlns:c16r2="http://schemas.microsoft.com/office/drawing/2015/06/chart">
            <c:ext xmlns:c16="http://schemas.microsoft.com/office/drawing/2014/chart" uri="{C3380CC4-5D6E-409C-BE32-E72D297353CC}">
              <c16:uniqueId val="{00000008-4B0B-4057-B1DC-B36D73FAF3E6}"/>
            </c:ext>
          </c:extLst>
        </c:ser>
        <c:dLbls>
          <c:showLegendKey val="0"/>
          <c:showVal val="0"/>
          <c:showCatName val="0"/>
          <c:showSerName val="0"/>
          <c:showPercent val="0"/>
          <c:showBubbleSize val="0"/>
          <c:showLeaderLines val="1"/>
        </c:dLbls>
      </c:pie3D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5-9C15-4D22-81C7-E3DB7978732E}"/>
              </c:ext>
            </c:extLst>
          </c:dPt>
          <c:dPt>
            <c:idx val="1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7-9C15-4D22-81C7-E3DB7978732E}"/>
              </c:ext>
            </c:extLst>
          </c:dPt>
          <c:dPt>
            <c:idx val="18"/>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9C15-4D22-81C7-E3DB7978732E}"/>
              </c:ext>
            </c:extLst>
          </c:dPt>
          <c:dPt>
            <c:idx val="1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'P11'!$F$24:$F$49</c:f>
              <c:strCache>
                <c:ptCount val="26"/>
                <c:pt idx="0">
                  <c:v>MG</c:v>
                </c:pt>
                <c:pt idx="1">
                  <c:v>RJ</c:v>
                </c:pt>
                <c:pt idx="2">
                  <c:v>PR</c:v>
                </c:pt>
                <c:pt idx="3">
                  <c:v>DF</c:v>
                </c:pt>
                <c:pt idx="4">
                  <c:v>TO</c:v>
                </c:pt>
                <c:pt idx="5">
                  <c:v>RS</c:v>
                </c:pt>
                <c:pt idx="6">
                  <c:v>MT</c:v>
                </c:pt>
                <c:pt idx="7">
                  <c:v>SE</c:v>
                </c:pt>
                <c:pt idx="8">
                  <c:v>RR</c:v>
                </c:pt>
                <c:pt idx="9">
                  <c:v>ES</c:v>
                </c:pt>
                <c:pt idx="10">
                  <c:v>SC</c:v>
                </c:pt>
                <c:pt idx="11">
                  <c:v>RN</c:v>
                </c:pt>
                <c:pt idx="12">
                  <c:v>PI</c:v>
                </c:pt>
                <c:pt idx="13">
                  <c:v>PE</c:v>
                </c:pt>
                <c:pt idx="14">
                  <c:v>GO</c:v>
                </c:pt>
                <c:pt idx="15">
                  <c:v>MA</c:v>
                </c:pt>
                <c:pt idx="16">
                  <c:v>BA</c:v>
                </c:pt>
                <c:pt idx="17">
                  <c:v>CE</c:v>
                </c:pt>
                <c:pt idx="18">
                  <c:v>RO</c:v>
                </c:pt>
                <c:pt idx="19">
                  <c:v>MS</c:v>
                </c:pt>
                <c:pt idx="20">
                  <c:v>PA</c:v>
                </c:pt>
                <c:pt idx="21">
                  <c:v>AP</c:v>
                </c:pt>
                <c:pt idx="22">
                  <c:v>PB</c:v>
                </c:pt>
                <c:pt idx="23">
                  <c:v>AL</c:v>
                </c:pt>
                <c:pt idx="24">
                  <c:v>AM</c:v>
                </c:pt>
                <c:pt idx="25">
                  <c:v>AC</c:v>
                </c:pt>
              </c:strCache>
            </c:strRef>
          </c:cat>
          <c:val>
            <c:numRef>
              <c:f>'P11'!$H$24:$H$49</c:f>
              <c:numCache>
                <c:formatCode>#,##0.0</c:formatCode>
                <c:ptCount val="26"/>
                <c:pt idx="0">
                  <c:v>7.8819444444444455</c:v>
                </c:pt>
                <c:pt idx="1">
                  <c:v>8.0422535211267636</c:v>
                </c:pt>
                <c:pt idx="2">
                  <c:v>8.0734265734265769</c:v>
                </c:pt>
                <c:pt idx="3">
                  <c:v>8.0921985815602699</c:v>
                </c:pt>
                <c:pt idx="4">
                  <c:v>8.1594827586206904</c:v>
                </c:pt>
                <c:pt idx="5">
                  <c:v>8.2464285714285701</c:v>
                </c:pt>
                <c:pt idx="6">
                  <c:v>8.3153846153846249</c:v>
                </c:pt>
                <c:pt idx="7">
                  <c:v>8.3221757322175733</c:v>
                </c:pt>
                <c:pt idx="8">
                  <c:v>8.344827586206895</c:v>
                </c:pt>
                <c:pt idx="9">
                  <c:v>8.393939393939398</c:v>
                </c:pt>
                <c:pt idx="10">
                  <c:v>8.4285714285714306</c:v>
                </c:pt>
                <c:pt idx="11">
                  <c:v>8.4913793103448274</c:v>
                </c:pt>
                <c:pt idx="12">
                  <c:v>8.5427509293680224</c:v>
                </c:pt>
                <c:pt idx="13">
                  <c:v>8.5485074626865636</c:v>
                </c:pt>
                <c:pt idx="14">
                  <c:v>8.5521235521235468</c:v>
                </c:pt>
                <c:pt idx="15">
                  <c:v>8.5809523809523753</c:v>
                </c:pt>
                <c:pt idx="16">
                  <c:v>8.6025641025640986</c:v>
                </c:pt>
                <c:pt idx="17">
                  <c:v>8.6086956521739104</c:v>
                </c:pt>
                <c:pt idx="18">
                  <c:v>8.6307692307692303</c:v>
                </c:pt>
                <c:pt idx="19">
                  <c:v>8.6535433070866166</c:v>
                </c:pt>
                <c:pt idx="20">
                  <c:v>8.6803652968036502</c:v>
                </c:pt>
                <c:pt idx="21">
                  <c:v>8.6956521739130395</c:v>
                </c:pt>
                <c:pt idx="22">
                  <c:v>8.7191011235955109</c:v>
                </c:pt>
                <c:pt idx="23">
                  <c:v>8.7467811158798252</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2357936"/>
        <c:axId val="483107024"/>
      </c:barChart>
      <c:catAx>
        <c:axId val="4823579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3107024"/>
        <c:crosses val="autoZero"/>
        <c:auto val="1"/>
        <c:lblAlgn val="ctr"/>
        <c:lblOffset val="100"/>
        <c:noMultiLvlLbl val="0"/>
      </c:catAx>
      <c:valAx>
        <c:axId val="483107024"/>
        <c:scaling>
          <c:orientation val="minMax"/>
        </c:scaling>
        <c:delete val="1"/>
        <c:axPos val="l"/>
        <c:numFmt formatCode="#,##0.0" sourceLinked="1"/>
        <c:majorTickMark val="none"/>
        <c:minorTickMark val="none"/>
        <c:tickLblPos val="nextTo"/>
        <c:crossAx val="482357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'P11'!$G$24:$G$49</c:f>
              <c:numCache>
                <c:formatCode>\(General\)</c:formatCode>
                <c:ptCount val="26"/>
                <c:pt idx="0">
                  <c:v>288</c:v>
                </c:pt>
                <c:pt idx="1">
                  <c:v>284</c:v>
                </c:pt>
                <c:pt idx="2">
                  <c:v>286</c:v>
                </c:pt>
                <c:pt idx="3">
                  <c:v>282</c:v>
                </c:pt>
                <c:pt idx="4">
                  <c:v>232</c:v>
                </c:pt>
                <c:pt idx="5">
                  <c:v>287</c:v>
                </c:pt>
                <c:pt idx="6">
                  <c:v>260</c:v>
                </c:pt>
                <c:pt idx="7">
                  <c:v>239</c:v>
                </c:pt>
                <c:pt idx="8">
                  <c:v>58</c:v>
                </c:pt>
                <c:pt idx="9">
                  <c:v>264</c:v>
                </c:pt>
                <c:pt idx="10">
                  <c:v>280</c:v>
                </c:pt>
                <c:pt idx="11">
                  <c:v>268</c:v>
                </c:pt>
                <c:pt idx="12">
                  <c:v>116</c:v>
                </c:pt>
                <c:pt idx="13">
                  <c:v>234</c:v>
                </c:pt>
                <c:pt idx="14">
                  <c:v>259</c:v>
                </c:pt>
                <c:pt idx="15">
                  <c:v>161</c:v>
                </c:pt>
                <c:pt idx="16">
                  <c:v>269</c:v>
                </c:pt>
                <c:pt idx="17">
                  <c:v>267</c:v>
                </c:pt>
                <c:pt idx="18">
                  <c:v>219</c:v>
                </c:pt>
                <c:pt idx="19">
                  <c:v>254</c:v>
                </c:pt>
                <c:pt idx="20">
                  <c:v>230</c:v>
                </c:pt>
                <c:pt idx="21">
                  <c:v>65</c:v>
                </c:pt>
                <c:pt idx="22">
                  <c:v>233</c:v>
                </c:pt>
                <c:pt idx="23">
                  <c:v>210</c:v>
                </c:pt>
                <c:pt idx="24">
                  <c:v>119</c:v>
                </c:pt>
                <c:pt idx="25">
                  <c:v>31</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3107808"/>
        <c:axId val="483108200"/>
      </c:barChart>
      <c:catAx>
        <c:axId val="483107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3108200"/>
        <c:crosses val="autoZero"/>
        <c:auto val="1"/>
        <c:lblAlgn val="ctr"/>
        <c:lblOffset val="100"/>
        <c:noMultiLvlLbl val="0"/>
      </c:catAx>
      <c:valAx>
        <c:axId val="483108200"/>
        <c:scaling>
          <c:orientation val="minMax"/>
          <c:max val="0"/>
        </c:scaling>
        <c:delete val="1"/>
        <c:axPos val="l"/>
        <c:numFmt formatCode="#,##0.0" sourceLinked="1"/>
        <c:majorTickMark val="out"/>
        <c:minorTickMark val="none"/>
        <c:tickLblPos val="nextTo"/>
        <c:crossAx val="483107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FF0000"/>
            </a:solidFill>
            <a:ln>
              <a:noFill/>
            </a:ln>
            <a:effectLst/>
          </c:spPr>
          <c:invertIfNegative val="0"/>
          <c:dPt>
            <c:idx val="0"/>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F-D46C-48FF-8357-8FFF725941B6}"/>
              </c:ext>
            </c:extLst>
          </c:dPt>
          <c:dPt>
            <c:idx val="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E-D46C-48FF-8357-8FFF725941B6}"/>
              </c:ext>
            </c:extLst>
          </c:dPt>
          <c:dPt>
            <c:idx val="2"/>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D-D46C-48FF-8357-8FFF725941B6}"/>
              </c:ext>
            </c:extLst>
          </c:dPt>
          <c:dPt>
            <c:idx val="3"/>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C-D46C-48FF-8357-8FFF725941B6}"/>
              </c:ext>
            </c:extLst>
          </c:dPt>
          <c:dPt>
            <c:idx val="4"/>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B-D46C-48FF-8357-8FFF725941B6}"/>
              </c:ext>
            </c:extLst>
          </c:dPt>
          <c:dPt>
            <c:idx val="5"/>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A-D46C-48FF-8357-8FFF725941B6}"/>
              </c:ext>
            </c:extLst>
          </c:dPt>
          <c:dPt>
            <c:idx val="6"/>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9-D46C-48FF-8357-8FFF725941B6}"/>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1-D46C-48FF-8357-8FFF725941B6}"/>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3-D46C-48FF-8357-8FFF725941B6}"/>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5-D46C-48FF-8357-8FFF725941B6}"/>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7-D46C-48FF-8357-8FFF725941B6}"/>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lumMod val="50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'P12'!$A$1:$A$11</c:f>
              <c:strCache>
                <c:ptCount val="11"/>
                <c:pt idx="0">
                  <c:v>0</c:v>
                </c:pt>
                <c:pt idx="1">
                  <c:v>1</c:v>
                </c:pt>
                <c:pt idx="2">
                  <c:v>2</c:v>
                </c:pt>
                <c:pt idx="3">
                  <c:v>3</c:v>
                </c:pt>
                <c:pt idx="4">
                  <c:v>4</c:v>
                </c:pt>
                <c:pt idx="5">
                  <c:v>5</c:v>
                </c:pt>
                <c:pt idx="6">
                  <c:v>6</c:v>
                </c:pt>
                <c:pt idx="7">
                  <c:v>7</c:v>
                </c:pt>
                <c:pt idx="8">
                  <c:v>8</c:v>
                </c:pt>
                <c:pt idx="9">
                  <c:v>9</c:v>
                </c:pt>
                <c:pt idx="10">
                  <c:v>10</c:v>
                </c:pt>
              </c:strCache>
            </c:strRef>
          </c:cat>
          <c:val>
            <c:numRef>
              <c:f>'P12'!$B$1:$B$11</c:f>
              <c:numCache>
                <c:formatCode>0%</c:formatCode>
                <c:ptCount val="11"/>
                <c:pt idx="0">
                  <c:v>5.9702089461433003E-3</c:v>
                </c:pt>
                <c:pt idx="1">
                  <c:v>8.8717197137722764E-4</c:v>
                </c:pt>
                <c:pt idx="2">
                  <c:v>3.2548727403127944E-3</c:v>
                </c:pt>
                <c:pt idx="3">
                  <c:v>4.0837966234621333E-3</c:v>
                </c:pt>
                <c:pt idx="4">
                  <c:v>7.5676475648714615E-3</c:v>
                </c:pt>
                <c:pt idx="5">
                  <c:v>3.181709525686352E-2</c:v>
                </c:pt>
                <c:pt idx="6">
                  <c:v>2.8400637893957727E-2</c:v>
                </c:pt>
                <c:pt idx="7">
                  <c:v>8.2467768041835116E-2</c:v>
                </c:pt>
                <c:pt idx="8">
                  <c:v>0.22022057630861711</c:v>
                </c:pt>
                <c:pt idx="9">
                  <c:v>0.21394898896945017</c:v>
                </c:pt>
                <c:pt idx="10">
                  <c:v>0.40138123568314099</c:v>
                </c:pt>
              </c:numCache>
            </c:numRef>
          </c:val>
          <c:extLst xmlns:c16r2="http://schemas.microsoft.com/office/drawing/2015/06/chart">
            <c:ext xmlns:c16="http://schemas.microsoft.com/office/drawing/2014/chart" uri="{C3380CC4-5D6E-409C-BE32-E72D297353CC}">
              <c16:uniqueId val="{00000008-D46C-48FF-8357-8FFF725941B6}"/>
            </c:ext>
          </c:extLst>
        </c:ser>
        <c:dLbls>
          <c:showLegendKey val="0"/>
          <c:showVal val="0"/>
          <c:showCatName val="0"/>
          <c:showSerName val="0"/>
          <c:showPercent val="0"/>
          <c:showBubbleSize val="0"/>
        </c:dLbls>
        <c:gapWidth val="40"/>
        <c:axId val="483108984"/>
        <c:axId val="483109376"/>
      </c:barChart>
      <c:catAx>
        <c:axId val="483108984"/>
        <c:scaling>
          <c:orientation val="minMax"/>
        </c:scaling>
        <c:delete val="1"/>
        <c:axPos val="l"/>
        <c:numFmt formatCode="General" sourceLinked="1"/>
        <c:majorTickMark val="none"/>
        <c:minorTickMark val="none"/>
        <c:tickLblPos val="nextTo"/>
        <c:crossAx val="483109376"/>
        <c:crosses val="autoZero"/>
        <c:auto val="1"/>
        <c:lblAlgn val="ctr"/>
        <c:lblOffset val="100"/>
        <c:noMultiLvlLbl val="0"/>
      </c:catAx>
      <c:valAx>
        <c:axId val="483109376"/>
        <c:scaling>
          <c:orientation val="minMax"/>
        </c:scaling>
        <c:delete val="1"/>
        <c:axPos val="b"/>
        <c:numFmt formatCode="0%" sourceLinked="1"/>
        <c:majorTickMark val="none"/>
        <c:minorTickMark val="none"/>
        <c:tickLblPos val="nextTo"/>
        <c:crossAx val="4831089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6FF8-4600-B7E8-64A66792A90F}"/>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6FF8-4600-B7E8-64A66792A90F}"/>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6FF8-4600-B7E8-64A66792A90F}"/>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6FF8-4600-B7E8-64A66792A90F}"/>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6FF8-4600-B7E8-64A66792A90F}"/>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6FF8-4600-B7E8-64A66792A90F}"/>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6FF8-4600-B7E8-64A66792A90F}"/>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6FF8-4600-B7E8-64A66792A90F}"/>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6FF8-4600-B7E8-64A66792A90F}"/>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6FF8-4600-B7E8-64A66792A90F}"/>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6FF8-4600-B7E8-64A66792A90F}"/>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6FF8-4600-B7E8-64A66792A90F}"/>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6FF8-4600-B7E8-64A66792A90F}"/>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6FF8-4600-B7E8-64A66792A90F}"/>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6FF8-4600-B7E8-64A66792A90F}"/>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6FF8-4600-B7E8-64A66792A90F}"/>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6FF8-4600-B7E8-64A66792A90F}"/>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'P12'!$B$24:$B$49</c:f>
              <c:strCache>
                <c:ptCount val="26"/>
                <c:pt idx="0">
                  <c:v>PR</c:v>
                </c:pt>
                <c:pt idx="1">
                  <c:v>SC</c:v>
                </c:pt>
                <c:pt idx="2">
                  <c:v>RS</c:v>
                </c:pt>
                <c:pt idx="3">
                  <c:v>MG</c:v>
                </c:pt>
                <c:pt idx="4">
                  <c:v>RJ</c:v>
                </c:pt>
                <c:pt idx="5">
                  <c:v>ES</c:v>
                </c:pt>
                <c:pt idx="6">
                  <c:v>DF</c:v>
                </c:pt>
                <c:pt idx="7">
                  <c:v>MT</c:v>
                </c:pt>
                <c:pt idx="8">
                  <c:v>GO</c:v>
                </c:pt>
                <c:pt idx="9">
                  <c:v>MS</c:v>
                </c:pt>
                <c:pt idx="10">
                  <c:v>SE</c:v>
                </c:pt>
                <c:pt idx="11">
                  <c:v>PE</c:v>
                </c:pt>
                <c:pt idx="12">
                  <c:v>RN</c:v>
                </c:pt>
                <c:pt idx="13">
                  <c:v>PI</c:v>
                </c:pt>
                <c:pt idx="14">
                  <c:v>BA</c:v>
                </c:pt>
                <c:pt idx="15">
                  <c:v>PB</c:v>
                </c:pt>
                <c:pt idx="16">
                  <c:v>MA</c:v>
                </c:pt>
                <c:pt idx="17">
                  <c:v>CE</c:v>
                </c:pt>
                <c:pt idx="18">
                  <c:v>AL</c:v>
                </c:pt>
                <c:pt idx="19">
                  <c:v>RR</c:v>
                </c:pt>
                <c:pt idx="20">
                  <c:v>TO</c:v>
                </c:pt>
                <c:pt idx="21">
                  <c:v>PA</c:v>
                </c:pt>
                <c:pt idx="22">
                  <c:v>RO</c:v>
                </c:pt>
                <c:pt idx="23">
                  <c:v>AP</c:v>
                </c:pt>
                <c:pt idx="24">
                  <c:v>AC</c:v>
                </c:pt>
                <c:pt idx="25">
                  <c:v>AM</c:v>
                </c:pt>
              </c:strCache>
            </c:strRef>
          </c:cat>
          <c:val>
            <c:numRef>
              <c:f>'P12'!$E$24:$E$49</c:f>
              <c:numCache>
                <c:formatCode>0.0</c:formatCode>
                <c:ptCount val="26"/>
                <c:pt idx="0">
                  <c:v>8.4808362369337953</c:v>
                </c:pt>
                <c:pt idx="1">
                  <c:v>8.5928571428571416</c:v>
                </c:pt>
                <c:pt idx="2">
                  <c:v>8.6944444444444464</c:v>
                </c:pt>
                <c:pt idx="3">
                  <c:v>8.3689655172413797</c:v>
                </c:pt>
                <c:pt idx="4">
                  <c:v>8.5950704225352137</c:v>
                </c:pt>
                <c:pt idx="5">
                  <c:v>8.7537878787878807</c:v>
                </c:pt>
                <c:pt idx="6">
                  <c:v>8.403508771929836</c:v>
                </c:pt>
                <c:pt idx="7">
                  <c:v>8.6153846153846096</c:v>
                </c:pt>
                <c:pt idx="8">
                  <c:v>8.787644787644787</c:v>
                </c:pt>
                <c:pt idx="9">
                  <c:v>8.8740157480314981</c:v>
                </c:pt>
                <c:pt idx="10">
                  <c:v>8.5208333333333321</c:v>
                </c:pt>
                <c:pt idx="11">
                  <c:v>8.7606837606837651</c:v>
                </c:pt>
                <c:pt idx="12">
                  <c:v>8.7814814814814905</c:v>
                </c:pt>
                <c:pt idx="13">
                  <c:v>8.8103448275862046</c:v>
                </c:pt>
                <c:pt idx="14">
                  <c:v>8.8148148148148149</c:v>
                </c:pt>
                <c:pt idx="15">
                  <c:v>8.8841201716738158</c:v>
                </c:pt>
                <c:pt idx="16">
                  <c:v>8.9320987654320927</c:v>
                </c:pt>
                <c:pt idx="17">
                  <c:v>8.9701492537313481</c:v>
                </c:pt>
                <c:pt idx="18">
                  <c:v>8.9714285714285769</c:v>
                </c:pt>
                <c:pt idx="19">
                  <c:v>8.5</c:v>
                </c:pt>
                <c:pt idx="20">
                  <c:v>8.5344827586206922</c:v>
                </c:pt>
                <c:pt idx="21">
                  <c:v>8.9434782608695667</c:v>
                </c:pt>
                <c:pt idx="22">
                  <c:v>9.0542986425339418</c:v>
                </c:pt>
                <c:pt idx="23">
                  <c:v>9.0909090909090935</c:v>
                </c:pt>
                <c:pt idx="24">
                  <c:v>9.1290322580645196</c:v>
                </c:pt>
                <c:pt idx="25">
                  <c:v>9.1848739495798331</c:v>
                </c:pt>
              </c:numCache>
            </c:numRef>
          </c:val>
          <c:extLst xmlns:c16r2="http://schemas.microsoft.com/office/drawing/2015/06/chart">
            <c:ext xmlns:c16="http://schemas.microsoft.com/office/drawing/2014/chart" uri="{C3380CC4-5D6E-409C-BE32-E72D297353CC}">
              <c16:uniqueId val="{00000022-6FF8-4600-B7E8-64A66792A90F}"/>
            </c:ext>
          </c:extLst>
        </c:ser>
        <c:dLbls>
          <c:showLegendKey val="0"/>
          <c:showVal val="0"/>
          <c:showCatName val="0"/>
          <c:showSerName val="0"/>
          <c:showPercent val="0"/>
          <c:showBubbleSize val="0"/>
        </c:dLbls>
        <c:gapWidth val="49"/>
        <c:overlap val="-27"/>
        <c:axId val="483110552"/>
        <c:axId val="483110944"/>
      </c:barChart>
      <c:catAx>
        <c:axId val="4831105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3110944"/>
        <c:crosses val="autoZero"/>
        <c:auto val="1"/>
        <c:lblAlgn val="ctr"/>
        <c:lblOffset val="100"/>
        <c:noMultiLvlLbl val="0"/>
      </c:catAx>
      <c:valAx>
        <c:axId val="483110944"/>
        <c:scaling>
          <c:orientation val="minMax"/>
          <c:max val="10"/>
          <c:min val="6"/>
        </c:scaling>
        <c:delete val="1"/>
        <c:axPos val="l"/>
        <c:numFmt formatCode="0.0" sourceLinked="1"/>
        <c:majorTickMark val="out"/>
        <c:minorTickMark val="none"/>
        <c:tickLblPos val="nextTo"/>
        <c:crossAx val="4831105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1"/>
          <c:order val="0"/>
          <c:spPr>
            <a:solidFill>
              <a:srgbClr val="FFC000"/>
            </a:solidFill>
            <a:ln>
              <a:noFill/>
            </a:ln>
            <a:effectLst/>
          </c:spPr>
          <c:invertIfNegative val="0"/>
          <c:dPt>
            <c:idx val="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1-C1AB-4B2A-ACA3-DB94A44BE047}"/>
              </c:ext>
            </c:extLst>
          </c:dPt>
          <c:dPt>
            <c:idx val="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3-C1AB-4B2A-ACA3-DB94A44BE047}"/>
              </c:ext>
            </c:extLst>
          </c:dPt>
          <c:dPt>
            <c:idx val="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5-C1AB-4B2A-ACA3-DB94A44BE047}"/>
              </c:ext>
            </c:extLst>
          </c:dPt>
          <c:dPt>
            <c:idx val="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7-C1AB-4B2A-ACA3-DB94A44BE047}"/>
              </c:ext>
            </c:extLst>
          </c:dPt>
          <c:dPt>
            <c:idx val="7"/>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9-C1AB-4B2A-ACA3-DB94A44BE047}"/>
              </c:ext>
            </c:extLst>
          </c:dPt>
          <c:dPt>
            <c:idx val="8"/>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B-C1AB-4B2A-ACA3-DB94A44BE047}"/>
              </c:ext>
            </c:extLst>
          </c:dPt>
          <c:dPt>
            <c:idx val="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D-C1AB-4B2A-ACA3-DB94A44BE047}"/>
              </c:ext>
            </c:extLst>
          </c:dPt>
          <c:dPt>
            <c:idx val="1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C1AB-4B2A-ACA3-DB94A44BE047}"/>
              </c:ext>
            </c:extLst>
          </c:dPt>
          <c:dPt>
            <c:idx val="1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C1AB-4B2A-ACA3-DB94A44BE047}"/>
              </c:ext>
            </c:extLst>
          </c:dPt>
          <c:dPt>
            <c:idx val="1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C1AB-4B2A-ACA3-DB94A44BE047}"/>
              </c:ext>
            </c:extLst>
          </c:dPt>
          <c:dPt>
            <c:idx val="16"/>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5-C1AB-4B2A-ACA3-DB94A44BE047}"/>
              </c:ext>
            </c:extLst>
          </c:dPt>
          <c:dPt>
            <c:idx val="2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7-C1AB-4B2A-ACA3-DB94A44BE047}"/>
              </c:ext>
            </c:extLst>
          </c:dPt>
          <c:dPt>
            <c:idx val="2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9-C1AB-4B2A-ACA3-DB94A44BE047}"/>
              </c:ext>
            </c:extLst>
          </c:dPt>
          <c:dPt>
            <c:idx val="2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B-C1AB-4B2A-ACA3-DB94A44BE047}"/>
              </c:ext>
            </c:extLst>
          </c:dPt>
          <c:dPt>
            <c:idx val="23"/>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D-C1AB-4B2A-ACA3-DB94A44BE047}"/>
              </c:ext>
            </c:extLst>
          </c:dPt>
          <c:dPt>
            <c:idx val="24"/>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F-C1AB-4B2A-ACA3-DB94A44BE047}"/>
              </c:ext>
            </c:extLst>
          </c:dPt>
          <c:dPt>
            <c:idx val="2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1-C1AB-4B2A-ACA3-DB94A44BE047}"/>
              </c:ext>
            </c:extLst>
          </c:dPt>
          <c:cat>
            <c:strRef>
              <c:f>'P12'!$D$24:$D$49</c:f>
              <c:strCache>
                <c:ptCount val="26"/>
                <c:pt idx="0">
                  <c:v>(287)</c:v>
                </c:pt>
                <c:pt idx="1">
                  <c:v>(280)</c:v>
                </c:pt>
                <c:pt idx="2">
                  <c:v>(288)</c:v>
                </c:pt>
                <c:pt idx="3">
                  <c:v>(290)</c:v>
                </c:pt>
                <c:pt idx="4">
                  <c:v>(284)</c:v>
                </c:pt>
                <c:pt idx="5">
                  <c:v>(264)</c:v>
                </c:pt>
                <c:pt idx="6">
                  <c:v>(285)</c:v>
                </c:pt>
                <c:pt idx="7">
                  <c:v>(260)</c:v>
                </c:pt>
                <c:pt idx="8">
                  <c:v>(259)</c:v>
                </c:pt>
                <c:pt idx="9">
                  <c:v>(254)</c:v>
                </c:pt>
                <c:pt idx="10">
                  <c:v>(240)</c:v>
                </c:pt>
                <c:pt idx="11">
                  <c:v>(234)</c:v>
                </c:pt>
                <c:pt idx="12">
                  <c:v>(270)</c:v>
                </c:pt>
                <c:pt idx="13">
                  <c:v>(116)</c:v>
                </c:pt>
                <c:pt idx="14">
                  <c:v>(270)</c:v>
                </c:pt>
                <c:pt idx="15">
                  <c:v>(233)</c:v>
                </c:pt>
                <c:pt idx="16">
                  <c:v>(162)</c:v>
                </c:pt>
                <c:pt idx="17">
                  <c:v>(268)</c:v>
                </c:pt>
                <c:pt idx="18">
                  <c:v>(210)</c:v>
                </c:pt>
                <c:pt idx="19">
                  <c:v>(58)</c:v>
                </c:pt>
                <c:pt idx="20">
                  <c:v>(232)</c:v>
                </c:pt>
                <c:pt idx="21">
                  <c:v>(230)</c:v>
                </c:pt>
                <c:pt idx="22">
                  <c:v>(221)</c:v>
                </c:pt>
                <c:pt idx="23">
                  <c:v>(66)</c:v>
                </c:pt>
                <c:pt idx="24">
                  <c:v>(31)</c:v>
                </c:pt>
                <c:pt idx="25">
                  <c:v>(119)</c:v>
                </c:pt>
              </c:strCache>
            </c:str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C1AB-4B2A-ACA3-DB94A44BE047}"/>
            </c:ext>
          </c:extLst>
        </c:ser>
        <c:ser>
          <c:idx val="0"/>
          <c:order val="1"/>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strRef>
              <c:f>'P12'!$D$24:$D$49</c:f>
              <c:strCache>
                <c:ptCount val="26"/>
                <c:pt idx="0">
                  <c:v>(287)</c:v>
                </c:pt>
                <c:pt idx="1">
                  <c:v>(280)</c:v>
                </c:pt>
                <c:pt idx="2">
                  <c:v>(288)</c:v>
                </c:pt>
                <c:pt idx="3">
                  <c:v>(290)</c:v>
                </c:pt>
                <c:pt idx="4">
                  <c:v>(284)</c:v>
                </c:pt>
                <c:pt idx="5">
                  <c:v>(264)</c:v>
                </c:pt>
                <c:pt idx="6">
                  <c:v>(285)</c:v>
                </c:pt>
                <c:pt idx="7">
                  <c:v>(260)</c:v>
                </c:pt>
                <c:pt idx="8">
                  <c:v>(259)</c:v>
                </c:pt>
                <c:pt idx="9">
                  <c:v>(254)</c:v>
                </c:pt>
                <c:pt idx="10">
                  <c:v>(240)</c:v>
                </c:pt>
                <c:pt idx="11">
                  <c:v>(234)</c:v>
                </c:pt>
                <c:pt idx="12">
                  <c:v>(270)</c:v>
                </c:pt>
                <c:pt idx="13">
                  <c:v>(116)</c:v>
                </c:pt>
                <c:pt idx="14">
                  <c:v>(270)</c:v>
                </c:pt>
                <c:pt idx="15">
                  <c:v>(233)</c:v>
                </c:pt>
                <c:pt idx="16">
                  <c:v>(162)</c:v>
                </c:pt>
                <c:pt idx="17">
                  <c:v>(268)</c:v>
                </c:pt>
                <c:pt idx="18">
                  <c:v>(210)</c:v>
                </c:pt>
                <c:pt idx="19">
                  <c:v>(58)</c:v>
                </c:pt>
                <c:pt idx="20">
                  <c:v>(232)</c:v>
                </c:pt>
                <c:pt idx="21">
                  <c:v>(230)</c:v>
                </c:pt>
                <c:pt idx="22">
                  <c:v>(221)</c:v>
                </c:pt>
                <c:pt idx="23">
                  <c:v>(66)</c:v>
                </c:pt>
                <c:pt idx="24">
                  <c:v>(31)</c:v>
                </c:pt>
                <c:pt idx="25">
                  <c:v>(119)</c:v>
                </c:pt>
              </c:strCache>
            </c:str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3111728"/>
        <c:axId val="483112120"/>
      </c:barChart>
      <c:catAx>
        <c:axId val="4831117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3112120"/>
        <c:crosses val="autoZero"/>
        <c:auto val="1"/>
        <c:lblAlgn val="ctr"/>
        <c:lblOffset val="100"/>
        <c:noMultiLvlLbl val="0"/>
      </c:catAx>
      <c:valAx>
        <c:axId val="483112120"/>
        <c:scaling>
          <c:orientation val="minMax"/>
          <c:max val="0"/>
        </c:scaling>
        <c:delete val="1"/>
        <c:axPos val="l"/>
        <c:numFmt formatCode="#,##0.0" sourceLinked="1"/>
        <c:majorTickMark val="out"/>
        <c:minorTickMark val="none"/>
        <c:tickLblPos val="nextTo"/>
        <c:crossAx val="4831117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4F-5B8D-4F09-A2D2-82ECC4676A04}"/>
              </c:ext>
            </c:extLst>
          </c:dPt>
          <c:dPt>
            <c:idx val="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53-5B8D-4F09-A2D2-82ECC4676A04}"/>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56-5B8D-4F09-A2D2-82ECC4676A04}"/>
              </c:ext>
            </c:extLst>
          </c:dPt>
          <c:dPt>
            <c:idx val="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0-5B8D-4F09-A2D2-82ECC4676A04}"/>
              </c:ext>
            </c:extLst>
          </c:dPt>
          <c:dPt>
            <c:idx val="4"/>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46-5B8D-4F09-A2D2-82ECC4676A04}"/>
              </c:ext>
            </c:extLst>
          </c:dPt>
          <c:dPt>
            <c:idx val="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A-5B8D-4F09-A2D2-82ECC4676A04}"/>
              </c:ext>
            </c:extLst>
          </c:dPt>
          <c:dPt>
            <c:idx val="6"/>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29-5B8D-4F09-A2D2-82ECC4676A04}"/>
              </c:ext>
            </c:extLst>
          </c:dPt>
          <c:dPt>
            <c:idx val="7"/>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F-5B8D-4F09-A2D2-82ECC4676A04}"/>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34-5B8D-4F09-A2D2-82ECC4676A04}"/>
              </c:ext>
            </c:extLst>
          </c:dPt>
          <c:dPt>
            <c:idx val="9"/>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3A-5B8D-4F09-A2D2-82ECC4676A04}"/>
              </c:ext>
            </c:extLst>
          </c:dPt>
          <c:dPt>
            <c:idx val="10"/>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5-DBBD-426F-8F40-5BF8429B94D0}"/>
              </c:ext>
            </c:extLst>
          </c:dPt>
          <c:dPt>
            <c:idx val="1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7-DBBD-426F-8F40-5BF8429B94D0}"/>
              </c:ext>
            </c:extLst>
          </c:dPt>
          <c:dPt>
            <c:idx val="1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9-DBBD-426F-8F40-5BF8429B94D0}"/>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B-5B8D-4F09-A2D2-82ECC4676A04}"/>
              </c:ext>
            </c:extLst>
          </c:dPt>
          <c:dPt>
            <c:idx val="20"/>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E-5B8D-4F09-A2D2-82ECC4676A04}"/>
              </c:ext>
            </c:extLst>
          </c:dPt>
          <c:dPt>
            <c:idx val="21"/>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2-5B8D-4F09-A2D2-82ECC4676A04}"/>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6-5B8D-4F09-A2D2-82ECC4676A04}"/>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5B8D-4F09-A2D2-82ECC4676A04}"/>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E-5B8D-4F09-A2D2-82ECC4676A04}"/>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5B8D-4F09-A2D2-82ECC4676A04}"/>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'P12'!$F$24:$F$49</c:f>
              <c:strCache>
                <c:ptCount val="26"/>
                <c:pt idx="0">
                  <c:v>ES</c:v>
                </c:pt>
                <c:pt idx="1">
                  <c:v>MT</c:v>
                </c:pt>
                <c:pt idx="2">
                  <c:v>PR</c:v>
                </c:pt>
                <c:pt idx="3">
                  <c:v>RO</c:v>
                </c:pt>
                <c:pt idx="4">
                  <c:v>AL</c:v>
                </c:pt>
                <c:pt idx="5">
                  <c:v>RR</c:v>
                </c:pt>
                <c:pt idx="6">
                  <c:v>RS</c:v>
                </c:pt>
                <c:pt idx="7">
                  <c:v>MG</c:v>
                </c:pt>
                <c:pt idx="8">
                  <c:v>MS</c:v>
                </c:pt>
                <c:pt idx="9">
                  <c:v>SC</c:v>
                </c:pt>
                <c:pt idx="10">
                  <c:v>RJ</c:v>
                </c:pt>
                <c:pt idx="11">
                  <c:v>BA</c:v>
                </c:pt>
                <c:pt idx="12">
                  <c:v>CE</c:v>
                </c:pt>
                <c:pt idx="13">
                  <c:v>GO</c:v>
                </c:pt>
                <c:pt idx="14">
                  <c:v>MA</c:v>
                </c:pt>
                <c:pt idx="15">
                  <c:v>PB</c:v>
                </c:pt>
                <c:pt idx="16">
                  <c:v>DF</c:v>
                </c:pt>
                <c:pt idx="17">
                  <c:v>PE</c:v>
                </c:pt>
                <c:pt idx="18">
                  <c:v>PI</c:v>
                </c:pt>
                <c:pt idx="19">
                  <c:v>AP</c:v>
                </c:pt>
                <c:pt idx="20">
                  <c:v>RN</c:v>
                </c:pt>
                <c:pt idx="21">
                  <c:v>SE</c:v>
                </c:pt>
                <c:pt idx="22">
                  <c:v>PA</c:v>
                </c:pt>
                <c:pt idx="23">
                  <c:v>AC</c:v>
                </c:pt>
                <c:pt idx="24">
                  <c:v>AM</c:v>
                </c:pt>
                <c:pt idx="25">
                  <c:v>TO</c:v>
                </c:pt>
              </c:strCache>
            </c:strRef>
          </c:cat>
          <c:val>
            <c:numRef>
              <c:f>'P12'!$H$24:$H$49</c:f>
              <c:numCache>
                <c:formatCode>0.0</c:formatCode>
                <c:ptCount val="26"/>
                <c:pt idx="0">
                  <c:v>8.3689655172413797</c:v>
                </c:pt>
                <c:pt idx="1">
                  <c:v>8.403508771929836</c:v>
                </c:pt>
                <c:pt idx="2">
                  <c:v>8.4808362369337953</c:v>
                </c:pt>
                <c:pt idx="3">
                  <c:v>8.5</c:v>
                </c:pt>
                <c:pt idx="4">
                  <c:v>8.5208333333333321</c:v>
                </c:pt>
                <c:pt idx="5">
                  <c:v>8.5344827586206922</c:v>
                </c:pt>
                <c:pt idx="6">
                  <c:v>8.5928571428571416</c:v>
                </c:pt>
                <c:pt idx="7">
                  <c:v>8.5950704225352137</c:v>
                </c:pt>
                <c:pt idx="8">
                  <c:v>8.6153846153846096</c:v>
                </c:pt>
                <c:pt idx="9">
                  <c:v>8.6944444444444464</c:v>
                </c:pt>
                <c:pt idx="10">
                  <c:v>8.7537878787878807</c:v>
                </c:pt>
                <c:pt idx="11">
                  <c:v>8.7606837606837651</c:v>
                </c:pt>
                <c:pt idx="12">
                  <c:v>8.7814814814814905</c:v>
                </c:pt>
                <c:pt idx="13">
                  <c:v>8.787644787644787</c:v>
                </c:pt>
                <c:pt idx="14">
                  <c:v>8.8103448275862046</c:v>
                </c:pt>
                <c:pt idx="15">
                  <c:v>8.8148148148148149</c:v>
                </c:pt>
                <c:pt idx="16">
                  <c:v>8.8740157480314981</c:v>
                </c:pt>
                <c:pt idx="17">
                  <c:v>8.8841201716738158</c:v>
                </c:pt>
                <c:pt idx="18">
                  <c:v>8.9320987654320927</c:v>
                </c:pt>
                <c:pt idx="19">
                  <c:v>8.9434782608695667</c:v>
                </c:pt>
                <c:pt idx="20">
                  <c:v>8.9701492537313481</c:v>
                </c:pt>
                <c:pt idx="21">
                  <c:v>8.9714285714285769</c:v>
                </c:pt>
                <c:pt idx="22">
                  <c:v>9.0542986425339418</c:v>
                </c:pt>
                <c:pt idx="23">
                  <c:v>9.0909090909090935</c:v>
                </c:pt>
                <c:pt idx="24">
                  <c:v>9.1290322580645196</c:v>
                </c:pt>
                <c:pt idx="25">
                  <c:v>9.1848739495798331</c:v>
                </c:pt>
              </c:numCache>
            </c:numRef>
          </c:val>
          <c:extLst xmlns:c16r2="http://schemas.microsoft.com/office/drawing/2015/06/chart">
            <c:ext xmlns:c16="http://schemas.microsoft.com/office/drawing/2014/chart" uri="{C3380CC4-5D6E-409C-BE32-E72D297353CC}">
              <c16:uniqueId val="{00000000-5B8D-4F09-A2D2-82ECC4676A04}"/>
            </c:ext>
          </c:extLst>
        </c:ser>
        <c:dLbls>
          <c:showLegendKey val="0"/>
          <c:showVal val="0"/>
          <c:showCatName val="0"/>
          <c:showSerName val="0"/>
          <c:showPercent val="0"/>
          <c:showBubbleSize val="0"/>
        </c:dLbls>
        <c:gapWidth val="49"/>
        <c:overlap val="-27"/>
        <c:axId val="483112904"/>
        <c:axId val="483113296"/>
      </c:barChart>
      <c:catAx>
        <c:axId val="4831129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3113296"/>
        <c:crosses val="autoZero"/>
        <c:auto val="1"/>
        <c:lblAlgn val="ctr"/>
        <c:lblOffset val="100"/>
        <c:noMultiLvlLbl val="0"/>
      </c:catAx>
      <c:valAx>
        <c:axId val="483113296"/>
        <c:scaling>
          <c:orientation val="minMax"/>
        </c:scaling>
        <c:delete val="1"/>
        <c:axPos val="l"/>
        <c:numFmt formatCode="0.0" sourceLinked="1"/>
        <c:majorTickMark val="none"/>
        <c:minorTickMark val="none"/>
        <c:tickLblPos val="nextTo"/>
        <c:crossAx val="483112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'P12'!$G$24:$G$49</c:f>
              <c:numCache>
                <c:formatCode>\(0\)</c:formatCode>
                <c:ptCount val="26"/>
                <c:pt idx="0">
                  <c:v>264</c:v>
                </c:pt>
                <c:pt idx="1">
                  <c:v>260</c:v>
                </c:pt>
                <c:pt idx="2">
                  <c:v>287</c:v>
                </c:pt>
                <c:pt idx="3">
                  <c:v>221</c:v>
                </c:pt>
                <c:pt idx="4">
                  <c:v>210</c:v>
                </c:pt>
                <c:pt idx="5">
                  <c:v>58</c:v>
                </c:pt>
                <c:pt idx="6">
                  <c:v>288</c:v>
                </c:pt>
                <c:pt idx="7">
                  <c:v>290</c:v>
                </c:pt>
                <c:pt idx="8">
                  <c:v>254</c:v>
                </c:pt>
                <c:pt idx="9">
                  <c:v>280</c:v>
                </c:pt>
                <c:pt idx="10">
                  <c:v>284</c:v>
                </c:pt>
                <c:pt idx="11">
                  <c:v>270</c:v>
                </c:pt>
                <c:pt idx="12">
                  <c:v>268</c:v>
                </c:pt>
                <c:pt idx="13">
                  <c:v>259</c:v>
                </c:pt>
                <c:pt idx="14">
                  <c:v>162</c:v>
                </c:pt>
                <c:pt idx="15">
                  <c:v>233</c:v>
                </c:pt>
                <c:pt idx="16">
                  <c:v>285</c:v>
                </c:pt>
                <c:pt idx="17">
                  <c:v>234</c:v>
                </c:pt>
                <c:pt idx="18">
                  <c:v>116</c:v>
                </c:pt>
                <c:pt idx="19">
                  <c:v>66</c:v>
                </c:pt>
                <c:pt idx="20">
                  <c:v>270</c:v>
                </c:pt>
                <c:pt idx="21">
                  <c:v>240</c:v>
                </c:pt>
                <c:pt idx="22">
                  <c:v>230</c:v>
                </c:pt>
                <c:pt idx="23">
                  <c:v>31</c:v>
                </c:pt>
                <c:pt idx="24">
                  <c:v>119</c:v>
                </c:pt>
                <c:pt idx="25">
                  <c:v>232</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3114080"/>
        <c:axId val="483114472"/>
      </c:barChart>
      <c:catAx>
        <c:axId val="483114080"/>
        <c:scaling>
          <c:orientation val="minMax"/>
        </c:scaling>
        <c:delete val="0"/>
        <c:axPos val="b"/>
        <c:numFmt formatCode="\(0\)"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3114472"/>
        <c:crosses val="autoZero"/>
        <c:auto val="1"/>
        <c:lblAlgn val="ctr"/>
        <c:lblOffset val="100"/>
        <c:noMultiLvlLbl val="0"/>
      </c:catAx>
      <c:valAx>
        <c:axId val="483114472"/>
        <c:scaling>
          <c:orientation val="minMax"/>
          <c:max val="0"/>
        </c:scaling>
        <c:delete val="1"/>
        <c:axPos val="l"/>
        <c:numFmt formatCode="#,##0.0" sourceLinked="1"/>
        <c:majorTickMark val="out"/>
        <c:minorTickMark val="none"/>
        <c:tickLblPos val="nextTo"/>
        <c:crossAx val="483114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FF0000"/>
            </a:solidFill>
            <a:ln>
              <a:noFill/>
            </a:ln>
            <a:effectLst/>
          </c:spPr>
          <c:invertIfNegative val="0"/>
          <c:dPt>
            <c:idx val="0"/>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1-BC7E-426D-8BEA-C5ACE150CE3D}"/>
              </c:ext>
            </c:extLst>
          </c:dPt>
          <c:dPt>
            <c:idx val="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3-BC7E-426D-8BEA-C5ACE150CE3D}"/>
              </c:ext>
            </c:extLst>
          </c:dPt>
          <c:dPt>
            <c:idx val="2"/>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5-BC7E-426D-8BEA-C5ACE150CE3D}"/>
              </c:ext>
            </c:extLst>
          </c:dPt>
          <c:dPt>
            <c:idx val="3"/>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7-BC7E-426D-8BEA-C5ACE150CE3D}"/>
              </c:ext>
            </c:extLst>
          </c:dPt>
          <c:dPt>
            <c:idx val="4"/>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9-BC7E-426D-8BEA-C5ACE150CE3D}"/>
              </c:ext>
            </c:extLst>
          </c:dPt>
          <c:dPt>
            <c:idx val="5"/>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B-BC7E-426D-8BEA-C5ACE150CE3D}"/>
              </c:ext>
            </c:extLst>
          </c:dPt>
          <c:dPt>
            <c:idx val="6"/>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D-BC7E-426D-8BEA-C5ACE150CE3D}"/>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F-BC7E-426D-8BEA-C5ACE150CE3D}"/>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1-BC7E-426D-8BEA-C5ACE150CE3D}"/>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3-BC7E-426D-8BEA-C5ACE150CE3D}"/>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5-BC7E-426D-8BEA-C5ACE150CE3D}"/>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lumMod val="50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'P13'!$A$1:$A$11</c:f>
              <c:strCache>
                <c:ptCount val="11"/>
                <c:pt idx="0">
                  <c:v>0</c:v>
                </c:pt>
                <c:pt idx="1">
                  <c:v>1</c:v>
                </c:pt>
                <c:pt idx="2">
                  <c:v>2</c:v>
                </c:pt>
                <c:pt idx="3">
                  <c:v>3</c:v>
                </c:pt>
                <c:pt idx="4">
                  <c:v>4</c:v>
                </c:pt>
                <c:pt idx="5">
                  <c:v>5</c:v>
                </c:pt>
                <c:pt idx="6">
                  <c:v>6</c:v>
                </c:pt>
                <c:pt idx="7">
                  <c:v>7</c:v>
                </c:pt>
                <c:pt idx="8">
                  <c:v>8</c:v>
                </c:pt>
                <c:pt idx="9">
                  <c:v>9</c:v>
                </c:pt>
                <c:pt idx="10">
                  <c:v>10</c:v>
                </c:pt>
              </c:strCache>
            </c:strRef>
          </c:cat>
          <c:val>
            <c:numRef>
              <c:f>'P13'!$B$1:$B$11</c:f>
              <c:numCache>
                <c:formatCode>###0%</c:formatCode>
                <c:ptCount val="11"/>
                <c:pt idx="0">
                  <c:v>3.1028036288881355E-2</c:v>
                </c:pt>
                <c:pt idx="1">
                  <c:v>2.406944514798834E-3</c:v>
                </c:pt>
                <c:pt idx="2">
                  <c:v>9.6202404493981198E-3</c:v>
                </c:pt>
                <c:pt idx="3">
                  <c:v>1.2237842855726447E-2</c:v>
                </c:pt>
                <c:pt idx="4">
                  <c:v>1.4667937539928358E-2</c:v>
                </c:pt>
                <c:pt idx="5">
                  <c:v>9.6127031435650559E-2</c:v>
                </c:pt>
                <c:pt idx="6">
                  <c:v>8.3779450241862119E-2</c:v>
                </c:pt>
                <c:pt idx="7">
                  <c:v>0.17324774692506509</c:v>
                </c:pt>
                <c:pt idx="8">
                  <c:v>0.24777983911071344</c:v>
                </c:pt>
                <c:pt idx="9">
                  <c:v>0.11833170388687922</c:v>
                </c:pt>
                <c:pt idx="10">
                  <c:v>0.21077322675113117</c:v>
                </c:pt>
              </c:numCache>
            </c:numRef>
          </c:val>
          <c:extLst xmlns:c16r2="http://schemas.microsoft.com/office/drawing/2015/06/chart">
            <c:ext xmlns:c16="http://schemas.microsoft.com/office/drawing/2014/chart" uri="{C3380CC4-5D6E-409C-BE32-E72D297353CC}">
              <c16:uniqueId val="{00000016-BC7E-426D-8BEA-C5ACE150CE3D}"/>
            </c:ext>
          </c:extLst>
        </c:ser>
        <c:dLbls>
          <c:showLegendKey val="0"/>
          <c:showVal val="0"/>
          <c:showCatName val="0"/>
          <c:showSerName val="0"/>
          <c:showPercent val="0"/>
          <c:showBubbleSize val="0"/>
        </c:dLbls>
        <c:gapWidth val="40"/>
        <c:axId val="484249872"/>
        <c:axId val="484250264"/>
      </c:barChart>
      <c:catAx>
        <c:axId val="484249872"/>
        <c:scaling>
          <c:orientation val="minMax"/>
        </c:scaling>
        <c:delete val="1"/>
        <c:axPos val="l"/>
        <c:numFmt formatCode="General" sourceLinked="1"/>
        <c:majorTickMark val="none"/>
        <c:minorTickMark val="none"/>
        <c:tickLblPos val="nextTo"/>
        <c:crossAx val="484250264"/>
        <c:crosses val="autoZero"/>
        <c:auto val="1"/>
        <c:lblAlgn val="ctr"/>
        <c:lblOffset val="100"/>
        <c:noMultiLvlLbl val="0"/>
      </c:catAx>
      <c:valAx>
        <c:axId val="484250264"/>
        <c:scaling>
          <c:orientation val="minMax"/>
        </c:scaling>
        <c:delete val="1"/>
        <c:axPos val="b"/>
        <c:numFmt formatCode="###0%" sourceLinked="1"/>
        <c:majorTickMark val="none"/>
        <c:minorTickMark val="none"/>
        <c:tickLblPos val="nextTo"/>
        <c:crossAx val="4842498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1"/>
          <c:order val="0"/>
          <c:spPr>
            <a:solidFill>
              <a:srgbClr val="FFC000"/>
            </a:solidFill>
            <a:ln>
              <a:noFill/>
            </a:ln>
            <a:effectLst/>
          </c:spPr>
          <c:invertIfNegative val="0"/>
          <c:dPt>
            <c:idx val="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1-B6DD-420A-A06B-A5D067CA445A}"/>
              </c:ext>
            </c:extLst>
          </c:dPt>
          <c:dPt>
            <c:idx val="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3-B6DD-420A-A06B-A5D067CA445A}"/>
              </c:ext>
            </c:extLst>
          </c:dPt>
          <c:dPt>
            <c:idx val="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5-B6DD-420A-A06B-A5D067CA445A}"/>
              </c:ext>
            </c:extLst>
          </c:dPt>
          <c:dPt>
            <c:idx val="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7-B6DD-420A-A06B-A5D067CA445A}"/>
              </c:ext>
            </c:extLst>
          </c:dPt>
          <c:dPt>
            <c:idx val="7"/>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9-B6DD-420A-A06B-A5D067CA445A}"/>
              </c:ext>
            </c:extLst>
          </c:dPt>
          <c:dPt>
            <c:idx val="8"/>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B-B6DD-420A-A06B-A5D067CA445A}"/>
              </c:ext>
            </c:extLst>
          </c:dPt>
          <c:dPt>
            <c:idx val="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D-B6DD-420A-A06B-A5D067CA445A}"/>
              </c:ext>
            </c:extLst>
          </c:dPt>
          <c:dPt>
            <c:idx val="1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B6DD-420A-A06B-A5D067CA445A}"/>
              </c:ext>
            </c:extLst>
          </c:dPt>
          <c:dPt>
            <c:idx val="1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B6DD-420A-A06B-A5D067CA445A}"/>
              </c:ext>
            </c:extLst>
          </c:dPt>
          <c:dPt>
            <c:idx val="1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B6DD-420A-A06B-A5D067CA445A}"/>
              </c:ext>
            </c:extLst>
          </c:dPt>
          <c:dPt>
            <c:idx val="16"/>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5-B6DD-420A-A06B-A5D067CA445A}"/>
              </c:ext>
            </c:extLst>
          </c:dPt>
          <c:dPt>
            <c:idx val="2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7-B6DD-420A-A06B-A5D067CA445A}"/>
              </c:ext>
            </c:extLst>
          </c:dPt>
          <c:dPt>
            <c:idx val="2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9-B6DD-420A-A06B-A5D067CA445A}"/>
              </c:ext>
            </c:extLst>
          </c:dPt>
          <c:dPt>
            <c:idx val="2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B-B6DD-420A-A06B-A5D067CA445A}"/>
              </c:ext>
            </c:extLst>
          </c:dPt>
          <c:dPt>
            <c:idx val="23"/>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D-B6DD-420A-A06B-A5D067CA445A}"/>
              </c:ext>
            </c:extLst>
          </c:dPt>
          <c:dPt>
            <c:idx val="24"/>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F-B6DD-420A-A06B-A5D067CA445A}"/>
              </c:ext>
            </c:extLst>
          </c:dPt>
          <c:dPt>
            <c:idx val="2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1-B6DD-420A-A06B-A5D067CA445A}"/>
              </c:ext>
            </c:extLst>
          </c:dPt>
          <c:cat>
            <c:numRef>
              <c:f>'P14'!$G$24:$G$49</c:f>
              <c:numCache>
                <c:formatCode>\(General\)</c:formatCode>
                <c:ptCount val="26"/>
                <c:pt idx="0">
                  <c:v>286</c:v>
                </c:pt>
                <c:pt idx="1">
                  <c:v>284</c:v>
                </c:pt>
                <c:pt idx="2">
                  <c:v>276</c:v>
                </c:pt>
                <c:pt idx="3">
                  <c:v>284</c:v>
                </c:pt>
                <c:pt idx="4">
                  <c:v>276</c:v>
                </c:pt>
                <c:pt idx="5">
                  <c:v>256</c:v>
                </c:pt>
                <c:pt idx="6">
                  <c:v>258</c:v>
                </c:pt>
                <c:pt idx="7">
                  <c:v>257</c:v>
                </c:pt>
                <c:pt idx="8">
                  <c:v>238</c:v>
                </c:pt>
                <c:pt idx="9">
                  <c:v>232</c:v>
                </c:pt>
                <c:pt idx="10">
                  <c:v>285</c:v>
                </c:pt>
                <c:pt idx="11">
                  <c:v>267</c:v>
                </c:pt>
                <c:pt idx="12">
                  <c:v>267</c:v>
                </c:pt>
                <c:pt idx="13">
                  <c:v>253</c:v>
                </c:pt>
                <c:pt idx="14">
                  <c:v>233</c:v>
                </c:pt>
                <c:pt idx="15">
                  <c:v>58</c:v>
                </c:pt>
                <c:pt idx="16">
                  <c:v>162</c:v>
                </c:pt>
                <c:pt idx="17">
                  <c:v>218</c:v>
                </c:pt>
                <c:pt idx="18">
                  <c:v>210</c:v>
                </c:pt>
                <c:pt idx="19">
                  <c:v>112</c:v>
                </c:pt>
                <c:pt idx="20">
                  <c:v>265</c:v>
                </c:pt>
                <c:pt idx="21">
                  <c:v>231</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B6DD-420A-A06B-A5D067CA445A}"/>
            </c:ext>
          </c:extLst>
        </c:ser>
        <c:ser>
          <c:idx val="0"/>
          <c:order val="1"/>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'P14'!$G$24:$G$49</c:f>
              <c:numCache>
                <c:formatCode>\(General\)</c:formatCode>
                <c:ptCount val="26"/>
                <c:pt idx="0">
                  <c:v>286</c:v>
                </c:pt>
                <c:pt idx="1">
                  <c:v>284</c:v>
                </c:pt>
                <c:pt idx="2">
                  <c:v>276</c:v>
                </c:pt>
                <c:pt idx="3">
                  <c:v>284</c:v>
                </c:pt>
                <c:pt idx="4">
                  <c:v>276</c:v>
                </c:pt>
                <c:pt idx="5">
                  <c:v>256</c:v>
                </c:pt>
                <c:pt idx="6">
                  <c:v>258</c:v>
                </c:pt>
                <c:pt idx="7">
                  <c:v>257</c:v>
                </c:pt>
                <c:pt idx="8">
                  <c:v>238</c:v>
                </c:pt>
                <c:pt idx="9">
                  <c:v>232</c:v>
                </c:pt>
                <c:pt idx="10">
                  <c:v>285</c:v>
                </c:pt>
                <c:pt idx="11">
                  <c:v>267</c:v>
                </c:pt>
                <c:pt idx="12">
                  <c:v>267</c:v>
                </c:pt>
                <c:pt idx="13">
                  <c:v>253</c:v>
                </c:pt>
                <c:pt idx="14">
                  <c:v>233</c:v>
                </c:pt>
                <c:pt idx="15">
                  <c:v>58</c:v>
                </c:pt>
                <c:pt idx="16">
                  <c:v>162</c:v>
                </c:pt>
                <c:pt idx="17">
                  <c:v>218</c:v>
                </c:pt>
                <c:pt idx="18">
                  <c:v>210</c:v>
                </c:pt>
                <c:pt idx="19">
                  <c:v>112</c:v>
                </c:pt>
                <c:pt idx="20">
                  <c:v>265</c:v>
                </c:pt>
                <c:pt idx="21">
                  <c:v>231</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4251048"/>
        <c:axId val="484251440"/>
      </c:barChart>
      <c:catAx>
        <c:axId val="484251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4251440"/>
        <c:crosses val="autoZero"/>
        <c:auto val="1"/>
        <c:lblAlgn val="ctr"/>
        <c:lblOffset val="100"/>
        <c:noMultiLvlLbl val="0"/>
      </c:catAx>
      <c:valAx>
        <c:axId val="484251440"/>
        <c:scaling>
          <c:orientation val="minMax"/>
          <c:max val="0"/>
        </c:scaling>
        <c:delete val="1"/>
        <c:axPos val="l"/>
        <c:numFmt formatCode="#,##0.0" sourceLinked="1"/>
        <c:majorTickMark val="out"/>
        <c:minorTickMark val="none"/>
        <c:tickLblPos val="nextTo"/>
        <c:crossAx val="4842510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512-4A3F-A7C7-8F076BDC3A0F}"/>
              </c:ext>
            </c:extLst>
          </c:dPt>
          <c:dPt>
            <c:idx val="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3-2512-4A3F-A7C7-8F076BDC3A0F}"/>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512-4A3F-A7C7-8F076BDC3A0F}"/>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512-4A3F-A7C7-8F076BDC3A0F}"/>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512-4A3F-A7C7-8F076BDC3A0F}"/>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512-4A3F-A7C7-8F076BDC3A0F}"/>
              </c:ext>
            </c:extLst>
          </c:dPt>
          <c:dPt>
            <c:idx val="6"/>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D-2512-4A3F-A7C7-8F076BDC3A0F}"/>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512-4A3F-A7C7-8F076BDC3A0F}"/>
              </c:ext>
            </c:extLst>
          </c:dPt>
          <c:dPt>
            <c:idx val="8"/>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1-2512-4A3F-A7C7-8F076BDC3A0F}"/>
              </c:ext>
            </c:extLst>
          </c:dPt>
          <c:dPt>
            <c:idx val="10"/>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5-6EBB-4D64-92F7-A0075195F173}"/>
              </c:ext>
            </c:extLst>
          </c:dPt>
          <c:dPt>
            <c:idx val="1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6EBB-4D64-92F7-A0075195F173}"/>
              </c:ext>
            </c:extLst>
          </c:dPt>
          <c:dPt>
            <c:idx val="13"/>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9-6EBB-4D64-92F7-A0075195F173}"/>
              </c:ext>
            </c:extLst>
          </c:dPt>
          <c:dPt>
            <c:idx val="14"/>
            <c:invertIfNegative val="0"/>
            <c:bubble3D val="0"/>
            <c:spPr>
              <a:solidFill>
                <a:srgbClr val="FF0000"/>
              </a:solidFill>
              <a:ln>
                <a:noFill/>
              </a:ln>
              <a:effectLst/>
            </c:spPr>
          </c:dPt>
          <c:dPt>
            <c:idx val="1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6EBB-4D64-92F7-A0075195F173}"/>
              </c:ext>
            </c:extLst>
          </c:dPt>
          <c:dPt>
            <c:idx val="16"/>
            <c:invertIfNegative val="0"/>
            <c:bubble3D val="0"/>
            <c:spPr>
              <a:solidFill>
                <a:schemeClr val="accent1"/>
              </a:solidFill>
              <a:ln>
                <a:noFill/>
              </a:ln>
              <a:effectLst/>
            </c:spPr>
          </c:dPt>
          <c:dPt>
            <c:idx val="17"/>
            <c:invertIfNegative val="0"/>
            <c:bubble3D val="0"/>
            <c:spPr>
              <a:solidFill>
                <a:schemeClr val="accent1"/>
              </a:solidFill>
              <a:ln>
                <a:noFill/>
              </a:ln>
              <a:effectLst/>
            </c:spPr>
          </c:dPt>
          <c:dPt>
            <c:idx val="18"/>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D-6EBB-4D64-92F7-A0075195F173}"/>
              </c:ext>
            </c:extLst>
          </c:dPt>
          <c:dPt>
            <c:idx val="19"/>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5-2512-4A3F-A7C7-8F076BDC3A0F}"/>
              </c:ext>
            </c:extLst>
          </c:dPt>
          <c:dPt>
            <c:idx val="20"/>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7-2512-4A3F-A7C7-8F076BDC3A0F}"/>
              </c:ext>
            </c:extLst>
          </c:dPt>
          <c:dPt>
            <c:idx val="21"/>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9-2512-4A3F-A7C7-8F076BDC3A0F}"/>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512-4A3F-A7C7-8F076BDC3A0F}"/>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512-4A3F-A7C7-8F076BDC3A0F}"/>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'P14'!$F$24:$F$49</c:f>
              <c:strCache>
                <c:ptCount val="26"/>
                <c:pt idx="0">
                  <c:v>MG</c:v>
                </c:pt>
                <c:pt idx="1">
                  <c:v>DF</c:v>
                </c:pt>
                <c:pt idx="2">
                  <c:v>RJ</c:v>
                </c:pt>
                <c:pt idx="3">
                  <c:v>PR</c:v>
                </c:pt>
                <c:pt idx="4">
                  <c:v>SC</c:v>
                </c:pt>
                <c:pt idx="5">
                  <c:v>ES</c:v>
                </c:pt>
                <c:pt idx="6">
                  <c:v>MT</c:v>
                </c:pt>
                <c:pt idx="7">
                  <c:v>GO</c:v>
                </c:pt>
                <c:pt idx="8">
                  <c:v>SE</c:v>
                </c:pt>
                <c:pt idx="9">
                  <c:v>TO</c:v>
                </c:pt>
                <c:pt idx="10">
                  <c:v>RS</c:v>
                </c:pt>
                <c:pt idx="11">
                  <c:v>BA</c:v>
                </c:pt>
                <c:pt idx="12">
                  <c:v>RN</c:v>
                </c:pt>
                <c:pt idx="13">
                  <c:v>MS</c:v>
                </c:pt>
                <c:pt idx="14">
                  <c:v>PE</c:v>
                </c:pt>
                <c:pt idx="15">
                  <c:v>RR</c:v>
                </c:pt>
                <c:pt idx="16">
                  <c:v>MA</c:v>
                </c:pt>
                <c:pt idx="17">
                  <c:v>RO</c:v>
                </c:pt>
                <c:pt idx="18">
                  <c:v>AL</c:v>
                </c:pt>
                <c:pt idx="19">
                  <c:v>PI</c:v>
                </c:pt>
                <c:pt idx="20">
                  <c:v>CE</c:v>
                </c:pt>
                <c:pt idx="21">
                  <c:v>PB</c:v>
                </c:pt>
                <c:pt idx="22">
                  <c:v>PA</c:v>
                </c:pt>
                <c:pt idx="23">
                  <c:v>AP</c:v>
                </c:pt>
                <c:pt idx="24">
                  <c:v>AC</c:v>
                </c:pt>
                <c:pt idx="25">
                  <c:v>AM</c:v>
                </c:pt>
              </c:strCache>
            </c:strRef>
          </c:cat>
          <c:val>
            <c:numRef>
              <c:f>'P14'!$H$24:$H$49</c:f>
              <c:numCache>
                <c:formatCode>0.0</c:formatCode>
                <c:ptCount val="26"/>
                <c:pt idx="0">
                  <c:v>6.8321678321678325</c:v>
                </c:pt>
                <c:pt idx="1">
                  <c:v>6.9859154929577443</c:v>
                </c:pt>
                <c:pt idx="2">
                  <c:v>6.9963768115941987</c:v>
                </c:pt>
                <c:pt idx="3">
                  <c:v>7.1021126760563345</c:v>
                </c:pt>
                <c:pt idx="4">
                  <c:v>7.3405797101449295</c:v>
                </c:pt>
                <c:pt idx="5">
                  <c:v>7.4179687499999982</c:v>
                </c:pt>
                <c:pt idx="6">
                  <c:v>7.4767441860465107</c:v>
                </c:pt>
                <c:pt idx="7">
                  <c:v>7.5330739299610867</c:v>
                </c:pt>
                <c:pt idx="8">
                  <c:v>7.5756302521008392</c:v>
                </c:pt>
                <c:pt idx="9">
                  <c:v>7.5862068965517251</c:v>
                </c:pt>
                <c:pt idx="10">
                  <c:v>7.6491228070175419</c:v>
                </c:pt>
                <c:pt idx="11">
                  <c:v>7.6516853932584254</c:v>
                </c:pt>
                <c:pt idx="12">
                  <c:v>7.7415730337078692</c:v>
                </c:pt>
                <c:pt idx="13">
                  <c:v>7.8102766798419019</c:v>
                </c:pt>
                <c:pt idx="14">
                  <c:v>7.8454935622317619</c:v>
                </c:pt>
                <c:pt idx="15">
                  <c:v>7.8965517241379297</c:v>
                </c:pt>
                <c:pt idx="16">
                  <c:v>7.9012345679012341</c:v>
                </c:pt>
                <c:pt idx="17">
                  <c:v>7.9449541284403633</c:v>
                </c:pt>
                <c:pt idx="18">
                  <c:v>7.9476190476190496</c:v>
                </c:pt>
                <c:pt idx="19">
                  <c:v>7.9910714285714288</c:v>
                </c:pt>
                <c:pt idx="20">
                  <c:v>8.0339622641509401</c:v>
                </c:pt>
                <c:pt idx="21">
                  <c:v>8.0606060606060659</c:v>
                </c:pt>
                <c:pt idx="22">
                  <c:v>8.0704845814977926</c:v>
                </c:pt>
                <c:pt idx="23">
                  <c:v>8.1230769230769209</c:v>
                </c:pt>
                <c:pt idx="24">
                  <c:v>8.3225806451612918</c:v>
                </c:pt>
                <c:pt idx="25">
                  <c:v>8.5042016806722618</c:v>
                </c:pt>
              </c:numCache>
            </c:numRef>
          </c:val>
          <c:extLst xmlns:c16r2="http://schemas.microsoft.com/office/drawing/2015/06/chart">
            <c:ext xmlns:c16="http://schemas.microsoft.com/office/drawing/2014/chart" uri="{C3380CC4-5D6E-409C-BE32-E72D297353CC}">
              <c16:uniqueId val="{00000022-2512-4A3F-A7C7-8F076BDC3A0F}"/>
            </c:ext>
          </c:extLst>
        </c:ser>
        <c:dLbls>
          <c:showLegendKey val="0"/>
          <c:showVal val="0"/>
          <c:showCatName val="0"/>
          <c:showSerName val="0"/>
          <c:showPercent val="0"/>
          <c:showBubbleSize val="0"/>
        </c:dLbls>
        <c:gapWidth val="49"/>
        <c:overlap val="-27"/>
        <c:axId val="484252224"/>
        <c:axId val="484252616"/>
      </c:barChart>
      <c:catAx>
        <c:axId val="484252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4252616"/>
        <c:crosses val="autoZero"/>
        <c:auto val="1"/>
        <c:lblAlgn val="ctr"/>
        <c:lblOffset val="100"/>
        <c:noMultiLvlLbl val="0"/>
      </c:catAx>
      <c:valAx>
        <c:axId val="484252616"/>
        <c:scaling>
          <c:orientation val="minMax"/>
          <c:min val="5"/>
        </c:scaling>
        <c:delete val="1"/>
        <c:axPos val="l"/>
        <c:numFmt formatCode="0.0" sourceLinked="1"/>
        <c:majorTickMark val="out"/>
        <c:minorTickMark val="none"/>
        <c:tickLblPos val="nextTo"/>
        <c:crossAx val="4842522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691639136424654E-2"/>
          <c:y val="9.8001987668657808E-2"/>
          <c:w val="0.85355391886764498"/>
          <c:h val="0.8335180174552097"/>
        </c:manualLayout>
      </c:layout>
      <c:barChart>
        <c:barDir val="bar"/>
        <c:grouping val="clustered"/>
        <c:varyColors val="0"/>
        <c:ser>
          <c:idx val="0"/>
          <c:order val="0"/>
          <c:tx>
            <c:strRef>
              <c:f>Plan1!$B$1</c:f>
              <c:strCache>
                <c:ptCount val="1"/>
                <c:pt idx="0">
                  <c:v>2014</c:v>
                </c:pt>
              </c:strCache>
            </c:strRef>
          </c:tx>
          <c:spPr>
            <a:solidFill>
              <a:schemeClr val="accent4">
                <a:lumMod val="60000"/>
                <a:lumOff val="40000"/>
              </a:schemeClr>
            </a:solidFill>
            <a:ln>
              <a:noFill/>
            </a:ln>
            <a:effectLst/>
          </c:spPr>
          <c:invertIfNegative val="0"/>
          <c:dPt>
            <c:idx val="0"/>
            <c:invertIfNegative val="0"/>
            <c:bubble3D val="0"/>
            <c:spPr>
              <a:solidFill>
                <a:schemeClr val="accent4">
                  <a:lumMod val="60000"/>
                  <a:lumOff val="40000"/>
                </a:schemeClr>
              </a:solidFill>
              <a:ln>
                <a:noFill/>
              </a:ln>
              <a:effectLst/>
            </c:spPr>
            <c:extLst xmlns:c16r2="http://schemas.microsoft.com/office/drawing/2015/06/chart">
              <c:ext xmlns:c16="http://schemas.microsoft.com/office/drawing/2014/chart" uri="{C3380CC4-5D6E-409C-BE32-E72D297353CC}">
                <c16:uniqueId val="{00000001-D11C-4013-AC3F-AB0BCE7D6A41}"/>
              </c:ext>
            </c:extLst>
          </c:dPt>
          <c:dPt>
            <c:idx val="1"/>
            <c:invertIfNegative val="0"/>
            <c:bubble3D val="0"/>
            <c:spPr>
              <a:solidFill>
                <a:schemeClr val="accent4">
                  <a:lumMod val="60000"/>
                  <a:lumOff val="40000"/>
                </a:schemeClr>
              </a:solidFill>
              <a:ln>
                <a:noFill/>
              </a:ln>
              <a:effectLst/>
            </c:spPr>
            <c:extLst xmlns:c16r2="http://schemas.microsoft.com/office/drawing/2015/06/chart">
              <c:ext xmlns:c16="http://schemas.microsoft.com/office/drawing/2014/chart" uri="{C3380CC4-5D6E-409C-BE32-E72D297353CC}">
                <c16:uniqueId val="{00000003-D11C-4013-AC3F-AB0BCE7D6A41}"/>
              </c:ext>
            </c:extLst>
          </c:dPt>
          <c:dPt>
            <c:idx val="2"/>
            <c:invertIfNegative val="0"/>
            <c:bubble3D val="0"/>
            <c:spPr>
              <a:solidFill>
                <a:schemeClr val="accent4">
                  <a:lumMod val="60000"/>
                  <a:lumOff val="40000"/>
                </a:schemeClr>
              </a:solidFill>
              <a:ln>
                <a:noFill/>
              </a:ln>
              <a:effectLst/>
            </c:spPr>
            <c:extLst xmlns:c16r2="http://schemas.microsoft.com/office/drawing/2015/06/chart">
              <c:ext xmlns:c16="http://schemas.microsoft.com/office/drawing/2014/chart" uri="{C3380CC4-5D6E-409C-BE32-E72D297353CC}">
                <c16:uniqueId val="{00000005-D11C-4013-AC3F-AB0BCE7D6A41}"/>
              </c:ext>
            </c:extLst>
          </c:dPt>
          <c:dLbls>
            <c:dLbl>
              <c:idx val="4"/>
              <c:spPr>
                <a:solidFill>
                  <a:schemeClr val="bg1"/>
                </a:solid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accent4">
                          <a:lumMod val="75000"/>
                        </a:schemeClr>
                      </a:solidFill>
                      <a:latin typeface="+mn-lt"/>
                      <a:ea typeface="+mn-ea"/>
                      <a:cs typeface="+mn-cs"/>
                    </a:defRPr>
                  </a:pPr>
                  <a:endParaRPr lang="pt-BR"/>
                </a:p>
              </c:txPr>
              <c:dLblPos val="outEnd"/>
              <c:showLegendKey val="0"/>
              <c:showVal val="1"/>
              <c:showCatName val="0"/>
              <c:showSerName val="0"/>
              <c:showPercent val="0"/>
              <c:showBubbleSize val="0"/>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accent4">
                        <a:lumMod val="7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Plan1!$A$2:$A$6</c:f>
              <c:strCache>
                <c:ptCount val="5"/>
                <c:pt idx="0">
                  <c:v>n teve</c:v>
                </c:pt>
                <c:pt idx="1">
                  <c:v>carga h</c:v>
                </c:pt>
                <c:pt idx="2">
                  <c:v>consultores</c:v>
                </c:pt>
                <c:pt idx="3">
                  <c:v>horarios</c:v>
                </c:pt>
                <c:pt idx="4">
                  <c:v>outros</c:v>
                </c:pt>
              </c:strCache>
            </c:strRef>
          </c:cat>
          <c:val>
            <c:numRef>
              <c:f>Plan1!$B$2:$B$6</c:f>
              <c:numCache>
                <c:formatCode>General</c:formatCode>
                <c:ptCount val="5"/>
                <c:pt idx="0">
                  <c:v>3</c:v>
                </c:pt>
                <c:pt idx="1">
                  <c:v>1</c:v>
                </c:pt>
                <c:pt idx="2">
                  <c:v>1</c:v>
                </c:pt>
                <c:pt idx="3">
                  <c:v>2</c:v>
                </c:pt>
                <c:pt idx="4">
                  <c:v>93</c:v>
                </c:pt>
              </c:numCache>
            </c:numRef>
          </c:val>
          <c:extLst xmlns:c16r2="http://schemas.microsoft.com/office/drawing/2015/06/chart">
            <c:ext xmlns:c16="http://schemas.microsoft.com/office/drawing/2014/chart" uri="{C3380CC4-5D6E-409C-BE32-E72D297353CC}">
              <c16:uniqueId val="{00000007-D11C-4013-AC3F-AB0BCE7D6A41}"/>
            </c:ext>
          </c:extLst>
        </c:ser>
        <c:dLbls>
          <c:dLblPos val="outEnd"/>
          <c:showLegendKey val="0"/>
          <c:showVal val="1"/>
          <c:showCatName val="0"/>
          <c:showSerName val="0"/>
          <c:showPercent val="0"/>
          <c:showBubbleSize val="0"/>
        </c:dLbls>
        <c:gapWidth val="423"/>
        <c:overlap val="-92"/>
        <c:axId val="280536200"/>
        <c:axId val="280536592"/>
      </c:barChart>
      <c:catAx>
        <c:axId val="280536200"/>
        <c:scaling>
          <c:orientation val="minMax"/>
        </c:scaling>
        <c:delete val="1"/>
        <c:axPos val="l"/>
        <c:numFmt formatCode="General" sourceLinked="1"/>
        <c:majorTickMark val="out"/>
        <c:minorTickMark val="none"/>
        <c:tickLblPos val="nextTo"/>
        <c:crossAx val="280536592"/>
        <c:crosses val="autoZero"/>
        <c:auto val="1"/>
        <c:lblAlgn val="ctr"/>
        <c:lblOffset val="100"/>
        <c:noMultiLvlLbl val="0"/>
      </c:catAx>
      <c:valAx>
        <c:axId val="280536592"/>
        <c:scaling>
          <c:orientation val="minMax"/>
          <c:max val="105"/>
          <c:min val="0"/>
        </c:scaling>
        <c:delete val="1"/>
        <c:axPos val="b"/>
        <c:numFmt formatCode="General" sourceLinked="1"/>
        <c:majorTickMark val="out"/>
        <c:minorTickMark val="none"/>
        <c:tickLblPos val="nextTo"/>
        <c:crossAx val="2805362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512-4A3F-A7C7-8F076BDC3A0F}"/>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512-4A3F-A7C7-8F076BDC3A0F}"/>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512-4A3F-A7C7-8F076BDC3A0F}"/>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512-4A3F-A7C7-8F076BDC3A0F}"/>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512-4A3F-A7C7-8F076BDC3A0F}"/>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512-4A3F-A7C7-8F076BDC3A0F}"/>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512-4A3F-A7C7-8F076BDC3A0F}"/>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512-4A3F-A7C7-8F076BDC3A0F}"/>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512-4A3F-A7C7-8F076BDC3A0F}"/>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512-4A3F-A7C7-8F076BDC3A0F}"/>
              </c:ext>
            </c:extLst>
          </c:dPt>
          <c:dPt>
            <c:idx val="10"/>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5-B946-43D0-81EA-835566E7EC14}"/>
              </c:ext>
            </c:extLst>
          </c:dPt>
          <c:dPt>
            <c:idx val="11"/>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7-B946-43D0-81EA-835566E7EC14}"/>
              </c:ext>
            </c:extLst>
          </c:dPt>
          <c:dPt>
            <c:idx val="13"/>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9-B946-43D0-81EA-835566E7EC14}"/>
              </c:ext>
            </c:extLst>
          </c:dPt>
          <c:dPt>
            <c:idx val="15"/>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B-B946-43D0-81EA-835566E7EC14}"/>
              </c:ext>
            </c:extLst>
          </c:dPt>
          <c:dPt>
            <c:idx val="1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D-B946-43D0-81EA-835566E7EC14}"/>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512-4A3F-A7C7-8F076BDC3A0F}"/>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512-4A3F-A7C7-8F076BDC3A0F}"/>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512-4A3F-A7C7-8F076BDC3A0F}"/>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512-4A3F-A7C7-8F076BDC3A0F}"/>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512-4A3F-A7C7-8F076BDC3A0F}"/>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512-4A3F-A7C7-8F076BDC3A0F}"/>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512-4A3F-A7C7-8F076BDC3A0F}"/>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'P14'!$B$24:$B$49</c:f>
              <c:strCache>
                <c:ptCount val="26"/>
                <c:pt idx="0">
                  <c:v>PR</c:v>
                </c:pt>
                <c:pt idx="1">
                  <c:v>SC</c:v>
                </c:pt>
                <c:pt idx="2">
                  <c:v>RS</c:v>
                </c:pt>
                <c:pt idx="3">
                  <c:v>MG</c:v>
                </c:pt>
                <c:pt idx="4">
                  <c:v>RJ</c:v>
                </c:pt>
                <c:pt idx="5">
                  <c:v>ES</c:v>
                </c:pt>
                <c:pt idx="6">
                  <c:v>DF</c:v>
                </c:pt>
                <c:pt idx="7">
                  <c:v>MT</c:v>
                </c:pt>
                <c:pt idx="8">
                  <c:v>GO</c:v>
                </c:pt>
                <c:pt idx="9">
                  <c:v>MS</c:v>
                </c:pt>
                <c:pt idx="10">
                  <c:v>SE</c:v>
                </c:pt>
                <c:pt idx="11">
                  <c:v>BA</c:v>
                </c:pt>
                <c:pt idx="12">
                  <c:v>RN</c:v>
                </c:pt>
                <c:pt idx="13">
                  <c:v>PE</c:v>
                </c:pt>
                <c:pt idx="14">
                  <c:v>MA</c:v>
                </c:pt>
                <c:pt idx="15">
                  <c:v>AL</c:v>
                </c:pt>
                <c:pt idx="16">
                  <c:v>PI</c:v>
                </c:pt>
                <c:pt idx="17">
                  <c:v>CE</c:v>
                </c:pt>
                <c:pt idx="18">
                  <c:v>PB</c:v>
                </c:pt>
                <c:pt idx="19">
                  <c:v>TO</c:v>
                </c:pt>
                <c:pt idx="20">
                  <c:v>RR</c:v>
                </c:pt>
                <c:pt idx="21">
                  <c:v>RO</c:v>
                </c:pt>
                <c:pt idx="22">
                  <c:v>PA</c:v>
                </c:pt>
                <c:pt idx="23">
                  <c:v>AP</c:v>
                </c:pt>
                <c:pt idx="24">
                  <c:v>AC</c:v>
                </c:pt>
                <c:pt idx="25">
                  <c:v>AM</c:v>
                </c:pt>
              </c:strCache>
            </c:strRef>
          </c:cat>
          <c:val>
            <c:numRef>
              <c:f>'P14'!$E$24:$E$49</c:f>
              <c:numCache>
                <c:formatCode>0.0</c:formatCode>
                <c:ptCount val="26"/>
                <c:pt idx="0">
                  <c:v>7.1021126760563345</c:v>
                </c:pt>
                <c:pt idx="1">
                  <c:v>7.3405797101449295</c:v>
                </c:pt>
                <c:pt idx="2">
                  <c:v>7.6491228070175419</c:v>
                </c:pt>
                <c:pt idx="3">
                  <c:v>6.8321678321678325</c:v>
                </c:pt>
                <c:pt idx="4">
                  <c:v>6.9963768115941987</c:v>
                </c:pt>
                <c:pt idx="5">
                  <c:v>7.4179687499999982</c:v>
                </c:pt>
                <c:pt idx="6">
                  <c:v>6.9859154929577443</c:v>
                </c:pt>
                <c:pt idx="7">
                  <c:v>7.4767441860465107</c:v>
                </c:pt>
                <c:pt idx="8">
                  <c:v>7.5330739299610867</c:v>
                </c:pt>
                <c:pt idx="9">
                  <c:v>7.8102766798419019</c:v>
                </c:pt>
                <c:pt idx="10">
                  <c:v>7.5756302521008392</c:v>
                </c:pt>
                <c:pt idx="11">
                  <c:v>7.6516853932584254</c:v>
                </c:pt>
                <c:pt idx="12">
                  <c:v>7.7415730337078692</c:v>
                </c:pt>
                <c:pt idx="13">
                  <c:v>7.8454935622317619</c:v>
                </c:pt>
                <c:pt idx="14">
                  <c:v>7.9012345679012341</c:v>
                </c:pt>
                <c:pt idx="15">
                  <c:v>7.9476190476190496</c:v>
                </c:pt>
                <c:pt idx="16">
                  <c:v>7.9910714285714288</c:v>
                </c:pt>
                <c:pt idx="17">
                  <c:v>8.0339622641509401</c:v>
                </c:pt>
                <c:pt idx="18">
                  <c:v>8.0606060606060659</c:v>
                </c:pt>
                <c:pt idx="19">
                  <c:v>7.5862068965517251</c:v>
                </c:pt>
                <c:pt idx="20">
                  <c:v>7.8965517241379297</c:v>
                </c:pt>
                <c:pt idx="21">
                  <c:v>7.9449541284403633</c:v>
                </c:pt>
                <c:pt idx="22">
                  <c:v>8.0704845814977926</c:v>
                </c:pt>
                <c:pt idx="23">
                  <c:v>8.1230769230769209</c:v>
                </c:pt>
                <c:pt idx="24">
                  <c:v>8.3225806451612918</c:v>
                </c:pt>
                <c:pt idx="25">
                  <c:v>8.5042016806722618</c:v>
                </c:pt>
              </c:numCache>
            </c:numRef>
          </c:val>
          <c:extLst xmlns:c16r2="http://schemas.microsoft.com/office/drawing/2015/06/chart">
            <c:ext xmlns:c16="http://schemas.microsoft.com/office/drawing/2014/chart" uri="{C3380CC4-5D6E-409C-BE32-E72D297353CC}">
              <c16:uniqueId val="{00000022-2512-4A3F-A7C7-8F076BDC3A0F}"/>
            </c:ext>
          </c:extLst>
        </c:ser>
        <c:dLbls>
          <c:showLegendKey val="0"/>
          <c:showVal val="0"/>
          <c:showCatName val="0"/>
          <c:showSerName val="0"/>
          <c:showPercent val="0"/>
          <c:showBubbleSize val="0"/>
        </c:dLbls>
        <c:gapWidth val="49"/>
        <c:overlap val="-27"/>
        <c:axId val="484253400"/>
        <c:axId val="484253792"/>
      </c:barChart>
      <c:catAx>
        <c:axId val="4842534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4253792"/>
        <c:crosses val="autoZero"/>
        <c:auto val="1"/>
        <c:lblAlgn val="ctr"/>
        <c:lblOffset val="100"/>
        <c:noMultiLvlLbl val="0"/>
      </c:catAx>
      <c:valAx>
        <c:axId val="484253792"/>
        <c:scaling>
          <c:orientation val="minMax"/>
          <c:min val="5"/>
        </c:scaling>
        <c:delete val="1"/>
        <c:axPos val="l"/>
        <c:numFmt formatCode="0.0" sourceLinked="1"/>
        <c:majorTickMark val="out"/>
        <c:minorTickMark val="none"/>
        <c:tickLblPos val="nextTo"/>
        <c:crossAx val="4842534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2"/>
          <c:order val="0"/>
          <c:spPr>
            <a:solidFill>
              <a:srgbClr val="FFC000"/>
            </a:solidFill>
            <a:ln>
              <a:noFill/>
            </a:ln>
            <a:effectLst/>
          </c:spPr>
          <c:invertIfNegative val="0"/>
          <c:dPt>
            <c:idx val="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1-B050-48CD-AA50-89976991196B}"/>
              </c:ext>
            </c:extLst>
          </c:dPt>
          <c:dPt>
            <c:idx val="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3-B050-48CD-AA50-89976991196B}"/>
              </c:ext>
            </c:extLst>
          </c:dPt>
          <c:dPt>
            <c:idx val="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5-B050-48CD-AA50-89976991196B}"/>
              </c:ext>
            </c:extLst>
          </c:dPt>
          <c:dPt>
            <c:idx val="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7-B050-48CD-AA50-89976991196B}"/>
              </c:ext>
            </c:extLst>
          </c:dPt>
          <c:dPt>
            <c:idx val="7"/>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9-B050-48CD-AA50-89976991196B}"/>
              </c:ext>
            </c:extLst>
          </c:dPt>
          <c:dPt>
            <c:idx val="8"/>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B-B050-48CD-AA50-89976991196B}"/>
              </c:ext>
            </c:extLst>
          </c:dPt>
          <c:dPt>
            <c:idx val="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D-B050-48CD-AA50-89976991196B}"/>
              </c:ext>
            </c:extLst>
          </c:dPt>
          <c:dPt>
            <c:idx val="1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B050-48CD-AA50-89976991196B}"/>
              </c:ext>
            </c:extLst>
          </c:dPt>
          <c:dPt>
            <c:idx val="1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B050-48CD-AA50-89976991196B}"/>
              </c:ext>
            </c:extLst>
          </c:dPt>
          <c:dPt>
            <c:idx val="1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B050-48CD-AA50-89976991196B}"/>
              </c:ext>
            </c:extLst>
          </c:dPt>
          <c:dPt>
            <c:idx val="16"/>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5-B050-48CD-AA50-89976991196B}"/>
              </c:ext>
            </c:extLst>
          </c:dPt>
          <c:dPt>
            <c:idx val="2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7-B050-48CD-AA50-89976991196B}"/>
              </c:ext>
            </c:extLst>
          </c:dPt>
          <c:dPt>
            <c:idx val="2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9-B050-48CD-AA50-89976991196B}"/>
              </c:ext>
            </c:extLst>
          </c:dPt>
          <c:dPt>
            <c:idx val="2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B-B050-48CD-AA50-89976991196B}"/>
              </c:ext>
            </c:extLst>
          </c:dPt>
          <c:dPt>
            <c:idx val="23"/>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D-B050-48CD-AA50-89976991196B}"/>
              </c:ext>
            </c:extLst>
          </c:dPt>
          <c:dPt>
            <c:idx val="24"/>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F-B050-48CD-AA50-89976991196B}"/>
              </c:ext>
            </c:extLst>
          </c:dPt>
          <c:dPt>
            <c:idx val="2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1-B050-48CD-AA50-89976991196B}"/>
              </c:ext>
            </c:extLst>
          </c:dPt>
          <c:cat>
            <c:numRef>
              <c:f>'P14'!$D$24:$D$49</c:f>
              <c:numCache>
                <c:formatCode>\(General\)</c:formatCode>
                <c:ptCount val="26"/>
                <c:pt idx="0">
                  <c:v>284</c:v>
                </c:pt>
                <c:pt idx="1">
                  <c:v>276</c:v>
                </c:pt>
                <c:pt idx="2">
                  <c:v>285</c:v>
                </c:pt>
                <c:pt idx="3">
                  <c:v>286</c:v>
                </c:pt>
                <c:pt idx="4">
                  <c:v>276</c:v>
                </c:pt>
                <c:pt idx="5">
                  <c:v>256</c:v>
                </c:pt>
                <c:pt idx="6">
                  <c:v>284</c:v>
                </c:pt>
                <c:pt idx="7">
                  <c:v>258</c:v>
                </c:pt>
                <c:pt idx="8">
                  <c:v>257</c:v>
                </c:pt>
                <c:pt idx="9">
                  <c:v>253</c:v>
                </c:pt>
                <c:pt idx="10">
                  <c:v>238</c:v>
                </c:pt>
                <c:pt idx="11">
                  <c:v>267</c:v>
                </c:pt>
                <c:pt idx="12">
                  <c:v>267</c:v>
                </c:pt>
                <c:pt idx="13">
                  <c:v>233</c:v>
                </c:pt>
                <c:pt idx="14">
                  <c:v>162</c:v>
                </c:pt>
                <c:pt idx="15">
                  <c:v>210</c:v>
                </c:pt>
                <c:pt idx="16">
                  <c:v>112</c:v>
                </c:pt>
                <c:pt idx="17">
                  <c:v>265</c:v>
                </c:pt>
                <c:pt idx="18">
                  <c:v>231</c:v>
                </c:pt>
                <c:pt idx="19">
                  <c:v>232</c:v>
                </c:pt>
                <c:pt idx="20">
                  <c:v>58</c:v>
                </c:pt>
                <c:pt idx="21">
                  <c:v>218</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B050-48CD-AA50-89976991196B}"/>
            </c:ext>
          </c:extLst>
        </c:ser>
        <c:ser>
          <c:idx val="3"/>
          <c:order val="1"/>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24-B050-48CD-AA50-89976991196B}"/>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26-B050-48CD-AA50-89976991196B}"/>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28-B050-48CD-AA50-89976991196B}"/>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A-B050-48CD-AA50-89976991196B}"/>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C-B050-48CD-AA50-89976991196B}"/>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E-B050-48CD-AA50-89976991196B}"/>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30-B050-48CD-AA50-89976991196B}"/>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32-B050-48CD-AA50-89976991196B}"/>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34-B050-48CD-AA50-89976991196B}"/>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36-B050-48CD-AA50-89976991196B}"/>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38-B050-48CD-AA50-89976991196B}"/>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3A-B050-48CD-AA50-89976991196B}"/>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3C-B050-48CD-AA50-89976991196B}"/>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3E-B050-48CD-AA50-89976991196B}"/>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0-B050-48CD-AA50-89976991196B}"/>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2-B050-48CD-AA50-89976991196B}"/>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4-B050-48CD-AA50-89976991196B}"/>
              </c:ext>
            </c:extLst>
          </c:dPt>
          <c:cat>
            <c:numRef>
              <c:f>'P14'!$D$24:$D$49</c:f>
              <c:numCache>
                <c:formatCode>\(General\)</c:formatCode>
                <c:ptCount val="26"/>
                <c:pt idx="0">
                  <c:v>284</c:v>
                </c:pt>
                <c:pt idx="1">
                  <c:v>276</c:v>
                </c:pt>
                <c:pt idx="2">
                  <c:v>285</c:v>
                </c:pt>
                <c:pt idx="3">
                  <c:v>286</c:v>
                </c:pt>
                <c:pt idx="4">
                  <c:v>276</c:v>
                </c:pt>
                <c:pt idx="5">
                  <c:v>256</c:v>
                </c:pt>
                <c:pt idx="6">
                  <c:v>284</c:v>
                </c:pt>
                <c:pt idx="7">
                  <c:v>258</c:v>
                </c:pt>
                <c:pt idx="8">
                  <c:v>257</c:v>
                </c:pt>
                <c:pt idx="9">
                  <c:v>253</c:v>
                </c:pt>
                <c:pt idx="10">
                  <c:v>238</c:v>
                </c:pt>
                <c:pt idx="11">
                  <c:v>267</c:v>
                </c:pt>
                <c:pt idx="12">
                  <c:v>267</c:v>
                </c:pt>
                <c:pt idx="13">
                  <c:v>233</c:v>
                </c:pt>
                <c:pt idx="14">
                  <c:v>162</c:v>
                </c:pt>
                <c:pt idx="15">
                  <c:v>210</c:v>
                </c:pt>
                <c:pt idx="16">
                  <c:v>112</c:v>
                </c:pt>
                <c:pt idx="17">
                  <c:v>265</c:v>
                </c:pt>
                <c:pt idx="18">
                  <c:v>231</c:v>
                </c:pt>
                <c:pt idx="19">
                  <c:v>232</c:v>
                </c:pt>
                <c:pt idx="20">
                  <c:v>58</c:v>
                </c:pt>
                <c:pt idx="21">
                  <c:v>218</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45-B050-48CD-AA50-89976991196B}"/>
            </c:ext>
          </c:extLst>
        </c:ser>
        <c:ser>
          <c:idx val="1"/>
          <c:order val="2"/>
          <c:spPr>
            <a:solidFill>
              <a:srgbClr val="FFC000"/>
            </a:solidFill>
            <a:ln>
              <a:noFill/>
            </a:ln>
            <a:effectLst/>
          </c:spPr>
          <c:invertIfNegative val="0"/>
          <c:dPt>
            <c:idx val="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7-B050-48CD-AA50-89976991196B}"/>
              </c:ext>
            </c:extLst>
          </c:dPt>
          <c:dPt>
            <c:idx val="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9-B050-48CD-AA50-89976991196B}"/>
              </c:ext>
            </c:extLst>
          </c:dPt>
          <c:dPt>
            <c:idx val="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B-B050-48CD-AA50-89976991196B}"/>
              </c:ext>
            </c:extLst>
          </c:dPt>
          <c:dPt>
            <c:idx val="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D-B050-48CD-AA50-89976991196B}"/>
              </c:ext>
            </c:extLst>
          </c:dPt>
          <c:dPt>
            <c:idx val="7"/>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F-B050-48CD-AA50-89976991196B}"/>
              </c:ext>
            </c:extLst>
          </c:dPt>
          <c:dPt>
            <c:idx val="8"/>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51-B050-48CD-AA50-89976991196B}"/>
              </c:ext>
            </c:extLst>
          </c:dPt>
          <c:dPt>
            <c:idx val="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53-B050-48CD-AA50-89976991196B}"/>
              </c:ext>
            </c:extLst>
          </c:dPt>
          <c:dPt>
            <c:idx val="1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55-B050-48CD-AA50-89976991196B}"/>
              </c:ext>
            </c:extLst>
          </c:dPt>
          <c:dPt>
            <c:idx val="1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57-B050-48CD-AA50-89976991196B}"/>
              </c:ext>
            </c:extLst>
          </c:dPt>
          <c:dPt>
            <c:idx val="1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59-B050-48CD-AA50-89976991196B}"/>
              </c:ext>
            </c:extLst>
          </c:dPt>
          <c:dPt>
            <c:idx val="16"/>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5B-B050-48CD-AA50-89976991196B}"/>
              </c:ext>
            </c:extLst>
          </c:dPt>
          <c:dPt>
            <c:idx val="2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5D-B050-48CD-AA50-89976991196B}"/>
              </c:ext>
            </c:extLst>
          </c:dPt>
          <c:dPt>
            <c:idx val="2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5F-B050-48CD-AA50-89976991196B}"/>
              </c:ext>
            </c:extLst>
          </c:dPt>
          <c:dPt>
            <c:idx val="2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61-B050-48CD-AA50-89976991196B}"/>
              </c:ext>
            </c:extLst>
          </c:dPt>
          <c:dPt>
            <c:idx val="23"/>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63-B050-48CD-AA50-89976991196B}"/>
              </c:ext>
            </c:extLst>
          </c:dPt>
          <c:dPt>
            <c:idx val="24"/>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65-B050-48CD-AA50-89976991196B}"/>
              </c:ext>
            </c:extLst>
          </c:dPt>
          <c:dPt>
            <c:idx val="2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67-B050-48CD-AA50-89976991196B}"/>
              </c:ext>
            </c:extLst>
          </c:dPt>
          <c:cat>
            <c:numRef>
              <c:f>'P14'!$D$24:$D$49</c:f>
              <c:numCache>
                <c:formatCode>\(General\)</c:formatCode>
                <c:ptCount val="26"/>
                <c:pt idx="0">
                  <c:v>284</c:v>
                </c:pt>
                <c:pt idx="1">
                  <c:v>276</c:v>
                </c:pt>
                <c:pt idx="2">
                  <c:v>285</c:v>
                </c:pt>
                <c:pt idx="3">
                  <c:v>286</c:v>
                </c:pt>
                <c:pt idx="4">
                  <c:v>276</c:v>
                </c:pt>
                <c:pt idx="5">
                  <c:v>256</c:v>
                </c:pt>
                <c:pt idx="6">
                  <c:v>284</c:v>
                </c:pt>
                <c:pt idx="7">
                  <c:v>258</c:v>
                </c:pt>
                <c:pt idx="8">
                  <c:v>257</c:v>
                </c:pt>
                <c:pt idx="9">
                  <c:v>253</c:v>
                </c:pt>
                <c:pt idx="10">
                  <c:v>238</c:v>
                </c:pt>
                <c:pt idx="11">
                  <c:v>267</c:v>
                </c:pt>
                <c:pt idx="12">
                  <c:v>267</c:v>
                </c:pt>
                <c:pt idx="13">
                  <c:v>233</c:v>
                </c:pt>
                <c:pt idx="14">
                  <c:v>162</c:v>
                </c:pt>
                <c:pt idx="15">
                  <c:v>210</c:v>
                </c:pt>
                <c:pt idx="16">
                  <c:v>112</c:v>
                </c:pt>
                <c:pt idx="17">
                  <c:v>265</c:v>
                </c:pt>
                <c:pt idx="18">
                  <c:v>231</c:v>
                </c:pt>
                <c:pt idx="19">
                  <c:v>232</c:v>
                </c:pt>
                <c:pt idx="20">
                  <c:v>58</c:v>
                </c:pt>
                <c:pt idx="21">
                  <c:v>218</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68-B050-48CD-AA50-89976991196B}"/>
            </c:ext>
          </c:extLst>
        </c:ser>
        <c:ser>
          <c:idx val="0"/>
          <c:order val="3"/>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'P14'!$D$24:$D$49</c:f>
              <c:numCache>
                <c:formatCode>\(General\)</c:formatCode>
                <c:ptCount val="26"/>
                <c:pt idx="0">
                  <c:v>284</c:v>
                </c:pt>
                <c:pt idx="1">
                  <c:v>276</c:v>
                </c:pt>
                <c:pt idx="2">
                  <c:v>285</c:v>
                </c:pt>
                <c:pt idx="3">
                  <c:v>286</c:v>
                </c:pt>
                <c:pt idx="4">
                  <c:v>276</c:v>
                </c:pt>
                <c:pt idx="5">
                  <c:v>256</c:v>
                </c:pt>
                <c:pt idx="6">
                  <c:v>284</c:v>
                </c:pt>
                <c:pt idx="7">
                  <c:v>258</c:v>
                </c:pt>
                <c:pt idx="8">
                  <c:v>257</c:v>
                </c:pt>
                <c:pt idx="9">
                  <c:v>253</c:v>
                </c:pt>
                <c:pt idx="10">
                  <c:v>238</c:v>
                </c:pt>
                <c:pt idx="11">
                  <c:v>267</c:v>
                </c:pt>
                <c:pt idx="12">
                  <c:v>267</c:v>
                </c:pt>
                <c:pt idx="13">
                  <c:v>233</c:v>
                </c:pt>
                <c:pt idx="14">
                  <c:v>162</c:v>
                </c:pt>
                <c:pt idx="15">
                  <c:v>210</c:v>
                </c:pt>
                <c:pt idx="16">
                  <c:v>112</c:v>
                </c:pt>
                <c:pt idx="17">
                  <c:v>265</c:v>
                </c:pt>
                <c:pt idx="18">
                  <c:v>231</c:v>
                </c:pt>
                <c:pt idx="19">
                  <c:v>232</c:v>
                </c:pt>
                <c:pt idx="20">
                  <c:v>58</c:v>
                </c:pt>
                <c:pt idx="21">
                  <c:v>218</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4254576"/>
        <c:axId val="484254968"/>
      </c:barChart>
      <c:catAx>
        <c:axId val="4842545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4254968"/>
        <c:crosses val="autoZero"/>
        <c:auto val="1"/>
        <c:lblAlgn val="ctr"/>
        <c:lblOffset val="100"/>
        <c:noMultiLvlLbl val="0"/>
      </c:catAx>
      <c:valAx>
        <c:axId val="484254968"/>
        <c:scaling>
          <c:orientation val="minMax"/>
          <c:max val="0"/>
        </c:scaling>
        <c:delete val="1"/>
        <c:axPos val="l"/>
        <c:numFmt formatCode="#,##0.0" sourceLinked="1"/>
        <c:majorTickMark val="out"/>
        <c:minorTickMark val="none"/>
        <c:tickLblPos val="nextTo"/>
        <c:crossAx val="4842545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FF0000"/>
            </a:solidFill>
            <a:ln>
              <a:noFill/>
            </a:ln>
            <a:effectLst/>
          </c:spPr>
          <c:invertIfNegative val="0"/>
          <c:dPt>
            <c:idx val="0"/>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1-6103-4817-A284-22B17439F230}"/>
              </c:ext>
            </c:extLst>
          </c:dPt>
          <c:dPt>
            <c:idx val="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3-6103-4817-A284-22B17439F230}"/>
              </c:ext>
            </c:extLst>
          </c:dPt>
          <c:dPt>
            <c:idx val="2"/>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5-6103-4817-A284-22B17439F230}"/>
              </c:ext>
            </c:extLst>
          </c:dPt>
          <c:dPt>
            <c:idx val="3"/>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7-6103-4817-A284-22B17439F230}"/>
              </c:ext>
            </c:extLst>
          </c:dPt>
          <c:dPt>
            <c:idx val="4"/>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9-6103-4817-A284-22B17439F230}"/>
              </c:ext>
            </c:extLst>
          </c:dPt>
          <c:dPt>
            <c:idx val="5"/>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B-6103-4817-A284-22B17439F230}"/>
              </c:ext>
            </c:extLst>
          </c:dPt>
          <c:dPt>
            <c:idx val="6"/>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D-6103-4817-A284-22B17439F230}"/>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F-6103-4817-A284-22B17439F230}"/>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1-6103-4817-A284-22B17439F230}"/>
              </c:ext>
            </c:extLst>
          </c:dPt>
          <c:dPt>
            <c:idx val="9"/>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3-6103-4817-A284-22B17439F230}"/>
              </c:ext>
            </c:extLst>
          </c:dPt>
          <c:dPt>
            <c:idx val="10"/>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15-6103-4817-A284-22B17439F230}"/>
              </c:ext>
            </c:extLst>
          </c:dPt>
          <c:dLbls>
            <c:spPr>
              <a:noFill/>
              <a:ln>
                <a:noFill/>
              </a:ln>
              <a:effectLst/>
            </c:spPr>
            <c:txPr>
              <a:bodyPr rot="0" spcFirstLastPara="1" vertOverflow="ellipsis" vert="horz" wrap="square" lIns="38100" tIns="19050" rIns="38100" bIns="19050" anchor="ctr" anchorCtr="0">
                <a:spAutoFit/>
              </a:bodyPr>
              <a:lstStyle/>
              <a:p>
                <a:pPr algn="ctr">
                  <a:defRPr lang="pt-BR" sz="2000" b="1" i="0" u="none" strike="noStrike" kern="1200" baseline="0">
                    <a:solidFill>
                      <a:schemeClr val="bg1">
                        <a:lumMod val="50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'P14'!$A$1:$A$11</c:f>
              <c:strCache>
                <c:ptCount val="11"/>
                <c:pt idx="0">
                  <c:v>0</c:v>
                </c:pt>
                <c:pt idx="1">
                  <c:v>1</c:v>
                </c:pt>
                <c:pt idx="2">
                  <c:v>2</c:v>
                </c:pt>
                <c:pt idx="3">
                  <c:v>3</c:v>
                </c:pt>
                <c:pt idx="4">
                  <c:v>4</c:v>
                </c:pt>
                <c:pt idx="5">
                  <c:v>5</c:v>
                </c:pt>
                <c:pt idx="6">
                  <c:v>6</c:v>
                </c:pt>
                <c:pt idx="7">
                  <c:v>7</c:v>
                </c:pt>
                <c:pt idx="8">
                  <c:v>8</c:v>
                </c:pt>
                <c:pt idx="9">
                  <c:v>9</c:v>
                </c:pt>
                <c:pt idx="10">
                  <c:v>10</c:v>
                </c:pt>
              </c:strCache>
            </c:strRef>
          </c:cat>
          <c:val>
            <c:numRef>
              <c:f>'P14'!$B$1:$B$11</c:f>
              <c:numCache>
                <c:formatCode>###0%</c:formatCode>
                <c:ptCount val="11"/>
                <c:pt idx="0">
                  <c:v>4.5523217091540259E-2</c:v>
                </c:pt>
                <c:pt idx="1">
                  <c:v>2.0014234008323612E-3</c:v>
                </c:pt>
                <c:pt idx="2">
                  <c:v>7.3636034672718868E-3</c:v>
                </c:pt>
                <c:pt idx="3">
                  <c:v>1.6646732165965645E-2</c:v>
                </c:pt>
                <c:pt idx="4">
                  <c:v>1.405507091238779E-2</c:v>
                </c:pt>
                <c:pt idx="5">
                  <c:v>8.5657109656931602E-2</c:v>
                </c:pt>
                <c:pt idx="6">
                  <c:v>7.1885586733545018E-2</c:v>
                </c:pt>
                <c:pt idx="7">
                  <c:v>0.16475976647869636</c:v>
                </c:pt>
                <c:pt idx="8">
                  <c:v>0.23937674972090708</c:v>
                </c:pt>
                <c:pt idx="9">
                  <c:v>0.1135520120010996</c:v>
                </c:pt>
                <c:pt idx="10">
                  <c:v>0.23917872837086007</c:v>
                </c:pt>
              </c:numCache>
            </c:numRef>
          </c:val>
          <c:extLst xmlns:c16r2="http://schemas.microsoft.com/office/drawing/2015/06/chart">
            <c:ext xmlns:c16="http://schemas.microsoft.com/office/drawing/2014/chart" uri="{C3380CC4-5D6E-409C-BE32-E72D297353CC}">
              <c16:uniqueId val="{00000016-6103-4817-A284-22B17439F230}"/>
            </c:ext>
          </c:extLst>
        </c:ser>
        <c:dLbls>
          <c:showLegendKey val="0"/>
          <c:showVal val="0"/>
          <c:showCatName val="0"/>
          <c:showSerName val="0"/>
          <c:showPercent val="0"/>
          <c:showBubbleSize val="0"/>
        </c:dLbls>
        <c:gapWidth val="70"/>
        <c:axId val="484255752"/>
        <c:axId val="484256144"/>
      </c:barChart>
      <c:catAx>
        <c:axId val="484255752"/>
        <c:scaling>
          <c:orientation val="minMax"/>
        </c:scaling>
        <c:delete val="1"/>
        <c:axPos val="l"/>
        <c:numFmt formatCode="General" sourceLinked="1"/>
        <c:majorTickMark val="none"/>
        <c:minorTickMark val="none"/>
        <c:tickLblPos val="nextTo"/>
        <c:crossAx val="484256144"/>
        <c:crosses val="autoZero"/>
        <c:auto val="1"/>
        <c:lblAlgn val="ctr"/>
        <c:lblOffset val="100"/>
        <c:noMultiLvlLbl val="0"/>
      </c:catAx>
      <c:valAx>
        <c:axId val="484256144"/>
        <c:scaling>
          <c:orientation val="minMax"/>
        </c:scaling>
        <c:delete val="1"/>
        <c:axPos val="b"/>
        <c:numFmt formatCode="###0%" sourceLinked="1"/>
        <c:majorTickMark val="none"/>
        <c:minorTickMark val="none"/>
        <c:tickLblPos val="nextTo"/>
        <c:crossAx val="4842557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512-4A3F-A7C7-8F076BDC3A0F}"/>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512-4A3F-A7C7-8F076BDC3A0F}"/>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512-4A3F-A7C7-8F076BDC3A0F}"/>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512-4A3F-A7C7-8F076BDC3A0F}"/>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512-4A3F-A7C7-8F076BDC3A0F}"/>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512-4A3F-A7C7-8F076BDC3A0F}"/>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512-4A3F-A7C7-8F076BDC3A0F}"/>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512-4A3F-A7C7-8F076BDC3A0F}"/>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512-4A3F-A7C7-8F076BDC3A0F}"/>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512-4A3F-A7C7-8F076BDC3A0F}"/>
              </c:ext>
            </c:extLst>
          </c:dPt>
          <c:dPt>
            <c:idx val="10"/>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5-05BD-41B3-BE18-308F24E9348F}"/>
              </c:ext>
            </c:extLst>
          </c:dPt>
          <c:dPt>
            <c:idx val="11"/>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7-05BD-41B3-BE18-308F24E9348F}"/>
              </c:ext>
            </c:extLst>
          </c:dPt>
          <c:dPt>
            <c:idx val="13"/>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9-05BD-41B3-BE18-308F24E9348F}"/>
              </c:ext>
            </c:extLst>
          </c:dPt>
          <c:dPt>
            <c:idx val="15"/>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B-05BD-41B3-BE18-308F24E9348F}"/>
              </c:ext>
            </c:extLst>
          </c:dPt>
          <c:dPt>
            <c:idx val="1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1D-05BD-41B3-BE18-308F24E9348F}"/>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512-4A3F-A7C7-8F076BDC3A0F}"/>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512-4A3F-A7C7-8F076BDC3A0F}"/>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512-4A3F-A7C7-8F076BDC3A0F}"/>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512-4A3F-A7C7-8F076BDC3A0F}"/>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512-4A3F-A7C7-8F076BDC3A0F}"/>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512-4A3F-A7C7-8F076BDC3A0F}"/>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512-4A3F-A7C7-8F076BDC3A0F}"/>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'P14'!$B$24:$B$49</c:f>
              <c:strCache>
                <c:ptCount val="26"/>
                <c:pt idx="0">
                  <c:v>PR</c:v>
                </c:pt>
                <c:pt idx="1">
                  <c:v>SC</c:v>
                </c:pt>
                <c:pt idx="2">
                  <c:v>RS</c:v>
                </c:pt>
                <c:pt idx="3">
                  <c:v>MG</c:v>
                </c:pt>
                <c:pt idx="4">
                  <c:v>RJ</c:v>
                </c:pt>
                <c:pt idx="5">
                  <c:v>ES</c:v>
                </c:pt>
                <c:pt idx="6">
                  <c:v>DF</c:v>
                </c:pt>
                <c:pt idx="7">
                  <c:v>MT</c:v>
                </c:pt>
                <c:pt idx="8">
                  <c:v>GO</c:v>
                </c:pt>
                <c:pt idx="9">
                  <c:v>MS</c:v>
                </c:pt>
                <c:pt idx="10">
                  <c:v>SE</c:v>
                </c:pt>
                <c:pt idx="11">
                  <c:v>BA</c:v>
                </c:pt>
                <c:pt idx="12">
                  <c:v>RN</c:v>
                </c:pt>
                <c:pt idx="13">
                  <c:v>PE</c:v>
                </c:pt>
                <c:pt idx="14">
                  <c:v>MA</c:v>
                </c:pt>
                <c:pt idx="15">
                  <c:v>AL</c:v>
                </c:pt>
                <c:pt idx="16">
                  <c:v>PI</c:v>
                </c:pt>
                <c:pt idx="17">
                  <c:v>CE</c:v>
                </c:pt>
                <c:pt idx="18">
                  <c:v>PB</c:v>
                </c:pt>
                <c:pt idx="19">
                  <c:v>TO</c:v>
                </c:pt>
                <c:pt idx="20">
                  <c:v>RR</c:v>
                </c:pt>
                <c:pt idx="21">
                  <c:v>RO</c:v>
                </c:pt>
                <c:pt idx="22">
                  <c:v>PA</c:v>
                </c:pt>
                <c:pt idx="23">
                  <c:v>AP</c:v>
                </c:pt>
                <c:pt idx="24">
                  <c:v>AC</c:v>
                </c:pt>
                <c:pt idx="25">
                  <c:v>AM</c:v>
                </c:pt>
              </c:strCache>
            </c:strRef>
          </c:cat>
          <c:val>
            <c:numRef>
              <c:f>'P14'!$E$24:$E$49</c:f>
              <c:numCache>
                <c:formatCode>0.0</c:formatCode>
                <c:ptCount val="26"/>
                <c:pt idx="0">
                  <c:v>7.1021126760563345</c:v>
                </c:pt>
                <c:pt idx="1">
                  <c:v>7.3405797101449295</c:v>
                </c:pt>
                <c:pt idx="2">
                  <c:v>7.6491228070175419</c:v>
                </c:pt>
                <c:pt idx="3">
                  <c:v>6.8321678321678325</c:v>
                </c:pt>
                <c:pt idx="4">
                  <c:v>6.9963768115941987</c:v>
                </c:pt>
                <c:pt idx="5">
                  <c:v>7.4179687499999982</c:v>
                </c:pt>
                <c:pt idx="6">
                  <c:v>6.9859154929577443</c:v>
                </c:pt>
                <c:pt idx="7">
                  <c:v>7.4767441860465107</c:v>
                </c:pt>
                <c:pt idx="8">
                  <c:v>7.5330739299610867</c:v>
                </c:pt>
                <c:pt idx="9">
                  <c:v>7.8102766798419019</c:v>
                </c:pt>
                <c:pt idx="10">
                  <c:v>7.5756302521008392</c:v>
                </c:pt>
                <c:pt idx="11">
                  <c:v>7.6516853932584254</c:v>
                </c:pt>
                <c:pt idx="12">
                  <c:v>7.7415730337078692</c:v>
                </c:pt>
                <c:pt idx="13">
                  <c:v>7.8454935622317619</c:v>
                </c:pt>
                <c:pt idx="14">
                  <c:v>7.9012345679012341</c:v>
                </c:pt>
                <c:pt idx="15">
                  <c:v>7.9476190476190496</c:v>
                </c:pt>
                <c:pt idx="16">
                  <c:v>7.9910714285714288</c:v>
                </c:pt>
                <c:pt idx="17">
                  <c:v>8.0339622641509401</c:v>
                </c:pt>
                <c:pt idx="18">
                  <c:v>8.0606060606060659</c:v>
                </c:pt>
                <c:pt idx="19">
                  <c:v>7.5862068965517251</c:v>
                </c:pt>
                <c:pt idx="20">
                  <c:v>7.8965517241379297</c:v>
                </c:pt>
                <c:pt idx="21">
                  <c:v>7.9449541284403633</c:v>
                </c:pt>
                <c:pt idx="22">
                  <c:v>8.0704845814977926</c:v>
                </c:pt>
                <c:pt idx="23">
                  <c:v>8.1230769230769209</c:v>
                </c:pt>
                <c:pt idx="24">
                  <c:v>8.3225806451612918</c:v>
                </c:pt>
                <c:pt idx="25">
                  <c:v>8.5042016806722618</c:v>
                </c:pt>
              </c:numCache>
            </c:numRef>
          </c:val>
          <c:extLst xmlns:c16r2="http://schemas.microsoft.com/office/drawing/2015/06/chart">
            <c:ext xmlns:c16="http://schemas.microsoft.com/office/drawing/2014/chart" uri="{C3380CC4-5D6E-409C-BE32-E72D297353CC}">
              <c16:uniqueId val="{00000022-2512-4A3F-A7C7-8F076BDC3A0F}"/>
            </c:ext>
          </c:extLst>
        </c:ser>
        <c:dLbls>
          <c:showLegendKey val="0"/>
          <c:showVal val="0"/>
          <c:showCatName val="0"/>
          <c:showSerName val="0"/>
          <c:showPercent val="0"/>
          <c:showBubbleSize val="0"/>
        </c:dLbls>
        <c:gapWidth val="49"/>
        <c:overlap val="-27"/>
        <c:axId val="486191032"/>
        <c:axId val="486191424"/>
      </c:barChart>
      <c:catAx>
        <c:axId val="4861910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6191424"/>
        <c:crosses val="autoZero"/>
        <c:auto val="1"/>
        <c:lblAlgn val="ctr"/>
        <c:lblOffset val="100"/>
        <c:noMultiLvlLbl val="0"/>
      </c:catAx>
      <c:valAx>
        <c:axId val="486191424"/>
        <c:scaling>
          <c:orientation val="minMax"/>
          <c:min val="5"/>
        </c:scaling>
        <c:delete val="1"/>
        <c:axPos val="l"/>
        <c:numFmt formatCode="0.0" sourceLinked="1"/>
        <c:majorTickMark val="out"/>
        <c:minorTickMark val="none"/>
        <c:tickLblPos val="nextTo"/>
        <c:crossAx val="486191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2"/>
          <c:order val="0"/>
          <c:spPr>
            <a:solidFill>
              <a:srgbClr val="FFC000"/>
            </a:solidFill>
            <a:ln>
              <a:noFill/>
            </a:ln>
            <a:effectLst/>
          </c:spPr>
          <c:invertIfNegative val="0"/>
          <c:dPt>
            <c:idx val="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1-6BD9-4D6A-8DE7-718B5BC5604E}"/>
              </c:ext>
            </c:extLst>
          </c:dPt>
          <c:dPt>
            <c:idx val="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3-6BD9-4D6A-8DE7-718B5BC5604E}"/>
              </c:ext>
            </c:extLst>
          </c:dPt>
          <c:dPt>
            <c:idx val="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5-6BD9-4D6A-8DE7-718B5BC5604E}"/>
              </c:ext>
            </c:extLst>
          </c:dPt>
          <c:dPt>
            <c:idx val="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7-6BD9-4D6A-8DE7-718B5BC5604E}"/>
              </c:ext>
            </c:extLst>
          </c:dPt>
          <c:dPt>
            <c:idx val="7"/>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9-6BD9-4D6A-8DE7-718B5BC5604E}"/>
              </c:ext>
            </c:extLst>
          </c:dPt>
          <c:dPt>
            <c:idx val="8"/>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B-6BD9-4D6A-8DE7-718B5BC5604E}"/>
              </c:ext>
            </c:extLst>
          </c:dPt>
          <c:dPt>
            <c:idx val="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D-6BD9-4D6A-8DE7-718B5BC5604E}"/>
              </c:ext>
            </c:extLst>
          </c:dPt>
          <c:dPt>
            <c:idx val="1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6BD9-4D6A-8DE7-718B5BC5604E}"/>
              </c:ext>
            </c:extLst>
          </c:dPt>
          <c:dPt>
            <c:idx val="1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6BD9-4D6A-8DE7-718B5BC5604E}"/>
              </c:ext>
            </c:extLst>
          </c:dPt>
          <c:dPt>
            <c:idx val="1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6BD9-4D6A-8DE7-718B5BC5604E}"/>
              </c:ext>
            </c:extLst>
          </c:dPt>
          <c:dPt>
            <c:idx val="16"/>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5-6BD9-4D6A-8DE7-718B5BC5604E}"/>
              </c:ext>
            </c:extLst>
          </c:dPt>
          <c:dPt>
            <c:idx val="2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7-6BD9-4D6A-8DE7-718B5BC5604E}"/>
              </c:ext>
            </c:extLst>
          </c:dPt>
          <c:dPt>
            <c:idx val="2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9-6BD9-4D6A-8DE7-718B5BC5604E}"/>
              </c:ext>
            </c:extLst>
          </c:dPt>
          <c:dPt>
            <c:idx val="2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B-6BD9-4D6A-8DE7-718B5BC5604E}"/>
              </c:ext>
            </c:extLst>
          </c:dPt>
          <c:dPt>
            <c:idx val="23"/>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D-6BD9-4D6A-8DE7-718B5BC5604E}"/>
              </c:ext>
            </c:extLst>
          </c:dPt>
          <c:dPt>
            <c:idx val="24"/>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F-6BD9-4D6A-8DE7-718B5BC5604E}"/>
              </c:ext>
            </c:extLst>
          </c:dPt>
          <c:dPt>
            <c:idx val="2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1-6BD9-4D6A-8DE7-718B5BC5604E}"/>
              </c:ext>
            </c:extLst>
          </c:dPt>
          <c:cat>
            <c:numRef>
              <c:f>'P14'!$D$24:$D$49</c:f>
              <c:numCache>
                <c:formatCode>\(General\)</c:formatCode>
                <c:ptCount val="26"/>
                <c:pt idx="0">
                  <c:v>284</c:v>
                </c:pt>
                <c:pt idx="1">
                  <c:v>276</c:v>
                </c:pt>
                <c:pt idx="2">
                  <c:v>285</c:v>
                </c:pt>
                <c:pt idx="3">
                  <c:v>286</c:v>
                </c:pt>
                <c:pt idx="4">
                  <c:v>276</c:v>
                </c:pt>
                <c:pt idx="5">
                  <c:v>256</c:v>
                </c:pt>
                <c:pt idx="6">
                  <c:v>284</c:v>
                </c:pt>
                <c:pt idx="7">
                  <c:v>258</c:v>
                </c:pt>
                <c:pt idx="8">
                  <c:v>257</c:v>
                </c:pt>
                <c:pt idx="9">
                  <c:v>253</c:v>
                </c:pt>
                <c:pt idx="10">
                  <c:v>238</c:v>
                </c:pt>
                <c:pt idx="11">
                  <c:v>267</c:v>
                </c:pt>
                <c:pt idx="12">
                  <c:v>267</c:v>
                </c:pt>
                <c:pt idx="13">
                  <c:v>233</c:v>
                </c:pt>
                <c:pt idx="14">
                  <c:v>162</c:v>
                </c:pt>
                <c:pt idx="15">
                  <c:v>210</c:v>
                </c:pt>
                <c:pt idx="16">
                  <c:v>112</c:v>
                </c:pt>
                <c:pt idx="17">
                  <c:v>265</c:v>
                </c:pt>
                <c:pt idx="18">
                  <c:v>231</c:v>
                </c:pt>
                <c:pt idx="19">
                  <c:v>232</c:v>
                </c:pt>
                <c:pt idx="20">
                  <c:v>58</c:v>
                </c:pt>
                <c:pt idx="21">
                  <c:v>218</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6BD9-4D6A-8DE7-718B5BC5604E}"/>
            </c:ext>
          </c:extLst>
        </c:ser>
        <c:ser>
          <c:idx val="3"/>
          <c:order val="1"/>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24-6BD9-4D6A-8DE7-718B5BC5604E}"/>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26-6BD9-4D6A-8DE7-718B5BC5604E}"/>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28-6BD9-4D6A-8DE7-718B5BC5604E}"/>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A-6BD9-4D6A-8DE7-718B5BC5604E}"/>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C-6BD9-4D6A-8DE7-718B5BC5604E}"/>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E-6BD9-4D6A-8DE7-718B5BC5604E}"/>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30-6BD9-4D6A-8DE7-718B5BC5604E}"/>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32-6BD9-4D6A-8DE7-718B5BC5604E}"/>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34-6BD9-4D6A-8DE7-718B5BC5604E}"/>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36-6BD9-4D6A-8DE7-718B5BC5604E}"/>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38-6BD9-4D6A-8DE7-718B5BC5604E}"/>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3A-6BD9-4D6A-8DE7-718B5BC5604E}"/>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3C-6BD9-4D6A-8DE7-718B5BC5604E}"/>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3E-6BD9-4D6A-8DE7-718B5BC5604E}"/>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0-6BD9-4D6A-8DE7-718B5BC5604E}"/>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2-6BD9-4D6A-8DE7-718B5BC5604E}"/>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4-6BD9-4D6A-8DE7-718B5BC5604E}"/>
              </c:ext>
            </c:extLst>
          </c:dPt>
          <c:cat>
            <c:numRef>
              <c:f>'P14'!$D$24:$D$49</c:f>
              <c:numCache>
                <c:formatCode>\(General\)</c:formatCode>
                <c:ptCount val="26"/>
                <c:pt idx="0">
                  <c:v>284</c:v>
                </c:pt>
                <c:pt idx="1">
                  <c:v>276</c:v>
                </c:pt>
                <c:pt idx="2">
                  <c:v>285</c:v>
                </c:pt>
                <c:pt idx="3">
                  <c:v>286</c:v>
                </c:pt>
                <c:pt idx="4">
                  <c:v>276</c:v>
                </c:pt>
                <c:pt idx="5">
                  <c:v>256</c:v>
                </c:pt>
                <c:pt idx="6">
                  <c:v>284</c:v>
                </c:pt>
                <c:pt idx="7">
                  <c:v>258</c:v>
                </c:pt>
                <c:pt idx="8">
                  <c:v>257</c:v>
                </c:pt>
                <c:pt idx="9">
                  <c:v>253</c:v>
                </c:pt>
                <c:pt idx="10">
                  <c:v>238</c:v>
                </c:pt>
                <c:pt idx="11">
                  <c:v>267</c:v>
                </c:pt>
                <c:pt idx="12">
                  <c:v>267</c:v>
                </c:pt>
                <c:pt idx="13">
                  <c:v>233</c:v>
                </c:pt>
                <c:pt idx="14">
                  <c:v>162</c:v>
                </c:pt>
                <c:pt idx="15">
                  <c:v>210</c:v>
                </c:pt>
                <c:pt idx="16">
                  <c:v>112</c:v>
                </c:pt>
                <c:pt idx="17">
                  <c:v>265</c:v>
                </c:pt>
                <c:pt idx="18">
                  <c:v>231</c:v>
                </c:pt>
                <c:pt idx="19">
                  <c:v>232</c:v>
                </c:pt>
                <c:pt idx="20">
                  <c:v>58</c:v>
                </c:pt>
                <c:pt idx="21">
                  <c:v>218</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45-6BD9-4D6A-8DE7-718B5BC5604E}"/>
            </c:ext>
          </c:extLst>
        </c:ser>
        <c:ser>
          <c:idx val="1"/>
          <c:order val="2"/>
          <c:spPr>
            <a:solidFill>
              <a:srgbClr val="FFC000"/>
            </a:solidFill>
            <a:ln>
              <a:noFill/>
            </a:ln>
            <a:effectLst/>
          </c:spPr>
          <c:invertIfNegative val="0"/>
          <c:dPt>
            <c:idx val="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7-6BD9-4D6A-8DE7-718B5BC5604E}"/>
              </c:ext>
            </c:extLst>
          </c:dPt>
          <c:dPt>
            <c:idx val="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9-6BD9-4D6A-8DE7-718B5BC5604E}"/>
              </c:ext>
            </c:extLst>
          </c:dPt>
          <c:dPt>
            <c:idx val="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B-6BD9-4D6A-8DE7-718B5BC5604E}"/>
              </c:ext>
            </c:extLst>
          </c:dPt>
          <c:dPt>
            <c:idx val="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D-6BD9-4D6A-8DE7-718B5BC5604E}"/>
              </c:ext>
            </c:extLst>
          </c:dPt>
          <c:dPt>
            <c:idx val="7"/>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4F-6BD9-4D6A-8DE7-718B5BC5604E}"/>
              </c:ext>
            </c:extLst>
          </c:dPt>
          <c:dPt>
            <c:idx val="8"/>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51-6BD9-4D6A-8DE7-718B5BC5604E}"/>
              </c:ext>
            </c:extLst>
          </c:dPt>
          <c:dPt>
            <c:idx val="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53-6BD9-4D6A-8DE7-718B5BC5604E}"/>
              </c:ext>
            </c:extLst>
          </c:dPt>
          <c:dPt>
            <c:idx val="1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55-6BD9-4D6A-8DE7-718B5BC5604E}"/>
              </c:ext>
            </c:extLst>
          </c:dPt>
          <c:dPt>
            <c:idx val="1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57-6BD9-4D6A-8DE7-718B5BC5604E}"/>
              </c:ext>
            </c:extLst>
          </c:dPt>
          <c:dPt>
            <c:idx val="1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59-6BD9-4D6A-8DE7-718B5BC5604E}"/>
              </c:ext>
            </c:extLst>
          </c:dPt>
          <c:dPt>
            <c:idx val="16"/>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5B-6BD9-4D6A-8DE7-718B5BC5604E}"/>
              </c:ext>
            </c:extLst>
          </c:dPt>
          <c:dPt>
            <c:idx val="2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5D-6BD9-4D6A-8DE7-718B5BC5604E}"/>
              </c:ext>
            </c:extLst>
          </c:dPt>
          <c:dPt>
            <c:idx val="2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5F-6BD9-4D6A-8DE7-718B5BC5604E}"/>
              </c:ext>
            </c:extLst>
          </c:dPt>
          <c:dPt>
            <c:idx val="2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61-6BD9-4D6A-8DE7-718B5BC5604E}"/>
              </c:ext>
            </c:extLst>
          </c:dPt>
          <c:dPt>
            <c:idx val="23"/>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63-6BD9-4D6A-8DE7-718B5BC5604E}"/>
              </c:ext>
            </c:extLst>
          </c:dPt>
          <c:dPt>
            <c:idx val="24"/>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65-6BD9-4D6A-8DE7-718B5BC5604E}"/>
              </c:ext>
            </c:extLst>
          </c:dPt>
          <c:dPt>
            <c:idx val="2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67-6BD9-4D6A-8DE7-718B5BC5604E}"/>
              </c:ext>
            </c:extLst>
          </c:dPt>
          <c:cat>
            <c:numRef>
              <c:f>'P14'!$D$24:$D$49</c:f>
              <c:numCache>
                <c:formatCode>\(General\)</c:formatCode>
                <c:ptCount val="26"/>
                <c:pt idx="0">
                  <c:v>284</c:v>
                </c:pt>
                <c:pt idx="1">
                  <c:v>276</c:v>
                </c:pt>
                <c:pt idx="2">
                  <c:v>285</c:v>
                </c:pt>
                <c:pt idx="3">
                  <c:v>286</c:v>
                </c:pt>
                <c:pt idx="4">
                  <c:v>276</c:v>
                </c:pt>
                <c:pt idx="5">
                  <c:v>256</c:v>
                </c:pt>
                <c:pt idx="6">
                  <c:v>284</c:v>
                </c:pt>
                <c:pt idx="7">
                  <c:v>258</c:v>
                </c:pt>
                <c:pt idx="8">
                  <c:v>257</c:v>
                </c:pt>
                <c:pt idx="9">
                  <c:v>253</c:v>
                </c:pt>
                <c:pt idx="10">
                  <c:v>238</c:v>
                </c:pt>
                <c:pt idx="11">
                  <c:v>267</c:v>
                </c:pt>
                <c:pt idx="12">
                  <c:v>267</c:v>
                </c:pt>
                <c:pt idx="13">
                  <c:v>233</c:v>
                </c:pt>
                <c:pt idx="14">
                  <c:v>162</c:v>
                </c:pt>
                <c:pt idx="15">
                  <c:v>210</c:v>
                </c:pt>
                <c:pt idx="16">
                  <c:v>112</c:v>
                </c:pt>
                <c:pt idx="17">
                  <c:v>265</c:v>
                </c:pt>
                <c:pt idx="18">
                  <c:v>231</c:v>
                </c:pt>
                <c:pt idx="19">
                  <c:v>232</c:v>
                </c:pt>
                <c:pt idx="20">
                  <c:v>58</c:v>
                </c:pt>
                <c:pt idx="21">
                  <c:v>218</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68-6BD9-4D6A-8DE7-718B5BC5604E}"/>
            </c:ext>
          </c:extLst>
        </c:ser>
        <c:ser>
          <c:idx val="0"/>
          <c:order val="3"/>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'P14'!$D$24:$D$49</c:f>
              <c:numCache>
                <c:formatCode>\(General\)</c:formatCode>
                <c:ptCount val="26"/>
                <c:pt idx="0">
                  <c:v>284</c:v>
                </c:pt>
                <c:pt idx="1">
                  <c:v>276</c:v>
                </c:pt>
                <c:pt idx="2">
                  <c:v>285</c:v>
                </c:pt>
                <c:pt idx="3">
                  <c:v>286</c:v>
                </c:pt>
                <c:pt idx="4">
                  <c:v>276</c:v>
                </c:pt>
                <c:pt idx="5">
                  <c:v>256</c:v>
                </c:pt>
                <c:pt idx="6">
                  <c:v>284</c:v>
                </c:pt>
                <c:pt idx="7">
                  <c:v>258</c:v>
                </c:pt>
                <c:pt idx="8">
                  <c:v>257</c:v>
                </c:pt>
                <c:pt idx="9">
                  <c:v>253</c:v>
                </c:pt>
                <c:pt idx="10">
                  <c:v>238</c:v>
                </c:pt>
                <c:pt idx="11">
                  <c:v>267</c:v>
                </c:pt>
                <c:pt idx="12">
                  <c:v>267</c:v>
                </c:pt>
                <c:pt idx="13">
                  <c:v>233</c:v>
                </c:pt>
                <c:pt idx="14">
                  <c:v>162</c:v>
                </c:pt>
                <c:pt idx="15">
                  <c:v>210</c:v>
                </c:pt>
                <c:pt idx="16">
                  <c:v>112</c:v>
                </c:pt>
                <c:pt idx="17">
                  <c:v>265</c:v>
                </c:pt>
                <c:pt idx="18">
                  <c:v>231</c:v>
                </c:pt>
                <c:pt idx="19">
                  <c:v>232</c:v>
                </c:pt>
                <c:pt idx="20">
                  <c:v>58</c:v>
                </c:pt>
                <c:pt idx="21">
                  <c:v>218</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6192208"/>
        <c:axId val="486192600"/>
      </c:barChart>
      <c:catAx>
        <c:axId val="486192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6192600"/>
        <c:crosses val="autoZero"/>
        <c:auto val="1"/>
        <c:lblAlgn val="ctr"/>
        <c:lblOffset val="100"/>
        <c:noMultiLvlLbl val="0"/>
      </c:catAx>
      <c:valAx>
        <c:axId val="486192600"/>
        <c:scaling>
          <c:orientation val="minMax"/>
          <c:max val="0"/>
        </c:scaling>
        <c:delete val="1"/>
        <c:axPos val="l"/>
        <c:numFmt formatCode="#,##0.0" sourceLinked="1"/>
        <c:majorTickMark val="out"/>
        <c:minorTickMark val="none"/>
        <c:tickLblPos val="nextTo"/>
        <c:crossAx val="486192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1"/>
          <c:order val="0"/>
          <c:spPr>
            <a:solidFill>
              <a:srgbClr val="FFC000"/>
            </a:solidFill>
            <a:ln>
              <a:noFill/>
            </a:ln>
            <a:effectLst/>
          </c:spPr>
          <c:invertIfNegative val="0"/>
          <c:dPt>
            <c:idx val="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1-90CF-4368-A27F-48BB52630ECF}"/>
              </c:ext>
            </c:extLst>
          </c:dPt>
          <c:dPt>
            <c:idx val="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3-90CF-4368-A27F-48BB52630ECF}"/>
              </c:ext>
            </c:extLst>
          </c:dPt>
          <c:dPt>
            <c:idx val="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5-90CF-4368-A27F-48BB52630ECF}"/>
              </c:ext>
            </c:extLst>
          </c:dPt>
          <c:dPt>
            <c:idx val="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7-90CF-4368-A27F-48BB52630ECF}"/>
              </c:ext>
            </c:extLst>
          </c:dPt>
          <c:dPt>
            <c:idx val="7"/>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9-90CF-4368-A27F-48BB52630ECF}"/>
              </c:ext>
            </c:extLst>
          </c:dPt>
          <c:dPt>
            <c:idx val="8"/>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B-90CF-4368-A27F-48BB52630ECF}"/>
              </c:ext>
            </c:extLst>
          </c:dPt>
          <c:dPt>
            <c:idx val="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D-90CF-4368-A27F-48BB52630ECF}"/>
              </c:ext>
            </c:extLst>
          </c:dPt>
          <c:dPt>
            <c:idx val="13"/>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90CF-4368-A27F-48BB52630ECF}"/>
              </c:ext>
            </c:extLst>
          </c:dPt>
          <c:dPt>
            <c:idx val="14"/>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90CF-4368-A27F-48BB52630ECF}"/>
              </c:ext>
            </c:extLst>
          </c:dPt>
          <c:dPt>
            <c:idx val="15"/>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90CF-4368-A27F-48BB52630ECF}"/>
              </c:ext>
            </c:extLst>
          </c:dPt>
          <c:dPt>
            <c:idx val="16"/>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5-90CF-4368-A27F-48BB52630ECF}"/>
              </c:ext>
            </c:extLst>
          </c:dPt>
          <c:dPt>
            <c:idx val="2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7-90CF-4368-A27F-48BB52630ECF}"/>
              </c:ext>
            </c:extLst>
          </c:dPt>
          <c:dPt>
            <c:idx val="2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9-90CF-4368-A27F-48BB52630ECF}"/>
              </c:ext>
            </c:extLst>
          </c:dPt>
          <c:dPt>
            <c:idx val="2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B-90CF-4368-A27F-48BB52630ECF}"/>
              </c:ext>
            </c:extLst>
          </c:dPt>
          <c:dPt>
            <c:idx val="23"/>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D-90CF-4368-A27F-48BB52630ECF}"/>
              </c:ext>
            </c:extLst>
          </c:dPt>
          <c:dPt>
            <c:idx val="24"/>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F-90CF-4368-A27F-48BB52630ECF}"/>
              </c:ext>
            </c:extLst>
          </c:dPt>
          <c:dPt>
            <c:idx val="2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21-90CF-4368-A27F-48BB52630ECF}"/>
              </c:ext>
            </c:extLst>
          </c:dPt>
          <c:cat>
            <c:numRef>
              <c:f>'P14'!$G$24:$G$49</c:f>
              <c:numCache>
                <c:formatCode>\(General\)</c:formatCode>
                <c:ptCount val="26"/>
                <c:pt idx="0">
                  <c:v>286</c:v>
                </c:pt>
                <c:pt idx="1">
                  <c:v>284</c:v>
                </c:pt>
                <c:pt idx="2">
                  <c:v>276</c:v>
                </c:pt>
                <c:pt idx="3">
                  <c:v>284</c:v>
                </c:pt>
                <c:pt idx="4">
                  <c:v>276</c:v>
                </c:pt>
                <c:pt idx="5">
                  <c:v>256</c:v>
                </c:pt>
                <c:pt idx="6">
                  <c:v>258</c:v>
                </c:pt>
                <c:pt idx="7">
                  <c:v>257</c:v>
                </c:pt>
                <c:pt idx="8">
                  <c:v>238</c:v>
                </c:pt>
                <c:pt idx="9">
                  <c:v>232</c:v>
                </c:pt>
                <c:pt idx="10">
                  <c:v>285</c:v>
                </c:pt>
                <c:pt idx="11">
                  <c:v>267</c:v>
                </c:pt>
                <c:pt idx="12">
                  <c:v>267</c:v>
                </c:pt>
                <c:pt idx="13">
                  <c:v>253</c:v>
                </c:pt>
                <c:pt idx="14">
                  <c:v>233</c:v>
                </c:pt>
                <c:pt idx="15">
                  <c:v>58</c:v>
                </c:pt>
                <c:pt idx="16">
                  <c:v>162</c:v>
                </c:pt>
                <c:pt idx="17">
                  <c:v>218</c:v>
                </c:pt>
                <c:pt idx="18">
                  <c:v>210</c:v>
                </c:pt>
                <c:pt idx="19">
                  <c:v>112</c:v>
                </c:pt>
                <c:pt idx="20">
                  <c:v>265</c:v>
                </c:pt>
                <c:pt idx="21">
                  <c:v>231</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90CF-4368-A27F-48BB52630ECF}"/>
            </c:ext>
          </c:extLst>
        </c:ser>
        <c:ser>
          <c:idx val="0"/>
          <c:order val="1"/>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'P14'!$G$24:$G$49</c:f>
              <c:numCache>
                <c:formatCode>\(General\)</c:formatCode>
                <c:ptCount val="26"/>
                <c:pt idx="0">
                  <c:v>286</c:v>
                </c:pt>
                <c:pt idx="1">
                  <c:v>284</c:v>
                </c:pt>
                <c:pt idx="2">
                  <c:v>276</c:v>
                </c:pt>
                <c:pt idx="3">
                  <c:v>284</c:v>
                </c:pt>
                <c:pt idx="4">
                  <c:v>276</c:v>
                </c:pt>
                <c:pt idx="5">
                  <c:v>256</c:v>
                </c:pt>
                <c:pt idx="6">
                  <c:v>258</c:v>
                </c:pt>
                <c:pt idx="7">
                  <c:v>257</c:v>
                </c:pt>
                <c:pt idx="8">
                  <c:v>238</c:v>
                </c:pt>
                <c:pt idx="9">
                  <c:v>232</c:v>
                </c:pt>
                <c:pt idx="10">
                  <c:v>285</c:v>
                </c:pt>
                <c:pt idx="11">
                  <c:v>267</c:v>
                </c:pt>
                <c:pt idx="12">
                  <c:v>267</c:v>
                </c:pt>
                <c:pt idx="13">
                  <c:v>253</c:v>
                </c:pt>
                <c:pt idx="14">
                  <c:v>233</c:v>
                </c:pt>
                <c:pt idx="15">
                  <c:v>58</c:v>
                </c:pt>
                <c:pt idx="16">
                  <c:v>162</c:v>
                </c:pt>
                <c:pt idx="17">
                  <c:v>218</c:v>
                </c:pt>
                <c:pt idx="18">
                  <c:v>210</c:v>
                </c:pt>
                <c:pt idx="19">
                  <c:v>112</c:v>
                </c:pt>
                <c:pt idx="20">
                  <c:v>265</c:v>
                </c:pt>
                <c:pt idx="21">
                  <c:v>231</c:v>
                </c:pt>
                <c:pt idx="22">
                  <c:v>227</c:v>
                </c:pt>
                <c:pt idx="23">
                  <c:v>65</c:v>
                </c:pt>
                <c:pt idx="24">
                  <c:v>31</c:v>
                </c:pt>
                <c:pt idx="25">
                  <c:v>119</c:v>
                </c:pt>
              </c:numCache>
            </c:numRef>
          </c:cat>
          <c:val>
            <c:numRef>
              <c:f>'P11'!$E$24:$E$49</c:f>
              <c:numCache>
                <c:formatCode>#,##0.0</c:formatCode>
                <c:ptCount val="26"/>
                <c:pt idx="0">
                  <c:v>8.0734265734265769</c:v>
                </c:pt>
                <c:pt idx="1">
                  <c:v>8.2464285714285701</c:v>
                </c:pt>
                <c:pt idx="2">
                  <c:v>8.4285714285714306</c:v>
                </c:pt>
                <c:pt idx="3">
                  <c:v>7.8819444444444455</c:v>
                </c:pt>
                <c:pt idx="4">
                  <c:v>8.0422535211267636</c:v>
                </c:pt>
                <c:pt idx="5">
                  <c:v>8.393939393939398</c:v>
                </c:pt>
                <c:pt idx="6">
                  <c:v>8.0921985815602699</c:v>
                </c:pt>
                <c:pt idx="7">
                  <c:v>8.3153846153846249</c:v>
                </c:pt>
                <c:pt idx="8">
                  <c:v>8.5521235521235468</c:v>
                </c:pt>
                <c:pt idx="9">
                  <c:v>8.6535433070866166</c:v>
                </c:pt>
                <c:pt idx="10">
                  <c:v>8.3221757322175733</c:v>
                </c:pt>
                <c:pt idx="11">
                  <c:v>8.4913793103448274</c:v>
                </c:pt>
                <c:pt idx="12">
                  <c:v>8.5427509293680224</c:v>
                </c:pt>
                <c:pt idx="13">
                  <c:v>8.5485074626865636</c:v>
                </c:pt>
                <c:pt idx="14">
                  <c:v>8.5809523809523753</c:v>
                </c:pt>
                <c:pt idx="15">
                  <c:v>8.6025641025640986</c:v>
                </c:pt>
                <c:pt idx="16">
                  <c:v>8.6086956521739104</c:v>
                </c:pt>
                <c:pt idx="17">
                  <c:v>8.7191011235955109</c:v>
                </c:pt>
                <c:pt idx="18">
                  <c:v>8.7467811158798252</c:v>
                </c:pt>
                <c:pt idx="19">
                  <c:v>8.1594827586206904</c:v>
                </c:pt>
                <c:pt idx="20">
                  <c:v>8.344827586206895</c:v>
                </c:pt>
                <c:pt idx="21">
                  <c:v>8.6307692307692303</c:v>
                </c:pt>
                <c:pt idx="22">
                  <c:v>8.6803652968036502</c:v>
                </c:pt>
                <c:pt idx="23">
                  <c:v>8.6956521739130395</c:v>
                </c:pt>
                <c:pt idx="24">
                  <c:v>8.9677419354838701</c:v>
                </c:pt>
                <c:pt idx="25">
                  <c:v>8.9831932773109244</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6193384"/>
        <c:axId val="486193776"/>
      </c:barChart>
      <c:catAx>
        <c:axId val="4861933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6193776"/>
        <c:crosses val="autoZero"/>
        <c:auto val="1"/>
        <c:lblAlgn val="ctr"/>
        <c:lblOffset val="100"/>
        <c:noMultiLvlLbl val="0"/>
      </c:catAx>
      <c:valAx>
        <c:axId val="486193776"/>
        <c:scaling>
          <c:orientation val="minMax"/>
          <c:max val="0"/>
        </c:scaling>
        <c:delete val="1"/>
        <c:axPos val="l"/>
        <c:numFmt formatCode="#,##0.0" sourceLinked="1"/>
        <c:majorTickMark val="out"/>
        <c:minorTickMark val="none"/>
        <c:tickLblPos val="nextTo"/>
        <c:crossAx val="4861933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512-4A3F-A7C7-8F076BDC3A0F}"/>
              </c:ext>
            </c:extLst>
          </c:dPt>
          <c:dPt>
            <c:idx val="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3-2512-4A3F-A7C7-8F076BDC3A0F}"/>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512-4A3F-A7C7-8F076BDC3A0F}"/>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512-4A3F-A7C7-8F076BDC3A0F}"/>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512-4A3F-A7C7-8F076BDC3A0F}"/>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512-4A3F-A7C7-8F076BDC3A0F}"/>
              </c:ext>
            </c:extLst>
          </c:dPt>
          <c:dPt>
            <c:idx val="6"/>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D-2512-4A3F-A7C7-8F076BDC3A0F}"/>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512-4A3F-A7C7-8F076BDC3A0F}"/>
              </c:ext>
            </c:extLst>
          </c:dPt>
          <c:dPt>
            <c:idx val="8"/>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11-2512-4A3F-A7C7-8F076BDC3A0F}"/>
              </c:ext>
            </c:extLst>
          </c:dPt>
          <c:dPt>
            <c:idx val="10"/>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5-6EBB-4D64-92F7-A0075195F173}"/>
              </c:ext>
            </c:extLst>
          </c:dPt>
          <c:dPt>
            <c:idx val="11"/>
            <c:invertIfNegative val="0"/>
            <c:bubble3D val="0"/>
            <c:spPr>
              <a:solidFill>
                <a:schemeClr val="accent1"/>
              </a:solidFill>
              <a:ln>
                <a:noFill/>
              </a:ln>
              <a:effectLst/>
            </c:spPr>
          </c:dPt>
          <c:dPt>
            <c:idx val="13"/>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9-6EBB-4D64-92F7-A0075195F173}"/>
              </c:ext>
            </c:extLst>
          </c:dPt>
          <c:dPt>
            <c:idx val="14"/>
            <c:invertIfNegative val="0"/>
            <c:bubble3D val="0"/>
            <c:spPr>
              <a:solidFill>
                <a:srgbClr val="FF0000"/>
              </a:solidFill>
              <a:ln>
                <a:noFill/>
              </a:ln>
              <a:effectLst/>
            </c:spPr>
          </c:dPt>
          <c:dPt>
            <c:idx val="1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6EBB-4D64-92F7-A0075195F173}"/>
              </c:ext>
            </c:extLst>
          </c:dPt>
          <c:dPt>
            <c:idx val="16"/>
            <c:invertIfNegative val="0"/>
            <c:bubble3D val="0"/>
            <c:spPr>
              <a:solidFill>
                <a:schemeClr val="accent1"/>
              </a:solidFill>
              <a:ln>
                <a:noFill/>
              </a:ln>
              <a:effectLst/>
            </c:spPr>
          </c:dPt>
          <c:dPt>
            <c:idx val="17"/>
            <c:invertIfNegative val="0"/>
            <c:bubble3D val="0"/>
            <c:spPr>
              <a:solidFill>
                <a:schemeClr val="accent1"/>
              </a:solidFill>
              <a:ln>
                <a:noFill/>
              </a:ln>
              <a:effectLst/>
            </c:spPr>
          </c:dPt>
          <c:dPt>
            <c:idx val="18"/>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D-6EBB-4D64-92F7-A0075195F173}"/>
              </c:ext>
            </c:extLst>
          </c:dPt>
          <c:dPt>
            <c:idx val="19"/>
            <c:invertIfNegative val="0"/>
            <c:bubble3D val="0"/>
            <c:spPr>
              <a:solidFill>
                <a:schemeClr val="accent4"/>
              </a:solidFill>
              <a:ln>
                <a:noFill/>
              </a:ln>
              <a:effectLst/>
            </c:spPr>
          </c:dPt>
          <c:dPt>
            <c:idx val="20"/>
            <c:invertIfNegative val="0"/>
            <c:bubble3D val="0"/>
            <c:spPr>
              <a:solidFill>
                <a:schemeClr val="accent4"/>
              </a:solidFill>
              <a:ln>
                <a:noFill/>
              </a:ln>
              <a:effectLst/>
            </c:spPr>
          </c:dPt>
          <c:dPt>
            <c:idx val="21"/>
            <c:invertIfNegative val="0"/>
            <c:bubble3D val="0"/>
            <c:spPr>
              <a:solidFill>
                <a:schemeClr val="accent4"/>
              </a:solidFill>
              <a:ln>
                <a:noFill/>
              </a:ln>
              <a:effectLst/>
            </c:spPr>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512-4A3F-A7C7-8F076BDC3A0F}"/>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512-4A3F-A7C7-8F076BDC3A0F}"/>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'P14'!$F$24:$F$49</c:f>
              <c:strCache>
                <c:ptCount val="26"/>
                <c:pt idx="0">
                  <c:v>MG</c:v>
                </c:pt>
                <c:pt idx="1">
                  <c:v>DF</c:v>
                </c:pt>
                <c:pt idx="2">
                  <c:v>RJ</c:v>
                </c:pt>
                <c:pt idx="3">
                  <c:v>PR</c:v>
                </c:pt>
                <c:pt idx="4">
                  <c:v>SC</c:v>
                </c:pt>
                <c:pt idx="5">
                  <c:v>ES</c:v>
                </c:pt>
                <c:pt idx="6">
                  <c:v>MT</c:v>
                </c:pt>
                <c:pt idx="7">
                  <c:v>GO</c:v>
                </c:pt>
                <c:pt idx="8">
                  <c:v>SE</c:v>
                </c:pt>
                <c:pt idx="9">
                  <c:v>TO</c:v>
                </c:pt>
                <c:pt idx="10">
                  <c:v>RS</c:v>
                </c:pt>
                <c:pt idx="11">
                  <c:v>BA</c:v>
                </c:pt>
                <c:pt idx="12">
                  <c:v>RN</c:v>
                </c:pt>
                <c:pt idx="13">
                  <c:v>MS</c:v>
                </c:pt>
                <c:pt idx="14">
                  <c:v>PE</c:v>
                </c:pt>
                <c:pt idx="15">
                  <c:v>RR</c:v>
                </c:pt>
                <c:pt idx="16">
                  <c:v>MA</c:v>
                </c:pt>
                <c:pt idx="17">
                  <c:v>RO</c:v>
                </c:pt>
                <c:pt idx="18">
                  <c:v>AL</c:v>
                </c:pt>
                <c:pt idx="19">
                  <c:v>PI</c:v>
                </c:pt>
                <c:pt idx="20">
                  <c:v>CE</c:v>
                </c:pt>
                <c:pt idx="21">
                  <c:v>PB</c:v>
                </c:pt>
                <c:pt idx="22">
                  <c:v>PA</c:v>
                </c:pt>
                <c:pt idx="23">
                  <c:v>AP</c:v>
                </c:pt>
                <c:pt idx="24">
                  <c:v>AC</c:v>
                </c:pt>
                <c:pt idx="25">
                  <c:v>AM</c:v>
                </c:pt>
              </c:strCache>
            </c:strRef>
          </c:cat>
          <c:val>
            <c:numRef>
              <c:f>'P14'!$H$24:$H$49</c:f>
              <c:numCache>
                <c:formatCode>0.0</c:formatCode>
                <c:ptCount val="26"/>
                <c:pt idx="0">
                  <c:v>6.8321678321678325</c:v>
                </c:pt>
                <c:pt idx="1">
                  <c:v>6.9859154929577443</c:v>
                </c:pt>
                <c:pt idx="2">
                  <c:v>6.9963768115941987</c:v>
                </c:pt>
                <c:pt idx="3">
                  <c:v>7.1021126760563345</c:v>
                </c:pt>
                <c:pt idx="4">
                  <c:v>7.3405797101449295</c:v>
                </c:pt>
                <c:pt idx="5">
                  <c:v>7.4179687499999982</c:v>
                </c:pt>
                <c:pt idx="6">
                  <c:v>7.4767441860465107</c:v>
                </c:pt>
                <c:pt idx="7">
                  <c:v>7.5330739299610867</c:v>
                </c:pt>
                <c:pt idx="8">
                  <c:v>7.5756302521008392</c:v>
                </c:pt>
                <c:pt idx="9">
                  <c:v>7.5862068965517251</c:v>
                </c:pt>
                <c:pt idx="10">
                  <c:v>7.6491228070175419</c:v>
                </c:pt>
                <c:pt idx="11">
                  <c:v>7.6516853932584254</c:v>
                </c:pt>
                <c:pt idx="12">
                  <c:v>7.7415730337078692</c:v>
                </c:pt>
                <c:pt idx="13">
                  <c:v>7.8102766798419019</c:v>
                </c:pt>
                <c:pt idx="14">
                  <c:v>7.8454935622317619</c:v>
                </c:pt>
                <c:pt idx="15">
                  <c:v>7.8965517241379297</c:v>
                </c:pt>
                <c:pt idx="16">
                  <c:v>7.9012345679012341</c:v>
                </c:pt>
                <c:pt idx="17">
                  <c:v>7.9449541284403633</c:v>
                </c:pt>
                <c:pt idx="18">
                  <c:v>7.9476190476190496</c:v>
                </c:pt>
                <c:pt idx="19">
                  <c:v>7.9910714285714288</c:v>
                </c:pt>
                <c:pt idx="20">
                  <c:v>8.0339622641509401</c:v>
                </c:pt>
                <c:pt idx="21">
                  <c:v>8.0606060606060659</c:v>
                </c:pt>
                <c:pt idx="22">
                  <c:v>8.0704845814977926</c:v>
                </c:pt>
                <c:pt idx="23">
                  <c:v>8.1230769230769209</c:v>
                </c:pt>
                <c:pt idx="24">
                  <c:v>8.3225806451612918</c:v>
                </c:pt>
                <c:pt idx="25">
                  <c:v>8.5042016806722618</c:v>
                </c:pt>
              </c:numCache>
            </c:numRef>
          </c:val>
          <c:extLst xmlns:c16r2="http://schemas.microsoft.com/office/drawing/2015/06/chart">
            <c:ext xmlns:c16="http://schemas.microsoft.com/office/drawing/2014/chart" uri="{C3380CC4-5D6E-409C-BE32-E72D297353CC}">
              <c16:uniqueId val="{00000022-2512-4A3F-A7C7-8F076BDC3A0F}"/>
            </c:ext>
          </c:extLst>
        </c:ser>
        <c:dLbls>
          <c:showLegendKey val="0"/>
          <c:showVal val="0"/>
          <c:showCatName val="0"/>
          <c:showSerName val="0"/>
          <c:showPercent val="0"/>
          <c:showBubbleSize val="0"/>
        </c:dLbls>
        <c:gapWidth val="49"/>
        <c:overlap val="-27"/>
        <c:axId val="486194560"/>
        <c:axId val="486194952"/>
      </c:barChart>
      <c:catAx>
        <c:axId val="4861945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6194952"/>
        <c:crosses val="autoZero"/>
        <c:auto val="1"/>
        <c:lblAlgn val="ctr"/>
        <c:lblOffset val="100"/>
        <c:noMultiLvlLbl val="0"/>
      </c:catAx>
      <c:valAx>
        <c:axId val="486194952"/>
        <c:scaling>
          <c:orientation val="minMax"/>
          <c:min val="5"/>
        </c:scaling>
        <c:delete val="1"/>
        <c:axPos val="l"/>
        <c:numFmt formatCode="0.0" sourceLinked="1"/>
        <c:majorTickMark val="out"/>
        <c:minorTickMark val="none"/>
        <c:tickLblPos val="nextTo"/>
        <c:crossAx val="486194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152273536544506E-2"/>
          <c:y val="0"/>
          <c:w val="0.96684763131298412"/>
          <c:h val="1"/>
        </c:manualLayout>
      </c:layout>
      <c:barChart>
        <c:barDir val="bar"/>
        <c:grouping val="clustered"/>
        <c:varyColors val="0"/>
        <c:ser>
          <c:idx val="0"/>
          <c:order val="0"/>
          <c:tx>
            <c:strRef>
              <c:f>Plan1!$B$1</c:f>
              <c:strCache>
                <c:ptCount val="1"/>
                <c:pt idx="0">
                  <c:v>Série 1</c:v>
                </c:pt>
              </c:strCache>
            </c:strRef>
          </c:tx>
          <c:spPr>
            <a:solidFill>
              <a:srgbClr val="FFC000"/>
            </a:solidFill>
            <a:ln>
              <a:noFill/>
            </a:ln>
            <a:effectLst/>
          </c:spPr>
          <c:invertIfNegative val="0"/>
          <c:dPt>
            <c:idx val="4"/>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1-9B87-43FE-BD1D-51900B048491}"/>
              </c:ext>
            </c:extLst>
          </c:dPt>
          <c:dPt>
            <c:idx val="5"/>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3-9B87-43FE-BD1D-51900B048491}"/>
              </c:ext>
            </c:extLst>
          </c:dPt>
          <c:dPt>
            <c:idx val="6"/>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5-9B87-43FE-BD1D-51900B048491}"/>
              </c:ext>
            </c:extLst>
          </c:dPt>
          <c:dPt>
            <c:idx val="7"/>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7-9B87-43FE-BD1D-51900B048491}"/>
              </c:ext>
            </c:extLst>
          </c:dPt>
          <c:dPt>
            <c:idx val="8"/>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9-9B87-43FE-BD1D-51900B048491}"/>
              </c:ext>
            </c:extLst>
          </c:dPt>
          <c:dPt>
            <c:idx val="9"/>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B-9B87-43FE-BD1D-51900B048491}"/>
              </c:ext>
            </c:extLst>
          </c:dPt>
          <c:dPt>
            <c:idx val="10"/>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D-9B87-43FE-BD1D-51900B048491}"/>
              </c:ext>
            </c:extLst>
          </c:dPt>
          <c:cat>
            <c:strRef>
              <c:f>Plan1!$A$2:$A$12</c:f>
              <c:strCache>
                <c:ptCount val="11"/>
                <c:pt idx="0">
                  <c:v>criou site de comércio eletrônico</c:v>
                </c:pt>
                <c:pt idx="1">
                  <c:v>criou novo design de embalagens e produtos</c:v>
                </c:pt>
                <c:pt idx="2">
                  <c:v>obteve certificações de qualidade em produto / processo</c:v>
                </c:pt>
                <c:pt idx="3">
                  <c:v>fez reciclagem de materiais</c:v>
                </c:pt>
                <c:pt idx="4">
                  <c:v>lançou algum produto ou serviço novo</c:v>
                </c:pt>
                <c:pt idx="5">
                  <c:v>melhorou o layout da loja</c:v>
                </c:pt>
                <c:pt idx="6">
                  <c:v>otimizou o consumo de água ou energia</c:v>
                </c:pt>
                <c:pt idx="7">
                  <c:v>reduziu custos</c:v>
                </c:pt>
                <c:pt idx="8">
                  <c:v>reduziu desperdícios</c:v>
                </c:pt>
                <c:pt idx="9">
                  <c:v>melhorou o atendimento</c:v>
                </c:pt>
                <c:pt idx="10">
                  <c:v>melhorou a qualidade de produtos e serviços</c:v>
                </c:pt>
              </c:strCache>
            </c:strRef>
          </c:cat>
          <c:val>
            <c:numRef>
              <c:f>Plan1!$B$2:$B$12</c:f>
              <c:numCache>
                <c:formatCode>0%</c:formatCode>
                <c:ptCount val="11"/>
                <c:pt idx="0">
                  <c:v>0.30060579094768686</c:v>
                </c:pt>
                <c:pt idx="1">
                  <c:v>0.33748458835763873</c:v>
                </c:pt>
                <c:pt idx="2">
                  <c:v>0.36902957299207323</c:v>
                </c:pt>
                <c:pt idx="3">
                  <c:v>0.48649179831297668</c:v>
                </c:pt>
                <c:pt idx="4">
                  <c:v>0.57516262368638571</c:v>
                </c:pt>
                <c:pt idx="5">
                  <c:v>0.65050325323704483</c:v>
                </c:pt>
                <c:pt idx="6">
                  <c:v>0.68789687056479021</c:v>
                </c:pt>
                <c:pt idx="7">
                  <c:v>0.80513846523015953</c:v>
                </c:pt>
                <c:pt idx="8">
                  <c:v>0.85</c:v>
                </c:pt>
                <c:pt idx="9">
                  <c:v>0.93</c:v>
                </c:pt>
                <c:pt idx="10">
                  <c:v>0.94</c:v>
                </c:pt>
              </c:numCache>
            </c:numRef>
          </c:val>
          <c:extLst xmlns:c16r2="http://schemas.microsoft.com/office/drawing/2015/06/chart">
            <c:ext xmlns:c16="http://schemas.microsoft.com/office/drawing/2014/chart" uri="{C3380CC4-5D6E-409C-BE32-E72D297353CC}">
              <c16:uniqueId val="{0000000E-9B87-43FE-BD1D-51900B048491}"/>
            </c:ext>
          </c:extLst>
        </c:ser>
        <c:dLbls>
          <c:showLegendKey val="0"/>
          <c:showVal val="0"/>
          <c:showCatName val="0"/>
          <c:showSerName val="0"/>
          <c:showPercent val="0"/>
          <c:showBubbleSize val="0"/>
        </c:dLbls>
        <c:gapWidth val="62"/>
        <c:axId val="486195736"/>
        <c:axId val="486196128"/>
      </c:barChart>
      <c:catAx>
        <c:axId val="486195736"/>
        <c:scaling>
          <c:orientation val="minMax"/>
        </c:scaling>
        <c:delete val="1"/>
        <c:axPos val="l"/>
        <c:numFmt formatCode="General" sourceLinked="1"/>
        <c:majorTickMark val="out"/>
        <c:minorTickMark val="none"/>
        <c:tickLblPos val="nextTo"/>
        <c:crossAx val="486196128"/>
        <c:crosses val="autoZero"/>
        <c:auto val="1"/>
        <c:lblAlgn val="ctr"/>
        <c:lblOffset val="100"/>
        <c:tickLblSkip val="1"/>
        <c:noMultiLvlLbl val="0"/>
      </c:catAx>
      <c:valAx>
        <c:axId val="486196128"/>
        <c:scaling>
          <c:orientation val="minMax"/>
        </c:scaling>
        <c:delete val="1"/>
        <c:axPos val="b"/>
        <c:numFmt formatCode="0%" sourceLinked="1"/>
        <c:majorTickMark val="out"/>
        <c:minorTickMark val="none"/>
        <c:tickLblPos val="nextTo"/>
        <c:crossAx val="4861957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152273536544506E-2"/>
          <c:y val="0"/>
          <c:w val="0.96684763131298412"/>
          <c:h val="1"/>
        </c:manualLayout>
      </c:layout>
      <c:barChart>
        <c:barDir val="bar"/>
        <c:grouping val="clustered"/>
        <c:varyColors val="0"/>
        <c:ser>
          <c:idx val="0"/>
          <c:order val="0"/>
          <c:tx>
            <c:strRef>
              <c:f>Plan1!$B$1</c:f>
              <c:strCache>
                <c:ptCount val="1"/>
                <c:pt idx="0">
                  <c:v>Série 1</c:v>
                </c:pt>
              </c:strCache>
            </c:strRef>
          </c:tx>
          <c:spPr>
            <a:noFill/>
            <a:ln>
              <a:solidFill>
                <a:schemeClr val="accent2">
                  <a:lumMod val="50000"/>
                </a:schemeClr>
              </a:solidFill>
              <a:prstDash val="dash"/>
            </a:ln>
            <a:effectLst/>
          </c:spPr>
          <c:invertIfNegative val="0"/>
          <c:dPt>
            <c:idx val="4"/>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1-5FF9-4C97-93FB-BB96EECEF251}"/>
              </c:ext>
            </c:extLst>
          </c:dPt>
          <c:dPt>
            <c:idx val="5"/>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3-5FF9-4C97-93FB-BB96EECEF251}"/>
              </c:ext>
            </c:extLst>
          </c:dPt>
          <c:dPt>
            <c:idx val="6"/>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5-5FF9-4C97-93FB-BB96EECEF251}"/>
              </c:ext>
            </c:extLst>
          </c:dPt>
          <c:dPt>
            <c:idx val="7"/>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7-5FF9-4C97-93FB-BB96EECEF251}"/>
              </c:ext>
            </c:extLst>
          </c:dPt>
          <c:dPt>
            <c:idx val="8"/>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9-5FF9-4C97-93FB-BB96EECEF251}"/>
              </c:ext>
            </c:extLst>
          </c:dPt>
          <c:dPt>
            <c:idx val="9"/>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B-5FF9-4C97-93FB-BB96EECEF251}"/>
              </c:ext>
            </c:extLst>
          </c:dPt>
          <c:dPt>
            <c:idx val="10"/>
            <c:invertIfNegative val="0"/>
            <c:bubble3D val="0"/>
            <c:spPr>
              <a:noFill/>
              <a:ln>
                <a:solidFill>
                  <a:schemeClr val="accent2">
                    <a:lumMod val="50000"/>
                  </a:schemeClr>
                </a:solidFill>
                <a:prstDash val="dash"/>
              </a:ln>
              <a:effectLst/>
            </c:spPr>
            <c:extLst xmlns:c16r2="http://schemas.microsoft.com/office/drawing/2015/06/chart">
              <c:ext xmlns:c16="http://schemas.microsoft.com/office/drawing/2014/chart" uri="{C3380CC4-5D6E-409C-BE32-E72D297353CC}">
                <c16:uniqueId val="{0000000D-5FF9-4C97-93FB-BB96EECEF251}"/>
              </c:ext>
            </c:extLst>
          </c:dPt>
          <c:cat>
            <c:strRef>
              <c:f>Plan1!$A$2:$A$12</c:f>
              <c:strCache>
                <c:ptCount val="11"/>
                <c:pt idx="0">
                  <c:v>criou site de comércio eletrônico</c:v>
                </c:pt>
                <c:pt idx="1">
                  <c:v>criou novo design de embalagens e produtos</c:v>
                </c:pt>
                <c:pt idx="2">
                  <c:v>obteve certificações de qualidade em produto / processo</c:v>
                </c:pt>
                <c:pt idx="3">
                  <c:v>fez reciclagem de materiais</c:v>
                </c:pt>
                <c:pt idx="4">
                  <c:v>lançou algum produto ou serviço novo</c:v>
                </c:pt>
                <c:pt idx="5">
                  <c:v>melhorou o layout da loja</c:v>
                </c:pt>
                <c:pt idx="6">
                  <c:v>otimizou o consumo de água ou energia</c:v>
                </c:pt>
                <c:pt idx="7">
                  <c:v>reduziu custos</c:v>
                </c:pt>
                <c:pt idx="8">
                  <c:v>reduziu desperdícios</c:v>
                </c:pt>
                <c:pt idx="9">
                  <c:v>melhorou o atendimento</c:v>
                </c:pt>
                <c:pt idx="10">
                  <c:v>melhorou a qualidade de produtos e serviços</c:v>
                </c:pt>
              </c:strCache>
            </c:strRef>
          </c:cat>
          <c:val>
            <c:numRef>
              <c:f>Plan1!$B$2:$B$12</c:f>
              <c:numCache>
                <c:formatCode>0%</c:formatCode>
                <c:ptCount val="11"/>
                <c:pt idx="0">
                  <c:v>0.30060579094768686</c:v>
                </c:pt>
                <c:pt idx="1">
                  <c:v>0.33748458835763873</c:v>
                </c:pt>
                <c:pt idx="2">
                  <c:v>0.36902957299207323</c:v>
                </c:pt>
                <c:pt idx="3">
                  <c:v>0.48649179831297668</c:v>
                </c:pt>
                <c:pt idx="4">
                  <c:v>0.57516262368638571</c:v>
                </c:pt>
                <c:pt idx="5">
                  <c:v>0.65050325323704483</c:v>
                </c:pt>
                <c:pt idx="6">
                  <c:v>0.68789687056479021</c:v>
                </c:pt>
                <c:pt idx="7">
                  <c:v>0.80513846523015953</c:v>
                </c:pt>
                <c:pt idx="8">
                  <c:v>0.85</c:v>
                </c:pt>
                <c:pt idx="9">
                  <c:v>0.93</c:v>
                </c:pt>
                <c:pt idx="10">
                  <c:v>0.94</c:v>
                </c:pt>
              </c:numCache>
            </c:numRef>
          </c:val>
          <c:extLst xmlns:c16r2="http://schemas.microsoft.com/office/drawing/2015/06/chart">
            <c:ext xmlns:c16="http://schemas.microsoft.com/office/drawing/2014/chart" uri="{C3380CC4-5D6E-409C-BE32-E72D297353CC}">
              <c16:uniqueId val="{0000000E-5FF9-4C97-93FB-BB96EECEF251}"/>
            </c:ext>
          </c:extLst>
        </c:ser>
        <c:dLbls>
          <c:showLegendKey val="0"/>
          <c:showVal val="0"/>
          <c:showCatName val="0"/>
          <c:showSerName val="0"/>
          <c:showPercent val="0"/>
          <c:showBubbleSize val="0"/>
        </c:dLbls>
        <c:gapWidth val="62"/>
        <c:axId val="486196912"/>
        <c:axId val="486197304"/>
      </c:barChart>
      <c:catAx>
        <c:axId val="486196912"/>
        <c:scaling>
          <c:orientation val="minMax"/>
        </c:scaling>
        <c:delete val="1"/>
        <c:axPos val="l"/>
        <c:numFmt formatCode="General" sourceLinked="1"/>
        <c:majorTickMark val="out"/>
        <c:minorTickMark val="none"/>
        <c:tickLblPos val="nextTo"/>
        <c:crossAx val="486197304"/>
        <c:crosses val="autoZero"/>
        <c:auto val="1"/>
        <c:lblAlgn val="ctr"/>
        <c:lblOffset val="100"/>
        <c:tickLblSkip val="1"/>
        <c:noMultiLvlLbl val="0"/>
      </c:catAx>
      <c:valAx>
        <c:axId val="486197304"/>
        <c:scaling>
          <c:orientation val="minMax"/>
        </c:scaling>
        <c:delete val="1"/>
        <c:axPos val="b"/>
        <c:numFmt formatCode="0%" sourceLinked="1"/>
        <c:majorTickMark val="out"/>
        <c:minorTickMark val="none"/>
        <c:tickLblPos val="nextTo"/>
        <c:crossAx val="486196912"/>
        <c:crosses val="autoZero"/>
        <c:crossBetween val="between"/>
      </c:valAx>
      <c:spPr>
        <a:noFill/>
        <a:ln>
          <a:noFill/>
        </a:ln>
        <a:effectLst/>
      </c:spPr>
    </c:plotArea>
    <c:plotVisOnly val="1"/>
    <c:dispBlanksAs val="gap"/>
    <c:showDLblsOverMax val="0"/>
  </c:chart>
  <c:spPr>
    <a:noFill/>
    <a:ln>
      <a:noFill/>
      <a:prstDash val="dashDot"/>
    </a:ln>
    <a:effectLst/>
  </c:spPr>
  <c:txPr>
    <a:bodyPr/>
    <a:lstStyle/>
    <a:p>
      <a:pPr>
        <a:defRPr/>
      </a:pPr>
      <a:endParaRPr lang="pt-BR"/>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92D050"/>
            </a:solidFill>
            <a:ln>
              <a:noFill/>
            </a:ln>
            <a:effectLst/>
          </c:spPr>
          <c:invertIfNegative val="0"/>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A281-4DA8-8369-1A58E7650B60}"/>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8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até R$ 60 mil</c:v>
                </c:pt>
                <c:pt idx="1">
                  <c:v>R$ 60 mil a R$ 360 mil</c:v>
                </c:pt>
                <c:pt idx="2">
                  <c:v>R$ 360 mil a R$3,6 mi</c:v>
                </c:pt>
                <c:pt idx="3">
                  <c:v>mais de R$ 3,6 mi</c:v>
                </c:pt>
              </c:strCache>
            </c:strRef>
          </c:cat>
          <c:val>
            <c:numRef>
              <c:f>Plan1!$B$2:$B$5</c:f>
              <c:numCache>
                <c:formatCode>0%</c:formatCode>
                <c:ptCount val="4"/>
                <c:pt idx="0">
                  <c:v>0.27</c:v>
                </c:pt>
                <c:pt idx="1">
                  <c:v>0.23</c:v>
                </c:pt>
                <c:pt idx="2">
                  <c:v>0.17</c:v>
                </c:pt>
                <c:pt idx="3">
                  <c:v>0.16</c:v>
                </c:pt>
              </c:numCache>
            </c:numRef>
          </c:val>
          <c:extLst xmlns:c16r2="http://schemas.microsoft.com/office/drawing/2015/06/chart">
            <c:ext xmlns:c16="http://schemas.microsoft.com/office/drawing/2014/chart" uri="{C3380CC4-5D6E-409C-BE32-E72D297353CC}">
              <c16:uniqueId val="{00000001-A281-4DA8-8369-1A58E7650B60}"/>
            </c:ext>
          </c:extLst>
        </c:ser>
        <c:dLbls>
          <c:dLblPos val="outEnd"/>
          <c:showLegendKey val="0"/>
          <c:showVal val="1"/>
          <c:showCatName val="0"/>
          <c:showSerName val="0"/>
          <c:showPercent val="0"/>
          <c:showBubbleSize val="0"/>
        </c:dLbls>
        <c:gapWidth val="159"/>
        <c:axId val="486198480"/>
        <c:axId val="484798360"/>
      </c:barChart>
      <c:catAx>
        <c:axId val="486198480"/>
        <c:scaling>
          <c:orientation val="minMax"/>
        </c:scaling>
        <c:delete val="1"/>
        <c:axPos val="b"/>
        <c:numFmt formatCode="General" sourceLinked="1"/>
        <c:majorTickMark val="out"/>
        <c:minorTickMark val="none"/>
        <c:tickLblPos val="nextTo"/>
        <c:crossAx val="484798360"/>
        <c:crosses val="autoZero"/>
        <c:auto val="1"/>
        <c:lblAlgn val="ctr"/>
        <c:lblOffset val="100"/>
        <c:noMultiLvlLbl val="0"/>
      </c:catAx>
      <c:valAx>
        <c:axId val="484798360"/>
        <c:scaling>
          <c:orientation val="minMax"/>
          <c:max val="0.35000000000000003"/>
        </c:scaling>
        <c:delete val="1"/>
        <c:axPos val="l"/>
        <c:numFmt formatCode="0%" sourceLinked="1"/>
        <c:majorTickMark val="out"/>
        <c:minorTickMark val="none"/>
        <c:tickLblPos val="nextTo"/>
        <c:crossAx val="486198480"/>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691639136424654E-2"/>
          <c:y val="9.8001987668657808E-2"/>
          <c:w val="0.85355391886764498"/>
          <c:h val="0.8335180174552097"/>
        </c:manualLayout>
      </c:layout>
      <c:barChart>
        <c:barDir val="bar"/>
        <c:grouping val="clustered"/>
        <c:varyColors val="0"/>
        <c:ser>
          <c:idx val="0"/>
          <c:order val="0"/>
          <c:tx>
            <c:strRef>
              <c:f>Plan1!$B$1</c:f>
              <c:strCache>
                <c:ptCount val="1"/>
                <c:pt idx="0">
                  <c:v>2015</c:v>
                </c:pt>
              </c:strCache>
            </c:strRef>
          </c:tx>
          <c:spPr>
            <a:solidFill>
              <a:srgbClr val="C00000"/>
            </a:solidFill>
            <a:ln>
              <a:noFill/>
            </a:ln>
            <a:effectLst/>
          </c:spPr>
          <c:invertIfNegative val="0"/>
          <c:dPt>
            <c:idx val="0"/>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1-D11C-4013-AC3F-AB0BCE7D6A41}"/>
              </c:ext>
            </c:extLst>
          </c:dPt>
          <c:dPt>
            <c:idx val="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3-D11C-4013-AC3F-AB0BCE7D6A41}"/>
              </c:ext>
            </c:extLst>
          </c:dPt>
          <c:dPt>
            <c:idx val="2"/>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5-D11C-4013-AC3F-AB0BCE7D6A41}"/>
              </c:ext>
            </c:extLst>
          </c:dPt>
          <c:dPt>
            <c:idx val="4"/>
            <c:invertIfNegative val="0"/>
            <c:bubble3D val="0"/>
            <c:spPr>
              <a:solidFill>
                <a:srgbClr val="00B050"/>
              </a:solidFill>
              <a:ln>
                <a:noFill/>
              </a:ln>
              <a:effectLst/>
            </c:spPr>
          </c:dPt>
          <c:dLbls>
            <c:dLbl>
              <c:idx val="4"/>
              <c:spPr>
                <a:solidFill>
                  <a:schemeClr val="bg1"/>
                </a:solid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2">
                          <a:lumMod val="25000"/>
                        </a:schemeClr>
                      </a:solidFill>
                      <a:latin typeface="+mn-lt"/>
                      <a:ea typeface="+mn-ea"/>
                      <a:cs typeface="+mn-cs"/>
                    </a:defRPr>
                  </a:pPr>
                  <a:endParaRPr lang="pt-BR"/>
                </a:p>
              </c:txPr>
              <c:dLblPos val="outEnd"/>
              <c:showLegendKey val="0"/>
              <c:showVal val="1"/>
              <c:showCatName val="0"/>
              <c:showSerName val="0"/>
              <c:showPercent val="0"/>
              <c:showBubbleSize val="0"/>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2">
                        <a:lumMod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Plan1!$A$2:$A$6</c:f>
              <c:strCache>
                <c:ptCount val="5"/>
                <c:pt idx="0">
                  <c:v>n teve</c:v>
                </c:pt>
                <c:pt idx="1">
                  <c:v>carga h</c:v>
                </c:pt>
                <c:pt idx="2">
                  <c:v>consultores</c:v>
                </c:pt>
                <c:pt idx="3">
                  <c:v>horarios</c:v>
                </c:pt>
                <c:pt idx="4">
                  <c:v>outros</c:v>
                </c:pt>
              </c:strCache>
            </c:strRef>
          </c:cat>
          <c:val>
            <c:numRef>
              <c:f>Plan1!$B$2:$B$6</c:f>
              <c:numCache>
                <c:formatCode>General</c:formatCode>
                <c:ptCount val="5"/>
                <c:pt idx="0">
                  <c:v>2</c:v>
                </c:pt>
                <c:pt idx="1">
                  <c:v>0</c:v>
                </c:pt>
                <c:pt idx="2">
                  <c:v>1</c:v>
                </c:pt>
                <c:pt idx="3">
                  <c:v>0</c:v>
                </c:pt>
                <c:pt idx="4">
                  <c:v>96</c:v>
                </c:pt>
              </c:numCache>
            </c:numRef>
          </c:val>
          <c:extLst xmlns:c16r2="http://schemas.microsoft.com/office/drawing/2015/06/chart">
            <c:ext xmlns:c16="http://schemas.microsoft.com/office/drawing/2014/chart" uri="{C3380CC4-5D6E-409C-BE32-E72D297353CC}">
              <c16:uniqueId val="{00000007-D11C-4013-AC3F-AB0BCE7D6A41}"/>
            </c:ext>
          </c:extLst>
        </c:ser>
        <c:dLbls>
          <c:dLblPos val="outEnd"/>
          <c:showLegendKey val="0"/>
          <c:showVal val="1"/>
          <c:showCatName val="0"/>
          <c:showSerName val="0"/>
          <c:showPercent val="0"/>
          <c:showBubbleSize val="0"/>
        </c:dLbls>
        <c:gapWidth val="300"/>
        <c:overlap val="-92"/>
        <c:axId val="438955456"/>
        <c:axId val="438955848"/>
      </c:barChart>
      <c:catAx>
        <c:axId val="438955456"/>
        <c:scaling>
          <c:orientation val="minMax"/>
        </c:scaling>
        <c:delete val="1"/>
        <c:axPos val="l"/>
        <c:numFmt formatCode="General" sourceLinked="1"/>
        <c:majorTickMark val="out"/>
        <c:minorTickMark val="none"/>
        <c:tickLblPos val="nextTo"/>
        <c:crossAx val="438955848"/>
        <c:crosses val="autoZero"/>
        <c:auto val="1"/>
        <c:lblAlgn val="ctr"/>
        <c:lblOffset val="100"/>
        <c:noMultiLvlLbl val="0"/>
      </c:catAx>
      <c:valAx>
        <c:axId val="438955848"/>
        <c:scaling>
          <c:orientation val="minMax"/>
          <c:max val="105"/>
          <c:min val="0"/>
        </c:scaling>
        <c:delete val="1"/>
        <c:axPos val="b"/>
        <c:numFmt formatCode="General" sourceLinked="1"/>
        <c:majorTickMark val="out"/>
        <c:minorTickMark val="none"/>
        <c:tickLblPos val="nextTo"/>
        <c:crossAx val="438955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chemeClr val="accent2">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2">
                        <a:lumMod val="7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até R$ 60 mil</c:v>
                </c:pt>
                <c:pt idx="1">
                  <c:v>R$ 60 mil a R$ 360 mil</c:v>
                </c:pt>
                <c:pt idx="2">
                  <c:v>R$ 360 mil a R$3,6 mi</c:v>
                </c:pt>
                <c:pt idx="3">
                  <c:v>mais de R$ 3,6 mi</c:v>
                </c:pt>
              </c:strCache>
            </c:strRef>
          </c:cat>
          <c:val>
            <c:numRef>
              <c:f>Plan1!$B$2:$B$5</c:f>
              <c:numCache>
                <c:formatCode>0%</c:formatCode>
                <c:ptCount val="4"/>
                <c:pt idx="0">
                  <c:v>0.27</c:v>
                </c:pt>
                <c:pt idx="1">
                  <c:v>0.23</c:v>
                </c:pt>
                <c:pt idx="2">
                  <c:v>0.17</c:v>
                </c:pt>
                <c:pt idx="3">
                  <c:v>0.13</c:v>
                </c:pt>
              </c:numCache>
            </c:numRef>
          </c:val>
          <c:extLst xmlns:c16r2="http://schemas.microsoft.com/office/drawing/2015/06/chart">
            <c:ext xmlns:c16="http://schemas.microsoft.com/office/drawing/2014/chart" uri="{C3380CC4-5D6E-409C-BE32-E72D297353CC}">
              <c16:uniqueId val="{00000000-60BB-4F1D-9D2C-8C7CB946A1E3}"/>
            </c:ext>
          </c:extLst>
        </c:ser>
        <c:dLbls>
          <c:dLblPos val="outEnd"/>
          <c:showLegendKey val="0"/>
          <c:showVal val="1"/>
          <c:showCatName val="0"/>
          <c:showSerName val="0"/>
          <c:showPercent val="0"/>
          <c:showBubbleSize val="0"/>
        </c:dLbls>
        <c:gapWidth val="492"/>
        <c:overlap val="30"/>
        <c:axId val="484799144"/>
        <c:axId val="484799536"/>
      </c:barChart>
      <c:catAx>
        <c:axId val="484799144"/>
        <c:scaling>
          <c:orientation val="minMax"/>
        </c:scaling>
        <c:delete val="1"/>
        <c:axPos val="b"/>
        <c:numFmt formatCode="General" sourceLinked="1"/>
        <c:majorTickMark val="out"/>
        <c:minorTickMark val="none"/>
        <c:tickLblPos val="nextTo"/>
        <c:crossAx val="484799536"/>
        <c:crosses val="autoZero"/>
        <c:auto val="1"/>
        <c:lblAlgn val="ctr"/>
        <c:lblOffset val="100"/>
        <c:noMultiLvlLbl val="0"/>
      </c:catAx>
      <c:valAx>
        <c:axId val="484799536"/>
        <c:scaling>
          <c:orientation val="minMax"/>
          <c:max val="0.35000000000000003"/>
        </c:scaling>
        <c:delete val="1"/>
        <c:axPos val="l"/>
        <c:numFmt formatCode="0%" sourceLinked="1"/>
        <c:majorTickMark val="out"/>
        <c:minorTickMark val="none"/>
        <c:tickLblPos val="nextTo"/>
        <c:crossAx val="484799144"/>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'P15'!$D$24:$D$49</c:f>
              <c:numCache>
                <c:formatCode>\(General\)</c:formatCode>
                <c:ptCount val="26"/>
                <c:pt idx="0">
                  <c:v>113</c:v>
                </c:pt>
                <c:pt idx="1">
                  <c:v>129</c:v>
                </c:pt>
                <c:pt idx="2">
                  <c:v>128</c:v>
                </c:pt>
                <c:pt idx="3">
                  <c:v>98</c:v>
                </c:pt>
                <c:pt idx="4">
                  <c:v>113</c:v>
                </c:pt>
                <c:pt idx="5">
                  <c:v>94</c:v>
                </c:pt>
                <c:pt idx="6">
                  <c:v>111</c:v>
                </c:pt>
                <c:pt idx="7">
                  <c:v>110</c:v>
                </c:pt>
                <c:pt idx="8">
                  <c:v>102</c:v>
                </c:pt>
                <c:pt idx="9">
                  <c:v>125</c:v>
                </c:pt>
                <c:pt idx="10">
                  <c:v>130</c:v>
                </c:pt>
                <c:pt idx="11">
                  <c:v>136</c:v>
                </c:pt>
                <c:pt idx="12">
                  <c:v>52</c:v>
                </c:pt>
                <c:pt idx="13">
                  <c:v>108</c:v>
                </c:pt>
                <c:pt idx="14">
                  <c:v>116</c:v>
                </c:pt>
                <c:pt idx="15">
                  <c:v>114</c:v>
                </c:pt>
                <c:pt idx="16">
                  <c:v>131</c:v>
                </c:pt>
                <c:pt idx="17">
                  <c:v>145</c:v>
                </c:pt>
                <c:pt idx="18">
                  <c:v>95</c:v>
                </c:pt>
                <c:pt idx="19">
                  <c:v>28</c:v>
                </c:pt>
                <c:pt idx="20">
                  <c:v>16</c:v>
                </c:pt>
                <c:pt idx="21">
                  <c:v>108</c:v>
                </c:pt>
                <c:pt idx="22">
                  <c:v>89</c:v>
                </c:pt>
                <c:pt idx="23">
                  <c:v>142</c:v>
                </c:pt>
                <c:pt idx="24">
                  <c:v>108</c:v>
                </c:pt>
                <c:pt idx="25">
                  <c:v>34</c:v>
                </c:pt>
              </c:numCache>
            </c:numRef>
          </c:cat>
          <c:val>
            <c:numRef>
              <c:f>'P15'!$E$24:$E$49</c:f>
              <c:numCache>
                <c:formatCode>#,##0</c:formatCode>
                <c:ptCount val="26"/>
                <c:pt idx="0">
                  <c:v>21.106194690265497</c:v>
                </c:pt>
                <c:pt idx="1">
                  <c:v>20.635658914728694</c:v>
                </c:pt>
                <c:pt idx="2">
                  <c:v>18.664062500000004</c:v>
                </c:pt>
                <c:pt idx="3">
                  <c:v>20.153061224489797</c:v>
                </c:pt>
                <c:pt idx="4">
                  <c:v>23.110619469026549</c:v>
                </c:pt>
                <c:pt idx="5">
                  <c:v>25.239361702127656</c:v>
                </c:pt>
                <c:pt idx="6">
                  <c:v>20.90990990990991</c:v>
                </c:pt>
                <c:pt idx="7">
                  <c:v>21.536363636363639</c:v>
                </c:pt>
                <c:pt idx="8">
                  <c:v>21.71078431372548</c:v>
                </c:pt>
                <c:pt idx="9">
                  <c:v>25.367999999999977</c:v>
                </c:pt>
                <c:pt idx="10">
                  <c:v>19.969230769230769</c:v>
                </c:pt>
                <c:pt idx="11">
                  <c:v>20.66911764705883</c:v>
                </c:pt>
                <c:pt idx="12">
                  <c:v>21.53846153846154</c:v>
                </c:pt>
                <c:pt idx="13">
                  <c:v>22.750000000000011</c:v>
                </c:pt>
                <c:pt idx="14">
                  <c:v>23.698275862068957</c:v>
                </c:pt>
                <c:pt idx="15">
                  <c:v>23.785087719298247</c:v>
                </c:pt>
                <c:pt idx="16">
                  <c:v>25.477099236641219</c:v>
                </c:pt>
                <c:pt idx="17">
                  <c:v>26.820689655172416</c:v>
                </c:pt>
                <c:pt idx="18">
                  <c:v>28.161368421052629</c:v>
                </c:pt>
                <c:pt idx="19">
                  <c:v>20.446428571428566</c:v>
                </c:pt>
                <c:pt idx="20">
                  <c:v>23.437500000000004</c:v>
                </c:pt>
                <c:pt idx="21">
                  <c:v>24.49074074074074</c:v>
                </c:pt>
                <c:pt idx="22">
                  <c:v>24.896067415730325</c:v>
                </c:pt>
                <c:pt idx="23">
                  <c:v>24.978873239436616</c:v>
                </c:pt>
                <c:pt idx="24">
                  <c:v>25.064814814814813</c:v>
                </c:pt>
                <c:pt idx="25">
                  <c:v>25.794117647058819</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4800320"/>
        <c:axId val="484800712"/>
      </c:barChart>
      <c:catAx>
        <c:axId val="484800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4800712"/>
        <c:crosses val="autoZero"/>
        <c:auto val="1"/>
        <c:lblAlgn val="ctr"/>
        <c:lblOffset val="100"/>
        <c:noMultiLvlLbl val="0"/>
      </c:catAx>
      <c:valAx>
        <c:axId val="484800712"/>
        <c:scaling>
          <c:orientation val="minMax"/>
          <c:max val="0"/>
        </c:scaling>
        <c:delete val="1"/>
        <c:axPos val="l"/>
        <c:numFmt formatCode="#,##0" sourceLinked="1"/>
        <c:majorTickMark val="out"/>
        <c:minorTickMark val="none"/>
        <c:tickLblPos val="nextTo"/>
        <c:crossAx val="4848003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'P15'!$B$24:$B$49</c:f>
              <c:strCache>
                <c:ptCount val="26"/>
                <c:pt idx="0">
                  <c:v>RS</c:v>
                </c:pt>
                <c:pt idx="1">
                  <c:v>SC</c:v>
                </c:pt>
                <c:pt idx="2">
                  <c:v>PR</c:v>
                </c:pt>
                <c:pt idx="3">
                  <c:v>MG</c:v>
                </c:pt>
                <c:pt idx="4">
                  <c:v>ES</c:v>
                </c:pt>
                <c:pt idx="5">
                  <c:v>RJ</c:v>
                </c:pt>
                <c:pt idx="6">
                  <c:v>MS</c:v>
                </c:pt>
                <c:pt idx="7">
                  <c:v>GO</c:v>
                </c:pt>
                <c:pt idx="8">
                  <c:v>DF</c:v>
                </c:pt>
                <c:pt idx="9">
                  <c:v>MT</c:v>
                </c:pt>
                <c:pt idx="10">
                  <c:v>PB</c:v>
                </c:pt>
                <c:pt idx="11">
                  <c:v>RN</c:v>
                </c:pt>
                <c:pt idx="12">
                  <c:v>PI</c:v>
                </c:pt>
                <c:pt idx="13">
                  <c:v>PE</c:v>
                </c:pt>
                <c:pt idx="14">
                  <c:v>SE</c:v>
                </c:pt>
                <c:pt idx="15">
                  <c:v>AL</c:v>
                </c:pt>
                <c:pt idx="16">
                  <c:v>BA</c:v>
                </c:pt>
                <c:pt idx="17">
                  <c:v>CE</c:v>
                </c:pt>
                <c:pt idx="18">
                  <c:v>MA</c:v>
                </c:pt>
                <c:pt idx="19">
                  <c:v>RR</c:v>
                </c:pt>
                <c:pt idx="20">
                  <c:v>AC</c:v>
                </c:pt>
                <c:pt idx="21">
                  <c:v>TO</c:v>
                </c:pt>
                <c:pt idx="22">
                  <c:v>AM</c:v>
                </c:pt>
                <c:pt idx="23">
                  <c:v>PA</c:v>
                </c:pt>
                <c:pt idx="24">
                  <c:v>RO</c:v>
                </c:pt>
                <c:pt idx="25">
                  <c:v>AP</c:v>
                </c:pt>
              </c:strCache>
            </c:strRef>
          </c:cat>
          <c:val>
            <c:numRef>
              <c:f>'P15'!$E$24:$E$49</c:f>
              <c:numCache>
                <c:formatCode>#,##0</c:formatCode>
                <c:ptCount val="26"/>
                <c:pt idx="0">
                  <c:v>18.664062500000004</c:v>
                </c:pt>
                <c:pt idx="1">
                  <c:v>20.635658914728694</c:v>
                </c:pt>
                <c:pt idx="2">
                  <c:v>21.106194690265497</c:v>
                </c:pt>
                <c:pt idx="3">
                  <c:v>20.153061224489797</c:v>
                </c:pt>
                <c:pt idx="4">
                  <c:v>23.110619469026549</c:v>
                </c:pt>
                <c:pt idx="5">
                  <c:v>25.239361702127656</c:v>
                </c:pt>
                <c:pt idx="6">
                  <c:v>20.90990990990991</c:v>
                </c:pt>
                <c:pt idx="7">
                  <c:v>21.536363636363639</c:v>
                </c:pt>
                <c:pt idx="8">
                  <c:v>21.71078431372548</c:v>
                </c:pt>
                <c:pt idx="9">
                  <c:v>25.367999999999977</c:v>
                </c:pt>
                <c:pt idx="10">
                  <c:v>19.969230769230769</c:v>
                </c:pt>
                <c:pt idx="11">
                  <c:v>20.66911764705883</c:v>
                </c:pt>
                <c:pt idx="12">
                  <c:v>21.53846153846154</c:v>
                </c:pt>
                <c:pt idx="13">
                  <c:v>22.750000000000011</c:v>
                </c:pt>
                <c:pt idx="14">
                  <c:v>23.698275862068957</c:v>
                </c:pt>
                <c:pt idx="15">
                  <c:v>23.785087719298247</c:v>
                </c:pt>
                <c:pt idx="16">
                  <c:v>25.477099236641219</c:v>
                </c:pt>
                <c:pt idx="17">
                  <c:v>26.820689655172416</c:v>
                </c:pt>
                <c:pt idx="18">
                  <c:v>28.161368421052629</c:v>
                </c:pt>
                <c:pt idx="19">
                  <c:v>20.446428571428566</c:v>
                </c:pt>
                <c:pt idx="20">
                  <c:v>23.437500000000004</c:v>
                </c:pt>
                <c:pt idx="21">
                  <c:v>24.49074074074074</c:v>
                </c:pt>
                <c:pt idx="22">
                  <c:v>24.896067415730325</c:v>
                </c:pt>
                <c:pt idx="23">
                  <c:v>24.978873239436616</c:v>
                </c:pt>
                <c:pt idx="24">
                  <c:v>25.064814814814813</c:v>
                </c:pt>
                <c:pt idx="25">
                  <c:v>25.794117647058819</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4801496"/>
        <c:axId val="484801888"/>
      </c:barChart>
      <c:catAx>
        <c:axId val="484801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4801888"/>
        <c:crosses val="autoZero"/>
        <c:auto val="1"/>
        <c:lblAlgn val="ctr"/>
        <c:lblOffset val="100"/>
        <c:noMultiLvlLbl val="0"/>
      </c:catAx>
      <c:valAx>
        <c:axId val="484801888"/>
        <c:scaling>
          <c:orientation val="minMax"/>
        </c:scaling>
        <c:delete val="1"/>
        <c:axPos val="l"/>
        <c:numFmt formatCode="#,##0" sourceLinked="1"/>
        <c:majorTickMark val="none"/>
        <c:minorTickMark val="none"/>
        <c:tickLblPos val="nextTo"/>
        <c:crossAx val="484801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0"/>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5-A5CA-4730-BB43-96A5495DC476}"/>
              </c:ext>
            </c:extLst>
          </c:dPt>
          <c:dPt>
            <c:idx val="12"/>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7-A5CA-4730-BB43-96A5495DC476}"/>
              </c:ext>
            </c:extLst>
          </c:dPt>
          <c:dPt>
            <c:idx val="1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A5CA-4730-BB43-96A5495DC476}"/>
              </c:ext>
            </c:extLst>
          </c:dPt>
          <c:dPt>
            <c:idx val="16"/>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A5CA-4730-BB43-96A5495DC476}"/>
              </c:ext>
            </c:extLst>
          </c:dPt>
          <c:dPt>
            <c:idx val="17"/>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A5CA-4730-BB43-96A5495DC476}"/>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'P15'!$F$24:$F$49</c:f>
              <c:strCache>
                <c:ptCount val="26"/>
                <c:pt idx="0">
                  <c:v>RS</c:v>
                </c:pt>
                <c:pt idx="1">
                  <c:v>PB</c:v>
                </c:pt>
                <c:pt idx="2">
                  <c:v>MG</c:v>
                </c:pt>
                <c:pt idx="3">
                  <c:v>RR</c:v>
                </c:pt>
                <c:pt idx="4">
                  <c:v>SC</c:v>
                </c:pt>
                <c:pt idx="5">
                  <c:v>RN</c:v>
                </c:pt>
                <c:pt idx="6">
                  <c:v>MS</c:v>
                </c:pt>
                <c:pt idx="7">
                  <c:v>PR</c:v>
                </c:pt>
                <c:pt idx="8">
                  <c:v>GO</c:v>
                </c:pt>
                <c:pt idx="9">
                  <c:v>PI</c:v>
                </c:pt>
                <c:pt idx="10">
                  <c:v>DF</c:v>
                </c:pt>
                <c:pt idx="11">
                  <c:v>PE</c:v>
                </c:pt>
                <c:pt idx="12">
                  <c:v>ES</c:v>
                </c:pt>
                <c:pt idx="13">
                  <c:v>AC</c:v>
                </c:pt>
                <c:pt idx="14">
                  <c:v>SE</c:v>
                </c:pt>
                <c:pt idx="15">
                  <c:v>AL</c:v>
                </c:pt>
                <c:pt idx="16">
                  <c:v>TO</c:v>
                </c:pt>
                <c:pt idx="17">
                  <c:v>AM</c:v>
                </c:pt>
                <c:pt idx="18">
                  <c:v>PA</c:v>
                </c:pt>
                <c:pt idx="19">
                  <c:v>RO</c:v>
                </c:pt>
                <c:pt idx="20">
                  <c:v>RJ</c:v>
                </c:pt>
                <c:pt idx="21">
                  <c:v>MT</c:v>
                </c:pt>
                <c:pt idx="22">
                  <c:v>BA</c:v>
                </c:pt>
                <c:pt idx="23">
                  <c:v>AP</c:v>
                </c:pt>
                <c:pt idx="24">
                  <c:v>CE</c:v>
                </c:pt>
                <c:pt idx="25">
                  <c:v>MA</c:v>
                </c:pt>
              </c:strCache>
            </c:strRef>
          </c:cat>
          <c:val>
            <c:numRef>
              <c:f>'P15'!$H$24:$H$49</c:f>
              <c:numCache>
                <c:formatCode>#,##0</c:formatCode>
                <c:ptCount val="26"/>
                <c:pt idx="0">
                  <c:v>18.664062500000004</c:v>
                </c:pt>
                <c:pt idx="1">
                  <c:v>19.969230769230769</c:v>
                </c:pt>
                <c:pt idx="2">
                  <c:v>20.153061224489797</c:v>
                </c:pt>
                <c:pt idx="3">
                  <c:v>20.446428571428566</c:v>
                </c:pt>
                <c:pt idx="4">
                  <c:v>20.635658914728694</c:v>
                </c:pt>
                <c:pt idx="5">
                  <c:v>20.66911764705883</c:v>
                </c:pt>
                <c:pt idx="6">
                  <c:v>20.90990990990991</c:v>
                </c:pt>
                <c:pt idx="7">
                  <c:v>21.106194690265497</c:v>
                </c:pt>
                <c:pt idx="8">
                  <c:v>21.536363636363639</c:v>
                </c:pt>
                <c:pt idx="9">
                  <c:v>21.53846153846154</c:v>
                </c:pt>
                <c:pt idx="10">
                  <c:v>21.71078431372548</c:v>
                </c:pt>
                <c:pt idx="11">
                  <c:v>22.750000000000011</c:v>
                </c:pt>
                <c:pt idx="12">
                  <c:v>23.110619469026549</c:v>
                </c:pt>
                <c:pt idx="13">
                  <c:v>23.437500000000004</c:v>
                </c:pt>
                <c:pt idx="14">
                  <c:v>23.698275862068957</c:v>
                </c:pt>
                <c:pt idx="15">
                  <c:v>23.785087719298247</c:v>
                </c:pt>
                <c:pt idx="16">
                  <c:v>24.49074074074074</c:v>
                </c:pt>
                <c:pt idx="17">
                  <c:v>24.896067415730325</c:v>
                </c:pt>
                <c:pt idx="18">
                  <c:v>24.978873239436616</c:v>
                </c:pt>
                <c:pt idx="19">
                  <c:v>25.064814814814813</c:v>
                </c:pt>
                <c:pt idx="20">
                  <c:v>25.239361702127656</c:v>
                </c:pt>
                <c:pt idx="21">
                  <c:v>25.367999999999977</c:v>
                </c:pt>
                <c:pt idx="22">
                  <c:v>25.477099236641219</c:v>
                </c:pt>
                <c:pt idx="23">
                  <c:v>25.794117647058819</c:v>
                </c:pt>
                <c:pt idx="24">
                  <c:v>26.820689655172416</c:v>
                </c:pt>
                <c:pt idx="25">
                  <c:v>28.161368421052629</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4802672"/>
        <c:axId val="484803064"/>
      </c:barChart>
      <c:catAx>
        <c:axId val="4848026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4803064"/>
        <c:crosses val="autoZero"/>
        <c:auto val="1"/>
        <c:lblAlgn val="ctr"/>
        <c:lblOffset val="100"/>
        <c:noMultiLvlLbl val="0"/>
      </c:catAx>
      <c:valAx>
        <c:axId val="484803064"/>
        <c:scaling>
          <c:orientation val="minMax"/>
        </c:scaling>
        <c:delete val="1"/>
        <c:axPos val="l"/>
        <c:numFmt formatCode="#,##0" sourceLinked="1"/>
        <c:majorTickMark val="none"/>
        <c:minorTickMark val="none"/>
        <c:tickLblPos val="nextTo"/>
        <c:crossAx val="484802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152086002077274E-2"/>
          <c:y val="0.67470179202394986"/>
          <c:w val="0.97658061939563789"/>
          <c:h val="0.22803388166734406"/>
        </c:manualLayout>
      </c:layout>
      <c:barChart>
        <c:barDir val="col"/>
        <c:grouping val="clustered"/>
        <c:varyColors val="0"/>
        <c:ser>
          <c:idx val="0"/>
          <c:order val="0"/>
          <c:spPr>
            <a:solidFill>
              <a:srgbClr val="FFC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24C8-4AD4-AEBD-CDFB957E1109}"/>
              </c:ext>
            </c:extLst>
          </c:dPt>
          <c:dPt>
            <c:idx val="1"/>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3-24C8-4AD4-AEBD-CDFB957E1109}"/>
              </c:ext>
            </c:extLst>
          </c:dPt>
          <c:dPt>
            <c:idx val="2"/>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5-24C8-4AD4-AEBD-CDFB957E1109}"/>
              </c:ext>
            </c:extLst>
          </c:dPt>
          <c:dPt>
            <c:idx val="3"/>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7-24C8-4AD4-AEBD-CDFB957E1109}"/>
              </c:ext>
            </c:extLst>
          </c:dPt>
          <c:dPt>
            <c:idx val="4"/>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9-24C8-4AD4-AEBD-CDFB957E1109}"/>
              </c:ext>
            </c:extLst>
          </c:dPt>
          <c:dPt>
            <c:idx val="5"/>
            <c:invertIfNegative val="0"/>
            <c:bubble3D val="0"/>
            <c:spPr>
              <a:solidFill>
                <a:srgbClr val="002060"/>
              </a:solidFill>
              <a:ln>
                <a:noFill/>
              </a:ln>
              <a:effectLst/>
            </c:spPr>
            <c:extLst xmlns:c16r2="http://schemas.microsoft.com/office/drawing/2015/06/chart">
              <c:ext xmlns:c16="http://schemas.microsoft.com/office/drawing/2014/chart" uri="{C3380CC4-5D6E-409C-BE32-E72D297353CC}">
                <c16:uniqueId val="{0000000B-24C8-4AD4-AEBD-CDFB957E1109}"/>
              </c:ext>
            </c:extLst>
          </c:dPt>
          <c:dPt>
            <c:idx val="6"/>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D-24C8-4AD4-AEBD-CDFB957E1109}"/>
              </c:ext>
            </c:extLst>
          </c:dPt>
          <c:dPt>
            <c:idx val="7"/>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0F-24C8-4AD4-AEBD-CDFB957E1109}"/>
              </c:ext>
            </c:extLst>
          </c:dPt>
          <c:dPt>
            <c:idx val="8"/>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1-24C8-4AD4-AEBD-CDFB957E1109}"/>
              </c:ext>
            </c:extLst>
          </c:dPt>
          <c:dPt>
            <c:idx val="9"/>
            <c:invertIfNegative val="0"/>
            <c:bubble3D val="0"/>
            <c:spPr>
              <a:solidFill>
                <a:srgbClr val="FF0000"/>
              </a:solidFill>
              <a:ln>
                <a:noFill/>
              </a:ln>
              <a:effectLst/>
            </c:spPr>
            <c:extLst xmlns:c16r2="http://schemas.microsoft.com/office/drawing/2015/06/chart">
              <c:ext xmlns:c16="http://schemas.microsoft.com/office/drawing/2014/chart" uri="{C3380CC4-5D6E-409C-BE32-E72D297353CC}">
                <c16:uniqueId val="{00000013-24C8-4AD4-AEBD-CDFB957E1109}"/>
              </c:ext>
            </c:extLst>
          </c:dPt>
          <c:dPt>
            <c:idx val="19"/>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5-24C8-4AD4-AEBD-CDFB957E1109}"/>
              </c:ext>
            </c:extLst>
          </c:dPt>
          <c:dPt>
            <c:idx val="20"/>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7-24C8-4AD4-AEBD-CDFB957E1109}"/>
              </c:ext>
            </c:extLst>
          </c:dPt>
          <c:dPt>
            <c:idx val="21"/>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9-24C8-4AD4-AEBD-CDFB957E1109}"/>
              </c:ext>
            </c:extLst>
          </c:dPt>
          <c:dPt>
            <c:idx val="22"/>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B-24C8-4AD4-AEBD-CDFB957E1109}"/>
              </c:ext>
            </c:extLst>
          </c:dPt>
          <c:dPt>
            <c:idx val="23"/>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D-24C8-4AD4-AEBD-CDFB957E1109}"/>
              </c:ext>
            </c:extLst>
          </c:dPt>
          <c:dPt>
            <c:idx val="24"/>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1F-24C8-4AD4-AEBD-CDFB957E1109}"/>
              </c:ext>
            </c:extLst>
          </c:dPt>
          <c:dPt>
            <c:idx val="25"/>
            <c:invertIfNegative val="0"/>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21-24C8-4AD4-AEBD-CDFB957E1109}"/>
              </c:ext>
            </c:extLst>
          </c:dPt>
          <c:cat>
            <c:numRef>
              <c:f>'P15'!$G$24:$G$49</c:f>
              <c:numCache>
                <c:formatCode>\(General\)</c:formatCode>
                <c:ptCount val="26"/>
                <c:pt idx="0">
                  <c:v>128</c:v>
                </c:pt>
                <c:pt idx="1">
                  <c:v>130</c:v>
                </c:pt>
                <c:pt idx="2">
                  <c:v>98</c:v>
                </c:pt>
                <c:pt idx="3">
                  <c:v>28</c:v>
                </c:pt>
                <c:pt idx="4">
                  <c:v>129</c:v>
                </c:pt>
                <c:pt idx="5">
                  <c:v>136</c:v>
                </c:pt>
                <c:pt idx="6">
                  <c:v>111</c:v>
                </c:pt>
                <c:pt idx="7">
                  <c:v>113</c:v>
                </c:pt>
                <c:pt idx="8">
                  <c:v>110</c:v>
                </c:pt>
                <c:pt idx="9">
                  <c:v>52</c:v>
                </c:pt>
                <c:pt idx="10">
                  <c:v>102</c:v>
                </c:pt>
                <c:pt idx="11">
                  <c:v>108</c:v>
                </c:pt>
                <c:pt idx="12">
                  <c:v>113</c:v>
                </c:pt>
                <c:pt idx="13">
                  <c:v>16</c:v>
                </c:pt>
                <c:pt idx="14">
                  <c:v>116</c:v>
                </c:pt>
                <c:pt idx="15">
                  <c:v>114</c:v>
                </c:pt>
                <c:pt idx="16">
                  <c:v>108</c:v>
                </c:pt>
                <c:pt idx="17">
                  <c:v>89</c:v>
                </c:pt>
                <c:pt idx="18">
                  <c:v>142</c:v>
                </c:pt>
                <c:pt idx="19">
                  <c:v>108</c:v>
                </c:pt>
                <c:pt idx="20">
                  <c:v>94</c:v>
                </c:pt>
                <c:pt idx="21">
                  <c:v>125</c:v>
                </c:pt>
                <c:pt idx="22">
                  <c:v>131</c:v>
                </c:pt>
                <c:pt idx="23">
                  <c:v>34</c:v>
                </c:pt>
                <c:pt idx="24">
                  <c:v>145</c:v>
                </c:pt>
                <c:pt idx="25">
                  <c:v>95</c:v>
                </c:pt>
              </c:numCache>
            </c:numRef>
          </c:cat>
          <c:val>
            <c:numRef>
              <c:f>'P15'!$E$24:$E$49</c:f>
              <c:numCache>
                <c:formatCode>#,##0</c:formatCode>
                <c:ptCount val="26"/>
                <c:pt idx="0">
                  <c:v>18.664062500000004</c:v>
                </c:pt>
                <c:pt idx="1">
                  <c:v>20.635658914728694</c:v>
                </c:pt>
                <c:pt idx="2">
                  <c:v>21.106194690265497</c:v>
                </c:pt>
                <c:pt idx="3">
                  <c:v>20.153061224489797</c:v>
                </c:pt>
                <c:pt idx="4">
                  <c:v>23.110619469026549</c:v>
                </c:pt>
                <c:pt idx="5">
                  <c:v>25.239361702127656</c:v>
                </c:pt>
                <c:pt idx="6">
                  <c:v>20.90990990990991</c:v>
                </c:pt>
                <c:pt idx="7">
                  <c:v>21.536363636363639</c:v>
                </c:pt>
                <c:pt idx="8">
                  <c:v>21.71078431372548</c:v>
                </c:pt>
                <c:pt idx="9">
                  <c:v>25.367999999999977</c:v>
                </c:pt>
                <c:pt idx="10">
                  <c:v>19.969230769230769</c:v>
                </c:pt>
                <c:pt idx="11">
                  <c:v>20.66911764705883</c:v>
                </c:pt>
                <c:pt idx="12">
                  <c:v>21.53846153846154</c:v>
                </c:pt>
                <c:pt idx="13">
                  <c:v>22.750000000000011</c:v>
                </c:pt>
                <c:pt idx="14">
                  <c:v>23.698275862068957</c:v>
                </c:pt>
                <c:pt idx="15">
                  <c:v>23.785087719298247</c:v>
                </c:pt>
                <c:pt idx="16">
                  <c:v>25.477099236641219</c:v>
                </c:pt>
                <c:pt idx="17">
                  <c:v>26.820689655172416</c:v>
                </c:pt>
                <c:pt idx="18">
                  <c:v>28.161368421052629</c:v>
                </c:pt>
                <c:pt idx="19">
                  <c:v>20.446428571428566</c:v>
                </c:pt>
                <c:pt idx="20">
                  <c:v>23.437500000000004</c:v>
                </c:pt>
                <c:pt idx="21">
                  <c:v>24.49074074074074</c:v>
                </c:pt>
                <c:pt idx="22">
                  <c:v>24.896067415730325</c:v>
                </c:pt>
                <c:pt idx="23">
                  <c:v>24.978873239436616</c:v>
                </c:pt>
                <c:pt idx="24">
                  <c:v>25.064814814814813</c:v>
                </c:pt>
                <c:pt idx="25">
                  <c:v>25.794117647058819</c:v>
                </c:pt>
              </c:numCache>
            </c:numRef>
          </c:val>
          <c:extLst xmlns:c16r2="http://schemas.microsoft.com/office/drawing/2015/06/chart">
            <c:ext xmlns:c16="http://schemas.microsoft.com/office/drawing/2014/chart" uri="{C3380CC4-5D6E-409C-BE32-E72D297353CC}">
              <c16:uniqueId val="{00000022-24C8-4AD4-AEBD-CDFB957E1109}"/>
            </c:ext>
          </c:extLst>
        </c:ser>
        <c:dLbls>
          <c:showLegendKey val="0"/>
          <c:showVal val="0"/>
          <c:showCatName val="0"/>
          <c:showSerName val="0"/>
          <c:showPercent val="0"/>
          <c:showBubbleSize val="0"/>
        </c:dLbls>
        <c:gapWidth val="49"/>
        <c:overlap val="-27"/>
        <c:axId val="484803848"/>
        <c:axId val="484804240"/>
      </c:barChart>
      <c:catAx>
        <c:axId val="4848038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pt-BR"/>
          </a:p>
        </c:txPr>
        <c:crossAx val="484804240"/>
        <c:crosses val="autoZero"/>
        <c:auto val="1"/>
        <c:lblAlgn val="ctr"/>
        <c:lblOffset val="100"/>
        <c:noMultiLvlLbl val="0"/>
      </c:catAx>
      <c:valAx>
        <c:axId val="484804240"/>
        <c:scaling>
          <c:orientation val="minMax"/>
          <c:max val="0"/>
        </c:scaling>
        <c:delete val="1"/>
        <c:axPos val="l"/>
        <c:numFmt formatCode="#,##0" sourceLinked="1"/>
        <c:majorTickMark val="out"/>
        <c:minorTickMark val="none"/>
        <c:tickLblPos val="nextTo"/>
        <c:crossAx val="484803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2015</c:v>
                </c:pt>
              </c:strCache>
            </c:strRef>
          </c:tx>
          <c:dPt>
            <c:idx val="0"/>
            <c:bubble3D val="0"/>
            <c:spPr>
              <a:solidFill>
                <a:srgbClr val="00B050"/>
              </a:solidFill>
              <a:ln w="19050">
                <a:solidFill>
                  <a:schemeClr val="lt1"/>
                </a:solidFill>
              </a:ln>
              <a:effectLst/>
            </c:spPr>
            <c:extLst xmlns:c16r2="http://schemas.microsoft.com/office/drawing/2015/06/chart">
              <c:ext xmlns:c16="http://schemas.microsoft.com/office/drawing/2014/chart" uri="{C3380CC4-5D6E-409C-BE32-E72D297353CC}">
                <c16:uniqueId val="{00000001-291D-4A23-9DF7-D29FF85B4552}"/>
              </c:ext>
            </c:extLst>
          </c:dPt>
          <c:dPt>
            <c:idx val="1"/>
            <c:bubble3D val="0"/>
            <c:spPr>
              <a:solidFill>
                <a:srgbClr val="FFC000"/>
              </a:solidFill>
              <a:ln w="19050">
                <a:solidFill>
                  <a:schemeClr val="lt1"/>
                </a:solidFill>
              </a:ln>
              <a:effectLst/>
            </c:spPr>
            <c:extLst xmlns:c16r2="http://schemas.microsoft.com/office/drawing/2015/06/chart">
              <c:ext xmlns:c16="http://schemas.microsoft.com/office/drawing/2014/chart" uri="{C3380CC4-5D6E-409C-BE32-E72D297353CC}">
                <c16:uniqueId val="{00000003-291D-4A23-9DF7-D29FF85B4552}"/>
              </c:ext>
            </c:extLst>
          </c:dPt>
          <c:dPt>
            <c:idx val="2"/>
            <c:bubble3D val="0"/>
            <c:spPr>
              <a:solidFill>
                <a:srgbClr val="FF0000"/>
              </a:solidFill>
              <a:ln w="19050">
                <a:solidFill>
                  <a:schemeClr val="lt1"/>
                </a:solidFill>
              </a:ln>
              <a:effectLst/>
            </c:spPr>
            <c:extLst xmlns:c16r2="http://schemas.microsoft.com/office/drawing/2015/06/chart">
              <c:ext xmlns:c16="http://schemas.microsoft.com/office/drawing/2014/chart" uri="{C3380CC4-5D6E-409C-BE32-E72D297353CC}">
                <c16:uniqueId val="{00000005-291D-4A23-9DF7-D29FF85B4552}"/>
              </c:ext>
            </c:extLst>
          </c:dPt>
          <c:cat>
            <c:strRef>
              <c:f>Plan1!$A$2:$A$4</c:f>
              <c:strCache>
                <c:ptCount val="3"/>
                <c:pt idx="0">
                  <c:v>1º Tri</c:v>
                </c:pt>
                <c:pt idx="1">
                  <c:v>2º Tri</c:v>
                </c:pt>
                <c:pt idx="2">
                  <c:v>3º Tri</c:v>
                </c:pt>
              </c:strCache>
            </c:strRef>
          </c:cat>
          <c:val>
            <c:numRef>
              <c:f>Plan1!$B$2:$B$4</c:f>
              <c:numCache>
                <c:formatCode>General</c:formatCode>
                <c:ptCount val="3"/>
                <c:pt idx="0">
                  <c:v>56</c:v>
                </c:pt>
                <c:pt idx="1">
                  <c:v>35</c:v>
                </c:pt>
                <c:pt idx="2">
                  <c:v>9</c:v>
                </c:pt>
              </c:numCache>
            </c:numRef>
          </c:val>
          <c:extLst xmlns:c16r2="http://schemas.microsoft.com/office/drawing/2015/06/chart">
            <c:ext xmlns:c16="http://schemas.microsoft.com/office/drawing/2014/chart" uri="{C3380CC4-5D6E-409C-BE32-E72D297353CC}">
              <c16:uniqueId val="{00000006-291D-4A23-9DF7-D29FF85B4552}"/>
            </c:ext>
          </c:extLst>
        </c:ser>
        <c:dLbls>
          <c:showLegendKey val="0"/>
          <c:showVal val="0"/>
          <c:showCatName val="0"/>
          <c:showSerName val="0"/>
          <c:showPercent val="0"/>
          <c:showBubbleSize val="0"/>
          <c:showLeaderLines val="1"/>
        </c:dLbls>
        <c:firstSliceAng val="0"/>
        <c:holeSize val="56"/>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Plan1!$B$1</c:f>
              <c:strCache>
                <c:ptCount val="1"/>
                <c:pt idx="0">
                  <c:v>2014</c:v>
                </c:pt>
              </c:strCache>
            </c:strRef>
          </c:tx>
          <c:spPr>
            <a:solidFill>
              <a:srgbClr val="92D050"/>
            </a:solidFill>
          </c:spPr>
          <c:dPt>
            <c:idx val="0"/>
            <c:bubble3D val="0"/>
            <c:spPr>
              <a:solidFill>
                <a:srgbClr val="00B05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1-8329-42CE-94AC-B720BEDB5E8F}"/>
              </c:ext>
            </c:extLst>
          </c:dPt>
          <c:dPt>
            <c:idx val="1"/>
            <c:bubble3D val="0"/>
            <c:spPr>
              <a:solidFill>
                <a:srgbClr val="ED7D31">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3-8329-42CE-94AC-B720BEDB5E8F}"/>
              </c:ext>
            </c:extLst>
          </c:dPt>
          <c:dPt>
            <c:idx val="2"/>
            <c:bubble3D val="0"/>
            <c:spPr>
              <a:solidFill>
                <a:srgbClr val="FF0000">
                  <a:alpha val="50196"/>
                </a:srgbClr>
              </a:solidFill>
              <a:ln w="19050">
                <a:solidFill>
                  <a:schemeClr val="lt1"/>
                </a:solidFill>
              </a:ln>
              <a:effectLst/>
            </c:spPr>
            <c:extLst xmlns:c16r2="http://schemas.microsoft.com/office/drawing/2015/06/chart">
              <c:ext xmlns:c16="http://schemas.microsoft.com/office/drawing/2014/chart" uri="{C3380CC4-5D6E-409C-BE32-E72D297353CC}">
                <c16:uniqueId val="{00000005-8329-42CE-94AC-B720BEDB5E8F}"/>
              </c:ext>
            </c:extLst>
          </c:dPt>
          <c:cat>
            <c:strRef>
              <c:f>Plan1!$A$2:$A$4</c:f>
              <c:strCache>
                <c:ptCount val="3"/>
                <c:pt idx="0">
                  <c:v>1º Tri</c:v>
                </c:pt>
                <c:pt idx="1">
                  <c:v>2º Tri</c:v>
                </c:pt>
                <c:pt idx="2">
                  <c:v>3º Tri</c:v>
                </c:pt>
              </c:strCache>
            </c:strRef>
          </c:cat>
          <c:val>
            <c:numRef>
              <c:f>Plan1!$B$2:$B$4</c:f>
              <c:numCache>
                <c:formatCode>General</c:formatCode>
                <c:ptCount val="3"/>
                <c:pt idx="0">
                  <c:v>57</c:v>
                </c:pt>
                <c:pt idx="1">
                  <c:v>33</c:v>
                </c:pt>
                <c:pt idx="2">
                  <c:v>11</c:v>
                </c:pt>
              </c:numCache>
            </c:numRef>
          </c:val>
          <c:extLst xmlns:c16r2="http://schemas.microsoft.com/office/drawing/2015/06/chart">
            <c:ext xmlns:c16="http://schemas.microsoft.com/office/drawing/2014/chart" uri="{C3380CC4-5D6E-409C-BE32-E72D297353CC}">
              <c16:uniqueId val="{00000006-8329-42CE-94AC-B720BEDB5E8F}"/>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6BE98"/>
            </a:solidFill>
            <a:ln>
              <a:noFill/>
            </a:ln>
            <a:effectLst/>
          </c:spPr>
          <c:invertIfNegative val="0"/>
          <c:dPt>
            <c:idx val="0"/>
            <c:invertIfNegative val="0"/>
            <c:bubble3D val="0"/>
            <c:spPr>
              <a:solidFill>
                <a:srgbClr val="7FD7A7"/>
              </a:solidFill>
              <a:ln>
                <a:noFill/>
              </a:ln>
              <a:effectLst/>
            </c:spPr>
            <c:extLst xmlns:c16r2="http://schemas.microsoft.com/office/drawing/2015/06/chart">
              <c:ext xmlns:c16="http://schemas.microsoft.com/office/drawing/2014/chart" uri="{C3380CC4-5D6E-409C-BE32-E72D297353CC}">
                <c16:uniqueId val="{00000001-E5B2-4CE4-8BFB-AA5551E1ADA6}"/>
              </c:ext>
            </c:extLst>
          </c:dPt>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0.35</c:v>
                </c:pt>
                <c:pt idx="1">
                  <c:v>0.01</c:v>
                </c:pt>
                <c:pt idx="2">
                  <c:v>0.02</c:v>
                </c:pt>
                <c:pt idx="3">
                  <c:v>0.03</c:v>
                </c:pt>
                <c:pt idx="4">
                  <c:v>0.02</c:v>
                </c:pt>
                <c:pt idx="5">
                  <c:v>0.01</c:v>
                </c:pt>
                <c:pt idx="6">
                  <c:v>0.05</c:v>
                </c:pt>
                <c:pt idx="7">
                  <c:v>7.0000000000000007E-2</c:v>
                </c:pt>
                <c:pt idx="8">
                  <c:v>0.14000000000000001</c:v>
                </c:pt>
                <c:pt idx="9">
                  <c:v>0.04</c:v>
                </c:pt>
                <c:pt idx="10">
                  <c:v>0.16</c:v>
                </c:pt>
              </c:numCache>
            </c:numRef>
          </c:val>
          <c:extLst xmlns:c16r2="http://schemas.microsoft.com/office/drawing/2015/06/chart">
            <c:ext xmlns:c16="http://schemas.microsoft.com/office/drawing/2014/chart" uri="{C3380CC4-5D6E-409C-BE32-E72D297353CC}">
              <c16:uniqueId val="{00000002-E5B2-4CE4-8BFB-AA5551E1ADA6}"/>
            </c:ext>
          </c:extLst>
        </c:ser>
        <c:dLbls>
          <c:showLegendKey val="0"/>
          <c:showVal val="0"/>
          <c:showCatName val="0"/>
          <c:showSerName val="0"/>
          <c:showPercent val="0"/>
          <c:showBubbleSize val="0"/>
        </c:dLbls>
        <c:gapWidth val="490"/>
        <c:overlap val="-20"/>
        <c:axId val="484805808"/>
        <c:axId val="487505880"/>
      </c:barChart>
      <c:catAx>
        <c:axId val="484805808"/>
        <c:scaling>
          <c:orientation val="minMax"/>
        </c:scaling>
        <c:delete val="1"/>
        <c:axPos val="b"/>
        <c:numFmt formatCode="General" sourceLinked="1"/>
        <c:majorTickMark val="out"/>
        <c:minorTickMark val="none"/>
        <c:tickLblPos val="nextTo"/>
        <c:crossAx val="487505880"/>
        <c:crosses val="autoZero"/>
        <c:auto val="1"/>
        <c:lblAlgn val="ctr"/>
        <c:lblOffset val="100"/>
        <c:noMultiLvlLbl val="0"/>
      </c:catAx>
      <c:valAx>
        <c:axId val="487505880"/>
        <c:scaling>
          <c:orientation val="minMax"/>
          <c:max val="0.4"/>
        </c:scaling>
        <c:delete val="1"/>
        <c:axPos val="l"/>
        <c:numFmt formatCode="0%" sourceLinked="1"/>
        <c:majorTickMark val="out"/>
        <c:minorTickMark val="none"/>
        <c:tickLblPos val="nextTo"/>
        <c:crossAx val="484805808"/>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F0000"/>
            </a:solidFill>
            <a:ln>
              <a:noFill/>
            </a:ln>
            <a:effectLst/>
          </c:spPr>
          <c:invertIfNegative val="0"/>
          <c:dPt>
            <c:idx val="0"/>
            <c:invertIfNegative val="0"/>
            <c:bubble3D val="0"/>
            <c:spPr>
              <a:solidFill>
                <a:srgbClr val="00B050"/>
              </a:solidFill>
              <a:ln>
                <a:noFill/>
              </a:ln>
              <a:effectLst/>
            </c:spPr>
            <c:extLst xmlns:c16r2="http://schemas.microsoft.com/office/drawing/2015/06/chart">
              <c:ext xmlns:c16="http://schemas.microsoft.com/office/drawing/2014/chart" uri="{C3380CC4-5D6E-409C-BE32-E72D297353CC}">
                <c16:uniqueId val="{00000001-0AD4-4351-8FDC-A048A61382A6}"/>
              </c:ext>
            </c:extLst>
          </c:dPt>
          <c:dPt>
            <c:idx val="1"/>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3-0AD4-4351-8FDC-A048A61382A6}"/>
              </c:ext>
            </c:extLst>
          </c:dPt>
          <c:dPt>
            <c:idx val="2"/>
            <c:invertIfNegative val="0"/>
            <c:bubble3D val="0"/>
            <c:spPr>
              <a:solidFill>
                <a:srgbClr val="92D050"/>
              </a:solidFill>
              <a:ln>
                <a:noFill/>
              </a:ln>
              <a:effectLst/>
            </c:spPr>
            <c:extLst xmlns:c16r2="http://schemas.microsoft.com/office/drawing/2015/06/chart">
              <c:ext xmlns:c16="http://schemas.microsoft.com/office/drawing/2014/chart" uri="{C3380CC4-5D6E-409C-BE32-E72D297353CC}">
                <c16:uniqueId val="{00000005-0AD4-4351-8FDC-A048A61382A6}"/>
              </c:ext>
            </c:extLst>
          </c:dPt>
          <c:dPt>
            <c:idx val="3"/>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7-0AD4-4351-8FDC-A048A61382A6}"/>
              </c:ext>
            </c:extLst>
          </c:dPt>
          <c:dPt>
            <c:idx val="4"/>
            <c:invertIfNegative val="0"/>
            <c:bubble3D val="0"/>
            <c:spPr>
              <a:solidFill>
                <a:srgbClr val="FFC000"/>
              </a:solidFill>
              <a:ln>
                <a:noFill/>
              </a:ln>
              <a:effectLst/>
            </c:spPr>
            <c:extLst xmlns:c16r2="http://schemas.microsoft.com/office/drawing/2015/06/chart">
              <c:ext xmlns:c16="http://schemas.microsoft.com/office/drawing/2014/chart" uri="{C3380CC4-5D6E-409C-BE32-E72D297353CC}">
                <c16:uniqueId val="{00000009-0AD4-4351-8FDC-A048A61382A6}"/>
              </c:ext>
            </c:extLst>
          </c:dPt>
          <c:dPt>
            <c:idx val="5"/>
            <c:invertIfNegative val="0"/>
            <c:bubble3D val="0"/>
            <c:spPr>
              <a:solidFill>
                <a:srgbClr val="ED7D31"/>
              </a:solidFill>
              <a:ln>
                <a:noFill/>
              </a:ln>
              <a:effectLst/>
            </c:spPr>
            <c:extLst xmlns:c16r2="http://schemas.microsoft.com/office/drawing/2015/06/chart">
              <c:ext xmlns:c16="http://schemas.microsoft.com/office/drawing/2014/chart" uri="{C3380CC4-5D6E-409C-BE32-E72D297353CC}">
                <c16:uniqueId val="{0000000B-0AD4-4351-8FDC-A048A61382A6}"/>
              </c:ext>
            </c:extLst>
          </c:dPt>
          <c:dPt>
            <c:idx val="6"/>
            <c:invertIfNegative val="0"/>
            <c:bubble3D val="0"/>
            <c:spPr>
              <a:solidFill>
                <a:srgbClr val="ED7D31"/>
              </a:solidFill>
              <a:ln>
                <a:noFill/>
              </a:ln>
              <a:effectLst/>
            </c:spPr>
            <c:extLst xmlns:c16r2="http://schemas.microsoft.com/office/drawing/2015/06/chart">
              <c:ext xmlns:c16="http://schemas.microsoft.com/office/drawing/2014/chart" uri="{C3380CC4-5D6E-409C-BE32-E72D297353CC}">
                <c16:uniqueId val="{0000000D-0AD4-4351-8FDC-A048A61382A6}"/>
              </c:ext>
            </c:extLst>
          </c:dPt>
          <c:dPt>
            <c:idx val="9"/>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F-0AD4-4351-8FDC-A048A61382A6}"/>
              </c:ext>
            </c:extLst>
          </c:dPt>
          <c:dPt>
            <c:idx val="10"/>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11-0AD4-4351-8FDC-A048A61382A6}"/>
              </c:ext>
            </c:extLst>
          </c:dPt>
          <c:dLbls>
            <c:dLbl>
              <c:idx val="0"/>
              <c:layout>
                <c:manualLayout>
                  <c:x val="0"/>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0AD4-4351-8FDC-A048A61382A6}"/>
                </c:ext>
                <c:ext xmlns:c15="http://schemas.microsoft.com/office/drawing/2012/chart" uri="{CE6537A1-D6FC-4f65-9D91-7224C49458BB}">
                  <c15:layout/>
                </c:ext>
              </c:extLst>
            </c:dLbl>
            <c:spPr>
              <a:noFill/>
              <a:ln>
                <a:noFill/>
              </a:ln>
              <a:effectLst/>
            </c:spPr>
            <c:txPr>
              <a:bodyPr rot="0" spcFirstLastPara="1" vertOverflow="overflow" horzOverflow="overflow" vert="horz" wrap="square" lIns="0" tIns="0" rIns="0" bIns="0" anchor="ctr" anchorCtr="0">
                <a:spAutoFit/>
              </a:bodyPr>
              <a:lstStyle/>
              <a:p>
                <a:pPr>
                  <a:defRPr sz="2000"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0.32412970690503395</c:v>
                </c:pt>
                <c:pt idx="1">
                  <c:v>3.8788627971480423E-3</c:v>
                </c:pt>
                <c:pt idx="2">
                  <c:v>1.2935794203997639E-2</c:v>
                </c:pt>
                <c:pt idx="3">
                  <c:v>3.5410159246148154E-2</c:v>
                </c:pt>
                <c:pt idx="4">
                  <c:v>1.7450726087217323E-2</c:v>
                </c:pt>
                <c:pt idx="5">
                  <c:v>0.10981564944211827</c:v>
                </c:pt>
                <c:pt idx="6">
                  <c:v>7.2409324918228546E-2</c:v>
                </c:pt>
                <c:pt idx="7">
                  <c:v>6.8486023161143064E-2</c:v>
                </c:pt>
                <c:pt idx="8">
                  <c:v>0.14048634607519631</c:v>
                </c:pt>
                <c:pt idx="9">
                  <c:v>6.1419464599693413E-2</c:v>
                </c:pt>
                <c:pt idx="10">
                  <c:v>0.15357794256407636</c:v>
                </c:pt>
              </c:numCache>
            </c:numRef>
          </c:val>
          <c:extLst xmlns:c16r2="http://schemas.microsoft.com/office/drawing/2015/06/chart">
            <c:ext xmlns:c16="http://schemas.microsoft.com/office/drawing/2014/chart" uri="{C3380CC4-5D6E-409C-BE32-E72D297353CC}">
              <c16:uniqueId val="{00000012-0AD4-4351-8FDC-A048A61382A6}"/>
            </c:ext>
          </c:extLst>
        </c:ser>
        <c:dLbls>
          <c:dLblPos val="outEnd"/>
          <c:showLegendKey val="0"/>
          <c:showVal val="1"/>
          <c:showCatName val="0"/>
          <c:showSerName val="0"/>
          <c:showPercent val="0"/>
          <c:showBubbleSize val="0"/>
        </c:dLbls>
        <c:gapWidth val="129"/>
        <c:overlap val="-20"/>
        <c:axId val="487506664"/>
        <c:axId val="487507056"/>
      </c:barChart>
      <c:catAx>
        <c:axId val="48750666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pt-BR"/>
          </a:p>
        </c:txPr>
        <c:crossAx val="487507056"/>
        <c:crosses val="autoZero"/>
        <c:auto val="1"/>
        <c:lblAlgn val="ctr"/>
        <c:lblOffset val="100"/>
        <c:noMultiLvlLbl val="0"/>
      </c:catAx>
      <c:valAx>
        <c:axId val="487507056"/>
        <c:scaling>
          <c:orientation val="minMax"/>
          <c:max val="0.4"/>
        </c:scaling>
        <c:delete val="1"/>
        <c:axPos val="l"/>
        <c:numFmt formatCode="###0%" sourceLinked="1"/>
        <c:majorTickMark val="out"/>
        <c:minorTickMark val="none"/>
        <c:tickLblPos val="nextTo"/>
        <c:crossAx val="487506664"/>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total</c:v>
                </c:pt>
              </c:strCache>
            </c:strRef>
          </c:tx>
          <c:spPr>
            <a:solidFill>
              <a:srgbClr val="F6BE98"/>
            </a:solidFill>
            <a:ln>
              <a:noFill/>
            </a:ln>
            <a:effectLst/>
          </c:spPr>
          <c:invertIfNegative val="0"/>
          <c:dPt>
            <c:idx val="0"/>
            <c:invertIfNegative val="0"/>
            <c:bubble3D val="0"/>
            <c:spPr>
              <a:solidFill>
                <a:srgbClr val="7FD7A7"/>
              </a:solidFill>
              <a:ln>
                <a:noFill/>
              </a:ln>
              <a:effectLst/>
            </c:spPr>
            <c:extLst xmlns:c16r2="http://schemas.microsoft.com/office/drawing/2015/06/chart">
              <c:ext xmlns:c16="http://schemas.microsoft.com/office/drawing/2014/chart" uri="{C3380CC4-5D6E-409C-BE32-E72D297353CC}">
                <c16:uniqueId val="{00000001-89F0-4BED-B355-0C6E64BE290C}"/>
              </c:ext>
            </c:extLst>
          </c:dPt>
          <c:cat>
            <c:numRef>
              <c:f>Plan1!$A$2:$A$12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Plan1!$B$2:$B$12</c:f>
              <c:numCache>
                <c:formatCode>0%</c:formatCode>
                <c:ptCount val="11"/>
                <c:pt idx="0">
                  <c:v>0</c:v>
                </c:pt>
                <c:pt idx="1">
                  <c:v>0</c:v>
                </c:pt>
                <c:pt idx="2">
                  <c:v>0</c:v>
                </c:pt>
                <c:pt idx="3">
                  <c:v>0.01</c:v>
                </c:pt>
                <c:pt idx="4">
                  <c:v>0.01</c:v>
                </c:pt>
                <c:pt idx="5">
                  <c:v>0.04</c:v>
                </c:pt>
                <c:pt idx="6">
                  <c:v>0.04</c:v>
                </c:pt>
                <c:pt idx="7">
                  <c:v>0.12</c:v>
                </c:pt>
                <c:pt idx="8">
                  <c:v>0.25</c:v>
                </c:pt>
                <c:pt idx="9">
                  <c:v>0.12</c:v>
                </c:pt>
                <c:pt idx="10">
                  <c:v>0.4</c:v>
                </c:pt>
              </c:numCache>
            </c:numRef>
          </c:val>
          <c:extLst xmlns:c16r2="http://schemas.microsoft.com/office/drawing/2015/06/chart">
            <c:ext xmlns:c16="http://schemas.microsoft.com/office/drawing/2014/chart" uri="{C3380CC4-5D6E-409C-BE32-E72D297353CC}">
              <c16:uniqueId val="{00000002-89F0-4BED-B355-0C6E64BE290C}"/>
            </c:ext>
          </c:extLst>
        </c:ser>
        <c:dLbls>
          <c:showLegendKey val="0"/>
          <c:showVal val="0"/>
          <c:showCatName val="0"/>
          <c:showSerName val="0"/>
          <c:showPercent val="0"/>
          <c:showBubbleSize val="0"/>
        </c:dLbls>
        <c:gapWidth val="490"/>
        <c:overlap val="-20"/>
        <c:axId val="487508232"/>
        <c:axId val="487508624"/>
      </c:barChart>
      <c:catAx>
        <c:axId val="487508232"/>
        <c:scaling>
          <c:orientation val="minMax"/>
        </c:scaling>
        <c:delete val="1"/>
        <c:axPos val="b"/>
        <c:numFmt formatCode="General" sourceLinked="1"/>
        <c:majorTickMark val="out"/>
        <c:minorTickMark val="none"/>
        <c:tickLblPos val="nextTo"/>
        <c:crossAx val="487508624"/>
        <c:crosses val="autoZero"/>
        <c:auto val="1"/>
        <c:lblAlgn val="ctr"/>
        <c:lblOffset val="100"/>
        <c:noMultiLvlLbl val="0"/>
      </c:catAx>
      <c:valAx>
        <c:axId val="487508624"/>
        <c:scaling>
          <c:orientation val="minMax"/>
          <c:max val="0.45"/>
        </c:scaling>
        <c:delete val="1"/>
        <c:axPos val="l"/>
        <c:numFmt formatCode="0%" sourceLinked="1"/>
        <c:majorTickMark val="out"/>
        <c:minorTickMark val="none"/>
        <c:tickLblPos val="nextTo"/>
        <c:crossAx val="48750823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dirty="0"/>
          </a:p>
        </p:txBody>
      </p:sp>
      <p:sp>
        <p:nvSpPr>
          <p:cNvPr id="3" name="Espaço Reservado par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F3AAF44-604C-43C0-AD03-2C0ADE0BAAF3}" type="datetimeFigureOut">
              <a:rPr lang="pt-BR" smtClean="0"/>
              <a:t>19/08/2016</a:t>
            </a:fld>
            <a:endParaRPr lang="pt-BR" dirty="0"/>
          </a:p>
        </p:txBody>
      </p:sp>
      <p:sp>
        <p:nvSpPr>
          <p:cNvPr id="4" name="Espaço Reservado para Imagem de Sli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t-BR" dirty="0"/>
          </a:p>
        </p:txBody>
      </p:sp>
      <p:sp>
        <p:nvSpPr>
          <p:cNvPr id="5" name="Espaço Reservado para Anotaçõ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6" name="Espaço Reservado para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dirty="0"/>
          </a:p>
        </p:txBody>
      </p:sp>
      <p:sp>
        <p:nvSpPr>
          <p:cNvPr id="7" name="Espaço Reservado para Número de Slid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EE33E20-7505-44B9-9021-2FE4F2BCF953}" type="slidenum">
              <a:rPr lang="pt-BR" smtClean="0"/>
              <a:t>‹nº›</a:t>
            </a:fld>
            <a:endParaRPr lang="pt-BR" dirty="0"/>
          </a:p>
        </p:txBody>
      </p:sp>
    </p:spTree>
    <p:extLst>
      <p:ext uri="{BB962C8B-B14F-4D97-AF65-F5344CB8AC3E}">
        <p14:creationId xmlns:p14="http://schemas.microsoft.com/office/powerpoint/2010/main" val="289700574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ítulo e conteúdo">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7038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cSld name="1_Título e conteúdo">
    <p:spTree>
      <p:nvGrpSpPr>
        <p:cNvPr id="1" name=""/>
        <p:cNvGrpSpPr/>
        <p:nvPr/>
      </p:nvGrpSpPr>
      <p:grpSpPr>
        <a:xfrm>
          <a:off x="0" y="0"/>
          <a:ext cx="0" cy="0"/>
          <a:chOff x="0" y="0"/>
          <a:chExt cx="0" cy="0"/>
        </a:xfrm>
      </p:grpSpPr>
      <p:sp>
        <p:nvSpPr>
          <p:cNvPr id="2" name="Título 1"/>
          <p:cNvSpPr>
            <a:spLocks noGrp="1"/>
          </p:cNvSpPr>
          <p:nvPr>
            <p:ph type="title"/>
          </p:nvPr>
        </p:nvSpPr>
        <p:spPr>
          <a:xfrm rot="16200000">
            <a:off x="-3030256" y="2180086"/>
            <a:ext cx="6768000" cy="703943"/>
          </a:xfrm>
          <a:prstGeom prst="rect">
            <a:avLst/>
          </a:prstGeom>
        </p:spPr>
        <p:txBody>
          <a:bodyPr/>
          <a:lstStyle>
            <a:lvl1pPr>
              <a:defRPr sz="4000" b="1">
                <a:solidFill>
                  <a:srgbClr val="002060"/>
                </a:solidFill>
                <a:latin typeface="Arial Narrow" panose="020B0606020202030204" pitchFamily="34" charset="0"/>
              </a:defRPr>
            </a:lvl1pPr>
          </a:lstStyle>
          <a:p>
            <a:r>
              <a:rPr lang="pt-BR" dirty="0"/>
              <a:t>Clique para editar o título mestre</a:t>
            </a:r>
          </a:p>
        </p:txBody>
      </p:sp>
      <p:sp>
        <p:nvSpPr>
          <p:cNvPr id="3" name="Espaço Reservado para Conteúdo 2"/>
          <p:cNvSpPr>
            <a:spLocks noGrp="1"/>
          </p:cNvSpPr>
          <p:nvPr>
            <p:ph idx="1"/>
          </p:nvPr>
        </p:nvSpPr>
        <p:spPr>
          <a:xfrm>
            <a:off x="720000" y="1259567"/>
            <a:ext cx="11078029" cy="4502603"/>
          </a:xfrm>
          <a:prstGeom prst="rect">
            <a:avLst/>
          </a:prstGeom>
        </p:spPr>
        <p:txBody>
          <a:bodyPr/>
          <a:lstStyle>
            <a:lvl1pPr>
              <a:defRPr sz="2400">
                <a:solidFill>
                  <a:srgbClr val="002060"/>
                </a:solidFill>
                <a:latin typeface="Arial Narrow" panose="020B0606020202030204" pitchFamily="34" charset="0"/>
              </a:defRPr>
            </a:lvl1pPr>
            <a:lvl2pPr>
              <a:defRPr sz="2400">
                <a:solidFill>
                  <a:srgbClr val="002060"/>
                </a:solidFill>
                <a:latin typeface="Arial Narrow" panose="020B0606020202030204" pitchFamily="34" charset="0"/>
              </a:defRPr>
            </a:lvl2pPr>
            <a:lvl3pPr>
              <a:defRPr sz="2400">
                <a:solidFill>
                  <a:srgbClr val="002060"/>
                </a:solidFill>
                <a:latin typeface="Arial Narrow" panose="020B0606020202030204" pitchFamily="34" charset="0"/>
              </a:defRPr>
            </a:lvl3pPr>
            <a:lvl4pPr>
              <a:defRPr sz="2400">
                <a:solidFill>
                  <a:srgbClr val="002060"/>
                </a:solidFill>
                <a:latin typeface="Arial Narrow" panose="020B0606020202030204" pitchFamily="34" charset="0"/>
              </a:defRPr>
            </a:lvl4pPr>
            <a:lvl5pPr>
              <a:defRPr sz="2400">
                <a:solidFill>
                  <a:srgbClr val="002060"/>
                </a:solidFill>
                <a:latin typeface="Arial Narrow" panose="020B0606020202030204" pitchFamily="34" charset="0"/>
              </a:defRPr>
            </a:lvl5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Número de Slide 5"/>
          <p:cNvSpPr>
            <a:spLocks noGrp="1"/>
          </p:cNvSpPr>
          <p:nvPr>
            <p:ph type="sldNum" sz="quarter" idx="12"/>
          </p:nvPr>
        </p:nvSpPr>
        <p:spPr>
          <a:xfrm>
            <a:off x="9296400" y="6283779"/>
            <a:ext cx="2743200" cy="365125"/>
          </a:xfrm>
          <a:prstGeom prst="rect">
            <a:avLst/>
          </a:prstGeom>
        </p:spPr>
        <p:txBody>
          <a:bodyPr/>
          <a:lstStyle>
            <a:lvl1pPr algn="r">
              <a:defRPr sz="2400" b="1">
                <a:solidFill>
                  <a:srgbClr val="002060"/>
                </a:solidFill>
                <a:latin typeface="Arial Narrow" panose="020B0606020202030204" pitchFamily="34" charset="0"/>
              </a:defRPr>
            </a:lvl1pPr>
          </a:lstStyle>
          <a:p>
            <a:fld id="{D7923743-F634-4350-823F-90BAFA9DE450}" type="slidenum">
              <a:rPr lang="pt-BR" smtClean="0"/>
              <a:pPr/>
              <a:t>‹nº›</a:t>
            </a:fld>
            <a:endParaRPr lang="pt-BR" dirty="0"/>
          </a:p>
        </p:txBody>
      </p:sp>
    </p:spTree>
    <p:extLst>
      <p:ext uri="{BB962C8B-B14F-4D97-AF65-F5344CB8AC3E}">
        <p14:creationId xmlns:p14="http://schemas.microsoft.com/office/powerpoint/2010/main" val="2423754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Slide de título">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0209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lide de título">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5396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ítulo e conteúdo">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9482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a:xfrm>
            <a:off x="900000" y="108000"/>
            <a:ext cx="10008286" cy="703943"/>
          </a:xfrm>
          <a:prstGeom prst="rect">
            <a:avLst/>
          </a:prstGeom>
        </p:spPr>
        <p:txBody>
          <a:bodyPr/>
          <a:lstStyle>
            <a:lvl1pPr>
              <a:defRPr sz="4000" b="1">
                <a:solidFill>
                  <a:srgbClr val="002060"/>
                </a:solidFill>
                <a:latin typeface="Arial Narrow" panose="020B0606020202030204" pitchFamily="34" charset="0"/>
              </a:defRPr>
            </a:lvl1pPr>
          </a:lstStyle>
          <a:p>
            <a:r>
              <a:rPr lang="pt-BR" dirty="0"/>
              <a:t>Clique para editar o título mestre</a:t>
            </a:r>
          </a:p>
        </p:txBody>
      </p:sp>
      <p:sp>
        <p:nvSpPr>
          <p:cNvPr id="3" name="Espaço Reservado para Conteúdo 2"/>
          <p:cNvSpPr>
            <a:spLocks noGrp="1"/>
          </p:cNvSpPr>
          <p:nvPr>
            <p:ph idx="1"/>
          </p:nvPr>
        </p:nvSpPr>
        <p:spPr>
          <a:xfrm>
            <a:off x="720000" y="1259567"/>
            <a:ext cx="11078029" cy="4502603"/>
          </a:xfrm>
          <a:prstGeom prst="rect">
            <a:avLst/>
          </a:prstGeom>
        </p:spPr>
        <p:txBody>
          <a:bodyPr/>
          <a:lstStyle>
            <a:lvl1pPr>
              <a:defRPr sz="2400">
                <a:solidFill>
                  <a:srgbClr val="002060"/>
                </a:solidFill>
                <a:latin typeface="Arial Narrow" panose="020B0606020202030204" pitchFamily="34" charset="0"/>
              </a:defRPr>
            </a:lvl1pPr>
            <a:lvl2pPr>
              <a:defRPr sz="2400">
                <a:solidFill>
                  <a:srgbClr val="002060"/>
                </a:solidFill>
                <a:latin typeface="Arial Narrow" panose="020B0606020202030204" pitchFamily="34" charset="0"/>
              </a:defRPr>
            </a:lvl2pPr>
            <a:lvl3pPr>
              <a:defRPr sz="2400">
                <a:solidFill>
                  <a:srgbClr val="002060"/>
                </a:solidFill>
                <a:latin typeface="Arial Narrow" panose="020B0606020202030204" pitchFamily="34" charset="0"/>
              </a:defRPr>
            </a:lvl3pPr>
            <a:lvl4pPr>
              <a:defRPr sz="2400">
                <a:solidFill>
                  <a:srgbClr val="002060"/>
                </a:solidFill>
                <a:latin typeface="Arial Narrow" panose="020B0606020202030204" pitchFamily="34" charset="0"/>
              </a:defRPr>
            </a:lvl4pPr>
            <a:lvl5pPr>
              <a:defRPr sz="2400">
                <a:solidFill>
                  <a:srgbClr val="002060"/>
                </a:solidFill>
                <a:latin typeface="Arial Narrow" panose="020B0606020202030204" pitchFamily="34" charset="0"/>
              </a:defRPr>
            </a:lvl5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Número de Slide 5"/>
          <p:cNvSpPr>
            <a:spLocks noGrp="1"/>
          </p:cNvSpPr>
          <p:nvPr>
            <p:ph type="sldNum" sz="quarter" idx="12"/>
          </p:nvPr>
        </p:nvSpPr>
        <p:spPr>
          <a:xfrm>
            <a:off x="9296400" y="6283779"/>
            <a:ext cx="2743200" cy="365125"/>
          </a:xfrm>
          <a:prstGeom prst="rect">
            <a:avLst/>
          </a:prstGeom>
        </p:spPr>
        <p:txBody>
          <a:bodyPr/>
          <a:lstStyle>
            <a:lvl1pPr algn="r">
              <a:defRPr sz="2400" b="1">
                <a:solidFill>
                  <a:srgbClr val="002060"/>
                </a:solidFill>
                <a:latin typeface="Arial Narrow" panose="020B0606020202030204" pitchFamily="34" charset="0"/>
              </a:defRPr>
            </a:lvl1pPr>
          </a:lstStyle>
          <a:p>
            <a:fld id="{D7923743-F634-4350-823F-90BAFA9DE450}" type="slidenum">
              <a:rPr lang="pt-BR" smtClean="0"/>
              <a:pPr/>
              <a:t>‹nº›</a:t>
            </a:fld>
            <a:endParaRPr lang="pt-BR" dirty="0"/>
          </a:p>
        </p:txBody>
      </p:sp>
    </p:spTree>
    <p:extLst>
      <p:ext uri="{BB962C8B-B14F-4D97-AF65-F5344CB8AC3E}">
        <p14:creationId xmlns:p14="http://schemas.microsoft.com/office/powerpoint/2010/main" val="1771949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5.xml"/><Relationship Id="rId1" Type="http://schemas.openxmlformats.org/officeDocument/2006/relationships/slideLayout" Target="../slideLayouts/slideLayout4.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3.xml"/><Relationship Id="rId1" Type="http://schemas.openxmlformats.org/officeDocument/2006/relationships/slideLayout" Target="../slideLayouts/slideLayout6.xml"/><Relationship Id="rId5" Type="http://schemas.microsoft.com/office/2007/relationships/hdphoto" Target="../media/hdphoto1.wdp"/><Relationship Id="rId4"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Paralelogramo 60"/>
          <p:cNvSpPr/>
          <p:nvPr userDrawn="1"/>
        </p:nvSpPr>
        <p:spPr>
          <a:xfrm>
            <a:off x="3830152" y="0"/>
            <a:ext cx="7539236" cy="212736"/>
          </a:xfrm>
          <a:custGeom>
            <a:avLst/>
            <a:gdLst>
              <a:gd name="connsiteX0" fmla="*/ 0 w 8617267"/>
              <a:gd name="connsiteY0" fmla="*/ 418466 h 418466"/>
              <a:gd name="connsiteX1" fmla="*/ 37942 w 8617267"/>
              <a:gd name="connsiteY1" fmla="*/ 0 h 418466"/>
              <a:gd name="connsiteX2" fmla="*/ 8617267 w 8617267"/>
              <a:gd name="connsiteY2" fmla="*/ 0 h 418466"/>
              <a:gd name="connsiteX3" fmla="*/ 8579325 w 8617267"/>
              <a:gd name="connsiteY3" fmla="*/ 418466 h 418466"/>
              <a:gd name="connsiteX4" fmla="*/ 0 w 8617267"/>
              <a:gd name="connsiteY4" fmla="*/ 418466 h 418466"/>
              <a:gd name="connsiteX0" fmla="*/ 240664 w 8579325"/>
              <a:gd name="connsiteY0" fmla="*/ 406560 h 418466"/>
              <a:gd name="connsiteX1" fmla="*/ 0 w 8579325"/>
              <a:gd name="connsiteY1" fmla="*/ 0 h 418466"/>
              <a:gd name="connsiteX2" fmla="*/ 8579325 w 8579325"/>
              <a:gd name="connsiteY2" fmla="*/ 0 h 418466"/>
              <a:gd name="connsiteX3" fmla="*/ 8541383 w 8579325"/>
              <a:gd name="connsiteY3" fmla="*/ 418466 h 418466"/>
              <a:gd name="connsiteX4" fmla="*/ 240664 w 8579325"/>
              <a:gd name="connsiteY4" fmla="*/ 406560 h 418466"/>
              <a:gd name="connsiteX0" fmla="*/ 228758 w 8567419"/>
              <a:gd name="connsiteY0" fmla="*/ 406560 h 418466"/>
              <a:gd name="connsiteX1" fmla="*/ 0 w 8567419"/>
              <a:gd name="connsiteY1" fmla="*/ 2381 h 418466"/>
              <a:gd name="connsiteX2" fmla="*/ 8567419 w 8567419"/>
              <a:gd name="connsiteY2" fmla="*/ 0 h 418466"/>
              <a:gd name="connsiteX3" fmla="*/ 8529477 w 8567419"/>
              <a:gd name="connsiteY3" fmla="*/ 418466 h 418466"/>
              <a:gd name="connsiteX4" fmla="*/ 228758 w 8567419"/>
              <a:gd name="connsiteY4" fmla="*/ 406560 h 418466"/>
              <a:gd name="connsiteX0" fmla="*/ 231139 w 8569800"/>
              <a:gd name="connsiteY0" fmla="*/ 406560 h 418466"/>
              <a:gd name="connsiteX1" fmla="*/ 0 w 8569800"/>
              <a:gd name="connsiteY1" fmla="*/ 2381 h 418466"/>
              <a:gd name="connsiteX2" fmla="*/ 8569800 w 8569800"/>
              <a:gd name="connsiteY2" fmla="*/ 0 h 418466"/>
              <a:gd name="connsiteX3" fmla="*/ 8531858 w 8569800"/>
              <a:gd name="connsiteY3" fmla="*/ 418466 h 418466"/>
              <a:gd name="connsiteX4" fmla="*/ 231139 w 8569800"/>
              <a:gd name="connsiteY4" fmla="*/ 406560 h 41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9800" h="418466">
                <a:moveTo>
                  <a:pt x="231139" y="406560"/>
                </a:moveTo>
                <a:lnTo>
                  <a:pt x="0" y="2381"/>
                </a:lnTo>
                <a:lnTo>
                  <a:pt x="8569800" y="0"/>
                </a:lnTo>
                <a:lnTo>
                  <a:pt x="8531858" y="418466"/>
                </a:lnTo>
                <a:lnTo>
                  <a:pt x="231139" y="406560"/>
                </a:lnTo>
                <a:close/>
              </a:path>
            </a:pathLst>
          </a:custGeom>
          <a:solidFill>
            <a:srgbClr val="0E7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Paralelogramo 8"/>
          <p:cNvSpPr/>
          <p:nvPr userDrawn="1"/>
        </p:nvSpPr>
        <p:spPr>
          <a:xfrm rot="10800000" flipH="1">
            <a:off x="3967070" y="248843"/>
            <a:ext cx="9126544" cy="45719"/>
          </a:xfrm>
          <a:prstGeom prst="parallelogram">
            <a:avLst/>
          </a:prstGeom>
          <a:solidFill>
            <a:srgbClr val="0064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Paralelogramo 9"/>
          <p:cNvSpPr/>
          <p:nvPr userDrawn="1"/>
        </p:nvSpPr>
        <p:spPr>
          <a:xfrm>
            <a:off x="-67602" y="-14249"/>
            <a:ext cx="888484" cy="418466"/>
          </a:xfrm>
          <a:prstGeom prst="parallelogram">
            <a:avLst>
              <a:gd name="adj" fmla="val 9067"/>
            </a:avLst>
          </a:prstGeom>
          <a:solidFill>
            <a:srgbClr val="0E7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Paralelogramo 10"/>
          <p:cNvSpPr/>
          <p:nvPr userDrawn="1"/>
        </p:nvSpPr>
        <p:spPr>
          <a:xfrm rot="10800000" flipH="1">
            <a:off x="363316" y="89744"/>
            <a:ext cx="3863611" cy="471781"/>
          </a:xfrm>
          <a:prstGeom prst="parallelogram">
            <a:avLst/>
          </a:prstGeom>
          <a:gradFill flip="none" rotWithShape="1">
            <a:gsLst>
              <a:gs pos="50000">
                <a:schemeClr val="bg1"/>
              </a:gs>
              <a:gs pos="0">
                <a:schemeClr val="bg1">
                  <a:lumMod val="95000"/>
                </a:schemeClr>
              </a:gs>
              <a:gs pos="68000">
                <a:schemeClr val="bg1"/>
              </a:gs>
              <a:gs pos="83000">
                <a:schemeClr val="bg1">
                  <a:lumMod val="9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userDrawn="1"/>
        </p:nvSpPr>
        <p:spPr>
          <a:xfrm rot="10800000" flipH="1">
            <a:off x="353335" y="-1862"/>
            <a:ext cx="467547" cy="91461"/>
          </a:xfrm>
          <a:custGeom>
            <a:avLst/>
            <a:gdLst>
              <a:gd name="connsiteX0" fmla="*/ 0 w 219075"/>
              <a:gd name="connsiteY0" fmla="*/ 0 h 88900"/>
              <a:gd name="connsiteX1" fmla="*/ 196850 w 219075"/>
              <a:gd name="connsiteY1" fmla="*/ 88900 h 88900"/>
              <a:gd name="connsiteX2" fmla="*/ 219075 w 219075"/>
              <a:gd name="connsiteY2" fmla="*/ 3175 h 88900"/>
              <a:gd name="connsiteX3" fmla="*/ 0 w 219075"/>
              <a:gd name="connsiteY3" fmla="*/ 0 h 88900"/>
              <a:gd name="connsiteX0" fmla="*/ 0 w 196850"/>
              <a:gd name="connsiteY0" fmla="*/ 11517 h 100417"/>
              <a:gd name="connsiteX1" fmla="*/ 196850 w 196850"/>
              <a:gd name="connsiteY1" fmla="*/ 100417 h 100417"/>
              <a:gd name="connsiteX2" fmla="*/ 187316 w 196850"/>
              <a:gd name="connsiteY2" fmla="*/ 0 h 100417"/>
              <a:gd name="connsiteX3" fmla="*/ 0 w 196850"/>
              <a:gd name="connsiteY3" fmla="*/ 11517 h 100417"/>
              <a:gd name="connsiteX0" fmla="*/ 0 w 196850"/>
              <a:gd name="connsiteY0" fmla="*/ 26209 h 115109"/>
              <a:gd name="connsiteX1" fmla="*/ 196850 w 196850"/>
              <a:gd name="connsiteY1" fmla="*/ 115109 h 115109"/>
              <a:gd name="connsiteX2" fmla="*/ 183346 w 196850"/>
              <a:gd name="connsiteY2" fmla="*/ 0 h 115109"/>
              <a:gd name="connsiteX3" fmla="*/ 0 w 196850"/>
              <a:gd name="connsiteY3" fmla="*/ 26209 h 115109"/>
              <a:gd name="connsiteX0" fmla="*/ 0 w 196850"/>
              <a:gd name="connsiteY0" fmla="*/ 0 h 88900"/>
              <a:gd name="connsiteX1" fmla="*/ 196850 w 196850"/>
              <a:gd name="connsiteY1" fmla="*/ 88900 h 88900"/>
              <a:gd name="connsiteX2" fmla="*/ 189301 w 196850"/>
              <a:gd name="connsiteY2" fmla="*/ 6847 h 88900"/>
              <a:gd name="connsiteX3" fmla="*/ 0 w 196850"/>
              <a:gd name="connsiteY3" fmla="*/ 0 h 88900"/>
              <a:gd name="connsiteX0" fmla="*/ 0 w 194865"/>
              <a:gd name="connsiteY0" fmla="*/ 11518 h 82053"/>
              <a:gd name="connsiteX1" fmla="*/ 194865 w 194865"/>
              <a:gd name="connsiteY1" fmla="*/ 82053 h 82053"/>
              <a:gd name="connsiteX2" fmla="*/ 187316 w 194865"/>
              <a:gd name="connsiteY2" fmla="*/ 0 h 82053"/>
              <a:gd name="connsiteX3" fmla="*/ 0 w 194865"/>
              <a:gd name="connsiteY3" fmla="*/ 11518 h 82053"/>
              <a:gd name="connsiteX0" fmla="*/ 0 w 194865"/>
              <a:gd name="connsiteY0" fmla="*/ 0 h 70535"/>
              <a:gd name="connsiteX1" fmla="*/ 194865 w 194865"/>
              <a:gd name="connsiteY1" fmla="*/ 70535 h 70535"/>
              <a:gd name="connsiteX2" fmla="*/ 189301 w 194865"/>
              <a:gd name="connsiteY2" fmla="*/ 3173 h 70535"/>
              <a:gd name="connsiteX3" fmla="*/ 0 w 194865"/>
              <a:gd name="connsiteY3" fmla="*/ 0 h 70535"/>
            </a:gdLst>
            <a:ahLst/>
            <a:cxnLst>
              <a:cxn ang="0">
                <a:pos x="connsiteX0" y="connsiteY0"/>
              </a:cxn>
              <a:cxn ang="0">
                <a:pos x="connsiteX1" y="connsiteY1"/>
              </a:cxn>
              <a:cxn ang="0">
                <a:pos x="connsiteX2" y="connsiteY2"/>
              </a:cxn>
              <a:cxn ang="0">
                <a:pos x="connsiteX3" y="connsiteY3"/>
              </a:cxn>
            </a:cxnLst>
            <a:rect l="l" t="t" r="r" b="b"/>
            <a:pathLst>
              <a:path w="194865" h="70535">
                <a:moveTo>
                  <a:pt x="0" y="0"/>
                </a:moveTo>
                <a:lnTo>
                  <a:pt x="194865" y="70535"/>
                </a:lnTo>
                <a:lnTo>
                  <a:pt x="189301" y="3173"/>
                </a:lnTo>
                <a:lnTo>
                  <a:pt x="0"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Retângulo 12"/>
          <p:cNvSpPr/>
          <p:nvPr userDrawn="1"/>
        </p:nvSpPr>
        <p:spPr>
          <a:xfrm>
            <a:off x="-446231" y="6440621"/>
            <a:ext cx="12846183" cy="363565"/>
          </a:xfrm>
          <a:prstGeom prst="rect">
            <a:avLst/>
          </a:prstGeom>
          <a:solidFill>
            <a:schemeClr val="bg1">
              <a:lumMod val="85000"/>
            </a:schemeClr>
          </a:solidFill>
          <a:ln>
            <a:noFill/>
          </a:ln>
          <a:effectLst>
            <a:innerShdw blurRad="25400" dist="12700" dir="13500000">
              <a:prstClr val="black">
                <a:alpha val="2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Paralelogramo 13"/>
          <p:cNvSpPr/>
          <p:nvPr userDrawn="1"/>
        </p:nvSpPr>
        <p:spPr>
          <a:xfrm>
            <a:off x="979296" y="6528461"/>
            <a:ext cx="11502990" cy="271743"/>
          </a:xfrm>
          <a:prstGeom prst="parallelogram">
            <a:avLst/>
          </a:prstGeom>
          <a:gradFill flip="none" rotWithShape="1">
            <a:gsLst>
              <a:gs pos="59000">
                <a:srgbClr val="004676"/>
              </a:gs>
              <a:gs pos="0">
                <a:srgbClr val="004676"/>
              </a:gs>
              <a:gs pos="65000">
                <a:srgbClr val="01659D">
                  <a:shade val="67500"/>
                  <a:satMod val="115000"/>
                </a:srgbClr>
              </a:gs>
              <a:gs pos="72000">
                <a:srgbClr val="01659D">
                  <a:shade val="100000"/>
                  <a:satMod val="115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16" name="Grupo 15"/>
          <p:cNvGrpSpPr/>
          <p:nvPr userDrawn="1"/>
        </p:nvGrpSpPr>
        <p:grpSpPr>
          <a:xfrm>
            <a:off x="-232685" y="6267449"/>
            <a:ext cx="1639585" cy="533944"/>
            <a:chOff x="-511683" y="6127169"/>
            <a:chExt cx="2023970" cy="659122"/>
          </a:xfrm>
        </p:grpSpPr>
        <p:sp>
          <p:nvSpPr>
            <p:cNvPr id="17" name="Paralelogramo 40"/>
            <p:cNvSpPr/>
            <p:nvPr/>
          </p:nvSpPr>
          <p:spPr>
            <a:xfrm flipH="1">
              <a:off x="-511683" y="6379327"/>
              <a:ext cx="1103951" cy="347919"/>
            </a:xfrm>
            <a:custGeom>
              <a:avLst/>
              <a:gdLst>
                <a:gd name="connsiteX0" fmla="*/ 0 w 1103951"/>
                <a:gd name="connsiteY0" fmla="*/ 347919 h 347919"/>
                <a:gd name="connsiteX1" fmla="*/ 86980 w 1103951"/>
                <a:gd name="connsiteY1" fmla="*/ 0 h 347919"/>
                <a:gd name="connsiteX2" fmla="*/ 1103951 w 1103951"/>
                <a:gd name="connsiteY2" fmla="*/ 0 h 347919"/>
                <a:gd name="connsiteX3" fmla="*/ 1016971 w 1103951"/>
                <a:gd name="connsiteY3" fmla="*/ 347919 h 347919"/>
                <a:gd name="connsiteX4" fmla="*/ 0 w 1103951"/>
                <a:gd name="connsiteY4" fmla="*/ 347919 h 347919"/>
                <a:gd name="connsiteX0" fmla="*/ 0 w 1103951"/>
                <a:gd name="connsiteY0" fmla="*/ 347919 h 347919"/>
                <a:gd name="connsiteX1" fmla="*/ 460836 w 1103951"/>
                <a:gd name="connsiteY1" fmla="*/ 2381 h 347919"/>
                <a:gd name="connsiteX2" fmla="*/ 1103951 w 1103951"/>
                <a:gd name="connsiteY2" fmla="*/ 0 h 347919"/>
                <a:gd name="connsiteX3" fmla="*/ 1016971 w 1103951"/>
                <a:gd name="connsiteY3" fmla="*/ 347919 h 347919"/>
                <a:gd name="connsiteX4" fmla="*/ 0 w 1103951"/>
                <a:gd name="connsiteY4" fmla="*/ 347919 h 347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951" h="347919">
                  <a:moveTo>
                    <a:pt x="0" y="347919"/>
                  </a:moveTo>
                  <a:lnTo>
                    <a:pt x="460836" y="2381"/>
                  </a:lnTo>
                  <a:lnTo>
                    <a:pt x="1103951" y="0"/>
                  </a:lnTo>
                  <a:lnTo>
                    <a:pt x="1016971" y="347919"/>
                  </a:lnTo>
                  <a:lnTo>
                    <a:pt x="0" y="347919"/>
                  </a:lnTo>
                  <a:close/>
                </a:path>
              </a:pathLst>
            </a:custGeom>
            <a:gradFill flip="none" rotWithShape="1">
              <a:gsLst>
                <a:gs pos="59000">
                  <a:srgbClr val="004676"/>
                </a:gs>
                <a:gs pos="0">
                  <a:srgbClr val="004676"/>
                </a:gs>
                <a:gs pos="65000">
                  <a:srgbClr val="01659D">
                    <a:shade val="67500"/>
                    <a:satMod val="115000"/>
                  </a:srgbClr>
                </a:gs>
                <a:gs pos="72000">
                  <a:srgbClr val="01659D">
                    <a:shade val="100000"/>
                    <a:satMod val="115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Forma livre 17"/>
            <p:cNvSpPr/>
            <p:nvPr/>
          </p:nvSpPr>
          <p:spPr>
            <a:xfrm>
              <a:off x="978430" y="6596538"/>
              <a:ext cx="409547" cy="189753"/>
            </a:xfrm>
            <a:custGeom>
              <a:avLst/>
              <a:gdLst>
                <a:gd name="connsiteX0" fmla="*/ 0 w 438150"/>
                <a:gd name="connsiteY0" fmla="*/ 215900 h 215900"/>
                <a:gd name="connsiteX1" fmla="*/ 438150 w 438150"/>
                <a:gd name="connsiteY1" fmla="*/ 0 h 215900"/>
                <a:gd name="connsiteX2" fmla="*/ 69850 w 438150"/>
                <a:gd name="connsiteY2" fmla="*/ 0 h 215900"/>
                <a:gd name="connsiteX3" fmla="*/ 0 w 438150"/>
                <a:gd name="connsiteY3" fmla="*/ 215900 h 215900"/>
                <a:gd name="connsiteX0" fmla="*/ 0 w 433143"/>
                <a:gd name="connsiteY0" fmla="*/ 215900 h 215900"/>
                <a:gd name="connsiteX1" fmla="*/ 433143 w 433143"/>
                <a:gd name="connsiteY1" fmla="*/ 60824 h 215900"/>
                <a:gd name="connsiteX2" fmla="*/ 69850 w 433143"/>
                <a:gd name="connsiteY2" fmla="*/ 0 h 215900"/>
                <a:gd name="connsiteX3" fmla="*/ 0 w 433143"/>
                <a:gd name="connsiteY3" fmla="*/ 215900 h 215900"/>
                <a:gd name="connsiteX0" fmla="*/ 0 w 433143"/>
                <a:gd name="connsiteY0" fmla="*/ 156525 h 156525"/>
                <a:gd name="connsiteX1" fmla="*/ 433143 w 433143"/>
                <a:gd name="connsiteY1" fmla="*/ 1449 h 156525"/>
                <a:gd name="connsiteX2" fmla="*/ 44812 w 433143"/>
                <a:gd name="connsiteY2" fmla="*/ 0 h 156525"/>
                <a:gd name="connsiteX3" fmla="*/ 0 w 433143"/>
                <a:gd name="connsiteY3" fmla="*/ 156525 h 156525"/>
                <a:gd name="connsiteX0" fmla="*/ 0 w 425631"/>
                <a:gd name="connsiteY0" fmla="*/ 156525 h 156525"/>
                <a:gd name="connsiteX1" fmla="*/ 425631 w 425631"/>
                <a:gd name="connsiteY1" fmla="*/ 1449 h 156525"/>
                <a:gd name="connsiteX2" fmla="*/ 44812 w 425631"/>
                <a:gd name="connsiteY2" fmla="*/ 0 h 156525"/>
                <a:gd name="connsiteX3" fmla="*/ 0 w 425631"/>
                <a:gd name="connsiteY3" fmla="*/ 156525 h 156525"/>
                <a:gd name="connsiteX0" fmla="*/ 0 w 440654"/>
                <a:gd name="connsiteY0" fmla="*/ 163766 h 163766"/>
                <a:gd name="connsiteX1" fmla="*/ 440654 w 440654"/>
                <a:gd name="connsiteY1" fmla="*/ 1449 h 163766"/>
                <a:gd name="connsiteX2" fmla="*/ 59835 w 440654"/>
                <a:gd name="connsiteY2" fmla="*/ 0 h 163766"/>
                <a:gd name="connsiteX3" fmla="*/ 0 w 440654"/>
                <a:gd name="connsiteY3" fmla="*/ 163766 h 163766"/>
                <a:gd name="connsiteX0" fmla="*/ 0 w 430638"/>
                <a:gd name="connsiteY0" fmla="*/ 163766 h 163766"/>
                <a:gd name="connsiteX1" fmla="*/ 430638 w 430638"/>
                <a:gd name="connsiteY1" fmla="*/ 1449 h 163766"/>
                <a:gd name="connsiteX2" fmla="*/ 59835 w 430638"/>
                <a:gd name="connsiteY2" fmla="*/ 0 h 163766"/>
                <a:gd name="connsiteX3" fmla="*/ 0 w 430638"/>
                <a:gd name="connsiteY3" fmla="*/ 163766 h 163766"/>
              </a:gdLst>
              <a:ahLst/>
              <a:cxnLst>
                <a:cxn ang="0">
                  <a:pos x="connsiteX0" y="connsiteY0"/>
                </a:cxn>
                <a:cxn ang="0">
                  <a:pos x="connsiteX1" y="connsiteY1"/>
                </a:cxn>
                <a:cxn ang="0">
                  <a:pos x="connsiteX2" y="connsiteY2"/>
                </a:cxn>
                <a:cxn ang="0">
                  <a:pos x="connsiteX3" y="connsiteY3"/>
                </a:cxn>
              </a:cxnLst>
              <a:rect l="l" t="t" r="r" b="b"/>
              <a:pathLst>
                <a:path w="430638" h="163766">
                  <a:moveTo>
                    <a:pt x="0" y="163766"/>
                  </a:moveTo>
                  <a:lnTo>
                    <a:pt x="430638" y="1449"/>
                  </a:lnTo>
                  <a:lnTo>
                    <a:pt x="59835" y="0"/>
                  </a:lnTo>
                  <a:lnTo>
                    <a:pt x="0" y="163766"/>
                  </a:lnTo>
                  <a:close/>
                </a:path>
              </a:pathLst>
            </a:custGeom>
            <a:solidFill>
              <a:srgbClr val="0039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Forma livre 18"/>
            <p:cNvSpPr/>
            <p:nvPr/>
          </p:nvSpPr>
          <p:spPr>
            <a:xfrm flipH="1">
              <a:off x="75848" y="6596536"/>
              <a:ext cx="513959" cy="129885"/>
            </a:xfrm>
            <a:custGeom>
              <a:avLst/>
              <a:gdLst>
                <a:gd name="connsiteX0" fmla="*/ 0 w 438150"/>
                <a:gd name="connsiteY0" fmla="*/ 215900 h 215900"/>
                <a:gd name="connsiteX1" fmla="*/ 438150 w 438150"/>
                <a:gd name="connsiteY1" fmla="*/ 0 h 215900"/>
                <a:gd name="connsiteX2" fmla="*/ 69850 w 438150"/>
                <a:gd name="connsiteY2" fmla="*/ 0 h 215900"/>
                <a:gd name="connsiteX3" fmla="*/ 0 w 438150"/>
                <a:gd name="connsiteY3" fmla="*/ 215900 h 215900"/>
                <a:gd name="connsiteX0" fmla="*/ 0 w 438150"/>
                <a:gd name="connsiteY0" fmla="*/ 226247 h 226247"/>
                <a:gd name="connsiteX1" fmla="*/ 438150 w 438150"/>
                <a:gd name="connsiteY1" fmla="*/ 10347 h 226247"/>
                <a:gd name="connsiteX2" fmla="*/ 90142 w 438150"/>
                <a:gd name="connsiteY2" fmla="*/ 0 h 226247"/>
                <a:gd name="connsiteX3" fmla="*/ 0 w 438150"/>
                <a:gd name="connsiteY3" fmla="*/ 226247 h 226247"/>
                <a:gd name="connsiteX0" fmla="*/ 0 w 440404"/>
                <a:gd name="connsiteY0" fmla="*/ 243493 h 243493"/>
                <a:gd name="connsiteX1" fmla="*/ 440404 w 440404"/>
                <a:gd name="connsiteY1" fmla="*/ 10347 h 243493"/>
                <a:gd name="connsiteX2" fmla="*/ 92396 w 440404"/>
                <a:gd name="connsiteY2" fmla="*/ 0 h 243493"/>
                <a:gd name="connsiteX3" fmla="*/ 0 w 440404"/>
                <a:gd name="connsiteY3" fmla="*/ 243493 h 243493"/>
                <a:gd name="connsiteX0" fmla="*/ 0 w 415603"/>
                <a:gd name="connsiteY0" fmla="*/ 243493 h 243493"/>
                <a:gd name="connsiteX1" fmla="*/ 415603 w 415603"/>
                <a:gd name="connsiteY1" fmla="*/ 3449 h 243493"/>
                <a:gd name="connsiteX2" fmla="*/ 92396 w 415603"/>
                <a:gd name="connsiteY2" fmla="*/ 0 h 243493"/>
                <a:gd name="connsiteX3" fmla="*/ 0 w 415603"/>
                <a:gd name="connsiteY3" fmla="*/ 243493 h 243493"/>
              </a:gdLst>
              <a:ahLst/>
              <a:cxnLst>
                <a:cxn ang="0">
                  <a:pos x="connsiteX0" y="connsiteY0"/>
                </a:cxn>
                <a:cxn ang="0">
                  <a:pos x="connsiteX1" y="connsiteY1"/>
                </a:cxn>
                <a:cxn ang="0">
                  <a:pos x="connsiteX2" y="connsiteY2"/>
                </a:cxn>
                <a:cxn ang="0">
                  <a:pos x="connsiteX3" y="connsiteY3"/>
                </a:cxn>
              </a:cxnLst>
              <a:rect l="l" t="t" r="r" b="b"/>
              <a:pathLst>
                <a:path w="415603" h="243493">
                  <a:moveTo>
                    <a:pt x="0" y="243493"/>
                  </a:moveTo>
                  <a:lnTo>
                    <a:pt x="415603" y="3449"/>
                  </a:lnTo>
                  <a:lnTo>
                    <a:pt x="92396" y="0"/>
                  </a:lnTo>
                  <a:lnTo>
                    <a:pt x="0" y="243493"/>
                  </a:lnTo>
                  <a:close/>
                </a:path>
              </a:pathLst>
            </a:custGeom>
            <a:solidFill>
              <a:srgbClr val="0158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Paralelogramo 19"/>
            <p:cNvSpPr/>
            <p:nvPr/>
          </p:nvSpPr>
          <p:spPr>
            <a:xfrm>
              <a:off x="78285" y="6127169"/>
              <a:ext cx="1434002" cy="471314"/>
            </a:xfrm>
            <a:prstGeom prst="parallelogram">
              <a:avLst/>
            </a:prstGeom>
            <a:gradFill flip="none" rotWithShape="1">
              <a:gsLst>
                <a:gs pos="59000">
                  <a:srgbClr val="004676"/>
                </a:gs>
                <a:gs pos="0">
                  <a:srgbClr val="004676"/>
                </a:gs>
                <a:gs pos="65000">
                  <a:srgbClr val="01659D">
                    <a:shade val="67500"/>
                    <a:satMod val="115000"/>
                  </a:srgbClr>
                </a:gs>
                <a:gs pos="72000">
                  <a:srgbClr val="01659D">
                    <a:shade val="100000"/>
                    <a:satMod val="115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21" name="Picture 2" descr="http://www.terceiravia.org.br/wp-content/uploads/2011/10/sebraetec-logo.pn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1654" r="-6085"/>
            <a:stretch/>
          </p:blipFill>
          <p:spPr bwMode="auto">
            <a:xfrm>
              <a:off x="211199" y="6141917"/>
              <a:ext cx="1235119" cy="445352"/>
            </a:xfrm>
            <a:prstGeom prst="parallelogram">
              <a:avLst/>
            </a:prstGeom>
            <a:solidFill>
              <a:srgbClr val="F3FFFF"/>
            </a:solidFill>
            <a:effectLst>
              <a:innerShdw blurRad="12700" dist="12700" dir="13500000">
                <a:prstClr val="black">
                  <a:alpha val="55000"/>
                </a:prstClr>
              </a:innerShdw>
            </a:effectLst>
          </p:spPr>
        </p:pic>
      </p:grpSp>
      <p:sp>
        <p:nvSpPr>
          <p:cNvPr id="22" name="Paralelogramo 21"/>
          <p:cNvSpPr/>
          <p:nvPr userDrawn="1"/>
        </p:nvSpPr>
        <p:spPr>
          <a:xfrm>
            <a:off x="11425571" y="6486086"/>
            <a:ext cx="346495" cy="262542"/>
          </a:xfrm>
          <a:prstGeom prst="parallelogram">
            <a:avLst/>
          </a:prstGeom>
          <a:gradFill flip="none" rotWithShape="1">
            <a:gsLst>
              <a:gs pos="50000">
                <a:schemeClr val="bg1"/>
              </a:gs>
              <a:gs pos="0">
                <a:schemeClr val="bg1">
                  <a:lumMod val="95000"/>
                </a:schemeClr>
              </a:gs>
              <a:gs pos="68000">
                <a:schemeClr val="bg1"/>
              </a:gs>
              <a:gs pos="83000">
                <a:schemeClr val="bg1">
                  <a:lumMod val="9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Paralelogramo 22"/>
          <p:cNvSpPr/>
          <p:nvPr userDrawn="1"/>
        </p:nvSpPr>
        <p:spPr>
          <a:xfrm>
            <a:off x="11581146" y="6396358"/>
            <a:ext cx="698914" cy="289262"/>
          </a:xfrm>
          <a:prstGeom prst="parallelogram">
            <a:avLst/>
          </a:prstGeom>
          <a:gradFill flip="none" rotWithShape="1">
            <a:gsLst>
              <a:gs pos="50000">
                <a:schemeClr val="bg1"/>
              </a:gs>
              <a:gs pos="0">
                <a:schemeClr val="bg1">
                  <a:lumMod val="95000"/>
                </a:schemeClr>
              </a:gs>
              <a:gs pos="68000">
                <a:schemeClr val="bg1"/>
              </a:gs>
              <a:gs pos="83000">
                <a:schemeClr val="bg1">
                  <a:lumMod val="9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Forma livre 23"/>
          <p:cNvSpPr/>
          <p:nvPr userDrawn="1"/>
        </p:nvSpPr>
        <p:spPr>
          <a:xfrm>
            <a:off x="11581146" y="6677323"/>
            <a:ext cx="174169" cy="70677"/>
          </a:xfrm>
          <a:custGeom>
            <a:avLst/>
            <a:gdLst>
              <a:gd name="connsiteX0" fmla="*/ 0 w 219075"/>
              <a:gd name="connsiteY0" fmla="*/ 0 h 88900"/>
              <a:gd name="connsiteX1" fmla="*/ 196850 w 219075"/>
              <a:gd name="connsiteY1" fmla="*/ 88900 h 88900"/>
              <a:gd name="connsiteX2" fmla="*/ 219075 w 219075"/>
              <a:gd name="connsiteY2" fmla="*/ 3175 h 88900"/>
              <a:gd name="connsiteX3" fmla="*/ 0 w 219075"/>
              <a:gd name="connsiteY3" fmla="*/ 0 h 88900"/>
            </a:gdLst>
            <a:ahLst/>
            <a:cxnLst>
              <a:cxn ang="0">
                <a:pos x="connsiteX0" y="connsiteY0"/>
              </a:cxn>
              <a:cxn ang="0">
                <a:pos x="connsiteX1" y="connsiteY1"/>
              </a:cxn>
              <a:cxn ang="0">
                <a:pos x="connsiteX2" y="connsiteY2"/>
              </a:cxn>
              <a:cxn ang="0">
                <a:pos x="connsiteX3" y="connsiteY3"/>
              </a:cxn>
            </a:cxnLst>
            <a:rect l="l" t="t" r="r" b="b"/>
            <a:pathLst>
              <a:path w="219075" h="88900">
                <a:moveTo>
                  <a:pt x="0" y="0"/>
                </a:moveTo>
                <a:lnTo>
                  <a:pt x="196850" y="88900"/>
                </a:lnTo>
                <a:lnTo>
                  <a:pt x="219075" y="317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spaço Reservado para Número de Slide 3"/>
          <p:cNvSpPr>
            <a:spLocks noGrp="1"/>
          </p:cNvSpPr>
          <p:nvPr userDrawn="1"/>
        </p:nvSpPr>
        <p:spPr>
          <a:xfrm>
            <a:off x="9387641" y="6377161"/>
            <a:ext cx="2743200" cy="365125"/>
          </a:xfrm>
          <a:prstGeom prst="rect">
            <a:avLst/>
          </a:prstGeom>
        </p:spPr>
        <p:txBody>
          <a:bodyPr/>
          <a:lstStyle>
            <a:defPPr>
              <a:defRPr lang="pt-BR"/>
            </a:defPPr>
            <a:lvl1pPr marL="0" algn="r" defTabSz="914400" rtl="0" eaLnBrk="1" latinLnBrk="0" hangingPunct="1">
              <a:defRPr sz="2400" b="1" kern="1200">
                <a:solidFill>
                  <a:srgbClr val="002060"/>
                </a:solidFill>
                <a:latin typeface="Arial Narrow" panose="020B060602020203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9A4A110-493F-4521-94F5-FA34E2360CAA}" type="slidenum">
              <a:rPr lang="pt-BR" sz="1600" smtClean="0">
                <a:solidFill>
                  <a:schemeClr val="bg1">
                    <a:lumMod val="50000"/>
                  </a:schemeClr>
                </a:solidFill>
              </a:rPr>
              <a:t>‹nº›</a:t>
            </a:fld>
            <a:endParaRPr lang="pt-BR" sz="1600" dirty="0">
              <a:solidFill>
                <a:schemeClr val="bg1">
                  <a:lumMod val="50000"/>
                </a:schemeClr>
              </a:solidFill>
            </a:endParaRPr>
          </a:p>
        </p:txBody>
      </p:sp>
      <p:sp>
        <p:nvSpPr>
          <p:cNvPr id="26" name="Forma livre 25"/>
          <p:cNvSpPr/>
          <p:nvPr userDrawn="1"/>
        </p:nvSpPr>
        <p:spPr>
          <a:xfrm rot="10800000">
            <a:off x="3831430" y="-1"/>
            <a:ext cx="280249" cy="92053"/>
          </a:xfrm>
          <a:custGeom>
            <a:avLst/>
            <a:gdLst>
              <a:gd name="connsiteX0" fmla="*/ 0 w 219075"/>
              <a:gd name="connsiteY0" fmla="*/ 0 h 88900"/>
              <a:gd name="connsiteX1" fmla="*/ 196850 w 219075"/>
              <a:gd name="connsiteY1" fmla="*/ 88900 h 88900"/>
              <a:gd name="connsiteX2" fmla="*/ 219075 w 219075"/>
              <a:gd name="connsiteY2" fmla="*/ 3175 h 88900"/>
              <a:gd name="connsiteX3" fmla="*/ 0 w 219075"/>
              <a:gd name="connsiteY3" fmla="*/ 0 h 88900"/>
              <a:gd name="connsiteX0" fmla="*/ 0 w 196850"/>
              <a:gd name="connsiteY0" fmla="*/ 11517 h 100417"/>
              <a:gd name="connsiteX1" fmla="*/ 196850 w 196850"/>
              <a:gd name="connsiteY1" fmla="*/ 100417 h 100417"/>
              <a:gd name="connsiteX2" fmla="*/ 187316 w 196850"/>
              <a:gd name="connsiteY2" fmla="*/ 0 h 100417"/>
              <a:gd name="connsiteX3" fmla="*/ 0 w 196850"/>
              <a:gd name="connsiteY3" fmla="*/ 11517 h 100417"/>
              <a:gd name="connsiteX0" fmla="*/ 0 w 196850"/>
              <a:gd name="connsiteY0" fmla="*/ 26209 h 115109"/>
              <a:gd name="connsiteX1" fmla="*/ 196850 w 196850"/>
              <a:gd name="connsiteY1" fmla="*/ 115109 h 115109"/>
              <a:gd name="connsiteX2" fmla="*/ 183346 w 196850"/>
              <a:gd name="connsiteY2" fmla="*/ 0 h 115109"/>
              <a:gd name="connsiteX3" fmla="*/ 0 w 196850"/>
              <a:gd name="connsiteY3" fmla="*/ 26209 h 115109"/>
              <a:gd name="connsiteX0" fmla="*/ 0 w 196850"/>
              <a:gd name="connsiteY0" fmla="*/ 0 h 88900"/>
              <a:gd name="connsiteX1" fmla="*/ 196850 w 196850"/>
              <a:gd name="connsiteY1" fmla="*/ 88900 h 88900"/>
              <a:gd name="connsiteX2" fmla="*/ 189301 w 196850"/>
              <a:gd name="connsiteY2" fmla="*/ 6847 h 88900"/>
              <a:gd name="connsiteX3" fmla="*/ 0 w 196850"/>
              <a:gd name="connsiteY3" fmla="*/ 0 h 88900"/>
              <a:gd name="connsiteX0" fmla="*/ 0 w 194865"/>
              <a:gd name="connsiteY0" fmla="*/ 11518 h 82053"/>
              <a:gd name="connsiteX1" fmla="*/ 194865 w 194865"/>
              <a:gd name="connsiteY1" fmla="*/ 82053 h 82053"/>
              <a:gd name="connsiteX2" fmla="*/ 187316 w 194865"/>
              <a:gd name="connsiteY2" fmla="*/ 0 h 82053"/>
              <a:gd name="connsiteX3" fmla="*/ 0 w 194865"/>
              <a:gd name="connsiteY3" fmla="*/ 11518 h 82053"/>
              <a:gd name="connsiteX0" fmla="*/ 0 w 194865"/>
              <a:gd name="connsiteY0" fmla="*/ 0 h 70535"/>
              <a:gd name="connsiteX1" fmla="*/ 194865 w 194865"/>
              <a:gd name="connsiteY1" fmla="*/ 70535 h 70535"/>
              <a:gd name="connsiteX2" fmla="*/ 189301 w 194865"/>
              <a:gd name="connsiteY2" fmla="*/ 3173 h 70535"/>
              <a:gd name="connsiteX3" fmla="*/ 0 w 194865"/>
              <a:gd name="connsiteY3" fmla="*/ 0 h 70535"/>
            </a:gdLst>
            <a:ahLst/>
            <a:cxnLst>
              <a:cxn ang="0">
                <a:pos x="connsiteX0" y="connsiteY0"/>
              </a:cxn>
              <a:cxn ang="0">
                <a:pos x="connsiteX1" y="connsiteY1"/>
              </a:cxn>
              <a:cxn ang="0">
                <a:pos x="connsiteX2" y="connsiteY2"/>
              </a:cxn>
              <a:cxn ang="0">
                <a:pos x="connsiteX3" y="connsiteY3"/>
              </a:cxn>
            </a:cxnLst>
            <a:rect l="l" t="t" r="r" b="b"/>
            <a:pathLst>
              <a:path w="194865" h="70535">
                <a:moveTo>
                  <a:pt x="0" y="0"/>
                </a:moveTo>
                <a:lnTo>
                  <a:pt x="194865" y="70535"/>
                </a:lnTo>
                <a:lnTo>
                  <a:pt x="189301" y="3173"/>
                </a:lnTo>
                <a:lnTo>
                  <a:pt x="0"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27" name="Grupo 26"/>
          <p:cNvGrpSpPr/>
          <p:nvPr userDrawn="1"/>
        </p:nvGrpSpPr>
        <p:grpSpPr>
          <a:xfrm>
            <a:off x="11063553" y="-832"/>
            <a:ext cx="1168888" cy="532135"/>
            <a:chOff x="11063553" y="-832"/>
            <a:chExt cx="1168888" cy="532135"/>
          </a:xfrm>
        </p:grpSpPr>
        <p:sp>
          <p:nvSpPr>
            <p:cNvPr id="28" name="Forma livre 27"/>
            <p:cNvSpPr/>
            <p:nvPr/>
          </p:nvSpPr>
          <p:spPr>
            <a:xfrm>
              <a:off x="11144065" y="-832"/>
              <a:ext cx="229138" cy="128991"/>
            </a:xfrm>
            <a:custGeom>
              <a:avLst/>
              <a:gdLst>
                <a:gd name="connsiteX0" fmla="*/ 304800 w 321468"/>
                <a:gd name="connsiteY0" fmla="*/ 97631 h 97631"/>
                <a:gd name="connsiteX1" fmla="*/ 0 w 321468"/>
                <a:gd name="connsiteY1" fmla="*/ 95250 h 97631"/>
                <a:gd name="connsiteX2" fmla="*/ 321468 w 321468"/>
                <a:gd name="connsiteY2" fmla="*/ 0 h 97631"/>
                <a:gd name="connsiteX3" fmla="*/ 304800 w 321468"/>
                <a:gd name="connsiteY3" fmla="*/ 97631 h 97631"/>
                <a:gd name="connsiteX0" fmla="*/ 304800 w 311748"/>
                <a:gd name="connsiteY0" fmla="*/ 142988 h 142988"/>
                <a:gd name="connsiteX1" fmla="*/ 0 w 311748"/>
                <a:gd name="connsiteY1" fmla="*/ 140607 h 142988"/>
                <a:gd name="connsiteX2" fmla="*/ 311748 w 311748"/>
                <a:gd name="connsiteY2" fmla="*/ 0 h 142988"/>
                <a:gd name="connsiteX3" fmla="*/ 304800 w 311748"/>
                <a:gd name="connsiteY3" fmla="*/ 142988 h 142988"/>
                <a:gd name="connsiteX0" fmla="*/ 295080 w 311748"/>
                <a:gd name="connsiteY0" fmla="*/ 139749 h 140607"/>
                <a:gd name="connsiteX1" fmla="*/ 0 w 311748"/>
                <a:gd name="connsiteY1" fmla="*/ 140607 h 140607"/>
                <a:gd name="connsiteX2" fmla="*/ 311748 w 311748"/>
                <a:gd name="connsiteY2" fmla="*/ 0 h 140607"/>
                <a:gd name="connsiteX3" fmla="*/ 295080 w 311748"/>
                <a:gd name="connsiteY3" fmla="*/ 139749 h 140607"/>
                <a:gd name="connsiteX0" fmla="*/ 291841 w 311748"/>
                <a:gd name="connsiteY0" fmla="*/ 149468 h 149468"/>
                <a:gd name="connsiteX1" fmla="*/ 0 w 311748"/>
                <a:gd name="connsiteY1" fmla="*/ 140607 h 149468"/>
                <a:gd name="connsiteX2" fmla="*/ 311748 w 311748"/>
                <a:gd name="connsiteY2" fmla="*/ 0 h 149468"/>
                <a:gd name="connsiteX3" fmla="*/ 291841 w 311748"/>
                <a:gd name="connsiteY3" fmla="*/ 149468 h 149468"/>
              </a:gdLst>
              <a:ahLst/>
              <a:cxnLst>
                <a:cxn ang="0">
                  <a:pos x="connsiteX0" y="connsiteY0"/>
                </a:cxn>
                <a:cxn ang="0">
                  <a:pos x="connsiteX1" y="connsiteY1"/>
                </a:cxn>
                <a:cxn ang="0">
                  <a:pos x="connsiteX2" y="connsiteY2"/>
                </a:cxn>
                <a:cxn ang="0">
                  <a:pos x="connsiteX3" y="connsiteY3"/>
                </a:cxn>
              </a:cxnLst>
              <a:rect l="l" t="t" r="r" b="b"/>
              <a:pathLst>
                <a:path w="311748" h="149468">
                  <a:moveTo>
                    <a:pt x="291841" y="149468"/>
                  </a:moveTo>
                  <a:lnTo>
                    <a:pt x="0" y="140607"/>
                  </a:lnTo>
                  <a:lnTo>
                    <a:pt x="311748" y="0"/>
                  </a:lnTo>
                  <a:lnTo>
                    <a:pt x="291841" y="149468"/>
                  </a:lnTo>
                  <a:close/>
                </a:path>
              </a:pathLst>
            </a:custGeom>
            <a:solidFill>
              <a:srgbClr val="0068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Paralelogramo 28"/>
            <p:cNvSpPr/>
            <p:nvPr/>
          </p:nvSpPr>
          <p:spPr>
            <a:xfrm rot="10800000" flipV="1">
              <a:off x="11847940" y="50008"/>
              <a:ext cx="384501" cy="149080"/>
            </a:xfrm>
            <a:prstGeom prst="parallelogram">
              <a:avLst>
                <a:gd name="adj" fmla="val 16534"/>
              </a:avLst>
            </a:prstGeom>
            <a:solidFill>
              <a:srgbClr val="0E7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Forma livre 29"/>
            <p:cNvSpPr/>
            <p:nvPr/>
          </p:nvSpPr>
          <p:spPr>
            <a:xfrm flipH="1">
              <a:off x="11845912" y="50008"/>
              <a:ext cx="113996" cy="59428"/>
            </a:xfrm>
            <a:custGeom>
              <a:avLst/>
              <a:gdLst>
                <a:gd name="connsiteX0" fmla="*/ 304800 w 321468"/>
                <a:gd name="connsiteY0" fmla="*/ 97631 h 97631"/>
                <a:gd name="connsiteX1" fmla="*/ 0 w 321468"/>
                <a:gd name="connsiteY1" fmla="*/ 95250 h 97631"/>
                <a:gd name="connsiteX2" fmla="*/ 321468 w 321468"/>
                <a:gd name="connsiteY2" fmla="*/ 0 h 97631"/>
                <a:gd name="connsiteX3" fmla="*/ 304800 w 321468"/>
                <a:gd name="connsiteY3" fmla="*/ 97631 h 97631"/>
              </a:gdLst>
              <a:ahLst/>
              <a:cxnLst>
                <a:cxn ang="0">
                  <a:pos x="connsiteX0" y="connsiteY0"/>
                </a:cxn>
                <a:cxn ang="0">
                  <a:pos x="connsiteX1" y="connsiteY1"/>
                </a:cxn>
                <a:cxn ang="0">
                  <a:pos x="connsiteX2" y="connsiteY2"/>
                </a:cxn>
                <a:cxn ang="0">
                  <a:pos x="connsiteX3" y="connsiteY3"/>
                </a:cxn>
              </a:cxnLst>
              <a:rect l="l" t="t" r="r" b="b"/>
              <a:pathLst>
                <a:path w="321468" h="97631">
                  <a:moveTo>
                    <a:pt x="304800" y="97631"/>
                  </a:moveTo>
                  <a:lnTo>
                    <a:pt x="0" y="95250"/>
                  </a:lnTo>
                  <a:lnTo>
                    <a:pt x="321468" y="0"/>
                  </a:lnTo>
                  <a:lnTo>
                    <a:pt x="304800" y="97631"/>
                  </a:lnTo>
                  <a:close/>
                </a:path>
              </a:pathLst>
            </a:custGeom>
            <a:solidFill>
              <a:srgbClr val="0068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1" name="Paralelogramo 30"/>
            <p:cNvSpPr/>
            <p:nvPr/>
          </p:nvSpPr>
          <p:spPr>
            <a:xfrm rot="10800000" flipH="1" flipV="1">
              <a:off x="11063553" y="105966"/>
              <a:ext cx="896125" cy="425337"/>
            </a:xfrm>
            <a:prstGeom prst="parallelogram">
              <a:avLst>
                <a:gd name="adj" fmla="val 16534"/>
              </a:avLst>
            </a:prstGeom>
            <a:solidFill>
              <a:srgbClr val="0E7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2" name="Freeform 12"/>
            <p:cNvSpPr>
              <a:spLocks noEditPoints="1"/>
            </p:cNvSpPr>
            <p:nvPr/>
          </p:nvSpPr>
          <p:spPr bwMode="auto">
            <a:xfrm>
              <a:off x="11495005" y="267821"/>
              <a:ext cx="216974" cy="106930"/>
            </a:xfrm>
            <a:custGeom>
              <a:avLst/>
              <a:gdLst>
                <a:gd name="T0" fmla="*/ 237 w 261"/>
                <a:gd name="T1" fmla="*/ 1 h 129"/>
                <a:gd name="T2" fmla="*/ 193 w 261"/>
                <a:gd name="T3" fmla="*/ 1 h 129"/>
                <a:gd name="T4" fmla="*/ 114 w 261"/>
                <a:gd name="T5" fmla="*/ 129 h 129"/>
                <a:gd name="T6" fmla="*/ 114 w 261"/>
                <a:gd name="T7" fmla="*/ 97 h 129"/>
                <a:gd name="T8" fmla="*/ 115 w 261"/>
                <a:gd name="T9" fmla="*/ 85 h 129"/>
                <a:gd name="T10" fmla="*/ 111 w 261"/>
                <a:gd name="T11" fmla="*/ 71 h 129"/>
                <a:gd name="T12" fmla="*/ 91 w 261"/>
                <a:gd name="T13" fmla="*/ 65 h 129"/>
                <a:gd name="T14" fmla="*/ 92 w 261"/>
                <a:gd name="T15" fmla="*/ 65 h 129"/>
                <a:gd name="T16" fmla="*/ 113 w 261"/>
                <a:gd name="T17" fmla="*/ 58 h 129"/>
                <a:gd name="T18" fmla="*/ 130 w 261"/>
                <a:gd name="T19" fmla="*/ 34 h 129"/>
                <a:gd name="T20" fmla="*/ 131 w 261"/>
                <a:gd name="T21" fmla="*/ 24 h 129"/>
                <a:gd name="T22" fmla="*/ 126 w 261"/>
                <a:gd name="T23" fmla="*/ 9 h 129"/>
                <a:gd name="T24" fmla="*/ 109 w 261"/>
                <a:gd name="T25" fmla="*/ 1 h 129"/>
                <a:gd name="T26" fmla="*/ 88 w 261"/>
                <a:gd name="T27" fmla="*/ 0 h 129"/>
                <a:gd name="T28" fmla="*/ 28 w 261"/>
                <a:gd name="T29" fmla="*/ 0 h 129"/>
                <a:gd name="T30" fmla="*/ 0 w 261"/>
                <a:gd name="T31" fmla="*/ 129 h 129"/>
                <a:gd name="T32" fmla="*/ 37 w 261"/>
                <a:gd name="T33" fmla="*/ 129 h 129"/>
                <a:gd name="T34" fmla="*/ 47 w 261"/>
                <a:gd name="T35" fmla="*/ 78 h 129"/>
                <a:gd name="T36" fmla="*/ 63 w 261"/>
                <a:gd name="T37" fmla="*/ 78 h 129"/>
                <a:gd name="T38" fmla="*/ 74 w 261"/>
                <a:gd name="T39" fmla="*/ 81 h 129"/>
                <a:gd name="T40" fmla="*/ 77 w 261"/>
                <a:gd name="T41" fmla="*/ 89 h 129"/>
                <a:gd name="T42" fmla="*/ 76 w 261"/>
                <a:gd name="T43" fmla="*/ 100 h 129"/>
                <a:gd name="T44" fmla="*/ 74 w 261"/>
                <a:gd name="T45" fmla="*/ 129 h 129"/>
                <a:gd name="T46" fmla="*/ 114 w 261"/>
                <a:gd name="T47" fmla="*/ 129 h 129"/>
                <a:gd name="T48" fmla="*/ 114 w 261"/>
                <a:gd name="T49" fmla="*/ 129 h 129"/>
                <a:gd name="T50" fmla="*/ 150 w 261"/>
                <a:gd name="T51" fmla="*/ 129 h 129"/>
                <a:gd name="T52" fmla="*/ 164 w 261"/>
                <a:gd name="T53" fmla="*/ 103 h 129"/>
                <a:gd name="T54" fmla="*/ 217 w 261"/>
                <a:gd name="T55" fmla="*/ 103 h 129"/>
                <a:gd name="T56" fmla="*/ 220 w 261"/>
                <a:gd name="T57" fmla="*/ 129 h 129"/>
                <a:gd name="T58" fmla="*/ 261 w 261"/>
                <a:gd name="T59" fmla="*/ 129 h 129"/>
                <a:gd name="T60" fmla="*/ 237 w 261"/>
                <a:gd name="T61" fmla="*/ 1 h 129"/>
                <a:gd name="T62" fmla="*/ 81 w 261"/>
                <a:gd name="T63" fmla="*/ 54 h 129"/>
                <a:gd name="T64" fmla="*/ 66 w 261"/>
                <a:gd name="T65" fmla="*/ 55 h 129"/>
                <a:gd name="T66" fmla="*/ 52 w 261"/>
                <a:gd name="T67" fmla="*/ 55 h 129"/>
                <a:gd name="T68" fmla="*/ 59 w 261"/>
                <a:gd name="T69" fmla="*/ 24 h 129"/>
                <a:gd name="T70" fmla="*/ 73 w 261"/>
                <a:gd name="T71" fmla="*/ 24 h 129"/>
                <a:gd name="T72" fmla="*/ 87 w 261"/>
                <a:gd name="T73" fmla="*/ 25 h 129"/>
                <a:gd name="T74" fmla="*/ 94 w 261"/>
                <a:gd name="T75" fmla="*/ 35 h 129"/>
                <a:gd name="T76" fmla="*/ 94 w 261"/>
                <a:gd name="T77" fmla="*/ 40 h 129"/>
                <a:gd name="T78" fmla="*/ 81 w 261"/>
                <a:gd name="T79" fmla="*/ 54 h 129"/>
                <a:gd name="T80" fmla="*/ 178 w 261"/>
                <a:gd name="T81" fmla="*/ 79 h 129"/>
                <a:gd name="T82" fmla="*/ 208 w 261"/>
                <a:gd name="T83" fmla="*/ 26 h 129"/>
                <a:gd name="T84" fmla="*/ 208 w 261"/>
                <a:gd name="T85" fmla="*/ 26 h 129"/>
                <a:gd name="T86" fmla="*/ 213 w 261"/>
                <a:gd name="T87" fmla="*/ 79 h 129"/>
                <a:gd name="T88" fmla="*/ 178 w 261"/>
                <a:gd name="T89" fmla="*/ 7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129">
                  <a:moveTo>
                    <a:pt x="237" y="1"/>
                  </a:moveTo>
                  <a:cubicBezTo>
                    <a:pt x="193" y="1"/>
                    <a:pt x="193" y="1"/>
                    <a:pt x="193" y="1"/>
                  </a:cubicBezTo>
                  <a:cubicBezTo>
                    <a:pt x="114" y="129"/>
                    <a:pt x="114" y="129"/>
                    <a:pt x="114" y="129"/>
                  </a:cubicBezTo>
                  <a:cubicBezTo>
                    <a:pt x="113" y="123"/>
                    <a:pt x="113" y="113"/>
                    <a:pt x="114" y="97"/>
                  </a:cubicBezTo>
                  <a:cubicBezTo>
                    <a:pt x="115" y="92"/>
                    <a:pt x="115" y="88"/>
                    <a:pt x="115" y="85"/>
                  </a:cubicBezTo>
                  <a:cubicBezTo>
                    <a:pt x="115" y="79"/>
                    <a:pt x="114" y="74"/>
                    <a:pt x="111" y="71"/>
                  </a:cubicBezTo>
                  <a:cubicBezTo>
                    <a:pt x="107" y="68"/>
                    <a:pt x="101" y="66"/>
                    <a:pt x="91" y="65"/>
                  </a:cubicBezTo>
                  <a:cubicBezTo>
                    <a:pt x="92" y="65"/>
                    <a:pt x="92" y="65"/>
                    <a:pt x="92" y="65"/>
                  </a:cubicBezTo>
                  <a:cubicBezTo>
                    <a:pt x="100" y="64"/>
                    <a:pt x="107" y="61"/>
                    <a:pt x="113" y="58"/>
                  </a:cubicBezTo>
                  <a:cubicBezTo>
                    <a:pt x="122" y="53"/>
                    <a:pt x="128" y="45"/>
                    <a:pt x="130" y="34"/>
                  </a:cubicBezTo>
                  <a:cubicBezTo>
                    <a:pt x="131" y="31"/>
                    <a:pt x="131" y="28"/>
                    <a:pt x="131" y="24"/>
                  </a:cubicBezTo>
                  <a:cubicBezTo>
                    <a:pt x="131" y="18"/>
                    <a:pt x="130" y="13"/>
                    <a:pt x="126" y="9"/>
                  </a:cubicBezTo>
                  <a:cubicBezTo>
                    <a:pt x="123" y="5"/>
                    <a:pt x="117" y="2"/>
                    <a:pt x="109" y="1"/>
                  </a:cubicBezTo>
                  <a:cubicBezTo>
                    <a:pt x="105" y="0"/>
                    <a:pt x="99" y="0"/>
                    <a:pt x="88" y="0"/>
                  </a:cubicBezTo>
                  <a:cubicBezTo>
                    <a:pt x="28" y="0"/>
                    <a:pt x="28" y="0"/>
                    <a:pt x="28" y="0"/>
                  </a:cubicBezTo>
                  <a:cubicBezTo>
                    <a:pt x="0" y="129"/>
                    <a:pt x="0" y="129"/>
                    <a:pt x="0" y="129"/>
                  </a:cubicBezTo>
                  <a:cubicBezTo>
                    <a:pt x="37" y="129"/>
                    <a:pt x="37" y="129"/>
                    <a:pt x="37" y="129"/>
                  </a:cubicBezTo>
                  <a:cubicBezTo>
                    <a:pt x="47" y="78"/>
                    <a:pt x="47" y="78"/>
                    <a:pt x="47" y="78"/>
                  </a:cubicBezTo>
                  <a:cubicBezTo>
                    <a:pt x="63" y="78"/>
                    <a:pt x="63" y="78"/>
                    <a:pt x="63" y="78"/>
                  </a:cubicBezTo>
                  <a:cubicBezTo>
                    <a:pt x="68" y="78"/>
                    <a:pt x="72" y="79"/>
                    <a:pt x="74" y="81"/>
                  </a:cubicBezTo>
                  <a:cubicBezTo>
                    <a:pt x="76" y="82"/>
                    <a:pt x="77" y="85"/>
                    <a:pt x="77" y="89"/>
                  </a:cubicBezTo>
                  <a:cubicBezTo>
                    <a:pt x="77" y="91"/>
                    <a:pt x="77" y="95"/>
                    <a:pt x="76" y="100"/>
                  </a:cubicBezTo>
                  <a:cubicBezTo>
                    <a:pt x="75" y="114"/>
                    <a:pt x="74" y="124"/>
                    <a:pt x="74" y="129"/>
                  </a:cubicBezTo>
                  <a:cubicBezTo>
                    <a:pt x="114" y="129"/>
                    <a:pt x="114" y="129"/>
                    <a:pt x="114" y="129"/>
                  </a:cubicBezTo>
                  <a:cubicBezTo>
                    <a:pt x="114" y="129"/>
                    <a:pt x="114" y="129"/>
                    <a:pt x="114" y="129"/>
                  </a:cubicBezTo>
                  <a:cubicBezTo>
                    <a:pt x="150" y="129"/>
                    <a:pt x="150" y="129"/>
                    <a:pt x="150" y="129"/>
                  </a:cubicBezTo>
                  <a:cubicBezTo>
                    <a:pt x="164" y="103"/>
                    <a:pt x="164" y="103"/>
                    <a:pt x="164" y="103"/>
                  </a:cubicBezTo>
                  <a:cubicBezTo>
                    <a:pt x="217" y="103"/>
                    <a:pt x="217" y="103"/>
                    <a:pt x="217" y="103"/>
                  </a:cubicBezTo>
                  <a:cubicBezTo>
                    <a:pt x="220" y="129"/>
                    <a:pt x="220" y="129"/>
                    <a:pt x="220" y="129"/>
                  </a:cubicBezTo>
                  <a:cubicBezTo>
                    <a:pt x="261" y="129"/>
                    <a:pt x="261" y="129"/>
                    <a:pt x="261" y="129"/>
                  </a:cubicBezTo>
                  <a:lnTo>
                    <a:pt x="237" y="1"/>
                  </a:lnTo>
                  <a:close/>
                  <a:moveTo>
                    <a:pt x="81" y="54"/>
                  </a:moveTo>
                  <a:cubicBezTo>
                    <a:pt x="79" y="55"/>
                    <a:pt x="74" y="55"/>
                    <a:pt x="66" y="55"/>
                  </a:cubicBezTo>
                  <a:cubicBezTo>
                    <a:pt x="52" y="55"/>
                    <a:pt x="52" y="55"/>
                    <a:pt x="52" y="55"/>
                  </a:cubicBezTo>
                  <a:cubicBezTo>
                    <a:pt x="59" y="24"/>
                    <a:pt x="59" y="24"/>
                    <a:pt x="59" y="24"/>
                  </a:cubicBezTo>
                  <a:cubicBezTo>
                    <a:pt x="73" y="24"/>
                    <a:pt x="73" y="24"/>
                    <a:pt x="73" y="24"/>
                  </a:cubicBezTo>
                  <a:cubicBezTo>
                    <a:pt x="79" y="24"/>
                    <a:pt x="84" y="24"/>
                    <a:pt x="87" y="25"/>
                  </a:cubicBezTo>
                  <a:cubicBezTo>
                    <a:pt x="92" y="27"/>
                    <a:pt x="94" y="30"/>
                    <a:pt x="94" y="35"/>
                  </a:cubicBezTo>
                  <a:cubicBezTo>
                    <a:pt x="94" y="36"/>
                    <a:pt x="94" y="38"/>
                    <a:pt x="94" y="40"/>
                  </a:cubicBezTo>
                  <a:cubicBezTo>
                    <a:pt x="92" y="47"/>
                    <a:pt x="88" y="52"/>
                    <a:pt x="81" y="54"/>
                  </a:cubicBezTo>
                  <a:close/>
                  <a:moveTo>
                    <a:pt x="178" y="79"/>
                  </a:moveTo>
                  <a:cubicBezTo>
                    <a:pt x="208" y="26"/>
                    <a:pt x="208" y="26"/>
                    <a:pt x="208" y="26"/>
                  </a:cubicBezTo>
                  <a:cubicBezTo>
                    <a:pt x="208" y="26"/>
                    <a:pt x="208" y="26"/>
                    <a:pt x="208" y="26"/>
                  </a:cubicBezTo>
                  <a:cubicBezTo>
                    <a:pt x="213" y="79"/>
                    <a:pt x="213" y="79"/>
                    <a:pt x="213" y="79"/>
                  </a:cubicBezTo>
                  <a:lnTo>
                    <a:pt x="178" y="79"/>
                  </a:lnTo>
                  <a:close/>
                </a:path>
              </a:pathLst>
            </a:custGeom>
            <a:solidFill>
              <a:schemeClr val="bg1"/>
            </a:solidFill>
            <a:ln>
              <a:noFill/>
            </a:ln>
            <a:effectLst>
              <a:innerShdw blurRad="10160" dist="381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pt-BR"/>
            </a:p>
          </p:txBody>
        </p:sp>
        <p:sp>
          <p:nvSpPr>
            <p:cNvPr id="33" name="Freeform 13"/>
            <p:cNvSpPr>
              <a:spLocks noEditPoints="1"/>
            </p:cNvSpPr>
            <p:nvPr/>
          </p:nvSpPr>
          <p:spPr bwMode="auto">
            <a:xfrm>
              <a:off x="11393265" y="267821"/>
              <a:ext cx="106930" cy="106930"/>
            </a:xfrm>
            <a:custGeom>
              <a:avLst/>
              <a:gdLst>
                <a:gd name="T0" fmla="*/ 128 w 129"/>
                <a:gd name="T1" fmla="*/ 32 h 129"/>
                <a:gd name="T2" fmla="*/ 129 w 129"/>
                <a:gd name="T3" fmla="*/ 25 h 129"/>
                <a:gd name="T4" fmla="*/ 123 w 129"/>
                <a:gd name="T5" fmla="*/ 10 h 129"/>
                <a:gd name="T6" fmla="*/ 104 w 129"/>
                <a:gd name="T7" fmla="*/ 0 h 129"/>
                <a:gd name="T8" fmla="*/ 98 w 129"/>
                <a:gd name="T9" fmla="*/ 0 h 129"/>
                <a:gd name="T10" fmla="*/ 27 w 129"/>
                <a:gd name="T11" fmla="*/ 0 h 129"/>
                <a:gd name="T12" fmla="*/ 0 w 129"/>
                <a:gd name="T13" fmla="*/ 129 h 129"/>
                <a:gd name="T14" fmla="*/ 57 w 129"/>
                <a:gd name="T15" fmla="*/ 129 h 129"/>
                <a:gd name="T16" fmla="*/ 94 w 129"/>
                <a:gd name="T17" fmla="*/ 123 h 129"/>
                <a:gd name="T18" fmla="*/ 112 w 129"/>
                <a:gd name="T19" fmla="*/ 108 h 129"/>
                <a:gd name="T20" fmla="*/ 119 w 129"/>
                <a:gd name="T21" fmla="*/ 86 h 129"/>
                <a:gd name="T22" fmla="*/ 93 w 129"/>
                <a:gd name="T23" fmla="*/ 62 h 129"/>
                <a:gd name="T24" fmla="*/ 94 w 129"/>
                <a:gd name="T25" fmla="*/ 61 h 129"/>
                <a:gd name="T26" fmla="*/ 128 w 129"/>
                <a:gd name="T27" fmla="*/ 32 h 129"/>
                <a:gd name="T28" fmla="*/ 82 w 129"/>
                <a:gd name="T29" fmla="*/ 90 h 129"/>
                <a:gd name="T30" fmla="*/ 60 w 129"/>
                <a:gd name="T31" fmla="*/ 105 h 129"/>
                <a:gd name="T32" fmla="*/ 40 w 129"/>
                <a:gd name="T33" fmla="*/ 105 h 129"/>
                <a:gd name="T34" fmla="*/ 46 w 129"/>
                <a:gd name="T35" fmla="*/ 74 h 129"/>
                <a:gd name="T36" fmla="*/ 65 w 129"/>
                <a:gd name="T37" fmla="*/ 74 h 129"/>
                <a:gd name="T38" fmla="*/ 82 w 129"/>
                <a:gd name="T39" fmla="*/ 86 h 129"/>
                <a:gd name="T40" fmla="*/ 82 w 129"/>
                <a:gd name="T41" fmla="*/ 90 h 129"/>
                <a:gd name="T42" fmla="*/ 91 w 129"/>
                <a:gd name="T43" fmla="*/ 37 h 129"/>
                <a:gd name="T44" fmla="*/ 81 w 129"/>
                <a:gd name="T45" fmla="*/ 50 h 129"/>
                <a:gd name="T46" fmla="*/ 68 w 129"/>
                <a:gd name="T47" fmla="*/ 51 h 129"/>
                <a:gd name="T48" fmla="*/ 51 w 129"/>
                <a:gd name="T49" fmla="*/ 51 h 129"/>
                <a:gd name="T50" fmla="*/ 58 w 129"/>
                <a:gd name="T51" fmla="*/ 23 h 129"/>
                <a:gd name="T52" fmla="*/ 77 w 129"/>
                <a:gd name="T53" fmla="*/ 23 h 129"/>
                <a:gd name="T54" fmla="*/ 88 w 129"/>
                <a:gd name="T55" fmla="*/ 26 h 129"/>
                <a:gd name="T56" fmla="*/ 91 w 129"/>
                <a:gd name="T57" fmla="*/ 3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29">
                  <a:moveTo>
                    <a:pt x="128" y="32"/>
                  </a:moveTo>
                  <a:cubicBezTo>
                    <a:pt x="128" y="30"/>
                    <a:pt x="129" y="27"/>
                    <a:pt x="129" y="25"/>
                  </a:cubicBezTo>
                  <a:cubicBezTo>
                    <a:pt x="129" y="19"/>
                    <a:pt x="127" y="14"/>
                    <a:pt x="123" y="10"/>
                  </a:cubicBezTo>
                  <a:cubicBezTo>
                    <a:pt x="118" y="5"/>
                    <a:pt x="112" y="2"/>
                    <a:pt x="104" y="0"/>
                  </a:cubicBezTo>
                  <a:cubicBezTo>
                    <a:pt x="102" y="0"/>
                    <a:pt x="100" y="0"/>
                    <a:pt x="98" y="0"/>
                  </a:cubicBezTo>
                  <a:cubicBezTo>
                    <a:pt x="27" y="0"/>
                    <a:pt x="27" y="0"/>
                    <a:pt x="27" y="0"/>
                  </a:cubicBezTo>
                  <a:cubicBezTo>
                    <a:pt x="0" y="129"/>
                    <a:pt x="0" y="129"/>
                    <a:pt x="0" y="129"/>
                  </a:cubicBezTo>
                  <a:cubicBezTo>
                    <a:pt x="57" y="129"/>
                    <a:pt x="57" y="129"/>
                    <a:pt x="57" y="129"/>
                  </a:cubicBezTo>
                  <a:cubicBezTo>
                    <a:pt x="74" y="129"/>
                    <a:pt x="86" y="127"/>
                    <a:pt x="94" y="123"/>
                  </a:cubicBezTo>
                  <a:cubicBezTo>
                    <a:pt x="101" y="120"/>
                    <a:pt x="108" y="115"/>
                    <a:pt x="112" y="108"/>
                  </a:cubicBezTo>
                  <a:cubicBezTo>
                    <a:pt x="117" y="101"/>
                    <a:pt x="119" y="94"/>
                    <a:pt x="119" y="86"/>
                  </a:cubicBezTo>
                  <a:cubicBezTo>
                    <a:pt x="119" y="73"/>
                    <a:pt x="110" y="65"/>
                    <a:pt x="93" y="62"/>
                  </a:cubicBezTo>
                  <a:cubicBezTo>
                    <a:pt x="94" y="61"/>
                    <a:pt x="94" y="61"/>
                    <a:pt x="94" y="61"/>
                  </a:cubicBezTo>
                  <a:cubicBezTo>
                    <a:pt x="113" y="57"/>
                    <a:pt x="125" y="47"/>
                    <a:pt x="128" y="32"/>
                  </a:cubicBezTo>
                  <a:close/>
                  <a:moveTo>
                    <a:pt x="82" y="90"/>
                  </a:moveTo>
                  <a:cubicBezTo>
                    <a:pt x="80" y="100"/>
                    <a:pt x="72" y="105"/>
                    <a:pt x="60" y="105"/>
                  </a:cubicBezTo>
                  <a:cubicBezTo>
                    <a:pt x="40" y="105"/>
                    <a:pt x="40" y="105"/>
                    <a:pt x="40" y="105"/>
                  </a:cubicBezTo>
                  <a:cubicBezTo>
                    <a:pt x="46" y="74"/>
                    <a:pt x="46" y="74"/>
                    <a:pt x="46" y="74"/>
                  </a:cubicBezTo>
                  <a:cubicBezTo>
                    <a:pt x="65" y="74"/>
                    <a:pt x="65" y="74"/>
                    <a:pt x="65" y="74"/>
                  </a:cubicBezTo>
                  <a:cubicBezTo>
                    <a:pt x="77" y="74"/>
                    <a:pt x="82" y="78"/>
                    <a:pt x="82" y="86"/>
                  </a:cubicBezTo>
                  <a:cubicBezTo>
                    <a:pt x="82" y="87"/>
                    <a:pt x="82" y="88"/>
                    <a:pt x="82" y="90"/>
                  </a:cubicBezTo>
                  <a:close/>
                  <a:moveTo>
                    <a:pt x="91" y="37"/>
                  </a:moveTo>
                  <a:cubicBezTo>
                    <a:pt x="90" y="43"/>
                    <a:pt x="86" y="47"/>
                    <a:pt x="81" y="50"/>
                  </a:cubicBezTo>
                  <a:cubicBezTo>
                    <a:pt x="79" y="51"/>
                    <a:pt x="75" y="51"/>
                    <a:pt x="68" y="51"/>
                  </a:cubicBezTo>
                  <a:cubicBezTo>
                    <a:pt x="51" y="51"/>
                    <a:pt x="51" y="51"/>
                    <a:pt x="51" y="51"/>
                  </a:cubicBezTo>
                  <a:cubicBezTo>
                    <a:pt x="58" y="23"/>
                    <a:pt x="58" y="23"/>
                    <a:pt x="58" y="23"/>
                  </a:cubicBezTo>
                  <a:cubicBezTo>
                    <a:pt x="77" y="23"/>
                    <a:pt x="77" y="23"/>
                    <a:pt x="77" y="23"/>
                  </a:cubicBezTo>
                  <a:cubicBezTo>
                    <a:pt x="82" y="23"/>
                    <a:pt x="86" y="24"/>
                    <a:pt x="88" y="26"/>
                  </a:cubicBezTo>
                  <a:cubicBezTo>
                    <a:pt x="91" y="28"/>
                    <a:pt x="92" y="32"/>
                    <a:pt x="91" y="37"/>
                  </a:cubicBezTo>
                  <a:close/>
                </a:path>
              </a:pathLst>
            </a:custGeom>
            <a:solidFill>
              <a:schemeClr val="bg1"/>
            </a:solidFill>
            <a:ln>
              <a:noFill/>
            </a:ln>
            <a:effectLst>
              <a:innerShdw blurRad="10160" dist="381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pt-BR"/>
            </a:p>
          </p:txBody>
        </p:sp>
        <p:sp>
          <p:nvSpPr>
            <p:cNvPr id="34" name="Forma livre 33"/>
            <p:cNvSpPr>
              <a:spLocks/>
            </p:cNvSpPr>
            <p:nvPr/>
          </p:nvSpPr>
          <p:spPr bwMode="auto">
            <a:xfrm>
              <a:off x="11201207" y="267821"/>
              <a:ext cx="202440" cy="106930"/>
            </a:xfrm>
            <a:custGeom>
              <a:avLst/>
              <a:gdLst>
                <a:gd name="connsiteX0" fmla="*/ 165255 w 275425"/>
                <a:gd name="connsiteY0" fmla="*/ 0 h 145481"/>
                <a:gd name="connsiteX1" fmla="*/ 275425 w 275425"/>
                <a:gd name="connsiteY1" fmla="*/ 0 h 145481"/>
                <a:gd name="connsiteX2" fmla="*/ 269775 w 275425"/>
                <a:gd name="connsiteY2" fmla="*/ 28249 h 145481"/>
                <a:gd name="connsiteX3" fmla="*/ 199153 w 275425"/>
                <a:gd name="connsiteY3" fmla="*/ 28249 h 145481"/>
                <a:gd name="connsiteX4" fmla="*/ 193504 w 275425"/>
                <a:gd name="connsiteY4" fmla="*/ 59322 h 145481"/>
                <a:gd name="connsiteX5" fmla="*/ 258476 w 275425"/>
                <a:gd name="connsiteY5" fmla="*/ 59322 h 145481"/>
                <a:gd name="connsiteX6" fmla="*/ 252826 w 275425"/>
                <a:gd name="connsiteY6" fmla="*/ 86159 h 145481"/>
                <a:gd name="connsiteX7" fmla="*/ 186442 w 275425"/>
                <a:gd name="connsiteY7" fmla="*/ 86159 h 145481"/>
                <a:gd name="connsiteX8" fmla="*/ 179379 w 275425"/>
                <a:gd name="connsiteY8" fmla="*/ 117232 h 145481"/>
                <a:gd name="connsiteX9" fmla="*/ 251414 w 275425"/>
                <a:gd name="connsiteY9" fmla="*/ 117232 h 145481"/>
                <a:gd name="connsiteX10" fmla="*/ 245764 w 275425"/>
                <a:gd name="connsiteY10" fmla="*/ 145481 h 145481"/>
                <a:gd name="connsiteX11" fmla="*/ 132769 w 275425"/>
                <a:gd name="connsiteY11" fmla="*/ 145481 h 145481"/>
                <a:gd name="connsiteX12" fmla="*/ 86228 w 275425"/>
                <a:gd name="connsiteY12" fmla="*/ 0 h 145481"/>
                <a:gd name="connsiteX13" fmla="*/ 138419 w 275425"/>
                <a:gd name="connsiteY13" fmla="*/ 31577 h 145481"/>
                <a:gd name="connsiteX14" fmla="*/ 136150 w 275425"/>
                <a:gd name="connsiteY14" fmla="*/ 43983 h 145481"/>
                <a:gd name="connsiteX15" fmla="*/ 95305 w 275425"/>
                <a:gd name="connsiteY15" fmla="*/ 43983 h 145481"/>
                <a:gd name="connsiteX16" fmla="*/ 96439 w 275425"/>
                <a:gd name="connsiteY16" fmla="*/ 37216 h 145481"/>
                <a:gd name="connsiteX17" fmla="*/ 80555 w 275425"/>
                <a:gd name="connsiteY17" fmla="*/ 24811 h 145481"/>
                <a:gd name="connsiteX18" fmla="*/ 65806 w 275425"/>
                <a:gd name="connsiteY18" fmla="*/ 29322 h 145481"/>
                <a:gd name="connsiteX19" fmla="*/ 57864 w 275425"/>
                <a:gd name="connsiteY19" fmla="*/ 39472 h 145481"/>
                <a:gd name="connsiteX20" fmla="*/ 57864 w 275425"/>
                <a:gd name="connsiteY20" fmla="*/ 42855 h 145481"/>
                <a:gd name="connsiteX21" fmla="*/ 69209 w 275425"/>
                <a:gd name="connsiteY21" fmla="*/ 54132 h 145481"/>
                <a:gd name="connsiteX22" fmla="*/ 95305 w 275425"/>
                <a:gd name="connsiteY22" fmla="*/ 60899 h 145481"/>
                <a:gd name="connsiteX23" fmla="*/ 119131 w 275425"/>
                <a:gd name="connsiteY23" fmla="*/ 68793 h 145481"/>
                <a:gd name="connsiteX24" fmla="*/ 130477 w 275425"/>
                <a:gd name="connsiteY24" fmla="*/ 90221 h 145481"/>
                <a:gd name="connsiteX25" fmla="*/ 128208 w 275425"/>
                <a:gd name="connsiteY25" fmla="*/ 100371 h 145481"/>
                <a:gd name="connsiteX26" fmla="*/ 103247 w 275425"/>
                <a:gd name="connsiteY26" fmla="*/ 134203 h 145481"/>
                <a:gd name="connsiteX27" fmla="*/ 54460 w 275425"/>
                <a:gd name="connsiteY27" fmla="*/ 145481 h 145481"/>
                <a:gd name="connsiteX28" fmla="*/ 5673 w 275425"/>
                <a:gd name="connsiteY28" fmla="*/ 128565 h 145481"/>
                <a:gd name="connsiteX29" fmla="*/ 0 w 275425"/>
                <a:gd name="connsiteY29" fmla="*/ 109393 h 145481"/>
                <a:gd name="connsiteX30" fmla="*/ 1135 w 275425"/>
                <a:gd name="connsiteY30" fmla="*/ 98115 h 145481"/>
                <a:gd name="connsiteX31" fmla="*/ 41980 w 275425"/>
                <a:gd name="connsiteY31" fmla="*/ 98115 h 145481"/>
                <a:gd name="connsiteX32" fmla="*/ 40845 w 275425"/>
                <a:gd name="connsiteY32" fmla="*/ 103754 h 145481"/>
                <a:gd name="connsiteX33" fmla="*/ 61267 w 275425"/>
                <a:gd name="connsiteY33" fmla="*/ 119543 h 145481"/>
                <a:gd name="connsiteX34" fmla="*/ 86228 w 275425"/>
                <a:gd name="connsiteY34" fmla="*/ 103754 h 145481"/>
                <a:gd name="connsiteX35" fmla="*/ 87363 w 275425"/>
                <a:gd name="connsiteY35" fmla="*/ 100371 h 145481"/>
                <a:gd name="connsiteX36" fmla="*/ 77152 w 275425"/>
                <a:gd name="connsiteY36" fmla="*/ 90221 h 145481"/>
                <a:gd name="connsiteX37" fmla="*/ 43114 w 275425"/>
                <a:gd name="connsiteY37" fmla="*/ 81199 h 145481"/>
                <a:gd name="connsiteX38" fmla="*/ 14750 w 275425"/>
                <a:gd name="connsiteY38" fmla="*/ 51877 h 145481"/>
                <a:gd name="connsiteX39" fmla="*/ 15884 w 275425"/>
                <a:gd name="connsiteY39" fmla="*/ 42855 h 145481"/>
                <a:gd name="connsiteX40" fmla="*/ 36307 w 275425"/>
                <a:gd name="connsiteY40" fmla="*/ 13533 h 145481"/>
                <a:gd name="connsiteX41" fmla="*/ 86228 w 275425"/>
                <a:gd name="connsiteY41" fmla="*/ 0 h 14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5425" h="145481">
                  <a:moveTo>
                    <a:pt x="165255" y="0"/>
                  </a:moveTo>
                  <a:lnTo>
                    <a:pt x="275425" y="0"/>
                  </a:lnTo>
                  <a:lnTo>
                    <a:pt x="269775" y="28249"/>
                  </a:lnTo>
                  <a:lnTo>
                    <a:pt x="199153" y="28249"/>
                  </a:lnTo>
                  <a:lnTo>
                    <a:pt x="193504" y="59322"/>
                  </a:lnTo>
                  <a:lnTo>
                    <a:pt x="258476" y="59322"/>
                  </a:lnTo>
                  <a:lnTo>
                    <a:pt x="252826" y="86159"/>
                  </a:lnTo>
                  <a:lnTo>
                    <a:pt x="186442" y="86159"/>
                  </a:lnTo>
                  <a:lnTo>
                    <a:pt x="179379" y="117232"/>
                  </a:lnTo>
                  <a:lnTo>
                    <a:pt x="251414" y="117232"/>
                  </a:lnTo>
                  <a:lnTo>
                    <a:pt x="245764" y="145481"/>
                  </a:lnTo>
                  <a:lnTo>
                    <a:pt x="132769" y="145481"/>
                  </a:lnTo>
                  <a:close/>
                  <a:moveTo>
                    <a:pt x="86228" y="0"/>
                  </a:moveTo>
                  <a:cubicBezTo>
                    <a:pt x="120266" y="0"/>
                    <a:pt x="138419" y="10150"/>
                    <a:pt x="138419" y="31577"/>
                  </a:cubicBezTo>
                  <a:cubicBezTo>
                    <a:pt x="138419" y="34961"/>
                    <a:pt x="137284" y="39472"/>
                    <a:pt x="136150" y="43983"/>
                  </a:cubicBezTo>
                  <a:cubicBezTo>
                    <a:pt x="95305" y="43983"/>
                    <a:pt x="95305" y="43983"/>
                    <a:pt x="95305" y="43983"/>
                  </a:cubicBezTo>
                  <a:cubicBezTo>
                    <a:pt x="96439" y="41727"/>
                    <a:pt x="96439" y="39472"/>
                    <a:pt x="96439" y="37216"/>
                  </a:cubicBezTo>
                  <a:cubicBezTo>
                    <a:pt x="96439" y="29322"/>
                    <a:pt x="90767" y="24811"/>
                    <a:pt x="80555" y="24811"/>
                  </a:cubicBezTo>
                  <a:cubicBezTo>
                    <a:pt x="74882" y="24811"/>
                    <a:pt x="69209" y="25938"/>
                    <a:pt x="65806" y="29322"/>
                  </a:cubicBezTo>
                  <a:cubicBezTo>
                    <a:pt x="61267" y="31577"/>
                    <a:pt x="58998" y="34961"/>
                    <a:pt x="57864" y="39472"/>
                  </a:cubicBezTo>
                  <a:cubicBezTo>
                    <a:pt x="57864" y="40599"/>
                    <a:pt x="57864" y="41727"/>
                    <a:pt x="57864" y="42855"/>
                  </a:cubicBezTo>
                  <a:cubicBezTo>
                    <a:pt x="57864" y="48494"/>
                    <a:pt x="61267" y="51877"/>
                    <a:pt x="69209" y="54132"/>
                  </a:cubicBezTo>
                  <a:cubicBezTo>
                    <a:pt x="95305" y="60899"/>
                    <a:pt x="95305" y="60899"/>
                    <a:pt x="95305" y="60899"/>
                  </a:cubicBezTo>
                  <a:cubicBezTo>
                    <a:pt x="106651" y="63155"/>
                    <a:pt x="114593" y="66538"/>
                    <a:pt x="119131" y="68793"/>
                  </a:cubicBezTo>
                  <a:cubicBezTo>
                    <a:pt x="125939" y="74432"/>
                    <a:pt x="130477" y="81199"/>
                    <a:pt x="130477" y="90221"/>
                  </a:cubicBezTo>
                  <a:cubicBezTo>
                    <a:pt x="130477" y="93604"/>
                    <a:pt x="129342" y="96987"/>
                    <a:pt x="128208" y="100371"/>
                  </a:cubicBezTo>
                  <a:cubicBezTo>
                    <a:pt x="125939" y="115032"/>
                    <a:pt x="116862" y="126309"/>
                    <a:pt x="103247" y="134203"/>
                  </a:cubicBezTo>
                  <a:cubicBezTo>
                    <a:pt x="89632" y="140970"/>
                    <a:pt x="73748" y="145481"/>
                    <a:pt x="54460" y="145481"/>
                  </a:cubicBezTo>
                  <a:cubicBezTo>
                    <a:pt x="29499" y="145481"/>
                    <a:pt x="13615" y="139842"/>
                    <a:pt x="5673" y="128565"/>
                  </a:cubicBezTo>
                  <a:cubicBezTo>
                    <a:pt x="1135" y="122926"/>
                    <a:pt x="0" y="117287"/>
                    <a:pt x="0" y="109393"/>
                  </a:cubicBezTo>
                  <a:cubicBezTo>
                    <a:pt x="0" y="107137"/>
                    <a:pt x="0" y="102626"/>
                    <a:pt x="1135" y="98115"/>
                  </a:cubicBezTo>
                  <a:cubicBezTo>
                    <a:pt x="41980" y="98115"/>
                    <a:pt x="41980" y="98115"/>
                    <a:pt x="41980" y="98115"/>
                  </a:cubicBezTo>
                  <a:cubicBezTo>
                    <a:pt x="40845" y="100371"/>
                    <a:pt x="40845" y="102626"/>
                    <a:pt x="40845" y="103754"/>
                  </a:cubicBezTo>
                  <a:cubicBezTo>
                    <a:pt x="40845" y="113904"/>
                    <a:pt x="47652" y="119543"/>
                    <a:pt x="61267" y="119543"/>
                  </a:cubicBezTo>
                  <a:cubicBezTo>
                    <a:pt x="76017" y="119543"/>
                    <a:pt x="83959" y="113904"/>
                    <a:pt x="86228" y="103754"/>
                  </a:cubicBezTo>
                  <a:cubicBezTo>
                    <a:pt x="87363" y="102626"/>
                    <a:pt x="87363" y="101498"/>
                    <a:pt x="87363" y="100371"/>
                  </a:cubicBezTo>
                  <a:cubicBezTo>
                    <a:pt x="87363" y="94732"/>
                    <a:pt x="83959" y="92476"/>
                    <a:pt x="77152" y="90221"/>
                  </a:cubicBezTo>
                  <a:cubicBezTo>
                    <a:pt x="43114" y="81199"/>
                    <a:pt x="43114" y="81199"/>
                    <a:pt x="43114" y="81199"/>
                  </a:cubicBezTo>
                  <a:cubicBezTo>
                    <a:pt x="23826" y="76688"/>
                    <a:pt x="14750" y="66538"/>
                    <a:pt x="14750" y="51877"/>
                  </a:cubicBezTo>
                  <a:cubicBezTo>
                    <a:pt x="14750" y="49621"/>
                    <a:pt x="14750" y="46238"/>
                    <a:pt x="15884" y="42855"/>
                  </a:cubicBezTo>
                  <a:cubicBezTo>
                    <a:pt x="18153" y="30450"/>
                    <a:pt x="24961" y="21427"/>
                    <a:pt x="36307" y="13533"/>
                  </a:cubicBezTo>
                  <a:cubicBezTo>
                    <a:pt x="49922" y="4511"/>
                    <a:pt x="65806" y="0"/>
                    <a:pt x="86228" y="0"/>
                  </a:cubicBezTo>
                  <a:close/>
                </a:path>
              </a:pathLst>
            </a:custGeom>
            <a:solidFill>
              <a:schemeClr val="bg1"/>
            </a:solidFill>
            <a:ln>
              <a:noFill/>
            </a:ln>
            <a:effectLst>
              <a:innerShdw blurRad="10160" dist="3810" dir="13500000">
                <a:prstClr val="black">
                  <a:alpha val="50000"/>
                </a:prstClr>
              </a:innerShdw>
            </a:effectLst>
          </p:spPr>
          <p:txBody>
            <a:bodyPr vert="horz" wrap="square" lIns="91440" tIns="45720" rIns="91440" bIns="45720" numCol="1" anchor="t" anchorCtr="0" compatLnSpc="1">
              <a:prstTxWarp prst="textNoShape">
                <a:avLst/>
              </a:prstTxWarp>
              <a:noAutofit/>
            </a:bodyPr>
            <a:lstStyle/>
            <a:p>
              <a:endParaRPr lang="pt-BR"/>
            </a:p>
          </p:txBody>
        </p:sp>
        <p:sp>
          <p:nvSpPr>
            <p:cNvPr id="35" name="Freeform 16"/>
            <p:cNvSpPr>
              <a:spLocks/>
            </p:cNvSpPr>
            <p:nvPr/>
          </p:nvSpPr>
          <p:spPr bwMode="auto">
            <a:xfrm>
              <a:off x="11718208" y="267821"/>
              <a:ext cx="103815" cy="106930"/>
            </a:xfrm>
            <a:custGeom>
              <a:avLst/>
              <a:gdLst>
                <a:gd name="T0" fmla="*/ 0 w 100"/>
                <a:gd name="T1" fmla="*/ 103 h 103"/>
                <a:gd name="T2" fmla="*/ 22 w 100"/>
                <a:gd name="T3" fmla="*/ 0 h 103"/>
                <a:gd name="T4" fmla="*/ 100 w 100"/>
                <a:gd name="T5" fmla="*/ 0 h 103"/>
                <a:gd name="T6" fmla="*/ 96 w 100"/>
                <a:gd name="T7" fmla="*/ 20 h 103"/>
                <a:gd name="T8" fmla="*/ 46 w 100"/>
                <a:gd name="T9" fmla="*/ 20 h 103"/>
                <a:gd name="T10" fmla="*/ 42 w 100"/>
                <a:gd name="T11" fmla="*/ 42 h 103"/>
                <a:gd name="T12" fmla="*/ 89 w 100"/>
                <a:gd name="T13" fmla="*/ 42 h 103"/>
                <a:gd name="T14" fmla="*/ 84 w 100"/>
                <a:gd name="T15" fmla="*/ 61 h 103"/>
                <a:gd name="T16" fmla="*/ 38 w 100"/>
                <a:gd name="T17" fmla="*/ 61 h 103"/>
                <a:gd name="T18" fmla="*/ 33 w 100"/>
                <a:gd name="T19" fmla="*/ 83 h 103"/>
                <a:gd name="T20" fmla="*/ 84 w 100"/>
                <a:gd name="T21" fmla="*/ 83 h 103"/>
                <a:gd name="T22" fmla="*/ 79 w 100"/>
                <a:gd name="T23" fmla="*/ 103 h 103"/>
                <a:gd name="T24" fmla="*/ 0 w 100"/>
                <a:gd name="T25"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03">
                  <a:moveTo>
                    <a:pt x="0" y="103"/>
                  </a:moveTo>
                  <a:lnTo>
                    <a:pt x="22" y="0"/>
                  </a:lnTo>
                  <a:lnTo>
                    <a:pt x="100" y="0"/>
                  </a:lnTo>
                  <a:lnTo>
                    <a:pt x="96" y="20"/>
                  </a:lnTo>
                  <a:lnTo>
                    <a:pt x="46" y="20"/>
                  </a:lnTo>
                  <a:lnTo>
                    <a:pt x="42" y="42"/>
                  </a:lnTo>
                  <a:lnTo>
                    <a:pt x="89" y="42"/>
                  </a:lnTo>
                  <a:lnTo>
                    <a:pt x="84" y="61"/>
                  </a:lnTo>
                  <a:lnTo>
                    <a:pt x="38" y="61"/>
                  </a:lnTo>
                  <a:lnTo>
                    <a:pt x="33" y="83"/>
                  </a:lnTo>
                  <a:lnTo>
                    <a:pt x="84" y="83"/>
                  </a:lnTo>
                  <a:lnTo>
                    <a:pt x="79" y="103"/>
                  </a:lnTo>
                  <a:lnTo>
                    <a:pt x="0" y="103"/>
                  </a:lnTo>
                  <a:close/>
                </a:path>
              </a:pathLst>
            </a:custGeom>
            <a:solidFill>
              <a:schemeClr val="bg1"/>
            </a:solidFill>
            <a:ln>
              <a:noFill/>
            </a:ln>
            <a:effectLst>
              <a:innerShdw blurRad="10160" dist="381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pt-BR"/>
            </a:p>
          </p:txBody>
        </p:sp>
        <p:sp>
          <p:nvSpPr>
            <p:cNvPr id="36" name="Forma livre 35"/>
            <p:cNvSpPr>
              <a:spLocks/>
            </p:cNvSpPr>
            <p:nvPr/>
          </p:nvSpPr>
          <p:spPr bwMode="auto">
            <a:xfrm>
              <a:off x="11421295" y="153624"/>
              <a:ext cx="214898" cy="92397"/>
            </a:xfrm>
            <a:custGeom>
              <a:avLst/>
              <a:gdLst>
                <a:gd name="connsiteX0" fmla="*/ 8475 w 292374"/>
                <a:gd name="connsiteY0" fmla="*/ 76272 h 125708"/>
                <a:gd name="connsiteX1" fmla="*/ 275425 w 292374"/>
                <a:gd name="connsiteY1" fmla="*/ 76272 h 125708"/>
                <a:gd name="connsiteX2" fmla="*/ 265538 w 292374"/>
                <a:gd name="connsiteY2" fmla="*/ 125708 h 125708"/>
                <a:gd name="connsiteX3" fmla="*/ 0 w 292374"/>
                <a:gd name="connsiteY3" fmla="*/ 125708 h 125708"/>
                <a:gd name="connsiteX4" fmla="*/ 25424 w 292374"/>
                <a:gd name="connsiteY4" fmla="*/ 0 h 125708"/>
                <a:gd name="connsiteX5" fmla="*/ 292374 w 292374"/>
                <a:gd name="connsiteY5" fmla="*/ 0 h 125708"/>
                <a:gd name="connsiteX6" fmla="*/ 282487 w 292374"/>
                <a:gd name="connsiteY6" fmla="*/ 49436 h 125708"/>
                <a:gd name="connsiteX7" fmla="*/ 15537 w 292374"/>
                <a:gd name="connsiteY7" fmla="*/ 49436 h 12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374" h="125708">
                  <a:moveTo>
                    <a:pt x="8475" y="76272"/>
                  </a:moveTo>
                  <a:lnTo>
                    <a:pt x="275425" y="76272"/>
                  </a:lnTo>
                  <a:lnTo>
                    <a:pt x="265538" y="125708"/>
                  </a:lnTo>
                  <a:lnTo>
                    <a:pt x="0" y="125708"/>
                  </a:lnTo>
                  <a:close/>
                  <a:moveTo>
                    <a:pt x="25424" y="0"/>
                  </a:moveTo>
                  <a:lnTo>
                    <a:pt x="292374" y="0"/>
                  </a:lnTo>
                  <a:lnTo>
                    <a:pt x="282487" y="49436"/>
                  </a:lnTo>
                  <a:lnTo>
                    <a:pt x="15537" y="49436"/>
                  </a:lnTo>
                  <a:close/>
                </a:path>
              </a:pathLst>
            </a:custGeom>
            <a:solidFill>
              <a:schemeClr val="bg1"/>
            </a:solidFill>
            <a:ln>
              <a:noFill/>
            </a:ln>
            <a:effectLst>
              <a:innerShdw blurRad="10160" dist="3810" dir="13500000">
                <a:prstClr val="black">
                  <a:alpha val="50000"/>
                </a:prstClr>
              </a:innerShdw>
            </a:effectLst>
          </p:spPr>
          <p:txBody>
            <a:bodyPr vert="horz" wrap="square" lIns="91440" tIns="45720" rIns="91440" bIns="45720" numCol="1" anchor="t" anchorCtr="0" compatLnSpc="1">
              <a:prstTxWarp prst="textNoShape">
                <a:avLst/>
              </a:prstTxWarp>
              <a:noAutofit/>
            </a:bodyPr>
            <a:lstStyle/>
            <a:p>
              <a:endParaRPr lang="pt-BR"/>
            </a:p>
          </p:txBody>
        </p:sp>
        <p:sp>
          <p:nvSpPr>
            <p:cNvPr id="37" name="Freeform 19"/>
            <p:cNvSpPr>
              <a:spLocks/>
            </p:cNvSpPr>
            <p:nvPr/>
          </p:nvSpPr>
          <p:spPr bwMode="auto">
            <a:xfrm>
              <a:off x="11380808" y="396552"/>
              <a:ext cx="204517" cy="36336"/>
            </a:xfrm>
            <a:custGeom>
              <a:avLst/>
              <a:gdLst>
                <a:gd name="T0" fmla="*/ 0 w 197"/>
                <a:gd name="T1" fmla="*/ 35 h 35"/>
                <a:gd name="T2" fmla="*/ 189 w 197"/>
                <a:gd name="T3" fmla="*/ 35 h 35"/>
                <a:gd name="T4" fmla="*/ 197 w 197"/>
                <a:gd name="T5" fmla="*/ 0 h 35"/>
                <a:gd name="T6" fmla="*/ 8 w 197"/>
                <a:gd name="T7" fmla="*/ 0 h 35"/>
                <a:gd name="T8" fmla="*/ 0 w 197"/>
                <a:gd name="T9" fmla="*/ 35 h 35"/>
              </a:gdLst>
              <a:ahLst/>
              <a:cxnLst>
                <a:cxn ang="0">
                  <a:pos x="T0" y="T1"/>
                </a:cxn>
                <a:cxn ang="0">
                  <a:pos x="T2" y="T3"/>
                </a:cxn>
                <a:cxn ang="0">
                  <a:pos x="T4" y="T5"/>
                </a:cxn>
                <a:cxn ang="0">
                  <a:pos x="T6" y="T7"/>
                </a:cxn>
                <a:cxn ang="0">
                  <a:pos x="T8" y="T9"/>
                </a:cxn>
              </a:cxnLst>
              <a:rect l="0" t="0" r="r" b="b"/>
              <a:pathLst>
                <a:path w="197" h="35">
                  <a:moveTo>
                    <a:pt x="0" y="35"/>
                  </a:moveTo>
                  <a:lnTo>
                    <a:pt x="189" y="35"/>
                  </a:lnTo>
                  <a:lnTo>
                    <a:pt x="197" y="0"/>
                  </a:lnTo>
                  <a:lnTo>
                    <a:pt x="8" y="0"/>
                  </a:lnTo>
                  <a:lnTo>
                    <a:pt x="0" y="35"/>
                  </a:lnTo>
                  <a:close/>
                </a:path>
              </a:pathLst>
            </a:custGeom>
            <a:solidFill>
              <a:schemeClr val="bg1"/>
            </a:solidFill>
            <a:ln>
              <a:noFill/>
            </a:ln>
            <a:effectLst>
              <a:innerShdw blurRad="10160" dist="381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pt-BR"/>
            </a:p>
          </p:txBody>
        </p:sp>
        <p:sp>
          <p:nvSpPr>
            <p:cNvPr id="38" name="Freeform 20"/>
            <p:cNvSpPr>
              <a:spLocks/>
            </p:cNvSpPr>
            <p:nvPr/>
          </p:nvSpPr>
          <p:spPr bwMode="auto">
            <a:xfrm>
              <a:off x="11369388" y="453651"/>
              <a:ext cx="203478" cy="36336"/>
            </a:xfrm>
            <a:custGeom>
              <a:avLst/>
              <a:gdLst>
                <a:gd name="T0" fmla="*/ 0 w 196"/>
                <a:gd name="T1" fmla="*/ 35 h 35"/>
                <a:gd name="T2" fmla="*/ 189 w 196"/>
                <a:gd name="T3" fmla="*/ 35 h 35"/>
                <a:gd name="T4" fmla="*/ 196 w 196"/>
                <a:gd name="T5" fmla="*/ 0 h 35"/>
                <a:gd name="T6" fmla="*/ 7 w 196"/>
                <a:gd name="T7" fmla="*/ 0 h 35"/>
                <a:gd name="T8" fmla="*/ 0 w 196"/>
                <a:gd name="T9" fmla="*/ 35 h 35"/>
              </a:gdLst>
              <a:ahLst/>
              <a:cxnLst>
                <a:cxn ang="0">
                  <a:pos x="T0" y="T1"/>
                </a:cxn>
                <a:cxn ang="0">
                  <a:pos x="T2" y="T3"/>
                </a:cxn>
                <a:cxn ang="0">
                  <a:pos x="T4" y="T5"/>
                </a:cxn>
                <a:cxn ang="0">
                  <a:pos x="T6" y="T7"/>
                </a:cxn>
                <a:cxn ang="0">
                  <a:pos x="T8" y="T9"/>
                </a:cxn>
              </a:cxnLst>
              <a:rect l="0" t="0" r="r" b="b"/>
              <a:pathLst>
                <a:path w="196" h="35">
                  <a:moveTo>
                    <a:pt x="0" y="35"/>
                  </a:moveTo>
                  <a:lnTo>
                    <a:pt x="189" y="35"/>
                  </a:lnTo>
                  <a:lnTo>
                    <a:pt x="196" y="0"/>
                  </a:lnTo>
                  <a:lnTo>
                    <a:pt x="7" y="0"/>
                  </a:lnTo>
                  <a:lnTo>
                    <a:pt x="0" y="35"/>
                  </a:lnTo>
                  <a:close/>
                </a:path>
              </a:pathLst>
            </a:custGeom>
            <a:solidFill>
              <a:schemeClr val="bg1"/>
            </a:solidFill>
            <a:ln>
              <a:noFill/>
            </a:ln>
            <a:effectLst>
              <a:innerShdw blurRad="10160" dist="381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pt-BR"/>
            </a:p>
          </p:txBody>
        </p:sp>
      </p:grpSp>
    </p:spTree>
    <p:extLst>
      <p:ext uri="{BB962C8B-B14F-4D97-AF65-F5344CB8AC3E}">
        <p14:creationId xmlns:p14="http://schemas.microsoft.com/office/powerpoint/2010/main" val="820406513"/>
      </p:ext>
    </p:extLst>
  </p:cSld>
  <p:clrMap bg1="lt1" tx1="dk1" bg2="lt2" tx2="dk2" accent1="accent1" accent2="accent2" accent3="accent3" accent4="accent4" accent5="accent5" accent6="accent6" hlink="hlink" folHlink="folHlink"/>
  <p:sldLayoutIdLst>
    <p:sldLayoutId id="2147483650" r:id="rId1"/>
    <p:sldLayoutId id="2147483662" r:id="rId2"/>
    <p:sldLayoutId id="2147483663" r:id="rId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6839055"/>
      </p:ext>
    </p:extLst>
  </p:cSld>
  <p:clrMap bg1="lt1" tx1="dk1" bg2="lt2" tx2="dk2" accent1="accent1" accent2="accent2" accent3="accent3" accent4="accent4" accent5="accent5" accent6="accent6" hlink="hlink" folHlink="folHlink"/>
  <p:sldLayoutIdLst>
    <p:sldLayoutId id="2147483652" r:id="rId1"/>
    <p:sldLayoutId id="2147483664" r:id="rId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2" descr="\\192.168.1.10\Público 2\Projetos\001\0812\Marketing Esportivo\Material de apoio\Apresentação\Imagens\vôlei inteiro.png"/>
          <p:cNvPicPr>
            <a:picLocks noChangeAspect="1" noChangeArrowheads="1"/>
          </p:cNvPicPr>
          <p:nvPr userDrawn="1"/>
        </p:nvPicPr>
        <p:blipFill rotWithShape="1">
          <a:blip r:embed="rId3" cstate="print">
            <a:duotone>
              <a:prstClr val="black"/>
              <a:schemeClr val="accent3">
                <a:tint val="45000"/>
                <a:satMod val="400000"/>
              </a:schemeClr>
            </a:duotone>
            <a:extLst>
              <a:ext uri="{28A0092B-C50C-407E-A947-70E740481C1C}">
                <a14:useLocalDpi xmlns:a14="http://schemas.microsoft.com/office/drawing/2010/main" val="0"/>
              </a:ext>
            </a:extLst>
          </a:blip>
          <a:srcRect/>
          <a:stretch/>
        </p:blipFill>
        <p:spPr bwMode="auto">
          <a:xfrm flipH="1">
            <a:off x="-6" y="0"/>
            <a:ext cx="12192006" cy="685800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promoview.com.br/wp-content/uploads/2009/07/logo-sebrae.jpg"/>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0" b="100000" l="0" r="100000">
                        <a14:foregroundMark x1="32832" y1="73756" x2="57393" y2="73303"/>
                        <a14:foregroundMark x1="30827" y1="86425" x2="55639" y2="85520"/>
                        <a14:foregroundMark x1="40351" y1="27149" x2="64160" y2="25792"/>
                        <a14:foregroundMark x1="38596" y1="14480" x2="65163" y2="14027"/>
                        <a14:foregroundMark x1="52381" y1="41629" x2="51128" y2="54299"/>
                        <a14:foregroundMark x1="66416" y1="58824" x2="71679" y2="44344"/>
                        <a14:foregroundMark x1="88972" y1="42081" x2="85213" y2="58824"/>
                        <a14:foregroundMark x1="19298" y1="59729" x2="20050" y2="42081"/>
                        <a14:foregroundMark x1="12030" y1="55204" x2="7018" y2="47964"/>
                      </a14:backgroundRemoval>
                    </a14:imgEffect>
                  </a14:imgLayer>
                </a14:imgProps>
              </a:ext>
              <a:ext uri="{28A0092B-C50C-407E-A947-70E740481C1C}">
                <a14:useLocalDpi xmlns:a14="http://schemas.microsoft.com/office/drawing/2010/main" val="0"/>
              </a:ext>
            </a:extLst>
          </a:blip>
          <a:srcRect/>
          <a:stretch>
            <a:fillRect/>
          </a:stretch>
        </p:blipFill>
        <p:spPr bwMode="auto">
          <a:xfrm>
            <a:off x="82678" y="6224694"/>
            <a:ext cx="897625" cy="496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97607753"/>
      </p:ext>
    </p:extLst>
  </p:cSld>
  <p:clrMap bg1="lt1" tx1="dk1" bg2="lt2" tx2="dk2" accent1="accent1" accent2="accent2" accent3="accent3" accent4="accent4" accent5="accent5" accent6="accent6" hlink="hlink" folHlink="folHlink"/>
  <p:sldLayoutIdLst>
    <p:sldLayoutId id="2147483655" r:id="rId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4.emf"/><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Layout" Target="../slideLayouts/slideLayout1.xml"/><Relationship Id="rId5" Type="http://schemas.openxmlformats.org/officeDocument/2006/relationships/image" Target="../media/image9.emf"/><Relationship Id="rId4" Type="http://schemas.openxmlformats.org/officeDocument/2006/relationships/image" Target="../media/image18.emf"/></Relationships>
</file>

<file path=ppt/slides/_rels/slide11.xml.rels><?xml version="1.0" encoding="UTF-8" standalone="yes"?>
<Relationships xmlns="http://schemas.openxmlformats.org/package/2006/relationships"><Relationship Id="rId8" Type="http://schemas.openxmlformats.org/officeDocument/2006/relationships/image" Target="../media/image9.emf"/><Relationship Id="rId3" Type="http://schemas.openxmlformats.org/officeDocument/2006/relationships/chart" Target="../charts/chart6.xml"/><Relationship Id="rId7" Type="http://schemas.openxmlformats.org/officeDocument/2006/relationships/image" Target="../media/image21.emf"/><Relationship Id="rId2" Type="http://schemas.openxmlformats.org/officeDocument/2006/relationships/chart" Target="../charts/chart5.xml"/><Relationship Id="rId1" Type="http://schemas.openxmlformats.org/officeDocument/2006/relationships/slideLayout" Target="../slideLayouts/slideLayout1.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chart" Target="../charts/chart7.xml"/></Relationships>
</file>

<file path=ppt/slides/_rels/slide1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1.xml"/><Relationship Id="rId4" Type="http://schemas.openxmlformats.org/officeDocument/2006/relationships/image" Target="../media/image9.emf"/></Relationships>
</file>

<file path=ppt/slides/_rels/slide13.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xml"/><Relationship Id="rId5" Type="http://schemas.openxmlformats.org/officeDocument/2006/relationships/chart" Target="../charts/chart12.xml"/><Relationship Id="rId4" Type="http://schemas.openxmlformats.org/officeDocument/2006/relationships/image" Target="../media/image9.emf"/></Relationships>
</file>

<file path=ppt/slides/_rels/slide1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1.xml"/><Relationship Id="rId4" Type="http://schemas.openxmlformats.org/officeDocument/2006/relationships/image" Target="../media/image9.emf"/></Relationships>
</file>

<file path=ppt/slides/_rels/slide1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20.xml"/><Relationship Id="rId1" Type="http://schemas.openxmlformats.org/officeDocument/2006/relationships/slideLayout" Target="../slideLayouts/slideLayout2.xml"/><Relationship Id="rId5" Type="http://schemas.openxmlformats.org/officeDocument/2006/relationships/image" Target="../media/image7.emf"/><Relationship Id="rId4" Type="http://schemas.openxmlformats.org/officeDocument/2006/relationships/chart" Target="../charts/chart21.xml"/></Relationships>
</file>

<file path=ppt/slides/_rels/slide2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22.xml"/><Relationship Id="rId1" Type="http://schemas.openxmlformats.org/officeDocument/2006/relationships/slideLayout" Target="../slideLayouts/slideLayout1.xml"/><Relationship Id="rId4" Type="http://schemas.openxmlformats.org/officeDocument/2006/relationships/image" Target="../media/image7.emf"/></Relationships>
</file>

<file path=ppt/slides/_rels/slide2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23.xml"/><Relationship Id="rId1" Type="http://schemas.openxmlformats.org/officeDocument/2006/relationships/slideLayout" Target="../slideLayouts/slideLayout1.xml"/><Relationship Id="rId4" Type="http://schemas.openxmlformats.org/officeDocument/2006/relationships/chart" Target="../charts/chart24.xml"/></Relationships>
</file>

<file path=ppt/slides/_rels/slide23.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25.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chart" Target="../charts/chart26.xml"/><Relationship Id="rId1" Type="http://schemas.openxmlformats.org/officeDocument/2006/relationships/slideLayout" Target="../slideLayouts/slideLayout1.xml"/><Relationship Id="rId4" Type="http://schemas.openxmlformats.org/officeDocument/2006/relationships/image" Target="../media/image9.emf"/></Relationships>
</file>

<file path=ppt/slides/_rels/slide25.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2.png"/><Relationship Id="rId1" Type="http://schemas.openxmlformats.org/officeDocument/2006/relationships/slideLayout" Target="../slideLayouts/slideLayout1.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2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28.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chart" Target="../charts/chart29.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4.emf"/><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9.emf"/><Relationship Id="rId7" Type="http://schemas.openxmlformats.org/officeDocument/2006/relationships/image" Target="../media/image12.png"/><Relationship Id="rId2" Type="http://schemas.openxmlformats.org/officeDocument/2006/relationships/image" Target="../media/image18.emf"/><Relationship Id="rId1" Type="http://schemas.openxmlformats.org/officeDocument/2006/relationships/slideLayout" Target="../slideLayouts/slideLayout1.xml"/><Relationship Id="rId6" Type="http://schemas.openxmlformats.org/officeDocument/2006/relationships/image" Target="../media/image11.png"/><Relationship Id="rId5" Type="http://schemas.microsoft.com/office/2007/relationships/hdphoto" Target="../media/hdphoto2.wdp"/><Relationship Id="rId10" Type="http://schemas.openxmlformats.org/officeDocument/2006/relationships/image" Target="../media/image15.png"/><Relationship Id="rId4" Type="http://schemas.openxmlformats.org/officeDocument/2006/relationships/image" Target="../media/image10.png"/><Relationship Id="rId9" Type="http://schemas.openxmlformats.org/officeDocument/2006/relationships/image" Target="../media/image14.png"/></Relationships>
</file>

<file path=ppt/slides/_rels/slide31.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image" Target="../media/image9.emf"/><Relationship Id="rId1" Type="http://schemas.openxmlformats.org/officeDocument/2006/relationships/slideLayout" Target="../slideLayouts/slideLayout1.xml"/><Relationship Id="rId4" Type="http://schemas.openxmlformats.org/officeDocument/2006/relationships/image" Target="../media/image18.emf"/></Relationships>
</file>

<file path=ppt/slides/_rels/slide32.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chart" Target="../charts/chart32.xml"/><Relationship Id="rId1" Type="http://schemas.openxmlformats.org/officeDocument/2006/relationships/slideLayout" Target="../slideLayouts/slideLayout1.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chart" Target="../charts/chart3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9.emf"/><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8" Type="http://schemas.openxmlformats.org/officeDocument/2006/relationships/image" Target="../media/image17.emf"/><Relationship Id="rId3" Type="http://schemas.openxmlformats.org/officeDocument/2006/relationships/chart" Target="../charts/chart40.xml"/><Relationship Id="rId7" Type="http://schemas.openxmlformats.org/officeDocument/2006/relationships/image" Target="../media/image16.emf"/><Relationship Id="rId2" Type="http://schemas.openxmlformats.org/officeDocument/2006/relationships/chart" Target="../charts/chart39.xml"/><Relationship Id="rId1" Type="http://schemas.openxmlformats.org/officeDocument/2006/relationships/slideLayout" Target="../slideLayouts/slideLayout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chart" Target="../charts/chart41.xml"/><Relationship Id="rId9" Type="http://schemas.openxmlformats.org/officeDocument/2006/relationships/image" Target="../media/image9.emf"/></Relationships>
</file>

<file path=ppt/slides/_rels/slide37.xml.rels><?xml version="1.0" encoding="UTF-8" standalone="yes"?>
<Relationships xmlns="http://schemas.openxmlformats.org/package/2006/relationships"><Relationship Id="rId8" Type="http://schemas.openxmlformats.org/officeDocument/2006/relationships/chart" Target="../charts/chart46.xml"/><Relationship Id="rId3" Type="http://schemas.openxmlformats.org/officeDocument/2006/relationships/chart" Target="../charts/chart45.xml"/><Relationship Id="rId7" Type="http://schemas.openxmlformats.org/officeDocument/2006/relationships/image" Target="../media/image9.emf"/><Relationship Id="rId2" Type="http://schemas.openxmlformats.org/officeDocument/2006/relationships/chart" Target="../charts/chart44.xml"/><Relationship Id="rId1" Type="http://schemas.openxmlformats.org/officeDocument/2006/relationships/slideLayout" Target="../slideLayouts/slideLayout1.xml"/><Relationship Id="rId6" Type="http://schemas.openxmlformats.org/officeDocument/2006/relationships/image" Target="../media/image21.emf"/><Relationship Id="rId5" Type="http://schemas.openxmlformats.org/officeDocument/2006/relationships/image" Target="../media/image20.emf"/><Relationship Id="rId4" Type="http://schemas.openxmlformats.org/officeDocument/2006/relationships/image" Target="../media/image19.emf"/></Relationships>
</file>

<file path=ppt/slides/_rels/slide38.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chart" Target="../charts/chart47.xml"/><Relationship Id="rId1" Type="http://schemas.openxmlformats.org/officeDocument/2006/relationships/slideLayout" Target="../slideLayouts/slideLayout1.xml"/><Relationship Id="rId4" Type="http://schemas.openxmlformats.org/officeDocument/2006/relationships/image" Target="../media/image9.emf"/></Relationships>
</file>

<file path=ppt/slides/_rels/slide39.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chart" Target="../charts/chart49.xml"/><Relationship Id="rId1" Type="http://schemas.openxmlformats.org/officeDocument/2006/relationships/slideLayout" Target="../slideLayouts/slideLayout1.xml"/><Relationship Id="rId5" Type="http://schemas.openxmlformats.org/officeDocument/2006/relationships/chart" Target="../charts/chart51.xml"/><Relationship Id="rId4" Type="http://schemas.openxmlformats.org/officeDocument/2006/relationships/image" Target="../media/image9.emf"/></Relationships>
</file>

<file path=ppt/slides/_rels/slide4.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4.emf"/><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52.xml"/><Relationship Id="rId1" Type="http://schemas.openxmlformats.org/officeDocument/2006/relationships/slideLayout" Target="../slideLayouts/slideLayout1.xml"/><Relationship Id="rId4" Type="http://schemas.openxmlformats.org/officeDocument/2006/relationships/chart" Target="../charts/chart53.xml"/></Relationships>
</file>

<file path=ppt/slides/_rels/slide41.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chart" Target="../charts/chart54.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chart" Target="../charts/chart60.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chart" Target="../charts/chart62.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chart" Target="../charts/chart64.xml"/><Relationship Id="rId1" Type="http://schemas.openxmlformats.org/officeDocument/2006/relationships/slideLayout" Target="../slideLayouts/slideLayout1.xml"/><Relationship Id="rId5" Type="http://schemas.openxmlformats.org/officeDocument/2006/relationships/chart" Target="../charts/chart67.xml"/><Relationship Id="rId4" Type="http://schemas.openxmlformats.org/officeDocument/2006/relationships/chart" Target="../charts/chart66.xml"/></Relationships>
</file>

<file path=ppt/slides/_rels/slide49.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1.xml"/><Relationship Id="rId1" Type="http://schemas.openxmlformats.org/officeDocument/2006/relationships/slideLayout" Target="../slideLayouts/slideLayout1.xml"/><Relationship Id="rId4" Type="http://schemas.openxmlformats.org/officeDocument/2006/relationships/chart" Target="../charts/chart2.xml"/></Relationships>
</file>

<file path=ppt/slides/_rels/slide50.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chart" Target="../charts/chart68.xml"/><Relationship Id="rId1" Type="http://schemas.openxmlformats.org/officeDocument/2006/relationships/slideLayout" Target="../slideLayouts/slideLayout1.xml"/><Relationship Id="rId5" Type="http://schemas.openxmlformats.org/officeDocument/2006/relationships/chart" Target="../charts/chart71.xml"/><Relationship Id="rId4" Type="http://schemas.openxmlformats.org/officeDocument/2006/relationships/chart" Target="../charts/chart70.xml"/></Relationships>
</file>

<file path=ppt/slides/_rels/slide5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72.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image" Target="../media/image28.emf"/><Relationship Id="rId1" Type="http://schemas.openxmlformats.org/officeDocument/2006/relationships/slideLayout" Target="../slideLayouts/slideLayout1.xml"/><Relationship Id="rId6" Type="http://schemas.openxmlformats.org/officeDocument/2006/relationships/chart" Target="../charts/chart76.xml"/><Relationship Id="rId5" Type="http://schemas.openxmlformats.org/officeDocument/2006/relationships/chart" Target="../charts/chart75.xml"/><Relationship Id="rId4" Type="http://schemas.openxmlformats.org/officeDocument/2006/relationships/chart" Target="../charts/chart74.xml"/></Relationships>
</file>

<file path=ppt/slides/_rels/slide53.xml.rels><?xml version="1.0" encoding="UTF-8" standalone="yes"?>
<Relationships xmlns="http://schemas.openxmlformats.org/package/2006/relationships"><Relationship Id="rId2" Type="http://schemas.openxmlformats.org/officeDocument/2006/relationships/chart" Target="../charts/chart77.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chart" Target="../charts/chart78.xml"/><Relationship Id="rId1" Type="http://schemas.openxmlformats.org/officeDocument/2006/relationships/slideLayout" Target="../slideLayouts/slideLayout2.xml"/><Relationship Id="rId6" Type="http://schemas.openxmlformats.org/officeDocument/2006/relationships/chart" Target="../charts/chart81.xml"/><Relationship Id="rId5" Type="http://schemas.openxmlformats.org/officeDocument/2006/relationships/chart" Target="../charts/chart80.xml"/><Relationship Id="rId4" Type="http://schemas.openxmlformats.org/officeDocument/2006/relationships/image" Target="../media/image28.emf"/></Relationships>
</file>

<file path=ppt/slides/_rels/slide55.xml.rels><?xml version="1.0" encoding="UTF-8" standalone="yes"?>
<Relationships xmlns="http://schemas.openxmlformats.org/package/2006/relationships"><Relationship Id="rId2" Type="http://schemas.openxmlformats.org/officeDocument/2006/relationships/chart" Target="../charts/chart82.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image" Target="../media/image28.emf"/><Relationship Id="rId1" Type="http://schemas.openxmlformats.org/officeDocument/2006/relationships/slideLayout" Target="../slideLayouts/slideLayout2.xml"/><Relationship Id="rId6" Type="http://schemas.openxmlformats.org/officeDocument/2006/relationships/chart" Target="../charts/chart86.xml"/><Relationship Id="rId5" Type="http://schemas.openxmlformats.org/officeDocument/2006/relationships/chart" Target="../charts/chart85.xml"/><Relationship Id="rId4" Type="http://schemas.openxmlformats.org/officeDocument/2006/relationships/chart" Target="../charts/chart84.xml"/></Relationships>
</file>

<file path=ppt/slides/_rels/slide57.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87.xml"/><Relationship Id="rId1" Type="http://schemas.openxmlformats.org/officeDocument/2006/relationships/slideLayout" Target="../slideLayouts/slideLayout2.xml"/><Relationship Id="rId4" Type="http://schemas.openxmlformats.org/officeDocument/2006/relationships/chart" Target="../charts/chart88.xml"/></Relationships>
</file>

<file path=ppt/slides/_rels/slide58.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chart" Target="../charts/chart89.xml"/><Relationship Id="rId1" Type="http://schemas.openxmlformats.org/officeDocument/2006/relationships/slideLayout" Target="../slideLayouts/slideLayout1.xml"/><Relationship Id="rId4" Type="http://schemas.openxmlformats.org/officeDocument/2006/relationships/image" Target="../media/image9.emf"/></Relationships>
</file>

<file path=ppt/slides/_rels/slide59.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chart" Target="../charts/chart91.xml"/><Relationship Id="rId1" Type="http://schemas.openxmlformats.org/officeDocument/2006/relationships/slideLayout" Target="../slideLayouts/slideLayout1.xml"/><Relationship Id="rId5" Type="http://schemas.openxmlformats.org/officeDocument/2006/relationships/chart" Target="../charts/chart94.xml"/><Relationship Id="rId4" Type="http://schemas.openxmlformats.org/officeDocument/2006/relationships/chart" Target="../charts/chart93.xml"/></Relationships>
</file>

<file path=ppt/slides/_rels/slide6.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chart" Target="../charts/chart95.xml"/><Relationship Id="rId1" Type="http://schemas.openxmlformats.org/officeDocument/2006/relationships/slideLayout" Target="../slideLayouts/slideLayout1.xml"/><Relationship Id="rId5" Type="http://schemas.openxmlformats.org/officeDocument/2006/relationships/image" Target="../media/image29.emf"/><Relationship Id="rId4" Type="http://schemas.openxmlformats.org/officeDocument/2006/relationships/chart" Target="../charts/chart96.xml"/></Relationships>
</file>

<file path=ppt/slides/_rels/slide61.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chart" Target="../charts/chart97.xml"/><Relationship Id="rId1" Type="http://schemas.openxmlformats.org/officeDocument/2006/relationships/slideLayout" Target="../slideLayouts/slideLayout1.xml"/><Relationship Id="rId5" Type="http://schemas.openxmlformats.org/officeDocument/2006/relationships/image" Target="../media/image18.emf"/><Relationship Id="rId4" Type="http://schemas.openxmlformats.org/officeDocument/2006/relationships/image" Target="../media/image9.emf"/></Relationships>
</file>

<file path=ppt/slides/_rels/slide62.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chart" Target="../charts/chart99.xml"/><Relationship Id="rId1" Type="http://schemas.openxmlformats.org/officeDocument/2006/relationships/slideLayout" Target="../slideLayouts/slideLayout1.xml"/><Relationship Id="rId4" Type="http://schemas.openxmlformats.org/officeDocument/2006/relationships/image" Target="../media/image9.emf"/></Relationships>
</file>

<file path=ppt/slides/_rels/slide63.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chart" Target="../charts/chart101.xml"/><Relationship Id="rId1" Type="http://schemas.openxmlformats.org/officeDocument/2006/relationships/slideLayout" Target="../slideLayouts/slideLayout1.xml"/><Relationship Id="rId5" Type="http://schemas.openxmlformats.org/officeDocument/2006/relationships/image" Target="../media/image30.png"/><Relationship Id="rId4" Type="http://schemas.openxmlformats.org/officeDocument/2006/relationships/image" Target="../media/image9.emf"/></Relationships>
</file>

<file path=ppt/slides/_rels/slide64.xml.rels><?xml version="1.0" encoding="UTF-8" standalone="yes"?>
<Relationships xmlns="http://schemas.openxmlformats.org/package/2006/relationships"><Relationship Id="rId8" Type="http://schemas.openxmlformats.org/officeDocument/2006/relationships/chart" Target="../charts/chart106.xml"/><Relationship Id="rId3" Type="http://schemas.openxmlformats.org/officeDocument/2006/relationships/chart" Target="../charts/chart103.xml"/><Relationship Id="rId7" Type="http://schemas.openxmlformats.org/officeDocument/2006/relationships/image" Target="../media/image32.png"/><Relationship Id="rId2" Type="http://schemas.openxmlformats.org/officeDocument/2006/relationships/image" Target="../media/image28.emf"/><Relationship Id="rId1" Type="http://schemas.openxmlformats.org/officeDocument/2006/relationships/slideLayout" Target="../slideLayouts/slideLayout1.xml"/><Relationship Id="rId6" Type="http://schemas.openxmlformats.org/officeDocument/2006/relationships/chart" Target="../charts/chart105.xml"/><Relationship Id="rId5" Type="http://schemas.openxmlformats.org/officeDocument/2006/relationships/image" Target="../media/image31.png"/><Relationship Id="rId4" Type="http://schemas.openxmlformats.org/officeDocument/2006/relationships/chart" Target="../charts/chart104.xml"/></Relationships>
</file>

<file path=ppt/slides/_rels/slide65.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chart" Target="../charts/chart107.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4.emf"/><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emf"/><Relationship Id="rId1" Type="http://schemas.openxmlformats.org/officeDocument/2006/relationships/slideLayout" Target="../slideLayouts/slideLayout4.xml"/><Relationship Id="rId4" Type="http://schemas.openxmlformats.org/officeDocument/2006/relationships/image" Target="../media/image34.jpg"/></Relationships>
</file>

<file path=ppt/slides/_rels/slide7.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0.png"/><Relationship Id="rId7" Type="http://schemas.openxmlformats.org/officeDocument/2006/relationships/image" Target="../media/image13.png"/><Relationship Id="rId2" Type="http://schemas.openxmlformats.org/officeDocument/2006/relationships/image" Target="../media/image9.emf"/><Relationship Id="rId1" Type="http://schemas.openxmlformats.org/officeDocument/2006/relationships/slideLayout" Target="../slideLayouts/slideLayout1.xml"/><Relationship Id="rId6" Type="http://schemas.openxmlformats.org/officeDocument/2006/relationships/image" Target="../media/image12.png"/><Relationship Id="rId5" Type="http://schemas.openxmlformats.org/officeDocument/2006/relationships/image" Target="../media/image11.png"/><Relationship Id="rId4" Type="http://schemas.microsoft.com/office/2007/relationships/hdphoto" Target="../media/hdphoto2.wdp"/><Relationship Id="rId9" Type="http://schemas.openxmlformats.org/officeDocument/2006/relationships/image" Target="../media/image15.png"/></Relationships>
</file>

<file path=ppt/slides/_rels/slide8.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chart" Target="../charts/chart4.xml"/><Relationship Id="rId1" Type="http://schemas.openxmlformats.org/officeDocument/2006/relationships/slideLayout" Target="../slideLayouts/slideLayout1.xml"/><Relationship Id="rId4" Type="http://schemas.openxmlformats.org/officeDocument/2006/relationships/image" Target="../media/image9.emf"/></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5"/>
          <p:cNvSpPr>
            <a:spLocks noChangeArrowheads="1"/>
          </p:cNvSpPr>
          <p:nvPr/>
        </p:nvSpPr>
        <p:spPr bwMode="auto">
          <a:xfrm>
            <a:off x="39020" y="0"/>
            <a:ext cx="12187238" cy="6858000"/>
          </a:xfrm>
          <a:prstGeom prst="rect">
            <a:avLst/>
          </a:prstGeom>
          <a:solidFill>
            <a:srgbClr val="005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pic>
        <p:nvPicPr>
          <p:cNvPr id="2" name="Imagem 1"/>
          <p:cNvPicPr>
            <a:picLocks noChangeAspect="1"/>
          </p:cNvPicPr>
          <p:nvPr/>
        </p:nvPicPr>
        <p:blipFill rotWithShape="1">
          <a:blip r:embed="rId2">
            <a:duotone>
              <a:prstClr val="black"/>
              <a:schemeClr val="accent1">
                <a:tint val="45000"/>
                <a:satMod val="400000"/>
              </a:schemeClr>
            </a:duotone>
          </a:blip>
          <a:srcRect l="7249" t="25608" r="952" b="21051"/>
          <a:stretch/>
        </p:blipFill>
        <p:spPr>
          <a:xfrm>
            <a:off x="-29496" y="-25400"/>
            <a:ext cx="12246896" cy="6934200"/>
          </a:xfrm>
          <a:prstGeom prst="rect">
            <a:avLst/>
          </a:prstGeom>
        </p:spPr>
      </p:pic>
      <p:sp>
        <p:nvSpPr>
          <p:cNvPr id="6" name="Rectangle 5"/>
          <p:cNvSpPr>
            <a:spLocks noChangeArrowheads="1"/>
          </p:cNvSpPr>
          <p:nvPr/>
        </p:nvSpPr>
        <p:spPr bwMode="auto">
          <a:xfrm>
            <a:off x="4762" y="0"/>
            <a:ext cx="12187238" cy="6858000"/>
          </a:xfrm>
          <a:prstGeom prst="rect">
            <a:avLst/>
          </a:prstGeom>
          <a:solidFill>
            <a:srgbClr val="005E9E">
              <a:alpha val="80000"/>
            </a:srgbClr>
          </a:solidFill>
          <a:ln>
            <a:noFill/>
          </a:ln>
        </p:spPr>
        <p:txBody>
          <a:bodyPr vert="horz" wrap="square" lIns="91440" tIns="45720" rIns="91440" bIns="45720" numCol="1" anchor="t" anchorCtr="0" compatLnSpc="1">
            <a:prstTxWarp prst="textNoShape">
              <a:avLst/>
            </a:prstTxWarp>
          </a:bodyPr>
          <a:lstStyle/>
          <a:p>
            <a:endParaRPr lang="pt-BR">
              <a:solidFill>
                <a:schemeClr val="accent4"/>
              </a:solidFill>
            </a:endParaRPr>
          </a:p>
        </p:txBody>
      </p:sp>
      <p:sp>
        <p:nvSpPr>
          <p:cNvPr id="13" name="Forma livre 12"/>
          <p:cNvSpPr/>
          <p:nvPr/>
        </p:nvSpPr>
        <p:spPr>
          <a:xfrm>
            <a:off x="3955649" y="-2817481"/>
            <a:ext cx="8345556" cy="2079763"/>
          </a:xfrm>
          <a:custGeom>
            <a:avLst/>
            <a:gdLst>
              <a:gd name="connsiteX0" fmla="*/ 819150 w 8305800"/>
              <a:gd name="connsiteY0" fmla="*/ 0 h 2133600"/>
              <a:gd name="connsiteX1" fmla="*/ 800100 w 8305800"/>
              <a:gd name="connsiteY1" fmla="*/ 628650 h 2133600"/>
              <a:gd name="connsiteX2" fmla="*/ 552450 w 8305800"/>
              <a:gd name="connsiteY2" fmla="*/ 1123950 h 2133600"/>
              <a:gd name="connsiteX3" fmla="*/ 19050 w 8305800"/>
              <a:gd name="connsiteY3" fmla="*/ 1847850 h 2133600"/>
              <a:gd name="connsiteX4" fmla="*/ 0 w 8305800"/>
              <a:gd name="connsiteY4" fmla="*/ 2133600 h 2133600"/>
              <a:gd name="connsiteX5" fmla="*/ 8305800 w 8305800"/>
              <a:gd name="connsiteY5" fmla="*/ 2133600 h 2133600"/>
              <a:gd name="connsiteX6" fmla="*/ 8305800 w 8305800"/>
              <a:gd name="connsiteY6" fmla="*/ 133350 h 2133600"/>
              <a:gd name="connsiteX7" fmla="*/ 819150 w 8305800"/>
              <a:gd name="connsiteY7" fmla="*/ 0 h 2133600"/>
              <a:gd name="connsiteX0" fmla="*/ 819150 w 8305800"/>
              <a:gd name="connsiteY0" fmla="*/ 0 h 2073965"/>
              <a:gd name="connsiteX1" fmla="*/ 800100 w 8305800"/>
              <a:gd name="connsiteY1" fmla="*/ 569015 h 2073965"/>
              <a:gd name="connsiteX2" fmla="*/ 552450 w 8305800"/>
              <a:gd name="connsiteY2" fmla="*/ 1064315 h 2073965"/>
              <a:gd name="connsiteX3" fmla="*/ 19050 w 8305800"/>
              <a:gd name="connsiteY3" fmla="*/ 1788215 h 2073965"/>
              <a:gd name="connsiteX4" fmla="*/ 0 w 8305800"/>
              <a:gd name="connsiteY4" fmla="*/ 2073965 h 2073965"/>
              <a:gd name="connsiteX5" fmla="*/ 8305800 w 8305800"/>
              <a:gd name="connsiteY5" fmla="*/ 2073965 h 2073965"/>
              <a:gd name="connsiteX6" fmla="*/ 8305800 w 8305800"/>
              <a:gd name="connsiteY6" fmla="*/ 73715 h 2073965"/>
              <a:gd name="connsiteX7" fmla="*/ 819150 w 8305800"/>
              <a:gd name="connsiteY7" fmla="*/ 0 h 2073965"/>
              <a:gd name="connsiteX0" fmla="*/ 819150 w 8345556"/>
              <a:gd name="connsiteY0" fmla="*/ 5798 h 2079763"/>
              <a:gd name="connsiteX1" fmla="*/ 800100 w 8345556"/>
              <a:gd name="connsiteY1" fmla="*/ 574813 h 2079763"/>
              <a:gd name="connsiteX2" fmla="*/ 552450 w 8345556"/>
              <a:gd name="connsiteY2" fmla="*/ 1070113 h 2079763"/>
              <a:gd name="connsiteX3" fmla="*/ 19050 w 8345556"/>
              <a:gd name="connsiteY3" fmla="*/ 1794013 h 2079763"/>
              <a:gd name="connsiteX4" fmla="*/ 0 w 8345556"/>
              <a:gd name="connsiteY4" fmla="*/ 2079763 h 2079763"/>
              <a:gd name="connsiteX5" fmla="*/ 8305800 w 8345556"/>
              <a:gd name="connsiteY5" fmla="*/ 2079763 h 2079763"/>
              <a:gd name="connsiteX6" fmla="*/ 8345556 w 8345556"/>
              <a:gd name="connsiteY6" fmla="*/ 0 h 2079763"/>
              <a:gd name="connsiteX7" fmla="*/ 819150 w 8345556"/>
              <a:gd name="connsiteY7" fmla="*/ 5798 h 2079763"/>
              <a:gd name="connsiteX0" fmla="*/ 819150 w 8345556"/>
              <a:gd name="connsiteY0" fmla="*/ 5798 h 2079763"/>
              <a:gd name="connsiteX1" fmla="*/ 800100 w 8345556"/>
              <a:gd name="connsiteY1" fmla="*/ 574813 h 2079763"/>
              <a:gd name="connsiteX2" fmla="*/ 552450 w 8345556"/>
              <a:gd name="connsiteY2" fmla="*/ 1070113 h 2079763"/>
              <a:gd name="connsiteX3" fmla="*/ 323850 w 8345556"/>
              <a:gd name="connsiteY3" fmla="*/ 1823042 h 2079763"/>
              <a:gd name="connsiteX4" fmla="*/ 0 w 8345556"/>
              <a:gd name="connsiteY4" fmla="*/ 2079763 h 2079763"/>
              <a:gd name="connsiteX5" fmla="*/ 8305800 w 8345556"/>
              <a:gd name="connsiteY5" fmla="*/ 2079763 h 2079763"/>
              <a:gd name="connsiteX6" fmla="*/ 8345556 w 8345556"/>
              <a:gd name="connsiteY6" fmla="*/ 0 h 2079763"/>
              <a:gd name="connsiteX7" fmla="*/ 819150 w 8345556"/>
              <a:gd name="connsiteY7" fmla="*/ 5798 h 2079763"/>
              <a:gd name="connsiteX0" fmla="*/ 819150 w 8345556"/>
              <a:gd name="connsiteY0" fmla="*/ 5798 h 2079763"/>
              <a:gd name="connsiteX1" fmla="*/ 800100 w 8345556"/>
              <a:gd name="connsiteY1" fmla="*/ 574813 h 2079763"/>
              <a:gd name="connsiteX2" fmla="*/ 683078 w 8345556"/>
              <a:gd name="connsiteY2" fmla="*/ 1099142 h 2079763"/>
              <a:gd name="connsiteX3" fmla="*/ 323850 w 8345556"/>
              <a:gd name="connsiteY3" fmla="*/ 1823042 h 2079763"/>
              <a:gd name="connsiteX4" fmla="*/ 0 w 8345556"/>
              <a:gd name="connsiteY4" fmla="*/ 2079763 h 2079763"/>
              <a:gd name="connsiteX5" fmla="*/ 8305800 w 8345556"/>
              <a:gd name="connsiteY5" fmla="*/ 2079763 h 2079763"/>
              <a:gd name="connsiteX6" fmla="*/ 8345556 w 8345556"/>
              <a:gd name="connsiteY6" fmla="*/ 0 h 2079763"/>
              <a:gd name="connsiteX7" fmla="*/ 819150 w 8345556"/>
              <a:gd name="connsiteY7" fmla="*/ 5798 h 207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5556" h="2079763">
                <a:moveTo>
                  <a:pt x="819150" y="5798"/>
                </a:moveTo>
                <a:lnTo>
                  <a:pt x="800100" y="574813"/>
                </a:lnTo>
                <a:lnTo>
                  <a:pt x="683078" y="1099142"/>
                </a:lnTo>
                <a:lnTo>
                  <a:pt x="323850" y="1823042"/>
                </a:lnTo>
                <a:lnTo>
                  <a:pt x="0" y="2079763"/>
                </a:lnTo>
                <a:lnTo>
                  <a:pt x="8305800" y="2079763"/>
                </a:lnTo>
                <a:lnTo>
                  <a:pt x="8345556" y="0"/>
                </a:lnTo>
                <a:lnTo>
                  <a:pt x="819150" y="579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Freeform 9"/>
          <p:cNvSpPr>
            <a:spLocks noEditPoints="1"/>
          </p:cNvSpPr>
          <p:nvPr/>
        </p:nvSpPr>
        <p:spPr bwMode="auto">
          <a:xfrm>
            <a:off x="6163521" y="653981"/>
            <a:ext cx="1823918" cy="892789"/>
          </a:xfrm>
          <a:custGeom>
            <a:avLst/>
            <a:gdLst>
              <a:gd name="T0" fmla="*/ 13 w 279"/>
              <a:gd name="T1" fmla="*/ 78 h 135"/>
              <a:gd name="T2" fmla="*/ 28 w 279"/>
              <a:gd name="T3" fmla="*/ 77 h 135"/>
              <a:gd name="T4" fmla="*/ 5 w 279"/>
              <a:gd name="T5" fmla="*/ 61 h 135"/>
              <a:gd name="T6" fmla="*/ 28 w 279"/>
              <a:gd name="T7" fmla="*/ 43 h 135"/>
              <a:gd name="T8" fmla="*/ 31 w 279"/>
              <a:gd name="T9" fmla="*/ 58 h 135"/>
              <a:gd name="T10" fmla="*/ 21 w 279"/>
              <a:gd name="T11" fmla="*/ 53 h 135"/>
              <a:gd name="T12" fmla="*/ 23 w 279"/>
              <a:gd name="T13" fmla="*/ 61 h 135"/>
              <a:gd name="T14" fmla="*/ 42 w 279"/>
              <a:gd name="T15" fmla="*/ 73 h 135"/>
              <a:gd name="T16" fmla="*/ 18 w 279"/>
              <a:gd name="T17" fmla="*/ 92 h 135"/>
              <a:gd name="T18" fmla="*/ 1 w 279"/>
              <a:gd name="T19" fmla="*/ 76 h 135"/>
              <a:gd name="T20" fmla="*/ 90 w 279"/>
              <a:gd name="T21" fmla="*/ 44 h 135"/>
              <a:gd name="T22" fmla="*/ 64 w 279"/>
              <a:gd name="T23" fmla="*/ 63 h 135"/>
              <a:gd name="T24" fmla="*/ 62 w 279"/>
              <a:gd name="T25" fmla="*/ 72 h 135"/>
              <a:gd name="T26" fmla="*/ 81 w 279"/>
              <a:gd name="T27" fmla="*/ 91 h 135"/>
              <a:gd name="T28" fmla="*/ 98 w 279"/>
              <a:gd name="T29" fmla="*/ 44 h 135"/>
              <a:gd name="T30" fmla="*/ 132 w 279"/>
              <a:gd name="T31" fmla="*/ 48 h 135"/>
              <a:gd name="T32" fmla="*/ 121 w 279"/>
              <a:gd name="T33" fmla="*/ 67 h 135"/>
              <a:gd name="T34" fmla="*/ 128 w 279"/>
              <a:gd name="T35" fmla="*/ 83 h 135"/>
              <a:gd name="T36" fmla="*/ 88 w 279"/>
              <a:gd name="T37" fmla="*/ 91 h 135"/>
              <a:gd name="T38" fmla="*/ 112 w 279"/>
              <a:gd name="T39" fmla="*/ 63 h 135"/>
              <a:gd name="T40" fmla="*/ 119 w 279"/>
              <a:gd name="T41" fmla="*/ 54 h 135"/>
              <a:gd name="T42" fmla="*/ 105 w 279"/>
              <a:gd name="T43" fmla="*/ 71 h 135"/>
              <a:gd name="T44" fmla="*/ 117 w 279"/>
              <a:gd name="T45" fmla="*/ 77 h 135"/>
              <a:gd name="T46" fmla="*/ 105 w 279"/>
              <a:gd name="T47" fmla="*/ 71 h 135"/>
              <a:gd name="T48" fmla="*/ 166 w 279"/>
              <a:gd name="T49" fmla="*/ 44 h 135"/>
              <a:gd name="T50" fmla="*/ 181 w 279"/>
              <a:gd name="T51" fmla="*/ 53 h 135"/>
              <a:gd name="T52" fmla="*/ 167 w 279"/>
              <a:gd name="T53" fmla="*/ 68 h 135"/>
              <a:gd name="T54" fmla="*/ 175 w 279"/>
              <a:gd name="T55" fmla="*/ 75 h 135"/>
              <a:gd name="T56" fmla="*/ 161 w 279"/>
              <a:gd name="T57" fmla="*/ 91 h 135"/>
              <a:gd name="T58" fmla="*/ 161 w 279"/>
              <a:gd name="T59" fmla="*/ 73 h 135"/>
              <a:gd name="T60" fmla="*/ 148 w 279"/>
              <a:gd name="T61" fmla="*/ 91 h 135"/>
              <a:gd name="T62" fmla="*/ 153 w 279"/>
              <a:gd name="T63" fmla="*/ 64 h 135"/>
              <a:gd name="T64" fmla="*/ 168 w 279"/>
              <a:gd name="T65" fmla="*/ 59 h 135"/>
              <a:gd name="T66" fmla="*/ 160 w 279"/>
              <a:gd name="T67" fmla="*/ 53 h 135"/>
              <a:gd name="T68" fmla="*/ 205 w 279"/>
              <a:gd name="T69" fmla="*/ 44 h 135"/>
              <a:gd name="T70" fmla="*/ 215 w 279"/>
              <a:gd name="T71" fmla="*/ 91 h 135"/>
              <a:gd name="T72" fmla="*/ 190 w 279"/>
              <a:gd name="T73" fmla="*/ 91 h 135"/>
              <a:gd name="T74" fmla="*/ 213 w 279"/>
              <a:gd name="T75" fmla="*/ 73 h 135"/>
              <a:gd name="T76" fmla="*/ 200 w 279"/>
              <a:gd name="T77" fmla="*/ 73 h 135"/>
              <a:gd name="T78" fmla="*/ 279 w 279"/>
              <a:gd name="T79" fmla="*/ 44 h 135"/>
              <a:gd name="T80" fmla="*/ 253 w 279"/>
              <a:gd name="T81" fmla="*/ 63 h 135"/>
              <a:gd name="T82" fmla="*/ 251 w 279"/>
              <a:gd name="T83" fmla="*/ 72 h 135"/>
              <a:gd name="T84" fmla="*/ 270 w 279"/>
              <a:gd name="T85" fmla="*/ 91 h 135"/>
              <a:gd name="T86" fmla="*/ 189 w 279"/>
              <a:gd name="T87" fmla="*/ 22 h 135"/>
              <a:gd name="T88" fmla="*/ 103 w 279"/>
              <a:gd name="T89" fmla="*/ 22 h 135"/>
              <a:gd name="T90" fmla="*/ 190 w 279"/>
              <a:gd name="T91" fmla="*/ 14 h 135"/>
              <a:gd name="T92" fmla="*/ 82 w 279"/>
              <a:gd name="T93" fmla="*/ 121 h 135"/>
              <a:gd name="T94" fmla="*/ 79 w 279"/>
              <a:gd name="T95" fmla="*/ 135 h 135"/>
              <a:gd name="T96" fmla="*/ 173 w 279"/>
              <a:gd name="T97" fmla="*/ 98 h 135"/>
              <a:gd name="T98" fmla="*/ 86 w 279"/>
              <a:gd name="T99" fmla="*/ 9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 h="135">
                <a:moveTo>
                  <a:pt x="1" y="76"/>
                </a:moveTo>
                <a:cubicBezTo>
                  <a:pt x="14" y="76"/>
                  <a:pt x="14" y="76"/>
                  <a:pt x="14" y="76"/>
                </a:cubicBezTo>
                <a:cubicBezTo>
                  <a:pt x="14" y="77"/>
                  <a:pt x="13" y="77"/>
                  <a:pt x="13" y="78"/>
                </a:cubicBezTo>
                <a:cubicBezTo>
                  <a:pt x="13" y="81"/>
                  <a:pt x="16" y="83"/>
                  <a:pt x="20" y="83"/>
                </a:cubicBezTo>
                <a:cubicBezTo>
                  <a:pt x="25" y="83"/>
                  <a:pt x="27" y="81"/>
                  <a:pt x="28" y="78"/>
                </a:cubicBezTo>
                <a:cubicBezTo>
                  <a:pt x="28" y="77"/>
                  <a:pt x="28" y="77"/>
                  <a:pt x="28" y="77"/>
                </a:cubicBezTo>
                <a:cubicBezTo>
                  <a:pt x="28" y="75"/>
                  <a:pt x="27" y="74"/>
                  <a:pt x="25" y="73"/>
                </a:cubicBezTo>
                <a:cubicBezTo>
                  <a:pt x="14" y="70"/>
                  <a:pt x="14" y="70"/>
                  <a:pt x="14" y="70"/>
                </a:cubicBezTo>
                <a:cubicBezTo>
                  <a:pt x="8" y="69"/>
                  <a:pt x="5" y="65"/>
                  <a:pt x="5" y="61"/>
                </a:cubicBezTo>
                <a:cubicBezTo>
                  <a:pt x="5" y="60"/>
                  <a:pt x="5" y="59"/>
                  <a:pt x="5" y="58"/>
                </a:cubicBezTo>
                <a:cubicBezTo>
                  <a:pt x="6" y="54"/>
                  <a:pt x="9" y="50"/>
                  <a:pt x="12" y="48"/>
                </a:cubicBezTo>
                <a:cubicBezTo>
                  <a:pt x="16" y="45"/>
                  <a:pt x="22" y="43"/>
                  <a:pt x="28" y="43"/>
                </a:cubicBezTo>
                <a:cubicBezTo>
                  <a:pt x="39" y="43"/>
                  <a:pt x="44" y="47"/>
                  <a:pt x="44" y="54"/>
                </a:cubicBezTo>
                <a:cubicBezTo>
                  <a:pt x="44" y="55"/>
                  <a:pt x="44" y="56"/>
                  <a:pt x="44" y="58"/>
                </a:cubicBezTo>
                <a:cubicBezTo>
                  <a:pt x="31" y="58"/>
                  <a:pt x="31" y="58"/>
                  <a:pt x="31" y="58"/>
                </a:cubicBezTo>
                <a:cubicBezTo>
                  <a:pt x="31" y="57"/>
                  <a:pt x="31" y="56"/>
                  <a:pt x="31" y="56"/>
                </a:cubicBezTo>
                <a:cubicBezTo>
                  <a:pt x="31" y="53"/>
                  <a:pt x="29" y="52"/>
                  <a:pt x="26" y="52"/>
                </a:cubicBezTo>
                <a:cubicBezTo>
                  <a:pt x="24" y="52"/>
                  <a:pt x="23" y="52"/>
                  <a:pt x="21" y="53"/>
                </a:cubicBezTo>
                <a:cubicBezTo>
                  <a:pt x="20" y="54"/>
                  <a:pt x="19" y="55"/>
                  <a:pt x="19" y="56"/>
                </a:cubicBezTo>
                <a:cubicBezTo>
                  <a:pt x="19" y="57"/>
                  <a:pt x="19" y="57"/>
                  <a:pt x="19" y="57"/>
                </a:cubicBezTo>
                <a:cubicBezTo>
                  <a:pt x="19" y="59"/>
                  <a:pt x="20" y="60"/>
                  <a:pt x="23" y="61"/>
                </a:cubicBezTo>
                <a:cubicBezTo>
                  <a:pt x="31" y="63"/>
                  <a:pt x="31" y="63"/>
                  <a:pt x="31" y="63"/>
                </a:cubicBezTo>
                <a:cubicBezTo>
                  <a:pt x="34" y="64"/>
                  <a:pt x="37" y="65"/>
                  <a:pt x="38" y="66"/>
                </a:cubicBezTo>
                <a:cubicBezTo>
                  <a:pt x="41" y="68"/>
                  <a:pt x="42" y="70"/>
                  <a:pt x="42" y="73"/>
                </a:cubicBezTo>
                <a:cubicBezTo>
                  <a:pt x="42" y="74"/>
                  <a:pt x="42" y="76"/>
                  <a:pt x="41" y="77"/>
                </a:cubicBezTo>
                <a:cubicBezTo>
                  <a:pt x="40" y="82"/>
                  <a:pt x="38" y="85"/>
                  <a:pt x="33" y="88"/>
                </a:cubicBezTo>
                <a:cubicBezTo>
                  <a:pt x="29" y="91"/>
                  <a:pt x="24" y="92"/>
                  <a:pt x="18" y="92"/>
                </a:cubicBezTo>
                <a:cubicBezTo>
                  <a:pt x="10" y="92"/>
                  <a:pt x="5" y="90"/>
                  <a:pt x="2" y="86"/>
                </a:cubicBezTo>
                <a:cubicBezTo>
                  <a:pt x="1" y="84"/>
                  <a:pt x="0" y="82"/>
                  <a:pt x="0" y="80"/>
                </a:cubicBezTo>
                <a:cubicBezTo>
                  <a:pt x="0" y="79"/>
                  <a:pt x="0" y="78"/>
                  <a:pt x="1" y="76"/>
                </a:cubicBezTo>
                <a:moveTo>
                  <a:pt x="46" y="91"/>
                </a:moveTo>
                <a:cubicBezTo>
                  <a:pt x="56" y="44"/>
                  <a:pt x="56" y="44"/>
                  <a:pt x="56" y="44"/>
                </a:cubicBezTo>
                <a:cubicBezTo>
                  <a:pt x="90" y="44"/>
                  <a:pt x="90" y="44"/>
                  <a:pt x="90" y="44"/>
                </a:cubicBezTo>
                <a:cubicBezTo>
                  <a:pt x="88" y="53"/>
                  <a:pt x="88" y="53"/>
                  <a:pt x="88" y="53"/>
                </a:cubicBezTo>
                <a:cubicBezTo>
                  <a:pt x="66" y="53"/>
                  <a:pt x="66" y="53"/>
                  <a:pt x="66" y="53"/>
                </a:cubicBezTo>
                <a:cubicBezTo>
                  <a:pt x="64" y="63"/>
                  <a:pt x="64" y="63"/>
                  <a:pt x="64" y="63"/>
                </a:cubicBezTo>
                <a:cubicBezTo>
                  <a:pt x="85" y="63"/>
                  <a:pt x="85" y="63"/>
                  <a:pt x="85" y="63"/>
                </a:cubicBezTo>
                <a:cubicBezTo>
                  <a:pt x="83" y="72"/>
                  <a:pt x="83" y="72"/>
                  <a:pt x="83" y="72"/>
                </a:cubicBezTo>
                <a:cubicBezTo>
                  <a:pt x="62" y="72"/>
                  <a:pt x="62" y="72"/>
                  <a:pt x="62" y="72"/>
                </a:cubicBezTo>
                <a:cubicBezTo>
                  <a:pt x="60" y="82"/>
                  <a:pt x="60" y="82"/>
                  <a:pt x="60" y="82"/>
                </a:cubicBezTo>
                <a:cubicBezTo>
                  <a:pt x="83" y="82"/>
                  <a:pt x="83" y="82"/>
                  <a:pt x="83" y="82"/>
                </a:cubicBezTo>
                <a:cubicBezTo>
                  <a:pt x="81" y="91"/>
                  <a:pt x="81" y="91"/>
                  <a:pt x="81" y="91"/>
                </a:cubicBezTo>
                <a:lnTo>
                  <a:pt x="46" y="91"/>
                </a:lnTo>
                <a:close/>
                <a:moveTo>
                  <a:pt x="88" y="91"/>
                </a:moveTo>
                <a:cubicBezTo>
                  <a:pt x="98" y="44"/>
                  <a:pt x="98" y="44"/>
                  <a:pt x="98" y="44"/>
                </a:cubicBezTo>
                <a:cubicBezTo>
                  <a:pt x="116" y="44"/>
                  <a:pt x="116" y="44"/>
                  <a:pt x="116" y="44"/>
                </a:cubicBezTo>
                <a:cubicBezTo>
                  <a:pt x="120" y="44"/>
                  <a:pt x="123" y="44"/>
                  <a:pt x="125" y="45"/>
                </a:cubicBezTo>
                <a:cubicBezTo>
                  <a:pt x="128" y="45"/>
                  <a:pt x="130" y="46"/>
                  <a:pt x="132" y="48"/>
                </a:cubicBezTo>
                <a:cubicBezTo>
                  <a:pt x="133" y="50"/>
                  <a:pt x="134" y="52"/>
                  <a:pt x="134" y="54"/>
                </a:cubicBezTo>
                <a:cubicBezTo>
                  <a:pt x="134" y="54"/>
                  <a:pt x="134" y="55"/>
                  <a:pt x="134" y="56"/>
                </a:cubicBezTo>
                <a:cubicBezTo>
                  <a:pt x="132" y="61"/>
                  <a:pt x="128" y="65"/>
                  <a:pt x="121" y="67"/>
                </a:cubicBezTo>
                <a:cubicBezTo>
                  <a:pt x="121" y="67"/>
                  <a:pt x="121" y="67"/>
                  <a:pt x="121" y="67"/>
                </a:cubicBezTo>
                <a:cubicBezTo>
                  <a:pt x="127" y="68"/>
                  <a:pt x="130" y="71"/>
                  <a:pt x="130" y="75"/>
                </a:cubicBezTo>
                <a:cubicBezTo>
                  <a:pt x="130" y="78"/>
                  <a:pt x="130" y="81"/>
                  <a:pt x="128" y="83"/>
                </a:cubicBezTo>
                <a:cubicBezTo>
                  <a:pt x="126" y="86"/>
                  <a:pt x="124" y="87"/>
                  <a:pt x="121" y="89"/>
                </a:cubicBezTo>
                <a:cubicBezTo>
                  <a:pt x="119" y="90"/>
                  <a:pt x="114" y="91"/>
                  <a:pt x="109" y="91"/>
                </a:cubicBezTo>
                <a:lnTo>
                  <a:pt x="88" y="91"/>
                </a:lnTo>
                <a:close/>
                <a:moveTo>
                  <a:pt x="109" y="53"/>
                </a:moveTo>
                <a:cubicBezTo>
                  <a:pt x="106" y="63"/>
                  <a:pt x="106" y="63"/>
                  <a:pt x="106" y="63"/>
                </a:cubicBezTo>
                <a:cubicBezTo>
                  <a:pt x="112" y="63"/>
                  <a:pt x="112" y="63"/>
                  <a:pt x="112" y="63"/>
                </a:cubicBezTo>
                <a:cubicBezTo>
                  <a:pt x="115" y="63"/>
                  <a:pt x="116" y="63"/>
                  <a:pt x="117" y="62"/>
                </a:cubicBezTo>
                <a:cubicBezTo>
                  <a:pt x="119" y="62"/>
                  <a:pt x="120" y="60"/>
                  <a:pt x="120" y="58"/>
                </a:cubicBezTo>
                <a:cubicBezTo>
                  <a:pt x="121" y="56"/>
                  <a:pt x="120" y="55"/>
                  <a:pt x="119" y="54"/>
                </a:cubicBezTo>
                <a:cubicBezTo>
                  <a:pt x="119" y="53"/>
                  <a:pt x="117" y="53"/>
                  <a:pt x="116" y="53"/>
                </a:cubicBezTo>
                <a:lnTo>
                  <a:pt x="109" y="53"/>
                </a:lnTo>
                <a:close/>
                <a:moveTo>
                  <a:pt x="105" y="71"/>
                </a:moveTo>
                <a:cubicBezTo>
                  <a:pt x="102" y="82"/>
                  <a:pt x="102" y="82"/>
                  <a:pt x="102" y="82"/>
                </a:cubicBezTo>
                <a:cubicBezTo>
                  <a:pt x="109" y="82"/>
                  <a:pt x="109" y="82"/>
                  <a:pt x="109" y="82"/>
                </a:cubicBezTo>
                <a:cubicBezTo>
                  <a:pt x="114" y="82"/>
                  <a:pt x="116" y="80"/>
                  <a:pt x="117" y="77"/>
                </a:cubicBezTo>
                <a:cubicBezTo>
                  <a:pt x="117" y="76"/>
                  <a:pt x="117" y="76"/>
                  <a:pt x="117" y="75"/>
                </a:cubicBezTo>
                <a:cubicBezTo>
                  <a:pt x="117" y="73"/>
                  <a:pt x="115" y="71"/>
                  <a:pt x="111" y="71"/>
                </a:cubicBezTo>
                <a:lnTo>
                  <a:pt x="105" y="71"/>
                </a:lnTo>
                <a:close/>
                <a:moveTo>
                  <a:pt x="135" y="91"/>
                </a:moveTo>
                <a:cubicBezTo>
                  <a:pt x="144" y="44"/>
                  <a:pt x="144" y="44"/>
                  <a:pt x="144" y="44"/>
                </a:cubicBezTo>
                <a:cubicBezTo>
                  <a:pt x="166" y="44"/>
                  <a:pt x="166" y="44"/>
                  <a:pt x="166" y="44"/>
                </a:cubicBezTo>
                <a:cubicBezTo>
                  <a:pt x="170" y="44"/>
                  <a:pt x="172" y="44"/>
                  <a:pt x="173" y="45"/>
                </a:cubicBezTo>
                <a:cubicBezTo>
                  <a:pt x="176" y="45"/>
                  <a:pt x="178" y="46"/>
                  <a:pt x="179" y="48"/>
                </a:cubicBezTo>
                <a:cubicBezTo>
                  <a:pt x="181" y="49"/>
                  <a:pt x="181" y="51"/>
                  <a:pt x="181" y="53"/>
                </a:cubicBezTo>
                <a:cubicBezTo>
                  <a:pt x="181" y="54"/>
                  <a:pt x="181" y="55"/>
                  <a:pt x="181" y="57"/>
                </a:cubicBezTo>
                <a:cubicBezTo>
                  <a:pt x="180" y="61"/>
                  <a:pt x="178" y="64"/>
                  <a:pt x="175" y="65"/>
                </a:cubicBezTo>
                <a:cubicBezTo>
                  <a:pt x="173" y="66"/>
                  <a:pt x="170" y="67"/>
                  <a:pt x="167" y="68"/>
                </a:cubicBezTo>
                <a:cubicBezTo>
                  <a:pt x="167" y="68"/>
                  <a:pt x="167" y="68"/>
                  <a:pt x="167" y="68"/>
                </a:cubicBezTo>
                <a:cubicBezTo>
                  <a:pt x="170" y="68"/>
                  <a:pt x="173" y="69"/>
                  <a:pt x="174" y="70"/>
                </a:cubicBezTo>
                <a:cubicBezTo>
                  <a:pt x="175" y="71"/>
                  <a:pt x="175" y="73"/>
                  <a:pt x="175" y="75"/>
                </a:cubicBezTo>
                <a:cubicBezTo>
                  <a:pt x="175" y="76"/>
                  <a:pt x="175" y="77"/>
                  <a:pt x="175" y="79"/>
                </a:cubicBezTo>
                <a:cubicBezTo>
                  <a:pt x="175" y="85"/>
                  <a:pt x="175" y="89"/>
                  <a:pt x="175" y="91"/>
                </a:cubicBezTo>
                <a:cubicBezTo>
                  <a:pt x="161" y="91"/>
                  <a:pt x="161" y="91"/>
                  <a:pt x="161" y="91"/>
                </a:cubicBezTo>
                <a:cubicBezTo>
                  <a:pt x="161" y="89"/>
                  <a:pt x="161" y="85"/>
                  <a:pt x="162" y="80"/>
                </a:cubicBezTo>
                <a:cubicBezTo>
                  <a:pt x="162" y="78"/>
                  <a:pt x="162" y="77"/>
                  <a:pt x="162" y="76"/>
                </a:cubicBezTo>
                <a:cubicBezTo>
                  <a:pt x="162" y="75"/>
                  <a:pt x="162" y="74"/>
                  <a:pt x="161" y="73"/>
                </a:cubicBezTo>
                <a:cubicBezTo>
                  <a:pt x="160" y="73"/>
                  <a:pt x="159" y="73"/>
                  <a:pt x="157" y="73"/>
                </a:cubicBezTo>
                <a:cubicBezTo>
                  <a:pt x="151" y="73"/>
                  <a:pt x="151" y="73"/>
                  <a:pt x="151" y="73"/>
                </a:cubicBezTo>
                <a:cubicBezTo>
                  <a:pt x="148" y="91"/>
                  <a:pt x="148" y="91"/>
                  <a:pt x="148" y="91"/>
                </a:cubicBezTo>
                <a:lnTo>
                  <a:pt x="135" y="91"/>
                </a:lnTo>
                <a:close/>
                <a:moveTo>
                  <a:pt x="156" y="53"/>
                </a:moveTo>
                <a:cubicBezTo>
                  <a:pt x="153" y="64"/>
                  <a:pt x="153" y="64"/>
                  <a:pt x="153" y="64"/>
                </a:cubicBezTo>
                <a:cubicBezTo>
                  <a:pt x="158" y="64"/>
                  <a:pt x="158" y="64"/>
                  <a:pt x="158" y="64"/>
                </a:cubicBezTo>
                <a:cubicBezTo>
                  <a:pt x="161" y="64"/>
                  <a:pt x="163" y="64"/>
                  <a:pt x="163" y="64"/>
                </a:cubicBezTo>
                <a:cubicBezTo>
                  <a:pt x="166" y="63"/>
                  <a:pt x="167" y="61"/>
                  <a:pt x="168" y="59"/>
                </a:cubicBezTo>
                <a:cubicBezTo>
                  <a:pt x="168" y="58"/>
                  <a:pt x="168" y="57"/>
                  <a:pt x="168" y="57"/>
                </a:cubicBezTo>
                <a:cubicBezTo>
                  <a:pt x="168" y="55"/>
                  <a:pt x="167" y="54"/>
                  <a:pt x="166" y="53"/>
                </a:cubicBezTo>
                <a:cubicBezTo>
                  <a:pt x="164" y="53"/>
                  <a:pt x="163" y="53"/>
                  <a:pt x="160" y="53"/>
                </a:cubicBezTo>
                <a:lnTo>
                  <a:pt x="156" y="53"/>
                </a:lnTo>
                <a:close/>
                <a:moveTo>
                  <a:pt x="177" y="91"/>
                </a:moveTo>
                <a:cubicBezTo>
                  <a:pt x="205" y="44"/>
                  <a:pt x="205" y="44"/>
                  <a:pt x="205" y="44"/>
                </a:cubicBezTo>
                <a:cubicBezTo>
                  <a:pt x="221" y="44"/>
                  <a:pt x="221" y="44"/>
                  <a:pt x="221" y="44"/>
                </a:cubicBezTo>
                <a:cubicBezTo>
                  <a:pt x="230" y="91"/>
                  <a:pt x="230" y="91"/>
                  <a:pt x="230" y="91"/>
                </a:cubicBezTo>
                <a:cubicBezTo>
                  <a:pt x="215" y="91"/>
                  <a:pt x="215" y="91"/>
                  <a:pt x="215" y="91"/>
                </a:cubicBezTo>
                <a:cubicBezTo>
                  <a:pt x="214" y="81"/>
                  <a:pt x="214" y="81"/>
                  <a:pt x="214" y="81"/>
                </a:cubicBezTo>
                <a:cubicBezTo>
                  <a:pt x="195" y="81"/>
                  <a:pt x="195" y="81"/>
                  <a:pt x="195" y="81"/>
                </a:cubicBezTo>
                <a:cubicBezTo>
                  <a:pt x="190" y="91"/>
                  <a:pt x="190" y="91"/>
                  <a:pt x="190" y="91"/>
                </a:cubicBezTo>
                <a:lnTo>
                  <a:pt x="177" y="91"/>
                </a:lnTo>
                <a:close/>
                <a:moveTo>
                  <a:pt x="200" y="73"/>
                </a:moveTo>
                <a:cubicBezTo>
                  <a:pt x="213" y="73"/>
                  <a:pt x="213" y="73"/>
                  <a:pt x="213" y="73"/>
                </a:cubicBezTo>
                <a:cubicBezTo>
                  <a:pt x="211" y="53"/>
                  <a:pt x="211" y="53"/>
                  <a:pt x="211" y="53"/>
                </a:cubicBezTo>
                <a:cubicBezTo>
                  <a:pt x="211" y="53"/>
                  <a:pt x="211" y="53"/>
                  <a:pt x="211" y="53"/>
                </a:cubicBezTo>
                <a:lnTo>
                  <a:pt x="200" y="73"/>
                </a:lnTo>
                <a:close/>
                <a:moveTo>
                  <a:pt x="235" y="91"/>
                </a:moveTo>
                <a:cubicBezTo>
                  <a:pt x="245" y="44"/>
                  <a:pt x="245" y="44"/>
                  <a:pt x="245" y="44"/>
                </a:cubicBezTo>
                <a:cubicBezTo>
                  <a:pt x="279" y="44"/>
                  <a:pt x="279" y="44"/>
                  <a:pt x="279" y="44"/>
                </a:cubicBezTo>
                <a:cubicBezTo>
                  <a:pt x="277" y="53"/>
                  <a:pt x="277" y="53"/>
                  <a:pt x="277" y="53"/>
                </a:cubicBezTo>
                <a:cubicBezTo>
                  <a:pt x="255" y="53"/>
                  <a:pt x="255" y="53"/>
                  <a:pt x="255" y="53"/>
                </a:cubicBezTo>
                <a:cubicBezTo>
                  <a:pt x="253" y="63"/>
                  <a:pt x="253" y="63"/>
                  <a:pt x="253" y="63"/>
                </a:cubicBezTo>
                <a:cubicBezTo>
                  <a:pt x="274" y="63"/>
                  <a:pt x="274" y="63"/>
                  <a:pt x="274" y="63"/>
                </a:cubicBezTo>
                <a:cubicBezTo>
                  <a:pt x="272" y="72"/>
                  <a:pt x="272" y="72"/>
                  <a:pt x="272" y="72"/>
                </a:cubicBezTo>
                <a:cubicBezTo>
                  <a:pt x="251" y="72"/>
                  <a:pt x="251" y="72"/>
                  <a:pt x="251" y="72"/>
                </a:cubicBezTo>
                <a:cubicBezTo>
                  <a:pt x="249" y="82"/>
                  <a:pt x="249" y="82"/>
                  <a:pt x="249" y="82"/>
                </a:cubicBezTo>
                <a:cubicBezTo>
                  <a:pt x="272" y="82"/>
                  <a:pt x="272" y="82"/>
                  <a:pt x="272" y="82"/>
                </a:cubicBezTo>
                <a:cubicBezTo>
                  <a:pt x="270" y="91"/>
                  <a:pt x="270" y="91"/>
                  <a:pt x="270" y="91"/>
                </a:cubicBezTo>
                <a:lnTo>
                  <a:pt x="235" y="91"/>
                </a:lnTo>
                <a:close/>
                <a:moveTo>
                  <a:pt x="103" y="22"/>
                </a:moveTo>
                <a:cubicBezTo>
                  <a:pt x="189" y="22"/>
                  <a:pt x="189" y="22"/>
                  <a:pt x="189" y="22"/>
                </a:cubicBezTo>
                <a:cubicBezTo>
                  <a:pt x="186" y="37"/>
                  <a:pt x="186" y="37"/>
                  <a:pt x="186" y="37"/>
                </a:cubicBezTo>
                <a:cubicBezTo>
                  <a:pt x="99" y="37"/>
                  <a:pt x="99" y="37"/>
                  <a:pt x="99" y="37"/>
                </a:cubicBezTo>
                <a:lnTo>
                  <a:pt x="103" y="22"/>
                </a:lnTo>
                <a:close/>
                <a:moveTo>
                  <a:pt x="107" y="0"/>
                </a:moveTo>
                <a:cubicBezTo>
                  <a:pt x="194" y="0"/>
                  <a:pt x="194" y="0"/>
                  <a:pt x="194" y="0"/>
                </a:cubicBezTo>
                <a:cubicBezTo>
                  <a:pt x="190" y="14"/>
                  <a:pt x="190" y="14"/>
                  <a:pt x="190" y="14"/>
                </a:cubicBezTo>
                <a:cubicBezTo>
                  <a:pt x="104" y="14"/>
                  <a:pt x="104" y="14"/>
                  <a:pt x="104" y="14"/>
                </a:cubicBezTo>
                <a:lnTo>
                  <a:pt x="107" y="0"/>
                </a:lnTo>
                <a:close/>
                <a:moveTo>
                  <a:pt x="82" y="121"/>
                </a:moveTo>
                <a:cubicBezTo>
                  <a:pt x="168" y="121"/>
                  <a:pt x="168" y="121"/>
                  <a:pt x="168" y="121"/>
                </a:cubicBezTo>
                <a:cubicBezTo>
                  <a:pt x="165" y="135"/>
                  <a:pt x="165" y="135"/>
                  <a:pt x="165" y="135"/>
                </a:cubicBezTo>
                <a:cubicBezTo>
                  <a:pt x="79" y="135"/>
                  <a:pt x="79" y="135"/>
                  <a:pt x="79" y="135"/>
                </a:cubicBezTo>
                <a:lnTo>
                  <a:pt x="82" y="121"/>
                </a:lnTo>
                <a:close/>
                <a:moveTo>
                  <a:pt x="86" y="98"/>
                </a:moveTo>
                <a:cubicBezTo>
                  <a:pt x="173" y="98"/>
                  <a:pt x="173" y="98"/>
                  <a:pt x="173" y="98"/>
                </a:cubicBezTo>
                <a:cubicBezTo>
                  <a:pt x="170" y="113"/>
                  <a:pt x="170" y="113"/>
                  <a:pt x="170" y="113"/>
                </a:cubicBezTo>
                <a:cubicBezTo>
                  <a:pt x="83" y="113"/>
                  <a:pt x="83" y="113"/>
                  <a:pt x="83" y="113"/>
                </a:cubicBezTo>
                <a:lnTo>
                  <a:pt x="86" y="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20" name="Paralelogramo 40"/>
          <p:cNvSpPr/>
          <p:nvPr/>
        </p:nvSpPr>
        <p:spPr>
          <a:xfrm>
            <a:off x="9817448" y="2896697"/>
            <a:ext cx="2410819" cy="1993969"/>
          </a:xfrm>
          <a:custGeom>
            <a:avLst/>
            <a:gdLst>
              <a:gd name="connsiteX0" fmla="*/ 0 w 1103951"/>
              <a:gd name="connsiteY0" fmla="*/ 347919 h 347919"/>
              <a:gd name="connsiteX1" fmla="*/ 86980 w 1103951"/>
              <a:gd name="connsiteY1" fmla="*/ 0 h 347919"/>
              <a:gd name="connsiteX2" fmla="*/ 1103951 w 1103951"/>
              <a:gd name="connsiteY2" fmla="*/ 0 h 347919"/>
              <a:gd name="connsiteX3" fmla="*/ 1016971 w 1103951"/>
              <a:gd name="connsiteY3" fmla="*/ 347919 h 347919"/>
              <a:gd name="connsiteX4" fmla="*/ 0 w 1103951"/>
              <a:gd name="connsiteY4" fmla="*/ 347919 h 347919"/>
              <a:gd name="connsiteX0" fmla="*/ 0 w 1103951"/>
              <a:gd name="connsiteY0" fmla="*/ 347919 h 347919"/>
              <a:gd name="connsiteX1" fmla="*/ 460836 w 1103951"/>
              <a:gd name="connsiteY1" fmla="*/ 2381 h 347919"/>
              <a:gd name="connsiteX2" fmla="*/ 1103951 w 1103951"/>
              <a:gd name="connsiteY2" fmla="*/ 0 h 347919"/>
              <a:gd name="connsiteX3" fmla="*/ 1016971 w 1103951"/>
              <a:gd name="connsiteY3" fmla="*/ 347919 h 347919"/>
              <a:gd name="connsiteX4" fmla="*/ 0 w 1103951"/>
              <a:gd name="connsiteY4" fmla="*/ 347919 h 347919"/>
              <a:gd name="connsiteX0" fmla="*/ 0 w 1016971"/>
              <a:gd name="connsiteY0" fmla="*/ 347919 h 347919"/>
              <a:gd name="connsiteX1" fmla="*/ 460836 w 1016971"/>
              <a:gd name="connsiteY1" fmla="*/ 2381 h 347919"/>
              <a:gd name="connsiteX2" fmla="*/ 759432 w 1016971"/>
              <a:gd name="connsiteY2" fmla="*/ 0 h 347919"/>
              <a:gd name="connsiteX3" fmla="*/ 1016971 w 1016971"/>
              <a:gd name="connsiteY3" fmla="*/ 347919 h 347919"/>
              <a:gd name="connsiteX4" fmla="*/ 0 w 1016971"/>
              <a:gd name="connsiteY4" fmla="*/ 347919 h 347919"/>
              <a:gd name="connsiteX0" fmla="*/ 0 w 919466"/>
              <a:gd name="connsiteY0" fmla="*/ 347919 h 347919"/>
              <a:gd name="connsiteX1" fmla="*/ 460836 w 919466"/>
              <a:gd name="connsiteY1" fmla="*/ 2381 h 347919"/>
              <a:gd name="connsiteX2" fmla="*/ 759432 w 919466"/>
              <a:gd name="connsiteY2" fmla="*/ 0 h 347919"/>
              <a:gd name="connsiteX3" fmla="*/ 919466 w 919466"/>
              <a:gd name="connsiteY3" fmla="*/ 347919 h 347919"/>
              <a:gd name="connsiteX4" fmla="*/ 0 w 919466"/>
              <a:gd name="connsiteY4" fmla="*/ 347919 h 347919"/>
              <a:gd name="connsiteX0" fmla="*/ 0 w 919466"/>
              <a:gd name="connsiteY0" fmla="*/ 347919 h 347919"/>
              <a:gd name="connsiteX1" fmla="*/ 460836 w 919466"/>
              <a:gd name="connsiteY1" fmla="*/ 2381 h 347919"/>
              <a:gd name="connsiteX2" fmla="*/ 759432 w 919466"/>
              <a:gd name="connsiteY2" fmla="*/ 0 h 347919"/>
              <a:gd name="connsiteX3" fmla="*/ 919466 w 919466"/>
              <a:gd name="connsiteY3" fmla="*/ 347919 h 347919"/>
              <a:gd name="connsiteX4" fmla="*/ 0 w 919466"/>
              <a:gd name="connsiteY4" fmla="*/ 347919 h 347919"/>
              <a:gd name="connsiteX0" fmla="*/ 0 w 942147"/>
              <a:gd name="connsiteY0" fmla="*/ 347919 h 347919"/>
              <a:gd name="connsiteX1" fmla="*/ 460836 w 942147"/>
              <a:gd name="connsiteY1" fmla="*/ 2381 h 347919"/>
              <a:gd name="connsiteX2" fmla="*/ 923681 w 942147"/>
              <a:gd name="connsiteY2" fmla="*/ 0 h 347919"/>
              <a:gd name="connsiteX3" fmla="*/ 919466 w 942147"/>
              <a:gd name="connsiteY3" fmla="*/ 347919 h 347919"/>
              <a:gd name="connsiteX4" fmla="*/ 0 w 942147"/>
              <a:gd name="connsiteY4" fmla="*/ 347919 h 347919"/>
              <a:gd name="connsiteX0" fmla="*/ 0 w 923681"/>
              <a:gd name="connsiteY0" fmla="*/ 347919 h 347919"/>
              <a:gd name="connsiteX1" fmla="*/ 460836 w 923681"/>
              <a:gd name="connsiteY1" fmla="*/ 2381 h 347919"/>
              <a:gd name="connsiteX2" fmla="*/ 923681 w 923681"/>
              <a:gd name="connsiteY2" fmla="*/ 0 h 347919"/>
              <a:gd name="connsiteX3" fmla="*/ 919466 w 923681"/>
              <a:gd name="connsiteY3" fmla="*/ 347919 h 347919"/>
              <a:gd name="connsiteX4" fmla="*/ 0 w 923681"/>
              <a:gd name="connsiteY4" fmla="*/ 347919 h 347919"/>
              <a:gd name="connsiteX0" fmla="*/ 0 w 924391"/>
              <a:gd name="connsiteY0" fmla="*/ 347919 h 347919"/>
              <a:gd name="connsiteX1" fmla="*/ 460836 w 924391"/>
              <a:gd name="connsiteY1" fmla="*/ 2381 h 347919"/>
              <a:gd name="connsiteX2" fmla="*/ 923681 w 924391"/>
              <a:gd name="connsiteY2" fmla="*/ 0 h 347919"/>
              <a:gd name="connsiteX3" fmla="*/ 919466 w 924391"/>
              <a:gd name="connsiteY3" fmla="*/ 347919 h 347919"/>
              <a:gd name="connsiteX4" fmla="*/ 0 w 924391"/>
              <a:gd name="connsiteY4" fmla="*/ 347919 h 347919"/>
              <a:gd name="connsiteX0" fmla="*/ 0 w 926221"/>
              <a:gd name="connsiteY0" fmla="*/ 347919 h 347919"/>
              <a:gd name="connsiteX1" fmla="*/ 460836 w 926221"/>
              <a:gd name="connsiteY1" fmla="*/ 2381 h 347919"/>
              <a:gd name="connsiteX2" fmla="*/ 923681 w 926221"/>
              <a:gd name="connsiteY2" fmla="*/ 0 h 347919"/>
              <a:gd name="connsiteX3" fmla="*/ 919466 w 926221"/>
              <a:gd name="connsiteY3" fmla="*/ 347919 h 347919"/>
              <a:gd name="connsiteX4" fmla="*/ 0 w 926221"/>
              <a:gd name="connsiteY4" fmla="*/ 347919 h 347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221" h="347919">
                <a:moveTo>
                  <a:pt x="0" y="347919"/>
                </a:moveTo>
                <a:lnTo>
                  <a:pt x="460836" y="2381"/>
                </a:lnTo>
                <a:lnTo>
                  <a:pt x="923681" y="0"/>
                </a:lnTo>
                <a:cubicBezTo>
                  <a:pt x="929646" y="139517"/>
                  <a:pt x="923801" y="222604"/>
                  <a:pt x="919466" y="347919"/>
                </a:cubicBezTo>
                <a:lnTo>
                  <a:pt x="0" y="347919"/>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Forma livre 21"/>
          <p:cNvSpPr/>
          <p:nvPr/>
        </p:nvSpPr>
        <p:spPr>
          <a:xfrm>
            <a:off x="9817448" y="4699611"/>
            <a:ext cx="1313211" cy="183561"/>
          </a:xfrm>
          <a:custGeom>
            <a:avLst/>
            <a:gdLst>
              <a:gd name="connsiteX0" fmla="*/ 0 w 438150"/>
              <a:gd name="connsiteY0" fmla="*/ 215900 h 215900"/>
              <a:gd name="connsiteX1" fmla="*/ 438150 w 438150"/>
              <a:gd name="connsiteY1" fmla="*/ 0 h 215900"/>
              <a:gd name="connsiteX2" fmla="*/ 69850 w 438150"/>
              <a:gd name="connsiteY2" fmla="*/ 0 h 215900"/>
              <a:gd name="connsiteX3" fmla="*/ 0 w 438150"/>
              <a:gd name="connsiteY3" fmla="*/ 215900 h 215900"/>
              <a:gd name="connsiteX0" fmla="*/ 0 w 438150"/>
              <a:gd name="connsiteY0" fmla="*/ 226247 h 226247"/>
              <a:gd name="connsiteX1" fmla="*/ 438150 w 438150"/>
              <a:gd name="connsiteY1" fmla="*/ 10347 h 226247"/>
              <a:gd name="connsiteX2" fmla="*/ 90142 w 438150"/>
              <a:gd name="connsiteY2" fmla="*/ 0 h 226247"/>
              <a:gd name="connsiteX3" fmla="*/ 0 w 438150"/>
              <a:gd name="connsiteY3" fmla="*/ 226247 h 226247"/>
              <a:gd name="connsiteX0" fmla="*/ 0 w 440404"/>
              <a:gd name="connsiteY0" fmla="*/ 243493 h 243493"/>
              <a:gd name="connsiteX1" fmla="*/ 440404 w 440404"/>
              <a:gd name="connsiteY1" fmla="*/ 10347 h 243493"/>
              <a:gd name="connsiteX2" fmla="*/ 92396 w 440404"/>
              <a:gd name="connsiteY2" fmla="*/ 0 h 243493"/>
              <a:gd name="connsiteX3" fmla="*/ 0 w 440404"/>
              <a:gd name="connsiteY3" fmla="*/ 243493 h 243493"/>
              <a:gd name="connsiteX0" fmla="*/ 0 w 415603"/>
              <a:gd name="connsiteY0" fmla="*/ 243493 h 243493"/>
              <a:gd name="connsiteX1" fmla="*/ 415603 w 415603"/>
              <a:gd name="connsiteY1" fmla="*/ 3449 h 243493"/>
              <a:gd name="connsiteX2" fmla="*/ 92396 w 415603"/>
              <a:gd name="connsiteY2" fmla="*/ 0 h 243493"/>
              <a:gd name="connsiteX3" fmla="*/ 0 w 415603"/>
              <a:gd name="connsiteY3" fmla="*/ 243493 h 243493"/>
              <a:gd name="connsiteX0" fmla="*/ 0 w 415603"/>
              <a:gd name="connsiteY0" fmla="*/ 289889 h 289889"/>
              <a:gd name="connsiteX1" fmla="*/ 415603 w 415603"/>
              <a:gd name="connsiteY1" fmla="*/ 49845 h 289889"/>
              <a:gd name="connsiteX2" fmla="*/ 34262 w 415603"/>
              <a:gd name="connsiteY2" fmla="*/ 0 h 289889"/>
              <a:gd name="connsiteX3" fmla="*/ 0 w 415603"/>
              <a:gd name="connsiteY3" fmla="*/ 289889 h 289889"/>
              <a:gd name="connsiteX0" fmla="*/ 0 w 416358"/>
              <a:gd name="connsiteY0" fmla="*/ 298040 h 298040"/>
              <a:gd name="connsiteX1" fmla="*/ 416358 w 416358"/>
              <a:gd name="connsiteY1" fmla="*/ 0 h 298040"/>
              <a:gd name="connsiteX2" fmla="*/ 34262 w 416358"/>
              <a:gd name="connsiteY2" fmla="*/ 8151 h 298040"/>
              <a:gd name="connsiteX3" fmla="*/ 0 w 416358"/>
              <a:gd name="connsiteY3" fmla="*/ 298040 h 298040"/>
            </a:gdLst>
            <a:ahLst/>
            <a:cxnLst>
              <a:cxn ang="0">
                <a:pos x="connsiteX0" y="connsiteY0"/>
              </a:cxn>
              <a:cxn ang="0">
                <a:pos x="connsiteX1" y="connsiteY1"/>
              </a:cxn>
              <a:cxn ang="0">
                <a:pos x="connsiteX2" y="connsiteY2"/>
              </a:cxn>
              <a:cxn ang="0">
                <a:pos x="connsiteX3" y="connsiteY3"/>
              </a:cxn>
            </a:cxnLst>
            <a:rect l="l" t="t" r="r" b="b"/>
            <a:pathLst>
              <a:path w="416358" h="298040">
                <a:moveTo>
                  <a:pt x="0" y="298040"/>
                </a:moveTo>
                <a:lnTo>
                  <a:pt x="416358" y="0"/>
                </a:lnTo>
                <a:lnTo>
                  <a:pt x="34262" y="8151"/>
                </a:lnTo>
                <a:lnTo>
                  <a:pt x="0" y="29804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Paralelogramo 22"/>
          <p:cNvSpPr/>
          <p:nvPr/>
        </p:nvSpPr>
        <p:spPr>
          <a:xfrm flipH="1">
            <a:off x="2780433" y="2674216"/>
            <a:ext cx="8344766" cy="2078042"/>
          </a:xfrm>
          <a:custGeom>
            <a:avLst/>
            <a:gdLst>
              <a:gd name="connsiteX0" fmla="*/ 0 w 6960459"/>
              <a:gd name="connsiteY0" fmla="*/ 1716089 h 1716089"/>
              <a:gd name="connsiteX1" fmla="*/ 429022 w 6960459"/>
              <a:gd name="connsiteY1" fmla="*/ 0 h 1716089"/>
              <a:gd name="connsiteX2" fmla="*/ 6960459 w 6960459"/>
              <a:gd name="connsiteY2" fmla="*/ 0 h 1716089"/>
              <a:gd name="connsiteX3" fmla="*/ 6531437 w 6960459"/>
              <a:gd name="connsiteY3" fmla="*/ 1716089 h 1716089"/>
              <a:gd name="connsiteX4" fmla="*/ 0 w 6960459"/>
              <a:gd name="connsiteY4" fmla="*/ 1716089 h 1716089"/>
              <a:gd name="connsiteX0" fmla="*/ 0 w 7388687"/>
              <a:gd name="connsiteY0" fmla="*/ 1716089 h 1754189"/>
              <a:gd name="connsiteX1" fmla="*/ 429022 w 7388687"/>
              <a:gd name="connsiteY1" fmla="*/ 0 h 1754189"/>
              <a:gd name="connsiteX2" fmla="*/ 6960459 w 7388687"/>
              <a:gd name="connsiteY2" fmla="*/ 0 h 1754189"/>
              <a:gd name="connsiteX3" fmla="*/ 7388687 w 7388687"/>
              <a:gd name="connsiteY3" fmla="*/ 1754189 h 1754189"/>
              <a:gd name="connsiteX4" fmla="*/ 0 w 7388687"/>
              <a:gd name="connsiteY4" fmla="*/ 1716089 h 1754189"/>
              <a:gd name="connsiteX0" fmla="*/ 0 w 7388687"/>
              <a:gd name="connsiteY0" fmla="*/ 1716089 h 1754189"/>
              <a:gd name="connsiteX1" fmla="*/ 429022 w 7388687"/>
              <a:gd name="connsiteY1" fmla="*/ 0 h 1754189"/>
              <a:gd name="connsiteX2" fmla="*/ 6655659 w 7388687"/>
              <a:gd name="connsiteY2" fmla="*/ 38100 h 1754189"/>
              <a:gd name="connsiteX3" fmla="*/ 7388687 w 7388687"/>
              <a:gd name="connsiteY3" fmla="*/ 1754189 h 1754189"/>
              <a:gd name="connsiteX4" fmla="*/ 0 w 7388687"/>
              <a:gd name="connsiteY4" fmla="*/ 1716089 h 1754189"/>
              <a:gd name="connsiteX0" fmla="*/ 0 w 7388687"/>
              <a:gd name="connsiteY0" fmla="*/ 1716089 h 1754189"/>
              <a:gd name="connsiteX1" fmla="*/ 429022 w 7388687"/>
              <a:gd name="connsiteY1" fmla="*/ 0 h 1754189"/>
              <a:gd name="connsiteX2" fmla="*/ 6655659 w 7388687"/>
              <a:gd name="connsiteY2" fmla="*/ 38100 h 1754189"/>
              <a:gd name="connsiteX3" fmla="*/ 7388687 w 7388687"/>
              <a:gd name="connsiteY3" fmla="*/ 1754189 h 1754189"/>
              <a:gd name="connsiteX4" fmla="*/ 0 w 7388687"/>
              <a:gd name="connsiteY4" fmla="*/ 1716089 h 1754189"/>
              <a:gd name="connsiteX0" fmla="*/ 0 w 7388687"/>
              <a:gd name="connsiteY0" fmla="*/ 1697039 h 1735139"/>
              <a:gd name="connsiteX1" fmla="*/ 105172 w 7388687"/>
              <a:gd name="connsiteY1" fmla="*/ 0 h 1735139"/>
              <a:gd name="connsiteX2" fmla="*/ 6655659 w 7388687"/>
              <a:gd name="connsiteY2" fmla="*/ 19050 h 1735139"/>
              <a:gd name="connsiteX3" fmla="*/ 7388687 w 7388687"/>
              <a:gd name="connsiteY3" fmla="*/ 1735139 h 1735139"/>
              <a:gd name="connsiteX4" fmla="*/ 0 w 7388687"/>
              <a:gd name="connsiteY4" fmla="*/ 1697039 h 1735139"/>
              <a:gd name="connsiteX0" fmla="*/ 0 w 7388687"/>
              <a:gd name="connsiteY0" fmla="*/ 2001839 h 2039939"/>
              <a:gd name="connsiteX1" fmla="*/ 48022 w 7388687"/>
              <a:gd name="connsiteY1" fmla="*/ 0 h 2039939"/>
              <a:gd name="connsiteX2" fmla="*/ 6655659 w 7388687"/>
              <a:gd name="connsiteY2" fmla="*/ 323850 h 2039939"/>
              <a:gd name="connsiteX3" fmla="*/ 7388687 w 7388687"/>
              <a:gd name="connsiteY3" fmla="*/ 2039939 h 2039939"/>
              <a:gd name="connsiteX4" fmla="*/ 0 w 7388687"/>
              <a:gd name="connsiteY4" fmla="*/ 2001839 h 2039939"/>
              <a:gd name="connsiteX0" fmla="*/ 0 w 7388687"/>
              <a:gd name="connsiteY0" fmla="*/ 2001839 h 2039939"/>
              <a:gd name="connsiteX1" fmla="*/ 48022 w 7388687"/>
              <a:gd name="connsiteY1" fmla="*/ 0 h 2039939"/>
              <a:gd name="connsiteX2" fmla="*/ 6731859 w 7388687"/>
              <a:gd name="connsiteY2" fmla="*/ 38100 h 2039939"/>
              <a:gd name="connsiteX3" fmla="*/ 7388687 w 7388687"/>
              <a:gd name="connsiteY3" fmla="*/ 2039939 h 2039939"/>
              <a:gd name="connsiteX4" fmla="*/ 0 w 7388687"/>
              <a:gd name="connsiteY4" fmla="*/ 2001839 h 2039939"/>
              <a:gd name="connsiteX0" fmla="*/ 0 w 7388687"/>
              <a:gd name="connsiteY0" fmla="*/ 2039939 h 2078039"/>
              <a:gd name="connsiteX1" fmla="*/ 48022 w 7388687"/>
              <a:gd name="connsiteY1" fmla="*/ 38100 h 2078039"/>
              <a:gd name="connsiteX2" fmla="*/ 6764630 w 7388687"/>
              <a:gd name="connsiteY2" fmla="*/ 0 h 2078039"/>
              <a:gd name="connsiteX3" fmla="*/ 7388687 w 7388687"/>
              <a:gd name="connsiteY3" fmla="*/ 2078039 h 2078039"/>
              <a:gd name="connsiteX4" fmla="*/ 0 w 7388687"/>
              <a:gd name="connsiteY4" fmla="*/ 2039939 h 2078039"/>
              <a:gd name="connsiteX0" fmla="*/ 0 w 7388687"/>
              <a:gd name="connsiteY0" fmla="*/ 2039939 h 2078039"/>
              <a:gd name="connsiteX1" fmla="*/ 48022 w 7388687"/>
              <a:gd name="connsiteY1" fmla="*/ 38100 h 2078039"/>
              <a:gd name="connsiteX2" fmla="*/ 6664756 w 7388687"/>
              <a:gd name="connsiteY2" fmla="*/ 0 h 2078039"/>
              <a:gd name="connsiteX3" fmla="*/ 7388687 w 7388687"/>
              <a:gd name="connsiteY3" fmla="*/ 2078039 h 2078039"/>
              <a:gd name="connsiteX4" fmla="*/ 0 w 7388687"/>
              <a:gd name="connsiteY4" fmla="*/ 2039939 h 2078039"/>
              <a:gd name="connsiteX0" fmla="*/ 0 w 7388687"/>
              <a:gd name="connsiteY0" fmla="*/ 2039939 h 2078039"/>
              <a:gd name="connsiteX1" fmla="*/ 48022 w 7388687"/>
              <a:gd name="connsiteY1" fmla="*/ 38100 h 2078039"/>
              <a:gd name="connsiteX2" fmla="*/ 6664756 w 7388687"/>
              <a:gd name="connsiteY2" fmla="*/ 0 h 2078039"/>
              <a:gd name="connsiteX3" fmla="*/ 7388687 w 7388687"/>
              <a:gd name="connsiteY3" fmla="*/ 2078039 h 2078039"/>
              <a:gd name="connsiteX4" fmla="*/ 0 w 7388687"/>
              <a:gd name="connsiteY4" fmla="*/ 2039939 h 2078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8687" h="2078039">
                <a:moveTo>
                  <a:pt x="0" y="2039939"/>
                </a:moveTo>
                <a:lnTo>
                  <a:pt x="48022" y="38100"/>
                </a:lnTo>
                <a:lnTo>
                  <a:pt x="6664756" y="0"/>
                </a:lnTo>
                <a:cubicBezTo>
                  <a:pt x="6548444" y="842358"/>
                  <a:pt x="7144344" y="1506009"/>
                  <a:pt x="7388687" y="2078039"/>
                </a:cubicBezTo>
                <a:lnTo>
                  <a:pt x="0" y="2039939"/>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26" name="Group 12"/>
          <p:cNvGrpSpPr>
            <a:grpSpLocks noChangeAspect="1"/>
          </p:cNvGrpSpPr>
          <p:nvPr/>
        </p:nvGrpSpPr>
        <p:grpSpPr bwMode="auto">
          <a:xfrm>
            <a:off x="755847" y="1500473"/>
            <a:ext cx="2995736" cy="4534803"/>
            <a:chOff x="1011" y="620"/>
            <a:chExt cx="2036" cy="3082"/>
          </a:xfrm>
          <a:solidFill>
            <a:schemeClr val="bg1"/>
          </a:solidFill>
          <a:effectLst>
            <a:outerShdw blurRad="50800" dist="38100" dir="2700000" algn="tl" rotWithShape="0">
              <a:prstClr val="black">
                <a:alpha val="40000"/>
              </a:prstClr>
            </a:outerShdw>
          </a:effectLst>
        </p:grpSpPr>
        <p:sp>
          <p:nvSpPr>
            <p:cNvPr id="28" name="Freeform 13"/>
            <p:cNvSpPr>
              <a:spLocks/>
            </p:cNvSpPr>
            <p:nvPr/>
          </p:nvSpPr>
          <p:spPr bwMode="auto">
            <a:xfrm>
              <a:off x="1612" y="3316"/>
              <a:ext cx="835" cy="171"/>
            </a:xfrm>
            <a:custGeom>
              <a:avLst/>
              <a:gdLst>
                <a:gd name="T0" fmla="*/ 361 w 395"/>
                <a:gd name="T1" fmla="*/ 0 h 81"/>
                <a:gd name="T2" fmla="*/ 34 w 395"/>
                <a:gd name="T3" fmla="*/ 0 h 81"/>
                <a:gd name="T4" fmla="*/ 0 w 395"/>
                <a:gd name="T5" fmla="*/ 38 h 81"/>
                <a:gd name="T6" fmla="*/ 0 w 395"/>
                <a:gd name="T7" fmla="*/ 43 h 81"/>
                <a:gd name="T8" fmla="*/ 34 w 395"/>
                <a:gd name="T9" fmla="*/ 81 h 81"/>
                <a:gd name="T10" fmla="*/ 361 w 395"/>
                <a:gd name="T11" fmla="*/ 81 h 81"/>
                <a:gd name="T12" fmla="*/ 395 w 395"/>
                <a:gd name="T13" fmla="*/ 43 h 81"/>
                <a:gd name="T14" fmla="*/ 395 w 395"/>
                <a:gd name="T15" fmla="*/ 38 h 81"/>
                <a:gd name="T16" fmla="*/ 361 w 395"/>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5" h="81">
                  <a:moveTo>
                    <a:pt x="361" y="0"/>
                  </a:moveTo>
                  <a:cubicBezTo>
                    <a:pt x="34" y="0"/>
                    <a:pt x="34" y="0"/>
                    <a:pt x="34" y="0"/>
                  </a:cubicBezTo>
                  <a:cubicBezTo>
                    <a:pt x="15" y="0"/>
                    <a:pt x="0" y="17"/>
                    <a:pt x="0" y="38"/>
                  </a:cubicBezTo>
                  <a:cubicBezTo>
                    <a:pt x="0" y="43"/>
                    <a:pt x="0" y="43"/>
                    <a:pt x="0" y="43"/>
                  </a:cubicBezTo>
                  <a:cubicBezTo>
                    <a:pt x="0" y="64"/>
                    <a:pt x="15" y="81"/>
                    <a:pt x="34" y="81"/>
                  </a:cubicBezTo>
                  <a:cubicBezTo>
                    <a:pt x="361" y="81"/>
                    <a:pt x="361" y="81"/>
                    <a:pt x="361" y="81"/>
                  </a:cubicBezTo>
                  <a:cubicBezTo>
                    <a:pt x="380" y="81"/>
                    <a:pt x="395" y="64"/>
                    <a:pt x="395" y="43"/>
                  </a:cubicBezTo>
                  <a:cubicBezTo>
                    <a:pt x="395" y="38"/>
                    <a:pt x="395" y="38"/>
                    <a:pt x="395" y="38"/>
                  </a:cubicBezTo>
                  <a:cubicBezTo>
                    <a:pt x="395" y="17"/>
                    <a:pt x="380" y="0"/>
                    <a:pt x="3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29" name="Freeform 14"/>
            <p:cNvSpPr>
              <a:spLocks/>
            </p:cNvSpPr>
            <p:nvPr/>
          </p:nvSpPr>
          <p:spPr bwMode="auto">
            <a:xfrm>
              <a:off x="1658" y="3531"/>
              <a:ext cx="742" cy="171"/>
            </a:xfrm>
            <a:custGeom>
              <a:avLst/>
              <a:gdLst>
                <a:gd name="T0" fmla="*/ 321 w 351"/>
                <a:gd name="T1" fmla="*/ 0 h 81"/>
                <a:gd name="T2" fmla="*/ 30 w 351"/>
                <a:gd name="T3" fmla="*/ 0 h 81"/>
                <a:gd name="T4" fmla="*/ 0 w 351"/>
                <a:gd name="T5" fmla="*/ 38 h 81"/>
                <a:gd name="T6" fmla="*/ 0 w 351"/>
                <a:gd name="T7" fmla="*/ 44 h 81"/>
                <a:gd name="T8" fmla="*/ 30 w 351"/>
                <a:gd name="T9" fmla="*/ 81 h 81"/>
                <a:gd name="T10" fmla="*/ 321 w 351"/>
                <a:gd name="T11" fmla="*/ 81 h 81"/>
                <a:gd name="T12" fmla="*/ 351 w 351"/>
                <a:gd name="T13" fmla="*/ 44 h 81"/>
                <a:gd name="T14" fmla="*/ 351 w 351"/>
                <a:gd name="T15" fmla="*/ 38 h 81"/>
                <a:gd name="T16" fmla="*/ 321 w 351"/>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1" h="81">
                  <a:moveTo>
                    <a:pt x="321" y="0"/>
                  </a:moveTo>
                  <a:cubicBezTo>
                    <a:pt x="30" y="0"/>
                    <a:pt x="30" y="0"/>
                    <a:pt x="30" y="0"/>
                  </a:cubicBezTo>
                  <a:cubicBezTo>
                    <a:pt x="14" y="0"/>
                    <a:pt x="0" y="17"/>
                    <a:pt x="0" y="38"/>
                  </a:cubicBezTo>
                  <a:cubicBezTo>
                    <a:pt x="0" y="44"/>
                    <a:pt x="0" y="44"/>
                    <a:pt x="0" y="44"/>
                  </a:cubicBezTo>
                  <a:cubicBezTo>
                    <a:pt x="0" y="64"/>
                    <a:pt x="14" y="81"/>
                    <a:pt x="30" y="81"/>
                  </a:cubicBezTo>
                  <a:cubicBezTo>
                    <a:pt x="321" y="81"/>
                    <a:pt x="321" y="81"/>
                    <a:pt x="321" y="81"/>
                  </a:cubicBezTo>
                  <a:cubicBezTo>
                    <a:pt x="337" y="81"/>
                    <a:pt x="351" y="64"/>
                    <a:pt x="351" y="44"/>
                  </a:cubicBezTo>
                  <a:cubicBezTo>
                    <a:pt x="351" y="38"/>
                    <a:pt x="351" y="38"/>
                    <a:pt x="351" y="38"/>
                  </a:cubicBezTo>
                  <a:cubicBezTo>
                    <a:pt x="351" y="17"/>
                    <a:pt x="337" y="0"/>
                    <a:pt x="3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30" name="Freeform 15"/>
            <p:cNvSpPr>
              <a:spLocks/>
            </p:cNvSpPr>
            <p:nvPr/>
          </p:nvSpPr>
          <p:spPr bwMode="auto">
            <a:xfrm>
              <a:off x="1565" y="3102"/>
              <a:ext cx="928" cy="171"/>
            </a:xfrm>
            <a:custGeom>
              <a:avLst/>
              <a:gdLst>
                <a:gd name="T0" fmla="*/ 401 w 439"/>
                <a:gd name="T1" fmla="*/ 0 h 81"/>
                <a:gd name="T2" fmla="*/ 38 w 439"/>
                <a:gd name="T3" fmla="*/ 0 h 81"/>
                <a:gd name="T4" fmla="*/ 0 w 439"/>
                <a:gd name="T5" fmla="*/ 38 h 81"/>
                <a:gd name="T6" fmla="*/ 0 w 439"/>
                <a:gd name="T7" fmla="*/ 44 h 81"/>
                <a:gd name="T8" fmla="*/ 38 w 439"/>
                <a:gd name="T9" fmla="*/ 81 h 81"/>
                <a:gd name="T10" fmla="*/ 401 w 439"/>
                <a:gd name="T11" fmla="*/ 81 h 81"/>
                <a:gd name="T12" fmla="*/ 439 w 439"/>
                <a:gd name="T13" fmla="*/ 44 h 81"/>
                <a:gd name="T14" fmla="*/ 439 w 439"/>
                <a:gd name="T15" fmla="*/ 38 h 81"/>
                <a:gd name="T16" fmla="*/ 401 w 439"/>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81">
                  <a:moveTo>
                    <a:pt x="401" y="0"/>
                  </a:moveTo>
                  <a:cubicBezTo>
                    <a:pt x="38" y="0"/>
                    <a:pt x="38" y="0"/>
                    <a:pt x="38" y="0"/>
                  </a:cubicBezTo>
                  <a:cubicBezTo>
                    <a:pt x="17" y="0"/>
                    <a:pt x="0" y="17"/>
                    <a:pt x="0" y="38"/>
                  </a:cubicBezTo>
                  <a:cubicBezTo>
                    <a:pt x="0" y="44"/>
                    <a:pt x="0" y="44"/>
                    <a:pt x="0" y="44"/>
                  </a:cubicBezTo>
                  <a:cubicBezTo>
                    <a:pt x="0" y="64"/>
                    <a:pt x="17" y="81"/>
                    <a:pt x="38" y="81"/>
                  </a:cubicBezTo>
                  <a:cubicBezTo>
                    <a:pt x="401" y="81"/>
                    <a:pt x="401" y="81"/>
                    <a:pt x="401" y="81"/>
                  </a:cubicBezTo>
                  <a:cubicBezTo>
                    <a:pt x="422" y="81"/>
                    <a:pt x="439" y="64"/>
                    <a:pt x="439" y="44"/>
                  </a:cubicBezTo>
                  <a:cubicBezTo>
                    <a:pt x="439" y="38"/>
                    <a:pt x="439" y="38"/>
                    <a:pt x="439" y="38"/>
                  </a:cubicBezTo>
                  <a:cubicBezTo>
                    <a:pt x="439" y="17"/>
                    <a:pt x="422" y="0"/>
                    <a:pt x="4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31" name="Freeform 16"/>
            <p:cNvSpPr>
              <a:spLocks noEditPoints="1"/>
            </p:cNvSpPr>
            <p:nvPr/>
          </p:nvSpPr>
          <p:spPr bwMode="auto">
            <a:xfrm>
              <a:off x="1011" y="620"/>
              <a:ext cx="2036" cy="2408"/>
            </a:xfrm>
            <a:custGeom>
              <a:avLst/>
              <a:gdLst>
                <a:gd name="T0" fmla="*/ 789 w 963"/>
                <a:gd name="T1" fmla="*/ 757 h 1140"/>
                <a:gd name="T2" fmla="*/ 787 w 963"/>
                <a:gd name="T3" fmla="*/ 759 h 1140"/>
                <a:gd name="T4" fmla="*/ 786 w 963"/>
                <a:gd name="T5" fmla="*/ 761 h 1140"/>
                <a:gd name="T6" fmla="*/ 658 w 963"/>
                <a:gd name="T7" fmla="*/ 978 h 1140"/>
                <a:gd name="T8" fmla="*/ 643 w 963"/>
                <a:gd name="T9" fmla="*/ 1051 h 1140"/>
                <a:gd name="T10" fmla="*/ 615 w 963"/>
                <a:gd name="T11" fmla="*/ 1071 h 1140"/>
                <a:gd name="T12" fmla="*/ 353 w 963"/>
                <a:gd name="T13" fmla="*/ 1071 h 1140"/>
                <a:gd name="T14" fmla="*/ 323 w 963"/>
                <a:gd name="T15" fmla="*/ 1049 h 1140"/>
                <a:gd name="T16" fmla="*/ 309 w 963"/>
                <a:gd name="T17" fmla="*/ 978 h 1140"/>
                <a:gd name="T18" fmla="*/ 198 w 963"/>
                <a:gd name="T19" fmla="*/ 783 h 1140"/>
                <a:gd name="T20" fmla="*/ 195 w 963"/>
                <a:gd name="T21" fmla="*/ 779 h 1140"/>
                <a:gd name="T22" fmla="*/ 192 w 963"/>
                <a:gd name="T23" fmla="*/ 775 h 1140"/>
                <a:gd name="T24" fmla="*/ 69 w 963"/>
                <a:gd name="T25" fmla="*/ 481 h 1140"/>
                <a:gd name="T26" fmla="*/ 482 w 963"/>
                <a:gd name="T27" fmla="*/ 69 h 1140"/>
                <a:gd name="T28" fmla="*/ 894 w 963"/>
                <a:gd name="T29" fmla="*/ 481 h 1140"/>
                <a:gd name="T30" fmla="*/ 789 w 963"/>
                <a:gd name="T31" fmla="*/ 757 h 1140"/>
                <a:gd name="T32" fmla="*/ 482 w 963"/>
                <a:gd name="T33" fmla="*/ 0 h 1140"/>
                <a:gd name="T34" fmla="*/ 0 w 963"/>
                <a:gd name="T35" fmla="*/ 481 h 1140"/>
                <a:gd name="T36" fmla="*/ 143 w 963"/>
                <a:gd name="T37" fmla="*/ 824 h 1140"/>
                <a:gd name="T38" fmla="*/ 242 w 963"/>
                <a:gd name="T39" fmla="*/ 993 h 1140"/>
                <a:gd name="T40" fmla="*/ 261 w 963"/>
                <a:gd name="T41" fmla="*/ 1099 h 1140"/>
                <a:gd name="T42" fmla="*/ 299 w 963"/>
                <a:gd name="T43" fmla="*/ 1140 h 1140"/>
                <a:gd name="T44" fmla="*/ 676 w 963"/>
                <a:gd name="T45" fmla="*/ 1140 h 1140"/>
                <a:gd name="T46" fmla="*/ 706 w 963"/>
                <a:gd name="T47" fmla="*/ 1099 h 1140"/>
                <a:gd name="T48" fmla="*/ 725 w 963"/>
                <a:gd name="T49" fmla="*/ 993 h 1140"/>
                <a:gd name="T50" fmla="*/ 840 w 963"/>
                <a:gd name="T51" fmla="*/ 803 h 1140"/>
                <a:gd name="T52" fmla="*/ 963 w 963"/>
                <a:gd name="T53" fmla="*/ 481 h 1140"/>
                <a:gd name="T54" fmla="*/ 482 w 963"/>
                <a:gd name="T55" fmla="*/ 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3" h="1140">
                  <a:moveTo>
                    <a:pt x="789" y="757"/>
                  </a:moveTo>
                  <a:cubicBezTo>
                    <a:pt x="787" y="759"/>
                    <a:pt x="787" y="759"/>
                    <a:pt x="787" y="759"/>
                  </a:cubicBezTo>
                  <a:cubicBezTo>
                    <a:pt x="786" y="761"/>
                    <a:pt x="786" y="761"/>
                    <a:pt x="786" y="761"/>
                  </a:cubicBezTo>
                  <a:cubicBezTo>
                    <a:pt x="712" y="855"/>
                    <a:pt x="669" y="928"/>
                    <a:pt x="658" y="978"/>
                  </a:cubicBezTo>
                  <a:cubicBezTo>
                    <a:pt x="651" y="1008"/>
                    <a:pt x="646" y="1032"/>
                    <a:pt x="643" y="1051"/>
                  </a:cubicBezTo>
                  <a:cubicBezTo>
                    <a:pt x="642" y="1059"/>
                    <a:pt x="629" y="1071"/>
                    <a:pt x="615" y="1071"/>
                  </a:cubicBezTo>
                  <a:cubicBezTo>
                    <a:pt x="353" y="1071"/>
                    <a:pt x="353" y="1071"/>
                    <a:pt x="353" y="1071"/>
                  </a:cubicBezTo>
                  <a:cubicBezTo>
                    <a:pt x="333" y="1071"/>
                    <a:pt x="325" y="1058"/>
                    <a:pt x="323" y="1049"/>
                  </a:cubicBezTo>
                  <a:cubicBezTo>
                    <a:pt x="320" y="1031"/>
                    <a:pt x="316" y="1007"/>
                    <a:pt x="309" y="978"/>
                  </a:cubicBezTo>
                  <a:cubicBezTo>
                    <a:pt x="306" y="961"/>
                    <a:pt x="294" y="909"/>
                    <a:pt x="198" y="783"/>
                  </a:cubicBezTo>
                  <a:cubicBezTo>
                    <a:pt x="195" y="779"/>
                    <a:pt x="195" y="779"/>
                    <a:pt x="195" y="779"/>
                  </a:cubicBezTo>
                  <a:cubicBezTo>
                    <a:pt x="192" y="775"/>
                    <a:pt x="192" y="775"/>
                    <a:pt x="192" y="775"/>
                  </a:cubicBezTo>
                  <a:cubicBezTo>
                    <a:pt x="113" y="697"/>
                    <a:pt x="69" y="593"/>
                    <a:pt x="69" y="481"/>
                  </a:cubicBezTo>
                  <a:cubicBezTo>
                    <a:pt x="69" y="254"/>
                    <a:pt x="254" y="69"/>
                    <a:pt x="482" y="69"/>
                  </a:cubicBezTo>
                  <a:cubicBezTo>
                    <a:pt x="709" y="69"/>
                    <a:pt x="894" y="254"/>
                    <a:pt x="894" y="481"/>
                  </a:cubicBezTo>
                  <a:cubicBezTo>
                    <a:pt x="894" y="583"/>
                    <a:pt x="857" y="681"/>
                    <a:pt x="789" y="757"/>
                  </a:cubicBezTo>
                  <a:moveTo>
                    <a:pt x="482" y="0"/>
                  </a:moveTo>
                  <a:cubicBezTo>
                    <a:pt x="216" y="0"/>
                    <a:pt x="0" y="216"/>
                    <a:pt x="0" y="481"/>
                  </a:cubicBezTo>
                  <a:cubicBezTo>
                    <a:pt x="0" y="616"/>
                    <a:pt x="55" y="737"/>
                    <a:pt x="143" y="824"/>
                  </a:cubicBezTo>
                  <a:cubicBezTo>
                    <a:pt x="180" y="873"/>
                    <a:pt x="232" y="947"/>
                    <a:pt x="242" y="993"/>
                  </a:cubicBezTo>
                  <a:cubicBezTo>
                    <a:pt x="258" y="1065"/>
                    <a:pt x="261" y="1099"/>
                    <a:pt x="261" y="1099"/>
                  </a:cubicBezTo>
                  <a:cubicBezTo>
                    <a:pt x="262" y="1116"/>
                    <a:pt x="275" y="1140"/>
                    <a:pt x="299" y="1140"/>
                  </a:cubicBezTo>
                  <a:cubicBezTo>
                    <a:pt x="676" y="1140"/>
                    <a:pt x="676" y="1140"/>
                    <a:pt x="676" y="1140"/>
                  </a:cubicBezTo>
                  <a:cubicBezTo>
                    <a:pt x="697" y="1140"/>
                    <a:pt x="705" y="1116"/>
                    <a:pt x="706" y="1099"/>
                  </a:cubicBezTo>
                  <a:cubicBezTo>
                    <a:pt x="706" y="1099"/>
                    <a:pt x="709" y="1065"/>
                    <a:pt x="725" y="993"/>
                  </a:cubicBezTo>
                  <a:cubicBezTo>
                    <a:pt x="737" y="940"/>
                    <a:pt x="805" y="848"/>
                    <a:pt x="840" y="803"/>
                  </a:cubicBezTo>
                  <a:cubicBezTo>
                    <a:pt x="917" y="718"/>
                    <a:pt x="963" y="605"/>
                    <a:pt x="963" y="481"/>
                  </a:cubicBezTo>
                  <a:cubicBezTo>
                    <a:pt x="963" y="216"/>
                    <a:pt x="748" y="0"/>
                    <a:pt x="48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sp>
        <p:nvSpPr>
          <p:cNvPr id="18" name="CaixaDeTexto 17"/>
          <p:cNvSpPr txBox="1"/>
          <p:nvPr/>
        </p:nvSpPr>
        <p:spPr>
          <a:xfrm>
            <a:off x="4127855" y="1721947"/>
            <a:ext cx="6190005" cy="830997"/>
          </a:xfrm>
          <a:prstGeom prst="rect">
            <a:avLst/>
          </a:prstGeom>
          <a:noFill/>
        </p:spPr>
        <p:txBody>
          <a:bodyPr wrap="square" rtlCol="0">
            <a:spAutoFit/>
          </a:bodyPr>
          <a:lstStyle/>
          <a:p>
            <a:pPr algn="ctr"/>
            <a:r>
              <a:rPr lang="pt-BR" sz="4800" b="1" i="1" dirty="0">
                <a:solidFill>
                  <a:schemeClr val="accent4"/>
                </a:solidFill>
              </a:rPr>
              <a:t>pesquisa de satisfação</a:t>
            </a:r>
          </a:p>
        </p:txBody>
      </p:sp>
      <p:pic>
        <p:nvPicPr>
          <p:cNvPr id="5" name="Imagem 4"/>
          <p:cNvPicPr>
            <a:picLocks noChangeAspect="1"/>
          </p:cNvPicPr>
          <p:nvPr/>
        </p:nvPicPr>
        <p:blipFill>
          <a:blip r:embed="rId3"/>
          <a:stretch>
            <a:fillRect/>
          </a:stretch>
        </p:blipFill>
        <p:spPr>
          <a:xfrm>
            <a:off x="4786671" y="2896697"/>
            <a:ext cx="4577619" cy="1534755"/>
          </a:xfrm>
          <a:prstGeom prst="rect">
            <a:avLst/>
          </a:prstGeom>
        </p:spPr>
      </p:pic>
      <p:sp>
        <p:nvSpPr>
          <p:cNvPr id="25" name="CaixaDeTexto 24"/>
          <p:cNvSpPr txBox="1"/>
          <p:nvPr/>
        </p:nvSpPr>
        <p:spPr>
          <a:xfrm>
            <a:off x="5156875" y="5404053"/>
            <a:ext cx="3095073" cy="523220"/>
          </a:xfrm>
          <a:prstGeom prst="rect">
            <a:avLst/>
          </a:prstGeom>
          <a:noFill/>
        </p:spPr>
        <p:txBody>
          <a:bodyPr wrap="square" rtlCol="0">
            <a:spAutoFit/>
          </a:bodyPr>
          <a:lstStyle/>
          <a:p>
            <a:pPr algn="ctr"/>
            <a:r>
              <a:rPr lang="pt-BR" sz="2800" i="1" dirty="0">
                <a:solidFill>
                  <a:schemeClr val="accent4">
                    <a:lumMod val="60000"/>
                    <a:lumOff val="40000"/>
                  </a:schemeClr>
                </a:solidFill>
              </a:rPr>
              <a:t>--</a:t>
            </a:r>
            <a:r>
              <a:rPr lang="pt-BR" sz="2800" i="1" dirty="0">
                <a:solidFill>
                  <a:schemeClr val="accent1">
                    <a:lumMod val="20000"/>
                    <a:lumOff val="80000"/>
                  </a:schemeClr>
                </a:solidFill>
              </a:rPr>
              <a:t> julho /2016 </a:t>
            </a:r>
            <a:r>
              <a:rPr lang="pt-BR" sz="2800" i="1" dirty="0">
                <a:solidFill>
                  <a:schemeClr val="accent4">
                    <a:lumMod val="60000"/>
                    <a:lumOff val="40000"/>
                  </a:schemeClr>
                </a:solidFill>
              </a:rPr>
              <a:t>--</a:t>
            </a:r>
          </a:p>
        </p:txBody>
      </p:sp>
      <p:sp>
        <p:nvSpPr>
          <p:cNvPr id="33" name="Forma livre 32"/>
          <p:cNvSpPr/>
          <p:nvPr/>
        </p:nvSpPr>
        <p:spPr>
          <a:xfrm flipH="1">
            <a:off x="9238278" y="5858692"/>
            <a:ext cx="2998171" cy="1021723"/>
          </a:xfrm>
          <a:custGeom>
            <a:avLst/>
            <a:gdLst>
              <a:gd name="connsiteX0" fmla="*/ 3133725 w 3152775"/>
              <a:gd name="connsiteY0" fmla="*/ 0 h 552450"/>
              <a:gd name="connsiteX1" fmla="*/ 466725 w 3152775"/>
              <a:gd name="connsiteY1" fmla="*/ 0 h 552450"/>
              <a:gd name="connsiteX2" fmla="*/ 457200 w 3152775"/>
              <a:gd name="connsiteY2" fmla="*/ 95250 h 552450"/>
              <a:gd name="connsiteX3" fmla="*/ 0 w 3152775"/>
              <a:gd name="connsiteY3" fmla="*/ 552450 h 552450"/>
              <a:gd name="connsiteX4" fmla="*/ 3152775 w 3152775"/>
              <a:gd name="connsiteY4" fmla="*/ 552450 h 552450"/>
              <a:gd name="connsiteX5" fmla="*/ 3133725 w 3152775"/>
              <a:gd name="connsiteY5" fmla="*/ 0 h 552450"/>
              <a:gd name="connsiteX0" fmla="*/ 3191919 w 3191919"/>
              <a:gd name="connsiteY0" fmla="*/ 0 h 552450"/>
              <a:gd name="connsiteX1" fmla="*/ 466725 w 3191919"/>
              <a:gd name="connsiteY1" fmla="*/ 0 h 552450"/>
              <a:gd name="connsiteX2" fmla="*/ 457200 w 3191919"/>
              <a:gd name="connsiteY2" fmla="*/ 95250 h 552450"/>
              <a:gd name="connsiteX3" fmla="*/ 0 w 3191919"/>
              <a:gd name="connsiteY3" fmla="*/ 552450 h 552450"/>
              <a:gd name="connsiteX4" fmla="*/ 3152775 w 3191919"/>
              <a:gd name="connsiteY4" fmla="*/ 552450 h 552450"/>
              <a:gd name="connsiteX5" fmla="*/ 3191919 w 3191919"/>
              <a:gd name="connsiteY5" fmla="*/ 0 h 552450"/>
              <a:gd name="connsiteX0" fmla="*/ 3191919 w 3191919"/>
              <a:gd name="connsiteY0" fmla="*/ 0 h 552450"/>
              <a:gd name="connsiteX1" fmla="*/ 466725 w 3191919"/>
              <a:gd name="connsiteY1" fmla="*/ 0 h 552450"/>
              <a:gd name="connsiteX2" fmla="*/ 457200 w 3191919"/>
              <a:gd name="connsiteY2" fmla="*/ 95250 h 552450"/>
              <a:gd name="connsiteX3" fmla="*/ 0 w 3191919"/>
              <a:gd name="connsiteY3" fmla="*/ 552450 h 552450"/>
              <a:gd name="connsiteX4" fmla="*/ 2796334 w 3191919"/>
              <a:gd name="connsiteY4" fmla="*/ 552450 h 552450"/>
              <a:gd name="connsiteX5" fmla="*/ 3191919 w 3191919"/>
              <a:gd name="connsiteY5" fmla="*/ 0 h 552450"/>
              <a:gd name="connsiteX0" fmla="*/ 3191919 w 3191919"/>
              <a:gd name="connsiteY0" fmla="*/ 0 h 552450"/>
              <a:gd name="connsiteX1" fmla="*/ 466725 w 3191919"/>
              <a:gd name="connsiteY1" fmla="*/ 0 h 552450"/>
              <a:gd name="connsiteX2" fmla="*/ 457200 w 3191919"/>
              <a:gd name="connsiteY2" fmla="*/ 95250 h 552450"/>
              <a:gd name="connsiteX3" fmla="*/ 0 w 3191919"/>
              <a:gd name="connsiteY3" fmla="*/ 552450 h 552450"/>
              <a:gd name="connsiteX4" fmla="*/ 3007289 w 3191919"/>
              <a:gd name="connsiteY4" fmla="*/ 544211 h 552450"/>
              <a:gd name="connsiteX5" fmla="*/ 3191919 w 3191919"/>
              <a:gd name="connsiteY5" fmla="*/ 0 h 552450"/>
              <a:gd name="connsiteX0" fmla="*/ 3191919 w 3191919"/>
              <a:gd name="connsiteY0" fmla="*/ 0 h 552450"/>
              <a:gd name="connsiteX1" fmla="*/ 466725 w 3191919"/>
              <a:gd name="connsiteY1" fmla="*/ 0 h 552450"/>
              <a:gd name="connsiteX2" fmla="*/ 457200 w 3191919"/>
              <a:gd name="connsiteY2" fmla="*/ 95250 h 552450"/>
              <a:gd name="connsiteX3" fmla="*/ 0 w 3191919"/>
              <a:gd name="connsiteY3" fmla="*/ 552450 h 552450"/>
              <a:gd name="connsiteX4" fmla="*/ 2985466 w 3191919"/>
              <a:gd name="connsiteY4" fmla="*/ 544211 h 552450"/>
              <a:gd name="connsiteX5" fmla="*/ 3191919 w 3191919"/>
              <a:gd name="connsiteY5" fmla="*/ 0 h 552450"/>
              <a:gd name="connsiteX0" fmla="*/ 3228291 w 3228291"/>
              <a:gd name="connsiteY0" fmla="*/ 8239 h 552450"/>
              <a:gd name="connsiteX1" fmla="*/ 466725 w 3228291"/>
              <a:gd name="connsiteY1" fmla="*/ 0 h 552450"/>
              <a:gd name="connsiteX2" fmla="*/ 457200 w 3228291"/>
              <a:gd name="connsiteY2" fmla="*/ 95250 h 552450"/>
              <a:gd name="connsiteX3" fmla="*/ 0 w 3228291"/>
              <a:gd name="connsiteY3" fmla="*/ 552450 h 552450"/>
              <a:gd name="connsiteX4" fmla="*/ 2985466 w 3228291"/>
              <a:gd name="connsiteY4" fmla="*/ 544211 h 552450"/>
              <a:gd name="connsiteX5" fmla="*/ 3228291 w 3228291"/>
              <a:gd name="connsiteY5" fmla="*/ 8239 h 552450"/>
              <a:gd name="connsiteX0" fmla="*/ 3241671 w 3241671"/>
              <a:gd name="connsiteY0" fmla="*/ 16478 h 560689"/>
              <a:gd name="connsiteX1" fmla="*/ 0 w 3241671"/>
              <a:gd name="connsiteY1" fmla="*/ 0 h 560689"/>
              <a:gd name="connsiteX2" fmla="*/ 470580 w 3241671"/>
              <a:gd name="connsiteY2" fmla="*/ 103489 h 560689"/>
              <a:gd name="connsiteX3" fmla="*/ 13380 w 3241671"/>
              <a:gd name="connsiteY3" fmla="*/ 560689 h 560689"/>
              <a:gd name="connsiteX4" fmla="*/ 2998846 w 3241671"/>
              <a:gd name="connsiteY4" fmla="*/ 552450 h 560689"/>
              <a:gd name="connsiteX5" fmla="*/ 3241671 w 3241671"/>
              <a:gd name="connsiteY5" fmla="*/ 16478 h 560689"/>
              <a:gd name="connsiteX0" fmla="*/ 3241671 w 3241671"/>
              <a:gd name="connsiteY0" fmla="*/ 16478 h 560689"/>
              <a:gd name="connsiteX1" fmla="*/ 0 w 3241671"/>
              <a:gd name="connsiteY1" fmla="*/ 0 h 560689"/>
              <a:gd name="connsiteX2" fmla="*/ 12298 w 3241671"/>
              <a:gd name="connsiteY2" fmla="*/ 119968 h 560689"/>
              <a:gd name="connsiteX3" fmla="*/ 13380 w 3241671"/>
              <a:gd name="connsiteY3" fmla="*/ 560689 h 560689"/>
              <a:gd name="connsiteX4" fmla="*/ 2998846 w 3241671"/>
              <a:gd name="connsiteY4" fmla="*/ 552450 h 560689"/>
              <a:gd name="connsiteX5" fmla="*/ 3241671 w 3241671"/>
              <a:gd name="connsiteY5" fmla="*/ 16478 h 560689"/>
              <a:gd name="connsiteX0" fmla="*/ 3388976 w 3388976"/>
              <a:gd name="connsiteY0" fmla="*/ 16478 h 560689"/>
              <a:gd name="connsiteX1" fmla="*/ 0 w 3388976"/>
              <a:gd name="connsiteY1" fmla="*/ 0 h 560689"/>
              <a:gd name="connsiteX2" fmla="*/ 12298 w 3388976"/>
              <a:gd name="connsiteY2" fmla="*/ 119968 h 560689"/>
              <a:gd name="connsiteX3" fmla="*/ 13380 w 3388976"/>
              <a:gd name="connsiteY3" fmla="*/ 560689 h 560689"/>
              <a:gd name="connsiteX4" fmla="*/ 2998846 w 3388976"/>
              <a:gd name="connsiteY4" fmla="*/ 552450 h 560689"/>
              <a:gd name="connsiteX5" fmla="*/ 3388976 w 3388976"/>
              <a:gd name="connsiteY5" fmla="*/ 16478 h 560689"/>
              <a:gd name="connsiteX0" fmla="*/ 3388976 w 3388976"/>
              <a:gd name="connsiteY0" fmla="*/ 16478 h 560689"/>
              <a:gd name="connsiteX1" fmla="*/ 0 w 3388976"/>
              <a:gd name="connsiteY1" fmla="*/ 0 h 560689"/>
              <a:gd name="connsiteX2" fmla="*/ 12298 w 3388976"/>
              <a:gd name="connsiteY2" fmla="*/ 119968 h 560689"/>
              <a:gd name="connsiteX3" fmla="*/ 13380 w 3388976"/>
              <a:gd name="connsiteY3" fmla="*/ 560689 h 560689"/>
              <a:gd name="connsiteX4" fmla="*/ 3320735 w 3388976"/>
              <a:gd name="connsiteY4" fmla="*/ 552450 h 560689"/>
              <a:gd name="connsiteX5" fmla="*/ 3388976 w 3388976"/>
              <a:gd name="connsiteY5" fmla="*/ 16478 h 560689"/>
              <a:gd name="connsiteX0" fmla="*/ 3388976 w 3388976"/>
              <a:gd name="connsiteY0" fmla="*/ 16478 h 560689"/>
              <a:gd name="connsiteX1" fmla="*/ 0 w 3388976"/>
              <a:gd name="connsiteY1" fmla="*/ 0 h 560689"/>
              <a:gd name="connsiteX2" fmla="*/ 12298 w 3388976"/>
              <a:gd name="connsiteY2" fmla="*/ 119968 h 560689"/>
              <a:gd name="connsiteX3" fmla="*/ 13380 w 3388976"/>
              <a:gd name="connsiteY3" fmla="*/ 560689 h 560689"/>
              <a:gd name="connsiteX4" fmla="*/ 2862453 w 3388976"/>
              <a:gd name="connsiteY4" fmla="*/ 528303 h 560689"/>
              <a:gd name="connsiteX5" fmla="*/ 3388976 w 3388976"/>
              <a:gd name="connsiteY5" fmla="*/ 16478 h 560689"/>
              <a:gd name="connsiteX0" fmla="*/ 3388976 w 3388976"/>
              <a:gd name="connsiteY0" fmla="*/ 16478 h 560689"/>
              <a:gd name="connsiteX1" fmla="*/ 0 w 3388976"/>
              <a:gd name="connsiteY1" fmla="*/ 0 h 560689"/>
              <a:gd name="connsiteX2" fmla="*/ 12298 w 3388976"/>
              <a:gd name="connsiteY2" fmla="*/ 119968 h 560689"/>
              <a:gd name="connsiteX3" fmla="*/ 13380 w 3388976"/>
              <a:gd name="connsiteY3" fmla="*/ 560689 h 560689"/>
              <a:gd name="connsiteX4" fmla="*/ 2993391 w 3388976"/>
              <a:gd name="connsiteY4" fmla="*/ 558487 h 560689"/>
              <a:gd name="connsiteX5" fmla="*/ 3388976 w 3388976"/>
              <a:gd name="connsiteY5" fmla="*/ 16478 h 560689"/>
              <a:gd name="connsiteX0" fmla="*/ 3127101 w 3127101"/>
              <a:gd name="connsiteY0" fmla="*/ 94956 h 560689"/>
              <a:gd name="connsiteX1" fmla="*/ 0 w 3127101"/>
              <a:gd name="connsiteY1" fmla="*/ 0 h 560689"/>
              <a:gd name="connsiteX2" fmla="*/ 12298 w 3127101"/>
              <a:gd name="connsiteY2" fmla="*/ 119968 h 560689"/>
              <a:gd name="connsiteX3" fmla="*/ 13380 w 3127101"/>
              <a:gd name="connsiteY3" fmla="*/ 560689 h 560689"/>
              <a:gd name="connsiteX4" fmla="*/ 2993391 w 3127101"/>
              <a:gd name="connsiteY4" fmla="*/ 558487 h 560689"/>
              <a:gd name="connsiteX5" fmla="*/ 3127101 w 3127101"/>
              <a:gd name="connsiteY5" fmla="*/ 94956 h 560689"/>
              <a:gd name="connsiteX0" fmla="*/ 3301685 w 3301685"/>
              <a:gd name="connsiteY0" fmla="*/ 100993 h 560689"/>
              <a:gd name="connsiteX1" fmla="*/ 0 w 3301685"/>
              <a:gd name="connsiteY1" fmla="*/ 0 h 560689"/>
              <a:gd name="connsiteX2" fmla="*/ 12298 w 3301685"/>
              <a:gd name="connsiteY2" fmla="*/ 119968 h 560689"/>
              <a:gd name="connsiteX3" fmla="*/ 13380 w 3301685"/>
              <a:gd name="connsiteY3" fmla="*/ 560689 h 560689"/>
              <a:gd name="connsiteX4" fmla="*/ 2993391 w 3301685"/>
              <a:gd name="connsiteY4" fmla="*/ 558487 h 560689"/>
              <a:gd name="connsiteX5" fmla="*/ 3301685 w 3301685"/>
              <a:gd name="connsiteY5" fmla="*/ 100993 h 560689"/>
              <a:gd name="connsiteX0" fmla="*/ 3289387 w 3289387"/>
              <a:gd name="connsiteY0" fmla="*/ 22515 h 482211"/>
              <a:gd name="connsiteX1" fmla="*/ 9525 w 3289387"/>
              <a:gd name="connsiteY1" fmla="*/ 0 h 482211"/>
              <a:gd name="connsiteX2" fmla="*/ 0 w 3289387"/>
              <a:gd name="connsiteY2" fmla="*/ 41490 h 482211"/>
              <a:gd name="connsiteX3" fmla="*/ 1082 w 3289387"/>
              <a:gd name="connsiteY3" fmla="*/ 482211 h 482211"/>
              <a:gd name="connsiteX4" fmla="*/ 2981093 w 3289387"/>
              <a:gd name="connsiteY4" fmla="*/ 480009 h 482211"/>
              <a:gd name="connsiteX5" fmla="*/ 3289387 w 3289387"/>
              <a:gd name="connsiteY5" fmla="*/ 22515 h 482211"/>
              <a:gd name="connsiteX0" fmla="*/ 3289387 w 4444029"/>
              <a:gd name="connsiteY0" fmla="*/ 22515 h 482211"/>
              <a:gd name="connsiteX1" fmla="*/ 9525 w 4444029"/>
              <a:gd name="connsiteY1" fmla="*/ 0 h 482211"/>
              <a:gd name="connsiteX2" fmla="*/ 0 w 4444029"/>
              <a:gd name="connsiteY2" fmla="*/ 41490 h 482211"/>
              <a:gd name="connsiteX3" fmla="*/ 1082 w 4444029"/>
              <a:gd name="connsiteY3" fmla="*/ 482211 h 482211"/>
              <a:gd name="connsiteX4" fmla="*/ 4444029 w 4444029"/>
              <a:gd name="connsiteY4" fmla="*/ 480009 h 482211"/>
              <a:gd name="connsiteX5" fmla="*/ 3289387 w 4444029"/>
              <a:gd name="connsiteY5" fmla="*/ 22515 h 482211"/>
              <a:gd name="connsiteX0" fmla="*/ 3289387 w 4444029"/>
              <a:gd name="connsiteY0" fmla="*/ 0 h 483748"/>
              <a:gd name="connsiteX1" fmla="*/ 9525 w 4444029"/>
              <a:gd name="connsiteY1" fmla="*/ 1537 h 483748"/>
              <a:gd name="connsiteX2" fmla="*/ 0 w 4444029"/>
              <a:gd name="connsiteY2" fmla="*/ 43027 h 483748"/>
              <a:gd name="connsiteX3" fmla="*/ 1082 w 4444029"/>
              <a:gd name="connsiteY3" fmla="*/ 483748 h 483748"/>
              <a:gd name="connsiteX4" fmla="*/ 4444029 w 4444029"/>
              <a:gd name="connsiteY4" fmla="*/ 481546 h 483748"/>
              <a:gd name="connsiteX5" fmla="*/ 3289387 w 4444029"/>
              <a:gd name="connsiteY5" fmla="*/ 0 h 48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4029" h="483748">
                <a:moveTo>
                  <a:pt x="3289387" y="0"/>
                </a:moveTo>
                <a:lnTo>
                  <a:pt x="9525" y="1537"/>
                </a:lnTo>
                <a:lnTo>
                  <a:pt x="0" y="43027"/>
                </a:lnTo>
                <a:cubicBezTo>
                  <a:pt x="361" y="189934"/>
                  <a:pt x="721" y="336841"/>
                  <a:pt x="1082" y="483748"/>
                </a:cubicBezTo>
                <a:lnTo>
                  <a:pt x="4444029" y="481546"/>
                </a:lnTo>
                <a:lnTo>
                  <a:pt x="3289387" y="0"/>
                </a:lnTo>
                <a:close/>
              </a:path>
            </a:pathLst>
          </a:custGeom>
          <a:gradFill flip="none" rotWithShape="1">
            <a:gsLst>
              <a:gs pos="0">
                <a:schemeClr val="bg1"/>
              </a:gs>
              <a:gs pos="38000">
                <a:schemeClr val="bg1"/>
              </a:gs>
              <a:gs pos="90000">
                <a:schemeClr val="bg1">
                  <a:lumMod val="85000"/>
                </a:schemeClr>
              </a:gs>
            </a:gsLst>
            <a:lin ang="16200000" scaled="1"/>
            <a:tileRect/>
          </a:gra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a:p>
        </p:txBody>
      </p:sp>
      <p:pic>
        <p:nvPicPr>
          <p:cNvPr id="27" name="Imagem 26" descr="Descrição: Descrição: logo_Checon.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40255" y="6093438"/>
            <a:ext cx="1619896" cy="61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CaixaDeTexto 33"/>
          <p:cNvSpPr txBox="1"/>
          <p:nvPr/>
        </p:nvSpPr>
        <p:spPr>
          <a:xfrm>
            <a:off x="3499261" y="6094445"/>
            <a:ext cx="6190005" cy="461665"/>
          </a:xfrm>
          <a:prstGeom prst="rect">
            <a:avLst/>
          </a:prstGeom>
          <a:noFill/>
        </p:spPr>
        <p:txBody>
          <a:bodyPr wrap="square" rtlCol="0">
            <a:spAutoFit/>
          </a:bodyPr>
          <a:lstStyle/>
          <a:p>
            <a:pPr algn="ctr"/>
            <a:r>
              <a:rPr lang="pt-BR" sz="2400" b="1" i="1" dirty="0">
                <a:solidFill>
                  <a:schemeClr val="accent1">
                    <a:lumMod val="60000"/>
                    <a:lumOff val="40000"/>
                  </a:schemeClr>
                </a:solidFill>
              </a:rPr>
              <a:t>pesquisa quantitativa</a:t>
            </a:r>
          </a:p>
        </p:txBody>
      </p:sp>
    </p:spTree>
    <p:extLst>
      <p:ext uri="{BB962C8B-B14F-4D97-AF65-F5344CB8AC3E}">
        <p14:creationId xmlns:p14="http://schemas.microsoft.com/office/powerpoint/2010/main" val="2515999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40000">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40000">
                                          <p:cBhvr additive="base">
                                            <p:cTn id="7" dur="1000" fill="hold"/>
                                            <p:tgtEl>
                                              <p:spTgt spid="26"/>
                                            </p:tgtEl>
                                            <p:attrNameLst>
                                              <p:attrName>ppt_x</p:attrName>
                                            </p:attrNameLst>
                                          </p:cBhvr>
                                          <p:tavLst>
                                            <p:tav tm="0">
                                              <p:val>
                                                <p:strVal val="#ppt_x"/>
                                              </p:val>
                                            </p:tav>
                                            <p:tav tm="100000">
                                              <p:val>
                                                <p:strVal val="#ppt_x"/>
                                              </p:val>
                                            </p:tav>
                                          </p:tavLst>
                                        </p:anim>
                                        <p:anim calcmode="lin" valueType="num" p14:bounceEnd="40000">
                                          <p:cBhvr additive="base">
                                            <p:cTn id="8" dur="1000" fill="hold"/>
                                            <p:tgtEl>
                                              <p:spTgt spid="2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grpId="0" nodeType="afterEffect">
                                      <p:stCondLst>
                                        <p:cond delay="10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300"/>
                                            <p:tgtEl>
                                              <p:spTgt spid="23"/>
                                            </p:tgtEl>
                                          </p:cBhvr>
                                        </p:animEffect>
                                      </p:childTnLst>
                                    </p:cTn>
                                  </p:par>
                                </p:childTnLst>
                              </p:cTn>
                            </p:par>
                            <p:par>
                              <p:cTn id="13" fill="hold">
                                <p:stCondLst>
                                  <p:cond delay="1400"/>
                                </p:stCondLst>
                                <p:childTnLst>
                                  <p:par>
                                    <p:cTn id="14" presetID="22" presetClass="entr" presetSubtype="2"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right)">
                                          <p:cBhvr>
                                            <p:cTn id="16" dur="150"/>
                                            <p:tgtEl>
                                              <p:spTgt spid="22"/>
                                            </p:tgtEl>
                                          </p:cBhvr>
                                        </p:animEffect>
                                      </p:childTnLst>
                                    </p:cTn>
                                  </p:par>
                                </p:childTnLst>
                              </p:cTn>
                            </p:par>
                            <p:par>
                              <p:cTn id="17" fill="hold">
                                <p:stCondLst>
                                  <p:cond delay="1550"/>
                                </p:stCondLst>
                                <p:childTnLst>
                                  <p:par>
                                    <p:cTn id="18" presetID="22" presetClass="entr" presetSubtype="8"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300"/>
                                            <p:tgtEl>
                                              <p:spTgt spid="20"/>
                                            </p:tgtEl>
                                          </p:cBhvr>
                                        </p:animEffect>
                                      </p:childTnLst>
                                    </p:cTn>
                                  </p:par>
                                </p:childTnLst>
                              </p:cTn>
                            </p:par>
                            <p:par>
                              <p:cTn id="21" fill="hold">
                                <p:stCondLst>
                                  <p:cond delay="1850"/>
                                </p:stCondLst>
                                <p:childTnLst>
                                  <p:par>
                                    <p:cTn id="22" presetID="10"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par>
                              <p:cTn id="25" fill="hold">
                                <p:stCondLst>
                                  <p:cond delay="2350"/>
                                </p:stCondLst>
                                <p:childTnLst>
                                  <p:par>
                                    <p:cTn id="26" presetID="2" presetClass="entr" presetSubtype="2"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additive="base">
                                            <p:cTn id="28" dur="500" fill="hold"/>
                                            <p:tgtEl>
                                              <p:spTgt spid="18"/>
                                            </p:tgtEl>
                                            <p:attrNameLst>
                                              <p:attrName>ppt_x</p:attrName>
                                            </p:attrNameLst>
                                          </p:cBhvr>
                                          <p:tavLst>
                                            <p:tav tm="0">
                                              <p:val>
                                                <p:strVal val="1+#ppt_w/2"/>
                                              </p:val>
                                            </p:tav>
                                            <p:tav tm="100000">
                                              <p:val>
                                                <p:strVal val="#ppt_x"/>
                                              </p:val>
                                            </p:tav>
                                          </p:tavLst>
                                        </p:anim>
                                        <p:anim calcmode="lin" valueType="num">
                                          <p:cBhvr additive="base">
                                            <p:cTn id="29" dur="500" fill="hold"/>
                                            <p:tgtEl>
                                              <p:spTgt spid="18"/>
                                            </p:tgtEl>
                                            <p:attrNameLst>
                                              <p:attrName>ppt_y</p:attrName>
                                            </p:attrNameLst>
                                          </p:cBhvr>
                                          <p:tavLst>
                                            <p:tav tm="0">
                                              <p:val>
                                                <p:strVal val="#ppt_y"/>
                                              </p:val>
                                            </p:tav>
                                            <p:tav tm="100000">
                                              <p:val>
                                                <p:strVal val="#ppt_y"/>
                                              </p:val>
                                            </p:tav>
                                          </p:tavLst>
                                        </p:anim>
                                      </p:childTnLst>
                                    </p:cTn>
                                  </p:par>
                                </p:childTnLst>
                              </p:cTn>
                            </p:par>
                            <p:par>
                              <p:cTn id="30" fill="hold">
                                <p:stCondLst>
                                  <p:cond delay="2850"/>
                                </p:stCondLst>
                                <p:childTnLst>
                                  <p:par>
                                    <p:cTn id="31" presetID="2" presetClass="entr" presetSubtype="4" decel="10000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ppt_x"/>
                                              </p:val>
                                            </p:tav>
                                            <p:tav tm="100000">
                                              <p:val>
                                                <p:strVal val="#ppt_x"/>
                                              </p:val>
                                            </p:tav>
                                          </p:tavLst>
                                        </p:anim>
                                        <p:anim calcmode="lin" valueType="num">
                                          <p:cBhvr additive="base">
                                            <p:cTn id="34" dur="1000" fill="hold"/>
                                            <p:tgtEl>
                                              <p:spTgt spid="25"/>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250"/>
                                      </p:stCondLst>
                                      <p:childTnLst>
                                        <p:set>
                                          <p:cBhvr>
                                            <p:cTn id="36" dur="1" fill="hold">
                                              <p:stCondLst>
                                                <p:cond delay="0"/>
                                              </p:stCondLst>
                                            </p:cTn>
                                            <p:tgtEl>
                                              <p:spTgt spid="34"/>
                                            </p:tgtEl>
                                            <p:attrNameLst>
                                              <p:attrName>style.visibility</p:attrName>
                                            </p:attrNameLst>
                                          </p:cBhvr>
                                          <p:to>
                                            <p:strVal val="visible"/>
                                          </p:to>
                                        </p:set>
                                        <p:anim calcmode="lin" valueType="num">
                                          <p:cBhvr additive="base">
                                            <p:cTn id="37" dur="1000" fill="hold"/>
                                            <p:tgtEl>
                                              <p:spTgt spid="34"/>
                                            </p:tgtEl>
                                            <p:attrNameLst>
                                              <p:attrName>ppt_x</p:attrName>
                                            </p:attrNameLst>
                                          </p:cBhvr>
                                          <p:tavLst>
                                            <p:tav tm="0">
                                              <p:val>
                                                <p:strVal val="#ppt_x"/>
                                              </p:val>
                                            </p:tav>
                                            <p:tav tm="100000">
                                              <p:val>
                                                <p:strVal val="#ppt_x"/>
                                              </p:val>
                                            </p:tav>
                                          </p:tavLst>
                                        </p:anim>
                                        <p:anim calcmode="lin" valueType="num">
                                          <p:cBhvr additive="base">
                                            <p:cTn id="38" dur="1000" fill="hold"/>
                                            <p:tgtEl>
                                              <p:spTgt spid="34"/>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350"/>
                                      </p:stCondLst>
                                      <p:childTnLst>
                                        <p:set>
                                          <p:cBhvr>
                                            <p:cTn id="40" dur="1" fill="hold">
                                              <p:stCondLst>
                                                <p:cond delay="0"/>
                                              </p:stCondLst>
                                            </p:cTn>
                                            <p:tgtEl>
                                              <p:spTgt spid="33"/>
                                            </p:tgtEl>
                                            <p:attrNameLst>
                                              <p:attrName>style.visibility</p:attrName>
                                            </p:attrNameLst>
                                          </p:cBhvr>
                                          <p:to>
                                            <p:strVal val="visible"/>
                                          </p:to>
                                        </p:set>
                                        <p:anim calcmode="lin" valueType="num">
                                          <p:cBhvr additive="base">
                                            <p:cTn id="41" dur="1000" fill="hold"/>
                                            <p:tgtEl>
                                              <p:spTgt spid="33"/>
                                            </p:tgtEl>
                                            <p:attrNameLst>
                                              <p:attrName>ppt_x</p:attrName>
                                            </p:attrNameLst>
                                          </p:cBhvr>
                                          <p:tavLst>
                                            <p:tav tm="0">
                                              <p:val>
                                                <p:strVal val="#ppt_x"/>
                                              </p:val>
                                            </p:tav>
                                            <p:tav tm="100000">
                                              <p:val>
                                                <p:strVal val="#ppt_x"/>
                                              </p:val>
                                            </p:tav>
                                          </p:tavLst>
                                        </p:anim>
                                        <p:anim calcmode="lin" valueType="num">
                                          <p:cBhvr additive="base">
                                            <p:cTn id="42" dur="1000" fill="hold"/>
                                            <p:tgtEl>
                                              <p:spTgt spid="33"/>
                                            </p:tgtEl>
                                            <p:attrNameLst>
                                              <p:attrName>ppt_y</p:attrName>
                                            </p:attrNameLst>
                                          </p:cBhvr>
                                          <p:tavLst>
                                            <p:tav tm="0">
                                              <p:val>
                                                <p:strVal val="1+#ppt_h/2"/>
                                              </p:val>
                                            </p:tav>
                                            <p:tav tm="100000">
                                              <p:val>
                                                <p:strVal val="#ppt_y"/>
                                              </p:val>
                                            </p:tav>
                                          </p:tavLst>
                                        </p:anim>
                                      </p:childTnLst>
                                    </p:cTn>
                                  </p:par>
                                </p:childTnLst>
                              </p:cTn>
                            </p:par>
                            <p:par>
                              <p:cTn id="43" fill="hold">
                                <p:stCondLst>
                                  <p:cond delay="4200"/>
                                </p:stCondLst>
                                <p:childTnLst>
                                  <p:par>
                                    <p:cTn id="44" presetID="10" presetClass="entr" presetSubtype="0" fill="hold" nodeType="after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5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0" grpId="0" animBg="1"/>
          <p:bldP spid="22" grpId="0" animBg="1"/>
          <p:bldP spid="23" grpId="0" animBg="1"/>
          <p:bldP spid="18" grpId="0"/>
          <p:bldP spid="25" grpId="0"/>
          <p:bldP spid="33" grpId="0" animBg="1"/>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1000" fill="hold"/>
                                            <p:tgtEl>
                                              <p:spTgt spid="26"/>
                                            </p:tgtEl>
                                            <p:attrNameLst>
                                              <p:attrName>ppt_x</p:attrName>
                                            </p:attrNameLst>
                                          </p:cBhvr>
                                          <p:tavLst>
                                            <p:tav tm="0">
                                              <p:val>
                                                <p:strVal val="#ppt_x"/>
                                              </p:val>
                                            </p:tav>
                                            <p:tav tm="100000">
                                              <p:val>
                                                <p:strVal val="#ppt_x"/>
                                              </p:val>
                                            </p:tav>
                                          </p:tavLst>
                                        </p:anim>
                                        <p:anim calcmode="lin" valueType="num">
                                          <p:cBhvr additive="base">
                                            <p:cTn id="8" dur="1000" fill="hold"/>
                                            <p:tgtEl>
                                              <p:spTgt spid="2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grpId="0" nodeType="afterEffect">
                                      <p:stCondLst>
                                        <p:cond delay="10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300"/>
                                            <p:tgtEl>
                                              <p:spTgt spid="23"/>
                                            </p:tgtEl>
                                          </p:cBhvr>
                                        </p:animEffect>
                                      </p:childTnLst>
                                    </p:cTn>
                                  </p:par>
                                </p:childTnLst>
                              </p:cTn>
                            </p:par>
                            <p:par>
                              <p:cTn id="13" fill="hold">
                                <p:stCondLst>
                                  <p:cond delay="1400"/>
                                </p:stCondLst>
                                <p:childTnLst>
                                  <p:par>
                                    <p:cTn id="14" presetID="22" presetClass="entr" presetSubtype="2"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right)">
                                          <p:cBhvr>
                                            <p:cTn id="16" dur="150"/>
                                            <p:tgtEl>
                                              <p:spTgt spid="22"/>
                                            </p:tgtEl>
                                          </p:cBhvr>
                                        </p:animEffect>
                                      </p:childTnLst>
                                    </p:cTn>
                                  </p:par>
                                </p:childTnLst>
                              </p:cTn>
                            </p:par>
                            <p:par>
                              <p:cTn id="17" fill="hold">
                                <p:stCondLst>
                                  <p:cond delay="1550"/>
                                </p:stCondLst>
                                <p:childTnLst>
                                  <p:par>
                                    <p:cTn id="18" presetID="22" presetClass="entr" presetSubtype="8"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300"/>
                                            <p:tgtEl>
                                              <p:spTgt spid="20"/>
                                            </p:tgtEl>
                                          </p:cBhvr>
                                        </p:animEffect>
                                      </p:childTnLst>
                                    </p:cTn>
                                  </p:par>
                                </p:childTnLst>
                              </p:cTn>
                            </p:par>
                            <p:par>
                              <p:cTn id="21" fill="hold">
                                <p:stCondLst>
                                  <p:cond delay="1850"/>
                                </p:stCondLst>
                                <p:childTnLst>
                                  <p:par>
                                    <p:cTn id="22" presetID="10"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par>
                              <p:cTn id="25" fill="hold">
                                <p:stCondLst>
                                  <p:cond delay="2350"/>
                                </p:stCondLst>
                                <p:childTnLst>
                                  <p:par>
                                    <p:cTn id="26" presetID="2" presetClass="entr" presetSubtype="2"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additive="base">
                                            <p:cTn id="28" dur="500" fill="hold"/>
                                            <p:tgtEl>
                                              <p:spTgt spid="18"/>
                                            </p:tgtEl>
                                            <p:attrNameLst>
                                              <p:attrName>ppt_x</p:attrName>
                                            </p:attrNameLst>
                                          </p:cBhvr>
                                          <p:tavLst>
                                            <p:tav tm="0">
                                              <p:val>
                                                <p:strVal val="1+#ppt_w/2"/>
                                              </p:val>
                                            </p:tav>
                                            <p:tav tm="100000">
                                              <p:val>
                                                <p:strVal val="#ppt_x"/>
                                              </p:val>
                                            </p:tav>
                                          </p:tavLst>
                                        </p:anim>
                                        <p:anim calcmode="lin" valueType="num">
                                          <p:cBhvr additive="base">
                                            <p:cTn id="29" dur="500" fill="hold"/>
                                            <p:tgtEl>
                                              <p:spTgt spid="18"/>
                                            </p:tgtEl>
                                            <p:attrNameLst>
                                              <p:attrName>ppt_y</p:attrName>
                                            </p:attrNameLst>
                                          </p:cBhvr>
                                          <p:tavLst>
                                            <p:tav tm="0">
                                              <p:val>
                                                <p:strVal val="#ppt_y"/>
                                              </p:val>
                                            </p:tav>
                                            <p:tav tm="100000">
                                              <p:val>
                                                <p:strVal val="#ppt_y"/>
                                              </p:val>
                                            </p:tav>
                                          </p:tavLst>
                                        </p:anim>
                                      </p:childTnLst>
                                    </p:cTn>
                                  </p:par>
                                </p:childTnLst>
                              </p:cTn>
                            </p:par>
                            <p:par>
                              <p:cTn id="30" fill="hold">
                                <p:stCondLst>
                                  <p:cond delay="2850"/>
                                </p:stCondLst>
                                <p:childTnLst>
                                  <p:par>
                                    <p:cTn id="31" presetID="2" presetClass="entr" presetSubtype="4" decel="10000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1000" fill="hold"/>
                                            <p:tgtEl>
                                              <p:spTgt spid="25"/>
                                            </p:tgtEl>
                                            <p:attrNameLst>
                                              <p:attrName>ppt_x</p:attrName>
                                            </p:attrNameLst>
                                          </p:cBhvr>
                                          <p:tavLst>
                                            <p:tav tm="0">
                                              <p:val>
                                                <p:strVal val="#ppt_x"/>
                                              </p:val>
                                            </p:tav>
                                            <p:tav tm="100000">
                                              <p:val>
                                                <p:strVal val="#ppt_x"/>
                                              </p:val>
                                            </p:tav>
                                          </p:tavLst>
                                        </p:anim>
                                        <p:anim calcmode="lin" valueType="num">
                                          <p:cBhvr additive="base">
                                            <p:cTn id="34" dur="1000" fill="hold"/>
                                            <p:tgtEl>
                                              <p:spTgt spid="25"/>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250"/>
                                      </p:stCondLst>
                                      <p:childTnLst>
                                        <p:set>
                                          <p:cBhvr>
                                            <p:cTn id="36" dur="1" fill="hold">
                                              <p:stCondLst>
                                                <p:cond delay="0"/>
                                              </p:stCondLst>
                                            </p:cTn>
                                            <p:tgtEl>
                                              <p:spTgt spid="34"/>
                                            </p:tgtEl>
                                            <p:attrNameLst>
                                              <p:attrName>style.visibility</p:attrName>
                                            </p:attrNameLst>
                                          </p:cBhvr>
                                          <p:to>
                                            <p:strVal val="visible"/>
                                          </p:to>
                                        </p:set>
                                        <p:anim calcmode="lin" valueType="num">
                                          <p:cBhvr additive="base">
                                            <p:cTn id="37" dur="1000" fill="hold"/>
                                            <p:tgtEl>
                                              <p:spTgt spid="34"/>
                                            </p:tgtEl>
                                            <p:attrNameLst>
                                              <p:attrName>ppt_x</p:attrName>
                                            </p:attrNameLst>
                                          </p:cBhvr>
                                          <p:tavLst>
                                            <p:tav tm="0">
                                              <p:val>
                                                <p:strVal val="#ppt_x"/>
                                              </p:val>
                                            </p:tav>
                                            <p:tav tm="100000">
                                              <p:val>
                                                <p:strVal val="#ppt_x"/>
                                              </p:val>
                                            </p:tav>
                                          </p:tavLst>
                                        </p:anim>
                                        <p:anim calcmode="lin" valueType="num">
                                          <p:cBhvr additive="base">
                                            <p:cTn id="38" dur="1000" fill="hold"/>
                                            <p:tgtEl>
                                              <p:spTgt spid="34"/>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350"/>
                                      </p:stCondLst>
                                      <p:childTnLst>
                                        <p:set>
                                          <p:cBhvr>
                                            <p:cTn id="40" dur="1" fill="hold">
                                              <p:stCondLst>
                                                <p:cond delay="0"/>
                                              </p:stCondLst>
                                            </p:cTn>
                                            <p:tgtEl>
                                              <p:spTgt spid="33"/>
                                            </p:tgtEl>
                                            <p:attrNameLst>
                                              <p:attrName>style.visibility</p:attrName>
                                            </p:attrNameLst>
                                          </p:cBhvr>
                                          <p:to>
                                            <p:strVal val="visible"/>
                                          </p:to>
                                        </p:set>
                                        <p:anim calcmode="lin" valueType="num">
                                          <p:cBhvr additive="base">
                                            <p:cTn id="41" dur="1000" fill="hold"/>
                                            <p:tgtEl>
                                              <p:spTgt spid="33"/>
                                            </p:tgtEl>
                                            <p:attrNameLst>
                                              <p:attrName>ppt_x</p:attrName>
                                            </p:attrNameLst>
                                          </p:cBhvr>
                                          <p:tavLst>
                                            <p:tav tm="0">
                                              <p:val>
                                                <p:strVal val="#ppt_x"/>
                                              </p:val>
                                            </p:tav>
                                            <p:tav tm="100000">
                                              <p:val>
                                                <p:strVal val="#ppt_x"/>
                                              </p:val>
                                            </p:tav>
                                          </p:tavLst>
                                        </p:anim>
                                        <p:anim calcmode="lin" valueType="num">
                                          <p:cBhvr additive="base">
                                            <p:cTn id="42" dur="1000" fill="hold"/>
                                            <p:tgtEl>
                                              <p:spTgt spid="33"/>
                                            </p:tgtEl>
                                            <p:attrNameLst>
                                              <p:attrName>ppt_y</p:attrName>
                                            </p:attrNameLst>
                                          </p:cBhvr>
                                          <p:tavLst>
                                            <p:tav tm="0">
                                              <p:val>
                                                <p:strVal val="1+#ppt_h/2"/>
                                              </p:val>
                                            </p:tav>
                                            <p:tav tm="100000">
                                              <p:val>
                                                <p:strVal val="#ppt_y"/>
                                              </p:val>
                                            </p:tav>
                                          </p:tavLst>
                                        </p:anim>
                                      </p:childTnLst>
                                    </p:cTn>
                                  </p:par>
                                </p:childTnLst>
                              </p:cTn>
                            </p:par>
                            <p:par>
                              <p:cTn id="43" fill="hold">
                                <p:stCondLst>
                                  <p:cond delay="4200"/>
                                </p:stCondLst>
                                <p:childTnLst>
                                  <p:par>
                                    <p:cTn id="44" presetID="10" presetClass="entr" presetSubtype="0" fill="hold" nodeType="after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5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0" grpId="0" animBg="1"/>
          <p:bldP spid="22" grpId="0" animBg="1"/>
          <p:bldP spid="23" grpId="0" animBg="1"/>
          <p:bldP spid="18" grpId="0"/>
          <p:bldP spid="25" grpId="0"/>
          <p:bldP spid="33" grpId="0" animBg="1"/>
          <p:bldP spid="34" grpId="0"/>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Espaço Reservado para Conteúdo 2"/>
          <p:cNvSpPr txBox="1">
            <a:spLocks/>
          </p:cNvSpPr>
          <p:nvPr/>
        </p:nvSpPr>
        <p:spPr>
          <a:xfrm>
            <a:off x="880097" y="5574946"/>
            <a:ext cx="2026668" cy="21364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pt-BR" sz="1200" dirty="0">
                <a:solidFill>
                  <a:schemeClr val="bg1">
                    <a:lumMod val="50000"/>
                  </a:schemeClr>
                </a:solidFill>
                <a:latin typeface="+mn-lt"/>
              </a:rPr>
              <a:t>base: </a:t>
            </a:r>
            <a:r>
              <a:rPr lang="pt-BR" sz="1200" b="1" dirty="0">
                <a:solidFill>
                  <a:schemeClr val="bg1">
                    <a:lumMod val="50000"/>
                  </a:schemeClr>
                </a:solidFill>
                <a:latin typeface="+mn-lt"/>
              </a:rPr>
              <a:t>5.663 entrevistas</a:t>
            </a:r>
            <a:endParaRPr lang="pt-BR" sz="1100" b="1" dirty="0">
              <a:solidFill>
                <a:schemeClr val="bg1">
                  <a:lumMod val="50000"/>
                </a:schemeClr>
              </a:solidFill>
              <a:latin typeface="+mn-lt"/>
            </a:endParaRPr>
          </a:p>
        </p:txBody>
      </p:sp>
      <p:sp>
        <p:nvSpPr>
          <p:cNvPr id="20"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401" name="Espaço Reservado para Conteúdo 2"/>
          <p:cNvSpPr txBox="1">
            <a:spLocks/>
          </p:cNvSpPr>
          <p:nvPr/>
        </p:nvSpPr>
        <p:spPr>
          <a:xfrm>
            <a:off x="725987" y="683946"/>
            <a:ext cx="5945768" cy="6504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sabia que era um consultor do Sebrae</a:t>
            </a:r>
          </a:p>
        </p:txBody>
      </p:sp>
      <p:sp>
        <p:nvSpPr>
          <p:cNvPr id="783" name="AutoShape 316"/>
          <p:cNvSpPr>
            <a:spLocks/>
          </p:cNvSpPr>
          <p:nvPr/>
        </p:nvSpPr>
        <p:spPr bwMode="auto">
          <a:xfrm>
            <a:off x="880097" y="3304408"/>
            <a:ext cx="2027197" cy="9865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6000" b="1" dirty="0">
                <a:solidFill>
                  <a:srgbClr val="C00000"/>
                </a:solidFill>
              </a:rPr>
              <a:t>13</a:t>
            </a:r>
            <a:r>
              <a:rPr lang="pt-BR" altLang="pt-BR" sz="4400" b="1" dirty="0">
                <a:solidFill>
                  <a:srgbClr val="C00000"/>
                </a:solidFill>
              </a:rPr>
              <a:t>%</a:t>
            </a:r>
            <a:r>
              <a:rPr lang="pt-BR" altLang="pt-BR" sz="6000" b="1" dirty="0">
                <a:solidFill>
                  <a:srgbClr val="C00000"/>
                </a:solidFill>
              </a:rPr>
              <a:t> </a:t>
            </a:r>
            <a:endParaRPr lang="pt-BR" altLang="pt-BR" sz="4400" dirty="0">
              <a:solidFill>
                <a:srgbClr val="C00000"/>
              </a:solidFill>
            </a:endParaRPr>
          </a:p>
        </p:txBody>
      </p:sp>
      <p:sp>
        <p:nvSpPr>
          <p:cNvPr id="784" name="AutoShape 316"/>
          <p:cNvSpPr>
            <a:spLocks/>
          </p:cNvSpPr>
          <p:nvPr/>
        </p:nvSpPr>
        <p:spPr bwMode="auto">
          <a:xfrm>
            <a:off x="920913" y="4198443"/>
            <a:ext cx="2053671" cy="8309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b="1" dirty="0">
                <a:solidFill>
                  <a:srgbClr val="C00000"/>
                </a:solidFill>
              </a:rPr>
              <a:t>afirmaram NÃO SABER se tratar de um consultor</a:t>
            </a:r>
            <a:endParaRPr lang="pt-BR" altLang="pt-BR" dirty="0">
              <a:solidFill>
                <a:srgbClr val="C00000"/>
              </a:solidFill>
            </a:endParaRPr>
          </a:p>
        </p:txBody>
      </p:sp>
      <p:sp>
        <p:nvSpPr>
          <p:cNvPr id="785" name="AutoShape 316"/>
          <p:cNvSpPr>
            <a:spLocks/>
          </p:cNvSpPr>
          <p:nvPr/>
        </p:nvSpPr>
        <p:spPr bwMode="auto">
          <a:xfrm>
            <a:off x="880097" y="1470368"/>
            <a:ext cx="2027197" cy="9865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6000" b="1" dirty="0">
                <a:solidFill>
                  <a:srgbClr val="0A905A"/>
                </a:solidFill>
              </a:rPr>
              <a:t>87</a:t>
            </a:r>
            <a:r>
              <a:rPr lang="pt-BR" altLang="pt-BR" sz="4400" b="1" dirty="0">
                <a:solidFill>
                  <a:srgbClr val="0A905A"/>
                </a:solidFill>
              </a:rPr>
              <a:t>%</a:t>
            </a:r>
            <a:r>
              <a:rPr lang="pt-BR" altLang="pt-BR" sz="6000" b="1" dirty="0">
                <a:solidFill>
                  <a:srgbClr val="0A905A"/>
                </a:solidFill>
              </a:rPr>
              <a:t> </a:t>
            </a:r>
            <a:endParaRPr lang="pt-BR" altLang="pt-BR" sz="4400" dirty="0">
              <a:solidFill>
                <a:srgbClr val="0A905A"/>
              </a:solidFill>
            </a:endParaRPr>
          </a:p>
        </p:txBody>
      </p:sp>
      <p:sp>
        <p:nvSpPr>
          <p:cNvPr id="786" name="AutoShape 316"/>
          <p:cNvSpPr>
            <a:spLocks/>
          </p:cNvSpPr>
          <p:nvPr/>
        </p:nvSpPr>
        <p:spPr bwMode="auto">
          <a:xfrm>
            <a:off x="932128" y="2187691"/>
            <a:ext cx="1755345" cy="967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b="1" dirty="0">
                <a:solidFill>
                  <a:srgbClr val="0A905A"/>
                </a:solidFill>
              </a:rPr>
              <a:t>afirmaram SABER se tratar de um consultor</a:t>
            </a:r>
            <a:endParaRPr lang="pt-BR" altLang="pt-BR" dirty="0">
              <a:solidFill>
                <a:srgbClr val="0A905A"/>
              </a:solidFill>
            </a:endParaRPr>
          </a:p>
        </p:txBody>
      </p:sp>
      <p:sp>
        <p:nvSpPr>
          <p:cNvPr id="787" name="AutoShape 316"/>
          <p:cNvSpPr>
            <a:spLocks/>
          </p:cNvSpPr>
          <p:nvPr/>
        </p:nvSpPr>
        <p:spPr bwMode="auto">
          <a:xfrm>
            <a:off x="3430160" y="5416224"/>
            <a:ext cx="3086510" cy="4183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100" b="1" dirty="0">
                <a:solidFill>
                  <a:schemeClr val="accent4">
                    <a:lumMod val="75000"/>
                  </a:schemeClr>
                </a:solidFill>
              </a:rPr>
              <a:t>53 entrevistados não souberam ou preferiram não responder a pergunta e foram desconsiderados</a:t>
            </a:r>
          </a:p>
        </p:txBody>
      </p:sp>
      <p:sp>
        <p:nvSpPr>
          <p:cNvPr id="788" name="Espaço Reservado para Conteúdo 2"/>
          <p:cNvSpPr txBox="1">
            <a:spLocks/>
          </p:cNvSpPr>
          <p:nvPr/>
        </p:nvSpPr>
        <p:spPr>
          <a:xfrm>
            <a:off x="1510076" y="6020927"/>
            <a:ext cx="5006594" cy="5231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P5. </a:t>
            </a:r>
            <a:r>
              <a:rPr lang="pt-BR" sz="1200" dirty="0">
                <a:solidFill>
                  <a:schemeClr val="accent1">
                    <a:lumMod val="50000"/>
                  </a:schemeClr>
                </a:solidFill>
              </a:rPr>
              <a:t>O(A) Sr.(a) sabia que a pessoa que estava prestando serviços para a sua empresa tratava-se de um consultor viabilizado pelo Sebrae? (ESP-RU)</a:t>
            </a:r>
            <a:endParaRPr lang="pt-BR" sz="1200" b="1" dirty="0">
              <a:solidFill>
                <a:schemeClr val="accent1">
                  <a:lumMod val="50000"/>
                </a:schemeClr>
              </a:solidFill>
            </a:endParaRPr>
          </a:p>
        </p:txBody>
      </p:sp>
      <p:sp>
        <p:nvSpPr>
          <p:cNvPr id="798" name="Espaço Reservado para Conteúdo 2"/>
          <p:cNvSpPr txBox="1">
            <a:spLocks/>
          </p:cNvSpPr>
          <p:nvPr/>
        </p:nvSpPr>
        <p:spPr>
          <a:xfrm>
            <a:off x="7172706" y="6020927"/>
            <a:ext cx="5006594" cy="5231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P6. </a:t>
            </a:r>
            <a:r>
              <a:rPr lang="pt-BR" sz="1200" dirty="0">
                <a:solidFill>
                  <a:schemeClr val="accent1">
                    <a:lumMod val="50000"/>
                  </a:schemeClr>
                </a:solidFill>
              </a:rPr>
              <a:t>Após realização do curso/consultoria do Sebraetec, recebeu algum contato do Sebrae? (ESP-RU)</a:t>
            </a:r>
          </a:p>
        </p:txBody>
      </p:sp>
      <p:sp>
        <p:nvSpPr>
          <p:cNvPr id="808" name="CaixaDeTexto 97"/>
          <p:cNvSpPr txBox="1"/>
          <p:nvPr/>
        </p:nvSpPr>
        <p:spPr>
          <a:xfrm>
            <a:off x="7075084" y="3453097"/>
            <a:ext cx="2177312"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smtClean="0">
                <a:solidFill>
                  <a:schemeClr val="accent5">
                    <a:lumMod val="50000"/>
                  </a:schemeClr>
                </a:solidFill>
              </a:rPr>
              <a:t>sim</a:t>
            </a:r>
            <a:r>
              <a:rPr lang="pt-BR" sz="3600" b="1" dirty="0" smtClean="0">
                <a:solidFill>
                  <a:schemeClr val="accent2">
                    <a:lumMod val="75000"/>
                  </a:schemeClr>
                </a:solidFill>
              </a:rPr>
              <a:t> </a:t>
            </a:r>
            <a:r>
              <a:rPr lang="pt-BR" sz="3600" b="1" dirty="0">
                <a:solidFill>
                  <a:schemeClr val="accent6">
                    <a:lumMod val="75000"/>
                  </a:schemeClr>
                </a:solidFill>
              </a:rPr>
              <a:t>59</a:t>
            </a:r>
            <a:r>
              <a:rPr lang="pt-BR" sz="2400" b="1" dirty="0">
                <a:solidFill>
                  <a:schemeClr val="accent6">
                    <a:lumMod val="75000"/>
                  </a:schemeClr>
                </a:solidFill>
              </a:rPr>
              <a:t>%</a:t>
            </a:r>
          </a:p>
        </p:txBody>
      </p:sp>
      <p:pic>
        <p:nvPicPr>
          <p:cNvPr id="809" name="Imagem 808"/>
          <p:cNvPicPr>
            <a:picLocks noChangeAspect="1"/>
          </p:cNvPicPr>
          <p:nvPr/>
        </p:nvPicPr>
        <p:blipFill>
          <a:blip r:embed="rId2">
            <a:duotone>
              <a:schemeClr val="accent6">
                <a:shade val="45000"/>
                <a:satMod val="135000"/>
              </a:schemeClr>
              <a:prstClr val="white"/>
            </a:duotone>
          </a:blip>
          <a:stretch>
            <a:fillRect/>
          </a:stretch>
        </p:blipFill>
        <p:spPr>
          <a:xfrm>
            <a:off x="8233435" y="2072906"/>
            <a:ext cx="768821" cy="970833"/>
          </a:xfrm>
          <a:prstGeom prst="rect">
            <a:avLst/>
          </a:prstGeom>
        </p:spPr>
      </p:pic>
      <p:pic>
        <p:nvPicPr>
          <p:cNvPr id="811" name="Imagem 810"/>
          <p:cNvPicPr>
            <a:picLocks noChangeAspect="1"/>
          </p:cNvPicPr>
          <p:nvPr/>
        </p:nvPicPr>
        <p:blipFill>
          <a:blip r:embed="rId3">
            <a:duotone>
              <a:schemeClr val="accent3">
                <a:shade val="45000"/>
                <a:satMod val="135000"/>
              </a:schemeClr>
              <a:prstClr val="white"/>
            </a:duotone>
          </a:blip>
          <a:stretch>
            <a:fillRect/>
          </a:stretch>
        </p:blipFill>
        <p:spPr>
          <a:xfrm>
            <a:off x="9816753" y="2079401"/>
            <a:ext cx="765894" cy="967136"/>
          </a:xfrm>
          <a:prstGeom prst="rect">
            <a:avLst/>
          </a:prstGeom>
        </p:spPr>
      </p:pic>
      <p:grpSp>
        <p:nvGrpSpPr>
          <p:cNvPr id="13" name="Grupo 12"/>
          <p:cNvGrpSpPr/>
          <p:nvPr/>
        </p:nvGrpSpPr>
        <p:grpSpPr>
          <a:xfrm>
            <a:off x="9028173" y="2072905"/>
            <a:ext cx="768821" cy="970834"/>
            <a:chOff x="9028173" y="2072905"/>
            <a:chExt cx="768821" cy="970834"/>
          </a:xfrm>
        </p:grpSpPr>
        <p:pic>
          <p:nvPicPr>
            <p:cNvPr id="810" name="Imagem 809"/>
            <p:cNvPicPr>
              <a:picLocks noChangeAspect="1"/>
            </p:cNvPicPr>
            <p:nvPr/>
          </p:nvPicPr>
          <p:blipFill>
            <a:blip r:embed="rId2">
              <a:duotone>
                <a:schemeClr val="accent3">
                  <a:shade val="45000"/>
                  <a:satMod val="135000"/>
                </a:schemeClr>
                <a:prstClr val="white"/>
              </a:duotone>
            </a:blip>
            <a:stretch>
              <a:fillRect/>
            </a:stretch>
          </p:blipFill>
          <p:spPr>
            <a:xfrm>
              <a:off x="9028173" y="2072906"/>
              <a:ext cx="768821" cy="970833"/>
            </a:xfrm>
            <a:prstGeom prst="rect">
              <a:avLst/>
            </a:prstGeom>
          </p:spPr>
        </p:pic>
        <p:pic>
          <p:nvPicPr>
            <p:cNvPr id="812" name="Imagem 811"/>
            <p:cNvPicPr>
              <a:picLocks noChangeAspect="1"/>
            </p:cNvPicPr>
            <p:nvPr/>
          </p:nvPicPr>
          <p:blipFill rotWithShape="1">
            <a:blip r:embed="rId2">
              <a:duotone>
                <a:schemeClr val="accent6">
                  <a:shade val="45000"/>
                  <a:satMod val="135000"/>
                </a:schemeClr>
                <a:prstClr val="white"/>
              </a:duotone>
            </a:blip>
            <a:srcRect l="1" r="14519"/>
            <a:stretch/>
          </p:blipFill>
          <p:spPr>
            <a:xfrm>
              <a:off x="9028173" y="2072905"/>
              <a:ext cx="657188" cy="970833"/>
            </a:xfrm>
            <a:prstGeom prst="rect">
              <a:avLst/>
            </a:prstGeom>
          </p:spPr>
        </p:pic>
      </p:grpSp>
      <p:grpSp>
        <p:nvGrpSpPr>
          <p:cNvPr id="814" name="Grupo 813"/>
          <p:cNvGrpSpPr/>
          <p:nvPr/>
        </p:nvGrpSpPr>
        <p:grpSpPr>
          <a:xfrm>
            <a:off x="7369817" y="3073808"/>
            <a:ext cx="4010550" cy="114458"/>
            <a:chOff x="4580154" y="5881520"/>
            <a:chExt cx="2883638" cy="244475"/>
          </a:xfrm>
        </p:grpSpPr>
        <p:sp>
          <p:nvSpPr>
            <p:cNvPr id="815" name="Rectangle 5"/>
            <p:cNvSpPr>
              <a:spLocks noChangeArrowheads="1"/>
            </p:cNvSpPr>
            <p:nvPr/>
          </p:nvSpPr>
          <p:spPr bwMode="auto">
            <a:xfrm>
              <a:off x="4580154" y="5881520"/>
              <a:ext cx="1630720" cy="244475"/>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16" name="Rectangle 7"/>
            <p:cNvSpPr>
              <a:spLocks noChangeArrowheads="1"/>
            </p:cNvSpPr>
            <p:nvPr/>
          </p:nvSpPr>
          <p:spPr bwMode="auto">
            <a:xfrm>
              <a:off x="6247233" y="5881520"/>
              <a:ext cx="1216559" cy="244475"/>
            </a:xfrm>
            <a:prstGeom prst="rect">
              <a:avLst/>
            </a:prstGeom>
            <a:solidFill>
              <a:schemeClr val="bg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sp>
        <p:nvSpPr>
          <p:cNvPr id="817" name="CaixaDeTexto 97"/>
          <p:cNvSpPr txBox="1"/>
          <p:nvPr/>
        </p:nvSpPr>
        <p:spPr>
          <a:xfrm>
            <a:off x="9422742" y="3454363"/>
            <a:ext cx="2042219"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sz="2800" b="1" dirty="0" smtClean="0">
                <a:solidFill>
                  <a:schemeClr val="accent5">
                    <a:lumMod val="50000"/>
                  </a:schemeClr>
                </a:solidFill>
              </a:rPr>
              <a:t>não</a:t>
            </a:r>
            <a:r>
              <a:rPr lang="pt-BR" sz="3600" b="1" dirty="0" smtClean="0">
                <a:solidFill>
                  <a:schemeClr val="accent2">
                    <a:lumMod val="75000"/>
                  </a:schemeClr>
                </a:solidFill>
              </a:rPr>
              <a:t> </a:t>
            </a:r>
            <a:r>
              <a:rPr lang="pt-BR" sz="3600" b="1" dirty="0">
                <a:solidFill>
                  <a:schemeClr val="bg1">
                    <a:lumMod val="50000"/>
                  </a:schemeClr>
                </a:solidFill>
              </a:rPr>
              <a:t>41</a:t>
            </a:r>
            <a:r>
              <a:rPr lang="pt-BR" sz="2400" b="1" dirty="0">
                <a:solidFill>
                  <a:schemeClr val="bg1">
                    <a:lumMod val="50000"/>
                  </a:schemeClr>
                </a:solidFill>
              </a:rPr>
              <a:t>%</a:t>
            </a:r>
          </a:p>
        </p:txBody>
      </p:sp>
      <p:sp>
        <p:nvSpPr>
          <p:cNvPr id="829" name="Espaço Reservado para Conteúdo 2"/>
          <p:cNvSpPr txBox="1">
            <a:spLocks/>
          </p:cNvSpPr>
          <p:nvPr/>
        </p:nvSpPr>
        <p:spPr>
          <a:xfrm>
            <a:off x="7153927" y="623283"/>
            <a:ext cx="4632717" cy="9552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2800" b="1" dirty="0">
                <a:solidFill>
                  <a:schemeClr val="accent1">
                    <a:lumMod val="75000"/>
                  </a:schemeClr>
                </a:solidFill>
                <a:latin typeface="+mn-lt"/>
              </a:rPr>
              <a:t>recebimento de contato do Sebrae após o </a:t>
            </a:r>
            <a:r>
              <a:rPr lang="pt-BR" sz="2800" b="1" dirty="0" err="1">
                <a:solidFill>
                  <a:schemeClr val="accent1">
                    <a:lumMod val="75000"/>
                  </a:schemeClr>
                </a:solidFill>
                <a:latin typeface="+mn-lt"/>
              </a:rPr>
              <a:t>Sebraetec</a:t>
            </a:r>
            <a:endParaRPr lang="pt-BR" sz="2800" b="1" dirty="0">
              <a:solidFill>
                <a:schemeClr val="accent1">
                  <a:lumMod val="75000"/>
                </a:schemeClr>
              </a:solidFill>
              <a:latin typeface="+mn-lt"/>
            </a:endParaRPr>
          </a:p>
        </p:txBody>
      </p:sp>
      <p:sp>
        <p:nvSpPr>
          <p:cNvPr id="830" name="Espaço Reservado para Conteúdo 2"/>
          <p:cNvSpPr txBox="1">
            <a:spLocks/>
          </p:cNvSpPr>
          <p:nvPr/>
        </p:nvSpPr>
        <p:spPr>
          <a:xfrm>
            <a:off x="6902130" y="5574378"/>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200" dirty="0">
                <a:solidFill>
                  <a:schemeClr val="bg1">
                    <a:lumMod val="50000"/>
                  </a:schemeClr>
                </a:solidFill>
                <a:latin typeface="+mn-lt"/>
              </a:rPr>
              <a:t>base: </a:t>
            </a:r>
            <a:r>
              <a:rPr lang="pt-BR" sz="1200" b="1" dirty="0">
                <a:solidFill>
                  <a:schemeClr val="bg1">
                    <a:lumMod val="50000"/>
                  </a:schemeClr>
                </a:solidFill>
                <a:latin typeface="+mn-lt"/>
              </a:rPr>
              <a:t>5.438 entrevistas</a:t>
            </a:r>
          </a:p>
        </p:txBody>
      </p:sp>
      <p:sp>
        <p:nvSpPr>
          <p:cNvPr id="831" name="AutoShape 316"/>
          <p:cNvSpPr>
            <a:spLocks/>
          </p:cNvSpPr>
          <p:nvPr/>
        </p:nvSpPr>
        <p:spPr bwMode="auto">
          <a:xfrm>
            <a:off x="9002256" y="5309547"/>
            <a:ext cx="3024644" cy="50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100" b="1" dirty="0">
                <a:solidFill>
                  <a:schemeClr val="accent4">
                    <a:lumMod val="75000"/>
                  </a:schemeClr>
                </a:solidFill>
              </a:rPr>
              <a:t>278 entrevistados não souberam ou preferiram não responder a pergunta e foram desconsiderados</a:t>
            </a:r>
          </a:p>
        </p:txBody>
      </p:sp>
      <p:grpSp>
        <p:nvGrpSpPr>
          <p:cNvPr id="9" name="Grupo 8"/>
          <p:cNvGrpSpPr/>
          <p:nvPr/>
        </p:nvGrpSpPr>
        <p:grpSpPr>
          <a:xfrm>
            <a:off x="3406927" y="4323034"/>
            <a:ext cx="3020974" cy="609975"/>
            <a:chOff x="3406927" y="4323034"/>
            <a:chExt cx="3020974" cy="609975"/>
          </a:xfrm>
        </p:grpSpPr>
        <p:grpSp>
          <p:nvGrpSpPr>
            <p:cNvPr id="21" name="Grupo 20"/>
            <p:cNvGrpSpPr/>
            <p:nvPr/>
          </p:nvGrpSpPr>
          <p:grpSpPr>
            <a:xfrm>
              <a:off x="3406927" y="4676796"/>
              <a:ext cx="271866" cy="256213"/>
              <a:chOff x="6478588" y="3275833"/>
              <a:chExt cx="523005" cy="492892"/>
            </a:xfrm>
          </p:grpSpPr>
          <p:sp>
            <p:nvSpPr>
              <p:cNvPr id="22"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23"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4"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5"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6"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8"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0"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2"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4"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6"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7"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8"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9"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40"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41" name="Grupo 40"/>
            <p:cNvGrpSpPr/>
            <p:nvPr/>
          </p:nvGrpSpPr>
          <p:grpSpPr>
            <a:xfrm>
              <a:off x="3713353" y="4675685"/>
              <a:ext cx="271866" cy="256213"/>
              <a:chOff x="6478588" y="3275833"/>
              <a:chExt cx="523005" cy="492892"/>
            </a:xfrm>
          </p:grpSpPr>
          <p:sp>
            <p:nvSpPr>
              <p:cNvPr id="42"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43"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44"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45"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46"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47"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48"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49"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0"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1"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2"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3"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4"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5"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6"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7"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8"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59"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60" name="Grupo 59"/>
            <p:cNvGrpSpPr/>
            <p:nvPr/>
          </p:nvGrpSpPr>
          <p:grpSpPr>
            <a:xfrm>
              <a:off x="4019778" y="4674575"/>
              <a:ext cx="271866" cy="256213"/>
              <a:chOff x="6478588" y="3275833"/>
              <a:chExt cx="523005" cy="492892"/>
            </a:xfrm>
          </p:grpSpPr>
          <p:sp>
            <p:nvSpPr>
              <p:cNvPr id="61"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62"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63"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64"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65"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66"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67"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68"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69"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70"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71"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72"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73"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74"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75"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76"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77"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78"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79" name="Grupo 78"/>
            <p:cNvGrpSpPr/>
            <p:nvPr/>
          </p:nvGrpSpPr>
          <p:grpSpPr>
            <a:xfrm>
              <a:off x="4326204" y="4673465"/>
              <a:ext cx="271866" cy="256213"/>
              <a:chOff x="6478588" y="3275833"/>
              <a:chExt cx="523005" cy="492892"/>
            </a:xfrm>
          </p:grpSpPr>
          <p:sp>
            <p:nvSpPr>
              <p:cNvPr id="80"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81"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82"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83"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84"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85"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86"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87"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88"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89"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90"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91"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92"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93"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94"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95"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96"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97"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98" name="Grupo 97"/>
            <p:cNvGrpSpPr/>
            <p:nvPr/>
          </p:nvGrpSpPr>
          <p:grpSpPr>
            <a:xfrm>
              <a:off x="4632629" y="4672355"/>
              <a:ext cx="271866" cy="256213"/>
              <a:chOff x="6478588" y="3275833"/>
              <a:chExt cx="523005" cy="492892"/>
            </a:xfrm>
          </p:grpSpPr>
          <p:sp>
            <p:nvSpPr>
              <p:cNvPr id="99"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100"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01"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02"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03"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04"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05"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06"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07"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08"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09"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10"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11"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12"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13"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14"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15"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16"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117" name="Grupo 116"/>
            <p:cNvGrpSpPr/>
            <p:nvPr/>
          </p:nvGrpSpPr>
          <p:grpSpPr>
            <a:xfrm>
              <a:off x="4939055" y="4671244"/>
              <a:ext cx="271866" cy="256213"/>
              <a:chOff x="6478588" y="3275833"/>
              <a:chExt cx="523005" cy="492892"/>
            </a:xfrm>
          </p:grpSpPr>
          <p:sp>
            <p:nvSpPr>
              <p:cNvPr id="118"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119"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0"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1"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2"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3"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4"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5"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6"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7"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8"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29"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30"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31"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32"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33"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34"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35"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136" name="Grupo 135"/>
            <p:cNvGrpSpPr/>
            <p:nvPr/>
          </p:nvGrpSpPr>
          <p:grpSpPr>
            <a:xfrm>
              <a:off x="5245480" y="4670134"/>
              <a:ext cx="271866" cy="256213"/>
              <a:chOff x="6478588" y="3275833"/>
              <a:chExt cx="523005" cy="492892"/>
            </a:xfrm>
          </p:grpSpPr>
          <p:sp>
            <p:nvSpPr>
              <p:cNvPr id="137"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138"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39"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0"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1"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2"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3"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4"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5"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6"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7"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8"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49"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50"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51"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52"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53"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154"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249" name="Grupo 248"/>
            <p:cNvGrpSpPr/>
            <p:nvPr/>
          </p:nvGrpSpPr>
          <p:grpSpPr>
            <a:xfrm>
              <a:off x="5543183" y="4672355"/>
              <a:ext cx="271866" cy="256213"/>
              <a:chOff x="6478588" y="3275833"/>
              <a:chExt cx="523005" cy="492892"/>
            </a:xfrm>
          </p:grpSpPr>
          <p:sp>
            <p:nvSpPr>
              <p:cNvPr id="250"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251"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52"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53"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54"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55"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56"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57"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58"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59"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60"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61"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62"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63"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64"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65"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66"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67"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268" name="Grupo 267"/>
            <p:cNvGrpSpPr/>
            <p:nvPr/>
          </p:nvGrpSpPr>
          <p:grpSpPr>
            <a:xfrm>
              <a:off x="5849609" y="4671244"/>
              <a:ext cx="271866" cy="256213"/>
              <a:chOff x="6478588" y="3275833"/>
              <a:chExt cx="523005" cy="492892"/>
            </a:xfrm>
          </p:grpSpPr>
          <p:sp>
            <p:nvSpPr>
              <p:cNvPr id="269"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270"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1"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2"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3"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4"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5"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6"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7"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8"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79"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80"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81"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82"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83"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84"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85"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86"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287" name="Grupo 286"/>
            <p:cNvGrpSpPr/>
            <p:nvPr/>
          </p:nvGrpSpPr>
          <p:grpSpPr>
            <a:xfrm>
              <a:off x="6156035" y="4670134"/>
              <a:ext cx="271866" cy="256213"/>
              <a:chOff x="6478588" y="3275833"/>
              <a:chExt cx="523005" cy="492892"/>
            </a:xfrm>
          </p:grpSpPr>
          <p:sp>
            <p:nvSpPr>
              <p:cNvPr id="288"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289"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0"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1"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2"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3"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4"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5"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6"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7"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8"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299"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00"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01"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02"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03"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04"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05"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306" name="Grupo 305"/>
            <p:cNvGrpSpPr/>
            <p:nvPr/>
          </p:nvGrpSpPr>
          <p:grpSpPr>
            <a:xfrm>
              <a:off x="3406927" y="4325254"/>
              <a:ext cx="271866" cy="256213"/>
              <a:chOff x="6478588" y="3275833"/>
              <a:chExt cx="523005" cy="492892"/>
            </a:xfrm>
          </p:grpSpPr>
          <p:sp>
            <p:nvSpPr>
              <p:cNvPr id="307"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308"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09"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0"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1"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2"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3"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4"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5"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6"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7"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8"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19"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20"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21"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22"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23"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24"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325" name="Grupo 324"/>
            <p:cNvGrpSpPr/>
            <p:nvPr/>
          </p:nvGrpSpPr>
          <p:grpSpPr>
            <a:xfrm>
              <a:off x="3713353" y="4324144"/>
              <a:ext cx="271866" cy="256213"/>
              <a:chOff x="6478588" y="3275833"/>
              <a:chExt cx="523005" cy="492892"/>
            </a:xfrm>
          </p:grpSpPr>
          <p:sp>
            <p:nvSpPr>
              <p:cNvPr id="326"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327"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28"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29"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0"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1"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2"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3"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4"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5"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6"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7"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8"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39"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40"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41"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42"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43"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nvGrpSpPr>
            <p:cNvPr id="344" name="Grupo 343"/>
            <p:cNvGrpSpPr/>
            <p:nvPr/>
          </p:nvGrpSpPr>
          <p:grpSpPr>
            <a:xfrm>
              <a:off x="4019778" y="4323034"/>
              <a:ext cx="271866" cy="256213"/>
              <a:chOff x="6478588" y="3275833"/>
              <a:chExt cx="523005" cy="492892"/>
            </a:xfrm>
          </p:grpSpPr>
          <p:sp>
            <p:nvSpPr>
              <p:cNvPr id="345"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050" b="1" dirty="0">
                    <a:solidFill>
                      <a:srgbClr val="C00000"/>
                    </a:solidFill>
                    <a:latin typeface="+mn-lt"/>
                  </a:rPr>
                  <a:t>?</a:t>
                </a:r>
              </a:p>
            </p:txBody>
          </p:sp>
          <p:sp>
            <p:nvSpPr>
              <p:cNvPr id="346"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47"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48"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49"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0"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1"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2"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3"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4"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5"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6"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7"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8"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59"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60"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61"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sp>
            <p:nvSpPr>
              <p:cNvPr id="362"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000"/>
              </a:p>
            </p:txBody>
          </p:sp>
        </p:grpSp>
      </p:grpSp>
      <p:grpSp>
        <p:nvGrpSpPr>
          <p:cNvPr id="8" name="Grupo 7"/>
          <p:cNvGrpSpPr/>
          <p:nvPr/>
        </p:nvGrpSpPr>
        <p:grpSpPr>
          <a:xfrm>
            <a:off x="3415592" y="1915667"/>
            <a:ext cx="2970373" cy="2675571"/>
            <a:chOff x="3415592" y="1915667"/>
            <a:chExt cx="2970373" cy="2675571"/>
          </a:xfrm>
        </p:grpSpPr>
        <p:pic>
          <p:nvPicPr>
            <p:cNvPr id="162" name="Imagem 161"/>
            <p:cNvPicPr>
              <a:picLocks noChangeAspect="1"/>
            </p:cNvPicPr>
            <p:nvPr/>
          </p:nvPicPr>
          <p:blipFill>
            <a:blip r:embed="rId4">
              <a:duotone>
                <a:schemeClr val="accent6">
                  <a:shade val="45000"/>
                  <a:satMod val="135000"/>
                </a:schemeClr>
                <a:prstClr val="white"/>
              </a:duotone>
            </a:blip>
            <a:stretch>
              <a:fillRect/>
            </a:stretch>
          </p:blipFill>
          <p:spPr>
            <a:xfrm>
              <a:off x="3415592" y="1915667"/>
              <a:ext cx="215844" cy="215844"/>
            </a:xfrm>
            <a:prstGeom prst="rect">
              <a:avLst/>
            </a:prstGeom>
          </p:spPr>
        </p:pic>
        <p:pic>
          <p:nvPicPr>
            <p:cNvPr id="163" name="Imagem 162"/>
            <p:cNvPicPr>
              <a:picLocks noChangeAspect="1"/>
            </p:cNvPicPr>
            <p:nvPr/>
          </p:nvPicPr>
          <p:blipFill>
            <a:blip r:embed="rId4">
              <a:duotone>
                <a:schemeClr val="accent6">
                  <a:shade val="45000"/>
                  <a:satMod val="135000"/>
                </a:schemeClr>
                <a:prstClr val="white"/>
              </a:duotone>
            </a:blip>
            <a:stretch>
              <a:fillRect/>
            </a:stretch>
          </p:blipFill>
          <p:spPr>
            <a:xfrm>
              <a:off x="3721651" y="1915667"/>
              <a:ext cx="215844" cy="215844"/>
            </a:xfrm>
            <a:prstGeom prst="rect">
              <a:avLst/>
            </a:prstGeom>
          </p:spPr>
        </p:pic>
        <p:pic>
          <p:nvPicPr>
            <p:cNvPr id="164" name="Imagem 163"/>
            <p:cNvPicPr>
              <a:picLocks noChangeAspect="1"/>
            </p:cNvPicPr>
            <p:nvPr/>
          </p:nvPicPr>
          <p:blipFill>
            <a:blip r:embed="rId4">
              <a:duotone>
                <a:schemeClr val="accent6">
                  <a:shade val="45000"/>
                  <a:satMod val="135000"/>
                </a:schemeClr>
                <a:prstClr val="white"/>
              </a:duotone>
            </a:blip>
            <a:stretch>
              <a:fillRect/>
            </a:stretch>
          </p:blipFill>
          <p:spPr>
            <a:xfrm>
              <a:off x="4027709" y="1915667"/>
              <a:ext cx="215844" cy="215844"/>
            </a:xfrm>
            <a:prstGeom prst="rect">
              <a:avLst/>
            </a:prstGeom>
          </p:spPr>
        </p:pic>
        <p:pic>
          <p:nvPicPr>
            <p:cNvPr id="165" name="Imagem 164"/>
            <p:cNvPicPr>
              <a:picLocks noChangeAspect="1"/>
            </p:cNvPicPr>
            <p:nvPr/>
          </p:nvPicPr>
          <p:blipFill>
            <a:blip r:embed="rId4">
              <a:duotone>
                <a:schemeClr val="accent6">
                  <a:shade val="45000"/>
                  <a:satMod val="135000"/>
                </a:schemeClr>
                <a:prstClr val="white"/>
              </a:duotone>
            </a:blip>
            <a:stretch>
              <a:fillRect/>
            </a:stretch>
          </p:blipFill>
          <p:spPr>
            <a:xfrm>
              <a:off x="4333768" y="1915667"/>
              <a:ext cx="215844" cy="215844"/>
            </a:xfrm>
            <a:prstGeom prst="rect">
              <a:avLst/>
            </a:prstGeom>
          </p:spPr>
        </p:pic>
        <p:pic>
          <p:nvPicPr>
            <p:cNvPr id="166" name="Imagem 165"/>
            <p:cNvPicPr>
              <a:picLocks noChangeAspect="1"/>
            </p:cNvPicPr>
            <p:nvPr/>
          </p:nvPicPr>
          <p:blipFill>
            <a:blip r:embed="rId4">
              <a:duotone>
                <a:schemeClr val="accent6">
                  <a:shade val="45000"/>
                  <a:satMod val="135000"/>
                </a:schemeClr>
                <a:prstClr val="white"/>
              </a:duotone>
            </a:blip>
            <a:stretch>
              <a:fillRect/>
            </a:stretch>
          </p:blipFill>
          <p:spPr>
            <a:xfrm>
              <a:off x="4639826" y="1915667"/>
              <a:ext cx="215844" cy="215844"/>
            </a:xfrm>
            <a:prstGeom prst="rect">
              <a:avLst/>
            </a:prstGeom>
          </p:spPr>
        </p:pic>
        <p:pic>
          <p:nvPicPr>
            <p:cNvPr id="167" name="Imagem 166"/>
            <p:cNvPicPr>
              <a:picLocks noChangeAspect="1"/>
            </p:cNvPicPr>
            <p:nvPr/>
          </p:nvPicPr>
          <p:blipFill>
            <a:blip r:embed="rId4">
              <a:duotone>
                <a:schemeClr val="accent6">
                  <a:shade val="45000"/>
                  <a:satMod val="135000"/>
                </a:schemeClr>
                <a:prstClr val="white"/>
              </a:duotone>
            </a:blip>
            <a:stretch>
              <a:fillRect/>
            </a:stretch>
          </p:blipFill>
          <p:spPr>
            <a:xfrm>
              <a:off x="4945885" y="1915667"/>
              <a:ext cx="215844" cy="215844"/>
            </a:xfrm>
            <a:prstGeom prst="rect">
              <a:avLst/>
            </a:prstGeom>
          </p:spPr>
        </p:pic>
        <p:pic>
          <p:nvPicPr>
            <p:cNvPr id="168" name="Imagem 167"/>
            <p:cNvPicPr>
              <a:picLocks noChangeAspect="1"/>
            </p:cNvPicPr>
            <p:nvPr/>
          </p:nvPicPr>
          <p:blipFill>
            <a:blip r:embed="rId4">
              <a:duotone>
                <a:schemeClr val="accent6">
                  <a:shade val="45000"/>
                  <a:satMod val="135000"/>
                </a:schemeClr>
                <a:prstClr val="white"/>
              </a:duotone>
            </a:blip>
            <a:stretch>
              <a:fillRect/>
            </a:stretch>
          </p:blipFill>
          <p:spPr>
            <a:xfrm>
              <a:off x="5251943" y="1915667"/>
              <a:ext cx="215844" cy="215844"/>
            </a:xfrm>
            <a:prstGeom prst="rect">
              <a:avLst/>
            </a:prstGeom>
          </p:spPr>
        </p:pic>
        <p:pic>
          <p:nvPicPr>
            <p:cNvPr id="169" name="Imagem 168"/>
            <p:cNvPicPr>
              <a:picLocks noChangeAspect="1"/>
            </p:cNvPicPr>
            <p:nvPr/>
          </p:nvPicPr>
          <p:blipFill>
            <a:blip r:embed="rId4">
              <a:duotone>
                <a:schemeClr val="accent6">
                  <a:shade val="45000"/>
                  <a:satMod val="135000"/>
                </a:schemeClr>
                <a:prstClr val="white"/>
              </a:duotone>
            </a:blip>
            <a:stretch>
              <a:fillRect/>
            </a:stretch>
          </p:blipFill>
          <p:spPr>
            <a:xfrm>
              <a:off x="5558002" y="1915667"/>
              <a:ext cx="215844" cy="215844"/>
            </a:xfrm>
            <a:prstGeom prst="rect">
              <a:avLst/>
            </a:prstGeom>
          </p:spPr>
        </p:pic>
        <p:pic>
          <p:nvPicPr>
            <p:cNvPr id="170" name="Imagem 169"/>
            <p:cNvPicPr>
              <a:picLocks noChangeAspect="1"/>
            </p:cNvPicPr>
            <p:nvPr/>
          </p:nvPicPr>
          <p:blipFill>
            <a:blip r:embed="rId4">
              <a:duotone>
                <a:schemeClr val="accent6">
                  <a:shade val="45000"/>
                  <a:satMod val="135000"/>
                </a:schemeClr>
                <a:prstClr val="white"/>
              </a:duotone>
            </a:blip>
            <a:stretch>
              <a:fillRect/>
            </a:stretch>
          </p:blipFill>
          <p:spPr>
            <a:xfrm>
              <a:off x="5864060" y="1915667"/>
              <a:ext cx="215844" cy="215844"/>
            </a:xfrm>
            <a:prstGeom prst="rect">
              <a:avLst/>
            </a:prstGeom>
          </p:spPr>
        </p:pic>
        <p:pic>
          <p:nvPicPr>
            <p:cNvPr id="171" name="Imagem 170"/>
            <p:cNvPicPr>
              <a:picLocks noChangeAspect="1"/>
            </p:cNvPicPr>
            <p:nvPr/>
          </p:nvPicPr>
          <p:blipFill>
            <a:blip r:embed="rId4">
              <a:duotone>
                <a:schemeClr val="accent6">
                  <a:shade val="45000"/>
                  <a:satMod val="135000"/>
                </a:schemeClr>
                <a:prstClr val="white"/>
              </a:duotone>
            </a:blip>
            <a:stretch>
              <a:fillRect/>
            </a:stretch>
          </p:blipFill>
          <p:spPr>
            <a:xfrm>
              <a:off x="6170121" y="1915667"/>
              <a:ext cx="215844" cy="215844"/>
            </a:xfrm>
            <a:prstGeom prst="rect">
              <a:avLst/>
            </a:prstGeom>
          </p:spPr>
        </p:pic>
        <p:pic>
          <p:nvPicPr>
            <p:cNvPr id="173" name="Imagem 172"/>
            <p:cNvPicPr>
              <a:picLocks noChangeAspect="1"/>
            </p:cNvPicPr>
            <p:nvPr/>
          </p:nvPicPr>
          <p:blipFill>
            <a:blip r:embed="rId4">
              <a:duotone>
                <a:schemeClr val="accent6">
                  <a:shade val="45000"/>
                  <a:satMod val="135000"/>
                </a:schemeClr>
                <a:prstClr val="white"/>
              </a:duotone>
            </a:blip>
            <a:stretch>
              <a:fillRect/>
            </a:stretch>
          </p:blipFill>
          <p:spPr>
            <a:xfrm>
              <a:off x="3415592" y="2225852"/>
              <a:ext cx="215844" cy="215844"/>
            </a:xfrm>
            <a:prstGeom prst="rect">
              <a:avLst/>
            </a:prstGeom>
          </p:spPr>
        </p:pic>
        <p:pic>
          <p:nvPicPr>
            <p:cNvPr id="174" name="Imagem 173"/>
            <p:cNvPicPr>
              <a:picLocks noChangeAspect="1"/>
            </p:cNvPicPr>
            <p:nvPr/>
          </p:nvPicPr>
          <p:blipFill>
            <a:blip r:embed="rId4">
              <a:duotone>
                <a:schemeClr val="accent6">
                  <a:shade val="45000"/>
                  <a:satMod val="135000"/>
                </a:schemeClr>
                <a:prstClr val="white"/>
              </a:duotone>
            </a:blip>
            <a:stretch>
              <a:fillRect/>
            </a:stretch>
          </p:blipFill>
          <p:spPr>
            <a:xfrm>
              <a:off x="3721651" y="2225852"/>
              <a:ext cx="215844" cy="215844"/>
            </a:xfrm>
            <a:prstGeom prst="rect">
              <a:avLst/>
            </a:prstGeom>
          </p:spPr>
        </p:pic>
        <p:pic>
          <p:nvPicPr>
            <p:cNvPr id="175" name="Imagem 174"/>
            <p:cNvPicPr>
              <a:picLocks noChangeAspect="1"/>
            </p:cNvPicPr>
            <p:nvPr/>
          </p:nvPicPr>
          <p:blipFill>
            <a:blip r:embed="rId4">
              <a:duotone>
                <a:schemeClr val="accent6">
                  <a:shade val="45000"/>
                  <a:satMod val="135000"/>
                </a:schemeClr>
                <a:prstClr val="white"/>
              </a:duotone>
            </a:blip>
            <a:stretch>
              <a:fillRect/>
            </a:stretch>
          </p:blipFill>
          <p:spPr>
            <a:xfrm>
              <a:off x="4027709" y="2225852"/>
              <a:ext cx="215844" cy="215844"/>
            </a:xfrm>
            <a:prstGeom prst="rect">
              <a:avLst/>
            </a:prstGeom>
          </p:spPr>
        </p:pic>
        <p:pic>
          <p:nvPicPr>
            <p:cNvPr id="176" name="Imagem 175"/>
            <p:cNvPicPr>
              <a:picLocks noChangeAspect="1"/>
            </p:cNvPicPr>
            <p:nvPr/>
          </p:nvPicPr>
          <p:blipFill>
            <a:blip r:embed="rId4">
              <a:duotone>
                <a:schemeClr val="accent6">
                  <a:shade val="45000"/>
                  <a:satMod val="135000"/>
                </a:schemeClr>
                <a:prstClr val="white"/>
              </a:duotone>
            </a:blip>
            <a:stretch>
              <a:fillRect/>
            </a:stretch>
          </p:blipFill>
          <p:spPr>
            <a:xfrm>
              <a:off x="4333768" y="2225852"/>
              <a:ext cx="215844" cy="215844"/>
            </a:xfrm>
            <a:prstGeom prst="rect">
              <a:avLst/>
            </a:prstGeom>
          </p:spPr>
        </p:pic>
        <p:pic>
          <p:nvPicPr>
            <p:cNvPr id="177" name="Imagem 176"/>
            <p:cNvPicPr>
              <a:picLocks noChangeAspect="1"/>
            </p:cNvPicPr>
            <p:nvPr/>
          </p:nvPicPr>
          <p:blipFill>
            <a:blip r:embed="rId4">
              <a:duotone>
                <a:schemeClr val="accent6">
                  <a:shade val="45000"/>
                  <a:satMod val="135000"/>
                </a:schemeClr>
                <a:prstClr val="white"/>
              </a:duotone>
            </a:blip>
            <a:stretch>
              <a:fillRect/>
            </a:stretch>
          </p:blipFill>
          <p:spPr>
            <a:xfrm>
              <a:off x="4639826" y="2225852"/>
              <a:ext cx="215844" cy="215844"/>
            </a:xfrm>
            <a:prstGeom prst="rect">
              <a:avLst/>
            </a:prstGeom>
          </p:spPr>
        </p:pic>
        <p:pic>
          <p:nvPicPr>
            <p:cNvPr id="178" name="Imagem 177"/>
            <p:cNvPicPr>
              <a:picLocks noChangeAspect="1"/>
            </p:cNvPicPr>
            <p:nvPr/>
          </p:nvPicPr>
          <p:blipFill>
            <a:blip r:embed="rId4">
              <a:duotone>
                <a:schemeClr val="accent6">
                  <a:shade val="45000"/>
                  <a:satMod val="135000"/>
                </a:schemeClr>
                <a:prstClr val="white"/>
              </a:duotone>
            </a:blip>
            <a:stretch>
              <a:fillRect/>
            </a:stretch>
          </p:blipFill>
          <p:spPr>
            <a:xfrm>
              <a:off x="4945885" y="2225852"/>
              <a:ext cx="215844" cy="215844"/>
            </a:xfrm>
            <a:prstGeom prst="rect">
              <a:avLst/>
            </a:prstGeom>
          </p:spPr>
        </p:pic>
        <p:pic>
          <p:nvPicPr>
            <p:cNvPr id="179" name="Imagem 178"/>
            <p:cNvPicPr>
              <a:picLocks noChangeAspect="1"/>
            </p:cNvPicPr>
            <p:nvPr/>
          </p:nvPicPr>
          <p:blipFill>
            <a:blip r:embed="rId4">
              <a:duotone>
                <a:schemeClr val="accent6">
                  <a:shade val="45000"/>
                  <a:satMod val="135000"/>
                </a:schemeClr>
                <a:prstClr val="white"/>
              </a:duotone>
            </a:blip>
            <a:stretch>
              <a:fillRect/>
            </a:stretch>
          </p:blipFill>
          <p:spPr>
            <a:xfrm>
              <a:off x="5251943" y="2225852"/>
              <a:ext cx="215844" cy="215844"/>
            </a:xfrm>
            <a:prstGeom prst="rect">
              <a:avLst/>
            </a:prstGeom>
          </p:spPr>
        </p:pic>
        <p:pic>
          <p:nvPicPr>
            <p:cNvPr id="180" name="Imagem 179"/>
            <p:cNvPicPr>
              <a:picLocks noChangeAspect="1"/>
            </p:cNvPicPr>
            <p:nvPr/>
          </p:nvPicPr>
          <p:blipFill>
            <a:blip r:embed="rId4">
              <a:duotone>
                <a:schemeClr val="accent6">
                  <a:shade val="45000"/>
                  <a:satMod val="135000"/>
                </a:schemeClr>
                <a:prstClr val="white"/>
              </a:duotone>
            </a:blip>
            <a:stretch>
              <a:fillRect/>
            </a:stretch>
          </p:blipFill>
          <p:spPr>
            <a:xfrm>
              <a:off x="5558002" y="2225852"/>
              <a:ext cx="215844" cy="215844"/>
            </a:xfrm>
            <a:prstGeom prst="rect">
              <a:avLst/>
            </a:prstGeom>
          </p:spPr>
        </p:pic>
        <p:pic>
          <p:nvPicPr>
            <p:cNvPr id="181" name="Imagem 180"/>
            <p:cNvPicPr>
              <a:picLocks noChangeAspect="1"/>
            </p:cNvPicPr>
            <p:nvPr/>
          </p:nvPicPr>
          <p:blipFill>
            <a:blip r:embed="rId4">
              <a:duotone>
                <a:schemeClr val="accent6">
                  <a:shade val="45000"/>
                  <a:satMod val="135000"/>
                </a:schemeClr>
                <a:prstClr val="white"/>
              </a:duotone>
            </a:blip>
            <a:stretch>
              <a:fillRect/>
            </a:stretch>
          </p:blipFill>
          <p:spPr>
            <a:xfrm>
              <a:off x="5864060" y="2225852"/>
              <a:ext cx="215844" cy="215844"/>
            </a:xfrm>
            <a:prstGeom prst="rect">
              <a:avLst/>
            </a:prstGeom>
          </p:spPr>
        </p:pic>
        <p:pic>
          <p:nvPicPr>
            <p:cNvPr id="182" name="Imagem 181"/>
            <p:cNvPicPr>
              <a:picLocks noChangeAspect="1"/>
            </p:cNvPicPr>
            <p:nvPr/>
          </p:nvPicPr>
          <p:blipFill>
            <a:blip r:embed="rId4">
              <a:duotone>
                <a:schemeClr val="accent6">
                  <a:shade val="45000"/>
                  <a:satMod val="135000"/>
                </a:schemeClr>
                <a:prstClr val="white"/>
              </a:duotone>
            </a:blip>
            <a:stretch>
              <a:fillRect/>
            </a:stretch>
          </p:blipFill>
          <p:spPr>
            <a:xfrm>
              <a:off x="6170121" y="2225852"/>
              <a:ext cx="215844" cy="215844"/>
            </a:xfrm>
            <a:prstGeom prst="rect">
              <a:avLst/>
            </a:prstGeom>
          </p:spPr>
        </p:pic>
        <p:pic>
          <p:nvPicPr>
            <p:cNvPr id="184" name="Imagem 183"/>
            <p:cNvPicPr>
              <a:picLocks noChangeAspect="1"/>
            </p:cNvPicPr>
            <p:nvPr/>
          </p:nvPicPr>
          <p:blipFill>
            <a:blip r:embed="rId4">
              <a:duotone>
                <a:schemeClr val="accent6">
                  <a:shade val="45000"/>
                  <a:satMod val="135000"/>
                </a:schemeClr>
                <a:prstClr val="white"/>
              </a:duotone>
            </a:blip>
            <a:stretch>
              <a:fillRect/>
            </a:stretch>
          </p:blipFill>
          <p:spPr>
            <a:xfrm>
              <a:off x="3415592" y="2536037"/>
              <a:ext cx="215844" cy="215844"/>
            </a:xfrm>
            <a:prstGeom prst="rect">
              <a:avLst/>
            </a:prstGeom>
          </p:spPr>
        </p:pic>
        <p:pic>
          <p:nvPicPr>
            <p:cNvPr id="185" name="Imagem 184"/>
            <p:cNvPicPr>
              <a:picLocks noChangeAspect="1"/>
            </p:cNvPicPr>
            <p:nvPr/>
          </p:nvPicPr>
          <p:blipFill>
            <a:blip r:embed="rId4">
              <a:duotone>
                <a:schemeClr val="accent6">
                  <a:shade val="45000"/>
                  <a:satMod val="135000"/>
                </a:schemeClr>
                <a:prstClr val="white"/>
              </a:duotone>
            </a:blip>
            <a:stretch>
              <a:fillRect/>
            </a:stretch>
          </p:blipFill>
          <p:spPr>
            <a:xfrm>
              <a:off x="3721651" y="2536037"/>
              <a:ext cx="215844" cy="215844"/>
            </a:xfrm>
            <a:prstGeom prst="rect">
              <a:avLst/>
            </a:prstGeom>
          </p:spPr>
        </p:pic>
        <p:pic>
          <p:nvPicPr>
            <p:cNvPr id="186" name="Imagem 185"/>
            <p:cNvPicPr>
              <a:picLocks noChangeAspect="1"/>
            </p:cNvPicPr>
            <p:nvPr/>
          </p:nvPicPr>
          <p:blipFill>
            <a:blip r:embed="rId4">
              <a:duotone>
                <a:schemeClr val="accent6">
                  <a:shade val="45000"/>
                  <a:satMod val="135000"/>
                </a:schemeClr>
                <a:prstClr val="white"/>
              </a:duotone>
            </a:blip>
            <a:stretch>
              <a:fillRect/>
            </a:stretch>
          </p:blipFill>
          <p:spPr>
            <a:xfrm>
              <a:off x="4027709" y="2536037"/>
              <a:ext cx="215844" cy="215844"/>
            </a:xfrm>
            <a:prstGeom prst="rect">
              <a:avLst/>
            </a:prstGeom>
          </p:spPr>
        </p:pic>
        <p:pic>
          <p:nvPicPr>
            <p:cNvPr id="187" name="Imagem 186"/>
            <p:cNvPicPr>
              <a:picLocks noChangeAspect="1"/>
            </p:cNvPicPr>
            <p:nvPr/>
          </p:nvPicPr>
          <p:blipFill>
            <a:blip r:embed="rId4">
              <a:duotone>
                <a:schemeClr val="accent6">
                  <a:shade val="45000"/>
                  <a:satMod val="135000"/>
                </a:schemeClr>
                <a:prstClr val="white"/>
              </a:duotone>
            </a:blip>
            <a:stretch>
              <a:fillRect/>
            </a:stretch>
          </p:blipFill>
          <p:spPr>
            <a:xfrm>
              <a:off x="4333768" y="2536037"/>
              <a:ext cx="215844" cy="215844"/>
            </a:xfrm>
            <a:prstGeom prst="rect">
              <a:avLst/>
            </a:prstGeom>
          </p:spPr>
        </p:pic>
        <p:pic>
          <p:nvPicPr>
            <p:cNvPr id="188" name="Imagem 187"/>
            <p:cNvPicPr>
              <a:picLocks noChangeAspect="1"/>
            </p:cNvPicPr>
            <p:nvPr/>
          </p:nvPicPr>
          <p:blipFill>
            <a:blip r:embed="rId4">
              <a:duotone>
                <a:schemeClr val="accent6">
                  <a:shade val="45000"/>
                  <a:satMod val="135000"/>
                </a:schemeClr>
                <a:prstClr val="white"/>
              </a:duotone>
            </a:blip>
            <a:stretch>
              <a:fillRect/>
            </a:stretch>
          </p:blipFill>
          <p:spPr>
            <a:xfrm>
              <a:off x="4639826" y="2536037"/>
              <a:ext cx="215844" cy="215844"/>
            </a:xfrm>
            <a:prstGeom prst="rect">
              <a:avLst/>
            </a:prstGeom>
          </p:spPr>
        </p:pic>
        <p:pic>
          <p:nvPicPr>
            <p:cNvPr id="189" name="Imagem 188"/>
            <p:cNvPicPr>
              <a:picLocks noChangeAspect="1"/>
            </p:cNvPicPr>
            <p:nvPr/>
          </p:nvPicPr>
          <p:blipFill>
            <a:blip r:embed="rId4">
              <a:duotone>
                <a:schemeClr val="accent6">
                  <a:shade val="45000"/>
                  <a:satMod val="135000"/>
                </a:schemeClr>
                <a:prstClr val="white"/>
              </a:duotone>
            </a:blip>
            <a:stretch>
              <a:fillRect/>
            </a:stretch>
          </p:blipFill>
          <p:spPr>
            <a:xfrm>
              <a:off x="4945885" y="2536037"/>
              <a:ext cx="215844" cy="215844"/>
            </a:xfrm>
            <a:prstGeom prst="rect">
              <a:avLst/>
            </a:prstGeom>
          </p:spPr>
        </p:pic>
        <p:pic>
          <p:nvPicPr>
            <p:cNvPr id="190" name="Imagem 189"/>
            <p:cNvPicPr>
              <a:picLocks noChangeAspect="1"/>
            </p:cNvPicPr>
            <p:nvPr/>
          </p:nvPicPr>
          <p:blipFill>
            <a:blip r:embed="rId4">
              <a:duotone>
                <a:schemeClr val="accent6">
                  <a:shade val="45000"/>
                  <a:satMod val="135000"/>
                </a:schemeClr>
                <a:prstClr val="white"/>
              </a:duotone>
            </a:blip>
            <a:stretch>
              <a:fillRect/>
            </a:stretch>
          </p:blipFill>
          <p:spPr>
            <a:xfrm>
              <a:off x="5251943" y="2536037"/>
              <a:ext cx="215844" cy="215844"/>
            </a:xfrm>
            <a:prstGeom prst="rect">
              <a:avLst/>
            </a:prstGeom>
          </p:spPr>
        </p:pic>
        <p:pic>
          <p:nvPicPr>
            <p:cNvPr id="191" name="Imagem 190"/>
            <p:cNvPicPr>
              <a:picLocks noChangeAspect="1"/>
            </p:cNvPicPr>
            <p:nvPr/>
          </p:nvPicPr>
          <p:blipFill>
            <a:blip r:embed="rId4">
              <a:duotone>
                <a:schemeClr val="accent6">
                  <a:shade val="45000"/>
                  <a:satMod val="135000"/>
                </a:schemeClr>
                <a:prstClr val="white"/>
              </a:duotone>
            </a:blip>
            <a:stretch>
              <a:fillRect/>
            </a:stretch>
          </p:blipFill>
          <p:spPr>
            <a:xfrm>
              <a:off x="5558002" y="2536037"/>
              <a:ext cx="215844" cy="215844"/>
            </a:xfrm>
            <a:prstGeom prst="rect">
              <a:avLst/>
            </a:prstGeom>
          </p:spPr>
        </p:pic>
        <p:pic>
          <p:nvPicPr>
            <p:cNvPr id="192" name="Imagem 191"/>
            <p:cNvPicPr>
              <a:picLocks noChangeAspect="1"/>
            </p:cNvPicPr>
            <p:nvPr/>
          </p:nvPicPr>
          <p:blipFill>
            <a:blip r:embed="rId4">
              <a:duotone>
                <a:schemeClr val="accent6">
                  <a:shade val="45000"/>
                  <a:satMod val="135000"/>
                </a:schemeClr>
                <a:prstClr val="white"/>
              </a:duotone>
            </a:blip>
            <a:stretch>
              <a:fillRect/>
            </a:stretch>
          </p:blipFill>
          <p:spPr>
            <a:xfrm>
              <a:off x="5864060" y="2536037"/>
              <a:ext cx="215844" cy="215844"/>
            </a:xfrm>
            <a:prstGeom prst="rect">
              <a:avLst/>
            </a:prstGeom>
          </p:spPr>
        </p:pic>
        <p:pic>
          <p:nvPicPr>
            <p:cNvPr id="193" name="Imagem 192"/>
            <p:cNvPicPr>
              <a:picLocks noChangeAspect="1"/>
            </p:cNvPicPr>
            <p:nvPr/>
          </p:nvPicPr>
          <p:blipFill>
            <a:blip r:embed="rId4">
              <a:duotone>
                <a:schemeClr val="accent6">
                  <a:shade val="45000"/>
                  <a:satMod val="135000"/>
                </a:schemeClr>
                <a:prstClr val="white"/>
              </a:duotone>
            </a:blip>
            <a:stretch>
              <a:fillRect/>
            </a:stretch>
          </p:blipFill>
          <p:spPr>
            <a:xfrm>
              <a:off x="6170121" y="2536037"/>
              <a:ext cx="215844" cy="215844"/>
            </a:xfrm>
            <a:prstGeom prst="rect">
              <a:avLst/>
            </a:prstGeom>
          </p:spPr>
        </p:pic>
        <p:pic>
          <p:nvPicPr>
            <p:cNvPr id="195" name="Imagem 194"/>
            <p:cNvPicPr>
              <a:picLocks noChangeAspect="1"/>
            </p:cNvPicPr>
            <p:nvPr/>
          </p:nvPicPr>
          <p:blipFill>
            <a:blip r:embed="rId4">
              <a:duotone>
                <a:schemeClr val="accent6">
                  <a:shade val="45000"/>
                  <a:satMod val="135000"/>
                </a:schemeClr>
                <a:prstClr val="white"/>
              </a:duotone>
            </a:blip>
            <a:stretch>
              <a:fillRect/>
            </a:stretch>
          </p:blipFill>
          <p:spPr>
            <a:xfrm>
              <a:off x="3415592" y="3162621"/>
              <a:ext cx="215844" cy="215844"/>
            </a:xfrm>
            <a:prstGeom prst="rect">
              <a:avLst/>
            </a:prstGeom>
          </p:spPr>
        </p:pic>
        <p:pic>
          <p:nvPicPr>
            <p:cNvPr id="196" name="Imagem 195"/>
            <p:cNvPicPr>
              <a:picLocks noChangeAspect="1"/>
            </p:cNvPicPr>
            <p:nvPr/>
          </p:nvPicPr>
          <p:blipFill>
            <a:blip r:embed="rId4">
              <a:duotone>
                <a:schemeClr val="accent6">
                  <a:shade val="45000"/>
                  <a:satMod val="135000"/>
                </a:schemeClr>
                <a:prstClr val="white"/>
              </a:duotone>
            </a:blip>
            <a:stretch>
              <a:fillRect/>
            </a:stretch>
          </p:blipFill>
          <p:spPr>
            <a:xfrm>
              <a:off x="3721651" y="3162621"/>
              <a:ext cx="215844" cy="215844"/>
            </a:xfrm>
            <a:prstGeom prst="rect">
              <a:avLst/>
            </a:prstGeom>
          </p:spPr>
        </p:pic>
        <p:pic>
          <p:nvPicPr>
            <p:cNvPr id="197" name="Imagem 196"/>
            <p:cNvPicPr>
              <a:picLocks noChangeAspect="1"/>
            </p:cNvPicPr>
            <p:nvPr/>
          </p:nvPicPr>
          <p:blipFill>
            <a:blip r:embed="rId4">
              <a:duotone>
                <a:schemeClr val="accent6">
                  <a:shade val="45000"/>
                  <a:satMod val="135000"/>
                </a:schemeClr>
                <a:prstClr val="white"/>
              </a:duotone>
            </a:blip>
            <a:stretch>
              <a:fillRect/>
            </a:stretch>
          </p:blipFill>
          <p:spPr>
            <a:xfrm>
              <a:off x="4027709" y="3162621"/>
              <a:ext cx="215844" cy="215844"/>
            </a:xfrm>
            <a:prstGeom prst="rect">
              <a:avLst/>
            </a:prstGeom>
          </p:spPr>
        </p:pic>
        <p:pic>
          <p:nvPicPr>
            <p:cNvPr id="198" name="Imagem 197"/>
            <p:cNvPicPr>
              <a:picLocks noChangeAspect="1"/>
            </p:cNvPicPr>
            <p:nvPr/>
          </p:nvPicPr>
          <p:blipFill>
            <a:blip r:embed="rId4">
              <a:duotone>
                <a:schemeClr val="accent6">
                  <a:shade val="45000"/>
                  <a:satMod val="135000"/>
                </a:schemeClr>
                <a:prstClr val="white"/>
              </a:duotone>
            </a:blip>
            <a:stretch>
              <a:fillRect/>
            </a:stretch>
          </p:blipFill>
          <p:spPr>
            <a:xfrm>
              <a:off x="4333768" y="3162621"/>
              <a:ext cx="215844" cy="215844"/>
            </a:xfrm>
            <a:prstGeom prst="rect">
              <a:avLst/>
            </a:prstGeom>
          </p:spPr>
        </p:pic>
        <p:pic>
          <p:nvPicPr>
            <p:cNvPr id="199" name="Imagem 198"/>
            <p:cNvPicPr>
              <a:picLocks noChangeAspect="1"/>
            </p:cNvPicPr>
            <p:nvPr/>
          </p:nvPicPr>
          <p:blipFill>
            <a:blip r:embed="rId4">
              <a:duotone>
                <a:schemeClr val="accent6">
                  <a:shade val="45000"/>
                  <a:satMod val="135000"/>
                </a:schemeClr>
                <a:prstClr val="white"/>
              </a:duotone>
            </a:blip>
            <a:stretch>
              <a:fillRect/>
            </a:stretch>
          </p:blipFill>
          <p:spPr>
            <a:xfrm>
              <a:off x="4639826" y="3162621"/>
              <a:ext cx="215844" cy="215844"/>
            </a:xfrm>
            <a:prstGeom prst="rect">
              <a:avLst/>
            </a:prstGeom>
          </p:spPr>
        </p:pic>
        <p:pic>
          <p:nvPicPr>
            <p:cNvPr id="200" name="Imagem 199"/>
            <p:cNvPicPr>
              <a:picLocks noChangeAspect="1"/>
            </p:cNvPicPr>
            <p:nvPr/>
          </p:nvPicPr>
          <p:blipFill>
            <a:blip r:embed="rId4">
              <a:duotone>
                <a:schemeClr val="accent6">
                  <a:shade val="45000"/>
                  <a:satMod val="135000"/>
                </a:schemeClr>
                <a:prstClr val="white"/>
              </a:duotone>
            </a:blip>
            <a:stretch>
              <a:fillRect/>
            </a:stretch>
          </p:blipFill>
          <p:spPr>
            <a:xfrm>
              <a:off x="4945885" y="3162621"/>
              <a:ext cx="215844" cy="215844"/>
            </a:xfrm>
            <a:prstGeom prst="rect">
              <a:avLst/>
            </a:prstGeom>
          </p:spPr>
        </p:pic>
        <p:pic>
          <p:nvPicPr>
            <p:cNvPr id="201" name="Imagem 200"/>
            <p:cNvPicPr>
              <a:picLocks noChangeAspect="1"/>
            </p:cNvPicPr>
            <p:nvPr/>
          </p:nvPicPr>
          <p:blipFill>
            <a:blip r:embed="rId4">
              <a:duotone>
                <a:schemeClr val="accent6">
                  <a:shade val="45000"/>
                  <a:satMod val="135000"/>
                </a:schemeClr>
                <a:prstClr val="white"/>
              </a:duotone>
            </a:blip>
            <a:stretch>
              <a:fillRect/>
            </a:stretch>
          </p:blipFill>
          <p:spPr>
            <a:xfrm>
              <a:off x="5251943" y="3162621"/>
              <a:ext cx="215844" cy="215844"/>
            </a:xfrm>
            <a:prstGeom prst="rect">
              <a:avLst/>
            </a:prstGeom>
          </p:spPr>
        </p:pic>
        <p:pic>
          <p:nvPicPr>
            <p:cNvPr id="202" name="Imagem 201"/>
            <p:cNvPicPr>
              <a:picLocks noChangeAspect="1"/>
            </p:cNvPicPr>
            <p:nvPr/>
          </p:nvPicPr>
          <p:blipFill>
            <a:blip r:embed="rId4">
              <a:duotone>
                <a:schemeClr val="accent6">
                  <a:shade val="45000"/>
                  <a:satMod val="135000"/>
                </a:schemeClr>
                <a:prstClr val="white"/>
              </a:duotone>
            </a:blip>
            <a:stretch>
              <a:fillRect/>
            </a:stretch>
          </p:blipFill>
          <p:spPr>
            <a:xfrm>
              <a:off x="5558002" y="3162621"/>
              <a:ext cx="215844" cy="215844"/>
            </a:xfrm>
            <a:prstGeom prst="rect">
              <a:avLst/>
            </a:prstGeom>
          </p:spPr>
        </p:pic>
        <p:pic>
          <p:nvPicPr>
            <p:cNvPr id="203" name="Imagem 202"/>
            <p:cNvPicPr>
              <a:picLocks noChangeAspect="1"/>
            </p:cNvPicPr>
            <p:nvPr/>
          </p:nvPicPr>
          <p:blipFill>
            <a:blip r:embed="rId4">
              <a:duotone>
                <a:schemeClr val="accent6">
                  <a:shade val="45000"/>
                  <a:satMod val="135000"/>
                </a:schemeClr>
                <a:prstClr val="white"/>
              </a:duotone>
            </a:blip>
            <a:stretch>
              <a:fillRect/>
            </a:stretch>
          </p:blipFill>
          <p:spPr>
            <a:xfrm>
              <a:off x="5864060" y="3162621"/>
              <a:ext cx="215844" cy="215844"/>
            </a:xfrm>
            <a:prstGeom prst="rect">
              <a:avLst/>
            </a:prstGeom>
          </p:spPr>
        </p:pic>
        <p:pic>
          <p:nvPicPr>
            <p:cNvPr id="204" name="Imagem 203"/>
            <p:cNvPicPr>
              <a:picLocks noChangeAspect="1"/>
            </p:cNvPicPr>
            <p:nvPr/>
          </p:nvPicPr>
          <p:blipFill>
            <a:blip r:embed="rId4">
              <a:duotone>
                <a:schemeClr val="accent6">
                  <a:shade val="45000"/>
                  <a:satMod val="135000"/>
                </a:schemeClr>
                <a:prstClr val="white"/>
              </a:duotone>
            </a:blip>
            <a:stretch>
              <a:fillRect/>
            </a:stretch>
          </p:blipFill>
          <p:spPr>
            <a:xfrm>
              <a:off x="6170121" y="3162621"/>
              <a:ext cx="215844" cy="215844"/>
            </a:xfrm>
            <a:prstGeom prst="rect">
              <a:avLst/>
            </a:prstGeom>
          </p:spPr>
        </p:pic>
        <p:pic>
          <p:nvPicPr>
            <p:cNvPr id="206" name="Imagem 205"/>
            <p:cNvPicPr>
              <a:picLocks noChangeAspect="1"/>
            </p:cNvPicPr>
            <p:nvPr/>
          </p:nvPicPr>
          <p:blipFill>
            <a:blip r:embed="rId4">
              <a:duotone>
                <a:schemeClr val="accent6">
                  <a:shade val="45000"/>
                  <a:satMod val="135000"/>
                </a:schemeClr>
                <a:prstClr val="white"/>
              </a:duotone>
            </a:blip>
            <a:stretch>
              <a:fillRect/>
            </a:stretch>
          </p:blipFill>
          <p:spPr>
            <a:xfrm>
              <a:off x="3415592" y="3472807"/>
              <a:ext cx="215844" cy="215844"/>
            </a:xfrm>
            <a:prstGeom prst="rect">
              <a:avLst/>
            </a:prstGeom>
          </p:spPr>
        </p:pic>
        <p:pic>
          <p:nvPicPr>
            <p:cNvPr id="207" name="Imagem 206"/>
            <p:cNvPicPr>
              <a:picLocks noChangeAspect="1"/>
            </p:cNvPicPr>
            <p:nvPr/>
          </p:nvPicPr>
          <p:blipFill>
            <a:blip r:embed="rId4">
              <a:duotone>
                <a:schemeClr val="accent6">
                  <a:shade val="45000"/>
                  <a:satMod val="135000"/>
                </a:schemeClr>
                <a:prstClr val="white"/>
              </a:duotone>
            </a:blip>
            <a:stretch>
              <a:fillRect/>
            </a:stretch>
          </p:blipFill>
          <p:spPr>
            <a:xfrm>
              <a:off x="3721651" y="3472807"/>
              <a:ext cx="215844" cy="215844"/>
            </a:xfrm>
            <a:prstGeom prst="rect">
              <a:avLst/>
            </a:prstGeom>
          </p:spPr>
        </p:pic>
        <p:pic>
          <p:nvPicPr>
            <p:cNvPr id="208" name="Imagem 207"/>
            <p:cNvPicPr>
              <a:picLocks noChangeAspect="1"/>
            </p:cNvPicPr>
            <p:nvPr/>
          </p:nvPicPr>
          <p:blipFill>
            <a:blip r:embed="rId4">
              <a:duotone>
                <a:schemeClr val="accent6">
                  <a:shade val="45000"/>
                  <a:satMod val="135000"/>
                </a:schemeClr>
                <a:prstClr val="white"/>
              </a:duotone>
            </a:blip>
            <a:stretch>
              <a:fillRect/>
            </a:stretch>
          </p:blipFill>
          <p:spPr>
            <a:xfrm>
              <a:off x="4027709" y="3472807"/>
              <a:ext cx="215844" cy="215844"/>
            </a:xfrm>
            <a:prstGeom prst="rect">
              <a:avLst/>
            </a:prstGeom>
          </p:spPr>
        </p:pic>
        <p:pic>
          <p:nvPicPr>
            <p:cNvPr id="209" name="Imagem 208"/>
            <p:cNvPicPr>
              <a:picLocks noChangeAspect="1"/>
            </p:cNvPicPr>
            <p:nvPr/>
          </p:nvPicPr>
          <p:blipFill>
            <a:blip r:embed="rId4">
              <a:duotone>
                <a:schemeClr val="accent6">
                  <a:shade val="45000"/>
                  <a:satMod val="135000"/>
                </a:schemeClr>
                <a:prstClr val="white"/>
              </a:duotone>
            </a:blip>
            <a:stretch>
              <a:fillRect/>
            </a:stretch>
          </p:blipFill>
          <p:spPr>
            <a:xfrm>
              <a:off x="4333768" y="3472807"/>
              <a:ext cx="215844" cy="215844"/>
            </a:xfrm>
            <a:prstGeom prst="rect">
              <a:avLst/>
            </a:prstGeom>
          </p:spPr>
        </p:pic>
        <p:pic>
          <p:nvPicPr>
            <p:cNvPr id="210" name="Imagem 209"/>
            <p:cNvPicPr>
              <a:picLocks noChangeAspect="1"/>
            </p:cNvPicPr>
            <p:nvPr/>
          </p:nvPicPr>
          <p:blipFill>
            <a:blip r:embed="rId4">
              <a:duotone>
                <a:schemeClr val="accent6">
                  <a:shade val="45000"/>
                  <a:satMod val="135000"/>
                </a:schemeClr>
                <a:prstClr val="white"/>
              </a:duotone>
            </a:blip>
            <a:stretch>
              <a:fillRect/>
            </a:stretch>
          </p:blipFill>
          <p:spPr>
            <a:xfrm>
              <a:off x="4639826" y="3472807"/>
              <a:ext cx="215844" cy="215844"/>
            </a:xfrm>
            <a:prstGeom prst="rect">
              <a:avLst/>
            </a:prstGeom>
          </p:spPr>
        </p:pic>
        <p:pic>
          <p:nvPicPr>
            <p:cNvPr id="211" name="Imagem 210"/>
            <p:cNvPicPr>
              <a:picLocks noChangeAspect="1"/>
            </p:cNvPicPr>
            <p:nvPr/>
          </p:nvPicPr>
          <p:blipFill>
            <a:blip r:embed="rId4">
              <a:duotone>
                <a:schemeClr val="accent6">
                  <a:shade val="45000"/>
                  <a:satMod val="135000"/>
                </a:schemeClr>
                <a:prstClr val="white"/>
              </a:duotone>
            </a:blip>
            <a:stretch>
              <a:fillRect/>
            </a:stretch>
          </p:blipFill>
          <p:spPr>
            <a:xfrm>
              <a:off x="4945885" y="3472807"/>
              <a:ext cx="215844" cy="215844"/>
            </a:xfrm>
            <a:prstGeom prst="rect">
              <a:avLst/>
            </a:prstGeom>
          </p:spPr>
        </p:pic>
        <p:pic>
          <p:nvPicPr>
            <p:cNvPr id="212" name="Imagem 211"/>
            <p:cNvPicPr>
              <a:picLocks noChangeAspect="1"/>
            </p:cNvPicPr>
            <p:nvPr/>
          </p:nvPicPr>
          <p:blipFill>
            <a:blip r:embed="rId4">
              <a:duotone>
                <a:schemeClr val="accent6">
                  <a:shade val="45000"/>
                  <a:satMod val="135000"/>
                </a:schemeClr>
                <a:prstClr val="white"/>
              </a:duotone>
            </a:blip>
            <a:stretch>
              <a:fillRect/>
            </a:stretch>
          </p:blipFill>
          <p:spPr>
            <a:xfrm>
              <a:off x="5251943" y="3472807"/>
              <a:ext cx="215844" cy="215844"/>
            </a:xfrm>
            <a:prstGeom prst="rect">
              <a:avLst/>
            </a:prstGeom>
          </p:spPr>
        </p:pic>
        <p:pic>
          <p:nvPicPr>
            <p:cNvPr id="213" name="Imagem 212"/>
            <p:cNvPicPr>
              <a:picLocks noChangeAspect="1"/>
            </p:cNvPicPr>
            <p:nvPr/>
          </p:nvPicPr>
          <p:blipFill>
            <a:blip r:embed="rId4">
              <a:duotone>
                <a:schemeClr val="accent6">
                  <a:shade val="45000"/>
                  <a:satMod val="135000"/>
                </a:schemeClr>
                <a:prstClr val="white"/>
              </a:duotone>
            </a:blip>
            <a:stretch>
              <a:fillRect/>
            </a:stretch>
          </p:blipFill>
          <p:spPr>
            <a:xfrm>
              <a:off x="5558002" y="3472807"/>
              <a:ext cx="215844" cy="215844"/>
            </a:xfrm>
            <a:prstGeom prst="rect">
              <a:avLst/>
            </a:prstGeom>
          </p:spPr>
        </p:pic>
        <p:pic>
          <p:nvPicPr>
            <p:cNvPr id="214" name="Imagem 213"/>
            <p:cNvPicPr>
              <a:picLocks noChangeAspect="1"/>
            </p:cNvPicPr>
            <p:nvPr/>
          </p:nvPicPr>
          <p:blipFill>
            <a:blip r:embed="rId4">
              <a:duotone>
                <a:schemeClr val="accent6">
                  <a:shade val="45000"/>
                  <a:satMod val="135000"/>
                </a:schemeClr>
                <a:prstClr val="white"/>
              </a:duotone>
            </a:blip>
            <a:stretch>
              <a:fillRect/>
            </a:stretch>
          </p:blipFill>
          <p:spPr>
            <a:xfrm>
              <a:off x="5864060" y="3472807"/>
              <a:ext cx="215844" cy="215844"/>
            </a:xfrm>
            <a:prstGeom prst="rect">
              <a:avLst/>
            </a:prstGeom>
          </p:spPr>
        </p:pic>
        <p:pic>
          <p:nvPicPr>
            <p:cNvPr id="215" name="Imagem 214"/>
            <p:cNvPicPr>
              <a:picLocks noChangeAspect="1"/>
            </p:cNvPicPr>
            <p:nvPr/>
          </p:nvPicPr>
          <p:blipFill>
            <a:blip r:embed="rId4">
              <a:duotone>
                <a:schemeClr val="accent6">
                  <a:shade val="45000"/>
                  <a:satMod val="135000"/>
                </a:schemeClr>
                <a:prstClr val="white"/>
              </a:duotone>
            </a:blip>
            <a:stretch>
              <a:fillRect/>
            </a:stretch>
          </p:blipFill>
          <p:spPr>
            <a:xfrm>
              <a:off x="6170121" y="3472807"/>
              <a:ext cx="215844" cy="215844"/>
            </a:xfrm>
            <a:prstGeom prst="rect">
              <a:avLst/>
            </a:prstGeom>
          </p:spPr>
        </p:pic>
        <p:pic>
          <p:nvPicPr>
            <p:cNvPr id="217" name="Imagem 216"/>
            <p:cNvPicPr>
              <a:picLocks noChangeAspect="1"/>
            </p:cNvPicPr>
            <p:nvPr/>
          </p:nvPicPr>
          <p:blipFill>
            <a:blip r:embed="rId4">
              <a:duotone>
                <a:schemeClr val="accent6">
                  <a:shade val="45000"/>
                  <a:satMod val="135000"/>
                </a:schemeClr>
                <a:prstClr val="white"/>
              </a:duotone>
            </a:blip>
            <a:stretch>
              <a:fillRect/>
            </a:stretch>
          </p:blipFill>
          <p:spPr>
            <a:xfrm>
              <a:off x="3415592" y="3782991"/>
              <a:ext cx="215844" cy="215844"/>
            </a:xfrm>
            <a:prstGeom prst="rect">
              <a:avLst/>
            </a:prstGeom>
          </p:spPr>
        </p:pic>
        <p:pic>
          <p:nvPicPr>
            <p:cNvPr id="218" name="Imagem 217"/>
            <p:cNvPicPr>
              <a:picLocks noChangeAspect="1"/>
            </p:cNvPicPr>
            <p:nvPr/>
          </p:nvPicPr>
          <p:blipFill>
            <a:blip r:embed="rId4">
              <a:duotone>
                <a:schemeClr val="accent6">
                  <a:shade val="45000"/>
                  <a:satMod val="135000"/>
                </a:schemeClr>
                <a:prstClr val="white"/>
              </a:duotone>
            </a:blip>
            <a:stretch>
              <a:fillRect/>
            </a:stretch>
          </p:blipFill>
          <p:spPr>
            <a:xfrm>
              <a:off x="3721651" y="3782991"/>
              <a:ext cx="215844" cy="215844"/>
            </a:xfrm>
            <a:prstGeom prst="rect">
              <a:avLst/>
            </a:prstGeom>
          </p:spPr>
        </p:pic>
        <p:pic>
          <p:nvPicPr>
            <p:cNvPr id="219" name="Imagem 218"/>
            <p:cNvPicPr>
              <a:picLocks noChangeAspect="1"/>
            </p:cNvPicPr>
            <p:nvPr/>
          </p:nvPicPr>
          <p:blipFill>
            <a:blip r:embed="rId4">
              <a:duotone>
                <a:schemeClr val="accent6">
                  <a:shade val="45000"/>
                  <a:satMod val="135000"/>
                </a:schemeClr>
                <a:prstClr val="white"/>
              </a:duotone>
            </a:blip>
            <a:stretch>
              <a:fillRect/>
            </a:stretch>
          </p:blipFill>
          <p:spPr>
            <a:xfrm>
              <a:off x="4027709" y="3782991"/>
              <a:ext cx="215844" cy="215844"/>
            </a:xfrm>
            <a:prstGeom prst="rect">
              <a:avLst/>
            </a:prstGeom>
          </p:spPr>
        </p:pic>
        <p:pic>
          <p:nvPicPr>
            <p:cNvPr id="220" name="Imagem 219"/>
            <p:cNvPicPr>
              <a:picLocks noChangeAspect="1"/>
            </p:cNvPicPr>
            <p:nvPr/>
          </p:nvPicPr>
          <p:blipFill>
            <a:blip r:embed="rId4">
              <a:duotone>
                <a:schemeClr val="accent6">
                  <a:shade val="45000"/>
                  <a:satMod val="135000"/>
                </a:schemeClr>
                <a:prstClr val="white"/>
              </a:duotone>
            </a:blip>
            <a:stretch>
              <a:fillRect/>
            </a:stretch>
          </p:blipFill>
          <p:spPr>
            <a:xfrm>
              <a:off x="4333768" y="3782991"/>
              <a:ext cx="215844" cy="215844"/>
            </a:xfrm>
            <a:prstGeom prst="rect">
              <a:avLst/>
            </a:prstGeom>
          </p:spPr>
        </p:pic>
        <p:pic>
          <p:nvPicPr>
            <p:cNvPr id="221" name="Imagem 220"/>
            <p:cNvPicPr>
              <a:picLocks noChangeAspect="1"/>
            </p:cNvPicPr>
            <p:nvPr/>
          </p:nvPicPr>
          <p:blipFill>
            <a:blip r:embed="rId4">
              <a:duotone>
                <a:schemeClr val="accent6">
                  <a:shade val="45000"/>
                  <a:satMod val="135000"/>
                </a:schemeClr>
                <a:prstClr val="white"/>
              </a:duotone>
            </a:blip>
            <a:stretch>
              <a:fillRect/>
            </a:stretch>
          </p:blipFill>
          <p:spPr>
            <a:xfrm>
              <a:off x="4639826" y="3782991"/>
              <a:ext cx="215844" cy="215844"/>
            </a:xfrm>
            <a:prstGeom prst="rect">
              <a:avLst/>
            </a:prstGeom>
          </p:spPr>
        </p:pic>
        <p:pic>
          <p:nvPicPr>
            <p:cNvPr id="222" name="Imagem 221"/>
            <p:cNvPicPr>
              <a:picLocks noChangeAspect="1"/>
            </p:cNvPicPr>
            <p:nvPr/>
          </p:nvPicPr>
          <p:blipFill>
            <a:blip r:embed="rId4">
              <a:duotone>
                <a:schemeClr val="accent6">
                  <a:shade val="45000"/>
                  <a:satMod val="135000"/>
                </a:schemeClr>
                <a:prstClr val="white"/>
              </a:duotone>
            </a:blip>
            <a:stretch>
              <a:fillRect/>
            </a:stretch>
          </p:blipFill>
          <p:spPr>
            <a:xfrm>
              <a:off x="4945885" y="3782991"/>
              <a:ext cx="215844" cy="215844"/>
            </a:xfrm>
            <a:prstGeom prst="rect">
              <a:avLst/>
            </a:prstGeom>
          </p:spPr>
        </p:pic>
        <p:pic>
          <p:nvPicPr>
            <p:cNvPr id="223" name="Imagem 222"/>
            <p:cNvPicPr>
              <a:picLocks noChangeAspect="1"/>
            </p:cNvPicPr>
            <p:nvPr/>
          </p:nvPicPr>
          <p:blipFill>
            <a:blip r:embed="rId4">
              <a:duotone>
                <a:schemeClr val="accent6">
                  <a:shade val="45000"/>
                  <a:satMod val="135000"/>
                </a:schemeClr>
                <a:prstClr val="white"/>
              </a:duotone>
            </a:blip>
            <a:stretch>
              <a:fillRect/>
            </a:stretch>
          </p:blipFill>
          <p:spPr>
            <a:xfrm>
              <a:off x="5251943" y="3782991"/>
              <a:ext cx="215844" cy="215844"/>
            </a:xfrm>
            <a:prstGeom prst="rect">
              <a:avLst/>
            </a:prstGeom>
          </p:spPr>
        </p:pic>
        <p:pic>
          <p:nvPicPr>
            <p:cNvPr id="224" name="Imagem 223"/>
            <p:cNvPicPr>
              <a:picLocks noChangeAspect="1"/>
            </p:cNvPicPr>
            <p:nvPr/>
          </p:nvPicPr>
          <p:blipFill>
            <a:blip r:embed="rId4">
              <a:duotone>
                <a:schemeClr val="accent6">
                  <a:shade val="45000"/>
                  <a:satMod val="135000"/>
                </a:schemeClr>
                <a:prstClr val="white"/>
              </a:duotone>
            </a:blip>
            <a:stretch>
              <a:fillRect/>
            </a:stretch>
          </p:blipFill>
          <p:spPr>
            <a:xfrm>
              <a:off x="5558002" y="3782991"/>
              <a:ext cx="215844" cy="215844"/>
            </a:xfrm>
            <a:prstGeom prst="rect">
              <a:avLst/>
            </a:prstGeom>
          </p:spPr>
        </p:pic>
        <p:pic>
          <p:nvPicPr>
            <p:cNvPr id="225" name="Imagem 224"/>
            <p:cNvPicPr>
              <a:picLocks noChangeAspect="1"/>
            </p:cNvPicPr>
            <p:nvPr/>
          </p:nvPicPr>
          <p:blipFill>
            <a:blip r:embed="rId4">
              <a:duotone>
                <a:schemeClr val="accent6">
                  <a:shade val="45000"/>
                  <a:satMod val="135000"/>
                </a:schemeClr>
                <a:prstClr val="white"/>
              </a:duotone>
            </a:blip>
            <a:stretch>
              <a:fillRect/>
            </a:stretch>
          </p:blipFill>
          <p:spPr>
            <a:xfrm>
              <a:off x="5864060" y="3782991"/>
              <a:ext cx="215844" cy="215844"/>
            </a:xfrm>
            <a:prstGeom prst="rect">
              <a:avLst/>
            </a:prstGeom>
          </p:spPr>
        </p:pic>
        <p:pic>
          <p:nvPicPr>
            <p:cNvPr id="226" name="Imagem 225"/>
            <p:cNvPicPr>
              <a:picLocks noChangeAspect="1"/>
            </p:cNvPicPr>
            <p:nvPr/>
          </p:nvPicPr>
          <p:blipFill>
            <a:blip r:embed="rId4">
              <a:duotone>
                <a:schemeClr val="accent6">
                  <a:shade val="45000"/>
                  <a:satMod val="135000"/>
                </a:schemeClr>
                <a:prstClr val="white"/>
              </a:duotone>
            </a:blip>
            <a:stretch>
              <a:fillRect/>
            </a:stretch>
          </p:blipFill>
          <p:spPr>
            <a:xfrm>
              <a:off x="6170121" y="3782991"/>
              <a:ext cx="215844" cy="215844"/>
            </a:xfrm>
            <a:prstGeom prst="rect">
              <a:avLst/>
            </a:prstGeom>
          </p:spPr>
        </p:pic>
        <p:pic>
          <p:nvPicPr>
            <p:cNvPr id="228" name="Imagem 227"/>
            <p:cNvPicPr>
              <a:picLocks noChangeAspect="1"/>
            </p:cNvPicPr>
            <p:nvPr/>
          </p:nvPicPr>
          <p:blipFill>
            <a:blip r:embed="rId4">
              <a:duotone>
                <a:schemeClr val="accent6">
                  <a:shade val="45000"/>
                  <a:satMod val="135000"/>
                </a:schemeClr>
                <a:prstClr val="white"/>
              </a:duotone>
            </a:blip>
            <a:stretch>
              <a:fillRect/>
            </a:stretch>
          </p:blipFill>
          <p:spPr>
            <a:xfrm>
              <a:off x="3415592" y="4093176"/>
              <a:ext cx="215844" cy="215844"/>
            </a:xfrm>
            <a:prstGeom prst="rect">
              <a:avLst/>
            </a:prstGeom>
          </p:spPr>
        </p:pic>
        <p:pic>
          <p:nvPicPr>
            <p:cNvPr id="229" name="Imagem 228"/>
            <p:cNvPicPr>
              <a:picLocks noChangeAspect="1"/>
            </p:cNvPicPr>
            <p:nvPr/>
          </p:nvPicPr>
          <p:blipFill>
            <a:blip r:embed="rId4">
              <a:duotone>
                <a:schemeClr val="accent6">
                  <a:shade val="45000"/>
                  <a:satMod val="135000"/>
                </a:schemeClr>
                <a:prstClr val="white"/>
              </a:duotone>
            </a:blip>
            <a:stretch>
              <a:fillRect/>
            </a:stretch>
          </p:blipFill>
          <p:spPr>
            <a:xfrm>
              <a:off x="3721651" y="4093176"/>
              <a:ext cx="215844" cy="215844"/>
            </a:xfrm>
            <a:prstGeom prst="rect">
              <a:avLst/>
            </a:prstGeom>
          </p:spPr>
        </p:pic>
        <p:pic>
          <p:nvPicPr>
            <p:cNvPr id="230" name="Imagem 229"/>
            <p:cNvPicPr>
              <a:picLocks noChangeAspect="1"/>
            </p:cNvPicPr>
            <p:nvPr/>
          </p:nvPicPr>
          <p:blipFill>
            <a:blip r:embed="rId4">
              <a:duotone>
                <a:schemeClr val="accent6">
                  <a:shade val="45000"/>
                  <a:satMod val="135000"/>
                </a:schemeClr>
                <a:prstClr val="white"/>
              </a:duotone>
            </a:blip>
            <a:stretch>
              <a:fillRect/>
            </a:stretch>
          </p:blipFill>
          <p:spPr>
            <a:xfrm>
              <a:off x="4027709" y="4093176"/>
              <a:ext cx="215844" cy="215844"/>
            </a:xfrm>
            <a:prstGeom prst="rect">
              <a:avLst/>
            </a:prstGeom>
          </p:spPr>
        </p:pic>
        <p:pic>
          <p:nvPicPr>
            <p:cNvPr id="231" name="Imagem 230"/>
            <p:cNvPicPr>
              <a:picLocks noChangeAspect="1"/>
            </p:cNvPicPr>
            <p:nvPr/>
          </p:nvPicPr>
          <p:blipFill>
            <a:blip r:embed="rId4">
              <a:duotone>
                <a:schemeClr val="accent6">
                  <a:shade val="45000"/>
                  <a:satMod val="135000"/>
                </a:schemeClr>
                <a:prstClr val="white"/>
              </a:duotone>
            </a:blip>
            <a:stretch>
              <a:fillRect/>
            </a:stretch>
          </p:blipFill>
          <p:spPr>
            <a:xfrm>
              <a:off x="4333768" y="4093176"/>
              <a:ext cx="215844" cy="215844"/>
            </a:xfrm>
            <a:prstGeom prst="rect">
              <a:avLst/>
            </a:prstGeom>
          </p:spPr>
        </p:pic>
        <p:pic>
          <p:nvPicPr>
            <p:cNvPr id="232" name="Imagem 231"/>
            <p:cNvPicPr>
              <a:picLocks noChangeAspect="1"/>
            </p:cNvPicPr>
            <p:nvPr/>
          </p:nvPicPr>
          <p:blipFill>
            <a:blip r:embed="rId4">
              <a:duotone>
                <a:schemeClr val="accent6">
                  <a:shade val="45000"/>
                  <a:satMod val="135000"/>
                </a:schemeClr>
                <a:prstClr val="white"/>
              </a:duotone>
            </a:blip>
            <a:stretch>
              <a:fillRect/>
            </a:stretch>
          </p:blipFill>
          <p:spPr>
            <a:xfrm>
              <a:off x="4639826" y="4093176"/>
              <a:ext cx="215844" cy="215844"/>
            </a:xfrm>
            <a:prstGeom prst="rect">
              <a:avLst/>
            </a:prstGeom>
          </p:spPr>
        </p:pic>
        <p:pic>
          <p:nvPicPr>
            <p:cNvPr id="233" name="Imagem 232"/>
            <p:cNvPicPr>
              <a:picLocks noChangeAspect="1"/>
            </p:cNvPicPr>
            <p:nvPr/>
          </p:nvPicPr>
          <p:blipFill>
            <a:blip r:embed="rId4">
              <a:duotone>
                <a:schemeClr val="accent6">
                  <a:shade val="45000"/>
                  <a:satMod val="135000"/>
                </a:schemeClr>
                <a:prstClr val="white"/>
              </a:duotone>
            </a:blip>
            <a:stretch>
              <a:fillRect/>
            </a:stretch>
          </p:blipFill>
          <p:spPr>
            <a:xfrm>
              <a:off x="4945885" y="4093176"/>
              <a:ext cx="215844" cy="215844"/>
            </a:xfrm>
            <a:prstGeom prst="rect">
              <a:avLst/>
            </a:prstGeom>
          </p:spPr>
        </p:pic>
        <p:pic>
          <p:nvPicPr>
            <p:cNvPr id="234" name="Imagem 233"/>
            <p:cNvPicPr>
              <a:picLocks noChangeAspect="1"/>
            </p:cNvPicPr>
            <p:nvPr/>
          </p:nvPicPr>
          <p:blipFill>
            <a:blip r:embed="rId4">
              <a:duotone>
                <a:schemeClr val="accent6">
                  <a:shade val="45000"/>
                  <a:satMod val="135000"/>
                </a:schemeClr>
                <a:prstClr val="white"/>
              </a:duotone>
            </a:blip>
            <a:stretch>
              <a:fillRect/>
            </a:stretch>
          </p:blipFill>
          <p:spPr>
            <a:xfrm>
              <a:off x="5251943" y="4093176"/>
              <a:ext cx="215844" cy="215844"/>
            </a:xfrm>
            <a:prstGeom prst="rect">
              <a:avLst/>
            </a:prstGeom>
          </p:spPr>
        </p:pic>
        <p:pic>
          <p:nvPicPr>
            <p:cNvPr id="235" name="Imagem 234"/>
            <p:cNvPicPr>
              <a:picLocks noChangeAspect="1"/>
            </p:cNvPicPr>
            <p:nvPr/>
          </p:nvPicPr>
          <p:blipFill>
            <a:blip r:embed="rId4">
              <a:duotone>
                <a:schemeClr val="accent6">
                  <a:shade val="45000"/>
                  <a:satMod val="135000"/>
                </a:schemeClr>
                <a:prstClr val="white"/>
              </a:duotone>
            </a:blip>
            <a:stretch>
              <a:fillRect/>
            </a:stretch>
          </p:blipFill>
          <p:spPr>
            <a:xfrm>
              <a:off x="5558002" y="4093176"/>
              <a:ext cx="215844" cy="215844"/>
            </a:xfrm>
            <a:prstGeom prst="rect">
              <a:avLst/>
            </a:prstGeom>
          </p:spPr>
        </p:pic>
        <p:pic>
          <p:nvPicPr>
            <p:cNvPr id="236" name="Imagem 235"/>
            <p:cNvPicPr>
              <a:picLocks noChangeAspect="1"/>
            </p:cNvPicPr>
            <p:nvPr/>
          </p:nvPicPr>
          <p:blipFill>
            <a:blip r:embed="rId4">
              <a:duotone>
                <a:schemeClr val="accent6">
                  <a:shade val="45000"/>
                  <a:satMod val="135000"/>
                </a:schemeClr>
                <a:prstClr val="white"/>
              </a:duotone>
            </a:blip>
            <a:stretch>
              <a:fillRect/>
            </a:stretch>
          </p:blipFill>
          <p:spPr>
            <a:xfrm>
              <a:off x="5864060" y="4093176"/>
              <a:ext cx="215844" cy="215844"/>
            </a:xfrm>
            <a:prstGeom prst="rect">
              <a:avLst/>
            </a:prstGeom>
          </p:spPr>
        </p:pic>
        <p:pic>
          <p:nvPicPr>
            <p:cNvPr id="237" name="Imagem 236"/>
            <p:cNvPicPr>
              <a:picLocks noChangeAspect="1"/>
            </p:cNvPicPr>
            <p:nvPr/>
          </p:nvPicPr>
          <p:blipFill>
            <a:blip r:embed="rId4">
              <a:duotone>
                <a:schemeClr val="accent6">
                  <a:shade val="45000"/>
                  <a:satMod val="135000"/>
                </a:schemeClr>
                <a:prstClr val="white"/>
              </a:duotone>
            </a:blip>
            <a:stretch>
              <a:fillRect/>
            </a:stretch>
          </p:blipFill>
          <p:spPr>
            <a:xfrm>
              <a:off x="6170121" y="4093176"/>
              <a:ext cx="215844" cy="215844"/>
            </a:xfrm>
            <a:prstGeom prst="rect">
              <a:avLst/>
            </a:prstGeom>
          </p:spPr>
        </p:pic>
        <p:pic>
          <p:nvPicPr>
            <p:cNvPr id="238" name="Imagem 237"/>
            <p:cNvPicPr>
              <a:picLocks noChangeAspect="1"/>
            </p:cNvPicPr>
            <p:nvPr/>
          </p:nvPicPr>
          <p:blipFill>
            <a:blip r:embed="rId4">
              <a:duotone>
                <a:schemeClr val="accent6">
                  <a:shade val="45000"/>
                  <a:satMod val="135000"/>
                </a:schemeClr>
                <a:prstClr val="white"/>
              </a:duotone>
            </a:blip>
            <a:stretch>
              <a:fillRect/>
            </a:stretch>
          </p:blipFill>
          <p:spPr>
            <a:xfrm>
              <a:off x="5545957" y="2855767"/>
              <a:ext cx="215844" cy="215844"/>
            </a:xfrm>
            <a:prstGeom prst="rect">
              <a:avLst/>
            </a:prstGeom>
          </p:spPr>
        </p:pic>
        <p:pic>
          <p:nvPicPr>
            <p:cNvPr id="239" name="Imagem 238"/>
            <p:cNvPicPr>
              <a:picLocks noChangeAspect="1"/>
            </p:cNvPicPr>
            <p:nvPr/>
          </p:nvPicPr>
          <p:blipFill>
            <a:blip r:embed="rId4">
              <a:duotone>
                <a:schemeClr val="accent6">
                  <a:shade val="45000"/>
                  <a:satMod val="135000"/>
                </a:schemeClr>
                <a:prstClr val="white"/>
              </a:duotone>
            </a:blip>
            <a:stretch>
              <a:fillRect/>
            </a:stretch>
          </p:blipFill>
          <p:spPr>
            <a:xfrm>
              <a:off x="5852016" y="2855767"/>
              <a:ext cx="215844" cy="215844"/>
            </a:xfrm>
            <a:prstGeom prst="rect">
              <a:avLst/>
            </a:prstGeom>
          </p:spPr>
        </p:pic>
        <p:pic>
          <p:nvPicPr>
            <p:cNvPr id="240" name="Imagem 239"/>
            <p:cNvPicPr>
              <a:picLocks noChangeAspect="1"/>
            </p:cNvPicPr>
            <p:nvPr/>
          </p:nvPicPr>
          <p:blipFill>
            <a:blip r:embed="rId4">
              <a:duotone>
                <a:schemeClr val="accent6">
                  <a:shade val="45000"/>
                  <a:satMod val="135000"/>
                </a:schemeClr>
                <a:prstClr val="white"/>
              </a:duotone>
            </a:blip>
            <a:stretch>
              <a:fillRect/>
            </a:stretch>
          </p:blipFill>
          <p:spPr>
            <a:xfrm>
              <a:off x="6158077" y="2855767"/>
              <a:ext cx="215844" cy="215844"/>
            </a:xfrm>
            <a:prstGeom prst="rect">
              <a:avLst/>
            </a:prstGeom>
          </p:spPr>
        </p:pic>
        <p:pic>
          <p:nvPicPr>
            <p:cNvPr id="242" name="Imagem 241"/>
            <p:cNvPicPr>
              <a:picLocks noChangeAspect="1"/>
            </p:cNvPicPr>
            <p:nvPr/>
          </p:nvPicPr>
          <p:blipFill>
            <a:blip r:embed="rId4">
              <a:duotone>
                <a:schemeClr val="accent6">
                  <a:shade val="45000"/>
                  <a:satMod val="135000"/>
                </a:schemeClr>
                <a:prstClr val="white"/>
              </a:duotone>
            </a:blip>
            <a:stretch>
              <a:fillRect/>
            </a:stretch>
          </p:blipFill>
          <p:spPr>
            <a:xfrm>
              <a:off x="3415592" y="2856610"/>
              <a:ext cx="215844" cy="215844"/>
            </a:xfrm>
            <a:prstGeom prst="rect">
              <a:avLst/>
            </a:prstGeom>
          </p:spPr>
        </p:pic>
        <p:pic>
          <p:nvPicPr>
            <p:cNvPr id="243" name="Imagem 242"/>
            <p:cNvPicPr>
              <a:picLocks noChangeAspect="1"/>
            </p:cNvPicPr>
            <p:nvPr/>
          </p:nvPicPr>
          <p:blipFill>
            <a:blip r:embed="rId4">
              <a:duotone>
                <a:schemeClr val="accent6">
                  <a:shade val="45000"/>
                  <a:satMod val="135000"/>
                </a:schemeClr>
                <a:prstClr val="white"/>
              </a:duotone>
            </a:blip>
            <a:stretch>
              <a:fillRect/>
            </a:stretch>
          </p:blipFill>
          <p:spPr>
            <a:xfrm>
              <a:off x="3721651" y="2856610"/>
              <a:ext cx="215844" cy="215844"/>
            </a:xfrm>
            <a:prstGeom prst="rect">
              <a:avLst/>
            </a:prstGeom>
          </p:spPr>
        </p:pic>
        <p:pic>
          <p:nvPicPr>
            <p:cNvPr id="244" name="Imagem 243"/>
            <p:cNvPicPr>
              <a:picLocks noChangeAspect="1"/>
            </p:cNvPicPr>
            <p:nvPr/>
          </p:nvPicPr>
          <p:blipFill>
            <a:blip r:embed="rId4">
              <a:duotone>
                <a:schemeClr val="accent6">
                  <a:shade val="45000"/>
                  <a:satMod val="135000"/>
                </a:schemeClr>
                <a:prstClr val="white"/>
              </a:duotone>
            </a:blip>
            <a:stretch>
              <a:fillRect/>
            </a:stretch>
          </p:blipFill>
          <p:spPr>
            <a:xfrm>
              <a:off x="4027709" y="2856610"/>
              <a:ext cx="215844" cy="215844"/>
            </a:xfrm>
            <a:prstGeom prst="rect">
              <a:avLst/>
            </a:prstGeom>
          </p:spPr>
        </p:pic>
        <p:pic>
          <p:nvPicPr>
            <p:cNvPr id="245" name="Imagem 244"/>
            <p:cNvPicPr>
              <a:picLocks noChangeAspect="1"/>
            </p:cNvPicPr>
            <p:nvPr/>
          </p:nvPicPr>
          <p:blipFill>
            <a:blip r:embed="rId4">
              <a:duotone>
                <a:schemeClr val="accent6">
                  <a:shade val="45000"/>
                  <a:satMod val="135000"/>
                </a:schemeClr>
                <a:prstClr val="white"/>
              </a:duotone>
            </a:blip>
            <a:stretch>
              <a:fillRect/>
            </a:stretch>
          </p:blipFill>
          <p:spPr>
            <a:xfrm>
              <a:off x="4333768" y="2856610"/>
              <a:ext cx="215844" cy="215844"/>
            </a:xfrm>
            <a:prstGeom prst="rect">
              <a:avLst/>
            </a:prstGeom>
          </p:spPr>
        </p:pic>
        <p:pic>
          <p:nvPicPr>
            <p:cNvPr id="246" name="Imagem 245"/>
            <p:cNvPicPr>
              <a:picLocks noChangeAspect="1"/>
            </p:cNvPicPr>
            <p:nvPr/>
          </p:nvPicPr>
          <p:blipFill>
            <a:blip r:embed="rId4">
              <a:duotone>
                <a:schemeClr val="accent6">
                  <a:shade val="45000"/>
                  <a:satMod val="135000"/>
                </a:schemeClr>
                <a:prstClr val="white"/>
              </a:duotone>
            </a:blip>
            <a:stretch>
              <a:fillRect/>
            </a:stretch>
          </p:blipFill>
          <p:spPr>
            <a:xfrm>
              <a:off x="4639826" y="2856610"/>
              <a:ext cx="215844" cy="215844"/>
            </a:xfrm>
            <a:prstGeom prst="rect">
              <a:avLst/>
            </a:prstGeom>
          </p:spPr>
        </p:pic>
        <p:pic>
          <p:nvPicPr>
            <p:cNvPr id="247" name="Imagem 246"/>
            <p:cNvPicPr>
              <a:picLocks noChangeAspect="1"/>
            </p:cNvPicPr>
            <p:nvPr/>
          </p:nvPicPr>
          <p:blipFill>
            <a:blip r:embed="rId4">
              <a:duotone>
                <a:schemeClr val="accent6">
                  <a:shade val="45000"/>
                  <a:satMod val="135000"/>
                </a:schemeClr>
                <a:prstClr val="white"/>
              </a:duotone>
            </a:blip>
            <a:stretch>
              <a:fillRect/>
            </a:stretch>
          </p:blipFill>
          <p:spPr>
            <a:xfrm>
              <a:off x="4945885" y="2856610"/>
              <a:ext cx="215844" cy="215844"/>
            </a:xfrm>
            <a:prstGeom prst="rect">
              <a:avLst/>
            </a:prstGeom>
          </p:spPr>
        </p:pic>
        <p:pic>
          <p:nvPicPr>
            <p:cNvPr id="248" name="Imagem 247"/>
            <p:cNvPicPr>
              <a:picLocks noChangeAspect="1"/>
            </p:cNvPicPr>
            <p:nvPr/>
          </p:nvPicPr>
          <p:blipFill>
            <a:blip r:embed="rId4">
              <a:duotone>
                <a:schemeClr val="accent6">
                  <a:shade val="45000"/>
                  <a:satMod val="135000"/>
                </a:schemeClr>
                <a:prstClr val="white"/>
              </a:duotone>
            </a:blip>
            <a:stretch>
              <a:fillRect/>
            </a:stretch>
          </p:blipFill>
          <p:spPr>
            <a:xfrm>
              <a:off x="5251943" y="2856610"/>
              <a:ext cx="215844" cy="215844"/>
            </a:xfrm>
            <a:prstGeom prst="rect">
              <a:avLst/>
            </a:prstGeom>
          </p:spPr>
        </p:pic>
        <p:grpSp>
          <p:nvGrpSpPr>
            <p:cNvPr id="155" name="Grupo 154"/>
            <p:cNvGrpSpPr/>
            <p:nvPr/>
          </p:nvGrpSpPr>
          <p:grpSpPr>
            <a:xfrm>
              <a:off x="4945198" y="4371571"/>
              <a:ext cx="1440766" cy="215844"/>
              <a:chOff x="8053547" y="4076236"/>
              <a:chExt cx="2771683" cy="415231"/>
            </a:xfrm>
          </p:grpSpPr>
          <p:pic>
            <p:nvPicPr>
              <p:cNvPr id="156" name="Imagem 155"/>
              <p:cNvPicPr>
                <a:picLocks noChangeAspect="1"/>
              </p:cNvPicPr>
              <p:nvPr/>
            </p:nvPicPr>
            <p:blipFill>
              <a:blip r:embed="rId4">
                <a:duotone>
                  <a:schemeClr val="accent6">
                    <a:shade val="45000"/>
                    <a:satMod val="135000"/>
                  </a:schemeClr>
                  <a:prstClr val="white"/>
                </a:duotone>
              </a:blip>
              <a:stretch>
                <a:fillRect/>
              </a:stretch>
            </p:blipFill>
            <p:spPr>
              <a:xfrm>
                <a:off x="8053547" y="4076236"/>
                <a:ext cx="415231" cy="415231"/>
              </a:xfrm>
              <a:prstGeom prst="rect">
                <a:avLst/>
              </a:prstGeom>
            </p:spPr>
          </p:pic>
          <p:pic>
            <p:nvPicPr>
              <p:cNvPr id="157" name="Imagem 156"/>
              <p:cNvPicPr>
                <a:picLocks noChangeAspect="1"/>
              </p:cNvPicPr>
              <p:nvPr/>
            </p:nvPicPr>
            <p:blipFill>
              <a:blip r:embed="rId4">
                <a:duotone>
                  <a:schemeClr val="accent6">
                    <a:shade val="45000"/>
                    <a:satMod val="135000"/>
                  </a:schemeClr>
                  <a:prstClr val="white"/>
                </a:duotone>
              </a:blip>
              <a:stretch>
                <a:fillRect/>
              </a:stretch>
            </p:blipFill>
            <p:spPr>
              <a:xfrm>
                <a:off x="8642329" y="4076236"/>
                <a:ext cx="415231" cy="415231"/>
              </a:xfrm>
              <a:prstGeom prst="rect">
                <a:avLst/>
              </a:prstGeom>
            </p:spPr>
          </p:pic>
          <p:pic>
            <p:nvPicPr>
              <p:cNvPr id="158" name="Imagem 157"/>
              <p:cNvPicPr>
                <a:picLocks noChangeAspect="1"/>
              </p:cNvPicPr>
              <p:nvPr/>
            </p:nvPicPr>
            <p:blipFill>
              <a:blip r:embed="rId4">
                <a:duotone>
                  <a:schemeClr val="accent6">
                    <a:shade val="45000"/>
                    <a:satMod val="135000"/>
                  </a:schemeClr>
                  <a:prstClr val="white"/>
                </a:duotone>
              </a:blip>
              <a:stretch>
                <a:fillRect/>
              </a:stretch>
            </p:blipFill>
            <p:spPr>
              <a:xfrm>
                <a:off x="9232431" y="4076236"/>
                <a:ext cx="415231" cy="415231"/>
              </a:xfrm>
              <a:prstGeom prst="rect">
                <a:avLst/>
              </a:prstGeom>
            </p:spPr>
          </p:pic>
          <p:pic>
            <p:nvPicPr>
              <p:cNvPr id="159" name="Imagem 158"/>
              <p:cNvPicPr>
                <a:picLocks noChangeAspect="1"/>
              </p:cNvPicPr>
              <p:nvPr/>
            </p:nvPicPr>
            <p:blipFill>
              <a:blip r:embed="rId4">
                <a:duotone>
                  <a:schemeClr val="accent6">
                    <a:shade val="45000"/>
                    <a:satMod val="135000"/>
                  </a:schemeClr>
                  <a:prstClr val="white"/>
                </a:duotone>
              </a:blip>
              <a:stretch>
                <a:fillRect/>
              </a:stretch>
            </p:blipFill>
            <p:spPr>
              <a:xfrm>
                <a:off x="9821213" y="4076236"/>
                <a:ext cx="415231" cy="415231"/>
              </a:xfrm>
              <a:prstGeom prst="rect">
                <a:avLst/>
              </a:prstGeom>
            </p:spPr>
          </p:pic>
          <p:pic>
            <p:nvPicPr>
              <p:cNvPr id="160" name="Imagem 159"/>
              <p:cNvPicPr>
                <a:picLocks noChangeAspect="1"/>
              </p:cNvPicPr>
              <p:nvPr/>
            </p:nvPicPr>
            <p:blipFill>
              <a:blip r:embed="rId4">
                <a:duotone>
                  <a:schemeClr val="accent6">
                    <a:shade val="45000"/>
                    <a:satMod val="135000"/>
                  </a:schemeClr>
                  <a:prstClr val="white"/>
                </a:duotone>
              </a:blip>
              <a:stretch>
                <a:fillRect/>
              </a:stretch>
            </p:blipFill>
            <p:spPr>
              <a:xfrm>
                <a:off x="10409999" y="4076236"/>
                <a:ext cx="415231" cy="415231"/>
              </a:xfrm>
              <a:prstGeom prst="rect">
                <a:avLst/>
              </a:prstGeom>
            </p:spPr>
          </p:pic>
        </p:grpSp>
        <p:pic>
          <p:nvPicPr>
            <p:cNvPr id="678" name="Imagem 677"/>
            <p:cNvPicPr>
              <a:picLocks noChangeAspect="1"/>
            </p:cNvPicPr>
            <p:nvPr/>
          </p:nvPicPr>
          <p:blipFill>
            <a:blip r:embed="rId4">
              <a:duotone>
                <a:schemeClr val="accent6">
                  <a:shade val="45000"/>
                  <a:satMod val="135000"/>
                </a:schemeClr>
                <a:prstClr val="white"/>
              </a:duotone>
            </a:blip>
            <a:stretch>
              <a:fillRect/>
            </a:stretch>
          </p:blipFill>
          <p:spPr>
            <a:xfrm>
              <a:off x="4636935" y="4375394"/>
              <a:ext cx="215844" cy="215844"/>
            </a:xfrm>
            <a:prstGeom prst="rect">
              <a:avLst/>
            </a:prstGeom>
          </p:spPr>
        </p:pic>
        <p:pic>
          <p:nvPicPr>
            <p:cNvPr id="680" name="Imagem 679"/>
            <p:cNvPicPr>
              <a:picLocks noChangeAspect="1"/>
            </p:cNvPicPr>
            <p:nvPr/>
          </p:nvPicPr>
          <p:blipFill>
            <a:blip r:embed="rId4">
              <a:duotone>
                <a:schemeClr val="accent6">
                  <a:shade val="45000"/>
                  <a:satMod val="135000"/>
                </a:schemeClr>
                <a:prstClr val="white"/>
              </a:duotone>
            </a:blip>
            <a:stretch>
              <a:fillRect/>
            </a:stretch>
          </p:blipFill>
          <p:spPr>
            <a:xfrm>
              <a:off x="4332352" y="4375307"/>
              <a:ext cx="215844" cy="215844"/>
            </a:xfrm>
            <a:prstGeom prst="rect">
              <a:avLst/>
            </a:prstGeom>
          </p:spPr>
        </p:pic>
      </p:grpSp>
      <p:pic>
        <p:nvPicPr>
          <p:cNvPr id="682" name="Imagem 681"/>
          <p:cNvPicPr>
            <a:picLocks noChangeAspect="1"/>
          </p:cNvPicPr>
          <p:nvPr/>
        </p:nvPicPr>
        <p:blipFill>
          <a:blip r:embed="rId2">
            <a:duotone>
              <a:schemeClr val="accent6">
                <a:shade val="45000"/>
                <a:satMod val="135000"/>
              </a:schemeClr>
              <a:prstClr val="white"/>
            </a:duotone>
          </a:blip>
          <a:stretch>
            <a:fillRect/>
          </a:stretch>
        </p:blipFill>
        <p:spPr>
          <a:xfrm>
            <a:off x="7368283" y="2086152"/>
            <a:ext cx="768821" cy="970833"/>
          </a:xfrm>
          <a:prstGeom prst="rect">
            <a:avLst/>
          </a:prstGeom>
        </p:spPr>
      </p:pic>
      <p:pic>
        <p:nvPicPr>
          <p:cNvPr id="683" name="Imagem 682"/>
          <p:cNvPicPr>
            <a:picLocks noChangeAspect="1"/>
          </p:cNvPicPr>
          <p:nvPr/>
        </p:nvPicPr>
        <p:blipFill>
          <a:blip r:embed="rId3">
            <a:duotone>
              <a:schemeClr val="accent3">
                <a:shade val="45000"/>
                <a:satMod val="135000"/>
              </a:schemeClr>
              <a:prstClr val="white"/>
            </a:duotone>
          </a:blip>
          <a:stretch>
            <a:fillRect/>
          </a:stretch>
        </p:blipFill>
        <p:spPr>
          <a:xfrm>
            <a:off x="10628107" y="2089849"/>
            <a:ext cx="765894" cy="967136"/>
          </a:xfrm>
          <a:prstGeom prst="rect">
            <a:avLst/>
          </a:prstGeom>
        </p:spPr>
      </p:pic>
      <p:sp>
        <p:nvSpPr>
          <p:cNvPr id="5" name="Retângulo 4"/>
          <p:cNvSpPr/>
          <p:nvPr/>
        </p:nvSpPr>
        <p:spPr>
          <a:xfrm>
            <a:off x="-6022489" y="1277203"/>
            <a:ext cx="6120552" cy="4527956"/>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396" name="Grupo 30"/>
          <p:cNvGrpSpPr/>
          <p:nvPr/>
        </p:nvGrpSpPr>
        <p:grpSpPr>
          <a:xfrm>
            <a:off x="10681196" y="4701486"/>
            <a:ext cx="1069593" cy="497735"/>
            <a:chOff x="10807700" y="5128364"/>
            <a:chExt cx="1069593" cy="497735"/>
          </a:xfrm>
        </p:grpSpPr>
        <p:sp>
          <p:nvSpPr>
            <p:cNvPr id="397"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398" name="Imagem 397"/>
            <p:cNvPicPr>
              <a:picLocks noChangeAspect="1"/>
            </p:cNvPicPr>
            <p:nvPr/>
          </p:nvPicPr>
          <p:blipFill>
            <a:blip r:embed="rId5"/>
            <a:stretch>
              <a:fillRect/>
            </a:stretch>
          </p:blipFill>
          <p:spPr>
            <a:xfrm>
              <a:off x="10900443" y="5223781"/>
              <a:ext cx="222928" cy="295539"/>
            </a:xfrm>
            <a:prstGeom prst="rect">
              <a:avLst/>
            </a:prstGeom>
          </p:spPr>
        </p:pic>
        <p:sp>
          <p:nvSpPr>
            <p:cNvPr id="399" name="Retângulo 398"/>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6" name="Agrupar 5"/>
          <p:cNvGrpSpPr/>
          <p:nvPr/>
        </p:nvGrpSpPr>
        <p:grpSpPr>
          <a:xfrm>
            <a:off x="7637073" y="4613921"/>
            <a:ext cx="1198884" cy="665306"/>
            <a:chOff x="7215126" y="3366174"/>
            <a:chExt cx="1198884" cy="665306"/>
          </a:xfrm>
        </p:grpSpPr>
        <p:sp>
          <p:nvSpPr>
            <p:cNvPr id="400" name="CaixaDeTexto 97"/>
            <p:cNvSpPr txBox="1"/>
            <p:nvPr/>
          </p:nvSpPr>
          <p:spPr>
            <a:xfrm>
              <a:off x="7225278" y="3366174"/>
              <a:ext cx="1188732"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smtClean="0">
                  <a:solidFill>
                    <a:srgbClr val="FF6600"/>
                  </a:solidFill>
                </a:rPr>
                <a:t>sim  </a:t>
              </a:r>
              <a:r>
                <a:rPr lang="pt-BR" sz="1600" b="1" dirty="0">
                  <a:solidFill>
                    <a:srgbClr val="FF6600"/>
                  </a:solidFill>
                </a:rPr>
                <a:t>62%</a:t>
              </a:r>
            </a:p>
          </p:txBody>
        </p:sp>
        <p:sp>
          <p:nvSpPr>
            <p:cNvPr id="402" name="CaixaDeTexto 97"/>
            <p:cNvSpPr txBox="1"/>
            <p:nvPr/>
          </p:nvSpPr>
          <p:spPr>
            <a:xfrm>
              <a:off x="7215126" y="3692926"/>
              <a:ext cx="1188732"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smtClean="0">
                  <a:solidFill>
                    <a:srgbClr val="FF6600"/>
                  </a:solidFill>
                </a:rPr>
                <a:t>não </a:t>
              </a:r>
              <a:r>
                <a:rPr lang="pt-BR" sz="1600" b="1" dirty="0">
                  <a:solidFill>
                    <a:srgbClr val="FF6600"/>
                  </a:solidFill>
                </a:rPr>
                <a:t>38%</a:t>
              </a:r>
            </a:p>
          </p:txBody>
        </p:sp>
      </p:grpSp>
      <p:grpSp>
        <p:nvGrpSpPr>
          <p:cNvPr id="7" name="Agrupar 6"/>
          <p:cNvGrpSpPr/>
          <p:nvPr/>
        </p:nvGrpSpPr>
        <p:grpSpPr>
          <a:xfrm>
            <a:off x="9603867" y="4808343"/>
            <a:ext cx="996245" cy="338554"/>
            <a:chOff x="9603867" y="4808343"/>
            <a:chExt cx="996245" cy="338554"/>
          </a:xfrm>
        </p:grpSpPr>
        <p:sp>
          <p:nvSpPr>
            <p:cNvPr id="403" name="CaixaDeTexto 97"/>
            <p:cNvSpPr txBox="1"/>
            <p:nvPr/>
          </p:nvSpPr>
          <p:spPr>
            <a:xfrm>
              <a:off x="9816753" y="4808343"/>
              <a:ext cx="783359"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b="1" dirty="0">
                  <a:solidFill>
                    <a:srgbClr val="FF6600"/>
                  </a:solidFill>
                </a:rPr>
                <a:t>2014</a:t>
              </a:r>
              <a:endParaRPr lang="pt-BR" sz="1400" b="1" dirty="0">
                <a:solidFill>
                  <a:srgbClr val="FF6600"/>
                </a:solidFill>
              </a:endParaRPr>
            </a:p>
          </p:txBody>
        </p:sp>
        <p:sp>
          <p:nvSpPr>
            <p:cNvPr id="404" name="Retângulo 403"/>
            <p:cNvSpPr/>
            <p:nvPr/>
          </p:nvSpPr>
          <p:spPr>
            <a:xfrm>
              <a:off x="9603867" y="4897172"/>
              <a:ext cx="180000" cy="180000"/>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pt-BR">
                <a:solidFill>
                  <a:srgbClr val="FF6600"/>
                </a:solidFill>
              </a:endParaRPr>
            </a:p>
          </p:txBody>
        </p:sp>
      </p:grpSp>
      <p:cxnSp>
        <p:nvCxnSpPr>
          <p:cNvPr id="11" name="Conector reto 10"/>
          <p:cNvCxnSpPr/>
          <p:nvPr/>
        </p:nvCxnSpPr>
        <p:spPr>
          <a:xfrm>
            <a:off x="6851650" y="1277203"/>
            <a:ext cx="0" cy="4032344"/>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6619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1"/>
                                        </p:tgtEl>
                                        <p:attrNameLst>
                                          <p:attrName>style.visibility</p:attrName>
                                        </p:attrNameLst>
                                      </p:cBhvr>
                                      <p:to>
                                        <p:strVal val="visible"/>
                                      </p:to>
                                    </p:set>
                                    <p:animEffect transition="in" filter="fade">
                                      <p:cBhvr>
                                        <p:cTn id="7" dur="500"/>
                                        <p:tgtEl>
                                          <p:spTgt spid="40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785"/>
                                        </p:tgtEl>
                                        <p:attrNameLst>
                                          <p:attrName>style.visibility</p:attrName>
                                        </p:attrNameLst>
                                      </p:cBhvr>
                                      <p:to>
                                        <p:strVal val="visible"/>
                                      </p:to>
                                    </p:set>
                                    <p:anim calcmode="lin" valueType="num">
                                      <p:cBhvr additive="base">
                                        <p:cTn id="15" dur="1000" fill="hold"/>
                                        <p:tgtEl>
                                          <p:spTgt spid="785"/>
                                        </p:tgtEl>
                                        <p:attrNameLst>
                                          <p:attrName>ppt_x</p:attrName>
                                        </p:attrNameLst>
                                      </p:cBhvr>
                                      <p:tavLst>
                                        <p:tav tm="0">
                                          <p:val>
                                            <p:strVal val="0-#ppt_w/2"/>
                                          </p:val>
                                        </p:tav>
                                        <p:tav tm="100000">
                                          <p:val>
                                            <p:strVal val="#ppt_x"/>
                                          </p:val>
                                        </p:tav>
                                      </p:tavLst>
                                    </p:anim>
                                    <p:anim calcmode="lin" valueType="num">
                                      <p:cBhvr additive="base">
                                        <p:cTn id="16" dur="1000" fill="hold"/>
                                        <p:tgtEl>
                                          <p:spTgt spid="785"/>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00"/>
                                  </p:stCondLst>
                                  <p:childTnLst>
                                    <p:set>
                                      <p:cBhvr>
                                        <p:cTn id="18" dur="1" fill="hold">
                                          <p:stCondLst>
                                            <p:cond delay="0"/>
                                          </p:stCondLst>
                                        </p:cTn>
                                        <p:tgtEl>
                                          <p:spTgt spid="786"/>
                                        </p:tgtEl>
                                        <p:attrNameLst>
                                          <p:attrName>style.visibility</p:attrName>
                                        </p:attrNameLst>
                                      </p:cBhvr>
                                      <p:to>
                                        <p:strVal val="visible"/>
                                      </p:to>
                                    </p:set>
                                    <p:anim calcmode="lin" valueType="num">
                                      <p:cBhvr additive="base">
                                        <p:cTn id="19" dur="1000" fill="hold"/>
                                        <p:tgtEl>
                                          <p:spTgt spid="786"/>
                                        </p:tgtEl>
                                        <p:attrNameLst>
                                          <p:attrName>ppt_x</p:attrName>
                                        </p:attrNameLst>
                                      </p:cBhvr>
                                      <p:tavLst>
                                        <p:tav tm="0">
                                          <p:val>
                                            <p:strVal val="0-#ppt_w/2"/>
                                          </p:val>
                                        </p:tav>
                                        <p:tav tm="100000">
                                          <p:val>
                                            <p:strVal val="#ppt_x"/>
                                          </p:val>
                                        </p:tav>
                                      </p:tavLst>
                                    </p:anim>
                                    <p:anim calcmode="lin" valueType="num">
                                      <p:cBhvr additive="base">
                                        <p:cTn id="20" dur="1000" fill="hold"/>
                                        <p:tgtEl>
                                          <p:spTgt spid="78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up)">
                                      <p:cBhvr>
                                        <p:cTn id="25" dur="500"/>
                                        <p:tgtEl>
                                          <p:spTgt spid="9"/>
                                        </p:tgtEl>
                                      </p:cBhvr>
                                    </p:animEffect>
                                  </p:childTnLst>
                                </p:cTn>
                              </p:par>
                              <p:par>
                                <p:cTn id="26" presetID="2" presetClass="entr" presetSubtype="8" decel="100000" fill="hold" grpId="0" nodeType="withEffect">
                                  <p:stCondLst>
                                    <p:cond delay="0"/>
                                  </p:stCondLst>
                                  <p:childTnLst>
                                    <p:set>
                                      <p:cBhvr>
                                        <p:cTn id="27" dur="1" fill="hold">
                                          <p:stCondLst>
                                            <p:cond delay="0"/>
                                          </p:stCondLst>
                                        </p:cTn>
                                        <p:tgtEl>
                                          <p:spTgt spid="783"/>
                                        </p:tgtEl>
                                        <p:attrNameLst>
                                          <p:attrName>style.visibility</p:attrName>
                                        </p:attrNameLst>
                                      </p:cBhvr>
                                      <p:to>
                                        <p:strVal val="visible"/>
                                      </p:to>
                                    </p:set>
                                    <p:anim calcmode="lin" valueType="num">
                                      <p:cBhvr additive="base">
                                        <p:cTn id="28" dur="1000" fill="hold"/>
                                        <p:tgtEl>
                                          <p:spTgt spid="783"/>
                                        </p:tgtEl>
                                        <p:attrNameLst>
                                          <p:attrName>ppt_x</p:attrName>
                                        </p:attrNameLst>
                                      </p:cBhvr>
                                      <p:tavLst>
                                        <p:tav tm="0">
                                          <p:val>
                                            <p:strVal val="0-#ppt_w/2"/>
                                          </p:val>
                                        </p:tav>
                                        <p:tav tm="100000">
                                          <p:val>
                                            <p:strVal val="#ppt_x"/>
                                          </p:val>
                                        </p:tav>
                                      </p:tavLst>
                                    </p:anim>
                                    <p:anim calcmode="lin" valueType="num">
                                      <p:cBhvr additive="base">
                                        <p:cTn id="29" dur="1000" fill="hold"/>
                                        <p:tgtEl>
                                          <p:spTgt spid="783"/>
                                        </p:tgtEl>
                                        <p:attrNameLst>
                                          <p:attrName>ppt_y</p:attrName>
                                        </p:attrNameLst>
                                      </p:cBhvr>
                                      <p:tavLst>
                                        <p:tav tm="0">
                                          <p:val>
                                            <p:strVal val="#ppt_y"/>
                                          </p:val>
                                        </p:tav>
                                        <p:tav tm="100000">
                                          <p:val>
                                            <p:strVal val="#ppt_y"/>
                                          </p:val>
                                        </p:tav>
                                      </p:tavLst>
                                    </p:anim>
                                  </p:childTnLst>
                                </p:cTn>
                              </p:par>
                              <p:par>
                                <p:cTn id="30" presetID="2" presetClass="entr" presetSubtype="8" decel="100000" fill="hold" grpId="0" nodeType="withEffect">
                                  <p:stCondLst>
                                    <p:cond delay="100"/>
                                  </p:stCondLst>
                                  <p:childTnLst>
                                    <p:set>
                                      <p:cBhvr>
                                        <p:cTn id="31" dur="1" fill="hold">
                                          <p:stCondLst>
                                            <p:cond delay="0"/>
                                          </p:stCondLst>
                                        </p:cTn>
                                        <p:tgtEl>
                                          <p:spTgt spid="784"/>
                                        </p:tgtEl>
                                        <p:attrNameLst>
                                          <p:attrName>style.visibility</p:attrName>
                                        </p:attrNameLst>
                                      </p:cBhvr>
                                      <p:to>
                                        <p:strVal val="visible"/>
                                      </p:to>
                                    </p:set>
                                    <p:anim calcmode="lin" valueType="num">
                                      <p:cBhvr additive="base">
                                        <p:cTn id="32" dur="1000" fill="hold"/>
                                        <p:tgtEl>
                                          <p:spTgt spid="784"/>
                                        </p:tgtEl>
                                        <p:attrNameLst>
                                          <p:attrName>ppt_x</p:attrName>
                                        </p:attrNameLst>
                                      </p:cBhvr>
                                      <p:tavLst>
                                        <p:tav tm="0">
                                          <p:val>
                                            <p:strVal val="0-#ppt_w/2"/>
                                          </p:val>
                                        </p:tav>
                                        <p:tav tm="100000">
                                          <p:val>
                                            <p:strVal val="#ppt_x"/>
                                          </p:val>
                                        </p:tav>
                                      </p:tavLst>
                                    </p:anim>
                                    <p:anim calcmode="lin" valueType="num">
                                      <p:cBhvr additive="base">
                                        <p:cTn id="33" dur="1000" fill="hold"/>
                                        <p:tgtEl>
                                          <p:spTgt spid="784"/>
                                        </p:tgtEl>
                                        <p:attrNameLst>
                                          <p:attrName>ppt_y</p:attrName>
                                        </p:attrNameLst>
                                      </p:cBhvr>
                                      <p:tavLst>
                                        <p:tav tm="0">
                                          <p:val>
                                            <p:strVal val="#ppt_y"/>
                                          </p:val>
                                        </p:tav>
                                        <p:tav tm="100000">
                                          <p:val>
                                            <p:strVal val="#ppt_y"/>
                                          </p:val>
                                        </p:tav>
                                      </p:tavLst>
                                    </p:anim>
                                  </p:childTnLst>
                                </p:cTn>
                              </p:par>
                            </p:childTnLst>
                          </p:cTn>
                        </p:par>
                        <p:par>
                          <p:cTn id="34" fill="hold">
                            <p:stCondLst>
                              <p:cond delay="1100"/>
                            </p:stCondLst>
                            <p:childTnLst>
                              <p:par>
                                <p:cTn id="35" presetID="10"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87"/>
                                        </p:tgtEl>
                                        <p:attrNameLst>
                                          <p:attrName>style.visibility</p:attrName>
                                        </p:attrNameLst>
                                      </p:cBhvr>
                                      <p:to>
                                        <p:strVal val="visible"/>
                                      </p:to>
                                    </p:set>
                                    <p:animEffect transition="in" filter="fade">
                                      <p:cBhvr>
                                        <p:cTn id="40" dur="500"/>
                                        <p:tgtEl>
                                          <p:spTgt spid="787"/>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10" presetClass="entr" presetSubtype="0" fill="hold" grpId="0" nodeType="withEffect">
                                  <p:stCondLst>
                                    <p:cond delay="0"/>
                                  </p:stCondLst>
                                  <p:childTnLst>
                                    <p:set>
                                      <p:cBhvr>
                                        <p:cTn id="48" dur="1" fill="hold">
                                          <p:stCondLst>
                                            <p:cond delay="0"/>
                                          </p:stCondLst>
                                        </p:cTn>
                                        <p:tgtEl>
                                          <p:spTgt spid="829"/>
                                        </p:tgtEl>
                                        <p:attrNameLst>
                                          <p:attrName>style.visibility</p:attrName>
                                        </p:attrNameLst>
                                      </p:cBhvr>
                                      <p:to>
                                        <p:strVal val="visible"/>
                                      </p:to>
                                    </p:set>
                                    <p:animEffect transition="in" filter="fade">
                                      <p:cBhvr>
                                        <p:cTn id="49" dur="500"/>
                                        <p:tgtEl>
                                          <p:spTgt spid="829"/>
                                        </p:tgtEl>
                                      </p:cBhvr>
                                    </p:animEffect>
                                  </p:childTnLst>
                                </p:cTn>
                              </p:par>
                            </p:childTnLst>
                          </p:cTn>
                        </p:par>
                        <p:par>
                          <p:cTn id="50" fill="hold">
                            <p:stCondLst>
                              <p:cond delay="500"/>
                            </p:stCondLst>
                            <p:childTnLst>
                              <p:par>
                                <p:cTn id="51" presetID="10" presetClass="entr" presetSubtype="0" fill="hold" nodeType="afterEffect">
                                  <p:stCondLst>
                                    <p:cond delay="0"/>
                                  </p:stCondLst>
                                  <p:childTnLst>
                                    <p:set>
                                      <p:cBhvr>
                                        <p:cTn id="52" dur="1" fill="hold">
                                          <p:stCondLst>
                                            <p:cond delay="0"/>
                                          </p:stCondLst>
                                        </p:cTn>
                                        <p:tgtEl>
                                          <p:spTgt spid="682"/>
                                        </p:tgtEl>
                                        <p:attrNameLst>
                                          <p:attrName>style.visibility</p:attrName>
                                        </p:attrNameLst>
                                      </p:cBhvr>
                                      <p:to>
                                        <p:strVal val="visible"/>
                                      </p:to>
                                    </p:set>
                                    <p:animEffect transition="in" filter="fade">
                                      <p:cBhvr>
                                        <p:cTn id="53" dur="500"/>
                                        <p:tgtEl>
                                          <p:spTgt spid="682"/>
                                        </p:tgtEl>
                                      </p:cBhvr>
                                    </p:animEffect>
                                  </p:childTnLst>
                                </p:cTn>
                              </p:par>
                              <p:par>
                                <p:cTn id="54" presetID="10" presetClass="entr" presetSubtype="0" fill="hold" nodeType="withEffect">
                                  <p:stCondLst>
                                    <p:cond delay="200"/>
                                  </p:stCondLst>
                                  <p:childTnLst>
                                    <p:set>
                                      <p:cBhvr>
                                        <p:cTn id="55" dur="1" fill="hold">
                                          <p:stCondLst>
                                            <p:cond delay="0"/>
                                          </p:stCondLst>
                                        </p:cTn>
                                        <p:tgtEl>
                                          <p:spTgt spid="809"/>
                                        </p:tgtEl>
                                        <p:attrNameLst>
                                          <p:attrName>style.visibility</p:attrName>
                                        </p:attrNameLst>
                                      </p:cBhvr>
                                      <p:to>
                                        <p:strVal val="visible"/>
                                      </p:to>
                                    </p:set>
                                    <p:animEffect transition="in" filter="fade">
                                      <p:cBhvr>
                                        <p:cTn id="56" dur="500"/>
                                        <p:tgtEl>
                                          <p:spTgt spid="809"/>
                                        </p:tgtEl>
                                      </p:cBhvr>
                                    </p:animEffect>
                                  </p:childTnLst>
                                </p:cTn>
                              </p:par>
                              <p:par>
                                <p:cTn id="57" presetID="10" presetClass="entr" presetSubtype="0" fill="hold" nodeType="withEffect">
                                  <p:stCondLst>
                                    <p:cond delay="4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400"/>
                                  </p:stCondLst>
                                  <p:childTnLst>
                                    <p:set>
                                      <p:cBhvr>
                                        <p:cTn id="61" dur="1" fill="hold">
                                          <p:stCondLst>
                                            <p:cond delay="0"/>
                                          </p:stCondLst>
                                        </p:cTn>
                                        <p:tgtEl>
                                          <p:spTgt spid="811"/>
                                        </p:tgtEl>
                                        <p:attrNameLst>
                                          <p:attrName>style.visibility</p:attrName>
                                        </p:attrNameLst>
                                      </p:cBhvr>
                                      <p:to>
                                        <p:strVal val="visible"/>
                                      </p:to>
                                    </p:set>
                                    <p:animEffect transition="in" filter="fade">
                                      <p:cBhvr>
                                        <p:cTn id="62" dur="500"/>
                                        <p:tgtEl>
                                          <p:spTgt spid="811"/>
                                        </p:tgtEl>
                                      </p:cBhvr>
                                    </p:animEffect>
                                  </p:childTnLst>
                                </p:cTn>
                              </p:par>
                              <p:par>
                                <p:cTn id="63" presetID="10" presetClass="entr" presetSubtype="0" fill="hold" nodeType="withEffect">
                                  <p:stCondLst>
                                    <p:cond delay="600"/>
                                  </p:stCondLst>
                                  <p:childTnLst>
                                    <p:set>
                                      <p:cBhvr>
                                        <p:cTn id="64" dur="1" fill="hold">
                                          <p:stCondLst>
                                            <p:cond delay="0"/>
                                          </p:stCondLst>
                                        </p:cTn>
                                        <p:tgtEl>
                                          <p:spTgt spid="683"/>
                                        </p:tgtEl>
                                        <p:attrNameLst>
                                          <p:attrName>style.visibility</p:attrName>
                                        </p:attrNameLst>
                                      </p:cBhvr>
                                      <p:to>
                                        <p:strVal val="visible"/>
                                      </p:to>
                                    </p:set>
                                    <p:animEffect transition="in" filter="fade">
                                      <p:cBhvr>
                                        <p:cTn id="65" dur="500"/>
                                        <p:tgtEl>
                                          <p:spTgt spid="683"/>
                                        </p:tgtEl>
                                      </p:cBhvr>
                                    </p:animEffect>
                                  </p:childTnLst>
                                </p:cTn>
                              </p:par>
                              <p:par>
                                <p:cTn id="66" presetID="22" presetClass="entr" presetSubtype="8" fill="hold" nodeType="withEffect">
                                  <p:stCondLst>
                                    <p:cond delay="0"/>
                                  </p:stCondLst>
                                  <p:childTnLst>
                                    <p:set>
                                      <p:cBhvr>
                                        <p:cTn id="67" dur="1" fill="hold">
                                          <p:stCondLst>
                                            <p:cond delay="0"/>
                                          </p:stCondLst>
                                        </p:cTn>
                                        <p:tgtEl>
                                          <p:spTgt spid="814"/>
                                        </p:tgtEl>
                                        <p:attrNameLst>
                                          <p:attrName>style.visibility</p:attrName>
                                        </p:attrNameLst>
                                      </p:cBhvr>
                                      <p:to>
                                        <p:strVal val="visible"/>
                                      </p:to>
                                    </p:set>
                                    <p:animEffect transition="in" filter="wipe(left)">
                                      <p:cBhvr>
                                        <p:cTn id="68" dur="1100"/>
                                        <p:tgtEl>
                                          <p:spTgt spid="814"/>
                                        </p:tgtEl>
                                      </p:cBhvr>
                                    </p:animEffect>
                                  </p:childTnLst>
                                </p:cTn>
                              </p:par>
                              <p:par>
                                <p:cTn id="69" presetID="2" presetClass="entr" presetSubtype="2" decel="100000" fill="hold" grpId="0" nodeType="withEffect">
                                  <p:stCondLst>
                                    <p:cond delay="0"/>
                                  </p:stCondLst>
                                  <p:childTnLst>
                                    <p:set>
                                      <p:cBhvr>
                                        <p:cTn id="70" dur="1" fill="hold">
                                          <p:stCondLst>
                                            <p:cond delay="0"/>
                                          </p:stCondLst>
                                        </p:cTn>
                                        <p:tgtEl>
                                          <p:spTgt spid="808"/>
                                        </p:tgtEl>
                                        <p:attrNameLst>
                                          <p:attrName>style.visibility</p:attrName>
                                        </p:attrNameLst>
                                      </p:cBhvr>
                                      <p:to>
                                        <p:strVal val="visible"/>
                                      </p:to>
                                    </p:set>
                                    <p:anim calcmode="lin" valueType="num">
                                      <p:cBhvr additive="base">
                                        <p:cTn id="71" dur="1000" fill="hold"/>
                                        <p:tgtEl>
                                          <p:spTgt spid="808"/>
                                        </p:tgtEl>
                                        <p:attrNameLst>
                                          <p:attrName>ppt_x</p:attrName>
                                        </p:attrNameLst>
                                      </p:cBhvr>
                                      <p:tavLst>
                                        <p:tav tm="0">
                                          <p:val>
                                            <p:strVal val="1+#ppt_w/2"/>
                                          </p:val>
                                        </p:tav>
                                        <p:tav tm="100000">
                                          <p:val>
                                            <p:strVal val="#ppt_x"/>
                                          </p:val>
                                        </p:tav>
                                      </p:tavLst>
                                    </p:anim>
                                    <p:anim calcmode="lin" valueType="num">
                                      <p:cBhvr additive="base">
                                        <p:cTn id="72" dur="1000" fill="hold"/>
                                        <p:tgtEl>
                                          <p:spTgt spid="808"/>
                                        </p:tgtEl>
                                        <p:attrNameLst>
                                          <p:attrName>ppt_y</p:attrName>
                                        </p:attrNameLst>
                                      </p:cBhvr>
                                      <p:tavLst>
                                        <p:tav tm="0">
                                          <p:val>
                                            <p:strVal val="#ppt_y"/>
                                          </p:val>
                                        </p:tav>
                                        <p:tav tm="100000">
                                          <p:val>
                                            <p:strVal val="#ppt_y"/>
                                          </p:val>
                                        </p:tav>
                                      </p:tavLst>
                                    </p:anim>
                                  </p:childTnLst>
                                </p:cTn>
                              </p:par>
                              <p:par>
                                <p:cTn id="73" presetID="2" presetClass="entr" presetSubtype="2" decel="100000" fill="hold" grpId="0" nodeType="withEffect">
                                  <p:stCondLst>
                                    <p:cond delay="300"/>
                                  </p:stCondLst>
                                  <p:childTnLst>
                                    <p:set>
                                      <p:cBhvr>
                                        <p:cTn id="74" dur="1" fill="hold">
                                          <p:stCondLst>
                                            <p:cond delay="0"/>
                                          </p:stCondLst>
                                        </p:cTn>
                                        <p:tgtEl>
                                          <p:spTgt spid="817"/>
                                        </p:tgtEl>
                                        <p:attrNameLst>
                                          <p:attrName>style.visibility</p:attrName>
                                        </p:attrNameLst>
                                      </p:cBhvr>
                                      <p:to>
                                        <p:strVal val="visible"/>
                                      </p:to>
                                    </p:set>
                                    <p:anim calcmode="lin" valueType="num">
                                      <p:cBhvr additive="base">
                                        <p:cTn id="75" dur="1000" fill="hold"/>
                                        <p:tgtEl>
                                          <p:spTgt spid="817"/>
                                        </p:tgtEl>
                                        <p:attrNameLst>
                                          <p:attrName>ppt_x</p:attrName>
                                        </p:attrNameLst>
                                      </p:cBhvr>
                                      <p:tavLst>
                                        <p:tav tm="0">
                                          <p:val>
                                            <p:strVal val="1+#ppt_w/2"/>
                                          </p:val>
                                        </p:tav>
                                        <p:tav tm="100000">
                                          <p:val>
                                            <p:strVal val="#ppt_x"/>
                                          </p:val>
                                        </p:tav>
                                      </p:tavLst>
                                    </p:anim>
                                    <p:anim calcmode="lin" valueType="num">
                                      <p:cBhvr additive="base">
                                        <p:cTn id="76" dur="1000" fill="hold"/>
                                        <p:tgtEl>
                                          <p:spTgt spid="817"/>
                                        </p:tgtEl>
                                        <p:attrNameLst>
                                          <p:attrName>ppt_y</p:attrName>
                                        </p:attrNameLst>
                                      </p:cBhvr>
                                      <p:tavLst>
                                        <p:tav tm="0">
                                          <p:val>
                                            <p:strVal val="#ppt_y"/>
                                          </p:val>
                                        </p:tav>
                                        <p:tav tm="100000">
                                          <p:val>
                                            <p:strVal val="#ppt_y"/>
                                          </p:val>
                                        </p:tav>
                                      </p:tavLst>
                                    </p:anim>
                                  </p:childTnLst>
                                </p:cTn>
                              </p:par>
                            </p:childTnLst>
                          </p:cTn>
                        </p:par>
                        <p:par>
                          <p:cTn id="77" fill="hold">
                            <p:stCondLst>
                              <p:cond delay="1800"/>
                            </p:stCondLst>
                            <p:childTnLst>
                              <p:par>
                                <p:cTn id="78" presetID="10" presetClass="entr" presetSubtype="0" fill="hold" nodeType="afterEffect">
                                  <p:stCondLst>
                                    <p:cond delay="0"/>
                                  </p:stCondLst>
                                  <p:childTnLst>
                                    <p:set>
                                      <p:cBhvr>
                                        <p:cTn id="79" dur="1" fill="hold">
                                          <p:stCondLst>
                                            <p:cond delay="0"/>
                                          </p:stCondLst>
                                        </p:cTn>
                                        <p:tgtEl>
                                          <p:spTgt spid="396"/>
                                        </p:tgtEl>
                                        <p:attrNameLst>
                                          <p:attrName>style.visibility</p:attrName>
                                        </p:attrNameLst>
                                      </p:cBhvr>
                                      <p:to>
                                        <p:strVal val="visible"/>
                                      </p:to>
                                    </p:set>
                                    <p:animEffect transition="in" filter="fade">
                                      <p:cBhvr>
                                        <p:cTn id="80" dur="500"/>
                                        <p:tgtEl>
                                          <p:spTgt spid="396"/>
                                        </p:tgtEl>
                                      </p:cBhvr>
                                    </p:animEffect>
                                  </p:childTnLst>
                                </p:cTn>
                              </p:par>
                            </p:childTnLst>
                          </p:cTn>
                        </p:par>
                        <p:par>
                          <p:cTn id="81" fill="hold">
                            <p:stCondLst>
                              <p:cond delay="2300"/>
                            </p:stCondLst>
                            <p:childTnLst>
                              <p:par>
                                <p:cTn id="82" presetID="10" presetClass="entr" presetSubtype="0" fill="hold" grpId="0" nodeType="afterEffect">
                                  <p:stCondLst>
                                    <p:cond delay="0"/>
                                  </p:stCondLst>
                                  <p:childTnLst>
                                    <p:set>
                                      <p:cBhvr>
                                        <p:cTn id="83" dur="1" fill="hold">
                                          <p:stCondLst>
                                            <p:cond delay="0"/>
                                          </p:stCondLst>
                                        </p:cTn>
                                        <p:tgtEl>
                                          <p:spTgt spid="831"/>
                                        </p:tgtEl>
                                        <p:attrNameLst>
                                          <p:attrName>style.visibility</p:attrName>
                                        </p:attrNameLst>
                                      </p:cBhvr>
                                      <p:to>
                                        <p:strVal val="visible"/>
                                      </p:to>
                                    </p:set>
                                    <p:animEffect transition="in" filter="fade">
                                      <p:cBhvr>
                                        <p:cTn id="84" dur="500"/>
                                        <p:tgtEl>
                                          <p:spTgt spid="831"/>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830"/>
                                        </p:tgtEl>
                                        <p:attrNameLst>
                                          <p:attrName>style.visibility</p:attrName>
                                        </p:attrNameLst>
                                      </p:cBhvr>
                                      <p:to>
                                        <p:strVal val="visible"/>
                                      </p:to>
                                    </p:set>
                                    <p:animEffect transition="in" filter="fade">
                                      <p:cBhvr>
                                        <p:cTn id="87" dur="500"/>
                                        <p:tgtEl>
                                          <p:spTgt spid="830"/>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8" restart="whenNotActive" fill="hold" evtFilter="cancelBubble" nodeType="interactiveSeq">
                <p:stCondLst>
                  <p:cond evt="onClick" delay="0">
                    <p:tgtEl>
                      <p:spTgt spid="396"/>
                    </p:tgtEl>
                  </p:cond>
                </p:stCondLst>
                <p:endSync evt="end" delay="0">
                  <p:rtn val="all"/>
                </p:endSync>
                <p:childTnLst>
                  <p:par>
                    <p:cTn id="89" fill="hold">
                      <p:stCondLst>
                        <p:cond delay="0"/>
                      </p:stCondLst>
                      <p:childTnLst>
                        <p:par>
                          <p:cTn id="90" fill="hold">
                            <p:stCondLst>
                              <p:cond delay="0"/>
                            </p:stCondLst>
                            <p:childTnLst>
                              <p:par>
                                <p:cTn id="91" presetID="10" presetClass="entr" presetSubtype="0" fill="hold" nodeType="clickEffect">
                                  <p:stCondLst>
                                    <p:cond delay="0"/>
                                  </p:stCondLst>
                                  <p:childTnLst>
                                    <p:set>
                                      <p:cBhvr>
                                        <p:cTn id="92" dur="1" fill="hold">
                                          <p:stCondLst>
                                            <p:cond delay="0"/>
                                          </p:stCondLst>
                                        </p:cTn>
                                        <p:tgtEl>
                                          <p:spTgt spid="6"/>
                                        </p:tgtEl>
                                        <p:attrNameLst>
                                          <p:attrName>style.visibility</p:attrName>
                                        </p:attrNameLst>
                                      </p:cBhvr>
                                      <p:to>
                                        <p:strVal val="visible"/>
                                      </p:to>
                                    </p:set>
                                    <p:animEffect transition="in" filter="fade">
                                      <p:cBhvr>
                                        <p:cTn id="93" dur="500"/>
                                        <p:tgtEl>
                                          <p:spTgt spid="6"/>
                                        </p:tgtEl>
                                      </p:cBhvr>
                                    </p:animEffect>
                                  </p:childTnLst>
                                </p:cTn>
                              </p:par>
                              <p:par>
                                <p:cTn id="94" presetID="10" presetClass="entr" presetSubtype="0" fill="hold" nodeType="withEffect">
                                  <p:stCondLst>
                                    <p:cond delay="0"/>
                                  </p:stCondLst>
                                  <p:childTnLst>
                                    <p:set>
                                      <p:cBhvr>
                                        <p:cTn id="95" dur="1" fill="hold">
                                          <p:stCondLst>
                                            <p:cond delay="0"/>
                                          </p:stCondLst>
                                        </p:cTn>
                                        <p:tgtEl>
                                          <p:spTgt spid="7"/>
                                        </p:tgtEl>
                                        <p:attrNameLst>
                                          <p:attrName>style.visibility</p:attrName>
                                        </p:attrNameLst>
                                      </p:cBhvr>
                                      <p:to>
                                        <p:strVal val="visible"/>
                                      </p:to>
                                    </p:set>
                                    <p:animEffect transition="in" filter="fade">
                                      <p:cBhvr>
                                        <p:cTn id="96" dur="500"/>
                                        <p:tgtEl>
                                          <p:spTgt spid="7"/>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nodeType="clickEffect">
                                  <p:stCondLst>
                                    <p:cond delay="0"/>
                                  </p:stCondLst>
                                  <p:childTnLst>
                                    <p:animEffect transition="out" filter="fade">
                                      <p:cBhvr>
                                        <p:cTn id="100" dur="500"/>
                                        <p:tgtEl>
                                          <p:spTgt spid="6"/>
                                        </p:tgtEl>
                                      </p:cBhvr>
                                    </p:animEffect>
                                    <p:set>
                                      <p:cBhvr>
                                        <p:cTn id="101" dur="1" fill="hold">
                                          <p:stCondLst>
                                            <p:cond delay="499"/>
                                          </p:stCondLst>
                                        </p:cTn>
                                        <p:tgtEl>
                                          <p:spTgt spid="6"/>
                                        </p:tgtEl>
                                        <p:attrNameLst>
                                          <p:attrName>style.visibility</p:attrName>
                                        </p:attrNameLst>
                                      </p:cBhvr>
                                      <p:to>
                                        <p:strVal val="hidden"/>
                                      </p:to>
                                    </p:set>
                                  </p:childTnLst>
                                </p:cTn>
                              </p:par>
                              <p:par>
                                <p:cTn id="102" presetID="10" presetClass="exit" presetSubtype="0" fill="hold" nodeType="withEffect">
                                  <p:stCondLst>
                                    <p:cond delay="0"/>
                                  </p:stCondLst>
                                  <p:childTnLst>
                                    <p:animEffect transition="out" filter="fade">
                                      <p:cBhvr>
                                        <p:cTn id="103" dur="500"/>
                                        <p:tgtEl>
                                          <p:spTgt spid="7"/>
                                        </p:tgtEl>
                                      </p:cBhvr>
                                    </p:animEffect>
                                    <p:set>
                                      <p:cBhvr>
                                        <p:cTn id="104"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childTnLst>
        </p:cTn>
      </p:par>
    </p:tnLst>
    <p:bldLst>
      <p:bldP spid="12" grpId="0"/>
      <p:bldP spid="401" grpId="0"/>
      <p:bldP spid="783" grpId="0"/>
      <p:bldP spid="784" grpId="0"/>
      <p:bldP spid="785" grpId="0"/>
      <p:bldP spid="786" grpId="0"/>
      <p:bldP spid="787" grpId="0"/>
      <p:bldP spid="808" grpId="0"/>
      <p:bldP spid="817" grpId="0"/>
      <p:bldP spid="829" grpId="0"/>
      <p:bldP spid="830" grpId="0"/>
      <p:bldP spid="8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upo 16"/>
          <p:cNvGrpSpPr/>
          <p:nvPr/>
        </p:nvGrpSpPr>
        <p:grpSpPr>
          <a:xfrm>
            <a:off x="4016346" y="1243037"/>
            <a:ext cx="7367589" cy="4636991"/>
            <a:chOff x="4159308" y="1475503"/>
            <a:chExt cx="7367589" cy="4636991"/>
          </a:xfrm>
        </p:grpSpPr>
        <p:grpSp>
          <p:nvGrpSpPr>
            <p:cNvPr id="18" name="Grupo 17"/>
            <p:cNvGrpSpPr/>
            <p:nvPr/>
          </p:nvGrpSpPr>
          <p:grpSpPr>
            <a:xfrm>
              <a:off x="4900328" y="1475503"/>
              <a:ext cx="6626569" cy="4609913"/>
              <a:chOff x="4900328" y="1475503"/>
              <a:chExt cx="6626569" cy="4609913"/>
            </a:xfrm>
          </p:grpSpPr>
          <p:graphicFrame>
            <p:nvGraphicFramePr>
              <p:cNvPr id="21" name="Gráfico 20"/>
              <p:cNvGraphicFramePr/>
              <p:nvPr>
                <p:extLst>
                  <p:ext uri="{D42A27DB-BD31-4B8C-83A1-F6EECF244321}">
                    <p14:modId xmlns:p14="http://schemas.microsoft.com/office/powerpoint/2010/main" val="583914258"/>
                  </p:ext>
                </p:extLst>
              </p:nvPr>
            </p:nvGraphicFramePr>
            <p:xfrm>
              <a:off x="6635066" y="1475503"/>
              <a:ext cx="3603046" cy="1912549"/>
            </p:xfrm>
            <a:graphic>
              <a:graphicData uri="http://schemas.openxmlformats.org/drawingml/2006/chart">
                <c:chart xmlns:c="http://schemas.openxmlformats.org/drawingml/2006/chart" xmlns:r="http://schemas.openxmlformats.org/officeDocument/2006/relationships" r:id="rId2"/>
              </a:graphicData>
            </a:graphic>
          </p:graphicFrame>
          <p:sp>
            <p:nvSpPr>
              <p:cNvPr id="22" name="CaixaDeTexto 97"/>
              <p:cNvSpPr txBox="1"/>
              <p:nvPr/>
            </p:nvSpPr>
            <p:spPr>
              <a:xfrm>
                <a:off x="10338165" y="4280150"/>
                <a:ext cx="1188732" cy="523220"/>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36000"/>
                    </a:solidFill>
                  </a:rPr>
                  <a:t>44</a:t>
                </a:r>
                <a:r>
                  <a:rPr lang="pt-BR" b="1" dirty="0">
                    <a:solidFill>
                      <a:srgbClr val="F36000"/>
                    </a:solidFill>
                  </a:rPr>
                  <a:t>%</a:t>
                </a:r>
              </a:p>
            </p:txBody>
          </p:sp>
          <p:sp>
            <p:nvSpPr>
              <p:cNvPr id="23" name="CaixaDeTexto 97"/>
              <p:cNvSpPr txBox="1"/>
              <p:nvPr/>
            </p:nvSpPr>
            <p:spPr>
              <a:xfrm>
                <a:off x="9157248" y="5562196"/>
                <a:ext cx="1188732" cy="523220"/>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36000"/>
                    </a:solidFill>
                  </a:rPr>
                  <a:t>7</a:t>
                </a:r>
                <a:r>
                  <a:rPr lang="pt-BR" b="1" dirty="0">
                    <a:solidFill>
                      <a:srgbClr val="F36000"/>
                    </a:solidFill>
                  </a:rPr>
                  <a:t>%</a:t>
                </a:r>
              </a:p>
            </p:txBody>
          </p:sp>
          <p:sp>
            <p:nvSpPr>
              <p:cNvPr id="24" name="CaixaDeTexto 97"/>
              <p:cNvSpPr txBox="1"/>
              <p:nvPr/>
            </p:nvSpPr>
            <p:spPr>
              <a:xfrm>
                <a:off x="5607969" y="5527736"/>
                <a:ext cx="1188732" cy="523220"/>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36000"/>
                    </a:solidFill>
                  </a:rPr>
                  <a:t>22</a:t>
                </a:r>
                <a:r>
                  <a:rPr lang="pt-BR" b="1" dirty="0">
                    <a:solidFill>
                      <a:srgbClr val="F36000"/>
                    </a:solidFill>
                  </a:rPr>
                  <a:t>%</a:t>
                </a:r>
              </a:p>
            </p:txBody>
          </p:sp>
          <p:sp>
            <p:nvSpPr>
              <p:cNvPr id="25" name="CaixaDeTexto 97"/>
              <p:cNvSpPr txBox="1"/>
              <p:nvPr/>
            </p:nvSpPr>
            <p:spPr>
              <a:xfrm>
                <a:off x="4900328" y="3727045"/>
                <a:ext cx="1188732" cy="523220"/>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36000"/>
                    </a:solidFill>
                  </a:rPr>
                  <a:t>28</a:t>
                </a:r>
                <a:r>
                  <a:rPr lang="pt-BR" b="1" dirty="0">
                    <a:solidFill>
                      <a:srgbClr val="F36000"/>
                    </a:solidFill>
                  </a:rPr>
                  <a:t>%</a:t>
                </a:r>
              </a:p>
            </p:txBody>
          </p:sp>
        </p:grpSp>
        <p:sp>
          <p:nvSpPr>
            <p:cNvPr id="19" name="CaixaDeTexto 97"/>
            <p:cNvSpPr txBox="1"/>
            <p:nvPr/>
          </p:nvSpPr>
          <p:spPr>
            <a:xfrm>
              <a:off x="4372194" y="5773940"/>
              <a:ext cx="783359"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b="1" dirty="0">
                  <a:solidFill>
                    <a:srgbClr val="FF6600"/>
                  </a:solidFill>
                </a:rPr>
                <a:t>2014</a:t>
              </a:r>
              <a:endParaRPr lang="pt-BR" sz="1400" b="1" dirty="0">
                <a:solidFill>
                  <a:srgbClr val="FF6600"/>
                </a:solidFill>
              </a:endParaRPr>
            </a:p>
          </p:txBody>
        </p:sp>
        <p:sp>
          <p:nvSpPr>
            <p:cNvPr id="20" name="Retângulo 19"/>
            <p:cNvSpPr/>
            <p:nvPr/>
          </p:nvSpPr>
          <p:spPr>
            <a:xfrm>
              <a:off x="4159308" y="5862769"/>
              <a:ext cx="180000" cy="180000"/>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pt-BR">
                <a:solidFill>
                  <a:srgbClr val="FF6600"/>
                </a:solidFill>
              </a:endParaRPr>
            </a:p>
          </p:txBody>
        </p:sp>
      </p:grpSp>
      <p:sp>
        <p:nvSpPr>
          <p:cNvPr id="16"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graphicFrame>
        <p:nvGraphicFramePr>
          <p:cNvPr id="26" name="Gráfico 25"/>
          <p:cNvGraphicFramePr/>
          <p:nvPr>
            <p:extLst>
              <p:ext uri="{D42A27DB-BD31-4B8C-83A1-F6EECF244321}">
                <p14:modId xmlns:p14="http://schemas.microsoft.com/office/powerpoint/2010/main" val="1410590797"/>
              </p:ext>
            </p:extLst>
          </p:nvPr>
        </p:nvGraphicFramePr>
        <p:xfrm>
          <a:off x="6064742" y="1243038"/>
          <a:ext cx="3603046" cy="19125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0" name="Gráfico 29"/>
          <p:cNvGraphicFramePr/>
          <p:nvPr>
            <p:extLst>
              <p:ext uri="{D42A27DB-BD31-4B8C-83A1-F6EECF244321}">
                <p14:modId xmlns:p14="http://schemas.microsoft.com/office/powerpoint/2010/main" val="4073754778"/>
              </p:ext>
            </p:extLst>
          </p:nvPr>
        </p:nvGraphicFramePr>
        <p:xfrm>
          <a:off x="4897356" y="2691252"/>
          <a:ext cx="5667123" cy="3808067"/>
        </p:xfrm>
        <a:graphic>
          <a:graphicData uri="http://schemas.openxmlformats.org/drawingml/2006/chart">
            <c:chart xmlns:c="http://schemas.openxmlformats.org/drawingml/2006/chart" xmlns:r="http://schemas.openxmlformats.org/officeDocument/2006/relationships" r:id="rId4"/>
          </a:graphicData>
        </a:graphic>
      </p:graphicFrame>
      <p:pic>
        <p:nvPicPr>
          <p:cNvPr id="31" name="Imagem 30"/>
          <p:cNvPicPr>
            <a:picLocks noChangeAspect="1"/>
          </p:cNvPicPr>
          <p:nvPr/>
        </p:nvPicPr>
        <p:blipFill>
          <a:blip r:embed="rId5"/>
          <a:stretch>
            <a:fillRect/>
          </a:stretch>
        </p:blipFill>
        <p:spPr>
          <a:xfrm>
            <a:off x="7972056" y="4396481"/>
            <a:ext cx="771340" cy="488515"/>
          </a:xfrm>
          <a:prstGeom prst="rect">
            <a:avLst/>
          </a:prstGeom>
        </p:spPr>
      </p:pic>
      <p:pic>
        <p:nvPicPr>
          <p:cNvPr id="32" name="Imagem 31"/>
          <p:cNvPicPr>
            <a:picLocks noChangeAspect="1"/>
          </p:cNvPicPr>
          <p:nvPr/>
        </p:nvPicPr>
        <p:blipFill>
          <a:blip r:embed="rId6"/>
          <a:stretch>
            <a:fillRect/>
          </a:stretch>
        </p:blipFill>
        <p:spPr>
          <a:xfrm>
            <a:off x="7881640" y="3771030"/>
            <a:ext cx="771340" cy="368529"/>
          </a:xfrm>
          <a:prstGeom prst="rect">
            <a:avLst/>
          </a:prstGeom>
        </p:spPr>
      </p:pic>
      <p:pic>
        <p:nvPicPr>
          <p:cNvPr id="34" name="Imagem 33"/>
          <p:cNvPicPr>
            <a:picLocks noChangeAspect="1"/>
          </p:cNvPicPr>
          <p:nvPr/>
        </p:nvPicPr>
        <p:blipFill>
          <a:blip r:embed="rId7"/>
          <a:stretch>
            <a:fillRect/>
          </a:stretch>
        </p:blipFill>
        <p:spPr>
          <a:xfrm>
            <a:off x="6742791" y="4018404"/>
            <a:ext cx="479945" cy="308536"/>
          </a:xfrm>
          <a:prstGeom prst="rect">
            <a:avLst/>
          </a:prstGeom>
        </p:spPr>
      </p:pic>
      <p:sp>
        <p:nvSpPr>
          <p:cNvPr id="35" name="CaixaDeTexto 97"/>
          <p:cNvSpPr txBox="1"/>
          <p:nvPr/>
        </p:nvSpPr>
        <p:spPr>
          <a:xfrm>
            <a:off x="8529933" y="4626224"/>
            <a:ext cx="1188732" cy="769441"/>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4400" b="1" dirty="0">
                <a:solidFill>
                  <a:schemeClr val="bg1"/>
                </a:solidFill>
                <a:effectLst>
                  <a:outerShdw blurRad="60007" dist="200025" dir="15000000" sy="30000" kx="-1800000" algn="bl" rotWithShape="0">
                    <a:prstClr val="black">
                      <a:alpha val="32000"/>
                    </a:prstClr>
                  </a:outerShdw>
                </a:effectLst>
              </a:rPr>
              <a:t>6</a:t>
            </a:r>
            <a:r>
              <a:rPr lang="pt-BR" sz="3200" b="1" dirty="0">
                <a:solidFill>
                  <a:schemeClr val="bg1"/>
                </a:solidFill>
                <a:effectLst>
                  <a:outerShdw blurRad="60007" dist="200025" dir="15000000" sy="30000" kx="-1800000" algn="bl" rotWithShape="0">
                    <a:prstClr val="black">
                      <a:alpha val="32000"/>
                    </a:prstClr>
                  </a:outerShdw>
                </a:effectLst>
              </a:rPr>
              <a:t>%</a:t>
            </a:r>
          </a:p>
        </p:txBody>
      </p:sp>
      <p:sp>
        <p:nvSpPr>
          <p:cNvPr id="36" name="CaixaDeTexto 97"/>
          <p:cNvSpPr txBox="1"/>
          <p:nvPr/>
        </p:nvSpPr>
        <p:spPr>
          <a:xfrm>
            <a:off x="5614090" y="3678665"/>
            <a:ext cx="1188732" cy="769441"/>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4400" b="1" dirty="0">
                <a:solidFill>
                  <a:schemeClr val="bg1"/>
                </a:solidFill>
                <a:effectLst>
                  <a:outerShdw blurRad="60007" dist="200025" dir="15000000" sy="30000" kx="-1800000" algn="bl" rotWithShape="0">
                    <a:prstClr val="black">
                      <a:alpha val="32000"/>
                    </a:prstClr>
                  </a:outerShdw>
                </a:effectLst>
              </a:rPr>
              <a:t>26</a:t>
            </a:r>
            <a:r>
              <a:rPr lang="pt-BR" sz="3200" b="1" dirty="0">
                <a:solidFill>
                  <a:schemeClr val="bg1"/>
                </a:solidFill>
                <a:effectLst>
                  <a:outerShdw blurRad="60007" dist="200025" dir="15000000" sy="30000" kx="-1800000" algn="bl" rotWithShape="0">
                    <a:prstClr val="black">
                      <a:alpha val="32000"/>
                    </a:prstClr>
                  </a:outerShdw>
                </a:effectLst>
              </a:rPr>
              <a:t>%</a:t>
            </a:r>
          </a:p>
        </p:txBody>
      </p:sp>
      <p:sp>
        <p:nvSpPr>
          <p:cNvPr id="37" name="CaixaDeTexto 97"/>
          <p:cNvSpPr txBox="1"/>
          <p:nvPr/>
        </p:nvSpPr>
        <p:spPr>
          <a:xfrm>
            <a:off x="8529933" y="3638143"/>
            <a:ext cx="1188732" cy="769441"/>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4400" b="1" dirty="0">
                <a:solidFill>
                  <a:schemeClr val="bg1"/>
                </a:solidFill>
                <a:effectLst>
                  <a:outerShdw blurRad="60007" dist="200025" dir="15000000" sy="30000" kx="-1800000" algn="bl" rotWithShape="0">
                    <a:prstClr val="black">
                      <a:alpha val="32000"/>
                    </a:prstClr>
                  </a:outerShdw>
                </a:effectLst>
              </a:rPr>
              <a:t>39</a:t>
            </a:r>
            <a:r>
              <a:rPr lang="pt-BR" sz="3200" b="1" dirty="0">
                <a:solidFill>
                  <a:schemeClr val="bg1"/>
                </a:solidFill>
                <a:effectLst>
                  <a:outerShdw blurRad="60007" dist="200025" dir="15000000" sy="30000" kx="-1800000" algn="bl" rotWithShape="0">
                    <a:prstClr val="black">
                      <a:alpha val="32000"/>
                    </a:prstClr>
                  </a:outerShdw>
                </a:effectLst>
              </a:rPr>
              <a:t>%</a:t>
            </a:r>
          </a:p>
        </p:txBody>
      </p:sp>
      <p:sp>
        <p:nvSpPr>
          <p:cNvPr id="38" name="CaixaDeTexto 97"/>
          <p:cNvSpPr txBox="1"/>
          <p:nvPr/>
        </p:nvSpPr>
        <p:spPr>
          <a:xfrm>
            <a:off x="6306786" y="4420854"/>
            <a:ext cx="1188732" cy="769441"/>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4400" b="1" dirty="0">
                <a:solidFill>
                  <a:schemeClr val="bg1"/>
                </a:solidFill>
                <a:effectLst>
                  <a:outerShdw blurRad="60007" dist="200025" dir="15000000" sy="30000" kx="-1800000" algn="bl" rotWithShape="0">
                    <a:prstClr val="black">
                      <a:alpha val="32000"/>
                    </a:prstClr>
                  </a:outerShdw>
                </a:effectLst>
              </a:rPr>
              <a:t>29</a:t>
            </a:r>
            <a:r>
              <a:rPr lang="pt-BR" sz="3200" b="1" dirty="0">
                <a:solidFill>
                  <a:schemeClr val="bg1"/>
                </a:solidFill>
                <a:effectLst>
                  <a:outerShdw blurRad="60007" dist="200025" dir="15000000" sy="30000" kx="-1800000" algn="bl" rotWithShape="0">
                    <a:prstClr val="black">
                      <a:alpha val="32000"/>
                    </a:prstClr>
                  </a:outerShdw>
                </a:effectLst>
              </a:rPr>
              <a:t>%</a:t>
            </a:r>
          </a:p>
        </p:txBody>
      </p:sp>
      <p:grpSp>
        <p:nvGrpSpPr>
          <p:cNvPr id="39" name="Grupo 38"/>
          <p:cNvGrpSpPr/>
          <p:nvPr/>
        </p:nvGrpSpPr>
        <p:grpSpPr>
          <a:xfrm>
            <a:off x="914887" y="2227359"/>
            <a:ext cx="1541828" cy="369332"/>
            <a:chOff x="1267751" y="4016614"/>
            <a:chExt cx="1541828" cy="369332"/>
          </a:xfrm>
        </p:grpSpPr>
        <p:sp>
          <p:nvSpPr>
            <p:cNvPr id="40" name="Retângulo 39"/>
            <p:cNvSpPr/>
            <p:nvPr/>
          </p:nvSpPr>
          <p:spPr>
            <a:xfrm>
              <a:off x="1267751" y="4091293"/>
              <a:ext cx="234631" cy="208419"/>
            </a:xfrm>
            <a:prstGeom prst="rect">
              <a:avLst/>
            </a:prstGeom>
            <a:solidFill>
              <a:srgbClr val="00A7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i="1"/>
            </a:p>
          </p:txBody>
        </p:sp>
        <p:sp>
          <p:nvSpPr>
            <p:cNvPr id="41" name="CaixaDeTexto 97"/>
            <p:cNvSpPr txBox="1"/>
            <p:nvPr/>
          </p:nvSpPr>
          <p:spPr>
            <a:xfrm>
              <a:off x="1502382" y="4016614"/>
              <a:ext cx="1307197"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i="1" dirty="0">
                  <a:solidFill>
                    <a:schemeClr val="accent1">
                      <a:lumMod val="50000"/>
                    </a:schemeClr>
                  </a:solidFill>
                </a:rPr>
                <a:t>barato</a:t>
              </a:r>
            </a:p>
          </p:txBody>
        </p:sp>
      </p:grpSp>
      <p:grpSp>
        <p:nvGrpSpPr>
          <p:cNvPr id="42" name="Grupo 41"/>
          <p:cNvGrpSpPr/>
          <p:nvPr/>
        </p:nvGrpSpPr>
        <p:grpSpPr>
          <a:xfrm>
            <a:off x="914887" y="2610550"/>
            <a:ext cx="1541828" cy="369332"/>
            <a:chOff x="1267751" y="4016614"/>
            <a:chExt cx="1541828" cy="369332"/>
          </a:xfrm>
        </p:grpSpPr>
        <p:sp>
          <p:nvSpPr>
            <p:cNvPr id="43" name="Retângulo 42"/>
            <p:cNvSpPr/>
            <p:nvPr/>
          </p:nvSpPr>
          <p:spPr>
            <a:xfrm>
              <a:off x="1267751" y="4091293"/>
              <a:ext cx="234631" cy="2084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i="1"/>
            </a:p>
          </p:txBody>
        </p:sp>
        <p:sp>
          <p:nvSpPr>
            <p:cNvPr id="44" name="CaixaDeTexto 97"/>
            <p:cNvSpPr txBox="1"/>
            <p:nvPr/>
          </p:nvSpPr>
          <p:spPr>
            <a:xfrm>
              <a:off x="1502382" y="4016614"/>
              <a:ext cx="1307197"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i="1" dirty="0">
                  <a:solidFill>
                    <a:schemeClr val="accent1">
                      <a:lumMod val="50000"/>
                    </a:schemeClr>
                  </a:solidFill>
                </a:rPr>
                <a:t>adequado</a:t>
              </a:r>
            </a:p>
          </p:txBody>
        </p:sp>
      </p:grpSp>
      <p:grpSp>
        <p:nvGrpSpPr>
          <p:cNvPr id="45" name="Grupo 44"/>
          <p:cNvGrpSpPr/>
          <p:nvPr/>
        </p:nvGrpSpPr>
        <p:grpSpPr>
          <a:xfrm>
            <a:off x="914887" y="2993741"/>
            <a:ext cx="1541828" cy="369332"/>
            <a:chOff x="1267751" y="4016614"/>
            <a:chExt cx="1541828" cy="369332"/>
          </a:xfrm>
        </p:grpSpPr>
        <p:sp>
          <p:nvSpPr>
            <p:cNvPr id="46" name="Retângulo 45"/>
            <p:cNvSpPr/>
            <p:nvPr/>
          </p:nvSpPr>
          <p:spPr>
            <a:xfrm>
              <a:off x="1267751" y="4091293"/>
              <a:ext cx="234631" cy="208419"/>
            </a:xfrm>
            <a:prstGeom prst="rect">
              <a:avLst/>
            </a:prstGeom>
            <a:solidFill>
              <a:srgbClr val="B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i="1"/>
            </a:p>
          </p:txBody>
        </p:sp>
        <p:sp>
          <p:nvSpPr>
            <p:cNvPr id="47" name="CaixaDeTexto 97"/>
            <p:cNvSpPr txBox="1"/>
            <p:nvPr/>
          </p:nvSpPr>
          <p:spPr>
            <a:xfrm>
              <a:off x="1502382" y="4016614"/>
              <a:ext cx="1307197"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i="1" dirty="0">
                  <a:solidFill>
                    <a:schemeClr val="accent1">
                      <a:lumMod val="50000"/>
                    </a:schemeClr>
                  </a:solidFill>
                </a:rPr>
                <a:t>caro</a:t>
              </a:r>
            </a:p>
          </p:txBody>
        </p:sp>
      </p:grpSp>
      <p:grpSp>
        <p:nvGrpSpPr>
          <p:cNvPr id="48" name="Grupo 47"/>
          <p:cNvGrpSpPr/>
          <p:nvPr/>
        </p:nvGrpSpPr>
        <p:grpSpPr>
          <a:xfrm>
            <a:off x="914887" y="3376931"/>
            <a:ext cx="1797279" cy="369332"/>
            <a:chOff x="1267751" y="4016614"/>
            <a:chExt cx="1797279" cy="369332"/>
          </a:xfrm>
        </p:grpSpPr>
        <p:sp>
          <p:nvSpPr>
            <p:cNvPr id="49" name="Retângulo 48"/>
            <p:cNvSpPr/>
            <p:nvPr/>
          </p:nvSpPr>
          <p:spPr>
            <a:xfrm>
              <a:off x="1267751" y="4091293"/>
              <a:ext cx="234631" cy="208419"/>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i="1"/>
            </a:p>
          </p:txBody>
        </p:sp>
        <p:sp>
          <p:nvSpPr>
            <p:cNvPr id="50" name="CaixaDeTexto 97"/>
            <p:cNvSpPr txBox="1"/>
            <p:nvPr/>
          </p:nvSpPr>
          <p:spPr>
            <a:xfrm>
              <a:off x="1502382" y="4016614"/>
              <a:ext cx="1562648"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i="1" dirty="0">
                  <a:solidFill>
                    <a:schemeClr val="accent1">
                      <a:lumMod val="50000"/>
                    </a:schemeClr>
                  </a:solidFill>
                </a:rPr>
                <a:t>não teve custo</a:t>
              </a:r>
            </a:p>
          </p:txBody>
        </p:sp>
      </p:grpSp>
      <p:grpSp>
        <p:nvGrpSpPr>
          <p:cNvPr id="51" name="Grupo 50"/>
          <p:cNvGrpSpPr/>
          <p:nvPr/>
        </p:nvGrpSpPr>
        <p:grpSpPr>
          <a:xfrm>
            <a:off x="6667413" y="3015559"/>
            <a:ext cx="2066925" cy="1438275"/>
            <a:chOff x="6810375" y="3248025"/>
            <a:chExt cx="2066925" cy="1438275"/>
          </a:xfrm>
        </p:grpSpPr>
        <p:sp>
          <p:nvSpPr>
            <p:cNvPr id="52" name="Forma livre 51"/>
            <p:cNvSpPr/>
            <p:nvPr/>
          </p:nvSpPr>
          <p:spPr>
            <a:xfrm>
              <a:off x="6810375" y="3276600"/>
              <a:ext cx="1066800" cy="809625"/>
            </a:xfrm>
            <a:custGeom>
              <a:avLst/>
              <a:gdLst>
                <a:gd name="connsiteX0" fmla="*/ 1066800 w 1066800"/>
                <a:gd name="connsiteY0" fmla="*/ 0 h 809625"/>
                <a:gd name="connsiteX1" fmla="*/ 1066800 w 1066800"/>
                <a:gd name="connsiteY1" fmla="*/ 114300 h 809625"/>
                <a:gd name="connsiteX2" fmla="*/ 0 w 1066800"/>
                <a:gd name="connsiteY2" fmla="*/ 114300 h 809625"/>
                <a:gd name="connsiteX3" fmla="*/ 0 w 1066800"/>
                <a:gd name="connsiteY3" fmla="*/ 809625 h 809625"/>
              </a:gdLst>
              <a:ahLst/>
              <a:cxnLst>
                <a:cxn ang="0">
                  <a:pos x="connsiteX0" y="connsiteY0"/>
                </a:cxn>
                <a:cxn ang="0">
                  <a:pos x="connsiteX1" y="connsiteY1"/>
                </a:cxn>
                <a:cxn ang="0">
                  <a:pos x="connsiteX2" y="connsiteY2"/>
                </a:cxn>
                <a:cxn ang="0">
                  <a:pos x="connsiteX3" y="connsiteY3"/>
                </a:cxn>
              </a:cxnLst>
              <a:rect l="l" t="t" r="r" b="b"/>
              <a:pathLst>
                <a:path w="1066800" h="809625">
                  <a:moveTo>
                    <a:pt x="1066800" y="0"/>
                  </a:moveTo>
                  <a:lnTo>
                    <a:pt x="1066800" y="114300"/>
                  </a:lnTo>
                  <a:lnTo>
                    <a:pt x="0" y="114300"/>
                  </a:lnTo>
                  <a:lnTo>
                    <a:pt x="0" y="809625"/>
                  </a:lnTo>
                </a:path>
              </a:pathLst>
            </a:custGeom>
            <a:noFill/>
            <a:ln w="19050">
              <a:solidFill>
                <a:schemeClr val="accent4">
                  <a:lumMod val="40000"/>
                  <a:lumOff val="60000"/>
                </a:schemeClr>
              </a:solidFill>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3" name="Forma livre 52"/>
            <p:cNvSpPr/>
            <p:nvPr/>
          </p:nvSpPr>
          <p:spPr>
            <a:xfrm flipH="1">
              <a:off x="7953374" y="3248025"/>
              <a:ext cx="45719" cy="1438275"/>
            </a:xfrm>
            <a:custGeom>
              <a:avLst/>
              <a:gdLst>
                <a:gd name="connsiteX0" fmla="*/ 0 w 0"/>
                <a:gd name="connsiteY0" fmla="*/ 0 h 1400175"/>
                <a:gd name="connsiteX1" fmla="*/ 0 w 0"/>
                <a:gd name="connsiteY1" fmla="*/ 1400175 h 1400175"/>
              </a:gdLst>
              <a:ahLst/>
              <a:cxnLst>
                <a:cxn ang="0">
                  <a:pos x="connsiteX0" y="connsiteY0"/>
                </a:cxn>
                <a:cxn ang="0">
                  <a:pos x="connsiteX1" y="connsiteY1"/>
                </a:cxn>
              </a:cxnLst>
              <a:rect l="l" t="t" r="r" b="b"/>
              <a:pathLst>
                <a:path h="1400175">
                  <a:moveTo>
                    <a:pt x="0" y="0"/>
                  </a:moveTo>
                  <a:lnTo>
                    <a:pt x="0" y="1400175"/>
                  </a:lnTo>
                </a:path>
              </a:pathLst>
            </a:custGeom>
            <a:noFill/>
            <a:ln w="19050">
              <a:solidFill>
                <a:schemeClr val="accent4">
                  <a:lumMod val="40000"/>
                  <a:lumOff val="60000"/>
                </a:schemeClr>
              </a:solidFill>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4" name="Forma livre 53"/>
            <p:cNvSpPr/>
            <p:nvPr/>
          </p:nvSpPr>
          <p:spPr>
            <a:xfrm>
              <a:off x="8067675" y="3267075"/>
              <a:ext cx="809625" cy="742950"/>
            </a:xfrm>
            <a:custGeom>
              <a:avLst/>
              <a:gdLst>
                <a:gd name="connsiteX0" fmla="*/ 0 w 809625"/>
                <a:gd name="connsiteY0" fmla="*/ 0 h 742950"/>
                <a:gd name="connsiteX1" fmla="*/ 0 w 809625"/>
                <a:gd name="connsiteY1" fmla="*/ 142875 h 742950"/>
                <a:gd name="connsiteX2" fmla="*/ 809625 w 809625"/>
                <a:gd name="connsiteY2" fmla="*/ 142875 h 742950"/>
                <a:gd name="connsiteX3" fmla="*/ 809625 w 809625"/>
                <a:gd name="connsiteY3" fmla="*/ 742950 h 742950"/>
              </a:gdLst>
              <a:ahLst/>
              <a:cxnLst>
                <a:cxn ang="0">
                  <a:pos x="connsiteX0" y="connsiteY0"/>
                </a:cxn>
                <a:cxn ang="0">
                  <a:pos x="connsiteX1" y="connsiteY1"/>
                </a:cxn>
                <a:cxn ang="0">
                  <a:pos x="connsiteX2" y="connsiteY2"/>
                </a:cxn>
                <a:cxn ang="0">
                  <a:pos x="connsiteX3" y="connsiteY3"/>
                </a:cxn>
              </a:cxnLst>
              <a:rect l="l" t="t" r="r" b="b"/>
              <a:pathLst>
                <a:path w="809625" h="742950">
                  <a:moveTo>
                    <a:pt x="0" y="0"/>
                  </a:moveTo>
                  <a:lnTo>
                    <a:pt x="0" y="142875"/>
                  </a:lnTo>
                  <a:lnTo>
                    <a:pt x="809625" y="142875"/>
                  </a:lnTo>
                  <a:lnTo>
                    <a:pt x="809625" y="742950"/>
                  </a:lnTo>
                </a:path>
              </a:pathLst>
            </a:custGeom>
            <a:noFill/>
            <a:ln w="19050">
              <a:solidFill>
                <a:schemeClr val="accent4">
                  <a:lumMod val="40000"/>
                  <a:lumOff val="60000"/>
                </a:schemeClr>
              </a:solidFill>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55" name="Retângulo 54"/>
          <p:cNvSpPr/>
          <p:nvPr/>
        </p:nvSpPr>
        <p:spPr>
          <a:xfrm>
            <a:off x="6065746" y="2999169"/>
            <a:ext cx="3602042" cy="48139"/>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56" name="Grupo 55"/>
          <p:cNvGrpSpPr/>
          <p:nvPr/>
        </p:nvGrpSpPr>
        <p:grpSpPr>
          <a:xfrm>
            <a:off x="6079858" y="1027100"/>
            <a:ext cx="5571869" cy="2007509"/>
            <a:chOff x="6222820" y="1259566"/>
            <a:chExt cx="5571869" cy="2007509"/>
          </a:xfrm>
        </p:grpSpPr>
        <p:sp>
          <p:nvSpPr>
            <p:cNvPr id="57" name="Retângulo 56"/>
            <p:cNvSpPr/>
            <p:nvPr/>
          </p:nvSpPr>
          <p:spPr>
            <a:xfrm>
              <a:off x="6222820" y="1259566"/>
              <a:ext cx="3587930" cy="2007509"/>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CaixaDeTexto 97"/>
            <p:cNvSpPr txBox="1"/>
            <p:nvPr/>
          </p:nvSpPr>
          <p:spPr>
            <a:xfrm>
              <a:off x="10056698" y="2078505"/>
              <a:ext cx="1737991"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i="1" dirty="0">
                  <a:solidFill>
                    <a:schemeClr val="accent1">
                      <a:lumMod val="50000"/>
                    </a:schemeClr>
                  </a:solidFill>
                </a:rPr>
                <a:t>excluindo os que não tiveram custo</a:t>
              </a:r>
            </a:p>
          </p:txBody>
        </p:sp>
      </p:grpSp>
      <p:grpSp>
        <p:nvGrpSpPr>
          <p:cNvPr id="59" name="Grupo 58"/>
          <p:cNvGrpSpPr/>
          <p:nvPr/>
        </p:nvGrpSpPr>
        <p:grpSpPr>
          <a:xfrm>
            <a:off x="10567194" y="5152364"/>
            <a:ext cx="1069593" cy="497735"/>
            <a:chOff x="10807700" y="5128364"/>
            <a:chExt cx="1069593" cy="497735"/>
          </a:xfrm>
        </p:grpSpPr>
        <p:sp>
          <p:nvSpPr>
            <p:cNvPr id="6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61" name="Imagem 60"/>
            <p:cNvPicPr>
              <a:picLocks noChangeAspect="1"/>
            </p:cNvPicPr>
            <p:nvPr/>
          </p:nvPicPr>
          <p:blipFill>
            <a:blip r:embed="rId8"/>
            <a:stretch>
              <a:fillRect/>
            </a:stretch>
          </p:blipFill>
          <p:spPr>
            <a:xfrm>
              <a:off x="10900443" y="5223781"/>
              <a:ext cx="222928" cy="295539"/>
            </a:xfrm>
            <a:prstGeom prst="rect">
              <a:avLst/>
            </a:prstGeom>
          </p:spPr>
        </p:pic>
        <p:sp>
          <p:nvSpPr>
            <p:cNvPr id="62" name="Retângulo 6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3" name="Espaço Reservado para Conteúdo 2"/>
          <p:cNvSpPr txBox="1">
            <a:spLocks/>
          </p:cNvSpPr>
          <p:nvPr/>
        </p:nvSpPr>
        <p:spPr>
          <a:xfrm>
            <a:off x="725988" y="774743"/>
            <a:ext cx="4075640" cy="9552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2800" b="1" dirty="0">
                <a:solidFill>
                  <a:schemeClr val="accent1">
                    <a:lumMod val="75000"/>
                  </a:schemeClr>
                </a:solidFill>
                <a:latin typeface="+mn-lt"/>
              </a:rPr>
              <a:t>percepção do preço cobrado pelo Sebraetec</a:t>
            </a:r>
          </a:p>
        </p:txBody>
      </p:sp>
      <p:sp>
        <p:nvSpPr>
          <p:cNvPr id="64" name="Espaço Reservado para Conteúdo 2"/>
          <p:cNvSpPr txBox="1">
            <a:spLocks/>
          </p:cNvSpPr>
          <p:nvPr/>
        </p:nvSpPr>
        <p:spPr>
          <a:xfrm>
            <a:off x="725988" y="4947380"/>
            <a:ext cx="2325482" cy="2337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200" dirty="0">
                <a:solidFill>
                  <a:schemeClr val="bg1">
                    <a:lumMod val="50000"/>
                  </a:schemeClr>
                </a:solidFill>
                <a:latin typeface="+mn-lt"/>
              </a:rPr>
              <a:t>base: </a:t>
            </a:r>
            <a:r>
              <a:rPr lang="pt-BR" sz="1200" b="1" dirty="0">
                <a:solidFill>
                  <a:schemeClr val="bg1">
                    <a:lumMod val="50000"/>
                  </a:schemeClr>
                </a:solidFill>
                <a:latin typeface="+mn-lt"/>
              </a:rPr>
              <a:t>5.457 entrevistas</a:t>
            </a:r>
          </a:p>
        </p:txBody>
      </p:sp>
      <p:sp>
        <p:nvSpPr>
          <p:cNvPr id="65" name="AutoShape 316"/>
          <p:cNvSpPr>
            <a:spLocks/>
          </p:cNvSpPr>
          <p:nvPr/>
        </p:nvSpPr>
        <p:spPr bwMode="auto">
          <a:xfrm>
            <a:off x="819151" y="5122619"/>
            <a:ext cx="2590625" cy="6157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100" dirty="0">
                <a:solidFill>
                  <a:schemeClr val="accent4">
                    <a:lumMod val="75000"/>
                  </a:schemeClr>
                </a:solidFill>
              </a:rPr>
              <a:t>259 entrevistados não souberam ou preferiram não responder a pergunta e foram desconsiderados</a:t>
            </a:r>
          </a:p>
        </p:txBody>
      </p:sp>
      <p:sp>
        <p:nvSpPr>
          <p:cNvPr id="66"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P7</a:t>
            </a:r>
            <a:r>
              <a:rPr lang="pt-BR" sz="1200" dirty="0">
                <a:solidFill>
                  <a:schemeClr val="accent1">
                    <a:lumMod val="50000"/>
                  </a:schemeClr>
                </a:solidFill>
              </a:rPr>
              <a:t>. Em relação ao valor cobrado, o(a) Sr.(a) acredita que o programa Sebraetec teve um preço: (EST RU)</a:t>
            </a:r>
          </a:p>
        </p:txBody>
      </p:sp>
    </p:spTree>
    <p:extLst>
      <p:ext uri="{BB962C8B-B14F-4D97-AF65-F5344CB8AC3E}">
        <p14:creationId xmlns:p14="http://schemas.microsoft.com/office/powerpoint/2010/main" val="3548172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down)">
                                      <p:cBhvr>
                                        <p:cTn id="11" dur="500"/>
                                        <p:tgtEl>
                                          <p:spTgt spid="30"/>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500" fill="hold"/>
                                        <p:tgtEl>
                                          <p:spTgt spid="36"/>
                                        </p:tgtEl>
                                        <p:attrNameLst>
                                          <p:attrName>ppt_x</p:attrName>
                                        </p:attrNameLst>
                                      </p:cBhvr>
                                      <p:tavLst>
                                        <p:tav tm="0">
                                          <p:val>
                                            <p:strVal val="1+#ppt_w/2"/>
                                          </p:val>
                                        </p:tav>
                                        <p:tav tm="100000">
                                          <p:val>
                                            <p:strVal val="#ppt_x"/>
                                          </p:val>
                                        </p:tav>
                                      </p:tavLst>
                                    </p:anim>
                                    <p:anim calcmode="lin" valueType="num">
                                      <p:cBhvr additive="base">
                                        <p:cTn id="16" dur="500" fill="hold"/>
                                        <p:tgtEl>
                                          <p:spTgt spid="36"/>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500" fill="hold"/>
                                        <p:tgtEl>
                                          <p:spTgt spid="34"/>
                                        </p:tgtEl>
                                        <p:attrNameLst>
                                          <p:attrName>ppt_x</p:attrName>
                                        </p:attrNameLst>
                                      </p:cBhvr>
                                      <p:tavLst>
                                        <p:tav tm="0">
                                          <p:val>
                                            <p:strVal val="1+#ppt_w/2"/>
                                          </p:val>
                                        </p:tav>
                                        <p:tav tm="100000">
                                          <p:val>
                                            <p:strVal val="#ppt_x"/>
                                          </p:val>
                                        </p:tav>
                                      </p:tavLst>
                                    </p:anim>
                                    <p:anim calcmode="lin" valueType="num">
                                      <p:cBhvr additive="base">
                                        <p:cTn id="20" dur="500" fill="hold"/>
                                        <p:tgtEl>
                                          <p:spTgt spid="34"/>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1+#ppt_w/2"/>
                                          </p:val>
                                        </p:tav>
                                        <p:tav tm="100000">
                                          <p:val>
                                            <p:strVal val="#ppt_x"/>
                                          </p:val>
                                        </p:tav>
                                      </p:tavLst>
                                    </p:anim>
                                    <p:anim calcmode="lin" valueType="num">
                                      <p:cBhvr additive="base">
                                        <p:cTn id="24" dur="500" fill="hold"/>
                                        <p:tgtEl>
                                          <p:spTgt spid="38"/>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500" fill="hold"/>
                                        <p:tgtEl>
                                          <p:spTgt spid="35"/>
                                        </p:tgtEl>
                                        <p:attrNameLst>
                                          <p:attrName>ppt_x</p:attrName>
                                        </p:attrNameLst>
                                      </p:cBhvr>
                                      <p:tavLst>
                                        <p:tav tm="0">
                                          <p:val>
                                            <p:strVal val="1+#ppt_w/2"/>
                                          </p:val>
                                        </p:tav>
                                        <p:tav tm="100000">
                                          <p:val>
                                            <p:strVal val="#ppt_x"/>
                                          </p:val>
                                        </p:tav>
                                      </p:tavLst>
                                    </p:anim>
                                    <p:anim calcmode="lin" valueType="num">
                                      <p:cBhvr additive="base">
                                        <p:cTn id="28" dur="5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additive="base">
                                        <p:cTn id="35" dur="500" fill="hold"/>
                                        <p:tgtEl>
                                          <p:spTgt spid="37"/>
                                        </p:tgtEl>
                                        <p:attrNameLst>
                                          <p:attrName>ppt_x</p:attrName>
                                        </p:attrNameLst>
                                      </p:cBhvr>
                                      <p:tavLst>
                                        <p:tav tm="0">
                                          <p:val>
                                            <p:strVal val="1+#ppt_w/2"/>
                                          </p:val>
                                        </p:tav>
                                        <p:tav tm="100000">
                                          <p:val>
                                            <p:strVal val="#ppt_x"/>
                                          </p:val>
                                        </p:tav>
                                      </p:tavLst>
                                    </p:anim>
                                    <p:anim calcmode="lin" valueType="num">
                                      <p:cBhvr additive="base">
                                        <p:cTn id="36" dur="500" fill="hold"/>
                                        <p:tgtEl>
                                          <p:spTgt spid="37"/>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31"/>
                                        </p:tgtEl>
                                        <p:attrNameLst>
                                          <p:attrName>style.visibility</p:attrName>
                                        </p:attrNameLst>
                                      </p:cBhvr>
                                      <p:to>
                                        <p:strVal val="visible"/>
                                      </p:to>
                                    </p:set>
                                    <p:anim calcmode="lin" valueType="num">
                                      <p:cBhvr additive="base">
                                        <p:cTn id="39" dur="500" fill="hold"/>
                                        <p:tgtEl>
                                          <p:spTgt spid="31"/>
                                        </p:tgtEl>
                                        <p:attrNameLst>
                                          <p:attrName>ppt_x</p:attrName>
                                        </p:attrNameLst>
                                      </p:cBhvr>
                                      <p:tavLst>
                                        <p:tav tm="0">
                                          <p:val>
                                            <p:strVal val="1+#ppt_w/2"/>
                                          </p:val>
                                        </p:tav>
                                        <p:tav tm="100000">
                                          <p:val>
                                            <p:strVal val="#ppt_x"/>
                                          </p:val>
                                        </p:tav>
                                      </p:tavLst>
                                    </p:anim>
                                    <p:anim calcmode="lin" valueType="num">
                                      <p:cBhvr additive="base">
                                        <p:cTn id="40" dur="500" fill="hold"/>
                                        <p:tgtEl>
                                          <p:spTgt spid="31"/>
                                        </p:tgtEl>
                                        <p:attrNameLst>
                                          <p:attrName>ppt_y</p:attrName>
                                        </p:attrNameLst>
                                      </p:cBhvr>
                                      <p:tavLst>
                                        <p:tav tm="0">
                                          <p:val>
                                            <p:strVal val="#ppt_y"/>
                                          </p:val>
                                        </p:tav>
                                        <p:tav tm="100000">
                                          <p:val>
                                            <p:strVal val="#ppt_y"/>
                                          </p:val>
                                        </p:tav>
                                      </p:tavLst>
                                    </p:anim>
                                  </p:childTnLst>
                                </p:cTn>
                              </p:par>
                            </p:childTnLst>
                          </p:cTn>
                        </p:par>
                        <p:par>
                          <p:cTn id="41" fill="hold">
                            <p:stCondLst>
                              <p:cond delay="1500"/>
                            </p:stCondLst>
                            <p:childTnLst>
                              <p:par>
                                <p:cTn id="42" presetID="2" presetClass="entr" presetSubtype="8" decel="100000" fill="hold" nodeType="afterEffect">
                                  <p:stCondLst>
                                    <p:cond delay="0"/>
                                  </p:stCondLst>
                                  <p:childTnLst>
                                    <p:set>
                                      <p:cBhvr>
                                        <p:cTn id="43" dur="1" fill="hold">
                                          <p:stCondLst>
                                            <p:cond delay="0"/>
                                          </p:stCondLst>
                                        </p:cTn>
                                        <p:tgtEl>
                                          <p:spTgt spid="39"/>
                                        </p:tgtEl>
                                        <p:attrNameLst>
                                          <p:attrName>style.visibility</p:attrName>
                                        </p:attrNameLst>
                                      </p:cBhvr>
                                      <p:to>
                                        <p:strVal val="visible"/>
                                      </p:to>
                                    </p:set>
                                    <p:anim calcmode="lin" valueType="num">
                                      <p:cBhvr additive="base">
                                        <p:cTn id="44" dur="1000" fill="hold"/>
                                        <p:tgtEl>
                                          <p:spTgt spid="39"/>
                                        </p:tgtEl>
                                        <p:attrNameLst>
                                          <p:attrName>ppt_x</p:attrName>
                                        </p:attrNameLst>
                                      </p:cBhvr>
                                      <p:tavLst>
                                        <p:tav tm="0">
                                          <p:val>
                                            <p:strVal val="0-#ppt_w/2"/>
                                          </p:val>
                                        </p:tav>
                                        <p:tav tm="100000">
                                          <p:val>
                                            <p:strVal val="#ppt_x"/>
                                          </p:val>
                                        </p:tav>
                                      </p:tavLst>
                                    </p:anim>
                                    <p:anim calcmode="lin" valueType="num">
                                      <p:cBhvr additive="base">
                                        <p:cTn id="45" dur="1000" fill="hold"/>
                                        <p:tgtEl>
                                          <p:spTgt spid="39"/>
                                        </p:tgtEl>
                                        <p:attrNameLst>
                                          <p:attrName>ppt_y</p:attrName>
                                        </p:attrNameLst>
                                      </p:cBhvr>
                                      <p:tavLst>
                                        <p:tav tm="0">
                                          <p:val>
                                            <p:strVal val="#ppt_y"/>
                                          </p:val>
                                        </p:tav>
                                        <p:tav tm="100000">
                                          <p:val>
                                            <p:strVal val="#ppt_y"/>
                                          </p:val>
                                        </p:tav>
                                      </p:tavLst>
                                    </p:anim>
                                  </p:childTnLst>
                                </p:cTn>
                              </p:par>
                              <p:par>
                                <p:cTn id="46" presetID="2" presetClass="entr" presetSubtype="8" decel="100000" fill="hold" nodeType="withEffect">
                                  <p:stCondLst>
                                    <p:cond delay="200"/>
                                  </p:stCondLst>
                                  <p:childTnLst>
                                    <p:set>
                                      <p:cBhvr>
                                        <p:cTn id="47" dur="1" fill="hold">
                                          <p:stCondLst>
                                            <p:cond delay="0"/>
                                          </p:stCondLst>
                                        </p:cTn>
                                        <p:tgtEl>
                                          <p:spTgt spid="42"/>
                                        </p:tgtEl>
                                        <p:attrNameLst>
                                          <p:attrName>style.visibility</p:attrName>
                                        </p:attrNameLst>
                                      </p:cBhvr>
                                      <p:to>
                                        <p:strVal val="visible"/>
                                      </p:to>
                                    </p:set>
                                    <p:anim calcmode="lin" valueType="num">
                                      <p:cBhvr additive="base">
                                        <p:cTn id="48" dur="1000" fill="hold"/>
                                        <p:tgtEl>
                                          <p:spTgt spid="42"/>
                                        </p:tgtEl>
                                        <p:attrNameLst>
                                          <p:attrName>ppt_x</p:attrName>
                                        </p:attrNameLst>
                                      </p:cBhvr>
                                      <p:tavLst>
                                        <p:tav tm="0">
                                          <p:val>
                                            <p:strVal val="0-#ppt_w/2"/>
                                          </p:val>
                                        </p:tav>
                                        <p:tav tm="100000">
                                          <p:val>
                                            <p:strVal val="#ppt_x"/>
                                          </p:val>
                                        </p:tav>
                                      </p:tavLst>
                                    </p:anim>
                                    <p:anim calcmode="lin" valueType="num">
                                      <p:cBhvr additive="base">
                                        <p:cTn id="49" dur="1000" fill="hold"/>
                                        <p:tgtEl>
                                          <p:spTgt spid="42"/>
                                        </p:tgtEl>
                                        <p:attrNameLst>
                                          <p:attrName>ppt_y</p:attrName>
                                        </p:attrNameLst>
                                      </p:cBhvr>
                                      <p:tavLst>
                                        <p:tav tm="0">
                                          <p:val>
                                            <p:strVal val="#ppt_y"/>
                                          </p:val>
                                        </p:tav>
                                        <p:tav tm="100000">
                                          <p:val>
                                            <p:strVal val="#ppt_y"/>
                                          </p:val>
                                        </p:tav>
                                      </p:tavLst>
                                    </p:anim>
                                  </p:childTnLst>
                                </p:cTn>
                              </p:par>
                              <p:par>
                                <p:cTn id="50" presetID="2" presetClass="entr" presetSubtype="8" decel="100000" fill="hold" nodeType="withEffect">
                                  <p:stCondLst>
                                    <p:cond delay="40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1000" fill="hold"/>
                                        <p:tgtEl>
                                          <p:spTgt spid="45"/>
                                        </p:tgtEl>
                                        <p:attrNameLst>
                                          <p:attrName>ppt_x</p:attrName>
                                        </p:attrNameLst>
                                      </p:cBhvr>
                                      <p:tavLst>
                                        <p:tav tm="0">
                                          <p:val>
                                            <p:strVal val="0-#ppt_w/2"/>
                                          </p:val>
                                        </p:tav>
                                        <p:tav tm="100000">
                                          <p:val>
                                            <p:strVal val="#ppt_x"/>
                                          </p:val>
                                        </p:tav>
                                      </p:tavLst>
                                    </p:anim>
                                    <p:anim calcmode="lin" valueType="num">
                                      <p:cBhvr additive="base">
                                        <p:cTn id="53" dur="1000" fill="hold"/>
                                        <p:tgtEl>
                                          <p:spTgt spid="45"/>
                                        </p:tgtEl>
                                        <p:attrNameLst>
                                          <p:attrName>ppt_y</p:attrName>
                                        </p:attrNameLst>
                                      </p:cBhvr>
                                      <p:tavLst>
                                        <p:tav tm="0">
                                          <p:val>
                                            <p:strVal val="#ppt_y"/>
                                          </p:val>
                                        </p:tav>
                                        <p:tav tm="100000">
                                          <p:val>
                                            <p:strVal val="#ppt_y"/>
                                          </p:val>
                                        </p:tav>
                                      </p:tavLst>
                                    </p:anim>
                                  </p:childTnLst>
                                </p:cTn>
                              </p:par>
                              <p:par>
                                <p:cTn id="54" presetID="2" presetClass="entr" presetSubtype="8" decel="100000" fill="hold" nodeType="withEffect">
                                  <p:stCondLst>
                                    <p:cond delay="700"/>
                                  </p:stCondLst>
                                  <p:childTnLst>
                                    <p:set>
                                      <p:cBhvr>
                                        <p:cTn id="55" dur="1" fill="hold">
                                          <p:stCondLst>
                                            <p:cond delay="0"/>
                                          </p:stCondLst>
                                        </p:cTn>
                                        <p:tgtEl>
                                          <p:spTgt spid="48"/>
                                        </p:tgtEl>
                                        <p:attrNameLst>
                                          <p:attrName>style.visibility</p:attrName>
                                        </p:attrNameLst>
                                      </p:cBhvr>
                                      <p:to>
                                        <p:strVal val="visible"/>
                                      </p:to>
                                    </p:set>
                                    <p:anim calcmode="lin" valueType="num">
                                      <p:cBhvr additive="base">
                                        <p:cTn id="56" dur="1000" fill="hold"/>
                                        <p:tgtEl>
                                          <p:spTgt spid="48"/>
                                        </p:tgtEl>
                                        <p:attrNameLst>
                                          <p:attrName>ppt_x</p:attrName>
                                        </p:attrNameLst>
                                      </p:cBhvr>
                                      <p:tavLst>
                                        <p:tav tm="0">
                                          <p:val>
                                            <p:strVal val="0-#ppt_w/2"/>
                                          </p:val>
                                        </p:tav>
                                        <p:tav tm="100000">
                                          <p:val>
                                            <p:strVal val="#ppt_x"/>
                                          </p:val>
                                        </p:tav>
                                      </p:tavLst>
                                    </p:anim>
                                    <p:anim calcmode="lin" valueType="num">
                                      <p:cBhvr additive="base">
                                        <p:cTn id="57" dur="1000" fill="hold"/>
                                        <p:tgtEl>
                                          <p:spTgt spid="48"/>
                                        </p:tgtEl>
                                        <p:attrNameLst>
                                          <p:attrName>ppt_y</p:attrName>
                                        </p:attrNameLst>
                                      </p:cBhvr>
                                      <p:tavLst>
                                        <p:tav tm="0">
                                          <p:val>
                                            <p:strVal val="#ppt_y"/>
                                          </p:val>
                                        </p:tav>
                                        <p:tav tm="100000">
                                          <p:val>
                                            <p:strVal val="#ppt_y"/>
                                          </p:val>
                                        </p:tav>
                                      </p:tavLst>
                                    </p:anim>
                                  </p:childTnLst>
                                </p:cTn>
                              </p:par>
                              <p:par>
                                <p:cTn id="58" presetID="10" presetClass="entr" presetSubtype="0" fill="hold" grpId="0" nodeType="withEffect">
                                  <p:stCondLst>
                                    <p:cond delay="0"/>
                                  </p:stCondLst>
                                  <p:childTnLst>
                                    <p:set>
                                      <p:cBhvr>
                                        <p:cTn id="59" dur="1" fill="hold">
                                          <p:stCondLst>
                                            <p:cond delay="0"/>
                                          </p:stCondLst>
                                        </p:cTn>
                                        <p:tgtEl>
                                          <p:spTgt spid="64"/>
                                        </p:tgtEl>
                                        <p:attrNameLst>
                                          <p:attrName>style.visibility</p:attrName>
                                        </p:attrNameLst>
                                      </p:cBhvr>
                                      <p:to>
                                        <p:strVal val="visible"/>
                                      </p:to>
                                    </p:set>
                                    <p:animEffect transition="in" filter="fade">
                                      <p:cBhvr>
                                        <p:cTn id="60" dur="500"/>
                                        <p:tgtEl>
                                          <p:spTgt spid="6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5"/>
                                        </p:tgtEl>
                                        <p:attrNameLst>
                                          <p:attrName>style.visibility</p:attrName>
                                        </p:attrNameLst>
                                      </p:cBhvr>
                                      <p:to>
                                        <p:strVal val="visible"/>
                                      </p:to>
                                    </p:set>
                                    <p:animEffect transition="in" filter="fade">
                                      <p:cBhvr>
                                        <p:cTn id="63" dur="500"/>
                                        <p:tgtEl>
                                          <p:spTgt spid="6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nodeType="click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wipe(down)">
                                      <p:cBhvr>
                                        <p:cTn id="68" dur="500"/>
                                        <p:tgtEl>
                                          <p:spTgt spid="51"/>
                                        </p:tgtEl>
                                      </p:cBhvr>
                                    </p:animEffect>
                                  </p:childTnLst>
                                </p:cTn>
                              </p:par>
                            </p:childTnLst>
                          </p:cTn>
                        </p:par>
                        <p:par>
                          <p:cTn id="69" fill="hold">
                            <p:stCondLst>
                              <p:cond delay="500"/>
                            </p:stCondLst>
                            <p:childTnLst>
                              <p:par>
                                <p:cTn id="70" presetID="16" presetClass="entr" presetSubtype="37" fill="hold" grpId="0" nodeType="afterEffect">
                                  <p:stCondLst>
                                    <p:cond delay="0"/>
                                  </p:stCondLst>
                                  <p:childTnLst>
                                    <p:set>
                                      <p:cBhvr>
                                        <p:cTn id="71" dur="1" fill="hold">
                                          <p:stCondLst>
                                            <p:cond delay="0"/>
                                          </p:stCondLst>
                                        </p:cTn>
                                        <p:tgtEl>
                                          <p:spTgt spid="55"/>
                                        </p:tgtEl>
                                        <p:attrNameLst>
                                          <p:attrName>style.visibility</p:attrName>
                                        </p:attrNameLst>
                                      </p:cBhvr>
                                      <p:to>
                                        <p:strVal val="visible"/>
                                      </p:to>
                                    </p:set>
                                    <p:animEffect transition="in" filter="barn(outVertical)">
                                      <p:cBhvr>
                                        <p:cTn id="72" dur="500"/>
                                        <p:tgtEl>
                                          <p:spTgt spid="55"/>
                                        </p:tgtEl>
                                      </p:cBhvr>
                                    </p:animEffect>
                                  </p:childTnLst>
                                </p:cTn>
                              </p:par>
                            </p:childTnLst>
                          </p:cTn>
                        </p:par>
                        <p:par>
                          <p:cTn id="73" fill="hold">
                            <p:stCondLst>
                              <p:cond delay="1000"/>
                            </p:stCondLst>
                            <p:childTnLst>
                              <p:par>
                                <p:cTn id="74" presetID="22" presetClass="entr" presetSubtype="4" fill="hold" grpId="0" nodeType="afterEffect">
                                  <p:stCondLst>
                                    <p:cond delay="0"/>
                                  </p:stCondLst>
                                  <p:childTnLst>
                                    <p:set>
                                      <p:cBhvr>
                                        <p:cTn id="75" dur="1" fill="hold">
                                          <p:stCondLst>
                                            <p:cond delay="0"/>
                                          </p:stCondLst>
                                        </p:cTn>
                                        <p:tgtEl>
                                          <p:spTgt spid="26"/>
                                        </p:tgtEl>
                                        <p:attrNameLst>
                                          <p:attrName>style.visibility</p:attrName>
                                        </p:attrNameLst>
                                      </p:cBhvr>
                                      <p:to>
                                        <p:strVal val="visible"/>
                                      </p:to>
                                    </p:set>
                                    <p:animEffect transition="in" filter="wipe(down)">
                                      <p:cBhvr>
                                        <p:cTn id="76" dur="500"/>
                                        <p:tgtEl>
                                          <p:spTgt spid="26"/>
                                        </p:tgtEl>
                                      </p:cBhvr>
                                    </p:animEffect>
                                  </p:childTnLst>
                                </p:cTn>
                              </p:par>
                            </p:childTnLst>
                          </p:cTn>
                        </p:par>
                        <p:par>
                          <p:cTn id="77" fill="hold">
                            <p:stCondLst>
                              <p:cond delay="1500"/>
                            </p:stCondLst>
                            <p:childTnLst>
                              <p:par>
                                <p:cTn id="78" presetID="10"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Effect transition="in" filter="fade">
                                      <p:cBhvr>
                                        <p:cTn id="80" dur="500"/>
                                        <p:tgtEl>
                                          <p:spTgt spid="56"/>
                                        </p:tgtEl>
                                      </p:cBhvr>
                                    </p:animEffect>
                                  </p:childTnLst>
                                </p:cTn>
                              </p:par>
                            </p:childTnLst>
                          </p:cTn>
                        </p:par>
                        <p:par>
                          <p:cTn id="81" fill="hold">
                            <p:stCondLst>
                              <p:cond delay="2000"/>
                            </p:stCondLst>
                            <p:childTnLst>
                              <p:par>
                                <p:cTn id="82" presetID="10" presetClass="entr" presetSubtype="0" fill="hold" nodeType="afterEffect">
                                  <p:stCondLst>
                                    <p:cond delay="0"/>
                                  </p:stCondLst>
                                  <p:childTnLst>
                                    <p:set>
                                      <p:cBhvr>
                                        <p:cTn id="83" dur="1" fill="hold">
                                          <p:stCondLst>
                                            <p:cond delay="0"/>
                                          </p:stCondLst>
                                        </p:cTn>
                                        <p:tgtEl>
                                          <p:spTgt spid="59"/>
                                        </p:tgtEl>
                                        <p:attrNameLst>
                                          <p:attrName>style.visibility</p:attrName>
                                        </p:attrNameLst>
                                      </p:cBhvr>
                                      <p:to>
                                        <p:strVal val="visible"/>
                                      </p:to>
                                    </p:set>
                                    <p:animEffect transition="in" filter="fade">
                                      <p:cBhvr>
                                        <p:cTn id="84"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5" restart="whenNotActive" fill="hold" evtFilter="cancelBubble" nodeType="interactiveSeq">
                <p:stCondLst>
                  <p:cond evt="onClick" delay="0">
                    <p:tgtEl>
                      <p:spTgt spid="59"/>
                    </p:tgtEl>
                  </p:cond>
                </p:stCondLst>
                <p:endSync evt="end" delay="0">
                  <p:rtn val="all"/>
                </p:endSync>
                <p:childTnLst>
                  <p:par>
                    <p:cTn id="86" fill="hold">
                      <p:stCondLst>
                        <p:cond delay="0"/>
                      </p:stCondLst>
                      <p:childTnLst>
                        <p:par>
                          <p:cTn id="87" fill="hold">
                            <p:stCondLst>
                              <p:cond delay="0"/>
                            </p:stCondLst>
                            <p:childTnLst>
                              <p:par>
                                <p:cTn id="88" presetID="10" presetClass="entr" presetSubtype="0" fill="hold" nodeType="clickEffect">
                                  <p:stCondLst>
                                    <p:cond delay="0"/>
                                  </p:stCondLst>
                                  <p:childTnLst>
                                    <p:set>
                                      <p:cBhvr>
                                        <p:cTn id="89" dur="1" fill="hold">
                                          <p:stCondLst>
                                            <p:cond delay="0"/>
                                          </p:stCondLst>
                                        </p:cTn>
                                        <p:tgtEl>
                                          <p:spTgt spid="17"/>
                                        </p:tgtEl>
                                        <p:attrNameLst>
                                          <p:attrName>style.visibility</p:attrName>
                                        </p:attrNameLst>
                                      </p:cBhvr>
                                      <p:to>
                                        <p:strVal val="visible"/>
                                      </p:to>
                                    </p:set>
                                    <p:animEffect transition="in" filter="fade">
                                      <p:cBhvr>
                                        <p:cTn id="90" dur="500"/>
                                        <p:tgtEl>
                                          <p:spTgt spid="17"/>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xit" presetSubtype="0" fill="hold" nodeType="clickEffect">
                                  <p:stCondLst>
                                    <p:cond delay="0"/>
                                  </p:stCondLst>
                                  <p:childTnLst>
                                    <p:animEffect transition="out" filter="fade">
                                      <p:cBhvr>
                                        <p:cTn id="94" dur="500"/>
                                        <p:tgtEl>
                                          <p:spTgt spid="17"/>
                                        </p:tgtEl>
                                      </p:cBhvr>
                                    </p:animEffect>
                                    <p:set>
                                      <p:cBhvr>
                                        <p:cTn id="95" dur="1" fill="hold">
                                          <p:stCondLst>
                                            <p:cond delay="499"/>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59"/>
                  </p:tgtEl>
                </p:cond>
              </p:nextCondLst>
            </p:seq>
          </p:childTnLst>
        </p:cTn>
      </p:par>
    </p:tnLst>
    <p:bldLst>
      <p:bldGraphic spid="26" grpId="0">
        <p:bldAsOne/>
      </p:bldGraphic>
      <p:bldGraphic spid="30" grpId="0">
        <p:bldAsOne/>
      </p:bldGraphic>
      <p:bldP spid="35" grpId="0"/>
      <p:bldP spid="36" grpId="0"/>
      <p:bldP spid="37" grpId="0"/>
      <p:bldP spid="38" grpId="0"/>
      <p:bldP spid="55" grpId="0" animBg="1"/>
      <p:bldP spid="63" grpId="0"/>
      <p:bldP spid="64" grpId="0"/>
      <p:bldP spid="6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Gráfico 28"/>
          <p:cNvGraphicFramePr/>
          <p:nvPr>
            <p:extLst>
              <p:ext uri="{D42A27DB-BD31-4B8C-83A1-F6EECF244321}">
                <p14:modId xmlns:p14="http://schemas.microsoft.com/office/powerpoint/2010/main" val="931615102"/>
              </p:ext>
            </p:extLst>
          </p:nvPr>
        </p:nvGraphicFramePr>
        <p:xfrm>
          <a:off x="7733389" y="1366277"/>
          <a:ext cx="2949181" cy="4969550"/>
        </p:xfrm>
        <a:graphic>
          <a:graphicData uri="http://schemas.openxmlformats.org/drawingml/2006/chart">
            <c:chart xmlns:c="http://schemas.openxmlformats.org/drawingml/2006/chart" xmlns:r="http://schemas.openxmlformats.org/officeDocument/2006/relationships" r:id="rId2"/>
          </a:graphicData>
        </a:graphic>
      </p:graphicFrame>
      <p:sp>
        <p:nvSpPr>
          <p:cNvPr id="1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47" name="Espaço Reservado para Conteúdo 2"/>
          <p:cNvSpPr txBox="1">
            <a:spLocks/>
          </p:cNvSpPr>
          <p:nvPr/>
        </p:nvSpPr>
        <p:spPr>
          <a:xfrm>
            <a:off x="725988" y="774743"/>
            <a:ext cx="4075640" cy="9552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2800" b="1" dirty="0">
                <a:solidFill>
                  <a:schemeClr val="accent1">
                    <a:lumMod val="75000"/>
                  </a:schemeClr>
                </a:solidFill>
                <a:latin typeface="+mn-lt"/>
              </a:rPr>
              <a:t>problemas durante a realização do Sebraetec</a:t>
            </a:r>
          </a:p>
        </p:txBody>
      </p:sp>
      <p:grpSp>
        <p:nvGrpSpPr>
          <p:cNvPr id="7" name="Grupo 6"/>
          <p:cNvGrpSpPr/>
          <p:nvPr/>
        </p:nvGrpSpPr>
        <p:grpSpPr>
          <a:xfrm>
            <a:off x="864497" y="4543638"/>
            <a:ext cx="2683788" cy="962060"/>
            <a:chOff x="864497" y="4543638"/>
            <a:chExt cx="2683788" cy="962060"/>
          </a:xfrm>
        </p:grpSpPr>
        <p:sp>
          <p:nvSpPr>
            <p:cNvPr id="48" name="Espaço Reservado para Conteúdo 2"/>
            <p:cNvSpPr txBox="1">
              <a:spLocks/>
            </p:cNvSpPr>
            <p:nvPr/>
          </p:nvSpPr>
          <p:spPr>
            <a:xfrm>
              <a:off x="864497" y="4543638"/>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lumMod val="50000"/>
                    </a:schemeClr>
                  </a:solidFill>
                  <a:latin typeface="+mn-lt"/>
                </a:rPr>
                <a:t>base: 5.698 entrevistas</a:t>
              </a:r>
              <a:endParaRPr lang="pt-BR" sz="1400" b="1" dirty="0">
                <a:solidFill>
                  <a:schemeClr val="bg1">
                    <a:lumMod val="50000"/>
                  </a:schemeClr>
                </a:solidFill>
                <a:latin typeface="+mn-lt"/>
              </a:endParaRPr>
            </a:p>
          </p:txBody>
        </p:sp>
        <p:sp>
          <p:nvSpPr>
            <p:cNvPr id="49" name="AutoShape 316"/>
            <p:cNvSpPr>
              <a:spLocks/>
            </p:cNvSpPr>
            <p:nvPr/>
          </p:nvSpPr>
          <p:spPr bwMode="auto">
            <a:xfrm>
              <a:off x="957660" y="4889978"/>
              <a:ext cx="2590625" cy="6157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200" dirty="0">
                  <a:solidFill>
                    <a:schemeClr val="accent4">
                      <a:lumMod val="75000"/>
                    </a:schemeClr>
                  </a:solidFill>
                </a:rPr>
                <a:t>220 entrevistados não souberam ou preferiram não responder a pergunta e foram desconsiderados</a:t>
              </a:r>
            </a:p>
          </p:txBody>
        </p:sp>
      </p:grpSp>
      <p:sp>
        <p:nvSpPr>
          <p:cNvPr id="50"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P8</a:t>
            </a:r>
            <a:r>
              <a:rPr lang="pt-BR" sz="1200" dirty="0">
                <a:solidFill>
                  <a:schemeClr val="accent1">
                    <a:lumMod val="50000"/>
                  </a:schemeClr>
                </a:solidFill>
              </a:rPr>
              <a:t>. Ocorreu algum problema durante a realização do curso/consultoria Sebraetec? (ESP- RM)</a:t>
            </a:r>
          </a:p>
        </p:txBody>
      </p:sp>
      <p:sp>
        <p:nvSpPr>
          <p:cNvPr id="74" name="CaixaDeTexto 97"/>
          <p:cNvSpPr txBox="1"/>
          <p:nvPr/>
        </p:nvSpPr>
        <p:spPr>
          <a:xfrm>
            <a:off x="11207357" y="3081487"/>
            <a:ext cx="783359"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b="1" dirty="0">
                <a:solidFill>
                  <a:srgbClr val="BF9000"/>
                </a:solidFill>
              </a:rPr>
              <a:t>2014</a:t>
            </a:r>
            <a:endParaRPr lang="pt-BR" sz="1400" b="1" dirty="0">
              <a:solidFill>
                <a:srgbClr val="BF9000"/>
              </a:solidFill>
            </a:endParaRPr>
          </a:p>
        </p:txBody>
      </p:sp>
      <p:sp>
        <p:nvSpPr>
          <p:cNvPr id="75" name="Retângulo 74"/>
          <p:cNvSpPr/>
          <p:nvPr/>
        </p:nvSpPr>
        <p:spPr>
          <a:xfrm>
            <a:off x="10918271" y="3068716"/>
            <a:ext cx="317500" cy="326328"/>
          </a:xfrm>
          <a:prstGeom prst="rect">
            <a:avLst/>
          </a:prstGeom>
          <a:solidFill>
            <a:srgbClr val="BF9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pt-BR">
              <a:solidFill>
                <a:srgbClr val="FF6600"/>
              </a:solidFill>
            </a:endParaRPr>
          </a:p>
        </p:txBody>
      </p:sp>
      <p:sp>
        <p:nvSpPr>
          <p:cNvPr id="32" name="Espaço Reservado para Conteúdo 2"/>
          <p:cNvSpPr txBox="1">
            <a:spLocks/>
          </p:cNvSpPr>
          <p:nvPr/>
        </p:nvSpPr>
        <p:spPr>
          <a:xfrm>
            <a:off x="9373179" y="6173403"/>
            <a:ext cx="2329315" cy="222899"/>
          </a:xfrm>
          <a:prstGeom prst="rect">
            <a:avLst/>
          </a:prstGeom>
          <a:noFill/>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pt-BR" sz="1200" dirty="0">
                <a:solidFill>
                  <a:schemeClr val="bg2">
                    <a:lumMod val="50000"/>
                  </a:schemeClr>
                </a:solidFill>
                <a:latin typeface="+mn-lt"/>
              </a:rPr>
              <a:t>*resultado arredondado</a:t>
            </a:r>
            <a:endParaRPr lang="pt-BR" sz="1200" b="1" dirty="0">
              <a:solidFill>
                <a:schemeClr val="bg2">
                  <a:lumMod val="50000"/>
                </a:schemeClr>
              </a:solidFill>
              <a:latin typeface="+mn-lt"/>
            </a:endParaRPr>
          </a:p>
        </p:txBody>
      </p:sp>
      <p:graphicFrame>
        <p:nvGraphicFramePr>
          <p:cNvPr id="60" name="Gráfico 59"/>
          <p:cNvGraphicFramePr/>
          <p:nvPr>
            <p:extLst>
              <p:ext uri="{D42A27DB-BD31-4B8C-83A1-F6EECF244321}">
                <p14:modId xmlns:p14="http://schemas.microsoft.com/office/powerpoint/2010/main" val="2503048977"/>
              </p:ext>
            </p:extLst>
          </p:nvPr>
        </p:nvGraphicFramePr>
        <p:xfrm>
          <a:off x="7733896" y="1135263"/>
          <a:ext cx="2949181" cy="4902680"/>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Grupo 4"/>
          <p:cNvGrpSpPr/>
          <p:nvPr/>
        </p:nvGrpSpPr>
        <p:grpSpPr>
          <a:xfrm>
            <a:off x="8269713" y="2838477"/>
            <a:ext cx="1809606" cy="2535665"/>
            <a:chOff x="8269713" y="2838477"/>
            <a:chExt cx="1809606" cy="2535665"/>
          </a:xfrm>
        </p:grpSpPr>
        <p:cxnSp>
          <p:nvCxnSpPr>
            <p:cNvPr id="61" name="Conector reto 60"/>
            <p:cNvCxnSpPr/>
            <p:nvPr/>
          </p:nvCxnSpPr>
          <p:spPr>
            <a:xfrm>
              <a:off x="8400341" y="2838477"/>
              <a:ext cx="1639072"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a:off x="8269713" y="5374142"/>
              <a:ext cx="1809606"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a:off x="10039413" y="2838477"/>
              <a:ext cx="0" cy="61914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10039413" y="4607648"/>
              <a:ext cx="0" cy="766494"/>
            </a:xfrm>
            <a:prstGeom prst="line">
              <a:avLst/>
            </a:prstGeom>
            <a:ln w="38100"/>
          </p:spPr>
          <p:style>
            <a:lnRef idx="1">
              <a:schemeClr val="accent1"/>
            </a:lnRef>
            <a:fillRef idx="0">
              <a:schemeClr val="accent1"/>
            </a:fillRef>
            <a:effectRef idx="0">
              <a:schemeClr val="accent1"/>
            </a:effectRef>
            <a:fontRef idx="minor">
              <a:schemeClr val="tx1"/>
            </a:fontRef>
          </p:style>
        </p:cxnSp>
      </p:grpSp>
      <p:sp>
        <p:nvSpPr>
          <p:cNvPr id="67" name="CaixaDeTexto 97"/>
          <p:cNvSpPr txBox="1"/>
          <p:nvPr/>
        </p:nvSpPr>
        <p:spPr>
          <a:xfrm>
            <a:off x="5278380" y="1857704"/>
            <a:ext cx="2455516"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não teve problemas</a:t>
            </a:r>
          </a:p>
        </p:txBody>
      </p:sp>
      <p:sp>
        <p:nvSpPr>
          <p:cNvPr id="68" name="CaixaDeTexto 97"/>
          <p:cNvSpPr txBox="1"/>
          <p:nvPr/>
        </p:nvSpPr>
        <p:spPr>
          <a:xfrm>
            <a:off x="4251940" y="2685068"/>
            <a:ext cx="3481956"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carga horária não adequada</a:t>
            </a:r>
          </a:p>
        </p:txBody>
      </p:sp>
      <p:sp>
        <p:nvSpPr>
          <p:cNvPr id="69" name="CaixaDeTexto 97"/>
          <p:cNvSpPr txBox="1"/>
          <p:nvPr/>
        </p:nvSpPr>
        <p:spPr>
          <a:xfrm>
            <a:off x="4251940" y="3346455"/>
            <a:ext cx="3481956"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consultores sem conhecimento técnico suficiente</a:t>
            </a:r>
          </a:p>
        </p:txBody>
      </p:sp>
      <p:sp>
        <p:nvSpPr>
          <p:cNvPr id="70" name="CaixaDeTexto 97"/>
          <p:cNvSpPr txBox="1"/>
          <p:nvPr/>
        </p:nvSpPr>
        <p:spPr>
          <a:xfrm>
            <a:off x="4251940" y="4131998"/>
            <a:ext cx="3481956"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poucas opções de horários para a realização da consultoria</a:t>
            </a:r>
          </a:p>
        </p:txBody>
      </p:sp>
      <p:sp>
        <p:nvSpPr>
          <p:cNvPr id="71" name="CaixaDeTexto 97"/>
          <p:cNvSpPr txBox="1"/>
          <p:nvPr/>
        </p:nvSpPr>
        <p:spPr>
          <a:xfrm>
            <a:off x="4251940" y="5044407"/>
            <a:ext cx="3481956"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outros</a:t>
            </a:r>
          </a:p>
        </p:txBody>
      </p:sp>
      <p:sp>
        <p:nvSpPr>
          <p:cNvPr id="72" name="Retângulo de cantos arredondados 66"/>
          <p:cNvSpPr/>
          <p:nvPr/>
        </p:nvSpPr>
        <p:spPr>
          <a:xfrm>
            <a:off x="10773547" y="3704738"/>
            <a:ext cx="708584" cy="634766"/>
          </a:xfrm>
          <a:prstGeom prst="roundRect">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3" name="CaixaDeTexto 51"/>
          <p:cNvSpPr txBox="1"/>
          <p:nvPr/>
        </p:nvSpPr>
        <p:spPr>
          <a:xfrm>
            <a:off x="10890141" y="3689546"/>
            <a:ext cx="592497"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4">
                    <a:lumMod val="75000"/>
                  </a:schemeClr>
                </a:solidFill>
                <a:latin typeface="Arial Narrow" panose="020B0606020202030204" pitchFamily="34" charset="0"/>
              </a:rPr>
              <a:t>7</a:t>
            </a:r>
            <a:r>
              <a:rPr lang="pt-BR" sz="1600" b="1" dirty="0">
                <a:solidFill>
                  <a:schemeClr val="accent4">
                    <a:lumMod val="75000"/>
                  </a:schemeClr>
                </a:solidFill>
                <a:latin typeface="Arial Narrow" panose="020B0606020202030204" pitchFamily="34" charset="0"/>
              </a:rPr>
              <a:t>%</a:t>
            </a:r>
          </a:p>
        </p:txBody>
      </p:sp>
      <p:grpSp>
        <p:nvGrpSpPr>
          <p:cNvPr id="6" name="Grupo 5"/>
          <p:cNvGrpSpPr/>
          <p:nvPr/>
        </p:nvGrpSpPr>
        <p:grpSpPr>
          <a:xfrm>
            <a:off x="9399308" y="3457618"/>
            <a:ext cx="1292976" cy="1150030"/>
            <a:chOff x="9399308" y="3457618"/>
            <a:chExt cx="1292976" cy="1150030"/>
          </a:xfrm>
        </p:grpSpPr>
        <p:sp>
          <p:nvSpPr>
            <p:cNvPr id="65" name="Retângulo de cantos arredondados 9"/>
            <p:cNvSpPr/>
            <p:nvPr/>
          </p:nvSpPr>
          <p:spPr>
            <a:xfrm>
              <a:off x="9399308" y="3457618"/>
              <a:ext cx="1283769" cy="1150030"/>
            </a:xfrm>
            <a:prstGeom prst="roundRect">
              <a:avLst/>
            </a:prstGeom>
            <a:solidFill>
              <a:schemeClr val="bg1"/>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CaixaDeTexto 51"/>
            <p:cNvSpPr txBox="1"/>
            <p:nvPr/>
          </p:nvSpPr>
          <p:spPr>
            <a:xfrm>
              <a:off x="9484769" y="3580244"/>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1">
                      <a:lumMod val="50000"/>
                    </a:schemeClr>
                  </a:solidFill>
                  <a:latin typeface="Arial Narrow" panose="020B0606020202030204" pitchFamily="34" charset="0"/>
                </a:rPr>
                <a:t>4</a:t>
              </a:r>
              <a:r>
                <a:rPr lang="pt-BR" sz="4400" b="1" baseline="30000" dirty="0">
                  <a:solidFill>
                    <a:schemeClr val="accent1">
                      <a:lumMod val="50000"/>
                    </a:schemeClr>
                  </a:solidFill>
                  <a:latin typeface="Arial Narrow" panose="020B0606020202030204" pitchFamily="34" charset="0"/>
                </a:rPr>
                <a:t>*</a:t>
              </a:r>
              <a:r>
                <a:rPr lang="pt-BR" sz="2800" b="1" dirty="0">
                  <a:solidFill>
                    <a:schemeClr val="accent1">
                      <a:lumMod val="50000"/>
                    </a:schemeClr>
                  </a:solidFill>
                  <a:latin typeface="Arial Narrow" panose="020B0606020202030204" pitchFamily="34" charset="0"/>
                </a:rPr>
                <a:t>%</a:t>
              </a:r>
            </a:p>
          </p:txBody>
        </p:sp>
      </p:grpSp>
      <p:grpSp>
        <p:nvGrpSpPr>
          <p:cNvPr id="25" name="disp historico"/>
          <p:cNvGrpSpPr/>
          <p:nvPr/>
        </p:nvGrpSpPr>
        <p:grpSpPr>
          <a:xfrm>
            <a:off x="10313120" y="5152364"/>
            <a:ext cx="1069593" cy="497735"/>
            <a:chOff x="10807700" y="5128364"/>
            <a:chExt cx="1069593" cy="497735"/>
          </a:xfrm>
        </p:grpSpPr>
        <p:sp>
          <p:nvSpPr>
            <p:cNvPr id="26"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27" name="Imagem 26"/>
            <p:cNvPicPr>
              <a:picLocks noChangeAspect="1"/>
            </p:cNvPicPr>
            <p:nvPr/>
          </p:nvPicPr>
          <p:blipFill>
            <a:blip r:embed="rId4"/>
            <a:stretch>
              <a:fillRect/>
            </a:stretch>
          </p:blipFill>
          <p:spPr>
            <a:xfrm>
              <a:off x="10900443" y="5223781"/>
              <a:ext cx="222928" cy="295539"/>
            </a:xfrm>
            <a:prstGeom prst="rect">
              <a:avLst/>
            </a:prstGeom>
          </p:spPr>
        </p:pic>
        <p:sp>
          <p:nvSpPr>
            <p:cNvPr id="28" name="Retângulo 27"/>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Tree>
    <p:extLst>
      <p:ext uri="{BB962C8B-B14F-4D97-AF65-F5344CB8AC3E}">
        <p14:creationId xmlns:p14="http://schemas.microsoft.com/office/powerpoint/2010/main" val="133897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childTnLst>
                          </p:cTn>
                        </p:par>
                        <p:par>
                          <p:cTn id="8" fill="hold">
                            <p:stCondLst>
                              <p:cond delay="500"/>
                            </p:stCondLst>
                            <p:childTnLst>
                              <p:par>
                                <p:cTn id="9" presetID="2" presetClass="entr" presetSubtype="4" decel="60000"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 calcmode="lin" valueType="num">
                                      <p:cBhvr additive="base">
                                        <p:cTn id="11" dur="1000" fill="hold"/>
                                        <p:tgtEl>
                                          <p:spTgt spid="67"/>
                                        </p:tgtEl>
                                        <p:attrNameLst>
                                          <p:attrName>ppt_x</p:attrName>
                                        </p:attrNameLst>
                                      </p:cBhvr>
                                      <p:tavLst>
                                        <p:tav tm="0">
                                          <p:val>
                                            <p:strVal val="#ppt_x"/>
                                          </p:val>
                                        </p:tav>
                                        <p:tav tm="100000">
                                          <p:val>
                                            <p:strVal val="#ppt_x"/>
                                          </p:val>
                                        </p:tav>
                                      </p:tavLst>
                                    </p:anim>
                                    <p:anim calcmode="lin" valueType="num">
                                      <p:cBhvr additive="base">
                                        <p:cTn id="12" dur="1000" fill="hold"/>
                                        <p:tgtEl>
                                          <p:spTgt spid="67"/>
                                        </p:tgtEl>
                                        <p:attrNameLst>
                                          <p:attrName>ppt_y</p:attrName>
                                        </p:attrNameLst>
                                      </p:cBhvr>
                                      <p:tavLst>
                                        <p:tav tm="0">
                                          <p:val>
                                            <p:strVal val="1+#ppt_h/2"/>
                                          </p:val>
                                        </p:tav>
                                        <p:tav tm="100000">
                                          <p:val>
                                            <p:strVal val="#ppt_y"/>
                                          </p:val>
                                        </p:tav>
                                      </p:tavLst>
                                    </p:anim>
                                  </p:childTnLst>
                                </p:cTn>
                              </p:par>
                              <p:par>
                                <p:cTn id="13" presetID="2" presetClass="entr" presetSubtype="4" decel="60000" fill="hold" grpId="0" nodeType="withEffect">
                                  <p:stCondLst>
                                    <p:cond delay="0"/>
                                  </p:stCondLst>
                                  <p:childTnLst>
                                    <p:set>
                                      <p:cBhvr>
                                        <p:cTn id="14" dur="1" fill="hold">
                                          <p:stCondLst>
                                            <p:cond delay="0"/>
                                          </p:stCondLst>
                                        </p:cTn>
                                        <p:tgtEl>
                                          <p:spTgt spid="68"/>
                                        </p:tgtEl>
                                        <p:attrNameLst>
                                          <p:attrName>style.visibility</p:attrName>
                                        </p:attrNameLst>
                                      </p:cBhvr>
                                      <p:to>
                                        <p:strVal val="visible"/>
                                      </p:to>
                                    </p:set>
                                    <p:anim calcmode="lin" valueType="num">
                                      <p:cBhvr additive="base">
                                        <p:cTn id="15" dur="1000" fill="hold"/>
                                        <p:tgtEl>
                                          <p:spTgt spid="68"/>
                                        </p:tgtEl>
                                        <p:attrNameLst>
                                          <p:attrName>ppt_x</p:attrName>
                                        </p:attrNameLst>
                                      </p:cBhvr>
                                      <p:tavLst>
                                        <p:tav tm="0">
                                          <p:val>
                                            <p:strVal val="#ppt_x"/>
                                          </p:val>
                                        </p:tav>
                                        <p:tav tm="100000">
                                          <p:val>
                                            <p:strVal val="#ppt_x"/>
                                          </p:val>
                                        </p:tav>
                                      </p:tavLst>
                                    </p:anim>
                                    <p:anim calcmode="lin" valueType="num">
                                      <p:cBhvr additive="base">
                                        <p:cTn id="16" dur="1000" fill="hold"/>
                                        <p:tgtEl>
                                          <p:spTgt spid="68"/>
                                        </p:tgtEl>
                                        <p:attrNameLst>
                                          <p:attrName>ppt_y</p:attrName>
                                        </p:attrNameLst>
                                      </p:cBhvr>
                                      <p:tavLst>
                                        <p:tav tm="0">
                                          <p:val>
                                            <p:strVal val="1+#ppt_h/2"/>
                                          </p:val>
                                        </p:tav>
                                        <p:tav tm="100000">
                                          <p:val>
                                            <p:strVal val="#ppt_y"/>
                                          </p:val>
                                        </p:tav>
                                      </p:tavLst>
                                    </p:anim>
                                  </p:childTnLst>
                                </p:cTn>
                              </p:par>
                              <p:par>
                                <p:cTn id="17" presetID="2" presetClass="entr" presetSubtype="4" decel="60000" fill="hold" grpId="0" nodeType="with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1000" fill="hold"/>
                                        <p:tgtEl>
                                          <p:spTgt spid="69"/>
                                        </p:tgtEl>
                                        <p:attrNameLst>
                                          <p:attrName>ppt_x</p:attrName>
                                        </p:attrNameLst>
                                      </p:cBhvr>
                                      <p:tavLst>
                                        <p:tav tm="0">
                                          <p:val>
                                            <p:strVal val="#ppt_x"/>
                                          </p:val>
                                        </p:tav>
                                        <p:tav tm="100000">
                                          <p:val>
                                            <p:strVal val="#ppt_x"/>
                                          </p:val>
                                        </p:tav>
                                      </p:tavLst>
                                    </p:anim>
                                    <p:anim calcmode="lin" valueType="num">
                                      <p:cBhvr additive="base">
                                        <p:cTn id="20" dur="1000" fill="hold"/>
                                        <p:tgtEl>
                                          <p:spTgt spid="69"/>
                                        </p:tgtEl>
                                        <p:attrNameLst>
                                          <p:attrName>ppt_y</p:attrName>
                                        </p:attrNameLst>
                                      </p:cBhvr>
                                      <p:tavLst>
                                        <p:tav tm="0">
                                          <p:val>
                                            <p:strVal val="1+#ppt_h/2"/>
                                          </p:val>
                                        </p:tav>
                                        <p:tav tm="100000">
                                          <p:val>
                                            <p:strVal val="#ppt_y"/>
                                          </p:val>
                                        </p:tav>
                                      </p:tavLst>
                                    </p:anim>
                                  </p:childTnLst>
                                </p:cTn>
                              </p:par>
                              <p:par>
                                <p:cTn id="21" presetID="2" presetClass="entr" presetSubtype="4" decel="60000" fill="hold" grpId="0" nodeType="withEffect">
                                  <p:stCondLst>
                                    <p:cond delay="0"/>
                                  </p:stCondLst>
                                  <p:childTnLst>
                                    <p:set>
                                      <p:cBhvr>
                                        <p:cTn id="22" dur="1" fill="hold">
                                          <p:stCondLst>
                                            <p:cond delay="0"/>
                                          </p:stCondLst>
                                        </p:cTn>
                                        <p:tgtEl>
                                          <p:spTgt spid="70"/>
                                        </p:tgtEl>
                                        <p:attrNameLst>
                                          <p:attrName>style.visibility</p:attrName>
                                        </p:attrNameLst>
                                      </p:cBhvr>
                                      <p:to>
                                        <p:strVal val="visible"/>
                                      </p:to>
                                    </p:set>
                                    <p:anim calcmode="lin" valueType="num">
                                      <p:cBhvr additive="base">
                                        <p:cTn id="23" dur="1000" fill="hold"/>
                                        <p:tgtEl>
                                          <p:spTgt spid="70"/>
                                        </p:tgtEl>
                                        <p:attrNameLst>
                                          <p:attrName>ppt_x</p:attrName>
                                        </p:attrNameLst>
                                      </p:cBhvr>
                                      <p:tavLst>
                                        <p:tav tm="0">
                                          <p:val>
                                            <p:strVal val="#ppt_x"/>
                                          </p:val>
                                        </p:tav>
                                        <p:tav tm="100000">
                                          <p:val>
                                            <p:strVal val="#ppt_x"/>
                                          </p:val>
                                        </p:tav>
                                      </p:tavLst>
                                    </p:anim>
                                    <p:anim calcmode="lin" valueType="num">
                                      <p:cBhvr additive="base">
                                        <p:cTn id="24" dur="1000" fill="hold"/>
                                        <p:tgtEl>
                                          <p:spTgt spid="70"/>
                                        </p:tgtEl>
                                        <p:attrNameLst>
                                          <p:attrName>ppt_y</p:attrName>
                                        </p:attrNameLst>
                                      </p:cBhvr>
                                      <p:tavLst>
                                        <p:tav tm="0">
                                          <p:val>
                                            <p:strVal val="1+#ppt_h/2"/>
                                          </p:val>
                                        </p:tav>
                                        <p:tav tm="100000">
                                          <p:val>
                                            <p:strVal val="#ppt_y"/>
                                          </p:val>
                                        </p:tav>
                                      </p:tavLst>
                                    </p:anim>
                                  </p:childTnLst>
                                </p:cTn>
                              </p:par>
                              <p:par>
                                <p:cTn id="25" presetID="2" presetClass="entr" presetSubtype="4" decel="60000" fill="hold" grpId="0" nodeType="withEffect">
                                  <p:stCondLst>
                                    <p:cond delay="0"/>
                                  </p:stCondLst>
                                  <p:childTnLst>
                                    <p:set>
                                      <p:cBhvr>
                                        <p:cTn id="26" dur="1" fill="hold">
                                          <p:stCondLst>
                                            <p:cond delay="0"/>
                                          </p:stCondLst>
                                        </p:cTn>
                                        <p:tgtEl>
                                          <p:spTgt spid="71"/>
                                        </p:tgtEl>
                                        <p:attrNameLst>
                                          <p:attrName>style.visibility</p:attrName>
                                        </p:attrNameLst>
                                      </p:cBhvr>
                                      <p:to>
                                        <p:strVal val="visible"/>
                                      </p:to>
                                    </p:set>
                                    <p:anim calcmode="lin" valueType="num">
                                      <p:cBhvr additive="base">
                                        <p:cTn id="27" dur="1000" fill="hold"/>
                                        <p:tgtEl>
                                          <p:spTgt spid="71"/>
                                        </p:tgtEl>
                                        <p:attrNameLst>
                                          <p:attrName>ppt_x</p:attrName>
                                        </p:attrNameLst>
                                      </p:cBhvr>
                                      <p:tavLst>
                                        <p:tav tm="0">
                                          <p:val>
                                            <p:strVal val="#ppt_x"/>
                                          </p:val>
                                        </p:tav>
                                        <p:tav tm="100000">
                                          <p:val>
                                            <p:strVal val="#ppt_x"/>
                                          </p:val>
                                        </p:tav>
                                      </p:tavLst>
                                    </p:anim>
                                    <p:anim calcmode="lin" valueType="num">
                                      <p:cBhvr additive="base">
                                        <p:cTn id="28" dur="1000" fill="hold"/>
                                        <p:tgtEl>
                                          <p:spTgt spid="71"/>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2" presetClass="entr" presetSubtype="8" fill="hold" grpId="0" nodeType="afterEffect">
                                  <p:stCondLst>
                                    <p:cond delay="0"/>
                                  </p:stCondLst>
                                  <p:childTnLst>
                                    <p:set>
                                      <p:cBhvr>
                                        <p:cTn id="31" dur="1" fill="hold">
                                          <p:stCondLst>
                                            <p:cond delay="0"/>
                                          </p:stCondLst>
                                        </p:cTn>
                                        <p:tgtEl>
                                          <p:spTgt spid="60">
                                            <p:graphicEl>
                                              <a:chart seriesIdx="-3" categoryIdx="-3" bldStep="gridLegend"/>
                                            </p:graphicEl>
                                          </p:spTgt>
                                        </p:tgtEl>
                                        <p:attrNameLst>
                                          <p:attrName>style.visibility</p:attrName>
                                        </p:attrNameLst>
                                      </p:cBhvr>
                                      <p:to>
                                        <p:strVal val="visible"/>
                                      </p:to>
                                    </p:set>
                                    <p:animEffect transition="in" filter="wipe(left)">
                                      <p:cBhvr>
                                        <p:cTn id="32" dur="500"/>
                                        <p:tgtEl>
                                          <p:spTgt spid="60">
                                            <p:graphicEl>
                                              <a:chart seriesIdx="-3" categoryIdx="-3" bldStep="gridLegend"/>
                                            </p:graphicEl>
                                          </p:spTgt>
                                        </p:tgtEl>
                                      </p:cBhvr>
                                    </p:animEffect>
                                  </p:childTnLst>
                                </p:cTn>
                              </p:par>
                            </p:childTnLst>
                          </p:cTn>
                        </p:par>
                        <p:par>
                          <p:cTn id="33" fill="hold">
                            <p:stCondLst>
                              <p:cond delay="2000"/>
                            </p:stCondLst>
                            <p:childTnLst>
                              <p:par>
                                <p:cTn id="34" presetID="22" presetClass="entr" presetSubtype="8" fill="hold" grpId="0" nodeType="afterEffect">
                                  <p:stCondLst>
                                    <p:cond delay="0"/>
                                  </p:stCondLst>
                                  <p:childTnLst>
                                    <p:set>
                                      <p:cBhvr>
                                        <p:cTn id="35" dur="1" fill="hold">
                                          <p:stCondLst>
                                            <p:cond delay="0"/>
                                          </p:stCondLst>
                                        </p:cTn>
                                        <p:tgtEl>
                                          <p:spTgt spid="60">
                                            <p:graphicEl>
                                              <a:chart seriesIdx="0" categoryIdx="-4" bldStep="series"/>
                                            </p:graphicEl>
                                          </p:spTgt>
                                        </p:tgtEl>
                                        <p:attrNameLst>
                                          <p:attrName>style.visibility</p:attrName>
                                        </p:attrNameLst>
                                      </p:cBhvr>
                                      <p:to>
                                        <p:strVal val="visible"/>
                                      </p:to>
                                    </p:set>
                                    <p:animEffect transition="in" filter="wipe(left)">
                                      <p:cBhvr>
                                        <p:cTn id="36" dur="500"/>
                                        <p:tgtEl>
                                          <p:spTgt spid="60">
                                            <p:graphicEl>
                                              <a:chart seriesIdx="0" categoryIdx="-4" bldStep="series"/>
                                            </p:graphicEl>
                                          </p:spTgt>
                                        </p:tgtEl>
                                      </p:cBhvr>
                                    </p:animEffect>
                                  </p:childTnLst>
                                </p:cTn>
                              </p:par>
                            </p:childTnLst>
                          </p:cTn>
                        </p:par>
                        <p:par>
                          <p:cTn id="37" fill="hold">
                            <p:stCondLst>
                              <p:cond delay="2500"/>
                            </p:stCondLst>
                            <p:childTnLst>
                              <p:par>
                                <p:cTn id="38" presetID="22" presetClass="entr" presetSubtype="8" fill="hold" nodeType="after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wipe(left)">
                                      <p:cBhvr>
                                        <p:cTn id="40" dur="500"/>
                                        <p:tgtEl>
                                          <p:spTgt spid="5"/>
                                        </p:tgtEl>
                                      </p:cBhvr>
                                    </p:animEffect>
                                  </p:childTnLst>
                                </p:cTn>
                              </p:par>
                              <p:par>
                                <p:cTn id="41" presetID="10"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nodeType="with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500"/>
                                        <p:tgtEl>
                                          <p:spTgt spid="7"/>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1" restart="whenNotActive" fill="hold" evtFilter="cancelBubble" nodeType="interactiveSeq">
                <p:stCondLst>
                  <p:cond evt="onClick" delay="0">
                    <p:tgtEl>
                      <p:spTgt spid="25"/>
                    </p:tgtEl>
                  </p:cond>
                </p:stCondLst>
                <p:endSync evt="end" delay="0">
                  <p:rtn val="all"/>
                </p:endSync>
                <p:childTnLst>
                  <p:par>
                    <p:cTn id="52" fill="hold">
                      <p:stCondLst>
                        <p:cond delay="0"/>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29">
                                            <p:graphicEl>
                                              <a:chart seriesIdx="-3" categoryIdx="-3" bldStep="gridLegend"/>
                                            </p:graphicEl>
                                          </p:spTgt>
                                        </p:tgtEl>
                                        <p:attrNameLst>
                                          <p:attrName>style.visibility</p:attrName>
                                        </p:attrNameLst>
                                      </p:cBhvr>
                                      <p:to>
                                        <p:strVal val="visible"/>
                                      </p:to>
                                    </p:set>
                                    <p:animEffect transition="in" filter="fade">
                                      <p:cBhvr>
                                        <p:cTn id="56" dur="500"/>
                                        <p:tgtEl>
                                          <p:spTgt spid="29">
                                            <p:graphicEl>
                                              <a:chart seriesIdx="-3" categoryIdx="-3" bldStep="gridLegend"/>
                                            </p:graphicEl>
                                          </p:spTgt>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9">
                                            <p:graphicEl>
                                              <a:chart seriesIdx="0" categoryIdx="-4" bldStep="series"/>
                                            </p:graphicEl>
                                          </p:spTgt>
                                        </p:tgtEl>
                                        <p:attrNameLst>
                                          <p:attrName>style.visibility</p:attrName>
                                        </p:attrNameLst>
                                      </p:cBhvr>
                                      <p:to>
                                        <p:strVal val="visible"/>
                                      </p:to>
                                    </p:set>
                                    <p:animEffect transition="in" filter="fade">
                                      <p:cBhvr>
                                        <p:cTn id="59" dur="500"/>
                                        <p:tgtEl>
                                          <p:spTgt spid="29">
                                            <p:graphicEl>
                                              <a:chart seriesIdx="0" categoryIdx="-4" bldStep="series"/>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72"/>
                                        </p:tgtEl>
                                        <p:attrNameLst>
                                          <p:attrName>style.visibility</p:attrName>
                                        </p:attrNameLst>
                                      </p:cBhvr>
                                      <p:to>
                                        <p:strVal val="visible"/>
                                      </p:to>
                                    </p:set>
                                    <p:animEffect transition="in" filter="fade">
                                      <p:cBhvr>
                                        <p:cTn id="62" dur="500"/>
                                        <p:tgtEl>
                                          <p:spTgt spid="7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4"/>
                                        </p:tgtEl>
                                        <p:attrNameLst>
                                          <p:attrName>style.visibility</p:attrName>
                                        </p:attrNameLst>
                                      </p:cBhvr>
                                      <p:to>
                                        <p:strVal val="visible"/>
                                      </p:to>
                                    </p:set>
                                    <p:animEffect transition="in" filter="fade">
                                      <p:cBhvr>
                                        <p:cTn id="68" dur="500"/>
                                        <p:tgtEl>
                                          <p:spTgt spid="7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5"/>
                                        </p:tgtEl>
                                        <p:attrNameLst>
                                          <p:attrName>style.visibility</p:attrName>
                                        </p:attrNameLst>
                                      </p:cBhvr>
                                      <p:to>
                                        <p:strVal val="visible"/>
                                      </p:to>
                                    </p:set>
                                    <p:animEffect transition="in" filter="fade">
                                      <p:cBhvr>
                                        <p:cTn id="71" dur="500"/>
                                        <p:tgtEl>
                                          <p:spTgt spid="75"/>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xit" presetSubtype="2" fill="hold" grpId="1" nodeType="clickEffect">
                                  <p:stCondLst>
                                    <p:cond delay="0"/>
                                  </p:stCondLst>
                                  <p:childTnLst>
                                    <p:animEffect transition="out" filter="wipe(right)">
                                      <p:cBhvr>
                                        <p:cTn id="75" dur="500"/>
                                        <p:tgtEl>
                                          <p:spTgt spid="29">
                                            <p:graphicEl>
                                              <a:chart seriesIdx="0" categoryIdx="-4" bldStep="series"/>
                                            </p:graphicEl>
                                          </p:spTgt>
                                        </p:tgtEl>
                                      </p:cBhvr>
                                    </p:animEffect>
                                    <p:set>
                                      <p:cBhvr>
                                        <p:cTn id="76" dur="1" fill="hold">
                                          <p:stCondLst>
                                            <p:cond delay="499"/>
                                          </p:stCondLst>
                                        </p:cTn>
                                        <p:tgtEl>
                                          <p:spTgt spid="29">
                                            <p:graphicEl>
                                              <a:chart seriesIdx="0" categoryIdx="-4" bldStep="series"/>
                                            </p:graphicEl>
                                          </p:spTgt>
                                        </p:tgtEl>
                                        <p:attrNameLst>
                                          <p:attrName>style.visibility</p:attrName>
                                        </p:attrNameLst>
                                      </p:cBhvr>
                                      <p:to>
                                        <p:strVal val="hidden"/>
                                      </p:to>
                                    </p:set>
                                  </p:childTnLst>
                                </p:cTn>
                              </p:par>
                              <p:par>
                                <p:cTn id="77" presetID="22" presetClass="exit" presetSubtype="2" fill="hold" grpId="1" nodeType="withEffect">
                                  <p:stCondLst>
                                    <p:cond delay="0"/>
                                  </p:stCondLst>
                                  <p:childTnLst>
                                    <p:animEffect transition="out" filter="wipe(right)">
                                      <p:cBhvr>
                                        <p:cTn id="78" dur="500"/>
                                        <p:tgtEl>
                                          <p:spTgt spid="29">
                                            <p:graphicEl>
                                              <a:chart seriesIdx="-3" categoryIdx="-3" bldStep="gridLegend"/>
                                            </p:graphicEl>
                                          </p:spTgt>
                                        </p:tgtEl>
                                      </p:cBhvr>
                                    </p:animEffect>
                                    <p:set>
                                      <p:cBhvr>
                                        <p:cTn id="79" dur="1" fill="hold">
                                          <p:stCondLst>
                                            <p:cond delay="499"/>
                                          </p:stCondLst>
                                        </p:cTn>
                                        <p:tgtEl>
                                          <p:spTgt spid="29">
                                            <p:graphicEl>
                                              <a:chart seriesIdx="-3" categoryIdx="-3" bldStep="gridLegend"/>
                                            </p:graphicEl>
                                          </p:spTgt>
                                        </p:tgtEl>
                                        <p:attrNameLst>
                                          <p:attrName>style.visibility</p:attrName>
                                        </p:attrNameLst>
                                      </p:cBhvr>
                                      <p:to>
                                        <p:strVal val="hidden"/>
                                      </p:to>
                                    </p:set>
                                  </p:childTnLst>
                                </p:cTn>
                              </p:par>
                              <p:par>
                                <p:cTn id="80" presetID="22" presetClass="exit" presetSubtype="4" fill="hold" grpId="1" nodeType="withEffect">
                                  <p:stCondLst>
                                    <p:cond delay="0"/>
                                  </p:stCondLst>
                                  <p:childTnLst>
                                    <p:animEffect transition="out" filter="wipe(down)">
                                      <p:cBhvr>
                                        <p:cTn id="81" dur="500"/>
                                        <p:tgtEl>
                                          <p:spTgt spid="72"/>
                                        </p:tgtEl>
                                      </p:cBhvr>
                                    </p:animEffect>
                                    <p:set>
                                      <p:cBhvr>
                                        <p:cTn id="82" dur="1" fill="hold">
                                          <p:stCondLst>
                                            <p:cond delay="499"/>
                                          </p:stCondLst>
                                        </p:cTn>
                                        <p:tgtEl>
                                          <p:spTgt spid="72"/>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500"/>
                                        <p:tgtEl>
                                          <p:spTgt spid="74"/>
                                        </p:tgtEl>
                                      </p:cBhvr>
                                    </p:animEffect>
                                    <p:set>
                                      <p:cBhvr>
                                        <p:cTn id="85" dur="1" fill="hold">
                                          <p:stCondLst>
                                            <p:cond delay="499"/>
                                          </p:stCondLst>
                                        </p:cTn>
                                        <p:tgtEl>
                                          <p:spTgt spid="74"/>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500"/>
                                        <p:tgtEl>
                                          <p:spTgt spid="75"/>
                                        </p:tgtEl>
                                      </p:cBhvr>
                                    </p:animEffect>
                                    <p:set>
                                      <p:cBhvr>
                                        <p:cTn id="88" dur="1" fill="hold">
                                          <p:stCondLst>
                                            <p:cond delay="499"/>
                                          </p:stCondLst>
                                        </p:cTn>
                                        <p:tgtEl>
                                          <p:spTgt spid="75"/>
                                        </p:tgtEl>
                                        <p:attrNameLst>
                                          <p:attrName>style.visibility</p:attrName>
                                        </p:attrNameLst>
                                      </p:cBhvr>
                                      <p:to>
                                        <p:strVal val="hidden"/>
                                      </p:to>
                                    </p:set>
                                  </p:childTnLst>
                                </p:cTn>
                              </p:par>
                              <p:par>
                                <p:cTn id="89" presetID="22" presetClass="exit" presetSubtype="4" fill="hold" grpId="1" nodeType="withEffect">
                                  <p:stCondLst>
                                    <p:cond delay="0"/>
                                  </p:stCondLst>
                                  <p:childTnLst>
                                    <p:animEffect transition="out" filter="wipe(down)">
                                      <p:cBhvr>
                                        <p:cTn id="90" dur="500"/>
                                        <p:tgtEl>
                                          <p:spTgt spid="73"/>
                                        </p:tgtEl>
                                      </p:cBhvr>
                                    </p:animEffect>
                                    <p:set>
                                      <p:cBhvr>
                                        <p:cTn id="91" dur="1" fill="hold">
                                          <p:stCondLst>
                                            <p:cond delay="499"/>
                                          </p:stCondLst>
                                        </p:cTn>
                                        <p:tgtEl>
                                          <p:spTgt spid="73"/>
                                        </p:tgtEl>
                                        <p:attrNameLst>
                                          <p:attrName>style.visibility</p:attrName>
                                        </p:attrNameLst>
                                      </p:cBhvr>
                                      <p:to>
                                        <p:strVal val="hidden"/>
                                      </p:to>
                                    </p:set>
                                  </p:childTnLst>
                                </p:cTn>
                              </p:par>
                            </p:childTnLst>
                          </p:cTn>
                        </p:par>
                      </p:childTnLst>
                    </p:cTn>
                  </p:par>
                </p:childTnLst>
              </p:cTn>
              <p:nextCondLst>
                <p:cond evt="onClick" delay="0">
                  <p:tgtEl>
                    <p:spTgt spid="25"/>
                  </p:tgtEl>
                </p:cond>
              </p:nextCondLst>
            </p:seq>
          </p:childTnLst>
        </p:cTn>
      </p:par>
    </p:tnLst>
    <p:bldLst>
      <p:bldGraphic spid="29" grpId="0" uiExpand="1">
        <p:bldSub>
          <a:bldChart bld="series"/>
        </p:bldSub>
      </p:bldGraphic>
      <p:bldGraphic spid="29" grpId="1" uiExpand="1">
        <p:bldSub>
          <a:bldChart bld="series"/>
        </p:bldSub>
      </p:bldGraphic>
      <p:bldP spid="47" grpId="0"/>
      <p:bldP spid="74" grpId="0"/>
      <p:bldP spid="74" grpId="1"/>
      <p:bldP spid="75" grpId="0" animBg="1"/>
      <p:bldP spid="75" grpId="1" animBg="1"/>
      <p:bldP spid="32" grpId="0"/>
      <p:bldGraphic spid="60" grpId="0" uiExpand="1">
        <p:bldSub>
          <a:bldChart bld="series"/>
        </p:bldSub>
      </p:bldGraphic>
      <p:bldP spid="67" grpId="0"/>
      <p:bldP spid="68" grpId="0"/>
      <p:bldP spid="69" grpId="0"/>
      <p:bldP spid="70" grpId="0"/>
      <p:bldP spid="71" grpId="0"/>
      <p:bldP spid="72" grpId="0" animBg="1"/>
      <p:bldP spid="72" grpId="1" animBg="1"/>
      <p:bldP spid="73" grpId="0"/>
      <p:bldP spid="73"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graphicFrame>
        <p:nvGraphicFramePr>
          <p:cNvPr id="13" name="Gráfico 12"/>
          <p:cNvGraphicFramePr/>
          <p:nvPr>
            <p:extLst>
              <p:ext uri="{D42A27DB-BD31-4B8C-83A1-F6EECF244321}">
                <p14:modId xmlns:p14="http://schemas.microsoft.com/office/powerpoint/2010/main" val="3246821525"/>
              </p:ext>
            </p:extLst>
          </p:nvPr>
        </p:nvGraphicFramePr>
        <p:xfrm>
          <a:off x="1269122" y="2206476"/>
          <a:ext cx="4409662" cy="2939775"/>
        </p:xfrm>
        <a:graphic>
          <a:graphicData uri="http://schemas.openxmlformats.org/drawingml/2006/chart">
            <c:chart xmlns:c="http://schemas.openxmlformats.org/drawingml/2006/chart" xmlns:r="http://schemas.openxmlformats.org/officeDocument/2006/relationships" r:id="rId2"/>
          </a:graphicData>
        </a:graphic>
      </p:graphicFrame>
      <p:sp>
        <p:nvSpPr>
          <p:cNvPr id="14" name="CaixaDeTexto 97"/>
          <p:cNvSpPr txBox="1"/>
          <p:nvPr/>
        </p:nvSpPr>
        <p:spPr>
          <a:xfrm>
            <a:off x="957348" y="2921958"/>
            <a:ext cx="1188732" cy="107721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chemeClr val="accent5">
                    <a:lumMod val="50000"/>
                  </a:schemeClr>
                </a:solidFill>
              </a:rPr>
              <a:t>não</a:t>
            </a:r>
            <a:endParaRPr lang="pt-BR" sz="2800" b="1" dirty="0">
              <a:solidFill>
                <a:schemeClr val="accent2">
                  <a:lumMod val="75000"/>
                </a:schemeClr>
              </a:solidFill>
            </a:endParaRPr>
          </a:p>
          <a:p>
            <a:pPr algn="ctr"/>
            <a:r>
              <a:rPr lang="pt-BR" sz="3600" b="1" dirty="0">
                <a:solidFill>
                  <a:schemeClr val="accent6">
                    <a:lumMod val="75000"/>
                  </a:schemeClr>
                </a:solidFill>
              </a:rPr>
              <a:t>96</a:t>
            </a:r>
            <a:r>
              <a:rPr lang="pt-BR" sz="2400" b="1" dirty="0">
                <a:solidFill>
                  <a:schemeClr val="accent6">
                    <a:lumMod val="75000"/>
                  </a:schemeClr>
                </a:solidFill>
              </a:rPr>
              <a:t>%</a:t>
            </a:r>
          </a:p>
        </p:txBody>
      </p:sp>
      <p:sp>
        <p:nvSpPr>
          <p:cNvPr id="15" name="CaixaDeTexto 97"/>
          <p:cNvSpPr txBox="1"/>
          <p:nvPr/>
        </p:nvSpPr>
        <p:spPr>
          <a:xfrm>
            <a:off x="4509368" y="3346878"/>
            <a:ext cx="1880183"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F3300"/>
                </a:solidFill>
              </a:rPr>
              <a:t>sim </a:t>
            </a:r>
            <a:r>
              <a:rPr lang="pt-BR" sz="3600" b="1" dirty="0">
                <a:solidFill>
                  <a:srgbClr val="FF3300"/>
                </a:solidFill>
              </a:rPr>
              <a:t>4</a:t>
            </a:r>
            <a:r>
              <a:rPr lang="pt-BR" sz="2400" b="1" dirty="0">
                <a:solidFill>
                  <a:srgbClr val="FF3300"/>
                </a:solidFill>
              </a:rPr>
              <a:t>%</a:t>
            </a:r>
          </a:p>
        </p:txBody>
      </p:sp>
      <p:sp>
        <p:nvSpPr>
          <p:cNvPr id="16" name="Elipse 15"/>
          <p:cNvSpPr/>
          <p:nvPr/>
        </p:nvSpPr>
        <p:spPr>
          <a:xfrm>
            <a:off x="256088" y="5016522"/>
            <a:ext cx="1359842" cy="13598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18" name="Gráfico 17"/>
          <p:cNvGraphicFramePr/>
          <p:nvPr>
            <p:extLst>
              <p:ext uri="{D42A27DB-BD31-4B8C-83A1-F6EECF244321}">
                <p14:modId xmlns:p14="http://schemas.microsoft.com/office/powerpoint/2010/main" val="2867109235"/>
              </p:ext>
            </p:extLst>
          </p:nvPr>
        </p:nvGraphicFramePr>
        <p:xfrm>
          <a:off x="8600691" y="2069870"/>
          <a:ext cx="1557485" cy="2667000"/>
        </p:xfrm>
        <a:graphic>
          <a:graphicData uri="http://schemas.openxmlformats.org/drawingml/2006/chart">
            <c:chart xmlns:c="http://schemas.openxmlformats.org/drawingml/2006/chart" xmlns:r="http://schemas.openxmlformats.org/officeDocument/2006/relationships" r:id="rId3"/>
          </a:graphicData>
        </a:graphic>
      </p:graphicFrame>
      <p:cxnSp>
        <p:nvCxnSpPr>
          <p:cNvPr id="24" name="Conector reto 23"/>
          <p:cNvCxnSpPr/>
          <p:nvPr/>
        </p:nvCxnSpPr>
        <p:spPr>
          <a:xfrm flipV="1">
            <a:off x="4800600" y="2170161"/>
            <a:ext cx="4311289" cy="1427436"/>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4800600" y="3901805"/>
            <a:ext cx="4311289" cy="681747"/>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sp>
        <p:nvSpPr>
          <p:cNvPr id="26" name="CaixaDeTexto 97"/>
          <p:cNvSpPr txBox="1"/>
          <p:nvPr/>
        </p:nvSpPr>
        <p:spPr>
          <a:xfrm>
            <a:off x="9585570" y="2479132"/>
            <a:ext cx="1880183"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92D050"/>
                </a:solidFill>
              </a:rPr>
              <a:t>sim </a:t>
            </a:r>
            <a:r>
              <a:rPr lang="pt-BR" sz="3600" b="1" dirty="0">
                <a:solidFill>
                  <a:srgbClr val="92D050"/>
                </a:solidFill>
              </a:rPr>
              <a:t>41</a:t>
            </a:r>
            <a:r>
              <a:rPr lang="pt-BR" sz="2400" b="1" dirty="0">
                <a:solidFill>
                  <a:srgbClr val="92D050"/>
                </a:solidFill>
              </a:rPr>
              <a:t>%</a:t>
            </a:r>
          </a:p>
        </p:txBody>
      </p:sp>
      <p:sp>
        <p:nvSpPr>
          <p:cNvPr id="27" name="CaixaDeTexto 97"/>
          <p:cNvSpPr txBox="1"/>
          <p:nvPr/>
        </p:nvSpPr>
        <p:spPr>
          <a:xfrm>
            <a:off x="9585570" y="3608001"/>
            <a:ext cx="1880183"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F3300"/>
                </a:solidFill>
              </a:rPr>
              <a:t>não </a:t>
            </a:r>
            <a:r>
              <a:rPr lang="pt-BR" sz="3600" b="1" dirty="0">
                <a:solidFill>
                  <a:srgbClr val="FF3300"/>
                </a:solidFill>
              </a:rPr>
              <a:t>52</a:t>
            </a:r>
            <a:r>
              <a:rPr lang="pt-BR" sz="2400" b="1" dirty="0">
                <a:solidFill>
                  <a:srgbClr val="FF3300"/>
                </a:solidFill>
              </a:rPr>
              <a:t>%</a:t>
            </a:r>
          </a:p>
        </p:txBody>
      </p:sp>
      <p:sp>
        <p:nvSpPr>
          <p:cNvPr id="28" name="CaixaDeTexto 97"/>
          <p:cNvSpPr txBox="1"/>
          <p:nvPr/>
        </p:nvSpPr>
        <p:spPr>
          <a:xfrm>
            <a:off x="8986346" y="4564849"/>
            <a:ext cx="2263836"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dirty="0">
                <a:solidFill>
                  <a:schemeClr val="tx2">
                    <a:lumMod val="75000"/>
                  </a:schemeClr>
                </a:solidFill>
              </a:rPr>
              <a:t>não sabe + sem resp. </a:t>
            </a:r>
            <a:r>
              <a:rPr lang="pt-BR" sz="2000" b="1" dirty="0">
                <a:solidFill>
                  <a:schemeClr val="tx2">
                    <a:lumMod val="75000"/>
                  </a:schemeClr>
                </a:solidFill>
              </a:rPr>
              <a:t>7</a:t>
            </a:r>
            <a:r>
              <a:rPr lang="pt-BR" sz="1400" b="1" dirty="0">
                <a:solidFill>
                  <a:schemeClr val="tx2">
                    <a:lumMod val="75000"/>
                  </a:schemeClr>
                </a:solidFill>
              </a:rPr>
              <a:t>%</a:t>
            </a:r>
          </a:p>
        </p:txBody>
      </p:sp>
      <p:sp>
        <p:nvSpPr>
          <p:cNvPr id="29" name="CaixaDeTexto 97"/>
          <p:cNvSpPr txBox="1"/>
          <p:nvPr/>
        </p:nvSpPr>
        <p:spPr>
          <a:xfrm>
            <a:off x="10249113" y="2966950"/>
            <a:ext cx="1003333" cy="41296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sz="1600" b="1" dirty="0">
                <a:solidFill>
                  <a:srgbClr val="C55A11"/>
                </a:solidFill>
              </a:rPr>
              <a:t>sim </a:t>
            </a:r>
            <a:r>
              <a:rPr lang="pt-BR" sz="2000" b="1" dirty="0">
                <a:solidFill>
                  <a:srgbClr val="C55A11"/>
                </a:solidFill>
              </a:rPr>
              <a:t>54</a:t>
            </a:r>
            <a:r>
              <a:rPr lang="pt-BR" sz="1400" b="1" dirty="0">
                <a:solidFill>
                  <a:srgbClr val="C55A11"/>
                </a:solidFill>
              </a:rPr>
              <a:t>%</a:t>
            </a:r>
          </a:p>
        </p:txBody>
      </p:sp>
      <p:sp>
        <p:nvSpPr>
          <p:cNvPr id="30" name="CaixaDeTexto 97"/>
          <p:cNvSpPr txBox="1"/>
          <p:nvPr/>
        </p:nvSpPr>
        <p:spPr>
          <a:xfrm>
            <a:off x="10249113" y="4118486"/>
            <a:ext cx="1003333" cy="41296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sz="1600" b="1" dirty="0">
                <a:solidFill>
                  <a:srgbClr val="C55A11"/>
                </a:solidFill>
              </a:rPr>
              <a:t>não </a:t>
            </a:r>
            <a:r>
              <a:rPr lang="pt-BR" sz="2000" b="1" dirty="0">
                <a:solidFill>
                  <a:srgbClr val="C55A11"/>
                </a:solidFill>
              </a:rPr>
              <a:t>41</a:t>
            </a:r>
            <a:r>
              <a:rPr lang="pt-BR" sz="1400" b="1" dirty="0">
                <a:solidFill>
                  <a:srgbClr val="C55A11"/>
                </a:solidFill>
              </a:rPr>
              <a:t>%</a:t>
            </a:r>
          </a:p>
        </p:txBody>
      </p:sp>
      <p:sp>
        <p:nvSpPr>
          <p:cNvPr id="31" name="CaixaDeTexto 97"/>
          <p:cNvSpPr txBox="1"/>
          <p:nvPr/>
        </p:nvSpPr>
        <p:spPr>
          <a:xfrm>
            <a:off x="9369998" y="4847245"/>
            <a:ext cx="1880183"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200" dirty="0">
                <a:solidFill>
                  <a:srgbClr val="C55A11"/>
                </a:solidFill>
              </a:rPr>
              <a:t>não sabe + sem resp. </a:t>
            </a:r>
            <a:r>
              <a:rPr lang="pt-BR" sz="1200" b="1" dirty="0">
                <a:solidFill>
                  <a:srgbClr val="C55A11"/>
                </a:solidFill>
              </a:rPr>
              <a:t> </a:t>
            </a:r>
            <a:r>
              <a:rPr lang="pt-BR" sz="1600" b="1" dirty="0">
                <a:solidFill>
                  <a:srgbClr val="C55A11"/>
                </a:solidFill>
              </a:rPr>
              <a:t>6</a:t>
            </a:r>
            <a:r>
              <a:rPr lang="pt-BR" sz="1100" b="1" dirty="0">
                <a:solidFill>
                  <a:srgbClr val="C55A11"/>
                </a:solidFill>
              </a:rPr>
              <a:t>%</a:t>
            </a:r>
          </a:p>
        </p:txBody>
      </p:sp>
      <p:sp>
        <p:nvSpPr>
          <p:cNvPr id="35" name="Espaço Reservado para Conteúdo 2"/>
          <p:cNvSpPr txBox="1">
            <a:spLocks/>
          </p:cNvSpPr>
          <p:nvPr/>
        </p:nvSpPr>
        <p:spPr>
          <a:xfrm>
            <a:off x="10510112" y="5516562"/>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200" b="1" dirty="0">
                <a:solidFill>
                  <a:schemeClr val="bg1">
                    <a:lumMod val="50000"/>
                  </a:schemeClr>
                </a:solidFill>
                <a:latin typeface="+mn-lt"/>
              </a:rPr>
              <a:t>base: 202 entrevistas</a:t>
            </a:r>
          </a:p>
        </p:txBody>
      </p:sp>
      <p:sp>
        <p:nvSpPr>
          <p:cNvPr id="36" name="AutoShape 316"/>
          <p:cNvSpPr>
            <a:spLocks/>
          </p:cNvSpPr>
          <p:nvPr/>
        </p:nvSpPr>
        <p:spPr bwMode="auto">
          <a:xfrm>
            <a:off x="6259270" y="5812383"/>
            <a:ext cx="4990911" cy="6157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altLang="pt-BR" sz="1200" dirty="0">
                <a:solidFill>
                  <a:schemeClr val="accent4">
                    <a:lumMod val="75000"/>
                  </a:schemeClr>
                </a:solidFill>
              </a:rPr>
              <a:t>só responderam a essa questão os entrevistados que afirmaram ter tido problema(s) durante a realização do Sebraetec (P8)</a:t>
            </a:r>
          </a:p>
        </p:txBody>
      </p:sp>
      <p:sp>
        <p:nvSpPr>
          <p:cNvPr id="37"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P8.1</a:t>
            </a:r>
            <a:r>
              <a:rPr lang="pt-BR" sz="1200" dirty="0">
                <a:solidFill>
                  <a:schemeClr val="accent1">
                    <a:lumMod val="50000"/>
                  </a:schemeClr>
                </a:solidFill>
              </a:rPr>
              <a:t> O(s) problema(s) foi/foram solucionado(s)?(ESP-RU)</a:t>
            </a:r>
          </a:p>
        </p:txBody>
      </p:sp>
      <p:sp>
        <p:nvSpPr>
          <p:cNvPr id="47" name="Espaço Reservado para Conteúdo 2"/>
          <p:cNvSpPr txBox="1">
            <a:spLocks/>
          </p:cNvSpPr>
          <p:nvPr/>
        </p:nvSpPr>
        <p:spPr>
          <a:xfrm>
            <a:off x="1957408" y="720578"/>
            <a:ext cx="8277184" cy="9552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problemas durante a realização do Sebraetec</a:t>
            </a:r>
          </a:p>
        </p:txBody>
      </p:sp>
      <p:sp>
        <p:nvSpPr>
          <p:cNvPr id="48" name="Espaço Reservado para Conteúdo 2"/>
          <p:cNvSpPr txBox="1">
            <a:spLocks/>
          </p:cNvSpPr>
          <p:nvPr/>
        </p:nvSpPr>
        <p:spPr>
          <a:xfrm>
            <a:off x="7547750" y="1508948"/>
            <a:ext cx="4075640" cy="9552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b="1" dirty="0">
                <a:solidFill>
                  <a:schemeClr val="accent4">
                    <a:lumMod val="75000"/>
                  </a:schemeClr>
                </a:solidFill>
                <a:latin typeface="+mn-lt"/>
              </a:rPr>
              <a:t>o problema foi solucionado?</a:t>
            </a:r>
          </a:p>
        </p:txBody>
      </p:sp>
      <p:grpSp>
        <p:nvGrpSpPr>
          <p:cNvPr id="49" name="Grupo 48"/>
          <p:cNvGrpSpPr/>
          <p:nvPr/>
        </p:nvGrpSpPr>
        <p:grpSpPr>
          <a:xfrm>
            <a:off x="422551" y="5264725"/>
            <a:ext cx="1069593" cy="497735"/>
            <a:chOff x="10807700" y="5128364"/>
            <a:chExt cx="1069593" cy="497735"/>
          </a:xfrm>
        </p:grpSpPr>
        <p:sp>
          <p:nvSpPr>
            <p:cNvPr id="5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51" name="Imagem 50"/>
            <p:cNvPicPr>
              <a:picLocks noChangeAspect="1"/>
            </p:cNvPicPr>
            <p:nvPr/>
          </p:nvPicPr>
          <p:blipFill>
            <a:blip r:embed="rId4"/>
            <a:stretch>
              <a:fillRect/>
            </a:stretch>
          </p:blipFill>
          <p:spPr>
            <a:xfrm>
              <a:off x="10900443" y="5223781"/>
              <a:ext cx="222928" cy="295539"/>
            </a:xfrm>
            <a:prstGeom prst="rect">
              <a:avLst/>
            </a:prstGeom>
          </p:spPr>
        </p:pic>
        <p:sp>
          <p:nvSpPr>
            <p:cNvPr id="52" name="Retângulo 5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53" name="Grupo 29"/>
          <p:cNvGrpSpPr/>
          <p:nvPr/>
        </p:nvGrpSpPr>
        <p:grpSpPr>
          <a:xfrm>
            <a:off x="2311860" y="2535736"/>
            <a:ext cx="2324186" cy="1995712"/>
            <a:chOff x="7318885" y="2499562"/>
            <a:chExt cx="2860042" cy="2666960"/>
          </a:xfrm>
        </p:grpSpPr>
        <p:graphicFrame>
          <p:nvGraphicFramePr>
            <p:cNvPr id="54" name="Gráfico 53"/>
            <p:cNvGraphicFramePr/>
            <p:nvPr>
              <p:extLst>
                <p:ext uri="{D42A27DB-BD31-4B8C-83A1-F6EECF244321}">
                  <p14:modId xmlns:p14="http://schemas.microsoft.com/office/powerpoint/2010/main" val="3588260175"/>
                </p:ext>
              </p:extLst>
            </p:nvPr>
          </p:nvGraphicFramePr>
          <p:xfrm>
            <a:off x="7318885" y="2499562"/>
            <a:ext cx="2860042" cy="2666960"/>
          </p:xfrm>
          <a:graphic>
            <a:graphicData uri="http://schemas.openxmlformats.org/drawingml/2006/chart">
              <c:chart xmlns:c="http://schemas.openxmlformats.org/drawingml/2006/chart" xmlns:r="http://schemas.openxmlformats.org/officeDocument/2006/relationships" r:id="rId5"/>
            </a:graphicData>
          </a:graphic>
        </p:graphicFrame>
        <p:sp>
          <p:nvSpPr>
            <p:cNvPr id="55" name="CaixaDeTexto 51"/>
            <p:cNvSpPr txBox="1"/>
            <p:nvPr/>
          </p:nvSpPr>
          <p:spPr>
            <a:xfrm>
              <a:off x="8614213" y="4149873"/>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7</a:t>
              </a:r>
              <a:r>
                <a:rPr lang="pt-BR" sz="900" b="1" dirty="0">
                  <a:solidFill>
                    <a:srgbClr val="FF0000"/>
                  </a:solidFill>
                </a:rPr>
                <a:t>%</a:t>
              </a:r>
            </a:p>
          </p:txBody>
        </p:sp>
        <p:sp>
          <p:nvSpPr>
            <p:cNvPr id="56" name="CaixaDeTexto 51"/>
            <p:cNvSpPr txBox="1"/>
            <p:nvPr/>
          </p:nvSpPr>
          <p:spPr>
            <a:xfrm>
              <a:off x="8543961" y="3747534"/>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93</a:t>
              </a:r>
              <a:r>
                <a:rPr lang="pt-BR" sz="900" b="1" dirty="0">
                  <a:solidFill>
                    <a:srgbClr val="FF0000"/>
                  </a:solidFill>
                </a:rPr>
                <a:t>%</a:t>
              </a:r>
            </a:p>
          </p:txBody>
        </p:sp>
        <p:sp>
          <p:nvSpPr>
            <p:cNvPr id="57" name="CaixaDeTexto 51"/>
            <p:cNvSpPr txBox="1"/>
            <p:nvPr/>
          </p:nvSpPr>
          <p:spPr>
            <a:xfrm>
              <a:off x="8193524" y="3252222"/>
              <a:ext cx="1043561" cy="420708"/>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bg2">
                      <a:lumMod val="75000"/>
                    </a:schemeClr>
                  </a:solidFill>
                </a:rPr>
                <a:t>2014</a:t>
              </a:r>
              <a:endParaRPr lang="pt-BR" sz="1000" b="1" dirty="0">
                <a:solidFill>
                  <a:schemeClr val="bg2">
                    <a:lumMod val="75000"/>
                  </a:schemeClr>
                </a:solidFill>
              </a:endParaRPr>
            </a:p>
          </p:txBody>
        </p:sp>
        <p:sp>
          <p:nvSpPr>
            <p:cNvPr id="58" name="Retângulo 57"/>
            <p:cNvSpPr/>
            <p:nvPr/>
          </p:nvSpPr>
          <p:spPr>
            <a:xfrm>
              <a:off x="8379780" y="3918575"/>
              <a:ext cx="164180" cy="123391"/>
            </a:xfrm>
            <a:prstGeom prst="rect">
              <a:avLst/>
            </a:prstGeom>
            <a:solidFill>
              <a:srgbClr val="7FD7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sp>
          <p:nvSpPr>
            <p:cNvPr id="59" name="Retângulo 58"/>
            <p:cNvSpPr/>
            <p:nvPr/>
          </p:nvSpPr>
          <p:spPr>
            <a:xfrm>
              <a:off x="8450034" y="4325101"/>
              <a:ext cx="164180" cy="123391"/>
            </a:xfrm>
            <a:prstGeom prst="rect">
              <a:avLst/>
            </a:prstGeom>
            <a:solidFill>
              <a:srgbClr val="F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grpSp>
    </p:spTree>
    <p:extLst>
      <p:ext uri="{BB962C8B-B14F-4D97-AF65-F5344CB8AC3E}">
        <p14:creationId xmlns:p14="http://schemas.microsoft.com/office/powerpoint/2010/main" val="1236610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graphicEl>
                                              <a:chart seriesIdx="-3" categoryIdx="-3" bldStep="gridLegend"/>
                                            </p:graphicEl>
                                          </p:spTgt>
                                        </p:tgtEl>
                                        <p:attrNameLst>
                                          <p:attrName>style.visibility</p:attrName>
                                        </p:attrNameLst>
                                      </p:cBhvr>
                                      <p:to>
                                        <p:strVal val="visible"/>
                                      </p:to>
                                    </p:set>
                                    <p:animEffect transition="in" filter="fade">
                                      <p:cBhvr>
                                        <p:cTn id="11" dur="500"/>
                                        <p:tgtEl>
                                          <p:spTgt spid="13">
                                            <p:graphicEl>
                                              <a:chart seriesIdx="-3" categoryIdx="-3" bldStep="gridLegend"/>
                                            </p:graphic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15" dur="500"/>
                                        <p:tgtEl>
                                          <p:spTgt spid="13">
                                            <p:graphicEl>
                                              <a:chart seriesIdx="0" categoryIdx="-4" bldStep="series"/>
                                            </p:graphic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500"/>
                                        <p:tgtEl>
                                          <p:spTgt spid="48"/>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wipe(left)">
                                      <p:cBhvr>
                                        <p:cTn id="32" dur="500"/>
                                        <p:tgtEl>
                                          <p:spTgt spid="24"/>
                                        </p:tgtEl>
                                      </p:cBhvr>
                                    </p:animEffect>
                                  </p:childTnLst>
                                </p:cTn>
                              </p:par>
                              <p:par>
                                <p:cTn id="33" presetID="22" presetClass="entr" presetSubtype="8" fill="hold" nodeType="with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wipe(left)">
                                      <p:cBhvr>
                                        <p:cTn id="35" dur="500"/>
                                        <p:tgtEl>
                                          <p:spTgt spid="25"/>
                                        </p:tgtEl>
                                      </p:cBhvr>
                                    </p:animEffect>
                                  </p:childTnLst>
                                </p:cTn>
                              </p:par>
                            </p:childTnLst>
                          </p:cTn>
                        </p:par>
                        <p:par>
                          <p:cTn id="36" fill="hold">
                            <p:stCondLst>
                              <p:cond delay="1000"/>
                            </p:stCondLst>
                            <p:childTnLst>
                              <p:par>
                                <p:cTn id="37" presetID="22" presetClass="entr" presetSubtype="4" fill="hold" grpId="0"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500"/>
                                        <p:tgtEl>
                                          <p:spTgt spid="18"/>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500"/>
                                        <p:tgtEl>
                                          <p:spTgt spid="2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5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fade">
                                      <p:cBhvr>
                                        <p:cTn id="49" dur="500"/>
                                        <p:tgtEl>
                                          <p:spTgt spid="28"/>
                                        </p:tgtEl>
                                      </p:cBhvr>
                                    </p:animEffect>
                                  </p:childTnLst>
                                </p:cTn>
                              </p:par>
                              <p:par>
                                <p:cTn id="50" presetID="1"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childTnLst>
                                </p:cTn>
                              </p:par>
                            </p:childTnLst>
                          </p:cTn>
                        </p:par>
                        <p:par>
                          <p:cTn id="52" fill="hold">
                            <p:stCondLst>
                              <p:cond delay="2000"/>
                            </p:stCondLst>
                            <p:childTnLst>
                              <p:par>
                                <p:cTn id="53" presetID="10" presetClass="entr" presetSubtype="0" fill="hold" grpId="0"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par>
                                <p:cTn id="56" presetID="1" presetClass="entr" presetSubtype="0" fill="hold" nodeType="withEffect">
                                  <p:stCondLst>
                                    <p:cond delay="0"/>
                                  </p:stCondLst>
                                  <p:childTnLst>
                                    <p:set>
                                      <p:cBhvr>
                                        <p:cTn id="57"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8" restart="whenNotActive" fill="hold" evtFilter="cancelBubble" nodeType="interactiveSeq">
                <p:stCondLst>
                  <p:cond evt="onClick" delay="0">
                    <p:tgtEl>
                      <p:spTgt spid="49"/>
                    </p:tgtEl>
                  </p:cond>
                </p:stCondLst>
                <p:endSync evt="end" delay="0">
                  <p:rtn val="all"/>
                </p:endSync>
                <p:childTnLst>
                  <p:par>
                    <p:cTn id="59" fill="hold">
                      <p:stCondLst>
                        <p:cond delay="0"/>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53"/>
                                        </p:tgtEl>
                                        <p:attrNameLst>
                                          <p:attrName>style.visibility</p:attrName>
                                        </p:attrNameLst>
                                      </p:cBhvr>
                                      <p:to>
                                        <p:strVal val="visible"/>
                                      </p:to>
                                    </p:set>
                                    <p:animEffect transition="in" filter="fade">
                                      <p:cBhvr>
                                        <p:cTn id="63" dur="500"/>
                                        <p:tgtEl>
                                          <p:spTgt spid="5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fade">
                                      <p:cBhvr>
                                        <p:cTn id="69" dur="500"/>
                                        <p:tgtEl>
                                          <p:spTgt spid="3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xit" presetSubtype="0" fill="hold" nodeType="clickEffect">
                                  <p:stCondLst>
                                    <p:cond delay="0"/>
                                  </p:stCondLst>
                                  <p:childTnLst>
                                    <p:animEffect transition="out" filter="fade">
                                      <p:cBhvr>
                                        <p:cTn id="76" dur="500"/>
                                        <p:tgtEl>
                                          <p:spTgt spid="53"/>
                                        </p:tgtEl>
                                      </p:cBhvr>
                                    </p:animEffect>
                                    <p:set>
                                      <p:cBhvr>
                                        <p:cTn id="77" dur="1" fill="hold">
                                          <p:stCondLst>
                                            <p:cond delay="499"/>
                                          </p:stCondLst>
                                        </p:cTn>
                                        <p:tgtEl>
                                          <p:spTgt spid="53"/>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500"/>
                                        <p:tgtEl>
                                          <p:spTgt spid="31"/>
                                        </p:tgtEl>
                                      </p:cBhvr>
                                    </p:animEffect>
                                    <p:set>
                                      <p:cBhvr>
                                        <p:cTn id="80" dur="1" fill="hold">
                                          <p:stCondLst>
                                            <p:cond delay="499"/>
                                          </p:stCondLst>
                                        </p:cTn>
                                        <p:tgtEl>
                                          <p:spTgt spid="31"/>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500"/>
                                        <p:tgtEl>
                                          <p:spTgt spid="30"/>
                                        </p:tgtEl>
                                      </p:cBhvr>
                                    </p:animEffect>
                                    <p:set>
                                      <p:cBhvr>
                                        <p:cTn id="83" dur="1" fill="hold">
                                          <p:stCondLst>
                                            <p:cond delay="499"/>
                                          </p:stCondLst>
                                        </p:cTn>
                                        <p:tgtEl>
                                          <p:spTgt spid="30"/>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29"/>
                                        </p:tgtEl>
                                      </p:cBhvr>
                                    </p:animEffect>
                                    <p:set>
                                      <p:cBhvr>
                                        <p:cTn id="86"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49"/>
                  </p:tgtEl>
                </p:cond>
              </p:nextCondLst>
            </p:seq>
          </p:childTnLst>
        </p:cTn>
      </p:par>
    </p:tnLst>
    <p:bldLst>
      <p:bldGraphic spid="13" grpId="0">
        <p:bldSub>
          <a:bldChart bld="series"/>
        </p:bldSub>
      </p:bldGraphic>
      <p:bldP spid="14" grpId="0"/>
      <p:bldP spid="15" grpId="0"/>
      <p:bldGraphic spid="18" grpId="0">
        <p:bldAsOne/>
      </p:bldGraphic>
      <p:bldP spid="26" grpId="0"/>
      <p:bldP spid="27" grpId="0"/>
      <p:bldP spid="28" grpId="0"/>
      <p:bldP spid="29" grpId="0"/>
      <p:bldP spid="29" grpId="1"/>
      <p:bldP spid="30" grpId="0"/>
      <p:bldP spid="30" grpId="1"/>
      <p:bldP spid="31" grpId="0"/>
      <p:bldP spid="31" grpId="1"/>
      <p:bldP spid="35" grpId="0"/>
      <p:bldP spid="36" grpId="0"/>
      <p:bldP spid="47" grpId="0"/>
      <p:bldP spid="4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82" name="Espaço Reservado para Conteúdo 2"/>
          <p:cNvSpPr txBox="1">
            <a:spLocks/>
          </p:cNvSpPr>
          <p:nvPr/>
        </p:nvSpPr>
        <p:spPr>
          <a:xfrm>
            <a:off x="2681164" y="716761"/>
            <a:ext cx="6829672" cy="9552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avaliação do consultor do Sebraetec em relação aos seguintes aspectos</a:t>
            </a:r>
          </a:p>
        </p:txBody>
      </p:sp>
      <p:graphicFrame>
        <p:nvGraphicFramePr>
          <p:cNvPr id="137" name="Gráfico2014"/>
          <p:cNvGraphicFramePr>
            <a:graphicFrameLocks/>
          </p:cNvGraphicFramePr>
          <p:nvPr>
            <p:extLst>
              <p:ext uri="{D42A27DB-BD31-4B8C-83A1-F6EECF244321}">
                <p14:modId xmlns:p14="http://schemas.microsoft.com/office/powerpoint/2010/main" val="1502118404"/>
              </p:ext>
            </p:extLst>
          </p:nvPr>
        </p:nvGraphicFramePr>
        <p:xfrm>
          <a:off x="4763780" y="2797315"/>
          <a:ext cx="7324407" cy="2743200"/>
        </p:xfrm>
        <a:graphic>
          <a:graphicData uri="http://schemas.openxmlformats.org/drawingml/2006/chart">
            <c:chart xmlns:c="http://schemas.openxmlformats.org/drawingml/2006/chart" xmlns:r="http://schemas.openxmlformats.org/officeDocument/2006/relationships" r:id="rId2"/>
          </a:graphicData>
        </a:graphic>
      </p:graphicFrame>
      <p:grpSp>
        <p:nvGrpSpPr>
          <p:cNvPr id="143" name="Agrupar 142"/>
          <p:cNvGrpSpPr/>
          <p:nvPr/>
        </p:nvGrpSpPr>
        <p:grpSpPr>
          <a:xfrm>
            <a:off x="4889659" y="2473117"/>
            <a:ext cx="7000669" cy="2590132"/>
            <a:chOff x="4901234" y="3145270"/>
            <a:chExt cx="7000669" cy="2590132"/>
          </a:xfrm>
        </p:grpSpPr>
        <p:grpSp>
          <p:nvGrpSpPr>
            <p:cNvPr id="144" name="Grupo 94"/>
            <p:cNvGrpSpPr/>
            <p:nvPr/>
          </p:nvGrpSpPr>
          <p:grpSpPr>
            <a:xfrm>
              <a:off x="4901234" y="3145270"/>
              <a:ext cx="7000669" cy="2515789"/>
              <a:chOff x="5222929" y="3145271"/>
              <a:chExt cx="6541216" cy="2237662"/>
            </a:xfrm>
          </p:grpSpPr>
          <p:cxnSp>
            <p:nvCxnSpPr>
              <p:cNvPr id="151" name="Conector reto 150"/>
              <p:cNvCxnSpPr/>
              <p:nvPr/>
            </p:nvCxnSpPr>
            <p:spPr>
              <a:xfrm>
                <a:off x="5222929"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2" name="Conector reto 151"/>
              <p:cNvCxnSpPr/>
              <p:nvPr/>
            </p:nvCxnSpPr>
            <p:spPr>
              <a:xfrm>
                <a:off x="6313132"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3" name="Conector reto 152"/>
              <p:cNvCxnSpPr/>
              <p:nvPr/>
            </p:nvCxnSpPr>
            <p:spPr>
              <a:xfrm>
                <a:off x="7403335"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4" name="Conector reto 153"/>
              <p:cNvCxnSpPr/>
              <p:nvPr/>
            </p:nvCxnSpPr>
            <p:spPr>
              <a:xfrm>
                <a:off x="8493538"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9583741"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10673944"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11764145" y="3145271"/>
                <a:ext cx="0" cy="2237662"/>
              </a:xfrm>
              <a:prstGeom prst="line">
                <a:avLst/>
              </a:prstGeom>
            </p:spPr>
            <p:style>
              <a:lnRef idx="1">
                <a:schemeClr val="accent1"/>
              </a:lnRef>
              <a:fillRef idx="0">
                <a:schemeClr val="accent1"/>
              </a:fillRef>
              <a:effectRef idx="0">
                <a:schemeClr val="accent1"/>
              </a:effectRef>
              <a:fontRef idx="minor">
                <a:schemeClr val="tx1"/>
              </a:fontRef>
            </p:style>
          </p:cxnSp>
        </p:grpSp>
        <p:sp>
          <p:nvSpPr>
            <p:cNvPr id="145" name="Retângulo 144"/>
            <p:cNvSpPr/>
            <p:nvPr/>
          </p:nvSpPr>
          <p:spPr>
            <a:xfrm>
              <a:off x="4901234" y="5682049"/>
              <a:ext cx="1166779" cy="5335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6" name="Retângulo 145"/>
            <p:cNvSpPr/>
            <p:nvPr/>
          </p:nvSpPr>
          <p:spPr>
            <a:xfrm>
              <a:off x="6068012" y="5682049"/>
              <a:ext cx="1166779" cy="53353"/>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7" name="Retângulo 146"/>
            <p:cNvSpPr/>
            <p:nvPr/>
          </p:nvSpPr>
          <p:spPr>
            <a:xfrm>
              <a:off x="7234790" y="5682049"/>
              <a:ext cx="1166779" cy="53353"/>
            </a:xfrm>
            <a:prstGeom prst="rect">
              <a:avLst/>
            </a:prstGeom>
            <a:solidFill>
              <a:srgbClr val="5482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8" name="Retângulo 147"/>
            <p:cNvSpPr/>
            <p:nvPr/>
          </p:nvSpPr>
          <p:spPr>
            <a:xfrm>
              <a:off x="8401568" y="5682049"/>
              <a:ext cx="1166779" cy="5335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9" name="Retângulo 148"/>
            <p:cNvSpPr/>
            <p:nvPr/>
          </p:nvSpPr>
          <p:spPr>
            <a:xfrm>
              <a:off x="9568346" y="5682049"/>
              <a:ext cx="1166779" cy="53353"/>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0" name="Retângulo 149"/>
            <p:cNvSpPr/>
            <p:nvPr/>
          </p:nvSpPr>
          <p:spPr>
            <a:xfrm>
              <a:off x="10735124" y="5682049"/>
              <a:ext cx="1166779" cy="53353"/>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158" name="Tabela 157"/>
          <p:cNvGraphicFramePr>
            <a:graphicFrameLocks noGrp="1"/>
          </p:cNvGraphicFramePr>
          <p:nvPr>
            <p:extLst>
              <p:ext uri="{D42A27DB-BD31-4B8C-83A1-F6EECF244321}">
                <p14:modId xmlns:p14="http://schemas.microsoft.com/office/powerpoint/2010/main" val="851426642"/>
              </p:ext>
            </p:extLst>
          </p:nvPr>
        </p:nvGraphicFramePr>
        <p:xfrm>
          <a:off x="551203" y="2399611"/>
          <a:ext cx="3312000" cy="2722410"/>
        </p:xfrm>
        <a:graphic>
          <a:graphicData uri="http://schemas.openxmlformats.org/drawingml/2006/table">
            <a:tbl>
              <a:tblPr bandRow="1">
                <a:tableStyleId>{00A15C55-8517-42AA-B614-E9B94910E393}</a:tableStyleId>
              </a:tblPr>
              <a:tblGrid>
                <a:gridCol w="2856021">
                  <a:extLst>
                    <a:ext uri="{9D8B030D-6E8A-4147-A177-3AD203B41FA5}">
                      <a16:colId xmlns:a16="http://schemas.microsoft.com/office/drawing/2014/main" xmlns="" val="20000"/>
                    </a:ext>
                  </a:extLst>
                </a:gridCol>
                <a:gridCol w="455979">
                  <a:extLst>
                    <a:ext uri="{9D8B030D-6E8A-4147-A177-3AD203B41FA5}">
                      <a16:colId xmlns:a16="http://schemas.microsoft.com/office/drawing/2014/main" xmlns="" val="20001"/>
                    </a:ext>
                  </a:extLst>
                </a:gridCol>
              </a:tblGrid>
              <a:tr h="432000">
                <a:tc>
                  <a:txBody>
                    <a:bodyPr/>
                    <a:lstStyle/>
                    <a:p>
                      <a:pPr algn="r" fontAlgn="b"/>
                      <a:r>
                        <a:rPr lang="pt-BR" sz="1600" u="none" strike="noStrike" dirty="0">
                          <a:effectLst/>
                        </a:rPr>
                        <a:t>P9.3 </a:t>
                      </a:r>
                      <a:r>
                        <a:rPr lang="pt-BR" sz="1600" b="1" u="none" strike="noStrike" dirty="0">
                          <a:effectLst/>
                        </a:rPr>
                        <a:t>educação e postura ética</a:t>
                      </a:r>
                    </a:p>
                  </a:txBody>
                  <a:tcPr marL="9525" marR="108000" marT="9525" marB="0" anchor="ctr">
                    <a:lnR w="38100" cap="flat" cmpd="sng" algn="ctr">
                      <a:solidFill>
                        <a:srgbClr val="FFC000"/>
                      </a:solidFill>
                      <a:prstDash val="solid"/>
                      <a:round/>
                      <a:headEnd type="none" w="med" len="med"/>
                      <a:tailEnd type="none" w="med" len="med"/>
                    </a:lnR>
                    <a:solidFill>
                      <a:srgbClr val="CCECFF">
                        <a:alpha val="14118"/>
                      </a:srgbClr>
                    </a:solidFill>
                  </a:tcPr>
                </a:tc>
                <a:tc>
                  <a:txBody>
                    <a:bodyPr/>
                    <a:lstStyle/>
                    <a:p>
                      <a:pPr algn="ctr" fontAlgn="b"/>
                      <a:r>
                        <a:rPr lang="pt-BR" sz="2000" b="1" u="none" strike="noStrike" dirty="0">
                          <a:solidFill>
                            <a:schemeClr val="accent1">
                              <a:lumMod val="50000"/>
                            </a:schemeClr>
                          </a:solidFill>
                          <a:effectLst/>
                        </a:rPr>
                        <a:t>9,4</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FFC000"/>
                      </a:solidFill>
                      <a:prstDash val="solid"/>
                      <a:round/>
                      <a:headEnd type="none" w="med" len="med"/>
                      <a:tailEnd type="none" w="med" len="med"/>
                    </a:lnL>
                    <a:noFill/>
                  </a:tcPr>
                </a:tc>
                <a:extLst>
                  <a:ext uri="{0D108BD9-81ED-4DB2-BD59-A6C34878D82A}">
                    <a16:rowId xmlns:a16="http://schemas.microsoft.com/office/drawing/2014/main" xmlns="" val="10000"/>
                  </a:ext>
                </a:extLst>
              </a:tr>
              <a:tr h="432000">
                <a:tc>
                  <a:txBody>
                    <a:bodyPr/>
                    <a:lstStyle/>
                    <a:p>
                      <a:pPr algn="r" fontAlgn="b"/>
                      <a:r>
                        <a:rPr lang="pt-BR" sz="1600" u="none" strike="noStrike" dirty="0">
                          <a:effectLst/>
                        </a:rPr>
                        <a:t>P9.2  </a:t>
                      </a:r>
                      <a:r>
                        <a:rPr lang="pt-BR" sz="1600" b="1" u="none" strike="noStrike" dirty="0">
                          <a:effectLst/>
                        </a:rPr>
                        <a:t>domínio do assunto</a:t>
                      </a:r>
                    </a:p>
                  </a:txBody>
                  <a:tcPr marL="9525" marR="108000" marT="9525" marB="0" anchor="ctr">
                    <a:lnR w="38100" cap="flat" cmpd="sng" algn="ctr">
                      <a:solidFill>
                        <a:srgbClr val="C55A11"/>
                      </a:solidFill>
                      <a:prstDash val="solid"/>
                      <a:round/>
                      <a:headEnd type="none" w="med" len="med"/>
                      <a:tailEnd type="none" w="med" len="med"/>
                    </a:lnR>
                    <a:noFill/>
                  </a:tcPr>
                </a:tc>
                <a:tc>
                  <a:txBody>
                    <a:bodyPr/>
                    <a:lstStyle/>
                    <a:p>
                      <a:pPr algn="ctr" fontAlgn="b"/>
                      <a:r>
                        <a:rPr lang="pt-BR" sz="2000" b="1" u="none" strike="noStrike" dirty="0">
                          <a:solidFill>
                            <a:schemeClr val="accent1">
                              <a:lumMod val="50000"/>
                            </a:schemeClr>
                          </a:solidFill>
                          <a:effectLst/>
                        </a:rPr>
                        <a:t>9,0</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C55A11"/>
                      </a:solidFill>
                      <a:prstDash val="solid"/>
                      <a:round/>
                      <a:headEnd type="none" w="med" len="med"/>
                      <a:tailEnd type="none" w="med" len="med"/>
                    </a:lnL>
                    <a:solidFill>
                      <a:srgbClr val="CCECFF">
                        <a:alpha val="14118"/>
                      </a:srgbClr>
                    </a:solidFill>
                  </a:tcPr>
                </a:tc>
                <a:extLst>
                  <a:ext uri="{0D108BD9-81ED-4DB2-BD59-A6C34878D82A}">
                    <a16:rowId xmlns:a16="http://schemas.microsoft.com/office/drawing/2014/main" xmlns="" val="10001"/>
                  </a:ext>
                </a:extLst>
              </a:tr>
              <a:tr h="432000">
                <a:tc>
                  <a:txBody>
                    <a:bodyPr/>
                    <a:lstStyle/>
                    <a:p>
                      <a:pPr algn="r" fontAlgn="b"/>
                      <a:r>
                        <a:rPr lang="pt-BR" sz="1600" u="none" strike="noStrike" dirty="0">
                          <a:effectLst/>
                        </a:rPr>
                        <a:t>P9.1 </a:t>
                      </a:r>
                      <a:r>
                        <a:rPr lang="pt-BR" sz="1600" b="1" u="none" strike="noStrike" dirty="0">
                          <a:effectLst/>
                        </a:rPr>
                        <a:t>facilidade de comunicação</a:t>
                      </a:r>
                    </a:p>
                  </a:txBody>
                  <a:tcPr marL="9525" marR="108000" marT="9525" marB="0" anchor="ctr">
                    <a:lnR w="38100" cap="flat" cmpd="sng" algn="ctr">
                      <a:solidFill>
                        <a:srgbClr val="548235"/>
                      </a:solidFill>
                      <a:prstDash val="solid"/>
                      <a:round/>
                      <a:headEnd type="none" w="med" len="med"/>
                      <a:tailEnd type="none" w="med" len="med"/>
                    </a:lnR>
                    <a:solidFill>
                      <a:srgbClr val="CCECFF">
                        <a:alpha val="14118"/>
                      </a:srgbClr>
                    </a:solidFill>
                  </a:tcPr>
                </a:tc>
                <a:tc>
                  <a:txBody>
                    <a:bodyPr/>
                    <a:lstStyle/>
                    <a:p>
                      <a:pPr algn="ctr" fontAlgn="b"/>
                      <a:r>
                        <a:rPr lang="pt-BR" sz="2000" b="1" u="none" strike="noStrike" dirty="0">
                          <a:solidFill>
                            <a:schemeClr val="accent1">
                              <a:lumMod val="50000"/>
                            </a:schemeClr>
                          </a:solidFill>
                          <a:effectLst/>
                        </a:rPr>
                        <a:t>9,0</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548235"/>
                      </a:solidFill>
                      <a:prstDash val="solid"/>
                      <a:round/>
                      <a:headEnd type="none" w="med" len="med"/>
                      <a:tailEnd type="none" w="med" len="med"/>
                    </a:lnL>
                    <a:noFill/>
                  </a:tcPr>
                </a:tc>
                <a:extLst>
                  <a:ext uri="{0D108BD9-81ED-4DB2-BD59-A6C34878D82A}">
                    <a16:rowId xmlns:a16="http://schemas.microsoft.com/office/drawing/2014/main" xmlns="" val="10002"/>
                  </a:ext>
                </a:extLst>
              </a:tr>
              <a:tr h="432000">
                <a:tc>
                  <a:txBody>
                    <a:bodyPr/>
                    <a:lstStyle/>
                    <a:p>
                      <a:pPr algn="r" fontAlgn="b"/>
                      <a:r>
                        <a:rPr lang="pt-BR" sz="1600" u="none" strike="noStrike" dirty="0">
                          <a:effectLst/>
                        </a:rPr>
                        <a:t> P9.4 </a:t>
                      </a:r>
                      <a:r>
                        <a:rPr lang="pt-BR" sz="1600" b="1" u="none" strike="noStrike" dirty="0">
                          <a:effectLst/>
                        </a:rPr>
                        <a:t>acompanhamento e orientação</a:t>
                      </a:r>
                    </a:p>
                  </a:txBody>
                  <a:tcPr marL="9525" marR="108000" marT="9525" marB="0" anchor="ctr">
                    <a:lnR w="38100" cap="flat" cmpd="sng" algn="ctr">
                      <a:solidFill>
                        <a:srgbClr val="00B0F0"/>
                      </a:solidFill>
                      <a:prstDash val="solid"/>
                      <a:round/>
                      <a:headEnd type="none" w="med" len="med"/>
                      <a:tailEnd type="none" w="med" len="med"/>
                    </a:lnR>
                    <a:noFill/>
                  </a:tcPr>
                </a:tc>
                <a:tc>
                  <a:txBody>
                    <a:bodyPr/>
                    <a:lstStyle/>
                    <a:p>
                      <a:pPr algn="ctr" fontAlgn="b"/>
                      <a:r>
                        <a:rPr lang="pt-BR" sz="2000" b="1" u="none" strike="noStrike" dirty="0">
                          <a:solidFill>
                            <a:schemeClr val="accent1">
                              <a:lumMod val="50000"/>
                            </a:schemeClr>
                          </a:solidFill>
                          <a:effectLst/>
                        </a:rPr>
                        <a:t>8,8</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00B0F0"/>
                      </a:solidFill>
                      <a:prstDash val="solid"/>
                      <a:round/>
                      <a:headEnd type="none" w="med" len="med"/>
                      <a:tailEnd type="none" w="med" len="med"/>
                    </a:lnL>
                    <a:solidFill>
                      <a:srgbClr val="CCECFF">
                        <a:alpha val="14118"/>
                      </a:srgbClr>
                    </a:solidFill>
                  </a:tcPr>
                </a:tc>
                <a:extLst>
                  <a:ext uri="{0D108BD9-81ED-4DB2-BD59-A6C34878D82A}">
                    <a16:rowId xmlns:a16="http://schemas.microsoft.com/office/drawing/2014/main" xmlns="" val="10003"/>
                  </a:ext>
                </a:extLst>
              </a:tr>
              <a:tr h="432000">
                <a:tc>
                  <a:txBody>
                    <a:bodyPr/>
                    <a:lstStyle/>
                    <a:p>
                      <a:pPr algn="r" fontAlgn="b"/>
                      <a:r>
                        <a:rPr lang="pt-BR" sz="1600" u="none" strike="noStrike" dirty="0">
                          <a:effectLst/>
                        </a:rPr>
                        <a:t>P9.5 </a:t>
                      </a:r>
                      <a:r>
                        <a:rPr lang="pt-BR" sz="1600" b="1" u="none" strike="noStrike" dirty="0">
                          <a:effectLst/>
                        </a:rPr>
                        <a:t>foco em resultado para sua empresa</a:t>
                      </a:r>
                      <a:endParaRPr lang="pt-BR" sz="1600" b="1" i="0" u="none" strike="noStrike" dirty="0">
                        <a:solidFill>
                          <a:srgbClr val="000000"/>
                        </a:solidFill>
                        <a:effectLst/>
                        <a:latin typeface="Calibri" panose="020F0502020204030204" pitchFamily="34" charset="0"/>
                      </a:endParaRPr>
                    </a:p>
                  </a:txBody>
                  <a:tcPr marL="9525" marR="108000" marT="9525" marB="0" anchor="ctr">
                    <a:lnR w="38100" cap="flat" cmpd="sng" algn="ctr">
                      <a:solidFill>
                        <a:srgbClr val="7030A0"/>
                      </a:solidFill>
                      <a:prstDash val="solid"/>
                      <a:round/>
                      <a:headEnd type="none" w="med" len="med"/>
                      <a:tailEnd type="none" w="med" len="med"/>
                    </a:lnR>
                    <a:solidFill>
                      <a:srgbClr val="CCECFF">
                        <a:alpha val="14118"/>
                      </a:srgbClr>
                    </a:solidFill>
                  </a:tcPr>
                </a:tc>
                <a:tc>
                  <a:txBody>
                    <a:bodyPr/>
                    <a:lstStyle/>
                    <a:p>
                      <a:pPr algn="ctr" fontAlgn="b"/>
                      <a:r>
                        <a:rPr lang="pt-BR" sz="2000" b="1" u="none" strike="noStrike" dirty="0">
                          <a:solidFill>
                            <a:schemeClr val="accent1">
                              <a:lumMod val="50000"/>
                            </a:schemeClr>
                          </a:solidFill>
                          <a:effectLst/>
                        </a:rPr>
                        <a:t>8,4</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7030A0"/>
                      </a:solidFill>
                      <a:prstDash val="solid"/>
                      <a:round/>
                      <a:headEnd type="none" w="med" len="med"/>
                      <a:tailEnd type="none" w="med" len="med"/>
                    </a:lnL>
                    <a:noFill/>
                  </a:tcPr>
                </a:tc>
                <a:extLst>
                  <a:ext uri="{0D108BD9-81ED-4DB2-BD59-A6C34878D82A}">
                    <a16:rowId xmlns:a16="http://schemas.microsoft.com/office/drawing/2014/main" xmlns="" val="10004"/>
                  </a:ext>
                </a:extLst>
              </a:tr>
              <a:tr h="432000">
                <a:tc>
                  <a:txBody>
                    <a:bodyPr/>
                    <a:lstStyle/>
                    <a:p>
                      <a:pPr algn="r" fontAlgn="b"/>
                      <a:r>
                        <a:rPr lang="pt-BR" sz="1600" b="1" u="none" strike="noStrike" dirty="0">
                          <a:effectLst/>
                        </a:rPr>
                        <a:t>média</a:t>
                      </a:r>
                      <a:endParaRPr lang="pt-BR" sz="1600" b="1" i="0" u="none" strike="noStrike" dirty="0">
                        <a:solidFill>
                          <a:srgbClr val="000000"/>
                        </a:solidFill>
                        <a:effectLst/>
                        <a:latin typeface="Calibri" panose="020F0502020204030204" pitchFamily="34" charset="0"/>
                      </a:endParaRPr>
                    </a:p>
                  </a:txBody>
                  <a:tcPr marL="9525" marR="108000" marT="9525" marB="0" anchor="ctr">
                    <a:lnR w="38100" cap="flat" cmpd="sng" algn="ctr">
                      <a:solidFill>
                        <a:srgbClr val="92D050"/>
                      </a:solidFill>
                      <a:prstDash val="solid"/>
                      <a:round/>
                      <a:headEnd type="none" w="med" len="med"/>
                      <a:tailEnd type="none" w="med" len="med"/>
                    </a:lnR>
                    <a:noFill/>
                  </a:tcPr>
                </a:tc>
                <a:tc>
                  <a:txBody>
                    <a:bodyPr/>
                    <a:lstStyle/>
                    <a:p>
                      <a:pPr algn="ctr" fontAlgn="b"/>
                      <a:r>
                        <a:rPr lang="pt-BR" sz="2000" b="1" u="none" strike="noStrike" dirty="0">
                          <a:solidFill>
                            <a:schemeClr val="accent1">
                              <a:lumMod val="50000"/>
                            </a:schemeClr>
                          </a:solidFill>
                          <a:effectLst/>
                        </a:rPr>
                        <a:t>8,9</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92D050"/>
                      </a:solidFill>
                      <a:prstDash val="solid"/>
                      <a:round/>
                      <a:headEnd type="none" w="med" len="med"/>
                      <a:tailEnd type="none" w="med" len="med"/>
                    </a:lnL>
                    <a:solidFill>
                      <a:srgbClr val="CCECFF">
                        <a:alpha val="14118"/>
                      </a:srgbClr>
                    </a:solidFill>
                  </a:tcPr>
                </a:tc>
                <a:extLst>
                  <a:ext uri="{0D108BD9-81ED-4DB2-BD59-A6C34878D82A}">
                    <a16:rowId xmlns:a16="http://schemas.microsoft.com/office/drawing/2014/main" xmlns="" val="10005"/>
                  </a:ext>
                </a:extLst>
              </a:tr>
            </a:tbl>
          </a:graphicData>
        </a:graphic>
      </p:graphicFrame>
      <p:graphicFrame>
        <p:nvGraphicFramePr>
          <p:cNvPr id="159" name="Tabela 158"/>
          <p:cNvGraphicFramePr>
            <a:graphicFrameLocks noGrp="1"/>
          </p:cNvGraphicFramePr>
          <p:nvPr>
            <p:extLst>
              <p:ext uri="{D42A27DB-BD31-4B8C-83A1-F6EECF244321}">
                <p14:modId xmlns:p14="http://schemas.microsoft.com/office/powerpoint/2010/main" val="2643529673"/>
              </p:ext>
            </p:extLst>
          </p:nvPr>
        </p:nvGraphicFramePr>
        <p:xfrm>
          <a:off x="3935735" y="2399611"/>
          <a:ext cx="452851" cy="2735021"/>
        </p:xfrm>
        <a:graphic>
          <a:graphicData uri="http://schemas.openxmlformats.org/drawingml/2006/table">
            <a:tbl>
              <a:tblPr bandRow="1">
                <a:tableStyleId>{00A15C55-8517-42AA-B614-E9B94910E393}</a:tableStyleId>
              </a:tblPr>
              <a:tblGrid>
                <a:gridCol w="452851">
                  <a:extLst>
                    <a:ext uri="{9D8B030D-6E8A-4147-A177-3AD203B41FA5}">
                      <a16:colId xmlns:a16="http://schemas.microsoft.com/office/drawing/2014/main" xmlns="" val="20000"/>
                    </a:ext>
                  </a:extLst>
                </a:gridCol>
              </a:tblGrid>
              <a:tr h="404861">
                <a:tc>
                  <a:txBody>
                    <a:bodyPr/>
                    <a:lstStyle/>
                    <a:p>
                      <a:pPr algn="ctr" fontAlgn="b"/>
                      <a:r>
                        <a:rPr lang="pt-BR" sz="2000" b="1" u="none" strike="noStrike" dirty="0">
                          <a:solidFill>
                            <a:schemeClr val="accent4">
                              <a:lumMod val="75000"/>
                            </a:schemeClr>
                          </a:solidFill>
                          <a:effectLst/>
                        </a:rPr>
                        <a:t>9,4</a:t>
                      </a:r>
                      <a:endParaRPr lang="pt-BR" sz="20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0"/>
                  </a:ext>
                </a:extLst>
              </a:tr>
              <a:tr h="485775">
                <a:tc>
                  <a:txBody>
                    <a:bodyPr/>
                    <a:lstStyle/>
                    <a:p>
                      <a:pPr algn="ctr" fontAlgn="b"/>
                      <a:r>
                        <a:rPr lang="pt-BR" sz="2000" b="1" u="none" strike="noStrike" dirty="0">
                          <a:solidFill>
                            <a:schemeClr val="accent4">
                              <a:lumMod val="75000"/>
                            </a:schemeClr>
                          </a:solidFill>
                          <a:effectLst/>
                        </a:rPr>
                        <a:t>9,1</a:t>
                      </a:r>
                      <a:endParaRPr lang="pt-BR" sz="20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1"/>
                  </a:ext>
                </a:extLst>
              </a:tr>
              <a:tr h="400050">
                <a:tc>
                  <a:txBody>
                    <a:bodyPr/>
                    <a:lstStyle/>
                    <a:p>
                      <a:pPr algn="ctr" fontAlgn="b"/>
                      <a:r>
                        <a:rPr lang="pt-BR" sz="2000" b="1" u="none" strike="noStrike" dirty="0">
                          <a:solidFill>
                            <a:schemeClr val="accent4">
                              <a:lumMod val="75000"/>
                            </a:schemeClr>
                          </a:solidFill>
                          <a:effectLst/>
                        </a:rPr>
                        <a:t>9,0</a:t>
                      </a:r>
                      <a:endParaRPr lang="pt-BR" sz="20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2"/>
                  </a:ext>
                </a:extLst>
              </a:tr>
              <a:tr h="504825">
                <a:tc>
                  <a:txBody>
                    <a:bodyPr/>
                    <a:lstStyle/>
                    <a:p>
                      <a:pPr algn="ctr" fontAlgn="b"/>
                      <a:r>
                        <a:rPr lang="pt-BR" sz="2000" b="1" u="none" strike="noStrike" dirty="0">
                          <a:solidFill>
                            <a:schemeClr val="accent4">
                              <a:lumMod val="75000"/>
                            </a:schemeClr>
                          </a:solidFill>
                          <a:effectLst/>
                        </a:rPr>
                        <a:t>8,8</a:t>
                      </a:r>
                      <a:endParaRPr lang="pt-BR" sz="20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3"/>
                  </a:ext>
                </a:extLst>
              </a:tr>
              <a:tr h="485775">
                <a:tc>
                  <a:txBody>
                    <a:bodyPr/>
                    <a:lstStyle/>
                    <a:p>
                      <a:pPr algn="ctr" fontAlgn="b"/>
                      <a:r>
                        <a:rPr lang="pt-BR" sz="2000" b="1" u="none" strike="noStrike" dirty="0">
                          <a:solidFill>
                            <a:schemeClr val="accent4">
                              <a:lumMod val="75000"/>
                            </a:schemeClr>
                          </a:solidFill>
                          <a:effectLst/>
                        </a:rPr>
                        <a:t>8,5</a:t>
                      </a:r>
                      <a:endParaRPr lang="pt-BR" sz="20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4"/>
                  </a:ext>
                </a:extLst>
              </a:tr>
              <a:tr h="453735">
                <a:tc>
                  <a:txBody>
                    <a:bodyPr/>
                    <a:lstStyle/>
                    <a:p>
                      <a:pPr algn="ctr" fontAlgn="b"/>
                      <a:r>
                        <a:rPr lang="pt-BR" sz="2000" b="1" u="none" strike="noStrike" dirty="0">
                          <a:solidFill>
                            <a:schemeClr val="accent4">
                              <a:lumMod val="75000"/>
                            </a:schemeClr>
                          </a:solidFill>
                          <a:effectLst/>
                        </a:rPr>
                        <a:t>8,9</a:t>
                      </a:r>
                      <a:endParaRPr lang="pt-BR" sz="20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5"/>
                  </a:ext>
                </a:extLst>
              </a:tr>
            </a:tbl>
          </a:graphicData>
        </a:graphic>
      </p:graphicFrame>
      <p:sp>
        <p:nvSpPr>
          <p:cNvPr id="160" name="CaixaDeTexto 159"/>
          <p:cNvSpPr txBox="1"/>
          <p:nvPr/>
        </p:nvSpPr>
        <p:spPr>
          <a:xfrm>
            <a:off x="3723199" y="2042268"/>
            <a:ext cx="908046" cy="400110"/>
          </a:xfrm>
          <a:prstGeom prst="rect">
            <a:avLst/>
          </a:prstGeom>
          <a:noFill/>
        </p:spPr>
        <p:txBody>
          <a:bodyPr wrap="square" rtlCol="0">
            <a:spAutoFit/>
          </a:bodyPr>
          <a:lstStyle/>
          <a:p>
            <a:pPr algn="ctr"/>
            <a:r>
              <a:rPr lang="pt-BR" sz="2000" b="1" dirty="0">
                <a:solidFill>
                  <a:schemeClr val="accent4">
                    <a:lumMod val="75000"/>
                  </a:schemeClr>
                </a:solidFill>
              </a:rPr>
              <a:t>2014</a:t>
            </a:r>
          </a:p>
        </p:txBody>
      </p:sp>
      <p:sp>
        <p:nvSpPr>
          <p:cNvPr id="161" name="CaixaDeTexto 160"/>
          <p:cNvSpPr txBox="1"/>
          <p:nvPr/>
        </p:nvSpPr>
        <p:spPr>
          <a:xfrm>
            <a:off x="4749317" y="2686605"/>
            <a:ext cx="908046" cy="369332"/>
          </a:xfrm>
          <a:prstGeom prst="rect">
            <a:avLst/>
          </a:prstGeom>
          <a:noFill/>
        </p:spPr>
        <p:txBody>
          <a:bodyPr wrap="square" rtlCol="0">
            <a:spAutoFit/>
          </a:bodyPr>
          <a:lstStyle/>
          <a:p>
            <a:pPr algn="ctr"/>
            <a:r>
              <a:rPr lang="pt-BR" b="1" dirty="0">
                <a:solidFill>
                  <a:schemeClr val="accent1">
                    <a:lumMod val="75000"/>
                  </a:schemeClr>
                </a:solidFill>
              </a:rPr>
              <a:t>2015</a:t>
            </a:r>
          </a:p>
        </p:txBody>
      </p:sp>
      <p:sp>
        <p:nvSpPr>
          <p:cNvPr id="162" name="CaixaDeTexto 161"/>
          <p:cNvSpPr txBox="1"/>
          <p:nvPr/>
        </p:nvSpPr>
        <p:spPr>
          <a:xfrm>
            <a:off x="4749317" y="3367434"/>
            <a:ext cx="908046" cy="369332"/>
          </a:xfrm>
          <a:prstGeom prst="rect">
            <a:avLst/>
          </a:prstGeom>
          <a:noFill/>
        </p:spPr>
        <p:txBody>
          <a:bodyPr wrap="square" rtlCol="0">
            <a:spAutoFit/>
          </a:bodyPr>
          <a:lstStyle/>
          <a:p>
            <a:pPr algn="ctr"/>
            <a:r>
              <a:rPr lang="pt-BR" b="1" dirty="0">
                <a:solidFill>
                  <a:srgbClr val="F36000"/>
                </a:solidFill>
              </a:rPr>
              <a:t>2014</a:t>
            </a:r>
          </a:p>
        </p:txBody>
      </p:sp>
      <p:graphicFrame>
        <p:nvGraphicFramePr>
          <p:cNvPr id="163" name="grafico 2015"/>
          <p:cNvGraphicFramePr>
            <a:graphicFrameLocks/>
          </p:cNvGraphicFramePr>
          <p:nvPr>
            <p:extLst>
              <p:ext uri="{D42A27DB-BD31-4B8C-83A1-F6EECF244321}">
                <p14:modId xmlns:p14="http://schemas.microsoft.com/office/powerpoint/2010/main" val="1521255598"/>
              </p:ext>
            </p:extLst>
          </p:nvPr>
        </p:nvGraphicFramePr>
        <p:xfrm>
          <a:off x="4763780" y="2797315"/>
          <a:ext cx="7324407" cy="2743200"/>
        </p:xfrm>
        <a:graphic>
          <a:graphicData uri="http://schemas.openxmlformats.org/drawingml/2006/chart">
            <c:chart xmlns:c="http://schemas.openxmlformats.org/drawingml/2006/chart" xmlns:r="http://schemas.openxmlformats.org/officeDocument/2006/relationships" r:id="rId3"/>
          </a:graphicData>
        </a:graphic>
      </p:graphicFrame>
      <p:sp>
        <p:nvSpPr>
          <p:cNvPr id="164"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P9</a:t>
            </a:r>
            <a:r>
              <a:rPr lang="pt-BR" sz="1200" dirty="0">
                <a:solidFill>
                  <a:schemeClr val="accent1">
                    <a:lumMod val="50000"/>
                  </a:schemeClr>
                </a:solidFill>
              </a:rPr>
              <a:t> Como avalia o consultor do Sebraetec em relação aos seguintes aspectos? (EST-RM)</a:t>
            </a:r>
          </a:p>
        </p:txBody>
      </p:sp>
      <p:grpSp>
        <p:nvGrpSpPr>
          <p:cNvPr id="139" name="disparo_historico"/>
          <p:cNvGrpSpPr/>
          <p:nvPr/>
        </p:nvGrpSpPr>
        <p:grpSpPr>
          <a:xfrm>
            <a:off x="10832310" y="5661466"/>
            <a:ext cx="1069593" cy="497735"/>
            <a:chOff x="10807700" y="5128364"/>
            <a:chExt cx="1069593" cy="497735"/>
          </a:xfrm>
        </p:grpSpPr>
        <p:sp>
          <p:nvSpPr>
            <p:cNvPr id="14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141" name="Imagem 140"/>
            <p:cNvPicPr>
              <a:picLocks noChangeAspect="1"/>
            </p:cNvPicPr>
            <p:nvPr/>
          </p:nvPicPr>
          <p:blipFill>
            <a:blip r:embed="rId4"/>
            <a:stretch>
              <a:fillRect/>
            </a:stretch>
          </p:blipFill>
          <p:spPr>
            <a:xfrm>
              <a:off x="10900443" y="5223781"/>
              <a:ext cx="222928" cy="295539"/>
            </a:xfrm>
            <a:prstGeom prst="rect">
              <a:avLst/>
            </a:prstGeom>
          </p:spPr>
        </p:pic>
        <p:sp>
          <p:nvSpPr>
            <p:cNvPr id="142" name="Retângulo 14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Tree>
    <p:extLst>
      <p:ext uri="{BB962C8B-B14F-4D97-AF65-F5344CB8AC3E}">
        <p14:creationId xmlns:p14="http://schemas.microsoft.com/office/powerpoint/2010/main" val="3916572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8"/>
                                        </p:tgtEl>
                                        <p:attrNameLst>
                                          <p:attrName>style.visibility</p:attrName>
                                        </p:attrNameLst>
                                      </p:cBhvr>
                                      <p:to>
                                        <p:strVal val="visible"/>
                                      </p:to>
                                    </p:set>
                                    <p:animEffect transition="in" filter="fade">
                                      <p:cBhvr>
                                        <p:cTn id="11" dur="500"/>
                                        <p:tgtEl>
                                          <p:spTgt spid="15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63"/>
                                        </p:tgtEl>
                                        <p:attrNameLst>
                                          <p:attrName>style.visibility</p:attrName>
                                        </p:attrNameLst>
                                      </p:cBhvr>
                                      <p:to>
                                        <p:strVal val="visible"/>
                                      </p:to>
                                    </p:set>
                                    <p:animEffect transition="in" filter="wipe(left)">
                                      <p:cBhvr>
                                        <p:cTn id="15" dur="500"/>
                                        <p:tgtEl>
                                          <p:spTgt spid="163"/>
                                        </p:tgtEl>
                                      </p:cBhvr>
                                    </p:animEffect>
                                  </p:childTnLst>
                                </p:cTn>
                              </p:par>
                              <p:par>
                                <p:cTn id="16" presetID="10" presetClass="entr" presetSubtype="0" fill="hold" nodeType="withEffect">
                                  <p:stCondLst>
                                    <p:cond delay="0"/>
                                  </p:stCondLst>
                                  <p:childTnLst>
                                    <p:set>
                                      <p:cBhvr>
                                        <p:cTn id="17" dur="1" fill="hold">
                                          <p:stCondLst>
                                            <p:cond delay="0"/>
                                          </p:stCondLst>
                                        </p:cTn>
                                        <p:tgtEl>
                                          <p:spTgt spid="143"/>
                                        </p:tgtEl>
                                        <p:attrNameLst>
                                          <p:attrName>style.visibility</p:attrName>
                                        </p:attrNameLst>
                                      </p:cBhvr>
                                      <p:to>
                                        <p:strVal val="visible"/>
                                      </p:to>
                                    </p:set>
                                    <p:animEffect transition="in" filter="fade">
                                      <p:cBhvr>
                                        <p:cTn id="18" dur="500"/>
                                        <p:tgtEl>
                                          <p:spTgt spid="14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61"/>
                                        </p:tgtEl>
                                        <p:attrNameLst>
                                          <p:attrName>style.visibility</p:attrName>
                                        </p:attrNameLst>
                                      </p:cBhvr>
                                      <p:to>
                                        <p:strVal val="visible"/>
                                      </p:to>
                                    </p:set>
                                    <p:animEffect transition="in" filter="fade">
                                      <p:cBhvr>
                                        <p:cTn id="21" dur="500"/>
                                        <p:tgtEl>
                                          <p:spTgt spid="161"/>
                                        </p:tgtEl>
                                      </p:cBhvr>
                                    </p:animEffect>
                                  </p:childTnLst>
                                </p:cTn>
                              </p:par>
                              <p:par>
                                <p:cTn id="22" presetID="10" presetClass="entr" presetSubtype="0" fill="hold" nodeType="withEffect">
                                  <p:stCondLst>
                                    <p:cond delay="0"/>
                                  </p:stCondLst>
                                  <p:childTnLst>
                                    <p:set>
                                      <p:cBhvr>
                                        <p:cTn id="23" dur="1" fill="hold">
                                          <p:stCondLst>
                                            <p:cond delay="0"/>
                                          </p:stCondLst>
                                        </p:cTn>
                                        <p:tgtEl>
                                          <p:spTgt spid="139"/>
                                        </p:tgtEl>
                                        <p:attrNameLst>
                                          <p:attrName>style.visibility</p:attrName>
                                        </p:attrNameLst>
                                      </p:cBhvr>
                                      <p:to>
                                        <p:strVal val="visible"/>
                                      </p:to>
                                    </p:set>
                                    <p:animEffect transition="in" filter="fade">
                                      <p:cBhvr>
                                        <p:cTn id="24"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5" restart="whenNotActive" fill="hold" evtFilter="cancelBubble" nodeType="interactiveSeq">
                <p:stCondLst>
                  <p:cond evt="onClick" delay="0">
                    <p:tgtEl>
                      <p:spTgt spid="139"/>
                    </p:tgtEl>
                  </p:cond>
                </p:stCondLst>
                <p:endSync evt="end" delay="0">
                  <p:rtn val="all"/>
                </p:endSync>
                <p:childTnLst>
                  <p:par>
                    <p:cTn id="26" fill="hold">
                      <p:stCondLst>
                        <p:cond delay="0"/>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60"/>
                                        </p:tgtEl>
                                        <p:attrNameLst>
                                          <p:attrName>style.visibility</p:attrName>
                                        </p:attrNameLst>
                                      </p:cBhvr>
                                      <p:to>
                                        <p:strVal val="visible"/>
                                      </p:to>
                                    </p:set>
                                    <p:animEffect transition="in" filter="fade">
                                      <p:cBhvr>
                                        <p:cTn id="30" dur="500"/>
                                        <p:tgtEl>
                                          <p:spTgt spid="160"/>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10" presetClass="entr" presetSubtype="0" fill="hold" nodeType="withEffect">
                                  <p:stCondLst>
                                    <p:cond delay="0"/>
                                  </p:stCondLst>
                                  <p:childTnLst>
                                    <p:set>
                                      <p:cBhvr>
                                        <p:cTn id="35" dur="1" fill="hold">
                                          <p:stCondLst>
                                            <p:cond delay="0"/>
                                          </p:stCondLst>
                                        </p:cTn>
                                        <p:tgtEl>
                                          <p:spTgt spid="159"/>
                                        </p:tgtEl>
                                        <p:attrNameLst>
                                          <p:attrName>style.visibility</p:attrName>
                                        </p:attrNameLst>
                                      </p:cBhvr>
                                      <p:to>
                                        <p:strVal val="visible"/>
                                      </p:to>
                                    </p:set>
                                    <p:animEffect transition="in" filter="fade">
                                      <p:cBhvr>
                                        <p:cTn id="36" dur="500"/>
                                        <p:tgtEl>
                                          <p:spTgt spid="15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62"/>
                                        </p:tgtEl>
                                        <p:attrNameLst>
                                          <p:attrName>style.visibility</p:attrName>
                                        </p:attrNameLst>
                                      </p:cBhvr>
                                      <p:to>
                                        <p:strVal val="visible"/>
                                      </p:to>
                                    </p:set>
                                    <p:animEffect transition="in" filter="fade">
                                      <p:cBhvr>
                                        <p:cTn id="39" dur="500"/>
                                        <p:tgtEl>
                                          <p:spTgt spid="162"/>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1" nodeType="clickEffect">
                                  <p:stCondLst>
                                    <p:cond delay="0"/>
                                  </p:stCondLst>
                                  <p:childTnLst>
                                    <p:animEffect transition="out" filter="fade">
                                      <p:cBhvr>
                                        <p:cTn id="43" dur="500"/>
                                        <p:tgtEl>
                                          <p:spTgt spid="160"/>
                                        </p:tgtEl>
                                      </p:cBhvr>
                                    </p:animEffect>
                                    <p:set>
                                      <p:cBhvr>
                                        <p:cTn id="44" dur="1" fill="hold">
                                          <p:stCondLst>
                                            <p:cond delay="499"/>
                                          </p:stCondLst>
                                        </p:cTn>
                                        <p:tgtEl>
                                          <p:spTgt spid="160"/>
                                        </p:tgtEl>
                                        <p:attrNameLst>
                                          <p:attrName>style.visibility</p:attrName>
                                        </p:attrNameLst>
                                      </p:cBhvr>
                                      <p:to>
                                        <p:strVal val="hidden"/>
                                      </p:to>
                                    </p:set>
                                  </p:childTnLst>
                                </p:cTn>
                              </p:par>
                              <p:par>
                                <p:cTn id="45" presetID="22" presetClass="exit" presetSubtype="2" fill="hold" grpId="1" nodeType="withEffect">
                                  <p:stCondLst>
                                    <p:cond delay="0"/>
                                  </p:stCondLst>
                                  <p:childTnLst>
                                    <p:animEffect transition="out" filter="wipe(right)">
                                      <p:cBhvr>
                                        <p:cTn id="46" dur="500"/>
                                        <p:tgtEl>
                                          <p:spTgt spid="137"/>
                                        </p:tgtEl>
                                      </p:cBhvr>
                                    </p:animEffect>
                                    <p:set>
                                      <p:cBhvr>
                                        <p:cTn id="47" dur="1" fill="hold">
                                          <p:stCondLst>
                                            <p:cond delay="499"/>
                                          </p:stCondLst>
                                        </p:cTn>
                                        <p:tgtEl>
                                          <p:spTgt spid="137"/>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59"/>
                                        </p:tgtEl>
                                      </p:cBhvr>
                                    </p:animEffect>
                                    <p:set>
                                      <p:cBhvr>
                                        <p:cTn id="50" dur="1" fill="hold">
                                          <p:stCondLst>
                                            <p:cond delay="499"/>
                                          </p:stCondLst>
                                        </p:cTn>
                                        <p:tgtEl>
                                          <p:spTgt spid="159"/>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500"/>
                                        <p:tgtEl>
                                          <p:spTgt spid="162"/>
                                        </p:tgtEl>
                                      </p:cBhvr>
                                    </p:animEffect>
                                    <p:set>
                                      <p:cBhvr>
                                        <p:cTn id="53" dur="1" fill="hold">
                                          <p:stCondLst>
                                            <p:cond delay="499"/>
                                          </p:stCondLst>
                                        </p:cTn>
                                        <p:tgtEl>
                                          <p:spTgt spid="162"/>
                                        </p:tgtEl>
                                        <p:attrNameLst>
                                          <p:attrName>style.visibility</p:attrName>
                                        </p:attrNameLst>
                                      </p:cBhvr>
                                      <p:to>
                                        <p:strVal val="hidden"/>
                                      </p:to>
                                    </p:set>
                                  </p:childTnLst>
                                </p:cTn>
                              </p:par>
                            </p:childTnLst>
                          </p:cTn>
                        </p:par>
                      </p:childTnLst>
                    </p:cTn>
                  </p:par>
                </p:childTnLst>
              </p:cTn>
              <p:nextCondLst>
                <p:cond evt="onClick" delay="0">
                  <p:tgtEl>
                    <p:spTgt spid="139"/>
                  </p:tgtEl>
                </p:cond>
              </p:nextCondLst>
            </p:seq>
          </p:childTnLst>
        </p:cTn>
      </p:par>
    </p:tnLst>
    <p:bldLst>
      <p:bldP spid="82" grpId="0"/>
      <p:bldGraphic spid="137" grpId="0">
        <p:bldAsOne/>
      </p:bldGraphic>
      <p:bldGraphic spid="137" grpId="1">
        <p:bldAsOne/>
      </p:bldGraphic>
      <p:bldP spid="160" grpId="0"/>
      <p:bldP spid="160" grpId="1"/>
      <p:bldP spid="161" grpId="0"/>
      <p:bldP spid="162" grpId="0"/>
      <p:bldP spid="162" grpId="1"/>
      <p:bldGraphic spid="163" grpId="0">
        <p:bldAsOne/>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 name="Gráfico 54"/>
          <p:cNvGraphicFramePr/>
          <p:nvPr>
            <p:extLst>
              <p:ext uri="{D42A27DB-BD31-4B8C-83A1-F6EECF244321}">
                <p14:modId xmlns:p14="http://schemas.microsoft.com/office/powerpoint/2010/main" val="1408211504"/>
              </p:ext>
            </p:extLst>
          </p:nvPr>
        </p:nvGraphicFramePr>
        <p:xfrm>
          <a:off x="607287" y="1834350"/>
          <a:ext cx="5238736" cy="3084292"/>
        </p:xfrm>
        <a:graphic>
          <a:graphicData uri="http://schemas.openxmlformats.org/drawingml/2006/chart">
            <c:chart xmlns:c="http://schemas.openxmlformats.org/drawingml/2006/chart" xmlns:r="http://schemas.openxmlformats.org/officeDocument/2006/relationships" r:id="rId2"/>
          </a:graphicData>
        </a:graphic>
      </p:graphicFrame>
      <p:sp>
        <p:nvSpPr>
          <p:cNvPr id="16"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18"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P10</a:t>
            </a:r>
            <a:r>
              <a:rPr lang="pt-BR" sz="1200" dirty="0">
                <a:solidFill>
                  <a:schemeClr val="accent1">
                    <a:lumMod val="50000"/>
                  </a:schemeClr>
                </a:solidFill>
              </a:rPr>
              <a:t>. Em relação à qualidade do conteúdo do curso/ consultoria que o(a) Sr.(a) fez, dê uma nota de 0 a 10, sendo 0 “PÉSSIMO” e 10 “EXCELENTE”.</a:t>
            </a:r>
          </a:p>
        </p:txBody>
      </p:sp>
      <p:sp>
        <p:nvSpPr>
          <p:cNvPr id="29" name="CaixaDeTexto 66"/>
          <p:cNvSpPr txBox="1"/>
          <p:nvPr/>
        </p:nvSpPr>
        <p:spPr>
          <a:xfrm>
            <a:off x="6284454" y="3112685"/>
            <a:ext cx="1154906" cy="5078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r>
              <a:rPr lang="pt-BR" sz="1600" b="1" dirty="0">
                <a:solidFill>
                  <a:schemeClr val="bg2">
                    <a:lumMod val="25000"/>
                  </a:schemeClr>
                </a:solidFill>
                <a:ea typeface="Adobe Gothic Std B" panose="020B0800000000000000" pitchFamily="34" charset="-128"/>
              </a:rPr>
              <a:t> </a:t>
            </a:r>
            <a:r>
              <a:rPr lang="pt-BR" sz="1100" b="1" dirty="0">
                <a:solidFill>
                  <a:schemeClr val="bg2">
                    <a:lumMod val="25000"/>
                  </a:schemeClr>
                </a:solidFill>
                <a:ea typeface="Adobe Gothic Std B" panose="020B0800000000000000" pitchFamily="34" charset="-128"/>
              </a:rPr>
              <a:t>até R$ 60 mil</a:t>
            </a:r>
          </a:p>
        </p:txBody>
      </p:sp>
      <p:sp>
        <p:nvSpPr>
          <p:cNvPr id="30" name="CaixaDeTexto 66"/>
          <p:cNvSpPr txBox="1"/>
          <p:nvPr/>
        </p:nvSpPr>
        <p:spPr>
          <a:xfrm>
            <a:off x="7903602" y="3112685"/>
            <a:ext cx="1068624"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p>
          <a:p>
            <a:pPr algn="ctr"/>
            <a:r>
              <a:rPr lang="pt-BR" sz="1100" b="1" dirty="0">
                <a:solidFill>
                  <a:schemeClr val="bg2">
                    <a:lumMod val="25000"/>
                  </a:schemeClr>
                </a:solidFill>
                <a:ea typeface="Adobe Gothic Std B" panose="020B0800000000000000" pitchFamily="34" charset="-128"/>
              </a:rPr>
              <a:t>+ R$ 60 mil a R$ 360 mil</a:t>
            </a:r>
          </a:p>
        </p:txBody>
      </p:sp>
      <p:sp>
        <p:nvSpPr>
          <p:cNvPr id="31" name="CaixaDeTexto 66"/>
          <p:cNvSpPr txBox="1"/>
          <p:nvPr/>
        </p:nvSpPr>
        <p:spPr>
          <a:xfrm>
            <a:off x="9309942" y="3112685"/>
            <a:ext cx="932988"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p>
          <a:p>
            <a:pPr algn="ctr"/>
            <a:r>
              <a:rPr lang="pt-BR" sz="1100" b="1" dirty="0">
                <a:solidFill>
                  <a:schemeClr val="bg2">
                    <a:lumMod val="25000"/>
                  </a:schemeClr>
                </a:solidFill>
                <a:ea typeface="Adobe Gothic Std B" panose="020B0800000000000000" pitchFamily="34" charset="-128"/>
              </a:rPr>
              <a:t>+ R$ 360 mil a R$ 3,6 mi</a:t>
            </a:r>
          </a:p>
        </p:txBody>
      </p:sp>
      <p:sp>
        <p:nvSpPr>
          <p:cNvPr id="32" name="CaixaDeTexto 66"/>
          <p:cNvSpPr txBox="1"/>
          <p:nvPr/>
        </p:nvSpPr>
        <p:spPr>
          <a:xfrm>
            <a:off x="10580647" y="3112685"/>
            <a:ext cx="1273924" cy="41549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p>
          <a:p>
            <a:pPr algn="ctr"/>
            <a:r>
              <a:rPr lang="pt-BR" sz="1100" b="1" dirty="0">
                <a:solidFill>
                  <a:schemeClr val="bg2">
                    <a:lumMod val="25000"/>
                  </a:schemeClr>
                </a:solidFill>
                <a:ea typeface="Adobe Gothic Std B" panose="020B0800000000000000" pitchFamily="34" charset="-128"/>
              </a:rPr>
              <a:t>+ R$ 3,6 mi</a:t>
            </a:r>
          </a:p>
        </p:txBody>
      </p:sp>
      <p:sp>
        <p:nvSpPr>
          <p:cNvPr id="34" name="CaixaDeTexto 51"/>
          <p:cNvSpPr txBox="1"/>
          <p:nvPr/>
        </p:nvSpPr>
        <p:spPr>
          <a:xfrm>
            <a:off x="6231192" y="3648137"/>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9,0</a:t>
            </a:r>
            <a:endParaRPr lang="pt-BR" sz="1600" b="1" dirty="0">
              <a:solidFill>
                <a:schemeClr val="accent1">
                  <a:lumMod val="50000"/>
                </a:schemeClr>
              </a:solidFill>
              <a:latin typeface="Arial Narrow" panose="020B0606020202030204" pitchFamily="34" charset="0"/>
            </a:endParaRPr>
          </a:p>
        </p:txBody>
      </p:sp>
      <p:sp>
        <p:nvSpPr>
          <p:cNvPr id="35" name="CaixaDeTexto 51"/>
          <p:cNvSpPr txBox="1"/>
          <p:nvPr/>
        </p:nvSpPr>
        <p:spPr>
          <a:xfrm>
            <a:off x="6231192" y="4450438"/>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8,7</a:t>
            </a:r>
            <a:endParaRPr lang="pt-BR" sz="1400" b="1" dirty="0">
              <a:solidFill>
                <a:schemeClr val="accent4">
                  <a:lumMod val="75000"/>
                </a:schemeClr>
              </a:solidFill>
              <a:latin typeface="Arial Narrow" panose="020B0606020202030204" pitchFamily="34" charset="0"/>
            </a:endParaRPr>
          </a:p>
        </p:txBody>
      </p:sp>
      <p:sp>
        <p:nvSpPr>
          <p:cNvPr id="36" name="CaixaDeTexto 51"/>
          <p:cNvSpPr txBox="1"/>
          <p:nvPr/>
        </p:nvSpPr>
        <p:spPr>
          <a:xfrm>
            <a:off x="7831993" y="3648137"/>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8,9</a:t>
            </a:r>
            <a:endParaRPr lang="pt-BR" sz="1600" b="1" dirty="0">
              <a:solidFill>
                <a:schemeClr val="accent1">
                  <a:lumMod val="50000"/>
                </a:schemeClr>
              </a:solidFill>
              <a:latin typeface="Arial Narrow" panose="020B0606020202030204" pitchFamily="34" charset="0"/>
            </a:endParaRPr>
          </a:p>
        </p:txBody>
      </p:sp>
      <p:sp>
        <p:nvSpPr>
          <p:cNvPr id="37" name="CaixaDeTexto 51"/>
          <p:cNvSpPr txBox="1"/>
          <p:nvPr/>
        </p:nvSpPr>
        <p:spPr>
          <a:xfrm>
            <a:off x="9194686" y="3648137"/>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8,6</a:t>
            </a:r>
            <a:endParaRPr lang="pt-BR" sz="1600" b="1" dirty="0">
              <a:solidFill>
                <a:schemeClr val="accent1">
                  <a:lumMod val="50000"/>
                </a:schemeClr>
              </a:solidFill>
              <a:latin typeface="Arial Narrow" panose="020B0606020202030204" pitchFamily="34" charset="0"/>
            </a:endParaRPr>
          </a:p>
        </p:txBody>
      </p:sp>
      <p:sp>
        <p:nvSpPr>
          <p:cNvPr id="38" name="CaixaDeTexto 51"/>
          <p:cNvSpPr txBox="1"/>
          <p:nvPr/>
        </p:nvSpPr>
        <p:spPr>
          <a:xfrm>
            <a:off x="10553562" y="3648137"/>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8,6</a:t>
            </a:r>
            <a:endParaRPr lang="pt-BR" sz="1600" b="1" dirty="0">
              <a:solidFill>
                <a:schemeClr val="accent1">
                  <a:lumMod val="50000"/>
                </a:schemeClr>
              </a:solidFill>
              <a:latin typeface="Arial Narrow" panose="020B0606020202030204" pitchFamily="34" charset="0"/>
            </a:endParaRPr>
          </a:p>
        </p:txBody>
      </p:sp>
      <p:sp>
        <p:nvSpPr>
          <p:cNvPr id="39" name="CaixaDeTexto 51"/>
          <p:cNvSpPr txBox="1"/>
          <p:nvPr/>
        </p:nvSpPr>
        <p:spPr>
          <a:xfrm>
            <a:off x="7908225" y="1489567"/>
            <a:ext cx="1657043" cy="120032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7200" b="1" dirty="0">
                <a:solidFill>
                  <a:schemeClr val="accent1">
                    <a:lumMod val="50000"/>
                  </a:schemeClr>
                </a:solidFill>
                <a:latin typeface="Arial Narrow" panose="020B0606020202030204" pitchFamily="34" charset="0"/>
              </a:rPr>
              <a:t>8,8</a:t>
            </a:r>
            <a:endParaRPr lang="pt-BR" sz="4000" b="1" dirty="0">
              <a:solidFill>
                <a:schemeClr val="accent1">
                  <a:lumMod val="50000"/>
                </a:schemeClr>
              </a:solidFill>
              <a:latin typeface="Arial Narrow" panose="020B0606020202030204" pitchFamily="34" charset="0"/>
            </a:endParaRPr>
          </a:p>
        </p:txBody>
      </p:sp>
      <p:sp>
        <p:nvSpPr>
          <p:cNvPr id="40" name="CaixaDeTexto 51"/>
          <p:cNvSpPr txBox="1"/>
          <p:nvPr/>
        </p:nvSpPr>
        <p:spPr>
          <a:xfrm>
            <a:off x="6643090" y="1643764"/>
            <a:ext cx="1414812" cy="88742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ts val="3100"/>
              </a:lnSpc>
            </a:pPr>
            <a:r>
              <a:rPr lang="pt-BR" sz="2400" b="1" dirty="0">
                <a:solidFill>
                  <a:schemeClr val="accent1">
                    <a:lumMod val="50000"/>
                  </a:schemeClr>
                </a:solidFill>
                <a:latin typeface="Arial Narrow" panose="020B0606020202030204" pitchFamily="34" charset="0"/>
              </a:rPr>
              <a:t>média geral</a:t>
            </a:r>
            <a:endParaRPr lang="pt-BR" b="1" dirty="0">
              <a:solidFill>
                <a:schemeClr val="accent1">
                  <a:lumMod val="50000"/>
                </a:schemeClr>
              </a:solidFill>
              <a:latin typeface="Arial Narrow" panose="020B0606020202030204" pitchFamily="34" charset="0"/>
            </a:endParaRPr>
          </a:p>
        </p:txBody>
      </p:sp>
      <p:sp>
        <p:nvSpPr>
          <p:cNvPr id="41" name="CaixaDeTexto 51"/>
          <p:cNvSpPr txBox="1"/>
          <p:nvPr/>
        </p:nvSpPr>
        <p:spPr>
          <a:xfrm>
            <a:off x="7868154" y="4450438"/>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8,5</a:t>
            </a:r>
            <a:endParaRPr lang="pt-BR" sz="1400" b="1" dirty="0">
              <a:solidFill>
                <a:schemeClr val="accent4">
                  <a:lumMod val="75000"/>
                </a:schemeClr>
              </a:solidFill>
              <a:latin typeface="Arial Narrow" panose="020B0606020202030204" pitchFamily="34" charset="0"/>
            </a:endParaRPr>
          </a:p>
        </p:txBody>
      </p:sp>
      <p:sp>
        <p:nvSpPr>
          <p:cNvPr id="42" name="CaixaDeTexto 51"/>
          <p:cNvSpPr txBox="1"/>
          <p:nvPr/>
        </p:nvSpPr>
        <p:spPr>
          <a:xfrm>
            <a:off x="9232786" y="4450438"/>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8,4</a:t>
            </a:r>
            <a:endParaRPr lang="pt-BR" sz="1400" b="1" dirty="0">
              <a:solidFill>
                <a:schemeClr val="accent4">
                  <a:lumMod val="75000"/>
                </a:schemeClr>
              </a:solidFill>
              <a:latin typeface="Arial Narrow" panose="020B0606020202030204" pitchFamily="34" charset="0"/>
            </a:endParaRPr>
          </a:p>
        </p:txBody>
      </p:sp>
      <p:sp>
        <p:nvSpPr>
          <p:cNvPr id="43" name="CaixaDeTexto 51"/>
          <p:cNvSpPr txBox="1"/>
          <p:nvPr/>
        </p:nvSpPr>
        <p:spPr>
          <a:xfrm>
            <a:off x="10553562" y="4450437"/>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8,6</a:t>
            </a:r>
            <a:endParaRPr lang="pt-BR" sz="1400" b="1" dirty="0">
              <a:solidFill>
                <a:schemeClr val="accent4">
                  <a:lumMod val="75000"/>
                </a:schemeClr>
              </a:solidFill>
              <a:latin typeface="Arial Narrow" panose="020B0606020202030204" pitchFamily="34" charset="0"/>
            </a:endParaRPr>
          </a:p>
        </p:txBody>
      </p:sp>
      <p:cxnSp>
        <p:nvCxnSpPr>
          <p:cNvPr id="44" name="Conector reto 43"/>
          <p:cNvCxnSpPr/>
          <p:nvPr/>
        </p:nvCxnSpPr>
        <p:spPr>
          <a:xfrm>
            <a:off x="9082654" y="3112685"/>
            <a:ext cx="0" cy="1500269"/>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7615846" y="3112685"/>
            <a:ext cx="0" cy="1500269"/>
          </a:xfrm>
          <a:prstGeom prst="line">
            <a:avLst/>
          </a:prstGeom>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0553562" y="3112685"/>
            <a:ext cx="0" cy="1500269"/>
          </a:xfrm>
          <a:prstGeom prst="line">
            <a:avLst/>
          </a:prstGeom>
        </p:spPr>
        <p:style>
          <a:lnRef idx="1">
            <a:schemeClr val="accent1"/>
          </a:lnRef>
          <a:fillRef idx="0">
            <a:schemeClr val="accent1"/>
          </a:fillRef>
          <a:effectRef idx="0">
            <a:schemeClr val="accent1"/>
          </a:effectRef>
          <a:fontRef idx="minor">
            <a:schemeClr val="tx1"/>
          </a:fontRef>
        </p:style>
      </p:cxnSp>
      <p:grpSp>
        <p:nvGrpSpPr>
          <p:cNvPr id="47" name="disparo historico"/>
          <p:cNvGrpSpPr/>
          <p:nvPr/>
        </p:nvGrpSpPr>
        <p:grpSpPr>
          <a:xfrm>
            <a:off x="10513654" y="5472297"/>
            <a:ext cx="1069593" cy="497735"/>
            <a:chOff x="10807700" y="5128364"/>
            <a:chExt cx="1069593" cy="497735"/>
          </a:xfrm>
        </p:grpSpPr>
        <p:sp>
          <p:nvSpPr>
            <p:cNvPr id="48"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49" name="Imagem 48"/>
            <p:cNvPicPr>
              <a:picLocks noChangeAspect="1"/>
            </p:cNvPicPr>
            <p:nvPr/>
          </p:nvPicPr>
          <p:blipFill>
            <a:blip r:embed="rId3"/>
            <a:stretch>
              <a:fillRect/>
            </a:stretch>
          </p:blipFill>
          <p:spPr>
            <a:xfrm>
              <a:off x="10900443" y="5223781"/>
              <a:ext cx="222928" cy="295539"/>
            </a:xfrm>
            <a:prstGeom prst="rect">
              <a:avLst/>
            </a:prstGeom>
          </p:spPr>
        </p:pic>
        <p:sp>
          <p:nvSpPr>
            <p:cNvPr id="50" name="Retângulo 49"/>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51" name="CaixaDeTexto 51"/>
          <p:cNvSpPr txBox="1"/>
          <p:nvPr/>
        </p:nvSpPr>
        <p:spPr>
          <a:xfrm>
            <a:off x="9506004" y="1723659"/>
            <a:ext cx="1207515" cy="707886"/>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000" b="1" dirty="0">
                <a:solidFill>
                  <a:schemeClr val="accent4">
                    <a:lumMod val="75000"/>
                  </a:schemeClr>
                </a:solidFill>
                <a:latin typeface="Arial Narrow" panose="020B0606020202030204" pitchFamily="34" charset="0"/>
              </a:rPr>
              <a:t>8,5</a:t>
            </a:r>
            <a:endParaRPr lang="pt-BR" sz="1800" b="1" dirty="0">
              <a:solidFill>
                <a:schemeClr val="accent4">
                  <a:lumMod val="75000"/>
                </a:schemeClr>
              </a:solidFill>
              <a:latin typeface="Arial Narrow" panose="020B0606020202030204" pitchFamily="34" charset="0"/>
            </a:endParaRPr>
          </a:p>
        </p:txBody>
      </p:sp>
      <p:sp>
        <p:nvSpPr>
          <p:cNvPr id="52" name="Retângulo 51"/>
          <p:cNvSpPr/>
          <p:nvPr/>
        </p:nvSpPr>
        <p:spPr>
          <a:xfrm>
            <a:off x="8659871" y="5356864"/>
            <a:ext cx="759274" cy="369332"/>
          </a:xfrm>
          <a:prstGeom prst="rect">
            <a:avLst/>
          </a:prstGeom>
        </p:spPr>
        <p:txBody>
          <a:bodyPr wrap="square">
            <a:spAutoFit/>
          </a:bodyPr>
          <a:lstStyle/>
          <a:p>
            <a:pPr algn="ctr" fontAlgn="ctr">
              <a:defRPr/>
            </a:pPr>
            <a:r>
              <a:rPr lang="pt-BR" b="1" dirty="0">
                <a:solidFill>
                  <a:schemeClr val="accent4">
                    <a:lumMod val="75000"/>
                  </a:schemeClr>
                </a:solidFill>
              </a:rPr>
              <a:t>2014</a:t>
            </a:r>
          </a:p>
        </p:txBody>
      </p:sp>
      <p:sp>
        <p:nvSpPr>
          <p:cNvPr id="53" name="Retângulo 52"/>
          <p:cNvSpPr/>
          <p:nvPr/>
        </p:nvSpPr>
        <p:spPr>
          <a:xfrm>
            <a:off x="8739816" y="5317955"/>
            <a:ext cx="570106" cy="45719"/>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1" name="Espaço Reservado para Conteúdo 2"/>
          <p:cNvSpPr txBox="1">
            <a:spLocks/>
          </p:cNvSpPr>
          <p:nvPr/>
        </p:nvSpPr>
        <p:spPr>
          <a:xfrm>
            <a:off x="3391844" y="695660"/>
            <a:ext cx="5408313" cy="9552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qualidade do </a:t>
            </a:r>
            <a:r>
              <a:rPr lang="pt-BR" sz="2800" b="1" dirty="0" smtClean="0">
                <a:solidFill>
                  <a:schemeClr val="accent1">
                    <a:lumMod val="75000"/>
                  </a:schemeClr>
                </a:solidFill>
                <a:latin typeface="+mn-lt"/>
              </a:rPr>
              <a:t> conteúdo </a:t>
            </a:r>
            <a:r>
              <a:rPr lang="pt-BR" sz="2800" b="1" dirty="0">
                <a:solidFill>
                  <a:schemeClr val="accent1">
                    <a:lumMod val="75000"/>
                  </a:schemeClr>
                </a:solidFill>
                <a:latin typeface="+mn-lt"/>
              </a:rPr>
              <a:t>do curso</a:t>
            </a:r>
          </a:p>
        </p:txBody>
      </p:sp>
      <p:sp>
        <p:nvSpPr>
          <p:cNvPr id="62" name="Espaço Reservado para Conteúdo 2"/>
          <p:cNvSpPr txBox="1">
            <a:spLocks/>
          </p:cNvSpPr>
          <p:nvPr/>
        </p:nvSpPr>
        <p:spPr>
          <a:xfrm>
            <a:off x="732794" y="5185084"/>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lumMod val="50000"/>
                  </a:schemeClr>
                </a:solidFill>
                <a:latin typeface="+mn-lt"/>
              </a:rPr>
              <a:t>base: 5.700 entrevistas</a:t>
            </a:r>
          </a:p>
        </p:txBody>
      </p:sp>
      <p:sp>
        <p:nvSpPr>
          <p:cNvPr id="63" name="AutoShape 316"/>
          <p:cNvSpPr>
            <a:spLocks/>
          </p:cNvSpPr>
          <p:nvPr/>
        </p:nvSpPr>
        <p:spPr bwMode="auto">
          <a:xfrm>
            <a:off x="881329" y="5389639"/>
            <a:ext cx="2665346" cy="761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200" dirty="0">
                <a:solidFill>
                  <a:schemeClr val="accent4">
                    <a:lumMod val="75000"/>
                  </a:schemeClr>
                </a:solidFill>
              </a:rPr>
              <a:t>16 entrevistados não souberam avaliar ou preferiram não responder a pergunta e foram desconsiderados</a:t>
            </a:r>
          </a:p>
        </p:txBody>
      </p:sp>
    </p:spTree>
    <p:extLst>
      <p:ext uri="{BB962C8B-B14F-4D97-AF65-F5344CB8AC3E}">
        <p14:creationId xmlns:p14="http://schemas.microsoft.com/office/powerpoint/2010/main" val="246628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graphicEl>
                                              <a:chart seriesIdx="-3" categoryIdx="-3" bldStep="gridLegend"/>
                                            </p:graphicEl>
                                          </p:spTgt>
                                        </p:tgtEl>
                                        <p:attrNameLst>
                                          <p:attrName>style.visibility</p:attrName>
                                        </p:attrNameLst>
                                      </p:cBhvr>
                                      <p:to>
                                        <p:strVal val="visible"/>
                                      </p:to>
                                    </p:set>
                                    <p:animEffect transition="in" filter="wipe(down)">
                                      <p:cBhvr>
                                        <p:cTn id="11" dur="500"/>
                                        <p:tgtEl>
                                          <p:spTgt spid="55">
                                            <p:graphicEl>
                                              <a:chart seriesIdx="-3" categoryIdx="-3" bldStep="gridLegend"/>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5">
                                            <p:graphicEl>
                                              <a:chart seriesIdx="-4" categoryIdx="0" bldStep="category"/>
                                            </p:graphicEl>
                                          </p:spTgt>
                                        </p:tgtEl>
                                        <p:attrNameLst>
                                          <p:attrName>style.visibility</p:attrName>
                                        </p:attrNameLst>
                                      </p:cBhvr>
                                      <p:to>
                                        <p:strVal val="visible"/>
                                      </p:to>
                                    </p:set>
                                    <p:animEffect transition="in" filter="wipe(down)">
                                      <p:cBhvr>
                                        <p:cTn id="15" dur="100"/>
                                        <p:tgtEl>
                                          <p:spTgt spid="55">
                                            <p:graphicEl>
                                              <a:chart seriesIdx="-4" categoryIdx="0" bldStep="category"/>
                                            </p:graphicEl>
                                          </p:spTgt>
                                        </p:tgtEl>
                                      </p:cBhvr>
                                    </p:animEffect>
                                  </p:childTnLst>
                                </p:cTn>
                              </p:par>
                            </p:childTnLst>
                          </p:cTn>
                        </p:par>
                        <p:par>
                          <p:cTn id="16" fill="hold">
                            <p:stCondLst>
                              <p:cond delay="1100"/>
                            </p:stCondLst>
                            <p:childTnLst>
                              <p:par>
                                <p:cTn id="17" presetID="22" presetClass="entr" presetSubtype="4" fill="hold" grpId="0" nodeType="afterEffect">
                                  <p:stCondLst>
                                    <p:cond delay="0"/>
                                  </p:stCondLst>
                                  <p:childTnLst>
                                    <p:set>
                                      <p:cBhvr>
                                        <p:cTn id="18" dur="1" fill="hold">
                                          <p:stCondLst>
                                            <p:cond delay="0"/>
                                          </p:stCondLst>
                                        </p:cTn>
                                        <p:tgtEl>
                                          <p:spTgt spid="55">
                                            <p:graphicEl>
                                              <a:chart seriesIdx="-4" categoryIdx="1" bldStep="category"/>
                                            </p:graphicEl>
                                          </p:spTgt>
                                        </p:tgtEl>
                                        <p:attrNameLst>
                                          <p:attrName>style.visibility</p:attrName>
                                        </p:attrNameLst>
                                      </p:cBhvr>
                                      <p:to>
                                        <p:strVal val="visible"/>
                                      </p:to>
                                    </p:set>
                                    <p:animEffect transition="in" filter="wipe(down)">
                                      <p:cBhvr>
                                        <p:cTn id="19" dur="100"/>
                                        <p:tgtEl>
                                          <p:spTgt spid="55">
                                            <p:graphicEl>
                                              <a:chart seriesIdx="-4" categoryIdx="1" bldStep="category"/>
                                            </p:graphicEl>
                                          </p:spTgt>
                                        </p:tgtEl>
                                      </p:cBhvr>
                                    </p:animEffect>
                                  </p:childTnLst>
                                </p:cTn>
                              </p:par>
                            </p:childTnLst>
                          </p:cTn>
                        </p:par>
                        <p:par>
                          <p:cTn id="20" fill="hold">
                            <p:stCondLst>
                              <p:cond delay="1200"/>
                            </p:stCondLst>
                            <p:childTnLst>
                              <p:par>
                                <p:cTn id="21" presetID="22" presetClass="entr" presetSubtype="4" fill="hold" grpId="0" nodeType="afterEffect">
                                  <p:stCondLst>
                                    <p:cond delay="0"/>
                                  </p:stCondLst>
                                  <p:childTnLst>
                                    <p:set>
                                      <p:cBhvr>
                                        <p:cTn id="22" dur="1" fill="hold">
                                          <p:stCondLst>
                                            <p:cond delay="0"/>
                                          </p:stCondLst>
                                        </p:cTn>
                                        <p:tgtEl>
                                          <p:spTgt spid="55">
                                            <p:graphicEl>
                                              <a:chart seriesIdx="-4" categoryIdx="2" bldStep="category"/>
                                            </p:graphicEl>
                                          </p:spTgt>
                                        </p:tgtEl>
                                        <p:attrNameLst>
                                          <p:attrName>style.visibility</p:attrName>
                                        </p:attrNameLst>
                                      </p:cBhvr>
                                      <p:to>
                                        <p:strVal val="visible"/>
                                      </p:to>
                                    </p:set>
                                    <p:animEffect transition="in" filter="wipe(down)">
                                      <p:cBhvr>
                                        <p:cTn id="23" dur="100"/>
                                        <p:tgtEl>
                                          <p:spTgt spid="55">
                                            <p:graphicEl>
                                              <a:chart seriesIdx="-4" categoryIdx="2" bldStep="category"/>
                                            </p:graphicEl>
                                          </p:spTgt>
                                        </p:tgtEl>
                                      </p:cBhvr>
                                    </p:animEffect>
                                  </p:childTnLst>
                                </p:cTn>
                              </p:par>
                            </p:childTnLst>
                          </p:cTn>
                        </p:par>
                        <p:par>
                          <p:cTn id="24" fill="hold">
                            <p:stCondLst>
                              <p:cond delay="1300"/>
                            </p:stCondLst>
                            <p:childTnLst>
                              <p:par>
                                <p:cTn id="25" presetID="22" presetClass="entr" presetSubtype="4" fill="hold" grpId="0" nodeType="afterEffect">
                                  <p:stCondLst>
                                    <p:cond delay="0"/>
                                  </p:stCondLst>
                                  <p:childTnLst>
                                    <p:set>
                                      <p:cBhvr>
                                        <p:cTn id="26" dur="1" fill="hold">
                                          <p:stCondLst>
                                            <p:cond delay="0"/>
                                          </p:stCondLst>
                                        </p:cTn>
                                        <p:tgtEl>
                                          <p:spTgt spid="55">
                                            <p:graphicEl>
                                              <a:chart seriesIdx="-4" categoryIdx="3" bldStep="category"/>
                                            </p:graphicEl>
                                          </p:spTgt>
                                        </p:tgtEl>
                                        <p:attrNameLst>
                                          <p:attrName>style.visibility</p:attrName>
                                        </p:attrNameLst>
                                      </p:cBhvr>
                                      <p:to>
                                        <p:strVal val="visible"/>
                                      </p:to>
                                    </p:set>
                                    <p:animEffect transition="in" filter="wipe(down)">
                                      <p:cBhvr>
                                        <p:cTn id="27" dur="100"/>
                                        <p:tgtEl>
                                          <p:spTgt spid="55">
                                            <p:graphicEl>
                                              <a:chart seriesIdx="-4" categoryIdx="3" bldStep="category"/>
                                            </p:graphicEl>
                                          </p:spTgt>
                                        </p:tgtEl>
                                      </p:cBhvr>
                                    </p:animEffect>
                                  </p:childTnLst>
                                </p:cTn>
                              </p:par>
                            </p:childTnLst>
                          </p:cTn>
                        </p:par>
                        <p:par>
                          <p:cTn id="28" fill="hold">
                            <p:stCondLst>
                              <p:cond delay="1400"/>
                            </p:stCondLst>
                            <p:childTnLst>
                              <p:par>
                                <p:cTn id="29" presetID="22" presetClass="entr" presetSubtype="4" fill="hold" grpId="0" nodeType="afterEffect">
                                  <p:stCondLst>
                                    <p:cond delay="0"/>
                                  </p:stCondLst>
                                  <p:childTnLst>
                                    <p:set>
                                      <p:cBhvr>
                                        <p:cTn id="30" dur="1" fill="hold">
                                          <p:stCondLst>
                                            <p:cond delay="0"/>
                                          </p:stCondLst>
                                        </p:cTn>
                                        <p:tgtEl>
                                          <p:spTgt spid="55">
                                            <p:graphicEl>
                                              <a:chart seriesIdx="-4" categoryIdx="4" bldStep="category"/>
                                            </p:graphicEl>
                                          </p:spTgt>
                                        </p:tgtEl>
                                        <p:attrNameLst>
                                          <p:attrName>style.visibility</p:attrName>
                                        </p:attrNameLst>
                                      </p:cBhvr>
                                      <p:to>
                                        <p:strVal val="visible"/>
                                      </p:to>
                                    </p:set>
                                    <p:animEffect transition="in" filter="wipe(down)">
                                      <p:cBhvr>
                                        <p:cTn id="31" dur="100"/>
                                        <p:tgtEl>
                                          <p:spTgt spid="55">
                                            <p:graphicEl>
                                              <a:chart seriesIdx="-4" categoryIdx="4" bldStep="category"/>
                                            </p:graphicEl>
                                          </p:spTgt>
                                        </p:tgtEl>
                                      </p:cBhvr>
                                    </p:animEffect>
                                  </p:childTnLst>
                                </p:cTn>
                              </p:par>
                            </p:childTnLst>
                          </p:cTn>
                        </p:par>
                        <p:par>
                          <p:cTn id="32" fill="hold">
                            <p:stCondLst>
                              <p:cond delay="1500"/>
                            </p:stCondLst>
                            <p:childTnLst>
                              <p:par>
                                <p:cTn id="33" presetID="22" presetClass="entr" presetSubtype="4" fill="hold" grpId="0" nodeType="afterEffect">
                                  <p:stCondLst>
                                    <p:cond delay="0"/>
                                  </p:stCondLst>
                                  <p:childTnLst>
                                    <p:set>
                                      <p:cBhvr>
                                        <p:cTn id="34" dur="1" fill="hold">
                                          <p:stCondLst>
                                            <p:cond delay="0"/>
                                          </p:stCondLst>
                                        </p:cTn>
                                        <p:tgtEl>
                                          <p:spTgt spid="55">
                                            <p:graphicEl>
                                              <a:chart seriesIdx="-4" categoryIdx="5" bldStep="category"/>
                                            </p:graphicEl>
                                          </p:spTgt>
                                        </p:tgtEl>
                                        <p:attrNameLst>
                                          <p:attrName>style.visibility</p:attrName>
                                        </p:attrNameLst>
                                      </p:cBhvr>
                                      <p:to>
                                        <p:strVal val="visible"/>
                                      </p:to>
                                    </p:set>
                                    <p:animEffect transition="in" filter="wipe(down)">
                                      <p:cBhvr>
                                        <p:cTn id="35" dur="100"/>
                                        <p:tgtEl>
                                          <p:spTgt spid="55">
                                            <p:graphicEl>
                                              <a:chart seriesIdx="-4" categoryIdx="5" bldStep="category"/>
                                            </p:graphicEl>
                                          </p:spTgt>
                                        </p:tgtEl>
                                      </p:cBhvr>
                                    </p:animEffect>
                                  </p:childTnLst>
                                </p:cTn>
                              </p:par>
                            </p:childTnLst>
                          </p:cTn>
                        </p:par>
                        <p:par>
                          <p:cTn id="36" fill="hold">
                            <p:stCondLst>
                              <p:cond delay="1600"/>
                            </p:stCondLst>
                            <p:childTnLst>
                              <p:par>
                                <p:cTn id="37" presetID="22" presetClass="entr" presetSubtype="4" fill="hold" grpId="0" nodeType="afterEffect">
                                  <p:stCondLst>
                                    <p:cond delay="0"/>
                                  </p:stCondLst>
                                  <p:childTnLst>
                                    <p:set>
                                      <p:cBhvr>
                                        <p:cTn id="38" dur="1" fill="hold">
                                          <p:stCondLst>
                                            <p:cond delay="0"/>
                                          </p:stCondLst>
                                        </p:cTn>
                                        <p:tgtEl>
                                          <p:spTgt spid="55">
                                            <p:graphicEl>
                                              <a:chart seriesIdx="-4" categoryIdx="6" bldStep="category"/>
                                            </p:graphicEl>
                                          </p:spTgt>
                                        </p:tgtEl>
                                        <p:attrNameLst>
                                          <p:attrName>style.visibility</p:attrName>
                                        </p:attrNameLst>
                                      </p:cBhvr>
                                      <p:to>
                                        <p:strVal val="visible"/>
                                      </p:to>
                                    </p:set>
                                    <p:animEffect transition="in" filter="wipe(down)">
                                      <p:cBhvr>
                                        <p:cTn id="39" dur="100"/>
                                        <p:tgtEl>
                                          <p:spTgt spid="55">
                                            <p:graphicEl>
                                              <a:chart seriesIdx="-4" categoryIdx="6" bldStep="category"/>
                                            </p:graphicEl>
                                          </p:spTgt>
                                        </p:tgtEl>
                                      </p:cBhvr>
                                    </p:animEffect>
                                  </p:childTnLst>
                                </p:cTn>
                              </p:par>
                            </p:childTnLst>
                          </p:cTn>
                        </p:par>
                        <p:par>
                          <p:cTn id="40" fill="hold">
                            <p:stCondLst>
                              <p:cond delay="1700"/>
                            </p:stCondLst>
                            <p:childTnLst>
                              <p:par>
                                <p:cTn id="41" presetID="22" presetClass="entr" presetSubtype="4" fill="hold" grpId="0" nodeType="afterEffect">
                                  <p:stCondLst>
                                    <p:cond delay="0"/>
                                  </p:stCondLst>
                                  <p:childTnLst>
                                    <p:set>
                                      <p:cBhvr>
                                        <p:cTn id="42" dur="1" fill="hold">
                                          <p:stCondLst>
                                            <p:cond delay="0"/>
                                          </p:stCondLst>
                                        </p:cTn>
                                        <p:tgtEl>
                                          <p:spTgt spid="55">
                                            <p:graphicEl>
                                              <a:chart seriesIdx="-4" categoryIdx="7" bldStep="category"/>
                                            </p:graphicEl>
                                          </p:spTgt>
                                        </p:tgtEl>
                                        <p:attrNameLst>
                                          <p:attrName>style.visibility</p:attrName>
                                        </p:attrNameLst>
                                      </p:cBhvr>
                                      <p:to>
                                        <p:strVal val="visible"/>
                                      </p:to>
                                    </p:set>
                                    <p:animEffect transition="in" filter="wipe(down)">
                                      <p:cBhvr>
                                        <p:cTn id="43" dur="100"/>
                                        <p:tgtEl>
                                          <p:spTgt spid="55">
                                            <p:graphicEl>
                                              <a:chart seriesIdx="-4" categoryIdx="7" bldStep="category"/>
                                            </p:graphicEl>
                                          </p:spTgt>
                                        </p:tgtEl>
                                      </p:cBhvr>
                                    </p:animEffect>
                                  </p:childTnLst>
                                </p:cTn>
                              </p:par>
                            </p:childTnLst>
                          </p:cTn>
                        </p:par>
                        <p:par>
                          <p:cTn id="44" fill="hold">
                            <p:stCondLst>
                              <p:cond delay="1800"/>
                            </p:stCondLst>
                            <p:childTnLst>
                              <p:par>
                                <p:cTn id="45" presetID="22" presetClass="entr" presetSubtype="4" fill="hold" grpId="0" nodeType="afterEffect">
                                  <p:stCondLst>
                                    <p:cond delay="0"/>
                                  </p:stCondLst>
                                  <p:childTnLst>
                                    <p:set>
                                      <p:cBhvr>
                                        <p:cTn id="46" dur="1" fill="hold">
                                          <p:stCondLst>
                                            <p:cond delay="0"/>
                                          </p:stCondLst>
                                        </p:cTn>
                                        <p:tgtEl>
                                          <p:spTgt spid="55">
                                            <p:graphicEl>
                                              <a:chart seriesIdx="-4" categoryIdx="8" bldStep="category"/>
                                            </p:graphicEl>
                                          </p:spTgt>
                                        </p:tgtEl>
                                        <p:attrNameLst>
                                          <p:attrName>style.visibility</p:attrName>
                                        </p:attrNameLst>
                                      </p:cBhvr>
                                      <p:to>
                                        <p:strVal val="visible"/>
                                      </p:to>
                                    </p:set>
                                    <p:animEffect transition="in" filter="wipe(down)">
                                      <p:cBhvr>
                                        <p:cTn id="47" dur="100"/>
                                        <p:tgtEl>
                                          <p:spTgt spid="55">
                                            <p:graphicEl>
                                              <a:chart seriesIdx="-4" categoryIdx="8" bldStep="category"/>
                                            </p:graphicEl>
                                          </p:spTgt>
                                        </p:tgtEl>
                                      </p:cBhvr>
                                    </p:animEffect>
                                  </p:childTnLst>
                                </p:cTn>
                              </p:par>
                            </p:childTnLst>
                          </p:cTn>
                        </p:par>
                        <p:par>
                          <p:cTn id="48" fill="hold">
                            <p:stCondLst>
                              <p:cond delay="1900"/>
                            </p:stCondLst>
                            <p:childTnLst>
                              <p:par>
                                <p:cTn id="49" presetID="22" presetClass="entr" presetSubtype="4" fill="hold" grpId="0" nodeType="afterEffect">
                                  <p:stCondLst>
                                    <p:cond delay="0"/>
                                  </p:stCondLst>
                                  <p:childTnLst>
                                    <p:set>
                                      <p:cBhvr>
                                        <p:cTn id="50" dur="1" fill="hold">
                                          <p:stCondLst>
                                            <p:cond delay="0"/>
                                          </p:stCondLst>
                                        </p:cTn>
                                        <p:tgtEl>
                                          <p:spTgt spid="55">
                                            <p:graphicEl>
                                              <a:chart seriesIdx="-4" categoryIdx="9" bldStep="category"/>
                                            </p:graphicEl>
                                          </p:spTgt>
                                        </p:tgtEl>
                                        <p:attrNameLst>
                                          <p:attrName>style.visibility</p:attrName>
                                        </p:attrNameLst>
                                      </p:cBhvr>
                                      <p:to>
                                        <p:strVal val="visible"/>
                                      </p:to>
                                    </p:set>
                                    <p:animEffect transition="in" filter="wipe(down)">
                                      <p:cBhvr>
                                        <p:cTn id="51" dur="100"/>
                                        <p:tgtEl>
                                          <p:spTgt spid="55">
                                            <p:graphicEl>
                                              <a:chart seriesIdx="-4" categoryIdx="9" bldStep="category"/>
                                            </p:graphicEl>
                                          </p:spTgt>
                                        </p:tgtEl>
                                      </p:cBhvr>
                                    </p:animEffect>
                                  </p:childTnLst>
                                </p:cTn>
                              </p:par>
                            </p:childTnLst>
                          </p:cTn>
                        </p:par>
                        <p:par>
                          <p:cTn id="52" fill="hold">
                            <p:stCondLst>
                              <p:cond delay="2000"/>
                            </p:stCondLst>
                            <p:childTnLst>
                              <p:par>
                                <p:cTn id="53" presetID="22" presetClass="entr" presetSubtype="4" fill="hold" grpId="0" nodeType="afterEffect">
                                  <p:stCondLst>
                                    <p:cond delay="0"/>
                                  </p:stCondLst>
                                  <p:childTnLst>
                                    <p:set>
                                      <p:cBhvr>
                                        <p:cTn id="54" dur="1" fill="hold">
                                          <p:stCondLst>
                                            <p:cond delay="0"/>
                                          </p:stCondLst>
                                        </p:cTn>
                                        <p:tgtEl>
                                          <p:spTgt spid="55">
                                            <p:graphicEl>
                                              <a:chart seriesIdx="-4" categoryIdx="10" bldStep="category"/>
                                            </p:graphicEl>
                                          </p:spTgt>
                                        </p:tgtEl>
                                        <p:attrNameLst>
                                          <p:attrName>style.visibility</p:attrName>
                                        </p:attrNameLst>
                                      </p:cBhvr>
                                      <p:to>
                                        <p:strVal val="visible"/>
                                      </p:to>
                                    </p:set>
                                    <p:animEffect transition="in" filter="wipe(down)">
                                      <p:cBhvr>
                                        <p:cTn id="55" dur="100"/>
                                        <p:tgtEl>
                                          <p:spTgt spid="55">
                                            <p:graphicEl>
                                              <a:chart seriesIdx="-4" categoryIdx="10" bldStep="category"/>
                                            </p:graphicEl>
                                          </p:spTgt>
                                        </p:tgtEl>
                                      </p:cBhvr>
                                    </p:animEffect>
                                  </p:childTnLst>
                                </p:cTn>
                              </p:par>
                            </p:childTnLst>
                          </p:cTn>
                        </p:par>
                        <p:par>
                          <p:cTn id="56" fill="hold">
                            <p:stCondLst>
                              <p:cond delay="2100"/>
                            </p:stCondLst>
                            <p:childTnLst>
                              <p:par>
                                <p:cTn id="57" presetID="2" presetClass="entr" presetSubtype="4" fill="hold" grpId="0"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additive="base">
                                        <p:cTn id="59" dur="500" fill="hold"/>
                                        <p:tgtEl>
                                          <p:spTgt spid="40"/>
                                        </p:tgtEl>
                                        <p:attrNameLst>
                                          <p:attrName>ppt_x</p:attrName>
                                        </p:attrNameLst>
                                      </p:cBhvr>
                                      <p:tavLst>
                                        <p:tav tm="0">
                                          <p:val>
                                            <p:strVal val="#ppt_x"/>
                                          </p:val>
                                        </p:tav>
                                        <p:tav tm="100000">
                                          <p:val>
                                            <p:strVal val="#ppt_x"/>
                                          </p:val>
                                        </p:tav>
                                      </p:tavLst>
                                    </p:anim>
                                    <p:anim calcmode="lin" valueType="num">
                                      <p:cBhvr additive="base">
                                        <p:cTn id="60" dur="500" fill="hold"/>
                                        <p:tgtEl>
                                          <p:spTgt spid="4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additive="base">
                                        <p:cTn id="63" dur="500" fill="hold"/>
                                        <p:tgtEl>
                                          <p:spTgt spid="39"/>
                                        </p:tgtEl>
                                        <p:attrNameLst>
                                          <p:attrName>ppt_x</p:attrName>
                                        </p:attrNameLst>
                                      </p:cBhvr>
                                      <p:tavLst>
                                        <p:tav tm="0">
                                          <p:val>
                                            <p:strVal val="#ppt_x"/>
                                          </p:val>
                                        </p:tav>
                                        <p:tav tm="100000">
                                          <p:val>
                                            <p:strVal val="#ppt_x"/>
                                          </p:val>
                                        </p:tav>
                                      </p:tavLst>
                                    </p:anim>
                                    <p:anim calcmode="lin" valueType="num">
                                      <p:cBhvr additive="base">
                                        <p:cTn id="6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500" fill="hold"/>
                                        <p:tgtEl>
                                          <p:spTgt spid="29"/>
                                        </p:tgtEl>
                                        <p:attrNameLst>
                                          <p:attrName>ppt_x</p:attrName>
                                        </p:attrNameLst>
                                      </p:cBhvr>
                                      <p:tavLst>
                                        <p:tav tm="0">
                                          <p:val>
                                            <p:strVal val="1+#ppt_w/2"/>
                                          </p:val>
                                        </p:tav>
                                        <p:tav tm="100000">
                                          <p:val>
                                            <p:strVal val="#ppt_x"/>
                                          </p:val>
                                        </p:tav>
                                      </p:tavLst>
                                    </p:anim>
                                    <p:anim calcmode="lin" valueType="num">
                                      <p:cBhvr additive="base">
                                        <p:cTn id="70" dur="500" fill="hold"/>
                                        <p:tgtEl>
                                          <p:spTgt spid="29"/>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 calcmode="lin" valueType="num">
                                      <p:cBhvr additive="base">
                                        <p:cTn id="73" dur="500" fill="hold"/>
                                        <p:tgtEl>
                                          <p:spTgt spid="30"/>
                                        </p:tgtEl>
                                        <p:attrNameLst>
                                          <p:attrName>ppt_x</p:attrName>
                                        </p:attrNameLst>
                                      </p:cBhvr>
                                      <p:tavLst>
                                        <p:tav tm="0">
                                          <p:val>
                                            <p:strVal val="1+#ppt_w/2"/>
                                          </p:val>
                                        </p:tav>
                                        <p:tav tm="100000">
                                          <p:val>
                                            <p:strVal val="#ppt_x"/>
                                          </p:val>
                                        </p:tav>
                                      </p:tavLst>
                                    </p:anim>
                                    <p:anim calcmode="lin" valueType="num">
                                      <p:cBhvr additive="base">
                                        <p:cTn id="74" dur="500" fill="hold"/>
                                        <p:tgtEl>
                                          <p:spTgt spid="30"/>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31"/>
                                        </p:tgtEl>
                                        <p:attrNameLst>
                                          <p:attrName>style.visibility</p:attrName>
                                        </p:attrNameLst>
                                      </p:cBhvr>
                                      <p:to>
                                        <p:strVal val="visible"/>
                                      </p:to>
                                    </p:set>
                                    <p:anim calcmode="lin" valueType="num">
                                      <p:cBhvr additive="base">
                                        <p:cTn id="77" dur="500" fill="hold"/>
                                        <p:tgtEl>
                                          <p:spTgt spid="31"/>
                                        </p:tgtEl>
                                        <p:attrNameLst>
                                          <p:attrName>ppt_x</p:attrName>
                                        </p:attrNameLst>
                                      </p:cBhvr>
                                      <p:tavLst>
                                        <p:tav tm="0">
                                          <p:val>
                                            <p:strVal val="1+#ppt_w/2"/>
                                          </p:val>
                                        </p:tav>
                                        <p:tav tm="100000">
                                          <p:val>
                                            <p:strVal val="#ppt_x"/>
                                          </p:val>
                                        </p:tav>
                                      </p:tavLst>
                                    </p:anim>
                                    <p:anim calcmode="lin" valueType="num">
                                      <p:cBhvr additive="base">
                                        <p:cTn id="78" dur="500" fill="hold"/>
                                        <p:tgtEl>
                                          <p:spTgt spid="31"/>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additive="base">
                                        <p:cTn id="81" dur="500" fill="hold"/>
                                        <p:tgtEl>
                                          <p:spTgt spid="32"/>
                                        </p:tgtEl>
                                        <p:attrNameLst>
                                          <p:attrName>ppt_x</p:attrName>
                                        </p:attrNameLst>
                                      </p:cBhvr>
                                      <p:tavLst>
                                        <p:tav tm="0">
                                          <p:val>
                                            <p:strVal val="1+#ppt_w/2"/>
                                          </p:val>
                                        </p:tav>
                                        <p:tav tm="100000">
                                          <p:val>
                                            <p:strVal val="#ppt_x"/>
                                          </p:val>
                                        </p:tav>
                                      </p:tavLst>
                                    </p:anim>
                                    <p:anim calcmode="lin" valueType="num">
                                      <p:cBhvr additive="base">
                                        <p:cTn id="82" dur="500" fill="hold"/>
                                        <p:tgtEl>
                                          <p:spTgt spid="32"/>
                                        </p:tgtEl>
                                        <p:attrNameLst>
                                          <p:attrName>ppt_y</p:attrName>
                                        </p:attrNameLst>
                                      </p:cBhvr>
                                      <p:tavLst>
                                        <p:tav tm="0">
                                          <p:val>
                                            <p:strVal val="#ppt_y"/>
                                          </p:val>
                                        </p:tav>
                                        <p:tav tm="100000">
                                          <p:val>
                                            <p:strVal val="#ppt_y"/>
                                          </p:val>
                                        </p:tav>
                                      </p:tavLst>
                                    </p:anim>
                                  </p:childTnLst>
                                </p:cTn>
                              </p:par>
                            </p:childTnLst>
                          </p:cTn>
                        </p:par>
                        <p:par>
                          <p:cTn id="83" fill="hold">
                            <p:stCondLst>
                              <p:cond delay="500"/>
                            </p:stCondLst>
                            <p:childTnLst>
                              <p:par>
                                <p:cTn id="84" presetID="2" presetClass="entr" presetSubtype="4" fill="hold" nodeType="afterEffect">
                                  <p:stCondLst>
                                    <p:cond delay="0"/>
                                  </p:stCondLst>
                                  <p:childTnLst>
                                    <p:set>
                                      <p:cBhvr>
                                        <p:cTn id="85" dur="1" fill="hold">
                                          <p:stCondLst>
                                            <p:cond delay="0"/>
                                          </p:stCondLst>
                                        </p:cTn>
                                        <p:tgtEl>
                                          <p:spTgt spid="45"/>
                                        </p:tgtEl>
                                        <p:attrNameLst>
                                          <p:attrName>style.visibility</p:attrName>
                                        </p:attrNameLst>
                                      </p:cBhvr>
                                      <p:to>
                                        <p:strVal val="visible"/>
                                      </p:to>
                                    </p:set>
                                    <p:anim calcmode="lin" valueType="num">
                                      <p:cBhvr additive="base">
                                        <p:cTn id="86" dur="500" fill="hold"/>
                                        <p:tgtEl>
                                          <p:spTgt spid="45"/>
                                        </p:tgtEl>
                                        <p:attrNameLst>
                                          <p:attrName>ppt_x</p:attrName>
                                        </p:attrNameLst>
                                      </p:cBhvr>
                                      <p:tavLst>
                                        <p:tav tm="0">
                                          <p:val>
                                            <p:strVal val="#ppt_x"/>
                                          </p:val>
                                        </p:tav>
                                        <p:tav tm="100000">
                                          <p:val>
                                            <p:strVal val="#ppt_x"/>
                                          </p:val>
                                        </p:tav>
                                      </p:tavLst>
                                    </p:anim>
                                    <p:anim calcmode="lin" valueType="num">
                                      <p:cBhvr additive="base">
                                        <p:cTn id="87" dur="500" fill="hold"/>
                                        <p:tgtEl>
                                          <p:spTgt spid="45"/>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44"/>
                                        </p:tgtEl>
                                        <p:attrNameLst>
                                          <p:attrName>style.visibility</p:attrName>
                                        </p:attrNameLst>
                                      </p:cBhvr>
                                      <p:to>
                                        <p:strVal val="visible"/>
                                      </p:to>
                                    </p:set>
                                    <p:anim calcmode="lin" valueType="num">
                                      <p:cBhvr additive="base">
                                        <p:cTn id="90" dur="500" fill="hold"/>
                                        <p:tgtEl>
                                          <p:spTgt spid="44"/>
                                        </p:tgtEl>
                                        <p:attrNameLst>
                                          <p:attrName>ppt_x</p:attrName>
                                        </p:attrNameLst>
                                      </p:cBhvr>
                                      <p:tavLst>
                                        <p:tav tm="0">
                                          <p:val>
                                            <p:strVal val="#ppt_x"/>
                                          </p:val>
                                        </p:tav>
                                        <p:tav tm="100000">
                                          <p:val>
                                            <p:strVal val="#ppt_x"/>
                                          </p:val>
                                        </p:tav>
                                      </p:tavLst>
                                    </p:anim>
                                    <p:anim calcmode="lin" valueType="num">
                                      <p:cBhvr additive="base">
                                        <p:cTn id="91" dur="500" fill="hold"/>
                                        <p:tgtEl>
                                          <p:spTgt spid="44"/>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46"/>
                                        </p:tgtEl>
                                        <p:attrNameLst>
                                          <p:attrName>style.visibility</p:attrName>
                                        </p:attrNameLst>
                                      </p:cBhvr>
                                      <p:to>
                                        <p:strVal val="visible"/>
                                      </p:to>
                                    </p:set>
                                    <p:anim calcmode="lin" valueType="num">
                                      <p:cBhvr additive="base">
                                        <p:cTn id="94" dur="500" fill="hold"/>
                                        <p:tgtEl>
                                          <p:spTgt spid="46"/>
                                        </p:tgtEl>
                                        <p:attrNameLst>
                                          <p:attrName>ppt_x</p:attrName>
                                        </p:attrNameLst>
                                      </p:cBhvr>
                                      <p:tavLst>
                                        <p:tav tm="0">
                                          <p:val>
                                            <p:strVal val="#ppt_x"/>
                                          </p:val>
                                        </p:tav>
                                        <p:tav tm="100000">
                                          <p:val>
                                            <p:strVal val="#ppt_x"/>
                                          </p:val>
                                        </p:tav>
                                      </p:tavLst>
                                    </p:anim>
                                    <p:anim calcmode="lin" valueType="num">
                                      <p:cBhvr additive="base">
                                        <p:cTn id="95" dur="500" fill="hold"/>
                                        <p:tgtEl>
                                          <p:spTgt spid="46"/>
                                        </p:tgtEl>
                                        <p:attrNameLst>
                                          <p:attrName>ppt_y</p:attrName>
                                        </p:attrNameLst>
                                      </p:cBhvr>
                                      <p:tavLst>
                                        <p:tav tm="0">
                                          <p:val>
                                            <p:strVal val="1+#ppt_h/2"/>
                                          </p:val>
                                        </p:tav>
                                        <p:tav tm="100000">
                                          <p:val>
                                            <p:strVal val="#ppt_y"/>
                                          </p:val>
                                        </p:tav>
                                      </p:tavLst>
                                    </p:anim>
                                  </p:childTnLst>
                                </p:cTn>
                              </p:par>
                            </p:childTnLst>
                          </p:cTn>
                        </p:par>
                        <p:par>
                          <p:cTn id="96" fill="hold">
                            <p:stCondLst>
                              <p:cond delay="1000"/>
                            </p:stCondLst>
                            <p:childTnLst>
                              <p:par>
                                <p:cTn id="97" presetID="10" presetClass="entr" presetSubtype="0" fill="hold" grpId="0" nodeType="afterEffect">
                                  <p:stCondLst>
                                    <p:cond delay="0"/>
                                  </p:stCondLst>
                                  <p:childTnLst>
                                    <p:set>
                                      <p:cBhvr>
                                        <p:cTn id="98" dur="1" fill="hold">
                                          <p:stCondLst>
                                            <p:cond delay="0"/>
                                          </p:stCondLst>
                                        </p:cTn>
                                        <p:tgtEl>
                                          <p:spTgt spid="34"/>
                                        </p:tgtEl>
                                        <p:attrNameLst>
                                          <p:attrName>style.visibility</p:attrName>
                                        </p:attrNameLst>
                                      </p:cBhvr>
                                      <p:to>
                                        <p:strVal val="visible"/>
                                      </p:to>
                                    </p:set>
                                    <p:animEffect transition="in" filter="fade">
                                      <p:cBhvr>
                                        <p:cTn id="99" dur="500"/>
                                        <p:tgtEl>
                                          <p:spTgt spid="3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36"/>
                                        </p:tgtEl>
                                        <p:attrNameLst>
                                          <p:attrName>style.visibility</p:attrName>
                                        </p:attrNameLst>
                                      </p:cBhvr>
                                      <p:to>
                                        <p:strVal val="visible"/>
                                      </p:to>
                                    </p:set>
                                    <p:animEffect transition="in" filter="fade">
                                      <p:cBhvr>
                                        <p:cTn id="102" dur="500"/>
                                        <p:tgtEl>
                                          <p:spTgt spid="36"/>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7"/>
                                        </p:tgtEl>
                                        <p:attrNameLst>
                                          <p:attrName>style.visibility</p:attrName>
                                        </p:attrNameLst>
                                      </p:cBhvr>
                                      <p:to>
                                        <p:strVal val="visible"/>
                                      </p:to>
                                    </p:set>
                                    <p:animEffect transition="in" filter="fade">
                                      <p:cBhvr>
                                        <p:cTn id="105" dur="500"/>
                                        <p:tgtEl>
                                          <p:spTgt spid="37"/>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38"/>
                                        </p:tgtEl>
                                        <p:attrNameLst>
                                          <p:attrName>style.visibility</p:attrName>
                                        </p:attrNameLst>
                                      </p:cBhvr>
                                      <p:to>
                                        <p:strVal val="visible"/>
                                      </p:to>
                                    </p:set>
                                    <p:animEffect transition="in" filter="fade">
                                      <p:cBhvr>
                                        <p:cTn id="108" dur="500"/>
                                        <p:tgtEl>
                                          <p:spTgt spid="38"/>
                                        </p:tgtEl>
                                      </p:cBhvr>
                                    </p:animEffect>
                                  </p:childTnLst>
                                </p:cTn>
                              </p:par>
                            </p:childTnLst>
                          </p:cTn>
                        </p:par>
                        <p:par>
                          <p:cTn id="109" fill="hold">
                            <p:stCondLst>
                              <p:cond delay="1500"/>
                            </p:stCondLst>
                            <p:childTnLst>
                              <p:par>
                                <p:cTn id="110" presetID="10" presetClass="entr" presetSubtype="0" fill="hold" grpId="0" nodeType="afterEffect">
                                  <p:stCondLst>
                                    <p:cond delay="0"/>
                                  </p:stCondLst>
                                  <p:childTnLst>
                                    <p:set>
                                      <p:cBhvr>
                                        <p:cTn id="111" dur="1" fill="hold">
                                          <p:stCondLst>
                                            <p:cond delay="0"/>
                                          </p:stCondLst>
                                        </p:cTn>
                                        <p:tgtEl>
                                          <p:spTgt spid="62"/>
                                        </p:tgtEl>
                                        <p:attrNameLst>
                                          <p:attrName>style.visibility</p:attrName>
                                        </p:attrNameLst>
                                      </p:cBhvr>
                                      <p:to>
                                        <p:strVal val="visible"/>
                                      </p:to>
                                    </p:set>
                                    <p:animEffect transition="in" filter="fade">
                                      <p:cBhvr>
                                        <p:cTn id="112" dur="500"/>
                                        <p:tgtEl>
                                          <p:spTgt spid="6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63"/>
                                        </p:tgtEl>
                                        <p:attrNameLst>
                                          <p:attrName>style.visibility</p:attrName>
                                        </p:attrNameLst>
                                      </p:cBhvr>
                                      <p:to>
                                        <p:strVal val="visible"/>
                                      </p:to>
                                    </p:set>
                                    <p:animEffect transition="in" filter="fade">
                                      <p:cBhvr>
                                        <p:cTn id="115" dur="500"/>
                                        <p:tgtEl>
                                          <p:spTgt spid="63"/>
                                        </p:tgtEl>
                                      </p:cBhvr>
                                    </p:animEffect>
                                  </p:childTnLst>
                                </p:cTn>
                              </p:par>
                            </p:childTnLst>
                          </p:cTn>
                        </p:par>
                        <p:par>
                          <p:cTn id="116" fill="hold">
                            <p:stCondLst>
                              <p:cond delay="2000"/>
                            </p:stCondLst>
                            <p:childTnLst>
                              <p:par>
                                <p:cTn id="117" presetID="10" presetClass="entr" presetSubtype="0" fill="hold" nodeType="afterEffect">
                                  <p:stCondLst>
                                    <p:cond delay="0"/>
                                  </p:stCondLst>
                                  <p:childTnLst>
                                    <p:set>
                                      <p:cBhvr>
                                        <p:cTn id="118" dur="1" fill="hold">
                                          <p:stCondLst>
                                            <p:cond delay="0"/>
                                          </p:stCondLst>
                                        </p:cTn>
                                        <p:tgtEl>
                                          <p:spTgt spid="47"/>
                                        </p:tgtEl>
                                        <p:attrNameLst>
                                          <p:attrName>style.visibility</p:attrName>
                                        </p:attrNameLst>
                                      </p:cBhvr>
                                      <p:to>
                                        <p:strVal val="visible"/>
                                      </p:to>
                                    </p:set>
                                    <p:animEffect transition="in" filter="fade">
                                      <p:cBhvr>
                                        <p:cTn id="119"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20" restart="whenNotActive" fill="hold" evtFilter="cancelBubble" nodeType="interactiveSeq">
                <p:stCondLst>
                  <p:cond evt="onClick" delay="0">
                    <p:tgtEl>
                      <p:spTgt spid="47"/>
                    </p:tgtEl>
                  </p:cond>
                </p:stCondLst>
                <p:endSync evt="end" delay="0">
                  <p:rtn val="all"/>
                </p:endSync>
                <p:childTnLst>
                  <p:par>
                    <p:cTn id="121" fill="hold">
                      <p:stCondLst>
                        <p:cond delay="0"/>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52"/>
                                        </p:tgtEl>
                                        <p:attrNameLst>
                                          <p:attrName>style.visibility</p:attrName>
                                        </p:attrNameLst>
                                      </p:cBhvr>
                                      <p:to>
                                        <p:strVal val="visible"/>
                                      </p:to>
                                    </p:set>
                                    <p:animEffect transition="in" filter="fade">
                                      <p:cBhvr>
                                        <p:cTn id="125" dur="500"/>
                                        <p:tgtEl>
                                          <p:spTgt spid="52"/>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53"/>
                                        </p:tgtEl>
                                        <p:attrNameLst>
                                          <p:attrName>style.visibility</p:attrName>
                                        </p:attrNameLst>
                                      </p:cBhvr>
                                      <p:to>
                                        <p:strVal val="visible"/>
                                      </p:to>
                                    </p:set>
                                    <p:animEffect transition="in" filter="fade">
                                      <p:cBhvr>
                                        <p:cTn id="128" dur="500"/>
                                        <p:tgtEl>
                                          <p:spTgt spid="5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35"/>
                                        </p:tgtEl>
                                        <p:attrNameLst>
                                          <p:attrName>style.visibility</p:attrName>
                                        </p:attrNameLst>
                                      </p:cBhvr>
                                      <p:to>
                                        <p:strVal val="visible"/>
                                      </p:to>
                                    </p:set>
                                    <p:animEffect transition="in" filter="fade">
                                      <p:cBhvr>
                                        <p:cTn id="131" dur="500"/>
                                        <p:tgtEl>
                                          <p:spTgt spid="3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41"/>
                                        </p:tgtEl>
                                        <p:attrNameLst>
                                          <p:attrName>style.visibility</p:attrName>
                                        </p:attrNameLst>
                                      </p:cBhvr>
                                      <p:to>
                                        <p:strVal val="visible"/>
                                      </p:to>
                                    </p:set>
                                    <p:animEffect transition="in" filter="fade">
                                      <p:cBhvr>
                                        <p:cTn id="134" dur="500"/>
                                        <p:tgtEl>
                                          <p:spTgt spid="41"/>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42"/>
                                        </p:tgtEl>
                                        <p:attrNameLst>
                                          <p:attrName>style.visibility</p:attrName>
                                        </p:attrNameLst>
                                      </p:cBhvr>
                                      <p:to>
                                        <p:strVal val="visible"/>
                                      </p:to>
                                    </p:set>
                                    <p:animEffect transition="in" filter="fade">
                                      <p:cBhvr>
                                        <p:cTn id="137" dur="500"/>
                                        <p:tgtEl>
                                          <p:spTgt spid="42"/>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43"/>
                                        </p:tgtEl>
                                        <p:attrNameLst>
                                          <p:attrName>style.visibility</p:attrName>
                                        </p:attrNameLst>
                                      </p:cBhvr>
                                      <p:to>
                                        <p:strVal val="visible"/>
                                      </p:to>
                                    </p:set>
                                    <p:animEffect transition="in" filter="fade">
                                      <p:cBhvr>
                                        <p:cTn id="140" dur="500"/>
                                        <p:tgtEl>
                                          <p:spTgt spid="43"/>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51"/>
                                        </p:tgtEl>
                                        <p:attrNameLst>
                                          <p:attrName>style.visibility</p:attrName>
                                        </p:attrNameLst>
                                      </p:cBhvr>
                                      <p:to>
                                        <p:strVal val="visible"/>
                                      </p:to>
                                    </p:set>
                                    <p:animEffect transition="in" filter="fade">
                                      <p:cBhvr>
                                        <p:cTn id="143" dur="500"/>
                                        <p:tgtEl>
                                          <p:spTgt spid="51"/>
                                        </p:tgtEl>
                                      </p:cBhvr>
                                    </p:animEffect>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1" nodeType="clickEffect">
                                  <p:stCondLst>
                                    <p:cond delay="0"/>
                                  </p:stCondLst>
                                  <p:childTnLst>
                                    <p:animEffect transition="out" filter="fade">
                                      <p:cBhvr>
                                        <p:cTn id="147" dur="500"/>
                                        <p:tgtEl>
                                          <p:spTgt spid="52"/>
                                        </p:tgtEl>
                                      </p:cBhvr>
                                    </p:animEffect>
                                    <p:set>
                                      <p:cBhvr>
                                        <p:cTn id="148" dur="1" fill="hold">
                                          <p:stCondLst>
                                            <p:cond delay="499"/>
                                          </p:stCondLst>
                                        </p:cTn>
                                        <p:tgtEl>
                                          <p:spTgt spid="52"/>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500"/>
                                        <p:tgtEl>
                                          <p:spTgt spid="53"/>
                                        </p:tgtEl>
                                      </p:cBhvr>
                                    </p:animEffect>
                                    <p:set>
                                      <p:cBhvr>
                                        <p:cTn id="151" dur="1" fill="hold">
                                          <p:stCondLst>
                                            <p:cond delay="499"/>
                                          </p:stCondLst>
                                        </p:cTn>
                                        <p:tgtEl>
                                          <p:spTgt spid="53"/>
                                        </p:tgtEl>
                                        <p:attrNameLst>
                                          <p:attrName>style.visibility</p:attrName>
                                        </p:attrNameLst>
                                      </p:cBhvr>
                                      <p:to>
                                        <p:strVal val="hidden"/>
                                      </p:to>
                                    </p:set>
                                  </p:childTnLst>
                                </p:cTn>
                              </p:par>
                              <p:par>
                                <p:cTn id="152" presetID="10" presetClass="exit" presetSubtype="0" fill="hold" grpId="1" nodeType="withEffect">
                                  <p:stCondLst>
                                    <p:cond delay="0"/>
                                  </p:stCondLst>
                                  <p:childTnLst>
                                    <p:animEffect transition="out" filter="fade">
                                      <p:cBhvr>
                                        <p:cTn id="153" dur="500"/>
                                        <p:tgtEl>
                                          <p:spTgt spid="35"/>
                                        </p:tgtEl>
                                      </p:cBhvr>
                                    </p:animEffect>
                                    <p:set>
                                      <p:cBhvr>
                                        <p:cTn id="154" dur="1" fill="hold">
                                          <p:stCondLst>
                                            <p:cond delay="499"/>
                                          </p:stCondLst>
                                        </p:cTn>
                                        <p:tgtEl>
                                          <p:spTgt spid="35"/>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500"/>
                                        <p:tgtEl>
                                          <p:spTgt spid="41"/>
                                        </p:tgtEl>
                                      </p:cBhvr>
                                    </p:animEffect>
                                    <p:set>
                                      <p:cBhvr>
                                        <p:cTn id="157" dur="1" fill="hold">
                                          <p:stCondLst>
                                            <p:cond delay="499"/>
                                          </p:stCondLst>
                                        </p:cTn>
                                        <p:tgtEl>
                                          <p:spTgt spid="41"/>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500"/>
                                        <p:tgtEl>
                                          <p:spTgt spid="42"/>
                                        </p:tgtEl>
                                      </p:cBhvr>
                                    </p:animEffect>
                                    <p:set>
                                      <p:cBhvr>
                                        <p:cTn id="160" dur="1" fill="hold">
                                          <p:stCondLst>
                                            <p:cond delay="499"/>
                                          </p:stCondLst>
                                        </p:cTn>
                                        <p:tgtEl>
                                          <p:spTgt spid="42"/>
                                        </p:tgtEl>
                                        <p:attrNameLst>
                                          <p:attrName>style.visibility</p:attrName>
                                        </p:attrNameLst>
                                      </p:cBhvr>
                                      <p:to>
                                        <p:strVal val="hidden"/>
                                      </p:to>
                                    </p:set>
                                  </p:childTnLst>
                                </p:cTn>
                              </p:par>
                              <p:par>
                                <p:cTn id="161" presetID="10" presetClass="exit" presetSubtype="0" fill="hold" grpId="1" nodeType="withEffect">
                                  <p:stCondLst>
                                    <p:cond delay="0"/>
                                  </p:stCondLst>
                                  <p:childTnLst>
                                    <p:animEffect transition="out" filter="fade">
                                      <p:cBhvr>
                                        <p:cTn id="162" dur="500"/>
                                        <p:tgtEl>
                                          <p:spTgt spid="43"/>
                                        </p:tgtEl>
                                      </p:cBhvr>
                                    </p:animEffect>
                                    <p:set>
                                      <p:cBhvr>
                                        <p:cTn id="163" dur="1" fill="hold">
                                          <p:stCondLst>
                                            <p:cond delay="499"/>
                                          </p:stCondLst>
                                        </p:cTn>
                                        <p:tgtEl>
                                          <p:spTgt spid="43"/>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500"/>
                                        <p:tgtEl>
                                          <p:spTgt spid="51"/>
                                        </p:tgtEl>
                                      </p:cBhvr>
                                    </p:animEffect>
                                    <p:set>
                                      <p:cBhvr>
                                        <p:cTn id="166" dur="1" fill="hold">
                                          <p:stCondLst>
                                            <p:cond delay="499"/>
                                          </p:stCondLst>
                                        </p:cTn>
                                        <p:tgtEl>
                                          <p:spTgt spid="51"/>
                                        </p:tgtEl>
                                        <p:attrNameLst>
                                          <p:attrName>style.visibility</p:attrName>
                                        </p:attrNameLst>
                                      </p:cBhvr>
                                      <p:to>
                                        <p:strVal val="hidden"/>
                                      </p:to>
                                    </p:set>
                                  </p:childTnLst>
                                </p:cTn>
                              </p:par>
                            </p:childTnLst>
                          </p:cTn>
                        </p:par>
                      </p:childTnLst>
                    </p:cTn>
                  </p:par>
                </p:childTnLst>
              </p:cTn>
              <p:nextCondLst>
                <p:cond evt="onClick" delay="0">
                  <p:tgtEl>
                    <p:spTgt spid="47"/>
                  </p:tgtEl>
                </p:cond>
              </p:nextCondLst>
            </p:seq>
          </p:childTnLst>
        </p:cTn>
      </p:par>
    </p:tnLst>
    <p:bldLst>
      <p:bldGraphic spid="55" grpId="0" uiExpand="1">
        <p:bldSub>
          <a:bldChart bld="category"/>
        </p:bldSub>
      </p:bldGraphic>
      <p:bldP spid="29" grpId="0"/>
      <p:bldP spid="30" grpId="0"/>
      <p:bldP spid="31" grpId="0"/>
      <p:bldP spid="32" grpId="0"/>
      <p:bldP spid="34" grpId="0"/>
      <p:bldP spid="35" grpId="0"/>
      <p:bldP spid="35" grpId="1"/>
      <p:bldP spid="36" grpId="0"/>
      <p:bldP spid="37" grpId="0"/>
      <p:bldP spid="38" grpId="0"/>
      <p:bldP spid="39" grpId="0"/>
      <p:bldP spid="40" grpId="0"/>
      <p:bldP spid="41" grpId="0"/>
      <p:bldP spid="41" grpId="1"/>
      <p:bldP spid="42" grpId="0"/>
      <p:bldP spid="42" grpId="1"/>
      <p:bldP spid="43" grpId="0"/>
      <p:bldP spid="43" grpId="1"/>
      <p:bldP spid="51" grpId="0"/>
      <p:bldP spid="51" grpId="1"/>
      <p:bldP spid="52" grpId="0"/>
      <p:bldP spid="52" grpId="1"/>
      <p:bldP spid="53" grpId="0" animBg="1"/>
      <p:bldP spid="53" grpId="1" animBg="1"/>
      <p:bldP spid="61" grpId="0"/>
      <p:bldP spid="62" grpId="0"/>
      <p:bldP spid="6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5" name="Gráfico 64"/>
          <p:cNvGraphicFramePr/>
          <p:nvPr>
            <p:extLst>
              <p:ext uri="{D42A27DB-BD31-4B8C-83A1-F6EECF244321}">
                <p14:modId xmlns:p14="http://schemas.microsoft.com/office/powerpoint/2010/main" val="2543806005"/>
              </p:ext>
            </p:extLst>
          </p:nvPr>
        </p:nvGraphicFramePr>
        <p:xfrm>
          <a:off x="542514" y="1853912"/>
          <a:ext cx="5238736" cy="3084292"/>
        </p:xfrm>
        <a:graphic>
          <a:graphicData uri="http://schemas.openxmlformats.org/drawingml/2006/chart">
            <c:chart xmlns:c="http://schemas.openxmlformats.org/drawingml/2006/chart" xmlns:r="http://schemas.openxmlformats.org/officeDocument/2006/relationships" r:id="rId2"/>
          </a:graphicData>
        </a:graphic>
      </p:graphicFrame>
      <p:sp>
        <p:nvSpPr>
          <p:cNvPr id="1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44" name="CaixaDeTexto 51"/>
          <p:cNvSpPr txBox="1"/>
          <p:nvPr/>
        </p:nvSpPr>
        <p:spPr>
          <a:xfrm>
            <a:off x="6288102" y="3822543"/>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8,5</a:t>
            </a:r>
            <a:endParaRPr lang="pt-BR" sz="1600" b="1" dirty="0">
              <a:solidFill>
                <a:schemeClr val="accent1">
                  <a:lumMod val="50000"/>
                </a:schemeClr>
              </a:solidFill>
              <a:latin typeface="Arial Narrow" panose="020B0606020202030204" pitchFamily="34" charset="0"/>
            </a:endParaRPr>
          </a:p>
        </p:txBody>
      </p:sp>
      <p:sp>
        <p:nvSpPr>
          <p:cNvPr id="45" name="CaixaDeTexto 51"/>
          <p:cNvSpPr txBox="1"/>
          <p:nvPr/>
        </p:nvSpPr>
        <p:spPr>
          <a:xfrm>
            <a:off x="6288102" y="4624844"/>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8,5</a:t>
            </a:r>
            <a:endParaRPr lang="pt-BR" sz="1400" b="1" dirty="0">
              <a:solidFill>
                <a:schemeClr val="accent4">
                  <a:lumMod val="75000"/>
                </a:schemeClr>
              </a:solidFill>
              <a:latin typeface="Arial Narrow" panose="020B0606020202030204" pitchFamily="34" charset="0"/>
            </a:endParaRPr>
          </a:p>
        </p:txBody>
      </p:sp>
      <p:sp>
        <p:nvSpPr>
          <p:cNvPr id="46" name="CaixaDeTexto 51"/>
          <p:cNvSpPr txBox="1"/>
          <p:nvPr/>
        </p:nvSpPr>
        <p:spPr>
          <a:xfrm>
            <a:off x="7888903" y="3822543"/>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8,4</a:t>
            </a:r>
            <a:endParaRPr lang="pt-BR" sz="1600" b="1" dirty="0">
              <a:solidFill>
                <a:schemeClr val="accent1">
                  <a:lumMod val="50000"/>
                </a:schemeClr>
              </a:solidFill>
              <a:latin typeface="Arial Narrow" panose="020B0606020202030204" pitchFamily="34" charset="0"/>
            </a:endParaRPr>
          </a:p>
        </p:txBody>
      </p:sp>
      <p:sp>
        <p:nvSpPr>
          <p:cNvPr id="47" name="CaixaDeTexto 51"/>
          <p:cNvSpPr txBox="1"/>
          <p:nvPr/>
        </p:nvSpPr>
        <p:spPr>
          <a:xfrm>
            <a:off x="9251596" y="3822543"/>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8,2</a:t>
            </a:r>
            <a:endParaRPr lang="pt-BR" sz="1600" b="1" dirty="0">
              <a:solidFill>
                <a:schemeClr val="accent1">
                  <a:lumMod val="50000"/>
                </a:schemeClr>
              </a:solidFill>
              <a:latin typeface="Arial Narrow" panose="020B0606020202030204" pitchFamily="34" charset="0"/>
            </a:endParaRPr>
          </a:p>
        </p:txBody>
      </p:sp>
      <p:sp>
        <p:nvSpPr>
          <p:cNvPr id="48" name="CaixaDeTexto 51"/>
          <p:cNvSpPr txBox="1"/>
          <p:nvPr/>
        </p:nvSpPr>
        <p:spPr>
          <a:xfrm>
            <a:off x="10610472" y="3822543"/>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8,3</a:t>
            </a:r>
            <a:endParaRPr lang="pt-BR" sz="1600" b="1" dirty="0">
              <a:solidFill>
                <a:schemeClr val="accent1">
                  <a:lumMod val="50000"/>
                </a:schemeClr>
              </a:solidFill>
              <a:latin typeface="Arial Narrow" panose="020B0606020202030204" pitchFamily="34" charset="0"/>
            </a:endParaRPr>
          </a:p>
        </p:txBody>
      </p:sp>
      <p:sp>
        <p:nvSpPr>
          <p:cNvPr id="49" name="CaixaDeTexto 51"/>
          <p:cNvSpPr txBox="1"/>
          <p:nvPr/>
        </p:nvSpPr>
        <p:spPr>
          <a:xfrm>
            <a:off x="8281796" y="1366106"/>
            <a:ext cx="1657043" cy="144655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8800" b="1" dirty="0">
                <a:solidFill>
                  <a:schemeClr val="accent1">
                    <a:lumMod val="50000"/>
                  </a:schemeClr>
                </a:solidFill>
                <a:latin typeface="Arial Narrow" panose="020B0606020202030204" pitchFamily="34" charset="0"/>
              </a:rPr>
              <a:t>8,3</a:t>
            </a:r>
            <a:endParaRPr lang="pt-BR" sz="4800" b="1" dirty="0">
              <a:solidFill>
                <a:schemeClr val="accent1">
                  <a:lumMod val="50000"/>
                </a:schemeClr>
              </a:solidFill>
              <a:latin typeface="Arial Narrow" panose="020B0606020202030204" pitchFamily="34" charset="0"/>
            </a:endParaRPr>
          </a:p>
        </p:txBody>
      </p:sp>
      <p:sp>
        <p:nvSpPr>
          <p:cNvPr id="50" name="CaixaDeTexto 51"/>
          <p:cNvSpPr txBox="1"/>
          <p:nvPr/>
        </p:nvSpPr>
        <p:spPr>
          <a:xfrm>
            <a:off x="6871131" y="1822491"/>
            <a:ext cx="1414812" cy="88742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ts val="3100"/>
              </a:lnSpc>
            </a:pPr>
            <a:r>
              <a:rPr lang="pt-BR" sz="2400" b="1" dirty="0">
                <a:solidFill>
                  <a:schemeClr val="accent1">
                    <a:lumMod val="50000"/>
                  </a:schemeClr>
                </a:solidFill>
                <a:latin typeface="Arial Narrow" panose="020B0606020202030204" pitchFamily="34" charset="0"/>
              </a:rPr>
              <a:t>média geral</a:t>
            </a:r>
            <a:endParaRPr lang="pt-BR" b="1" dirty="0">
              <a:solidFill>
                <a:schemeClr val="accent1">
                  <a:lumMod val="50000"/>
                </a:schemeClr>
              </a:solidFill>
              <a:latin typeface="Arial Narrow" panose="020B0606020202030204" pitchFamily="34" charset="0"/>
            </a:endParaRPr>
          </a:p>
        </p:txBody>
      </p:sp>
      <p:sp>
        <p:nvSpPr>
          <p:cNvPr id="51" name="CaixaDeTexto 51"/>
          <p:cNvSpPr txBox="1"/>
          <p:nvPr/>
        </p:nvSpPr>
        <p:spPr>
          <a:xfrm>
            <a:off x="7925064" y="4624844"/>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8,4</a:t>
            </a:r>
            <a:endParaRPr lang="pt-BR" sz="1400" b="1" dirty="0">
              <a:solidFill>
                <a:schemeClr val="accent4">
                  <a:lumMod val="75000"/>
                </a:schemeClr>
              </a:solidFill>
              <a:latin typeface="Arial Narrow" panose="020B0606020202030204" pitchFamily="34" charset="0"/>
            </a:endParaRPr>
          </a:p>
        </p:txBody>
      </p:sp>
      <p:sp>
        <p:nvSpPr>
          <p:cNvPr id="52" name="CaixaDeTexto 51"/>
          <p:cNvSpPr txBox="1"/>
          <p:nvPr/>
        </p:nvSpPr>
        <p:spPr>
          <a:xfrm>
            <a:off x="9289696" y="4624844"/>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8,3</a:t>
            </a:r>
            <a:endParaRPr lang="pt-BR" sz="1400" b="1" dirty="0">
              <a:solidFill>
                <a:schemeClr val="accent4">
                  <a:lumMod val="75000"/>
                </a:schemeClr>
              </a:solidFill>
              <a:latin typeface="Arial Narrow" panose="020B0606020202030204" pitchFamily="34" charset="0"/>
            </a:endParaRPr>
          </a:p>
        </p:txBody>
      </p:sp>
      <p:sp>
        <p:nvSpPr>
          <p:cNvPr id="53" name="CaixaDeTexto 51"/>
          <p:cNvSpPr txBox="1"/>
          <p:nvPr/>
        </p:nvSpPr>
        <p:spPr>
          <a:xfrm>
            <a:off x="10610472" y="4624843"/>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8,6</a:t>
            </a:r>
            <a:endParaRPr lang="pt-BR" sz="1400" b="1" dirty="0">
              <a:solidFill>
                <a:schemeClr val="accent4">
                  <a:lumMod val="75000"/>
                </a:schemeClr>
              </a:solidFill>
              <a:latin typeface="Arial Narrow" panose="020B0606020202030204" pitchFamily="34" charset="0"/>
            </a:endParaRPr>
          </a:p>
        </p:txBody>
      </p:sp>
      <p:cxnSp>
        <p:nvCxnSpPr>
          <p:cNvPr id="54" name="Conector reto 53"/>
          <p:cNvCxnSpPr/>
          <p:nvPr/>
        </p:nvCxnSpPr>
        <p:spPr>
          <a:xfrm>
            <a:off x="9139564" y="3048323"/>
            <a:ext cx="0" cy="1500269"/>
          </a:xfrm>
          <a:prstGeom prst="line">
            <a:avLst/>
          </a:prstGeom>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7672756" y="3048323"/>
            <a:ext cx="0" cy="1500269"/>
          </a:xfrm>
          <a:prstGeom prst="line">
            <a:avLst/>
          </a:prstGeom>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a:off x="10610472" y="3048323"/>
            <a:ext cx="0" cy="1500269"/>
          </a:xfrm>
          <a:prstGeom prst="line">
            <a:avLst/>
          </a:prstGeom>
        </p:spPr>
        <p:style>
          <a:lnRef idx="1">
            <a:schemeClr val="accent1"/>
          </a:lnRef>
          <a:fillRef idx="0">
            <a:schemeClr val="accent1"/>
          </a:fillRef>
          <a:effectRef idx="0">
            <a:schemeClr val="accent1"/>
          </a:effectRef>
          <a:fontRef idx="minor">
            <a:schemeClr val="tx1"/>
          </a:fontRef>
        </p:style>
      </p:cxnSp>
      <p:grpSp>
        <p:nvGrpSpPr>
          <p:cNvPr id="57" name="disparo historico"/>
          <p:cNvGrpSpPr/>
          <p:nvPr/>
        </p:nvGrpSpPr>
        <p:grpSpPr>
          <a:xfrm>
            <a:off x="10440061" y="5504335"/>
            <a:ext cx="1069593" cy="497735"/>
            <a:chOff x="10807700" y="5128364"/>
            <a:chExt cx="1069593" cy="497735"/>
          </a:xfrm>
        </p:grpSpPr>
        <p:sp>
          <p:nvSpPr>
            <p:cNvPr id="58"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59" name="Imagem 58"/>
            <p:cNvPicPr>
              <a:picLocks noChangeAspect="1"/>
            </p:cNvPicPr>
            <p:nvPr/>
          </p:nvPicPr>
          <p:blipFill>
            <a:blip r:embed="rId3"/>
            <a:stretch>
              <a:fillRect/>
            </a:stretch>
          </p:blipFill>
          <p:spPr>
            <a:xfrm>
              <a:off x="10900443" y="5223781"/>
              <a:ext cx="222928" cy="295539"/>
            </a:xfrm>
            <a:prstGeom prst="rect">
              <a:avLst/>
            </a:prstGeom>
          </p:spPr>
        </p:pic>
        <p:sp>
          <p:nvSpPr>
            <p:cNvPr id="60" name="Retângulo 59"/>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1" name="CaixaDeTexto 51"/>
          <p:cNvSpPr txBox="1"/>
          <p:nvPr/>
        </p:nvSpPr>
        <p:spPr>
          <a:xfrm>
            <a:off x="9816165" y="1772278"/>
            <a:ext cx="1207515" cy="707886"/>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000" b="1" dirty="0">
                <a:solidFill>
                  <a:schemeClr val="accent4">
                    <a:lumMod val="75000"/>
                  </a:schemeClr>
                </a:solidFill>
                <a:latin typeface="Arial Narrow" panose="020B0606020202030204" pitchFamily="34" charset="0"/>
              </a:rPr>
              <a:t>8,4</a:t>
            </a:r>
            <a:endParaRPr lang="pt-BR" sz="1800" b="1" dirty="0">
              <a:solidFill>
                <a:schemeClr val="accent4">
                  <a:lumMod val="75000"/>
                </a:schemeClr>
              </a:solidFill>
              <a:latin typeface="Arial Narrow" panose="020B0606020202030204" pitchFamily="34" charset="0"/>
            </a:endParaRPr>
          </a:p>
        </p:txBody>
      </p:sp>
      <p:sp>
        <p:nvSpPr>
          <p:cNvPr id="62" name="Retângulo 61"/>
          <p:cNvSpPr/>
          <p:nvPr/>
        </p:nvSpPr>
        <p:spPr>
          <a:xfrm>
            <a:off x="8774146" y="5638843"/>
            <a:ext cx="759274" cy="369332"/>
          </a:xfrm>
          <a:prstGeom prst="rect">
            <a:avLst/>
          </a:prstGeom>
        </p:spPr>
        <p:txBody>
          <a:bodyPr wrap="square">
            <a:spAutoFit/>
          </a:bodyPr>
          <a:lstStyle/>
          <a:p>
            <a:pPr algn="ctr" fontAlgn="ctr">
              <a:defRPr/>
            </a:pPr>
            <a:r>
              <a:rPr lang="pt-BR" b="1" dirty="0">
                <a:solidFill>
                  <a:schemeClr val="accent4">
                    <a:lumMod val="75000"/>
                  </a:schemeClr>
                </a:solidFill>
              </a:rPr>
              <a:t>2014</a:t>
            </a:r>
          </a:p>
        </p:txBody>
      </p:sp>
      <p:sp>
        <p:nvSpPr>
          <p:cNvPr id="63" name="Retângulo 62"/>
          <p:cNvSpPr/>
          <p:nvPr/>
        </p:nvSpPr>
        <p:spPr>
          <a:xfrm>
            <a:off x="8888457" y="5617414"/>
            <a:ext cx="570106" cy="45719"/>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6" name="Espaço Reservado para Conteúdo 2"/>
          <p:cNvSpPr txBox="1">
            <a:spLocks/>
          </p:cNvSpPr>
          <p:nvPr/>
        </p:nvSpPr>
        <p:spPr>
          <a:xfrm>
            <a:off x="732794" y="5159860"/>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lumMod val="50000"/>
                  </a:schemeClr>
                </a:solidFill>
                <a:latin typeface="+mn-lt"/>
              </a:rPr>
              <a:t>base: 5.695 entrevistas</a:t>
            </a:r>
          </a:p>
        </p:txBody>
      </p:sp>
      <p:sp>
        <p:nvSpPr>
          <p:cNvPr id="67" name="AutoShape 316"/>
          <p:cNvSpPr>
            <a:spLocks/>
          </p:cNvSpPr>
          <p:nvPr/>
        </p:nvSpPr>
        <p:spPr bwMode="auto">
          <a:xfrm>
            <a:off x="846251" y="5311933"/>
            <a:ext cx="2665346" cy="761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200" dirty="0">
                <a:solidFill>
                  <a:schemeClr val="accent4">
                    <a:lumMod val="75000"/>
                  </a:schemeClr>
                </a:solidFill>
              </a:rPr>
              <a:t>21 entrevistados não souberam avaliar ou preferiram não responder a pergunta e foram desconsiderados</a:t>
            </a:r>
          </a:p>
        </p:txBody>
      </p:sp>
      <p:sp>
        <p:nvSpPr>
          <p:cNvPr id="68" name="Espaço Reservado para Conteúdo 2"/>
          <p:cNvSpPr txBox="1">
            <a:spLocks/>
          </p:cNvSpPr>
          <p:nvPr/>
        </p:nvSpPr>
        <p:spPr>
          <a:xfrm>
            <a:off x="3589911" y="741109"/>
            <a:ext cx="5012179" cy="9552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atendimento das expectativas</a:t>
            </a:r>
          </a:p>
        </p:txBody>
      </p:sp>
      <p:sp>
        <p:nvSpPr>
          <p:cNvPr id="69"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P11</a:t>
            </a:r>
            <a:r>
              <a:rPr lang="pt-BR" sz="1200" dirty="0">
                <a:solidFill>
                  <a:schemeClr val="accent1">
                    <a:lumMod val="50000"/>
                  </a:schemeClr>
                </a:solidFill>
              </a:rPr>
              <a:t>. Agora eu gostaria de saber se o serviço prestado por meio do programa Sebraetec atendeu suas expectativas. Utilize a mesma escala de 0 a 10.</a:t>
            </a:r>
          </a:p>
        </p:txBody>
      </p:sp>
      <p:sp>
        <p:nvSpPr>
          <p:cNvPr id="79" name="CaixaDeTexto 66"/>
          <p:cNvSpPr txBox="1"/>
          <p:nvPr/>
        </p:nvSpPr>
        <p:spPr>
          <a:xfrm>
            <a:off x="6284454" y="3157698"/>
            <a:ext cx="1154906" cy="5078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r>
              <a:rPr lang="pt-BR" sz="1600" b="1" dirty="0">
                <a:solidFill>
                  <a:schemeClr val="bg2">
                    <a:lumMod val="25000"/>
                  </a:schemeClr>
                </a:solidFill>
                <a:ea typeface="Adobe Gothic Std B" panose="020B0800000000000000" pitchFamily="34" charset="-128"/>
              </a:rPr>
              <a:t> </a:t>
            </a:r>
            <a:r>
              <a:rPr lang="pt-BR" sz="1100" b="1" dirty="0">
                <a:solidFill>
                  <a:schemeClr val="bg2">
                    <a:lumMod val="25000"/>
                  </a:schemeClr>
                </a:solidFill>
                <a:ea typeface="Adobe Gothic Std B" panose="020B0800000000000000" pitchFamily="34" charset="-128"/>
              </a:rPr>
              <a:t>até R$ 60 mil</a:t>
            </a:r>
          </a:p>
        </p:txBody>
      </p:sp>
      <p:sp>
        <p:nvSpPr>
          <p:cNvPr id="80" name="CaixaDeTexto 66"/>
          <p:cNvSpPr txBox="1"/>
          <p:nvPr/>
        </p:nvSpPr>
        <p:spPr>
          <a:xfrm>
            <a:off x="7903602" y="3157698"/>
            <a:ext cx="1068624"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p>
          <a:p>
            <a:pPr algn="ctr"/>
            <a:r>
              <a:rPr lang="pt-BR" sz="1100" b="1" dirty="0">
                <a:solidFill>
                  <a:schemeClr val="bg2">
                    <a:lumMod val="25000"/>
                  </a:schemeClr>
                </a:solidFill>
                <a:ea typeface="Adobe Gothic Std B" panose="020B0800000000000000" pitchFamily="34" charset="-128"/>
              </a:rPr>
              <a:t>+ R$ 60 mil a R$ 360 mil</a:t>
            </a:r>
          </a:p>
        </p:txBody>
      </p:sp>
      <p:sp>
        <p:nvSpPr>
          <p:cNvPr id="81" name="CaixaDeTexto 66"/>
          <p:cNvSpPr txBox="1"/>
          <p:nvPr/>
        </p:nvSpPr>
        <p:spPr>
          <a:xfrm>
            <a:off x="9309942" y="3157698"/>
            <a:ext cx="932988"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p>
          <a:p>
            <a:pPr algn="ctr"/>
            <a:r>
              <a:rPr lang="pt-BR" sz="1100" b="1" dirty="0">
                <a:solidFill>
                  <a:schemeClr val="bg2">
                    <a:lumMod val="25000"/>
                  </a:schemeClr>
                </a:solidFill>
                <a:ea typeface="Adobe Gothic Std B" panose="020B0800000000000000" pitchFamily="34" charset="-128"/>
              </a:rPr>
              <a:t>+ R$ 360 mil a R$ 3,6 mi</a:t>
            </a:r>
          </a:p>
        </p:txBody>
      </p:sp>
      <p:sp>
        <p:nvSpPr>
          <p:cNvPr id="82" name="CaixaDeTexto 66"/>
          <p:cNvSpPr txBox="1"/>
          <p:nvPr/>
        </p:nvSpPr>
        <p:spPr>
          <a:xfrm>
            <a:off x="10580647" y="3157698"/>
            <a:ext cx="1273924" cy="41549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p>
          <a:p>
            <a:pPr algn="ctr"/>
            <a:r>
              <a:rPr lang="pt-BR" sz="1100" b="1" dirty="0">
                <a:solidFill>
                  <a:schemeClr val="bg2">
                    <a:lumMod val="25000"/>
                  </a:schemeClr>
                </a:solidFill>
                <a:ea typeface="Adobe Gothic Std B" panose="020B0800000000000000" pitchFamily="34" charset="-128"/>
              </a:rPr>
              <a:t>+ R$ 3,6 mi</a:t>
            </a:r>
          </a:p>
        </p:txBody>
      </p:sp>
    </p:spTree>
    <p:extLst>
      <p:ext uri="{BB962C8B-B14F-4D97-AF65-F5344CB8AC3E}">
        <p14:creationId xmlns:p14="http://schemas.microsoft.com/office/powerpoint/2010/main" val="2008504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5">
                                            <p:graphicEl>
                                              <a:chart seriesIdx="-3" categoryIdx="-3" bldStep="gridLegend"/>
                                            </p:graphicEl>
                                          </p:spTgt>
                                        </p:tgtEl>
                                        <p:attrNameLst>
                                          <p:attrName>style.visibility</p:attrName>
                                        </p:attrNameLst>
                                      </p:cBhvr>
                                      <p:to>
                                        <p:strVal val="visible"/>
                                      </p:to>
                                    </p:set>
                                    <p:animEffect transition="in" filter="wipe(down)">
                                      <p:cBhvr>
                                        <p:cTn id="11" dur="500"/>
                                        <p:tgtEl>
                                          <p:spTgt spid="65">
                                            <p:graphicEl>
                                              <a:chart seriesIdx="-3" categoryIdx="-3" bldStep="gridLegend"/>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5">
                                            <p:graphicEl>
                                              <a:chart seriesIdx="-4" categoryIdx="0" bldStep="category"/>
                                            </p:graphicEl>
                                          </p:spTgt>
                                        </p:tgtEl>
                                        <p:attrNameLst>
                                          <p:attrName>style.visibility</p:attrName>
                                        </p:attrNameLst>
                                      </p:cBhvr>
                                      <p:to>
                                        <p:strVal val="visible"/>
                                      </p:to>
                                    </p:set>
                                    <p:animEffect transition="in" filter="wipe(down)">
                                      <p:cBhvr>
                                        <p:cTn id="15" dur="100"/>
                                        <p:tgtEl>
                                          <p:spTgt spid="65">
                                            <p:graphicEl>
                                              <a:chart seriesIdx="-4" categoryIdx="0" bldStep="category"/>
                                            </p:graphicEl>
                                          </p:spTgt>
                                        </p:tgtEl>
                                      </p:cBhvr>
                                    </p:animEffect>
                                  </p:childTnLst>
                                </p:cTn>
                              </p:par>
                            </p:childTnLst>
                          </p:cTn>
                        </p:par>
                        <p:par>
                          <p:cTn id="16" fill="hold">
                            <p:stCondLst>
                              <p:cond delay="1100"/>
                            </p:stCondLst>
                            <p:childTnLst>
                              <p:par>
                                <p:cTn id="17" presetID="22" presetClass="entr" presetSubtype="4" fill="hold" grpId="0" nodeType="afterEffect">
                                  <p:stCondLst>
                                    <p:cond delay="0"/>
                                  </p:stCondLst>
                                  <p:childTnLst>
                                    <p:set>
                                      <p:cBhvr>
                                        <p:cTn id="18" dur="1" fill="hold">
                                          <p:stCondLst>
                                            <p:cond delay="0"/>
                                          </p:stCondLst>
                                        </p:cTn>
                                        <p:tgtEl>
                                          <p:spTgt spid="65">
                                            <p:graphicEl>
                                              <a:chart seriesIdx="-4" categoryIdx="1" bldStep="category"/>
                                            </p:graphicEl>
                                          </p:spTgt>
                                        </p:tgtEl>
                                        <p:attrNameLst>
                                          <p:attrName>style.visibility</p:attrName>
                                        </p:attrNameLst>
                                      </p:cBhvr>
                                      <p:to>
                                        <p:strVal val="visible"/>
                                      </p:to>
                                    </p:set>
                                    <p:animEffect transition="in" filter="wipe(down)">
                                      <p:cBhvr>
                                        <p:cTn id="19" dur="100"/>
                                        <p:tgtEl>
                                          <p:spTgt spid="65">
                                            <p:graphicEl>
                                              <a:chart seriesIdx="-4" categoryIdx="1" bldStep="category"/>
                                            </p:graphicEl>
                                          </p:spTgt>
                                        </p:tgtEl>
                                      </p:cBhvr>
                                    </p:animEffect>
                                  </p:childTnLst>
                                </p:cTn>
                              </p:par>
                            </p:childTnLst>
                          </p:cTn>
                        </p:par>
                        <p:par>
                          <p:cTn id="20" fill="hold">
                            <p:stCondLst>
                              <p:cond delay="1200"/>
                            </p:stCondLst>
                            <p:childTnLst>
                              <p:par>
                                <p:cTn id="21" presetID="22" presetClass="entr" presetSubtype="4" fill="hold" grpId="0" nodeType="afterEffect">
                                  <p:stCondLst>
                                    <p:cond delay="0"/>
                                  </p:stCondLst>
                                  <p:childTnLst>
                                    <p:set>
                                      <p:cBhvr>
                                        <p:cTn id="22" dur="1" fill="hold">
                                          <p:stCondLst>
                                            <p:cond delay="0"/>
                                          </p:stCondLst>
                                        </p:cTn>
                                        <p:tgtEl>
                                          <p:spTgt spid="65">
                                            <p:graphicEl>
                                              <a:chart seriesIdx="-4" categoryIdx="2" bldStep="category"/>
                                            </p:graphicEl>
                                          </p:spTgt>
                                        </p:tgtEl>
                                        <p:attrNameLst>
                                          <p:attrName>style.visibility</p:attrName>
                                        </p:attrNameLst>
                                      </p:cBhvr>
                                      <p:to>
                                        <p:strVal val="visible"/>
                                      </p:to>
                                    </p:set>
                                    <p:animEffect transition="in" filter="wipe(down)">
                                      <p:cBhvr>
                                        <p:cTn id="23" dur="100"/>
                                        <p:tgtEl>
                                          <p:spTgt spid="65">
                                            <p:graphicEl>
                                              <a:chart seriesIdx="-4" categoryIdx="2" bldStep="category"/>
                                            </p:graphicEl>
                                          </p:spTgt>
                                        </p:tgtEl>
                                      </p:cBhvr>
                                    </p:animEffect>
                                  </p:childTnLst>
                                </p:cTn>
                              </p:par>
                            </p:childTnLst>
                          </p:cTn>
                        </p:par>
                        <p:par>
                          <p:cTn id="24" fill="hold">
                            <p:stCondLst>
                              <p:cond delay="1300"/>
                            </p:stCondLst>
                            <p:childTnLst>
                              <p:par>
                                <p:cTn id="25" presetID="22" presetClass="entr" presetSubtype="4" fill="hold" grpId="0" nodeType="afterEffect">
                                  <p:stCondLst>
                                    <p:cond delay="0"/>
                                  </p:stCondLst>
                                  <p:childTnLst>
                                    <p:set>
                                      <p:cBhvr>
                                        <p:cTn id="26" dur="1" fill="hold">
                                          <p:stCondLst>
                                            <p:cond delay="0"/>
                                          </p:stCondLst>
                                        </p:cTn>
                                        <p:tgtEl>
                                          <p:spTgt spid="65">
                                            <p:graphicEl>
                                              <a:chart seriesIdx="-4" categoryIdx="3" bldStep="category"/>
                                            </p:graphicEl>
                                          </p:spTgt>
                                        </p:tgtEl>
                                        <p:attrNameLst>
                                          <p:attrName>style.visibility</p:attrName>
                                        </p:attrNameLst>
                                      </p:cBhvr>
                                      <p:to>
                                        <p:strVal val="visible"/>
                                      </p:to>
                                    </p:set>
                                    <p:animEffect transition="in" filter="wipe(down)">
                                      <p:cBhvr>
                                        <p:cTn id="27" dur="100"/>
                                        <p:tgtEl>
                                          <p:spTgt spid="65">
                                            <p:graphicEl>
                                              <a:chart seriesIdx="-4" categoryIdx="3" bldStep="category"/>
                                            </p:graphicEl>
                                          </p:spTgt>
                                        </p:tgtEl>
                                      </p:cBhvr>
                                    </p:animEffect>
                                  </p:childTnLst>
                                </p:cTn>
                              </p:par>
                            </p:childTnLst>
                          </p:cTn>
                        </p:par>
                        <p:par>
                          <p:cTn id="28" fill="hold">
                            <p:stCondLst>
                              <p:cond delay="1400"/>
                            </p:stCondLst>
                            <p:childTnLst>
                              <p:par>
                                <p:cTn id="29" presetID="22" presetClass="entr" presetSubtype="4" fill="hold" grpId="0" nodeType="afterEffect">
                                  <p:stCondLst>
                                    <p:cond delay="0"/>
                                  </p:stCondLst>
                                  <p:childTnLst>
                                    <p:set>
                                      <p:cBhvr>
                                        <p:cTn id="30" dur="1" fill="hold">
                                          <p:stCondLst>
                                            <p:cond delay="0"/>
                                          </p:stCondLst>
                                        </p:cTn>
                                        <p:tgtEl>
                                          <p:spTgt spid="65">
                                            <p:graphicEl>
                                              <a:chart seriesIdx="-4" categoryIdx="4" bldStep="category"/>
                                            </p:graphicEl>
                                          </p:spTgt>
                                        </p:tgtEl>
                                        <p:attrNameLst>
                                          <p:attrName>style.visibility</p:attrName>
                                        </p:attrNameLst>
                                      </p:cBhvr>
                                      <p:to>
                                        <p:strVal val="visible"/>
                                      </p:to>
                                    </p:set>
                                    <p:animEffect transition="in" filter="wipe(down)">
                                      <p:cBhvr>
                                        <p:cTn id="31" dur="100"/>
                                        <p:tgtEl>
                                          <p:spTgt spid="65">
                                            <p:graphicEl>
                                              <a:chart seriesIdx="-4" categoryIdx="4" bldStep="category"/>
                                            </p:graphicEl>
                                          </p:spTgt>
                                        </p:tgtEl>
                                      </p:cBhvr>
                                    </p:animEffect>
                                  </p:childTnLst>
                                </p:cTn>
                              </p:par>
                            </p:childTnLst>
                          </p:cTn>
                        </p:par>
                        <p:par>
                          <p:cTn id="32" fill="hold">
                            <p:stCondLst>
                              <p:cond delay="1500"/>
                            </p:stCondLst>
                            <p:childTnLst>
                              <p:par>
                                <p:cTn id="33" presetID="22" presetClass="entr" presetSubtype="4" fill="hold" grpId="0" nodeType="afterEffect">
                                  <p:stCondLst>
                                    <p:cond delay="0"/>
                                  </p:stCondLst>
                                  <p:childTnLst>
                                    <p:set>
                                      <p:cBhvr>
                                        <p:cTn id="34" dur="1" fill="hold">
                                          <p:stCondLst>
                                            <p:cond delay="0"/>
                                          </p:stCondLst>
                                        </p:cTn>
                                        <p:tgtEl>
                                          <p:spTgt spid="65">
                                            <p:graphicEl>
                                              <a:chart seriesIdx="-4" categoryIdx="5" bldStep="category"/>
                                            </p:graphicEl>
                                          </p:spTgt>
                                        </p:tgtEl>
                                        <p:attrNameLst>
                                          <p:attrName>style.visibility</p:attrName>
                                        </p:attrNameLst>
                                      </p:cBhvr>
                                      <p:to>
                                        <p:strVal val="visible"/>
                                      </p:to>
                                    </p:set>
                                    <p:animEffect transition="in" filter="wipe(down)">
                                      <p:cBhvr>
                                        <p:cTn id="35" dur="100"/>
                                        <p:tgtEl>
                                          <p:spTgt spid="65">
                                            <p:graphicEl>
                                              <a:chart seriesIdx="-4" categoryIdx="5" bldStep="category"/>
                                            </p:graphicEl>
                                          </p:spTgt>
                                        </p:tgtEl>
                                      </p:cBhvr>
                                    </p:animEffect>
                                  </p:childTnLst>
                                </p:cTn>
                              </p:par>
                            </p:childTnLst>
                          </p:cTn>
                        </p:par>
                        <p:par>
                          <p:cTn id="36" fill="hold">
                            <p:stCondLst>
                              <p:cond delay="1600"/>
                            </p:stCondLst>
                            <p:childTnLst>
                              <p:par>
                                <p:cTn id="37" presetID="22" presetClass="entr" presetSubtype="4" fill="hold" grpId="0" nodeType="afterEffect">
                                  <p:stCondLst>
                                    <p:cond delay="0"/>
                                  </p:stCondLst>
                                  <p:childTnLst>
                                    <p:set>
                                      <p:cBhvr>
                                        <p:cTn id="38" dur="1" fill="hold">
                                          <p:stCondLst>
                                            <p:cond delay="0"/>
                                          </p:stCondLst>
                                        </p:cTn>
                                        <p:tgtEl>
                                          <p:spTgt spid="65">
                                            <p:graphicEl>
                                              <a:chart seriesIdx="-4" categoryIdx="6" bldStep="category"/>
                                            </p:graphicEl>
                                          </p:spTgt>
                                        </p:tgtEl>
                                        <p:attrNameLst>
                                          <p:attrName>style.visibility</p:attrName>
                                        </p:attrNameLst>
                                      </p:cBhvr>
                                      <p:to>
                                        <p:strVal val="visible"/>
                                      </p:to>
                                    </p:set>
                                    <p:animEffect transition="in" filter="wipe(down)">
                                      <p:cBhvr>
                                        <p:cTn id="39" dur="100"/>
                                        <p:tgtEl>
                                          <p:spTgt spid="65">
                                            <p:graphicEl>
                                              <a:chart seriesIdx="-4" categoryIdx="6" bldStep="category"/>
                                            </p:graphicEl>
                                          </p:spTgt>
                                        </p:tgtEl>
                                      </p:cBhvr>
                                    </p:animEffect>
                                  </p:childTnLst>
                                </p:cTn>
                              </p:par>
                            </p:childTnLst>
                          </p:cTn>
                        </p:par>
                        <p:par>
                          <p:cTn id="40" fill="hold">
                            <p:stCondLst>
                              <p:cond delay="1700"/>
                            </p:stCondLst>
                            <p:childTnLst>
                              <p:par>
                                <p:cTn id="41" presetID="22" presetClass="entr" presetSubtype="4" fill="hold" grpId="0" nodeType="afterEffect">
                                  <p:stCondLst>
                                    <p:cond delay="0"/>
                                  </p:stCondLst>
                                  <p:childTnLst>
                                    <p:set>
                                      <p:cBhvr>
                                        <p:cTn id="42" dur="1" fill="hold">
                                          <p:stCondLst>
                                            <p:cond delay="0"/>
                                          </p:stCondLst>
                                        </p:cTn>
                                        <p:tgtEl>
                                          <p:spTgt spid="65">
                                            <p:graphicEl>
                                              <a:chart seriesIdx="-4" categoryIdx="7" bldStep="category"/>
                                            </p:graphicEl>
                                          </p:spTgt>
                                        </p:tgtEl>
                                        <p:attrNameLst>
                                          <p:attrName>style.visibility</p:attrName>
                                        </p:attrNameLst>
                                      </p:cBhvr>
                                      <p:to>
                                        <p:strVal val="visible"/>
                                      </p:to>
                                    </p:set>
                                    <p:animEffect transition="in" filter="wipe(down)">
                                      <p:cBhvr>
                                        <p:cTn id="43" dur="100"/>
                                        <p:tgtEl>
                                          <p:spTgt spid="65">
                                            <p:graphicEl>
                                              <a:chart seriesIdx="-4" categoryIdx="7" bldStep="category"/>
                                            </p:graphicEl>
                                          </p:spTgt>
                                        </p:tgtEl>
                                      </p:cBhvr>
                                    </p:animEffect>
                                  </p:childTnLst>
                                </p:cTn>
                              </p:par>
                            </p:childTnLst>
                          </p:cTn>
                        </p:par>
                        <p:par>
                          <p:cTn id="44" fill="hold">
                            <p:stCondLst>
                              <p:cond delay="1800"/>
                            </p:stCondLst>
                            <p:childTnLst>
                              <p:par>
                                <p:cTn id="45" presetID="22" presetClass="entr" presetSubtype="4" fill="hold" grpId="0" nodeType="afterEffect">
                                  <p:stCondLst>
                                    <p:cond delay="0"/>
                                  </p:stCondLst>
                                  <p:childTnLst>
                                    <p:set>
                                      <p:cBhvr>
                                        <p:cTn id="46" dur="1" fill="hold">
                                          <p:stCondLst>
                                            <p:cond delay="0"/>
                                          </p:stCondLst>
                                        </p:cTn>
                                        <p:tgtEl>
                                          <p:spTgt spid="65">
                                            <p:graphicEl>
                                              <a:chart seriesIdx="-4" categoryIdx="8" bldStep="category"/>
                                            </p:graphicEl>
                                          </p:spTgt>
                                        </p:tgtEl>
                                        <p:attrNameLst>
                                          <p:attrName>style.visibility</p:attrName>
                                        </p:attrNameLst>
                                      </p:cBhvr>
                                      <p:to>
                                        <p:strVal val="visible"/>
                                      </p:to>
                                    </p:set>
                                    <p:animEffect transition="in" filter="wipe(down)">
                                      <p:cBhvr>
                                        <p:cTn id="47" dur="100"/>
                                        <p:tgtEl>
                                          <p:spTgt spid="65">
                                            <p:graphicEl>
                                              <a:chart seriesIdx="-4" categoryIdx="8" bldStep="category"/>
                                            </p:graphicEl>
                                          </p:spTgt>
                                        </p:tgtEl>
                                      </p:cBhvr>
                                    </p:animEffect>
                                  </p:childTnLst>
                                </p:cTn>
                              </p:par>
                            </p:childTnLst>
                          </p:cTn>
                        </p:par>
                        <p:par>
                          <p:cTn id="48" fill="hold">
                            <p:stCondLst>
                              <p:cond delay="1900"/>
                            </p:stCondLst>
                            <p:childTnLst>
                              <p:par>
                                <p:cTn id="49" presetID="22" presetClass="entr" presetSubtype="4" fill="hold" grpId="0" nodeType="afterEffect">
                                  <p:stCondLst>
                                    <p:cond delay="0"/>
                                  </p:stCondLst>
                                  <p:childTnLst>
                                    <p:set>
                                      <p:cBhvr>
                                        <p:cTn id="50" dur="1" fill="hold">
                                          <p:stCondLst>
                                            <p:cond delay="0"/>
                                          </p:stCondLst>
                                        </p:cTn>
                                        <p:tgtEl>
                                          <p:spTgt spid="65">
                                            <p:graphicEl>
                                              <a:chart seriesIdx="-4" categoryIdx="9" bldStep="category"/>
                                            </p:graphicEl>
                                          </p:spTgt>
                                        </p:tgtEl>
                                        <p:attrNameLst>
                                          <p:attrName>style.visibility</p:attrName>
                                        </p:attrNameLst>
                                      </p:cBhvr>
                                      <p:to>
                                        <p:strVal val="visible"/>
                                      </p:to>
                                    </p:set>
                                    <p:animEffect transition="in" filter="wipe(down)">
                                      <p:cBhvr>
                                        <p:cTn id="51" dur="100"/>
                                        <p:tgtEl>
                                          <p:spTgt spid="65">
                                            <p:graphicEl>
                                              <a:chart seriesIdx="-4" categoryIdx="9" bldStep="category"/>
                                            </p:graphicEl>
                                          </p:spTgt>
                                        </p:tgtEl>
                                      </p:cBhvr>
                                    </p:animEffect>
                                  </p:childTnLst>
                                </p:cTn>
                              </p:par>
                            </p:childTnLst>
                          </p:cTn>
                        </p:par>
                        <p:par>
                          <p:cTn id="52" fill="hold">
                            <p:stCondLst>
                              <p:cond delay="2000"/>
                            </p:stCondLst>
                            <p:childTnLst>
                              <p:par>
                                <p:cTn id="53" presetID="22" presetClass="entr" presetSubtype="4" fill="hold" grpId="0" nodeType="afterEffect">
                                  <p:stCondLst>
                                    <p:cond delay="0"/>
                                  </p:stCondLst>
                                  <p:childTnLst>
                                    <p:set>
                                      <p:cBhvr>
                                        <p:cTn id="54" dur="1" fill="hold">
                                          <p:stCondLst>
                                            <p:cond delay="0"/>
                                          </p:stCondLst>
                                        </p:cTn>
                                        <p:tgtEl>
                                          <p:spTgt spid="65">
                                            <p:graphicEl>
                                              <a:chart seriesIdx="-4" categoryIdx="10" bldStep="category"/>
                                            </p:graphicEl>
                                          </p:spTgt>
                                        </p:tgtEl>
                                        <p:attrNameLst>
                                          <p:attrName>style.visibility</p:attrName>
                                        </p:attrNameLst>
                                      </p:cBhvr>
                                      <p:to>
                                        <p:strVal val="visible"/>
                                      </p:to>
                                    </p:set>
                                    <p:animEffect transition="in" filter="wipe(down)">
                                      <p:cBhvr>
                                        <p:cTn id="55" dur="100"/>
                                        <p:tgtEl>
                                          <p:spTgt spid="65">
                                            <p:graphicEl>
                                              <a:chart seriesIdx="-4" categoryIdx="10" bldStep="category"/>
                                            </p:graphicEl>
                                          </p:spTgt>
                                        </p:tgtEl>
                                      </p:cBhvr>
                                    </p:animEffect>
                                  </p:childTnLst>
                                </p:cTn>
                              </p:par>
                            </p:childTnLst>
                          </p:cTn>
                        </p:par>
                        <p:par>
                          <p:cTn id="56" fill="hold">
                            <p:stCondLst>
                              <p:cond delay="2100"/>
                            </p:stCondLst>
                            <p:childTnLst>
                              <p:par>
                                <p:cTn id="57" presetID="2" presetClass="entr" presetSubtype="4"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additive="base">
                                        <p:cTn id="59" dur="500" fill="hold"/>
                                        <p:tgtEl>
                                          <p:spTgt spid="50"/>
                                        </p:tgtEl>
                                        <p:attrNameLst>
                                          <p:attrName>ppt_x</p:attrName>
                                        </p:attrNameLst>
                                      </p:cBhvr>
                                      <p:tavLst>
                                        <p:tav tm="0">
                                          <p:val>
                                            <p:strVal val="#ppt_x"/>
                                          </p:val>
                                        </p:tav>
                                        <p:tav tm="100000">
                                          <p:val>
                                            <p:strVal val="#ppt_x"/>
                                          </p:val>
                                        </p:tav>
                                      </p:tavLst>
                                    </p:anim>
                                    <p:anim calcmode="lin" valueType="num">
                                      <p:cBhvr additive="base">
                                        <p:cTn id="60" dur="500" fill="hold"/>
                                        <p:tgtEl>
                                          <p:spTgt spid="5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anim calcmode="lin" valueType="num">
                                      <p:cBhvr additive="base">
                                        <p:cTn id="63" dur="500" fill="hold"/>
                                        <p:tgtEl>
                                          <p:spTgt spid="49"/>
                                        </p:tgtEl>
                                        <p:attrNameLst>
                                          <p:attrName>ppt_x</p:attrName>
                                        </p:attrNameLst>
                                      </p:cBhvr>
                                      <p:tavLst>
                                        <p:tav tm="0">
                                          <p:val>
                                            <p:strVal val="#ppt_x"/>
                                          </p:val>
                                        </p:tav>
                                        <p:tav tm="100000">
                                          <p:val>
                                            <p:strVal val="#ppt_x"/>
                                          </p:val>
                                        </p:tav>
                                      </p:tavLst>
                                    </p:anim>
                                    <p:anim calcmode="lin" valueType="num">
                                      <p:cBhvr additive="base">
                                        <p:cTn id="64"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additive="base">
                                        <p:cTn id="69" dur="500" fill="hold"/>
                                        <p:tgtEl>
                                          <p:spTgt spid="79"/>
                                        </p:tgtEl>
                                        <p:attrNameLst>
                                          <p:attrName>ppt_x</p:attrName>
                                        </p:attrNameLst>
                                      </p:cBhvr>
                                      <p:tavLst>
                                        <p:tav tm="0">
                                          <p:val>
                                            <p:strVal val="1+#ppt_w/2"/>
                                          </p:val>
                                        </p:tav>
                                        <p:tav tm="100000">
                                          <p:val>
                                            <p:strVal val="#ppt_x"/>
                                          </p:val>
                                        </p:tav>
                                      </p:tavLst>
                                    </p:anim>
                                    <p:anim calcmode="lin" valueType="num">
                                      <p:cBhvr additive="base">
                                        <p:cTn id="70" dur="500" fill="hold"/>
                                        <p:tgtEl>
                                          <p:spTgt spid="79"/>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80"/>
                                        </p:tgtEl>
                                        <p:attrNameLst>
                                          <p:attrName>style.visibility</p:attrName>
                                        </p:attrNameLst>
                                      </p:cBhvr>
                                      <p:to>
                                        <p:strVal val="visible"/>
                                      </p:to>
                                    </p:set>
                                    <p:anim calcmode="lin" valueType="num">
                                      <p:cBhvr additive="base">
                                        <p:cTn id="73" dur="500" fill="hold"/>
                                        <p:tgtEl>
                                          <p:spTgt spid="80"/>
                                        </p:tgtEl>
                                        <p:attrNameLst>
                                          <p:attrName>ppt_x</p:attrName>
                                        </p:attrNameLst>
                                      </p:cBhvr>
                                      <p:tavLst>
                                        <p:tav tm="0">
                                          <p:val>
                                            <p:strVal val="1+#ppt_w/2"/>
                                          </p:val>
                                        </p:tav>
                                        <p:tav tm="100000">
                                          <p:val>
                                            <p:strVal val="#ppt_x"/>
                                          </p:val>
                                        </p:tav>
                                      </p:tavLst>
                                    </p:anim>
                                    <p:anim calcmode="lin" valueType="num">
                                      <p:cBhvr additive="base">
                                        <p:cTn id="74" dur="500" fill="hold"/>
                                        <p:tgtEl>
                                          <p:spTgt spid="80"/>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1+#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82"/>
                                        </p:tgtEl>
                                        <p:attrNameLst>
                                          <p:attrName>style.visibility</p:attrName>
                                        </p:attrNameLst>
                                      </p:cBhvr>
                                      <p:to>
                                        <p:strVal val="visible"/>
                                      </p:to>
                                    </p:set>
                                    <p:anim calcmode="lin" valueType="num">
                                      <p:cBhvr additive="base">
                                        <p:cTn id="81" dur="500" fill="hold"/>
                                        <p:tgtEl>
                                          <p:spTgt spid="82"/>
                                        </p:tgtEl>
                                        <p:attrNameLst>
                                          <p:attrName>ppt_x</p:attrName>
                                        </p:attrNameLst>
                                      </p:cBhvr>
                                      <p:tavLst>
                                        <p:tav tm="0">
                                          <p:val>
                                            <p:strVal val="1+#ppt_w/2"/>
                                          </p:val>
                                        </p:tav>
                                        <p:tav tm="100000">
                                          <p:val>
                                            <p:strVal val="#ppt_x"/>
                                          </p:val>
                                        </p:tav>
                                      </p:tavLst>
                                    </p:anim>
                                    <p:anim calcmode="lin" valueType="num">
                                      <p:cBhvr additive="base">
                                        <p:cTn id="82" dur="500" fill="hold"/>
                                        <p:tgtEl>
                                          <p:spTgt spid="82"/>
                                        </p:tgtEl>
                                        <p:attrNameLst>
                                          <p:attrName>ppt_y</p:attrName>
                                        </p:attrNameLst>
                                      </p:cBhvr>
                                      <p:tavLst>
                                        <p:tav tm="0">
                                          <p:val>
                                            <p:strVal val="#ppt_y"/>
                                          </p:val>
                                        </p:tav>
                                        <p:tav tm="100000">
                                          <p:val>
                                            <p:strVal val="#ppt_y"/>
                                          </p:val>
                                        </p:tav>
                                      </p:tavLst>
                                    </p:anim>
                                  </p:childTnLst>
                                </p:cTn>
                              </p:par>
                            </p:childTnLst>
                          </p:cTn>
                        </p:par>
                        <p:par>
                          <p:cTn id="83" fill="hold">
                            <p:stCondLst>
                              <p:cond delay="500"/>
                            </p:stCondLst>
                            <p:childTnLst>
                              <p:par>
                                <p:cTn id="84" presetID="2" presetClass="entr" presetSubtype="4" fill="hold" nodeType="afterEffect">
                                  <p:stCondLst>
                                    <p:cond delay="0"/>
                                  </p:stCondLst>
                                  <p:childTnLst>
                                    <p:set>
                                      <p:cBhvr>
                                        <p:cTn id="85" dur="1" fill="hold">
                                          <p:stCondLst>
                                            <p:cond delay="0"/>
                                          </p:stCondLst>
                                        </p:cTn>
                                        <p:tgtEl>
                                          <p:spTgt spid="55"/>
                                        </p:tgtEl>
                                        <p:attrNameLst>
                                          <p:attrName>style.visibility</p:attrName>
                                        </p:attrNameLst>
                                      </p:cBhvr>
                                      <p:to>
                                        <p:strVal val="visible"/>
                                      </p:to>
                                    </p:set>
                                    <p:anim calcmode="lin" valueType="num">
                                      <p:cBhvr additive="base">
                                        <p:cTn id="86" dur="500" fill="hold"/>
                                        <p:tgtEl>
                                          <p:spTgt spid="55"/>
                                        </p:tgtEl>
                                        <p:attrNameLst>
                                          <p:attrName>ppt_x</p:attrName>
                                        </p:attrNameLst>
                                      </p:cBhvr>
                                      <p:tavLst>
                                        <p:tav tm="0">
                                          <p:val>
                                            <p:strVal val="#ppt_x"/>
                                          </p:val>
                                        </p:tav>
                                        <p:tav tm="100000">
                                          <p:val>
                                            <p:strVal val="#ppt_x"/>
                                          </p:val>
                                        </p:tav>
                                      </p:tavLst>
                                    </p:anim>
                                    <p:anim calcmode="lin" valueType="num">
                                      <p:cBhvr additive="base">
                                        <p:cTn id="87" dur="500" fill="hold"/>
                                        <p:tgtEl>
                                          <p:spTgt spid="55"/>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additive="base">
                                        <p:cTn id="90" dur="500" fill="hold"/>
                                        <p:tgtEl>
                                          <p:spTgt spid="54"/>
                                        </p:tgtEl>
                                        <p:attrNameLst>
                                          <p:attrName>ppt_x</p:attrName>
                                        </p:attrNameLst>
                                      </p:cBhvr>
                                      <p:tavLst>
                                        <p:tav tm="0">
                                          <p:val>
                                            <p:strVal val="#ppt_x"/>
                                          </p:val>
                                        </p:tav>
                                        <p:tav tm="100000">
                                          <p:val>
                                            <p:strVal val="#ppt_x"/>
                                          </p:val>
                                        </p:tav>
                                      </p:tavLst>
                                    </p:anim>
                                    <p:anim calcmode="lin" valueType="num">
                                      <p:cBhvr additive="base">
                                        <p:cTn id="91" dur="500" fill="hold"/>
                                        <p:tgtEl>
                                          <p:spTgt spid="54"/>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6"/>
                                        </p:tgtEl>
                                        <p:attrNameLst>
                                          <p:attrName>style.visibility</p:attrName>
                                        </p:attrNameLst>
                                      </p:cBhvr>
                                      <p:to>
                                        <p:strVal val="visible"/>
                                      </p:to>
                                    </p:set>
                                    <p:anim calcmode="lin" valueType="num">
                                      <p:cBhvr additive="base">
                                        <p:cTn id="94" dur="500" fill="hold"/>
                                        <p:tgtEl>
                                          <p:spTgt spid="56"/>
                                        </p:tgtEl>
                                        <p:attrNameLst>
                                          <p:attrName>ppt_x</p:attrName>
                                        </p:attrNameLst>
                                      </p:cBhvr>
                                      <p:tavLst>
                                        <p:tav tm="0">
                                          <p:val>
                                            <p:strVal val="#ppt_x"/>
                                          </p:val>
                                        </p:tav>
                                        <p:tav tm="100000">
                                          <p:val>
                                            <p:strVal val="#ppt_x"/>
                                          </p:val>
                                        </p:tav>
                                      </p:tavLst>
                                    </p:anim>
                                    <p:anim calcmode="lin" valueType="num">
                                      <p:cBhvr additive="base">
                                        <p:cTn id="95" dur="500" fill="hold"/>
                                        <p:tgtEl>
                                          <p:spTgt spid="56"/>
                                        </p:tgtEl>
                                        <p:attrNameLst>
                                          <p:attrName>ppt_y</p:attrName>
                                        </p:attrNameLst>
                                      </p:cBhvr>
                                      <p:tavLst>
                                        <p:tav tm="0">
                                          <p:val>
                                            <p:strVal val="1+#ppt_h/2"/>
                                          </p:val>
                                        </p:tav>
                                        <p:tav tm="100000">
                                          <p:val>
                                            <p:strVal val="#ppt_y"/>
                                          </p:val>
                                        </p:tav>
                                      </p:tavLst>
                                    </p:anim>
                                  </p:childTnLst>
                                </p:cTn>
                              </p:par>
                            </p:childTnLst>
                          </p:cTn>
                        </p:par>
                        <p:par>
                          <p:cTn id="96" fill="hold">
                            <p:stCondLst>
                              <p:cond delay="1000"/>
                            </p:stCondLst>
                            <p:childTnLst>
                              <p:par>
                                <p:cTn id="97" presetID="10"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500"/>
                                        <p:tgtEl>
                                          <p:spTgt spid="4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46"/>
                                        </p:tgtEl>
                                        <p:attrNameLst>
                                          <p:attrName>style.visibility</p:attrName>
                                        </p:attrNameLst>
                                      </p:cBhvr>
                                      <p:to>
                                        <p:strVal val="visible"/>
                                      </p:to>
                                    </p:set>
                                    <p:animEffect transition="in" filter="fade">
                                      <p:cBhvr>
                                        <p:cTn id="102" dur="500"/>
                                        <p:tgtEl>
                                          <p:spTgt spid="46"/>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animEffect transition="in" filter="fade">
                                      <p:cBhvr>
                                        <p:cTn id="105" dur="500"/>
                                        <p:tgtEl>
                                          <p:spTgt spid="47"/>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8"/>
                                        </p:tgtEl>
                                        <p:attrNameLst>
                                          <p:attrName>style.visibility</p:attrName>
                                        </p:attrNameLst>
                                      </p:cBhvr>
                                      <p:to>
                                        <p:strVal val="visible"/>
                                      </p:to>
                                    </p:set>
                                    <p:animEffect transition="in" filter="fade">
                                      <p:cBhvr>
                                        <p:cTn id="108" dur="500"/>
                                        <p:tgtEl>
                                          <p:spTgt spid="48"/>
                                        </p:tgtEl>
                                      </p:cBhvr>
                                    </p:animEffect>
                                  </p:childTnLst>
                                </p:cTn>
                              </p:par>
                            </p:childTnLst>
                          </p:cTn>
                        </p:par>
                        <p:par>
                          <p:cTn id="109" fill="hold">
                            <p:stCondLst>
                              <p:cond delay="1500"/>
                            </p:stCondLst>
                            <p:childTnLst>
                              <p:par>
                                <p:cTn id="110" presetID="10" presetClass="entr" presetSubtype="0" fill="hold" grpId="0" nodeType="after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500"/>
                                        <p:tgtEl>
                                          <p:spTgt spid="66"/>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67"/>
                                        </p:tgtEl>
                                        <p:attrNameLst>
                                          <p:attrName>style.visibility</p:attrName>
                                        </p:attrNameLst>
                                      </p:cBhvr>
                                      <p:to>
                                        <p:strVal val="visible"/>
                                      </p:to>
                                    </p:set>
                                    <p:animEffect transition="in" filter="fade">
                                      <p:cBhvr>
                                        <p:cTn id="115" dur="500"/>
                                        <p:tgtEl>
                                          <p:spTgt spid="67"/>
                                        </p:tgtEl>
                                      </p:cBhvr>
                                    </p:animEffect>
                                  </p:childTnLst>
                                </p:cTn>
                              </p:par>
                            </p:childTnLst>
                          </p:cTn>
                        </p:par>
                        <p:par>
                          <p:cTn id="116" fill="hold">
                            <p:stCondLst>
                              <p:cond delay="2000"/>
                            </p:stCondLst>
                            <p:childTnLst>
                              <p:par>
                                <p:cTn id="117" presetID="10" presetClass="entr" presetSubtype="0" fill="hold" nodeType="afterEffect">
                                  <p:stCondLst>
                                    <p:cond delay="0"/>
                                  </p:stCondLst>
                                  <p:childTnLst>
                                    <p:set>
                                      <p:cBhvr>
                                        <p:cTn id="118" dur="1" fill="hold">
                                          <p:stCondLst>
                                            <p:cond delay="0"/>
                                          </p:stCondLst>
                                        </p:cTn>
                                        <p:tgtEl>
                                          <p:spTgt spid="57"/>
                                        </p:tgtEl>
                                        <p:attrNameLst>
                                          <p:attrName>style.visibility</p:attrName>
                                        </p:attrNameLst>
                                      </p:cBhvr>
                                      <p:to>
                                        <p:strVal val="visible"/>
                                      </p:to>
                                    </p:set>
                                    <p:animEffect transition="in" filter="fade">
                                      <p:cBhvr>
                                        <p:cTn id="11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20" restart="whenNotActive" fill="hold" evtFilter="cancelBubble" nodeType="interactiveSeq">
                <p:stCondLst>
                  <p:cond evt="onClick" delay="0">
                    <p:tgtEl>
                      <p:spTgt spid="57"/>
                    </p:tgtEl>
                  </p:cond>
                </p:stCondLst>
                <p:endSync evt="end" delay="0">
                  <p:rtn val="all"/>
                </p:endSync>
                <p:childTnLst>
                  <p:par>
                    <p:cTn id="121" fill="hold">
                      <p:stCondLst>
                        <p:cond delay="0"/>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62"/>
                                        </p:tgtEl>
                                        <p:attrNameLst>
                                          <p:attrName>style.visibility</p:attrName>
                                        </p:attrNameLst>
                                      </p:cBhvr>
                                      <p:to>
                                        <p:strVal val="visible"/>
                                      </p:to>
                                    </p:set>
                                    <p:animEffect transition="in" filter="fade">
                                      <p:cBhvr>
                                        <p:cTn id="125" dur="500"/>
                                        <p:tgtEl>
                                          <p:spTgt spid="62"/>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63"/>
                                        </p:tgtEl>
                                        <p:attrNameLst>
                                          <p:attrName>style.visibility</p:attrName>
                                        </p:attrNameLst>
                                      </p:cBhvr>
                                      <p:to>
                                        <p:strVal val="visible"/>
                                      </p:to>
                                    </p:set>
                                    <p:animEffect transition="in" filter="fade">
                                      <p:cBhvr>
                                        <p:cTn id="128" dur="500"/>
                                        <p:tgtEl>
                                          <p:spTgt spid="6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fade">
                                      <p:cBhvr>
                                        <p:cTn id="131" dur="500"/>
                                        <p:tgtEl>
                                          <p:spTgt spid="4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fade">
                                      <p:cBhvr>
                                        <p:cTn id="134" dur="500"/>
                                        <p:tgtEl>
                                          <p:spTgt spid="51"/>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53"/>
                                        </p:tgtEl>
                                        <p:attrNameLst>
                                          <p:attrName>style.visibility</p:attrName>
                                        </p:attrNameLst>
                                      </p:cBhvr>
                                      <p:to>
                                        <p:strVal val="visible"/>
                                      </p:to>
                                    </p:set>
                                    <p:animEffect transition="in" filter="fade">
                                      <p:cBhvr>
                                        <p:cTn id="140" dur="500"/>
                                        <p:tgtEl>
                                          <p:spTgt spid="53"/>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61"/>
                                        </p:tgtEl>
                                        <p:attrNameLst>
                                          <p:attrName>style.visibility</p:attrName>
                                        </p:attrNameLst>
                                      </p:cBhvr>
                                      <p:to>
                                        <p:strVal val="visible"/>
                                      </p:to>
                                    </p:set>
                                    <p:animEffect transition="in" filter="fade">
                                      <p:cBhvr>
                                        <p:cTn id="143" dur="500"/>
                                        <p:tgtEl>
                                          <p:spTgt spid="61"/>
                                        </p:tgtEl>
                                      </p:cBhvr>
                                    </p:animEffect>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1" nodeType="clickEffect">
                                  <p:stCondLst>
                                    <p:cond delay="0"/>
                                  </p:stCondLst>
                                  <p:childTnLst>
                                    <p:animEffect transition="out" filter="fade">
                                      <p:cBhvr>
                                        <p:cTn id="147" dur="500"/>
                                        <p:tgtEl>
                                          <p:spTgt spid="62"/>
                                        </p:tgtEl>
                                      </p:cBhvr>
                                    </p:animEffect>
                                    <p:set>
                                      <p:cBhvr>
                                        <p:cTn id="148" dur="1" fill="hold">
                                          <p:stCondLst>
                                            <p:cond delay="499"/>
                                          </p:stCondLst>
                                        </p:cTn>
                                        <p:tgtEl>
                                          <p:spTgt spid="62"/>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500"/>
                                        <p:tgtEl>
                                          <p:spTgt spid="63"/>
                                        </p:tgtEl>
                                      </p:cBhvr>
                                    </p:animEffect>
                                    <p:set>
                                      <p:cBhvr>
                                        <p:cTn id="151" dur="1" fill="hold">
                                          <p:stCondLst>
                                            <p:cond delay="499"/>
                                          </p:stCondLst>
                                        </p:cTn>
                                        <p:tgtEl>
                                          <p:spTgt spid="63"/>
                                        </p:tgtEl>
                                        <p:attrNameLst>
                                          <p:attrName>style.visibility</p:attrName>
                                        </p:attrNameLst>
                                      </p:cBhvr>
                                      <p:to>
                                        <p:strVal val="hidden"/>
                                      </p:to>
                                    </p:set>
                                  </p:childTnLst>
                                </p:cTn>
                              </p:par>
                              <p:par>
                                <p:cTn id="152" presetID="10" presetClass="exit" presetSubtype="0" fill="hold" grpId="1" nodeType="withEffect">
                                  <p:stCondLst>
                                    <p:cond delay="0"/>
                                  </p:stCondLst>
                                  <p:childTnLst>
                                    <p:animEffect transition="out" filter="fade">
                                      <p:cBhvr>
                                        <p:cTn id="153" dur="500"/>
                                        <p:tgtEl>
                                          <p:spTgt spid="45"/>
                                        </p:tgtEl>
                                      </p:cBhvr>
                                    </p:animEffect>
                                    <p:set>
                                      <p:cBhvr>
                                        <p:cTn id="154" dur="1" fill="hold">
                                          <p:stCondLst>
                                            <p:cond delay="499"/>
                                          </p:stCondLst>
                                        </p:cTn>
                                        <p:tgtEl>
                                          <p:spTgt spid="45"/>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500"/>
                                        <p:tgtEl>
                                          <p:spTgt spid="51"/>
                                        </p:tgtEl>
                                      </p:cBhvr>
                                    </p:animEffect>
                                    <p:set>
                                      <p:cBhvr>
                                        <p:cTn id="157" dur="1" fill="hold">
                                          <p:stCondLst>
                                            <p:cond delay="499"/>
                                          </p:stCondLst>
                                        </p:cTn>
                                        <p:tgtEl>
                                          <p:spTgt spid="51"/>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500"/>
                                        <p:tgtEl>
                                          <p:spTgt spid="52"/>
                                        </p:tgtEl>
                                      </p:cBhvr>
                                    </p:animEffect>
                                    <p:set>
                                      <p:cBhvr>
                                        <p:cTn id="160" dur="1" fill="hold">
                                          <p:stCondLst>
                                            <p:cond delay="499"/>
                                          </p:stCondLst>
                                        </p:cTn>
                                        <p:tgtEl>
                                          <p:spTgt spid="52"/>
                                        </p:tgtEl>
                                        <p:attrNameLst>
                                          <p:attrName>style.visibility</p:attrName>
                                        </p:attrNameLst>
                                      </p:cBhvr>
                                      <p:to>
                                        <p:strVal val="hidden"/>
                                      </p:to>
                                    </p:set>
                                  </p:childTnLst>
                                </p:cTn>
                              </p:par>
                              <p:par>
                                <p:cTn id="161" presetID="10" presetClass="exit" presetSubtype="0" fill="hold" grpId="1" nodeType="withEffect">
                                  <p:stCondLst>
                                    <p:cond delay="0"/>
                                  </p:stCondLst>
                                  <p:childTnLst>
                                    <p:animEffect transition="out" filter="fade">
                                      <p:cBhvr>
                                        <p:cTn id="162" dur="500"/>
                                        <p:tgtEl>
                                          <p:spTgt spid="53"/>
                                        </p:tgtEl>
                                      </p:cBhvr>
                                    </p:animEffect>
                                    <p:set>
                                      <p:cBhvr>
                                        <p:cTn id="163" dur="1" fill="hold">
                                          <p:stCondLst>
                                            <p:cond delay="499"/>
                                          </p:stCondLst>
                                        </p:cTn>
                                        <p:tgtEl>
                                          <p:spTgt spid="53"/>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500"/>
                                        <p:tgtEl>
                                          <p:spTgt spid="61"/>
                                        </p:tgtEl>
                                      </p:cBhvr>
                                    </p:animEffect>
                                    <p:set>
                                      <p:cBhvr>
                                        <p:cTn id="166" dur="1" fill="hold">
                                          <p:stCondLst>
                                            <p:cond delay="499"/>
                                          </p:stCondLst>
                                        </p:cTn>
                                        <p:tgtEl>
                                          <p:spTgt spid="61"/>
                                        </p:tgtEl>
                                        <p:attrNameLst>
                                          <p:attrName>style.visibility</p:attrName>
                                        </p:attrNameLst>
                                      </p:cBhvr>
                                      <p:to>
                                        <p:strVal val="hidden"/>
                                      </p:to>
                                    </p:set>
                                  </p:childTnLst>
                                </p:cTn>
                              </p:par>
                            </p:childTnLst>
                          </p:cTn>
                        </p:par>
                      </p:childTnLst>
                    </p:cTn>
                  </p:par>
                </p:childTnLst>
              </p:cTn>
              <p:nextCondLst>
                <p:cond evt="onClick" delay="0">
                  <p:tgtEl>
                    <p:spTgt spid="57"/>
                  </p:tgtEl>
                </p:cond>
              </p:nextCondLst>
            </p:seq>
          </p:childTnLst>
        </p:cTn>
      </p:par>
    </p:tnLst>
    <p:bldLst>
      <p:bldGraphic spid="65" grpId="0">
        <p:bldSub>
          <a:bldChart bld="category"/>
        </p:bldSub>
      </p:bldGraphic>
      <p:bldP spid="44" grpId="0"/>
      <p:bldP spid="45" grpId="0"/>
      <p:bldP spid="45" grpId="1"/>
      <p:bldP spid="46" grpId="0"/>
      <p:bldP spid="47" grpId="0"/>
      <p:bldP spid="48" grpId="0"/>
      <p:bldP spid="49" grpId="0"/>
      <p:bldP spid="50" grpId="0"/>
      <p:bldP spid="51" grpId="0"/>
      <p:bldP spid="51" grpId="1"/>
      <p:bldP spid="52" grpId="0"/>
      <p:bldP spid="52" grpId="1"/>
      <p:bldP spid="53" grpId="0"/>
      <p:bldP spid="53" grpId="1"/>
      <p:bldP spid="61" grpId="0"/>
      <p:bldP spid="61" grpId="1"/>
      <p:bldP spid="62" grpId="0"/>
      <p:bldP spid="62" grpId="1"/>
      <p:bldP spid="63" grpId="0" animBg="1"/>
      <p:bldP spid="63" grpId="1" animBg="1"/>
      <p:bldP spid="66" grpId="0"/>
      <p:bldP spid="67" grpId="0"/>
      <p:bldP spid="68" grpId="0"/>
      <p:bldP spid="79" grpId="0"/>
      <p:bldP spid="80" grpId="0"/>
      <p:bldP spid="81" grpId="0"/>
      <p:bldP spid="8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17"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P12</a:t>
            </a:r>
            <a:r>
              <a:rPr lang="pt-BR" sz="1200" dirty="0">
                <a:solidFill>
                  <a:schemeClr val="accent1">
                    <a:lumMod val="50000"/>
                  </a:schemeClr>
                </a:solidFill>
              </a:rPr>
              <a:t>. Em relação à sua satisfação geral com o curso ou consultoria que fez, atribua uma nota de 0 a 10:.</a:t>
            </a:r>
          </a:p>
        </p:txBody>
      </p:sp>
      <p:sp>
        <p:nvSpPr>
          <p:cNvPr id="40" name="Espaço Reservado para Conteúdo 2"/>
          <p:cNvSpPr txBox="1">
            <a:spLocks/>
          </p:cNvSpPr>
          <p:nvPr/>
        </p:nvSpPr>
        <p:spPr>
          <a:xfrm>
            <a:off x="4200862" y="708472"/>
            <a:ext cx="3790276" cy="83023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satisfação geral</a:t>
            </a:r>
          </a:p>
        </p:txBody>
      </p:sp>
      <p:sp>
        <p:nvSpPr>
          <p:cNvPr id="41" name="Espaço Reservado para Conteúdo 2"/>
          <p:cNvSpPr txBox="1">
            <a:spLocks/>
          </p:cNvSpPr>
          <p:nvPr/>
        </p:nvSpPr>
        <p:spPr>
          <a:xfrm>
            <a:off x="806176" y="4562278"/>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lumMod val="50000"/>
                  </a:schemeClr>
                </a:solidFill>
                <a:latin typeface="+mn-lt"/>
              </a:rPr>
              <a:t>base: 5.695 entrevistas</a:t>
            </a:r>
          </a:p>
        </p:txBody>
      </p:sp>
      <p:sp>
        <p:nvSpPr>
          <p:cNvPr id="42" name="AutoShape 316"/>
          <p:cNvSpPr>
            <a:spLocks/>
          </p:cNvSpPr>
          <p:nvPr/>
        </p:nvSpPr>
        <p:spPr bwMode="auto">
          <a:xfrm>
            <a:off x="873697" y="4860379"/>
            <a:ext cx="2665346" cy="761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200" dirty="0">
                <a:solidFill>
                  <a:schemeClr val="accent4">
                    <a:lumMod val="75000"/>
                  </a:schemeClr>
                </a:solidFill>
              </a:rPr>
              <a:t>21 entrevistados não souberam avaliar ou preferiram não responder a pergunta e foram desconsiderados</a:t>
            </a:r>
          </a:p>
        </p:txBody>
      </p:sp>
      <p:graphicFrame>
        <p:nvGraphicFramePr>
          <p:cNvPr id="43" name="Tabela 42"/>
          <p:cNvGraphicFramePr>
            <a:graphicFrameLocks noGrp="1"/>
          </p:cNvGraphicFramePr>
          <p:nvPr>
            <p:extLst>
              <p:ext uri="{D42A27DB-BD31-4B8C-83A1-F6EECF244321}">
                <p14:modId xmlns:p14="http://schemas.microsoft.com/office/powerpoint/2010/main" val="3375726509"/>
              </p:ext>
            </p:extLst>
          </p:nvPr>
        </p:nvGraphicFramePr>
        <p:xfrm>
          <a:off x="8053480" y="1406090"/>
          <a:ext cx="734394" cy="4546487"/>
        </p:xfrm>
        <a:graphic>
          <a:graphicData uri="http://schemas.openxmlformats.org/drawingml/2006/table">
            <a:tbl>
              <a:tblPr>
                <a:tableStyleId>{5C22544A-7EE6-4342-B048-85BDC9FD1C3A}</a:tableStyleId>
              </a:tblPr>
              <a:tblGrid>
                <a:gridCol w="677691">
                  <a:extLst>
                    <a:ext uri="{9D8B030D-6E8A-4147-A177-3AD203B41FA5}">
                      <a16:colId xmlns:a16="http://schemas.microsoft.com/office/drawing/2014/main" xmlns="" val="20000"/>
                    </a:ext>
                  </a:extLst>
                </a:gridCol>
                <a:gridCol w="56703">
                  <a:extLst>
                    <a:ext uri="{9D8B030D-6E8A-4147-A177-3AD203B41FA5}">
                      <a16:colId xmlns:a16="http://schemas.microsoft.com/office/drawing/2014/main" xmlns="" val="20002"/>
                    </a:ext>
                  </a:extLst>
                </a:gridCol>
              </a:tblGrid>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10</a:t>
                      </a:r>
                    </a:p>
                  </a:txBody>
                  <a:tcPr marL="12151" marR="12151" marT="12151"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0"/>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9</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1"/>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8</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2"/>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7</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3"/>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6</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4"/>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5</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5"/>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4</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6"/>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3</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7"/>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2</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8"/>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9"/>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0</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10"/>
                  </a:ext>
                </a:extLst>
              </a:tr>
            </a:tbl>
          </a:graphicData>
        </a:graphic>
      </p:graphicFrame>
      <p:graphicFrame>
        <p:nvGraphicFramePr>
          <p:cNvPr id="44" name="Gráfico 43"/>
          <p:cNvGraphicFramePr/>
          <p:nvPr>
            <p:extLst>
              <p:ext uri="{D42A27DB-BD31-4B8C-83A1-F6EECF244321}">
                <p14:modId xmlns:p14="http://schemas.microsoft.com/office/powerpoint/2010/main" val="4020573906"/>
              </p:ext>
            </p:extLst>
          </p:nvPr>
        </p:nvGraphicFramePr>
        <p:xfrm>
          <a:off x="8720318" y="1397000"/>
          <a:ext cx="3103382" cy="4550562"/>
        </p:xfrm>
        <a:graphic>
          <a:graphicData uri="http://schemas.openxmlformats.org/drawingml/2006/chart">
            <c:chart xmlns:c="http://schemas.openxmlformats.org/drawingml/2006/chart" xmlns:r="http://schemas.openxmlformats.org/officeDocument/2006/relationships" r:id="rId2"/>
          </a:graphicData>
        </a:graphic>
      </p:graphicFrame>
      <p:grpSp>
        <p:nvGrpSpPr>
          <p:cNvPr id="46" name="Grupo 29"/>
          <p:cNvGrpSpPr/>
          <p:nvPr/>
        </p:nvGrpSpPr>
        <p:grpSpPr>
          <a:xfrm>
            <a:off x="3374550" y="2780988"/>
            <a:ext cx="1230010" cy="1101572"/>
            <a:chOff x="6232709" y="2122719"/>
            <a:chExt cx="1230010" cy="1101572"/>
          </a:xfrm>
          <a:solidFill>
            <a:schemeClr val="bg1"/>
          </a:solidFill>
        </p:grpSpPr>
        <p:sp>
          <p:nvSpPr>
            <p:cNvPr id="47" name="Retângulo de cantos arredondados 30"/>
            <p:cNvSpPr/>
            <p:nvPr/>
          </p:nvSpPr>
          <p:spPr>
            <a:xfrm>
              <a:off x="6233043" y="2122719"/>
              <a:ext cx="1229676" cy="1101572"/>
            </a:xfrm>
            <a:prstGeom prst="roundRect">
              <a:avLst/>
            </a:prstGeom>
            <a:grp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CaixaDeTexto 51"/>
            <p:cNvSpPr txBox="1"/>
            <p:nvPr/>
          </p:nvSpPr>
          <p:spPr>
            <a:xfrm>
              <a:off x="6232709"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2">
                      <a:lumMod val="75000"/>
                    </a:schemeClr>
                  </a:solidFill>
                  <a:latin typeface="Arial Narrow" panose="020B0606020202030204" pitchFamily="34" charset="0"/>
                </a:rPr>
                <a:t>8,7</a:t>
              </a:r>
              <a:endParaRPr lang="pt-BR" sz="2800" b="1" dirty="0">
                <a:solidFill>
                  <a:schemeClr val="accent2">
                    <a:lumMod val="75000"/>
                  </a:schemeClr>
                </a:solidFill>
                <a:latin typeface="Arial Narrow" panose="020B0606020202030204" pitchFamily="34" charset="0"/>
              </a:endParaRPr>
            </a:p>
          </p:txBody>
        </p:sp>
      </p:grpSp>
      <p:sp>
        <p:nvSpPr>
          <p:cNvPr id="49" name="Rectangle 28"/>
          <p:cNvSpPr>
            <a:spLocks noChangeArrowheads="1"/>
          </p:cNvSpPr>
          <p:nvPr/>
        </p:nvSpPr>
        <p:spPr bwMode="auto">
          <a:xfrm>
            <a:off x="1927488" y="3041132"/>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a:ln>
                  <a:noFill/>
                </a:ln>
                <a:solidFill>
                  <a:schemeClr val="accent3">
                    <a:lumMod val="75000"/>
                  </a:schemeClr>
                </a:solidFill>
                <a:effectLst/>
                <a:latin typeface="+mn-lt"/>
              </a:rPr>
              <a:t>2015</a:t>
            </a:r>
          </a:p>
        </p:txBody>
      </p:sp>
      <p:graphicFrame>
        <p:nvGraphicFramePr>
          <p:cNvPr id="50" name="Tabela 49"/>
          <p:cNvGraphicFramePr>
            <a:graphicFrameLocks noGrp="1"/>
          </p:cNvGraphicFramePr>
          <p:nvPr>
            <p:extLst>
              <p:ext uri="{D42A27DB-BD31-4B8C-83A1-F6EECF244321}">
                <p14:modId xmlns:p14="http://schemas.microsoft.com/office/powerpoint/2010/main" val="3978225046"/>
              </p:ext>
            </p:extLst>
          </p:nvPr>
        </p:nvGraphicFramePr>
        <p:xfrm>
          <a:off x="7704882" y="1393825"/>
          <a:ext cx="538030" cy="4546487"/>
        </p:xfrm>
        <a:graphic>
          <a:graphicData uri="http://schemas.openxmlformats.org/drawingml/2006/table">
            <a:tbl>
              <a:tblPr>
                <a:tableStyleId>{5C22544A-7EE6-4342-B048-85BDC9FD1C3A}</a:tableStyleId>
              </a:tblPr>
              <a:tblGrid>
                <a:gridCol w="538030">
                  <a:extLst>
                    <a:ext uri="{9D8B030D-6E8A-4147-A177-3AD203B41FA5}">
                      <a16:colId xmlns:a16="http://schemas.microsoft.com/office/drawing/2014/main" xmlns="" val="20001"/>
                    </a:ext>
                  </a:extLst>
                </a:gridCol>
              </a:tblGrid>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45</a:t>
                      </a:r>
                      <a:r>
                        <a:rPr lang="pt-BR" sz="1100" b="1" dirty="0">
                          <a:solidFill>
                            <a:schemeClr val="accent4">
                              <a:lumMod val="75000"/>
                            </a:schemeClr>
                          </a:solidFill>
                        </a:rPr>
                        <a:t>%</a:t>
                      </a:r>
                    </a:p>
                  </a:txBody>
                  <a:tcPr marL="12151" marR="12151" marT="12151"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20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20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8</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2</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3</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1</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8"/>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9"/>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1</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10"/>
                  </a:ext>
                </a:extLst>
              </a:tr>
            </a:tbl>
          </a:graphicData>
        </a:graphic>
      </p:graphicFrame>
      <p:grpSp>
        <p:nvGrpSpPr>
          <p:cNvPr id="51" name="disparo historico"/>
          <p:cNvGrpSpPr/>
          <p:nvPr/>
        </p:nvGrpSpPr>
        <p:grpSpPr>
          <a:xfrm>
            <a:off x="9967304" y="5610059"/>
            <a:ext cx="1069593" cy="497735"/>
            <a:chOff x="10807700" y="5128364"/>
            <a:chExt cx="1069593" cy="497735"/>
          </a:xfrm>
        </p:grpSpPr>
        <p:sp>
          <p:nvSpPr>
            <p:cNvPr id="52"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53" name="Imagem 52"/>
            <p:cNvPicPr>
              <a:picLocks noChangeAspect="1"/>
            </p:cNvPicPr>
            <p:nvPr/>
          </p:nvPicPr>
          <p:blipFill>
            <a:blip r:embed="rId3"/>
            <a:stretch>
              <a:fillRect/>
            </a:stretch>
          </p:blipFill>
          <p:spPr>
            <a:xfrm>
              <a:off x="10900443" y="5223781"/>
              <a:ext cx="222928" cy="295539"/>
            </a:xfrm>
            <a:prstGeom prst="rect">
              <a:avLst/>
            </a:prstGeom>
          </p:spPr>
        </p:pic>
        <p:sp>
          <p:nvSpPr>
            <p:cNvPr id="54" name="Retângulo 53"/>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55" name="Agrupar 54"/>
          <p:cNvGrpSpPr/>
          <p:nvPr/>
        </p:nvGrpSpPr>
        <p:grpSpPr>
          <a:xfrm>
            <a:off x="4200862" y="3041132"/>
            <a:ext cx="1469022" cy="1145005"/>
            <a:chOff x="2343352" y="3382818"/>
            <a:chExt cx="1469022" cy="1145005"/>
          </a:xfrm>
        </p:grpSpPr>
        <p:sp>
          <p:nvSpPr>
            <p:cNvPr id="56" name="CaixaDeTexto 51"/>
            <p:cNvSpPr txBox="1"/>
            <p:nvPr/>
          </p:nvSpPr>
          <p:spPr>
            <a:xfrm>
              <a:off x="2796631" y="3382818"/>
              <a:ext cx="1015743" cy="783193"/>
            </a:xfrm>
            <a:prstGeom prst="roundRect">
              <a:avLst/>
            </a:prstGeom>
            <a:noFill/>
            <a:ln w="38100">
              <a:solidFill>
                <a:schemeClr val="accent2"/>
              </a:solid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000" b="1" dirty="0">
                  <a:solidFill>
                    <a:schemeClr val="accent4">
                      <a:lumMod val="75000"/>
                    </a:schemeClr>
                  </a:solidFill>
                  <a:latin typeface="Arial Narrow" panose="020B0606020202030204" pitchFamily="34" charset="0"/>
                </a:rPr>
                <a:t>8,8</a:t>
              </a:r>
              <a:endParaRPr lang="pt-BR" sz="1800" b="1" dirty="0">
                <a:solidFill>
                  <a:schemeClr val="accent4">
                    <a:lumMod val="75000"/>
                  </a:schemeClr>
                </a:solidFill>
                <a:latin typeface="Arial Narrow" panose="020B0606020202030204" pitchFamily="34" charset="0"/>
              </a:endParaRPr>
            </a:p>
          </p:txBody>
        </p:sp>
        <p:sp>
          <p:nvSpPr>
            <p:cNvPr id="57" name="Rectangle 28"/>
            <p:cNvSpPr>
              <a:spLocks noChangeArrowheads="1"/>
            </p:cNvSpPr>
            <p:nvPr/>
          </p:nvSpPr>
          <p:spPr bwMode="auto">
            <a:xfrm>
              <a:off x="2343352" y="4220046"/>
              <a:ext cx="12698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kumimoji="0" lang="en-US" altLang="en-US" sz="2000" b="1" i="0" u="none" strike="noStrike" cap="none" normalizeH="0" baseline="0" dirty="0">
                  <a:ln>
                    <a:noFill/>
                  </a:ln>
                  <a:solidFill>
                    <a:schemeClr val="accent4">
                      <a:lumMod val="75000"/>
                    </a:schemeClr>
                  </a:solidFill>
                  <a:effectLst/>
                  <a:latin typeface="+mn-lt"/>
                </a:rPr>
                <a:t>2014</a:t>
              </a:r>
            </a:p>
          </p:txBody>
        </p:sp>
      </p:grpSp>
    </p:spTree>
    <p:extLst>
      <p:ext uri="{BB962C8B-B14F-4D97-AF65-F5344CB8AC3E}">
        <p14:creationId xmlns:p14="http://schemas.microsoft.com/office/powerpoint/2010/main" val="181473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left)">
                                      <p:cBhvr>
                                        <p:cTn id="15" dur="500"/>
                                        <p:tgtEl>
                                          <p:spTgt spid="44"/>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 calcmode="lin" valueType="num">
                                      <p:cBhvr additive="base">
                                        <p:cTn id="19" dur="300" fill="hold"/>
                                        <p:tgtEl>
                                          <p:spTgt spid="46"/>
                                        </p:tgtEl>
                                        <p:attrNameLst>
                                          <p:attrName>ppt_x</p:attrName>
                                        </p:attrNameLst>
                                      </p:cBhvr>
                                      <p:tavLst>
                                        <p:tav tm="0">
                                          <p:val>
                                            <p:strVal val="0-#ppt_w/2"/>
                                          </p:val>
                                        </p:tav>
                                        <p:tav tm="100000">
                                          <p:val>
                                            <p:strVal val="#ppt_x"/>
                                          </p:val>
                                        </p:tav>
                                      </p:tavLst>
                                    </p:anim>
                                    <p:anim calcmode="lin" valueType="num">
                                      <p:cBhvr additive="base">
                                        <p:cTn id="20" dur="300" fill="hold"/>
                                        <p:tgtEl>
                                          <p:spTgt spid="4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300" fill="hold"/>
                                        <p:tgtEl>
                                          <p:spTgt spid="49"/>
                                        </p:tgtEl>
                                        <p:attrNameLst>
                                          <p:attrName>ppt_x</p:attrName>
                                        </p:attrNameLst>
                                      </p:cBhvr>
                                      <p:tavLst>
                                        <p:tav tm="0">
                                          <p:val>
                                            <p:strVal val="0-#ppt_w/2"/>
                                          </p:val>
                                        </p:tav>
                                        <p:tav tm="100000">
                                          <p:val>
                                            <p:strVal val="#ppt_x"/>
                                          </p:val>
                                        </p:tav>
                                      </p:tavLst>
                                    </p:anim>
                                    <p:anim calcmode="lin" valueType="num">
                                      <p:cBhvr additive="base">
                                        <p:cTn id="24" dur="300" fill="hold"/>
                                        <p:tgtEl>
                                          <p:spTgt spid="49"/>
                                        </p:tgtEl>
                                        <p:attrNameLst>
                                          <p:attrName>ppt_y</p:attrName>
                                        </p:attrNameLst>
                                      </p:cBhvr>
                                      <p:tavLst>
                                        <p:tav tm="0">
                                          <p:val>
                                            <p:strVal val="#ppt_y"/>
                                          </p:val>
                                        </p:tav>
                                        <p:tav tm="100000">
                                          <p:val>
                                            <p:strVal val="#ppt_y"/>
                                          </p:val>
                                        </p:tav>
                                      </p:tavLst>
                                    </p:anim>
                                  </p:childTnLst>
                                </p:cTn>
                              </p:par>
                            </p:childTnLst>
                          </p:cTn>
                        </p:par>
                        <p:par>
                          <p:cTn id="25" fill="hold">
                            <p:stCondLst>
                              <p:cond delay="1800"/>
                            </p:stCondLst>
                            <p:childTnLst>
                              <p:par>
                                <p:cTn id="26" presetID="10" presetClass="entr" presetSubtype="0" fill="hold" nodeType="afterEffect">
                                  <p:stCondLst>
                                    <p:cond delay="0"/>
                                  </p:stCondLst>
                                  <p:childTnLst>
                                    <p:set>
                                      <p:cBhvr>
                                        <p:cTn id="27" dur="1" fill="hold">
                                          <p:stCondLst>
                                            <p:cond delay="0"/>
                                          </p:stCondLst>
                                        </p:cTn>
                                        <p:tgtEl>
                                          <p:spTgt spid="51"/>
                                        </p:tgtEl>
                                        <p:attrNameLst>
                                          <p:attrName>style.visibility</p:attrName>
                                        </p:attrNameLst>
                                      </p:cBhvr>
                                      <p:to>
                                        <p:strVal val="visible"/>
                                      </p:to>
                                    </p:set>
                                    <p:animEffect transition="in" filter="fade">
                                      <p:cBhvr>
                                        <p:cTn id="28" dur="500"/>
                                        <p:tgtEl>
                                          <p:spTgt spid="5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fade">
                                      <p:cBhvr>
                                        <p:cTn id="31" dur="500"/>
                                        <p:tgtEl>
                                          <p:spTgt spid="41"/>
                                        </p:tgtEl>
                                      </p:cBhvr>
                                    </p:animEffect>
                                  </p:childTnLst>
                                </p:cTn>
                              </p:par>
                            </p:childTnLst>
                          </p:cTn>
                        </p:par>
                        <p:par>
                          <p:cTn id="32" fill="hold">
                            <p:stCondLst>
                              <p:cond delay="2300"/>
                            </p:stCondLst>
                            <p:childTnLst>
                              <p:par>
                                <p:cTn id="33" presetID="10" presetClass="entr" presetSubtype="0"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6" restart="whenNotActive" fill="hold" evtFilter="cancelBubble" nodeType="interactiveSeq">
                <p:stCondLst>
                  <p:cond evt="onClick" delay="0">
                    <p:tgtEl>
                      <p:spTgt spid="51"/>
                    </p:tgtEl>
                  </p:cond>
                </p:stCondLst>
                <p:endSync evt="end" delay="0">
                  <p:rtn val="all"/>
                </p:endSync>
                <p:childTnLst>
                  <p:par>
                    <p:cTn id="37" fill="hold">
                      <p:stCondLst>
                        <p:cond delay="0"/>
                      </p:stCondLst>
                      <p:childTnLst>
                        <p:par>
                          <p:cTn id="38" fill="hold">
                            <p:stCondLst>
                              <p:cond delay="0"/>
                            </p:stCondLst>
                            <p:childTnLst>
                              <p:par>
                                <p:cTn id="39" presetID="10" presetClass="entr" presetSubtype="0" fill="hold" nodeType="with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500"/>
                                        <p:tgtEl>
                                          <p:spTgt spid="50"/>
                                        </p:tgtEl>
                                      </p:cBhvr>
                                    </p:animEffect>
                                  </p:childTnLst>
                                </p:cTn>
                              </p:par>
                              <p:par>
                                <p:cTn id="42" presetID="1" presetClass="entr" presetSubtype="0"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xit" presetSubtype="0" fill="hold" nodeType="clickEffect">
                                  <p:stCondLst>
                                    <p:cond delay="0"/>
                                  </p:stCondLst>
                                  <p:childTnLst>
                                    <p:set>
                                      <p:cBhvr>
                                        <p:cTn id="47" dur="1" fill="hold">
                                          <p:stCondLst>
                                            <p:cond delay="0"/>
                                          </p:stCondLst>
                                        </p:cTn>
                                        <p:tgtEl>
                                          <p:spTgt spid="55"/>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50"/>
                                        </p:tgtEl>
                                      </p:cBhvr>
                                    </p:animEffect>
                                    <p:set>
                                      <p:cBhvr>
                                        <p:cTn id="50" dur="1" fill="hold">
                                          <p:stCondLst>
                                            <p:cond delay="499"/>
                                          </p:stCondLst>
                                        </p:cTn>
                                        <p:tgtEl>
                                          <p:spTgt spid="50"/>
                                        </p:tgtEl>
                                        <p:attrNameLst>
                                          <p:attrName>style.visibility</p:attrName>
                                        </p:attrNameLst>
                                      </p:cBhvr>
                                      <p:to>
                                        <p:strVal val="hidden"/>
                                      </p:to>
                                    </p:set>
                                  </p:childTnLst>
                                </p:cTn>
                              </p:par>
                            </p:childTnLst>
                          </p:cTn>
                        </p:par>
                      </p:childTnLst>
                    </p:cTn>
                  </p:par>
                </p:childTnLst>
              </p:cTn>
              <p:nextCondLst>
                <p:cond evt="onClick" delay="0">
                  <p:tgtEl>
                    <p:spTgt spid="51"/>
                  </p:tgtEl>
                </p:cond>
              </p:nextCondLst>
            </p:seq>
          </p:childTnLst>
        </p:cTn>
      </p:par>
    </p:tnLst>
    <p:bldLst>
      <p:bldP spid="40" grpId="0"/>
      <p:bldP spid="41" grpId="0"/>
      <p:bldP spid="42" grpId="0"/>
      <p:bldGraphic spid="44" grpId="0">
        <p:bldAsOne/>
      </p:bldGraphic>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64" name="Espaço Reservado para Conteúdo 2"/>
          <p:cNvSpPr txBox="1">
            <a:spLocks/>
          </p:cNvSpPr>
          <p:nvPr/>
        </p:nvSpPr>
        <p:spPr>
          <a:xfrm>
            <a:off x="1944270" y="678565"/>
            <a:ext cx="8303461" cy="627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utilização e aplicação dos conhecimentos adquiridos:</a:t>
            </a:r>
          </a:p>
        </p:txBody>
      </p:sp>
      <p:sp>
        <p:nvSpPr>
          <p:cNvPr id="67"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P13</a:t>
            </a:r>
            <a:r>
              <a:rPr lang="pt-BR" sz="1200" dirty="0">
                <a:solidFill>
                  <a:schemeClr val="accent1">
                    <a:lumMod val="50000"/>
                  </a:schemeClr>
                </a:solidFill>
              </a:rPr>
              <a:t>. O(A) Sr.(a) conseguiu pôr em prática no dia a dia do seu negócio o que aprendeu nesse curso/consultoria?</a:t>
            </a:r>
          </a:p>
        </p:txBody>
      </p:sp>
      <p:sp>
        <p:nvSpPr>
          <p:cNvPr id="92" name="Espaço Reservado para Conteúdo 2"/>
          <p:cNvSpPr txBox="1">
            <a:spLocks/>
          </p:cNvSpPr>
          <p:nvPr/>
        </p:nvSpPr>
        <p:spPr>
          <a:xfrm>
            <a:off x="781529" y="4740303"/>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lumMod val="50000"/>
                  </a:schemeClr>
                </a:solidFill>
                <a:latin typeface="+mn-lt"/>
              </a:rPr>
              <a:t>base: 5.682 entrevistas</a:t>
            </a:r>
          </a:p>
        </p:txBody>
      </p:sp>
      <p:sp>
        <p:nvSpPr>
          <p:cNvPr id="93" name="AutoShape 316"/>
          <p:cNvSpPr>
            <a:spLocks/>
          </p:cNvSpPr>
          <p:nvPr/>
        </p:nvSpPr>
        <p:spPr bwMode="auto">
          <a:xfrm>
            <a:off x="873697" y="4973695"/>
            <a:ext cx="2665346" cy="761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200" dirty="0">
                <a:solidFill>
                  <a:schemeClr val="accent4">
                    <a:lumMod val="75000"/>
                  </a:schemeClr>
                </a:solidFill>
              </a:rPr>
              <a:t>34 entrevistados não souberam avaliar ou preferiram não responder a pergunta e foram desconsiderados</a:t>
            </a:r>
          </a:p>
        </p:txBody>
      </p:sp>
      <p:graphicFrame>
        <p:nvGraphicFramePr>
          <p:cNvPr id="94" name="Tabela 93"/>
          <p:cNvGraphicFramePr>
            <a:graphicFrameLocks noGrp="1"/>
          </p:cNvGraphicFramePr>
          <p:nvPr>
            <p:extLst>
              <p:ext uri="{D42A27DB-BD31-4B8C-83A1-F6EECF244321}">
                <p14:modId xmlns:p14="http://schemas.microsoft.com/office/powerpoint/2010/main" val="2059805008"/>
              </p:ext>
            </p:extLst>
          </p:nvPr>
        </p:nvGraphicFramePr>
        <p:xfrm>
          <a:off x="6643780" y="1383441"/>
          <a:ext cx="734394" cy="4546487"/>
        </p:xfrm>
        <a:graphic>
          <a:graphicData uri="http://schemas.openxmlformats.org/drawingml/2006/table">
            <a:tbl>
              <a:tblPr>
                <a:tableStyleId>{5C22544A-7EE6-4342-B048-85BDC9FD1C3A}</a:tableStyleId>
              </a:tblPr>
              <a:tblGrid>
                <a:gridCol w="677691">
                  <a:extLst>
                    <a:ext uri="{9D8B030D-6E8A-4147-A177-3AD203B41FA5}">
                      <a16:colId xmlns:a16="http://schemas.microsoft.com/office/drawing/2014/main" xmlns="" val="20000"/>
                    </a:ext>
                  </a:extLst>
                </a:gridCol>
                <a:gridCol w="56703">
                  <a:extLst>
                    <a:ext uri="{9D8B030D-6E8A-4147-A177-3AD203B41FA5}">
                      <a16:colId xmlns:a16="http://schemas.microsoft.com/office/drawing/2014/main" xmlns="" val="20002"/>
                    </a:ext>
                  </a:extLst>
                </a:gridCol>
              </a:tblGrid>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10</a:t>
                      </a:r>
                    </a:p>
                  </a:txBody>
                  <a:tcPr marL="12151" marR="12151" marT="12151"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0"/>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9</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1"/>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8</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2"/>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7</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3"/>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6</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4"/>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5</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5"/>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4</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6"/>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3</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7"/>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2</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8"/>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9"/>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0</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10"/>
                  </a:ext>
                </a:extLst>
              </a:tr>
            </a:tbl>
          </a:graphicData>
        </a:graphic>
      </p:graphicFrame>
      <p:graphicFrame>
        <p:nvGraphicFramePr>
          <p:cNvPr id="95" name="Gráfico 94"/>
          <p:cNvGraphicFramePr/>
          <p:nvPr>
            <p:extLst>
              <p:ext uri="{D42A27DB-BD31-4B8C-83A1-F6EECF244321}">
                <p14:modId xmlns:p14="http://schemas.microsoft.com/office/powerpoint/2010/main" val="3280338203"/>
              </p:ext>
            </p:extLst>
          </p:nvPr>
        </p:nvGraphicFramePr>
        <p:xfrm>
          <a:off x="7285218" y="1374351"/>
          <a:ext cx="3103382" cy="4550562"/>
        </p:xfrm>
        <a:graphic>
          <a:graphicData uri="http://schemas.openxmlformats.org/drawingml/2006/chart">
            <c:chart xmlns:c="http://schemas.openxmlformats.org/drawingml/2006/chart" xmlns:r="http://schemas.openxmlformats.org/officeDocument/2006/relationships" r:id="rId2"/>
          </a:graphicData>
        </a:graphic>
      </p:graphicFrame>
      <p:grpSp>
        <p:nvGrpSpPr>
          <p:cNvPr id="96" name="Grupo 29"/>
          <p:cNvGrpSpPr/>
          <p:nvPr/>
        </p:nvGrpSpPr>
        <p:grpSpPr>
          <a:xfrm>
            <a:off x="2027238" y="2588866"/>
            <a:ext cx="1230010" cy="1101572"/>
            <a:chOff x="6232709" y="2122719"/>
            <a:chExt cx="1230010" cy="1101572"/>
          </a:xfrm>
          <a:solidFill>
            <a:schemeClr val="bg1"/>
          </a:solidFill>
        </p:grpSpPr>
        <p:sp>
          <p:nvSpPr>
            <p:cNvPr id="97" name="Retângulo de cantos arredondados 30"/>
            <p:cNvSpPr/>
            <p:nvPr/>
          </p:nvSpPr>
          <p:spPr>
            <a:xfrm>
              <a:off x="6233043" y="2122719"/>
              <a:ext cx="1229676" cy="1101572"/>
            </a:xfrm>
            <a:prstGeom prst="roundRect">
              <a:avLst/>
            </a:prstGeom>
            <a:grp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8" name="CaixaDeTexto 51"/>
            <p:cNvSpPr txBox="1"/>
            <p:nvPr/>
          </p:nvSpPr>
          <p:spPr>
            <a:xfrm>
              <a:off x="6232709"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2">
                      <a:lumMod val="75000"/>
                    </a:schemeClr>
                  </a:solidFill>
                  <a:latin typeface="Arial Narrow" panose="020B0606020202030204" pitchFamily="34" charset="0"/>
                </a:rPr>
                <a:t>7,5</a:t>
              </a:r>
              <a:endParaRPr lang="pt-BR" sz="2800" b="1" dirty="0">
                <a:solidFill>
                  <a:schemeClr val="accent2">
                    <a:lumMod val="75000"/>
                  </a:schemeClr>
                </a:solidFill>
                <a:latin typeface="Arial Narrow" panose="020B0606020202030204" pitchFamily="34" charset="0"/>
              </a:endParaRPr>
            </a:p>
          </p:txBody>
        </p:sp>
      </p:grpSp>
      <p:sp>
        <p:nvSpPr>
          <p:cNvPr id="99" name="Rectangle 28"/>
          <p:cNvSpPr>
            <a:spLocks noChangeArrowheads="1"/>
          </p:cNvSpPr>
          <p:nvPr/>
        </p:nvSpPr>
        <p:spPr bwMode="auto">
          <a:xfrm>
            <a:off x="580176" y="2849010"/>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a:ln>
                  <a:noFill/>
                </a:ln>
                <a:solidFill>
                  <a:schemeClr val="accent3">
                    <a:lumMod val="75000"/>
                  </a:schemeClr>
                </a:solidFill>
                <a:effectLst/>
                <a:latin typeface="+mn-lt"/>
              </a:rPr>
              <a:t>2015</a:t>
            </a:r>
          </a:p>
        </p:txBody>
      </p:sp>
    </p:spTree>
    <p:extLst>
      <p:ext uri="{BB962C8B-B14F-4D97-AF65-F5344CB8AC3E}">
        <p14:creationId xmlns:p14="http://schemas.microsoft.com/office/powerpoint/2010/main" val="1913255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par>
                          <p:cTn id="7" fill="hold">
                            <p:stCondLst>
                              <p:cond delay="0"/>
                            </p:stCondLst>
                            <p:childTnLst>
                              <p:par>
                                <p:cTn id="8" presetID="22" presetClass="entr" presetSubtype="4" fill="hold" nodeType="afterEffect">
                                  <p:stCondLst>
                                    <p:cond delay="0"/>
                                  </p:stCondLst>
                                  <p:childTnLst>
                                    <p:set>
                                      <p:cBhvr>
                                        <p:cTn id="9" dur="1" fill="hold">
                                          <p:stCondLst>
                                            <p:cond delay="0"/>
                                          </p:stCondLst>
                                        </p:cTn>
                                        <p:tgtEl>
                                          <p:spTgt spid="94"/>
                                        </p:tgtEl>
                                        <p:attrNameLst>
                                          <p:attrName>style.visibility</p:attrName>
                                        </p:attrNameLst>
                                      </p:cBhvr>
                                      <p:to>
                                        <p:strVal val="visible"/>
                                      </p:to>
                                    </p:set>
                                    <p:animEffect transition="in" filter="wipe(down)">
                                      <p:cBhvr>
                                        <p:cTn id="10" dur="500"/>
                                        <p:tgtEl>
                                          <p:spTgt spid="94"/>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95"/>
                                        </p:tgtEl>
                                        <p:attrNameLst>
                                          <p:attrName>style.visibility</p:attrName>
                                        </p:attrNameLst>
                                      </p:cBhvr>
                                      <p:to>
                                        <p:strVal val="visible"/>
                                      </p:to>
                                    </p:set>
                                    <p:animEffect transition="in" filter="wipe(left)">
                                      <p:cBhvr>
                                        <p:cTn id="14" dur="500"/>
                                        <p:tgtEl>
                                          <p:spTgt spid="95"/>
                                        </p:tgtEl>
                                      </p:cBhvr>
                                    </p:animEffect>
                                  </p:childTnLst>
                                </p:cTn>
                              </p:par>
                            </p:childTnLst>
                          </p:cTn>
                        </p:par>
                        <p:par>
                          <p:cTn id="15" fill="hold">
                            <p:stCondLst>
                              <p:cond delay="1000"/>
                            </p:stCondLst>
                            <p:childTnLst>
                              <p:par>
                                <p:cTn id="16" presetID="2" presetClass="entr" presetSubtype="8" fill="hold" nodeType="afterEffect">
                                  <p:stCondLst>
                                    <p:cond delay="0"/>
                                  </p:stCondLst>
                                  <p:childTnLst>
                                    <p:set>
                                      <p:cBhvr>
                                        <p:cTn id="17" dur="1" fill="hold">
                                          <p:stCondLst>
                                            <p:cond delay="0"/>
                                          </p:stCondLst>
                                        </p:cTn>
                                        <p:tgtEl>
                                          <p:spTgt spid="96"/>
                                        </p:tgtEl>
                                        <p:attrNameLst>
                                          <p:attrName>style.visibility</p:attrName>
                                        </p:attrNameLst>
                                      </p:cBhvr>
                                      <p:to>
                                        <p:strVal val="visible"/>
                                      </p:to>
                                    </p:set>
                                    <p:anim calcmode="lin" valueType="num">
                                      <p:cBhvr additive="base">
                                        <p:cTn id="18" dur="300" fill="hold"/>
                                        <p:tgtEl>
                                          <p:spTgt spid="96"/>
                                        </p:tgtEl>
                                        <p:attrNameLst>
                                          <p:attrName>ppt_x</p:attrName>
                                        </p:attrNameLst>
                                      </p:cBhvr>
                                      <p:tavLst>
                                        <p:tav tm="0">
                                          <p:val>
                                            <p:strVal val="0-#ppt_w/2"/>
                                          </p:val>
                                        </p:tav>
                                        <p:tav tm="100000">
                                          <p:val>
                                            <p:strVal val="#ppt_x"/>
                                          </p:val>
                                        </p:tav>
                                      </p:tavLst>
                                    </p:anim>
                                    <p:anim calcmode="lin" valueType="num">
                                      <p:cBhvr additive="base">
                                        <p:cTn id="19" dur="300" fill="hold"/>
                                        <p:tgtEl>
                                          <p:spTgt spid="96"/>
                                        </p:tgtEl>
                                        <p:attrNameLst>
                                          <p:attrName>ppt_y</p:attrName>
                                        </p:attrNameLst>
                                      </p:cBhvr>
                                      <p:tavLst>
                                        <p:tav tm="0">
                                          <p:val>
                                            <p:strVal val="#ppt_y"/>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 calcmode="lin" valueType="num">
                                      <p:cBhvr additive="base">
                                        <p:cTn id="22" dur="300" fill="hold"/>
                                        <p:tgtEl>
                                          <p:spTgt spid="99"/>
                                        </p:tgtEl>
                                        <p:attrNameLst>
                                          <p:attrName>ppt_x</p:attrName>
                                        </p:attrNameLst>
                                      </p:cBhvr>
                                      <p:tavLst>
                                        <p:tav tm="0">
                                          <p:val>
                                            <p:strVal val="0-#ppt_w/2"/>
                                          </p:val>
                                        </p:tav>
                                        <p:tav tm="100000">
                                          <p:val>
                                            <p:strVal val="#ppt_x"/>
                                          </p:val>
                                        </p:tav>
                                      </p:tavLst>
                                    </p:anim>
                                    <p:anim calcmode="lin" valueType="num">
                                      <p:cBhvr additive="base">
                                        <p:cTn id="23" dur="300" fill="hold"/>
                                        <p:tgtEl>
                                          <p:spTgt spid="99"/>
                                        </p:tgtEl>
                                        <p:attrNameLst>
                                          <p:attrName>ppt_y</p:attrName>
                                        </p:attrNameLst>
                                      </p:cBhvr>
                                      <p:tavLst>
                                        <p:tav tm="0">
                                          <p:val>
                                            <p:strVal val="#ppt_y"/>
                                          </p:val>
                                        </p:tav>
                                        <p:tav tm="100000">
                                          <p:val>
                                            <p:strVal val="#ppt_y"/>
                                          </p:val>
                                        </p:tav>
                                      </p:tavLst>
                                    </p:anim>
                                  </p:childTnLst>
                                </p:cTn>
                              </p:par>
                            </p:childTnLst>
                          </p:cTn>
                        </p:par>
                        <p:par>
                          <p:cTn id="24" fill="hold">
                            <p:stCondLst>
                              <p:cond delay="1300"/>
                            </p:stCondLst>
                            <p:childTnLst>
                              <p:par>
                                <p:cTn id="25" presetID="10" presetClass="entr" presetSubtype="0" fill="hold" grpId="0" nodeType="afterEffect">
                                  <p:stCondLst>
                                    <p:cond delay="0"/>
                                  </p:stCondLst>
                                  <p:childTnLst>
                                    <p:set>
                                      <p:cBhvr>
                                        <p:cTn id="26" dur="1" fill="hold">
                                          <p:stCondLst>
                                            <p:cond delay="0"/>
                                          </p:stCondLst>
                                        </p:cTn>
                                        <p:tgtEl>
                                          <p:spTgt spid="92"/>
                                        </p:tgtEl>
                                        <p:attrNameLst>
                                          <p:attrName>style.visibility</p:attrName>
                                        </p:attrNameLst>
                                      </p:cBhvr>
                                      <p:to>
                                        <p:strVal val="visible"/>
                                      </p:to>
                                    </p:set>
                                    <p:animEffect transition="in" filter="fade">
                                      <p:cBhvr>
                                        <p:cTn id="27" dur="500"/>
                                        <p:tgtEl>
                                          <p:spTgt spid="92"/>
                                        </p:tgtEl>
                                      </p:cBhvr>
                                    </p:animEffect>
                                  </p:childTnLst>
                                </p:cTn>
                              </p:par>
                            </p:childTnLst>
                          </p:cTn>
                        </p:par>
                        <p:par>
                          <p:cTn id="28" fill="hold">
                            <p:stCondLst>
                              <p:cond delay="1800"/>
                            </p:stCondLst>
                            <p:childTnLst>
                              <p:par>
                                <p:cTn id="29" presetID="10" presetClass="entr" presetSubtype="0" fill="hold" grpId="0" nodeType="afterEffect">
                                  <p:stCondLst>
                                    <p:cond delay="0"/>
                                  </p:stCondLst>
                                  <p:childTnLst>
                                    <p:set>
                                      <p:cBhvr>
                                        <p:cTn id="30" dur="1" fill="hold">
                                          <p:stCondLst>
                                            <p:cond delay="0"/>
                                          </p:stCondLst>
                                        </p:cTn>
                                        <p:tgtEl>
                                          <p:spTgt spid="93"/>
                                        </p:tgtEl>
                                        <p:attrNameLst>
                                          <p:attrName>style.visibility</p:attrName>
                                        </p:attrNameLst>
                                      </p:cBhvr>
                                      <p:to>
                                        <p:strVal val="visible"/>
                                      </p:to>
                                    </p:set>
                                    <p:animEffect transition="in" filter="fade">
                                      <p:cBhvr>
                                        <p:cTn id="31"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2" grpId="0"/>
      <p:bldP spid="93" grpId="0"/>
      <p:bldGraphic spid="95" grpId="0">
        <p:bldAsOne/>
      </p:bldGraphic>
      <p:bldP spid="9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graphicFrame>
        <p:nvGraphicFramePr>
          <p:cNvPr id="14" name="Gráfico 13"/>
          <p:cNvGraphicFramePr/>
          <p:nvPr>
            <p:extLst>
              <p:ext uri="{D42A27DB-BD31-4B8C-83A1-F6EECF244321}">
                <p14:modId xmlns:p14="http://schemas.microsoft.com/office/powerpoint/2010/main" val="2281342625"/>
              </p:ext>
            </p:extLst>
          </p:nvPr>
        </p:nvGraphicFramePr>
        <p:xfrm>
          <a:off x="4699176" y="711200"/>
          <a:ext cx="6674850" cy="4561118"/>
        </p:xfrm>
        <a:graphic>
          <a:graphicData uri="http://schemas.openxmlformats.org/drawingml/2006/chart">
            <c:chart xmlns:c="http://schemas.openxmlformats.org/drawingml/2006/chart" xmlns:r="http://schemas.openxmlformats.org/officeDocument/2006/relationships" r:id="rId2"/>
          </a:graphicData>
        </a:graphic>
      </p:graphicFrame>
      <p:grpSp>
        <p:nvGrpSpPr>
          <p:cNvPr id="19" name="Grupo 18"/>
          <p:cNvGrpSpPr/>
          <p:nvPr/>
        </p:nvGrpSpPr>
        <p:grpSpPr>
          <a:xfrm>
            <a:off x="7130567" y="1091514"/>
            <a:ext cx="1243145" cy="1101572"/>
            <a:chOff x="6233043" y="2122719"/>
            <a:chExt cx="1243145" cy="1101572"/>
          </a:xfrm>
          <a:solidFill>
            <a:schemeClr val="bg1"/>
          </a:solidFill>
        </p:grpSpPr>
        <p:sp>
          <p:nvSpPr>
            <p:cNvPr id="20" name="Retângulo de cantos arredondados 19"/>
            <p:cNvSpPr/>
            <p:nvPr/>
          </p:nvSpPr>
          <p:spPr>
            <a:xfrm>
              <a:off x="6233043" y="2122719"/>
              <a:ext cx="1229676" cy="1101572"/>
            </a:xfrm>
            <a:prstGeom prst="roundRect">
              <a:avLst/>
            </a:prstGeom>
            <a:grp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51"/>
            <p:cNvSpPr txBox="1"/>
            <p:nvPr/>
          </p:nvSpPr>
          <p:spPr>
            <a:xfrm>
              <a:off x="6268673"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1">
                      <a:lumMod val="50000"/>
                    </a:schemeClr>
                  </a:solidFill>
                  <a:latin typeface="Arial Narrow" panose="020B0606020202030204" pitchFamily="34" charset="0"/>
                </a:rPr>
                <a:t>7,5</a:t>
              </a:r>
              <a:endParaRPr lang="pt-BR" sz="2800" b="1" dirty="0">
                <a:solidFill>
                  <a:schemeClr val="accent1">
                    <a:lumMod val="50000"/>
                  </a:schemeClr>
                </a:solidFill>
                <a:latin typeface="Arial Narrow" panose="020B0606020202030204" pitchFamily="34" charset="0"/>
              </a:endParaRPr>
            </a:p>
          </p:txBody>
        </p:sp>
      </p:grpSp>
      <p:sp>
        <p:nvSpPr>
          <p:cNvPr id="22" name="Rectangle 28"/>
          <p:cNvSpPr>
            <a:spLocks noChangeArrowheads="1"/>
          </p:cNvSpPr>
          <p:nvPr/>
        </p:nvSpPr>
        <p:spPr bwMode="auto">
          <a:xfrm>
            <a:off x="5683171" y="1351658"/>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sp>
        <p:nvSpPr>
          <p:cNvPr id="25" name="Espaço Reservado para Conteúdo 2"/>
          <p:cNvSpPr txBox="1">
            <a:spLocks/>
          </p:cNvSpPr>
          <p:nvPr/>
        </p:nvSpPr>
        <p:spPr>
          <a:xfrm>
            <a:off x="1895535" y="6008751"/>
            <a:ext cx="8824753"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P14 - </a:t>
            </a:r>
            <a:r>
              <a:rPr lang="pt-BR" sz="1200" dirty="0">
                <a:solidFill>
                  <a:schemeClr val="accent1">
                    <a:lumMod val="50000"/>
                  </a:schemeClr>
                </a:solidFill>
              </a:rPr>
              <a:t>O curso/consultoria que o(a) Sr.(a) fez deu resultados para sua empresa? Melhorou o seu negócio? Dê uma nota de 0 a 10, sendo 0 "NÃO DEU RESULTADO ALGUM" e dez “DEU MUITOS RESULTADOS".</a:t>
            </a:r>
          </a:p>
        </p:txBody>
      </p:sp>
      <p:sp>
        <p:nvSpPr>
          <p:cNvPr id="36" name="Espaço Reservado para Conteúdo 2"/>
          <p:cNvSpPr txBox="1">
            <a:spLocks/>
          </p:cNvSpPr>
          <p:nvPr/>
        </p:nvSpPr>
        <p:spPr>
          <a:xfrm>
            <a:off x="860400" y="1170000"/>
            <a:ext cx="3998045" cy="27279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2800" b="1" dirty="0">
                <a:solidFill>
                  <a:schemeClr val="accent1">
                    <a:lumMod val="75000"/>
                  </a:schemeClr>
                </a:solidFill>
                <a:latin typeface="+mn-lt"/>
              </a:rPr>
              <a:t>resultado na empresa como consequência do Sebraetec</a:t>
            </a:r>
          </a:p>
        </p:txBody>
      </p:sp>
      <p:sp>
        <p:nvSpPr>
          <p:cNvPr id="37" name="Espaço Reservado para Conteúdo 2"/>
          <p:cNvSpPr txBox="1">
            <a:spLocks/>
          </p:cNvSpPr>
          <p:nvPr/>
        </p:nvSpPr>
        <p:spPr>
          <a:xfrm>
            <a:off x="886249" y="4397706"/>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lumMod val="50000"/>
                  </a:schemeClr>
                </a:solidFill>
                <a:latin typeface="+mn-lt"/>
              </a:rPr>
              <a:t>base: 5.650 entrevistas</a:t>
            </a:r>
          </a:p>
        </p:txBody>
      </p:sp>
      <p:sp>
        <p:nvSpPr>
          <p:cNvPr id="38" name="AutoShape 316"/>
          <p:cNvSpPr>
            <a:spLocks/>
          </p:cNvSpPr>
          <p:nvPr/>
        </p:nvSpPr>
        <p:spPr bwMode="auto">
          <a:xfrm>
            <a:off x="953770" y="4621092"/>
            <a:ext cx="2665346" cy="761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200" dirty="0">
                <a:solidFill>
                  <a:schemeClr val="accent4">
                    <a:lumMod val="75000"/>
                  </a:schemeClr>
                </a:solidFill>
              </a:rPr>
              <a:t>66 entrevistados não souberam avaliar ou preferiram não responder a pergunta e foram desconsiderados</a:t>
            </a:r>
          </a:p>
        </p:txBody>
      </p:sp>
    </p:spTree>
    <p:extLst>
      <p:ext uri="{BB962C8B-B14F-4D97-AF65-F5344CB8AC3E}">
        <p14:creationId xmlns:p14="http://schemas.microsoft.com/office/powerpoint/2010/main" val="3316545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wipe(down)">
                                      <p:cBhvr>
                                        <p:cTn id="11" dur="500"/>
                                        <p:tgtEl>
                                          <p:spTgt spid="14">
                                            <p:graphicEl>
                                              <a:chart seriesIdx="-3" categoryIdx="-3" bldStep="gridLegend"/>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4">
                                            <p:graphicEl>
                                              <a:chart seriesIdx="-4" categoryIdx="0" bldStep="category"/>
                                            </p:graphicEl>
                                          </p:spTgt>
                                        </p:tgtEl>
                                        <p:attrNameLst>
                                          <p:attrName>style.visibility</p:attrName>
                                        </p:attrNameLst>
                                      </p:cBhvr>
                                      <p:to>
                                        <p:strVal val="visible"/>
                                      </p:to>
                                    </p:set>
                                    <p:animEffect transition="in" filter="wipe(down)">
                                      <p:cBhvr>
                                        <p:cTn id="15" dur="100"/>
                                        <p:tgtEl>
                                          <p:spTgt spid="14">
                                            <p:graphicEl>
                                              <a:chart seriesIdx="-4" categoryIdx="0" bldStep="category"/>
                                            </p:graphicEl>
                                          </p:spTgt>
                                        </p:tgtEl>
                                      </p:cBhvr>
                                    </p:animEffect>
                                  </p:childTnLst>
                                </p:cTn>
                              </p:par>
                            </p:childTnLst>
                          </p:cTn>
                        </p:par>
                        <p:par>
                          <p:cTn id="16" fill="hold">
                            <p:stCondLst>
                              <p:cond delay="1100"/>
                            </p:stCondLst>
                            <p:childTnLst>
                              <p:par>
                                <p:cTn id="17" presetID="22" presetClass="entr" presetSubtype="4" fill="hold" grpId="0" nodeType="afterEffect">
                                  <p:stCondLst>
                                    <p:cond delay="0"/>
                                  </p:stCondLst>
                                  <p:childTnLst>
                                    <p:set>
                                      <p:cBhvr>
                                        <p:cTn id="18" dur="1" fill="hold">
                                          <p:stCondLst>
                                            <p:cond delay="0"/>
                                          </p:stCondLst>
                                        </p:cTn>
                                        <p:tgtEl>
                                          <p:spTgt spid="14">
                                            <p:graphicEl>
                                              <a:chart seriesIdx="-4" categoryIdx="1" bldStep="category"/>
                                            </p:graphicEl>
                                          </p:spTgt>
                                        </p:tgtEl>
                                        <p:attrNameLst>
                                          <p:attrName>style.visibility</p:attrName>
                                        </p:attrNameLst>
                                      </p:cBhvr>
                                      <p:to>
                                        <p:strVal val="visible"/>
                                      </p:to>
                                    </p:set>
                                    <p:animEffect transition="in" filter="wipe(down)">
                                      <p:cBhvr>
                                        <p:cTn id="19" dur="100"/>
                                        <p:tgtEl>
                                          <p:spTgt spid="14">
                                            <p:graphicEl>
                                              <a:chart seriesIdx="-4" categoryIdx="1" bldStep="category"/>
                                            </p:graphicEl>
                                          </p:spTgt>
                                        </p:tgtEl>
                                      </p:cBhvr>
                                    </p:animEffect>
                                  </p:childTnLst>
                                </p:cTn>
                              </p:par>
                            </p:childTnLst>
                          </p:cTn>
                        </p:par>
                        <p:par>
                          <p:cTn id="20" fill="hold">
                            <p:stCondLst>
                              <p:cond delay="1200"/>
                            </p:stCondLst>
                            <p:childTnLst>
                              <p:par>
                                <p:cTn id="21" presetID="22" presetClass="entr" presetSubtype="4" fill="hold" grpId="0" nodeType="afterEffect">
                                  <p:stCondLst>
                                    <p:cond delay="0"/>
                                  </p:stCondLst>
                                  <p:childTnLst>
                                    <p:set>
                                      <p:cBhvr>
                                        <p:cTn id="22" dur="1" fill="hold">
                                          <p:stCondLst>
                                            <p:cond delay="0"/>
                                          </p:stCondLst>
                                        </p:cTn>
                                        <p:tgtEl>
                                          <p:spTgt spid="14">
                                            <p:graphicEl>
                                              <a:chart seriesIdx="-4" categoryIdx="2" bldStep="category"/>
                                            </p:graphicEl>
                                          </p:spTgt>
                                        </p:tgtEl>
                                        <p:attrNameLst>
                                          <p:attrName>style.visibility</p:attrName>
                                        </p:attrNameLst>
                                      </p:cBhvr>
                                      <p:to>
                                        <p:strVal val="visible"/>
                                      </p:to>
                                    </p:set>
                                    <p:animEffect transition="in" filter="wipe(down)">
                                      <p:cBhvr>
                                        <p:cTn id="23" dur="100"/>
                                        <p:tgtEl>
                                          <p:spTgt spid="14">
                                            <p:graphicEl>
                                              <a:chart seriesIdx="-4" categoryIdx="2" bldStep="category"/>
                                            </p:graphicEl>
                                          </p:spTgt>
                                        </p:tgtEl>
                                      </p:cBhvr>
                                    </p:animEffect>
                                  </p:childTnLst>
                                </p:cTn>
                              </p:par>
                            </p:childTnLst>
                          </p:cTn>
                        </p:par>
                        <p:par>
                          <p:cTn id="24" fill="hold">
                            <p:stCondLst>
                              <p:cond delay="1300"/>
                            </p:stCondLst>
                            <p:childTnLst>
                              <p:par>
                                <p:cTn id="25" presetID="22" presetClass="entr" presetSubtype="4" fill="hold" grpId="0" nodeType="afterEffect">
                                  <p:stCondLst>
                                    <p:cond delay="0"/>
                                  </p:stCondLst>
                                  <p:childTnLst>
                                    <p:set>
                                      <p:cBhvr>
                                        <p:cTn id="26" dur="1" fill="hold">
                                          <p:stCondLst>
                                            <p:cond delay="0"/>
                                          </p:stCondLst>
                                        </p:cTn>
                                        <p:tgtEl>
                                          <p:spTgt spid="14">
                                            <p:graphicEl>
                                              <a:chart seriesIdx="-4" categoryIdx="3" bldStep="category"/>
                                            </p:graphicEl>
                                          </p:spTgt>
                                        </p:tgtEl>
                                        <p:attrNameLst>
                                          <p:attrName>style.visibility</p:attrName>
                                        </p:attrNameLst>
                                      </p:cBhvr>
                                      <p:to>
                                        <p:strVal val="visible"/>
                                      </p:to>
                                    </p:set>
                                    <p:animEffect transition="in" filter="wipe(down)">
                                      <p:cBhvr>
                                        <p:cTn id="27" dur="100"/>
                                        <p:tgtEl>
                                          <p:spTgt spid="14">
                                            <p:graphicEl>
                                              <a:chart seriesIdx="-4" categoryIdx="3" bldStep="category"/>
                                            </p:graphicEl>
                                          </p:spTgt>
                                        </p:tgtEl>
                                      </p:cBhvr>
                                    </p:animEffect>
                                  </p:childTnLst>
                                </p:cTn>
                              </p:par>
                            </p:childTnLst>
                          </p:cTn>
                        </p:par>
                        <p:par>
                          <p:cTn id="28" fill="hold">
                            <p:stCondLst>
                              <p:cond delay="1400"/>
                            </p:stCondLst>
                            <p:childTnLst>
                              <p:par>
                                <p:cTn id="29" presetID="22" presetClass="entr" presetSubtype="4" fill="hold" grpId="0" nodeType="afterEffect">
                                  <p:stCondLst>
                                    <p:cond delay="0"/>
                                  </p:stCondLst>
                                  <p:childTnLst>
                                    <p:set>
                                      <p:cBhvr>
                                        <p:cTn id="30" dur="1" fill="hold">
                                          <p:stCondLst>
                                            <p:cond delay="0"/>
                                          </p:stCondLst>
                                        </p:cTn>
                                        <p:tgtEl>
                                          <p:spTgt spid="14">
                                            <p:graphicEl>
                                              <a:chart seriesIdx="-4" categoryIdx="4" bldStep="category"/>
                                            </p:graphicEl>
                                          </p:spTgt>
                                        </p:tgtEl>
                                        <p:attrNameLst>
                                          <p:attrName>style.visibility</p:attrName>
                                        </p:attrNameLst>
                                      </p:cBhvr>
                                      <p:to>
                                        <p:strVal val="visible"/>
                                      </p:to>
                                    </p:set>
                                    <p:animEffect transition="in" filter="wipe(down)">
                                      <p:cBhvr>
                                        <p:cTn id="31" dur="100"/>
                                        <p:tgtEl>
                                          <p:spTgt spid="14">
                                            <p:graphicEl>
                                              <a:chart seriesIdx="-4" categoryIdx="4" bldStep="category"/>
                                            </p:graphicEl>
                                          </p:spTgt>
                                        </p:tgtEl>
                                      </p:cBhvr>
                                    </p:animEffect>
                                  </p:childTnLst>
                                </p:cTn>
                              </p:par>
                            </p:childTnLst>
                          </p:cTn>
                        </p:par>
                        <p:par>
                          <p:cTn id="32" fill="hold">
                            <p:stCondLst>
                              <p:cond delay="1500"/>
                            </p:stCondLst>
                            <p:childTnLst>
                              <p:par>
                                <p:cTn id="33" presetID="22" presetClass="entr" presetSubtype="4" fill="hold" grpId="0" nodeType="afterEffect">
                                  <p:stCondLst>
                                    <p:cond delay="0"/>
                                  </p:stCondLst>
                                  <p:childTnLst>
                                    <p:set>
                                      <p:cBhvr>
                                        <p:cTn id="34" dur="1" fill="hold">
                                          <p:stCondLst>
                                            <p:cond delay="0"/>
                                          </p:stCondLst>
                                        </p:cTn>
                                        <p:tgtEl>
                                          <p:spTgt spid="14">
                                            <p:graphicEl>
                                              <a:chart seriesIdx="-4" categoryIdx="5" bldStep="category"/>
                                            </p:graphicEl>
                                          </p:spTgt>
                                        </p:tgtEl>
                                        <p:attrNameLst>
                                          <p:attrName>style.visibility</p:attrName>
                                        </p:attrNameLst>
                                      </p:cBhvr>
                                      <p:to>
                                        <p:strVal val="visible"/>
                                      </p:to>
                                    </p:set>
                                    <p:animEffect transition="in" filter="wipe(down)">
                                      <p:cBhvr>
                                        <p:cTn id="35" dur="100"/>
                                        <p:tgtEl>
                                          <p:spTgt spid="14">
                                            <p:graphicEl>
                                              <a:chart seriesIdx="-4" categoryIdx="5" bldStep="category"/>
                                            </p:graphicEl>
                                          </p:spTgt>
                                        </p:tgtEl>
                                      </p:cBhvr>
                                    </p:animEffect>
                                  </p:childTnLst>
                                </p:cTn>
                              </p:par>
                            </p:childTnLst>
                          </p:cTn>
                        </p:par>
                        <p:par>
                          <p:cTn id="36" fill="hold">
                            <p:stCondLst>
                              <p:cond delay="1600"/>
                            </p:stCondLst>
                            <p:childTnLst>
                              <p:par>
                                <p:cTn id="37" presetID="22" presetClass="entr" presetSubtype="4" fill="hold" grpId="0" nodeType="afterEffect">
                                  <p:stCondLst>
                                    <p:cond delay="0"/>
                                  </p:stCondLst>
                                  <p:childTnLst>
                                    <p:set>
                                      <p:cBhvr>
                                        <p:cTn id="38" dur="1" fill="hold">
                                          <p:stCondLst>
                                            <p:cond delay="0"/>
                                          </p:stCondLst>
                                        </p:cTn>
                                        <p:tgtEl>
                                          <p:spTgt spid="14">
                                            <p:graphicEl>
                                              <a:chart seriesIdx="-4" categoryIdx="6" bldStep="category"/>
                                            </p:graphicEl>
                                          </p:spTgt>
                                        </p:tgtEl>
                                        <p:attrNameLst>
                                          <p:attrName>style.visibility</p:attrName>
                                        </p:attrNameLst>
                                      </p:cBhvr>
                                      <p:to>
                                        <p:strVal val="visible"/>
                                      </p:to>
                                    </p:set>
                                    <p:animEffect transition="in" filter="wipe(down)">
                                      <p:cBhvr>
                                        <p:cTn id="39" dur="100"/>
                                        <p:tgtEl>
                                          <p:spTgt spid="14">
                                            <p:graphicEl>
                                              <a:chart seriesIdx="-4" categoryIdx="6" bldStep="category"/>
                                            </p:graphicEl>
                                          </p:spTgt>
                                        </p:tgtEl>
                                      </p:cBhvr>
                                    </p:animEffect>
                                  </p:childTnLst>
                                </p:cTn>
                              </p:par>
                            </p:childTnLst>
                          </p:cTn>
                        </p:par>
                        <p:par>
                          <p:cTn id="40" fill="hold">
                            <p:stCondLst>
                              <p:cond delay="1700"/>
                            </p:stCondLst>
                            <p:childTnLst>
                              <p:par>
                                <p:cTn id="41" presetID="22" presetClass="entr" presetSubtype="4" fill="hold" grpId="0" nodeType="afterEffect">
                                  <p:stCondLst>
                                    <p:cond delay="0"/>
                                  </p:stCondLst>
                                  <p:childTnLst>
                                    <p:set>
                                      <p:cBhvr>
                                        <p:cTn id="42" dur="1" fill="hold">
                                          <p:stCondLst>
                                            <p:cond delay="0"/>
                                          </p:stCondLst>
                                        </p:cTn>
                                        <p:tgtEl>
                                          <p:spTgt spid="14">
                                            <p:graphicEl>
                                              <a:chart seriesIdx="-4" categoryIdx="7" bldStep="category"/>
                                            </p:graphicEl>
                                          </p:spTgt>
                                        </p:tgtEl>
                                        <p:attrNameLst>
                                          <p:attrName>style.visibility</p:attrName>
                                        </p:attrNameLst>
                                      </p:cBhvr>
                                      <p:to>
                                        <p:strVal val="visible"/>
                                      </p:to>
                                    </p:set>
                                    <p:animEffect transition="in" filter="wipe(down)">
                                      <p:cBhvr>
                                        <p:cTn id="43" dur="100"/>
                                        <p:tgtEl>
                                          <p:spTgt spid="14">
                                            <p:graphicEl>
                                              <a:chart seriesIdx="-4" categoryIdx="7" bldStep="category"/>
                                            </p:graphicEl>
                                          </p:spTgt>
                                        </p:tgtEl>
                                      </p:cBhvr>
                                    </p:animEffect>
                                  </p:childTnLst>
                                </p:cTn>
                              </p:par>
                            </p:childTnLst>
                          </p:cTn>
                        </p:par>
                        <p:par>
                          <p:cTn id="44" fill="hold">
                            <p:stCondLst>
                              <p:cond delay="1800"/>
                            </p:stCondLst>
                            <p:childTnLst>
                              <p:par>
                                <p:cTn id="45" presetID="22" presetClass="entr" presetSubtype="4" fill="hold" grpId="0" nodeType="afterEffect">
                                  <p:stCondLst>
                                    <p:cond delay="0"/>
                                  </p:stCondLst>
                                  <p:childTnLst>
                                    <p:set>
                                      <p:cBhvr>
                                        <p:cTn id="46" dur="1" fill="hold">
                                          <p:stCondLst>
                                            <p:cond delay="0"/>
                                          </p:stCondLst>
                                        </p:cTn>
                                        <p:tgtEl>
                                          <p:spTgt spid="14">
                                            <p:graphicEl>
                                              <a:chart seriesIdx="-4" categoryIdx="8" bldStep="category"/>
                                            </p:graphicEl>
                                          </p:spTgt>
                                        </p:tgtEl>
                                        <p:attrNameLst>
                                          <p:attrName>style.visibility</p:attrName>
                                        </p:attrNameLst>
                                      </p:cBhvr>
                                      <p:to>
                                        <p:strVal val="visible"/>
                                      </p:to>
                                    </p:set>
                                    <p:animEffect transition="in" filter="wipe(down)">
                                      <p:cBhvr>
                                        <p:cTn id="47" dur="100"/>
                                        <p:tgtEl>
                                          <p:spTgt spid="14">
                                            <p:graphicEl>
                                              <a:chart seriesIdx="-4" categoryIdx="8" bldStep="category"/>
                                            </p:graphicEl>
                                          </p:spTgt>
                                        </p:tgtEl>
                                      </p:cBhvr>
                                    </p:animEffect>
                                  </p:childTnLst>
                                </p:cTn>
                              </p:par>
                            </p:childTnLst>
                          </p:cTn>
                        </p:par>
                        <p:par>
                          <p:cTn id="48" fill="hold">
                            <p:stCondLst>
                              <p:cond delay="1900"/>
                            </p:stCondLst>
                            <p:childTnLst>
                              <p:par>
                                <p:cTn id="49" presetID="22" presetClass="entr" presetSubtype="4" fill="hold" grpId="0" nodeType="afterEffect">
                                  <p:stCondLst>
                                    <p:cond delay="0"/>
                                  </p:stCondLst>
                                  <p:childTnLst>
                                    <p:set>
                                      <p:cBhvr>
                                        <p:cTn id="50" dur="1" fill="hold">
                                          <p:stCondLst>
                                            <p:cond delay="0"/>
                                          </p:stCondLst>
                                        </p:cTn>
                                        <p:tgtEl>
                                          <p:spTgt spid="14">
                                            <p:graphicEl>
                                              <a:chart seriesIdx="-4" categoryIdx="9" bldStep="category"/>
                                            </p:graphicEl>
                                          </p:spTgt>
                                        </p:tgtEl>
                                        <p:attrNameLst>
                                          <p:attrName>style.visibility</p:attrName>
                                        </p:attrNameLst>
                                      </p:cBhvr>
                                      <p:to>
                                        <p:strVal val="visible"/>
                                      </p:to>
                                    </p:set>
                                    <p:animEffect transition="in" filter="wipe(down)">
                                      <p:cBhvr>
                                        <p:cTn id="51" dur="100"/>
                                        <p:tgtEl>
                                          <p:spTgt spid="14">
                                            <p:graphicEl>
                                              <a:chart seriesIdx="-4" categoryIdx="9" bldStep="category"/>
                                            </p:graphicEl>
                                          </p:spTgt>
                                        </p:tgtEl>
                                      </p:cBhvr>
                                    </p:animEffect>
                                  </p:childTnLst>
                                </p:cTn>
                              </p:par>
                            </p:childTnLst>
                          </p:cTn>
                        </p:par>
                        <p:par>
                          <p:cTn id="52" fill="hold">
                            <p:stCondLst>
                              <p:cond delay="2000"/>
                            </p:stCondLst>
                            <p:childTnLst>
                              <p:par>
                                <p:cTn id="53" presetID="22" presetClass="entr" presetSubtype="4" fill="hold" grpId="0" nodeType="afterEffect">
                                  <p:stCondLst>
                                    <p:cond delay="0"/>
                                  </p:stCondLst>
                                  <p:childTnLst>
                                    <p:set>
                                      <p:cBhvr>
                                        <p:cTn id="54" dur="1" fill="hold">
                                          <p:stCondLst>
                                            <p:cond delay="0"/>
                                          </p:stCondLst>
                                        </p:cTn>
                                        <p:tgtEl>
                                          <p:spTgt spid="14">
                                            <p:graphicEl>
                                              <a:chart seriesIdx="-4" categoryIdx="10" bldStep="category"/>
                                            </p:graphicEl>
                                          </p:spTgt>
                                        </p:tgtEl>
                                        <p:attrNameLst>
                                          <p:attrName>style.visibility</p:attrName>
                                        </p:attrNameLst>
                                      </p:cBhvr>
                                      <p:to>
                                        <p:strVal val="visible"/>
                                      </p:to>
                                    </p:set>
                                    <p:animEffect transition="in" filter="wipe(down)">
                                      <p:cBhvr>
                                        <p:cTn id="55" dur="100"/>
                                        <p:tgtEl>
                                          <p:spTgt spid="14">
                                            <p:graphicEl>
                                              <a:chart seriesIdx="-4" categoryIdx="10" bldStep="category"/>
                                            </p:graphicEl>
                                          </p:spTgt>
                                        </p:tgtEl>
                                      </p:cBhvr>
                                    </p:animEffect>
                                  </p:childTnLst>
                                </p:cTn>
                              </p:par>
                            </p:childTnLst>
                          </p:cTn>
                        </p:par>
                        <p:par>
                          <p:cTn id="56" fill="hold">
                            <p:stCondLst>
                              <p:cond delay="2100"/>
                            </p:stCondLst>
                            <p:childTnLst>
                              <p:par>
                                <p:cTn id="57" presetID="2" presetClass="entr" presetSubtype="1"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300" fill="hold"/>
                                        <p:tgtEl>
                                          <p:spTgt spid="19"/>
                                        </p:tgtEl>
                                        <p:attrNameLst>
                                          <p:attrName>ppt_x</p:attrName>
                                        </p:attrNameLst>
                                      </p:cBhvr>
                                      <p:tavLst>
                                        <p:tav tm="0">
                                          <p:val>
                                            <p:strVal val="#ppt_x"/>
                                          </p:val>
                                        </p:tav>
                                        <p:tav tm="100000">
                                          <p:val>
                                            <p:strVal val="#ppt_x"/>
                                          </p:val>
                                        </p:tav>
                                      </p:tavLst>
                                    </p:anim>
                                    <p:anim calcmode="lin" valueType="num">
                                      <p:cBhvr additive="base">
                                        <p:cTn id="60" dur="300" fill="hold"/>
                                        <p:tgtEl>
                                          <p:spTgt spid="19"/>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22"/>
                                        </p:tgtEl>
                                        <p:attrNameLst>
                                          <p:attrName>style.visibility</p:attrName>
                                        </p:attrNameLst>
                                      </p:cBhvr>
                                      <p:to>
                                        <p:strVal val="visible"/>
                                      </p:to>
                                    </p:set>
                                    <p:anim calcmode="lin" valueType="num">
                                      <p:cBhvr additive="base">
                                        <p:cTn id="63" dur="300" fill="hold"/>
                                        <p:tgtEl>
                                          <p:spTgt spid="22"/>
                                        </p:tgtEl>
                                        <p:attrNameLst>
                                          <p:attrName>ppt_x</p:attrName>
                                        </p:attrNameLst>
                                      </p:cBhvr>
                                      <p:tavLst>
                                        <p:tav tm="0">
                                          <p:val>
                                            <p:strVal val="#ppt_x"/>
                                          </p:val>
                                        </p:tav>
                                        <p:tav tm="100000">
                                          <p:val>
                                            <p:strVal val="#ppt_x"/>
                                          </p:val>
                                        </p:tav>
                                      </p:tavLst>
                                    </p:anim>
                                    <p:anim calcmode="lin" valueType="num">
                                      <p:cBhvr additive="base">
                                        <p:cTn id="64" dur="300" fill="hold"/>
                                        <p:tgtEl>
                                          <p:spTgt spid="22"/>
                                        </p:tgtEl>
                                        <p:attrNameLst>
                                          <p:attrName>ppt_y</p:attrName>
                                        </p:attrNameLst>
                                      </p:cBhvr>
                                      <p:tavLst>
                                        <p:tav tm="0">
                                          <p:val>
                                            <p:strVal val="0-#ppt_h/2"/>
                                          </p:val>
                                        </p:tav>
                                        <p:tav tm="100000">
                                          <p:val>
                                            <p:strVal val="#ppt_y"/>
                                          </p:val>
                                        </p:tav>
                                      </p:tavLst>
                                    </p:anim>
                                  </p:childTnLst>
                                </p:cTn>
                              </p:par>
                              <p:par>
                                <p:cTn id="65" presetID="10"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Effect transition="in" filter="fade">
                                      <p:cBhvr>
                                        <p:cTn id="67" dur="500"/>
                                        <p:tgtEl>
                                          <p:spTgt spid="3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Effect transition="in" filter="fade">
                                      <p:cBhvr>
                                        <p:cTn id="7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category"/>
        </p:bldSub>
      </p:bldGraphic>
      <p:bldP spid="22" grpId="0"/>
      <p:bldP spid="36" grpId="0"/>
      <p:bldP spid="37" grpId="0"/>
      <p:bldP spid="3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4294967295"/>
          </p:nvPr>
        </p:nvSpPr>
        <p:spPr>
          <a:xfrm>
            <a:off x="5372100" y="1563233"/>
            <a:ext cx="6121400" cy="4469267"/>
          </a:xfrm>
          <a:prstGeom prst="rect">
            <a:avLst/>
          </a:prstGeom>
        </p:spPr>
        <p:txBody>
          <a:bodyPr/>
          <a:lstStyle/>
          <a:p>
            <a:pPr>
              <a:buClr>
                <a:schemeClr val="accent3">
                  <a:lumMod val="75000"/>
                </a:schemeClr>
              </a:buClr>
              <a:buFont typeface="Wingdings" panose="05000000000000000000" pitchFamily="2" charset="2"/>
              <a:buChar char="§"/>
            </a:pPr>
            <a:r>
              <a:rPr lang="pt-BR" sz="1800" dirty="0"/>
              <a:t>aplicação de questionário único a uma amostra de participantes do Sebraetec 2015</a:t>
            </a:r>
          </a:p>
          <a:p>
            <a:pPr>
              <a:buClr>
                <a:schemeClr val="accent3">
                  <a:lumMod val="75000"/>
                </a:schemeClr>
              </a:buClr>
              <a:buFont typeface="Wingdings" panose="05000000000000000000" pitchFamily="2" charset="2"/>
              <a:buChar char="§"/>
            </a:pPr>
            <a:r>
              <a:rPr lang="pt-BR" sz="1800" dirty="0"/>
              <a:t>pesquisa realizada via CATI (telefone)</a:t>
            </a:r>
          </a:p>
          <a:p>
            <a:pPr>
              <a:buClr>
                <a:schemeClr val="accent3">
                  <a:lumMod val="75000"/>
                </a:schemeClr>
              </a:buClr>
              <a:buFont typeface="Wingdings" panose="05000000000000000000" pitchFamily="2" charset="2"/>
              <a:buChar char="§"/>
            </a:pPr>
            <a:r>
              <a:rPr lang="pt-BR" sz="1800" dirty="0"/>
              <a:t>listagem com o nome </a:t>
            </a:r>
            <a:r>
              <a:rPr lang="pt-BR" sz="2000" dirty="0"/>
              <a:t>dos</a:t>
            </a:r>
            <a:r>
              <a:rPr lang="pt-BR" sz="1800" dirty="0"/>
              <a:t> participantes fornecida pelo Sebrae</a:t>
            </a:r>
          </a:p>
          <a:p>
            <a:pPr>
              <a:buClr>
                <a:schemeClr val="accent3">
                  <a:lumMod val="75000"/>
                </a:schemeClr>
              </a:buClr>
              <a:buFont typeface="Wingdings" panose="05000000000000000000" pitchFamily="2" charset="2"/>
              <a:buChar char="§"/>
            </a:pPr>
            <a:r>
              <a:rPr lang="pt-BR" sz="1800" dirty="0"/>
              <a:t>entrevistas realizadas entre os dias 17/06/2016 e 26/07/2016</a:t>
            </a:r>
          </a:p>
          <a:p>
            <a:pPr>
              <a:buClr>
                <a:schemeClr val="accent3">
                  <a:lumMod val="75000"/>
                </a:schemeClr>
              </a:buClr>
              <a:buFont typeface="Wingdings" panose="05000000000000000000" pitchFamily="2" charset="2"/>
              <a:buChar char="§"/>
            </a:pPr>
            <a:r>
              <a:rPr lang="pt-BR" sz="1800" dirty="0"/>
              <a:t>margem de erro de +/- 1,5% para os resultados gerais</a:t>
            </a:r>
          </a:p>
          <a:p>
            <a:pPr>
              <a:buClr>
                <a:schemeClr val="accent3">
                  <a:lumMod val="75000"/>
                </a:schemeClr>
              </a:buClr>
              <a:buFont typeface="Wingdings" panose="05000000000000000000" pitchFamily="2" charset="2"/>
              <a:buChar char="§"/>
            </a:pPr>
            <a:r>
              <a:rPr lang="pt-BR" sz="1800" dirty="0"/>
              <a:t>todo o estudo obedeceu aos códigos de ética da:</a:t>
            </a:r>
          </a:p>
          <a:p>
            <a:pPr lvl="1">
              <a:buClr>
                <a:schemeClr val="accent3">
                  <a:lumMod val="75000"/>
                </a:schemeClr>
              </a:buClr>
              <a:buFont typeface="Wingdings" panose="05000000000000000000" pitchFamily="2" charset="2"/>
              <a:buChar char="§"/>
            </a:pPr>
            <a:r>
              <a:rPr lang="pt-BR" sz="1800" dirty="0"/>
              <a:t>ABEP, </a:t>
            </a:r>
          </a:p>
          <a:p>
            <a:pPr lvl="1">
              <a:buClr>
                <a:schemeClr val="accent3">
                  <a:lumMod val="75000"/>
                </a:schemeClr>
              </a:buClr>
              <a:buFont typeface="Wingdings" panose="05000000000000000000" pitchFamily="2" charset="2"/>
              <a:buChar char="§"/>
            </a:pPr>
            <a:r>
              <a:rPr lang="pt-BR" sz="1800" dirty="0"/>
              <a:t>ESOMAR e </a:t>
            </a:r>
          </a:p>
          <a:p>
            <a:pPr lvl="1">
              <a:buClr>
                <a:schemeClr val="accent3">
                  <a:lumMod val="75000"/>
                </a:schemeClr>
              </a:buClr>
              <a:buFont typeface="Wingdings" panose="05000000000000000000" pitchFamily="2" charset="2"/>
              <a:buChar char="§"/>
            </a:pPr>
            <a:r>
              <a:rPr lang="pt-BR" sz="1800" dirty="0"/>
              <a:t>à norma ABNT NBR ISO 20.252</a:t>
            </a:r>
          </a:p>
          <a:p>
            <a:pPr>
              <a:buClr>
                <a:schemeClr val="accent3">
                  <a:lumMod val="75000"/>
                </a:schemeClr>
              </a:buClr>
              <a:buFont typeface="Wingdings" panose="05000000000000000000" pitchFamily="2" charset="2"/>
              <a:buChar char="§"/>
            </a:pPr>
            <a:endParaRPr lang="pt-BR" sz="1800" b="1" u="sng" dirty="0"/>
          </a:p>
          <a:p>
            <a:pPr lvl="1">
              <a:buClr>
                <a:schemeClr val="accent3">
                  <a:lumMod val="75000"/>
                </a:schemeClr>
              </a:buClr>
              <a:buSzPct val="60000"/>
              <a:buFont typeface="Wingdings" panose="05000000000000000000" pitchFamily="2" charset="2"/>
              <a:buChar char="§"/>
            </a:pPr>
            <a:endParaRPr lang="pt-BR" sz="1800" b="1" dirty="0"/>
          </a:p>
        </p:txBody>
      </p:sp>
      <p:sp>
        <p:nvSpPr>
          <p:cNvPr id="8" name="Retângulo 7"/>
          <p:cNvSpPr/>
          <p:nvPr/>
        </p:nvSpPr>
        <p:spPr>
          <a:xfrm>
            <a:off x="1424360" y="2655126"/>
            <a:ext cx="2715840" cy="1323439"/>
          </a:xfrm>
          <a:prstGeom prst="rect">
            <a:avLst/>
          </a:prstGeom>
        </p:spPr>
        <p:txBody>
          <a:bodyPr wrap="square">
            <a:spAutoFit/>
          </a:bodyPr>
          <a:lstStyle/>
          <a:p>
            <a:pPr algn="ctr"/>
            <a:r>
              <a:rPr lang="pt-BR" sz="4000" b="1" dirty="0">
                <a:solidFill>
                  <a:schemeClr val="accent1">
                    <a:lumMod val="50000"/>
                  </a:schemeClr>
                </a:solidFill>
              </a:rPr>
              <a:t>5.716 entrevistas</a:t>
            </a:r>
          </a:p>
        </p:txBody>
      </p:sp>
      <p:sp>
        <p:nvSpPr>
          <p:cNvPr id="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metodologia</a:t>
            </a:r>
            <a:endParaRPr lang="en-US" sz="2400" i="1" dirty="0">
              <a:solidFill>
                <a:schemeClr val="tx1">
                  <a:lumMod val="50000"/>
                  <a:lumOff val="50000"/>
                </a:schemeClr>
              </a:solidFill>
              <a:latin typeface="+mn-lt"/>
            </a:endParaRPr>
          </a:p>
        </p:txBody>
      </p:sp>
    </p:spTree>
    <p:extLst>
      <p:ext uri="{BB962C8B-B14F-4D97-AF65-F5344CB8AC3E}">
        <p14:creationId xmlns:p14="http://schemas.microsoft.com/office/powerpoint/2010/main" val="2178193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500"/>
                                        <p:tgtEl>
                                          <p:spTgt spid="3">
                                            <p:txEl>
                                              <p:pRg st="0" end="0"/>
                                            </p:txEl>
                                          </p:spTgt>
                                        </p:tgtEl>
                                      </p:cBhvr>
                                    </p:animEffect>
                                  </p:childTnLst>
                                  <p:subTnLst>
                                    <p:animClr clrSpc="rgb" dir="cw">
                                      <p:cBhvr override="childStyle">
                                        <p:cTn dur="1" fill="hold" display="0" masterRel="nextClick" afterEffect="1"/>
                                        <p:tgtEl>
                                          <p:spTgt spid="3">
                                            <p:txEl>
                                              <p:pRg st="0" end="0"/>
                                            </p:txEl>
                                          </p:spTgt>
                                        </p:tgtEl>
                                        <p:attrNameLst>
                                          <p:attrName>ppt_c</p:attrName>
                                        </p:attrNameLst>
                                      </p:cBhvr>
                                      <p:to>
                                        <a:schemeClr val="bg2"/>
                                      </p:to>
                                    </p:animClr>
                                  </p:sub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Effect transition="in" filter="fade">
                                      <p:cBhvr>
                                        <p:cTn id="18" dur="500"/>
                                        <p:tgtEl>
                                          <p:spTgt spid="3">
                                            <p:txEl>
                                              <p:pRg st="1" end="1"/>
                                            </p:txEl>
                                          </p:spTgt>
                                        </p:tgtEl>
                                      </p:cBhvr>
                                    </p:animEffect>
                                  </p:childTnLst>
                                  <p:subTnLst>
                                    <p:animClr clrSpc="rgb" dir="cw">
                                      <p:cBhvr override="childStyle">
                                        <p:cTn dur="1" fill="hold" display="0" masterRel="nextClick" afterEffect="1"/>
                                        <p:tgtEl>
                                          <p:spTgt spid="3">
                                            <p:txEl>
                                              <p:pRg st="1" end="1"/>
                                            </p:txEl>
                                          </p:spTgt>
                                        </p:tgtEl>
                                        <p:attrNameLst>
                                          <p:attrName>ppt_c</p:attrName>
                                        </p:attrNameLst>
                                      </p:cBhvr>
                                      <p:to>
                                        <a:schemeClr val="bg2"/>
                                      </p:to>
                                    </p:animClr>
                                  </p:sub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animEffect transition="in" filter="fade">
                                      <p:cBhvr>
                                        <p:cTn id="23" dur="500"/>
                                        <p:tgtEl>
                                          <p:spTgt spid="3">
                                            <p:txEl>
                                              <p:pRg st="2" end="2"/>
                                            </p:txEl>
                                          </p:spTgt>
                                        </p:tgtEl>
                                      </p:cBhvr>
                                    </p:animEffect>
                                  </p:childTnLst>
                                  <p:subTnLst>
                                    <p:animClr clrSpc="rgb" dir="cw">
                                      <p:cBhvr override="childStyle">
                                        <p:cTn dur="1" fill="hold" display="0" masterRel="nextClick" afterEffect="1"/>
                                        <p:tgtEl>
                                          <p:spTgt spid="3">
                                            <p:txEl>
                                              <p:pRg st="2" end="2"/>
                                            </p:txEl>
                                          </p:spTgt>
                                        </p:tgtEl>
                                        <p:attrNameLst>
                                          <p:attrName>ppt_c</p:attrName>
                                        </p:attrNameLst>
                                      </p:cBhvr>
                                      <p:to>
                                        <a:schemeClr val="bg2"/>
                                      </p:to>
                                    </p:animClr>
                                  </p:sub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500"/>
                                        <p:tgtEl>
                                          <p:spTgt spid="3">
                                            <p:txEl>
                                              <p:pRg st="3" end="3"/>
                                            </p:txEl>
                                          </p:spTgt>
                                        </p:tgtEl>
                                      </p:cBhvr>
                                    </p:animEffect>
                                  </p:childTnLst>
                                  <p:subTnLst>
                                    <p:animClr clrSpc="rgb" dir="cw">
                                      <p:cBhvr override="childStyle">
                                        <p:cTn dur="1" fill="hold" display="0" masterRel="nextClick" afterEffect="1"/>
                                        <p:tgtEl>
                                          <p:spTgt spid="3">
                                            <p:txEl>
                                              <p:pRg st="3" end="3"/>
                                            </p:txEl>
                                          </p:spTgt>
                                        </p:tgtEl>
                                        <p:attrNameLst>
                                          <p:attrName>ppt_c</p:attrName>
                                        </p:attrNameLst>
                                      </p:cBhvr>
                                      <p:to>
                                        <a:schemeClr val="bg2"/>
                                      </p:to>
                                    </p:animClr>
                                  </p:sub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3">
                                            <p:txEl>
                                              <p:pRg st="4" end="4"/>
                                            </p:txEl>
                                          </p:spTgt>
                                        </p:tgtEl>
                                        <p:attrNameLst>
                                          <p:attrName>style.visibility</p:attrName>
                                        </p:attrNameLst>
                                      </p:cBhvr>
                                      <p:to>
                                        <p:strVal val="visible"/>
                                      </p:to>
                                    </p:set>
                                    <p:animEffect transition="in" filter="fade">
                                      <p:cBhvr>
                                        <p:cTn id="33" dur="500"/>
                                        <p:tgtEl>
                                          <p:spTgt spid="3">
                                            <p:txEl>
                                              <p:pRg st="4" end="4"/>
                                            </p:txEl>
                                          </p:spTgt>
                                        </p:tgtEl>
                                      </p:cBhvr>
                                    </p:animEffect>
                                  </p:childTnLst>
                                  <p:subTnLst>
                                    <p:animClr clrSpc="rgb" dir="cw">
                                      <p:cBhvr override="childStyle">
                                        <p:cTn dur="1" fill="hold" display="0" masterRel="nextClick" afterEffect="1"/>
                                        <p:tgtEl>
                                          <p:spTgt spid="3">
                                            <p:txEl>
                                              <p:pRg st="4" end="4"/>
                                            </p:txEl>
                                          </p:spTgt>
                                        </p:tgtEl>
                                        <p:attrNameLst>
                                          <p:attrName>ppt_c</p:attrName>
                                        </p:attrNameLst>
                                      </p:cBhvr>
                                      <p:to>
                                        <a:schemeClr val="bg2"/>
                                      </p:to>
                                    </p:animClr>
                                  </p:sub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3">
                                            <p:txEl>
                                              <p:pRg st="5" end="5"/>
                                            </p:txEl>
                                          </p:spTgt>
                                        </p:tgtEl>
                                        <p:attrNameLst>
                                          <p:attrName>style.visibility</p:attrName>
                                        </p:attrNameLst>
                                      </p:cBhvr>
                                      <p:to>
                                        <p:strVal val="visible"/>
                                      </p:to>
                                    </p:set>
                                    <p:animEffect transition="in" filter="fade">
                                      <p:cBhvr>
                                        <p:cTn id="38" dur="500"/>
                                        <p:tgtEl>
                                          <p:spTgt spid="3">
                                            <p:txEl>
                                              <p:pRg st="5" end="5"/>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
                                            <p:txEl>
                                              <p:pRg st="6" end="6"/>
                                            </p:txEl>
                                          </p:spTgt>
                                        </p:tgtEl>
                                        <p:attrNameLst>
                                          <p:attrName>style.visibility</p:attrName>
                                        </p:attrNameLst>
                                      </p:cBhvr>
                                      <p:to>
                                        <p:strVal val="visible"/>
                                      </p:to>
                                    </p:set>
                                    <p:animEffect transition="in" filter="fade">
                                      <p:cBhvr>
                                        <p:cTn id="41" dur="500"/>
                                        <p:tgtEl>
                                          <p:spTgt spid="3">
                                            <p:txEl>
                                              <p:pRg st="6" end="6"/>
                                            </p:txEl>
                                          </p:spTgt>
                                        </p:tgtEl>
                                      </p:cBhvr>
                                    </p:animEffect>
                                  </p:childTnLst>
                                </p:cTn>
                              </p:par>
                              <p:par>
                                <p:cTn id="42" presetID="10" presetClass="entr" presetSubtype="0" fill="hold" nodeType="withEffect">
                                  <p:stCondLst>
                                    <p:cond delay="0"/>
                                  </p:stCondLst>
                                  <p:childTnLst>
                                    <p:set>
                                      <p:cBhvr>
                                        <p:cTn id="43" dur="1" fill="hold">
                                          <p:stCondLst>
                                            <p:cond delay="0"/>
                                          </p:stCondLst>
                                        </p:cTn>
                                        <p:tgtEl>
                                          <p:spTgt spid="3">
                                            <p:txEl>
                                              <p:pRg st="7" end="7"/>
                                            </p:txEl>
                                          </p:spTgt>
                                        </p:tgtEl>
                                        <p:attrNameLst>
                                          <p:attrName>style.visibility</p:attrName>
                                        </p:attrNameLst>
                                      </p:cBhvr>
                                      <p:to>
                                        <p:strVal val="visible"/>
                                      </p:to>
                                    </p:set>
                                    <p:animEffect transition="in" filter="fade">
                                      <p:cBhvr>
                                        <p:cTn id="44" dur="500"/>
                                        <p:tgtEl>
                                          <p:spTgt spid="3">
                                            <p:txEl>
                                              <p:pRg st="7" end="7"/>
                                            </p:txEl>
                                          </p:spTgt>
                                        </p:tgtEl>
                                      </p:cBhvr>
                                    </p:animEffect>
                                  </p:childTnLst>
                                </p:cTn>
                              </p:par>
                              <p:par>
                                <p:cTn id="45" presetID="10" presetClass="entr" presetSubtype="0" fill="hold" nodeType="withEffect">
                                  <p:stCondLst>
                                    <p:cond delay="0"/>
                                  </p:stCondLst>
                                  <p:childTnLst>
                                    <p:set>
                                      <p:cBhvr>
                                        <p:cTn id="46" dur="1" fill="hold">
                                          <p:stCondLst>
                                            <p:cond delay="0"/>
                                          </p:stCondLst>
                                        </p:cTn>
                                        <p:tgtEl>
                                          <p:spTgt spid="3">
                                            <p:txEl>
                                              <p:pRg st="8" end="8"/>
                                            </p:txEl>
                                          </p:spTgt>
                                        </p:tgtEl>
                                        <p:attrNameLst>
                                          <p:attrName>style.visibility</p:attrName>
                                        </p:attrNameLst>
                                      </p:cBhvr>
                                      <p:to>
                                        <p:strVal val="visible"/>
                                      </p:to>
                                    </p:set>
                                    <p:animEffect transition="in" filter="fade">
                                      <p:cBhvr>
                                        <p:cTn id="47"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graphicFrame>
        <p:nvGraphicFramePr>
          <p:cNvPr id="15" name="Tabela 14"/>
          <p:cNvGraphicFramePr>
            <a:graphicFrameLocks noGrp="1"/>
          </p:cNvGraphicFramePr>
          <p:nvPr>
            <p:extLst/>
          </p:nvPr>
        </p:nvGraphicFramePr>
        <p:xfrm>
          <a:off x="4209287" y="1146252"/>
          <a:ext cx="6130266" cy="4383038"/>
        </p:xfrm>
        <a:graphic>
          <a:graphicData uri="http://schemas.openxmlformats.org/drawingml/2006/table">
            <a:tbl>
              <a:tblPr>
                <a:tableStyleId>{5C22544A-7EE6-4342-B048-85BDC9FD1C3A}</a:tableStyleId>
              </a:tblPr>
              <a:tblGrid>
                <a:gridCol w="5454261">
                  <a:extLst>
                    <a:ext uri="{9D8B030D-6E8A-4147-A177-3AD203B41FA5}">
                      <a16:colId xmlns:a16="http://schemas.microsoft.com/office/drawing/2014/main" xmlns="" val="20000"/>
                    </a:ext>
                  </a:extLst>
                </a:gridCol>
                <a:gridCol w="626303">
                  <a:extLst>
                    <a:ext uri="{9D8B030D-6E8A-4147-A177-3AD203B41FA5}">
                      <a16:colId xmlns:a16="http://schemas.microsoft.com/office/drawing/2014/main" xmlns="" val="20001"/>
                    </a:ext>
                  </a:extLst>
                </a:gridCol>
                <a:gridCol w="49702">
                  <a:extLst>
                    <a:ext uri="{9D8B030D-6E8A-4147-A177-3AD203B41FA5}">
                      <a16:colId xmlns:a16="http://schemas.microsoft.com/office/drawing/2014/main" xmlns="" val="20002"/>
                    </a:ext>
                  </a:extLst>
                </a:gridCol>
              </a:tblGrid>
              <a:tr h="398458">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800" b="0" i="0" u="none" strike="noStrike" dirty="0">
                          <a:solidFill>
                            <a:schemeClr val="accent5">
                              <a:lumMod val="50000"/>
                            </a:schemeClr>
                          </a:solidFill>
                          <a:effectLst/>
                          <a:latin typeface="+mn-lt"/>
                        </a:rPr>
                        <a:t>melhorou o atendimento</a:t>
                      </a:r>
                    </a:p>
                  </a:txBody>
                  <a:tcPr marL="12151" marR="12151" marT="12151"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94%</a:t>
                      </a:r>
                    </a:p>
                  </a:txBody>
                  <a:tcPr marL="9525" marR="108000"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0"/>
                  </a:ext>
                </a:extLst>
              </a:tr>
              <a:tr h="398458">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altLang="pt-BR" sz="1800" b="0" u="none" dirty="0">
                          <a:solidFill>
                            <a:schemeClr val="accent5">
                              <a:lumMod val="50000"/>
                            </a:schemeClr>
                          </a:solidFill>
                          <a:latin typeface="+mn-lt"/>
                          <a:cs typeface="Arial" pitchFamily="34" charset="0"/>
                        </a:rPr>
                        <a:t>melhorou a qualidade de produtos e serviços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92%</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1"/>
                  </a:ext>
                </a:extLst>
              </a:tr>
              <a:tr h="398458">
                <a:tc>
                  <a:txBody>
                    <a:bodyPr/>
                    <a:lstStyle/>
                    <a:p>
                      <a:pPr algn="r" fontAlgn="b"/>
                      <a:r>
                        <a:rPr lang="pt-BR" sz="1800" b="0" i="0" u="none" strike="noStrike" dirty="0">
                          <a:solidFill>
                            <a:schemeClr val="accent5">
                              <a:lumMod val="50000"/>
                            </a:schemeClr>
                          </a:solidFill>
                          <a:effectLst/>
                          <a:latin typeface="+mn-lt"/>
                        </a:rPr>
                        <a:t>reduziu desperdícios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85%</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2"/>
                  </a:ext>
                </a:extLst>
              </a:tr>
              <a:tr h="398458">
                <a:tc>
                  <a:txBody>
                    <a:bodyPr/>
                    <a:lstStyle/>
                    <a:p>
                      <a:pPr marL="0" marR="0" indent="0" algn="r" defTabSz="914400" rtl="0" eaLnBrk="1" fontAlgn="b" latinLnBrk="0" hangingPunct="1">
                        <a:lnSpc>
                          <a:spcPct val="100000"/>
                        </a:lnSpc>
                        <a:spcBef>
                          <a:spcPts val="0"/>
                        </a:spcBef>
                        <a:spcAft>
                          <a:spcPts val="0"/>
                        </a:spcAft>
                        <a:buClrTx/>
                        <a:buSzTx/>
                        <a:buFontTx/>
                        <a:buNone/>
                        <a:tabLst/>
                        <a:defRPr/>
                      </a:pPr>
                      <a:r>
                        <a:rPr lang="pt-BR" sz="1800" b="0" i="0" u="none" strike="noStrike" dirty="0">
                          <a:solidFill>
                            <a:schemeClr val="accent5">
                              <a:lumMod val="50000"/>
                            </a:schemeClr>
                          </a:solidFill>
                          <a:effectLst/>
                          <a:latin typeface="+mn-lt"/>
                        </a:rPr>
                        <a:t>reduziu custos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79%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7"/>
                  </a:ext>
                </a:extLst>
              </a:tr>
              <a:tr h="398458">
                <a:tc>
                  <a:txBody>
                    <a:bodyPr/>
                    <a:lstStyle/>
                    <a:p>
                      <a:pPr algn="r" fontAlgn="b"/>
                      <a:r>
                        <a:rPr lang="pt-BR" sz="1800" b="0" i="0" u="none" strike="noStrike" dirty="0">
                          <a:solidFill>
                            <a:schemeClr val="accent5">
                              <a:lumMod val="50000"/>
                            </a:schemeClr>
                          </a:solidFill>
                          <a:effectLst/>
                          <a:latin typeface="+mn-lt"/>
                        </a:rPr>
                        <a:t>otimizou o consumo de água ou energia</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69%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3"/>
                  </a:ext>
                </a:extLst>
              </a:tr>
              <a:tr h="398458">
                <a:tc>
                  <a:txBody>
                    <a:bodyPr/>
                    <a:lstStyle/>
                    <a:p>
                      <a:pPr algn="r" fontAlgn="b"/>
                      <a:r>
                        <a:rPr lang="pt-BR" sz="1800" b="0" i="0" u="none" strike="noStrike" dirty="0">
                          <a:solidFill>
                            <a:schemeClr val="accent5">
                              <a:lumMod val="50000"/>
                            </a:schemeClr>
                          </a:solidFill>
                          <a:effectLst/>
                          <a:latin typeface="+mn-lt"/>
                        </a:rPr>
                        <a:t>melhorou o layout da loja</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63%</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4"/>
                  </a:ext>
                </a:extLst>
              </a:tr>
              <a:tr h="398458">
                <a:tc>
                  <a:txBody>
                    <a:bodyPr/>
                    <a:lstStyle/>
                    <a:p>
                      <a:pPr algn="r" fontAlgn="b"/>
                      <a:r>
                        <a:rPr lang="pt-BR" sz="1800" b="0" i="0" u="none" strike="noStrike" dirty="0">
                          <a:solidFill>
                            <a:schemeClr val="accent5">
                              <a:lumMod val="50000"/>
                            </a:schemeClr>
                          </a:solidFill>
                          <a:effectLst/>
                          <a:latin typeface="+mn-lt"/>
                        </a:rPr>
                        <a:t>lançou algum produto ou serviço novo</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53%</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5"/>
                  </a:ext>
                </a:extLst>
              </a:tr>
              <a:tr h="398458">
                <a:tc>
                  <a:txBody>
                    <a:bodyPr/>
                    <a:lstStyle/>
                    <a:p>
                      <a:pPr algn="r" fontAlgn="b"/>
                      <a:r>
                        <a:rPr lang="pt-BR" sz="1800" b="0" i="0" u="none" strike="noStrike" dirty="0">
                          <a:solidFill>
                            <a:schemeClr val="accent5">
                              <a:lumMod val="50000"/>
                            </a:schemeClr>
                          </a:solidFill>
                          <a:effectLst/>
                          <a:latin typeface="+mn-lt"/>
                        </a:rPr>
                        <a:t>fez reciclagem de materiais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49%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6"/>
                  </a:ext>
                </a:extLst>
              </a:tr>
              <a:tr h="398458">
                <a:tc>
                  <a:txBody>
                    <a:bodyPr/>
                    <a:lstStyle/>
                    <a:p>
                      <a:pPr algn="r" fontAlgn="b"/>
                      <a:r>
                        <a:rPr lang="pt-BR" sz="1800" b="0" i="0" u="none" strike="noStrike" dirty="0">
                          <a:solidFill>
                            <a:schemeClr val="accent5">
                              <a:lumMod val="50000"/>
                            </a:schemeClr>
                          </a:solidFill>
                          <a:effectLst/>
                          <a:latin typeface="+mn-lt"/>
                        </a:rPr>
                        <a:t>obteve certificações de qualidade em produto / processo</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40%</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8"/>
                  </a:ext>
                </a:extLst>
              </a:tr>
              <a:tr h="398458">
                <a:tc>
                  <a:txBody>
                    <a:bodyPr/>
                    <a:lstStyle/>
                    <a:p>
                      <a:pPr marL="0" marR="0" indent="0" algn="r" defTabSz="914400" rtl="0" eaLnBrk="1" fontAlgn="b" latinLnBrk="0" hangingPunct="1">
                        <a:lnSpc>
                          <a:spcPct val="100000"/>
                        </a:lnSpc>
                        <a:spcBef>
                          <a:spcPts val="0"/>
                        </a:spcBef>
                        <a:spcAft>
                          <a:spcPts val="0"/>
                        </a:spcAft>
                        <a:buClrTx/>
                        <a:buSzTx/>
                        <a:buFontTx/>
                        <a:buNone/>
                        <a:tabLst/>
                        <a:defRPr/>
                      </a:pPr>
                      <a:r>
                        <a:rPr lang="pt-BR" sz="1800" b="0" i="0" u="none" strike="noStrike" dirty="0">
                          <a:solidFill>
                            <a:schemeClr val="accent5">
                              <a:lumMod val="50000"/>
                            </a:schemeClr>
                          </a:solidFill>
                          <a:effectLst/>
                          <a:latin typeface="+mn-lt"/>
                        </a:rPr>
                        <a:t>criou novo design de embalagens e produtos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31%</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9"/>
                  </a:ext>
                </a:extLst>
              </a:tr>
              <a:tr h="398458">
                <a:tc>
                  <a:txBody>
                    <a:bodyPr/>
                    <a:lstStyle/>
                    <a:p>
                      <a:pPr algn="r" fontAlgn="b"/>
                      <a:r>
                        <a:rPr lang="pt-BR" sz="1800" b="0" i="0" u="none" strike="noStrike" dirty="0">
                          <a:solidFill>
                            <a:schemeClr val="accent5">
                              <a:lumMod val="50000"/>
                            </a:schemeClr>
                          </a:solidFill>
                          <a:effectLst/>
                          <a:latin typeface="+mn-lt"/>
                        </a:rPr>
                        <a:t>criou site de comércio eletrônico</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27%</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0"/>
                  </a:ext>
                </a:extLst>
              </a:tr>
            </a:tbl>
          </a:graphicData>
        </a:graphic>
      </p:graphicFrame>
      <p:graphicFrame>
        <p:nvGraphicFramePr>
          <p:cNvPr id="16" name="Gráfico 15"/>
          <p:cNvGraphicFramePr/>
          <p:nvPr>
            <p:extLst/>
          </p:nvPr>
        </p:nvGraphicFramePr>
        <p:xfrm>
          <a:off x="10339553" y="1170073"/>
          <a:ext cx="865476" cy="437199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0" name="Tabela 19"/>
          <p:cNvGraphicFramePr>
            <a:graphicFrameLocks noGrp="1"/>
          </p:cNvGraphicFramePr>
          <p:nvPr>
            <p:extLst>
              <p:ext uri="{D42A27DB-BD31-4B8C-83A1-F6EECF244321}">
                <p14:modId xmlns:p14="http://schemas.microsoft.com/office/powerpoint/2010/main" val="159779496"/>
              </p:ext>
            </p:extLst>
          </p:nvPr>
        </p:nvGraphicFramePr>
        <p:xfrm>
          <a:off x="11362497" y="1146252"/>
          <a:ext cx="626303" cy="4383038"/>
        </p:xfrm>
        <a:graphic>
          <a:graphicData uri="http://schemas.openxmlformats.org/drawingml/2006/table">
            <a:tbl>
              <a:tblPr>
                <a:tableStyleId>{5C22544A-7EE6-4342-B048-85BDC9FD1C3A}</a:tableStyleId>
              </a:tblPr>
              <a:tblGrid>
                <a:gridCol w="626303">
                  <a:extLst>
                    <a:ext uri="{9D8B030D-6E8A-4147-A177-3AD203B41FA5}">
                      <a16:colId xmlns:a16="http://schemas.microsoft.com/office/drawing/2014/main" xmlns="" val="20001"/>
                    </a:ext>
                  </a:extLst>
                </a:gridCol>
              </a:tblGrid>
              <a:tr h="398458">
                <a:tc>
                  <a:txBody>
                    <a:bodyPr/>
                    <a:lstStyle/>
                    <a:p>
                      <a:pPr algn="l" fontAlgn="ctr"/>
                      <a:r>
                        <a:rPr lang="pt-BR" sz="1200" b="1" i="0" u="none" strike="noStrike" dirty="0">
                          <a:solidFill>
                            <a:schemeClr val="accent4">
                              <a:lumMod val="50000"/>
                            </a:schemeClr>
                          </a:solidFill>
                          <a:effectLst/>
                          <a:latin typeface="+mn-lt"/>
                        </a:rPr>
                        <a:t>93%</a:t>
                      </a:r>
                    </a:p>
                  </a:txBody>
                  <a:tcPr marL="9525" marR="108000"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398458">
                <a:tc>
                  <a:txBody>
                    <a:bodyPr/>
                    <a:lstStyle/>
                    <a:p>
                      <a:pPr algn="l" fontAlgn="ctr"/>
                      <a:r>
                        <a:rPr lang="pt-BR" sz="1200" b="1" i="0" u="none" strike="noStrike" dirty="0">
                          <a:solidFill>
                            <a:schemeClr val="accent4">
                              <a:lumMod val="50000"/>
                            </a:schemeClr>
                          </a:solidFill>
                          <a:effectLst/>
                          <a:latin typeface="+mn-lt"/>
                        </a:rPr>
                        <a:t>94%</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398458">
                <a:tc>
                  <a:txBody>
                    <a:bodyPr/>
                    <a:lstStyle/>
                    <a:p>
                      <a:pPr algn="l" fontAlgn="ctr"/>
                      <a:r>
                        <a:rPr lang="pt-BR" sz="1200" b="1" i="0" u="none" strike="noStrike" dirty="0">
                          <a:solidFill>
                            <a:schemeClr val="accent4">
                              <a:lumMod val="50000"/>
                            </a:schemeClr>
                          </a:solidFill>
                          <a:effectLst/>
                          <a:latin typeface="+mn-lt"/>
                        </a:rPr>
                        <a:t>85%</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398458">
                <a:tc>
                  <a:txBody>
                    <a:bodyPr/>
                    <a:lstStyle/>
                    <a:p>
                      <a:pPr algn="l" fontAlgn="ctr"/>
                      <a:r>
                        <a:rPr lang="pt-BR" sz="1200" b="1" i="0" u="none" strike="noStrike" dirty="0">
                          <a:solidFill>
                            <a:schemeClr val="accent4">
                              <a:lumMod val="50000"/>
                            </a:schemeClr>
                          </a:solidFill>
                          <a:effectLst/>
                          <a:latin typeface="+mn-lt"/>
                        </a:rPr>
                        <a:t>81%</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398458">
                <a:tc>
                  <a:txBody>
                    <a:bodyPr/>
                    <a:lstStyle/>
                    <a:p>
                      <a:pPr algn="l" fontAlgn="ctr"/>
                      <a:r>
                        <a:rPr lang="pt-BR" sz="1200" b="1" i="0" u="none" strike="noStrike" dirty="0">
                          <a:solidFill>
                            <a:schemeClr val="accent4">
                              <a:lumMod val="50000"/>
                            </a:schemeClr>
                          </a:solidFill>
                          <a:effectLst/>
                          <a:latin typeface="+mn-lt"/>
                        </a:rPr>
                        <a:t>69%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398458">
                <a:tc>
                  <a:txBody>
                    <a:bodyPr/>
                    <a:lstStyle/>
                    <a:p>
                      <a:pPr algn="l" fontAlgn="ctr"/>
                      <a:r>
                        <a:rPr lang="pt-BR" sz="1200" b="1" i="0" u="none" strike="noStrike" dirty="0">
                          <a:solidFill>
                            <a:schemeClr val="accent4">
                              <a:lumMod val="50000"/>
                            </a:schemeClr>
                          </a:solidFill>
                          <a:effectLst/>
                          <a:latin typeface="+mn-lt"/>
                        </a:rPr>
                        <a:t>65%</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398458">
                <a:tc>
                  <a:txBody>
                    <a:bodyPr/>
                    <a:lstStyle/>
                    <a:p>
                      <a:pPr algn="l" fontAlgn="ctr"/>
                      <a:r>
                        <a:rPr lang="pt-BR" sz="1200" b="1" i="0" u="none" strike="noStrike" dirty="0">
                          <a:solidFill>
                            <a:schemeClr val="accent4">
                              <a:lumMod val="50000"/>
                            </a:schemeClr>
                          </a:solidFill>
                          <a:effectLst/>
                          <a:latin typeface="+mn-lt"/>
                        </a:rPr>
                        <a:t>58%</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398458">
                <a:tc>
                  <a:txBody>
                    <a:bodyPr/>
                    <a:lstStyle/>
                    <a:p>
                      <a:pPr algn="l" fontAlgn="ctr"/>
                      <a:r>
                        <a:rPr lang="pt-BR" sz="1200" b="1" i="0" u="none" strike="noStrike" dirty="0">
                          <a:solidFill>
                            <a:schemeClr val="accent4">
                              <a:lumMod val="50000"/>
                            </a:schemeClr>
                          </a:solidFill>
                          <a:effectLst/>
                          <a:latin typeface="+mn-lt"/>
                        </a:rPr>
                        <a:t>49%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398458">
                <a:tc>
                  <a:txBody>
                    <a:bodyPr/>
                    <a:lstStyle/>
                    <a:p>
                      <a:pPr algn="l" fontAlgn="ctr"/>
                      <a:r>
                        <a:rPr lang="pt-BR" sz="1200" b="1" i="0" u="none" strike="noStrike" dirty="0">
                          <a:solidFill>
                            <a:schemeClr val="accent4">
                              <a:lumMod val="50000"/>
                            </a:schemeClr>
                          </a:solidFill>
                          <a:effectLst/>
                          <a:latin typeface="+mn-lt"/>
                        </a:rPr>
                        <a:t>37%</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8"/>
                  </a:ext>
                </a:extLst>
              </a:tr>
              <a:tr h="398458">
                <a:tc>
                  <a:txBody>
                    <a:bodyPr/>
                    <a:lstStyle/>
                    <a:p>
                      <a:pPr algn="l" fontAlgn="ctr"/>
                      <a:r>
                        <a:rPr lang="pt-BR" sz="1200" b="1" i="0" u="none" strike="noStrike" dirty="0">
                          <a:solidFill>
                            <a:schemeClr val="accent4">
                              <a:lumMod val="50000"/>
                            </a:schemeClr>
                          </a:solidFill>
                          <a:effectLst/>
                          <a:latin typeface="+mn-lt"/>
                        </a:rPr>
                        <a:t>34%</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9"/>
                  </a:ext>
                </a:extLst>
              </a:tr>
              <a:tr h="398458">
                <a:tc>
                  <a:txBody>
                    <a:bodyPr/>
                    <a:lstStyle/>
                    <a:p>
                      <a:pPr algn="l" fontAlgn="ctr"/>
                      <a:r>
                        <a:rPr lang="pt-BR" sz="1200" b="1" i="0" u="none" strike="noStrike" dirty="0">
                          <a:solidFill>
                            <a:schemeClr val="accent4">
                              <a:lumMod val="50000"/>
                            </a:schemeClr>
                          </a:solidFill>
                          <a:effectLst/>
                          <a:latin typeface="+mn-lt"/>
                        </a:rPr>
                        <a:t>30%</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10"/>
                  </a:ext>
                </a:extLst>
              </a:tr>
            </a:tbl>
          </a:graphicData>
        </a:graphic>
      </p:graphicFrame>
      <p:sp>
        <p:nvSpPr>
          <p:cNvPr id="21" name="Retângulo 20"/>
          <p:cNvSpPr/>
          <p:nvPr/>
        </p:nvSpPr>
        <p:spPr>
          <a:xfrm>
            <a:off x="11205029" y="765010"/>
            <a:ext cx="652743" cy="369332"/>
          </a:xfrm>
          <a:prstGeom prst="rect">
            <a:avLst/>
          </a:prstGeom>
        </p:spPr>
        <p:txBody>
          <a:bodyPr wrap="none">
            <a:spAutoFit/>
          </a:bodyPr>
          <a:lstStyle/>
          <a:p>
            <a:pPr algn="ctr" fontAlgn="ctr">
              <a:defRPr/>
            </a:pPr>
            <a:r>
              <a:rPr lang="pt-BR" b="1" dirty="0">
                <a:solidFill>
                  <a:schemeClr val="accent4">
                    <a:lumMod val="75000"/>
                  </a:schemeClr>
                </a:solidFill>
              </a:rPr>
              <a:t>2014</a:t>
            </a:r>
          </a:p>
        </p:txBody>
      </p:sp>
      <p:grpSp>
        <p:nvGrpSpPr>
          <p:cNvPr id="22" name="disparo historico"/>
          <p:cNvGrpSpPr/>
          <p:nvPr/>
        </p:nvGrpSpPr>
        <p:grpSpPr>
          <a:xfrm>
            <a:off x="10292904" y="5748139"/>
            <a:ext cx="1069593" cy="497735"/>
            <a:chOff x="10807700" y="5128364"/>
            <a:chExt cx="1069593" cy="497735"/>
          </a:xfrm>
        </p:grpSpPr>
        <p:sp>
          <p:nvSpPr>
            <p:cNvPr id="23"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24" name="Imagem 23"/>
            <p:cNvPicPr>
              <a:picLocks noChangeAspect="1"/>
            </p:cNvPicPr>
            <p:nvPr/>
          </p:nvPicPr>
          <p:blipFill>
            <a:blip r:embed="rId3"/>
            <a:stretch>
              <a:fillRect/>
            </a:stretch>
          </p:blipFill>
          <p:spPr>
            <a:xfrm>
              <a:off x="10900443" y="5223781"/>
              <a:ext cx="222928" cy="295539"/>
            </a:xfrm>
            <a:prstGeom prst="rect">
              <a:avLst/>
            </a:prstGeom>
          </p:spPr>
        </p:pic>
        <p:sp>
          <p:nvSpPr>
            <p:cNvPr id="25" name="Retângulo 24"/>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26" name="Gráfico 25"/>
          <p:cNvGraphicFramePr/>
          <p:nvPr>
            <p:extLst/>
          </p:nvPr>
        </p:nvGraphicFramePr>
        <p:xfrm>
          <a:off x="10339553" y="1170073"/>
          <a:ext cx="865476" cy="4371994"/>
        </p:xfrm>
        <a:graphic>
          <a:graphicData uri="http://schemas.openxmlformats.org/drawingml/2006/chart">
            <c:chart xmlns:c="http://schemas.openxmlformats.org/drawingml/2006/chart" xmlns:r="http://schemas.openxmlformats.org/officeDocument/2006/relationships" r:id="rId4"/>
          </a:graphicData>
        </a:graphic>
      </p:graphicFrame>
      <p:sp>
        <p:nvSpPr>
          <p:cNvPr id="17" name="Espaço Reservado para Conteúdo 2"/>
          <p:cNvSpPr txBox="1">
            <a:spLocks/>
          </p:cNvSpPr>
          <p:nvPr/>
        </p:nvSpPr>
        <p:spPr>
          <a:xfrm>
            <a:off x="1895535" y="6012323"/>
            <a:ext cx="7657433"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P15 - </a:t>
            </a:r>
            <a:r>
              <a:rPr lang="pt-BR" sz="1200" dirty="0">
                <a:solidFill>
                  <a:schemeClr val="accent1">
                    <a:lumMod val="50000"/>
                  </a:schemeClr>
                </a:solidFill>
              </a:rPr>
              <a:t>Eu vou citar algumas mudanças que o(a) Sr.(a) possa ter feito na sua empresa como consequência do Programa Sebraetec. Gostaria que, conforme eu for citando, o(a) Sr.(a) diga SIM para aquelas que se aplicam ao seu caso. (EST-RM)</a:t>
            </a:r>
          </a:p>
        </p:txBody>
      </p:sp>
      <p:sp>
        <p:nvSpPr>
          <p:cNvPr id="37" name="Espaço Reservado para Conteúdo 2"/>
          <p:cNvSpPr txBox="1">
            <a:spLocks/>
          </p:cNvSpPr>
          <p:nvPr/>
        </p:nvSpPr>
        <p:spPr>
          <a:xfrm>
            <a:off x="886249" y="5212549"/>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lumMod val="50000"/>
                  </a:schemeClr>
                </a:solidFill>
                <a:latin typeface="+mn-lt"/>
              </a:rPr>
              <a:t>base: 4.412 entrevistas</a:t>
            </a:r>
          </a:p>
        </p:txBody>
      </p:sp>
      <p:sp>
        <p:nvSpPr>
          <p:cNvPr id="39" name="Espaço Reservado para Conteúdo 2"/>
          <p:cNvSpPr txBox="1">
            <a:spLocks/>
          </p:cNvSpPr>
          <p:nvPr/>
        </p:nvSpPr>
        <p:spPr>
          <a:xfrm>
            <a:off x="860400" y="1170000"/>
            <a:ext cx="2962300" cy="192063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2800" b="1" dirty="0">
                <a:solidFill>
                  <a:schemeClr val="accent1">
                    <a:lumMod val="75000"/>
                  </a:schemeClr>
                </a:solidFill>
                <a:latin typeface="+mn-lt"/>
              </a:rPr>
              <a:t>resultados obtidos com o Sebraetec</a:t>
            </a:r>
          </a:p>
        </p:txBody>
      </p:sp>
      <p:sp>
        <p:nvSpPr>
          <p:cNvPr id="18" name="Espaço Reservado para Conteúdo 2"/>
          <p:cNvSpPr txBox="1">
            <a:spLocks/>
          </p:cNvSpPr>
          <p:nvPr/>
        </p:nvSpPr>
        <p:spPr>
          <a:xfrm>
            <a:off x="1137600" y="3573666"/>
            <a:ext cx="2382511" cy="104192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400" b="1" dirty="0">
                <a:solidFill>
                  <a:schemeClr val="bg2">
                    <a:lumMod val="50000"/>
                  </a:schemeClr>
                </a:solidFill>
                <a:latin typeface="+mn-lt"/>
              </a:rPr>
              <a:t>só responderam a essa questão os entrevistados (4.412 pessoas) que deram nota superior a 6 para o resultado na empresa como consequência do </a:t>
            </a:r>
            <a:r>
              <a:rPr lang="pt-BR" sz="1400" b="1" dirty="0" err="1">
                <a:solidFill>
                  <a:schemeClr val="bg2">
                    <a:lumMod val="50000"/>
                  </a:schemeClr>
                </a:solidFill>
                <a:latin typeface="+mn-lt"/>
              </a:rPr>
              <a:t>SebraeTec</a:t>
            </a:r>
            <a:r>
              <a:rPr lang="pt-BR" sz="1400" b="1" dirty="0">
                <a:solidFill>
                  <a:schemeClr val="bg2">
                    <a:lumMod val="50000"/>
                  </a:schemeClr>
                </a:solidFill>
                <a:latin typeface="+mn-lt"/>
              </a:rPr>
              <a:t> </a:t>
            </a:r>
          </a:p>
        </p:txBody>
      </p:sp>
      <p:pic>
        <p:nvPicPr>
          <p:cNvPr id="19" name="Imagem 18"/>
          <p:cNvPicPr>
            <a:picLocks noChangeAspect="1"/>
          </p:cNvPicPr>
          <p:nvPr/>
        </p:nvPicPr>
        <p:blipFill>
          <a:blip r:embed="rId5">
            <a:duotone>
              <a:schemeClr val="accent4">
                <a:shade val="45000"/>
                <a:satMod val="135000"/>
              </a:schemeClr>
              <a:prstClr val="white"/>
            </a:duotone>
          </a:blip>
          <a:stretch>
            <a:fillRect/>
          </a:stretch>
        </p:blipFill>
        <p:spPr>
          <a:xfrm>
            <a:off x="782193" y="3639658"/>
            <a:ext cx="334182" cy="305959"/>
          </a:xfrm>
          <a:prstGeom prst="rect">
            <a:avLst/>
          </a:prstGeom>
        </p:spPr>
      </p:pic>
    </p:spTree>
    <p:extLst>
      <p:ext uri="{BB962C8B-B14F-4D97-AF65-F5344CB8AC3E}">
        <p14:creationId xmlns:p14="http://schemas.microsoft.com/office/powerpoint/2010/main" val="2418417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down)">
                                      <p:cBhvr>
                                        <p:cTn id="11" dur="500"/>
                                        <p:tgtEl>
                                          <p:spTgt spid="15"/>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left)">
                                      <p:cBhvr>
                                        <p:cTn id="15" dur="500"/>
                                        <p:tgtEl>
                                          <p:spTgt spid="1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childTnLst>
                                </p:cTn>
                              </p:par>
                              <p:par>
                                <p:cTn id="22" presetID="10" presetClass="entr" presetSubtype="0"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par>
                                <p:cTn id="25" presetID="10" presetClass="entr" presetSubtype="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22"/>
                    </p:tgtEl>
                  </p:cond>
                </p:stCondLst>
                <p:endSync evt="end" delay="0">
                  <p:rtn val="all"/>
                </p:endSync>
                <p:childTnLst>
                  <p:par>
                    <p:cTn id="29" fill="hold">
                      <p:stCondLst>
                        <p:cond delay="0"/>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childTnLst>
                                </p:cTn>
                              </p:par>
                              <p:par>
                                <p:cTn id="37" presetID="10"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1" nodeType="clickEffect">
                                  <p:stCondLst>
                                    <p:cond delay="0"/>
                                  </p:stCondLst>
                                  <p:childTnLst>
                                    <p:animEffect transition="out" filter="fade">
                                      <p:cBhvr>
                                        <p:cTn id="43" dur="500"/>
                                        <p:tgtEl>
                                          <p:spTgt spid="21"/>
                                        </p:tgtEl>
                                      </p:cBhvr>
                                    </p:animEffect>
                                    <p:set>
                                      <p:cBhvr>
                                        <p:cTn id="44" dur="1" fill="hold">
                                          <p:stCondLst>
                                            <p:cond delay="499"/>
                                          </p:stCondLst>
                                        </p:cTn>
                                        <p:tgtEl>
                                          <p:spTgt spid="21"/>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500"/>
                                        <p:tgtEl>
                                          <p:spTgt spid="26"/>
                                        </p:tgtEl>
                                      </p:cBhvr>
                                    </p:animEffect>
                                    <p:set>
                                      <p:cBhvr>
                                        <p:cTn id="47" dur="1" fill="hold">
                                          <p:stCondLst>
                                            <p:cond delay="499"/>
                                          </p:stCondLst>
                                        </p:cTn>
                                        <p:tgtEl>
                                          <p:spTgt spid="26"/>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20"/>
                                        </p:tgtEl>
                                      </p:cBhvr>
                                    </p:animEffect>
                                    <p:set>
                                      <p:cBhvr>
                                        <p:cTn id="50"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2"/>
                  </p:tgtEl>
                </p:cond>
              </p:nextCondLst>
            </p:seq>
          </p:childTnLst>
        </p:cTn>
      </p:par>
    </p:tnLst>
    <p:bldLst>
      <p:bldGraphic spid="16" grpId="0">
        <p:bldAsOne/>
      </p:bldGraphic>
      <p:bldP spid="21" grpId="0"/>
      <p:bldP spid="21" grpId="1"/>
      <p:bldGraphic spid="26" grpId="0">
        <p:bldAsOne/>
      </p:bldGraphic>
      <p:bldGraphic spid="26" grpId="1">
        <p:bldAsOne/>
      </p:bldGraphic>
      <p:bldP spid="37" grpId="0"/>
      <p:bldP spid="39" grpId="0"/>
      <p:bldP spid="1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upo 28"/>
          <p:cNvGrpSpPr/>
          <p:nvPr/>
        </p:nvGrpSpPr>
        <p:grpSpPr>
          <a:xfrm>
            <a:off x="2919971" y="3098688"/>
            <a:ext cx="1357863" cy="768115"/>
            <a:chOff x="8843534" y="1708462"/>
            <a:chExt cx="1357863" cy="768115"/>
          </a:xfrm>
        </p:grpSpPr>
        <p:sp>
          <p:nvSpPr>
            <p:cNvPr id="30" name="Retângulo de cantos arredondados 29"/>
            <p:cNvSpPr/>
            <p:nvPr/>
          </p:nvSpPr>
          <p:spPr>
            <a:xfrm>
              <a:off x="8843534" y="1708462"/>
              <a:ext cx="1076147" cy="768115"/>
            </a:xfrm>
            <a:prstGeom prst="roundRect">
              <a:avLst/>
            </a:prstGeom>
            <a:solidFill>
              <a:schemeClr val="accent4">
                <a:lumMod val="20000"/>
                <a:lumOff val="8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1" name="CaixaDeTexto 51"/>
            <p:cNvSpPr txBox="1"/>
            <p:nvPr/>
          </p:nvSpPr>
          <p:spPr>
            <a:xfrm>
              <a:off x="8993882" y="1806162"/>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3600" b="1" dirty="0">
                  <a:solidFill>
                    <a:schemeClr val="accent4">
                      <a:lumMod val="75000"/>
                    </a:schemeClr>
                  </a:solidFill>
                  <a:latin typeface="Arial Narrow" panose="020B0606020202030204" pitchFamily="34" charset="0"/>
                </a:rPr>
                <a:t>20</a:t>
              </a:r>
              <a:r>
                <a:rPr lang="pt-BR" sz="2400" b="1" dirty="0">
                  <a:solidFill>
                    <a:schemeClr val="accent4">
                      <a:lumMod val="75000"/>
                    </a:schemeClr>
                  </a:solidFill>
                  <a:latin typeface="Arial Narrow" panose="020B0606020202030204" pitchFamily="34" charset="0"/>
                </a:rPr>
                <a:t>%</a:t>
              </a:r>
              <a:endParaRPr lang="pt-BR" sz="1600" b="1" dirty="0">
                <a:solidFill>
                  <a:schemeClr val="accent4">
                    <a:lumMod val="75000"/>
                  </a:schemeClr>
                </a:solidFill>
                <a:latin typeface="Arial Narrow" panose="020B0606020202030204" pitchFamily="34" charset="0"/>
              </a:endParaRPr>
            </a:p>
          </p:txBody>
        </p:sp>
      </p:grpSp>
      <p:sp>
        <p:nvSpPr>
          <p:cNvPr id="32" name="Rectangle 28"/>
          <p:cNvSpPr>
            <a:spLocks noChangeArrowheads="1"/>
          </p:cNvSpPr>
          <p:nvPr/>
        </p:nvSpPr>
        <p:spPr bwMode="auto">
          <a:xfrm>
            <a:off x="3217916" y="2827246"/>
            <a:ext cx="416781" cy="210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en-US" altLang="en-US" sz="1600" b="1" dirty="0">
                <a:solidFill>
                  <a:schemeClr val="accent4">
                    <a:lumMod val="75000"/>
                  </a:schemeClr>
                </a:solidFill>
                <a:latin typeface="+mn-lt"/>
              </a:rPr>
              <a:t>2014</a:t>
            </a:r>
            <a:endParaRPr kumimoji="0" lang="en-US" altLang="en-US" sz="1600" b="1" i="0" u="none" strike="noStrike" cap="none" normalizeH="0" baseline="0" dirty="0">
              <a:ln>
                <a:noFill/>
              </a:ln>
              <a:solidFill>
                <a:schemeClr val="accent4">
                  <a:lumMod val="75000"/>
                </a:schemeClr>
              </a:solidFill>
              <a:effectLst/>
              <a:latin typeface="+mn-lt"/>
            </a:endParaRPr>
          </a:p>
        </p:txBody>
      </p:sp>
      <p:grpSp>
        <p:nvGrpSpPr>
          <p:cNvPr id="34" name="Grupo 33"/>
          <p:cNvGrpSpPr/>
          <p:nvPr/>
        </p:nvGrpSpPr>
        <p:grpSpPr>
          <a:xfrm>
            <a:off x="1813705" y="2741665"/>
            <a:ext cx="1243145" cy="1101572"/>
            <a:chOff x="6233043" y="2122719"/>
            <a:chExt cx="1243145" cy="1101572"/>
          </a:xfrm>
          <a:solidFill>
            <a:schemeClr val="bg1"/>
          </a:solidFill>
        </p:grpSpPr>
        <p:sp>
          <p:nvSpPr>
            <p:cNvPr id="35" name="Retângulo de cantos arredondados 34"/>
            <p:cNvSpPr/>
            <p:nvPr/>
          </p:nvSpPr>
          <p:spPr>
            <a:xfrm>
              <a:off x="6233043" y="2122719"/>
              <a:ext cx="1229676" cy="1101572"/>
            </a:xfrm>
            <a:prstGeom prst="roundRect">
              <a:avLst/>
            </a:prstGeom>
            <a:grp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CaixaDeTexto 51"/>
            <p:cNvSpPr txBox="1"/>
            <p:nvPr/>
          </p:nvSpPr>
          <p:spPr>
            <a:xfrm>
              <a:off x="6268673"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1">
                      <a:lumMod val="50000"/>
                    </a:schemeClr>
                  </a:solidFill>
                  <a:latin typeface="Arial Narrow" panose="020B0606020202030204" pitchFamily="34" charset="0"/>
                </a:rPr>
                <a:t>22</a:t>
              </a:r>
              <a:r>
                <a:rPr lang="pt-BR" sz="3600" b="1" dirty="0">
                  <a:solidFill>
                    <a:schemeClr val="accent1">
                      <a:lumMod val="50000"/>
                    </a:schemeClr>
                  </a:solidFill>
                  <a:latin typeface="Arial Narrow" panose="020B0606020202030204" pitchFamily="34" charset="0"/>
                </a:rPr>
                <a:t>%</a:t>
              </a:r>
              <a:endParaRPr lang="pt-BR" sz="1600" b="1" dirty="0">
                <a:solidFill>
                  <a:schemeClr val="accent1">
                    <a:lumMod val="50000"/>
                  </a:schemeClr>
                </a:solidFill>
                <a:latin typeface="Arial Narrow" panose="020B0606020202030204" pitchFamily="34" charset="0"/>
              </a:endParaRPr>
            </a:p>
          </p:txBody>
        </p:sp>
      </p:grpSp>
      <p:sp>
        <p:nvSpPr>
          <p:cNvPr id="37" name="Rectangle 28"/>
          <p:cNvSpPr>
            <a:spLocks noChangeArrowheads="1"/>
          </p:cNvSpPr>
          <p:nvPr/>
        </p:nvSpPr>
        <p:spPr bwMode="auto">
          <a:xfrm>
            <a:off x="366309" y="3001809"/>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sp>
        <p:nvSpPr>
          <p:cNvPr id="38" name="Espaço Reservado para Conteúdo 2"/>
          <p:cNvSpPr txBox="1">
            <a:spLocks/>
          </p:cNvSpPr>
          <p:nvPr/>
        </p:nvSpPr>
        <p:spPr>
          <a:xfrm>
            <a:off x="1535100" y="712333"/>
            <a:ext cx="9121800" cy="58278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custo operacional mensal foi reduzido </a:t>
            </a:r>
          </a:p>
        </p:txBody>
      </p:sp>
      <p:sp>
        <p:nvSpPr>
          <p:cNvPr id="39" name="Espaço Reservado para Conteúdo 2"/>
          <p:cNvSpPr txBox="1">
            <a:spLocks/>
          </p:cNvSpPr>
          <p:nvPr/>
        </p:nvSpPr>
        <p:spPr>
          <a:xfrm>
            <a:off x="886249" y="4535304"/>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lumMod val="50000"/>
                  </a:schemeClr>
                </a:solidFill>
                <a:latin typeface="+mn-lt"/>
              </a:rPr>
              <a:t>base: 2.675 entrevistas</a:t>
            </a:r>
          </a:p>
        </p:txBody>
      </p:sp>
      <p:sp>
        <p:nvSpPr>
          <p:cNvPr id="42" name="AutoShape 316"/>
          <p:cNvSpPr>
            <a:spLocks/>
          </p:cNvSpPr>
          <p:nvPr/>
        </p:nvSpPr>
        <p:spPr bwMode="auto">
          <a:xfrm>
            <a:off x="953770" y="4895618"/>
            <a:ext cx="2665346" cy="761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1200" dirty="0">
                <a:solidFill>
                  <a:schemeClr val="accent4">
                    <a:lumMod val="75000"/>
                  </a:schemeClr>
                </a:solidFill>
              </a:rPr>
              <a:t>889 entrevistados não souberam avaliar ou preferiram não responder a pergunta e foram desconsiderados</a:t>
            </a:r>
          </a:p>
        </p:txBody>
      </p:sp>
      <p:sp>
        <p:nvSpPr>
          <p:cNvPr id="43"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P15.1  - </a:t>
            </a:r>
            <a:r>
              <a:rPr lang="pt-BR" sz="1200" dirty="0">
                <a:solidFill>
                  <a:schemeClr val="accent1">
                    <a:lumMod val="50000"/>
                  </a:schemeClr>
                </a:solidFill>
              </a:rPr>
              <a:t>O custo operacional mensal foi reduzido em quantos por cento (%)?</a:t>
            </a:r>
          </a:p>
        </p:txBody>
      </p:sp>
      <p:sp>
        <p:nvSpPr>
          <p:cNvPr id="53"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graphicFrame>
        <p:nvGraphicFramePr>
          <p:cNvPr id="27" name="Gráfico 26"/>
          <p:cNvGraphicFramePr>
            <a:graphicFrameLocks/>
          </p:cNvGraphicFramePr>
          <p:nvPr>
            <p:extLst>
              <p:ext uri="{D42A27DB-BD31-4B8C-83A1-F6EECF244321}">
                <p14:modId xmlns:p14="http://schemas.microsoft.com/office/powerpoint/2010/main" val="2630846116"/>
              </p:ext>
            </p:extLst>
          </p:nvPr>
        </p:nvGraphicFramePr>
        <p:xfrm>
          <a:off x="6031439" y="1757978"/>
          <a:ext cx="4848225" cy="3369949"/>
        </p:xfrm>
        <a:graphic>
          <a:graphicData uri="http://schemas.openxmlformats.org/drawingml/2006/chart">
            <c:chart xmlns:c="http://schemas.openxmlformats.org/drawingml/2006/chart" xmlns:r="http://schemas.openxmlformats.org/officeDocument/2006/relationships" r:id="rId2"/>
          </a:graphicData>
        </a:graphic>
      </p:graphicFrame>
      <p:grpSp>
        <p:nvGrpSpPr>
          <p:cNvPr id="26" name="disparo historico"/>
          <p:cNvGrpSpPr/>
          <p:nvPr/>
        </p:nvGrpSpPr>
        <p:grpSpPr>
          <a:xfrm>
            <a:off x="5938696" y="5343165"/>
            <a:ext cx="1069593" cy="497735"/>
            <a:chOff x="10807700" y="5128364"/>
            <a:chExt cx="1069593" cy="497735"/>
          </a:xfrm>
        </p:grpSpPr>
        <p:sp>
          <p:nvSpPr>
            <p:cNvPr id="28"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33" name="Imagem 32"/>
            <p:cNvPicPr>
              <a:picLocks noChangeAspect="1"/>
            </p:cNvPicPr>
            <p:nvPr/>
          </p:nvPicPr>
          <p:blipFill>
            <a:blip r:embed="rId3"/>
            <a:stretch>
              <a:fillRect/>
            </a:stretch>
          </p:blipFill>
          <p:spPr>
            <a:xfrm>
              <a:off x="10900443" y="5223781"/>
              <a:ext cx="222928" cy="295539"/>
            </a:xfrm>
            <a:prstGeom prst="rect">
              <a:avLst/>
            </a:prstGeom>
          </p:spPr>
        </p:pic>
        <p:sp>
          <p:nvSpPr>
            <p:cNvPr id="41" name="Retângulo 40"/>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1" name="Espaço Reservado para Conteúdo 2"/>
          <p:cNvSpPr txBox="1">
            <a:spLocks/>
          </p:cNvSpPr>
          <p:nvPr/>
        </p:nvSpPr>
        <p:spPr>
          <a:xfrm>
            <a:off x="7985474" y="5355073"/>
            <a:ext cx="4066170" cy="7629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400" b="1" dirty="0">
                <a:solidFill>
                  <a:schemeClr val="bg2">
                    <a:lumMod val="50000"/>
                  </a:schemeClr>
                </a:solidFill>
                <a:latin typeface="+mn-lt"/>
              </a:rPr>
              <a:t>só responderam a essa questão os entrevistados (2.675 pessoas) que afirmaram ter reduzido custos (na P.15) como consequência da realização do </a:t>
            </a:r>
            <a:r>
              <a:rPr lang="pt-BR" sz="1400" b="1" dirty="0" err="1">
                <a:solidFill>
                  <a:schemeClr val="bg2">
                    <a:lumMod val="50000"/>
                  </a:schemeClr>
                </a:solidFill>
                <a:latin typeface="+mn-lt"/>
              </a:rPr>
              <a:t>Sebraetec</a:t>
            </a:r>
            <a:endParaRPr lang="pt-BR" sz="1400" b="1" dirty="0">
              <a:solidFill>
                <a:schemeClr val="bg2">
                  <a:lumMod val="50000"/>
                </a:schemeClr>
              </a:solidFill>
              <a:latin typeface="+mn-lt"/>
            </a:endParaRPr>
          </a:p>
        </p:txBody>
      </p:sp>
      <p:pic>
        <p:nvPicPr>
          <p:cNvPr id="22" name="Imagem 21"/>
          <p:cNvPicPr>
            <a:picLocks noChangeAspect="1"/>
          </p:cNvPicPr>
          <p:nvPr/>
        </p:nvPicPr>
        <p:blipFill>
          <a:blip r:embed="rId4">
            <a:duotone>
              <a:schemeClr val="accent4">
                <a:shade val="45000"/>
                <a:satMod val="135000"/>
              </a:schemeClr>
              <a:prstClr val="white"/>
            </a:duotone>
          </a:blip>
          <a:stretch>
            <a:fillRect/>
          </a:stretch>
        </p:blipFill>
        <p:spPr>
          <a:xfrm>
            <a:off x="7603275" y="5420180"/>
            <a:ext cx="334182" cy="305959"/>
          </a:xfrm>
          <a:prstGeom prst="rect">
            <a:avLst/>
          </a:prstGeom>
        </p:spPr>
      </p:pic>
    </p:spTree>
    <p:extLst>
      <p:ext uri="{BB962C8B-B14F-4D97-AF65-F5344CB8AC3E}">
        <p14:creationId xmlns:p14="http://schemas.microsoft.com/office/powerpoint/2010/main" val="894605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300" fill="hold"/>
                                        <p:tgtEl>
                                          <p:spTgt spid="34"/>
                                        </p:tgtEl>
                                        <p:attrNameLst>
                                          <p:attrName>ppt_x</p:attrName>
                                        </p:attrNameLst>
                                      </p:cBhvr>
                                      <p:tavLst>
                                        <p:tav tm="0">
                                          <p:val>
                                            <p:strVal val="#ppt_x"/>
                                          </p:val>
                                        </p:tav>
                                        <p:tav tm="100000">
                                          <p:val>
                                            <p:strVal val="#ppt_x"/>
                                          </p:val>
                                        </p:tav>
                                      </p:tavLst>
                                    </p:anim>
                                    <p:anim calcmode="lin" valueType="num">
                                      <p:cBhvr additive="base">
                                        <p:cTn id="12" dur="300" fill="hold"/>
                                        <p:tgtEl>
                                          <p:spTgt spid="3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cBhvr additive="base">
                                        <p:cTn id="15" dur="300" fill="hold"/>
                                        <p:tgtEl>
                                          <p:spTgt spid="37"/>
                                        </p:tgtEl>
                                        <p:attrNameLst>
                                          <p:attrName>ppt_x</p:attrName>
                                        </p:attrNameLst>
                                      </p:cBhvr>
                                      <p:tavLst>
                                        <p:tav tm="0">
                                          <p:val>
                                            <p:strVal val="#ppt_x"/>
                                          </p:val>
                                        </p:tav>
                                        <p:tav tm="100000">
                                          <p:val>
                                            <p:strVal val="#ppt_x"/>
                                          </p:val>
                                        </p:tav>
                                      </p:tavLst>
                                    </p:anim>
                                    <p:anim calcmode="lin" valueType="num">
                                      <p:cBhvr additive="base">
                                        <p:cTn id="16" dur="300" fill="hold"/>
                                        <p:tgtEl>
                                          <p:spTgt spid="37"/>
                                        </p:tgtEl>
                                        <p:attrNameLst>
                                          <p:attrName>ppt_y</p:attrName>
                                        </p:attrNameLst>
                                      </p:cBhvr>
                                      <p:tavLst>
                                        <p:tav tm="0">
                                          <p:val>
                                            <p:strVal val="0-#ppt_h/2"/>
                                          </p:val>
                                        </p:tav>
                                        <p:tav tm="100000">
                                          <p:val>
                                            <p:strVal val="#ppt_y"/>
                                          </p:val>
                                        </p:tav>
                                      </p:tavLst>
                                    </p:anim>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500"/>
                                        <p:tgtEl>
                                          <p:spTgt spid="39"/>
                                        </p:tgtEl>
                                      </p:cBhvr>
                                    </p:animEffect>
                                  </p:childTnLst>
                                </p:cTn>
                              </p:par>
                            </p:childTnLst>
                          </p:cTn>
                        </p:par>
                        <p:par>
                          <p:cTn id="21" fill="hold">
                            <p:stCondLst>
                              <p:cond delay="1300"/>
                            </p:stCondLst>
                            <p:childTnLst>
                              <p:par>
                                <p:cTn id="22" presetID="10" presetClass="entr" presetSubtype="0" fill="hold"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500"/>
                                        <p:tgtEl>
                                          <p:spTgt spid="26"/>
                                        </p:tgtEl>
                                      </p:cBhvr>
                                    </p:animEffect>
                                  </p:childTnLst>
                                </p:cTn>
                              </p:par>
                            </p:childTnLst>
                          </p:cTn>
                        </p:par>
                        <p:par>
                          <p:cTn id="25" fill="hold">
                            <p:stCondLst>
                              <p:cond delay="1800"/>
                            </p:stCondLst>
                            <p:childTnLst>
                              <p:par>
                                <p:cTn id="26" presetID="22" presetClass="entr" presetSubtype="4"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wipe(down)">
                                      <p:cBhvr>
                                        <p:cTn id="28" dur="500"/>
                                        <p:tgtEl>
                                          <p:spTgt spid="27"/>
                                        </p:tgtEl>
                                      </p:cBhvr>
                                    </p:animEffect>
                                  </p:childTnLst>
                                </p:cTn>
                              </p:par>
                            </p:childTnLst>
                          </p:cTn>
                        </p:par>
                        <p:par>
                          <p:cTn id="29" fill="hold">
                            <p:stCondLst>
                              <p:cond delay="230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500"/>
                                        <p:tgtEl>
                                          <p:spTgt spid="4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fade">
                                      <p:cBhvr>
                                        <p:cTn id="3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26"/>
                    </p:tgtEl>
                  </p:cond>
                </p:stCondLst>
                <p:endSync evt="end" delay="0">
                  <p:rtn val="all"/>
                </p:endSync>
                <p:childTnLst>
                  <p:par>
                    <p:cTn id="40" fill="hold">
                      <p:stCondLst>
                        <p:cond delay="0"/>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500"/>
                                        <p:tgtEl>
                                          <p:spTgt spid="2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down)">
                                      <p:cBhvr>
                                        <p:cTn id="47" dur="500"/>
                                        <p:tgtEl>
                                          <p:spTgt spid="32"/>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500"/>
                                        <p:tgtEl>
                                          <p:spTgt spid="29"/>
                                        </p:tgtEl>
                                      </p:cBhvr>
                                    </p:animEffect>
                                    <p:set>
                                      <p:cBhvr>
                                        <p:cTn id="52" dur="1" fill="hold">
                                          <p:stCondLst>
                                            <p:cond delay="499"/>
                                          </p:stCondLst>
                                        </p:cTn>
                                        <p:tgtEl>
                                          <p:spTgt spid="29"/>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500"/>
                                        <p:tgtEl>
                                          <p:spTgt spid="32"/>
                                        </p:tgtEl>
                                      </p:cBhvr>
                                    </p:animEffect>
                                    <p:set>
                                      <p:cBhvr>
                                        <p:cTn id="55" dur="1" fill="hold">
                                          <p:stCondLst>
                                            <p:cond delay="499"/>
                                          </p:stCondLst>
                                        </p:cTn>
                                        <p:tgtEl>
                                          <p:spTgt spid="32"/>
                                        </p:tgtEl>
                                        <p:attrNameLst>
                                          <p:attrName>style.visibility</p:attrName>
                                        </p:attrNameLst>
                                      </p:cBhvr>
                                      <p:to>
                                        <p:strVal val="hidden"/>
                                      </p:to>
                                    </p:set>
                                  </p:childTnLst>
                                </p:cTn>
                              </p:par>
                            </p:childTnLst>
                          </p:cTn>
                        </p:par>
                      </p:childTnLst>
                    </p:cTn>
                  </p:par>
                </p:childTnLst>
              </p:cTn>
              <p:nextCondLst>
                <p:cond evt="onClick" delay="0">
                  <p:tgtEl>
                    <p:spTgt spid="26"/>
                  </p:tgtEl>
                </p:cond>
              </p:nextCondLst>
            </p:seq>
          </p:childTnLst>
        </p:cTn>
      </p:par>
    </p:tnLst>
    <p:bldLst>
      <p:bldP spid="32" grpId="0"/>
      <p:bldP spid="32" grpId="1"/>
      <p:bldP spid="37" grpId="0"/>
      <p:bldP spid="38" grpId="0"/>
      <p:bldP spid="39" grpId="0"/>
      <p:bldP spid="42" grpId="0"/>
      <p:bldGraphic spid="27" grpId="0">
        <p:bldAsOne/>
      </p:bldGraphic>
      <p:bldP spid="2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7" name="Espaço Reservado para Conteúdo 2"/>
          <p:cNvSpPr txBox="1">
            <a:spLocks/>
          </p:cNvSpPr>
          <p:nvPr/>
        </p:nvSpPr>
        <p:spPr>
          <a:xfrm>
            <a:off x="886249" y="5212549"/>
            <a:ext cx="2325482" cy="34267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lumMod val="50000"/>
                  </a:schemeClr>
                </a:solidFill>
                <a:latin typeface="+mn-lt"/>
              </a:rPr>
              <a:t>base: 4.989 entrevistas</a:t>
            </a:r>
          </a:p>
        </p:txBody>
      </p:sp>
      <p:graphicFrame>
        <p:nvGraphicFramePr>
          <p:cNvPr id="13" name="Gráfico 12"/>
          <p:cNvGraphicFramePr/>
          <p:nvPr>
            <p:extLst>
              <p:ext uri="{D42A27DB-BD31-4B8C-83A1-F6EECF244321}">
                <p14:modId xmlns:p14="http://schemas.microsoft.com/office/powerpoint/2010/main" val="398894907"/>
              </p:ext>
            </p:extLst>
          </p:nvPr>
        </p:nvGraphicFramePr>
        <p:xfrm>
          <a:off x="6182227" y="1785945"/>
          <a:ext cx="4811606" cy="3207737"/>
        </p:xfrm>
        <a:graphic>
          <a:graphicData uri="http://schemas.openxmlformats.org/drawingml/2006/chart">
            <c:chart xmlns:c="http://schemas.openxmlformats.org/drawingml/2006/chart" xmlns:r="http://schemas.openxmlformats.org/officeDocument/2006/relationships" r:id="rId2"/>
          </a:graphicData>
        </a:graphic>
      </p:graphicFrame>
      <p:grpSp>
        <p:nvGrpSpPr>
          <p:cNvPr id="14" name="Grupo 13"/>
          <p:cNvGrpSpPr/>
          <p:nvPr/>
        </p:nvGrpSpPr>
        <p:grpSpPr>
          <a:xfrm>
            <a:off x="7896636" y="5169796"/>
            <a:ext cx="1289768" cy="379544"/>
            <a:chOff x="7422617" y="4233859"/>
            <a:chExt cx="1289768" cy="379544"/>
          </a:xfrm>
        </p:grpSpPr>
        <p:sp>
          <p:nvSpPr>
            <p:cNvPr id="15" name="Retângulo 14"/>
            <p:cNvSpPr/>
            <p:nvPr/>
          </p:nvSpPr>
          <p:spPr>
            <a:xfrm>
              <a:off x="7422617" y="4233859"/>
              <a:ext cx="71665" cy="37954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ctangle 28"/>
            <p:cNvSpPr>
              <a:spLocks noChangeArrowheads="1"/>
            </p:cNvSpPr>
            <p:nvPr/>
          </p:nvSpPr>
          <p:spPr bwMode="auto">
            <a:xfrm>
              <a:off x="7617213" y="4266707"/>
              <a:ext cx="10951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chemeClr val="bg1">
                      <a:lumMod val="50000"/>
                    </a:schemeClr>
                  </a:solidFill>
                  <a:effectLst/>
                  <a:latin typeface="+mn-lt"/>
                </a:rPr>
                <a:t>ficou</a:t>
              </a:r>
              <a:r>
                <a:rPr kumimoji="0" lang="en-US" altLang="en-US" sz="2000" b="1" i="0" u="none" strike="noStrike" cap="none" normalizeH="0" baseline="0" dirty="0">
                  <a:ln>
                    <a:noFill/>
                  </a:ln>
                  <a:solidFill>
                    <a:schemeClr val="bg1">
                      <a:lumMod val="50000"/>
                    </a:schemeClr>
                  </a:solidFill>
                  <a:effectLst/>
                  <a:latin typeface="+mn-lt"/>
                </a:rPr>
                <a:t> </a:t>
              </a:r>
              <a:r>
                <a:rPr kumimoji="0" lang="en-US" altLang="en-US" sz="2000" b="1" i="0" u="none" strike="noStrike" cap="none" normalizeH="0" baseline="0" dirty="0" err="1">
                  <a:ln>
                    <a:noFill/>
                  </a:ln>
                  <a:solidFill>
                    <a:schemeClr val="bg1">
                      <a:lumMod val="50000"/>
                    </a:schemeClr>
                  </a:solidFill>
                  <a:effectLst/>
                  <a:latin typeface="+mn-lt"/>
                </a:rPr>
                <a:t>igual</a:t>
              </a:r>
              <a:endParaRPr kumimoji="0" lang="en-US" altLang="en-US" sz="2000" b="1" i="0" u="none" strike="noStrike" cap="none" normalizeH="0" baseline="0" dirty="0">
                <a:ln>
                  <a:noFill/>
                </a:ln>
                <a:solidFill>
                  <a:schemeClr val="bg1">
                    <a:lumMod val="50000"/>
                  </a:schemeClr>
                </a:solidFill>
                <a:effectLst/>
                <a:latin typeface="+mn-lt"/>
              </a:endParaRPr>
            </a:p>
          </p:txBody>
        </p:sp>
      </p:grpSp>
      <p:grpSp>
        <p:nvGrpSpPr>
          <p:cNvPr id="17" name="Grupo 16"/>
          <p:cNvGrpSpPr/>
          <p:nvPr/>
        </p:nvGrpSpPr>
        <p:grpSpPr>
          <a:xfrm>
            <a:off x="9374320" y="5169796"/>
            <a:ext cx="1294192" cy="379544"/>
            <a:chOff x="7422617" y="4844866"/>
            <a:chExt cx="1294192" cy="379544"/>
          </a:xfrm>
        </p:grpSpPr>
        <p:sp>
          <p:nvSpPr>
            <p:cNvPr id="18" name="Retângulo 17"/>
            <p:cNvSpPr/>
            <p:nvPr/>
          </p:nvSpPr>
          <p:spPr>
            <a:xfrm>
              <a:off x="7422617" y="4844866"/>
              <a:ext cx="71665" cy="379544"/>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Rectangle 28"/>
            <p:cNvSpPr>
              <a:spLocks noChangeArrowheads="1"/>
            </p:cNvSpPr>
            <p:nvPr/>
          </p:nvSpPr>
          <p:spPr bwMode="auto">
            <a:xfrm>
              <a:off x="7617213" y="4844866"/>
              <a:ext cx="10995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chemeClr val="bg1">
                      <a:lumMod val="50000"/>
                    </a:schemeClr>
                  </a:solidFill>
                  <a:effectLst/>
                  <a:latin typeface="+mn-lt"/>
                </a:rPr>
                <a:t>aumentou</a:t>
              </a:r>
              <a:endParaRPr kumimoji="0" lang="en-US" altLang="en-US" sz="2000" b="1" i="0" u="none" strike="noStrike" cap="none" normalizeH="0" baseline="0" dirty="0">
                <a:ln>
                  <a:noFill/>
                </a:ln>
                <a:solidFill>
                  <a:schemeClr val="bg1">
                    <a:lumMod val="50000"/>
                  </a:schemeClr>
                </a:solidFill>
                <a:effectLst/>
                <a:latin typeface="+mn-lt"/>
              </a:endParaRPr>
            </a:p>
          </p:txBody>
        </p:sp>
      </p:grpSp>
      <p:grpSp>
        <p:nvGrpSpPr>
          <p:cNvPr id="20" name="Grupo 19"/>
          <p:cNvGrpSpPr/>
          <p:nvPr/>
        </p:nvGrpSpPr>
        <p:grpSpPr>
          <a:xfrm>
            <a:off x="6694375" y="5177551"/>
            <a:ext cx="991609" cy="379544"/>
            <a:chOff x="7422617" y="3618805"/>
            <a:chExt cx="991609" cy="379544"/>
          </a:xfrm>
        </p:grpSpPr>
        <p:sp>
          <p:nvSpPr>
            <p:cNvPr id="21" name="Retângulo 20"/>
            <p:cNvSpPr/>
            <p:nvPr/>
          </p:nvSpPr>
          <p:spPr>
            <a:xfrm>
              <a:off x="7422617" y="3618805"/>
              <a:ext cx="71665" cy="37954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Rectangle 28"/>
            <p:cNvSpPr>
              <a:spLocks noChangeArrowheads="1"/>
            </p:cNvSpPr>
            <p:nvPr/>
          </p:nvSpPr>
          <p:spPr bwMode="auto">
            <a:xfrm>
              <a:off x="7617213" y="3642622"/>
              <a:ext cx="7970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2000" b="1" dirty="0" err="1">
                  <a:solidFill>
                    <a:schemeClr val="bg1">
                      <a:lumMod val="50000"/>
                    </a:schemeClr>
                  </a:solidFill>
                  <a:latin typeface="+mn-lt"/>
                </a:rPr>
                <a:t>reduziu</a:t>
              </a:r>
              <a:endParaRPr kumimoji="0" lang="en-US" altLang="en-US" sz="2000" b="1" i="0" u="none" strike="noStrike" cap="none" normalizeH="0" baseline="0" dirty="0">
                <a:ln>
                  <a:noFill/>
                </a:ln>
                <a:solidFill>
                  <a:schemeClr val="bg1">
                    <a:lumMod val="50000"/>
                  </a:schemeClr>
                </a:solidFill>
                <a:effectLst/>
                <a:latin typeface="+mn-lt"/>
              </a:endParaRPr>
            </a:p>
          </p:txBody>
        </p:sp>
      </p:grpSp>
      <p:grpSp>
        <p:nvGrpSpPr>
          <p:cNvPr id="23" name="disparo historico"/>
          <p:cNvGrpSpPr/>
          <p:nvPr/>
        </p:nvGrpSpPr>
        <p:grpSpPr>
          <a:xfrm>
            <a:off x="4855117" y="5177551"/>
            <a:ext cx="1069593" cy="497735"/>
            <a:chOff x="10807700" y="5128364"/>
            <a:chExt cx="1069593" cy="497735"/>
          </a:xfrm>
        </p:grpSpPr>
        <p:sp>
          <p:nvSpPr>
            <p:cNvPr id="24"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25" name="Imagem 24"/>
            <p:cNvPicPr>
              <a:picLocks noChangeAspect="1"/>
            </p:cNvPicPr>
            <p:nvPr/>
          </p:nvPicPr>
          <p:blipFill>
            <a:blip r:embed="rId3"/>
            <a:stretch>
              <a:fillRect/>
            </a:stretch>
          </p:blipFill>
          <p:spPr>
            <a:xfrm>
              <a:off x="10900443" y="5223781"/>
              <a:ext cx="222928" cy="295539"/>
            </a:xfrm>
            <a:prstGeom prst="rect">
              <a:avLst/>
            </a:prstGeom>
          </p:spPr>
        </p:pic>
        <p:sp>
          <p:nvSpPr>
            <p:cNvPr id="26" name="Retângulo 25"/>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7" name="CaixaDeTexto 51"/>
          <p:cNvSpPr txBox="1"/>
          <p:nvPr/>
        </p:nvSpPr>
        <p:spPr>
          <a:xfrm>
            <a:off x="10060712" y="3143763"/>
            <a:ext cx="994614" cy="76944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400" b="1" dirty="0">
                <a:solidFill>
                  <a:schemeClr val="tx2">
                    <a:lumMod val="75000"/>
                  </a:schemeClr>
                </a:solidFill>
              </a:rPr>
              <a:t>56</a:t>
            </a:r>
            <a:r>
              <a:rPr lang="pt-BR" sz="2000" b="1" dirty="0">
                <a:solidFill>
                  <a:schemeClr val="tx2">
                    <a:lumMod val="75000"/>
                  </a:schemeClr>
                </a:solidFill>
              </a:rPr>
              <a:t>%</a:t>
            </a:r>
          </a:p>
        </p:txBody>
      </p:sp>
      <p:sp>
        <p:nvSpPr>
          <p:cNvPr id="28" name="CaixaDeTexto 51"/>
          <p:cNvSpPr txBox="1"/>
          <p:nvPr/>
        </p:nvSpPr>
        <p:spPr>
          <a:xfrm>
            <a:off x="5996986" y="2888499"/>
            <a:ext cx="994614" cy="76944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400" b="1" dirty="0">
                <a:solidFill>
                  <a:schemeClr val="tx2">
                    <a:lumMod val="75000"/>
                  </a:schemeClr>
                </a:solidFill>
              </a:rPr>
              <a:t>35</a:t>
            </a:r>
            <a:r>
              <a:rPr lang="pt-BR" sz="2000" b="1" dirty="0">
                <a:solidFill>
                  <a:schemeClr val="tx2">
                    <a:lumMod val="75000"/>
                  </a:schemeClr>
                </a:solidFill>
              </a:rPr>
              <a:t>%</a:t>
            </a:r>
          </a:p>
        </p:txBody>
      </p:sp>
      <p:sp>
        <p:nvSpPr>
          <p:cNvPr id="29" name="CaixaDeTexto 51"/>
          <p:cNvSpPr txBox="1"/>
          <p:nvPr/>
        </p:nvSpPr>
        <p:spPr>
          <a:xfrm>
            <a:off x="7354530" y="1360795"/>
            <a:ext cx="994614" cy="76944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400" b="1" dirty="0">
                <a:solidFill>
                  <a:schemeClr val="tx2">
                    <a:lumMod val="75000"/>
                  </a:schemeClr>
                </a:solidFill>
              </a:rPr>
              <a:t>9</a:t>
            </a:r>
            <a:r>
              <a:rPr lang="pt-BR" sz="2000" b="1" dirty="0">
                <a:solidFill>
                  <a:schemeClr val="tx2">
                    <a:lumMod val="75000"/>
                  </a:schemeClr>
                </a:solidFill>
              </a:rPr>
              <a:t>%</a:t>
            </a:r>
          </a:p>
        </p:txBody>
      </p:sp>
      <p:grpSp>
        <p:nvGrpSpPr>
          <p:cNvPr id="30" name="Grupo 29"/>
          <p:cNvGrpSpPr/>
          <p:nvPr/>
        </p:nvGrpSpPr>
        <p:grpSpPr>
          <a:xfrm>
            <a:off x="7553985" y="2431025"/>
            <a:ext cx="2068090" cy="1928473"/>
            <a:chOff x="7318885" y="2514481"/>
            <a:chExt cx="2860042" cy="2666960"/>
          </a:xfrm>
        </p:grpSpPr>
        <p:graphicFrame>
          <p:nvGraphicFramePr>
            <p:cNvPr id="31" name="Gráfico 30"/>
            <p:cNvGraphicFramePr/>
            <p:nvPr>
              <p:extLst>
                <p:ext uri="{D42A27DB-BD31-4B8C-83A1-F6EECF244321}">
                  <p14:modId xmlns:p14="http://schemas.microsoft.com/office/powerpoint/2010/main" val="2488334522"/>
                </p:ext>
              </p:extLst>
            </p:nvPr>
          </p:nvGraphicFramePr>
          <p:xfrm>
            <a:off x="7318885" y="2514481"/>
            <a:ext cx="2860042" cy="2666960"/>
          </p:xfrm>
          <a:graphic>
            <a:graphicData uri="http://schemas.openxmlformats.org/drawingml/2006/chart">
              <c:chart xmlns:c="http://schemas.openxmlformats.org/drawingml/2006/chart" xmlns:r="http://schemas.openxmlformats.org/officeDocument/2006/relationships" r:id="rId4"/>
            </a:graphicData>
          </a:graphic>
        </p:graphicFrame>
        <p:sp>
          <p:nvSpPr>
            <p:cNvPr id="32" name="CaixaDeTexto 51"/>
            <p:cNvSpPr txBox="1"/>
            <p:nvPr/>
          </p:nvSpPr>
          <p:spPr>
            <a:xfrm>
              <a:off x="8543960" y="4096044"/>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11</a:t>
              </a:r>
              <a:r>
                <a:rPr lang="pt-BR" sz="900" b="1" dirty="0">
                  <a:solidFill>
                    <a:srgbClr val="FF0000"/>
                  </a:solidFill>
                </a:rPr>
                <a:t>%</a:t>
              </a:r>
            </a:p>
          </p:txBody>
        </p:sp>
        <p:sp>
          <p:nvSpPr>
            <p:cNvPr id="34" name="CaixaDeTexto 51"/>
            <p:cNvSpPr txBox="1"/>
            <p:nvPr/>
          </p:nvSpPr>
          <p:spPr>
            <a:xfrm>
              <a:off x="8543960" y="3395128"/>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57</a:t>
              </a:r>
              <a:r>
                <a:rPr lang="pt-BR" sz="900" b="1" dirty="0">
                  <a:solidFill>
                    <a:srgbClr val="FF0000"/>
                  </a:solidFill>
                </a:rPr>
                <a:t>%</a:t>
              </a:r>
            </a:p>
          </p:txBody>
        </p:sp>
        <p:sp>
          <p:nvSpPr>
            <p:cNvPr id="35" name="CaixaDeTexto 51"/>
            <p:cNvSpPr txBox="1"/>
            <p:nvPr/>
          </p:nvSpPr>
          <p:spPr>
            <a:xfrm>
              <a:off x="8543960" y="3745586"/>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33</a:t>
              </a:r>
              <a:r>
                <a:rPr lang="pt-BR" sz="900" b="1" dirty="0">
                  <a:solidFill>
                    <a:srgbClr val="FF0000"/>
                  </a:solidFill>
                </a:rPr>
                <a:t>%</a:t>
              </a:r>
            </a:p>
          </p:txBody>
        </p:sp>
        <p:sp>
          <p:nvSpPr>
            <p:cNvPr id="36" name="CaixaDeTexto 51"/>
            <p:cNvSpPr txBox="1"/>
            <p:nvPr/>
          </p:nvSpPr>
          <p:spPr>
            <a:xfrm>
              <a:off x="8193524" y="3075449"/>
              <a:ext cx="1043561" cy="42070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bg2">
                      <a:lumMod val="75000"/>
                    </a:schemeClr>
                  </a:solidFill>
                </a:rPr>
                <a:t>2014</a:t>
              </a:r>
              <a:endParaRPr lang="pt-BR" sz="1000" b="1" dirty="0">
                <a:solidFill>
                  <a:schemeClr val="bg2">
                    <a:lumMod val="75000"/>
                  </a:schemeClr>
                </a:solidFill>
              </a:endParaRPr>
            </a:p>
          </p:txBody>
        </p:sp>
        <p:sp>
          <p:nvSpPr>
            <p:cNvPr id="37" name="Retângulo 36"/>
            <p:cNvSpPr/>
            <p:nvPr/>
          </p:nvSpPr>
          <p:spPr>
            <a:xfrm>
              <a:off x="8379780" y="3566169"/>
              <a:ext cx="164180" cy="123392"/>
            </a:xfrm>
            <a:prstGeom prst="rect">
              <a:avLst/>
            </a:prstGeom>
            <a:solidFill>
              <a:srgbClr val="7FD7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sp>
          <p:nvSpPr>
            <p:cNvPr id="38" name="Retângulo 37"/>
            <p:cNvSpPr/>
            <p:nvPr/>
          </p:nvSpPr>
          <p:spPr>
            <a:xfrm>
              <a:off x="8379780" y="3908630"/>
              <a:ext cx="164180" cy="123392"/>
            </a:xfrm>
            <a:prstGeom prst="rect">
              <a:avLst/>
            </a:prstGeom>
            <a:solidFill>
              <a:srgbClr val="F6BE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sp>
          <p:nvSpPr>
            <p:cNvPr id="39" name="Retângulo 38"/>
            <p:cNvSpPr/>
            <p:nvPr/>
          </p:nvSpPr>
          <p:spPr>
            <a:xfrm>
              <a:off x="8379780" y="4271273"/>
              <a:ext cx="164180" cy="123392"/>
            </a:xfrm>
            <a:prstGeom prst="rect">
              <a:avLst/>
            </a:prstGeom>
            <a:solidFill>
              <a:srgbClr val="F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grpSp>
      <p:sp>
        <p:nvSpPr>
          <p:cNvPr id="41" name="Espaço Reservado para Conteúdo 2"/>
          <p:cNvSpPr txBox="1">
            <a:spLocks/>
          </p:cNvSpPr>
          <p:nvPr/>
        </p:nvSpPr>
        <p:spPr>
          <a:xfrm>
            <a:off x="728842" y="1138783"/>
            <a:ext cx="4181504" cy="192063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2800" b="1" dirty="0">
                <a:solidFill>
                  <a:schemeClr val="accent1">
                    <a:lumMod val="75000"/>
                  </a:schemeClr>
                </a:solidFill>
                <a:latin typeface="+mn-lt"/>
              </a:rPr>
              <a:t>faturamento mensal da empresa após a participação no </a:t>
            </a:r>
            <a:r>
              <a:rPr lang="pt-BR" sz="2800" b="1" dirty="0" err="1">
                <a:solidFill>
                  <a:schemeClr val="accent1">
                    <a:lumMod val="75000"/>
                  </a:schemeClr>
                </a:solidFill>
                <a:latin typeface="+mn-lt"/>
              </a:rPr>
              <a:t>Sebraetec</a:t>
            </a:r>
            <a:endParaRPr lang="pt-BR" sz="2800" b="1" dirty="0">
              <a:solidFill>
                <a:schemeClr val="accent1">
                  <a:lumMod val="75000"/>
                </a:schemeClr>
              </a:solidFill>
              <a:latin typeface="+mn-lt"/>
            </a:endParaRPr>
          </a:p>
        </p:txBody>
      </p:sp>
      <p:sp>
        <p:nvSpPr>
          <p:cNvPr id="42"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P16  - </a:t>
            </a:r>
            <a:r>
              <a:rPr lang="pt-BR" sz="1200" dirty="0">
                <a:solidFill>
                  <a:schemeClr val="accent1">
                    <a:lumMod val="50000"/>
                  </a:schemeClr>
                </a:solidFill>
              </a:rPr>
              <a:t>O que aconteceu com o faturamento mensal de sua empresa após sua participação no </a:t>
            </a:r>
            <a:r>
              <a:rPr lang="pt-BR" sz="1200" dirty="0" err="1">
                <a:solidFill>
                  <a:schemeClr val="accent1">
                    <a:lumMod val="50000"/>
                  </a:schemeClr>
                </a:solidFill>
              </a:rPr>
              <a:t>SebraeTec</a:t>
            </a:r>
            <a:r>
              <a:rPr lang="pt-BR" sz="1200" dirty="0">
                <a:solidFill>
                  <a:schemeClr val="accent1">
                    <a:lumMod val="50000"/>
                  </a:schemeClr>
                </a:solidFill>
              </a:rPr>
              <a:t>? (EST- RU)</a:t>
            </a:r>
          </a:p>
        </p:txBody>
      </p:sp>
    </p:spTree>
    <p:extLst>
      <p:ext uri="{BB962C8B-B14F-4D97-AF65-F5344CB8AC3E}">
        <p14:creationId xmlns:p14="http://schemas.microsoft.com/office/powerpoint/2010/main" val="2132258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heel(1)">
                                          <p:cBhvr>
                                            <p:cTn id="11" dur="1000"/>
                                            <p:tgtEl>
                                              <p:spTgt spid="13"/>
                                            </p:tgtEl>
                                          </p:cBhvr>
                                        </p:animEffect>
                                      </p:childTnLst>
                                    </p:cTn>
                                  </p:par>
                                </p:childTnLst>
                              </p:cTn>
                            </p:par>
                            <p:par>
                              <p:cTn id="12" fill="hold">
                                <p:stCondLst>
                                  <p:cond delay="1500"/>
                                </p:stCondLst>
                                <p:childTnLst>
                                  <p:par>
                                    <p:cTn id="13" presetID="2" presetClass="entr" presetSubtype="4" fill="hold" grpId="0" nodeType="afterEffect" p14:presetBounceEnd="40000">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14:bounceEnd="40000">
                                          <p:cBhvr additive="base">
                                            <p:cTn id="15" dur="500" fill="hold"/>
                                            <p:tgtEl>
                                              <p:spTgt spid="28"/>
                                            </p:tgtEl>
                                            <p:attrNameLst>
                                              <p:attrName>ppt_x</p:attrName>
                                            </p:attrNameLst>
                                          </p:cBhvr>
                                          <p:tavLst>
                                            <p:tav tm="0">
                                              <p:val>
                                                <p:strVal val="#ppt_x"/>
                                              </p:val>
                                            </p:tav>
                                            <p:tav tm="100000">
                                              <p:val>
                                                <p:strVal val="#ppt_x"/>
                                              </p:val>
                                            </p:tav>
                                          </p:tavLst>
                                        </p:anim>
                                        <p:anim calcmode="lin" valueType="num" p14:bounceEnd="40000">
                                          <p:cBhvr additive="base">
                                            <p:cTn id="16" dur="500" fill="hold"/>
                                            <p:tgtEl>
                                              <p:spTgt spid="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40000">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14:bounceEnd="40000">
                                          <p:cBhvr additive="base">
                                            <p:cTn id="19" dur="500" fill="hold"/>
                                            <p:tgtEl>
                                              <p:spTgt spid="29"/>
                                            </p:tgtEl>
                                            <p:attrNameLst>
                                              <p:attrName>ppt_x</p:attrName>
                                            </p:attrNameLst>
                                          </p:cBhvr>
                                          <p:tavLst>
                                            <p:tav tm="0">
                                              <p:val>
                                                <p:strVal val="#ppt_x"/>
                                              </p:val>
                                            </p:tav>
                                            <p:tav tm="100000">
                                              <p:val>
                                                <p:strVal val="#ppt_x"/>
                                              </p:val>
                                            </p:tav>
                                          </p:tavLst>
                                        </p:anim>
                                        <p:anim calcmode="lin" valueType="num" p14:bounceEnd="40000">
                                          <p:cBhvr additive="base">
                                            <p:cTn id="20" dur="500" fill="hold"/>
                                            <p:tgtEl>
                                              <p:spTgt spid="29"/>
                                            </p:tgtEl>
                                            <p:attrNameLst>
                                              <p:attrName>ppt_y</p:attrName>
                                            </p:attrNameLst>
                                          </p:cBhvr>
                                          <p:tavLst>
                                            <p:tav tm="0">
                                              <p:val>
                                                <p:strVal val="0-#ppt_h/2"/>
                                              </p:val>
                                            </p:tav>
                                            <p:tav tm="100000">
                                              <p:val>
                                                <p:strVal val="#ppt_y"/>
                                              </p:val>
                                            </p:tav>
                                          </p:tavLst>
                                        </p:anim>
                                      </p:childTnLst>
                                    </p:cTn>
                                  </p:par>
                                  <p:par>
                                    <p:cTn id="21" presetID="2" presetClass="entr" presetSubtype="2" fill="hold" grpId="0" nodeType="withEffect" p14:presetBounceEnd="40000">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14:bounceEnd="40000">
                                          <p:cBhvr additive="base">
                                            <p:cTn id="23" dur="500" fill="hold"/>
                                            <p:tgtEl>
                                              <p:spTgt spid="27"/>
                                            </p:tgtEl>
                                            <p:attrNameLst>
                                              <p:attrName>ppt_x</p:attrName>
                                            </p:attrNameLst>
                                          </p:cBhvr>
                                          <p:tavLst>
                                            <p:tav tm="0">
                                              <p:val>
                                                <p:strVal val="1+#ppt_w/2"/>
                                              </p:val>
                                            </p:tav>
                                            <p:tav tm="100000">
                                              <p:val>
                                                <p:strVal val="#ppt_x"/>
                                              </p:val>
                                            </p:tav>
                                          </p:tavLst>
                                        </p:anim>
                                        <p:anim calcmode="lin" valueType="num" p14:bounceEnd="40000">
                                          <p:cBhvr additive="base">
                                            <p:cTn id="24" dur="500" fill="hold"/>
                                            <p:tgtEl>
                                              <p:spTgt spid="27"/>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par>
                              <p:cTn id="39" fill="hold">
                                <p:stCondLst>
                                  <p:cond delay="3000"/>
                                </p:stCondLst>
                                <p:childTnLst>
                                  <p:par>
                                    <p:cTn id="40" presetID="10" presetClass="entr" presetSubtype="0"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3" restart="whenNotActive" fill="hold" evtFilter="cancelBubble" nodeType="interactiveSeq">
                    <p:stCondLst>
                      <p:cond evt="onClick" delay="0">
                        <p:tgtEl>
                          <p:spTgt spid="23"/>
                        </p:tgtEl>
                      </p:cond>
                    </p:stCondLst>
                    <p:endSync evt="end" delay="0">
                      <p:rtn val="all"/>
                    </p:endSync>
                    <p:childTnLst>
                      <p:par>
                        <p:cTn id="44" fill="hold">
                          <p:stCondLst>
                            <p:cond delay="0"/>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500"/>
                                            <p:tgtEl>
                                              <p:spTgt spid="30"/>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nodeType="clickEffect">
                                      <p:stCondLst>
                                        <p:cond delay="0"/>
                                      </p:stCondLst>
                                      <p:childTnLst>
                                        <p:animEffect transition="out" filter="fade">
                                          <p:cBhvr>
                                            <p:cTn id="52" dur="500"/>
                                            <p:tgtEl>
                                              <p:spTgt spid="30"/>
                                            </p:tgtEl>
                                          </p:cBhvr>
                                        </p:animEffect>
                                        <p:set>
                                          <p:cBhvr>
                                            <p:cTn id="53" dur="1" fill="hold">
                                              <p:stCondLst>
                                                <p:cond delay="4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23"/>
                      </p:tgtEl>
                    </p:cond>
                  </p:nextCondLst>
                </p:seq>
              </p:childTnLst>
            </p:cTn>
          </p:par>
        </p:tnLst>
        <p:bldLst>
          <p:bldP spid="7" grpId="0"/>
          <p:bldGraphic spid="13" grpId="0">
            <p:bldAsOne/>
          </p:bldGraphic>
          <p:bldP spid="27" grpId="0"/>
          <p:bldP spid="28" grpId="0"/>
          <p:bldP spid="29" grpId="0"/>
          <p:bldP spid="4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heel(1)">
                                          <p:cBhvr>
                                            <p:cTn id="11" dur="1000"/>
                                            <p:tgtEl>
                                              <p:spTgt spid="13"/>
                                            </p:tgtEl>
                                          </p:cBhvr>
                                        </p:animEffect>
                                      </p:childTnLst>
                                    </p:cTn>
                                  </p:par>
                                </p:childTnLst>
                              </p:cTn>
                            </p:par>
                            <p:par>
                              <p:cTn id="12" fill="hold">
                                <p:stCondLst>
                                  <p:cond delay="1500"/>
                                </p:stCondLst>
                                <p:childTnLst>
                                  <p:par>
                                    <p:cTn id="13" presetID="2" presetClass="entr" presetSubtype="4"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ppt_x"/>
                                              </p:val>
                                            </p:tav>
                                            <p:tav tm="100000">
                                              <p:val>
                                                <p:strVal val="#ppt_x"/>
                                              </p:val>
                                            </p:tav>
                                          </p:tavLst>
                                        </p:anim>
                                        <p:anim calcmode="lin" valueType="num">
                                          <p:cBhvr additive="base">
                                            <p:cTn id="16" dur="500" fill="hold"/>
                                            <p:tgtEl>
                                              <p:spTgt spid="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500" fill="hold"/>
                                            <p:tgtEl>
                                              <p:spTgt spid="29"/>
                                            </p:tgtEl>
                                            <p:attrNameLst>
                                              <p:attrName>ppt_x</p:attrName>
                                            </p:attrNameLst>
                                          </p:cBhvr>
                                          <p:tavLst>
                                            <p:tav tm="0">
                                              <p:val>
                                                <p:strVal val="#ppt_x"/>
                                              </p:val>
                                            </p:tav>
                                            <p:tav tm="100000">
                                              <p:val>
                                                <p:strVal val="#ppt_x"/>
                                              </p:val>
                                            </p:tav>
                                          </p:tavLst>
                                        </p:anim>
                                        <p:anim calcmode="lin" valueType="num">
                                          <p:cBhvr additive="base">
                                            <p:cTn id="20" dur="500" fill="hold"/>
                                            <p:tgtEl>
                                              <p:spTgt spid="29"/>
                                            </p:tgtEl>
                                            <p:attrNameLst>
                                              <p:attrName>ppt_y</p:attrName>
                                            </p:attrNameLst>
                                          </p:cBhvr>
                                          <p:tavLst>
                                            <p:tav tm="0">
                                              <p:val>
                                                <p:strVal val="0-#ppt_h/2"/>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1+#ppt_w/2"/>
                                              </p:val>
                                            </p:tav>
                                            <p:tav tm="100000">
                                              <p:val>
                                                <p:strVal val="#ppt_x"/>
                                              </p:val>
                                            </p:tav>
                                          </p:tavLst>
                                        </p:anim>
                                        <p:anim calcmode="lin" valueType="num">
                                          <p:cBhvr additive="base">
                                            <p:cTn id="24" dur="500" fill="hold"/>
                                            <p:tgtEl>
                                              <p:spTgt spid="27"/>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par>
                              <p:cTn id="39" fill="hold">
                                <p:stCondLst>
                                  <p:cond delay="3000"/>
                                </p:stCondLst>
                                <p:childTnLst>
                                  <p:par>
                                    <p:cTn id="40" presetID="10" presetClass="entr" presetSubtype="0"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3" restart="whenNotActive" fill="hold" evtFilter="cancelBubble" nodeType="interactiveSeq">
                    <p:stCondLst>
                      <p:cond evt="onClick" delay="0">
                        <p:tgtEl>
                          <p:spTgt spid="23"/>
                        </p:tgtEl>
                      </p:cond>
                    </p:stCondLst>
                    <p:endSync evt="end" delay="0">
                      <p:rtn val="all"/>
                    </p:endSync>
                    <p:childTnLst>
                      <p:par>
                        <p:cTn id="44" fill="hold">
                          <p:stCondLst>
                            <p:cond delay="0"/>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500"/>
                                            <p:tgtEl>
                                              <p:spTgt spid="30"/>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nodeType="clickEffect">
                                      <p:stCondLst>
                                        <p:cond delay="0"/>
                                      </p:stCondLst>
                                      <p:childTnLst>
                                        <p:animEffect transition="out" filter="fade">
                                          <p:cBhvr>
                                            <p:cTn id="52" dur="500"/>
                                            <p:tgtEl>
                                              <p:spTgt spid="30"/>
                                            </p:tgtEl>
                                          </p:cBhvr>
                                        </p:animEffect>
                                        <p:set>
                                          <p:cBhvr>
                                            <p:cTn id="53" dur="1" fill="hold">
                                              <p:stCondLst>
                                                <p:cond delay="4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23"/>
                      </p:tgtEl>
                    </p:cond>
                  </p:nextCondLst>
                </p:seq>
              </p:childTnLst>
            </p:cTn>
          </p:par>
        </p:tnLst>
        <p:bldLst>
          <p:bldP spid="7" grpId="0"/>
          <p:bldGraphic spid="13" grpId="0">
            <p:bldAsOne/>
          </p:bldGraphic>
          <p:bldP spid="27" grpId="0"/>
          <p:bldP spid="28" grpId="0"/>
          <p:bldP spid="29" grpId="0"/>
          <p:bldP spid="41"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graphicFrame>
        <p:nvGraphicFramePr>
          <p:cNvPr id="27" name="Gráfico 26"/>
          <p:cNvGraphicFramePr/>
          <p:nvPr>
            <p:extLst>
              <p:ext uri="{D42A27DB-BD31-4B8C-83A1-F6EECF244321}">
                <p14:modId xmlns:p14="http://schemas.microsoft.com/office/powerpoint/2010/main" val="536972093"/>
              </p:ext>
            </p:extLst>
          </p:nvPr>
        </p:nvGraphicFramePr>
        <p:xfrm>
          <a:off x="2880000" y="2880000"/>
          <a:ext cx="6674850" cy="2523815"/>
        </p:xfrm>
        <a:graphic>
          <a:graphicData uri="http://schemas.openxmlformats.org/drawingml/2006/chart">
            <c:chart xmlns:c="http://schemas.openxmlformats.org/drawingml/2006/chart" xmlns:r="http://schemas.openxmlformats.org/officeDocument/2006/relationships" r:id="rId2"/>
          </a:graphicData>
        </a:graphic>
      </p:graphicFrame>
      <p:grpSp>
        <p:nvGrpSpPr>
          <p:cNvPr id="28" name="Grupo 22"/>
          <p:cNvGrpSpPr/>
          <p:nvPr/>
        </p:nvGrpSpPr>
        <p:grpSpPr>
          <a:xfrm>
            <a:off x="6131145" y="2196346"/>
            <a:ext cx="1357863" cy="768115"/>
            <a:chOff x="8843534" y="1708462"/>
            <a:chExt cx="1357863" cy="768115"/>
          </a:xfrm>
        </p:grpSpPr>
        <p:sp>
          <p:nvSpPr>
            <p:cNvPr id="29" name="Retângulo de cantos arredondados 23"/>
            <p:cNvSpPr/>
            <p:nvPr/>
          </p:nvSpPr>
          <p:spPr>
            <a:xfrm>
              <a:off x="8843534" y="1708462"/>
              <a:ext cx="1076147" cy="768115"/>
            </a:xfrm>
            <a:prstGeom prst="roundRect">
              <a:avLst/>
            </a:prstGeom>
            <a:solidFill>
              <a:schemeClr val="accent4">
                <a:lumMod val="20000"/>
                <a:lumOff val="8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CaixaDeTexto 51"/>
            <p:cNvSpPr txBox="1"/>
            <p:nvPr/>
          </p:nvSpPr>
          <p:spPr>
            <a:xfrm>
              <a:off x="8993882" y="1806162"/>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3600" b="1" dirty="0">
                  <a:solidFill>
                    <a:schemeClr val="accent4">
                      <a:lumMod val="75000"/>
                    </a:schemeClr>
                  </a:solidFill>
                  <a:latin typeface="Arial Narrow" panose="020B0606020202030204" pitchFamily="34" charset="0"/>
                </a:rPr>
                <a:t>4,7</a:t>
              </a:r>
              <a:endParaRPr lang="pt-BR" sz="1600" b="1" dirty="0">
                <a:solidFill>
                  <a:schemeClr val="accent4">
                    <a:lumMod val="75000"/>
                  </a:schemeClr>
                </a:solidFill>
                <a:latin typeface="Arial Narrow" panose="020B0606020202030204" pitchFamily="34" charset="0"/>
              </a:endParaRPr>
            </a:p>
          </p:txBody>
        </p:sp>
      </p:grpSp>
      <p:sp>
        <p:nvSpPr>
          <p:cNvPr id="31" name="Rectangle 28"/>
          <p:cNvSpPr>
            <a:spLocks noChangeArrowheads="1"/>
          </p:cNvSpPr>
          <p:nvPr/>
        </p:nvSpPr>
        <p:spPr bwMode="auto">
          <a:xfrm>
            <a:off x="6429090" y="1924904"/>
            <a:ext cx="416781" cy="210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en-US" altLang="en-US" sz="1600" b="1" dirty="0">
                <a:solidFill>
                  <a:schemeClr val="accent4">
                    <a:lumMod val="75000"/>
                  </a:schemeClr>
                </a:solidFill>
                <a:latin typeface="+mn-lt"/>
              </a:rPr>
              <a:t>2014</a:t>
            </a:r>
            <a:endParaRPr kumimoji="0" lang="en-US" altLang="en-US" sz="1600" b="1" i="0" u="none" strike="noStrike" cap="none" normalizeH="0" baseline="0" dirty="0">
              <a:ln>
                <a:noFill/>
              </a:ln>
              <a:solidFill>
                <a:schemeClr val="accent4">
                  <a:lumMod val="75000"/>
                </a:schemeClr>
              </a:solidFill>
              <a:effectLst/>
              <a:latin typeface="+mn-lt"/>
            </a:endParaRPr>
          </a:p>
        </p:txBody>
      </p:sp>
      <p:sp>
        <p:nvSpPr>
          <p:cNvPr id="32" name="CaixaDeTexto 97"/>
          <p:cNvSpPr txBox="1"/>
          <p:nvPr/>
        </p:nvSpPr>
        <p:spPr>
          <a:xfrm>
            <a:off x="1092964" y="919317"/>
            <a:ext cx="9778235" cy="46166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i="1" dirty="0">
                <a:solidFill>
                  <a:schemeClr val="accent1">
                    <a:lumMod val="50000"/>
                  </a:schemeClr>
                </a:solidFill>
              </a:rPr>
              <a:t>impacto da participação no Sebraetec na </a:t>
            </a:r>
            <a:r>
              <a:rPr lang="pt-BR" sz="2400" b="1" i="1" dirty="0">
                <a:solidFill>
                  <a:srgbClr val="C00000"/>
                </a:solidFill>
              </a:rPr>
              <a:t>diminuição</a:t>
            </a:r>
            <a:r>
              <a:rPr lang="pt-BR" sz="2000" b="1" i="1" dirty="0">
                <a:solidFill>
                  <a:schemeClr val="accent1">
                    <a:lumMod val="50000"/>
                  </a:schemeClr>
                </a:solidFill>
              </a:rPr>
              <a:t> do faturamento</a:t>
            </a:r>
          </a:p>
        </p:txBody>
      </p:sp>
      <p:grpSp>
        <p:nvGrpSpPr>
          <p:cNvPr id="34" name="disparo historico"/>
          <p:cNvGrpSpPr/>
          <p:nvPr/>
        </p:nvGrpSpPr>
        <p:grpSpPr>
          <a:xfrm>
            <a:off x="10336402" y="5154947"/>
            <a:ext cx="1069593" cy="497735"/>
            <a:chOff x="10807700" y="5128364"/>
            <a:chExt cx="1069593" cy="497735"/>
          </a:xfrm>
        </p:grpSpPr>
        <p:sp>
          <p:nvSpPr>
            <p:cNvPr id="35"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36" name="Imagem 35"/>
            <p:cNvPicPr>
              <a:picLocks noChangeAspect="1"/>
            </p:cNvPicPr>
            <p:nvPr/>
          </p:nvPicPr>
          <p:blipFill>
            <a:blip r:embed="rId3"/>
            <a:stretch>
              <a:fillRect/>
            </a:stretch>
          </p:blipFill>
          <p:spPr>
            <a:xfrm>
              <a:off x="10900443" y="5223781"/>
              <a:ext cx="222928" cy="295539"/>
            </a:xfrm>
            <a:prstGeom prst="rect">
              <a:avLst/>
            </a:prstGeom>
          </p:spPr>
        </p:pic>
        <p:sp>
          <p:nvSpPr>
            <p:cNvPr id="37" name="Retângulo 36"/>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38" name="Grupo 38"/>
          <p:cNvGrpSpPr/>
          <p:nvPr/>
        </p:nvGrpSpPr>
        <p:grpSpPr>
          <a:xfrm>
            <a:off x="5024879" y="1839323"/>
            <a:ext cx="1229676" cy="1101572"/>
            <a:chOff x="6233043" y="2122719"/>
            <a:chExt cx="1229676" cy="1101572"/>
          </a:xfrm>
          <a:solidFill>
            <a:schemeClr val="bg1"/>
          </a:solidFill>
        </p:grpSpPr>
        <p:sp>
          <p:nvSpPr>
            <p:cNvPr id="39" name="Retângulo de cantos arredondados 39"/>
            <p:cNvSpPr/>
            <p:nvPr/>
          </p:nvSpPr>
          <p:spPr>
            <a:xfrm>
              <a:off x="6233043" y="2122719"/>
              <a:ext cx="1229676" cy="1101572"/>
            </a:xfrm>
            <a:prstGeom prst="roundRect">
              <a:avLst/>
            </a:prstGeom>
            <a:grpFill/>
            <a:ln w="38100">
              <a:solidFill>
                <a:srgbClr val="F151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0" name="CaixaDeTexto 51"/>
            <p:cNvSpPr txBox="1"/>
            <p:nvPr/>
          </p:nvSpPr>
          <p:spPr>
            <a:xfrm>
              <a:off x="6244123" y="2189381"/>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1">
                      <a:lumMod val="50000"/>
                    </a:schemeClr>
                  </a:solidFill>
                  <a:latin typeface="Arial Narrow" panose="020B0606020202030204" pitchFamily="34" charset="0"/>
                </a:rPr>
                <a:t>4,9</a:t>
              </a:r>
              <a:endParaRPr lang="pt-BR" sz="2800" b="1" dirty="0">
                <a:solidFill>
                  <a:schemeClr val="accent1">
                    <a:lumMod val="50000"/>
                  </a:schemeClr>
                </a:solidFill>
                <a:latin typeface="Arial Narrow" panose="020B0606020202030204" pitchFamily="34" charset="0"/>
              </a:endParaRPr>
            </a:p>
          </p:txBody>
        </p:sp>
      </p:grpSp>
      <p:sp>
        <p:nvSpPr>
          <p:cNvPr id="41" name="Rectangle 28"/>
          <p:cNvSpPr>
            <a:spLocks noChangeArrowheads="1"/>
          </p:cNvSpPr>
          <p:nvPr/>
        </p:nvSpPr>
        <p:spPr bwMode="auto">
          <a:xfrm>
            <a:off x="3577483" y="2099467"/>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sp>
        <p:nvSpPr>
          <p:cNvPr id="42"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P16.1  - </a:t>
            </a:r>
            <a:r>
              <a:rPr lang="pt-BR" sz="1200" dirty="0">
                <a:solidFill>
                  <a:schemeClr val="accent1">
                    <a:lumMod val="50000"/>
                  </a:schemeClr>
                </a:solidFill>
              </a:rPr>
              <a:t>O fato de ter participado do Sebraetec contribuiu para essa mudança no faturamento?</a:t>
            </a:r>
          </a:p>
        </p:txBody>
      </p:sp>
    </p:spTree>
    <p:extLst>
      <p:ext uri="{BB962C8B-B14F-4D97-AF65-F5344CB8AC3E}">
        <p14:creationId xmlns:p14="http://schemas.microsoft.com/office/powerpoint/2010/main" val="268435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1+#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27">
                                            <p:graphicEl>
                                              <a:chart seriesIdx="-3" categoryIdx="-3" bldStep="gridLegend"/>
                                            </p:graphicEl>
                                          </p:spTgt>
                                        </p:tgtEl>
                                        <p:attrNameLst>
                                          <p:attrName>style.visibility</p:attrName>
                                        </p:attrNameLst>
                                      </p:cBhvr>
                                      <p:to>
                                        <p:strVal val="visible"/>
                                      </p:to>
                                    </p:set>
                                    <p:animEffect transition="in" filter="wipe(down)">
                                      <p:cBhvr>
                                        <p:cTn id="12" dur="500"/>
                                        <p:tgtEl>
                                          <p:spTgt spid="27">
                                            <p:graphicEl>
                                              <a:chart seriesIdx="-3" categoryIdx="-3" bldStep="gridLegend"/>
                                            </p:graphic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7">
                                            <p:graphicEl>
                                              <a:chart seriesIdx="-4" categoryIdx="0" bldStep="category"/>
                                            </p:graphicEl>
                                          </p:spTgt>
                                        </p:tgtEl>
                                        <p:attrNameLst>
                                          <p:attrName>style.visibility</p:attrName>
                                        </p:attrNameLst>
                                      </p:cBhvr>
                                      <p:to>
                                        <p:strVal val="visible"/>
                                      </p:to>
                                    </p:set>
                                    <p:animEffect transition="in" filter="wipe(down)">
                                      <p:cBhvr>
                                        <p:cTn id="16" dur="100"/>
                                        <p:tgtEl>
                                          <p:spTgt spid="27">
                                            <p:graphicEl>
                                              <a:chart seriesIdx="-4" categoryIdx="0" bldStep="category"/>
                                            </p:graphicEl>
                                          </p:spTgt>
                                        </p:tgtEl>
                                      </p:cBhvr>
                                    </p:animEffect>
                                  </p:childTnLst>
                                </p:cTn>
                              </p:par>
                            </p:childTnLst>
                          </p:cTn>
                        </p:par>
                        <p:par>
                          <p:cTn id="17" fill="hold">
                            <p:stCondLst>
                              <p:cond delay="1100"/>
                            </p:stCondLst>
                            <p:childTnLst>
                              <p:par>
                                <p:cTn id="18" presetID="22" presetClass="entr" presetSubtype="4" fill="hold" grpId="0" nodeType="afterEffect">
                                  <p:stCondLst>
                                    <p:cond delay="0"/>
                                  </p:stCondLst>
                                  <p:childTnLst>
                                    <p:set>
                                      <p:cBhvr>
                                        <p:cTn id="19" dur="1" fill="hold">
                                          <p:stCondLst>
                                            <p:cond delay="0"/>
                                          </p:stCondLst>
                                        </p:cTn>
                                        <p:tgtEl>
                                          <p:spTgt spid="27">
                                            <p:graphicEl>
                                              <a:chart seriesIdx="-4" categoryIdx="1" bldStep="category"/>
                                            </p:graphicEl>
                                          </p:spTgt>
                                        </p:tgtEl>
                                        <p:attrNameLst>
                                          <p:attrName>style.visibility</p:attrName>
                                        </p:attrNameLst>
                                      </p:cBhvr>
                                      <p:to>
                                        <p:strVal val="visible"/>
                                      </p:to>
                                    </p:set>
                                    <p:animEffect transition="in" filter="wipe(down)">
                                      <p:cBhvr>
                                        <p:cTn id="20" dur="100"/>
                                        <p:tgtEl>
                                          <p:spTgt spid="27">
                                            <p:graphicEl>
                                              <a:chart seriesIdx="-4" categoryIdx="1" bldStep="category"/>
                                            </p:graphicEl>
                                          </p:spTgt>
                                        </p:tgtEl>
                                      </p:cBhvr>
                                    </p:animEffect>
                                  </p:childTnLst>
                                </p:cTn>
                              </p:par>
                            </p:childTnLst>
                          </p:cTn>
                        </p:par>
                        <p:par>
                          <p:cTn id="21" fill="hold">
                            <p:stCondLst>
                              <p:cond delay="1200"/>
                            </p:stCondLst>
                            <p:childTnLst>
                              <p:par>
                                <p:cTn id="22" presetID="22" presetClass="entr" presetSubtype="4" fill="hold" grpId="0" nodeType="afterEffect">
                                  <p:stCondLst>
                                    <p:cond delay="0"/>
                                  </p:stCondLst>
                                  <p:childTnLst>
                                    <p:set>
                                      <p:cBhvr>
                                        <p:cTn id="23" dur="1" fill="hold">
                                          <p:stCondLst>
                                            <p:cond delay="0"/>
                                          </p:stCondLst>
                                        </p:cTn>
                                        <p:tgtEl>
                                          <p:spTgt spid="27">
                                            <p:graphicEl>
                                              <a:chart seriesIdx="-4" categoryIdx="2" bldStep="category"/>
                                            </p:graphicEl>
                                          </p:spTgt>
                                        </p:tgtEl>
                                        <p:attrNameLst>
                                          <p:attrName>style.visibility</p:attrName>
                                        </p:attrNameLst>
                                      </p:cBhvr>
                                      <p:to>
                                        <p:strVal val="visible"/>
                                      </p:to>
                                    </p:set>
                                    <p:animEffect transition="in" filter="wipe(down)">
                                      <p:cBhvr>
                                        <p:cTn id="24" dur="100"/>
                                        <p:tgtEl>
                                          <p:spTgt spid="27">
                                            <p:graphicEl>
                                              <a:chart seriesIdx="-4" categoryIdx="2" bldStep="category"/>
                                            </p:graphicEl>
                                          </p:spTgt>
                                        </p:tgtEl>
                                      </p:cBhvr>
                                    </p:animEffect>
                                  </p:childTnLst>
                                </p:cTn>
                              </p:par>
                            </p:childTnLst>
                          </p:cTn>
                        </p:par>
                        <p:par>
                          <p:cTn id="25" fill="hold">
                            <p:stCondLst>
                              <p:cond delay="1300"/>
                            </p:stCondLst>
                            <p:childTnLst>
                              <p:par>
                                <p:cTn id="26" presetID="22" presetClass="entr" presetSubtype="4" fill="hold" grpId="0" nodeType="afterEffect">
                                  <p:stCondLst>
                                    <p:cond delay="0"/>
                                  </p:stCondLst>
                                  <p:childTnLst>
                                    <p:set>
                                      <p:cBhvr>
                                        <p:cTn id="27" dur="1" fill="hold">
                                          <p:stCondLst>
                                            <p:cond delay="0"/>
                                          </p:stCondLst>
                                        </p:cTn>
                                        <p:tgtEl>
                                          <p:spTgt spid="27">
                                            <p:graphicEl>
                                              <a:chart seriesIdx="-4" categoryIdx="3" bldStep="category"/>
                                            </p:graphicEl>
                                          </p:spTgt>
                                        </p:tgtEl>
                                        <p:attrNameLst>
                                          <p:attrName>style.visibility</p:attrName>
                                        </p:attrNameLst>
                                      </p:cBhvr>
                                      <p:to>
                                        <p:strVal val="visible"/>
                                      </p:to>
                                    </p:set>
                                    <p:animEffect transition="in" filter="wipe(down)">
                                      <p:cBhvr>
                                        <p:cTn id="28" dur="100"/>
                                        <p:tgtEl>
                                          <p:spTgt spid="27">
                                            <p:graphicEl>
                                              <a:chart seriesIdx="-4" categoryIdx="3" bldStep="category"/>
                                            </p:graphicEl>
                                          </p:spTgt>
                                        </p:tgtEl>
                                      </p:cBhvr>
                                    </p:animEffect>
                                  </p:childTnLst>
                                </p:cTn>
                              </p:par>
                            </p:childTnLst>
                          </p:cTn>
                        </p:par>
                        <p:par>
                          <p:cTn id="29" fill="hold">
                            <p:stCondLst>
                              <p:cond delay="1400"/>
                            </p:stCondLst>
                            <p:childTnLst>
                              <p:par>
                                <p:cTn id="30" presetID="22" presetClass="entr" presetSubtype="4" fill="hold" grpId="0" nodeType="afterEffect">
                                  <p:stCondLst>
                                    <p:cond delay="0"/>
                                  </p:stCondLst>
                                  <p:childTnLst>
                                    <p:set>
                                      <p:cBhvr>
                                        <p:cTn id="31" dur="1" fill="hold">
                                          <p:stCondLst>
                                            <p:cond delay="0"/>
                                          </p:stCondLst>
                                        </p:cTn>
                                        <p:tgtEl>
                                          <p:spTgt spid="27">
                                            <p:graphicEl>
                                              <a:chart seriesIdx="-4" categoryIdx="4" bldStep="category"/>
                                            </p:graphicEl>
                                          </p:spTgt>
                                        </p:tgtEl>
                                        <p:attrNameLst>
                                          <p:attrName>style.visibility</p:attrName>
                                        </p:attrNameLst>
                                      </p:cBhvr>
                                      <p:to>
                                        <p:strVal val="visible"/>
                                      </p:to>
                                    </p:set>
                                    <p:animEffect transition="in" filter="wipe(down)">
                                      <p:cBhvr>
                                        <p:cTn id="32" dur="100"/>
                                        <p:tgtEl>
                                          <p:spTgt spid="27">
                                            <p:graphicEl>
                                              <a:chart seriesIdx="-4" categoryIdx="4" bldStep="category"/>
                                            </p:graphicEl>
                                          </p:spTgt>
                                        </p:tgtEl>
                                      </p:cBhvr>
                                    </p:animEffect>
                                  </p:childTnLst>
                                </p:cTn>
                              </p:par>
                            </p:childTnLst>
                          </p:cTn>
                        </p:par>
                        <p:par>
                          <p:cTn id="33" fill="hold">
                            <p:stCondLst>
                              <p:cond delay="1500"/>
                            </p:stCondLst>
                            <p:childTnLst>
                              <p:par>
                                <p:cTn id="34" presetID="22" presetClass="entr" presetSubtype="4" fill="hold" grpId="0" nodeType="afterEffect">
                                  <p:stCondLst>
                                    <p:cond delay="0"/>
                                  </p:stCondLst>
                                  <p:childTnLst>
                                    <p:set>
                                      <p:cBhvr>
                                        <p:cTn id="35" dur="1" fill="hold">
                                          <p:stCondLst>
                                            <p:cond delay="0"/>
                                          </p:stCondLst>
                                        </p:cTn>
                                        <p:tgtEl>
                                          <p:spTgt spid="27">
                                            <p:graphicEl>
                                              <a:chart seriesIdx="-4" categoryIdx="5" bldStep="category"/>
                                            </p:graphicEl>
                                          </p:spTgt>
                                        </p:tgtEl>
                                        <p:attrNameLst>
                                          <p:attrName>style.visibility</p:attrName>
                                        </p:attrNameLst>
                                      </p:cBhvr>
                                      <p:to>
                                        <p:strVal val="visible"/>
                                      </p:to>
                                    </p:set>
                                    <p:animEffect transition="in" filter="wipe(down)">
                                      <p:cBhvr>
                                        <p:cTn id="36" dur="100"/>
                                        <p:tgtEl>
                                          <p:spTgt spid="27">
                                            <p:graphicEl>
                                              <a:chart seriesIdx="-4" categoryIdx="5" bldStep="category"/>
                                            </p:graphicEl>
                                          </p:spTgt>
                                        </p:tgtEl>
                                      </p:cBhvr>
                                    </p:animEffect>
                                  </p:childTnLst>
                                </p:cTn>
                              </p:par>
                            </p:childTnLst>
                          </p:cTn>
                        </p:par>
                        <p:par>
                          <p:cTn id="37" fill="hold">
                            <p:stCondLst>
                              <p:cond delay="1600"/>
                            </p:stCondLst>
                            <p:childTnLst>
                              <p:par>
                                <p:cTn id="38" presetID="22" presetClass="entr" presetSubtype="4" fill="hold" grpId="0" nodeType="afterEffect">
                                  <p:stCondLst>
                                    <p:cond delay="0"/>
                                  </p:stCondLst>
                                  <p:childTnLst>
                                    <p:set>
                                      <p:cBhvr>
                                        <p:cTn id="39" dur="1" fill="hold">
                                          <p:stCondLst>
                                            <p:cond delay="0"/>
                                          </p:stCondLst>
                                        </p:cTn>
                                        <p:tgtEl>
                                          <p:spTgt spid="27">
                                            <p:graphicEl>
                                              <a:chart seriesIdx="-4" categoryIdx="6" bldStep="category"/>
                                            </p:graphicEl>
                                          </p:spTgt>
                                        </p:tgtEl>
                                        <p:attrNameLst>
                                          <p:attrName>style.visibility</p:attrName>
                                        </p:attrNameLst>
                                      </p:cBhvr>
                                      <p:to>
                                        <p:strVal val="visible"/>
                                      </p:to>
                                    </p:set>
                                    <p:animEffect transition="in" filter="wipe(down)">
                                      <p:cBhvr>
                                        <p:cTn id="40" dur="100"/>
                                        <p:tgtEl>
                                          <p:spTgt spid="27">
                                            <p:graphicEl>
                                              <a:chart seriesIdx="-4" categoryIdx="6" bldStep="category"/>
                                            </p:graphicEl>
                                          </p:spTgt>
                                        </p:tgtEl>
                                      </p:cBhvr>
                                    </p:animEffect>
                                  </p:childTnLst>
                                </p:cTn>
                              </p:par>
                            </p:childTnLst>
                          </p:cTn>
                        </p:par>
                        <p:par>
                          <p:cTn id="41" fill="hold">
                            <p:stCondLst>
                              <p:cond delay="1700"/>
                            </p:stCondLst>
                            <p:childTnLst>
                              <p:par>
                                <p:cTn id="42" presetID="22" presetClass="entr" presetSubtype="4" fill="hold" grpId="0" nodeType="afterEffect">
                                  <p:stCondLst>
                                    <p:cond delay="0"/>
                                  </p:stCondLst>
                                  <p:childTnLst>
                                    <p:set>
                                      <p:cBhvr>
                                        <p:cTn id="43" dur="1" fill="hold">
                                          <p:stCondLst>
                                            <p:cond delay="0"/>
                                          </p:stCondLst>
                                        </p:cTn>
                                        <p:tgtEl>
                                          <p:spTgt spid="27">
                                            <p:graphicEl>
                                              <a:chart seriesIdx="-4" categoryIdx="7" bldStep="category"/>
                                            </p:graphicEl>
                                          </p:spTgt>
                                        </p:tgtEl>
                                        <p:attrNameLst>
                                          <p:attrName>style.visibility</p:attrName>
                                        </p:attrNameLst>
                                      </p:cBhvr>
                                      <p:to>
                                        <p:strVal val="visible"/>
                                      </p:to>
                                    </p:set>
                                    <p:animEffect transition="in" filter="wipe(down)">
                                      <p:cBhvr>
                                        <p:cTn id="44" dur="100"/>
                                        <p:tgtEl>
                                          <p:spTgt spid="27">
                                            <p:graphicEl>
                                              <a:chart seriesIdx="-4" categoryIdx="7" bldStep="category"/>
                                            </p:graphicEl>
                                          </p:spTgt>
                                        </p:tgtEl>
                                      </p:cBhvr>
                                    </p:animEffect>
                                  </p:childTnLst>
                                </p:cTn>
                              </p:par>
                            </p:childTnLst>
                          </p:cTn>
                        </p:par>
                        <p:par>
                          <p:cTn id="45" fill="hold">
                            <p:stCondLst>
                              <p:cond delay="1800"/>
                            </p:stCondLst>
                            <p:childTnLst>
                              <p:par>
                                <p:cTn id="46" presetID="22" presetClass="entr" presetSubtype="4" fill="hold" grpId="0" nodeType="afterEffect">
                                  <p:stCondLst>
                                    <p:cond delay="0"/>
                                  </p:stCondLst>
                                  <p:childTnLst>
                                    <p:set>
                                      <p:cBhvr>
                                        <p:cTn id="47" dur="1" fill="hold">
                                          <p:stCondLst>
                                            <p:cond delay="0"/>
                                          </p:stCondLst>
                                        </p:cTn>
                                        <p:tgtEl>
                                          <p:spTgt spid="27">
                                            <p:graphicEl>
                                              <a:chart seriesIdx="-4" categoryIdx="8" bldStep="category"/>
                                            </p:graphicEl>
                                          </p:spTgt>
                                        </p:tgtEl>
                                        <p:attrNameLst>
                                          <p:attrName>style.visibility</p:attrName>
                                        </p:attrNameLst>
                                      </p:cBhvr>
                                      <p:to>
                                        <p:strVal val="visible"/>
                                      </p:to>
                                    </p:set>
                                    <p:animEffect transition="in" filter="wipe(down)">
                                      <p:cBhvr>
                                        <p:cTn id="48" dur="100"/>
                                        <p:tgtEl>
                                          <p:spTgt spid="27">
                                            <p:graphicEl>
                                              <a:chart seriesIdx="-4" categoryIdx="8" bldStep="category"/>
                                            </p:graphicEl>
                                          </p:spTgt>
                                        </p:tgtEl>
                                      </p:cBhvr>
                                    </p:animEffect>
                                  </p:childTnLst>
                                </p:cTn>
                              </p:par>
                            </p:childTnLst>
                          </p:cTn>
                        </p:par>
                        <p:par>
                          <p:cTn id="49" fill="hold">
                            <p:stCondLst>
                              <p:cond delay="1900"/>
                            </p:stCondLst>
                            <p:childTnLst>
                              <p:par>
                                <p:cTn id="50" presetID="22" presetClass="entr" presetSubtype="4" fill="hold" grpId="0" nodeType="afterEffect">
                                  <p:stCondLst>
                                    <p:cond delay="0"/>
                                  </p:stCondLst>
                                  <p:childTnLst>
                                    <p:set>
                                      <p:cBhvr>
                                        <p:cTn id="51" dur="1" fill="hold">
                                          <p:stCondLst>
                                            <p:cond delay="0"/>
                                          </p:stCondLst>
                                        </p:cTn>
                                        <p:tgtEl>
                                          <p:spTgt spid="27">
                                            <p:graphicEl>
                                              <a:chart seriesIdx="-4" categoryIdx="9" bldStep="category"/>
                                            </p:graphicEl>
                                          </p:spTgt>
                                        </p:tgtEl>
                                        <p:attrNameLst>
                                          <p:attrName>style.visibility</p:attrName>
                                        </p:attrNameLst>
                                      </p:cBhvr>
                                      <p:to>
                                        <p:strVal val="visible"/>
                                      </p:to>
                                    </p:set>
                                    <p:animEffect transition="in" filter="wipe(down)">
                                      <p:cBhvr>
                                        <p:cTn id="52" dur="100"/>
                                        <p:tgtEl>
                                          <p:spTgt spid="27">
                                            <p:graphicEl>
                                              <a:chart seriesIdx="-4" categoryIdx="9" bldStep="category"/>
                                            </p:graphicEl>
                                          </p:spTgt>
                                        </p:tgtEl>
                                      </p:cBhvr>
                                    </p:animEffect>
                                  </p:childTnLst>
                                </p:cTn>
                              </p:par>
                            </p:childTnLst>
                          </p:cTn>
                        </p:par>
                        <p:par>
                          <p:cTn id="53" fill="hold">
                            <p:stCondLst>
                              <p:cond delay="2000"/>
                            </p:stCondLst>
                            <p:childTnLst>
                              <p:par>
                                <p:cTn id="54" presetID="22" presetClass="entr" presetSubtype="4" fill="hold" grpId="0" nodeType="afterEffect">
                                  <p:stCondLst>
                                    <p:cond delay="0"/>
                                  </p:stCondLst>
                                  <p:childTnLst>
                                    <p:set>
                                      <p:cBhvr>
                                        <p:cTn id="55" dur="1" fill="hold">
                                          <p:stCondLst>
                                            <p:cond delay="0"/>
                                          </p:stCondLst>
                                        </p:cTn>
                                        <p:tgtEl>
                                          <p:spTgt spid="27">
                                            <p:graphicEl>
                                              <a:chart seriesIdx="-4" categoryIdx="10" bldStep="category"/>
                                            </p:graphicEl>
                                          </p:spTgt>
                                        </p:tgtEl>
                                        <p:attrNameLst>
                                          <p:attrName>style.visibility</p:attrName>
                                        </p:attrNameLst>
                                      </p:cBhvr>
                                      <p:to>
                                        <p:strVal val="visible"/>
                                      </p:to>
                                    </p:set>
                                    <p:animEffect transition="in" filter="wipe(down)">
                                      <p:cBhvr>
                                        <p:cTn id="56" dur="100"/>
                                        <p:tgtEl>
                                          <p:spTgt spid="27">
                                            <p:graphicEl>
                                              <a:chart seriesIdx="-4" categoryIdx="10" bldStep="category"/>
                                            </p:graphicEl>
                                          </p:spTgt>
                                        </p:tgtEl>
                                      </p:cBhvr>
                                    </p:animEffect>
                                  </p:childTnLst>
                                </p:cTn>
                              </p:par>
                            </p:childTnLst>
                          </p:cTn>
                        </p:par>
                        <p:par>
                          <p:cTn id="57" fill="hold">
                            <p:stCondLst>
                              <p:cond delay="2100"/>
                            </p:stCondLst>
                            <p:childTnLst>
                              <p:par>
                                <p:cTn id="58" presetID="2" presetClass="entr" presetSubtype="1"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 calcmode="lin" valueType="num">
                                      <p:cBhvr additive="base">
                                        <p:cTn id="60" dur="300" fill="hold"/>
                                        <p:tgtEl>
                                          <p:spTgt spid="38"/>
                                        </p:tgtEl>
                                        <p:attrNameLst>
                                          <p:attrName>ppt_x</p:attrName>
                                        </p:attrNameLst>
                                      </p:cBhvr>
                                      <p:tavLst>
                                        <p:tav tm="0">
                                          <p:val>
                                            <p:strVal val="#ppt_x"/>
                                          </p:val>
                                        </p:tav>
                                        <p:tav tm="100000">
                                          <p:val>
                                            <p:strVal val="#ppt_x"/>
                                          </p:val>
                                        </p:tav>
                                      </p:tavLst>
                                    </p:anim>
                                    <p:anim calcmode="lin" valueType="num">
                                      <p:cBhvr additive="base">
                                        <p:cTn id="61" dur="300" fill="hold"/>
                                        <p:tgtEl>
                                          <p:spTgt spid="38"/>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0"/>
                                  </p:stCondLst>
                                  <p:childTnLst>
                                    <p:set>
                                      <p:cBhvr>
                                        <p:cTn id="63" dur="1" fill="hold">
                                          <p:stCondLst>
                                            <p:cond delay="0"/>
                                          </p:stCondLst>
                                        </p:cTn>
                                        <p:tgtEl>
                                          <p:spTgt spid="41"/>
                                        </p:tgtEl>
                                        <p:attrNameLst>
                                          <p:attrName>style.visibility</p:attrName>
                                        </p:attrNameLst>
                                      </p:cBhvr>
                                      <p:to>
                                        <p:strVal val="visible"/>
                                      </p:to>
                                    </p:set>
                                    <p:anim calcmode="lin" valueType="num">
                                      <p:cBhvr additive="base">
                                        <p:cTn id="64" dur="300" fill="hold"/>
                                        <p:tgtEl>
                                          <p:spTgt spid="41"/>
                                        </p:tgtEl>
                                        <p:attrNameLst>
                                          <p:attrName>ppt_x</p:attrName>
                                        </p:attrNameLst>
                                      </p:cBhvr>
                                      <p:tavLst>
                                        <p:tav tm="0">
                                          <p:val>
                                            <p:strVal val="#ppt_x"/>
                                          </p:val>
                                        </p:tav>
                                        <p:tav tm="100000">
                                          <p:val>
                                            <p:strVal val="#ppt_x"/>
                                          </p:val>
                                        </p:tav>
                                      </p:tavLst>
                                    </p:anim>
                                    <p:anim calcmode="lin" valueType="num">
                                      <p:cBhvr additive="base">
                                        <p:cTn id="65" dur="300" fill="hold"/>
                                        <p:tgtEl>
                                          <p:spTgt spid="41"/>
                                        </p:tgtEl>
                                        <p:attrNameLst>
                                          <p:attrName>ppt_y</p:attrName>
                                        </p:attrNameLst>
                                      </p:cBhvr>
                                      <p:tavLst>
                                        <p:tav tm="0">
                                          <p:val>
                                            <p:strVal val="0-#ppt_h/2"/>
                                          </p:val>
                                        </p:tav>
                                        <p:tav tm="100000">
                                          <p:val>
                                            <p:strVal val="#ppt_y"/>
                                          </p:val>
                                        </p:tav>
                                      </p:tavLst>
                                    </p:anim>
                                  </p:childTnLst>
                                </p:cTn>
                              </p:par>
                            </p:childTnLst>
                          </p:cTn>
                        </p:par>
                        <p:par>
                          <p:cTn id="66" fill="hold">
                            <p:stCondLst>
                              <p:cond delay="2400"/>
                            </p:stCondLst>
                            <p:childTnLst>
                              <p:par>
                                <p:cTn id="67" presetID="10" presetClass="entr" presetSubtype="0" fill="hold" nodeType="afterEffect">
                                  <p:stCondLst>
                                    <p:cond delay="0"/>
                                  </p:stCondLst>
                                  <p:childTnLst>
                                    <p:set>
                                      <p:cBhvr>
                                        <p:cTn id="68" dur="1" fill="hold">
                                          <p:stCondLst>
                                            <p:cond delay="0"/>
                                          </p:stCondLst>
                                        </p:cTn>
                                        <p:tgtEl>
                                          <p:spTgt spid="34"/>
                                        </p:tgtEl>
                                        <p:attrNameLst>
                                          <p:attrName>style.visibility</p:attrName>
                                        </p:attrNameLst>
                                      </p:cBhvr>
                                      <p:to>
                                        <p:strVal val="visible"/>
                                      </p:to>
                                    </p:set>
                                    <p:animEffect transition="in" filter="fade">
                                      <p:cBhvr>
                                        <p:cTn id="6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0" restart="whenNotActive" fill="hold" evtFilter="cancelBubble" nodeType="interactiveSeq">
                <p:stCondLst>
                  <p:cond evt="onClick" delay="0">
                    <p:tgtEl>
                      <p:spTgt spid="34"/>
                    </p:tgtEl>
                  </p:cond>
                </p:stCondLst>
                <p:endSync evt="end" delay="0">
                  <p:rtn val="all"/>
                </p:endSync>
                <p:childTnLst>
                  <p:par>
                    <p:cTn id="71" fill="hold">
                      <p:stCondLst>
                        <p:cond delay="0"/>
                      </p:stCondLst>
                      <p:childTnLst>
                        <p:par>
                          <p:cTn id="72" fill="hold">
                            <p:stCondLst>
                              <p:cond delay="0"/>
                            </p:stCondLst>
                            <p:childTnLst>
                              <p:par>
                                <p:cTn id="73" presetID="10" presetClass="entr" presetSubtype="0" fill="hold" nodeType="clickEffect">
                                  <p:stCondLst>
                                    <p:cond delay="0"/>
                                  </p:stCondLst>
                                  <p:childTnLst>
                                    <p:set>
                                      <p:cBhvr>
                                        <p:cTn id="74" dur="1" fill="hold">
                                          <p:stCondLst>
                                            <p:cond delay="0"/>
                                          </p:stCondLst>
                                        </p:cTn>
                                        <p:tgtEl>
                                          <p:spTgt spid="28"/>
                                        </p:tgtEl>
                                        <p:attrNameLst>
                                          <p:attrName>style.visibility</p:attrName>
                                        </p:attrNameLst>
                                      </p:cBhvr>
                                      <p:to>
                                        <p:strVal val="visible"/>
                                      </p:to>
                                    </p:set>
                                    <p:animEffect transition="in" filter="fade">
                                      <p:cBhvr>
                                        <p:cTn id="75" dur="500"/>
                                        <p:tgtEl>
                                          <p:spTgt spid="28"/>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wipe(down)">
                                      <p:cBhvr>
                                        <p:cTn id="78" dur="500"/>
                                        <p:tgtEl>
                                          <p:spTgt spid="31"/>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nodeType="clickEffect">
                                  <p:stCondLst>
                                    <p:cond delay="0"/>
                                  </p:stCondLst>
                                  <p:childTnLst>
                                    <p:animEffect transition="out" filter="fade">
                                      <p:cBhvr>
                                        <p:cTn id="82" dur="500"/>
                                        <p:tgtEl>
                                          <p:spTgt spid="28"/>
                                        </p:tgtEl>
                                      </p:cBhvr>
                                    </p:animEffect>
                                    <p:set>
                                      <p:cBhvr>
                                        <p:cTn id="83" dur="1" fill="hold">
                                          <p:stCondLst>
                                            <p:cond delay="499"/>
                                          </p:stCondLst>
                                        </p:cTn>
                                        <p:tgtEl>
                                          <p:spTgt spid="28"/>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31"/>
                                        </p:tgtEl>
                                      </p:cBhvr>
                                    </p:animEffect>
                                    <p:set>
                                      <p:cBhvr>
                                        <p:cTn id="86" dur="1" fill="hold">
                                          <p:stCondLst>
                                            <p:cond delay="49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4"/>
                  </p:tgtEl>
                </p:cond>
              </p:nextCondLst>
            </p:seq>
          </p:childTnLst>
        </p:cTn>
      </p:par>
    </p:tnLst>
    <p:bldLst>
      <p:bldGraphic spid="27" grpId="0" uiExpand="1">
        <p:bldSub>
          <a:bldChart bld="category"/>
        </p:bldSub>
      </p:bldGraphic>
      <p:bldP spid="31" grpId="0"/>
      <p:bldP spid="31" grpId="1"/>
      <p:bldP spid="32" grpId="0"/>
      <p:bldP spid="4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graphicFrame>
        <p:nvGraphicFramePr>
          <p:cNvPr id="3" name="Gráfico 2"/>
          <p:cNvGraphicFramePr/>
          <p:nvPr>
            <p:extLst>
              <p:ext uri="{D42A27DB-BD31-4B8C-83A1-F6EECF244321}">
                <p14:modId xmlns:p14="http://schemas.microsoft.com/office/powerpoint/2010/main" val="669763947"/>
              </p:ext>
            </p:extLst>
          </p:nvPr>
        </p:nvGraphicFramePr>
        <p:xfrm>
          <a:off x="2184814" y="2601920"/>
          <a:ext cx="6674850" cy="232960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Gráfico 3"/>
          <p:cNvGraphicFramePr/>
          <p:nvPr>
            <p:extLst>
              <p:ext uri="{D42A27DB-BD31-4B8C-83A1-F6EECF244321}">
                <p14:modId xmlns:p14="http://schemas.microsoft.com/office/powerpoint/2010/main" val="1686215176"/>
              </p:ext>
            </p:extLst>
          </p:nvPr>
        </p:nvGraphicFramePr>
        <p:xfrm>
          <a:off x="2088000" y="2520000"/>
          <a:ext cx="6674850" cy="2831279"/>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Grupo 31"/>
          <p:cNvGrpSpPr/>
          <p:nvPr/>
        </p:nvGrpSpPr>
        <p:grpSpPr>
          <a:xfrm>
            <a:off x="5693346" y="2193990"/>
            <a:ext cx="1357863" cy="768115"/>
            <a:chOff x="8843534" y="1708462"/>
            <a:chExt cx="1357863" cy="768115"/>
          </a:xfrm>
        </p:grpSpPr>
        <p:sp>
          <p:nvSpPr>
            <p:cNvPr id="6" name="Retângulo de cantos arredondados 32"/>
            <p:cNvSpPr/>
            <p:nvPr/>
          </p:nvSpPr>
          <p:spPr>
            <a:xfrm>
              <a:off x="8843534" y="1708462"/>
              <a:ext cx="1076147" cy="768115"/>
            </a:xfrm>
            <a:prstGeom prst="roundRect">
              <a:avLst/>
            </a:prstGeom>
            <a:solidFill>
              <a:schemeClr val="accent4">
                <a:lumMod val="20000"/>
                <a:lumOff val="8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51"/>
            <p:cNvSpPr txBox="1"/>
            <p:nvPr/>
          </p:nvSpPr>
          <p:spPr>
            <a:xfrm>
              <a:off x="8993882" y="1806162"/>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3600" b="1" dirty="0">
                  <a:solidFill>
                    <a:schemeClr val="accent4">
                      <a:lumMod val="75000"/>
                    </a:schemeClr>
                  </a:solidFill>
                  <a:latin typeface="Arial Narrow" panose="020B0606020202030204" pitchFamily="34" charset="0"/>
                </a:rPr>
                <a:t>8,5</a:t>
              </a:r>
              <a:endParaRPr lang="pt-BR" sz="1600" b="1" dirty="0">
                <a:solidFill>
                  <a:schemeClr val="accent4">
                    <a:lumMod val="75000"/>
                  </a:schemeClr>
                </a:solidFill>
                <a:latin typeface="Arial Narrow" panose="020B0606020202030204" pitchFamily="34" charset="0"/>
              </a:endParaRPr>
            </a:p>
          </p:txBody>
        </p:sp>
      </p:grpSp>
      <p:sp>
        <p:nvSpPr>
          <p:cNvPr id="8" name="Rectangle 28"/>
          <p:cNvSpPr>
            <a:spLocks noChangeArrowheads="1"/>
          </p:cNvSpPr>
          <p:nvPr/>
        </p:nvSpPr>
        <p:spPr bwMode="auto">
          <a:xfrm>
            <a:off x="5991291" y="1922548"/>
            <a:ext cx="416781" cy="210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en-US" altLang="en-US" sz="1600" b="1" dirty="0">
                <a:solidFill>
                  <a:schemeClr val="accent4">
                    <a:lumMod val="75000"/>
                  </a:schemeClr>
                </a:solidFill>
                <a:latin typeface="+mn-lt"/>
              </a:rPr>
              <a:t>2014</a:t>
            </a:r>
            <a:endParaRPr kumimoji="0" lang="en-US" altLang="en-US" sz="1600" b="1" i="0" u="none" strike="noStrike" cap="none" normalizeH="0" baseline="0" dirty="0">
              <a:ln>
                <a:noFill/>
              </a:ln>
              <a:solidFill>
                <a:schemeClr val="accent4">
                  <a:lumMod val="75000"/>
                </a:schemeClr>
              </a:solidFill>
              <a:effectLst/>
              <a:latin typeface="+mn-lt"/>
            </a:endParaRPr>
          </a:p>
        </p:txBody>
      </p:sp>
      <p:grpSp>
        <p:nvGrpSpPr>
          <p:cNvPr id="9" name="disparo historico"/>
          <p:cNvGrpSpPr/>
          <p:nvPr/>
        </p:nvGrpSpPr>
        <p:grpSpPr>
          <a:xfrm>
            <a:off x="7576105" y="5588921"/>
            <a:ext cx="1069593" cy="497735"/>
            <a:chOff x="10807700" y="5128364"/>
            <a:chExt cx="1069593" cy="497735"/>
          </a:xfrm>
        </p:grpSpPr>
        <p:sp>
          <p:nvSpPr>
            <p:cNvPr id="1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11" name="Imagem 10"/>
            <p:cNvPicPr>
              <a:picLocks noChangeAspect="1"/>
            </p:cNvPicPr>
            <p:nvPr/>
          </p:nvPicPr>
          <p:blipFill>
            <a:blip r:embed="rId4"/>
            <a:stretch>
              <a:fillRect/>
            </a:stretch>
          </p:blipFill>
          <p:spPr>
            <a:xfrm>
              <a:off x="10900443" y="5223781"/>
              <a:ext cx="222928" cy="295539"/>
            </a:xfrm>
            <a:prstGeom prst="rect">
              <a:avLst/>
            </a:prstGeom>
          </p:spPr>
        </p:pic>
        <p:sp>
          <p:nvSpPr>
            <p:cNvPr id="12" name="Retângulo 1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13" name="Grupo 39"/>
          <p:cNvGrpSpPr/>
          <p:nvPr/>
        </p:nvGrpSpPr>
        <p:grpSpPr>
          <a:xfrm>
            <a:off x="4587080" y="1836967"/>
            <a:ext cx="1243145" cy="1101572"/>
            <a:chOff x="6233043" y="2122719"/>
            <a:chExt cx="1243145" cy="1101572"/>
          </a:xfrm>
          <a:solidFill>
            <a:schemeClr val="bg1"/>
          </a:solidFill>
        </p:grpSpPr>
        <p:sp>
          <p:nvSpPr>
            <p:cNvPr id="14" name="Retângulo de cantos arredondados 40"/>
            <p:cNvSpPr/>
            <p:nvPr/>
          </p:nvSpPr>
          <p:spPr>
            <a:xfrm>
              <a:off x="6233043" y="2122719"/>
              <a:ext cx="1229676" cy="1101572"/>
            </a:xfrm>
            <a:prstGeom prst="roundRect">
              <a:avLst/>
            </a:prstGeom>
            <a:grp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CaixaDeTexto 51"/>
            <p:cNvSpPr txBox="1"/>
            <p:nvPr/>
          </p:nvSpPr>
          <p:spPr>
            <a:xfrm>
              <a:off x="6268673"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1">
                      <a:lumMod val="50000"/>
                    </a:schemeClr>
                  </a:solidFill>
                  <a:latin typeface="Arial Narrow" panose="020B0606020202030204" pitchFamily="34" charset="0"/>
                </a:rPr>
                <a:t>8,2</a:t>
              </a:r>
              <a:endParaRPr lang="pt-BR" sz="2800" b="1" dirty="0">
                <a:solidFill>
                  <a:schemeClr val="accent1">
                    <a:lumMod val="50000"/>
                  </a:schemeClr>
                </a:solidFill>
                <a:latin typeface="Arial Narrow" panose="020B0606020202030204" pitchFamily="34" charset="0"/>
              </a:endParaRPr>
            </a:p>
          </p:txBody>
        </p:sp>
      </p:grpSp>
      <p:sp>
        <p:nvSpPr>
          <p:cNvPr id="16" name="Rectangle 28"/>
          <p:cNvSpPr>
            <a:spLocks noChangeArrowheads="1"/>
          </p:cNvSpPr>
          <p:nvPr/>
        </p:nvSpPr>
        <p:spPr bwMode="auto">
          <a:xfrm>
            <a:off x="3139684" y="2097111"/>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sp>
        <p:nvSpPr>
          <p:cNvPr id="17" name="Elipse 16"/>
          <p:cNvSpPr/>
          <p:nvPr/>
        </p:nvSpPr>
        <p:spPr>
          <a:xfrm>
            <a:off x="7813759" y="2384818"/>
            <a:ext cx="1014849" cy="1014849"/>
          </a:xfrm>
          <a:prstGeom prst="ellipse">
            <a:avLst/>
          </a:prstGeom>
          <a:noFill/>
          <a:ln w="19050">
            <a:solidFill>
              <a:srgbClr val="92D05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8" name="Conector reto 17"/>
          <p:cNvCxnSpPr>
            <a:stCxn id="17" idx="5"/>
            <a:endCxn id="20" idx="1"/>
          </p:cNvCxnSpPr>
          <p:nvPr/>
        </p:nvCxnSpPr>
        <p:spPr>
          <a:xfrm>
            <a:off x="8679987" y="3251046"/>
            <a:ext cx="1388956" cy="826551"/>
          </a:xfrm>
          <a:prstGeom prst="line">
            <a:avLst/>
          </a:prstGeom>
          <a:ln w="19050">
            <a:solidFill>
              <a:srgbClr val="92D050"/>
            </a:solidFill>
          </a:ln>
        </p:spPr>
        <p:style>
          <a:lnRef idx="1">
            <a:schemeClr val="accent1"/>
          </a:lnRef>
          <a:fillRef idx="0">
            <a:schemeClr val="accent1"/>
          </a:fillRef>
          <a:effectRef idx="0">
            <a:schemeClr val="accent1"/>
          </a:effectRef>
          <a:fontRef idx="minor">
            <a:schemeClr val="tx1"/>
          </a:fontRef>
        </p:style>
      </p:cxnSp>
      <p:grpSp>
        <p:nvGrpSpPr>
          <p:cNvPr id="19" name="Grupo 52"/>
          <p:cNvGrpSpPr/>
          <p:nvPr/>
        </p:nvGrpSpPr>
        <p:grpSpPr>
          <a:xfrm>
            <a:off x="9754721" y="3845664"/>
            <a:ext cx="1829964" cy="1583735"/>
            <a:chOff x="8393758" y="3974530"/>
            <a:chExt cx="1829964" cy="1583735"/>
          </a:xfrm>
        </p:grpSpPr>
        <p:sp>
          <p:nvSpPr>
            <p:cNvPr id="20" name="Elipse 19"/>
            <p:cNvSpPr/>
            <p:nvPr/>
          </p:nvSpPr>
          <p:spPr>
            <a:xfrm>
              <a:off x="8476047" y="3974530"/>
              <a:ext cx="1583735" cy="1583735"/>
            </a:xfrm>
            <a:prstGeom prst="ellipse">
              <a:avLst/>
            </a:prstGeom>
            <a:solidFill>
              <a:srgbClr val="92D050"/>
            </a:solidFill>
            <a:ln w="285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51"/>
            <p:cNvSpPr txBox="1"/>
            <p:nvPr/>
          </p:nvSpPr>
          <p:spPr>
            <a:xfrm>
              <a:off x="8393758" y="4286890"/>
              <a:ext cx="1829964"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bg1"/>
                  </a:solidFill>
                  <a:latin typeface="Arial Narrow" panose="020B0606020202030204" pitchFamily="34" charset="0"/>
                </a:rPr>
                <a:t>36</a:t>
              </a:r>
              <a:r>
                <a:rPr lang="pt-BR" sz="4000" b="1" dirty="0">
                  <a:solidFill>
                    <a:schemeClr val="bg1"/>
                  </a:solidFill>
                  <a:latin typeface="Arial Narrow" panose="020B0606020202030204" pitchFamily="34" charset="0"/>
                </a:rPr>
                <a:t>%</a:t>
              </a:r>
              <a:endParaRPr lang="pt-BR" sz="1800" b="1" dirty="0">
                <a:solidFill>
                  <a:schemeClr val="bg1"/>
                </a:solidFill>
                <a:latin typeface="Arial Narrow" panose="020B0606020202030204" pitchFamily="34" charset="0"/>
              </a:endParaRPr>
            </a:p>
          </p:txBody>
        </p:sp>
      </p:grpSp>
      <p:grpSp>
        <p:nvGrpSpPr>
          <p:cNvPr id="22" name="Grupo 53"/>
          <p:cNvGrpSpPr/>
          <p:nvPr/>
        </p:nvGrpSpPr>
        <p:grpSpPr>
          <a:xfrm>
            <a:off x="10264287" y="5099560"/>
            <a:ext cx="850122" cy="850122"/>
            <a:chOff x="8903324" y="5228426"/>
            <a:chExt cx="850122" cy="850122"/>
          </a:xfrm>
        </p:grpSpPr>
        <p:sp>
          <p:nvSpPr>
            <p:cNvPr id="23" name="Elipse 22"/>
            <p:cNvSpPr/>
            <p:nvPr/>
          </p:nvSpPr>
          <p:spPr>
            <a:xfrm>
              <a:off x="8903324" y="5228426"/>
              <a:ext cx="850122" cy="850122"/>
            </a:xfrm>
            <a:prstGeom prst="ellipse">
              <a:avLst/>
            </a:prstGeom>
            <a:solidFill>
              <a:schemeClr val="accent6">
                <a:lumMod val="50000"/>
              </a:schemeClr>
            </a:solidFill>
            <a:ln w="285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24" name="Group 4"/>
            <p:cNvGrpSpPr>
              <a:grpSpLocks noChangeAspect="1"/>
            </p:cNvGrpSpPr>
            <p:nvPr/>
          </p:nvGrpSpPr>
          <p:grpSpPr bwMode="auto">
            <a:xfrm>
              <a:off x="9093407" y="5340025"/>
              <a:ext cx="564308" cy="507877"/>
              <a:chOff x="6149" y="2522"/>
              <a:chExt cx="740" cy="666"/>
            </a:xfrm>
            <a:solidFill>
              <a:schemeClr val="bg1"/>
            </a:solidFill>
          </p:grpSpPr>
          <p:sp>
            <p:nvSpPr>
              <p:cNvPr id="25" name="Freeform 5"/>
              <p:cNvSpPr>
                <a:spLocks noEditPoints="1"/>
              </p:cNvSpPr>
              <p:nvPr/>
            </p:nvSpPr>
            <p:spPr bwMode="auto">
              <a:xfrm>
                <a:off x="6149" y="2522"/>
                <a:ext cx="740" cy="666"/>
              </a:xfrm>
              <a:custGeom>
                <a:avLst/>
                <a:gdLst>
                  <a:gd name="T0" fmla="*/ 562 w 749"/>
                  <a:gd name="T1" fmla="*/ 256 h 674"/>
                  <a:gd name="T2" fmla="*/ 378 w 749"/>
                  <a:gd name="T3" fmla="*/ 3 h 674"/>
                  <a:gd name="T4" fmla="*/ 295 w 749"/>
                  <a:gd name="T5" fmla="*/ 128 h 674"/>
                  <a:gd name="T6" fmla="*/ 65 w 749"/>
                  <a:gd name="T7" fmla="*/ 266 h 674"/>
                  <a:gd name="T8" fmla="*/ 19 w 749"/>
                  <a:gd name="T9" fmla="*/ 378 h 674"/>
                  <a:gd name="T10" fmla="*/ 27 w 749"/>
                  <a:gd name="T11" fmla="*/ 477 h 674"/>
                  <a:gd name="T12" fmla="*/ 47 w 749"/>
                  <a:gd name="T13" fmla="*/ 574 h 674"/>
                  <a:gd name="T14" fmla="*/ 102 w 749"/>
                  <a:gd name="T15" fmla="*/ 674 h 674"/>
                  <a:gd name="T16" fmla="*/ 749 w 749"/>
                  <a:gd name="T17" fmla="*/ 655 h 674"/>
                  <a:gd name="T18" fmla="*/ 730 w 749"/>
                  <a:gd name="T19" fmla="*/ 256 h 674"/>
                  <a:gd name="T20" fmla="*/ 169 w 749"/>
                  <a:gd name="T21" fmla="*/ 305 h 674"/>
                  <a:gd name="T22" fmla="*/ 169 w 749"/>
                  <a:gd name="T23" fmla="*/ 359 h 674"/>
                  <a:gd name="T24" fmla="*/ 38 w 749"/>
                  <a:gd name="T25" fmla="*/ 332 h 674"/>
                  <a:gd name="T26" fmla="*/ 38 w 749"/>
                  <a:gd name="T27" fmla="*/ 424 h 674"/>
                  <a:gd name="T28" fmla="*/ 183 w 749"/>
                  <a:gd name="T29" fmla="*/ 397 h 674"/>
                  <a:gd name="T30" fmla="*/ 183 w 749"/>
                  <a:gd name="T31" fmla="*/ 451 h 674"/>
                  <a:gd name="T32" fmla="*/ 38 w 749"/>
                  <a:gd name="T33" fmla="*/ 424 h 674"/>
                  <a:gd name="T34" fmla="*/ 79 w 749"/>
                  <a:gd name="T35" fmla="*/ 489 h 674"/>
                  <a:gd name="T36" fmla="*/ 215 w 749"/>
                  <a:gd name="T37" fmla="*/ 516 h 674"/>
                  <a:gd name="T38" fmla="*/ 79 w 749"/>
                  <a:gd name="T39" fmla="*/ 543 h 674"/>
                  <a:gd name="T40" fmla="*/ 224 w 749"/>
                  <a:gd name="T41" fmla="*/ 636 h 674"/>
                  <a:gd name="T42" fmla="*/ 75 w 749"/>
                  <a:gd name="T43" fmla="*/ 609 h 674"/>
                  <a:gd name="T44" fmla="*/ 224 w 749"/>
                  <a:gd name="T45" fmla="*/ 582 h 674"/>
                  <a:gd name="T46" fmla="*/ 224 w 749"/>
                  <a:gd name="T47" fmla="*/ 636 h 674"/>
                  <a:gd name="T48" fmla="*/ 289 w 749"/>
                  <a:gd name="T49" fmla="*/ 609 h 674"/>
                  <a:gd name="T50" fmla="*/ 253 w 749"/>
                  <a:gd name="T51" fmla="*/ 516 h 674"/>
                  <a:gd name="T52" fmla="*/ 248 w 749"/>
                  <a:gd name="T53" fmla="*/ 424 h 674"/>
                  <a:gd name="T54" fmla="*/ 234 w 749"/>
                  <a:gd name="T55" fmla="*/ 332 h 674"/>
                  <a:gd name="T56" fmla="*/ 320 w 749"/>
                  <a:gd name="T57" fmla="*/ 305 h 674"/>
                  <a:gd name="T58" fmla="*/ 300 w 749"/>
                  <a:gd name="T59" fmla="*/ 448 h 674"/>
                  <a:gd name="T60" fmla="*/ 423 w 749"/>
                  <a:gd name="T61" fmla="*/ 528 h 674"/>
                  <a:gd name="T62" fmla="*/ 488 w 749"/>
                  <a:gd name="T63" fmla="*/ 490 h 674"/>
                  <a:gd name="T64" fmla="*/ 388 w 749"/>
                  <a:gd name="T65" fmla="*/ 483 h 674"/>
                  <a:gd name="T66" fmla="*/ 332 w 749"/>
                  <a:gd name="T67" fmla="*/ 358 h 674"/>
                  <a:gd name="T68" fmla="*/ 393 w 749"/>
                  <a:gd name="T69" fmla="*/ 280 h 674"/>
                  <a:gd name="T70" fmla="*/ 352 w 749"/>
                  <a:gd name="T71" fmla="*/ 45 h 674"/>
                  <a:gd name="T72" fmla="*/ 386 w 749"/>
                  <a:gd name="T73" fmla="*/ 51 h 674"/>
                  <a:gd name="T74" fmla="*/ 539 w 749"/>
                  <a:gd name="T75" fmla="*/ 553 h 674"/>
                  <a:gd name="T76" fmla="*/ 284 w 749"/>
                  <a:gd name="T77" fmla="*/ 636 h 674"/>
                  <a:gd name="T78" fmla="*/ 660 w 749"/>
                  <a:gd name="T79" fmla="*/ 636 h 674"/>
                  <a:gd name="T80" fmla="*/ 578 w 749"/>
                  <a:gd name="T81" fmla="*/ 553 h 674"/>
                  <a:gd name="T82" fmla="*/ 710 w 749"/>
                  <a:gd name="T83" fmla="*/ 295 h 674"/>
                  <a:gd name="T84" fmla="*/ 710 w 749"/>
                  <a:gd name="T85" fmla="*/ 63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9" h="674">
                    <a:moveTo>
                      <a:pt x="730" y="256"/>
                    </a:moveTo>
                    <a:cubicBezTo>
                      <a:pt x="562" y="256"/>
                      <a:pt x="562" y="256"/>
                      <a:pt x="562" y="256"/>
                    </a:cubicBezTo>
                    <a:cubicBezTo>
                      <a:pt x="419" y="31"/>
                      <a:pt x="419" y="31"/>
                      <a:pt x="419" y="31"/>
                    </a:cubicBezTo>
                    <a:cubicBezTo>
                      <a:pt x="410" y="16"/>
                      <a:pt x="395" y="6"/>
                      <a:pt x="378" y="3"/>
                    </a:cubicBezTo>
                    <a:cubicBezTo>
                      <a:pt x="361" y="0"/>
                      <a:pt x="343" y="4"/>
                      <a:pt x="329" y="14"/>
                    </a:cubicBezTo>
                    <a:cubicBezTo>
                      <a:pt x="294" y="40"/>
                      <a:pt x="280" y="86"/>
                      <a:pt x="295" y="128"/>
                    </a:cubicBezTo>
                    <a:cubicBezTo>
                      <a:pt x="347" y="266"/>
                      <a:pt x="347" y="266"/>
                      <a:pt x="347" y="266"/>
                    </a:cubicBezTo>
                    <a:cubicBezTo>
                      <a:pt x="65" y="266"/>
                      <a:pt x="65" y="266"/>
                      <a:pt x="65" y="266"/>
                    </a:cubicBezTo>
                    <a:cubicBezTo>
                      <a:pt x="29" y="266"/>
                      <a:pt x="0" y="296"/>
                      <a:pt x="0" y="332"/>
                    </a:cubicBezTo>
                    <a:cubicBezTo>
                      <a:pt x="0" y="350"/>
                      <a:pt x="7" y="366"/>
                      <a:pt x="19" y="378"/>
                    </a:cubicBezTo>
                    <a:cubicBezTo>
                      <a:pt x="7" y="390"/>
                      <a:pt x="0" y="406"/>
                      <a:pt x="0" y="424"/>
                    </a:cubicBezTo>
                    <a:cubicBezTo>
                      <a:pt x="0" y="446"/>
                      <a:pt x="11" y="465"/>
                      <a:pt x="27" y="477"/>
                    </a:cubicBezTo>
                    <a:cubicBezTo>
                      <a:pt x="18" y="488"/>
                      <a:pt x="13" y="502"/>
                      <a:pt x="13" y="516"/>
                    </a:cubicBezTo>
                    <a:cubicBezTo>
                      <a:pt x="13" y="541"/>
                      <a:pt x="27" y="562"/>
                      <a:pt x="47" y="574"/>
                    </a:cubicBezTo>
                    <a:cubicBezTo>
                      <a:pt x="40" y="584"/>
                      <a:pt x="37" y="596"/>
                      <a:pt x="37" y="609"/>
                    </a:cubicBezTo>
                    <a:cubicBezTo>
                      <a:pt x="37" y="645"/>
                      <a:pt x="66" y="674"/>
                      <a:pt x="102" y="674"/>
                    </a:cubicBezTo>
                    <a:cubicBezTo>
                      <a:pt x="730" y="674"/>
                      <a:pt x="730" y="674"/>
                      <a:pt x="730" y="674"/>
                    </a:cubicBezTo>
                    <a:cubicBezTo>
                      <a:pt x="740" y="674"/>
                      <a:pt x="749" y="666"/>
                      <a:pt x="749" y="655"/>
                    </a:cubicBezTo>
                    <a:cubicBezTo>
                      <a:pt x="749" y="275"/>
                      <a:pt x="749" y="275"/>
                      <a:pt x="749" y="275"/>
                    </a:cubicBezTo>
                    <a:cubicBezTo>
                      <a:pt x="749" y="265"/>
                      <a:pt x="740" y="256"/>
                      <a:pt x="730" y="256"/>
                    </a:cubicBezTo>
                    <a:close/>
                    <a:moveTo>
                      <a:pt x="65" y="305"/>
                    </a:moveTo>
                    <a:cubicBezTo>
                      <a:pt x="169" y="305"/>
                      <a:pt x="169" y="305"/>
                      <a:pt x="169" y="305"/>
                    </a:cubicBezTo>
                    <a:cubicBezTo>
                      <a:pt x="184" y="305"/>
                      <a:pt x="196" y="317"/>
                      <a:pt x="196" y="332"/>
                    </a:cubicBezTo>
                    <a:cubicBezTo>
                      <a:pt x="196" y="347"/>
                      <a:pt x="184" y="359"/>
                      <a:pt x="169" y="359"/>
                    </a:cubicBezTo>
                    <a:cubicBezTo>
                      <a:pt x="65" y="359"/>
                      <a:pt x="65" y="359"/>
                      <a:pt x="65" y="359"/>
                    </a:cubicBezTo>
                    <a:cubicBezTo>
                      <a:pt x="51" y="359"/>
                      <a:pt x="38" y="347"/>
                      <a:pt x="38" y="332"/>
                    </a:cubicBezTo>
                    <a:cubicBezTo>
                      <a:pt x="38" y="317"/>
                      <a:pt x="51" y="305"/>
                      <a:pt x="65" y="305"/>
                    </a:cubicBezTo>
                    <a:close/>
                    <a:moveTo>
                      <a:pt x="38" y="424"/>
                    </a:moveTo>
                    <a:cubicBezTo>
                      <a:pt x="38" y="409"/>
                      <a:pt x="51" y="397"/>
                      <a:pt x="65" y="397"/>
                    </a:cubicBezTo>
                    <a:cubicBezTo>
                      <a:pt x="183" y="397"/>
                      <a:pt x="183" y="397"/>
                      <a:pt x="183" y="397"/>
                    </a:cubicBezTo>
                    <a:cubicBezTo>
                      <a:pt x="198" y="397"/>
                      <a:pt x="210" y="409"/>
                      <a:pt x="210" y="424"/>
                    </a:cubicBezTo>
                    <a:cubicBezTo>
                      <a:pt x="210" y="439"/>
                      <a:pt x="198" y="451"/>
                      <a:pt x="183" y="451"/>
                    </a:cubicBezTo>
                    <a:cubicBezTo>
                      <a:pt x="65" y="451"/>
                      <a:pt x="65" y="451"/>
                      <a:pt x="65" y="451"/>
                    </a:cubicBezTo>
                    <a:cubicBezTo>
                      <a:pt x="51" y="451"/>
                      <a:pt x="38" y="439"/>
                      <a:pt x="38" y="424"/>
                    </a:cubicBezTo>
                    <a:close/>
                    <a:moveTo>
                      <a:pt x="52" y="516"/>
                    </a:moveTo>
                    <a:cubicBezTo>
                      <a:pt x="52" y="502"/>
                      <a:pt x="64" y="489"/>
                      <a:pt x="79" y="489"/>
                    </a:cubicBezTo>
                    <a:cubicBezTo>
                      <a:pt x="188" y="489"/>
                      <a:pt x="188" y="489"/>
                      <a:pt x="188" y="489"/>
                    </a:cubicBezTo>
                    <a:cubicBezTo>
                      <a:pt x="202" y="489"/>
                      <a:pt x="215" y="502"/>
                      <a:pt x="215" y="516"/>
                    </a:cubicBezTo>
                    <a:cubicBezTo>
                      <a:pt x="215" y="531"/>
                      <a:pt x="202" y="543"/>
                      <a:pt x="188" y="543"/>
                    </a:cubicBezTo>
                    <a:cubicBezTo>
                      <a:pt x="79" y="543"/>
                      <a:pt x="79" y="543"/>
                      <a:pt x="79" y="543"/>
                    </a:cubicBezTo>
                    <a:cubicBezTo>
                      <a:pt x="64" y="543"/>
                      <a:pt x="52" y="531"/>
                      <a:pt x="52" y="516"/>
                    </a:cubicBezTo>
                    <a:close/>
                    <a:moveTo>
                      <a:pt x="224" y="636"/>
                    </a:moveTo>
                    <a:cubicBezTo>
                      <a:pt x="102" y="636"/>
                      <a:pt x="102" y="636"/>
                      <a:pt x="102" y="636"/>
                    </a:cubicBezTo>
                    <a:cubicBezTo>
                      <a:pt x="87" y="636"/>
                      <a:pt x="75" y="624"/>
                      <a:pt x="75" y="609"/>
                    </a:cubicBezTo>
                    <a:cubicBezTo>
                      <a:pt x="75" y="594"/>
                      <a:pt x="87" y="582"/>
                      <a:pt x="102" y="582"/>
                    </a:cubicBezTo>
                    <a:cubicBezTo>
                      <a:pt x="224" y="582"/>
                      <a:pt x="224" y="582"/>
                      <a:pt x="224" y="582"/>
                    </a:cubicBezTo>
                    <a:cubicBezTo>
                      <a:pt x="239" y="582"/>
                      <a:pt x="251" y="594"/>
                      <a:pt x="251" y="609"/>
                    </a:cubicBezTo>
                    <a:cubicBezTo>
                      <a:pt x="251" y="624"/>
                      <a:pt x="239" y="636"/>
                      <a:pt x="224" y="636"/>
                    </a:cubicBezTo>
                    <a:close/>
                    <a:moveTo>
                      <a:pt x="284" y="636"/>
                    </a:moveTo>
                    <a:cubicBezTo>
                      <a:pt x="287" y="628"/>
                      <a:pt x="289" y="619"/>
                      <a:pt x="289" y="609"/>
                    </a:cubicBezTo>
                    <a:cubicBezTo>
                      <a:pt x="289" y="580"/>
                      <a:pt x="271" y="556"/>
                      <a:pt x="245" y="547"/>
                    </a:cubicBezTo>
                    <a:cubicBezTo>
                      <a:pt x="250" y="538"/>
                      <a:pt x="253" y="528"/>
                      <a:pt x="253" y="516"/>
                    </a:cubicBezTo>
                    <a:cubicBezTo>
                      <a:pt x="253" y="497"/>
                      <a:pt x="245" y="480"/>
                      <a:pt x="231" y="468"/>
                    </a:cubicBezTo>
                    <a:cubicBezTo>
                      <a:pt x="242" y="456"/>
                      <a:pt x="248" y="441"/>
                      <a:pt x="248" y="424"/>
                    </a:cubicBezTo>
                    <a:cubicBezTo>
                      <a:pt x="248" y="402"/>
                      <a:pt x="237" y="383"/>
                      <a:pt x="221" y="371"/>
                    </a:cubicBezTo>
                    <a:cubicBezTo>
                      <a:pt x="229" y="360"/>
                      <a:pt x="234" y="346"/>
                      <a:pt x="234" y="332"/>
                    </a:cubicBezTo>
                    <a:cubicBezTo>
                      <a:pt x="234" y="322"/>
                      <a:pt x="232" y="313"/>
                      <a:pt x="228" y="305"/>
                    </a:cubicBezTo>
                    <a:cubicBezTo>
                      <a:pt x="320" y="305"/>
                      <a:pt x="320" y="305"/>
                      <a:pt x="320" y="305"/>
                    </a:cubicBezTo>
                    <a:cubicBezTo>
                      <a:pt x="310" y="316"/>
                      <a:pt x="302" y="330"/>
                      <a:pt x="296" y="345"/>
                    </a:cubicBezTo>
                    <a:cubicBezTo>
                      <a:pt x="284" y="379"/>
                      <a:pt x="285" y="415"/>
                      <a:pt x="300" y="448"/>
                    </a:cubicBezTo>
                    <a:cubicBezTo>
                      <a:pt x="314" y="481"/>
                      <a:pt x="341" y="506"/>
                      <a:pt x="375" y="519"/>
                    </a:cubicBezTo>
                    <a:cubicBezTo>
                      <a:pt x="390" y="525"/>
                      <a:pt x="407" y="528"/>
                      <a:pt x="423" y="528"/>
                    </a:cubicBezTo>
                    <a:cubicBezTo>
                      <a:pt x="442" y="528"/>
                      <a:pt x="460" y="524"/>
                      <a:pt x="478" y="516"/>
                    </a:cubicBezTo>
                    <a:cubicBezTo>
                      <a:pt x="488" y="511"/>
                      <a:pt x="492" y="500"/>
                      <a:pt x="488" y="490"/>
                    </a:cubicBezTo>
                    <a:cubicBezTo>
                      <a:pt x="483" y="481"/>
                      <a:pt x="472" y="476"/>
                      <a:pt x="462" y="481"/>
                    </a:cubicBezTo>
                    <a:cubicBezTo>
                      <a:pt x="439" y="491"/>
                      <a:pt x="413" y="492"/>
                      <a:pt x="388" y="483"/>
                    </a:cubicBezTo>
                    <a:cubicBezTo>
                      <a:pt x="364" y="474"/>
                      <a:pt x="345" y="456"/>
                      <a:pt x="335" y="432"/>
                    </a:cubicBezTo>
                    <a:cubicBezTo>
                      <a:pt x="324" y="409"/>
                      <a:pt x="323" y="383"/>
                      <a:pt x="332" y="358"/>
                    </a:cubicBezTo>
                    <a:cubicBezTo>
                      <a:pt x="341" y="334"/>
                      <a:pt x="359" y="315"/>
                      <a:pt x="383" y="305"/>
                    </a:cubicBezTo>
                    <a:cubicBezTo>
                      <a:pt x="392" y="300"/>
                      <a:pt x="397" y="290"/>
                      <a:pt x="393" y="280"/>
                    </a:cubicBezTo>
                    <a:cubicBezTo>
                      <a:pt x="331" y="114"/>
                      <a:pt x="331" y="114"/>
                      <a:pt x="331" y="114"/>
                    </a:cubicBezTo>
                    <a:cubicBezTo>
                      <a:pt x="322" y="89"/>
                      <a:pt x="331" y="61"/>
                      <a:pt x="352" y="45"/>
                    </a:cubicBezTo>
                    <a:cubicBezTo>
                      <a:pt x="357" y="41"/>
                      <a:pt x="364" y="40"/>
                      <a:pt x="371" y="41"/>
                    </a:cubicBezTo>
                    <a:cubicBezTo>
                      <a:pt x="377" y="42"/>
                      <a:pt x="383" y="46"/>
                      <a:pt x="386" y="51"/>
                    </a:cubicBezTo>
                    <a:cubicBezTo>
                      <a:pt x="539" y="291"/>
                      <a:pt x="539" y="291"/>
                      <a:pt x="539" y="291"/>
                    </a:cubicBezTo>
                    <a:cubicBezTo>
                      <a:pt x="539" y="553"/>
                      <a:pt x="539" y="553"/>
                      <a:pt x="539" y="553"/>
                    </a:cubicBezTo>
                    <a:cubicBezTo>
                      <a:pt x="539" y="584"/>
                      <a:pt x="551" y="613"/>
                      <a:pt x="572" y="636"/>
                    </a:cubicBezTo>
                    <a:cubicBezTo>
                      <a:pt x="284" y="636"/>
                      <a:pt x="284" y="636"/>
                      <a:pt x="284" y="636"/>
                    </a:cubicBezTo>
                    <a:close/>
                    <a:moveTo>
                      <a:pt x="710" y="636"/>
                    </a:moveTo>
                    <a:cubicBezTo>
                      <a:pt x="660" y="636"/>
                      <a:pt x="660" y="636"/>
                      <a:pt x="660" y="636"/>
                    </a:cubicBezTo>
                    <a:cubicBezTo>
                      <a:pt x="638" y="636"/>
                      <a:pt x="617" y="627"/>
                      <a:pt x="602" y="612"/>
                    </a:cubicBezTo>
                    <a:cubicBezTo>
                      <a:pt x="586" y="596"/>
                      <a:pt x="578" y="575"/>
                      <a:pt x="578" y="553"/>
                    </a:cubicBezTo>
                    <a:cubicBezTo>
                      <a:pt x="578" y="295"/>
                      <a:pt x="578" y="295"/>
                      <a:pt x="578" y="295"/>
                    </a:cubicBezTo>
                    <a:cubicBezTo>
                      <a:pt x="710" y="295"/>
                      <a:pt x="710" y="295"/>
                      <a:pt x="710" y="295"/>
                    </a:cubicBezTo>
                    <a:lnTo>
                      <a:pt x="710" y="636"/>
                    </a:lnTo>
                    <a:close/>
                    <a:moveTo>
                      <a:pt x="710" y="636"/>
                    </a:moveTo>
                    <a:cubicBezTo>
                      <a:pt x="710" y="636"/>
                      <a:pt x="710" y="636"/>
                      <a:pt x="710" y="6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26" name="Freeform 6"/>
              <p:cNvSpPr>
                <a:spLocks noEditPoints="1"/>
              </p:cNvSpPr>
              <p:nvPr/>
            </p:nvSpPr>
            <p:spPr bwMode="auto">
              <a:xfrm>
                <a:off x="6771" y="3069"/>
                <a:ext cx="49" cy="48"/>
              </a:xfrm>
              <a:custGeom>
                <a:avLst/>
                <a:gdLst>
                  <a:gd name="T0" fmla="*/ 49 w 49"/>
                  <a:gd name="T1" fmla="*/ 24 h 49"/>
                  <a:gd name="T2" fmla="*/ 25 w 49"/>
                  <a:gd name="T3" fmla="*/ 49 h 49"/>
                  <a:gd name="T4" fmla="*/ 0 w 49"/>
                  <a:gd name="T5" fmla="*/ 24 h 49"/>
                  <a:gd name="T6" fmla="*/ 25 w 49"/>
                  <a:gd name="T7" fmla="*/ 0 h 49"/>
                  <a:gd name="T8" fmla="*/ 49 w 49"/>
                  <a:gd name="T9" fmla="*/ 24 h 49"/>
                  <a:gd name="T10" fmla="*/ 49 w 49"/>
                  <a:gd name="T11" fmla="*/ 24 h 49"/>
                  <a:gd name="T12" fmla="*/ 49 w 49"/>
                  <a:gd name="T13" fmla="*/ 24 h 49"/>
                </a:gdLst>
                <a:ahLst/>
                <a:cxnLst>
                  <a:cxn ang="0">
                    <a:pos x="T0" y="T1"/>
                  </a:cxn>
                  <a:cxn ang="0">
                    <a:pos x="T2" y="T3"/>
                  </a:cxn>
                  <a:cxn ang="0">
                    <a:pos x="T4" y="T5"/>
                  </a:cxn>
                  <a:cxn ang="0">
                    <a:pos x="T6" y="T7"/>
                  </a:cxn>
                  <a:cxn ang="0">
                    <a:pos x="T8" y="T9"/>
                  </a:cxn>
                  <a:cxn ang="0">
                    <a:pos x="T10" y="T11"/>
                  </a:cxn>
                  <a:cxn ang="0">
                    <a:pos x="T12" y="T13"/>
                  </a:cxn>
                </a:cxnLst>
                <a:rect l="0" t="0" r="r" b="b"/>
                <a:pathLst>
                  <a:path w="49" h="49">
                    <a:moveTo>
                      <a:pt x="49" y="24"/>
                    </a:moveTo>
                    <a:cubicBezTo>
                      <a:pt x="49" y="38"/>
                      <a:pt x="38" y="49"/>
                      <a:pt x="25" y="49"/>
                    </a:cubicBezTo>
                    <a:cubicBezTo>
                      <a:pt x="11" y="49"/>
                      <a:pt x="0" y="38"/>
                      <a:pt x="0" y="24"/>
                    </a:cubicBezTo>
                    <a:cubicBezTo>
                      <a:pt x="0" y="11"/>
                      <a:pt x="11" y="0"/>
                      <a:pt x="25" y="0"/>
                    </a:cubicBezTo>
                    <a:cubicBezTo>
                      <a:pt x="38" y="0"/>
                      <a:pt x="49" y="11"/>
                      <a:pt x="49" y="24"/>
                    </a:cubicBezTo>
                    <a:close/>
                    <a:moveTo>
                      <a:pt x="49" y="24"/>
                    </a:moveTo>
                    <a:cubicBezTo>
                      <a:pt x="49" y="24"/>
                      <a:pt x="49" y="24"/>
                      <a:pt x="49"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sp>
        <p:nvSpPr>
          <p:cNvPr id="27" name="CaixaDeTexto 97"/>
          <p:cNvSpPr txBox="1"/>
          <p:nvPr/>
        </p:nvSpPr>
        <p:spPr>
          <a:xfrm>
            <a:off x="1092964" y="919317"/>
            <a:ext cx="9562335" cy="46166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i="1" dirty="0">
                <a:solidFill>
                  <a:schemeClr val="accent1">
                    <a:lumMod val="50000"/>
                  </a:schemeClr>
                </a:solidFill>
              </a:rPr>
              <a:t>impacto da participação no Sebraetec na </a:t>
            </a:r>
            <a:r>
              <a:rPr lang="pt-BR" sz="2400" b="1" i="1" dirty="0">
                <a:solidFill>
                  <a:srgbClr val="00B050"/>
                </a:solidFill>
              </a:rPr>
              <a:t>aumento</a:t>
            </a:r>
            <a:r>
              <a:rPr lang="pt-BR" sz="2000" b="1" i="1" dirty="0">
                <a:solidFill>
                  <a:schemeClr val="accent1">
                    <a:lumMod val="50000"/>
                  </a:schemeClr>
                </a:solidFill>
              </a:rPr>
              <a:t> do faturamento</a:t>
            </a:r>
          </a:p>
        </p:txBody>
      </p:sp>
      <p:sp>
        <p:nvSpPr>
          <p:cNvPr id="28"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P16.1  - </a:t>
            </a:r>
            <a:r>
              <a:rPr lang="pt-BR" sz="1200" dirty="0">
                <a:solidFill>
                  <a:schemeClr val="accent1">
                    <a:lumMod val="50000"/>
                  </a:schemeClr>
                </a:solidFill>
              </a:rPr>
              <a:t>O fato de ter participado do Sebraetec contribuiu para essa mudança no faturamento?</a:t>
            </a:r>
          </a:p>
        </p:txBody>
      </p:sp>
    </p:spTree>
    <p:extLst>
      <p:ext uri="{BB962C8B-B14F-4D97-AF65-F5344CB8AC3E}">
        <p14:creationId xmlns:p14="http://schemas.microsoft.com/office/powerpoint/2010/main" val="136082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wipe(down)">
                                      <p:cBhvr>
                                        <p:cTn id="12" dur="500"/>
                                        <p:tgtEl>
                                          <p:spTgt spid="4">
                                            <p:graphicEl>
                                              <a:chart seriesIdx="-3" categoryIdx="-3" bldStep="gridLegend"/>
                                            </p:graphic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4">
                                            <p:graphicEl>
                                              <a:chart seriesIdx="-4" categoryIdx="0" bldStep="category"/>
                                            </p:graphicEl>
                                          </p:spTgt>
                                        </p:tgtEl>
                                        <p:attrNameLst>
                                          <p:attrName>style.visibility</p:attrName>
                                        </p:attrNameLst>
                                      </p:cBhvr>
                                      <p:to>
                                        <p:strVal val="visible"/>
                                      </p:to>
                                    </p:set>
                                    <p:animEffect transition="in" filter="wipe(down)">
                                      <p:cBhvr>
                                        <p:cTn id="16" dur="100"/>
                                        <p:tgtEl>
                                          <p:spTgt spid="4">
                                            <p:graphicEl>
                                              <a:chart seriesIdx="-4" categoryIdx="0" bldStep="category"/>
                                            </p:graphicEl>
                                          </p:spTgt>
                                        </p:tgtEl>
                                      </p:cBhvr>
                                    </p:animEffect>
                                  </p:childTnLst>
                                </p:cTn>
                              </p:par>
                            </p:childTnLst>
                          </p:cTn>
                        </p:par>
                        <p:par>
                          <p:cTn id="17" fill="hold">
                            <p:stCondLst>
                              <p:cond delay="1100"/>
                            </p:stCondLst>
                            <p:childTnLst>
                              <p:par>
                                <p:cTn id="18" presetID="22" presetClass="entr" presetSubtype="4" fill="hold" grpId="0" nodeType="afterEffect">
                                  <p:stCondLst>
                                    <p:cond delay="0"/>
                                  </p:stCondLst>
                                  <p:childTnLst>
                                    <p:set>
                                      <p:cBhvr>
                                        <p:cTn id="19" dur="1" fill="hold">
                                          <p:stCondLst>
                                            <p:cond delay="0"/>
                                          </p:stCondLst>
                                        </p:cTn>
                                        <p:tgtEl>
                                          <p:spTgt spid="4">
                                            <p:graphicEl>
                                              <a:chart seriesIdx="-4" categoryIdx="1" bldStep="category"/>
                                            </p:graphicEl>
                                          </p:spTgt>
                                        </p:tgtEl>
                                        <p:attrNameLst>
                                          <p:attrName>style.visibility</p:attrName>
                                        </p:attrNameLst>
                                      </p:cBhvr>
                                      <p:to>
                                        <p:strVal val="visible"/>
                                      </p:to>
                                    </p:set>
                                    <p:animEffect transition="in" filter="wipe(down)">
                                      <p:cBhvr>
                                        <p:cTn id="20" dur="100"/>
                                        <p:tgtEl>
                                          <p:spTgt spid="4">
                                            <p:graphicEl>
                                              <a:chart seriesIdx="-4" categoryIdx="1" bldStep="category"/>
                                            </p:graphicEl>
                                          </p:spTgt>
                                        </p:tgtEl>
                                      </p:cBhvr>
                                    </p:animEffect>
                                  </p:childTnLst>
                                </p:cTn>
                              </p:par>
                            </p:childTnLst>
                          </p:cTn>
                        </p:par>
                        <p:par>
                          <p:cTn id="21" fill="hold">
                            <p:stCondLst>
                              <p:cond delay="1200"/>
                            </p:stCondLst>
                            <p:childTnLst>
                              <p:par>
                                <p:cTn id="22" presetID="22" presetClass="entr" presetSubtype="4" fill="hold" grpId="0" nodeType="afterEffect">
                                  <p:stCondLst>
                                    <p:cond delay="0"/>
                                  </p:stCondLst>
                                  <p:childTnLst>
                                    <p:set>
                                      <p:cBhvr>
                                        <p:cTn id="23" dur="1" fill="hold">
                                          <p:stCondLst>
                                            <p:cond delay="0"/>
                                          </p:stCondLst>
                                        </p:cTn>
                                        <p:tgtEl>
                                          <p:spTgt spid="4">
                                            <p:graphicEl>
                                              <a:chart seriesIdx="-4" categoryIdx="2" bldStep="category"/>
                                            </p:graphicEl>
                                          </p:spTgt>
                                        </p:tgtEl>
                                        <p:attrNameLst>
                                          <p:attrName>style.visibility</p:attrName>
                                        </p:attrNameLst>
                                      </p:cBhvr>
                                      <p:to>
                                        <p:strVal val="visible"/>
                                      </p:to>
                                    </p:set>
                                    <p:animEffect transition="in" filter="wipe(down)">
                                      <p:cBhvr>
                                        <p:cTn id="24" dur="100"/>
                                        <p:tgtEl>
                                          <p:spTgt spid="4">
                                            <p:graphicEl>
                                              <a:chart seriesIdx="-4" categoryIdx="2" bldStep="category"/>
                                            </p:graphicEl>
                                          </p:spTgt>
                                        </p:tgtEl>
                                      </p:cBhvr>
                                    </p:animEffect>
                                  </p:childTnLst>
                                </p:cTn>
                              </p:par>
                            </p:childTnLst>
                          </p:cTn>
                        </p:par>
                        <p:par>
                          <p:cTn id="25" fill="hold">
                            <p:stCondLst>
                              <p:cond delay="1300"/>
                            </p:stCondLst>
                            <p:childTnLst>
                              <p:par>
                                <p:cTn id="26" presetID="22" presetClass="entr" presetSubtype="4" fill="hold" grpId="0" nodeType="afterEffect">
                                  <p:stCondLst>
                                    <p:cond delay="0"/>
                                  </p:stCondLst>
                                  <p:childTnLst>
                                    <p:set>
                                      <p:cBhvr>
                                        <p:cTn id="27" dur="1" fill="hold">
                                          <p:stCondLst>
                                            <p:cond delay="0"/>
                                          </p:stCondLst>
                                        </p:cTn>
                                        <p:tgtEl>
                                          <p:spTgt spid="4">
                                            <p:graphicEl>
                                              <a:chart seriesIdx="-4" categoryIdx="3" bldStep="category"/>
                                            </p:graphicEl>
                                          </p:spTgt>
                                        </p:tgtEl>
                                        <p:attrNameLst>
                                          <p:attrName>style.visibility</p:attrName>
                                        </p:attrNameLst>
                                      </p:cBhvr>
                                      <p:to>
                                        <p:strVal val="visible"/>
                                      </p:to>
                                    </p:set>
                                    <p:animEffect transition="in" filter="wipe(down)">
                                      <p:cBhvr>
                                        <p:cTn id="28" dur="100"/>
                                        <p:tgtEl>
                                          <p:spTgt spid="4">
                                            <p:graphicEl>
                                              <a:chart seriesIdx="-4" categoryIdx="3" bldStep="category"/>
                                            </p:graphicEl>
                                          </p:spTgt>
                                        </p:tgtEl>
                                      </p:cBhvr>
                                    </p:animEffect>
                                  </p:childTnLst>
                                </p:cTn>
                              </p:par>
                            </p:childTnLst>
                          </p:cTn>
                        </p:par>
                        <p:par>
                          <p:cTn id="29" fill="hold">
                            <p:stCondLst>
                              <p:cond delay="1400"/>
                            </p:stCondLst>
                            <p:childTnLst>
                              <p:par>
                                <p:cTn id="30" presetID="22" presetClass="entr" presetSubtype="4" fill="hold" grpId="0" nodeType="afterEffect">
                                  <p:stCondLst>
                                    <p:cond delay="0"/>
                                  </p:stCondLst>
                                  <p:childTnLst>
                                    <p:set>
                                      <p:cBhvr>
                                        <p:cTn id="31" dur="1" fill="hold">
                                          <p:stCondLst>
                                            <p:cond delay="0"/>
                                          </p:stCondLst>
                                        </p:cTn>
                                        <p:tgtEl>
                                          <p:spTgt spid="4">
                                            <p:graphicEl>
                                              <a:chart seriesIdx="-4" categoryIdx="4" bldStep="category"/>
                                            </p:graphicEl>
                                          </p:spTgt>
                                        </p:tgtEl>
                                        <p:attrNameLst>
                                          <p:attrName>style.visibility</p:attrName>
                                        </p:attrNameLst>
                                      </p:cBhvr>
                                      <p:to>
                                        <p:strVal val="visible"/>
                                      </p:to>
                                    </p:set>
                                    <p:animEffect transition="in" filter="wipe(down)">
                                      <p:cBhvr>
                                        <p:cTn id="32" dur="100"/>
                                        <p:tgtEl>
                                          <p:spTgt spid="4">
                                            <p:graphicEl>
                                              <a:chart seriesIdx="-4" categoryIdx="4" bldStep="category"/>
                                            </p:graphicEl>
                                          </p:spTgt>
                                        </p:tgtEl>
                                      </p:cBhvr>
                                    </p:animEffect>
                                  </p:childTnLst>
                                </p:cTn>
                              </p:par>
                            </p:childTnLst>
                          </p:cTn>
                        </p:par>
                        <p:par>
                          <p:cTn id="33" fill="hold">
                            <p:stCondLst>
                              <p:cond delay="1500"/>
                            </p:stCondLst>
                            <p:childTnLst>
                              <p:par>
                                <p:cTn id="34" presetID="22" presetClass="entr" presetSubtype="4" fill="hold" grpId="0" nodeType="afterEffect">
                                  <p:stCondLst>
                                    <p:cond delay="0"/>
                                  </p:stCondLst>
                                  <p:childTnLst>
                                    <p:set>
                                      <p:cBhvr>
                                        <p:cTn id="35" dur="1" fill="hold">
                                          <p:stCondLst>
                                            <p:cond delay="0"/>
                                          </p:stCondLst>
                                        </p:cTn>
                                        <p:tgtEl>
                                          <p:spTgt spid="4">
                                            <p:graphicEl>
                                              <a:chart seriesIdx="-4" categoryIdx="5" bldStep="category"/>
                                            </p:graphicEl>
                                          </p:spTgt>
                                        </p:tgtEl>
                                        <p:attrNameLst>
                                          <p:attrName>style.visibility</p:attrName>
                                        </p:attrNameLst>
                                      </p:cBhvr>
                                      <p:to>
                                        <p:strVal val="visible"/>
                                      </p:to>
                                    </p:set>
                                    <p:animEffect transition="in" filter="wipe(down)">
                                      <p:cBhvr>
                                        <p:cTn id="36" dur="100"/>
                                        <p:tgtEl>
                                          <p:spTgt spid="4">
                                            <p:graphicEl>
                                              <a:chart seriesIdx="-4" categoryIdx="5" bldStep="category"/>
                                            </p:graphicEl>
                                          </p:spTgt>
                                        </p:tgtEl>
                                      </p:cBhvr>
                                    </p:animEffect>
                                  </p:childTnLst>
                                </p:cTn>
                              </p:par>
                            </p:childTnLst>
                          </p:cTn>
                        </p:par>
                        <p:par>
                          <p:cTn id="37" fill="hold">
                            <p:stCondLst>
                              <p:cond delay="1600"/>
                            </p:stCondLst>
                            <p:childTnLst>
                              <p:par>
                                <p:cTn id="38" presetID="22" presetClass="entr" presetSubtype="4" fill="hold" grpId="0" nodeType="afterEffect">
                                  <p:stCondLst>
                                    <p:cond delay="0"/>
                                  </p:stCondLst>
                                  <p:childTnLst>
                                    <p:set>
                                      <p:cBhvr>
                                        <p:cTn id="39" dur="1" fill="hold">
                                          <p:stCondLst>
                                            <p:cond delay="0"/>
                                          </p:stCondLst>
                                        </p:cTn>
                                        <p:tgtEl>
                                          <p:spTgt spid="4">
                                            <p:graphicEl>
                                              <a:chart seriesIdx="-4" categoryIdx="6" bldStep="category"/>
                                            </p:graphicEl>
                                          </p:spTgt>
                                        </p:tgtEl>
                                        <p:attrNameLst>
                                          <p:attrName>style.visibility</p:attrName>
                                        </p:attrNameLst>
                                      </p:cBhvr>
                                      <p:to>
                                        <p:strVal val="visible"/>
                                      </p:to>
                                    </p:set>
                                    <p:animEffect transition="in" filter="wipe(down)">
                                      <p:cBhvr>
                                        <p:cTn id="40" dur="100"/>
                                        <p:tgtEl>
                                          <p:spTgt spid="4">
                                            <p:graphicEl>
                                              <a:chart seriesIdx="-4" categoryIdx="6" bldStep="category"/>
                                            </p:graphicEl>
                                          </p:spTgt>
                                        </p:tgtEl>
                                      </p:cBhvr>
                                    </p:animEffect>
                                  </p:childTnLst>
                                </p:cTn>
                              </p:par>
                            </p:childTnLst>
                          </p:cTn>
                        </p:par>
                        <p:par>
                          <p:cTn id="41" fill="hold">
                            <p:stCondLst>
                              <p:cond delay="1700"/>
                            </p:stCondLst>
                            <p:childTnLst>
                              <p:par>
                                <p:cTn id="42" presetID="22" presetClass="entr" presetSubtype="4" fill="hold" grpId="0" nodeType="afterEffect">
                                  <p:stCondLst>
                                    <p:cond delay="0"/>
                                  </p:stCondLst>
                                  <p:childTnLst>
                                    <p:set>
                                      <p:cBhvr>
                                        <p:cTn id="43" dur="1" fill="hold">
                                          <p:stCondLst>
                                            <p:cond delay="0"/>
                                          </p:stCondLst>
                                        </p:cTn>
                                        <p:tgtEl>
                                          <p:spTgt spid="4">
                                            <p:graphicEl>
                                              <a:chart seriesIdx="-4" categoryIdx="7" bldStep="category"/>
                                            </p:graphicEl>
                                          </p:spTgt>
                                        </p:tgtEl>
                                        <p:attrNameLst>
                                          <p:attrName>style.visibility</p:attrName>
                                        </p:attrNameLst>
                                      </p:cBhvr>
                                      <p:to>
                                        <p:strVal val="visible"/>
                                      </p:to>
                                    </p:set>
                                    <p:animEffect transition="in" filter="wipe(down)">
                                      <p:cBhvr>
                                        <p:cTn id="44" dur="100"/>
                                        <p:tgtEl>
                                          <p:spTgt spid="4">
                                            <p:graphicEl>
                                              <a:chart seriesIdx="-4" categoryIdx="7" bldStep="category"/>
                                            </p:graphicEl>
                                          </p:spTgt>
                                        </p:tgtEl>
                                      </p:cBhvr>
                                    </p:animEffect>
                                  </p:childTnLst>
                                </p:cTn>
                              </p:par>
                            </p:childTnLst>
                          </p:cTn>
                        </p:par>
                        <p:par>
                          <p:cTn id="45" fill="hold">
                            <p:stCondLst>
                              <p:cond delay="1800"/>
                            </p:stCondLst>
                            <p:childTnLst>
                              <p:par>
                                <p:cTn id="46" presetID="22" presetClass="entr" presetSubtype="4" fill="hold" grpId="0" nodeType="afterEffect">
                                  <p:stCondLst>
                                    <p:cond delay="0"/>
                                  </p:stCondLst>
                                  <p:childTnLst>
                                    <p:set>
                                      <p:cBhvr>
                                        <p:cTn id="47" dur="1" fill="hold">
                                          <p:stCondLst>
                                            <p:cond delay="0"/>
                                          </p:stCondLst>
                                        </p:cTn>
                                        <p:tgtEl>
                                          <p:spTgt spid="4">
                                            <p:graphicEl>
                                              <a:chart seriesIdx="-4" categoryIdx="8" bldStep="category"/>
                                            </p:graphicEl>
                                          </p:spTgt>
                                        </p:tgtEl>
                                        <p:attrNameLst>
                                          <p:attrName>style.visibility</p:attrName>
                                        </p:attrNameLst>
                                      </p:cBhvr>
                                      <p:to>
                                        <p:strVal val="visible"/>
                                      </p:to>
                                    </p:set>
                                    <p:animEffect transition="in" filter="wipe(down)">
                                      <p:cBhvr>
                                        <p:cTn id="48" dur="100"/>
                                        <p:tgtEl>
                                          <p:spTgt spid="4">
                                            <p:graphicEl>
                                              <a:chart seriesIdx="-4" categoryIdx="8" bldStep="category"/>
                                            </p:graphicEl>
                                          </p:spTgt>
                                        </p:tgtEl>
                                      </p:cBhvr>
                                    </p:animEffect>
                                  </p:childTnLst>
                                </p:cTn>
                              </p:par>
                            </p:childTnLst>
                          </p:cTn>
                        </p:par>
                        <p:par>
                          <p:cTn id="49" fill="hold">
                            <p:stCondLst>
                              <p:cond delay="1900"/>
                            </p:stCondLst>
                            <p:childTnLst>
                              <p:par>
                                <p:cTn id="50" presetID="22" presetClass="entr" presetSubtype="4" fill="hold" grpId="0" nodeType="afterEffect">
                                  <p:stCondLst>
                                    <p:cond delay="0"/>
                                  </p:stCondLst>
                                  <p:childTnLst>
                                    <p:set>
                                      <p:cBhvr>
                                        <p:cTn id="51" dur="1" fill="hold">
                                          <p:stCondLst>
                                            <p:cond delay="0"/>
                                          </p:stCondLst>
                                        </p:cTn>
                                        <p:tgtEl>
                                          <p:spTgt spid="4">
                                            <p:graphicEl>
                                              <a:chart seriesIdx="-4" categoryIdx="9" bldStep="category"/>
                                            </p:graphicEl>
                                          </p:spTgt>
                                        </p:tgtEl>
                                        <p:attrNameLst>
                                          <p:attrName>style.visibility</p:attrName>
                                        </p:attrNameLst>
                                      </p:cBhvr>
                                      <p:to>
                                        <p:strVal val="visible"/>
                                      </p:to>
                                    </p:set>
                                    <p:animEffect transition="in" filter="wipe(down)">
                                      <p:cBhvr>
                                        <p:cTn id="52" dur="100"/>
                                        <p:tgtEl>
                                          <p:spTgt spid="4">
                                            <p:graphicEl>
                                              <a:chart seriesIdx="-4" categoryIdx="9" bldStep="category"/>
                                            </p:graphicEl>
                                          </p:spTgt>
                                        </p:tgtEl>
                                      </p:cBhvr>
                                    </p:animEffect>
                                  </p:childTnLst>
                                </p:cTn>
                              </p:par>
                            </p:childTnLst>
                          </p:cTn>
                        </p:par>
                        <p:par>
                          <p:cTn id="53" fill="hold">
                            <p:stCondLst>
                              <p:cond delay="2000"/>
                            </p:stCondLst>
                            <p:childTnLst>
                              <p:par>
                                <p:cTn id="54" presetID="22" presetClass="entr" presetSubtype="4" fill="hold" grpId="0" nodeType="afterEffect">
                                  <p:stCondLst>
                                    <p:cond delay="0"/>
                                  </p:stCondLst>
                                  <p:childTnLst>
                                    <p:set>
                                      <p:cBhvr>
                                        <p:cTn id="55" dur="1" fill="hold">
                                          <p:stCondLst>
                                            <p:cond delay="0"/>
                                          </p:stCondLst>
                                        </p:cTn>
                                        <p:tgtEl>
                                          <p:spTgt spid="4">
                                            <p:graphicEl>
                                              <a:chart seriesIdx="-4" categoryIdx="10" bldStep="category"/>
                                            </p:graphicEl>
                                          </p:spTgt>
                                        </p:tgtEl>
                                        <p:attrNameLst>
                                          <p:attrName>style.visibility</p:attrName>
                                        </p:attrNameLst>
                                      </p:cBhvr>
                                      <p:to>
                                        <p:strVal val="visible"/>
                                      </p:to>
                                    </p:set>
                                    <p:animEffect transition="in" filter="wipe(down)">
                                      <p:cBhvr>
                                        <p:cTn id="56" dur="100"/>
                                        <p:tgtEl>
                                          <p:spTgt spid="4">
                                            <p:graphicEl>
                                              <a:chart seriesIdx="-4" categoryIdx="10" bldStep="category"/>
                                            </p:graphicEl>
                                          </p:spTgt>
                                        </p:tgtEl>
                                      </p:cBhvr>
                                    </p:animEffect>
                                  </p:childTnLst>
                                </p:cTn>
                              </p:par>
                            </p:childTnLst>
                          </p:cTn>
                        </p:par>
                        <p:par>
                          <p:cTn id="57" fill="hold">
                            <p:stCondLst>
                              <p:cond delay="2100"/>
                            </p:stCondLst>
                            <p:childTnLst>
                              <p:par>
                                <p:cTn id="58" presetID="2" presetClass="entr" presetSubtype="1" fill="hold"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additive="base">
                                        <p:cTn id="60" dur="300" fill="hold"/>
                                        <p:tgtEl>
                                          <p:spTgt spid="13"/>
                                        </p:tgtEl>
                                        <p:attrNameLst>
                                          <p:attrName>ppt_x</p:attrName>
                                        </p:attrNameLst>
                                      </p:cBhvr>
                                      <p:tavLst>
                                        <p:tav tm="0">
                                          <p:val>
                                            <p:strVal val="#ppt_x"/>
                                          </p:val>
                                        </p:tav>
                                        <p:tav tm="100000">
                                          <p:val>
                                            <p:strVal val="#ppt_x"/>
                                          </p:val>
                                        </p:tav>
                                      </p:tavLst>
                                    </p:anim>
                                    <p:anim calcmode="lin" valueType="num">
                                      <p:cBhvr additive="base">
                                        <p:cTn id="61" dur="300" fill="hold"/>
                                        <p:tgtEl>
                                          <p:spTgt spid="13"/>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0"/>
                                  </p:stCondLst>
                                  <p:childTnLst>
                                    <p:set>
                                      <p:cBhvr>
                                        <p:cTn id="63" dur="1" fill="hold">
                                          <p:stCondLst>
                                            <p:cond delay="0"/>
                                          </p:stCondLst>
                                        </p:cTn>
                                        <p:tgtEl>
                                          <p:spTgt spid="16"/>
                                        </p:tgtEl>
                                        <p:attrNameLst>
                                          <p:attrName>style.visibility</p:attrName>
                                        </p:attrNameLst>
                                      </p:cBhvr>
                                      <p:to>
                                        <p:strVal val="visible"/>
                                      </p:to>
                                    </p:set>
                                    <p:anim calcmode="lin" valueType="num">
                                      <p:cBhvr additive="base">
                                        <p:cTn id="64" dur="300" fill="hold"/>
                                        <p:tgtEl>
                                          <p:spTgt spid="16"/>
                                        </p:tgtEl>
                                        <p:attrNameLst>
                                          <p:attrName>ppt_x</p:attrName>
                                        </p:attrNameLst>
                                      </p:cBhvr>
                                      <p:tavLst>
                                        <p:tav tm="0">
                                          <p:val>
                                            <p:strVal val="#ppt_x"/>
                                          </p:val>
                                        </p:tav>
                                        <p:tav tm="100000">
                                          <p:val>
                                            <p:strVal val="#ppt_x"/>
                                          </p:val>
                                        </p:tav>
                                      </p:tavLst>
                                    </p:anim>
                                    <p:anim calcmode="lin" valueType="num">
                                      <p:cBhvr additive="base">
                                        <p:cTn id="65" dur="300" fill="hold"/>
                                        <p:tgtEl>
                                          <p:spTgt spid="16"/>
                                        </p:tgtEl>
                                        <p:attrNameLst>
                                          <p:attrName>ppt_y</p:attrName>
                                        </p:attrNameLst>
                                      </p:cBhvr>
                                      <p:tavLst>
                                        <p:tav tm="0">
                                          <p:val>
                                            <p:strVal val="0-#ppt_h/2"/>
                                          </p:val>
                                        </p:tav>
                                        <p:tav tm="100000">
                                          <p:val>
                                            <p:strVal val="#ppt_y"/>
                                          </p:val>
                                        </p:tav>
                                      </p:tavLst>
                                    </p:anim>
                                  </p:childTnLst>
                                </p:cTn>
                              </p:par>
                            </p:childTnLst>
                          </p:cTn>
                        </p:par>
                        <p:par>
                          <p:cTn id="66" fill="hold">
                            <p:stCondLst>
                              <p:cond delay="2400"/>
                            </p:stCondLst>
                            <p:childTnLst>
                              <p:par>
                                <p:cTn id="67" presetID="10" presetClass="entr" presetSubtype="0" fill="hold" nodeType="afterEffect">
                                  <p:stCondLst>
                                    <p:cond delay="0"/>
                                  </p:stCondLst>
                                  <p:childTnLst>
                                    <p:set>
                                      <p:cBhvr>
                                        <p:cTn id="68" dur="1" fill="hold">
                                          <p:stCondLst>
                                            <p:cond delay="0"/>
                                          </p:stCondLst>
                                        </p:cTn>
                                        <p:tgtEl>
                                          <p:spTgt spid="9"/>
                                        </p:tgtEl>
                                        <p:attrNameLst>
                                          <p:attrName>style.visibility</p:attrName>
                                        </p:attrNameLst>
                                      </p:cBhvr>
                                      <p:to>
                                        <p:strVal val="visible"/>
                                      </p:to>
                                    </p:set>
                                    <p:animEffect transition="in" filter="fade">
                                      <p:cBhvr>
                                        <p:cTn id="69" dur="500"/>
                                        <p:tgtEl>
                                          <p:spTgt spid="9"/>
                                        </p:tgtEl>
                                      </p:cBhvr>
                                    </p:animEffect>
                                  </p:childTnLst>
                                </p:cTn>
                              </p:par>
                            </p:childTnLst>
                          </p:cTn>
                        </p:par>
                      </p:childTnLst>
                    </p:cTn>
                  </p:par>
                  <p:par>
                    <p:cTn id="70" fill="hold">
                      <p:stCondLst>
                        <p:cond delay="indefinite"/>
                      </p:stCondLst>
                      <p:childTnLst>
                        <p:par>
                          <p:cTn id="71" fill="hold">
                            <p:stCondLst>
                              <p:cond delay="0"/>
                            </p:stCondLst>
                            <p:childTnLst>
                              <p:par>
                                <p:cTn id="72" presetID="21" presetClass="entr" presetSubtype="1" fill="hold" grpId="0" nodeType="click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wheel(1)">
                                      <p:cBhvr>
                                        <p:cTn id="74" dur="500"/>
                                        <p:tgtEl>
                                          <p:spTgt spid="17"/>
                                        </p:tgtEl>
                                      </p:cBhvr>
                                    </p:animEffect>
                                  </p:childTnLst>
                                </p:cTn>
                              </p:par>
                            </p:childTnLst>
                          </p:cTn>
                        </p:par>
                        <p:par>
                          <p:cTn id="75" fill="hold">
                            <p:stCondLst>
                              <p:cond delay="500"/>
                            </p:stCondLst>
                            <p:childTnLst>
                              <p:par>
                                <p:cTn id="76" presetID="22" presetClass="entr" presetSubtype="8"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wipe(left)">
                                      <p:cBhvr>
                                        <p:cTn id="78" dur="500"/>
                                        <p:tgtEl>
                                          <p:spTgt spid="18"/>
                                        </p:tgtEl>
                                      </p:cBhvr>
                                    </p:animEffect>
                                  </p:childTnLst>
                                </p:cTn>
                              </p:par>
                            </p:childTnLst>
                          </p:cTn>
                        </p:par>
                        <p:par>
                          <p:cTn id="79" fill="hold">
                            <p:stCondLst>
                              <p:cond delay="1000"/>
                            </p:stCondLst>
                            <p:childTnLst>
                              <p:par>
                                <p:cTn id="80" presetID="2" presetClass="entr" presetSubtype="2" fill="hold"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500" fill="hold"/>
                                        <p:tgtEl>
                                          <p:spTgt spid="19"/>
                                        </p:tgtEl>
                                        <p:attrNameLst>
                                          <p:attrName>ppt_x</p:attrName>
                                        </p:attrNameLst>
                                      </p:cBhvr>
                                      <p:tavLst>
                                        <p:tav tm="0">
                                          <p:val>
                                            <p:strVal val="1+#ppt_w/2"/>
                                          </p:val>
                                        </p:tav>
                                        <p:tav tm="100000">
                                          <p:val>
                                            <p:strVal val="#ppt_x"/>
                                          </p:val>
                                        </p:tav>
                                      </p:tavLst>
                                    </p:anim>
                                    <p:anim calcmode="lin" valueType="num">
                                      <p:cBhvr additive="base">
                                        <p:cTn id="83" dur="500" fill="hold"/>
                                        <p:tgtEl>
                                          <p:spTgt spid="19"/>
                                        </p:tgtEl>
                                        <p:attrNameLst>
                                          <p:attrName>ppt_y</p:attrName>
                                        </p:attrNameLst>
                                      </p:cBhvr>
                                      <p:tavLst>
                                        <p:tav tm="0">
                                          <p:val>
                                            <p:strVal val="#ppt_y"/>
                                          </p:val>
                                        </p:tav>
                                        <p:tav tm="100000">
                                          <p:val>
                                            <p:strVal val="#ppt_y"/>
                                          </p:val>
                                        </p:tav>
                                      </p:tavLst>
                                    </p:anim>
                                  </p:childTnLst>
                                </p:cTn>
                              </p:par>
                              <p:par>
                                <p:cTn id="84" presetID="2" presetClass="entr" presetSubtype="4" fill="hold" nodeType="withEffect">
                                  <p:stCondLst>
                                    <p:cond delay="0"/>
                                  </p:stCondLst>
                                  <p:childTnLst>
                                    <p:set>
                                      <p:cBhvr>
                                        <p:cTn id="85" dur="1" fill="hold">
                                          <p:stCondLst>
                                            <p:cond delay="0"/>
                                          </p:stCondLst>
                                        </p:cTn>
                                        <p:tgtEl>
                                          <p:spTgt spid="22"/>
                                        </p:tgtEl>
                                        <p:attrNameLst>
                                          <p:attrName>style.visibility</p:attrName>
                                        </p:attrNameLst>
                                      </p:cBhvr>
                                      <p:to>
                                        <p:strVal val="visible"/>
                                      </p:to>
                                    </p:set>
                                    <p:anim calcmode="lin" valueType="num">
                                      <p:cBhvr additive="base">
                                        <p:cTn id="86" dur="500" fill="hold"/>
                                        <p:tgtEl>
                                          <p:spTgt spid="22"/>
                                        </p:tgtEl>
                                        <p:attrNameLst>
                                          <p:attrName>ppt_x</p:attrName>
                                        </p:attrNameLst>
                                      </p:cBhvr>
                                      <p:tavLst>
                                        <p:tav tm="0">
                                          <p:val>
                                            <p:strVal val="#ppt_x"/>
                                          </p:val>
                                        </p:tav>
                                        <p:tav tm="100000">
                                          <p:val>
                                            <p:strVal val="#ppt_x"/>
                                          </p:val>
                                        </p:tav>
                                      </p:tavLst>
                                    </p:anim>
                                    <p:anim calcmode="lin" valueType="num">
                                      <p:cBhvr additive="base">
                                        <p:cTn id="87"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88" restart="whenNotActive" fill="hold" evtFilter="cancelBubble" nodeType="interactiveSeq">
                <p:stCondLst>
                  <p:cond evt="onClick" delay="0">
                    <p:tgtEl>
                      <p:spTgt spid="9"/>
                    </p:tgtEl>
                  </p:cond>
                </p:stCondLst>
                <p:endSync evt="end" delay="0">
                  <p:rtn val="all"/>
                </p:endSync>
                <p:childTnLst>
                  <p:par>
                    <p:cTn id="89" fill="hold">
                      <p:stCondLst>
                        <p:cond delay="0"/>
                      </p:stCondLst>
                      <p:childTnLst>
                        <p:par>
                          <p:cTn id="90" fill="hold">
                            <p:stCondLst>
                              <p:cond delay="0"/>
                            </p:stCondLst>
                            <p:childTnLst>
                              <p:par>
                                <p:cTn id="91" presetID="10" presetClass="entr" presetSubtype="0" fill="hold" nodeType="clickEffect">
                                  <p:stCondLst>
                                    <p:cond delay="0"/>
                                  </p:stCondLst>
                                  <p:childTnLst>
                                    <p:set>
                                      <p:cBhvr>
                                        <p:cTn id="92" dur="1" fill="hold">
                                          <p:stCondLst>
                                            <p:cond delay="0"/>
                                          </p:stCondLst>
                                        </p:cTn>
                                        <p:tgtEl>
                                          <p:spTgt spid="5"/>
                                        </p:tgtEl>
                                        <p:attrNameLst>
                                          <p:attrName>style.visibility</p:attrName>
                                        </p:attrNameLst>
                                      </p:cBhvr>
                                      <p:to>
                                        <p:strVal val="visible"/>
                                      </p:to>
                                    </p:set>
                                    <p:animEffect transition="in" filter="fade">
                                      <p:cBhvr>
                                        <p:cTn id="93" dur="500"/>
                                        <p:tgtEl>
                                          <p:spTgt spid="5"/>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8"/>
                                        </p:tgtEl>
                                        <p:attrNameLst>
                                          <p:attrName>style.visibility</p:attrName>
                                        </p:attrNameLst>
                                      </p:cBhvr>
                                      <p:to>
                                        <p:strVal val="visible"/>
                                      </p:to>
                                    </p:set>
                                    <p:animEffect transition="in" filter="wipe(down)">
                                      <p:cBhvr>
                                        <p:cTn id="96" dur="500"/>
                                        <p:tgtEl>
                                          <p:spTgt spid="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3"/>
                                        </p:tgtEl>
                                        <p:attrNameLst>
                                          <p:attrName>style.visibility</p:attrName>
                                        </p:attrNameLst>
                                      </p:cBhvr>
                                      <p:to>
                                        <p:strVal val="visible"/>
                                      </p:to>
                                    </p:set>
                                    <p:animEffect transition="in" filter="fade">
                                      <p:cBhvr>
                                        <p:cTn id="99" dur="500"/>
                                        <p:tgtEl>
                                          <p:spTgt spid="3"/>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xit" presetSubtype="0" fill="hold" nodeType="clickEffect">
                                  <p:stCondLst>
                                    <p:cond delay="0"/>
                                  </p:stCondLst>
                                  <p:childTnLst>
                                    <p:animEffect transition="out" filter="fade">
                                      <p:cBhvr>
                                        <p:cTn id="103" dur="500"/>
                                        <p:tgtEl>
                                          <p:spTgt spid="5"/>
                                        </p:tgtEl>
                                      </p:cBhvr>
                                    </p:animEffect>
                                    <p:set>
                                      <p:cBhvr>
                                        <p:cTn id="104" dur="1" fill="hold">
                                          <p:stCondLst>
                                            <p:cond delay="499"/>
                                          </p:stCondLst>
                                        </p:cTn>
                                        <p:tgtEl>
                                          <p:spTgt spid="5"/>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500"/>
                                        <p:tgtEl>
                                          <p:spTgt spid="8"/>
                                        </p:tgtEl>
                                      </p:cBhvr>
                                    </p:animEffect>
                                    <p:set>
                                      <p:cBhvr>
                                        <p:cTn id="107" dur="1" fill="hold">
                                          <p:stCondLst>
                                            <p:cond delay="499"/>
                                          </p:stCondLst>
                                        </p:cTn>
                                        <p:tgtEl>
                                          <p:spTgt spid="8"/>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500"/>
                                        <p:tgtEl>
                                          <p:spTgt spid="3"/>
                                        </p:tgtEl>
                                      </p:cBhvr>
                                    </p:animEffect>
                                    <p:set>
                                      <p:cBhvr>
                                        <p:cTn id="110"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9"/>
                  </p:tgtEl>
                </p:cond>
              </p:nextCondLst>
            </p:seq>
          </p:childTnLst>
        </p:cTn>
      </p:par>
    </p:tnLst>
    <p:bldLst>
      <p:bldGraphic spid="3" grpId="0">
        <p:bldAsOne/>
      </p:bldGraphic>
      <p:bldGraphic spid="3" grpId="1">
        <p:bldAsOne/>
      </p:bldGraphic>
      <p:bldGraphic spid="4" grpId="0">
        <p:bldSub>
          <a:bldChart bld="category"/>
        </p:bldSub>
      </p:bldGraphic>
      <p:bldP spid="8" grpId="0"/>
      <p:bldP spid="8" grpId="1"/>
      <p:bldP spid="16" grpId="0"/>
      <p:bldP spid="17" grpId="0" animBg="1"/>
      <p:bldP spid="2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18"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P17  - </a:t>
            </a:r>
            <a:r>
              <a:rPr lang="pt-BR" sz="1200" dirty="0">
                <a:solidFill>
                  <a:schemeClr val="accent1">
                    <a:lumMod val="50000"/>
                  </a:schemeClr>
                </a:solidFill>
              </a:rPr>
              <a:t>Quanto sua empresa fatura por mês aproximadamente: (EST-RU)</a:t>
            </a:r>
          </a:p>
        </p:txBody>
      </p:sp>
      <p:sp>
        <p:nvSpPr>
          <p:cNvPr id="32" name="CaixaDeTexto 97"/>
          <p:cNvSpPr txBox="1"/>
          <p:nvPr/>
        </p:nvSpPr>
        <p:spPr>
          <a:xfrm>
            <a:off x="1092964" y="919316"/>
            <a:ext cx="4278031" cy="1815882"/>
          </a:xfrm>
          <a:prstGeom prst="rect">
            <a:avLst/>
          </a:prstGeom>
        </p:spPr>
        <p:txBody>
          <a:bodyPr/>
          <a:lstStyle>
            <a:defPPr>
              <a:defRPr lang="pt-BR"/>
            </a:defPPr>
            <a:lvl1pPr indent="0">
              <a:lnSpc>
                <a:spcPct val="100000"/>
              </a:lnSpc>
              <a:spcBef>
                <a:spcPts val="1000"/>
              </a:spcBef>
              <a:buFont typeface="Arial" panose="020B0604020202020204" pitchFamily="34" charset="0"/>
              <a:buNone/>
              <a:defRPr sz="2800" b="1">
                <a:solidFill>
                  <a:schemeClr val="accent1">
                    <a:lumMod val="75000"/>
                  </a:schemeClr>
                </a:solidFill>
              </a:defRPr>
            </a:lvl1pPr>
            <a:lvl2pPr marL="6858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2pPr>
            <a:lvl3pPr marL="11430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3pPr>
            <a:lvl4pPr marL="16002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4pPr>
            <a:lvl5pPr marL="20574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pt-BR" dirty="0"/>
              <a:t>faturamento mensal das empresas que participaram do </a:t>
            </a:r>
            <a:r>
              <a:rPr lang="pt-BR" dirty="0" err="1"/>
              <a:t>Sebraetec</a:t>
            </a:r>
            <a:r>
              <a:rPr lang="pt-BR" dirty="0"/>
              <a:t> em 2015</a:t>
            </a:r>
          </a:p>
        </p:txBody>
      </p:sp>
      <p:grpSp>
        <p:nvGrpSpPr>
          <p:cNvPr id="2" name="Agrupar 1"/>
          <p:cNvGrpSpPr/>
          <p:nvPr/>
        </p:nvGrpSpPr>
        <p:grpSpPr>
          <a:xfrm>
            <a:off x="3943130" y="566209"/>
            <a:ext cx="7272649" cy="5519751"/>
            <a:chOff x="2704880" y="566209"/>
            <a:chExt cx="7272649" cy="5519751"/>
          </a:xfrm>
        </p:grpSpPr>
        <p:pic>
          <p:nvPicPr>
            <p:cNvPr id="29" name="Imagem 28"/>
            <p:cNvPicPr>
              <a:picLocks noChangeAspect="1"/>
            </p:cNvPicPr>
            <p:nvPr/>
          </p:nvPicPr>
          <p:blipFill>
            <a:blip r:embed="rId2">
              <a:extLst>
                <a:ext uri="{BEBA8EAE-BF5A-486C-A8C5-ECC9F3942E4B}">
                  <a14:imgProps xmlns:a14="http://schemas.microsoft.com/office/drawing/2010/main">
                    <a14:imgLayer r:embed="rId3">
                      <a14:imgEffect>
                        <a14:backgroundRemoval t="2536" b="99457" l="9780" r="89976">
                          <a14:backgroundMark x1="19560" y1="63225" x2="52934" y2="24819"/>
                          <a14:backgroundMark x1="27506" y1="65580" x2="63936" y2="31522"/>
                          <a14:backgroundMark x1="72616" y1="47464" x2="54523" y2="2536"/>
                          <a14:backgroundMark x1="57335" y1="44384" x2="83496" y2="39130"/>
                        </a14:backgroundRemoval>
                      </a14:imgEffect>
                    </a14:imgLayer>
                  </a14:imgProps>
                </a:ext>
              </a:extLst>
            </a:blip>
            <a:stretch>
              <a:fillRect/>
            </a:stretch>
          </p:blipFill>
          <p:spPr>
            <a:xfrm>
              <a:off x="4514850" y="2157610"/>
              <a:ext cx="4533900" cy="3059552"/>
            </a:xfrm>
            <a:prstGeom prst="rect">
              <a:avLst/>
            </a:prstGeom>
          </p:spPr>
        </p:pic>
        <p:pic>
          <p:nvPicPr>
            <p:cNvPr id="30" name="Imagem 29"/>
            <p:cNvPicPr>
              <a:picLocks noChangeAspect="1"/>
            </p:cNvPicPr>
            <p:nvPr/>
          </p:nvPicPr>
          <p:blipFill>
            <a:blip r:embed="rId4">
              <a:extLst>
                <a:ext uri="{BEBA8EAE-BF5A-486C-A8C5-ECC9F3942E4B}">
                  <a14:imgProps xmlns:a14="http://schemas.microsoft.com/office/drawing/2010/main">
                    <a14:imgLayer r:embed="rId3">
                      <a14:imgEffect>
                        <a14:backgroundRemoval t="0" b="89855" l="9902" r="89976">
                          <a14:backgroundMark x1="34719" y1="56884" x2="33741" y2="23188"/>
                          <a14:backgroundMark x1="43643" y1="78804" x2="74450" y2="53804"/>
                          <a14:backgroundMark x1="75917" y1="75725" x2="33985" y2="48188"/>
                          <a14:backgroundMark x1="68337" y1="78804" x2="29340" y2="72283"/>
                          <a14:backgroundMark x1="67604" y1="84783" x2="25061" y2="77536"/>
                          <a14:backgroundMark x1="25061" y1="65217" x2="23716" y2="31159"/>
                          <a14:backgroundMark x1="37775" y1="67029" x2="23472" y2="24457"/>
                          <a14:backgroundMark x1="44132" y1="50000" x2="33496" y2="2536"/>
                          <a14:backgroundMark x1="50000" y1="42935" x2="48166" y2="1812"/>
                          <a14:backgroundMark x1="48411" y1="53804" x2="84352" y2="57609"/>
                          <a14:backgroundMark x1="48778" y1="36051" x2="50489" y2="51993"/>
                        </a14:backgroundRemoval>
                      </a14:imgEffect>
                    </a14:imgLayer>
                  </a14:imgProps>
                </a:ext>
              </a:extLst>
            </a:blip>
            <a:stretch>
              <a:fillRect/>
            </a:stretch>
          </p:blipFill>
          <p:spPr>
            <a:xfrm>
              <a:off x="4451350" y="2125274"/>
              <a:ext cx="4711700" cy="3179534"/>
            </a:xfrm>
            <a:prstGeom prst="rect">
              <a:avLst/>
            </a:prstGeom>
          </p:spPr>
        </p:pic>
        <p:pic>
          <p:nvPicPr>
            <p:cNvPr id="16" name="Imagem 15"/>
            <p:cNvPicPr>
              <a:picLocks noChangeAspect="1"/>
            </p:cNvPicPr>
            <p:nvPr/>
          </p:nvPicPr>
          <p:blipFill>
            <a:blip r:embed="rId5">
              <a:extLst>
                <a:ext uri="{BEBA8EAE-BF5A-486C-A8C5-ECC9F3942E4B}">
                  <a14:imgProps xmlns:a14="http://schemas.microsoft.com/office/drawing/2010/main">
                    <a14:imgLayer r:embed="rId3">
                      <a14:imgEffect>
                        <a14:backgroundRemoval t="0" b="99094" l="9780" r="89976">
                          <a14:backgroundMark x1="36430" y1="87319" x2="68704" y2="55254"/>
                          <a14:backgroundMark x1="69071" y1="48551" x2="53790" y2="7790"/>
                          <a14:backgroundMark x1="49878" y1="41667" x2="47311" y2="3261"/>
                          <a14:backgroundMark x1="58313" y1="44384" x2="67237" y2="16848"/>
                          <a14:backgroundMark x1="57335" y1="82065" x2="57335" y2="3261"/>
                          <a14:backgroundMark x1="70538" y1="85145" x2="71760" y2="17935"/>
                          <a14:backgroundMark x1="36186" y1="89312" x2="74817" y2="81341"/>
                          <a14:backgroundMark x1="37164" y1="82065" x2="49633" y2="57971"/>
                          <a14:backgroundMark x1="54523" y1="62138" x2="54034" y2="16123"/>
                          <a14:backgroundMark x1="48411" y1="68116" x2="52934" y2="48913"/>
                          <a14:backgroundMark x1="28973" y1="88587" x2="47066" y2="60145"/>
                          <a14:backgroundMark x1="44621" y1="1812" x2="48411" y2="21739"/>
                        </a14:backgroundRemoval>
                      </a14:imgEffect>
                    </a14:imgLayer>
                  </a14:imgProps>
                </a:ext>
              </a:extLst>
            </a:blip>
            <a:stretch>
              <a:fillRect/>
            </a:stretch>
          </p:blipFill>
          <p:spPr>
            <a:xfrm>
              <a:off x="3963227" y="1655454"/>
              <a:ext cx="5770275" cy="3893878"/>
            </a:xfrm>
            <a:prstGeom prst="rect">
              <a:avLst/>
            </a:prstGeom>
          </p:spPr>
        </p:pic>
        <p:sp>
          <p:nvSpPr>
            <p:cNvPr id="36" name="CaixaDeTexto 97"/>
            <p:cNvSpPr txBox="1"/>
            <p:nvPr/>
          </p:nvSpPr>
          <p:spPr>
            <a:xfrm>
              <a:off x="2704880" y="2554682"/>
              <a:ext cx="2258882" cy="1261884"/>
            </a:xfrm>
            <a:prstGeom prst="rect">
              <a:avLst/>
            </a:prstGeom>
            <a:solidFill>
              <a:schemeClr val="bg1"/>
            </a:solid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sz="3600" b="1" i="1" dirty="0">
                  <a:solidFill>
                    <a:schemeClr val="bg1">
                      <a:lumMod val="50000"/>
                    </a:schemeClr>
                  </a:solidFill>
                </a:rPr>
                <a:t>34%</a:t>
              </a:r>
            </a:p>
            <a:p>
              <a:pPr algn="r"/>
              <a:r>
                <a:rPr lang="pt-BR" sz="2000" b="1" i="1" dirty="0">
                  <a:solidFill>
                    <a:schemeClr val="bg1">
                      <a:lumMod val="50000"/>
                    </a:schemeClr>
                  </a:solidFill>
                </a:rPr>
                <a:t>entre R$30 mil e R$ 300 mil por mês</a:t>
              </a:r>
            </a:p>
          </p:txBody>
        </p:sp>
        <p:pic>
          <p:nvPicPr>
            <p:cNvPr id="28" name="Imagem 27"/>
            <p:cNvPicPr>
              <a:picLocks noChangeAspect="1"/>
            </p:cNvPicPr>
            <p:nvPr/>
          </p:nvPicPr>
          <p:blipFill>
            <a:blip r:embed="rId6">
              <a:extLst>
                <a:ext uri="{BEBA8EAE-BF5A-486C-A8C5-ECC9F3942E4B}">
                  <a14:imgProps xmlns:a14="http://schemas.microsoft.com/office/drawing/2010/main">
                    <a14:imgLayer r:embed="rId3">
                      <a14:imgEffect>
                        <a14:backgroundRemoval t="2899" b="100000" l="9780" r="89976">
                          <a14:backgroundMark x1="26773" y1="65580" x2="32152" y2="22464"/>
                          <a14:backgroundMark x1="62469" y1="47464" x2="61980" y2="16123"/>
                          <a14:backgroundMark x1="51222" y1="45833" x2="59902" y2="5435"/>
                          <a14:backgroundMark x1="70416" y1="48551" x2="70660" y2="20290"/>
                          <a14:backgroundMark x1="35452" y1="86594" x2="78973" y2="54167"/>
                          <a14:backgroundMark x1="44621" y1="90761" x2="60636" y2="56159"/>
                          <a14:backgroundMark x1="69071" y1="86957" x2="46210" y2="57609"/>
                          <a14:backgroundMark x1="38753" y1="73370" x2="31418" y2="43659"/>
                          <a14:backgroundMark x1="45355" y1="69746" x2="23472" y2="26268"/>
                          <a14:backgroundMark x1="64792" y1="72283" x2="24572" y2="22464"/>
                          <a14:backgroundMark x1="59169" y1="83696" x2="78973" y2="56884"/>
                          <a14:backgroundMark x1="82885" y1="70833" x2="59658" y2="12681"/>
                          <a14:backgroundMark x1="58924" y1="68478" x2="58680" y2="3623"/>
                          <a14:backgroundMark x1="20660" y1="39130" x2="46944" y2="99457"/>
                          <a14:backgroundMark x1="44866" y1="39493" x2="34230" y2="9239"/>
                          <a14:backgroundMark x1="52323" y1="30797" x2="53545" y2="7065"/>
                          <a14:backgroundMark x1="51222" y1="93478" x2="60391" y2="73732"/>
                          <a14:backgroundMark x1="76284" y1="45109" x2="73227" y2="26268"/>
                        </a14:backgroundRemoval>
                      </a14:imgEffect>
                    </a14:imgLayer>
                  </a14:imgProps>
                </a:ext>
              </a:extLst>
            </a:blip>
            <a:stretch>
              <a:fillRect/>
            </a:stretch>
          </p:blipFill>
          <p:spPr>
            <a:xfrm>
              <a:off x="4135920" y="1753618"/>
              <a:ext cx="5342560" cy="3605249"/>
            </a:xfrm>
            <a:prstGeom prst="rect">
              <a:avLst/>
            </a:prstGeom>
          </p:spPr>
        </p:pic>
        <p:sp>
          <p:nvSpPr>
            <p:cNvPr id="31" name="Elipse 30"/>
            <p:cNvSpPr/>
            <p:nvPr/>
          </p:nvSpPr>
          <p:spPr>
            <a:xfrm>
              <a:off x="6357200" y="3265041"/>
              <a:ext cx="900000" cy="9000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cxnSp>
          <p:nvCxnSpPr>
            <p:cNvPr id="34" name="Conector reto 33"/>
            <p:cNvCxnSpPr/>
            <p:nvPr/>
          </p:nvCxnSpPr>
          <p:spPr>
            <a:xfrm flipH="1" flipV="1">
              <a:off x="3402888" y="3109424"/>
              <a:ext cx="1728000"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48" name="Agrupar 47"/>
            <p:cNvGrpSpPr/>
            <p:nvPr/>
          </p:nvGrpSpPr>
          <p:grpSpPr>
            <a:xfrm>
              <a:off x="7257200" y="4634932"/>
              <a:ext cx="2466189" cy="1451028"/>
              <a:chOff x="9333650" y="4501582"/>
              <a:chExt cx="2466189" cy="1451028"/>
            </a:xfrm>
          </p:grpSpPr>
          <p:sp>
            <p:nvSpPr>
              <p:cNvPr id="40" name="CaixaDeTexto 97"/>
              <p:cNvSpPr txBox="1"/>
              <p:nvPr/>
            </p:nvSpPr>
            <p:spPr>
              <a:xfrm>
                <a:off x="9333650" y="4690726"/>
                <a:ext cx="2393973" cy="126188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sz="3600" b="1" i="1" dirty="0">
                    <a:solidFill>
                      <a:schemeClr val="accent2"/>
                    </a:solidFill>
                  </a:rPr>
                  <a:t>36%</a:t>
                </a:r>
              </a:p>
              <a:p>
                <a:pPr algn="r"/>
                <a:r>
                  <a:rPr lang="pt-BR" sz="2000" b="1" i="1" dirty="0">
                    <a:solidFill>
                      <a:schemeClr val="accent2"/>
                    </a:solidFill>
                  </a:rPr>
                  <a:t>entre R$ 5 mil e R$ 30 mil por mês</a:t>
                </a:r>
              </a:p>
            </p:txBody>
          </p:sp>
          <p:cxnSp>
            <p:nvCxnSpPr>
              <p:cNvPr id="41" name="Conector reto 40"/>
              <p:cNvCxnSpPr/>
              <p:nvPr/>
            </p:nvCxnSpPr>
            <p:spPr>
              <a:xfrm flipH="1" flipV="1">
                <a:off x="10541000" y="5253353"/>
                <a:ext cx="1258839" cy="355"/>
              </a:xfrm>
              <a:prstGeom prst="line">
                <a:avLst/>
              </a:prstGeom>
              <a:ln>
                <a:solidFill>
                  <a:schemeClr val="accent2"/>
                </a:solidFill>
                <a:headEnd type="ova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9839947" y="4501582"/>
                <a:ext cx="690940" cy="751771"/>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5" name="Agrupar 54"/>
            <p:cNvGrpSpPr/>
            <p:nvPr/>
          </p:nvGrpSpPr>
          <p:grpSpPr>
            <a:xfrm>
              <a:off x="6673850" y="566209"/>
              <a:ext cx="1903186" cy="1352355"/>
              <a:chOff x="8750300" y="432859"/>
              <a:chExt cx="1903186" cy="1352355"/>
            </a:xfrm>
          </p:grpSpPr>
          <p:sp>
            <p:nvSpPr>
              <p:cNvPr id="49" name="CaixaDeTexto 97"/>
              <p:cNvSpPr txBox="1"/>
              <p:nvPr/>
            </p:nvSpPr>
            <p:spPr>
              <a:xfrm>
                <a:off x="8874762" y="432859"/>
                <a:ext cx="1560874" cy="1261884"/>
              </a:xfrm>
              <a:prstGeom prst="rect">
                <a:avLst/>
              </a:prstGeom>
              <a:solidFill>
                <a:schemeClr val="bg1"/>
              </a:solid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sz="3600" b="1" i="1" dirty="0">
                    <a:solidFill>
                      <a:srgbClr val="BF9000"/>
                    </a:solidFill>
                  </a:rPr>
                  <a:t>4%</a:t>
                </a:r>
              </a:p>
              <a:p>
                <a:pPr algn="r"/>
                <a:r>
                  <a:rPr lang="pt-BR" sz="2000" b="1" i="1" dirty="0">
                    <a:solidFill>
                      <a:srgbClr val="BF9000"/>
                    </a:solidFill>
                  </a:rPr>
                  <a:t>+ de 300 mil por mês</a:t>
                </a:r>
              </a:p>
            </p:txBody>
          </p:sp>
          <p:cxnSp>
            <p:nvCxnSpPr>
              <p:cNvPr id="50" name="Conector reto 49"/>
              <p:cNvCxnSpPr/>
              <p:nvPr/>
            </p:nvCxnSpPr>
            <p:spPr>
              <a:xfrm flipH="1" flipV="1">
                <a:off x="8874762" y="987601"/>
                <a:ext cx="1778724" cy="13885"/>
              </a:xfrm>
              <a:prstGeom prst="line">
                <a:avLst/>
              </a:prstGeom>
              <a:ln>
                <a:solidFill>
                  <a:srgbClr val="BF9000"/>
                </a:solidFill>
                <a:headEnd type="ova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V="1">
                <a:off x="8750300" y="986952"/>
                <a:ext cx="121287" cy="798262"/>
              </a:xfrm>
              <a:prstGeom prst="line">
                <a:avLst/>
              </a:prstGeom>
              <a:ln>
                <a:solidFill>
                  <a:srgbClr val="BF9000"/>
                </a:solidFill>
              </a:ln>
            </p:spPr>
            <p:style>
              <a:lnRef idx="1">
                <a:schemeClr val="accent1"/>
              </a:lnRef>
              <a:fillRef idx="0">
                <a:schemeClr val="accent1"/>
              </a:fillRef>
              <a:effectRef idx="0">
                <a:schemeClr val="accent1"/>
              </a:effectRef>
              <a:fontRef idx="minor">
                <a:schemeClr val="tx1"/>
              </a:fontRef>
            </p:style>
          </p:cxnSp>
        </p:grpSp>
        <p:grpSp>
          <p:nvGrpSpPr>
            <p:cNvPr id="56" name="Agrupar 55"/>
            <p:cNvGrpSpPr/>
            <p:nvPr/>
          </p:nvGrpSpPr>
          <p:grpSpPr>
            <a:xfrm>
              <a:off x="8075842" y="2069964"/>
              <a:ext cx="1901687" cy="1569660"/>
              <a:chOff x="8533949" y="432859"/>
              <a:chExt cx="1901687" cy="1569660"/>
            </a:xfrm>
          </p:grpSpPr>
          <p:sp>
            <p:nvSpPr>
              <p:cNvPr id="57" name="CaixaDeTexto 97"/>
              <p:cNvSpPr txBox="1"/>
              <p:nvPr/>
            </p:nvSpPr>
            <p:spPr>
              <a:xfrm>
                <a:off x="8874762" y="432859"/>
                <a:ext cx="1560874" cy="1569660"/>
              </a:xfrm>
              <a:prstGeom prst="rect">
                <a:avLst/>
              </a:prstGeom>
              <a:solidFill>
                <a:schemeClr val="bg1"/>
              </a:solid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sz="3600" b="1" i="1" dirty="0">
                    <a:solidFill>
                      <a:schemeClr val="accent1"/>
                    </a:solidFill>
                  </a:rPr>
                  <a:t>26%</a:t>
                </a:r>
              </a:p>
              <a:p>
                <a:pPr algn="r"/>
                <a:r>
                  <a:rPr lang="pt-BR" sz="2000" b="1" i="1" dirty="0">
                    <a:solidFill>
                      <a:schemeClr val="accent1"/>
                    </a:solidFill>
                  </a:rPr>
                  <a:t>menos de R$ 5 mil por mês</a:t>
                </a:r>
              </a:p>
            </p:txBody>
          </p:sp>
          <p:cxnSp>
            <p:nvCxnSpPr>
              <p:cNvPr id="58" name="Conector reto 57"/>
              <p:cNvCxnSpPr/>
              <p:nvPr/>
            </p:nvCxnSpPr>
            <p:spPr>
              <a:xfrm flipH="1" flipV="1">
                <a:off x="8874762" y="987601"/>
                <a:ext cx="1512000" cy="13885"/>
              </a:xfrm>
              <a:prstGeom prst="line">
                <a:avLst/>
              </a:prstGeom>
              <a:ln>
                <a:solidFill>
                  <a:schemeClr val="accent1"/>
                </a:solidFill>
                <a:headEnd type="ova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8533949" y="986952"/>
                <a:ext cx="337638" cy="322578"/>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936201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0-#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4" presetClass="entr" presetSubtype="1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graphicFrame>
        <p:nvGraphicFramePr>
          <p:cNvPr id="35" name="Gráfico 34"/>
          <p:cNvGraphicFramePr/>
          <p:nvPr>
            <p:extLst>
              <p:ext uri="{D42A27DB-BD31-4B8C-83A1-F6EECF244321}">
                <p14:modId xmlns:p14="http://schemas.microsoft.com/office/powerpoint/2010/main" val="871202526"/>
              </p:ext>
            </p:extLst>
          </p:nvPr>
        </p:nvGraphicFramePr>
        <p:xfrm>
          <a:off x="4818692" y="1236196"/>
          <a:ext cx="6674850" cy="2734708"/>
        </p:xfrm>
        <a:graphic>
          <a:graphicData uri="http://schemas.openxmlformats.org/drawingml/2006/chart">
            <c:chart xmlns:c="http://schemas.openxmlformats.org/drawingml/2006/chart" xmlns:r="http://schemas.openxmlformats.org/officeDocument/2006/relationships" r:id="rId2"/>
          </a:graphicData>
        </a:graphic>
      </p:graphicFrame>
      <p:sp>
        <p:nvSpPr>
          <p:cNvPr id="40" name="CaixaDeTexto 77"/>
          <p:cNvSpPr txBox="1"/>
          <p:nvPr/>
        </p:nvSpPr>
        <p:spPr>
          <a:xfrm>
            <a:off x="548373" y="2100963"/>
            <a:ext cx="3381048" cy="1200329"/>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b="1" dirty="0">
                <a:solidFill>
                  <a:schemeClr val="bg1">
                    <a:lumMod val="50000"/>
                  </a:schemeClr>
                </a:solidFill>
                <a:latin typeface="Arial Narrow" pitchFamily="34" charset="0"/>
              </a:rPr>
              <a:t>índice de recomendação</a:t>
            </a:r>
            <a:r>
              <a:rPr lang="pt-BR" sz="1400" b="1" dirty="0">
                <a:solidFill>
                  <a:srgbClr val="002060"/>
                </a:solidFill>
                <a:latin typeface="Arial Narrow" pitchFamily="34" charset="0"/>
              </a:rPr>
              <a:t>:</a:t>
            </a:r>
          </a:p>
          <a:p>
            <a:pPr algn="ctr"/>
            <a:r>
              <a:rPr lang="pt-BR" sz="5400" b="1" dirty="0">
                <a:solidFill>
                  <a:srgbClr val="0A905A"/>
                </a:solidFill>
                <a:latin typeface="Arial Narrow" pitchFamily="34" charset="0"/>
              </a:rPr>
              <a:t>71,4</a:t>
            </a:r>
            <a:r>
              <a:rPr lang="pt-BR" sz="4000" b="1" dirty="0">
                <a:solidFill>
                  <a:srgbClr val="0A905A"/>
                </a:solidFill>
                <a:latin typeface="Arial Narrow" pitchFamily="34" charset="0"/>
              </a:rPr>
              <a:t>%</a:t>
            </a:r>
            <a:endParaRPr lang="pt-BR" b="1" dirty="0">
              <a:solidFill>
                <a:srgbClr val="0A905A"/>
              </a:solidFill>
              <a:latin typeface="Arial Narrow" pitchFamily="34" charset="0"/>
            </a:endParaRPr>
          </a:p>
        </p:txBody>
      </p:sp>
      <p:cxnSp>
        <p:nvCxnSpPr>
          <p:cNvPr id="51" name="Conector reto 50"/>
          <p:cNvCxnSpPr/>
          <p:nvPr/>
        </p:nvCxnSpPr>
        <p:spPr>
          <a:xfrm>
            <a:off x="5006759" y="4109595"/>
            <a:ext cx="4069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9075839" y="4109595"/>
            <a:ext cx="1175906"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10251745" y="4109595"/>
            <a:ext cx="1191423" cy="0"/>
          </a:xfrm>
          <a:prstGeom prst="line">
            <a:avLst/>
          </a:prstGeom>
          <a:ln w="38100">
            <a:solidFill>
              <a:srgbClr val="92D050"/>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a:off x="9075839" y="4083168"/>
            <a:ext cx="2328222" cy="1474364"/>
            <a:chOff x="8779780" y="4338840"/>
            <a:chExt cx="2328222" cy="889586"/>
          </a:xfrm>
        </p:grpSpPr>
        <p:cxnSp>
          <p:nvCxnSpPr>
            <p:cNvPr id="58" name="Conector reto 57"/>
            <p:cNvCxnSpPr/>
            <p:nvPr/>
          </p:nvCxnSpPr>
          <p:spPr>
            <a:xfrm>
              <a:off x="8779780" y="4375252"/>
              <a:ext cx="0" cy="853174"/>
            </a:xfrm>
            <a:prstGeom prst="line">
              <a:avLst/>
            </a:prstGeom>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9943891" y="4357046"/>
              <a:ext cx="0" cy="853174"/>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a:off x="11108002" y="4338840"/>
              <a:ext cx="0" cy="853174"/>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a:off x="10239950" y="4289585"/>
            <a:ext cx="1233139" cy="1300358"/>
            <a:chOff x="10239950" y="4289585"/>
            <a:chExt cx="1233139" cy="1300358"/>
          </a:xfrm>
        </p:grpSpPr>
        <p:sp>
          <p:nvSpPr>
            <p:cNvPr id="38" name="CaixaDeTexto 78"/>
            <p:cNvSpPr txBox="1"/>
            <p:nvPr/>
          </p:nvSpPr>
          <p:spPr>
            <a:xfrm>
              <a:off x="10239950" y="4747497"/>
              <a:ext cx="1233139"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b="1" dirty="0">
                  <a:solidFill>
                    <a:srgbClr val="002060"/>
                  </a:solidFill>
                </a:rPr>
                <a:t>promotores</a:t>
              </a:r>
            </a:p>
          </p:txBody>
        </p:sp>
        <p:sp>
          <p:nvSpPr>
            <p:cNvPr id="56" name="CaixaDeTexto 51"/>
            <p:cNvSpPr txBox="1"/>
            <p:nvPr/>
          </p:nvSpPr>
          <p:spPr>
            <a:xfrm>
              <a:off x="10271215" y="4943612"/>
              <a:ext cx="1170608"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rgbClr val="0A905A"/>
                  </a:solidFill>
                  <a:latin typeface="Arial Narrow" panose="020B0606020202030204" pitchFamily="34" charset="0"/>
                </a:rPr>
                <a:t>78,1</a:t>
              </a:r>
              <a:r>
                <a:rPr lang="pt-BR" sz="2400" b="1" dirty="0">
                  <a:solidFill>
                    <a:srgbClr val="0A905A"/>
                  </a:solidFill>
                  <a:latin typeface="Arial Narrow" panose="020B0606020202030204" pitchFamily="34" charset="0"/>
                </a:rPr>
                <a:t>%</a:t>
              </a:r>
              <a:endParaRPr lang="pt-BR" b="1" dirty="0">
                <a:solidFill>
                  <a:srgbClr val="0A905A"/>
                </a:solidFill>
                <a:latin typeface="Arial Narrow" panose="020B0606020202030204" pitchFamily="34" charset="0"/>
              </a:endParaRPr>
            </a:p>
          </p:txBody>
        </p:sp>
        <p:grpSp>
          <p:nvGrpSpPr>
            <p:cNvPr id="61" name="Group 4"/>
            <p:cNvGrpSpPr>
              <a:grpSpLocks noChangeAspect="1"/>
            </p:cNvGrpSpPr>
            <p:nvPr/>
          </p:nvGrpSpPr>
          <p:grpSpPr bwMode="auto">
            <a:xfrm>
              <a:off x="10608867" y="4289585"/>
              <a:ext cx="477220" cy="448767"/>
              <a:chOff x="6466" y="2809"/>
              <a:chExt cx="369" cy="347"/>
            </a:xfrm>
            <a:solidFill>
              <a:srgbClr val="0A905A"/>
            </a:solidFill>
          </p:grpSpPr>
          <p:sp>
            <p:nvSpPr>
              <p:cNvPr id="62" name="Freeform 5"/>
              <p:cNvSpPr>
                <a:spLocks noEditPoints="1"/>
              </p:cNvSpPr>
              <p:nvPr/>
            </p:nvSpPr>
            <p:spPr bwMode="auto">
              <a:xfrm>
                <a:off x="6664" y="2840"/>
                <a:ext cx="24" cy="61"/>
              </a:xfrm>
              <a:custGeom>
                <a:avLst/>
                <a:gdLst>
                  <a:gd name="T0" fmla="*/ 3 w 10"/>
                  <a:gd name="T1" fmla="*/ 25 h 25"/>
                  <a:gd name="T2" fmla="*/ 2 w 10"/>
                  <a:gd name="T3" fmla="*/ 25 h 25"/>
                  <a:gd name="T4" fmla="*/ 0 w 10"/>
                  <a:gd name="T5" fmla="*/ 21 h 25"/>
                  <a:gd name="T6" fmla="*/ 3 w 10"/>
                  <a:gd name="T7" fmla="*/ 3 h 25"/>
                  <a:gd name="T8" fmla="*/ 7 w 10"/>
                  <a:gd name="T9" fmla="*/ 0 h 25"/>
                  <a:gd name="T10" fmla="*/ 9 w 10"/>
                  <a:gd name="T11" fmla="*/ 3 h 25"/>
                  <a:gd name="T12" fmla="*/ 6 w 10"/>
                  <a:gd name="T13" fmla="*/ 23 h 25"/>
                  <a:gd name="T14" fmla="*/ 3 w 10"/>
                  <a:gd name="T15" fmla="*/ 25 h 25"/>
                  <a:gd name="T16" fmla="*/ 3 w 10"/>
                  <a:gd name="T17" fmla="*/ 25 h 25"/>
                  <a:gd name="T18" fmla="*/ 3 w 10"/>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5">
                    <a:moveTo>
                      <a:pt x="3" y="25"/>
                    </a:moveTo>
                    <a:cubicBezTo>
                      <a:pt x="3" y="25"/>
                      <a:pt x="3" y="25"/>
                      <a:pt x="2" y="25"/>
                    </a:cubicBezTo>
                    <a:cubicBezTo>
                      <a:pt x="1" y="25"/>
                      <a:pt x="0" y="23"/>
                      <a:pt x="0" y="21"/>
                    </a:cubicBezTo>
                    <a:cubicBezTo>
                      <a:pt x="1" y="18"/>
                      <a:pt x="3" y="7"/>
                      <a:pt x="3" y="3"/>
                    </a:cubicBezTo>
                    <a:cubicBezTo>
                      <a:pt x="3" y="1"/>
                      <a:pt x="5" y="0"/>
                      <a:pt x="7" y="0"/>
                    </a:cubicBezTo>
                    <a:cubicBezTo>
                      <a:pt x="8" y="0"/>
                      <a:pt x="10" y="2"/>
                      <a:pt x="9" y="3"/>
                    </a:cubicBezTo>
                    <a:cubicBezTo>
                      <a:pt x="9" y="5"/>
                      <a:pt x="8" y="18"/>
                      <a:pt x="6" y="23"/>
                    </a:cubicBezTo>
                    <a:cubicBezTo>
                      <a:pt x="6" y="24"/>
                      <a:pt x="5" y="25"/>
                      <a:pt x="3" y="25"/>
                    </a:cubicBezTo>
                    <a:close/>
                    <a:moveTo>
                      <a:pt x="3" y="25"/>
                    </a:moveTo>
                    <a:cubicBezTo>
                      <a:pt x="3" y="25"/>
                      <a:pt x="3" y="25"/>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63" name="Freeform 6"/>
              <p:cNvSpPr>
                <a:spLocks noEditPoints="1"/>
              </p:cNvSpPr>
              <p:nvPr/>
            </p:nvSpPr>
            <p:spPr bwMode="auto">
              <a:xfrm>
                <a:off x="6724" y="2845"/>
                <a:ext cx="17" cy="53"/>
              </a:xfrm>
              <a:custGeom>
                <a:avLst/>
                <a:gdLst>
                  <a:gd name="T0" fmla="*/ 3 w 7"/>
                  <a:gd name="T1" fmla="*/ 22 h 22"/>
                  <a:gd name="T2" fmla="*/ 3 w 7"/>
                  <a:gd name="T3" fmla="*/ 22 h 22"/>
                  <a:gd name="T4" fmla="*/ 0 w 7"/>
                  <a:gd name="T5" fmla="*/ 19 h 22"/>
                  <a:gd name="T6" fmla="*/ 0 w 7"/>
                  <a:gd name="T7" fmla="*/ 3 h 22"/>
                  <a:gd name="T8" fmla="*/ 3 w 7"/>
                  <a:gd name="T9" fmla="*/ 0 h 22"/>
                  <a:gd name="T10" fmla="*/ 7 w 7"/>
                  <a:gd name="T11" fmla="*/ 3 h 22"/>
                  <a:gd name="T12" fmla="*/ 6 w 7"/>
                  <a:gd name="T13" fmla="*/ 20 h 22"/>
                  <a:gd name="T14" fmla="*/ 3 w 7"/>
                  <a:gd name="T15" fmla="*/ 22 h 22"/>
                  <a:gd name="T16" fmla="*/ 3 w 7"/>
                  <a:gd name="T17" fmla="*/ 22 h 22"/>
                  <a:gd name="T18" fmla="*/ 3 w 7"/>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2">
                    <a:moveTo>
                      <a:pt x="3" y="22"/>
                    </a:moveTo>
                    <a:cubicBezTo>
                      <a:pt x="3" y="22"/>
                      <a:pt x="3" y="22"/>
                      <a:pt x="3" y="22"/>
                    </a:cubicBezTo>
                    <a:cubicBezTo>
                      <a:pt x="1" y="22"/>
                      <a:pt x="0" y="21"/>
                      <a:pt x="0" y="19"/>
                    </a:cubicBezTo>
                    <a:cubicBezTo>
                      <a:pt x="0" y="19"/>
                      <a:pt x="1" y="10"/>
                      <a:pt x="0" y="3"/>
                    </a:cubicBezTo>
                    <a:cubicBezTo>
                      <a:pt x="0" y="1"/>
                      <a:pt x="2" y="0"/>
                      <a:pt x="3" y="0"/>
                    </a:cubicBezTo>
                    <a:cubicBezTo>
                      <a:pt x="5" y="0"/>
                      <a:pt x="7" y="1"/>
                      <a:pt x="7" y="3"/>
                    </a:cubicBezTo>
                    <a:cubicBezTo>
                      <a:pt x="7" y="11"/>
                      <a:pt x="6" y="19"/>
                      <a:pt x="6" y="20"/>
                    </a:cubicBezTo>
                    <a:cubicBezTo>
                      <a:pt x="6" y="21"/>
                      <a:pt x="5" y="22"/>
                      <a:pt x="3" y="22"/>
                    </a:cubicBezTo>
                    <a:close/>
                    <a:moveTo>
                      <a:pt x="3" y="22"/>
                    </a:moveTo>
                    <a:cubicBezTo>
                      <a:pt x="3" y="22"/>
                      <a:pt x="3" y="22"/>
                      <a:pt x="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64" name="Freeform 7"/>
              <p:cNvSpPr>
                <a:spLocks noEditPoints="1"/>
              </p:cNvSpPr>
              <p:nvPr/>
            </p:nvSpPr>
            <p:spPr bwMode="auto">
              <a:xfrm>
                <a:off x="6671" y="2809"/>
                <a:ext cx="70" cy="53"/>
              </a:xfrm>
              <a:custGeom>
                <a:avLst/>
                <a:gdLst>
                  <a:gd name="T0" fmla="*/ 26 w 29"/>
                  <a:gd name="T1" fmla="*/ 22 h 22"/>
                  <a:gd name="T2" fmla="*/ 22 w 29"/>
                  <a:gd name="T3" fmla="*/ 19 h 22"/>
                  <a:gd name="T4" fmla="*/ 19 w 29"/>
                  <a:gd name="T5" fmla="*/ 8 h 22"/>
                  <a:gd name="T6" fmla="*/ 12 w 29"/>
                  <a:gd name="T7" fmla="*/ 6 h 22"/>
                  <a:gd name="T8" fmla="*/ 6 w 29"/>
                  <a:gd name="T9" fmla="*/ 16 h 22"/>
                  <a:gd name="T10" fmla="*/ 3 w 29"/>
                  <a:gd name="T11" fmla="*/ 19 h 22"/>
                  <a:gd name="T12" fmla="*/ 0 w 29"/>
                  <a:gd name="T13" fmla="*/ 16 h 22"/>
                  <a:gd name="T14" fmla="*/ 12 w 29"/>
                  <a:gd name="T15" fmla="*/ 0 h 22"/>
                  <a:gd name="T16" fmla="*/ 23 w 29"/>
                  <a:gd name="T17" fmla="*/ 3 h 22"/>
                  <a:gd name="T18" fmla="*/ 29 w 29"/>
                  <a:gd name="T19" fmla="*/ 18 h 22"/>
                  <a:gd name="T20" fmla="*/ 26 w 29"/>
                  <a:gd name="T21" fmla="*/ 22 h 22"/>
                  <a:gd name="T22" fmla="*/ 26 w 29"/>
                  <a:gd name="T23" fmla="*/ 22 h 22"/>
                  <a:gd name="T24" fmla="*/ 26 w 29"/>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2">
                    <a:moveTo>
                      <a:pt x="26" y="22"/>
                    </a:moveTo>
                    <a:cubicBezTo>
                      <a:pt x="24" y="22"/>
                      <a:pt x="23" y="20"/>
                      <a:pt x="22" y="19"/>
                    </a:cubicBezTo>
                    <a:cubicBezTo>
                      <a:pt x="22" y="15"/>
                      <a:pt x="22" y="10"/>
                      <a:pt x="19" y="8"/>
                    </a:cubicBezTo>
                    <a:cubicBezTo>
                      <a:pt x="17" y="7"/>
                      <a:pt x="15" y="6"/>
                      <a:pt x="12" y="6"/>
                    </a:cubicBezTo>
                    <a:cubicBezTo>
                      <a:pt x="9" y="7"/>
                      <a:pt x="7" y="8"/>
                      <a:pt x="6" y="16"/>
                    </a:cubicBezTo>
                    <a:cubicBezTo>
                      <a:pt x="6" y="18"/>
                      <a:pt x="5" y="19"/>
                      <a:pt x="3" y="19"/>
                    </a:cubicBezTo>
                    <a:cubicBezTo>
                      <a:pt x="1" y="19"/>
                      <a:pt x="0" y="17"/>
                      <a:pt x="0" y="16"/>
                    </a:cubicBezTo>
                    <a:cubicBezTo>
                      <a:pt x="1" y="11"/>
                      <a:pt x="2" y="1"/>
                      <a:pt x="12" y="0"/>
                    </a:cubicBezTo>
                    <a:cubicBezTo>
                      <a:pt x="16" y="0"/>
                      <a:pt x="20" y="1"/>
                      <a:pt x="23" y="3"/>
                    </a:cubicBezTo>
                    <a:cubicBezTo>
                      <a:pt x="28" y="7"/>
                      <a:pt x="29" y="14"/>
                      <a:pt x="29" y="18"/>
                    </a:cubicBezTo>
                    <a:cubicBezTo>
                      <a:pt x="29" y="20"/>
                      <a:pt x="28" y="22"/>
                      <a:pt x="26" y="22"/>
                    </a:cubicBezTo>
                    <a:close/>
                    <a:moveTo>
                      <a:pt x="26" y="22"/>
                    </a:moveTo>
                    <a:cubicBezTo>
                      <a:pt x="26" y="22"/>
                      <a:pt x="26" y="22"/>
                      <a:pt x="26"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65" name="Freeform 8"/>
              <p:cNvSpPr>
                <a:spLocks noEditPoints="1"/>
              </p:cNvSpPr>
              <p:nvPr/>
            </p:nvSpPr>
            <p:spPr bwMode="auto">
              <a:xfrm>
                <a:off x="6712" y="2937"/>
                <a:ext cx="97" cy="17"/>
              </a:xfrm>
              <a:custGeom>
                <a:avLst/>
                <a:gdLst>
                  <a:gd name="T0" fmla="*/ 37 w 40"/>
                  <a:gd name="T1" fmla="*/ 7 h 7"/>
                  <a:gd name="T2" fmla="*/ 4 w 40"/>
                  <a:gd name="T3" fmla="*/ 7 h 7"/>
                  <a:gd name="T4" fmla="*/ 0 w 40"/>
                  <a:gd name="T5" fmla="*/ 3 h 7"/>
                  <a:gd name="T6" fmla="*/ 4 w 40"/>
                  <a:gd name="T7" fmla="*/ 0 h 7"/>
                  <a:gd name="T8" fmla="*/ 37 w 40"/>
                  <a:gd name="T9" fmla="*/ 0 h 7"/>
                  <a:gd name="T10" fmla="*/ 40 w 40"/>
                  <a:gd name="T11" fmla="*/ 3 h 7"/>
                  <a:gd name="T12" fmla="*/ 37 w 40"/>
                  <a:gd name="T13" fmla="*/ 7 h 7"/>
                  <a:gd name="T14" fmla="*/ 37 w 40"/>
                  <a:gd name="T15" fmla="*/ 7 h 7"/>
                  <a:gd name="T16" fmla="*/ 37 w 40"/>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
                    <a:moveTo>
                      <a:pt x="37" y="7"/>
                    </a:moveTo>
                    <a:cubicBezTo>
                      <a:pt x="4" y="7"/>
                      <a:pt x="4" y="7"/>
                      <a:pt x="4" y="7"/>
                    </a:cubicBezTo>
                    <a:cubicBezTo>
                      <a:pt x="2" y="7"/>
                      <a:pt x="0" y="5"/>
                      <a:pt x="0" y="3"/>
                    </a:cubicBezTo>
                    <a:cubicBezTo>
                      <a:pt x="0" y="2"/>
                      <a:pt x="2" y="0"/>
                      <a:pt x="4" y="0"/>
                    </a:cubicBezTo>
                    <a:cubicBezTo>
                      <a:pt x="37" y="0"/>
                      <a:pt x="37" y="0"/>
                      <a:pt x="37" y="0"/>
                    </a:cubicBezTo>
                    <a:cubicBezTo>
                      <a:pt x="39" y="0"/>
                      <a:pt x="40" y="2"/>
                      <a:pt x="40" y="3"/>
                    </a:cubicBezTo>
                    <a:cubicBezTo>
                      <a:pt x="40" y="5"/>
                      <a:pt x="39" y="7"/>
                      <a:pt x="37" y="7"/>
                    </a:cubicBezTo>
                    <a:close/>
                    <a:moveTo>
                      <a:pt x="37" y="7"/>
                    </a:moveTo>
                    <a:cubicBezTo>
                      <a:pt x="37" y="7"/>
                      <a:pt x="37" y="7"/>
                      <a:pt x="37"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66" name="Freeform 9"/>
              <p:cNvSpPr>
                <a:spLocks noEditPoints="1"/>
              </p:cNvSpPr>
              <p:nvPr/>
            </p:nvSpPr>
            <p:spPr bwMode="auto">
              <a:xfrm>
                <a:off x="6794" y="2937"/>
                <a:ext cx="41" cy="67"/>
              </a:xfrm>
              <a:custGeom>
                <a:avLst/>
                <a:gdLst>
                  <a:gd name="T0" fmla="*/ 3 w 17"/>
                  <a:gd name="T1" fmla="*/ 28 h 28"/>
                  <a:gd name="T2" fmla="*/ 0 w 17"/>
                  <a:gd name="T3" fmla="*/ 25 h 28"/>
                  <a:gd name="T4" fmla="*/ 3 w 17"/>
                  <a:gd name="T5" fmla="*/ 21 h 28"/>
                  <a:gd name="T6" fmla="*/ 10 w 17"/>
                  <a:gd name="T7" fmla="*/ 14 h 28"/>
                  <a:gd name="T8" fmla="*/ 3 w 17"/>
                  <a:gd name="T9" fmla="*/ 7 h 28"/>
                  <a:gd name="T10" fmla="*/ 0 w 17"/>
                  <a:gd name="T11" fmla="*/ 3 h 28"/>
                  <a:gd name="T12" fmla="*/ 3 w 17"/>
                  <a:gd name="T13" fmla="*/ 0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5"/>
                    </a:cubicBezTo>
                    <a:cubicBezTo>
                      <a:pt x="0" y="23"/>
                      <a:pt x="1" y="21"/>
                      <a:pt x="3" y="21"/>
                    </a:cubicBezTo>
                    <a:cubicBezTo>
                      <a:pt x="7" y="21"/>
                      <a:pt x="10" y="18"/>
                      <a:pt x="10" y="14"/>
                    </a:cubicBezTo>
                    <a:cubicBezTo>
                      <a:pt x="10" y="10"/>
                      <a:pt x="7" y="7"/>
                      <a:pt x="3" y="7"/>
                    </a:cubicBezTo>
                    <a:cubicBezTo>
                      <a:pt x="1" y="7"/>
                      <a:pt x="0" y="5"/>
                      <a:pt x="0" y="3"/>
                    </a:cubicBezTo>
                    <a:cubicBezTo>
                      <a:pt x="0" y="2"/>
                      <a:pt x="1" y="0"/>
                      <a:pt x="3" y="0"/>
                    </a:cubicBezTo>
                    <a:cubicBezTo>
                      <a:pt x="10" y="0"/>
                      <a:pt x="17" y="6"/>
                      <a:pt x="17" y="14"/>
                    </a:cubicBezTo>
                    <a:cubicBezTo>
                      <a:pt x="17" y="22"/>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67" name="Freeform 10"/>
              <p:cNvSpPr>
                <a:spLocks noEditPoints="1"/>
              </p:cNvSpPr>
              <p:nvPr/>
            </p:nvSpPr>
            <p:spPr bwMode="auto">
              <a:xfrm>
                <a:off x="6787" y="2987"/>
                <a:ext cx="41" cy="68"/>
              </a:xfrm>
              <a:custGeom>
                <a:avLst/>
                <a:gdLst>
                  <a:gd name="T0" fmla="*/ 3 w 17"/>
                  <a:gd name="T1" fmla="*/ 28 h 28"/>
                  <a:gd name="T2" fmla="*/ 0 w 17"/>
                  <a:gd name="T3" fmla="*/ 25 h 28"/>
                  <a:gd name="T4" fmla="*/ 3 w 17"/>
                  <a:gd name="T5" fmla="*/ 21 h 28"/>
                  <a:gd name="T6" fmla="*/ 10 w 17"/>
                  <a:gd name="T7" fmla="*/ 14 h 28"/>
                  <a:gd name="T8" fmla="*/ 5 w 17"/>
                  <a:gd name="T9" fmla="*/ 7 h 28"/>
                  <a:gd name="T10" fmla="*/ 3 w 17"/>
                  <a:gd name="T11" fmla="*/ 3 h 28"/>
                  <a:gd name="T12" fmla="*/ 7 w 17"/>
                  <a:gd name="T13" fmla="*/ 1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5"/>
                    </a:cubicBezTo>
                    <a:cubicBezTo>
                      <a:pt x="0" y="23"/>
                      <a:pt x="1" y="21"/>
                      <a:pt x="3" y="21"/>
                    </a:cubicBezTo>
                    <a:cubicBezTo>
                      <a:pt x="7" y="21"/>
                      <a:pt x="10" y="18"/>
                      <a:pt x="10" y="14"/>
                    </a:cubicBezTo>
                    <a:cubicBezTo>
                      <a:pt x="10" y="11"/>
                      <a:pt x="8" y="8"/>
                      <a:pt x="5" y="7"/>
                    </a:cubicBezTo>
                    <a:cubicBezTo>
                      <a:pt x="3" y="6"/>
                      <a:pt x="2" y="4"/>
                      <a:pt x="3" y="3"/>
                    </a:cubicBezTo>
                    <a:cubicBezTo>
                      <a:pt x="3" y="1"/>
                      <a:pt x="5" y="0"/>
                      <a:pt x="7" y="1"/>
                    </a:cubicBezTo>
                    <a:cubicBezTo>
                      <a:pt x="13" y="2"/>
                      <a:pt x="17" y="8"/>
                      <a:pt x="17" y="14"/>
                    </a:cubicBezTo>
                    <a:cubicBezTo>
                      <a:pt x="17" y="22"/>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68" name="Freeform 11"/>
              <p:cNvSpPr>
                <a:spLocks noEditPoints="1"/>
              </p:cNvSpPr>
              <p:nvPr/>
            </p:nvSpPr>
            <p:spPr bwMode="auto">
              <a:xfrm>
                <a:off x="6780" y="3038"/>
                <a:ext cx="41" cy="67"/>
              </a:xfrm>
              <a:custGeom>
                <a:avLst/>
                <a:gdLst>
                  <a:gd name="T0" fmla="*/ 3 w 17"/>
                  <a:gd name="T1" fmla="*/ 28 h 28"/>
                  <a:gd name="T2" fmla="*/ 0 w 17"/>
                  <a:gd name="T3" fmla="*/ 24 h 28"/>
                  <a:gd name="T4" fmla="*/ 3 w 17"/>
                  <a:gd name="T5" fmla="*/ 21 h 28"/>
                  <a:gd name="T6" fmla="*/ 10 w 17"/>
                  <a:gd name="T7" fmla="*/ 14 h 28"/>
                  <a:gd name="T8" fmla="*/ 5 w 17"/>
                  <a:gd name="T9" fmla="*/ 7 h 28"/>
                  <a:gd name="T10" fmla="*/ 3 w 17"/>
                  <a:gd name="T11" fmla="*/ 3 h 28"/>
                  <a:gd name="T12" fmla="*/ 7 w 17"/>
                  <a:gd name="T13" fmla="*/ 0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4"/>
                    </a:cubicBezTo>
                    <a:cubicBezTo>
                      <a:pt x="0" y="23"/>
                      <a:pt x="1" y="21"/>
                      <a:pt x="3" y="21"/>
                    </a:cubicBezTo>
                    <a:cubicBezTo>
                      <a:pt x="7" y="21"/>
                      <a:pt x="10" y="18"/>
                      <a:pt x="10" y="14"/>
                    </a:cubicBezTo>
                    <a:cubicBezTo>
                      <a:pt x="10" y="10"/>
                      <a:pt x="8" y="8"/>
                      <a:pt x="5" y="7"/>
                    </a:cubicBezTo>
                    <a:cubicBezTo>
                      <a:pt x="3" y="6"/>
                      <a:pt x="2" y="4"/>
                      <a:pt x="3" y="3"/>
                    </a:cubicBezTo>
                    <a:cubicBezTo>
                      <a:pt x="3" y="1"/>
                      <a:pt x="5" y="0"/>
                      <a:pt x="7" y="0"/>
                    </a:cubicBezTo>
                    <a:cubicBezTo>
                      <a:pt x="12" y="2"/>
                      <a:pt x="17" y="8"/>
                      <a:pt x="17" y="14"/>
                    </a:cubicBezTo>
                    <a:cubicBezTo>
                      <a:pt x="17" y="21"/>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69" name="Freeform 12"/>
              <p:cNvSpPr>
                <a:spLocks noEditPoints="1"/>
              </p:cNvSpPr>
              <p:nvPr/>
            </p:nvSpPr>
            <p:spPr bwMode="auto">
              <a:xfrm>
                <a:off x="6770" y="3089"/>
                <a:ext cx="41" cy="67"/>
              </a:xfrm>
              <a:custGeom>
                <a:avLst/>
                <a:gdLst>
                  <a:gd name="T0" fmla="*/ 4 w 17"/>
                  <a:gd name="T1" fmla="*/ 28 h 28"/>
                  <a:gd name="T2" fmla="*/ 0 w 17"/>
                  <a:gd name="T3" fmla="*/ 24 h 28"/>
                  <a:gd name="T4" fmla="*/ 4 w 17"/>
                  <a:gd name="T5" fmla="*/ 21 h 28"/>
                  <a:gd name="T6" fmla="*/ 11 w 17"/>
                  <a:gd name="T7" fmla="*/ 14 h 28"/>
                  <a:gd name="T8" fmla="*/ 6 w 17"/>
                  <a:gd name="T9" fmla="*/ 7 h 28"/>
                  <a:gd name="T10" fmla="*/ 4 w 17"/>
                  <a:gd name="T11" fmla="*/ 3 h 28"/>
                  <a:gd name="T12" fmla="*/ 8 w 17"/>
                  <a:gd name="T13" fmla="*/ 0 h 28"/>
                  <a:gd name="T14" fmla="*/ 17 w 17"/>
                  <a:gd name="T15" fmla="*/ 14 h 28"/>
                  <a:gd name="T16" fmla="*/ 4 w 17"/>
                  <a:gd name="T17" fmla="*/ 28 h 28"/>
                  <a:gd name="T18" fmla="*/ 4 w 17"/>
                  <a:gd name="T19" fmla="*/ 28 h 28"/>
                  <a:gd name="T20" fmla="*/ 4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4" y="28"/>
                    </a:moveTo>
                    <a:cubicBezTo>
                      <a:pt x="2" y="28"/>
                      <a:pt x="0" y="26"/>
                      <a:pt x="0" y="24"/>
                    </a:cubicBezTo>
                    <a:cubicBezTo>
                      <a:pt x="0" y="23"/>
                      <a:pt x="2" y="21"/>
                      <a:pt x="4" y="21"/>
                    </a:cubicBezTo>
                    <a:cubicBezTo>
                      <a:pt x="8" y="21"/>
                      <a:pt x="11" y="18"/>
                      <a:pt x="11" y="14"/>
                    </a:cubicBezTo>
                    <a:cubicBezTo>
                      <a:pt x="11" y="10"/>
                      <a:pt x="9" y="8"/>
                      <a:pt x="6" y="7"/>
                    </a:cubicBezTo>
                    <a:cubicBezTo>
                      <a:pt x="4" y="6"/>
                      <a:pt x="3" y="4"/>
                      <a:pt x="4" y="3"/>
                    </a:cubicBezTo>
                    <a:cubicBezTo>
                      <a:pt x="4" y="1"/>
                      <a:pt x="6" y="0"/>
                      <a:pt x="8" y="0"/>
                    </a:cubicBezTo>
                    <a:cubicBezTo>
                      <a:pt x="14" y="2"/>
                      <a:pt x="17" y="8"/>
                      <a:pt x="17" y="14"/>
                    </a:cubicBezTo>
                    <a:cubicBezTo>
                      <a:pt x="17" y="21"/>
                      <a:pt x="11" y="28"/>
                      <a:pt x="4" y="28"/>
                    </a:cubicBezTo>
                    <a:close/>
                    <a:moveTo>
                      <a:pt x="4" y="28"/>
                    </a:moveTo>
                    <a:cubicBezTo>
                      <a:pt x="4" y="28"/>
                      <a:pt x="4" y="28"/>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70" name="Freeform 13"/>
              <p:cNvSpPr>
                <a:spLocks noEditPoints="1"/>
              </p:cNvSpPr>
              <p:nvPr/>
            </p:nvSpPr>
            <p:spPr bwMode="auto">
              <a:xfrm>
                <a:off x="6589" y="3105"/>
                <a:ext cx="198" cy="51"/>
              </a:xfrm>
              <a:custGeom>
                <a:avLst/>
                <a:gdLst>
                  <a:gd name="T0" fmla="*/ 46 w 82"/>
                  <a:gd name="T1" fmla="*/ 21 h 21"/>
                  <a:gd name="T2" fmla="*/ 25 w 82"/>
                  <a:gd name="T3" fmla="*/ 21 h 21"/>
                  <a:gd name="T4" fmla="*/ 6 w 82"/>
                  <a:gd name="T5" fmla="*/ 9 h 21"/>
                  <a:gd name="T6" fmla="*/ 2 w 82"/>
                  <a:gd name="T7" fmla="*/ 6 h 21"/>
                  <a:gd name="T8" fmla="*/ 1 w 82"/>
                  <a:gd name="T9" fmla="*/ 1 h 21"/>
                  <a:gd name="T10" fmla="*/ 5 w 82"/>
                  <a:gd name="T11" fmla="*/ 1 h 21"/>
                  <a:gd name="T12" fmla="*/ 10 w 82"/>
                  <a:gd name="T13" fmla="*/ 5 h 21"/>
                  <a:gd name="T14" fmla="*/ 26 w 82"/>
                  <a:gd name="T15" fmla="*/ 14 h 21"/>
                  <a:gd name="T16" fmla="*/ 79 w 82"/>
                  <a:gd name="T17" fmla="*/ 14 h 21"/>
                  <a:gd name="T18" fmla="*/ 82 w 82"/>
                  <a:gd name="T19" fmla="*/ 17 h 21"/>
                  <a:gd name="T20" fmla="*/ 79 w 82"/>
                  <a:gd name="T21" fmla="*/ 21 h 21"/>
                  <a:gd name="T22" fmla="*/ 46 w 82"/>
                  <a:gd name="T23" fmla="*/ 21 h 21"/>
                  <a:gd name="T24" fmla="*/ 46 w 82"/>
                  <a:gd name="T25" fmla="*/ 21 h 21"/>
                  <a:gd name="T26" fmla="*/ 46 w 82"/>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21">
                    <a:moveTo>
                      <a:pt x="46" y="21"/>
                    </a:moveTo>
                    <a:cubicBezTo>
                      <a:pt x="39" y="21"/>
                      <a:pt x="31" y="21"/>
                      <a:pt x="25" y="21"/>
                    </a:cubicBezTo>
                    <a:cubicBezTo>
                      <a:pt x="17" y="20"/>
                      <a:pt x="11" y="14"/>
                      <a:pt x="6" y="9"/>
                    </a:cubicBezTo>
                    <a:cubicBezTo>
                      <a:pt x="4" y="8"/>
                      <a:pt x="3" y="7"/>
                      <a:pt x="2" y="6"/>
                    </a:cubicBezTo>
                    <a:cubicBezTo>
                      <a:pt x="0" y="5"/>
                      <a:pt x="0" y="3"/>
                      <a:pt x="1" y="1"/>
                    </a:cubicBezTo>
                    <a:cubicBezTo>
                      <a:pt x="2" y="0"/>
                      <a:pt x="4" y="0"/>
                      <a:pt x="5" y="1"/>
                    </a:cubicBezTo>
                    <a:cubicBezTo>
                      <a:pt x="7" y="2"/>
                      <a:pt x="9" y="3"/>
                      <a:pt x="10" y="5"/>
                    </a:cubicBezTo>
                    <a:cubicBezTo>
                      <a:pt x="15" y="9"/>
                      <a:pt x="20" y="14"/>
                      <a:pt x="26" y="14"/>
                    </a:cubicBezTo>
                    <a:cubicBezTo>
                      <a:pt x="42" y="15"/>
                      <a:pt x="78" y="14"/>
                      <a:pt x="79" y="14"/>
                    </a:cubicBezTo>
                    <a:cubicBezTo>
                      <a:pt x="80" y="14"/>
                      <a:pt x="82" y="16"/>
                      <a:pt x="82" y="17"/>
                    </a:cubicBezTo>
                    <a:cubicBezTo>
                      <a:pt x="82" y="19"/>
                      <a:pt x="80" y="21"/>
                      <a:pt x="79" y="21"/>
                    </a:cubicBezTo>
                    <a:cubicBezTo>
                      <a:pt x="78" y="21"/>
                      <a:pt x="62" y="21"/>
                      <a:pt x="46" y="21"/>
                    </a:cubicBezTo>
                    <a:close/>
                    <a:moveTo>
                      <a:pt x="46" y="21"/>
                    </a:moveTo>
                    <a:cubicBezTo>
                      <a:pt x="46" y="21"/>
                      <a:pt x="46" y="21"/>
                      <a:pt x="46"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71" name="Freeform 14"/>
              <p:cNvSpPr>
                <a:spLocks noEditPoints="1"/>
              </p:cNvSpPr>
              <p:nvPr/>
            </p:nvSpPr>
            <p:spPr bwMode="auto">
              <a:xfrm>
                <a:off x="6712" y="2884"/>
                <a:ext cx="27" cy="70"/>
              </a:xfrm>
              <a:custGeom>
                <a:avLst/>
                <a:gdLst>
                  <a:gd name="T0" fmla="*/ 4 w 11"/>
                  <a:gd name="T1" fmla="*/ 29 h 29"/>
                  <a:gd name="T2" fmla="*/ 2 w 11"/>
                  <a:gd name="T3" fmla="*/ 28 h 29"/>
                  <a:gd name="T4" fmla="*/ 1 w 11"/>
                  <a:gd name="T5" fmla="*/ 24 h 29"/>
                  <a:gd name="T6" fmla="*/ 5 w 11"/>
                  <a:gd name="T7" fmla="*/ 3 h 29"/>
                  <a:gd name="T8" fmla="*/ 8 w 11"/>
                  <a:gd name="T9" fmla="*/ 0 h 29"/>
                  <a:gd name="T10" fmla="*/ 11 w 11"/>
                  <a:gd name="T11" fmla="*/ 3 h 29"/>
                  <a:gd name="T12" fmla="*/ 6 w 11"/>
                  <a:gd name="T13" fmla="*/ 27 h 29"/>
                  <a:gd name="T14" fmla="*/ 4 w 11"/>
                  <a:gd name="T15" fmla="*/ 29 h 29"/>
                  <a:gd name="T16" fmla="*/ 4 w 11"/>
                  <a:gd name="T17" fmla="*/ 29 h 29"/>
                  <a:gd name="T18" fmla="*/ 4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4" y="29"/>
                    </a:moveTo>
                    <a:cubicBezTo>
                      <a:pt x="3" y="29"/>
                      <a:pt x="2" y="28"/>
                      <a:pt x="2" y="28"/>
                    </a:cubicBezTo>
                    <a:cubicBezTo>
                      <a:pt x="0" y="27"/>
                      <a:pt x="0" y="25"/>
                      <a:pt x="1" y="24"/>
                    </a:cubicBezTo>
                    <a:cubicBezTo>
                      <a:pt x="1" y="24"/>
                      <a:pt x="3" y="19"/>
                      <a:pt x="5" y="3"/>
                    </a:cubicBezTo>
                    <a:cubicBezTo>
                      <a:pt x="5" y="1"/>
                      <a:pt x="7" y="0"/>
                      <a:pt x="8" y="0"/>
                    </a:cubicBezTo>
                    <a:cubicBezTo>
                      <a:pt x="10" y="0"/>
                      <a:pt x="11" y="2"/>
                      <a:pt x="11" y="3"/>
                    </a:cubicBezTo>
                    <a:cubicBezTo>
                      <a:pt x="10" y="21"/>
                      <a:pt x="7" y="26"/>
                      <a:pt x="6" y="27"/>
                    </a:cubicBezTo>
                    <a:cubicBezTo>
                      <a:pt x="6" y="28"/>
                      <a:pt x="5" y="29"/>
                      <a:pt x="4" y="29"/>
                    </a:cubicBezTo>
                    <a:close/>
                    <a:moveTo>
                      <a:pt x="4" y="29"/>
                    </a:moveTo>
                    <a:cubicBezTo>
                      <a:pt x="4" y="29"/>
                      <a:pt x="4" y="29"/>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72" name="Freeform 15"/>
              <p:cNvSpPr>
                <a:spLocks noEditPoints="1"/>
              </p:cNvSpPr>
              <p:nvPr/>
            </p:nvSpPr>
            <p:spPr bwMode="auto">
              <a:xfrm>
                <a:off x="6589" y="2886"/>
                <a:ext cx="92" cy="123"/>
              </a:xfrm>
              <a:custGeom>
                <a:avLst/>
                <a:gdLst>
                  <a:gd name="T0" fmla="*/ 3 w 38"/>
                  <a:gd name="T1" fmla="*/ 51 h 51"/>
                  <a:gd name="T2" fmla="*/ 0 w 38"/>
                  <a:gd name="T3" fmla="*/ 48 h 51"/>
                  <a:gd name="T4" fmla="*/ 2 w 38"/>
                  <a:gd name="T5" fmla="*/ 44 h 51"/>
                  <a:gd name="T6" fmla="*/ 31 w 38"/>
                  <a:gd name="T7" fmla="*/ 2 h 51"/>
                  <a:gd name="T8" fmla="*/ 35 w 38"/>
                  <a:gd name="T9" fmla="*/ 0 h 51"/>
                  <a:gd name="T10" fmla="*/ 37 w 38"/>
                  <a:gd name="T11" fmla="*/ 4 h 51"/>
                  <a:gd name="T12" fmla="*/ 3 w 38"/>
                  <a:gd name="T13" fmla="*/ 51 h 51"/>
                  <a:gd name="T14" fmla="*/ 3 w 38"/>
                  <a:gd name="T15" fmla="*/ 51 h 51"/>
                  <a:gd name="T16" fmla="*/ 3 w 38"/>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1">
                    <a:moveTo>
                      <a:pt x="3" y="51"/>
                    </a:moveTo>
                    <a:cubicBezTo>
                      <a:pt x="1" y="51"/>
                      <a:pt x="0" y="49"/>
                      <a:pt x="0" y="48"/>
                    </a:cubicBezTo>
                    <a:cubicBezTo>
                      <a:pt x="0" y="46"/>
                      <a:pt x="1" y="45"/>
                      <a:pt x="2" y="44"/>
                    </a:cubicBezTo>
                    <a:cubicBezTo>
                      <a:pt x="6" y="43"/>
                      <a:pt x="27" y="21"/>
                      <a:pt x="31" y="2"/>
                    </a:cubicBezTo>
                    <a:cubicBezTo>
                      <a:pt x="32" y="1"/>
                      <a:pt x="33" y="0"/>
                      <a:pt x="35" y="0"/>
                    </a:cubicBezTo>
                    <a:cubicBezTo>
                      <a:pt x="37" y="1"/>
                      <a:pt x="38" y="2"/>
                      <a:pt x="37" y="4"/>
                    </a:cubicBezTo>
                    <a:cubicBezTo>
                      <a:pt x="32" y="24"/>
                      <a:pt x="9" y="51"/>
                      <a:pt x="3" y="51"/>
                    </a:cubicBezTo>
                    <a:close/>
                    <a:moveTo>
                      <a:pt x="3" y="51"/>
                    </a:moveTo>
                    <a:cubicBezTo>
                      <a:pt x="3" y="51"/>
                      <a:pt x="3" y="51"/>
                      <a:pt x="3"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73" name="Freeform 16"/>
              <p:cNvSpPr>
                <a:spLocks noEditPoints="1"/>
              </p:cNvSpPr>
              <p:nvPr/>
            </p:nvSpPr>
            <p:spPr bwMode="auto">
              <a:xfrm>
                <a:off x="6466" y="2975"/>
                <a:ext cx="140" cy="181"/>
              </a:xfrm>
              <a:custGeom>
                <a:avLst/>
                <a:gdLst>
                  <a:gd name="T0" fmla="*/ 44 w 58"/>
                  <a:gd name="T1" fmla="*/ 75 h 75"/>
                  <a:gd name="T2" fmla="*/ 13 w 58"/>
                  <a:gd name="T3" fmla="*/ 75 h 75"/>
                  <a:gd name="T4" fmla="*/ 0 w 58"/>
                  <a:gd name="T5" fmla="*/ 60 h 75"/>
                  <a:gd name="T6" fmla="*/ 0 w 58"/>
                  <a:gd name="T7" fmla="*/ 15 h 75"/>
                  <a:gd name="T8" fmla="*/ 13 w 58"/>
                  <a:gd name="T9" fmla="*/ 0 h 75"/>
                  <a:gd name="T10" fmla="*/ 44 w 58"/>
                  <a:gd name="T11" fmla="*/ 0 h 75"/>
                  <a:gd name="T12" fmla="*/ 58 w 58"/>
                  <a:gd name="T13" fmla="*/ 15 h 75"/>
                  <a:gd name="T14" fmla="*/ 58 w 58"/>
                  <a:gd name="T15" fmla="*/ 60 h 75"/>
                  <a:gd name="T16" fmla="*/ 44 w 58"/>
                  <a:gd name="T17" fmla="*/ 75 h 75"/>
                  <a:gd name="T18" fmla="*/ 13 w 58"/>
                  <a:gd name="T19" fmla="*/ 6 h 75"/>
                  <a:gd name="T20" fmla="*/ 6 w 58"/>
                  <a:gd name="T21" fmla="*/ 15 h 75"/>
                  <a:gd name="T22" fmla="*/ 6 w 58"/>
                  <a:gd name="T23" fmla="*/ 60 h 75"/>
                  <a:gd name="T24" fmla="*/ 13 w 58"/>
                  <a:gd name="T25" fmla="*/ 68 h 75"/>
                  <a:gd name="T26" fmla="*/ 44 w 58"/>
                  <a:gd name="T27" fmla="*/ 68 h 75"/>
                  <a:gd name="T28" fmla="*/ 51 w 58"/>
                  <a:gd name="T29" fmla="*/ 60 h 75"/>
                  <a:gd name="T30" fmla="*/ 51 w 58"/>
                  <a:gd name="T31" fmla="*/ 15 h 75"/>
                  <a:gd name="T32" fmla="*/ 44 w 58"/>
                  <a:gd name="T33" fmla="*/ 6 h 75"/>
                  <a:gd name="T34" fmla="*/ 13 w 58"/>
                  <a:gd name="T35" fmla="*/ 6 h 75"/>
                  <a:gd name="T36" fmla="*/ 13 w 58"/>
                  <a:gd name="T37" fmla="*/ 6 h 75"/>
                  <a:gd name="T38" fmla="*/ 13 w 58"/>
                  <a:gd name="T39"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75">
                    <a:moveTo>
                      <a:pt x="44" y="75"/>
                    </a:moveTo>
                    <a:cubicBezTo>
                      <a:pt x="13" y="75"/>
                      <a:pt x="13" y="75"/>
                      <a:pt x="13" y="75"/>
                    </a:cubicBezTo>
                    <a:cubicBezTo>
                      <a:pt x="6" y="75"/>
                      <a:pt x="0" y="68"/>
                      <a:pt x="0" y="60"/>
                    </a:cubicBezTo>
                    <a:cubicBezTo>
                      <a:pt x="0" y="15"/>
                      <a:pt x="0" y="15"/>
                      <a:pt x="0" y="15"/>
                    </a:cubicBezTo>
                    <a:cubicBezTo>
                      <a:pt x="0" y="7"/>
                      <a:pt x="6" y="0"/>
                      <a:pt x="13" y="0"/>
                    </a:cubicBezTo>
                    <a:cubicBezTo>
                      <a:pt x="44" y="0"/>
                      <a:pt x="44" y="0"/>
                      <a:pt x="44" y="0"/>
                    </a:cubicBezTo>
                    <a:cubicBezTo>
                      <a:pt x="52" y="0"/>
                      <a:pt x="58" y="7"/>
                      <a:pt x="58" y="15"/>
                    </a:cubicBezTo>
                    <a:cubicBezTo>
                      <a:pt x="58" y="60"/>
                      <a:pt x="58" y="60"/>
                      <a:pt x="58" y="60"/>
                    </a:cubicBezTo>
                    <a:cubicBezTo>
                      <a:pt x="58" y="68"/>
                      <a:pt x="52" y="75"/>
                      <a:pt x="44" y="75"/>
                    </a:cubicBezTo>
                    <a:close/>
                    <a:moveTo>
                      <a:pt x="13" y="6"/>
                    </a:moveTo>
                    <a:cubicBezTo>
                      <a:pt x="10" y="6"/>
                      <a:pt x="6" y="10"/>
                      <a:pt x="6" y="15"/>
                    </a:cubicBezTo>
                    <a:cubicBezTo>
                      <a:pt x="6" y="60"/>
                      <a:pt x="6" y="60"/>
                      <a:pt x="6" y="60"/>
                    </a:cubicBezTo>
                    <a:cubicBezTo>
                      <a:pt x="6" y="65"/>
                      <a:pt x="10" y="68"/>
                      <a:pt x="13" y="68"/>
                    </a:cubicBezTo>
                    <a:cubicBezTo>
                      <a:pt x="44" y="68"/>
                      <a:pt x="44" y="68"/>
                      <a:pt x="44" y="68"/>
                    </a:cubicBezTo>
                    <a:cubicBezTo>
                      <a:pt x="48" y="68"/>
                      <a:pt x="51" y="65"/>
                      <a:pt x="51" y="60"/>
                    </a:cubicBezTo>
                    <a:cubicBezTo>
                      <a:pt x="51" y="15"/>
                      <a:pt x="51" y="15"/>
                      <a:pt x="51" y="15"/>
                    </a:cubicBezTo>
                    <a:cubicBezTo>
                      <a:pt x="51" y="10"/>
                      <a:pt x="48" y="6"/>
                      <a:pt x="44" y="6"/>
                    </a:cubicBezTo>
                    <a:lnTo>
                      <a:pt x="13" y="6"/>
                    </a:ln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74" name="Freeform 17"/>
              <p:cNvSpPr>
                <a:spLocks noEditPoints="1"/>
              </p:cNvSpPr>
              <p:nvPr/>
            </p:nvSpPr>
            <p:spPr bwMode="auto">
              <a:xfrm>
                <a:off x="6510" y="3069"/>
                <a:ext cx="41" cy="56"/>
              </a:xfrm>
              <a:custGeom>
                <a:avLst/>
                <a:gdLst>
                  <a:gd name="T0" fmla="*/ 7 w 17"/>
                  <a:gd name="T1" fmla="*/ 23 h 23"/>
                  <a:gd name="T2" fmla="*/ 5 w 17"/>
                  <a:gd name="T3" fmla="*/ 22 h 23"/>
                  <a:gd name="T4" fmla="*/ 1 w 17"/>
                  <a:gd name="T5" fmla="*/ 7 h 23"/>
                  <a:gd name="T6" fmla="*/ 10 w 17"/>
                  <a:gd name="T7" fmla="*/ 0 h 23"/>
                  <a:gd name="T8" fmla="*/ 15 w 17"/>
                  <a:gd name="T9" fmla="*/ 3 h 23"/>
                  <a:gd name="T10" fmla="*/ 16 w 17"/>
                  <a:gd name="T11" fmla="*/ 9 h 23"/>
                  <a:gd name="T12" fmla="*/ 14 w 17"/>
                  <a:gd name="T13" fmla="*/ 11 h 23"/>
                  <a:gd name="T14" fmla="*/ 12 w 17"/>
                  <a:gd name="T15" fmla="*/ 8 h 23"/>
                  <a:gd name="T16" fmla="*/ 11 w 17"/>
                  <a:gd name="T17" fmla="*/ 6 h 23"/>
                  <a:gd name="T18" fmla="*/ 9 w 17"/>
                  <a:gd name="T19" fmla="*/ 5 h 23"/>
                  <a:gd name="T20" fmla="*/ 6 w 17"/>
                  <a:gd name="T21" fmla="*/ 8 h 23"/>
                  <a:gd name="T22" fmla="*/ 10 w 17"/>
                  <a:gd name="T23" fmla="*/ 19 h 23"/>
                  <a:gd name="T24" fmla="*/ 9 w 17"/>
                  <a:gd name="T25" fmla="*/ 22 h 23"/>
                  <a:gd name="T26" fmla="*/ 7 w 17"/>
                  <a:gd name="T27" fmla="*/ 23 h 23"/>
                  <a:gd name="T28" fmla="*/ 7 w 17"/>
                  <a:gd name="T29" fmla="*/ 23 h 23"/>
                  <a:gd name="T30" fmla="*/ 7 w 17"/>
                  <a:gd name="T3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3">
                    <a:moveTo>
                      <a:pt x="7" y="23"/>
                    </a:moveTo>
                    <a:cubicBezTo>
                      <a:pt x="7" y="23"/>
                      <a:pt x="6" y="22"/>
                      <a:pt x="5" y="22"/>
                    </a:cubicBezTo>
                    <a:cubicBezTo>
                      <a:pt x="1" y="14"/>
                      <a:pt x="0" y="11"/>
                      <a:pt x="1" y="7"/>
                    </a:cubicBezTo>
                    <a:cubicBezTo>
                      <a:pt x="1" y="3"/>
                      <a:pt x="5" y="0"/>
                      <a:pt x="10" y="0"/>
                    </a:cubicBezTo>
                    <a:cubicBezTo>
                      <a:pt x="12" y="0"/>
                      <a:pt x="14" y="2"/>
                      <a:pt x="15" y="3"/>
                    </a:cubicBezTo>
                    <a:cubicBezTo>
                      <a:pt x="16" y="5"/>
                      <a:pt x="17" y="7"/>
                      <a:pt x="16" y="9"/>
                    </a:cubicBezTo>
                    <a:cubicBezTo>
                      <a:pt x="16" y="10"/>
                      <a:pt x="15" y="11"/>
                      <a:pt x="14" y="11"/>
                    </a:cubicBezTo>
                    <a:cubicBezTo>
                      <a:pt x="12" y="11"/>
                      <a:pt x="11" y="10"/>
                      <a:pt x="12" y="8"/>
                    </a:cubicBezTo>
                    <a:cubicBezTo>
                      <a:pt x="12" y="8"/>
                      <a:pt x="12" y="7"/>
                      <a:pt x="11" y="6"/>
                    </a:cubicBezTo>
                    <a:cubicBezTo>
                      <a:pt x="11" y="5"/>
                      <a:pt x="10" y="5"/>
                      <a:pt x="9" y="5"/>
                    </a:cubicBezTo>
                    <a:cubicBezTo>
                      <a:pt x="7" y="5"/>
                      <a:pt x="6" y="6"/>
                      <a:pt x="6" y="8"/>
                    </a:cubicBezTo>
                    <a:cubicBezTo>
                      <a:pt x="5" y="10"/>
                      <a:pt x="6" y="12"/>
                      <a:pt x="10" y="19"/>
                    </a:cubicBezTo>
                    <a:cubicBezTo>
                      <a:pt x="10" y="20"/>
                      <a:pt x="10" y="22"/>
                      <a:pt x="9" y="22"/>
                    </a:cubicBezTo>
                    <a:cubicBezTo>
                      <a:pt x="8" y="23"/>
                      <a:pt x="8" y="23"/>
                      <a:pt x="7" y="23"/>
                    </a:cubicBezTo>
                    <a:close/>
                    <a:moveTo>
                      <a:pt x="7" y="23"/>
                    </a:moveTo>
                    <a:cubicBezTo>
                      <a:pt x="7" y="23"/>
                      <a:pt x="7" y="23"/>
                      <a:pt x="7"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75" name="Freeform 18"/>
              <p:cNvSpPr>
                <a:spLocks noEditPoints="1"/>
              </p:cNvSpPr>
              <p:nvPr/>
            </p:nvSpPr>
            <p:spPr bwMode="auto">
              <a:xfrm>
                <a:off x="6519" y="3110"/>
                <a:ext cx="17" cy="17"/>
              </a:xfrm>
              <a:custGeom>
                <a:avLst/>
                <a:gdLst>
                  <a:gd name="T0" fmla="*/ 5 w 7"/>
                  <a:gd name="T1" fmla="*/ 7 h 7"/>
                  <a:gd name="T2" fmla="*/ 4 w 7"/>
                  <a:gd name="T3" fmla="*/ 7 h 7"/>
                  <a:gd name="T4" fmla="*/ 1 w 7"/>
                  <a:gd name="T5" fmla="*/ 4 h 7"/>
                  <a:gd name="T6" fmla="*/ 2 w 7"/>
                  <a:gd name="T7" fmla="*/ 1 h 7"/>
                  <a:gd name="T8" fmla="*/ 5 w 7"/>
                  <a:gd name="T9" fmla="*/ 2 h 7"/>
                  <a:gd name="T10" fmla="*/ 6 w 7"/>
                  <a:gd name="T11" fmla="*/ 2 h 7"/>
                  <a:gd name="T12" fmla="*/ 7 w 7"/>
                  <a:gd name="T13" fmla="*/ 5 h 7"/>
                  <a:gd name="T14" fmla="*/ 5 w 7"/>
                  <a:gd name="T15" fmla="*/ 7 h 7"/>
                  <a:gd name="T16" fmla="*/ 5 w 7"/>
                  <a:gd name="T17" fmla="*/ 7 h 7"/>
                  <a:gd name="T18" fmla="*/ 5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7"/>
                    </a:moveTo>
                    <a:cubicBezTo>
                      <a:pt x="4" y="7"/>
                      <a:pt x="4" y="7"/>
                      <a:pt x="4" y="7"/>
                    </a:cubicBezTo>
                    <a:cubicBezTo>
                      <a:pt x="2" y="6"/>
                      <a:pt x="2" y="5"/>
                      <a:pt x="1" y="4"/>
                    </a:cubicBezTo>
                    <a:cubicBezTo>
                      <a:pt x="0" y="3"/>
                      <a:pt x="1" y="1"/>
                      <a:pt x="2" y="1"/>
                    </a:cubicBezTo>
                    <a:cubicBezTo>
                      <a:pt x="3" y="0"/>
                      <a:pt x="5" y="1"/>
                      <a:pt x="5" y="2"/>
                    </a:cubicBezTo>
                    <a:cubicBezTo>
                      <a:pt x="5" y="2"/>
                      <a:pt x="6" y="2"/>
                      <a:pt x="6" y="2"/>
                    </a:cubicBezTo>
                    <a:cubicBezTo>
                      <a:pt x="7" y="3"/>
                      <a:pt x="7" y="4"/>
                      <a:pt x="7" y="5"/>
                    </a:cubicBezTo>
                    <a:cubicBezTo>
                      <a:pt x="7" y="6"/>
                      <a:pt x="6" y="7"/>
                      <a:pt x="5" y="7"/>
                    </a:cubicBezTo>
                    <a:close/>
                    <a:moveTo>
                      <a:pt x="5" y="7"/>
                    </a:moveTo>
                    <a:cubicBezTo>
                      <a:pt x="5" y="7"/>
                      <a:pt x="5" y="7"/>
                      <a:pt x="5"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76" name="Freeform 19"/>
              <p:cNvSpPr>
                <a:spLocks noEditPoints="1"/>
              </p:cNvSpPr>
              <p:nvPr/>
            </p:nvSpPr>
            <p:spPr bwMode="auto">
              <a:xfrm>
                <a:off x="6529" y="3079"/>
                <a:ext cx="46" cy="48"/>
              </a:xfrm>
              <a:custGeom>
                <a:avLst/>
                <a:gdLst>
                  <a:gd name="T0" fmla="*/ 2 w 19"/>
                  <a:gd name="T1" fmla="*/ 20 h 20"/>
                  <a:gd name="T2" fmla="*/ 0 w 19"/>
                  <a:gd name="T3" fmla="*/ 18 h 20"/>
                  <a:gd name="T4" fmla="*/ 2 w 19"/>
                  <a:gd name="T5" fmla="*/ 15 h 20"/>
                  <a:gd name="T6" fmla="*/ 13 w 19"/>
                  <a:gd name="T7" fmla="*/ 10 h 20"/>
                  <a:gd name="T8" fmla="*/ 12 w 19"/>
                  <a:gd name="T9" fmla="*/ 6 h 20"/>
                  <a:gd name="T10" fmla="*/ 10 w 19"/>
                  <a:gd name="T11" fmla="*/ 5 h 20"/>
                  <a:gd name="T12" fmla="*/ 8 w 19"/>
                  <a:gd name="T13" fmla="*/ 6 h 20"/>
                  <a:gd name="T14" fmla="*/ 5 w 19"/>
                  <a:gd name="T15" fmla="*/ 7 h 20"/>
                  <a:gd name="T16" fmla="*/ 4 w 19"/>
                  <a:gd name="T17" fmla="*/ 3 h 20"/>
                  <a:gd name="T18" fmla="*/ 9 w 19"/>
                  <a:gd name="T19" fmla="*/ 0 h 20"/>
                  <a:gd name="T20" fmla="*/ 15 w 19"/>
                  <a:gd name="T21" fmla="*/ 2 h 20"/>
                  <a:gd name="T22" fmla="*/ 17 w 19"/>
                  <a:gd name="T23" fmla="*/ 13 h 20"/>
                  <a:gd name="T24" fmla="*/ 3 w 19"/>
                  <a:gd name="T25" fmla="*/ 20 h 20"/>
                  <a:gd name="T26" fmla="*/ 2 w 19"/>
                  <a:gd name="T27" fmla="*/ 20 h 20"/>
                  <a:gd name="T28" fmla="*/ 2 w 19"/>
                  <a:gd name="T29" fmla="*/ 20 h 20"/>
                  <a:gd name="T30" fmla="*/ 2 w 19"/>
                  <a:gd name="T3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0">
                    <a:moveTo>
                      <a:pt x="2" y="20"/>
                    </a:moveTo>
                    <a:cubicBezTo>
                      <a:pt x="1" y="20"/>
                      <a:pt x="0" y="19"/>
                      <a:pt x="0" y="18"/>
                    </a:cubicBezTo>
                    <a:cubicBezTo>
                      <a:pt x="0" y="17"/>
                      <a:pt x="0" y="16"/>
                      <a:pt x="2" y="15"/>
                    </a:cubicBezTo>
                    <a:cubicBezTo>
                      <a:pt x="9" y="13"/>
                      <a:pt x="11" y="12"/>
                      <a:pt x="13" y="10"/>
                    </a:cubicBezTo>
                    <a:cubicBezTo>
                      <a:pt x="14" y="9"/>
                      <a:pt x="13" y="7"/>
                      <a:pt x="12" y="6"/>
                    </a:cubicBezTo>
                    <a:cubicBezTo>
                      <a:pt x="11" y="5"/>
                      <a:pt x="11" y="5"/>
                      <a:pt x="10" y="5"/>
                    </a:cubicBezTo>
                    <a:cubicBezTo>
                      <a:pt x="9" y="5"/>
                      <a:pt x="8" y="6"/>
                      <a:pt x="8" y="6"/>
                    </a:cubicBezTo>
                    <a:cubicBezTo>
                      <a:pt x="7" y="7"/>
                      <a:pt x="6" y="7"/>
                      <a:pt x="5" y="7"/>
                    </a:cubicBezTo>
                    <a:cubicBezTo>
                      <a:pt x="3" y="6"/>
                      <a:pt x="3" y="4"/>
                      <a:pt x="4" y="3"/>
                    </a:cubicBezTo>
                    <a:cubicBezTo>
                      <a:pt x="5" y="2"/>
                      <a:pt x="7" y="1"/>
                      <a:pt x="9" y="0"/>
                    </a:cubicBezTo>
                    <a:cubicBezTo>
                      <a:pt x="11" y="0"/>
                      <a:pt x="13" y="0"/>
                      <a:pt x="15" y="2"/>
                    </a:cubicBezTo>
                    <a:cubicBezTo>
                      <a:pt x="19" y="4"/>
                      <a:pt x="19" y="10"/>
                      <a:pt x="17" y="13"/>
                    </a:cubicBezTo>
                    <a:cubicBezTo>
                      <a:pt x="14" y="16"/>
                      <a:pt x="11" y="18"/>
                      <a:pt x="3" y="20"/>
                    </a:cubicBezTo>
                    <a:cubicBezTo>
                      <a:pt x="3" y="20"/>
                      <a:pt x="3" y="20"/>
                      <a:pt x="2" y="20"/>
                    </a:cubicBezTo>
                    <a:close/>
                    <a:moveTo>
                      <a:pt x="2" y="20"/>
                    </a:moveTo>
                    <a:cubicBezTo>
                      <a:pt x="2" y="20"/>
                      <a:pt x="2" y="20"/>
                      <a:pt x="2"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77" name="Freeform 20"/>
              <p:cNvSpPr>
                <a:spLocks noEditPoints="1"/>
              </p:cNvSpPr>
              <p:nvPr/>
            </p:nvSpPr>
            <p:spPr bwMode="auto">
              <a:xfrm>
                <a:off x="6524" y="3115"/>
                <a:ext cx="20" cy="12"/>
              </a:xfrm>
              <a:custGeom>
                <a:avLst/>
                <a:gdLst>
                  <a:gd name="T0" fmla="*/ 4 w 8"/>
                  <a:gd name="T1" fmla="*/ 5 h 5"/>
                  <a:gd name="T2" fmla="*/ 2 w 8"/>
                  <a:gd name="T3" fmla="*/ 5 h 5"/>
                  <a:gd name="T4" fmla="*/ 0 w 8"/>
                  <a:gd name="T5" fmla="*/ 1 h 5"/>
                  <a:gd name="T6" fmla="*/ 4 w 8"/>
                  <a:gd name="T7" fmla="*/ 0 h 5"/>
                  <a:gd name="T8" fmla="*/ 4 w 8"/>
                  <a:gd name="T9" fmla="*/ 0 h 5"/>
                  <a:gd name="T10" fmla="*/ 7 w 8"/>
                  <a:gd name="T11" fmla="*/ 2 h 5"/>
                  <a:gd name="T12" fmla="*/ 6 w 8"/>
                  <a:gd name="T13" fmla="*/ 5 h 5"/>
                  <a:gd name="T14" fmla="*/ 4 w 8"/>
                  <a:gd name="T15" fmla="*/ 5 h 5"/>
                  <a:gd name="T16" fmla="*/ 4 w 8"/>
                  <a:gd name="T17" fmla="*/ 5 h 5"/>
                  <a:gd name="T18" fmla="*/ 4 w 8"/>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4" y="5"/>
                    </a:moveTo>
                    <a:cubicBezTo>
                      <a:pt x="3" y="5"/>
                      <a:pt x="2" y="5"/>
                      <a:pt x="2" y="5"/>
                    </a:cubicBezTo>
                    <a:cubicBezTo>
                      <a:pt x="1" y="4"/>
                      <a:pt x="0" y="3"/>
                      <a:pt x="0" y="1"/>
                    </a:cubicBezTo>
                    <a:cubicBezTo>
                      <a:pt x="1" y="0"/>
                      <a:pt x="2" y="0"/>
                      <a:pt x="4" y="0"/>
                    </a:cubicBezTo>
                    <a:cubicBezTo>
                      <a:pt x="4" y="0"/>
                      <a:pt x="4" y="0"/>
                      <a:pt x="4" y="0"/>
                    </a:cubicBezTo>
                    <a:cubicBezTo>
                      <a:pt x="5" y="0"/>
                      <a:pt x="7" y="0"/>
                      <a:pt x="7" y="2"/>
                    </a:cubicBezTo>
                    <a:cubicBezTo>
                      <a:pt x="8" y="3"/>
                      <a:pt x="7" y="4"/>
                      <a:pt x="6" y="5"/>
                    </a:cubicBezTo>
                    <a:cubicBezTo>
                      <a:pt x="5" y="5"/>
                      <a:pt x="4" y="5"/>
                      <a:pt x="4" y="5"/>
                    </a:cubicBezTo>
                    <a:close/>
                    <a:moveTo>
                      <a:pt x="4" y="5"/>
                    </a:moveTo>
                    <a:cubicBezTo>
                      <a:pt x="4" y="5"/>
                      <a:pt x="4" y="5"/>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grpSp>
        <p:nvGrpSpPr>
          <p:cNvPr id="2" name="Grupo 1"/>
          <p:cNvGrpSpPr/>
          <p:nvPr/>
        </p:nvGrpSpPr>
        <p:grpSpPr>
          <a:xfrm>
            <a:off x="7964358" y="4316917"/>
            <a:ext cx="1151476" cy="1277759"/>
            <a:chOff x="7964358" y="4316917"/>
            <a:chExt cx="1151476" cy="1277759"/>
          </a:xfrm>
        </p:grpSpPr>
        <p:sp>
          <p:nvSpPr>
            <p:cNvPr id="39" name="CaixaDeTexto 79"/>
            <p:cNvSpPr txBox="1"/>
            <p:nvPr/>
          </p:nvSpPr>
          <p:spPr>
            <a:xfrm>
              <a:off x="7981197" y="4742344"/>
              <a:ext cx="1117798"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a:solidFill>
                    <a:srgbClr val="002060"/>
                  </a:solidFill>
                </a:rPr>
                <a:t>detratores</a:t>
              </a:r>
            </a:p>
          </p:txBody>
        </p:sp>
        <p:sp>
          <p:nvSpPr>
            <p:cNvPr id="54" name="CaixaDeTexto 51"/>
            <p:cNvSpPr txBox="1"/>
            <p:nvPr/>
          </p:nvSpPr>
          <p:spPr>
            <a:xfrm>
              <a:off x="7964358" y="4948345"/>
              <a:ext cx="1151476"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rgbClr val="C00000"/>
                  </a:solidFill>
                  <a:latin typeface="Arial Narrow" panose="020B0606020202030204" pitchFamily="34" charset="0"/>
                </a:rPr>
                <a:t>6,7</a:t>
              </a:r>
              <a:r>
                <a:rPr lang="pt-BR" sz="2400" b="1" dirty="0">
                  <a:solidFill>
                    <a:srgbClr val="C00000"/>
                  </a:solidFill>
                  <a:latin typeface="Arial Narrow" panose="020B0606020202030204" pitchFamily="34" charset="0"/>
                </a:rPr>
                <a:t>%</a:t>
              </a:r>
              <a:endParaRPr lang="pt-BR" b="1" dirty="0">
                <a:solidFill>
                  <a:srgbClr val="C00000"/>
                </a:solidFill>
                <a:latin typeface="Arial Narrow" panose="020B0606020202030204" pitchFamily="34" charset="0"/>
              </a:endParaRPr>
            </a:p>
          </p:txBody>
        </p:sp>
        <p:grpSp>
          <p:nvGrpSpPr>
            <p:cNvPr id="78" name="Group 4"/>
            <p:cNvGrpSpPr>
              <a:grpSpLocks noChangeAspect="1"/>
            </p:cNvGrpSpPr>
            <p:nvPr/>
          </p:nvGrpSpPr>
          <p:grpSpPr bwMode="auto">
            <a:xfrm rot="10800000">
              <a:off x="8271592" y="4316917"/>
              <a:ext cx="477220" cy="448767"/>
              <a:chOff x="6466" y="2809"/>
              <a:chExt cx="369" cy="347"/>
            </a:xfrm>
            <a:solidFill>
              <a:srgbClr val="C00000"/>
            </a:solidFill>
          </p:grpSpPr>
          <p:sp>
            <p:nvSpPr>
              <p:cNvPr id="79" name="Freeform 5"/>
              <p:cNvSpPr>
                <a:spLocks noEditPoints="1"/>
              </p:cNvSpPr>
              <p:nvPr/>
            </p:nvSpPr>
            <p:spPr bwMode="auto">
              <a:xfrm>
                <a:off x="6664" y="2840"/>
                <a:ext cx="24" cy="61"/>
              </a:xfrm>
              <a:custGeom>
                <a:avLst/>
                <a:gdLst>
                  <a:gd name="T0" fmla="*/ 3 w 10"/>
                  <a:gd name="T1" fmla="*/ 25 h 25"/>
                  <a:gd name="T2" fmla="*/ 2 w 10"/>
                  <a:gd name="T3" fmla="*/ 25 h 25"/>
                  <a:gd name="T4" fmla="*/ 0 w 10"/>
                  <a:gd name="T5" fmla="*/ 21 h 25"/>
                  <a:gd name="T6" fmla="*/ 3 w 10"/>
                  <a:gd name="T7" fmla="*/ 3 h 25"/>
                  <a:gd name="T8" fmla="*/ 7 w 10"/>
                  <a:gd name="T9" fmla="*/ 0 h 25"/>
                  <a:gd name="T10" fmla="*/ 9 w 10"/>
                  <a:gd name="T11" fmla="*/ 3 h 25"/>
                  <a:gd name="T12" fmla="*/ 6 w 10"/>
                  <a:gd name="T13" fmla="*/ 23 h 25"/>
                  <a:gd name="T14" fmla="*/ 3 w 10"/>
                  <a:gd name="T15" fmla="*/ 25 h 25"/>
                  <a:gd name="T16" fmla="*/ 3 w 10"/>
                  <a:gd name="T17" fmla="*/ 25 h 25"/>
                  <a:gd name="T18" fmla="*/ 3 w 10"/>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5">
                    <a:moveTo>
                      <a:pt x="3" y="25"/>
                    </a:moveTo>
                    <a:cubicBezTo>
                      <a:pt x="3" y="25"/>
                      <a:pt x="3" y="25"/>
                      <a:pt x="2" y="25"/>
                    </a:cubicBezTo>
                    <a:cubicBezTo>
                      <a:pt x="1" y="25"/>
                      <a:pt x="0" y="23"/>
                      <a:pt x="0" y="21"/>
                    </a:cubicBezTo>
                    <a:cubicBezTo>
                      <a:pt x="1" y="18"/>
                      <a:pt x="3" y="7"/>
                      <a:pt x="3" y="3"/>
                    </a:cubicBezTo>
                    <a:cubicBezTo>
                      <a:pt x="3" y="1"/>
                      <a:pt x="5" y="0"/>
                      <a:pt x="7" y="0"/>
                    </a:cubicBezTo>
                    <a:cubicBezTo>
                      <a:pt x="8" y="0"/>
                      <a:pt x="10" y="2"/>
                      <a:pt x="9" y="3"/>
                    </a:cubicBezTo>
                    <a:cubicBezTo>
                      <a:pt x="9" y="5"/>
                      <a:pt x="8" y="18"/>
                      <a:pt x="6" y="23"/>
                    </a:cubicBezTo>
                    <a:cubicBezTo>
                      <a:pt x="6" y="24"/>
                      <a:pt x="5" y="25"/>
                      <a:pt x="3" y="25"/>
                    </a:cubicBezTo>
                    <a:close/>
                    <a:moveTo>
                      <a:pt x="3" y="25"/>
                    </a:moveTo>
                    <a:cubicBezTo>
                      <a:pt x="3" y="25"/>
                      <a:pt x="3" y="25"/>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0" name="Freeform 6"/>
              <p:cNvSpPr>
                <a:spLocks noEditPoints="1"/>
              </p:cNvSpPr>
              <p:nvPr/>
            </p:nvSpPr>
            <p:spPr bwMode="auto">
              <a:xfrm>
                <a:off x="6724" y="2845"/>
                <a:ext cx="17" cy="53"/>
              </a:xfrm>
              <a:custGeom>
                <a:avLst/>
                <a:gdLst>
                  <a:gd name="T0" fmla="*/ 3 w 7"/>
                  <a:gd name="T1" fmla="*/ 22 h 22"/>
                  <a:gd name="T2" fmla="*/ 3 w 7"/>
                  <a:gd name="T3" fmla="*/ 22 h 22"/>
                  <a:gd name="T4" fmla="*/ 0 w 7"/>
                  <a:gd name="T5" fmla="*/ 19 h 22"/>
                  <a:gd name="T6" fmla="*/ 0 w 7"/>
                  <a:gd name="T7" fmla="*/ 3 h 22"/>
                  <a:gd name="T8" fmla="*/ 3 w 7"/>
                  <a:gd name="T9" fmla="*/ 0 h 22"/>
                  <a:gd name="T10" fmla="*/ 7 w 7"/>
                  <a:gd name="T11" fmla="*/ 3 h 22"/>
                  <a:gd name="T12" fmla="*/ 6 w 7"/>
                  <a:gd name="T13" fmla="*/ 20 h 22"/>
                  <a:gd name="T14" fmla="*/ 3 w 7"/>
                  <a:gd name="T15" fmla="*/ 22 h 22"/>
                  <a:gd name="T16" fmla="*/ 3 w 7"/>
                  <a:gd name="T17" fmla="*/ 22 h 22"/>
                  <a:gd name="T18" fmla="*/ 3 w 7"/>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2">
                    <a:moveTo>
                      <a:pt x="3" y="22"/>
                    </a:moveTo>
                    <a:cubicBezTo>
                      <a:pt x="3" y="22"/>
                      <a:pt x="3" y="22"/>
                      <a:pt x="3" y="22"/>
                    </a:cubicBezTo>
                    <a:cubicBezTo>
                      <a:pt x="1" y="22"/>
                      <a:pt x="0" y="21"/>
                      <a:pt x="0" y="19"/>
                    </a:cubicBezTo>
                    <a:cubicBezTo>
                      <a:pt x="0" y="19"/>
                      <a:pt x="1" y="10"/>
                      <a:pt x="0" y="3"/>
                    </a:cubicBezTo>
                    <a:cubicBezTo>
                      <a:pt x="0" y="1"/>
                      <a:pt x="2" y="0"/>
                      <a:pt x="3" y="0"/>
                    </a:cubicBezTo>
                    <a:cubicBezTo>
                      <a:pt x="5" y="0"/>
                      <a:pt x="7" y="1"/>
                      <a:pt x="7" y="3"/>
                    </a:cubicBezTo>
                    <a:cubicBezTo>
                      <a:pt x="7" y="11"/>
                      <a:pt x="6" y="19"/>
                      <a:pt x="6" y="20"/>
                    </a:cubicBezTo>
                    <a:cubicBezTo>
                      <a:pt x="6" y="21"/>
                      <a:pt x="5" y="22"/>
                      <a:pt x="3" y="22"/>
                    </a:cubicBezTo>
                    <a:close/>
                    <a:moveTo>
                      <a:pt x="3" y="22"/>
                    </a:moveTo>
                    <a:cubicBezTo>
                      <a:pt x="3" y="22"/>
                      <a:pt x="3" y="22"/>
                      <a:pt x="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1" name="Freeform 7"/>
              <p:cNvSpPr>
                <a:spLocks noEditPoints="1"/>
              </p:cNvSpPr>
              <p:nvPr/>
            </p:nvSpPr>
            <p:spPr bwMode="auto">
              <a:xfrm>
                <a:off x="6671" y="2809"/>
                <a:ext cx="70" cy="53"/>
              </a:xfrm>
              <a:custGeom>
                <a:avLst/>
                <a:gdLst>
                  <a:gd name="T0" fmla="*/ 26 w 29"/>
                  <a:gd name="T1" fmla="*/ 22 h 22"/>
                  <a:gd name="T2" fmla="*/ 22 w 29"/>
                  <a:gd name="T3" fmla="*/ 19 h 22"/>
                  <a:gd name="T4" fmla="*/ 19 w 29"/>
                  <a:gd name="T5" fmla="*/ 8 h 22"/>
                  <a:gd name="T6" fmla="*/ 12 w 29"/>
                  <a:gd name="T7" fmla="*/ 6 h 22"/>
                  <a:gd name="T8" fmla="*/ 6 w 29"/>
                  <a:gd name="T9" fmla="*/ 16 h 22"/>
                  <a:gd name="T10" fmla="*/ 3 w 29"/>
                  <a:gd name="T11" fmla="*/ 19 h 22"/>
                  <a:gd name="T12" fmla="*/ 0 w 29"/>
                  <a:gd name="T13" fmla="*/ 16 h 22"/>
                  <a:gd name="T14" fmla="*/ 12 w 29"/>
                  <a:gd name="T15" fmla="*/ 0 h 22"/>
                  <a:gd name="T16" fmla="*/ 23 w 29"/>
                  <a:gd name="T17" fmla="*/ 3 h 22"/>
                  <a:gd name="T18" fmla="*/ 29 w 29"/>
                  <a:gd name="T19" fmla="*/ 18 h 22"/>
                  <a:gd name="T20" fmla="*/ 26 w 29"/>
                  <a:gd name="T21" fmla="*/ 22 h 22"/>
                  <a:gd name="T22" fmla="*/ 26 w 29"/>
                  <a:gd name="T23" fmla="*/ 22 h 22"/>
                  <a:gd name="T24" fmla="*/ 26 w 29"/>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2">
                    <a:moveTo>
                      <a:pt x="26" y="22"/>
                    </a:moveTo>
                    <a:cubicBezTo>
                      <a:pt x="24" y="22"/>
                      <a:pt x="23" y="20"/>
                      <a:pt x="22" y="19"/>
                    </a:cubicBezTo>
                    <a:cubicBezTo>
                      <a:pt x="22" y="15"/>
                      <a:pt x="22" y="10"/>
                      <a:pt x="19" y="8"/>
                    </a:cubicBezTo>
                    <a:cubicBezTo>
                      <a:pt x="17" y="7"/>
                      <a:pt x="15" y="6"/>
                      <a:pt x="12" y="6"/>
                    </a:cubicBezTo>
                    <a:cubicBezTo>
                      <a:pt x="9" y="7"/>
                      <a:pt x="7" y="8"/>
                      <a:pt x="6" y="16"/>
                    </a:cubicBezTo>
                    <a:cubicBezTo>
                      <a:pt x="6" y="18"/>
                      <a:pt x="5" y="19"/>
                      <a:pt x="3" y="19"/>
                    </a:cubicBezTo>
                    <a:cubicBezTo>
                      <a:pt x="1" y="19"/>
                      <a:pt x="0" y="17"/>
                      <a:pt x="0" y="16"/>
                    </a:cubicBezTo>
                    <a:cubicBezTo>
                      <a:pt x="1" y="11"/>
                      <a:pt x="2" y="1"/>
                      <a:pt x="12" y="0"/>
                    </a:cubicBezTo>
                    <a:cubicBezTo>
                      <a:pt x="16" y="0"/>
                      <a:pt x="20" y="1"/>
                      <a:pt x="23" y="3"/>
                    </a:cubicBezTo>
                    <a:cubicBezTo>
                      <a:pt x="28" y="7"/>
                      <a:pt x="29" y="14"/>
                      <a:pt x="29" y="18"/>
                    </a:cubicBezTo>
                    <a:cubicBezTo>
                      <a:pt x="29" y="20"/>
                      <a:pt x="28" y="22"/>
                      <a:pt x="26" y="22"/>
                    </a:cubicBezTo>
                    <a:close/>
                    <a:moveTo>
                      <a:pt x="26" y="22"/>
                    </a:moveTo>
                    <a:cubicBezTo>
                      <a:pt x="26" y="22"/>
                      <a:pt x="26" y="22"/>
                      <a:pt x="26"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2" name="Freeform 8"/>
              <p:cNvSpPr>
                <a:spLocks noEditPoints="1"/>
              </p:cNvSpPr>
              <p:nvPr/>
            </p:nvSpPr>
            <p:spPr bwMode="auto">
              <a:xfrm>
                <a:off x="6712" y="2937"/>
                <a:ext cx="97" cy="17"/>
              </a:xfrm>
              <a:custGeom>
                <a:avLst/>
                <a:gdLst>
                  <a:gd name="T0" fmla="*/ 37 w 40"/>
                  <a:gd name="T1" fmla="*/ 7 h 7"/>
                  <a:gd name="T2" fmla="*/ 4 w 40"/>
                  <a:gd name="T3" fmla="*/ 7 h 7"/>
                  <a:gd name="T4" fmla="*/ 0 w 40"/>
                  <a:gd name="T5" fmla="*/ 3 h 7"/>
                  <a:gd name="T6" fmla="*/ 4 w 40"/>
                  <a:gd name="T7" fmla="*/ 0 h 7"/>
                  <a:gd name="T8" fmla="*/ 37 w 40"/>
                  <a:gd name="T9" fmla="*/ 0 h 7"/>
                  <a:gd name="T10" fmla="*/ 40 w 40"/>
                  <a:gd name="T11" fmla="*/ 3 h 7"/>
                  <a:gd name="T12" fmla="*/ 37 w 40"/>
                  <a:gd name="T13" fmla="*/ 7 h 7"/>
                  <a:gd name="T14" fmla="*/ 37 w 40"/>
                  <a:gd name="T15" fmla="*/ 7 h 7"/>
                  <a:gd name="T16" fmla="*/ 37 w 40"/>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
                    <a:moveTo>
                      <a:pt x="37" y="7"/>
                    </a:moveTo>
                    <a:cubicBezTo>
                      <a:pt x="4" y="7"/>
                      <a:pt x="4" y="7"/>
                      <a:pt x="4" y="7"/>
                    </a:cubicBezTo>
                    <a:cubicBezTo>
                      <a:pt x="2" y="7"/>
                      <a:pt x="0" y="5"/>
                      <a:pt x="0" y="3"/>
                    </a:cubicBezTo>
                    <a:cubicBezTo>
                      <a:pt x="0" y="2"/>
                      <a:pt x="2" y="0"/>
                      <a:pt x="4" y="0"/>
                    </a:cubicBezTo>
                    <a:cubicBezTo>
                      <a:pt x="37" y="0"/>
                      <a:pt x="37" y="0"/>
                      <a:pt x="37" y="0"/>
                    </a:cubicBezTo>
                    <a:cubicBezTo>
                      <a:pt x="39" y="0"/>
                      <a:pt x="40" y="2"/>
                      <a:pt x="40" y="3"/>
                    </a:cubicBezTo>
                    <a:cubicBezTo>
                      <a:pt x="40" y="5"/>
                      <a:pt x="39" y="7"/>
                      <a:pt x="37" y="7"/>
                    </a:cubicBezTo>
                    <a:close/>
                    <a:moveTo>
                      <a:pt x="37" y="7"/>
                    </a:moveTo>
                    <a:cubicBezTo>
                      <a:pt x="37" y="7"/>
                      <a:pt x="37" y="7"/>
                      <a:pt x="37"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3" name="Freeform 9"/>
              <p:cNvSpPr>
                <a:spLocks noEditPoints="1"/>
              </p:cNvSpPr>
              <p:nvPr/>
            </p:nvSpPr>
            <p:spPr bwMode="auto">
              <a:xfrm>
                <a:off x="6794" y="2937"/>
                <a:ext cx="41" cy="67"/>
              </a:xfrm>
              <a:custGeom>
                <a:avLst/>
                <a:gdLst>
                  <a:gd name="T0" fmla="*/ 3 w 17"/>
                  <a:gd name="T1" fmla="*/ 28 h 28"/>
                  <a:gd name="T2" fmla="*/ 0 w 17"/>
                  <a:gd name="T3" fmla="*/ 25 h 28"/>
                  <a:gd name="T4" fmla="*/ 3 w 17"/>
                  <a:gd name="T5" fmla="*/ 21 h 28"/>
                  <a:gd name="T6" fmla="*/ 10 w 17"/>
                  <a:gd name="T7" fmla="*/ 14 h 28"/>
                  <a:gd name="T8" fmla="*/ 3 w 17"/>
                  <a:gd name="T9" fmla="*/ 7 h 28"/>
                  <a:gd name="T10" fmla="*/ 0 w 17"/>
                  <a:gd name="T11" fmla="*/ 3 h 28"/>
                  <a:gd name="T12" fmla="*/ 3 w 17"/>
                  <a:gd name="T13" fmla="*/ 0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5"/>
                    </a:cubicBezTo>
                    <a:cubicBezTo>
                      <a:pt x="0" y="23"/>
                      <a:pt x="1" y="21"/>
                      <a:pt x="3" y="21"/>
                    </a:cubicBezTo>
                    <a:cubicBezTo>
                      <a:pt x="7" y="21"/>
                      <a:pt x="10" y="18"/>
                      <a:pt x="10" y="14"/>
                    </a:cubicBezTo>
                    <a:cubicBezTo>
                      <a:pt x="10" y="10"/>
                      <a:pt x="7" y="7"/>
                      <a:pt x="3" y="7"/>
                    </a:cubicBezTo>
                    <a:cubicBezTo>
                      <a:pt x="1" y="7"/>
                      <a:pt x="0" y="5"/>
                      <a:pt x="0" y="3"/>
                    </a:cubicBezTo>
                    <a:cubicBezTo>
                      <a:pt x="0" y="2"/>
                      <a:pt x="1" y="0"/>
                      <a:pt x="3" y="0"/>
                    </a:cubicBezTo>
                    <a:cubicBezTo>
                      <a:pt x="10" y="0"/>
                      <a:pt x="17" y="6"/>
                      <a:pt x="17" y="14"/>
                    </a:cubicBezTo>
                    <a:cubicBezTo>
                      <a:pt x="17" y="22"/>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4" name="Freeform 10"/>
              <p:cNvSpPr>
                <a:spLocks noEditPoints="1"/>
              </p:cNvSpPr>
              <p:nvPr/>
            </p:nvSpPr>
            <p:spPr bwMode="auto">
              <a:xfrm>
                <a:off x="6787" y="2987"/>
                <a:ext cx="41" cy="68"/>
              </a:xfrm>
              <a:custGeom>
                <a:avLst/>
                <a:gdLst>
                  <a:gd name="T0" fmla="*/ 3 w 17"/>
                  <a:gd name="T1" fmla="*/ 28 h 28"/>
                  <a:gd name="T2" fmla="*/ 0 w 17"/>
                  <a:gd name="T3" fmla="*/ 25 h 28"/>
                  <a:gd name="T4" fmla="*/ 3 w 17"/>
                  <a:gd name="T5" fmla="*/ 21 h 28"/>
                  <a:gd name="T6" fmla="*/ 10 w 17"/>
                  <a:gd name="T7" fmla="*/ 14 h 28"/>
                  <a:gd name="T8" fmla="*/ 5 w 17"/>
                  <a:gd name="T9" fmla="*/ 7 h 28"/>
                  <a:gd name="T10" fmla="*/ 3 w 17"/>
                  <a:gd name="T11" fmla="*/ 3 h 28"/>
                  <a:gd name="T12" fmla="*/ 7 w 17"/>
                  <a:gd name="T13" fmla="*/ 1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5"/>
                    </a:cubicBezTo>
                    <a:cubicBezTo>
                      <a:pt x="0" y="23"/>
                      <a:pt x="1" y="21"/>
                      <a:pt x="3" y="21"/>
                    </a:cubicBezTo>
                    <a:cubicBezTo>
                      <a:pt x="7" y="21"/>
                      <a:pt x="10" y="18"/>
                      <a:pt x="10" y="14"/>
                    </a:cubicBezTo>
                    <a:cubicBezTo>
                      <a:pt x="10" y="11"/>
                      <a:pt x="8" y="8"/>
                      <a:pt x="5" y="7"/>
                    </a:cubicBezTo>
                    <a:cubicBezTo>
                      <a:pt x="3" y="6"/>
                      <a:pt x="2" y="4"/>
                      <a:pt x="3" y="3"/>
                    </a:cubicBezTo>
                    <a:cubicBezTo>
                      <a:pt x="3" y="1"/>
                      <a:pt x="5" y="0"/>
                      <a:pt x="7" y="1"/>
                    </a:cubicBezTo>
                    <a:cubicBezTo>
                      <a:pt x="13" y="2"/>
                      <a:pt x="17" y="8"/>
                      <a:pt x="17" y="14"/>
                    </a:cubicBezTo>
                    <a:cubicBezTo>
                      <a:pt x="17" y="22"/>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5" name="Freeform 11"/>
              <p:cNvSpPr>
                <a:spLocks noEditPoints="1"/>
              </p:cNvSpPr>
              <p:nvPr/>
            </p:nvSpPr>
            <p:spPr bwMode="auto">
              <a:xfrm>
                <a:off x="6780" y="3038"/>
                <a:ext cx="41" cy="67"/>
              </a:xfrm>
              <a:custGeom>
                <a:avLst/>
                <a:gdLst>
                  <a:gd name="T0" fmla="*/ 3 w 17"/>
                  <a:gd name="T1" fmla="*/ 28 h 28"/>
                  <a:gd name="T2" fmla="*/ 0 w 17"/>
                  <a:gd name="T3" fmla="*/ 24 h 28"/>
                  <a:gd name="T4" fmla="*/ 3 w 17"/>
                  <a:gd name="T5" fmla="*/ 21 h 28"/>
                  <a:gd name="T6" fmla="*/ 10 w 17"/>
                  <a:gd name="T7" fmla="*/ 14 h 28"/>
                  <a:gd name="T8" fmla="*/ 5 w 17"/>
                  <a:gd name="T9" fmla="*/ 7 h 28"/>
                  <a:gd name="T10" fmla="*/ 3 w 17"/>
                  <a:gd name="T11" fmla="*/ 3 h 28"/>
                  <a:gd name="T12" fmla="*/ 7 w 17"/>
                  <a:gd name="T13" fmla="*/ 0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4"/>
                    </a:cubicBezTo>
                    <a:cubicBezTo>
                      <a:pt x="0" y="23"/>
                      <a:pt x="1" y="21"/>
                      <a:pt x="3" y="21"/>
                    </a:cubicBezTo>
                    <a:cubicBezTo>
                      <a:pt x="7" y="21"/>
                      <a:pt x="10" y="18"/>
                      <a:pt x="10" y="14"/>
                    </a:cubicBezTo>
                    <a:cubicBezTo>
                      <a:pt x="10" y="10"/>
                      <a:pt x="8" y="8"/>
                      <a:pt x="5" y="7"/>
                    </a:cubicBezTo>
                    <a:cubicBezTo>
                      <a:pt x="3" y="6"/>
                      <a:pt x="2" y="4"/>
                      <a:pt x="3" y="3"/>
                    </a:cubicBezTo>
                    <a:cubicBezTo>
                      <a:pt x="3" y="1"/>
                      <a:pt x="5" y="0"/>
                      <a:pt x="7" y="0"/>
                    </a:cubicBezTo>
                    <a:cubicBezTo>
                      <a:pt x="12" y="2"/>
                      <a:pt x="17" y="8"/>
                      <a:pt x="17" y="14"/>
                    </a:cubicBezTo>
                    <a:cubicBezTo>
                      <a:pt x="17" y="21"/>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6" name="Freeform 12"/>
              <p:cNvSpPr>
                <a:spLocks noEditPoints="1"/>
              </p:cNvSpPr>
              <p:nvPr/>
            </p:nvSpPr>
            <p:spPr bwMode="auto">
              <a:xfrm>
                <a:off x="6770" y="3089"/>
                <a:ext cx="41" cy="67"/>
              </a:xfrm>
              <a:custGeom>
                <a:avLst/>
                <a:gdLst>
                  <a:gd name="T0" fmla="*/ 4 w 17"/>
                  <a:gd name="T1" fmla="*/ 28 h 28"/>
                  <a:gd name="T2" fmla="*/ 0 w 17"/>
                  <a:gd name="T3" fmla="*/ 24 h 28"/>
                  <a:gd name="T4" fmla="*/ 4 w 17"/>
                  <a:gd name="T5" fmla="*/ 21 h 28"/>
                  <a:gd name="T6" fmla="*/ 11 w 17"/>
                  <a:gd name="T7" fmla="*/ 14 h 28"/>
                  <a:gd name="T8" fmla="*/ 6 w 17"/>
                  <a:gd name="T9" fmla="*/ 7 h 28"/>
                  <a:gd name="T10" fmla="*/ 4 w 17"/>
                  <a:gd name="T11" fmla="*/ 3 h 28"/>
                  <a:gd name="T12" fmla="*/ 8 w 17"/>
                  <a:gd name="T13" fmla="*/ 0 h 28"/>
                  <a:gd name="T14" fmla="*/ 17 w 17"/>
                  <a:gd name="T15" fmla="*/ 14 h 28"/>
                  <a:gd name="T16" fmla="*/ 4 w 17"/>
                  <a:gd name="T17" fmla="*/ 28 h 28"/>
                  <a:gd name="T18" fmla="*/ 4 w 17"/>
                  <a:gd name="T19" fmla="*/ 28 h 28"/>
                  <a:gd name="T20" fmla="*/ 4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4" y="28"/>
                    </a:moveTo>
                    <a:cubicBezTo>
                      <a:pt x="2" y="28"/>
                      <a:pt x="0" y="26"/>
                      <a:pt x="0" y="24"/>
                    </a:cubicBezTo>
                    <a:cubicBezTo>
                      <a:pt x="0" y="23"/>
                      <a:pt x="2" y="21"/>
                      <a:pt x="4" y="21"/>
                    </a:cubicBezTo>
                    <a:cubicBezTo>
                      <a:pt x="8" y="21"/>
                      <a:pt x="11" y="18"/>
                      <a:pt x="11" y="14"/>
                    </a:cubicBezTo>
                    <a:cubicBezTo>
                      <a:pt x="11" y="10"/>
                      <a:pt x="9" y="8"/>
                      <a:pt x="6" y="7"/>
                    </a:cubicBezTo>
                    <a:cubicBezTo>
                      <a:pt x="4" y="6"/>
                      <a:pt x="3" y="4"/>
                      <a:pt x="4" y="3"/>
                    </a:cubicBezTo>
                    <a:cubicBezTo>
                      <a:pt x="4" y="1"/>
                      <a:pt x="6" y="0"/>
                      <a:pt x="8" y="0"/>
                    </a:cubicBezTo>
                    <a:cubicBezTo>
                      <a:pt x="14" y="2"/>
                      <a:pt x="17" y="8"/>
                      <a:pt x="17" y="14"/>
                    </a:cubicBezTo>
                    <a:cubicBezTo>
                      <a:pt x="17" y="21"/>
                      <a:pt x="11" y="28"/>
                      <a:pt x="4" y="28"/>
                    </a:cubicBezTo>
                    <a:close/>
                    <a:moveTo>
                      <a:pt x="4" y="28"/>
                    </a:moveTo>
                    <a:cubicBezTo>
                      <a:pt x="4" y="28"/>
                      <a:pt x="4" y="28"/>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7" name="Freeform 13"/>
              <p:cNvSpPr>
                <a:spLocks noEditPoints="1"/>
              </p:cNvSpPr>
              <p:nvPr/>
            </p:nvSpPr>
            <p:spPr bwMode="auto">
              <a:xfrm>
                <a:off x="6589" y="3105"/>
                <a:ext cx="198" cy="51"/>
              </a:xfrm>
              <a:custGeom>
                <a:avLst/>
                <a:gdLst>
                  <a:gd name="T0" fmla="*/ 46 w 82"/>
                  <a:gd name="T1" fmla="*/ 21 h 21"/>
                  <a:gd name="T2" fmla="*/ 25 w 82"/>
                  <a:gd name="T3" fmla="*/ 21 h 21"/>
                  <a:gd name="T4" fmla="*/ 6 w 82"/>
                  <a:gd name="T5" fmla="*/ 9 h 21"/>
                  <a:gd name="T6" fmla="*/ 2 w 82"/>
                  <a:gd name="T7" fmla="*/ 6 h 21"/>
                  <a:gd name="T8" fmla="*/ 1 w 82"/>
                  <a:gd name="T9" fmla="*/ 1 h 21"/>
                  <a:gd name="T10" fmla="*/ 5 w 82"/>
                  <a:gd name="T11" fmla="*/ 1 h 21"/>
                  <a:gd name="T12" fmla="*/ 10 w 82"/>
                  <a:gd name="T13" fmla="*/ 5 h 21"/>
                  <a:gd name="T14" fmla="*/ 26 w 82"/>
                  <a:gd name="T15" fmla="*/ 14 h 21"/>
                  <a:gd name="T16" fmla="*/ 79 w 82"/>
                  <a:gd name="T17" fmla="*/ 14 h 21"/>
                  <a:gd name="T18" fmla="*/ 82 w 82"/>
                  <a:gd name="T19" fmla="*/ 17 h 21"/>
                  <a:gd name="T20" fmla="*/ 79 w 82"/>
                  <a:gd name="T21" fmla="*/ 21 h 21"/>
                  <a:gd name="T22" fmla="*/ 46 w 82"/>
                  <a:gd name="T23" fmla="*/ 21 h 21"/>
                  <a:gd name="T24" fmla="*/ 46 w 82"/>
                  <a:gd name="T25" fmla="*/ 21 h 21"/>
                  <a:gd name="T26" fmla="*/ 46 w 82"/>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21">
                    <a:moveTo>
                      <a:pt x="46" y="21"/>
                    </a:moveTo>
                    <a:cubicBezTo>
                      <a:pt x="39" y="21"/>
                      <a:pt x="31" y="21"/>
                      <a:pt x="25" y="21"/>
                    </a:cubicBezTo>
                    <a:cubicBezTo>
                      <a:pt x="17" y="20"/>
                      <a:pt x="11" y="14"/>
                      <a:pt x="6" y="9"/>
                    </a:cubicBezTo>
                    <a:cubicBezTo>
                      <a:pt x="4" y="8"/>
                      <a:pt x="3" y="7"/>
                      <a:pt x="2" y="6"/>
                    </a:cubicBezTo>
                    <a:cubicBezTo>
                      <a:pt x="0" y="5"/>
                      <a:pt x="0" y="3"/>
                      <a:pt x="1" y="1"/>
                    </a:cubicBezTo>
                    <a:cubicBezTo>
                      <a:pt x="2" y="0"/>
                      <a:pt x="4" y="0"/>
                      <a:pt x="5" y="1"/>
                    </a:cubicBezTo>
                    <a:cubicBezTo>
                      <a:pt x="7" y="2"/>
                      <a:pt x="9" y="3"/>
                      <a:pt x="10" y="5"/>
                    </a:cubicBezTo>
                    <a:cubicBezTo>
                      <a:pt x="15" y="9"/>
                      <a:pt x="20" y="14"/>
                      <a:pt x="26" y="14"/>
                    </a:cubicBezTo>
                    <a:cubicBezTo>
                      <a:pt x="42" y="15"/>
                      <a:pt x="78" y="14"/>
                      <a:pt x="79" y="14"/>
                    </a:cubicBezTo>
                    <a:cubicBezTo>
                      <a:pt x="80" y="14"/>
                      <a:pt x="82" y="16"/>
                      <a:pt x="82" y="17"/>
                    </a:cubicBezTo>
                    <a:cubicBezTo>
                      <a:pt x="82" y="19"/>
                      <a:pt x="80" y="21"/>
                      <a:pt x="79" y="21"/>
                    </a:cubicBezTo>
                    <a:cubicBezTo>
                      <a:pt x="78" y="21"/>
                      <a:pt x="62" y="21"/>
                      <a:pt x="46" y="21"/>
                    </a:cubicBezTo>
                    <a:close/>
                    <a:moveTo>
                      <a:pt x="46" y="21"/>
                    </a:moveTo>
                    <a:cubicBezTo>
                      <a:pt x="46" y="21"/>
                      <a:pt x="46" y="21"/>
                      <a:pt x="46"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8" name="Freeform 14"/>
              <p:cNvSpPr>
                <a:spLocks noEditPoints="1"/>
              </p:cNvSpPr>
              <p:nvPr/>
            </p:nvSpPr>
            <p:spPr bwMode="auto">
              <a:xfrm>
                <a:off x="6712" y="2884"/>
                <a:ext cx="27" cy="70"/>
              </a:xfrm>
              <a:custGeom>
                <a:avLst/>
                <a:gdLst>
                  <a:gd name="T0" fmla="*/ 4 w 11"/>
                  <a:gd name="T1" fmla="*/ 29 h 29"/>
                  <a:gd name="T2" fmla="*/ 2 w 11"/>
                  <a:gd name="T3" fmla="*/ 28 h 29"/>
                  <a:gd name="T4" fmla="*/ 1 w 11"/>
                  <a:gd name="T5" fmla="*/ 24 h 29"/>
                  <a:gd name="T6" fmla="*/ 5 w 11"/>
                  <a:gd name="T7" fmla="*/ 3 h 29"/>
                  <a:gd name="T8" fmla="*/ 8 w 11"/>
                  <a:gd name="T9" fmla="*/ 0 h 29"/>
                  <a:gd name="T10" fmla="*/ 11 w 11"/>
                  <a:gd name="T11" fmla="*/ 3 h 29"/>
                  <a:gd name="T12" fmla="*/ 6 w 11"/>
                  <a:gd name="T13" fmla="*/ 27 h 29"/>
                  <a:gd name="T14" fmla="*/ 4 w 11"/>
                  <a:gd name="T15" fmla="*/ 29 h 29"/>
                  <a:gd name="T16" fmla="*/ 4 w 11"/>
                  <a:gd name="T17" fmla="*/ 29 h 29"/>
                  <a:gd name="T18" fmla="*/ 4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4" y="29"/>
                    </a:moveTo>
                    <a:cubicBezTo>
                      <a:pt x="3" y="29"/>
                      <a:pt x="2" y="28"/>
                      <a:pt x="2" y="28"/>
                    </a:cubicBezTo>
                    <a:cubicBezTo>
                      <a:pt x="0" y="27"/>
                      <a:pt x="0" y="25"/>
                      <a:pt x="1" y="24"/>
                    </a:cubicBezTo>
                    <a:cubicBezTo>
                      <a:pt x="1" y="24"/>
                      <a:pt x="3" y="19"/>
                      <a:pt x="5" y="3"/>
                    </a:cubicBezTo>
                    <a:cubicBezTo>
                      <a:pt x="5" y="1"/>
                      <a:pt x="7" y="0"/>
                      <a:pt x="8" y="0"/>
                    </a:cubicBezTo>
                    <a:cubicBezTo>
                      <a:pt x="10" y="0"/>
                      <a:pt x="11" y="2"/>
                      <a:pt x="11" y="3"/>
                    </a:cubicBezTo>
                    <a:cubicBezTo>
                      <a:pt x="10" y="21"/>
                      <a:pt x="7" y="26"/>
                      <a:pt x="6" y="27"/>
                    </a:cubicBezTo>
                    <a:cubicBezTo>
                      <a:pt x="6" y="28"/>
                      <a:pt x="5" y="29"/>
                      <a:pt x="4" y="29"/>
                    </a:cubicBezTo>
                    <a:close/>
                    <a:moveTo>
                      <a:pt x="4" y="29"/>
                    </a:moveTo>
                    <a:cubicBezTo>
                      <a:pt x="4" y="29"/>
                      <a:pt x="4" y="29"/>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9" name="Freeform 15"/>
              <p:cNvSpPr>
                <a:spLocks noEditPoints="1"/>
              </p:cNvSpPr>
              <p:nvPr/>
            </p:nvSpPr>
            <p:spPr bwMode="auto">
              <a:xfrm>
                <a:off x="6589" y="2886"/>
                <a:ext cx="92" cy="123"/>
              </a:xfrm>
              <a:custGeom>
                <a:avLst/>
                <a:gdLst>
                  <a:gd name="T0" fmla="*/ 3 w 38"/>
                  <a:gd name="T1" fmla="*/ 51 h 51"/>
                  <a:gd name="T2" fmla="*/ 0 w 38"/>
                  <a:gd name="T3" fmla="*/ 48 h 51"/>
                  <a:gd name="T4" fmla="*/ 2 w 38"/>
                  <a:gd name="T5" fmla="*/ 44 h 51"/>
                  <a:gd name="T6" fmla="*/ 31 w 38"/>
                  <a:gd name="T7" fmla="*/ 2 h 51"/>
                  <a:gd name="T8" fmla="*/ 35 w 38"/>
                  <a:gd name="T9" fmla="*/ 0 h 51"/>
                  <a:gd name="T10" fmla="*/ 37 w 38"/>
                  <a:gd name="T11" fmla="*/ 4 h 51"/>
                  <a:gd name="T12" fmla="*/ 3 w 38"/>
                  <a:gd name="T13" fmla="*/ 51 h 51"/>
                  <a:gd name="T14" fmla="*/ 3 w 38"/>
                  <a:gd name="T15" fmla="*/ 51 h 51"/>
                  <a:gd name="T16" fmla="*/ 3 w 38"/>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1">
                    <a:moveTo>
                      <a:pt x="3" y="51"/>
                    </a:moveTo>
                    <a:cubicBezTo>
                      <a:pt x="1" y="51"/>
                      <a:pt x="0" y="49"/>
                      <a:pt x="0" y="48"/>
                    </a:cubicBezTo>
                    <a:cubicBezTo>
                      <a:pt x="0" y="46"/>
                      <a:pt x="1" y="45"/>
                      <a:pt x="2" y="44"/>
                    </a:cubicBezTo>
                    <a:cubicBezTo>
                      <a:pt x="6" y="43"/>
                      <a:pt x="27" y="21"/>
                      <a:pt x="31" y="2"/>
                    </a:cubicBezTo>
                    <a:cubicBezTo>
                      <a:pt x="32" y="1"/>
                      <a:pt x="33" y="0"/>
                      <a:pt x="35" y="0"/>
                    </a:cubicBezTo>
                    <a:cubicBezTo>
                      <a:pt x="37" y="1"/>
                      <a:pt x="38" y="2"/>
                      <a:pt x="37" y="4"/>
                    </a:cubicBezTo>
                    <a:cubicBezTo>
                      <a:pt x="32" y="24"/>
                      <a:pt x="9" y="51"/>
                      <a:pt x="3" y="51"/>
                    </a:cubicBezTo>
                    <a:close/>
                    <a:moveTo>
                      <a:pt x="3" y="51"/>
                    </a:moveTo>
                    <a:cubicBezTo>
                      <a:pt x="3" y="51"/>
                      <a:pt x="3" y="51"/>
                      <a:pt x="3"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0" name="Freeform 16"/>
              <p:cNvSpPr>
                <a:spLocks noEditPoints="1"/>
              </p:cNvSpPr>
              <p:nvPr/>
            </p:nvSpPr>
            <p:spPr bwMode="auto">
              <a:xfrm>
                <a:off x="6466" y="2975"/>
                <a:ext cx="140" cy="181"/>
              </a:xfrm>
              <a:custGeom>
                <a:avLst/>
                <a:gdLst>
                  <a:gd name="T0" fmla="*/ 44 w 58"/>
                  <a:gd name="T1" fmla="*/ 75 h 75"/>
                  <a:gd name="T2" fmla="*/ 13 w 58"/>
                  <a:gd name="T3" fmla="*/ 75 h 75"/>
                  <a:gd name="T4" fmla="*/ 0 w 58"/>
                  <a:gd name="T5" fmla="*/ 60 h 75"/>
                  <a:gd name="T6" fmla="*/ 0 w 58"/>
                  <a:gd name="T7" fmla="*/ 15 h 75"/>
                  <a:gd name="T8" fmla="*/ 13 w 58"/>
                  <a:gd name="T9" fmla="*/ 0 h 75"/>
                  <a:gd name="T10" fmla="*/ 44 w 58"/>
                  <a:gd name="T11" fmla="*/ 0 h 75"/>
                  <a:gd name="T12" fmla="*/ 58 w 58"/>
                  <a:gd name="T13" fmla="*/ 15 h 75"/>
                  <a:gd name="T14" fmla="*/ 58 w 58"/>
                  <a:gd name="T15" fmla="*/ 60 h 75"/>
                  <a:gd name="T16" fmla="*/ 44 w 58"/>
                  <a:gd name="T17" fmla="*/ 75 h 75"/>
                  <a:gd name="T18" fmla="*/ 13 w 58"/>
                  <a:gd name="T19" fmla="*/ 6 h 75"/>
                  <a:gd name="T20" fmla="*/ 6 w 58"/>
                  <a:gd name="T21" fmla="*/ 15 h 75"/>
                  <a:gd name="T22" fmla="*/ 6 w 58"/>
                  <a:gd name="T23" fmla="*/ 60 h 75"/>
                  <a:gd name="T24" fmla="*/ 13 w 58"/>
                  <a:gd name="T25" fmla="*/ 68 h 75"/>
                  <a:gd name="T26" fmla="*/ 44 w 58"/>
                  <a:gd name="T27" fmla="*/ 68 h 75"/>
                  <a:gd name="T28" fmla="*/ 51 w 58"/>
                  <a:gd name="T29" fmla="*/ 60 h 75"/>
                  <a:gd name="T30" fmla="*/ 51 w 58"/>
                  <a:gd name="T31" fmla="*/ 15 h 75"/>
                  <a:gd name="T32" fmla="*/ 44 w 58"/>
                  <a:gd name="T33" fmla="*/ 6 h 75"/>
                  <a:gd name="T34" fmla="*/ 13 w 58"/>
                  <a:gd name="T35" fmla="*/ 6 h 75"/>
                  <a:gd name="T36" fmla="*/ 13 w 58"/>
                  <a:gd name="T37" fmla="*/ 6 h 75"/>
                  <a:gd name="T38" fmla="*/ 13 w 58"/>
                  <a:gd name="T39"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75">
                    <a:moveTo>
                      <a:pt x="44" y="75"/>
                    </a:moveTo>
                    <a:cubicBezTo>
                      <a:pt x="13" y="75"/>
                      <a:pt x="13" y="75"/>
                      <a:pt x="13" y="75"/>
                    </a:cubicBezTo>
                    <a:cubicBezTo>
                      <a:pt x="6" y="75"/>
                      <a:pt x="0" y="68"/>
                      <a:pt x="0" y="60"/>
                    </a:cubicBezTo>
                    <a:cubicBezTo>
                      <a:pt x="0" y="15"/>
                      <a:pt x="0" y="15"/>
                      <a:pt x="0" y="15"/>
                    </a:cubicBezTo>
                    <a:cubicBezTo>
                      <a:pt x="0" y="7"/>
                      <a:pt x="6" y="0"/>
                      <a:pt x="13" y="0"/>
                    </a:cubicBezTo>
                    <a:cubicBezTo>
                      <a:pt x="44" y="0"/>
                      <a:pt x="44" y="0"/>
                      <a:pt x="44" y="0"/>
                    </a:cubicBezTo>
                    <a:cubicBezTo>
                      <a:pt x="52" y="0"/>
                      <a:pt x="58" y="7"/>
                      <a:pt x="58" y="15"/>
                    </a:cubicBezTo>
                    <a:cubicBezTo>
                      <a:pt x="58" y="60"/>
                      <a:pt x="58" y="60"/>
                      <a:pt x="58" y="60"/>
                    </a:cubicBezTo>
                    <a:cubicBezTo>
                      <a:pt x="58" y="68"/>
                      <a:pt x="52" y="75"/>
                      <a:pt x="44" y="75"/>
                    </a:cubicBezTo>
                    <a:close/>
                    <a:moveTo>
                      <a:pt x="13" y="6"/>
                    </a:moveTo>
                    <a:cubicBezTo>
                      <a:pt x="10" y="6"/>
                      <a:pt x="6" y="10"/>
                      <a:pt x="6" y="15"/>
                    </a:cubicBezTo>
                    <a:cubicBezTo>
                      <a:pt x="6" y="60"/>
                      <a:pt x="6" y="60"/>
                      <a:pt x="6" y="60"/>
                    </a:cubicBezTo>
                    <a:cubicBezTo>
                      <a:pt x="6" y="65"/>
                      <a:pt x="10" y="68"/>
                      <a:pt x="13" y="68"/>
                    </a:cubicBezTo>
                    <a:cubicBezTo>
                      <a:pt x="44" y="68"/>
                      <a:pt x="44" y="68"/>
                      <a:pt x="44" y="68"/>
                    </a:cubicBezTo>
                    <a:cubicBezTo>
                      <a:pt x="48" y="68"/>
                      <a:pt x="51" y="65"/>
                      <a:pt x="51" y="60"/>
                    </a:cubicBezTo>
                    <a:cubicBezTo>
                      <a:pt x="51" y="15"/>
                      <a:pt x="51" y="15"/>
                      <a:pt x="51" y="15"/>
                    </a:cubicBezTo>
                    <a:cubicBezTo>
                      <a:pt x="51" y="10"/>
                      <a:pt x="48" y="6"/>
                      <a:pt x="44" y="6"/>
                    </a:cubicBezTo>
                    <a:lnTo>
                      <a:pt x="13" y="6"/>
                    </a:ln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1" name="Freeform 18"/>
              <p:cNvSpPr>
                <a:spLocks noEditPoints="1"/>
              </p:cNvSpPr>
              <p:nvPr/>
            </p:nvSpPr>
            <p:spPr bwMode="auto">
              <a:xfrm>
                <a:off x="6519" y="3110"/>
                <a:ext cx="17" cy="17"/>
              </a:xfrm>
              <a:custGeom>
                <a:avLst/>
                <a:gdLst>
                  <a:gd name="T0" fmla="*/ 5 w 7"/>
                  <a:gd name="T1" fmla="*/ 7 h 7"/>
                  <a:gd name="T2" fmla="*/ 4 w 7"/>
                  <a:gd name="T3" fmla="*/ 7 h 7"/>
                  <a:gd name="T4" fmla="*/ 1 w 7"/>
                  <a:gd name="T5" fmla="*/ 4 h 7"/>
                  <a:gd name="T6" fmla="*/ 2 w 7"/>
                  <a:gd name="T7" fmla="*/ 1 h 7"/>
                  <a:gd name="T8" fmla="*/ 5 w 7"/>
                  <a:gd name="T9" fmla="*/ 2 h 7"/>
                  <a:gd name="T10" fmla="*/ 6 w 7"/>
                  <a:gd name="T11" fmla="*/ 2 h 7"/>
                  <a:gd name="T12" fmla="*/ 7 w 7"/>
                  <a:gd name="T13" fmla="*/ 5 h 7"/>
                  <a:gd name="T14" fmla="*/ 5 w 7"/>
                  <a:gd name="T15" fmla="*/ 7 h 7"/>
                  <a:gd name="T16" fmla="*/ 5 w 7"/>
                  <a:gd name="T17" fmla="*/ 7 h 7"/>
                  <a:gd name="T18" fmla="*/ 5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7"/>
                    </a:moveTo>
                    <a:cubicBezTo>
                      <a:pt x="4" y="7"/>
                      <a:pt x="4" y="7"/>
                      <a:pt x="4" y="7"/>
                    </a:cubicBezTo>
                    <a:cubicBezTo>
                      <a:pt x="2" y="6"/>
                      <a:pt x="2" y="5"/>
                      <a:pt x="1" y="4"/>
                    </a:cubicBezTo>
                    <a:cubicBezTo>
                      <a:pt x="0" y="3"/>
                      <a:pt x="1" y="1"/>
                      <a:pt x="2" y="1"/>
                    </a:cubicBezTo>
                    <a:cubicBezTo>
                      <a:pt x="3" y="0"/>
                      <a:pt x="5" y="1"/>
                      <a:pt x="5" y="2"/>
                    </a:cubicBezTo>
                    <a:cubicBezTo>
                      <a:pt x="5" y="2"/>
                      <a:pt x="6" y="2"/>
                      <a:pt x="6" y="2"/>
                    </a:cubicBezTo>
                    <a:cubicBezTo>
                      <a:pt x="7" y="3"/>
                      <a:pt x="7" y="4"/>
                      <a:pt x="7" y="5"/>
                    </a:cubicBezTo>
                    <a:cubicBezTo>
                      <a:pt x="7" y="6"/>
                      <a:pt x="6" y="7"/>
                      <a:pt x="5" y="7"/>
                    </a:cubicBezTo>
                    <a:close/>
                    <a:moveTo>
                      <a:pt x="5" y="7"/>
                    </a:moveTo>
                    <a:cubicBezTo>
                      <a:pt x="5" y="7"/>
                      <a:pt x="5" y="7"/>
                      <a:pt x="5"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2" name="Freeform 20"/>
              <p:cNvSpPr>
                <a:spLocks noEditPoints="1"/>
              </p:cNvSpPr>
              <p:nvPr/>
            </p:nvSpPr>
            <p:spPr bwMode="auto">
              <a:xfrm>
                <a:off x="6524" y="3115"/>
                <a:ext cx="20" cy="12"/>
              </a:xfrm>
              <a:custGeom>
                <a:avLst/>
                <a:gdLst>
                  <a:gd name="T0" fmla="*/ 4 w 8"/>
                  <a:gd name="T1" fmla="*/ 5 h 5"/>
                  <a:gd name="T2" fmla="*/ 2 w 8"/>
                  <a:gd name="T3" fmla="*/ 5 h 5"/>
                  <a:gd name="T4" fmla="*/ 0 w 8"/>
                  <a:gd name="T5" fmla="*/ 1 h 5"/>
                  <a:gd name="T6" fmla="*/ 4 w 8"/>
                  <a:gd name="T7" fmla="*/ 0 h 5"/>
                  <a:gd name="T8" fmla="*/ 4 w 8"/>
                  <a:gd name="T9" fmla="*/ 0 h 5"/>
                  <a:gd name="T10" fmla="*/ 7 w 8"/>
                  <a:gd name="T11" fmla="*/ 2 h 5"/>
                  <a:gd name="T12" fmla="*/ 6 w 8"/>
                  <a:gd name="T13" fmla="*/ 5 h 5"/>
                  <a:gd name="T14" fmla="*/ 4 w 8"/>
                  <a:gd name="T15" fmla="*/ 5 h 5"/>
                  <a:gd name="T16" fmla="*/ 4 w 8"/>
                  <a:gd name="T17" fmla="*/ 5 h 5"/>
                  <a:gd name="T18" fmla="*/ 4 w 8"/>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4" y="5"/>
                    </a:moveTo>
                    <a:cubicBezTo>
                      <a:pt x="3" y="5"/>
                      <a:pt x="2" y="5"/>
                      <a:pt x="2" y="5"/>
                    </a:cubicBezTo>
                    <a:cubicBezTo>
                      <a:pt x="1" y="4"/>
                      <a:pt x="0" y="3"/>
                      <a:pt x="0" y="1"/>
                    </a:cubicBezTo>
                    <a:cubicBezTo>
                      <a:pt x="1" y="0"/>
                      <a:pt x="2" y="0"/>
                      <a:pt x="4" y="0"/>
                    </a:cubicBezTo>
                    <a:cubicBezTo>
                      <a:pt x="4" y="0"/>
                      <a:pt x="4" y="0"/>
                      <a:pt x="4" y="0"/>
                    </a:cubicBezTo>
                    <a:cubicBezTo>
                      <a:pt x="5" y="0"/>
                      <a:pt x="7" y="0"/>
                      <a:pt x="7" y="2"/>
                    </a:cubicBezTo>
                    <a:cubicBezTo>
                      <a:pt x="8" y="3"/>
                      <a:pt x="7" y="4"/>
                      <a:pt x="6" y="5"/>
                    </a:cubicBezTo>
                    <a:cubicBezTo>
                      <a:pt x="5" y="5"/>
                      <a:pt x="4" y="5"/>
                      <a:pt x="4" y="5"/>
                    </a:cubicBezTo>
                    <a:close/>
                    <a:moveTo>
                      <a:pt x="4" y="5"/>
                    </a:moveTo>
                    <a:cubicBezTo>
                      <a:pt x="4" y="5"/>
                      <a:pt x="4" y="5"/>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grpSp>
        <p:nvGrpSpPr>
          <p:cNvPr id="3" name="Grupo 2"/>
          <p:cNvGrpSpPr/>
          <p:nvPr/>
        </p:nvGrpSpPr>
        <p:grpSpPr>
          <a:xfrm>
            <a:off x="9092294" y="4497645"/>
            <a:ext cx="1159452" cy="1063830"/>
            <a:chOff x="9092294" y="4497645"/>
            <a:chExt cx="1159452" cy="1063830"/>
          </a:xfrm>
        </p:grpSpPr>
        <p:sp>
          <p:nvSpPr>
            <p:cNvPr id="37" name="CaixaDeTexto 77"/>
            <p:cNvSpPr txBox="1"/>
            <p:nvPr/>
          </p:nvSpPr>
          <p:spPr>
            <a:xfrm>
              <a:off x="9181109" y="4745867"/>
              <a:ext cx="910641"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a:solidFill>
                    <a:srgbClr val="002060"/>
                  </a:solidFill>
                </a:rPr>
                <a:t>neutros</a:t>
              </a:r>
            </a:p>
          </p:txBody>
        </p:sp>
        <p:sp>
          <p:nvSpPr>
            <p:cNvPr id="55" name="CaixaDeTexto 51"/>
            <p:cNvSpPr txBox="1"/>
            <p:nvPr/>
          </p:nvSpPr>
          <p:spPr>
            <a:xfrm>
              <a:off x="9092294" y="4915144"/>
              <a:ext cx="1159452"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3600" b="1" dirty="0">
                  <a:solidFill>
                    <a:schemeClr val="accent2"/>
                  </a:solidFill>
                  <a:latin typeface="Arial Narrow" panose="020B0606020202030204" pitchFamily="34" charset="0"/>
                </a:rPr>
                <a:t>15,1</a:t>
              </a:r>
              <a:r>
                <a:rPr lang="pt-BR" sz="2400" b="1" dirty="0">
                  <a:solidFill>
                    <a:schemeClr val="accent2"/>
                  </a:solidFill>
                  <a:latin typeface="Arial Narrow" panose="020B0606020202030204" pitchFamily="34" charset="0"/>
                </a:rPr>
                <a:t>%</a:t>
              </a:r>
              <a:endParaRPr lang="pt-BR" b="1" dirty="0">
                <a:solidFill>
                  <a:schemeClr val="accent2"/>
                </a:solidFill>
                <a:latin typeface="Arial Narrow" panose="020B0606020202030204" pitchFamily="34" charset="0"/>
              </a:endParaRPr>
            </a:p>
          </p:txBody>
        </p:sp>
        <p:sp>
          <p:nvSpPr>
            <p:cNvPr id="93" name="Retângulo 92"/>
            <p:cNvSpPr/>
            <p:nvPr/>
          </p:nvSpPr>
          <p:spPr>
            <a:xfrm>
              <a:off x="9364444" y="4497645"/>
              <a:ext cx="523875" cy="873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94" name="Grupo 93"/>
          <p:cNvGrpSpPr/>
          <p:nvPr/>
        </p:nvGrpSpPr>
        <p:grpSpPr>
          <a:xfrm>
            <a:off x="642963" y="5365535"/>
            <a:ext cx="1069593" cy="497735"/>
            <a:chOff x="10807700" y="5128364"/>
            <a:chExt cx="1069593" cy="497735"/>
          </a:xfrm>
        </p:grpSpPr>
        <p:sp>
          <p:nvSpPr>
            <p:cNvPr id="95"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96" name="Imagem 95"/>
            <p:cNvPicPr>
              <a:picLocks noChangeAspect="1"/>
            </p:cNvPicPr>
            <p:nvPr/>
          </p:nvPicPr>
          <p:blipFill>
            <a:blip r:embed="rId3"/>
            <a:stretch>
              <a:fillRect/>
            </a:stretch>
          </p:blipFill>
          <p:spPr>
            <a:xfrm>
              <a:off x="10900443" y="5223781"/>
              <a:ext cx="222928" cy="295539"/>
            </a:xfrm>
            <a:prstGeom prst="rect">
              <a:avLst/>
            </a:prstGeom>
          </p:spPr>
        </p:pic>
        <p:sp>
          <p:nvSpPr>
            <p:cNvPr id="97" name="Retângulo 96"/>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98" name="Grupo 97"/>
          <p:cNvGrpSpPr/>
          <p:nvPr/>
        </p:nvGrpSpPr>
        <p:grpSpPr>
          <a:xfrm>
            <a:off x="1688813" y="3426151"/>
            <a:ext cx="9753010" cy="2582127"/>
            <a:chOff x="1688813" y="3470640"/>
            <a:chExt cx="9753010" cy="2582127"/>
          </a:xfrm>
        </p:grpSpPr>
        <p:sp>
          <p:nvSpPr>
            <p:cNvPr id="99" name="CaixaDeTexto 51"/>
            <p:cNvSpPr txBox="1"/>
            <p:nvPr/>
          </p:nvSpPr>
          <p:spPr>
            <a:xfrm>
              <a:off x="7964358" y="5683435"/>
              <a:ext cx="1151476" cy="36933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accent4">
                      <a:lumMod val="75000"/>
                    </a:schemeClr>
                  </a:solidFill>
                  <a:latin typeface="Arial Narrow" panose="020B0606020202030204" pitchFamily="34" charset="0"/>
                </a:rPr>
                <a:t>5,2</a:t>
              </a:r>
              <a:r>
                <a:rPr lang="pt-BR" sz="1200" b="1" dirty="0">
                  <a:solidFill>
                    <a:schemeClr val="accent4">
                      <a:lumMod val="75000"/>
                    </a:schemeClr>
                  </a:solidFill>
                  <a:latin typeface="Arial Narrow" panose="020B0606020202030204" pitchFamily="34" charset="0"/>
                </a:rPr>
                <a:t>%</a:t>
              </a:r>
              <a:endParaRPr lang="pt-BR" sz="700" b="1" dirty="0">
                <a:solidFill>
                  <a:schemeClr val="accent4">
                    <a:lumMod val="75000"/>
                  </a:schemeClr>
                </a:solidFill>
                <a:latin typeface="Arial Narrow" panose="020B0606020202030204" pitchFamily="34" charset="0"/>
              </a:endParaRPr>
            </a:p>
          </p:txBody>
        </p:sp>
        <p:sp>
          <p:nvSpPr>
            <p:cNvPr id="100" name="CaixaDeTexto 51"/>
            <p:cNvSpPr txBox="1"/>
            <p:nvPr/>
          </p:nvSpPr>
          <p:spPr>
            <a:xfrm>
              <a:off x="9092294" y="5683435"/>
              <a:ext cx="1159452" cy="36933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accent4">
                      <a:lumMod val="75000"/>
                    </a:schemeClr>
                  </a:solidFill>
                  <a:latin typeface="Arial Narrow" panose="020B0606020202030204" pitchFamily="34" charset="0"/>
                </a:rPr>
                <a:t>14,4</a:t>
              </a:r>
              <a:r>
                <a:rPr lang="pt-BR" sz="1200" b="1" dirty="0">
                  <a:solidFill>
                    <a:schemeClr val="accent4">
                      <a:lumMod val="75000"/>
                    </a:schemeClr>
                  </a:solidFill>
                  <a:latin typeface="Arial Narrow" panose="020B0606020202030204" pitchFamily="34" charset="0"/>
                </a:rPr>
                <a:t>%</a:t>
              </a:r>
              <a:endParaRPr lang="pt-BR" sz="700" b="1" dirty="0">
                <a:solidFill>
                  <a:schemeClr val="accent4">
                    <a:lumMod val="75000"/>
                  </a:schemeClr>
                </a:solidFill>
                <a:latin typeface="Arial Narrow" panose="020B0606020202030204" pitchFamily="34" charset="0"/>
              </a:endParaRPr>
            </a:p>
          </p:txBody>
        </p:sp>
        <p:sp>
          <p:nvSpPr>
            <p:cNvPr id="101" name="CaixaDeTexto 51"/>
            <p:cNvSpPr txBox="1"/>
            <p:nvPr/>
          </p:nvSpPr>
          <p:spPr>
            <a:xfrm>
              <a:off x="10271215" y="5683435"/>
              <a:ext cx="1170608" cy="36933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accent4">
                      <a:lumMod val="75000"/>
                    </a:schemeClr>
                  </a:solidFill>
                  <a:latin typeface="Arial Narrow" panose="020B0606020202030204" pitchFamily="34" charset="0"/>
                </a:rPr>
                <a:t>80,4</a:t>
              </a:r>
              <a:r>
                <a:rPr lang="pt-BR" sz="1200" b="1" dirty="0">
                  <a:solidFill>
                    <a:schemeClr val="accent4">
                      <a:lumMod val="75000"/>
                    </a:schemeClr>
                  </a:solidFill>
                  <a:latin typeface="Arial Narrow" panose="020B0606020202030204" pitchFamily="34" charset="0"/>
                </a:rPr>
                <a:t>%</a:t>
              </a:r>
              <a:endParaRPr lang="pt-BR" sz="700" b="1" dirty="0">
                <a:solidFill>
                  <a:schemeClr val="accent4">
                    <a:lumMod val="75000"/>
                  </a:schemeClr>
                </a:solidFill>
                <a:latin typeface="Arial Narrow" panose="020B0606020202030204" pitchFamily="34" charset="0"/>
              </a:endParaRPr>
            </a:p>
          </p:txBody>
        </p:sp>
        <p:sp>
          <p:nvSpPr>
            <p:cNvPr id="102" name="CaixaDeTexto 51"/>
            <p:cNvSpPr txBox="1"/>
            <p:nvPr/>
          </p:nvSpPr>
          <p:spPr>
            <a:xfrm>
              <a:off x="1688813" y="3470640"/>
              <a:ext cx="1151476" cy="46166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2400" b="1" dirty="0">
                  <a:solidFill>
                    <a:schemeClr val="accent4">
                      <a:lumMod val="75000"/>
                    </a:schemeClr>
                  </a:solidFill>
                  <a:latin typeface="Arial Narrow" panose="020B0606020202030204" pitchFamily="34" charset="0"/>
                </a:rPr>
                <a:t>75,2</a:t>
              </a:r>
              <a:r>
                <a:rPr lang="pt-BR" sz="1600" b="1" dirty="0">
                  <a:solidFill>
                    <a:schemeClr val="accent4">
                      <a:lumMod val="75000"/>
                    </a:schemeClr>
                  </a:solidFill>
                  <a:latin typeface="Arial Narrow" panose="020B0606020202030204" pitchFamily="34" charset="0"/>
                </a:rPr>
                <a:t>%</a:t>
              </a:r>
              <a:endParaRPr lang="pt-BR" sz="900" b="1" dirty="0">
                <a:solidFill>
                  <a:schemeClr val="accent4">
                    <a:lumMod val="75000"/>
                  </a:schemeClr>
                </a:solidFill>
                <a:latin typeface="Arial Narrow" panose="020B0606020202030204" pitchFamily="34" charset="0"/>
              </a:endParaRPr>
            </a:p>
          </p:txBody>
        </p:sp>
      </p:grpSp>
      <p:sp>
        <p:nvSpPr>
          <p:cNvPr id="103" name="Espaço Reservado para Conteúdo 2"/>
          <p:cNvSpPr txBox="1">
            <a:spLocks/>
          </p:cNvSpPr>
          <p:nvPr/>
        </p:nvSpPr>
        <p:spPr>
          <a:xfrm>
            <a:off x="2279829" y="655400"/>
            <a:ext cx="7632343" cy="80827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probabilidade de recomendar o  Sebraetec</a:t>
            </a:r>
          </a:p>
        </p:txBody>
      </p:sp>
      <p:sp>
        <p:nvSpPr>
          <p:cNvPr id="104" name="Espaço Reservado para Conteúdo 2"/>
          <p:cNvSpPr txBox="1">
            <a:spLocks/>
          </p:cNvSpPr>
          <p:nvPr/>
        </p:nvSpPr>
        <p:spPr>
          <a:xfrm>
            <a:off x="1895535" y="6181200"/>
            <a:ext cx="10486965" cy="49386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P18 - </a:t>
            </a:r>
            <a:r>
              <a:rPr lang="pt-BR" sz="1200" dirty="0">
                <a:solidFill>
                  <a:schemeClr val="accent1">
                    <a:lumMod val="50000"/>
                  </a:schemeClr>
                </a:solidFill>
              </a:rPr>
              <a:t>Considerando os resultados que obteve com a participação no programa Sebraetec, qual a probabilidade de recomendar o programa para outras </a:t>
            </a:r>
            <a:r>
              <a:rPr lang="pt-BR" sz="1200" dirty="0" smtClean="0">
                <a:solidFill>
                  <a:schemeClr val="accent1">
                    <a:lumMod val="50000"/>
                  </a:schemeClr>
                </a:solidFill>
              </a:rPr>
              <a:t>pessoas?</a:t>
            </a:r>
            <a:endParaRPr lang="pt-BR" sz="1200" dirty="0">
              <a:solidFill>
                <a:schemeClr val="accent1">
                  <a:lumMod val="50000"/>
                </a:schemeClr>
              </a:solidFill>
            </a:endParaRPr>
          </a:p>
        </p:txBody>
      </p:sp>
    </p:spTree>
    <p:extLst>
      <p:ext uri="{BB962C8B-B14F-4D97-AF65-F5344CB8AC3E}">
        <p14:creationId xmlns:p14="http://schemas.microsoft.com/office/powerpoint/2010/main" val="3081340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03"/>
                                        </p:tgtEl>
                                        <p:attrNameLst>
                                          <p:attrName>style.visibility</p:attrName>
                                        </p:attrNameLst>
                                      </p:cBhvr>
                                      <p:to>
                                        <p:strVal val="visible"/>
                                      </p:to>
                                    </p:set>
                                  </p:childTnLst>
                                </p:cTn>
                              </p:par>
                            </p:childTnLst>
                          </p:cTn>
                        </p:par>
                        <p:par>
                          <p:cTn id="7" fill="hold">
                            <p:stCondLst>
                              <p:cond delay="0"/>
                            </p:stCondLst>
                            <p:childTnLst>
                              <p:par>
                                <p:cTn id="8" presetID="22" presetClass="entr" presetSubtype="4" fill="hold" grpId="0" nodeType="afterEffect">
                                  <p:stCondLst>
                                    <p:cond delay="0"/>
                                  </p:stCondLst>
                                  <p:childTnLst>
                                    <p:set>
                                      <p:cBhvr>
                                        <p:cTn id="9" dur="1" fill="hold">
                                          <p:stCondLst>
                                            <p:cond delay="0"/>
                                          </p:stCondLst>
                                        </p:cTn>
                                        <p:tgtEl>
                                          <p:spTgt spid="35">
                                            <p:graphicEl>
                                              <a:chart seriesIdx="-3" categoryIdx="-3" bldStep="gridLegend"/>
                                            </p:graphicEl>
                                          </p:spTgt>
                                        </p:tgtEl>
                                        <p:attrNameLst>
                                          <p:attrName>style.visibility</p:attrName>
                                        </p:attrNameLst>
                                      </p:cBhvr>
                                      <p:to>
                                        <p:strVal val="visible"/>
                                      </p:to>
                                    </p:set>
                                    <p:animEffect transition="in" filter="wipe(down)">
                                      <p:cBhvr>
                                        <p:cTn id="10" dur="500"/>
                                        <p:tgtEl>
                                          <p:spTgt spid="35">
                                            <p:graphicEl>
                                              <a:chart seriesIdx="-3" categoryIdx="-3" bldStep="gridLegend"/>
                                            </p:graphicEl>
                                          </p:spTgt>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35">
                                            <p:graphicEl>
                                              <a:chart seriesIdx="-4" categoryIdx="0" bldStep="category"/>
                                            </p:graphicEl>
                                          </p:spTgt>
                                        </p:tgtEl>
                                        <p:attrNameLst>
                                          <p:attrName>style.visibility</p:attrName>
                                        </p:attrNameLst>
                                      </p:cBhvr>
                                      <p:to>
                                        <p:strVal val="visible"/>
                                      </p:to>
                                    </p:set>
                                    <p:animEffect transition="in" filter="wipe(down)">
                                      <p:cBhvr>
                                        <p:cTn id="14" dur="100"/>
                                        <p:tgtEl>
                                          <p:spTgt spid="35">
                                            <p:graphicEl>
                                              <a:chart seriesIdx="-4" categoryIdx="0" bldStep="category"/>
                                            </p:graphicEl>
                                          </p:spTgt>
                                        </p:tgtEl>
                                      </p:cBhvr>
                                    </p:animEffect>
                                  </p:childTnLst>
                                </p:cTn>
                              </p:par>
                            </p:childTnLst>
                          </p:cTn>
                        </p:par>
                        <p:par>
                          <p:cTn id="15" fill="hold">
                            <p:stCondLst>
                              <p:cond delay="600"/>
                            </p:stCondLst>
                            <p:childTnLst>
                              <p:par>
                                <p:cTn id="16" presetID="22" presetClass="entr" presetSubtype="4" fill="hold" grpId="0" nodeType="afterEffect">
                                  <p:stCondLst>
                                    <p:cond delay="0"/>
                                  </p:stCondLst>
                                  <p:childTnLst>
                                    <p:set>
                                      <p:cBhvr>
                                        <p:cTn id="17" dur="1" fill="hold">
                                          <p:stCondLst>
                                            <p:cond delay="0"/>
                                          </p:stCondLst>
                                        </p:cTn>
                                        <p:tgtEl>
                                          <p:spTgt spid="35">
                                            <p:graphicEl>
                                              <a:chart seriesIdx="-4" categoryIdx="1" bldStep="category"/>
                                            </p:graphicEl>
                                          </p:spTgt>
                                        </p:tgtEl>
                                        <p:attrNameLst>
                                          <p:attrName>style.visibility</p:attrName>
                                        </p:attrNameLst>
                                      </p:cBhvr>
                                      <p:to>
                                        <p:strVal val="visible"/>
                                      </p:to>
                                    </p:set>
                                    <p:animEffect transition="in" filter="wipe(down)">
                                      <p:cBhvr>
                                        <p:cTn id="18" dur="100"/>
                                        <p:tgtEl>
                                          <p:spTgt spid="35">
                                            <p:graphicEl>
                                              <a:chart seriesIdx="-4" categoryIdx="1" bldStep="category"/>
                                            </p:graphicEl>
                                          </p:spTgt>
                                        </p:tgtEl>
                                      </p:cBhvr>
                                    </p:animEffect>
                                  </p:childTnLst>
                                </p:cTn>
                              </p:par>
                            </p:childTnLst>
                          </p:cTn>
                        </p:par>
                        <p:par>
                          <p:cTn id="19" fill="hold">
                            <p:stCondLst>
                              <p:cond delay="700"/>
                            </p:stCondLst>
                            <p:childTnLst>
                              <p:par>
                                <p:cTn id="20" presetID="22" presetClass="entr" presetSubtype="4" fill="hold" grpId="0" nodeType="afterEffect">
                                  <p:stCondLst>
                                    <p:cond delay="0"/>
                                  </p:stCondLst>
                                  <p:childTnLst>
                                    <p:set>
                                      <p:cBhvr>
                                        <p:cTn id="21" dur="1" fill="hold">
                                          <p:stCondLst>
                                            <p:cond delay="0"/>
                                          </p:stCondLst>
                                        </p:cTn>
                                        <p:tgtEl>
                                          <p:spTgt spid="35">
                                            <p:graphicEl>
                                              <a:chart seriesIdx="-4" categoryIdx="2" bldStep="category"/>
                                            </p:graphicEl>
                                          </p:spTgt>
                                        </p:tgtEl>
                                        <p:attrNameLst>
                                          <p:attrName>style.visibility</p:attrName>
                                        </p:attrNameLst>
                                      </p:cBhvr>
                                      <p:to>
                                        <p:strVal val="visible"/>
                                      </p:to>
                                    </p:set>
                                    <p:animEffect transition="in" filter="wipe(down)">
                                      <p:cBhvr>
                                        <p:cTn id="22" dur="100"/>
                                        <p:tgtEl>
                                          <p:spTgt spid="35">
                                            <p:graphicEl>
                                              <a:chart seriesIdx="-4" categoryIdx="2" bldStep="category"/>
                                            </p:graphicEl>
                                          </p:spTgt>
                                        </p:tgtEl>
                                      </p:cBhvr>
                                    </p:animEffect>
                                  </p:childTnLst>
                                </p:cTn>
                              </p:par>
                            </p:childTnLst>
                          </p:cTn>
                        </p:par>
                        <p:par>
                          <p:cTn id="23" fill="hold">
                            <p:stCondLst>
                              <p:cond delay="800"/>
                            </p:stCondLst>
                            <p:childTnLst>
                              <p:par>
                                <p:cTn id="24" presetID="22" presetClass="entr" presetSubtype="4" fill="hold" grpId="0" nodeType="afterEffect">
                                  <p:stCondLst>
                                    <p:cond delay="0"/>
                                  </p:stCondLst>
                                  <p:childTnLst>
                                    <p:set>
                                      <p:cBhvr>
                                        <p:cTn id="25" dur="1" fill="hold">
                                          <p:stCondLst>
                                            <p:cond delay="0"/>
                                          </p:stCondLst>
                                        </p:cTn>
                                        <p:tgtEl>
                                          <p:spTgt spid="35">
                                            <p:graphicEl>
                                              <a:chart seriesIdx="-4" categoryIdx="3" bldStep="category"/>
                                            </p:graphicEl>
                                          </p:spTgt>
                                        </p:tgtEl>
                                        <p:attrNameLst>
                                          <p:attrName>style.visibility</p:attrName>
                                        </p:attrNameLst>
                                      </p:cBhvr>
                                      <p:to>
                                        <p:strVal val="visible"/>
                                      </p:to>
                                    </p:set>
                                    <p:animEffect transition="in" filter="wipe(down)">
                                      <p:cBhvr>
                                        <p:cTn id="26" dur="100"/>
                                        <p:tgtEl>
                                          <p:spTgt spid="35">
                                            <p:graphicEl>
                                              <a:chart seriesIdx="-4" categoryIdx="3" bldStep="category"/>
                                            </p:graphicEl>
                                          </p:spTgt>
                                        </p:tgtEl>
                                      </p:cBhvr>
                                    </p:animEffect>
                                  </p:childTnLst>
                                </p:cTn>
                              </p:par>
                            </p:childTnLst>
                          </p:cTn>
                        </p:par>
                        <p:par>
                          <p:cTn id="27" fill="hold">
                            <p:stCondLst>
                              <p:cond delay="900"/>
                            </p:stCondLst>
                            <p:childTnLst>
                              <p:par>
                                <p:cTn id="28" presetID="22" presetClass="entr" presetSubtype="4" fill="hold" grpId="0" nodeType="afterEffect">
                                  <p:stCondLst>
                                    <p:cond delay="0"/>
                                  </p:stCondLst>
                                  <p:childTnLst>
                                    <p:set>
                                      <p:cBhvr>
                                        <p:cTn id="29" dur="1" fill="hold">
                                          <p:stCondLst>
                                            <p:cond delay="0"/>
                                          </p:stCondLst>
                                        </p:cTn>
                                        <p:tgtEl>
                                          <p:spTgt spid="35">
                                            <p:graphicEl>
                                              <a:chart seriesIdx="-4" categoryIdx="4" bldStep="category"/>
                                            </p:graphicEl>
                                          </p:spTgt>
                                        </p:tgtEl>
                                        <p:attrNameLst>
                                          <p:attrName>style.visibility</p:attrName>
                                        </p:attrNameLst>
                                      </p:cBhvr>
                                      <p:to>
                                        <p:strVal val="visible"/>
                                      </p:to>
                                    </p:set>
                                    <p:animEffect transition="in" filter="wipe(down)">
                                      <p:cBhvr>
                                        <p:cTn id="30" dur="100"/>
                                        <p:tgtEl>
                                          <p:spTgt spid="35">
                                            <p:graphicEl>
                                              <a:chart seriesIdx="-4" categoryIdx="4" bldStep="category"/>
                                            </p:graphicEl>
                                          </p:spTgt>
                                        </p:tgtEl>
                                      </p:cBhvr>
                                    </p:animEffect>
                                  </p:childTnLst>
                                </p:cTn>
                              </p:par>
                            </p:childTnLst>
                          </p:cTn>
                        </p:par>
                        <p:par>
                          <p:cTn id="31" fill="hold">
                            <p:stCondLst>
                              <p:cond delay="1000"/>
                            </p:stCondLst>
                            <p:childTnLst>
                              <p:par>
                                <p:cTn id="32" presetID="22" presetClass="entr" presetSubtype="4" fill="hold" grpId="0" nodeType="afterEffect">
                                  <p:stCondLst>
                                    <p:cond delay="0"/>
                                  </p:stCondLst>
                                  <p:childTnLst>
                                    <p:set>
                                      <p:cBhvr>
                                        <p:cTn id="33" dur="1" fill="hold">
                                          <p:stCondLst>
                                            <p:cond delay="0"/>
                                          </p:stCondLst>
                                        </p:cTn>
                                        <p:tgtEl>
                                          <p:spTgt spid="35">
                                            <p:graphicEl>
                                              <a:chart seriesIdx="-4" categoryIdx="5" bldStep="category"/>
                                            </p:graphicEl>
                                          </p:spTgt>
                                        </p:tgtEl>
                                        <p:attrNameLst>
                                          <p:attrName>style.visibility</p:attrName>
                                        </p:attrNameLst>
                                      </p:cBhvr>
                                      <p:to>
                                        <p:strVal val="visible"/>
                                      </p:to>
                                    </p:set>
                                    <p:animEffect transition="in" filter="wipe(down)">
                                      <p:cBhvr>
                                        <p:cTn id="34" dur="100"/>
                                        <p:tgtEl>
                                          <p:spTgt spid="35">
                                            <p:graphicEl>
                                              <a:chart seriesIdx="-4" categoryIdx="5" bldStep="category"/>
                                            </p:graphicEl>
                                          </p:spTgt>
                                        </p:tgtEl>
                                      </p:cBhvr>
                                    </p:animEffect>
                                  </p:childTnLst>
                                </p:cTn>
                              </p:par>
                            </p:childTnLst>
                          </p:cTn>
                        </p:par>
                        <p:par>
                          <p:cTn id="35" fill="hold">
                            <p:stCondLst>
                              <p:cond delay="1100"/>
                            </p:stCondLst>
                            <p:childTnLst>
                              <p:par>
                                <p:cTn id="36" presetID="22" presetClass="entr" presetSubtype="4" fill="hold" grpId="0" nodeType="afterEffect">
                                  <p:stCondLst>
                                    <p:cond delay="0"/>
                                  </p:stCondLst>
                                  <p:childTnLst>
                                    <p:set>
                                      <p:cBhvr>
                                        <p:cTn id="37" dur="1" fill="hold">
                                          <p:stCondLst>
                                            <p:cond delay="0"/>
                                          </p:stCondLst>
                                        </p:cTn>
                                        <p:tgtEl>
                                          <p:spTgt spid="35">
                                            <p:graphicEl>
                                              <a:chart seriesIdx="-4" categoryIdx="6" bldStep="category"/>
                                            </p:graphicEl>
                                          </p:spTgt>
                                        </p:tgtEl>
                                        <p:attrNameLst>
                                          <p:attrName>style.visibility</p:attrName>
                                        </p:attrNameLst>
                                      </p:cBhvr>
                                      <p:to>
                                        <p:strVal val="visible"/>
                                      </p:to>
                                    </p:set>
                                    <p:animEffect transition="in" filter="wipe(down)">
                                      <p:cBhvr>
                                        <p:cTn id="38" dur="100"/>
                                        <p:tgtEl>
                                          <p:spTgt spid="35">
                                            <p:graphicEl>
                                              <a:chart seriesIdx="-4" categoryIdx="6" bldStep="category"/>
                                            </p:graphicEl>
                                          </p:spTgt>
                                        </p:tgtEl>
                                      </p:cBhvr>
                                    </p:animEffect>
                                  </p:childTnLst>
                                </p:cTn>
                              </p:par>
                            </p:childTnLst>
                          </p:cTn>
                        </p:par>
                        <p:par>
                          <p:cTn id="39" fill="hold">
                            <p:stCondLst>
                              <p:cond delay="1200"/>
                            </p:stCondLst>
                            <p:childTnLst>
                              <p:par>
                                <p:cTn id="40" presetID="22" presetClass="entr" presetSubtype="4" fill="hold" grpId="0" nodeType="afterEffect">
                                  <p:stCondLst>
                                    <p:cond delay="0"/>
                                  </p:stCondLst>
                                  <p:childTnLst>
                                    <p:set>
                                      <p:cBhvr>
                                        <p:cTn id="41" dur="1" fill="hold">
                                          <p:stCondLst>
                                            <p:cond delay="0"/>
                                          </p:stCondLst>
                                        </p:cTn>
                                        <p:tgtEl>
                                          <p:spTgt spid="35">
                                            <p:graphicEl>
                                              <a:chart seriesIdx="-4" categoryIdx="7" bldStep="category"/>
                                            </p:graphicEl>
                                          </p:spTgt>
                                        </p:tgtEl>
                                        <p:attrNameLst>
                                          <p:attrName>style.visibility</p:attrName>
                                        </p:attrNameLst>
                                      </p:cBhvr>
                                      <p:to>
                                        <p:strVal val="visible"/>
                                      </p:to>
                                    </p:set>
                                    <p:animEffect transition="in" filter="wipe(down)">
                                      <p:cBhvr>
                                        <p:cTn id="42" dur="100"/>
                                        <p:tgtEl>
                                          <p:spTgt spid="35">
                                            <p:graphicEl>
                                              <a:chart seriesIdx="-4" categoryIdx="7" bldStep="category"/>
                                            </p:graphicEl>
                                          </p:spTgt>
                                        </p:tgtEl>
                                      </p:cBhvr>
                                    </p:animEffect>
                                  </p:childTnLst>
                                </p:cTn>
                              </p:par>
                            </p:childTnLst>
                          </p:cTn>
                        </p:par>
                        <p:par>
                          <p:cTn id="43" fill="hold">
                            <p:stCondLst>
                              <p:cond delay="1300"/>
                            </p:stCondLst>
                            <p:childTnLst>
                              <p:par>
                                <p:cTn id="44" presetID="22" presetClass="entr" presetSubtype="4" fill="hold" grpId="0" nodeType="afterEffect">
                                  <p:stCondLst>
                                    <p:cond delay="0"/>
                                  </p:stCondLst>
                                  <p:childTnLst>
                                    <p:set>
                                      <p:cBhvr>
                                        <p:cTn id="45" dur="1" fill="hold">
                                          <p:stCondLst>
                                            <p:cond delay="0"/>
                                          </p:stCondLst>
                                        </p:cTn>
                                        <p:tgtEl>
                                          <p:spTgt spid="35">
                                            <p:graphicEl>
                                              <a:chart seriesIdx="-4" categoryIdx="8" bldStep="category"/>
                                            </p:graphicEl>
                                          </p:spTgt>
                                        </p:tgtEl>
                                        <p:attrNameLst>
                                          <p:attrName>style.visibility</p:attrName>
                                        </p:attrNameLst>
                                      </p:cBhvr>
                                      <p:to>
                                        <p:strVal val="visible"/>
                                      </p:to>
                                    </p:set>
                                    <p:animEffect transition="in" filter="wipe(down)">
                                      <p:cBhvr>
                                        <p:cTn id="46" dur="100"/>
                                        <p:tgtEl>
                                          <p:spTgt spid="35">
                                            <p:graphicEl>
                                              <a:chart seriesIdx="-4" categoryIdx="8" bldStep="category"/>
                                            </p:graphicEl>
                                          </p:spTgt>
                                        </p:tgtEl>
                                      </p:cBhvr>
                                    </p:animEffect>
                                  </p:childTnLst>
                                </p:cTn>
                              </p:par>
                            </p:childTnLst>
                          </p:cTn>
                        </p:par>
                        <p:par>
                          <p:cTn id="47" fill="hold">
                            <p:stCondLst>
                              <p:cond delay="1400"/>
                            </p:stCondLst>
                            <p:childTnLst>
                              <p:par>
                                <p:cTn id="48" presetID="22" presetClass="entr" presetSubtype="4" fill="hold" grpId="0" nodeType="afterEffect">
                                  <p:stCondLst>
                                    <p:cond delay="0"/>
                                  </p:stCondLst>
                                  <p:childTnLst>
                                    <p:set>
                                      <p:cBhvr>
                                        <p:cTn id="49" dur="1" fill="hold">
                                          <p:stCondLst>
                                            <p:cond delay="0"/>
                                          </p:stCondLst>
                                        </p:cTn>
                                        <p:tgtEl>
                                          <p:spTgt spid="35">
                                            <p:graphicEl>
                                              <a:chart seriesIdx="-4" categoryIdx="9" bldStep="category"/>
                                            </p:graphicEl>
                                          </p:spTgt>
                                        </p:tgtEl>
                                        <p:attrNameLst>
                                          <p:attrName>style.visibility</p:attrName>
                                        </p:attrNameLst>
                                      </p:cBhvr>
                                      <p:to>
                                        <p:strVal val="visible"/>
                                      </p:to>
                                    </p:set>
                                    <p:animEffect transition="in" filter="wipe(down)">
                                      <p:cBhvr>
                                        <p:cTn id="50" dur="100"/>
                                        <p:tgtEl>
                                          <p:spTgt spid="35">
                                            <p:graphicEl>
                                              <a:chart seriesIdx="-4" categoryIdx="9" bldStep="category"/>
                                            </p:graphicEl>
                                          </p:spTgt>
                                        </p:tgtEl>
                                      </p:cBhvr>
                                    </p:animEffect>
                                  </p:childTnLst>
                                </p:cTn>
                              </p:par>
                            </p:childTnLst>
                          </p:cTn>
                        </p:par>
                        <p:par>
                          <p:cTn id="51" fill="hold">
                            <p:stCondLst>
                              <p:cond delay="1500"/>
                            </p:stCondLst>
                            <p:childTnLst>
                              <p:par>
                                <p:cTn id="52" presetID="22" presetClass="entr" presetSubtype="4" fill="hold" grpId="0" nodeType="afterEffect">
                                  <p:stCondLst>
                                    <p:cond delay="0"/>
                                  </p:stCondLst>
                                  <p:childTnLst>
                                    <p:set>
                                      <p:cBhvr>
                                        <p:cTn id="53" dur="1" fill="hold">
                                          <p:stCondLst>
                                            <p:cond delay="0"/>
                                          </p:stCondLst>
                                        </p:cTn>
                                        <p:tgtEl>
                                          <p:spTgt spid="35">
                                            <p:graphicEl>
                                              <a:chart seriesIdx="-4" categoryIdx="10" bldStep="category"/>
                                            </p:graphicEl>
                                          </p:spTgt>
                                        </p:tgtEl>
                                        <p:attrNameLst>
                                          <p:attrName>style.visibility</p:attrName>
                                        </p:attrNameLst>
                                      </p:cBhvr>
                                      <p:to>
                                        <p:strVal val="visible"/>
                                      </p:to>
                                    </p:set>
                                    <p:animEffect transition="in" filter="wipe(down)">
                                      <p:cBhvr>
                                        <p:cTn id="54" dur="100"/>
                                        <p:tgtEl>
                                          <p:spTgt spid="35">
                                            <p:graphicEl>
                                              <a:chart seriesIdx="-4" categoryIdx="10" bldStep="category"/>
                                            </p:graphicEl>
                                          </p:spTgt>
                                        </p:tgtEl>
                                      </p:cBhvr>
                                    </p:animEffect>
                                  </p:childTnLst>
                                </p:cTn>
                              </p:par>
                              <p:par>
                                <p:cTn id="55" presetID="42" presetClass="entr" presetSubtype="0"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fade">
                                      <p:cBhvr>
                                        <p:cTn id="57" dur="1000"/>
                                        <p:tgtEl>
                                          <p:spTgt spid="40"/>
                                        </p:tgtEl>
                                      </p:cBhvr>
                                    </p:animEffect>
                                    <p:anim calcmode="lin" valueType="num">
                                      <p:cBhvr>
                                        <p:cTn id="58" dur="1000" fill="hold"/>
                                        <p:tgtEl>
                                          <p:spTgt spid="40"/>
                                        </p:tgtEl>
                                        <p:attrNameLst>
                                          <p:attrName>ppt_x</p:attrName>
                                        </p:attrNameLst>
                                      </p:cBhvr>
                                      <p:tavLst>
                                        <p:tav tm="0">
                                          <p:val>
                                            <p:strVal val="#ppt_x"/>
                                          </p:val>
                                        </p:tav>
                                        <p:tav tm="100000">
                                          <p:val>
                                            <p:strVal val="#ppt_x"/>
                                          </p:val>
                                        </p:tav>
                                      </p:tavLst>
                                    </p:anim>
                                    <p:anim calcmode="lin" valueType="num">
                                      <p:cBhvr>
                                        <p:cTn id="59" dur="1000" fill="hold"/>
                                        <p:tgtEl>
                                          <p:spTgt spid="40"/>
                                        </p:tgtEl>
                                        <p:attrNameLst>
                                          <p:attrName>ppt_y</p:attrName>
                                        </p:attrNameLst>
                                      </p:cBhvr>
                                      <p:tavLst>
                                        <p:tav tm="0">
                                          <p:val>
                                            <p:strVal val="#ppt_y+.1"/>
                                          </p:val>
                                        </p:tav>
                                        <p:tav tm="100000">
                                          <p:val>
                                            <p:strVal val="#ppt_y"/>
                                          </p:val>
                                        </p:tav>
                                      </p:tavLst>
                                    </p:anim>
                                  </p:childTnLst>
                                </p:cTn>
                              </p:par>
                            </p:childTnLst>
                          </p:cTn>
                        </p:par>
                        <p:par>
                          <p:cTn id="60" fill="hold">
                            <p:stCondLst>
                              <p:cond delay="2500"/>
                            </p:stCondLst>
                            <p:childTnLst>
                              <p:par>
                                <p:cTn id="61" presetID="10" presetClass="entr" presetSubtype="0" fill="hold"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500"/>
                                        <p:tgtEl>
                                          <p:spTgt spid="94"/>
                                        </p:tgtEl>
                                      </p:cBhvr>
                                    </p:animEffect>
                                  </p:childTnLst>
                                </p:cTn>
                              </p:par>
                            </p:childTnLst>
                          </p:cTn>
                        </p:par>
                        <p:par>
                          <p:cTn id="64" fill="hold">
                            <p:stCondLst>
                              <p:cond delay="3000"/>
                            </p:stCondLst>
                            <p:childTnLst>
                              <p:par>
                                <p:cTn id="65" presetID="22" presetClass="entr" presetSubtype="8" fill="hold" nodeType="afterEffect">
                                  <p:stCondLst>
                                    <p:cond delay="0"/>
                                  </p:stCondLst>
                                  <p:childTnLst>
                                    <p:set>
                                      <p:cBhvr>
                                        <p:cTn id="66" dur="1" fill="hold">
                                          <p:stCondLst>
                                            <p:cond delay="0"/>
                                          </p:stCondLst>
                                        </p:cTn>
                                        <p:tgtEl>
                                          <p:spTgt spid="51"/>
                                        </p:tgtEl>
                                        <p:attrNameLst>
                                          <p:attrName>style.visibility</p:attrName>
                                        </p:attrNameLst>
                                      </p:cBhvr>
                                      <p:to>
                                        <p:strVal val="visible"/>
                                      </p:to>
                                    </p:set>
                                    <p:animEffect transition="in" filter="wipe(left)">
                                      <p:cBhvr>
                                        <p:cTn id="67" dur="500"/>
                                        <p:tgtEl>
                                          <p:spTgt spid="51"/>
                                        </p:tgtEl>
                                      </p:cBhvr>
                                    </p:animEffect>
                                  </p:childTnLst>
                                </p:cTn>
                              </p:par>
                              <p:par>
                                <p:cTn id="68" presetID="22" presetClass="entr" presetSubtype="8"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left)">
                                      <p:cBhvr>
                                        <p:cTn id="70" dur="500"/>
                                        <p:tgtEl>
                                          <p:spTgt spid="52"/>
                                        </p:tgtEl>
                                      </p:cBhvr>
                                    </p:animEffect>
                                  </p:childTnLst>
                                </p:cTn>
                              </p:par>
                              <p:par>
                                <p:cTn id="71" presetID="22" presetClass="entr" presetSubtype="8" fill="hold" nodeType="withEffect">
                                  <p:stCondLst>
                                    <p:cond delay="0"/>
                                  </p:stCondLst>
                                  <p:childTnLst>
                                    <p:set>
                                      <p:cBhvr>
                                        <p:cTn id="72" dur="1" fill="hold">
                                          <p:stCondLst>
                                            <p:cond delay="0"/>
                                          </p:stCondLst>
                                        </p:cTn>
                                        <p:tgtEl>
                                          <p:spTgt spid="53"/>
                                        </p:tgtEl>
                                        <p:attrNameLst>
                                          <p:attrName>style.visibility</p:attrName>
                                        </p:attrNameLst>
                                      </p:cBhvr>
                                      <p:to>
                                        <p:strVal val="visible"/>
                                      </p:to>
                                    </p:set>
                                    <p:animEffect transition="in" filter="wipe(left)">
                                      <p:cBhvr>
                                        <p:cTn id="73" dur="500"/>
                                        <p:tgtEl>
                                          <p:spTgt spid="53"/>
                                        </p:tgtEl>
                                      </p:cBhvr>
                                    </p:animEffect>
                                  </p:childTnLst>
                                </p:cTn>
                              </p:par>
                            </p:childTnLst>
                          </p:cTn>
                        </p:par>
                        <p:par>
                          <p:cTn id="74" fill="hold">
                            <p:stCondLst>
                              <p:cond delay="3500"/>
                            </p:stCondLst>
                            <p:childTnLst>
                              <p:par>
                                <p:cTn id="75" presetID="22" presetClass="entr" presetSubtype="1" fill="hold" nodeType="afterEffect">
                                  <p:stCondLst>
                                    <p:cond delay="0"/>
                                  </p:stCondLst>
                                  <p:childTnLst>
                                    <p:set>
                                      <p:cBhvr>
                                        <p:cTn id="76" dur="1" fill="hold">
                                          <p:stCondLst>
                                            <p:cond delay="0"/>
                                          </p:stCondLst>
                                        </p:cTn>
                                        <p:tgtEl>
                                          <p:spTgt spid="57"/>
                                        </p:tgtEl>
                                        <p:attrNameLst>
                                          <p:attrName>style.visibility</p:attrName>
                                        </p:attrNameLst>
                                      </p:cBhvr>
                                      <p:to>
                                        <p:strVal val="visible"/>
                                      </p:to>
                                    </p:set>
                                    <p:animEffect transition="in" filter="wipe(up)">
                                      <p:cBhvr>
                                        <p:cTn id="77" dur="500"/>
                                        <p:tgtEl>
                                          <p:spTgt spid="57"/>
                                        </p:tgtEl>
                                      </p:cBhvr>
                                    </p:animEffect>
                                  </p:childTnLst>
                                </p:cTn>
                              </p:par>
                            </p:childTnLst>
                          </p:cTn>
                        </p:par>
                        <p:par>
                          <p:cTn id="78" fill="hold">
                            <p:stCondLst>
                              <p:cond delay="4000"/>
                            </p:stCondLst>
                            <p:childTnLst>
                              <p:par>
                                <p:cTn id="79" presetID="2" presetClass="entr" presetSubtype="2" decel="100000" fill="hold" nodeType="afterEffect">
                                  <p:stCondLst>
                                    <p:cond delay="0"/>
                                  </p:stCondLst>
                                  <p:childTnLst>
                                    <p:set>
                                      <p:cBhvr>
                                        <p:cTn id="80" dur="1" fill="hold">
                                          <p:stCondLst>
                                            <p:cond delay="0"/>
                                          </p:stCondLst>
                                        </p:cTn>
                                        <p:tgtEl>
                                          <p:spTgt spid="2"/>
                                        </p:tgtEl>
                                        <p:attrNameLst>
                                          <p:attrName>style.visibility</p:attrName>
                                        </p:attrNameLst>
                                      </p:cBhvr>
                                      <p:to>
                                        <p:strVal val="visible"/>
                                      </p:to>
                                    </p:set>
                                    <p:anim calcmode="lin" valueType="num">
                                      <p:cBhvr additive="base">
                                        <p:cTn id="81" dur="1000" fill="hold"/>
                                        <p:tgtEl>
                                          <p:spTgt spid="2"/>
                                        </p:tgtEl>
                                        <p:attrNameLst>
                                          <p:attrName>ppt_x</p:attrName>
                                        </p:attrNameLst>
                                      </p:cBhvr>
                                      <p:tavLst>
                                        <p:tav tm="0">
                                          <p:val>
                                            <p:strVal val="1+#ppt_w/2"/>
                                          </p:val>
                                        </p:tav>
                                        <p:tav tm="100000">
                                          <p:val>
                                            <p:strVal val="#ppt_x"/>
                                          </p:val>
                                        </p:tav>
                                      </p:tavLst>
                                    </p:anim>
                                    <p:anim calcmode="lin" valueType="num">
                                      <p:cBhvr additive="base">
                                        <p:cTn id="82" dur="1000" fill="hold"/>
                                        <p:tgtEl>
                                          <p:spTgt spid="2"/>
                                        </p:tgtEl>
                                        <p:attrNameLst>
                                          <p:attrName>ppt_y</p:attrName>
                                        </p:attrNameLst>
                                      </p:cBhvr>
                                      <p:tavLst>
                                        <p:tav tm="0">
                                          <p:val>
                                            <p:strVal val="#ppt_y"/>
                                          </p:val>
                                        </p:tav>
                                        <p:tav tm="100000">
                                          <p:val>
                                            <p:strVal val="#ppt_y"/>
                                          </p:val>
                                        </p:tav>
                                      </p:tavLst>
                                    </p:anim>
                                  </p:childTnLst>
                                </p:cTn>
                              </p:par>
                              <p:par>
                                <p:cTn id="83" presetID="2" presetClass="entr" presetSubtype="2" decel="100000" fill="hold" nodeType="withEffect">
                                  <p:stCondLst>
                                    <p:cond delay="200"/>
                                  </p:stCondLst>
                                  <p:childTnLst>
                                    <p:set>
                                      <p:cBhvr>
                                        <p:cTn id="84" dur="1" fill="hold">
                                          <p:stCondLst>
                                            <p:cond delay="0"/>
                                          </p:stCondLst>
                                        </p:cTn>
                                        <p:tgtEl>
                                          <p:spTgt spid="3"/>
                                        </p:tgtEl>
                                        <p:attrNameLst>
                                          <p:attrName>style.visibility</p:attrName>
                                        </p:attrNameLst>
                                      </p:cBhvr>
                                      <p:to>
                                        <p:strVal val="visible"/>
                                      </p:to>
                                    </p:set>
                                    <p:anim calcmode="lin" valueType="num">
                                      <p:cBhvr additive="base">
                                        <p:cTn id="85" dur="1000" fill="hold"/>
                                        <p:tgtEl>
                                          <p:spTgt spid="3"/>
                                        </p:tgtEl>
                                        <p:attrNameLst>
                                          <p:attrName>ppt_x</p:attrName>
                                        </p:attrNameLst>
                                      </p:cBhvr>
                                      <p:tavLst>
                                        <p:tav tm="0">
                                          <p:val>
                                            <p:strVal val="1+#ppt_w/2"/>
                                          </p:val>
                                        </p:tav>
                                        <p:tav tm="100000">
                                          <p:val>
                                            <p:strVal val="#ppt_x"/>
                                          </p:val>
                                        </p:tav>
                                      </p:tavLst>
                                    </p:anim>
                                    <p:anim calcmode="lin" valueType="num">
                                      <p:cBhvr additive="base">
                                        <p:cTn id="86" dur="1000" fill="hold"/>
                                        <p:tgtEl>
                                          <p:spTgt spid="3"/>
                                        </p:tgtEl>
                                        <p:attrNameLst>
                                          <p:attrName>ppt_y</p:attrName>
                                        </p:attrNameLst>
                                      </p:cBhvr>
                                      <p:tavLst>
                                        <p:tav tm="0">
                                          <p:val>
                                            <p:strVal val="#ppt_y"/>
                                          </p:val>
                                        </p:tav>
                                        <p:tav tm="100000">
                                          <p:val>
                                            <p:strVal val="#ppt_y"/>
                                          </p:val>
                                        </p:tav>
                                      </p:tavLst>
                                    </p:anim>
                                  </p:childTnLst>
                                </p:cTn>
                              </p:par>
                              <p:par>
                                <p:cTn id="87" presetID="2" presetClass="entr" presetSubtype="2" decel="100000" fill="hold" nodeType="withEffect">
                                  <p:stCondLst>
                                    <p:cond delay="400"/>
                                  </p:stCondLst>
                                  <p:childTnLst>
                                    <p:set>
                                      <p:cBhvr>
                                        <p:cTn id="88" dur="1" fill="hold">
                                          <p:stCondLst>
                                            <p:cond delay="0"/>
                                          </p:stCondLst>
                                        </p:cTn>
                                        <p:tgtEl>
                                          <p:spTgt spid="4"/>
                                        </p:tgtEl>
                                        <p:attrNameLst>
                                          <p:attrName>style.visibility</p:attrName>
                                        </p:attrNameLst>
                                      </p:cBhvr>
                                      <p:to>
                                        <p:strVal val="visible"/>
                                      </p:to>
                                    </p:set>
                                    <p:anim calcmode="lin" valueType="num">
                                      <p:cBhvr additive="base">
                                        <p:cTn id="89" dur="1000" fill="hold"/>
                                        <p:tgtEl>
                                          <p:spTgt spid="4"/>
                                        </p:tgtEl>
                                        <p:attrNameLst>
                                          <p:attrName>ppt_x</p:attrName>
                                        </p:attrNameLst>
                                      </p:cBhvr>
                                      <p:tavLst>
                                        <p:tav tm="0">
                                          <p:val>
                                            <p:strVal val="1+#ppt_w/2"/>
                                          </p:val>
                                        </p:tav>
                                        <p:tav tm="100000">
                                          <p:val>
                                            <p:strVal val="#ppt_x"/>
                                          </p:val>
                                        </p:tav>
                                      </p:tavLst>
                                    </p:anim>
                                    <p:anim calcmode="lin" valueType="num">
                                      <p:cBhvr additive="base">
                                        <p:cTn id="90"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91" restart="whenNotActive" fill="hold" evtFilter="cancelBubble" nodeType="interactiveSeq">
                <p:stCondLst>
                  <p:cond evt="onClick" delay="0">
                    <p:tgtEl>
                      <p:spTgt spid="94"/>
                    </p:tgtEl>
                  </p:cond>
                </p:stCondLst>
                <p:endSync evt="end" delay="0">
                  <p:rtn val="all"/>
                </p:endSync>
                <p:childTnLst>
                  <p:par>
                    <p:cTn id="92" fill="hold">
                      <p:stCondLst>
                        <p:cond delay="0"/>
                      </p:stCondLst>
                      <p:childTnLst>
                        <p:par>
                          <p:cTn id="93" fill="hold">
                            <p:stCondLst>
                              <p:cond delay="0"/>
                            </p:stCondLst>
                            <p:childTnLst>
                              <p:par>
                                <p:cTn id="94" presetID="10" presetClass="entr" presetSubtype="0" fill="hold" nodeType="clickEffect">
                                  <p:stCondLst>
                                    <p:cond delay="0"/>
                                  </p:stCondLst>
                                  <p:childTnLst>
                                    <p:set>
                                      <p:cBhvr>
                                        <p:cTn id="95" dur="1" fill="hold">
                                          <p:stCondLst>
                                            <p:cond delay="0"/>
                                          </p:stCondLst>
                                        </p:cTn>
                                        <p:tgtEl>
                                          <p:spTgt spid="98"/>
                                        </p:tgtEl>
                                        <p:attrNameLst>
                                          <p:attrName>style.visibility</p:attrName>
                                        </p:attrNameLst>
                                      </p:cBhvr>
                                      <p:to>
                                        <p:strVal val="visible"/>
                                      </p:to>
                                    </p:set>
                                    <p:animEffect transition="in" filter="fade">
                                      <p:cBhvr>
                                        <p:cTn id="96" dur="500"/>
                                        <p:tgtEl>
                                          <p:spTgt spid="98"/>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nodeType="clickEffect">
                                  <p:stCondLst>
                                    <p:cond delay="0"/>
                                  </p:stCondLst>
                                  <p:childTnLst>
                                    <p:animEffect transition="out" filter="fade">
                                      <p:cBhvr>
                                        <p:cTn id="100" dur="500"/>
                                        <p:tgtEl>
                                          <p:spTgt spid="98"/>
                                        </p:tgtEl>
                                      </p:cBhvr>
                                    </p:animEffect>
                                    <p:set>
                                      <p:cBhvr>
                                        <p:cTn id="101"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4"/>
                  </p:tgtEl>
                </p:cond>
              </p:nextCondLst>
            </p:seq>
          </p:childTnLst>
        </p:cTn>
      </p:par>
    </p:tnLst>
    <p:bldLst>
      <p:bldGraphic spid="35" grpId="0" uiExpand="1">
        <p:bldSub>
          <a:bldChart bld="category"/>
        </p:bldSub>
      </p:bldGraphic>
      <p:bldP spid="40" grpId="0"/>
      <p:bldP spid="10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103" name="Espaço Reservado para Conteúdo 2"/>
          <p:cNvSpPr txBox="1">
            <a:spLocks/>
          </p:cNvSpPr>
          <p:nvPr/>
        </p:nvSpPr>
        <p:spPr>
          <a:xfrm>
            <a:off x="150814" y="791983"/>
            <a:ext cx="12231686" cy="93080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probabilidade de recomendar o  Sebraetec – por UF</a:t>
            </a:r>
          </a:p>
        </p:txBody>
      </p:sp>
      <p:sp>
        <p:nvSpPr>
          <p:cNvPr id="104" name="Espaço Reservado para Conteúdo 2"/>
          <p:cNvSpPr txBox="1">
            <a:spLocks/>
          </p:cNvSpPr>
          <p:nvPr/>
        </p:nvSpPr>
        <p:spPr>
          <a:xfrm>
            <a:off x="1895535" y="6181200"/>
            <a:ext cx="10486965" cy="49386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P18 –</a:t>
            </a:r>
            <a:r>
              <a:rPr lang="pt-BR" sz="1200" dirty="0">
                <a:solidFill>
                  <a:schemeClr val="accent1">
                    <a:lumMod val="50000"/>
                  </a:schemeClr>
                </a:solidFill>
              </a:rPr>
              <a:t> </a:t>
            </a:r>
            <a:r>
              <a:rPr lang="pt-BR" sz="1100" dirty="0">
                <a:solidFill>
                  <a:schemeClr val="accent1">
                    <a:lumMod val="50000"/>
                  </a:schemeClr>
                </a:solidFill>
              </a:rPr>
              <a:t>Em uma escala de 0 a 10, considerando os resultados que obteve com a participação no </a:t>
            </a:r>
            <a:r>
              <a:rPr lang="pt-BR" sz="1100" dirty="0" err="1">
                <a:solidFill>
                  <a:schemeClr val="accent1">
                    <a:lumMod val="50000"/>
                  </a:schemeClr>
                </a:solidFill>
              </a:rPr>
              <a:t>Sebraetec</a:t>
            </a:r>
            <a:r>
              <a:rPr lang="pt-BR" sz="1100" dirty="0">
                <a:solidFill>
                  <a:schemeClr val="accent1">
                    <a:lumMod val="50000"/>
                  </a:schemeClr>
                </a:solidFill>
              </a:rPr>
              <a:t>, qual a probabilidade de recomendar o programa para outras pessoas?</a:t>
            </a:r>
          </a:p>
        </p:txBody>
      </p:sp>
      <p:graphicFrame>
        <p:nvGraphicFramePr>
          <p:cNvPr id="115" name="Gráfico 114"/>
          <p:cNvGraphicFramePr>
            <a:graphicFrameLocks/>
          </p:cNvGraphicFramePr>
          <p:nvPr>
            <p:extLst>
              <p:ext uri="{D42A27DB-BD31-4B8C-83A1-F6EECF244321}">
                <p14:modId xmlns:p14="http://schemas.microsoft.com/office/powerpoint/2010/main" val="537370507"/>
              </p:ext>
            </p:extLst>
          </p:nvPr>
        </p:nvGraphicFramePr>
        <p:xfrm>
          <a:off x="-79375" y="2262344"/>
          <a:ext cx="12349370" cy="3918856"/>
        </p:xfrm>
        <a:graphic>
          <a:graphicData uri="http://schemas.openxmlformats.org/drawingml/2006/chart">
            <c:chart xmlns:c="http://schemas.openxmlformats.org/drawingml/2006/chart" xmlns:r="http://schemas.openxmlformats.org/officeDocument/2006/relationships" r:id="rId2"/>
          </a:graphicData>
        </a:graphic>
      </p:graphicFrame>
      <p:grpSp>
        <p:nvGrpSpPr>
          <p:cNvPr id="116" name="Agrupar 115"/>
          <p:cNvGrpSpPr/>
          <p:nvPr/>
        </p:nvGrpSpPr>
        <p:grpSpPr>
          <a:xfrm>
            <a:off x="226322" y="2839537"/>
            <a:ext cx="11736000" cy="431800"/>
            <a:chOff x="303213" y="2773363"/>
            <a:chExt cx="11611154" cy="216238"/>
          </a:xfrm>
        </p:grpSpPr>
        <p:sp>
          <p:nvSpPr>
            <p:cNvPr id="117" name="Rectangle 61"/>
            <p:cNvSpPr>
              <a:spLocks noChangeArrowheads="1"/>
            </p:cNvSpPr>
            <p:nvPr/>
          </p:nvSpPr>
          <p:spPr bwMode="auto">
            <a:xfrm>
              <a:off x="303213" y="277415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78</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18" name="Rectangle 62"/>
            <p:cNvSpPr>
              <a:spLocks noChangeArrowheads="1"/>
            </p:cNvSpPr>
            <p:nvPr/>
          </p:nvSpPr>
          <p:spPr bwMode="auto">
            <a:xfrm>
              <a:off x="760413"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79</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19" name="Rectangle 63"/>
            <p:cNvSpPr>
              <a:spLocks noChangeArrowheads="1"/>
            </p:cNvSpPr>
            <p:nvPr/>
          </p:nvSpPr>
          <p:spPr bwMode="auto">
            <a:xfrm>
              <a:off x="1217613"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75</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20" name="Rectangle 64"/>
            <p:cNvSpPr>
              <a:spLocks noChangeArrowheads="1"/>
            </p:cNvSpPr>
            <p:nvPr/>
          </p:nvSpPr>
          <p:spPr bwMode="auto">
            <a:xfrm>
              <a:off x="1674813"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80</a:t>
              </a:r>
              <a:endParaRPr kumimoji="0" lang="pt-BR" altLang="pt-BR" sz="3600" b="0" i="0" u="none" strike="noStrike" cap="none" normalizeH="0" baseline="0" dirty="0">
                <a:ln>
                  <a:noFill/>
                </a:ln>
                <a:solidFill>
                  <a:schemeClr val="tx1"/>
                </a:solidFill>
                <a:effectLst/>
                <a:latin typeface="Arial" panose="020B0604020202020204" pitchFamily="34" charset="0"/>
              </a:endParaRPr>
            </a:p>
          </p:txBody>
        </p:sp>
        <p:sp>
          <p:nvSpPr>
            <p:cNvPr id="121" name="Rectangle 65"/>
            <p:cNvSpPr>
              <a:spLocks noChangeArrowheads="1"/>
            </p:cNvSpPr>
            <p:nvPr/>
          </p:nvSpPr>
          <p:spPr bwMode="auto">
            <a:xfrm>
              <a:off x="2132013" y="277415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77</a:t>
              </a:r>
              <a:endParaRPr kumimoji="0" lang="pt-BR" altLang="pt-BR" sz="3600" b="0" i="0" u="none" strike="noStrike" cap="none" normalizeH="0" baseline="0" dirty="0">
                <a:ln>
                  <a:noFill/>
                </a:ln>
                <a:solidFill>
                  <a:schemeClr val="tx1"/>
                </a:solidFill>
                <a:effectLst/>
                <a:latin typeface="Arial" panose="020B0604020202020204" pitchFamily="34" charset="0"/>
              </a:endParaRPr>
            </a:p>
          </p:txBody>
        </p:sp>
        <p:sp>
          <p:nvSpPr>
            <p:cNvPr id="122" name="Rectangle 66"/>
            <p:cNvSpPr>
              <a:spLocks noChangeArrowheads="1"/>
            </p:cNvSpPr>
            <p:nvPr/>
          </p:nvSpPr>
          <p:spPr bwMode="auto">
            <a:xfrm>
              <a:off x="2589213"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23" name="Rectangle 67"/>
            <p:cNvSpPr>
              <a:spLocks noChangeArrowheads="1"/>
            </p:cNvSpPr>
            <p:nvPr/>
          </p:nvSpPr>
          <p:spPr bwMode="auto">
            <a:xfrm>
              <a:off x="3046413"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81</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24" name="Rectangle 68"/>
            <p:cNvSpPr>
              <a:spLocks noChangeArrowheads="1"/>
            </p:cNvSpPr>
            <p:nvPr/>
          </p:nvSpPr>
          <p:spPr bwMode="auto">
            <a:xfrm>
              <a:off x="3503613" y="277415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79</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25" name="Rectangle 69"/>
            <p:cNvSpPr>
              <a:spLocks noChangeArrowheads="1"/>
            </p:cNvSpPr>
            <p:nvPr/>
          </p:nvSpPr>
          <p:spPr bwMode="auto">
            <a:xfrm>
              <a:off x="3960813"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76</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26" name="Rectangle 70"/>
            <p:cNvSpPr>
              <a:spLocks noChangeArrowheads="1"/>
            </p:cNvSpPr>
            <p:nvPr/>
          </p:nvSpPr>
          <p:spPr bwMode="auto">
            <a:xfrm>
              <a:off x="4418013"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76</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27" name="Rectangle 71"/>
            <p:cNvSpPr>
              <a:spLocks noChangeArrowheads="1"/>
            </p:cNvSpPr>
            <p:nvPr/>
          </p:nvSpPr>
          <p:spPr bwMode="auto">
            <a:xfrm>
              <a:off x="4875213"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85</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28" name="Rectangle 72"/>
            <p:cNvSpPr>
              <a:spLocks noChangeArrowheads="1"/>
            </p:cNvSpPr>
            <p:nvPr/>
          </p:nvSpPr>
          <p:spPr bwMode="auto">
            <a:xfrm>
              <a:off x="5332413"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29" name="Rectangle 73"/>
            <p:cNvSpPr>
              <a:spLocks noChangeArrowheads="1"/>
            </p:cNvSpPr>
            <p:nvPr/>
          </p:nvSpPr>
          <p:spPr bwMode="auto">
            <a:xfrm>
              <a:off x="57880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83</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0" name="Rectangle 74"/>
            <p:cNvSpPr>
              <a:spLocks noChangeArrowheads="1"/>
            </p:cNvSpPr>
            <p:nvPr/>
          </p:nvSpPr>
          <p:spPr bwMode="auto">
            <a:xfrm>
              <a:off x="62452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81</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1" name="Rectangle 75"/>
            <p:cNvSpPr>
              <a:spLocks noChangeArrowheads="1"/>
            </p:cNvSpPr>
            <p:nvPr/>
          </p:nvSpPr>
          <p:spPr bwMode="auto">
            <a:xfrm>
              <a:off x="67024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80</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2" name="Rectangle 76"/>
            <p:cNvSpPr>
              <a:spLocks noChangeArrowheads="1"/>
            </p:cNvSpPr>
            <p:nvPr/>
          </p:nvSpPr>
          <p:spPr bwMode="auto">
            <a:xfrm>
              <a:off x="71596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81</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3" name="Rectangle 77"/>
            <p:cNvSpPr>
              <a:spLocks noChangeArrowheads="1"/>
            </p:cNvSpPr>
            <p:nvPr/>
          </p:nvSpPr>
          <p:spPr bwMode="auto">
            <a:xfrm>
              <a:off x="7616825" y="277415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80</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4" name="Rectangle 78"/>
            <p:cNvSpPr>
              <a:spLocks noChangeArrowheads="1"/>
            </p:cNvSpPr>
            <p:nvPr/>
          </p:nvSpPr>
          <p:spPr bwMode="auto">
            <a:xfrm>
              <a:off x="80740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78</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5" name="Rectangle 79"/>
            <p:cNvSpPr>
              <a:spLocks noChangeArrowheads="1"/>
            </p:cNvSpPr>
            <p:nvPr/>
          </p:nvSpPr>
          <p:spPr bwMode="auto">
            <a:xfrm>
              <a:off x="85312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77</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6" name="Rectangle 80"/>
            <p:cNvSpPr>
              <a:spLocks noChangeArrowheads="1"/>
            </p:cNvSpPr>
            <p:nvPr/>
          </p:nvSpPr>
          <p:spPr bwMode="auto">
            <a:xfrm>
              <a:off x="89884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94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7" name="Rectangle 81"/>
            <p:cNvSpPr>
              <a:spLocks noChangeArrowheads="1"/>
            </p:cNvSpPr>
            <p:nvPr/>
          </p:nvSpPr>
          <p:spPr bwMode="auto">
            <a:xfrm>
              <a:off x="94456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94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8" name="Rectangle 82"/>
            <p:cNvSpPr>
              <a:spLocks noChangeArrowheads="1"/>
            </p:cNvSpPr>
            <p:nvPr/>
          </p:nvSpPr>
          <p:spPr bwMode="auto">
            <a:xfrm>
              <a:off x="99028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89</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39" name="Rectangle 83"/>
            <p:cNvSpPr>
              <a:spLocks noChangeArrowheads="1"/>
            </p:cNvSpPr>
            <p:nvPr/>
          </p:nvSpPr>
          <p:spPr bwMode="auto">
            <a:xfrm>
              <a:off x="103600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86</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40" name="Rectangle 84"/>
            <p:cNvSpPr>
              <a:spLocks noChangeArrowheads="1"/>
            </p:cNvSpPr>
            <p:nvPr/>
          </p:nvSpPr>
          <p:spPr bwMode="auto">
            <a:xfrm>
              <a:off x="10817225" y="277415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85</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41" name="Rectangle 85"/>
            <p:cNvSpPr>
              <a:spLocks noChangeArrowheads="1"/>
            </p:cNvSpPr>
            <p:nvPr/>
          </p:nvSpPr>
          <p:spPr bwMode="auto">
            <a:xfrm>
              <a:off x="11274425" y="27733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79</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42" name="Rectangle 86"/>
            <p:cNvSpPr>
              <a:spLocks noChangeArrowheads="1"/>
            </p:cNvSpPr>
            <p:nvPr/>
          </p:nvSpPr>
          <p:spPr bwMode="auto">
            <a:xfrm>
              <a:off x="11731625" y="277415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75</a:t>
              </a:r>
              <a:endParaRPr kumimoji="0" lang="pt-BR" altLang="pt-BR" sz="3600" b="0" i="0" u="none" strike="noStrike" cap="none" normalizeH="0" baseline="0" dirty="0">
                <a:ln>
                  <a:noFill/>
                </a:ln>
                <a:solidFill>
                  <a:schemeClr val="tx1"/>
                </a:solidFill>
                <a:effectLst/>
                <a:latin typeface="Arial" panose="020B0604020202020204" pitchFamily="34" charset="0"/>
              </a:endParaRPr>
            </a:p>
          </p:txBody>
        </p:sp>
      </p:grpSp>
      <p:grpSp>
        <p:nvGrpSpPr>
          <p:cNvPr id="143" name="Agrupar 142"/>
          <p:cNvGrpSpPr/>
          <p:nvPr/>
        </p:nvGrpSpPr>
        <p:grpSpPr>
          <a:xfrm>
            <a:off x="247744" y="4751677"/>
            <a:ext cx="11714578" cy="551655"/>
            <a:chOff x="341313" y="4807743"/>
            <a:chExt cx="11611154" cy="384360"/>
          </a:xfrm>
        </p:grpSpPr>
        <p:sp>
          <p:nvSpPr>
            <p:cNvPr id="144" name="Rectangle 35"/>
            <p:cNvSpPr>
              <a:spLocks noChangeArrowheads="1"/>
            </p:cNvSpPr>
            <p:nvPr/>
          </p:nvSpPr>
          <p:spPr bwMode="auto">
            <a:xfrm>
              <a:off x="341313"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16</a:t>
              </a:r>
              <a:endParaRPr kumimoji="0" lang="pt-BR" altLang="pt-BR" sz="3600" b="1" i="0" u="none" strike="noStrike" cap="none" normalizeH="0" baseline="0">
                <a:ln>
                  <a:noFill/>
                </a:ln>
                <a:solidFill>
                  <a:schemeClr val="tx1"/>
                </a:solidFill>
                <a:effectLst/>
              </a:endParaRPr>
            </a:p>
          </p:txBody>
        </p:sp>
        <p:sp>
          <p:nvSpPr>
            <p:cNvPr id="145" name="Rectangle 36"/>
            <p:cNvSpPr>
              <a:spLocks noChangeArrowheads="1"/>
            </p:cNvSpPr>
            <p:nvPr/>
          </p:nvSpPr>
          <p:spPr bwMode="auto">
            <a:xfrm>
              <a:off x="798513" y="480853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14</a:t>
              </a:r>
              <a:endParaRPr kumimoji="0" lang="pt-BR" altLang="pt-BR" sz="3600" b="1" i="0" u="none" strike="noStrike" cap="none" normalizeH="0" baseline="0">
                <a:ln>
                  <a:noFill/>
                </a:ln>
                <a:solidFill>
                  <a:schemeClr val="tx1"/>
                </a:solidFill>
                <a:effectLst/>
              </a:endParaRPr>
            </a:p>
          </p:txBody>
        </p:sp>
        <p:sp>
          <p:nvSpPr>
            <p:cNvPr id="146" name="Rectangle 37"/>
            <p:cNvSpPr>
              <a:spLocks noChangeArrowheads="1"/>
            </p:cNvSpPr>
            <p:nvPr/>
          </p:nvSpPr>
          <p:spPr bwMode="auto">
            <a:xfrm>
              <a:off x="1255713"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18</a:t>
              </a:r>
              <a:endParaRPr kumimoji="0" lang="pt-BR" altLang="pt-BR" sz="3600" b="1" i="0" u="none" strike="noStrike" cap="none" normalizeH="0" baseline="0">
                <a:ln>
                  <a:noFill/>
                </a:ln>
                <a:solidFill>
                  <a:schemeClr val="tx1"/>
                </a:solidFill>
                <a:effectLst/>
              </a:endParaRPr>
            </a:p>
          </p:txBody>
        </p:sp>
        <p:sp>
          <p:nvSpPr>
            <p:cNvPr id="147" name="Rectangle 38"/>
            <p:cNvSpPr>
              <a:spLocks noChangeArrowheads="1"/>
            </p:cNvSpPr>
            <p:nvPr/>
          </p:nvSpPr>
          <p:spPr bwMode="auto">
            <a:xfrm>
              <a:off x="1712913"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11</a:t>
              </a:r>
              <a:endParaRPr kumimoji="0" lang="pt-BR" altLang="pt-BR" sz="3600" b="1" i="0" u="none" strike="noStrike" cap="none" normalizeH="0" baseline="0">
                <a:ln>
                  <a:noFill/>
                </a:ln>
                <a:solidFill>
                  <a:schemeClr val="tx1"/>
                </a:solidFill>
                <a:effectLst/>
              </a:endParaRPr>
            </a:p>
          </p:txBody>
        </p:sp>
        <p:sp>
          <p:nvSpPr>
            <p:cNvPr id="148" name="Rectangle 39"/>
            <p:cNvSpPr>
              <a:spLocks noChangeArrowheads="1"/>
            </p:cNvSpPr>
            <p:nvPr/>
          </p:nvSpPr>
          <p:spPr bwMode="auto">
            <a:xfrm>
              <a:off x="2170113"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16</a:t>
              </a:r>
              <a:endParaRPr kumimoji="0" lang="pt-BR" altLang="pt-BR" sz="3600" b="1" i="0" u="none" strike="noStrike" cap="none" normalizeH="0" baseline="0">
                <a:ln>
                  <a:noFill/>
                </a:ln>
                <a:solidFill>
                  <a:schemeClr val="tx1"/>
                </a:solidFill>
                <a:effectLst/>
              </a:endParaRPr>
            </a:p>
          </p:txBody>
        </p:sp>
        <p:sp>
          <p:nvSpPr>
            <p:cNvPr id="149" name="Rectangle 40"/>
            <p:cNvSpPr>
              <a:spLocks noChangeArrowheads="1"/>
            </p:cNvSpPr>
            <p:nvPr/>
          </p:nvSpPr>
          <p:spPr bwMode="auto">
            <a:xfrm>
              <a:off x="2627313" y="480853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16</a:t>
              </a:r>
              <a:endParaRPr kumimoji="0" lang="pt-BR" altLang="pt-BR" sz="3600" b="1" i="0" u="none" strike="noStrike" cap="none" normalizeH="0" baseline="0">
                <a:ln>
                  <a:noFill/>
                </a:ln>
                <a:solidFill>
                  <a:schemeClr val="tx1"/>
                </a:solidFill>
                <a:effectLst/>
              </a:endParaRPr>
            </a:p>
          </p:txBody>
        </p:sp>
        <p:sp>
          <p:nvSpPr>
            <p:cNvPr id="150" name="Rectangle 41"/>
            <p:cNvSpPr>
              <a:spLocks noChangeArrowheads="1"/>
            </p:cNvSpPr>
            <p:nvPr/>
          </p:nvSpPr>
          <p:spPr bwMode="auto">
            <a:xfrm>
              <a:off x="3084513"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17</a:t>
              </a:r>
              <a:endParaRPr kumimoji="0" lang="pt-BR" altLang="pt-BR" sz="3600" b="1" i="0" u="none" strike="noStrike" cap="none" normalizeH="0" baseline="0" dirty="0">
                <a:ln>
                  <a:noFill/>
                </a:ln>
                <a:solidFill>
                  <a:schemeClr val="tx1"/>
                </a:solidFill>
                <a:effectLst/>
              </a:endParaRPr>
            </a:p>
          </p:txBody>
        </p:sp>
        <p:sp>
          <p:nvSpPr>
            <p:cNvPr id="151" name="Rectangle 42"/>
            <p:cNvSpPr>
              <a:spLocks noChangeArrowheads="1"/>
            </p:cNvSpPr>
            <p:nvPr/>
          </p:nvSpPr>
          <p:spPr bwMode="auto">
            <a:xfrm>
              <a:off x="3541713"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14</a:t>
              </a:r>
              <a:endParaRPr kumimoji="0" lang="pt-BR" altLang="pt-BR" sz="3600" b="1" i="0" u="none" strike="noStrike" cap="none" normalizeH="0" baseline="0">
                <a:ln>
                  <a:noFill/>
                </a:ln>
                <a:solidFill>
                  <a:schemeClr val="tx1"/>
                </a:solidFill>
                <a:effectLst/>
              </a:endParaRPr>
            </a:p>
          </p:txBody>
        </p:sp>
        <p:sp>
          <p:nvSpPr>
            <p:cNvPr id="152" name="Rectangle 43"/>
            <p:cNvSpPr>
              <a:spLocks noChangeArrowheads="1"/>
            </p:cNvSpPr>
            <p:nvPr/>
          </p:nvSpPr>
          <p:spPr bwMode="auto">
            <a:xfrm>
              <a:off x="3998913"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17</a:t>
              </a:r>
              <a:endParaRPr kumimoji="0" lang="pt-BR" altLang="pt-BR" sz="3600" b="1" i="0" u="none" strike="noStrike" cap="none" normalizeH="0" baseline="0">
                <a:ln>
                  <a:noFill/>
                </a:ln>
                <a:solidFill>
                  <a:schemeClr val="tx1"/>
                </a:solidFill>
                <a:effectLst/>
              </a:endParaRPr>
            </a:p>
          </p:txBody>
        </p:sp>
        <p:sp>
          <p:nvSpPr>
            <p:cNvPr id="153" name="Rectangle 44"/>
            <p:cNvSpPr>
              <a:spLocks noChangeArrowheads="1"/>
            </p:cNvSpPr>
            <p:nvPr/>
          </p:nvSpPr>
          <p:spPr bwMode="auto">
            <a:xfrm>
              <a:off x="4456113"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17</a:t>
              </a:r>
              <a:endParaRPr kumimoji="0" lang="pt-BR" altLang="pt-BR" sz="3600" b="1" i="0" u="none" strike="noStrike" cap="none" normalizeH="0" baseline="0">
                <a:ln>
                  <a:noFill/>
                </a:ln>
                <a:solidFill>
                  <a:schemeClr val="tx1"/>
                </a:solidFill>
                <a:effectLst/>
              </a:endParaRPr>
            </a:p>
          </p:txBody>
        </p:sp>
        <p:sp>
          <p:nvSpPr>
            <p:cNvPr id="154" name="Rectangle 45"/>
            <p:cNvSpPr>
              <a:spLocks noChangeArrowheads="1"/>
            </p:cNvSpPr>
            <p:nvPr/>
          </p:nvSpPr>
          <p:spPr bwMode="auto">
            <a:xfrm>
              <a:off x="4913313" y="480853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11</a:t>
              </a:r>
              <a:endParaRPr kumimoji="0" lang="pt-BR" altLang="pt-BR" sz="3600" b="1" i="0" u="none" strike="noStrike" cap="none" normalizeH="0" baseline="0">
                <a:ln>
                  <a:noFill/>
                </a:ln>
                <a:solidFill>
                  <a:schemeClr val="tx1"/>
                </a:solidFill>
                <a:effectLst/>
              </a:endParaRPr>
            </a:p>
          </p:txBody>
        </p:sp>
        <p:sp>
          <p:nvSpPr>
            <p:cNvPr id="155" name="Rectangle 46"/>
            <p:cNvSpPr>
              <a:spLocks noChangeArrowheads="1"/>
            </p:cNvSpPr>
            <p:nvPr/>
          </p:nvSpPr>
          <p:spPr bwMode="auto">
            <a:xfrm>
              <a:off x="5370513"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12</a:t>
              </a:r>
              <a:endParaRPr kumimoji="0" lang="pt-BR" altLang="pt-BR" sz="3600" b="1" i="0" u="none" strike="noStrike" cap="none" normalizeH="0" baseline="0">
                <a:ln>
                  <a:noFill/>
                </a:ln>
                <a:solidFill>
                  <a:schemeClr val="tx1"/>
                </a:solidFill>
                <a:effectLst/>
              </a:endParaRPr>
            </a:p>
          </p:txBody>
        </p:sp>
        <p:sp>
          <p:nvSpPr>
            <p:cNvPr id="156" name="Rectangle 47"/>
            <p:cNvSpPr>
              <a:spLocks noChangeArrowheads="1"/>
            </p:cNvSpPr>
            <p:nvPr/>
          </p:nvSpPr>
          <p:spPr bwMode="auto">
            <a:xfrm>
              <a:off x="5826125" y="4808537"/>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12</a:t>
              </a:r>
              <a:endParaRPr kumimoji="0" lang="pt-BR" altLang="pt-BR" sz="3600" b="1" i="0" u="none" strike="noStrike" cap="none" normalizeH="0" baseline="0">
                <a:ln>
                  <a:noFill/>
                </a:ln>
                <a:solidFill>
                  <a:schemeClr val="tx1"/>
                </a:solidFill>
                <a:effectLst/>
              </a:endParaRPr>
            </a:p>
          </p:txBody>
        </p:sp>
        <p:sp>
          <p:nvSpPr>
            <p:cNvPr id="157" name="Rectangle 48"/>
            <p:cNvSpPr>
              <a:spLocks noChangeArrowheads="1"/>
            </p:cNvSpPr>
            <p:nvPr/>
          </p:nvSpPr>
          <p:spPr bwMode="auto">
            <a:xfrm>
              <a:off x="62833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15</a:t>
              </a:r>
              <a:endParaRPr kumimoji="0" lang="pt-BR" altLang="pt-BR" sz="3600" b="1" i="0" u="none" strike="noStrike" cap="none" normalizeH="0" baseline="0">
                <a:ln>
                  <a:noFill/>
                </a:ln>
                <a:solidFill>
                  <a:schemeClr val="tx1"/>
                </a:solidFill>
                <a:effectLst/>
              </a:endParaRPr>
            </a:p>
          </p:txBody>
        </p:sp>
        <p:sp>
          <p:nvSpPr>
            <p:cNvPr id="158" name="Rectangle 49"/>
            <p:cNvSpPr>
              <a:spLocks noChangeArrowheads="1"/>
            </p:cNvSpPr>
            <p:nvPr/>
          </p:nvSpPr>
          <p:spPr bwMode="auto">
            <a:xfrm>
              <a:off x="67405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14</a:t>
              </a:r>
              <a:endParaRPr kumimoji="0" lang="pt-BR" altLang="pt-BR" sz="3600" b="1" i="0" u="none" strike="noStrike" cap="none" normalizeH="0" baseline="0">
                <a:ln>
                  <a:noFill/>
                </a:ln>
                <a:solidFill>
                  <a:schemeClr val="tx1"/>
                </a:solidFill>
                <a:effectLst/>
              </a:endParaRPr>
            </a:p>
          </p:txBody>
        </p:sp>
        <p:sp>
          <p:nvSpPr>
            <p:cNvPr id="159" name="Rectangle 50"/>
            <p:cNvSpPr>
              <a:spLocks noChangeArrowheads="1"/>
            </p:cNvSpPr>
            <p:nvPr/>
          </p:nvSpPr>
          <p:spPr bwMode="auto">
            <a:xfrm>
              <a:off x="71977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12</a:t>
              </a:r>
              <a:endParaRPr kumimoji="0" lang="pt-BR" altLang="pt-BR" sz="3600" b="1" i="0" u="none" strike="noStrike" cap="none" normalizeH="0" baseline="0">
                <a:ln>
                  <a:noFill/>
                </a:ln>
                <a:solidFill>
                  <a:schemeClr val="tx1"/>
                </a:solidFill>
                <a:effectLst/>
              </a:endParaRPr>
            </a:p>
          </p:txBody>
        </p:sp>
        <p:sp>
          <p:nvSpPr>
            <p:cNvPr id="160" name="Rectangle 51"/>
            <p:cNvSpPr>
              <a:spLocks noChangeArrowheads="1"/>
            </p:cNvSpPr>
            <p:nvPr/>
          </p:nvSpPr>
          <p:spPr bwMode="auto">
            <a:xfrm>
              <a:off x="76549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15</a:t>
              </a:r>
              <a:endParaRPr kumimoji="0" lang="pt-BR" altLang="pt-BR" sz="3600" b="1" i="0" u="none" strike="noStrike" cap="none" normalizeH="0" baseline="0">
                <a:ln>
                  <a:noFill/>
                </a:ln>
                <a:solidFill>
                  <a:schemeClr val="tx1"/>
                </a:solidFill>
                <a:effectLst/>
              </a:endParaRPr>
            </a:p>
          </p:txBody>
        </p:sp>
        <p:sp>
          <p:nvSpPr>
            <p:cNvPr id="161" name="Rectangle 52"/>
            <p:cNvSpPr>
              <a:spLocks noChangeArrowheads="1"/>
            </p:cNvSpPr>
            <p:nvPr/>
          </p:nvSpPr>
          <p:spPr bwMode="auto">
            <a:xfrm>
              <a:off x="81121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17</a:t>
              </a:r>
              <a:endParaRPr kumimoji="0" lang="pt-BR" altLang="pt-BR" sz="3600" b="1" i="0" u="none" strike="noStrike" cap="none" normalizeH="0" baseline="0">
                <a:ln>
                  <a:noFill/>
                </a:ln>
                <a:solidFill>
                  <a:schemeClr val="tx1"/>
                </a:solidFill>
                <a:effectLst/>
              </a:endParaRPr>
            </a:p>
          </p:txBody>
        </p:sp>
        <p:sp>
          <p:nvSpPr>
            <p:cNvPr id="162" name="Rectangle 53"/>
            <p:cNvSpPr>
              <a:spLocks noChangeArrowheads="1"/>
            </p:cNvSpPr>
            <p:nvPr/>
          </p:nvSpPr>
          <p:spPr bwMode="auto">
            <a:xfrm>
              <a:off x="85693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18</a:t>
              </a:r>
              <a:endParaRPr kumimoji="0" lang="pt-BR" altLang="pt-BR" sz="3600" b="1" i="0" u="none" strike="noStrike" cap="none" normalizeH="0" baseline="0">
                <a:ln>
                  <a:noFill/>
                </a:ln>
                <a:solidFill>
                  <a:schemeClr val="tx1"/>
                </a:solidFill>
                <a:effectLst/>
              </a:endParaRPr>
            </a:p>
          </p:txBody>
        </p:sp>
        <p:sp>
          <p:nvSpPr>
            <p:cNvPr id="163" name="Rectangle 54"/>
            <p:cNvSpPr>
              <a:spLocks noChangeArrowheads="1"/>
            </p:cNvSpPr>
            <p:nvPr/>
          </p:nvSpPr>
          <p:spPr bwMode="auto">
            <a:xfrm>
              <a:off x="9055100" y="4976659"/>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6</a:t>
              </a:r>
              <a:endParaRPr kumimoji="0" lang="pt-BR" altLang="pt-BR" sz="3600" b="1" i="0" u="none" strike="noStrike" cap="none" normalizeH="0" baseline="0" dirty="0">
                <a:ln>
                  <a:noFill/>
                </a:ln>
                <a:solidFill>
                  <a:schemeClr val="tx1"/>
                </a:solidFill>
                <a:effectLst/>
              </a:endParaRPr>
            </a:p>
          </p:txBody>
        </p:sp>
        <p:sp>
          <p:nvSpPr>
            <p:cNvPr id="164" name="Rectangle 55"/>
            <p:cNvSpPr>
              <a:spLocks noChangeArrowheads="1"/>
            </p:cNvSpPr>
            <p:nvPr/>
          </p:nvSpPr>
          <p:spPr bwMode="auto">
            <a:xfrm>
              <a:off x="9512300" y="4975864"/>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6</a:t>
              </a:r>
              <a:endParaRPr kumimoji="0" lang="pt-BR" altLang="pt-BR" sz="3600" b="1" i="0" u="none" strike="noStrike" cap="none" normalizeH="0" baseline="0" dirty="0">
                <a:ln>
                  <a:noFill/>
                </a:ln>
                <a:solidFill>
                  <a:schemeClr val="tx1"/>
                </a:solidFill>
                <a:effectLst/>
              </a:endParaRPr>
            </a:p>
          </p:txBody>
        </p:sp>
        <p:sp>
          <p:nvSpPr>
            <p:cNvPr id="165" name="Rectangle 56"/>
            <p:cNvSpPr>
              <a:spLocks noChangeArrowheads="1"/>
            </p:cNvSpPr>
            <p:nvPr/>
          </p:nvSpPr>
          <p:spPr bwMode="auto">
            <a:xfrm>
              <a:off x="9969500" y="4807743"/>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8</a:t>
              </a:r>
              <a:endParaRPr kumimoji="0" lang="pt-BR" altLang="pt-BR" sz="3600" b="1" i="0" u="none" strike="noStrike" cap="none" normalizeH="0" baseline="0">
                <a:ln>
                  <a:noFill/>
                </a:ln>
                <a:solidFill>
                  <a:schemeClr val="tx1"/>
                </a:solidFill>
                <a:effectLst/>
              </a:endParaRPr>
            </a:p>
          </p:txBody>
        </p:sp>
        <p:sp>
          <p:nvSpPr>
            <p:cNvPr id="166" name="Rectangle 57"/>
            <p:cNvSpPr>
              <a:spLocks noChangeArrowheads="1"/>
            </p:cNvSpPr>
            <p:nvPr/>
          </p:nvSpPr>
          <p:spPr bwMode="auto">
            <a:xfrm>
              <a:off x="103981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10</a:t>
              </a:r>
              <a:endParaRPr kumimoji="0" lang="pt-BR" altLang="pt-BR" sz="3600" b="1" i="0" u="none" strike="noStrike" cap="none" normalizeH="0" baseline="0">
                <a:ln>
                  <a:noFill/>
                </a:ln>
                <a:solidFill>
                  <a:schemeClr val="tx1"/>
                </a:solidFill>
                <a:effectLst/>
              </a:endParaRPr>
            </a:p>
          </p:txBody>
        </p:sp>
        <p:sp>
          <p:nvSpPr>
            <p:cNvPr id="167" name="Rectangle 58"/>
            <p:cNvSpPr>
              <a:spLocks noChangeArrowheads="1"/>
            </p:cNvSpPr>
            <p:nvPr/>
          </p:nvSpPr>
          <p:spPr bwMode="auto">
            <a:xfrm>
              <a:off x="108553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11</a:t>
              </a:r>
              <a:endParaRPr kumimoji="0" lang="pt-BR" altLang="pt-BR" sz="3600" b="1" i="0" u="none" strike="noStrike" cap="none" normalizeH="0" baseline="0">
                <a:ln>
                  <a:noFill/>
                </a:ln>
                <a:solidFill>
                  <a:schemeClr val="tx1"/>
                </a:solidFill>
                <a:effectLst/>
              </a:endParaRPr>
            </a:p>
          </p:txBody>
        </p:sp>
        <p:sp>
          <p:nvSpPr>
            <p:cNvPr id="168" name="Rectangle 59"/>
            <p:cNvSpPr>
              <a:spLocks noChangeArrowheads="1"/>
            </p:cNvSpPr>
            <p:nvPr/>
          </p:nvSpPr>
          <p:spPr bwMode="auto">
            <a:xfrm>
              <a:off x="113125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10</a:t>
              </a:r>
              <a:endParaRPr kumimoji="0" lang="pt-BR" altLang="pt-BR" sz="3600" b="1" i="0" u="none" strike="noStrike" cap="none" normalizeH="0" baseline="0">
                <a:ln>
                  <a:noFill/>
                </a:ln>
                <a:solidFill>
                  <a:schemeClr val="tx1"/>
                </a:solidFill>
                <a:effectLst/>
              </a:endParaRPr>
            </a:p>
          </p:txBody>
        </p:sp>
        <p:sp>
          <p:nvSpPr>
            <p:cNvPr id="169" name="Rectangle 60"/>
            <p:cNvSpPr>
              <a:spLocks noChangeArrowheads="1"/>
            </p:cNvSpPr>
            <p:nvPr/>
          </p:nvSpPr>
          <p:spPr bwMode="auto">
            <a:xfrm>
              <a:off x="11769725" y="48077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16</a:t>
              </a:r>
              <a:endParaRPr kumimoji="0" lang="pt-BR" altLang="pt-BR" sz="3600" b="1" i="0" u="none" strike="noStrike" cap="none" normalizeH="0" baseline="0" dirty="0">
                <a:ln>
                  <a:noFill/>
                </a:ln>
                <a:solidFill>
                  <a:schemeClr val="tx1"/>
                </a:solidFill>
                <a:effectLst/>
              </a:endParaRPr>
            </a:p>
          </p:txBody>
        </p:sp>
      </p:grpSp>
      <p:grpSp>
        <p:nvGrpSpPr>
          <p:cNvPr id="170" name="Agrupar 169"/>
          <p:cNvGrpSpPr/>
          <p:nvPr/>
        </p:nvGrpSpPr>
        <p:grpSpPr>
          <a:xfrm>
            <a:off x="266009" y="5212849"/>
            <a:ext cx="11700000" cy="216238"/>
            <a:chOff x="368300" y="5205412"/>
            <a:chExt cx="11584167" cy="216238"/>
          </a:xfrm>
        </p:grpSpPr>
        <p:sp>
          <p:nvSpPr>
            <p:cNvPr id="171" name="Rectangle 9"/>
            <p:cNvSpPr>
              <a:spLocks noChangeArrowheads="1"/>
            </p:cNvSpPr>
            <p:nvPr/>
          </p:nvSpPr>
          <p:spPr bwMode="auto">
            <a:xfrm>
              <a:off x="3683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6</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72" name="Rectangle 10"/>
            <p:cNvSpPr>
              <a:spLocks noChangeArrowheads="1"/>
            </p:cNvSpPr>
            <p:nvPr/>
          </p:nvSpPr>
          <p:spPr bwMode="auto">
            <a:xfrm>
              <a:off x="8255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73" name="Rectangle 11"/>
            <p:cNvSpPr>
              <a:spLocks noChangeArrowheads="1"/>
            </p:cNvSpPr>
            <p:nvPr/>
          </p:nvSpPr>
          <p:spPr bwMode="auto">
            <a:xfrm>
              <a:off x="12827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74" name="Rectangle 12"/>
            <p:cNvSpPr>
              <a:spLocks noChangeArrowheads="1"/>
            </p:cNvSpPr>
            <p:nvPr/>
          </p:nvSpPr>
          <p:spPr bwMode="auto">
            <a:xfrm>
              <a:off x="17399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9</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75" name="Rectangle 13"/>
            <p:cNvSpPr>
              <a:spLocks noChangeArrowheads="1"/>
            </p:cNvSpPr>
            <p:nvPr/>
          </p:nvSpPr>
          <p:spPr bwMode="auto">
            <a:xfrm>
              <a:off x="21971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76" name="Rectangle 14"/>
            <p:cNvSpPr>
              <a:spLocks noChangeArrowheads="1"/>
            </p:cNvSpPr>
            <p:nvPr/>
          </p:nvSpPr>
          <p:spPr bwMode="auto">
            <a:xfrm>
              <a:off x="2627313" y="5205412"/>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10</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77" name="Rectangle 15"/>
            <p:cNvSpPr>
              <a:spLocks noChangeArrowheads="1"/>
            </p:cNvSpPr>
            <p:nvPr/>
          </p:nvSpPr>
          <p:spPr bwMode="auto">
            <a:xfrm>
              <a:off x="31115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3</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78" name="Rectangle 16"/>
            <p:cNvSpPr>
              <a:spLocks noChangeArrowheads="1"/>
            </p:cNvSpPr>
            <p:nvPr/>
          </p:nvSpPr>
          <p:spPr bwMode="auto">
            <a:xfrm>
              <a:off x="3568700" y="5206206"/>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79" name="Rectangle 17"/>
            <p:cNvSpPr>
              <a:spLocks noChangeArrowheads="1"/>
            </p:cNvSpPr>
            <p:nvPr/>
          </p:nvSpPr>
          <p:spPr bwMode="auto">
            <a:xfrm>
              <a:off x="40259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80" name="Rectangle 18"/>
            <p:cNvSpPr>
              <a:spLocks noChangeArrowheads="1"/>
            </p:cNvSpPr>
            <p:nvPr/>
          </p:nvSpPr>
          <p:spPr bwMode="auto">
            <a:xfrm>
              <a:off x="4483100" y="5206206"/>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81" name="Rectangle 19"/>
            <p:cNvSpPr>
              <a:spLocks noChangeArrowheads="1"/>
            </p:cNvSpPr>
            <p:nvPr/>
          </p:nvSpPr>
          <p:spPr bwMode="auto">
            <a:xfrm>
              <a:off x="49403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82" name="Rectangle 20"/>
            <p:cNvSpPr>
              <a:spLocks noChangeArrowheads="1"/>
            </p:cNvSpPr>
            <p:nvPr/>
          </p:nvSpPr>
          <p:spPr bwMode="auto">
            <a:xfrm>
              <a:off x="53975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83" name="Rectangle 21"/>
            <p:cNvSpPr>
              <a:spLocks noChangeArrowheads="1"/>
            </p:cNvSpPr>
            <p:nvPr/>
          </p:nvSpPr>
          <p:spPr bwMode="auto">
            <a:xfrm>
              <a:off x="58547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84" name="Rectangle 22"/>
            <p:cNvSpPr>
              <a:spLocks noChangeArrowheads="1"/>
            </p:cNvSpPr>
            <p:nvPr/>
          </p:nvSpPr>
          <p:spPr bwMode="auto">
            <a:xfrm>
              <a:off x="6311900" y="5206206"/>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85" name="Rectangle 23"/>
            <p:cNvSpPr>
              <a:spLocks noChangeArrowheads="1"/>
            </p:cNvSpPr>
            <p:nvPr/>
          </p:nvSpPr>
          <p:spPr bwMode="auto">
            <a:xfrm>
              <a:off x="6769100" y="5206206"/>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6</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86" name="Rectangle 24"/>
            <p:cNvSpPr>
              <a:spLocks noChangeArrowheads="1"/>
            </p:cNvSpPr>
            <p:nvPr/>
          </p:nvSpPr>
          <p:spPr bwMode="auto">
            <a:xfrm>
              <a:off x="7226300" y="5206206"/>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7</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87" name="Rectangle 25"/>
            <p:cNvSpPr>
              <a:spLocks noChangeArrowheads="1"/>
            </p:cNvSpPr>
            <p:nvPr/>
          </p:nvSpPr>
          <p:spPr bwMode="auto">
            <a:xfrm>
              <a:off x="7683500" y="5206206"/>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6</a:t>
              </a:r>
              <a:endParaRPr kumimoji="0" lang="pt-BR" altLang="pt-BR" sz="3600" b="0" i="0" u="none" strike="noStrike" cap="none" normalizeH="0" baseline="0" dirty="0">
                <a:ln>
                  <a:noFill/>
                </a:ln>
                <a:solidFill>
                  <a:schemeClr val="tx1"/>
                </a:solidFill>
                <a:effectLst/>
                <a:latin typeface="Arial" panose="020B0604020202020204" pitchFamily="34" charset="0"/>
              </a:endParaRPr>
            </a:p>
          </p:txBody>
        </p:sp>
        <p:sp>
          <p:nvSpPr>
            <p:cNvPr id="188" name="Rectangle 26"/>
            <p:cNvSpPr>
              <a:spLocks noChangeArrowheads="1"/>
            </p:cNvSpPr>
            <p:nvPr/>
          </p:nvSpPr>
          <p:spPr bwMode="auto">
            <a:xfrm>
              <a:off x="81407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5</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89" name="Rectangle 27"/>
            <p:cNvSpPr>
              <a:spLocks noChangeArrowheads="1"/>
            </p:cNvSpPr>
            <p:nvPr/>
          </p:nvSpPr>
          <p:spPr bwMode="auto">
            <a:xfrm>
              <a:off x="85979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5</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90" name="Rectangle 28"/>
            <p:cNvSpPr>
              <a:spLocks noChangeArrowheads="1"/>
            </p:cNvSpPr>
            <p:nvPr/>
          </p:nvSpPr>
          <p:spPr bwMode="auto">
            <a:xfrm>
              <a:off x="90551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0</a:t>
              </a:r>
              <a:endParaRPr kumimoji="0" lang="pt-BR" altLang="pt-BR" sz="3600" b="0" i="0" u="none" strike="noStrike" cap="none" normalizeH="0" baseline="0" dirty="0">
                <a:ln>
                  <a:noFill/>
                </a:ln>
                <a:solidFill>
                  <a:schemeClr val="tx1"/>
                </a:solidFill>
                <a:effectLst/>
                <a:latin typeface="Arial" panose="020B0604020202020204" pitchFamily="34" charset="0"/>
              </a:endParaRPr>
            </a:p>
          </p:txBody>
        </p:sp>
        <p:sp>
          <p:nvSpPr>
            <p:cNvPr id="191" name="Rectangle 29"/>
            <p:cNvSpPr>
              <a:spLocks noChangeArrowheads="1"/>
            </p:cNvSpPr>
            <p:nvPr/>
          </p:nvSpPr>
          <p:spPr bwMode="auto">
            <a:xfrm>
              <a:off x="95123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dirty="0">
                  <a:ln>
                    <a:noFill/>
                  </a:ln>
                  <a:solidFill>
                    <a:srgbClr val="404040"/>
                  </a:solidFill>
                  <a:effectLst/>
                  <a:latin typeface="Calibri" panose="020F0502020204030204" pitchFamily="34" charset="0"/>
                </a:rPr>
                <a:t>0</a:t>
              </a:r>
              <a:endParaRPr kumimoji="0" lang="pt-BR" altLang="pt-BR" sz="3600" b="0" i="0" u="none" strike="noStrike" cap="none" normalizeH="0" baseline="0" dirty="0">
                <a:ln>
                  <a:noFill/>
                </a:ln>
                <a:solidFill>
                  <a:schemeClr val="tx1"/>
                </a:solidFill>
                <a:effectLst/>
                <a:latin typeface="Arial" panose="020B0604020202020204" pitchFamily="34" charset="0"/>
              </a:endParaRPr>
            </a:p>
          </p:txBody>
        </p:sp>
        <p:sp>
          <p:nvSpPr>
            <p:cNvPr id="192" name="Rectangle 30"/>
            <p:cNvSpPr>
              <a:spLocks noChangeArrowheads="1"/>
            </p:cNvSpPr>
            <p:nvPr/>
          </p:nvSpPr>
          <p:spPr bwMode="auto">
            <a:xfrm>
              <a:off x="99695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3</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93" name="Rectangle 31"/>
            <p:cNvSpPr>
              <a:spLocks noChangeArrowheads="1"/>
            </p:cNvSpPr>
            <p:nvPr/>
          </p:nvSpPr>
          <p:spPr bwMode="auto">
            <a:xfrm>
              <a:off x="10426700" y="5206206"/>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94" name="Rectangle 32"/>
            <p:cNvSpPr>
              <a:spLocks noChangeArrowheads="1"/>
            </p:cNvSpPr>
            <p:nvPr/>
          </p:nvSpPr>
          <p:spPr bwMode="auto">
            <a:xfrm>
              <a:off x="10883900" y="5205412"/>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4</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95" name="Rectangle 33"/>
            <p:cNvSpPr>
              <a:spLocks noChangeArrowheads="1"/>
            </p:cNvSpPr>
            <p:nvPr/>
          </p:nvSpPr>
          <p:spPr bwMode="auto">
            <a:xfrm>
              <a:off x="11312525" y="5205412"/>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10</a:t>
              </a:r>
              <a:endParaRPr kumimoji="0" lang="pt-BR" altLang="pt-BR" sz="3600" b="0" i="0" u="none" strike="noStrike" cap="none" normalizeH="0" baseline="0">
                <a:ln>
                  <a:noFill/>
                </a:ln>
                <a:solidFill>
                  <a:schemeClr val="tx1"/>
                </a:solidFill>
                <a:effectLst/>
                <a:latin typeface="Arial" panose="020B0604020202020204" pitchFamily="34" charset="0"/>
              </a:endParaRPr>
            </a:p>
          </p:txBody>
        </p:sp>
        <p:sp>
          <p:nvSpPr>
            <p:cNvPr id="196" name="Rectangle 34"/>
            <p:cNvSpPr>
              <a:spLocks noChangeArrowheads="1"/>
            </p:cNvSpPr>
            <p:nvPr/>
          </p:nvSpPr>
          <p:spPr bwMode="auto">
            <a:xfrm>
              <a:off x="11769725" y="5205412"/>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400" b="1" i="0" u="none" strike="noStrike" cap="none" normalizeH="0" baseline="0">
                  <a:ln>
                    <a:noFill/>
                  </a:ln>
                  <a:solidFill>
                    <a:srgbClr val="404040"/>
                  </a:solidFill>
                  <a:effectLst/>
                  <a:latin typeface="Calibri" panose="020F0502020204030204" pitchFamily="34" charset="0"/>
                </a:rPr>
                <a:t>10</a:t>
              </a:r>
              <a:endParaRPr kumimoji="0" lang="pt-BR" altLang="pt-BR" sz="3600" b="0" i="0" u="none" strike="noStrike" cap="none" normalizeH="0" baseline="0">
                <a:ln>
                  <a:noFill/>
                </a:ln>
                <a:solidFill>
                  <a:schemeClr val="tx1"/>
                </a:solidFill>
                <a:effectLst/>
                <a:latin typeface="Arial" panose="020B0604020202020204" pitchFamily="34" charset="0"/>
              </a:endParaRPr>
            </a:p>
          </p:txBody>
        </p:sp>
      </p:grpSp>
      <p:grpSp>
        <p:nvGrpSpPr>
          <p:cNvPr id="197" name="Agrupar 196"/>
          <p:cNvGrpSpPr/>
          <p:nvPr/>
        </p:nvGrpSpPr>
        <p:grpSpPr>
          <a:xfrm>
            <a:off x="199424" y="5529508"/>
            <a:ext cx="11890285" cy="312738"/>
            <a:chOff x="557213" y="4505326"/>
            <a:chExt cx="11215688" cy="312738"/>
          </a:xfrm>
        </p:grpSpPr>
        <p:sp>
          <p:nvSpPr>
            <p:cNvPr id="198" name="Rectangle 120"/>
            <p:cNvSpPr>
              <a:spLocks noChangeArrowheads="1"/>
            </p:cNvSpPr>
            <p:nvPr/>
          </p:nvSpPr>
          <p:spPr bwMode="auto">
            <a:xfrm>
              <a:off x="557213" y="4505326"/>
              <a:ext cx="3397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RS</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199" name="Rectangle 121"/>
            <p:cNvSpPr>
              <a:spLocks noChangeArrowheads="1"/>
            </p:cNvSpPr>
            <p:nvPr/>
          </p:nvSpPr>
          <p:spPr bwMode="auto">
            <a:xfrm>
              <a:off x="985838" y="4505326"/>
              <a:ext cx="349250"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PR</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0" name="Rectangle 122"/>
            <p:cNvSpPr>
              <a:spLocks noChangeArrowheads="1"/>
            </p:cNvSpPr>
            <p:nvPr/>
          </p:nvSpPr>
          <p:spPr bwMode="auto">
            <a:xfrm>
              <a:off x="1430338" y="4505326"/>
              <a:ext cx="330200"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SC</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1" name="Rectangle 123"/>
            <p:cNvSpPr>
              <a:spLocks noChangeArrowheads="1"/>
            </p:cNvSpPr>
            <p:nvPr/>
          </p:nvSpPr>
          <p:spPr bwMode="auto">
            <a:xfrm>
              <a:off x="1876426" y="4505326"/>
              <a:ext cx="3032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RJ</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2" name="Rectangle 124"/>
            <p:cNvSpPr>
              <a:spLocks noChangeArrowheads="1"/>
            </p:cNvSpPr>
            <p:nvPr/>
          </p:nvSpPr>
          <p:spPr bwMode="auto">
            <a:xfrm>
              <a:off x="2303463" y="4505326"/>
              <a:ext cx="32226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ES</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3" name="Rectangle 125"/>
            <p:cNvSpPr>
              <a:spLocks noChangeArrowheads="1"/>
            </p:cNvSpPr>
            <p:nvPr/>
          </p:nvSpPr>
          <p:spPr bwMode="auto">
            <a:xfrm>
              <a:off x="2679701" y="4505326"/>
              <a:ext cx="438150"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MG</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4" name="Rectangle 126"/>
            <p:cNvSpPr>
              <a:spLocks noChangeArrowheads="1"/>
            </p:cNvSpPr>
            <p:nvPr/>
          </p:nvSpPr>
          <p:spPr bwMode="auto">
            <a:xfrm>
              <a:off x="3130551" y="4505326"/>
              <a:ext cx="4032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MS</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5" name="Rectangle 127"/>
            <p:cNvSpPr>
              <a:spLocks noChangeArrowheads="1"/>
            </p:cNvSpPr>
            <p:nvPr/>
          </p:nvSpPr>
          <p:spPr bwMode="auto">
            <a:xfrm>
              <a:off x="3568701" y="4505326"/>
              <a:ext cx="4032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GO</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6" name="Rectangle 128"/>
            <p:cNvSpPr>
              <a:spLocks noChangeArrowheads="1"/>
            </p:cNvSpPr>
            <p:nvPr/>
          </p:nvSpPr>
          <p:spPr bwMode="auto">
            <a:xfrm>
              <a:off x="4027488" y="4505326"/>
              <a:ext cx="349250"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DF</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7" name="Rectangle 129"/>
            <p:cNvSpPr>
              <a:spLocks noChangeArrowheads="1"/>
            </p:cNvSpPr>
            <p:nvPr/>
          </p:nvSpPr>
          <p:spPr bwMode="auto">
            <a:xfrm>
              <a:off x="4432301" y="4505326"/>
              <a:ext cx="41116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MT</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8" name="Rectangle 130"/>
            <p:cNvSpPr>
              <a:spLocks noChangeArrowheads="1"/>
            </p:cNvSpPr>
            <p:nvPr/>
          </p:nvSpPr>
          <p:spPr bwMode="auto">
            <a:xfrm>
              <a:off x="4903788" y="4505326"/>
              <a:ext cx="3397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AL</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09" name="Rectangle 131"/>
            <p:cNvSpPr>
              <a:spLocks noChangeArrowheads="1"/>
            </p:cNvSpPr>
            <p:nvPr/>
          </p:nvSpPr>
          <p:spPr bwMode="auto">
            <a:xfrm>
              <a:off x="5338763" y="4505326"/>
              <a:ext cx="331788"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CE</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0" name="Rectangle 132"/>
            <p:cNvSpPr>
              <a:spLocks noChangeArrowheads="1"/>
            </p:cNvSpPr>
            <p:nvPr/>
          </p:nvSpPr>
          <p:spPr bwMode="auto">
            <a:xfrm>
              <a:off x="5724526" y="4505326"/>
              <a:ext cx="4286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MA</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1" name="Rectangle 133"/>
            <p:cNvSpPr>
              <a:spLocks noChangeArrowheads="1"/>
            </p:cNvSpPr>
            <p:nvPr/>
          </p:nvSpPr>
          <p:spPr bwMode="auto">
            <a:xfrm>
              <a:off x="6200776" y="4505326"/>
              <a:ext cx="349250"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PB</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2" name="Rectangle 134"/>
            <p:cNvSpPr>
              <a:spLocks noChangeArrowheads="1"/>
            </p:cNvSpPr>
            <p:nvPr/>
          </p:nvSpPr>
          <p:spPr bwMode="auto">
            <a:xfrm>
              <a:off x="6621463" y="4505326"/>
              <a:ext cx="376238"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RN</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3" name="Rectangle 135"/>
            <p:cNvSpPr>
              <a:spLocks noChangeArrowheads="1"/>
            </p:cNvSpPr>
            <p:nvPr/>
          </p:nvSpPr>
          <p:spPr bwMode="auto">
            <a:xfrm>
              <a:off x="7083426" y="4505326"/>
              <a:ext cx="32226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SE</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4" name="Rectangle 136"/>
            <p:cNvSpPr>
              <a:spLocks noChangeArrowheads="1"/>
            </p:cNvSpPr>
            <p:nvPr/>
          </p:nvSpPr>
          <p:spPr bwMode="auto">
            <a:xfrm>
              <a:off x="7512051" y="4505326"/>
              <a:ext cx="331788"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PE</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5" name="Rectangle 137"/>
            <p:cNvSpPr>
              <a:spLocks noChangeArrowheads="1"/>
            </p:cNvSpPr>
            <p:nvPr/>
          </p:nvSpPr>
          <p:spPr bwMode="auto">
            <a:xfrm>
              <a:off x="7970838" y="4505326"/>
              <a:ext cx="285750"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PI</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6" name="Rectangle 138"/>
            <p:cNvSpPr>
              <a:spLocks noChangeArrowheads="1"/>
            </p:cNvSpPr>
            <p:nvPr/>
          </p:nvSpPr>
          <p:spPr bwMode="auto">
            <a:xfrm>
              <a:off x="8364538" y="4505326"/>
              <a:ext cx="368300"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BA</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7" name="Rectangle 139"/>
            <p:cNvSpPr>
              <a:spLocks noChangeArrowheads="1"/>
            </p:cNvSpPr>
            <p:nvPr/>
          </p:nvSpPr>
          <p:spPr bwMode="auto">
            <a:xfrm>
              <a:off x="8802688" y="4505326"/>
              <a:ext cx="35877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AP</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8" name="Rectangle 140"/>
            <p:cNvSpPr>
              <a:spLocks noChangeArrowheads="1"/>
            </p:cNvSpPr>
            <p:nvPr/>
          </p:nvSpPr>
          <p:spPr bwMode="auto">
            <a:xfrm>
              <a:off x="9237663" y="4505326"/>
              <a:ext cx="35877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AC</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19" name="Rectangle 141"/>
            <p:cNvSpPr>
              <a:spLocks noChangeArrowheads="1"/>
            </p:cNvSpPr>
            <p:nvPr/>
          </p:nvSpPr>
          <p:spPr bwMode="auto">
            <a:xfrm>
              <a:off x="9634538" y="4505326"/>
              <a:ext cx="4302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AM</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20" name="Rectangle 142"/>
            <p:cNvSpPr>
              <a:spLocks noChangeArrowheads="1"/>
            </p:cNvSpPr>
            <p:nvPr/>
          </p:nvSpPr>
          <p:spPr bwMode="auto">
            <a:xfrm>
              <a:off x="10106026" y="4505326"/>
              <a:ext cx="35877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PA</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21" name="Rectangle 143"/>
            <p:cNvSpPr>
              <a:spLocks noChangeArrowheads="1"/>
            </p:cNvSpPr>
            <p:nvPr/>
          </p:nvSpPr>
          <p:spPr bwMode="auto">
            <a:xfrm>
              <a:off x="10529888" y="4505326"/>
              <a:ext cx="38576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RO</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22" name="Rectangle 144"/>
            <p:cNvSpPr>
              <a:spLocks noChangeArrowheads="1"/>
            </p:cNvSpPr>
            <p:nvPr/>
          </p:nvSpPr>
          <p:spPr bwMode="auto">
            <a:xfrm>
              <a:off x="10977563" y="4505326"/>
              <a:ext cx="357188"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rgbClr val="7F7F7F"/>
                  </a:solidFill>
                  <a:effectLst/>
                  <a:latin typeface="Calibri" panose="020F0502020204030204" pitchFamily="34" charset="0"/>
                </a:rPr>
                <a:t>RR</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223" name="Rectangle 145"/>
            <p:cNvSpPr>
              <a:spLocks noChangeArrowheads="1"/>
            </p:cNvSpPr>
            <p:nvPr/>
          </p:nvSpPr>
          <p:spPr bwMode="auto">
            <a:xfrm>
              <a:off x="11406188" y="4505326"/>
              <a:ext cx="3667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dirty="0">
                  <a:ln>
                    <a:noFill/>
                  </a:ln>
                  <a:solidFill>
                    <a:srgbClr val="7F7F7F"/>
                  </a:solidFill>
                  <a:effectLst/>
                  <a:latin typeface="Calibri" panose="020F0502020204030204" pitchFamily="34" charset="0"/>
                </a:rPr>
                <a:t>TO</a:t>
              </a:r>
              <a:endParaRPr kumimoji="0" lang="pt-BR" altLang="pt-BR" sz="1800" b="0" i="0" u="none" strike="noStrike" cap="none" normalizeH="0" baseline="0" dirty="0">
                <a:ln>
                  <a:noFill/>
                </a:ln>
                <a:solidFill>
                  <a:schemeClr val="tx1"/>
                </a:solidFill>
                <a:effectLst/>
                <a:latin typeface="Arial" panose="020B0604020202020204" pitchFamily="34" charset="0"/>
              </a:endParaRPr>
            </a:p>
          </p:txBody>
        </p:sp>
      </p:grpSp>
      <p:sp>
        <p:nvSpPr>
          <p:cNvPr id="5" name="AutoShape 3"/>
          <p:cNvSpPr>
            <a:spLocks noChangeAspect="1" noChangeArrowheads="1" noTextEdit="1"/>
          </p:cNvSpPr>
          <p:nvPr/>
        </p:nvSpPr>
        <p:spPr bwMode="auto">
          <a:xfrm>
            <a:off x="-79375" y="-3743325"/>
            <a:ext cx="12217400" cy="368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nvGrpSpPr>
          <p:cNvPr id="7" name="Grupo 6"/>
          <p:cNvGrpSpPr/>
          <p:nvPr/>
        </p:nvGrpSpPr>
        <p:grpSpPr>
          <a:xfrm>
            <a:off x="536689" y="1584450"/>
            <a:ext cx="11124462" cy="4458408"/>
            <a:chOff x="536689" y="1584450"/>
            <a:chExt cx="11124462" cy="4458408"/>
          </a:xfrm>
        </p:grpSpPr>
        <p:cxnSp>
          <p:nvCxnSpPr>
            <p:cNvPr id="4" name="Conector reto 3"/>
            <p:cNvCxnSpPr/>
            <p:nvPr/>
          </p:nvCxnSpPr>
          <p:spPr>
            <a:xfrm>
              <a:off x="536689"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51" name="Conector reto 250"/>
            <p:cNvCxnSpPr/>
            <p:nvPr/>
          </p:nvCxnSpPr>
          <p:spPr>
            <a:xfrm>
              <a:off x="1000208"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52" name="Conector reto 251"/>
            <p:cNvCxnSpPr/>
            <p:nvPr/>
          </p:nvCxnSpPr>
          <p:spPr>
            <a:xfrm>
              <a:off x="1463727"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53" name="Conector reto 252"/>
            <p:cNvCxnSpPr/>
            <p:nvPr/>
          </p:nvCxnSpPr>
          <p:spPr>
            <a:xfrm>
              <a:off x="1927246"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54" name="Conector reto 253"/>
            <p:cNvCxnSpPr/>
            <p:nvPr/>
          </p:nvCxnSpPr>
          <p:spPr>
            <a:xfrm>
              <a:off x="2390765"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55" name="Conector reto 254"/>
            <p:cNvCxnSpPr/>
            <p:nvPr/>
          </p:nvCxnSpPr>
          <p:spPr>
            <a:xfrm>
              <a:off x="2854284"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56" name="Conector reto 255"/>
            <p:cNvCxnSpPr/>
            <p:nvPr/>
          </p:nvCxnSpPr>
          <p:spPr>
            <a:xfrm>
              <a:off x="3317803"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57" name="Conector reto 256"/>
            <p:cNvCxnSpPr/>
            <p:nvPr/>
          </p:nvCxnSpPr>
          <p:spPr>
            <a:xfrm>
              <a:off x="3781322"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58" name="Conector reto 257"/>
            <p:cNvCxnSpPr/>
            <p:nvPr/>
          </p:nvCxnSpPr>
          <p:spPr>
            <a:xfrm>
              <a:off x="4244841"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59" name="Conector reto 258"/>
            <p:cNvCxnSpPr/>
            <p:nvPr/>
          </p:nvCxnSpPr>
          <p:spPr>
            <a:xfrm>
              <a:off x="4708360"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0" name="Conector reto 259"/>
            <p:cNvCxnSpPr/>
            <p:nvPr/>
          </p:nvCxnSpPr>
          <p:spPr>
            <a:xfrm>
              <a:off x="5171879"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1" name="Conector reto 260"/>
            <p:cNvCxnSpPr/>
            <p:nvPr/>
          </p:nvCxnSpPr>
          <p:spPr>
            <a:xfrm>
              <a:off x="5635398"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2" name="Conector reto 261"/>
            <p:cNvCxnSpPr/>
            <p:nvPr/>
          </p:nvCxnSpPr>
          <p:spPr>
            <a:xfrm>
              <a:off x="6098917"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3" name="Conector reto 262"/>
            <p:cNvCxnSpPr/>
            <p:nvPr/>
          </p:nvCxnSpPr>
          <p:spPr>
            <a:xfrm>
              <a:off x="6562436"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4" name="Conector reto 263"/>
            <p:cNvCxnSpPr/>
            <p:nvPr/>
          </p:nvCxnSpPr>
          <p:spPr>
            <a:xfrm>
              <a:off x="7025955"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5" name="Conector reto 264"/>
            <p:cNvCxnSpPr/>
            <p:nvPr/>
          </p:nvCxnSpPr>
          <p:spPr>
            <a:xfrm>
              <a:off x="7489474"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6" name="Conector reto 265"/>
            <p:cNvCxnSpPr/>
            <p:nvPr/>
          </p:nvCxnSpPr>
          <p:spPr>
            <a:xfrm>
              <a:off x="7952993"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7" name="Conector reto 266"/>
            <p:cNvCxnSpPr/>
            <p:nvPr/>
          </p:nvCxnSpPr>
          <p:spPr>
            <a:xfrm>
              <a:off x="8416512"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8" name="Conector reto 267"/>
            <p:cNvCxnSpPr/>
            <p:nvPr/>
          </p:nvCxnSpPr>
          <p:spPr>
            <a:xfrm>
              <a:off x="8880031"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95" name="Conector reto 294"/>
            <p:cNvCxnSpPr/>
            <p:nvPr/>
          </p:nvCxnSpPr>
          <p:spPr>
            <a:xfrm>
              <a:off x="9343550"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97" name="Conector reto 296"/>
            <p:cNvCxnSpPr/>
            <p:nvPr/>
          </p:nvCxnSpPr>
          <p:spPr>
            <a:xfrm>
              <a:off x="9807069"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98" name="Conector reto 297"/>
            <p:cNvCxnSpPr/>
            <p:nvPr/>
          </p:nvCxnSpPr>
          <p:spPr>
            <a:xfrm>
              <a:off x="10270588"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99" name="Conector reto 298"/>
            <p:cNvCxnSpPr/>
            <p:nvPr/>
          </p:nvCxnSpPr>
          <p:spPr>
            <a:xfrm>
              <a:off x="10734107"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00" name="Conector reto 299"/>
            <p:cNvCxnSpPr/>
            <p:nvPr/>
          </p:nvCxnSpPr>
          <p:spPr>
            <a:xfrm>
              <a:off x="11197626"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01" name="Conector reto 300"/>
            <p:cNvCxnSpPr/>
            <p:nvPr/>
          </p:nvCxnSpPr>
          <p:spPr>
            <a:xfrm>
              <a:off x="11661151" y="1584450"/>
              <a:ext cx="0" cy="445840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grpSp>
      <p:pic>
        <p:nvPicPr>
          <p:cNvPr id="2" name="Imagem 1"/>
          <p:cNvPicPr>
            <a:picLocks noChangeAspect="1"/>
          </p:cNvPicPr>
          <p:nvPr/>
        </p:nvPicPr>
        <p:blipFill>
          <a:blip r:embed="rId3"/>
          <a:stretch>
            <a:fillRect/>
          </a:stretch>
        </p:blipFill>
        <p:spPr>
          <a:xfrm>
            <a:off x="4080583" y="2086896"/>
            <a:ext cx="4317956" cy="2301437"/>
          </a:xfrm>
          <a:prstGeom prst="rect">
            <a:avLst/>
          </a:prstGeom>
        </p:spPr>
      </p:pic>
      <p:grpSp>
        <p:nvGrpSpPr>
          <p:cNvPr id="296" name="Agrupar 295"/>
          <p:cNvGrpSpPr/>
          <p:nvPr/>
        </p:nvGrpSpPr>
        <p:grpSpPr>
          <a:xfrm>
            <a:off x="-1" y="1861001"/>
            <a:ext cx="12240000" cy="684286"/>
            <a:chOff x="1588" y="-1000433"/>
            <a:chExt cx="12085760" cy="1270274"/>
          </a:xfrm>
        </p:grpSpPr>
        <p:sp>
          <p:nvSpPr>
            <p:cNvPr id="6" name="Rectangle 5"/>
            <p:cNvSpPr>
              <a:spLocks noChangeArrowheads="1"/>
            </p:cNvSpPr>
            <p:nvPr/>
          </p:nvSpPr>
          <p:spPr bwMode="auto">
            <a:xfrm>
              <a:off x="1588" y="-1000433"/>
              <a:ext cx="12085760" cy="1270274"/>
            </a:xfrm>
            <a:prstGeom prst="rect">
              <a:avLst/>
            </a:prstGeom>
            <a:solidFill>
              <a:srgbClr val="005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algn="ctr"/>
              <a:endParaRPr lang="pt-BR" dirty="0">
                <a:solidFill>
                  <a:schemeClr val="bg1"/>
                </a:solidFill>
              </a:endParaRPr>
            </a:p>
            <a:p>
              <a:pPr algn="ctr"/>
              <a:endParaRPr lang="pt-BR" dirty="0">
                <a:solidFill>
                  <a:schemeClr val="bg1"/>
                </a:solidFill>
              </a:endParaRPr>
            </a:p>
            <a:p>
              <a:pPr algn="ctr"/>
              <a:endParaRPr lang="pt-BR" dirty="0">
                <a:solidFill>
                  <a:schemeClr val="bg1"/>
                </a:solidFill>
              </a:endParaRPr>
            </a:p>
            <a:p>
              <a:pPr algn="ctr"/>
              <a:endParaRPr lang="pt-BR" dirty="0">
                <a:solidFill>
                  <a:schemeClr val="bg1"/>
                </a:solidFill>
              </a:endParaRPr>
            </a:p>
            <a:p>
              <a:pPr algn="ctr"/>
              <a:endParaRPr lang="pt-BR" dirty="0">
                <a:solidFill>
                  <a:schemeClr val="bg1"/>
                </a:solidFill>
              </a:endParaRPr>
            </a:p>
            <a:p>
              <a:pPr algn="ctr"/>
              <a:r>
                <a:rPr lang="pt-BR" b="1" dirty="0" smtClean="0">
                  <a:solidFill>
                    <a:schemeClr val="bg1"/>
                  </a:solidFill>
                </a:rPr>
                <a:t>(</a:t>
              </a:r>
              <a:r>
                <a:rPr lang="pt-BR" b="1" dirty="0">
                  <a:solidFill>
                    <a:schemeClr val="bg1"/>
                  </a:solidFill>
                </a:rPr>
                <a:t>promotores – detratores)</a:t>
              </a:r>
            </a:p>
          </p:txBody>
        </p:sp>
        <p:sp>
          <p:nvSpPr>
            <p:cNvPr id="269" name="Rectangle 88"/>
            <p:cNvSpPr>
              <a:spLocks noChangeArrowheads="1"/>
            </p:cNvSpPr>
            <p:nvPr/>
          </p:nvSpPr>
          <p:spPr bwMode="auto">
            <a:xfrm>
              <a:off x="204788"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dirty="0">
                  <a:ln>
                    <a:noFill/>
                  </a:ln>
                  <a:solidFill>
                    <a:schemeClr val="bg1"/>
                  </a:solidFill>
                  <a:effectLst/>
                  <a:latin typeface="Calibri" panose="020F0502020204030204" pitchFamily="34" charset="0"/>
                </a:rPr>
                <a:t>73</a:t>
              </a:r>
              <a:endParaRPr kumimoji="0" lang="pt-BR" altLang="pt-BR" sz="1800" b="0" i="0" u="none" strike="noStrike" cap="none" normalizeH="0" baseline="0" dirty="0">
                <a:ln>
                  <a:noFill/>
                </a:ln>
                <a:solidFill>
                  <a:schemeClr val="bg1"/>
                </a:solidFill>
                <a:effectLst/>
              </a:endParaRPr>
            </a:p>
          </p:txBody>
        </p:sp>
        <p:sp>
          <p:nvSpPr>
            <p:cNvPr id="270" name="Rectangle 89"/>
            <p:cNvSpPr>
              <a:spLocks noChangeArrowheads="1"/>
            </p:cNvSpPr>
            <p:nvPr/>
          </p:nvSpPr>
          <p:spPr bwMode="auto">
            <a:xfrm>
              <a:off x="661988"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72</a:t>
              </a:r>
              <a:endParaRPr kumimoji="0" lang="pt-BR" altLang="pt-BR" sz="1800" b="0" i="0" u="none" strike="noStrike" cap="none" normalizeH="0" baseline="0">
                <a:ln>
                  <a:noFill/>
                </a:ln>
                <a:solidFill>
                  <a:schemeClr val="bg1"/>
                </a:solidFill>
                <a:effectLst/>
              </a:endParaRPr>
            </a:p>
          </p:txBody>
        </p:sp>
        <p:sp>
          <p:nvSpPr>
            <p:cNvPr id="271" name="Rectangle 90"/>
            <p:cNvSpPr>
              <a:spLocks noChangeArrowheads="1"/>
            </p:cNvSpPr>
            <p:nvPr/>
          </p:nvSpPr>
          <p:spPr bwMode="auto">
            <a:xfrm>
              <a:off x="1119188"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68</a:t>
              </a:r>
              <a:endParaRPr kumimoji="0" lang="pt-BR" altLang="pt-BR" sz="1800" b="0" i="0" u="none" strike="noStrike" cap="none" normalizeH="0" baseline="0">
                <a:ln>
                  <a:noFill/>
                </a:ln>
                <a:solidFill>
                  <a:schemeClr val="bg1"/>
                </a:solidFill>
                <a:effectLst/>
              </a:endParaRPr>
            </a:p>
          </p:txBody>
        </p:sp>
        <p:sp>
          <p:nvSpPr>
            <p:cNvPr id="272" name="Rectangle 91"/>
            <p:cNvSpPr>
              <a:spLocks noChangeArrowheads="1"/>
            </p:cNvSpPr>
            <p:nvPr/>
          </p:nvSpPr>
          <p:spPr bwMode="auto">
            <a:xfrm>
              <a:off x="1576388"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71</a:t>
              </a:r>
              <a:endParaRPr kumimoji="0" lang="pt-BR" altLang="pt-BR" sz="1800" b="0" i="0" u="none" strike="noStrike" cap="none" normalizeH="0" baseline="0">
                <a:ln>
                  <a:noFill/>
                </a:ln>
                <a:solidFill>
                  <a:schemeClr val="bg1"/>
                </a:solidFill>
                <a:effectLst/>
              </a:endParaRPr>
            </a:p>
          </p:txBody>
        </p:sp>
        <p:sp>
          <p:nvSpPr>
            <p:cNvPr id="273" name="Rectangle 92"/>
            <p:cNvSpPr>
              <a:spLocks noChangeArrowheads="1"/>
            </p:cNvSpPr>
            <p:nvPr/>
          </p:nvSpPr>
          <p:spPr bwMode="auto">
            <a:xfrm>
              <a:off x="2033588"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70</a:t>
              </a:r>
              <a:endParaRPr kumimoji="0" lang="pt-BR" altLang="pt-BR" sz="1800" b="0" i="0" u="none" strike="noStrike" cap="none" normalizeH="0" baseline="0">
                <a:ln>
                  <a:noFill/>
                </a:ln>
                <a:solidFill>
                  <a:schemeClr val="bg1"/>
                </a:solidFill>
                <a:effectLst/>
              </a:endParaRPr>
            </a:p>
          </p:txBody>
        </p:sp>
        <p:sp>
          <p:nvSpPr>
            <p:cNvPr id="274" name="Rectangle 93"/>
            <p:cNvSpPr>
              <a:spLocks noChangeArrowheads="1"/>
            </p:cNvSpPr>
            <p:nvPr/>
          </p:nvSpPr>
          <p:spPr bwMode="auto">
            <a:xfrm>
              <a:off x="2490788"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64</a:t>
              </a:r>
              <a:endParaRPr kumimoji="0" lang="pt-BR" altLang="pt-BR" sz="1800" b="0" i="0" u="none" strike="noStrike" cap="none" normalizeH="0" baseline="0">
                <a:ln>
                  <a:noFill/>
                </a:ln>
                <a:solidFill>
                  <a:schemeClr val="bg1"/>
                </a:solidFill>
                <a:effectLst/>
              </a:endParaRPr>
            </a:p>
          </p:txBody>
        </p:sp>
        <p:sp>
          <p:nvSpPr>
            <p:cNvPr id="275" name="Rectangle 94"/>
            <p:cNvSpPr>
              <a:spLocks noChangeArrowheads="1"/>
            </p:cNvSpPr>
            <p:nvPr/>
          </p:nvSpPr>
          <p:spPr bwMode="auto">
            <a:xfrm>
              <a:off x="2947988"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78</a:t>
              </a:r>
              <a:endParaRPr kumimoji="0" lang="pt-BR" altLang="pt-BR" sz="1800" b="0" i="0" u="none" strike="noStrike" cap="none" normalizeH="0" baseline="0">
                <a:ln>
                  <a:noFill/>
                </a:ln>
                <a:solidFill>
                  <a:schemeClr val="bg1"/>
                </a:solidFill>
                <a:effectLst/>
              </a:endParaRPr>
            </a:p>
          </p:txBody>
        </p:sp>
        <p:sp>
          <p:nvSpPr>
            <p:cNvPr id="276" name="Rectangle 95"/>
            <p:cNvSpPr>
              <a:spLocks noChangeArrowheads="1"/>
            </p:cNvSpPr>
            <p:nvPr/>
          </p:nvSpPr>
          <p:spPr bwMode="auto">
            <a:xfrm>
              <a:off x="3405188"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73</a:t>
              </a:r>
              <a:endParaRPr kumimoji="0" lang="pt-BR" altLang="pt-BR" sz="1800" b="0" i="0" u="none" strike="noStrike" cap="none" normalizeH="0" baseline="0">
                <a:ln>
                  <a:noFill/>
                </a:ln>
                <a:solidFill>
                  <a:schemeClr val="bg1"/>
                </a:solidFill>
                <a:effectLst/>
              </a:endParaRPr>
            </a:p>
          </p:txBody>
        </p:sp>
        <p:sp>
          <p:nvSpPr>
            <p:cNvPr id="277" name="Rectangle 96"/>
            <p:cNvSpPr>
              <a:spLocks noChangeArrowheads="1"/>
            </p:cNvSpPr>
            <p:nvPr/>
          </p:nvSpPr>
          <p:spPr bwMode="auto">
            <a:xfrm>
              <a:off x="3862388"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69</a:t>
              </a:r>
              <a:endParaRPr kumimoji="0" lang="pt-BR" altLang="pt-BR" sz="1800" b="0" i="0" u="none" strike="noStrike" cap="none" normalizeH="0" baseline="0">
                <a:ln>
                  <a:noFill/>
                </a:ln>
                <a:solidFill>
                  <a:schemeClr val="bg1"/>
                </a:solidFill>
                <a:effectLst/>
              </a:endParaRPr>
            </a:p>
          </p:txBody>
        </p:sp>
        <p:sp>
          <p:nvSpPr>
            <p:cNvPr id="278" name="Rectangle 97"/>
            <p:cNvSpPr>
              <a:spLocks noChangeArrowheads="1"/>
            </p:cNvSpPr>
            <p:nvPr/>
          </p:nvSpPr>
          <p:spPr bwMode="auto">
            <a:xfrm>
              <a:off x="43180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dirty="0">
                  <a:ln>
                    <a:noFill/>
                  </a:ln>
                  <a:solidFill>
                    <a:schemeClr val="bg1"/>
                  </a:solidFill>
                  <a:effectLst/>
                  <a:latin typeface="Calibri" panose="020F0502020204030204" pitchFamily="34" charset="0"/>
                </a:rPr>
                <a:t>68</a:t>
              </a:r>
              <a:endParaRPr kumimoji="0" lang="pt-BR" altLang="pt-BR" sz="1800" b="0" i="0" u="none" strike="noStrike" cap="none" normalizeH="0" baseline="0" dirty="0">
                <a:ln>
                  <a:noFill/>
                </a:ln>
                <a:solidFill>
                  <a:schemeClr val="bg1"/>
                </a:solidFill>
                <a:effectLst/>
              </a:endParaRPr>
            </a:p>
          </p:txBody>
        </p:sp>
        <p:sp>
          <p:nvSpPr>
            <p:cNvPr id="279" name="Rectangle 98"/>
            <p:cNvSpPr>
              <a:spLocks noChangeArrowheads="1"/>
            </p:cNvSpPr>
            <p:nvPr/>
          </p:nvSpPr>
          <p:spPr bwMode="auto">
            <a:xfrm>
              <a:off x="47752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81</a:t>
              </a:r>
              <a:endParaRPr kumimoji="0" lang="pt-BR" altLang="pt-BR" sz="1800" b="0" i="0" u="none" strike="noStrike" cap="none" normalizeH="0" baseline="0">
                <a:ln>
                  <a:noFill/>
                </a:ln>
                <a:solidFill>
                  <a:schemeClr val="bg1"/>
                </a:solidFill>
                <a:effectLst/>
              </a:endParaRPr>
            </a:p>
          </p:txBody>
        </p:sp>
        <p:sp>
          <p:nvSpPr>
            <p:cNvPr id="280" name="Rectangle 99"/>
            <p:cNvSpPr>
              <a:spLocks noChangeArrowheads="1"/>
            </p:cNvSpPr>
            <p:nvPr/>
          </p:nvSpPr>
          <p:spPr bwMode="auto">
            <a:xfrm>
              <a:off x="52324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80</a:t>
              </a:r>
              <a:endParaRPr kumimoji="0" lang="pt-BR" altLang="pt-BR" sz="1800" b="0" i="0" u="none" strike="noStrike" cap="none" normalizeH="0" baseline="0">
                <a:ln>
                  <a:noFill/>
                </a:ln>
                <a:solidFill>
                  <a:schemeClr val="bg1"/>
                </a:solidFill>
                <a:effectLst/>
              </a:endParaRPr>
            </a:p>
          </p:txBody>
        </p:sp>
        <p:sp>
          <p:nvSpPr>
            <p:cNvPr id="281" name="Rectangle 100"/>
            <p:cNvSpPr>
              <a:spLocks noChangeArrowheads="1"/>
            </p:cNvSpPr>
            <p:nvPr/>
          </p:nvSpPr>
          <p:spPr bwMode="auto">
            <a:xfrm>
              <a:off x="56896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dirty="0">
                  <a:ln>
                    <a:noFill/>
                  </a:ln>
                  <a:solidFill>
                    <a:schemeClr val="bg1"/>
                  </a:solidFill>
                  <a:effectLst/>
                  <a:latin typeface="Calibri" panose="020F0502020204030204" pitchFamily="34" charset="0"/>
                </a:rPr>
                <a:t>79</a:t>
              </a:r>
              <a:endParaRPr kumimoji="0" lang="pt-BR" altLang="pt-BR" sz="1800" b="0" i="0" u="none" strike="noStrike" cap="none" normalizeH="0" baseline="0" dirty="0">
                <a:ln>
                  <a:noFill/>
                </a:ln>
                <a:solidFill>
                  <a:schemeClr val="bg1"/>
                </a:solidFill>
                <a:effectLst/>
              </a:endParaRPr>
            </a:p>
          </p:txBody>
        </p:sp>
        <p:sp>
          <p:nvSpPr>
            <p:cNvPr id="282" name="Rectangle 101"/>
            <p:cNvSpPr>
              <a:spLocks noChangeArrowheads="1"/>
            </p:cNvSpPr>
            <p:nvPr/>
          </p:nvSpPr>
          <p:spPr bwMode="auto">
            <a:xfrm>
              <a:off x="61468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76</a:t>
              </a:r>
              <a:endParaRPr kumimoji="0" lang="pt-BR" altLang="pt-BR" sz="1800" b="0" i="0" u="none" strike="noStrike" cap="none" normalizeH="0" baseline="0">
                <a:ln>
                  <a:noFill/>
                </a:ln>
                <a:solidFill>
                  <a:schemeClr val="bg1"/>
                </a:solidFill>
                <a:effectLst/>
              </a:endParaRPr>
            </a:p>
          </p:txBody>
        </p:sp>
        <p:sp>
          <p:nvSpPr>
            <p:cNvPr id="283" name="Rectangle 102"/>
            <p:cNvSpPr>
              <a:spLocks noChangeArrowheads="1"/>
            </p:cNvSpPr>
            <p:nvPr/>
          </p:nvSpPr>
          <p:spPr bwMode="auto">
            <a:xfrm>
              <a:off x="66040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75</a:t>
              </a:r>
              <a:endParaRPr kumimoji="0" lang="pt-BR" altLang="pt-BR" sz="1800" b="0" i="0" u="none" strike="noStrike" cap="none" normalizeH="0" baseline="0">
                <a:ln>
                  <a:noFill/>
                </a:ln>
                <a:solidFill>
                  <a:schemeClr val="bg1"/>
                </a:solidFill>
                <a:effectLst/>
              </a:endParaRPr>
            </a:p>
          </p:txBody>
        </p:sp>
        <p:sp>
          <p:nvSpPr>
            <p:cNvPr id="284" name="Rectangle 103"/>
            <p:cNvSpPr>
              <a:spLocks noChangeArrowheads="1"/>
            </p:cNvSpPr>
            <p:nvPr/>
          </p:nvSpPr>
          <p:spPr bwMode="auto">
            <a:xfrm>
              <a:off x="70612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75</a:t>
              </a:r>
              <a:endParaRPr kumimoji="0" lang="pt-BR" altLang="pt-BR" sz="1800" b="0" i="0" u="none" strike="noStrike" cap="none" normalizeH="0" baseline="0">
                <a:ln>
                  <a:noFill/>
                </a:ln>
                <a:solidFill>
                  <a:schemeClr val="bg1"/>
                </a:solidFill>
                <a:effectLst/>
              </a:endParaRPr>
            </a:p>
          </p:txBody>
        </p:sp>
        <p:sp>
          <p:nvSpPr>
            <p:cNvPr id="285" name="Rectangle 104"/>
            <p:cNvSpPr>
              <a:spLocks noChangeArrowheads="1"/>
            </p:cNvSpPr>
            <p:nvPr/>
          </p:nvSpPr>
          <p:spPr bwMode="auto">
            <a:xfrm>
              <a:off x="75184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74</a:t>
              </a:r>
              <a:endParaRPr kumimoji="0" lang="pt-BR" altLang="pt-BR" sz="1800" b="0" i="0" u="none" strike="noStrike" cap="none" normalizeH="0" baseline="0">
                <a:ln>
                  <a:noFill/>
                </a:ln>
                <a:solidFill>
                  <a:schemeClr val="bg1"/>
                </a:solidFill>
                <a:effectLst/>
              </a:endParaRPr>
            </a:p>
          </p:txBody>
        </p:sp>
        <p:sp>
          <p:nvSpPr>
            <p:cNvPr id="286" name="Rectangle 105"/>
            <p:cNvSpPr>
              <a:spLocks noChangeArrowheads="1"/>
            </p:cNvSpPr>
            <p:nvPr/>
          </p:nvSpPr>
          <p:spPr bwMode="auto">
            <a:xfrm>
              <a:off x="79756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73</a:t>
              </a:r>
              <a:endParaRPr kumimoji="0" lang="pt-BR" altLang="pt-BR" sz="1800" b="0" i="0" u="none" strike="noStrike" cap="none" normalizeH="0" baseline="0">
                <a:ln>
                  <a:noFill/>
                </a:ln>
                <a:solidFill>
                  <a:schemeClr val="bg1"/>
                </a:solidFill>
                <a:effectLst/>
              </a:endParaRPr>
            </a:p>
          </p:txBody>
        </p:sp>
        <p:sp>
          <p:nvSpPr>
            <p:cNvPr id="287" name="Rectangle 106"/>
            <p:cNvSpPr>
              <a:spLocks noChangeArrowheads="1"/>
            </p:cNvSpPr>
            <p:nvPr/>
          </p:nvSpPr>
          <p:spPr bwMode="auto">
            <a:xfrm>
              <a:off x="84328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72</a:t>
              </a:r>
              <a:endParaRPr kumimoji="0" lang="pt-BR" altLang="pt-BR" sz="1800" b="0" i="0" u="none" strike="noStrike" cap="none" normalizeH="0" baseline="0">
                <a:ln>
                  <a:noFill/>
                </a:ln>
                <a:solidFill>
                  <a:schemeClr val="bg1"/>
                </a:solidFill>
                <a:effectLst/>
              </a:endParaRPr>
            </a:p>
          </p:txBody>
        </p:sp>
        <p:sp>
          <p:nvSpPr>
            <p:cNvPr id="288" name="Rectangle 107"/>
            <p:cNvSpPr>
              <a:spLocks noChangeArrowheads="1"/>
            </p:cNvSpPr>
            <p:nvPr/>
          </p:nvSpPr>
          <p:spPr bwMode="auto">
            <a:xfrm>
              <a:off x="88900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94</a:t>
              </a:r>
              <a:endParaRPr kumimoji="0" lang="pt-BR" altLang="pt-BR" sz="1800" b="0" i="0" u="none" strike="noStrike" cap="none" normalizeH="0" baseline="0">
                <a:ln>
                  <a:noFill/>
                </a:ln>
                <a:solidFill>
                  <a:schemeClr val="bg1"/>
                </a:solidFill>
                <a:effectLst/>
              </a:endParaRPr>
            </a:p>
          </p:txBody>
        </p:sp>
        <p:sp>
          <p:nvSpPr>
            <p:cNvPr id="289" name="Rectangle 108"/>
            <p:cNvSpPr>
              <a:spLocks noChangeArrowheads="1"/>
            </p:cNvSpPr>
            <p:nvPr/>
          </p:nvSpPr>
          <p:spPr bwMode="auto">
            <a:xfrm>
              <a:off x="93472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94</a:t>
              </a:r>
              <a:endParaRPr kumimoji="0" lang="pt-BR" altLang="pt-BR" sz="1800" b="0" i="0" u="none" strike="noStrike" cap="none" normalizeH="0" baseline="0">
                <a:ln>
                  <a:noFill/>
                </a:ln>
                <a:solidFill>
                  <a:schemeClr val="bg1"/>
                </a:solidFill>
                <a:effectLst/>
              </a:endParaRPr>
            </a:p>
          </p:txBody>
        </p:sp>
        <p:sp>
          <p:nvSpPr>
            <p:cNvPr id="290" name="Rectangle 109"/>
            <p:cNvSpPr>
              <a:spLocks noChangeArrowheads="1"/>
            </p:cNvSpPr>
            <p:nvPr/>
          </p:nvSpPr>
          <p:spPr bwMode="auto">
            <a:xfrm>
              <a:off x="98044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87</a:t>
              </a:r>
              <a:endParaRPr kumimoji="0" lang="pt-BR" altLang="pt-BR" sz="1800" b="0" i="0" u="none" strike="noStrike" cap="none" normalizeH="0" baseline="0">
                <a:ln>
                  <a:noFill/>
                </a:ln>
                <a:solidFill>
                  <a:schemeClr val="bg1"/>
                </a:solidFill>
                <a:effectLst/>
              </a:endParaRPr>
            </a:p>
          </p:txBody>
        </p:sp>
        <p:sp>
          <p:nvSpPr>
            <p:cNvPr id="291" name="Rectangle 110"/>
            <p:cNvSpPr>
              <a:spLocks noChangeArrowheads="1"/>
            </p:cNvSpPr>
            <p:nvPr/>
          </p:nvSpPr>
          <p:spPr bwMode="auto">
            <a:xfrm>
              <a:off x="102616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81</a:t>
              </a:r>
              <a:endParaRPr kumimoji="0" lang="pt-BR" altLang="pt-BR" sz="1800" b="0" i="0" u="none" strike="noStrike" cap="none" normalizeH="0" baseline="0">
                <a:ln>
                  <a:noFill/>
                </a:ln>
                <a:solidFill>
                  <a:schemeClr val="bg1"/>
                </a:solidFill>
                <a:effectLst/>
              </a:endParaRPr>
            </a:p>
          </p:txBody>
        </p:sp>
        <p:sp>
          <p:nvSpPr>
            <p:cNvPr id="292" name="Rectangle 111"/>
            <p:cNvSpPr>
              <a:spLocks noChangeArrowheads="1"/>
            </p:cNvSpPr>
            <p:nvPr/>
          </p:nvSpPr>
          <p:spPr bwMode="auto">
            <a:xfrm>
              <a:off x="107188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a:ln>
                    <a:noFill/>
                  </a:ln>
                  <a:solidFill>
                    <a:schemeClr val="bg1"/>
                  </a:solidFill>
                  <a:effectLst/>
                  <a:latin typeface="Calibri" panose="020F0502020204030204" pitchFamily="34" charset="0"/>
                </a:rPr>
                <a:t>81</a:t>
              </a:r>
              <a:endParaRPr kumimoji="0" lang="pt-BR" altLang="pt-BR" sz="1800" b="0" i="0" u="none" strike="noStrike" cap="none" normalizeH="0" baseline="0">
                <a:ln>
                  <a:noFill/>
                </a:ln>
                <a:solidFill>
                  <a:schemeClr val="bg1"/>
                </a:solidFill>
                <a:effectLst/>
              </a:endParaRPr>
            </a:p>
          </p:txBody>
        </p:sp>
        <p:sp>
          <p:nvSpPr>
            <p:cNvPr id="293" name="Rectangle 112"/>
            <p:cNvSpPr>
              <a:spLocks noChangeArrowheads="1"/>
            </p:cNvSpPr>
            <p:nvPr/>
          </p:nvSpPr>
          <p:spPr bwMode="auto">
            <a:xfrm>
              <a:off x="111760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dirty="0">
                  <a:ln>
                    <a:noFill/>
                  </a:ln>
                  <a:solidFill>
                    <a:schemeClr val="bg1"/>
                  </a:solidFill>
                  <a:effectLst/>
                  <a:latin typeface="Calibri" panose="020F0502020204030204" pitchFamily="34" charset="0"/>
                </a:rPr>
                <a:t>69</a:t>
              </a:r>
              <a:endParaRPr kumimoji="0" lang="pt-BR" altLang="pt-BR" sz="1800" b="0" i="0" u="none" strike="noStrike" cap="none" normalizeH="0" baseline="0" dirty="0">
                <a:ln>
                  <a:noFill/>
                </a:ln>
                <a:solidFill>
                  <a:schemeClr val="bg1"/>
                </a:solidFill>
                <a:effectLst/>
              </a:endParaRPr>
            </a:p>
          </p:txBody>
        </p:sp>
        <p:sp>
          <p:nvSpPr>
            <p:cNvPr id="294" name="Rectangle 113"/>
            <p:cNvSpPr>
              <a:spLocks noChangeArrowheads="1"/>
            </p:cNvSpPr>
            <p:nvPr/>
          </p:nvSpPr>
          <p:spPr bwMode="auto">
            <a:xfrm>
              <a:off x="11633200" y="-823913"/>
              <a:ext cx="221214" cy="485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1700" b="1" i="0" u="none" strike="noStrike" cap="none" normalizeH="0" baseline="0" dirty="0">
                  <a:ln>
                    <a:noFill/>
                  </a:ln>
                  <a:solidFill>
                    <a:schemeClr val="bg1"/>
                  </a:solidFill>
                  <a:effectLst/>
                  <a:latin typeface="Calibri" panose="020F0502020204030204" pitchFamily="34" charset="0"/>
                </a:rPr>
                <a:t>65</a:t>
              </a:r>
              <a:endParaRPr kumimoji="0" lang="pt-BR" altLang="pt-BR" sz="1800" b="0" i="0" u="none" strike="noStrike" cap="none" normalizeH="0" baseline="0" dirty="0">
                <a:ln>
                  <a:noFill/>
                </a:ln>
                <a:solidFill>
                  <a:schemeClr val="bg1"/>
                </a:solidFill>
                <a:effectLst/>
              </a:endParaRPr>
            </a:p>
          </p:txBody>
        </p:sp>
      </p:grpSp>
    </p:spTree>
    <p:extLst>
      <p:ext uri="{BB962C8B-B14F-4D97-AF65-F5344CB8AC3E}">
        <p14:creationId xmlns:p14="http://schemas.microsoft.com/office/powerpoint/2010/main" val="4007902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03"/>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6" presetClass="emph" presetSubtype="0" fill="hold" nodeType="clickEffect">
                                  <p:stCondLst>
                                    <p:cond delay="0"/>
                                  </p:stCondLst>
                                  <p:childTnLst>
                                    <p:animScale>
                                      <p:cBhvr>
                                        <p:cTn id="13" dur="1000" fill="hold"/>
                                        <p:tgtEl>
                                          <p:spTgt spid="2"/>
                                        </p:tgtEl>
                                      </p:cBhvr>
                                      <p:by x="30000" y="30000"/>
                                    </p:animScale>
                                  </p:childTnLst>
                                </p:cTn>
                              </p:par>
                            </p:childTnLst>
                          </p:cTn>
                        </p:par>
                        <p:par>
                          <p:cTn id="14" fill="hold">
                            <p:stCondLst>
                              <p:cond delay="1000"/>
                            </p:stCondLst>
                            <p:childTnLst>
                              <p:par>
                                <p:cTn id="15" presetID="42" presetClass="path" presetSubtype="0" accel="50000" decel="50000" fill="hold" nodeType="afterEffect">
                                  <p:stCondLst>
                                    <p:cond delay="0"/>
                                  </p:stCondLst>
                                  <p:childTnLst>
                                    <p:animMotion origin="layout" path="M 1.25E-6 -7.40741E-7 L 0.39479 -0.30949 " pathEditMode="relative" rAng="0" ptsTypes="AA">
                                      <p:cBhvr>
                                        <p:cTn id="16" dur="500" fill="hold"/>
                                        <p:tgtEl>
                                          <p:spTgt spid="2"/>
                                        </p:tgtEl>
                                        <p:attrNameLst>
                                          <p:attrName>ppt_x</p:attrName>
                                          <p:attrName>ppt_y</p:attrName>
                                        </p:attrNameLst>
                                      </p:cBhvr>
                                      <p:rCtr x="19740" y="-15486"/>
                                    </p:animMotion>
                                  </p:childTnLst>
                                </p:cTn>
                              </p:par>
                            </p:childTnLst>
                          </p:cTn>
                        </p:par>
                        <p:par>
                          <p:cTn id="17" fill="hold">
                            <p:stCondLst>
                              <p:cond delay="1500"/>
                            </p:stCondLst>
                            <p:childTnLst>
                              <p:par>
                                <p:cTn id="18" presetID="1" presetClass="entr" presetSubtype="0" fill="hold" nodeType="afterEffect">
                                  <p:stCondLst>
                                    <p:cond delay="0"/>
                                  </p:stCondLst>
                                  <p:childTnLst>
                                    <p:set>
                                      <p:cBhvr>
                                        <p:cTn id="19" dur="1" fill="hold">
                                          <p:stCondLst>
                                            <p:cond delay="0"/>
                                          </p:stCondLst>
                                        </p:cTn>
                                        <p:tgtEl>
                                          <p:spTgt spid="197"/>
                                        </p:tgtEl>
                                        <p:attrNameLst>
                                          <p:attrName>style.visibility</p:attrName>
                                        </p:attrNameLst>
                                      </p:cBhvr>
                                      <p:to>
                                        <p:strVal val="visible"/>
                                      </p:to>
                                    </p:set>
                                  </p:childTnLst>
                                </p:cTn>
                              </p:par>
                              <p:par>
                                <p:cTn id="20" presetID="22" presetClass="entr" presetSubtype="4" fill="hold" grpId="0" nodeType="withEffect">
                                  <p:stCondLst>
                                    <p:cond delay="0"/>
                                  </p:stCondLst>
                                  <p:childTnLst>
                                    <p:set>
                                      <p:cBhvr>
                                        <p:cTn id="21" dur="1" fill="hold">
                                          <p:stCondLst>
                                            <p:cond delay="0"/>
                                          </p:stCondLst>
                                        </p:cTn>
                                        <p:tgtEl>
                                          <p:spTgt spid="115">
                                            <p:graphicEl>
                                              <a:chart seriesIdx="-3" categoryIdx="-3" bldStep="gridLegend"/>
                                            </p:graphicEl>
                                          </p:spTgt>
                                        </p:tgtEl>
                                        <p:attrNameLst>
                                          <p:attrName>style.visibility</p:attrName>
                                        </p:attrNameLst>
                                      </p:cBhvr>
                                      <p:to>
                                        <p:strVal val="visible"/>
                                      </p:to>
                                    </p:set>
                                    <p:animEffect transition="in" filter="wipe(down)">
                                      <p:cBhvr>
                                        <p:cTn id="22" dur="500"/>
                                        <p:tgtEl>
                                          <p:spTgt spid="115">
                                            <p:graphicEl>
                                              <a:chart seriesIdx="-3" categoryIdx="-3" bldStep="gridLegend"/>
                                            </p:graphicEl>
                                          </p:spTgt>
                                        </p:tgtEl>
                                      </p:cBhvr>
                                    </p:animEffect>
                                  </p:childTnLst>
                                </p:cTn>
                              </p:par>
                              <p:par>
                                <p:cTn id="23" presetID="42"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1000"/>
                                        <p:tgtEl>
                                          <p:spTgt spid="7"/>
                                        </p:tgtEl>
                                      </p:cBhvr>
                                    </p:animEffect>
                                    <p:anim calcmode="lin" valueType="num">
                                      <p:cBhvr>
                                        <p:cTn id="26" dur="1000" fill="hold"/>
                                        <p:tgtEl>
                                          <p:spTgt spid="7"/>
                                        </p:tgtEl>
                                        <p:attrNameLst>
                                          <p:attrName>ppt_x</p:attrName>
                                        </p:attrNameLst>
                                      </p:cBhvr>
                                      <p:tavLst>
                                        <p:tav tm="0">
                                          <p:val>
                                            <p:strVal val="#ppt_x"/>
                                          </p:val>
                                        </p:tav>
                                        <p:tav tm="100000">
                                          <p:val>
                                            <p:strVal val="#ppt_x"/>
                                          </p:val>
                                        </p:tav>
                                      </p:tavLst>
                                    </p:anim>
                                    <p:anim calcmode="lin" valueType="num">
                                      <p:cBhvr>
                                        <p:cTn id="27" dur="1000" fill="hold"/>
                                        <p:tgtEl>
                                          <p:spTgt spid="7"/>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22" presetClass="entr" presetSubtype="4" fill="hold" grpId="0" nodeType="afterEffect">
                                  <p:stCondLst>
                                    <p:cond delay="0"/>
                                  </p:stCondLst>
                                  <p:childTnLst>
                                    <p:set>
                                      <p:cBhvr>
                                        <p:cTn id="30" dur="1" fill="hold">
                                          <p:stCondLst>
                                            <p:cond delay="0"/>
                                          </p:stCondLst>
                                        </p:cTn>
                                        <p:tgtEl>
                                          <p:spTgt spid="115">
                                            <p:graphicEl>
                                              <a:chart seriesIdx="0" categoryIdx="-4" bldStep="series"/>
                                            </p:graphicEl>
                                          </p:spTgt>
                                        </p:tgtEl>
                                        <p:attrNameLst>
                                          <p:attrName>style.visibility</p:attrName>
                                        </p:attrNameLst>
                                      </p:cBhvr>
                                      <p:to>
                                        <p:strVal val="visible"/>
                                      </p:to>
                                    </p:set>
                                    <p:animEffect transition="in" filter="wipe(down)">
                                      <p:cBhvr>
                                        <p:cTn id="31" dur="500"/>
                                        <p:tgtEl>
                                          <p:spTgt spid="115">
                                            <p:graphicEl>
                                              <a:chart seriesIdx="0" categoryIdx="-4" bldStep="series"/>
                                            </p:graphicEl>
                                          </p:spTgt>
                                        </p:tgtEl>
                                      </p:cBhvr>
                                    </p:animEffect>
                                  </p:childTnLst>
                                </p:cTn>
                              </p:par>
                              <p:par>
                                <p:cTn id="32" presetID="1" presetClass="entr" presetSubtype="0" fill="hold" nodeType="withEffect">
                                  <p:stCondLst>
                                    <p:cond delay="0"/>
                                  </p:stCondLst>
                                  <p:childTnLst>
                                    <p:set>
                                      <p:cBhvr>
                                        <p:cTn id="33" dur="1" fill="hold">
                                          <p:stCondLst>
                                            <p:cond delay="0"/>
                                          </p:stCondLst>
                                        </p:cTn>
                                        <p:tgtEl>
                                          <p:spTgt spid="170"/>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15">
                                            <p:graphicEl>
                                              <a:chart seriesIdx="1" categoryIdx="-4" bldStep="series"/>
                                            </p:graphicEl>
                                          </p:spTgt>
                                        </p:tgtEl>
                                        <p:attrNameLst>
                                          <p:attrName>style.visibility</p:attrName>
                                        </p:attrNameLst>
                                      </p:cBhvr>
                                      <p:to>
                                        <p:strVal val="visible"/>
                                      </p:to>
                                    </p:set>
                                    <p:animEffect transition="in" filter="wipe(down)">
                                      <p:cBhvr>
                                        <p:cTn id="38" dur="500"/>
                                        <p:tgtEl>
                                          <p:spTgt spid="115">
                                            <p:graphicEl>
                                              <a:chart seriesIdx="1" categoryIdx="-4" bldStep="series"/>
                                            </p:graphicEl>
                                          </p:spTgt>
                                        </p:tgtEl>
                                      </p:cBhvr>
                                    </p:animEffect>
                                  </p:childTnLst>
                                </p:cTn>
                              </p:par>
                              <p:par>
                                <p:cTn id="39" presetID="1" presetClass="entr" presetSubtype="0" fill="hold" nodeType="withEffect">
                                  <p:stCondLst>
                                    <p:cond delay="0"/>
                                  </p:stCondLst>
                                  <p:childTnLst>
                                    <p:set>
                                      <p:cBhvr>
                                        <p:cTn id="40" dur="1" fill="hold">
                                          <p:stCondLst>
                                            <p:cond delay="0"/>
                                          </p:stCondLst>
                                        </p:cTn>
                                        <p:tgtEl>
                                          <p:spTgt spid="14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115">
                                            <p:graphicEl>
                                              <a:chart seriesIdx="2" categoryIdx="-4" bldStep="series"/>
                                            </p:graphicEl>
                                          </p:spTgt>
                                        </p:tgtEl>
                                        <p:attrNameLst>
                                          <p:attrName>style.visibility</p:attrName>
                                        </p:attrNameLst>
                                      </p:cBhvr>
                                      <p:to>
                                        <p:strVal val="visible"/>
                                      </p:to>
                                    </p:set>
                                    <p:animEffect transition="in" filter="wipe(down)">
                                      <p:cBhvr>
                                        <p:cTn id="45" dur="500"/>
                                        <p:tgtEl>
                                          <p:spTgt spid="115">
                                            <p:graphicEl>
                                              <a:chart seriesIdx="2" categoryIdx="-4" bldStep="series"/>
                                            </p:graphicEl>
                                          </p:spTgt>
                                        </p:tgtEl>
                                      </p:cBhvr>
                                    </p:animEffect>
                                  </p:childTnLst>
                                </p:cTn>
                              </p:par>
                              <p:par>
                                <p:cTn id="46" presetID="1" presetClass="entr" presetSubtype="0" fill="hold" nodeType="withEffect">
                                  <p:stCondLst>
                                    <p:cond delay="0"/>
                                  </p:stCondLst>
                                  <p:childTnLst>
                                    <p:set>
                                      <p:cBhvr>
                                        <p:cTn id="47" dur="1" fill="hold">
                                          <p:stCondLst>
                                            <p:cond delay="0"/>
                                          </p:stCondLst>
                                        </p:cTn>
                                        <p:tgtEl>
                                          <p:spTgt spid="116"/>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nodeType="clickEffect">
                                  <p:stCondLst>
                                    <p:cond delay="0"/>
                                  </p:stCondLst>
                                  <p:childTnLst>
                                    <p:set>
                                      <p:cBhvr>
                                        <p:cTn id="51" dur="1" fill="hold">
                                          <p:stCondLst>
                                            <p:cond delay="0"/>
                                          </p:stCondLst>
                                        </p:cTn>
                                        <p:tgtEl>
                                          <p:spTgt spid="296"/>
                                        </p:tgtEl>
                                        <p:attrNameLst>
                                          <p:attrName>style.visibility</p:attrName>
                                        </p:attrNameLst>
                                      </p:cBhvr>
                                      <p:to>
                                        <p:strVal val="visible"/>
                                      </p:to>
                                    </p:set>
                                    <p:anim calcmode="lin" valueType="num">
                                      <p:cBhvr additive="base">
                                        <p:cTn id="52" dur="500" fill="hold"/>
                                        <p:tgtEl>
                                          <p:spTgt spid="296"/>
                                        </p:tgtEl>
                                        <p:attrNameLst>
                                          <p:attrName>ppt_x</p:attrName>
                                        </p:attrNameLst>
                                      </p:cBhvr>
                                      <p:tavLst>
                                        <p:tav tm="0">
                                          <p:val>
                                            <p:strVal val="#ppt_x"/>
                                          </p:val>
                                        </p:tav>
                                        <p:tav tm="100000">
                                          <p:val>
                                            <p:strVal val="#ppt_x"/>
                                          </p:val>
                                        </p:tav>
                                      </p:tavLst>
                                    </p:anim>
                                    <p:anim calcmode="lin" valueType="num">
                                      <p:cBhvr additive="base">
                                        <p:cTn id="53" dur="500" fill="hold"/>
                                        <p:tgtEl>
                                          <p:spTgt spid="2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Graphic spid="115" grpId="0" uiExpand="1">
        <p:bldSub>
          <a:bldChart bld="series"/>
        </p:bldSub>
      </p:bldGraphic>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p:cNvPicPr>
            <a:picLocks noChangeAspect="1"/>
          </p:cNvPicPr>
          <p:nvPr/>
        </p:nvPicPr>
        <p:blipFill>
          <a:blip r:embed="rId2">
            <a:duotone>
              <a:schemeClr val="accent5">
                <a:shade val="45000"/>
                <a:satMod val="135000"/>
              </a:schemeClr>
              <a:prstClr val="white"/>
            </a:duotone>
          </a:blip>
          <a:stretch>
            <a:fillRect/>
          </a:stretch>
        </p:blipFill>
        <p:spPr>
          <a:xfrm>
            <a:off x="7663003" y="1270827"/>
            <a:ext cx="4243646" cy="4369809"/>
          </a:xfrm>
          <a:prstGeom prst="rect">
            <a:avLst/>
          </a:prstGeom>
        </p:spPr>
      </p:pic>
      <p:sp>
        <p:nvSpPr>
          <p:cNvPr id="6"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7" name="Espaço Reservado para Conteúdo 2"/>
          <p:cNvSpPr txBox="1">
            <a:spLocks/>
          </p:cNvSpPr>
          <p:nvPr/>
        </p:nvSpPr>
        <p:spPr>
          <a:xfrm>
            <a:off x="1895535" y="6181200"/>
            <a:ext cx="10486965" cy="49386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smtClean="0">
                <a:solidFill>
                  <a:schemeClr val="accent1">
                    <a:lumMod val="50000"/>
                  </a:schemeClr>
                </a:solidFill>
              </a:rPr>
              <a:t>P19 </a:t>
            </a:r>
            <a:r>
              <a:rPr lang="pt-BR" sz="1200" b="1" dirty="0">
                <a:solidFill>
                  <a:schemeClr val="accent1">
                    <a:lumMod val="50000"/>
                  </a:schemeClr>
                </a:solidFill>
              </a:rPr>
              <a:t>- </a:t>
            </a:r>
            <a:r>
              <a:rPr lang="pt-BR" sz="1200" dirty="0">
                <a:solidFill>
                  <a:schemeClr val="accent1">
                    <a:lumMod val="50000"/>
                  </a:schemeClr>
                </a:solidFill>
              </a:rPr>
              <a:t>Que sugestões o(a) Sr.(a) pode nos dar para que o </a:t>
            </a:r>
            <a:r>
              <a:rPr lang="pt-BR" sz="1200" dirty="0" err="1">
                <a:solidFill>
                  <a:schemeClr val="accent1">
                    <a:lumMod val="50000"/>
                  </a:schemeClr>
                </a:solidFill>
              </a:rPr>
              <a:t>Sebraetec</a:t>
            </a:r>
            <a:r>
              <a:rPr lang="pt-BR" sz="1200" dirty="0">
                <a:solidFill>
                  <a:schemeClr val="accent1">
                    <a:lumMod val="50000"/>
                  </a:schemeClr>
                </a:solidFill>
              </a:rPr>
              <a:t> atenda melhor as necessidades dos empresários?)</a:t>
            </a:r>
          </a:p>
        </p:txBody>
      </p:sp>
      <p:graphicFrame>
        <p:nvGraphicFramePr>
          <p:cNvPr id="17" name="Tabela 16"/>
          <p:cNvGraphicFramePr>
            <a:graphicFrameLocks noGrp="1"/>
          </p:cNvGraphicFramePr>
          <p:nvPr>
            <p:extLst>
              <p:ext uri="{D42A27DB-BD31-4B8C-83A1-F6EECF244321}">
                <p14:modId xmlns:p14="http://schemas.microsoft.com/office/powerpoint/2010/main" val="2061957560"/>
              </p:ext>
            </p:extLst>
          </p:nvPr>
        </p:nvGraphicFramePr>
        <p:xfrm>
          <a:off x="805639" y="720915"/>
          <a:ext cx="6130266" cy="5272843"/>
        </p:xfrm>
        <a:graphic>
          <a:graphicData uri="http://schemas.openxmlformats.org/drawingml/2006/table">
            <a:tbl>
              <a:tblPr>
                <a:tableStyleId>{5C22544A-7EE6-4342-B048-85BDC9FD1C3A}</a:tableStyleId>
              </a:tblPr>
              <a:tblGrid>
                <a:gridCol w="5454261">
                  <a:extLst>
                    <a:ext uri="{9D8B030D-6E8A-4147-A177-3AD203B41FA5}">
                      <a16:colId xmlns:a16="http://schemas.microsoft.com/office/drawing/2014/main" xmlns="" val="20000"/>
                    </a:ext>
                  </a:extLst>
                </a:gridCol>
                <a:gridCol w="626303">
                  <a:extLst>
                    <a:ext uri="{9D8B030D-6E8A-4147-A177-3AD203B41FA5}">
                      <a16:colId xmlns:a16="http://schemas.microsoft.com/office/drawing/2014/main" xmlns="" val="20001"/>
                    </a:ext>
                  </a:extLst>
                </a:gridCol>
                <a:gridCol w="49702">
                  <a:extLst>
                    <a:ext uri="{9D8B030D-6E8A-4147-A177-3AD203B41FA5}">
                      <a16:colId xmlns:a16="http://schemas.microsoft.com/office/drawing/2014/main" xmlns="" val="20002"/>
                    </a:ext>
                  </a:extLst>
                </a:gridCol>
              </a:tblGrid>
              <a:tr h="360000">
                <a:tc>
                  <a:txBody>
                    <a:bodyPr/>
                    <a:lstStyle/>
                    <a:p>
                      <a:pPr algn="r" fontAlgn="b"/>
                      <a:r>
                        <a:rPr lang="pt-BR" sz="1200" b="0" i="0" u="none" strike="noStrike" dirty="0">
                          <a:solidFill>
                            <a:srgbClr val="000000"/>
                          </a:solidFill>
                          <a:effectLst/>
                          <a:latin typeface="Calibri" panose="020F0502020204030204" pitchFamily="34" charset="0"/>
                        </a:rPr>
                        <a:t>nenhuma / sem sugestão</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33%</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0"/>
                  </a:ext>
                </a:extLst>
              </a:tr>
              <a:tr h="360000">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400" b="0" i="0" u="none" strike="noStrike" dirty="0">
                          <a:solidFill>
                            <a:srgbClr val="000000"/>
                          </a:solidFill>
                          <a:effectLst/>
                          <a:latin typeface="Arial Narrow" panose="020B0606020202030204" pitchFamily="34" charset="0"/>
                        </a:rPr>
                        <a:t>maior acompanhamento / + presente / + visitas/ maior carga horária</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10%</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1"/>
                  </a:ext>
                </a:extLst>
              </a:tr>
              <a:tr h="360000">
                <a:tc>
                  <a:txBody>
                    <a:bodyPr/>
                    <a:lstStyle/>
                    <a:p>
                      <a:pPr algn="r" fontAlgn="ctr"/>
                      <a:r>
                        <a:rPr lang="pt-BR" sz="1400" b="0" i="0" u="none" strike="noStrike" dirty="0">
                          <a:solidFill>
                            <a:srgbClr val="000000"/>
                          </a:solidFill>
                          <a:effectLst/>
                          <a:latin typeface="Arial Narrow" panose="020B0606020202030204" pitchFamily="34" charset="0"/>
                        </a:rPr>
                        <a:t>mais divulgação / comunicação / contato / e-mail</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9%</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2"/>
                  </a:ext>
                </a:extLst>
              </a:tr>
              <a:tr h="360000">
                <a:tc>
                  <a:txBody>
                    <a:bodyPr/>
                    <a:lstStyle/>
                    <a:p>
                      <a:pPr algn="r" fontAlgn="ctr"/>
                      <a:r>
                        <a:rPr lang="pt-BR" sz="1400" b="0" i="0" u="none" strike="noStrike" dirty="0">
                          <a:solidFill>
                            <a:srgbClr val="000000"/>
                          </a:solidFill>
                          <a:effectLst/>
                          <a:latin typeface="Arial Narrow" panose="020B0606020202030204" pitchFamily="34" charset="0"/>
                        </a:rPr>
                        <a:t>mais cursos / palestras / serviços / mais locais / interior</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8%</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7"/>
                  </a:ext>
                </a:extLst>
              </a:tr>
              <a:tr h="360000">
                <a:tc>
                  <a:txBody>
                    <a:bodyPr/>
                    <a:lstStyle/>
                    <a:p>
                      <a:pPr algn="r" fontAlgn="ctr"/>
                      <a:r>
                        <a:rPr lang="pt-BR" sz="1400" b="0" i="0" u="none" strike="noStrike" dirty="0">
                          <a:solidFill>
                            <a:srgbClr val="000000"/>
                          </a:solidFill>
                          <a:effectLst/>
                          <a:latin typeface="Arial Narrow" panose="020B0606020202030204" pitchFamily="34" charset="0"/>
                        </a:rPr>
                        <a:t>continuar o programa / mais vezes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6%</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3"/>
                  </a:ext>
                </a:extLst>
              </a:tr>
              <a:tr h="360000">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400" b="0" i="0" u="none" strike="noStrike" dirty="0">
                          <a:solidFill>
                            <a:srgbClr val="000000"/>
                          </a:solidFill>
                          <a:effectLst/>
                          <a:latin typeface="Arial Narrow" panose="020B0606020202030204" pitchFamily="34" charset="0"/>
                        </a:rPr>
                        <a:t>+ personalizado / realidade / necessidade da empresa</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5%</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4"/>
                  </a:ext>
                </a:extLst>
              </a:tr>
              <a:tr h="360000">
                <a:tc>
                  <a:txBody>
                    <a:bodyPr/>
                    <a:lstStyle/>
                    <a:p>
                      <a:pPr algn="r" fontAlgn="ctr"/>
                      <a:r>
                        <a:rPr lang="pt-BR" sz="1400" b="0" i="0" u="none" strike="noStrike" dirty="0">
                          <a:solidFill>
                            <a:srgbClr val="000000"/>
                          </a:solidFill>
                          <a:effectLst/>
                          <a:latin typeface="Arial Narrow" panose="020B0606020202030204" pitchFamily="34" charset="0"/>
                        </a:rPr>
                        <a:t>melhorar consultores / mais consultores / mais especializados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5%</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5"/>
                  </a:ext>
                </a:extLst>
              </a:tr>
              <a:tr h="360000">
                <a:tc>
                  <a:txBody>
                    <a:bodyPr/>
                    <a:lstStyle/>
                    <a:p>
                      <a:pPr algn="r" fontAlgn="ctr"/>
                      <a:r>
                        <a:rPr lang="pt-BR" sz="1400" b="0" i="0" u="none" strike="noStrike" dirty="0">
                          <a:solidFill>
                            <a:srgbClr val="000000"/>
                          </a:solidFill>
                          <a:effectLst/>
                          <a:latin typeface="Arial Narrow" panose="020B0606020202030204" pitchFamily="34" charset="0"/>
                        </a:rPr>
                        <a:t>pós curso / reciclagem / suporte após o curso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4%</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6"/>
                  </a:ext>
                </a:extLst>
              </a:tr>
              <a:tr h="360000">
                <a:tc>
                  <a:txBody>
                    <a:bodyPr/>
                    <a:lstStyle/>
                    <a:p>
                      <a:pPr algn="r" fontAlgn="ctr"/>
                      <a:r>
                        <a:rPr lang="pt-BR" sz="1400" b="0" i="0" u="none" strike="noStrike" dirty="0">
                          <a:solidFill>
                            <a:srgbClr val="000000"/>
                          </a:solidFill>
                          <a:effectLst/>
                          <a:latin typeface="Arial Narrow" panose="020B0606020202030204" pitchFamily="34" charset="0"/>
                        </a:rPr>
                        <a:t>mais orientação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4%</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8"/>
                  </a:ext>
                </a:extLst>
              </a:tr>
              <a:tr h="360000">
                <a:tc>
                  <a:txBody>
                    <a:bodyPr/>
                    <a:lstStyle/>
                    <a:p>
                      <a:pPr algn="r" fontAlgn="ctr"/>
                      <a:r>
                        <a:rPr lang="pt-BR" sz="1400" b="0" i="0" u="none" strike="noStrike" dirty="0">
                          <a:solidFill>
                            <a:srgbClr val="000000"/>
                          </a:solidFill>
                          <a:effectLst/>
                          <a:latin typeface="Arial Narrow" panose="020B0606020202030204" pitchFamily="34" charset="0"/>
                        </a:rPr>
                        <a:t>mais barato / facilitação no pagamento / gratuito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4%</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9"/>
                  </a:ext>
                </a:extLst>
              </a:tr>
              <a:tr h="360000">
                <a:tc>
                  <a:txBody>
                    <a:bodyPr/>
                    <a:lstStyle/>
                    <a:p>
                      <a:pPr algn="r" fontAlgn="ctr"/>
                      <a:r>
                        <a:rPr lang="pt-BR" sz="1400" b="0" i="0" u="none" strike="noStrike" dirty="0">
                          <a:solidFill>
                            <a:srgbClr val="000000"/>
                          </a:solidFill>
                          <a:effectLst/>
                          <a:latin typeface="Arial Narrow" panose="020B0606020202030204" pitchFamily="34" charset="0"/>
                        </a:rPr>
                        <a:t>está satisfeito / continuar do jeito que está / continuar oferecendo os cursos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3%</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0"/>
                  </a:ext>
                </a:extLst>
              </a:tr>
              <a:tr h="360000">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400" b="0" i="0" u="none" strike="noStrike" dirty="0">
                          <a:solidFill>
                            <a:srgbClr val="000000"/>
                          </a:solidFill>
                          <a:effectLst/>
                          <a:latin typeface="Arial Narrow" panose="020B0606020202030204" pitchFamily="34" charset="0"/>
                        </a:rPr>
                        <a:t>mais horários / flexibilidade</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1%</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1"/>
                  </a:ext>
                </a:extLst>
              </a:tr>
              <a:tr h="360000">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400" b="0" i="0" u="none" strike="noStrike" dirty="0">
                          <a:solidFill>
                            <a:srgbClr val="000000"/>
                          </a:solidFill>
                          <a:effectLst/>
                          <a:latin typeface="Arial Narrow" panose="020B0606020202030204" pitchFamily="34" charset="0"/>
                        </a:rPr>
                        <a:t>rapidez / menos burocracia / melhor atendimento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1%</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2"/>
                  </a:ext>
                </a:extLst>
              </a:tr>
              <a:tr h="360000">
                <a:tc>
                  <a:txBody>
                    <a:bodyPr/>
                    <a:lstStyle/>
                    <a:p>
                      <a:pPr algn="r"/>
                      <a:r>
                        <a:rPr lang="pt-BR" sz="1400" b="0" i="0" u="none" strike="noStrike" kern="1200" dirty="0">
                          <a:solidFill>
                            <a:srgbClr val="000000"/>
                          </a:solidFill>
                          <a:effectLst/>
                          <a:latin typeface="Arial Narrow" panose="020B0606020202030204" pitchFamily="34" charset="0"/>
                          <a:ea typeface="+mn-ea"/>
                          <a:cs typeface="+mn-cs"/>
                        </a:rPr>
                        <a:t>outros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pt-BR" sz="2000" b="1" i="0" u="none" strike="noStrike" kern="1200" dirty="0">
                          <a:solidFill>
                            <a:schemeClr val="bg1">
                              <a:lumMod val="50000"/>
                            </a:schemeClr>
                          </a:solidFill>
                          <a:effectLst/>
                          <a:latin typeface="Arial Narrow" panose="020B0606020202030204" pitchFamily="34" charset="0"/>
                          <a:ea typeface="+mn-ea"/>
                          <a:cs typeface="+mn-cs"/>
                        </a:rPr>
                        <a:t>10%</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000" b="1" i="0" u="none" strike="noStrike" kern="1200" dirty="0">
                        <a:solidFill>
                          <a:schemeClr val="bg1">
                            <a:lumMod val="50000"/>
                          </a:schemeClr>
                        </a:solidFill>
                        <a:effectLst/>
                        <a:latin typeface="Arial Narrow" panose="020B0606020202030204" pitchFamily="34" charset="0"/>
                        <a:ea typeface="+mn-ea"/>
                        <a:cs typeface="+mn-cs"/>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3"/>
                  </a:ext>
                </a:extLst>
              </a:tr>
            </a:tbl>
          </a:graphicData>
        </a:graphic>
      </p:graphicFrame>
      <p:graphicFrame>
        <p:nvGraphicFramePr>
          <p:cNvPr id="18" name="Gráfico 17"/>
          <p:cNvGraphicFramePr/>
          <p:nvPr>
            <p:extLst>
              <p:ext uri="{D42A27DB-BD31-4B8C-83A1-F6EECF244321}">
                <p14:modId xmlns:p14="http://schemas.microsoft.com/office/powerpoint/2010/main" val="1596744081"/>
              </p:ext>
            </p:extLst>
          </p:nvPr>
        </p:nvGraphicFramePr>
        <p:xfrm>
          <a:off x="6935905" y="720916"/>
          <a:ext cx="865476" cy="529075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76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2" decel="10000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000" fill="hold"/>
                                        <p:tgtEl>
                                          <p:spTgt spid="5"/>
                                        </p:tgtEl>
                                        <p:attrNameLst>
                                          <p:attrName>ppt_x</p:attrName>
                                        </p:attrNameLst>
                                      </p:cBhvr>
                                      <p:tavLst>
                                        <p:tav tm="0">
                                          <p:val>
                                            <p:strVal val="1+#ppt_w/2"/>
                                          </p:val>
                                        </p:tav>
                                        <p:tav tm="100000">
                                          <p:val>
                                            <p:strVal val="#ppt_x"/>
                                          </p:val>
                                        </p:tav>
                                      </p:tavLst>
                                    </p:anim>
                                    <p:anim calcmode="lin" valueType="num">
                                      <p:cBhvr additive="base">
                                        <p:cTn id="17"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p:cNvSpPr>
            <a:spLocks noChangeArrowheads="1"/>
          </p:cNvSpPr>
          <p:nvPr/>
        </p:nvSpPr>
        <p:spPr bwMode="auto">
          <a:xfrm>
            <a:off x="-9752" y="-14249"/>
            <a:ext cx="12239858" cy="6923047"/>
          </a:xfrm>
          <a:prstGeom prst="rect">
            <a:avLst/>
          </a:prstGeom>
          <a:solidFill>
            <a:srgbClr val="005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pic>
        <p:nvPicPr>
          <p:cNvPr id="7" name="Imagem 6"/>
          <p:cNvPicPr>
            <a:picLocks noChangeAspect="1"/>
          </p:cNvPicPr>
          <p:nvPr/>
        </p:nvPicPr>
        <p:blipFill rotWithShape="1">
          <a:blip r:embed="rId2">
            <a:duotone>
              <a:prstClr val="black"/>
              <a:schemeClr val="accent1">
                <a:tint val="45000"/>
                <a:satMod val="400000"/>
              </a:schemeClr>
            </a:duotone>
            <a:lum bright="-40000" contrast="40000"/>
          </a:blip>
          <a:srcRect l="20723" t="31693" r="11432" b="29103"/>
          <a:stretch/>
        </p:blipFill>
        <p:spPr>
          <a:xfrm>
            <a:off x="-29496" y="43542"/>
            <a:ext cx="12192467" cy="6865257"/>
          </a:xfrm>
          <a:prstGeom prst="rect">
            <a:avLst/>
          </a:prstGeom>
        </p:spPr>
      </p:pic>
      <p:sp>
        <p:nvSpPr>
          <p:cNvPr id="27" name="Paralelogramo 26"/>
          <p:cNvSpPr/>
          <p:nvPr/>
        </p:nvSpPr>
        <p:spPr>
          <a:xfrm>
            <a:off x="-132359" y="5092068"/>
            <a:ext cx="12532311" cy="1404470"/>
          </a:xfrm>
          <a:prstGeom prst="parallelogram">
            <a:avLst>
              <a:gd name="adj" fmla="val 0"/>
            </a:avLst>
          </a:prstGeom>
          <a:gradFill flip="none" rotWithShape="1">
            <a:gsLst>
              <a:gs pos="50000">
                <a:schemeClr val="bg1"/>
              </a:gs>
              <a:gs pos="0">
                <a:schemeClr val="bg1">
                  <a:lumMod val="95000"/>
                </a:schemeClr>
              </a:gs>
              <a:gs pos="68000">
                <a:schemeClr val="bg1"/>
              </a:gs>
              <a:gs pos="83000">
                <a:schemeClr val="bg1">
                  <a:lumMod val="95000"/>
                </a:schemeClr>
              </a:gs>
            </a:gsLst>
            <a:lin ang="16200000" scaled="0"/>
            <a:tileRect/>
          </a:gra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Freeform 9"/>
          <p:cNvSpPr>
            <a:spLocks noEditPoints="1"/>
          </p:cNvSpPr>
          <p:nvPr/>
        </p:nvSpPr>
        <p:spPr bwMode="auto">
          <a:xfrm>
            <a:off x="6816725" y="5402416"/>
            <a:ext cx="1823918" cy="892789"/>
          </a:xfrm>
          <a:custGeom>
            <a:avLst/>
            <a:gdLst>
              <a:gd name="T0" fmla="*/ 13 w 279"/>
              <a:gd name="T1" fmla="*/ 78 h 135"/>
              <a:gd name="T2" fmla="*/ 28 w 279"/>
              <a:gd name="T3" fmla="*/ 77 h 135"/>
              <a:gd name="T4" fmla="*/ 5 w 279"/>
              <a:gd name="T5" fmla="*/ 61 h 135"/>
              <a:gd name="T6" fmla="*/ 28 w 279"/>
              <a:gd name="T7" fmla="*/ 43 h 135"/>
              <a:gd name="T8" fmla="*/ 31 w 279"/>
              <a:gd name="T9" fmla="*/ 58 h 135"/>
              <a:gd name="T10" fmla="*/ 21 w 279"/>
              <a:gd name="T11" fmla="*/ 53 h 135"/>
              <a:gd name="T12" fmla="*/ 23 w 279"/>
              <a:gd name="T13" fmla="*/ 61 h 135"/>
              <a:gd name="T14" fmla="*/ 42 w 279"/>
              <a:gd name="T15" fmla="*/ 73 h 135"/>
              <a:gd name="T16" fmla="*/ 18 w 279"/>
              <a:gd name="T17" fmla="*/ 92 h 135"/>
              <a:gd name="T18" fmla="*/ 1 w 279"/>
              <a:gd name="T19" fmla="*/ 76 h 135"/>
              <a:gd name="T20" fmla="*/ 90 w 279"/>
              <a:gd name="T21" fmla="*/ 44 h 135"/>
              <a:gd name="T22" fmla="*/ 64 w 279"/>
              <a:gd name="T23" fmla="*/ 63 h 135"/>
              <a:gd name="T24" fmla="*/ 62 w 279"/>
              <a:gd name="T25" fmla="*/ 72 h 135"/>
              <a:gd name="T26" fmla="*/ 81 w 279"/>
              <a:gd name="T27" fmla="*/ 91 h 135"/>
              <a:gd name="T28" fmla="*/ 98 w 279"/>
              <a:gd name="T29" fmla="*/ 44 h 135"/>
              <a:gd name="T30" fmla="*/ 132 w 279"/>
              <a:gd name="T31" fmla="*/ 48 h 135"/>
              <a:gd name="T32" fmla="*/ 121 w 279"/>
              <a:gd name="T33" fmla="*/ 67 h 135"/>
              <a:gd name="T34" fmla="*/ 128 w 279"/>
              <a:gd name="T35" fmla="*/ 83 h 135"/>
              <a:gd name="T36" fmla="*/ 88 w 279"/>
              <a:gd name="T37" fmla="*/ 91 h 135"/>
              <a:gd name="T38" fmla="*/ 112 w 279"/>
              <a:gd name="T39" fmla="*/ 63 h 135"/>
              <a:gd name="T40" fmla="*/ 119 w 279"/>
              <a:gd name="T41" fmla="*/ 54 h 135"/>
              <a:gd name="T42" fmla="*/ 105 w 279"/>
              <a:gd name="T43" fmla="*/ 71 h 135"/>
              <a:gd name="T44" fmla="*/ 117 w 279"/>
              <a:gd name="T45" fmla="*/ 77 h 135"/>
              <a:gd name="T46" fmla="*/ 105 w 279"/>
              <a:gd name="T47" fmla="*/ 71 h 135"/>
              <a:gd name="T48" fmla="*/ 166 w 279"/>
              <a:gd name="T49" fmla="*/ 44 h 135"/>
              <a:gd name="T50" fmla="*/ 181 w 279"/>
              <a:gd name="T51" fmla="*/ 53 h 135"/>
              <a:gd name="T52" fmla="*/ 167 w 279"/>
              <a:gd name="T53" fmla="*/ 68 h 135"/>
              <a:gd name="T54" fmla="*/ 175 w 279"/>
              <a:gd name="T55" fmla="*/ 75 h 135"/>
              <a:gd name="T56" fmla="*/ 161 w 279"/>
              <a:gd name="T57" fmla="*/ 91 h 135"/>
              <a:gd name="T58" fmla="*/ 161 w 279"/>
              <a:gd name="T59" fmla="*/ 73 h 135"/>
              <a:gd name="T60" fmla="*/ 148 w 279"/>
              <a:gd name="T61" fmla="*/ 91 h 135"/>
              <a:gd name="T62" fmla="*/ 153 w 279"/>
              <a:gd name="T63" fmla="*/ 64 h 135"/>
              <a:gd name="T64" fmla="*/ 168 w 279"/>
              <a:gd name="T65" fmla="*/ 59 h 135"/>
              <a:gd name="T66" fmla="*/ 160 w 279"/>
              <a:gd name="T67" fmla="*/ 53 h 135"/>
              <a:gd name="T68" fmla="*/ 205 w 279"/>
              <a:gd name="T69" fmla="*/ 44 h 135"/>
              <a:gd name="T70" fmla="*/ 215 w 279"/>
              <a:gd name="T71" fmla="*/ 91 h 135"/>
              <a:gd name="T72" fmla="*/ 190 w 279"/>
              <a:gd name="T73" fmla="*/ 91 h 135"/>
              <a:gd name="T74" fmla="*/ 213 w 279"/>
              <a:gd name="T75" fmla="*/ 73 h 135"/>
              <a:gd name="T76" fmla="*/ 200 w 279"/>
              <a:gd name="T77" fmla="*/ 73 h 135"/>
              <a:gd name="T78" fmla="*/ 279 w 279"/>
              <a:gd name="T79" fmla="*/ 44 h 135"/>
              <a:gd name="T80" fmla="*/ 253 w 279"/>
              <a:gd name="T81" fmla="*/ 63 h 135"/>
              <a:gd name="T82" fmla="*/ 251 w 279"/>
              <a:gd name="T83" fmla="*/ 72 h 135"/>
              <a:gd name="T84" fmla="*/ 270 w 279"/>
              <a:gd name="T85" fmla="*/ 91 h 135"/>
              <a:gd name="T86" fmla="*/ 189 w 279"/>
              <a:gd name="T87" fmla="*/ 22 h 135"/>
              <a:gd name="T88" fmla="*/ 103 w 279"/>
              <a:gd name="T89" fmla="*/ 22 h 135"/>
              <a:gd name="T90" fmla="*/ 190 w 279"/>
              <a:gd name="T91" fmla="*/ 14 h 135"/>
              <a:gd name="T92" fmla="*/ 82 w 279"/>
              <a:gd name="T93" fmla="*/ 121 h 135"/>
              <a:gd name="T94" fmla="*/ 79 w 279"/>
              <a:gd name="T95" fmla="*/ 135 h 135"/>
              <a:gd name="T96" fmla="*/ 173 w 279"/>
              <a:gd name="T97" fmla="*/ 98 h 135"/>
              <a:gd name="T98" fmla="*/ 86 w 279"/>
              <a:gd name="T99" fmla="*/ 9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 h="135">
                <a:moveTo>
                  <a:pt x="1" y="76"/>
                </a:moveTo>
                <a:cubicBezTo>
                  <a:pt x="14" y="76"/>
                  <a:pt x="14" y="76"/>
                  <a:pt x="14" y="76"/>
                </a:cubicBezTo>
                <a:cubicBezTo>
                  <a:pt x="14" y="77"/>
                  <a:pt x="13" y="77"/>
                  <a:pt x="13" y="78"/>
                </a:cubicBezTo>
                <a:cubicBezTo>
                  <a:pt x="13" y="81"/>
                  <a:pt x="16" y="83"/>
                  <a:pt x="20" y="83"/>
                </a:cubicBezTo>
                <a:cubicBezTo>
                  <a:pt x="25" y="83"/>
                  <a:pt x="27" y="81"/>
                  <a:pt x="28" y="78"/>
                </a:cubicBezTo>
                <a:cubicBezTo>
                  <a:pt x="28" y="77"/>
                  <a:pt x="28" y="77"/>
                  <a:pt x="28" y="77"/>
                </a:cubicBezTo>
                <a:cubicBezTo>
                  <a:pt x="28" y="75"/>
                  <a:pt x="27" y="74"/>
                  <a:pt x="25" y="73"/>
                </a:cubicBezTo>
                <a:cubicBezTo>
                  <a:pt x="14" y="70"/>
                  <a:pt x="14" y="70"/>
                  <a:pt x="14" y="70"/>
                </a:cubicBezTo>
                <a:cubicBezTo>
                  <a:pt x="8" y="69"/>
                  <a:pt x="5" y="65"/>
                  <a:pt x="5" y="61"/>
                </a:cubicBezTo>
                <a:cubicBezTo>
                  <a:pt x="5" y="60"/>
                  <a:pt x="5" y="59"/>
                  <a:pt x="5" y="58"/>
                </a:cubicBezTo>
                <a:cubicBezTo>
                  <a:pt x="6" y="54"/>
                  <a:pt x="9" y="50"/>
                  <a:pt x="12" y="48"/>
                </a:cubicBezTo>
                <a:cubicBezTo>
                  <a:pt x="16" y="45"/>
                  <a:pt x="22" y="43"/>
                  <a:pt x="28" y="43"/>
                </a:cubicBezTo>
                <a:cubicBezTo>
                  <a:pt x="39" y="43"/>
                  <a:pt x="44" y="47"/>
                  <a:pt x="44" y="54"/>
                </a:cubicBezTo>
                <a:cubicBezTo>
                  <a:pt x="44" y="55"/>
                  <a:pt x="44" y="56"/>
                  <a:pt x="44" y="58"/>
                </a:cubicBezTo>
                <a:cubicBezTo>
                  <a:pt x="31" y="58"/>
                  <a:pt x="31" y="58"/>
                  <a:pt x="31" y="58"/>
                </a:cubicBezTo>
                <a:cubicBezTo>
                  <a:pt x="31" y="57"/>
                  <a:pt x="31" y="56"/>
                  <a:pt x="31" y="56"/>
                </a:cubicBezTo>
                <a:cubicBezTo>
                  <a:pt x="31" y="53"/>
                  <a:pt x="29" y="52"/>
                  <a:pt x="26" y="52"/>
                </a:cubicBezTo>
                <a:cubicBezTo>
                  <a:pt x="24" y="52"/>
                  <a:pt x="23" y="52"/>
                  <a:pt x="21" y="53"/>
                </a:cubicBezTo>
                <a:cubicBezTo>
                  <a:pt x="20" y="54"/>
                  <a:pt x="19" y="55"/>
                  <a:pt x="19" y="56"/>
                </a:cubicBezTo>
                <a:cubicBezTo>
                  <a:pt x="19" y="57"/>
                  <a:pt x="19" y="57"/>
                  <a:pt x="19" y="57"/>
                </a:cubicBezTo>
                <a:cubicBezTo>
                  <a:pt x="19" y="59"/>
                  <a:pt x="20" y="60"/>
                  <a:pt x="23" y="61"/>
                </a:cubicBezTo>
                <a:cubicBezTo>
                  <a:pt x="31" y="63"/>
                  <a:pt x="31" y="63"/>
                  <a:pt x="31" y="63"/>
                </a:cubicBezTo>
                <a:cubicBezTo>
                  <a:pt x="34" y="64"/>
                  <a:pt x="37" y="65"/>
                  <a:pt x="38" y="66"/>
                </a:cubicBezTo>
                <a:cubicBezTo>
                  <a:pt x="41" y="68"/>
                  <a:pt x="42" y="70"/>
                  <a:pt x="42" y="73"/>
                </a:cubicBezTo>
                <a:cubicBezTo>
                  <a:pt x="42" y="74"/>
                  <a:pt x="42" y="76"/>
                  <a:pt x="41" y="77"/>
                </a:cubicBezTo>
                <a:cubicBezTo>
                  <a:pt x="40" y="82"/>
                  <a:pt x="38" y="85"/>
                  <a:pt x="33" y="88"/>
                </a:cubicBezTo>
                <a:cubicBezTo>
                  <a:pt x="29" y="91"/>
                  <a:pt x="24" y="92"/>
                  <a:pt x="18" y="92"/>
                </a:cubicBezTo>
                <a:cubicBezTo>
                  <a:pt x="10" y="92"/>
                  <a:pt x="5" y="90"/>
                  <a:pt x="2" y="86"/>
                </a:cubicBezTo>
                <a:cubicBezTo>
                  <a:pt x="1" y="84"/>
                  <a:pt x="0" y="82"/>
                  <a:pt x="0" y="80"/>
                </a:cubicBezTo>
                <a:cubicBezTo>
                  <a:pt x="0" y="79"/>
                  <a:pt x="0" y="78"/>
                  <a:pt x="1" y="76"/>
                </a:cubicBezTo>
                <a:moveTo>
                  <a:pt x="46" y="91"/>
                </a:moveTo>
                <a:cubicBezTo>
                  <a:pt x="56" y="44"/>
                  <a:pt x="56" y="44"/>
                  <a:pt x="56" y="44"/>
                </a:cubicBezTo>
                <a:cubicBezTo>
                  <a:pt x="90" y="44"/>
                  <a:pt x="90" y="44"/>
                  <a:pt x="90" y="44"/>
                </a:cubicBezTo>
                <a:cubicBezTo>
                  <a:pt x="88" y="53"/>
                  <a:pt x="88" y="53"/>
                  <a:pt x="88" y="53"/>
                </a:cubicBezTo>
                <a:cubicBezTo>
                  <a:pt x="66" y="53"/>
                  <a:pt x="66" y="53"/>
                  <a:pt x="66" y="53"/>
                </a:cubicBezTo>
                <a:cubicBezTo>
                  <a:pt x="64" y="63"/>
                  <a:pt x="64" y="63"/>
                  <a:pt x="64" y="63"/>
                </a:cubicBezTo>
                <a:cubicBezTo>
                  <a:pt x="85" y="63"/>
                  <a:pt x="85" y="63"/>
                  <a:pt x="85" y="63"/>
                </a:cubicBezTo>
                <a:cubicBezTo>
                  <a:pt x="83" y="72"/>
                  <a:pt x="83" y="72"/>
                  <a:pt x="83" y="72"/>
                </a:cubicBezTo>
                <a:cubicBezTo>
                  <a:pt x="62" y="72"/>
                  <a:pt x="62" y="72"/>
                  <a:pt x="62" y="72"/>
                </a:cubicBezTo>
                <a:cubicBezTo>
                  <a:pt x="60" y="82"/>
                  <a:pt x="60" y="82"/>
                  <a:pt x="60" y="82"/>
                </a:cubicBezTo>
                <a:cubicBezTo>
                  <a:pt x="83" y="82"/>
                  <a:pt x="83" y="82"/>
                  <a:pt x="83" y="82"/>
                </a:cubicBezTo>
                <a:cubicBezTo>
                  <a:pt x="81" y="91"/>
                  <a:pt x="81" y="91"/>
                  <a:pt x="81" y="91"/>
                </a:cubicBezTo>
                <a:lnTo>
                  <a:pt x="46" y="91"/>
                </a:lnTo>
                <a:close/>
                <a:moveTo>
                  <a:pt x="88" y="91"/>
                </a:moveTo>
                <a:cubicBezTo>
                  <a:pt x="98" y="44"/>
                  <a:pt x="98" y="44"/>
                  <a:pt x="98" y="44"/>
                </a:cubicBezTo>
                <a:cubicBezTo>
                  <a:pt x="116" y="44"/>
                  <a:pt x="116" y="44"/>
                  <a:pt x="116" y="44"/>
                </a:cubicBezTo>
                <a:cubicBezTo>
                  <a:pt x="120" y="44"/>
                  <a:pt x="123" y="44"/>
                  <a:pt x="125" y="45"/>
                </a:cubicBezTo>
                <a:cubicBezTo>
                  <a:pt x="128" y="45"/>
                  <a:pt x="130" y="46"/>
                  <a:pt x="132" y="48"/>
                </a:cubicBezTo>
                <a:cubicBezTo>
                  <a:pt x="133" y="50"/>
                  <a:pt x="134" y="52"/>
                  <a:pt x="134" y="54"/>
                </a:cubicBezTo>
                <a:cubicBezTo>
                  <a:pt x="134" y="54"/>
                  <a:pt x="134" y="55"/>
                  <a:pt x="134" y="56"/>
                </a:cubicBezTo>
                <a:cubicBezTo>
                  <a:pt x="132" y="61"/>
                  <a:pt x="128" y="65"/>
                  <a:pt x="121" y="67"/>
                </a:cubicBezTo>
                <a:cubicBezTo>
                  <a:pt x="121" y="67"/>
                  <a:pt x="121" y="67"/>
                  <a:pt x="121" y="67"/>
                </a:cubicBezTo>
                <a:cubicBezTo>
                  <a:pt x="127" y="68"/>
                  <a:pt x="130" y="71"/>
                  <a:pt x="130" y="75"/>
                </a:cubicBezTo>
                <a:cubicBezTo>
                  <a:pt x="130" y="78"/>
                  <a:pt x="130" y="81"/>
                  <a:pt x="128" y="83"/>
                </a:cubicBezTo>
                <a:cubicBezTo>
                  <a:pt x="126" y="86"/>
                  <a:pt x="124" y="87"/>
                  <a:pt x="121" y="89"/>
                </a:cubicBezTo>
                <a:cubicBezTo>
                  <a:pt x="119" y="90"/>
                  <a:pt x="114" y="91"/>
                  <a:pt x="109" y="91"/>
                </a:cubicBezTo>
                <a:lnTo>
                  <a:pt x="88" y="91"/>
                </a:lnTo>
                <a:close/>
                <a:moveTo>
                  <a:pt x="109" y="53"/>
                </a:moveTo>
                <a:cubicBezTo>
                  <a:pt x="106" y="63"/>
                  <a:pt x="106" y="63"/>
                  <a:pt x="106" y="63"/>
                </a:cubicBezTo>
                <a:cubicBezTo>
                  <a:pt x="112" y="63"/>
                  <a:pt x="112" y="63"/>
                  <a:pt x="112" y="63"/>
                </a:cubicBezTo>
                <a:cubicBezTo>
                  <a:pt x="115" y="63"/>
                  <a:pt x="116" y="63"/>
                  <a:pt x="117" y="62"/>
                </a:cubicBezTo>
                <a:cubicBezTo>
                  <a:pt x="119" y="62"/>
                  <a:pt x="120" y="60"/>
                  <a:pt x="120" y="58"/>
                </a:cubicBezTo>
                <a:cubicBezTo>
                  <a:pt x="121" y="56"/>
                  <a:pt x="120" y="55"/>
                  <a:pt x="119" y="54"/>
                </a:cubicBezTo>
                <a:cubicBezTo>
                  <a:pt x="119" y="53"/>
                  <a:pt x="117" y="53"/>
                  <a:pt x="116" y="53"/>
                </a:cubicBezTo>
                <a:lnTo>
                  <a:pt x="109" y="53"/>
                </a:lnTo>
                <a:close/>
                <a:moveTo>
                  <a:pt x="105" y="71"/>
                </a:moveTo>
                <a:cubicBezTo>
                  <a:pt x="102" y="82"/>
                  <a:pt x="102" y="82"/>
                  <a:pt x="102" y="82"/>
                </a:cubicBezTo>
                <a:cubicBezTo>
                  <a:pt x="109" y="82"/>
                  <a:pt x="109" y="82"/>
                  <a:pt x="109" y="82"/>
                </a:cubicBezTo>
                <a:cubicBezTo>
                  <a:pt x="114" y="82"/>
                  <a:pt x="116" y="80"/>
                  <a:pt x="117" y="77"/>
                </a:cubicBezTo>
                <a:cubicBezTo>
                  <a:pt x="117" y="76"/>
                  <a:pt x="117" y="76"/>
                  <a:pt x="117" y="75"/>
                </a:cubicBezTo>
                <a:cubicBezTo>
                  <a:pt x="117" y="73"/>
                  <a:pt x="115" y="71"/>
                  <a:pt x="111" y="71"/>
                </a:cubicBezTo>
                <a:lnTo>
                  <a:pt x="105" y="71"/>
                </a:lnTo>
                <a:close/>
                <a:moveTo>
                  <a:pt x="135" y="91"/>
                </a:moveTo>
                <a:cubicBezTo>
                  <a:pt x="144" y="44"/>
                  <a:pt x="144" y="44"/>
                  <a:pt x="144" y="44"/>
                </a:cubicBezTo>
                <a:cubicBezTo>
                  <a:pt x="166" y="44"/>
                  <a:pt x="166" y="44"/>
                  <a:pt x="166" y="44"/>
                </a:cubicBezTo>
                <a:cubicBezTo>
                  <a:pt x="170" y="44"/>
                  <a:pt x="172" y="44"/>
                  <a:pt x="173" y="45"/>
                </a:cubicBezTo>
                <a:cubicBezTo>
                  <a:pt x="176" y="45"/>
                  <a:pt x="178" y="46"/>
                  <a:pt x="179" y="48"/>
                </a:cubicBezTo>
                <a:cubicBezTo>
                  <a:pt x="181" y="49"/>
                  <a:pt x="181" y="51"/>
                  <a:pt x="181" y="53"/>
                </a:cubicBezTo>
                <a:cubicBezTo>
                  <a:pt x="181" y="54"/>
                  <a:pt x="181" y="55"/>
                  <a:pt x="181" y="57"/>
                </a:cubicBezTo>
                <a:cubicBezTo>
                  <a:pt x="180" y="61"/>
                  <a:pt x="178" y="64"/>
                  <a:pt x="175" y="65"/>
                </a:cubicBezTo>
                <a:cubicBezTo>
                  <a:pt x="173" y="66"/>
                  <a:pt x="170" y="67"/>
                  <a:pt x="167" y="68"/>
                </a:cubicBezTo>
                <a:cubicBezTo>
                  <a:pt x="167" y="68"/>
                  <a:pt x="167" y="68"/>
                  <a:pt x="167" y="68"/>
                </a:cubicBezTo>
                <a:cubicBezTo>
                  <a:pt x="170" y="68"/>
                  <a:pt x="173" y="69"/>
                  <a:pt x="174" y="70"/>
                </a:cubicBezTo>
                <a:cubicBezTo>
                  <a:pt x="175" y="71"/>
                  <a:pt x="175" y="73"/>
                  <a:pt x="175" y="75"/>
                </a:cubicBezTo>
                <a:cubicBezTo>
                  <a:pt x="175" y="76"/>
                  <a:pt x="175" y="77"/>
                  <a:pt x="175" y="79"/>
                </a:cubicBezTo>
                <a:cubicBezTo>
                  <a:pt x="175" y="85"/>
                  <a:pt x="175" y="89"/>
                  <a:pt x="175" y="91"/>
                </a:cubicBezTo>
                <a:cubicBezTo>
                  <a:pt x="161" y="91"/>
                  <a:pt x="161" y="91"/>
                  <a:pt x="161" y="91"/>
                </a:cubicBezTo>
                <a:cubicBezTo>
                  <a:pt x="161" y="89"/>
                  <a:pt x="161" y="85"/>
                  <a:pt x="162" y="80"/>
                </a:cubicBezTo>
                <a:cubicBezTo>
                  <a:pt x="162" y="78"/>
                  <a:pt x="162" y="77"/>
                  <a:pt x="162" y="76"/>
                </a:cubicBezTo>
                <a:cubicBezTo>
                  <a:pt x="162" y="75"/>
                  <a:pt x="162" y="74"/>
                  <a:pt x="161" y="73"/>
                </a:cubicBezTo>
                <a:cubicBezTo>
                  <a:pt x="160" y="73"/>
                  <a:pt x="159" y="73"/>
                  <a:pt x="157" y="73"/>
                </a:cubicBezTo>
                <a:cubicBezTo>
                  <a:pt x="151" y="73"/>
                  <a:pt x="151" y="73"/>
                  <a:pt x="151" y="73"/>
                </a:cubicBezTo>
                <a:cubicBezTo>
                  <a:pt x="148" y="91"/>
                  <a:pt x="148" y="91"/>
                  <a:pt x="148" y="91"/>
                </a:cubicBezTo>
                <a:lnTo>
                  <a:pt x="135" y="91"/>
                </a:lnTo>
                <a:close/>
                <a:moveTo>
                  <a:pt x="156" y="53"/>
                </a:moveTo>
                <a:cubicBezTo>
                  <a:pt x="153" y="64"/>
                  <a:pt x="153" y="64"/>
                  <a:pt x="153" y="64"/>
                </a:cubicBezTo>
                <a:cubicBezTo>
                  <a:pt x="158" y="64"/>
                  <a:pt x="158" y="64"/>
                  <a:pt x="158" y="64"/>
                </a:cubicBezTo>
                <a:cubicBezTo>
                  <a:pt x="161" y="64"/>
                  <a:pt x="163" y="64"/>
                  <a:pt x="163" y="64"/>
                </a:cubicBezTo>
                <a:cubicBezTo>
                  <a:pt x="166" y="63"/>
                  <a:pt x="167" y="61"/>
                  <a:pt x="168" y="59"/>
                </a:cubicBezTo>
                <a:cubicBezTo>
                  <a:pt x="168" y="58"/>
                  <a:pt x="168" y="57"/>
                  <a:pt x="168" y="57"/>
                </a:cubicBezTo>
                <a:cubicBezTo>
                  <a:pt x="168" y="55"/>
                  <a:pt x="167" y="54"/>
                  <a:pt x="166" y="53"/>
                </a:cubicBezTo>
                <a:cubicBezTo>
                  <a:pt x="164" y="53"/>
                  <a:pt x="163" y="53"/>
                  <a:pt x="160" y="53"/>
                </a:cubicBezTo>
                <a:lnTo>
                  <a:pt x="156" y="53"/>
                </a:lnTo>
                <a:close/>
                <a:moveTo>
                  <a:pt x="177" y="91"/>
                </a:moveTo>
                <a:cubicBezTo>
                  <a:pt x="205" y="44"/>
                  <a:pt x="205" y="44"/>
                  <a:pt x="205" y="44"/>
                </a:cubicBezTo>
                <a:cubicBezTo>
                  <a:pt x="221" y="44"/>
                  <a:pt x="221" y="44"/>
                  <a:pt x="221" y="44"/>
                </a:cubicBezTo>
                <a:cubicBezTo>
                  <a:pt x="230" y="91"/>
                  <a:pt x="230" y="91"/>
                  <a:pt x="230" y="91"/>
                </a:cubicBezTo>
                <a:cubicBezTo>
                  <a:pt x="215" y="91"/>
                  <a:pt x="215" y="91"/>
                  <a:pt x="215" y="91"/>
                </a:cubicBezTo>
                <a:cubicBezTo>
                  <a:pt x="214" y="81"/>
                  <a:pt x="214" y="81"/>
                  <a:pt x="214" y="81"/>
                </a:cubicBezTo>
                <a:cubicBezTo>
                  <a:pt x="195" y="81"/>
                  <a:pt x="195" y="81"/>
                  <a:pt x="195" y="81"/>
                </a:cubicBezTo>
                <a:cubicBezTo>
                  <a:pt x="190" y="91"/>
                  <a:pt x="190" y="91"/>
                  <a:pt x="190" y="91"/>
                </a:cubicBezTo>
                <a:lnTo>
                  <a:pt x="177" y="91"/>
                </a:lnTo>
                <a:close/>
                <a:moveTo>
                  <a:pt x="200" y="73"/>
                </a:moveTo>
                <a:cubicBezTo>
                  <a:pt x="213" y="73"/>
                  <a:pt x="213" y="73"/>
                  <a:pt x="213" y="73"/>
                </a:cubicBezTo>
                <a:cubicBezTo>
                  <a:pt x="211" y="53"/>
                  <a:pt x="211" y="53"/>
                  <a:pt x="211" y="53"/>
                </a:cubicBezTo>
                <a:cubicBezTo>
                  <a:pt x="211" y="53"/>
                  <a:pt x="211" y="53"/>
                  <a:pt x="211" y="53"/>
                </a:cubicBezTo>
                <a:lnTo>
                  <a:pt x="200" y="73"/>
                </a:lnTo>
                <a:close/>
                <a:moveTo>
                  <a:pt x="235" y="91"/>
                </a:moveTo>
                <a:cubicBezTo>
                  <a:pt x="245" y="44"/>
                  <a:pt x="245" y="44"/>
                  <a:pt x="245" y="44"/>
                </a:cubicBezTo>
                <a:cubicBezTo>
                  <a:pt x="279" y="44"/>
                  <a:pt x="279" y="44"/>
                  <a:pt x="279" y="44"/>
                </a:cubicBezTo>
                <a:cubicBezTo>
                  <a:pt x="277" y="53"/>
                  <a:pt x="277" y="53"/>
                  <a:pt x="277" y="53"/>
                </a:cubicBezTo>
                <a:cubicBezTo>
                  <a:pt x="255" y="53"/>
                  <a:pt x="255" y="53"/>
                  <a:pt x="255" y="53"/>
                </a:cubicBezTo>
                <a:cubicBezTo>
                  <a:pt x="253" y="63"/>
                  <a:pt x="253" y="63"/>
                  <a:pt x="253" y="63"/>
                </a:cubicBezTo>
                <a:cubicBezTo>
                  <a:pt x="274" y="63"/>
                  <a:pt x="274" y="63"/>
                  <a:pt x="274" y="63"/>
                </a:cubicBezTo>
                <a:cubicBezTo>
                  <a:pt x="272" y="72"/>
                  <a:pt x="272" y="72"/>
                  <a:pt x="272" y="72"/>
                </a:cubicBezTo>
                <a:cubicBezTo>
                  <a:pt x="251" y="72"/>
                  <a:pt x="251" y="72"/>
                  <a:pt x="251" y="72"/>
                </a:cubicBezTo>
                <a:cubicBezTo>
                  <a:pt x="249" y="82"/>
                  <a:pt x="249" y="82"/>
                  <a:pt x="249" y="82"/>
                </a:cubicBezTo>
                <a:cubicBezTo>
                  <a:pt x="272" y="82"/>
                  <a:pt x="272" y="82"/>
                  <a:pt x="272" y="82"/>
                </a:cubicBezTo>
                <a:cubicBezTo>
                  <a:pt x="270" y="91"/>
                  <a:pt x="270" y="91"/>
                  <a:pt x="270" y="91"/>
                </a:cubicBezTo>
                <a:lnTo>
                  <a:pt x="235" y="91"/>
                </a:lnTo>
                <a:close/>
                <a:moveTo>
                  <a:pt x="103" y="22"/>
                </a:moveTo>
                <a:cubicBezTo>
                  <a:pt x="189" y="22"/>
                  <a:pt x="189" y="22"/>
                  <a:pt x="189" y="22"/>
                </a:cubicBezTo>
                <a:cubicBezTo>
                  <a:pt x="186" y="37"/>
                  <a:pt x="186" y="37"/>
                  <a:pt x="186" y="37"/>
                </a:cubicBezTo>
                <a:cubicBezTo>
                  <a:pt x="99" y="37"/>
                  <a:pt x="99" y="37"/>
                  <a:pt x="99" y="37"/>
                </a:cubicBezTo>
                <a:lnTo>
                  <a:pt x="103" y="22"/>
                </a:lnTo>
                <a:close/>
                <a:moveTo>
                  <a:pt x="107" y="0"/>
                </a:moveTo>
                <a:cubicBezTo>
                  <a:pt x="194" y="0"/>
                  <a:pt x="194" y="0"/>
                  <a:pt x="194" y="0"/>
                </a:cubicBezTo>
                <a:cubicBezTo>
                  <a:pt x="190" y="14"/>
                  <a:pt x="190" y="14"/>
                  <a:pt x="190" y="14"/>
                </a:cubicBezTo>
                <a:cubicBezTo>
                  <a:pt x="104" y="14"/>
                  <a:pt x="104" y="14"/>
                  <a:pt x="104" y="14"/>
                </a:cubicBezTo>
                <a:lnTo>
                  <a:pt x="107" y="0"/>
                </a:lnTo>
                <a:close/>
                <a:moveTo>
                  <a:pt x="82" y="121"/>
                </a:moveTo>
                <a:cubicBezTo>
                  <a:pt x="168" y="121"/>
                  <a:pt x="168" y="121"/>
                  <a:pt x="168" y="121"/>
                </a:cubicBezTo>
                <a:cubicBezTo>
                  <a:pt x="165" y="135"/>
                  <a:pt x="165" y="135"/>
                  <a:pt x="165" y="135"/>
                </a:cubicBezTo>
                <a:cubicBezTo>
                  <a:pt x="79" y="135"/>
                  <a:pt x="79" y="135"/>
                  <a:pt x="79" y="135"/>
                </a:cubicBezTo>
                <a:lnTo>
                  <a:pt x="82" y="121"/>
                </a:lnTo>
                <a:close/>
                <a:moveTo>
                  <a:pt x="86" y="98"/>
                </a:moveTo>
                <a:cubicBezTo>
                  <a:pt x="173" y="98"/>
                  <a:pt x="173" y="98"/>
                  <a:pt x="173" y="98"/>
                </a:cubicBezTo>
                <a:cubicBezTo>
                  <a:pt x="170" y="113"/>
                  <a:pt x="170" y="113"/>
                  <a:pt x="170" y="113"/>
                </a:cubicBezTo>
                <a:cubicBezTo>
                  <a:pt x="83" y="113"/>
                  <a:pt x="83" y="113"/>
                  <a:pt x="83" y="113"/>
                </a:cubicBezTo>
                <a:lnTo>
                  <a:pt x="86" y="98"/>
                </a:lnTo>
                <a:close/>
              </a:path>
            </a:pathLst>
          </a:custGeom>
          <a:solidFill>
            <a:srgbClr val="007AC2"/>
          </a:solidFill>
          <a:ln>
            <a:noFill/>
          </a:ln>
        </p:spPr>
        <p:txBody>
          <a:bodyPr vert="horz" wrap="square" lIns="91440" tIns="45720" rIns="91440" bIns="45720" numCol="1" anchor="t" anchorCtr="0" compatLnSpc="1">
            <a:prstTxWarp prst="textNoShape">
              <a:avLst/>
            </a:prstTxWarp>
          </a:bodyPr>
          <a:lstStyle/>
          <a:p>
            <a:endParaRPr lang="pt-BR"/>
          </a:p>
        </p:txBody>
      </p:sp>
      <p:sp>
        <p:nvSpPr>
          <p:cNvPr id="10" name="CaixaDeTexto 9"/>
          <p:cNvSpPr txBox="1"/>
          <p:nvPr/>
        </p:nvSpPr>
        <p:spPr>
          <a:xfrm>
            <a:off x="3745094" y="2453305"/>
            <a:ext cx="4953920" cy="1200329"/>
          </a:xfrm>
          <a:prstGeom prst="rect">
            <a:avLst/>
          </a:prstGeom>
          <a:noFill/>
        </p:spPr>
        <p:txBody>
          <a:bodyPr wrap="none" rtlCol="0">
            <a:spAutoFit/>
          </a:bodyPr>
          <a:lstStyle/>
          <a:p>
            <a:r>
              <a:rPr lang="pt-BR" sz="7200" b="1" dirty="0">
                <a:solidFill>
                  <a:schemeClr val="bg1"/>
                </a:solidFill>
              </a:rPr>
              <a:t>comentários</a:t>
            </a:r>
            <a:endParaRPr lang="pt-BR" sz="4000" b="1" dirty="0">
              <a:solidFill>
                <a:schemeClr val="bg1"/>
              </a:solidFill>
            </a:endParaRPr>
          </a:p>
        </p:txBody>
      </p:sp>
      <p:pic>
        <p:nvPicPr>
          <p:cNvPr id="22" name="Imagem 21"/>
          <p:cNvPicPr>
            <a:picLocks noChangeAspect="1"/>
          </p:cNvPicPr>
          <p:nvPr/>
        </p:nvPicPr>
        <p:blipFill>
          <a:blip r:embed="rId3"/>
          <a:stretch>
            <a:fillRect/>
          </a:stretch>
        </p:blipFill>
        <p:spPr>
          <a:xfrm>
            <a:off x="3303001" y="5453733"/>
            <a:ext cx="2196917" cy="748225"/>
          </a:xfrm>
          <a:prstGeom prst="rect">
            <a:avLst/>
          </a:prstGeom>
        </p:spPr>
      </p:pic>
      <p:sp>
        <p:nvSpPr>
          <p:cNvPr id="32" name="Forma livre 31"/>
          <p:cNvSpPr/>
          <p:nvPr/>
        </p:nvSpPr>
        <p:spPr>
          <a:xfrm rot="10800000" flipH="1">
            <a:off x="353335" y="-1862"/>
            <a:ext cx="467547" cy="91461"/>
          </a:xfrm>
          <a:custGeom>
            <a:avLst/>
            <a:gdLst>
              <a:gd name="connsiteX0" fmla="*/ 0 w 219075"/>
              <a:gd name="connsiteY0" fmla="*/ 0 h 88900"/>
              <a:gd name="connsiteX1" fmla="*/ 196850 w 219075"/>
              <a:gd name="connsiteY1" fmla="*/ 88900 h 88900"/>
              <a:gd name="connsiteX2" fmla="*/ 219075 w 219075"/>
              <a:gd name="connsiteY2" fmla="*/ 3175 h 88900"/>
              <a:gd name="connsiteX3" fmla="*/ 0 w 219075"/>
              <a:gd name="connsiteY3" fmla="*/ 0 h 88900"/>
              <a:gd name="connsiteX0" fmla="*/ 0 w 196850"/>
              <a:gd name="connsiteY0" fmla="*/ 11517 h 100417"/>
              <a:gd name="connsiteX1" fmla="*/ 196850 w 196850"/>
              <a:gd name="connsiteY1" fmla="*/ 100417 h 100417"/>
              <a:gd name="connsiteX2" fmla="*/ 187316 w 196850"/>
              <a:gd name="connsiteY2" fmla="*/ 0 h 100417"/>
              <a:gd name="connsiteX3" fmla="*/ 0 w 196850"/>
              <a:gd name="connsiteY3" fmla="*/ 11517 h 100417"/>
              <a:gd name="connsiteX0" fmla="*/ 0 w 196850"/>
              <a:gd name="connsiteY0" fmla="*/ 26209 h 115109"/>
              <a:gd name="connsiteX1" fmla="*/ 196850 w 196850"/>
              <a:gd name="connsiteY1" fmla="*/ 115109 h 115109"/>
              <a:gd name="connsiteX2" fmla="*/ 183346 w 196850"/>
              <a:gd name="connsiteY2" fmla="*/ 0 h 115109"/>
              <a:gd name="connsiteX3" fmla="*/ 0 w 196850"/>
              <a:gd name="connsiteY3" fmla="*/ 26209 h 115109"/>
              <a:gd name="connsiteX0" fmla="*/ 0 w 196850"/>
              <a:gd name="connsiteY0" fmla="*/ 0 h 88900"/>
              <a:gd name="connsiteX1" fmla="*/ 196850 w 196850"/>
              <a:gd name="connsiteY1" fmla="*/ 88900 h 88900"/>
              <a:gd name="connsiteX2" fmla="*/ 189301 w 196850"/>
              <a:gd name="connsiteY2" fmla="*/ 6847 h 88900"/>
              <a:gd name="connsiteX3" fmla="*/ 0 w 196850"/>
              <a:gd name="connsiteY3" fmla="*/ 0 h 88900"/>
              <a:gd name="connsiteX0" fmla="*/ 0 w 194865"/>
              <a:gd name="connsiteY0" fmla="*/ 11518 h 82053"/>
              <a:gd name="connsiteX1" fmla="*/ 194865 w 194865"/>
              <a:gd name="connsiteY1" fmla="*/ 82053 h 82053"/>
              <a:gd name="connsiteX2" fmla="*/ 187316 w 194865"/>
              <a:gd name="connsiteY2" fmla="*/ 0 h 82053"/>
              <a:gd name="connsiteX3" fmla="*/ 0 w 194865"/>
              <a:gd name="connsiteY3" fmla="*/ 11518 h 82053"/>
              <a:gd name="connsiteX0" fmla="*/ 0 w 194865"/>
              <a:gd name="connsiteY0" fmla="*/ 0 h 70535"/>
              <a:gd name="connsiteX1" fmla="*/ 194865 w 194865"/>
              <a:gd name="connsiteY1" fmla="*/ 70535 h 70535"/>
              <a:gd name="connsiteX2" fmla="*/ 189301 w 194865"/>
              <a:gd name="connsiteY2" fmla="*/ 3173 h 70535"/>
              <a:gd name="connsiteX3" fmla="*/ 0 w 194865"/>
              <a:gd name="connsiteY3" fmla="*/ 0 h 70535"/>
            </a:gdLst>
            <a:ahLst/>
            <a:cxnLst>
              <a:cxn ang="0">
                <a:pos x="connsiteX0" y="connsiteY0"/>
              </a:cxn>
              <a:cxn ang="0">
                <a:pos x="connsiteX1" y="connsiteY1"/>
              </a:cxn>
              <a:cxn ang="0">
                <a:pos x="connsiteX2" y="connsiteY2"/>
              </a:cxn>
              <a:cxn ang="0">
                <a:pos x="connsiteX3" y="connsiteY3"/>
              </a:cxn>
            </a:cxnLst>
            <a:rect l="l" t="t" r="r" b="b"/>
            <a:pathLst>
              <a:path w="194865" h="70535">
                <a:moveTo>
                  <a:pt x="0" y="0"/>
                </a:moveTo>
                <a:lnTo>
                  <a:pt x="194865" y="70535"/>
                </a:lnTo>
                <a:lnTo>
                  <a:pt x="189301" y="3173"/>
                </a:lnTo>
                <a:lnTo>
                  <a:pt x="0"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Retângulo 32"/>
          <p:cNvSpPr/>
          <p:nvPr/>
        </p:nvSpPr>
        <p:spPr>
          <a:xfrm>
            <a:off x="-446231" y="6440621"/>
            <a:ext cx="12846183" cy="363565"/>
          </a:xfrm>
          <a:prstGeom prst="rect">
            <a:avLst/>
          </a:prstGeom>
          <a:solidFill>
            <a:schemeClr val="bg1">
              <a:lumMod val="85000"/>
            </a:schemeClr>
          </a:solidFill>
          <a:ln>
            <a:noFill/>
          </a:ln>
          <a:effectLst>
            <a:innerShdw blurRad="25400" dist="12700" dir="13500000">
              <a:prstClr val="black">
                <a:alpha val="2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Paralelogramo 33"/>
          <p:cNvSpPr/>
          <p:nvPr/>
        </p:nvSpPr>
        <p:spPr>
          <a:xfrm>
            <a:off x="-132358" y="6528461"/>
            <a:ext cx="12614644" cy="271743"/>
          </a:xfrm>
          <a:prstGeom prst="parallelogram">
            <a:avLst/>
          </a:prstGeom>
          <a:gradFill flip="none" rotWithShape="1">
            <a:gsLst>
              <a:gs pos="59000">
                <a:srgbClr val="004676"/>
              </a:gs>
              <a:gs pos="0">
                <a:srgbClr val="004676"/>
              </a:gs>
              <a:gs pos="65000">
                <a:srgbClr val="01659D">
                  <a:shade val="67500"/>
                  <a:satMod val="115000"/>
                </a:srgbClr>
              </a:gs>
              <a:gs pos="72000">
                <a:srgbClr val="01659D">
                  <a:shade val="100000"/>
                  <a:satMod val="115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4" name="Espaço Reservado para Número de Slide 3"/>
          <p:cNvSpPr>
            <a:spLocks noGrp="1"/>
          </p:cNvSpPr>
          <p:nvPr/>
        </p:nvSpPr>
        <p:spPr>
          <a:xfrm>
            <a:off x="9387641" y="6377161"/>
            <a:ext cx="2743200" cy="365125"/>
          </a:xfrm>
          <a:prstGeom prst="rect">
            <a:avLst/>
          </a:prstGeom>
        </p:spPr>
        <p:txBody>
          <a:bodyPr/>
          <a:lstStyle>
            <a:defPPr>
              <a:defRPr lang="pt-BR"/>
            </a:defPPr>
            <a:lvl1pPr marL="0" algn="r" defTabSz="914400" rtl="0" eaLnBrk="1" latinLnBrk="0" hangingPunct="1">
              <a:defRPr sz="2400" b="1" kern="1200">
                <a:solidFill>
                  <a:srgbClr val="002060"/>
                </a:solidFill>
                <a:latin typeface="Arial Narrow" panose="020B060602020203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600" dirty="0">
              <a:solidFill>
                <a:schemeClr val="bg1">
                  <a:lumMod val="50000"/>
                </a:schemeClr>
              </a:solidFill>
            </a:endParaRPr>
          </a:p>
        </p:txBody>
      </p:sp>
      <p:sp>
        <p:nvSpPr>
          <p:cNvPr id="60" name="Paralelogramo 59"/>
          <p:cNvSpPr/>
          <p:nvPr/>
        </p:nvSpPr>
        <p:spPr>
          <a:xfrm>
            <a:off x="-67602" y="-14249"/>
            <a:ext cx="12259602" cy="418466"/>
          </a:xfrm>
          <a:prstGeom prst="parallelogram">
            <a:avLst>
              <a:gd name="adj" fmla="val 0"/>
            </a:avLst>
          </a:prstGeom>
          <a:solidFill>
            <a:srgbClr val="0E7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4098048745"/>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0-#ppt_w/2"/>
                                          </p:val>
                                        </p:tav>
                                        <p:tav tm="100000">
                                          <p:val>
                                            <p:strVal val="#ppt_x"/>
                                          </p:val>
                                        </p:tav>
                                      </p:tavLst>
                                    </p:anim>
                                    <p:anim calcmode="lin" valueType="num">
                                      <p:cBhvr additive="base">
                                        <p:cTn id="20" dur="500" fill="hold"/>
                                        <p:tgtEl>
                                          <p:spTgt spid="10"/>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1+#ppt_w/2"/>
                                          </p:val>
                                        </p:tav>
                                        <p:tav tm="100000">
                                          <p:val>
                                            <p:strVal val="#ppt_x"/>
                                          </p:val>
                                        </p:tav>
                                      </p:tavLst>
                                    </p:anim>
                                    <p:anim calcmode="lin" valueType="num">
                                      <p:cBhvr additive="base">
                                        <p:cTn id="24" dur="500" fill="hold"/>
                                        <p:tgtEl>
                                          <p:spTgt spid="27"/>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7" grpId="0" animBg="1"/>
      <p:bldP spid="9" grpId="0" animBg="1"/>
      <p:bldP spid="10" grpId="0"/>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upo 118"/>
          <p:cNvGrpSpPr/>
          <p:nvPr/>
        </p:nvGrpSpPr>
        <p:grpSpPr>
          <a:xfrm>
            <a:off x="1499246" y="1384887"/>
            <a:ext cx="3863848" cy="4285743"/>
            <a:chOff x="1499246" y="1384887"/>
            <a:chExt cx="3863848" cy="4285743"/>
          </a:xfrm>
        </p:grpSpPr>
        <p:sp>
          <p:nvSpPr>
            <p:cNvPr id="16" name="Rectangle 7"/>
            <p:cNvSpPr>
              <a:spLocks noChangeArrowheads="1"/>
            </p:cNvSpPr>
            <p:nvPr/>
          </p:nvSpPr>
          <p:spPr bwMode="auto">
            <a:xfrm>
              <a:off x="1499246" y="2001361"/>
              <a:ext cx="792000" cy="241552"/>
            </a:xfrm>
            <a:prstGeom prst="roundRect">
              <a:avLst/>
            </a:prstGeom>
            <a:solidFill>
              <a:schemeClr val="accent1"/>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AM</a:t>
              </a:r>
            </a:p>
          </p:txBody>
        </p:sp>
        <p:sp>
          <p:nvSpPr>
            <p:cNvPr id="17" name="Rectangle 7"/>
            <p:cNvSpPr>
              <a:spLocks noChangeArrowheads="1"/>
            </p:cNvSpPr>
            <p:nvPr/>
          </p:nvSpPr>
          <p:spPr bwMode="auto">
            <a:xfrm>
              <a:off x="1499246" y="2292685"/>
              <a:ext cx="792000" cy="241552"/>
            </a:xfrm>
            <a:prstGeom prst="roundRect">
              <a:avLst/>
            </a:prstGeom>
            <a:solidFill>
              <a:schemeClr val="accent1"/>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AP</a:t>
              </a:r>
            </a:p>
          </p:txBody>
        </p:sp>
        <p:sp>
          <p:nvSpPr>
            <p:cNvPr id="18" name="Rectangle 7"/>
            <p:cNvSpPr>
              <a:spLocks noChangeArrowheads="1"/>
            </p:cNvSpPr>
            <p:nvPr/>
          </p:nvSpPr>
          <p:spPr bwMode="auto">
            <a:xfrm>
              <a:off x="1499246" y="1687395"/>
              <a:ext cx="792000" cy="241552"/>
            </a:xfrm>
            <a:prstGeom prst="roundRect">
              <a:avLst/>
            </a:prstGeom>
            <a:solidFill>
              <a:schemeClr val="accent4"/>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rgbClr val="002060"/>
                  </a:solidFill>
                  <a:latin typeface="Arial Narrow" pitchFamily="34" charset="0"/>
                </a:rPr>
                <a:t>AL</a:t>
              </a:r>
            </a:p>
          </p:txBody>
        </p:sp>
        <p:sp>
          <p:nvSpPr>
            <p:cNvPr id="19" name="Rectangle 7"/>
            <p:cNvSpPr>
              <a:spLocks noChangeArrowheads="1"/>
            </p:cNvSpPr>
            <p:nvPr/>
          </p:nvSpPr>
          <p:spPr bwMode="auto">
            <a:xfrm>
              <a:off x="1499246" y="1384887"/>
              <a:ext cx="792000" cy="241552"/>
            </a:xfrm>
            <a:prstGeom prst="roundRect">
              <a:avLst/>
            </a:prstGeom>
            <a:solidFill>
              <a:schemeClr val="accent1"/>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smtClean="0">
                  <a:solidFill>
                    <a:schemeClr val="bg1"/>
                  </a:solidFill>
                  <a:latin typeface="Arial Narrow" pitchFamily="34" charset="0"/>
                </a:rPr>
                <a:t>AC</a:t>
              </a:r>
              <a:endParaRPr lang="pt-BR" sz="1600" b="1" dirty="0">
                <a:solidFill>
                  <a:schemeClr val="bg1"/>
                </a:solidFill>
                <a:latin typeface="Arial Narrow" pitchFamily="34" charset="0"/>
              </a:endParaRPr>
            </a:p>
          </p:txBody>
        </p:sp>
        <p:sp>
          <p:nvSpPr>
            <p:cNvPr id="20" name="Rectangle 7"/>
            <p:cNvSpPr>
              <a:spLocks noChangeArrowheads="1"/>
            </p:cNvSpPr>
            <p:nvPr/>
          </p:nvSpPr>
          <p:spPr bwMode="auto">
            <a:xfrm>
              <a:off x="1499246" y="2928324"/>
              <a:ext cx="792000" cy="241552"/>
            </a:xfrm>
            <a:prstGeom prst="roundRect">
              <a:avLst/>
            </a:prstGeom>
            <a:solidFill>
              <a:schemeClr val="accent4"/>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rgbClr val="002060"/>
                  </a:solidFill>
                  <a:latin typeface="Arial Narrow" pitchFamily="34" charset="0"/>
                </a:rPr>
                <a:t>CE</a:t>
              </a:r>
            </a:p>
          </p:txBody>
        </p:sp>
        <p:sp>
          <p:nvSpPr>
            <p:cNvPr id="21" name="Rectangle 7"/>
            <p:cNvSpPr>
              <a:spLocks noChangeArrowheads="1"/>
            </p:cNvSpPr>
            <p:nvPr/>
          </p:nvSpPr>
          <p:spPr bwMode="auto">
            <a:xfrm>
              <a:off x="1499246" y="3219648"/>
              <a:ext cx="792000" cy="241552"/>
            </a:xfrm>
            <a:prstGeom prst="roundRect">
              <a:avLst/>
            </a:prstGeom>
            <a:solidFill>
              <a:srgbClr val="FF000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DF</a:t>
              </a:r>
            </a:p>
          </p:txBody>
        </p:sp>
        <p:sp>
          <p:nvSpPr>
            <p:cNvPr id="22" name="Rectangle 7"/>
            <p:cNvSpPr>
              <a:spLocks noChangeArrowheads="1"/>
            </p:cNvSpPr>
            <p:nvPr/>
          </p:nvSpPr>
          <p:spPr bwMode="auto">
            <a:xfrm>
              <a:off x="1499246" y="2614357"/>
              <a:ext cx="792000" cy="241552"/>
            </a:xfrm>
            <a:prstGeom prst="roundRect">
              <a:avLst/>
            </a:prstGeom>
            <a:solidFill>
              <a:schemeClr val="accent4"/>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rgbClr val="002060"/>
                  </a:solidFill>
                  <a:latin typeface="Arial Narrow" pitchFamily="34" charset="0"/>
                </a:rPr>
                <a:t>BA</a:t>
              </a:r>
            </a:p>
          </p:txBody>
        </p:sp>
        <p:sp>
          <p:nvSpPr>
            <p:cNvPr id="23" name="Rectangle 12"/>
            <p:cNvSpPr>
              <a:spLocks noChangeArrowheads="1"/>
            </p:cNvSpPr>
            <p:nvPr/>
          </p:nvSpPr>
          <p:spPr bwMode="auto">
            <a:xfrm>
              <a:off x="2471245" y="2001379"/>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81</a:t>
              </a:r>
            </a:p>
          </p:txBody>
        </p:sp>
        <p:sp>
          <p:nvSpPr>
            <p:cNvPr id="24" name="Rectangle 12"/>
            <p:cNvSpPr>
              <a:spLocks noChangeArrowheads="1"/>
            </p:cNvSpPr>
            <p:nvPr/>
          </p:nvSpPr>
          <p:spPr bwMode="auto">
            <a:xfrm>
              <a:off x="2471245" y="2315346"/>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66</a:t>
              </a:r>
            </a:p>
          </p:txBody>
        </p:sp>
        <p:sp>
          <p:nvSpPr>
            <p:cNvPr id="25" name="Rectangle 12"/>
            <p:cNvSpPr>
              <a:spLocks noChangeArrowheads="1"/>
            </p:cNvSpPr>
            <p:nvPr/>
          </p:nvSpPr>
          <p:spPr bwMode="auto">
            <a:xfrm>
              <a:off x="2471245" y="1687413"/>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45</a:t>
              </a:r>
            </a:p>
          </p:txBody>
        </p:sp>
        <p:sp>
          <p:nvSpPr>
            <p:cNvPr id="26" name="Rectangle 12"/>
            <p:cNvSpPr>
              <a:spLocks noChangeArrowheads="1"/>
            </p:cNvSpPr>
            <p:nvPr/>
          </p:nvSpPr>
          <p:spPr bwMode="auto">
            <a:xfrm>
              <a:off x="2471245" y="1384887"/>
              <a:ext cx="720000" cy="272415"/>
            </a:xfrm>
            <a:prstGeom prst="roundRect">
              <a:avLst/>
            </a:prstGeom>
            <a:solidFill>
              <a:schemeClr val="bg1">
                <a:lumMod val="85000"/>
              </a:schemeClr>
            </a:solidFill>
            <a:ln w="9525">
              <a:noFill/>
              <a:miter lim="800000"/>
              <a:headEnd/>
              <a:tailEnd/>
            </a:ln>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92</a:t>
              </a:r>
            </a:p>
          </p:txBody>
        </p:sp>
        <p:sp>
          <p:nvSpPr>
            <p:cNvPr id="27" name="Rectangle 12"/>
            <p:cNvSpPr>
              <a:spLocks noChangeArrowheads="1"/>
            </p:cNvSpPr>
            <p:nvPr/>
          </p:nvSpPr>
          <p:spPr bwMode="auto">
            <a:xfrm>
              <a:off x="2471245" y="2928342"/>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268</a:t>
              </a:r>
            </a:p>
          </p:txBody>
        </p:sp>
        <p:sp>
          <p:nvSpPr>
            <p:cNvPr id="28" name="Rectangle 12"/>
            <p:cNvSpPr>
              <a:spLocks noChangeArrowheads="1"/>
            </p:cNvSpPr>
            <p:nvPr/>
          </p:nvSpPr>
          <p:spPr bwMode="auto">
            <a:xfrm>
              <a:off x="2471245" y="3242296"/>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285</a:t>
              </a:r>
            </a:p>
          </p:txBody>
        </p:sp>
        <p:sp>
          <p:nvSpPr>
            <p:cNvPr id="29" name="Rectangle 12"/>
            <p:cNvSpPr>
              <a:spLocks noChangeArrowheads="1"/>
            </p:cNvSpPr>
            <p:nvPr/>
          </p:nvSpPr>
          <p:spPr bwMode="auto">
            <a:xfrm>
              <a:off x="2471245" y="2614375"/>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270</a:t>
              </a:r>
            </a:p>
          </p:txBody>
        </p:sp>
        <p:sp>
          <p:nvSpPr>
            <p:cNvPr id="30" name="Rectangle 7"/>
            <p:cNvSpPr>
              <a:spLocks noChangeArrowheads="1"/>
            </p:cNvSpPr>
            <p:nvPr/>
          </p:nvSpPr>
          <p:spPr bwMode="auto">
            <a:xfrm>
              <a:off x="1499246" y="4174517"/>
              <a:ext cx="792000" cy="241552"/>
            </a:xfrm>
            <a:prstGeom prst="roundRect">
              <a:avLst/>
            </a:prstGeom>
            <a:solidFill>
              <a:schemeClr val="accent4"/>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rgbClr val="002060"/>
                  </a:solidFill>
                  <a:latin typeface="Arial Narrow" pitchFamily="34" charset="0"/>
                </a:rPr>
                <a:t>MA</a:t>
              </a:r>
            </a:p>
          </p:txBody>
        </p:sp>
        <p:sp>
          <p:nvSpPr>
            <p:cNvPr id="31" name="Rectangle 7"/>
            <p:cNvSpPr>
              <a:spLocks noChangeArrowheads="1"/>
            </p:cNvSpPr>
            <p:nvPr/>
          </p:nvSpPr>
          <p:spPr bwMode="auto">
            <a:xfrm>
              <a:off x="1499246" y="4465841"/>
              <a:ext cx="792000" cy="241552"/>
            </a:xfrm>
            <a:prstGeom prst="roundRect">
              <a:avLst/>
            </a:prstGeom>
            <a:solidFill>
              <a:srgbClr val="00206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MG</a:t>
              </a:r>
            </a:p>
          </p:txBody>
        </p:sp>
        <p:sp>
          <p:nvSpPr>
            <p:cNvPr id="32" name="Rectangle 7"/>
            <p:cNvSpPr>
              <a:spLocks noChangeArrowheads="1"/>
            </p:cNvSpPr>
            <p:nvPr/>
          </p:nvSpPr>
          <p:spPr bwMode="auto">
            <a:xfrm>
              <a:off x="1499246" y="3860551"/>
              <a:ext cx="792000" cy="241552"/>
            </a:xfrm>
            <a:prstGeom prst="roundRect">
              <a:avLst/>
            </a:prstGeom>
            <a:solidFill>
              <a:srgbClr val="FF000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GO</a:t>
              </a:r>
            </a:p>
          </p:txBody>
        </p:sp>
        <p:sp>
          <p:nvSpPr>
            <p:cNvPr id="33" name="Rectangle 7"/>
            <p:cNvSpPr>
              <a:spLocks noChangeArrowheads="1"/>
            </p:cNvSpPr>
            <p:nvPr/>
          </p:nvSpPr>
          <p:spPr bwMode="auto">
            <a:xfrm>
              <a:off x="1499246" y="3558043"/>
              <a:ext cx="792000" cy="241552"/>
            </a:xfrm>
            <a:prstGeom prst="roundRect">
              <a:avLst/>
            </a:prstGeom>
            <a:solidFill>
              <a:srgbClr val="00206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ES</a:t>
              </a:r>
            </a:p>
          </p:txBody>
        </p:sp>
        <p:sp>
          <p:nvSpPr>
            <p:cNvPr id="34" name="Rectangle 7"/>
            <p:cNvSpPr>
              <a:spLocks noChangeArrowheads="1"/>
            </p:cNvSpPr>
            <p:nvPr/>
          </p:nvSpPr>
          <p:spPr bwMode="auto">
            <a:xfrm>
              <a:off x="1499246" y="5101480"/>
              <a:ext cx="792000" cy="241552"/>
            </a:xfrm>
            <a:prstGeom prst="roundRect">
              <a:avLst/>
            </a:prstGeom>
            <a:solidFill>
              <a:srgbClr val="FF000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MT</a:t>
              </a:r>
            </a:p>
          </p:txBody>
        </p:sp>
        <p:sp>
          <p:nvSpPr>
            <p:cNvPr id="35" name="Rectangle 7"/>
            <p:cNvSpPr>
              <a:spLocks noChangeArrowheads="1"/>
            </p:cNvSpPr>
            <p:nvPr/>
          </p:nvSpPr>
          <p:spPr bwMode="auto">
            <a:xfrm>
              <a:off x="1499246" y="5392804"/>
              <a:ext cx="792000" cy="241552"/>
            </a:xfrm>
            <a:prstGeom prst="roundRect">
              <a:avLst/>
            </a:prstGeom>
            <a:solidFill>
              <a:schemeClr val="accent1"/>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PA</a:t>
              </a:r>
            </a:p>
          </p:txBody>
        </p:sp>
        <p:sp>
          <p:nvSpPr>
            <p:cNvPr id="36" name="Rectangle 7"/>
            <p:cNvSpPr>
              <a:spLocks noChangeArrowheads="1"/>
            </p:cNvSpPr>
            <p:nvPr/>
          </p:nvSpPr>
          <p:spPr bwMode="auto">
            <a:xfrm>
              <a:off x="1499246" y="4787513"/>
              <a:ext cx="792000" cy="241552"/>
            </a:xfrm>
            <a:prstGeom prst="roundRect">
              <a:avLst/>
            </a:prstGeom>
            <a:solidFill>
              <a:srgbClr val="FF000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MS</a:t>
              </a:r>
            </a:p>
          </p:txBody>
        </p:sp>
        <p:sp>
          <p:nvSpPr>
            <p:cNvPr id="37" name="Rectangle 12"/>
            <p:cNvSpPr>
              <a:spLocks noChangeArrowheads="1"/>
            </p:cNvSpPr>
            <p:nvPr/>
          </p:nvSpPr>
          <p:spPr bwMode="auto">
            <a:xfrm>
              <a:off x="2471245" y="4174535"/>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163</a:t>
              </a:r>
            </a:p>
          </p:txBody>
        </p:sp>
        <p:sp>
          <p:nvSpPr>
            <p:cNvPr id="38" name="Rectangle 12"/>
            <p:cNvSpPr>
              <a:spLocks noChangeArrowheads="1"/>
            </p:cNvSpPr>
            <p:nvPr/>
          </p:nvSpPr>
          <p:spPr bwMode="auto">
            <a:xfrm>
              <a:off x="2471245" y="4488502"/>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290</a:t>
              </a:r>
            </a:p>
          </p:txBody>
        </p:sp>
        <p:sp>
          <p:nvSpPr>
            <p:cNvPr id="39" name="Rectangle 12"/>
            <p:cNvSpPr>
              <a:spLocks noChangeArrowheads="1"/>
            </p:cNvSpPr>
            <p:nvPr/>
          </p:nvSpPr>
          <p:spPr bwMode="auto">
            <a:xfrm>
              <a:off x="2471245" y="3860569"/>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260</a:t>
              </a:r>
            </a:p>
          </p:txBody>
        </p:sp>
        <p:sp>
          <p:nvSpPr>
            <p:cNvPr id="40" name="Rectangle 12"/>
            <p:cNvSpPr>
              <a:spLocks noChangeArrowheads="1"/>
            </p:cNvSpPr>
            <p:nvPr/>
          </p:nvSpPr>
          <p:spPr bwMode="auto">
            <a:xfrm>
              <a:off x="2471245" y="3558043"/>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264</a:t>
              </a:r>
            </a:p>
          </p:txBody>
        </p:sp>
        <p:sp>
          <p:nvSpPr>
            <p:cNvPr id="41" name="Rectangle 12"/>
            <p:cNvSpPr>
              <a:spLocks noChangeArrowheads="1"/>
            </p:cNvSpPr>
            <p:nvPr/>
          </p:nvSpPr>
          <p:spPr bwMode="auto">
            <a:xfrm>
              <a:off x="2471245" y="5094901"/>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260</a:t>
              </a:r>
            </a:p>
          </p:txBody>
        </p:sp>
        <p:sp>
          <p:nvSpPr>
            <p:cNvPr id="42" name="Rectangle 12"/>
            <p:cNvSpPr>
              <a:spLocks noChangeArrowheads="1"/>
            </p:cNvSpPr>
            <p:nvPr/>
          </p:nvSpPr>
          <p:spPr bwMode="auto">
            <a:xfrm>
              <a:off x="2471245" y="5398215"/>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230</a:t>
              </a:r>
            </a:p>
          </p:txBody>
        </p:sp>
        <p:sp>
          <p:nvSpPr>
            <p:cNvPr id="43" name="Rectangle 12"/>
            <p:cNvSpPr>
              <a:spLocks noChangeArrowheads="1"/>
            </p:cNvSpPr>
            <p:nvPr/>
          </p:nvSpPr>
          <p:spPr bwMode="auto">
            <a:xfrm>
              <a:off x="2471245" y="4787531"/>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255</a:t>
              </a:r>
            </a:p>
          </p:txBody>
        </p:sp>
        <p:sp>
          <p:nvSpPr>
            <p:cNvPr id="44" name="Rectangle 12"/>
            <p:cNvSpPr>
              <a:spLocks noChangeArrowheads="1"/>
            </p:cNvSpPr>
            <p:nvPr/>
          </p:nvSpPr>
          <p:spPr bwMode="auto">
            <a:xfrm>
              <a:off x="2471245" y="2001379"/>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120</a:t>
              </a:r>
            </a:p>
          </p:txBody>
        </p:sp>
        <p:sp>
          <p:nvSpPr>
            <p:cNvPr id="45" name="Rectangle 12"/>
            <p:cNvSpPr>
              <a:spLocks noChangeArrowheads="1"/>
            </p:cNvSpPr>
            <p:nvPr/>
          </p:nvSpPr>
          <p:spPr bwMode="auto">
            <a:xfrm>
              <a:off x="2471245" y="1687413"/>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210</a:t>
              </a:r>
            </a:p>
          </p:txBody>
        </p:sp>
        <p:sp>
          <p:nvSpPr>
            <p:cNvPr id="46" name="Rectangle 12"/>
            <p:cNvSpPr>
              <a:spLocks noChangeArrowheads="1"/>
            </p:cNvSpPr>
            <p:nvPr/>
          </p:nvSpPr>
          <p:spPr bwMode="auto">
            <a:xfrm>
              <a:off x="2471245" y="1384887"/>
              <a:ext cx="720000" cy="272415"/>
            </a:xfrm>
            <a:prstGeom prst="roundRect">
              <a:avLst/>
            </a:prstGeom>
            <a:solidFill>
              <a:schemeClr val="bg1">
                <a:lumMod val="85000"/>
              </a:schemeClr>
            </a:solidFill>
            <a:ln w="9525">
              <a:noFill/>
              <a:miter lim="800000"/>
              <a:headEnd/>
              <a:tailEnd/>
            </a:ln>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31</a:t>
              </a:r>
            </a:p>
          </p:txBody>
        </p:sp>
        <p:sp>
          <p:nvSpPr>
            <p:cNvPr id="47" name="Rectangle 7"/>
            <p:cNvSpPr>
              <a:spLocks noChangeArrowheads="1"/>
            </p:cNvSpPr>
            <p:nvPr/>
          </p:nvSpPr>
          <p:spPr bwMode="auto">
            <a:xfrm>
              <a:off x="3671094" y="2001361"/>
              <a:ext cx="792000" cy="241552"/>
            </a:xfrm>
            <a:prstGeom prst="roundRect">
              <a:avLst/>
            </a:prstGeom>
            <a:solidFill>
              <a:schemeClr val="accent4"/>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rgbClr val="002060"/>
                  </a:solidFill>
                  <a:latin typeface="Arial Narrow" pitchFamily="34" charset="0"/>
                </a:rPr>
                <a:t>PI</a:t>
              </a:r>
            </a:p>
          </p:txBody>
        </p:sp>
        <p:sp>
          <p:nvSpPr>
            <p:cNvPr id="48" name="Rectangle 7"/>
            <p:cNvSpPr>
              <a:spLocks noChangeArrowheads="1"/>
            </p:cNvSpPr>
            <p:nvPr/>
          </p:nvSpPr>
          <p:spPr bwMode="auto">
            <a:xfrm>
              <a:off x="3671094" y="2292685"/>
              <a:ext cx="792000" cy="241552"/>
            </a:xfrm>
            <a:prstGeom prst="roundRect">
              <a:avLst/>
            </a:prstGeom>
            <a:solidFill>
              <a:srgbClr val="00B05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PR</a:t>
              </a:r>
            </a:p>
          </p:txBody>
        </p:sp>
        <p:sp>
          <p:nvSpPr>
            <p:cNvPr id="49" name="Rectangle 7"/>
            <p:cNvSpPr>
              <a:spLocks noChangeArrowheads="1"/>
            </p:cNvSpPr>
            <p:nvPr/>
          </p:nvSpPr>
          <p:spPr bwMode="auto">
            <a:xfrm>
              <a:off x="3671094" y="1687395"/>
              <a:ext cx="792000" cy="241552"/>
            </a:xfrm>
            <a:prstGeom prst="roundRect">
              <a:avLst/>
            </a:prstGeom>
            <a:solidFill>
              <a:schemeClr val="accent4"/>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rgbClr val="002060"/>
                  </a:solidFill>
                  <a:latin typeface="Arial Narrow" pitchFamily="34" charset="0"/>
                </a:rPr>
                <a:t>PE</a:t>
              </a:r>
            </a:p>
          </p:txBody>
        </p:sp>
        <p:sp>
          <p:nvSpPr>
            <p:cNvPr id="50" name="Rectangle 7"/>
            <p:cNvSpPr>
              <a:spLocks noChangeArrowheads="1"/>
            </p:cNvSpPr>
            <p:nvPr/>
          </p:nvSpPr>
          <p:spPr bwMode="auto">
            <a:xfrm>
              <a:off x="3671094" y="1384887"/>
              <a:ext cx="792000" cy="241552"/>
            </a:xfrm>
            <a:prstGeom prst="roundRect">
              <a:avLst/>
            </a:prstGeom>
            <a:solidFill>
              <a:schemeClr val="accent4"/>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rgbClr val="002060"/>
                  </a:solidFill>
                  <a:latin typeface="Arial Narrow" pitchFamily="34" charset="0"/>
                </a:rPr>
                <a:t>PB</a:t>
              </a:r>
            </a:p>
          </p:txBody>
        </p:sp>
        <p:sp>
          <p:nvSpPr>
            <p:cNvPr id="51" name="Rectangle 7"/>
            <p:cNvSpPr>
              <a:spLocks noChangeArrowheads="1"/>
            </p:cNvSpPr>
            <p:nvPr/>
          </p:nvSpPr>
          <p:spPr bwMode="auto">
            <a:xfrm>
              <a:off x="3671094" y="2928324"/>
              <a:ext cx="792000" cy="241552"/>
            </a:xfrm>
            <a:prstGeom prst="roundRect">
              <a:avLst/>
            </a:prstGeom>
            <a:solidFill>
              <a:schemeClr val="accent4"/>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rgbClr val="002060"/>
                  </a:solidFill>
                  <a:latin typeface="Arial Narrow" pitchFamily="34" charset="0"/>
                </a:rPr>
                <a:t>RN</a:t>
              </a:r>
            </a:p>
          </p:txBody>
        </p:sp>
        <p:sp>
          <p:nvSpPr>
            <p:cNvPr id="52" name="Rectangle 7"/>
            <p:cNvSpPr>
              <a:spLocks noChangeArrowheads="1"/>
            </p:cNvSpPr>
            <p:nvPr/>
          </p:nvSpPr>
          <p:spPr bwMode="auto">
            <a:xfrm>
              <a:off x="3671094" y="3219648"/>
              <a:ext cx="792000" cy="241552"/>
            </a:xfrm>
            <a:prstGeom prst="roundRect">
              <a:avLst/>
            </a:prstGeom>
            <a:solidFill>
              <a:schemeClr val="accent1"/>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RO</a:t>
              </a:r>
            </a:p>
          </p:txBody>
        </p:sp>
        <p:sp>
          <p:nvSpPr>
            <p:cNvPr id="53" name="Rectangle 7"/>
            <p:cNvSpPr>
              <a:spLocks noChangeArrowheads="1"/>
            </p:cNvSpPr>
            <p:nvPr/>
          </p:nvSpPr>
          <p:spPr bwMode="auto">
            <a:xfrm>
              <a:off x="3671094" y="2614357"/>
              <a:ext cx="792000" cy="241552"/>
            </a:xfrm>
            <a:prstGeom prst="roundRect">
              <a:avLst/>
            </a:prstGeom>
            <a:solidFill>
              <a:srgbClr val="00206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RJ</a:t>
              </a:r>
            </a:p>
          </p:txBody>
        </p:sp>
        <p:sp>
          <p:nvSpPr>
            <p:cNvPr id="54" name="Rectangle 12"/>
            <p:cNvSpPr>
              <a:spLocks noChangeArrowheads="1"/>
            </p:cNvSpPr>
            <p:nvPr/>
          </p:nvSpPr>
          <p:spPr bwMode="auto">
            <a:xfrm>
              <a:off x="4643094" y="2001379"/>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81</a:t>
              </a:r>
            </a:p>
          </p:txBody>
        </p:sp>
        <p:sp>
          <p:nvSpPr>
            <p:cNvPr id="55" name="Rectangle 12"/>
            <p:cNvSpPr>
              <a:spLocks noChangeArrowheads="1"/>
            </p:cNvSpPr>
            <p:nvPr/>
          </p:nvSpPr>
          <p:spPr bwMode="auto">
            <a:xfrm>
              <a:off x="4643094" y="2315346"/>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287</a:t>
              </a:r>
            </a:p>
          </p:txBody>
        </p:sp>
        <p:sp>
          <p:nvSpPr>
            <p:cNvPr id="56" name="Rectangle 12"/>
            <p:cNvSpPr>
              <a:spLocks noChangeArrowheads="1"/>
            </p:cNvSpPr>
            <p:nvPr/>
          </p:nvSpPr>
          <p:spPr bwMode="auto">
            <a:xfrm>
              <a:off x="4643094" y="1687413"/>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45</a:t>
              </a:r>
            </a:p>
          </p:txBody>
        </p:sp>
        <p:sp>
          <p:nvSpPr>
            <p:cNvPr id="57" name="Rectangle 12"/>
            <p:cNvSpPr>
              <a:spLocks noChangeArrowheads="1"/>
            </p:cNvSpPr>
            <p:nvPr/>
          </p:nvSpPr>
          <p:spPr bwMode="auto">
            <a:xfrm>
              <a:off x="4643094" y="1384887"/>
              <a:ext cx="720000" cy="272415"/>
            </a:xfrm>
            <a:prstGeom prst="roundRect">
              <a:avLst/>
            </a:prstGeom>
            <a:solidFill>
              <a:schemeClr val="bg1">
                <a:lumMod val="85000"/>
              </a:schemeClr>
            </a:solidFill>
            <a:ln w="9525">
              <a:noFill/>
              <a:miter lim="800000"/>
              <a:headEnd/>
              <a:tailEnd/>
            </a:ln>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92</a:t>
              </a:r>
            </a:p>
          </p:txBody>
        </p:sp>
        <p:sp>
          <p:nvSpPr>
            <p:cNvPr id="58" name="Rectangle 12"/>
            <p:cNvSpPr>
              <a:spLocks noChangeArrowheads="1"/>
            </p:cNvSpPr>
            <p:nvPr/>
          </p:nvSpPr>
          <p:spPr bwMode="auto">
            <a:xfrm>
              <a:off x="4643094" y="2928342"/>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270</a:t>
              </a:r>
            </a:p>
          </p:txBody>
        </p:sp>
        <p:sp>
          <p:nvSpPr>
            <p:cNvPr id="59" name="Rectangle 12"/>
            <p:cNvSpPr>
              <a:spLocks noChangeArrowheads="1"/>
            </p:cNvSpPr>
            <p:nvPr/>
          </p:nvSpPr>
          <p:spPr bwMode="auto">
            <a:xfrm>
              <a:off x="4643094" y="3242296"/>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221</a:t>
              </a:r>
            </a:p>
          </p:txBody>
        </p:sp>
        <p:sp>
          <p:nvSpPr>
            <p:cNvPr id="60" name="Rectangle 12"/>
            <p:cNvSpPr>
              <a:spLocks noChangeArrowheads="1"/>
            </p:cNvSpPr>
            <p:nvPr/>
          </p:nvSpPr>
          <p:spPr bwMode="auto">
            <a:xfrm>
              <a:off x="4643094" y="2614375"/>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285</a:t>
              </a:r>
            </a:p>
          </p:txBody>
        </p:sp>
        <p:sp>
          <p:nvSpPr>
            <p:cNvPr id="61" name="Rectangle 7"/>
            <p:cNvSpPr>
              <a:spLocks noChangeArrowheads="1"/>
            </p:cNvSpPr>
            <p:nvPr/>
          </p:nvSpPr>
          <p:spPr bwMode="auto">
            <a:xfrm>
              <a:off x="3671094" y="4174517"/>
              <a:ext cx="792000" cy="241552"/>
            </a:xfrm>
            <a:prstGeom prst="roundRect">
              <a:avLst/>
            </a:prstGeom>
            <a:solidFill>
              <a:srgbClr val="00B05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SC</a:t>
              </a:r>
            </a:p>
          </p:txBody>
        </p:sp>
        <p:sp>
          <p:nvSpPr>
            <p:cNvPr id="62" name="Rectangle 7"/>
            <p:cNvSpPr>
              <a:spLocks noChangeArrowheads="1"/>
            </p:cNvSpPr>
            <p:nvPr/>
          </p:nvSpPr>
          <p:spPr bwMode="auto">
            <a:xfrm>
              <a:off x="3671094" y="4465841"/>
              <a:ext cx="792000" cy="241552"/>
            </a:xfrm>
            <a:prstGeom prst="roundRect">
              <a:avLst/>
            </a:prstGeom>
            <a:solidFill>
              <a:schemeClr val="accent4"/>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rgbClr val="002060"/>
                  </a:solidFill>
                  <a:latin typeface="Arial Narrow" pitchFamily="34" charset="0"/>
                </a:rPr>
                <a:t>SE</a:t>
              </a:r>
            </a:p>
          </p:txBody>
        </p:sp>
        <p:sp>
          <p:nvSpPr>
            <p:cNvPr id="63" name="Rectangle 7"/>
            <p:cNvSpPr>
              <a:spLocks noChangeArrowheads="1"/>
            </p:cNvSpPr>
            <p:nvPr/>
          </p:nvSpPr>
          <p:spPr bwMode="auto">
            <a:xfrm>
              <a:off x="3671094" y="3860551"/>
              <a:ext cx="792000" cy="241552"/>
            </a:xfrm>
            <a:prstGeom prst="roundRect">
              <a:avLst/>
            </a:prstGeom>
            <a:solidFill>
              <a:srgbClr val="00B050"/>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RS</a:t>
              </a:r>
            </a:p>
          </p:txBody>
        </p:sp>
        <p:sp>
          <p:nvSpPr>
            <p:cNvPr id="64" name="Rectangle 7"/>
            <p:cNvSpPr>
              <a:spLocks noChangeArrowheads="1"/>
            </p:cNvSpPr>
            <p:nvPr/>
          </p:nvSpPr>
          <p:spPr bwMode="auto">
            <a:xfrm>
              <a:off x="3671094" y="3558043"/>
              <a:ext cx="792000" cy="241552"/>
            </a:xfrm>
            <a:prstGeom prst="roundRect">
              <a:avLst/>
            </a:prstGeom>
            <a:solidFill>
              <a:schemeClr val="accent1"/>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RR</a:t>
              </a:r>
            </a:p>
          </p:txBody>
        </p:sp>
        <p:sp>
          <p:nvSpPr>
            <p:cNvPr id="65" name="Rectangle 7"/>
            <p:cNvSpPr>
              <a:spLocks noChangeArrowheads="1"/>
            </p:cNvSpPr>
            <p:nvPr/>
          </p:nvSpPr>
          <p:spPr bwMode="auto">
            <a:xfrm>
              <a:off x="3671094" y="4809380"/>
              <a:ext cx="792000" cy="241552"/>
            </a:xfrm>
            <a:prstGeom prst="roundRect">
              <a:avLst/>
            </a:prstGeom>
            <a:solidFill>
              <a:schemeClr val="accent1"/>
            </a:solidFill>
            <a:effectLst/>
            <a:extLst/>
          </p:spPr>
          <p:style>
            <a:lnRef idx="0">
              <a:schemeClr val="accent1"/>
            </a:lnRef>
            <a:fillRef idx="3">
              <a:schemeClr val="accent1"/>
            </a:fillRef>
            <a:effectRef idx="3">
              <a:schemeClr val="accent1"/>
            </a:effectRef>
            <a:fontRef idx="minor">
              <a:schemeClr val="lt1"/>
            </a:fontRef>
          </p:style>
          <p:txBody>
            <a:bodyPr rtlCol="0" anchor="ctr"/>
            <a:lstStyle/>
            <a:p>
              <a:pPr algn="ctr"/>
              <a:r>
                <a:rPr lang="pt-BR" sz="1600" b="1" dirty="0">
                  <a:solidFill>
                    <a:schemeClr val="bg1"/>
                  </a:solidFill>
                  <a:latin typeface="Arial Narrow" pitchFamily="34" charset="0"/>
                </a:rPr>
                <a:t>TO</a:t>
              </a:r>
            </a:p>
          </p:txBody>
        </p:sp>
        <p:sp>
          <p:nvSpPr>
            <p:cNvPr id="67" name="Rectangle 12"/>
            <p:cNvSpPr>
              <a:spLocks noChangeArrowheads="1"/>
            </p:cNvSpPr>
            <p:nvPr/>
          </p:nvSpPr>
          <p:spPr bwMode="auto">
            <a:xfrm>
              <a:off x="4643094" y="4174535"/>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280</a:t>
              </a:r>
            </a:p>
          </p:txBody>
        </p:sp>
        <p:sp>
          <p:nvSpPr>
            <p:cNvPr id="68" name="Rectangle 12"/>
            <p:cNvSpPr>
              <a:spLocks noChangeArrowheads="1"/>
            </p:cNvSpPr>
            <p:nvPr/>
          </p:nvSpPr>
          <p:spPr bwMode="auto">
            <a:xfrm>
              <a:off x="4643094" y="4488502"/>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240</a:t>
              </a:r>
            </a:p>
          </p:txBody>
        </p:sp>
        <p:sp>
          <p:nvSpPr>
            <p:cNvPr id="69" name="Rectangle 12"/>
            <p:cNvSpPr>
              <a:spLocks noChangeArrowheads="1"/>
            </p:cNvSpPr>
            <p:nvPr/>
          </p:nvSpPr>
          <p:spPr bwMode="auto">
            <a:xfrm>
              <a:off x="4643094" y="3860569"/>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288</a:t>
              </a:r>
            </a:p>
          </p:txBody>
        </p:sp>
        <p:sp>
          <p:nvSpPr>
            <p:cNvPr id="70" name="Rectangle 12"/>
            <p:cNvSpPr>
              <a:spLocks noChangeArrowheads="1"/>
            </p:cNvSpPr>
            <p:nvPr/>
          </p:nvSpPr>
          <p:spPr bwMode="auto">
            <a:xfrm>
              <a:off x="4643094" y="3558043"/>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58</a:t>
              </a:r>
            </a:p>
          </p:txBody>
        </p:sp>
        <p:sp>
          <p:nvSpPr>
            <p:cNvPr id="71" name="Rectangle 12"/>
            <p:cNvSpPr>
              <a:spLocks noChangeArrowheads="1"/>
            </p:cNvSpPr>
            <p:nvPr/>
          </p:nvSpPr>
          <p:spPr bwMode="auto">
            <a:xfrm>
              <a:off x="4643094" y="4802801"/>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232</a:t>
              </a:r>
            </a:p>
          </p:txBody>
        </p:sp>
        <p:sp>
          <p:nvSpPr>
            <p:cNvPr id="73" name="Rectangle 12"/>
            <p:cNvSpPr>
              <a:spLocks noChangeArrowheads="1"/>
            </p:cNvSpPr>
            <p:nvPr/>
          </p:nvSpPr>
          <p:spPr bwMode="auto">
            <a:xfrm>
              <a:off x="4643094" y="2001379"/>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116</a:t>
              </a:r>
            </a:p>
          </p:txBody>
        </p:sp>
        <p:sp>
          <p:nvSpPr>
            <p:cNvPr id="74" name="Rectangle 12"/>
            <p:cNvSpPr>
              <a:spLocks noChangeArrowheads="1"/>
            </p:cNvSpPr>
            <p:nvPr/>
          </p:nvSpPr>
          <p:spPr bwMode="auto">
            <a:xfrm>
              <a:off x="4643094" y="1687413"/>
              <a:ext cx="720000" cy="272415"/>
            </a:xfrm>
            <a:prstGeom prst="roundRect">
              <a:avLst/>
            </a:prstGeom>
            <a:solidFill>
              <a:schemeClr val="bg1">
                <a:lumMod val="85000"/>
              </a:schemeClr>
            </a:solidFill>
            <a:ln w="9525">
              <a:noFill/>
              <a:miter lim="800000"/>
              <a:headEnd/>
              <a:tailEnd/>
            </a:ln>
            <a:effec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234</a:t>
              </a:r>
            </a:p>
          </p:txBody>
        </p:sp>
        <p:sp>
          <p:nvSpPr>
            <p:cNvPr id="75" name="Rectangle 12"/>
            <p:cNvSpPr>
              <a:spLocks noChangeArrowheads="1"/>
            </p:cNvSpPr>
            <p:nvPr/>
          </p:nvSpPr>
          <p:spPr bwMode="auto">
            <a:xfrm>
              <a:off x="4643094" y="1384887"/>
              <a:ext cx="720000" cy="272415"/>
            </a:xfrm>
            <a:prstGeom prst="roundRect">
              <a:avLst/>
            </a:prstGeom>
            <a:solidFill>
              <a:schemeClr val="bg1">
                <a:lumMod val="85000"/>
              </a:schemeClr>
            </a:solidFill>
            <a:ln w="9525">
              <a:noFill/>
              <a:miter lim="800000"/>
              <a:headEnd/>
              <a:tailEnd/>
            </a:ln>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pt-BR" altLang="pt-BR" sz="1600" b="1" dirty="0">
                  <a:solidFill>
                    <a:srgbClr val="002060"/>
                  </a:solidFill>
                  <a:latin typeface="Arial Narrow" pitchFamily="34" charset="0"/>
                  <a:cs typeface="Arial" pitchFamily="34" charset="0"/>
                </a:rPr>
                <a:t>233</a:t>
              </a:r>
            </a:p>
          </p:txBody>
        </p:sp>
      </p:grpSp>
      <p:sp>
        <p:nvSpPr>
          <p:cNvPr id="72"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segmentação</a:t>
            </a:r>
            <a:endParaRPr lang="en-US" sz="2400" i="1" dirty="0">
              <a:solidFill>
                <a:schemeClr val="tx1">
                  <a:lumMod val="50000"/>
                  <a:lumOff val="50000"/>
                </a:schemeClr>
              </a:solidFill>
              <a:latin typeface="+mn-lt"/>
            </a:endParaRPr>
          </a:p>
        </p:txBody>
      </p:sp>
      <p:sp>
        <p:nvSpPr>
          <p:cNvPr id="82" name="Espaço Reservado para Conteúdo 2"/>
          <p:cNvSpPr txBox="1">
            <a:spLocks/>
          </p:cNvSpPr>
          <p:nvPr/>
        </p:nvSpPr>
        <p:spPr>
          <a:xfrm>
            <a:off x="7564482" y="5634356"/>
            <a:ext cx="3437601" cy="44191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400" b="1" dirty="0">
                <a:solidFill>
                  <a:schemeClr val="bg2">
                    <a:lumMod val="50000"/>
                  </a:schemeClr>
                </a:solidFill>
                <a:latin typeface="+mn-lt"/>
              </a:rPr>
              <a:t>alguns estados (AC, AP e RR) podem ter margem de erro superior a +</a:t>
            </a:r>
            <a:r>
              <a:rPr lang="en-US" sz="1400" b="1" dirty="0">
                <a:solidFill>
                  <a:schemeClr val="bg2">
                    <a:lumMod val="50000"/>
                  </a:schemeClr>
                </a:solidFill>
                <a:latin typeface="+mn-lt"/>
              </a:rPr>
              <a:t>/- 12%</a:t>
            </a:r>
            <a:endParaRPr lang="pt-BR" sz="1400" b="1" dirty="0">
              <a:solidFill>
                <a:schemeClr val="bg2">
                  <a:lumMod val="50000"/>
                </a:schemeClr>
              </a:solidFill>
              <a:latin typeface="+mn-lt"/>
            </a:endParaRPr>
          </a:p>
        </p:txBody>
      </p:sp>
      <p:pic>
        <p:nvPicPr>
          <p:cNvPr id="3" name="Imagem 2"/>
          <p:cNvPicPr>
            <a:picLocks noChangeAspect="1"/>
          </p:cNvPicPr>
          <p:nvPr/>
        </p:nvPicPr>
        <p:blipFill>
          <a:blip r:embed="rId2">
            <a:duotone>
              <a:schemeClr val="accent4">
                <a:shade val="45000"/>
                <a:satMod val="135000"/>
              </a:schemeClr>
              <a:prstClr val="white"/>
            </a:duotone>
          </a:blip>
          <a:stretch>
            <a:fillRect/>
          </a:stretch>
        </p:blipFill>
        <p:spPr>
          <a:xfrm>
            <a:off x="7209075" y="5700348"/>
            <a:ext cx="334182" cy="305959"/>
          </a:xfrm>
          <a:prstGeom prst="rect">
            <a:avLst/>
          </a:prstGeom>
        </p:spPr>
      </p:pic>
      <p:pic>
        <p:nvPicPr>
          <p:cNvPr id="83" name="Imagem 82"/>
          <p:cNvPicPr>
            <a:picLocks noChangeAspect="1"/>
          </p:cNvPicPr>
          <p:nvPr/>
        </p:nvPicPr>
        <p:blipFill>
          <a:blip r:embed="rId2">
            <a:duotone>
              <a:schemeClr val="accent4">
                <a:shade val="45000"/>
                <a:satMod val="135000"/>
              </a:schemeClr>
              <a:prstClr val="white"/>
            </a:duotone>
          </a:blip>
          <a:stretch>
            <a:fillRect/>
          </a:stretch>
        </p:blipFill>
        <p:spPr>
          <a:xfrm>
            <a:off x="1047223" y="1404787"/>
            <a:ext cx="239926" cy="219663"/>
          </a:xfrm>
          <a:prstGeom prst="rect">
            <a:avLst/>
          </a:prstGeom>
        </p:spPr>
      </p:pic>
      <p:pic>
        <p:nvPicPr>
          <p:cNvPr id="84" name="Imagem 83"/>
          <p:cNvPicPr>
            <a:picLocks noChangeAspect="1"/>
          </p:cNvPicPr>
          <p:nvPr/>
        </p:nvPicPr>
        <p:blipFill>
          <a:blip r:embed="rId2">
            <a:duotone>
              <a:schemeClr val="accent4">
                <a:shade val="45000"/>
                <a:satMod val="135000"/>
              </a:schemeClr>
              <a:prstClr val="white"/>
            </a:duotone>
          </a:blip>
          <a:stretch>
            <a:fillRect/>
          </a:stretch>
        </p:blipFill>
        <p:spPr>
          <a:xfrm>
            <a:off x="5489333" y="3591030"/>
            <a:ext cx="239926" cy="219663"/>
          </a:xfrm>
          <a:prstGeom prst="rect">
            <a:avLst/>
          </a:prstGeom>
        </p:spPr>
      </p:pic>
      <p:pic>
        <p:nvPicPr>
          <p:cNvPr id="85" name="Imagem 84"/>
          <p:cNvPicPr>
            <a:picLocks noChangeAspect="1"/>
          </p:cNvPicPr>
          <p:nvPr/>
        </p:nvPicPr>
        <p:blipFill>
          <a:blip r:embed="rId2">
            <a:duotone>
              <a:schemeClr val="accent4">
                <a:shade val="45000"/>
                <a:satMod val="135000"/>
              </a:schemeClr>
              <a:prstClr val="white"/>
            </a:duotone>
          </a:blip>
          <a:stretch>
            <a:fillRect/>
          </a:stretch>
        </p:blipFill>
        <p:spPr>
          <a:xfrm>
            <a:off x="1041285" y="2292685"/>
            <a:ext cx="239926" cy="219663"/>
          </a:xfrm>
          <a:prstGeom prst="rect">
            <a:avLst/>
          </a:prstGeom>
        </p:spPr>
      </p:pic>
      <p:sp>
        <p:nvSpPr>
          <p:cNvPr id="7" name="Line 5"/>
          <p:cNvSpPr>
            <a:spLocks noChangeShapeType="1"/>
          </p:cNvSpPr>
          <p:nvPr/>
        </p:nvSpPr>
        <p:spPr bwMode="auto">
          <a:xfrm>
            <a:off x="8496300" y="39084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 name="Line 6"/>
          <p:cNvSpPr>
            <a:spLocks noChangeShapeType="1"/>
          </p:cNvSpPr>
          <p:nvPr/>
        </p:nvSpPr>
        <p:spPr bwMode="auto">
          <a:xfrm>
            <a:off x="8496300" y="39084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 name="Line 7"/>
          <p:cNvSpPr>
            <a:spLocks noChangeShapeType="1"/>
          </p:cNvSpPr>
          <p:nvPr/>
        </p:nvSpPr>
        <p:spPr bwMode="auto">
          <a:xfrm>
            <a:off x="9448800" y="21780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 name="Line 8"/>
          <p:cNvSpPr>
            <a:spLocks noChangeShapeType="1"/>
          </p:cNvSpPr>
          <p:nvPr/>
        </p:nvSpPr>
        <p:spPr bwMode="auto">
          <a:xfrm>
            <a:off x="9448800" y="21780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nvGrpSpPr>
          <p:cNvPr id="117" name="Grupo 116"/>
          <p:cNvGrpSpPr/>
          <p:nvPr/>
        </p:nvGrpSpPr>
        <p:grpSpPr>
          <a:xfrm>
            <a:off x="8328025" y="2344738"/>
            <a:ext cx="1563687" cy="1649413"/>
            <a:chOff x="8328025" y="2344738"/>
            <a:chExt cx="1563687" cy="1649413"/>
          </a:xfrm>
          <a:solidFill>
            <a:srgbClr val="FF0000"/>
          </a:solidFill>
        </p:grpSpPr>
        <p:sp>
          <p:nvSpPr>
            <p:cNvPr id="87" name="Freeform 16"/>
            <p:cNvSpPr>
              <a:spLocks/>
            </p:cNvSpPr>
            <p:nvPr/>
          </p:nvSpPr>
          <p:spPr bwMode="auto">
            <a:xfrm>
              <a:off x="8328025" y="2344738"/>
              <a:ext cx="1135062" cy="1044575"/>
            </a:xfrm>
            <a:custGeom>
              <a:avLst/>
              <a:gdLst>
                <a:gd name="T0" fmla="*/ 84 w 302"/>
                <a:gd name="T1" fmla="*/ 37 h 278"/>
                <a:gd name="T2" fmla="*/ 89 w 302"/>
                <a:gd name="T3" fmla="*/ 24 h 278"/>
                <a:gd name="T4" fmla="*/ 90 w 302"/>
                <a:gd name="T5" fmla="*/ 9 h 278"/>
                <a:gd name="T6" fmla="*/ 92 w 302"/>
                <a:gd name="T7" fmla="*/ 0 h 278"/>
                <a:gd name="T8" fmla="*/ 96 w 302"/>
                <a:gd name="T9" fmla="*/ 2 h 278"/>
                <a:gd name="T10" fmla="*/ 99 w 302"/>
                <a:gd name="T11" fmla="*/ 11 h 278"/>
                <a:gd name="T12" fmla="*/ 103 w 302"/>
                <a:gd name="T13" fmla="*/ 33 h 278"/>
                <a:gd name="T14" fmla="*/ 128 w 302"/>
                <a:gd name="T15" fmla="*/ 54 h 278"/>
                <a:gd name="T16" fmla="*/ 172 w 302"/>
                <a:gd name="T17" fmla="*/ 57 h 278"/>
                <a:gd name="T18" fmla="*/ 302 w 302"/>
                <a:gd name="T19" fmla="*/ 64 h 278"/>
                <a:gd name="T20" fmla="*/ 299 w 302"/>
                <a:gd name="T21" fmla="*/ 74 h 278"/>
                <a:gd name="T22" fmla="*/ 291 w 302"/>
                <a:gd name="T23" fmla="*/ 104 h 278"/>
                <a:gd name="T24" fmla="*/ 293 w 302"/>
                <a:gd name="T25" fmla="*/ 143 h 278"/>
                <a:gd name="T26" fmla="*/ 284 w 302"/>
                <a:gd name="T27" fmla="*/ 172 h 278"/>
                <a:gd name="T28" fmla="*/ 278 w 302"/>
                <a:gd name="T29" fmla="*/ 195 h 278"/>
                <a:gd name="T30" fmla="*/ 266 w 302"/>
                <a:gd name="T31" fmla="*/ 203 h 278"/>
                <a:gd name="T32" fmla="*/ 260 w 302"/>
                <a:gd name="T33" fmla="*/ 215 h 278"/>
                <a:gd name="T34" fmla="*/ 249 w 302"/>
                <a:gd name="T35" fmla="*/ 222 h 278"/>
                <a:gd name="T36" fmla="*/ 237 w 302"/>
                <a:gd name="T37" fmla="*/ 237 h 278"/>
                <a:gd name="T38" fmla="*/ 227 w 302"/>
                <a:gd name="T39" fmla="*/ 252 h 278"/>
                <a:gd name="T40" fmla="*/ 222 w 302"/>
                <a:gd name="T41" fmla="*/ 261 h 278"/>
                <a:gd name="T42" fmla="*/ 224 w 302"/>
                <a:gd name="T43" fmla="*/ 271 h 278"/>
                <a:gd name="T44" fmla="*/ 224 w 302"/>
                <a:gd name="T45" fmla="*/ 278 h 278"/>
                <a:gd name="T46" fmla="*/ 213 w 302"/>
                <a:gd name="T47" fmla="*/ 275 h 278"/>
                <a:gd name="T48" fmla="*/ 213 w 302"/>
                <a:gd name="T49" fmla="*/ 265 h 278"/>
                <a:gd name="T50" fmla="*/ 205 w 302"/>
                <a:gd name="T51" fmla="*/ 260 h 278"/>
                <a:gd name="T52" fmla="*/ 198 w 302"/>
                <a:gd name="T53" fmla="*/ 266 h 278"/>
                <a:gd name="T54" fmla="*/ 185 w 302"/>
                <a:gd name="T55" fmla="*/ 264 h 278"/>
                <a:gd name="T56" fmla="*/ 169 w 302"/>
                <a:gd name="T57" fmla="*/ 265 h 278"/>
                <a:gd name="T58" fmla="*/ 156 w 302"/>
                <a:gd name="T59" fmla="*/ 258 h 278"/>
                <a:gd name="T60" fmla="*/ 137 w 302"/>
                <a:gd name="T61" fmla="*/ 256 h 278"/>
                <a:gd name="T62" fmla="*/ 124 w 302"/>
                <a:gd name="T63" fmla="*/ 261 h 278"/>
                <a:gd name="T64" fmla="*/ 118 w 302"/>
                <a:gd name="T65" fmla="*/ 270 h 278"/>
                <a:gd name="T66" fmla="*/ 110 w 302"/>
                <a:gd name="T67" fmla="*/ 269 h 278"/>
                <a:gd name="T68" fmla="*/ 100 w 302"/>
                <a:gd name="T69" fmla="*/ 263 h 278"/>
                <a:gd name="T70" fmla="*/ 89 w 302"/>
                <a:gd name="T71" fmla="*/ 257 h 278"/>
                <a:gd name="T72" fmla="*/ 85 w 302"/>
                <a:gd name="T73" fmla="*/ 243 h 278"/>
                <a:gd name="T74" fmla="*/ 88 w 302"/>
                <a:gd name="T75" fmla="*/ 237 h 278"/>
                <a:gd name="T76" fmla="*/ 89 w 302"/>
                <a:gd name="T77" fmla="*/ 230 h 278"/>
                <a:gd name="T78" fmla="*/ 39 w 302"/>
                <a:gd name="T79" fmla="*/ 220 h 278"/>
                <a:gd name="T80" fmla="*/ 35 w 302"/>
                <a:gd name="T81" fmla="*/ 209 h 278"/>
                <a:gd name="T82" fmla="*/ 31 w 302"/>
                <a:gd name="T83" fmla="*/ 202 h 278"/>
                <a:gd name="T84" fmla="*/ 37 w 302"/>
                <a:gd name="T85" fmla="*/ 196 h 278"/>
                <a:gd name="T86" fmla="*/ 34 w 302"/>
                <a:gd name="T87" fmla="*/ 182 h 278"/>
                <a:gd name="T88" fmla="*/ 28 w 302"/>
                <a:gd name="T89" fmla="*/ 163 h 278"/>
                <a:gd name="T90" fmla="*/ 46 w 302"/>
                <a:gd name="T91" fmla="*/ 138 h 278"/>
                <a:gd name="T92" fmla="*/ 43 w 302"/>
                <a:gd name="T93" fmla="*/ 115 h 278"/>
                <a:gd name="T94" fmla="*/ 43 w 302"/>
                <a:gd name="T95" fmla="*/ 105 h 278"/>
                <a:gd name="T96" fmla="*/ 41 w 302"/>
                <a:gd name="T97" fmla="*/ 94 h 278"/>
                <a:gd name="T98" fmla="*/ 24 w 302"/>
                <a:gd name="T99" fmla="*/ 89 h 278"/>
                <a:gd name="T100" fmla="*/ 3 w 302"/>
                <a:gd name="T101" fmla="*/ 76 h 278"/>
                <a:gd name="T102" fmla="*/ 2 w 302"/>
                <a:gd name="T103" fmla="*/ 6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278">
                  <a:moveTo>
                    <a:pt x="2" y="36"/>
                  </a:moveTo>
                  <a:cubicBezTo>
                    <a:pt x="84" y="37"/>
                    <a:pt x="84" y="37"/>
                    <a:pt x="84" y="37"/>
                  </a:cubicBezTo>
                  <a:cubicBezTo>
                    <a:pt x="86" y="32"/>
                    <a:pt x="86" y="32"/>
                    <a:pt x="86" y="32"/>
                  </a:cubicBezTo>
                  <a:cubicBezTo>
                    <a:pt x="89" y="24"/>
                    <a:pt x="89" y="24"/>
                    <a:pt x="89" y="24"/>
                  </a:cubicBezTo>
                  <a:cubicBezTo>
                    <a:pt x="90" y="16"/>
                    <a:pt x="90" y="16"/>
                    <a:pt x="90" y="16"/>
                  </a:cubicBezTo>
                  <a:cubicBezTo>
                    <a:pt x="90" y="9"/>
                    <a:pt x="90" y="9"/>
                    <a:pt x="90" y="9"/>
                  </a:cubicBezTo>
                  <a:cubicBezTo>
                    <a:pt x="91" y="4"/>
                    <a:pt x="91" y="4"/>
                    <a:pt x="91" y="4"/>
                  </a:cubicBezTo>
                  <a:cubicBezTo>
                    <a:pt x="92" y="0"/>
                    <a:pt x="92" y="0"/>
                    <a:pt x="92" y="0"/>
                  </a:cubicBezTo>
                  <a:cubicBezTo>
                    <a:pt x="94" y="0"/>
                    <a:pt x="94" y="0"/>
                    <a:pt x="94" y="0"/>
                  </a:cubicBezTo>
                  <a:cubicBezTo>
                    <a:pt x="96" y="2"/>
                    <a:pt x="96" y="2"/>
                    <a:pt x="96" y="2"/>
                  </a:cubicBezTo>
                  <a:cubicBezTo>
                    <a:pt x="96" y="6"/>
                    <a:pt x="96" y="6"/>
                    <a:pt x="96" y="6"/>
                  </a:cubicBezTo>
                  <a:cubicBezTo>
                    <a:pt x="99" y="11"/>
                    <a:pt x="99" y="11"/>
                    <a:pt x="99" y="11"/>
                  </a:cubicBezTo>
                  <a:cubicBezTo>
                    <a:pt x="102" y="20"/>
                    <a:pt x="102" y="20"/>
                    <a:pt x="102" y="20"/>
                  </a:cubicBezTo>
                  <a:cubicBezTo>
                    <a:pt x="103" y="33"/>
                    <a:pt x="103" y="33"/>
                    <a:pt x="103" y="33"/>
                  </a:cubicBezTo>
                  <a:cubicBezTo>
                    <a:pt x="107" y="37"/>
                    <a:pt x="107" y="37"/>
                    <a:pt x="107" y="37"/>
                  </a:cubicBezTo>
                  <a:cubicBezTo>
                    <a:pt x="128" y="54"/>
                    <a:pt x="128" y="54"/>
                    <a:pt x="128" y="54"/>
                  </a:cubicBezTo>
                  <a:cubicBezTo>
                    <a:pt x="137" y="55"/>
                    <a:pt x="137" y="55"/>
                    <a:pt x="137" y="55"/>
                  </a:cubicBezTo>
                  <a:cubicBezTo>
                    <a:pt x="172" y="57"/>
                    <a:pt x="172" y="57"/>
                    <a:pt x="172" y="57"/>
                  </a:cubicBezTo>
                  <a:cubicBezTo>
                    <a:pt x="247" y="60"/>
                    <a:pt x="247" y="60"/>
                    <a:pt x="247" y="60"/>
                  </a:cubicBezTo>
                  <a:cubicBezTo>
                    <a:pt x="302" y="64"/>
                    <a:pt x="302" y="64"/>
                    <a:pt x="302" y="64"/>
                  </a:cubicBezTo>
                  <a:cubicBezTo>
                    <a:pt x="302" y="66"/>
                    <a:pt x="302" y="66"/>
                    <a:pt x="302" y="66"/>
                  </a:cubicBezTo>
                  <a:cubicBezTo>
                    <a:pt x="299" y="74"/>
                    <a:pt x="299" y="74"/>
                    <a:pt x="299" y="74"/>
                  </a:cubicBezTo>
                  <a:cubicBezTo>
                    <a:pt x="292" y="95"/>
                    <a:pt x="292" y="95"/>
                    <a:pt x="292" y="95"/>
                  </a:cubicBezTo>
                  <a:cubicBezTo>
                    <a:pt x="292" y="95"/>
                    <a:pt x="291" y="94"/>
                    <a:pt x="291" y="104"/>
                  </a:cubicBezTo>
                  <a:cubicBezTo>
                    <a:pt x="291" y="114"/>
                    <a:pt x="291" y="135"/>
                    <a:pt x="291" y="135"/>
                  </a:cubicBezTo>
                  <a:cubicBezTo>
                    <a:pt x="293" y="143"/>
                    <a:pt x="293" y="143"/>
                    <a:pt x="293" y="143"/>
                  </a:cubicBezTo>
                  <a:cubicBezTo>
                    <a:pt x="293" y="143"/>
                    <a:pt x="294" y="152"/>
                    <a:pt x="290" y="157"/>
                  </a:cubicBezTo>
                  <a:cubicBezTo>
                    <a:pt x="286" y="162"/>
                    <a:pt x="284" y="172"/>
                    <a:pt x="284" y="172"/>
                  </a:cubicBezTo>
                  <a:cubicBezTo>
                    <a:pt x="281" y="190"/>
                    <a:pt x="281" y="190"/>
                    <a:pt x="281" y="190"/>
                  </a:cubicBezTo>
                  <a:cubicBezTo>
                    <a:pt x="278" y="195"/>
                    <a:pt x="278" y="195"/>
                    <a:pt x="278" y="195"/>
                  </a:cubicBezTo>
                  <a:cubicBezTo>
                    <a:pt x="271" y="198"/>
                    <a:pt x="271" y="198"/>
                    <a:pt x="271" y="198"/>
                  </a:cubicBezTo>
                  <a:cubicBezTo>
                    <a:pt x="266" y="203"/>
                    <a:pt x="266" y="203"/>
                    <a:pt x="266" y="203"/>
                  </a:cubicBezTo>
                  <a:cubicBezTo>
                    <a:pt x="262" y="210"/>
                    <a:pt x="262" y="210"/>
                    <a:pt x="262" y="210"/>
                  </a:cubicBezTo>
                  <a:cubicBezTo>
                    <a:pt x="260" y="215"/>
                    <a:pt x="260" y="215"/>
                    <a:pt x="260" y="215"/>
                  </a:cubicBezTo>
                  <a:cubicBezTo>
                    <a:pt x="256" y="217"/>
                    <a:pt x="256" y="217"/>
                    <a:pt x="256" y="217"/>
                  </a:cubicBezTo>
                  <a:cubicBezTo>
                    <a:pt x="249" y="222"/>
                    <a:pt x="249" y="222"/>
                    <a:pt x="249" y="222"/>
                  </a:cubicBezTo>
                  <a:cubicBezTo>
                    <a:pt x="244" y="227"/>
                    <a:pt x="244" y="227"/>
                    <a:pt x="244" y="227"/>
                  </a:cubicBezTo>
                  <a:cubicBezTo>
                    <a:pt x="237" y="237"/>
                    <a:pt x="237" y="237"/>
                    <a:pt x="237" y="237"/>
                  </a:cubicBezTo>
                  <a:cubicBezTo>
                    <a:pt x="232" y="245"/>
                    <a:pt x="232" y="245"/>
                    <a:pt x="232" y="245"/>
                  </a:cubicBezTo>
                  <a:cubicBezTo>
                    <a:pt x="227" y="252"/>
                    <a:pt x="227" y="252"/>
                    <a:pt x="227" y="252"/>
                  </a:cubicBezTo>
                  <a:cubicBezTo>
                    <a:pt x="223" y="256"/>
                    <a:pt x="223" y="256"/>
                    <a:pt x="223" y="256"/>
                  </a:cubicBezTo>
                  <a:cubicBezTo>
                    <a:pt x="222" y="261"/>
                    <a:pt x="222" y="261"/>
                    <a:pt x="222" y="261"/>
                  </a:cubicBezTo>
                  <a:cubicBezTo>
                    <a:pt x="222" y="267"/>
                    <a:pt x="222" y="267"/>
                    <a:pt x="222" y="267"/>
                  </a:cubicBezTo>
                  <a:cubicBezTo>
                    <a:pt x="224" y="271"/>
                    <a:pt x="224" y="271"/>
                    <a:pt x="224" y="271"/>
                  </a:cubicBezTo>
                  <a:cubicBezTo>
                    <a:pt x="224" y="273"/>
                    <a:pt x="224" y="273"/>
                    <a:pt x="224" y="273"/>
                  </a:cubicBezTo>
                  <a:cubicBezTo>
                    <a:pt x="224" y="278"/>
                    <a:pt x="224" y="278"/>
                    <a:pt x="224" y="278"/>
                  </a:cubicBezTo>
                  <a:cubicBezTo>
                    <a:pt x="214" y="278"/>
                    <a:pt x="214" y="278"/>
                    <a:pt x="214" y="278"/>
                  </a:cubicBezTo>
                  <a:cubicBezTo>
                    <a:pt x="213" y="275"/>
                    <a:pt x="213" y="275"/>
                    <a:pt x="213" y="275"/>
                  </a:cubicBezTo>
                  <a:cubicBezTo>
                    <a:pt x="214" y="269"/>
                    <a:pt x="214" y="269"/>
                    <a:pt x="214" y="269"/>
                  </a:cubicBezTo>
                  <a:cubicBezTo>
                    <a:pt x="213" y="265"/>
                    <a:pt x="213" y="265"/>
                    <a:pt x="213" y="265"/>
                  </a:cubicBezTo>
                  <a:cubicBezTo>
                    <a:pt x="210" y="260"/>
                    <a:pt x="210" y="260"/>
                    <a:pt x="210" y="260"/>
                  </a:cubicBezTo>
                  <a:cubicBezTo>
                    <a:pt x="205" y="260"/>
                    <a:pt x="205" y="260"/>
                    <a:pt x="205" y="260"/>
                  </a:cubicBezTo>
                  <a:cubicBezTo>
                    <a:pt x="200" y="263"/>
                    <a:pt x="200" y="263"/>
                    <a:pt x="200" y="263"/>
                  </a:cubicBezTo>
                  <a:cubicBezTo>
                    <a:pt x="198" y="266"/>
                    <a:pt x="198" y="266"/>
                    <a:pt x="198" y="266"/>
                  </a:cubicBezTo>
                  <a:cubicBezTo>
                    <a:pt x="198" y="266"/>
                    <a:pt x="193" y="266"/>
                    <a:pt x="191" y="266"/>
                  </a:cubicBezTo>
                  <a:cubicBezTo>
                    <a:pt x="189" y="266"/>
                    <a:pt x="185" y="264"/>
                    <a:pt x="185" y="264"/>
                  </a:cubicBezTo>
                  <a:cubicBezTo>
                    <a:pt x="181" y="264"/>
                    <a:pt x="181" y="264"/>
                    <a:pt x="181" y="264"/>
                  </a:cubicBezTo>
                  <a:cubicBezTo>
                    <a:pt x="169" y="265"/>
                    <a:pt x="169" y="265"/>
                    <a:pt x="169" y="265"/>
                  </a:cubicBezTo>
                  <a:cubicBezTo>
                    <a:pt x="162" y="262"/>
                    <a:pt x="162" y="262"/>
                    <a:pt x="162" y="262"/>
                  </a:cubicBezTo>
                  <a:cubicBezTo>
                    <a:pt x="162" y="262"/>
                    <a:pt x="160" y="261"/>
                    <a:pt x="156" y="258"/>
                  </a:cubicBezTo>
                  <a:cubicBezTo>
                    <a:pt x="152" y="255"/>
                    <a:pt x="149" y="255"/>
                    <a:pt x="148" y="255"/>
                  </a:cubicBezTo>
                  <a:cubicBezTo>
                    <a:pt x="146" y="255"/>
                    <a:pt x="140" y="255"/>
                    <a:pt x="137" y="256"/>
                  </a:cubicBezTo>
                  <a:cubicBezTo>
                    <a:pt x="133" y="257"/>
                    <a:pt x="135" y="257"/>
                    <a:pt x="132" y="257"/>
                  </a:cubicBezTo>
                  <a:cubicBezTo>
                    <a:pt x="129" y="257"/>
                    <a:pt x="125" y="260"/>
                    <a:pt x="124" y="261"/>
                  </a:cubicBezTo>
                  <a:cubicBezTo>
                    <a:pt x="123" y="261"/>
                    <a:pt x="120" y="266"/>
                    <a:pt x="120" y="266"/>
                  </a:cubicBezTo>
                  <a:cubicBezTo>
                    <a:pt x="118" y="270"/>
                    <a:pt x="118" y="270"/>
                    <a:pt x="118" y="270"/>
                  </a:cubicBezTo>
                  <a:cubicBezTo>
                    <a:pt x="112" y="269"/>
                    <a:pt x="112" y="269"/>
                    <a:pt x="112" y="269"/>
                  </a:cubicBezTo>
                  <a:cubicBezTo>
                    <a:pt x="110" y="269"/>
                    <a:pt x="110" y="269"/>
                    <a:pt x="110" y="269"/>
                  </a:cubicBezTo>
                  <a:cubicBezTo>
                    <a:pt x="107" y="267"/>
                    <a:pt x="107" y="267"/>
                    <a:pt x="107" y="267"/>
                  </a:cubicBezTo>
                  <a:cubicBezTo>
                    <a:pt x="100" y="263"/>
                    <a:pt x="100" y="263"/>
                    <a:pt x="100" y="263"/>
                  </a:cubicBezTo>
                  <a:cubicBezTo>
                    <a:pt x="95" y="261"/>
                    <a:pt x="95" y="261"/>
                    <a:pt x="95" y="261"/>
                  </a:cubicBezTo>
                  <a:cubicBezTo>
                    <a:pt x="89" y="257"/>
                    <a:pt x="89" y="257"/>
                    <a:pt x="89" y="257"/>
                  </a:cubicBezTo>
                  <a:cubicBezTo>
                    <a:pt x="87" y="254"/>
                    <a:pt x="87" y="254"/>
                    <a:pt x="87" y="254"/>
                  </a:cubicBezTo>
                  <a:cubicBezTo>
                    <a:pt x="85" y="243"/>
                    <a:pt x="85" y="243"/>
                    <a:pt x="85" y="243"/>
                  </a:cubicBezTo>
                  <a:cubicBezTo>
                    <a:pt x="85" y="239"/>
                    <a:pt x="85" y="239"/>
                    <a:pt x="85" y="239"/>
                  </a:cubicBezTo>
                  <a:cubicBezTo>
                    <a:pt x="88" y="237"/>
                    <a:pt x="88" y="237"/>
                    <a:pt x="88" y="237"/>
                  </a:cubicBezTo>
                  <a:cubicBezTo>
                    <a:pt x="89" y="233"/>
                    <a:pt x="89" y="233"/>
                    <a:pt x="89" y="233"/>
                  </a:cubicBezTo>
                  <a:cubicBezTo>
                    <a:pt x="89" y="230"/>
                    <a:pt x="89" y="230"/>
                    <a:pt x="89" y="230"/>
                  </a:cubicBezTo>
                  <a:cubicBezTo>
                    <a:pt x="40" y="229"/>
                    <a:pt x="40" y="229"/>
                    <a:pt x="40" y="229"/>
                  </a:cubicBezTo>
                  <a:cubicBezTo>
                    <a:pt x="39" y="220"/>
                    <a:pt x="39" y="220"/>
                    <a:pt x="39" y="220"/>
                  </a:cubicBezTo>
                  <a:cubicBezTo>
                    <a:pt x="37" y="211"/>
                    <a:pt x="37" y="211"/>
                    <a:pt x="37" y="211"/>
                  </a:cubicBezTo>
                  <a:cubicBezTo>
                    <a:pt x="35" y="209"/>
                    <a:pt x="35" y="209"/>
                    <a:pt x="35" y="209"/>
                  </a:cubicBezTo>
                  <a:cubicBezTo>
                    <a:pt x="33" y="206"/>
                    <a:pt x="33" y="206"/>
                    <a:pt x="33" y="206"/>
                  </a:cubicBezTo>
                  <a:cubicBezTo>
                    <a:pt x="31" y="202"/>
                    <a:pt x="31" y="202"/>
                    <a:pt x="31" y="202"/>
                  </a:cubicBezTo>
                  <a:cubicBezTo>
                    <a:pt x="36" y="202"/>
                    <a:pt x="36" y="202"/>
                    <a:pt x="36" y="202"/>
                  </a:cubicBezTo>
                  <a:cubicBezTo>
                    <a:pt x="37" y="196"/>
                    <a:pt x="37" y="196"/>
                    <a:pt x="37" y="196"/>
                  </a:cubicBezTo>
                  <a:cubicBezTo>
                    <a:pt x="36" y="186"/>
                    <a:pt x="36" y="186"/>
                    <a:pt x="36" y="186"/>
                  </a:cubicBezTo>
                  <a:cubicBezTo>
                    <a:pt x="34" y="182"/>
                    <a:pt x="34" y="182"/>
                    <a:pt x="34" y="182"/>
                  </a:cubicBezTo>
                  <a:cubicBezTo>
                    <a:pt x="31" y="165"/>
                    <a:pt x="31" y="165"/>
                    <a:pt x="31" y="165"/>
                  </a:cubicBezTo>
                  <a:cubicBezTo>
                    <a:pt x="28" y="163"/>
                    <a:pt x="28" y="163"/>
                    <a:pt x="28" y="163"/>
                  </a:cubicBezTo>
                  <a:cubicBezTo>
                    <a:pt x="32" y="159"/>
                    <a:pt x="32" y="159"/>
                    <a:pt x="32" y="159"/>
                  </a:cubicBezTo>
                  <a:cubicBezTo>
                    <a:pt x="46" y="138"/>
                    <a:pt x="46" y="138"/>
                    <a:pt x="46" y="138"/>
                  </a:cubicBezTo>
                  <a:cubicBezTo>
                    <a:pt x="46" y="119"/>
                    <a:pt x="46" y="119"/>
                    <a:pt x="46" y="119"/>
                  </a:cubicBezTo>
                  <a:cubicBezTo>
                    <a:pt x="43" y="115"/>
                    <a:pt x="43" y="115"/>
                    <a:pt x="43" y="115"/>
                  </a:cubicBezTo>
                  <a:cubicBezTo>
                    <a:pt x="42" y="110"/>
                    <a:pt x="42" y="110"/>
                    <a:pt x="42" y="110"/>
                  </a:cubicBezTo>
                  <a:cubicBezTo>
                    <a:pt x="43" y="105"/>
                    <a:pt x="43" y="105"/>
                    <a:pt x="43" y="105"/>
                  </a:cubicBezTo>
                  <a:cubicBezTo>
                    <a:pt x="43" y="105"/>
                    <a:pt x="45" y="99"/>
                    <a:pt x="44" y="98"/>
                  </a:cubicBezTo>
                  <a:cubicBezTo>
                    <a:pt x="43" y="97"/>
                    <a:pt x="42" y="95"/>
                    <a:pt x="41" y="94"/>
                  </a:cubicBezTo>
                  <a:cubicBezTo>
                    <a:pt x="40" y="93"/>
                    <a:pt x="33" y="92"/>
                    <a:pt x="33" y="92"/>
                  </a:cubicBezTo>
                  <a:cubicBezTo>
                    <a:pt x="33" y="92"/>
                    <a:pt x="25" y="89"/>
                    <a:pt x="24" y="89"/>
                  </a:cubicBezTo>
                  <a:cubicBezTo>
                    <a:pt x="23" y="89"/>
                    <a:pt x="2" y="89"/>
                    <a:pt x="2" y="89"/>
                  </a:cubicBezTo>
                  <a:cubicBezTo>
                    <a:pt x="3" y="76"/>
                    <a:pt x="3" y="76"/>
                    <a:pt x="3" y="76"/>
                  </a:cubicBezTo>
                  <a:cubicBezTo>
                    <a:pt x="0" y="71"/>
                    <a:pt x="0" y="71"/>
                    <a:pt x="0" y="71"/>
                  </a:cubicBezTo>
                  <a:cubicBezTo>
                    <a:pt x="2" y="64"/>
                    <a:pt x="2" y="64"/>
                    <a:pt x="2" y="64"/>
                  </a:cubicBezTo>
                  <a:lnTo>
                    <a:pt x="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8" name="Freeform 17"/>
            <p:cNvSpPr>
              <a:spLocks/>
            </p:cNvSpPr>
            <p:nvPr/>
          </p:nvSpPr>
          <p:spPr bwMode="auto">
            <a:xfrm>
              <a:off x="8677275" y="3325813"/>
              <a:ext cx="700087" cy="668338"/>
            </a:xfrm>
            <a:custGeom>
              <a:avLst/>
              <a:gdLst>
                <a:gd name="T0" fmla="*/ 11 w 186"/>
                <a:gd name="T1" fmla="*/ 16 h 178"/>
                <a:gd name="T2" fmla="*/ 15 w 186"/>
                <a:gd name="T3" fmla="*/ 28 h 178"/>
                <a:gd name="T4" fmla="*/ 10 w 186"/>
                <a:gd name="T5" fmla="*/ 42 h 178"/>
                <a:gd name="T6" fmla="*/ 6 w 186"/>
                <a:gd name="T7" fmla="*/ 56 h 178"/>
                <a:gd name="T8" fmla="*/ 1 w 186"/>
                <a:gd name="T9" fmla="*/ 66 h 178"/>
                <a:gd name="T10" fmla="*/ 2 w 186"/>
                <a:gd name="T11" fmla="*/ 77 h 178"/>
                <a:gd name="T12" fmla="*/ 1 w 186"/>
                <a:gd name="T13" fmla="*/ 87 h 178"/>
                <a:gd name="T14" fmla="*/ 6 w 186"/>
                <a:gd name="T15" fmla="*/ 100 h 178"/>
                <a:gd name="T16" fmla="*/ 7 w 186"/>
                <a:gd name="T17" fmla="*/ 120 h 178"/>
                <a:gd name="T18" fmla="*/ 16 w 186"/>
                <a:gd name="T19" fmla="*/ 128 h 178"/>
                <a:gd name="T20" fmla="*/ 30 w 186"/>
                <a:gd name="T21" fmla="*/ 129 h 178"/>
                <a:gd name="T22" fmla="*/ 53 w 186"/>
                <a:gd name="T23" fmla="*/ 130 h 178"/>
                <a:gd name="T24" fmla="*/ 62 w 186"/>
                <a:gd name="T25" fmla="*/ 136 h 178"/>
                <a:gd name="T26" fmla="*/ 66 w 186"/>
                <a:gd name="T27" fmla="*/ 149 h 178"/>
                <a:gd name="T28" fmla="*/ 69 w 186"/>
                <a:gd name="T29" fmla="*/ 158 h 178"/>
                <a:gd name="T30" fmla="*/ 72 w 186"/>
                <a:gd name="T31" fmla="*/ 168 h 178"/>
                <a:gd name="T32" fmla="*/ 75 w 186"/>
                <a:gd name="T33" fmla="*/ 178 h 178"/>
                <a:gd name="T34" fmla="*/ 87 w 186"/>
                <a:gd name="T35" fmla="*/ 175 h 178"/>
                <a:gd name="T36" fmla="*/ 97 w 186"/>
                <a:gd name="T37" fmla="*/ 173 h 178"/>
                <a:gd name="T38" fmla="*/ 103 w 186"/>
                <a:gd name="T39" fmla="*/ 177 h 178"/>
                <a:gd name="T40" fmla="*/ 106 w 186"/>
                <a:gd name="T41" fmla="*/ 166 h 178"/>
                <a:gd name="T42" fmla="*/ 113 w 186"/>
                <a:gd name="T43" fmla="*/ 158 h 178"/>
                <a:gd name="T44" fmla="*/ 120 w 186"/>
                <a:gd name="T45" fmla="*/ 148 h 178"/>
                <a:gd name="T46" fmla="*/ 138 w 186"/>
                <a:gd name="T47" fmla="*/ 137 h 178"/>
                <a:gd name="T48" fmla="*/ 158 w 186"/>
                <a:gd name="T49" fmla="*/ 120 h 178"/>
                <a:gd name="T50" fmla="*/ 162 w 186"/>
                <a:gd name="T51" fmla="*/ 110 h 178"/>
                <a:gd name="T52" fmla="*/ 167 w 186"/>
                <a:gd name="T53" fmla="*/ 97 h 178"/>
                <a:gd name="T54" fmla="*/ 179 w 186"/>
                <a:gd name="T55" fmla="*/ 81 h 178"/>
                <a:gd name="T56" fmla="*/ 186 w 186"/>
                <a:gd name="T57" fmla="*/ 76 h 178"/>
                <a:gd name="T58" fmla="*/ 179 w 186"/>
                <a:gd name="T59" fmla="*/ 55 h 178"/>
                <a:gd name="T60" fmla="*/ 157 w 186"/>
                <a:gd name="T61" fmla="*/ 45 h 178"/>
                <a:gd name="T62" fmla="*/ 142 w 186"/>
                <a:gd name="T63" fmla="*/ 40 h 178"/>
                <a:gd name="T64" fmla="*/ 135 w 186"/>
                <a:gd name="T65" fmla="*/ 29 h 178"/>
                <a:gd name="T66" fmla="*/ 128 w 186"/>
                <a:gd name="T67" fmla="*/ 22 h 178"/>
                <a:gd name="T68" fmla="*/ 111 w 186"/>
                <a:gd name="T69" fmla="*/ 21 h 178"/>
                <a:gd name="T70" fmla="*/ 112 w 186"/>
                <a:gd name="T71" fmla="*/ 12 h 178"/>
                <a:gd name="T72" fmla="*/ 115 w 186"/>
                <a:gd name="T73" fmla="*/ 4 h 178"/>
                <a:gd name="T74" fmla="*/ 111 w 186"/>
                <a:gd name="T75" fmla="*/ 6 h 178"/>
                <a:gd name="T76" fmla="*/ 99 w 186"/>
                <a:gd name="T77" fmla="*/ 8 h 178"/>
                <a:gd name="T78" fmla="*/ 85 w 186"/>
                <a:gd name="T79" fmla="*/ 9 h 178"/>
                <a:gd name="T80" fmla="*/ 71 w 186"/>
                <a:gd name="T81" fmla="*/ 8 h 178"/>
                <a:gd name="T82" fmla="*/ 57 w 186"/>
                <a:gd name="T83" fmla="*/ 1 h 178"/>
                <a:gd name="T84" fmla="*/ 46 w 186"/>
                <a:gd name="T85" fmla="*/ 1 h 178"/>
                <a:gd name="T86" fmla="*/ 34 w 186"/>
                <a:gd name="T87" fmla="*/ 6 h 178"/>
                <a:gd name="T88" fmla="*/ 26 w 186"/>
                <a:gd name="T89" fmla="*/ 14 h 178"/>
                <a:gd name="T90" fmla="*/ 16 w 186"/>
                <a:gd name="T91"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6" h="178">
                  <a:moveTo>
                    <a:pt x="9" y="9"/>
                  </a:moveTo>
                  <a:cubicBezTo>
                    <a:pt x="11" y="16"/>
                    <a:pt x="11" y="16"/>
                    <a:pt x="11" y="16"/>
                  </a:cubicBezTo>
                  <a:cubicBezTo>
                    <a:pt x="11" y="16"/>
                    <a:pt x="14" y="21"/>
                    <a:pt x="14" y="22"/>
                  </a:cubicBezTo>
                  <a:cubicBezTo>
                    <a:pt x="15" y="23"/>
                    <a:pt x="15" y="28"/>
                    <a:pt x="15" y="28"/>
                  </a:cubicBezTo>
                  <a:cubicBezTo>
                    <a:pt x="10" y="34"/>
                    <a:pt x="10" y="34"/>
                    <a:pt x="10" y="34"/>
                  </a:cubicBezTo>
                  <a:cubicBezTo>
                    <a:pt x="10" y="42"/>
                    <a:pt x="10" y="42"/>
                    <a:pt x="10" y="42"/>
                  </a:cubicBezTo>
                  <a:cubicBezTo>
                    <a:pt x="10" y="42"/>
                    <a:pt x="11" y="48"/>
                    <a:pt x="11" y="49"/>
                  </a:cubicBezTo>
                  <a:cubicBezTo>
                    <a:pt x="11" y="50"/>
                    <a:pt x="6" y="56"/>
                    <a:pt x="6" y="56"/>
                  </a:cubicBezTo>
                  <a:cubicBezTo>
                    <a:pt x="1" y="61"/>
                    <a:pt x="1" y="61"/>
                    <a:pt x="1" y="61"/>
                  </a:cubicBezTo>
                  <a:cubicBezTo>
                    <a:pt x="1" y="66"/>
                    <a:pt x="1" y="66"/>
                    <a:pt x="1" y="66"/>
                  </a:cubicBezTo>
                  <a:cubicBezTo>
                    <a:pt x="5" y="71"/>
                    <a:pt x="5" y="71"/>
                    <a:pt x="5" y="71"/>
                  </a:cubicBezTo>
                  <a:cubicBezTo>
                    <a:pt x="2" y="77"/>
                    <a:pt x="2" y="77"/>
                    <a:pt x="2" y="77"/>
                  </a:cubicBezTo>
                  <a:cubicBezTo>
                    <a:pt x="2" y="77"/>
                    <a:pt x="0" y="80"/>
                    <a:pt x="0" y="81"/>
                  </a:cubicBezTo>
                  <a:cubicBezTo>
                    <a:pt x="0" y="82"/>
                    <a:pt x="1" y="85"/>
                    <a:pt x="1" y="87"/>
                  </a:cubicBezTo>
                  <a:cubicBezTo>
                    <a:pt x="1" y="88"/>
                    <a:pt x="4" y="94"/>
                    <a:pt x="4" y="95"/>
                  </a:cubicBezTo>
                  <a:cubicBezTo>
                    <a:pt x="4" y="96"/>
                    <a:pt x="6" y="100"/>
                    <a:pt x="6" y="100"/>
                  </a:cubicBezTo>
                  <a:cubicBezTo>
                    <a:pt x="6" y="108"/>
                    <a:pt x="6" y="108"/>
                    <a:pt x="6" y="108"/>
                  </a:cubicBezTo>
                  <a:cubicBezTo>
                    <a:pt x="7" y="120"/>
                    <a:pt x="7" y="120"/>
                    <a:pt x="7" y="120"/>
                  </a:cubicBezTo>
                  <a:cubicBezTo>
                    <a:pt x="7" y="127"/>
                    <a:pt x="7" y="127"/>
                    <a:pt x="7" y="127"/>
                  </a:cubicBezTo>
                  <a:cubicBezTo>
                    <a:pt x="16" y="128"/>
                    <a:pt x="16" y="128"/>
                    <a:pt x="16" y="128"/>
                  </a:cubicBezTo>
                  <a:cubicBezTo>
                    <a:pt x="18" y="129"/>
                    <a:pt x="18" y="129"/>
                    <a:pt x="18" y="129"/>
                  </a:cubicBezTo>
                  <a:cubicBezTo>
                    <a:pt x="30" y="129"/>
                    <a:pt x="30" y="129"/>
                    <a:pt x="30" y="129"/>
                  </a:cubicBezTo>
                  <a:cubicBezTo>
                    <a:pt x="44" y="128"/>
                    <a:pt x="44" y="128"/>
                    <a:pt x="44" y="128"/>
                  </a:cubicBezTo>
                  <a:cubicBezTo>
                    <a:pt x="53" y="130"/>
                    <a:pt x="53" y="130"/>
                    <a:pt x="53" y="130"/>
                  </a:cubicBezTo>
                  <a:cubicBezTo>
                    <a:pt x="59" y="132"/>
                    <a:pt x="59" y="132"/>
                    <a:pt x="59" y="132"/>
                  </a:cubicBezTo>
                  <a:cubicBezTo>
                    <a:pt x="62" y="136"/>
                    <a:pt x="62" y="136"/>
                    <a:pt x="62" y="136"/>
                  </a:cubicBezTo>
                  <a:cubicBezTo>
                    <a:pt x="65" y="141"/>
                    <a:pt x="65" y="141"/>
                    <a:pt x="65" y="141"/>
                  </a:cubicBezTo>
                  <a:cubicBezTo>
                    <a:pt x="66" y="149"/>
                    <a:pt x="66" y="149"/>
                    <a:pt x="66" y="149"/>
                  </a:cubicBezTo>
                  <a:cubicBezTo>
                    <a:pt x="66" y="156"/>
                    <a:pt x="66" y="156"/>
                    <a:pt x="66" y="156"/>
                  </a:cubicBezTo>
                  <a:cubicBezTo>
                    <a:pt x="69" y="158"/>
                    <a:pt x="69" y="158"/>
                    <a:pt x="69" y="158"/>
                  </a:cubicBezTo>
                  <a:cubicBezTo>
                    <a:pt x="71" y="162"/>
                    <a:pt x="71" y="162"/>
                    <a:pt x="71" y="162"/>
                  </a:cubicBezTo>
                  <a:cubicBezTo>
                    <a:pt x="72" y="168"/>
                    <a:pt x="72" y="168"/>
                    <a:pt x="72" y="168"/>
                  </a:cubicBezTo>
                  <a:cubicBezTo>
                    <a:pt x="73" y="175"/>
                    <a:pt x="73" y="175"/>
                    <a:pt x="73" y="175"/>
                  </a:cubicBezTo>
                  <a:cubicBezTo>
                    <a:pt x="75" y="178"/>
                    <a:pt x="75" y="178"/>
                    <a:pt x="75" y="178"/>
                  </a:cubicBezTo>
                  <a:cubicBezTo>
                    <a:pt x="83" y="178"/>
                    <a:pt x="83" y="178"/>
                    <a:pt x="83" y="178"/>
                  </a:cubicBezTo>
                  <a:cubicBezTo>
                    <a:pt x="87" y="175"/>
                    <a:pt x="87" y="175"/>
                    <a:pt x="87" y="175"/>
                  </a:cubicBezTo>
                  <a:cubicBezTo>
                    <a:pt x="91" y="173"/>
                    <a:pt x="91" y="173"/>
                    <a:pt x="91" y="173"/>
                  </a:cubicBezTo>
                  <a:cubicBezTo>
                    <a:pt x="97" y="173"/>
                    <a:pt x="97" y="173"/>
                    <a:pt x="97" y="173"/>
                  </a:cubicBezTo>
                  <a:cubicBezTo>
                    <a:pt x="99" y="176"/>
                    <a:pt x="99" y="176"/>
                    <a:pt x="99" y="176"/>
                  </a:cubicBezTo>
                  <a:cubicBezTo>
                    <a:pt x="103" y="177"/>
                    <a:pt x="103" y="177"/>
                    <a:pt x="103" y="177"/>
                  </a:cubicBezTo>
                  <a:cubicBezTo>
                    <a:pt x="105" y="174"/>
                    <a:pt x="105" y="174"/>
                    <a:pt x="105" y="174"/>
                  </a:cubicBezTo>
                  <a:cubicBezTo>
                    <a:pt x="106" y="166"/>
                    <a:pt x="106" y="166"/>
                    <a:pt x="106" y="166"/>
                  </a:cubicBezTo>
                  <a:cubicBezTo>
                    <a:pt x="112" y="162"/>
                    <a:pt x="112" y="162"/>
                    <a:pt x="112" y="162"/>
                  </a:cubicBezTo>
                  <a:cubicBezTo>
                    <a:pt x="113" y="158"/>
                    <a:pt x="113" y="158"/>
                    <a:pt x="113" y="158"/>
                  </a:cubicBezTo>
                  <a:cubicBezTo>
                    <a:pt x="116" y="153"/>
                    <a:pt x="116" y="153"/>
                    <a:pt x="116" y="153"/>
                  </a:cubicBezTo>
                  <a:cubicBezTo>
                    <a:pt x="120" y="148"/>
                    <a:pt x="120" y="148"/>
                    <a:pt x="120" y="148"/>
                  </a:cubicBezTo>
                  <a:cubicBezTo>
                    <a:pt x="133" y="142"/>
                    <a:pt x="133" y="142"/>
                    <a:pt x="133" y="142"/>
                  </a:cubicBezTo>
                  <a:cubicBezTo>
                    <a:pt x="138" y="137"/>
                    <a:pt x="138" y="137"/>
                    <a:pt x="138" y="137"/>
                  </a:cubicBezTo>
                  <a:cubicBezTo>
                    <a:pt x="146" y="130"/>
                    <a:pt x="146" y="130"/>
                    <a:pt x="146" y="130"/>
                  </a:cubicBezTo>
                  <a:cubicBezTo>
                    <a:pt x="158" y="120"/>
                    <a:pt x="158" y="120"/>
                    <a:pt x="158" y="120"/>
                  </a:cubicBezTo>
                  <a:cubicBezTo>
                    <a:pt x="158" y="120"/>
                    <a:pt x="158" y="116"/>
                    <a:pt x="159" y="115"/>
                  </a:cubicBezTo>
                  <a:cubicBezTo>
                    <a:pt x="159" y="114"/>
                    <a:pt x="162" y="110"/>
                    <a:pt x="162" y="110"/>
                  </a:cubicBezTo>
                  <a:cubicBezTo>
                    <a:pt x="163" y="104"/>
                    <a:pt x="163" y="104"/>
                    <a:pt x="163" y="104"/>
                  </a:cubicBezTo>
                  <a:cubicBezTo>
                    <a:pt x="167" y="97"/>
                    <a:pt x="167" y="97"/>
                    <a:pt x="167" y="97"/>
                  </a:cubicBezTo>
                  <a:cubicBezTo>
                    <a:pt x="174" y="88"/>
                    <a:pt x="174" y="88"/>
                    <a:pt x="174" y="88"/>
                  </a:cubicBezTo>
                  <a:cubicBezTo>
                    <a:pt x="179" y="81"/>
                    <a:pt x="179" y="81"/>
                    <a:pt x="179" y="81"/>
                  </a:cubicBezTo>
                  <a:cubicBezTo>
                    <a:pt x="184" y="77"/>
                    <a:pt x="184" y="77"/>
                    <a:pt x="184" y="77"/>
                  </a:cubicBezTo>
                  <a:cubicBezTo>
                    <a:pt x="186" y="76"/>
                    <a:pt x="186" y="76"/>
                    <a:pt x="186" y="76"/>
                  </a:cubicBezTo>
                  <a:cubicBezTo>
                    <a:pt x="186" y="57"/>
                    <a:pt x="186" y="57"/>
                    <a:pt x="186" y="57"/>
                  </a:cubicBezTo>
                  <a:cubicBezTo>
                    <a:pt x="179" y="55"/>
                    <a:pt x="179" y="55"/>
                    <a:pt x="179" y="55"/>
                  </a:cubicBezTo>
                  <a:cubicBezTo>
                    <a:pt x="169" y="52"/>
                    <a:pt x="169" y="52"/>
                    <a:pt x="169" y="52"/>
                  </a:cubicBezTo>
                  <a:cubicBezTo>
                    <a:pt x="169" y="52"/>
                    <a:pt x="159" y="46"/>
                    <a:pt x="157" y="45"/>
                  </a:cubicBezTo>
                  <a:cubicBezTo>
                    <a:pt x="156" y="44"/>
                    <a:pt x="151" y="42"/>
                    <a:pt x="150" y="41"/>
                  </a:cubicBezTo>
                  <a:cubicBezTo>
                    <a:pt x="149" y="40"/>
                    <a:pt x="144" y="40"/>
                    <a:pt x="142" y="40"/>
                  </a:cubicBezTo>
                  <a:cubicBezTo>
                    <a:pt x="140" y="40"/>
                    <a:pt x="137" y="40"/>
                    <a:pt x="135" y="39"/>
                  </a:cubicBezTo>
                  <a:cubicBezTo>
                    <a:pt x="134" y="38"/>
                    <a:pt x="135" y="29"/>
                    <a:pt x="135" y="29"/>
                  </a:cubicBezTo>
                  <a:cubicBezTo>
                    <a:pt x="135" y="29"/>
                    <a:pt x="130" y="27"/>
                    <a:pt x="129" y="26"/>
                  </a:cubicBezTo>
                  <a:cubicBezTo>
                    <a:pt x="128" y="25"/>
                    <a:pt x="130" y="23"/>
                    <a:pt x="128" y="22"/>
                  </a:cubicBezTo>
                  <a:cubicBezTo>
                    <a:pt x="126" y="21"/>
                    <a:pt x="121" y="21"/>
                    <a:pt x="119" y="21"/>
                  </a:cubicBezTo>
                  <a:cubicBezTo>
                    <a:pt x="117" y="21"/>
                    <a:pt x="111" y="21"/>
                    <a:pt x="111" y="21"/>
                  </a:cubicBezTo>
                  <a:cubicBezTo>
                    <a:pt x="109" y="15"/>
                    <a:pt x="109" y="15"/>
                    <a:pt x="109" y="15"/>
                  </a:cubicBezTo>
                  <a:cubicBezTo>
                    <a:pt x="112" y="12"/>
                    <a:pt x="112" y="12"/>
                    <a:pt x="112" y="12"/>
                  </a:cubicBezTo>
                  <a:cubicBezTo>
                    <a:pt x="113" y="8"/>
                    <a:pt x="113" y="8"/>
                    <a:pt x="113" y="8"/>
                  </a:cubicBezTo>
                  <a:cubicBezTo>
                    <a:pt x="115" y="4"/>
                    <a:pt x="115" y="4"/>
                    <a:pt x="115" y="4"/>
                  </a:cubicBezTo>
                  <a:cubicBezTo>
                    <a:pt x="112" y="5"/>
                    <a:pt x="112" y="5"/>
                    <a:pt x="112" y="5"/>
                  </a:cubicBezTo>
                  <a:cubicBezTo>
                    <a:pt x="111" y="6"/>
                    <a:pt x="111" y="6"/>
                    <a:pt x="111" y="6"/>
                  </a:cubicBezTo>
                  <a:cubicBezTo>
                    <a:pt x="105" y="8"/>
                    <a:pt x="105" y="8"/>
                    <a:pt x="105" y="8"/>
                  </a:cubicBezTo>
                  <a:cubicBezTo>
                    <a:pt x="99" y="8"/>
                    <a:pt x="99" y="8"/>
                    <a:pt x="99" y="8"/>
                  </a:cubicBezTo>
                  <a:cubicBezTo>
                    <a:pt x="99" y="8"/>
                    <a:pt x="93" y="8"/>
                    <a:pt x="92" y="8"/>
                  </a:cubicBezTo>
                  <a:cubicBezTo>
                    <a:pt x="91" y="8"/>
                    <a:pt x="85" y="9"/>
                    <a:pt x="85" y="9"/>
                  </a:cubicBezTo>
                  <a:cubicBezTo>
                    <a:pt x="85" y="9"/>
                    <a:pt x="80" y="9"/>
                    <a:pt x="78" y="9"/>
                  </a:cubicBezTo>
                  <a:cubicBezTo>
                    <a:pt x="76" y="9"/>
                    <a:pt x="73" y="9"/>
                    <a:pt x="71" y="8"/>
                  </a:cubicBezTo>
                  <a:cubicBezTo>
                    <a:pt x="69" y="7"/>
                    <a:pt x="66" y="6"/>
                    <a:pt x="65" y="5"/>
                  </a:cubicBezTo>
                  <a:cubicBezTo>
                    <a:pt x="64" y="5"/>
                    <a:pt x="57" y="1"/>
                    <a:pt x="57" y="1"/>
                  </a:cubicBezTo>
                  <a:cubicBezTo>
                    <a:pt x="57" y="1"/>
                    <a:pt x="55" y="0"/>
                    <a:pt x="53" y="0"/>
                  </a:cubicBezTo>
                  <a:cubicBezTo>
                    <a:pt x="52" y="0"/>
                    <a:pt x="47" y="1"/>
                    <a:pt x="46" y="1"/>
                  </a:cubicBezTo>
                  <a:cubicBezTo>
                    <a:pt x="45" y="1"/>
                    <a:pt x="38" y="3"/>
                    <a:pt x="38" y="3"/>
                  </a:cubicBezTo>
                  <a:cubicBezTo>
                    <a:pt x="34" y="6"/>
                    <a:pt x="34" y="6"/>
                    <a:pt x="34" y="6"/>
                  </a:cubicBezTo>
                  <a:cubicBezTo>
                    <a:pt x="30" y="9"/>
                    <a:pt x="30" y="9"/>
                    <a:pt x="30" y="9"/>
                  </a:cubicBezTo>
                  <a:cubicBezTo>
                    <a:pt x="26" y="14"/>
                    <a:pt x="26" y="14"/>
                    <a:pt x="26" y="14"/>
                  </a:cubicBezTo>
                  <a:cubicBezTo>
                    <a:pt x="22" y="14"/>
                    <a:pt x="22" y="14"/>
                    <a:pt x="22" y="14"/>
                  </a:cubicBezTo>
                  <a:cubicBezTo>
                    <a:pt x="22" y="14"/>
                    <a:pt x="18" y="13"/>
                    <a:pt x="16" y="13"/>
                  </a:cubicBezTo>
                  <a:cubicBezTo>
                    <a:pt x="15" y="13"/>
                    <a:pt x="9" y="9"/>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9" name="Freeform 18"/>
            <p:cNvSpPr>
              <a:spLocks/>
            </p:cNvSpPr>
            <p:nvPr/>
          </p:nvSpPr>
          <p:spPr bwMode="auto">
            <a:xfrm>
              <a:off x="9185275" y="2878138"/>
              <a:ext cx="706437" cy="654050"/>
            </a:xfrm>
            <a:custGeom>
              <a:avLst/>
              <a:gdLst>
                <a:gd name="T0" fmla="*/ 78 w 188"/>
                <a:gd name="T1" fmla="*/ 3 h 174"/>
                <a:gd name="T2" fmla="*/ 89 w 188"/>
                <a:gd name="T3" fmla="*/ 8 h 174"/>
                <a:gd name="T4" fmla="*/ 101 w 188"/>
                <a:gd name="T5" fmla="*/ 15 h 174"/>
                <a:gd name="T6" fmla="*/ 107 w 188"/>
                <a:gd name="T7" fmla="*/ 4 h 174"/>
                <a:gd name="T8" fmla="*/ 117 w 188"/>
                <a:gd name="T9" fmla="*/ 9 h 174"/>
                <a:gd name="T10" fmla="*/ 122 w 188"/>
                <a:gd name="T11" fmla="*/ 14 h 174"/>
                <a:gd name="T12" fmla="*/ 134 w 188"/>
                <a:gd name="T13" fmla="*/ 14 h 174"/>
                <a:gd name="T14" fmla="*/ 141 w 188"/>
                <a:gd name="T15" fmla="*/ 18 h 174"/>
                <a:gd name="T16" fmla="*/ 148 w 188"/>
                <a:gd name="T17" fmla="*/ 15 h 174"/>
                <a:gd name="T18" fmla="*/ 159 w 188"/>
                <a:gd name="T19" fmla="*/ 10 h 174"/>
                <a:gd name="T20" fmla="*/ 173 w 188"/>
                <a:gd name="T21" fmla="*/ 7 h 174"/>
                <a:gd name="T22" fmla="*/ 182 w 188"/>
                <a:gd name="T23" fmla="*/ 6 h 174"/>
                <a:gd name="T24" fmla="*/ 180 w 188"/>
                <a:gd name="T25" fmla="*/ 17 h 174"/>
                <a:gd name="T26" fmla="*/ 183 w 188"/>
                <a:gd name="T27" fmla="*/ 37 h 174"/>
                <a:gd name="T28" fmla="*/ 188 w 188"/>
                <a:gd name="T29" fmla="*/ 42 h 174"/>
                <a:gd name="T30" fmla="*/ 187 w 188"/>
                <a:gd name="T31" fmla="*/ 54 h 174"/>
                <a:gd name="T32" fmla="*/ 181 w 188"/>
                <a:gd name="T33" fmla="*/ 51 h 174"/>
                <a:gd name="T34" fmla="*/ 173 w 188"/>
                <a:gd name="T35" fmla="*/ 50 h 174"/>
                <a:gd name="T36" fmla="*/ 172 w 188"/>
                <a:gd name="T37" fmla="*/ 57 h 174"/>
                <a:gd name="T38" fmla="*/ 162 w 188"/>
                <a:gd name="T39" fmla="*/ 59 h 174"/>
                <a:gd name="T40" fmla="*/ 162 w 188"/>
                <a:gd name="T41" fmla="*/ 72 h 174"/>
                <a:gd name="T42" fmla="*/ 163 w 188"/>
                <a:gd name="T43" fmla="*/ 77 h 174"/>
                <a:gd name="T44" fmla="*/ 160 w 188"/>
                <a:gd name="T45" fmla="*/ 81 h 174"/>
                <a:gd name="T46" fmla="*/ 150 w 188"/>
                <a:gd name="T47" fmla="*/ 88 h 174"/>
                <a:gd name="T48" fmla="*/ 149 w 188"/>
                <a:gd name="T49" fmla="*/ 99 h 174"/>
                <a:gd name="T50" fmla="*/ 152 w 188"/>
                <a:gd name="T51" fmla="*/ 105 h 174"/>
                <a:gd name="T52" fmla="*/ 155 w 188"/>
                <a:gd name="T53" fmla="*/ 112 h 174"/>
                <a:gd name="T54" fmla="*/ 147 w 188"/>
                <a:gd name="T55" fmla="*/ 119 h 174"/>
                <a:gd name="T56" fmla="*/ 147 w 188"/>
                <a:gd name="T57" fmla="*/ 126 h 174"/>
                <a:gd name="T58" fmla="*/ 151 w 188"/>
                <a:gd name="T59" fmla="*/ 129 h 174"/>
                <a:gd name="T60" fmla="*/ 151 w 188"/>
                <a:gd name="T61" fmla="*/ 138 h 174"/>
                <a:gd name="T62" fmla="*/ 142 w 188"/>
                <a:gd name="T63" fmla="*/ 143 h 174"/>
                <a:gd name="T64" fmla="*/ 138 w 188"/>
                <a:gd name="T65" fmla="*/ 150 h 174"/>
                <a:gd name="T66" fmla="*/ 128 w 188"/>
                <a:gd name="T67" fmla="*/ 147 h 174"/>
                <a:gd name="T68" fmla="*/ 113 w 188"/>
                <a:gd name="T69" fmla="*/ 146 h 174"/>
                <a:gd name="T70" fmla="*/ 102 w 188"/>
                <a:gd name="T71" fmla="*/ 149 h 174"/>
                <a:gd name="T72" fmla="*/ 91 w 188"/>
                <a:gd name="T73" fmla="*/ 151 h 174"/>
                <a:gd name="T74" fmla="*/ 75 w 188"/>
                <a:gd name="T75" fmla="*/ 154 h 174"/>
                <a:gd name="T76" fmla="*/ 65 w 188"/>
                <a:gd name="T77" fmla="*/ 164 h 174"/>
                <a:gd name="T78" fmla="*/ 56 w 188"/>
                <a:gd name="T79" fmla="*/ 174 h 174"/>
                <a:gd name="T80" fmla="*/ 43 w 188"/>
                <a:gd name="T81" fmla="*/ 167 h 174"/>
                <a:gd name="T82" fmla="*/ 29 w 188"/>
                <a:gd name="T83" fmla="*/ 160 h 174"/>
                <a:gd name="T84" fmla="*/ 17 w 188"/>
                <a:gd name="T85" fmla="*/ 153 h 174"/>
                <a:gd name="T86" fmla="*/ 8 w 188"/>
                <a:gd name="T87" fmla="*/ 148 h 174"/>
                <a:gd name="T88" fmla="*/ 3 w 188"/>
                <a:gd name="T89" fmla="*/ 141 h 174"/>
                <a:gd name="T90" fmla="*/ 2 w 188"/>
                <a:gd name="T91" fmla="*/ 131 h 174"/>
                <a:gd name="T92" fmla="*/ 0 w 188"/>
                <a:gd name="T93" fmla="*/ 117 h 174"/>
                <a:gd name="T94" fmla="*/ 9 w 188"/>
                <a:gd name="T95" fmla="*/ 106 h 174"/>
                <a:gd name="T96" fmla="*/ 16 w 188"/>
                <a:gd name="T97" fmla="*/ 95 h 174"/>
                <a:gd name="T98" fmla="*/ 30 w 188"/>
                <a:gd name="T99" fmla="*/ 82 h 174"/>
                <a:gd name="T100" fmla="*/ 37 w 188"/>
                <a:gd name="T101" fmla="*/ 76 h 174"/>
                <a:gd name="T102" fmla="*/ 44 w 188"/>
                <a:gd name="T103" fmla="*/ 63 h 174"/>
                <a:gd name="T104" fmla="*/ 54 w 188"/>
                <a:gd name="T105" fmla="*/ 56 h 174"/>
                <a:gd name="T106" fmla="*/ 59 w 188"/>
                <a:gd name="T107" fmla="*/ 39 h 174"/>
                <a:gd name="T108" fmla="*/ 64 w 188"/>
                <a:gd name="T109" fmla="*/ 25 h 174"/>
                <a:gd name="T110" fmla="*/ 68 w 188"/>
                <a:gd name="T111" fmla="*/ 9 h 174"/>
                <a:gd name="T112" fmla="*/ 73 w 188"/>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8" h="174">
                  <a:moveTo>
                    <a:pt x="73" y="0"/>
                  </a:moveTo>
                  <a:cubicBezTo>
                    <a:pt x="78" y="3"/>
                    <a:pt x="78" y="3"/>
                    <a:pt x="78" y="3"/>
                  </a:cubicBezTo>
                  <a:cubicBezTo>
                    <a:pt x="84" y="7"/>
                    <a:pt x="84" y="7"/>
                    <a:pt x="84" y="7"/>
                  </a:cubicBezTo>
                  <a:cubicBezTo>
                    <a:pt x="89" y="8"/>
                    <a:pt x="89" y="8"/>
                    <a:pt x="89" y="8"/>
                  </a:cubicBezTo>
                  <a:cubicBezTo>
                    <a:pt x="95" y="13"/>
                    <a:pt x="95" y="13"/>
                    <a:pt x="95" y="13"/>
                  </a:cubicBezTo>
                  <a:cubicBezTo>
                    <a:pt x="101" y="15"/>
                    <a:pt x="101" y="15"/>
                    <a:pt x="101" y="15"/>
                  </a:cubicBezTo>
                  <a:cubicBezTo>
                    <a:pt x="102" y="7"/>
                    <a:pt x="102" y="7"/>
                    <a:pt x="102" y="7"/>
                  </a:cubicBezTo>
                  <a:cubicBezTo>
                    <a:pt x="107" y="4"/>
                    <a:pt x="107" y="4"/>
                    <a:pt x="107" y="4"/>
                  </a:cubicBezTo>
                  <a:cubicBezTo>
                    <a:pt x="116" y="4"/>
                    <a:pt x="116" y="4"/>
                    <a:pt x="116" y="4"/>
                  </a:cubicBezTo>
                  <a:cubicBezTo>
                    <a:pt x="117" y="9"/>
                    <a:pt x="117" y="9"/>
                    <a:pt x="117" y="9"/>
                  </a:cubicBezTo>
                  <a:cubicBezTo>
                    <a:pt x="118" y="14"/>
                    <a:pt x="118" y="14"/>
                    <a:pt x="118" y="14"/>
                  </a:cubicBezTo>
                  <a:cubicBezTo>
                    <a:pt x="122" y="14"/>
                    <a:pt x="122" y="14"/>
                    <a:pt x="122" y="14"/>
                  </a:cubicBezTo>
                  <a:cubicBezTo>
                    <a:pt x="129" y="14"/>
                    <a:pt x="129" y="14"/>
                    <a:pt x="129" y="14"/>
                  </a:cubicBezTo>
                  <a:cubicBezTo>
                    <a:pt x="134" y="14"/>
                    <a:pt x="134" y="14"/>
                    <a:pt x="134" y="14"/>
                  </a:cubicBezTo>
                  <a:cubicBezTo>
                    <a:pt x="139" y="17"/>
                    <a:pt x="139" y="17"/>
                    <a:pt x="139" y="17"/>
                  </a:cubicBezTo>
                  <a:cubicBezTo>
                    <a:pt x="141" y="18"/>
                    <a:pt x="141" y="18"/>
                    <a:pt x="141" y="18"/>
                  </a:cubicBezTo>
                  <a:cubicBezTo>
                    <a:pt x="148" y="18"/>
                    <a:pt x="148" y="18"/>
                    <a:pt x="148" y="18"/>
                  </a:cubicBezTo>
                  <a:cubicBezTo>
                    <a:pt x="148" y="15"/>
                    <a:pt x="148" y="15"/>
                    <a:pt x="148" y="15"/>
                  </a:cubicBezTo>
                  <a:cubicBezTo>
                    <a:pt x="154" y="13"/>
                    <a:pt x="154" y="13"/>
                    <a:pt x="154" y="13"/>
                  </a:cubicBezTo>
                  <a:cubicBezTo>
                    <a:pt x="159" y="10"/>
                    <a:pt x="159" y="10"/>
                    <a:pt x="159" y="10"/>
                  </a:cubicBezTo>
                  <a:cubicBezTo>
                    <a:pt x="166" y="9"/>
                    <a:pt x="166" y="9"/>
                    <a:pt x="166" y="9"/>
                  </a:cubicBezTo>
                  <a:cubicBezTo>
                    <a:pt x="173" y="7"/>
                    <a:pt x="173" y="7"/>
                    <a:pt x="173" y="7"/>
                  </a:cubicBezTo>
                  <a:cubicBezTo>
                    <a:pt x="178" y="6"/>
                    <a:pt x="178" y="6"/>
                    <a:pt x="178" y="6"/>
                  </a:cubicBezTo>
                  <a:cubicBezTo>
                    <a:pt x="182" y="6"/>
                    <a:pt x="182" y="6"/>
                    <a:pt x="182" y="6"/>
                  </a:cubicBezTo>
                  <a:cubicBezTo>
                    <a:pt x="182" y="16"/>
                    <a:pt x="182" y="16"/>
                    <a:pt x="182" y="16"/>
                  </a:cubicBezTo>
                  <a:cubicBezTo>
                    <a:pt x="180" y="17"/>
                    <a:pt x="180" y="17"/>
                    <a:pt x="180" y="17"/>
                  </a:cubicBezTo>
                  <a:cubicBezTo>
                    <a:pt x="181" y="34"/>
                    <a:pt x="181" y="34"/>
                    <a:pt x="181" y="34"/>
                  </a:cubicBezTo>
                  <a:cubicBezTo>
                    <a:pt x="183" y="37"/>
                    <a:pt x="183" y="37"/>
                    <a:pt x="183" y="37"/>
                  </a:cubicBezTo>
                  <a:cubicBezTo>
                    <a:pt x="186" y="41"/>
                    <a:pt x="186" y="41"/>
                    <a:pt x="186" y="41"/>
                  </a:cubicBezTo>
                  <a:cubicBezTo>
                    <a:pt x="188" y="42"/>
                    <a:pt x="188" y="42"/>
                    <a:pt x="188" y="42"/>
                  </a:cubicBezTo>
                  <a:cubicBezTo>
                    <a:pt x="188" y="52"/>
                    <a:pt x="188" y="52"/>
                    <a:pt x="188" y="52"/>
                  </a:cubicBezTo>
                  <a:cubicBezTo>
                    <a:pt x="187" y="54"/>
                    <a:pt x="187" y="54"/>
                    <a:pt x="187" y="54"/>
                  </a:cubicBezTo>
                  <a:cubicBezTo>
                    <a:pt x="184" y="54"/>
                    <a:pt x="184" y="54"/>
                    <a:pt x="184" y="54"/>
                  </a:cubicBezTo>
                  <a:cubicBezTo>
                    <a:pt x="181" y="51"/>
                    <a:pt x="181" y="51"/>
                    <a:pt x="181" y="51"/>
                  </a:cubicBezTo>
                  <a:cubicBezTo>
                    <a:pt x="177" y="49"/>
                    <a:pt x="177" y="49"/>
                    <a:pt x="177" y="49"/>
                  </a:cubicBezTo>
                  <a:cubicBezTo>
                    <a:pt x="173" y="50"/>
                    <a:pt x="173" y="50"/>
                    <a:pt x="173" y="50"/>
                  </a:cubicBezTo>
                  <a:cubicBezTo>
                    <a:pt x="172" y="54"/>
                    <a:pt x="172" y="54"/>
                    <a:pt x="172" y="54"/>
                  </a:cubicBezTo>
                  <a:cubicBezTo>
                    <a:pt x="172" y="57"/>
                    <a:pt x="172" y="57"/>
                    <a:pt x="172" y="57"/>
                  </a:cubicBezTo>
                  <a:cubicBezTo>
                    <a:pt x="166" y="58"/>
                    <a:pt x="166" y="58"/>
                    <a:pt x="166" y="58"/>
                  </a:cubicBezTo>
                  <a:cubicBezTo>
                    <a:pt x="162" y="59"/>
                    <a:pt x="162" y="59"/>
                    <a:pt x="162" y="59"/>
                  </a:cubicBezTo>
                  <a:cubicBezTo>
                    <a:pt x="162" y="63"/>
                    <a:pt x="162" y="63"/>
                    <a:pt x="162" y="63"/>
                  </a:cubicBezTo>
                  <a:cubicBezTo>
                    <a:pt x="162" y="72"/>
                    <a:pt x="162" y="72"/>
                    <a:pt x="162" y="72"/>
                  </a:cubicBezTo>
                  <a:cubicBezTo>
                    <a:pt x="163" y="75"/>
                    <a:pt x="163" y="75"/>
                    <a:pt x="163" y="75"/>
                  </a:cubicBezTo>
                  <a:cubicBezTo>
                    <a:pt x="163" y="77"/>
                    <a:pt x="163" y="77"/>
                    <a:pt x="163" y="77"/>
                  </a:cubicBezTo>
                  <a:cubicBezTo>
                    <a:pt x="164" y="81"/>
                    <a:pt x="164" y="81"/>
                    <a:pt x="164" y="81"/>
                  </a:cubicBezTo>
                  <a:cubicBezTo>
                    <a:pt x="160" y="81"/>
                    <a:pt x="160" y="81"/>
                    <a:pt x="160" y="81"/>
                  </a:cubicBezTo>
                  <a:cubicBezTo>
                    <a:pt x="154" y="82"/>
                    <a:pt x="154" y="82"/>
                    <a:pt x="154" y="82"/>
                  </a:cubicBezTo>
                  <a:cubicBezTo>
                    <a:pt x="150" y="88"/>
                    <a:pt x="150" y="88"/>
                    <a:pt x="150" y="88"/>
                  </a:cubicBezTo>
                  <a:cubicBezTo>
                    <a:pt x="149" y="94"/>
                    <a:pt x="149" y="94"/>
                    <a:pt x="149" y="94"/>
                  </a:cubicBezTo>
                  <a:cubicBezTo>
                    <a:pt x="149" y="99"/>
                    <a:pt x="149" y="99"/>
                    <a:pt x="149" y="99"/>
                  </a:cubicBezTo>
                  <a:cubicBezTo>
                    <a:pt x="150" y="103"/>
                    <a:pt x="150" y="103"/>
                    <a:pt x="150" y="103"/>
                  </a:cubicBezTo>
                  <a:cubicBezTo>
                    <a:pt x="152" y="105"/>
                    <a:pt x="152" y="105"/>
                    <a:pt x="152" y="105"/>
                  </a:cubicBezTo>
                  <a:cubicBezTo>
                    <a:pt x="154" y="109"/>
                    <a:pt x="154" y="109"/>
                    <a:pt x="154" y="109"/>
                  </a:cubicBezTo>
                  <a:cubicBezTo>
                    <a:pt x="155" y="112"/>
                    <a:pt x="155" y="112"/>
                    <a:pt x="155" y="112"/>
                  </a:cubicBezTo>
                  <a:cubicBezTo>
                    <a:pt x="151" y="115"/>
                    <a:pt x="151" y="115"/>
                    <a:pt x="151" y="115"/>
                  </a:cubicBezTo>
                  <a:cubicBezTo>
                    <a:pt x="147" y="119"/>
                    <a:pt x="147" y="119"/>
                    <a:pt x="147" y="119"/>
                  </a:cubicBezTo>
                  <a:cubicBezTo>
                    <a:pt x="146" y="122"/>
                    <a:pt x="146" y="122"/>
                    <a:pt x="146" y="122"/>
                  </a:cubicBezTo>
                  <a:cubicBezTo>
                    <a:pt x="147" y="126"/>
                    <a:pt x="147" y="126"/>
                    <a:pt x="147" y="126"/>
                  </a:cubicBezTo>
                  <a:cubicBezTo>
                    <a:pt x="150" y="127"/>
                    <a:pt x="150" y="127"/>
                    <a:pt x="150" y="127"/>
                  </a:cubicBezTo>
                  <a:cubicBezTo>
                    <a:pt x="151" y="129"/>
                    <a:pt x="151" y="129"/>
                    <a:pt x="151" y="129"/>
                  </a:cubicBezTo>
                  <a:cubicBezTo>
                    <a:pt x="151" y="135"/>
                    <a:pt x="151" y="135"/>
                    <a:pt x="151" y="135"/>
                  </a:cubicBezTo>
                  <a:cubicBezTo>
                    <a:pt x="151" y="138"/>
                    <a:pt x="151" y="138"/>
                    <a:pt x="151" y="138"/>
                  </a:cubicBezTo>
                  <a:cubicBezTo>
                    <a:pt x="147" y="141"/>
                    <a:pt x="147" y="141"/>
                    <a:pt x="147" y="141"/>
                  </a:cubicBezTo>
                  <a:cubicBezTo>
                    <a:pt x="142" y="143"/>
                    <a:pt x="142" y="143"/>
                    <a:pt x="142" y="143"/>
                  </a:cubicBezTo>
                  <a:cubicBezTo>
                    <a:pt x="139" y="147"/>
                    <a:pt x="139" y="147"/>
                    <a:pt x="139" y="147"/>
                  </a:cubicBezTo>
                  <a:cubicBezTo>
                    <a:pt x="138" y="150"/>
                    <a:pt x="138" y="150"/>
                    <a:pt x="138" y="150"/>
                  </a:cubicBezTo>
                  <a:cubicBezTo>
                    <a:pt x="134" y="148"/>
                    <a:pt x="134" y="148"/>
                    <a:pt x="134" y="148"/>
                  </a:cubicBezTo>
                  <a:cubicBezTo>
                    <a:pt x="128" y="147"/>
                    <a:pt x="128" y="147"/>
                    <a:pt x="128" y="147"/>
                  </a:cubicBezTo>
                  <a:cubicBezTo>
                    <a:pt x="121" y="147"/>
                    <a:pt x="121" y="147"/>
                    <a:pt x="121" y="147"/>
                  </a:cubicBezTo>
                  <a:cubicBezTo>
                    <a:pt x="113" y="146"/>
                    <a:pt x="113" y="146"/>
                    <a:pt x="113" y="146"/>
                  </a:cubicBezTo>
                  <a:cubicBezTo>
                    <a:pt x="113" y="146"/>
                    <a:pt x="109" y="147"/>
                    <a:pt x="108" y="147"/>
                  </a:cubicBezTo>
                  <a:cubicBezTo>
                    <a:pt x="107" y="147"/>
                    <a:pt x="102" y="149"/>
                    <a:pt x="102" y="149"/>
                  </a:cubicBezTo>
                  <a:cubicBezTo>
                    <a:pt x="98" y="152"/>
                    <a:pt x="98" y="152"/>
                    <a:pt x="98" y="152"/>
                  </a:cubicBezTo>
                  <a:cubicBezTo>
                    <a:pt x="91" y="151"/>
                    <a:pt x="91" y="151"/>
                    <a:pt x="91" y="151"/>
                  </a:cubicBezTo>
                  <a:cubicBezTo>
                    <a:pt x="81" y="153"/>
                    <a:pt x="81" y="153"/>
                    <a:pt x="81" y="153"/>
                  </a:cubicBezTo>
                  <a:cubicBezTo>
                    <a:pt x="81" y="153"/>
                    <a:pt x="76" y="154"/>
                    <a:pt x="75" y="154"/>
                  </a:cubicBezTo>
                  <a:cubicBezTo>
                    <a:pt x="74" y="154"/>
                    <a:pt x="70" y="158"/>
                    <a:pt x="70" y="158"/>
                  </a:cubicBezTo>
                  <a:cubicBezTo>
                    <a:pt x="65" y="164"/>
                    <a:pt x="65" y="164"/>
                    <a:pt x="65" y="164"/>
                  </a:cubicBezTo>
                  <a:cubicBezTo>
                    <a:pt x="62" y="168"/>
                    <a:pt x="62" y="168"/>
                    <a:pt x="62" y="168"/>
                  </a:cubicBezTo>
                  <a:cubicBezTo>
                    <a:pt x="56" y="174"/>
                    <a:pt x="56" y="174"/>
                    <a:pt x="56" y="174"/>
                  </a:cubicBezTo>
                  <a:cubicBezTo>
                    <a:pt x="50" y="170"/>
                    <a:pt x="50" y="170"/>
                    <a:pt x="50" y="170"/>
                  </a:cubicBezTo>
                  <a:cubicBezTo>
                    <a:pt x="43" y="167"/>
                    <a:pt x="43" y="167"/>
                    <a:pt x="43" y="167"/>
                  </a:cubicBezTo>
                  <a:cubicBezTo>
                    <a:pt x="43" y="167"/>
                    <a:pt x="39" y="164"/>
                    <a:pt x="38" y="164"/>
                  </a:cubicBezTo>
                  <a:cubicBezTo>
                    <a:pt x="36" y="164"/>
                    <a:pt x="30" y="160"/>
                    <a:pt x="29" y="160"/>
                  </a:cubicBezTo>
                  <a:cubicBezTo>
                    <a:pt x="28" y="160"/>
                    <a:pt x="23" y="157"/>
                    <a:pt x="23" y="157"/>
                  </a:cubicBezTo>
                  <a:cubicBezTo>
                    <a:pt x="22" y="156"/>
                    <a:pt x="20" y="154"/>
                    <a:pt x="17" y="153"/>
                  </a:cubicBezTo>
                  <a:cubicBezTo>
                    <a:pt x="14" y="152"/>
                    <a:pt x="11" y="151"/>
                    <a:pt x="11" y="151"/>
                  </a:cubicBezTo>
                  <a:cubicBezTo>
                    <a:pt x="8" y="148"/>
                    <a:pt x="8" y="148"/>
                    <a:pt x="8" y="148"/>
                  </a:cubicBezTo>
                  <a:cubicBezTo>
                    <a:pt x="8" y="144"/>
                    <a:pt x="8" y="144"/>
                    <a:pt x="8" y="144"/>
                  </a:cubicBezTo>
                  <a:cubicBezTo>
                    <a:pt x="3" y="141"/>
                    <a:pt x="3" y="141"/>
                    <a:pt x="3" y="141"/>
                  </a:cubicBezTo>
                  <a:cubicBezTo>
                    <a:pt x="2" y="136"/>
                    <a:pt x="2" y="136"/>
                    <a:pt x="2" y="136"/>
                  </a:cubicBezTo>
                  <a:cubicBezTo>
                    <a:pt x="2" y="131"/>
                    <a:pt x="2" y="131"/>
                    <a:pt x="2" y="131"/>
                  </a:cubicBezTo>
                  <a:cubicBezTo>
                    <a:pt x="1" y="126"/>
                    <a:pt x="1" y="126"/>
                    <a:pt x="1" y="126"/>
                  </a:cubicBezTo>
                  <a:cubicBezTo>
                    <a:pt x="0" y="117"/>
                    <a:pt x="0" y="117"/>
                    <a:pt x="0" y="117"/>
                  </a:cubicBezTo>
                  <a:cubicBezTo>
                    <a:pt x="4" y="108"/>
                    <a:pt x="4" y="108"/>
                    <a:pt x="4" y="108"/>
                  </a:cubicBezTo>
                  <a:cubicBezTo>
                    <a:pt x="9" y="106"/>
                    <a:pt x="9" y="106"/>
                    <a:pt x="9" y="106"/>
                  </a:cubicBezTo>
                  <a:cubicBezTo>
                    <a:pt x="13" y="101"/>
                    <a:pt x="13" y="101"/>
                    <a:pt x="13" y="101"/>
                  </a:cubicBezTo>
                  <a:cubicBezTo>
                    <a:pt x="16" y="95"/>
                    <a:pt x="16" y="95"/>
                    <a:pt x="16" y="95"/>
                  </a:cubicBezTo>
                  <a:cubicBezTo>
                    <a:pt x="25" y="84"/>
                    <a:pt x="25" y="84"/>
                    <a:pt x="25" y="84"/>
                  </a:cubicBezTo>
                  <a:cubicBezTo>
                    <a:pt x="30" y="82"/>
                    <a:pt x="30" y="82"/>
                    <a:pt x="30" y="82"/>
                  </a:cubicBezTo>
                  <a:cubicBezTo>
                    <a:pt x="36" y="80"/>
                    <a:pt x="36" y="80"/>
                    <a:pt x="36" y="80"/>
                  </a:cubicBezTo>
                  <a:cubicBezTo>
                    <a:pt x="37" y="76"/>
                    <a:pt x="37" y="76"/>
                    <a:pt x="37" y="76"/>
                  </a:cubicBezTo>
                  <a:cubicBezTo>
                    <a:pt x="40" y="69"/>
                    <a:pt x="40" y="69"/>
                    <a:pt x="40" y="69"/>
                  </a:cubicBezTo>
                  <a:cubicBezTo>
                    <a:pt x="44" y="63"/>
                    <a:pt x="44" y="63"/>
                    <a:pt x="44" y="63"/>
                  </a:cubicBezTo>
                  <a:cubicBezTo>
                    <a:pt x="49" y="61"/>
                    <a:pt x="49" y="61"/>
                    <a:pt x="49" y="61"/>
                  </a:cubicBezTo>
                  <a:cubicBezTo>
                    <a:pt x="54" y="56"/>
                    <a:pt x="54" y="56"/>
                    <a:pt x="54" y="56"/>
                  </a:cubicBezTo>
                  <a:cubicBezTo>
                    <a:pt x="56" y="51"/>
                    <a:pt x="56" y="51"/>
                    <a:pt x="56" y="51"/>
                  </a:cubicBezTo>
                  <a:cubicBezTo>
                    <a:pt x="59" y="39"/>
                    <a:pt x="59" y="39"/>
                    <a:pt x="59" y="39"/>
                  </a:cubicBezTo>
                  <a:cubicBezTo>
                    <a:pt x="62" y="32"/>
                    <a:pt x="62" y="32"/>
                    <a:pt x="62" y="32"/>
                  </a:cubicBezTo>
                  <a:cubicBezTo>
                    <a:pt x="64" y="25"/>
                    <a:pt x="64" y="25"/>
                    <a:pt x="64" y="25"/>
                  </a:cubicBezTo>
                  <a:cubicBezTo>
                    <a:pt x="64" y="25"/>
                    <a:pt x="64" y="21"/>
                    <a:pt x="65" y="19"/>
                  </a:cubicBezTo>
                  <a:cubicBezTo>
                    <a:pt x="67" y="16"/>
                    <a:pt x="67" y="10"/>
                    <a:pt x="68" y="9"/>
                  </a:cubicBezTo>
                  <a:cubicBezTo>
                    <a:pt x="69" y="9"/>
                    <a:pt x="71" y="3"/>
                    <a:pt x="71" y="3"/>
                  </a:cubicBez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nvGrpSpPr>
          <p:cNvPr id="115" name="Grupo 114"/>
          <p:cNvGrpSpPr/>
          <p:nvPr/>
        </p:nvGrpSpPr>
        <p:grpSpPr>
          <a:xfrm>
            <a:off x="9215438" y="3032125"/>
            <a:ext cx="1304924" cy="1079501"/>
            <a:chOff x="9215438" y="3032125"/>
            <a:chExt cx="1304924" cy="1079501"/>
          </a:xfrm>
          <a:solidFill>
            <a:srgbClr val="002060"/>
          </a:solidFill>
        </p:grpSpPr>
        <p:sp>
          <p:nvSpPr>
            <p:cNvPr id="91" name="Freeform 20"/>
            <p:cNvSpPr>
              <a:spLocks/>
            </p:cNvSpPr>
            <p:nvPr/>
          </p:nvSpPr>
          <p:spPr bwMode="auto">
            <a:xfrm>
              <a:off x="9215438" y="3595688"/>
              <a:ext cx="838200" cy="515938"/>
            </a:xfrm>
            <a:custGeom>
              <a:avLst/>
              <a:gdLst>
                <a:gd name="T0" fmla="*/ 9 w 223"/>
                <a:gd name="T1" fmla="*/ 69 h 137"/>
                <a:gd name="T2" fmla="*/ 26 w 223"/>
                <a:gd name="T3" fmla="*/ 69 h 137"/>
                <a:gd name="T4" fmla="*/ 39 w 223"/>
                <a:gd name="T5" fmla="*/ 71 h 137"/>
                <a:gd name="T6" fmla="*/ 49 w 223"/>
                <a:gd name="T7" fmla="*/ 76 h 137"/>
                <a:gd name="T8" fmla="*/ 65 w 223"/>
                <a:gd name="T9" fmla="*/ 76 h 137"/>
                <a:gd name="T10" fmla="*/ 78 w 223"/>
                <a:gd name="T11" fmla="*/ 77 h 137"/>
                <a:gd name="T12" fmla="*/ 83 w 223"/>
                <a:gd name="T13" fmla="*/ 83 h 137"/>
                <a:gd name="T14" fmla="*/ 87 w 223"/>
                <a:gd name="T15" fmla="*/ 89 h 137"/>
                <a:gd name="T16" fmla="*/ 87 w 223"/>
                <a:gd name="T17" fmla="*/ 98 h 137"/>
                <a:gd name="T18" fmla="*/ 88 w 223"/>
                <a:gd name="T19" fmla="*/ 105 h 137"/>
                <a:gd name="T20" fmla="*/ 91 w 223"/>
                <a:gd name="T21" fmla="*/ 109 h 137"/>
                <a:gd name="T22" fmla="*/ 93 w 223"/>
                <a:gd name="T23" fmla="*/ 115 h 137"/>
                <a:gd name="T24" fmla="*/ 93 w 223"/>
                <a:gd name="T25" fmla="*/ 123 h 137"/>
                <a:gd name="T26" fmla="*/ 109 w 223"/>
                <a:gd name="T27" fmla="*/ 124 h 137"/>
                <a:gd name="T28" fmla="*/ 113 w 223"/>
                <a:gd name="T29" fmla="*/ 127 h 137"/>
                <a:gd name="T30" fmla="*/ 115 w 223"/>
                <a:gd name="T31" fmla="*/ 134 h 137"/>
                <a:gd name="T32" fmla="*/ 124 w 223"/>
                <a:gd name="T33" fmla="*/ 136 h 137"/>
                <a:gd name="T34" fmla="*/ 128 w 223"/>
                <a:gd name="T35" fmla="*/ 136 h 137"/>
                <a:gd name="T36" fmla="*/ 138 w 223"/>
                <a:gd name="T37" fmla="*/ 127 h 137"/>
                <a:gd name="T38" fmla="*/ 151 w 223"/>
                <a:gd name="T39" fmla="*/ 118 h 137"/>
                <a:gd name="T40" fmla="*/ 161 w 223"/>
                <a:gd name="T41" fmla="*/ 109 h 137"/>
                <a:gd name="T42" fmla="*/ 172 w 223"/>
                <a:gd name="T43" fmla="*/ 105 h 137"/>
                <a:gd name="T44" fmla="*/ 179 w 223"/>
                <a:gd name="T45" fmla="*/ 100 h 137"/>
                <a:gd name="T46" fmla="*/ 198 w 223"/>
                <a:gd name="T47" fmla="*/ 96 h 137"/>
                <a:gd name="T48" fmla="*/ 209 w 223"/>
                <a:gd name="T49" fmla="*/ 90 h 137"/>
                <a:gd name="T50" fmla="*/ 219 w 223"/>
                <a:gd name="T51" fmla="*/ 88 h 137"/>
                <a:gd name="T52" fmla="*/ 219 w 223"/>
                <a:gd name="T53" fmla="*/ 82 h 137"/>
                <a:gd name="T54" fmla="*/ 223 w 223"/>
                <a:gd name="T55" fmla="*/ 73 h 137"/>
                <a:gd name="T56" fmla="*/ 214 w 223"/>
                <a:gd name="T57" fmla="*/ 70 h 137"/>
                <a:gd name="T58" fmla="*/ 203 w 223"/>
                <a:gd name="T59" fmla="*/ 72 h 137"/>
                <a:gd name="T60" fmla="*/ 193 w 223"/>
                <a:gd name="T61" fmla="*/ 76 h 137"/>
                <a:gd name="T62" fmla="*/ 187 w 223"/>
                <a:gd name="T63" fmla="*/ 81 h 137"/>
                <a:gd name="T64" fmla="*/ 170 w 223"/>
                <a:gd name="T65" fmla="*/ 81 h 137"/>
                <a:gd name="T66" fmla="*/ 164 w 223"/>
                <a:gd name="T67" fmla="*/ 74 h 137"/>
                <a:gd name="T68" fmla="*/ 161 w 223"/>
                <a:gd name="T69" fmla="*/ 65 h 137"/>
                <a:gd name="T70" fmla="*/ 160 w 223"/>
                <a:gd name="T71" fmla="*/ 51 h 137"/>
                <a:gd name="T72" fmla="*/ 161 w 223"/>
                <a:gd name="T73" fmla="*/ 42 h 137"/>
                <a:gd name="T74" fmla="*/ 151 w 223"/>
                <a:gd name="T75" fmla="*/ 39 h 137"/>
                <a:gd name="T76" fmla="*/ 146 w 223"/>
                <a:gd name="T77" fmla="*/ 26 h 137"/>
                <a:gd name="T78" fmla="*/ 145 w 223"/>
                <a:gd name="T79" fmla="*/ 14 h 137"/>
                <a:gd name="T80" fmla="*/ 139 w 223"/>
                <a:gd name="T81" fmla="*/ 5 h 137"/>
                <a:gd name="T82" fmla="*/ 131 w 223"/>
                <a:gd name="T83" fmla="*/ 6 h 137"/>
                <a:gd name="T84" fmla="*/ 112 w 223"/>
                <a:gd name="T85" fmla="*/ 7 h 137"/>
                <a:gd name="T86" fmla="*/ 106 w 223"/>
                <a:gd name="T87" fmla="*/ 12 h 137"/>
                <a:gd name="T88" fmla="*/ 100 w 223"/>
                <a:gd name="T89" fmla="*/ 13 h 137"/>
                <a:gd name="T90" fmla="*/ 91 w 223"/>
                <a:gd name="T91" fmla="*/ 6 h 137"/>
                <a:gd name="T92" fmla="*/ 79 w 223"/>
                <a:gd name="T93" fmla="*/ 2 h 137"/>
                <a:gd name="T94" fmla="*/ 61 w 223"/>
                <a:gd name="T95" fmla="*/ 0 h 137"/>
                <a:gd name="T96" fmla="*/ 54 w 223"/>
                <a:gd name="T97" fmla="*/ 2 h 137"/>
                <a:gd name="T98" fmla="*/ 44 w 223"/>
                <a:gd name="T99" fmla="*/ 10 h 137"/>
                <a:gd name="T100" fmla="*/ 31 w 223"/>
                <a:gd name="T101" fmla="*/ 22 h 137"/>
                <a:gd name="T102" fmla="*/ 26 w 223"/>
                <a:gd name="T103" fmla="*/ 33 h 137"/>
                <a:gd name="T104" fmla="*/ 22 w 223"/>
                <a:gd name="T105" fmla="*/ 43 h 137"/>
                <a:gd name="T106" fmla="*/ 19 w 223"/>
                <a:gd name="T107" fmla="*/ 52 h 137"/>
                <a:gd name="T108" fmla="*/ 7 w 223"/>
                <a:gd name="T109" fmla="*/ 6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3" h="137">
                  <a:moveTo>
                    <a:pt x="0" y="68"/>
                  </a:moveTo>
                  <a:cubicBezTo>
                    <a:pt x="9" y="69"/>
                    <a:pt x="9" y="69"/>
                    <a:pt x="9" y="69"/>
                  </a:cubicBezTo>
                  <a:cubicBezTo>
                    <a:pt x="18" y="69"/>
                    <a:pt x="18" y="69"/>
                    <a:pt x="18" y="69"/>
                  </a:cubicBezTo>
                  <a:cubicBezTo>
                    <a:pt x="26" y="69"/>
                    <a:pt x="26" y="69"/>
                    <a:pt x="26" y="69"/>
                  </a:cubicBezTo>
                  <a:cubicBezTo>
                    <a:pt x="33" y="70"/>
                    <a:pt x="33" y="70"/>
                    <a:pt x="33" y="70"/>
                  </a:cubicBezTo>
                  <a:cubicBezTo>
                    <a:pt x="39" y="71"/>
                    <a:pt x="39" y="71"/>
                    <a:pt x="39" y="71"/>
                  </a:cubicBezTo>
                  <a:cubicBezTo>
                    <a:pt x="45" y="75"/>
                    <a:pt x="45" y="75"/>
                    <a:pt x="45" y="75"/>
                  </a:cubicBezTo>
                  <a:cubicBezTo>
                    <a:pt x="49" y="76"/>
                    <a:pt x="49" y="76"/>
                    <a:pt x="49" y="76"/>
                  </a:cubicBezTo>
                  <a:cubicBezTo>
                    <a:pt x="58" y="76"/>
                    <a:pt x="58" y="76"/>
                    <a:pt x="58" y="76"/>
                  </a:cubicBezTo>
                  <a:cubicBezTo>
                    <a:pt x="65" y="76"/>
                    <a:pt x="65" y="76"/>
                    <a:pt x="65" y="76"/>
                  </a:cubicBezTo>
                  <a:cubicBezTo>
                    <a:pt x="74" y="76"/>
                    <a:pt x="74" y="76"/>
                    <a:pt x="74" y="76"/>
                  </a:cubicBezTo>
                  <a:cubicBezTo>
                    <a:pt x="78" y="77"/>
                    <a:pt x="78" y="77"/>
                    <a:pt x="78" y="77"/>
                  </a:cubicBezTo>
                  <a:cubicBezTo>
                    <a:pt x="80" y="80"/>
                    <a:pt x="80" y="80"/>
                    <a:pt x="80" y="80"/>
                  </a:cubicBezTo>
                  <a:cubicBezTo>
                    <a:pt x="83" y="83"/>
                    <a:pt x="83" y="83"/>
                    <a:pt x="83" y="83"/>
                  </a:cubicBezTo>
                  <a:cubicBezTo>
                    <a:pt x="85" y="86"/>
                    <a:pt x="85" y="86"/>
                    <a:pt x="85" y="86"/>
                  </a:cubicBezTo>
                  <a:cubicBezTo>
                    <a:pt x="87" y="89"/>
                    <a:pt x="87" y="89"/>
                    <a:pt x="87" y="89"/>
                  </a:cubicBezTo>
                  <a:cubicBezTo>
                    <a:pt x="87" y="94"/>
                    <a:pt x="87" y="94"/>
                    <a:pt x="87" y="94"/>
                  </a:cubicBezTo>
                  <a:cubicBezTo>
                    <a:pt x="87" y="98"/>
                    <a:pt x="87" y="98"/>
                    <a:pt x="87" y="98"/>
                  </a:cubicBezTo>
                  <a:cubicBezTo>
                    <a:pt x="87" y="102"/>
                    <a:pt x="87" y="102"/>
                    <a:pt x="87" y="102"/>
                  </a:cubicBezTo>
                  <a:cubicBezTo>
                    <a:pt x="88" y="105"/>
                    <a:pt x="88" y="105"/>
                    <a:pt x="88" y="105"/>
                  </a:cubicBezTo>
                  <a:cubicBezTo>
                    <a:pt x="90" y="106"/>
                    <a:pt x="90" y="106"/>
                    <a:pt x="90" y="106"/>
                  </a:cubicBezTo>
                  <a:cubicBezTo>
                    <a:pt x="91" y="109"/>
                    <a:pt x="91" y="109"/>
                    <a:pt x="91" y="109"/>
                  </a:cubicBezTo>
                  <a:cubicBezTo>
                    <a:pt x="93" y="112"/>
                    <a:pt x="93" y="112"/>
                    <a:pt x="93" y="112"/>
                  </a:cubicBezTo>
                  <a:cubicBezTo>
                    <a:pt x="93" y="115"/>
                    <a:pt x="93" y="115"/>
                    <a:pt x="93" y="115"/>
                  </a:cubicBezTo>
                  <a:cubicBezTo>
                    <a:pt x="93" y="120"/>
                    <a:pt x="93" y="120"/>
                    <a:pt x="93" y="120"/>
                  </a:cubicBezTo>
                  <a:cubicBezTo>
                    <a:pt x="93" y="123"/>
                    <a:pt x="93" y="123"/>
                    <a:pt x="93" y="123"/>
                  </a:cubicBezTo>
                  <a:cubicBezTo>
                    <a:pt x="100" y="124"/>
                    <a:pt x="100" y="124"/>
                    <a:pt x="100" y="124"/>
                  </a:cubicBezTo>
                  <a:cubicBezTo>
                    <a:pt x="109" y="124"/>
                    <a:pt x="109" y="124"/>
                    <a:pt x="109" y="124"/>
                  </a:cubicBezTo>
                  <a:cubicBezTo>
                    <a:pt x="112" y="124"/>
                    <a:pt x="112" y="124"/>
                    <a:pt x="112" y="124"/>
                  </a:cubicBezTo>
                  <a:cubicBezTo>
                    <a:pt x="113" y="127"/>
                    <a:pt x="113" y="127"/>
                    <a:pt x="113" y="127"/>
                  </a:cubicBezTo>
                  <a:cubicBezTo>
                    <a:pt x="114" y="132"/>
                    <a:pt x="114" y="132"/>
                    <a:pt x="114" y="132"/>
                  </a:cubicBezTo>
                  <a:cubicBezTo>
                    <a:pt x="115" y="134"/>
                    <a:pt x="115" y="134"/>
                    <a:pt x="115" y="134"/>
                  </a:cubicBezTo>
                  <a:cubicBezTo>
                    <a:pt x="119" y="134"/>
                    <a:pt x="119" y="134"/>
                    <a:pt x="119" y="134"/>
                  </a:cubicBezTo>
                  <a:cubicBezTo>
                    <a:pt x="124" y="136"/>
                    <a:pt x="124" y="136"/>
                    <a:pt x="124" y="136"/>
                  </a:cubicBezTo>
                  <a:cubicBezTo>
                    <a:pt x="125" y="137"/>
                    <a:pt x="125" y="137"/>
                    <a:pt x="125" y="137"/>
                  </a:cubicBezTo>
                  <a:cubicBezTo>
                    <a:pt x="128" y="136"/>
                    <a:pt x="128" y="136"/>
                    <a:pt x="128" y="136"/>
                  </a:cubicBezTo>
                  <a:cubicBezTo>
                    <a:pt x="131" y="131"/>
                    <a:pt x="131" y="131"/>
                    <a:pt x="131" y="131"/>
                  </a:cubicBezTo>
                  <a:cubicBezTo>
                    <a:pt x="138" y="127"/>
                    <a:pt x="138" y="127"/>
                    <a:pt x="138" y="127"/>
                  </a:cubicBezTo>
                  <a:cubicBezTo>
                    <a:pt x="138" y="127"/>
                    <a:pt x="141" y="125"/>
                    <a:pt x="141" y="124"/>
                  </a:cubicBezTo>
                  <a:cubicBezTo>
                    <a:pt x="142" y="123"/>
                    <a:pt x="151" y="118"/>
                    <a:pt x="151" y="118"/>
                  </a:cubicBezTo>
                  <a:cubicBezTo>
                    <a:pt x="157" y="112"/>
                    <a:pt x="157" y="112"/>
                    <a:pt x="157" y="112"/>
                  </a:cubicBezTo>
                  <a:cubicBezTo>
                    <a:pt x="161" y="109"/>
                    <a:pt x="161" y="109"/>
                    <a:pt x="161" y="109"/>
                  </a:cubicBezTo>
                  <a:cubicBezTo>
                    <a:pt x="167" y="107"/>
                    <a:pt x="167" y="107"/>
                    <a:pt x="167" y="107"/>
                  </a:cubicBezTo>
                  <a:cubicBezTo>
                    <a:pt x="172" y="105"/>
                    <a:pt x="172" y="105"/>
                    <a:pt x="172" y="105"/>
                  </a:cubicBezTo>
                  <a:cubicBezTo>
                    <a:pt x="175" y="105"/>
                    <a:pt x="175" y="105"/>
                    <a:pt x="175" y="105"/>
                  </a:cubicBezTo>
                  <a:cubicBezTo>
                    <a:pt x="179" y="100"/>
                    <a:pt x="179" y="100"/>
                    <a:pt x="179" y="100"/>
                  </a:cubicBezTo>
                  <a:cubicBezTo>
                    <a:pt x="195" y="100"/>
                    <a:pt x="195" y="100"/>
                    <a:pt x="195" y="100"/>
                  </a:cubicBezTo>
                  <a:cubicBezTo>
                    <a:pt x="198" y="96"/>
                    <a:pt x="198" y="96"/>
                    <a:pt x="198" y="96"/>
                  </a:cubicBezTo>
                  <a:cubicBezTo>
                    <a:pt x="205" y="91"/>
                    <a:pt x="205" y="91"/>
                    <a:pt x="205" y="91"/>
                  </a:cubicBezTo>
                  <a:cubicBezTo>
                    <a:pt x="209" y="90"/>
                    <a:pt x="209" y="90"/>
                    <a:pt x="209" y="90"/>
                  </a:cubicBezTo>
                  <a:cubicBezTo>
                    <a:pt x="215" y="89"/>
                    <a:pt x="215" y="89"/>
                    <a:pt x="215" y="89"/>
                  </a:cubicBezTo>
                  <a:cubicBezTo>
                    <a:pt x="219" y="88"/>
                    <a:pt x="219" y="88"/>
                    <a:pt x="219" y="88"/>
                  </a:cubicBezTo>
                  <a:cubicBezTo>
                    <a:pt x="219" y="85"/>
                    <a:pt x="219" y="85"/>
                    <a:pt x="219" y="85"/>
                  </a:cubicBezTo>
                  <a:cubicBezTo>
                    <a:pt x="219" y="82"/>
                    <a:pt x="219" y="82"/>
                    <a:pt x="219" y="82"/>
                  </a:cubicBezTo>
                  <a:cubicBezTo>
                    <a:pt x="223" y="79"/>
                    <a:pt x="223" y="79"/>
                    <a:pt x="223" y="79"/>
                  </a:cubicBezTo>
                  <a:cubicBezTo>
                    <a:pt x="223" y="73"/>
                    <a:pt x="223" y="73"/>
                    <a:pt x="223" y="73"/>
                  </a:cubicBezTo>
                  <a:cubicBezTo>
                    <a:pt x="218" y="73"/>
                    <a:pt x="218" y="73"/>
                    <a:pt x="218" y="73"/>
                  </a:cubicBezTo>
                  <a:cubicBezTo>
                    <a:pt x="214" y="70"/>
                    <a:pt x="214" y="70"/>
                    <a:pt x="214" y="70"/>
                  </a:cubicBezTo>
                  <a:cubicBezTo>
                    <a:pt x="208" y="70"/>
                    <a:pt x="208" y="70"/>
                    <a:pt x="208" y="70"/>
                  </a:cubicBezTo>
                  <a:cubicBezTo>
                    <a:pt x="203" y="72"/>
                    <a:pt x="203" y="72"/>
                    <a:pt x="203" y="72"/>
                  </a:cubicBezTo>
                  <a:cubicBezTo>
                    <a:pt x="198" y="74"/>
                    <a:pt x="198" y="74"/>
                    <a:pt x="198" y="74"/>
                  </a:cubicBezTo>
                  <a:cubicBezTo>
                    <a:pt x="193" y="76"/>
                    <a:pt x="193" y="76"/>
                    <a:pt x="193" y="76"/>
                  </a:cubicBezTo>
                  <a:cubicBezTo>
                    <a:pt x="188" y="78"/>
                    <a:pt x="188" y="78"/>
                    <a:pt x="188" y="78"/>
                  </a:cubicBezTo>
                  <a:cubicBezTo>
                    <a:pt x="188" y="78"/>
                    <a:pt x="188" y="81"/>
                    <a:pt x="187" y="81"/>
                  </a:cubicBezTo>
                  <a:cubicBezTo>
                    <a:pt x="186" y="81"/>
                    <a:pt x="178" y="81"/>
                    <a:pt x="178" y="81"/>
                  </a:cubicBezTo>
                  <a:cubicBezTo>
                    <a:pt x="170" y="81"/>
                    <a:pt x="170" y="81"/>
                    <a:pt x="170" y="81"/>
                  </a:cubicBezTo>
                  <a:cubicBezTo>
                    <a:pt x="167" y="80"/>
                    <a:pt x="167" y="80"/>
                    <a:pt x="167" y="80"/>
                  </a:cubicBezTo>
                  <a:cubicBezTo>
                    <a:pt x="164" y="74"/>
                    <a:pt x="164" y="74"/>
                    <a:pt x="164" y="74"/>
                  </a:cubicBezTo>
                  <a:cubicBezTo>
                    <a:pt x="163" y="70"/>
                    <a:pt x="163" y="70"/>
                    <a:pt x="163" y="70"/>
                  </a:cubicBezTo>
                  <a:cubicBezTo>
                    <a:pt x="163" y="70"/>
                    <a:pt x="161" y="66"/>
                    <a:pt x="161" y="65"/>
                  </a:cubicBezTo>
                  <a:cubicBezTo>
                    <a:pt x="160" y="64"/>
                    <a:pt x="160" y="58"/>
                    <a:pt x="160" y="58"/>
                  </a:cubicBezTo>
                  <a:cubicBezTo>
                    <a:pt x="160" y="51"/>
                    <a:pt x="160" y="51"/>
                    <a:pt x="160" y="51"/>
                  </a:cubicBezTo>
                  <a:cubicBezTo>
                    <a:pt x="160" y="47"/>
                    <a:pt x="160" y="47"/>
                    <a:pt x="160" y="47"/>
                  </a:cubicBezTo>
                  <a:cubicBezTo>
                    <a:pt x="161" y="42"/>
                    <a:pt x="161" y="42"/>
                    <a:pt x="161" y="42"/>
                  </a:cubicBezTo>
                  <a:cubicBezTo>
                    <a:pt x="157" y="41"/>
                    <a:pt x="157" y="41"/>
                    <a:pt x="157" y="41"/>
                  </a:cubicBezTo>
                  <a:cubicBezTo>
                    <a:pt x="157" y="41"/>
                    <a:pt x="152" y="41"/>
                    <a:pt x="151" y="39"/>
                  </a:cubicBezTo>
                  <a:cubicBezTo>
                    <a:pt x="150" y="37"/>
                    <a:pt x="147" y="33"/>
                    <a:pt x="147" y="32"/>
                  </a:cubicBezTo>
                  <a:cubicBezTo>
                    <a:pt x="147" y="31"/>
                    <a:pt x="146" y="28"/>
                    <a:pt x="146" y="26"/>
                  </a:cubicBezTo>
                  <a:cubicBezTo>
                    <a:pt x="146" y="24"/>
                    <a:pt x="145" y="21"/>
                    <a:pt x="145" y="19"/>
                  </a:cubicBezTo>
                  <a:cubicBezTo>
                    <a:pt x="145" y="16"/>
                    <a:pt x="145" y="15"/>
                    <a:pt x="145" y="14"/>
                  </a:cubicBezTo>
                  <a:cubicBezTo>
                    <a:pt x="145" y="13"/>
                    <a:pt x="143" y="8"/>
                    <a:pt x="143" y="8"/>
                  </a:cubicBezTo>
                  <a:cubicBezTo>
                    <a:pt x="139" y="5"/>
                    <a:pt x="139" y="5"/>
                    <a:pt x="139" y="5"/>
                  </a:cubicBezTo>
                  <a:cubicBezTo>
                    <a:pt x="134" y="5"/>
                    <a:pt x="134" y="5"/>
                    <a:pt x="134" y="5"/>
                  </a:cubicBezTo>
                  <a:cubicBezTo>
                    <a:pt x="131" y="6"/>
                    <a:pt x="131" y="6"/>
                    <a:pt x="131" y="6"/>
                  </a:cubicBezTo>
                  <a:cubicBezTo>
                    <a:pt x="122" y="7"/>
                    <a:pt x="122" y="7"/>
                    <a:pt x="122" y="7"/>
                  </a:cubicBezTo>
                  <a:cubicBezTo>
                    <a:pt x="112" y="7"/>
                    <a:pt x="112" y="7"/>
                    <a:pt x="112" y="7"/>
                  </a:cubicBezTo>
                  <a:cubicBezTo>
                    <a:pt x="108" y="8"/>
                    <a:pt x="108" y="8"/>
                    <a:pt x="108" y="8"/>
                  </a:cubicBezTo>
                  <a:cubicBezTo>
                    <a:pt x="106" y="12"/>
                    <a:pt x="106" y="12"/>
                    <a:pt x="106" y="12"/>
                  </a:cubicBezTo>
                  <a:cubicBezTo>
                    <a:pt x="105" y="15"/>
                    <a:pt x="105" y="15"/>
                    <a:pt x="105" y="15"/>
                  </a:cubicBezTo>
                  <a:cubicBezTo>
                    <a:pt x="100" y="13"/>
                    <a:pt x="100" y="13"/>
                    <a:pt x="100" y="13"/>
                  </a:cubicBezTo>
                  <a:cubicBezTo>
                    <a:pt x="94" y="10"/>
                    <a:pt x="94" y="10"/>
                    <a:pt x="94" y="10"/>
                  </a:cubicBezTo>
                  <a:cubicBezTo>
                    <a:pt x="91" y="6"/>
                    <a:pt x="91" y="6"/>
                    <a:pt x="91" y="6"/>
                  </a:cubicBezTo>
                  <a:cubicBezTo>
                    <a:pt x="91" y="6"/>
                    <a:pt x="89" y="3"/>
                    <a:pt x="87" y="2"/>
                  </a:cubicBezTo>
                  <a:cubicBezTo>
                    <a:pt x="85" y="2"/>
                    <a:pt x="82" y="2"/>
                    <a:pt x="79" y="2"/>
                  </a:cubicBezTo>
                  <a:cubicBezTo>
                    <a:pt x="76" y="2"/>
                    <a:pt x="67" y="2"/>
                    <a:pt x="67" y="2"/>
                  </a:cubicBezTo>
                  <a:cubicBezTo>
                    <a:pt x="61" y="0"/>
                    <a:pt x="61" y="0"/>
                    <a:pt x="61" y="0"/>
                  </a:cubicBezTo>
                  <a:cubicBezTo>
                    <a:pt x="57" y="0"/>
                    <a:pt x="57" y="0"/>
                    <a:pt x="57" y="0"/>
                  </a:cubicBezTo>
                  <a:cubicBezTo>
                    <a:pt x="54" y="2"/>
                    <a:pt x="54" y="2"/>
                    <a:pt x="54" y="2"/>
                  </a:cubicBezTo>
                  <a:cubicBezTo>
                    <a:pt x="48" y="5"/>
                    <a:pt x="48" y="5"/>
                    <a:pt x="48" y="5"/>
                  </a:cubicBezTo>
                  <a:cubicBezTo>
                    <a:pt x="44" y="10"/>
                    <a:pt x="44" y="10"/>
                    <a:pt x="44" y="10"/>
                  </a:cubicBezTo>
                  <a:cubicBezTo>
                    <a:pt x="37" y="15"/>
                    <a:pt x="37" y="15"/>
                    <a:pt x="37" y="15"/>
                  </a:cubicBezTo>
                  <a:cubicBezTo>
                    <a:pt x="31" y="22"/>
                    <a:pt x="31" y="22"/>
                    <a:pt x="31" y="22"/>
                  </a:cubicBezTo>
                  <a:cubicBezTo>
                    <a:pt x="30" y="27"/>
                    <a:pt x="30" y="27"/>
                    <a:pt x="30" y="27"/>
                  </a:cubicBezTo>
                  <a:cubicBezTo>
                    <a:pt x="26" y="33"/>
                    <a:pt x="26" y="33"/>
                    <a:pt x="26" y="33"/>
                  </a:cubicBezTo>
                  <a:cubicBezTo>
                    <a:pt x="25" y="38"/>
                    <a:pt x="25" y="38"/>
                    <a:pt x="25" y="38"/>
                  </a:cubicBezTo>
                  <a:cubicBezTo>
                    <a:pt x="22" y="43"/>
                    <a:pt x="22" y="43"/>
                    <a:pt x="22" y="43"/>
                  </a:cubicBezTo>
                  <a:cubicBezTo>
                    <a:pt x="22" y="47"/>
                    <a:pt x="22" y="47"/>
                    <a:pt x="22" y="47"/>
                  </a:cubicBezTo>
                  <a:cubicBezTo>
                    <a:pt x="19" y="52"/>
                    <a:pt x="19" y="52"/>
                    <a:pt x="19" y="52"/>
                  </a:cubicBezTo>
                  <a:cubicBezTo>
                    <a:pt x="13" y="56"/>
                    <a:pt x="13" y="56"/>
                    <a:pt x="13" y="56"/>
                  </a:cubicBezTo>
                  <a:cubicBezTo>
                    <a:pt x="7" y="61"/>
                    <a:pt x="7" y="61"/>
                    <a:pt x="7" y="61"/>
                  </a:cubicBezTo>
                  <a:lnTo>
                    <a:pt x="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2" name="Freeform 21"/>
            <p:cNvSpPr>
              <a:spLocks/>
            </p:cNvSpPr>
            <p:nvPr/>
          </p:nvSpPr>
          <p:spPr bwMode="auto">
            <a:xfrm>
              <a:off x="10045700" y="3702050"/>
              <a:ext cx="346075" cy="198438"/>
            </a:xfrm>
            <a:custGeom>
              <a:avLst/>
              <a:gdLst>
                <a:gd name="T0" fmla="*/ 0 w 92"/>
                <a:gd name="T1" fmla="*/ 39 h 53"/>
                <a:gd name="T2" fmla="*/ 8 w 92"/>
                <a:gd name="T3" fmla="*/ 34 h 53"/>
                <a:gd name="T4" fmla="*/ 13 w 92"/>
                <a:gd name="T5" fmla="*/ 33 h 53"/>
                <a:gd name="T6" fmla="*/ 23 w 92"/>
                <a:gd name="T7" fmla="*/ 33 h 53"/>
                <a:gd name="T8" fmla="*/ 29 w 92"/>
                <a:gd name="T9" fmla="*/ 31 h 53"/>
                <a:gd name="T10" fmla="*/ 33 w 92"/>
                <a:gd name="T11" fmla="*/ 31 h 53"/>
                <a:gd name="T12" fmla="*/ 37 w 92"/>
                <a:gd name="T13" fmla="*/ 31 h 53"/>
                <a:gd name="T14" fmla="*/ 44 w 92"/>
                <a:gd name="T15" fmla="*/ 29 h 53"/>
                <a:gd name="T16" fmla="*/ 49 w 92"/>
                <a:gd name="T17" fmla="*/ 26 h 53"/>
                <a:gd name="T18" fmla="*/ 52 w 92"/>
                <a:gd name="T19" fmla="*/ 25 h 53"/>
                <a:gd name="T20" fmla="*/ 56 w 92"/>
                <a:gd name="T21" fmla="*/ 24 h 53"/>
                <a:gd name="T22" fmla="*/ 58 w 92"/>
                <a:gd name="T23" fmla="*/ 21 h 53"/>
                <a:gd name="T24" fmla="*/ 62 w 92"/>
                <a:gd name="T25" fmla="*/ 17 h 53"/>
                <a:gd name="T26" fmla="*/ 63 w 92"/>
                <a:gd name="T27" fmla="*/ 11 h 53"/>
                <a:gd name="T28" fmla="*/ 64 w 92"/>
                <a:gd name="T29" fmla="*/ 7 h 53"/>
                <a:gd name="T30" fmla="*/ 64 w 92"/>
                <a:gd name="T31" fmla="*/ 3 h 53"/>
                <a:gd name="T32" fmla="*/ 69 w 92"/>
                <a:gd name="T33" fmla="*/ 0 h 53"/>
                <a:gd name="T34" fmla="*/ 71 w 92"/>
                <a:gd name="T35" fmla="*/ 2 h 53"/>
                <a:gd name="T36" fmla="*/ 72 w 92"/>
                <a:gd name="T37" fmla="*/ 5 h 53"/>
                <a:gd name="T38" fmla="*/ 76 w 92"/>
                <a:gd name="T39" fmla="*/ 7 h 53"/>
                <a:gd name="T40" fmla="*/ 81 w 92"/>
                <a:gd name="T41" fmla="*/ 8 h 53"/>
                <a:gd name="T42" fmla="*/ 88 w 92"/>
                <a:gd name="T43" fmla="*/ 8 h 53"/>
                <a:gd name="T44" fmla="*/ 90 w 92"/>
                <a:gd name="T45" fmla="*/ 8 h 53"/>
                <a:gd name="T46" fmla="*/ 91 w 92"/>
                <a:gd name="T47" fmla="*/ 19 h 53"/>
                <a:gd name="T48" fmla="*/ 92 w 92"/>
                <a:gd name="T49" fmla="*/ 21 h 53"/>
                <a:gd name="T50" fmla="*/ 92 w 92"/>
                <a:gd name="T51" fmla="*/ 24 h 53"/>
                <a:gd name="T52" fmla="*/ 89 w 92"/>
                <a:gd name="T53" fmla="*/ 26 h 53"/>
                <a:gd name="T54" fmla="*/ 84 w 92"/>
                <a:gd name="T55" fmla="*/ 29 h 53"/>
                <a:gd name="T56" fmla="*/ 82 w 92"/>
                <a:gd name="T57" fmla="*/ 30 h 53"/>
                <a:gd name="T58" fmla="*/ 77 w 92"/>
                <a:gd name="T59" fmla="*/ 32 h 53"/>
                <a:gd name="T60" fmla="*/ 73 w 92"/>
                <a:gd name="T61" fmla="*/ 35 h 53"/>
                <a:gd name="T62" fmla="*/ 71 w 92"/>
                <a:gd name="T63" fmla="*/ 39 h 53"/>
                <a:gd name="T64" fmla="*/ 68 w 92"/>
                <a:gd name="T65" fmla="*/ 43 h 53"/>
                <a:gd name="T66" fmla="*/ 67 w 92"/>
                <a:gd name="T67" fmla="*/ 46 h 53"/>
                <a:gd name="T68" fmla="*/ 67 w 92"/>
                <a:gd name="T69" fmla="*/ 49 h 53"/>
                <a:gd name="T70" fmla="*/ 61 w 92"/>
                <a:gd name="T71" fmla="*/ 50 h 53"/>
                <a:gd name="T72" fmla="*/ 51 w 92"/>
                <a:gd name="T73" fmla="*/ 50 h 53"/>
                <a:gd name="T74" fmla="*/ 43 w 92"/>
                <a:gd name="T75" fmla="*/ 50 h 53"/>
                <a:gd name="T76" fmla="*/ 41 w 92"/>
                <a:gd name="T77" fmla="*/ 47 h 53"/>
                <a:gd name="T78" fmla="*/ 41 w 92"/>
                <a:gd name="T79" fmla="*/ 44 h 53"/>
                <a:gd name="T80" fmla="*/ 36 w 92"/>
                <a:gd name="T81" fmla="*/ 44 h 53"/>
                <a:gd name="T82" fmla="*/ 33 w 92"/>
                <a:gd name="T83" fmla="*/ 45 h 53"/>
                <a:gd name="T84" fmla="*/ 33 w 92"/>
                <a:gd name="T85" fmla="*/ 50 h 53"/>
                <a:gd name="T86" fmla="*/ 31 w 92"/>
                <a:gd name="T87" fmla="*/ 52 h 53"/>
                <a:gd name="T88" fmla="*/ 22 w 92"/>
                <a:gd name="T89" fmla="*/ 52 h 53"/>
                <a:gd name="T90" fmla="*/ 18 w 92"/>
                <a:gd name="T91" fmla="*/ 51 h 53"/>
                <a:gd name="T92" fmla="*/ 13 w 92"/>
                <a:gd name="T93" fmla="*/ 49 h 53"/>
                <a:gd name="T94" fmla="*/ 10 w 92"/>
                <a:gd name="T95" fmla="*/ 52 h 53"/>
                <a:gd name="T96" fmla="*/ 8 w 92"/>
                <a:gd name="T97" fmla="*/ 53 h 53"/>
                <a:gd name="T98" fmla="*/ 6 w 92"/>
                <a:gd name="T99" fmla="*/ 50 h 53"/>
                <a:gd name="T100" fmla="*/ 8 w 92"/>
                <a:gd name="T101" fmla="*/ 46 h 53"/>
                <a:gd name="T102" fmla="*/ 7 w 92"/>
                <a:gd name="T103" fmla="*/ 42 h 53"/>
                <a:gd name="T104" fmla="*/ 4 w 92"/>
                <a:gd name="T105" fmla="*/ 41 h 53"/>
                <a:gd name="T106" fmla="*/ 0 w 92"/>
                <a:gd name="T10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53">
                  <a:moveTo>
                    <a:pt x="0" y="39"/>
                  </a:moveTo>
                  <a:cubicBezTo>
                    <a:pt x="8" y="34"/>
                    <a:pt x="8" y="34"/>
                    <a:pt x="8" y="34"/>
                  </a:cubicBezTo>
                  <a:cubicBezTo>
                    <a:pt x="13" y="33"/>
                    <a:pt x="13" y="33"/>
                    <a:pt x="13" y="33"/>
                  </a:cubicBezTo>
                  <a:cubicBezTo>
                    <a:pt x="23" y="33"/>
                    <a:pt x="23" y="33"/>
                    <a:pt x="23" y="33"/>
                  </a:cubicBezTo>
                  <a:cubicBezTo>
                    <a:pt x="29" y="31"/>
                    <a:pt x="29" y="31"/>
                    <a:pt x="29" y="31"/>
                  </a:cubicBezTo>
                  <a:cubicBezTo>
                    <a:pt x="33" y="31"/>
                    <a:pt x="33" y="31"/>
                    <a:pt x="33" y="31"/>
                  </a:cubicBezTo>
                  <a:cubicBezTo>
                    <a:pt x="37" y="31"/>
                    <a:pt x="37" y="31"/>
                    <a:pt x="37" y="31"/>
                  </a:cubicBezTo>
                  <a:cubicBezTo>
                    <a:pt x="44" y="29"/>
                    <a:pt x="44" y="29"/>
                    <a:pt x="44" y="29"/>
                  </a:cubicBezTo>
                  <a:cubicBezTo>
                    <a:pt x="49" y="26"/>
                    <a:pt x="49" y="26"/>
                    <a:pt x="49" y="26"/>
                  </a:cubicBezTo>
                  <a:cubicBezTo>
                    <a:pt x="52" y="25"/>
                    <a:pt x="52" y="25"/>
                    <a:pt x="52" y="25"/>
                  </a:cubicBezTo>
                  <a:cubicBezTo>
                    <a:pt x="56" y="24"/>
                    <a:pt x="56" y="24"/>
                    <a:pt x="56" y="24"/>
                  </a:cubicBezTo>
                  <a:cubicBezTo>
                    <a:pt x="58" y="21"/>
                    <a:pt x="58" y="21"/>
                    <a:pt x="58" y="21"/>
                  </a:cubicBezTo>
                  <a:cubicBezTo>
                    <a:pt x="62" y="17"/>
                    <a:pt x="62" y="17"/>
                    <a:pt x="62" y="17"/>
                  </a:cubicBezTo>
                  <a:cubicBezTo>
                    <a:pt x="63" y="11"/>
                    <a:pt x="63" y="11"/>
                    <a:pt x="63" y="11"/>
                  </a:cubicBezTo>
                  <a:cubicBezTo>
                    <a:pt x="64" y="7"/>
                    <a:pt x="64" y="7"/>
                    <a:pt x="64" y="7"/>
                  </a:cubicBezTo>
                  <a:cubicBezTo>
                    <a:pt x="64" y="3"/>
                    <a:pt x="64" y="3"/>
                    <a:pt x="64" y="3"/>
                  </a:cubicBezTo>
                  <a:cubicBezTo>
                    <a:pt x="69" y="0"/>
                    <a:pt x="69" y="0"/>
                    <a:pt x="69" y="0"/>
                  </a:cubicBezTo>
                  <a:cubicBezTo>
                    <a:pt x="71" y="2"/>
                    <a:pt x="71" y="2"/>
                    <a:pt x="71" y="2"/>
                  </a:cubicBezTo>
                  <a:cubicBezTo>
                    <a:pt x="72" y="5"/>
                    <a:pt x="72" y="5"/>
                    <a:pt x="72" y="5"/>
                  </a:cubicBezTo>
                  <a:cubicBezTo>
                    <a:pt x="72" y="5"/>
                    <a:pt x="75" y="7"/>
                    <a:pt x="76" y="7"/>
                  </a:cubicBezTo>
                  <a:cubicBezTo>
                    <a:pt x="77" y="8"/>
                    <a:pt x="81" y="8"/>
                    <a:pt x="81" y="8"/>
                  </a:cubicBezTo>
                  <a:cubicBezTo>
                    <a:pt x="88" y="8"/>
                    <a:pt x="88" y="8"/>
                    <a:pt x="88" y="8"/>
                  </a:cubicBezTo>
                  <a:cubicBezTo>
                    <a:pt x="90" y="8"/>
                    <a:pt x="90" y="8"/>
                    <a:pt x="90" y="8"/>
                  </a:cubicBezTo>
                  <a:cubicBezTo>
                    <a:pt x="91" y="19"/>
                    <a:pt x="91" y="19"/>
                    <a:pt x="91" y="19"/>
                  </a:cubicBezTo>
                  <a:cubicBezTo>
                    <a:pt x="92" y="21"/>
                    <a:pt x="92" y="21"/>
                    <a:pt x="92" y="21"/>
                  </a:cubicBezTo>
                  <a:cubicBezTo>
                    <a:pt x="92" y="24"/>
                    <a:pt x="92" y="24"/>
                    <a:pt x="92" y="24"/>
                  </a:cubicBezTo>
                  <a:cubicBezTo>
                    <a:pt x="89" y="26"/>
                    <a:pt x="89" y="26"/>
                    <a:pt x="89" y="26"/>
                  </a:cubicBezTo>
                  <a:cubicBezTo>
                    <a:pt x="84" y="29"/>
                    <a:pt x="84" y="29"/>
                    <a:pt x="84" y="29"/>
                  </a:cubicBezTo>
                  <a:cubicBezTo>
                    <a:pt x="82" y="30"/>
                    <a:pt x="82" y="30"/>
                    <a:pt x="82" y="30"/>
                  </a:cubicBezTo>
                  <a:cubicBezTo>
                    <a:pt x="77" y="32"/>
                    <a:pt x="77" y="32"/>
                    <a:pt x="77" y="32"/>
                  </a:cubicBezTo>
                  <a:cubicBezTo>
                    <a:pt x="73" y="35"/>
                    <a:pt x="73" y="35"/>
                    <a:pt x="73" y="35"/>
                  </a:cubicBezTo>
                  <a:cubicBezTo>
                    <a:pt x="71" y="39"/>
                    <a:pt x="71" y="39"/>
                    <a:pt x="71" y="39"/>
                  </a:cubicBezTo>
                  <a:cubicBezTo>
                    <a:pt x="68" y="43"/>
                    <a:pt x="68" y="43"/>
                    <a:pt x="68" y="43"/>
                  </a:cubicBezTo>
                  <a:cubicBezTo>
                    <a:pt x="67" y="46"/>
                    <a:pt x="67" y="46"/>
                    <a:pt x="67" y="46"/>
                  </a:cubicBezTo>
                  <a:cubicBezTo>
                    <a:pt x="67" y="49"/>
                    <a:pt x="67" y="49"/>
                    <a:pt x="67" y="49"/>
                  </a:cubicBezTo>
                  <a:cubicBezTo>
                    <a:pt x="61" y="50"/>
                    <a:pt x="61" y="50"/>
                    <a:pt x="61" y="50"/>
                  </a:cubicBezTo>
                  <a:cubicBezTo>
                    <a:pt x="61" y="50"/>
                    <a:pt x="52" y="50"/>
                    <a:pt x="51" y="50"/>
                  </a:cubicBezTo>
                  <a:cubicBezTo>
                    <a:pt x="50" y="50"/>
                    <a:pt x="43" y="50"/>
                    <a:pt x="43" y="50"/>
                  </a:cubicBezTo>
                  <a:cubicBezTo>
                    <a:pt x="41" y="47"/>
                    <a:pt x="41" y="47"/>
                    <a:pt x="41" y="47"/>
                  </a:cubicBezTo>
                  <a:cubicBezTo>
                    <a:pt x="41" y="44"/>
                    <a:pt x="41" y="44"/>
                    <a:pt x="41" y="44"/>
                  </a:cubicBezTo>
                  <a:cubicBezTo>
                    <a:pt x="36" y="44"/>
                    <a:pt x="36" y="44"/>
                    <a:pt x="36" y="44"/>
                  </a:cubicBezTo>
                  <a:cubicBezTo>
                    <a:pt x="33" y="45"/>
                    <a:pt x="33" y="45"/>
                    <a:pt x="33" y="45"/>
                  </a:cubicBezTo>
                  <a:cubicBezTo>
                    <a:pt x="33" y="50"/>
                    <a:pt x="33" y="50"/>
                    <a:pt x="33" y="50"/>
                  </a:cubicBezTo>
                  <a:cubicBezTo>
                    <a:pt x="31" y="52"/>
                    <a:pt x="31" y="52"/>
                    <a:pt x="31" y="52"/>
                  </a:cubicBezTo>
                  <a:cubicBezTo>
                    <a:pt x="31" y="52"/>
                    <a:pt x="23" y="52"/>
                    <a:pt x="22" y="52"/>
                  </a:cubicBezTo>
                  <a:cubicBezTo>
                    <a:pt x="21" y="52"/>
                    <a:pt x="18" y="51"/>
                    <a:pt x="18" y="51"/>
                  </a:cubicBezTo>
                  <a:cubicBezTo>
                    <a:pt x="13" y="49"/>
                    <a:pt x="13" y="49"/>
                    <a:pt x="13" y="49"/>
                  </a:cubicBezTo>
                  <a:cubicBezTo>
                    <a:pt x="10" y="52"/>
                    <a:pt x="10" y="52"/>
                    <a:pt x="10" y="52"/>
                  </a:cubicBezTo>
                  <a:cubicBezTo>
                    <a:pt x="8" y="53"/>
                    <a:pt x="8" y="53"/>
                    <a:pt x="8" y="53"/>
                  </a:cubicBezTo>
                  <a:cubicBezTo>
                    <a:pt x="6" y="50"/>
                    <a:pt x="6" y="50"/>
                    <a:pt x="6" y="50"/>
                  </a:cubicBezTo>
                  <a:cubicBezTo>
                    <a:pt x="8" y="46"/>
                    <a:pt x="8" y="46"/>
                    <a:pt x="8" y="46"/>
                  </a:cubicBezTo>
                  <a:cubicBezTo>
                    <a:pt x="7" y="42"/>
                    <a:pt x="7" y="42"/>
                    <a:pt x="7" y="42"/>
                  </a:cubicBezTo>
                  <a:cubicBezTo>
                    <a:pt x="4" y="41"/>
                    <a:pt x="4" y="41"/>
                    <a:pt x="4" y="41"/>
                  </a:cubicBezTo>
                  <a:lnTo>
                    <a:pt x="0"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3" name="Freeform 22"/>
            <p:cNvSpPr>
              <a:spLocks/>
            </p:cNvSpPr>
            <p:nvPr/>
          </p:nvSpPr>
          <p:spPr bwMode="auto">
            <a:xfrm>
              <a:off x="10325100" y="3405188"/>
              <a:ext cx="195262" cy="311150"/>
            </a:xfrm>
            <a:custGeom>
              <a:avLst/>
              <a:gdLst>
                <a:gd name="T0" fmla="*/ 2 w 52"/>
                <a:gd name="T1" fmla="*/ 80 h 83"/>
                <a:gd name="T2" fmla="*/ 6 w 52"/>
                <a:gd name="T3" fmla="*/ 82 h 83"/>
                <a:gd name="T4" fmla="*/ 9 w 52"/>
                <a:gd name="T5" fmla="*/ 83 h 83"/>
                <a:gd name="T6" fmla="*/ 19 w 52"/>
                <a:gd name="T7" fmla="*/ 82 h 83"/>
                <a:gd name="T8" fmla="*/ 22 w 52"/>
                <a:gd name="T9" fmla="*/ 79 h 83"/>
                <a:gd name="T10" fmla="*/ 25 w 52"/>
                <a:gd name="T11" fmla="*/ 76 h 83"/>
                <a:gd name="T12" fmla="*/ 28 w 52"/>
                <a:gd name="T13" fmla="*/ 72 h 83"/>
                <a:gd name="T14" fmla="*/ 32 w 52"/>
                <a:gd name="T15" fmla="*/ 67 h 83"/>
                <a:gd name="T16" fmla="*/ 35 w 52"/>
                <a:gd name="T17" fmla="*/ 62 h 83"/>
                <a:gd name="T18" fmla="*/ 37 w 52"/>
                <a:gd name="T19" fmla="*/ 59 h 83"/>
                <a:gd name="T20" fmla="*/ 40 w 52"/>
                <a:gd name="T21" fmla="*/ 52 h 83"/>
                <a:gd name="T22" fmla="*/ 41 w 52"/>
                <a:gd name="T23" fmla="*/ 46 h 83"/>
                <a:gd name="T24" fmla="*/ 48 w 52"/>
                <a:gd name="T25" fmla="*/ 43 h 83"/>
                <a:gd name="T26" fmla="*/ 50 w 52"/>
                <a:gd name="T27" fmla="*/ 40 h 83"/>
                <a:gd name="T28" fmla="*/ 51 w 52"/>
                <a:gd name="T29" fmla="*/ 32 h 83"/>
                <a:gd name="T30" fmla="*/ 52 w 52"/>
                <a:gd name="T31" fmla="*/ 21 h 83"/>
                <a:gd name="T32" fmla="*/ 52 w 52"/>
                <a:gd name="T33" fmla="*/ 13 h 83"/>
                <a:gd name="T34" fmla="*/ 49 w 52"/>
                <a:gd name="T35" fmla="*/ 7 h 83"/>
                <a:gd name="T36" fmla="*/ 45 w 52"/>
                <a:gd name="T37" fmla="*/ 4 h 83"/>
                <a:gd name="T38" fmla="*/ 41 w 52"/>
                <a:gd name="T39" fmla="*/ 1 h 83"/>
                <a:gd name="T40" fmla="*/ 37 w 52"/>
                <a:gd name="T41" fmla="*/ 0 h 83"/>
                <a:gd name="T42" fmla="*/ 29 w 52"/>
                <a:gd name="T43" fmla="*/ 0 h 83"/>
                <a:gd name="T44" fmla="*/ 26 w 52"/>
                <a:gd name="T45" fmla="*/ 1 h 83"/>
                <a:gd name="T46" fmla="*/ 23 w 52"/>
                <a:gd name="T47" fmla="*/ 3 h 83"/>
                <a:gd name="T48" fmla="*/ 21 w 52"/>
                <a:gd name="T49" fmla="*/ 5 h 83"/>
                <a:gd name="T50" fmla="*/ 21 w 52"/>
                <a:gd name="T51" fmla="*/ 9 h 83"/>
                <a:gd name="T52" fmla="*/ 21 w 52"/>
                <a:gd name="T53" fmla="*/ 13 h 83"/>
                <a:gd name="T54" fmla="*/ 22 w 52"/>
                <a:gd name="T55" fmla="*/ 17 h 83"/>
                <a:gd name="T56" fmla="*/ 23 w 52"/>
                <a:gd name="T57" fmla="*/ 21 h 83"/>
                <a:gd name="T58" fmla="*/ 22 w 52"/>
                <a:gd name="T59" fmla="*/ 24 h 83"/>
                <a:gd name="T60" fmla="*/ 21 w 52"/>
                <a:gd name="T61" fmla="*/ 27 h 83"/>
                <a:gd name="T62" fmla="*/ 21 w 52"/>
                <a:gd name="T63" fmla="*/ 32 h 83"/>
                <a:gd name="T64" fmla="*/ 20 w 52"/>
                <a:gd name="T65" fmla="*/ 38 h 83"/>
                <a:gd name="T66" fmla="*/ 18 w 52"/>
                <a:gd name="T67" fmla="*/ 45 h 83"/>
                <a:gd name="T68" fmla="*/ 16 w 52"/>
                <a:gd name="T69" fmla="*/ 49 h 83"/>
                <a:gd name="T70" fmla="*/ 13 w 52"/>
                <a:gd name="T71" fmla="*/ 53 h 83"/>
                <a:gd name="T72" fmla="*/ 12 w 52"/>
                <a:gd name="T73" fmla="*/ 57 h 83"/>
                <a:gd name="T74" fmla="*/ 10 w 52"/>
                <a:gd name="T75" fmla="*/ 60 h 83"/>
                <a:gd name="T76" fmla="*/ 5 w 52"/>
                <a:gd name="T77" fmla="*/ 61 h 83"/>
                <a:gd name="T78" fmla="*/ 1 w 52"/>
                <a:gd name="T79" fmla="*/ 63 h 83"/>
                <a:gd name="T80" fmla="*/ 1 w 52"/>
                <a:gd name="T81" fmla="*/ 68 h 83"/>
                <a:gd name="T82" fmla="*/ 1 w 52"/>
                <a:gd name="T83" fmla="*/ 73 h 83"/>
                <a:gd name="T84" fmla="*/ 0 w 52"/>
                <a:gd name="T85" fmla="*/ 79 h 83"/>
                <a:gd name="T86" fmla="*/ 2 w 52"/>
                <a:gd name="T8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83">
                  <a:moveTo>
                    <a:pt x="2" y="80"/>
                  </a:moveTo>
                  <a:cubicBezTo>
                    <a:pt x="6" y="82"/>
                    <a:pt x="6" y="82"/>
                    <a:pt x="6" y="82"/>
                  </a:cubicBezTo>
                  <a:cubicBezTo>
                    <a:pt x="9" y="83"/>
                    <a:pt x="9" y="83"/>
                    <a:pt x="9" y="83"/>
                  </a:cubicBezTo>
                  <a:cubicBezTo>
                    <a:pt x="19" y="82"/>
                    <a:pt x="19" y="82"/>
                    <a:pt x="19" y="82"/>
                  </a:cubicBezTo>
                  <a:cubicBezTo>
                    <a:pt x="22" y="79"/>
                    <a:pt x="22" y="79"/>
                    <a:pt x="22" y="79"/>
                  </a:cubicBezTo>
                  <a:cubicBezTo>
                    <a:pt x="25" y="76"/>
                    <a:pt x="25" y="76"/>
                    <a:pt x="25" y="76"/>
                  </a:cubicBezTo>
                  <a:cubicBezTo>
                    <a:pt x="28" y="72"/>
                    <a:pt x="28" y="72"/>
                    <a:pt x="28" y="72"/>
                  </a:cubicBezTo>
                  <a:cubicBezTo>
                    <a:pt x="32" y="67"/>
                    <a:pt x="32" y="67"/>
                    <a:pt x="32" y="67"/>
                  </a:cubicBezTo>
                  <a:cubicBezTo>
                    <a:pt x="35" y="62"/>
                    <a:pt x="35" y="62"/>
                    <a:pt x="35" y="62"/>
                  </a:cubicBezTo>
                  <a:cubicBezTo>
                    <a:pt x="37" y="59"/>
                    <a:pt x="37" y="59"/>
                    <a:pt x="37" y="59"/>
                  </a:cubicBezTo>
                  <a:cubicBezTo>
                    <a:pt x="40" y="52"/>
                    <a:pt x="40" y="52"/>
                    <a:pt x="40" y="52"/>
                  </a:cubicBezTo>
                  <a:cubicBezTo>
                    <a:pt x="41" y="46"/>
                    <a:pt x="41" y="46"/>
                    <a:pt x="41" y="46"/>
                  </a:cubicBezTo>
                  <a:cubicBezTo>
                    <a:pt x="48" y="43"/>
                    <a:pt x="48" y="43"/>
                    <a:pt x="48" y="43"/>
                  </a:cubicBezTo>
                  <a:cubicBezTo>
                    <a:pt x="48" y="43"/>
                    <a:pt x="50" y="41"/>
                    <a:pt x="50" y="40"/>
                  </a:cubicBezTo>
                  <a:cubicBezTo>
                    <a:pt x="50" y="39"/>
                    <a:pt x="51" y="32"/>
                    <a:pt x="51" y="32"/>
                  </a:cubicBezTo>
                  <a:cubicBezTo>
                    <a:pt x="52" y="21"/>
                    <a:pt x="52" y="21"/>
                    <a:pt x="52" y="21"/>
                  </a:cubicBezTo>
                  <a:cubicBezTo>
                    <a:pt x="52" y="13"/>
                    <a:pt x="52" y="13"/>
                    <a:pt x="52" y="13"/>
                  </a:cubicBezTo>
                  <a:cubicBezTo>
                    <a:pt x="49" y="7"/>
                    <a:pt x="49" y="7"/>
                    <a:pt x="49" y="7"/>
                  </a:cubicBezTo>
                  <a:cubicBezTo>
                    <a:pt x="45" y="4"/>
                    <a:pt x="45" y="4"/>
                    <a:pt x="45" y="4"/>
                  </a:cubicBezTo>
                  <a:cubicBezTo>
                    <a:pt x="41" y="1"/>
                    <a:pt x="41" y="1"/>
                    <a:pt x="41" y="1"/>
                  </a:cubicBezTo>
                  <a:cubicBezTo>
                    <a:pt x="37" y="0"/>
                    <a:pt x="37" y="0"/>
                    <a:pt x="37" y="0"/>
                  </a:cubicBezTo>
                  <a:cubicBezTo>
                    <a:pt x="29" y="0"/>
                    <a:pt x="29" y="0"/>
                    <a:pt x="29" y="0"/>
                  </a:cubicBezTo>
                  <a:cubicBezTo>
                    <a:pt x="26" y="1"/>
                    <a:pt x="26" y="1"/>
                    <a:pt x="26" y="1"/>
                  </a:cubicBezTo>
                  <a:cubicBezTo>
                    <a:pt x="23" y="3"/>
                    <a:pt x="23" y="3"/>
                    <a:pt x="23" y="3"/>
                  </a:cubicBezTo>
                  <a:cubicBezTo>
                    <a:pt x="21" y="5"/>
                    <a:pt x="21" y="5"/>
                    <a:pt x="21" y="5"/>
                  </a:cubicBezTo>
                  <a:cubicBezTo>
                    <a:pt x="21" y="9"/>
                    <a:pt x="21" y="9"/>
                    <a:pt x="21" y="9"/>
                  </a:cubicBezTo>
                  <a:cubicBezTo>
                    <a:pt x="21" y="13"/>
                    <a:pt x="21" y="13"/>
                    <a:pt x="21" y="13"/>
                  </a:cubicBezTo>
                  <a:cubicBezTo>
                    <a:pt x="22" y="17"/>
                    <a:pt x="22" y="17"/>
                    <a:pt x="22" y="17"/>
                  </a:cubicBezTo>
                  <a:cubicBezTo>
                    <a:pt x="23" y="21"/>
                    <a:pt x="23" y="21"/>
                    <a:pt x="23" y="21"/>
                  </a:cubicBezTo>
                  <a:cubicBezTo>
                    <a:pt x="22" y="24"/>
                    <a:pt x="22" y="24"/>
                    <a:pt x="22" y="24"/>
                  </a:cubicBezTo>
                  <a:cubicBezTo>
                    <a:pt x="21" y="27"/>
                    <a:pt x="21" y="27"/>
                    <a:pt x="21" y="27"/>
                  </a:cubicBezTo>
                  <a:cubicBezTo>
                    <a:pt x="21" y="32"/>
                    <a:pt x="21" y="32"/>
                    <a:pt x="21" y="32"/>
                  </a:cubicBezTo>
                  <a:cubicBezTo>
                    <a:pt x="20" y="38"/>
                    <a:pt x="20" y="38"/>
                    <a:pt x="20" y="38"/>
                  </a:cubicBezTo>
                  <a:cubicBezTo>
                    <a:pt x="18" y="45"/>
                    <a:pt x="18" y="45"/>
                    <a:pt x="18" y="45"/>
                  </a:cubicBezTo>
                  <a:cubicBezTo>
                    <a:pt x="16" y="49"/>
                    <a:pt x="16" y="49"/>
                    <a:pt x="16" y="49"/>
                  </a:cubicBezTo>
                  <a:cubicBezTo>
                    <a:pt x="13" y="53"/>
                    <a:pt x="13" y="53"/>
                    <a:pt x="13" y="53"/>
                  </a:cubicBezTo>
                  <a:cubicBezTo>
                    <a:pt x="12" y="57"/>
                    <a:pt x="12" y="57"/>
                    <a:pt x="12" y="57"/>
                  </a:cubicBezTo>
                  <a:cubicBezTo>
                    <a:pt x="10" y="60"/>
                    <a:pt x="10" y="60"/>
                    <a:pt x="10" y="60"/>
                  </a:cubicBezTo>
                  <a:cubicBezTo>
                    <a:pt x="5" y="61"/>
                    <a:pt x="5" y="61"/>
                    <a:pt x="5" y="61"/>
                  </a:cubicBezTo>
                  <a:cubicBezTo>
                    <a:pt x="1" y="63"/>
                    <a:pt x="1" y="63"/>
                    <a:pt x="1" y="63"/>
                  </a:cubicBezTo>
                  <a:cubicBezTo>
                    <a:pt x="1" y="68"/>
                    <a:pt x="1" y="68"/>
                    <a:pt x="1" y="68"/>
                  </a:cubicBezTo>
                  <a:cubicBezTo>
                    <a:pt x="1" y="73"/>
                    <a:pt x="1" y="73"/>
                    <a:pt x="1" y="73"/>
                  </a:cubicBezTo>
                  <a:cubicBezTo>
                    <a:pt x="0" y="79"/>
                    <a:pt x="0" y="79"/>
                    <a:pt x="0" y="79"/>
                  </a:cubicBezTo>
                  <a:lnTo>
                    <a:pt x="2"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4" name="Freeform 23"/>
            <p:cNvSpPr>
              <a:spLocks/>
            </p:cNvSpPr>
            <p:nvPr/>
          </p:nvSpPr>
          <p:spPr bwMode="auto">
            <a:xfrm>
              <a:off x="9402763" y="3032125"/>
              <a:ext cx="1087437" cy="854075"/>
            </a:xfrm>
            <a:custGeom>
              <a:avLst/>
              <a:gdLst>
                <a:gd name="T0" fmla="*/ 9 w 289"/>
                <a:gd name="T1" fmla="*/ 146 h 227"/>
                <a:gd name="T2" fmla="*/ 37 w 289"/>
                <a:gd name="T3" fmla="*/ 147 h 227"/>
                <a:gd name="T4" fmla="*/ 48 w 289"/>
                <a:gd name="T5" fmla="*/ 155 h 227"/>
                <a:gd name="T6" fmla="*/ 57 w 289"/>
                <a:gd name="T7" fmla="*/ 152 h 227"/>
                <a:gd name="T8" fmla="*/ 76 w 289"/>
                <a:gd name="T9" fmla="*/ 150 h 227"/>
                <a:gd name="T10" fmla="*/ 93 w 289"/>
                <a:gd name="T11" fmla="*/ 150 h 227"/>
                <a:gd name="T12" fmla="*/ 99 w 289"/>
                <a:gd name="T13" fmla="*/ 160 h 227"/>
                <a:gd name="T14" fmla="*/ 101 w 289"/>
                <a:gd name="T15" fmla="*/ 175 h 227"/>
                <a:gd name="T16" fmla="*/ 107 w 289"/>
                <a:gd name="T17" fmla="*/ 184 h 227"/>
                <a:gd name="T18" fmla="*/ 117 w 289"/>
                <a:gd name="T19" fmla="*/ 189 h 227"/>
                <a:gd name="T20" fmla="*/ 117 w 289"/>
                <a:gd name="T21" fmla="*/ 200 h 227"/>
                <a:gd name="T22" fmla="*/ 116 w 289"/>
                <a:gd name="T23" fmla="*/ 212 h 227"/>
                <a:gd name="T24" fmla="*/ 121 w 289"/>
                <a:gd name="T25" fmla="*/ 222 h 227"/>
                <a:gd name="T26" fmla="*/ 125 w 289"/>
                <a:gd name="T27" fmla="*/ 227 h 227"/>
                <a:gd name="T28" fmla="*/ 135 w 289"/>
                <a:gd name="T29" fmla="*/ 221 h 227"/>
                <a:gd name="T30" fmla="*/ 145 w 289"/>
                <a:gd name="T31" fmla="*/ 220 h 227"/>
                <a:gd name="T32" fmla="*/ 157 w 289"/>
                <a:gd name="T33" fmla="*/ 215 h 227"/>
                <a:gd name="T34" fmla="*/ 171 w 289"/>
                <a:gd name="T35" fmla="*/ 211 h 227"/>
                <a:gd name="T36" fmla="*/ 184 w 289"/>
                <a:gd name="T37" fmla="*/ 207 h 227"/>
                <a:gd name="T38" fmla="*/ 197 w 289"/>
                <a:gd name="T39" fmla="*/ 205 h 227"/>
                <a:gd name="T40" fmla="*/ 214 w 289"/>
                <a:gd name="T41" fmla="*/ 203 h 227"/>
                <a:gd name="T42" fmla="*/ 228 w 289"/>
                <a:gd name="T43" fmla="*/ 192 h 227"/>
                <a:gd name="T44" fmla="*/ 234 w 289"/>
                <a:gd name="T45" fmla="*/ 176 h 227"/>
                <a:gd name="T46" fmla="*/ 241 w 289"/>
                <a:gd name="T47" fmla="*/ 164 h 227"/>
                <a:gd name="T48" fmla="*/ 252 w 289"/>
                <a:gd name="T49" fmla="*/ 155 h 227"/>
                <a:gd name="T50" fmla="*/ 260 w 289"/>
                <a:gd name="T51" fmla="*/ 142 h 227"/>
                <a:gd name="T52" fmla="*/ 261 w 289"/>
                <a:gd name="T53" fmla="*/ 125 h 227"/>
                <a:gd name="T54" fmla="*/ 262 w 289"/>
                <a:gd name="T55" fmla="*/ 117 h 227"/>
                <a:gd name="T56" fmla="*/ 260 w 289"/>
                <a:gd name="T57" fmla="*/ 106 h 227"/>
                <a:gd name="T58" fmla="*/ 265 w 289"/>
                <a:gd name="T59" fmla="*/ 95 h 227"/>
                <a:gd name="T60" fmla="*/ 272 w 289"/>
                <a:gd name="T61" fmla="*/ 94 h 227"/>
                <a:gd name="T62" fmla="*/ 282 w 289"/>
                <a:gd name="T63" fmla="*/ 92 h 227"/>
                <a:gd name="T64" fmla="*/ 274 w 289"/>
                <a:gd name="T65" fmla="*/ 74 h 227"/>
                <a:gd name="T66" fmla="*/ 282 w 289"/>
                <a:gd name="T67" fmla="*/ 66 h 227"/>
                <a:gd name="T68" fmla="*/ 287 w 289"/>
                <a:gd name="T69" fmla="*/ 54 h 227"/>
                <a:gd name="T70" fmla="*/ 283 w 289"/>
                <a:gd name="T71" fmla="*/ 43 h 227"/>
                <a:gd name="T72" fmla="*/ 270 w 289"/>
                <a:gd name="T73" fmla="*/ 39 h 227"/>
                <a:gd name="T74" fmla="*/ 258 w 289"/>
                <a:gd name="T75" fmla="*/ 40 h 227"/>
                <a:gd name="T76" fmla="*/ 253 w 289"/>
                <a:gd name="T77" fmla="*/ 32 h 227"/>
                <a:gd name="T78" fmla="*/ 244 w 289"/>
                <a:gd name="T79" fmla="*/ 25 h 227"/>
                <a:gd name="T80" fmla="*/ 232 w 289"/>
                <a:gd name="T81" fmla="*/ 24 h 227"/>
                <a:gd name="T82" fmla="*/ 214 w 289"/>
                <a:gd name="T83" fmla="*/ 13 h 227"/>
                <a:gd name="T84" fmla="*/ 202 w 289"/>
                <a:gd name="T85" fmla="*/ 10 h 227"/>
                <a:gd name="T86" fmla="*/ 192 w 289"/>
                <a:gd name="T87" fmla="*/ 13 h 227"/>
                <a:gd name="T88" fmla="*/ 186 w 289"/>
                <a:gd name="T89" fmla="*/ 3 h 227"/>
                <a:gd name="T90" fmla="*/ 174 w 289"/>
                <a:gd name="T91" fmla="*/ 0 h 227"/>
                <a:gd name="T92" fmla="*/ 138 w 289"/>
                <a:gd name="T93" fmla="*/ 22 h 227"/>
                <a:gd name="T94" fmla="*/ 128 w 289"/>
                <a:gd name="T95" fmla="*/ 19 h 227"/>
                <a:gd name="T96" fmla="*/ 117 w 289"/>
                <a:gd name="T97" fmla="*/ 19 h 227"/>
                <a:gd name="T98" fmla="*/ 111 w 289"/>
                <a:gd name="T99" fmla="*/ 28 h 227"/>
                <a:gd name="T100" fmla="*/ 111 w 289"/>
                <a:gd name="T101" fmla="*/ 43 h 227"/>
                <a:gd name="T102" fmla="*/ 99 w 289"/>
                <a:gd name="T103" fmla="*/ 47 h 227"/>
                <a:gd name="T104" fmla="*/ 100 w 289"/>
                <a:gd name="T105" fmla="*/ 61 h 227"/>
                <a:gd name="T106" fmla="*/ 101 w 289"/>
                <a:gd name="T107" fmla="*/ 74 h 227"/>
                <a:gd name="T108" fmla="*/ 96 w 289"/>
                <a:gd name="T109" fmla="*/ 83 h 227"/>
                <a:gd name="T110" fmla="*/ 98 w 289"/>
                <a:gd name="T111" fmla="*/ 94 h 227"/>
                <a:gd name="T112" fmla="*/ 92 w 289"/>
                <a:gd name="T113" fmla="*/ 106 h 227"/>
                <a:gd name="T114" fmla="*/ 79 w 289"/>
                <a:gd name="T115" fmla="*/ 116 h 227"/>
                <a:gd name="T116" fmla="*/ 67 w 289"/>
                <a:gd name="T117" fmla="*/ 110 h 227"/>
                <a:gd name="T118" fmla="*/ 49 w 289"/>
                <a:gd name="T119" fmla="*/ 110 h 227"/>
                <a:gd name="T120" fmla="*/ 37 w 289"/>
                <a:gd name="T121" fmla="*/ 115 h 227"/>
                <a:gd name="T122" fmla="*/ 21 w 289"/>
                <a:gd name="T123" fmla="*/ 117 h 227"/>
                <a:gd name="T124" fmla="*/ 6 w 289"/>
                <a:gd name="T125" fmla="*/ 13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227">
                  <a:moveTo>
                    <a:pt x="0" y="144"/>
                  </a:moveTo>
                  <a:cubicBezTo>
                    <a:pt x="1" y="146"/>
                    <a:pt x="1" y="146"/>
                    <a:pt x="1" y="146"/>
                  </a:cubicBezTo>
                  <a:cubicBezTo>
                    <a:pt x="9" y="146"/>
                    <a:pt x="9" y="146"/>
                    <a:pt x="9" y="146"/>
                  </a:cubicBezTo>
                  <a:cubicBezTo>
                    <a:pt x="17" y="146"/>
                    <a:pt x="17" y="146"/>
                    <a:pt x="17" y="146"/>
                  </a:cubicBezTo>
                  <a:cubicBezTo>
                    <a:pt x="26" y="147"/>
                    <a:pt x="26" y="147"/>
                    <a:pt x="26" y="147"/>
                  </a:cubicBezTo>
                  <a:cubicBezTo>
                    <a:pt x="37" y="147"/>
                    <a:pt x="37" y="147"/>
                    <a:pt x="37" y="147"/>
                  </a:cubicBezTo>
                  <a:cubicBezTo>
                    <a:pt x="43" y="150"/>
                    <a:pt x="43" y="150"/>
                    <a:pt x="43" y="150"/>
                  </a:cubicBezTo>
                  <a:cubicBezTo>
                    <a:pt x="45" y="153"/>
                    <a:pt x="45" y="153"/>
                    <a:pt x="45" y="153"/>
                  </a:cubicBezTo>
                  <a:cubicBezTo>
                    <a:pt x="48" y="155"/>
                    <a:pt x="48" y="155"/>
                    <a:pt x="48" y="155"/>
                  </a:cubicBezTo>
                  <a:cubicBezTo>
                    <a:pt x="52" y="155"/>
                    <a:pt x="52" y="155"/>
                    <a:pt x="52" y="155"/>
                  </a:cubicBezTo>
                  <a:cubicBezTo>
                    <a:pt x="54" y="154"/>
                    <a:pt x="54" y="154"/>
                    <a:pt x="54" y="154"/>
                  </a:cubicBezTo>
                  <a:cubicBezTo>
                    <a:pt x="54" y="154"/>
                    <a:pt x="55" y="152"/>
                    <a:pt x="57" y="152"/>
                  </a:cubicBezTo>
                  <a:cubicBezTo>
                    <a:pt x="58" y="152"/>
                    <a:pt x="63" y="152"/>
                    <a:pt x="64" y="152"/>
                  </a:cubicBezTo>
                  <a:cubicBezTo>
                    <a:pt x="66" y="152"/>
                    <a:pt x="68" y="150"/>
                    <a:pt x="69" y="150"/>
                  </a:cubicBezTo>
                  <a:cubicBezTo>
                    <a:pt x="70" y="150"/>
                    <a:pt x="76" y="150"/>
                    <a:pt x="76" y="150"/>
                  </a:cubicBezTo>
                  <a:cubicBezTo>
                    <a:pt x="76" y="150"/>
                    <a:pt x="81" y="149"/>
                    <a:pt x="82" y="149"/>
                  </a:cubicBezTo>
                  <a:cubicBezTo>
                    <a:pt x="83" y="149"/>
                    <a:pt x="88" y="149"/>
                    <a:pt x="88" y="149"/>
                  </a:cubicBezTo>
                  <a:cubicBezTo>
                    <a:pt x="93" y="150"/>
                    <a:pt x="93" y="150"/>
                    <a:pt x="93" y="150"/>
                  </a:cubicBezTo>
                  <a:cubicBezTo>
                    <a:pt x="95" y="153"/>
                    <a:pt x="95" y="153"/>
                    <a:pt x="95" y="153"/>
                  </a:cubicBezTo>
                  <a:cubicBezTo>
                    <a:pt x="97" y="155"/>
                    <a:pt x="97" y="155"/>
                    <a:pt x="97" y="155"/>
                  </a:cubicBezTo>
                  <a:cubicBezTo>
                    <a:pt x="99" y="160"/>
                    <a:pt x="99" y="160"/>
                    <a:pt x="99" y="160"/>
                  </a:cubicBezTo>
                  <a:cubicBezTo>
                    <a:pt x="100" y="166"/>
                    <a:pt x="100" y="166"/>
                    <a:pt x="100" y="166"/>
                  </a:cubicBezTo>
                  <a:cubicBezTo>
                    <a:pt x="100" y="171"/>
                    <a:pt x="100" y="171"/>
                    <a:pt x="100" y="171"/>
                  </a:cubicBezTo>
                  <a:cubicBezTo>
                    <a:pt x="101" y="175"/>
                    <a:pt x="101" y="175"/>
                    <a:pt x="101" y="175"/>
                  </a:cubicBezTo>
                  <a:cubicBezTo>
                    <a:pt x="102" y="178"/>
                    <a:pt x="102" y="178"/>
                    <a:pt x="102" y="178"/>
                  </a:cubicBezTo>
                  <a:cubicBezTo>
                    <a:pt x="104" y="181"/>
                    <a:pt x="104" y="181"/>
                    <a:pt x="104" y="181"/>
                  </a:cubicBezTo>
                  <a:cubicBezTo>
                    <a:pt x="107" y="184"/>
                    <a:pt x="107" y="184"/>
                    <a:pt x="107" y="184"/>
                  </a:cubicBezTo>
                  <a:cubicBezTo>
                    <a:pt x="110" y="186"/>
                    <a:pt x="110" y="186"/>
                    <a:pt x="110" y="186"/>
                  </a:cubicBezTo>
                  <a:cubicBezTo>
                    <a:pt x="113" y="187"/>
                    <a:pt x="113" y="187"/>
                    <a:pt x="113" y="187"/>
                  </a:cubicBezTo>
                  <a:cubicBezTo>
                    <a:pt x="117" y="189"/>
                    <a:pt x="117" y="189"/>
                    <a:pt x="117" y="189"/>
                  </a:cubicBezTo>
                  <a:cubicBezTo>
                    <a:pt x="118" y="192"/>
                    <a:pt x="118" y="192"/>
                    <a:pt x="118" y="192"/>
                  </a:cubicBezTo>
                  <a:cubicBezTo>
                    <a:pt x="117" y="196"/>
                    <a:pt x="117" y="196"/>
                    <a:pt x="117" y="196"/>
                  </a:cubicBezTo>
                  <a:cubicBezTo>
                    <a:pt x="117" y="200"/>
                    <a:pt x="117" y="200"/>
                    <a:pt x="117" y="200"/>
                  </a:cubicBezTo>
                  <a:cubicBezTo>
                    <a:pt x="116" y="203"/>
                    <a:pt x="116" y="203"/>
                    <a:pt x="116" y="203"/>
                  </a:cubicBezTo>
                  <a:cubicBezTo>
                    <a:pt x="116" y="208"/>
                    <a:pt x="116" y="208"/>
                    <a:pt x="116" y="208"/>
                  </a:cubicBezTo>
                  <a:cubicBezTo>
                    <a:pt x="116" y="212"/>
                    <a:pt x="116" y="212"/>
                    <a:pt x="116" y="212"/>
                  </a:cubicBezTo>
                  <a:cubicBezTo>
                    <a:pt x="117" y="216"/>
                    <a:pt x="117" y="216"/>
                    <a:pt x="117" y="216"/>
                  </a:cubicBezTo>
                  <a:cubicBezTo>
                    <a:pt x="118" y="218"/>
                    <a:pt x="118" y="218"/>
                    <a:pt x="118" y="218"/>
                  </a:cubicBezTo>
                  <a:cubicBezTo>
                    <a:pt x="121" y="222"/>
                    <a:pt x="121" y="222"/>
                    <a:pt x="121" y="222"/>
                  </a:cubicBezTo>
                  <a:cubicBezTo>
                    <a:pt x="121" y="225"/>
                    <a:pt x="121" y="225"/>
                    <a:pt x="121" y="225"/>
                  </a:cubicBezTo>
                  <a:cubicBezTo>
                    <a:pt x="121" y="227"/>
                    <a:pt x="121" y="227"/>
                    <a:pt x="121" y="227"/>
                  </a:cubicBezTo>
                  <a:cubicBezTo>
                    <a:pt x="125" y="227"/>
                    <a:pt x="125" y="227"/>
                    <a:pt x="125" y="227"/>
                  </a:cubicBezTo>
                  <a:cubicBezTo>
                    <a:pt x="131" y="227"/>
                    <a:pt x="131" y="227"/>
                    <a:pt x="131" y="227"/>
                  </a:cubicBezTo>
                  <a:cubicBezTo>
                    <a:pt x="132" y="224"/>
                    <a:pt x="132" y="224"/>
                    <a:pt x="132" y="224"/>
                  </a:cubicBezTo>
                  <a:cubicBezTo>
                    <a:pt x="135" y="221"/>
                    <a:pt x="135" y="221"/>
                    <a:pt x="135" y="221"/>
                  </a:cubicBezTo>
                  <a:cubicBezTo>
                    <a:pt x="139" y="219"/>
                    <a:pt x="139" y="219"/>
                    <a:pt x="139" y="219"/>
                  </a:cubicBezTo>
                  <a:cubicBezTo>
                    <a:pt x="141" y="221"/>
                    <a:pt x="141" y="221"/>
                    <a:pt x="141" y="221"/>
                  </a:cubicBezTo>
                  <a:cubicBezTo>
                    <a:pt x="141" y="221"/>
                    <a:pt x="144" y="221"/>
                    <a:pt x="145" y="220"/>
                  </a:cubicBezTo>
                  <a:cubicBezTo>
                    <a:pt x="145" y="220"/>
                    <a:pt x="147" y="219"/>
                    <a:pt x="147" y="219"/>
                  </a:cubicBezTo>
                  <a:cubicBezTo>
                    <a:pt x="153" y="217"/>
                    <a:pt x="153" y="217"/>
                    <a:pt x="153" y="217"/>
                  </a:cubicBezTo>
                  <a:cubicBezTo>
                    <a:pt x="157" y="215"/>
                    <a:pt x="157" y="215"/>
                    <a:pt x="157" y="215"/>
                  </a:cubicBezTo>
                  <a:cubicBezTo>
                    <a:pt x="160" y="213"/>
                    <a:pt x="160" y="213"/>
                    <a:pt x="160" y="213"/>
                  </a:cubicBezTo>
                  <a:cubicBezTo>
                    <a:pt x="166" y="212"/>
                    <a:pt x="166" y="212"/>
                    <a:pt x="166" y="212"/>
                  </a:cubicBezTo>
                  <a:cubicBezTo>
                    <a:pt x="171" y="211"/>
                    <a:pt x="171" y="211"/>
                    <a:pt x="171" y="211"/>
                  </a:cubicBezTo>
                  <a:cubicBezTo>
                    <a:pt x="175" y="209"/>
                    <a:pt x="175" y="209"/>
                    <a:pt x="175" y="209"/>
                  </a:cubicBezTo>
                  <a:cubicBezTo>
                    <a:pt x="178" y="208"/>
                    <a:pt x="178" y="208"/>
                    <a:pt x="178" y="208"/>
                  </a:cubicBezTo>
                  <a:cubicBezTo>
                    <a:pt x="184" y="207"/>
                    <a:pt x="184" y="207"/>
                    <a:pt x="184" y="207"/>
                  </a:cubicBezTo>
                  <a:cubicBezTo>
                    <a:pt x="189" y="206"/>
                    <a:pt x="189" y="206"/>
                    <a:pt x="189" y="206"/>
                  </a:cubicBezTo>
                  <a:cubicBezTo>
                    <a:pt x="193" y="205"/>
                    <a:pt x="193" y="205"/>
                    <a:pt x="193" y="205"/>
                  </a:cubicBezTo>
                  <a:cubicBezTo>
                    <a:pt x="197" y="205"/>
                    <a:pt x="197" y="205"/>
                    <a:pt x="197" y="205"/>
                  </a:cubicBezTo>
                  <a:cubicBezTo>
                    <a:pt x="204" y="205"/>
                    <a:pt x="204" y="205"/>
                    <a:pt x="204" y="205"/>
                  </a:cubicBezTo>
                  <a:cubicBezTo>
                    <a:pt x="209" y="205"/>
                    <a:pt x="209" y="205"/>
                    <a:pt x="209" y="205"/>
                  </a:cubicBezTo>
                  <a:cubicBezTo>
                    <a:pt x="214" y="203"/>
                    <a:pt x="214" y="203"/>
                    <a:pt x="214" y="203"/>
                  </a:cubicBezTo>
                  <a:cubicBezTo>
                    <a:pt x="214" y="203"/>
                    <a:pt x="220" y="200"/>
                    <a:pt x="220" y="200"/>
                  </a:cubicBezTo>
                  <a:cubicBezTo>
                    <a:pt x="220" y="199"/>
                    <a:pt x="225" y="196"/>
                    <a:pt x="225" y="196"/>
                  </a:cubicBezTo>
                  <a:cubicBezTo>
                    <a:pt x="228" y="192"/>
                    <a:pt x="228" y="192"/>
                    <a:pt x="228" y="192"/>
                  </a:cubicBezTo>
                  <a:cubicBezTo>
                    <a:pt x="230" y="186"/>
                    <a:pt x="230" y="186"/>
                    <a:pt x="230" y="186"/>
                  </a:cubicBezTo>
                  <a:cubicBezTo>
                    <a:pt x="232" y="180"/>
                    <a:pt x="232" y="180"/>
                    <a:pt x="232" y="180"/>
                  </a:cubicBezTo>
                  <a:cubicBezTo>
                    <a:pt x="234" y="176"/>
                    <a:pt x="234" y="176"/>
                    <a:pt x="234" y="176"/>
                  </a:cubicBezTo>
                  <a:cubicBezTo>
                    <a:pt x="236" y="172"/>
                    <a:pt x="236" y="172"/>
                    <a:pt x="236" y="172"/>
                  </a:cubicBezTo>
                  <a:cubicBezTo>
                    <a:pt x="239" y="169"/>
                    <a:pt x="239" y="169"/>
                    <a:pt x="239" y="169"/>
                  </a:cubicBezTo>
                  <a:cubicBezTo>
                    <a:pt x="241" y="164"/>
                    <a:pt x="241" y="164"/>
                    <a:pt x="241" y="164"/>
                  </a:cubicBezTo>
                  <a:cubicBezTo>
                    <a:pt x="242" y="159"/>
                    <a:pt x="242" y="159"/>
                    <a:pt x="242" y="159"/>
                  </a:cubicBezTo>
                  <a:cubicBezTo>
                    <a:pt x="245" y="155"/>
                    <a:pt x="245" y="155"/>
                    <a:pt x="245" y="155"/>
                  </a:cubicBezTo>
                  <a:cubicBezTo>
                    <a:pt x="252" y="155"/>
                    <a:pt x="252" y="155"/>
                    <a:pt x="252" y="155"/>
                  </a:cubicBezTo>
                  <a:cubicBezTo>
                    <a:pt x="254" y="151"/>
                    <a:pt x="254" y="151"/>
                    <a:pt x="254" y="151"/>
                  </a:cubicBezTo>
                  <a:cubicBezTo>
                    <a:pt x="257" y="146"/>
                    <a:pt x="257" y="146"/>
                    <a:pt x="257" y="146"/>
                  </a:cubicBezTo>
                  <a:cubicBezTo>
                    <a:pt x="260" y="142"/>
                    <a:pt x="260" y="142"/>
                    <a:pt x="260" y="142"/>
                  </a:cubicBezTo>
                  <a:cubicBezTo>
                    <a:pt x="260" y="142"/>
                    <a:pt x="260" y="139"/>
                    <a:pt x="260" y="137"/>
                  </a:cubicBezTo>
                  <a:cubicBezTo>
                    <a:pt x="260" y="136"/>
                    <a:pt x="262" y="129"/>
                    <a:pt x="262" y="129"/>
                  </a:cubicBezTo>
                  <a:cubicBezTo>
                    <a:pt x="261" y="125"/>
                    <a:pt x="261" y="125"/>
                    <a:pt x="261" y="125"/>
                  </a:cubicBezTo>
                  <a:cubicBezTo>
                    <a:pt x="259" y="123"/>
                    <a:pt x="259" y="123"/>
                    <a:pt x="259" y="123"/>
                  </a:cubicBezTo>
                  <a:cubicBezTo>
                    <a:pt x="260" y="118"/>
                    <a:pt x="260" y="118"/>
                    <a:pt x="260" y="118"/>
                  </a:cubicBezTo>
                  <a:cubicBezTo>
                    <a:pt x="262" y="117"/>
                    <a:pt x="262" y="117"/>
                    <a:pt x="262" y="117"/>
                  </a:cubicBezTo>
                  <a:cubicBezTo>
                    <a:pt x="262" y="112"/>
                    <a:pt x="262" y="112"/>
                    <a:pt x="262" y="112"/>
                  </a:cubicBezTo>
                  <a:cubicBezTo>
                    <a:pt x="259" y="111"/>
                    <a:pt x="259" y="111"/>
                    <a:pt x="259" y="111"/>
                  </a:cubicBezTo>
                  <a:cubicBezTo>
                    <a:pt x="259" y="111"/>
                    <a:pt x="260" y="107"/>
                    <a:pt x="260" y="106"/>
                  </a:cubicBezTo>
                  <a:cubicBezTo>
                    <a:pt x="260" y="105"/>
                    <a:pt x="262" y="101"/>
                    <a:pt x="262" y="101"/>
                  </a:cubicBezTo>
                  <a:cubicBezTo>
                    <a:pt x="263" y="100"/>
                    <a:pt x="263" y="100"/>
                    <a:pt x="263" y="100"/>
                  </a:cubicBezTo>
                  <a:cubicBezTo>
                    <a:pt x="263" y="100"/>
                    <a:pt x="263" y="96"/>
                    <a:pt x="265" y="95"/>
                  </a:cubicBezTo>
                  <a:cubicBezTo>
                    <a:pt x="266" y="94"/>
                    <a:pt x="268" y="94"/>
                    <a:pt x="268" y="94"/>
                  </a:cubicBezTo>
                  <a:cubicBezTo>
                    <a:pt x="270" y="94"/>
                    <a:pt x="270" y="94"/>
                    <a:pt x="270" y="94"/>
                  </a:cubicBezTo>
                  <a:cubicBezTo>
                    <a:pt x="272" y="94"/>
                    <a:pt x="272" y="94"/>
                    <a:pt x="272" y="94"/>
                  </a:cubicBezTo>
                  <a:cubicBezTo>
                    <a:pt x="278" y="94"/>
                    <a:pt x="278" y="94"/>
                    <a:pt x="278" y="94"/>
                  </a:cubicBezTo>
                  <a:cubicBezTo>
                    <a:pt x="281" y="94"/>
                    <a:pt x="281" y="94"/>
                    <a:pt x="281" y="94"/>
                  </a:cubicBezTo>
                  <a:cubicBezTo>
                    <a:pt x="282" y="92"/>
                    <a:pt x="282" y="92"/>
                    <a:pt x="282" y="92"/>
                  </a:cubicBezTo>
                  <a:cubicBezTo>
                    <a:pt x="277" y="87"/>
                    <a:pt x="277" y="87"/>
                    <a:pt x="277" y="87"/>
                  </a:cubicBezTo>
                  <a:cubicBezTo>
                    <a:pt x="277" y="87"/>
                    <a:pt x="274" y="83"/>
                    <a:pt x="273" y="82"/>
                  </a:cubicBezTo>
                  <a:cubicBezTo>
                    <a:pt x="273" y="81"/>
                    <a:pt x="274" y="74"/>
                    <a:pt x="274" y="74"/>
                  </a:cubicBezTo>
                  <a:cubicBezTo>
                    <a:pt x="275" y="67"/>
                    <a:pt x="275" y="67"/>
                    <a:pt x="275" y="67"/>
                  </a:cubicBezTo>
                  <a:cubicBezTo>
                    <a:pt x="278" y="66"/>
                    <a:pt x="278" y="66"/>
                    <a:pt x="278" y="66"/>
                  </a:cubicBezTo>
                  <a:cubicBezTo>
                    <a:pt x="282" y="66"/>
                    <a:pt x="282" y="66"/>
                    <a:pt x="282" y="66"/>
                  </a:cubicBezTo>
                  <a:cubicBezTo>
                    <a:pt x="282" y="62"/>
                    <a:pt x="282" y="62"/>
                    <a:pt x="282" y="62"/>
                  </a:cubicBezTo>
                  <a:cubicBezTo>
                    <a:pt x="284" y="57"/>
                    <a:pt x="284" y="57"/>
                    <a:pt x="284" y="57"/>
                  </a:cubicBezTo>
                  <a:cubicBezTo>
                    <a:pt x="287" y="54"/>
                    <a:pt x="287" y="54"/>
                    <a:pt x="287" y="54"/>
                  </a:cubicBezTo>
                  <a:cubicBezTo>
                    <a:pt x="289" y="51"/>
                    <a:pt x="289" y="51"/>
                    <a:pt x="289" y="51"/>
                  </a:cubicBezTo>
                  <a:cubicBezTo>
                    <a:pt x="289" y="46"/>
                    <a:pt x="289" y="46"/>
                    <a:pt x="289" y="46"/>
                  </a:cubicBezTo>
                  <a:cubicBezTo>
                    <a:pt x="283" y="43"/>
                    <a:pt x="283" y="43"/>
                    <a:pt x="283" y="43"/>
                  </a:cubicBezTo>
                  <a:cubicBezTo>
                    <a:pt x="279" y="41"/>
                    <a:pt x="279" y="41"/>
                    <a:pt x="279" y="41"/>
                  </a:cubicBezTo>
                  <a:cubicBezTo>
                    <a:pt x="274" y="39"/>
                    <a:pt x="274" y="39"/>
                    <a:pt x="274" y="39"/>
                  </a:cubicBezTo>
                  <a:cubicBezTo>
                    <a:pt x="274" y="39"/>
                    <a:pt x="271" y="39"/>
                    <a:pt x="270" y="39"/>
                  </a:cubicBezTo>
                  <a:cubicBezTo>
                    <a:pt x="270" y="39"/>
                    <a:pt x="265" y="39"/>
                    <a:pt x="265" y="39"/>
                  </a:cubicBezTo>
                  <a:cubicBezTo>
                    <a:pt x="262" y="39"/>
                    <a:pt x="262" y="39"/>
                    <a:pt x="262" y="39"/>
                  </a:cubicBezTo>
                  <a:cubicBezTo>
                    <a:pt x="258" y="40"/>
                    <a:pt x="258" y="40"/>
                    <a:pt x="258" y="40"/>
                  </a:cubicBezTo>
                  <a:cubicBezTo>
                    <a:pt x="255" y="40"/>
                    <a:pt x="255" y="40"/>
                    <a:pt x="255" y="40"/>
                  </a:cubicBezTo>
                  <a:cubicBezTo>
                    <a:pt x="254" y="37"/>
                    <a:pt x="254" y="37"/>
                    <a:pt x="254" y="37"/>
                  </a:cubicBezTo>
                  <a:cubicBezTo>
                    <a:pt x="253" y="32"/>
                    <a:pt x="253" y="32"/>
                    <a:pt x="253" y="32"/>
                  </a:cubicBezTo>
                  <a:cubicBezTo>
                    <a:pt x="249" y="29"/>
                    <a:pt x="249" y="29"/>
                    <a:pt x="249" y="29"/>
                  </a:cubicBezTo>
                  <a:cubicBezTo>
                    <a:pt x="247" y="26"/>
                    <a:pt x="247" y="26"/>
                    <a:pt x="247" y="26"/>
                  </a:cubicBezTo>
                  <a:cubicBezTo>
                    <a:pt x="244" y="25"/>
                    <a:pt x="244" y="25"/>
                    <a:pt x="244" y="25"/>
                  </a:cubicBezTo>
                  <a:cubicBezTo>
                    <a:pt x="244" y="25"/>
                    <a:pt x="241" y="24"/>
                    <a:pt x="240" y="24"/>
                  </a:cubicBezTo>
                  <a:cubicBezTo>
                    <a:pt x="239" y="24"/>
                    <a:pt x="235" y="24"/>
                    <a:pt x="235" y="24"/>
                  </a:cubicBezTo>
                  <a:cubicBezTo>
                    <a:pt x="232" y="24"/>
                    <a:pt x="232" y="24"/>
                    <a:pt x="232" y="24"/>
                  </a:cubicBezTo>
                  <a:cubicBezTo>
                    <a:pt x="228" y="22"/>
                    <a:pt x="228" y="22"/>
                    <a:pt x="228" y="22"/>
                  </a:cubicBezTo>
                  <a:cubicBezTo>
                    <a:pt x="220" y="18"/>
                    <a:pt x="220" y="18"/>
                    <a:pt x="220" y="18"/>
                  </a:cubicBezTo>
                  <a:cubicBezTo>
                    <a:pt x="214" y="13"/>
                    <a:pt x="214" y="13"/>
                    <a:pt x="214" y="13"/>
                  </a:cubicBezTo>
                  <a:cubicBezTo>
                    <a:pt x="210" y="10"/>
                    <a:pt x="210" y="10"/>
                    <a:pt x="210" y="10"/>
                  </a:cubicBezTo>
                  <a:cubicBezTo>
                    <a:pt x="210" y="10"/>
                    <a:pt x="207" y="10"/>
                    <a:pt x="206" y="10"/>
                  </a:cubicBezTo>
                  <a:cubicBezTo>
                    <a:pt x="206" y="10"/>
                    <a:pt x="202" y="10"/>
                    <a:pt x="202" y="10"/>
                  </a:cubicBezTo>
                  <a:cubicBezTo>
                    <a:pt x="201" y="13"/>
                    <a:pt x="201" y="13"/>
                    <a:pt x="201" y="13"/>
                  </a:cubicBezTo>
                  <a:cubicBezTo>
                    <a:pt x="198" y="13"/>
                    <a:pt x="198" y="13"/>
                    <a:pt x="198" y="13"/>
                  </a:cubicBezTo>
                  <a:cubicBezTo>
                    <a:pt x="192" y="13"/>
                    <a:pt x="192" y="13"/>
                    <a:pt x="192" y="13"/>
                  </a:cubicBezTo>
                  <a:cubicBezTo>
                    <a:pt x="188" y="8"/>
                    <a:pt x="188" y="8"/>
                    <a:pt x="188" y="8"/>
                  </a:cubicBezTo>
                  <a:cubicBezTo>
                    <a:pt x="187" y="6"/>
                    <a:pt x="187" y="6"/>
                    <a:pt x="187" y="6"/>
                  </a:cubicBezTo>
                  <a:cubicBezTo>
                    <a:pt x="186" y="3"/>
                    <a:pt x="186" y="3"/>
                    <a:pt x="186" y="3"/>
                  </a:cubicBezTo>
                  <a:cubicBezTo>
                    <a:pt x="183" y="1"/>
                    <a:pt x="183" y="1"/>
                    <a:pt x="183" y="1"/>
                  </a:cubicBezTo>
                  <a:cubicBezTo>
                    <a:pt x="178" y="0"/>
                    <a:pt x="178" y="0"/>
                    <a:pt x="178" y="0"/>
                  </a:cubicBezTo>
                  <a:cubicBezTo>
                    <a:pt x="174" y="0"/>
                    <a:pt x="174" y="0"/>
                    <a:pt x="174" y="0"/>
                  </a:cubicBezTo>
                  <a:cubicBezTo>
                    <a:pt x="166" y="6"/>
                    <a:pt x="166" y="6"/>
                    <a:pt x="166" y="6"/>
                  </a:cubicBezTo>
                  <a:cubicBezTo>
                    <a:pt x="151" y="16"/>
                    <a:pt x="151" y="16"/>
                    <a:pt x="151" y="16"/>
                  </a:cubicBezTo>
                  <a:cubicBezTo>
                    <a:pt x="138" y="22"/>
                    <a:pt x="138" y="22"/>
                    <a:pt x="138" y="22"/>
                  </a:cubicBezTo>
                  <a:cubicBezTo>
                    <a:pt x="132" y="24"/>
                    <a:pt x="132" y="24"/>
                    <a:pt x="132" y="24"/>
                  </a:cubicBezTo>
                  <a:cubicBezTo>
                    <a:pt x="128" y="26"/>
                    <a:pt x="128" y="26"/>
                    <a:pt x="128" y="26"/>
                  </a:cubicBezTo>
                  <a:cubicBezTo>
                    <a:pt x="128" y="19"/>
                    <a:pt x="128" y="19"/>
                    <a:pt x="128" y="19"/>
                  </a:cubicBezTo>
                  <a:cubicBezTo>
                    <a:pt x="128" y="19"/>
                    <a:pt x="125" y="16"/>
                    <a:pt x="124" y="16"/>
                  </a:cubicBezTo>
                  <a:cubicBezTo>
                    <a:pt x="123" y="16"/>
                    <a:pt x="120" y="16"/>
                    <a:pt x="120" y="16"/>
                  </a:cubicBezTo>
                  <a:cubicBezTo>
                    <a:pt x="117" y="19"/>
                    <a:pt x="117" y="19"/>
                    <a:pt x="117" y="19"/>
                  </a:cubicBezTo>
                  <a:cubicBezTo>
                    <a:pt x="113" y="21"/>
                    <a:pt x="113" y="21"/>
                    <a:pt x="113" y="21"/>
                  </a:cubicBezTo>
                  <a:cubicBezTo>
                    <a:pt x="110" y="22"/>
                    <a:pt x="110" y="22"/>
                    <a:pt x="110" y="22"/>
                  </a:cubicBezTo>
                  <a:cubicBezTo>
                    <a:pt x="111" y="28"/>
                    <a:pt x="111" y="28"/>
                    <a:pt x="111" y="28"/>
                  </a:cubicBezTo>
                  <a:cubicBezTo>
                    <a:pt x="112" y="33"/>
                    <a:pt x="112" y="33"/>
                    <a:pt x="112" y="33"/>
                  </a:cubicBezTo>
                  <a:cubicBezTo>
                    <a:pt x="112" y="39"/>
                    <a:pt x="112" y="39"/>
                    <a:pt x="112" y="39"/>
                  </a:cubicBezTo>
                  <a:cubicBezTo>
                    <a:pt x="111" y="43"/>
                    <a:pt x="111" y="43"/>
                    <a:pt x="111" y="43"/>
                  </a:cubicBezTo>
                  <a:cubicBezTo>
                    <a:pt x="107" y="45"/>
                    <a:pt x="107" y="45"/>
                    <a:pt x="107" y="45"/>
                  </a:cubicBezTo>
                  <a:cubicBezTo>
                    <a:pt x="103" y="45"/>
                    <a:pt x="103" y="45"/>
                    <a:pt x="103" y="45"/>
                  </a:cubicBezTo>
                  <a:cubicBezTo>
                    <a:pt x="99" y="47"/>
                    <a:pt x="99" y="47"/>
                    <a:pt x="99" y="47"/>
                  </a:cubicBezTo>
                  <a:cubicBezTo>
                    <a:pt x="98" y="51"/>
                    <a:pt x="98" y="51"/>
                    <a:pt x="98" y="51"/>
                  </a:cubicBezTo>
                  <a:cubicBezTo>
                    <a:pt x="98" y="58"/>
                    <a:pt x="98" y="58"/>
                    <a:pt x="98" y="58"/>
                  </a:cubicBezTo>
                  <a:cubicBezTo>
                    <a:pt x="100" y="61"/>
                    <a:pt x="100" y="61"/>
                    <a:pt x="100" y="61"/>
                  </a:cubicBezTo>
                  <a:cubicBezTo>
                    <a:pt x="101" y="66"/>
                    <a:pt x="101" y="66"/>
                    <a:pt x="101" y="66"/>
                  </a:cubicBezTo>
                  <a:cubicBezTo>
                    <a:pt x="101" y="70"/>
                    <a:pt x="101" y="70"/>
                    <a:pt x="101" y="70"/>
                  </a:cubicBezTo>
                  <a:cubicBezTo>
                    <a:pt x="101" y="74"/>
                    <a:pt x="101" y="74"/>
                    <a:pt x="101" y="74"/>
                  </a:cubicBezTo>
                  <a:cubicBezTo>
                    <a:pt x="97" y="76"/>
                    <a:pt x="97" y="76"/>
                    <a:pt x="97" y="76"/>
                  </a:cubicBezTo>
                  <a:cubicBezTo>
                    <a:pt x="95" y="80"/>
                    <a:pt x="95" y="80"/>
                    <a:pt x="95" y="80"/>
                  </a:cubicBezTo>
                  <a:cubicBezTo>
                    <a:pt x="96" y="83"/>
                    <a:pt x="96" y="83"/>
                    <a:pt x="96" y="83"/>
                  </a:cubicBezTo>
                  <a:cubicBezTo>
                    <a:pt x="98" y="84"/>
                    <a:pt x="98" y="84"/>
                    <a:pt x="98" y="84"/>
                  </a:cubicBezTo>
                  <a:cubicBezTo>
                    <a:pt x="99" y="88"/>
                    <a:pt x="99" y="88"/>
                    <a:pt x="99" y="88"/>
                  </a:cubicBezTo>
                  <a:cubicBezTo>
                    <a:pt x="98" y="94"/>
                    <a:pt x="98" y="94"/>
                    <a:pt x="98" y="94"/>
                  </a:cubicBezTo>
                  <a:cubicBezTo>
                    <a:pt x="98" y="98"/>
                    <a:pt x="98" y="98"/>
                    <a:pt x="98" y="98"/>
                  </a:cubicBezTo>
                  <a:cubicBezTo>
                    <a:pt x="98" y="98"/>
                    <a:pt x="97" y="100"/>
                    <a:pt x="97" y="101"/>
                  </a:cubicBezTo>
                  <a:cubicBezTo>
                    <a:pt x="96" y="103"/>
                    <a:pt x="92" y="106"/>
                    <a:pt x="92" y="106"/>
                  </a:cubicBezTo>
                  <a:cubicBezTo>
                    <a:pt x="87" y="109"/>
                    <a:pt x="87" y="109"/>
                    <a:pt x="87" y="109"/>
                  </a:cubicBezTo>
                  <a:cubicBezTo>
                    <a:pt x="82" y="113"/>
                    <a:pt x="82" y="113"/>
                    <a:pt x="82" y="113"/>
                  </a:cubicBezTo>
                  <a:cubicBezTo>
                    <a:pt x="79" y="116"/>
                    <a:pt x="79" y="116"/>
                    <a:pt x="79" y="116"/>
                  </a:cubicBezTo>
                  <a:cubicBezTo>
                    <a:pt x="76" y="112"/>
                    <a:pt x="76" y="112"/>
                    <a:pt x="76" y="112"/>
                  </a:cubicBezTo>
                  <a:cubicBezTo>
                    <a:pt x="76" y="112"/>
                    <a:pt x="73" y="110"/>
                    <a:pt x="71" y="110"/>
                  </a:cubicBezTo>
                  <a:cubicBezTo>
                    <a:pt x="70" y="110"/>
                    <a:pt x="67" y="110"/>
                    <a:pt x="67" y="110"/>
                  </a:cubicBezTo>
                  <a:cubicBezTo>
                    <a:pt x="59" y="110"/>
                    <a:pt x="59" y="110"/>
                    <a:pt x="59" y="110"/>
                  </a:cubicBezTo>
                  <a:cubicBezTo>
                    <a:pt x="53" y="109"/>
                    <a:pt x="53" y="109"/>
                    <a:pt x="53" y="109"/>
                  </a:cubicBezTo>
                  <a:cubicBezTo>
                    <a:pt x="49" y="110"/>
                    <a:pt x="49" y="110"/>
                    <a:pt x="49" y="110"/>
                  </a:cubicBezTo>
                  <a:cubicBezTo>
                    <a:pt x="47" y="113"/>
                    <a:pt x="47" y="113"/>
                    <a:pt x="47" y="113"/>
                  </a:cubicBezTo>
                  <a:cubicBezTo>
                    <a:pt x="43" y="115"/>
                    <a:pt x="43" y="115"/>
                    <a:pt x="43" y="115"/>
                  </a:cubicBezTo>
                  <a:cubicBezTo>
                    <a:pt x="37" y="115"/>
                    <a:pt x="37" y="115"/>
                    <a:pt x="37" y="115"/>
                  </a:cubicBezTo>
                  <a:cubicBezTo>
                    <a:pt x="32" y="116"/>
                    <a:pt x="32" y="116"/>
                    <a:pt x="32" y="116"/>
                  </a:cubicBezTo>
                  <a:cubicBezTo>
                    <a:pt x="26" y="117"/>
                    <a:pt x="26" y="117"/>
                    <a:pt x="26" y="117"/>
                  </a:cubicBezTo>
                  <a:cubicBezTo>
                    <a:pt x="21" y="117"/>
                    <a:pt x="21" y="117"/>
                    <a:pt x="21" y="117"/>
                  </a:cubicBezTo>
                  <a:cubicBezTo>
                    <a:pt x="21" y="117"/>
                    <a:pt x="18" y="117"/>
                    <a:pt x="18" y="118"/>
                  </a:cubicBezTo>
                  <a:cubicBezTo>
                    <a:pt x="17" y="119"/>
                    <a:pt x="14" y="120"/>
                    <a:pt x="13" y="122"/>
                  </a:cubicBezTo>
                  <a:cubicBezTo>
                    <a:pt x="13" y="125"/>
                    <a:pt x="6" y="132"/>
                    <a:pt x="6" y="132"/>
                  </a:cubicBezTo>
                  <a:cubicBezTo>
                    <a:pt x="6" y="132"/>
                    <a:pt x="2" y="137"/>
                    <a:pt x="1" y="139"/>
                  </a:cubicBezTo>
                  <a:cubicBezTo>
                    <a:pt x="0" y="140"/>
                    <a:pt x="0" y="144"/>
                    <a:pt x="0"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nvGrpSpPr>
          <p:cNvPr id="116" name="Grupo 115"/>
          <p:cNvGrpSpPr/>
          <p:nvPr/>
        </p:nvGrpSpPr>
        <p:grpSpPr>
          <a:xfrm>
            <a:off x="8737600" y="3878263"/>
            <a:ext cx="931862" cy="1101725"/>
            <a:chOff x="8737600" y="3878263"/>
            <a:chExt cx="931862" cy="1101725"/>
          </a:xfrm>
          <a:solidFill>
            <a:srgbClr val="00B050"/>
          </a:solidFill>
        </p:grpSpPr>
        <p:sp>
          <p:nvSpPr>
            <p:cNvPr id="90" name="Freeform 19"/>
            <p:cNvSpPr>
              <a:spLocks/>
            </p:cNvSpPr>
            <p:nvPr/>
          </p:nvSpPr>
          <p:spPr bwMode="auto">
            <a:xfrm>
              <a:off x="9048750" y="3878263"/>
              <a:ext cx="620712" cy="384175"/>
            </a:xfrm>
            <a:custGeom>
              <a:avLst/>
              <a:gdLst>
                <a:gd name="T0" fmla="*/ 17 w 391"/>
                <a:gd name="T1" fmla="*/ 109 h 242"/>
                <a:gd name="T2" fmla="*/ 15 w 391"/>
                <a:gd name="T3" fmla="*/ 156 h 242"/>
                <a:gd name="T4" fmla="*/ 0 w 391"/>
                <a:gd name="T5" fmla="*/ 171 h 242"/>
                <a:gd name="T6" fmla="*/ 12 w 391"/>
                <a:gd name="T7" fmla="*/ 173 h 242"/>
                <a:gd name="T8" fmla="*/ 22 w 391"/>
                <a:gd name="T9" fmla="*/ 171 h 242"/>
                <a:gd name="T10" fmla="*/ 36 w 391"/>
                <a:gd name="T11" fmla="*/ 197 h 242"/>
                <a:gd name="T12" fmla="*/ 55 w 391"/>
                <a:gd name="T13" fmla="*/ 218 h 242"/>
                <a:gd name="T14" fmla="*/ 88 w 391"/>
                <a:gd name="T15" fmla="*/ 223 h 242"/>
                <a:gd name="T16" fmla="*/ 124 w 391"/>
                <a:gd name="T17" fmla="*/ 225 h 242"/>
                <a:gd name="T18" fmla="*/ 147 w 391"/>
                <a:gd name="T19" fmla="*/ 235 h 242"/>
                <a:gd name="T20" fmla="*/ 190 w 391"/>
                <a:gd name="T21" fmla="*/ 242 h 242"/>
                <a:gd name="T22" fmla="*/ 195 w 391"/>
                <a:gd name="T23" fmla="*/ 227 h 242"/>
                <a:gd name="T24" fmla="*/ 218 w 391"/>
                <a:gd name="T25" fmla="*/ 216 h 242"/>
                <a:gd name="T26" fmla="*/ 235 w 391"/>
                <a:gd name="T27" fmla="*/ 206 h 242"/>
                <a:gd name="T28" fmla="*/ 259 w 391"/>
                <a:gd name="T29" fmla="*/ 201 h 242"/>
                <a:gd name="T30" fmla="*/ 294 w 391"/>
                <a:gd name="T31" fmla="*/ 201 h 242"/>
                <a:gd name="T32" fmla="*/ 306 w 391"/>
                <a:gd name="T33" fmla="*/ 213 h 242"/>
                <a:gd name="T34" fmla="*/ 325 w 391"/>
                <a:gd name="T35" fmla="*/ 206 h 242"/>
                <a:gd name="T36" fmla="*/ 344 w 391"/>
                <a:gd name="T37" fmla="*/ 204 h 242"/>
                <a:gd name="T38" fmla="*/ 363 w 391"/>
                <a:gd name="T39" fmla="*/ 208 h 242"/>
                <a:gd name="T40" fmla="*/ 372 w 391"/>
                <a:gd name="T41" fmla="*/ 199 h 242"/>
                <a:gd name="T42" fmla="*/ 384 w 391"/>
                <a:gd name="T43" fmla="*/ 182 h 242"/>
                <a:gd name="T44" fmla="*/ 391 w 391"/>
                <a:gd name="T45" fmla="*/ 171 h 242"/>
                <a:gd name="T46" fmla="*/ 384 w 391"/>
                <a:gd name="T47" fmla="*/ 154 h 242"/>
                <a:gd name="T48" fmla="*/ 365 w 391"/>
                <a:gd name="T49" fmla="*/ 154 h 242"/>
                <a:gd name="T50" fmla="*/ 363 w 391"/>
                <a:gd name="T51" fmla="*/ 140 h 242"/>
                <a:gd name="T52" fmla="*/ 320 w 391"/>
                <a:gd name="T53" fmla="*/ 130 h 242"/>
                <a:gd name="T54" fmla="*/ 316 w 391"/>
                <a:gd name="T55" fmla="*/ 97 h 242"/>
                <a:gd name="T56" fmla="*/ 299 w 391"/>
                <a:gd name="T57" fmla="*/ 78 h 242"/>
                <a:gd name="T58" fmla="*/ 294 w 391"/>
                <a:gd name="T59" fmla="*/ 47 h 242"/>
                <a:gd name="T60" fmla="*/ 285 w 391"/>
                <a:gd name="T61" fmla="*/ 21 h 242"/>
                <a:gd name="T62" fmla="*/ 226 w 391"/>
                <a:gd name="T63" fmla="*/ 19 h 242"/>
                <a:gd name="T64" fmla="*/ 207 w 391"/>
                <a:gd name="T65" fmla="*/ 7 h 242"/>
                <a:gd name="T66" fmla="*/ 190 w 391"/>
                <a:gd name="T67" fmla="*/ 2 h 242"/>
                <a:gd name="T68" fmla="*/ 145 w 391"/>
                <a:gd name="T69" fmla="*/ 0 h 242"/>
                <a:gd name="T70" fmla="*/ 119 w 391"/>
                <a:gd name="T71" fmla="*/ 0 h 242"/>
                <a:gd name="T72" fmla="*/ 93 w 391"/>
                <a:gd name="T73" fmla="*/ 0 h 242"/>
                <a:gd name="T74" fmla="*/ 72 w 391"/>
                <a:gd name="T75" fmla="*/ 7 h 242"/>
                <a:gd name="T76" fmla="*/ 45 w 391"/>
                <a:gd name="T77" fmla="*/ 28 h 242"/>
                <a:gd name="T78" fmla="*/ 27 w 391"/>
                <a:gd name="T79" fmla="*/ 57 h 242"/>
                <a:gd name="T80" fmla="*/ 17 w 391"/>
                <a:gd name="T81" fmla="*/ 8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1" h="242">
                  <a:moveTo>
                    <a:pt x="17" y="81"/>
                  </a:moveTo>
                  <a:lnTo>
                    <a:pt x="17" y="109"/>
                  </a:lnTo>
                  <a:lnTo>
                    <a:pt x="15" y="133"/>
                  </a:lnTo>
                  <a:lnTo>
                    <a:pt x="15" y="156"/>
                  </a:lnTo>
                  <a:lnTo>
                    <a:pt x="5" y="168"/>
                  </a:lnTo>
                  <a:lnTo>
                    <a:pt x="0" y="171"/>
                  </a:lnTo>
                  <a:lnTo>
                    <a:pt x="5" y="173"/>
                  </a:lnTo>
                  <a:lnTo>
                    <a:pt x="12" y="173"/>
                  </a:lnTo>
                  <a:lnTo>
                    <a:pt x="17" y="168"/>
                  </a:lnTo>
                  <a:lnTo>
                    <a:pt x="22" y="171"/>
                  </a:lnTo>
                  <a:lnTo>
                    <a:pt x="31" y="185"/>
                  </a:lnTo>
                  <a:lnTo>
                    <a:pt x="36" y="197"/>
                  </a:lnTo>
                  <a:lnTo>
                    <a:pt x="41" y="211"/>
                  </a:lnTo>
                  <a:lnTo>
                    <a:pt x="55" y="218"/>
                  </a:lnTo>
                  <a:lnTo>
                    <a:pt x="72" y="220"/>
                  </a:lnTo>
                  <a:lnTo>
                    <a:pt x="88" y="223"/>
                  </a:lnTo>
                  <a:lnTo>
                    <a:pt x="107" y="223"/>
                  </a:lnTo>
                  <a:lnTo>
                    <a:pt x="124" y="225"/>
                  </a:lnTo>
                  <a:lnTo>
                    <a:pt x="131" y="230"/>
                  </a:lnTo>
                  <a:lnTo>
                    <a:pt x="147" y="235"/>
                  </a:lnTo>
                  <a:lnTo>
                    <a:pt x="171" y="239"/>
                  </a:lnTo>
                  <a:lnTo>
                    <a:pt x="190" y="242"/>
                  </a:lnTo>
                  <a:lnTo>
                    <a:pt x="195" y="235"/>
                  </a:lnTo>
                  <a:lnTo>
                    <a:pt x="195" y="227"/>
                  </a:lnTo>
                  <a:lnTo>
                    <a:pt x="199" y="218"/>
                  </a:lnTo>
                  <a:lnTo>
                    <a:pt x="218" y="216"/>
                  </a:lnTo>
                  <a:lnTo>
                    <a:pt x="228" y="216"/>
                  </a:lnTo>
                  <a:lnTo>
                    <a:pt x="235" y="206"/>
                  </a:lnTo>
                  <a:lnTo>
                    <a:pt x="242" y="201"/>
                  </a:lnTo>
                  <a:lnTo>
                    <a:pt x="259" y="201"/>
                  </a:lnTo>
                  <a:lnTo>
                    <a:pt x="280" y="201"/>
                  </a:lnTo>
                  <a:lnTo>
                    <a:pt x="294" y="201"/>
                  </a:lnTo>
                  <a:lnTo>
                    <a:pt x="299" y="211"/>
                  </a:lnTo>
                  <a:lnTo>
                    <a:pt x="306" y="213"/>
                  </a:lnTo>
                  <a:lnTo>
                    <a:pt x="313" y="213"/>
                  </a:lnTo>
                  <a:lnTo>
                    <a:pt x="325" y="206"/>
                  </a:lnTo>
                  <a:lnTo>
                    <a:pt x="334" y="204"/>
                  </a:lnTo>
                  <a:lnTo>
                    <a:pt x="344" y="204"/>
                  </a:lnTo>
                  <a:lnTo>
                    <a:pt x="356" y="204"/>
                  </a:lnTo>
                  <a:lnTo>
                    <a:pt x="363" y="208"/>
                  </a:lnTo>
                  <a:lnTo>
                    <a:pt x="370" y="208"/>
                  </a:lnTo>
                  <a:lnTo>
                    <a:pt x="372" y="199"/>
                  </a:lnTo>
                  <a:lnTo>
                    <a:pt x="377" y="190"/>
                  </a:lnTo>
                  <a:lnTo>
                    <a:pt x="384" y="182"/>
                  </a:lnTo>
                  <a:lnTo>
                    <a:pt x="387" y="175"/>
                  </a:lnTo>
                  <a:lnTo>
                    <a:pt x="391" y="171"/>
                  </a:lnTo>
                  <a:lnTo>
                    <a:pt x="391" y="159"/>
                  </a:lnTo>
                  <a:lnTo>
                    <a:pt x="384" y="154"/>
                  </a:lnTo>
                  <a:lnTo>
                    <a:pt x="375" y="154"/>
                  </a:lnTo>
                  <a:lnTo>
                    <a:pt x="365" y="154"/>
                  </a:lnTo>
                  <a:lnTo>
                    <a:pt x="361" y="152"/>
                  </a:lnTo>
                  <a:lnTo>
                    <a:pt x="363" y="140"/>
                  </a:lnTo>
                  <a:lnTo>
                    <a:pt x="363" y="130"/>
                  </a:lnTo>
                  <a:lnTo>
                    <a:pt x="320" y="130"/>
                  </a:lnTo>
                  <a:lnTo>
                    <a:pt x="316" y="114"/>
                  </a:lnTo>
                  <a:lnTo>
                    <a:pt x="316" y="97"/>
                  </a:lnTo>
                  <a:lnTo>
                    <a:pt x="308" y="85"/>
                  </a:lnTo>
                  <a:lnTo>
                    <a:pt x="299" y="78"/>
                  </a:lnTo>
                  <a:lnTo>
                    <a:pt x="297" y="69"/>
                  </a:lnTo>
                  <a:lnTo>
                    <a:pt x="294" y="47"/>
                  </a:lnTo>
                  <a:lnTo>
                    <a:pt x="294" y="31"/>
                  </a:lnTo>
                  <a:lnTo>
                    <a:pt x="285" y="21"/>
                  </a:lnTo>
                  <a:lnTo>
                    <a:pt x="271" y="19"/>
                  </a:lnTo>
                  <a:lnTo>
                    <a:pt x="226" y="19"/>
                  </a:lnTo>
                  <a:lnTo>
                    <a:pt x="214" y="12"/>
                  </a:lnTo>
                  <a:lnTo>
                    <a:pt x="207" y="7"/>
                  </a:lnTo>
                  <a:lnTo>
                    <a:pt x="197" y="5"/>
                  </a:lnTo>
                  <a:lnTo>
                    <a:pt x="190" y="2"/>
                  </a:lnTo>
                  <a:lnTo>
                    <a:pt x="169" y="0"/>
                  </a:lnTo>
                  <a:lnTo>
                    <a:pt x="145" y="0"/>
                  </a:lnTo>
                  <a:lnTo>
                    <a:pt x="135" y="0"/>
                  </a:lnTo>
                  <a:lnTo>
                    <a:pt x="119" y="0"/>
                  </a:lnTo>
                  <a:lnTo>
                    <a:pt x="107" y="0"/>
                  </a:lnTo>
                  <a:lnTo>
                    <a:pt x="93" y="0"/>
                  </a:lnTo>
                  <a:lnTo>
                    <a:pt x="86" y="0"/>
                  </a:lnTo>
                  <a:lnTo>
                    <a:pt x="72" y="7"/>
                  </a:lnTo>
                  <a:lnTo>
                    <a:pt x="60" y="17"/>
                  </a:lnTo>
                  <a:lnTo>
                    <a:pt x="45" y="28"/>
                  </a:lnTo>
                  <a:lnTo>
                    <a:pt x="43" y="40"/>
                  </a:lnTo>
                  <a:lnTo>
                    <a:pt x="27" y="57"/>
                  </a:lnTo>
                  <a:lnTo>
                    <a:pt x="22" y="66"/>
                  </a:lnTo>
                  <a:lnTo>
                    <a:pt x="17"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5" name="Freeform 24"/>
            <p:cNvSpPr>
              <a:spLocks/>
            </p:cNvSpPr>
            <p:nvPr/>
          </p:nvSpPr>
          <p:spPr bwMode="auto">
            <a:xfrm>
              <a:off x="9124950" y="4213225"/>
              <a:ext cx="508000" cy="315913"/>
            </a:xfrm>
            <a:custGeom>
              <a:avLst/>
              <a:gdLst>
                <a:gd name="T0" fmla="*/ 0 w 135"/>
                <a:gd name="T1" fmla="*/ 15 h 84"/>
                <a:gd name="T2" fmla="*/ 1 w 135"/>
                <a:gd name="T3" fmla="*/ 26 h 84"/>
                <a:gd name="T4" fmla="*/ 13 w 135"/>
                <a:gd name="T5" fmla="*/ 27 h 84"/>
                <a:gd name="T6" fmla="*/ 27 w 135"/>
                <a:gd name="T7" fmla="*/ 28 h 84"/>
                <a:gd name="T8" fmla="*/ 42 w 135"/>
                <a:gd name="T9" fmla="*/ 33 h 84"/>
                <a:gd name="T10" fmla="*/ 52 w 135"/>
                <a:gd name="T11" fmla="*/ 36 h 84"/>
                <a:gd name="T12" fmla="*/ 61 w 135"/>
                <a:gd name="T13" fmla="*/ 39 h 84"/>
                <a:gd name="T14" fmla="*/ 88 w 135"/>
                <a:gd name="T15" fmla="*/ 62 h 84"/>
                <a:gd name="T16" fmla="*/ 102 w 135"/>
                <a:gd name="T17" fmla="*/ 62 h 84"/>
                <a:gd name="T18" fmla="*/ 106 w 135"/>
                <a:gd name="T19" fmla="*/ 67 h 84"/>
                <a:gd name="T20" fmla="*/ 104 w 135"/>
                <a:gd name="T21" fmla="*/ 74 h 84"/>
                <a:gd name="T22" fmla="*/ 98 w 135"/>
                <a:gd name="T23" fmla="*/ 82 h 84"/>
                <a:gd name="T24" fmla="*/ 106 w 135"/>
                <a:gd name="T25" fmla="*/ 84 h 84"/>
                <a:gd name="T26" fmla="*/ 114 w 135"/>
                <a:gd name="T27" fmla="*/ 76 h 84"/>
                <a:gd name="T28" fmla="*/ 127 w 135"/>
                <a:gd name="T29" fmla="*/ 67 h 84"/>
                <a:gd name="T30" fmla="*/ 132 w 135"/>
                <a:gd name="T31" fmla="*/ 55 h 84"/>
                <a:gd name="T32" fmla="*/ 135 w 135"/>
                <a:gd name="T33" fmla="*/ 40 h 84"/>
                <a:gd name="T34" fmla="*/ 135 w 135"/>
                <a:gd name="T35" fmla="*/ 24 h 84"/>
                <a:gd name="T36" fmla="*/ 134 w 135"/>
                <a:gd name="T37" fmla="*/ 9 h 84"/>
                <a:gd name="T38" fmla="*/ 128 w 135"/>
                <a:gd name="T39" fmla="*/ 0 h 84"/>
                <a:gd name="T40" fmla="*/ 118 w 135"/>
                <a:gd name="T41" fmla="*/ 2 h 84"/>
                <a:gd name="T42" fmla="*/ 113 w 135"/>
                <a:gd name="T43" fmla="*/ 5 h 84"/>
                <a:gd name="T44" fmla="*/ 105 w 135"/>
                <a:gd name="T45" fmla="*/ 5 h 84"/>
                <a:gd name="T46" fmla="*/ 101 w 135"/>
                <a:gd name="T47" fmla="*/ 1 h 84"/>
                <a:gd name="T48" fmla="*/ 92 w 135"/>
                <a:gd name="T49" fmla="*/ 1 h 84"/>
                <a:gd name="T50" fmla="*/ 82 w 135"/>
                <a:gd name="T51" fmla="*/ 2 h 84"/>
                <a:gd name="T52" fmla="*/ 75 w 135"/>
                <a:gd name="T53" fmla="*/ 8 h 84"/>
                <a:gd name="T54" fmla="*/ 68 w 135"/>
                <a:gd name="T55" fmla="*/ 10 h 84"/>
                <a:gd name="T56" fmla="*/ 64 w 135"/>
                <a:gd name="T57" fmla="*/ 17 h 84"/>
                <a:gd name="T58" fmla="*/ 55 w 135"/>
                <a:gd name="T59" fmla="*/ 17 h 84"/>
                <a:gd name="T60" fmla="*/ 44 w 135"/>
                <a:gd name="T61" fmla="*/ 16 h 84"/>
                <a:gd name="T62" fmla="*/ 32 w 135"/>
                <a:gd name="T63" fmla="*/ 12 h 84"/>
                <a:gd name="T64" fmla="*/ 22 w 135"/>
                <a:gd name="T65" fmla="*/ 10 h 84"/>
                <a:gd name="T66" fmla="*/ 11 w 135"/>
                <a:gd name="T67" fmla="*/ 9 h 84"/>
                <a:gd name="T68" fmla="*/ 0 w 135"/>
                <a:gd name="T69" fmla="*/ 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84">
                  <a:moveTo>
                    <a:pt x="0" y="9"/>
                  </a:moveTo>
                  <a:cubicBezTo>
                    <a:pt x="0" y="15"/>
                    <a:pt x="0" y="15"/>
                    <a:pt x="0" y="15"/>
                  </a:cubicBezTo>
                  <a:cubicBezTo>
                    <a:pt x="0" y="22"/>
                    <a:pt x="0" y="22"/>
                    <a:pt x="0" y="22"/>
                  </a:cubicBezTo>
                  <a:cubicBezTo>
                    <a:pt x="1" y="26"/>
                    <a:pt x="1" y="26"/>
                    <a:pt x="1" y="26"/>
                  </a:cubicBezTo>
                  <a:cubicBezTo>
                    <a:pt x="6" y="27"/>
                    <a:pt x="6" y="27"/>
                    <a:pt x="6" y="27"/>
                  </a:cubicBezTo>
                  <a:cubicBezTo>
                    <a:pt x="13" y="27"/>
                    <a:pt x="13" y="27"/>
                    <a:pt x="13" y="27"/>
                  </a:cubicBezTo>
                  <a:cubicBezTo>
                    <a:pt x="20" y="27"/>
                    <a:pt x="20" y="27"/>
                    <a:pt x="20" y="27"/>
                  </a:cubicBezTo>
                  <a:cubicBezTo>
                    <a:pt x="27" y="28"/>
                    <a:pt x="27" y="28"/>
                    <a:pt x="27" y="28"/>
                  </a:cubicBezTo>
                  <a:cubicBezTo>
                    <a:pt x="36" y="30"/>
                    <a:pt x="36" y="30"/>
                    <a:pt x="36" y="30"/>
                  </a:cubicBezTo>
                  <a:cubicBezTo>
                    <a:pt x="42" y="33"/>
                    <a:pt x="42" y="33"/>
                    <a:pt x="42" y="33"/>
                  </a:cubicBezTo>
                  <a:cubicBezTo>
                    <a:pt x="46" y="34"/>
                    <a:pt x="46" y="34"/>
                    <a:pt x="46" y="34"/>
                  </a:cubicBezTo>
                  <a:cubicBezTo>
                    <a:pt x="52" y="36"/>
                    <a:pt x="52" y="36"/>
                    <a:pt x="52" y="36"/>
                  </a:cubicBezTo>
                  <a:cubicBezTo>
                    <a:pt x="57" y="37"/>
                    <a:pt x="57" y="37"/>
                    <a:pt x="57" y="37"/>
                  </a:cubicBezTo>
                  <a:cubicBezTo>
                    <a:pt x="61" y="39"/>
                    <a:pt x="61" y="39"/>
                    <a:pt x="61" y="39"/>
                  </a:cubicBezTo>
                  <a:cubicBezTo>
                    <a:pt x="84" y="61"/>
                    <a:pt x="84" y="61"/>
                    <a:pt x="84" y="61"/>
                  </a:cubicBezTo>
                  <a:cubicBezTo>
                    <a:pt x="88" y="62"/>
                    <a:pt x="88" y="62"/>
                    <a:pt x="88" y="62"/>
                  </a:cubicBezTo>
                  <a:cubicBezTo>
                    <a:pt x="95" y="62"/>
                    <a:pt x="95" y="62"/>
                    <a:pt x="95" y="62"/>
                  </a:cubicBezTo>
                  <a:cubicBezTo>
                    <a:pt x="102" y="62"/>
                    <a:pt x="102" y="62"/>
                    <a:pt x="102" y="62"/>
                  </a:cubicBezTo>
                  <a:cubicBezTo>
                    <a:pt x="102" y="62"/>
                    <a:pt x="104" y="61"/>
                    <a:pt x="104" y="63"/>
                  </a:cubicBezTo>
                  <a:cubicBezTo>
                    <a:pt x="105" y="65"/>
                    <a:pt x="106" y="67"/>
                    <a:pt x="106" y="67"/>
                  </a:cubicBezTo>
                  <a:cubicBezTo>
                    <a:pt x="105" y="71"/>
                    <a:pt x="105" y="71"/>
                    <a:pt x="105" y="71"/>
                  </a:cubicBezTo>
                  <a:cubicBezTo>
                    <a:pt x="104" y="74"/>
                    <a:pt x="104" y="74"/>
                    <a:pt x="104" y="74"/>
                  </a:cubicBezTo>
                  <a:cubicBezTo>
                    <a:pt x="100" y="78"/>
                    <a:pt x="100" y="78"/>
                    <a:pt x="100" y="78"/>
                  </a:cubicBezTo>
                  <a:cubicBezTo>
                    <a:pt x="98" y="82"/>
                    <a:pt x="98" y="82"/>
                    <a:pt x="98" y="82"/>
                  </a:cubicBezTo>
                  <a:cubicBezTo>
                    <a:pt x="102" y="83"/>
                    <a:pt x="102" y="83"/>
                    <a:pt x="102" y="83"/>
                  </a:cubicBezTo>
                  <a:cubicBezTo>
                    <a:pt x="106" y="84"/>
                    <a:pt x="106" y="84"/>
                    <a:pt x="106" y="84"/>
                  </a:cubicBezTo>
                  <a:cubicBezTo>
                    <a:pt x="109" y="81"/>
                    <a:pt x="109" y="81"/>
                    <a:pt x="109" y="81"/>
                  </a:cubicBezTo>
                  <a:cubicBezTo>
                    <a:pt x="114" y="76"/>
                    <a:pt x="114" y="76"/>
                    <a:pt x="114" y="76"/>
                  </a:cubicBezTo>
                  <a:cubicBezTo>
                    <a:pt x="119" y="72"/>
                    <a:pt x="119" y="72"/>
                    <a:pt x="119" y="72"/>
                  </a:cubicBezTo>
                  <a:cubicBezTo>
                    <a:pt x="127" y="67"/>
                    <a:pt x="127" y="67"/>
                    <a:pt x="127" y="67"/>
                  </a:cubicBezTo>
                  <a:cubicBezTo>
                    <a:pt x="127" y="67"/>
                    <a:pt x="130" y="65"/>
                    <a:pt x="130" y="64"/>
                  </a:cubicBezTo>
                  <a:cubicBezTo>
                    <a:pt x="130" y="63"/>
                    <a:pt x="132" y="55"/>
                    <a:pt x="132" y="55"/>
                  </a:cubicBezTo>
                  <a:cubicBezTo>
                    <a:pt x="134" y="48"/>
                    <a:pt x="134" y="48"/>
                    <a:pt x="134" y="48"/>
                  </a:cubicBezTo>
                  <a:cubicBezTo>
                    <a:pt x="135" y="40"/>
                    <a:pt x="135" y="40"/>
                    <a:pt x="135" y="40"/>
                  </a:cubicBezTo>
                  <a:cubicBezTo>
                    <a:pt x="135" y="33"/>
                    <a:pt x="135" y="33"/>
                    <a:pt x="135" y="33"/>
                  </a:cubicBezTo>
                  <a:cubicBezTo>
                    <a:pt x="135" y="24"/>
                    <a:pt x="135" y="24"/>
                    <a:pt x="135" y="24"/>
                  </a:cubicBezTo>
                  <a:cubicBezTo>
                    <a:pt x="135" y="24"/>
                    <a:pt x="135" y="18"/>
                    <a:pt x="135" y="17"/>
                  </a:cubicBezTo>
                  <a:cubicBezTo>
                    <a:pt x="135" y="16"/>
                    <a:pt x="134" y="9"/>
                    <a:pt x="134" y="9"/>
                  </a:cubicBezTo>
                  <a:cubicBezTo>
                    <a:pt x="133" y="5"/>
                    <a:pt x="133" y="5"/>
                    <a:pt x="133" y="5"/>
                  </a:cubicBezTo>
                  <a:cubicBezTo>
                    <a:pt x="128" y="0"/>
                    <a:pt x="128" y="0"/>
                    <a:pt x="128" y="0"/>
                  </a:cubicBezTo>
                  <a:cubicBezTo>
                    <a:pt x="123" y="0"/>
                    <a:pt x="123" y="0"/>
                    <a:pt x="123" y="0"/>
                  </a:cubicBezTo>
                  <a:cubicBezTo>
                    <a:pt x="118" y="2"/>
                    <a:pt x="118" y="2"/>
                    <a:pt x="118" y="2"/>
                  </a:cubicBezTo>
                  <a:cubicBezTo>
                    <a:pt x="116" y="4"/>
                    <a:pt x="116" y="4"/>
                    <a:pt x="116" y="4"/>
                  </a:cubicBezTo>
                  <a:cubicBezTo>
                    <a:pt x="113" y="5"/>
                    <a:pt x="113" y="5"/>
                    <a:pt x="113" y="5"/>
                  </a:cubicBezTo>
                  <a:cubicBezTo>
                    <a:pt x="108" y="6"/>
                    <a:pt x="108" y="6"/>
                    <a:pt x="108" y="6"/>
                  </a:cubicBezTo>
                  <a:cubicBezTo>
                    <a:pt x="105" y="5"/>
                    <a:pt x="105" y="5"/>
                    <a:pt x="105" y="5"/>
                  </a:cubicBezTo>
                  <a:cubicBezTo>
                    <a:pt x="103" y="3"/>
                    <a:pt x="103" y="3"/>
                    <a:pt x="103" y="3"/>
                  </a:cubicBezTo>
                  <a:cubicBezTo>
                    <a:pt x="101" y="1"/>
                    <a:pt x="101" y="1"/>
                    <a:pt x="101" y="1"/>
                  </a:cubicBezTo>
                  <a:cubicBezTo>
                    <a:pt x="96" y="1"/>
                    <a:pt x="96" y="1"/>
                    <a:pt x="96" y="1"/>
                  </a:cubicBezTo>
                  <a:cubicBezTo>
                    <a:pt x="92" y="1"/>
                    <a:pt x="92" y="1"/>
                    <a:pt x="92" y="1"/>
                  </a:cubicBezTo>
                  <a:cubicBezTo>
                    <a:pt x="86" y="2"/>
                    <a:pt x="86" y="2"/>
                    <a:pt x="86" y="2"/>
                  </a:cubicBezTo>
                  <a:cubicBezTo>
                    <a:pt x="82" y="2"/>
                    <a:pt x="82" y="2"/>
                    <a:pt x="82" y="2"/>
                  </a:cubicBezTo>
                  <a:cubicBezTo>
                    <a:pt x="78" y="6"/>
                    <a:pt x="78" y="6"/>
                    <a:pt x="78" y="6"/>
                  </a:cubicBezTo>
                  <a:cubicBezTo>
                    <a:pt x="75" y="8"/>
                    <a:pt x="75" y="8"/>
                    <a:pt x="75" y="8"/>
                  </a:cubicBezTo>
                  <a:cubicBezTo>
                    <a:pt x="70" y="8"/>
                    <a:pt x="70" y="8"/>
                    <a:pt x="70" y="8"/>
                  </a:cubicBezTo>
                  <a:cubicBezTo>
                    <a:pt x="68" y="10"/>
                    <a:pt x="68" y="10"/>
                    <a:pt x="68" y="10"/>
                  </a:cubicBezTo>
                  <a:cubicBezTo>
                    <a:pt x="65" y="14"/>
                    <a:pt x="65" y="14"/>
                    <a:pt x="65" y="14"/>
                  </a:cubicBezTo>
                  <a:cubicBezTo>
                    <a:pt x="64" y="17"/>
                    <a:pt x="64" y="17"/>
                    <a:pt x="64" y="17"/>
                  </a:cubicBezTo>
                  <a:cubicBezTo>
                    <a:pt x="60" y="17"/>
                    <a:pt x="60" y="17"/>
                    <a:pt x="60" y="17"/>
                  </a:cubicBezTo>
                  <a:cubicBezTo>
                    <a:pt x="55" y="17"/>
                    <a:pt x="55" y="17"/>
                    <a:pt x="55" y="17"/>
                  </a:cubicBezTo>
                  <a:cubicBezTo>
                    <a:pt x="51" y="16"/>
                    <a:pt x="51" y="16"/>
                    <a:pt x="51" y="16"/>
                  </a:cubicBezTo>
                  <a:cubicBezTo>
                    <a:pt x="44" y="16"/>
                    <a:pt x="44" y="16"/>
                    <a:pt x="44" y="16"/>
                  </a:cubicBezTo>
                  <a:cubicBezTo>
                    <a:pt x="38" y="14"/>
                    <a:pt x="38" y="14"/>
                    <a:pt x="38" y="14"/>
                  </a:cubicBezTo>
                  <a:cubicBezTo>
                    <a:pt x="32" y="12"/>
                    <a:pt x="32" y="12"/>
                    <a:pt x="32" y="12"/>
                  </a:cubicBezTo>
                  <a:cubicBezTo>
                    <a:pt x="27" y="11"/>
                    <a:pt x="27" y="11"/>
                    <a:pt x="27" y="11"/>
                  </a:cubicBezTo>
                  <a:cubicBezTo>
                    <a:pt x="22" y="10"/>
                    <a:pt x="22" y="10"/>
                    <a:pt x="22" y="10"/>
                  </a:cubicBezTo>
                  <a:cubicBezTo>
                    <a:pt x="19" y="10"/>
                    <a:pt x="19" y="10"/>
                    <a:pt x="19" y="10"/>
                  </a:cubicBezTo>
                  <a:cubicBezTo>
                    <a:pt x="11" y="9"/>
                    <a:pt x="11" y="9"/>
                    <a:pt x="11" y="9"/>
                  </a:cubicBezTo>
                  <a:cubicBezTo>
                    <a:pt x="5" y="8"/>
                    <a:pt x="5" y="8"/>
                    <a:pt x="5" y="8"/>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6" name="Freeform 25"/>
            <p:cNvSpPr>
              <a:spLocks/>
            </p:cNvSpPr>
            <p:nvPr/>
          </p:nvSpPr>
          <p:spPr bwMode="auto">
            <a:xfrm>
              <a:off x="8737600" y="4333875"/>
              <a:ext cx="769937" cy="646113"/>
            </a:xfrm>
            <a:custGeom>
              <a:avLst/>
              <a:gdLst>
                <a:gd name="T0" fmla="*/ 7 w 205"/>
                <a:gd name="T1" fmla="*/ 78 h 172"/>
                <a:gd name="T2" fmla="*/ 16 w 205"/>
                <a:gd name="T3" fmla="*/ 73 h 172"/>
                <a:gd name="T4" fmla="*/ 25 w 205"/>
                <a:gd name="T5" fmla="*/ 79 h 172"/>
                <a:gd name="T6" fmla="*/ 39 w 205"/>
                <a:gd name="T7" fmla="*/ 92 h 172"/>
                <a:gd name="T8" fmla="*/ 41 w 205"/>
                <a:gd name="T9" fmla="*/ 99 h 172"/>
                <a:gd name="T10" fmla="*/ 49 w 205"/>
                <a:gd name="T11" fmla="*/ 96 h 172"/>
                <a:gd name="T12" fmla="*/ 55 w 205"/>
                <a:gd name="T13" fmla="*/ 97 h 172"/>
                <a:gd name="T14" fmla="*/ 60 w 205"/>
                <a:gd name="T15" fmla="*/ 103 h 172"/>
                <a:gd name="T16" fmla="*/ 69 w 205"/>
                <a:gd name="T17" fmla="*/ 106 h 172"/>
                <a:gd name="T18" fmla="*/ 77 w 205"/>
                <a:gd name="T19" fmla="*/ 112 h 172"/>
                <a:gd name="T20" fmla="*/ 85 w 205"/>
                <a:gd name="T21" fmla="*/ 119 h 172"/>
                <a:gd name="T22" fmla="*/ 93 w 205"/>
                <a:gd name="T23" fmla="*/ 123 h 172"/>
                <a:gd name="T24" fmla="*/ 99 w 205"/>
                <a:gd name="T25" fmla="*/ 130 h 172"/>
                <a:gd name="T26" fmla="*/ 106 w 205"/>
                <a:gd name="T27" fmla="*/ 138 h 172"/>
                <a:gd name="T28" fmla="*/ 113 w 205"/>
                <a:gd name="T29" fmla="*/ 142 h 172"/>
                <a:gd name="T30" fmla="*/ 115 w 205"/>
                <a:gd name="T31" fmla="*/ 152 h 172"/>
                <a:gd name="T32" fmla="*/ 109 w 205"/>
                <a:gd name="T33" fmla="*/ 159 h 172"/>
                <a:gd name="T34" fmla="*/ 111 w 205"/>
                <a:gd name="T35" fmla="*/ 169 h 172"/>
                <a:gd name="T36" fmla="*/ 123 w 205"/>
                <a:gd name="T37" fmla="*/ 162 h 172"/>
                <a:gd name="T38" fmla="*/ 131 w 205"/>
                <a:gd name="T39" fmla="*/ 151 h 172"/>
                <a:gd name="T40" fmla="*/ 136 w 205"/>
                <a:gd name="T41" fmla="*/ 135 h 172"/>
                <a:gd name="T42" fmla="*/ 139 w 205"/>
                <a:gd name="T43" fmla="*/ 122 h 172"/>
                <a:gd name="T44" fmla="*/ 145 w 205"/>
                <a:gd name="T45" fmla="*/ 114 h 172"/>
                <a:gd name="T46" fmla="*/ 153 w 205"/>
                <a:gd name="T47" fmla="*/ 105 h 172"/>
                <a:gd name="T48" fmla="*/ 157 w 205"/>
                <a:gd name="T49" fmla="*/ 95 h 172"/>
                <a:gd name="T50" fmla="*/ 165 w 205"/>
                <a:gd name="T51" fmla="*/ 79 h 172"/>
                <a:gd name="T52" fmla="*/ 172 w 205"/>
                <a:gd name="T53" fmla="*/ 78 h 172"/>
                <a:gd name="T54" fmla="*/ 176 w 205"/>
                <a:gd name="T55" fmla="*/ 82 h 172"/>
                <a:gd name="T56" fmla="*/ 182 w 205"/>
                <a:gd name="T57" fmla="*/ 78 h 172"/>
                <a:gd name="T58" fmla="*/ 186 w 205"/>
                <a:gd name="T59" fmla="*/ 86 h 172"/>
                <a:gd name="T60" fmla="*/ 179 w 205"/>
                <a:gd name="T61" fmla="*/ 94 h 172"/>
                <a:gd name="T62" fmla="*/ 169 w 205"/>
                <a:gd name="T63" fmla="*/ 106 h 172"/>
                <a:gd name="T64" fmla="*/ 160 w 205"/>
                <a:gd name="T65" fmla="*/ 115 h 172"/>
                <a:gd name="T66" fmla="*/ 148 w 205"/>
                <a:gd name="T67" fmla="*/ 121 h 172"/>
                <a:gd name="T68" fmla="*/ 145 w 205"/>
                <a:gd name="T69" fmla="*/ 128 h 172"/>
                <a:gd name="T70" fmla="*/ 151 w 205"/>
                <a:gd name="T71" fmla="*/ 127 h 172"/>
                <a:gd name="T72" fmla="*/ 163 w 205"/>
                <a:gd name="T73" fmla="*/ 120 h 172"/>
                <a:gd name="T74" fmla="*/ 175 w 205"/>
                <a:gd name="T75" fmla="*/ 108 h 172"/>
                <a:gd name="T76" fmla="*/ 189 w 205"/>
                <a:gd name="T77" fmla="*/ 90 h 172"/>
                <a:gd name="T78" fmla="*/ 199 w 205"/>
                <a:gd name="T79" fmla="*/ 70 h 172"/>
                <a:gd name="T80" fmla="*/ 205 w 205"/>
                <a:gd name="T81" fmla="*/ 57 h 172"/>
                <a:gd name="T82" fmla="*/ 198 w 205"/>
                <a:gd name="T83" fmla="*/ 54 h 172"/>
                <a:gd name="T84" fmla="*/ 200 w 205"/>
                <a:gd name="T85" fmla="*/ 42 h 172"/>
                <a:gd name="T86" fmla="*/ 203 w 205"/>
                <a:gd name="T87" fmla="*/ 34 h 172"/>
                <a:gd name="T88" fmla="*/ 188 w 205"/>
                <a:gd name="T89" fmla="*/ 33 h 172"/>
                <a:gd name="T90" fmla="*/ 176 w 205"/>
                <a:gd name="T91" fmla="*/ 25 h 172"/>
                <a:gd name="T92" fmla="*/ 167 w 205"/>
                <a:gd name="T93" fmla="*/ 16 h 172"/>
                <a:gd name="T94" fmla="*/ 153 w 205"/>
                <a:gd name="T95" fmla="*/ 9 h 172"/>
                <a:gd name="T96" fmla="*/ 135 w 205"/>
                <a:gd name="T97" fmla="*/ 5 h 172"/>
                <a:gd name="T98" fmla="*/ 112 w 205"/>
                <a:gd name="T99" fmla="*/ 0 h 172"/>
                <a:gd name="T100" fmla="*/ 89 w 205"/>
                <a:gd name="T101" fmla="*/ 0 h 172"/>
                <a:gd name="T102" fmla="*/ 79 w 205"/>
                <a:gd name="T103" fmla="*/ 8 h 172"/>
                <a:gd name="T104" fmla="*/ 66 w 205"/>
                <a:gd name="T105" fmla="*/ 15 h 172"/>
                <a:gd name="T106" fmla="*/ 56 w 205"/>
                <a:gd name="T107" fmla="*/ 21 h 172"/>
                <a:gd name="T108" fmla="*/ 2 w 205"/>
                <a:gd name="T109" fmla="*/ 7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5" h="172">
                  <a:moveTo>
                    <a:pt x="2" y="79"/>
                  </a:moveTo>
                  <a:cubicBezTo>
                    <a:pt x="7" y="78"/>
                    <a:pt x="7" y="78"/>
                    <a:pt x="7" y="78"/>
                  </a:cubicBezTo>
                  <a:cubicBezTo>
                    <a:pt x="11" y="75"/>
                    <a:pt x="11" y="75"/>
                    <a:pt x="11" y="75"/>
                  </a:cubicBezTo>
                  <a:cubicBezTo>
                    <a:pt x="16" y="73"/>
                    <a:pt x="16" y="73"/>
                    <a:pt x="16" y="73"/>
                  </a:cubicBezTo>
                  <a:cubicBezTo>
                    <a:pt x="21" y="74"/>
                    <a:pt x="21" y="74"/>
                    <a:pt x="21" y="74"/>
                  </a:cubicBezTo>
                  <a:cubicBezTo>
                    <a:pt x="25" y="79"/>
                    <a:pt x="25" y="79"/>
                    <a:pt x="25" y="79"/>
                  </a:cubicBezTo>
                  <a:cubicBezTo>
                    <a:pt x="33" y="85"/>
                    <a:pt x="33" y="85"/>
                    <a:pt x="33" y="85"/>
                  </a:cubicBezTo>
                  <a:cubicBezTo>
                    <a:pt x="39" y="92"/>
                    <a:pt x="39" y="92"/>
                    <a:pt x="39" y="92"/>
                  </a:cubicBezTo>
                  <a:cubicBezTo>
                    <a:pt x="39" y="96"/>
                    <a:pt x="39" y="96"/>
                    <a:pt x="39" y="96"/>
                  </a:cubicBezTo>
                  <a:cubicBezTo>
                    <a:pt x="41" y="99"/>
                    <a:pt x="41" y="99"/>
                    <a:pt x="41" y="99"/>
                  </a:cubicBezTo>
                  <a:cubicBezTo>
                    <a:pt x="45" y="98"/>
                    <a:pt x="45" y="98"/>
                    <a:pt x="45" y="98"/>
                  </a:cubicBezTo>
                  <a:cubicBezTo>
                    <a:pt x="49" y="96"/>
                    <a:pt x="49" y="96"/>
                    <a:pt x="49" y="96"/>
                  </a:cubicBezTo>
                  <a:cubicBezTo>
                    <a:pt x="52" y="94"/>
                    <a:pt x="52" y="94"/>
                    <a:pt x="52" y="94"/>
                  </a:cubicBezTo>
                  <a:cubicBezTo>
                    <a:pt x="55" y="97"/>
                    <a:pt x="55" y="97"/>
                    <a:pt x="55" y="97"/>
                  </a:cubicBezTo>
                  <a:cubicBezTo>
                    <a:pt x="57" y="99"/>
                    <a:pt x="57" y="99"/>
                    <a:pt x="57" y="99"/>
                  </a:cubicBezTo>
                  <a:cubicBezTo>
                    <a:pt x="60" y="103"/>
                    <a:pt x="60" y="103"/>
                    <a:pt x="60" y="103"/>
                  </a:cubicBezTo>
                  <a:cubicBezTo>
                    <a:pt x="64" y="107"/>
                    <a:pt x="64" y="107"/>
                    <a:pt x="64" y="107"/>
                  </a:cubicBezTo>
                  <a:cubicBezTo>
                    <a:pt x="69" y="106"/>
                    <a:pt x="69" y="106"/>
                    <a:pt x="69" y="106"/>
                  </a:cubicBezTo>
                  <a:cubicBezTo>
                    <a:pt x="73" y="110"/>
                    <a:pt x="73" y="110"/>
                    <a:pt x="73" y="110"/>
                  </a:cubicBezTo>
                  <a:cubicBezTo>
                    <a:pt x="77" y="112"/>
                    <a:pt x="77" y="112"/>
                    <a:pt x="77" y="112"/>
                  </a:cubicBezTo>
                  <a:cubicBezTo>
                    <a:pt x="81" y="115"/>
                    <a:pt x="81" y="115"/>
                    <a:pt x="81" y="115"/>
                  </a:cubicBezTo>
                  <a:cubicBezTo>
                    <a:pt x="85" y="119"/>
                    <a:pt x="85" y="119"/>
                    <a:pt x="85" y="119"/>
                  </a:cubicBezTo>
                  <a:cubicBezTo>
                    <a:pt x="88" y="123"/>
                    <a:pt x="88" y="123"/>
                    <a:pt x="88" y="123"/>
                  </a:cubicBezTo>
                  <a:cubicBezTo>
                    <a:pt x="93" y="123"/>
                    <a:pt x="93" y="123"/>
                    <a:pt x="93" y="123"/>
                  </a:cubicBezTo>
                  <a:cubicBezTo>
                    <a:pt x="98" y="127"/>
                    <a:pt x="98" y="127"/>
                    <a:pt x="98" y="127"/>
                  </a:cubicBezTo>
                  <a:cubicBezTo>
                    <a:pt x="99" y="130"/>
                    <a:pt x="99" y="130"/>
                    <a:pt x="99" y="130"/>
                  </a:cubicBezTo>
                  <a:cubicBezTo>
                    <a:pt x="102" y="133"/>
                    <a:pt x="102" y="133"/>
                    <a:pt x="102" y="133"/>
                  </a:cubicBezTo>
                  <a:cubicBezTo>
                    <a:pt x="106" y="138"/>
                    <a:pt x="106" y="138"/>
                    <a:pt x="106" y="138"/>
                  </a:cubicBezTo>
                  <a:cubicBezTo>
                    <a:pt x="106" y="138"/>
                    <a:pt x="107" y="138"/>
                    <a:pt x="108" y="139"/>
                  </a:cubicBezTo>
                  <a:cubicBezTo>
                    <a:pt x="109" y="139"/>
                    <a:pt x="113" y="142"/>
                    <a:pt x="113" y="142"/>
                  </a:cubicBezTo>
                  <a:cubicBezTo>
                    <a:pt x="115" y="145"/>
                    <a:pt x="115" y="145"/>
                    <a:pt x="115" y="145"/>
                  </a:cubicBezTo>
                  <a:cubicBezTo>
                    <a:pt x="115" y="152"/>
                    <a:pt x="115" y="152"/>
                    <a:pt x="115" y="152"/>
                  </a:cubicBezTo>
                  <a:cubicBezTo>
                    <a:pt x="113" y="155"/>
                    <a:pt x="113" y="155"/>
                    <a:pt x="113" y="155"/>
                  </a:cubicBezTo>
                  <a:cubicBezTo>
                    <a:pt x="113" y="155"/>
                    <a:pt x="109" y="158"/>
                    <a:pt x="109" y="159"/>
                  </a:cubicBezTo>
                  <a:cubicBezTo>
                    <a:pt x="109" y="160"/>
                    <a:pt x="108" y="172"/>
                    <a:pt x="108" y="172"/>
                  </a:cubicBezTo>
                  <a:cubicBezTo>
                    <a:pt x="111" y="169"/>
                    <a:pt x="111" y="169"/>
                    <a:pt x="111" y="169"/>
                  </a:cubicBezTo>
                  <a:cubicBezTo>
                    <a:pt x="116" y="166"/>
                    <a:pt x="116" y="166"/>
                    <a:pt x="116" y="166"/>
                  </a:cubicBezTo>
                  <a:cubicBezTo>
                    <a:pt x="123" y="162"/>
                    <a:pt x="123" y="162"/>
                    <a:pt x="123" y="162"/>
                  </a:cubicBezTo>
                  <a:cubicBezTo>
                    <a:pt x="126" y="157"/>
                    <a:pt x="126" y="157"/>
                    <a:pt x="126" y="157"/>
                  </a:cubicBezTo>
                  <a:cubicBezTo>
                    <a:pt x="131" y="151"/>
                    <a:pt x="131" y="151"/>
                    <a:pt x="131" y="151"/>
                  </a:cubicBezTo>
                  <a:cubicBezTo>
                    <a:pt x="133" y="143"/>
                    <a:pt x="133" y="143"/>
                    <a:pt x="133" y="143"/>
                  </a:cubicBezTo>
                  <a:cubicBezTo>
                    <a:pt x="136" y="135"/>
                    <a:pt x="136" y="135"/>
                    <a:pt x="136" y="135"/>
                  </a:cubicBezTo>
                  <a:cubicBezTo>
                    <a:pt x="139" y="130"/>
                    <a:pt x="139" y="130"/>
                    <a:pt x="139" y="130"/>
                  </a:cubicBezTo>
                  <a:cubicBezTo>
                    <a:pt x="139" y="122"/>
                    <a:pt x="139" y="122"/>
                    <a:pt x="139" y="122"/>
                  </a:cubicBezTo>
                  <a:cubicBezTo>
                    <a:pt x="142" y="117"/>
                    <a:pt x="142" y="117"/>
                    <a:pt x="142" y="117"/>
                  </a:cubicBezTo>
                  <a:cubicBezTo>
                    <a:pt x="145" y="114"/>
                    <a:pt x="145" y="114"/>
                    <a:pt x="145" y="114"/>
                  </a:cubicBezTo>
                  <a:cubicBezTo>
                    <a:pt x="146" y="107"/>
                    <a:pt x="146" y="107"/>
                    <a:pt x="146" y="107"/>
                  </a:cubicBezTo>
                  <a:cubicBezTo>
                    <a:pt x="153" y="105"/>
                    <a:pt x="153" y="105"/>
                    <a:pt x="153" y="105"/>
                  </a:cubicBezTo>
                  <a:cubicBezTo>
                    <a:pt x="156" y="103"/>
                    <a:pt x="156" y="103"/>
                    <a:pt x="156" y="103"/>
                  </a:cubicBezTo>
                  <a:cubicBezTo>
                    <a:pt x="157" y="95"/>
                    <a:pt x="157" y="95"/>
                    <a:pt x="157" y="95"/>
                  </a:cubicBezTo>
                  <a:cubicBezTo>
                    <a:pt x="161" y="92"/>
                    <a:pt x="161" y="92"/>
                    <a:pt x="161" y="92"/>
                  </a:cubicBezTo>
                  <a:cubicBezTo>
                    <a:pt x="165" y="79"/>
                    <a:pt x="165" y="79"/>
                    <a:pt x="165" y="79"/>
                  </a:cubicBezTo>
                  <a:cubicBezTo>
                    <a:pt x="168" y="77"/>
                    <a:pt x="168" y="77"/>
                    <a:pt x="168" y="77"/>
                  </a:cubicBezTo>
                  <a:cubicBezTo>
                    <a:pt x="172" y="78"/>
                    <a:pt x="172" y="78"/>
                    <a:pt x="172" y="78"/>
                  </a:cubicBezTo>
                  <a:cubicBezTo>
                    <a:pt x="172" y="81"/>
                    <a:pt x="172" y="81"/>
                    <a:pt x="172" y="81"/>
                  </a:cubicBezTo>
                  <a:cubicBezTo>
                    <a:pt x="176" y="82"/>
                    <a:pt x="176" y="82"/>
                    <a:pt x="176" y="82"/>
                  </a:cubicBezTo>
                  <a:cubicBezTo>
                    <a:pt x="178" y="79"/>
                    <a:pt x="178" y="79"/>
                    <a:pt x="178" y="79"/>
                  </a:cubicBezTo>
                  <a:cubicBezTo>
                    <a:pt x="182" y="78"/>
                    <a:pt x="182" y="78"/>
                    <a:pt x="182" y="78"/>
                  </a:cubicBezTo>
                  <a:cubicBezTo>
                    <a:pt x="187" y="78"/>
                    <a:pt x="187" y="78"/>
                    <a:pt x="187" y="78"/>
                  </a:cubicBezTo>
                  <a:cubicBezTo>
                    <a:pt x="186" y="86"/>
                    <a:pt x="186" y="86"/>
                    <a:pt x="186" y="86"/>
                  </a:cubicBezTo>
                  <a:cubicBezTo>
                    <a:pt x="183" y="89"/>
                    <a:pt x="183" y="89"/>
                    <a:pt x="183" y="89"/>
                  </a:cubicBezTo>
                  <a:cubicBezTo>
                    <a:pt x="179" y="94"/>
                    <a:pt x="179" y="94"/>
                    <a:pt x="179" y="94"/>
                  </a:cubicBezTo>
                  <a:cubicBezTo>
                    <a:pt x="173" y="100"/>
                    <a:pt x="173" y="100"/>
                    <a:pt x="173" y="100"/>
                  </a:cubicBezTo>
                  <a:cubicBezTo>
                    <a:pt x="169" y="106"/>
                    <a:pt x="169" y="106"/>
                    <a:pt x="169" y="106"/>
                  </a:cubicBezTo>
                  <a:cubicBezTo>
                    <a:pt x="167" y="110"/>
                    <a:pt x="167" y="110"/>
                    <a:pt x="167" y="110"/>
                  </a:cubicBezTo>
                  <a:cubicBezTo>
                    <a:pt x="160" y="115"/>
                    <a:pt x="160" y="115"/>
                    <a:pt x="160" y="115"/>
                  </a:cubicBezTo>
                  <a:cubicBezTo>
                    <a:pt x="153" y="119"/>
                    <a:pt x="153" y="119"/>
                    <a:pt x="153" y="119"/>
                  </a:cubicBezTo>
                  <a:cubicBezTo>
                    <a:pt x="153" y="119"/>
                    <a:pt x="149" y="121"/>
                    <a:pt x="148" y="121"/>
                  </a:cubicBezTo>
                  <a:cubicBezTo>
                    <a:pt x="147" y="122"/>
                    <a:pt x="145" y="124"/>
                    <a:pt x="145" y="124"/>
                  </a:cubicBezTo>
                  <a:cubicBezTo>
                    <a:pt x="145" y="128"/>
                    <a:pt x="145" y="128"/>
                    <a:pt x="145" y="128"/>
                  </a:cubicBezTo>
                  <a:cubicBezTo>
                    <a:pt x="148" y="127"/>
                    <a:pt x="148" y="127"/>
                    <a:pt x="148" y="127"/>
                  </a:cubicBezTo>
                  <a:cubicBezTo>
                    <a:pt x="151" y="127"/>
                    <a:pt x="151" y="127"/>
                    <a:pt x="151" y="127"/>
                  </a:cubicBezTo>
                  <a:cubicBezTo>
                    <a:pt x="156" y="124"/>
                    <a:pt x="156" y="124"/>
                    <a:pt x="156" y="124"/>
                  </a:cubicBezTo>
                  <a:cubicBezTo>
                    <a:pt x="163" y="120"/>
                    <a:pt x="163" y="120"/>
                    <a:pt x="163" y="120"/>
                  </a:cubicBezTo>
                  <a:cubicBezTo>
                    <a:pt x="169" y="114"/>
                    <a:pt x="169" y="114"/>
                    <a:pt x="169" y="114"/>
                  </a:cubicBezTo>
                  <a:cubicBezTo>
                    <a:pt x="175" y="108"/>
                    <a:pt x="175" y="108"/>
                    <a:pt x="175" y="108"/>
                  </a:cubicBezTo>
                  <a:cubicBezTo>
                    <a:pt x="181" y="101"/>
                    <a:pt x="181" y="101"/>
                    <a:pt x="181" y="101"/>
                  </a:cubicBezTo>
                  <a:cubicBezTo>
                    <a:pt x="189" y="90"/>
                    <a:pt x="189" y="90"/>
                    <a:pt x="189" y="90"/>
                  </a:cubicBezTo>
                  <a:cubicBezTo>
                    <a:pt x="194" y="81"/>
                    <a:pt x="194" y="81"/>
                    <a:pt x="194" y="81"/>
                  </a:cubicBezTo>
                  <a:cubicBezTo>
                    <a:pt x="199" y="70"/>
                    <a:pt x="199" y="70"/>
                    <a:pt x="199" y="70"/>
                  </a:cubicBezTo>
                  <a:cubicBezTo>
                    <a:pt x="201" y="64"/>
                    <a:pt x="201" y="64"/>
                    <a:pt x="201" y="64"/>
                  </a:cubicBezTo>
                  <a:cubicBezTo>
                    <a:pt x="205" y="57"/>
                    <a:pt x="205" y="57"/>
                    <a:pt x="205" y="57"/>
                  </a:cubicBezTo>
                  <a:cubicBezTo>
                    <a:pt x="202" y="55"/>
                    <a:pt x="202" y="55"/>
                    <a:pt x="202" y="55"/>
                  </a:cubicBezTo>
                  <a:cubicBezTo>
                    <a:pt x="198" y="54"/>
                    <a:pt x="198" y="54"/>
                    <a:pt x="198" y="54"/>
                  </a:cubicBezTo>
                  <a:cubicBezTo>
                    <a:pt x="197" y="48"/>
                    <a:pt x="197" y="48"/>
                    <a:pt x="197" y="48"/>
                  </a:cubicBezTo>
                  <a:cubicBezTo>
                    <a:pt x="200" y="42"/>
                    <a:pt x="200" y="42"/>
                    <a:pt x="200" y="42"/>
                  </a:cubicBezTo>
                  <a:cubicBezTo>
                    <a:pt x="203" y="36"/>
                    <a:pt x="203" y="36"/>
                    <a:pt x="203" y="36"/>
                  </a:cubicBezTo>
                  <a:cubicBezTo>
                    <a:pt x="203" y="34"/>
                    <a:pt x="203" y="34"/>
                    <a:pt x="203" y="34"/>
                  </a:cubicBezTo>
                  <a:cubicBezTo>
                    <a:pt x="194" y="34"/>
                    <a:pt x="194" y="34"/>
                    <a:pt x="194" y="34"/>
                  </a:cubicBezTo>
                  <a:cubicBezTo>
                    <a:pt x="188" y="33"/>
                    <a:pt x="188" y="33"/>
                    <a:pt x="188" y="33"/>
                  </a:cubicBezTo>
                  <a:cubicBezTo>
                    <a:pt x="182" y="31"/>
                    <a:pt x="182" y="31"/>
                    <a:pt x="182" y="31"/>
                  </a:cubicBezTo>
                  <a:cubicBezTo>
                    <a:pt x="176" y="25"/>
                    <a:pt x="176" y="25"/>
                    <a:pt x="176" y="25"/>
                  </a:cubicBezTo>
                  <a:cubicBezTo>
                    <a:pt x="172" y="20"/>
                    <a:pt x="172" y="20"/>
                    <a:pt x="172" y="20"/>
                  </a:cubicBezTo>
                  <a:cubicBezTo>
                    <a:pt x="167" y="16"/>
                    <a:pt x="167" y="16"/>
                    <a:pt x="167" y="16"/>
                  </a:cubicBezTo>
                  <a:cubicBezTo>
                    <a:pt x="167" y="16"/>
                    <a:pt x="161" y="12"/>
                    <a:pt x="160" y="11"/>
                  </a:cubicBezTo>
                  <a:cubicBezTo>
                    <a:pt x="159" y="10"/>
                    <a:pt x="153" y="9"/>
                    <a:pt x="153" y="9"/>
                  </a:cubicBezTo>
                  <a:cubicBezTo>
                    <a:pt x="153" y="9"/>
                    <a:pt x="146" y="6"/>
                    <a:pt x="144" y="6"/>
                  </a:cubicBezTo>
                  <a:cubicBezTo>
                    <a:pt x="142" y="6"/>
                    <a:pt x="137" y="6"/>
                    <a:pt x="135" y="5"/>
                  </a:cubicBezTo>
                  <a:cubicBezTo>
                    <a:pt x="133" y="4"/>
                    <a:pt x="125" y="3"/>
                    <a:pt x="124" y="2"/>
                  </a:cubicBezTo>
                  <a:cubicBezTo>
                    <a:pt x="123" y="2"/>
                    <a:pt x="118" y="0"/>
                    <a:pt x="112" y="0"/>
                  </a:cubicBezTo>
                  <a:cubicBezTo>
                    <a:pt x="106" y="0"/>
                    <a:pt x="99" y="0"/>
                    <a:pt x="96" y="0"/>
                  </a:cubicBezTo>
                  <a:cubicBezTo>
                    <a:pt x="94" y="0"/>
                    <a:pt x="89" y="0"/>
                    <a:pt x="89" y="0"/>
                  </a:cubicBezTo>
                  <a:cubicBezTo>
                    <a:pt x="85" y="4"/>
                    <a:pt x="85" y="4"/>
                    <a:pt x="85" y="4"/>
                  </a:cubicBezTo>
                  <a:cubicBezTo>
                    <a:pt x="79" y="8"/>
                    <a:pt x="79" y="8"/>
                    <a:pt x="79" y="8"/>
                  </a:cubicBezTo>
                  <a:cubicBezTo>
                    <a:pt x="72" y="11"/>
                    <a:pt x="72" y="11"/>
                    <a:pt x="72" y="11"/>
                  </a:cubicBezTo>
                  <a:cubicBezTo>
                    <a:pt x="66" y="15"/>
                    <a:pt x="66" y="15"/>
                    <a:pt x="66" y="15"/>
                  </a:cubicBezTo>
                  <a:cubicBezTo>
                    <a:pt x="61" y="18"/>
                    <a:pt x="61" y="18"/>
                    <a:pt x="61" y="18"/>
                  </a:cubicBezTo>
                  <a:cubicBezTo>
                    <a:pt x="56" y="21"/>
                    <a:pt x="56" y="21"/>
                    <a:pt x="56" y="21"/>
                  </a:cubicBezTo>
                  <a:cubicBezTo>
                    <a:pt x="0" y="78"/>
                    <a:pt x="0" y="78"/>
                    <a:pt x="0" y="78"/>
                  </a:cubicBezTo>
                  <a:lnTo>
                    <a:pt x="2"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nvGrpSpPr>
          <p:cNvPr id="114" name="Grupo 113"/>
          <p:cNvGrpSpPr/>
          <p:nvPr/>
        </p:nvGrpSpPr>
        <p:grpSpPr>
          <a:xfrm>
            <a:off x="9674225" y="1719263"/>
            <a:ext cx="1330325" cy="1692275"/>
            <a:chOff x="9674225" y="1719263"/>
            <a:chExt cx="1330325" cy="1692275"/>
          </a:xfrm>
          <a:solidFill>
            <a:srgbClr val="FFC000"/>
          </a:solidFill>
        </p:grpSpPr>
        <p:sp>
          <p:nvSpPr>
            <p:cNvPr id="66" name="Freeform 14"/>
            <p:cNvSpPr>
              <a:spLocks/>
            </p:cNvSpPr>
            <p:nvPr/>
          </p:nvSpPr>
          <p:spPr bwMode="auto">
            <a:xfrm>
              <a:off x="9674225" y="1719263"/>
              <a:ext cx="631825" cy="892175"/>
            </a:xfrm>
            <a:custGeom>
              <a:avLst/>
              <a:gdLst>
                <a:gd name="T0" fmla="*/ 65 w 168"/>
                <a:gd name="T1" fmla="*/ 0 h 237"/>
                <a:gd name="T2" fmla="*/ 74 w 168"/>
                <a:gd name="T3" fmla="*/ 5 h 237"/>
                <a:gd name="T4" fmla="*/ 85 w 168"/>
                <a:gd name="T5" fmla="*/ 7 h 237"/>
                <a:gd name="T6" fmla="*/ 95 w 168"/>
                <a:gd name="T7" fmla="*/ 16 h 237"/>
                <a:gd name="T8" fmla="*/ 100 w 168"/>
                <a:gd name="T9" fmla="*/ 27 h 237"/>
                <a:gd name="T10" fmla="*/ 94 w 168"/>
                <a:gd name="T11" fmla="*/ 37 h 237"/>
                <a:gd name="T12" fmla="*/ 93 w 168"/>
                <a:gd name="T13" fmla="*/ 47 h 237"/>
                <a:gd name="T14" fmla="*/ 100 w 168"/>
                <a:gd name="T15" fmla="*/ 49 h 237"/>
                <a:gd name="T16" fmla="*/ 108 w 168"/>
                <a:gd name="T17" fmla="*/ 41 h 237"/>
                <a:gd name="T18" fmla="*/ 114 w 168"/>
                <a:gd name="T19" fmla="*/ 38 h 237"/>
                <a:gd name="T20" fmla="*/ 127 w 168"/>
                <a:gd name="T21" fmla="*/ 35 h 237"/>
                <a:gd name="T22" fmla="*/ 134 w 168"/>
                <a:gd name="T23" fmla="*/ 32 h 237"/>
                <a:gd name="T24" fmla="*/ 145 w 168"/>
                <a:gd name="T25" fmla="*/ 36 h 237"/>
                <a:gd name="T26" fmla="*/ 155 w 168"/>
                <a:gd name="T27" fmla="*/ 41 h 237"/>
                <a:gd name="T28" fmla="*/ 168 w 168"/>
                <a:gd name="T29" fmla="*/ 44 h 237"/>
                <a:gd name="T30" fmla="*/ 164 w 168"/>
                <a:gd name="T31" fmla="*/ 52 h 237"/>
                <a:gd name="T32" fmla="*/ 157 w 168"/>
                <a:gd name="T33" fmla="*/ 56 h 237"/>
                <a:gd name="T34" fmla="*/ 146 w 168"/>
                <a:gd name="T35" fmla="*/ 64 h 237"/>
                <a:gd name="T36" fmla="*/ 139 w 168"/>
                <a:gd name="T37" fmla="*/ 76 h 237"/>
                <a:gd name="T38" fmla="*/ 141 w 168"/>
                <a:gd name="T39" fmla="*/ 99 h 237"/>
                <a:gd name="T40" fmla="*/ 136 w 168"/>
                <a:gd name="T41" fmla="*/ 116 h 237"/>
                <a:gd name="T42" fmla="*/ 135 w 168"/>
                <a:gd name="T43" fmla="*/ 128 h 237"/>
                <a:gd name="T44" fmla="*/ 139 w 168"/>
                <a:gd name="T45" fmla="*/ 140 h 237"/>
                <a:gd name="T46" fmla="*/ 130 w 168"/>
                <a:gd name="T47" fmla="*/ 144 h 237"/>
                <a:gd name="T48" fmla="*/ 119 w 168"/>
                <a:gd name="T49" fmla="*/ 143 h 237"/>
                <a:gd name="T50" fmla="*/ 110 w 168"/>
                <a:gd name="T51" fmla="*/ 145 h 237"/>
                <a:gd name="T52" fmla="*/ 100 w 168"/>
                <a:gd name="T53" fmla="*/ 155 h 237"/>
                <a:gd name="T54" fmla="*/ 88 w 168"/>
                <a:gd name="T55" fmla="*/ 163 h 237"/>
                <a:gd name="T56" fmla="*/ 71 w 168"/>
                <a:gd name="T57" fmla="*/ 172 h 237"/>
                <a:gd name="T58" fmla="*/ 67 w 168"/>
                <a:gd name="T59" fmla="*/ 184 h 237"/>
                <a:gd name="T60" fmla="*/ 61 w 168"/>
                <a:gd name="T61" fmla="*/ 197 h 237"/>
                <a:gd name="T62" fmla="*/ 59 w 168"/>
                <a:gd name="T63" fmla="*/ 215 h 237"/>
                <a:gd name="T64" fmla="*/ 62 w 168"/>
                <a:gd name="T65" fmla="*/ 223 h 237"/>
                <a:gd name="T66" fmla="*/ 58 w 168"/>
                <a:gd name="T67" fmla="*/ 237 h 237"/>
                <a:gd name="T68" fmla="*/ 49 w 168"/>
                <a:gd name="T69" fmla="*/ 233 h 237"/>
                <a:gd name="T70" fmla="*/ 45 w 168"/>
                <a:gd name="T71" fmla="*/ 218 h 237"/>
                <a:gd name="T72" fmla="*/ 36 w 168"/>
                <a:gd name="T73" fmla="*/ 207 h 237"/>
                <a:gd name="T74" fmla="*/ 40 w 168"/>
                <a:gd name="T75" fmla="*/ 194 h 237"/>
                <a:gd name="T76" fmla="*/ 48 w 168"/>
                <a:gd name="T77" fmla="*/ 184 h 237"/>
                <a:gd name="T78" fmla="*/ 46 w 168"/>
                <a:gd name="T79" fmla="*/ 175 h 237"/>
                <a:gd name="T80" fmla="*/ 28 w 168"/>
                <a:gd name="T81" fmla="*/ 171 h 237"/>
                <a:gd name="T82" fmla="*/ 19 w 168"/>
                <a:gd name="T83" fmla="*/ 158 h 237"/>
                <a:gd name="T84" fmla="*/ 23 w 168"/>
                <a:gd name="T85" fmla="*/ 125 h 237"/>
                <a:gd name="T86" fmla="*/ 20 w 168"/>
                <a:gd name="T87" fmla="*/ 112 h 237"/>
                <a:gd name="T88" fmla="*/ 1 w 168"/>
                <a:gd name="T89" fmla="*/ 104 h 237"/>
                <a:gd name="T90" fmla="*/ 7 w 168"/>
                <a:gd name="T91" fmla="*/ 92 h 237"/>
                <a:gd name="T92" fmla="*/ 21 w 168"/>
                <a:gd name="T93" fmla="*/ 83 h 237"/>
                <a:gd name="T94" fmla="*/ 33 w 168"/>
                <a:gd name="T95" fmla="*/ 63 h 237"/>
                <a:gd name="T96" fmla="*/ 44 w 168"/>
                <a:gd name="T97" fmla="*/ 47 h 237"/>
                <a:gd name="T98" fmla="*/ 47 w 168"/>
                <a:gd name="T99" fmla="*/ 38 h 237"/>
                <a:gd name="T100" fmla="*/ 49 w 168"/>
                <a:gd name="T101" fmla="*/ 30 h 237"/>
                <a:gd name="T102" fmla="*/ 54 w 168"/>
                <a:gd name="T103" fmla="*/ 16 h 237"/>
                <a:gd name="T104" fmla="*/ 58 w 168"/>
                <a:gd name="T105" fmla="*/ 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237">
                  <a:moveTo>
                    <a:pt x="59" y="0"/>
                  </a:moveTo>
                  <a:cubicBezTo>
                    <a:pt x="65" y="0"/>
                    <a:pt x="65" y="0"/>
                    <a:pt x="65" y="0"/>
                  </a:cubicBezTo>
                  <a:cubicBezTo>
                    <a:pt x="70" y="4"/>
                    <a:pt x="70" y="4"/>
                    <a:pt x="70" y="4"/>
                  </a:cubicBezTo>
                  <a:cubicBezTo>
                    <a:pt x="74" y="5"/>
                    <a:pt x="74" y="5"/>
                    <a:pt x="74" y="5"/>
                  </a:cubicBezTo>
                  <a:cubicBezTo>
                    <a:pt x="80" y="5"/>
                    <a:pt x="80" y="5"/>
                    <a:pt x="80" y="5"/>
                  </a:cubicBezTo>
                  <a:cubicBezTo>
                    <a:pt x="85" y="7"/>
                    <a:pt x="85" y="7"/>
                    <a:pt x="85" y="7"/>
                  </a:cubicBezTo>
                  <a:cubicBezTo>
                    <a:pt x="89" y="11"/>
                    <a:pt x="89" y="11"/>
                    <a:pt x="89" y="11"/>
                  </a:cubicBezTo>
                  <a:cubicBezTo>
                    <a:pt x="95" y="16"/>
                    <a:pt x="95" y="16"/>
                    <a:pt x="95" y="16"/>
                  </a:cubicBezTo>
                  <a:cubicBezTo>
                    <a:pt x="95" y="16"/>
                    <a:pt x="99" y="21"/>
                    <a:pt x="99" y="22"/>
                  </a:cubicBezTo>
                  <a:cubicBezTo>
                    <a:pt x="99" y="22"/>
                    <a:pt x="100" y="26"/>
                    <a:pt x="100" y="27"/>
                  </a:cubicBezTo>
                  <a:cubicBezTo>
                    <a:pt x="100" y="28"/>
                    <a:pt x="100" y="32"/>
                    <a:pt x="99" y="32"/>
                  </a:cubicBezTo>
                  <a:cubicBezTo>
                    <a:pt x="98" y="32"/>
                    <a:pt x="94" y="37"/>
                    <a:pt x="94" y="37"/>
                  </a:cubicBezTo>
                  <a:cubicBezTo>
                    <a:pt x="92" y="41"/>
                    <a:pt x="92" y="41"/>
                    <a:pt x="92" y="41"/>
                  </a:cubicBezTo>
                  <a:cubicBezTo>
                    <a:pt x="93" y="47"/>
                    <a:pt x="93" y="47"/>
                    <a:pt x="93" y="47"/>
                  </a:cubicBezTo>
                  <a:cubicBezTo>
                    <a:pt x="96" y="50"/>
                    <a:pt x="96" y="50"/>
                    <a:pt x="96" y="50"/>
                  </a:cubicBezTo>
                  <a:cubicBezTo>
                    <a:pt x="100" y="49"/>
                    <a:pt x="100" y="49"/>
                    <a:pt x="100" y="49"/>
                  </a:cubicBezTo>
                  <a:cubicBezTo>
                    <a:pt x="103" y="44"/>
                    <a:pt x="103" y="44"/>
                    <a:pt x="103" y="44"/>
                  </a:cubicBezTo>
                  <a:cubicBezTo>
                    <a:pt x="108" y="41"/>
                    <a:pt x="108" y="41"/>
                    <a:pt x="108" y="41"/>
                  </a:cubicBezTo>
                  <a:cubicBezTo>
                    <a:pt x="112" y="41"/>
                    <a:pt x="112" y="41"/>
                    <a:pt x="112" y="41"/>
                  </a:cubicBezTo>
                  <a:cubicBezTo>
                    <a:pt x="114" y="38"/>
                    <a:pt x="114" y="38"/>
                    <a:pt x="114" y="38"/>
                  </a:cubicBezTo>
                  <a:cubicBezTo>
                    <a:pt x="114" y="38"/>
                    <a:pt x="116" y="36"/>
                    <a:pt x="118" y="36"/>
                  </a:cubicBezTo>
                  <a:cubicBezTo>
                    <a:pt x="120" y="36"/>
                    <a:pt x="127" y="35"/>
                    <a:pt x="127" y="35"/>
                  </a:cubicBezTo>
                  <a:cubicBezTo>
                    <a:pt x="131" y="33"/>
                    <a:pt x="131" y="33"/>
                    <a:pt x="131" y="33"/>
                  </a:cubicBezTo>
                  <a:cubicBezTo>
                    <a:pt x="134" y="32"/>
                    <a:pt x="134" y="32"/>
                    <a:pt x="134" y="32"/>
                  </a:cubicBezTo>
                  <a:cubicBezTo>
                    <a:pt x="140" y="33"/>
                    <a:pt x="140" y="33"/>
                    <a:pt x="140" y="33"/>
                  </a:cubicBezTo>
                  <a:cubicBezTo>
                    <a:pt x="145" y="36"/>
                    <a:pt x="145" y="36"/>
                    <a:pt x="145" y="36"/>
                  </a:cubicBezTo>
                  <a:cubicBezTo>
                    <a:pt x="151" y="39"/>
                    <a:pt x="151" y="39"/>
                    <a:pt x="151" y="39"/>
                  </a:cubicBezTo>
                  <a:cubicBezTo>
                    <a:pt x="155" y="41"/>
                    <a:pt x="155" y="41"/>
                    <a:pt x="155" y="41"/>
                  </a:cubicBezTo>
                  <a:cubicBezTo>
                    <a:pt x="163" y="42"/>
                    <a:pt x="163" y="42"/>
                    <a:pt x="163" y="42"/>
                  </a:cubicBezTo>
                  <a:cubicBezTo>
                    <a:pt x="168" y="44"/>
                    <a:pt x="168" y="44"/>
                    <a:pt x="168" y="44"/>
                  </a:cubicBezTo>
                  <a:cubicBezTo>
                    <a:pt x="167" y="48"/>
                    <a:pt x="167" y="48"/>
                    <a:pt x="167" y="48"/>
                  </a:cubicBezTo>
                  <a:cubicBezTo>
                    <a:pt x="164" y="52"/>
                    <a:pt x="164" y="52"/>
                    <a:pt x="164" y="52"/>
                  </a:cubicBezTo>
                  <a:cubicBezTo>
                    <a:pt x="159" y="55"/>
                    <a:pt x="159" y="55"/>
                    <a:pt x="159" y="55"/>
                  </a:cubicBezTo>
                  <a:cubicBezTo>
                    <a:pt x="157" y="56"/>
                    <a:pt x="157" y="56"/>
                    <a:pt x="157" y="56"/>
                  </a:cubicBezTo>
                  <a:cubicBezTo>
                    <a:pt x="149" y="58"/>
                    <a:pt x="149" y="58"/>
                    <a:pt x="149" y="58"/>
                  </a:cubicBezTo>
                  <a:cubicBezTo>
                    <a:pt x="146" y="64"/>
                    <a:pt x="146" y="64"/>
                    <a:pt x="146" y="64"/>
                  </a:cubicBezTo>
                  <a:cubicBezTo>
                    <a:pt x="142" y="71"/>
                    <a:pt x="142" y="71"/>
                    <a:pt x="142" y="71"/>
                  </a:cubicBezTo>
                  <a:cubicBezTo>
                    <a:pt x="139" y="76"/>
                    <a:pt x="139" y="76"/>
                    <a:pt x="139" y="76"/>
                  </a:cubicBezTo>
                  <a:cubicBezTo>
                    <a:pt x="139" y="76"/>
                    <a:pt x="139" y="85"/>
                    <a:pt x="139" y="89"/>
                  </a:cubicBezTo>
                  <a:cubicBezTo>
                    <a:pt x="139" y="93"/>
                    <a:pt x="141" y="97"/>
                    <a:pt x="141" y="99"/>
                  </a:cubicBezTo>
                  <a:cubicBezTo>
                    <a:pt x="141" y="100"/>
                    <a:pt x="142" y="105"/>
                    <a:pt x="141" y="107"/>
                  </a:cubicBezTo>
                  <a:cubicBezTo>
                    <a:pt x="139" y="109"/>
                    <a:pt x="138" y="115"/>
                    <a:pt x="136" y="116"/>
                  </a:cubicBezTo>
                  <a:cubicBezTo>
                    <a:pt x="134" y="118"/>
                    <a:pt x="135" y="124"/>
                    <a:pt x="135" y="124"/>
                  </a:cubicBezTo>
                  <a:cubicBezTo>
                    <a:pt x="135" y="128"/>
                    <a:pt x="135" y="128"/>
                    <a:pt x="135" y="128"/>
                  </a:cubicBezTo>
                  <a:cubicBezTo>
                    <a:pt x="140" y="133"/>
                    <a:pt x="140" y="133"/>
                    <a:pt x="140" y="133"/>
                  </a:cubicBezTo>
                  <a:cubicBezTo>
                    <a:pt x="139" y="140"/>
                    <a:pt x="139" y="140"/>
                    <a:pt x="139" y="140"/>
                  </a:cubicBezTo>
                  <a:cubicBezTo>
                    <a:pt x="136" y="144"/>
                    <a:pt x="136" y="144"/>
                    <a:pt x="136" y="144"/>
                  </a:cubicBezTo>
                  <a:cubicBezTo>
                    <a:pt x="130" y="144"/>
                    <a:pt x="130" y="144"/>
                    <a:pt x="130" y="144"/>
                  </a:cubicBezTo>
                  <a:cubicBezTo>
                    <a:pt x="130" y="144"/>
                    <a:pt x="126" y="143"/>
                    <a:pt x="125" y="143"/>
                  </a:cubicBezTo>
                  <a:cubicBezTo>
                    <a:pt x="124" y="143"/>
                    <a:pt x="119" y="143"/>
                    <a:pt x="119" y="143"/>
                  </a:cubicBezTo>
                  <a:cubicBezTo>
                    <a:pt x="114" y="144"/>
                    <a:pt x="114" y="144"/>
                    <a:pt x="114" y="144"/>
                  </a:cubicBezTo>
                  <a:cubicBezTo>
                    <a:pt x="110" y="145"/>
                    <a:pt x="110" y="145"/>
                    <a:pt x="110" y="145"/>
                  </a:cubicBezTo>
                  <a:cubicBezTo>
                    <a:pt x="105" y="150"/>
                    <a:pt x="105" y="150"/>
                    <a:pt x="105" y="150"/>
                  </a:cubicBezTo>
                  <a:cubicBezTo>
                    <a:pt x="100" y="155"/>
                    <a:pt x="100" y="155"/>
                    <a:pt x="100" y="155"/>
                  </a:cubicBezTo>
                  <a:cubicBezTo>
                    <a:pt x="94" y="161"/>
                    <a:pt x="94" y="161"/>
                    <a:pt x="94" y="161"/>
                  </a:cubicBezTo>
                  <a:cubicBezTo>
                    <a:pt x="88" y="163"/>
                    <a:pt x="88" y="163"/>
                    <a:pt x="88" y="163"/>
                  </a:cubicBezTo>
                  <a:cubicBezTo>
                    <a:pt x="78" y="166"/>
                    <a:pt x="78" y="166"/>
                    <a:pt x="78" y="166"/>
                  </a:cubicBezTo>
                  <a:cubicBezTo>
                    <a:pt x="71" y="172"/>
                    <a:pt x="71" y="172"/>
                    <a:pt x="71" y="172"/>
                  </a:cubicBezTo>
                  <a:cubicBezTo>
                    <a:pt x="68" y="179"/>
                    <a:pt x="68" y="179"/>
                    <a:pt x="68" y="179"/>
                  </a:cubicBezTo>
                  <a:cubicBezTo>
                    <a:pt x="67" y="184"/>
                    <a:pt x="67" y="184"/>
                    <a:pt x="67" y="184"/>
                  </a:cubicBezTo>
                  <a:cubicBezTo>
                    <a:pt x="67" y="184"/>
                    <a:pt x="66" y="189"/>
                    <a:pt x="66" y="190"/>
                  </a:cubicBezTo>
                  <a:cubicBezTo>
                    <a:pt x="65" y="191"/>
                    <a:pt x="62" y="197"/>
                    <a:pt x="61" y="197"/>
                  </a:cubicBezTo>
                  <a:cubicBezTo>
                    <a:pt x="61" y="198"/>
                    <a:pt x="59" y="206"/>
                    <a:pt x="59" y="206"/>
                  </a:cubicBezTo>
                  <a:cubicBezTo>
                    <a:pt x="59" y="207"/>
                    <a:pt x="59" y="215"/>
                    <a:pt x="59" y="215"/>
                  </a:cubicBezTo>
                  <a:cubicBezTo>
                    <a:pt x="61" y="219"/>
                    <a:pt x="61" y="219"/>
                    <a:pt x="61" y="219"/>
                  </a:cubicBezTo>
                  <a:cubicBezTo>
                    <a:pt x="61" y="219"/>
                    <a:pt x="62" y="223"/>
                    <a:pt x="62" y="223"/>
                  </a:cubicBezTo>
                  <a:cubicBezTo>
                    <a:pt x="61" y="224"/>
                    <a:pt x="61" y="233"/>
                    <a:pt x="61" y="233"/>
                  </a:cubicBezTo>
                  <a:cubicBezTo>
                    <a:pt x="58" y="237"/>
                    <a:pt x="58" y="237"/>
                    <a:pt x="58" y="237"/>
                  </a:cubicBezTo>
                  <a:cubicBezTo>
                    <a:pt x="58" y="237"/>
                    <a:pt x="54" y="236"/>
                    <a:pt x="53" y="236"/>
                  </a:cubicBezTo>
                  <a:cubicBezTo>
                    <a:pt x="52" y="235"/>
                    <a:pt x="49" y="233"/>
                    <a:pt x="49" y="233"/>
                  </a:cubicBezTo>
                  <a:cubicBezTo>
                    <a:pt x="49" y="233"/>
                    <a:pt x="47" y="227"/>
                    <a:pt x="47" y="226"/>
                  </a:cubicBezTo>
                  <a:cubicBezTo>
                    <a:pt x="46" y="224"/>
                    <a:pt x="46" y="219"/>
                    <a:pt x="45" y="218"/>
                  </a:cubicBezTo>
                  <a:cubicBezTo>
                    <a:pt x="44" y="216"/>
                    <a:pt x="42" y="215"/>
                    <a:pt x="41" y="213"/>
                  </a:cubicBezTo>
                  <a:cubicBezTo>
                    <a:pt x="40" y="212"/>
                    <a:pt x="36" y="208"/>
                    <a:pt x="36" y="207"/>
                  </a:cubicBezTo>
                  <a:cubicBezTo>
                    <a:pt x="36" y="206"/>
                    <a:pt x="37" y="202"/>
                    <a:pt x="37" y="201"/>
                  </a:cubicBezTo>
                  <a:cubicBezTo>
                    <a:pt x="37" y="200"/>
                    <a:pt x="40" y="194"/>
                    <a:pt x="40" y="194"/>
                  </a:cubicBezTo>
                  <a:cubicBezTo>
                    <a:pt x="40" y="194"/>
                    <a:pt x="45" y="192"/>
                    <a:pt x="46" y="192"/>
                  </a:cubicBezTo>
                  <a:cubicBezTo>
                    <a:pt x="47" y="191"/>
                    <a:pt x="48" y="184"/>
                    <a:pt x="48" y="184"/>
                  </a:cubicBezTo>
                  <a:cubicBezTo>
                    <a:pt x="48" y="178"/>
                    <a:pt x="48" y="178"/>
                    <a:pt x="48" y="178"/>
                  </a:cubicBezTo>
                  <a:cubicBezTo>
                    <a:pt x="48" y="178"/>
                    <a:pt x="48" y="177"/>
                    <a:pt x="46" y="175"/>
                  </a:cubicBezTo>
                  <a:cubicBezTo>
                    <a:pt x="44" y="174"/>
                    <a:pt x="34" y="174"/>
                    <a:pt x="34" y="174"/>
                  </a:cubicBezTo>
                  <a:cubicBezTo>
                    <a:pt x="28" y="171"/>
                    <a:pt x="28" y="171"/>
                    <a:pt x="28" y="171"/>
                  </a:cubicBezTo>
                  <a:cubicBezTo>
                    <a:pt x="22" y="163"/>
                    <a:pt x="22" y="163"/>
                    <a:pt x="22" y="163"/>
                  </a:cubicBezTo>
                  <a:cubicBezTo>
                    <a:pt x="22" y="163"/>
                    <a:pt x="19" y="159"/>
                    <a:pt x="19" y="158"/>
                  </a:cubicBezTo>
                  <a:cubicBezTo>
                    <a:pt x="19" y="157"/>
                    <a:pt x="21" y="148"/>
                    <a:pt x="21" y="148"/>
                  </a:cubicBezTo>
                  <a:cubicBezTo>
                    <a:pt x="23" y="125"/>
                    <a:pt x="23" y="125"/>
                    <a:pt x="23" y="125"/>
                  </a:cubicBezTo>
                  <a:cubicBezTo>
                    <a:pt x="22" y="117"/>
                    <a:pt x="22" y="117"/>
                    <a:pt x="22" y="117"/>
                  </a:cubicBezTo>
                  <a:cubicBezTo>
                    <a:pt x="20" y="112"/>
                    <a:pt x="20" y="112"/>
                    <a:pt x="20" y="112"/>
                  </a:cubicBezTo>
                  <a:cubicBezTo>
                    <a:pt x="20" y="112"/>
                    <a:pt x="9" y="105"/>
                    <a:pt x="8" y="105"/>
                  </a:cubicBezTo>
                  <a:cubicBezTo>
                    <a:pt x="7" y="105"/>
                    <a:pt x="1" y="104"/>
                    <a:pt x="1" y="104"/>
                  </a:cubicBezTo>
                  <a:cubicBezTo>
                    <a:pt x="0" y="101"/>
                    <a:pt x="0" y="101"/>
                    <a:pt x="0" y="101"/>
                  </a:cubicBezTo>
                  <a:cubicBezTo>
                    <a:pt x="7" y="92"/>
                    <a:pt x="7" y="92"/>
                    <a:pt x="7" y="92"/>
                  </a:cubicBezTo>
                  <a:cubicBezTo>
                    <a:pt x="15" y="88"/>
                    <a:pt x="15" y="88"/>
                    <a:pt x="15" y="88"/>
                  </a:cubicBezTo>
                  <a:cubicBezTo>
                    <a:pt x="21" y="83"/>
                    <a:pt x="21" y="83"/>
                    <a:pt x="21" y="83"/>
                  </a:cubicBezTo>
                  <a:cubicBezTo>
                    <a:pt x="26" y="74"/>
                    <a:pt x="26" y="74"/>
                    <a:pt x="26" y="74"/>
                  </a:cubicBezTo>
                  <a:cubicBezTo>
                    <a:pt x="33" y="63"/>
                    <a:pt x="33" y="63"/>
                    <a:pt x="33" y="63"/>
                  </a:cubicBezTo>
                  <a:cubicBezTo>
                    <a:pt x="39" y="55"/>
                    <a:pt x="39" y="55"/>
                    <a:pt x="39" y="55"/>
                  </a:cubicBezTo>
                  <a:cubicBezTo>
                    <a:pt x="44" y="47"/>
                    <a:pt x="44" y="47"/>
                    <a:pt x="44" y="47"/>
                  </a:cubicBezTo>
                  <a:cubicBezTo>
                    <a:pt x="45" y="42"/>
                    <a:pt x="45" y="42"/>
                    <a:pt x="45" y="42"/>
                  </a:cubicBezTo>
                  <a:cubicBezTo>
                    <a:pt x="47" y="38"/>
                    <a:pt x="47" y="38"/>
                    <a:pt x="47" y="38"/>
                  </a:cubicBezTo>
                  <a:cubicBezTo>
                    <a:pt x="48" y="33"/>
                    <a:pt x="48" y="33"/>
                    <a:pt x="48" y="33"/>
                  </a:cubicBezTo>
                  <a:cubicBezTo>
                    <a:pt x="48" y="33"/>
                    <a:pt x="49" y="30"/>
                    <a:pt x="49" y="30"/>
                  </a:cubicBezTo>
                  <a:cubicBezTo>
                    <a:pt x="50" y="29"/>
                    <a:pt x="53" y="24"/>
                    <a:pt x="53" y="24"/>
                  </a:cubicBezTo>
                  <a:cubicBezTo>
                    <a:pt x="53" y="24"/>
                    <a:pt x="54" y="16"/>
                    <a:pt x="54" y="16"/>
                  </a:cubicBezTo>
                  <a:cubicBezTo>
                    <a:pt x="54" y="15"/>
                    <a:pt x="55" y="10"/>
                    <a:pt x="55" y="9"/>
                  </a:cubicBezTo>
                  <a:cubicBezTo>
                    <a:pt x="55" y="8"/>
                    <a:pt x="58" y="1"/>
                    <a:pt x="58" y="1"/>
                  </a:cubicBez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8" name="Freeform 27"/>
            <p:cNvSpPr>
              <a:spLocks/>
            </p:cNvSpPr>
            <p:nvPr/>
          </p:nvSpPr>
          <p:spPr bwMode="auto">
            <a:xfrm>
              <a:off x="9866313" y="2460625"/>
              <a:ext cx="871537" cy="950913"/>
            </a:xfrm>
            <a:custGeom>
              <a:avLst/>
              <a:gdLst>
                <a:gd name="T0" fmla="*/ 4 w 232"/>
                <a:gd name="T1" fmla="*/ 58 h 253"/>
                <a:gd name="T2" fmla="*/ 17 w 232"/>
                <a:gd name="T3" fmla="*/ 47 h 253"/>
                <a:gd name="T4" fmla="*/ 27 w 232"/>
                <a:gd name="T5" fmla="*/ 56 h 253"/>
                <a:gd name="T6" fmla="*/ 41 w 232"/>
                <a:gd name="T7" fmla="*/ 60 h 253"/>
                <a:gd name="T8" fmla="*/ 58 w 232"/>
                <a:gd name="T9" fmla="*/ 55 h 253"/>
                <a:gd name="T10" fmla="*/ 72 w 232"/>
                <a:gd name="T11" fmla="*/ 39 h 253"/>
                <a:gd name="T12" fmla="*/ 73 w 232"/>
                <a:gd name="T13" fmla="*/ 28 h 253"/>
                <a:gd name="T14" fmla="*/ 79 w 232"/>
                <a:gd name="T15" fmla="*/ 19 h 253"/>
                <a:gd name="T16" fmla="*/ 92 w 232"/>
                <a:gd name="T17" fmla="*/ 24 h 253"/>
                <a:gd name="T18" fmla="*/ 111 w 232"/>
                <a:gd name="T19" fmla="*/ 20 h 253"/>
                <a:gd name="T20" fmla="*/ 129 w 232"/>
                <a:gd name="T21" fmla="*/ 9 h 253"/>
                <a:gd name="T22" fmla="*/ 143 w 232"/>
                <a:gd name="T23" fmla="*/ 5 h 253"/>
                <a:gd name="T24" fmla="*/ 146 w 232"/>
                <a:gd name="T25" fmla="*/ 19 h 253"/>
                <a:gd name="T26" fmla="*/ 163 w 232"/>
                <a:gd name="T27" fmla="*/ 18 h 253"/>
                <a:gd name="T28" fmla="*/ 177 w 232"/>
                <a:gd name="T29" fmla="*/ 5 h 253"/>
                <a:gd name="T30" fmla="*/ 188 w 232"/>
                <a:gd name="T31" fmla="*/ 0 h 253"/>
                <a:gd name="T32" fmla="*/ 200 w 232"/>
                <a:gd name="T33" fmla="*/ 5 h 253"/>
                <a:gd name="T34" fmla="*/ 213 w 232"/>
                <a:gd name="T35" fmla="*/ 15 h 253"/>
                <a:gd name="T36" fmla="*/ 218 w 232"/>
                <a:gd name="T37" fmla="*/ 29 h 253"/>
                <a:gd name="T38" fmla="*/ 224 w 232"/>
                <a:gd name="T39" fmla="*/ 37 h 253"/>
                <a:gd name="T40" fmla="*/ 216 w 232"/>
                <a:gd name="T41" fmla="*/ 55 h 253"/>
                <a:gd name="T42" fmla="*/ 219 w 232"/>
                <a:gd name="T43" fmla="*/ 69 h 253"/>
                <a:gd name="T44" fmla="*/ 232 w 232"/>
                <a:gd name="T45" fmla="*/ 81 h 253"/>
                <a:gd name="T46" fmla="*/ 216 w 232"/>
                <a:gd name="T47" fmla="*/ 104 h 253"/>
                <a:gd name="T48" fmla="*/ 206 w 232"/>
                <a:gd name="T49" fmla="*/ 105 h 253"/>
                <a:gd name="T50" fmla="*/ 195 w 232"/>
                <a:gd name="T51" fmla="*/ 110 h 253"/>
                <a:gd name="T52" fmla="*/ 193 w 232"/>
                <a:gd name="T53" fmla="*/ 125 h 253"/>
                <a:gd name="T54" fmla="*/ 191 w 232"/>
                <a:gd name="T55" fmla="*/ 145 h 253"/>
                <a:gd name="T56" fmla="*/ 191 w 232"/>
                <a:gd name="T57" fmla="*/ 156 h 253"/>
                <a:gd name="T58" fmla="*/ 192 w 232"/>
                <a:gd name="T59" fmla="*/ 184 h 253"/>
                <a:gd name="T60" fmla="*/ 193 w 232"/>
                <a:gd name="T61" fmla="*/ 201 h 253"/>
                <a:gd name="T62" fmla="*/ 188 w 232"/>
                <a:gd name="T63" fmla="*/ 221 h 253"/>
                <a:gd name="T64" fmla="*/ 187 w 232"/>
                <a:gd name="T65" fmla="*/ 235 h 253"/>
                <a:gd name="T66" fmla="*/ 175 w 232"/>
                <a:gd name="T67" fmla="*/ 252 h 253"/>
                <a:gd name="T68" fmla="*/ 164 w 232"/>
                <a:gd name="T69" fmla="*/ 246 h 253"/>
                <a:gd name="T70" fmla="*/ 157 w 232"/>
                <a:gd name="T71" fmla="*/ 234 h 253"/>
                <a:gd name="T72" fmla="*/ 161 w 232"/>
                <a:gd name="T73" fmla="*/ 220 h 253"/>
                <a:gd name="T74" fmla="*/ 172 w 232"/>
                <a:gd name="T75" fmla="*/ 203 h 253"/>
                <a:gd name="T76" fmla="*/ 157 w 232"/>
                <a:gd name="T77" fmla="*/ 188 h 253"/>
                <a:gd name="T78" fmla="*/ 137 w 232"/>
                <a:gd name="T79" fmla="*/ 185 h 253"/>
                <a:gd name="T80" fmla="*/ 127 w 232"/>
                <a:gd name="T81" fmla="*/ 174 h 253"/>
                <a:gd name="T82" fmla="*/ 111 w 232"/>
                <a:gd name="T83" fmla="*/ 169 h 253"/>
                <a:gd name="T84" fmla="*/ 92 w 232"/>
                <a:gd name="T85" fmla="*/ 159 h 253"/>
                <a:gd name="T86" fmla="*/ 77 w 232"/>
                <a:gd name="T87" fmla="*/ 159 h 253"/>
                <a:gd name="T88" fmla="*/ 69 w 232"/>
                <a:gd name="T89" fmla="*/ 151 h 253"/>
                <a:gd name="T90" fmla="*/ 54 w 232"/>
                <a:gd name="T91" fmla="*/ 147 h 253"/>
                <a:gd name="T92" fmla="*/ 31 w 232"/>
                <a:gd name="T93" fmla="*/ 158 h 253"/>
                <a:gd name="T94" fmla="*/ 13 w 232"/>
                <a:gd name="T95" fmla="*/ 170 h 253"/>
                <a:gd name="T96" fmla="*/ 9 w 232"/>
                <a:gd name="T97" fmla="*/ 148 h 253"/>
                <a:gd name="T98" fmla="*/ 6 w 232"/>
                <a:gd name="T99" fmla="*/ 129 h 253"/>
                <a:gd name="T100" fmla="*/ 5 w 232"/>
                <a:gd name="T101" fmla="*/ 104 h 253"/>
                <a:gd name="T102" fmla="*/ 8 w 232"/>
                <a:gd name="T103" fmla="*/ 8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2" h="253">
                  <a:moveTo>
                    <a:pt x="0" y="73"/>
                  </a:moveTo>
                  <a:cubicBezTo>
                    <a:pt x="0" y="65"/>
                    <a:pt x="0" y="65"/>
                    <a:pt x="0" y="65"/>
                  </a:cubicBezTo>
                  <a:cubicBezTo>
                    <a:pt x="4" y="58"/>
                    <a:pt x="4" y="58"/>
                    <a:pt x="4" y="58"/>
                  </a:cubicBezTo>
                  <a:cubicBezTo>
                    <a:pt x="9" y="55"/>
                    <a:pt x="9" y="55"/>
                    <a:pt x="9" y="55"/>
                  </a:cubicBezTo>
                  <a:cubicBezTo>
                    <a:pt x="12" y="52"/>
                    <a:pt x="12" y="52"/>
                    <a:pt x="12" y="52"/>
                  </a:cubicBezTo>
                  <a:cubicBezTo>
                    <a:pt x="17" y="47"/>
                    <a:pt x="17" y="47"/>
                    <a:pt x="17" y="47"/>
                  </a:cubicBezTo>
                  <a:cubicBezTo>
                    <a:pt x="21" y="48"/>
                    <a:pt x="21" y="48"/>
                    <a:pt x="21" y="48"/>
                  </a:cubicBezTo>
                  <a:cubicBezTo>
                    <a:pt x="24" y="52"/>
                    <a:pt x="24" y="52"/>
                    <a:pt x="24" y="52"/>
                  </a:cubicBezTo>
                  <a:cubicBezTo>
                    <a:pt x="27" y="56"/>
                    <a:pt x="27" y="56"/>
                    <a:pt x="27" y="56"/>
                  </a:cubicBezTo>
                  <a:cubicBezTo>
                    <a:pt x="31" y="58"/>
                    <a:pt x="31" y="58"/>
                    <a:pt x="31" y="58"/>
                  </a:cubicBezTo>
                  <a:cubicBezTo>
                    <a:pt x="37" y="61"/>
                    <a:pt x="37" y="61"/>
                    <a:pt x="37" y="61"/>
                  </a:cubicBezTo>
                  <a:cubicBezTo>
                    <a:pt x="41" y="60"/>
                    <a:pt x="41" y="60"/>
                    <a:pt x="41" y="60"/>
                  </a:cubicBezTo>
                  <a:cubicBezTo>
                    <a:pt x="47" y="57"/>
                    <a:pt x="47" y="57"/>
                    <a:pt x="47" y="57"/>
                  </a:cubicBezTo>
                  <a:cubicBezTo>
                    <a:pt x="51" y="55"/>
                    <a:pt x="51" y="55"/>
                    <a:pt x="51" y="55"/>
                  </a:cubicBezTo>
                  <a:cubicBezTo>
                    <a:pt x="58" y="55"/>
                    <a:pt x="58" y="55"/>
                    <a:pt x="58" y="55"/>
                  </a:cubicBezTo>
                  <a:cubicBezTo>
                    <a:pt x="61" y="51"/>
                    <a:pt x="61" y="51"/>
                    <a:pt x="61" y="51"/>
                  </a:cubicBezTo>
                  <a:cubicBezTo>
                    <a:pt x="68" y="46"/>
                    <a:pt x="68" y="46"/>
                    <a:pt x="68" y="46"/>
                  </a:cubicBezTo>
                  <a:cubicBezTo>
                    <a:pt x="72" y="39"/>
                    <a:pt x="72" y="39"/>
                    <a:pt x="72" y="39"/>
                  </a:cubicBezTo>
                  <a:cubicBezTo>
                    <a:pt x="74" y="35"/>
                    <a:pt x="74" y="35"/>
                    <a:pt x="74" y="35"/>
                  </a:cubicBezTo>
                  <a:cubicBezTo>
                    <a:pt x="74" y="30"/>
                    <a:pt x="74" y="30"/>
                    <a:pt x="74" y="30"/>
                  </a:cubicBezTo>
                  <a:cubicBezTo>
                    <a:pt x="73" y="28"/>
                    <a:pt x="73" y="28"/>
                    <a:pt x="73" y="28"/>
                  </a:cubicBezTo>
                  <a:cubicBezTo>
                    <a:pt x="72" y="22"/>
                    <a:pt x="72" y="22"/>
                    <a:pt x="72" y="22"/>
                  </a:cubicBezTo>
                  <a:cubicBezTo>
                    <a:pt x="75" y="19"/>
                    <a:pt x="75" y="19"/>
                    <a:pt x="75" y="19"/>
                  </a:cubicBezTo>
                  <a:cubicBezTo>
                    <a:pt x="79" y="19"/>
                    <a:pt x="79" y="19"/>
                    <a:pt x="79" y="19"/>
                  </a:cubicBezTo>
                  <a:cubicBezTo>
                    <a:pt x="82" y="21"/>
                    <a:pt x="82" y="21"/>
                    <a:pt x="82" y="21"/>
                  </a:cubicBezTo>
                  <a:cubicBezTo>
                    <a:pt x="82" y="21"/>
                    <a:pt x="87" y="21"/>
                    <a:pt x="89" y="21"/>
                  </a:cubicBezTo>
                  <a:cubicBezTo>
                    <a:pt x="91" y="21"/>
                    <a:pt x="92" y="24"/>
                    <a:pt x="92" y="24"/>
                  </a:cubicBezTo>
                  <a:cubicBezTo>
                    <a:pt x="99" y="24"/>
                    <a:pt x="99" y="24"/>
                    <a:pt x="99" y="24"/>
                  </a:cubicBezTo>
                  <a:cubicBezTo>
                    <a:pt x="104" y="22"/>
                    <a:pt x="104" y="22"/>
                    <a:pt x="104" y="22"/>
                  </a:cubicBezTo>
                  <a:cubicBezTo>
                    <a:pt x="111" y="20"/>
                    <a:pt x="111" y="20"/>
                    <a:pt x="111" y="20"/>
                  </a:cubicBezTo>
                  <a:cubicBezTo>
                    <a:pt x="119" y="18"/>
                    <a:pt x="119" y="18"/>
                    <a:pt x="119" y="18"/>
                  </a:cubicBezTo>
                  <a:cubicBezTo>
                    <a:pt x="125" y="15"/>
                    <a:pt x="125" y="15"/>
                    <a:pt x="125" y="15"/>
                  </a:cubicBezTo>
                  <a:cubicBezTo>
                    <a:pt x="129" y="9"/>
                    <a:pt x="129" y="9"/>
                    <a:pt x="129" y="9"/>
                  </a:cubicBezTo>
                  <a:cubicBezTo>
                    <a:pt x="133" y="6"/>
                    <a:pt x="133" y="6"/>
                    <a:pt x="133" y="6"/>
                  </a:cubicBezTo>
                  <a:cubicBezTo>
                    <a:pt x="139" y="3"/>
                    <a:pt x="139" y="3"/>
                    <a:pt x="139" y="3"/>
                  </a:cubicBezTo>
                  <a:cubicBezTo>
                    <a:pt x="143" y="5"/>
                    <a:pt x="143" y="5"/>
                    <a:pt x="143" y="5"/>
                  </a:cubicBezTo>
                  <a:cubicBezTo>
                    <a:pt x="144" y="8"/>
                    <a:pt x="144" y="8"/>
                    <a:pt x="144" y="8"/>
                  </a:cubicBezTo>
                  <a:cubicBezTo>
                    <a:pt x="145" y="12"/>
                    <a:pt x="145" y="12"/>
                    <a:pt x="145" y="12"/>
                  </a:cubicBezTo>
                  <a:cubicBezTo>
                    <a:pt x="146" y="19"/>
                    <a:pt x="146" y="19"/>
                    <a:pt x="146" y="19"/>
                  </a:cubicBezTo>
                  <a:cubicBezTo>
                    <a:pt x="150" y="22"/>
                    <a:pt x="150" y="22"/>
                    <a:pt x="150" y="22"/>
                  </a:cubicBezTo>
                  <a:cubicBezTo>
                    <a:pt x="155" y="23"/>
                    <a:pt x="155" y="23"/>
                    <a:pt x="155" y="23"/>
                  </a:cubicBezTo>
                  <a:cubicBezTo>
                    <a:pt x="163" y="18"/>
                    <a:pt x="163" y="18"/>
                    <a:pt x="163" y="18"/>
                  </a:cubicBezTo>
                  <a:cubicBezTo>
                    <a:pt x="168" y="12"/>
                    <a:pt x="168" y="12"/>
                    <a:pt x="168" y="12"/>
                  </a:cubicBezTo>
                  <a:cubicBezTo>
                    <a:pt x="174" y="11"/>
                    <a:pt x="174" y="11"/>
                    <a:pt x="174" y="11"/>
                  </a:cubicBezTo>
                  <a:cubicBezTo>
                    <a:pt x="177" y="5"/>
                    <a:pt x="177" y="5"/>
                    <a:pt x="177" y="5"/>
                  </a:cubicBezTo>
                  <a:cubicBezTo>
                    <a:pt x="181" y="2"/>
                    <a:pt x="181" y="2"/>
                    <a:pt x="181" y="2"/>
                  </a:cubicBezTo>
                  <a:cubicBezTo>
                    <a:pt x="185" y="0"/>
                    <a:pt x="185" y="0"/>
                    <a:pt x="185" y="0"/>
                  </a:cubicBezTo>
                  <a:cubicBezTo>
                    <a:pt x="188" y="0"/>
                    <a:pt x="188" y="0"/>
                    <a:pt x="188" y="0"/>
                  </a:cubicBezTo>
                  <a:cubicBezTo>
                    <a:pt x="191" y="2"/>
                    <a:pt x="191" y="2"/>
                    <a:pt x="191" y="2"/>
                  </a:cubicBezTo>
                  <a:cubicBezTo>
                    <a:pt x="196" y="3"/>
                    <a:pt x="196" y="3"/>
                    <a:pt x="196" y="3"/>
                  </a:cubicBezTo>
                  <a:cubicBezTo>
                    <a:pt x="200" y="5"/>
                    <a:pt x="200" y="5"/>
                    <a:pt x="200" y="5"/>
                  </a:cubicBezTo>
                  <a:cubicBezTo>
                    <a:pt x="206" y="9"/>
                    <a:pt x="206" y="9"/>
                    <a:pt x="206" y="9"/>
                  </a:cubicBezTo>
                  <a:cubicBezTo>
                    <a:pt x="209" y="12"/>
                    <a:pt x="209" y="12"/>
                    <a:pt x="209" y="12"/>
                  </a:cubicBezTo>
                  <a:cubicBezTo>
                    <a:pt x="213" y="15"/>
                    <a:pt x="213" y="15"/>
                    <a:pt x="213" y="15"/>
                  </a:cubicBezTo>
                  <a:cubicBezTo>
                    <a:pt x="217" y="18"/>
                    <a:pt x="217" y="18"/>
                    <a:pt x="217" y="18"/>
                  </a:cubicBezTo>
                  <a:cubicBezTo>
                    <a:pt x="219" y="24"/>
                    <a:pt x="219" y="24"/>
                    <a:pt x="219" y="24"/>
                  </a:cubicBezTo>
                  <a:cubicBezTo>
                    <a:pt x="218" y="29"/>
                    <a:pt x="218" y="29"/>
                    <a:pt x="218" y="29"/>
                  </a:cubicBezTo>
                  <a:cubicBezTo>
                    <a:pt x="219" y="32"/>
                    <a:pt x="219" y="32"/>
                    <a:pt x="219" y="32"/>
                  </a:cubicBezTo>
                  <a:cubicBezTo>
                    <a:pt x="224" y="34"/>
                    <a:pt x="224" y="34"/>
                    <a:pt x="224" y="34"/>
                  </a:cubicBezTo>
                  <a:cubicBezTo>
                    <a:pt x="224" y="37"/>
                    <a:pt x="224" y="37"/>
                    <a:pt x="224" y="37"/>
                  </a:cubicBezTo>
                  <a:cubicBezTo>
                    <a:pt x="223" y="51"/>
                    <a:pt x="223" y="51"/>
                    <a:pt x="223" y="51"/>
                  </a:cubicBezTo>
                  <a:cubicBezTo>
                    <a:pt x="219" y="53"/>
                    <a:pt x="219" y="53"/>
                    <a:pt x="219" y="53"/>
                  </a:cubicBezTo>
                  <a:cubicBezTo>
                    <a:pt x="216" y="55"/>
                    <a:pt x="216" y="55"/>
                    <a:pt x="216" y="55"/>
                  </a:cubicBezTo>
                  <a:cubicBezTo>
                    <a:pt x="216" y="61"/>
                    <a:pt x="216" y="61"/>
                    <a:pt x="216" y="61"/>
                  </a:cubicBezTo>
                  <a:cubicBezTo>
                    <a:pt x="216" y="64"/>
                    <a:pt x="216" y="64"/>
                    <a:pt x="216" y="64"/>
                  </a:cubicBezTo>
                  <a:cubicBezTo>
                    <a:pt x="219" y="69"/>
                    <a:pt x="219" y="69"/>
                    <a:pt x="219" y="69"/>
                  </a:cubicBezTo>
                  <a:cubicBezTo>
                    <a:pt x="222" y="74"/>
                    <a:pt x="222" y="74"/>
                    <a:pt x="222" y="74"/>
                  </a:cubicBezTo>
                  <a:cubicBezTo>
                    <a:pt x="227" y="79"/>
                    <a:pt x="227" y="79"/>
                    <a:pt x="227" y="79"/>
                  </a:cubicBezTo>
                  <a:cubicBezTo>
                    <a:pt x="232" y="81"/>
                    <a:pt x="232" y="81"/>
                    <a:pt x="232" y="81"/>
                  </a:cubicBezTo>
                  <a:cubicBezTo>
                    <a:pt x="230" y="89"/>
                    <a:pt x="230" y="89"/>
                    <a:pt x="230" y="89"/>
                  </a:cubicBezTo>
                  <a:cubicBezTo>
                    <a:pt x="223" y="97"/>
                    <a:pt x="223" y="97"/>
                    <a:pt x="223" y="97"/>
                  </a:cubicBezTo>
                  <a:cubicBezTo>
                    <a:pt x="216" y="104"/>
                    <a:pt x="216" y="104"/>
                    <a:pt x="216" y="104"/>
                  </a:cubicBezTo>
                  <a:cubicBezTo>
                    <a:pt x="211" y="110"/>
                    <a:pt x="211" y="110"/>
                    <a:pt x="211" y="110"/>
                  </a:cubicBezTo>
                  <a:cubicBezTo>
                    <a:pt x="211" y="108"/>
                    <a:pt x="211" y="108"/>
                    <a:pt x="211" y="108"/>
                  </a:cubicBezTo>
                  <a:cubicBezTo>
                    <a:pt x="206" y="105"/>
                    <a:pt x="206" y="105"/>
                    <a:pt x="206" y="105"/>
                  </a:cubicBezTo>
                  <a:cubicBezTo>
                    <a:pt x="201" y="104"/>
                    <a:pt x="201" y="104"/>
                    <a:pt x="201" y="104"/>
                  </a:cubicBezTo>
                  <a:cubicBezTo>
                    <a:pt x="196" y="106"/>
                    <a:pt x="196" y="106"/>
                    <a:pt x="196" y="106"/>
                  </a:cubicBezTo>
                  <a:cubicBezTo>
                    <a:pt x="196" y="106"/>
                    <a:pt x="195" y="109"/>
                    <a:pt x="195" y="110"/>
                  </a:cubicBezTo>
                  <a:cubicBezTo>
                    <a:pt x="195" y="111"/>
                    <a:pt x="195" y="114"/>
                    <a:pt x="195" y="114"/>
                  </a:cubicBezTo>
                  <a:cubicBezTo>
                    <a:pt x="195" y="120"/>
                    <a:pt x="195" y="120"/>
                    <a:pt x="195" y="120"/>
                  </a:cubicBezTo>
                  <a:cubicBezTo>
                    <a:pt x="193" y="125"/>
                    <a:pt x="193" y="125"/>
                    <a:pt x="193" y="125"/>
                  </a:cubicBezTo>
                  <a:cubicBezTo>
                    <a:pt x="189" y="131"/>
                    <a:pt x="189" y="131"/>
                    <a:pt x="189" y="131"/>
                  </a:cubicBezTo>
                  <a:cubicBezTo>
                    <a:pt x="190" y="140"/>
                    <a:pt x="190" y="140"/>
                    <a:pt x="190" y="140"/>
                  </a:cubicBezTo>
                  <a:cubicBezTo>
                    <a:pt x="191" y="145"/>
                    <a:pt x="191" y="145"/>
                    <a:pt x="191" y="145"/>
                  </a:cubicBezTo>
                  <a:cubicBezTo>
                    <a:pt x="193" y="149"/>
                    <a:pt x="193" y="149"/>
                    <a:pt x="193" y="149"/>
                  </a:cubicBezTo>
                  <a:cubicBezTo>
                    <a:pt x="192" y="153"/>
                    <a:pt x="192" y="153"/>
                    <a:pt x="192" y="153"/>
                  </a:cubicBezTo>
                  <a:cubicBezTo>
                    <a:pt x="191" y="156"/>
                    <a:pt x="191" y="156"/>
                    <a:pt x="191" y="156"/>
                  </a:cubicBezTo>
                  <a:cubicBezTo>
                    <a:pt x="192" y="169"/>
                    <a:pt x="192" y="169"/>
                    <a:pt x="192" y="169"/>
                  </a:cubicBezTo>
                  <a:cubicBezTo>
                    <a:pt x="193" y="179"/>
                    <a:pt x="193" y="179"/>
                    <a:pt x="193" y="179"/>
                  </a:cubicBezTo>
                  <a:cubicBezTo>
                    <a:pt x="192" y="184"/>
                    <a:pt x="192" y="184"/>
                    <a:pt x="192" y="184"/>
                  </a:cubicBezTo>
                  <a:cubicBezTo>
                    <a:pt x="194" y="188"/>
                    <a:pt x="194" y="188"/>
                    <a:pt x="194" y="188"/>
                  </a:cubicBezTo>
                  <a:cubicBezTo>
                    <a:pt x="194" y="193"/>
                    <a:pt x="194" y="193"/>
                    <a:pt x="194" y="193"/>
                  </a:cubicBezTo>
                  <a:cubicBezTo>
                    <a:pt x="193" y="201"/>
                    <a:pt x="193" y="201"/>
                    <a:pt x="193" y="201"/>
                  </a:cubicBezTo>
                  <a:cubicBezTo>
                    <a:pt x="191" y="207"/>
                    <a:pt x="191" y="207"/>
                    <a:pt x="191" y="207"/>
                  </a:cubicBezTo>
                  <a:cubicBezTo>
                    <a:pt x="190" y="214"/>
                    <a:pt x="190" y="214"/>
                    <a:pt x="190" y="214"/>
                  </a:cubicBezTo>
                  <a:cubicBezTo>
                    <a:pt x="188" y="221"/>
                    <a:pt x="188" y="221"/>
                    <a:pt x="188" y="221"/>
                  </a:cubicBezTo>
                  <a:cubicBezTo>
                    <a:pt x="186" y="225"/>
                    <a:pt x="186" y="225"/>
                    <a:pt x="186" y="225"/>
                  </a:cubicBezTo>
                  <a:cubicBezTo>
                    <a:pt x="186" y="233"/>
                    <a:pt x="186" y="233"/>
                    <a:pt x="186" y="233"/>
                  </a:cubicBezTo>
                  <a:cubicBezTo>
                    <a:pt x="187" y="235"/>
                    <a:pt x="187" y="235"/>
                    <a:pt x="187" y="235"/>
                  </a:cubicBezTo>
                  <a:cubicBezTo>
                    <a:pt x="187" y="238"/>
                    <a:pt x="187" y="238"/>
                    <a:pt x="187" y="238"/>
                  </a:cubicBezTo>
                  <a:cubicBezTo>
                    <a:pt x="181" y="245"/>
                    <a:pt x="181" y="245"/>
                    <a:pt x="181" y="245"/>
                  </a:cubicBezTo>
                  <a:cubicBezTo>
                    <a:pt x="175" y="252"/>
                    <a:pt x="175" y="252"/>
                    <a:pt x="175" y="252"/>
                  </a:cubicBezTo>
                  <a:cubicBezTo>
                    <a:pt x="171" y="253"/>
                    <a:pt x="171" y="253"/>
                    <a:pt x="171" y="253"/>
                  </a:cubicBezTo>
                  <a:cubicBezTo>
                    <a:pt x="167" y="250"/>
                    <a:pt x="167" y="250"/>
                    <a:pt x="167" y="250"/>
                  </a:cubicBezTo>
                  <a:cubicBezTo>
                    <a:pt x="164" y="246"/>
                    <a:pt x="164" y="246"/>
                    <a:pt x="164" y="246"/>
                  </a:cubicBezTo>
                  <a:cubicBezTo>
                    <a:pt x="163" y="241"/>
                    <a:pt x="163" y="241"/>
                    <a:pt x="163" y="241"/>
                  </a:cubicBezTo>
                  <a:cubicBezTo>
                    <a:pt x="159" y="238"/>
                    <a:pt x="159" y="238"/>
                    <a:pt x="159" y="238"/>
                  </a:cubicBezTo>
                  <a:cubicBezTo>
                    <a:pt x="157" y="234"/>
                    <a:pt x="157" y="234"/>
                    <a:pt x="157" y="234"/>
                  </a:cubicBezTo>
                  <a:cubicBezTo>
                    <a:pt x="156" y="229"/>
                    <a:pt x="156" y="229"/>
                    <a:pt x="156" y="229"/>
                  </a:cubicBezTo>
                  <a:cubicBezTo>
                    <a:pt x="157" y="225"/>
                    <a:pt x="157" y="225"/>
                    <a:pt x="157" y="225"/>
                  </a:cubicBezTo>
                  <a:cubicBezTo>
                    <a:pt x="161" y="220"/>
                    <a:pt x="161" y="220"/>
                    <a:pt x="161" y="220"/>
                  </a:cubicBezTo>
                  <a:cubicBezTo>
                    <a:pt x="164" y="214"/>
                    <a:pt x="164" y="214"/>
                    <a:pt x="164" y="214"/>
                  </a:cubicBezTo>
                  <a:cubicBezTo>
                    <a:pt x="169" y="209"/>
                    <a:pt x="169" y="209"/>
                    <a:pt x="169" y="209"/>
                  </a:cubicBezTo>
                  <a:cubicBezTo>
                    <a:pt x="172" y="203"/>
                    <a:pt x="172" y="203"/>
                    <a:pt x="172" y="203"/>
                  </a:cubicBezTo>
                  <a:cubicBezTo>
                    <a:pt x="172" y="196"/>
                    <a:pt x="172" y="196"/>
                    <a:pt x="172" y="196"/>
                  </a:cubicBezTo>
                  <a:cubicBezTo>
                    <a:pt x="164" y="190"/>
                    <a:pt x="164" y="190"/>
                    <a:pt x="164" y="190"/>
                  </a:cubicBezTo>
                  <a:cubicBezTo>
                    <a:pt x="157" y="188"/>
                    <a:pt x="157" y="188"/>
                    <a:pt x="157" y="188"/>
                  </a:cubicBezTo>
                  <a:cubicBezTo>
                    <a:pt x="151" y="185"/>
                    <a:pt x="151" y="185"/>
                    <a:pt x="151" y="185"/>
                  </a:cubicBezTo>
                  <a:cubicBezTo>
                    <a:pt x="144" y="185"/>
                    <a:pt x="144" y="185"/>
                    <a:pt x="144" y="185"/>
                  </a:cubicBezTo>
                  <a:cubicBezTo>
                    <a:pt x="137" y="185"/>
                    <a:pt x="137" y="185"/>
                    <a:pt x="137" y="185"/>
                  </a:cubicBezTo>
                  <a:cubicBezTo>
                    <a:pt x="134" y="183"/>
                    <a:pt x="134" y="183"/>
                    <a:pt x="134" y="183"/>
                  </a:cubicBezTo>
                  <a:cubicBezTo>
                    <a:pt x="133" y="179"/>
                    <a:pt x="133" y="179"/>
                    <a:pt x="133" y="179"/>
                  </a:cubicBezTo>
                  <a:cubicBezTo>
                    <a:pt x="127" y="174"/>
                    <a:pt x="127" y="174"/>
                    <a:pt x="127" y="174"/>
                  </a:cubicBezTo>
                  <a:cubicBezTo>
                    <a:pt x="123" y="172"/>
                    <a:pt x="123" y="172"/>
                    <a:pt x="123" y="172"/>
                  </a:cubicBezTo>
                  <a:cubicBezTo>
                    <a:pt x="123" y="172"/>
                    <a:pt x="118" y="171"/>
                    <a:pt x="116" y="171"/>
                  </a:cubicBezTo>
                  <a:cubicBezTo>
                    <a:pt x="114" y="171"/>
                    <a:pt x="111" y="169"/>
                    <a:pt x="111" y="169"/>
                  </a:cubicBezTo>
                  <a:cubicBezTo>
                    <a:pt x="104" y="167"/>
                    <a:pt x="104" y="167"/>
                    <a:pt x="104" y="167"/>
                  </a:cubicBezTo>
                  <a:cubicBezTo>
                    <a:pt x="98" y="162"/>
                    <a:pt x="98" y="162"/>
                    <a:pt x="98" y="162"/>
                  </a:cubicBezTo>
                  <a:cubicBezTo>
                    <a:pt x="92" y="159"/>
                    <a:pt x="92" y="159"/>
                    <a:pt x="92" y="159"/>
                  </a:cubicBezTo>
                  <a:cubicBezTo>
                    <a:pt x="89" y="158"/>
                    <a:pt x="89" y="158"/>
                    <a:pt x="89" y="158"/>
                  </a:cubicBezTo>
                  <a:cubicBezTo>
                    <a:pt x="82" y="158"/>
                    <a:pt x="82" y="158"/>
                    <a:pt x="82" y="158"/>
                  </a:cubicBezTo>
                  <a:cubicBezTo>
                    <a:pt x="77" y="159"/>
                    <a:pt x="77" y="159"/>
                    <a:pt x="77" y="159"/>
                  </a:cubicBezTo>
                  <a:cubicBezTo>
                    <a:pt x="73" y="160"/>
                    <a:pt x="73" y="160"/>
                    <a:pt x="73" y="160"/>
                  </a:cubicBezTo>
                  <a:cubicBezTo>
                    <a:pt x="71" y="156"/>
                    <a:pt x="71" y="156"/>
                    <a:pt x="71" y="156"/>
                  </a:cubicBezTo>
                  <a:cubicBezTo>
                    <a:pt x="69" y="151"/>
                    <a:pt x="69" y="151"/>
                    <a:pt x="69" y="151"/>
                  </a:cubicBezTo>
                  <a:cubicBezTo>
                    <a:pt x="67" y="148"/>
                    <a:pt x="67" y="148"/>
                    <a:pt x="67" y="148"/>
                  </a:cubicBezTo>
                  <a:cubicBezTo>
                    <a:pt x="58" y="146"/>
                    <a:pt x="58" y="146"/>
                    <a:pt x="58" y="146"/>
                  </a:cubicBezTo>
                  <a:cubicBezTo>
                    <a:pt x="54" y="147"/>
                    <a:pt x="54" y="147"/>
                    <a:pt x="54" y="147"/>
                  </a:cubicBezTo>
                  <a:cubicBezTo>
                    <a:pt x="47" y="149"/>
                    <a:pt x="47" y="149"/>
                    <a:pt x="47" y="149"/>
                  </a:cubicBezTo>
                  <a:cubicBezTo>
                    <a:pt x="40" y="154"/>
                    <a:pt x="40" y="154"/>
                    <a:pt x="40" y="154"/>
                  </a:cubicBezTo>
                  <a:cubicBezTo>
                    <a:pt x="31" y="158"/>
                    <a:pt x="31" y="158"/>
                    <a:pt x="31" y="158"/>
                  </a:cubicBezTo>
                  <a:cubicBezTo>
                    <a:pt x="24" y="163"/>
                    <a:pt x="24" y="163"/>
                    <a:pt x="24" y="163"/>
                  </a:cubicBezTo>
                  <a:cubicBezTo>
                    <a:pt x="18" y="166"/>
                    <a:pt x="18" y="166"/>
                    <a:pt x="18" y="166"/>
                  </a:cubicBezTo>
                  <a:cubicBezTo>
                    <a:pt x="13" y="170"/>
                    <a:pt x="13" y="170"/>
                    <a:pt x="13" y="170"/>
                  </a:cubicBezTo>
                  <a:cubicBezTo>
                    <a:pt x="13" y="163"/>
                    <a:pt x="13" y="163"/>
                    <a:pt x="13" y="163"/>
                  </a:cubicBezTo>
                  <a:cubicBezTo>
                    <a:pt x="13" y="163"/>
                    <a:pt x="14" y="156"/>
                    <a:pt x="13" y="155"/>
                  </a:cubicBezTo>
                  <a:cubicBezTo>
                    <a:pt x="11" y="153"/>
                    <a:pt x="9" y="148"/>
                    <a:pt x="9" y="148"/>
                  </a:cubicBezTo>
                  <a:cubicBezTo>
                    <a:pt x="6" y="142"/>
                    <a:pt x="6" y="142"/>
                    <a:pt x="6" y="142"/>
                  </a:cubicBezTo>
                  <a:cubicBezTo>
                    <a:pt x="5" y="133"/>
                    <a:pt x="5" y="133"/>
                    <a:pt x="5" y="133"/>
                  </a:cubicBezTo>
                  <a:cubicBezTo>
                    <a:pt x="6" y="129"/>
                    <a:pt x="6" y="129"/>
                    <a:pt x="6" y="129"/>
                  </a:cubicBezTo>
                  <a:cubicBezTo>
                    <a:pt x="7" y="120"/>
                    <a:pt x="7" y="120"/>
                    <a:pt x="7" y="120"/>
                  </a:cubicBezTo>
                  <a:cubicBezTo>
                    <a:pt x="7" y="110"/>
                    <a:pt x="7" y="110"/>
                    <a:pt x="7" y="110"/>
                  </a:cubicBezTo>
                  <a:cubicBezTo>
                    <a:pt x="5" y="104"/>
                    <a:pt x="5" y="104"/>
                    <a:pt x="5" y="104"/>
                  </a:cubicBezTo>
                  <a:cubicBezTo>
                    <a:pt x="4" y="95"/>
                    <a:pt x="4" y="95"/>
                    <a:pt x="4" y="95"/>
                  </a:cubicBezTo>
                  <a:cubicBezTo>
                    <a:pt x="6" y="90"/>
                    <a:pt x="6" y="90"/>
                    <a:pt x="6" y="90"/>
                  </a:cubicBezTo>
                  <a:cubicBezTo>
                    <a:pt x="8" y="84"/>
                    <a:pt x="8" y="84"/>
                    <a:pt x="8" y="84"/>
                  </a:cubicBezTo>
                  <a:cubicBezTo>
                    <a:pt x="5" y="76"/>
                    <a:pt x="5" y="76"/>
                    <a:pt x="5" y="76"/>
                  </a:cubicBezTo>
                  <a:lnTo>
                    <a:pt x="0"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9" name="Freeform 28"/>
            <p:cNvSpPr>
              <a:spLocks/>
            </p:cNvSpPr>
            <p:nvPr/>
          </p:nvSpPr>
          <p:spPr bwMode="auto">
            <a:xfrm>
              <a:off x="10696575" y="2551113"/>
              <a:ext cx="134937" cy="187325"/>
            </a:xfrm>
            <a:custGeom>
              <a:avLst/>
              <a:gdLst>
                <a:gd name="T0" fmla="*/ 10 w 85"/>
                <a:gd name="T1" fmla="*/ 2 h 118"/>
                <a:gd name="T2" fmla="*/ 19 w 85"/>
                <a:gd name="T3" fmla="*/ 9 h 118"/>
                <a:gd name="T4" fmla="*/ 33 w 85"/>
                <a:gd name="T5" fmla="*/ 14 h 118"/>
                <a:gd name="T6" fmla="*/ 47 w 85"/>
                <a:gd name="T7" fmla="*/ 21 h 118"/>
                <a:gd name="T8" fmla="*/ 64 w 85"/>
                <a:gd name="T9" fmla="*/ 31 h 118"/>
                <a:gd name="T10" fmla="*/ 83 w 85"/>
                <a:gd name="T11" fmla="*/ 50 h 118"/>
                <a:gd name="T12" fmla="*/ 85 w 85"/>
                <a:gd name="T13" fmla="*/ 52 h 118"/>
                <a:gd name="T14" fmla="*/ 81 w 85"/>
                <a:gd name="T15" fmla="*/ 61 h 118"/>
                <a:gd name="T16" fmla="*/ 62 w 85"/>
                <a:gd name="T17" fmla="*/ 85 h 118"/>
                <a:gd name="T18" fmla="*/ 50 w 85"/>
                <a:gd name="T19" fmla="*/ 99 h 118"/>
                <a:gd name="T20" fmla="*/ 38 w 85"/>
                <a:gd name="T21" fmla="*/ 116 h 118"/>
                <a:gd name="T22" fmla="*/ 28 w 85"/>
                <a:gd name="T23" fmla="*/ 118 h 118"/>
                <a:gd name="T24" fmla="*/ 17 w 85"/>
                <a:gd name="T25" fmla="*/ 116 h 118"/>
                <a:gd name="T26" fmla="*/ 12 w 85"/>
                <a:gd name="T27" fmla="*/ 109 h 118"/>
                <a:gd name="T28" fmla="*/ 5 w 85"/>
                <a:gd name="T29" fmla="*/ 99 h 118"/>
                <a:gd name="T30" fmla="*/ 0 w 85"/>
                <a:gd name="T31" fmla="*/ 90 h 118"/>
                <a:gd name="T32" fmla="*/ 0 w 85"/>
                <a:gd name="T33" fmla="*/ 80 h 118"/>
                <a:gd name="T34" fmla="*/ 12 w 85"/>
                <a:gd name="T35" fmla="*/ 78 h 118"/>
                <a:gd name="T36" fmla="*/ 17 w 85"/>
                <a:gd name="T37" fmla="*/ 64 h 118"/>
                <a:gd name="T38" fmla="*/ 17 w 85"/>
                <a:gd name="T39" fmla="*/ 43 h 118"/>
                <a:gd name="T40" fmla="*/ 17 w 85"/>
                <a:gd name="T41" fmla="*/ 26 h 118"/>
                <a:gd name="T42" fmla="*/ 12 w 85"/>
                <a:gd name="T43" fmla="*/ 16 h 118"/>
                <a:gd name="T44" fmla="*/ 5 w 85"/>
                <a:gd name="T45" fmla="*/ 9 h 118"/>
                <a:gd name="T46" fmla="*/ 5 w 85"/>
                <a:gd name="T47" fmla="*/ 0 h 118"/>
                <a:gd name="T48" fmla="*/ 10 w 85"/>
                <a:gd name="T49"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118">
                  <a:moveTo>
                    <a:pt x="10" y="2"/>
                  </a:moveTo>
                  <a:lnTo>
                    <a:pt x="19" y="9"/>
                  </a:lnTo>
                  <a:lnTo>
                    <a:pt x="33" y="14"/>
                  </a:lnTo>
                  <a:lnTo>
                    <a:pt x="47" y="21"/>
                  </a:lnTo>
                  <a:lnTo>
                    <a:pt x="64" y="31"/>
                  </a:lnTo>
                  <a:lnTo>
                    <a:pt x="83" y="50"/>
                  </a:lnTo>
                  <a:lnTo>
                    <a:pt x="85" y="52"/>
                  </a:lnTo>
                  <a:lnTo>
                    <a:pt x="81" y="61"/>
                  </a:lnTo>
                  <a:lnTo>
                    <a:pt x="62" y="85"/>
                  </a:lnTo>
                  <a:lnTo>
                    <a:pt x="50" y="99"/>
                  </a:lnTo>
                  <a:lnTo>
                    <a:pt x="38" y="116"/>
                  </a:lnTo>
                  <a:lnTo>
                    <a:pt x="28" y="118"/>
                  </a:lnTo>
                  <a:lnTo>
                    <a:pt x="17" y="116"/>
                  </a:lnTo>
                  <a:lnTo>
                    <a:pt x="12" y="109"/>
                  </a:lnTo>
                  <a:lnTo>
                    <a:pt x="5" y="99"/>
                  </a:lnTo>
                  <a:lnTo>
                    <a:pt x="0" y="90"/>
                  </a:lnTo>
                  <a:lnTo>
                    <a:pt x="0" y="80"/>
                  </a:lnTo>
                  <a:lnTo>
                    <a:pt x="12" y="78"/>
                  </a:lnTo>
                  <a:lnTo>
                    <a:pt x="17" y="64"/>
                  </a:lnTo>
                  <a:lnTo>
                    <a:pt x="17" y="43"/>
                  </a:lnTo>
                  <a:lnTo>
                    <a:pt x="17" y="26"/>
                  </a:lnTo>
                  <a:lnTo>
                    <a:pt x="12" y="16"/>
                  </a:lnTo>
                  <a:lnTo>
                    <a:pt x="5" y="9"/>
                  </a:lnTo>
                  <a:lnTo>
                    <a:pt x="5" y="0"/>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0" name="Freeform 29"/>
            <p:cNvSpPr>
              <a:spLocks/>
            </p:cNvSpPr>
            <p:nvPr/>
          </p:nvSpPr>
          <p:spPr bwMode="auto">
            <a:xfrm>
              <a:off x="10696575" y="2474913"/>
              <a:ext cx="263525" cy="139700"/>
            </a:xfrm>
            <a:custGeom>
              <a:avLst/>
              <a:gdLst>
                <a:gd name="T0" fmla="*/ 0 w 166"/>
                <a:gd name="T1" fmla="*/ 34 h 88"/>
                <a:gd name="T2" fmla="*/ 10 w 166"/>
                <a:gd name="T3" fmla="*/ 41 h 88"/>
                <a:gd name="T4" fmla="*/ 21 w 166"/>
                <a:gd name="T5" fmla="*/ 48 h 88"/>
                <a:gd name="T6" fmla="*/ 36 w 166"/>
                <a:gd name="T7" fmla="*/ 53 h 88"/>
                <a:gd name="T8" fmla="*/ 47 w 166"/>
                <a:gd name="T9" fmla="*/ 60 h 88"/>
                <a:gd name="T10" fmla="*/ 57 w 166"/>
                <a:gd name="T11" fmla="*/ 64 h 88"/>
                <a:gd name="T12" fmla="*/ 66 w 166"/>
                <a:gd name="T13" fmla="*/ 69 h 88"/>
                <a:gd name="T14" fmla="*/ 78 w 166"/>
                <a:gd name="T15" fmla="*/ 79 h 88"/>
                <a:gd name="T16" fmla="*/ 88 w 166"/>
                <a:gd name="T17" fmla="*/ 86 h 88"/>
                <a:gd name="T18" fmla="*/ 100 w 166"/>
                <a:gd name="T19" fmla="*/ 88 h 88"/>
                <a:gd name="T20" fmla="*/ 109 w 166"/>
                <a:gd name="T21" fmla="*/ 81 h 88"/>
                <a:gd name="T22" fmla="*/ 126 w 166"/>
                <a:gd name="T23" fmla="*/ 67 h 88"/>
                <a:gd name="T24" fmla="*/ 140 w 166"/>
                <a:gd name="T25" fmla="*/ 48 h 88"/>
                <a:gd name="T26" fmla="*/ 152 w 166"/>
                <a:gd name="T27" fmla="*/ 36 h 88"/>
                <a:gd name="T28" fmla="*/ 159 w 166"/>
                <a:gd name="T29" fmla="*/ 27 h 88"/>
                <a:gd name="T30" fmla="*/ 163 w 166"/>
                <a:gd name="T31" fmla="*/ 15 h 88"/>
                <a:gd name="T32" fmla="*/ 166 w 166"/>
                <a:gd name="T33" fmla="*/ 5 h 88"/>
                <a:gd name="T34" fmla="*/ 149 w 166"/>
                <a:gd name="T35" fmla="*/ 0 h 88"/>
                <a:gd name="T36" fmla="*/ 135 w 166"/>
                <a:gd name="T37" fmla="*/ 3 h 88"/>
                <a:gd name="T38" fmla="*/ 126 w 166"/>
                <a:gd name="T39" fmla="*/ 5 h 88"/>
                <a:gd name="T40" fmla="*/ 118 w 166"/>
                <a:gd name="T41" fmla="*/ 22 h 88"/>
                <a:gd name="T42" fmla="*/ 107 w 166"/>
                <a:gd name="T43" fmla="*/ 29 h 88"/>
                <a:gd name="T44" fmla="*/ 90 w 166"/>
                <a:gd name="T45" fmla="*/ 31 h 88"/>
                <a:gd name="T46" fmla="*/ 73 w 166"/>
                <a:gd name="T47" fmla="*/ 31 h 88"/>
                <a:gd name="T48" fmla="*/ 57 w 166"/>
                <a:gd name="T49" fmla="*/ 31 h 88"/>
                <a:gd name="T50" fmla="*/ 45 w 166"/>
                <a:gd name="T51" fmla="*/ 27 h 88"/>
                <a:gd name="T52" fmla="*/ 36 w 166"/>
                <a:gd name="T53" fmla="*/ 19 h 88"/>
                <a:gd name="T54" fmla="*/ 28 w 166"/>
                <a:gd name="T55" fmla="*/ 15 h 88"/>
                <a:gd name="T56" fmla="*/ 19 w 166"/>
                <a:gd name="T57" fmla="*/ 15 h 88"/>
                <a:gd name="T58" fmla="*/ 10 w 166"/>
                <a:gd name="T59" fmla="*/ 19 h 88"/>
                <a:gd name="T60" fmla="*/ 2 w 166"/>
                <a:gd name="T61" fmla="*/ 27 h 88"/>
                <a:gd name="T62" fmla="*/ 0 w 166"/>
                <a:gd name="T63"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88">
                  <a:moveTo>
                    <a:pt x="0" y="34"/>
                  </a:moveTo>
                  <a:lnTo>
                    <a:pt x="10" y="41"/>
                  </a:lnTo>
                  <a:lnTo>
                    <a:pt x="21" y="48"/>
                  </a:lnTo>
                  <a:lnTo>
                    <a:pt x="36" y="53"/>
                  </a:lnTo>
                  <a:lnTo>
                    <a:pt x="47" y="60"/>
                  </a:lnTo>
                  <a:lnTo>
                    <a:pt x="57" y="64"/>
                  </a:lnTo>
                  <a:lnTo>
                    <a:pt x="66" y="69"/>
                  </a:lnTo>
                  <a:lnTo>
                    <a:pt x="78" y="79"/>
                  </a:lnTo>
                  <a:lnTo>
                    <a:pt x="88" y="86"/>
                  </a:lnTo>
                  <a:lnTo>
                    <a:pt x="100" y="88"/>
                  </a:lnTo>
                  <a:lnTo>
                    <a:pt x="109" y="81"/>
                  </a:lnTo>
                  <a:lnTo>
                    <a:pt x="126" y="67"/>
                  </a:lnTo>
                  <a:lnTo>
                    <a:pt x="140" y="48"/>
                  </a:lnTo>
                  <a:lnTo>
                    <a:pt x="152" y="36"/>
                  </a:lnTo>
                  <a:lnTo>
                    <a:pt x="159" y="27"/>
                  </a:lnTo>
                  <a:lnTo>
                    <a:pt x="163" y="15"/>
                  </a:lnTo>
                  <a:lnTo>
                    <a:pt x="166" y="5"/>
                  </a:lnTo>
                  <a:lnTo>
                    <a:pt x="149" y="0"/>
                  </a:lnTo>
                  <a:lnTo>
                    <a:pt x="135" y="3"/>
                  </a:lnTo>
                  <a:lnTo>
                    <a:pt x="126" y="5"/>
                  </a:lnTo>
                  <a:lnTo>
                    <a:pt x="118" y="22"/>
                  </a:lnTo>
                  <a:lnTo>
                    <a:pt x="107" y="29"/>
                  </a:lnTo>
                  <a:lnTo>
                    <a:pt x="90" y="31"/>
                  </a:lnTo>
                  <a:lnTo>
                    <a:pt x="73" y="31"/>
                  </a:lnTo>
                  <a:lnTo>
                    <a:pt x="57" y="31"/>
                  </a:lnTo>
                  <a:lnTo>
                    <a:pt x="45" y="27"/>
                  </a:lnTo>
                  <a:lnTo>
                    <a:pt x="36" y="19"/>
                  </a:lnTo>
                  <a:lnTo>
                    <a:pt x="28" y="15"/>
                  </a:lnTo>
                  <a:lnTo>
                    <a:pt x="19" y="15"/>
                  </a:lnTo>
                  <a:lnTo>
                    <a:pt x="10" y="19"/>
                  </a:lnTo>
                  <a:lnTo>
                    <a:pt x="2" y="27"/>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1" name="Freeform 30"/>
            <p:cNvSpPr>
              <a:spLocks/>
            </p:cNvSpPr>
            <p:nvPr/>
          </p:nvSpPr>
          <p:spPr bwMode="auto">
            <a:xfrm>
              <a:off x="9910763" y="1885950"/>
              <a:ext cx="533400" cy="777875"/>
            </a:xfrm>
            <a:custGeom>
              <a:avLst/>
              <a:gdLst>
                <a:gd name="T0" fmla="*/ 113 w 142"/>
                <a:gd name="T1" fmla="*/ 0 h 207"/>
                <a:gd name="T2" fmla="*/ 120 w 142"/>
                <a:gd name="T3" fmla="*/ 4 h 207"/>
                <a:gd name="T4" fmla="*/ 116 w 142"/>
                <a:gd name="T5" fmla="*/ 11 h 207"/>
                <a:gd name="T6" fmla="*/ 120 w 142"/>
                <a:gd name="T7" fmla="*/ 20 h 207"/>
                <a:gd name="T8" fmla="*/ 125 w 142"/>
                <a:gd name="T9" fmla="*/ 31 h 207"/>
                <a:gd name="T10" fmla="*/ 127 w 142"/>
                <a:gd name="T11" fmla="*/ 42 h 207"/>
                <a:gd name="T12" fmla="*/ 129 w 142"/>
                <a:gd name="T13" fmla="*/ 70 h 207"/>
                <a:gd name="T14" fmla="*/ 130 w 142"/>
                <a:gd name="T15" fmla="*/ 82 h 207"/>
                <a:gd name="T16" fmla="*/ 134 w 142"/>
                <a:gd name="T17" fmla="*/ 97 h 207"/>
                <a:gd name="T18" fmla="*/ 140 w 142"/>
                <a:gd name="T19" fmla="*/ 104 h 207"/>
                <a:gd name="T20" fmla="*/ 139 w 142"/>
                <a:gd name="T21" fmla="*/ 112 h 207"/>
                <a:gd name="T22" fmla="*/ 136 w 142"/>
                <a:gd name="T23" fmla="*/ 124 h 207"/>
                <a:gd name="T24" fmla="*/ 139 w 142"/>
                <a:gd name="T25" fmla="*/ 134 h 207"/>
                <a:gd name="T26" fmla="*/ 129 w 142"/>
                <a:gd name="T27" fmla="*/ 144 h 207"/>
                <a:gd name="T28" fmla="*/ 115 w 142"/>
                <a:gd name="T29" fmla="*/ 155 h 207"/>
                <a:gd name="T30" fmla="*/ 103 w 142"/>
                <a:gd name="T31" fmla="*/ 166 h 207"/>
                <a:gd name="T32" fmla="*/ 92 w 142"/>
                <a:gd name="T33" fmla="*/ 169 h 207"/>
                <a:gd name="T34" fmla="*/ 81 w 142"/>
                <a:gd name="T35" fmla="*/ 171 h 207"/>
                <a:gd name="T36" fmla="*/ 72 w 142"/>
                <a:gd name="T37" fmla="*/ 168 h 207"/>
                <a:gd name="T38" fmla="*/ 61 w 142"/>
                <a:gd name="T39" fmla="*/ 167 h 207"/>
                <a:gd name="T40" fmla="*/ 55 w 142"/>
                <a:gd name="T41" fmla="*/ 174 h 207"/>
                <a:gd name="T42" fmla="*/ 55 w 142"/>
                <a:gd name="T43" fmla="*/ 184 h 207"/>
                <a:gd name="T44" fmla="*/ 50 w 142"/>
                <a:gd name="T45" fmla="*/ 194 h 207"/>
                <a:gd name="T46" fmla="*/ 41 w 142"/>
                <a:gd name="T47" fmla="*/ 199 h 207"/>
                <a:gd name="T48" fmla="*/ 31 w 142"/>
                <a:gd name="T49" fmla="*/ 205 h 207"/>
                <a:gd name="T50" fmla="*/ 21 w 142"/>
                <a:gd name="T51" fmla="*/ 205 h 207"/>
                <a:gd name="T52" fmla="*/ 15 w 142"/>
                <a:gd name="T53" fmla="*/ 200 h 207"/>
                <a:gd name="T54" fmla="*/ 10 w 142"/>
                <a:gd name="T55" fmla="*/ 195 h 207"/>
                <a:gd name="T56" fmla="*/ 3 w 142"/>
                <a:gd name="T57" fmla="*/ 188 h 207"/>
                <a:gd name="T58" fmla="*/ 3 w 142"/>
                <a:gd name="T59" fmla="*/ 175 h 207"/>
                <a:gd name="T60" fmla="*/ 0 w 142"/>
                <a:gd name="T61" fmla="*/ 162 h 207"/>
                <a:gd name="T62" fmla="*/ 6 w 142"/>
                <a:gd name="T63" fmla="*/ 151 h 207"/>
                <a:gd name="T64" fmla="*/ 11 w 142"/>
                <a:gd name="T65" fmla="*/ 135 h 207"/>
                <a:gd name="T66" fmla="*/ 15 w 142"/>
                <a:gd name="T67" fmla="*/ 127 h 207"/>
                <a:gd name="T68" fmla="*/ 23 w 142"/>
                <a:gd name="T69" fmla="*/ 123 h 207"/>
                <a:gd name="T70" fmla="*/ 35 w 142"/>
                <a:gd name="T71" fmla="*/ 119 h 207"/>
                <a:gd name="T72" fmla="*/ 46 w 142"/>
                <a:gd name="T73" fmla="*/ 108 h 207"/>
                <a:gd name="T74" fmla="*/ 56 w 142"/>
                <a:gd name="T75" fmla="*/ 104 h 207"/>
                <a:gd name="T76" fmla="*/ 66 w 142"/>
                <a:gd name="T77" fmla="*/ 104 h 207"/>
                <a:gd name="T78" fmla="*/ 77 w 142"/>
                <a:gd name="T79" fmla="*/ 102 h 207"/>
                <a:gd name="T80" fmla="*/ 81 w 142"/>
                <a:gd name="T81" fmla="*/ 89 h 207"/>
                <a:gd name="T82" fmla="*/ 77 w 142"/>
                <a:gd name="T83" fmla="*/ 81 h 207"/>
                <a:gd name="T84" fmla="*/ 79 w 142"/>
                <a:gd name="T85" fmla="*/ 70 h 207"/>
                <a:gd name="T86" fmla="*/ 84 w 142"/>
                <a:gd name="T87" fmla="*/ 62 h 207"/>
                <a:gd name="T88" fmla="*/ 82 w 142"/>
                <a:gd name="T89" fmla="*/ 50 h 207"/>
                <a:gd name="T90" fmla="*/ 81 w 142"/>
                <a:gd name="T91" fmla="*/ 36 h 207"/>
                <a:gd name="T92" fmla="*/ 85 w 142"/>
                <a:gd name="T93" fmla="*/ 25 h 207"/>
                <a:gd name="T94" fmla="*/ 93 w 142"/>
                <a:gd name="T95" fmla="*/ 17 h 207"/>
                <a:gd name="T96" fmla="*/ 107 w 142"/>
                <a:gd name="T97"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2" h="207">
                  <a:moveTo>
                    <a:pt x="109" y="0"/>
                  </a:moveTo>
                  <a:cubicBezTo>
                    <a:pt x="113" y="0"/>
                    <a:pt x="113" y="0"/>
                    <a:pt x="113" y="0"/>
                  </a:cubicBezTo>
                  <a:cubicBezTo>
                    <a:pt x="118" y="2"/>
                    <a:pt x="118" y="2"/>
                    <a:pt x="118" y="2"/>
                  </a:cubicBezTo>
                  <a:cubicBezTo>
                    <a:pt x="120" y="4"/>
                    <a:pt x="120" y="4"/>
                    <a:pt x="120" y="4"/>
                  </a:cubicBezTo>
                  <a:cubicBezTo>
                    <a:pt x="117" y="7"/>
                    <a:pt x="117" y="7"/>
                    <a:pt x="117" y="7"/>
                  </a:cubicBezTo>
                  <a:cubicBezTo>
                    <a:pt x="116" y="11"/>
                    <a:pt x="116" y="11"/>
                    <a:pt x="116" y="11"/>
                  </a:cubicBezTo>
                  <a:cubicBezTo>
                    <a:pt x="117" y="15"/>
                    <a:pt x="117" y="15"/>
                    <a:pt x="117" y="15"/>
                  </a:cubicBezTo>
                  <a:cubicBezTo>
                    <a:pt x="120" y="20"/>
                    <a:pt x="120" y="20"/>
                    <a:pt x="120" y="20"/>
                  </a:cubicBezTo>
                  <a:cubicBezTo>
                    <a:pt x="123" y="26"/>
                    <a:pt x="123" y="26"/>
                    <a:pt x="123" y="26"/>
                  </a:cubicBezTo>
                  <a:cubicBezTo>
                    <a:pt x="125" y="31"/>
                    <a:pt x="125" y="31"/>
                    <a:pt x="125" y="31"/>
                  </a:cubicBezTo>
                  <a:cubicBezTo>
                    <a:pt x="125" y="36"/>
                    <a:pt x="125" y="36"/>
                    <a:pt x="125" y="36"/>
                  </a:cubicBezTo>
                  <a:cubicBezTo>
                    <a:pt x="127" y="42"/>
                    <a:pt x="127" y="42"/>
                    <a:pt x="127" y="42"/>
                  </a:cubicBezTo>
                  <a:cubicBezTo>
                    <a:pt x="127" y="53"/>
                    <a:pt x="127" y="53"/>
                    <a:pt x="127" y="53"/>
                  </a:cubicBezTo>
                  <a:cubicBezTo>
                    <a:pt x="129" y="70"/>
                    <a:pt x="129" y="70"/>
                    <a:pt x="129" y="70"/>
                  </a:cubicBezTo>
                  <a:cubicBezTo>
                    <a:pt x="129" y="77"/>
                    <a:pt x="129" y="77"/>
                    <a:pt x="129" y="77"/>
                  </a:cubicBezTo>
                  <a:cubicBezTo>
                    <a:pt x="130" y="82"/>
                    <a:pt x="130" y="82"/>
                    <a:pt x="130" y="82"/>
                  </a:cubicBezTo>
                  <a:cubicBezTo>
                    <a:pt x="132" y="92"/>
                    <a:pt x="132" y="92"/>
                    <a:pt x="132" y="92"/>
                  </a:cubicBezTo>
                  <a:cubicBezTo>
                    <a:pt x="134" y="97"/>
                    <a:pt x="134" y="97"/>
                    <a:pt x="134" y="97"/>
                  </a:cubicBezTo>
                  <a:cubicBezTo>
                    <a:pt x="135" y="101"/>
                    <a:pt x="135" y="101"/>
                    <a:pt x="135" y="101"/>
                  </a:cubicBezTo>
                  <a:cubicBezTo>
                    <a:pt x="140" y="104"/>
                    <a:pt x="140" y="104"/>
                    <a:pt x="140" y="104"/>
                  </a:cubicBezTo>
                  <a:cubicBezTo>
                    <a:pt x="142" y="108"/>
                    <a:pt x="142" y="108"/>
                    <a:pt x="142" y="108"/>
                  </a:cubicBezTo>
                  <a:cubicBezTo>
                    <a:pt x="142" y="108"/>
                    <a:pt x="141" y="111"/>
                    <a:pt x="139" y="112"/>
                  </a:cubicBezTo>
                  <a:cubicBezTo>
                    <a:pt x="138" y="112"/>
                    <a:pt x="136" y="117"/>
                    <a:pt x="136" y="117"/>
                  </a:cubicBezTo>
                  <a:cubicBezTo>
                    <a:pt x="136" y="124"/>
                    <a:pt x="136" y="124"/>
                    <a:pt x="136" y="124"/>
                  </a:cubicBezTo>
                  <a:cubicBezTo>
                    <a:pt x="138" y="129"/>
                    <a:pt x="138" y="129"/>
                    <a:pt x="138" y="129"/>
                  </a:cubicBezTo>
                  <a:cubicBezTo>
                    <a:pt x="139" y="134"/>
                    <a:pt x="139" y="134"/>
                    <a:pt x="139" y="134"/>
                  </a:cubicBezTo>
                  <a:cubicBezTo>
                    <a:pt x="137" y="139"/>
                    <a:pt x="137" y="139"/>
                    <a:pt x="137" y="139"/>
                  </a:cubicBezTo>
                  <a:cubicBezTo>
                    <a:pt x="129" y="144"/>
                    <a:pt x="129" y="144"/>
                    <a:pt x="129" y="144"/>
                  </a:cubicBezTo>
                  <a:cubicBezTo>
                    <a:pt x="121" y="150"/>
                    <a:pt x="121" y="150"/>
                    <a:pt x="121" y="150"/>
                  </a:cubicBezTo>
                  <a:cubicBezTo>
                    <a:pt x="115" y="155"/>
                    <a:pt x="115" y="155"/>
                    <a:pt x="115" y="155"/>
                  </a:cubicBezTo>
                  <a:cubicBezTo>
                    <a:pt x="109" y="162"/>
                    <a:pt x="109" y="162"/>
                    <a:pt x="109" y="162"/>
                  </a:cubicBezTo>
                  <a:cubicBezTo>
                    <a:pt x="103" y="166"/>
                    <a:pt x="103" y="166"/>
                    <a:pt x="103" y="166"/>
                  </a:cubicBezTo>
                  <a:cubicBezTo>
                    <a:pt x="96" y="166"/>
                    <a:pt x="96" y="166"/>
                    <a:pt x="96" y="166"/>
                  </a:cubicBezTo>
                  <a:cubicBezTo>
                    <a:pt x="92" y="169"/>
                    <a:pt x="92" y="169"/>
                    <a:pt x="92" y="169"/>
                  </a:cubicBezTo>
                  <a:cubicBezTo>
                    <a:pt x="87" y="171"/>
                    <a:pt x="87" y="171"/>
                    <a:pt x="87" y="171"/>
                  </a:cubicBezTo>
                  <a:cubicBezTo>
                    <a:pt x="81" y="171"/>
                    <a:pt x="81" y="171"/>
                    <a:pt x="81" y="171"/>
                  </a:cubicBezTo>
                  <a:cubicBezTo>
                    <a:pt x="77" y="170"/>
                    <a:pt x="77" y="170"/>
                    <a:pt x="77" y="170"/>
                  </a:cubicBezTo>
                  <a:cubicBezTo>
                    <a:pt x="72" y="168"/>
                    <a:pt x="72" y="168"/>
                    <a:pt x="72" y="168"/>
                  </a:cubicBezTo>
                  <a:cubicBezTo>
                    <a:pt x="65" y="167"/>
                    <a:pt x="65" y="167"/>
                    <a:pt x="65" y="167"/>
                  </a:cubicBezTo>
                  <a:cubicBezTo>
                    <a:pt x="61" y="167"/>
                    <a:pt x="61" y="167"/>
                    <a:pt x="61" y="167"/>
                  </a:cubicBezTo>
                  <a:cubicBezTo>
                    <a:pt x="58" y="170"/>
                    <a:pt x="58" y="170"/>
                    <a:pt x="58" y="170"/>
                  </a:cubicBezTo>
                  <a:cubicBezTo>
                    <a:pt x="55" y="174"/>
                    <a:pt x="55" y="174"/>
                    <a:pt x="55" y="174"/>
                  </a:cubicBezTo>
                  <a:cubicBezTo>
                    <a:pt x="55" y="180"/>
                    <a:pt x="55" y="180"/>
                    <a:pt x="55" y="180"/>
                  </a:cubicBezTo>
                  <a:cubicBezTo>
                    <a:pt x="55" y="184"/>
                    <a:pt x="55" y="184"/>
                    <a:pt x="55" y="184"/>
                  </a:cubicBezTo>
                  <a:cubicBezTo>
                    <a:pt x="53" y="190"/>
                    <a:pt x="53" y="190"/>
                    <a:pt x="53" y="190"/>
                  </a:cubicBezTo>
                  <a:cubicBezTo>
                    <a:pt x="50" y="194"/>
                    <a:pt x="50" y="194"/>
                    <a:pt x="50" y="194"/>
                  </a:cubicBezTo>
                  <a:cubicBezTo>
                    <a:pt x="46" y="198"/>
                    <a:pt x="46" y="198"/>
                    <a:pt x="46" y="198"/>
                  </a:cubicBezTo>
                  <a:cubicBezTo>
                    <a:pt x="41" y="199"/>
                    <a:pt x="41" y="199"/>
                    <a:pt x="41" y="199"/>
                  </a:cubicBezTo>
                  <a:cubicBezTo>
                    <a:pt x="36" y="202"/>
                    <a:pt x="36" y="202"/>
                    <a:pt x="36" y="202"/>
                  </a:cubicBezTo>
                  <a:cubicBezTo>
                    <a:pt x="31" y="205"/>
                    <a:pt x="31" y="205"/>
                    <a:pt x="31" y="205"/>
                  </a:cubicBezTo>
                  <a:cubicBezTo>
                    <a:pt x="26" y="207"/>
                    <a:pt x="26" y="207"/>
                    <a:pt x="26" y="207"/>
                  </a:cubicBezTo>
                  <a:cubicBezTo>
                    <a:pt x="26" y="207"/>
                    <a:pt x="24" y="205"/>
                    <a:pt x="21" y="205"/>
                  </a:cubicBezTo>
                  <a:cubicBezTo>
                    <a:pt x="18" y="204"/>
                    <a:pt x="18" y="204"/>
                    <a:pt x="18" y="204"/>
                  </a:cubicBezTo>
                  <a:cubicBezTo>
                    <a:pt x="15" y="200"/>
                    <a:pt x="15" y="200"/>
                    <a:pt x="15" y="200"/>
                  </a:cubicBezTo>
                  <a:cubicBezTo>
                    <a:pt x="13" y="197"/>
                    <a:pt x="13" y="197"/>
                    <a:pt x="13" y="197"/>
                  </a:cubicBezTo>
                  <a:cubicBezTo>
                    <a:pt x="10" y="195"/>
                    <a:pt x="10" y="195"/>
                    <a:pt x="10" y="195"/>
                  </a:cubicBezTo>
                  <a:cubicBezTo>
                    <a:pt x="4" y="195"/>
                    <a:pt x="4" y="195"/>
                    <a:pt x="4" y="195"/>
                  </a:cubicBezTo>
                  <a:cubicBezTo>
                    <a:pt x="3" y="188"/>
                    <a:pt x="3" y="188"/>
                    <a:pt x="3" y="188"/>
                  </a:cubicBezTo>
                  <a:cubicBezTo>
                    <a:pt x="3" y="182"/>
                    <a:pt x="3" y="182"/>
                    <a:pt x="3" y="182"/>
                  </a:cubicBezTo>
                  <a:cubicBezTo>
                    <a:pt x="3" y="175"/>
                    <a:pt x="3" y="175"/>
                    <a:pt x="3" y="175"/>
                  </a:cubicBezTo>
                  <a:cubicBezTo>
                    <a:pt x="1" y="170"/>
                    <a:pt x="1" y="170"/>
                    <a:pt x="1" y="170"/>
                  </a:cubicBezTo>
                  <a:cubicBezTo>
                    <a:pt x="0" y="162"/>
                    <a:pt x="0" y="162"/>
                    <a:pt x="0" y="162"/>
                  </a:cubicBezTo>
                  <a:cubicBezTo>
                    <a:pt x="3" y="156"/>
                    <a:pt x="3" y="156"/>
                    <a:pt x="3" y="156"/>
                  </a:cubicBezTo>
                  <a:cubicBezTo>
                    <a:pt x="6" y="151"/>
                    <a:pt x="6" y="151"/>
                    <a:pt x="6" y="151"/>
                  </a:cubicBezTo>
                  <a:cubicBezTo>
                    <a:pt x="9" y="143"/>
                    <a:pt x="9" y="143"/>
                    <a:pt x="9" y="143"/>
                  </a:cubicBezTo>
                  <a:cubicBezTo>
                    <a:pt x="11" y="135"/>
                    <a:pt x="11" y="135"/>
                    <a:pt x="11" y="135"/>
                  </a:cubicBezTo>
                  <a:cubicBezTo>
                    <a:pt x="12" y="130"/>
                    <a:pt x="12" y="130"/>
                    <a:pt x="12" y="130"/>
                  </a:cubicBezTo>
                  <a:cubicBezTo>
                    <a:pt x="15" y="127"/>
                    <a:pt x="15" y="127"/>
                    <a:pt x="15" y="127"/>
                  </a:cubicBezTo>
                  <a:cubicBezTo>
                    <a:pt x="19" y="125"/>
                    <a:pt x="19" y="125"/>
                    <a:pt x="19" y="125"/>
                  </a:cubicBezTo>
                  <a:cubicBezTo>
                    <a:pt x="23" y="123"/>
                    <a:pt x="23" y="123"/>
                    <a:pt x="23" y="123"/>
                  </a:cubicBezTo>
                  <a:cubicBezTo>
                    <a:pt x="28" y="121"/>
                    <a:pt x="28" y="121"/>
                    <a:pt x="28" y="121"/>
                  </a:cubicBezTo>
                  <a:cubicBezTo>
                    <a:pt x="35" y="119"/>
                    <a:pt x="35" y="119"/>
                    <a:pt x="35" y="119"/>
                  </a:cubicBezTo>
                  <a:cubicBezTo>
                    <a:pt x="41" y="113"/>
                    <a:pt x="41" y="113"/>
                    <a:pt x="41" y="113"/>
                  </a:cubicBezTo>
                  <a:cubicBezTo>
                    <a:pt x="46" y="108"/>
                    <a:pt x="46" y="108"/>
                    <a:pt x="46" y="108"/>
                  </a:cubicBezTo>
                  <a:cubicBezTo>
                    <a:pt x="50" y="105"/>
                    <a:pt x="50" y="105"/>
                    <a:pt x="50" y="105"/>
                  </a:cubicBezTo>
                  <a:cubicBezTo>
                    <a:pt x="56" y="104"/>
                    <a:pt x="56" y="104"/>
                    <a:pt x="56" y="104"/>
                  </a:cubicBezTo>
                  <a:cubicBezTo>
                    <a:pt x="61" y="103"/>
                    <a:pt x="61" y="103"/>
                    <a:pt x="61" y="103"/>
                  </a:cubicBezTo>
                  <a:cubicBezTo>
                    <a:pt x="66" y="104"/>
                    <a:pt x="66" y="104"/>
                    <a:pt x="66" y="104"/>
                  </a:cubicBezTo>
                  <a:cubicBezTo>
                    <a:pt x="71" y="104"/>
                    <a:pt x="71" y="104"/>
                    <a:pt x="71" y="104"/>
                  </a:cubicBezTo>
                  <a:cubicBezTo>
                    <a:pt x="77" y="102"/>
                    <a:pt x="77" y="102"/>
                    <a:pt x="77" y="102"/>
                  </a:cubicBezTo>
                  <a:cubicBezTo>
                    <a:pt x="80" y="96"/>
                    <a:pt x="80" y="96"/>
                    <a:pt x="80" y="96"/>
                  </a:cubicBezTo>
                  <a:cubicBezTo>
                    <a:pt x="81" y="89"/>
                    <a:pt x="81" y="89"/>
                    <a:pt x="81" y="89"/>
                  </a:cubicBezTo>
                  <a:cubicBezTo>
                    <a:pt x="79" y="85"/>
                    <a:pt x="79" y="85"/>
                    <a:pt x="79" y="85"/>
                  </a:cubicBezTo>
                  <a:cubicBezTo>
                    <a:pt x="77" y="81"/>
                    <a:pt x="77" y="81"/>
                    <a:pt x="77" y="81"/>
                  </a:cubicBezTo>
                  <a:cubicBezTo>
                    <a:pt x="78" y="75"/>
                    <a:pt x="78" y="75"/>
                    <a:pt x="78" y="75"/>
                  </a:cubicBezTo>
                  <a:cubicBezTo>
                    <a:pt x="79" y="70"/>
                    <a:pt x="79" y="70"/>
                    <a:pt x="79" y="70"/>
                  </a:cubicBezTo>
                  <a:cubicBezTo>
                    <a:pt x="81" y="66"/>
                    <a:pt x="81" y="66"/>
                    <a:pt x="81" y="66"/>
                  </a:cubicBezTo>
                  <a:cubicBezTo>
                    <a:pt x="84" y="62"/>
                    <a:pt x="84" y="62"/>
                    <a:pt x="84" y="62"/>
                  </a:cubicBezTo>
                  <a:cubicBezTo>
                    <a:pt x="82" y="57"/>
                    <a:pt x="82" y="57"/>
                    <a:pt x="82" y="57"/>
                  </a:cubicBezTo>
                  <a:cubicBezTo>
                    <a:pt x="82" y="50"/>
                    <a:pt x="82" y="50"/>
                    <a:pt x="82" y="50"/>
                  </a:cubicBezTo>
                  <a:cubicBezTo>
                    <a:pt x="81" y="42"/>
                    <a:pt x="81" y="42"/>
                    <a:pt x="81" y="42"/>
                  </a:cubicBezTo>
                  <a:cubicBezTo>
                    <a:pt x="81" y="36"/>
                    <a:pt x="81" y="36"/>
                    <a:pt x="81" y="36"/>
                  </a:cubicBezTo>
                  <a:cubicBezTo>
                    <a:pt x="82" y="30"/>
                    <a:pt x="82" y="30"/>
                    <a:pt x="82" y="30"/>
                  </a:cubicBezTo>
                  <a:cubicBezTo>
                    <a:pt x="85" y="25"/>
                    <a:pt x="85" y="25"/>
                    <a:pt x="85" y="25"/>
                  </a:cubicBezTo>
                  <a:cubicBezTo>
                    <a:pt x="88" y="18"/>
                    <a:pt x="88" y="18"/>
                    <a:pt x="88" y="18"/>
                  </a:cubicBezTo>
                  <a:cubicBezTo>
                    <a:pt x="93" y="17"/>
                    <a:pt x="93" y="17"/>
                    <a:pt x="93" y="17"/>
                  </a:cubicBezTo>
                  <a:cubicBezTo>
                    <a:pt x="103" y="11"/>
                    <a:pt x="103" y="11"/>
                    <a:pt x="103" y="11"/>
                  </a:cubicBezTo>
                  <a:cubicBezTo>
                    <a:pt x="107" y="6"/>
                    <a:pt x="107" y="6"/>
                    <a:pt x="107" y="6"/>
                  </a:cubicBezTo>
                  <a:lnTo>
                    <a:pt x="1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2" name="Freeform 31"/>
            <p:cNvSpPr>
              <a:spLocks/>
            </p:cNvSpPr>
            <p:nvPr/>
          </p:nvSpPr>
          <p:spPr bwMode="auto">
            <a:xfrm>
              <a:off x="10372725" y="1885950"/>
              <a:ext cx="381000" cy="473075"/>
            </a:xfrm>
            <a:custGeom>
              <a:avLst/>
              <a:gdLst>
                <a:gd name="T0" fmla="*/ 3 w 101"/>
                <a:gd name="T1" fmla="*/ 0 h 126"/>
                <a:gd name="T2" fmla="*/ 2 w 101"/>
                <a:gd name="T3" fmla="*/ 5 h 126"/>
                <a:gd name="T4" fmla="*/ 0 w 101"/>
                <a:gd name="T5" fmla="*/ 8 h 126"/>
                <a:gd name="T6" fmla="*/ 1 w 101"/>
                <a:gd name="T7" fmla="*/ 14 h 126"/>
                <a:gd name="T8" fmla="*/ 1 w 101"/>
                <a:gd name="T9" fmla="*/ 16 h 126"/>
                <a:gd name="T10" fmla="*/ 3 w 101"/>
                <a:gd name="T11" fmla="*/ 19 h 126"/>
                <a:gd name="T12" fmla="*/ 5 w 101"/>
                <a:gd name="T13" fmla="*/ 23 h 126"/>
                <a:gd name="T14" fmla="*/ 6 w 101"/>
                <a:gd name="T15" fmla="*/ 26 h 126"/>
                <a:gd name="T16" fmla="*/ 6 w 101"/>
                <a:gd name="T17" fmla="*/ 31 h 126"/>
                <a:gd name="T18" fmla="*/ 9 w 101"/>
                <a:gd name="T19" fmla="*/ 36 h 126"/>
                <a:gd name="T20" fmla="*/ 9 w 101"/>
                <a:gd name="T21" fmla="*/ 41 h 126"/>
                <a:gd name="T22" fmla="*/ 9 w 101"/>
                <a:gd name="T23" fmla="*/ 48 h 126"/>
                <a:gd name="T24" fmla="*/ 10 w 101"/>
                <a:gd name="T25" fmla="*/ 54 h 126"/>
                <a:gd name="T26" fmla="*/ 10 w 101"/>
                <a:gd name="T27" fmla="*/ 62 h 126"/>
                <a:gd name="T28" fmla="*/ 11 w 101"/>
                <a:gd name="T29" fmla="*/ 70 h 126"/>
                <a:gd name="T30" fmla="*/ 12 w 101"/>
                <a:gd name="T31" fmla="*/ 78 h 126"/>
                <a:gd name="T32" fmla="*/ 12 w 101"/>
                <a:gd name="T33" fmla="*/ 84 h 126"/>
                <a:gd name="T34" fmla="*/ 13 w 101"/>
                <a:gd name="T35" fmla="*/ 89 h 126"/>
                <a:gd name="T36" fmla="*/ 17 w 101"/>
                <a:gd name="T37" fmla="*/ 97 h 126"/>
                <a:gd name="T38" fmla="*/ 22 w 101"/>
                <a:gd name="T39" fmla="*/ 99 h 126"/>
                <a:gd name="T40" fmla="*/ 23 w 101"/>
                <a:gd name="T41" fmla="*/ 103 h 126"/>
                <a:gd name="T42" fmla="*/ 22 w 101"/>
                <a:gd name="T43" fmla="*/ 108 h 126"/>
                <a:gd name="T44" fmla="*/ 22 w 101"/>
                <a:gd name="T45" fmla="*/ 112 h 126"/>
                <a:gd name="T46" fmla="*/ 21 w 101"/>
                <a:gd name="T47" fmla="*/ 116 h 126"/>
                <a:gd name="T48" fmla="*/ 26 w 101"/>
                <a:gd name="T49" fmla="*/ 117 h 126"/>
                <a:gd name="T50" fmla="*/ 32 w 101"/>
                <a:gd name="T51" fmla="*/ 116 h 126"/>
                <a:gd name="T52" fmla="*/ 39 w 101"/>
                <a:gd name="T53" fmla="*/ 116 h 126"/>
                <a:gd name="T54" fmla="*/ 44 w 101"/>
                <a:gd name="T55" fmla="*/ 116 h 126"/>
                <a:gd name="T56" fmla="*/ 48 w 101"/>
                <a:gd name="T57" fmla="*/ 117 h 126"/>
                <a:gd name="T58" fmla="*/ 53 w 101"/>
                <a:gd name="T59" fmla="*/ 121 h 126"/>
                <a:gd name="T60" fmla="*/ 58 w 101"/>
                <a:gd name="T61" fmla="*/ 126 h 126"/>
                <a:gd name="T62" fmla="*/ 61 w 101"/>
                <a:gd name="T63" fmla="*/ 125 h 126"/>
                <a:gd name="T64" fmla="*/ 66 w 101"/>
                <a:gd name="T65" fmla="*/ 121 h 126"/>
                <a:gd name="T66" fmla="*/ 69 w 101"/>
                <a:gd name="T67" fmla="*/ 117 h 126"/>
                <a:gd name="T68" fmla="*/ 68 w 101"/>
                <a:gd name="T69" fmla="*/ 113 h 126"/>
                <a:gd name="T70" fmla="*/ 66 w 101"/>
                <a:gd name="T71" fmla="*/ 110 h 126"/>
                <a:gd name="T72" fmla="*/ 66 w 101"/>
                <a:gd name="T73" fmla="*/ 104 h 126"/>
                <a:gd name="T74" fmla="*/ 69 w 101"/>
                <a:gd name="T75" fmla="*/ 97 h 126"/>
                <a:gd name="T76" fmla="*/ 70 w 101"/>
                <a:gd name="T77" fmla="*/ 90 h 126"/>
                <a:gd name="T78" fmla="*/ 75 w 101"/>
                <a:gd name="T79" fmla="*/ 82 h 126"/>
                <a:gd name="T80" fmla="*/ 81 w 101"/>
                <a:gd name="T81" fmla="*/ 74 h 126"/>
                <a:gd name="T82" fmla="*/ 86 w 101"/>
                <a:gd name="T83" fmla="*/ 66 h 126"/>
                <a:gd name="T84" fmla="*/ 91 w 101"/>
                <a:gd name="T85" fmla="*/ 58 h 126"/>
                <a:gd name="T86" fmla="*/ 94 w 101"/>
                <a:gd name="T87" fmla="*/ 51 h 126"/>
                <a:gd name="T88" fmla="*/ 101 w 101"/>
                <a:gd name="T89" fmla="*/ 47 h 126"/>
                <a:gd name="T90" fmla="*/ 89 w 101"/>
                <a:gd name="T91" fmla="*/ 36 h 126"/>
                <a:gd name="T92" fmla="*/ 78 w 101"/>
                <a:gd name="T93" fmla="*/ 28 h 126"/>
                <a:gd name="T94" fmla="*/ 75 w 101"/>
                <a:gd name="T95" fmla="*/ 24 h 126"/>
                <a:gd name="T96" fmla="*/ 70 w 101"/>
                <a:gd name="T97" fmla="*/ 21 h 126"/>
                <a:gd name="T98" fmla="*/ 63 w 101"/>
                <a:gd name="T99" fmla="*/ 18 h 126"/>
                <a:gd name="T100" fmla="*/ 57 w 101"/>
                <a:gd name="T101" fmla="*/ 13 h 126"/>
                <a:gd name="T102" fmla="*/ 50 w 101"/>
                <a:gd name="T103" fmla="*/ 8 h 126"/>
                <a:gd name="T104" fmla="*/ 42 w 101"/>
                <a:gd name="T105" fmla="*/ 5 h 126"/>
                <a:gd name="T106" fmla="*/ 35 w 101"/>
                <a:gd name="T107" fmla="*/ 1 h 126"/>
                <a:gd name="T108" fmla="*/ 28 w 101"/>
                <a:gd name="T109" fmla="*/ 1 h 126"/>
                <a:gd name="T110" fmla="*/ 18 w 101"/>
                <a:gd name="T111" fmla="*/ 1 h 126"/>
                <a:gd name="T112" fmla="*/ 13 w 101"/>
                <a:gd name="T113" fmla="*/ 1 h 126"/>
                <a:gd name="T114" fmla="*/ 3 w 101"/>
                <a:gd name="T11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26">
                  <a:moveTo>
                    <a:pt x="3" y="0"/>
                  </a:moveTo>
                  <a:cubicBezTo>
                    <a:pt x="2" y="5"/>
                    <a:pt x="2" y="5"/>
                    <a:pt x="2" y="5"/>
                  </a:cubicBezTo>
                  <a:cubicBezTo>
                    <a:pt x="0" y="8"/>
                    <a:pt x="0" y="8"/>
                    <a:pt x="0" y="8"/>
                  </a:cubicBezTo>
                  <a:cubicBezTo>
                    <a:pt x="1" y="14"/>
                    <a:pt x="1" y="14"/>
                    <a:pt x="1" y="14"/>
                  </a:cubicBezTo>
                  <a:cubicBezTo>
                    <a:pt x="1" y="16"/>
                    <a:pt x="1" y="16"/>
                    <a:pt x="1" y="16"/>
                  </a:cubicBezTo>
                  <a:cubicBezTo>
                    <a:pt x="3" y="19"/>
                    <a:pt x="3" y="19"/>
                    <a:pt x="3" y="19"/>
                  </a:cubicBezTo>
                  <a:cubicBezTo>
                    <a:pt x="5" y="23"/>
                    <a:pt x="5" y="23"/>
                    <a:pt x="5" y="23"/>
                  </a:cubicBezTo>
                  <a:cubicBezTo>
                    <a:pt x="6" y="26"/>
                    <a:pt x="6" y="26"/>
                    <a:pt x="6" y="26"/>
                  </a:cubicBezTo>
                  <a:cubicBezTo>
                    <a:pt x="6" y="31"/>
                    <a:pt x="6" y="31"/>
                    <a:pt x="6" y="31"/>
                  </a:cubicBezTo>
                  <a:cubicBezTo>
                    <a:pt x="9" y="36"/>
                    <a:pt x="9" y="36"/>
                    <a:pt x="9" y="36"/>
                  </a:cubicBezTo>
                  <a:cubicBezTo>
                    <a:pt x="9" y="41"/>
                    <a:pt x="9" y="41"/>
                    <a:pt x="9" y="41"/>
                  </a:cubicBezTo>
                  <a:cubicBezTo>
                    <a:pt x="9" y="48"/>
                    <a:pt x="9" y="48"/>
                    <a:pt x="9" y="48"/>
                  </a:cubicBezTo>
                  <a:cubicBezTo>
                    <a:pt x="10" y="54"/>
                    <a:pt x="10" y="54"/>
                    <a:pt x="10" y="54"/>
                  </a:cubicBezTo>
                  <a:cubicBezTo>
                    <a:pt x="10" y="62"/>
                    <a:pt x="10" y="62"/>
                    <a:pt x="10" y="62"/>
                  </a:cubicBezTo>
                  <a:cubicBezTo>
                    <a:pt x="11" y="70"/>
                    <a:pt x="11" y="70"/>
                    <a:pt x="11" y="70"/>
                  </a:cubicBezTo>
                  <a:cubicBezTo>
                    <a:pt x="12" y="78"/>
                    <a:pt x="12" y="78"/>
                    <a:pt x="12" y="78"/>
                  </a:cubicBezTo>
                  <a:cubicBezTo>
                    <a:pt x="12" y="84"/>
                    <a:pt x="12" y="84"/>
                    <a:pt x="12" y="84"/>
                  </a:cubicBezTo>
                  <a:cubicBezTo>
                    <a:pt x="12" y="84"/>
                    <a:pt x="13" y="87"/>
                    <a:pt x="13" y="89"/>
                  </a:cubicBezTo>
                  <a:cubicBezTo>
                    <a:pt x="14" y="92"/>
                    <a:pt x="17" y="97"/>
                    <a:pt x="17" y="97"/>
                  </a:cubicBezTo>
                  <a:cubicBezTo>
                    <a:pt x="22" y="99"/>
                    <a:pt x="22" y="99"/>
                    <a:pt x="22" y="99"/>
                  </a:cubicBezTo>
                  <a:cubicBezTo>
                    <a:pt x="23" y="103"/>
                    <a:pt x="23" y="103"/>
                    <a:pt x="23" y="103"/>
                  </a:cubicBezTo>
                  <a:cubicBezTo>
                    <a:pt x="22" y="108"/>
                    <a:pt x="22" y="108"/>
                    <a:pt x="22" y="108"/>
                  </a:cubicBezTo>
                  <a:cubicBezTo>
                    <a:pt x="22" y="108"/>
                    <a:pt x="23" y="110"/>
                    <a:pt x="22" y="112"/>
                  </a:cubicBezTo>
                  <a:cubicBezTo>
                    <a:pt x="20" y="113"/>
                    <a:pt x="21" y="116"/>
                    <a:pt x="21" y="116"/>
                  </a:cubicBezTo>
                  <a:cubicBezTo>
                    <a:pt x="26" y="117"/>
                    <a:pt x="26" y="117"/>
                    <a:pt x="26" y="117"/>
                  </a:cubicBezTo>
                  <a:cubicBezTo>
                    <a:pt x="32" y="116"/>
                    <a:pt x="32" y="116"/>
                    <a:pt x="32" y="116"/>
                  </a:cubicBezTo>
                  <a:cubicBezTo>
                    <a:pt x="39" y="116"/>
                    <a:pt x="39" y="116"/>
                    <a:pt x="39" y="116"/>
                  </a:cubicBezTo>
                  <a:cubicBezTo>
                    <a:pt x="44" y="116"/>
                    <a:pt x="44" y="116"/>
                    <a:pt x="44" y="116"/>
                  </a:cubicBezTo>
                  <a:cubicBezTo>
                    <a:pt x="48" y="117"/>
                    <a:pt x="48" y="117"/>
                    <a:pt x="48" y="117"/>
                  </a:cubicBezTo>
                  <a:cubicBezTo>
                    <a:pt x="53" y="121"/>
                    <a:pt x="53" y="121"/>
                    <a:pt x="53" y="121"/>
                  </a:cubicBezTo>
                  <a:cubicBezTo>
                    <a:pt x="58" y="126"/>
                    <a:pt x="58" y="126"/>
                    <a:pt x="58" y="126"/>
                  </a:cubicBezTo>
                  <a:cubicBezTo>
                    <a:pt x="61" y="125"/>
                    <a:pt x="61" y="125"/>
                    <a:pt x="61" y="125"/>
                  </a:cubicBezTo>
                  <a:cubicBezTo>
                    <a:pt x="66" y="121"/>
                    <a:pt x="66" y="121"/>
                    <a:pt x="66" y="121"/>
                  </a:cubicBezTo>
                  <a:cubicBezTo>
                    <a:pt x="69" y="117"/>
                    <a:pt x="69" y="117"/>
                    <a:pt x="69" y="117"/>
                  </a:cubicBezTo>
                  <a:cubicBezTo>
                    <a:pt x="68" y="113"/>
                    <a:pt x="68" y="113"/>
                    <a:pt x="68" y="113"/>
                  </a:cubicBezTo>
                  <a:cubicBezTo>
                    <a:pt x="66" y="110"/>
                    <a:pt x="66" y="110"/>
                    <a:pt x="66" y="110"/>
                  </a:cubicBezTo>
                  <a:cubicBezTo>
                    <a:pt x="66" y="104"/>
                    <a:pt x="66" y="104"/>
                    <a:pt x="66" y="104"/>
                  </a:cubicBezTo>
                  <a:cubicBezTo>
                    <a:pt x="69" y="97"/>
                    <a:pt x="69" y="97"/>
                    <a:pt x="69" y="97"/>
                  </a:cubicBezTo>
                  <a:cubicBezTo>
                    <a:pt x="70" y="90"/>
                    <a:pt x="70" y="90"/>
                    <a:pt x="70" y="90"/>
                  </a:cubicBezTo>
                  <a:cubicBezTo>
                    <a:pt x="75" y="82"/>
                    <a:pt x="75" y="82"/>
                    <a:pt x="75" y="82"/>
                  </a:cubicBezTo>
                  <a:cubicBezTo>
                    <a:pt x="81" y="74"/>
                    <a:pt x="81" y="74"/>
                    <a:pt x="81" y="74"/>
                  </a:cubicBezTo>
                  <a:cubicBezTo>
                    <a:pt x="86" y="66"/>
                    <a:pt x="86" y="66"/>
                    <a:pt x="86" y="66"/>
                  </a:cubicBezTo>
                  <a:cubicBezTo>
                    <a:pt x="91" y="58"/>
                    <a:pt x="91" y="58"/>
                    <a:pt x="91" y="58"/>
                  </a:cubicBezTo>
                  <a:cubicBezTo>
                    <a:pt x="94" y="51"/>
                    <a:pt x="94" y="51"/>
                    <a:pt x="94" y="51"/>
                  </a:cubicBezTo>
                  <a:cubicBezTo>
                    <a:pt x="101" y="47"/>
                    <a:pt x="101" y="47"/>
                    <a:pt x="101" y="47"/>
                  </a:cubicBezTo>
                  <a:cubicBezTo>
                    <a:pt x="89" y="36"/>
                    <a:pt x="89" y="36"/>
                    <a:pt x="89" y="36"/>
                  </a:cubicBezTo>
                  <a:cubicBezTo>
                    <a:pt x="78" y="28"/>
                    <a:pt x="78" y="28"/>
                    <a:pt x="78" y="28"/>
                  </a:cubicBezTo>
                  <a:cubicBezTo>
                    <a:pt x="75" y="24"/>
                    <a:pt x="75" y="24"/>
                    <a:pt x="75" y="24"/>
                  </a:cubicBezTo>
                  <a:cubicBezTo>
                    <a:pt x="75" y="24"/>
                    <a:pt x="71" y="21"/>
                    <a:pt x="70" y="21"/>
                  </a:cubicBezTo>
                  <a:cubicBezTo>
                    <a:pt x="68" y="21"/>
                    <a:pt x="63" y="18"/>
                    <a:pt x="63" y="18"/>
                  </a:cubicBezTo>
                  <a:cubicBezTo>
                    <a:pt x="57" y="13"/>
                    <a:pt x="57" y="13"/>
                    <a:pt x="57" y="13"/>
                  </a:cubicBezTo>
                  <a:cubicBezTo>
                    <a:pt x="50" y="8"/>
                    <a:pt x="50" y="8"/>
                    <a:pt x="50" y="8"/>
                  </a:cubicBezTo>
                  <a:cubicBezTo>
                    <a:pt x="42" y="5"/>
                    <a:pt x="42" y="5"/>
                    <a:pt x="42" y="5"/>
                  </a:cubicBezTo>
                  <a:cubicBezTo>
                    <a:pt x="35" y="1"/>
                    <a:pt x="35" y="1"/>
                    <a:pt x="35" y="1"/>
                  </a:cubicBezTo>
                  <a:cubicBezTo>
                    <a:pt x="28" y="1"/>
                    <a:pt x="28" y="1"/>
                    <a:pt x="28" y="1"/>
                  </a:cubicBezTo>
                  <a:cubicBezTo>
                    <a:pt x="18" y="1"/>
                    <a:pt x="18" y="1"/>
                    <a:pt x="18" y="1"/>
                  </a:cubicBezTo>
                  <a:cubicBezTo>
                    <a:pt x="13" y="1"/>
                    <a:pt x="13" y="1"/>
                    <a:pt x="13" y="1"/>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3" name="Freeform 32"/>
            <p:cNvSpPr>
              <a:spLocks/>
            </p:cNvSpPr>
            <p:nvPr/>
          </p:nvSpPr>
          <p:spPr bwMode="auto">
            <a:xfrm>
              <a:off x="10658475" y="2084388"/>
              <a:ext cx="315912" cy="184150"/>
            </a:xfrm>
            <a:custGeom>
              <a:avLst/>
              <a:gdLst>
                <a:gd name="T0" fmla="*/ 25 w 84"/>
                <a:gd name="T1" fmla="*/ 0 h 49"/>
                <a:gd name="T2" fmla="*/ 29 w 84"/>
                <a:gd name="T3" fmla="*/ 0 h 49"/>
                <a:gd name="T4" fmla="*/ 35 w 84"/>
                <a:gd name="T5" fmla="*/ 2 h 49"/>
                <a:gd name="T6" fmla="*/ 41 w 84"/>
                <a:gd name="T7" fmla="*/ 5 h 49"/>
                <a:gd name="T8" fmla="*/ 49 w 84"/>
                <a:gd name="T9" fmla="*/ 5 h 49"/>
                <a:gd name="T10" fmla="*/ 58 w 84"/>
                <a:gd name="T11" fmla="*/ 5 h 49"/>
                <a:gd name="T12" fmla="*/ 65 w 84"/>
                <a:gd name="T13" fmla="*/ 5 h 49"/>
                <a:gd name="T14" fmla="*/ 72 w 84"/>
                <a:gd name="T15" fmla="*/ 6 h 49"/>
                <a:gd name="T16" fmla="*/ 77 w 84"/>
                <a:gd name="T17" fmla="*/ 9 h 49"/>
                <a:gd name="T18" fmla="*/ 81 w 84"/>
                <a:gd name="T19" fmla="*/ 13 h 49"/>
                <a:gd name="T20" fmla="*/ 81 w 84"/>
                <a:gd name="T21" fmla="*/ 17 h 49"/>
                <a:gd name="T22" fmla="*/ 84 w 84"/>
                <a:gd name="T23" fmla="*/ 24 h 49"/>
                <a:gd name="T24" fmla="*/ 84 w 84"/>
                <a:gd name="T25" fmla="*/ 29 h 49"/>
                <a:gd name="T26" fmla="*/ 84 w 84"/>
                <a:gd name="T27" fmla="*/ 37 h 49"/>
                <a:gd name="T28" fmla="*/ 83 w 84"/>
                <a:gd name="T29" fmla="*/ 40 h 49"/>
                <a:gd name="T30" fmla="*/ 75 w 84"/>
                <a:gd name="T31" fmla="*/ 40 h 49"/>
                <a:gd name="T32" fmla="*/ 65 w 84"/>
                <a:gd name="T33" fmla="*/ 40 h 49"/>
                <a:gd name="T34" fmla="*/ 59 w 84"/>
                <a:gd name="T35" fmla="*/ 37 h 49"/>
                <a:gd name="T36" fmla="*/ 55 w 84"/>
                <a:gd name="T37" fmla="*/ 36 h 49"/>
                <a:gd name="T38" fmla="*/ 52 w 84"/>
                <a:gd name="T39" fmla="*/ 37 h 49"/>
                <a:gd name="T40" fmla="*/ 49 w 84"/>
                <a:gd name="T41" fmla="*/ 41 h 49"/>
                <a:gd name="T42" fmla="*/ 48 w 84"/>
                <a:gd name="T43" fmla="*/ 44 h 49"/>
                <a:gd name="T44" fmla="*/ 47 w 84"/>
                <a:gd name="T45" fmla="*/ 49 h 49"/>
                <a:gd name="T46" fmla="*/ 43 w 84"/>
                <a:gd name="T47" fmla="*/ 49 h 49"/>
                <a:gd name="T48" fmla="*/ 40 w 84"/>
                <a:gd name="T49" fmla="*/ 45 h 49"/>
                <a:gd name="T50" fmla="*/ 34 w 84"/>
                <a:gd name="T51" fmla="*/ 46 h 49"/>
                <a:gd name="T52" fmla="*/ 32 w 84"/>
                <a:gd name="T53" fmla="*/ 46 h 49"/>
                <a:gd name="T54" fmla="*/ 30 w 84"/>
                <a:gd name="T55" fmla="*/ 43 h 49"/>
                <a:gd name="T56" fmla="*/ 34 w 84"/>
                <a:gd name="T57" fmla="*/ 36 h 49"/>
                <a:gd name="T58" fmla="*/ 34 w 84"/>
                <a:gd name="T59" fmla="*/ 31 h 49"/>
                <a:gd name="T60" fmla="*/ 27 w 84"/>
                <a:gd name="T61" fmla="*/ 30 h 49"/>
                <a:gd name="T62" fmla="*/ 20 w 84"/>
                <a:gd name="T63" fmla="*/ 31 h 49"/>
                <a:gd name="T64" fmla="*/ 16 w 84"/>
                <a:gd name="T65" fmla="*/ 34 h 49"/>
                <a:gd name="T66" fmla="*/ 10 w 84"/>
                <a:gd name="T67" fmla="*/ 38 h 49"/>
                <a:gd name="T68" fmla="*/ 5 w 84"/>
                <a:gd name="T69" fmla="*/ 39 h 49"/>
                <a:gd name="T70" fmla="*/ 0 w 84"/>
                <a:gd name="T71" fmla="*/ 38 h 49"/>
                <a:gd name="T72" fmla="*/ 5 w 84"/>
                <a:gd name="T73" fmla="*/ 31 h 49"/>
                <a:gd name="T74" fmla="*/ 8 w 84"/>
                <a:gd name="T75" fmla="*/ 25 h 49"/>
                <a:gd name="T76" fmla="*/ 15 w 84"/>
                <a:gd name="T77" fmla="*/ 14 h 49"/>
                <a:gd name="T78" fmla="*/ 25 w 84"/>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49">
                  <a:moveTo>
                    <a:pt x="25" y="0"/>
                  </a:moveTo>
                  <a:cubicBezTo>
                    <a:pt x="29" y="0"/>
                    <a:pt x="29" y="0"/>
                    <a:pt x="29" y="0"/>
                  </a:cubicBezTo>
                  <a:cubicBezTo>
                    <a:pt x="35" y="2"/>
                    <a:pt x="35" y="2"/>
                    <a:pt x="35" y="2"/>
                  </a:cubicBezTo>
                  <a:cubicBezTo>
                    <a:pt x="41" y="5"/>
                    <a:pt x="41" y="5"/>
                    <a:pt x="41" y="5"/>
                  </a:cubicBezTo>
                  <a:cubicBezTo>
                    <a:pt x="49" y="5"/>
                    <a:pt x="49" y="5"/>
                    <a:pt x="49" y="5"/>
                  </a:cubicBezTo>
                  <a:cubicBezTo>
                    <a:pt x="58" y="5"/>
                    <a:pt x="58" y="5"/>
                    <a:pt x="58" y="5"/>
                  </a:cubicBezTo>
                  <a:cubicBezTo>
                    <a:pt x="65" y="5"/>
                    <a:pt x="65" y="5"/>
                    <a:pt x="65" y="5"/>
                  </a:cubicBezTo>
                  <a:cubicBezTo>
                    <a:pt x="72" y="6"/>
                    <a:pt x="72" y="6"/>
                    <a:pt x="72" y="6"/>
                  </a:cubicBezTo>
                  <a:cubicBezTo>
                    <a:pt x="77" y="9"/>
                    <a:pt x="77" y="9"/>
                    <a:pt x="77" y="9"/>
                  </a:cubicBezTo>
                  <a:cubicBezTo>
                    <a:pt x="81" y="13"/>
                    <a:pt x="81" y="13"/>
                    <a:pt x="81" y="13"/>
                  </a:cubicBezTo>
                  <a:cubicBezTo>
                    <a:pt x="81" y="17"/>
                    <a:pt x="81" y="17"/>
                    <a:pt x="81" y="17"/>
                  </a:cubicBezTo>
                  <a:cubicBezTo>
                    <a:pt x="84" y="24"/>
                    <a:pt x="84" y="24"/>
                    <a:pt x="84" y="24"/>
                  </a:cubicBezTo>
                  <a:cubicBezTo>
                    <a:pt x="84" y="29"/>
                    <a:pt x="84" y="29"/>
                    <a:pt x="84" y="29"/>
                  </a:cubicBezTo>
                  <a:cubicBezTo>
                    <a:pt x="84" y="37"/>
                    <a:pt x="84" y="37"/>
                    <a:pt x="84" y="37"/>
                  </a:cubicBezTo>
                  <a:cubicBezTo>
                    <a:pt x="83" y="40"/>
                    <a:pt x="83" y="40"/>
                    <a:pt x="83" y="40"/>
                  </a:cubicBezTo>
                  <a:cubicBezTo>
                    <a:pt x="75" y="40"/>
                    <a:pt x="75" y="40"/>
                    <a:pt x="75" y="40"/>
                  </a:cubicBezTo>
                  <a:cubicBezTo>
                    <a:pt x="65" y="40"/>
                    <a:pt x="65" y="40"/>
                    <a:pt x="65" y="40"/>
                  </a:cubicBezTo>
                  <a:cubicBezTo>
                    <a:pt x="59" y="37"/>
                    <a:pt x="59" y="37"/>
                    <a:pt x="59" y="37"/>
                  </a:cubicBezTo>
                  <a:cubicBezTo>
                    <a:pt x="55" y="36"/>
                    <a:pt x="55" y="36"/>
                    <a:pt x="55" y="36"/>
                  </a:cubicBezTo>
                  <a:cubicBezTo>
                    <a:pt x="52" y="37"/>
                    <a:pt x="52" y="37"/>
                    <a:pt x="52" y="37"/>
                  </a:cubicBezTo>
                  <a:cubicBezTo>
                    <a:pt x="49" y="41"/>
                    <a:pt x="49" y="41"/>
                    <a:pt x="49" y="41"/>
                  </a:cubicBezTo>
                  <a:cubicBezTo>
                    <a:pt x="48" y="44"/>
                    <a:pt x="48" y="44"/>
                    <a:pt x="48" y="44"/>
                  </a:cubicBezTo>
                  <a:cubicBezTo>
                    <a:pt x="47" y="49"/>
                    <a:pt x="47" y="49"/>
                    <a:pt x="47" y="49"/>
                  </a:cubicBezTo>
                  <a:cubicBezTo>
                    <a:pt x="43" y="49"/>
                    <a:pt x="43" y="49"/>
                    <a:pt x="43" y="49"/>
                  </a:cubicBezTo>
                  <a:cubicBezTo>
                    <a:pt x="40" y="45"/>
                    <a:pt x="40" y="45"/>
                    <a:pt x="40" y="45"/>
                  </a:cubicBezTo>
                  <a:cubicBezTo>
                    <a:pt x="34" y="46"/>
                    <a:pt x="34" y="46"/>
                    <a:pt x="34" y="46"/>
                  </a:cubicBezTo>
                  <a:cubicBezTo>
                    <a:pt x="32" y="46"/>
                    <a:pt x="32" y="46"/>
                    <a:pt x="32" y="46"/>
                  </a:cubicBezTo>
                  <a:cubicBezTo>
                    <a:pt x="30" y="43"/>
                    <a:pt x="30" y="43"/>
                    <a:pt x="30" y="43"/>
                  </a:cubicBezTo>
                  <a:cubicBezTo>
                    <a:pt x="34" y="36"/>
                    <a:pt x="34" y="36"/>
                    <a:pt x="34" y="36"/>
                  </a:cubicBezTo>
                  <a:cubicBezTo>
                    <a:pt x="34" y="31"/>
                    <a:pt x="34" y="31"/>
                    <a:pt x="34" y="31"/>
                  </a:cubicBezTo>
                  <a:cubicBezTo>
                    <a:pt x="27" y="30"/>
                    <a:pt x="27" y="30"/>
                    <a:pt x="27" y="30"/>
                  </a:cubicBezTo>
                  <a:cubicBezTo>
                    <a:pt x="20" y="31"/>
                    <a:pt x="20" y="31"/>
                    <a:pt x="20" y="31"/>
                  </a:cubicBezTo>
                  <a:cubicBezTo>
                    <a:pt x="16" y="34"/>
                    <a:pt x="16" y="34"/>
                    <a:pt x="16" y="34"/>
                  </a:cubicBezTo>
                  <a:cubicBezTo>
                    <a:pt x="10" y="38"/>
                    <a:pt x="10" y="38"/>
                    <a:pt x="10" y="38"/>
                  </a:cubicBezTo>
                  <a:cubicBezTo>
                    <a:pt x="10" y="38"/>
                    <a:pt x="6" y="39"/>
                    <a:pt x="5" y="39"/>
                  </a:cubicBezTo>
                  <a:cubicBezTo>
                    <a:pt x="4" y="39"/>
                    <a:pt x="0" y="40"/>
                    <a:pt x="0" y="38"/>
                  </a:cubicBezTo>
                  <a:cubicBezTo>
                    <a:pt x="0" y="37"/>
                    <a:pt x="5" y="31"/>
                    <a:pt x="5" y="31"/>
                  </a:cubicBezTo>
                  <a:cubicBezTo>
                    <a:pt x="8" y="25"/>
                    <a:pt x="8" y="25"/>
                    <a:pt x="8" y="25"/>
                  </a:cubicBezTo>
                  <a:cubicBezTo>
                    <a:pt x="15" y="14"/>
                    <a:pt x="15" y="14"/>
                    <a:pt x="15" y="14"/>
                  </a:cubicBez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4" name="Freeform 33"/>
            <p:cNvSpPr>
              <a:spLocks/>
            </p:cNvSpPr>
            <p:nvPr/>
          </p:nvSpPr>
          <p:spPr bwMode="auto">
            <a:xfrm>
              <a:off x="10641013" y="2208213"/>
              <a:ext cx="363537" cy="192088"/>
            </a:xfrm>
            <a:custGeom>
              <a:avLst/>
              <a:gdLst>
                <a:gd name="T0" fmla="*/ 2 w 97"/>
                <a:gd name="T1" fmla="*/ 13 h 51"/>
                <a:gd name="T2" fmla="*/ 0 w 97"/>
                <a:gd name="T3" fmla="*/ 19 h 51"/>
                <a:gd name="T4" fmla="*/ 1 w 97"/>
                <a:gd name="T5" fmla="*/ 23 h 51"/>
                <a:gd name="T6" fmla="*/ 3 w 97"/>
                <a:gd name="T7" fmla="*/ 27 h 51"/>
                <a:gd name="T8" fmla="*/ 2 w 97"/>
                <a:gd name="T9" fmla="*/ 33 h 51"/>
                <a:gd name="T10" fmla="*/ 1 w 97"/>
                <a:gd name="T11" fmla="*/ 37 h 51"/>
                <a:gd name="T12" fmla="*/ 4 w 97"/>
                <a:gd name="T13" fmla="*/ 39 h 51"/>
                <a:gd name="T14" fmla="*/ 10 w 97"/>
                <a:gd name="T15" fmla="*/ 39 h 51"/>
                <a:gd name="T16" fmla="*/ 18 w 97"/>
                <a:gd name="T17" fmla="*/ 38 h 51"/>
                <a:gd name="T18" fmla="*/ 24 w 97"/>
                <a:gd name="T19" fmla="*/ 33 h 51"/>
                <a:gd name="T20" fmla="*/ 31 w 97"/>
                <a:gd name="T21" fmla="*/ 29 h 51"/>
                <a:gd name="T22" fmla="*/ 34 w 97"/>
                <a:gd name="T23" fmla="*/ 28 h 51"/>
                <a:gd name="T24" fmla="*/ 42 w 97"/>
                <a:gd name="T25" fmla="*/ 29 h 51"/>
                <a:gd name="T26" fmla="*/ 43 w 97"/>
                <a:gd name="T27" fmla="*/ 34 h 51"/>
                <a:gd name="T28" fmla="*/ 41 w 97"/>
                <a:gd name="T29" fmla="*/ 37 h 51"/>
                <a:gd name="T30" fmla="*/ 39 w 97"/>
                <a:gd name="T31" fmla="*/ 45 h 51"/>
                <a:gd name="T32" fmla="*/ 39 w 97"/>
                <a:gd name="T33" fmla="*/ 48 h 51"/>
                <a:gd name="T34" fmla="*/ 40 w 97"/>
                <a:gd name="T35" fmla="*/ 50 h 51"/>
                <a:gd name="T36" fmla="*/ 44 w 97"/>
                <a:gd name="T37" fmla="*/ 51 h 51"/>
                <a:gd name="T38" fmla="*/ 48 w 97"/>
                <a:gd name="T39" fmla="*/ 47 h 51"/>
                <a:gd name="T40" fmla="*/ 54 w 97"/>
                <a:gd name="T41" fmla="*/ 42 h 51"/>
                <a:gd name="T42" fmla="*/ 58 w 97"/>
                <a:gd name="T43" fmla="*/ 42 h 51"/>
                <a:gd name="T44" fmla="*/ 67 w 97"/>
                <a:gd name="T45" fmla="*/ 41 h 51"/>
                <a:gd name="T46" fmla="*/ 75 w 97"/>
                <a:gd name="T47" fmla="*/ 39 h 51"/>
                <a:gd name="T48" fmla="*/ 80 w 97"/>
                <a:gd name="T49" fmla="*/ 34 h 51"/>
                <a:gd name="T50" fmla="*/ 84 w 97"/>
                <a:gd name="T51" fmla="*/ 31 h 51"/>
                <a:gd name="T52" fmla="*/ 89 w 97"/>
                <a:gd name="T53" fmla="*/ 30 h 51"/>
                <a:gd name="T54" fmla="*/ 97 w 97"/>
                <a:gd name="T55" fmla="*/ 30 h 51"/>
                <a:gd name="T56" fmla="*/ 97 w 97"/>
                <a:gd name="T57" fmla="*/ 25 h 51"/>
                <a:gd name="T58" fmla="*/ 96 w 97"/>
                <a:gd name="T59" fmla="*/ 19 h 51"/>
                <a:gd name="T60" fmla="*/ 93 w 97"/>
                <a:gd name="T61" fmla="*/ 14 h 51"/>
                <a:gd name="T62" fmla="*/ 90 w 97"/>
                <a:gd name="T63" fmla="*/ 12 h 51"/>
                <a:gd name="T64" fmla="*/ 79 w 97"/>
                <a:gd name="T65" fmla="*/ 10 h 51"/>
                <a:gd name="T66" fmla="*/ 71 w 97"/>
                <a:gd name="T67" fmla="*/ 10 h 51"/>
                <a:gd name="T68" fmla="*/ 65 w 97"/>
                <a:gd name="T69" fmla="*/ 10 h 51"/>
                <a:gd name="T70" fmla="*/ 59 w 97"/>
                <a:gd name="T71" fmla="*/ 10 h 51"/>
                <a:gd name="T72" fmla="*/ 57 w 97"/>
                <a:gd name="T73" fmla="*/ 14 h 51"/>
                <a:gd name="T74" fmla="*/ 53 w 97"/>
                <a:gd name="T75" fmla="*/ 19 h 51"/>
                <a:gd name="T76" fmla="*/ 47 w 97"/>
                <a:gd name="T77" fmla="*/ 20 h 51"/>
                <a:gd name="T78" fmla="*/ 43 w 97"/>
                <a:gd name="T79" fmla="*/ 17 h 51"/>
                <a:gd name="T80" fmla="*/ 38 w 97"/>
                <a:gd name="T81" fmla="*/ 18 h 51"/>
                <a:gd name="T82" fmla="*/ 35 w 97"/>
                <a:gd name="T83" fmla="*/ 19 h 51"/>
                <a:gd name="T84" fmla="*/ 31 w 97"/>
                <a:gd name="T85" fmla="*/ 17 h 51"/>
                <a:gd name="T86" fmla="*/ 28 w 97"/>
                <a:gd name="T87" fmla="*/ 12 h 51"/>
                <a:gd name="T88" fmla="*/ 30 w 97"/>
                <a:gd name="T89" fmla="*/ 5 h 51"/>
                <a:gd name="T90" fmla="*/ 34 w 97"/>
                <a:gd name="T91" fmla="*/ 0 h 51"/>
                <a:gd name="T92" fmla="*/ 30 w 97"/>
                <a:gd name="T93" fmla="*/ 0 h 51"/>
                <a:gd name="T94" fmla="*/ 24 w 97"/>
                <a:gd name="T95" fmla="*/ 3 h 51"/>
                <a:gd name="T96" fmla="*/ 22 w 97"/>
                <a:gd name="T97" fmla="*/ 7 h 51"/>
                <a:gd name="T98" fmla="*/ 18 w 97"/>
                <a:gd name="T99" fmla="*/ 9 h 51"/>
                <a:gd name="T100" fmla="*/ 15 w 97"/>
                <a:gd name="T101" fmla="*/ 9 h 51"/>
                <a:gd name="T102" fmla="*/ 8 w 97"/>
                <a:gd name="T103" fmla="*/ 10 h 51"/>
                <a:gd name="T104" fmla="*/ 2 w 97"/>
                <a:gd name="T105"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 h="51">
                  <a:moveTo>
                    <a:pt x="2" y="13"/>
                  </a:moveTo>
                  <a:cubicBezTo>
                    <a:pt x="0" y="19"/>
                    <a:pt x="0" y="19"/>
                    <a:pt x="0" y="19"/>
                  </a:cubicBezTo>
                  <a:cubicBezTo>
                    <a:pt x="1" y="23"/>
                    <a:pt x="1" y="23"/>
                    <a:pt x="1" y="23"/>
                  </a:cubicBezTo>
                  <a:cubicBezTo>
                    <a:pt x="3" y="27"/>
                    <a:pt x="3" y="27"/>
                    <a:pt x="3" y="27"/>
                  </a:cubicBezTo>
                  <a:cubicBezTo>
                    <a:pt x="2" y="33"/>
                    <a:pt x="2" y="33"/>
                    <a:pt x="2" y="33"/>
                  </a:cubicBezTo>
                  <a:cubicBezTo>
                    <a:pt x="1" y="37"/>
                    <a:pt x="1" y="37"/>
                    <a:pt x="1" y="37"/>
                  </a:cubicBezTo>
                  <a:cubicBezTo>
                    <a:pt x="4" y="39"/>
                    <a:pt x="4" y="39"/>
                    <a:pt x="4" y="39"/>
                  </a:cubicBezTo>
                  <a:cubicBezTo>
                    <a:pt x="10" y="39"/>
                    <a:pt x="10" y="39"/>
                    <a:pt x="10" y="39"/>
                  </a:cubicBezTo>
                  <a:cubicBezTo>
                    <a:pt x="18" y="38"/>
                    <a:pt x="18" y="38"/>
                    <a:pt x="18" y="38"/>
                  </a:cubicBezTo>
                  <a:cubicBezTo>
                    <a:pt x="24" y="33"/>
                    <a:pt x="24" y="33"/>
                    <a:pt x="24" y="33"/>
                  </a:cubicBezTo>
                  <a:cubicBezTo>
                    <a:pt x="31" y="29"/>
                    <a:pt x="31" y="29"/>
                    <a:pt x="31" y="29"/>
                  </a:cubicBezTo>
                  <a:cubicBezTo>
                    <a:pt x="34" y="28"/>
                    <a:pt x="34" y="28"/>
                    <a:pt x="34" y="28"/>
                  </a:cubicBezTo>
                  <a:cubicBezTo>
                    <a:pt x="42" y="29"/>
                    <a:pt x="42" y="29"/>
                    <a:pt x="42" y="29"/>
                  </a:cubicBezTo>
                  <a:cubicBezTo>
                    <a:pt x="43" y="34"/>
                    <a:pt x="43" y="34"/>
                    <a:pt x="43" y="34"/>
                  </a:cubicBezTo>
                  <a:cubicBezTo>
                    <a:pt x="41" y="37"/>
                    <a:pt x="41" y="37"/>
                    <a:pt x="41" y="37"/>
                  </a:cubicBezTo>
                  <a:cubicBezTo>
                    <a:pt x="39" y="45"/>
                    <a:pt x="39" y="45"/>
                    <a:pt x="39" y="45"/>
                  </a:cubicBezTo>
                  <a:cubicBezTo>
                    <a:pt x="39" y="48"/>
                    <a:pt x="39" y="48"/>
                    <a:pt x="39" y="48"/>
                  </a:cubicBezTo>
                  <a:cubicBezTo>
                    <a:pt x="40" y="50"/>
                    <a:pt x="40" y="50"/>
                    <a:pt x="40" y="50"/>
                  </a:cubicBezTo>
                  <a:cubicBezTo>
                    <a:pt x="44" y="51"/>
                    <a:pt x="44" y="51"/>
                    <a:pt x="44" y="51"/>
                  </a:cubicBezTo>
                  <a:cubicBezTo>
                    <a:pt x="48" y="47"/>
                    <a:pt x="48" y="47"/>
                    <a:pt x="48" y="47"/>
                  </a:cubicBezTo>
                  <a:cubicBezTo>
                    <a:pt x="54" y="42"/>
                    <a:pt x="54" y="42"/>
                    <a:pt x="54" y="42"/>
                  </a:cubicBezTo>
                  <a:cubicBezTo>
                    <a:pt x="58" y="42"/>
                    <a:pt x="58" y="42"/>
                    <a:pt x="58" y="42"/>
                  </a:cubicBezTo>
                  <a:cubicBezTo>
                    <a:pt x="67" y="41"/>
                    <a:pt x="67" y="41"/>
                    <a:pt x="67" y="41"/>
                  </a:cubicBezTo>
                  <a:cubicBezTo>
                    <a:pt x="75" y="39"/>
                    <a:pt x="75" y="39"/>
                    <a:pt x="75" y="39"/>
                  </a:cubicBezTo>
                  <a:cubicBezTo>
                    <a:pt x="80" y="34"/>
                    <a:pt x="80" y="34"/>
                    <a:pt x="80" y="34"/>
                  </a:cubicBezTo>
                  <a:cubicBezTo>
                    <a:pt x="84" y="31"/>
                    <a:pt x="84" y="31"/>
                    <a:pt x="84" y="31"/>
                  </a:cubicBezTo>
                  <a:cubicBezTo>
                    <a:pt x="89" y="30"/>
                    <a:pt x="89" y="30"/>
                    <a:pt x="89" y="30"/>
                  </a:cubicBezTo>
                  <a:cubicBezTo>
                    <a:pt x="97" y="30"/>
                    <a:pt x="97" y="30"/>
                    <a:pt x="97" y="30"/>
                  </a:cubicBezTo>
                  <a:cubicBezTo>
                    <a:pt x="97" y="25"/>
                    <a:pt x="97" y="25"/>
                    <a:pt x="97" y="25"/>
                  </a:cubicBezTo>
                  <a:cubicBezTo>
                    <a:pt x="97" y="25"/>
                    <a:pt x="97" y="19"/>
                    <a:pt x="96" y="19"/>
                  </a:cubicBezTo>
                  <a:cubicBezTo>
                    <a:pt x="94" y="19"/>
                    <a:pt x="93" y="14"/>
                    <a:pt x="93" y="14"/>
                  </a:cubicBezTo>
                  <a:cubicBezTo>
                    <a:pt x="90" y="12"/>
                    <a:pt x="90" y="12"/>
                    <a:pt x="90" y="12"/>
                  </a:cubicBezTo>
                  <a:cubicBezTo>
                    <a:pt x="79" y="10"/>
                    <a:pt x="79" y="10"/>
                    <a:pt x="79" y="10"/>
                  </a:cubicBezTo>
                  <a:cubicBezTo>
                    <a:pt x="71" y="10"/>
                    <a:pt x="71" y="10"/>
                    <a:pt x="71" y="10"/>
                  </a:cubicBezTo>
                  <a:cubicBezTo>
                    <a:pt x="65" y="10"/>
                    <a:pt x="65" y="10"/>
                    <a:pt x="65" y="10"/>
                  </a:cubicBezTo>
                  <a:cubicBezTo>
                    <a:pt x="59" y="10"/>
                    <a:pt x="59" y="10"/>
                    <a:pt x="59" y="10"/>
                  </a:cubicBezTo>
                  <a:cubicBezTo>
                    <a:pt x="57" y="14"/>
                    <a:pt x="57" y="14"/>
                    <a:pt x="57" y="14"/>
                  </a:cubicBezTo>
                  <a:cubicBezTo>
                    <a:pt x="53" y="19"/>
                    <a:pt x="53" y="19"/>
                    <a:pt x="53" y="19"/>
                  </a:cubicBezTo>
                  <a:cubicBezTo>
                    <a:pt x="47" y="20"/>
                    <a:pt x="47" y="20"/>
                    <a:pt x="47" y="20"/>
                  </a:cubicBezTo>
                  <a:cubicBezTo>
                    <a:pt x="43" y="17"/>
                    <a:pt x="43" y="17"/>
                    <a:pt x="43" y="17"/>
                  </a:cubicBezTo>
                  <a:cubicBezTo>
                    <a:pt x="38" y="18"/>
                    <a:pt x="38" y="18"/>
                    <a:pt x="38" y="18"/>
                  </a:cubicBezTo>
                  <a:cubicBezTo>
                    <a:pt x="35" y="19"/>
                    <a:pt x="35" y="19"/>
                    <a:pt x="35" y="19"/>
                  </a:cubicBezTo>
                  <a:cubicBezTo>
                    <a:pt x="31" y="17"/>
                    <a:pt x="31" y="17"/>
                    <a:pt x="31" y="17"/>
                  </a:cubicBezTo>
                  <a:cubicBezTo>
                    <a:pt x="28" y="12"/>
                    <a:pt x="28" y="12"/>
                    <a:pt x="28" y="12"/>
                  </a:cubicBezTo>
                  <a:cubicBezTo>
                    <a:pt x="30" y="5"/>
                    <a:pt x="30" y="5"/>
                    <a:pt x="30" y="5"/>
                  </a:cubicBezTo>
                  <a:cubicBezTo>
                    <a:pt x="34" y="0"/>
                    <a:pt x="34" y="0"/>
                    <a:pt x="34" y="0"/>
                  </a:cubicBezTo>
                  <a:cubicBezTo>
                    <a:pt x="30" y="0"/>
                    <a:pt x="30" y="0"/>
                    <a:pt x="30" y="0"/>
                  </a:cubicBezTo>
                  <a:cubicBezTo>
                    <a:pt x="24" y="3"/>
                    <a:pt x="24" y="3"/>
                    <a:pt x="24" y="3"/>
                  </a:cubicBezTo>
                  <a:cubicBezTo>
                    <a:pt x="22" y="7"/>
                    <a:pt x="22" y="7"/>
                    <a:pt x="22" y="7"/>
                  </a:cubicBezTo>
                  <a:cubicBezTo>
                    <a:pt x="18" y="9"/>
                    <a:pt x="18" y="9"/>
                    <a:pt x="18" y="9"/>
                  </a:cubicBezTo>
                  <a:cubicBezTo>
                    <a:pt x="15" y="9"/>
                    <a:pt x="15" y="9"/>
                    <a:pt x="15" y="9"/>
                  </a:cubicBezTo>
                  <a:cubicBezTo>
                    <a:pt x="8" y="10"/>
                    <a:pt x="8" y="10"/>
                    <a:pt x="8" y="10"/>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5" name="Freeform 34"/>
            <p:cNvSpPr>
              <a:spLocks/>
            </p:cNvSpPr>
            <p:nvPr/>
          </p:nvSpPr>
          <p:spPr bwMode="auto">
            <a:xfrm>
              <a:off x="10399713" y="2332038"/>
              <a:ext cx="604837" cy="196850"/>
            </a:xfrm>
            <a:custGeom>
              <a:avLst/>
              <a:gdLst>
                <a:gd name="T0" fmla="*/ 12 w 381"/>
                <a:gd name="T1" fmla="*/ 88 h 124"/>
                <a:gd name="T2" fmla="*/ 16 w 381"/>
                <a:gd name="T3" fmla="*/ 105 h 124"/>
                <a:gd name="T4" fmla="*/ 24 w 381"/>
                <a:gd name="T5" fmla="*/ 119 h 124"/>
                <a:gd name="T6" fmla="*/ 35 w 381"/>
                <a:gd name="T7" fmla="*/ 119 h 124"/>
                <a:gd name="T8" fmla="*/ 47 w 381"/>
                <a:gd name="T9" fmla="*/ 100 h 124"/>
                <a:gd name="T10" fmla="*/ 66 w 381"/>
                <a:gd name="T11" fmla="*/ 90 h 124"/>
                <a:gd name="T12" fmla="*/ 90 w 381"/>
                <a:gd name="T13" fmla="*/ 72 h 124"/>
                <a:gd name="T14" fmla="*/ 114 w 381"/>
                <a:gd name="T15" fmla="*/ 72 h 124"/>
                <a:gd name="T16" fmla="*/ 137 w 381"/>
                <a:gd name="T17" fmla="*/ 79 h 124"/>
                <a:gd name="T18" fmla="*/ 163 w 381"/>
                <a:gd name="T19" fmla="*/ 95 h 124"/>
                <a:gd name="T20" fmla="*/ 185 w 381"/>
                <a:gd name="T21" fmla="*/ 105 h 124"/>
                <a:gd name="T22" fmla="*/ 206 w 381"/>
                <a:gd name="T23" fmla="*/ 88 h 124"/>
                <a:gd name="T24" fmla="*/ 227 w 381"/>
                <a:gd name="T25" fmla="*/ 105 h 124"/>
                <a:gd name="T26" fmla="*/ 253 w 381"/>
                <a:gd name="T27" fmla="*/ 112 h 124"/>
                <a:gd name="T28" fmla="*/ 291 w 381"/>
                <a:gd name="T29" fmla="*/ 109 h 124"/>
                <a:gd name="T30" fmla="*/ 303 w 381"/>
                <a:gd name="T31" fmla="*/ 90 h 124"/>
                <a:gd name="T32" fmla="*/ 322 w 381"/>
                <a:gd name="T33" fmla="*/ 83 h 124"/>
                <a:gd name="T34" fmla="*/ 348 w 381"/>
                <a:gd name="T35" fmla="*/ 83 h 124"/>
                <a:gd name="T36" fmla="*/ 365 w 381"/>
                <a:gd name="T37" fmla="*/ 74 h 124"/>
                <a:gd name="T38" fmla="*/ 374 w 381"/>
                <a:gd name="T39" fmla="*/ 48 h 124"/>
                <a:gd name="T40" fmla="*/ 381 w 381"/>
                <a:gd name="T41" fmla="*/ 10 h 124"/>
                <a:gd name="T42" fmla="*/ 358 w 381"/>
                <a:gd name="T43" fmla="*/ 3 h 124"/>
                <a:gd name="T44" fmla="*/ 341 w 381"/>
                <a:gd name="T45" fmla="*/ 15 h 124"/>
                <a:gd name="T46" fmla="*/ 322 w 381"/>
                <a:gd name="T47" fmla="*/ 27 h 124"/>
                <a:gd name="T48" fmla="*/ 296 w 381"/>
                <a:gd name="T49" fmla="*/ 29 h 124"/>
                <a:gd name="T50" fmla="*/ 272 w 381"/>
                <a:gd name="T51" fmla="*/ 38 h 124"/>
                <a:gd name="T52" fmla="*/ 260 w 381"/>
                <a:gd name="T53" fmla="*/ 55 h 124"/>
                <a:gd name="T54" fmla="*/ 239 w 381"/>
                <a:gd name="T55" fmla="*/ 50 h 124"/>
                <a:gd name="T56" fmla="*/ 234 w 381"/>
                <a:gd name="T57" fmla="*/ 24 h 124"/>
                <a:gd name="T58" fmla="*/ 239 w 381"/>
                <a:gd name="T59" fmla="*/ 3 h 124"/>
                <a:gd name="T60" fmla="*/ 223 w 381"/>
                <a:gd name="T61" fmla="*/ 3 h 124"/>
                <a:gd name="T62" fmla="*/ 199 w 381"/>
                <a:gd name="T63" fmla="*/ 19 h 124"/>
                <a:gd name="T64" fmla="*/ 170 w 381"/>
                <a:gd name="T65" fmla="*/ 24 h 124"/>
                <a:gd name="T66" fmla="*/ 152 w 381"/>
                <a:gd name="T67" fmla="*/ 24 h 124"/>
                <a:gd name="T68" fmla="*/ 123 w 381"/>
                <a:gd name="T69" fmla="*/ 27 h 124"/>
                <a:gd name="T70" fmla="*/ 99 w 381"/>
                <a:gd name="T71" fmla="*/ 12 h 124"/>
                <a:gd name="T72" fmla="*/ 78 w 381"/>
                <a:gd name="T73" fmla="*/ 5 h 124"/>
                <a:gd name="T74" fmla="*/ 26 w 381"/>
                <a:gd name="T75" fmla="*/ 3 h 124"/>
                <a:gd name="T76" fmla="*/ 31 w 381"/>
                <a:gd name="T77" fmla="*/ 19 h 124"/>
                <a:gd name="T78" fmla="*/ 35 w 381"/>
                <a:gd name="T79" fmla="*/ 38 h 124"/>
                <a:gd name="T80" fmla="*/ 21 w 381"/>
                <a:gd name="T81" fmla="*/ 57 h 124"/>
                <a:gd name="T82" fmla="*/ 0 w 381"/>
                <a:gd name="T83" fmla="*/ 7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1" h="124">
                  <a:moveTo>
                    <a:pt x="0" y="79"/>
                  </a:moveTo>
                  <a:lnTo>
                    <a:pt x="12" y="88"/>
                  </a:lnTo>
                  <a:lnTo>
                    <a:pt x="16" y="98"/>
                  </a:lnTo>
                  <a:lnTo>
                    <a:pt x="16" y="105"/>
                  </a:lnTo>
                  <a:lnTo>
                    <a:pt x="24" y="114"/>
                  </a:lnTo>
                  <a:lnTo>
                    <a:pt x="24" y="119"/>
                  </a:lnTo>
                  <a:lnTo>
                    <a:pt x="26" y="124"/>
                  </a:lnTo>
                  <a:lnTo>
                    <a:pt x="35" y="119"/>
                  </a:lnTo>
                  <a:lnTo>
                    <a:pt x="40" y="112"/>
                  </a:lnTo>
                  <a:lnTo>
                    <a:pt x="47" y="100"/>
                  </a:lnTo>
                  <a:lnTo>
                    <a:pt x="59" y="100"/>
                  </a:lnTo>
                  <a:lnTo>
                    <a:pt x="66" y="90"/>
                  </a:lnTo>
                  <a:lnTo>
                    <a:pt x="76" y="81"/>
                  </a:lnTo>
                  <a:lnTo>
                    <a:pt x="90" y="72"/>
                  </a:lnTo>
                  <a:lnTo>
                    <a:pt x="102" y="69"/>
                  </a:lnTo>
                  <a:lnTo>
                    <a:pt x="114" y="72"/>
                  </a:lnTo>
                  <a:lnTo>
                    <a:pt x="125" y="76"/>
                  </a:lnTo>
                  <a:lnTo>
                    <a:pt x="137" y="79"/>
                  </a:lnTo>
                  <a:lnTo>
                    <a:pt x="149" y="86"/>
                  </a:lnTo>
                  <a:lnTo>
                    <a:pt x="163" y="95"/>
                  </a:lnTo>
                  <a:lnTo>
                    <a:pt x="173" y="105"/>
                  </a:lnTo>
                  <a:lnTo>
                    <a:pt x="185" y="105"/>
                  </a:lnTo>
                  <a:lnTo>
                    <a:pt x="197" y="95"/>
                  </a:lnTo>
                  <a:lnTo>
                    <a:pt x="206" y="88"/>
                  </a:lnTo>
                  <a:lnTo>
                    <a:pt x="215" y="95"/>
                  </a:lnTo>
                  <a:lnTo>
                    <a:pt x="227" y="105"/>
                  </a:lnTo>
                  <a:lnTo>
                    <a:pt x="239" y="107"/>
                  </a:lnTo>
                  <a:lnTo>
                    <a:pt x="253" y="112"/>
                  </a:lnTo>
                  <a:lnTo>
                    <a:pt x="275" y="112"/>
                  </a:lnTo>
                  <a:lnTo>
                    <a:pt x="291" y="109"/>
                  </a:lnTo>
                  <a:lnTo>
                    <a:pt x="296" y="105"/>
                  </a:lnTo>
                  <a:lnTo>
                    <a:pt x="303" y="90"/>
                  </a:lnTo>
                  <a:lnTo>
                    <a:pt x="313" y="86"/>
                  </a:lnTo>
                  <a:lnTo>
                    <a:pt x="322" y="83"/>
                  </a:lnTo>
                  <a:lnTo>
                    <a:pt x="336" y="83"/>
                  </a:lnTo>
                  <a:lnTo>
                    <a:pt x="348" y="83"/>
                  </a:lnTo>
                  <a:lnTo>
                    <a:pt x="360" y="83"/>
                  </a:lnTo>
                  <a:lnTo>
                    <a:pt x="365" y="74"/>
                  </a:lnTo>
                  <a:lnTo>
                    <a:pt x="369" y="62"/>
                  </a:lnTo>
                  <a:lnTo>
                    <a:pt x="374" y="48"/>
                  </a:lnTo>
                  <a:lnTo>
                    <a:pt x="381" y="27"/>
                  </a:lnTo>
                  <a:lnTo>
                    <a:pt x="381" y="10"/>
                  </a:lnTo>
                  <a:lnTo>
                    <a:pt x="372" y="5"/>
                  </a:lnTo>
                  <a:lnTo>
                    <a:pt x="358" y="3"/>
                  </a:lnTo>
                  <a:lnTo>
                    <a:pt x="348" y="10"/>
                  </a:lnTo>
                  <a:lnTo>
                    <a:pt x="341" y="15"/>
                  </a:lnTo>
                  <a:lnTo>
                    <a:pt x="332" y="22"/>
                  </a:lnTo>
                  <a:lnTo>
                    <a:pt x="322" y="27"/>
                  </a:lnTo>
                  <a:lnTo>
                    <a:pt x="308" y="29"/>
                  </a:lnTo>
                  <a:lnTo>
                    <a:pt x="296" y="29"/>
                  </a:lnTo>
                  <a:lnTo>
                    <a:pt x="287" y="34"/>
                  </a:lnTo>
                  <a:lnTo>
                    <a:pt x="272" y="38"/>
                  </a:lnTo>
                  <a:lnTo>
                    <a:pt x="268" y="45"/>
                  </a:lnTo>
                  <a:lnTo>
                    <a:pt x="260" y="55"/>
                  </a:lnTo>
                  <a:lnTo>
                    <a:pt x="246" y="57"/>
                  </a:lnTo>
                  <a:lnTo>
                    <a:pt x="239" y="50"/>
                  </a:lnTo>
                  <a:lnTo>
                    <a:pt x="234" y="38"/>
                  </a:lnTo>
                  <a:lnTo>
                    <a:pt x="234" y="24"/>
                  </a:lnTo>
                  <a:lnTo>
                    <a:pt x="237" y="10"/>
                  </a:lnTo>
                  <a:lnTo>
                    <a:pt x="239" y="3"/>
                  </a:lnTo>
                  <a:lnTo>
                    <a:pt x="232" y="0"/>
                  </a:lnTo>
                  <a:lnTo>
                    <a:pt x="223" y="3"/>
                  </a:lnTo>
                  <a:lnTo>
                    <a:pt x="213" y="10"/>
                  </a:lnTo>
                  <a:lnTo>
                    <a:pt x="199" y="19"/>
                  </a:lnTo>
                  <a:lnTo>
                    <a:pt x="189" y="27"/>
                  </a:lnTo>
                  <a:lnTo>
                    <a:pt x="170" y="24"/>
                  </a:lnTo>
                  <a:lnTo>
                    <a:pt x="163" y="24"/>
                  </a:lnTo>
                  <a:lnTo>
                    <a:pt x="152" y="24"/>
                  </a:lnTo>
                  <a:lnTo>
                    <a:pt x="137" y="24"/>
                  </a:lnTo>
                  <a:lnTo>
                    <a:pt x="123" y="27"/>
                  </a:lnTo>
                  <a:lnTo>
                    <a:pt x="109" y="24"/>
                  </a:lnTo>
                  <a:lnTo>
                    <a:pt x="99" y="12"/>
                  </a:lnTo>
                  <a:lnTo>
                    <a:pt x="88" y="5"/>
                  </a:lnTo>
                  <a:lnTo>
                    <a:pt x="78" y="5"/>
                  </a:lnTo>
                  <a:lnTo>
                    <a:pt x="57" y="3"/>
                  </a:lnTo>
                  <a:lnTo>
                    <a:pt x="26" y="3"/>
                  </a:lnTo>
                  <a:lnTo>
                    <a:pt x="28" y="12"/>
                  </a:lnTo>
                  <a:lnTo>
                    <a:pt x="31" y="19"/>
                  </a:lnTo>
                  <a:lnTo>
                    <a:pt x="35" y="31"/>
                  </a:lnTo>
                  <a:lnTo>
                    <a:pt x="35" y="38"/>
                  </a:lnTo>
                  <a:lnTo>
                    <a:pt x="28" y="48"/>
                  </a:lnTo>
                  <a:lnTo>
                    <a:pt x="21" y="57"/>
                  </a:lnTo>
                  <a:lnTo>
                    <a:pt x="12" y="64"/>
                  </a:ln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nvGrpSpPr>
          <p:cNvPr id="118" name="Grupo 117"/>
          <p:cNvGrpSpPr/>
          <p:nvPr/>
        </p:nvGrpSpPr>
        <p:grpSpPr>
          <a:xfrm>
            <a:off x="7100888" y="1057275"/>
            <a:ext cx="2798762" cy="1889125"/>
            <a:chOff x="7100888" y="1057275"/>
            <a:chExt cx="2798762" cy="1889125"/>
          </a:xfrm>
          <a:solidFill>
            <a:srgbClr val="5B9BD5"/>
          </a:solidFill>
        </p:grpSpPr>
        <p:sp>
          <p:nvSpPr>
            <p:cNvPr id="11" name="Freeform 9"/>
            <p:cNvSpPr>
              <a:spLocks/>
            </p:cNvSpPr>
            <p:nvPr/>
          </p:nvSpPr>
          <p:spPr bwMode="auto">
            <a:xfrm>
              <a:off x="7100888" y="2325688"/>
              <a:ext cx="673100" cy="376238"/>
            </a:xfrm>
            <a:custGeom>
              <a:avLst/>
              <a:gdLst>
                <a:gd name="T0" fmla="*/ 5 w 179"/>
                <a:gd name="T1" fmla="*/ 0 h 100"/>
                <a:gd name="T2" fmla="*/ 85 w 179"/>
                <a:gd name="T3" fmla="*/ 21 h 100"/>
                <a:gd name="T4" fmla="*/ 100 w 179"/>
                <a:gd name="T5" fmla="*/ 30 h 100"/>
                <a:gd name="T6" fmla="*/ 179 w 179"/>
                <a:gd name="T7" fmla="*/ 69 h 100"/>
                <a:gd name="T8" fmla="*/ 178 w 179"/>
                <a:gd name="T9" fmla="*/ 73 h 100"/>
                <a:gd name="T10" fmla="*/ 170 w 179"/>
                <a:gd name="T11" fmla="*/ 78 h 100"/>
                <a:gd name="T12" fmla="*/ 162 w 179"/>
                <a:gd name="T13" fmla="*/ 82 h 100"/>
                <a:gd name="T14" fmla="*/ 158 w 179"/>
                <a:gd name="T15" fmla="*/ 87 h 100"/>
                <a:gd name="T16" fmla="*/ 150 w 179"/>
                <a:gd name="T17" fmla="*/ 88 h 100"/>
                <a:gd name="T18" fmla="*/ 143 w 179"/>
                <a:gd name="T19" fmla="*/ 91 h 100"/>
                <a:gd name="T20" fmla="*/ 138 w 179"/>
                <a:gd name="T21" fmla="*/ 98 h 100"/>
                <a:gd name="T22" fmla="*/ 134 w 179"/>
                <a:gd name="T23" fmla="*/ 100 h 100"/>
                <a:gd name="T24" fmla="*/ 129 w 179"/>
                <a:gd name="T25" fmla="*/ 99 h 100"/>
                <a:gd name="T26" fmla="*/ 122 w 179"/>
                <a:gd name="T27" fmla="*/ 96 h 100"/>
                <a:gd name="T28" fmla="*/ 111 w 179"/>
                <a:gd name="T29" fmla="*/ 96 h 100"/>
                <a:gd name="T30" fmla="*/ 94 w 179"/>
                <a:gd name="T31" fmla="*/ 96 h 100"/>
                <a:gd name="T32" fmla="*/ 85 w 179"/>
                <a:gd name="T33" fmla="*/ 95 h 100"/>
                <a:gd name="T34" fmla="*/ 84 w 179"/>
                <a:gd name="T35" fmla="*/ 89 h 100"/>
                <a:gd name="T36" fmla="*/ 83 w 179"/>
                <a:gd name="T37" fmla="*/ 77 h 100"/>
                <a:gd name="T38" fmla="*/ 85 w 179"/>
                <a:gd name="T39" fmla="*/ 69 h 100"/>
                <a:gd name="T40" fmla="*/ 85 w 179"/>
                <a:gd name="T41" fmla="*/ 60 h 100"/>
                <a:gd name="T42" fmla="*/ 84 w 179"/>
                <a:gd name="T43" fmla="*/ 54 h 100"/>
                <a:gd name="T44" fmla="*/ 76 w 179"/>
                <a:gd name="T45" fmla="*/ 60 h 100"/>
                <a:gd name="T46" fmla="*/ 66 w 179"/>
                <a:gd name="T47" fmla="*/ 67 h 100"/>
                <a:gd name="T48" fmla="*/ 59 w 179"/>
                <a:gd name="T49" fmla="*/ 70 h 100"/>
                <a:gd name="T50" fmla="*/ 42 w 179"/>
                <a:gd name="T51" fmla="*/ 68 h 100"/>
                <a:gd name="T52" fmla="*/ 41 w 179"/>
                <a:gd name="T53" fmla="*/ 60 h 100"/>
                <a:gd name="T54" fmla="*/ 33 w 179"/>
                <a:gd name="T55" fmla="*/ 55 h 100"/>
                <a:gd name="T56" fmla="*/ 28 w 179"/>
                <a:gd name="T57" fmla="*/ 52 h 100"/>
                <a:gd name="T58" fmla="*/ 21 w 179"/>
                <a:gd name="T59" fmla="*/ 52 h 100"/>
                <a:gd name="T60" fmla="*/ 23 w 179"/>
                <a:gd name="T61" fmla="*/ 48 h 100"/>
                <a:gd name="T62" fmla="*/ 23 w 179"/>
                <a:gd name="T63" fmla="*/ 40 h 100"/>
                <a:gd name="T64" fmla="*/ 18 w 179"/>
                <a:gd name="T65" fmla="*/ 35 h 100"/>
                <a:gd name="T66" fmla="*/ 11 w 179"/>
                <a:gd name="T67" fmla="*/ 27 h 100"/>
                <a:gd name="T68" fmla="*/ 5 w 179"/>
                <a:gd name="T69" fmla="*/ 15 h 100"/>
                <a:gd name="T70" fmla="*/ 0 w 179"/>
                <a:gd name="T71" fmla="*/ 6 h 100"/>
                <a:gd name="T72" fmla="*/ 0 w 179"/>
                <a:gd name="T73" fmla="*/ 1 h 100"/>
                <a:gd name="T74" fmla="*/ 5 w 179"/>
                <a:gd name="T7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9" h="100">
                  <a:moveTo>
                    <a:pt x="5" y="0"/>
                  </a:moveTo>
                  <a:cubicBezTo>
                    <a:pt x="5" y="0"/>
                    <a:pt x="45" y="18"/>
                    <a:pt x="85" y="21"/>
                  </a:cubicBezTo>
                  <a:cubicBezTo>
                    <a:pt x="93" y="27"/>
                    <a:pt x="100" y="30"/>
                    <a:pt x="100" y="30"/>
                  </a:cubicBezTo>
                  <a:cubicBezTo>
                    <a:pt x="100" y="30"/>
                    <a:pt x="164" y="65"/>
                    <a:pt x="179" y="69"/>
                  </a:cubicBezTo>
                  <a:cubicBezTo>
                    <a:pt x="178" y="73"/>
                    <a:pt x="178" y="73"/>
                    <a:pt x="178" y="73"/>
                  </a:cubicBezTo>
                  <a:cubicBezTo>
                    <a:pt x="170" y="78"/>
                    <a:pt x="170" y="78"/>
                    <a:pt x="170" y="78"/>
                  </a:cubicBezTo>
                  <a:cubicBezTo>
                    <a:pt x="162" y="82"/>
                    <a:pt x="162" y="82"/>
                    <a:pt x="162" y="82"/>
                  </a:cubicBezTo>
                  <a:cubicBezTo>
                    <a:pt x="158" y="87"/>
                    <a:pt x="158" y="87"/>
                    <a:pt x="158" y="87"/>
                  </a:cubicBezTo>
                  <a:cubicBezTo>
                    <a:pt x="150" y="88"/>
                    <a:pt x="150" y="88"/>
                    <a:pt x="150" y="88"/>
                  </a:cubicBezTo>
                  <a:cubicBezTo>
                    <a:pt x="143" y="91"/>
                    <a:pt x="143" y="91"/>
                    <a:pt x="143" y="91"/>
                  </a:cubicBezTo>
                  <a:cubicBezTo>
                    <a:pt x="138" y="98"/>
                    <a:pt x="138" y="98"/>
                    <a:pt x="138" y="98"/>
                  </a:cubicBezTo>
                  <a:cubicBezTo>
                    <a:pt x="134" y="100"/>
                    <a:pt x="134" y="100"/>
                    <a:pt x="134" y="100"/>
                  </a:cubicBezTo>
                  <a:cubicBezTo>
                    <a:pt x="129" y="99"/>
                    <a:pt x="129" y="99"/>
                    <a:pt x="129" y="99"/>
                  </a:cubicBezTo>
                  <a:cubicBezTo>
                    <a:pt x="122" y="96"/>
                    <a:pt x="122" y="96"/>
                    <a:pt x="122" y="96"/>
                  </a:cubicBezTo>
                  <a:cubicBezTo>
                    <a:pt x="111" y="96"/>
                    <a:pt x="111" y="96"/>
                    <a:pt x="111" y="96"/>
                  </a:cubicBezTo>
                  <a:cubicBezTo>
                    <a:pt x="94" y="96"/>
                    <a:pt x="94" y="96"/>
                    <a:pt x="94" y="96"/>
                  </a:cubicBezTo>
                  <a:cubicBezTo>
                    <a:pt x="85" y="95"/>
                    <a:pt x="85" y="95"/>
                    <a:pt x="85" y="95"/>
                  </a:cubicBezTo>
                  <a:cubicBezTo>
                    <a:pt x="84" y="89"/>
                    <a:pt x="84" y="89"/>
                    <a:pt x="84" y="89"/>
                  </a:cubicBezTo>
                  <a:cubicBezTo>
                    <a:pt x="83" y="77"/>
                    <a:pt x="83" y="77"/>
                    <a:pt x="83" y="77"/>
                  </a:cubicBezTo>
                  <a:cubicBezTo>
                    <a:pt x="85" y="69"/>
                    <a:pt x="85" y="69"/>
                    <a:pt x="85" y="69"/>
                  </a:cubicBezTo>
                  <a:cubicBezTo>
                    <a:pt x="85" y="60"/>
                    <a:pt x="85" y="60"/>
                    <a:pt x="85" y="60"/>
                  </a:cubicBezTo>
                  <a:cubicBezTo>
                    <a:pt x="84" y="54"/>
                    <a:pt x="84" y="54"/>
                    <a:pt x="84" y="54"/>
                  </a:cubicBezTo>
                  <a:cubicBezTo>
                    <a:pt x="76" y="60"/>
                    <a:pt x="76" y="60"/>
                    <a:pt x="76" y="60"/>
                  </a:cubicBezTo>
                  <a:cubicBezTo>
                    <a:pt x="66" y="67"/>
                    <a:pt x="66" y="67"/>
                    <a:pt x="66" y="67"/>
                  </a:cubicBezTo>
                  <a:cubicBezTo>
                    <a:pt x="59" y="70"/>
                    <a:pt x="59" y="70"/>
                    <a:pt x="59" y="70"/>
                  </a:cubicBezTo>
                  <a:cubicBezTo>
                    <a:pt x="42" y="68"/>
                    <a:pt x="42" y="68"/>
                    <a:pt x="42" y="68"/>
                  </a:cubicBezTo>
                  <a:cubicBezTo>
                    <a:pt x="41" y="60"/>
                    <a:pt x="41" y="60"/>
                    <a:pt x="41" y="60"/>
                  </a:cubicBezTo>
                  <a:cubicBezTo>
                    <a:pt x="33" y="55"/>
                    <a:pt x="33" y="55"/>
                    <a:pt x="33" y="55"/>
                  </a:cubicBezTo>
                  <a:cubicBezTo>
                    <a:pt x="28" y="52"/>
                    <a:pt x="28" y="52"/>
                    <a:pt x="28" y="52"/>
                  </a:cubicBezTo>
                  <a:cubicBezTo>
                    <a:pt x="21" y="52"/>
                    <a:pt x="21" y="52"/>
                    <a:pt x="21" y="52"/>
                  </a:cubicBezTo>
                  <a:cubicBezTo>
                    <a:pt x="23" y="48"/>
                    <a:pt x="23" y="48"/>
                    <a:pt x="23" y="48"/>
                  </a:cubicBezTo>
                  <a:cubicBezTo>
                    <a:pt x="23" y="40"/>
                    <a:pt x="23" y="40"/>
                    <a:pt x="23" y="40"/>
                  </a:cubicBezTo>
                  <a:cubicBezTo>
                    <a:pt x="18" y="35"/>
                    <a:pt x="18" y="35"/>
                    <a:pt x="18" y="35"/>
                  </a:cubicBezTo>
                  <a:cubicBezTo>
                    <a:pt x="11" y="27"/>
                    <a:pt x="11" y="27"/>
                    <a:pt x="11" y="27"/>
                  </a:cubicBezTo>
                  <a:cubicBezTo>
                    <a:pt x="5" y="15"/>
                    <a:pt x="5" y="15"/>
                    <a:pt x="5" y="15"/>
                  </a:cubicBezTo>
                  <a:cubicBezTo>
                    <a:pt x="0" y="6"/>
                    <a:pt x="0" y="6"/>
                    <a:pt x="0" y="6"/>
                  </a:cubicBezTo>
                  <a:cubicBezTo>
                    <a:pt x="0" y="1"/>
                    <a:pt x="0" y="1"/>
                    <a:pt x="0" y="1"/>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 name="Freeform 10"/>
            <p:cNvSpPr>
              <a:spLocks/>
            </p:cNvSpPr>
            <p:nvPr/>
          </p:nvSpPr>
          <p:spPr bwMode="auto">
            <a:xfrm>
              <a:off x="7119938" y="1373188"/>
              <a:ext cx="1741487" cy="1196975"/>
            </a:xfrm>
            <a:custGeom>
              <a:avLst/>
              <a:gdLst>
                <a:gd name="T0" fmla="*/ 87 w 463"/>
                <a:gd name="T1" fmla="*/ 273 h 318"/>
                <a:gd name="T2" fmla="*/ 185 w 463"/>
                <a:gd name="T3" fmla="*/ 311 h 318"/>
                <a:gd name="T4" fmla="*/ 215 w 463"/>
                <a:gd name="T5" fmla="*/ 304 h 318"/>
                <a:gd name="T6" fmla="*/ 235 w 463"/>
                <a:gd name="T7" fmla="*/ 295 h 318"/>
                <a:gd name="T8" fmla="*/ 252 w 463"/>
                <a:gd name="T9" fmla="*/ 280 h 318"/>
                <a:gd name="T10" fmla="*/ 290 w 463"/>
                <a:gd name="T11" fmla="*/ 275 h 318"/>
                <a:gd name="T12" fmla="*/ 319 w 463"/>
                <a:gd name="T13" fmla="*/ 289 h 318"/>
                <a:gd name="T14" fmla="*/ 405 w 463"/>
                <a:gd name="T15" fmla="*/ 271 h 318"/>
                <a:gd name="T16" fmla="*/ 404 w 463"/>
                <a:gd name="T17" fmla="*/ 235 h 318"/>
                <a:gd name="T18" fmla="*/ 453 w 463"/>
                <a:gd name="T19" fmla="*/ 113 h 318"/>
                <a:gd name="T20" fmla="*/ 409 w 463"/>
                <a:gd name="T21" fmla="*/ 89 h 318"/>
                <a:gd name="T22" fmla="*/ 393 w 463"/>
                <a:gd name="T23" fmla="*/ 51 h 318"/>
                <a:gd name="T24" fmla="*/ 367 w 463"/>
                <a:gd name="T25" fmla="*/ 51 h 318"/>
                <a:gd name="T26" fmla="*/ 352 w 463"/>
                <a:gd name="T27" fmla="*/ 76 h 318"/>
                <a:gd name="T28" fmla="*/ 335 w 463"/>
                <a:gd name="T29" fmla="*/ 77 h 318"/>
                <a:gd name="T30" fmla="*/ 321 w 463"/>
                <a:gd name="T31" fmla="*/ 80 h 318"/>
                <a:gd name="T32" fmla="*/ 312 w 463"/>
                <a:gd name="T33" fmla="*/ 97 h 318"/>
                <a:gd name="T34" fmla="*/ 297 w 463"/>
                <a:gd name="T35" fmla="*/ 84 h 318"/>
                <a:gd name="T36" fmla="*/ 292 w 463"/>
                <a:gd name="T37" fmla="*/ 70 h 318"/>
                <a:gd name="T38" fmla="*/ 289 w 463"/>
                <a:gd name="T39" fmla="*/ 39 h 318"/>
                <a:gd name="T40" fmla="*/ 280 w 463"/>
                <a:gd name="T41" fmla="*/ 15 h 318"/>
                <a:gd name="T42" fmla="*/ 266 w 463"/>
                <a:gd name="T43" fmla="*/ 2 h 318"/>
                <a:gd name="T44" fmla="*/ 255 w 463"/>
                <a:gd name="T45" fmla="*/ 6 h 318"/>
                <a:gd name="T46" fmla="*/ 240 w 463"/>
                <a:gd name="T47" fmla="*/ 20 h 318"/>
                <a:gd name="T48" fmla="*/ 222 w 463"/>
                <a:gd name="T49" fmla="*/ 34 h 318"/>
                <a:gd name="T50" fmla="*/ 209 w 463"/>
                <a:gd name="T51" fmla="*/ 32 h 318"/>
                <a:gd name="T52" fmla="*/ 196 w 463"/>
                <a:gd name="T53" fmla="*/ 35 h 318"/>
                <a:gd name="T54" fmla="*/ 182 w 463"/>
                <a:gd name="T55" fmla="*/ 28 h 318"/>
                <a:gd name="T56" fmla="*/ 166 w 463"/>
                <a:gd name="T57" fmla="*/ 6 h 318"/>
                <a:gd name="T58" fmla="*/ 155 w 463"/>
                <a:gd name="T59" fmla="*/ 7 h 318"/>
                <a:gd name="T60" fmla="*/ 144 w 463"/>
                <a:gd name="T61" fmla="*/ 5 h 318"/>
                <a:gd name="T62" fmla="*/ 118 w 463"/>
                <a:gd name="T63" fmla="*/ 11 h 318"/>
                <a:gd name="T64" fmla="*/ 99 w 463"/>
                <a:gd name="T65" fmla="*/ 16 h 318"/>
                <a:gd name="T66" fmla="*/ 107 w 463"/>
                <a:gd name="T67" fmla="*/ 27 h 318"/>
                <a:gd name="T68" fmla="*/ 117 w 463"/>
                <a:gd name="T69" fmla="*/ 33 h 318"/>
                <a:gd name="T70" fmla="*/ 114 w 463"/>
                <a:gd name="T71" fmla="*/ 43 h 318"/>
                <a:gd name="T72" fmla="*/ 100 w 463"/>
                <a:gd name="T73" fmla="*/ 44 h 318"/>
                <a:gd name="T74" fmla="*/ 98 w 463"/>
                <a:gd name="T75" fmla="*/ 64 h 318"/>
                <a:gd name="T76" fmla="*/ 106 w 463"/>
                <a:gd name="T77" fmla="*/ 76 h 318"/>
                <a:gd name="T78" fmla="*/ 109 w 463"/>
                <a:gd name="T79" fmla="*/ 106 h 318"/>
                <a:gd name="T80" fmla="*/ 104 w 463"/>
                <a:gd name="T81" fmla="*/ 137 h 318"/>
                <a:gd name="T82" fmla="*/ 101 w 463"/>
                <a:gd name="T83" fmla="*/ 163 h 318"/>
                <a:gd name="T84" fmla="*/ 83 w 463"/>
                <a:gd name="T85" fmla="*/ 174 h 318"/>
                <a:gd name="T86" fmla="*/ 70 w 463"/>
                <a:gd name="T87" fmla="*/ 177 h 318"/>
                <a:gd name="T88" fmla="*/ 42 w 463"/>
                <a:gd name="T89" fmla="*/ 182 h 318"/>
                <a:gd name="T90" fmla="*/ 21 w 463"/>
                <a:gd name="T91" fmla="*/ 200 h 318"/>
                <a:gd name="T92" fmla="*/ 13 w 463"/>
                <a:gd name="T93" fmla="*/ 217 h 318"/>
                <a:gd name="T94" fmla="*/ 8 w 463"/>
                <a:gd name="T95" fmla="*/ 23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318">
                  <a:moveTo>
                    <a:pt x="0" y="245"/>
                  </a:moveTo>
                  <a:cubicBezTo>
                    <a:pt x="12" y="252"/>
                    <a:pt x="12" y="252"/>
                    <a:pt x="12" y="252"/>
                  </a:cubicBezTo>
                  <a:cubicBezTo>
                    <a:pt x="12" y="252"/>
                    <a:pt x="68" y="270"/>
                    <a:pt x="80" y="270"/>
                  </a:cubicBezTo>
                  <a:cubicBezTo>
                    <a:pt x="83" y="270"/>
                    <a:pt x="87" y="273"/>
                    <a:pt x="87" y="273"/>
                  </a:cubicBezTo>
                  <a:cubicBezTo>
                    <a:pt x="94" y="278"/>
                    <a:pt x="94" y="278"/>
                    <a:pt x="94" y="278"/>
                  </a:cubicBezTo>
                  <a:cubicBezTo>
                    <a:pt x="94" y="278"/>
                    <a:pt x="165" y="317"/>
                    <a:pt x="173" y="317"/>
                  </a:cubicBezTo>
                  <a:cubicBezTo>
                    <a:pt x="181" y="318"/>
                    <a:pt x="181" y="315"/>
                    <a:pt x="181" y="315"/>
                  </a:cubicBezTo>
                  <a:cubicBezTo>
                    <a:pt x="185" y="311"/>
                    <a:pt x="185" y="311"/>
                    <a:pt x="185" y="311"/>
                  </a:cubicBezTo>
                  <a:cubicBezTo>
                    <a:pt x="190" y="306"/>
                    <a:pt x="190" y="306"/>
                    <a:pt x="190" y="306"/>
                  </a:cubicBezTo>
                  <a:cubicBezTo>
                    <a:pt x="197" y="305"/>
                    <a:pt x="197" y="305"/>
                    <a:pt x="197" y="305"/>
                  </a:cubicBezTo>
                  <a:cubicBezTo>
                    <a:pt x="206" y="308"/>
                    <a:pt x="206" y="308"/>
                    <a:pt x="206" y="308"/>
                  </a:cubicBezTo>
                  <a:cubicBezTo>
                    <a:pt x="215" y="304"/>
                    <a:pt x="215" y="304"/>
                    <a:pt x="215" y="304"/>
                  </a:cubicBezTo>
                  <a:cubicBezTo>
                    <a:pt x="221" y="304"/>
                    <a:pt x="221" y="304"/>
                    <a:pt x="221" y="304"/>
                  </a:cubicBezTo>
                  <a:cubicBezTo>
                    <a:pt x="225" y="302"/>
                    <a:pt x="225" y="302"/>
                    <a:pt x="225" y="302"/>
                  </a:cubicBezTo>
                  <a:cubicBezTo>
                    <a:pt x="227" y="297"/>
                    <a:pt x="227" y="297"/>
                    <a:pt x="227" y="297"/>
                  </a:cubicBezTo>
                  <a:cubicBezTo>
                    <a:pt x="235" y="295"/>
                    <a:pt x="235" y="295"/>
                    <a:pt x="235" y="295"/>
                  </a:cubicBezTo>
                  <a:cubicBezTo>
                    <a:pt x="246" y="294"/>
                    <a:pt x="246" y="294"/>
                    <a:pt x="246" y="294"/>
                  </a:cubicBezTo>
                  <a:cubicBezTo>
                    <a:pt x="249" y="289"/>
                    <a:pt x="249" y="289"/>
                    <a:pt x="249" y="289"/>
                  </a:cubicBezTo>
                  <a:cubicBezTo>
                    <a:pt x="252" y="286"/>
                    <a:pt x="252" y="286"/>
                    <a:pt x="252" y="286"/>
                  </a:cubicBezTo>
                  <a:cubicBezTo>
                    <a:pt x="252" y="280"/>
                    <a:pt x="252" y="280"/>
                    <a:pt x="252" y="280"/>
                  </a:cubicBezTo>
                  <a:cubicBezTo>
                    <a:pt x="261" y="275"/>
                    <a:pt x="261" y="275"/>
                    <a:pt x="261" y="275"/>
                  </a:cubicBezTo>
                  <a:cubicBezTo>
                    <a:pt x="261" y="270"/>
                    <a:pt x="261" y="270"/>
                    <a:pt x="261" y="270"/>
                  </a:cubicBezTo>
                  <a:cubicBezTo>
                    <a:pt x="287" y="268"/>
                    <a:pt x="287" y="268"/>
                    <a:pt x="287" y="268"/>
                  </a:cubicBezTo>
                  <a:cubicBezTo>
                    <a:pt x="290" y="275"/>
                    <a:pt x="290" y="275"/>
                    <a:pt x="290" y="275"/>
                  </a:cubicBezTo>
                  <a:cubicBezTo>
                    <a:pt x="296" y="280"/>
                    <a:pt x="296" y="280"/>
                    <a:pt x="296" y="280"/>
                  </a:cubicBezTo>
                  <a:cubicBezTo>
                    <a:pt x="304" y="289"/>
                    <a:pt x="304" y="289"/>
                    <a:pt x="304" y="289"/>
                  </a:cubicBezTo>
                  <a:cubicBezTo>
                    <a:pt x="312" y="288"/>
                    <a:pt x="312" y="288"/>
                    <a:pt x="312" y="288"/>
                  </a:cubicBezTo>
                  <a:cubicBezTo>
                    <a:pt x="319" y="289"/>
                    <a:pt x="319" y="289"/>
                    <a:pt x="319" y="289"/>
                  </a:cubicBezTo>
                  <a:cubicBezTo>
                    <a:pt x="361" y="289"/>
                    <a:pt x="361" y="289"/>
                    <a:pt x="361" y="289"/>
                  </a:cubicBezTo>
                  <a:cubicBezTo>
                    <a:pt x="398" y="289"/>
                    <a:pt x="398" y="289"/>
                    <a:pt x="398" y="289"/>
                  </a:cubicBezTo>
                  <a:cubicBezTo>
                    <a:pt x="404" y="284"/>
                    <a:pt x="404" y="284"/>
                    <a:pt x="404" y="284"/>
                  </a:cubicBezTo>
                  <a:cubicBezTo>
                    <a:pt x="405" y="271"/>
                    <a:pt x="405" y="271"/>
                    <a:pt x="405" y="271"/>
                  </a:cubicBezTo>
                  <a:cubicBezTo>
                    <a:pt x="409" y="261"/>
                    <a:pt x="409" y="261"/>
                    <a:pt x="409" y="261"/>
                  </a:cubicBezTo>
                  <a:cubicBezTo>
                    <a:pt x="410" y="250"/>
                    <a:pt x="410" y="250"/>
                    <a:pt x="410" y="250"/>
                  </a:cubicBezTo>
                  <a:cubicBezTo>
                    <a:pt x="407" y="241"/>
                    <a:pt x="407" y="241"/>
                    <a:pt x="407" y="241"/>
                  </a:cubicBezTo>
                  <a:cubicBezTo>
                    <a:pt x="404" y="235"/>
                    <a:pt x="404" y="235"/>
                    <a:pt x="404" y="235"/>
                  </a:cubicBezTo>
                  <a:cubicBezTo>
                    <a:pt x="458" y="126"/>
                    <a:pt x="458" y="126"/>
                    <a:pt x="458" y="126"/>
                  </a:cubicBezTo>
                  <a:cubicBezTo>
                    <a:pt x="460" y="116"/>
                    <a:pt x="460" y="116"/>
                    <a:pt x="460" y="116"/>
                  </a:cubicBezTo>
                  <a:cubicBezTo>
                    <a:pt x="463" y="111"/>
                    <a:pt x="463" y="111"/>
                    <a:pt x="463" y="111"/>
                  </a:cubicBezTo>
                  <a:cubicBezTo>
                    <a:pt x="453" y="113"/>
                    <a:pt x="453" y="113"/>
                    <a:pt x="453" y="113"/>
                  </a:cubicBezTo>
                  <a:cubicBezTo>
                    <a:pt x="445" y="108"/>
                    <a:pt x="445" y="108"/>
                    <a:pt x="445" y="108"/>
                  </a:cubicBezTo>
                  <a:cubicBezTo>
                    <a:pt x="436" y="101"/>
                    <a:pt x="436" y="101"/>
                    <a:pt x="436" y="101"/>
                  </a:cubicBezTo>
                  <a:cubicBezTo>
                    <a:pt x="415" y="99"/>
                    <a:pt x="415" y="99"/>
                    <a:pt x="415" y="99"/>
                  </a:cubicBezTo>
                  <a:cubicBezTo>
                    <a:pt x="409" y="89"/>
                    <a:pt x="409" y="89"/>
                    <a:pt x="409" y="89"/>
                  </a:cubicBezTo>
                  <a:cubicBezTo>
                    <a:pt x="409" y="89"/>
                    <a:pt x="396" y="72"/>
                    <a:pt x="395" y="72"/>
                  </a:cubicBezTo>
                  <a:cubicBezTo>
                    <a:pt x="393" y="74"/>
                    <a:pt x="394" y="67"/>
                    <a:pt x="394" y="67"/>
                  </a:cubicBezTo>
                  <a:cubicBezTo>
                    <a:pt x="394" y="58"/>
                    <a:pt x="394" y="58"/>
                    <a:pt x="394" y="58"/>
                  </a:cubicBezTo>
                  <a:cubicBezTo>
                    <a:pt x="393" y="51"/>
                    <a:pt x="393" y="51"/>
                    <a:pt x="393" y="51"/>
                  </a:cubicBezTo>
                  <a:cubicBezTo>
                    <a:pt x="388" y="50"/>
                    <a:pt x="388" y="50"/>
                    <a:pt x="388" y="50"/>
                  </a:cubicBezTo>
                  <a:cubicBezTo>
                    <a:pt x="380" y="50"/>
                    <a:pt x="380" y="50"/>
                    <a:pt x="380" y="50"/>
                  </a:cubicBezTo>
                  <a:cubicBezTo>
                    <a:pt x="370" y="50"/>
                    <a:pt x="370" y="50"/>
                    <a:pt x="370" y="50"/>
                  </a:cubicBezTo>
                  <a:cubicBezTo>
                    <a:pt x="367" y="51"/>
                    <a:pt x="367" y="51"/>
                    <a:pt x="367" y="51"/>
                  </a:cubicBezTo>
                  <a:cubicBezTo>
                    <a:pt x="363" y="57"/>
                    <a:pt x="363" y="57"/>
                    <a:pt x="363" y="57"/>
                  </a:cubicBezTo>
                  <a:cubicBezTo>
                    <a:pt x="356" y="65"/>
                    <a:pt x="356" y="65"/>
                    <a:pt x="356" y="65"/>
                  </a:cubicBezTo>
                  <a:cubicBezTo>
                    <a:pt x="353" y="70"/>
                    <a:pt x="353" y="70"/>
                    <a:pt x="353" y="70"/>
                  </a:cubicBezTo>
                  <a:cubicBezTo>
                    <a:pt x="353" y="70"/>
                    <a:pt x="352" y="76"/>
                    <a:pt x="352" y="76"/>
                  </a:cubicBezTo>
                  <a:cubicBezTo>
                    <a:pt x="352" y="77"/>
                    <a:pt x="350" y="79"/>
                    <a:pt x="350" y="79"/>
                  </a:cubicBezTo>
                  <a:cubicBezTo>
                    <a:pt x="346" y="80"/>
                    <a:pt x="346" y="80"/>
                    <a:pt x="346" y="80"/>
                  </a:cubicBezTo>
                  <a:cubicBezTo>
                    <a:pt x="340" y="80"/>
                    <a:pt x="340" y="80"/>
                    <a:pt x="340" y="80"/>
                  </a:cubicBezTo>
                  <a:cubicBezTo>
                    <a:pt x="335" y="77"/>
                    <a:pt x="335" y="77"/>
                    <a:pt x="335" y="77"/>
                  </a:cubicBezTo>
                  <a:cubicBezTo>
                    <a:pt x="332" y="73"/>
                    <a:pt x="332" y="73"/>
                    <a:pt x="332" y="73"/>
                  </a:cubicBezTo>
                  <a:cubicBezTo>
                    <a:pt x="327" y="74"/>
                    <a:pt x="327" y="74"/>
                    <a:pt x="327" y="74"/>
                  </a:cubicBezTo>
                  <a:cubicBezTo>
                    <a:pt x="327" y="74"/>
                    <a:pt x="324" y="76"/>
                    <a:pt x="324" y="76"/>
                  </a:cubicBezTo>
                  <a:cubicBezTo>
                    <a:pt x="323" y="77"/>
                    <a:pt x="321" y="80"/>
                    <a:pt x="321" y="80"/>
                  </a:cubicBezTo>
                  <a:cubicBezTo>
                    <a:pt x="321" y="87"/>
                    <a:pt x="321" y="87"/>
                    <a:pt x="321" y="87"/>
                  </a:cubicBezTo>
                  <a:cubicBezTo>
                    <a:pt x="320" y="96"/>
                    <a:pt x="320" y="96"/>
                    <a:pt x="320" y="96"/>
                  </a:cubicBezTo>
                  <a:cubicBezTo>
                    <a:pt x="316" y="97"/>
                    <a:pt x="316" y="97"/>
                    <a:pt x="316" y="97"/>
                  </a:cubicBezTo>
                  <a:cubicBezTo>
                    <a:pt x="312" y="97"/>
                    <a:pt x="312" y="97"/>
                    <a:pt x="312" y="97"/>
                  </a:cubicBezTo>
                  <a:cubicBezTo>
                    <a:pt x="312" y="97"/>
                    <a:pt x="308" y="95"/>
                    <a:pt x="307" y="94"/>
                  </a:cubicBezTo>
                  <a:cubicBezTo>
                    <a:pt x="307" y="94"/>
                    <a:pt x="305" y="92"/>
                    <a:pt x="305" y="92"/>
                  </a:cubicBezTo>
                  <a:cubicBezTo>
                    <a:pt x="305" y="92"/>
                    <a:pt x="301" y="89"/>
                    <a:pt x="301" y="88"/>
                  </a:cubicBezTo>
                  <a:cubicBezTo>
                    <a:pt x="300" y="88"/>
                    <a:pt x="297" y="84"/>
                    <a:pt x="297" y="84"/>
                  </a:cubicBezTo>
                  <a:cubicBezTo>
                    <a:pt x="297" y="84"/>
                    <a:pt x="294" y="81"/>
                    <a:pt x="294" y="81"/>
                  </a:cubicBezTo>
                  <a:cubicBezTo>
                    <a:pt x="294" y="80"/>
                    <a:pt x="292" y="78"/>
                    <a:pt x="292" y="78"/>
                  </a:cubicBezTo>
                  <a:cubicBezTo>
                    <a:pt x="292" y="75"/>
                    <a:pt x="292" y="75"/>
                    <a:pt x="292" y="75"/>
                  </a:cubicBezTo>
                  <a:cubicBezTo>
                    <a:pt x="292" y="70"/>
                    <a:pt x="292" y="70"/>
                    <a:pt x="292" y="70"/>
                  </a:cubicBezTo>
                  <a:cubicBezTo>
                    <a:pt x="292" y="59"/>
                    <a:pt x="292" y="59"/>
                    <a:pt x="292" y="59"/>
                  </a:cubicBezTo>
                  <a:cubicBezTo>
                    <a:pt x="292" y="59"/>
                    <a:pt x="291" y="54"/>
                    <a:pt x="291" y="54"/>
                  </a:cubicBezTo>
                  <a:cubicBezTo>
                    <a:pt x="291" y="54"/>
                    <a:pt x="290" y="47"/>
                    <a:pt x="290" y="46"/>
                  </a:cubicBezTo>
                  <a:cubicBezTo>
                    <a:pt x="290" y="46"/>
                    <a:pt x="289" y="39"/>
                    <a:pt x="289" y="39"/>
                  </a:cubicBezTo>
                  <a:cubicBezTo>
                    <a:pt x="289" y="39"/>
                    <a:pt x="289" y="33"/>
                    <a:pt x="289" y="33"/>
                  </a:cubicBezTo>
                  <a:cubicBezTo>
                    <a:pt x="288" y="32"/>
                    <a:pt x="286" y="28"/>
                    <a:pt x="286" y="28"/>
                  </a:cubicBezTo>
                  <a:cubicBezTo>
                    <a:pt x="285" y="27"/>
                    <a:pt x="283" y="22"/>
                    <a:pt x="283" y="22"/>
                  </a:cubicBezTo>
                  <a:cubicBezTo>
                    <a:pt x="280" y="15"/>
                    <a:pt x="280" y="15"/>
                    <a:pt x="280" y="15"/>
                  </a:cubicBezTo>
                  <a:cubicBezTo>
                    <a:pt x="280" y="15"/>
                    <a:pt x="278" y="10"/>
                    <a:pt x="277" y="9"/>
                  </a:cubicBezTo>
                  <a:cubicBezTo>
                    <a:pt x="277" y="8"/>
                    <a:pt x="275" y="4"/>
                    <a:pt x="275" y="4"/>
                  </a:cubicBezTo>
                  <a:cubicBezTo>
                    <a:pt x="274" y="4"/>
                    <a:pt x="274" y="2"/>
                    <a:pt x="274" y="2"/>
                  </a:cubicBezTo>
                  <a:cubicBezTo>
                    <a:pt x="266" y="2"/>
                    <a:pt x="266" y="2"/>
                    <a:pt x="266" y="2"/>
                  </a:cubicBezTo>
                  <a:cubicBezTo>
                    <a:pt x="265" y="0"/>
                    <a:pt x="265" y="0"/>
                    <a:pt x="265" y="0"/>
                  </a:cubicBezTo>
                  <a:cubicBezTo>
                    <a:pt x="263" y="1"/>
                    <a:pt x="263" y="1"/>
                    <a:pt x="263" y="1"/>
                  </a:cubicBezTo>
                  <a:cubicBezTo>
                    <a:pt x="261" y="3"/>
                    <a:pt x="261" y="3"/>
                    <a:pt x="261" y="3"/>
                  </a:cubicBezTo>
                  <a:cubicBezTo>
                    <a:pt x="255" y="6"/>
                    <a:pt x="255" y="6"/>
                    <a:pt x="255" y="6"/>
                  </a:cubicBezTo>
                  <a:cubicBezTo>
                    <a:pt x="254" y="11"/>
                    <a:pt x="254" y="11"/>
                    <a:pt x="254" y="11"/>
                  </a:cubicBezTo>
                  <a:cubicBezTo>
                    <a:pt x="250" y="15"/>
                    <a:pt x="250" y="15"/>
                    <a:pt x="250" y="15"/>
                  </a:cubicBezTo>
                  <a:cubicBezTo>
                    <a:pt x="246" y="20"/>
                    <a:pt x="246" y="20"/>
                    <a:pt x="246" y="20"/>
                  </a:cubicBezTo>
                  <a:cubicBezTo>
                    <a:pt x="240" y="20"/>
                    <a:pt x="240" y="20"/>
                    <a:pt x="240" y="20"/>
                  </a:cubicBezTo>
                  <a:cubicBezTo>
                    <a:pt x="235" y="22"/>
                    <a:pt x="235" y="22"/>
                    <a:pt x="235" y="22"/>
                  </a:cubicBezTo>
                  <a:cubicBezTo>
                    <a:pt x="232" y="25"/>
                    <a:pt x="232" y="25"/>
                    <a:pt x="232" y="25"/>
                  </a:cubicBezTo>
                  <a:cubicBezTo>
                    <a:pt x="227" y="28"/>
                    <a:pt x="227" y="28"/>
                    <a:pt x="227" y="28"/>
                  </a:cubicBezTo>
                  <a:cubicBezTo>
                    <a:pt x="222" y="34"/>
                    <a:pt x="222" y="34"/>
                    <a:pt x="222" y="34"/>
                  </a:cubicBezTo>
                  <a:cubicBezTo>
                    <a:pt x="217" y="35"/>
                    <a:pt x="217" y="35"/>
                    <a:pt x="217" y="35"/>
                  </a:cubicBezTo>
                  <a:cubicBezTo>
                    <a:pt x="212" y="36"/>
                    <a:pt x="212" y="36"/>
                    <a:pt x="212" y="36"/>
                  </a:cubicBezTo>
                  <a:cubicBezTo>
                    <a:pt x="209" y="34"/>
                    <a:pt x="209" y="34"/>
                    <a:pt x="209" y="34"/>
                  </a:cubicBezTo>
                  <a:cubicBezTo>
                    <a:pt x="209" y="32"/>
                    <a:pt x="209" y="32"/>
                    <a:pt x="209" y="32"/>
                  </a:cubicBezTo>
                  <a:cubicBezTo>
                    <a:pt x="205" y="32"/>
                    <a:pt x="205" y="32"/>
                    <a:pt x="205" y="32"/>
                  </a:cubicBezTo>
                  <a:cubicBezTo>
                    <a:pt x="203" y="32"/>
                    <a:pt x="203" y="32"/>
                    <a:pt x="203" y="32"/>
                  </a:cubicBezTo>
                  <a:cubicBezTo>
                    <a:pt x="201" y="35"/>
                    <a:pt x="201" y="35"/>
                    <a:pt x="201" y="35"/>
                  </a:cubicBezTo>
                  <a:cubicBezTo>
                    <a:pt x="196" y="35"/>
                    <a:pt x="196" y="35"/>
                    <a:pt x="196" y="35"/>
                  </a:cubicBezTo>
                  <a:cubicBezTo>
                    <a:pt x="189" y="35"/>
                    <a:pt x="189" y="35"/>
                    <a:pt x="189" y="35"/>
                  </a:cubicBezTo>
                  <a:cubicBezTo>
                    <a:pt x="187" y="34"/>
                    <a:pt x="187" y="34"/>
                    <a:pt x="187" y="34"/>
                  </a:cubicBezTo>
                  <a:cubicBezTo>
                    <a:pt x="187" y="34"/>
                    <a:pt x="186" y="32"/>
                    <a:pt x="185" y="31"/>
                  </a:cubicBezTo>
                  <a:cubicBezTo>
                    <a:pt x="185" y="31"/>
                    <a:pt x="182" y="28"/>
                    <a:pt x="182" y="28"/>
                  </a:cubicBezTo>
                  <a:cubicBezTo>
                    <a:pt x="179" y="26"/>
                    <a:pt x="179" y="26"/>
                    <a:pt x="179" y="26"/>
                  </a:cubicBezTo>
                  <a:cubicBezTo>
                    <a:pt x="169" y="26"/>
                    <a:pt x="169" y="26"/>
                    <a:pt x="169" y="26"/>
                  </a:cubicBezTo>
                  <a:cubicBezTo>
                    <a:pt x="168" y="10"/>
                    <a:pt x="168" y="10"/>
                    <a:pt x="168" y="10"/>
                  </a:cubicBezTo>
                  <a:cubicBezTo>
                    <a:pt x="166" y="6"/>
                    <a:pt x="166" y="6"/>
                    <a:pt x="166" y="6"/>
                  </a:cubicBezTo>
                  <a:cubicBezTo>
                    <a:pt x="164" y="3"/>
                    <a:pt x="164" y="3"/>
                    <a:pt x="164" y="3"/>
                  </a:cubicBezTo>
                  <a:cubicBezTo>
                    <a:pt x="162" y="2"/>
                    <a:pt x="162" y="2"/>
                    <a:pt x="162" y="2"/>
                  </a:cubicBezTo>
                  <a:cubicBezTo>
                    <a:pt x="158" y="4"/>
                    <a:pt x="158" y="4"/>
                    <a:pt x="158" y="4"/>
                  </a:cubicBezTo>
                  <a:cubicBezTo>
                    <a:pt x="155" y="7"/>
                    <a:pt x="155" y="7"/>
                    <a:pt x="155" y="7"/>
                  </a:cubicBezTo>
                  <a:cubicBezTo>
                    <a:pt x="153" y="10"/>
                    <a:pt x="153" y="10"/>
                    <a:pt x="153" y="10"/>
                  </a:cubicBezTo>
                  <a:cubicBezTo>
                    <a:pt x="149" y="13"/>
                    <a:pt x="149" y="13"/>
                    <a:pt x="149" y="13"/>
                  </a:cubicBezTo>
                  <a:cubicBezTo>
                    <a:pt x="145" y="8"/>
                    <a:pt x="145" y="8"/>
                    <a:pt x="145" y="8"/>
                  </a:cubicBezTo>
                  <a:cubicBezTo>
                    <a:pt x="144" y="5"/>
                    <a:pt x="144" y="5"/>
                    <a:pt x="144" y="5"/>
                  </a:cubicBezTo>
                  <a:cubicBezTo>
                    <a:pt x="141" y="9"/>
                    <a:pt x="141" y="9"/>
                    <a:pt x="141" y="9"/>
                  </a:cubicBezTo>
                  <a:cubicBezTo>
                    <a:pt x="139" y="12"/>
                    <a:pt x="139" y="12"/>
                    <a:pt x="139" y="12"/>
                  </a:cubicBezTo>
                  <a:cubicBezTo>
                    <a:pt x="127" y="12"/>
                    <a:pt x="127" y="12"/>
                    <a:pt x="127" y="12"/>
                  </a:cubicBezTo>
                  <a:cubicBezTo>
                    <a:pt x="118" y="11"/>
                    <a:pt x="118" y="11"/>
                    <a:pt x="118" y="11"/>
                  </a:cubicBezTo>
                  <a:cubicBezTo>
                    <a:pt x="106" y="11"/>
                    <a:pt x="106" y="11"/>
                    <a:pt x="106" y="11"/>
                  </a:cubicBezTo>
                  <a:cubicBezTo>
                    <a:pt x="106" y="11"/>
                    <a:pt x="104" y="12"/>
                    <a:pt x="103" y="12"/>
                  </a:cubicBezTo>
                  <a:cubicBezTo>
                    <a:pt x="103" y="12"/>
                    <a:pt x="100" y="14"/>
                    <a:pt x="100" y="14"/>
                  </a:cubicBezTo>
                  <a:cubicBezTo>
                    <a:pt x="100" y="14"/>
                    <a:pt x="99" y="16"/>
                    <a:pt x="99" y="16"/>
                  </a:cubicBezTo>
                  <a:cubicBezTo>
                    <a:pt x="99" y="17"/>
                    <a:pt x="99" y="22"/>
                    <a:pt x="99" y="22"/>
                  </a:cubicBezTo>
                  <a:cubicBezTo>
                    <a:pt x="100" y="25"/>
                    <a:pt x="100" y="25"/>
                    <a:pt x="100" y="25"/>
                  </a:cubicBezTo>
                  <a:cubicBezTo>
                    <a:pt x="100" y="25"/>
                    <a:pt x="101" y="27"/>
                    <a:pt x="102" y="27"/>
                  </a:cubicBezTo>
                  <a:cubicBezTo>
                    <a:pt x="103" y="27"/>
                    <a:pt x="107" y="27"/>
                    <a:pt x="107" y="27"/>
                  </a:cubicBezTo>
                  <a:cubicBezTo>
                    <a:pt x="107" y="27"/>
                    <a:pt x="111" y="27"/>
                    <a:pt x="111" y="27"/>
                  </a:cubicBezTo>
                  <a:cubicBezTo>
                    <a:pt x="112" y="27"/>
                    <a:pt x="113" y="28"/>
                    <a:pt x="113" y="28"/>
                  </a:cubicBezTo>
                  <a:cubicBezTo>
                    <a:pt x="113" y="28"/>
                    <a:pt x="115" y="30"/>
                    <a:pt x="115" y="30"/>
                  </a:cubicBezTo>
                  <a:cubicBezTo>
                    <a:pt x="115" y="30"/>
                    <a:pt x="117" y="33"/>
                    <a:pt x="117" y="33"/>
                  </a:cubicBezTo>
                  <a:cubicBezTo>
                    <a:pt x="118" y="37"/>
                    <a:pt x="118" y="37"/>
                    <a:pt x="118" y="37"/>
                  </a:cubicBezTo>
                  <a:cubicBezTo>
                    <a:pt x="118" y="37"/>
                    <a:pt x="118" y="40"/>
                    <a:pt x="118" y="40"/>
                  </a:cubicBezTo>
                  <a:cubicBezTo>
                    <a:pt x="118" y="41"/>
                    <a:pt x="117" y="43"/>
                    <a:pt x="117" y="43"/>
                  </a:cubicBezTo>
                  <a:cubicBezTo>
                    <a:pt x="114" y="43"/>
                    <a:pt x="114" y="43"/>
                    <a:pt x="114" y="43"/>
                  </a:cubicBezTo>
                  <a:cubicBezTo>
                    <a:pt x="109" y="44"/>
                    <a:pt x="109" y="44"/>
                    <a:pt x="109" y="44"/>
                  </a:cubicBezTo>
                  <a:cubicBezTo>
                    <a:pt x="108" y="43"/>
                    <a:pt x="108" y="43"/>
                    <a:pt x="108" y="43"/>
                  </a:cubicBezTo>
                  <a:cubicBezTo>
                    <a:pt x="104" y="42"/>
                    <a:pt x="104" y="42"/>
                    <a:pt x="104" y="42"/>
                  </a:cubicBezTo>
                  <a:cubicBezTo>
                    <a:pt x="100" y="44"/>
                    <a:pt x="100" y="44"/>
                    <a:pt x="100" y="44"/>
                  </a:cubicBezTo>
                  <a:cubicBezTo>
                    <a:pt x="95" y="44"/>
                    <a:pt x="95" y="44"/>
                    <a:pt x="95" y="44"/>
                  </a:cubicBezTo>
                  <a:cubicBezTo>
                    <a:pt x="95" y="48"/>
                    <a:pt x="95" y="48"/>
                    <a:pt x="95" y="48"/>
                  </a:cubicBezTo>
                  <a:cubicBezTo>
                    <a:pt x="95" y="62"/>
                    <a:pt x="95" y="62"/>
                    <a:pt x="95" y="62"/>
                  </a:cubicBezTo>
                  <a:cubicBezTo>
                    <a:pt x="98" y="64"/>
                    <a:pt x="98" y="64"/>
                    <a:pt x="98" y="64"/>
                  </a:cubicBezTo>
                  <a:cubicBezTo>
                    <a:pt x="98" y="64"/>
                    <a:pt x="100" y="66"/>
                    <a:pt x="101" y="66"/>
                  </a:cubicBezTo>
                  <a:cubicBezTo>
                    <a:pt x="101" y="67"/>
                    <a:pt x="103" y="68"/>
                    <a:pt x="104" y="68"/>
                  </a:cubicBezTo>
                  <a:cubicBezTo>
                    <a:pt x="104" y="69"/>
                    <a:pt x="106" y="70"/>
                    <a:pt x="106" y="70"/>
                  </a:cubicBezTo>
                  <a:cubicBezTo>
                    <a:pt x="106" y="76"/>
                    <a:pt x="106" y="76"/>
                    <a:pt x="106" y="76"/>
                  </a:cubicBezTo>
                  <a:cubicBezTo>
                    <a:pt x="106" y="80"/>
                    <a:pt x="106" y="80"/>
                    <a:pt x="106" y="80"/>
                  </a:cubicBezTo>
                  <a:cubicBezTo>
                    <a:pt x="109" y="84"/>
                    <a:pt x="109" y="84"/>
                    <a:pt x="109" y="84"/>
                  </a:cubicBezTo>
                  <a:cubicBezTo>
                    <a:pt x="111" y="89"/>
                    <a:pt x="111" y="89"/>
                    <a:pt x="111" y="89"/>
                  </a:cubicBezTo>
                  <a:cubicBezTo>
                    <a:pt x="109" y="106"/>
                    <a:pt x="109" y="106"/>
                    <a:pt x="109" y="106"/>
                  </a:cubicBezTo>
                  <a:cubicBezTo>
                    <a:pt x="109" y="114"/>
                    <a:pt x="109" y="114"/>
                    <a:pt x="109" y="114"/>
                  </a:cubicBezTo>
                  <a:cubicBezTo>
                    <a:pt x="109" y="114"/>
                    <a:pt x="107" y="120"/>
                    <a:pt x="107" y="121"/>
                  </a:cubicBezTo>
                  <a:cubicBezTo>
                    <a:pt x="107" y="122"/>
                    <a:pt x="105" y="129"/>
                    <a:pt x="105" y="129"/>
                  </a:cubicBezTo>
                  <a:cubicBezTo>
                    <a:pt x="104" y="137"/>
                    <a:pt x="104" y="137"/>
                    <a:pt x="104" y="137"/>
                  </a:cubicBezTo>
                  <a:cubicBezTo>
                    <a:pt x="104" y="137"/>
                    <a:pt x="103" y="139"/>
                    <a:pt x="103" y="140"/>
                  </a:cubicBezTo>
                  <a:cubicBezTo>
                    <a:pt x="103" y="141"/>
                    <a:pt x="102" y="151"/>
                    <a:pt x="102" y="151"/>
                  </a:cubicBezTo>
                  <a:cubicBezTo>
                    <a:pt x="102" y="151"/>
                    <a:pt x="101" y="155"/>
                    <a:pt x="101" y="156"/>
                  </a:cubicBezTo>
                  <a:cubicBezTo>
                    <a:pt x="100" y="157"/>
                    <a:pt x="101" y="163"/>
                    <a:pt x="101" y="163"/>
                  </a:cubicBezTo>
                  <a:cubicBezTo>
                    <a:pt x="101" y="163"/>
                    <a:pt x="98" y="171"/>
                    <a:pt x="98" y="172"/>
                  </a:cubicBezTo>
                  <a:cubicBezTo>
                    <a:pt x="97" y="172"/>
                    <a:pt x="95" y="176"/>
                    <a:pt x="94" y="176"/>
                  </a:cubicBezTo>
                  <a:cubicBezTo>
                    <a:pt x="94" y="176"/>
                    <a:pt x="89" y="176"/>
                    <a:pt x="89" y="176"/>
                  </a:cubicBezTo>
                  <a:cubicBezTo>
                    <a:pt x="88" y="176"/>
                    <a:pt x="84" y="174"/>
                    <a:pt x="83" y="174"/>
                  </a:cubicBezTo>
                  <a:cubicBezTo>
                    <a:pt x="83" y="174"/>
                    <a:pt x="81" y="172"/>
                    <a:pt x="81" y="172"/>
                  </a:cubicBezTo>
                  <a:cubicBezTo>
                    <a:pt x="75" y="172"/>
                    <a:pt x="75" y="172"/>
                    <a:pt x="75" y="172"/>
                  </a:cubicBezTo>
                  <a:cubicBezTo>
                    <a:pt x="71" y="174"/>
                    <a:pt x="71" y="174"/>
                    <a:pt x="71" y="174"/>
                  </a:cubicBezTo>
                  <a:cubicBezTo>
                    <a:pt x="70" y="177"/>
                    <a:pt x="70" y="177"/>
                    <a:pt x="70" y="177"/>
                  </a:cubicBezTo>
                  <a:cubicBezTo>
                    <a:pt x="63" y="179"/>
                    <a:pt x="63" y="179"/>
                    <a:pt x="63" y="179"/>
                  </a:cubicBezTo>
                  <a:cubicBezTo>
                    <a:pt x="54" y="180"/>
                    <a:pt x="54" y="180"/>
                    <a:pt x="54" y="180"/>
                  </a:cubicBezTo>
                  <a:cubicBezTo>
                    <a:pt x="46" y="180"/>
                    <a:pt x="46" y="180"/>
                    <a:pt x="46" y="180"/>
                  </a:cubicBezTo>
                  <a:cubicBezTo>
                    <a:pt x="42" y="182"/>
                    <a:pt x="42" y="182"/>
                    <a:pt x="42" y="182"/>
                  </a:cubicBezTo>
                  <a:cubicBezTo>
                    <a:pt x="36" y="185"/>
                    <a:pt x="36" y="185"/>
                    <a:pt x="36" y="185"/>
                  </a:cubicBezTo>
                  <a:cubicBezTo>
                    <a:pt x="32" y="188"/>
                    <a:pt x="32" y="188"/>
                    <a:pt x="32" y="188"/>
                  </a:cubicBezTo>
                  <a:cubicBezTo>
                    <a:pt x="32" y="188"/>
                    <a:pt x="26" y="192"/>
                    <a:pt x="26" y="193"/>
                  </a:cubicBezTo>
                  <a:cubicBezTo>
                    <a:pt x="26" y="193"/>
                    <a:pt x="21" y="199"/>
                    <a:pt x="21" y="200"/>
                  </a:cubicBezTo>
                  <a:cubicBezTo>
                    <a:pt x="20" y="201"/>
                    <a:pt x="19" y="206"/>
                    <a:pt x="19" y="206"/>
                  </a:cubicBezTo>
                  <a:cubicBezTo>
                    <a:pt x="18" y="210"/>
                    <a:pt x="18" y="210"/>
                    <a:pt x="18" y="210"/>
                  </a:cubicBezTo>
                  <a:cubicBezTo>
                    <a:pt x="15" y="214"/>
                    <a:pt x="15" y="214"/>
                    <a:pt x="15" y="214"/>
                  </a:cubicBezTo>
                  <a:cubicBezTo>
                    <a:pt x="15" y="214"/>
                    <a:pt x="13" y="217"/>
                    <a:pt x="13" y="217"/>
                  </a:cubicBezTo>
                  <a:cubicBezTo>
                    <a:pt x="13" y="217"/>
                    <a:pt x="14" y="223"/>
                    <a:pt x="14" y="223"/>
                  </a:cubicBezTo>
                  <a:cubicBezTo>
                    <a:pt x="15" y="226"/>
                    <a:pt x="15" y="226"/>
                    <a:pt x="15" y="226"/>
                  </a:cubicBezTo>
                  <a:cubicBezTo>
                    <a:pt x="12" y="232"/>
                    <a:pt x="12" y="232"/>
                    <a:pt x="12" y="232"/>
                  </a:cubicBezTo>
                  <a:cubicBezTo>
                    <a:pt x="8" y="236"/>
                    <a:pt x="8" y="236"/>
                    <a:pt x="8" y="236"/>
                  </a:cubicBezTo>
                  <a:cubicBezTo>
                    <a:pt x="8" y="236"/>
                    <a:pt x="3" y="239"/>
                    <a:pt x="3" y="239"/>
                  </a:cubicBezTo>
                  <a:cubicBezTo>
                    <a:pt x="3" y="240"/>
                    <a:pt x="0" y="245"/>
                    <a:pt x="0" y="2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 name="Freeform 11"/>
            <p:cNvSpPr>
              <a:spLocks/>
            </p:cNvSpPr>
            <p:nvPr/>
          </p:nvSpPr>
          <p:spPr bwMode="auto">
            <a:xfrm>
              <a:off x="8023225" y="1057275"/>
              <a:ext cx="563562" cy="658813"/>
            </a:xfrm>
            <a:custGeom>
              <a:avLst/>
              <a:gdLst>
                <a:gd name="T0" fmla="*/ 11 w 150"/>
                <a:gd name="T1" fmla="*/ 25 h 175"/>
                <a:gd name="T2" fmla="*/ 19 w 150"/>
                <a:gd name="T3" fmla="*/ 33 h 175"/>
                <a:gd name="T4" fmla="*/ 34 w 150"/>
                <a:gd name="T5" fmla="*/ 35 h 175"/>
                <a:gd name="T6" fmla="*/ 42 w 150"/>
                <a:gd name="T7" fmla="*/ 40 h 175"/>
                <a:gd name="T8" fmla="*/ 50 w 150"/>
                <a:gd name="T9" fmla="*/ 37 h 175"/>
                <a:gd name="T10" fmla="*/ 55 w 150"/>
                <a:gd name="T11" fmla="*/ 29 h 175"/>
                <a:gd name="T12" fmla="*/ 71 w 150"/>
                <a:gd name="T13" fmla="*/ 27 h 175"/>
                <a:gd name="T14" fmla="*/ 80 w 150"/>
                <a:gd name="T15" fmla="*/ 22 h 175"/>
                <a:gd name="T16" fmla="*/ 90 w 150"/>
                <a:gd name="T17" fmla="*/ 17 h 175"/>
                <a:gd name="T18" fmla="*/ 102 w 150"/>
                <a:gd name="T19" fmla="*/ 11 h 175"/>
                <a:gd name="T20" fmla="*/ 107 w 150"/>
                <a:gd name="T21" fmla="*/ 0 h 175"/>
                <a:gd name="T22" fmla="*/ 120 w 150"/>
                <a:gd name="T23" fmla="*/ 5 h 175"/>
                <a:gd name="T24" fmla="*/ 116 w 150"/>
                <a:gd name="T25" fmla="*/ 13 h 175"/>
                <a:gd name="T26" fmla="*/ 121 w 150"/>
                <a:gd name="T27" fmla="*/ 18 h 175"/>
                <a:gd name="T28" fmla="*/ 129 w 150"/>
                <a:gd name="T29" fmla="*/ 26 h 175"/>
                <a:gd name="T30" fmla="*/ 130 w 150"/>
                <a:gd name="T31" fmla="*/ 34 h 175"/>
                <a:gd name="T32" fmla="*/ 125 w 150"/>
                <a:gd name="T33" fmla="*/ 42 h 175"/>
                <a:gd name="T34" fmla="*/ 123 w 150"/>
                <a:gd name="T35" fmla="*/ 54 h 175"/>
                <a:gd name="T36" fmla="*/ 122 w 150"/>
                <a:gd name="T37" fmla="*/ 66 h 175"/>
                <a:gd name="T38" fmla="*/ 125 w 150"/>
                <a:gd name="T39" fmla="*/ 74 h 175"/>
                <a:gd name="T40" fmla="*/ 127 w 150"/>
                <a:gd name="T41" fmla="*/ 87 h 175"/>
                <a:gd name="T42" fmla="*/ 137 w 150"/>
                <a:gd name="T43" fmla="*/ 94 h 175"/>
                <a:gd name="T44" fmla="*/ 147 w 150"/>
                <a:gd name="T45" fmla="*/ 103 h 175"/>
                <a:gd name="T46" fmla="*/ 150 w 150"/>
                <a:gd name="T47" fmla="*/ 120 h 175"/>
                <a:gd name="T48" fmla="*/ 146 w 150"/>
                <a:gd name="T49" fmla="*/ 129 h 175"/>
                <a:gd name="T50" fmla="*/ 126 w 150"/>
                <a:gd name="T51" fmla="*/ 129 h 175"/>
                <a:gd name="T52" fmla="*/ 116 w 150"/>
                <a:gd name="T53" fmla="*/ 138 h 175"/>
                <a:gd name="T54" fmla="*/ 114 w 150"/>
                <a:gd name="T55" fmla="*/ 146 h 175"/>
                <a:gd name="T56" fmla="*/ 110 w 150"/>
                <a:gd name="T57" fmla="*/ 150 h 175"/>
                <a:gd name="T58" fmla="*/ 107 w 150"/>
                <a:gd name="T59" fmla="*/ 158 h 175"/>
                <a:gd name="T60" fmla="*/ 102 w 150"/>
                <a:gd name="T61" fmla="*/ 160 h 175"/>
                <a:gd name="T62" fmla="*/ 98 w 150"/>
                <a:gd name="T63" fmla="*/ 155 h 175"/>
                <a:gd name="T64" fmla="*/ 89 w 150"/>
                <a:gd name="T65" fmla="*/ 151 h 175"/>
                <a:gd name="T66" fmla="*/ 81 w 150"/>
                <a:gd name="T67" fmla="*/ 155 h 175"/>
                <a:gd name="T68" fmla="*/ 74 w 150"/>
                <a:gd name="T69" fmla="*/ 162 h 175"/>
                <a:gd name="T70" fmla="*/ 72 w 150"/>
                <a:gd name="T71" fmla="*/ 175 h 175"/>
                <a:gd name="T72" fmla="*/ 63 w 150"/>
                <a:gd name="T73" fmla="*/ 166 h 175"/>
                <a:gd name="T74" fmla="*/ 58 w 150"/>
                <a:gd name="T75" fmla="*/ 160 h 175"/>
                <a:gd name="T76" fmla="*/ 61 w 150"/>
                <a:gd name="T77" fmla="*/ 152 h 175"/>
                <a:gd name="T78" fmla="*/ 57 w 150"/>
                <a:gd name="T79" fmla="*/ 146 h 175"/>
                <a:gd name="T80" fmla="*/ 56 w 150"/>
                <a:gd name="T81" fmla="*/ 135 h 175"/>
                <a:gd name="T82" fmla="*/ 55 w 150"/>
                <a:gd name="T83" fmla="*/ 122 h 175"/>
                <a:gd name="T84" fmla="*/ 52 w 150"/>
                <a:gd name="T85" fmla="*/ 109 h 175"/>
                <a:gd name="T86" fmla="*/ 47 w 150"/>
                <a:gd name="T87" fmla="*/ 102 h 175"/>
                <a:gd name="T88" fmla="*/ 43 w 150"/>
                <a:gd name="T89" fmla="*/ 91 h 175"/>
                <a:gd name="T90" fmla="*/ 39 w 150"/>
                <a:gd name="T91" fmla="*/ 83 h 175"/>
                <a:gd name="T92" fmla="*/ 33 w 150"/>
                <a:gd name="T93" fmla="*/ 79 h 175"/>
                <a:gd name="T94" fmla="*/ 29 w 150"/>
                <a:gd name="T95" fmla="*/ 70 h 175"/>
                <a:gd name="T96" fmla="*/ 19 w 150"/>
                <a:gd name="T97" fmla="*/ 70 h 175"/>
                <a:gd name="T98" fmla="*/ 13 w 150"/>
                <a:gd name="T99" fmla="*/ 68 h 175"/>
                <a:gd name="T100" fmla="*/ 10 w 150"/>
                <a:gd name="T101" fmla="*/ 48 h 175"/>
                <a:gd name="T102" fmla="*/ 14 w 150"/>
                <a:gd name="T103" fmla="*/ 42 h 175"/>
                <a:gd name="T104" fmla="*/ 9 w 150"/>
                <a:gd name="T105" fmla="*/ 31 h 175"/>
                <a:gd name="T106" fmla="*/ 1 w 150"/>
                <a:gd name="T107" fmla="*/ 28 h 175"/>
                <a:gd name="T108" fmla="*/ 1 w 150"/>
                <a:gd name="T109" fmla="*/ 2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 h="175">
                  <a:moveTo>
                    <a:pt x="1" y="25"/>
                  </a:moveTo>
                  <a:cubicBezTo>
                    <a:pt x="2" y="25"/>
                    <a:pt x="11" y="25"/>
                    <a:pt x="11" y="25"/>
                  </a:cubicBezTo>
                  <a:cubicBezTo>
                    <a:pt x="15" y="30"/>
                    <a:pt x="15" y="30"/>
                    <a:pt x="15" y="30"/>
                  </a:cubicBezTo>
                  <a:cubicBezTo>
                    <a:pt x="19" y="33"/>
                    <a:pt x="19" y="33"/>
                    <a:pt x="19" y="33"/>
                  </a:cubicBezTo>
                  <a:cubicBezTo>
                    <a:pt x="28" y="34"/>
                    <a:pt x="28" y="34"/>
                    <a:pt x="28" y="34"/>
                  </a:cubicBezTo>
                  <a:cubicBezTo>
                    <a:pt x="34" y="35"/>
                    <a:pt x="34" y="35"/>
                    <a:pt x="34" y="35"/>
                  </a:cubicBezTo>
                  <a:cubicBezTo>
                    <a:pt x="37" y="40"/>
                    <a:pt x="37" y="40"/>
                    <a:pt x="37" y="40"/>
                  </a:cubicBezTo>
                  <a:cubicBezTo>
                    <a:pt x="42" y="40"/>
                    <a:pt x="42" y="40"/>
                    <a:pt x="42" y="40"/>
                  </a:cubicBezTo>
                  <a:cubicBezTo>
                    <a:pt x="48" y="40"/>
                    <a:pt x="48" y="40"/>
                    <a:pt x="48" y="40"/>
                  </a:cubicBezTo>
                  <a:cubicBezTo>
                    <a:pt x="50" y="37"/>
                    <a:pt x="50" y="37"/>
                    <a:pt x="50" y="37"/>
                  </a:cubicBezTo>
                  <a:cubicBezTo>
                    <a:pt x="51" y="31"/>
                    <a:pt x="51" y="31"/>
                    <a:pt x="51" y="31"/>
                  </a:cubicBezTo>
                  <a:cubicBezTo>
                    <a:pt x="55" y="29"/>
                    <a:pt x="55" y="29"/>
                    <a:pt x="55" y="29"/>
                  </a:cubicBezTo>
                  <a:cubicBezTo>
                    <a:pt x="61" y="27"/>
                    <a:pt x="61" y="27"/>
                    <a:pt x="61" y="27"/>
                  </a:cubicBezTo>
                  <a:cubicBezTo>
                    <a:pt x="71" y="27"/>
                    <a:pt x="71" y="27"/>
                    <a:pt x="71" y="27"/>
                  </a:cubicBezTo>
                  <a:cubicBezTo>
                    <a:pt x="75" y="26"/>
                    <a:pt x="75" y="26"/>
                    <a:pt x="75" y="26"/>
                  </a:cubicBezTo>
                  <a:cubicBezTo>
                    <a:pt x="80" y="22"/>
                    <a:pt x="80" y="22"/>
                    <a:pt x="80" y="22"/>
                  </a:cubicBezTo>
                  <a:cubicBezTo>
                    <a:pt x="86" y="19"/>
                    <a:pt x="86" y="19"/>
                    <a:pt x="86" y="19"/>
                  </a:cubicBezTo>
                  <a:cubicBezTo>
                    <a:pt x="90" y="17"/>
                    <a:pt x="90" y="17"/>
                    <a:pt x="90" y="17"/>
                  </a:cubicBezTo>
                  <a:cubicBezTo>
                    <a:pt x="97" y="16"/>
                    <a:pt x="97" y="16"/>
                    <a:pt x="97" y="16"/>
                  </a:cubicBezTo>
                  <a:cubicBezTo>
                    <a:pt x="102" y="11"/>
                    <a:pt x="102" y="11"/>
                    <a:pt x="102" y="11"/>
                  </a:cubicBezTo>
                  <a:cubicBezTo>
                    <a:pt x="107" y="4"/>
                    <a:pt x="107" y="4"/>
                    <a:pt x="107" y="4"/>
                  </a:cubicBezTo>
                  <a:cubicBezTo>
                    <a:pt x="107" y="0"/>
                    <a:pt x="107" y="0"/>
                    <a:pt x="107" y="0"/>
                  </a:cubicBezTo>
                  <a:cubicBezTo>
                    <a:pt x="118" y="0"/>
                    <a:pt x="118" y="0"/>
                    <a:pt x="118" y="0"/>
                  </a:cubicBezTo>
                  <a:cubicBezTo>
                    <a:pt x="120" y="5"/>
                    <a:pt x="120" y="5"/>
                    <a:pt x="120" y="5"/>
                  </a:cubicBezTo>
                  <a:cubicBezTo>
                    <a:pt x="118" y="9"/>
                    <a:pt x="118" y="9"/>
                    <a:pt x="118" y="9"/>
                  </a:cubicBezTo>
                  <a:cubicBezTo>
                    <a:pt x="116" y="13"/>
                    <a:pt x="116" y="13"/>
                    <a:pt x="116" y="13"/>
                  </a:cubicBezTo>
                  <a:cubicBezTo>
                    <a:pt x="116" y="17"/>
                    <a:pt x="116" y="17"/>
                    <a:pt x="116" y="17"/>
                  </a:cubicBezTo>
                  <a:cubicBezTo>
                    <a:pt x="121" y="18"/>
                    <a:pt x="121" y="18"/>
                    <a:pt x="121" y="18"/>
                  </a:cubicBezTo>
                  <a:cubicBezTo>
                    <a:pt x="126" y="20"/>
                    <a:pt x="126" y="20"/>
                    <a:pt x="126" y="20"/>
                  </a:cubicBezTo>
                  <a:cubicBezTo>
                    <a:pt x="129" y="26"/>
                    <a:pt x="129" y="26"/>
                    <a:pt x="129" y="26"/>
                  </a:cubicBezTo>
                  <a:cubicBezTo>
                    <a:pt x="131" y="30"/>
                    <a:pt x="131" y="30"/>
                    <a:pt x="131" y="30"/>
                  </a:cubicBezTo>
                  <a:cubicBezTo>
                    <a:pt x="130" y="34"/>
                    <a:pt x="130" y="34"/>
                    <a:pt x="130" y="34"/>
                  </a:cubicBezTo>
                  <a:cubicBezTo>
                    <a:pt x="126" y="38"/>
                    <a:pt x="126" y="38"/>
                    <a:pt x="126" y="38"/>
                  </a:cubicBezTo>
                  <a:cubicBezTo>
                    <a:pt x="125" y="42"/>
                    <a:pt x="125" y="42"/>
                    <a:pt x="125" y="42"/>
                  </a:cubicBezTo>
                  <a:cubicBezTo>
                    <a:pt x="123" y="50"/>
                    <a:pt x="123" y="50"/>
                    <a:pt x="123" y="50"/>
                  </a:cubicBezTo>
                  <a:cubicBezTo>
                    <a:pt x="123" y="54"/>
                    <a:pt x="123" y="54"/>
                    <a:pt x="123" y="54"/>
                  </a:cubicBezTo>
                  <a:cubicBezTo>
                    <a:pt x="122" y="57"/>
                    <a:pt x="122" y="57"/>
                    <a:pt x="122" y="57"/>
                  </a:cubicBezTo>
                  <a:cubicBezTo>
                    <a:pt x="122" y="66"/>
                    <a:pt x="122" y="66"/>
                    <a:pt x="122" y="66"/>
                  </a:cubicBezTo>
                  <a:cubicBezTo>
                    <a:pt x="122" y="71"/>
                    <a:pt x="122" y="71"/>
                    <a:pt x="122" y="71"/>
                  </a:cubicBezTo>
                  <a:cubicBezTo>
                    <a:pt x="125" y="74"/>
                    <a:pt x="125" y="74"/>
                    <a:pt x="125" y="74"/>
                  </a:cubicBezTo>
                  <a:cubicBezTo>
                    <a:pt x="127" y="79"/>
                    <a:pt x="127" y="79"/>
                    <a:pt x="127" y="79"/>
                  </a:cubicBezTo>
                  <a:cubicBezTo>
                    <a:pt x="127" y="87"/>
                    <a:pt x="127" y="87"/>
                    <a:pt x="127" y="87"/>
                  </a:cubicBezTo>
                  <a:cubicBezTo>
                    <a:pt x="131" y="89"/>
                    <a:pt x="131" y="89"/>
                    <a:pt x="131" y="89"/>
                  </a:cubicBezTo>
                  <a:cubicBezTo>
                    <a:pt x="137" y="94"/>
                    <a:pt x="137" y="94"/>
                    <a:pt x="137" y="94"/>
                  </a:cubicBezTo>
                  <a:cubicBezTo>
                    <a:pt x="140" y="98"/>
                    <a:pt x="140" y="98"/>
                    <a:pt x="140" y="98"/>
                  </a:cubicBezTo>
                  <a:cubicBezTo>
                    <a:pt x="147" y="103"/>
                    <a:pt x="147" y="103"/>
                    <a:pt x="147" y="103"/>
                  </a:cubicBezTo>
                  <a:cubicBezTo>
                    <a:pt x="149" y="106"/>
                    <a:pt x="149" y="106"/>
                    <a:pt x="149" y="106"/>
                  </a:cubicBezTo>
                  <a:cubicBezTo>
                    <a:pt x="150" y="120"/>
                    <a:pt x="150" y="120"/>
                    <a:pt x="150" y="120"/>
                  </a:cubicBezTo>
                  <a:cubicBezTo>
                    <a:pt x="150" y="128"/>
                    <a:pt x="150" y="128"/>
                    <a:pt x="150" y="128"/>
                  </a:cubicBezTo>
                  <a:cubicBezTo>
                    <a:pt x="146" y="129"/>
                    <a:pt x="146" y="129"/>
                    <a:pt x="146" y="129"/>
                  </a:cubicBezTo>
                  <a:cubicBezTo>
                    <a:pt x="136" y="129"/>
                    <a:pt x="136" y="129"/>
                    <a:pt x="136" y="129"/>
                  </a:cubicBezTo>
                  <a:cubicBezTo>
                    <a:pt x="126" y="129"/>
                    <a:pt x="126" y="129"/>
                    <a:pt x="126" y="129"/>
                  </a:cubicBezTo>
                  <a:cubicBezTo>
                    <a:pt x="126" y="129"/>
                    <a:pt x="124" y="131"/>
                    <a:pt x="123" y="131"/>
                  </a:cubicBezTo>
                  <a:cubicBezTo>
                    <a:pt x="122" y="132"/>
                    <a:pt x="116" y="138"/>
                    <a:pt x="116" y="138"/>
                  </a:cubicBezTo>
                  <a:cubicBezTo>
                    <a:pt x="114" y="143"/>
                    <a:pt x="114" y="143"/>
                    <a:pt x="114" y="143"/>
                  </a:cubicBezTo>
                  <a:cubicBezTo>
                    <a:pt x="114" y="146"/>
                    <a:pt x="114" y="146"/>
                    <a:pt x="114" y="146"/>
                  </a:cubicBezTo>
                  <a:cubicBezTo>
                    <a:pt x="112" y="148"/>
                    <a:pt x="112" y="148"/>
                    <a:pt x="112" y="148"/>
                  </a:cubicBezTo>
                  <a:cubicBezTo>
                    <a:pt x="110" y="150"/>
                    <a:pt x="110" y="150"/>
                    <a:pt x="110" y="150"/>
                  </a:cubicBezTo>
                  <a:cubicBezTo>
                    <a:pt x="107" y="153"/>
                    <a:pt x="107" y="153"/>
                    <a:pt x="107" y="153"/>
                  </a:cubicBezTo>
                  <a:cubicBezTo>
                    <a:pt x="107" y="158"/>
                    <a:pt x="107" y="158"/>
                    <a:pt x="107" y="158"/>
                  </a:cubicBezTo>
                  <a:cubicBezTo>
                    <a:pt x="105" y="160"/>
                    <a:pt x="105" y="160"/>
                    <a:pt x="105" y="160"/>
                  </a:cubicBezTo>
                  <a:cubicBezTo>
                    <a:pt x="102" y="160"/>
                    <a:pt x="102" y="160"/>
                    <a:pt x="102" y="160"/>
                  </a:cubicBezTo>
                  <a:cubicBezTo>
                    <a:pt x="100" y="158"/>
                    <a:pt x="100" y="158"/>
                    <a:pt x="100" y="158"/>
                  </a:cubicBezTo>
                  <a:cubicBezTo>
                    <a:pt x="98" y="155"/>
                    <a:pt x="98" y="155"/>
                    <a:pt x="98" y="155"/>
                  </a:cubicBezTo>
                  <a:cubicBezTo>
                    <a:pt x="93" y="152"/>
                    <a:pt x="93" y="152"/>
                    <a:pt x="93" y="152"/>
                  </a:cubicBezTo>
                  <a:cubicBezTo>
                    <a:pt x="89" y="151"/>
                    <a:pt x="89" y="151"/>
                    <a:pt x="89" y="151"/>
                  </a:cubicBezTo>
                  <a:cubicBezTo>
                    <a:pt x="85" y="152"/>
                    <a:pt x="85" y="152"/>
                    <a:pt x="85" y="152"/>
                  </a:cubicBezTo>
                  <a:cubicBezTo>
                    <a:pt x="81" y="155"/>
                    <a:pt x="81" y="155"/>
                    <a:pt x="81" y="155"/>
                  </a:cubicBezTo>
                  <a:cubicBezTo>
                    <a:pt x="78" y="157"/>
                    <a:pt x="78" y="157"/>
                    <a:pt x="78" y="157"/>
                  </a:cubicBezTo>
                  <a:cubicBezTo>
                    <a:pt x="74" y="162"/>
                    <a:pt x="74" y="162"/>
                    <a:pt x="74" y="162"/>
                  </a:cubicBezTo>
                  <a:cubicBezTo>
                    <a:pt x="74" y="174"/>
                    <a:pt x="74" y="174"/>
                    <a:pt x="74" y="174"/>
                  </a:cubicBezTo>
                  <a:cubicBezTo>
                    <a:pt x="72" y="175"/>
                    <a:pt x="72" y="175"/>
                    <a:pt x="72" y="175"/>
                  </a:cubicBezTo>
                  <a:cubicBezTo>
                    <a:pt x="68" y="173"/>
                    <a:pt x="68" y="173"/>
                    <a:pt x="68" y="173"/>
                  </a:cubicBezTo>
                  <a:cubicBezTo>
                    <a:pt x="63" y="166"/>
                    <a:pt x="63" y="166"/>
                    <a:pt x="63" y="166"/>
                  </a:cubicBezTo>
                  <a:cubicBezTo>
                    <a:pt x="60" y="162"/>
                    <a:pt x="60" y="162"/>
                    <a:pt x="60" y="162"/>
                  </a:cubicBezTo>
                  <a:cubicBezTo>
                    <a:pt x="58" y="160"/>
                    <a:pt x="58" y="160"/>
                    <a:pt x="58" y="160"/>
                  </a:cubicBezTo>
                  <a:cubicBezTo>
                    <a:pt x="61" y="156"/>
                    <a:pt x="61" y="156"/>
                    <a:pt x="61" y="156"/>
                  </a:cubicBezTo>
                  <a:cubicBezTo>
                    <a:pt x="61" y="152"/>
                    <a:pt x="61" y="152"/>
                    <a:pt x="61" y="152"/>
                  </a:cubicBezTo>
                  <a:cubicBezTo>
                    <a:pt x="60" y="149"/>
                    <a:pt x="60" y="149"/>
                    <a:pt x="60" y="149"/>
                  </a:cubicBezTo>
                  <a:cubicBezTo>
                    <a:pt x="57" y="146"/>
                    <a:pt x="57" y="146"/>
                    <a:pt x="57" y="146"/>
                  </a:cubicBezTo>
                  <a:cubicBezTo>
                    <a:pt x="57" y="141"/>
                    <a:pt x="57" y="141"/>
                    <a:pt x="57" y="141"/>
                  </a:cubicBezTo>
                  <a:cubicBezTo>
                    <a:pt x="56" y="135"/>
                    <a:pt x="56" y="135"/>
                    <a:pt x="56" y="135"/>
                  </a:cubicBezTo>
                  <a:cubicBezTo>
                    <a:pt x="55" y="130"/>
                    <a:pt x="55" y="130"/>
                    <a:pt x="55" y="130"/>
                  </a:cubicBezTo>
                  <a:cubicBezTo>
                    <a:pt x="55" y="122"/>
                    <a:pt x="55" y="122"/>
                    <a:pt x="55" y="122"/>
                  </a:cubicBezTo>
                  <a:cubicBezTo>
                    <a:pt x="55" y="113"/>
                    <a:pt x="55" y="113"/>
                    <a:pt x="55" y="113"/>
                  </a:cubicBezTo>
                  <a:cubicBezTo>
                    <a:pt x="52" y="109"/>
                    <a:pt x="52" y="109"/>
                    <a:pt x="52" y="109"/>
                  </a:cubicBezTo>
                  <a:cubicBezTo>
                    <a:pt x="50" y="106"/>
                    <a:pt x="50" y="106"/>
                    <a:pt x="50" y="106"/>
                  </a:cubicBezTo>
                  <a:cubicBezTo>
                    <a:pt x="47" y="102"/>
                    <a:pt x="47" y="102"/>
                    <a:pt x="47" y="102"/>
                  </a:cubicBezTo>
                  <a:cubicBezTo>
                    <a:pt x="45" y="96"/>
                    <a:pt x="45" y="96"/>
                    <a:pt x="45" y="96"/>
                  </a:cubicBezTo>
                  <a:cubicBezTo>
                    <a:pt x="43" y="91"/>
                    <a:pt x="43" y="91"/>
                    <a:pt x="43" y="91"/>
                  </a:cubicBezTo>
                  <a:cubicBezTo>
                    <a:pt x="40" y="85"/>
                    <a:pt x="40" y="85"/>
                    <a:pt x="40" y="85"/>
                  </a:cubicBezTo>
                  <a:cubicBezTo>
                    <a:pt x="39" y="83"/>
                    <a:pt x="39" y="83"/>
                    <a:pt x="39" y="83"/>
                  </a:cubicBezTo>
                  <a:cubicBezTo>
                    <a:pt x="35" y="79"/>
                    <a:pt x="35" y="79"/>
                    <a:pt x="35" y="79"/>
                  </a:cubicBezTo>
                  <a:cubicBezTo>
                    <a:pt x="33" y="79"/>
                    <a:pt x="33" y="79"/>
                    <a:pt x="33" y="79"/>
                  </a:cubicBezTo>
                  <a:cubicBezTo>
                    <a:pt x="33" y="70"/>
                    <a:pt x="33" y="70"/>
                    <a:pt x="33" y="70"/>
                  </a:cubicBezTo>
                  <a:cubicBezTo>
                    <a:pt x="33" y="70"/>
                    <a:pt x="30" y="70"/>
                    <a:pt x="29" y="70"/>
                  </a:cubicBezTo>
                  <a:cubicBezTo>
                    <a:pt x="28" y="70"/>
                    <a:pt x="22" y="70"/>
                    <a:pt x="22" y="70"/>
                  </a:cubicBezTo>
                  <a:cubicBezTo>
                    <a:pt x="19" y="70"/>
                    <a:pt x="19" y="70"/>
                    <a:pt x="19" y="70"/>
                  </a:cubicBezTo>
                  <a:cubicBezTo>
                    <a:pt x="14" y="69"/>
                    <a:pt x="14" y="69"/>
                    <a:pt x="14" y="69"/>
                  </a:cubicBezTo>
                  <a:cubicBezTo>
                    <a:pt x="13" y="68"/>
                    <a:pt x="13" y="68"/>
                    <a:pt x="13" y="68"/>
                  </a:cubicBezTo>
                  <a:cubicBezTo>
                    <a:pt x="11" y="68"/>
                    <a:pt x="11" y="68"/>
                    <a:pt x="11" y="68"/>
                  </a:cubicBezTo>
                  <a:cubicBezTo>
                    <a:pt x="11" y="68"/>
                    <a:pt x="10" y="49"/>
                    <a:pt x="10" y="48"/>
                  </a:cubicBezTo>
                  <a:cubicBezTo>
                    <a:pt x="10" y="48"/>
                    <a:pt x="13" y="44"/>
                    <a:pt x="13" y="44"/>
                  </a:cubicBezTo>
                  <a:cubicBezTo>
                    <a:pt x="14" y="42"/>
                    <a:pt x="14" y="42"/>
                    <a:pt x="14" y="42"/>
                  </a:cubicBezTo>
                  <a:cubicBezTo>
                    <a:pt x="14" y="35"/>
                    <a:pt x="14" y="35"/>
                    <a:pt x="14" y="35"/>
                  </a:cubicBezTo>
                  <a:cubicBezTo>
                    <a:pt x="9" y="31"/>
                    <a:pt x="9" y="31"/>
                    <a:pt x="9" y="31"/>
                  </a:cubicBezTo>
                  <a:cubicBezTo>
                    <a:pt x="5" y="30"/>
                    <a:pt x="5" y="30"/>
                    <a:pt x="5" y="30"/>
                  </a:cubicBezTo>
                  <a:cubicBezTo>
                    <a:pt x="1" y="28"/>
                    <a:pt x="1" y="28"/>
                    <a:pt x="1" y="28"/>
                  </a:cubicBezTo>
                  <a:cubicBezTo>
                    <a:pt x="0" y="26"/>
                    <a:pt x="0" y="26"/>
                    <a:pt x="0" y="26"/>
                  </a:cubicBezTo>
                  <a:lnTo>
                    <a:pt x="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4" name="Freeform 12"/>
            <p:cNvSpPr>
              <a:spLocks/>
            </p:cNvSpPr>
            <p:nvPr/>
          </p:nvSpPr>
          <p:spPr bwMode="auto">
            <a:xfrm>
              <a:off x="8609013" y="1331913"/>
              <a:ext cx="1260475" cy="1227138"/>
            </a:xfrm>
            <a:custGeom>
              <a:avLst/>
              <a:gdLst>
                <a:gd name="T0" fmla="*/ 1 w 335"/>
                <a:gd name="T1" fmla="*/ 62 h 326"/>
                <a:gd name="T2" fmla="*/ 8 w 335"/>
                <a:gd name="T3" fmla="*/ 84 h 326"/>
                <a:gd name="T4" fmla="*/ 15 w 335"/>
                <a:gd name="T5" fmla="*/ 97 h 326"/>
                <a:gd name="T6" fmla="*/ 27 w 335"/>
                <a:gd name="T7" fmla="*/ 106 h 326"/>
                <a:gd name="T8" fmla="*/ 37 w 335"/>
                <a:gd name="T9" fmla="*/ 106 h 326"/>
                <a:gd name="T10" fmla="*/ 48 w 335"/>
                <a:gd name="T11" fmla="*/ 113 h 326"/>
                <a:gd name="T12" fmla="*/ 63 w 335"/>
                <a:gd name="T13" fmla="*/ 118 h 326"/>
                <a:gd name="T14" fmla="*/ 75 w 335"/>
                <a:gd name="T15" fmla="*/ 118 h 326"/>
                <a:gd name="T16" fmla="*/ 71 w 335"/>
                <a:gd name="T17" fmla="*/ 126 h 326"/>
                <a:gd name="T18" fmla="*/ 64 w 335"/>
                <a:gd name="T19" fmla="*/ 142 h 326"/>
                <a:gd name="T20" fmla="*/ 14 w 335"/>
                <a:gd name="T21" fmla="*/ 248 h 326"/>
                <a:gd name="T22" fmla="*/ 21 w 335"/>
                <a:gd name="T23" fmla="*/ 260 h 326"/>
                <a:gd name="T24" fmla="*/ 26 w 335"/>
                <a:gd name="T25" fmla="*/ 272 h 326"/>
                <a:gd name="T26" fmla="*/ 32 w 335"/>
                <a:gd name="T27" fmla="*/ 288 h 326"/>
                <a:gd name="T28" fmla="*/ 44 w 335"/>
                <a:gd name="T29" fmla="*/ 307 h 326"/>
                <a:gd name="T30" fmla="*/ 57 w 335"/>
                <a:gd name="T31" fmla="*/ 317 h 326"/>
                <a:gd name="T32" fmla="*/ 84 w 335"/>
                <a:gd name="T33" fmla="*/ 321 h 326"/>
                <a:gd name="T34" fmla="*/ 171 w 335"/>
                <a:gd name="T35" fmla="*/ 324 h 326"/>
                <a:gd name="T36" fmla="*/ 229 w 335"/>
                <a:gd name="T37" fmla="*/ 326 h 326"/>
                <a:gd name="T38" fmla="*/ 245 w 335"/>
                <a:gd name="T39" fmla="*/ 300 h 326"/>
                <a:gd name="T40" fmla="*/ 253 w 335"/>
                <a:gd name="T41" fmla="*/ 281 h 326"/>
                <a:gd name="T42" fmla="*/ 250 w 335"/>
                <a:gd name="T43" fmla="*/ 266 h 326"/>
                <a:gd name="T44" fmla="*/ 255 w 335"/>
                <a:gd name="T45" fmla="*/ 251 h 326"/>
                <a:gd name="T46" fmla="*/ 271 w 335"/>
                <a:gd name="T47" fmla="*/ 240 h 326"/>
                <a:gd name="T48" fmla="*/ 277 w 335"/>
                <a:gd name="T49" fmla="*/ 223 h 326"/>
                <a:gd name="T50" fmla="*/ 269 w 335"/>
                <a:gd name="T51" fmla="*/ 215 h 326"/>
                <a:gd name="T52" fmla="*/ 289 w 335"/>
                <a:gd name="T53" fmla="*/ 190 h 326"/>
                <a:gd name="T54" fmla="*/ 315 w 335"/>
                <a:gd name="T55" fmla="*/ 159 h 326"/>
                <a:gd name="T56" fmla="*/ 325 w 335"/>
                <a:gd name="T57" fmla="*/ 136 h 326"/>
                <a:gd name="T58" fmla="*/ 333 w 335"/>
                <a:gd name="T59" fmla="*/ 110 h 326"/>
                <a:gd name="T60" fmla="*/ 331 w 335"/>
                <a:gd name="T61" fmla="*/ 97 h 326"/>
                <a:gd name="T62" fmla="*/ 313 w 335"/>
                <a:gd name="T63" fmla="*/ 92 h 326"/>
                <a:gd name="T64" fmla="*/ 294 w 335"/>
                <a:gd name="T65" fmla="*/ 89 h 326"/>
                <a:gd name="T66" fmla="*/ 272 w 335"/>
                <a:gd name="T67" fmla="*/ 108 h 326"/>
                <a:gd name="T68" fmla="*/ 251 w 335"/>
                <a:gd name="T69" fmla="*/ 122 h 326"/>
                <a:gd name="T70" fmla="*/ 242 w 335"/>
                <a:gd name="T71" fmla="*/ 123 h 326"/>
                <a:gd name="T72" fmla="*/ 232 w 335"/>
                <a:gd name="T73" fmla="*/ 121 h 326"/>
                <a:gd name="T74" fmla="*/ 212 w 335"/>
                <a:gd name="T75" fmla="*/ 112 h 326"/>
                <a:gd name="T76" fmla="*/ 201 w 335"/>
                <a:gd name="T77" fmla="*/ 102 h 326"/>
                <a:gd name="T78" fmla="*/ 176 w 335"/>
                <a:gd name="T79" fmla="*/ 112 h 326"/>
                <a:gd name="T80" fmla="*/ 181 w 335"/>
                <a:gd name="T81" fmla="*/ 103 h 326"/>
                <a:gd name="T82" fmla="*/ 169 w 335"/>
                <a:gd name="T83" fmla="*/ 95 h 326"/>
                <a:gd name="T84" fmla="*/ 160 w 335"/>
                <a:gd name="T85" fmla="*/ 78 h 326"/>
                <a:gd name="T86" fmla="*/ 148 w 335"/>
                <a:gd name="T87" fmla="*/ 53 h 326"/>
                <a:gd name="T88" fmla="*/ 135 w 335"/>
                <a:gd name="T89" fmla="*/ 33 h 326"/>
                <a:gd name="T90" fmla="*/ 113 w 335"/>
                <a:gd name="T91" fmla="*/ 21 h 326"/>
                <a:gd name="T92" fmla="*/ 104 w 335"/>
                <a:gd name="T93" fmla="*/ 3 h 326"/>
                <a:gd name="T94" fmla="*/ 89 w 335"/>
                <a:gd name="T95" fmla="*/ 1 h 326"/>
                <a:gd name="T96" fmla="*/ 77 w 335"/>
                <a:gd name="T97" fmla="*/ 3 h 326"/>
                <a:gd name="T98" fmla="*/ 76 w 335"/>
                <a:gd name="T99" fmla="*/ 16 h 326"/>
                <a:gd name="T100" fmla="*/ 65 w 335"/>
                <a:gd name="T101" fmla="*/ 18 h 326"/>
                <a:gd name="T102" fmla="*/ 41 w 335"/>
                <a:gd name="T103" fmla="*/ 17 h 326"/>
                <a:gd name="T104" fmla="*/ 20 w 335"/>
                <a:gd name="T105" fmla="*/ 28 h 326"/>
                <a:gd name="T106" fmla="*/ 1 w 335"/>
                <a:gd name="T107" fmla="*/ 3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5" h="326">
                  <a:moveTo>
                    <a:pt x="1" y="36"/>
                  </a:moveTo>
                  <a:cubicBezTo>
                    <a:pt x="0" y="54"/>
                    <a:pt x="0" y="54"/>
                    <a:pt x="0" y="54"/>
                  </a:cubicBezTo>
                  <a:cubicBezTo>
                    <a:pt x="1" y="62"/>
                    <a:pt x="1" y="62"/>
                    <a:pt x="1" y="62"/>
                  </a:cubicBezTo>
                  <a:cubicBezTo>
                    <a:pt x="1" y="62"/>
                    <a:pt x="2" y="74"/>
                    <a:pt x="2" y="75"/>
                  </a:cubicBezTo>
                  <a:cubicBezTo>
                    <a:pt x="2" y="76"/>
                    <a:pt x="4" y="81"/>
                    <a:pt x="4" y="81"/>
                  </a:cubicBezTo>
                  <a:cubicBezTo>
                    <a:pt x="8" y="84"/>
                    <a:pt x="8" y="84"/>
                    <a:pt x="8" y="84"/>
                  </a:cubicBezTo>
                  <a:cubicBezTo>
                    <a:pt x="10" y="87"/>
                    <a:pt x="10" y="87"/>
                    <a:pt x="10" y="87"/>
                  </a:cubicBezTo>
                  <a:cubicBezTo>
                    <a:pt x="12" y="93"/>
                    <a:pt x="12" y="93"/>
                    <a:pt x="12" y="93"/>
                  </a:cubicBezTo>
                  <a:cubicBezTo>
                    <a:pt x="15" y="97"/>
                    <a:pt x="15" y="97"/>
                    <a:pt x="15" y="97"/>
                  </a:cubicBezTo>
                  <a:cubicBezTo>
                    <a:pt x="19" y="101"/>
                    <a:pt x="19" y="101"/>
                    <a:pt x="19" y="101"/>
                  </a:cubicBezTo>
                  <a:cubicBezTo>
                    <a:pt x="23" y="105"/>
                    <a:pt x="23" y="105"/>
                    <a:pt x="23" y="105"/>
                  </a:cubicBezTo>
                  <a:cubicBezTo>
                    <a:pt x="27" y="106"/>
                    <a:pt x="27" y="106"/>
                    <a:pt x="27" y="106"/>
                  </a:cubicBezTo>
                  <a:cubicBezTo>
                    <a:pt x="32" y="106"/>
                    <a:pt x="32" y="106"/>
                    <a:pt x="32" y="106"/>
                  </a:cubicBezTo>
                  <a:cubicBezTo>
                    <a:pt x="33" y="107"/>
                    <a:pt x="33" y="107"/>
                    <a:pt x="33" y="107"/>
                  </a:cubicBezTo>
                  <a:cubicBezTo>
                    <a:pt x="37" y="106"/>
                    <a:pt x="37" y="106"/>
                    <a:pt x="37" y="106"/>
                  </a:cubicBezTo>
                  <a:cubicBezTo>
                    <a:pt x="41" y="106"/>
                    <a:pt x="41" y="106"/>
                    <a:pt x="41" y="106"/>
                  </a:cubicBezTo>
                  <a:cubicBezTo>
                    <a:pt x="44" y="108"/>
                    <a:pt x="44" y="108"/>
                    <a:pt x="44" y="108"/>
                  </a:cubicBezTo>
                  <a:cubicBezTo>
                    <a:pt x="48" y="113"/>
                    <a:pt x="48" y="113"/>
                    <a:pt x="48" y="113"/>
                  </a:cubicBezTo>
                  <a:cubicBezTo>
                    <a:pt x="53" y="115"/>
                    <a:pt x="53" y="115"/>
                    <a:pt x="53" y="115"/>
                  </a:cubicBezTo>
                  <a:cubicBezTo>
                    <a:pt x="58" y="118"/>
                    <a:pt x="58" y="118"/>
                    <a:pt x="58" y="118"/>
                  </a:cubicBezTo>
                  <a:cubicBezTo>
                    <a:pt x="63" y="118"/>
                    <a:pt x="63" y="118"/>
                    <a:pt x="63" y="118"/>
                  </a:cubicBezTo>
                  <a:cubicBezTo>
                    <a:pt x="66" y="116"/>
                    <a:pt x="66" y="116"/>
                    <a:pt x="66" y="116"/>
                  </a:cubicBezTo>
                  <a:cubicBezTo>
                    <a:pt x="70" y="115"/>
                    <a:pt x="70" y="115"/>
                    <a:pt x="70" y="115"/>
                  </a:cubicBezTo>
                  <a:cubicBezTo>
                    <a:pt x="75" y="118"/>
                    <a:pt x="75" y="118"/>
                    <a:pt x="75" y="118"/>
                  </a:cubicBezTo>
                  <a:cubicBezTo>
                    <a:pt x="74" y="121"/>
                    <a:pt x="74" y="121"/>
                    <a:pt x="74" y="121"/>
                  </a:cubicBezTo>
                  <a:cubicBezTo>
                    <a:pt x="74" y="125"/>
                    <a:pt x="74" y="125"/>
                    <a:pt x="74" y="125"/>
                  </a:cubicBezTo>
                  <a:cubicBezTo>
                    <a:pt x="71" y="126"/>
                    <a:pt x="71" y="126"/>
                    <a:pt x="71" y="126"/>
                  </a:cubicBezTo>
                  <a:cubicBezTo>
                    <a:pt x="69" y="132"/>
                    <a:pt x="69" y="132"/>
                    <a:pt x="69" y="132"/>
                  </a:cubicBezTo>
                  <a:cubicBezTo>
                    <a:pt x="67" y="138"/>
                    <a:pt x="67" y="138"/>
                    <a:pt x="67" y="138"/>
                  </a:cubicBezTo>
                  <a:cubicBezTo>
                    <a:pt x="64" y="142"/>
                    <a:pt x="64" y="142"/>
                    <a:pt x="64" y="142"/>
                  </a:cubicBezTo>
                  <a:cubicBezTo>
                    <a:pt x="59" y="155"/>
                    <a:pt x="59" y="155"/>
                    <a:pt x="59" y="155"/>
                  </a:cubicBezTo>
                  <a:cubicBezTo>
                    <a:pt x="14" y="245"/>
                    <a:pt x="14" y="245"/>
                    <a:pt x="14" y="245"/>
                  </a:cubicBezTo>
                  <a:cubicBezTo>
                    <a:pt x="14" y="248"/>
                    <a:pt x="14" y="248"/>
                    <a:pt x="14" y="248"/>
                  </a:cubicBezTo>
                  <a:cubicBezTo>
                    <a:pt x="18" y="252"/>
                    <a:pt x="18" y="252"/>
                    <a:pt x="18" y="252"/>
                  </a:cubicBezTo>
                  <a:cubicBezTo>
                    <a:pt x="18" y="256"/>
                    <a:pt x="18" y="256"/>
                    <a:pt x="18" y="256"/>
                  </a:cubicBezTo>
                  <a:cubicBezTo>
                    <a:pt x="18" y="256"/>
                    <a:pt x="21" y="259"/>
                    <a:pt x="21" y="260"/>
                  </a:cubicBezTo>
                  <a:cubicBezTo>
                    <a:pt x="21" y="261"/>
                    <a:pt x="21" y="266"/>
                    <a:pt x="21" y="266"/>
                  </a:cubicBezTo>
                  <a:cubicBezTo>
                    <a:pt x="24" y="269"/>
                    <a:pt x="24" y="269"/>
                    <a:pt x="24" y="269"/>
                  </a:cubicBezTo>
                  <a:cubicBezTo>
                    <a:pt x="26" y="272"/>
                    <a:pt x="26" y="272"/>
                    <a:pt x="26" y="272"/>
                  </a:cubicBezTo>
                  <a:cubicBezTo>
                    <a:pt x="28" y="278"/>
                    <a:pt x="28" y="278"/>
                    <a:pt x="28" y="278"/>
                  </a:cubicBezTo>
                  <a:cubicBezTo>
                    <a:pt x="31" y="282"/>
                    <a:pt x="31" y="282"/>
                    <a:pt x="31" y="282"/>
                  </a:cubicBezTo>
                  <a:cubicBezTo>
                    <a:pt x="32" y="288"/>
                    <a:pt x="32" y="288"/>
                    <a:pt x="32" y="288"/>
                  </a:cubicBezTo>
                  <a:cubicBezTo>
                    <a:pt x="32" y="298"/>
                    <a:pt x="32" y="298"/>
                    <a:pt x="32" y="298"/>
                  </a:cubicBezTo>
                  <a:cubicBezTo>
                    <a:pt x="38" y="302"/>
                    <a:pt x="38" y="302"/>
                    <a:pt x="38" y="302"/>
                  </a:cubicBezTo>
                  <a:cubicBezTo>
                    <a:pt x="44" y="307"/>
                    <a:pt x="44" y="307"/>
                    <a:pt x="44" y="307"/>
                  </a:cubicBezTo>
                  <a:cubicBezTo>
                    <a:pt x="48" y="312"/>
                    <a:pt x="48" y="312"/>
                    <a:pt x="48" y="312"/>
                  </a:cubicBezTo>
                  <a:cubicBezTo>
                    <a:pt x="54" y="316"/>
                    <a:pt x="54" y="316"/>
                    <a:pt x="54" y="316"/>
                  </a:cubicBezTo>
                  <a:cubicBezTo>
                    <a:pt x="57" y="317"/>
                    <a:pt x="57" y="317"/>
                    <a:pt x="57" y="317"/>
                  </a:cubicBezTo>
                  <a:cubicBezTo>
                    <a:pt x="67" y="318"/>
                    <a:pt x="67" y="318"/>
                    <a:pt x="67" y="318"/>
                  </a:cubicBezTo>
                  <a:cubicBezTo>
                    <a:pt x="81" y="319"/>
                    <a:pt x="81" y="319"/>
                    <a:pt x="81" y="319"/>
                  </a:cubicBezTo>
                  <a:cubicBezTo>
                    <a:pt x="84" y="321"/>
                    <a:pt x="84" y="321"/>
                    <a:pt x="84" y="321"/>
                  </a:cubicBezTo>
                  <a:cubicBezTo>
                    <a:pt x="118" y="322"/>
                    <a:pt x="118" y="322"/>
                    <a:pt x="118" y="322"/>
                  </a:cubicBezTo>
                  <a:cubicBezTo>
                    <a:pt x="150" y="322"/>
                    <a:pt x="150" y="322"/>
                    <a:pt x="150" y="322"/>
                  </a:cubicBezTo>
                  <a:cubicBezTo>
                    <a:pt x="171" y="324"/>
                    <a:pt x="171" y="324"/>
                    <a:pt x="171" y="324"/>
                  </a:cubicBezTo>
                  <a:cubicBezTo>
                    <a:pt x="192" y="324"/>
                    <a:pt x="192" y="324"/>
                    <a:pt x="192" y="324"/>
                  </a:cubicBezTo>
                  <a:cubicBezTo>
                    <a:pt x="220" y="325"/>
                    <a:pt x="220" y="325"/>
                    <a:pt x="220" y="325"/>
                  </a:cubicBezTo>
                  <a:cubicBezTo>
                    <a:pt x="229" y="326"/>
                    <a:pt x="229" y="326"/>
                    <a:pt x="229" y="326"/>
                  </a:cubicBezTo>
                  <a:cubicBezTo>
                    <a:pt x="232" y="318"/>
                    <a:pt x="232" y="318"/>
                    <a:pt x="232" y="318"/>
                  </a:cubicBezTo>
                  <a:cubicBezTo>
                    <a:pt x="239" y="306"/>
                    <a:pt x="239" y="306"/>
                    <a:pt x="239" y="306"/>
                  </a:cubicBezTo>
                  <a:cubicBezTo>
                    <a:pt x="239" y="306"/>
                    <a:pt x="245" y="301"/>
                    <a:pt x="245" y="300"/>
                  </a:cubicBezTo>
                  <a:cubicBezTo>
                    <a:pt x="246" y="300"/>
                    <a:pt x="250" y="296"/>
                    <a:pt x="250" y="296"/>
                  </a:cubicBezTo>
                  <a:cubicBezTo>
                    <a:pt x="252" y="288"/>
                    <a:pt x="252" y="288"/>
                    <a:pt x="252" y="288"/>
                  </a:cubicBezTo>
                  <a:cubicBezTo>
                    <a:pt x="253" y="281"/>
                    <a:pt x="253" y="281"/>
                    <a:pt x="253" y="281"/>
                  </a:cubicBezTo>
                  <a:cubicBezTo>
                    <a:pt x="252" y="276"/>
                    <a:pt x="252" y="276"/>
                    <a:pt x="252" y="276"/>
                  </a:cubicBezTo>
                  <a:cubicBezTo>
                    <a:pt x="249" y="273"/>
                    <a:pt x="249" y="273"/>
                    <a:pt x="249" y="273"/>
                  </a:cubicBezTo>
                  <a:cubicBezTo>
                    <a:pt x="250" y="266"/>
                    <a:pt x="250" y="266"/>
                    <a:pt x="250" y="266"/>
                  </a:cubicBezTo>
                  <a:cubicBezTo>
                    <a:pt x="253" y="262"/>
                    <a:pt x="253" y="262"/>
                    <a:pt x="253" y="262"/>
                  </a:cubicBezTo>
                  <a:cubicBezTo>
                    <a:pt x="254" y="256"/>
                    <a:pt x="254" y="256"/>
                    <a:pt x="254" y="256"/>
                  </a:cubicBezTo>
                  <a:cubicBezTo>
                    <a:pt x="255" y="251"/>
                    <a:pt x="255" y="251"/>
                    <a:pt x="255" y="251"/>
                  </a:cubicBezTo>
                  <a:cubicBezTo>
                    <a:pt x="255" y="251"/>
                    <a:pt x="257" y="250"/>
                    <a:pt x="259" y="249"/>
                  </a:cubicBezTo>
                  <a:cubicBezTo>
                    <a:pt x="260" y="248"/>
                    <a:pt x="266" y="243"/>
                    <a:pt x="266" y="243"/>
                  </a:cubicBezTo>
                  <a:cubicBezTo>
                    <a:pt x="271" y="240"/>
                    <a:pt x="271" y="240"/>
                    <a:pt x="271" y="240"/>
                  </a:cubicBezTo>
                  <a:cubicBezTo>
                    <a:pt x="273" y="237"/>
                    <a:pt x="273" y="237"/>
                    <a:pt x="273" y="237"/>
                  </a:cubicBezTo>
                  <a:cubicBezTo>
                    <a:pt x="277" y="230"/>
                    <a:pt x="277" y="230"/>
                    <a:pt x="277" y="230"/>
                  </a:cubicBezTo>
                  <a:cubicBezTo>
                    <a:pt x="277" y="223"/>
                    <a:pt x="277" y="223"/>
                    <a:pt x="277" y="223"/>
                  </a:cubicBezTo>
                  <a:cubicBezTo>
                    <a:pt x="277" y="217"/>
                    <a:pt x="277" y="217"/>
                    <a:pt x="277" y="217"/>
                  </a:cubicBezTo>
                  <a:cubicBezTo>
                    <a:pt x="274" y="217"/>
                    <a:pt x="274" y="217"/>
                    <a:pt x="274" y="217"/>
                  </a:cubicBezTo>
                  <a:cubicBezTo>
                    <a:pt x="269" y="215"/>
                    <a:pt x="269" y="215"/>
                    <a:pt x="269" y="215"/>
                  </a:cubicBezTo>
                  <a:cubicBezTo>
                    <a:pt x="268" y="210"/>
                    <a:pt x="268" y="210"/>
                    <a:pt x="268" y="210"/>
                  </a:cubicBezTo>
                  <a:cubicBezTo>
                    <a:pt x="274" y="203"/>
                    <a:pt x="274" y="203"/>
                    <a:pt x="274" y="203"/>
                  </a:cubicBezTo>
                  <a:cubicBezTo>
                    <a:pt x="289" y="190"/>
                    <a:pt x="289" y="190"/>
                    <a:pt x="289" y="190"/>
                  </a:cubicBezTo>
                  <a:cubicBezTo>
                    <a:pt x="297" y="186"/>
                    <a:pt x="297" y="186"/>
                    <a:pt x="297" y="186"/>
                  </a:cubicBezTo>
                  <a:cubicBezTo>
                    <a:pt x="303" y="178"/>
                    <a:pt x="303" y="178"/>
                    <a:pt x="303" y="178"/>
                  </a:cubicBezTo>
                  <a:cubicBezTo>
                    <a:pt x="315" y="159"/>
                    <a:pt x="315" y="159"/>
                    <a:pt x="315" y="159"/>
                  </a:cubicBezTo>
                  <a:cubicBezTo>
                    <a:pt x="323" y="148"/>
                    <a:pt x="323" y="148"/>
                    <a:pt x="323" y="148"/>
                  </a:cubicBezTo>
                  <a:cubicBezTo>
                    <a:pt x="323" y="140"/>
                    <a:pt x="323" y="140"/>
                    <a:pt x="323" y="140"/>
                  </a:cubicBezTo>
                  <a:cubicBezTo>
                    <a:pt x="325" y="136"/>
                    <a:pt x="325" y="136"/>
                    <a:pt x="325" y="136"/>
                  </a:cubicBezTo>
                  <a:cubicBezTo>
                    <a:pt x="328" y="130"/>
                    <a:pt x="328" y="130"/>
                    <a:pt x="328" y="130"/>
                  </a:cubicBezTo>
                  <a:cubicBezTo>
                    <a:pt x="332" y="122"/>
                    <a:pt x="332" y="122"/>
                    <a:pt x="332" y="122"/>
                  </a:cubicBezTo>
                  <a:cubicBezTo>
                    <a:pt x="333" y="110"/>
                    <a:pt x="333" y="110"/>
                    <a:pt x="333" y="110"/>
                  </a:cubicBezTo>
                  <a:cubicBezTo>
                    <a:pt x="335" y="107"/>
                    <a:pt x="335" y="107"/>
                    <a:pt x="335" y="107"/>
                  </a:cubicBezTo>
                  <a:cubicBezTo>
                    <a:pt x="335" y="100"/>
                    <a:pt x="335" y="100"/>
                    <a:pt x="335" y="100"/>
                  </a:cubicBezTo>
                  <a:cubicBezTo>
                    <a:pt x="331" y="97"/>
                    <a:pt x="331" y="97"/>
                    <a:pt x="331" y="97"/>
                  </a:cubicBezTo>
                  <a:cubicBezTo>
                    <a:pt x="324" y="97"/>
                    <a:pt x="324" y="97"/>
                    <a:pt x="324" y="97"/>
                  </a:cubicBezTo>
                  <a:cubicBezTo>
                    <a:pt x="322" y="93"/>
                    <a:pt x="322" y="93"/>
                    <a:pt x="322" y="93"/>
                  </a:cubicBezTo>
                  <a:cubicBezTo>
                    <a:pt x="322" y="93"/>
                    <a:pt x="314" y="92"/>
                    <a:pt x="313" y="92"/>
                  </a:cubicBezTo>
                  <a:cubicBezTo>
                    <a:pt x="312" y="91"/>
                    <a:pt x="307" y="91"/>
                    <a:pt x="307" y="91"/>
                  </a:cubicBezTo>
                  <a:cubicBezTo>
                    <a:pt x="300" y="90"/>
                    <a:pt x="300" y="90"/>
                    <a:pt x="300" y="90"/>
                  </a:cubicBezTo>
                  <a:cubicBezTo>
                    <a:pt x="294" y="89"/>
                    <a:pt x="294" y="89"/>
                    <a:pt x="294" y="89"/>
                  </a:cubicBezTo>
                  <a:cubicBezTo>
                    <a:pt x="290" y="90"/>
                    <a:pt x="290" y="90"/>
                    <a:pt x="290" y="90"/>
                  </a:cubicBezTo>
                  <a:cubicBezTo>
                    <a:pt x="287" y="92"/>
                    <a:pt x="287" y="92"/>
                    <a:pt x="287" y="92"/>
                  </a:cubicBezTo>
                  <a:cubicBezTo>
                    <a:pt x="272" y="108"/>
                    <a:pt x="272" y="108"/>
                    <a:pt x="272" y="108"/>
                  </a:cubicBezTo>
                  <a:cubicBezTo>
                    <a:pt x="264" y="119"/>
                    <a:pt x="264" y="119"/>
                    <a:pt x="264" y="119"/>
                  </a:cubicBezTo>
                  <a:cubicBezTo>
                    <a:pt x="258" y="122"/>
                    <a:pt x="258" y="122"/>
                    <a:pt x="258" y="122"/>
                  </a:cubicBezTo>
                  <a:cubicBezTo>
                    <a:pt x="251" y="122"/>
                    <a:pt x="251" y="122"/>
                    <a:pt x="251" y="122"/>
                  </a:cubicBezTo>
                  <a:cubicBezTo>
                    <a:pt x="247" y="120"/>
                    <a:pt x="247" y="120"/>
                    <a:pt x="247" y="120"/>
                  </a:cubicBezTo>
                  <a:cubicBezTo>
                    <a:pt x="244" y="120"/>
                    <a:pt x="244" y="120"/>
                    <a:pt x="244" y="120"/>
                  </a:cubicBezTo>
                  <a:cubicBezTo>
                    <a:pt x="242" y="123"/>
                    <a:pt x="242" y="123"/>
                    <a:pt x="242" y="123"/>
                  </a:cubicBezTo>
                  <a:cubicBezTo>
                    <a:pt x="240" y="126"/>
                    <a:pt x="240" y="126"/>
                    <a:pt x="240" y="126"/>
                  </a:cubicBezTo>
                  <a:cubicBezTo>
                    <a:pt x="236" y="124"/>
                    <a:pt x="236" y="124"/>
                    <a:pt x="236" y="124"/>
                  </a:cubicBezTo>
                  <a:cubicBezTo>
                    <a:pt x="232" y="121"/>
                    <a:pt x="232" y="121"/>
                    <a:pt x="232" y="121"/>
                  </a:cubicBezTo>
                  <a:cubicBezTo>
                    <a:pt x="220" y="119"/>
                    <a:pt x="220" y="119"/>
                    <a:pt x="220" y="119"/>
                  </a:cubicBezTo>
                  <a:cubicBezTo>
                    <a:pt x="220" y="119"/>
                    <a:pt x="217" y="117"/>
                    <a:pt x="216" y="117"/>
                  </a:cubicBezTo>
                  <a:cubicBezTo>
                    <a:pt x="215" y="116"/>
                    <a:pt x="212" y="112"/>
                    <a:pt x="212" y="112"/>
                  </a:cubicBezTo>
                  <a:cubicBezTo>
                    <a:pt x="209" y="104"/>
                    <a:pt x="209" y="104"/>
                    <a:pt x="209" y="104"/>
                  </a:cubicBezTo>
                  <a:cubicBezTo>
                    <a:pt x="207" y="102"/>
                    <a:pt x="207" y="102"/>
                    <a:pt x="207" y="102"/>
                  </a:cubicBezTo>
                  <a:cubicBezTo>
                    <a:pt x="201" y="102"/>
                    <a:pt x="201" y="102"/>
                    <a:pt x="201" y="102"/>
                  </a:cubicBezTo>
                  <a:cubicBezTo>
                    <a:pt x="194" y="107"/>
                    <a:pt x="194" y="107"/>
                    <a:pt x="194" y="107"/>
                  </a:cubicBezTo>
                  <a:cubicBezTo>
                    <a:pt x="187" y="110"/>
                    <a:pt x="187" y="110"/>
                    <a:pt x="187" y="110"/>
                  </a:cubicBezTo>
                  <a:cubicBezTo>
                    <a:pt x="176" y="112"/>
                    <a:pt x="176" y="112"/>
                    <a:pt x="176" y="112"/>
                  </a:cubicBezTo>
                  <a:cubicBezTo>
                    <a:pt x="173" y="109"/>
                    <a:pt x="173" y="109"/>
                    <a:pt x="173" y="109"/>
                  </a:cubicBezTo>
                  <a:cubicBezTo>
                    <a:pt x="175" y="104"/>
                    <a:pt x="175" y="104"/>
                    <a:pt x="175" y="104"/>
                  </a:cubicBezTo>
                  <a:cubicBezTo>
                    <a:pt x="181" y="103"/>
                    <a:pt x="181" y="103"/>
                    <a:pt x="181" y="103"/>
                  </a:cubicBezTo>
                  <a:cubicBezTo>
                    <a:pt x="181" y="100"/>
                    <a:pt x="181" y="100"/>
                    <a:pt x="181" y="100"/>
                  </a:cubicBezTo>
                  <a:cubicBezTo>
                    <a:pt x="173" y="99"/>
                    <a:pt x="173" y="99"/>
                    <a:pt x="173" y="99"/>
                  </a:cubicBezTo>
                  <a:cubicBezTo>
                    <a:pt x="173" y="99"/>
                    <a:pt x="170" y="95"/>
                    <a:pt x="169" y="95"/>
                  </a:cubicBezTo>
                  <a:cubicBezTo>
                    <a:pt x="168" y="94"/>
                    <a:pt x="164" y="89"/>
                    <a:pt x="164" y="89"/>
                  </a:cubicBezTo>
                  <a:cubicBezTo>
                    <a:pt x="163" y="83"/>
                    <a:pt x="163" y="83"/>
                    <a:pt x="163" y="83"/>
                  </a:cubicBezTo>
                  <a:cubicBezTo>
                    <a:pt x="160" y="78"/>
                    <a:pt x="160" y="78"/>
                    <a:pt x="160" y="78"/>
                  </a:cubicBezTo>
                  <a:cubicBezTo>
                    <a:pt x="152" y="68"/>
                    <a:pt x="152" y="68"/>
                    <a:pt x="152" y="68"/>
                  </a:cubicBezTo>
                  <a:cubicBezTo>
                    <a:pt x="152" y="68"/>
                    <a:pt x="151" y="62"/>
                    <a:pt x="150" y="60"/>
                  </a:cubicBezTo>
                  <a:cubicBezTo>
                    <a:pt x="149" y="58"/>
                    <a:pt x="148" y="54"/>
                    <a:pt x="148" y="53"/>
                  </a:cubicBezTo>
                  <a:cubicBezTo>
                    <a:pt x="148" y="51"/>
                    <a:pt x="145" y="47"/>
                    <a:pt x="143" y="46"/>
                  </a:cubicBezTo>
                  <a:cubicBezTo>
                    <a:pt x="142" y="45"/>
                    <a:pt x="141" y="39"/>
                    <a:pt x="140" y="37"/>
                  </a:cubicBezTo>
                  <a:cubicBezTo>
                    <a:pt x="139" y="36"/>
                    <a:pt x="135" y="33"/>
                    <a:pt x="135" y="33"/>
                  </a:cubicBezTo>
                  <a:cubicBezTo>
                    <a:pt x="127" y="28"/>
                    <a:pt x="127" y="28"/>
                    <a:pt x="127" y="28"/>
                  </a:cubicBezTo>
                  <a:cubicBezTo>
                    <a:pt x="120" y="23"/>
                    <a:pt x="120" y="23"/>
                    <a:pt x="120" y="23"/>
                  </a:cubicBezTo>
                  <a:cubicBezTo>
                    <a:pt x="120" y="23"/>
                    <a:pt x="114" y="22"/>
                    <a:pt x="113" y="21"/>
                  </a:cubicBezTo>
                  <a:cubicBezTo>
                    <a:pt x="112" y="20"/>
                    <a:pt x="107" y="18"/>
                    <a:pt x="106" y="17"/>
                  </a:cubicBezTo>
                  <a:cubicBezTo>
                    <a:pt x="106" y="16"/>
                    <a:pt x="105" y="10"/>
                    <a:pt x="105" y="10"/>
                  </a:cubicBezTo>
                  <a:cubicBezTo>
                    <a:pt x="104" y="3"/>
                    <a:pt x="104" y="3"/>
                    <a:pt x="104" y="3"/>
                  </a:cubicBezTo>
                  <a:cubicBezTo>
                    <a:pt x="101" y="0"/>
                    <a:pt x="101" y="0"/>
                    <a:pt x="101" y="0"/>
                  </a:cubicBezTo>
                  <a:cubicBezTo>
                    <a:pt x="101" y="0"/>
                    <a:pt x="96" y="0"/>
                    <a:pt x="95" y="0"/>
                  </a:cubicBezTo>
                  <a:cubicBezTo>
                    <a:pt x="95" y="0"/>
                    <a:pt x="89" y="1"/>
                    <a:pt x="89" y="1"/>
                  </a:cubicBezTo>
                  <a:cubicBezTo>
                    <a:pt x="86" y="4"/>
                    <a:pt x="86" y="4"/>
                    <a:pt x="86" y="4"/>
                  </a:cubicBezTo>
                  <a:cubicBezTo>
                    <a:pt x="80" y="4"/>
                    <a:pt x="80" y="4"/>
                    <a:pt x="80" y="4"/>
                  </a:cubicBezTo>
                  <a:cubicBezTo>
                    <a:pt x="77" y="3"/>
                    <a:pt x="77" y="3"/>
                    <a:pt x="77" y="3"/>
                  </a:cubicBezTo>
                  <a:cubicBezTo>
                    <a:pt x="76" y="6"/>
                    <a:pt x="76" y="6"/>
                    <a:pt x="76" y="6"/>
                  </a:cubicBezTo>
                  <a:cubicBezTo>
                    <a:pt x="76" y="11"/>
                    <a:pt x="76" y="11"/>
                    <a:pt x="76" y="11"/>
                  </a:cubicBezTo>
                  <a:cubicBezTo>
                    <a:pt x="76" y="16"/>
                    <a:pt x="76" y="16"/>
                    <a:pt x="76" y="16"/>
                  </a:cubicBezTo>
                  <a:cubicBezTo>
                    <a:pt x="76" y="18"/>
                    <a:pt x="76" y="18"/>
                    <a:pt x="76" y="18"/>
                  </a:cubicBezTo>
                  <a:cubicBezTo>
                    <a:pt x="69" y="18"/>
                    <a:pt x="69" y="18"/>
                    <a:pt x="69" y="18"/>
                  </a:cubicBezTo>
                  <a:cubicBezTo>
                    <a:pt x="65" y="18"/>
                    <a:pt x="65" y="18"/>
                    <a:pt x="65" y="18"/>
                  </a:cubicBezTo>
                  <a:cubicBezTo>
                    <a:pt x="54" y="17"/>
                    <a:pt x="54" y="17"/>
                    <a:pt x="54" y="17"/>
                  </a:cubicBezTo>
                  <a:cubicBezTo>
                    <a:pt x="48" y="18"/>
                    <a:pt x="48" y="18"/>
                    <a:pt x="48" y="18"/>
                  </a:cubicBezTo>
                  <a:cubicBezTo>
                    <a:pt x="48" y="18"/>
                    <a:pt x="42" y="17"/>
                    <a:pt x="41" y="17"/>
                  </a:cubicBezTo>
                  <a:cubicBezTo>
                    <a:pt x="39" y="18"/>
                    <a:pt x="33" y="22"/>
                    <a:pt x="33" y="22"/>
                  </a:cubicBezTo>
                  <a:cubicBezTo>
                    <a:pt x="26" y="25"/>
                    <a:pt x="26" y="25"/>
                    <a:pt x="26" y="25"/>
                  </a:cubicBezTo>
                  <a:cubicBezTo>
                    <a:pt x="20" y="28"/>
                    <a:pt x="20" y="28"/>
                    <a:pt x="20" y="28"/>
                  </a:cubicBezTo>
                  <a:cubicBezTo>
                    <a:pt x="9" y="31"/>
                    <a:pt x="9" y="31"/>
                    <a:pt x="9" y="31"/>
                  </a:cubicBezTo>
                  <a:cubicBezTo>
                    <a:pt x="4" y="35"/>
                    <a:pt x="4" y="35"/>
                    <a:pt x="4" y="35"/>
                  </a:cubicBezTo>
                  <a:lnTo>
                    <a:pt x="1"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5" name="Freeform 13"/>
            <p:cNvSpPr>
              <a:spLocks/>
            </p:cNvSpPr>
            <p:nvPr/>
          </p:nvSpPr>
          <p:spPr bwMode="auto">
            <a:xfrm>
              <a:off x="9023350" y="1163638"/>
              <a:ext cx="469900" cy="525463"/>
            </a:xfrm>
            <a:custGeom>
              <a:avLst/>
              <a:gdLst>
                <a:gd name="T0" fmla="*/ 2 w 125"/>
                <a:gd name="T1" fmla="*/ 52 h 140"/>
                <a:gd name="T2" fmla="*/ 10 w 125"/>
                <a:gd name="T3" fmla="*/ 54 h 140"/>
                <a:gd name="T4" fmla="*/ 14 w 125"/>
                <a:gd name="T5" fmla="*/ 55 h 140"/>
                <a:gd name="T6" fmla="*/ 19 w 125"/>
                <a:gd name="T7" fmla="*/ 55 h 140"/>
                <a:gd name="T8" fmla="*/ 21 w 125"/>
                <a:gd name="T9" fmla="*/ 52 h 140"/>
                <a:gd name="T10" fmla="*/ 26 w 125"/>
                <a:gd name="T11" fmla="*/ 52 h 140"/>
                <a:gd name="T12" fmla="*/ 31 w 125"/>
                <a:gd name="T13" fmla="*/ 52 h 140"/>
                <a:gd name="T14" fmla="*/ 36 w 125"/>
                <a:gd name="T15" fmla="*/ 54 h 140"/>
                <a:gd name="T16" fmla="*/ 40 w 125"/>
                <a:gd name="T17" fmla="*/ 55 h 140"/>
                <a:gd name="T18" fmla="*/ 46 w 125"/>
                <a:gd name="T19" fmla="*/ 55 h 140"/>
                <a:gd name="T20" fmla="*/ 53 w 125"/>
                <a:gd name="T21" fmla="*/ 51 h 140"/>
                <a:gd name="T22" fmla="*/ 56 w 125"/>
                <a:gd name="T23" fmla="*/ 45 h 140"/>
                <a:gd name="T24" fmla="*/ 61 w 125"/>
                <a:gd name="T25" fmla="*/ 33 h 140"/>
                <a:gd name="T26" fmla="*/ 68 w 125"/>
                <a:gd name="T27" fmla="*/ 22 h 140"/>
                <a:gd name="T28" fmla="*/ 74 w 125"/>
                <a:gd name="T29" fmla="*/ 12 h 140"/>
                <a:gd name="T30" fmla="*/ 80 w 125"/>
                <a:gd name="T31" fmla="*/ 5 h 140"/>
                <a:gd name="T32" fmla="*/ 85 w 125"/>
                <a:gd name="T33" fmla="*/ 0 h 140"/>
                <a:gd name="T34" fmla="*/ 90 w 125"/>
                <a:gd name="T35" fmla="*/ 4 h 140"/>
                <a:gd name="T36" fmla="*/ 93 w 125"/>
                <a:gd name="T37" fmla="*/ 7 h 140"/>
                <a:gd name="T38" fmla="*/ 93 w 125"/>
                <a:gd name="T39" fmla="*/ 13 h 140"/>
                <a:gd name="T40" fmla="*/ 94 w 125"/>
                <a:gd name="T41" fmla="*/ 26 h 140"/>
                <a:gd name="T42" fmla="*/ 95 w 125"/>
                <a:gd name="T43" fmla="*/ 29 h 140"/>
                <a:gd name="T44" fmla="*/ 97 w 125"/>
                <a:gd name="T45" fmla="*/ 33 h 140"/>
                <a:gd name="T46" fmla="*/ 99 w 125"/>
                <a:gd name="T47" fmla="*/ 36 h 140"/>
                <a:gd name="T48" fmla="*/ 100 w 125"/>
                <a:gd name="T49" fmla="*/ 44 h 140"/>
                <a:gd name="T50" fmla="*/ 102 w 125"/>
                <a:gd name="T51" fmla="*/ 53 h 140"/>
                <a:gd name="T52" fmla="*/ 104 w 125"/>
                <a:gd name="T53" fmla="*/ 57 h 140"/>
                <a:gd name="T54" fmla="*/ 108 w 125"/>
                <a:gd name="T55" fmla="*/ 62 h 140"/>
                <a:gd name="T56" fmla="*/ 113 w 125"/>
                <a:gd name="T57" fmla="*/ 66 h 140"/>
                <a:gd name="T58" fmla="*/ 119 w 125"/>
                <a:gd name="T59" fmla="*/ 66 h 140"/>
                <a:gd name="T60" fmla="*/ 122 w 125"/>
                <a:gd name="T61" fmla="*/ 69 h 140"/>
                <a:gd name="T62" fmla="*/ 125 w 125"/>
                <a:gd name="T63" fmla="*/ 74 h 140"/>
                <a:gd name="T64" fmla="*/ 124 w 125"/>
                <a:gd name="T65" fmla="*/ 80 h 140"/>
                <a:gd name="T66" fmla="*/ 121 w 125"/>
                <a:gd name="T67" fmla="*/ 82 h 140"/>
                <a:gd name="T68" fmla="*/ 112 w 125"/>
                <a:gd name="T69" fmla="*/ 90 h 140"/>
                <a:gd name="T70" fmla="*/ 105 w 125"/>
                <a:gd name="T71" fmla="*/ 100 h 140"/>
                <a:gd name="T72" fmla="*/ 98 w 125"/>
                <a:gd name="T73" fmla="*/ 105 h 140"/>
                <a:gd name="T74" fmla="*/ 92 w 125"/>
                <a:gd name="T75" fmla="*/ 109 h 140"/>
                <a:gd name="T76" fmla="*/ 87 w 125"/>
                <a:gd name="T77" fmla="*/ 113 h 140"/>
                <a:gd name="T78" fmla="*/ 84 w 125"/>
                <a:gd name="T79" fmla="*/ 121 h 140"/>
                <a:gd name="T80" fmla="*/ 80 w 125"/>
                <a:gd name="T81" fmla="*/ 126 h 140"/>
                <a:gd name="T82" fmla="*/ 76 w 125"/>
                <a:gd name="T83" fmla="*/ 132 h 140"/>
                <a:gd name="T84" fmla="*/ 74 w 125"/>
                <a:gd name="T85" fmla="*/ 138 h 140"/>
                <a:gd name="T86" fmla="*/ 72 w 125"/>
                <a:gd name="T87" fmla="*/ 140 h 140"/>
                <a:gd name="T88" fmla="*/ 66 w 125"/>
                <a:gd name="T89" fmla="*/ 140 h 140"/>
                <a:gd name="T90" fmla="*/ 64 w 125"/>
                <a:gd name="T91" fmla="*/ 136 h 140"/>
                <a:gd name="T92" fmla="*/ 60 w 125"/>
                <a:gd name="T93" fmla="*/ 129 h 140"/>
                <a:gd name="T94" fmla="*/ 56 w 125"/>
                <a:gd name="T95" fmla="*/ 121 h 140"/>
                <a:gd name="T96" fmla="*/ 52 w 125"/>
                <a:gd name="T97" fmla="*/ 115 h 140"/>
                <a:gd name="T98" fmla="*/ 47 w 125"/>
                <a:gd name="T99" fmla="*/ 108 h 140"/>
                <a:gd name="T100" fmla="*/ 44 w 125"/>
                <a:gd name="T101" fmla="*/ 104 h 140"/>
                <a:gd name="T102" fmla="*/ 43 w 125"/>
                <a:gd name="T103" fmla="*/ 97 h 140"/>
                <a:gd name="T104" fmla="*/ 39 w 125"/>
                <a:gd name="T105" fmla="*/ 88 h 140"/>
                <a:gd name="T106" fmla="*/ 34 w 125"/>
                <a:gd name="T107" fmla="*/ 78 h 140"/>
                <a:gd name="T108" fmla="*/ 30 w 125"/>
                <a:gd name="T109" fmla="*/ 72 h 140"/>
                <a:gd name="T110" fmla="*/ 23 w 125"/>
                <a:gd name="T111" fmla="*/ 69 h 140"/>
                <a:gd name="T112" fmla="*/ 16 w 125"/>
                <a:gd name="T113" fmla="*/ 66 h 140"/>
                <a:gd name="T114" fmla="*/ 9 w 125"/>
                <a:gd name="T115" fmla="*/ 63 h 140"/>
                <a:gd name="T116" fmla="*/ 4 w 125"/>
                <a:gd name="T117" fmla="*/ 60 h 140"/>
                <a:gd name="T118" fmla="*/ 0 w 125"/>
                <a:gd name="T119" fmla="*/ 54 h 140"/>
                <a:gd name="T120" fmla="*/ 2 w 125"/>
                <a:gd name="T121" fmla="*/ 5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 h="140">
                  <a:moveTo>
                    <a:pt x="2" y="52"/>
                  </a:moveTo>
                  <a:cubicBezTo>
                    <a:pt x="10" y="54"/>
                    <a:pt x="10" y="54"/>
                    <a:pt x="10" y="54"/>
                  </a:cubicBezTo>
                  <a:cubicBezTo>
                    <a:pt x="14" y="55"/>
                    <a:pt x="14" y="55"/>
                    <a:pt x="14" y="55"/>
                  </a:cubicBezTo>
                  <a:cubicBezTo>
                    <a:pt x="19" y="55"/>
                    <a:pt x="19" y="55"/>
                    <a:pt x="19" y="55"/>
                  </a:cubicBezTo>
                  <a:cubicBezTo>
                    <a:pt x="21" y="52"/>
                    <a:pt x="21" y="52"/>
                    <a:pt x="21" y="52"/>
                  </a:cubicBezTo>
                  <a:cubicBezTo>
                    <a:pt x="26" y="52"/>
                    <a:pt x="26" y="52"/>
                    <a:pt x="26" y="52"/>
                  </a:cubicBezTo>
                  <a:cubicBezTo>
                    <a:pt x="31" y="52"/>
                    <a:pt x="31" y="52"/>
                    <a:pt x="31" y="52"/>
                  </a:cubicBezTo>
                  <a:cubicBezTo>
                    <a:pt x="36" y="54"/>
                    <a:pt x="36" y="54"/>
                    <a:pt x="36" y="54"/>
                  </a:cubicBezTo>
                  <a:cubicBezTo>
                    <a:pt x="40" y="55"/>
                    <a:pt x="40" y="55"/>
                    <a:pt x="40" y="55"/>
                  </a:cubicBezTo>
                  <a:cubicBezTo>
                    <a:pt x="46" y="55"/>
                    <a:pt x="46" y="55"/>
                    <a:pt x="46" y="55"/>
                  </a:cubicBezTo>
                  <a:cubicBezTo>
                    <a:pt x="53" y="51"/>
                    <a:pt x="53" y="51"/>
                    <a:pt x="53" y="51"/>
                  </a:cubicBezTo>
                  <a:cubicBezTo>
                    <a:pt x="53" y="51"/>
                    <a:pt x="55" y="46"/>
                    <a:pt x="56" y="45"/>
                  </a:cubicBezTo>
                  <a:cubicBezTo>
                    <a:pt x="57" y="44"/>
                    <a:pt x="61" y="33"/>
                    <a:pt x="61" y="33"/>
                  </a:cubicBezTo>
                  <a:cubicBezTo>
                    <a:pt x="68" y="22"/>
                    <a:pt x="68" y="22"/>
                    <a:pt x="68" y="22"/>
                  </a:cubicBezTo>
                  <a:cubicBezTo>
                    <a:pt x="74" y="12"/>
                    <a:pt x="74" y="12"/>
                    <a:pt x="74" y="12"/>
                  </a:cubicBezTo>
                  <a:cubicBezTo>
                    <a:pt x="80" y="5"/>
                    <a:pt x="80" y="5"/>
                    <a:pt x="80" y="5"/>
                  </a:cubicBezTo>
                  <a:cubicBezTo>
                    <a:pt x="85" y="0"/>
                    <a:pt x="85" y="0"/>
                    <a:pt x="85" y="0"/>
                  </a:cubicBezTo>
                  <a:cubicBezTo>
                    <a:pt x="90" y="4"/>
                    <a:pt x="90" y="4"/>
                    <a:pt x="90" y="4"/>
                  </a:cubicBezTo>
                  <a:cubicBezTo>
                    <a:pt x="93" y="7"/>
                    <a:pt x="93" y="7"/>
                    <a:pt x="93" y="7"/>
                  </a:cubicBezTo>
                  <a:cubicBezTo>
                    <a:pt x="93" y="7"/>
                    <a:pt x="93" y="12"/>
                    <a:pt x="93" y="13"/>
                  </a:cubicBezTo>
                  <a:cubicBezTo>
                    <a:pt x="93" y="14"/>
                    <a:pt x="94" y="26"/>
                    <a:pt x="94" y="26"/>
                  </a:cubicBezTo>
                  <a:cubicBezTo>
                    <a:pt x="95" y="29"/>
                    <a:pt x="95" y="29"/>
                    <a:pt x="95" y="29"/>
                  </a:cubicBezTo>
                  <a:cubicBezTo>
                    <a:pt x="97" y="33"/>
                    <a:pt x="97" y="33"/>
                    <a:pt x="97" y="33"/>
                  </a:cubicBezTo>
                  <a:cubicBezTo>
                    <a:pt x="97" y="33"/>
                    <a:pt x="99" y="35"/>
                    <a:pt x="99" y="36"/>
                  </a:cubicBezTo>
                  <a:cubicBezTo>
                    <a:pt x="99" y="38"/>
                    <a:pt x="100" y="43"/>
                    <a:pt x="100" y="44"/>
                  </a:cubicBezTo>
                  <a:cubicBezTo>
                    <a:pt x="100" y="45"/>
                    <a:pt x="102" y="53"/>
                    <a:pt x="102" y="53"/>
                  </a:cubicBezTo>
                  <a:cubicBezTo>
                    <a:pt x="104" y="57"/>
                    <a:pt x="104" y="57"/>
                    <a:pt x="104" y="57"/>
                  </a:cubicBezTo>
                  <a:cubicBezTo>
                    <a:pt x="108" y="62"/>
                    <a:pt x="108" y="62"/>
                    <a:pt x="108" y="62"/>
                  </a:cubicBezTo>
                  <a:cubicBezTo>
                    <a:pt x="113" y="66"/>
                    <a:pt x="113" y="66"/>
                    <a:pt x="113" y="66"/>
                  </a:cubicBezTo>
                  <a:cubicBezTo>
                    <a:pt x="119" y="66"/>
                    <a:pt x="119" y="66"/>
                    <a:pt x="119" y="66"/>
                  </a:cubicBezTo>
                  <a:cubicBezTo>
                    <a:pt x="122" y="69"/>
                    <a:pt x="122" y="69"/>
                    <a:pt x="122" y="69"/>
                  </a:cubicBezTo>
                  <a:cubicBezTo>
                    <a:pt x="125" y="74"/>
                    <a:pt x="125" y="74"/>
                    <a:pt x="125" y="74"/>
                  </a:cubicBezTo>
                  <a:cubicBezTo>
                    <a:pt x="124" y="80"/>
                    <a:pt x="124" y="80"/>
                    <a:pt x="124" y="80"/>
                  </a:cubicBezTo>
                  <a:cubicBezTo>
                    <a:pt x="124" y="80"/>
                    <a:pt x="122" y="81"/>
                    <a:pt x="121" y="82"/>
                  </a:cubicBezTo>
                  <a:cubicBezTo>
                    <a:pt x="120" y="83"/>
                    <a:pt x="115" y="88"/>
                    <a:pt x="112" y="90"/>
                  </a:cubicBezTo>
                  <a:cubicBezTo>
                    <a:pt x="110" y="93"/>
                    <a:pt x="105" y="100"/>
                    <a:pt x="105" y="100"/>
                  </a:cubicBezTo>
                  <a:cubicBezTo>
                    <a:pt x="98" y="105"/>
                    <a:pt x="98" y="105"/>
                    <a:pt x="98" y="105"/>
                  </a:cubicBezTo>
                  <a:cubicBezTo>
                    <a:pt x="98" y="105"/>
                    <a:pt x="94" y="108"/>
                    <a:pt x="92" y="109"/>
                  </a:cubicBezTo>
                  <a:cubicBezTo>
                    <a:pt x="90" y="110"/>
                    <a:pt x="87" y="113"/>
                    <a:pt x="87" y="113"/>
                  </a:cubicBezTo>
                  <a:cubicBezTo>
                    <a:pt x="87" y="114"/>
                    <a:pt x="84" y="121"/>
                    <a:pt x="84" y="121"/>
                  </a:cubicBezTo>
                  <a:cubicBezTo>
                    <a:pt x="80" y="126"/>
                    <a:pt x="80" y="126"/>
                    <a:pt x="80" y="126"/>
                  </a:cubicBezTo>
                  <a:cubicBezTo>
                    <a:pt x="76" y="132"/>
                    <a:pt x="76" y="132"/>
                    <a:pt x="76" y="132"/>
                  </a:cubicBezTo>
                  <a:cubicBezTo>
                    <a:pt x="74" y="138"/>
                    <a:pt x="74" y="138"/>
                    <a:pt x="74" y="138"/>
                  </a:cubicBezTo>
                  <a:cubicBezTo>
                    <a:pt x="74" y="138"/>
                    <a:pt x="73" y="140"/>
                    <a:pt x="72" y="140"/>
                  </a:cubicBezTo>
                  <a:cubicBezTo>
                    <a:pt x="70" y="140"/>
                    <a:pt x="66" y="140"/>
                    <a:pt x="66" y="140"/>
                  </a:cubicBezTo>
                  <a:cubicBezTo>
                    <a:pt x="66" y="140"/>
                    <a:pt x="65" y="137"/>
                    <a:pt x="64" y="136"/>
                  </a:cubicBezTo>
                  <a:cubicBezTo>
                    <a:pt x="63" y="135"/>
                    <a:pt x="61" y="131"/>
                    <a:pt x="60" y="129"/>
                  </a:cubicBezTo>
                  <a:cubicBezTo>
                    <a:pt x="59" y="127"/>
                    <a:pt x="56" y="121"/>
                    <a:pt x="56" y="121"/>
                  </a:cubicBezTo>
                  <a:cubicBezTo>
                    <a:pt x="56" y="121"/>
                    <a:pt x="53" y="117"/>
                    <a:pt x="52" y="115"/>
                  </a:cubicBezTo>
                  <a:cubicBezTo>
                    <a:pt x="51" y="114"/>
                    <a:pt x="49" y="109"/>
                    <a:pt x="47" y="108"/>
                  </a:cubicBezTo>
                  <a:cubicBezTo>
                    <a:pt x="46" y="107"/>
                    <a:pt x="44" y="104"/>
                    <a:pt x="44" y="104"/>
                  </a:cubicBezTo>
                  <a:cubicBezTo>
                    <a:pt x="44" y="104"/>
                    <a:pt x="44" y="99"/>
                    <a:pt x="43" y="97"/>
                  </a:cubicBezTo>
                  <a:cubicBezTo>
                    <a:pt x="43" y="96"/>
                    <a:pt x="41" y="89"/>
                    <a:pt x="39" y="88"/>
                  </a:cubicBezTo>
                  <a:cubicBezTo>
                    <a:pt x="38" y="86"/>
                    <a:pt x="35" y="78"/>
                    <a:pt x="34" y="78"/>
                  </a:cubicBezTo>
                  <a:cubicBezTo>
                    <a:pt x="33" y="77"/>
                    <a:pt x="32" y="73"/>
                    <a:pt x="30" y="72"/>
                  </a:cubicBezTo>
                  <a:cubicBezTo>
                    <a:pt x="28" y="72"/>
                    <a:pt x="25" y="71"/>
                    <a:pt x="23" y="69"/>
                  </a:cubicBezTo>
                  <a:cubicBezTo>
                    <a:pt x="21" y="68"/>
                    <a:pt x="17" y="67"/>
                    <a:pt x="16" y="66"/>
                  </a:cubicBezTo>
                  <a:cubicBezTo>
                    <a:pt x="14" y="66"/>
                    <a:pt x="12" y="63"/>
                    <a:pt x="9" y="63"/>
                  </a:cubicBezTo>
                  <a:cubicBezTo>
                    <a:pt x="7" y="62"/>
                    <a:pt x="5" y="61"/>
                    <a:pt x="4" y="60"/>
                  </a:cubicBezTo>
                  <a:cubicBezTo>
                    <a:pt x="3" y="59"/>
                    <a:pt x="0" y="56"/>
                    <a:pt x="0" y="54"/>
                  </a:cubicBezTo>
                  <a:cubicBezTo>
                    <a:pt x="0" y="53"/>
                    <a:pt x="2" y="52"/>
                    <a:pt x="2"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86" name="Freeform 15"/>
            <p:cNvSpPr>
              <a:spLocks/>
            </p:cNvSpPr>
            <p:nvPr/>
          </p:nvSpPr>
          <p:spPr bwMode="auto">
            <a:xfrm>
              <a:off x="7815263" y="2403475"/>
              <a:ext cx="666750" cy="542925"/>
            </a:xfrm>
            <a:custGeom>
              <a:avLst/>
              <a:gdLst>
                <a:gd name="T0" fmla="*/ 145 w 177"/>
                <a:gd name="T1" fmla="*/ 142 h 144"/>
                <a:gd name="T2" fmla="*/ 126 w 177"/>
                <a:gd name="T3" fmla="*/ 141 h 144"/>
                <a:gd name="T4" fmla="*/ 117 w 177"/>
                <a:gd name="T5" fmla="*/ 133 h 144"/>
                <a:gd name="T6" fmla="*/ 105 w 177"/>
                <a:gd name="T7" fmla="*/ 130 h 144"/>
                <a:gd name="T8" fmla="*/ 96 w 177"/>
                <a:gd name="T9" fmla="*/ 125 h 144"/>
                <a:gd name="T10" fmla="*/ 91 w 177"/>
                <a:gd name="T11" fmla="*/ 118 h 144"/>
                <a:gd name="T12" fmla="*/ 84 w 177"/>
                <a:gd name="T13" fmla="*/ 118 h 144"/>
                <a:gd name="T14" fmla="*/ 77 w 177"/>
                <a:gd name="T15" fmla="*/ 116 h 144"/>
                <a:gd name="T16" fmla="*/ 70 w 177"/>
                <a:gd name="T17" fmla="*/ 113 h 144"/>
                <a:gd name="T18" fmla="*/ 56 w 177"/>
                <a:gd name="T19" fmla="*/ 112 h 144"/>
                <a:gd name="T20" fmla="*/ 44 w 177"/>
                <a:gd name="T21" fmla="*/ 100 h 144"/>
                <a:gd name="T22" fmla="*/ 37 w 177"/>
                <a:gd name="T23" fmla="*/ 91 h 144"/>
                <a:gd name="T24" fmla="*/ 35 w 177"/>
                <a:gd name="T25" fmla="*/ 73 h 144"/>
                <a:gd name="T26" fmla="*/ 32 w 177"/>
                <a:gd name="T27" fmla="*/ 62 h 144"/>
                <a:gd name="T28" fmla="*/ 35 w 177"/>
                <a:gd name="T29" fmla="*/ 46 h 144"/>
                <a:gd name="T30" fmla="*/ 28 w 177"/>
                <a:gd name="T31" fmla="*/ 42 h 144"/>
                <a:gd name="T32" fmla="*/ 7 w 177"/>
                <a:gd name="T33" fmla="*/ 44 h 144"/>
                <a:gd name="T34" fmla="*/ 0 w 177"/>
                <a:gd name="T35" fmla="*/ 44 h 144"/>
                <a:gd name="T36" fmla="*/ 5 w 177"/>
                <a:gd name="T37" fmla="*/ 39 h 144"/>
                <a:gd name="T38" fmla="*/ 15 w 177"/>
                <a:gd name="T39" fmla="*/ 38 h 144"/>
                <a:gd name="T40" fmla="*/ 30 w 177"/>
                <a:gd name="T41" fmla="*/ 36 h 144"/>
                <a:gd name="T42" fmla="*/ 43 w 177"/>
                <a:gd name="T43" fmla="*/ 34 h 144"/>
                <a:gd name="T44" fmla="*/ 49 w 177"/>
                <a:gd name="T45" fmla="*/ 26 h 144"/>
                <a:gd name="T46" fmla="*/ 65 w 177"/>
                <a:gd name="T47" fmla="*/ 25 h 144"/>
                <a:gd name="T48" fmla="*/ 71 w 177"/>
                <a:gd name="T49" fmla="*/ 17 h 144"/>
                <a:gd name="T50" fmla="*/ 74 w 177"/>
                <a:gd name="T51" fmla="*/ 8 h 144"/>
                <a:gd name="T52" fmla="*/ 81 w 177"/>
                <a:gd name="T53" fmla="*/ 2 h 144"/>
                <a:gd name="T54" fmla="*/ 88 w 177"/>
                <a:gd name="T55" fmla="*/ 0 h 144"/>
                <a:gd name="T56" fmla="*/ 100 w 177"/>
                <a:gd name="T57" fmla="*/ 4 h 144"/>
                <a:gd name="T58" fmla="*/ 112 w 177"/>
                <a:gd name="T59" fmla="*/ 13 h 144"/>
                <a:gd name="T60" fmla="*/ 120 w 177"/>
                <a:gd name="T61" fmla="*/ 20 h 144"/>
                <a:gd name="T62" fmla="*/ 126 w 177"/>
                <a:gd name="T63" fmla="*/ 20 h 144"/>
                <a:gd name="T64" fmla="*/ 132 w 177"/>
                <a:gd name="T65" fmla="*/ 26 h 144"/>
                <a:gd name="T66" fmla="*/ 132 w 177"/>
                <a:gd name="T67" fmla="*/ 35 h 144"/>
                <a:gd name="T68" fmla="*/ 132 w 177"/>
                <a:gd name="T69" fmla="*/ 47 h 144"/>
                <a:gd name="T70" fmla="*/ 132 w 177"/>
                <a:gd name="T71" fmla="*/ 61 h 144"/>
                <a:gd name="T72" fmla="*/ 132 w 177"/>
                <a:gd name="T73" fmla="*/ 69 h 144"/>
                <a:gd name="T74" fmla="*/ 133 w 177"/>
                <a:gd name="T75" fmla="*/ 76 h 144"/>
                <a:gd name="T76" fmla="*/ 143 w 177"/>
                <a:gd name="T77" fmla="*/ 79 h 144"/>
                <a:gd name="T78" fmla="*/ 165 w 177"/>
                <a:gd name="T79" fmla="*/ 79 h 144"/>
                <a:gd name="T80" fmla="*/ 172 w 177"/>
                <a:gd name="T81" fmla="*/ 84 h 144"/>
                <a:gd name="T82" fmla="*/ 175 w 177"/>
                <a:gd name="T83" fmla="*/ 89 h 144"/>
                <a:gd name="T84" fmla="*/ 171 w 177"/>
                <a:gd name="T85" fmla="*/ 97 h 144"/>
                <a:gd name="T86" fmla="*/ 177 w 177"/>
                <a:gd name="T87" fmla="*/ 109 h 144"/>
                <a:gd name="T88" fmla="*/ 175 w 177"/>
                <a:gd name="T89" fmla="*/ 124 h 144"/>
                <a:gd name="T90" fmla="*/ 156 w 177"/>
                <a:gd name="T9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7" h="144">
                  <a:moveTo>
                    <a:pt x="156" y="144"/>
                  </a:moveTo>
                  <a:cubicBezTo>
                    <a:pt x="156" y="144"/>
                    <a:pt x="147" y="142"/>
                    <a:pt x="145" y="142"/>
                  </a:cubicBezTo>
                  <a:cubicBezTo>
                    <a:pt x="144" y="142"/>
                    <a:pt x="135" y="142"/>
                    <a:pt x="134" y="142"/>
                  </a:cubicBezTo>
                  <a:cubicBezTo>
                    <a:pt x="132" y="142"/>
                    <a:pt x="126" y="141"/>
                    <a:pt x="126" y="141"/>
                  </a:cubicBezTo>
                  <a:cubicBezTo>
                    <a:pt x="120" y="137"/>
                    <a:pt x="120" y="137"/>
                    <a:pt x="120" y="137"/>
                  </a:cubicBezTo>
                  <a:cubicBezTo>
                    <a:pt x="117" y="133"/>
                    <a:pt x="117" y="133"/>
                    <a:pt x="117" y="133"/>
                  </a:cubicBezTo>
                  <a:cubicBezTo>
                    <a:pt x="114" y="131"/>
                    <a:pt x="114" y="131"/>
                    <a:pt x="114" y="131"/>
                  </a:cubicBezTo>
                  <a:cubicBezTo>
                    <a:pt x="105" y="130"/>
                    <a:pt x="105" y="130"/>
                    <a:pt x="105" y="130"/>
                  </a:cubicBezTo>
                  <a:cubicBezTo>
                    <a:pt x="99" y="128"/>
                    <a:pt x="99" y="128"/>
                    <a:pt x="99" y="128"/>
                  </a:cubicBezTo>
                  <a:cubicBezTo>
                    <a:pt x="96" y="125"/>
                    <a:pt x="96" y="125"/>
                    <a:pt x="96" y="125"/>
                  </a:cubicBezTo>
                  <a:cubicBezTo>
                    <a:pt x="93" y="121"/>
                    <a:pt x="93" y="121"/>
                    <a:pt x="93" y="121"/>
                  </a:cubicBezTo>
                  <a:cubicBezTo>
                    <a:pt x="91" y="118"/>
                    <a:pt x="91" y="118"/>
                    <a:pt x="91" y="118"/>
                  </a:cubicBezTo>
                  <a:cubicBezTo>
                    <a:pt x="88" y="116"/>
                    <a:pt x="88" y="116"/>
                    <a:pt x="88" y="116"/>
                  </a:cubicBezTo>
                  <a:cubicBezTo>
                    <a:pt x="84" y="118"/>
                    <a:pt x="84" y="118"/>
                    <a:pt x="84" y="118"/>
                  </a:cubicBezTo>
                  <a:cubicBezTo>
                    <a:pt x="80" y="118"/>
                    <a:pt x="80" y="118"/>
                    <a:pt x="80" y="118"/>
                  </a:cubicBezTo>
                  <a:cubicBezTo>
                    <a:pt x="77" y="116"/>
                    <a:pt x="77" y="116"/>
                    <a:pt x="77" y="116"/>
                  </a:cubicBezTo>
                  <a:cubicBezTo>
                    <a:pt x="74" y="114"/>
                    <a:pt x="74" y="114"/>
                    <a:pt x="74" y="114"/>
                  </a:cubicBezTo>
                  <a:cubicBezTo>
                    <a:pt x="70" y="113"/>
                    <a:pt x="70" y="113"/>
                    <a:pt x="70" y="113"/>
                  </a:cubicBezTo>
                  <a:cubicBezTo>
                    <a:pt x="61" y="114"/>
                    <a:pt x="61" y="114"/>
                    <a:pt x="61" y="114"/>
                  </a:cubicBezTo>
                  <a:cubicBezTo>
                    <a:pt x="56" y="112"/>
                    <a:pt x="56" y="112"/>
                    <a:pt x="56" y="112"/>
                  </a:cubicBezTo>
                  <a:cubicBezTo>
                    <a:pt x="51" y="106"/>
                    <a:pt x="51" y="106"/>
                    <a:pt x="51" y="106"/>
                  </a:cubicBezTo>
                  <a:cubicBezTo>
                    <a:pt x="44" y="100"/>
                    <a:pt x="44" y="100"/>
                    <a:pt x="44" y="100"/>
                  </a:cubicBezTo>
                  <a:cubicBezTo>
                    <a:pt x="40" y="96"/>
                    <a:pt x="40" y="96"/>
                    <a:pt x="40" y="96"/>
                  </a:cubicBezTo>
                  <a:cubicBezTo>
                    <a:pt x="37" y="91"/>
                    <a:pt x="37" y="91"/>
                    <a:pt x="37" y="91"/>
                  </a:cubicBezTo>
                  <a:cubicBezTo>
                    <a:pt x="34" y="84"/>
                    <a:pt x="34" y="84"/>
                    <a:pt x="34" y="84"/>
                  </a:cubicBezTo>
                  <a:cubicBezTo>
                    <a:pt x="35" y="73"/>
                    <a:pt x="35" y="73"/>
                    <a:pt x="35" y="73"/>
                  </a:cubicBezTo>
                  <a:cubicBezTo>
                    <a:pt x="33" y="68"/>
                    <a:pt x="33" y="68"/>
                    <a:pt x="33" y="68"/>
                  </a:cubicBezTo>
                  <a:cubicBezTo>
                    <a:pt x="32" y="62"/>
                    <a:pt x="32" y="62"/>
                    <a:pt x="32" y="62"/>
                  </a:cubicBezTo>
                  <a:cubicBezTo>
                    <a:pt x="35" y="59"/>
                    <a:pt x="35" y="59"/>
                    <a:pt x="35" y="59"/>
                  </a:cubicBezTo>
                  <a:cubicBezTo>
                    <a:pt x="35" y="46"/>
                    <a:pt x="35" y="46"/>
                    <a:pt x="35" y="46"/>
                  </a:cubicBezTo>
                  <a:cubicBezTo>
                    <a:pt x="33" y="42"/>
                    <a:pt x="33" y="42"/>
                    <a:pt x="33" y="42"/>
                  </a:cubicBezTo>
                  <a:cubicBezTo>
                    <a:pt x="28" y="42"/>
                    <a:pt x="28" y="42"/>
                    <a:pt x="28" y="42"/>
                  </a:cubicBezTo>
                  <a:cubicBezTo>
                    <a:pt x="28" y="42"/>
                    <a:pt x="18" y="42"/>
                    <a:pt x="17" y="42"/>
                  </a:cubicBezTo>
                  <a:cubicBezTo>
                    <a:pt x="15" y="42"/>
                    <a:pt x="7" y="44"/>
                    <a:pt x="7" y="44"/>
                  </a:cubicBezTo>
                  <a:cubicBezTo>
                    <a:pt x="1" y="46"/>
                    <a:pt x="1" y="46"/>
                    <a:pt x="1" y="46"/>
                  </a:cubicBezTo>
                  <a:cubicBezTo>
                    <a:pt x="0" y="44"/>
                    <a:pt x="0" y="44"/>
                    <a:pt x="0" y="44"/>
                  </a:cubicBezTo>
                  <a:cubicBezTo>
                    <a:pt x="2" y="42"/>
                    <a:pt x="2" y="42"/>
                    <a:pt x="2" y="42"/>
                  </a:cubicBezTo>
                  <a:cubicBezTo>
                    <a:pt x="5" y="39"/>
                    <a:pt x="5" y="39"/>
                    <a:pt x="5" y="39"/>
                  </a:cubicBezTo>
                  <a:cubicBezTo>
                    <a:pt x="5" y="39"/>
                    <a:pt x="9" y="38"/>
                    <a:pt x="9" y="38"/>
                  </a:cubicBezTo>
                  <a:cubicBezTo>
                    <a:pt x="10" y="38"/>
                    <a:pt x="15" y="38"/>
                    <a:pt x="15" y="38"/>
                  </a:cubicBezTo>
                  <a:cubicBezTo>
                    <a:pt x="23" y="38"/>
                    <a:pt x="23" y="38"/>
                    <a:pt x="23" y="38"/>
                  </a:cubicBezTo>
                  <a:cubicBezTo>
                    <a:pt x="30" y="36"/>
                    <a:pt x="30" y="36"/>
                    <a:pt x="30" y="36"/>
                  </a:cubicBezTo>
                  <a:cubicBezTo>
                    <a:pt x="39" y="36"/>
                    <a:pt x="39" y="36"/>
                    <a:pt x="39" y="36"/>
                  </a:cubicBezTo>
                  <a:cubicBezTo>
                    <a:pt x="43" y="34"/>
                    <a:pt x="43" y="34"/>
                    <a:pt x="43" y="34"/>
                  </a:cubicBezTo>
                  <a:cubicBezTo>
                    <a:pt x="46" y="29"/>
                    <a:pt x="46" y="29"/>
                    <a:pt x="46" y="29"/>
                  </a:cubicBezTo>
                  <a:cubicBezTo>
                    <a:pt x="49" y="26"/>
                    <a:pt x="49" y="26"/>
                    <a:pt x="49" y="26"/>
                  </a:cubicBezTo>
                  <a:cubicBezTo>
                    <a:pt x="61" y="26"/>
                    <a:pt x="61" y="26"/>
                    <a:pt x="61" y="26"/>
                  </a:cubicBezTo>
                  <a:cubicBezTo>
                    <a:pt x="61" y="26"/>
                    <a:pt x="65" y="26"/>
                    <a:pt x="65" y="25"/>
                  </a:cubicBezTo>
                  <a:cubicBezTo>
                    <a:pt x="66" y="24"/>
                    <a:pt x="66" y="19"/>
                    <a:pt x="66" y="19"/>
                  </a:cubicBezTo>
                  <a:cubicBezTo>
                    <a:pt x="71" y="17"/>
                    <a:pt x="71" y="17"/>
                    <a:pt x="71" y="17"/>
                  </a:cubicBezTo>
                  <a:cubicBezTo>
                    <a:pt x="71" y="11"/>
                    <a:pt x="71" y="11"/>
                    <a:pt x="71" y="11"/>
                  </a:cubicBezTo>
                  <a:cubicBezTo>
                    <a:pt x="74" y="8"/>
                    <a:pt x="74" y="8"/>
                    <a:pt x="74" y="8"/>
                  </a:cubicBezTo>
                  <a:cubicBezTo>
                    <a:pt x="78" y="8"/>
                    <a:pt x="78" y="8"/>
                    <a:pt x="78" y="8"/>
                  </a:cubicBezTo>
                  <a:cubicBezTo>
                    <a:pt x="81" y="2"/>
                    <a:pt x="81" y="2"/>
                    <a:pt x="81" y="2"/>
                  </a:cubicBezTo>
                  <a:cubicBezTo>
                    <a:pt x="84" y="0"/>
                    <a:pt x="84" y="0"/>
                    <a:pt x="84" y="0"/>
                  </a:cubicBezTo>
                  <a:cubicBezTo>
                    <a:pt x="88" y="0"/>
                    <a:pt x="88" y="0"/>
                    <a:pt x="88" y="0"/>
                  </a:cubicBezTo>
                  <a:cubicBezTo>
                    <a:pt x="96" y="0"/>
                    <a:pt x="96" y="0"/>
                    <a:pt x="96" y="0"/>
                  </a:cubicBezTo>
                  <a:cubicBezTo>
                    <a:pt x="100" y="4"/>
                    <a:pt x="100" y="4"/>
                    <a:pt x="100" y="4"/>
                  </a:cubicBezTo>
                  <a:cubicBezTo>
                    <a:pt x="107" y="8"/>
                    <a:pt x="107" y="8"/>
                    <a:pt x="107" y="8"/>
                  </a:cubicBezTo>
                  <a:cubicBezTo>
                    <a:pt x="112" y="13"/>
                    <a:pt x="112" y="13"/>
                    <a:pt x="112" y="13"/>
                  </a:cubicBezTo>
                  <a:cubicBezTo>
                    <a:pt x="116" y="18"/>
                    <a:pt x="116" y="18"/>
                    <a:pt x="116" y="18"/>
                  </a:cubicBezTo>
                  <a:cubicBezTo>
                    <a:pt x="120" y="20"/>
                    <a:pt x="120" y="20"/>
                    <a:pt x="120" y="20"/>
                  </a:cubicBezTo>
                  <a:cubicBezTo>
                    <a:pt x="123" y="21"/>
                    <a:pt x="123" y="21"/>
                    <a:pt x="123" y="21"/>
                  </a:cubicBezTo>
                  <a:cubicBezTo>
                    <a:pt x="126" y="20"/>
                    <a:pt x="126" y="20"/>
                    <a:pt x="126" y="20"/>
                  </a:cubicBezTo>
                  <a:cubicBezTo>
                    <a:pt x="130" y="20"/>
                    <a:pt x="130" y="20"/>
                    <a:pt x="130" y="20"/>
                  </a:cubicBezTo>
                  <a:cubicBezTo>
                    <a:pt x="132" y="26"/>
                    <a:pt x="132" y="26"/>
                    <a:pt x="132" y="26"/>
                  </a:cubicBezTo>
                  <a:cubicBezTo>
                    <a:pt x="131" y="30"/>
                    <a:pt x="131" y="30"/>
                    <a:pt x="131" y="30"/>
                  </a:cubicBezTo>
                  <a:cubicBezTo>
                    <a:pt x="132" y="35"/>
                    <a:pt x="132" y="35"/>
                    <a:pt x="132" y="35"/>
                  </a:cubicBezTo>
                  <a:cubicBezTo>
                    <a:pt x="133" y="39"/>
                    <a:pt x="133" y="39"/>
                    <a:pt x="133" y="39"/>
                  </a:cubicBezTo>
                  <a:cubicBezTo>
                    <a:pt x="132" y="47"/>
                    <a:pt x="132" y="47"/>
                    <a:pt x="132" y="47"/>
                  </a:cubicBezTo>
                  <a:cubicBezTo>
                    <a:pt x="131" y="53"/>
                    <a:pt x="131" y="53"/>
                    <a:pt x="131" y="53"/>
                  </a:cubicBezTo>
                  <a:cubicBezTo>
                    <a:pt x="132" y="61"/>
                    <a:pt x="132" y="61"/>
                    <a:pt x="132" y="61"/>
                  </a:cubicBezTo>
                  <a:cubicBezTo>
                    <a:pt x="132" y="65"/>
                    <a:pt x="132" y="65"/>
                    <a:pt x="132" y="65"/>
                  </a:cubicBezTo>
                  <a:cubicBezTo>
                    <a:pt x="132" y="69"/>
                    <a:pt x="132" y="69"/>
                    <a:pt x="132" y="69"/>
                  </a:cubicBezTo>
                  <a:cubicBezTo>
                    <a:pt x="132" y="75"/>
                    <a:pt x="132" y="75"/>
                    <a:pt x="132" y="75"/>
                  </a:cubicBezTo>
                  <a:cubicBezTo>
                    <a:pt x="133" y="76"/>
                    <a:pt x="133" y="76"/>
                    <a:pt x="133" y="76"/>
                  </a:cubicBezTo>
                  <a:cubicBezTo>
                    <a:pt x="134" y="80"/>
                    <a:pt x="134" y="80"/>
                    <a:pt x="134" y="80"/>
                  </a:cubicBezTo>
                  <a:cubicBezTo>
                    <a:pt x="143" y="79"/>
                    <a:pt x="143" y="79"/>
                    <a:pt x="143" y="79"/>
                  </a:cubicBezTo>
                  <a:cubicBezTo>
                    <a:pt x="154" y="79"/>
                    <a:pt x="154" y="79"/>
                    <a:pt x="154" y="79"/>
                  </a:cubicBezTo>
                  <a:cubicBezTo>
                    <a:pt x="165" y="79"/>
                    <a:pt x="165" y="79"/>
                    <a:pt x="165" y="79"/>
                  </a:cubicBezTo>
                  <a:cubicBezTo>
                    <a:pt x="166" y="83"/>
                    <a:pt x="166" y="83"/>
                    <a:pt x="166" y="83"/>
                  </a:cubicBezTo>
                  <a:cubicBezTo>
                    <a:pt x="172" y="84"/>
                    <a:pt x="172" y="84"/>
                    <a:pt x="172" y="84"/>
                  </a:cubicBezTo>
                  <a:cubicBezTo>
                    <a:pt x="176" y="86"/>
                    <a:pt x="176" y="86"/>
                    <a:pt x="176" y="86"/>
                  </a:cubicBezTo>
                  <a:cubicBezTo>
                    <a:pt x="175" y="89"/>
                    <a:pt x="175" y="89"/>
                    <a:pt x="175" y="89"/>
                  </a:cubicBezTo>
                  <a:cubicBezTo>
                    <a:pt x="172" y="92"/>
                    <a:pt x="172" y="92"/>
                    <a:pt x="172" y="92"/>
                  </a:cubicBezTo>
                  <a:cubicBezTo>
                    <a:pt x="171" y="97"/>
                    <a:pt x="171" y="97"/>
                    <a:pt x="171" y="97"/>
                  </a:cubicBezTo>
                  <a:cubicBezTo>
                    <a:pt x="174" y="103"/>
                    <a:pt x="174" y="103"/>
                    <a:pt x="174" y="103"/>
                  </a:cubicBezTo>
                  <a:cubicBezTo>
                    <a:pt x="177" y="109"/>
                    <a:pt x="177" y="109"/>
                    <a:pt x="177" y="109"/>
                  </a:cubicBezTo>
                  <a:cubicBezTo>
                    <a:pt x="177" y="121"/>
                    <a:pt x="177" y="121"/>
                    <a:pt x="177" y="121"/>
                  </a:cubicBezTo>
                  <a:cubicBezTo>
                    <a:pt x="175" y="124"/>
                    <a:pt x="175" y="124"/>
                    <a:pt x="175" y="124"/>
                  </a:cubicBezTo>
                  <a:cubicBezTo>
                    <a:pt x="169" y="132"/>
                    <a:pt x="169" y="132"/>
                    <a:pt x="169" y="132"/>
                  </a:cubicBezTo>
                  <a:lnTo>
                    <a:pt x="15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7" name="Freeform 26"/>
            <p:cNvSpPr>
              <a:spLocks/>
            </p:cNvSpPr>
            <p:nvPr/>
          </p:nvSpPr>
          <p:spPr bwMode="auto">
            <a:xfrm>
              <a:off x="9444038" y="2122488"/>
              <a:ext cx="455612" cy="796925"/>
            </a:xfrm>
            <a:custGeom>
              <a:avLst/>
              <a:gdLst>
                <a:gd name="T0" fmla="*/ 61 w 121"/>
                <a:gd name="T1" fmla="*/ 1 h 212"/>
                <a:gd name="T2" fmla="*/ 74 w 121"/>
                <a:gd name="T3" fmla="*/ 6 h 212"/>
                <a:gd name="T4" fmla="*/ 79 w 121"/>
                <a:gd name="T5" fmla="*/ 21 h 212"/>
                <a:gd name="T6" fmla="*/ 77 w 121"/>
                <a:gd name="T7" fmla="*/ 41 h 212"/>
                <a:gd name="T8" fmla="*/ 73 w 121"/>
                <a:gd name="T9" fmla="*/ 50 h 212"/>
                <a:gd name="T10" fmla="*/ 80 w 121"/>
                <a:gd name="T11" fmla="*/ 59 h 212"/>
                <a:gd name="T12" fmla="*/ 87 w 121"/>
                <a:gd name="T13" fmla="*/ 69 h 212"/>
                <a:gd name="T14" fmla="*/ 101 w 121"/>
                <a:gd name="T15" fmla="*/ 72 h 212"/>
                <a:gd name="T16" fmla="*/ 101 w 121"/>
                <a:gd name="T17" fmla="*/ 82 h 212"/>
                <a:gd name="T18" fmla="*/ 93 w 121"/>
                <a:gd name="T19" fmla="*/ 89 h 212"/>
                <a:gd name="T20" fmla="*/ 91 w 121"/>
                <a:gd name="T21" fmla="*/ 99 h 212"/>
                <a:gd name="T22" fmla="*/ 98 w 121"/>
                <a:gd name="T23" fmla="*/ 109 h 212"/>
                <a:gd name="T24" fmla="*/ 101 w 121"/>
                <a:gd name="T25" fmla="*/ 118 h 212"/>
                <a:gd name="T26" fmla="*/ 106 w 121"/>
                <a:gd name="T27" fmla="*/ 128 h 212"/>
                <a:gd name="T28" fmla="*/ 113 w 121"/>
                <a:gd name="T29" fmla="*/ 133 h 212"/>
                <a:gd name="T30" fmla="*/ 121 w 121"/>
                <a:gd name="T31" fmla="*/ 137 h 212"/>
                <a:gd name="T32" fmla="*/ 113 w 121"/>
                <a:gd name="T33" fmla="*/ 144 h 212"/>
                <a:gd name="T34" fmla="*/ 107 w 121"/>
                <a:gd name="T35" fmla="*/ 154 h 212"/>
                <a:gd name="T36" fmla="*/ 106 w 121"/>
                <a:gd name="T37" fmla="*/ 165 h 212"/>
                <a:gd name="T38" fmla="*/ 112 w 121"/>
                <a:gd name="T39" fmla="*/ 172 h 212"/>
                <a:gd name="T40" fmla="*/ 110 w 121"/>
                <a:gd name="T41" fmla="*/ 185 h 212"/>
                <a:gd name="T42" fmla="*/ 111 w 121"/>
                <a:gd name="T43" fmla="*/ 194 h 212"/>
                <a:gd name="T44" fmla="*/ 107 w 121"/>
                <a:gd name="T45" fmla="*/ 200 h 212"/>
                <a:gd name="T46" fmla="*/ 88 w 121"/>
                <a:gd name="T47" fmla="*/ 207 h 212"/>
                <a:gd name="T48" fmla="*/ 73 w 121"/>
                <a:gd name="T49" fmla="*/ 210 h 212"/>
                <a:gd name="T50" fmla="*/ 65 w 121"/>
                <a:gd name="T51" fmla="*/ 209 h 212"/>
                <a:gd name="T52" fmla="*/ 56 w 121"/>
                <a:gd name="T53" fmla="*/ 205 h 212"/>
                <a:gd name="T54" fmla="*/ 47 w 121"/>
                <a:gd name="T55" fmla="*/ 198 h 212"/>
                <a:gd name="T56" fmla="*/ 36 w 121"/>
                <a:gd name="T57" fmla="*/ 199 h 212"/>
                <a:gd name="T58" fmla="*/ 28 w 121"/>
                <a:gd name="T59" fmla="*/ 207 h 212"/>
                <a:gd name="T60" fmla="*/ 18 w 121"/>
                <a:gd name="T61" fmla="*/ 203 h 212"/>
                <a:gd name="T62" fmla="*/ 10 w 121"/>
                <a:gd name="T63" fmla="*/ 192 h 212"/>
                <a:gd name="T64" fmla="*/ 2 w 121"/>
                <a:gd name="T65" fmla="*/ 192 h 212"/>
                <a:gd name="T66" fmla="*/ 0 w 121"/>
                <a:gd name="T67" fmla="*/ 168 h 212"/>
                <a:gd name="T68" fmla="*/ 6 w 121"/>
                <a:gd name="T69" fmla="*/ 137 h 212"/>
                <a:gd name="T70" fmla="*/ 13 w 121"/>
                <a:gd name="T71" fmla="*/ 120 h 212"/>
                <a:gd name="T72" fmla="*/ 16 w 121"/>
                <a:gd name="T73" fmla="*/ 104 h 212"/>
                <a:gd name="T74" fmla="*/ 28 w 121"/>
                <a:gd name="T75" fmla="*/ 92 h 212"/>
                <a:gd name="T76" fmla="*/ 34 w 121"/>
                <a:gd name="T77" fmla="*/ 81 h 212"/>
                <a:gd name="T78" fmla="*/ 36 w 121"/>
                <a:gd name="T79" fmla="*/ 67 h 212"/>
                <a:gd name="T80" fmla="*/ 35 w 121"/>
                <a:gd name="T81" fmla="*/ 53 h 212"/>
                <a:gd name="T82" fmla="*/ 44 w 121"/>
                <a:gd name="T83" fmla="*/ 41 h 212"/>
                <a:gd name="T84" fmla="*/ 55 w 121"/>
                <a:gd name="T85" fmla="*/ 30 h 212"/>
                <a:gd name="T86" fmla="*/ 60 w 121"/>
                <a:gd name="T87" fmla="*/ 15 h 212"/>
                <a:gd name="T88" fmla="*/ 56 w 121"/>
                <a:gd name="T89" fmla="*/ 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 h="212">
                  <a:moveTo>
                    <a:pt x="54" y="0"/>
                  </a:moveTo>
                  <a:cubicBezTo>
                    <a:pt x="61" y="1"/>
                    <a:pt x="61" y="1"/>
                    <a:pt x="61" y="1"/>
                  </a:cubicBezTo>
                  <a:cubicBezTo>
                    <a:pt x="67" y="3"/>
                    <a:pt x="67" y="3"/>
                    <a:pt x="67" y="3"/>
                  </a:cubicBezTo>
                  <a:cubicBezTo>
                    <a:pt x="74" y="6"/>
                    <a:pt x="74" y="6"/>
                    <a:pt x="74" y="6"/>
                  </a:cubicBezTo>
                  <a:cubicBezTo>
                    <a:pt x="76" y="11"/>
                    <a:pt x="76" y="11"/>
                    <a:pt x="76" y="11"/>
                  </a:cubicBezTo>
                  <a:cubicBezTo>
                    <a:pt x="79" y="21"/>
                    <a:pt x="79" y="21"/>
                    <a:pt x="79" y="21"/>
                  </a:cubicBezTo>
                  <a:cubicBezTo>
                    <a:pt x="78" y="31"/>
                    <a:pt x="78" y="31"/>
                    <a:pt x="78" y="31"/>
                  </a:cubicBezTo>
                  <a:cubicBezTo>
                    <a:pt x="77" y="41"/>
                    <a:pt x="77" y="41"/>
                    <a:pt x="77" y="41"/>
                  </a:cubicBezTo>
                  <a:cubicBezTo>
                    <a:pt x="75" y="45"/>
                    <a:pt x="75" y="45"/>
                    <a:pt x="75" y="45"/>
                  </a:cubicBezTo>
                  <a:cubicBezTo>
                    <a:pt x="73" y="50"/>
                    <a:pt x="73" y="50"/>
                    <a:pt x="73" y="50"/>
                  </a:cubicBezTo>
                  <a:cubicBezTo>
                    <a:pt x="74" y="55"/>
                    <a:pt x="74" y="55"/>
                    <a:pt x="74" y="55"/>
                  </a:cubicBezTo>
                  <a:cubicBezTo>
                    <a:pt x="80" y="59"/>
                    <a:pt x="80" y="59"/>
                    <a:pt x="80" y="59"/>
                  </a:cubicBezTo>
                  <a:cubicBezTo>
                    <a:pt x="83" y="64"/>
                    <a:pt x="83" y="64"/>
                    <a:pt x="83" y="64"/>
                  </a:cubicBezTo>
                  <a:cubicBezTo>
                    <a:pt x="87" y="69"/>
                    <a:pt x="87" y="69"/>
                    <a:pt x="87" y="69"/>
                  </a:cubicBezTo>
                  <a:cubicBezTo>
                    <a:pt x="94" y="72"/>
                    <a:pt x="94" y="72"/>
                    <a:pt x="94" y="72"/>
                  </a:cubicBezTo>
                  <a:cubicBezTo>
                    <a:pt x="101" y="72"/>
                    <a:pt x="101" y="72"/>
                    <a:pt x="101" y="72"/>
                  </a:cubicBezTo>
                  <a:cubicBezTo>
                    <a:pt x="103" y="78"/>
                    <a:pt x="103" y="78"/>
                    <a:pt x="103" y="78"/>
                  </a:cubicBezTo>
                  <a:cubicBezTo>
                    <a:pt x="101" y="82"/>
                    <a:pt x="101" y="82"/>
                    <a:pt x="101" y="82"/>
                  </a:cubicBezTo>
                  <a:cubicBezTo>
                    <a:pt x="96" y="84"/>
                    <a:pt x="96" y="84"/>
                    <a:pt x="96" y="84"/>
                  </a:cubicBezTo>
                  <a:cubicBezTo>
                    <a:pt x="93" y="89"/>
                    <a:pt x="93" y="89"/>
                    <a:pt x="93" y="89"/>
                  </a:cubicBezTo>
                  <a:cubicBezTo>
                    <a:pt x="92" y="94"/>
                    <a:pt x="92" y="94"/>
                    <a:pt x="92" y="94"/>
                  </a:cubicBezTo>
                  <a:cubicBezTo>
                    <a:pt x="91" y="99"/>
                    <a:pt x="91" y="99"/>
                    <a:pt x="91" y="99"/>
                  </a:cubicBezTo>
                  <a:cubicBezTo>
                    <a:pt x="93" y="103"/>
                    <a:pt x="93" y="103"/>
                    <a:pt x="93" y="103"/>
                  </a:cubicBezTo>
                  <a:cubicBezTo>
                    <a:pt x="98" y="109"/>
                    <a:pt x="98" y="109"/>
                    <a:pt x="98" y="109"/>
                  </a:cubicBezTo>
                  <a:cubicBezTo>
                    <a:pt x="101" y="113"/>
                    <a:pt x="101" y="113"/>
                    <a:pt x="101" y="113"/>
                  </a:cubicBezTo>
                  <a:cubicBezTo>
                    <a:pt x="101" y="118"/>
                    <a:pt x="101" y="118"/>
                    <a:pt x="101" y="118"/>
                  </a:cubicBezTo>
                  <a:cubicBezTo>
                    <a:pt x="103" y="122"/>
                    <a:pt x="103" y="122"/>
                    <a:pt x="103" y="122"/>
                  </a:cubicBezTo>
                  <a:cubicBezTo>
                    <a:pt x="106" y="128"/>
                    <a:pt x="106" y="128"/>
                    <a:pt x="106" y="128"/>
                  </a:cubicBezTo>
                  <a:cubicBezTo>
                    <a:pt x="109" y="130"/>
                    <a:pt x="109" y="130"/>
                    <a:pt x="109" y="130"/>
                  </a:cubicBezTo>
                  <a:cubicBezTo>
                    <a:pt x="113" y="133"/>
                    <a:pt x="113" y="133"/>
                    <a:pt x="113" y="133"/>
                  </a:cubicBezTo>
                  <a:cubicBezTo>
                    <a:pt x="119" y="134"/>
                    <a:pt x="119" y="134"/>
                    <a:pt x="119" y="134"/>
                  </a:cubicBezTo>
                  <a:cubicBezTo>
                    <a:pt x="121" y="137"/>
                    <a:pt x="121" y="137"/>
                    <a:pt x="121" y="137"/>
                  </a:cubicBezTo>
                  <a:cubicBezTo>
                    <a:pt x="117" y="139"/>
                    <a:pt x="117" y="139"/>
                    <a:pt x="117" y="139"/>
                  </a:cubicBezTo>
                  <a:cubicBezTo>
                    <a:pt x="113" y="144"/>
                    <a:pt x="113" y="144"/>
                    <a:pt x="113" y="144"/>
                  </a:cubicBezTo>
                  <a:cubicBezTo>
                    <a:pt x="110" y="148"/>
                    <a:pt x="110" y="148"/>
                    <a:pt x="110" y="148"/>
                  </a:cubicBezTo>
                  <a:cubicBezTo>
                    <a:pt x="107" y="154"/>
                    <a:pt x="107" y="154"/>
                    <a:pt x="107" y="154"/>
                  </a:cubicBezTo>
                  <a:cubicBezTo>
                    <a:pt x="106" y="161"/>
                    <a:pt x="106" y="161"/>
                    <a:pt x="106" y="161"/>
                  </a:cubicBezTo>
                  <a:cubicBezTo>
                    <a:pt x="106" y="165"/>
                    <a:pt x="106" y="165"/>
                    <a:pt x="106" y="165"/>
                  </a:cubicBezTo>
                  <a:cubicBezTo>
                    <a:pt x="112" y="169"/>
                    <a:pt x="112" y="169"/>
                    <a:pt x="112" y="169"/>
                  </a:cubicBezTo>
                  <a:cubicBezTo>
                    <a:pt x="112" y="169"/>
                    <a:pt x="112" y="170"/>
                    <a:pt x="112" y="172"/>
                  </a:cubicBezTo>
                  <a:cubicBezTo>
                    <a:pt x="111" y="174"/>
                    <a:pt x="112" y="182"/>
                    <a:pt x="112" y="182"/>
                  </a:cubicBezTo>
                  <a:cubicBezTo>
                    <a:pt x="110" y="185"/>
                    <a:pt x="110" y="185"/>
                    <a:pt x="110" y="185"/>
                  </a:cubicBezTo>
                  <a:cubicBezTo>
                    <a:pt x="110" y="191"/>
                    <a:pt x="110" y="191"/>
                    <a:pt x="110" y="191"/>
                  </a:cubicBezTo>
                  <a:cubicBezTo>
                    <a:pt x="111" y="194"/>
                    <a:pt x="111" y="194"/>
                    <a:pt x="111" y="194"/>
                  </a:cubicBezTo>
                  <a:cubicBezTo>
                    <a:pt x="111" y="200"/>
                    <a:pt x="111" y="200"/>
                    <a:pt x="111" y="200"/>
                  </a:cubicBezTo>
                  <a:cubicBezTo>
                    <a:pt x="107" y="200"/>
                    <a:pt x="107" y="200"/>
                    <a:pt x="107" y="200"/>
                  </a:cubicBezTo>
                  <a:cubicBezTo>
                    <a:pt x="96" y="205"/>
                    <a:pt x="96" y="205"/>
                    <a:pt x="96" y="205"/>
                  </a:cubicBezTo>
                  <a:cubicBezTo>
                    <a:pt x="88" y="207"/>
                    <a:pt x="88" y="207"/>
                    <a:pt x="88" y="207"/>
                  </a:cubicBezTo>
                  <a:cubicBezTo>
                    <a:pt x="78" y="209"/>
                    <a:pt x="78" y="209"/>
                    <a:pt x="78" y="209"/>
                  </a:cubicBezTo>
                  <a:cubicBezTo>
                    <a:pt x="73" y="210"/>
                    <a:pt x="73" y="210"/>
                    <a:pt x="73" y="210"/>
                  </a:cubicBezTo>
                  <a:cubicBezTo>
                    <a:pt x="72" y="212"/>
                    <a:pt x="72" y="212"/>
                    <a:pt x="72" y="212"/>
                  </a:cubicBezTo>
                  <a:cubicBezTo>
                    <a:pt x="65" y="209"/>
                    <a:pt x="65" y="209"/>
                    <a:pt x="65" y="209"/>
                  </a:cubicBezTo>
                  <a:cubicBezTo>
                    <a:pt x="60" y="207"/>
                    <a:pt x="60" y="207"/>
                    <a:pt x="60" y="207"/>
                  </a:cubicBezTo>
                  <a:cubicBezTo>
                    <a:pt x="56" y="205"/>
                    <a:pt x="56" y="205"/>
                    <a:pt x="56" y="205"/>
                  </a:cubicBezTo>
                  <a:cubicBezTo>
                    <a:pt x="51" y="202"/>
                    <a:pt x="51" y="202"/>
                    <a:pt x="51" y="202"/>
                  </a:cubicBezTo>
                  <a:cubicBezTo>
                    <a:pt x="47" y="198"/>
                    <a:pt x="47" y="198"/>
                    <a:pt x="47" y="198"/>
                  </a:cubicBezTo>
                  <a:cubicBezTo>
                    <a:pt x="43" y="198"/>
                    <a:pt x="43" y="198"/>
                    <a:pt x="43" y="198"/>
                  </a:cubicBezTo>
                  <a:cubicBezTo>
                    <a:pt x="36" y="199"/>
                    <a:pt x="36" y="199"/>
                    <a:pt x="36" y="199"/>
                  </a:cubicBezTo>
                  <a:cubicBezTo>
                    <a:pt x="31" y="202"/>
                    <a:pt x="31" y="202"/>
                    <a:pt x="31" y="202"/>
                  </a:cubicBezTo>
                  <a:cubicBezTo>
                    <a:pt x="28" y="207"/>
                    <a:pt x="28" y="207"/>
                    <a:pt x="28" y="207"/>
                  </a:cubicBezTo>
                  <a:cubicBezTo>
                    <a:pt x="23" y="205"/>
                    <a:pt x="23" y="205"/>
                    <a:pt x="23" y="205"/>
                  </a:cubicBezTo>
                  <a:cubicBezTo>
                    <a:pt x="18" y="203"/>
                    <a:pt x="18" y="203"/>
                    <a:pt x="18" y="203"/>
                  </a:cubicBezTo>
                  <a:cubicBezTo>
                    <a:pt x="14" y="200"/>
                    <a:pt x="14" y="200"/>
                    <a:pt x="14" y="200"/>
                  </a:cubicBezTo>
                  <a:cubicBezTo>
                    <a:pt x="10" y="192"/>
                    <a:pt x="10" y="192"/>
                    <a:pt x="10" y="192"/>
                  </a:cubicBezTo>
                  <a:cubicBezTo>
                    <a:pt x="10" y="192"/>
                    <a:pt x="11" y="188"/>
                    <a:pt x="9" y="188"/>
                  </a:cubicBezTo>
                  <a:cubicBezTo>
                    <a:pt x="7" y="188"/>
                    <a:pt x="2" y="192"/>
                    <a:pt x="2" y="192"/>
                  </a:cubicBezTo>
                  <a:cubicBezTo>
                    <a:pt x="0" y="183"/>
                    <a:pt x="0" y="183"/>
                    <a:pt x="0" y="183"/>
                  </a:cubicBezTo>
                  <a:cubicBezTo>
                    <a:pt x="0" y="168"/>
                    <a:pt x="0" y="168"/>
                    <a:pt x="0" y="168"/>
                  </a:cubicBezTo>
                  <a:cubicBezTo>
                    <a:pt x="2" y="151"/>
                    <a:pt x="2" y="151"/>
                    <a:pt x="2" y="151"/>
                  </a:cubicBezTo>
                  <a:cubicBezTo>
                    <a:pt x="6" y="137"/>
                    <a:pt x="6" y="137"/>
                    <a:pt x="6" y="137"/>
                  </a:cubicBezTo>
                  <a:cubicBezTo>
                    <a:pt x="11" y="129"/>
                    <a:pt x="11" y="129"/>
                    <a:pt x="11" y="129"/>
                  </a:cubicBezTo>
                  <a:cubicBezTo>
                    <a:pt x="13" y="120"/>
                    <a:pt x="13" y="120"/>
                    <a:pt x="13" y="120"/>
                  </a:cubicBezTo>
                  <a:cubicBezTo>
                    <a:pt x="13" y="110"/>
                    <a:pt x="13" y="110"/>
                    <a:pt x="13" y="110"/>
                  </a:cubicBezTo>
                  <a:cubicBezTo>
                    <a:pt x="16" y="104"/>
                    <a:pt x="16" y="104"/>
                    <a:pt x="16" y="104"/>
                  </a:cubicBezTo>
                  <a:cubicBezTo>
                    <a:pt x="24" y="96"/>
                    <a:pt x="24" y="96"/>
                    <a:pt x="24" y="96"/>
                  </a:cubicBezTo>
                  <a:cubicBezTo>
                    <a:pt x="28" y="92"/>
                    <a:pt x="28" y="92"/>
                    <a:pt x="28" y="92"/>
                  </a:cubicBezTo>
                  <a:cubicBezTo>
                    <a:pt x="32" y="87"/>
                    <a:pt x="32" y="87"/>
                    <a:pt x="32" y="87"/>
                  </a:cubicBezTo>
                  <a:cubicBezTo>
                    <a:pt x="34" y="81"/>
                    <a:pt x="34" y="81"/>
                    <a:pt x="34" y="81"/>
                  </a:cubicBezTo>
                  <a:cubicBezTo>
                    <a:pt x="36" y="72"/>
                    <a:pt x="36" y="72"/>
                    <a:pt x="36" y="72"/>
                  </a:cubicBezTo>
                  <a:cubicBezTo>
                    <a:pt x="36" y="67"/>
                    <a:pt x="36" y="67"/>
                    <a:pt x="36" y="67"/>
                  </a:cubicBezTo>
                  <a:cubicBezTo>
                    <a:pt x="34" y="60"/>
                    <a:pt x="34" y="60"/>
                    <a:pt x="34" y="60"/>
                  </a:cubicBezTo>
                  <a:cubicBezTo>
                    <a:pt x="35" y="53"/>
                    <a:pt x="35" y="53"/>
                    <a:pt x="35" y="53"/>
                  </a:cubicBezTo>
                  <a:cubicBezTo>
                    <a:pt x="37" y="45"/>
                    <a:pt x="37" y="45"/>
                    <a:pt x="37" y="45"/>
                  </a:cubicBezTo>
                  <a:cubicBezTo>
                    <a:pt x="44" y="41"/>
                    <a:pt x="44" y="41"/>
                    <a:pt x="44" y="41"/>
                  </a:cubicBezTo>
                  <a:cubicBezTo>
                    <a:pt x="51" y="35"/>
                    <a:pt x="51" y="35"/>
                    <a:pt x="51" y="35"/>
                  </a:cubicBezTo>
                  <a:cubicBezTo>
                    <a:pt x="55" y="30"/>
                    <a:pt x="55" y="30"/>
                    <a:pt x="55" y="30"/>
                  </a:cubicBezTo>
                  <a:cubicBezTo>
                    <a:pt x="58" y="23"/>
                    <a:pt x="58" y="23"/>
                    <a:pt x="58" y="23"/>
                  </a:cubicBezTo>
                  <a:cubicBezTo>
                    <a:pt x="60" y="15"/>
                    <a:pt x="60" y="15"/>
                    <a:pt x="60" y="15"/>
                  </a:cubicBezTo>
                  <a:cubicBezTo>
                    <a:pt x="60" y="8"/>
                    <a:pt x="60" y="8"/>
                    <a:pt x="60" y="8"/>
                  </a:cubicBezTo>
                  <a:cubicBezTo>
                    <a:pt x="56" y="3"/>
                    <a:pt x="56" y="3"/>
                    <a:pt x="56" y="3"/>
                  </a:cubicBez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6" name="Freeform 35"/>
            <p:cNvSpPr>
              <a:spLocks/>
            </p:cNvSpPr>
            <p:nvPr/>
          </p:nvSpPr>
          <p:spPr bwMode="auto">
            <a:xfrm>
              <a:off x="9455150" y="1611313"/>
              <a:ext cx="184150" cy="138113"/>
            </a:xfrm>
            <a:custGeom>
              <a:avLst/>
              <a:gdLst>
                <a:gd name="T0" fmla="*/ 2 w 49"/>
                <a:gd name="T1" fmla="*/ 37 h 37"/>
                <a:gd name="T2" fmla="*/ 5 w 49"/>
                <a:gd name="T3" fmla="*/ 35 h 37"/>
                <a:gd name="T4" fmla="*/ 9 w 49"/>
                <a:gd name="T5" fmla="*/ 34 h 37"/>
                <a:gd name="T6" fmla="*/ 11 w 49"/>
                <a:gd name="T7" fmla="*/ 35 h 37"/>
                <a:gd name="T8" fmla="*/ 14 w 49"/>
                <a:gd name="T9" fmla="*/ 36 h 37"/>
                <a:gd name="T10" fmla="*/ 17 w 49"/>
                <a:gd name="T11" fmla="*/ 34 h 37"/>
                <a:gd name="T12" fmla="*/ 20 w 49"/>
                <a:gd name="T13" fmla="*/ 31 h 37"/>
                <a:gd name="T14" fmla="*/ 23 w 49"/>
                <a:gd name="T15" fmla="*/ 30 h 37"/>
                <a:gd name="T16" fmla="*/ 27 w 49"/>
                <a:gd name="T17" fmla="*/ 31 h 37"/>
                <a:gd name="T18" fmla="*/ 29 w 49"/>
                <a:gd name="T19" fmla="*/ 30 h 37"/>
                <a:gd name="T20" fmla="*/ 33 w 49"/>
                <a:gd name="T21" fmla="*/ 26 h 37"/>
                <a:gd name="T22" fmla="*/ 39 w 49"/>
                <a:gd name="T23" fmla="*/ 25 h 37"/>
                <a:gd name="T24" fmla="*/ 43 w 49"/>
                <a:gd name="T25" fmla="*/ 19 h 37"/>
                <a:gd name="T26" fmla="*/ 47 w 49"/>
                <a:gd name="T27" fmla="*/ 13 h 37"/>
                <a:gd name="T28" fmla="*/ 48 w 49"/>
                <a:gd name="T29" fmla="*/ 9 h 37"/>
                <a:gd name="T30" fmla="*/ 49 w 49"/>
                <a:gd name="T31" fmla="*/ 4 h 37"/>
                <a:gd name="T32" fmla="*/ 41 w 49"/>
                <a:gd name="T33" fmla="*/ 3 h 37"/>
                <a:gd name="T34" fmla="*/ 36 w 49"/>
                <a:gd name="T35" fmla="*/ 2 h 37"/>
                <a:gd name="T36" fmla="*/ 29 w 49"/>
                <a:gd name="T37" fmla="*/ 2 h 37"/>
                <a:gd name="T38" fmla="*/ 26 w 49"/>
                <a:gd name="T39" fmla="*/ 3 h 37"/>
                <a:gd name="T40" fmla="*/ 20 w 49"/>
                <a:gd name="T41" fmla="*/ 3 h 37"/>
                <a:gd name="T42" fmla="*/ 15 w 49"/>
                <a:gd name="T43" fmla="*/ 1 h 37"/>
                <a:gd name="T44" fmla="*/ 10 w 49"/>
                <a:gd name="T45" fmla="*/ 0 h 37"/>
                <a:gd name="T46" fmla="*/ 5 w 49"/>
                <a:gd name="T47" fmla="*/ 1 h 37"/>
                <a:gd name="T48" fmla="*/ 3 w 49"/>
                <a:gd name="T49" fmla="*/ 6 h 37"/>
                <a:gd name="T50" fmla="*/ 2 w 49"/>
                <a:gd name="T51" fmla="*/ 10 h 37"/>
                <a:gd name="T52" fmla="*/ 2 w 49"/>
                <a:gd name="T53" fmla="*/ 15 h 37"/>
                <a:gd name="T54" fmla="*/ 2 w 49"/>
                <a:gd name="T55" fmla="*/ 22 h 37"/>
                <a:gd name="T56" fmla="*/ 0 w 49"/>
                <a:gd name="T57" fmla="*/ 30 h 37"/>
                <a:gd name="T58" fmla="*/ 0 w 49"/>
                <a:gd name="T59" fmla="*/ 36 h 37"/>
                <a:gd name="T60" fmla="*/ 2 w 49"/>
                <a:gd name="T6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37">
                  <a:moveTo>
                    <a:pt x="2" y="37"/>
                  </a:moveTo>
                  <a:cubicBezTo>
                    <a:pt x="5" y="35"/>
                    <a:pt x="5" y="35"/>
                    <a:pt x="5" y="35"/>
                  </a:cubicBezTo>
                  <a:cubicBezTo>
                    <a:pt x="9" y="34"/>
                    <a:pt x="9" y="34"/>
                    <a:pt x="9" y="34"/>
                  </a:cubicBezTo>
                  <a:cubicBezTo>
                    <a:pt x="11" y="35"/>
                    <a:pt x="11" y="35"/>
                    <a:pt x="11" y="35"/>
                  </a:cubicBezTo>
                  <a:cubicBezTo>
                    <a:pt x="14" y="36"/>
                    <a:pt x="14" y="36"/>
                    <a:pt x="14" y="36"/>
                  </a:cubicBezTo>
                  <a:cubicBezTo>
                    <a:pt x="17" y="34"/>
                    <a:pt x="17" y="34"/>
                    <a:pt x="17" y="34"/>
                  </a:cubicBezTo>
                  <a:cubicBezTo>
                    <a:pt x="20" y="31"/>
                    <a:pt x="20" y="31"/>
                    <a:pt x="20" y="31"/>
                  </a:cubicBezTo>
                  <a:cubicBezTo>
                    <a:pt x="23" y="30"/>
                    <a:pt x="23" y="30"/>
                    <a:pt x="23" y="30"/>
                  </a:cubicBezTo>
                  <a:cubicBezTo>
                    <a:pt x="27" y="31"/>
                    <a:pt x="27" y="31"/>
                    <a:pt x="27" y="31"/>
                  </a:cubicBezTo>
                  <a:cubicBezTo>
                    <a:pt x="29" y="30"/>
                    <a:pt x="29" y="30"/>
                    <a:pt x="29" y="30"/>
                  </a:cubicBezTo>
                  <a:cubicBezTo>
                    <a:pt x="33" y="26"/>
                    <a:pt x="33" y="26"/>
                    <a:pt x="33" y="26"/>
                  </a:cubicBezTo>
                  <a:cubicBezTo>
                    <a:pt x="39" y="25"/>
                    <a:pt x="39" y="25"/>
                    <a:pt x="39" y="25"/>
                  </a:cubicBezTo>
                  <a:cubicBezTo>
                    <a:pt x="43" y="19"/>
                    <a:pt x="43" y="19"/>
                    <a:pt x="43" y="19"/>
                  </a:cubicBezTo>
                  <a:cubicBezTo>
                    <a:pt x="47" y="13"/>
                    <a:pt x="47" y="13"/>
                    <a:pt x="47" y="13"/>
                  </a:cubicBezTo>
                  <a:cubicBezTo>
                    <a:pt x="48" y="9"/>
                    <a:pt x="48" y="9"/>
                    <a:pt x="48" y="9"/>
                  </a:cubicBezTo>
                  <a:cubicBezTo>
                    <a:pt x="49" y="4"/>
                    <a:pt x="49" y="4"/>
                    <a:pt x="49" y="4"/>
                  </a:cubicBezTo>
                  <a:cubicBezTo>
                    <a:pt x="41" y="3"/>
                    <a:pt x="41" y="3"/>
                    <a:pt x="41" y="3"/>
                  </a:cubicBezTo>
                  <a:cubicBezTo>
                    <a:pt x="36" y="2"/>
                    <a:pt x="36" y="2"/>
                    <a:pt x="36" y="2"/>
                  </a:cubicBezTo>
                  <a:cubicBezTo>
                    <a:pt x="29" y="2"/>
                    <a:pt x="29" y="2"/>
                    <a:pt x="29" y="2"/>
                  </a:cubicBezTo>
                  <a:cubicBezTo>
                    <a:pt x="26" y="3"/>
                    <a:pt x="26" y="3"/>
                    <a:pt x="26" y="3"/>
                  </a:cubicBezTo>
                  <a:cubicBezTo>
                    <a:pt x="20" y="3"/>
                    <a:pt x="20" y="3"/>
                    <a:pt x="20" y="3"/>
                  </a:cubicBezTo>
                  <a:cubicBezTo>
                    <a:pt x="15" y="1"/>
                    <a:pt x="15" y="1"/>
                    <a:pt x="15" y="1"/>
                  </a:cubicBezTo>
                  <a:cubicBezTo>
                    <a:pt x="10" y="0"/>
                    <a:pt x="10" y="0"/>
                    <a:pt x="10" y="0"/>
                  </a:cubicBezTo>
                  <a:cubicBezTo>
                    <a:pt x="5" y="1"/>
                    <a:pt x="5" y="1"/>
                    <a:pt x="5" y="1"/>
                  </a:cubicBezTo>
                  <a:cubicBezTo>
                    <a:pt x="3" y="6"/>
                    <a:pt x="3" y="6"/>
                    <a:pt x="3" y="6"/>
                  </a:cubicBezTo>
                  <a:cubicBezTo>
                    <a:pt x="2" y="10"/>
                    <a:pt x="2" y="10"/>
                    <a:pt x="2" y="10"/>
                  </a:cubicBezTo>
                  <a:cubicBezTo>
                    <a:pt x="2" y="15"/>
                    <a:pt x="2" y="15"/>
                    <a:pt x="2" y="15"/>
                  </a:cubicBezTo>
                  <a:cubicBezTo>
                    <a:pt x="2" y="15"/>
                    <a:pt x="3" y="21"/>
                    <a:pt x="2" y="22"/>
                  </a:cubicBezTo>
                  <a:cubicBezTo>
                    <a:pt x="1" y="23"/>
                    <a:pt x="0" y="30"/>
                    <a:pt x="0" y="30"/>
                  </a:cubicBezTo>
                  <a:cubicBezTo>
                    <a:pt x="0" y="36"/>
                    <a:pt x="0" y="36"/>
                    <a:pt x="0" y="36"/>
                  </a:cubicBezTo>
                  <a:lnTo>
                    <a:pt x="2"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7" name="Freeform 36"/>
            <p:cNvSpPr>
              <a:spLocks/>
            </p:cNvSpPr>
            <p:nvPr/>
          </p:nvSpPr>
          <p:spPr bwMode="auto">
            <a:xfrm>
              <a:off x="9523413" y="1570038"/>
              <a:ext cx="30162" cy="30163"/>
            </a:xfrm>
            <a:custGeom>
              <a:avLst/>
              <a:gdLst>
                <a:gd name="T0" fmla="*/ 7 w 19"/>
                <a:gd name="T1" fmla="*/ 19 h 19"/>
                <a:gd name="T2" fmla="*/ 19 w 19"/>
                <a:gd name="T3" fmla="*/ 9 h 19"/>
                <a:gd name="T4" fmla="*/ 14 w 19"/>
                <a:gd name="T5" fmla="*/ 0 h 19"/>
                <a:gd name="T6" fmla="*/ 5 w 19"/>
                <a:gd name="T7" fmla="*/ 2 h 19"/>
                <a:gd name="T8" fmla="*/ 0 w 19"/>
                <a:gd name="T9" fmla="*/ 11 h 19"/>
                <a:gd name="T10" fmla="*/ 7 w 19"/>
                <a:gd name="T11" fmla="*/ 19 h 19"/>
              </a:gdLst>
              <a:ahLst/>
              <a:cxnLst>
                <a:cxn ang="0">
                  <a:pos x="T0" y="T1"/>
                </a:cxn>
                <a:cxn ang="0">
                  <a:pos x="T2" y="T3"/>
                </a:cxn>
                <a:cxn ang="0">
                  <a:pos x="T4" y="T5"/>
                </a:cxn>
                <a:cxn ang="0">
                  <a:pos x="T6" y="T7"/>
                </a:cxn>
                <a:cxn ang="0">
                  <a:pos x="T8" y="T9"/>
                </a:cxn>
                <a:cxn ang="0">
                  <a:pos x="T10" y="T11"/>
                </a:cxn>
              </a:cxnLst>
              <a:rect l="0" t="0" r="r" b="b"/>
              <a:pathLst>
                <a:path w="19" h="19">
                  <a:moveTo>
                    <a:pt x="7" y="19"/>
                  </a:moveTo>
                  <a:lnTo>
                    <a:pt x="19" y="9"/>
                  </a:lnTo>
                  <a:lnTo>
                    <a:pt x="14" y="0"/>
                  </a:lnTo>
                  <a:lnTo>
                    <a:pt x="5" y="2"/>
                  </a:lnTo>
                  <a:lnTo>
                    <a:pt x="0" y="11"/>
                  </a:lnTo>
                  <a:lnTo>
                    <a:pt x="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8" name="Freeform 37"/>
            <p:cNvSpPr>
              <a:spLocks/>
            </p:cNvSpPr>
            <p:nvPr/>
          </p:nvSpPr>
          <p:spPr bwMode="auto">
            <a:xfrm>
              <a:off x="9466263" y="1539875"/>
              <a:ext cx="53975" cy="41275"/>
            </a:xfrm>
            <a:custGeom>
              <a:avLst/>
              <a:gdLst>
                <a:gd name="T0" fmla="*/ 14 w 14"/>
                <a:gd name="T1" fmla="*/ 2 h 11"/>
                <a:gd name="T2" fmla="*/ 12 w 14"/>
                <a:gd name="T3" fmla="*/ 8 h 11"/>
                <a:gd name="T4" fmla="*/ 11 w 14"/>
                <a:gd name="T5" fmla="*/ 11 h 11"/>
                <a:gd name="T6" fmla="*/ 7 w 14"/>
                <a:gd name="T7" fmla="*/ 10 h 11"/>
                <a:gd name="T8" fmla="*/ 0 w 14"/>
                <a:gd name="T9" fmla="*/ 10 h 11"/>
                <a:gd name="T10" fmla="*/ 2 w 14"/>
                <a:gd name="T11" fmla="*/ 5 h 11"/>
                <a:gd name="T12" fmla="*/ 7 w 14"/>
                <a:gd name="T13" fmla="*/ 0 h 11"/>
                <a:gd name="T14" fmla="*/ 14 w 14"/>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14" y="2"/>
                  </a:moveTo>
                  <a:cubicBezTo>
                    <a:pt x="12" y="8"/>
                    <a:pt x="12" y="8"/>
                    <a:pt x="12" y="8"/>
                  </a:cubicBezTo>
                  <a:cubicBezTo>
                    <a:pt x="11" y="11"/>
                    <a:pt x="11" y="11"/>
                    <a:pt x="11" y="11"/>
                  </a:cubicBezTo>
                  <a:cubicBezTo>
                    <a:pt x="11" y="11"/>
                    <a:pt x="8" y="10"/>
                    <a:pt x="7" y="10"/>
                  </a:cubicBezTo>
                  <a:cubicBezTo>
                    <a:pt x="6" y="10"/>
                    <a:pt x="0" y="10"/>
                    <a:pt x="0" y="10"/>
                  </a:cubicBezTo>
                  <a:cubicBezTo>
                    <a:pt x="2" y="5"/>
                    <a:pt x="2" y="5"/>
                    <a:pt x="2" y="5"/>
                  </a:cubicBezTo>
                  <a:cubicBezTo>
                    <a:pt x="7" y="0"/>
                    <a:pt x="7" y="0"/>
                    <a:pt x="7" y="0"/>
                  </a:cubicBez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09" name="Freeform 38"/>
            <p:cNvSpPr>
              <a:spLocks/>
            </p:cNvSpPr>
            <p:nvPr/>
          </p:nvSpPr>
          <p:spPr bwMode="auto">
            <a:xfrm>
              <a:off x="9388475" y="1576388"/>
              <a:ext cx="44450" cy="57150"/>
            </a:xfrm>
            <a:custGeom>
              <a:avLst/>
              <a:gdLst>
                <a:gd name="T0" fmla="*/ 16 w 28"/>
                <a:gd name="T1" fmla="*/ 22 h 36"/>
                <a:gd name="T2" fmla="*/ 2 w 28"/>
                <a:gd name="T3" fmla="*/ 36 h 36"/>
                <a:gd name="T4" fmla="*/ 0 w 28"/>
                <a:gd name="T5" fmla="*/ 22 h 36"/>
                <a:gd name="T6" fmla="*/ 4 w 28"/>
                <a:gd name="T7" fmla="*/ 7 h 36"/>
                <a:gd name="T8" fmla="*/ 16 w 28"/>
                <a:gd name="T9" fmla="*/ 0 h 36"/>
                <a:gd name="T10" fmla="*/ 28 w 28"/>
                <a:gd name="T11" fmla="*/ 0 h 36"/>
                <a:gd name="T12" fmla="*/ 28 w 28"/>
                <a:gd name="T13" fmla="*/ 7 h 36"/>
                <a:gd name="T14" fmla="*/ 23 w 28"/>
                <a:gd name="T15" fmla="*/ 17 h 36"/>
                <a:gd name="T16" fmla="*/ 16 w 28"/>
                <a:gd name="T1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6">
                  <a:moveTo>
                    <a:pt x="16" y="22"/>
                  </a:moveTo>
                  <a:lnTo>
                    <a:pt x="2" y="36"/>
                  </a:lnTo>
                  <a:lnTo>
                    <a:pt x="0" y="22"/>
                  </a:lnTo>
                  <a:lnTo>
                    <a:pt x="4" y="7"/>
                  </a:lnTo>
                  <a:lnTo>
                    <a:pt x="16" y="0"/>
                  </a:lnTo>
                  <a:lnTo>
                    <a:pt x="28" y="0"/>
                  </a:lnTo>
                  <a:lnTo>
                    <a:pt x="28" y="7"/>
                  </a:lnTo>
                  <a:lnTo>
                    <a:pt x="23" y="17"/>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0" name="Freeform 39"/>
            <p:cNvSpPr>
              <a:spLocks/>
            </p:cNvSpPr>
            <p:nvPr/>
          </p:nvSpPr>
          <p:spPr bwMode="auto">
            <a:xfrm>
              <a:off x="9312275" y="1652588"/>
              <a:ext cx="46037" cy="63500"/>
            </a:xfrm>
            <a:custGeom>
              <a:avLst/>
              <a:gdLst>
                <a:gd name="T0" fmla="*/ 29 w 29"/>
                <a:gd name="T1" fmla="*/ 9 h 40"/>
                <a:gd name="T2" fmla="*/ 19 w 29"/>
                <a:gd name="T3" fmla="*/ 21 h 40"/>
                <a:gd name="T4" fmla="*/ 10 w 29"/>
                <a:gd name="T5" fmla="*/ 35 h 40"/>
                <a:gd name="T6" fmla="*/ 0 w 29"/>
                <a:gd name="T7" fmla="*/ 40 h 40"/>
                <a:gd name="T8" fmla="*/ 7 w 29"/>
                <a:gd name="T9" fmla="*/ 23 h 40"/>
                <a:gd name="T10" fmla="*/ 17 w 29"/>
                <a:gd name="T11" fmla="*/ 4 h 40"/>
                <a:gd name="T12" fmla="*/ 24 w 29"/>
                <a:gd name="T13" fmla="*/ 0 h 40"/>
                <a:gd name="T14" fmla="*/ 29 w 29"/>
                <a:gd name="T15" fmla="*/ 9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40">
                  <a:moveTo>
                    <a:pt x="29" y="9"/>
                  </a:moveTo>
                  <a:lnTo>
                    <a:pt x="19" y="21"/>
                  </a:lnTo>
                  <a:lnTo>
                    <a:pt x="10" y="35"/>
                  </a:lnTo>
                  <a:lnTo>
                    <a:pt x="0" y="40"/>
                  </a:lnTo>
                  <a:lnTo>
                    <a:pt x="7" y="23"/>
                  </a:lnTo>
                  <a:lnTo>
                    <a:pt x="17" y="4"/>
                  </a:lnTo>
                  <a:lnTo>
                    <a:pt x="24" y="0"/>
                  </a:lnTo>
                  <a:lnTo>
                    <a:pt x="2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1" name="Freeform 40"/>
            <p:cNvSpPr>
              <a:spLocks/>
            </p:cNvSpPr>
            <p:nvPr/>
          </p:nvSpPr>
          <p:spPr bwMode="auto">
            <a:xfrm>
              <a:off x="9402763" y="1655763"/>
              <a:ext cx="41275" cy="26988"/>
            </a:xfrm>
            <a:custGeom>
              <a:avLst/>
              <a:gdLst>
                <a:gd name="T0" fmla="*/ 12 w 26"/>
                <a:gd name="T1" fmla="*/ 2 h 17"/>
                <a:gd name="T2" fmla="*/ 5 w 26"/>
                <a:gd name="T3" fmla="*/ 5 h 17"/>
                <a:gd name="T4" fmla="*/ 0 w 26"/>
                <a:gd name="T5" fmla="*/ 12 h 17"/>
                <a:gd name="T6" fmla="*/ 7 w 26"/>
                <a:gd name="T7" fmla="*/ 14 h 17"/>
                <a:gd name="T8" fmla="*/ 14 w 26"/>
                <a:gd name="T9" fmla="*/ 17 h 17"/>
                <a:gd name="T10" fmla="*/ 26 w 26"/>
                <a:gd name="T11" fmla="*/ 10 h 17"/>
                <a:gd name="T12" fmla="*/ 19 w 26"/>
                <a:gd name="T13" fmla="*/ 0 h 17"/>
                <a:gd name="T14" fmla="*/ 12 w 26"/>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7">
                  <a:moveTo>
                    <a:pt x="12" y="2"/>
                  </a:moveTo>
                  <a:lnTo>
                    <a:pt x="5" y="5"/>
                  </a:lnTo>
                  <a:lnTo>
                    <a:pt x="0" y="12"/>
                  </a:lnTo>
                  <a:lnTo>
                    <a:pt x="7" y="14"/>
                  </a:lnTo>
                  <a:lnTo>
                    <a:pt x="14" y="17"/>
                  </a:lnTo>
                  <a:lnTo>
                    <a:pt x="26" y="10"/>
                  </a:lnTo>
                  <a:lnTo>
                    <a:pt x="19" y="0"/>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2" name="Freeform 41"/>
            <p:cNvSpPr>
              <a:spLocks/>
            </p:cNvSpPr>
            <p:nvPr/>
          </p:nvSpPr>
          <p:spPr bwMode="auto">
            <a:xfrm>
              <a:off x="9429750" y="1603375"/>
              <a:ext cx="19050" cy="22225"/>
            </a:xfrm>
            <a:custGeom>
              <a:avLst/>
              <a:gdLst>
                <a:gd name="T0" fmla="*/ 0 w 12"/>
                <a:gd name="T1" fmla="*/ 14 h 14"/>
                <a:gd name="T2" fmla="*/ 9 w 12"/>
                <a:gd name="T3" fmla="*/ 14 h 14"/>
                <a:gd name="T4" fmla="*/ 12 w 12"/>
                <a:gd name="T5" fmla="*/ 0 h 14"/>
                <a:gd name="T6" fmla="*/ 2 w 12"/>
                <a:gd name="T7" fmla="*/ 5 h 14"/>
                <a:gd name="T8" fmla="*/ 0 w 12"/>
                <a:gd name="T9" fmla="*/ 14 h 14"/>
              </a:gdLst>
              <a:ahLst/>
              <a:cxnLst>
                <a:cxn ang="0">
                  <a:pos x="T0" y="T1"/>
                </a:cxn>
                <a:cxn ang="0">
                  <a:pos x="T2" y="T3"/>
                </a:cxn>
                <a:cxn ang="0">
                  <a:pos x="T4" y="T5"/>
                </a:cxn>
                <a:cxn ang="0">
                  <a:pos x="T6" y="T7"/>
                </a:cxn>
                <a:cxn ang="0">
                  <a:pos x="T8" y="T9"/>
                </a:cxn>
              </a:cxnLst>
              <a:rect l="0" t="0" r="r" b="b"/>
              <a:pathLst>
                <a:path w="12" h="14">
                  <a:moveTo>
                    <a:pt x="0" y="14"/>
                  </a:moveTo>
                  <a:lnTo>
                    <a:pt x="9" y="14"/>
                  </a:lnTo>
                  <a:lnTo>
                    <a:pt x="12" y="0"/>
                  </a:lnTo>
                  <a:lnTo>
                    <a:pt x="2" y="5"/>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3" name="Freeform 42"/>
            <p:cNvSpPr>
              <a:spLocks/>
            </p:cNvSpPr>
            <p:nvPr/>
          </p:nvSpPr>
          <p:spPr bwMode="auto">
            <a:xfrm>
              <a:off x="9418638" y="1701800"/>
              <a:ext cx="22225" cy="25400"/>
            </a:xfrm>
            <a:custGeom>
              <a:avLst/>
              <a:gdLst>
                <a:gd name="T0" fmla="*/ 14 w 14"/>
                <a:gd name="T1" fmla="*/ 7 h 16"/>
                <a:gd name="T2" fmla="*/ 11 w 14"/>
                <a:gd name="T3" fmla="*/ 16 h 16"/>
                <a:gd name="T4" fmla="*/ 2 w 14"/>
                <a:gd name="T5" fmla="*/ 16 h 16"/>
                <a:gd name="T6" fmla="*/ 0 w 14"/>
                <a:gd name="T7" fmla="*/ 7 h 16"/>
                <a:gd name="T8" fmla="*/ 2 w 14"/>
                <a:gd name="T9" fmla="*/ 0 h 16"/>
                <a:gd name="T10" fmla="*/ 9 w 14"/>
                <a:gd name="T11" fmla="*/ 0 h 16"/>
                <a:gd name="T12" fmla="*/ 14 w 14"/>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7"/>
                  </a:moveTo>
                  <a:lnTo>
                    <a:pt x="11" y="16"/>
                  </a:lnTo>
                  <a:lnTo>
                    <a:pt x="2" y="16"/>
                  </a:lnTo>
                  <a:lnTo>
                    <a:pt x="0" y="7"/>
                  </a:lnTo>
                  <a:lnTo>
                    <a:pt x="2" y="0"/>
                  </a:lnTo>
                  <a:lnTo>
                    <a:pt x="9"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spTree>
    <p:extLst>
      <p:ext uri="{BB962C8B-B14F-4D97-AF65-F5344CB8AC3E}">
        <p14:creationId xmlns:p14="http://schemas.microsoft.com/office/powerpoint/2010/main" val="2080622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wipe(up)">
                                      <p:cBhvr>
                                        <p:cTn id="7" dur="500"/>
                                        <p:tgtEl>
                                          <p:spTgt spid="119"/>
                                        </p:tgtEl>
                                      </p:cBhvr>
                                    </p:animEffect>
                                  </p:childTnLst>
                                </p:cTn>
                              </p:par>
                              <p:par>
                                <p:cTn id="8" presetID="10" presetClass="entr" presetSubtype="0" fill="hold" nodeType="withEffect">
                                  <p:stCondLst>
                                    <p:cond delay="0"/>
                                  </p:stCondLst>
                                  <p:childTnLst>
                                    <p:set>
                                      <p:cBhvr>
                                        <p:cTn id="9" dur="1" fill="hold">
                                          <p:stCondLst>
                                            <p:cond delay="0"/>
                                          </p:stCondLst>
                                        </p:cTn>
                                        <p:tgtEl>
                                          <p:spTgt spid="118"/>
                                        </p:tgtEl>
                                        <p:attrNameLst>
                                          <p:attrName>style.visibility</p:attrName>
                                        </p:attrNameLst>
                                      </p:cBhvr>
                                      <p:to>
                                        <p:strVal val="visible"/>
                                      </p:to>
                                    </p:set>
                                    <p:animEffect transition="in" filter="fade">
                                      <p:cBhvr>
                                        <p:cTn id="10" dur="1200"/>
                                        <p:tgtEl>
                                          <p:spTgt spid="118"/>
                                        </p:tgtEl>
                                      </p:cBhvr>
                                    </p:animEffect>
                                  </p:childTnLst>
                                </p:cTn>
                              </p:par>
                              <p:par>
                                <p:cTn id="11" presetID="10" presetClass="entr" presetSubtype="0" fill="hold" nodeType="withEffect">
                                  <p:stCondLst>
                                    <p:cond delay="300"/>
                                  </p:stCondLst>
                                  <p:childTnLst>
                                    <p:set>
                                      <p:cBhvr>
                                        <p:cTn id="12" dur="1" fill="hold">
                                          <p:stCondLst>
                                            <p:cond delay="0"/>
                                          </p:stCondLst>
                                        </p:cTn>
                                        <p:tgtEl>
                                          <p:spTgt spid="114"/>
                                        </p:tgtEl>
                                        <p:attrNameLst>
                                          <p:attrName>style.visibility</p:attrName>
                                        </p:attrNameLst>
                                      </p:cBhvr>
                                      <p:to>
                                        <p:strVal val="visible"/>
                                      </p:to>
                                    </p:set>
                                    <p:animEffect transition="in" filter="fade">
                                      <p:cBhvr>
                                        <p:cTn id="13" dur="1200"/>
                                        <p:tgtEl>
                                          <p:spTgt spid="114"/>
                                        </p:tgtEl>
                                      </p:cBhvr>
                                    </p:animEffect>
                                  </p:childTnLst>
                                </p:cTn>
                              </p:par>
                              <p:par>
                                <p:cTn id="14" presetID="10" presetClass="entr" presetSubtype="0" fill="hold" nodeType="withEffect">
                                  <p:stCondLst>
                                    <p:cond delay="600"/>
                                  </p:stCondLst>
                                  <p:childTnLst>
                                    <p:set>
                                      <p:cBhvr>
                                        <p:cTn id="15" dur="1" fill="hold">
                                          <p:stCondLst>
                                            <p:cond delay="0"/>
                                          </p:stCondLst>
                                        </p:cTn>
                                        <p:tgtEl>
                                          <p:spTgt spid="117"/>
                                        </p:tgtEl>
                                        <p:attrNameLst>
                                          <p:attrName>style.visibility</p:attrName>
                                        </p:attrNameLst>
                                      </p:cBhvr>
                                      <p:to>
                                        <p:strVal val="visible"/>
                                      </p:to>
                                    </p:set>
                                    <p:animEffect transition="in" filter="fade">
                                      <p:cBhvr>
                                        <p:cTn id="16" dur="1200"/>
                                        <p:tgtEl>
                                          <p:spTgt spid="117"/>
                                        </p:tgtEl>
                                      </p:cBhvr>
                                    </p:animEffect>
                                  </p:childTnLst>
                                </p:cTn>
                              </p:par>
                              <p:par>
                                <p:cTn id="17" presetID="10" presetClass="entr" presetSubtype="0" fill="hold" nodeType="withEffect">
                                  <p:stCondLst>
                                    <p:cond delay="900"/>
                                  </p:stCondLst>
                                  <p:childTnLst>
                                    <p:set>
                                      <p:cBhvr>
                                        <p:cTn id="18" dur="1" fill="hold">
                                          <p:stCondLst>
                                            <p:cond delay="0"/>
                                          </p:stCondLst>
                                        </p:cTn>
                                        <p:tgtEl>
                                          <p:spTgt spid="115"/>
                                        </p:tgtEl>
                                        <p:attrNameLst>
                                          <p:attrName>style.visibility</p:attrName>
                                        </p:attrNameLst>
                                      </p:cBhvr>
                                      <p:to>
                                        <p:strVal val="visible"/>
                                      </p:to>
                                    </p:set>
                                    <p:animEffect transition="in" filter="fade">
                                      <p:cBhvr>
                                        <p:cTn id="19" dur="1200"/>
                                        <p:tgtEl>
                                          <p:spTgt spid="115"/>
                                        </p:tgtEl>
                                      </p:cBhvr>
                                    </p:animEffect>
                                  </p:childTnLst>
                                </p:cTn>
                              </p:par>
                              <p:par>
                                <p:cTn id="20" presetID="10" presetClass="entr" presetSubtype="0" fill="hold" nodeType="withEffect">
                                  <p:stCondLst>
                                    <p:cond delay="1200"/>
                                  </p:stCondLst>
                                  <p:childTnLst>
                                    <p:set>
                                      <p:cBhvr>
                                        <p:cTn id="21" dur="1" fill="hold">
                                          <p:stCondLst>
                                            <p:cond delay="0"/>
                                          </p:stCondLst>
                                        </p:cTn>
                                        <p:tgtEl>
                                          <p:spTgt spid="116"/>
                                        </p:tgtEl>
                                        <p:attrNameLst>
                                          <p:attrName>style.visibility</p:attrName>
                                        </p:attrNameLst>
                                      </p:cBhvr>
                                      <p:to>
                                        <p:strVal val="visible"/>
                                      </p:to>
                                    </p:set>
                                    <p:animEffect transition="in" filter="fade">
                                      <p:cBhvr>
                                        <p:cTn id="22" dur="1200"/>
                                        <p:tgtEl>
                                          <p:spTgt spid="11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500"/>
                                        <p:tgtEl>
                                          <p:spTgt spid="85"/>
                                        </p:tgtEl>
                                      </p:cBhvr>
                                    </p:animEffect>
                                  </p:childTnLst>
                                </p:cTn>
                              </p:par>
                              <p:par>
                                <p:cTn id="28" presetID="10" presetClass="entr" presetSubtype="0" fill="hold" nodeType="with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500"/>
                                        <p:tgtEl>
                                          <p:spTgt spid="83"/>
                                        </p:tgtEl>
                                      </p:cBhvr>
                                    </p:animEffect>
                                  </p:childTnLst>
                                </p:cTn>
                              </p:par>
                              <p:par>
                                <p:cTn id="31" presetID="10" presetClass="entr" presetSubtype="0" fill="hold" nodeType="withEffect">
                                  <p:stCondLst>
                                    <p:cond delay="0"/>
                                  </p:stCondLst>
                                  <p:childTnLst>
                                    <p:set>
                                      <p:cBhvr>
                                        <p:cTn id="32" dur="1" fill="hold">
                                          <p:stCondLst>
                                            <p:cond delay="0"/>
                                          </p:stCondLst>
                                        </p:cTn>
                                        <p:tgtEl>
                                          <p:spTgt spid="84"/>
                                        </p:tgtEl>
                                        <p:attrNameLst>
                                          <p:attrName>style.visibility</p:attrName>
                                        </p:attrNameLst>
                                      </p:cBhvr>
                                      <p:to>
                                        <p:strVal val="visible"/>
                                      </p:to>
                                    </p:set>
                                    <p:animEffect transition="in" filter="fade">
                                      <p:cBhvr>
                                        <p:cTn id="33" dur="500"/>
                                        <p:tgtEl>
                                          <p:spTgt spid="8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2"/>
                                        </p:tgtEl>
                                        <p:attrNameLst>
                                          <p:attrName>style.visibility</p:attrName>
                                        </p:attrNameLst>
                                      </p:cBhvr>
                                      <p:to>
                                        <p:strVal val="visible"/>
                                      </p:to>
                                    </p:set>
                                    <p:animEffect transition="in" filter="fade">
                                      <p:cBhvr>
                                        <p:cTn id="36" dur="500"/>
                                        <p:tgtEl>
                                          <p:spTgt spid="8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spaço Reservado para Conteúdo 2"/>
          <p:cNvSpPr>
            <a:spLocks noGrp="1"/>
          </p:cNvSpPr>
          <p:nvPr>
            <p:ph idx="4294967295"/>
          </p:nvPr>
        </p:nvSpPr>
        <p:spPr>
          <a:xfrm>
            <a:off x="597064" y="1879008"/>
            <a:ext cx="3647024" cy="1568450"/>
          </a:xfrm>
          <a:prstGeom prst="rect">
            <a:avLst/>
          </a:prstGeom>
        </p:spPr>
        <p:txBody>
          <a:bodyPr/>
          <a:lstStyle/>
          <a:p>
            <a:r>
              <a:rPr lang="pt-BR" sz="2000" dirty="0"/>
              <a:t>a forma como as pessoas participaram do </a:t>
            </a:r>
            <a:r>
              <a:rPr lang="pt-BR" sz="2000" dirty="0" err="1"/>
              <a:t>Sebraetec</a:t>
            </a:r>
            <a:r>
              <a:rPr lang="pt-BR" sz="2000" dirty="0"/>
              <a:t> (em 2015) quase não se alterou em comparação com o ano anterior</a:t>
            </a:r>
          </a:p>
        </p:txBody>
      </p:sp>
      <p:sp>
        <p:nvSpPr>
          <p:cNvPr id="13" name="Espaço Reservado para Conteúdo 2"/>
          <p:cNvSpPr txBox="1">
            <a:spLocks/>
          </p:cNvSpPr>
          <p:nvPr/>
        </p:nvSpPr>
        <p:spPr>
          <a:xfrm>
            <a:off x="694334" y="5249354"/>
            <a:ext cx="2721427" cy="853701"/>
          </a:xfrm>
          <a:prstGeom prst="rect">
            <a:avLst/>
          </a:prstGeom>
          <a:noFill/>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Font typeface="Arial" panose="020B0604020202020204" pitchFamily="34" charset="0"/>
              <a:buNone/>
            </a:pPr>
            <a:r>
              <a:rPr lang="pt-BR" sz="1600" dirty="0">
                <a:solidFill>
                  <a:schemeClr val="bg2">
                    <a:lumMod val="50000"/>
                  </a:schemeClr>
                </a:solidFill>
                <a:latin typeface="+mn-lt"/>
              </a:rPr>
              <a:t>*desconsiderando aqueles que não souberam responder</a:t>
            </a:r>
            <a:endParaRPr lang="pt-BR" sz="1600" b="1" dirty="0">
              <a:solidFill>
                <a:schemeClr val="bg2">
                  <a:lumMod val="50000"/>
                </a:schemeClr>
              </a:solidFill>
              <a:latin typeface="+mn-lt"/>
            </a:endParaRPr>
          </a:p>
        </p:txBody>
      </p:sp>
      <p:sp>
        <p:nvSpPr>
          <p:cNvPr id="26" name="Espaço Reservado para Conteúdo 2"/>
          <p:cNvSpPr txBox="1">
            <a:spLocks/>
          </p:cNvSpPr>
          <p:nvPr/>
        </p:nvSpPr>
        <p:spPr>
          <a:xfrm>
            <a:off x="3463443" y="838728"/>
            <a:ext cx="5265114" cy="51438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000" b="1" dirty="0">
                <a:solidFill>
                  <a:schemeClr val="accent1">
                    <a:lumMod val="75000"/>
                  </a:schemeClr>
                </a:solidFill>
                <a:latin typeface="+mn-lt"/>
              </a:rPr>
              <a:t>participação por ‘solicitação’ ou ‘indicação’*</a:t>
            </a:r>
          </a:p>
        </p:txBody>
      </p:sp>
      <p:sp>
        <p:nvSpPr>
          <p:cNvPr id="31"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5" name="Tabela 4"/>
          <p:cNvGraphicFramePr>
            <a:graphicFrameLocks noGrp="1"/>
          </p:cNvGraphicFramePr>
          <p:nvPr>
            <p:extLst/>
          </p:nvPr>
        </p:nvGraphicFramePr>
        <p:xfrm>
          <a:off x="7943914" y="2141318"/>
          <a:ext cx="3000090" cy="2784069"/>
        </p:xfrm>
        <a:graphic>
          <a:graphicData uri="http://schemas.openxmlformats.org/drawingml/2006/table">
            <a:tbl>
              <a:tblPr>
                <a:tableStyleId>{5C22544A-7EE6-4342-B048-85BDC9FD1C3A}</a:tableStyleId>
              </a:tblPr>
              <a:tblGrid>
                <a:gridCol w="2258139">
                  <a:extLst>
                    <a:ext uri="{9D8B030D-6E8A-4147-A177-3AD203B41FA5}">
                      <a16:colId xmlns:a16="http://schemas.microsoft.com/office/drawing/2014/main" xmlns="" val="20000"/>
                    </a:ext>
                  </a:extLst>
                </a:gridCol>
                <a:gridCol w="618019">
                  <a:extLst>
                    <a:ext uri="{9D8B030D-6E8A-4147-A177-3AD203B41FA5}">
                      <a16:colId xmlns:a16="http://schemas.microsoft.com/office/drawing/2014/main" xmlns="" val="20001"/>
                    </a:ext>
                  </a:extLst>
                </a:gridCol>
                <a:gridCol w="123932">
                  <a:extLst>
                    <a:ext uri="{9D8B030D-6E8A-4147-A177-3AD203B41FA5}">
                      <a16:colId xmlns:a16="http://schemas.microsoft.com/office/drawing/2014/main" xmlns="" val="20002"/>
                    </a:ext>
                  </a:extLst>
                </a:gridCol>
              </a:tblGrid>
              <a:tr h="365589">
                <a:tc>
                  <a:txBody>
                    <a:bodyPr/>
                    <a:lstStyle/>
                    <a:p>
                      <a:pPr algn="r" fontAlgn="ctr"/>
                      <a:r>
                        <a:rPr lang="pt-BR" sz="1400" b="0" u="none" strike="noStrike" dirty="0">
                          <a:solidFill>
                            <a:srgbClr val="002060"/>
                          </a:solidFill>
                          <a:effectLst/>
                        </a:rPr>
                        <a:t>sim, solicitei</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32</a:t>
                      </a:r>
                      <a:r>
                        <a:rPr lang="pt-BR" sz="1400" b="1" u="none" dirty="0">
                          <a:solidFill>
                            <a:schemeClr val="bg1">
                              <a:lumMod val="50000"/>
                            </a:schemeClr>
                          </a:solidFill>
                        </a:rPr>
                        <a:t>%</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FAADC"/>
                    </a:solidFill>
                  </a:tcPr>
                </a:tc>
                <a:extLst>
                  <a:ext uri="{0D108BD9-81ED-4DB2-BD59-A6C34878D82A}">
                    <a16:rowId xmlns:a16="http://schemas.microsoft.com/office/drawing/2014/main" xmlns="" val="10000"/>
                  </a:ext>
                </a:extLst>
              </a:tr>
              <a:tr h="432000">
                <a:tc>
                  <a:txBody>
                    <a:bodyPr/>
                    <a:lstStyle/>
                    <a:p>
                      <a:pPr algn="r" fontAlgn="ctr"/>
                      <a:r>
                        <a:rPr lang="pt-BR" sz="1400" b="0" u="none" strike="noStrike" dirty="0">
                          <a:solidFill>
                            <a:srgbClr val="002060"/>
                          </a:solidFill>
                          <a:effectLst/>
                        </a:rPr>
                        <a:t>não, mas um </a:t>
                      </a:r>
                      <a:r>
                        <a:rPr lang="pt-BR" sz="1400" b="1" u="none" strike="noStrike" dirty="0">
                          <a:solidFill>
                            <a:srgbClr val="002060"/>
                          </a:solidFill>
                          <a:effectLst/>
                        </a:rPr>
                        <a:t>consultor</a:t>
                      </a:r>
                      <a:r>
                        <a:rPr lang="pt-BR" sz="1400" b="0" u="none" strike="noStrike" dirty="0">
                          <a:solidFill>
                            <a:srgbClr val="002060"/>
                          </a:solidFill>
                          <a:effectLst/>
                        </a:rPr>
                        <a:t> me </a:t>
                      </a:r>
                      <a:r>
                        <a:rPr lang="pt-BR" sz="1400" b="1" u="none" strike="noStrike" dirty="0">
                          <a:solidFill>
                            <a:srgbClr val="002060"/>
                          </a:solidFill>
                          <a:effectLst/>
                        </a:rPr>
                        <a:t>indicou</a:t>
                      </a:r>
                      <a:r>
                        <a:rPr lang="pt-BR" sz="1400" b="0" u="none" strike="noStrike" dirty="0">
                          <a:solidFill>
                            <a:srgbClr val="002060"/>
                          </a:solidFill>
                          <a:effectLst/>
                        </a:rPr>
                        <a:t> e eu aceitei</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29</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7D31"/>
                    </a:solidFill>
                  </a:tcPr>
                </a:tc>
                <a:extLst>
                  <a:ext uri="{0D108BD9-81ED-4DB2-BD59-A6C34878D82A}">
                    <a16:rowId xmlns:a16="http://schemas.microsoft.com/office/drawing/2014/main" xmlns="" val="10001"/>
                  </a:ext>
                </a:extLst>
              </a:tr>
              <a:tr h="432000">
                <a:tc>
                  <a:txBody>
                    <a:bodyPr/>
                    <a:lstStyle/>
                    <a:p>
                      <a:pPr algn="r" fontAlgn="ctr"/>
                      <a:r>
                        <a:rPr lang="pt-BR" sz="1400" b="0" u="none" strike="noStrike" dirty="0">
                          <a:solidFill>
                            <a:srgbClr val="002060"/>
                          </a:solidFill>
                          <a:effectLst/>
                        </a:rPr>
                        <a:t>não, mas o </a:t>
                      </a:r>
                      <a:r>
                        <a:rPr lang="pt-BR" sz="1400" b="1" u="none" strike="noStrike" dirty="0">
                          <a:solidFill>
                            <a:srgbClr val="002060"/>
                          </a:solidFill>
                          <a:effectLst/>
                        </a:rPr>
                        <a:t>Sebrae</a:t>
                      </a:r>
                      <a:r>
                        <a:rPr lang="pt-BR" sz="1400" b="0" u="none" strike="noStrike" dirty="0">
                          <a:solidFill>
                            <a:srgbClr val="002060"/>
                          </a:solidFill>
                          <a:effectLst/>
                        </a:rPr>
                        <a:t> me </a:t>
                      </a:r>
                      <a:r>
                        <a:rPr lang="pt-BR" sz="1400" b="1" u="none" strike="noStrike" dirty="0">
                          <a:solidFill>
                            <a:srgbClr val="002060"/>
                          </a:solidFill>
                          <a:effectLst/>
                        </a:rPr>
                        <a:t>indicou</a:t>
                      </a:r>
                      <a:r>
                        <a:rPr lang="pt-BR" sz="1400" b="0" u="none" strike="noStrike" dirty="0">
                          <a:solidFill>
                            <a:srgbClr val="002060"/>
                          </a:solidFill>
                          <a:effectLst/>
                        </a:rPr>
                        <a:t> e eu aceitei</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24</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5A5A5"/>
                    </a:solidFill>
                  </a:tcPr>
                </a:tc>
                <a:extLst>
                  <a:ext uri="{0D108BD9-81ED-4DB2-BD59-A6C34878D82A}">
                    <a16:rowId xmlns:a16="http://schemas.microsoft.com/office/drawing/2014/main" xmlns="" val="10002"/>
                  </a:ext>
                </a:extLst>
              </a:tr>
              <a:tr h="432000">
                <a:tc>
                  <a:txBody>
                    <a:bodyPr/>
                    <a:lstStyle/>
                    <a:p>
                      <a:pPr algn="r" fontAlgn="ctr"/>
                      <a:r>
                        <a:rPr lang="pt-BR" sz="1400" b="0" u="none" strike="noStrike" dirty="0">
                          <a:solidFill>
                            <a:srgbClr val="002060"/>
                          </a:solidFill>
                          <a:effectLst/>
                        </a:rPr>
                        <a:t>cooperativa/ associação/ sindicato indicou</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  5</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3"/>
                  </a:ext>
                </a:extLst>
              </a:tr>
              <a:tr h="432000">
                <a:tc>
                  <a:txBody>
                    <a:bodyPr/>
                    <a:lstStyle/>
                    <a:p>
                      <a:pPr algn="r" fontAlgn="ctr"/>
                      <a:r>
                        <a:rPr lang="pt-BR" sz="1400" b="0" u="none" strike="noStrike" dirty="0">
                          <a:solidFill>
                            <a:srgbClr val="002060"/>
                          </a:solidFill>
                          <a:effectLst/>
                        </a:rPr>
                        <a:t>amigo/ conhecido indicou</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  3</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xmlns="" val="10004"/>
                  </a:ext>
                </a:extLst>
              </a:tr>
              <a:tr h="432000">
                <a:tc>
                  <a:txBody>
                    <a:bodyPr/>
                    <a:lstStyle/>
                    <a:p>
                      <a:pPr algn="r" fontAlgn="ctr"/>
                      <a:r>
                        <a:rPr lang="pt-BR" sz="1400" b="0" u="none" strike="noStrike" dirty="0">
                          <a:solidFill>
                            <a:srgbClr val="002060"/>
                          </a:solidFill>
                          <a:effectLst/>
                        </a:rPr>
                        <a:t>outros</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  7</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70AD47"/>
                    </a:solidFill>
                  </a:tcPr>
                </a:tc>
                <a:extLst>
                  <a:ext uri="{0D108BD9-81ED-4DB2-BD59-A6C34878D82A}">
                    <a16:rowId xmlns:a16="http://schemas.microsoft.com/office/drawing/2014/main" xmlns="" val="10005"/>
                  </a:ext>
                </a:extLst>
              </a:tr>
            </a:tbl>
          </a:graphicData>
        </a:graphic>
      </p:graphicFrame>
      <p:grpSp>
        <p:nvGrpSpPr>
          <p:cNvPr id="14" name="Grupo 13"/>
          <p:cNvGrpSpPr/>
          <p:nvPr/>
        </p:nvGrpSpPr>
        <p:grpSpPr>
          <a:xfrm>
            <a:off x="7247101" y="5707720"/>
            <a:ext cx="2839419" cy="646331"/>
            <a:chOff x="6912237" y="5593090"/>
            <a:chExt cx="2839419" cy="646331"/>
          </a:xfrm>
        </p:grpSpPr>
        <p:pic>
          <p:nvPicPr>
            <p:cNvPr id="4" name="Imagem 3"/>
            <p:cNvPicPr>
              <a:picLocks noChangeAspect="1"/>
            </p:cNvPicPr>
            <p:nvPr/>
          </p:nvPicPr>
          <p:blipFill>
            <a:blip r:embed="rId2">
              <a:duotone>
                <a:schemeClr val="accent1">
                  <a:shade val="45000"/>
                  <a:satMod val="135000"/>
                </a:schemeClr>
                <a:prstClr val="white"/>
              </a:duotone>
            </a:blip>
            <a:stretch>
              <a:fillRect/>
            </a:stretch>
          </p:blipFill>
          <p:spPr>
            <a:xfrm>
              <a:off x="6912237" y="5667321"/>
              <a:ext cx="496819" cy="496819"/>
            </a:xfrm>
            <a:prstGeom prst="rect">
              <a:avLst/>
            </a:prstGeom>
          </p:spPr>
        </p:pic>
        <p:pic>
          <p:nvPicPr>
            <p:cNvPr id="34" name="Imagem 33"/>
            <p:cNvPicPr>
              <a:picLocks noChangeAspect="1"/>
            </p:cNvPicPr>
            <p:nvPr/>
          </p:nvPicPr>
          <p:blipFill>
            <a:blip r:embed="rId2">
              <a:lum bright="70000" contrast="-70000"/>
            </a:blip>
            <a:stretch>
              <a:fillRect/>
            </a:stretch>
          </p:blipFill>
          <p:spPr>
            <a:xfrm>
              <a:off x="7516072" y="5667321"/>
              <a:ext cx="496819" cy="496819"/>
            </a:xfrm>
            <a:prstGeom prst="rect">
              <a:avLst/>
            </a:prstGeom>
          </p:spPr>
        </p:pic>
        <p:sp>
          <p:nvSpPr>
            <p:cNvPr id="42" name="CaixaDeTexto 51"/>
            <p:cNvSpPr txBox="1"/>
            <p:nvPr/>
          </p:nvSpPr>
          <p:spPr>
            <a:xfrm>
              <a:off x="7959460" y="5593090"/>
              <a:ext cx="1207515" cy="64633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rPr>
                <a:t>53%</a:t>
              </a:r>
            </a:p>
          </p:txBody>
        </p:sp>
        <p:sp>
          <p:nvSpPr>
            <p:cNvPr id="43" name="Elipse 42"/>
            <p:cNvSpPr/>
            <p:nvPr/>
          </p:nvSpPr>
          <p:spPr>
            <a:xfrm>
              <a:off x="9097290" y="5894057"/>
              <a:ext cx="144856" cy="144856"/>
            </a:xfrm>
            <a:prstGeom prst="ellipse">
              <a:avLst/>
            </a:prstGeom>
            <a:solidFill>
              <a:srgbClr val="ED7D3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4" name="CaixaDeTexto 51"/>
            <p:cNvSpPr txBox="1"/>
            <p:nvPr/>
          </p:nvSpPr>
          <p:spPr>
            <a:xfrm>
              <a:off x="9242146" y="5693195"/>
              <a:ext cx="355425" cy="47094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2400" b="1" dirty="0">
                  <a:solidFill>
                    <a:schemeClr val="bg2">
                      <a:lumMod val="75000"/>
                    </a:schemeClr>
                  </a:solidFill>
                </a:rPr>
                <a:t>+</a:t>
              </a:r>
            </a:p>
          </p:txBody>
        </p:sp>
        <p:sp>
          <p:nvSpPr>
            <p:cNvPr id="45" name="Elipse 44"/>
            <p:cNvSpPr/>
            <p:nvPr/>
          </p:nvSpPr>
          <p:spPr>
            <a:xfrm>
              <a:off x="9606800" y="5894057"/>
              <a:ext cx="144856" cy="144856"/>
            </a:xfrm>
            <a:prstGeom prst="ellipse">
              <a:avLst/>
            </a:prstGeom>
            <a:solidFill>
              <a:schemeClr val="bg1">
                <a:lumMod val="6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51" name="Imagem 50"/>
            <p:cNvPicPr>
              <a:picLocks noChangeAspect="1"/>
            </p:cNvPicPr>
            <p:nvPr/>
          </p:nvPicPr>
          <p:blipFill rotWithShape="1">
            <a:blip r:embed="rId2">
              <a:duotone>
                <a:schemeClr val="accent1">
                  <a:shade val="45000"/>
                  <a:satMod val="135000"/>
                </a:schemeClr>
                <a:prstClr val="white"/>
              </a:duotone>
            </a:blip>
            <a:srcRect r="80818"/>
            <a:stretch/>
          </p:blipFill>
          <p:spPr>
            <a:xfrm>
              <a:off x="7516072" y="5667321"/>
              <a:ext cx="95296" cy="496819"/>
            </a:xfrm>
            <a:prstGeom prst="rect">
              <a:avLst/>
            </a:prstGeom>
          </p:spPr>
        </p:pic>
      </p:grpSp>
      <p:graphicFrame>
        <p:nvGraphicFramePr>
          <p:cNvPr id="59" name="Tabela 58"/>
          <p:cNvGraphicFramePr>
            <a:graphicFrameLocks noGrp="1"/>
          </p:cNvGraphicFramePr>
          <p:nvPr>
            <p:extLst>
              <p:ext uri="{D42A27DB-BD31-4B8C-83A1-F6EECF244321}">
                <p14:modId xmlns:p14="http://schemas.microsoft.com/office/powerpoint/2010/main" val="1083549693"/>
              </p:ext>
            </p:extLst>
          </p:nvPr>
        </p:nvGraphicFramePr>
        <p:xfrm>
          <a:off x="11010490" y="1569726"/>
          <a:ext cx="618019" cy="3396756"/>
        </p:xfrm>
        <a:graphic>
          <a:graphicData uri="http://schemas.openxmlformats.org/drawingml/2006/table">
            <a:tbl>
              <a:tblPr>
                <a:tableStyleId>{5C22544A-7EE6-4342-B048-85BDC9FD1C3A}</a:tableStyleId>
              </a:tblPr>
              <a:tblGrid>
                <a:gridCol w="618019">
                  <a:extLst>
                    <a:ext uri="{9D8B030D-6E8A-4147-A177-3AD203B41FA5}">
                      <a16:colId xmlns:a16="http://schemas.microsoft.com/office/drawing/2014/main" xmlns="" val="20000"/>
                    </a:ext>
                  </a:extLst>
                </a:gridCol>
              </a:tblGrid>
              <a:tr h="48931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400" b="1" dirty="0">
                          <a:solidFill>
                            <a:schemeClr val="accent4">
                              <a:lumMod val="75000"/>
                            </a:schemeClr>
                          </a:solidFill>
                        </a:rPr>
                        <a:t>2014</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48931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30</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1"/>
                  </a:ext>
                </a:extLst>
              </a:tr>
              <a:tr h="48931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29</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2"/>
                  </a:ext>
                </a:extLst>
              </a:tr>
              <a:tr h="51605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28</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3"/>
                  </a:ext>
                </a:extLst>
              </a:tr>
              <a:tr h="50699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4</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4"/>
                  </a:ext>
                </a:extLst>
              </a:tr>
              <a:tr h="4164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3</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5"/>
                  </a:ext>
                </a:extLst>
              </a:tr>
              <a:tr h="48931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6</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6"/>
                  </a:ext>
                </a:extLst>
              </a:tr>
            </a:tbl>
          </a:graphicData>
        </a:graphic>
      </p:graphicFrame>
      <p:grpSp>
        <p:nvGrpSpPr>
          <p:cNvPr id="63" name="Grupo 62"/>
          <p:cNvGrpSpPr/>
          <p:nvPr/>
        </p:nvGrpSpPr>
        <p:grpSpPr>
          <a:xfrm>
            <a:off x="10807700" y="5250792"/>
            <a:ext cx="1069593" cy="497735"/>
            <a:chOff x="10807700" y="5128364"/>
            <a:chExt cx="1069593" cy="497735"/>
          </a:xfrm>
        </p:grpSpPr>
        <p:sp>
          <p:nvSpPr>
            <p:cNvPr id="6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61" name="Imagem 60"/>
            <p:cNvPicPr>
              <a:picLocks noChangeAspect="1"/>
            </p:cNvPicPr>
            <p:nvPr/>
          </p:nvPicPr>
          <p:blipFill>
            <a:blip r:embed="rId3"/>
            <a:stretch>
              <a:fillRect/>
            </a:stretch>
          </p:blipFill>
          <p:spPr>
            <a:xfrm>
              <a:off x="10900443" y="5223781"/>
              <a:ext cx="222928" cy="295539"/>
            </a:xfrm>
            <a:prstGeom prst="rect">
              <a:avLst/>
            </a:prstGeom>
          </p:spPr>
        </p:pic>
        <p:sp>
          <p:nvSpPr>
            <p:cNvPr id="62" name="Retângulo 6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32" name="Espaço Reservado para Conteúdo 2"/>
          <p:cNvSpPr txBox="1">
            <a:spLocks/>
          </p:cNvSpPr>
          <p:nvPr/>
        </p:nvSpPr>
        <p:spPr>
          <a:xfrm>
            <a:off x="1810131" y="6159044"/>
            <a:ext cx="5318895"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P2 - </a:t>
            </a:r>
            <a:r>
              <a:rPr lang="pt-BR" sz="1200" dirty="0">
                <a:solidFill>
                  <a:schemeClr val="accent1">
                    <a:lumMod val="50000"/>
                  </a:schemeClr>
                </a:solidFill>
              </a:rPr>
              <a:t>O(A) Sr.(a) solicitou sua participação no programa ou foi indicado? (ESP-RU)</a:t>
            </a:r>
          </a:p>
          <a:p>
            <a:pPr marL="457200" lvl="1" indent="0">
              <a:buSzPct val="60000"/>
              <a:buFont typeface="Arial" panose="020B0604020202020204" pitchFamily="34" charset="0"/>
              <a:buNone/>
            </a:pPr>
            <a:endParaRPr lang="pt-BR" sz="1000" dirty="0">
              <a:solidFill>
                <a:schemeClr val="accent1">
                  <a:lumMod val="50000"/>
                </a:schemeClr>
              </a:solidFill>
            </a:endParaRPr>
          </a:p>
        </p:txBody>
      </p:sp>
      <p:grpSp>
        <p:nvGrpSpPr>
          <p:cNvPr id="7" name="Grupo 6"/>
          <p:cNvGrpSpPr/>
          <p:nvPr/>
        </p:nvGrpSpPr>
        <p:grpSpPr>
          <a:xfrm>
            <a:off x="4642338" y="1773054"/>
            <a:ext cx="3343778" cy="3643007"/>
            <a:chOff x="4642338" y="1773054"/>
            <a:chExt cx="3343778" cy="3643007"/>
          </a:xfrm>
        </p:grpSpPr>
        <p:pic>
          <p:nvPicPr>
            <p:cNvPr id="66" name="Imagem 65"/>
            <p:cNvPicPr>
              <a:picLocks noChangeAspect="1"/>
            </p:cNvPicPr>
            <p:nvPr/>
          </p:nvPicPr>
          <p:blipFill rotWithShape="1">
            <a:blip r:embed="rId4">
              <a:extLst>
                <a:ext uri="{BEBA8EAE-BF5A-486C-A8C5-ECC9F3942E4B}">
                  <a14:imgProps xmlns:a14="http://schemas.microsoft.com/office/drawing/2010/main">
                    <a14:imgLayer r:embed="rId5">
                      <a14:imgEffect>
                        <a14:backgroundRemoval t="9956" b="100000" l="9987" r="89880">
                          <a14:backgroundMark x1="30892" y1="70796" x2="34487" y2="10398"/>
                          <a14:backgroundMark x1="50999" y1="50664" x2="73901" y2="69690"/>
                        </a14:backgroundRemoval>
                      </a14:imgEffect>
                    </a14:imgLayer>
                  </a14:imgProps>
                </a:ext>
              </a:extLst>
            </a:blip>
            <a:srcRect l="32159" t="48912" r="25282" b="4231"/>
            <a:stretch/>
          </p:blipFill>
          <p:spPr>
            <a:xfrm>
              <a:off x="5205047" y="3488787"/>
              <a:ext cx="2729132" cy="1927274"/>
            </a:xfrm>
            <a:prstGeom prst="rect">
              <a:avLst/>
            </a:prstGeom>
          </p:spPr>
        </p:pic>
        <p:sp>
          <p:nvSpPr>
            <p:cNvPr id="3" name="Elipse 2"/>
            <p:cNvSpPr/>
            <p:nvPr/>
          </p:nvSpPr>
          <p:spPr>
            <a:xfrm>
              <a:off x="5788226" y="2762812"/>
              <a:ext cx="1340800" cy="13408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56" name="Imagem 55"/>
            <p:cNvPicPr>
              <a:picLocks noChangeAspect="1"/>
            </p:cNvPicPr>
            <p:nvPr/>
          </p:nvPicPr>
          <p:blipFill rotWithShape="1">
            <a:blip r:embed="rId6">
              <a:extLst>
                <a:ext uri="{BEBA8EAE-BF5A-486C-A8C5-ECC9F3942E4B}">
                  <a14:imgProps xmlns:a14="http://schemas.microsoft.com/office/drawing/2010/main">
                    <a14:imgLayer r:embed="rId5">
                      <a14:imgEffect>
                        <a14:backgroundRemoval t="2212" b="89823" l="9987" r="89880">
                          <a14:foregroundMark x1="72703" y1="57965" x2="50333" y2="2212"/>
                          <a14:backgroundMark x1="44740" y1="12168" x2="45539" y2="75442"/>
                        </a14:backgroundRemoval>
                      </a14:imgEffect>
                    </a14:imgLayer>
                  </a14:imgProps>
                </a:ext>
              </a:extLst>
            </a:blip>
            <a:srcRect l="48440" t="3194" r="22023" b="27843"/>
            <a:stretch/>
          </p:blipFill>
          <p:spPr>
            <a:xfrm>
              <a:off x="6354263" y="2048105"/>
              <a:ext cx="1631853" cy="2293034"/>
            </a:xfrm>
            <a:prstGeom prst="rect">
              <a:avLst/>
            </a:prstGeom>
          </p:spPr>
        </p:pic>
        <p:pic>
          <p:nvPicPr>
            <p:cNvPr id="57" name="Imagem 56"/>
            <p:cNvPicPr>
              <a:picLocks noChangeAspect="1"/>
            </p:cNvPicPr>
            <p:nvPr/>
          </p:nvPicPr>
          <p:blipFill rotWithShape="1">
            <a:blip r:embed="rId7">
              <a:extLst>
                <a:ext uri="{BEBA8EAE-BF5A-486C-A8C5-ECC9F3942E4B}">
                  <a14:imgProps xmlns:a14="http://schemas.microsoft.com/office/drawing/2010/main">
                    <a14:imgLayer r:embed="rId5">
                      <a14:imgEffect>
                        <a14:backgroundRemoval t="10000" b="90000" l="10000" r="90000">
                          <a14:backgroundMark x1="41411" y1="38717" x2="37150" y2="9513"/>
                          <a14:backgroundMark x1="49800" y1="47788" x2="28495" y2="13938"/>
                        </a14:backgroundRemoval>
                      </a14:imgEffect>
                    </a14:imgLayer>
                  </a14:imgProps>
                </a:ext>
              </a:extLst>
            </a:blip>
            <a:srcRect l="21464" t="22365" r="49145" b="13618"/>
            <a:stretch/>
          </p:blipFill>
          <p:spPr>
            <a:xfrm>
              <a:off x="4642338" y="2771335"/>
              <a:ext cx="1772530" cy="2236764"/>
            </a:xfrm>
            <a:prstGeom prst="rect">
              <a:avLst/>
            </a:prstGeom>
          </p:spPr>
        </p:pic>
        <p:pic>
          <p:nvPicPr>
            <p:cNvPr id="58" name="Imagem 57"/>
            <p:cNvPicPr>
              <a:picLocks noChangeAspect="1"/>
            </p:cNvPicPr>
            <p:nvPr/>
          </p:nvPicPr>
          <p:blipFill rotWithShape="1">
            <a:blip r:embed="rId8">
              <a:extLst>
                <a:ext uri="{BEBA8EAE-BF5A-486C-A8C5-ECC9F3942E4B}">
                  <a14:imgProps xmlns:a14="http://schemas.microsoft.com/office/drawing/2010/main">
                    <a14:imgLayer r:embed="rId5">
                      <a14:imgEffect>
                        <a14:backgroundRemoval t="10000" b="90000" l="10000" r="90000">
                          <a14:foregroundMark x1="30226" y1="17920" x2="42077" y2="34292"/>
                          <a14:backgroundMark x1="38083" y1="75000" x2="10120" y2="26549"/>
                          <a14:backgroundMark x1="51531" y1="60177" x2="4794" y2="2434"/>
                          <a14:backgroundMark x1="44075" y1="66150" x2="10253" y2="5973"/>
                          <a14:backgroundMark x1="51132" y1="53761" x2="12517" y2="15044"/>
                          <a14:backgroundMark x1="45806" y1="36504" x2="35419" y2="8186"/>
                          <a14:backgroundMark x1="47137" y1="39381" x2="49268" y2="47788"/>
                          <a14:backgroundMark x1="23169" y1="43584" x2="40879" y2="66814"/>
                        </a14:backgroundRemoval>
                      </a14:imgEffect>
                    </a14:imgLayer>
                  </a14:imgProps>
                </a:ext>
              </a:extLst>
            </a:blip>
            <a:srcRect l="27222" t="11390" r="49119" b="49301"/>
            <a:stretch/>
          </p:blipFill>
          <p:spPr>
            <a:xfrm>
              <a:off x="5303520" y="2588455"/>
              <a:ext cx="1083212" cy="1083213"/>
            </a:xfrm>
            <a:prstGeom prst="rect">
              <a:avLst/>
            </a:prstGeom>
          </p:spPr>
        </p:pic>
        <p:pic>
          <p:nvPicPr>
            <p:cNvPr id="64" name="Imagem 63"/>
            <p:cNvPicPr>
              <a:picLocks noChangeAspect="1"/>
            </p:cNvPicPr>
            <p:nvPr/>
          </p:nvPicPr>
          <p:blipFill rotWithShape="1">
            <a:blip r:embed="rId9">
              <a:extLst>
                <a:ext uri="{BEBA8EAE-BF5A-486C-A8C5-ECC9F3942E4B}">
                  <a14:imgProps xmlns:a14="http://schemas.microsoft.com/office/drawing/2010/main">
                    <a14:imgLayer r:embed="rId5">
                      <a14:imgEffect>
                        <a14:backgroundRemoval t="0" b="89602" l="34088" r="55792">
                          <a14:backgroundMark x1="48602" y1="48673" x2="36085" y2="11283"/>
                        </a14:backgroundRemoval>
                      </a14:imgEffect>
                    </a14:imgLayer>
                  </a14:imgProps>
                </a:ext>
              </a:extLst>
            </a:blip>
            <a:srcRect l="35266" r="45118" b="50236"/>
            <a:stretch/>
          </p:blipFill>
          <p:spPr>
            <a:xfrm>
              <a:off x="5613009" y="1773054"/>
              <a:ext cx="942536" cy="1870478"/>
            </a:xfrm>
            <a:prstGeom prst="rect">
              <a:avLst/>
            </a:prstGeom>
          </p:spPr>
        </p:pic>
        <p:pic>
          <p:nvPicPr>
            <p:cNvPr id="65" name="Imagem 64"/>
            <p:cNvPicPr>
              <a:picLocks noChangeAspect="1"/>
            </p:cNvPicPr>
            <p:nvPr/>
          </p:nvPicPr>
          <p:blipFill rotWithShape="1">
            <a:blip r:embed="rId10">
              <a:extLst>
                <a:ext uri="{BEBA8EAE-BF5A-486C-A8C5-ECC9F3942E4B}">
                  <a14:imgProps xmlns:a14="http://schemas.microsoft.com/office/drawing/2010/main">
                    <a14:imgLayer r:embed="rId5">
                      <a14:imgEffect>
                        <a14:backgroundRemoval t="0" b="79867" l="0" r="79893">
                          <a14:foregroundMark x1="35553" y1="14159" x2="41678" y2="28319"/>
                          <a14:backgroundMark x1="35819" y1="78540" x2="34754" y2="21018"/>
                          <a14:backgroundMark x1="39680" y1="54646" x2="36085" y2="23230"/>
                          <a14:backgroundMark x1="45806" y1="53319" x2="18908" y2="15929"/>
                          <a14:backgroundMark x1="46738" y1="62832" x2="31425" y2="42699"/>
                          <a14:backgroundMark x1="43009" y1="58850" x2="17843" y2="39823"/>
                          <a14:backgroundMark x1="50333" y1="49558" x2="28362" y2="13274"/>
                          <a14:backgroundMark x1="33955" y1="78982" x2="25832" y2="44469"/>
                          <a14:backgroundMark x1="59387" y1="57522" x2="41944" y2="664"/>
                          <a14:backgroundMark x1="67244" y1="65708" x2="65513" y2="1549"/>
                          <a14:backgroundMark x1="61917" y1="57965" x2="56325" y2="1549"/>
                          <a14:backgroundMark x1="71638" y1="62389" x2="76298" y2="17699"/>
                          <a14:backgroundMark x1="54194" y1="51991" x2="40346" y2="1106"/>
                          <a14:backgroundMark x1="58855" y1="42257" x2="49667" y2="664"/>
                        </a14:backgroundRemoval>
                      </a14:imgEffect>
                    </a14:imgLayer>
                  </a14:imgProps>
                </a:ext>
              </a:extLst>
            </a:blip>
            <a:srcRect l="33368" r="50040" b="50292"/>
            <a:stretch/>
          </p:blipFill>
          <p:spPr>
            <a:xfrm>
              <a:off x="5584873" y="2132247"/>
              <a:ext cx="759655" cy="1511285"/>
            </a:xfrm>
            <a:prstGeom prst="rect">
              <a:avLst/>
            </a:prstGeom>
          </p:spPr>
        </p:pic>
        <p:sp>
          <p:nvSpPr>
            <p:cNvPr id="67" name="Elipse 66"/>
            <p:cNvSpPr/>
            <p:nvPr/>
          </p:nvSpPr>
          <p:spPr>
            <a:xfrm>
              <a:off x="5907177" y="3083435"/>
              <a:ext cx="1080000" cy="10800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15" name="Grupo 14"/>
          <p:cNvGrpSpPr/>
          <p:nvPr/>
        </p:nvGrpSpPr>
        <p:grpSpPr>
          <a:xfrm>
            <a:off x="5584873" y="4103612"/>
            <a:ext cx="3081938" cy="1589583"/>
            <a:chOff x="5584873" y="4103612"/>
            <a:chExt cx="3081938" cy="1589583"/>
          </a:xfrm>
        </p:grpSpPr>
        <p:cxnSp>
          <p:nvCxnSpPr>
            <p:cNvPr id="49" name="Conector reto 48"/>
            <p:cNvCxnSpPr/>
            <p:nvPr/>
          </p:nvCxnSpPr>
          <p:spPr>
            <a:xfrm flipH="1" flipV="1">
              <a:off x="6618353" y="5049865"/>
              <a:ext cx="2048458" cy="626860"/>
            </a:xfrm>
            <a:prstGeom prst="line">
              <a:avLst/>
            </a:prstGeom>
            <a:ln w="28575">
              <a:headEnd type="oval" w="med" len="med"/>
              <a:tailEnd type="oval" w="med" len="med"/>
            </a:ln>
          </p:spPr>
          <p:style>
            <a:lnRef idx="1">
              <a:schemeClr val="accent6"/>
            </a:lnRef>
            <a:fillRef idx="0">
              <a:schemeClr val="accent6"/>
            </a:fillRef>
            <a:effectRef idx="0">
              <a:schemeClr val="accent6"/>
            </a:effectRef>
            <a:fontRef idx="minor">
              <a:schemeClr val="tx1"/>
            </a:fontRef>
          </p:style>
        </p:cxnSp>
        <p:cxnSp>
          <p:nvCxnSpPr>
            <p:cNvPr id="47" name="Conector reto 46"/>
            <p:cNvCxnSpPr/>
            <p:nvPr/>
          </p:nvCxnSpPr>
          <p:spPr>
            <a:xfrm>
              <a:off x="5584873" y="4103612"/>
              <a:ext cx="3081938" cy="1589583"/>
            </a:xfrm>
            <a:prstGeom prst="line">
              <a:avLst/>
            </a:prstGeom>
            <a:ln w="28575">
              <a:headEnd type="oval" w="med" len="med"/>
              <a:tailEnd type="oval" w="med" len="med"/>
            </a:ln>
          </p:spPr>
          <p:style>
            <a:lnRef idx="1">
              <a:schemeClr val="accent6"/>
            </a:lnRef>
            <a:fillRef idx="0">
              <a:schemeClr val="accent6"/>
            </a:fillRef>
            <a:effectRef idx="0">
              <a:schemeClr val="accent6"/>
            </a:effectRef>
            <a:fontRef idx="minor">
              <a:schemeClr val="tx1"/>
            </a:fontRef>
          </p:style>
        </p:cxnSp>
      </p:grpSp>
      <p:sp>
        <p:nvSpPr>
          <p:cNvPr id="55" name="Espaço Reservado para Conteúdo 2"/>
          <p:cNvSpPr txBox="1">
            <a:spLocks/>
          </p:cNvSpPr>
          <p:nvPr/>
        </p:nvSpPr>
        <p:spPr>
          <a:xfrm>
            <a:off x="551203" y="3482053"/>
            <a:ext cx="3697532" cy="125918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t>permanece em torno de 1 em cada 2 como sendo em função de indicação do consultor ou do próprio Sebrae  </a:t>
            </a:r>
            <a:r>
              <a:rPr lang="pt-BR" sz="1200" dirty="0"/>
              <a:t>(P2)</a:t>
            </a:r>
            <a:endParaRPr lang="pt-BR" sz="1200" b="1" dirty="0"/>
          </a:p>
        </p:txBody>
      </p:sp>
    </p:spTree>
    <p:extLst>
      <p:ext uri="{BB962C8B-B14F-4D97-AF65-F5344CB8AC3E}">
        <p14:creationId xmlns:p14="http://schemas.microsoft.com/office/powerpoint/2010/main" val="332841004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Effect transition="in" filter="fade">
                                      <p:cBhvr>
                                        <p:cTn id="11" dur="500"/>
                                        <p:tgtEl>
                                          <p:spTgt spid="3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1" presetClass="entr" presetSubtype="0" fill="hold" nodeType="withEffect">
                                  <p:stCondLst>
                                    <p:cond delay="0"/>
                                  </p:stCondLst>
                                  <p:childTnLst>
                                    <p:set>
                                      <p:cBhvr>
                                        <p:cTn id="23" dur="1" fill="hold">
                                          <p:stCondLst>
                                            <p:cond delay="0"/>
                                          </p:stCondLst>
                                        </p:cTn>
                                        <p:tgtEl>
                                          <p:spTgt spid="63"/>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55"/>
                                        </p:tgtEl>
                                        <p:attrNameLst>
                                          <p:attrName>style.visibility</p:attrName>
                                        </p:attrNameLst>
                                      </p:cBhvr>
                                      <p:to>
                                        <p:strVal val="visible"/>
                                      </p:to>
                                    </p:set>
                                  </p:childTnLst>
                                </p:cTn>
                              </p:par>
                            </p:childTnLst>
                          </p:cTn>
                        </p:par>
                        <p:par>
                          <p:cTn id="28" fill="hold">
                            <p:stCondLst>
                              <p:cond delay="0"/>
                            </p:stCondLst>
                            <p:childTnLst>
                              <p:par>
                                <p:cTn id="29" presetID="22" presetClass="entr" presetSubtype="4"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wipe(down)">
                                      <p:cBhvr>
                                        <p:cTn id="31" dur="500"/>
                                        <p:tgtEl>
                                          <p:spTgt spid="15"/>
                                        </p:tgtEl>
                                      </p:cBhvr>
                                    </p:animEffect>
                                  </p:childTnLst>
                                </p:cTn>
                              </p:par>
                            </p:childTnLst>
                          </p:cTn>
                        </p:par>
                        <p:par>
                          <p:cTn id="32" fill="hold">
                            <p:stCondLst>
                              <p:cond delay="500"/>
                            </p:stCondLst>
                            <p:childTnLst>
                              <p:par>
                                <p:cTn id="33" presetID="22" presetClass="entr" presetSubtype="4"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down)">
                                      <p:cBhvr>
                                        <p:cTn id="3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6" restart="whenNotActive" fill="hold" evtFilter="cancelBubble" nodeType="interactiveSeq">
                <p:stCondLst>
                  <p:cond evt="onClick" delay="0">
                    <p:tgtEl>
                      <p:spTgt spid="63"/>
                    </p:tgtEl>
                  </p:cond>
                </p:stCondLst>
                <p:endSync evt="end" delay="0">
                  <p:rtn val="all"/>
                </p:endSync>
                <p:childTnLst>
                  <p:par>
                    <p:cTn id="37" fill="hold">
                      <p:stCondLst>
                        <p:cond delay="0"/>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59"/>
                                        </p:tgtEl>
                                        <p:attrNameLst>
                                          <p:attrName>style.visibility</p:attrName>
                                        </p:attrNameLst>
                                      </p:cBhvr>
                                      <p:to>
                                        <p:strVal val="visible"/>
                                      </p:to>
                                    </p:set>
                                    <p:animEffect transition="in" filter="fade">
                                      <p:cBhvr>
                                        <p:cTn id="41" dur="500"/>
                                        <p:tgtEl>
                                          <p:spTgt spid="59"/>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nodeType="clickEffect">
                                  <p:stCondLst>
                                    <p:cond delay="0"/>
                                  </p:stCondLst>
                                  <p:childTnLst>
                                    <p:animEffect transition="out" filter="fade">
                                      <p:cBhvr>
                                        <p:cTn id="45" dur="500"/>
                                        <p:tgtEl>
                                          <p:spTgt spid="59"/>
                                        </p:tgtEl>
                                      </p:cBhvr>
                                    </p:animEffect>
                                    <p:set>
                                      <p:cBhvr>
                                        <p:cTn id="46" dur="1" fill="hold">
                                          <p:stCondLst>
                                            <p:cond delay="499"/>
                                          </p:stCondLst>
                                        </p:cTn>
                                        <p:tgtEl>
                                          <p:spTgt spid="59"/>
                                        </p:tgtEl>
                                        <p:attrNameLst>
                                          <p:attrName>style.visibility</p:attrName>
                                        </p:attrNameLst>
                                      </p:cBhvr>
                                      <p:to>
                                        <p:strVal val="hidden"/>
                                      </p:to>
                                    </p:set>
                                  </p:childTnLst>
                                </p:cTn>
                              </p:par>
                            </p:childTnLst>
                          </p:cTn>
                        </p:par>
                      </p:childTnLst>
                    </p:cTn>
                  </p:par>
                </p:childTnLst>
              </p:cTn>
              <p:nextCondLst>
                <p:cond evt="onClick" delay="0">
                  <p:tgtEl>
                    <p:spTgt spid="63"/>
                  </p:tgtEl>
                </p:cond>
              </p:nextCondLst>
            </p:seq>
          </p:childTnLst>
        </p:cTn>
      </p:par>
    </p:tnLst>
    <p:bldLst>
      <p:bldP spid="33" grpId="0" build="p"/>
      <p:bldP spid="26" grpId="0"/>
      <p:bldP spid="5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spaço Reservado para Conteúdo 2"/>
          <p:cNvSpPr>
            <a:spLocks noGrp="1"/>
          </p:cNvSpPr>
          <p:nvPr>
            <p:ph idx="4294967295"/>
          </p:nvPr>
        </p:nvSpPr>
        <p:spPr>
          <a:xfrm>
            <a:off x="468000" y="1119123"/>
            <a:ext cx="5420736" cy="1383917"/>
          </a:xfrm>
          <a:prstGeom prst="rect">
            <a:avLst/>
          </a:prstGeom>
        </p:spPr>
        <p:txBody>
          <a:bodyPr/>
          <a:lstStyle/>
          <a:p>
            <a:r>
              <a:rPr lang="pt-BR" sz="2000" dirty="0"/>
              <a:t>pouca variação dos motivos para a solicitação de participação no </a:t>
            </a:r>
            <a:r>
              <a:rPr lang="pt-BR" sz="2000" dirty="0" err="1"/>
              <a:t>Sebraetec</a:t>
            </a:r>
            <a:r>
              <a:rPr lang="pt-BR" sz="2000" dirty="0"/>
              <a:t> frente a 2014, e ainda o destaque da ‘melhoria da comunicação com o cliente’, correspondendo a 1 em cada 3 respostas </a:t>
            </a:r>
            <a:r>
              <a:rPr lang="pt-BR" sz="1200" dirty="0"/>
              <a:t>(P3) </a:t>
            </a:r>
            <a:endParaRPr lang="pt-BR" sz="1200" b="1" dirty="0"/>
          </a:p>
        </p:txBody>
      </p:sp>
      <p:sp>
        <p:nvSpPr>
          <p:cNvPr id="1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pSp>
        <p:nvGrpSpPr>
          <p:cNvPr id="27" name="Grupo 26"/>
          <p:cNvGrpSpPr/>
          <p:nvPr/>
        </p:nvGrpSpPr>
        <p:grpSpPr>
          <a:xfrm>
            <a:off x="10753905" y="5700847"/>
            <a:ext cx="1069593" cy="497735"/>
            <a:chOff x="10807700" y="5128364"/>
            <a:chExt cx="1069593" cy="497735"/>
          </a:xfrm>
        </p:grpSpPr>
        <p:sp>
          <p:nvSpPr>
            <p:cNvPr id="28"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30" name="Imagem 29"/>
            <p:cNvPicPr>
              <a:picLocks noChangeAspect="1"/>
            </p:cNvPicPr>
            <p:nvPr/>
          </p:nvPicPr>
          <p:blipFill>
            <a:blip r:embed="rId2"/>
            <a:stretch>
              <a:fillRect/>
            </a:stretch>
          </p:blipFill>
          <p:spPr>
            <a:xfrm>
              <a:off x="10900443" y="5223781"/>
              <a:ext cx="222928" cy="295539"/>
            </a:xfrm>
            <a:prstGeom prst="rect">
              <a:avLst/>
            </a:prstGeom>
          </p:spPr>
        </p:pic>
        <p:sp>
          <p:nvSpPr>
            <p:cNvPr id="42" name="Retângulo 4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43" name="Tabela 42"/>
          <p:cNvGraphicFramePr>
            <a:graphicFrameLocks noGrp="1"/>
          </p:cNvGraphicFramePr>
          <p:nvPr>
            <p:extLst>
              <p:ext uri="{D42A27DB-BD31-4B8C-83A1-F6EECF244321}">
                <p14:modId xmlns:p14="http://schemas.microsoft.com/office/powerpoint/2010/main" val="3263707331"/>
              </p:ext>
            </p:extLst>
          </p:nvPr>
        </p:nvGraphicFramePr>
        <p:xfrm>
          <a:off x="10861508" y="1660567"/>
          <a:ext cx="845235" cy="3996297"/>
        </p:xfrm>
        <a:graphic>
          <a:graphicData uri="http://schemas.openxmlformats.org/drawingml/2006/table">
            <a:tbl>
              <a:tblPr>
                <a:tableStyleId>{5C22544A-7EE6-4342-B048-85BDC9FD1C3A}</a:tableStyleId>
              </a:tblPr>
              <a:tblGrid>
                <a:gridCol w="845235">
                  <a:extLst>
                    <a:ext uri="{9D8B030D-6E8A-4147-A177-3AD203B41FA5}">
                      <a16:colId xmlns:a16="http://schemas.microsoft.com/office/drawing/2014/main" xmlns="" val="20000"/>
                    </a:ext>
                  </a:extLst>
                </a:gridCol>
              </a:tblGrid>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35</a:t>
                      </a:r>
                      <a:r>
                        <a:rPr lang="pt-BR" sz="1400" b="1" u="none" dirty="0">
                          <a:solidFill>
                            <a:schemeClr val="accent4">
                              <a:lumMod val="75000"/>
                            </a:schemeClr>
                          </a:solidFill>
                        </a:rPr>
                        <a:t>%</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26</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7%</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7</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8</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5</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3</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kern="1200" dirty="0">
                          <a:solidFill>
                            <a:schemeClr val="accent4">
                              <a:lumMod val="75000"/>
                            </a:schemeClr>
                          </a:solidFill>
                          <a:latin typeface="+mn-lt"/>
                          <a:ea typeface="+mn-ea"/>
                          <a:cs typeface="+mn-cs"/>
                        </a:rPr>
                        <a:t>8</a:t>
                      </a:r>
                      <a:r>
                        <a:rPr lang="pt-BR" sz="1400" b="1" u="none" kern="1200" dirty="0">
                          <a:solidFill>
                            <a:schemeClr val="accent4">
                              <a:lumMod val="75000"/>
                            </a:schemeClr>
                          </a:solidFill>
                          <a:latin typeface="+mn-lt"/>
                          <a:ea typeface="+mn-ea"/>
                          <a:cs typeface="+mn-cs"/>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1</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8"/>
                  </a:ext>
                </a:extLst>
              </a:tr>
            </a:tbl>
          </a:graphicData>
        </a:graphic>
      </p:graphicFrame>
      <p:sp>
        <p:nvSpPr>
          <p:cNvPr id="44" name="Retângulo 43"/>
          <p:cNvSpPr/>
          <p:nvPr/>
        </p:nvSpPr>
        <p:spPr>
          <a:xfrm>
            <a:off x="10946096" y="1249481"/>
            <a:ext cx="652744" cy="369332"/>
          </a:xfrm>
          <a:prstGeom prst="rect">
            <a:avLst/>
          </a:prstGeom>
        </p:spPr>
        <p:txBody>
          <a:bodyPr wrap="none">
            <a:spAutoFit/>
          </a:bodyPr>
          <a:lstStyle/>
          <a:p>
            <a:pPr algn="ctr" fontAlgn="ctr">
              <a:defRPr/>
            </a:pPr>
            <a:r>
              <a:rPr lang="pt-BR" b="1" dirty="0">
                <a:solidFill>
                  <a:srgbClr val="558FC4"/>
                </a:solidFill>
              </a:rPr>
              <a:t>2014</a:t>
            </a:r>
          </a:p>
        </p:txBody>
      </p:sp>
      <p:graphicFrame>
        <p:nvGraphicFramePr>
          <p:cNvPr id="48" name="Tabela 47"/>
          <p:cNvGraphicFramePr>
            <a:graphicFrameLocks noGrp="1"/>
          </p:cNvGraphicFramePr>
          <p:nvPr>
            <p:extLst>
              <p:ext uri="{D42A27DB-BD31-4B8C-83A1-F6EECF244321}">
                <p14:modId xmlns:p14="http://schemas.microsoft.com/office/powerpoint/2010/main" val="1363963971"/>
              </p:ext>
            </p:extLst>
          </p:nvPr>
        </p:nvGraphicFramePr>
        <p:xfrm>
          <a:off x="6816725" y="1693966"/>
          <a:ext cx="4140005" cy="3953205"/>
        </p:xfrm>
        <a:graphic>
          <a:graphicData uri="http://schemas.openxmlformats.org/drawingml/2006/table">
            <a:tbl>
              <a:tblPr>
                <a:tableStyleId>{5C22544A-7EE6-4342-B048-85BDC9FD1C3A}</a:tableStyleId>
              </a:tblPr>
              <a:tblGrid>
                <a:gridCol w="3233826">
                  <a:extLst>
                    <a:ext uri="{9D8B030D-6E8A-4147-A177-3AD203B41FA5}">
                      <a16:colId xmlns:a16="http://schemas.microsoft.com/office/drawing/2014/main" xmlns="" val="20000"/>
                    </a:ext>
                  </a:extLst>
                </a:gridCol>
                <a:gridCol w="845235">
                  <a:extLst>
                    <a:ext uri="{9D8B030D-6E8A-4147-A177-3AD203B41FA5}">
                      <a16:colId xmlns:a16="http://schemas.microsoft.com/office/drawing/2014/main" xmlns="" val="20001"/>
                    </a:ext>
                  </a:extLst>
                </a:gridCol>
                <a:gridCol w="60944">
                  <a:extLst>
                    <a:ext uri="{9D8B030D-6E8A-4147-A177-3AD203B41FA5}">
                      <a16:colId xmlns:a16="http://schemas.microsoft.com/office/drawing/2014/main" xmlns="" val="20002"/>
                    </a:ext>
                  </a:extLst>
                </a:gridCol>
              </a:tblGrid>
              <a:tr h="432000">
                <a:tc>
                  <a:txBody>
                    <a:bodyPr/>
                    <a:lstStyle/>
                    <a:p>
                      <a:pPr algn="r" fontAlgn="ctr"/>
                      <a:r>
                        <a:rPr lang="pt-BR" sz="1600" b="1" i="0" u="none" strike="noStrike" dirty="0">
                          <a:solidFill>
                            <a:srgbClr val="000000"/>
                          </a:solidFill>
                          <a:effectLst/>
                          <a:latin typeface="+mn-lt"/>
                        </a:rPr>
                        <a:t>melhorar a comunicação com cliente</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34</a:t>
                      </a:r>
                      <a:r>
                        <a:rPr lang="pt-BR" sz="1400" b="1" u="none" dirty="0">
                          <a:solidFill>
                            <a:schemeClr val="bg1">
                              <a:lumMod val="50000"/>
                            </a:schemeClr>
                          </a:solidFill>
                        </a:rPr>
                        <a:t>%</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FAADC"/>
                    </a:solidFill>
                  </a:tcPr>
                </a:tc>
                <a:extLst>
                  <a:ext uri="{0D108BD9-81ED-4DB2-BD59-A6C34878D82A}">
                    <a16:rowId xmlns:a16="http://schemas.microsoft.com/office/drawing/2014/main" xmlns="" val="10000"/>
                  </a:ext>
                </a:extLst>
              </a:tr>
              <a:tr h="432000">
                <a:tc>
                  <a:txBody>
                    <a:bodyPr/>
                    <a:lstStyle/>
                    <a:p>
                      <a:pPr algn="r" fontAlgn="ctr"/>
                      <a:r>
                        <a:rPr lang="pt-BR" sz="1600" b="1" i="0" u="none" strike="noStrike" dirty="0">
                          <a:solidFill>
                            <a:srgbClr val="000000"/>
                          </a:solidFill>
                          <a:effectLst/>
                          <a:latin typeface="+mn-lt"/>
                        </a:rPr>
                        <a:t>ampliar a produção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23</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1"/>
                  </a:ext>
                </a:extLst>
              </a:tr>
              <a:tr h="432000">
                <a:tc>
                  <a:txBody>
                    <a:bodyPr/>
                    <a:lstStyle/>
                    <a:p>
                      <a:pPr algn="r" fontAlgn="ctr"/>
                      <a:r>
                        <a:rPr lang="pt-BR" sz="1600" b="1" i="0" u="none" strike="noStrike" dirty="0">
                          <a:solidFill>
                            <a:srgbClr val="000000"/>
                          </a:solidFill>
                          <a:effectLst/>
                          <a:latin typeface="+mn-lt"/>
                        </a:rPr>
                        <a:t>automatizar o processo produtivo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9</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A905A"/>
                    </a:solidFill>
                  </a:tcPr>
                </a:tc>
                <a:extLst>
                  <a:ext uri="{0D108BD9-81ED-4DB2-BD59-A6C34878D82A}">
                    <a16:rowId xmlns:a16="http://schemas.microsoft.com/office/drawing/2014/main" xmlns="" val="10002"/>
                  </a:ext>
                </a:extLst>
              </a:tr>
              <a:tr h="432000">
                <a:tc>
                  <a:txBody>
                    <a:bodyPr/>
                    <a:lstStyle/>
                    <a:p>
                      <a:pPr algn="r" fontAlgn="ctr"/>
                      <a:r>
                        <a:rPr lang="pt-BR" sz="1600" b="1" i="0" u="none" strike="noStrike" dirty="0">
                          <a:solidFill>
                            <a:srgbClr val="000000"/>
                          </a:solidFill>
                          <a:effectLst/>
                          <a:latin typeface="+mn-lt"/>
                        </a:rPr>
                        <a:t>diminuir desperdícios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8</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extLst>
                  <a:ext uri="{0D108BD9-81ED-4DB2-BD59-A6C34878D82A}">
                    <a16:rowId xmlns:a16="http://schemas.microsoft.com/office/drawing/2014/main" xmlns="" val="10003"/>
                  </a:ext>
                </a:extLst>
              </a:tr>
              <a:tr h="432000">
                <a:tc>
                  <a:txBody>
                    <a:bodyPr/>
                    <a:lstStyle/>
                    <a:p>
                      <a:pPr algn="r" fontAlgn="ctr"/>
                      <a:r>
                        <a:rPr lang="pt-BR" sz="1600" b="1" i="0" u="none" strike="noStrike" dirty="0">
                          <a:solidFill>
                            <a:srgbClr val="000000"/>
                          </a:solidFill>
                          <a:effectLst/>
                          <a:latin typeface="+mn-lt"/>
                        </a:rPr>
                        <a:t>conseguir uma certificação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7</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4"/>
                  </a:ext>
                </a:extLst>
              </a:tr>
              <a:tr h="432000">
                <a:tc>
                  <a:txBody>
                    <a:bodyPr/>
                    <a:lstStyle/>
                    <a:p>
                      <a:pPr algn="r" fontAlgn="ctr"/>
                      <a:r>
                        <a:rPr lang="pt-BR" sz="1600" b="1" i="0" u="none" strike="noStrike" dirty="0">
                          <a:solidFill>
                            <a:srgbClr val="000000"/>
                          </a:solidFill>
                          <a:effectLst/>
                          <a:latin typeface="+mn-lt"/>
                        </a:rPr>
                        <a:t>proteger marca e/ou produto da concorrência</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5</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BF9000"/>
                    </a:solidFill>
                  </a:tcPr>
                </a:tc>
                <a:extLst>
                  <a:ext uri="{0D108BD9-81ED-4DB2-BD59-A6C34878D82A}">
                    <a16:rowId xmlns:a16="http://schemas.microsoft.com/office/drawing/2014/main" xmlns="" val="10005"/>
                  </a:ext>
                </a:extLst>
              </a:tr>
              <a:tr h="432000">
                <a:tc>
                  <a:txBody>
                    <a:bodyPr/>
                    <a:lstStyle/>
                    <a:p>
                      <a:pPr algn="r" fontAlgn="ctr"/>
                      <a:r>
                        <a:rPr lang="pt-BR" sz="1600" b="1" i="0" u="none" strike="noStrike" dirty="0">
                          <a:solidFill>
                            <a:srgbClr val="000000"/>
                          </a:solidFill>
                          <a:effectLst/>
                          <a:latin typeface="+mn-lt"/>
                        </a:rPr>
                        <a:t>reduzir emissão de resíduos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2</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solidFill>
                  </a:tcPr>
                </a:tc>
                <a:extLst>
                  <a:ext uri="{0D108BD9-81ED-4DB2-BD59-A6C34878D82A}">
                    <a16:rowId xmlns:a16="http://schemas.microsoft.com/office/drawing/2014/main" xmlns="" val="10006"/>
                  </a:ext>
                </a:extLst>
              </a:tr>
              <a:tr h="432000">
                <a:tc>
                  <a:txBody>
                    <a:bodyPr/>
                    <a:lstStyle/>
                    <a:p>
                      <a:pPr algn="r" fontAlgn="ctr"/>
                      <a:r>
                        <a:rPr lang="pt-BR" sz="1600" b="1" i="0" u="none" strike="noStrike" dirty="0">
                          <a:solidFill>
                            <a:srgbClr val="000000"/>
                          </a:solidFill>
                          <a:effectLst/>
                          <a:latin typeface="+mn-lt"/>
                        </a:rPr>
                        <a:t>outros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kern="1200" dirty="0">
                          <a:solidFill>
                            <a:schemeClr val="bg1">
                              <a:lumMod val="50000"/>
                            </a:schemeClr>
                          </a:solidFill>
                          <a:latin typeface="+mn-lt"/>
                          <a:ea typeface="+mn-ea"/>
                          <a:cs typeface="+mn-cs"/>
                        </a:rPr>
                        <a:t>10%</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6">
                        <a:lumMod val="60000"/>
                        <a:lumOff val="40000"/>
                      </a:schemeClr>
                    </a:solidFill>
                  </a:tcPr>
                </a:tc>
                <a:extLst>
                  <a:ext uri="{0D108BD9-81ED-4DB2-BD59-A6C34878D82A}">
                    <a16:rowId xmlns:a16="http://schemas.microsoft.com/office/drawing/2014/main" xmlns="" val="10007"/>
                  </a:ext>
                </a:extLst>
              </a:tr>
              <a:tr h="432000">
                <a:tc>
                  <a:txBody>
                    <a:bodyPr/>
                    <a:lstStyle/>
                    <a:p>
                      <a:pPr algn="r" fontAlgn="ctr"/>
                      <a:r>
                        <a:rPr lang="pt-BR" sz="1600" b="1" i="0" u="none" strike="noStrike" dirty="0">
                          <a:solidFill>
                            <a:srgbClr val="000000"/>
                          </a:solidFill>
                          <a:effectLst/>
                          <a:latin typeface="+mn-lt"/>
                        </a:rPr>
                        <a:t>‘</a:t>
                      </a:r>
                      <a:r>
                        <a:rPr lang="pt-BR" sz="1600" b="1" i="0" u="none" strike="noStrike" dirty="0" err="1">
                          <a:solidFill>
                            <a:srgbClr val="000000"/>
                          </a:solidFill>
                          <a:effectLst/>
                          <a:latin typeface="+mn-lt"/>
                        </a:rPr>
                        <a:t>n.s.</a:t>
                      </a:r>
                      <a:r>
                        <a:rPr lang="pt-BR" sz="1600" b="1" i="0" u="none" strike="noStrike" dirty="0">
                          <a:solidFill>
                            <a:srgbClr val="000000"/>
                          </a:solidFill>
                          <a:effectLst/>
                          <a:latin typeface="+mn-lt"/>
                        </a:rPr>
                        <a:t>' / 's.r.'/ não lembra</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1</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lumMod val="50000"/>
                      </a:schemeClr>
                    </a:solidFill>
                  </a:tcPr>
                </a:tc>
                <a:extLst>
                  <a:ext uri="{0D108BD9-81ED-4DB2-BD59-A6C34878D82A}">
                    <a16:rowId xmlns:a16="http://schemas.microsoft.com/office/drawing/2014/main" xmlns="" val="10008"/>
                  </a:ext>
                </a:extLst>
              </a:tr>
            </a:tbl>
          </a:graphicData>
        </a:graphic>
      </p:graphicFrame>
      <p:graphicFrame>
        <p:nvGraphicFramePr>
          <p:cNvPr id="51" name="Gráfico 50"/>
          <p:cNvGraphicFramePr/>
          <p:nvPr>
            <p:extLst>
              <p:ext uri="{D42A27DB-BD31-4B8C-83A1-F6EECF244321}">
                <p14:modId xmlns:p14="http://schemas.microsoft.com/office/powerpoint/2010/main" val="3444837116"/>
              </p:ext>
            </p:extLst>
          </p:nvPr>
        </p:nvGraphicFramePr>
        <p:xfrm>
          <a:off x="2824726" y="2462602"/>
          <a:ext cx="3335766" cy="3729826"/>
        </p:xfrm>
        <a:graphic>
          <a:graphicData uri="http://schemas.openxmlformats.org/drawingml/2006/chart">
            <c:chart xmlns:c="http://schemas.openxmlformats.org/drawingml/2006/chart" xmlns:r="http://schemas.openxmlformats.org/officeDocument/2006/relationships" r:id="rId3"/>
          </a:graphicData>
        </a:graphic>
      </p:graphicFrame>
      <p:sp>
        <p:nvSpPr>
          <p:cNvPr id="52" name="Espaço Reservado para Conteúdo 2"/>
          <p:cNvSpPr txBox="1">
            <a:spLocks/>
          </p:cNvSpPr>
          <p:nvPr/>
        </p:nvSpPr>
        <p:spPr>
          <a:xfrm>
            <a:off x="6254296" y="1089026"/>
            <a:ext cx="4635789" cy="4991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800" b="1" dirty="0">
                <a:solidFill>
                  <a:schemeClr val="accent1">
                    <a:lumMod val="75000"/>
                  </a:schemeClr>
                </a:solidFill>
                <a:latin typeface="+mn-lt"/>
              </a:rPr>
              <a:t>motivação para a solicitação do serviço</a:t>
            </a:r>
          </a:p>
        </p:txBody>
      </p:sp>
      <p:pic>
        <p:nvPicPr>
          <p:cNvPr id="53" name="Imagem 52"/>
          <p:cNvPicPr>
            <a:picLocks noChangeAspect="1"/>
          </p:cNvPicPr>
          <p:nvPr/>
        </p:nvPicPr>
        <p:blipFill>
          <a:blip r:embed="rId4">
            <a:duotone>
              <a:schemeClr val="accent1">
                <a:shade val="45000"/>
                <a:satMod val="135000"/>
              </a:schemeClr>
              <a:prstClr val="white"/>
            </a:duotone>
          </a:blip>
          <a:stretch>
            <a:fillRect/>
          </a:stretch>
        </p:blipFill>
        <p:spPr>
          <a:xfrm>
            <a:off x="767323" y="3462009"/>
            <a:ext cx="415231" cy="415231"/>
          </a:xfrm>
          <a:prstGeom prst="rect">
            <a:avLst/>
          </a:prstGeom>
        </p:spPr>
      </p:pic>
      <p:pic>
        <p:nvPicPr>
          <p:cNvPr id="54" name="Imagem 53"/>
          <p:cNvPicPr>
            <a:picLocks noChangeAspect="1"/>
          </p:cNvPicPr>
          <p:nvPr/>
        </p:nvPicPr>
        <p:blipFill>
          <a:blip r:embed="rId4">
            <a:lum bright="70000" contrast="-70000"/>
          </a:blip>
          <a:stretch>
            <a:fillRect/>
          </a:stretch>
        </p:blipFill>
        <p:spPr>
          <a:xfrm>
            <a:off x="767323" y="4846083"/>
            <a:ext cx="415231" cy="415231"/>
          </a:xfrm>
          <a:prstGeom prst="rect">
            <a:avLst/>
          </a:prstGeom>
        </p:spPr>
      </p:pic>
      <p:sp>
        <p:nvSpPr>
          <p:cNvPr id="55" name="CaixaDeTexto 51"/>
          <p:cNvSpPr txBox="1"/>
          <p:nvPr/>
        </p:nvSpPr>
        <p:spPr>
          <a:xfrm>
            <a:off x="1218734" y="4153595"/>
            <a:ext cx="1207515" cy="64633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rPr>
              <a:t>57%</a:t>
            </a:r>
          </a:p>
        </p:txBody>
      </p:sp>
      <p:sp>
        <p:nvSpPr>
          <p:cNvPr id="56" name="Elipse 55"/>
          <p:cNvSpPr/>
          <p:nvPr/>
        </p:nvSpPr>
        <p:spPr>
          <a:xfrm>
            <a:off x="1500000" y="4823232"/>
            <a:ext cx="144856" cy="144856"/>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CaixaDeTexto 51"/>
          <p:cNvSpPr txBox="1"/>
          <p:nvPr/>
        </p:nvSpPr>
        <p:spPr>
          <a:xfrm>
            <a:off x="1644856" y="4622370"/>
            <a:ext cx="355425" cy="47094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2400" b="1" dirty="0">
                <a:solidFill>
                  <a:schemeClr val="bg2">
                    <a:lumMod val="75000"/>
                  </a:schemeClr>
                </a:solidFill>
              </a:rPr>
              <a:t>+</a:t>
            </a:r>
          </a:p>
        </p:txBody>
      </p:sp>
      <p:sp>
        <p:nvSpPr>
          <p:cNvPr id="58" name="Elipse 57"/>
          <p:cNvSpPr/>
          <p:nvPr/>
        </p:nvSpPr>
        <p:spPr>
          <a:xfrm>
            <a:off x="2009510" y="4823232"/>
            <a:ext cx="144856" cy="144856"/>
          </a:xfrm>
          <a:prstGeom prst="ellipse">
            <a:avLst/>
          </a:prstGeom>
          <a:solidFill>
            <a:srgbClr val="8FA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9" name="Conector reto 58"/>
          <p:cNvCxnSpPr>
            <a:endCxn id="55" idx="3"/>
          </p:cNvCxnSpPr>
          <p:nvPr/>
        </p:nvCxnSpPr>
        <p:spPr>
          <a:xfrm flipH="1">
            <a:off x="2426249" y="4130289"/>
            <a:ext cx="1120991" cy="346472"/>
          </a:xfrm>
          <a:prstGeom prst="line">
            <a:avLst/>
          </a:prstGeom>
          <a:ln w="28575">
            <a:headEnd type="oval" w="med" len="med"/>
            <a:tailEnd type="oval" w="med" len="med"/>
          </a:ln>
        </p:spPr>
        <p:style>
          <a:lnRef idx="1">
            <a:schemeClr val="accent6"/>
          </a:lnRef>
          <a:fillRef idx="0">
            <a:schemeClr val="accent6"/>
          </a:fillRef>
          <a:effectRef idx="0">
            <a:schemeClr val="accent6"/>
          </a:effectRef>
          <a:fontRef idx="minor">
            <a:schemeClr val="tx1"/>
          </a:fontRef>
        </p:style>
      </p:cxnSp>
      <p:cxnSp>
        <p:nvCxnSpPr>
          <p:cNvPr id="60" name="Conector reto 59"/>
          <p:cNvCxnSpPr>
            <a:endCxn id="55" idx="3"/>
          </p:cNvCxnSpPr>
          <p:nvPr/>
        </p:nvCxnSpPr>
        <p:spPr>
          <a:xfrm flipH="1" flipV="1">
            <a:off x="2426249" y="4476761"/>
            <a:ext cx="1444361" cy="1172705"/>
          </a:xfrm>
          <a:prstGeom prst="line">
            <a:avLst/>
          </a:prstGeom>
          <a:ln w="28575">
            <a:headEnd type="oval" w="med" len="med"/>
            <a:tailEnd type="oval" w="med" len="med"/>
          </a:ln>
        </p:spPr>
        <p:style>
          <a:lnRef idx="1">
            <a:schemeClr val="accent6"/>
          </a:lnRef>
          <a:fillRef idx="0">
            <a:schemeClr val="accent6"/>
          </a:fillRef>
          <a:effectRef idx="0">
            <a:schemeClr val="accent6"/>
          </a:effectRef>
          <a:fontRef idx="minor">
            <a:schemeClr val="tx1"/>
          </a:fontRef>
        </p:style>
      </p:cxnSp>
      <p:pic>
        <p:nvPicPr>
          <p:cNvPr id="61" name="Imagem 60"/>
          <p:cNvPicPr>
            <a:picLocks noChangeAspect="1"/>
          </p:cNvPicPr>
          <p:nvPr/>
        </p:nvPicPr>
        <p:blipFill>
          <a:blip r:embed="rId4">
            <a:duotone>
              <a:schemeClr val="accent1">
                <a:shade val="45000"/>
                <a:satMod val="135000"/>
              </a:schemeClr>
              <a:prstClr val="white"/>
            </a:duotone>
          </a:blip>
          <a:stretch>
            <a:fillRect/>
          </a:stretch>
        </p:blipFill>
        <p:spPr>
          <a:xfrm>
            <a:off x="767323" y="3906768"/>
            <a:ext cx="415231" cy="415231"/>
          </a:xfrm>
          <a:prstGeom prst="rect">
            <a:avLst/>
          </a:prstGeom>
        </p:spPr>
      </p:pic>
      <p:pic>
        <p:nvPicPr>
          <p:cNvPr id="62" name="Imagem 61"/>
          <p:cNvPicPr>
            <a:picLocks noChangeAspect="1"/>
          </p:cNvPicPr>
          <p:nvPr/>
        </p:nvPicPr>
        <p:blipFill>
          <a:blip r:embed="rId4">
            <a:duotone>
              <a:schemeClr val="accent1">
                <a:shade val="45000"/>
                <a:satMod val="135000"/>
              </a:schemeClr>
              <a:prstClr val="white"/>
            </a:duotone>
          </a:blip>
          <a:stretch>
            <a:fillRect/>
          </a:stretch>
        </p:blipFill>
        <p:spPr>
          <a:xfrm>
            <a:off x="767323" y="3017249"/>
            <a:ext cx="415231" cy="415231"/>
          </a:xfrm>
          <a:prstGeom prst="rect">
            <a:avLst/>
          </a:prstGeom>
        </p:spPr>
      </p:pic>
      <p:pic>
        <p:nvPicPr>
          <p:cNvPr id="63" name="Imagem 62"/>
          <p:cNvPicPr>
            <a:picLocks noChangeAspect="1"/>
          </p:cNvPicPr>
          <p:nvPr/>
        </p:nvPicPr>
        <p:blipFill>
          <a:blip r:embed="rId4">
            <a:lum bright="70000" contrast="-70000"/>
          </a:blip>
          <a:stretch>
            <a:fillRect/>
          </a:stretch>
        </p:blipFill>
        <p:spPr>
          <a:xfrm>
            <a:off x="767323" y="4401323"/>
            <a:ext cx="415231" cy="415231"/>
          </a:xfrm>
          <a:prstGeom prst="rect">
            <a:avLst/>
          </a:prstGeom>
        </p:spPr>
      </p:pic>
      <p:sp>
        <p:nvSpPr>
          <p:cNvPr id="64" name="CaixaDeTexto 51"/>
          <p:cNvSpPr txBox="1"/>
          <p:nvPr/>
        </p:nvSpPr>
        <p:spPr>
          <a:xfrm>
            <a:off x="1341005" y="3353971"/>
            <a:ext cx="1207515" cy="707886"/>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b="1" dirty="0">
                <a:solidFill>
                  <a:schemeClr val="accent1">
                    <a:lumMod val="50000"/>
                  </a:schemeClr>
                </a:solidFill>
              </a:rPr>
              <a:t>+/-</a:t>
            </a:r>
            <a:r>
              <a:rPr lang="pt-BR" sz="2000" b="1" dirty="0">
                <a:solidFill>
                  <a:schemeClr val="accent1">
                    <a:lumMod val="50000"/>
                  </a:schemeClr>
                </a:solidFill>
              </a:rPr>
              <a:t> 3 em cada 5</a:t>
            </a:r>
          </a:p>
        </p:txBody>
      </p:sp>
      <p:sp>
        <p:nvSpPr>
          <p:cNvPr id="65" name="Elipse 64"/>
          <p:cNvSpPr/>
          <p:nvPr/>
        </p:nvSpPr>
        <p:spPr>
          <a:xfrm>
            <a:off x="3742031" y="3568769"/>
            <a:ext cx="1517492" cy="15174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Espaço Reservado para Conteúdo 2"/>
          <p:cNvSpPr txBox="1">
            <a:spLocks/>
          </p:cNvSpPr>
          <p:nvPr/>
        </p:nvSpPr>
        <p:spPr>
          <a:xfrm>
            <a:off x="1810131" y="6159044"/>
            <a:ext cx="10077069"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P3 -</a:t>
            </a:r>
            <a:r>
              <a:rPr lang="pt-BR" sz="1200" dirty="0">
                <a:solidFill>
                  <a:schemeClr val="accent1">
                    <a:lumMod val="50000"/>
                  </a:schemeClr>
                </a:solidFill>
              </a:rPr>
              <a:t> Vou citar alguns motivos para que o(a) Sr.(a) tenha solicitado o serviço e gostaria que indicasse aquele que mais se enquadra na sua situação: (ESP-RU)</a:t>
            </a:r>
          </a:p>
          <a:p>
            <a:pPr marL="457200" lvl="1" indent="0">
              <a:buSzPct val="60000"/>
              <a:buFont typeface="Arial" panose="020B0604020202020204" pitchFamily="34" charset="0"/>
              <a:buNone/>
            </a:pPr>
            <a:endParaRPr lang="pt-BR" sz="1000" dirty="0">
              <a:solidFill>
                <a:schemeClr val="accent1">
                  <a:lumMod val="50000"/>
                </a:schemeClr>
              </a:solidFill>
            </a:endParaRPr>
          </a:p>
        </p:txBody>
      </p:sp>
    </p:spTree>
    <p:extLst>
      <p:ext uri="{BB962C8B-B14F-4D97-AF65-F5344CB8AC3E}">
        <p14:creationId xmlns:p14="http://schemas.microsoft.com/office/powerpoint/2010/main" val="390178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Effect transition="in" filter="fade">
                                      <p:cBhvr>
                                        <p:cTn id="11" dur="500"/>
                                        <p:tgtEl>
                                          <p:spTgt spid="33">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wipe(down)">
                                      <p:cBhvr>
                                        <p:cTn id="15" dur="500"/>
                                        <p:tgtEl>
                                          <p:spTgt spid="4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500"/>
                                        <p:tgtEl>
                                          <p:spTgt spid="5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9"/>
                                        </p:tgtEl>
                                        <p:attrNameLst>
                                          <p:attrName>style.visibility</p:attrName>
                                        </p:attrNameLst>
                                      </p:cBhvr>
                                      <p:to>
                                        <p:strVal val="visible"/>
                                      </p:to>
                                    </p:set>
                                    <p:animEffect transition="in" filter="wipe(right)">
                                      <p:cBhvr>
                                        <p:cTn id="23" dur="500"/>
                                        <p:tgtEl>
                                          <p:spTgt spid="59"/>
                                        </p:tgtEl>
                                      </p:cBhvr>
                                    </p:animEffect>
                                  </p:childTnLst>
                                </p:cTn>
                              </p:par>
                              <p:par>
                                <p:cTn id="24" presetID="22" presetClass="entr" presetSubtype="2" fill="hold"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right)">
                                      <p:cBhvr>
                                        <p:cTn id="26" dur="500"/>
                                        <p:tgtEl>
                                          <p:spTgt spid="60"/>
                                        </p:tgtEl>
                                      </p:cBhvr>
                                    </p:animEffect>
                                  </p:childTnLst>
                                </p:cTn>
                              </p:par>
                            </p:childTnLst>
                          </p:cTn>
                        </p:par>
                        <p:par>
                          <p:cTn id="27" fill="hold">
                            <p:stCondLst>
                              <p:cond delay="2500"/>
                            </p:stCondLst>
                            <p:childTnLst>
                              <p:par>
                                <p:cTn id="28" presetID="2" presetClass="entr" presetSubtype="1"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 calcmode="lin" valueType="num">
                                      <p:cBhvr additive="base">
                                        <p:cTn id="30" dur="500" fill="hold"/>
                                        <p:tgtEl>
                                          <p:spTgt spid="64"/>
                                        </p:tgtEl>
                                        <p:attrNameLst>
                                          <p:attrName>ppt_x</p:attrName>
                                        </p:attrNameLst>
                                      </p:cBhvr>
                                      <p:tavLst>
                                        <p:tav tm="0">
                                          <p:val>
                                            <p:strVal val="#ppt_x"/>
                                          </p:val>
                                        </p:tav>
                                        <p:tav tm="100000">
                                          <p:val>
                                            <p:strVal val="#ppt_x"/>
                                          </p:val>
                                        </p:tav>
                                      </p:tavLst>
                                    </p:anim>
                                    <p:anim calcmode="lin" valueType="num">
                                      <p:cBhvr additive="base">
                                        <p:cTn id="31" dur="500" fill="hold"/>
                                        <p:tgtEl>
                                          <p:spTgt spid="64"/>
                                        </p:tgtEl>
                                        <p:attrNameLst>
                                          <p:attrName>ppt_y</p:attrName>
                                        </p:attrNameLst>
                                      </p:cBhvr>
                                      <p:tavLst>
                                        <p:tav tm="0">
                                          <p:val>
                                            <p:strVal val="0-#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55"/>
                                        </p:tgtEl>
                                        <p:attrNameLst>
                                          <p:attrName>style.visibility</p:attrName>
                                        </p:attrNameLst>
                                      </p:cBhvr>
                                      <p:to>
                                        <p:strVal val="visible"/>
                                      </p:to>
                                    </p:set>
                                    <p:anim calcmode="lin" valueType="num">
                                      <p:cBhvr additive="base">
                                        <p:cTn id="34" dur="500" fill="hold"/>
                                        <p:tgtEl>
                                          <p:spTgt spid="55"/>
                                        </p:tgtEl>
                                        <p:attrNameLst>
                                          <p:attrName>ppt_x</p:attrName>
                                        </p:attrNameLst>
                                      </p:cBhvr>
                                      <p:tavLst>
                                        <p:tav tm="0">
                                          <p:val>
                                            <p:strVal val="#ppt_x"/>
                                          </p:val>
                                        </p:tav>
                                        <p:tav tm="100000">
                                          <p:val>
                                            <p:strVal val="#ppt_x"/>
                                          </p:val>
                                        </p:tav>
                                      </p:tavLst>
                                    </p:anim>
                                    <p:anim calcmode="lin" valueType="num">
                                      <p:cBhvr additive="base">
                                        <p:cTn id="35" dur="500" fill="hold"/>
                                        <p:tgtEl>
                                          <p:spTgt spid="55"/>
                                        </p:tgtEl>
                                        <p:attrNameLst>
                                          <p:attrName>ppt_y</p:attrName>
                                        </p:attrNameLst>
                                      </p:cBhvr>
                                      <p:tavLst>
                                        <p:tav tm="0">
                                          <p:val>
                                            <p:strVal val="1+#ppt_h/2"/>
                                          </p:val>
                                        </p:tav>
                                        <p:tav tm="100000">
                                          <p:val>
                                            <p:strVal val="#ppt_y"/>
                                          </p:val>
                                        </p:tav>
                                      </p:tavLst>
                                    </p:anim>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500"/>
                                        <p:tgtEl>
                                          <p:spTgt spid="56"/>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8"/>
                                        </p:tgtEl>
                                        <p:attrNameLst>
                                          <p:attrName>style.visibility</p:attrName>
                                        </p:attrNameLst>
                                      </p:cBhvr>
                                      <p:to>
                                        <p:strVal val="visible"/>
                                      </p:to>
                                    </p:set>
                                    <p:animEffect transition="in" filter="fade">
                                      <p:cBhvr>
                                        <p:cTn id="42" dur="500"/>
                                        <p:tgtEl>
                                          <p:spTgt spid="5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7"/>
                                        </p:tgtEl>
                                        <p:attrNameLst>
                                          <p:attrName>style.visibility</p:attrName>
                                        </p:attrNameLst>
                                      </p:cBhvr>
                                      <p:to>
                                        <p:strVal val="visible"/>
                                      </p:to>
                                    </p:set>
                                    <p:animEffect transition="in" filter="fade">
                                      <p:cBhvr>
                                        <p:cTn id="45" dur="500"/>
                                        <p:tgtEl>
                                          <p:spTgt spid="57"/>
                                        </p:tgtEl>
                                      </p:cBhvr>
                                    </p:animEffect>
                                  </p:childTnLst>
                                </p:cTn>
                              </p:par>
                            </p:childTnLst>
                          </p:cTn>
                        </p:par>
                        <p:par>
                          <p:cTn id="46" fill="hold">
                            <p:stCondLst>
                              <p:cond delay="3500"/>
                            </p:stCondLst>
                            <p:childTnLst>
                              <p:par>
                                <p:cTn id="47" presetID="22" presetClass="entr" presetSubtype="4" fill="hold" nodeType="afterEffect">
                                  <p:stCondLst>
                                    <p:cond delay="0"/>
                                  </p:stCondLst>
                                  <p:childTnLst>
                                    <p:set>
                                      <p:cBhvr>
                                        <p:cTn id="48" dur="1" fill="hold">
                                          <p:stCondLst>
                                            <p:cond delay="0"/>
                                          </p:stCondLst>
                                        </p:cTn>
                                        <p:tgtEl>
                                          <p:spTgt spid="53"/>
                                        </p:tgtEl>
                                        <p:attrNameLst>
                                          <p:attrName>style.visibility</p:attrName>
                                        </p:attrNameLst>
                                      </p:cBhvr>
                                      <p:to>
                                        <p:strVal val="visible"/>
                                      </p:to>
                                    </p:set>
                                    <p:animEffect transition="in" filter="wipe(down)">
                                      <p:cBhvr>
                                        <p:cTn id="49" dur="500"/>
                                        <p:tgtEl>
                                          <p:spTgt spid="53"/>
                                        </p:tgtEl>
                                      </p:cBhvr>
                                    </p:animEffect>
                                  </p:childTnLst>
                                </p:cTn>
                              </p:par>
                              <p:par>
                                <p:cTn id="50" presetID="22" presetClass="entr" presetSubtype="4" fill="hold" nodeType="with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down)">
                                      <p:cBhvr>
                                        <p:cTn id="52" dur="500"/>
                                        <p:tgtEl>
                                          <p:spTgt spid="54"/>
                                        </p:tgtEl>
                                      </p:cBhvr>
                                    </p:animEffect>
                                  </p:childTnLst>
                                </p:cTn>
                              </p:par>
                              <p:par>
                                <p:cTn id="53" presetID="22" presetClass="entr" presetSubtype="4" fill="hold" nodeType="with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wipe(down)">
                                      <p:cBhvr>
                                        <p:cTn id="55" dur="500"/>
                                        <p:tgtEl>
                                          <p:spTgt spid="61"/>
                                        </p:tgtEl>
                                      </p:cBhvr>
                                    </p:animEffect>
                                  </p:childTnLst>
                                </p:cTn>
                              </p:par>
                              <p:par>
                                <p:cTn id="56" presetID="22" presetClass="entr" presetSubtype="4" fill="hold" nodeType="with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wipe(down)">
                                      <p:cBhvr>
                                        <p:cTn id="58" dur="500"/>
                                        <p:tgtEl>
                                          <p:spTgt spid="62"/>
                                        </p:tgtEl>
                                      </p:cBhvr>
                                    </p:animEffect>
                                  </p:childTnLst>
                                </p:cTn>
                              </p:par>
                              <p:par>
                                <p:cTn id="59" presetID="22" presetClass="entr" presetSubtype="4" fill="hold" nodeType="withEffect">
                                  <p:stCondLst>
                                    <p:cond delay="0"/>
                                  </p:stCondLst>
                                  <p:childTnLst>
                                    <p:set>
                                      <p:cBhvr>
                                        <p:cTn id="60" dur="1" fill="hold">
                                          <p:stCondLst>
                                            <p:cond delay="0"/>
                                          </p:stCondLst>
                                        </p:cTn>
                                        <p:tgtEl>
                                          <p:spTgt spid="63"/>
                                        </p:tgtEl>
                                        <p:attrNameLst>
                                          <p:attrName>style.visibility</p:attrName>
                                        </p:attrNameLst>
                                      </p:cBhvr>
                                      <p:to>
                                        <p:strVal val="visible"/>
                                      </p:to>
                                    </p:set>
                                    <p:animEffect transition="in" filter="wipe(down)">
                                      <p:cBhvr>
                                        <p:cTn id="61" dur="500"/>
                                        <p:tgtEl>
                                          <p:spTgt spid="63"/>
                                        </p:tgtEl>
                                      </p:cBhvr>
                                    </p:animEffect>
                                  </p:childTnLst>
                                </p:cTn>
                              </p:par>
                            </p:childTnLst>
                          </p:cTn>
                        </p:par>
                        <p:par>
                          <p:cTn id="62" fill="hold">
                            <p:stCondLst>
                              <p:cond delay="4000"/>
                            </p:stCondLst>
                            <p:childTnLst>
                              <p:par>
                                <p:cTn id="63" presetID="10" presetClass="entr" presetSubtype="0" fill="hold" nodeType="after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6" restart="whenNotActive" fill="hold" evtFilter="cancelBubble" nodeType="interactiveSeq">
                <p:stCondLst>
                  <p:cond evt="onClick" delay="0">
                    <p:tgtEl>
                      <p:spTgt spid="27"/>
                    </p:tgtEl>
                  </p:cond>
                </p:stCondLst>
                <p:endSync evt="end" delay="0">
                  <p:rtn val="all"/>
                </p:endSync>
                <p:childTnLst>
                  <p:par>
                    <p:cTn id="67" fill="hold">
                      <p:stCondLst>
                        <p:cond delay="0"/>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500"/>
                                        <p:tgtEl>
                                          <p:spTgt spid="44"/>
                                        </p:tgtEl>
                                      </p:cBhvr>
                                    </p:animEffect>
                                  </p:childTnLst>
                                </p:cTn>
                              </p:par>
                              <p:par>
                                <p:cTn id="72" presetID="10"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Effect transition="in" filter="fade">
                                      <p:cBhvr>
                                        <p:cTn id="74" dur="500"/>
                                        <p:tgtEl>
                                          <p:spTgt spid="43"/>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xit" presetSubtype="0" fill="hold" grpId="1" nodeType="clickEffect">
                                  <p:stCondLst>
                                    <p:cond delay="0"/>
                                  </p:stCondLst>
                                  <p:childTnLst>
                                    <p:animEffect transition="out" filter="fade">
                                      <p:cBhvr>
                                        <p:cTn id="78" dur="500"/>
                                        <p:tgtEl>
                                          <p:spTgt spid="44"/>
                                        </p:tgtEl>
                                      </p:cBhvr>
                                    </p:animEffect>
                                    <p:set>
                                      <p:cBhvr>
                                        <p:cTn id="79" dur="1" fill="hold">
                                          <p:stCondLst>
                                            <p:cond delay="499"/>
                                          </p:stCondLst>
                                        </p:cTn>
                                        <p:tgtEl>
                                          <p:spTgt spid="44"/>
                                        </p:tgtEl>
                                        <p:attrNameLst>
                                          <p:attrName>style.visibility</p:attrName>
                                        </p:attrNameLst>
                                      </p:cBhvr>
                                      <p:to>
                                        <p:strVal val="hidden"/>
                                      </p:to>
                                    </p:set>
                                  </p:childTnLst>
                                </p:cTn>
                              </p:par>
                              <p:par>
                                <p:cTn id="80" presetID="10" presetClass="exit" presetSubtype="0" fill="hold" nodeType="withEffect">
                                  <p:stCondLst>
                                    <p:cond delay="0"/>
                                  </p:stCondLst>
                                  <p:childTnLst>
                                    <p:animEffect transition="out" filter="fade">
                                      <p:cBhvr>
                                        <p:cTn id="81" dur="500"/>
                                        <p:tgtEl>
                                          <p:spTgt spid="43"/>
                                        </p:tgtEl>
                                      </p:cBhvr>
                                    </p:animEffect>
                                    <p:set>
                                      <p:cBhvr>
                                        <p:cTn id="82" dur="1" fill="hold">
                                          <p:stCondLst>
                                            <p:cond delay="499"/>
                                          </p:stCondLst>
                                        </p:cTn>
                                        <p:tgtEl>
                                          <p:spTgt spid="43"/>
                                        </p:tgtEl>
                                        <p:attrNameLst>
                                          <p:attrName>style.visibility</p:attrName>
                                        </p:attrNameLst>
                                      </p:cBhvr>
                                      <p:to>
                                        <p:strVal val="hidden"/>
                                      </p:to>
                                    </p:set>
                                  </p:childTnLst>
                                </p:cTn>
                              </p:par>
                            </p:childTnLst>
                          </p:cTn>
                        </p:par>
                      </p:childTnLst>
                    </p:cTn>
                  </p:par>
                </p:childTnLst>
              </p:cTn>
              <p:nextCondLst>
                <p:cond evt="onClick" delay="0">
                  <p:tgtEl>
                    <p:spTgt spid="27"/>
                  </p:tgtEl>
                </p:cond>
              </p:nextCondLst>
            </p:seq>
          </p:childTnLst>
        </p:cTn>
      </p:par>
    </p:tnLst>
    <p:bldLst>
      <p:bldP spid="33" grpId="0" build="p"/>
      <p:bldP spid="44" grpId="0"/>
      <p:bldP spid="44" grpId="1"/>
      <p:bldGraphic spid="51" grpId="0">
        <p:bldAsOne/>
      </p:bldGraphic>
      <p:bldP spid="52" grpId="0"/>
      <p:bldP spid="55" grpId="0"/>
      <p:bldP spid="56" grpId="0" animBg="1"/>
      <p:bldP spid="57" grpId="0"/>
      <p:bldP spid="58" grpId="0" animBg="1"/>
      <p:bldP spid="6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52" name="Grupo 2551"/>
          <p:cNvGrpSpPr/>
          <p:nvPr/>
        </p:nvGrpSpPr>
        <p:grpSpPr>
          <a:xfrm>
            <a:off x="5757362" y="2428770"/>
            <a:ext cx="5703889" cy="3338514"/>
            <a:chOff x="10383028" y="-2844403"/>
            <a:chExt cx="5703889" cy="3338514"/>
          </a:xfrm>
        </p:grpSpPr>
        <p:sp>
          <p:nvSpPr>
            <p:cNvPr id="2352" name="Freeform 4"/>
            <p:cNvSpPr>
              <a:spLocks/>
            </p:cNvSpPr>
            <p:nvPr/>
          </p:nvSpPr>
          <p:spPr bwMode="auto">
            <a:xfrm>
              <a:off x="12376929" y="-2839640"/>
              <a:ext cx="19050" cy="101600"/>
            </a:xfrm>
            <a:custGeom>
              <a:avLst/>
              <a:gdLst>
                <a:gd name="T0" fmla="*/ 13 w 15"/>
                <a:gd name="T1" fmla="*/ 11 h 78"/>
                <a:gd name="T2" fmla="*/ 15 w 15"/>
                <a:gd name="T3" fmla="*/ 78 h 78"/>
                <a:gd name="T4" fmla="*/ 4 w 15"/>
                <a:gd name="T5" fmla="*/ 69 h 78"/>
                <a:gd name="T6" fmla="*/ 2 w 15"/>
                <a:gd name="T7" fmla="*/ 67 h 78"/>
                <a:gd name="T8" fmla="*/ 0 w 15"/>
                <a:gd name="T9" fmla="*/ 0 h 78"/>
                <a:gd name="T10" fmla="*/ 2 w 15"/>
                <a:gd name="T11" fmla="*/ 2 h 78"/>
                <a:gd name="T12" fmla="*/ 13 w 15"/>
                <a:gd name="T13" fmla="*/ 11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13" y="11"/>
                  </a:moveTo>
                  <a:cubicBezTo>
                    <a:pt x="15" y="78"/>
                    <a:pt x="15" y="78"/>
                    <a:pt x="15" y="78"/>
                  </a:cubicBezTo>
                  <a:cubicBezTo>
                    <a:pt x="15" y="76"/>
                    <a:pt x="10" y="73"/>
                    <a:pt x="4" y="69"/>
                  </a:cubicBezTo>
                  <a:cubicBezTo>
                    <a:pt x="2" y="68"/>
                    <a:pt x="2" y="67"/>
                    <a:pt x="2" y="67"/>
                  </a:cubicBezTo>
                  <a:cubicBezTo>
                    <a:pt x="0" y="0"/>
                    <a:pt x="0" y="0"/>
                    <a:pt x="0" y="0"/>
                  </a:cubicBezTo>
                  <a:cubicBezTo>
                    <a:pt x="0" y="0"/>
                    <a:pt x="0" y="1"/>
                    <a:pt x="2" y="2"/>
                  </a:cubicBezTo>
                  <a:cubicBezTo>
                    <a:pt x="8" y="6"/>
                    <a:pt x="13" y="9"/>
                    <a:pt x="13" y="1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3" name="Freeform 5"/>
            <p:cNvSpPr>
              <a:spLocks/>
            </p:cNvSpPr>
            <p:nvPr/>
          </p:nvSpPr>
          <p:spPr bwMode="auto">
            <a:xfrm>
              <a:off x="12481704" y="-2822177"/>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4" name="Freeform 6"/>
            <p:cNvSpPr>
              <a:spLocks/>
            </p:cNvSpPr>
            <p:nvPr/>
          </p:nvSpPr>
          <p:spPr bwMode="auto">
            <a:xfrm>
              <a:off x="12481704" y="-2822177"/>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5" name="Freeform 7"/>
            <p:cNvSpPr>
              <a:spLocks/>
            </p:cNvSpPr>
            <p:nvPr/>
          </p:nvSpPr>
          <p:spPr bwMode="auto">
            <a:xfrm>
              <a:off x="12481704" y="-28205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6" name="Freeform 8"/>
            <p:cNvSpPr>
              <a:spLocks/>
            </p:cNvSpPr>
            <p:nvPr/>
          </p:nvSpPr>
          <p:spPr bwMode="auto">
            <a:xfrm>
              <a:off x="12481704" y="-28205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7" name="Freeform 9"/>
            <p:cNvSpPr>
              <a:spLocks/>
            </p:cNvSpPr>
            <p:nvPr/>
          </p:nvSpPr>
          <p:spPr bwMode="auto">
            <a:xfrm>
              <a:off x="12481704" y="-2820590"/>
              <a:ext cx="1588" cy="88900"/>
            </a:xfrm>
            <a:custGeom>
              <a:avLst/>
              <a:gdLst>
                <a:gd name="T0" fmla="*/ 0 w 2"/>
                <a:gd name="T1" fmla="*/ 0 h 68"/>
                <a:gd name="T2" fmla="*/ 2 w 2"/>
                <a:gd name="T3" fmla="*/ 67 h 68"/>
                <a:gd name="T4" fmla="*/ 2 w 2"/>
                <a:gd name="T5" fmla="*/ 67 h 68"/>
                <a:gd name="T6" fmla="*/ 2 w 2"/>
                <a:gd name="T7" fmla="*/ 68 h 68"/>
                <a:gd name="T8" fmla="*/ 0 w 2"/>
                <a:gd name="T9" fmla="*/ 1 h 68"/>
                <a:gd name="T10" fmla="*/ 0 w 2"/>
                <a:gd name="T11" fmla="*/ 0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7"/>
                    <a:pt x="2" y="67"/>
                    <a:pt x="2" y="67"/>
                  </a:cubicBezTo>
                  <a:cubicBezTo>
                    <a:pt x="2" y="67"/>
                    <a:pt x="2" y="68"/>
                    <a:pt x="2" y="68"/>
                  </a:cubicBezTo>
                  <a:cubicBezTo>
                    <a:pt x="0" y="1"/>
                    <a:pt x="0" y="1"/>
                    <a:pt x="0" y="1"/>
                  </a:cubicBezTo>
                  <a:cubicBezTo>
                    <a:pt x="0" y="1"/>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8" name="Freeform 10"/>
            <p:cNvSpPr>
              <a:spLocks/>
            </p:cNvSpPr>
            <p:nvPr/>
          </p:nvSpPr>
          <p:spPr bwMode="auto">
            <a:xfrm>
              <a:off x="12480116" y="-2819002"/>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7"/>
                    <a:pt x="2" y="68"/>
                  </a:cubicBezTo>
                  <a:cubicBezTo>
                    <a:pt x="0" y="1"/>
                    <a:pt x="0" y="1"/>
                    <a:pt x="0" y="1"/>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9" name="Freeform 11"/>
            <p:cNvSpPr>
              <a:spLocks/>
            </p:cNvSpPr>
            <p:nvPr/>
          </p:nvSpPr>
          <p:spPr bwMode="auto">
            <a:xfrm>
              <a:off x="12475354" y="-2817415"/>
              <a:ext cx="7938" cy="101600"/>
            </a:xfrm>
            <a:custGeom>
              <a:avLst/>
              <a:gdLst>
                <a:gd name="T0" fmla="*/ 4 w 6"/>
                <a:gd name="T1" fmla="*/ 0 h 78"/>
                <a:gd name="T2" fmla="*/ 6 w 6"/>
                <a:gd name="T3" fmla="*/ 67 h 78"/>
                <a:gd name="T4" fmla="*/ 2 w 6"/>
                <a:gd name="T5" fmla="*/ 78 h 78"/>
                <a:gd name="T6" fmla="*/ 0 w 6"/>
                <a:gd name="T7" fmla="*/ 11 h 78"/>
                <a:gd name="T8" fmla="*/ 4 w 6"/>
                <a:gd name="T9" fmla="*/ 0 h 78"/>
              </a:gdLst>
              <a:ahLst/>
              <a:cxnLst>
                <a:cxn ang="0">
                  <a:pos x="T0" y="T1"/>
                </a:cxn>
                <a:cxn ang="0">
                  <a:pos x="T2" y="T3"/>
                </a:cxn>
                <a:cxn ang="0">
                  <a:pos x="T4" y="T5"/>
                </a:cxn>
                <a:cxn ang="0">
                  <a:pos x="T6" y="T7"/>
                </a:cxn>
                <a:cxn ang="0">
                  <a:pos x="T8" y="T9"/>
                </a:cxn>
              </a:cxnLst>
              <a:rect l="0" t="0" r="r" b="b"/>
              <a:pathLst>
                <a:path w="6" h="78">
                  <a:moveTo>
                    <a:pt x="4" y="0"/>
                  </a:moveTo>
                  <a:cubicBezTo>
                    <a:pt x="6" y="67"/>
                    <a:pt x="6" y="67"/>
                    <a:pt x="6" y="67"/>
                  </a:cubicBezTo>
                  <a:cubicBezTo>
                    <a:pt x="5" y="70"/>
                    <a:pt x="3" y="74"/>
                    <a:pt x="2" y="78"/>
                  </a:cubicBezTo>
                  <a:cubicBezTo>
                    <a:pt x="0" y="11"/>
                    <a:pt x="0" y="11"/>
                    <a:pt x="0" y="11"/>
                  </a:cubicBezTo>
                  <a:cubicBezTo>
                    <a:pt x="1" y="7"/>
                    <a:pt x="3" y="2"/>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0" name="Freeform 12"/>
            <p:cNvSpPr>
              <a:spLocks/>
            </p:cNvSpPr>
            <p:nvPr/>
          </p:nvSpPr>
          <p:spPr bwMode="auto">
            <a:xfrm>
              <a:off x="12472179" y="-2803127"/>
              <a:ext cx="4763" cy="93663"/>
            </a:xfrm>
            <a:custGeom>
              <a:avLst/>
              <a:gdLst>
                <a:gd name="T0" fmla="*/ 3 w 5"/>
                <a:gd name="T1" fmla="*/ 0 h 72"/>
                <a:gd name="T2" fmla="*/ 5 w 5"/>
                <a:gd name="T3" fmla="*/ 67 h 72"/>
                <a:gd name="T4" fmla="*/ 2 w 5"/>
                <a:gd name="T5" fmla="*/ 72 h 72"/>
                <a:gd name="T6" fmla="*/ 0 w 5"/>
                <a:gd name="T7" fmla="*/ 5 h 72"/>
                <a:gd name="T8" fmla="*/ 3 w 5"/>
                <a:gd name="T9" fmla="*/ 0 h 72"/>
              </a:gdLst>
              <a:ahLst/>
              <a:cxnLst>
                <a:cxn ang="0">
                  <a:pos x="T0" y="T1"/>
                </a:cxn>
                <a:cxn ang="0">
                  <a:pos x="T2" y="T3"/>
                </a:cxn>
                <a:cxn ang="0">
                  <a:pos x="T4" y="T5"/>
                </a:cxn>
                <a:cxn ang="0">
                  <a:pos x="T6" y="T7"/>
                </a:cxn>
                <a:cxn ang="0">
                  <a:pos x="T8" y="T9"/>
                </a:cxn>
              </a:cxnLst>
              <a:rect l="0" t="0" r="r" b="b"/>
              <a:pathLst>
                <a:path w="5" h="72">
                  <a:moveTo>
                    <a:pt x="3" y="0"/>
                  </a:moveTo>
                  <a:cubicBezTo>
                    <a:pt x="5" y="67"/>
                    <a:pt x="5" y="67"/>
                    <a:pt x="5" y="67"/>
                  </a:cubicBezTo>
                  <a:cubicBezTo>
                    <a:pt x="4" y="69"/>
                    <a:pt x="3" y="70"/>
                    <a:pt x="2" y="72"/>
                  </a:cubicBezTo>
                  <a:cubicBezTo>
                    <a:pt x="0" y="5"/>
                    <a:pt x="0" y="5"/>
                    <a:pt x="0" y="5"/>
                  </a:cubicBezTo>
                  <a:cubicBezTo>
                    <a:pt x="1" y="3"/>
                    <a:pt x="2" y="2"/>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1" name="Freeform 13"/>
            <p:cNvSpPr>
              <a:spLocks/>
            </p:cNvSpPr>
            <p:nvPr/>
          </p:nvSpPr>
          <p:spPr bwMode="auto">
            <a:xfrm>
              <a:off x="12470591" y="-2796777"/>
              <a:ext cx="3175"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2" y="68"/>
                    <a:pt x="2" y="69"/>
                  </a:cubicBezTo>
                  <a:cubicBezTo>
                    <a:pt x="0" y="2"/>
                    <a:pt x="0" y="2"/>
                    <a:pt x="0" y="2"/>
                  </a:cubicBezTo>
                  <a:cubicBezTo>
                    <a:pt x="0"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2" name="Freeform 14"/>
            <p:cNvSpPr>
              <a:spLocks/>
            </p:cNvSpPr>
            <p:nvPr/>
          </p:nvSpPr>
          <p:spPr bwMode="auto">
            <a:xfrm>
              <a:off x="12467416" y="-2793602"/>
              <a:ext cx="4763" cy="87313"/>
            </a:xfrm>
            <a:custGeom>
              <a:avLst/>
              <a:gdLst>
                <a:gd name="T0" fmla="*/ 2 w 4"/>
                <a:gd name="T1" fmla="*/ 0 h 68"/>
                <a:gd name="T2" fmla="*/ 4 w 4"/>
                <a:gd name="T3" fmla="*/ 67 h 68"/>
                <a:gd name="T4" fmla="*/ 3 w 4"/>
                <a:gd name="T5" fmla="*/ 67 h 68"/>
                <a:gd name="T6" fmla="*/ 2 w 4"/>
                <a:gd name="T7" fmla="*/ 68 h 68"/>
                <a:gd name="T8" fmla="*/ 0 w 4"/>
                <a:gd name="T9" fmla="*/ 1 h 68"/>
                <a:gd name="T10" fmla="*/ 1 w 4"/>
                <a:gd name="T11" fmla="*/ 0 h 68"/>
                <a:gd name="T12" fmla="*/ 2 w 4"/>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0"/>
                  </a:moveTo>
                  <a:cubicBezTo>
                    <a:pt x="4" y="67"/>
                    <a:pt x="4" y="67"/>
                    <a:pt x="4" y="67"/>
                  </a:cubicBezTo>
                  <a:cubicBezTo>
                    <a:pt x="3" y="67"/>
                    <a:pt x="3" y="67"/>
                    <a:pt x="3" y="67"/>
                  </a:cubicBezTo>
                  <a:cubicBezTo>
                    <a:pt x="3" y="68"/>
                    <a:pt x="2" y="68"/>
                    <a:pt x="2" y="68"/>
                  </a:cubicBezTo>
                  <a:cubicBezTo>
                    <a:pt x="0" y="1"/>
                    <a:pt x="0" y="1"/>
                    <a:pt x="0" y="1"/>
                  </a:cubicBezTo>
                  <a:cubicBezTo>
                    <a:pt x="0" y="1"/>
                    <a:pt x="1" y="1"/>
                    <a:pt x="1"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3" name="Freeform 15"/>
            <p:cNvSpPr>
              <a:spLocks/>
            </p:cNvSpPr>
            <p:nvPr/>
          </p:nvSpPr>
          <p:spPr bwMode="auto">
            <a:xfrm>
              <a:off x="12465829" y="-2793602"/>
              <a:ext cx="4763"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4" name="Freeform 16"/>
            <p:cNvSpPr>
              <a:spLocks/>
            </p:cNvSpPr>
            <p:nvPr/>
          </p:nvSpPr>
          <p:spPr bwMode="auto">
            <a:xfrm>
              <a:off x="12465829" y="-2792015"/>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5" name="Freeform 17"/>
            <p:cNvSpPr>
              <a:spLocks/>
            </p:cNvSpPr>
            <p:nvPr/>
          </p:nvSpPr>
          <p:spPr bwMode="auto">
            <a:xfrm>
              <a:off x="12465829" y="-2790427"/>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6" name="Freeform 18"/>
            <p:cNvSpPr>
              <a:spLocks/>
            </p:cNvSpPr>
            <p:nvPr/>
          </p:nvSpPr>
          <p:spPr bwMode="auto">
            <a:xfrm>
              <a:off x="12465829" y="-2790427"/>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7" name="Freeform 19"/>
            <p:cNvSpPr>
              <a:spLocks/>
            </p:cNvSpPr>
            <p:nvPr/>
          </p:nvSpPr>
          <p:spPr bwMode="auto">
            <a:xfrm>
              <a:off x="12465829" y="-27888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8" name="Freeform 20"/>
            <p:cNvSpPr>
              <a:spLocks/>
            </p:cNvSpPr>
            <p:nvPr/>
          </p:nvSpPr>
          <p:spPr bwMode="auto">
            <a:xfrm>
              <a:off x="12522979" y="-2774552"/>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9" name="Freeform 21"/>
            <p:cNvSpPr>
              <a:spLocks/>
            </p:cNvSpPr>
            <p:nvPr/>
          </p:nvSpPr>
          <p:spPr bwMode="auto">
            <a:xfrm>
              <a:off x="12522979" y="-2772965"/>
              <a:ext cx="1588" cy="88900"/>
            </a:xfrm>
            <a:custGeom>
              <a:avLst/>
              <a:gdLst>
                <a:gd name="T0" fmla="*/ 0 w 2"/>
                <a:gd name="T1" fmla="*/ 0 h 69"/>
                <a:gd name="T2" fmla="*/ 2 w 2"/>
                <a:gd name="T3" fmla="*/ 67 h 69"/>
                <a:gd name="T4" fmla="*/ 2 w 2"/>
                <a:gd name="T5" fmla="*/ 69 h 69"/>
                <a:gd name="T6" fmla="*/ 0 w 2"/>
                <a:gd name="T7" fmla="*/ 2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2"/>
                    <a:pt x="0" y="2"/>
                    <a:pt x="0" y="2"/>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0" name="Freeform 22"/>
            <p:cNvSpPr>
              <a:spLocks/>
            </p:cNvSpPr>
            <p:nvPr/>
          </p:nvSpPr>
          <p:spPr bwMode="auto">
            <a:xfrm>
              <a:off x="12521391" y="-2771377"/>
              <a:ext cx="3175" cy="92075"/>
            </a:xfrm>
            <a:custGeom>
              <a:avLst/>
              <a:gdLst>
                <a:gd name="T0" fmla="*/ 1 w 3"/>
                <a:gd name="T1" fmla="*/ 0 h 70"/>
                <a:gd name="T2" fmla="*/ 3 w 3"/>
                <a:gd name="T3" fmla="*/ 67 h 70"/>
                <a:gd name="T4" fmla="*/ 2 w 3"/>
                <a:gd name="T5" fmla="*/ 70 h 70"/>
                <a:gd name="T6" fmla="*/ 0 w 3"/>
                <a:gd name="T7" fmla="*/ 2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3" y="68"/>
                    <a:pt x="2" y="69"/>
                    <a:pt x="2" y="70"/>
                  </a:cubicBezTo>
                  <a:cubicBezTo>
                    <a:pt x="0" y="2"/>
                    <a:pt x="0" y="2"/>
                    <a:pt x="0" y="2"/>
                  </a:cubicBezTo>
                  <a:cubicBezTo>
                    <a:pt x="0" y="2"/>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1" name="Freeform 23"/>
            <p:cNvSpPr>
              <a:spLocks/>
            </p:cNvSpPr>
            <p:nvPr/>
          </p:nvSpPr>
          <p:spPr bwMode="auto">
            <a:xfrm>
              <a:off x="12518216" y="-2768202"/>
              <a:ext cx="6350" cy="92075"/>
            </a:xfrm>
            <a:custGeom>
              <a:avLst/>
              <a:gdLst>
                <a:gd name="T0" fmla="*/ 2 w 4"/>
                <a:gd name="T1" fmla="*/ 0 h 71"/>
                <a:gd name="T2" fmla="*/ 4 w 4"/>
                <a:gd name="T3" fmla="*/ 68 h 71"/>
                <a:gd name="T4" fmla="*/ 2 w 4"/>
                <a:gd name="T5" fmla="*/ 70 h 71"/>
                <a:gd name="T6" fmla="*/ 2 w 4"/>
                <a:gd name="T7" fmla="*/ 71 h 71"/>
                <a:gd name="T8" fmla="*/ 0 w 4"/>
                <a:gd name="T9" fmla="*/ 4 h 71"/>
                <a:gd name="T10" fmla="*/ 1 w 4"/>
                <a:gd name="T11" fmla="*/ 3 h 71"/>
                <a:gd name="T12" fmla="*/ 2 w 4"/>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4" h="71">
                  <a:moveTo>
                    <a:pt x="2" y="0"/>
                  </a:moveTo>
                  <a:cubicBezTo>
                    <a:pt x="4" y="68"/>
                    <a:pt x="4" y="68"/>
                    <a:pt x="4" y="68"/>
                  </a:cubicBezTo>
                  <a:cubicBezTo>
                    <a:pt x="3" y="68"/>
                    <a:pt x="3" y="69"/>
                    <a:pt x="2" y="70"/>
                  </a:cubicBezTo>
                  <a:cubicBezTo>
                    <a:pt x="2" y="71"/>
                    <a:pt x="2" y="71"/>
                    <a:pt x="2" y="71"/>
                  </a:cubicBezTo>
                  <a:cubicBezTo>
                    <a:pt x="0" y="4"/>
                    <a:pt x="0" y="4"/>
                    <a:pt x="0" y="4"/>
                  </a:cubicBezTo>
                  <a:cubicBezTo>
                    <a:pt x="0" y="4"/>
                    <a:pt x="0" y="3"/>
                    <a:pt x="1" y="3"/>
                  </a:cubicBezTo>
                  <a:cubicBezTo>
                    <a:pt x="1" y="2"/>
                    <a:pt x="2" y="1"/>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2" name="Freeform 24"/>
            <p:cNvSpPr>
              <a:spLocks/>
            </p:cNvSpPr>
            <p:nvPr/>
          </p:nvSpPr>
          <p:spPr bwMode="auto">
            <a:xfrm>
              <a:off x="12518216" y="-276344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3" name="Freeform 25"/>
            <p:cNvSpPr>
              <a:spLocks/>
            </p:cNvSpPr>
            <p:nvPr/>
          </p:nvSpPr>
          <p:spPr bwMode="auto">
            <a:xfrm>
              <a:off x="12518216" y="-276185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4" name="Freeform 26"/>
            <p:cNvSpPr>
              <a:spLocks/>
            </p:cNvSpPr>
            <p:nvPr/>
          </p:nvSpPr>
          <p:spPr bwMode="auto">
            <a:xfrm>
              <a:off x="12518216" y="-2761852"/>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5" name="Freeform 27"/>
            <p:cNvSpPr>
              <a:spLocks/>
            </p:cNvSpPr>
            <p:nvPr/>
          </p:nvSpPr>
          <p:spPr bwMode="auto">
            <a:xfrm>
              <a:off x="12067366" y="-2734865"/>
              <a:ext cx="4763" cy="95250"/>
            </a:xfrm>
            <a:custGeom>
              <a:avLst/>
              <a:gdLst>
                <a:gd name="T0" fmla="*/ 1 w 3"/>
                <a:gd name="T1" fmla="*/ 5 h 73"/>
                <a:gd name="T2" fmla="*/ 3 w 3"/>
                <a:gd name="T3" fmla="*/ 73 h 73"/>
                <a:gd name="T4" fmla="*/ 2 w 3"/>
                <a:gd name="T5" fmla="*/ 67 h 73"/>
                <a:gd name="T6" fmla="*/ 2 w 3"/>
                <a:gd name="T7" fmla="*/ 67 h 73"/>
                <a:gd name="T8" fmla="*/ 0 w 3"/>
                <a:gd name="T9" fmla="*/ 0 h 73"/>
                <a:gd name="T10" fmla="*/ 0 w 3"/>
                <a:gd name="T11" fmla="*/ 0 h 73"/>
                <a:gd name="T12" fmla="*/ 1 w 3"/>
                <a:gd name="T13" fmla="*/ 5 h 73"/>
              </a:gdLst>
              <a:ahLst/>
              <a:cxnLst>
                <a:cxn ang="0">
                  <a:pos x="T0" y="T1"/>
                </a:cxn>
                <a:cxn ang="0">
                  <a:pos x="T2" y="T3"/>
                </a:cxn>
                <a:cxn ang="0">
                  <a:pos x="T4" y="T5"/>
                </a:cxn>
                <a:cxn ang="0">
                  <a:pos x="T6" y="T7"/>
                </a:cxn>
                <a:cxn ang="0">
                  <a:pos x="T8" y="T9"/>
                </a:cxn>
                <a:cxn ang="0">
                  <a:pos x="T10" y="T11"/>
                </a:cxn>
                <a:cxn ang="0">
                  <a:pos x="T12" y="T13"/>
                </a:cxn>
              </a:cxnLst>
              <a:rect l="0" t="0" r="r" b="b"/>
              <a:pathLst>
                <a:path w="3" h="73">
                  <a:moveTo>
                    <a:pt x="1" y="5"/>
                  </a:moveTo>
                  <a:cubicBezTo>
                    <a:pt x="3" y="73"/>
                    <a:pt x="3" y="73"/>
                    <a:pt x="3" y="73"/>
                  </a:cubicBezTo>
                  <a:cubicBezTo>
                    <a:pt x="3" y="71"/>
                    <a:pt x="3" y="69"/>
                    <a:pt x="2" y="67"/>
                  </a:cubicBezTo>
                  <a:cubicBezTo>
                    <a:pt x="2" y="67"/>
                    <a:pt x="2" y="67"/>
                    <a:pt x="2" y="67"/>
                  </a:cubicBezTo>
                  <a:cubicBezTo>
                    <a:pt x="0" y="0"/>
                    <a:pt x="0" y="0"/>
                    <a:pt x="0" y="0"/>
                  </a:cubicBezTo>
                  <a:cubicBezTo>
                    <a:pt x="0" y="0"/>
                    <a:pt x="0" y="0"/>
                    <a:pt x="0" y="0"/>
                  </a:cubicBezTo>
                  <a:cubicBezTo>
                    <a:pt x="1" y="2"/>
                    <a:pt x="1" y="4"/>
                    <a:pt x="1"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6" name="Freeform 28"/>
            <p:cNvSpPr>
              <a:spLocks/>
            </p:cNvSpPr>
            <p:nvPr/>
          </p:nvSpPr>
          <p:spPr bwMode="auto">
            <a:xfrm>
              <a:off x="11807016" y="-2726927"/>
              <a:ext cx="41275" cy="115888"/>
            </a:xfrm>
            <a:custGeom>
              <a:avLst/>
              <a:gdLst>
                <a:gd name="T0" fmla="*/ 32 w 34"/>
                <a:gd name="T1" fmla="*/ 22 h 89"/>
                <a:gd name="T2" fmla="*/ 34 w 34"/>
                <a:gd name="T3" fmla="*/ 89 h 89"/>
                <a:gd name="T4" fmla="*/ 31 w 34"/>
                <a:gd name="T5" fmla="*/ 81 h 89"/>
                <a:gd name="T6" fmla="*/ 2 w 34"/>
                <a:gd name="T7" fmla="*/ 67 h 89"/>
                <a:gd name="T8" fmla="*/ 0 w 34"/>
                <a:gd name="T9" fmla="*/ 0 h 89"/>
                <a:gd name="T10" fmla="*/ 29 w 34"/>
                <a:gd name="T11" fmla="*/ 14 h 89"/>
                <a:gd name="T12" fmla="*/ 32 w 34"/>
                <a:gd name="T13" fmla="*/ 22 h 89"/>
              </a:gdLst>
              <a:ahLst/>
              <a:cxnLst>
                <a:cxn ang="0">
                  <a:pos x="T0" y="T1"/>
                </a:cxn>
                <a:cxn ang="0">
                  <a:pos x="T2" y="T3"/>
                </a:cxn>
                <a:cxn ang="0">
                  <a:pos x="T4" y="T5"/>
                </a:cxn>
                <a:cxn ang="0">
                  <a:pos x="T6" y="T7"/>
                </a:cxn>
                <a:cxn ang="0">
                  <a:pos x="T8" y="T9"/>
                </a:cxn>
                <a:cxn ang="0">
                  <a:pos x="T10" y="T11"/>
                </a:cxn>
                <a:cxn ang="0">
                  <a:pos x="T12" y="T13"/>
                </a:cxn>
              </a:cxnLst>
              <a:rect l="0" t="0" r="r" b="b"/>
              <a:pathLst>
                <a:path w="34" h="89">
                  <a:moveTo>
                    <a:pt x="32" y="22"/>
                  </a:moveTo>
                  <a:cubicBezTo>
                    <a:pt x="34" y="89"/>
                    <a:pt x="34" y="89"/>
                    <a:pt x="34" y="89"/>
                  </a:cubicBezTo>
                  <a:cubicBezTo>
                    <a:pt x="34" y="86"/>
                    <a:pt x="33" y="83"/>
                    <a:pt x="31" y="81"/>
                  </a:cubicBezTo>
                  <a:cubicBezTo>
                    <a:pt x="28" y="79"/>
                    <a:pt x="13" y="71"/>
                    <a:pt x="2" y="67"/>
                  </a:cubicBezTo>
                  <a:cubicBezTo>
                    <a:pt x="0" y="0"/>
                    <a:pt x="0" y="0"/>
                    <a:pt x="0" y="0"/>
                  </a:cubicBezTo>
                  <a:cubicBezTo>
                    <a:pt x="11" y="4"/>
                    <a:pt x="26" y="12"/>
                    <a:pt x="29" y="14"/>
                  </a:cubicBezTo>
                  <a:cubicBezTo>
                    <a:pt x="31" y="16"/>
                    <a:pt x="32" y="18"/>
                    <a:pt x="32" y="2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7" name="Freeform 29"/>
            <p:cNvSpPr>
              <a:spLocks/>
            </p:cNvSpPr>
            <p:nvPr/>
          </p:nvSpPr>
          <p:spPr bwMode="auto">
            <a:xfrm>
              <a:off x="11807016" y="-2726927"/>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8" name="Freeform 30"/>
            <p:cNvSpPr>
              <a:spLocks/>
            </p:cNvSpPr>
            <p:nvPr/>
          </p:nvSpPr>
          <p:spPr bwMode="auto">
            <a:xfrm>
              <a:off x="11775266" y="-2757090"/>
              <a:ext cx="33338" cy="117475"/>
            </a:xfrm>
            <a:custGeom>
              <a:avLst/>
              <a:gdLst>
                <a:gd name="T0" fmla="*/ 25 w 27"/>
                <a:gd name="T1" fmla="*/ 22 h 89"/>
                <a:gd name="T2" fmla="*/ 27 w 27"/>
                <a:gd name="T3" fmla="*/ 89 h 89"/>
                <a:gd name="T4" fmla="*/ 2 w 27"/>
                <a:gd name="T5" fmla="*/ 67 h 89"/>
                <a:gd name="T6" fmla="*/ 0 w 27"/>
                <a:gd name="T7" fmla="*/ 0 h 89"/>
                <a:gd name="T8" fmla="*/ 25 w 27"/>
                <a:gd name="T9" fmla="*/ 22 h 89"/>
              </a:gdLst>
              <a:ahLst/>
              <a:cxnLst>
                <a:cxn ang="0">
                  <a:pos x="T0" y="T1"/>
                </a:cxn>
                <a:cxn ang="0">
                  <a:pos x="T2" y="T3"/>
                </a:cxn>
                <a:cxn ang="0">
                  <a:pos x="T4" y="T5"/>
                </a:cxn>
                <a:cxn ang="0">
                  <a:pos x="T6" y="T7"/>
                </a:cxn>
                <a:cxn ang="0">
                  <a:pos x="T8" y="T9"/>
                </a:cxn>
              </a:cxnLst>
              <a:rect l="0" t="0" r="r" b="b"/>
              <a:pathLst>
                <a:path w="27" h="89">
                  <a:moveTo>
                    <a:pt x="25" y="22"/>
                  </a:moveTo>
                  <a:cubicBezTo>
                    <a:pt x="27" y="89"/>
                    <a:pt x="27" y="89"/>
                    <a:pt x="27" y="89"/>
                  </a:cubicBezTo>
                  <a:cubicBezTo>
                    <a:pt x="16" y="85"/>
                    <a:pt x="6" y="75"/>
                    <a:pt x="2" y="67"/>
                  </a:cubicBezTo>
                  <a:cubicBezTo>
                    <a:pt x="0" y="0"/>
                    <a:pt x="0" y="0"/>
                    <a:pt x="0" y="0"/>
                  </a:cubicBezTo>
                  <a:cubicBezTo>
                    <a:pt x="4" y="8"/>
                    <a:pt x="14" y="18"/>
                    <a:pt x="25" y="2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9" name="Freeform 31"/>
            <p:cNvSpPr>
              <a:spLocks/>
            </p:cNvSpPr>
            <p:nvPr/>
          </p:nvSpPr>
          <p:spPr bwMode="auto">
            <a:xfrm>
              <a:off x="12540441" y="-2742802"/>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0" name="Freeform 32"/>
            <p:cNvSpPr>
              <a:spLocks/>
            </p:cNvSpPr>
            <p:nvPr/>
          </p:nvSpPr>
          <p:spPr bwMode="auto">
            <a:xfrm>
              <a:off x="12538854" y="-274121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1" name="Freeform 33"/>
            <p:cNvSpPr>
              <a:spLocks/>
            </p:cNvSpPr>
            <p:nvPr/>
          </p:nvSpPr>
          <p:spPr bwMode="auto">
            <a:xfrm>
              <a:off x="12538854" y="-2741215"/>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2" name="Freeform 34"/>
            <p:cNvSpPr>
              <a:spLocks/>
            </p:cNvSpPr>
            <p:nvPr/>
          </p:nvSpPr>
          <p:spPr bwMode="auto">
            <a:xfrm>
              <a:off x="12537266" y="-2739627"/>
              <a:ext cx="4763"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8"/>
                    <a:pt x="2" y="69"/>
                    <a:pt x="2" y="69"/>
                  </a:cubicBezTo>
                  <a:cubicBezTo>
                    <a:pt x="0" y="2"/>
                    <a:pt x="0" y="2"/>
                    <a:pt x="0" y="2"/>
                  </a:cubicBezTo>
                  <a:cubicBezTo>
                    <a:pt x="0" y="2"/>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3" name="Freeform 35"/>
            <p:cNvSpPr>
              <a:spLocks/>
            </p:cNvSpPr>
            <p:nvPr/>
          </p:nvSpPr>
          <p:spPr bwMode="auto">
            <a:xfrm>
              <a:off x="12534091" y="-2736452"/>
              <a:ext cx="6350" cy="93663"/>
            </a:xfrm>
            <a:custGeom>
              <a:avLst/>
              <a:gdLst>
                <a:gd name="T0" fmla="*/ 3 w 5"/>
                <a:gd name="T1" fmla="*/ 0 h 72"/>
                <a:gd name="T2" fmla="*/ 5 w 5"/>
                <a:gd name="T3" fmla="*/ 67 h 72"/>
                <a:gd name="T4" fmla="*/ 2 w 5"/>
                <a:gd name="T5" fmla="*/ 72 h 72"/>
                <a:gd name="T6" fmla="*/ 0 w 5"/>
                <a:gd name="T7" fmla="*/ 5 h 72"/>
                <a:gd name="T8" fmla="*/ 3 w 5"/>
                <a:gd name="T9" fmla="*/ 0 h 72"/>
              </a:gdLst>
              <a:ahLst/>
              <a:cxnLst>
                <a:cxn ang="0">
                  <a:pos x="T0" y="T1"/>
                </a:cxn>
                <a:cxn ang="0">
                  <a:pos x="T2" y="T3"/>
                </a:cxn>
                <a:cxn ang="0">
                  <a:pos x="T4" y="T5"/>
                </a:cxn>
                <a:cxn ang="0">
                  <a:pos x="T6" y="T7"/>
                </a:cxn>
                <a:cxn ang="0">
                  <a:pos x="T8" y="T9"/>
                </a:cxn>
              </a:cxnLst>
              <a:rect l="0" t="0" r="r" b="b"/>
              <a:pathLst>
                <a:path w="5" h="72">
                  <a:moveTo>
                    <a:pt x="3" y="0"/>
                  </a:moveTo>
                  <a:cubicBezTo>
                    <a:pt x="5" y="67"/>
                    <a:pt x="5" y="67"/>
                    <a:pt x="5" y="67"/>
                  </a:cubicBezTo>
                  <a:cubicBezTo>
                    <a:pt x="4" y="69"/>
                    <a:pt x="3" y="70"/>
                    <a:pt x="2" y="72"/>
                  </a:cubicBezTo>
                  <a:cubicBezTo>
                    <a:pt x="0" y="5"/>
                    <a:pt x="0" y="5"/>
                    <a:pt x="0" y="5"/>
                  </a:cubicBezTo>
                  <a:cubicBezTo>
                    <a:pt x="1" y="3"/>
                    <a:pt x="2" y="2"/>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4" name="Freeform 36"/>
            <p:cNvSpPr>
              <a:spLocks/>
            </p:cNvSpPr>
            <p:nvPr/>
          </p:nvSpPr>
          <p:spPr bwMode="auto">
            <a:xfrm>
              <a:off x="12532504" y="-2730102"/>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8"/>
                    <a:pt x="2" y="68"/>
                  </a:cubicBezTo>
                  <a:cubicBezTo>
                    <a:pt x="0" y="1"/>
                    <a:pt x="0" y="1"/>
                    <a:pt x="0" y="1"/>
                  </a:cubicBezTo>
                  <a:cubicBezTo>
                    <a:pt x="0"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5" name="Freeform 37"/>
            <p:cNvSpPr>
              <a:spLocks/>
            </p:cNvSpPr>
            <p:nvPr/>
          </p:nvSpPr>
          <p:spPr bwMode="auto">
            <a:xfrm>
              <a:off x="12532504" y="-2728515"/>
              <a:ext cx="3175" cy="88900"/>
            </a:xfrm>
            <a:custGeom>
              <a:avLst/>
              <a:gdLst>
                <a:gd name="T0" fmla="*/ 0 w 2"/>
                <a:gd name="T1" fmla="*/ 0 h 68"/>
                <a:gd name="T2" fmla="*/ 2 w 2"/>
                <a:gd name="T3" fmla="*/ 67 h 68"/>
                <a:gd name="T4" fmla="*/ 2 w 2"/>
                <a:gd name="T5" fmla="*/ 68 h 68"/>
                <a:gd name="T6" fmla="*/ 2 w 2"/>
                <a:gd name="T7" fmla="*/ 68 h 68"/>
                <a:gd name="T8" fmla="*/ 0 w 2"/>
                <a:gd name="T9" fmla="*/ 1 h 68"/>
                <a:gd name="T10" fmla="*/ 0 w 2"/>
                <a:gd name="T11" fmla="*/ 1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8"/>
                    <a:pt x="2" y="68"/>
                    <a:pt x="2" y="68"/>
                  </a:cubicBezTo>
                  <a:cubicBezTo>
                    <a:pt x="2" y="68"/>
                    <a:pt x="2" y="68"/>
                    <a:pt x="2" y="68"/>
                  </a:cubicBezTo>
                  <a:cubicBezTo>
                    <a:pt x="0" y="1"/>
                    <a:pt x="0" y="1"/>
                    <a:pt x="0" y="1"/>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6" name="Freeform 38"/>
            <p:cNvSpPr>
              <a:spLocks/>
            </p:cNvSpPr>
            <p:nvPr/>
          </p:nvSpPr>
          <p:spPr bwMode="auto">
            <a:xfrm>
              <a:off x="12530916" y="-2726927"/>
              <a:ext cx="4763"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7" name="Freeform 39"/>
            <p:cNvSpPr>
              <a:spLocks/>
            </p:cNvSpPr>
            <p:nvPr/>
          </p:nvSpPr>
          <p:spPr bwMode="auto">
            <a:xfrm>
              <a:off x="12530916" y="-2726927"/>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8" name="Freeform 40"/>
            <p:cNvSpPr>
              <a:spLocks/>
            </p:cNvSpPr>
            <p:nvPr/>
          </p:nvSpPr>
          <p:spPr bwMode="auto">
            <a:xfrm>
              <a:off x="12530916" y="-2726927"/>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9" name="Freeform 41"/>
            <p:cNvSpPr>
              <a:spLocks/>
            </p:cNvSpPr>
            <p:nvPr/>
          </p:nvSpPr>
          <p:spPr bwMode="auto">
            <a:xfrm>
              <a:off x="12530916" y="-2725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0" name="Freeform 42"/>
            <p:cNvSpPr>
              <a:spLocks/>
            </p:cNvSpPr>
            <p:nvPr/>
          </p:nvSpPr>
          <p:spPr bwMode="auto">
            <a:xfrm>
              <a:off x="12518216" y="-2725340"/>
              <a:ext cx="14288" cy="93663"/>
            </a:xfrm>
            <a:custGeom>
              <a:avLst/>
              <a:gdLst>
                <a:gd name="T0" fmla="*/ 10 w 12"/>
                <a:gd name="T1" fmla="*/ 0 h 71"/>
                <a:gd name="T2" fmla="*/ 12 w 12"/>
                <a:gd name="T3" fmla="*/ 67 h 71"/>
                <a:gd name="T4" fmla="*/ 1 w 12"/>
                <a:gd name="T5" fmla="*/ 71 h 71"/>
                <a:gd name="T6" fmla="*/ 0 w 12"/>
                <a:gd name="T7" fmla="*/ 4 h 71"/>
                <a:gd name="T8" fmla="*/ 10 w 12"/>
                <a:gd name="T9" fmla="*/ 0 h 71"/>
              </a:gdLst>
              <a:ahLst/>
              <a:cxnLst>
                <a:cxn ang="0">
                  <a:pos x="T0" y="T1"/>
                </a:cxn>
                <a:cxn ang="0">
                  <a:pos x="T2" y="T3"/>
                </a:cxn>
                <a:cxn ang="0">
                  <a:pos x="T4" y="T5"/>
                </a:cxn>
                <a:cxn ang="0">
                  <a:pos x="T6" y="T7"/>
                </a:cxn>
                <a:cxn ang="0">
                  <a:pos x="T8" y="T9"/>
                </a:cxn>
              </a:cxnLst>
              <a:rect l="0" t="0" r="r" b="b"/>
              <a:pathLst>
                <a:path w="12" h="71">
                  <a:moveTo>
                    <a:pt x="10" y="0"/>
                  </a:moveTo>
                  <a:cubicBezTo>
                    <a:pt x="12" y="67"/>
                    <a:pt x="12" y="67"/>
                    <a:pt x="12" y="67"/>
                  </a:cubicBezTo>
                  <a:cubicBezTo>
                    <a:pt x="9" y="69"/>
                    <a:pt x="6" y="70"/>
                    <a:pt x="1" y="71"/>
                  </a:cubicBezTo>
                  <a:cubicBezTo>
                    <a:pt x="0" y="4"/>
                    <a:pt x="0" y="4"/>
                    <a:pt x="0" y="4"/>
                  </a:cubicBezTo>
                  <a:cubicBezTo>
                    <a:pt x="4" y="3"/>
                    <a:pt x="7" y="2"/>
                    <a:pt x="1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1" name="Freeform 43"/>
            <p:cNvSpPr>
              <a:spLocks/>
            </p:cNvSpPr>
            <p:nvPr/>
          </p:nvSpPr>
          <p:spPr bwMode="auto">
            <a:xfrm>
              <a:off x="12503929" y="-2720577"/>
              <a:ext cx="14288" cy="92075"/>
            </a:xfrm>
            <a:custGeom>
              <a:avLst/>
              <a:gdLst>
                <a:gd name="T0" fmla="*/ 11 w 12"/>
                <a:gd name="T1" fmla="*/ 0 h 70"/>
                <a:gd name="T2" fmla="*/ 12 w 12"/>
                <a:gd name="T3" fmla="*/ 67 h 70"/>
                <a:gd name="T4" fmla="*/ 3 w 12"/>
                <a:gd name="T5" fmla="*/ 70 h 70"/>
                <a:gd name="T6" fmla="*/ 2 w 12"/>
                <a:gd name="T7" fmla="*/ 70 h 70"/>
                <a:gd name="T8" fmla="*/ 0 w 12"/>
                <a:gd name="T9" fmla="*/ 3 h 70"/>
                <a:gd name="T10" fmla="*/ 1 w 12"/>
                <a:gd name="T11" fmla="*/ 3 h 70"/>
                <a:gd name="T12" fmla="*/ 11 w 12"/>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12" h="70">
                  <a:moveTo>
                    <a:pt x="11" y="0"/>
                  </a:moveTo>
                  <a:cubicBezTo>
                    <a:pt x="12" y="67"/>
                    <a:pt x="12" y="67"/>
                    <a:pt x="12" y="67"/>
                  </a:cubicBezTo>
                  <a:cubicBezTo>
                    <a:pt x="10" y="68"/>
                    <a:pt x="6" y="69"/>
                    <a:pt x="3" y="70"/>
                  </a:cubicBezTo>
                  <a:cubicBezTo>
                    <a:pt x="2" y="70"/>
                    <a:pt x="2" y="70"/>
                    <a:pt x="2" y="70"/>
                  </a:cubicBezTo>
                  <a:cubicBezTo>
                    <a:pt x="0" y="3"/>
                    <a:pt x="0" y="3"/>
                    <a:pt x="0" y="3"/>
                  </a:cubicBezTo>
                  <a:cubicBezTo>
                    <a:pt x="0" y="3"/>
                    <a:pt x="0" y="3"/>
                    <a:pt x="1" y="3"/>
                  </a:cubicBezTo>
                  <a:cubicBezTo>
                    <a:pt x="4" y="2"/>
                    <a:pt x="8" y="1"/>
                    <a:pt x="1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2" name="Freeform 44"/>
            <p:cNvSpPr>
              <a:spLocks/>
            </p:cNvSpPr>
            <p:nvPr/>
          </p:nvSpPr>
          <p:spPr bwMode="auto">
            <a:xfrm>
              <a:off x="12497579" y="-2715815"/>
              <a:ext cx="9525" cy="90488"/>
            </a:xfrm>
            <a:custGeom>
              <a:avLst/>
              <a:gdLst>
                <a:gd name="T0" fmla="*/ 5 w 7"/>
                <a:gd name="T1" fmla="*/ 0 h 69"/>
                <a:gd name="T2" fmla="*/ 7 w 7"/>
                <a:gd name="T3" fmla="*/ 67 h 69"/>
                <a:gd name="T4" fmla="*/ 1 w 7"/>
                <a:gd name="T5" fmla="*/ 69 h 69"/>
                <a:gd name="T6" fmla="*/ 0 w 7"/>
                <a:gd name="T7" fmla="*/ 2 h 69"/>
                <a:gd name="T8" fmla="*/ 5 w 7"/>
                <a:gd name="T9" fmla="*/ 0 h 69"/>
              </a:gdLst>
              <a:ahLst/>
              <a:cxnLst>
                <a:cxn ang="0">
                  <a:pos x="T0" y="T1"/>
                </a:cxn>
                <a:cxn ang="0">
                  <a:pos x="T2" y="T3"/>
                </a:cxn>
                <a:cxn ang="0">
                  <a:pos x="T4" y="T5"/>
                </a:cxn>
                <a:cxn ang="0">
                  <a:pos x="T6" y="T7"/>
                </a:cxn>
                <a:cxn ang="0">
                  <a:pos x="T8" y="T9"/>
                </a:cxn>
              </a:cxnLst>
              <a:rect l="0" t="0" r="r" b="b"/>
              <a:pathLst>
                <a:path w="7" h="69">
                  <a:moveTo>
                    <a:pt x="5" y="0"/>
                  </a:moveTo>
                  <a:cubicBezTo>
                    <a:pt x="7" y="67"/>
                    <a:pt x="7" y="67"/>
                    <a:pt x="7" y="67"/>
                  </a:cubicBezTo>
                  <a:cubicBezTo>
                    <a:pt x="4" y="68"/>
                    <a:pt x="3" y="69"/>
                    <a:pt x="1" y="69"/>
                  </a:cubicBezTo>
                  <a:cubicBezTo>
                    <a:pt x="0" y="2"/>
                    <a:pt x="0" y="2"/>
                    <a:pt x="0" y="2"/>
                  </a:cubicBezTo>
                  <a:cubicBezTo>
                    <a:pt x="1" y="2"/>
                    <a:pt x="2" y="1"/>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3" name="Freeform 45"/>
            <p:cNvSpPr>
              <a:spLocks/>
            </p:cNvSpPr>
            <p:nvPr/>
          </p:nvSpPr>
          <p:spPr bwMode="auto">
            <a:xfrm>
              <a:off x="12495991" y="-2712640"/>
              <a:ext cx="3175" cy="87313"/>
            </a:xfrm>
            <a:custGeom>
              <a:avLst/>
              <a:gdLst>
                <a:gd name="T0" fmla="*/ 1 w 2"/>
                <a:gd name="T1" fmla="*/ 0 h 68"/>
                <a:gd name="T2" fmla="*/ 2 w 2"/>
                <a:gd name="T3" fmla="*/ 67 h 68"/>
                <a:gd name="T4" fmla="*/ 2 w 2"/>
                <a:gd name="T5" fmla="*/ 68 h 68"/>
                <a:gd name="T6" fmla="*/ 0 w 2"/>
                <a:gd name="T7" fmla="*/ 1 h 68"/>
                <a:gd name="T8" fmla="*/ 1 w 2"/>
                <a:gd name="T9" fmla="*/ 0 h 68"/>
              </a:gdLst>
              <a:ahLst/>
              <a:cxnLst>
                <a:cxn ang="0">
                  <a:pos x="T0" y="T1"/>
                </a:cxn>
                <a:cxn ang="0">
                  <a:pos x="T2" y="T3"/>
                </a:cxn>
                <a:cxn ang="0">
                  <a:pos x="T4" y="T5"/>
                </a:cxn>
                <a:cxn ang="0">
                  <a:pos x="T6" y="T7"/>
                </a:cxn>
                <a:cxn ang="0">
                  <a:pos x="T8" y="T9"/>
                </a:cxn>
              </a:cxnLst>
              <a:rect l="0" t="0" r="r" b="b"/>
              <a:pathLst>
                <a:path w="2" h="68">
                  <a:moveTo>
                    <a:pt x="1" y="0"/>
                  </a:moveTo>
                  <a:cubicBezTo>
                    <a:pt x="2" y="67"/>
                    <a:pt x="2" y="67"/>
                    <a:pt x="2" y="67"/>
                  </a:cubicBezTo>
                  <a:cubicBezTo>
                    <a:pt x="2" y="68"/>
                    <a:pt x="2" y="68"/>
                    <a:pt x="2" y="68"/>
                  </a:cubicBezTo>
                  <a:cubicBezTo>
                    <a:pt x="0" y="1"/>
                    <a:pt x="0" y="1"/>
                    <a:pt x="0" y="1"/>
                  </a:cubicBezTo>
                  <a:cubicBezTo>
                    <a:pt x="0" y="1"/>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4" name="Freeform 46"/>
            <p:cNvSpPr>
              <a:spLocks/>
            </p:cNvSpPr>
            <p:nvPr/>
          </p:nvSpPr>
          <p:spPr bwMode="auto">
            <a:xfrm>
              <a:off x="12494404" y="-271264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5" name="Freeform 47"/>
            <p:cNvSpPr>
              <a:spLocks/>
            </p:cNvSpPr>
            <p:nvPr/>
          </p:nvSpPr>
          <p:spPr bwMode="auto">
            <a:xfrm>
              <a:off x="12494404" y="-271264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6" name="Freeform 48"/>
            <p:cNvSpPr>
              <a:spLocks/>
            </p:cNvSpPr>
            <p:nvPr/>
          </p:nvSpPr>
          <p:spPr bwMode="auto">
            <a:xfrm>
              <a:off x="12494404" y="-271105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7" name="Freeform 49"/>
            <p:cNvSpPr>
              <a:spLocks/>
            </p:cNvSpPr>
            <p:nvPr/>
          </p:nvSpPr>
          <p:spPr bwMode="auto">
            <a:xfrm>
              <a:off x="12494404" y="-271105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8" name="Freeform 50"/>
            <p:cNvSpPr>
              <a:spLocks/>
            </p:cNvSpPr>
            <p:nvPr/>
          </p:nvSpPr>
          <p:spPr bwMode="auto">
            <a:xfrm>
              <a:off x="12494404" y="-2711052"/>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9" name="Freeform 51"/>
            <p:cNvSpPr>
              <a:spLocks/>
            </p:cNvSpPr>
            <p:nvPr/>
          </p:nvSpPr>
          <p:spPr bwMode="auto">
            <a:xfrm>
              <a:off x="12494404" y="-27094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0" name="Freeform 52"/>
            <p:cNvSpPr>
              <a:spLocks/>
            </p:cNvSpPr>
            <p:nvPr/>
          </p:nvSpPr>
          <p:spPr bwMode="auto">
            <a:xfrm>
              <a:off x="13683441" y="-2733277"/>
              <a:ext cx="3175" cy="88900"/>
            </a:xfrm>
            <a:custGeom>
              <a:avLst/>
              <a:gdLst>
                <a:gd name="T0" fmla="*/ 0 w 2"/>
                <a:gd name="T1" fmla="*/ 1 h 68"/>
                <a:gd name="T2" fmla="*/ 2 w 2"/>
                <a:gd name="T3" fmla="*/ 68 h 68"/>
                <a:gd name="T4" fmla="*/ 2 w 2"/>
                <a:gd name="T5" fmla="*/ 67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7"/>
                    <a:pt x="2" y="67"/>
                    <a:pt x="2" y="67"/>
                  </a:cubicBezTo>
                  <a:cubicBezTo>
                    <a:pt x="0" y="0"/>
                    <a:pt x="0" y="0"/>
                    <a:pt x="0" y="0"/>
                  </a:cubicBezTo>
                  <a:cubicBezTo>
                    <a:pt x="0" y="0"/>
                    <a:pt x="0" y="0"/>
                    <a:pt x="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1" name="Freeform 53"/>
            <p:cNvSpPr>
              <a:spLocks/>
            </p:cNvSpPr>
            <p:nvPr/>
          </p:nvSpPr>
          <p:spPr bwMode="auto">
            <a:xfrm>
              <a:off x="13797741" y="-2725340"/>
              <a:ext cx="3175" cy="101600"/>
            </a:xfrm>
            <a:custGeom>
              <a:avLst/>
              <a:gdLst>
                <a:gd name="T0" fmla="*/ 0 w 2"/>
                <a:gd name="T1" fmla="*/ 0 h 64"/>
                <a:gd name="T2" fmla="*/ 2 w 2"/>
                <a:gd name="T3" fmla="*/ 55 h 64"/>
                <a:gd name="T4" fmla="*/ 2 w 2"/>
                <a:gd name="T5" fmla="*/ 64 h 64"/>
                <a:gd name="T6" fmla="*/ 0 w 2"/>
                <a:gd name="T7" fmla="*/ 9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2" y="55"/>
                  </a:lnTo>
                  <a:lnTo>
                    <a:pt x="2" y="64"/>
                  </a:lnTo>
                  <a:lnTo>
                    <a:pt x="0" y="9"/>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2" name="Freeform 54"/>
            <p:cNvSpPr>
              <a:spLocks/>
            </p:cNvSpPr>
            <p:nvPr/>
          </p:nvSpPr>
          <p:spPr bwMode="auto">
            <a:xfrm>
              <a:off x="11845116" y="-2677715"/>
              <a:ext cx="34925" cy="130175"/>
            </a:xfrm>
            <a:custGeom>
              <a:avLst/>
              <a:gdLst>
                <a:gd name="T0" fmla="*/ 26 w 28"/>
                <a:gd name="T1" fmla="*/ 33 h 100"/>
                <a:gd name="T2" fmla="*/ 28 w 28"/>
                <a:gd name="T3" fmla="*/ 100 h 100"/>
                <a:gd name="T4" fmla="*/ 10 w 28"/>
                <a:gd name="T5" fmla="*/ 83 h 100"/>
                <a:gd name="T6" fmla="*/ 2 w 28"/>
                <a:gd name="T7" fmla="*/ 67 h 100"/>
                <a:gd name="T8" fmla="*/ 0 w 28"/>
                <a:gd name="T9" fmla="*/ 0 h 100"/>
                <a:gd name="T10" fmla="*/ 8 w 28"/>
                <a:gd name="T11" fmla="*/ 16 h 100"/>
                <a:gd name="T12" fmla="*/ 26 w 28"/>
                <a:gd name="T13" fmla="*/ 33 h 100"/>
              </a:gdLst>
              <a:ahLst/>
              <a:cxnLst>
                <a:cxn ang="0">
                  <a:pos x="T0" y="T1"/>
                </a:cxn>
                <a:cxn ang="0">
                  <a:pos x="T2" y="T3"/>
                </a:cxn>
                <a:cxn ang="0">
                  <a:pos x="T4" y="T5"/>
                </a:cxn>
                <a:cxn ang="0">
                  <a:pos x="T6" y="T7"/>
                </a:cxn>
                <a:cxn ang="0">
                  <a:pos x="T8" y="T9"/>
                </a:cxn>
                <a:cxn ang="0">
                  <a:pos x="T10" y="T11"/>
                </a:cxn>
                <a:cxn ang="0">
                  <a:pos x="T12" y="T13"/>
                </a:cxn>
              </a:cxnLst>
              <a:rect l="0" t="0" r="r" b="b"/>
              <a:pathLst>
                <a:path w="28" h="100">
                  <a:moveTo>
                    <a:pt x="26" y="33"/>
                  </a:moveTo>
                  <a:cubicBezTo>
                    <a:pt x="28" y="100"/>
                    <a:pt x="28" y="100"/>
                    <a:pt x="28" y="100"/>
                  </a:cubicBezTo>
                  <a:cubicBezTo>
                    <a:pt x="28" y="95"/>
                    <a:pt x="18" y="86"/>
                    <a:pt x="10" y="83"/>
                  </a:cubicBezTo>
                  <a:cubicBezTo>
                    <a:pt x="4" y="81"/>
                    <a:pt x="2" y="73"/>
                    <a:pt x="2" y="67"/>
                  </a:cubicBezTo>
                  <a:cubicBezTo>
                    <a:pt x="0" y="0"/>
                    <a:pt x="0" y="0"/>
                    <a:pt x="0" y="0"/>
                  </a:cubicBezTo>
                  <a:cubicBezTo>
                    <a:pt x="0" y="6"/>
                    <a:pt x="2" y="13"/>
                    <a:pt x="8" y="16"/>
                  </a:cubicBezTo>
                  <a:cubicBezTo>
                    <a:pt x="16" y="19"/>
                    <a:pt x="26" y="27"/>
                    <a:pt x="26" y="3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3" name="Freeform 55"/>
            <p:cNvSpPr>
              <a:spLocks/>
            </p:cNvSpPr>
            <p:nvPr/>
          </p:nvSpPr>
          <p:spPr bwMode="auto">
            <a:xfrm>
              <a:off x="13794566" y="-2711052"/>
              <a:ext cx="6350" cy="107950"/>
            </a:xfrm>
            <a:custGeom>
              <a:avLst/>
              <a:gdLst>
                <a:gd name="T0" fmla="*/ 2 w 4"/>
                <a:gd name="T1" fmla="*/ 0 h 68"/>
                <a:gd name="T2" fmla="*/ 4 w 4"/>
                <a:gd name="T3" fmla="*/ 55 h 68"/>
                <a:gd name="T4" fmla="*/ 1 w 4"/>
                <a:gd name="T5" fmla="*/ 68 h 68"/>
                <a:gd name="T6" fmla="*/ 0 w 4"/>
                <a:gd name="T7" fmla="*/ 13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lnTo>
                    <a:pt x="4" y="55"/>
                  </a:lnTo>
                  <a:lnTo>
                    <a:pt x="1" y="68"/>
                  </a:lnTo>
                  <a:lnTo>
                    <a:pt x="0" y="13"/>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4" name="Freeform 56"/>
            <p:cNvSpPr>
              <a:spLocks/>
            </p:cNvSpPr>
            <p:nvPr/>
          </p:nvSpPr>
          <p:spPr bwMode="auto">
            <a:xfrm>
              <a:off x="12500754" y="-2698352"/>
              <a:ext cx="3175" cy="88900"/>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5" name="Freeform 57"/>
            <p:cNvSpPr>
              <a:spLocks/>
            </p:cNvSpPr>
            <p:nvPr/>
          </p:nvSpPr>
          <p:spPr bwMode="auto">
            <a:xfrm>
              <a:off x="12500754" y="-2698352"/>
              <a:ext cx="3175" cy="90488"/>
            </a:xfrm>
            <a:custGeom>
              <a:avLst/>
              <a:gdLst>
                <a:gd name="T0" fmla="*/ 1 w 3"/>
                <a:gd name="T1" fmla="*/ 0 h 69"/>
                <a:gd name="T2" fmla="*/ 3 w 3"/>
                <a:gd name="T3" fmla="*/ 68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8"/>
                    <a:pt x="3" y="68"/>
                    <a:pt x="3" y="68"/>
                  </a:cubicBezTo>
                  <a:cubicBezTo>
                    <a:pt x="3" y="68"/>
                    <a:pt x="2" y="69"/>
                    <a:pt x="2" y="69"/>
                  </a:cubicBezTo>
                  <a:cubicBezTo>
                    <a:pt x="0" y="2"/>
                    <a:pt x="0" y="2"/>
                    <a:pt x="0" y="2"/>
                  </a:cubicBezTo>
                  <a:cubicBezTo>
                    <a:pt x="0" y="1"/>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6" name="Freeform 58"/>
            <p:cNvSpPr>
              <a:spLocks/>
            </p:cNvSpPr>
            <p:nvPr/>
          </p:nvSpPr>
          <p:spPr bwMode="auto">
            <a:xfrm>
              <a:off x="12499166" y="-2695177"/>
              <a:ext cx="3175" cy="92075"/>
            </a:xfrm>
            <a:custGeom>
              <a:avLst/>
              <a:gdLst>
                <a:gd name="T0" fmla="*/ 1 w 3"/>
                <a:gd name="T1" fmla="*/ 0 h 70"/>
                <a:gd name="T2" fmla="*/ 3 w 3"/>
                <a:gd name="T3" fmla="*/ 67 h 70"/>
                <a:gd name="T4" fmla="*/ 2 w 3"/>
                <a:gd name="T5" fmla="*/ 70 h 70"/>
                <a:gd name="T6" fmla="*/ 0 w 3"/>
                <a:gd name="T7" fmla="*/ 2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3" y="68"/>
                    <a:pt x="3" y="69"/>
                    <a:pt x="2" y="70"/>
                  </a:cubicBezTo>
                  <a:cubicBezTo>
                    <a:pt x="0" y="2"/>
                    <a:pt x="0" y="2"/>
                    <a:pt x="0" y="2"/>
                  </a:cubicBezTo>
                  <a:cubicBezTo>
                    <a:pt x="1" y="2"/>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7" name="Freeform 59"/>
            <p:cNvSpPr>
              <a:spLocks/>
            </p:cNvSpPr>
            <p:nvPr/>
          </p:nvSpPr>
          <p:spPr bwMode="auto">
            <a:xfrm>
              <a:off x="12495991" y="-2692002"/>
              <a:ext cx="4763" cy="93663"/>
            </a:xfrm>
            <a:custGeom>
              <a:avLst/>
              <a:gdLst>
                <a:gd name="T0" fmla="*/ 2 w 4"/>
                <a:gd name="T1" fmla="*/ 0 h 72"/>
                <a:gd name="T2" fmla="*/ 4 w 4"/>
                <a:gd name="T3" fmla="*/ 68 h 72"/>
                <a:gd name="T4" fmla="*/ 2 w 4"/>
                <a:gd name="T5" fmla="*/ 72 h 72"/>
                <a:gd name="T6" fmla="*/ 0 w 4"/>
                <a:gd name="T7" fmla="*/ 5 h 72"/>
                <a:gd name="T8" fmla="*/ 2 w 4"/>
                <a:gd name="T9" fmla="*/ 0 h 72"/>
              </a:gdLst>
              <a:ahLst/>
              <a:cxnLst>
                <a:cxn ang="0">
                  <a:pos x="T0" y="T1"/>
                </a:cxn>
                <a:cxn ang="0">
                  <a:pos x="T2" y="T3"/>
                </a:cxn>
                <a:cxn ang="0">
                  <a:pos x="T4" y="T5"/>
                </a:cxn>
                <a:cxn ang="0">
                  <a:pos x="T6" y="T7"/>
                </a:cxn>
                <a:cxn ang="0">
                  <a:pos x="T8" y="T9"/>
                </a:cxn>
              </a:cxnLst>
              <a:rect l="0" t="0" r="r" b="b"/>
              <a:pathLst>
                <a:path w="4" h="72">
                  <a:moveTo>
                    <a:pt x="2" y="0"/>
                  </a:moveTo>
                  <a:cubicBezTo>
                    <a:pt x="4" y="68"/>
                    <a:pt x="4" y="68"/>
                    <a:pt x="4" y="68"/>
                  </a:cubicBezTo>
                  <a:cubicBezTo>
                    <a:pt x="4" y="69"/>
                    <a:pt x="3" y="71"/>
                    <a:pt x="2" y="72"/>
                  </a:cubicBezTo>
                  <a:cubicBezTo>
                    <a:pt x="0" y="5"/>
                    <a:pt x="0" y="5"/>
                    <a:pt x="0" y="5"/>
                  </a:cubicBezTo>
                  <a:cubicBezTo>
                    <a:pt x="1" y="4"/>
                    <a:pt x="2" y="2"/>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8" name="Freeform 60"/>
            <p:cNvSpPr>
              <a:spLocks/>
            </p:cNvSpPr>
            <p:nvPr/>
          </p:nvSpPr>
          <p:spPr bwMode="auto">
            <a:xfrm>
              <a:off x="12488054" y="-2685652"/>
              <a:ext cx="11113" cy="100013"/>
            </a:xfrm>
            <a:custGeom>
              <a:avLst/>
              <a:gdLst>
                <a:gd name="T0" fmla="*/ 7 w 9"/>
                <a:gd name="T1" fmla="*/ 0 h 77"/>
                <a:gd name="T2" fmla="*/ 9 w 9"/>
                <a:gd name="T3" fmla="*/ 67 h 77"/>
                <a:gd name="T4" fmla="*/ 6 w 9"/>
                <a:gd name="T5" fmla="*/ 71 h 77"/>
                <a:gd name="T6" fmla="*/ 2 w 9"/>
                <a:gd name="T7" fmla="*/ 77 h 77"/>
                <a:gd name="T8" fmla="*/ 0 w 9"/>
                <a:gd name="T9" fmla="*/ 9 h 77"/>
                <a:gd name="T10" fmla="*/ 4 w 9"/>
                <a:gd name="T11" fmla="*/ 4 h 77"/>
                <a:gd name="T12" fmla="*/ 7 w 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9" h="77">
                  <a:moveTo>
                    <a:pt x="7" y="0"/>
                  </a:moveTo>
                  <a:cubicBezTo>
                    <a:pt x="9" y="67"/>
                    <a:pt x="9" y="67"/>
                    <a:pt x="9" y="67"/>
                  </a:cubicBezTo>
                  <a:cubicBezTo>
                    <a:pt x="8" y="69"/>
                    <a:pt x="7" y="70"/>
                    <a:pt x="6" y="71"/>
                  </a:cubicBezTo>
                  <a:cubicBezTo>
                    <a:pt x="5" y="73"/>
                    <a:pt x="4" y="75"/>
                    <a:pt x="2" y="77"/>
                  </a:cubicBezTo>
                  <a:cubicBezTo>
                    <a:pt x="0" y="9"/>
                    <a:pt x="0" y="9"/>
                    <a:pt x="0" y="9"/>
                  </a:cubicBezTo>
                  <a:cubicBezTo>
                    <a:pt x="2" y="8"/>
                    <a:pt x="3" y="6"/>
                    <a:pt x="4" y="4"/>
                  </a:cubicBezTo>
                  <a:cubicBezTo>
                    <a:pt x="5" y="3"/>
                    <a:pt x="6" y="2"/>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9" name="Freeform 61"/>
            <p:cNvSpPr>
              <a:spLocks/>
            </p:cNvSpPr>
            <p:nvPr/>
          </p:nvSpPr>
          <p:spPr bwMode="auto">
            <a:xfrm>
              <a:off x="12465829" y="-2674540"/>
              <a:ext cx="23813" cy="112713"/>
            </a:xfrm>
            <a:custGeom>
              <a:avLst/>
              <a:gdLst>
                <a:gd name="T0" fmla="*/ 17 w 19"/>
                <a:gd name="T1" fmla="*/ 0 h 86"/>
                <a:gd name="T2" fmla="*/ 19 w 19"/>
                <a:gd name="T3" fmla="*/ 68 h 86"/>
                <a:gd name="T4" fmla="*/ 2 w 19"/>
                <a:gd name="T5" fmla="*/ 86 h 86"/>
                <a:gd name="T6" fmla="*/ 2 w 19"/>
                <a:gd name="T7" fmla="*/ 86 h 86"/>
                <a:gd name="T8" fmla="*/ 0 w 19"/>
                <a:gd name="T9" fmla="*/ 19 h 86"/>
                <a:gd name="T10" fmla="*/ 0 w 19"/>
                <a:gd name="T11" fmla="*/ 19 h 86"/>
                <a:gd name="T12" fmla="*/ 17 w 19"/>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19" h="86">
                  <a:moveTo>
                    <a:pt x="17" y="0"/>
                  </a:moveTo>
                  <a:cubicBezTo>
                    <a:pt x="19" y="68"/>
                    <a:pt x="19" y="68"/>
                    <a:pt x="19" y="68"/>
                  </a:cubicBezTo>
                  <a:cubicBezTo>
                    <a:pt x="14" y="74"/>
                    <a:pt x="6" y="82"/>
                    <a:pt x="2" y="86"/>
                  </a:cubicBezTo>
                  <a:cubicBezTo>
                    <a:pt x="2" y="86"/>
                    <a:pt x="2" y="86"/>
                    <a:pt x="2" y="86"/>
                  </a:cubicBezTo>
                  <a:cubicBezTo>
                    <a:pt x="0" y="19"/>
                    <a:pt x="0" y="19"/>
                    <a:pt x="0" y="19"/>
                  </a:cubicBezTo>
                  <a:cubicBezTo>
                    <a:pt x="0" y="19"/>
                    <a:pt x="0" y="19"/>
                    <a:pt x="0" y="19"/>
                  </a:cubicBezTo>
                  <a:cubicBezTo>
                    <a:pt x="4" y="15"/>
                    <a:pt x="12" y="7"/>
                    <a:pt x="1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0" name="Freeform 62"/>
            <p:cNvSpPr>
              <a:spLocks/>
            </p:cNvSpPr>
            <p:nvPr/>
          </p:nvSpPr>
          <p:spPr bwMode="auto">
            <a:xfrm>
              <a:off x="12465829" y="-2649140"/>
              <a:ext cx="3175" cy="88900"/>
            </a:xfrm>
            <a:custGeom>
              <a:avLst/>
              <a:gdLst>
                <a:gd name="T0" fmla="*/ 0 w 2"/>
                <a:gd name="T1" fmla="*/ 0 h 68"/>
                <a:gd name="T2" fmla="*/ 2 w 2"/>
                <a:gd name="T3" fmla="*/ 67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1" name="Freeform 63"/>
            <p:cNvSpPr>
              <a:spLocks/>
            </p:cNvSpPr>
            <p:nvPr/>
          </p:nvSpPr>
          <p:spPr bwMode="auto">
            <a:xfrm>
              <a:off x="12465829" y="-2649140"/>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2" name="Freeform 64"/>
            <p:cNvSpPr>
              <a:spLocks/>
            </p:cNvSpPr>
            <p:nvPr/>
          </p:nvSpPr>
          <p:spPr bwMode="auto">
            <a:xfrm>
              <a:off x="12465829" y="-2647552"/>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3" name="Freeform 65"/>
            <p:cNvSpPr>
              <a:spLocks/>
            </p:cNvSpPr>
            <p:nvPr/>
          </p:nvSpPr>
          <p:spPr bwMode="auto">
            <a:xfrm>
              <a:off x="12465829" y="-2647552"/>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4" name="Freeform 66"/>
            <p:cNvSpPr>
              <a:spLocks/>
            </p:cNvSpPr>
            <p:nvPr/>
          </p:nvSpPr>
          <p:spPr bwMode="auto">
            <a:xfrm>
              <a:off x="12465829" y="-2647552"/>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5" name="Freeform 67"/>
            <p:cNvSpPr>
              <a:spLocks/>
            </p:cNvSpPr>
            <p:nvPr/>
          </p:nvSpPr>
          <p:spPr bwMode="auto">
            <a:xfrm>
              <a:off x="11937191" y="-2611040"/>
              <a:ext cx="11113"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7" y="67"/>
                    <a:pt x="5" y="67"/>
                    <a:pt x="2" y="67"/>
                  </a:cubicBezTo>
                  <a:cubicBezTo>
                    <a:pt x="0" y="0"/>
                    <a:pt x="0" y="0"/>
                    <a:pt x="0" y="0"/>
                  </a:cubicBezTo>
                  <a:cubicBezTo>
                    <a:pt x="3" y="0"/>
                    <a:pt x="5"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6" name="Freeform 68"/>
            <p:cNvSpPr>
              <a:spLocks/>
            </p:cNvSpPr>
            <p:nvPr/>
          </p:nvSpPr>
          <p:spPr bwMode="auto">
            <a:xfrm>
              <a:off x="11892741" y="-2611040"/>
              <a:ext cx="47625" cy="88900"/>
            </a:xfrm>
            <a:custGeom>
              <a:avLst/>
              <a:gdLst>
                <a:gd name="T0" fmla="*/ 36 w 38"/>
                <a:gd name="T1" fmla="*/ 0 h 68"/>
                <a:gd name="T2" fmla="*/ 38 w 38"/>
                <a:gd name="T3" fmla="*/ 67 h 68"/>
                <a:gd name="T4" fmla="*/ 2 w 38"/>
                <a:gd name="T5" fmla="*/ 68 h 68"/>
                <a:gd name="T6" fmla="*/ 0 w 38"/>
                <a:gd name="T7" fmla="*/ 1 h 68"/>
                <a:gd name="T8" fmla="*/ 36 w 38"/>
                <a:gd name="T9" fmla="*/ 0 h 68"/>
              </a:gdLst>
              <a:ahLst/>
              <a:cxnLst>
                <a:cxn ang="0">
                  <a:pos x="T0" y="T1"/>
                </a:cxn>
                <a:cxn ang="0">
                  <a:pos x="T2" y="T3"/>
                </a:cxn>
                <a:cxn ang="0">
                  <a:pos x="T4" y="T5"/>
                </a:cxn>
                <a:cxn ang="0">
                  <a:pos x="T6" y="T7"/>
                </a:cxn>
                <a:cxn ang="0">
                  <a:pos x="T8" y="T9"/>
                </a:cxn>
              </a:cxnLst>
              <a:rect l="0" t="0" r="r" b="b"/>
              <a:pathLst>
                <a:path w="38" h="68">
                  <a:moveTo>
                    <a:pt x="36" y="0"/>
                  </a:moveTo>
                  <a:cubicBezTo>
                    <a:pt x="38" y="67"/>
                    <a:pt x="38" y="67"/>
                    <a:pt x="38" y="67"/>
                  </a:cubicBezTo>
                  <a:cubicBezTo>
                    <a:pt x="31" y="67"/>
                    <a:pt x="18" y="67"/>
                    <a:pt x="2" y="68"/>
                  </a:cubicBezTo>
                  <a:cubicBezTo>
                    <a:pt x="0" y="1"/>
                    <a:pt x="0" y="1"/>
                    <a:pt x="0" y="1"/>
                  </a:cubicBezTo>
                  <a:cubicBezTo>
                    <a:pt x="16" y="0"/>
                    <a:pt x="29" y="0"/>
                    <a:pt x="3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7" name="Freeform 69"/>
            <p:cNvSpPr>
              <a:spLocks/>
            </p:cNvSpPr>
            <p:nvPr/>
          </p:nvSpPr>
          <p:spPr bwMode="auto">
            <a:xfrm>
              <a:off x="11889566" y="-2609452"/>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8" name="Freeform 70"/>
            <p:cNvSpPr>
              <a:spLocks/>
            </p:cNvSpPr>
            <p:nvPr/>
          </p:nvSpPr>
          <p:spPr bwMode="auto">
            <a:xfrm>
              <a:off x="11886391" y="-26094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9" name="Freeform 71"/>
            <p:cNvSpPr>
              <a:spLocks/>
            </p:cNvSpPr>
            <p:nvPr/>
          </p:nvSpPr>
          <p:spPr bwMode="auto">
            <a:xfrm>
              <a:off x="11883216" y="-2609452"/>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0" name="Freeform 72"/>
            <p:cNvSpPr>
              <a:spLocks/>
            </p:cNvSpPr>
            <p:nvPr/>
          </p:nvSpPr>
          <p:spPr bwMode="auto">
            <a:xfrm>
              <a:off x="11881629" y="-2611040"/>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8"/>
                    <a:pt x="2" y="68"/>
                  </a:cubicBezTo>
                  <a:cubicBezTo>
                    <a:pt x="0" y="0"/>
                    <a:pt x="0" y="0"/>
                    <a:pt x="0" y="0"/>
                  </a:cubicBezTo>
                  <a:cubicBezTo>
                    <a:pt x="1" y="1"/>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1" name="Freeform 73"/>
            <p:cNvSpPr>
              <a:spLocks/>
            </p:cNvSpPr>
            <p:nvPr/>
          </p:nvSpPr>
          <p:spPr bwMode="auto">
            <a:xfrm>
              <a:off x="11880041" y="-2611040"/>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2" name="Freeform 74"/>
            <p:cNvSpPr>
              <a:spLocks/>
            </p:cNvSpPr>
            <p:nvPr/>
          </p:nvSpPr>
          <p:spPr bwMode="auto">
            <a:xfrm>
              <a:off x="11876866" y="-261104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3" name="Freeform 75"/>
            <p:cNvSpPr>
              <a:spLocks/>
            </p:cNvSpPr>
            <p:nvPr/>
          </p:nvSpPr>
          <p:spPr bwMode="auto">
            <a:xfrm>
              <a:off x="11870516" y="-2620565"/>
              <a:ext cx="9525" cy="96838"/>
            </a:xfrm>
            <a:custGeom>
              <a:avLst/>
              <a:gdLst>
                <a:gd name="T0" fmla="*/ 6 w 8"/>
                <a:gd name="T1" fmla="*/ 7 h 74"/>
                <a:gd name="T2" fmla="*/ 8 w 8"/>
                <a:gd name="T3" fmla="*/ 74 h 74"/>
                <a:gd name="T4" fmla="*/ 2 w 8"/>
                <a:gd name="T5" fmla="*/ 67 h 74"/>
                <a:gd name="T6" fmla="*/ 0 w 8"/>
                <a:gd name="T7" fmla="*/ 0 h 74"/>
                <a:gd name="T8" fmla="*/ 6 w 8"/>
                <a:gd name="T9" fmla="*/ 7 h 74"/>
              </a:gdLst>
              <a:ahLst/>
              <a:cxnLst>
                <a:cxn ang="0">
                  <a:pos x="T0" y="T1"/>
                </a:cxn>
                <a:cxn ang="0">
                  <a:pos x="T2" y="T3"/>
                </a:cxn>
                <a:cxn ang="0">
                  <a:pos x="T4" y="T5"/>
                </a:cxn>
                <a:cxn ang="0">
                  <a:pos x="T6" y="T7"/>
                </a:cxn>
                <a:cxn ang="0">
                  <a:pos x="T8" y="T9"/>
                </a:cxn>
              </a:cxnLst>
              <a:rect l="0" t="0" r="r" b="b"/>
              <a:pathLst>
                <a:path w="8" h="74">
                  <a:moveTo>
                    <a:pt x="6" y="7"/>
                  </a:moveTo>
                  <a:cubicBezTo>
                    <a:pt x="8" y="74"/>
                    <a:pt x="8" y="74"/>
                    <a:pt x="8" y="74"/>
                  </a:cubicBezTo>
                  <a:cubicBezTo>
                    <a:pt x="4" y="72"/>
                    <a:pt x="2" y="70"/>
                    <a:pt x="2" y="67"/>
                  </a:cubicBezTo>
                  <a:cubicBezTo>
                    <a:pt x="0" y="0"/>
                    <a:pt x="0" y="0"/>
                    <a:pt x="0" y="0"/>
                  </a:cubicBezTo>
                  <a:cubicBezTo>
                    <a:pt x="0" y="3"/>
                    <a:pt x="2" y="5"/>
                    <a:pt x="6"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4" name="Freeform 76"/>
            <p:cNvSpPr>
              <a:spLocks/>
            </p:cNvSpPr>
            <p:nvPr/>
          </p:nvSpPr>
          <p:spPr bwMode="auto">
            <a:xfrm>
              <a:off x="11959416" y="-2609452"/>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7"/>
                    <a:pt x="2" y="67"/>
                  </a:cubicBezTo>
                  <a:cubicBezTo>
                    <a:pt x="0" y="0"/>
                    <a:pt x="0" y="0"/>
                    <a:pt x="0" y="0"/>
                  </a:cubicBezTo>
                  <a:cubicBezTo>
                    <a:pt x="1" y="0"/>
                    <a:pt x="2" y="0"/>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5" name="Freeform 77"/>
            <p:cNvSpPr>
              <a:spLocks/>
            </p:cNvSpPr>
            <p:nvPr/>
          </p:nvSpPr>
          <p:spPr bwMode="auto">
            <a:xfrm>
              <a:off x="11954654" y="-2611040"/>
              <a:ext cx="7938" cy="88900"/>
            </a:xfrm>
            <a:custGeom>
              <a:avLst/>
              <a:gdLst>
                <a:gd name="T0" fmla="*/ 4 w 6"/>
                <a:gd name="T1" fmla="*/ 1 h 68"/>
                <a:gd name="T2" fmla="*/ 6 w 6"/>
                <a:gd name="T3" fmla="*/ 68 h 68"/>
                <a:gd name="T4" fmla="*/ 1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7"/>
                    <a:pt x="1" y="67"/>
                  </a:cubicBezTo>
                  <a:cubicBezTo>
                    <a:pt x="0" y="0"/>
                    <a:pt x="0" y="0"/>
                    <a:pt x="0" y="0"/>
                  </a:cubicBezTo>
                  <a:cubicBezTo>
                    <a:pt x="1" y="0"/>
                    <a:pt x="2"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6" name="Freeform 78"/>
            <p:cNvSpPr>
              <a:spLocks/>
            </p:cNvSpPr>
            <p:nvPr/>
          </p:nvSpPr>
          <p:spPr bwMode="auto">
            <a:xfrm>
              <a:off x="11951479" y="-2611040"/>
              <a:ext cx="4763" cy="87313"/>
            </a:xfrm>
            <a:custGeom>
              <a:avLst/>
              <a:gdLst>
                <a:gd name="T0" fmla="*/ 3 w 4"/>
                <a:gd name="T1" fmla="*/ 0 h 67"/>
                <a:gd name="T2" fmla="*/ 4 w 4"/>
                <a:gd name="T3" fmla="*/ 67 h 67"/>
                <a:gd name="T4" fmla="*/ 2 w 4"/>
                <a:gd name="T5" fmla="*/ 67 h 67"/>
                <a:gd name="T6" fmla="*/ 0 w 4"/>
                <a:gd name="T7" fmla="*/ 0 h 67"/>
                <a:gd name="T8" fmla="*/ 3 w 4"/>
                <a:gd name="T9" fmla="*/ 0 h 67"/>
              </a:gdLst>
              <a:ahLst/>
              <a:cxnLst>
                <a:cxn ang="0">
                  <a:pos x="T0" y="T1"/>
                </a:cxn>
                <a:cxn ang="0">
                  <a:pos x="T2" y="T3"/>
                </a:cxn>
                <a:cxn ang="0">
                  <a:pos x="T4" y="T5"/>
                </a:cxn>
                <a:cxn ang="0">
                  <a:pos x="T6" y="T7"/>
                </a:cxn>
                <a:cxn ang="0">
                  <a:pos x="T8" y="T9"/>
                </a:cxn>
              </a:cxnLst>
              <a:rect l="0" t="0" r="r" b="b"/>
              <a:pathLst>
                <a:path w="4" h="67">
                  <a:moveTo>
                    <a:pt x="3" y="0"/>
                  </a:moveTo>
                  <a:cubicBezTo>
                    <a:pt x="4" y="67"/>
                    <a:pt x="4" y="67"/>
                    <a:pt x="4" y="67"/>
                  </a:cubicBezTo>
                  <a:cubicBezTo>
                    <a:pt x="3"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7" name="Freeform 79"/>
            <p:cNvSpPr>
              <a:spLocks/>
            </p:cNvSpPr>
            <p:nvPr/>
          </p:nvSpPr>
          <p:spPr bwMode="auto">
            <a:xfrm>
              <a:off x="11948304" y="-261104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8" name="Freeform 80"/>
            <p:cNvSpPr>
              <a:spLocks/>
            </p:cNvSpPr>
            <p:nvPr/>
          </p:nvSpPr>
          <p:spPr bwMode="auto">
            <a:xfrm>
              <a:off x="11948304"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9" name="Freeform 81"/>
            <p:cNvSpPr>
              <a:spLocks/>
            </p:cNvSpPr>
            <p:nvPr/>
          </p:nvSpPr>
          <p:spPr bwMode="auto">
            <a:xfrm>
              <a:off x="11946716"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0" name="Freeform 82"/>
            <p:cNvSpPr>
              <a:spLocks/>
            </p:cNvSpPr>
            <p:nvPr/>
          </p:nvSpPr>
          <p:spPr bwMode="auto">
            <a:xfrm>
              <a:off x="11945129"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1" name="Freeform 83"/>
            <p:cNvSpPr>
              <a:spLocks/>
            </p:cNvSpPr>
            <p:nvPr/>
          </p:nvSpPr>
          <p:spPr bwMode="auto">
            <a:xfrm>
              <a:off x="11945129" y="-26110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2" name="Freeform 84"/>
            <p:cNvSpPr>
              <a:spLocks/>
            </p:cNvSpPr>
            <p:nvPr/>
          </p:nvSpPr>
          <p:spPr bwMode="auto">
            <a:xfrm>
              <a:off x="11965766" y="-2609452"/>
              <a:ext cx="3175" cy="96838"/>
            </a:xfrm>
            <a:custGeom>
              <a:avLst/>
              <a:gdLst>
                <a:gd name="T0" fmla="*/ 1 w 3"/>
                <a:gd name="T1" fmla="*/ 7 h 74"/>
                <a:gd name="T2" fmla="*/ 3 w 3"/>
                <a:gd name="T3" fmla="*/ 74 h 74"/>
                <a:gd name="T4" fmla="*/ 2 w 3"/>
                <a:gd name="T5" fmla="*/ 67 h 74"/>
                <a:gd name="T6" fmla="*/ 0 w 3"/>
                <a:gd name="T7" fmla="*/ 0 h 74"/>
                <a:gd name="T8" fmla="*/ 1 w 3"/>
                <a:gd name="T9" fmla="*/ 7 h 74"/>
              </a:gdLst>
              <a:ahLst/>
              <a:cxnLst>
                <a:cxn ang="0">
                  <a:pos x="T0" y="T1"/>
                </a:cxn>
                <a:cxn ang="0">
                  <a:pos x="T2" y="T3"/>
                </a:cxn>
                <a:cxn ang="0">
                  <a:pos x="T4" y="T5"/>
                </a:cxn>
                <a:cxn ang="0">
                  <a:pos x="T6" y="T7"/>
                </a:cxn>
                <a:cxn ang="0">
                  <a:pos x="T8" y="T9"/>
                </a:cxn>
              </a:cxnLst>
              <a:rect l="0" t="0" r="r" b="b"/>
              <a:pathLst>
                <a:path w="3" h="74">
                  <a:moveTo>
                    <a:pt x="1" y="7"/>
                  </a:moveTo>
                  <a:cubicBezTo>
                    <a:pt x="3" y="74"/>
                    <a:pt x="3" y="74"/>
                    <a:pt x="3" y="74"/>
                  </a:cubicBezTo>
                  <a:cubicBezTo>
                    <a:pt x="3" y="71"/>
                    <a:pt x="2" y="69"/>
                    <a:pt x="2" y="67"/>
                  </a:cubicBezTo>
                  <a:cubicBezTo>
                    <a:pt x="0" y="0"/>
                    <a:pt x="0" y="0"/>
                    <a:pt x="0" y="0"/>
                  </a:cubicBezTo>
                  <a:cubicBezTo>
                    <a:pt x="0" y="2"/>
                    <a:pt x="1" y="4"/>
                    <a:pt x="1"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3" name="Freeform 85"/>
            <p:cNvSpPr>
              <a:spLocks/>
            </p:cNvSpPr>
            <p:nvPr/>
          </p:nvSpPr>
          <p:spPr bwMode="auto">
            <a:xfrm>
              <a:off x="11240279" y="-2557065"/>
              <a:ext cx="7938" cy="100013"/>
            </a:xfrm>
            <a:custGeom>
              <a:avLst/>
              <a:gdLst>
                <a:gd name="T0" fmla="*/ 4 w 6"/>
                <a:gd name="T1" fmla="*/ 9 h 76"/>
                <a:gd name="T2" fmla="*/ 6 w 6"/>
                <a:gd name="T3" fmla="*/ 76 h 76"/>
                <a:gd name="T4" fmla="*/ 3 w 6"/>
                <a:gd name="T5" fmla="*/ 69 h 76"/>
                <a:gd name="T6" fmla="*/ 2 w 6"/>
                <a:gd name="T7" fmla="*/ 67 h 76"/>
                <a:gd name="T8" fmla="*/ 0 w 6"/>
                <a:gd name="T9" fmla="*/ 0 h 76"/>
                <a:gd name="T10" fmla="*/ 1 w 6"/>
                <a:gd name="T11" fmla="*/ 2 h 76"/>
                <a:gd name="T12" fmla="*/ 4 w 6"/>
                <a:gd name="T13" fmla="*/ 9 h 76"/>
              </a:gdLst>
              <a:ahLst/>
              <a:cxnLst>
                <a:cxn ang="0">
                  <a:pos x="T0" y="T1"/>
                </a:cxn>
                <a:cxn ang="0">
                  <a:pos x="T2" y="T3"/>
                </a:cxn>
                <a:cxn ang="0">
                  <a:pos x="T4" y="T5"/>
                </a:cxn>
                <a:cxn ang="0">
                  <a:pos x="T6" y="T7"/>
                </a:cxn>
                <a:cxn ang="0">
                  <a:pos x="T8" y="T9"/>
                </a:cxn>
                <a:cxn ang="0">
                  <a:pos x="T10" y="T11"/>
                </a:cxn>
                <a:cxn ang="0">
                  <a:pos x="T12" y="T13"/>
                </a:cxn>
              </a:cxnLst>
              <a:rect l="0" t="0" r="r" b="b"/>
              <a:pathLst>
                <a:path w="6" h="76">
                  <a:moveTo>
                    <a:pt x="4" y="9"/>
                  </a:moveTo>
                  <a:cubicBezTo>
                    <a:pt x="6" y="76"/>
                    <a:pt x="6" y="76"/>
                    <a:pt x="6" y="76"/>
                  </a:cubicBezTo>
                  <a:cubicBezTo>
                    <a:pt x="6" y="75"/>
                    <a:pt x="5" y="73"/>
                    <a:pt x="3" y="69"/>
                  </a:cubicBezTo>
                  <a:cubicBezTo>
                    <a:pt x="2" y="68"/>
                    <a:pt x="2" y="68"/>
                    <a:pt x="2" y="67"/>
                  </a:cubicBezTo>
                  <a:cubicBezTo>
                    <a:pt x="0" y="0"/>
                    <a:pt x="0" y="0"/>
                    <a:pt x="0" y="0"/>
                  </a:cubicBezTo>
                  <a:cubicBezTo>
                    <a:pt x="0" y="1"/>
                    <a:pt x="1" y="1"/>
                    <a:pt x="1" y="2"/>
                  </a:cubicBezTo>
                  <a:cubicBezTo>
                    <a:pt x="3" y="6"/>
                    <a:pt x="4" y="8"/>
                    <a:pt x="4" y="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4" name="Freeform 86"/>
            <p:cNvSpPr>
              <a:spLocks/>
            </p:cNvSpPr>
            <p:nvPr/>
          </p:nvSpPr>
          <p:spPr bwMode="auto">
            <a:xfrm>
              <a:off x="12502341" y="-2590402"/>
              <a:ext cx="3175" cy="98425"/>
            </a:xfrm>
            <a:custGeom>
              <a:avLst/>
              <a:gdLst>
                <a:gd name="T0" fmla="*/ 0 w 2"/>
                <a:gd name="T1" fmla="*/ 0 h 76"/>
                <a:gd name="T2" fmla="*/ 2 w 2"/>
                <a:gd name="T3" fmla="*/ 67 h 76"/>
                <a:gd name="T4" fmla="*/ 2 w 2"/>
                <a:gd name="T5" fmla="*/ 76 h 76"/>
                <a:gd name="T6" fmla="*/ 0 w 2"/>
                <a:gd name="T7" fmla="*/ 9 h 76"/>
                <a:gd name="T8" fmla="*/ 0 w 2"/>
                <a:gd name="T9" fmla="*/ 0 h 76"/>
              </a:gdLst>
              <a:ahLst/>
              <a:cxnLst>
                <a:cxn ang="0">
                  <a:pos x="T0" y="T1"/>
                </a:cxn>
                <a:cxn ang="0">
                  <a:pos x="T2" y="T3"/>
                </a:cxn>
                <a:cxn ang="0">
                  <a:pos x="T4" y="T5"/>
                </a:cxn>
                <a:cxn ang="0">
                  <a:pos x="T6" y="T7"/>
                </a:cxn>
                <a:cxn ang="0">
                  <a:pos x="T8" y="T9"/>
                </a:cxn>
              </a:cxnLst>
              <a:rect l="0" t="0" r="r" b="b"/>
              <a:pathLst>
                <a:path w="2" h="76">
                  <a:moveTo>
                    <a:pt x="0" y="0"/>
                  </a:moveTo>
                  <a:cubicBezTo>
                    <a:pt x="2" y="67"/>
                    <a:pt x="2" y="67"/>
                    <a:pt x="2" y="67"/>
                  </a:cubicBezTo>
                  <a:cubicBezTo>
                    <a:pt x="2" y="70"/>
                    <a:pt x="2" y="73"/>
                    <a:pt x="2" y="76"/>
                  </a:cubicBezTo>
                  <a:cubicBezTo>
                    <a:pt x="0" y="9"/>
                    <a:pt x="0" y="9"/>
                    <a:pt x="0" y="9"/>
                  </a:cubicBezTo>
                  <a:cubicBezTo>
                    <a:pt x="0" y="6"/>
                    <a:pt x="0" y="3"/>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5" name="Freeform 87"/>
            <p:cNvSpPr>
              <a:spLocks/>
            </p:cNvSpPr>
            <p:nvPr/>
          </p:nvSpPr>
          <p:spPr bwMode="auto">
            <a:xfrm>
              <a:off x="13045266" y="-2603102"/>
              <a:ext cx="22225" cy="111125"/>
            </a:xfrm>
            <a:custGeom>
              <a:avLst/>
              <a:gdLst>
                <a:gd name="T0" fmla="*/ 16 w 18"/>
                <a:gd name="T1" fmla="*/ 18 h 85"/>
                <a:gd name="T2" fmla="*/ 18 w 18"/>
                <a:gd name="T3" fmla="*/ 85 h 85"/>
                <a:gd name="T4" fmla="*/ 6 w 18"/>
                <a:gd name="T5" fmla="*/ 72 h 85"/>
                <a:gd name="T6" fmla="*/ 2 w 18"/>
                <a:gd name="T7" fmla="*/ 67 h 85"/>
                <a:gd name="T8" fmla="*/ 0 w 18"/>
                <a:gd name="T9" fmla="*/ 0 h 85"/>
                <a:gd name="T10" fmla="*/ 4 w 18"/>
                <a:gd name="T11" fmla="*/ 5 h 85"/>
                <a:gd name="T12" fmla="*/ 16 w 18"/>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8" h="85">
                  <a:moveTo>
                    <a:pt x="16" y="18"/>
                  </a:moveTo>
                  <a:cubicBezTo>
                    <a:pt x="18" y="85"/>
                    <a:pt x="18" y="85"/>
                    <a:pt x="18" y="85"/>
                  </a:cubicBezTo>
                  <a:cubicBezTo>
                    <a:pt x="18" y="80"/>
                    <a:pt x="11" y="75"/>
                    <a:pt x="6" y="72"/>
                  </a:cubicBezTo>
                  <a:cubicBezTo>
                    <a:pt x="3" y="70"/>
                    <a:pt x="2" y="69"/>
                    <a:pt x="2" y="67"/>
                  </a:cubicBezTo>
                  <a:cubicBezTo>
                    <a:pt x="0" y="0"/>
                    <a:pt x="0" y="0"/>
                    <a:pt x="0" y="0"/>
                  </a:cubicBezTo>
                  <a:cubicBezTo>
                    <a:pt x="0" y="2"/>
                    <a:pt x="1" y="3"/>
                    <a:pt x="4" y="5"/>
                  </a:cubicBezTo>
                  <a:cubicBezTo>
                    <a:pt x="9" y="8"/>
                    <a:pt x="16" y="13"/>
                    <a:pt x="16"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6" name="Freeform 88"/>
            <p:cNvSpPr>
              <a:spLocks/>
            </p:cNvSpPr>
            <p:nvPr/>
          </p:nvSpPr>
          <p:spPr bwMode="auto">
            <a:xfrm>
              <a:off x="13839016" y="-2595165"/>
              <a:ext cx="4763" cy="101600"/>
            </a:xfrm>
            <a:custGeom>
              <a:avLst/>
              <a:gdLst>
                <a:gd name="T0" fmla="*/ 2 w 3"/>
                <a:gd name="T1" fmla="*/ 0 h 64"/>
                <a:gd name="T2" fmla="*/ 3 w 3"/>
                <a:gd name="T3" fmla="*/ 55 h 64"/>
                <a:gd name="T4" fmla="*/ 2 w 3"/>
                <a:gd name="T5" fmla="*/ 64 h 64"/>
                <a:gd name="T6" fmla="*/ 0 w 3"/>
                <a:gd name="T7" fmla="*/ 9 h 64"/>
                <a:gd name="T8" fmla="*/ 2 w 3"/>
                <a:gd name="T9" fmla="*/ 0 h 64"/>
              </a:gdLst>
              <a:ahLst/>
              <a:cxnLst>
                <a:cxn ang="0">
                  <a:pos x="T0" y="T1"/>
                </a:cxn>
                <a:cxn ang="0">
                  <a:pos x="T2" y="T3"/>
                </a:cxn>
                <a:cxn ang="0">
                  <a:pos x="T4" y="T5"/>
                </a:cxn>
                <a:cxn ang="0">
                  <a:pos x="T6" y="T7"/>
                </a:cxn>
                <a:cxn ang="0">
                  <a:pos x="T8" y="T9"/>
                </a:cxn>
              </a:cxnLst>
              <a:rect l="0" t="0" r="r" b="b"/>
              <a:pathLst>
                <a:path w="3" h="64">
                  <a:moveTo>
                    <a:pt x="2" y="0"/>
                  </a:moveTo>
                  <a:lnTo>
                    <a:pt x="3" y="55"/>
                  </a:lnTo>
                  <a:lnTo>
                    <a:pt x="2" y="64"/>
                  </a:lnTo>
                  <a:lnTo>
                    <a:pt x="0" y="9"/>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7" name="Freeform 89"/>
            <p:cNvSpPr>
              <a:spLocks/>
            </p:cNvSpPr>
            <p:nvPr/>
          </p:nvSpPr>
          <p:spPr bwMode="auto">
            <a:xfrm>
              <a:off x="11416491" y="-2525315"/>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8" name="Freeform 90"/>
            <p:cNvSpPr>
              <a:spLocks/>
            </p:cNvSpPr>
            <p:nvPr/>
          </p:nvSpPr>
          <p:spPr bwMode="auto">
            <a:xfrm>
              <a:off x="11416491" y="-2523727"/>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9" name="Freeform 91"/>
            <p:cNvSpPr>
              <a:spLocks/>
            </p:cNvSpPr>
            <p:nvPr/>
          </p:nvSpPr>
          <p:spPr bwMode="auto">
            <a:xfrm>
              <a:off x="11416491" y="-252214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0" name="Freeform 92"/>
            <p:cNvSpPr>
              <a:spLocks/>
            </p:cNvSpPr>
            <p:nvPr/>
          </p:nvSpPr>
          <p:spPr bwMode="auto">
            <a:xfrm>
              <a:off x="11414904" y="-2522140"/>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1" name="Freeform 93"/>
            <p:cNvSpPr>
              <a:spLocks/>
            </p:cNvSpPr>
            <p:nvPr/>
          </p:nvSpPr>
          <p:spPr bwMode="auto">
            <a:xfrm>
              <a:off x="11414904" y="-2520552"/>
              <a:ext cx="3175" cy="88900"/>
            </a:xfrm>
            <a:custGeom>
              <a:avLst/>
              <a:gdLst>
                <a:gd name="T0" fmla="*/ 0 w 2"/>
                <a:gd name="T1" fmla="*/ 0 h 68"/>
                <a:gd name="T2" fmla="*/ 2 w 2"/>
                <a:gd name="T3" fmla="*/ 67 h 68"/>
                <a:gd name="T4" fmla="*/ 2 w 2"/>
                <a:gd name="T5" fmla="*/ 67 h 68"/>
                <a:gd name="T6" fmla="*/ 2 w 2"/>
                <a:gd name="T7" fmla="*/ 68 h 68"/>
                <a:gd name="T8" fmla="*/ 0 w 2"/>
                <a:gd name="T9" fmla="*/ 1 h 68"/>
                <a:gd name="T10" fmla="*/ 0 w 2"/>
                <a:gd name="T11" fmla="*/ 0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7"/>
                    <a:pt x="2" y="67"/>
                    <a:pt x="2" y="67"/>
                  </a:cubicBezTo>
                  <a:cubicBezTo>
                    <a:pt x="2" y="68"/>
                    <a:pt x="2" y="68"/>
                    <a:pt x="2" y="68"/>
                  </a:cubicBezTo>
                  <a:cubicBezTo>
                    <a:pt x="0" y="1"/>
                    <a:pt x="0" y="1"/>
                    <a:pt x="0" y="1"/>
                  </a:cubicBezTo>
                  <a:cubicBezTo>
                    <a:pt x="0" y="1"/>
                    <a:pt x="0" y="1"/>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2" name="Freeform 94"/>
            <p:cNvSpPr>
              <a:spLocks/>
            </p:cNvSpPr>
            <p:nvPr/>
          </p:nvSpPr>
          <p:spPr bwMode="auto">
            <a:xfrm>
              <a:off x="11413316" y="-2518965"/>
              <a:ext cx="4763" cy="92075"/>
            </a:xfrm>
            <a:custGeom>
              <a:avLst/>
              <a:gdLst>
                <a:gd name="T0" fmla="*/ 2 w 4"/>
                <a:gd name="T1" fmla="*/ 0 h 70"/>
                <a:gd name="T2" fmla="*/ 4 w 4"/>
                <a:gd name="T3" fmla="*/ 67 h 70"/>
                <a:gd name="T4" fmla="*/ 2 w 4"/>
                <a:gd name="T5" fmla="*/ 70 h 70"/>
                <a:gd name="T6" fmla="*/ 0 w 4"/>
                <a:gd name="T7" fmla="*/ 3 h 70"/>
                <a:gd name="T8" fmla="*/ 2 w 4"/>
                <a:gd name="T9" fmla="*/ 0 h 70"/>
              </a:gdLst>
              <a:ahLst/>
              <a:cxnLst>
                <a:cxn ang="0">
                  <a:pos x="T0" y="T1"/>
                </a:cxn>
                <a:cxn ang="0">
                  <a:pos x="T2" y="T3"/>
                </a:cxn>
                <a:cxn ang="0">
                  <a:pos x="T4" y="T5"/>
                </a:cxn>
                <a:cxn ang="0">
                  <a:pos x="T6" y="T7"/>
                </a:cxn>
                <a:cxn ang="0">
                  <a:pos x="T8" y="T9"/>
                </a:cxn>
              </a:cxnLst>
              <a:rect l="0" t="0" r="r" b="b"/>
              <a:pathLst>
                <a:path w="4" h="70">
                  <a:moveTo>
                    <a:pt x="2" y="0"/>
                  </a:moveTo>
                  <a:cubicBezTo>
                    <a:pt x="4" y="67"/>
                    <a:pt x="4" y="67"/>
                    <a:pt x="4" y="67"/>
                  </a:cubicBezTo>
                  <a:cubicBezTo>
                    <a:pt x="3" y="68"/>
                    <a:pt x="2" y="69"/>
                    <a:pt x="2" y="70"/>
                  </a:cubicBezTo>
                  <a:cubicBezTo>
                    <a:pt x="0" y="3"/>
                    <a:pt x="0" y="3"/>
                    <a:pt x="0" y="3"/>
                  </a:cubicBezTo>
                  <a:cubicBezTo>
                    <a:pt x="0" y="2"/>
                    <a:pt x="1" y="1"/>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3" name="Freeform 95"/>
            <p:cNvSpPr>
              <a:spLocks/>
            </p:cNvSpPr>
            <p:nvPr/>
          </p:nvSpPr>
          <p:spPr bwMode="auto">
            <a:xfrm>
              <a:off x="11411729" y="-2514202"/>
              <a:ext cx="3175" cy="90488"/>
            </a:xfrm>
            <a:custGeom>
              <a:avLst/>
              <a:gdLst>
                <a:gd name="T0" fmla="*/ 1 w 3"/>
                <a:gd name="T1" fmla="*/ 0 h 70"/>
                <a:gd name="T2" fmla="*/ 3 w 3"/>
                <a:gd name="T3" fmla="*/ 67 h 70"/>
                <a:gd name="T4" fmla="*/ 2 w 3"/>
                <a:gd name="T5" fmla="*/ 70 h 70"/>
                <a:gd name="T6" fmla="*/ 0 w 3"/>
                <a:gd name="T7" fmla="*/ 3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2" y="68"/>
                    <a:pt x="2" y="69"/>
                    <a:pt x="2" y="70"/>
                  </a:cubicBezTo>
                  <a:cubicBezTo>
                    <a:pt x="0" y="3"/>
                    <a:pt x="0" y="3"/>
                    <a:pt x="0" y="3"/>
                  </a:cubicBezTo>
                  <a:cubicBezTo>
                    <a:pt x="0" y="2"/>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4" name="Freeform 96"/>
            <p:cNvSpPr>
              <a:spLocks/>
            </p:cNvSpPr>
            <p:nvPr/>
          </p:nvSpPr>
          <p:spPr bwMode="auto">
            <a:xfrm>
              <a:off x="11410141" y="-2511027"/>
              <a:ext cx="3175"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8"/>
                    <a:pt x="2" y="69"/>
                    <a:pt x="2" y="69"/>
                  </a:cubicBezTo>
                  <a:cubicBezTo>
                    <a:pt x="0" y="2"/>
                    <a:pt x="0" y="2"/>
                    <a:pt x="0" y="2"/>
                  </a:cubicBezTo>
                  <a:cubicBezTo>
                    <a:pt x="0" y="2"/>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5" name="Freeform 97"/>
            <p:cNvSpPr>
              <a:spLocks/>
            </p:cNvSpPr>
            <p:nvPr/>
          </p:nvSpPr>
          <p:spPr bwMode="auto">
            <a:xfrm>
              <a:off x="11410141" y="-2507852"/>
              <a:ext cx="3175" cy="88900"/>
            </a:xfrm>
            <a:custGeom>
              <a:avLst/>
              <a:gdLst>
                <a:gd name="T0" fmla="*/ 0 w 2"/>
                <a:gd name="T1" fmla="*/ 0 h 69"/>
                <a:gd name="T2" fmla="*/ 2 w 2"/>
                <a:gd name="T3" fmla="*/ 67 h 69"/>
                <a:gd name="T4" fmla="*/ 2 w 2"/>
                <a:gd name="T5" fmla="*/ 69 h 69"/>
                <a:gd name="T6" fmla="*/ 0 w 2"/>
                <a:gd name="T7" fmla="*/ 2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2"/>
                    <a:pt x="0" y="2"/>
                    <a:pt x="0" y="2"/>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6" name="Freeform 98"/>
            <p:cNvSpPr>
              <a:spLocks/>
            </p:cNvSpPr>
            <p:nvPr/>
          </p:nvSpPr>
          <p:spPr bwMode="auto">
            <a:xfrm>
              <a:off x="13237354" y="-2563415"/>
              <a:ext cx="25400" cy="88900"/>
            </a:xfrm>
            <a:custGeom>
              <a:avLst/>
              <a:gdLst>
                <a:gd name="T0" fmla="*/ 14 w 16"/>
                <a:gd name="T1" fmla="*/ 1 h 56"/>
                <a:gd name="T2" fmla="*/ 16 w 16"/>
                <a:gd name="T3" fmla="*/ 56 h 56"/>
                <a:gd name="T4" fmla="*/ 2 w 16"/>
                <a:gd name="T5" fmla="*/ 55 h 56"/>
                <a:gd name="T6" fmla="*/ 0 w 16"/>
                <a:gd name="T7" fmla="*/ 0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lnTo>
                    <a:pt x="16" y="56"/>
                  </a:lnTo>
                  <a:lnTo>
                    <a:pt x="2" y="55"/>
                  </a:lnTo>
                  <a:lnTo>
                    <a:pt x="0" y="0"/>
                  </a:lnTo>
                  <a:lnTo>
                    <a:pt x="1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7" name="Freeform 99"/>
            <p:cNvSpPr>
              <a:spLocks/>
            </p:cNvSpPr>
            <p:nvPr/>
          </p:nvSpPr>
          <p:spPr bwMode="auto">
            <a:xfrm>
              <a:off x="13259579" y="-2561827"/>
              <a:ext cx="50800" cy="92075"/>
            </a:xfrm>
            <a:custGeom>
              <a:avLst/>
              <a:gdLst>
                <a:gd name="T0" fmla="*/ 30 w 32"/>
                <a:gd name="T1" fmla="*/ 2 h 58"/>
                <a:gd name="T2" fmla="*/ 32 w 32"/>
                <a:gd name="T3" fmla="*/ 58 h 58"/>
                <a:gd name="T4" fmla="*/ 2 w 32"/>
                <a:gd name="T5" fmla="*/ 55 h 58"/>
                <a:gd name="T6" fmla="*/ 0 w 32"/>
                <a:gd name="T7" fmla="*/ 0 h 58"/>
                <a:gd name="T8" fmla="*/ 30 w 32"/>
                <a:gd name="T9" fmla="*/ 2 h 58"/>
              </a:gdLst>
              <a:ahLst/>
              <a:cxnLst>
                <a:cxn ang="0">
                  <a:pos x="T0" y="T1"/>
                </a:cxn>
                <a:cxn ang="0">
                  <a:pos x="T2" y="T3"/>
                </a:cxn>
                <a:cxn ang="0">
                  <a:pos x="T4" y="T5"/>
                </a:cxn>
                <a:cxn ang="0">
                  <a:pos x="T6" y="T7"/>
                </a:cxn>
                <a:cxn ang="0">
                  <a:pos x="T8" y="T9"/>
                </a:cxn>
              </a:cxnLst>
              <a:rect l="0" t="0" r="r" b="b"/>
              <a:pathLst>
                <a:path w="32" h="58">
                  <a:moveTo>
                    <a:pt x="30" y="2"/>
                  </a:moveTo>
                  <a:lnTo>
                    <a:pt x="32" y="58"/>
                  </a:lnTo>
                  <a:lnTo>
                    <a:pt x="2" y="55"/>
                  </a:lnTo>
                  <a:lnTo>
                    <a:pt x="0" y="0"/>
                  </a:lnTo>
                  <a:lnTo>
                    <a:pt x="30"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8" name="Freeform 100"/>
            <p:cNvSpPr>
              <a:spLocks/>
            </p:cNvSpPr>
            <p:nvPr/>
          </p:nvSpPr>
          <p:spPr bwMode="auto">
            <a:xfrm>
              <a:off x="11029141" y="-2479277"/>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4" y="67"/>
                    <a:pt x="2" y="67"/>
                  </a:cubicBezTo>
                  <a:cubicBezTo>
                    <a:pt x="0" y="0"/>
                    <a:pt x="0" y="0"/>
                    <a:pt x="0" y="0"/>
                  </a:cubicBezTo>
                  <a:cubicBezTo>
                    <a:pt x="2"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9" name="Freeform 101"/>
            <p:cNvSpPr>
              <a:spLocks/>
            </p:cNvSpPr>
            <p:nvPr/>
          </p:nvSpPr>
          <p:spPr bwMode="auto">
            <a:xfrm>
              <a:off x="11024379" y="-247927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0" name="Freeform 102"/>
            <p:cNvSpPr>
              <a:spLocks/>
            </p:cNvSpPr>
            <p:nvPr/>
          </p:nvSpPr>
          <p:spPr bwMode="auto">
            <a:xfrm>
              <a:off x="11021204" y="-2480865"/>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0"/>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1" name="Freeform 103"/>
            <p:cNvSpPr>
              <a:spLocks/>
            </p:cNvSpPr>
            <p:nvPr/>
          </p:nvSpPr>
          <p:spPr bwMode="auto">
            <a:xfrm>
              <a:off x="11018029" y="-2480865"/>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2" name="Freeform 104"/>
            <p:cNvSpPr>
              <a:spLocks/>
            </p:cNvSpPr>
            <p:nvPr/>
          </p:nvSpPr>
          <p:spPr bwMode="auto">
            <a:xfrm>
              <a:off x="11016441" y="-2482452"/>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8"/>
                    <a:pt x="2" y="67"/>
                  </a:cubicBezTo>
                  <a:cubicBezTo>
                    <a:pt x="0" y="0"/>
                    <a:pt x="0" y="0"/>
                    <a:pt x="0" y="0"/>
                  </a:cubicBezTo>
                  <a:cubicBezTo>
                    <a:pt x="0" y="1"/>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3" name="Freeform 105"/>
            <p:cNvSpPr>
              <a:spLocks/>
            </p:cNvSpPr>
            <p:nvPr/>
          </p:nvSpPr>
          <p:spPr bwMode="auto">
            <a:xfrm>
              <a:off x="11013266" y="-2482452"/>
              <a:ext cx="4763"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4" name="Freeform 106"/>
            <p:cNvSpPr>
              <a:spLocks/>
            </p:cNvSpPr>
            <p:nvPr/>
          </p:nvSpPr>
          <p:spPr bwMode="auto">
            <a:xfrm>
              <a:off x="11006916" y="-2488802"/>
              <a:ext cx="7938" cy="93663"/>
            </a:xfrm>
            <a:custGeom>
              <a:avLst/>
              <a:gdLst>
                <a:gd name="T0" fmla="*/ 5 w 7"/>
                <a:gd name="T1" fmla="*/ 5 h 72"/>
                <a:gd name="T2" fmla="*/ 7 w 7"/>
                <a:gd name="T3" fmla="*/ 72 h 72"/>
                <a:gd name="T4" fmla="*/ 2 w 7"/>
                <a:gd name="T5" fmla="*/ 67 h 72"/>
                <a:gd name="T6" fmla="*/ 0 w 7"/>
                <a:gd name="T7" fmla="*/ 0 h 72"/>
                <a:gd name="T8" fmla="*/ 5 w 7"/>
                <a:gd name="T9" fmla="*/ 5 h 72"/>
              </a:gdLst>
              <a:ahLst/>
              <a:cxnLst>
                <a:cxn ang="0">
                  <a:pos x="T0" y="T1"/>
                </a:cxn>
                <a:cxn ang="0">
                  <a:pos x="T2" y="T3"/>
                </a:cxn>
                <a:cxn ang="0">
                  <a:pos x="T4" y="T5"/>
                </a:cxn>
                <a:cxn ang="0">
                  <a:pos x="T6" y="T7"/>
                </a:cxn>
                <a:cxn ang="0">
                  <a:pos x="T8" y="T9"/>
                </a:cxn>
              </a:cxnLst>
              <a:rect l="0" t="0" r="r" b="b"/>
              <a:pathLst>
                <a:path w="7" h="72">
                  <a:moveTo>
                    <a:pt x="5" y="5"/>
                  </a:moveTo>
                  <a:cubicBezTo>
                    <a:pt x="7" y="72"/>
                    <a:pt x="7" y="72"/>
                    <a:pt x="7" y="72"/>
                  </a:cubicBezTo>
                  <a:cubicBezTo>
                    <a:pt x="2" y="70"/>
                    <a:pt x="2" y="67"/>
                    <a:pt x="2" y="67"/>
                  </a:cubicBezTo>
                  <a:cubicBezTo>
                    <a:pt x="0" y="0"/>
                    <a:pt x="0" y="0"/>
                    <a:pt x="0" y="0"/>
                  </a:cubicBezTo>
                  <a:cubicBezTo>
                    <a:pt x="0" y="0"/>
                    <a:pt x="0" y="3"/>
                    <a:pt x="5"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5" name="Freeform 107"/>
            <p:cNvSpPr>
              <a:spLocks/>
            </p:cNvSpPr>
            <p:nvPr/>
          </p:nvSpPr>
          <p:spPr bwMode="auto">
            <a:xfrm>
              <a:off x="11087879" y="-2477690"/>
              <a:ext cx="19050" cy="109538"/>
            </a:xfrm>
            <a:custGeom>
              <a:avLst/>
              <a:gdLst>
                <a:gd name="T0" fmla="*/ 14 w 16"/>
                <a:gd name="T1" fmla="*/ 18 h 85"/>
                <a:gd name="T2" fmla="*/ 16 w 16"/>
                <a:gd name="T3" fmla="*/ 85 h 85"/>
                <a:gd name="T4" fmla="*/ 5 w 16"/>
                <a:gd name="T5" fmla="*/ 69 h 85"/>
                <a:gd name="T6" fmla="*/ 2 w 16"/>
                <a:gd name="T7" fmla="*/ 67 h 85"/>
                <a:gd name="T8" fmla="*/ 0 w 16"/>
                <a:gd name="T9" fmla="*/ 0 h 85"/>
                <a:gd name="T10" fmla="*/ 3 w 16"/>
                <a:gd name="T11" fmla="*/ 2 h 85"/>
                <a:gd name="T12" fmla="*/ 14 w 16"/>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6" h="85">
                  <a:moveTo>
                    <a:pt x="14" y="18"/>
                  </a:moveTo>
                  <a:cubicBezTo>
                    <a:pt x="16" y="85"/>
                    <a:pt x="16" y="85"/>
                    <a:pt x="16" y="85"/>
                  </a:cubicBezTo>
                  <a:cubicBezTo>
                    <a:pt x="16" y="80"/>
                    <a:pt x="10" y="73"/>
                    <a:pt x="5" y="69"/>
                  </a:cubicBezTo>
                  <a:cubicBezTo>
                    <a:pt x="4" y="68"/>
                    <a:pt x="3" y="67"/>
                    <a:pt x="2" y="67"/>
                  </a:cubicBezTo>
                  <a:cubicBezTo>
                    <a:pt x="0" y="0"/>
                    <a:pt x="0" y="0"/>
                    <a:pt x="0" y="0"/>
                  </a:cubicBezTo>
                  <a:cubicBezTo>
                    <a:pt x="1" y="0"/>
                    <a:pt x="2" y="1"/>
                    <a:pt x="3" y="2"/>
                  </a:cubicBezTo>
                  <a:cubicBezTo>
                    <a:pt x="8" y="6"/>
                    <a:pt x="14" y="13"/>
                    <a:pt x="14"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6" name="Freeform 108"/>
            <p:cNvSpPr>
              <a:spLocks/>
            </p:cNvSpPr>
            <p:nvPr/>
          </p:nvSpPr>
          <p:spPr bwMode="auto">
            <a:xfrm>
              <a:off x="11084704" y="-2479277"/>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7"/>
                    <a:pt x="2" y="67"/>
                  </a:cubicBezTo>
                  <a:cubicBezTo>
                    <a:pt x="0" y="0"/>
                    <a:pt x="0" y="0"/>
                    <a:pt x="0" y="0"/>
                  </a:cubicBezTo>
                  <a:cubicBezTo>
                    <a:pt x="1" y="0"/>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7" name="Freeform 109"/>
            <p:cNvSpPr>
              <a:spLocks/>
            </p:cNvSpPr>
            <p:nvPr/>
          </p:nvSpPr>
          <p:spPr bwMode="auto">
            <a:xfrm>
              <a:off x="11083116" y="-2479277"/>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8" name="Freeform 110"/>
            <p:cNvSpPr>
              <a:spLocks/>
            </p:cNvSpPr>
            <p:nvPr/>
          </p:nvSpPr>
          <p:spPr bwMode="auto">
            <a:xfrm>
              <a:off x="11079941" y="-2480865"/>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8"/>
                  </a:cubicBezTo>
                  <a:cubicBezTo>
                    <a:pt x="0" y="0"/>
                    <a:pt x="0" y="0"/>
                    <a:pt x="0" y="0"/>
                  </a:cubicBezTo>
                  <a:cubicBezTo>
                    <a:pt x="1" y="1"/>
                    <a:pt x="2"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9" name="Freeform 111"/>
            <p:cNvSpPr>
              <a:spLocks/>
            </p:cNvSpPr>
            <p:nvPr/>
          </p:nvSpPr>
          <p:spPr bwMode="auto">
            <a:xfrm>
              <a:off x="11078354" y="-2480865"/>
              <a:ext cx="4763" cy="88900"/>
            </a:xfrm>
            <a:custGeom>
              <a:avLst/>
              <a:gdLst>
                <a:gd name="T0" fmla="*/ 2 w 4"/>
                <a:gd name="T1" fmla="*/ 0 h 68"/>
                <a:gd name="T2" fmla="*/ 4 w 4"/>
                <a:gd name="T3" fmla="*/ 68 h 68"/>
                <a:gd name="T4" fmla="*/ 1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2" y="67"/>
                    <a:pt x="1"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0" name="Freeform 112"/>
            <p:cNvSpPr>
              <a:spLocks/>
            </p:cNvSpPr>
            <p:nvPr/>
          </p:nvSpPr>
          <p:spPr bwMode="auto">
            <a:xfrm>
              <a:off x="11072004" y="-2480865"/>
              <a:ext cx="6350" cy="87313"/>
            </a:xfrm>
            <a:custGeom>
              <a:avLst/>
              <a:gdLst>
                <a:gd name="T0" fmla="*/ 4 w 5"/>
                <a:gd name="T1" fmla="*/ 0 h 67"/>
                <a:gd name="T2" fmla="*/ 5 w 5"/>
                <a:gd name="T3" fmla="*/ 67 h 67"/>
                <a:gd name="T4" fmla="*/ 2 w 5"/>
                <a:gd name="T5" fmla="*/ 67 h 67"/>
                <a:gd name="T6" fmla="*/ 0 w 5"/>
                <a:gd name="T7" fmla="*/ 0 h 67"/>
                <a:gd name="T8" fmla="*/ 4 w 5"/>
                <a:gd name="T9" fmla="*/ 0 h 67"/>
              </a:gdLst>
              <a:ahLst/>
              <a:cxnLst>
                <a:cxn ang="0">
                  <a:pos x="T0" y="T1"/>
                </a:cxn>
                <a:cxn ang="0">
                  <a:pos x="T2" y="T3"/>
                </a:cxn>
                <a:cxn ang="0">
                  <a:pos x="T4" y="T5"/>
                </a:cxn>
                <a:cxn ang="0">
                  <a:pos x="T6" y="T7"/>
                </a:cxn>
                <a:cxn ang="0">
                  <a:pos x="T8" y="T9"/>
                </a:cxn>
              </a:cxnLst>
              <a:rect l="0" t="0" r="r" b="b"/>
              <a:pathLst>
                <a:path w="5" h="67">
                  <a:moveTo>
                    <a:pt x="4" y="0"/>
                  </a:moveTo>
                  <a:cubicBezTo>
                    <a:pt x="5" y="67"/>
                    <a:pt x="5" y="67"/>
                    <a:pt x="5" y="67"/>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1" name="Freeform 113"/>
            <p:cNvSpPr>
              <a:spLocks/>
            </p:cNvSpPr>
            <p:nvPr/>
          </p:nvSpPr>
          <p:spPr bwMode="auto">
            <a:xfrm>
              <a:off x="11064066" y="-2480865"/>
              <a:ext cx="11113" cy="87313"/>
            </a:xfrm>
            <a:custGeom>
              <a:avLst/>
              <a:gdLst>
                <a:gd name="T0" fmla="*/ 7 w 9"/>
                <a:gd name="T1" fmla="*/ 0 h 67"/>
                <a:gd name="T2" fmla="*/ 9 w 9"/>
                <a:gd name="T3" fmla="*/ 67 h 67"/>
                <a:gd name="T4" fmla="*/ 4 w 9"/>
                <a:gd name="T5" fmla="*/ 67 h 67"/>
                <a:gd name="T6" fmla="*/ 2 w 9"/>
                <a:gd name="T7" fmla="*/ 67 h 67"/>
                <a:gd name="T8" fmla="*/ 0 w 9"/>
                <a:gd name="T9" fmla="*/ 0 h 67"/>
                <a:gd name="T10" fmla="*/ 2 w 9"/>
                <a:gd name="T11" fmla="*/ 0 h 67"/>
                <a:gd name="T12" fmla="*/ 7 w 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9" h="67">
                  <a:moveTo>
                    <a:pt x="7" y="0"/>
                  </a:moveTo>
                  <a:cubicBezTo>
                    <a:pt x="9" y="67"/>
                    <a:pt x="9" y="67"/>
                    <a:pt x="9" y="67"/>
                  </a:cubicBezTo>
                  <a:cubicBezTo>
                    <a:pt x="7" y="67"/>
                    <a:pt x="6" y="67"/>
                    <a:pt x="4" y="67"/>
                  </a:cubicBezTo>
                  <a:cubicBezTo>
                    <a:pt x="4" y="67"/>
                    <a:pt x="3" y="67"/>
                    <a:pt x="2" y="67"/>
                  </a:cubicBezTo>
                  <a:cubicBezTo>
                    <a:pt x="0" y="0"/>
                    <a:pt x="0" y="0"/>
                    <a:pt x="0" y="0"/>
                  </a:cubicBezTo>
                  <a:cubicBezTo>
                    <a:pt x="1" y="0"/>
                    <a:pt x="2" y="0"/>
                    <a:pt x="2" y="0"/>
                  </a:cubicBezTo>
                  <a:cubicBezTo>
                    <a:pt x="4" y="0"/>
                    <a:pt x="5"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2" name="Freeform 114"/>
            <p:cNvSpPr>
              <a:spLocks/>
            </p:cNvSpPr>
            <p:nvPr/>
          </p:nvSpPr>
          <p:spPr bwMode="auto">
            <a:xfrm>
              <a:off x="11033904" y="-2480865"/>
              <a:ext cx="31750" cy="88900"/>
            </a:xfrm>
            <a:custGeom>
              <a:avLst/>
              <a:gdLst>
                <a:gd name="T0" fmla="*/ 24 w 26"/>
                <a:gd name="T1" fmla="*/ 0 h 68"/>
                <a:gd name="T2" fmla="*/ 26 w 26"/>
                <a:gd name="T3" fmla="*/ 67 h 68"/>
                <a:gd name="T4" fmla="*/ 2 w 26"/>
                <a:gd name="T5" fmla="*/ 68 h 68"/>
                <a:gd name="T6" fmla="*/ 0 w 26"/>
                <a:gd name="T7" fmla="*/ 1 h 68"/>
                <a:gd name="T8" fmla="*/ 24 w 26"/>
                <a:gd name="T9" fmla="*/ 0 h 68"/>
              </a:gdLst>
              <a:ahLst/>
              <a:cxnLst>
                <a:cxn ang="0">
                  <a:pos x="T0" y="T1"/>
                </a:cxn>
                <a:cxn ang="0">
                  <a:pos x="T2" y="T3"/>
                </a:cxn>
                <a:cxn ang="0">
                  <a:pos x="T4" y="T5"/>
                </a:cxn>
                <a:cxn ang="0">
                  <a:pos x="T6" y="T7"/>
                </a:cxn>
                <a:cxn ang="0">
                  <a:pos x="T8" y="T9"/>
                </a:cxn>
              </a:cxnLst>
              <a:rect l="0" t="0" r="r" b="b"/>
              <a:pathLst>
                <a:path w="26" h="68">
                  <a:moveTo>
                    <a:pt x="24" y="0"/>
                  </a:moveTo>
                  <a:cubicBezTo>
                    <a:pt x="26" y="67"/>
                    <a:pt x="26" y="67"/>
                    <a:pt x="26" y="67"/>
                  </a:cubicBezTo>
                  <a:cubicBezTo>
                    <a:pt x="19" y="67"/>
                    <a:pt x="11" y="68"/>
                    <a:pt x="2" y="68"/>
                  </a:cubicBezTo>
                  <a:cubicBezTo>
                    <a:pt x="0" y="1"/>
                    <a:pt x="0" y="1"/>
                    <a:pt x="0" y="1"/>
                  </a:cubicBezTo>
                  <a:cubicBezTo>
                    <a:pt x="9" y="0"/>
                    <a:pt x="17" y="0"/>
                    <a:pt x="2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3" name="Freeform 115"/>
            <p:cNvSpPr>
              <a:spLocks/>
            </p:cNvSpPr>
            <p:nvPr/>
          </p:nvSpPr>
          <p:spPr bwMode="auto">
            <a:xfrm>
              <a:off x="11641916" y="-2476102"/>
              <a:ext cx="1588" cy="90488"/>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4" name="Freeform 116"/>
            <p:cNvSpPr>
              <a:spLocks/>
            </p:cNvSpPr>
            <p:nvPr/>
          </p:nvSpPr>
          <p:spPr bwMode="auto">
            <a:xfrm>
              <a:off x="11640329" y="-2474515"/>
              <a:ext cx="3175" cy="90488"/>
            </a:xfrm>
            <a:custGeom>
              <a:avLst/>
              <a:gdLst>
                <a:gd name="T0" fmla="*/ 1 w 3"/>
                <a:gd name="T1" fmla="*/ 0 h 69"/>
                <a:gd name="T2" fmla="*/ 3 w 3"/>
                <a:gd name="T3" fmla="*/ 68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8"/>
                    <a:pt x="3" y="68"/>
                    <a:pt x="3" y="68"/>
                  </a:cubicBezTo>
                  <a:cubicBezTo>
                    <a:pt x="3" y="68"/>
                    <a:pt x="3" y="68"/>
                    <a:pt x="2" y="69"/>
                  </a:cubicBezTo>
                  <a:cubicBezTo>
                    <a:pt x="0" y="2"/>
                    <a:pt x="0" y="2"/>
                    <a:pt x="0" y="2"/>
                  </a:cubicBezTo>
                  <a:cubicBezTo>
                    <a:pt x="1" y="1"/>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5" name="Freeform 117"/>
            <p:cNvSpPr>
              <a:spLocks/>
            </p:cNvSpPr>
            <p:nvPr/>
          </p:nvSpPr>
          <p:spPr bwMode="auto">
            <a:xfrm>
              <a:off x="11640329" y="-247134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6" name="Freeform 118"/>
            <p:cNvSpPr>
              <a:spLocks/>
            </p:cNvSpPr>
            <p:nvPr/>
          </p:nvSpPr>
          <p:spPr bwMode="auto">
            <a:xfrm>
              <a:off x="11638741" y="-2469752"/>
              <a:ext cx="3175"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7" name="Freeform 119"/>
            <p:cNvSpPr>
              <a:spLocks/>
            </p:cNvSpPr>
            <p:nvPr/>
          </p:nvSpPr>
          <p:spPr bwMode="auto">
            <a:xfrm>
              <a:off x="11638741" y="-2469752"/>
              <a:ext cx="3175"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1"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8" name="Freeform 120"/>
            <p:cNvSpPr>
              <a:spLocks/>
            </p:cNvSpPr>
            <p:nvPr/>
          </p:nvSpPr>
          <p:spPr bwMode="auto">
            <a:xfrm>
              <a:off x="11637154" y="-2468165"/>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9" name="Freeform 121"/>
            <p:cNvSpPr>
              <a:spLocks/>
            </p:cNvSpPr>
            <p:nvPr/>
          </p:nvSpPr>
          <p:spPr bwMode="auto">
            <a:xfrm>
              <a:off x="13956491" y="-2544365"/>
              <a:ext cx="3175" cy="103188"/>
            </a:xfrm>
            <a:custGeom>
              <a:avLst/>
              <a:gdLst>
                <a:gd name="T0" fmla="*/ 0 w 2"/>
                <a:gd name="T1" fmla="*/ 0 h 65"/>
                <a:gd name="T2" fmla="*/ 2 w 2"/>
                <a:gd name="T3" fmla="*/ 56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6"/>
                  </a:lnTo>
                  <a:lnTo>
                    <a:pt x="2" y="65"/>
                  </a:lnTo>
                  <a:lnTo>
                    <a:pt x="0" y="1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0" name="Freeform 122"/>
            <p:cNvSpPr>
              <a:spLocks/>
            </p:cNvSpPr>
            <p:nvPr/>
          </p:nvSpPr>
          <p:spPr bwMode="auto">
            <a:xfrm>
              <a:off x="13946966" y="-2528490"/>
              <a:ext cx="12700" cy="100013"/>
            </a:xfrm>
            <a:custGeom>
              <a:avLst/>
              <a:gdLst>
                <a:gd name="T0" fmla="*/ 6 w 8"/>
                <a:gd name="T1" fmla="*/ 0 h 63"/>
                <a:gd name="T2" fmla="*/ 8 w 8"/>
                <a:gd name="T3" fmla="*/ 55 h 63"/>
                <a:gd name="T4" fmla="*/ 2 w 8"/>
                <a:gd name="T5" fmla="*/ 63 h 63"/>
                <a:gd name="T6" fmla="*/ 0 w 8"/>
                <a:gd name="T7" fmla="*/ 8 h 63"/>
                <a:gd name="T8" fmla="*/ 6 w 8"/>
                <a:gd name="T9" fmla="*/ 0 h 63"/>
              </a:gdLst>
              <a:ahLst/>
              <a:cxnLst>
                <a:cxn ang="0">
                  <a:pos x="T0" y="T1"/>
                </a:cxn>
                <a:cxn ang="0">
                  <a:pos x="T2" y="T3"/>
                </a:cxn>
                <a:cxn ang="0">
                  <a:pos x="T4" y="T5"/>
                </a:cxn>
                <a:cxn ang="0">
                  <a:pos x="T6" y="T7"/>
                </a:cxn>
                <a:cxn ang="0">
                  <a:pos x="T8" y="T9"/>
                </a:cxn>
              </a:cxnLst>
              <a:rect l="0" t="0" r="r" b="b"/>
              <a:pathLst>
                <a:path w="8" h="63">
                  <a:moveTo>
                    <a:pt x="6" y="0"/>
                  </a:moveTo>
                  <a:lnTo>
                    <a:pt x="8" y="55"/>
                  </a:lnTo>
                  <a:lnTo>
                    <a:pt x="2" y="63"/>
                  </a:lnTo>
                  <a:lnTo>
                    <a:pt x="0" y="8"/>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1" name="Freeform 123"/>
            <p:cNvSpPr>
              <a:spLocks/>
            </p:cNvSpPr>
            <p:nvPr/>
          </p:nvSpPr>
          <p:spPr bwMode="auto">
            <a:xfrm>
              <a:off x="13931091" y="-2515790"/>
              <a:ext cx="19050" cy="93663"/>
            </a:xfrm>
            <a:custGeom>
              <a:avLst/>
              <a:gdLst>
                <a:gd name="T0" fmla="*/ 10 w 12"/>
                <a:gd name="T1" fmla="*/ 0 h 59"/>
                <a:gd name="T2" fmla="*/ 12 w 12"/>
                <a:gd name="T3" fmla="*/ 55 h 59"/>
                <a:gd name="T4" fmla="*/ 2 w 12"/>
                <a:gd name="T5" fmla="*/ 59 h 59"/>
                <a:gd name="T6" fmla="*/ 0 w 12"/>
                <a:gd name="T7" fmla="*/ 4 h 59"/>
                <a:gd name="T8" fmla="*/ 10 w 12"/>
                <a:gd name="T9" fmla="*/ 0 h 59"/>
              </a:gdLst>
              <a:ahLst/>
              <a:cxnLst>
                <a:cxn ang="0">
                  <a:pos x="T0" y="T1"/>
                </a:cxn>
                <a:cxn ang="0">
                  <a:pos x="T2" y="T3"/>
                </a:cxn>
                <a:cxn ang="0">
                  <a:pos x="T4" y="T5"/>
                </a:cxn>
                <a:cxn ang="0">
                  <a:pos x="T6" y="T7"/>
                </a:cxn>
                <a:cxn ang="0">
                  <a:pos x="T8" y="T9"/>
                </a:cxn>
              </a:cxnLst>
              <a:rect l="0" t="0" r="r" b="b"/>
              <a:pathLst>
                <a:path w="12" h="59">
                  <a:moveTo>
                    <a:pt x="10" y="0"/>
                  </a:moveTo>
                  <a:lnTo>
                    <a:pt x="12" y="55"/>
                  </a:lnTo>
                  <a:lnTo>
                    <a:pt x="2" y="59"/>
                  </a:lnTo>
                  <a:lnTo>
                    <a:pt x="0" y="4"/>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2" name="Freeform 124"/>
            <p:cNvSpPr>
              <a:spLocks/>
            </p:cNvSpPr>
            <p:nvPr/>
          </p:nvSpPr>
          <p:spPr bwMode="auto">
            <a:xfrm>
              <a:off x="13926329" y="-2504677"/>
              <a:ext cx="20638" cy="100013"/>
            </a:xfrm>
            <a:custGeom>
              <a:avLst/>
              <a:gdLst>
                <a:gd name="T0" fmla="*/ 12 w 13"/>
                <a:gd name="T1" fmla="*/ 0 h 63"/>
                <a:gd name="T2" fmla="*/ 13 w 13"/>
                <a:gd name="T3" fmla="*/ 55 h 63"/>
                <a:gd name="T4" fmla="*/ 2 w 13"/>
                <a:gd name="T5" fmla="*/ 63 h 63"/>
                <a:gd name="T6" fmla="*/ 0 w 13"/>
                <a:gd name="T7" fmla="*/ 8 h 63"/>
                <a:gd name="T8" fmla="*/ 12 w 13"/>
                <a:gd name="T9" fmla="*/ 0 h 63"/>
              </a:gdLst>
              <a:ahLst/>
              <a:cxnLst>
                <a:cxn ang="0">
                  <a:pos x="T0" y="T1"/>
                </a:cxn>
                <a:cxn ang="0">
                  <a:pos x="T2" y="T3"/>
                </a:cxn>
                <a:cxn ang="0">
                  <a:pos x="T4" y="T5"/>
                </a:cxn>
                <a:cxn ang="0">
                  <a:pos x="T6" y="T7"/>
                </a:cxn>
                <a:cxn ang="0">
                  <a:pos x="T8" y="T9"/>
                </a:cxn>
              </a:cxnLst>
              <a:rect l="0" t="0" r="r" b="b"/>
              <a:pathLst>
                <a:path w="13" h="63">
                  <a:moveTo>
                    <a:pt x="12" y="0"/>
                  </a:moveTo>
                  <a:lnTo>
                    <a:pt x="13" y="55"/>
                  </a:lnTo>
                  <a:lnTo>
                    <a:pt x="2" y="63"/>
                  </a:lnTo>
                  <a:lnTo>
                    <a:pt x="0" y="8"/>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3" name="Freeform 125"/>
            <p:cNvSpPr>
              <a:spLocks/>
            </p:cNvSpPr>
            <p:nvPr/>
          </p:nvSpPr>
          <p:spPr bwMode="auto">
            <a:xfrm>
              <a:off x="13908866" y="-2491977"/>
              <a:ext cx="20638" cy="98425"/>
            </a:xfrm>
            <a:custGeom>
              <a:avLst/>
              <a:gdLst>
                <a:gd name="T0" fmla="*/ 11 w 13"/>
                <a:gd name="T1" fmla="*/ 0 h 62"/>
                <a:gd name="T2" fmla="*/ 13 w 13"/>
                <a:gd name="T3" fmla="*/ 55 h 62"/>
                <a:gd name="T4" fmla="*/ 2 w 13"/>
                <a:gd name="T5" fmla="*/ 62 h 62"/>
                <a:gd name="T6" fmla="*/ 0 w 13"/>
                <a:gd name="T7" fmla="*/ 7 h 62"/>
                <a:gd name="T8" fmla="*/ 11 w 13"/>
                <a:gd name="T9" fmla="*/ 0 h 62"/>
              </a:gdLst>
              <a:ahLst/>
              <a:cxnLst>
                <a:cxn ang="0">
                  <a:pos x="T0" y="T1"/>
                </a:cxn>
                <a:cxn ang="0">
                  <a:pos x="T2" y="T3"/>
                </a:cxn>
                <a:cxn ang="0">
                  <a:pos x="T4" y="T5"/>
                </a:cxn>
                <a:cxn ang="0">
                  <a:pos x="T6" y="T7"/>
                </a:cxn>
                <a:cxn ang="0">
                  <a:pos x="T8" y="T9"/>
                </a:cxn>
              </a:cxnLst>
              <a:rect l="0" t="0" r="r" b="b"/>
              <a:pathLst>
                <a:path w="13" h="62">
                  <a:moveTo>
                    <a:pt x="11" y="0"/>
                  </a:moveTo>
                  <a:lnTo>
                    <a:pt x="13" y="55"/>
                  </a:lnTo>
                  <a:lnTo>
                    <a:pt x="2" y="62"/>
                  </a:lnTo>
                  <a:lnTo>
                    <a:pt x="0" y="7"/>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4" name="Freeform 126"/>
            <p:cNvSpPr>
              <a:spLocks/>
            </p:cNvSpPr>
            <p:nvPr/>
          </p:nvSpPr>
          <p:spPr bwMode="auto">
            <a:xfrm>
              <a:off x="13926329" y="-2480865"/>
              <a:ext cx="7938" cy="98425"/>
            </a:xfrm>
            <a:custGeom>
              <a:avLst/>
              <a:gdLst>
                <a:gd name="T0" fmla="*/ 3 w 5"/>
                <a:gd name="T1" fmla="*/ 0 h 62"/>
                <a:gd name="T2" fmla="*/ 5 w 5"/>
                <a:gd name="T3" fmla="*/ 55 h 62"/>
                <a:gd name="T4" fmla="*/ 2 w 5"/>
                <a:gd name="T5" fmla="*/ 62 h 62"/>
                <a:gd name="T6" fmla="*/ 0 w 5"/>
                <a:gd name="T7" fmla="*/ 7 h 62"/>
                <a:gd name="T8" fmla="*/ 3 w 5"/>
                <a:gd name="T9" fmla="*/ 0 h 62"/>
              </a:gdLst>
              <a:ahLst/>
              <a:cxnLst>
                <a:cxn ang="0">
                  <a:pos x="T0" y="T1"/>
                </a:cxn>
                <a:cxn ang="0">
                  <a:pos x="T2" y="T3"/>
                </a:cxn>
                <a:cxn ang="0">
                  <a:pos x="T4" y="T5"/>
                </a:cxn>
                <a:cxn ang="0">
                  <a:pos x="T6" y="T7"/>
                </a:cxn>
                <a:cxn ang="0">
                  <a:pos x="T8" y="T9"/>
                </a:cxn>
              </a:cxnLst>
              <a:rect l="0" t="0" r="r" b="b"/>
              <a:pathLst>
                <a:path w="5" h="62">
                  <a:moveTo>
                    <a:pt x="3" y="0"/>
                  </a:moveTo>
                  <a:lnTo>
                    <a:pt x="5" y="55"/>
                  </a:lnTo>
                  <a:lnTo>
                    <a:pt x="2" y="62"/>
                  </a:lnTo>
                  <a:lnTo>
                    <a:pt x="0" y="7"/>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5" name="Freeform 127"/>
            <p:cNvSpPr>
              <a:spLocks/>
            </p:cNvSpPr>
            <p:nvPr/>
          </p:nvSpPr>
          <p:spPr bwMode="auto">
            <a:xfrm>
              <a:off x="13875529" y="-2464990"/>
              <a:ext cx="12700" cy="87313"/>
            </a:xfrm>
            <a:custGeom>
              <a:avLst/>
              <a:gdLst>
                <a:gd name="T0" fmla="*/ 7 w 8"/>
                <a:gd name="T1" fmla="*/ 0 h 55"/>
                <a:gd name="T2" fmla="*/ 8 w 8"/>
                <a:gd name="T3" fmla="*/ 55 h 55"/>
                <a:gd name="T4" fmla="*/ 1 w 8"/>
                <a:gd name="T5" fmla="*/ 55 h 55"/>
                <a:gd name="T6" fmla="*/ 0 w 8"/>
                <a:gd name="T7" fmla="*/ 0 h 55"/>
                <a:gd name="T8" fmla="*/ 7 w 8"/>
                <a:gd name="T9" fmla="*/ 0 h 55"/>
              </a:gdLst>
              <a:ahLst/>
              <a:cxnLst>
                <a:cxn ang="0">
                  <a:pos x="T0" y="T1"/>
                </a:cxn>
                <a:cxn ang="0">
                  <a:pos x="T2" y="T3"/>
                </a:cxn>
                <a:cxn ang="0">
                  <a:pos x="T4" y="T5"/>
                </a:cxn>
                <a:cxn ang="0">
                  <a:pos x="T6" y="T7"/>
                </a:cxn>
                <a:cxn ang="0">
                  <a:pos x="T8" y="T9"/>
                </a:cxn>
              </a:cxnLst>
              <a:rect l="0" t="0" r="r" b="b"/>
              <a:pathLst>
                <a:path w="8" h="55">
                  <a:moveTo>
                    <a:pt x="7" y="0"/>
                  </a:moveTo>
                  <a:lnTo>
                    <a:pt x="8" y="55"/>
                  </a:lnTo>
                  <a:lnTo>
                    <a:pt x="1" y="55"/>
                  </a:lnTo>
                  <a:lnTo>
                    <a:pt x="0" y="0"/>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6" name="Freeform 128"/>
            <p:cNvSpPr>
              <a:spLocks/>
            </p:cNvSpPr>
            <p:nvPr/>
          </p:nvSpPr>
          <p:spPr bwMode="auto">
            <a:xfrm>
              <a:off x="13886641" y="-2464990"/>
              <a:ext cx="25400" cy="87313"/>
            </a:xfrm>
            <a:custGeom>
              <a:avLst/>
              <a:gdLst>
                <a:gd name="T0" fmla="*/ 15 w 16"/>
                <a:gd name="T1" fmla="*/ 0 h 55"/>
                <a:gd name="T2" fmla="*/ 16 w 16"/>
                <a:gd name="T3" fmla="*/ 55 h 55"/>
                <a:gd name="T4" fmla="*/ 1 w 16"/>
                <a:gd name="T5" fmla="*/ 55 h 55"/>
                <a:gd name="T6" fmla="*/ 0 w 16"/>
                <a:gd name="T7" fmla="*/ 0 h 55"/>
                <a:gd name="T8" fmla="*/ 15 w 16"/>
                <a:gd name="T9" fmla="*/ 0 h 55"/>
              </a:gdLst>
              <a:ahLst/>
              <a:cxnLst>
                <a:cxn ang="0">
                  <a:pos x="T0" y="T1"/>
                </a:cxn>
                <a:cxn ang="0">
                  <a:pos x="T2" y="T3"/>
                </a:cxn>
                <a:cxn ang="0">
                  <a:pos x="T4" y="T5"/>
                </a:cxn>
                <a:cxn ang="0">
                  <a:pos x="T6" y="T7"/>
                </a:cxn>
                <a:cxn ang="0">
                  <a:pos x="T8" y="T9"/>
                </a:cxn>
              </a:cxnLst>
              <a:rect l="0" t="0" r="r" b="b"/>
              <a:pathLst>
                <a:path w="16" h="55">
                  <a:moveTo>
                    <a:pt x="15" y="0"/>
                  </a:moveTo>
                  <a:lnTo>
                    <a:pt x="16" y="55"/>
                  </a:lnTo>
                  <a:lnTo>
                    <a:pt x="1" y="55"/>
                  </a:lnTo>
                  <a:lnTo>
                    <a:pt x="0" y="0"/>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7" name="Freeform 129"/>
            <p:cNvSpPr>
              <a:spLocks/>
            </p:cNvSpPr>
            <p:nvPr/>
          </p:nvSpPr>
          <p:spPr bwMode="auto">
            <a:xfrm>
              <a:off x="13910454" y="-2469752"/>
              <a:ext cx="19050" cy="92075"/>
            </a:xfrm>
            <a:custGeom>
              <a:avLst/>
              <a:gdLst>
                <a:gd name="T0" fmla="*/ 10 w 12"/>
                <a:gd name="T1" fmla="*/ 0 h 58"/>
                <a:gd name="T2" fmla="*/ 12 w 12"/>
                <a:gd name="T3" fmla="*/ 55 h 58"/>
                <a:gd name="T4" fmla="*/ 1 w 12"/>
                <a:gd name="T5" fmla="*/ 58 h 58"/>
                <a:gd name="T6" fmla="*/ 0 w 12"/>
                <a:gd name="T7" fmla="*/ 3 h 58"/>
                <a:gd name="T8" fmla="*/ 10 w 12"/>
                <a:gd name="T9" fmla="*/ 0 h 58"/>
              </a:gdLst>
              <a:ahLst/>
              <a:cxnLst>
                <a:cxn ang="0">
                  <a:pos x="T0" y="T1"/>
                </a:cxn>
                <a:cxn ang="0">
                  <a:pos x="T2" y="T3"/>
                </a:cxn>
                <a:cxn ang="0">
                  <a:pos x="T4" y="T5"/>
                </a:cxn>
                <a:cxn ang="0">
                  <a:pos x="T6" y="T7"/>
                </a:cxn>
                <a:cxn ang="0">
                  <a:pos x="T8" y="T9"/>
                </a:cxn>
              </a:cxnLst>
              <a:rect l="0" t="0" r="r" b="b"/>
              <a:pathLst>
                <a:path w="12" h="58">
                  <a:moveTo>
                    <a:pt x="10" y="0"/>
                  </a:moveTo>
                  <a:lnTo>
                    <a:pt x="12" y="55"/>
                  </a:lnTo>
                  <a:lnTo>
                    <a:pt x="1" y="58"/>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8" name="Freeform 130"/>
            <p:cNvSpPr>
              <a:spLocks/>
            </p:cNvSpPr>
            <p:nvPr/>
          </p:nvSpPr>
          <p:spPr bwMode="auto">
            <a:xfrm>
              <a:off x="13866004" y="-2464990"/>
              <a:ext cx="11113" cy="104775"/>
            </a:xfrm>
            <a:custGeom>
              <a:avLst/>
              <a:gdLst>
                <a:gd name="T0" fmla="*/ 6 w 7"/>
                <a:gd name="T1" fmla="*/ 0 h 66"/>
                <a:gd name="T2" fmla="*/ 7 w 7"/>
                <a:gd name="T3" fmla="*/ 55 h 66"/>
                <a:gd name="T4" fmla="*/ 1 w 7"/>
                <a:gd name="T5" fmla="*/ 66 h 66"/>
                <a:gd name="T6" fmla="*/ 0 w 7"/>
                <a:gd name="T7" fmla="*/ 10 h 66"/>
                <a:gd name="T8" fmla="*/ 6 w 7"/>
                <a:gd name="T9" fmla="*/ 0 h 66"/>
              </a:gdLst>
              <a:ahLst/>
              <a:cxnLst>
                <a:cxn ang="0">
                  <a:pos x="T0" y="T1"/>
                </a:cxn>
                <a:cxn ang="0">
                  <a:pos x="T2" y="T3"/>
                </a:cxn>
                <a:cxn ang="0">
                  <a:pos x="T4" y="T5"/>
                </a:cxn>
                <a:cxn ang="0">
                  <a:pos x="T6" y="T7"/>
                </a:cxn>
                <a:cxn ang="0">
                  <a:pos x="T8" y="T9"/>
                </a:cxn>
              </a:cxnLst>
              <a:rect l="0" t="0" r="r" b="b"/>
              <a:pathLst>
                <a:path w="7" h="66">
                  <a:moveTo>
                    <a:pt x="6" y="0"/>
                  </a:moveTo>
                  <a:lnTo>
                    <a:pt x="7" y="55"/>
                  </a:lnTo>
                  <a:lnTo>
                    <a:pt x="1" y="66"/>
                  </a:lnTo>
                  <a:lnTo>
                    <a:pt x="0" y="10"/>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9" name="Freeform 131"/>
            <p:cNvSpPr>
              <a:spLocks/>
            </p:cNvSpPr>
            <p:nvPr/>
          </p:nvSpPr>
          <p:spPr bwMode="auto">
            <a:xfrm>
              <a:off x="13848541" y="-2449115"/>
              <a:ext cx="19050" cy="100013"/>
            </a:xfrm>
            <a:custGeom>
              <a:avLst/>
              <a:gdLst>
                <a:gd name="T0" fmla="*/ 11 w 12"/>
                <a:gd name="T1" fmla="*/ 0 h 63"/>
                <a:gd name="T2" fmla="*/ 12 w 12"/>
                <a:gd name="T3" fmla="*/ 56 h 63"/>
                <a:gd name="T4" fmla="*/ 2 w 12"/>
                <a:gd name="T5" fmla="*/ 63 h 63"/>
                <a:gd name="T6" fmla="*/ 0 w 12"/>
                <a:gd name="T7" fmla="*/ 8 h 63"/>
                <a:gd name="T8" fmla="*/ 11 w 12"/>
                <a:gd name="T9" fmla="*/ 0 h 63"/>
              </a:gdLst>
              <a:ahLst/>
              <a:cxnLst>
                <a:cxn ang="0">
                  <a:pos x="T0" y="T1"/>
                </a:cxn>
                <a:cxn ang="0">
                  <a:pos x="T2" y="T3"/>
                </a:cxn>
                <a:cxn ang="0">
                  <a:pos x="T4" y="T5"/>
                </a:cxn>
                <a:cxn ang="0">
                  <a:pos x="T6" y="T7"/>
                </a:cxn>
                <a:cxn ang="0">
                  <a:pos x="T8" y="T9"/>
                </a:cxn>
              </a:cxnLst>
              <a:rect l="0" t="0" r="r" b="b"/>
              <a:pathLst>
                <a:path w="12" h="63">
                  <a:moveTo>
                    <a:pt x="11" y="0"/>
                  </a:moveTo>
                  <a:lnTo>
                    <a:pt x="12" y="56"/>
                  </a:lnTo>
                  <a:lnTo>
                    <a:pt x="2" y="63"/>
                  </a:lnTo>
                  <a:lnTo>
                    <a:pt x="0" y="8"/>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0" name="Freeform 132"/>
            <p:cNvSpPr>
              <a:spLocks/>
            </p:cNvSpPr>
            <p:nvPr/>
          </p:nvSpPr>
          <p:spPr bwMode="auto">
            <a:xfrm>
              <a:off x="13835841" y="-2436415"/>
              <a:ext cx="15875" cy="104775"/>
            </a:xfrm>
            <a:custGeom>
              <a:avLst/>
              <a:gdLst>
                <a:gd name="T0" fmla="*/ 8 w 10"/>
                <a:gd name="T1" fmla="*/ 0 h 66"/>
                <a:gd name="T2" fmla="*/ 10 w 10"/>
                <a:gd name="T3" fmla="*/ 55 h 66"/>
                <a:gd name="T4" fmla="*/ 2 w 10"/>
                <a:gd name="T5" fmla="*/ 66 h 66"/>
                <a:gd name="T6" fmla="*/ 0 w 10"/>
                <a:gd name="T7" fmla="*/ 11 h 66"/>
                <a:gd name="T8" fmla="*/ 8 w 10"/>
                <a:gd name="T9" fmla="*/ 0 h 66"/>
              </a:gdLst>
              <a:ahLst/>
              <a:cxnLst>
                <a:cxn ang="0">
                  <a:pos x="T0" y="T1"/>
                </a:cxn>
                <a:cxn ang="0">
                  <a:pos x="T2" y="T3"/>
                </a:cxn>
                <a:cxn ang="0">
                  <a:pos x="T4" y="T5"/>
                </a:cxn>
                <a:cxn ang="0">
                  <a:pos x="T6" y="T7"/>
                </a:cxn>
                <a:cxn ang="0">
                  <a:pos x="T8" y="T9"/>
                </a:cxn>
              </a:cxnLst>
              <a:rect l="0" t="0" r="r" b="b"/>
              <a:pathLst>
                <a:path w="10" h="66">
                  <a:moveTo>
                    <a:pt x="8" y="0"/>
                  </a:moveTo>
                  <a:lnTo>
                    <a:pt x="10" y="55"/>
                  </a:lnTo>
                  <a:lnTo>
                    <a:pt x="2" y="66"/>
                  </a:lnTo>
                  <a:lnTo>
                    <a:pt x="0" y="1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1" name="Freeform 133"/>
            <p:cNvSpPr>
              <a:spLocks/>
            </p:cNvSpPr>
            <p:nvPr/>
          </p:nvSpPr>
          <p:spPr bwMode="auto">
            <a:xfrm>
              <a:off x="13834254" y="-2418952"/>
              <a:ext cx="4763" cy="101600"/>
            </a:xfrm>
            <a:custGeom>
              <a:avLst/>
              <a:gdLst>
                <a:gd name="T0" fmla="*/ 1 w 3"/>
                <a:gd name="T1" fmla="*/ 0 h 64"/>
                <a:gd name="T2" fmla="*/ 3 w 3"/>
                <a:gd name="T3" fmla="*/ 55 h 64"/>
                <a:gd name="T4" fmla="*/ 1 w 3"/>
                <a:gd name="T5" fmla="*/ 64 h 64"/>
                <a:gd name="T6" fmla="*/ 0 w 3"/>
                <a:gd name="T7" fmla="*/ 9 h 64"/>
                <a:gd name="T8" fmla="*/ 1 w 3"/>
                <a:gd name="T9" fmla="*/ 0 h 64"/>
              </a:gdLst>
              <a:ahLst/>
              <a:cxnLst>
                <a:cxn ang="0">
                  <a:pos x="T0" y="T1"/>
                </a:cxn>
                <a:cxn ang="0">
                  <a:pos x="T2" y="T3"/>
                </a:cxn>
                <a:cxn ang="0">
                  <a:pos x="T4" y="T5"/>
                </a:cxn>
                <a:cxn ang="0">
                  <a:pos x="T6" y="T7"/>
                </a:cxn>
                <a:cxn ang="0">
                  <a:pos x="T8" y="T9"/>
                </a:cxn>
              </a:cxnLst>
              <a:rect l="0" t="0" r="r" b="b"/>
              <a:pathLst>
                <a:path w="3" h="64">
                  <a:moveTo>
                    <a:pt x="1" y="0"/>
                  </a:moveTo>
                  <a:lnTo>
                    <a:pt x="3" y="55"/>
                  </a:lnTo>
                  <a:lnTo>
                    <a:pt x="1" y="64"/>
                  </a:lnTo>
                  <a:lnTo>
                    <a:pt x="0" y="9"/>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2" name="Freeform 134"/>
            <p:cNvSpPr>
              <a:spLocks/>
            </p:cNvSpPr>
            <p:nvPr/>
          </p:nvSpPr>
          <p:spPr bwMode="auto">
            <a:xfrm>
              <a:off x="13829491" y="-2404665"/>
              <a:ext cx="6350" cy="96838"/>
            </a:xfrm>
            <a:custGeom>
              <a:avLst/>
              <a:gdLst>
                <a:gd name="T0" fmla="*/ 3 w 4"/>
                <a:gd name="T1" fmla="*/ 0 h 61"/>
                <a:gd name="T2" fmla="*/ 4 w 4"/>
                <a:gd name="T3" fmla="*/ 55 h 61"/>
                <a:gd name="T4" fmla="*/ 1 w 4"/>
                <a:gd name="T5" fmla="*/ 61 h 61"/>
                <a:gd name="T6" fmla="*/ 0 w 4"/>
                <a:gd name="T7" fmla="*/ 6 h 61"/>
                <a:gd name="T8" fmla="*/ 3 w 4"/>
                <a:gd name="T9" fmla="*/ 0 h 61"/>
              </a:gdLst>
              <a:ahLst/>
              <a:cxnLst>
                <a:cxn ang="0">
                  <a:pos x="T0" y="T1"/>
                </a:cxn>
                <a:cxn ang="0">
                  <a:pos x="T2" y="T3"/>
                </a:cxn>
                <a:cxn ang="0">
                  <a:pos x="T4" y="T5"/>
                </a:cxn>
                <a:cxn ang="0">
                  <a:pos x="T6" y="T7"/>
                </a:cxn>
                <a:cxn ang="0">
                  <a:pos x="T8" y="T9"/>
                </a:cxn>
              </a:cxnLst>
              <a:rect l="0" t="0" r="r" b="b"/>
              <a:pathLst>
                <a:path w="4" h="61">
                  <a:moveTo>
                    <a:pt x="3" y="0"/>
                  </a:moveTo>
                  <a:lnTo>
                    <a:pt x="4" y="55"/>
                  </a:lnTo>
                  <a:lnTo>
                    <a:pt x="1" y="61"/>
                  </a:lnTo>
                  <a:lnTo>
                    <a:pt x="0" y="6"/>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3" name="Freeform 135"/>
            <p:cNvSpPr>
              <a:spLocks/>
            </p:cNvSpPr>
            <p:nvPr/>
          </p:nvSpPr>
          <p:spPr bwMode="auto">
            <a:xfrm>
              <a:off x="13769166" y="-2403077"/>
              <a:ext cx="11113" cy="101600"/>
            </a:xfrm>
            <a:custGeom>
              <a:avLst/>
              <a:gdLst>
                <a:gd name="T0" fmla="*/ 5 w 7"/>
                <a:gd name="T1" fmla="*/ 8 h 64"/>
                <a:gd name="T2" fmla="*/ 7 w 7"/>
                <a:gd name="T3" fmla="*/ 64 h 64"/>
                <a:gd name="T4" fmla="*/ 1 w 7"/>
                <a:gd name="T5" fmla="*/ 55 h 64"/>
                <a:gd name="T6" fmla="*/ 0 w 7"/>
                <a:gd name="T7" fmla="*/ 0 h 64"/>
                <a:gd name="T8" fmla="*/ 5 w 7"/>
                <a:gd name="T9" fmla="*/ 8 h 64"/>
              </a:gdLst>
              <a:ahLst/>
              <a:cxnLst>
                <a:cxn ang="0">
                  <a:pos x="T0" y="T1"/>
                </a:cxn>
                <a:cxn ang="0">
                  <a:pos x="T2" y="T3"/>
                </a:cxn>
                <a:cxn ang="0">
                  <a:pos x="T4" y="T5"/>
                </a:cxn>
                <a:cxn ang="0">
                  <a:pos x="T6" y="T7"/>
                </a:cxn>
                <a:cxn ang="0">
                  <a:pos x="T8" y="T9"/>
                </a:cxn>
              </a:cxnLst>
              <a:rect l="0" t="0" r="r" b="b"/>
              <a:pathLst>
                <a:path w="7" h="64">
                  <a:moveTo>
                    <a:pt x="5" y="8"/>
                  </a:moveTo>
                  <a:lnTo>
                    <a:pt x="7" y="64"/>
                  </a:lnTo>
                  <a:lnTo>
                    <a:pt x="1" y="55"/>
                  </a:lnTo>
                  <a:lnTo>
                    <a:pt x="0" y="0"/>
                  </a:lnTo>
                  <a:lnTo>
                    <a:pt x="5"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4" name="Freeform 136"/>
            <p:cNvSpPr>
              <a:spLocks/>
            </p:cNvSpPr>
            <p:nvPr/>
          </p:nvSpPr>
          <p:spPr bwMode="auto">
            <a:xfrm>
              <a:off x="13810441" y="-2395140"/>
              <a:ext cx="20638" cy="93663"/>
            </a:xfrm>
            <a:custGeom>
              <a:avLst/>
              <a:gdLst>
                <a:gd name="T0" fmla="*/ 12 w 13"/>
                <a:gd name="T1" fmla="*/ 0 h 59"/>
                <a:gd name="T2" fmla="*/ 13 w 13"/>
                <a:gd name="T3" fmla="*/ 55 h 59"/>
                <a:gd name="T4" fmla="*/ 1 w 13"/>
                <a:gd name="T5" fmla="*/ 59 h 59"/>
                <a:gd name="T6" fmla="*/ 0 w 13"/>
                <a:gd name="T7" fmla="*/ 4 h 59"/>
                <a:gd name="T8" fmla="*/ 12 w 13"/>
                <a:gd name="T9" fmla="*/ 0 h 59"/>
              </a:gdLst>
              <a:ahLst/>
              <a:cxnLst>
                <a:cxn ang="0">
                  <a:pos x="T0" y="T1"/>
                </a:cxn>
                <a:cxn ang="0">
                  <a:pos x="T2" y="T3"/>
                </a:cxn>
                <a:cxn ang="0">
                  <a:pos x="T4" y="T5"/>
                </a:cxn>
                <a:cxn ang="0">
                  <a:pos x="T6" y="T7"/>
                </a:cxn>
                <a:cxn ang="0">
                  <a:pos x="T8" y="T9"/>
                </a:cxn>
              </a:cxnLst>
              <a:rect l="0" t="0" r="r" b="b"/>
              <a:pathLst>
                <a:path w="13" h="59">
                  <a:moveTo>
                    <a:pt x="12" y="0"/>
                  </a:moveTo>
                  <a:lnTo>
                    <a:pt x="13" y="55"/>
                  </a:lnTo>
                  <a:lnTo>
                    <a:pt x="1" y="59"/>
                  </a:lnTo>
                  <a:lnTo>
                    <a:pt x="0" y="4"/>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5" name="Freeform 137"/>
            <p:cNvSpPr>
              <a:spLocks/>
            </p:cNvSpPr>
            <p:nvPr/>
          </p:nvSpPr>
          <p:spPr bwMode="auto">
            <a:xfrm>
              <a:off x="13777104" y="-2390377"/>
              <a:ext cx="17463" cy="90488"/>
            </a:xfrm>
            <a:custGeom>
              <a:avLst/>
              <a:gdLst>
                <a:gd name="T0" fmla="*/ 10 w 11"/>
                <a:gd name="T1" fmla="*/ 2 h 57"/>
                <a:gd name="T2" fmla="*/ 11 w 11"/>
                <a:gd name="T3" fmla="*/ 57 h 57"/>
                <a:gd name="T4" fmla="*/ 2 w 11"/>
                <a:gd name="T5" fmla="*/ 56 h 57"/>
                <a:gd name="T6" fmla="*/ 0 w 11"/>
                <a:gd name="T7" fmla="*/ 0 h 57"/>
                <a:gd name="T8" fmla="*/ 10 w 11"/>
                <a:gd name="T9" fmla="*/ 2 h 57"/>
              </a:gdLst>
              <a:ahLst/>
              <a:cxnLst>
                <a:cxn ang="0">
                  <a:pos x="T0" y="T1"/>
                </a:cxn>
                <a:cxn ang="0">
                  <a:pos x="T2" y="T3"/>
                </a:cxn>
                <a:cxn ang="0">
                  <a:pos x="T4" y="T5"/>
                </a:cxn>
                <a:cxn ang="0">
                  <a:pos x="T6" y="T7"/>
                </a:cxn>
                <a:cxn ang="0">
                  <a:pos x="T8" y="T9"/>
                </a:cxn>
              </a:cxnLst>
              <a:rect l="0" t="0" r="r" b="b"/>
              <a:pathLst>
                <a:path w="11" h="57">
                  <a:moveTo>
                    <a:pt x="10" y="2"/>
                  </a:moveTo>
                  <a:lnTo>
                    <a:pt x="11" y="57"/>
                  </a:lnTo>
                  <a:lnTo>
                    <a:pt x="2" y="56"/>
                  </a:lnTo>
                  <a:lnTo>
                    <a:pt x="0" y="0"/>
                  </a:lnTo>
                  <a:lnTo>
                    <a:pt x="10"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6" name="Freeform 138"/>
            <p:cNvSpPr>
              <a:spLocks/>
            </p:cNvSpPr>
            <p:nvPr/>
          </p:nvSpPr>
          <p:spPr bwMode="auto">
            <a:xfrm>
              <a:off x="13792979" y="-2388790"/>
              <a:ext cx="19050" cy="88900"/>
            </a:xfrm>
            <a:custGeom>
              <a:avLst/>
              <a:gdLst>
                <a:gd name="T0" fmla="*/ 11 w 12"/>
                <a:gd name="T1" fmla="*/ 0 h 56"/>
                <a:gd name="T2" fmla="*/ 12 w 12"/>
                <a:gd name="T3" fmla="*/ 55 h 56"/>
                <a:gd name="T4" fmla="*/ 1 w 12"/>
                <a:gd name="T5" fmla="*/ 56 h 56"/>
                <a:gd name="T6" fmla="*/ 0 w 12"/>
                <a:gd name="T7" fmla="*/ 1 h 56"/>
                <a:gd name="T8" fmla="*/ 11 w 12"/>
                <a:gd name="T9" fmla="*/ 0 h 56"/>
              </a:gdLst>
              <a:ahLst/>
              <a:cxnLst>
                <a:cxn ang="0">
                  <a:pos x="T0" y="T1"/>
                </a:cxn>
                <a:cxn ang="0">
                  <a:pos x="T2" y="T3"/>
                </a:cxn>
                <a:cxn ang="0">
                  <a:pos x="T4" y="T5"/>
                </a:cxn>
                <a:cxn ang="0">
                  <a:pos x="T6" y="T7"/>
                </a:cxn>
                <a:cxn ang="0">
                  <a:pos x="T8" y="T9"/>
                </a:cxn>
              </a:cxnLst>
              <a:rect l="0" t="0" r="r" b="b"/>
              <a:pathLst>
                <a:path w="12" h="56">
                  <a:moveTo>
                    <a:pt x="11" y="0"/>
                  </a:moveTo>
                  <a:lnTo>
                    <a:pt x="12" y="55"/>
                  </a:lnTo>
                  <a:lnTo>
                    <a:pt x="1" y="56"/>
                  </a:lnTo>
                  <a:lnTo>
                    <a:pt x="0" y="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7" name="Freeform 139"/>
            <p:cNvSpPr>
              <a:spLocks/>
            </p:cNvSpPr>
            <p:nvPr/>
          </p:nvSpPr>
          <p:spPr bwMode="auto">
            <a:xfrm>
              <a:off x="13753291" y="-2403077"/>
              <a:ext cx="17463" cy="109538"/>
            </a:xfrm>
            <a:custGeom>
              <a:avLst/>
              <a:gdLst>
                <a:gd name="T0" fmla="*/ 10 w 11"/>
                <a:gd name="T1" fmla="*/ 0 h 69"/>
                <a:gd name="T2" fmla="*/ 11 w 11"/>
                <a:gd name="T3" fmla="*/ 55 h 69"/>
                <a:gd name="T4" fmla="*/ 2 w 11"/>
                <a:gd name="T5" fmla="*/ 69 h 69"/>
                <a:gd name="T6" fmla="*/ 0 w 11"/>
                <a:gd name="T7" fmla="*/ 14 h 69"/>
                <a:gd name="T8" fmla="*/ 10 w 11"/>
                <a:gd name="T9" fmla="*/ 0 h 69"/>
              </a:gdLst>
              <a:ahLst/>
              <a:cxnLst>
                <a:cxn ang="0">
                  <a:pos x="T0" y="T1"/>
                </a:cxn>
                <a:cxn ang="0">
                  <a:pos x="T2" y="T3"/>
                </a:cxn>
                <a:cxn ang="0">
                  <a:pos x="T4" y="T5"/>
                </a:cxn>
                <a:cxn ang="0">
                  <a:pos x="T6" y="T7"/>
                </a:cxn>
                <a:cxn ang="0">
                  <a:pos x="T8" y="T9"/>
                </a:cxn>
              </a:cxnLst>
              <a:rect l="0" t="0" r="r" b="b"/>
              <a:pathLst>
                <a:path w="11" h="69">
                  <a:moveTo>
                    <a:pt x="10" y="0"/>
                  </a:moveTo>
                  <a:lnTo>
                    <a:pt x="11" y="55"/>
                  </a:lnTo>
                  <a:lnTo>
                    <a:pt x="2" y="69"/>
                  </a:lnTo>
                  <a:lnTo>
                    <a:pt x="0" y="14"/>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8" name="Freeform 140"/>
            <p:cNvSpPr>
              <a:spLocks/>
            </p:cNvSpPr>
            <p:nvPr/>
          </p:nvSpPr>
          <p:spPr bwMode="auto">
            <a:xfrm>
              <a:off x="13735829" y="-2380852"/>
              <a:ext cx="20638" cy="93663"/>
            </a:xfrm>
            <a:custGeom>
              <a:avLst/>
              <a:gdLst>
                <a:gd name="T0" fmla="*/ 11 w 13"/>
                <a:gd name="T1" fmla="*/ 0 h 59"/>
                <a:gd name="T2" fmla="*/ 13 w 13"/>
                <a:gd name="T3" fmla="*/ 55 h 59"/>
                <a:gd name="T4" fmla="*/ 1 w 13"/>
                <a:gd name="T5" fmla="*/ 59 h 59"/>
                <a:gd name="T6" fmla="*/ 0 w 13"/>
                <a:gd name="T7" fmla="*/ 4 h 59"/>
                <a:gd name="T8" fmla="*/ 11 w 13"/>
                <a:gd name="T9" fmla="*/ 0 h 59"/>
              </a:gdLst>
              <a:ahLst/>
              <a:cxnLst>
                <a:cxn ang="0">
                  <a:pos x="T0" y="T1"/>
                </a:cxn>
                <a:cxn ang="0">
                  <a:pos x="T2" y="T3"/>
                </a:cxn>
                <a:cxn ang="0">
                  <a:pos x="T4" y="T5"/>
                </a:cxn>
                <a:cxn ang="0">
                  <a:pos x="T6" y="T7"/>
                </a:cxn>
                <a:cxn ang="0">
                  <a:pos x="T8" y="T9"/>
                </a:cxn>
              </a:cxnLst>
              <a:rect l="0" t="0" r="r" b="b"/>
              <a:pathLst>
                <a:path w="13" h="59">
                  <a:moveTo>
                    <a:pt x="11" y="0"/>
                  </a:moveTo>
                  <a:lnTo>
                    <a:pt x="13" y="55"/>
                  </a:lnTo>
                  <a:lnTo>
                    <a:pt x="1" y="59"/>
                  </a:lnTo>
                  <a:lnTo>
                    <a:pt x="0" y="4"/>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9" name="Freeform 141"/>
            <p:cNvSpPr>
              <a:spLocks/>
            </p:cNvSpPr>
            <p:nvPr/>
          </p:nvSpPr>
          <p:spPr bwMode="auto">
            <a:xfrm>
              <a:off x="11008504" y="-2360215"/>
              <a:ext cx="50800" cy="155575"/>
            </a:xfrm>
            <a:custGeom>
              <a:avLst/>
              <a:gdLst>
                <a:gd name="T0" fmla="*/ 39 w 41"/>
                <a:gd name="T1" fmla="*/ 52 h 119"/>
                <a:gd name="T2" fmla="*/ 41 w 41"/>
                <a:gd name="T3" fmla="*/ 119 h 119"/>
                <a:gd name="T4" fmla="*/ 40 w 41"/>
                <a:gd name="T5" fmla="*/ 115 h 119"/>
                <a:gd name="T6" fmla="*/ 22 w 41"/>
                <a:gd name="T7" fmla="*/ 92 h 119"/>
                <a:gd name="T8" fmla="*/ 12 w 41"/>
                <a:gd name="T9" fmla="*/ 74 h 119"/>
                <a:gd name="T10" fmla="*/ 2 w 41"/>
                <a:gd name="T11" fmla="*/ 67 h 119"/>
                <a:gd name="T12" fmla="*/ 0 w 41"/>
                <a:gd name="T13" fmla="*/ 0 h 119"/>
                <a:gd name="T14" fmla="*/ 10 w 41"/>
                <a:gd name="T15" fmla="*/ 7 h 119"/>
                <a:gd name="T16" fmla="*/ 20 w 41"/>
                <a:gd name="T17" fmla="*/ 25 h 119"/>
                <a:gd name="T18" fmla="*/ 38 w 41"/>
                <a:gd name="T19" fmla="*/ 48 h 119"/>
                <a:gd name="T20" fmla="*/ 39 w 41"/>
                <a:gd name="T21" fmla="*/ 5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19">
                  <a:moveTo>
                    <a:pt x="39" y="52"/>
                  </a:moveTo>
                  <a:cubicBezTo>
                    <a:pt x="41" y="119"/>
                    <a:pt x="41" y="119"/>
                    <a:pt x="41" y="119"/>
                  </a:cubicBezTo>
                  <a:cubicBezTo>
                    <a:pt x="41" y="118"/>
                    <a:pt x="41" y="116"/>
                    <a:pt x="40" y="115"/>
                  </a:cubicBezTo>
                  <a:cubicBezTo>
                    <a:pt x="36" y="108"/>
                    <a:pt x="30" y="98"/>
                    <a:pt x="22" y="92"/>
                  </a:cubicBezTo>
                  <a:cubicBezTo>
                    <a:pt x="15" y="86"/>
                    <a:pt x="21" y="83"/>
                    <a:pt x="12" y="74"/>
                  </a:cubicBezTo>
                  <a:cubicBezTo>
                    <a:pt x="9" y="70"/>
                    <a:pt x="6" y="69"/>
                    <a:pt x="2" y="67"/>
                  </a:cubicBezTo>
                  <a:cubicBezTo>
                    <a:pt x="0" y="0"/>
                    <a:pt x="0" y="0"/>
                    <a:pt x="0" y="0"/>
                  </a:cubicBezTo>
                  <a:cubicBezTo>
                    <a:pt x="4" y="1"/>
                    <a:pt x="7" y="3"/>
                    <a:pt x="10" y="7"/>
                  </a:cubicBezTo>
                  <a:cubicBezTo>
                    <a:pt x="19" y="16"/>
                    <a:pt x="13" y="19"/>
                    <a:pt x="20" y="25"/>
                  </a:cubicBezTo>
                  <a:cubicBezTo>
                    <a:pt x="28" y="31"/>
                    <a:pt x="34" y="41"/>
                    <a:pt x="38" y="48"/>
                  </a:cubicBezTo>
                  <a:cubicBezTo>
                    <a:pt x="39" y="49"/>
                    <a:pt x="39" y="51"/>
                    <a:pt x="39" y="5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0" name="Freeform 142"/>
            <p:cNvSpPr>
              <a:spLocks/>
            </p:cNvSpPr>
            <p:nvPr/>
          </p:nvSpPr>
          <p:spPr bwMode="auto">
            <a:xfrm>
              <a:off x="10983104" y="-2368152"/>
              <a:ext cx="28575" cy="96838"/>
            </a:xfrm>
            <a:custGeom>
              <a:avLst/>
              <a:gdLst>
                <a:gd name="T0" fmla="*/ 21 w 23"/>
                <a:gd name="T1" fmla="*/ 6 h 73"/>
                <a:gd name="T2" fmla="*/ 23 w 23"/>
                <a:gd name="T3" fmla="*/ 73 h 73"/>
                <a:gd name="T4" fmla="*/ 2 w 23"/>
                <a:gd name="T5" fmla="*/ 67 h 73"/>
                <a:gd name="T6" fmla="*/ 0 w 23"/>
                <a:gd name="T7" fmla="*/ 0 h 73"/>
                <a:gd name="T8" fmla="*/ 21 w 23"/>
                <a:gd name="T9" fmla="*/ 6 h 73"/>
              </a:gdLst>
              <a:ahLst/>
              <a:cxnLst>
                <a:cxn ang="0">
                  <a:pos x="T0" y="T1"/>
                </a:cxn>
                <a:cxn ang="0">
                  <a:pos x="T2" y="T3"/>
                </a:cxn>
                <a:cxn ang="0">
                  <a:pos x="T4" y="T5"/>
                </a:cxn>
                <a:cxn ang="0">
                  <a:pos x="T6" y="T7"/>
                </a:cxn>
                <a:cxn ang="0">
                  <a:pos x="T8" y="T9"/>
                </a:cxn>
              </a:cxnLst>
              <a:rect l="0" t="0" r="r" b="b"/>
              <a:pathLst>
                <a:path w="23" h="73">
                  <a:moveTo>
                    <a:pt x="21" y="6"/>
                  </a:moveTo>
                  <a:cubicBezTo>
                    <a:pt x="23" y="73"/>
                    <a:pt x="23" y="73"/>
                    <a:pt x="23" y="73"/>
                  </a:cubicBezTo>
                  <a:cubicBezTo>
                    <a:pt x="18" y="71"/>
                    <a:pt x="11" y="70"/>
                    <a:pt x="2" y="67"/>
                  </a:cubicBezTo>
                  <a:cubicBezTo>
                    <a:pt x="0" y="0"/>
                    <a:pt x="0" y="0"/>
                    <a:pt x="0" y="0"/>
                  </a:cubicBezTo>
                  <a:cubicBezTo>
                    <a:pt x="9" y="3"/>
                    <a:pt x="16" y="4"/>
                    <a:pt x="21"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1" name="Freeform 143"/>
            <p:cNvSpPr>
              <a:spLocks/>
            </p:cNvSpPr>
            <p:nvPr/>
          </p:nvSpPr>
          <p:spPr bwMode="auto">
            <a:xfrm>
              <a:off x="10965641" y="-2384027"/>
              <a:ext cx="19050" cy="104775"/>
            </a:xfrm>
            <a:custGeom>
              <a:avLst/>
              <a:gdLst>
                <a:gd name="T0" fmla="*/ 14 w 16"/>
                <a:gd name="T1" fmla="*/ 13 h 80"/>
                <a:gd name="T2" fmla="*/ 16 w 16"/>
                <a:gd name="T3" fmla="*/ 80 h 80"/>
                <a:gd name="T4" fmla="*/ 11 w 16"/>
                <a:gd name="T5" fmla="*/ 78 h 80"/>
                <a:gd name="T6" fmla="*/ 2 w 16"/>
                <a:gd name="T7" fmla="*/ 68 h 80"/>
                <a:gd name="T8" fmla="*/ 0 w 16"/>
                <a:gd name="T9" fmla="*/ 0 h 80"/>
                <a:gd name="T10" fmla="*/ 9 w 16"/>
                <a:gd name="T11" fmla="*/ 11 h 80"/>
                <a:gd name="T12" fmla="*/ 14 w 16"/>
                <a:gd name="T13" fmla="*/ 13 h 80"/>
              </a:gdLst>
              <a:ahLst/>
              <a:cxnLst>
                <a:cxn ang="0">
                  <a:pos x="T0" y="T1"/>
                </a:cxn>
                <a:cxn ang="0">
                  <a:pos x="T2" y="T3"/>
                </a:cxn>
                <a:cxn ang="0">
                  <a:pos x="T4" y="T5"/>
                </a:cxn>
                <a:cxn ang="0">
                  <a:pos x="T6" y="T7"/>
                </a:cxn>
                <a:cxn ang="0">
                  <a:pos x="T8" y="T9"/>
                </a:cxn>
                <a:cxn ang="0">
                  <a:pos x="T10" y="T11"/>
                </a:cxn>
                <a:cxn ang="0">
                  <a:pos x="T12" y="T13"/>
                </a:cxn>
              </a:cxnLst>
              <a:rect l="0" t="0" r="r" b="b"/>
              <a:pathLst>
                <a:path w="16" h="80">
                  <a:moveTo>
                    <a:pt x="14" y="13"/>
                  </a:moveTo>
                  <a:cubicBezTo>
                    <a:pt x="16" y="80"/>
                    <a:pt x="16" y="80"/>
                    <a:pt x="16" y="80"/>
                  </a:cubicBezTo>
                  <a:cubicBezTo>
                    <a:pt x="15" y="79"/>
                    <a:pt x="13" y="79"/>
                    <a:pt x="11" y="78"/>
                  </a:cubicBezTo>
                  <a:cubicBezTo>
                    <a:pt x="4" y="75"/>
                    <a:pt x="2" y="71"/>
                    <a:pt x="2" y="68"/>
                  </a:cubicBezTo>
                  <a:cubicBezTo>
                    <a:pt x="0" y="0"/>
                    <a:pt x="0" y="0"/>
                    <a:pt x="0" y="0"/>
                  </a:cubicBezTo>
                  <a:cubicBezTo>
                    <a:pt x="0" y="4"/>
                    <a:pt x="2" y="8"/>
                    <a:pt x="9" y="11"/>
                  </a:cubicBezTo>
                  <a:cubicBezTo>
                    <a:pt x="11" y="12"/>
                    <a:pt x="13" y="12"/>
                    <a:pt x="14" y="1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2" name="Freeform 144"/>
            <p:cNvSpPr>
              <a:spLocks/>
            </p:cNvSpPr>
            <p:nvPr/>
          </p:nvSpPr>
          <p:spPr bwMode="auto">
            <a:xfrm>
              <a:off x="13727891" y="-2374502"/>
              <a:ext cx="9525" cy="92075"/>
            </a:xfrm>
            <a:custGeom>
              <a:avLst/>
              <a:gdLst>
                <a:gd name="T0" fmla="*/ 5 w 6"/>
                <a:gd name="T1" fmla="*/ 0 h 58"/>
                <a:gd name="T2" fmla="*/ 6 w 6"/>
                <a:gd name="T3" fmla="*/ 55 h 58"/>
                <a:gd name="T4" fmla="*/ 1 w 6"/>
                <a:gd name="T5" fmla="*/ 58 h 58"/>
                <a:gd name="T6" fmla="*/ 0 w 6"/>
                <a:gd name="T7" fmla="*/ 3 h 58"/>
                <a:gd name="T8" fmla="*/ 5 w 6"/>
                <a:gd name="T9" fmla="*/ 0 h 58"/>
              </a:gdLst>
              <a:ahLst/>
              <a:cxnLst>
                <a:cxn ang="0">
                  <a:pos x="T0" y="T1"/>
                </a:cxn>
                <a:cxn ang="0">
                  <a:pos x="T2" y="T3"/>
                </a:cxn>
                <a:cxn ang="0">
                  <a:pos x="T4" y="T5"/>
                </a:cxn>
                <a:cxn ang="0">
                  <a:pos x="T6" y="T7"/>
                </a:cxn>
                <a:cxn ang="0">
                  <a:pos x="T8" y="T9"/>
                </a:cxn>
              </a:cxnLst>
              <a:rect l="0" t="0" r="r" b="b"/>
              <a:pathLst>
                <a:path w="6" h="58">
                  <a:moveTo>
                    <a:pt x="5" y="0"/>
                  </a:moveTo>
                  <a:lnTo>
                    <a:pt x="6" y="55"/>
                  </a:lnTo>
                  <a:lnTo>
                    <a:pt x="1" y="58"/>
                  </a:lnTo>
                  <a:lnTo>
                    <a:pt x="0" y="3"/>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3" name="Freeform 145"/>
            <p:cNvSpPr>
              <a:spLocks/>
            </p:cNvSpPr>
            <p:nvPr/>
          </p:nvSpPr>
          <p:spPr bwMode="auto">
            <a:xfrm>
              <a:off x="14162866" y="-2377677"/>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4" name="Freeform 146"/>
            <p:cNvSpPr>
              <a:spLocks/>
            </p:cNvSpPr>
            <p:nvPr/>
          </p:nvSpPr>
          <p:spPr bwMode="auto">
            <a:xfrm>
              <a:off x="14153341" y="-2371327"/>
              <a:ext cx="12700" cy="98425"/>
            </a:xfrm>
            <a:custGeom>
              <a:avLst/>
              <a:gdLst>
                <a:gd name="T0" fmla="*/ 6 w 8"/>
                <a:gd name="T1" fmla="*/ 0 h 62"/>
                <a:gd name="T2" fmla="*/ 8 w 8"/>
                <a:gd name="T3" fmla="*/ 55 h 62"/>
                <a:gd name="T4" fmla="*/ 2 w 8"/>
                <a:gd name="T5" fmla="*/ 62 h 62"/>
                <a:gd name="T6" fmla="*/ 0 w 8"/>
                <a:gd name="T7" fmla="*/ 6 h 62"/>
                <a:gd name="T8" fmla="*/ 6 w 8"/>
                <a:gd name="T9" fmla="*/ 0 h 62"/>
              </a:gdLst>
              <a:ahLst/>
              <a:cxnLst>
                <a:cxn ang="0">
                  <a:pos x="T0" y="T1"/>
                </a:cxn>
                <a:cxn ang="0">
                  <a:pos x="T2" y="T3"/>
                </a:cxn>
                <a:cxn ang="0">
                  <a:pos x="T4" y="T5"/>
                </a:cxn>
                <a:cxn ang="0">
                  <a:pos x="T6" y="T7"/>
                </a:cxn>
                <a:cxn ang="0">
                  <a:pos x="T8" y="T9"/>
                </a:cxn>
              </a:cxnLst>
              <a:rect l="0" t="0" r="r" b="b"/>
              <a:pathLst>
                <a:path w="8" h="62">
                  <a:moveTo>
                    <a:pt x="6" y="0"/>
                  </a:moveTo>
                  <a:lnTo>
                    <a:pt x="8" y="55"/>
                  </a:lnTo>
                  <a:lnTo>
                    <a:pt x="2" y="62"/>
                  </a:lnTo>
                  <a:lnTo>
                    <a:pt x="0" y="6"/>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5" name="Freeform 147"/>
            <p:cNvSpPr>
              <a:spLocks/>
            </p:cNvSpPr>
            <p:nvPr/>
          </p:nvSpPr>
          <p:spPr bwMode="auto">
            <a:xfrm>
              <a:off x="13835841" y="-2360215"/>
              <a:ext cx="23813" cy="95250"/>
            </a:xfrm>
            <a:custGeom>
              <a:avLst/>
              <a:gdLst>
                <a:gd name="T0" fmla="*/ 13 w 15"/>
                <a:gd name="T1" fmla="*/ 5 h 60"/>
                <a:gd name="T2" fmla="*/ 15 w 15"/>
                <a:gd name="T3" fmla="*/ 60 h 60"/>
                <a:gd name="T4" fmla="*/ 2 w 15"/>
                <a:gd name="T5" fmla="*/ 56 h 60"/>
                <a:gd name="T6" fmla="*/ 0 w 15"/>
                <a:gd name="T7" fmla="*/ 0 h 60"/>
                <a:gd name="T8" fmla="*/ 13 w 15"/>
                <a:gd name="T9" fmla="*/ 5 h 60"/>
              </a:gdLst>
              <a:ahLst/>
              <a:cxnLst>
                <a:cxn ang="0">
                  <a:pos x="T0" y="T1"/>
                </a:cxn>
                <a:cxn ang="0">
                  <a:pos x="T2" y="T3"/>
                </a:cxn>
                <a:cxn ang="0">
                  <a:pos x="T4" y="T5"/>
                </a:cxn>
                <a:cxn ang="0">
                  <a:pos x="T6" y="T7"/>
                </a:cxn>
                <a:cxn ang="0">
                  <a:pos x="T8" y="T9"/>
                </a:cxn>
              </a:cxnLst>
              <a:rect l="0" t="0" r="r" b="b"/>
              <a:pathLst>
                <a:path w="15" h="60">
                  <a:moveTo>
                    <a:pt x="13" y="5"/>
                  </a:moveTo>
                  <a:lnTo>
                    <a:pt x="15" y="60"/>
                  </a:lnTo>
                  <a:lnTo>
                    <a:pt x="2" y="56"/>
                  </a:lnTo>
                  <a:lnTo>
                    <a:pt x="0" y="0"/>
                  </a:lnTo>
                  <a:lnTo>
                    <a:pt x="13"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6" name="Freeform 148"/>
            <p:cNvSpPr>
              <a:spLocks/>
            </p:cNvSpPr>
            <p:nvPr/>
          </p:nvSpPr>
          <p:spPr bwMode="auto">
            <a:xfrm>
              <a:off x="13856479" y="-2352277"/>
              <a:ext cx="6350" cy="92075"/>
            </a:xfrm>
            <a:custGeom>
              <a:avLst/>
              <a:gdLst>
                <a:gd name="T0" fmla="*/ 2 w 4"/>
                <a:gd name="T1" fmla="*/ 3 h 58"/>
                <a:gd name="T2" fmla="*/ 4 w 4"/>
                <a:gd name="T3" fmla="*/ 58 h 58"/>
                <a:gd name="T4" fmla="*/ 2 w 4"/>
                <a:gd name="T5" fmla="*/ 55 h 58"/>
                <a:gd name="T6" fmla="*/ 0 w 4"/>
                <a:gd name="T7" fmla="*/ 0 h 58"/>
                <a:gd name="T8" fmla="*/ 2 w 4"/>
                <a:gd name="T9" fmla="*/ 3 h 58"/>
              </a:gdLst>
              <a:ahLst/>
              <a:cxnLst>
                <a:cxn ang="0">
                  <a:pos x="T0" y="T1"/>
                </a:cxn>
                <a:cxn ang="0">
                  <a:pos x="T2" y="T3"/>
                </a:cxn>
                <a:cxn ang="0">
                  <a:pos x="T4" y="T5"/>
                </a:cxn>
                <a:cxn ang="0">
                  <a:pos x="T6" y="T7"/>
                </a:cxn>
                <a:cxn ang="0">
                  <a:pos x="T8" y="T9"/>
                </a:cxn>
              </a:cxnLst>
              <a:rect l="0" t="0" r="r" b="b"/>
              <a:pathLst>
                <a:path w="4" h="58">
                  <a:moveTo>
                    <a:pt x="2" y="3"/>
                  </a:moveTo>
                  <a:lnTo>
                    <a:pt x="4" y="58"/>
                  </a:lnTo>
                  <a:lnTo>
                    <a:pt x="2" y="55"/>
                  </a:lnTo>
                  <a:lnTo>
                    <a:pt x="0" y="0"/>
                  </a:lnTo>
                  <a:lnTo>
                    <a:pt x="2"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7" name="Freeform 149"/>
            <p:cNvSpPr>
              <a:spLocks/>
            </p:cNvSpPr>
            <p:nvPr/>
          </p:nvSpPr>
          <p:spPr bwMode="auto">
            <a:xfrm>
              <a:off x="13823141" y="-2352277"/>
              <a:ext cx="3175" cy="96838"/>
            </a:xfrm>
            <a:custGeom>
              <a:avLst/>
              <a:gdLst>
                <a:gd name="T0" fmla="*/ 1 w 2"/>
                <a:gd name="T1" fmla="*/ 6 h 61"/>
                <a:gd name="T2" fmla="*/ 2 w 2"/>
                <a:gd name="T3" fmla="*/ 61 h 61"/>
                <a:gd name="T4" fmla="*/ 1 w 2"/>
                <a:gd name="T5" fmla="*/ 55 h 61"/>
                <a:gd name="T6" fmla="*/ 0 w 2"/>
                <a:gd name="T7" fmla="*/ 0 h 61"/>
                <a:gd name="T8" fmla="*/ 1 w 2"/>
                <a:gd name="T9" fmla="*/ 6 h 61"/>
              </a:gdLst>
              <a:ahLst/>
              <a:cxnLst>
                <a:cxn ang="0">
                  <a:pos x="T0" y="T1"/>
                </a:cxn>
                <a:cxn ang="0">
                  <a:pos x="T2" y="T3"/>
                </a:cxn>
                <a:cxn ang="0">
                  <a:pos x="T4" y="T5"/>
                </a:cxn>
                <a:cxn ang="0">
                  <a:pos x="T6" y="T7"/>
                </a:cxn>
                <a:cxn ang="0">
                  <a:pos x="T8" y="T9"/>
                </a:cxn>
              </a:cxnLst>
              <a:rect l="0" t="0" r="r" b="b"/>
              <a:pathLst>
                <a:path w="2" h="61">
                  <a:moveTo>
                    <a:pt x="1" y="6"/>
                  </a:moveTo>
                  <a:lnTo>
                    <a:pt x="2" y="61"/>
                  </a:lnTo>
                  <a:lnTo>
                    <a:pt x="1" y="55"/>
                  </a:lnTo>
                  <a:lnTo>
                    <a:pt x="0" y="0"/>
                  </a:lnTo>
                  <a:lnTo>
                    <a:pt x="1"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8" name="Freeform 150"/>
            <p:cNvSpPr>
              <a:spLocks/>
            </p:cNvSpPr>
            <p:nvPr/>
          </p:nvSpPr>
          <p:spPr bwMode="auto">
            <a:xfrm>
              <a:off x="13739004" y="-2349102"/>
              <a:ext cx="14288" cy="103188"/>
            </a:xfrm>
            <a:custGeom>
              <a:avLst/>
              <a:gdLst>
                <a:gd name="T0" fmla="*/ 8 w 9"/>
                <a:gd name="T1" fmla="*/ 0 h 65"/>
                <a:gd name="T2" fmla="*/ 9 w 9"/>
                <a:gd name="T3" fmla="*/ 55 h 65"/>
                <a:gd name="T4" fmla="*/ 2 w 9"/>
                <a:gd name="T5" fmla="*/ 65 h 65"/>
                <a:gd name="T6" fmla="*/ 0 w 9"/>
                <a:gd name="T7" fmla="*/ 10 h 65"/>
                <a:gd name="T8" fmla="*/ 8 w 9"/>
                <a:gd name="T9" fmla="*/ 0 h 65"/>
              </a:gdLst>
              <a:ahLst/>
              <a:cxnLst>
                <a:cxn ang="0">
                  <a:pos x="T0" y="T1"/>
                </a:cxn>
                <a:cxn ang="0">
                  <a:pos x="T2" y="T3"/>
                </a:cxn>
                <a:cxn ang="0">
                  <a:pos x="T4" y="T5"/>
                </a:cxn>
                <a:cxn ang="0">
                  <a:pos x="T6" y="T7"/>
                </a:cxn>
                <a:cxn ang="0">
                  <a:pos x="T8" y="T9"/>
                </a:cxn>
              </a:cxnLst>
              <a:rect l="0" t="0" r="r" b="b"/>
              <a:pathLst>
                <a:path w="9" h="65">
                  <a:moveTo>
                    <a:pt x="8" y="0"/>
                  </a:moveTo>
                  <a:lnTo>
                    <a:pt x="9" y="55"/>
                  </a:lnTo>
                  <a:lnTo>
                    <a:pt x="2" y="65"/>
                  </a:lnTo>
                  <a:lnTo>
                    <a:pt x="0" y="1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9" name="Freeform 151"/>
            <p:cNvSpPr>
              <a:spLocks/>
            </p:cNvSpPr>
            <p:nvPr/>
          </p:nvSpPr>
          <p:spPr bwMode="auto">
            <a:xfrm>
              <a:off x="14142229" y="-2361802"/>
              <a:ext cx="14288" cy="111125"/>
            </a:xfrm>
            <a:custGeom>
              <a:avLst/>
              <a:gdLst>
                <a:gd name="T0" fmla="*/ 7 w 9"/>
                <a:gd name="T1" fmla="*/ 0 h 70"/>
                <a:gd name="T2" fmla="*/ 9 w 9"/>
                <a:gd name="T3" fmla="*/ 56 h 70"/>
                <a:gd name="T4" fmla="*/ 1 w 9"/>
                <a:gd name="T5" fmla="*/ 70 h 70"/>
                <a:gd name="T6" fmla="*/ 0 w 9"/>
                <a:gd name="T7" fmla="*/ 15 h 70"/>
                <a:gd name="T8" fmla="*/ 7 w 9"/>
                <a:gd name="T9" fmla="*/ 0 h 70"/>
              </a:gdLst>
              <a:ahLst/>
              <a:cxnLst>
                <a:cxn ang="0">
                  <a:pos x="T0" y="T1"/>
                </a:cxn>
                <a:cxn ang="0">
                  <a:pos x="T2" y="T3"/>
                </a:cxn>
                <a:cxn ang="0">
                  <a:pos x="T4" y="T5"/>
                </a:cxn>
                <a:cxn ang="0">
                  <a:pos x="T6" y="T7"/>
                </a:cxn>
                <a:cxn ang="0">
                  <a:pos x="T8" y="T9"/>
                </a:cxn>
              </a:cxnLst>
              <a:rect l="0" t="0" r="r" b="b"/>
              <a:pathLst>
                <a:path w="9" h="70">
                  <a:moveTo>
                    <a:pt x="7" y="0"/>
                  </a:moveTo>
                  <a:lnTo>
                    <a:pt x="9" y="56"/>
                  </a:lnTo>
                  <a:lnTo>
                    <a:pt x="1" y="70"/>
                  </a:lnTo>
                  <a:lnTo>
                    <a:pt x="0" y="15"/>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0" name="Freeform 152"/>
            <p:cNvSpPr>
              <a:spLocks/>
            </p:cNvSpPr>
            <p:nvPr/>
          </p:nvSpPr>
          <p:spPr bwMode="auto">
            <a:xfrm>
              <a:off x="13861241" y="-2325290"/>
              <a:ext cx="4763" cy="90488"/>
            </a:xfrm>
            <a:custGeom>
              <a:avLst/>
              <a:gdLst>
                <a:gd name="T0" fmla="*/ 1 w 3"/>
                <a:gd name="T1" fmla="*/ 1 h 57"/>
                <a:gd name="T2" fmla="*/ 3 w 3"/>
                <a:gd name="T3" fmla="*/ 57 h 57"/>
                <a:gd name="T4" fmla="*/ 2 w 3"/>
                <a:gd name="T5" fmla="*/ 55 h 57"/>
                <a:gd name="T6" fmla="*/ 0 w 3"/>
                <a:gd name="T7" fmla="*/ 0 h 57"/>
                <a:gd name="T8" fmla="*/ 1 w 3"/>
                <a:gd name="T9" fmla="*/ 1 h 57"/>
              </a:gdLst>
              <a:ahLst/>
              <a:cxnLst>
                <a:cxn ang="0">
                  <a:pos x="T0" y="T1"/>
                </a:cxn>
                <a:cxn ang="0">
                  <a:pos x="T2" y="T3"/>
                </a:cxn>
                <a:cxn ang="0">
                  <a:pos x="T4" y="T5"/>
                </a:cxn>
                <a:cxn ang="0">
                  <a:pos x="T6" y="T7"/>
                </a:cxn>
                <a:cxn ang="0">
                  <a:pos x="T8" y="T9"/>
                </a:cxn>
              </a:cxnLst>
              <a:rect l="0" t="0" r="r" b="b"/>
              <a:pathLst>
                <a:path w="3" h="57">
                  <a:moveTo>
                    <a:pt x="1" y="1"/>
                  </a:moveTo>
                  <a:lnTo>
                    <a:pt x="3" y="57"/>
                  </a:lnTo>
                  <a:lnTo>
                    <a:pt x="2" y="55"/>
                  </a:lnTo>
                  <a:lnTo>
                    <a:pt x="0" y="0"/>
                  </a:lnTo>
                  <a:lnTo>
                    <a:pt x="1"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1" name="Freeform 153"/>
            <p:cNvSpPr>
              <a:spLocks/>
            </p:cNvSpPr>
            <p:nvPr/>
          </p:nvSpPr>
          <p:spPr bwMode="auto">
            <a:xfrm>
              <a:off x="13821554" y="-2336402"/>
              <a:ext cx="4763" cy="104775"/>
            </a:xfrm>
            <a:custGeom>
              <a:avLst/>
              <a:gdLst>
                <a:gd name="T0" fmla="*/ 2 w 3"/>
                <a:gd name="T1" fmla="*/ 11 h 66"/>
                <a:gd name="T2" fmla="*/ 3 w 3"/>
                <a:gd name="T3" fmla="*/ 66 h 66"/>
                <a:gd name="T4" fmla="*/ 2 w 3"/>
                <a:gd name="T5" fmla="*/ 55 h 66"/>
                <a:gd name="T6" fmla="*/ 0 w 3"/>
                <a:gd name="T7" fmla="*/ 0 h 66"/>
                <a:gd name="T8" fmla="*/ 2 w 3"/>
                <a:gd name="T9" fmla="*/ 11 h 66"/>
              </a:gdLst>
              <a:ahLst/>
              <a:cxnLst>
                <a:cxn ang="0">
                  <a:pos x="T0" y="T1"/>
                </a:cxn>
                <a:cxn ang="0">
                  <a:pos x="T2" y="T3"/>
                </a:cxn>
                <a:cxn ang="0">
                  <a:pos x="T4" y="T5"/>
                </a:cxn>
                <a:cxn ang="0">
                  <a:pos x="T6" y="T7"/>
                </a:cxn>
                <a:cxn ang="0">
                  <a:pos x="T8" y="T9"/>
                </a:cxn>
              </a:cxnLst>
              <a:rect l="0" t="0" r="r" b="b"/>
              <a:pathLst>
                <a:path w="3" h="66">
                  <a:moveTo>
                    <a:pt x="2" y="11"/>
                  </a:moveTo>
                  <a:lnTo>
                    <a:pt x="3" y="66"/>
                  </a:lnTo>
                  <a:lnTo>
                    <a:pt x="2" y="55"/>
                  </a:lnTo>
                  <a:lnTo>
                    <a:pt x="0" y="0"/>
                  </a:lnTo>
                  <a:lnTo>
                    <a:pt x="2"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2" name="Freeform 154"/>
            <p:cNvSpPr>
              <a:spLocks/>
            </p:cNvSpPr>
            <p:nvPr/>
          </p:nvSpPr>
          <p:spPr bwMode="auto">
            <a:xfrm>
              <a:off x="13824729" y="-2318940"/>
              <a:ext cx="20638" cy="87313"/>
            </a:xfrm>
            <a:custGeom>
              <a:avLst/>
              <a:gdLst>
                <a:gd name="T0" fmla="*/ 11 w 13"/>
                <a:gd name="T1" fmla="*/ 0 h 55"/>
                <a:gd name="T2" fmla="*/ 13 w 13"/>
                <a:gd name="T3" fmla="*/ 55 h 55"/>
                <a:gd name="T4" fmla="*/ 1 w 13"/>
                <a:gd name="T5" fmla="*/ 55 h 55"/>
                <a:gd name="T6" fmla="*/ 0 w 13"/>
                <a:gd name="T7" fmla="*/ 0 h 55"/>
                <a:gd name="T8" fmla="*/ 11 w 13"/>
                <a:gd name="T9" fmla="*/ 0 h 55"/>
              </a:gdLst>
              <a:ahLst/>
              <a:cxnLst>
                <a:cxn ang="0">
                  <a:pos x="T0" y="T1"/>
                </a:cxn>
                <a:cxn ang="0">
                  <a:pos x="T2" y="T3"/>
                </a:cxn>
                <a:cxn ang="0">
                  <a:pos x="T4" y="T5"/>
                </a:cxn>
                <a:cxn ang="0">
                  <a:pos x="T6" y="T7"/>
                </a:cxn>
                <a:cxn ang="0">
                  <a:pos x="T8" y="T9"/>
                </a:cxn>
              </a:cxnLst>
              <a:rect l="0" t="0" r="r" b="b"/>
              <a:pathLst>
                <a:path w="13" h="55">
                  <a:moveTo>
                    <a:pt x="11" y="0"/>
                  </a:moveTo>
                  <a:lnTo>
                    <a:pt x="13" y="55"/>
                  </a:lnTo>
                  <a:lnTo>
                    <a:pt x="1" y="55"/>
                  </a:lnTo>
                  <a:lnTo>
                    <a:pt x="0" y="0"/>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3" name="Freeform 155"/>
            <p:cNvSpPr>
              <a:spLocks/>
            </p:cNvSpPr>
            <p:nvPr/>
          </p:nvSpPr>
          <p:spPr bwMode="auto">
            <a:xfrm>
              <a:off x="13842191" y="-2325290"/>
              <a:ext cx="22225" cy="93663"/>
            </a:xfrm>
            <a:custGeom>
              <a:avLst/>
              <a:gdLst>
                <a:gd name="T0" fmla="*/ 12 w 14"/>
                <a:gd name="T1" fmla="*/ 0 h 59"/>
                <a:gd name="T2" fmla="*/ 14 w 14"/>
                <a:gd name="T3" fmla="*/ 55 h 59"/>
                <a:gd name="T4" fmla="*/ 2 w 14"/>
                <a:gd name="T5" fmla="*/ 59 h 59"/>
                <a:gd name="T6" fmla="*/ 0 w 14"/>
                <a:gd name="T7" fmla="*/ 4 h 59"/>
                <a:gd name="T8" fmla="*/ 12 w 14"/>
                <a:gd name="T9" fmla="*/ 0 h 59"/>
              </a:gdLst>
              <a:ahLst/>
              <a:cxnLst>
                <a:cxn ang="0">
                  <a:pos x="T0" y="T1"/>
                </a:cxn>
                <a:cxn ang="0">
                  <a:pos x="T2" y="T3"/>
                </a:cxn>
                <a:cxn ang="0">
                  <a:pos x="T4" y="T5"/>
                </a:cxn>
                <a:cxn ang="0">
                  <a:pos x="T6" y="T7"/>
                </a:cxn>
                <a:cxn ang="0">
                  <a:pos x="T8" y="T9"/>
                </a:cxn>
              </a:cxnLst>
              <a:rect l="0" t="0" r="r" b="b"/>
              <a:pathLst>
                <a:path w="14" h="59">
                  <a:moveTo>
                    <a:pt x="12" y="0"/>
                  </a:moveTo>
                  <a:lnTo>
                    <a:pt x="14" y="55"/>
                  </a:lnTo>
                  <a:lnTo>
                    <a:pt x="2" y="59"/>
                  </a:lnTo>
                  <a:lnTo>
                    <a:pt x="0" y="4"/>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4" name="Freeform 156"/>
            <p:cNvSpPr>
              <a:spLocks/>
            </p:cNvSpPr>
            <p:nvPr/>
          </p:nvSpPr>
          <p:spPr bwMode="auto">
            <a:xfrm>
              <a:off x="14129529" y="-2337990"/>
              <a:ext cx="14288" cy="100013"/>
            </a:xfrm>
            <a:custGeom>
              <a:avLst/>
              <a:gdLst>
                <a:gd name="T0" fmla="*/ 8 w 9"/>
                <a:gd name="T1" fmla="*/ 0 h 63"/>
                <a:gd name="T2" fmla="*/ 9 w 9"/>
                <a:gd name="T3" fmla="*/ 55 h 63"/>
                <a:gd name="T4" fmla="*/ 2 w 9"/>
                <a:gd name="T5" fmla="*/ 63 h 63"/>
                <a:gd name="T6" fmla="*/ 0 w 9"/>
                <a:gd name="T7" fmla="*/ 8 h 63"/>
                <a:gd name="T8" fmla="*/ 8 w 9"/>
                <a:gd name="T9" fmla="*/ 0 h 63"/>
              </a:gdLst>
              <a:ahLst/>
              <a:cxnLst>
                <a:cxn ang="0">
                  <a:pos x="T0" y="T1"/>
                </a:cxn>
                <a:cxn ang="0">
                  <a:pos x="T2" y="T3"/>
                </a:cxn>
                <a:cxn ang="0">
                  <a:pos x="T4" y="T5"/>
                </a:cxn>
                <a:cxn ang="0">
                  <a:pos x="T6" y="T7"/>
                </a:cxn>
                <a:cxn ang="0">
                  <a:pos x="T8" y="T9"/>
                </a:cxn>
              </a:cxnLst>
              <a:rect l="0" t="0" r="r" b="b"/>
              <a:pathLst>
                <a:path w="9" h="63">
                  <a:moveTo>
                    <a:pt x="8" y="0"/>
                  </a:moveTo>
                  <a:lnTo>
                    <a:pt x="9" y="55"/>
                  </a:lnTo>
                  <a:lnTo>
                    <a:pt x="2" y="63"/>
                  </a:lnTo>
                  <a:lnTo>
                    <a:pt x="0" y="8"/>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5" name="Freeform 157"/>
            <p:cNvSpPr>
              <a:spLocks/>
            </p:cNvSpPr>
            <p:nvPr/>
          </p:nvSpPr>
          <p:spPr bwMode="auto">
            <a:xfrm>
              <a:off x="14123179" y="-2325290"/>
              <a:ext cx="9525" cy="96838"/>
            </a:xfrm>
            <a:custGeom>
              <a:avLst/>
              <a:gdLst>
                <a:gd name="T0" fmla="*/ 4 w 6"/>
                <a:gd name="T1" fmla="*/ 0 h 61"/>
                <a:gd name="T2" fmla="*/ 6 w 6"/>
                <a:gd name="T3" fmla="*/ 55 h 61"/>
                <a:gd name="T4" fmla="*/ 1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1" y="61"/>
                  </a:lnTo>
                  <a:lnTo>
                    <a:pt x="0" y="6"/>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6" name="Freeform 158"/>
            <p:cNvSpPr>
              <a:spLocks/>
            </p:cNvSpPr>
            <p:nvPr/>
          </p:nvSpPr>
          <p:spPr bwMode="auto">
            <a:xfrm>
              <a:off x="13796154" y="-2322115"/>
              <a:ext cx="4763" cy="104775"/>
            </a:xfrm>
            <a:custGeom>
              <a:avLst/>
              <a:gdLst>
                <a:gd name="T0" fmla="*/ 2 w 3"/>
                <a:gd name="T1" fmla="*/ 0 h 66"/>
                <a:gd name="T2" fmla="*/ 3 w 3"/>
                <a:gd name="T3" fmla="*/ 55 h 66"/>
                <a:gd name="T4" fmla="*/ 2 w 3"/>
                <a:gd name="T5" fmla="*/ 66 h 66"/>
                <a:gd name="T6" fmla="*/ 0 w 3"/>
                <a:gd name="T7" fmla="*/ 11 h 66"/>
                <a:gd name="T8" fmla="*/ 2 w 3"/>
                <a:gd name="T9" fmla="*/ 0 h 66"/>
              </a:gdLst>
              <a:ahLst/>
              <a:cxnLst>
                <a:cxn ang="0">
                  <a:pos x="T0" y="T1"/>
                </a:cxn>
                <a:cxn ang="0">
                  <a:pos x="T2" y="T3"/>
                </a:cxn>
                <a:cxn ang="0">
                  <a:pos x="T4" y="T5"/>
                </a:cxn>
                <a:cxn ang="0">
                  <a:pos x="T6" y="T7"/>
                </a:cxn>
                <a:cxn ang="0">
                  <a:pos x="T8" y="T9"/>
                </a:cxn>
              </a:cxnLst>
              <a:rect l="0" t="0" r="r" b="b"/>
              <a:pathLst>
                <a:path w="3" h="66">
                  <a:moveTo>
                    <a:pt x="2" y="0"/>
                  </a:moveTo>
                  <a:lnTo>
                    <a:pt x="3" y="55"/>
                  </a:lnTo>
                  <a:lnTo>
                    <a:pt x="2" y="66"/>
                  </a:lnTo>
                  <a:lnTo>
                    <a:pt x="0" y="11"/>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7" name="Freeform 159"/>
            <p:cNvSpPr>
              <a:spLocks/>
            </p:cNvSpPr>
            <p:nvPr/>
          </p:nvSpPr>
          <p:spPr bwMode="auto">
            <a:xfrm>
              <a:off x="14105716" y="-2315765"/>
              <a:ext cx="19050" cy="95250"/>
            </a:xfrm>
            <a:custGeom>
              <a:avLst/>
              <a:gdLst>
                <a:gd name="T0" fmla="*/ 11 w 12"/>
                <a:gd name="T1" fmla="*/ 0 h 60"/>
                <a:gd name="T2" fmla="*/ 12 w 12"/>
                <a:gd name="T3" fmla="*/ 55 h 60"/>
                <a:gd name="T4" fmla="*/ 2 w 12"/>
                <a:gd name="T5" fmla="*/ 60 h 60"/>
                <a:gd name="T6" fmla="*/ 0 w 12"/>
                <a:gd name="T7" fmla="*/ 4 h 60"/>
                <a:gd name="T8" fmla="*/ 11 w 12"/>
                <a:gd name="T9" fmla="*/ 0 h 60"/>
              </a:gdLst>
              <a:ahLst/>
              <a:cxnLst>
                <a:cxn ang="0">
                  <a:pos x="T0" y="T1"/>
                </a:cxn>
                <a:cxn ang="0">
                  <a:pos x="T2" y="T3"/>
                </a:cxn>
                <a:cxn ang="0">
                  <a:pos x="T4" y="T5"/>
                </a:cxn>
                <a:cxn ang="0">
                  <a:pos x="T6" y="T7"/>
                </a:cxn>
                <a:cxn ang="0">
                  <a:pos x="T8" y="T9"/>
                </a:cxn>
              </a:cxnLst>
              <a:rect l="0" t="0" r="r" b="b"/>
              <a:pathLst>
                <a:path w="12" h="60">
                  <a:moveTo>
                    <a:pt x="11" y="0"/>
                  </a:moveTo>
                  <a:lnTo>
                    <a:pt x="12" y="55"/>
                  </a:lnTo>
                  <a:lnTo>
                    <a:pt x="2" y="60"/>
                  </a:lnTo>
                  <a:lnTo>
                    <a:pt x="0" y="4"/>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8" name="Freeform 160"/>
            <p:cNvSpPr>
              <a:spLocks/>
            </p:cNvSpPr>
            <p:nvPr/>
          </p:nvSpPr>
          <p:spPr bwMode="auto">
            <a:xfrm>
              <a:off x="14177154" y="-2320527"/>
              <a:ext cx="6350" cy="100013"/>
            </a:xfrm>
            <a:custGeom>
              <a:avLst/>
              <a:gdLst>
                <a:gd name="T0" fmla="*/ 3 w 4"/>
                <a:gd name="T1" fmla="*/ 8 h 63"/>
                <a:gd name="T2" fmla="*/ 4 w 4"/>
                <a:gd name="T3" fmla="*/ 63 h 63"/>
                <a:gd name="T4" fmla="*/ 2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9" name="Freeform 161"/>
            <p:cNvSpPr>
              <a:spLocks/>
            </p:cNvSpPr>
            <p:nvPr/>
          </p:nvSpPr>
          <p:spPr bwMode="auto">
            <a:xfrm>
              <a:off x="14096191" y="-2309415"/>
              <a:ext cx="12700" cy="96838"/>
            </a:xfrm>
            <a:custGeom>
              <a:avLst/>
              <a:gdLst>
                <a:gd name="T0" fmla="*/ 6 w 8"/>
                <a:gd name="T1" fmla="*/ 0 h 61"/>
                <a:gd name="T2" fmla="*/ 8 w 8"/>
                <a:gd name="T3" fmla="*/ 56 h 61"/>
                <a:gd name="T4" fmla="*/ 2 w 8"/>
                <a:gd name="T5" fmla="*/ 61 h 61"/>
                <a:gd name="T6" fmla="*/ 0 w 8"/>
                <a:gd name="T7" fmla="*/ 6 h 61"/>
                <a:gd name="T8" fmla="*/ 6 w 8"/>
                <a:gd name="T9" fmla="*/ 0 h 61"/>
              </a:gdLst>
              <a:ahLst/>
              <a:cxnLst>
                <a:cxn ang="0">
                  <a:pos x="T0" y="T1"/>
                </a:cxn>
                <a:cxn ang="0">
                  <a:pos x="T2" y="T3"/>
                </a:cxn>
                <a:cxn ang="0">
                  <a:pos x="T4" y="T5"/>
                </a:cxn>
                <a:cxn ang="0">
                  <a:pos x="T6" y="T7"/>
                </a:cxn>
                <a:cxn ang="0">
                  <a:pos x="T8" y="T9"/>
                </a:cxn>
              </a:cxnLst>
              <a:rect l="0" t="0" r="r" b="b"/>
              <a:pathLst>
                <a:path w="8" h="61">
                  <a:moveTo>
                    <a:pt x="6" y="0"/>
                  </a:moveTo>
                  <a:lnTo>
                    <a:pt x="8" y="56"/>
                  </a:lnTo>
                  <a:lnTo>
                    <a:pt x="2" y="61"/>
                  </a:lnTo>
                  <a:lnTo>
                    <a:pt x="0" y="6"/>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0" name="Freeform 162"/>
            <p:cNvSpPr>
              <a:spLocks/>
            </p:cNvSpPr>
            <p:nvPr/>
          </p:nvSpPr>
          <p:spPr bwMode="auto">
            <a:xfrm>
              <a:off x="13796154" y="-2304652"/>
              <a:ext cx="3175" cy="103188"/>
            </a:xfrm>
            <a:custGeom>
              <a:avLst/>
              <a:gdLst>
                <a:gd name="T0" fmla="*/ 0 w 2"/>
                <a:gd name="T1" fmla="*/ 0 h 65"/>
                <a:gd name="T2" fmla="*/ 2 w 2"/>
                <a:gd name="T3" fmla="*/ 55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2" y="65"/>
                  </a:lnTo>
                  <a:lnTo>
                    <a:pt x="0" y="1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1" name="Freeform 163"/>
            <p:cNvSpPr>
              <a:spLocks/>
            </p:cNvSpPr>
            <p:nvPr/>
          </p:nvSpPr>
          <p:spPr bwMode="auto">
            <a:xfrm>
              <a:off x="13821554" y="-2293540"/>
              <a:ext cx="19050" cy="103188"/>
            </a:xfrm>
            <a:custGeom>
              <a:avLst/>
              <a:gdLst>
                <a:gd name="T0" fmla="*/ 10 w 12"/>
                <a:gd name="T1" fmla="*/ 9 h 65"/>
                <a:gd name="T2" fmla="*/ 12 w 12"/>
                <a:gd name="T3" fmla="*/ 65 h 65"/>
                <a:gd name="T4" fmla="*/ 2 w 12"/>
                <a:gd name="T5" fmla="*/ 55 h 65"/>
                <a:gd name="T6" fmla="*/ 0 w 12"/>
                <a:gd name="T7" fmla="*/ 0 h 65"/>
                <a:gd name="T8" fmla="*/ 10 w 12"/>
                <a:gd name="T9" fmla="*/ 9 h 65"/>
              </a:gdLst>
              <a:ahLst/>
              <a:cxnLst>
                <a:cxn ang="0">
                  <a:pos x="T0" y="T1"/>
                </a:cxn>
                <a:cxn ang="0">
                  <a:pos x="T2" y="T3"/>
                </a:cxn>
                <a:cxn ang="0">
                  <a:pos x="T4" y="T5"/>
                </a:cxn>
                <a:cxn ang="0">
                  <a:pos x="T6" y="T7"/>
                </a:cxn>
                <a:cxn ang="0">
                  <a:pos x="T8" y="T9"/>
                </a:cxn>
              </a:cxnLst>
              <a:rect l="0" t="0" r="r" b="b"/>
              <a:pathLst>
                <a:path w="12" h="65">
                  <a:moveTo>
                    <a:pt x="10" y="9"/>
                  </a:moveTo>
                  <a:lnTo>
                    <a:pt x="12" y="65"/>
                  </a:lnTo>
                  <a:lnTo>
                    <a:pt x="2" y="55"/>
                  </a:lnTo>
                  <a:lnTo>
                    <a:pt x="0" y="0"/>
                  </a:lnTo>
                  <a:lnTo>
                    <a:pt x="10"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2" name="Freeform 164"/>
            <p:cNvSpPr>
              <a:spLocks/>
            </p:cNvSpPr>
            <p:nvPr/>
          </p:nvSpPr>
          <p:spPr bwMode="auto">
            <a:xfrm>
              <a:off x="14096191" y="-229989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3" name="Freeform 165"/>
            <p:cNvSpPr>
              <a:spLocks/>
            </p:cNvSpPr>
            <p:nvPr/>
          </p:nvSpPr>
          <p:spPr bwMode="auto">
            <a:xfrm>
              <a:off x="14094604" y="-2298302"/>
              <a:ext cx="4763"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3" y="68"/>
                    <a:pt x="2" y="69"/>
                  </a:cubicBezTo>
                  <a:cubicBezTo>
                    <a:pt x="0" y="2"/>
                    <a:pt x="0" y="2"/>
                    <a:pt x="0" y="2"/>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4" name="Freeform 166"/>
            <p:cNvSpPr>
              <a:spLocks/>
            </p:cNvSpPr>
            <p:nvPr/>
          </p:nvSpPr>
          <p:spPr bwMode="auto">
            <a:xfrm>
              <a:off x="14094604" y="-2295127"/>
              <a:ext cx="3175" cy="88900"/>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2" y="68"/>
                    <a:pt x="2" y="69"/>
                  </a:cubicBezTo>
                  <a:cubicBezTo>
                    <a:pt x="0" y="2"/>
                    <a:pt x="0" y="2"/>
                    <a:pt x="0" y="2"/>
                  </a:cubicBezTo>
                  <a:cubicBezTo>
                    <a:pt x="0"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5" name="Freeform 167"/>
            <p:cNvSpPr>
              <a:spLocks/>
            </p:cNvSpPr>
            <p:nvPr/>
          </p:nvSpPr>
          <p:spPr bwMode="auto">
            <a:xfrm>
              <a:off x="14091429" y="-2293540"/>
              <a:ext cx="4763" cy="90488"/>
            </a:xfrm>
            <a:custGeom>
              <a:avLst/>
              <a:gdLst>
                <a:gd name="T0" fmla="*/ 2 w 4"/>
                <a:gd name="T1" fmla="*/ 0 h 69"/>
                <a:gd name="T2" fmla="*/ 4 w 4"/>
                <a:gd name="T3" fmla="*/ 67 h 69"/>
                <a:gd name="T4" fmla="*/ 2 w 4"/>
                <a:gd name="T5" fmla="*/ 69 h 69"/>
                <a:gd name="T6" fmla="*/ 0 w 4"/>
                <a:gd name="T7" fmla="*/ 2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8"/>
                    <a:pt x="2" y="68"/>
                    <a:pt x="2" y="69"/>
                  </a:cubicBezTo>
                  <a:cubicBezTo>
                    <a:pt x="0" y="2"/>
                    <a:pt x="0" y="2"/>
                    <a:pt x="0" y="2"/>
                  </a:cubicBezTo>
                  <a:cubicBezTo>
                    <a:pt x="0" y="1"/>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6" name="Freeform 168"/>
            <p:cNvSpPr>
              <a:spLocks/>
            </p:cNvSpPr>
            <p:nvPr/>
          </p:nvSpPr>
          <p:spPr bwMode="auto">
            <a:xfrm>
              <a:off x="14088254" y="-2290365"/>
              <a:ext cx="6350" cy="90488"/>
            </a:xfrm>
            <a:custGeom>
              <a:avLst/>
              <a:gdLst>
                <a:gd name="T0" fmla="*/ 3 w 5"/>
                <a:gd name="T1" fmla="*/ 0 h 69"/>
                <a:gd name="T2" fmla="*/ 5 w 5"/>
                <a:gd name="T3" fmla="*/ 67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7"/>
                    <a:pt x="5" y="67"/>
                    <a:pt x="5" y="67"/>
                  </a:cubicBezTo>
                  <a:cubicBezTo>
                    <a:pt x="4" y="68"/>
                    <a:pt x="3" y="68"/>
                    <a:pt x="2" y="69"/>
                  </a:cubicBezTo>
                  <a:cubicBezTo>
                    <a:pt x="0" y="2"/>
                    <a:pt x="0" y="2"/>
                    <a:pt x="0" y="2"/>
                  </a:cubicBezTo>
                  <a:cubicBezTo>
                    <a:pt x="1" y="1"/>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7" name="Freeform 169"/>
            <p:cNvSpPr>
              <a:spLocks/>
            </p:cNvSpPr>
            <p:nvPr/>
          </p:nvSpPr>
          <p:spPr bwMode="auto">
            <a:xfrm>
              <a:off x="14080316" y="-2287190"/>
              <a:ext cx="9525" cy="88900"/>
            </a:xfrm>
            <a:custGeom>
              <a:avLst/>
              <a:gdLst>
                <a:gd name="T0" fmla="*/ 6 w 8"/>
                <a:gd name="T1" fmla="*/ 0 h 69"/>
                <a:gd name="T2" fmla="*/ 8 w 8"/>
                <a:gd name="T3" fmla="*/ 67 h 69"/>
                <a:gd name="T4" fmla="*/ 2 w 8"/>
                <a:gd name="T5" fmla="*/ 69 h 69"/>
                <a:gd name="T6" fmla="*/ 0 w 8"/>
                <a:gd name="T7" fmla="*/ 2 h 69"/>
                <a:gd name="T8" fmla="*/ 6 w 8"/>
                <a:gd name="T9" fmla="*/ 0 h 69"/>
              </a:gdLst>
              <a:ahLst/>
              <a:cxnLst>
                <a:cxn ang="0">
                  <a:pos x="T0" y="T1"/>
                </a:cxn>
                <a:cxn ang="0">
                  <a:pos x="T2" y="T3"/>
                </a:cxn>
                <a:cxn ang="0">
                  <a:pos x="T4" y="T5"/>
                </a:cxn>
                <a:cxn ang="0">
                  <a:pos x="T6" y="T7"/>
                </a:cxn>
                <a:cxn ang="0">
                  <a:pos x="T8" y="T9"/>
                </a:cxn>
              </a:cxnLst>
              <a:rect l="0" t="0" r="r" b="b"/>
              <a:pathLst>
                <a:path w="8" h="69">
                  <a:moveTo>
                    <a:pt x="6" y="0"/>
                  </a:moveTo>
                  <a:cubicBezTo>
                    <a:pt x="8" y="67"/>
                    <a:pt x="8" y="67"/>
                    <a:pt x="8" y="67"/>
                  </a:cubicBezTo>
                  <a:cubicBezTo>
                    <a:pt x="6" y="68"/>
                    <a:pt x="4" y="69"/>
                    <a:pt x="2" y="69"/>
                  </a:cubicBezTo>
                  <a:cubicBezTo>
                    <a:pt x="0" y="2"/>
                    <a:pt x="0" y="2"/>
                    <a:pt x="0" y="2"/>
                  </a:cubicBezTo>
                  <a:cubicBezTo>
                    <a:pt x="3" y="2"/>
                    <a:pt x="4" y="1"/>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8" name="Freeform 170"/>
            <p:cNvSpPr>
              <a:spLocks/>
            </p:cNvSpPr>
            <p:nvPr/>
          </p:nvSpPr>
          <p:spPr bwMode="auto">
            <a:xfrm>
              <a:off x="14077141" y="-2285602"/>
              <a:ext cx="6350"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3" y="68"/>
                    <a:pt x="2" y="68"/>
                  </a:cubicBezTo>
                  <a:cubicBezTo>
                    <a:pt x="0" y="1"/>
                    <a:pt x="0" y="1"/>
                    <a:pt x="0" y="1"/>
                  </a:cubicBezTo>
                  <a:cubicBezTo>
                    <a:pt x="1" y="1"/>
                    <a:pt x="1" y="1"/>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9" name="Freeform 171"/>
            <p:cNvSpPr>
              <a:spLocks/>
            </p:cNvSpPr>
            <p:nvPr/>
          </p:nvSpPr>
          <p:spPr bwMode="auto">
            <a:xfrm>
              <a:off x="14072379" y="-2284015"/>
              <a:ext cx="7938" cy="88900"/>
            </a:xfrm>
            <a:custGeom>
              <a:avLst/>
              <a:gdLst>
                <a:gd name="T0" fmla="*/ 4 w 6"/>
                <a:gd name="T1" fmla="*/ 0 h 68"/>
                <a:gd name="T2" fmla="*/ 6 w 6"/>
                <a:gd name="T3" fmla="*/ 67 h 68"/>
                <a:gd name="T4" fmla="*/ 5 w 6"/>
                <a:gd name="T5" fmla="*/ 67 h 68"/>
                <a:gd name="T6" fmla="*/ 2 w 6"/>
                <a:gd name="T7" fmla="*/ 68 h 68"/>
                <a:gd name="T8" fmla="*/ 0 w 6"/>
                <a:gd name="T9" fmla="*/ 1 h 68"/>
                <a:gd name="T10" fmla="*/ 3 w 6"/>
                <a:gd name="T11" fmla="*/ 0 h 68"/>
                <a:gd name="T12" fmla="*/ 4 w 6"/>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0"/>
                  </a:moveTo>
                  <a:cubicBezTo>
                    <a:pt x="6" y="67"/>
                    <a:pt x="6" y="67"/>
                    <a:pt x="6" y="67"/>
                  </a:cubicBezTo>
                  <a:cubicBezTo>
                    <a:pt x="6" y="67"/>
                    <a:pt x="5" y="67"/>
                    <a:pt x="5" y="67"/>
                  </a:cubicBezTo>
                  <a:cubicBezTo>
                    <a:pt x="4" y="67"/>
                    <a:pt x="3" y="68"/>
                    <a:pt x="2" y="68"/>
                  </a:cubicBezTo>
                  <a:cubicBezTo>
                    <a:pt x="0" y="1"/>
                    <a:pt x="0" y="1"/>
                    <a:pt x="0" y="1"/>
                  </a:cubicBezTo>
                  <a:cubicBezTo>
                    <a:pt x="1" y="0"/>
                    <a:pt x="2" y="0"/>
                    <a:pt x="3" y="0"/>
                  </a:cubicBezTo>
                  <a:cubicBezTo>
                    <a:pt x="4" y="0"/>
                    <a:pt x="4"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0" name="Freeform 172"/>
            <p:cNvSpPr>
              <a:spLocks/>
            </p:cNvSpPr>
            <p:nvPr/>
          </p:nvSpPr>
          <p:spPr bwMode="auto">
            <a:xfrm>
              <a:off x="14043804" y="-2282427"/>
              <a:ext cx="31750" cy="92075"/>
            </a:xfrm>
            <a:custGeom>
              <a:avLst/>
              <a:gdLst>
                <a:gd name="T0" fmla="*/ 23 w 25"/>
                <a:gd name="T1" fmla="*/ 0 h 71"/>
                <a:gd name="T2" fmla="*/ 25 w 25"/>
                <a:gd name="T3" fmla="*/ 67 h 71"/>
                <a:gd name="T4" fmla="*/ 2 w 25"/>
                <a:gd name="T5" fmla="*/ 71 h 71"/>
                <a:gd name="T6" fmla="*/ 0 w 25"/>
                <a:gd name="T7" fmla="*/ 4 h 71"/>
                <a:gd name="T8" fmla="*/ 23 w 25"/>
                <a:gd name="T9" fmla="*/ 0 h 71"/>
              </a:gdLst>
              <a:ahLst/>
              <a:cxnLst>
                <a:cxn ang="0">
                  <a:pos x="T0" y="T1"/>
                </a:cxn>
                <a:cxn ang="0">
                  <a:pos x="T2" y="T3"/>
                </a:cxn>
                <a:cxn ang="0">
                  <a:pos x="T4" y="T5"/>
                </a:cxn>
                <a:cxn ang="0">
                  <a:pos x="T6" y="T7"/>
                </a:cxn>
                <a:cxn ang="0">
                  <a:pos x="T8" y="T9"/>
                </a:cxn>
              </a:cxnLst>
              <a:rect l="0" t="0" r="r" b="b"/>
              <a:pathLst>
                <a:path w="25" h="71">
                  <a:moveTo>
                    <a:pt x="23" y="0"/>
                  </a:moveTo>
                  <a:cubicBezTo>
                    <a:pt x="25" y="67"/>
                    <a:pt x="25" y="67"/>
                    <a:pt x="25" y="67"/>
                  </a:cubicBezTo>
                  <a:cubicBezTo>
                    <a:pt x="14" y="69"/>
                    <a:pt x="2" y="71"/>
                    <a:pt x="2" y="71"/>
                  </a:cubicBezTo>
                  <a:cubicBezTo>
                    <a:pt x="0" y="4"/>
                    <a:pt x="0" y="4"/>
                    <a:pt x="0" y="4"/>
                  </a:cubicBezTo>
                  <a:cubicBezTo>
                    <a:pt x="0" y="4"/>
                    <a:pt x="12" y="2"/>
                    <a:pt x="2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1" name="Freeform 173"/>
            <p:cNvSpPr>
              <a:spLocks/>
            </p:cNvSpPr>
            <p:nvPr/>
          </p:nvSpPr>
          <p:spPr bwMode="auto">
            <a:xfrm>
              <a:off x="14010466" y="-2277665"/>
              <a:ext cx="36513" cy="88900"/>
            </a:xfrm>
            <a:custGeom>
              <a:avLst/>
              <a:gdLst>
                <a:gd name="T0" fmla="*/ 21 w 23"/>
                <a:gd name="T1" fmla="*/ 0 h 56"/>
                <a:gd name="T2" fmla="*/ 23 w 23"/>
                <a:gd name="T3" fmla="*/ 55 h 56"/>
                <a:gd name="T4" fmla="*/ 1 w 23"/>
                <a:gd name="T5" fmla="*/ 56 h 56"/>
                <a:gd name="T6" fmla="*/ 0 w 23"/>
                <a:gd name="T7" fmla="*/ 1 h 56"/>
                <a:gd name="T8" fmla="*/ 21 w 23"/>
                <a:gd name="T9" fmla="*/ 0 h 56"/>
              </a:gdLst>
              <a:ahLst/>
              <a:cxnLst>
                <a:cxn ang="0">
                  <a:pos x="T0" y="T1"/>
                </a:cxn>
                <a:cxn ang="0">
                  <a:pos x="T2" y="T3"/>
                </a:cxn>
                <a:cxn ang="0">
                  <a:pos x="T4" y="T5"/>
                </a:cxn>
                <a:cxn ang="0">
                  <a:pos x="T6" y="T7"/>
                </a:cxn>
                <a:cxn ang="0">
                  <a:pos x="T8" y="T9"/>
                </a:cxn>
              </a:cxnLst>
              <a:rect l="0" t="0" r="r" b="b"/>
              <a:pathLst>
                <a:path w="23" h="56">
                  <a:moveTo>
                    <a:pt x="21" y="0"/>
                  </a:moveTo>
                  <a:lnTo>
                    <a:pt x="23" y="55"/>
                  </a:lnTo>
                  <a:lnTo>
                    <a:pt x="1" y="56"/>
                  </a:lnTo>
                  <a:lnTo>
                    <a:pt x="0" y="1"/>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2" name="Freeform 174"/>
            <p:cNvSpPr>
              <a:spLocks/>
            </p:cNvSpPr>
            <p:nvPr/>
          </p:nvSpPr>
          <p:spPr bwMode="auto">
            <a:xfrm>
              <a:off x="13994591" y="-2279252"/>
              <a:ext cx="17463" cy="90488"/>
            </a:xfrm>
            <a:custGeom>
              <a:avLst/>
              <a:gdLst>
                <a:gd name="T0" fmla="*/ 10 w 11"/>
                <a:gd name="T1" fmla="*/ 2 h 57"/>
                <a:gd name="T2" fmla="*/ 11 w 11"/>
                <a:gd name="T3" fmla="*/ 57 h 57"/>
                <a:gd name="T4" fmla="*/ 2 w 11"/>
                <a:gd name="T5" fmla="*/ 56 h 57"/>
                <a:gd name="T6" fmla="*/ 0 w 11"/>
                <a:gd name="T7" fmla="*/ 0 h 57"/>
                <a:gd name="T8" fmla="*/ 10 w 11"/>
                <a:gd name="T9" fmla="*/ 2 h 57"/>
              </a:gdLst>
              <a:ahLst/>
              <a:cxnLst>
                <a:cxn ang="0">
                  <a:pos x="T0" y="T1"/>
                </a:cxn>
                <a:cxn ang="0">
                  <a:pos x="T2" y="T3"/>
                </a:cxn>
                <a:cxn ang="0">
                  <a:pos x="T4" y="T5"/>
                </a:cxn>
                <a:cxn ang="0">
                  <a:pos x="T6" y="T7"/>
                </a:cxn>
                <a:cxn ang="0">
                  <a:pos x="T8" y="T9"/>
                </a:cxn>
              </a:cxnLst>
              <a:rect l="0" t="0" r="r" b="b"/>
              <a:pathLst>
                <a:path w="11" h="57">
                  <a:moveTo>
                    <a:pt x="10" y="2"/>
                  </a:moveTo>
                  <a:lnTo>
                    <a:pt x="11" y="57"/>
                  </a:lnTo>
                  <a:lnTo>
                    <a:pt x="2" y="56"/>
                  </a:lnTo>
                  <a:lnTo>
                    <a:pt x="0" y="0"/>
                  </a:lnTo>
                  <a:lnTo>
                    <a:pt x="10"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3" name="Freeform 175"/>
            <p:cNvSpPr>
              <a:spLocks/>
            </p:cNvSpPr>
            <p:nvPr/>
          </p:nvSpPr>
          <p:spPr bwMode="auto">
            <a:xfrm>
              <a:off x="13991416" y="-2279252"/>
              <a:ext cx="6350" cy="95250"/>
            </a:xfrm>
            <a:custGeom>
              <a:avLst/>
              <a:gdLst>
                <a:gd name="T0" fmla="*/ 2 w 4"/>
                <a:gd name="T1" fmla="*/ 0 h 60"/>
                <a:gd name="T2" fmla="*/ 4 w 4"/>
                <a:gd name="T3" fmla="*/ 56 h 60"/>
                <a:gd name="T4" fmla="*/ 2 w 4"/>
                <a:gd name="T5" fmla="*/ 60 h 60"/>
                <a:gd name="T6" fmla="*/ 0 w 4"/>
                <a:gd name="T7" fmla="*/ 4 h 60"/>
                <a:gd name="T8" fmla="*/ 2 w 4"/>
                <a:gd name="T9" fmla="*/ 0 h 60"/>
              </a:gdLst>
              <a:ahLst/>
              <a:cxnLst>
                <a:cxn ang="0">
                  <a:pos x="T0" y="T1"/>
                </a:cxn>
                <a:cxn ang="0">
                  <a:pos x="T2" y="T3"/>
                </a:cxn>
                <a:cxn ang="0">
                  <a:pos x="T4" y="T5"/>
                </a:cxn>
                <a:cxn ang="0">
                  <a:pos x="T6" y="T7"/>
                </a:cxn>
                <a:cxn ang="0">
                  <a:pos x="T8" y="T9"/>
                </a:cxn>
              </a:cxnLst>
              <a:rect l="0" t="0" r="r" b="b"/>
              <a:pathLst>
                <a:path w="4" h="60">
                  <a:moveTo>
                    <a:pt x="2" y="0"/>
                  </a:moveTo>
                  <a:lnTo>
                    <a:pt x="4" y="56"/>
                  </a:lnTo>
                  <a:lnTo>
                    <a:pt x="2" y="60"/>
                  </a:lnTo>
                  <a:lnTo>
                    <a:pt x="0" y="4"/>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4" name="Freeform 176"/>
            <p:cNvSpPr>
              <a:spLocks/>
            </p:cNvSpPr>
            <p:nvPr/>
          </p:nvSpPr>
          <p:spPr bwMode="auto">
            <a:xfrm>
              <a:off x="13837429" y="-2279252"/>
              <a:ext cx="6350" cy="100013"/>
            </a:xfrm>
            <a:custGeom>
              <a:avLst/>
              <a:gdLst>
                <a:gd name="T0" fmla="*/ 3 w 4"/>
                <a:gd name="T1" fmla="*/ 8 h 63"/>
                <a:gd name="T2" fmla="*/ 4 w 4"/>
                <a:gd name="T3" fmla="*/ 63 h 63"/>
                <a:gd name="T4" fmla="*/ 2 w 4"/>
                <a:gd name="T5" fmla="*/ 56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6"/>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5" name="Freeform 177"/>
            <p:cNvSpPr>
              <a:spLocks/>
            </p:cNvSpPr>
            <p:nvPr/>
          </p:nvSpPr>
          <p:spPr bwMode="auto">
            <a:xfrm>
              <a:off x="13908866" y="-2268140"/>
              <a:ext cx="15875" cy="90488"/>
            </a:xfrm>
            <a:custGeom>
              <a:avLst/>
              <a:gdLst>
                <a:gd name="T0" fmla="*/ 8 w 10"/>
                <a:gd name="T1" fmla="*/ 0 h 57"/>
                <a:gd name="T2" fmla="*/ 10 w 10"/>
                <a:gd name="T3" fmla="*/ 55 h 57"/>
                <a:gd name="T4" fmla="*/ 2 w 10"/>
                <a:gd name="T5" fmla="*/ 57 h 57"/>
                <a:gd name="T6" fmla="*/ 0 w 10"/>
                <a:gd name="T7" fmla="*/ 2 h 57"/>
                <a:gd name="T8" fmla="*/ 8 w 10"/>
                <a:gd name="T9" fmla="*/ 0 h 57"/>
              </a:gdLst>
              <a:ahLst/>
              <a:cxnLst>
                <a:cxn ang="0">
                  <a:pos x="T0" y="T1"/>
                </a:cxn>
                <a:cxn ang="0">
                  <a:pos x="T2" y="T3"/>
                </a:cxn>
                <a:cxn ang="0">
                  <a:pos x="T4" y="T5"/>
                </a:cxn>
                <a:cxn ang="0">
                  <a:pos x="T6" y="T7"/>
                </a:cxn>
                <a:cxn ang="0">
                  <a:pos x="T8" y="T9"/>
                </a:cxn>
              </a:cxnLst>
              <a:rect l="0" t="0" r="r" b="b"/>
              <a:pathLst>
                <a:path w="10" h="57">
                  <a:moveTo>
                    <a:pt x="8" y="0"/>
                  </a:moveTo>
                  <a:lnTo>
                    <a:pt x="10" y="55"/>
                  </a:lnTo>
                  <a:lnTo>
                    <a:pt x="2" y="57"/>
                  </a:lnTo>
                  <a:lnTo>
                    <a:pt x="0" y="2"/>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6" name="Freeform 178"/>
            <p:cNvSpPr>
              <a:spLocks/>
            </p:cNvSpPr>
            <p:nvPr/>
          </p:nvSpPr>
          <p:spPr bwMode="auto">
            <a:xfrm>
              <a:off x="13877116" y="-2264965"/>
              <a:ext cx="34925" cy="88900"/>
            </a:xfrm>
            <a:custGeom>
              <a:avLst/>
              <a:gdLst>
                <a:gd name="T0" fmla="*/ 20 w 22"/>
                <a:gd name="T1" fmla="*/ 0 h 56"/>
                <a:gd name="T2" fmla="*/ 22 w 22"/>
                <a:gd name="T3" fmla="*/ 55 h 56"/>
                <a:gd name="T4" fmla="*/ 2 w 22"/>
                <a:gd name="T5" fmla="*/ 56 h 56"/>
                <a:gd name="T6" fmla="*/ 0 w 22"/>
                <a:gd name="T7" fmla="*/ 1 h 56"/>
                <a:gd name="T8" fmla="*/ 20 w 22"/>
                <a:gd name="T9" fmla="*/ 0 h 56"/>
              </a:gdLst>
              <a:ahLst/>
              <a:cxnLst>
                <a:cxn ang="0">
                  <a:pos x="T0" y="T1"/>
                </a:cxn>
                <a:cxn ang="0">
                  <a:pos x="T2" y="T3"/>
                </a:cxn>
                <a:cxn ang="0">
                  <a:pos x="T4" y="T5"/>
                </a:cxn>
                <a:cxn ang="0">
                  <a:pos x="T6" y="T7"/>
                </a:cxn>
                <a:cxn ang="0">
                  <a:pos x="T8" y="T9"/>
                </a:cxn>
              </a:cxnLst>
              <a:rect l="0" t="0" r="r" b="b"/>
              <a:pathLst>
                <a:path w="22" h="56">
                  <a:moveTo>
                    <a:pt x="20" y="0"/>
                  </a:moveTo>
                  <a:lnTo>
                    <a:pt x="22" y="55"/>
                  </a:lnTo>
                  <a:lnTo>
                    <a:pt x="2" y="56"/>
                  </a:lnTo>
                  <a:lnTo>
                    <a:pt x="0" y="1"/>
                  </a:lnTo>
                  <a:lnTo>
                    <a:pt x="2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7" name="Freeform 179"/>
            <p:cNvSpPr>
              <a:spLocks/>
            </p:cNvSpPr>
            <p:nvPr/>
          </p:nvSpPr>
          <p:spPr bwMode="auto">
            <a:xfrm>
              <a:off x="13842191" y="-2266552"/>
              <a:ext cx="20638" cy="92075"/>
            </a:xfrm>
            <a:custGeom>
              <a:avLst/>
              <a:gdLst>
                <a:gd name="T0" fmla="*/ 11 w 13"/>
                <a:gd name="T1" fmla="*/ 3 h 58"/>
                <a:gd name="T2" fmla="*/ 13 w 13"/>
                <a:gd name="T3" fmla="*/ 58 h 58"/>
                <a:gd name="T4" fmla="*/ 1 w 13"/>
                <a:gd name="T5" fmla="*/ 55 h 58"/>
                <a:gd name="T6" fmla="*/ 0 w 13"/>
                <a:gd name="T7" fmla="*/ 0 h 58"/>
                <a:gd name="T8" fmla="*/ 11 w 13"/>
                <a:gd name="T9" fmla="*/ 3 h 58"/>
              </a:gdLst>
              <a:ahLst/>
              <a:cxnLst>
                <a:cxn ang="0">
                  <a:pos x="T0" y="T1"/>
                </a:cxn>
                <a:cxn ang="0">
                  <a:pos x="T2" y="T3"/>
                </a:cxn>
                <a:cxn ang="0">
                  <a:pos x="T4" y="T5"/>
                </a:cxn>
                <a:cxn ang="0">
                  <a:pos x="T6" y="T7"/>
                </a:cxn>
                <a:cxn ang="0">
                  <a:pos x="T8" y="T9"/>
                </a:cxn>
              </a:cxnLst>
              <a:rect l="0" t="0" r="r" b="b"/>
              <a:pathLst>
                <a:path w="13" h="58">
                  <a:moveTo>
                    <a:pt x="11" y="3"/>
                  </a:moveTo>
                  <a:lnTo>
                    <a:pt x="13" y="58"/>
                  </a:lnTo>
                  <a:lnTo>
                    <a:pt x="1" y="55"/>
                  </a:lnTo>
                  <a:lnTo>
                    <a:pt x="0" y="0"/>
                  </a:lnTo>
                  <a:lnTo>
                    <a:pt x="11"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8" name="Freeform 180"/>
            <p:cNvSpPr>
              <a:spLocks/>
            </p:cNvSpPr>
            <p:nvPr/>
          </p:nvSpPr>
          <p:spPr bwMode="auto">
            <a:xfrm>
              <a:off x="13950141" y="-2264965"/>
              <a:ext cx="14288" cy="88900"/>
            </a:xfrm>
            <a:custGeom>
              <a:avLst/>
              <a:gdLst>
                <a:gd name="T0" fmla="*/ 7 w 9"/>
                <a:gd name="T1" fmla="*/ 0 h 56"/>
                <a:gd name="T2" fmla="*/ 9 w 9"/>
                <a:gd name="T3" fmla="*/ 56 h 56"/>
                <a:gd name="T4" fmla="*/ 1 w 9"/>
                <a:gd name="T5" fmla="*/ 56 h 56"/>
                <a:gd name="T6" fmla="*/ 0 w 9"/>
                <a:gd name="T7" fmla="*/ 0 h 56"/>
                <a:gd name="T8" fmla="*/ 7 w 9"/>
                <a:gd name="T9" fmla="*/ 0 h 56"/>
              </a:gdLst>
              <a:ahLst/>
              <a:cxnLst>
                <a:cxn ang="0">
                  <a:pos x="T0" y="T1"/>
                </a:cxn>
                <a:cxn ang="0">
                  <a:pos x="T2" y="T3"/>
                </a:cxn>
                <a:cxn ang="0">
                  <a:pos x="T4" y="T5"/>
                </a:cxn>
                <a:cxn ang="0">
                  <a:pos x="T6" y="T7"/>
                </a:cxn>
                <a:cxn ang="0">
                  <a:pos x="T8" y="T9"/>
                </a:cxn>
              </a:cxnLst>
              <a:rect l="0" t="0" r="r" b="b"/>
              <a:pathLst>
                <a:path w="9" h="56">
                  <a:moveTo>
                    <a:pt x="7" y="0"/>
                  </a:moveTo>
                  <a:lnTo>
                    <a:pt x="9" y="56"/>
                  </a:lnTo>
                  <a:lnTo>
                    <a:pt x="1" y="56"/>
                  </a:lnTo>
                  <a:lnTo>
                    <a:pt x="0" y="0"/>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9" name="Freeform 181"/>
            <p:cNvSpPr>
              <a:spLocks/>
            </p:cNvSpPr>
            <p:nvPr/>
          </p:nvSpPr>
          <p:spPr bwMode="auto">
            <a:xfrm>
              <a:off x="13921566" y="-2268140"/>
              <a:ext cx="30163" cy="92075"/>
            </a:xfrm>
            <a:custGeom>
              <a:avLst/>
              <a:gdLst>
                <a:gd name="T0" fmla="*/ 18 w 19"/>
                <a:gd name="T1" fmla="*/ 2 h 58"/>
                <a:gd name="T2" fmla="*/ 19 w 19"/>
                <a:gd name="T3" fmla="*/ 58 h 58"/>
                <a:gd name="T4" fmla="*/ 2 w 19"/>
                <a:gd name="T5" fmla="*/ 55 h 58"/>
                <a:gd name="T6" fmla="*/ 0 w 19"/>
                <a:gd name="T7" fmla="*/ 0 h 58"/>
                <a:gd name="T8" fmla="*/ 18 w 19"/>
                <a:gd name="T9" fmla="*/ 2 h 58"/>
              </a:gdLst>
              <a:ahLst/>
              <a:cxnLst>
                <a:cxn ang="0">
                  <a:pos x="T0" y="T1"/>
                </a:cxn>
                <a:cxn ang="0">
                  <a:pos x="T2" y="T3"/>
                </a:cxn>
                <a:cxn ang="0">
                  <a:pos x="T4" y="T5"/>
                </a:cxn>
                <a:cxn ang="0">
                  <a:pos x="T6" y="T7"/>
                </a:cxn>
                <a:cxn ang="0">
                  <a:pos x="T8" y="T9"/>
                </a:cxn>
              </a:cxnLst>
              <a:rect l="0" t="0" r="r" b="b"/>
              <a:pathLst>
                <a:path w="19" h="58">
                  <a:moveTo>
                    <a:pt x="18" y="2"/>
                  </a:moveTo>
                  <a:lnTo>
                    <a:pt x="19" y="58"/>
                  </a:lnTo>
                  <a:lnTo>
                    <a:pt x="2" y="55"/>
                  </a:lnTo>
                  <a:lnTo>
                    <a:pt x="0" y="0"/>
                  </a:lnTo>
                  <a:lnTo>
                    <a:pt x="18"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0" name="Freeform 182"/>
            <p:cNvSpPr>
              <a:spLocks/>
            </p:cNvSpPr>
            <p:nvPr/>
          </p:nvSpPr>
          <p:spPr bwMode="auto">
            <a:xfrm>
              <a:off x="13961254" y="-2264965"/>
              <a:ext cx="17463" cy="88900"/>
            </a:xfrm>
            <a:custGeom>
              <a:avLst/>
              <a:gdLst>
                <a:gd name="T0" fmla="*/ 10 w 11"/>
                <a:gd name="T1" fmla="*/ 0 h 56"/>
                <a:gd name="T2" fmla="*/ 11 w 11"/>
                <a:gd name="T3" fmla="*/ 56 h 56"/>
                <a:gd name="T4" fmla="*/ 2 w 11"/>
                <a:gd name="T5" fmla="*/ 56 h 56"/>
                <a:gd name="T6" fmla="*/ 0 w 11"/>
                <a:gd name="T7" fmla="*/ 0 h 56"/>
                <a:gd name="T8" fmla="*/ 10 w 11"/>
                <a:gd name="T9" fmla="*/ 0 h 56"/>
              </a:gdLst>
              <a:ahLst/>
              <a:cxnLst>
                <a:cxn ang="0">
                  <a:pos x="T0" y="T1"/>
                </a:cxn>
                <a:cxn ang="0">
                  <a:pos x="T2" y="T3"/>
                </a:cxn>
                <a:cxn ang="0">
                  <a:pos x="T4" y="T5"/>
                </a:cxn>
                <a:cxn ang="0">
                  <a:pos x="T6" y="T7"/>
                </a:cxn>
                <a:cxn ang="0">
                  <a:pos x="T8" y="T9"/>
                </a:cxn>
              </a:cxnLst>
              <a:rect l="0" t="0" r="r" b="b"/>
              <a:pathLst>
                <a:path w="11" h="56">
                  <a:moveTo>
                    <a:pt x="10" y="0"/>
                  </a:moveTo>
                  <a:lnTo>
                    <a:pt x="11" y="56"/>
                  </a:lnTo>
                  <a:lnTo>
                    <a:pt x="2" y="56"/>
                  </a:lnTo>
                  <a:lnTo>
                    <a:pt x="0" y="0"/>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1" name="Freeform 183"/>
            <p:cNvSpPr>
              <a:spLocks/>
            </p:cNvSpPr>
            <p:nvPr/>
          </p:nvSpPr>
          <p:spPr bwMode="auto">
            <a:xfrm>
              <a:off x="13977129" y="-2272902"/>
              <a:ext cx="17463" cy="96838"/>
            </a:xfrm>
            <a:custGeom>
              <a:avLst/>
              <a:gdLst>
                <a:gd name="T0" fmla="*/ 9 w 11"/>
                <a:gd name="T1" fmla="*/ 0 h 61"/>
                <a:gd name="T2" fmla="*/ 11 w 11"/>
                <a:gd name="T3" fmla="*/ 56 h 61"/>
                <a:gd name="T4" fmla="*/ 1 w 11"/>
                <a:gd name="T5" fmla="*/ 61 h 61"/>
                <a:gd name="T6" fmla="*/ 0 w 11"/>
                <a:gd name="T7" fmla="*/ 5 h 61"/>
                <a:gd name="T8" fmla="*/ 9 w 11"/>
                <a:gd name="T9" fmla="*/ 0 h 61"/>
              </a:gdLst>
              <a:ahLst/>
              <a:cxnLst>
                <a:cxn ang="0">
                  <a:pos x="T0" y="T1"/>
                </a:cxn>
                <a:cxn ang="0">
                  <a:pos x="T2" y="T3"/>
                </a:cxn>
                <a:cxn ang="0">
                  <a:pos x="T4" y="T5"/>
                </a:cxn>
                <a:cxn ang="0">
                  <a:pos x="T6" y="T7"/>
                </a:cxn>
                <a:cxn ang="0">
                  <a:pos x="T8" y="T9"/>
                </a:cxn>
              </a:cxnLst>
              <a:rect l="0" t="0" r="r" b="b"/>
              <a:pathLst>
                <a:path w="11" h="61">
                  <a:moveTo>
                    <a:pt x="9" y="0"/>
                  </a:moveTo>
                  <a:lnTo>
                    <a:pt x="11" y="56"/>
                  </a:lnTo>
                  <a:lnTo>
                    <a:pt x="1" y="61"/>
                  </a:lnTo>
                  <a:lnTo>
                    <a:pt x="0" y="5"/>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2" name="Freeform 184"/>
            <p:cNvSpPr>
              <a:spLocks/>
            </p:cNvSpPr>
            <p:nvPr/>
          </p:nvSpPr>
          <p:spPr bwMode="auto">
            <a:xfrm>
              <a:off x="13859654" y="-2261790"/>
              <a:ext cx="7938" cy="88900"/>
            </a:xfrm>
            <a:custGeom>
              <a:avLst/>
              <a:gdLst>
                <a:gd name="T0" fmla="*/ 4 w 5"/>
                <a:gd name="T1" fmla="*/ 1 h 56"/>
                <a:gd name="T2" fmla="*/ 5 w 5"/>
                <a:gd name="T3" fmla="*/ 56 h 56"/>
                <a:gd name="T4" fmla="*/ 2 w 5"/>
                <a:gd name="T5" fmla="*/ 55 h 56"/>
                <a:gd name="T6" fmla="*/ 0 w 5"/>
                <a:gd name="T7" fmla="*/ 0 h 56"/>
                <a:gd name="T8" fmla="*/ 4 w 5"/>
                <a:gd name="T9" fmla="*/ 1 h 56"/>
              </a:gdLst>
              <a:ahLst/>
              <a:cxnLst>
                <a:cxn ang="0">
                  <a:pos x="T0" y="T1"/>
                </a:cxn>
                <a:cxn ang="0">
                  <a:pos x="T2" y="T3"/>
                </a:cxn>
                <a:cxn ang="0">
                  <a:pos x="T4" y="T5"/>
                </a:cxn>
                <a:cxn ang="0">
                  <a:pos x="T6" y="T7"/>
                </a:cxn>
                <a:cxn ang="0">
                  <a:pos x="T8" y="T9"/>
                </a:cxn>
              </a:cxnLst>
              <a:rect l="0" t="0" r="r" b="b"/>
              <a:pathLst>
                <a:path w="5" h="56">
                  <a:moveTo>
                    <a:pt x="4" y="1"/>
                  </a:moveTo>
                  <a:lnTo>
                    <a:pt x="5" y="56"/>
                  </a:lnTo>
                  <a:lnTo>
                    <a:pt x="2" y="55"/>
                  </a:lnTo>
                  <a:lnTo>
                    <a:pt x="0" y="0"/>
                  </a:lnTo>
                  <a:lnTo>
                    <a:pt x="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3" name="Freeform 185"/>
            <p:cNvSpPr>
              <a:spLocks/>
            </p:cNvSpPr>
            <p:nvPr/>
          </p:nvSpPr>
          <p:spPr bwMode="auto">
            <a:xfrm>
              <a:off x="13866004" y="-2263377"/>
              <a:ext cx="14288" cy="90488"/>
            </a:xfrm>
            <a:custGeom>
              <a:avLst/>
              <a:gdLst>
                <a:gd name="T0" fmla="*/ 7 w 9"/>
                <a:gd name="T1" fmla="*/ 0 h 57"/>
                <a:gd name="T2" fmla="*/ 9 w 9"/>
                <a:gd name="T3" fmla="*/ 55 h 57"/>
                <a:gd name="T4" fmla="*/ 1 w 9"/>
                <a:gd name="T5" fmla="*/ 57 h 57"/>
                <a:gd name="T6" fmla="*/ 0 w 9"/>
                <a:gd name="T7" fmla="*/ 2 h 57"/>
                <a:gd name="T8" fmla="*/ 7 w 9"/>
                <a:gd name="T9" fmla="*/ 0 h 57"/>
              </a:gdLst>
              <a:ahLst/>
              <a:cxnLst>
                <a:cxn ang="0">
                  <a:pos x="T0" y="T1"/>
                </a:cxn>
                <a:cxn ang="0">
                  <a:pos x="T2" y="T3"/>
                </a:cxn>
                <a:cxn ang="0">
                  <a:pos x="T4" y="T5"/>
                </a:cxn>
                <a:cxn ang="0">
                  <a:pos x="T6" y="T7"/>
                </a:cxn>
                <a:cxn ang="0">
                  <a:pos x="T8" y="T9"/>
                </a:cxn>
              </a:cxnLst>
              <a:rect l="0" t="0" r="r" b="b"/>
              <a:pathLst>
                <a:path w="9" h="57">
                  <a:moveTo>
                    <a:pt x="7" y="0"/>
                  </a:moveTo>
                  <a:lnTo>
                    <a:pt x="9" y="55"/>
                  </a:lnTo>
                  <a:lnTo>
                    <a:pt x="1" y="57"/>
                  </a:lnTo>
                  <a:lnTo>
                    <a:pt x="0" y="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4" name="Freeform 186"/>
            <p:cNvSpPr>
              <a:spLocks/>
            </p:cNvSpPr>
            <p:nvPr/>
          </p:nvSpPr>
          <p:spPr bwMode="auto">
            <a:xfrm>
              <a:off x="13821554" y="-2393552"/>
              <a:ext cx="341313" cy="133350"/>
            </a:xfrm>
            <a:custGeom>
              <a:avLst/>
              <a:gdLst>
                <a:gd name="T0" fmla="*/ 53 w 273"/>
                <a:gd name="T1" fmla="*/ 0 h 102"/>
                <a:gd name="T2" fmla="*/ 73 w 273"/>
                <a:gd name="T3" fmla="*/ 0 h 102"/>
                <a:gd name="T4" fmla="*/ 102 w 273"/>
                <a:gd name="T5" fmla="*/ 4 h 102"/>
                <a:gd name="T6" fmla="*/ 131 w 273"/>
                <a:gd name="T7" fmla="*/ 8 h 102"/>
                <a:gd name="T8" fmla="*/ 163 w 273"/>
                <a:gd name="T9" fmla="*/ 7 h 102"/>
                <a:gd name="T10" fmla="*/ 187 w 273"/>
                <a:gd name="T11" fmla="*/ 3 h 102"/>
                <a:gd name="T12" fmla="*/ 190 w 273"/>
                <a:gd name="T13" fmla="*/ 3 h 102"/>
                <a:gd name="T14" fmla="*/ 227 w 273"/>
                <a:gd name="T15" fmla="*/ 8 h 102"/>
                <a:gd name="T16" fmla="*/ 266 w 273"/>
                <a:gd name="T17" fmla="*/ 12 h 102"/>
                <a:gd name="T18" fmla="*/ 273 w 273"/>
                <a:gd name="T19" fmla="*/ 12 h 102"/>
                <a:gd name="T20" fmla="*/ 273 w 273"/>
                <a:gd name="T21" fmla="*/ 17 h 102"/>
                <a:gd name="T22" fmla="*/ 266 w 273"/>
                <a:gd name="T23" fmla="*/ 24 h 102"/>
                <a:gd name="T24" fmla="*/ 256 w 273"/>
                <a:gd name="T25" fmla="*/ 42 h 102"/>
                <a:gd name="T26" fmla="*/ 247 w 273"/>
                <a:gd name="T27" fmla="*/ 52 h 102"/>
                <a:gd name="T28" fmla="*/ 241 w 273"/>
                <a:gd name="T29" fmla="*/ 59 h 102"/>
                <a:gd name="T30" fmla="*/ 228 w 273"/>
                <a:gd name="T31" fmla="*/ 65 h 102"/>
                <a:gd name="T32" fmla="*/ 220 w 273"/>
                <a:gd name="T33" fmla="*/ 72 h 102"/>
                <a:gd name="T34" fmla="*/ 204 w 273"/>
                <a:gd name="T35" fmla="*/ 84 h 102"/>
                <a:gd name="T36" fmla="*/ 178 w 273"/>
                <a:gd name="T37" fmla="*/ 89 h 102"/>
                <a:gd name="T38" fmla="*/ 151 w 273"/>
                <a:gd name="T39" fmla="*/ 90 h 102"/>
                <a:gd name="T40" fmla="*/ 139 w 273"/>
                <a:gd name="T41" fmla="*/ 88 h 102"/>
                <a:gd name="T42" fmla="*/ 136 w 273"/>
                <a:gd name="T43" fmla="*/ 92 h 102"/>
                <a:gd name="T44" fmla="*/ 124 w 273"/>
                <a:gd name="T45" fmla="*/ 99 h 102"/>
                <a:gd name="T46" fmla="*/ 112 w 273"/>
                <a:gd name="T47" fmla="*/ 99 h 102"/>
                <a:gd name="T48" fmla="*/ 103 w 273"/>
                <a:gd name="T49" fmla="*/ 99 h 102"/>
                <a:gd name="T50" fmla="*/ 80 w 273"/>
                <a:gd name="T51" fmla="*/ 96 h 102"/>
                <a:gd name="T52" fmla="*/ 70 w 273"/>
                <a:gd name="T53" fmla="*/ 98 h 102"/>
                <a:gd name="T54" fmla="*/ 45 w 273"/>
                <a:gd name="T55" fmla="*/ 100 h 102"/>
                <a:gd name="T56" fmla="*/ 35 w 273"/>
                <a:gd name="T57" fmla="*/ 102 h 102"/>
                <a:gd name="T58" fmla="*/ 31 w 273"/>
                <a:gd name="T59" fmla="*/ 101 h 102"/>
                <a:gd name="T60" fmla="*/ 16 w 273"/>
                <a:gd name="T61" fmla="*/ 97 h 102"/>
                <a:gd name="T62" fmla="*/ 13 w 273"/>
                <a:gd name="T63" fmla="*/ 88 h 102"/>
                <a:gd name="T64" fmla="*/ 0 w 273"/>
                <a:gd name="T65" fmla="*/ 77 h 102"/>
                <a:gd name="T66" fmla="*/ 1 w 273"/>
                <a:gd name="T67" fmla="*/ 62 h 102"/>
                <a:gd name="T68" fmla="*/ 13 w 273"/>
                <a:gd name="T69" fmla="*/ 62 h 102"/>
                <a:gd name="T70" fmla="*/ 25 w 273"/>
                <a:gd name="T71" fmla="*/ 61 h 102"/>
                <a:gd name="T72" fmla="*/ 27 w 273"/>
                <a:gd name="T73" fmla="*/ 59 h 102"/>
                <a:gd name="T74" fmla="*/ 33 w 273"/>
                <a:gd name="T75" fmla="*/ 54 h 102"/>
                <a:gd name="T76" fmla="*/ 32 w 273"/>
                <a:gd name="T77" fmla="*/ 52 h 102"/>
                <a:gd name="T78" fmla="*/ 17 w 273"/>
                <a:gd name="T79" fmla="*/ 57 h 102"/>
                <a:gd name="T80" fmla="*/ 2 w 273"/>
                <a:gd name="T81" fmla="*/ 57 h 102"/>
                <a:gd name="T82" fmla="*/ 0 w 273"/>
                <a:gd name="T83" fmla="*/ 44 h 102"/>
                <a:gd name="T84" fmla="*/ 3 w 273"/>
                <a:gd name="T85" fmla="*/ 39 h 102"/>
                <a:gd name="T86" fmla="*/ 1 w 273"/>
                <a:gd name="T87" fmla="*/ 31 h 102"/>
                <a:gd name="T88" fmla="*/ 8 w 273"/>
                <a:gd name="T89" fmla="*/ 29 h 102"/>
                <a:gd name="T90" fmla="*/ 18 w 273"/>
                <a:gd name="T91" fmla="*/ 33 h 102"/>
                <a:gd name="T92" fmla="*/ 31 w 273"/>
                <a:gd name="T93" fmla="*/ 35 h 102"/>
                <a:gd name="T94" fmla="*/ 28 w 273"/>
                <a:gd name="T95" fmla="*/ 32 h 102"/>
                <a:gd name="T96" fmla="*/ 12 w 273"/>
                <a:gd name="T97" fmla="*/ 26 h 102"/>
                <a:gd name="T98" fmla="*/ 15 w 273"/>
                <a:gd name="T99" fmla="*/ 12 h 102"/>
                <a:gd name="T100" fmla="*/ 31 w 273"/>
                <a:gd name="T101" fmla="*/ 3 h 102"/>
                <a:gd name="T102" fmla="*/ 53 w 273"/>
                <a:gd name="T10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3" h="102">
                  <a:moveTo>
                    <a:pt x="53" y="0"/>
                  </a:moveTo>
                  <a:cubicBezTo>
                    <a:pt x="73" y="0"/>
                    <a:pt x="73" y="0"/>
                    <a:pt x="73" y="0"/>
                  </a:cubicBezTo>
                  <a:cubicBezTo>
                    <a:pt x="102" y="4"/>
                    <a:pt x="102" y="4"/>
                    <a:pt x="102" y="4"/>
                  </a:cubicBezTo>
                  <a:cubicBezTo>
                    <a:pt x="131" y="8"/>
                    <a:pt x="131" y="8"/>
                    <a:pt x="131" y="8"/>
                  </a:cubicBezTo>
                  <a:cubicBezTo>
                    <a:pt x="163" y="7"/>
                    <a:pt x="163" y="7"/>
                    <a:pt x="163" y="7"/>
                  </a:cubicBezTo>
                  <a:cubicBezTo>
                    <a:pt x="164" y="7"/>
                    <a:pt x="174" y="3"/>
                    <a:pt x="187" y="3"/>
                  </a:cubicBezTo>
                  <a:cubicBezTo>
                    <a:pt x="188" y="3"/>
                    <a:pt x="189" y="3"/>
                    <a:pt x="190" y="3"/>
                  </a:cubicBezTo>
                  <a:cubicBezTo>
                    <a:pt x="204" y="4"/>
                    <a:pt x="226" y="8"/>
                    <a:pt x="227" y="8"/>
                  </a:cubicBezTo>
                  <a:cubicBezTo>
                    <a:pt x="266" y="12"/>
                    <a:pt x="266" y="12"/>
                    <a:pt x="266" y="12"/>
                  </a:cubicBezTo>
                  <a:cubicBezTo>
                    <a:pt x="273" y="12"/>
                    <a:pt x="273" y="12"/>
                    <a:pt x="273" y="12"/>
                  </a:cubicBezTo>
                  <a:cubicBezTo>
                    <a:pt x="273" y="17"/>
                    <a:pt x="273" y="17"/>
                    <a:pt x="273" y="17"/>
                  </a:cubicBezTo>
                  <a:cubicBezTo>
                    <a:pt x="266" y="24"/>
                    <a:pt x="266" y="24"/>
                    <a:pt x="266" y="24"/>
                  </a:cubicBezTo>
                  <a:cubicBezTo>
                    <a:pt x="256" y="42"/>
                    <a:pt x="256" y="42"/>
                    <a:pt x="256" y="42"/>
                  </a:cubicBezTo>
                  <a:cubicBezTo>
                    <a:pt x="247" y="52"/>
                    <a:pt x="247" y="52"/>
                    <a:pt x="247" y="52"/>
                  </a:cubicBezTo>
                  <a:cubicBezTo>
                    <a:pt x="241" y="59"/>
                    <a:pt x="241" y="59"/>
                    <a:pt x="241" y="59"/>
                  </a:cubicBezTo>
                  <a:cubicBezTo>
                    <a:pt x="228" y="65"/>
                    <a:pt x="228" y="65"/>
                    <a:pt x="228" y="65"/>
                  </a:cubicBezTo>
                  <a:cubicBezTo>
                    <a:pt x="220" y="72"/>
                    <a:pt x="220" y="72"/>
                    <a:pt x="220" y="72"/>
                  </a:cubicBezTo>
                  <a:cubicBezTo>
                    <a:pt x="220" y="73"/>
                    <a:pt x="217" y="82"/>
                    <a:pt x="204" y="84"/>
                  </a:cubicBezTo>
                  <a:cubicBezTo>
                    <a:pt x="192" y="86"/>
                    <a:pt x="179" y="89"/>
                    <a:pt x="178" y="89"/>
                  </a:cubicBezTo>
                  <a:cubicBezTo>
                    <a:pt x="151" y="90"/>
                    <a:pt x="151" y="90"/>
                    <a:pt x="151" y="90"/>
                  </a:cubicBezTo>
                  <a:cubicBezTo>
                    <a:pt x="139" y="88"/>
                    <a:pt x="139" y="88"/>
                    <a:pt x="139" y="88"/>
                  </a:cubicBezTo>
                  <a:cubicBezTo>
                    <a:pt x="136" y="92"/>
                    <a:pt x="136" y="92"/>
                    <a:pt x="136" y="92"/>
                  </a:cubicBezTo>
                  <a:cubicBezTo>
                    <a:pt x="124" y="99"/>
                    <a:pt x="124" y="99"/>
                    <a:pt x="124" y="99"/>
                  </a:cubicBezTo>
                  <a:cubicBezTo>
                    <a:pt x="112" y="99"/>
                    <a:pt x="112" y="99"/>
                    <a:pt x="112" y="99"/>
                  </a:cubicBezTo>
                  <a:cubicBezTo>
                    <a:pt x="103" y="99"/>
                    <a:pt x="103" y="99"/>
                    <a:pt x="103" y="99"/>
                  </a:cubicBezTo>
                  <a:cubicBezTo>
                    <a:pt x="80" y="96"/>
                    <a:pt x="80" y="96"/>
                    <a:pt x="80" y="96"/>
                  </a:cubicBezTo>
                  <a:cubicBezTo>
                    <a:pt x="70" y="98"/>
                    <a:pt x="70" y="98"/>
                    <a:pt x="70" y="98"/>
                  </a:cubicBezTo>
                  <a:cubicBezTo>
                    <a:pt x="45" y="100"/>
                    <a:pt x="45" y="100"/>
                    <a:pt x="45" y="100"/>
                  </a:cubicBezTo>
                  <a:cubicBezTo>
                    <a:pt x="35" y="102"/>
                    <a:pt x="35" y="102"/>
                    <a:pt x="35" y="102"/>
                  </a:cubicBezTo>
                  <a:cubicBezTo>
                    <a:pt x="31" y="101"/>
                    <a:pt x="31" y="101"/>
                    <a:pt x="31" y="101"/>
                  </a:cubicBezTo>
                  <a:cubicBezTo>
                    <a:pt x="16" y="97"/>
                    <a:pt x="16" y="97"/>
                    <a:pt x="16" y="97"/>
                  </a:cubicBezTo>
                  <a:cubicBezTo>
                    <a:pt x="13" y="88"/>
                    <a:pt x="13" y="88"/>
                    <a:pt x="13" y="88"/>
                  </a:cubicBezTo>
                  <a:cubicBezTo>
                    <a:pt x="0" y="77"/>
                    <a:pt x="0" y="77"/>
                    <a:pt x="0" y="77"/>
                  </a:cubicBezTo>
                  <a:cubicBezTo>
                    <a:pt x="1" y="62"/>
                    <a:pt x="1" y="62"/>
                    <a:pt x="1" y="62"/>
                  </a:cubicBezTo>
                  <a:cubicBezTo>
                    <a:pt x="13" y="62"/>
                    <a:pt x="13" y="62"/>
                    <a:pt x="13" y="62"/>
                  </a:cubicBezTo>
                  <a:cubicBezTo>
                    <a:pt x="25" y="61"/>
                    <a:pt x="25" y="61"/>
                    <a:pt x="25" y="61"/>
                  </a:cubicBezTo>
                  <a:cubicBezTo>
                    <a:pt x="27" y="59"/>
                    <a:pt x="27" y="59"/>
                    <a:pt x="27" y="59"/>
                  </a:cubicBezTo>
                  <a:cubicBezTo>
                    <a:pt x="33" y="54"/>
                    <a:pt x="33" y="54"/>
                    <a:pt x="33" y="54"/>
                  </a:cubicBezTo>
                  <a:cubicBezTo>
                    <a:pt x="32" y="52"/>
                    <a:pt x="32" y="52"/>
                    <a:pt x="32" y="52"/>
                  </a:cubicBezTo>
                  <a:cubicBezTo>
                    <a:pt x="17" y="57"/>
                    <a:pt x="17" y="57"/>
                    <a:pt x="17" y="57"/>
                  </a:cubicBezTo>
                  <a:cubicBezTo>
                    <a:pt x="2" y="57"/>
                    <a:pt x="2" y="57"/>
                    <a:pt x="2" y="57"/>
                  </a:cubicBezTo>
                  <a:cubicBezTo>
                    <a:pt x="0" y="44"/>
                    <a:pt x="0" y="44"/>
                    <a:pt x="0" y="44"/>
                  </a:cubicBezTo>
                  <a:cubicBezTo>
                    <a:pt x="3" y="39"/>
                    <a:pt x="3" y="39"/>
                    <a:pt x="3" y="39"/>
                  </a:cubicBezTo>
                  <a:cubicBezTo>
                    <a:pt x="1" y="31"/>
                    <a:pt x="1" y="31"/>
                    <a:pt x="1" y="31"/>
                  </a:cubicBezTo>
                  <a:cubicBezTo>
                    <a:pt x="8" y="29"/>
                    <a:pt x="8" y="29"/>
                    <a:pt x="8" y="29"/>
                  </a:cubicBezTo>
                  <a:cubicBezTo>
                    <a:pt x="18" y="33"/>
                    <a:pt x="18" y="33"/>
                    <a:pt x="18" y="33"/>
                  </a:cubicBezTo>
                  <a:cubicBezTo>
                    <a:pt x="31" y="35"/>
                    <a:pt x="31" y="35"/>
                    <a:pt x="31" y="35"/>
                  </a:cubicBezTo>
                  <a:cubicBezTo>
                    <a:pt x="28" y="32"/>
                    <a:pt x="28" y="32"/>
                    <a:pt x="28" y="32"/>
                  </a:cubicBezTo>
                  <a:cubicBezTo>
                    <a:pt x="12" y="26"/>
                    <a:pt x="12" y="26"/>
                    <a:pt x="12" y="26"/>
                  </a:cubicBezTo>
                  <a:cubicBezTo>
                    <a:pt x="15" y="12"/>
                    <a:pt x="15" y="12"/>
                    <a:pt x="15" y="12"/>
                  </a:cubicBezTo>
                  <a:cubicBezTo>
                    <a:pt x="31" y="3"/>
                    <a:pt x="31" y="3"/>
                    <a:pt x="31" y="3"/>
                  </a:cubicBezTo>
                  <a:lnTo>
                    <a:pt x="5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5" name="Freeform 187"/>
            <p:cNvSpPr>
              <a:spLocks/>
            </p:cNvSpPr>
            <p:nvPr/>
          </p:nvSpPr>
          <p:spPr bwMode="auto">
            <a:xfrm>
              <a:off x="14564504" y="-2291952"/>
              <a:ext cx="3175" cy="101600"/>
            </a:xfrm>
            <a:custGeom>
              <a:avLst/>
              <a:gdLst>
                <a:gd name="T0" fmla="*/ 0 w 2"/>
                <a:gd name="T1" fmla="*/ 0 h 64"/>
                <a:gd name="T2" fmla="*/ 1 w 2"/>
                <a:gd name="T3" fmla="*/ 55 h 64"/>
                <a:gd name="T4" fmla="*/ 2 w 2"/>
                <a:gd name="T5" fmla="*/ 64 h 64"/>
                <a:gd name="T6" fmla="*/ 0 w 2"/>
                <a:gd name="T7" fmla="*/ 8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1" y="55"/>
                  </a:lnTo>
                  <a:lnTo>
                    <a:pt x="2" y="64"/>
                  </a:lnTo>
                  <a:lnTo>
                    <a:pt x="0" y="8"/>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6" name="Freeform 188"/>
            <p:cNvSpPr>
              <a:spLocks/>
            </p:cNvSpPr>
            <p:nvPr/>
          </p:nvSpPr>
          <p:spPr bwMode="auto">
            <a:xfrm>
              <a:off x="13812029" y="-2268140"/>
              <a:ext cx="3175" cy="104775"/>
            </a:xfrm>
            <a:custGeom>
              <a:avLst/>
              <a:gdLst>
                <a:gd name="T0" fmla="*/ 0 w 2"/>
                <a:gd name="T1" fmla="*/ 0 h 66"/>
                <a:gd name="T2" fmla="*/ 2 w 2"/>
                <a:gd name="T3" fmla="*/ 55 h 66"/>
                <a:gd name="T4" fmla="*/ 2 w 2"/>
                <a:gd name="T5" fmla="*/ 66 h 66"/>
                <a:gd name="T6" fmla="*/ 0 w 2"/>
                <a:gd name="T7" fmla="*/ 11 h 66"/>
                <a:gd name="T8" fmla="*/ 0 w 2"/>
                <a:gd name="T9" fmla="*/ 0 h 66"/>
              </a:gdLst>
              <a:ahLst/>
              <a:cxnLst>
                <a:cxn ang="0">
                  <a:pos x="T0" y="T1"/>
                </a:cxn>
                <a:cxn ang="0">
                  <a:pos x="T2" y="T3"/>
                </a:cxn>
                <a:cxn ang="0">
                  <a:pos x="T4" y="T5"/>
                </a:cxn>
                <a:cxn ang="0">
                  <a:pos x="T6" y="T7"/>
                </a:cxn>
                <a:cxn ang="0">
                  <a:pos x="T8" y="T9"/>
                </a:cxn>
              </a:cxnLst>
              <a:rect l="0" t="0" r="r" b="b"/>
              <a:pathLst>
                <a:path w="2" h="66">
                  <a:moveTo>
                    <a:pt x="0" y="0"/>
                  </a:moveTo>
                  <a:lnTo>
                    <a:pt x="2" y="55"/>
                  </a:lnTo>
                  <a:lnTo>
                    <a:pt x="2" y="66"/>
                  </a:lnTo>
                  <a:lnTo>
                    <a:pt x="0" y="11"/>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7" name="Freeform 189"/>
            <p:cNvSpPr>
              <a:spLocks/>
            </p:cNvSpPr>
            <p:nvPr/>
          </p:nvSpPr>
          <p:spPr bwMode="auto">
            <a:xfrm>
              <a:off x="14481954" y="-2296715"/>
              <a:ext cx="15875" cy="117475"/>
            </a:xfrm>
            <a:custGeom>
              <a:avLst/>
              <a:gdLst>
                <a:gd name="T0" fmla="*/ 8 w 10"/>
                <a:gd name="T1" fmla="*/ 0 h 74"/>
                <a:gd name="T2" fmla="*/ 10 w 10"/>
                <a:gd name="T3" fmla="*/ 55 h 74"/>
                <a:gd name="T4" fmla="*/ 1 w 10"/>
                <a:gd name="T5" fmla="*/ 74 h 74"/>
                <a:gd name="T6" fmla="*/ 0 w 10"/>
                <a:gd name="T7" fmla="*/ 19 h 74"/>
                <a:gd name="T8" fmla="*/ 8 w 10"/>
                <a:gd name="T9" fmla="*/ 0 h 74"/>
              </a:gdLst>
              <a:ahLst/>
              <a:cxnLst>
                <a:cxn ang="0">
                  <a:pos x="T0" y="T1"/>
                </a:cxn>
                <a:cxn ang="0">
                  <a:pos x="T2" y="T3"/>
                </a:cxn>
                <a:cxn ang="0">
                  <a:pos x="T4" y="T5"/>
                </a:cxn>
                <a:cxn ang="0">
                  <a:pos x="T6" y="T7"/>
                </a:cxn>
                <a:cxn ang="0">
                  <a:pos x="T8" y="T9"/>
                </a:cxn>
              </a:cxnLst>
              <a:rect l="0" t="0" r="r" b="b"/>
              <a:pathLst>
                <a:path w="10" h="74">
                  <a:moveTo>
                    <a:pt x="8" y="0"/>
                  </a:moveTo>
                  <a:lnTo>
                    <a:pt x="10" y="55"/>
                  </a:lnTo>
                  <a:lnTo>
                    <a:pt x="1" y="74"/>
                  </a:lnTo>
                  <a:lnTo>
                    <a:pt x="0" y="19"/>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8" name="Freeform 190"/>
            <p:cNvSpPr>
              <a:spLocks/>
            </p:cNvSpPr>
            <p:nvPr/>
          </p:nvSpPr>
          <p:spPr bwMode="auto">
            <a:xfrm>
              <a:off x="14613716" y="-2271315"/>
              <a:ext cx="4763" cy="96838"/>
            </a:xfrm>
            <a:custGeom>
              <a:avLst/>
              <a:gdLst>
                <a:gd name="T0" fmla="*/ 2 w 3"/>
                <a:gd name="T1" fmla="*/ 0 h 61"/>
                <a:gd name="T2" fmla="*/ 3 w 3"/>
                <a:gd name="T3" fmla="*/ 55 h 61"/>
                <a:gd name="T4" fmla="*/ 2 w 3"/>
                <a:gd name="T5" fmla="*/ 61 h 61"/>
                <a:gd name="T6" fmla="*/ 0 w 3"/>
                <a:gd name="T7" fmla="*/ 6 h 61"/>
                <a:gd name="T8" fmla="*/ 2 w 3"/>
                <a:gd name="T9" fmla="*/ 0 h 61"/>
              </a:gdLst>
              <a:ahLst/>
              <a:cxnLst>
                <a:cxn ang="0">
                  <a:pos x="T0" y="T1"/>
                </a:cxn>
                <a:cxn ang="0">
                  <a:pos x="T2" y="T3"/>
                </a:cxn>
                <a:cxn ang="0">
                  <a:pos x="T4" y="T5"/>
                </a:cxn>
                <a:cxn ang="0">
                  <a:pos x="T6" y="T7"/>
                </a:cxn>
                <a:cxn ang="0">
                  <a:pos x="T8" y="T9"/>
                </a:cxn>
              </a:cxnLst>
              <a:rect l="0" t="0" r="r" b="b"/>
              <a:pathLst>
                <a:path w="3" h="61">
                  <a:moveTo>
                    <a:pt x="2" y="0"/>
                  </a:moveTo>
                  <a:lnTo>
                    <a:pt x="3" y="55"/>
                  </a:lnTo>
                  <a:lnTo>
                    <a:pt x="2" y="61"/>
                  </a:lnTo>
                  <a:lnTo>
                    <a:pt x="0" y="6"/>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9" name="Freeform 191"/>
            <p:cNvSpPr>
              <a:spLocks/>
            </p:cNvSpPr>
            <p:nvPr/>
          </p:nvSpPr>
          <p:spPr bwMode="auto">
            <a:xfrm>
              <a:off x="14005704" y="-2260202"/>
              <a:ext cx="9525" cy="106363"/>
            </a:xfrm>
            <a:custGeom>
              <a:avLst/>
              <a:gdLst>
                <a:gd name="T0" fmla="*/ 5 w 6"/>
                <a:gd name="T1" fmla="*/ 0 h 67"/>
                <a:gd name="T2" fmla="*/ 6 w 6"/>
                <a:gd name="T3" fmla="*/ 55 h 67"/>
                <a:gd name="T4" fmla="*/ 2 w 6"/>
                <a:gd name="T5" fmla="*/ 67 h 67"/>
                <a:gd name="T6" fmla="*/ 0 w 6"/>
                <a:gd name="T7" fmla="*/ 11 h 67"/>
                <a:gd name="T8" fmla="*/ 5 w 6"/>
                <a:gd name="T9" fmla="*/ 0 h 67"/>
              </a:gdLst>
              <a:ahLst/>
              <a:cxnLst>
                <a:cxn ang="0">
                  <a:pos x="T0" y="T1"/>
                </a:cxn>
                <a:cxn ang="0">
                  <a:pos x="T2" y="T3"/>
                </a:cxn>
                <a:cxn ang="0">
                  <a:pos x="T4" y="T5"/>
                </a:cxn>
                <a:cxn ang="0">
                  <a:pos x="T6" y="T7"/>
                </a:cxn>
                <a:cxn ang="0">
                  <a:pos x="T8" y="T9"/>
                </a:cxn>
              </a:cxnLst>
              <a:rect l="0" t="0" r="r" b="b"/>
              <a:pathLst>
                <a:path w="6" h="67">
                  <a:moveTo>
                    <a:pt x="5" y="0"/>
                  </a:moveTo>
                  <a:lnTo>
                    <a:pt x="6" y="55"/>
                  </a:lnTo>
                  <a:lnTo>
                    <a:pt x="2" y="67"/>
                  </a:lnTo>
                  <a:lnTo>
                    <a:pt x="0" y="11"/>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0" name="Freeform 192"/>
            <p:cNvSpPr>
              <a:spLocks/>
            </p:cNvSpPr>
            <p:nvPr/>
          </p:nvSpPr>
          <p:spPr bwMode="auto">
            <a:xfrm>
              <a:off x="13932679" y="-2245915"/>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1" name="Freeform 193"/>
            <p:cNvSpPr>
              <a:spLocks/>
            </p:cNvSpPr>
            <p:nvPr/>
          </p:nvSpPr>
          <p:spPr bwMode="auto">
            <a:xfrm>
              <a:off x="14680391" y="-2268140"/>
              <a:ext cx="4763" cy="95250"/>
            </a:xfrm>
            <a:custGeom>
              <a:avLst/>
              <a:gdLst>
                <a:gd name="T0" fmla="*/ 2 w 3"/>
                <a:gd name="T1" fmla="*/ 0 h 60"/>
                <a:gd name="T2" fmla="*/ 3 w 3"/>
                <a:gd name="T3" fmla="*/ 55 h 60"/>
                <a:gd name="T4" fmla="*/ 2 w 3"/>
                <a:gd name="T5" fmla="*/ 60 h 60"/>
                <a:gd name="T6" fmla="*/ 0 w 3"/>
                <a:gd name="T7" fmla="*/ 5 h 60"/>
                <a:gd name="T8" fmla="*/ 2 w 3"/>
                <a:gd name="T9" fmla="*/ 0 h 60"/>
              </a:gdLst>
              <a:ahLst/>
              <a:cxnLst>
                <a:cxn ang="0">
                  <a:pos x="T0" y="T1"/>
                </a:cxn>
                <a:cxn ang="0">
                  <a:pos x="T2" y="T3"/>
                </a:cxn>
                <a:cxn ang="0">
                  <a:pos x="T4" y="T5"/>
                </a:cxn>
                <a:cxn ang="0">
                  <a:pos x="T6" y="T7"/>
                </a:cxn>
                <a:cxn ang="0">
                  <a:pos x="T8" y="T9"/>
                </a:cxn>
              </a:cxnLst>
              <a:rect l="0" t="0" r="r" b="b"/>
              <a:pathLst>
                <a:path w="3" h="60">
                  <a:moveTo>
                    <a:pt x="2" y="0"/>
                  </a:moveTo>
                  <a:lnTo>
                    <a:pt x="3" y="55"/>
                  </a:lnTo>
                  <a:lnTo>
                    <a:pt x="2" y="60"/>
                  </a:lnTo>
                  <a:lnTo>
                    <a:pt x="0" y="5"/>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2" name="Freeform 194"/>
            <p:cNvSpPr>
              <a:spLocks/>
            </p:cNvSpPr>
            <p:nvPr/>
          </p:nvSpPr>
          <p:spPr bwMode="auto">
            <a:xfrm>
              <a:off x="14467666" y="-2266552"/>
              <a:ext cx="15875" cy="103188"/>
            </a:xfrm>
            <a:custGeom>
              <a:avLst/>
              <a:gdLst>
                <a:gd name="T0" fmla="*/ 9 w 10"/>
                <a:gd name="T1" fmla="*/ 0 h 65"/>
                <a:gd name="T2" fmla="*/ 10 w 10"/>
                <a:gd name="T3" fmla="*/ 55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5"/>
                  </a:lnTo>
                  <a:lnTo>
                    <a:pt x="2" y="65"/>
                  </a:lnTo>
                  <a:lnTo>
                    <a:pt x="0" y="10"/>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3" name="Freeform 195"/>
            <p:cNvSpPr>
              <a:spLocks/>
            </p:cNvSpPr>
            <p:nvPr/>
          </p:nvSpPr>
          <p:spPr bwMode="auto">
            <a:xfrm>
              <a:off x="13932679" y="-2239565"/>
              <a:ext cx="3175" cy="95250"/>
            </a:xfrm>
            <a:custGeom>
              <a:avLst/>
              <a:gdLst>
                <a:gd name="T0" fmla="*/ 0 w 2"/>
                <a:gd name="T1" fmla="*/ 0 h 60"/>
                <a:gd name="T2" fmla="*/ 2 w 2"/>
                <a:gd name="T3" fmla="*/ 55 h 60"/>
                <a:gd name="T4" fmla="*/ 2 w 2"/>
                <a:gd name="T5" fmla="*/ 60 h 60"/>
                <a:gd name="T6" fmla="*/ 0 w 2"/>
                <a:gd name="T7" fmla="*/ 5 h 60"/>
                <a:gd name="T8" fmla="*/ 0 w 2"/>
                <a:gd name="T9" fmla="*/ 0 h 60"/>
              </a:gdLst>
              <a:ahLst/>
              <a:cxnLst>
                <a:cxn ang="0">
                  <a:pos x="T0" y="T1"/>
                </a:cxn>
                <a:cxn ang="0">
                  <a:pos x="T2" y="T3"/>
                </a:cxn>
                <a:cxn ang="0">
                  <a:pos x="T4" y="T5"/>
                </a:cxn>
                <a:cxn ang="0">
                  <a:pos x="T6" y="T7"/>
                </a:cxn>
                <a:cxn ang="0">
                  <a:pos x="T8" y="T9"/>
                </a:cxn>
              </a:cxnLst>
              <a:rect l="0" t="0" r="r" b="b"/>
              <a:pathLst>
                <a:path w="2" h="60">
                  <a:moveTo>
                    <a:pt x="0" y="0"/>
                  </a:moveTo>
                  <a:lnTo>
                    <a:pt x="2" y="55"/>
                  </a:lnTo>
                  <a:lnTo>
                    <a:pt x="2" y="60"/>
                  </a:lnTo>
                  <a:lnTo>
                    <a:pt x="0" y="5"/>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4" name="Freeform 196"/>
            <p:cNvSpPr>
              <a:spLocks/>
            </p:cNvSpPr>
            <p:nvPr/>
          </p:nvSpPr>
          <p:spPr bwMode="auto">
            <a:xfrm>
              <a:off x="13993004" y="-2242740"/>
              <a:ext cx="15875" cy="107950"/>
            </a:xfrm>
            <a:custGeom>
              <a:avLst/>
              <a:gdLst>
                <a:gd name="T0" fmla="*/ 8 w 10"/>
                <a:gd name="T1" fmla="*/ 0 h 68"/>
                <a:gd name="T2" fmla="*/ 10 w 10"/>
                <a:gd name="T3" fmla="*/ 56 h 68"/>
                <a:gd name="T4" fmla="*/ 1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6"/>
                  </a:lnTo>
                  <a:lnTo>
                    <a:pt x="1" y="68"/>
                  </a:lnTo>
                  <a:lnTo>
                    <a:pt x="0" y="13"/>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5" name="Freeform 197"/>
            <p:cNvSpPr>
              <a:spLocks/>
            </p:cNvSpPr>
            <p:nvPr/>
          </p:nvSpPr>
          <p:spPr bwMode="auto">
            <a:xfrm>
              <a:off x="13988241" y="-2222102"/>
              <a:ext cx="6350" cy="93663"/>
            </a:xfrm>
            <a:custGeom>
              <a:avLst/>
              <a:gdLst>
                <a:gd name="T0" fmla="*/ 3 w 4"/>
                <a:gd name="T1" fmla="*/ 0 h 59"/>
                <a:gd name="T2" fmla="*/ 4 w 4"/>
                <a:gd name="T3" fmla="*/ 55 h 59"/>
                <a:gd name="T4" fmla="*/ 1 w 4"/>
                <a:gd name="T5" fmla="*/ 59 h 59"/>
                <a:gd name="T6" fmla="*/ 0 w 4"/>
                <a:gd name="T7" fmla="*/ 4 h 59"/>
                <a:gd name="T8" fmla="*/ 3 w 4"/>
                <a:gd name="T9" fmla="*/ 0 h 59"/>
              </a:gdLst>
              <a:ahLst/>
              <a:cxnLst>
                <a:cxn ang="0">
                  <a:pos x="T0" y="T1"/>
                </a:cxn>
                <a:cxn ang="0">
                  <a:pos x="T2" y="T3"/>
                </a:cxn>
                <a:cxn ang="0">
                  <a:pos x="T4" y="T5"/>
                </a:cxn>
                <a:cxn ang="0">
                  <a:pos x="T6" y="T7"/>
                </a:cxn>
                <a:cxn ang="0">
                  <a:pos x="T8" y="T9"/>
                </a:cxn>
              </a:cxnLst>
              <a:rect l="0" t="0" r="r" b="b"/>
              <a:pathLst>
                <a:path w="4" h="59">
                  <a:moveTo>
                    <a:pt x="3" y="0"/>
                  </a:moveTo>
                  <a:lnTo>
                    <a:pt x="4" y="55"/>
                  </a:lnTo>
                  <a:lnTo>
                    <a:pt x="1" y="59"/>
                  </a:lnTo>
                  <a:lnTo>
                    <a:pt x="0" y="4"/>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6" name="Freeform 198"/>
            <p:cNvSpPr>
              <a:spLocks/>
            </p:cNvSpPr>
            <p:nvPr/>
          </p:nvSpPr>
          <p:spPr bwMode="auto">
            <a:xfrm>
              <a:off x="14481954" y="-2249090"/>
              <a:ext cx="11113" cy="107950"/>
            </a:xfrm>
            <a:custGeom>
              <a:avLst/>
              <a:gdLst>
                <a:gd name="T0" fmla="*/ 5 w 7"/>
                <a:gd name="T1" fmla="*/ 13 h 68"/>
                <a:gd name="T2" fmla="*/ 7 w 7"/>
                <a:gd name="T3" fmla="*/ 68 h 68"/>
                <a:gd name="T4" fmla="*/ 1 w 7"/>
                <a:gd name="T5" fmla="*/ 55 h 68"/>
                <a:gd name="T6" fmla="*/ 0 w 7"/>
                <a:gd name="T7" fmla="*/ 0 h 68"/>
                <a:gd name="T8" fmla="*/ 5 w 7"/>
                <a:gd name="T9" fmla="*/ 13 h 68"/>
              </a:gdLst>
              <a:ahLst/>
              <a:cxnLst>
                <a:cxn ang="0">
                  <a:pos x="T0" y="T1"/>
                </a:cxn>
                <a:cxn ang="0">
                  <a:pos x="T2" y="T3"/>
                </a:cxn>
                <a:cxn ang="0">
                  <a:pos x="T4" y="T5"/>
                </a:cxn>
                <a:cxn ang="0">
                  <a:pos x="T6" y="T7"/>
                </a:cxn>
                <a:cxn ang="0">
                  <a:pos x="T8" y="T9"/>
                </a:cxn>
              </a:cxnLst>
              <a:rect l="0" t="0" r="r" b="b"/>
              <a:pathLst>
                <a:path w="7" h="68">
                  <a:moveTo>
                    <a:pt x="5" y="13"/>
                  </a:moveTo>
                  <a:lnTo>
                    <a:pt x="7" y="68"/>
                  </a:lnTo>
                  <a:lnTo>
                    <a:pt x="1" y="55"/>
                  </a:lnTo>
                  <a:lnTo>
                    <a:pt x="0" y="0"/>
                  </a:lnTo>
                  <a:lnTo>
                    <a:pt x="5" y="1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7" name="Freeform 199"/>
            <p:cNvSpPr>
              <a:spLocks/>
            </p:cNvSpPr>
            <p:nvPr/>
          </p:nvSpPr>
          <p:spPr bwMode="auto">
            <a:xfrm>
              <a:off x="14734366" y="-2230040"/>
              <a:ext cx="1588" cy="96838"/>
            </a:xfrm>
            <a:custGeom>
              <a:avLst/>
              <a:gdLst>
                <a:gd name="T0" fmla="*/ 0 w 1"/>
                <a:gd name="T1" fmla="*/ 0 h 61"/>
                <a:gd name="T2" fmla="*/ 1 w 1"/>
                <a:gd name="T3" fmla="*/ 55 h 61"/>
                <a:gd name="T4" fmla="*/ 1 w 1"/>
                <a:gd name="T5" fmla="*/ 61 h 61"/>
                <a:gd name="T6" fmla="*/ 0 w 1"/>
                <a:gd name="T7" fmla="*/ 6 h 61"/>
                <a:gd name="T8" fmla="*/ 0 w 1"/>
                <a:gd name="T9" fmla="*/ 0 h 61"/>
              </a:gdLst>
              <a:ahLst/>
              <a:cxnLst>
                <a:cxn ang="0">
                  <a:pos x="T0" y="T1"/>
                </a:cxn>
                <a:cxn ang="0">
                  <a:pos x="T2" y="T3"/>
                </a:cxn>
                <a:cxn ang="0">
                  <a:pos x="T4" y="T5"/>
                </a:cxn>
                <a:cxn ang="0">
                  <a:pos x="T6" y="T7"/>
                </a:cxn>
                <a:cxn ang="0">
                  <a:pos x="T8" y="T9"/>
                </a:cxn>
              </a:cxnLst>
              <a:rect l="0" t="0" r="r" b="b"/>
              <a:pathLst>
                <a:path w="1" h="61">
                  <a:moveTo>
                    <a:pt x="0" y="0"/>
                  </a:moveTo>
                  <a:lnTo>
                    <a:pt x="1" y="55"/>
                  </a:lnTo>
                  <a:lnTo>
                    <a:pt x="1" y="61"/>
                  </a:lnTo>
                  <a:lnTo>
                    <a:pt x="0" y="6"/>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8" name="Freeform 200"/>
            <p:cNvSpPr>
              <a:spLocks/>
            </p:cNvSpPr>
            <p:nvPr/>
          </p:nvSpPr>
          <p:spPr bwMode="auto">
            <a:xfrm>
              <a:off x="14448616" y="-2233215"/>
              <a:ext cx="30163" cy="111125"/>
            </a:xfrm>
            <a:custGeom>
              <a:avLst/>
              <a:gdLst>
                <a:gd name="T0" fmla="*/ 18 w 19"/>
                <a:gd name="T1" fmla="*/ 0 h 70"/>
                <a:gd name="T2" fmla="*/ 19 w 19"/>
                <a:gd name="T3" fmla="*/ 56 h 70"/>
                <a:gd name="T4" fmla="*/ 2 w 19"/>
                <a:gd name="T5" fmla="*/ 70 h 70"/>
                <a:gd name="T6" fmla="*/ 0 w 19"/>
                <a:gd name="T7" fmla="*/ 15 h 70"/>
                <a:gd name="T8" fmla="*/ 18 w 19"/>
                <a:gd name="T9" fmla="*/ 0 h 70"/>
              </a:gdLst>
              <a:ahLst/>
              <a:cxnLst>
                <a:cxn ang="0">
                  <a:pos x="T0" y="T1"/>
                </a:cxn>
                <a:cxn ang="0">
                  <a:pos x="T2" y="T3"/>
                </a:cxn>
                <a:cxn ang="0">
                  <a:pos x="T4" y="T5"/>
                </a:cxn>
                <a:cxn ang="0">
                  <a:pos x="T6" y="T7"/>
                </a:cxn>
                <a:cxn ang="0">
                  <a:pos x="T8" y="T9"/>
                </a:cxn>
              </a:cxnLst>
              <a:rect l="0" t="0" r="r" b="b"/>
              <a:pathLst>
                <a:path w="19" h="70">
                  <a:moveTo>
                    <a:pt x="18" y="0"/>
                  </a:moveTo>
                  <a:lnTo>
                    <a:pt x="19" y="56"/>
                  </a:lnTo>
                  <a:lnTo>
                    <a:pt x="2" y="70"/>
                  </a:lnTo>
                  <a:lnTo>
                    <a:pt x="0" y="15"/>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9" name="Freeform 201"/>
            <p:cNvSpPr>
              <a:spLocks/>
            </p:cNvSpPr>
            <p:nvPr/>
          </p:nvSpPr>
          <p:spPr bwMode="auto">
            <a:xfrm>
              <a:off x="14724841" y="-2220515"/>
              <a:ext cx="11113" cy="92075"/>
            </a:xfrm>
            <a:custGeom>
              <a:avLst/>
              <a:gdLst>
                <a:gd name="T0" fmla="*/ 6 w 7"/>
                <a:gd name="T1" fmla="*/ 0 h 58"/>
                <a:gd name="T2" fmla="*/ 7 w 7"/>
                <a:gd name="T3" fmla="*/ 55 h 58"/>
                <a:gd name="T4" fmla="*/ 2 w 7"/>
                <a:gd name="T5" fmla="*/ 58 h 58"/>
                <a:gd name="T6" fmla="*/ 0 w 7"/>
                <a:gd name="T7" fmla="*/ 3 h 58"/>
                <a:gd name="T8" fmla="*/ 6 w 7"/>
                <a:gd name="T9" fmla="*/ 0 h 58"/>
              </a:gdLst>
              <a:ahLst/>
              <a:cxnLst>
                <a:cxn ang="0">
                  <a:pos x="T0" y="T1"/>
                </a:cxn>
                <a:cxn ang="0">
                  <a:pos x="T2" y="T3"/>
                </a:cxn>
                <a:cxn ang="0">
                  <a:pos x="T4" y="T5"/>
                </a:cxn>
                <a:cxn ang="0">
                  <a:pos x="T6" y="T7"/>
                </a:cxn>
                <a:cxn ang="0">
                  <a:pos x="T8" y="T9"/>
                </a:cxn>
              </a:cxnLst>
              <a:rect l="0" t="0" r="r" b="b"/>
              <a:pathLst>
                <a:path w="7" h="58">
                  <a:moveTo>
                    <a:pt x="6" y="0"/>
                  </a:moveTo>
                  <a:lnTo>
                    <a:pt x="7" y="55"/>
                  </a:lnTo>
                  <a:lnTo>
                    <a:pt x="2" y="58"/>
                  </a:lnTo>
                  <a:lnTo>
                    <a:pt x="0" y="3"/>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50" name="Freeform 202"/>
            <p:cNvSpPr>
              <a:spLocks/>
            </p:cNvSpPr>
            <p:nvPr/>
          </p:nvSpPr>
          <p:spPr bwMode="auto">
            <a:xfrm>
              <a:off x="14705791" y="-2206227"/>
              <a:ext cx="14288" cy="88900"/>
            </a:xfrm>
            <a:custGeom>
              <a:avLst/>
              <a:gdLst>
                <a:gd name="T0" fmla="*/ 8 w 9"/>
                <a:gd name="T1" fmla="*/ 0 h 56"/>
                <a:gd name="T2" fmla="*/ 9 w 9"/>
                <a:gd name="T3" fmla="*/ 56 h 56"/>
                <a:gd name="T4" fmla="*/ 1 w 9"/>
                <a:gd name="T5" fmla="*/ 56 h 56"/>
                <a:gd name="T6" fmla="*/ 0 w 9"/>
                <a:gd name="T7" fmla="*/ 0 h 56"/>
                <a:gd name="T8" fmla="*/ 8 w 9"/>
                <a:gd name="T9" fmla="*/ 0 h 56"/>
              </a:gdLst>
              <a:ahLst/>
              <a:cxnLst>
                <a:cxn ang="0">
                  <a:pos x="T0" y="T1"/>
                </a:cxn>
                <a:cxn ang="0">
                  <a:pos x="T2" y="T3"/>
                </a:cxn>
                <a:cxn ang="0">
                  <a:pos x="T4" y="T5"/>
                </a:cxn>
                <a:cxn ang="0">
                  <a:pos x="T6" y="T7"/>
                </a:cxn>
                <a:cxn ang="0">
                  <a:pos x="T8" y="T9"/>
                </a:cxn>
              </a:cxnLst>
              <a:rect l="0" t="0" r="r" b="b"/>
              <a:pathLst>
                <a:path w="9" h="56">
                  <a:moveTo>
                    <a:pt x="8" y="0"/>
                  </a:moveTo>
                  <a:lnTo>
                    <a:pt x="9" y="56"/>
                  </a:lnTo>
                  <a:lnTo>
                    <a:pt x="1" y="56"/>
                  </a:lnTo>
                  <a:lnTo>
                    <a:pt x="0" y="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51" name="Freeform 203"/>
            <p:cNvSpPr>
              <a:spLocks/>
            </p:cNvSpPr>
            <p:nvPr/>
          </p:nvSpPr>
          <p:spPr bwMode="auto">
            <a:xfrm>
              <a:off x="14718491" y="-2215752"/>
              <a:ext cx="9525" cy="98425"/>
            </a:xfrm>
            <a:custGeom>
              <a:avLst/>
              <a:gdLst>
                <a:gd name="T0" fmla="*/ 4 w 6"/>
                <a:gd name="T1" fmla="*/ 0 h 62"/>
                <a:gd name="T2" fmla="*/ 6 w 6"/>
                <a:gd name="T3" fmla="*/ 55 h 62"/>
                <a:gd name="T4" fmla="*/ 1 w 6"/>
                <a:gd name="T5" fmla="*/ 62 h 62"/>
                <a:gd name="T6" fmla="*/ 0 w 6"/>
                <a:gd name="T7" fmla="*/ 6 h 62"/>
                <a:gd name="T8" fmla="*/ 4 w 6"/>
                <a:gd name="T9" fmla="*/ 0 h 62"/>
              </a:gdLst>
              <a:ahLst/>
              <a:cxnLst>
                <a:cxn ang="0">
                  <a:pos x="T0" y="T1"/>
                </a:cxn>
                <a:cxn ang="0">
                  <a:pos x="T2" y="T3"/>
                </a:cxn>
                <a:cxn ang="0">
                  <a:pos x="T4" y="T5"/>
                </a:cxn>
                <a:cxn ang="0">
                  <a:pos x="T6" y="T7"/>
                </a:cxn>
                <a:cxn ang="0">
                  <a:pos x="T8" y="T9"/>
                </a:cxn>
              </a:cxnLst>
              <a:rect l="0" t="0" r="r" b="b"/>
              <a:pathLst>
                <a:path w="6" h="62">
                  <a:moveTo>
                    <a:pt x="4" y="0"/>
                  </a:moveTo>
                  <a:lnTo>
                    <a:pt x="6" y="55"/>
                  </a:lnTo>
                  <a:lnTo>
                    <a:pt x="1" y="62"/>
                  </a:lnTo>
                  <a:lnTo>
                    <a:pt x="0" y="6"/>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2" name="Freeform 205"/>
            <p:cNvSpPr>
              <a:spLocks/>
            </p:cNvSpPr>
            <p:nvPr/>
          </p:nvSpPr>
          <p:spPr bwMode="auto">
            <a:xfrm>
              <a:off x="14699441" y="-2206228"/>
              <a:ext cx="7938" cy="92075"/>
            </a:xfrm>
            <a:custGeom>
              <a:avLst/>
              <a:gdLst>
                <a:gd name="T0" fmla="*/ 4 w 5"/>
                <a:gd name="T1" fmla="*/ 0 h 58"/>
                <a:gd name="T2" fmla="*/ 5 w 5"/>
                <a:gd name="T3" fmla="*/ 56 h 58"/>
                <a:gd name="T4" fmla="*/ 1 w 5"/>
                <a:gd name="T5" fmla="*/ 58 h 58"/>
                <a:gd name="T6" fmla="*/ 0 w 5"/>
                <a:gd name="T7" fmla="*/ 3 h 58"/>
                <a:gd name="T8" fmla="*/ 4 w 5"/>
                <a:gd name="T9" fmla="*/ 0 h 58"/>
              </a:gdLst>
              <a:ahLst/>
              <a:cxnLst>
                <a:cxn ang="0">
                  <a:pos x="T0" y="T1"/>
                </a:cxn>
                <a:cxn ang="0">
                  <a:pos x="T2" y="T3"/>
                </a:cxn>
                <a:cxn ang="0">
                  <a:pos x="T4" y="T5"/>
                </a:cxn>
                <a:cxn ang="0">
                  <a:pos x="T6" y="T7"/>
                </a:cxn>
                <a:cxn ang="0">
                  <a:pos x="T8" y="T9"/>
                </a:cxn>
              </a:cxnLst>
              <a:rect l="0" t="0" r="r" b="b"/>
              <a:pathLst>
                <a:path w="5" h="58">
                  <a:moveTo>
                    <a:pt x="4" y="0"/>
                  </a:moveTo>
                  <a:lnTo>
                    <a:pt x="5" y="56"/>
                  </a:lnTo>
                  <a:lnTo>
                    <a:pt x="1" y="58"/>
                  </a:lnTo>
                  <a:lnTo>
                    <a:pt x="0" y="3"/>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3" name="Freeform 206"/>
            <p:cNvSpPr>
              <a:spLocks/>
            </p:cNvSpPr>
            <p:nvPr/>
          </p:nvSpPr>
          <p:spPr bwMode="auto">
            <a:xfrm>
              <a:off x="14435916" y="-2209403"/>
              <a:ext cx="15875" cy="107950"/>
            </a:xfrm>
            <a:custGeom>
              <a:avLst/>
              <a:gdLst>
                <a:gd name="T0" fmla="*/ 8 w 10"/>
                <a:gd name="T1" fmla="*/ 0 h 68"/>
                <a:gd name="T2" fmla="*/ 10 w 10"/>
                <a:gd name="T3" fmla="*/ 55 h 68"/>
                <a:gd name="T4" fmla="*/ 2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5"/>
                  </a:lnTo>
                  <a:lnTo>
                    <a:pt x="2" y="68"/>
                  </a:lnTo>
                  <a:lnTo>
                    <a:pt x="0" y="13"/>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4" name="Freeform 207"/>
            <p:cNvSpPr>
              <a:spLocks/>
            </p:cNvSpPr>
            <p:nvPr/>
          </p:nvSpPr>
          <p:spPr bwMode="auto">
            <a:xfrm>
              <a:off x="14748654" y="-2201466"/>
              <a:ext cx="3175" cy="98425"/>
            </a:xfrm>
            <a:custGeom>
              <a:avLst/>
              <a:gdLst>
                <a:gd name="T0" fmla="*/ 0 w 2"/>
                <a:gd name="T1" fmla="*/ 0 h 62"/>
                <a:gd name="T2" fmla="*/ 2 w 2"/>
                <a:gd name="T3" fmla="*/ 55 h 62"/>
                <a:gd name="T4" fmla="*/ 2 w 2"/>
                <a:gd name="T5" fmla="*/ 62 h 62"/>
                <a:gd name="T6" fmla="*/ 0 w 2"/>
                <a:gd name="T7" fmla="*/ 7 h 62"/>
                <a:gd name="T8" fmla="*/ 0 w 2"/>
                <a:gd name="T9" fmla="*/ 0 h 62"/>
              </a:gdLst>
              <a:ahLst/>
              <a:cxnLst>
                <a:cxn ang="0">
                  <a:pos x="T0" y="T1"/>
                </a:cxn>
                <a:cxn ang="0">
                  <a:pos x="T2" y="T3"/>
                </a:cxn>
                <a:cxn ang="0">
                  <a:pos x="T4" y="T5"/>
                </a:cxn>
                <a:cxn ang="0">
                  <a:pos x="T6" y="T7"/>
                </a:cxn>
                <a:cxn ang="0">
                  <a:pos x="T8" y="T9"/>
                </a:cxn>
              </a:cxnLst>
              <a:rect l="0" t="0" r="r" b="b"/>
              <a:pathLst>
                <a:path w="2" h="62">
                  <a:moveTo>
                    <a:pt x="0" y="0"/>
                  </a:moveTo>
                  <a:lnTo>
                    <a:pt x="2" y="55"/>
                  </a:lnTo>
                  <a:lnTo>
                    <a:pt x="2" y="62"/>
                  </a:lnTo>
                  <a:lnTo>
                    <a:pt x="0" y="7"/>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5" name="Freeform 208"/>
            <p:cNvSpPr>
              <a:spLocks/>
            </p:cNvSpPr>
            <p:nvPr/>
          </p:nvSpPr>
          <p:spPr bwMode="auto">
            <a:xfrm>
              <a:off x="14735954" y="-2190353"/>
              <a:ext cx="15875" cy="88900"/>
            </a:xfrm>
            <a:custGeom>
              <a:avLst/>
              <a:gdLst>
                <a:gd name="T0" fmla="*/ 8 w 10"/>
                <a:gd name="T1" fmla="*/ 0 h 56"/>
                <a:gd name="T2" fmla="*/ 10 w 10"/>
                <a:gd name="T3" fmla="*/ 55 h 56"/>
                <a:gd name="T4" fmla="*/ 1 w 10"/>
                <a:gd name="T5" fmla="*/ 56 h 56"/>
                <a:gd name="T6" fmla="*/ 0 w 10"/>
                <a:gd name="T7" fmla="*/ 1 h 56"/>
                <a:gd name="T8" fmla="*/ 8 w 10"/>
                <a:gd name="T9" fmla="*/ 0 h 56"/>
              </a:gdLst>
              <a:ahLst/>
              <a:cxnLst>
                <a:cxn ang="0">
                  <a:pos x="T0" y="T1"/>
                </a:cxn>
                <a:cxn ang="0">
                  <a:pos x="T2" y="T3"/>
                </a:cxn>
                <a:cxn ang="0">
                  <a:pos x="T4" y="T5"/>
                </a:cxn>
                <a:cxn ang="0">
                  <a:pos x="T6" y="T7"/>
                </a:cxn>
                <a:cxn ang="0">
                  <a:pos x="T8" y="T9"/>
                </a:cxn>
              </a:cxnLst>
              <a:rect l="0" t="0" r="r" b="b"/>
              <a:pathLst>
                <a:path w="10" h="56">
                  <a:moveTo>
                    <a:pt x="8" y="0"/>
                  </a:moveTo>
                  <a:lnTo>
                    <a:pt x="10" y="55"/>
                  </a:lnTo>
                  <a:lnTo>
                    <a:pt x="1" y="56"/>
                  </a:lnTo>
                  <a:lnTo>
                    <a:pt x="0" y="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6" name="Freeform 209"/>
            <p:cNvSpPr>
              <a:spLocks/>
            </p:cNvSpPr>
            <p:nvPr/>
          </p:nvSpPr>
          <p:spPr bwMode="auto">
            <a:xfrm>
              <a:off x="14405754" y="-2188766"/>
              <a:ext cx="33338" cy="103188"/>
            </a:xfrm>
            <a:custGeom>
              <a:avLst/>
              <a:gdLst>
                <a:gd name="T0" fmla="*/ 19 w 21"/>
                <a:gd name="T1" fmla="*/ 0 h 65"/>
                <a:gd name="T2" fmla="*/ 21 w 21"/>
                <a:gd name="T3" fmla="*/ 55 h 65"/>
                <a:gd name="T4" fmla="*/ 2 w 21"/>
                <a:gd name="T5" fmla="*/ 65 h 65"/>
                <a:gd name="T6" fmla="*/ 0 w 21"/>
                <a:gd name="T7" fmla="*/ 10 h 65"/>
                <a:gd name="T8" fmla="*/ 19 w 21"/>
                <a:gd name="T9" fmla="*/ 0 h 65"/>
              </a:gdLst>
              <a:ahLst/>
              <a:cxnLst>
                <a:cxn ang="0">
                  <a:pos x="T0" y="T1"/>
                </a:cxn>
                <a:cxn ang="0">
                  <a:pos x="T2" y="T3"/>
                </a:cxn>
                <a:cxn ang="0">
                  <a:pos x="T4" y="T5"/>
                </a:cxn>
                <a:cxn ang="0">
                  <a:pos x="T6" y="T7"/>
                </a:cxn>
                <a:cxn ang="0">
                  <a:pos x="T8" y="T9"/>
                </a:cxn>
              </a:cxnLst>
              <a:rect l="0" t="0" r="r" b="b"/>
              <a:pathLst>
                <a:path w="21" h="65">
                  <a:moveTo>
                    <a:pt x="19" y="0"/>
                  </a:moveTo>
                  <a:lnTo>
                    <a:pt x="21" y="55"/>
                  </a:lnTo>
                  <a:lnTo>
                    <a:pt x="2" y="65"/>
                  </a:lnTo>
                  <a:lnTo>
                    <a:pt x="0" y="10"/>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7" name="Freeform 210"/>
            <p:cNvSpPr>
              <a:spLocks/>
            </p:cNvSpPr>
            <p:nvPr/>
          </p:nvSpPr>
          <p:spPr bwMode="auto">
            <a:xfrm>
              <a:off x="14718491" y="-2188766"/>
              <a:ext cx="19050" cy="106363"/>
            </a:xfrm>
            <a:custGeom>
              <a:avLst/>
              <a:gdLst>
                <a:gd name="T0" fmla="*/ 11 w 12"/>
                <a:gd name="T1" fmla="*/ 0 h 67"/>
                <a:gd name="T2" fmla="*/ 12 w 12"/>
                <a:gd name="T3" fmla="*/ 55 h 67"/>
                <a:gd name="T4" fmla="*/ 1 w 12"/>
                <a:gd name="T5" fmla="*/ 67 h 67"/>
                <a:gd name="T6" fmla="*/ 0 w 12"/>
                <a:gd name="T7" fmla="*/ 12 h 67"/>
                <a:gd name="T8" fmla="*/ 11 w 12"/>
                <a:gd name="T9" fmla="*/ 0 h 67"/>
              </a:gdLst>
              <a:ahLst/>
              <a:cxnLst>
                <a:cxn ang="0">
                  <a:pos x="T0" y="T1"/>
                </a:cxn>
                <a:cxn ang="0">
                  <a:pos x="T2" y="T3"/>
                </a:cxn>
                <a:cxn ang="0">
                  <a:pos x="T4" y="T5"/>
                </a:cxn>
                <a:cxn ang="0">
                  <a:pos x="T6" y="T7"/>
                </a:cxn>
                <a:cxn ang="0">
                  <a:pos x="T8" y="T9"/>
                </a:cxn>
              </a:cxnLst>
              <a:rect l="0" t="0" r="r" b="b"/>
              <a:pathLst>
                <a:path w="12" h="67">
                  <a:moveTo>
                    <a:pt x="11" y="0"/>
                  </a:moveTo>
                  <a:lnTo>
                    <a:pt x="12" y="55"/>
                  </a:lnTo>
                  <a:lnTo>
                    <a:pt x="1" y="67"/>
                  </a:lnTo>
                  <a:lnTo>
                    <a:pt x="0" y="12"/>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8" name="Freeform 211"/>
            <p:cNvSpPr>
              <a:spLocks/>
            </p:cNvSpPr>
            <p:nvPr/>
          </p:nvSpPr>
          <p:spPr bwMode="auto">
            <a:xfrm>
              <a:off x="14404166" y="-2172891"/>
              <a:ext cx="4763" cy="112713"/>
            </a:xfrm>
            <a:custGeom>
              <a:avLst/>
              <a:gdLst>
                <a:gd name="T0" fmla="*/ 1 w 3"/>
                <a:gd name="T1" fmla="*/ 0 h 71"/>
                <a:gd name="T2" fmla="*/ 3 w 3"/>
                <a:gd name="T3" fmla="*/ 55 h 71"/>
                <a:gd name="T4" fmla="*/ 1 w 3"/>
                <a:gd name="T5" fmla="*/ 71 h 71"/>
                <a:gd name="T6" fmla="*/ 0 w 3"/>
                <a:gd name="T7" fmla="*/ 16 h 71"/>
                <a:gd name="T8" fmla="*/ 1 w 3"/>
                <a:gd name="T9" fmla="*/ 0 h 71"/>
              </a:gdLst>
              <a:ahLst/>
              <a:cxnLst>
                <a:cxn ang="0">
                  <a:pos x="T0" y="T1"/>
                </a:cxn>
                <a:cxn ang="0">
                  <a:pos x="T2" y="T3"/>
                </a:cxn>
                <a:cxn ang="0">
                  <a:pos x="T4" y="T5"/>
                </a:cxn>
                <a:cxn ang="0">
                  <a:pos x="T6" y="T7"/>
                </a:cxn>
                <a:cxn ang="0">
                  <a:pos x="T8" y="T9"/>
                </a:cxn>
              </a:cxnLst>
              <a:rect l="0" t="0" r="r" b="b"/>
              <a:pathLst>
                <a:path w="3" h="71">
                  <a:moveTo>
                    <a:pt x="1" y="0"/>
                  </a:moveTo>
                  <a:lnTo>
                    <a:pt x="3" y="55"/>
                  </a:lnTo>
                  <a:lnTo>
                    <a:pt x="1" y="71"/>
                  </a:lnTo>
                  <a:lnTo>
                    <a:pt x="0" y="16"/>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9" name="Freeform 212"/>
            <p:cNvSpPr>
              <a:spLocks/>
            </p:cNvSpPr>
            <p:nvPr/>
          </p:nvSpPr>
          <p:spPr bwMode="auto">
            <a:xfrm>
              <a:off x="14775641" y="-2172891"/>
              <a:ext cx="3175" cy="101600"/>
            </a:xfrm>
            <a:custGeom>
              <a:avLst/>
              <a:gdLst>
                <a:gd name="T0" fmla="*/ 1 w 2"/>
                <a:gd name="T1" fmla="*/ 0 h 64"/>
                <a:gd name="T2" fmla="*/ 2 w 2"/>
                <a:gd name="T3" fmla="*/ 55 h 64"/>
                <a:gd name="T4" fmla="*/ 1 w 2"/>
                <a:gd name="T5" fmla="*/ 64 h 64"/>
                <a:gd name="T6" fmla="*/ 0 w 2"/>
                <a:gd name="T7" fmla="*/ 9 h 64"/>
                <a:gd name="T8" fmla="*/ 1 w 2"/>
                <a:gd name="T9" fmla="*/ 0 h 64"/>
              </a:gdLst>
              <a:ahLst/>
              <a:cxnLst>
                <a:cxn ang="0">
                  <a:pos x="T0" y="T1"/>
                </a:cxn>
                <a:cxn ang="0">
                  <a:pos x="T2" y="T3"/>
                </a:cxn>
                <a:cxn ang="0">
                  <a:pos x="T4" y="T5"/>
                </a:cxn>
                <a:cxn ang="0">
                  <a:pos x="T6" y="T7"/>
                </a:cxn>
                <a:cxn ang="0">
                  <a:pos x="T8" y="T9"/>
                </a:cxn>
              </a:cxnLst>
              <a:rect l="0" t="0" r="r" b="b"/>
              <a:pathLst>
                <a:path w="2" h="64">
                  <a:moveTo>
                    <a:pt x="1" y="0"/>
                  </a:moveTo>
                  <a:lnTo>
                    <a:pt x="2" y="55"/>
                  </a:lnTo>
                  <a:lnTo>
                    <a:pt x="1" y="64"/>
                  </a:lnTo>
                  <a:lnTo>
                    <a:pt x="0" y="9"/>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0" name="Freeform 213"/>
            <p:cNvSpPr>
              <a:spLocks/>
            </p:cNvSpPr>
            <p:nvPr/>
          </p:nvSpPr>
          <p:spPr bwMode="auto">
            <a:xfrm>
              <a:off x="14705791" y="-2169716"/>
              <a:ext cx="14288" cy="103188"/>
            </a:xfrm>
            <a:custGeom>
              <a:avLst/>
              <a:gdLst>
                <a:gd name="T0" fmla="*/ 8 w 9"/>
                <a:gd name="T1" fmla="*/ 0 h 65"/>
                <a:gd name="T2" fmla="*/ 9 w 9"/>
                <a:gd name="T3" fmla="*/ 55 h 65"/>
                <a:gd name="T4" fmla="*/ 2 w 9"/>
                <a:gd name="T5" fmla="*/ 65 h 65"/>
                <a:gd name="T6" fmla="*/ 0 w 9"/>
                <a:gd name="T7" fmla="*/ 10 h 65"/>
                <a:gd name="T8" fmla="*/ 8 w 9"/>
                <a:gd name="T9" fmla="*/ 0 h 65"/>
              </a:gdLst>
              <a:ahLst/>
              <a:cxnLst>
                <a:cxn ang="0">
                  <a:pos x="T0" y="T1"/>
                </a:cxn>
                <a:cxn ang="0">
                  <a:pos x="T2" y="T3"/>
                </a:cxn>
                <a:cxn ang="0">
                  <a:pos x="T4" y="T5"/>
                </a:cxn>
                <a:cxn ang="0">
                  <a:pos x="T6" y="T7"/>
                </a:cxn>
                <a:cxn ang="0">
                  <a:pos x="T8" y="T9"/>
                </a:cxn>
              </a:cxnLst>
              <a:rect l="0" t="0" r="r" b="b"/>
              <a:pathLst>
                <a:path w="9" h="65">
                  <a:moveTo>
                    <a:pt x="8" y="0"/>
                  </a:moveTo>
                  <a:lnTo>
                    <a:pt x="9" y="55"/>
                  </a:lnTo>
                  <a:lnTo>
                    <a:pt x="2" y="65"/>
                  </a:lnTo>
                  <a:lnTo>
                    <a:pt x="0" y="1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1" name="Freeform 214"/>
            <p:cNvSpPr>
              <a:spLocks/>
            </p:cNvSpPr>
            <p:nvPr/>
          </p:nvSpPr>
          <p:spPr bwMode="auto">
            <a:xfrm>
              <a:off x="14747066" y="-2153841"/>
              <a:ext cx="6350" cy="100013"/>
            </a:xfrm>
            <a:custGeom>
              <a:avLst/>
              <a:gdLst>
                <a:gd name="T0" fmla="*/ 2 w 4"/>
                <a:gd name="T1" fmla="*/ 8 h 63"/>
                <a:gd name="T2" fmla="*/ 4 w 4"/>
                <a:gd name="T3" fmla="*/ 63 h 63"/>
                <a:gd name="T4" fmla="*/ 2 w 4"/>
                <a:gd name="T5" fmla="*/ 55 h 63"/>
                <a:gd name="T6" fmla="*/ 0 w 4"/>
                <a:gd name="T7" fmla="*/ 0 h 63"/>
                <a:gd name="T8" fmla="*/ 2 w 4"/>
                <a:gd name="T9" fmla="*/ 8 h 63"/>
              </a:gdLst>
              <a:ahLst/>
              <a:cxnLst>
                <a:cxn ang="0">
                  <a:pos x="T0" y="T1"/>
                </a:cxn>
                <a:cxn ang="0">
                  <a:pos x="T2" y="T3"/>
                </a:cxn>
                <a:cxn ang="0">
                  <a:pos x="T4" y="T5"/>
                </a:cxn>
                <a:cxn ang="0">
                  <a:pos x="T6" y="T7"/>
                </a:cxn>
                <a:cxn ang="0">
                  <a:pos x="T8" y="T9"/>
                </a:cxn>
              </a:cxnLst>
              <a:rect l="0" t="0" r="r" b="b"/>
              <a:pathLst>
                <a:path w="4" h="63">
                  <a:moveTo>
                    <a:pt x="2" y="8"/>
                  </a:moveTo>
                  <a:lnTo>
                    <a:pt x="4" y="63"/>
                  </a:lnTo>
                  <a:lnTo>
                    <a:pt x="2" y="55"/>
                  </a:lnTo>
                  <a:lnTo>
                    <a:pt x="0" y="0"/>
                  </a:lnTo>
                  <a:lnTo>
                    <a:pt x="2"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2" name="Freeform 215"/>
            <p:cNvSpPr>
              <a:spLocks/>
            </p:cNvSpPr>
            <p:nvPr/>
          </p:nvSpPr>
          <p:spPr bwMode="auto">
            <a:xfrm>
              <a:off x="14377179" y="-2147491"/>
              <a:ext cx="28575" cy="106363"/>
            </a:xfrm>
            <a:custGeom>
              <a:avLst/>
              <a:gdLst>
                <a:gd name="T0" fmla="*/ 17 w 18"/>
                <a:gd name="T1" fmla="*/ 0 h 67"/>
                <a:gd name="T2" fmla="*/ 18 w 18"/>
                <a:gd name="T3" fmla="*/ 55 h 67"/>
                <a:gd name="T4" fmla="*/ 1 w 18"/>
                <a:gd name="T5" fmla="*/ 67 h 67"/>
                <a:gd name="T6" fmla="*/ 0 w 18"/>
                <a:gd name="T7" fmla="*/ 11 h 67"/>
                <a:gd name="T8" fmla="*/ 17 w 18"/>
                <a:gd name="T9" fmla="*/ 0 h 67"/>
              </a:gdLst>
              <a:ahLst/>
              <a:cxnLst>
                <a:cxn ang="0">
                  <a:pos x="T0" y="T1"/>
                </a:cxn>
                <a:cxn ang="0">
                  <a:pos x="T2" y="T3"/>
                </a:cxn>
                <a:cxn ang="0">
                  <a:pos x="T4" y="T5"/>
                </a:cxn>
                <a:cxn ang="0">
                  <a:pos x="T6" y="T7"/>
                </a:cxn>
                <a:cxn ang="0">
                  <a:pos x="T8" y="T9"/>
                </a:cxn>
              </a:cxnLst>
              <a:rect l="0" t="0" r="r" b="b"/>
              <a:pathLst>
                <a:path w="18" h="67">
                  <a:moveTo>
                    <a:pt x="17" y="0"/>
                  </a:moveTo>
                  <a:lnTo>
                    <a:pt x="18" y="55"/>
                  </a:lnTo>
                  <a:lnTo>
                    <a:pt x="1" y="67"/>
                  </a:lnTo>
                  <a:lnTo>
                    <a:pt x="0" y="11"/>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3" name="Freeform 216"/>
            <p:cNvSpPr>
              <a:spLocks/>
            </p:cNvSpPr>
            <p:nvPr/>
          </p:nvSpPr>
          <p:spPr bwMode="auto">
            <a:xfrm>
              <a:off x="14702616" y="-2153841"/>
              <a:ext cx="6350" cy="103188"/>
            </a:xfrm>
            <a:custGeom>
              <a:avLst/>
              <a:gdLst>
                <a:gd name="T0" fmla="*/ 2 w 4"/>
                <a:gd name="T1" fmla="*/ 0 h 65"/>
                <a:gd name="T2" fmla="*/ 4 w 4"/>
                <a:gd name="T3" fmla="*/ 55 h 65"/>
                <a:gd name="T4" fmla="*/ 2 w 4"/>
                <a:gd name="T5" fmla="*/ 65 h 65"/>
                <a:gd name="T6" fmla="*/ 0 w 4"/>
                <a:gd name="T7" fmla="*/ 10 h 65"/>
                <a:gd name="T8" fmla="*/ 2 w 4"/>
                <a:gd name="T9" fmla="*/ 0 h 65"/>
              </a:gdLst>
              <a:ahLst/>
              <a:cxnLst>
                <a:cxn ang="0">
                  <a:pos x="T0" y="T1"/>
                </a:cxn>
                <a:cxn ang="0">
                  <a:pos x="T2" y="T3"/>
                </a:cxn>
                <a:cxn ang="0">
                  <a:pos x="T4" y="T5"/>
                </a:cxn>
                <a:cxn ang="0">
                  <a:pos x="T6" y="T7"/>
                </a:cxn>
                <a:cxn ang="0">
                  <a:pos x="T8" y="T9"/>
                </a:cxn>
              </a:cxnLst>
              <a:rect l="0" t="0" r="r" b="b"/>
              <a:pathLst>
                <a:path w="4" h="65">
                  <a:moveTo>
                    <a:pt x="2" y="0"/>
                  </a:moveTo>
                  <a:lnTo>
                    <a:pt x="4" y="55"/>
                  </a:lnTo>
                  <a:lnTo>
                    <a:pt x="2" y="65"/>
                  </a:lnTo>
                  <a:lnTo>
                    <a:pt x="0" y="10"/>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4" name="Freeform 217"/>
            <p:cNvSpPr>
              <a:spLocks/>
            </p:cNvSpPr>
            <p:nvPr/>
          </p:nvSpPr>
          <p:spPr bwMode="auto">
            <a:xfrm>
              <a:off x="14694679" y="-2137966"/>
              <a:ext cx="11113" cy="93663"/>
            </a:xfrm>
            <a:custGeom>
              <a:avLst/>
              <a:gdLst>
                <a:gd name="T0" fmla="*/ 5 w 7"/>
                <a:gd name="T1" fmla="*/ 0 h 59"/>
                <a:gd name="T2" fmla="*/ 7 w 7"/>
                <a:gd name="T3" fmla="*/ 55 h 59"/>
                <a:gd name="T4" fmla="*/ 2 w 7"/>
                <a:gd name="T5" fmla="*/ 59 h 59"/>
                <a:gd name="T6" fmla="*/ 0 w 7"/>
                <a:gd name="T7" fmla="*/ 4 h 59"/>
                <a:gd name="T8" fmla="*/ 5 w 7"/>
                <a:gd name="T9" fmla="*/ 0 h 59"/>
              </a:gdLst>
              <a:ahLst/>
              <a:cxnLst>
                <a:cxn ang="0">
                  <a:pos x="T0" y="T1"/>
                </a:cxn>
                <a:cxn ang="0">
                  <a:pos x="T2" y="T3"/>
                </a:cxn>
                <a:cxn ang="0">
                  <a:pos x="T4" y="T5"/>
                </a:cxn>
                <a:cxn ang="0">
                  <a:pos x="T6" y="T7"/>
                </a:cxn>
                <a:cxn ang="0">
                  <a:pos x="T8" y="T9"/>
                </a:cxn>
              </a:cxnLst>
              <a:rect l="0" t="0" r="r" b="b"/>
              <a:pathLst>
                <a:path w="7" h="59">
                  <a:moveTo>
                    <a:pt x="5" y="0"/>
                  </a:moveTo>
                  <a:lnTo>
                    <a:pt x="7" y="55"/>
                  </a:lnTo>
                  <a:lnTo>
                    <a:pt x="2" y="59"/>
                  </a:lnTo>
                  <a:lnTo>
                    <a:pt x="0" y="4"/>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5" name="Freeform 218"/>
            <p:cNvSpPr>
              <a:spLocks/>
            </p:cNvSpPr>
            <p:nvPr/>
          </p:nvSpPr>
          <p:spPr bwMode="auto">
            <a:xfrm>
              <a:off x="14685154" y="-2131616"/>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6" name="Freeform 219"/>
            <p:cNvSpPr>
              <a:spLocks/>
            </p:cNvSpPr>
            <p:nvPr/>
          </p:nvSpPr>
          <p:spPr bwMode="auto">
            <a:xfrm>
              <a:off x="14716904" y="-2125266"/>
              <a:ext cx="1588" cy="93663"/>
            </a:xfrm>
            <a:custGeom>
              <a:avLst/>
              <a:gdLst>
                <a:gd name="T0" fmla="*/ 0 w 1"/>
                <a:gd name="T1" fmla="*/ 4 h 59"/>
                <a:gd name="T2" fmla="*/ 1 w 1"/>
                <a:gd name="T3" fmla="*/ 59 h 59"/>
                <a:gd name="T4" fmla="*/ 1 w 1"/>
                <a:gd name="T5" fmla="*/ 55 h 59"/>
                <a:gd name="T6" fmla="*/ 0 w 1"/>
                <a:gd name="T7" fmla="*/ 0 h 59"/>
                <a:gd name="T8" fmla="*/ 0 w 1"/>
                <a:gd name="T9" fmla="*/ 4 h 59"/>
              </a:gdLst>
              <a:ahLst/>
              <a:cxnLst>
                <a:cxn ang="0">
                  <a:pos x="T0" y="T1"/>
                </a:cxn>
                <a:cxn ang="0">
                  <a:pos x="T2" y="T3"/>
                </a:cxn>
                <a:cxn ang="0">
                  <a:pos x="T4" y="T5"/>
                </a:cxn>
                <a:cxn ang="0">
                  <a:pos x="T6" y="T7"/>
                </a:cxn>
                <a:cxn ang="0">
                  <a:pos x="T8" y="T9"/>
                </a:cxn>
              </a:cxnLst>
              <a:rect l="0" t="0" r="r" b="b"/>
              <a:pathLst>
                <a:path w="1" h="59">
                  <a:moveTo>
                    <a:pt x="0" y="4"/>
                  </a:moveTo>
                  <a:lnTo>
                    <a:pt x="1" y="59"/>
                  </a:lnTo>
                  <a:lnTo>
                    <a:pt x="1" y="55"/>
                  </a:lnTo>
                  <a:lnTo>
                    <a:pt x="0" y="0"/>
                  </a:lnTo>
                  <a:lnTo>
                    <a:pt x="0"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7" name="Freeform 220"/>
            <p:cNvSpPr>
              <a:spLocks/>
            </p:cNvSpPr>
            <p:nvPr/>
          </p:nvSpPr>
          <p:spPr bwMode="auto">
            <a:xfrm>
              <a:off x="14683566" y="-2123678"/>
              <a:ext cx="4763" cy="96838"/>
            </a:xfrm>
            <a:custGeom>
              <a:avLst/>
              <a:gdLst>
                <a:gd name="T0" fmla="*/ 1 w 3"/>
                <a:gd name="T1" fmla="*/ 0 h 61"/>
                <a:gd name="T2" fmla="*/ 3 w 3"/>
                <a:gd name="T3" fmla="*/ 55 h 61"/>
                <a:gd name="T4" fmla="*/ 2 w 3"/>
                <a:gd name="T5" fmla="*/ 61 h 61"/>
                <a:gd name="T6" fmla="*/ 0 w 3"/>
                <a:gd name="T7" fmla="*/ 6 h 61"/>
                <a:gd name="T8" fmla="*/ 1 w 3"/>
                <a:gd name="T9" fmla="*/ 0 h 61"/>
              </a:gdLst>
              <a:ahLst/>
              <a:cxnLst>
                <a:cxn ang="0">
                  <a:pos x="T0" y="T1"/>
                </a:cxn>
                <a:cxn ang="0">
                  <a:pos x="T2" y="T3"/>
                </a:cxn>
                <a:cxn ang="0">
                  <a:pos x="T4" y="T5"/>
                </a:cxn>
                <a:cxn ang="0">
                  <a:pos x="T6" y="T7"/>
                </a:cxn>
                <a:cxn ang="0">
                  <a:pos x="T8" y="T9"/>
                </a:cxn>
              </a:cxnLst>
              <a:rect l="0" t="0" r="r" b="b"/>
              <a:pathLst>
                <a:path w="3" h="61">
                  <a:moveTo>
                    <a:pt x="1" y="0"/>
                  </a:moveTo>
                  <a:lnTo>
                    <a:pt x="3" y="55"/>
                  </a:lnTo>
                  <a:lnTo>
                    <a:pt x="2" y="61"/>
                  </a:lnTo>
                  <a:lnTo>
                    <a:pt x="0" y="6"/>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8" name="Freeform 221"/>
            <p:cNvSpPr>
              <a:spLocks/>
            </p:cNvSpPr>
            <p:nvPr/>
          </p:nvSpPr>
          <p:spPr bwMode="auto">
            <a:xfrm>
              <a:off x="14340666" y="-2130028"/>
              <a:ext cx="38100" cy="122238"/>
            </a:xfrm>
            <a:custGeom>
              <a:avLst/>
              <a:gdLst>
                <a:gd name="T0" fmla="*/ 23 w 24"/>
                <a:gd name="T1" fmla="*/ 0 h 77"/>
                <a:gd name="T2" fmla="*/ 24 w 24"/>
                <a:gd name="T3" fmla="*/ 56 h 77"/>
                <a:gd name="T4" fmla="*/ 1 w 24"/>
                <a:gd name="T5" fmla="*/ 77 h 77"/>
                <a:gd name="T6" fmla="*/ 0 w 24"/>
                <a:gd name="T7" fmla="*/ 22 h 77"/>
                <a:gd name="T8" fmla="*/ 23 w 24"/>
                <a:gd name="T9" fmla="*/ 0 h 77"/>
              </a:gdLst>
              <a:ahLst/>
              <a:cxnLst>
                <a:cxn ang="0">
                  <a:pos x="T0" y="T1"/>
                </a:cxn>
                <a:cxn ang="0">
                  <a:pos x="T2" y="T3"/>
                </a:cxn>
                <a:cxn ang="0">
                  <a:pos x="T4" y="T5"/>
                </a:cxn>
                <a:cxn ang="0">
                  <a:pos x="T6" y="T7"/>
                </a:cxn>
                <a:cxn ang="0">
                  <a:pos x="T8" y="T9"/>
                </a:cxn>
              </a:cxnLst>
              <a:rect l="0" t="0" r="r" b="b"/>
              <a:pathLst>
                <a:path w="24" h="77">
                  <a:moveTo>
                    <a:pt x="23" y="0"/>
                  </a:moveTo>
                  <a:lnTo>
                    <a:pt x="24" y="56"/>
                  </a:lnTo>
                  <a:lnTo>
                    <a:pt x="1" y="77"/>
                  </a:lnTo>
                  <a:lnTo>
                    <a:pt x="0" y="22"/>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9" name="Freeform 222"/>
            <p:cNvSpPr>
              <a:spLocks/>
            </p:cNvSpPr>
            <p:nvPr/>
          </p:nvSpPr>
          <p:spPr bwMode="auto">
            <a:xfrm>
              <a:off x="14323204" y="-2095103"/>
              <a:ext cx="19050" cy="107950"/>
            </a:xfrm>
            <a:custGeom>
              <a:avLst/>
              <a:gdLst>
                <a:gd name="T0" fmla="*/ 11 w 12"/>
                <a:gd name="T1" fmla="*/ 0 h 68"/>
                <a:gd name="T2" fmla="*/ 12 w 12"/>
                <a:gd name="T3" fmla="*/ 55 h 68"/>
                <a:gd name="T4" fmla="*/ 1 w 12"/>
                <a:gd name="T5" fmla="*/ 68 h 68"/>
                <a:gd name="T6" fmla="*/ 0 w 12"/>
                <a:gd name="T7" fmla="*/ 13 h 68"/>
                <a:gd name="T8" fmla="*/ 11 w 12"/>
                <a:gd name="T9" fmla="*/ 0 h 68"/>
              </a:gdLst>
              <a:ahLst/>
              <a:cxnLst>
                <a:cxn ang="0">
                  <a:pos x="T0" y="T1"/>
                </a:cxn>
                <a:cxn ang="0">
                  <a:pos x="T2" y="T3"/>
                </a:cxn>
                <a:cxn ang="0">
                  <a:pos x="T4" y="T5"/>
                </a:cxn>
                <a:cxn ang="0">
                  <a:pos x="T6" y="T7"/>
                </a:cxn>
                <a:cxn ang="0">
                  <a:pos x="T8" y="T9"/>
                </a:cxn>
              </a:cxnLst>
              <a:rect l="0" t="0" r="r" b="b"/>
              <a:pathLst>
                <a:path w="12" h="68">
                  <a:moveTo>
                    <a:pt x="11" y="0"/>
                  </a:moveTo>
                  <a:lnTo>
                    <a:pt x="12" y="55"/>
                  </a:lnTo>
                  <a:lnTo>
                    <a:pt x="1" y="68"/>
                  </a:lnTo>
                  <a:lnTo>
                    <a:pt x="0" y="13"/>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0" name="Freeform 223"/>
            <p:cNvSpPr>
              <a:spLocks/>
            </p:cNvSpPr>
            <p:nvPr/>
          </p:nvSpPr>
          <p:spPr bwMode="auto">
            <a:xfrm>
              <a:off x="14293041" y="-2074466"/>
              <a:ext cx="31750" cy="103188"/>
            </a:xfrm>
            <a:custGeom>
              <a:avLst/>
              <a:gdLst>
                <a:gd name="T0" fmla="*/ 19 w 20"/>
                <a:gd name="T1" fmla="*/ 0 h 65"/>
                <a:gd name="T2" fmla="*/ 20 w 20"/>
                <a:gd name="T3" fmla="*/ 55 h 65"/>
                <a:gd name="T4" fmla="*/ 1 w 20"/>
                <a:gd name="T5" fmla="*/ 65 h 65"/>
                <a:gd name="T6" fmla="*/ 0 w 20"/>
                <a:gd name="T7" fmla="*/ 10 h 65"/>
                <a:gd name="T8" fmla="*/ 19 w 20"/>
                <a:gd name="T9" fmla="*/ 0 h 65"/>
              </a:gdLst>
              <a:ahLst/>
              <a:cxnLst>
                <a:cxn ang="0">
                  <a:pos x="T0" y="T1"/>
                </a:cxn>
                <a:cxn ang="0">
                  <a:pos x="T2" y="T3"/>
                </a:cxn>
                <a:cxn ang="0">
                  <a:pos x="T4" y="T5"/>
                </a:cxn>
                <a:cxn ang="0">
                  <a:pos x="T6" y="T7"/>
                </a:cxn>
                <a:cxn ang="0">
                  <a:pos x="T8" y="T9"/>
                </a:cxn>
              </a:cxnLst>
              <a:rect l="0" t="0" r="r" b="b"/>
              <a:pathLst>
                <a:path w="20" h="65">
                  <a:moveTo>
                    <a:pt x="19" y="0"/>
                  </a:moveTo>
                  <a:lnTo>
                    <a:pt x="20" y="55"/>
                  </a:lnTo>
                  <a:lnTo>
                    <a:pt x="1" y="65"/>
                  </a:lnTo>
                  <a:lnTo>
                    <a:pt x="0" y="10"/>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1" name="Freeform 224"/>
            <p:cNvSpPr>
              <a:spLocks/>
            </p:cNvSpPr>
            <p:nvPr/>
          </p:nvSpPr>
          <p:spPr bwMode="auto">
            <a:xfrm>
              <a:off x="14218429" y="-2022078"/>
              <a:ext cx="28575" cy="88900"/>
            </a:xfrm>
            <a:custGeom>
              <a:avLst/>
              <a:gdLst>
                <a:gd name="T0" fmla="*/ 17 w 18"/>
                <a:gd name="T1" fmla="*/ 0 h 56"/>
                <a:gd name="T2" fmla="*/ 18 w 18"/>
                <a:gd name="T3" fmla="*/ 56 h 56"/>
                <a:gd name="T4" fmla="*/ 2 w 18"/>
                <a:gd name="T5" fmla="*/ 56 h 56"/>
                <a:gd name="T6" fmla="*/ 0 w 18"/>
                <a:gd name="T7" fmla="*/ 0 h 56"/>
                <a:gd name="T8" fmla="*/ 17 w 18"/>
                <a:gd name="T9" fmla="*/ 0 h 56"/>
              </a:gdLst>
              <a:ahLst/>
              <a:cxnLst>
                <a:cxn ang="0">
                  <a:pos x="T0" y="T1"/>
                </a:cxn>
                <a:cxn ang="0">
                  <a:pos x="T2" y="T3"/>
                </a:cxn>
                <a:cxn ang="0">
                  <a:pos x="T4" y="T5"/>
                </a:cxn>
                <a:cxn ang="0">
                  <a:pos x="T6" y="T7"/>
                </a:cxn>
                <a:cxn ang="0">
                  <a:pos x="T8" y="T9"/>
                </a:cxn>
              </a:cxnLst>
              <a:rect l="0" t="0" r="r" b="b"/>
              <a:pathLst>
                <a:path w="18" h="56">
                  <a:moveTo>
                    <a:pt x="17" y="0"/>
                  </a:moveTo>
                  <a:lnTo>
                    <a:pt x="18" y="56"/>
                  </a:lnTo>
                  <a:lnTo>
                    <a:pt x="2" y="56"/>
                  </a:lnTo>
                  <a:lnTo>
                    <a:pt x="0" y="0"/>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2" name="Freeform 225"/>
            <p:cNvSpPr>
              <a:spLocks/>
            </p:cNvSpPr>
            <p:nvPr/>
          </p:nvSpPr>
          <p:spPr bwMode="auto">
            <a:xfrm>
              <a:off x="14245416" y="-2058591"/>
              <a:ext cx="49213" cy="125413"/>
            </a:xfrm>
            <a:custGeom>
              <a:avLst/>
              <a:gdLst>
                <a:gd name="T0" fmla="*/ 30 w 31"/>
                <a:gd name="T1" fmla="*/ 0 h 79"/>
                <a:gd name="T2" fmla="*/ 31 w 31"/>
                <a:gd name="T3" fmla="*/ 55 h 79"/>
                <a:gd name="T4" fmla="*/ 1 w 31"/>
                <a:gd name="T5" fmla="*/ 79 h 79"/>
                <a:gd name="T6" fmla="*/ 0 w 31"/>
                <a:gd name="T7" fmla="*/ 23 h 79"/>
                <a:gd name="T8" fmla="*/ 30 w 31"/>
                <a:gd name="T9" fmla="*/ 0 h 79"/>
              </a:gdLst>
              <a:ahLst/>
              <a:cxnLst>
                <a:cxn ang="0">
                  <a:pos x="T0" y="T1"/>
                </a:cxn>
                <a:cxn ang="0">
                  <a:pos x="T2" y="T3"/>
                </a:cxn>
                <a:cxn ang="0">
                  <a:pos x="T4" y="T5"/>
                </a:cxn>
                <a:cxn ang="0">
                  <a:pos x="T6" y="T7"/>
                </a:cxn>
                <a:cxn ang="0">
                  <a:pos x="T8" y="T9"/>
                </a:cxn>
              </a:cxnLst>
              <a:rect l="0" t="0" r="r" b="b"/>
              <a:pathLst>
                <a:path w="31" h="79">
                  <a:moveTo>
                    <a:pt x="30" y="0"/>
                  </a:moveTo>
                  <a:lnTo>
                    <a:pt x="31" y="55"/>
                  </a:lnTo>
                  <a:lnTo>
                    <a:pt x="1" y="79"/>
                  </a:lnTo>
                  <a:lnTo>
                    <a:pt x="0" y="23"/>
                  </a:lnTo>
                  <a:lnTo>
                    <a:pt x="3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3" name="Freeform 226"/>
            <p:cNvSpPr>
              <a:spLocks/>
            </p:cNvSpPr>
            <p:nvPr/>
          </p:nvSpPr>
          <p:spPr bwMode="auto">
            <a:xfrm>
              <a:off x="14175566" y="-2022078"/>
              <a:ext cx="46038" cy="107950"/>
            </a:xfrm>
            <a:custGeom>
              <a:avLst/>
              <a:gdLst>
                <a:gd name="T0" fmla="*/ 27 w 29"/>
                <a:gd name="T1" fmla="*/ 0 h 68"/>
                <a:gd name="T2" fmla="*/ 29 w 29"/>
                <a:gd name="T3" fmla="*/ 56 h 68"/>
                <a:gd name="T4" fmla="*/ 1 w 29"/>
                <a:gd name="T5" fmla="*/ 68 h 68"/>
                <a:gd name="T6" fmla="*/ 0 w 29"/>
                <a:gd name="T7" fmla="*/ 13 h 68"/>
                <a:gd name="T8" fmla="*/ 27 w 29"/>
                <a:gd name="T9" fmla="*/ 0 h 68"/>
              </a:gdLst>
              <a:ahLst/>
              <a:cxnLst>
                <a:cxn ang="0">
                  <a:pos x="T0" y="T1"/>
                </a:cxn>
                <a:cxn ang="0">
                  <a:pos x="T2" y="T3"/>
                </a:cxn>
                <a:cxn ang="0">
                  <a:pos x="T4" y="T5"/>
                </a:cxn>
                <a:cxn ang="0">
                  <a:pos x="T6" y="T7"/>
                </a:cxn>
                <a:cxn ang="0">
                  <a:pos x="T8" y="T9"/>
                </a:cxn>
              </a:cxnLst>
              <a:rect l="0" t="0" r="r" b="b"/>
              <a:pathLst>
                <a:path w="29" h="68">
                  <a:moveTo>
                    <a:pt x="27" y="0"/>
                  </a:moveTo>
                  <a:lnTo>
                    <a:pt x="29" y="56"/>
                  </a:lnTo>
                  <a:lnTo>
                    <a:pt x="1" y="68"/>
                  </a:lnTo>
                  <a:lnTo>
                    <a:pt x="0" y="13"/>
                  </a:lnTo>
                  <a:lnTo>
                    <a:pt x="2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4" name="Freeform 227"/>
            <p:cNvSpPr>
              <a:spLocks/>
            </p:cNvSpPr>
            <p:nvPr/>
          </p:nvSpPr>
          <p:spPr bwMode="auto">
            <a:xfrm>
              <a:off x="14134291" y="-2001441"/>
              <a:ext cx="42863" cy="111125"/>
            </a:xfrm>
            <a:custGeom>
              <a:avLst/>
              <a:gdLst>
                <a:gd name="T0" fmla="*/ 26 w 27"/>
                <a:gd name="T1" fmla="*/ 0 h 70"/>
                <a:gd name="T2" fmla="*/ 27 w 27"/>
                <a:gd name="T3" fmla="*/ 55 h 70"/>
                <a:gd name="T4" fmla="*/ 1 w 27"/>
                <a:gd name="T5" fmla="*/ 70 h 70"/>
                <a:gd name="T6" fmla="*/ 0 w 27"/>
                <a:gd name="T7" fmla="*/ 15 h 70"/>
                <a:gd name="T8" fmla="*/ 26 w 27"/>
                <a:gd name="T9" fmla="*/ 0 h 70"/>
              </a:gdLst>
              <a:ahLst/>
              <a:cxnLst>
                <a:cxn ang="0">
                  <a:pos x="T0" y="T1"/>
                </a:cxn>
                <a:cxn ang="0">
                  <a:pos x="T2" y="T3"/>
                </a:cxn>
                <a:cxn ang="0">
                  <a:pos x="T4" y="T5"/>
                </a:cxn>
                <a:cxn ang="0">
                  <a:pos x="T6" y="T7"/>
                </a:cxn>
                <a:cxn ang="0">
                  <a:pos x="T8" y="T9"/>
                </a:cxn>
              </a:cxnLst>
              <a:rect l="0" t="0" r="r" b="b"/>
              <a:pathLst>
                <a:path w="27" h="70">
                  <a:moveTo>
                    <a:pt x="26" y="0"/>
                  </a:moveTo>
                  <a:lnTo>
                    <a:pt x="27" y="55"/>
                  </a:lnTo>
                  <a:lnTo>
                    <a:pt x="1" y="70"/>
                  </a:lnTo>
                  <a:lnTo>
                    <a:pt x="0" y="15"/>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5" name="Freeform 228"/>
            <p:cNvSpPr>
              <a:spLocks/>
            </p:cNvSpPr>
            <p:nvPr/>
          </p:nvSpPr>
          <p:spPr bwMode="auto">
            <a:xfrm>
              <a:off x="14146991" y="-1974453"/>
              <a:ext cx="20638" cy="93663"/>
            </a:xfrm>
            <a:custGeom>
              <a:avLst/>
              <a:gdLst>
                <a:gd name="T0" fmla="*/ 12 w 13"/>
                <a:gd name="T1" fmla="*/ 4 h 59"/>
                <a:gd name="T2" fmla="*/ 13 w 13"/>
                <a:gd name="T3" fmla="*/ 59 h 59"/>
                <a:gd name="T4" fmla="*/ 2 w 13"/>
                <a:gd name="T5" fmla="*/ 55 h 59"/>
                <a:gd name="T6" fmla="*/ 0 w 13"/>
                <a:gd name="T7" fmla="*/ 0 h 59"/>
                <a:gd name="T8" fmla="*/ 12 w 13"/>
                <a:gd name="T9" fmla="*/ 4 h 59"/>
              </a:gdLst>
              <a:ahLst/>
              <a:cxnLst>
                <a:cxn ang="0">
                  <a:pos x="T0" y="T1"/>
                </a:cxn>
                <a:cxn ang="0">
                  <a:pos x="T2" y="T3"/>
                </a:cxn>
                <a:cxn ang="0">
                  <a:pos x="T4" y="T5"/>
                </a:cxn>
                <a:cxn ang="0">
                  <a:pos x="T6" y="T7"/>
                </a:cxn>
                <a:cxn ang="0">
                  <a:pos x="T8" y="T9"/>
                </a:cxn>
              </a:cxnLst>
              <a:rect l="0" t="0" r="r" b="b"/>
              <a:pathLst>
                <a:path w="13" h="59">
                  <a:moveTo>
                    <a:pt x="12" y="4"/>
                  </a:moveTo>
                  <a:lnTo>
                    <a:pt x="13" y="59"/>
                  </a:lnTo>
                  <a:lnTo>
                    <a:pt x="2" y="55"/>
                  </a:lnTo>
                  <a:lnTo>
                    <a:pt x="0" y="0"/>
                  </a:lnTo>
                  <a:lnTo>
                    <a:pt x="1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6" name="Freeform 229"/>
            <p:cNvSpPr>
              <a:spLocks/>
            </p:cNvSpPr>
            <p:nvPr/>
          </p:nvSpPr>
          <p:spPr bwMode="auto">
            <a:xfrm>
              <a:off x="14166041" y="-1968103"/>
              <a:ext cx="9525" cy="90488"/>
            </a:xfrm>
            <a:custGeom>
              <a:avLst/>
              <a:gdLst>
                <a:gd name="T0" fmla="*/ 4 w 6"/>
                <a:gd name="T1" fmla="*/ 2 h 57"/>
                <a:gd name="T2" fmla="*/ 6 w 6"/>
                <a:gd name="T3" fmla="*/ 57 h 57"/>
                <a:gd name="T4" fmla="*/ 1 w 6"/>
                <a:gd name="T5" fmla="*/ 55 h 57"/>
                <a:gd name="T6" fmla="*/ 0 w 6"/>
                <a:gd name="T7" fmla="*/ 0 h 57"/>
                <a:gd name="T8" fmla="*/ 4 w 6"/>
                <a:gd name="T9" fmla="*/ 2 h 57"/>
              </a:gdLst>
              <a:ahLst/>
              <a:cxnLst>
                <a:cxn ang="0">
                  <a:pos x="T0" y="T1"/>
                </a:cxn>
                <a:cxn ang="0">
                  <a:pos x="T2" y="T3"/>
                </a:cxn>
                <a:cxn ang="0">
                  <a:pos x="T4" y="T5"/>
                </a:cxn>
                <a:cxn ang="0">
                  <a:pos x="T6" y="T7"/>
                </a:cxn>
                <a:cxn ang="0">
                  <a:pos x="T8" y="T9"/>
                </a:cxn>
              </a:cxnLst>
              <a:rect l="0" t="0" r="r" b="b"/>
              <a:pathLst>
                <a:path w="6" h="57">
                  <a:moveTo>
                    <a:pt x="4" y="2"/>
                  </a:moveTo>
                  <a:lnTo>
                    <a:pt x="6" y="57"/>
                  </a:lnTo>
                  <a:lnTo>
                    <a:pt x="1" y="55"/>
                  </a:lnTo>
                  <a:lnTo>
                    <a:pt x="0" y="0"/>
                  </a:lnTo>
                  <a:lnTo>
                    <a:pt x="4"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7" name="Freeform 230"/>
            <p:cNvSpPr>
              <a:spLocks/>
            </p:cNvSpPr>
            <p:nvPr/>
          </p:nvSpPr>
          <p:spPr bwMode="auto">
            <a:xfrm>
              <a:off x="14172391" y="-1971278"/>
              <a:ext cx="33338" cy="93663"/>
            </a:xfrm>
            <a:custGeom>
              <a:avLst/>
              <a:gdLst>
                <a:gd name="T0" fmla="*/ 19 w 21"/>
                <a:gd name="T1" fmla="*/ 0 h 59"/>
                <a:gd name="T2" fmla="*/ 21 w 21"/>
                <a:gd name="T3" fmla="*/ 56 h 59"/>
                <a:gd name="T4" fmla="*/ 2 w 21"/>
                <a:gd name="T5" fmla="*/ 59 h 59"/>
                <a:gd name="T6" fmla="*/ 0 w 21"/>
                <a:gd name="T7" fmla="*/ 4 h 59"/>
                <a:gd name="T8" fmla="*/ 19 w 21"/>
                <a:gd name="T9" fmla="*/ 0 h 59"/>
              </a:gdLst>
              <a:ahLst/>
              <a:cxnLst>
                <a:cxn ang="0">
                  <a:pos x="T0" y="T1"/>
                </a:cxn>
                <a:cxn ang="0">
                  <a:pos x="T2" y="T3"/>
                </a:cxn>
                <a:cxn ang="0">
                  <a:pos x="T4" y="T5"/>
                </a:cxn>
                <a:cxn ang="0">
                  <a:pos x="T6" y="T7"/>
                </a:cxn>
                <a:cxn ang="0">
                  <a:pos x="T8" y="T9"/>
                </a:cxn>
              </a:cxnLst>
              <a:rect l="0" t="0" r="r" b="b"/>
              <a:pathLst>
                <a:path w="21" h="59">
                  <a:moveTo>
                    <a:pt x="19" y="0"/>
                  </a:moveTo>
                  <a:lnTo>
                    <a:pt x="21" y="56"/>
                  </a:lnTo>
                  <a:lnTo>
                    <a:pt x="2" y="59"/>
                  </a:lnTo>
                  <a:lnTo>
                    <a:pt x="0" y="4"/>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8" name="Freeform 231"/>
            <p:cNvSpPr>
              <a:spLocks/>
            </p:cNvSpPr>
            <p:nvPr/>
          </p:nvSpPr>
          <p:spPr bwMode="auto">
            <a:xfrm>
              <a:off x="14205729" y="-1968103"/>
              <a:ext cx="14288" cy="90488"/>
            </a:xfrm>
            <a:custGeom>
              <a:avLst/>
              <a:gdLst>
                <a:gd name="T0" fmla="*/ 8 w 9"/>
                <a:gd name="T1" fmla="*/ 0 h 57"/>
                <a:gd name="T2" fmla="*/ 9 w 9"/>
                <a:gd name="T3" fmla="*/ 56 h 57"/>
                <a:gd name="T4" fmla="*/ 1 w 9"/>
                <a:gd name="T5" fmla="*/ 57 h 57"/>
                <a:gd name="T6" fmla="*/ 0 w 9"/>
                <a:gd name="T7" fmla="*/ 2 h 57"/>
                <a:gd name="T8" fmla="*/ 8 w 9"/>
                <a:gd name="T9" fmla="*/ 0 h 57"/>
              </a:gdLst>
              <a:ahLst/>
              <a:cxnLst>
                <a:cxn ang="0">
                  <a:pos x="T0" y="T1"/>
                </a:cxn>
                <a:cxn ang="0">
                  <a:pos x="T2" y="T3"/>
                </a:cxn>
                <a:cxn ang="0">
                  <a:pos x="T4" y="T5"/>
                </a:cxn>
                <a:cxn ang="0">
                  <a:pos x="T6" y="T7"/>
                </a:cxn>
                <a:cxn ang="0">
                  <a:pos x="T8" y="T9"/>
                </a:cxn>
              </a:cxnLst>
              <a:rect l="0" t="0" r="r" b="b"/>
              <a:pathLst>
                <a:path w="9" h="57">
                  <a:moveTo>
                    <a:pt x="8" y="0"/>
                  </a:moveTo>
                  <a:lnTo>
                    <a:pt x="9" y="56"/>
                  </a:lnTo>
                  <a:lnTo>
                    <a:pt x="1" y="57"/>
                  </a:lnTo>
                  <a:lnTo>
                    <a:pt x="0" y="2"/>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9" name="Freeform 232"/>
            <p:cNvSpPr>
              <a:spLocks/>
            </p:cNvSpPr>
            <p:nvPr/>
          </p:nvSpPr>
          <p:spPr bwMode="auto">
            <a:xfrm>
              <a:off x="14202554" y="-1971278"/>
              <a:ext cx="4763" cy="93663"/>
            </a:xfrm>
            <a:custGeom>
              <a:avLst/>
              <a:gdLst>
                <a:gd name="T0" fmla="*/ 2 w 3"/>
                <a:gd name="T1" fmla="*/ 4 h 59"/>
                <a:gd name="T2" fmla="*/ 3 w 3"/>
                <a:gd name="T3" fmla="*/ 59 h 59"/>
                <a:gd name="T4" fmla="*/ 2 w 3"/>
                <a:gd name="T5" fmla="*/ 56 h 59"/>
                <a:gd name="T6" fmla="*/ 0 w 3"/>
                <a:gd name="T7" fmla="*/ 0 h 59"/>
                <a:gd name="T8" fmla="*/ 2 w 3"/>
                <a:gd name="T9" fmla="*/ 4 h 59"/>
              </a:gdLst>
              <a:ahLst/>
              <a:cxnLst>
                <a:cxn ang="0">
                  <a:pos x="T0" y="T1"/>
                </a:cxn>
                <a:cxn ang="0">
                  <a:pos x="T2" y="T3"/>
                </a:cxn>
                <a:cxn ang="0">
                  <a:pos x="T4" y="T5"/>
                </a:cxn>
                <a:cxn ang="0">
                  <a:pos x="T6" y="T7"/>
                </a:cxn>
                <a:cxn ang="0">
                  <a:pos x="T8" y="T9"/>
                </a:cxn>
              </a:cxnLst>
              <a:rect l="0" t="0" r="r" b="b"/>
              <a:pathLst>
                <a:path w="3" h="59">
                  <a:moveTo>
                    <a:pt x="2" y="4"/>
                  </a:moveTo>
                  <a:lnTo>
                    <a:pt x="3" y="59"/>
                  </a:lnTo>
                  <a:lnTo>
                    <a:pt x="2" y="56"/>
                  </a:lnTo>
                  <a:lnTo>
                    <a:pt x="0" y="0"/>
                  </a:lnTo>
                  <a:lnTo>
                    <a:pt x="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0" name="Freeform 233"/>
            <p:cNvSpPr>
              <a:spLocks/>
            </p:cNvSpPr>
            <p:nvPr/>
          </p:nvSpPr>
          <p:spPr bwMode="auto">
            <a:xfrm>
              <a:off x="10497329" y="-1866503"/>
              <a:ext cx="15875" cy="115888"/>
            </a:xfrm>
            <a:custGeom>
              <a:avLst/>
              <a:gdLst>
                <a:gd name="T0" fmla="*/ 11 w 13"/>
                <a:gd name="T1" fmla="*/ 21 h 88"/>
                <a:gd name="T2" fmla="*/ 13 w 13"/>
                <a:gd name="T3" fmla="*/ 88 h 88"/>
                <a:gd name="T4" fmla="*/ 8 w 13"/>
                <a:gd name="T5" fmla="*/ 78 h 88"/>
                <a:gd name="T6" fmla="*/ 2 w 13"/>
                <a:gd name="T7" fmla="*/ 67 h 88"/>
                <a:gd name="T8" fmla="*/ 0 w 13"/>
                <a:gd name="T9" fmla="*/ 0 h 88"/>
                <a:gd name="T10" fmla="*/ 6 w 13"/>
                <a:gd name="T11" fmla="*/ 11 h 88"/>
                <a:gd name="T12" fmla="*/ 11 w 13"/>
                <a:gd name="T13" fmla="*/ 21 h 88"/>
              </a:gdLst>
              <a:ahLst/>
              <a:cxnLst>
                <a:cxn ang="0">
                  <a:pos x="T0" y="T1"/>
                </a:cxn>
                <a:cxn ang="0">
                  <a:pos x="T2" y="T3"/>
                </a:cxn>
                <a:cxn ang="0">
                  <a:pos x="T4" y="T5"/>
                </a:cxn>
                <a:cxn ang="0">
                  <a:pos x="T6" y="T7"/>
                </a:cxn>
                <a:cxn ang="0">
                  <a:pos x="T8" y="T9"/>
                </a:cxn>
                <a:cxn ang="0">
                  <a:pos x="T10" y="T11"/>
                </a:cxn>
                <a:cxn ang="0">
                  <a:pos x="T12" y="T13"/>
                </a:cxn>
              </a:cxnLst>
              <a:rect l="0" t="0" r="r" b="b"/>
              <a:pathLst>
                <a:path w="13" h="88">
                  <a:moveTo>
                    <a:pt x="11" y="21"/>
                  </a:moveTo>
                  <a:cubicBezTo>
                    <a:pt x="13" y="88"/>
                    <a:pt x="13" y="88"/>
                    <a:pt x="13" y="88"/>
                  </a:cubicBezTo>
                  <a:cubicBezTo>
                    <a:pt x="12" y="85"/>
                    <a:pt x="10" y="81"/>
                    <a:pt x="8" y="78"/>
                  </a:cubicBezTo>
                  <a:cubicBezTo>
                    <a:pt x="5" y="75"/>
                    <a:pt x="2" y="71"/>
                    <a:pt x="2" y="67"/>
                  </a:cubicBezTo>
                  <a:cubicBezTo>
                    <a:pt x="0" y="0"/>
                    <a:pt x="0" y="0"/>
                    <a:pt x="0" y="0"/>
                  </a:cubicBezTo>
                  <a:cubicBezTo>
                    <a:pt x="0" y="4"/>
                    <a:pt x="3" y="8"/>
                    <a:pt x="6" y="11"/>
                  </a:cubicBezTo>
                  <a:cubicBezTo>
                    <a:pt x="8" y="14"/>
                    <a:pt x="11" y="17"/>
                    <a:pt x="11" y="2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1" name="Freeform 234"/>
            <p:cNvSpPr>
              <a:spLocks/>
            </p:cNvSpPr>
            <p:nvPr/>
          </p:nvSpPr>
          <p:spPr bwMode="auto">
            <a:xfrm>
              <a:off x="14218429" y="-1968103"/>
              <a:ext cx="9525" cy="106363"/>
            </a:xfrm>
            <a:custGeom>
              <a:avLst/>
              <a:gdLst>
                <a:gd name="T0" fmla="*/ 4 w 6"/>
                <a:gd name="T1" fmla="*/ 12 h 67"/>
                <a:gd name="T2" fmla="*/ 6 w 6"/>
                <a:gd name="T3" fmla="*/ 67 h 67"/>
                <a:gd name="T4" fmla="*/ 1 w 6"/>
                <a:gd name="T5" fmla="*/ 56 h 67"/>
                <a:gd name="T6" fmla="*/ 0 w 6"/>
                <a:gd name="T7" fmla="*/ 0 h 67"/>
                <a:gd name="T8" fmla="*/ 4 w 6"/>
                <a:gd name="T9" fmla="*/ 12 h 67"/>
              </a:gdLst>
              <a:ahLst/>
              <a:cxnLst>
                <a:cxn ang="0">
                  <a:pos x="T0" y="T1"/>
                </a:cxn>
                <a:cxn ang="0">
                  <a:pos x="T2" y="T3"/>
                </a:cxn>
                <a:cxn ang="0">
                  <a:pos x="T4" y="T5"/>
                </a:cxn>
                <a:cxn ang="0">
                  <a:pos x="T6" y="T7"/>
                </a:cxn>
                <a:cxn ang="0">
                  <a:pos x="T8" y="T9"/>
                </a:cxn>
              </a:cxnLst>
              <a:rect l="0" t="0" r="r" b="b"/>
              <a:pathLst>
                <a:path w="6" h="67">
                  <a:moveTo>
                    <a:pt x="4" y="12"/>
                  </a:moveTo>
                  <a:lnTo>
                    <a:pt x="6" y="67"/>
                  </a:lnTo>
                  <a:lnTo>
                    <a:pt x="1" y="56"/>
                  </a:lnTo>
                  <a:lnTo>
                    <a:pt x="0" y="0"/>
                  </a:lnTo>
                  <a:lnTo>
                    <a:pt x="4" y="1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2" name="Freeform 235"/>
            <p:cNvSpPr>
              <a:spLocks/>
            </p:cNvSpPr>
            <p:nvPr/>
          </p:nvSpPr>
          <p:spPr bwMode="auto">
            <a:xfrm>
              <a:off x="14224779" y="-1949053"/>
              <a:ext cx="17463" cy="88900"/>
            </a:xfrm>
            <a:custGeom>
              <a:avLst/>
              <a:gdLst>
                <a:gd name="T0" fmla="*/ 9 w 11"/>
                <a:gd name="T1" fmla="*/ 1 h 56"/>
                <a:gd name="T2" fmla="*/ 11 w 11"/>
                <a:gd name="T3" fmla="*/ 56 h 56"/>
                <a:gd name="T4" fmla="*/ 2 w 11"/>
                <a:gd name="T5" fmla="*/ 55 h 56"/>
                <a:gd name="T6" fmla="*/ 0 w 11"/>
                <a:gd name="T7" fmla="*/ 0 h 56"/>
                <a:gd name="T8" fmla="*/ 9 w 11"/>
                <a:gd name="T9" fmla="*/ 1 h 56"/>
              </a:gdLst>
              <a:ahLst/>
              <a:cxnLst>
                <a:cxn ang="0">
                  <a:pos x="T0" y="T1"/>
                </a:cxn>
                <a:cxn ang="0">
                  <a:pos x="T2" y="T3"/>
                </a:cxn>
                <a:cxn ang="0">
                  <a:pos x="T4" y="T5"/>
                </a:cxn>
                <a:cxn ang="0">
                  <a:pos x="T6" y="T7"/>
                </a:cxn>
                <a:cxn ang="0">
                  <a:pos x="T8" y="T9"/>
                </a:cxn>
              </a:cxnLst>
              <a:rect l="0" t="0" r="r" b="b"/>
              <a:pathLst>
                <a:path w="11" h="56">
                  <a:moveTo>
                    <a:pt x="9" y="1"/>
                  </a:moveTo>
                  <a:lnTo>
                    <a:pt x="11" y="56"/>
                  </a:lnTo>
                  <a:lnTo>
                    <a:pt x="2" y="55"/>
                  </a:lnTo>
                  <a:lnTo>
                    <a:pt x="0" y="0"/>
                  </a:lnTo>
                  <a:lnTo>
                    <a:pt x="9"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3" name="Freeform 236"/>
            <p:cNvSpPr>
              <a:spLocks/>
            </p:cNvSpPr>
            <p:nvPr/>
          </p:nvSpPr>
          <p:spPr bwMode="auto">
            <a:xfrm>
              <a:off x="14239066" y="-1947466"/>
              <a:ext cx="17463" cy="90488"/>
            </a:xfrm>
            <a:custGeom>
              <a:avLst/>
              <a:gdLst>
                <a:gd name="T0" fmla="*/ 9 w 11"/>
                <a:gd name="T1" fmla="*/ 2 h 57"/>
                <a:gd name="T2" fmla="*/ 11 w 11"/>
                <a:gd name="T3" fmla="*/ 57 h 57"/>
                <a:gd name="T4" fmla="*/ 2 w 11"/>
                <a:gd name="T5" fmla="*/ 55 h 57"/>
                <a:gd name="T6" fmla="*/ 0 w 11"/>
                <a:gd name="T7" fmla="*/ 0 h 57"/>
                <a:gd name="T8" fmla="*/ 9 w 11"/>
                <a:gd name="T9" fmla="*/ 2 h 57"/>
              </a:gdLst>
              <a:ahLst/>
              <a:cxnLst>
                <a:cxn ang="0">
                  <a:pos x="T0" y="T1"/>
                </a:cxn>
                <a:cxn ang="0">
                  <a:pos x="T2" y="T3"/>
                </a:cxn>
                <a:cxn ang="0">
                  <a:pos x="T4" y="T5"/>
                </a:cxn>
                <a:cxn ang="0">
                  <a:pos x="T6" y="T7"/>
                </a:cxn>
                <a:cxn ang="0">
                  <a:pos x="T8" y="T9"/>
                </a:cxn>
              </a:cxnLst>
              <a:rect l="0" t="0" r="r" b="b"/>
              <a:pathLst>
                <a:path w="11" h="57">
                  <a:moveTo>
                    <a:pt x="9" y="2"/>
                  </a:moveTo>
                  <a:lnTo>
                    <a:pt x="11" y="57"/>
                  </a:lnTo>
                  <a:lnTo>
                    <a:pt x="2" y="55"/>
                  </a:lnTo>
                  <a:lnTo>
                    <a:pt x="0" y="0"/>
                  </a:lnTo>
                  <a:lnTo>
                    <a:pt x="9"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4" name="Freeform 237"/>
            <p:cNvSpPr>
              <a:spLocks/>
            </p:cNvSpPr>
            <p:nvPr/>
          </p:nvSpPr>
          <p:spPr bwMode="auto">
            <a:xfrm>
              <a:off x="15697979" y="-1990328"/>
              <a:ext cx="1588" cy="95250"/>
            </a:xfrm>
            <a:custGeom>
              <a:avLst/>
              <a:gdLst>
                <a:gd name="T0" fmla="*/ 0 w 1"/>
                <a:gd name="T1" fmla="*/ 0 h 60"/>
                <a:gd name="T2" fmla="*/ 1 w 1"/>
                <a:gd name="T3" fmla="*/ 55 h 60"/>
                <a:gd name="T4" fmla="*/ 1 w 1"/>
                <a:gd name="T5" fmla="*/ 60 h 60"/>
                <a:gd name="T6" fmla="*/ 0 w 1"/>
                <a:gd name="T7" fmla="*/ 5 h 60"/>
                <a:gd name="T8" fmla="*/ 0 w 1"/>
                <a:gd name="T9" fmla="*/ 0 h 60"/>
              </a:gdLst>
              <a:ahLst/>
              <a:cxnLst>
                <a:cxn ang="0">
                  <a:pos x="T0" y="T1"/>
                </a:cxn>
                <a:cxn ang="0">
                  <a:pos x="T2" y="T3"/>
                </a:cxn>
                <a:cxn ang="0">
                  <a:pos x="T4" y="T5"/>
                </a:cxn>
                <a:cxn ang="0">
                  <a:pos x="T6" y="T7"/>
                </a:cxn>
                <a:cxn ang="0">
                  <a:pos x="T8" y="T9"/>
                </a:cxn>
              </a:cxnLst>
              <a:rect l="0" t="0" r="r" b="b"/>
              <a:pathLst>
                <a:path w="1" h="60">
                  <a:moveTo>
                    <a:pt x="0" y="0"/>
                  </a:moveTo>
                  <a:lnTo>
                    <a:pt x="1" y="55"/>
                  </a:lnTo>
                  <a:lnTo>
                    <a:pt x="1" y="60"/>
                  </a:lnTo>
                  <a:lnTo>
                    <a:pt x="0" y="5"/>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5" name="Freeform 238"/>
            <p:cNvSpPr>
              <a:spLocks/>
            </p:cNvSpPr>
            <p:nvPr/>
          </p:nvSpPr>
          <p:spPr bwMode="auto">
            <a:xfrm>
              <a:off x="14253354" y="-1944291"/>
              <a:ext cx="30163" cy="98425"/>
            </a:xfrm>
            <a:custGeom>
              <a:avLst/>
              <a:gdLst>
                <a:gd name="T0" fmla="*/ 17 w 19"/>
                <a:gd name="T1" fmla="*/ 7 h 62"/>
                <a:gd name="T2" fmla="*/ 19 w 19"/>
                <a:gd name="T3" fmla="*/ 62 h 62"/>
                <a:gd name="T4" fmla="*/ 2 w 19"/>
                <a:gd name="T5" fmla="*/ 55 h 62"/>
                <a:gd name="T6" fmla="*/ 0 w 19"/>
                <a:gd name="T7" fmla="*/ 0 h 62"/>
                <a:gd name="T8" fmla="*/ 17 w 19"/>
                <a:gd name="T9" fmla="*/ 7 h 62"/>
              </a:gdLst>
              <a:ahLst/>
              <a:cxnLst>
                <a:cxn ang="0">
                  <a:pos x="T0" y="T1"/>
                </a:cxn>
                <a:cxn ang="0">
                  <a:pos x="T2" y="T3"/>
                </a:cxn>
                <a:cxn ang="0">
                  <a:pos x="T4" y="T5"/>
                </a:cxn>
                <a:cxn ang="0">
                  <a:pos x="T6" y="T7"/>
                </a:cxn>
                <a:cxn ang="0">
                  <a:pos x="T8" y="T9"/>
                </a:cxn>
              </a:cxnLst>
              <a:rect l="0" t="0" r="r" b="b"/>
              <a:pathLst>
                <a:path w="19" h="62">
                  <a:moveTo>
                    <a:pt x="17" y="7"/>
                  </a:moveTo>
                  <a:lnTo>
                    <a:pt x="19" y="62"/>
                  </a:lnTo>
                  <a:lnTo>
                    <a:pt x="2" y="55"/>
                  </a:lnTo>
                  <a:lnTo>
                    <a:pt x="0" y="0"/>
                  </a:lnTo>
                  <a:lnTo>
                    <a:pt x="17"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6" name="Freeform 239"/>
            <p:cNvSpPr>
              <a:spLocks/>
            </p:cNvSpPr>
            <p:nvPr/>
          </p:nvSpPr>
          <p:spPr bwMode="auto">
            <a:xfrm>
              <a:off x="14262879" y="-1936353"/>
              <a:ext cx="4763" cy="98425"/>
            </a:xfrm>
            <a:custGeom>
              <a:avLst/>
              <a:gdLst>
                <a:gd name="T0" fmla="*/ 1 w 3"/>
                <a:gd name="T1" fmla="*/ 0 h 62"/>
                <a:gd name="T2" fmla="*/ 3 w 3"/>
                <a:gd name="T3" fmla="*/ 55 h 62"/>
                <a:gd name="T4" fmla="*/ 1 w 3"/>
                <a:gd name="T5" fmla="*/ 62 h 62"/>
                <a:gd name="T6" fmla="*/ 0 w 3"/>
                <a:gd name="T7" fmla="*/ 7 h 62"/>
                <a:gd name="T8" fmla="*/ 1 w 3"/>
                <a:gd name="T9" fmla="*/ 0 h 62"/>
              </a:gdLst>
              <a:ahLst/>
              <a:cxnLst>
                <a:cxn ang="0">
                  <a:pos x="T0" y="T1"/>
                </a:cxn>
                <a:cxn ang="0">
                  <a:pos x="T2" y="T3"/>
                </a:cxn>
                <a:cxn ang="0">
                  <a:pos x="T4" y="T5"/>
                </a:cxn>
                <a:cxn ang="0">
                  <a:pos x="T6" y="T7"/>
                </a:cxn>
                <a:cxn ang="0">
                  <a:pos x="T8" y="T9"/>
                </a:cxn>
              </a:cxnLst>
              <a:rect l="0" t="0" r="r" b="b"/>
              <a:pathLst>
                <a:path w="3" h="62">
                  <a:moveTo>
                    <a:pt x="1" y="0"/>
                  </a:moveTo>
                  <a:lnTo>
                    <a:pt x="3" y="55"/>
                  </a:lnTo>
                  <a:lnTo>
                    <a:pt x="1" y="62"/>
                  </a:lnTo>
                  <a:lnTo>
                    <a:pt x="0" y="7"/>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7" name="Freeform 240"/>
            <p:cNvSpPr>
              <a:spLocks/>
            </p:cNvSpPr>
            <p:nvPr/>
          </p:nvSpPr>
          <p:spPr bwMode="auto">
            <a:xfrm>
              <a:off x="14277166" y="-1922066"/>
              <a:ext cx="4763" cy="117475"/>
            </a:xfrm>
            <a:custGeom>
              <a:avLst/>
              <a:gdLst>
                <a:gd name="T0" fmla="*/ 1 w 3"/>
                <a:gd name="T1" fmla="*/ 19 h 74"/>
                <a:gd name="T2" fmla="*/ 3 w 3"/>
                <a:gd name="T3" fmla="*/ 74 h 74"/>
                <a:gd name="T4" fmla="*/ 2 w 3"/>
                <a:gd name="T5" fmla="*/ 55 h 74"/>
                <a:gd name="T6" fmla="*/ 0 w 3"/>
                <a:gd name="T7" fmla="*/ 0 h 74"/>
                <a:gd name="T8" fmla="*/ 1 w 3"/>
                <a:gd name="T9" fmla="*/ 19 h 74"/>
              </a:gdLst>
              <a:ahLst/>
              <a:cxnLst>
                <a:cxn ang="0">
                  <a:pos x="T0" y="T1"/>
                </a:cxn>
                <a:cxn ang="0">
                  <a:pos x="T2" y="T3"/>
                </a:cxn>
                <a:cxn ang="0">
                  <a:pos x="T4" y="T5"/>
                </a:cxn>
                <a:cxn ang="0">
                  <a:pos x="T6" y="T7"/>
                </a:cxn>
                <a:cxn ang="0">
                  <a:pos x="T8" y="T9"/>
                </a:cxn>
              </a:cxnLst>
              <a:rect l="0" t="0" r="r" b="b"/>
              <a:pathLst>
                <a:path w="3" h="74">
                  <a:moveTo>
                    <a:pt x="1" y="19"/>
                  </a:moveTo>
                  <a:lnTo>
                    <a:pt x="3" y="74"/>
                  </a:lnTo>
                  <a:lnTo>
                    <a:pt x="2" y="55"/>
                  </a:lnTo>
                  <a:lnTo>
                    <a:pt x="0" y="0"/>
                  </a:lnTo>
                  <a:lnTo>
                    <a:pt x="1" y="1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8" name="Freeform 241"/>
            <p:cNvSpPr>
              <a:spLocks/>
            </p:cNvSpPr>
            <p:nvPr/>
          </p:nvSpPr>
          <p:spPr bwMode="auto">
            <a:xfrm>
              <a:off x="10416366" y="-1783953"/>
              <a:ext cx="11113" cy="104775"/>
            </a:xfrm>
            <a:custGeom>
              <a:avLst/>
              <a:gdLst>
                <a:gd name="T0" fmla="*/ 7 w 9"/>
                <a:gd name="T1" fmla="*/ 13 h 80"/>
                <a:gd name="T2" fmla="*/ 9 w 9"/>
                <a:gd name="T3" fmla="*/ 80 h 80"/>
                <a:gd name="T4" fmla="*/ 7 w 9"/>
                <a:gd name="T5" fmla="*/ 75 h 80"/>
                <a:gd name="T6" fmla="*/ 2 w 9"/>
                <a:gd name="T7" fmla="*/ 67 h 80"/>
                <a:gd name="T8" fmla="*/ 0 w 9"/>
                <a:gd name="T9" fmla="*/ 0 h 80"/>
                <a:gd name="T10" fmla="*/ 5 w 9"/>
                <a:gd name="T11" fmla="*/ 8 h 80"/>
                <a:gd name="T12" fmla="*/ 7 w 9"/>
                <a:gd name="T13" fmla="*/ 13 h 80"/>
              </a:gdLst>
              <a:ahLst/>
              <a:cxnLst>
                <a:cxn ang="0">
                  <a:pos x="T0" y="T1"/>
                </a:cxn>
                <a:cxn ang="0">
                  <a:pos x="T2" y="T3"/>
                </a:cxn>
                <a:cxn ang="0">
                  <a:pos x="T4" y="T5"/>
                </a:cxn>
                <a:cxn ang="0">
                  <a:pos x="T6" y="T7"/>
                </a:cxn>
                <a:cxn ang="0">
                  <a:pos x="T8" y="T9"/>
                </a:cxn>
                <a:cxn ang="0">
                  <a:pos x="T10" y="T11"/>
                </a:cxn>
                <a:cxn ang="0">
                  <a:pos x="T12" y="T13"/>
                </a:cxn>
              </a:cxnLst>
              <a:rect l="0" t="0" r="r" b="b"/>
              <a:pathLst>
                <a:path w="9" h="80">
                  <a:moveTo>
                    <a:pt x="7" y="13"/>
                  </a:moveTo>
                  <a:cubicBezTo>
                    <a:pt x="9" y="80"/>
                    <a:pt x="9" y="80"/>
                    <a:pt x="9" y="80"/>
                  </a:cubicBezTo>
                  <a:cubicBezTo>
                    <a:pt x="9" y="79"/>
                    <a:pt x="8" y="77"/>
                    <a:pt x="7" y="75"/>
                  </a:cubicBezTo>
                  <a:cubicBezTo>
                    <a:pt x="5" y="71"/>
                    <a:pt x="2" y="69"/>
                    <a:pt x="2" y="67"/>
                  </a:cubicBezTo>
                  <a:cubicBezTo>
                    <a:pt x="0" y="0"/>
                    <a:pt x="0" y="0"/>
                    <a:pt x="0" y="0"/>
                  </a:cubicBezTo>
                  <a:cubicBezTo>
                    <a:pt x="0" y="2"/>
                    <a:pt x="3" y="4"/>
                    <a:pt x="5" y="8"/>
                  </a:cubicBezTo>
                  <a:cubicBezTo>
                    <a:pt x="6" y="10"/>
                    <a:pt x="7" y="12"/>
                    <a:pt x="7" y="1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9" name="Freeform 242"/>
            <p:cNvSpPr>
              <a:spLocks/>
            </p:cNvSpPr>
            <p:nvPr/>
          </p:nvSpPr>
          <p:spPr bwMode="auto">
            <a:xfrm>
              <a:off x="14278754" y="-1891903"/>
              <a:ext cx="7938" cy="101600"/>
            </a:xfrm>
            <a:custGeom>
              <a:avLst/>
              <a:gdLst>
                <a:gd name="T0" fmla="*/ 3 w 5"/>
                <a:gd name="T1" fmla="*/ 9 h 64"/>
                <a:gd name="T2" fmla="*/ 5 w 5"/>
                <a:gd name="T3" fmla="*/ 64 h 64"/>
                <a:gd name="T4" fmla="*/ 2 w 5"/>
                <a:gd name="T5" fmla="*/ 55 h 64"/>
                <a:gd name="T6" fmla="*/ 0 w 5"/>
                <a:gd name="T7" fmla="*/ 0 h 64"/>
                <a:gd name="T8" fmla="*/ 3 w 5"/>
                <a:gd name="T9" fmla="*/ 9 h 64"/>
              </a:gdLst>
              <a:ahLst/>
              <a:cxnLst>
                <a:cxn ang="0">
                  <a:pos x="T0" y="T1"/>
                </a:cxn>
                <a:cxn ang="0">
                  <a:pos x="T2" y="T3"/>
                </a:cxn>
                <a:cxn ang="0">
                  <a:pos x="T4" y="T5"/>
                </a:cxn>
                <a:cxn ang="0">
                  <a:pos x="T6" y="T7"/>
                </a:cxn>
                <a:cxn ang="0">
                  <a:pos x="T8" y="T9"/>
                </a:cxn>
              </a:cxnLst>
              <a:rect l="0" t="0" r="r" b="b"/>
              <a:pathLst>
                <a:path w="5" h="64">
                  <a:moveTo>
                    <a:pt x="3" y="9"/>
                  </a:moveTo>
                  <a:lnTo>
                    <a:pt x="5" y="64"/>
                  </a:lnTo>
                  <a:lnTo>
                    <a:pt x="2" y="55"/>
                  </a:lnTo>
                  <a:lnTo>
                    <a:pt x="0" y="0"/>
                  </a:lnTo>
                  <a:lnTo>
                    <a:pt x="3"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0" name="Freeform 243"/>
            <p:cNvSpPr>
              <a:spLocks/>
            </p:cNvSpPr>
            <p:nvPr/>
          </p:nvSpPr>
          <p:spPr bwMode="auto">
            <a:xfrm>
              <a:off x="14259704" y="-1882378"/>
              <a:ext cx="11113" cy="106363"/>
            </a:xfrm>
            <a:custGeom>
              <a:avLst/>
              <a:gdLst>
                <a:gd name="T0" fmla="*/ 6 w 7"/>
                <a:gd name="T1" fmla="*/ 0 h 67"/>
                <a:gd name="T2" fmla="*/ 7 w 7"/>
                <a:gd name="T3" fmla="*/ 56 h 67"/>
                <a:gd name="T4" fmla="*/ 1 w 7"/>
                <a:gd name="T5" fmla="*/ 67 h 67"/>
                <a:gd name="T6" fmla="*/ 0 w 7"/>
                <a:gd name="T7" fmla="*/ 12 h 67"/>
                <a:gd name="T8" fmla="*/ 6 w 7"/>
                <a:gd name="T9" fmla="*/ 0 h 67"/>
              </a:gdLst>
              <a:ahLst/>
              <a:cxnLst>
                <a:cxn ang="0">
                  <a:pos x="T0" y="T1"/>
                </a:cxn>
                <a:cxn ang="0">
                  <a:pos x="T2" y="T3"/>
                </a:cxn>
                <a:cxn ang="0">
                  <a:pos x="T4" y="T5"/>
                </a:cxn>
                <a:cxn ang="0">
                  <a:pos x="T6" y="T7"/>
                </a:cxn>
                <a:cxn ang="0">
                  <a:pos x="T8" y="T9"/>
                </a:cxn>
              </a:cxnLst>
              <a:rect l="0" t="0" r="r" b="b"/>
              <a:pathLst>
                <a:path w="7" h="67">
                  <a:moveTo>
                    <a:pt x="6" y="0"/>
                  </a:moveTo>
                  <a:lnTo>
                    <a:pt x="7" y="56"/>
                  </a:lnTo>
                  <a:lnTo>
                    <a:pt x="1" y="67"/>
                  </a:lnTo>
                  <a:lnTo>
                    <a:pt x="0" y="12"/>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1" name="Freeform 244"/>
            <p:cNvSpPr>
              <a:spLocks/>
            </p:cNvSpPr>
            <p:nvPr/>
          </p:nvSpPr>
          <p:spPr bwMode="auto">
            <a:xfrm>
              <a:off x="14248591" y="-1863328"/>
              <a:ext cx="12700" cy="106363"/>
            </a:xfrm>
            <a:custGeom>
              <a:avLst/>
              <a:gdLst>
                <a:gd name="T0" fmla="*/ 7 w 8"/>
                <a:gd name="T1" fmla="*/ 0 h 67"/>
                <a:gd name="T2" fmla="*/ 8 w 8"/>
                <a:gd name="T3" fmla="*/ 55 h 67"/>
                <a:gd name="T4" fmla="*/ 2 w 8"/>
                <a:gd name="T5" fmla="*/ 67 h 67"/>
                <a:gd name="T6" fmla="*/ 0 w 8"/>
                <a:gd name="T7" fmla="*/ 12 h 67"/>
                <a:gd name="T8" fmla="*/ 7 w 8"/>
                <a:gd name="T9" fmla="*/ 0 h 67"/>
              </a:gdLst>
              <a:ahLst/>
              <a:cxnLst>
                <a:cxn ang="0">
                  <a:pos x="T0" y="T1"/>
                </a:cxn>
                <a:cxn ang="0">
                  <a:pos x="T2" y="T3"/>
                </a:cxn>
                <a:cxn ang="0">
                  <a:pos x="T4" y="T5"/>
                </a:cxn>
                <a:cxn ang="0">
                  <a:pos x="T6" y="T7"/>
                </a:cxn>
                <a:cxn ang="0">
                  <a:pos x="T8" y="T9"/>
                </a:cxn>
              </a:cxnLst>
              <a:rect l="0" t="0" r="r" b="b"/>
              <a:pathLst>
                <a:path w="8" h="67">
                  <a:moveTo>
                    <a:pt x="7" y="0"/>
                  </a:moveTo>
                  <a:lnTo>
                    <a:pt x="8" y="55"/>
                  </a:lnTo>
                  <a:lnTo>
                    <a:pt x="2" y="67"/>
                  </a:lnTo>
                  <a:lnTo>
                    <a:pt x="0" y="1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2" name="Freeform 245"/>
            <p:cNvSpPr>
              <a:spLocks/>
            </p:cNvSpPr>
            <p:nvPr/>
          </p:nvSpPr>
          <p:spPr bwMode="auto">
            <a:xfrm>
              <a:off x="12680141" y="-1801416"/>
              <a:ext cx="14288" cy="95250"/>
            </a:xfrm>
            <a:custGeom>
              <a:avLst/>
              <a:gdLst>
                <a:gd name="T0" fmla="*/ 10 w 12"/>
                <a:gd name="T1" fmla="*/ 0 h 72"/>
                <a:gd name="T2" fmla="*/ 12 w 12"/>
                <a:gd name="T3" fmla="*/ 67 h 72"/>
                <a:gd name="T4" fmla="*/ 2 w 12"/>
                <a:gd name="T5" fmla="*/ 72 h 72"/>
                <a:gd name="T6" fmla="*/ 0 w 12"/>
                <a:gd name="T7" fmla="*/ 5 h 72"/>
                <a:gd name="T8" fmla="*/ 10 w 12"/>
                <a:gd name="T9" fmla="*/ 0 h 72"/>
              </a:gdLst>
              <a:ahLst/>
              <a:cxnLst>
                <a:cxn ang="0">
                  <a:pos x="T0" y="T1"/>
                </a:cxn>
                <a:cxn ang="0">
                  <a:pos x="T2" y="T3"/>
                </a:cxn>
                <a:cxn ang="0">
                  <a:pos x="T4" y="T5"/>
                </a:cxn>
                <a:cxn ang="0">
                  <a:pos x="T6" y="T7"/>
                </a:cxn>
                <a:cxn ang="0">
                  <a:pos x="T8" y="T9"/>
                </a:cxn>
              </a:cxnLst>
              <a:rect l="0" t="0" r="r" b="b"/>
              <a:pathLst>
                <a:path w="12" h="72">
                  <a:moveTo>
                    <a:pt x="10" y="0"/>
                  </a:moveTo>
                  <a:cubicBezTo>
                    <a:pt x="12" y="67"/>
                    <a:pt x="12" y="67"/>
                    <a:pt x="12" y="67"/>
                  </a:cubicBezTo>
                  <a:cubicBezTo>
                    <a:pt x="8" y="68"/>
                    <a:pt x="4" y="70"/>
                    <a:pt x="2" y="72"/>
                  </a:cubicBezTo>
                  <a:cubicBezTo>
                    <a:pt x="0" y="5"/>
                    <a:pt x="0" y="5"/>
                    <a:pt x="0" y="5"/>
                  </a:cubicBezTo>
                  <a:cubicBezTo>
                    <a:pt x="2" y="3"/>
                    <a:pt x="6" y="1"/>
                    <a:pt x="1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3" name="Freeform 246"/>
            <p:cNvSpPr>
              <a:spLocks/>
            </p:cNvSpPr>
            <p:nvPr/>
          </p:nvSpPr>
          <p:spPr bwMode="auto">
            <a:xfrm>
              <a:off x="12676966" y="-1793478"/>
              <a:ext cx="6350" cy="88900"/>
            </a:xfrm>
            <a:custGeom>
              <a:avLst/>
              <a:gdLst>
                <a:gd name="T0" fmla="*/ 2 w 4"/>
                <a:gd name="T1" fmla="*/ 0 h 69"/>
                <a:gd name="T2" fmla="*/ 4 w 4"/>
                <a:gd name="T3" fmla="*/ 67 h 69"/>
                <a:gd name="T4" fmla="*/ 2 w 4"/>
                <a:gd name="T5" fmla="*/ 69 h 69"/>
                <a:gd name="T6" fmla="*/ 0 w 4"/>
                <a:gd name="T7" fmla="*/ 1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7"/>
                    <a:pt x="2" y="68"/>
                    <a:pt x="2" y="69"/>
                  </a:cubicBezTo>
                  <a:cubicBezTo>
                    <a:pt x="0" y="1"/>
                    <a:pt x="0" y="1"/>
                    <a:pt x="0" y="1"/>
                  </a:cubicBezTo>
                  <a:cubicBezTo>
                    <a:pt x="0" y="1"/>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4" name="Freeform 247"/>
            <p:cNvSpPr>
              <a:spLocks/>
            </p:cNvSpPr>
            <p:nvPr/>
          </p:nvSpPr>
          <p:spPr bwMode="auto">
            <a:xfrm>
              <a:off x="12676966" y="-1793478"/>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5" name="Freeform 248"/>
            <p:cNvSpPr>
              <a:spLocks/>
            </p:cNvSpPr>
            <p:nvPr/>
          </p:nvSpPr>
          <p:spPr bwMode="auto">
            <a:xfrm>
              <a:off x="12676966" y="-1791891"/>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6" name="Freeform 249"/>
            <p:cNvSpPr>
              <a:spLocks/>
            </p:cNvSpPr>
            <p:nvPr/>
          </p:nvSpPr>
          <p:spPr bwMode="auto">
            <a:xfrm>
              <a:off x="12676966" y="-1791891"/>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7" name="Freeform 250"/>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8" name="Freeform 251"/>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9" name="Freeform 252"/>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0" name="Freeform 253"/>
            <p:cNvSpPr>
              <a:spLocks/>
            </p:cNvSpPr>
            <p:nvPr/>
          </p:nvSpPr>
          <p:spPr bwMode="auto">
            <a:xfrm>
              <a:off x="10421129" y="-1723628"/>
              <a:ext cx="7938" cy="93663"/>
            </a:xfrm>
            <a:custGeom>
              <a:avLst/>
              <a:gdLst>
                <a:gd name="T0" fmla="*/ 4 w 6"/>
                <a:gd name="T1" fmla="*/ 5 h 72"/>
                <a:gd name="T2" fmla="*/ 6 w 6"/>
                <a:gd name="T3" fmla="*/ 72 h 72"/>
                <a:gd name="T4" fmla="*/ 2 w 6"/>
                <a:gd name="T5" fmla="*/ 67 h 72"/>
                <a:gd name="T6" fmla="*/ 0 w 6"/>
                <a:gd name="T7" fmla="*/ 0 h 72"/>
                <a:gd name="T8" fmla="*/ 4 w 6"/>
                <a:gd name="T9" fmla="*/ 5 h 72"/>
              </a:gdLst>
              <a:ahLst/>
              <a:cxnLst>
                <a:cxn ang="0">
                  <a:pos x="T0" y="T1"/>
                </a:cxn>
                <a:cxn ang="0">
                  <a:pos x="T2" y="T3"/>
                </a:cxn>
                <a:cxn ang="0">
                  <a:pos x="T4" y="T5"/>
                </a:cxn>
                <a:cxn ang="0">
                  <a:pos x="T6" y="T7"/>
                </a:cxn>
                <a:cxn ang="0">
                  <a:pos x="T8" y="T9"/>
                </a:cxn>
              </a:cxnLst>
              <a:rect l="0" t="0" r="r" b="b"/>
              <a:pathLst>
                <a:path w="6" h="72">
                  <a:moveTo>
                    <a:pt x="4" y="5"/>
                  </a:moveTo>
                  <a:cubicBezTo>
                    <a:pt x="6" y="72"/>
                    <a:pt x="6" y="72"/>
                    <a:pt x="6" y="72"/>
                  </a:cubicBezTo>
                  <a:cubicBezTo>
                    <a:pt x="6" y="69"/>
                    <a:pt x="4" y="68"/>
                    <a:pt x="2" y="67"/>
                  </a:cubicBezTo>
                  <a:cubicBezTo>
                    <a:pt x="0" y="0"/>
                    <a:pt x="0" y="0"/>
                    <a:pt x="0" y="0"/>
                  </a:cubicBezTo>
                  <a:cubicBezTo>
                    <a:pt x="3" y="1"/>
                    <a:pt x="4" y="2"/>
                    <a:pt x="4"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1" name="Freeform 254"/>
            <p:cNvSpPr>
              <a:spLocks/>
            </p:cNvSpPr>
            <p:nvPr/>
          </p:nvSpPr>
          <p:spPr bwMode="auto">
            <a:xfrm>
              <a:off x="10400491" y="-1729978"/>
              <a:ext cx="23813" cy="93663"/>
            </a:xfrm>
            <a:custGeom>
              <a:avLst/>
              <a:gdLst>
                <a:gd name="T0" fmla="*/ 17 w 19"/>
                <a:gd name="T1" fmla="*/ 5 h 72"/>
                <a:gd name="T2" fmla="*/ 19 w 19"/>
                <a:gd name="T3" fmla="*/ 72 h 72"/>
                <a:gd name="T4" fmla="*/ 2 w 19"/>
                <a:gd name="T5" fmla="*/ 67 h 72"/>
                <a:gd name="T6" fmla="*/ 2 w 19"/>
                <a:gd name="T7" fmla="*/ 67 h 72"/>
                <a:gd name="T8" fmla="*/ 0 w 19"/>
                <a:gd name="T9" fmla="*/ 0 h 72"/>
                <a:gd name="T10" fmla="*/ 0 w 19"/>
                <a:gd name="T11" fmla="*/ 0 h 72"/>
                <a:gd name="T12" fmla="*/ 17 w 19"/>
                <a:gd name="T13" fmla="*/ 5 h 72"/>
              </a:gdLst>
              <a:ahLst/>
              <a:cxnLst>
                <a:cxn ang="0">
                  <a:pos x="T0" y="T1"/>
                </a:cxn>
                <a:cxn ang="0">
                  <a:pos x="T2" y="T3"/>
                </a:cxn>
                <a:cxn ang="0">
                  <a:pos x="T4" y="T5"/>
                </a:cxn>
                <a:cxn ang="0">
                  <a:pos x="T6" y="T7"/>
                </a:cxn>
                <a:cxn ang="0">
                  <a:pos x="T8" y="T9"/>
                </a:cxn>
                <a:cxn ang="0">
                  <a:pos x="T10" y="T11"/>
                </a:cxn>
                <a:cxn ang="0">
                  <a:pos x="T12" y="T13"/>
                </a:cxn>
              </a:cxnLst>
              <a:rect l="0" t="0" r="r" b="b"/>
              <a:pathLst>
                <a:path w="19" h="72">
                  <a:moveTo>
                    <a:pt x="17" y="5"/>
                  </a:moveTo>
                  <a:cubicBezTo>
                    <a:pt x="19" y="72"/>
                    <a:pt x="19" y="72"/>
                    <a:pt x="19" y="72"/>
                  </a:cubicBezTo>
                  <a:cubicBezTo>
                    <a:pt x="15" y="71"/>
                    <a:pt x="10" y="70"/>
                    <a:pt x="2" y="67"/>
                  </a:cubicBezTo>
                  <a:cubicBezTo>
                    <a:pt x="2" y="67"/>
                    <a:pt x="2" y="67"/>
                    <a:pt x="2" y="67"/>
                  </a:cubicBezTo>
                  <a:cubicBezTo>
                    <a:pt x="0" y="0"/>
                    <a:pt x="0" y="0"/>
                    <a:pt x="0" y="0"/>
                  </a:cubicBezTo>
                  <a:cubicBezTo>
                    <a:pt x="0" y="0"/>
                    <a:pt x="0" y="0"/>
                    <a:pt x="0" y="0"/>
                  </a:cubicBezTo>
                  <a:cubicBezTo>
                    <a:pt x="8" y="3"/>
                    <a:pt x="13" y="4"/>
                    <a:pt x="17"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2" name="Freeform 255"/>
            <p:cNvSpPr>
              <a:spLocks/>
            </p:cNvSpPr>
            <p:nvPr/>
          </p:nvSpPr>
          <p:spPr bwMode="auto">
            <a:xfrm>
              <a:off x="10390966" y="-1739503"/>
              <a:ext cx="11113" cy="96838"/>
            </a:xfrm>
            <a:custGeom>
              <a:avLst/>
              <a:gdLst>
                <a:gd name="T0" fmla="*/ 7 w 9"/>
                <a:gd name="T1" fmla="*/ 7 h 74"/>
                <a:gd name="T2" fmla="*/ 9 w 9"/>
                <a:gd name="T3" fmla="*/ 74 h 74"/>
                <a:gd name="T4" fmla="*/ 2 w 9"/>
                <a:gd name="T5" fmla="*/ 67 h 74"/>
                <a:gd name="T6" fmla="*/ 0 w 9"/>
                <a:gd name="T7" fmla="*/ 0 h 74"/>
                <a:gd name="T8" fmla="*/ 7 w 9"/>
                <a:gd name="T9" fmla="*/ 7 h 74"/>
              </a:gdLst>
              <a:ahLst/>
              <a:cxnLst>
                <a:cxn ang="0">
                  <a:pos x="T0" y="T1"/>
                </a:cxn>
                <a:cxn ang="0">
                  <a:pos x="T2" y="T3"/>
                </a:cxn>
                <a:cxn ang="0">
                  <a:pos x="T4" y="T5"/>
                </a:cxn>
                <a:cxn ang="0">
                  <a:pos x="T6" y="T7"/>
                </a:cxn>
                <a:cxn ang="0">
                  <a:pos x="T8" y="T9"/>
                </a:cxn>
              </a:cxnLst>
              <a:rect l="0" t="0" r="r" b="b"/>
              <a:pathLst>
                <a:path w="9" h="74">
                  <a:moveTo>
                    <a:pt x="7" y="7"/>
                  </a:moveTo>
                  <a:cubicBezTo>
                    <a:pt x="9" y="74"/>
                    <a:pt x="9" y="74"/>
                    <a:pt x="9" y="74"/>
                  </a:cubicBezTo>
                  <a:cubicBezTo>
                    <a:pt x="3" y="72"/>
                    <a:pt x="2" y="70"/>
                    <a:pt x="2" y="67"/>
                  </a:cubicBezTo>
                  <a:cubicBezTo>
                    <a:pt x="0" y="0"/>
                    <a:pt x="0" y="0"/>
                    <a:pt x="0" y="0"/>
                  </a:cubicBezTo>
                  <a:cubicBezTo>
                    <a:pt x="0" y="3"/>
                    <a:pt x="2" y="5"/>
                    <a:pt x="7"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3" name="Freeform 256"/>
            <p:cNvSpPr>
              <a:spLocks/>
            </p:cNvSpPr>
            <p:nvPr/>
          </p:nvSpPr>
          <p:spPr bwMode="auto">
            <a:xfrm>
              <a:off x="12681729" y="-1783953"/>
              <a:ext cx="1588" cy="88900"/>
            </a:xfrm>
            <a:custGeom>
              <a:avLst/>
              <a:gdLst>
                <a:gd name="T0" fmla="*/ 0 w 2"/>
                <a:gd name="T1" fmla="*/ 1 h 68"/>
                <a:gd name="T2" fmla="*/ 2 w 2"/>
                <a:gd name="T3" fmla="*/ 68 h 68"/>
                <a:gd name="T4" fmla="*/ 2 w 2"/>
                <a:gd name="T5" fmla="*/ 67 h 68"/>
                <a:gd name="T6" fmla="*/ 2 w 2"/>
                <a:gd name="T7" fmla="*/ 67 h 68"/>
                <a:gd name="T8" fmla="*/ 0 w 2"/>
                <a:gd name="T9" fmla="*/ 0 h 68"/>
                <a:gd name="T10" fmla="*/ 0 w 2"/>
                <a:gd name="T11" fmla="*/ 0 h 68"/>
                <a:gd name="T12" fmla="*/ 0 w 2"/>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1"/>
                  </a:moveTo>
                  <a:cubicBezTo>
                    <a:pt x="2" y="68"/>
                    <a:pt x="2" y="68"/>
                    <a:pt x="2" y="68"/>
                  </a:cubicBezTo>
                  <a:cubicBezTo>
                    <a:pt x="2" y="68"/>
                    <a:pt x="2" y="68"/>
                    <a:pt x="2" y="67"/>
                  </a:cubicBezTo>
                  <a:cubicBezTo>
                    <a:pt x="2" y="67"/>
                    <a:pt x="2" y="67"/>
                    <a:pt x="2" y="67"/>
                  </a:cubicBezTo>
                  <a:cubicBezTo>
                    <a:pt x="0" y="0"/>
                    <a:pt x="0" y="0"/>
                    <a:pt x="0" y="0"/>
                  </a:cubicBezTo>
                  <a:cubicBezTo>
                    <a:pt x="0" y="0"/>
                    <a:pt x="0" y="0"/>
                    <a:pt x="0" y="0"/>
                  </a:cubicBezTo>
                  <a:cubicBezTo>
                    <a:pt x="0" y="0"/>
                    <a:pt x="0" y="1"/>
                    <a:pt x="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4" name="Freeform 257"/>
            <p:cNvSpPr>
              <a:spLocks/>
            </p:cNvSpPr>
            <p:nvPr/>
          </p:nvSpPr>
          <p:spPr bwMode="auto">
            <a:xfrm>
              <a:off x="12692841" y="-1801416"/>
              <a:ext cx="30163" cy="109538"/>
            </a:xfrm>
            <a:custGeom>
              <a:avLst/>
              <a:gdLst>
                <a:gd name="T0" fmla="*/ 22 w 24"/>
                <a:gd name="T1" fmla="*/ 17 h 84"/>
                <a:gd name="T2" fmla="*/ 24 w 24"/>
                <a:gd name="T3" fmla="*/ 84 h 84"/>
                <a:gd name="T4" fmla="*/ 2 w 24"/>
                <a:gd name="T5" fmla="*/ 67 h 84"/>
                <a:gd name="T6" fmla="*/ 0 w 24"/>
                <a:gd name="T7" fmla="*/ 0 h 84"/>
                <a:gd name="T8" fmla="*/ 22 w 24"/>
                <a:gd name="T9" fmla="*/ 17 h 84"/>
              </a:gdLst>
              <a:ahLst/>
              <a:cxnLst>
                <a:cxn ang="0">
                  <a:pos x="T0" y="T1"/>
                </a:cxn>
                <a:cxn ang="0">
                  <a:pos x="T2" y="T3"/>
                </a:cxn>
                <a:cxn ang="0">
                  <a:pos x="T4" y="T5"/>
                </a:cxn>
                <a:cxn ang="0">
                  <a:pos x="T6" y="T7"/>
                </a:cxn>
                <a:cxn ang="0">
                  <a:pos x="T8" y="T9"/>
                </a:cxn>
              </a:cxnLst>
              <a:rect l="0" t="0" r="r" b="b"/>
              <a:pathLst>
                <a:path w="24" h="84">
                  <a:moveTo>
                    <a:pt x="22" y="17"/>
                  </a:moveTo>
                  <a:cubicBezTo>
                    <a:pt x="24" y="84"/>
                    <a:pt x="24" y="84"/>
                    <a:pt x="24" y="84"/>
                  </a:cubicBezTo>
                  <a:cubicBezTo>
                    <a:pt x="21" y="78"/>
                    <a:pt x="3" y="67"/>
                    <a:pt x="2" y="67"/>
                  </a:cubicBezTo>
                  <a:cubicBezTo>
                    <a:pt x="0" y="0"/>
                    <a:pt x="0" y="0"/>
                    <a:pt x="0" y="0"/>
                  </a:cubicBezTo>
                  <a:cubicBezTo>
                    <a:pt x="1" y="0"/>
                    <a:pt x="19" y="11"/>
                    <a:pt x="22" y="1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5" name="Freeform 258"/>
            <p:cNvSpPr>
              <a:spLocks/>
            </p:cNvSpPr>
            <p:nvPr/>
          </p:nvSpPr>
          <p:spPr bwMode="auto">
            <a:xfrm>
              <a:off x="14242241" y="-1844278"/>
              <a:ext cx="9525" cy="111125"/>
            </a:xfrm>
            <a:custGeom>
              <a:avLst/>
              <a:gdLst>
                <a:gd name="T0" fmla="*/ 4 w 6"/>
                <a:gd name="T1" fmla="*/ 0 h 70"/>
                <a:gd name="T2" fmla="*/ 6 w 6"/>
                <a:gd name="T3" fmla="*/ 55 h 70"/>
                <a:gd name="T4" fmla="*/ 2 w 6"/>
                <a:gd name="T5" fmla="*/ 70 h 70"/>
                <a:gd name="T6" fmla="*/ 0 w 6"/>
                <a:gd name="T7" fmla="*/ 15 h 70"/>
                <a:gd name="T8" fmla="*/ 4 w 6"/>
                <a:gd name="T9" fmla="*/ 0 h 70"/>
              </a:gdLst>
              <a:ahLst/>
              <a:cxnLst>
                <a:cxn ang="0">
                  <a:pos x="T0" y="T1"/>
                </a:cxn>
                <a:cxn ang="0">
                  <a:pos x="T2" y="T3"/>
                </a:cxn>
                <a:cxn ang="0">
                  <a:pos x="T4" y="T5"/>
                </a:cxn>
                <a:cxn ang="0">
                  <a:pos x="T6" y="T7"/>
                </a:cxn>
                <a:cxn ang="0">
                  <a:pos x="T8" y="T9"/>
                </a:cxn>
              </a:cxnLst>
              <a:rect l="0" t="0" r="r" b="b"/>
              <a:pathLst>
                <a:path w="6" h="70">
                  <a:moveTo>
                    <a:pt x="4" y="0"/>
                  </a:moveTo>
                  <a:lnTo>
                    <a:pt x="6" y="55"/>
                  </a:lnTo>
                  <a:lnTo>
                    <a:pt x="2" y="70"/>
                  </a:lnTo>
                  <a:lnTo>
                    <a:pt x="0" y="15"/>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6" name="Freeform 259"/>
            <p:cNvSpPr>
              <a:spLocks/>
            </p:cNvSpPr>
            <p:nvPr/>
          </p:nvSpPr>
          <p:spPr bwMode="auto">
            <a:xfrm>
              <a:off x="14218429" y="-1820466"/>
              <a:ext cx="26988" cy="101600"/>
            </a:xfrm>
            <a:custGeom>
              <a:avLst/>
              <a:gdLst>
                <a:gd name="T0" fmla="*/ 15 w 17"/>
                <a:gd name="T1" fmla="*/ 0 h 64"/>
                <a:gd name="T2" fmla="*/ 17 w 17"/>
                <a:gd name="T3" fmla="*/ 55 h 64"/>
                <a:gd name="T4" fmla="*/ 1 w 17"/>
                <a:gd name="T5" fmla="*/ 64 h 64"/>
                <a:gd name="T6" fmla="*/ 0 w 17"/>
                <a:gd name="T7" fmla="*/ 9 h 64"/>
                <a:gd name="T8" fmla="*/ 15 w 17"/>
                <a:gd name="T9" fmla="*/ 0 h 64"/>
              </a:gdLst>
              <a:ahLst/>
              <a:cxnLst>
                <a:cxn ang="0">
                  <a:pos x="T0" y="T1"/>
                </a:cxn>
                <a:cxn ang="0">
                  <a:pos x="T2" y="T3"/>
                </a:cxn>
                <a:cxn ang="0">
                  <a:pos x="T4" y="T5"/>
                </a:cxn>
                <a:cxn ang="0">
                  <a:pos x="T6" y="T7"/>
                </a:cxn>
                <a:cxn ang="0">
                  <a:pos x="T8" y="T9"/>
                </a:cxn>
              </a:cxnLst>
              <a:rect l="0" t="0" r="r" b="b"/>
              <a:pathLst>
                <a:path w="17" h="64">
                  <a:moveTo>
                    <a:pt x="15" y="0"/>
                  </a:moveTo>
                  <a:lnTo>
                    <a:pt x="17" y="55"/>
                  </a:lnTo>
                  <a:lnTo>
                    <a:pt x="1" y="64"/>
                  </a:lnTo>
                  <a:lnTo>
                    <a:pt x="0" y="9"/>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7" name="Freeform 260"/>
            <p:cNvSpPr>
              <a:spLocks/>
            </p:cNvSpPr>
            <p:nvPr/>
          </p:nvSpPr>
          <p:spPr bwMode="auto">
            <a:xfrm>
              <a:off x="12676966" y="-178871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8" name="Freeform 261"/>
            <p:cNvSpPr>
              <a:spLocks/>
            </p:cNvSpPr>
            <p:nvPr/>
          </p:nvSpPr>
          <p:spPr bwMode="auto">
            <a:xfrm>
              <a:off x="12676966" y="-178871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9" name="Freeform 262"/>
            <p:cNvSpPr>
              <a:spLocks/>
            </p:cNvSpPr>
            <p:nvPr/>
          </p:nvSpPr>
          <p:spPr bwMode="auto">
            <a:xfrm>
              <a:off x="12676966" y="-1788716"/>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0" name="Freeform 263"/>
            <p:cNvSpPr>
              <a:spLocks/>
            </p:cNvSpPr>
            <p:nvPr/>
          </p:nvSpPr>
          <p:spPr bwMode="auto">
            <a:xfrm>
              <a:off x="12675379" y="-1787128"/>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1" name="Freeform 264"/>
            <p:cNvSpPr>
              <a:spLocks/>
            </p:cNvSpPr>
            <p:nvPr/>
          </p:nvSpPr>
          <p:spPr bwMode="auto">
            <a:xfrm>
              <a:off x="12675379" y="-1787128"/>
              <a:ext cx="1588" cy="90488"/>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7"/>
                    <a:pt x="2" y="68"/>
                    <a:pt x="2" y="69"/>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2" name="Freeform 265"/>
            <p:cNvSpPr>
              <a:spLocks/>
            </p:cNvSpPr>
            <p:nvPr/>
          </p:nvSpPr>
          <p:spPr bwMode="auto">
            <a:xfrm>
              <a:off x="12672204" y="-1785541"/>
              <a:ext cx="4763" cy="92075"/>
            </a:xfrm>
            <a:custGeom>
              <a:avLst/>
              <a:gdLst>
                <a:gd name="T0" fmla="*/ 3 w 5"/>
                <a:gd name="T1" fmla="*/ 0 h 70"/>
                <a:gd name="T2" fmla="*/ 5 w 5"/>
                <a:gd name="T3" fmla="*/ 68 h 70"/>
                <a:gd name="T4" fmla="*/ 2 w 5"/>
                <a:gd name="T5" fmla="*/ 70 h 70"/>
                <a:gd name="T6" fmla="*/ 0 w 5"/>
                <a:gd name="T7" fmla="*/ 3 h 70"/>
                <a:gd name="T8" fmla="*/ 3 w 5"/>
                <a:gd name="T9" fmla="*/ 0 h 70"/>
              </a:gdLst>
              <a:ahLst/>
              <a:cxnLst>
                <a:cxn ang="0">
                  <a:pos x="T0" y="T1"/>
                </a:cxn>
                <a:cxn ang="0">
                  <a:pos x="T2" y="T3"/>
                </a:cxn>
                <a:cxn ang="0">
                  <a:pos x="T4" y="T5"/>
                </a:cxn>
                <a:cxn ang="0">
                  <a:pos x="T6" y="T7"/>
                </a:cxn>
                <a:cxn ang="0">
                  <a:pos x="T8" y="T9"/>
                </a:cxn>
              </a:cxnLst>
              <a:rect l="0" t="0" r="r" b="b"/>
              <a:pathLst>
                <a:path w="5" h="70">
                  <a:moveTo>
                    <a:pt x="3" y="0"/>
                  </a:moveTo>
                  <a:cubicBezTo>
                    <a:pt x="5" y="68"/>
                    <a:pt x="5" y="68"/>
                    <a:pt x="5" y="68"/>
                  </a:cubicBezTo>
                  <a:cubicBezTo>
                    <a:pt x="4" y="68"/>
                    <a:pt x="3" y="69"/>
                    <a:pt x="2" y="70"/>
                  </a:cubicBezTo>
                  <a:cubicBezTo>
                    <a:pt x="0" y="3"/>
                    <a:pt x="0" y="3"/>
                    <a:pt x="0" y="3"/>
                  </a:cubicBezTo>
                  <a:cubicBezTo>
                    <a:pt x="1" y="2"/>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3" name="Freeform 266"/>
            <p:cNvSpPr>
              <a:spLocks/>
            </p:cNvSpPr>
            <p:nvPr/>
          </p:nvSpPr>
          <p:spPr bwMode="auto">
            <a:xfrm>
              <a:off x="12665854" y="-1780778"/>
              <a:ext cx="7938" cy="93663"/>
            </a:xfrm>
            <a:custGeom>
              <a:avLst/>
              <a:gdLst>
                <a:gd name="T0" fmla="*/ 4 w 6"/>
                <a:gd name="T1" fmla="*/ 0 h 72"/>
                <a:gd name="T2" fmla="*/ 6 w 6"/>
                <a:gd name="T3" fmla="*/ 67 h 72"/>
                <a:gd name="T4" fmla="*/ 2 w 6"/>
                <a:gd name="T5" fmla="*/ 72 h 72"/>
                <a:gd name="T6" fmla="*/ 0 w 6"/>
                <a:gd name="T7" fmla="*/ 5 h 72"/>
                <a:gd name="T8" fmla="*/ 4 w 6"/>
                <a:gd name="T9" fmla="*/ 0 h 72"/>
              </a:gdLst>
              <a:ahLst/>
              <a:cxnLst>
                <a:cxn ang="0">
                  <a:pos x="T0" y="T1"/>
                </a:cxn>
                <a:cxn ang="0">
                  <a:pos x="T2" y="T3"/>
                </a:cxn>
                <a:cxn ang="0">
                  <a:pos x="T4" y="T5"/>
                </a:cxn>
                <a:cxn ang="0">
                  <a:pos x="T6" y="T7"/>
                </a:cxn>
                <a:cxn ang="0">
                  <a:pos x="T8" y="T9"/>
                </a:cxn>
              </a:cxnLst>
              <a:rect l="0" t="0" r="r" b="b"/>
              <a:pathLst>
                <a:path w="6" h="72">
                  <a:moveTo>
                    <a:pt x="4" y="0"/>
                  </a:moveTo>
                  <a:cubicBezTo>
                    <a:pt x="6" y="67"/>
                    <a:pt x="6" y="67"/>
                    <a:pt x="6" y="67"/>
                  </a:cubicBezTo>
                  <a:cubicBezTo>
                    <a:pt x="5" y="69"/>
                    <a:pt x="4" y="71"/>
                    <a:pt x="2" y="72"/>
                  </a:cubicBezTo>
                  <a:cubicBezTo>
                    <a:pt x="0" y="5"/>
                    <a:pt x="0" y="5"/>
                    <a:pt x="0" y="5"/>
                  </a:cubicBezTo>
                  <a:cubicBezTo>
                    <a:pt x="2" y="3"/>
                    <a:pt x="3" y="2"/>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4" name="Freeform 267"/>
            <p:cNvSpPr>
              <a:spLocks/>
            </p:cNvSpPr>
            <p:nvPr/>
          </p:nvSpPr>
          <p:spPr bwMode="auto">
            <a:xfrm>
              <a:off x="12659504" y="-1774428"/>
              <a:ext cx="9525" cy="93663"/>
            </a:xfrm>
            <a:custGeom>
              <a:avLst/>
              <a:gdLst>
                <a:gd name="T0" fmla="*/ 6 w 8"/>
                <a:gd name="T1" fmla="*/ 0 h 72"/>
                <a:gd name="T2" fmla="*/ 8 w 8"/>
                <a:gd name="T3" fmla="*/ 67 h 72"/>
                <a:gd name="T4" fmla="*/ 2 w 8"/>
                <a:gd name="T5" fmla="*/ 72 h 72"/>
                <a:gd name="T6" fmla="*/ 0 w 8"/>
                <a:gd name="T7" fmla="*/ 5 h 72"/>
                <a:gd name="T8" fmla="*/ 6 w 8"/>
                <a:gd name="T9" fmla="*/ 0 h 72"/>
              </a:gdLst>
              <a:ahLst/>
              <a:cxnLst>
                <a:cxn ang="0">
                  <a:pos x="T0" y="T1"/>
                </a:cxn>
                <a:cxn ang="0">
                  <a:pos x="T2" y="T3"/>
                </a:cxn>
                <a:cxn ang="0">
                  <a:pos x="T4" y="T5"/>
                </a:cxn>
                <a:cxn ang="0">
                  <a:pos x="T6" y="T7"/>
                </a:cxn>
                <a:cxn ang="0">
                  <a:pos x="T8" y="T9"/>
                </a:cxn>
              </a:cxnLst>
              <a:rect l="0" t="0" r="r" b="b"/>
              <a:pathLst>
                <a:path w="8" h="72">
                  <a:moveTo>
                    <a:pt x="6" y="0"/>
                  </a:moveTo>
                  <a:cubicBezTo>
                    <a:pt x="8" y="67"/>
                    <a:pt x="8" y="67"/>
                    <a:pt x="8" y="67"/>
                  </a:cubicBezTo>
                  <a:cubicBezTo>
                    <a:pt x="6" y="69"/>
                    <a:pt x="4" y="70"/>
                    <a:pt x="2" y="72"/>
                  </a:cubicBezTo>
                  <a:cubicBezTo>
                    <a:pt x="0" y="5"/>
                    <a:pt x="0" y="5"/>
                    <a:pt x="0" y="5"/>
                  </a:cubicBezTo>
                  <a:cubicBezTo>
                    <a:pt x="2" y="3"/>
                    <a:pt x="4" y="2"/>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5" name="Freeform 268"/>
            <p:cNvSpPr>
              <a:spLocks/>
            </p:cNvSpPr>
            <p:nvPr/>
          </p:nvSpPr>
          <p:spPr bwMode="auto">
            <a:xfrm>
              <a:off x="12654741" y="-1768078"/>
              <a:ext cx="6350" cy="88900"/>
            </a:xfrm>
            <a:custGeom>
              <a:avLst/>
              <a:gdLst>
                <a:gd name="T0" fmla="*/ 3 w 5"/>
                <a:gd name="T1" fmla="*/ 0 h 68"/>
                <a:gd name="T2" fmla="*/ 5 w 5"/>
                <a:gd name="T3" fmla="*/ 67 h 68"/>
                <a:gd name="T4" fmla="*/ 3 w 5"/>
                <a:gd name="T5" fmla="*/ 68 h 68"/>
                <a:gd name="T6" fmla="*/ 2 w 5"/>
                <a:gd name="T7" fmla="*/ 68 h 68"/>
                <a:gd name="T8" fmla="*/ 0 w 5"/>
                <a:gd name="T9" fmla="*/ 1 h 68"/>
                <a:gd name="T10" fmla="*/ 1 w 5"/>
                <a:gd name="T11" fmla="*/ 1 h 68"/>
                <a:gd name="T12" fmla="*/ 3 w 5"/>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5" h="68">
                  <a:moveTo>
                    <a:pt x="3" y="0"/>
                  </a:moveTo>
                  <a:cubicBezTo>
                    <a:pt x="5" y="67"/>
                    <a:pt x="5" y="67"/>
                    <a:pt x="5" y="67"/>
                  </a:cubicBezTo>
                  <a:cubicBezTo>
                    <a:pt x="4" y="67"/>
                    <a:pt x="3" y="68"/>
                    <a:pt x="3" y="68"/>
                  </a:cubicBezTo>
                  <a:cubicBezTo>
                    <a:pt x="2" y="68"/>
                    <a:pt x="2" y="68"/>
                    <a:pt x="2" y="68"/>
                  </a:cubicBezTo>
                  <a:cubicBezTo>
                    <a:pt x="0" y="1"/>
                    <a:pt x="0" y="1"/>
                    <a:pt x="0" y="1"/>
                  </a:cubicBezTo>
                  <a:cubicBezTo>
                    <a:pt x="0" y="1"/>
                    <a:pt x="0" y="1"/>
                    <a:pt x="1" y="1"/>
                  </a:cubicBezTo>
                  <a:cubicBezTo>
                    <a:pt x="1" y="1"/>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6" name="Freeform 269"/>
            <p:cNvSpPr>
              <a:spLocks/>
            </p:cNvSpPr>
            <p:nvPr/>
          </p:nvSpPr>
          <p:spPr bwMode="auto">
            <a:xfrm>
              <a:off x="12653154" y="-1766491"/>
              <a:ext cx="4763"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7" name="Freeform 270"/>
            <p:cNvSpPr>
              <a:spLocks/>
            </p:cNvSpPr>
            <p:nvPr/>
          </p:nvSpPr>
          <p:spPr bwMode="auto">
            <a:xfrm>
              <a:off x="12653154" y="-17649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8" name="Freeform 271"/>
            <p:cNvSpPr>
              <a:spLocks/>
            </p:cNvSpPr>
            <p:nvPr/>
          </p:nvSpPr>
          <p:spPr bwMode="auto">
            <a:xfrm>
              <a:off x="12651566" y="-17649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9" name="Freeform 272"/>
            <p:cNvSpPr>
              <a:spLocks/>
            </p:cNvSpPr>
            <p:nvPr/>
          </p:nvSpPr>
          <p:spPr bwMode="auto">
            <a:xfrm>
              <a:off x="12651566" y="-1763316"/>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0" name="Freeform 273"/>
            <p:cNvSpPr>
              <a:spLocks/>
            </p:cNvSpPr>
            <p:nvPr/>
          </p:nvSpPr>
          <p:spPr bwMode="auto">
            <a:xfrm>
              <a:off x="12651566" y="-1761728"/>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1" name="Freeform 274"/>
            <p:cNvSpPr>
              <a:spLocks/>
            </p:cNvSpPr>
            <p:nvPr/>
          </p:nvSpPr>
          <p:spPr bwMode="auto">
            <a:xfrm>
              <a:off x="12649979" y="-1760141"/>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7"/>
                    <a:pt x="2" y="67"/>
                    <a:pt x="2" y="68"/>
                  </a:cubicBezTo>
                  <a:cubicBezTo>
                    <a:pt x="0" y="1"/>
                    <a:pt x="0" y="1"/>
                    <a:pt x="0" y="1"/>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2" name="Freeform 275"/>
            <p:cNvSpPr>
              <a:spLocks/>
            </p:cNvSpPr>
            <p:nvPr/>
          </p:nvSpPr>
          <p:spPr bwMode="auto">
            <a:xfrm>
              <a:off x="12649979" y="-1758553"/>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3" name="Freeform 276"/>
            <p:cNvSpPr>
              <a:spLocks/>
            </p:cNvSpPr>
            <p:nvPr/>
          </p:nvSpPr>
          <p:spPr bwMode="auto">
            <a:xfrm>
              <a:off x="14229541" y="-1798241"/>
              <a:ext cx="28575" cy="92075"/>
            </a:xfrm>
            <a:custGeom>
              <a:avLst/>
              <a:gdLst>
                <a:gd name="T0" fmla="*/ 16 w 18"/>
                <a:gd name="T1" fmla="*/ 3 h 58"/>
                <a:gd name="T2" fmla="*/ 18 w 18"/>
                <a:gd name="T3" fmla="*/ 58 h 58"/>
                <a:gd name="T4" fmla="*/ 2 w 18"/>
                <a:gd name="T5" fmla="*/ 55 h 58"/>
                <a:gd name="T6" fmla="*/ 0 w 18"/>
                <a:gd name="T7" fmla="*/ 0 h 58"/>
                <a:gd name="T8" fmla="*/ 16 w 18"/>
                <a:gd name="T9" fmla="*/ 3 h 58"/>
              </a:gdLst>
              <a:ahLst/>
              <a:cxnLst>
                <a:cxn ang="0">
                  <a:pos x="T0" y="T1"/>
                </a:cxn>
                <a:cxn ang="0">
                  <a:pos x="T2" y="T3"/>
                </a:cxn>
                <a:cxn ang="0">
                  <a:pos x="T4" y="T5"/>
                </a:cxn>
                <a:cxn ang="0">
                  <a:pos x="T6" y="T7"/>
                </a:cxn>
                <a:cxn ang="0">
                  <a:pos x="T8" y="T9"/>
                </a:cxn>
              </a:cxnLst>
              <a:rect l="0" t="0" r="r" b="b"/>
              <a:pathLst>
                <a:path w="18" h="58">
                  <a:moveTo>
                    <a:pt x="16" y="3"/>
                  </a:moveTo>
                  <a:lnTo>
                    <a:pt x="18" y="58"/>
                  </a:lnTo>
                  <a:lnTo>
                    <a:pt x="2" y="55"/>
                  </a:lnTo>
                  <a:lnTo>
                    <a:pt x="0" y="0"/>
                  </a:lnTo>
                  <a:lnTo>
                    <a:pt x="16"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4" name="Freeform 277"/>
            <p:cNvSpPr>
              <a:spLocks/>
            </p:cNvSpPr>
            <p:nvPr/>
          </p:nvSpPr>
          <p:spPr bwMode="auto">
            <a:xfrm>
              <a:off x="12719829" y="-1779191"/>
              <a:ext cx="22225" cy="128588"/>
            </a:xfrm>
            <a:custGeom>
              <a:avLst/>
              <a:gdLst>
                <a:gd name="T0" fmla="*/ 16 w 18"/>
                <a:gd name="T1" fmla="*/ 31 h 98"/>
                <a:gd name="T2" fmla="*/ 18 w 18"/>
                <a:gd name="T3" fmla="*/ 98 h 98"/>
                <a:gd name="T4" fmla="*/ 2 w 18"/>
                <a:gd name="T5" fmla="*/ 67 h 98"/>
                <a:gd name="T6" fmla="*/ 0 w 18"/>
                <a:gd name="T7" fmla="*/ 0 h 98"/>
                <a:gd name="T8" fmla="*/ 16 w 18"/>
                <a:gd name="T9" fmla="*/ 31 h 98"/>
              </a:gdLst>
              <a:ahLst/>
              <a:cxnLst>
                <a:cxn ang="0">
                  <a:pos x="T0" y="T1"/>
                </a:cxn>
                <a:cxn ang="0">
                  <a:pos x="T2" y="T3"/>
                </a:cxn>
                <a:cxn ang="0">
                  <a:pos x="T4" y="T5"/>
                </a:cxn>
                <a:cxn ang="0">
                  <a:pos x="T6" y="T7"/>
                </a:cxn>
                <a:cxn ang="0">
                  <a:pos x="T8" y="T9"/>
                </a:cxn>
              </a:cxnLst>
              <a:rect l="0" t="0" r="r" b="b"/>
              <a:pathLst>
                <a:path w="18" h="98">
                  <a:moveTo>
                    <a:pt x="16" y="31"/>
                  </a:moveTo>
                  <a:cubicBezTo>
                    <a:pt x="18" y="98"/>
                    <a:pt x="18" y="98"/>
                    <a:pt x="18" y="98"/>
                  </a:cubicBezTo>
                  <a:cubicBezTo>
                    <a:pt x="18" y="97"/>
                    <a:pt x="3" y="73"/>
                    <a:pt x="2" y="67"/>
                  </a:cubicBezTo>
                  <a:cubicBezTo>
                    <a:pt x="0" y="0"/>
                    <a:pt x="0" y="0"/>
                    <a:pt x="0" y="0"/>
                  </a:cubicBezTo>
                  <a:cubicBezTo>
                    <a:pt x="2" y="6"/>
                    <a:pt x="16" y="30"/>
                    <a:pt x="16" y="3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5" name="Freeform 278"/>
            <p:cNvSpPr>
              <a:spLocks/>
            </p:cNvSpPr>
            <p:nvPr/>
          </p:nvSpPr>
          <p:spPr bwMode="auto">
            <a:xfrm>
              <a:off x="14232716" y="-1795066"/>
              <a:ext cx="9525" cy="98425"/>
            </a:xfrm>
            <a:custGeom>
              <a:avLst/>
              <a:gdLst>
                <a:gd name="T0" fmla="*/ 5 w 6"/>
                <a:gd name="T1" fmla="*/ 0 h 62"/>
                <a:gd name="T2" fmla="*/ 6 w 6"/>
                <a:gd name="T3" fmla="*/ 55 h 62"/>
                <a:gd name="T4" fmla="*/ 2 w 6"/>
                <a:gd name="T5" fmla="*/ 62 h 62"/>
                <a:gd name="T6" fmla="*/ 0 w 6"/>
                <a:gd name="T7" fmla="*/ 7 h 62"/>
                <a:gd name="T8" fmla="*/ 5 w 6"/>
                <a:gd name="T9" fmla="*/ 0 h 62"/>
              </a:gdLst>
              <a:ahLst/>
              <a:cxnLst>
                <a:cxn ang="0">
                  <a:pos x="T0" y="T1"/>
                </a:cxn>
                <a:cxn ang="0">
                  <a:pos x="T2" y="T3"/>
                </a:cxn>
                <a:cxn ang="0">
                  <a:pos x="T4" y="T5"/>
                </a:cxn>
                <a:cxn ang="0">
                  <a:pos x="T6" y="T7"/>
                </a:cxn>
                <a:cxn ang="0">
                  <a:pos x="T8" y="T9"/>
                </a:cxn>
              </a:cxnLst>
              <a:rect l="0" t="0" r="r" b="b"/>
              <a:pathLst>
                <a:path w="6" h="62">
                  <a:moveTo>
                    <a:pt x="5" y="0"/>
                  </a:moveTo>
                  <a:lnTo>
                    <a:pt x="6" y="55"/>
                  </a:lnTo>
                  <a:lnTo>
                    <a:pt x="2" y="62"/>
                  </a:lnTo>
                  <a:lnTo>
                    <a:pt x="0" y="7"/>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6" name="Freeform 279"/>
            <p:cNvSpPr>
              <a:spLocks/>
            </p:cNvSpPr>
            <p:nvPr/>
          </p:nvSpPr>
          <p:spPr bwMode="auto">
            <a:xfrm>
              <a:off x="12656329" y="-1750616"/>
              <a:ext cx="9525" cy="103188"/>
            </a:xfrm>
            <a:custGeom>
              <a:avLst/>
              <a:gdLst>
                <a:gd name="T0" fmla="*/ 5 w 7"/>
                <a:gd name="T1" fmla="*/ 12 h 79"/>
                <a:gd name="T2" fmla="*/ 7 w 7"/>
                <a:gd name="T3" fmla="*/ 79 h 79"/>
                <a:gd name="T4" fmla="*/ 6 w 7"/>
                <a:gd name="T5" fmla="*/ 76 h 79"/>
                <a:gd name="T6" fmla="*/ 2 w 7"/>
                <a:gd name="T7" fmla="*/ 67 h 79"/>
                <a:gd name="T8" fmla="*/ 0 w 7"/>
                <a:gd name="T9" fmla="*/ 0 h 79"/>
                <a:gd name="T10" fmla="*/ 4 w 7"/>
                <a:gd name="T11" fmla="*/ 9 h 79"/>
                <a:gd name="T12" fmla="*/ 5 w 7"/>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7" h="79">
                  <a:moveTo>
                    <a:pt x="5" y="12"/>
                  </a:moveTo>
                  <a:cubicBezTo>
                    <a:pt x="7" y="79"/>
                    <a:pt x="7" y="79"/>
                    <a:pt x="7" y="79"/>
                  </a:cubicBezTo>
                  <a:cubicBezTo>
                    <a:pt x="7" y="78"/>
                    <a:pt x="6" y="77"/>
                    <a:pt x="6" y="76"/>
                  </a:cubicBezTo>
                  <a:cubicBezTo>
                    <a:pt x="4" y="74"/>
                    <a:pt x="2" y="71"/>
                    <a:pt x="2" y="67"/>
                  </a:cubicBezTo>
                  <a:cubicBezTo>
                    <a:pt x="0" y="0"/>
                    <a:pt x="0" y="0"/>
                    <a:pt x="0" y="0"/>
                  </a:cubicBezTo>
                  <a:cubicBezTo>
                    <a:pt x="0" y="4"/>
                    <a:pt x="2" y="7"/>
                    <a:pt x="4" y="9"/>
                  </a:cubicBezTo>
                  <a:cubicBezTo>
                    <a:pt x="4" y="10"/>
                    <a:pt x="5" y="11"/>
                    <a:pt x="5" y="1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7" name="Freeform 280"/>
            <p:cNvSpPr>
              <a:spLocks/>
            </p:cNvSpPr>
            <p:nvPr/>
          </p:nvSpPr>
          <p:spPr bwMode="auto">
            <a:xfrm>
              <a:off x="14248591" y="-1779191"/>
              <a:ext cx="9525" cy="88900"/>
            </a:xfrm>
            <a:custGeom>
              <a:avLst/>
              <a:gdLst>
                <a:gd name="T0" fmla="*/ 4 w 6"/>
                <a:gd name="T1" fmla="*/ 1 h 56"/>
                <a:gd name="T2" fmla="*/ 6 w 6"/>
                <a:gd name="T3" fmla="*/ 56 h 56"/>
                <a:gd name="T4" fmla="*/ 1 w 6"/>
                <a:gd name="T5" fmla="*/ 55 h 56"/>
                <a:gd name="T6" fmla="*/ 0 w 6"/>
                <a:gd name="T7" fmla="*/ 0 h 56"/>
                <a:gd name="T8" fmla="*/ 4 w 6"/>
                <a:gd name="T9" fmla="*/ 1 h 56"/>
              </a:gdLst>
              <a:ahLst/>
              <a:cxnLst>
                <a:cxn ang="0">
                  <a:pos x="T0" y="T1"/>
                </a:cxn>
                <a:cxn ang="0">
                  <a:pos x="T2" y="T3"/>
                </a:cxn>
                <a:cxn ang="0">
                  <a:pos x="T4" y="T5"/>
                </a:cxn>
                <a:cxn ang="0">
                  <a:pos x="T6" y="T7"/>
                </a:cxn>
                <a:cxn ang="0">
                  <a:pos x="T8" y="T9"/>
                </a:cxn>
              </a:cxnLst>
              <a:rect l="0" t="0" r="r" b="b"/>
              <a:pathLst>
                <a:path w="6" h="56">
                  <a:moveTo>
                    <a:pt x="4" y="1"/>
                  </a:moveTo>
                  <a:lnTo>
                    <a:pt x="6" y="56"/>
                  </a:lnTo>
                  <a:lnTo>
                    <a:pt x="1" y="55"/>
                  </a:lnTo>
                  <a:lnTo>
                    <a:pt x="0" y="0"/>
                  </a:lnTo>
                  <a:lnTo>
                    <a:pt x="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8" name="Freeform 281"/>
            <p:cNvSpPr>
              <a:spLocks/>
            </p:cNvSpPr>
            <p:nvPr/>
          </p:nvSpPr>
          <p:spPr bwMode="auto">
            <a:xfrm>
              <a:off x="12656329" y="-1742678"/>
              <a:ext cx="3175" cy="92075"/>
            </a:xfrm>
            <a:custGeom>
              <a:avLst/>
              <a:gdLst>
                <a:gd name="T0" fmla="*/ 0 w 2"/>
                <a:gd name="T1" fmla="*/ 0 h 70"/>
                <a:gd name="T2" fmla="*/ 2 w 2"/>
                <a:gd name="T3" fmla="*/ 67 h 70"/>
                <a:gd name="T4" fmla="*/ 2 w 2"/>
                <a:gd name="T5" fmla="*/ 70 h 70"/>
                <a:gd name="T6" fmla="*/ 0 w 2"/>
                <a:gd name="T7" fmla="*/ 3 h 70"/>
                <a:gd name="T8" fmla="*/ 0 w 2"/>
                <a:gd name="T9" fmla="*/ 0 h 70"/>
              </a:gdLst>
              <a:ahLst/>
              <a:cxnLst>
                <a:cxn ang="0">
                  <a:pos x="T0" y="T1"/>
                </a:cxn>
                <a:cxn ang="0">
                  <a:pos x="T2" y="T3"/>
                </a:cxn>
                <a:cxn ang="0">
                  <a:pos x="T4" y="T5"/>
                </a:cxn>
                <a:cxn ang="0">
                  <a:pos x="T6" y="T7"/>
                </a:cxn>
                <a:cxn ang="0">
                  <a:pos x="T8" y="T9"/>
                </a:cxn>
              </a:cxnLst>
              <a:rect l="0" t="0" r="r" b="b"/>
              <a:pathLst>
                <a:path w="2" h="70">
                  <a:moveTo>
                    <a:pt x="0" y="0"/>
                  </a:moveTo>
                  <a:cubicBezTo>
                    <a:pt x="2" y="67"/>
                    <a:pt x="2" y="67"/>
                    <a:pt x="2" y="67"/>
                  </a:cubicBezTo>
                  <a:cubicBezTo>
                    <a:pt x="2" y="68"/>
                    <a:pt x="2" y="69"/>
                    <a:pt x="2" y="70"/>
                  </a:cubicBezTo>
                  <a:cubicBezTo>
                    <a:pt x="0" y="3"/>
                    <a:pt x="0" y="3"/>
                    <a:pt x="0" y="3"/>
                  </a:cubicBezTo>
                  <a:cubicBezTo>
                    <a:pt x="0" y="2"/>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9" name="Freeform 282"/>
            <p:cNvSpPr>
              <a:spLocks/>
            </p:cNvSpPr>
            <p:nvPr/>
          </p:nvSpPr>
          <p:spPr bwMode="auto">
            <a:xfrm>
              <a:off x="12654741" y="-1737916"/>
              <a:ext cx="4763" cy="96838"/>
            </a:xfrm>
            <a:custGeom>
              <a:avLst/>
              <a:gdLst>
                <a:gd name="T0" fmla="*/ 1 w 3"/>
                <a:gd name="T1" fmla="*/ 0 h 74"/>
                <a:gd name="T2" fmla="*/ 3 w 3"/>
                <a:gd name="T3" fmla="*/ 67 h 74"/>
                <a:gd name="T4" fmla="*/ 1 w 3"/>
                <a:gd name="T5" fmla="*/ 74 h 74"/>
                <a:gd name="T6" fmla="*/ 0 w 3"/>
                <a:gd name="T7" fmla="*/ 7 h 74"/>
                <a:gd name="T8" fmla="*/ 1 w 3"/>
                <a:gd name="T9" fmla="*/ 0 h 74"/>
              </a:gdLst>
              <a:ahLst/>
              <a:cxnLst>
                <a:cxn ang="0">
                  <a:pos x="T0" y="T1"/>
                </a:cxn>
                <a:cxn ang="0">
                  <a:pos x="T2" y="T3"/>
                </a:cxn>
                <a:cxn ang="0">
                  <a:pos x="T4" y="T5"/>
                </a:cxn>
                <a:cxn ang="0">
                  <a:pos x="T6" y="T7"/>
                </a:cxn>
                <a:cxn ang="0">
                  <a:pos x="T8" y="T9"/>
                </a:cxn>
              </a:cxnLst>
              <a:rect l="0" t="0" r="r" b="b"/>
              <a:pathLst>
                <a:path w="3" h="74">
                  <a:moveTo>
                    <a:pt x="1" y="0"/>
                  </a:moveTo>
                  <a:cubicBezTo>
                    <a:pt x="3" y="67"/>
                    <a:pt x="3" y="67"/>
                    <a:pt x="3" y="67"/>
                  </a:cubicBezTo>
                  <a:cubicBezTo>
                    <a:pt x="3" y="69"/>
                    <a:pt x="2" y="72"/>
                    <a:pt x="1" y="74"/>
                  </a:cubicBezTo>
                  <a:cubicBezTo>
                    <a:pt x="0" y="7"/>
                    <a:pt x="0" y="7"/>
                    <a:pt x="0" y="7"/>
                  </a:cubicBezTo>
                  <a:cubicBezTo>
                    <a:pt x="0" y="5"/>
                    <a:pt x="1" y="2"/>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0" name="Freeform 283"/>
            <p:cNvSpPr>
              <a:spLocks/>
            </p:cNvSpPr>
            <p:nvPr/>
          </p:nvSpPr>
          <p:spPr bwMode="auto">
            <a:xfrm>
              <a:off x="12653154" y="-1728391"/>
              <a:ext cx="3175" cy="93663"/>
            </a:xfrm>
            <a:custGeom>
              <a:avLst/>
              <a:gdLst>
                <a:gd name="T0" fmla="*/ 2 w 3"/>
                <a:gd name="T1" fmla="*/ 0 h 72"/>
                <a:gd name="T2" fmla="*/ 3 w 3"/>
                <a:gd name="T3" fmla="*/ 67 h 72"/>
                <a:gd name="T4" fmla="*/ 2 w 3"/>
                <a:gd name="T5" fmla="*/ 72 h 72"/>
                <a:gd name="T6" fmla="*/ 0 w 3"/>
                <a:gd name="T7" fmla="*/ 5 h 72"/>
                <a:gd name="T8" fmla="*/ 2 w 3"/>
                <a:gd name="T9" fmla="*/ 0 h 72"/>
              </a:gdLst>
              <a:ahLst/>
              <a:cxnLst>
                <a:cxn ang="0">
                  <a:pos x="T0" y="T1"/>
                </a:cxn>
                <a:cxn ang="0">
                  <a:pos x="T2" y="T3"/>
                </a:cxn>
                <a:cxn ang="0">
                  <a:pos x="T4" y="T5"/>
                </a:cxn>
                <a:cxn ang="0">
                  <a:pos x="T6" y="T7"/>
                </a:cxn>
                <a:cxn ang="0">
                  <a:pos x="T8" y="T9"/>
                </a:cxn>
              </a:cxnLst>
              <a:rect l="0" t="0" r="r" b="b"/>
              <a:pathLst>
                <a:path w="3" h="72">
                  <a:moveTo>
                    <a:pt x="2" y="0"/>
                  </a:moveTo>
                  <a:cubicBezTo>
                    <a:pt x="3" y="67"/>
                    <a:pt x="3" y="67"/>
                    <a:pt x="3" y="67"/>
                  </a:cubicBezTo>
                  <a:cubicBezTo>
                    <a:pt x="3" y="70"/>
                    <a:pt x="2" y="72"/>
                    <a:pt x="2" y="72"/>
                  </a:cubicBezTo>
                  <a:cubicBezTo>
                    <a:pt x="0" y="5"/>
                    <a:pt x="0" y="5"/>
                    <a:pt x="0" y="5"/>
                  </a:cubicBezTo>
                  <a:cubicBezTo>
                    <a:pt x="0" y="5"/>
                    <a:pt x="1" y="3"/>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1" name="Freeform 284"/>
            <p:cNvSpPr>
              <a:spLocks/>
            </p:cNvSpPr>
            <p:nvPr/>
          </p:nvSpPr>
          <p:spPr bwMode="auto">
            <a:xfrm>
              <a:off x="14254941" y="-1777603"/>
              <a:ext cx="17463" cy="93663"/>
            </a:xfrm>
            <a:custGeom>
              <a:avLst/>
              <a:gdLst>
                <a:gd name="T0" fmla="*/ 10 w 11"/>
                <a:gd name="T1" fmla="*/ 4 h 59"/>
                <a:gd name="T2" fmla="*/ 11 w 11"/>
                <a:gd name="T3" fmla="*/ 59 h 59"/>
                <a:gd name="T4" fmla="*/ 2 w 11"/>
                <a:gd name="T5" fmla="*/ 55 h 59"/>
                <a:gd name="T6" fmla="*/ 0 w 11"/>
                <a:gd name="T7" fmla="*/ 0 h 59"/>
                <a:gd name="T8" fmla="*/ 10 w 11"/>
                <a:gd name="T9" fmla="*/ 4 h 59"/>
              </a:gdLst>
              <a:ahLst/>
              <a:cxnLst>
                <a:cxn ang="0">
                  <a:pos x="T0" y="T1"/>
                </a:cxn>
                <a:cxn ang="0">
                  <a:pos x="T2" y="T3"/>
                </a:cxn>
                <a:cxn ang="0">
                  <a:pos x="T4" y="T5"/>
                </a:cxn>
                <a:cxn ang="0">
                  <a:pos x="T6" y="T7"/>
                </a:cxn>
                <a:cxn ang="0">
                  <a:pos x="T8" y="T9"/>
                </a:cxn>
              </a:cxnLst>
              <a:rect l="0" t="0" r="r" b="b"/>
              <a:pathLst>
                <a:path w="11" h="59">
                  <a:moveTo>
                    <a:pt x="10" y="4"/>
                  </a:moveTo>
                  <a:lnTo>
                    <a:pt x="11" y="59"/>
                  </a:lnTo>
                  <a:lnTo>
                    <a:pt x="2" y="55"/>
                  </a:lnTo>
                  <a:lnTo>
                    <a:pt x="0" y="0"/>
                  </a:lnTo>
                  <a:lnTo>
                    <a:pt x="10"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2" name="Freeform 285"/>
            <p:cNvSpPr>
              <a:spLocks/>
            </p:cNvSpPr>
            <p:nvPr/>
          </p:nvSpPr>
          <p:spPr bwMode="auto">
            <a:xfrm>
              <a:off x="12740466" y="-1737916"/>
              <a:ext cx="7938" cy="107950"/>
            </a:xfrm>
            <a:custGeom>
              <a:avLst/>
              <a:gdLst>
                <a:gd name="T0" fmla="*/ 4 w 5"/>
                <a:gd name="T1" fmla="*/ 13 h 68"/>
                <a:gd name="T2" fmla="*/ 5 w 5"/>
                <a:gd name="T3" fmla="*/ 68 h 68"/>
                <a:gd name="T4" fmla="*/ 1 w 5"/>
                <a:gd name="T5" fmla="*/ 55 h 68"/>
                <a:gd name="T6" fmla="*/ 0 w 5"/>
                <a:gd name="T7" fmla="*/ 0 h 68"/>
                <a:gd name="T8" fmla="*/ 4 w 5"/>
                <a:gd name="T9" fmla="*/ 13 h 68"/>
              </a:gdLst>
              <a:ahLst/>
              <a:cxnLst>
                <a:cxn ang="0">
                  <a:pos x="T0" y="T1"/>
                </a:cxn>
                <a:cxn ang="0">
                  <a:pos x="T2" y="T3"/>
                </a:cxn>
                <a:cxn ang="0">
                  <a:pos x="T4" y="T5"/>
                </a:cxn>
                <a:cxn ang="0">
                  <a:pos x="T6" y="T7"/>
                </a:cxn>
                <a:cxn ang="0">
                  <a:pos x="T8" y="T9"/>
                </a:cxn>
              </a:cxnLst>
              <a:rect l="0" t="0" r="r" b="b"/>
              <a:pathLst>
                <a:path w="5" h="68">
                  <a:moveTo>
                    <a:pt x="4" y="13"/>
                  </a:moveTo>
                  <a:lnTo>
                    <a:pt x="5" y="68"/>
                  </a:lnTo>
                  <a:lnTo>
                    <a:pt x="1" y="55"/>
                  </a:lnTo>
                  <a:lnTo>
                    <a:pt x="0" y="0"/>
                  </a:lnTo>
                  <a:lnTo>
                    <a:pt x="4" y="1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3" name="Freeform 286"/>
            <p:cNvSpPr>
              <a:spLocks/>
            </p:cNvSpPr>
            <p:nvPr/>
          </p:nvSpPr>
          <p:spPr bwMode="auto">
            <a:xfrm>
              <a:off x="12638866" y="-1722041"/>
              <a:ext cx="15875" cy="96838"/>
            </a:xfrm>
            <a:custGeom>
              <a:avLst/>
              <a:gdLst>
                <a:gd name="T0" fmla="*/ 9 w 10"/>
                <a:gd name="T1" fmla="*/ 0 h 61"/>
                <a:gd name="T2" fmla="*/ 10 w 10"/>
                <a:gd name="T3" fmla="*/ 55 h 61"/>
                <a:gd name="T4" fmla="*/ 2 w 10"/>
                <a:gd name="T5" fmla="*/ 61 h 61"/>
                <a:gd name="T6" fmla="*/ 0 w 10"/>
                <a:gd name="T7" fmla="*/ 6 h 61"/>
                <a:gd name="T8" fmla="*/ 9 w 10"/>
                <a:gd name="T9" fmla="*/ 0 h 61"/>
              </a:gdLst>
              <a:ahLst/>
              <a:cxnLst>
                <a:cxn ang="0">
                  <a:pos x="T0" y="T1"/>
                </a:cxn>
                <a:cxn ang="0">
                  <a:pos x="T2" y="T3"/>
                </a:cxn>
                <a:cxn ang="0">
                  <a:pos x="T4" y="T5"/>
                </a:cxn>
                <a:cxn ang="0">
                  <a:pos x="T6" y="T7"/>
                </a:cxn>
                <a:cxn ang="0">
                  <a:pos x="T8" y="T9"/>
                </a:cxn>
              </a:cxnLst>
              <a:rect l="0" t="0" r="r" b="b"/>
              <a:pathLst>
                <a:path w="10" h="61">
                  <a:moveTo>
                    <a:pt x="9" y="0"/>
                  </a:moveTo>
                  <a:lnTo>
                    <a:pt x="10" y="55"/>
                  </a:lnTo>
                  <a:lnTo>
                    <a:pt x="2" y="61"/>
                  </a:lnTo>
                  <a:lnTo>
                    <a:pt x="0" y="6"/>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4" name="Freeform 287"/>
            <p:cNvSpPr>
              <a:spLocks/>
            </p:cNvSpPr>
            <p:nvPr/>
          </p:nvSpPr>
          <p:spPr bwMode="auto">
            <a:xfrm>
              <a:off x="14270816" y="-1771253"/>
              <a:ext cx="17463" cy="101600"/>
            </a:xfrm>
            <a:custGeom>
              <a:avLst/>
              <a:gdLst>
                <a:gd name="T0" fmla="*/ 9 w 11"/>
                <a:gd name="T1" fmla="*/ 9 h 64"/>
                <a:gd name="T2" fmla="*/ 11 w 11"/>
                <a:gd name="T3" fmla="*/ 64 h 64"/>
                <a:gd name="T4" fmla="*/ 1 w 11"/>
                <a:gd name="T5" fmla="*/ 55 h 64"/>
                <a:gd name="T6" fmla="*/ 0 w 11"/>
                <a:gd name="T7" fmla="*/ 0 h 64"/>
                <a:gd name="T8" fmla="*/ 9 w 11"/>
                <a:gd name="T9" fmla="*/ 9 h 64"/>
              </a:gdLst>
              <a:ahLst/>
              <a:cxnLst>
                <a:cxn ang="0">
                  <a:pos x="T0" y="T1"/>
                </a:cxn>
                <a:cxn ang="0">
                  <a:pos x="T2" y="T3"/>
                </a:cxn>
                <a:cxn ang="0">
                  <a:pos x="T4" y="T5"/>
                </a:cxn>
                <a:cxn ang="0">
                  <a:pos x="T6" y="T7"/>
                </a:cxn>
                <a:cxn ang="0">
                  <a:pos x="T8" y="T9"/>
                </a:cxn>
              </a:cxnLst>
              <a:rect l="0" t="0" r="r" b="b"/>
              <a:pathLst>
                <a:path w="11" h="64">
                  <a:moveTo>
                    <a:pt x="9" y="9"/>
                  </a:moveTo>
                  <a:lnTo>
                    <a:pt x="11" y="64"/>
                  </a:lnTo>
                  <a:lnTo>
                    <a:pt x="1" y="55"/>
                  </a:lnTo>
                  <a:lnTo>
                    <a:pt x="0" y="0"/>
                  </a:lnTo>
                  <a:lnTo>
                    <a:pt x="9"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5" name="Freeform 288"/>
            <p:cNvSpPr>
              <a:spLocks/>
            </p:cNvSpPr>
            <p:nvPr/>
          </p:nvSpPr>
          <p:spPr bwMode="auto">
            <a:xfrm>
              <a:off x="12643629" y="-1706166"/>
              <a:ext cx="4763" cy="96838"/>
            </a:xfrm>
            <a:custGeom>
              <a:avLst/>
              <a:gdLst>
                <a:gd name="T0" fmla="*/ 1 w 3"/>
                <a:gd name="T1" fmla="*/ 6 h 61"/>
                <a:gd name="T2" fmla="*/ 3 w 3"/>
                <a:gd name="T3" fmla="*/ 61 h 61"/>
                <a:gd name="T4" fmla="*/ 2 w 3"/>
                <a:gd name="T5" fmla="*/ 56 h 61"/>
                <a:gd name="T6" fmla="*/ 0 w 3"/>
                <a:gd name="T7" fmla="*/ 0 h 61"/>
                <a:gd name="T8" fmla="*/ 1 w 3"/>
                <a:gd name="T9" fmla="*/ 6 h 61"/>
              </a:gdLst>
              <a:ahLst/>
              <a:cxnLst>
                <a:cxn ang="0">
                  <a:pos x="T0" y="T1"/>
                </a:cxn>
                <a:cxn ang="0">
                  <a:pos x="T2" y="T3"/>
                </a:cxn>
                <a:cxn ang="0">
                  <a:pos x="T4" y="T5"/>
                </a:cxn>
                <a:cxn ang="0">
                  <a:pos x="T6" y="T7"/>
                </a:cxn>
                <a:cxn ang="0">
                  <a:pos x="T8" y="T9"/>
                </a:cxn>
              </a:cxnLst>
              <a:rect l="0" t="0" r="r" b="b"/>
              <a:pathLst>
                <a:path w="3" h="61">
                  <a:moveTo>
                    <a:pt x="1" y="6"/>
                  </a:moveTo>
                  <a:lnTo>
                    <a:pt x="3" y="61"/>
                  </a:lnTo>
                  <a:lnTo>
                    <a:pt x="2" y="56"/>
                  </a:lnTo>
                  <a:lnTo>
                    <a:pt x="0" y="0"/>
                  </a:lnTo>
                  <a:lnTo>
                    <a:pt x="1"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6" name="Freeform 289"/>
            <p:cNvSpPr>
              <a:spLocks/>
            </p:cNvSpPr>
            <p:nvPr/>
          </p:nvSpPr>
          <p:spPr bwMode="auto">
            <a:xfrm>
              <a:off x="12630929" y="-1702991"/>
              <a:ext cx="11113" cy="101600"/>
            </a:xfrm>
            <a:custGeom>
              <a:avLst/>
              <a:gdLst>
                <a:gd name="T0" fmla="*/ 5 w 7"/>
                <a:gd name="T1" fmla="*/ 0 h 64"/>
                <a:gd name="T2" fmla="*/ 7 w 7"/>
                <a:gd name="T3" fmla="*/ 55 h 64"/>
                <a:gd name="T4" fmla="*/ 1 w 7"/>
                <a:gd name="T5" fmla="*/ 64 h 64"/>
                <a:gd name="T6" fmla="*/ 0 w 7"/>
                <a:gd name="T7" fmla="*/ 9 h 64"/>
                <a:gd name="T8" fmla="*/ 5 w 7"/>
                <a:gd name="T9" fmla="*/ 0 h 64"/>
              </a:gdLst>
              <a:ahLst/>
              <a:cxnLst>
                <a:cxn ang="0">
                  <a:pos x="T0" y="T1"/>
                </a:cxn>
                <a:cxn ang="0">
                  <a:pos x="T2" y="T3"/>
                </a:cxn>
                <a:cxn ang="0">
                  <a:pos x="T4" y="T5"/>
                </a:cxn>
                <a:cxn ang="0">
                  <a:pos x="T6" y="T7"/>
                </a:cxn>
                <a:cxn ang="0">
                  <a:pos x="T8" y="T9"/>
                </a:cxn>
              </a:cxnLst>
              <a:rect l="0" t="0" r="r" b="b"/>
              <a:pathLst>
                <a:path w="7" h="64">
                  <a:moveTo>
                    <a:pt x="5" y="0"/>
                  </a:moveTo>
                  <a:lnTo>
                    <a:pt x="7" y="55"/>
                  </a:lnTo>
                  <a:lnTo>
                    <a:pt x="1" y="64"/>
                  </a:lnTo>
                  <a:lnTo>
                    <a:pt x="0" y="9"/>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7" name="Freeform 290"/>
            <p:cNvSpPr>
              <a:spLocks/>
            </p:cNvSpPr>
            <p:nvPr/>
          </p:nvSpPr>
          <p:spPr bwMode="auto">
            <a:xfrm>
              <a:off x="12176904" y="-1688703"/>
              <a:ext cx="455613" cy="95250"/>
            </a:xfrm>
            <a:custGeom>
              <a:avLst/>
              <a:gdLst>
                <a:gd name="T0" fmla="*/ 286 w 287"/>
                <a:gd name="T1" fmla="*/ 0 h 60"/>
                <a:gd name="T2" fmla="*/ 287 w 287"/>
                <a:gd name="T3" fmla="*/ 55 h 60"/>
                <a:gd name="T4" fmla="*/ 2 w 287"/>
                <a:gd name="T5" fmla="*/ 60 h 60"/>
                <a:gd name="T6" fmla="*/ 0 w 287"/>
                <a:gd name="T7" fmla="*/ 5 h 60"/>
                <a:gd name="T8" fmla="*/ 286 w 287"/>
                <a:gd name="T9" fmla="*/ 0 h 60"/>
              </a:gdLst>
              <a:ahLst/>
              <a:cxnLst>
                <a:cxn ang="0">
                  <a:pos x="T0" y="T1"/>
                </a:cxn>
                <a:cxn ang="0">
                  <a:pos x="T2" y="T3"/>
                </a:cxn>
                <a:cxn ang="0">
                  <a:pos x="T4" y="T5"/>
                </a:cxn>
                <a:cxn ang="0">
                  <a:pos x="T6" y="T7"/>
                </a:cxn>
                <a:cxn ang="0">
                  <a:pos x="T8" y="T9"/>
                </a:cxn>
              </a:cxnLst>
              <a:rect l="0" t="0" r="r" b="b"/>
              <a:pathLst>
                <a:path w="287" h="60">
                  <a:moveTo>
                    <a:pt x="286" y="0"/>
                  </a:moveTo>
                  <a:lnTo>
                    <a:pt x="287" y="55"/>
                  </a:lnTo>
                  <a:lnTo>
                    <a:pt x="2" y="60"/>
                  </a:lnTo>
                  <a:lnTo>
                    <a:pt x="0" y="5"/>
                  </a:lnTo>
                  <a:lnTo>
                    <a:pt x="28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8" name="Freeform 291"/>
            <p:cNvSpPr>
              <a:spLocks/>
            </p:cNvSpPr>
            <p:nvPr/>
          </p:nvSpPr>
          <p:spPr bwMode="auto">
            <a:xfrm>
              <a:off x="14327966" y="-1741091"/>
              <a:ext cx="41275" cy="88900"/>
            </a:xfrm>
            <a:custGeom>
              <a:avLst/>
              <a:gdLst>
                <a:gd name="T0" fmla="*/ 24 w 26"/>
                <a:gd name="T1" fmla="*/ 0 h 56"/>
                <a:gd name="T2" fmla="*/ 26 w 26"/>
                <a:gd name="T3" fmla="*/ 55 h 56"/>
                <a:gd name="T4" fmla="*/ 1 w 26"/>
                <a:gd name="T5" fmla="*/ 56 h 56"/>
                <a:gd name="T6" fmla="*/ 0 w 26"/>
                <a:gd name="T7" fmla="*/ 1 h 56"/>
                <a:gd name="T8" fmla="*/ 24 w 26"/>
                <a:gd name="T9" fmla="*/ 0 h 56"/>
              </a:gdLst>
              <a:ahLst/>
              <a:cxnLst>
                <a:cxn ang="0">
                  <a:pos x="T0" y="T1"/>
                </a:cxn>
                <a:cxn ang="0">
                  <a:pos x="T2" y="T3"/>
                </a:cxn>
                <a:cxn ang="0">
                  <a:pos x="T4" y="T5"/>
                </a:cxn>
                <a:cxn ang="0">
                  <a:pos x="T6" y="T7"/>
                </a:cxn>
                <a:cxn ang="0">
                  <a:pos x="T8" y="T9"/>
                </a:cxn>
              </a:cxnLst>
              <a:rect l="0" t="0" r="r" b="b"/>
              <a:pathLst>
                <a:path w="26" h="56">
                  <a:moveTo>
                    <a:pt x="24" y="0"/>
                  </a:moveTo>
                  <a:lnTo>
                    <a:pt x="26" y="55"/>
                  </a:lnTo>
                  <a:lnTo>
                    <a:pt x="1" y="56"/>
                  </a:lnTo>
                  <a:lnTo>
                    <a:pt x="0" y="1"/>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9" name="Freeform 292"/>
            <p:cNvSpPr>
              <a:spLocks/>
            </p:cNvSpPr>
            <p:nvPr/>
          </p:nvSpPr>
          <p:spPr bwMode="auto">
            <a:xfrm>
              <a:off x="14366066" y="-1741091"/>
              <a:ext cx="11113" cy="90488"/>
            </a:xfrm>
            <a:custGeom>
              <a:avLst/>
              <a:gdLst>
                <a:gd name="T0" fmla="*/ 5 w 7"/>
                <a:gd name="T1" fmla="*/ 2 h 57"/>
                <a:gd name="T2" fmla="*/ 7 w 7"/>
                <a:gd name="T3" fmla="*/ 57 h 57"/>
                <a:gd name="T4" fmla="*/ 2 w 7"/>
                <a:gd name="T5" fmla="*/ 55 h 57"/>
                <a:gd name="T6" fmla="*/ 0 w 7"/>
                <a:gd name="T7" fmla="*/ 0 h 57"/>
                <a:gd name="T8" fmla="*/ 5 w 7"/>
                <a:gd name="T9" fmla="*/ 2 h 57"/>
              </a:gdLst>
              <a:ahLst/>
              <a:cxnLst>
                <a:cxn ang="0">
                  <a:pos x="T0" y="T1"/>
                </a:cxn>
                <a:cxn ang="0">
                  <a:pos x="T2" y="T3"/>
                </a:cxn>
                <a:cxn ang="0">
                  <a:pos x="T4" y="T5"/>
                </a:cxn>
                <a:cxn ang="0">
                  <a:pos x="T6" y="T7"/>
                </a:cxn>
                <a:cxn ang="0">
                  <a:pos x="T8" y="T9"/>
                </a:cxn>
              </a:cxnLst>
              <a:rect l="0" t="0" r="r" b="b"/>
              <a:pathLst>
                <a:path w="7" h="57">
                  <a:moveTo>
                    <a:pt x="5" y="2"/>
                  </a:moveTo>
                  <a:lnTo>
                    <a:pt x="7" y="57"/>
                  </a:lnTo>
                  <a:lnTo>
                    <a:pt x="2" y="55"/>
                  </a:lnTo>
                  <a:lnTo>
                    <a:pt x="0" y="0"/>
                  </a:lnTo>
                  <a:lnTo>
                    <a:pt x="5"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0" name="Freeform 293"/>
            <p:cNvSpPr>
              <a:spLocks/>
            </p:cNvSpPr>
            <p:nvPr/>
          </p:nvSpPr>
          <p:spPr bwMode="auto">
            <a:xfrm>
              <a:off x="14374004" y="-1737916"/>
              <a:ext cx="9525" cy="87313"/>
            </a:xfrm>
            <a:custGeom>
              <a:avLst/>
              <a:gdLst>
                <a:gd name="T0" fmla="*/ 5 w 6"/>
                <a:gd name="T1" fmla="*/ 0 h 55"/>
                <a:gd name="T2" fmla="*/ 6 w 6"/>
                <a:gd name="T3" fmla="*/ 55 h 55"/>
                <a:gd name="T4" fmla="*/ 2 w 6"/>
                <a:gd name="T5" fmla="*/ 55 h 55"/>
                <a:gd name="T6" fmla="*/ 0 w 6"/>
                <a:gd name="T7" fmla="*/ 0 h 55"/>
                <a:gd name="T8" fmla="*/ 5 w 6"/>
                <a:gd name="T9" fmla="*/ 0 h 55"/>
              </a:gdLst>
              <a:ahLst/>
              <a:cxnLst>
                <a:cxn ang="0">
                  <a:pos x="T0" y="T1"/>
                </a:cxn>
                <a:cxn ang="0">
                  <a:pos x="T2" y="T3"/>
                </a:cxn>
                <a:cxn ang="0">
                  <a:pos x="T4" y="T5"/>
                </a:cxn>
                <a:cxn ang="0">
                  <a:pos x="T6" y="T7"/>
                </a:cxn>
                <a:cxn ang="0">
                  <a:pos x="T8" y="T9"/>
                </a:cxn>
              </a:cxnLst>
              <a:rect l="0" t="0" r="r" b="b"/>
              <a:pathLst>
                <a:path w="6" h="55">
                  <a:moveTo>
                    <a:pt x="5" y="0"/>
                  </a:moveTo>
                  <a:lnTo>
                    <a:pt x="6" y="55"/>
                  </a:lnTo>
                  <a:lnTo>
                    <a:pt x="2" y="55"/>
                  </a:lnTo>
                  <a:lnTo>
                    <a:pt x="0" y="0"/>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1" name="Freeform 294"/>
            <p:cNvSpPr>
              <a:spLocks/>
            </p:cNvSpPr>
            <p:nvPr/>
          </p:nvSpPr>
          <p:spPr bwMode="auto">
            <a:xfrm>
              <a:off x="14285104" y="-1756966"/>
              <a:ext cx="30163" cy="109538"/>
            </a:xfrm>
            <a:custGeom>
              <a:avLst/>
              <a:gdLst>
                <a:gd name="T0" fmla="*/ 17 w 19"/>
                <a:gd name="T1" fmla="*/ 14 h 69"/>
                <a:gd name="T2" fmla="*/ 19 w 19"/>
                <a:gd name="T3" fmla="*/ 69 h 69"/>
                <a:gd name="T4" fmla="*/ 2 w 19"/>
                <a:gd name="T5" fmla="*/ 55 h 69"/>
                <a:gd name="T6" fmla="*/ 0 w 19"/>
                <a:gd name="T7" fmla="*/ 0 h 69"/>
                <a:gd name="T8" fmla="*/ 17 w 19"/>
                <a:gd name="T9" fmla="*/ 14 h 69"/>
              </a:gdLst>
              <a:ahLst/>
              <a:cxnLst>
                <a:cxn ang="0">
                  <a:pos x="T0" y="T1"/>
                </a:cxn>
                <a:cxn ang="0">
                  <a:pos x="T2" y="T3"/>
                </a:cxn>
                <a:cxn ang="0">
                  <a:pos x="T4" y="T5"/>
                </a:cxn>
                <a:cxn ang="0">
                  <a:pos x="T6" y="T7"/>
                </a:cxn>
                <a:cxn ang="0">
                  <a:pos x="T8" y="T9"/>
                </a:cxn>
              </a:cxnLst>
              <a:rect l="0" t="0" r="r" b="b"/>
              <a:pathLst>
                <a:path w="19" h="69">
                  <a:moveTo>
                    <a:pt x="17" y="14"/>
                  </a:moveTo>
                  <a:lnTo>
                    <a:pt x="19" y="69"/>
                  </a:lnTo>
                  <a:lnTo>
                    <a:pt x="2" y="55"/>
                  </a:lnTo>
                  <a:lnTo>
                    <a:pt x="0" y="0"/>
                  </a:lnTo>
                  <a:lnTo>
                    <a:pt x="17" y="1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2" name="Freeform 295"/>
            <p:cNvSpPr>
              <a:spLocks/>
            </p:cNvSpPr>
            <p:nvPr/>
          </p:nvSpPr>
          <p:spPr bwMode="auto">
            <a:xfrm>
              <a:off x="14312091" y="-1739503"/>
              <a:ext cx="17463" cy="92075"/>
            </a:xfrm>
            <a:custGeom>
              <a:avLst/>
              <a:gdLst>
                <a:gd name="T0" fmla="*/ 10 w 11"/>
                <a:gd name="T1" fmla="*/ 0 h 58"/>
                <a:gd name="T2" fmla="*/ 11 w 11"/>
                <a:gd name="T3" fmla="*/ 55 h 58"/>
                <a:gd name="T4" fmla="*/ 2 w 11"/>
                <a:gd name="T5" fmla="*/ 58 h 58"/>
                <a:gd name="T6" fmla="*/ 0 w 11"/>
                <a:gd name="T7" fmla="*/ 3 h 58"/>
                <a:gd name="T8" fmla="*/ 10 w 11"/>
                <a:gd name="T9" fmla="*/ 0 h 58"/>
              </a:gdLst>
              <a:ahLst/>
              <a:cxnLst>
                <a:cxn ang="0">
                  <a:pos x="T0" y="T1"/>
                </a:cxn>
                <a:cxn ang="0">
                  <a:pos x="T2" y="T3"/>
                </a:cxn>
                <a:cxn ang="0">
                  <a:pos x="T4" y="T5"/>
                </a:cxn>
                <a:cxn ang="0">
                  <a:pos x="T6" y="T7"/>
                </a:cxn>
                <a:cxn ang="0">
                  <a:pos x="T8" y="T9"/>
                </a:cxn>
              </a:cxnLst>
              <a:rect l="0" t="0" r="r" b="b"/>
              <a:pathLst>
                <a:path w="11" h="58">
                  <a:moveTo>
                    <a:pt x="10" y="0"/>
                  </a:moveTo>
                  <a:lnTo>
                    <a:pt x="11" y="55"/>
                  </a:lnTo>
                  <a:lnTo>
                    <a:pt x="2" y="58"/>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3" name="Freeform 296"/>
            <p:cNvSpPr>
              <a:spLocks/>
            </p:cNvSpPr>
            <p:nvPr/>
          </p:nvSpPr>
          <p:spPr bwMode="auto">
            <a:xfrm>
              <a:off x="10471929" y="-1669653"/>
              <a:ext cx="60325" cy="138113"/>
            </a:xfrm>
            <a:custGeom>
              <a:avLst/>
              <a:gdLst>
                <a:gd name="T0" fmla="*/ 47 w 49"/>
                <a:gd name="T1" fmla="*/ 39 h 106"/>
                <a:gd name="T2" fmla="*/ 49 w 49"/>
                <a:gd name="T3" fmla="*/ 106 h 106"/>
                <a:gd name="T4" fmla="*/ 43 w 49"/>
                <a:gd name="T5" fmla="*/ 99 h 106"/>
                <a:gd name="T6" fmla="*/ 8 w 49"/>
                <a:gd name="T7" fmla="*/ 74 h 106"/>
                <a:gd name="T8" fmla="*/ 1 w 49"/>
                <a:gd name="T9" fmla="*/ 67 h 106"/>
                <a:gd name="T10" fmla="*/ 0 w 49"/>
                <a:gd name="T11" fmla="*/ 0 h 106"/>
                <a:gd name="T12" fmla="*/ 6 w 49"/>
                <a:gd name="T13" fmla="*/ 7 h 106"/>
                <a:gd name="T14" fmla="*/ 41 w 49"/>
                <a:gd name="T15" fmla="*/ 32 h 106"/>
                <a:gd name="T16" fmla="*/ 47 w 49"/>
                <a:gd name="T17" fmla="*/ 3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6">
                  <a:moveTo>
                    <a:pt x="47" y="39"/>
                  </a:moveTo>
                  <a:cubicBezTo>
                    <a:pt x="49" y="106"/>
                    <a:pt x="49" y="106"/>
                    <a:pt x="49" y="106"/>
                  </a:cubicBezTo>
                  <a:cubicBezTo>
                    <a:pt x="49" y="103"/>
                    <a:pt x="47" y="101"/>
                    <a:pt x="43" y="99"/>
                  </a:cubicBezTo>
                  <a:cubicBezTo>
                    <a:pt x="37" y="95"/>
                    <a:pt x="13" y="85"/>
                    <a:pt x="8" y="74"/>
                  </a:cubicBezTo>
                  <a:cubicBezTo>
                    <a:pt x="6" y="70"/>
                    <a:pt x="4" y="68"/>
                    <a:pt x="1" y="67"/>
                  </a:cubicBezTo>
                  <a:cubicBezTo>
                    <a:pt x="0" y="0"/>
                    <a:pt x="0" y="0"/>
                    <a:pt x="0" y="0"/>
                  </a:cubicBezTo>
                  <a:cubicBezTo>
                    <a:pt x="2" y="1"/>
                    <a:pt x="4" y="3"/>
                    <a:pt x="6" y="7"/>
                  </a:cubicBezTo>
                  <a:cubicBezTo>
                    <a:pt x="11" y="18"/>
                    <a:pt x="35" y="28"/>
                    <a:pt x="41" y="32"/>
                  </a:cubicBezTo>
                  <a:cubicBezTo>
                    <a:pt x="45" y="34"/>
                    <a:pt x="47" y="36"/>
                    <a:pt x="47" y="3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4" name="Freeform 297"/>
            <p:cNvSpPr>
              <a:spLocks/>
            </p:cNvSpPr>
            <p:nvPr/>
          </p:nvSpPr>
          <p:spPr bwMode="auto">
            <a:xfrm>
              <a:off x="10470341" y="-1669653"/>
              <a:ext cx="1588" cy="87313"/>
            </a:xfrm>
            <a:custGeom>
              <a:avLst/>
              <a:gdLst>
                <a:gd name="T0" fmla="*/ 1 w 2"/>
                <a:gd name="T1" fmla="*/ 0 h 67"/>
                <a:gd name="T2" fmla="*/ 2 w 2"/>
                <a:gd name="T3" fmla="*/ 67 h 67"/>
                <a:gd name="T4" fmla="*/ 1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1"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5" name="Freeform 298"/>
            <p:cNvSpPr>
              <a:spLocks/>
            </p:cNvSpPr>
            <p:nvPr/>
          </p:nvSpPr>
          <p:spPr bwMode="auto">
            <a:xfrm>
              <a:off x="10468754" y="-1669653"/>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6" name="Freeform 299"/>
            <p:cNvSpPr>
              <a:spLocks/>
            </p:cNvSpPr>
            <p:nvPr/>
          </p:nvSpPr>
          <p:spPr bwMode="auto">
            <a:xfrm>
              <a:off x="10467166" y="-16696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7" name="Freeform 300"/>
            <p:cNvSpPr>
              <a:spLocks/>
            </p:cNvSpPr>
            <p:nvPr/>
          </p:nvSpPr>
          <p:spPr bwMode="auto">
            <a:xfrm>
              <a:off x="10465579" y="-1671241"/>
              <a:ext cx="4763" cy="88900"/>
            </a:xfrm>
            <a:custGeom>
              <a:avLst/>
              <a:gdLst>
                <a:gd name="T0" fmla="*/ 1 w 3"/>
                <a:gd name="T1" fmla="*/ 1 h 68"/>
                <a:gd name="T2" fmla="*/ 3 w 3"/>
                <a:gd name="T3" fmla="*/ 68 h 68"/>
                <a:gd name="T4" fmla="*/ 1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1" y="68"/>
                  </a:cubicBezTo>
                  <a:cubicBezTo>
                    <a:pt x="0" y="0"/>
                    <a:pt x="0" y="0"/>
                    <a:pt x="0" y="0"/>
                  </a:cubicBezTo>
                  <a:cubicBezTo>
                    <a:pt x="0" y="1"/>
                    <a:pt x="0"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8" name="Freeform 301"/>
            <p:cNvSpPr>
              <a:spLocks/>
            </p:cNvSpPr>
            <p:nvPr/>
          </p:nvSpPr>
          <p:spPr bwMode="auto">
            <a:xfrm>
              <a:off x="10460816" y="-1671241"/>
              <a:ext cx="6350" cy="88900"/>
            </a:xfrm>
            <a:custGeom>
              <a:avLst/>
              <a:gdLst>
                <a:gd name="T0" fmla="*/ 5 w 6"/>
                <a:gd name="T1" fmla="*/ 0 h 68"/>
                <a:gd name="T2" fmla="*/ 6 w 6"/>
                <a:gd name="T3" fmla="*/ 68 h 68"/>
                <a:gd name="T4" fmla="*/ 2 w 6"/>
                <a:gd name="T5" fmla="*/ 67 h 68"/>
                <a:gd name="T6" fmla="*/ 0 w 6"/>
                <a:gd name="T7" fmla="*/ 0 h 68"/>
                <a:gd name="T8" fmla="*/ 5 w 6"/>
                <a:gd name="T9" fmla="*/ 0 h 68"/>
              </a:gdLst>
              <a:ahLst/>
              <a:cxnLst>
                <a:cxn ang="0">
                  <a:pos x="T0" y="T1"/>
                </a:cxn>
                <a:cxn ang="0">
                  <a:pos x="T2" y="T3"/>
                </a:cxn>
                <a:cxn ang="0">
                  <a:pos x="T4" y="T5"/>
                </a:cxn>
                <a:cxn ang="0">
                  <a:pos x="T6" y="T7"/>
                </a:cxn>
                <a:cxn ang="0">
                  <a:pos x="T8" y="T9"/>
                </a:cxn>
              </a:cxnLst>
              <a:rect l="0" t="0" r="r" b="b"/>
              <a:pathLst>
                <a:path w="6" h="68">
                  <a:moveTo>
                    <a:pt x="5" y="0"/>
                  </a:moveTo>
                  <a:cubicBezTo>
                    <a:pt x="6" y="68"/>
                    <a:pt x="6" y="68"/>
                    <a:pt x="6" y="68"/>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9" name="Freeform 302"/>
            <p:cNvSpPr>
              <a:spLocks/>
            </p:cNvSpPr>
            <p:nvPr/>
          </p:nvSpPr>
          <p:spPr bwMode="auto">
            <a:xfrm>
              <a:off x="10459229" y="-1671241"/>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0" name="Freeform 303"/>
            <p:cNvSpPr>
              <a:spLocks/>
            </p:cNvSpPr>
            <p:nvPr/>
          </p:nvSpPr>
          <p:spPr bwMode="auto">
            <a:xfrm>
              <a:off x="10457641" y="-1671241"/>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1" name="Freeform 304"/>
            <p:cNvSpPr>
              <a:spLocks/>
            </p:cNvSpPr>
            <p:nvPr/>
          </p:nvSpPr>
          <p:spPr bwMode="auto">
            <a:xfrm>
              <a:off x="10456054" y="-1671241"/>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2" name="Freeform 305"/>
            <p:cNvSpPr>
              <a:spLocks/>
            </p:cNvSpPr>
            <p:nvPr/>
          </p:nvSpPr>
          <p:spPr bwMode="auto">
            <a:xfrm>
              <a:off x="10456054" y="-1672828"/>
              <a:ext cx="3175" cy="88900"/>
            </a:xfrm>
            <a:custGeom>
              <a:avLst/>
              <a:gdLst>
                <a:gd name="T0" fmla="*/ 0 w 2"/>
                <a:gd name="T1" fmla="*/ 1 h 68"/>
                <a:gd name="T2" fmla="*/ 2 w 2"/>
                <a:gd name="T3" fmla="*/ 68 h 68"/>
                <a:gd name="T4" fmla="*/ 2 w 2"/>
                <a:gd name="T5" fmla="*/ 68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8"/>
                    <a:pt x="2" y="68"/>
                    <a:pt x="2" y="68"/>
                  </a:cubicBezTo>
                  <a:cubicBezTo>
                    <a:pt x="0" y="0"/>
                    <a:pt x="0" y="0"/>
                    <a:pt x="0" y="0"/>
                  </a:cubicBezTo>
                  <a:cubicBezTo>
                    <a:pt x="0" y="1"/>
                    <a:pt x="0" y="1"/>
                    <a:pt x="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3" name="Freeform 306"/>
            <p:cNvSpPr>
              <a:spLocks/>
            </p:cNvSpPr>
            <p:nvPr/>
          </p:nvSpPr>
          <p:spPr bwMode="auto">
            <a:xfrm>
              <a:off x="10425891" y="-1714103"/>
              <a:ext cx="33338" cy="130175"/>
            </a:xfrm>
            <a:custGeom>
              <a:avLst/>
              <a:gdLst>
                <a:gd name="T0" fmla="*/ 24 w 26"/>
                <a:gd name="T1" fmla="*/ 32 h 100"/>
                <a:gd name="T2" fmla="*/ 26 w 26"/>
                <a:gd name="T3" fmla="*/ 100 h 100"/>
                <a:gd name="T4" fmla="*/ 22 w 26"/>
                <a:gd name="T5" fmla="*/ 97 h 100"/>
                <a:gd name="T6" fmla="*/ 12 w 26"/>
                <a:gd name="T7" fmla="*/ 79 h 100"/>
                <a:gd name="T8" fmla="*/ 2 w 26"/>
                <a:gd name="T9" fmla="*/ 67 h 100"/>
                <a:gd name="T10" fmla="*/ 0 w 26"/>
                <a:gd name="T11" fmla="*/ 0 h 100"/>
                <a:gd name="T12" fmla="*/ 10 w 26"/>
                <a:gd name="T13" fmla="*/ 12 h 100"/>
                <a:gd name="T14" fmla="*/ 20 w 26"/>
                <a:gd name="T15" fmla="*/ 30 h 100"/>
                <a:gd name="T16" fmla="*/ 24 w 26"/>
                <a:gd name="T17" fmla="*/ 3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24" y="32"/>
                  </a:moveTo>
                  <a:cubicBezTo>
                    <a:pt x="26" y="100"/>
                    <a:pt x="26" y="100"/>
                    <a:pt x="26" y="100"/>
                  </a:cubicBezTo>
                  <a:cubicBezTo>
                    <a:pt x="24" y="99"/>
                    <a:pt x="23" y="98"/>
                    <a:pt x="22" y="97"/>
                  </a:cubicBezTo>
                  <a:cubicBezTo>
                    <a:pt x="16" y="91"/>
                    <a:pt x="20" y="85"/>
                    <a:pt x="12" y="79"/>
                  </a:cubicBezTo>
                  <a:cubicBezTo>
                    <a:pt x="4" y="74"/>
                    <a:pt x="2" y="71"/>
                    <a:pt x="2" y="67"/>
                  </a:cubicBezTo>
                  <a:cubicBezTo>
                    <a:pt x="0" y="0"/>
                    <a:pt x="0" y="0"/>
                    <a:pt x="0" y="0"/>
                  </a:cubicBezTo>
                  <a:cubicBezTo>
                    <a:pt x="0" y="4"/>
                    <a:pt x="3" y="6"/>
                    <a:pt x="10" y="12"/>
                  </a:cubicBezTo>
                  <a:cubicBezTo>
                    <a:pt x="18" y="18"/>
                    <a:pt x="14" y="24"/>
                    <a:pt x="20" y="30"/>
                  </a:cubicBezTo>
                  <a:cubicBezTo>
                    <a:pt x="21" y="31"/>
                    <a:pt x="22" y="32"/>
                    <a:pt x="24" y="3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4" name="Freeform 307"/>
            <p:cNvSpPr>
              <a:spLocks/>
            </p:cNvSpPr>
            <p:nvPr/>
          </p:nvSpPr>
          <p:spPr bwMode="auto">
            <a:xfrm>
              <a:off x="12184841" y="-1676003"/>
              <a:ext cx="9525" cy="95250"/>
            </a:xfrm>
            <a:custGeom>
              <a:avLst/>
              <a:gdLst>
                <a:gd name="T0" fmla="*/ 4 w 6"/>
                <a:gd name="T1" fmla="*/ 4 h 60"/>
                <a:gd name="T2" fmla="*/ 6 w 6"/>
                <a:gd name="T3" fmla="*/ 60 h 60"/>
                <a:gd name="T4" fmla="*/ 2 w 6"/>
                <a:gd name="T5" fmla="*/ 56 h 60"/>
                <a:gd name="T6" fmla="*/ 0 w 6"/>
                <a:gd name="T7" fmla="*/ 0 h 60"/>
                <a:gd name="T8" fmla="*/ 4 w 6"/>
                <a:gd name="T9" fmla="*/ 4 h 60"/>
              </a:gdLst>
              <a:ahLst/>
              <a:cxnLst>
                <a:cxn ang="0">
                  <a:pos x="T0" y="T1"/>
                </a:cxn>
                <a:cxn ang="0">
                  <a:pos x="T2" y="T3"/>
                </a:cxn>
                <a:cxn ang="0">
                  <a:pos x="T4" y="T5"/>
                </a:cxn>
                <a:cxn ang="0">
                  <a:pos x="T6" y="T7"/>
                </a:cxn>
                <a:cxn ang="0">
                  <a:pos x="T8" y="T9"/>
                </a:cxn>
              </a:cxnLst>
              <a:rect l="0" t="0" r="r" b="b"/>
              <a:pathLst>
                <a:path w="6" h="60">
                  <a:moveTo>
                    <a:pt x="4" y="4"/>
                  </a:moveTo>
                  <a:lnTo>
                    <a:pt x="6" y="60"/>
                  </a:lnTo>
                  <a:lnTo>
                    <a:pt x="2" y="56"/>
                  </a:lnTo>
                  <a:lnTo>
                    <a:pt x="0" y="0"/>
                  </a:lnTo>
                  <a:lnTo>
                    <a:pt x="4"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5" name="Freeform 308"/>
            <p:cNvSpPr>
              <a:spLocks/>
            </p:cNvSpPr>
            <p:nvPr/>
          </p:nvSpPr>
          <p:spPr bwMode="auto">
            <a:xfrm>
              <a:off x="12746816" y="-1717278"/>
              <a:ext cx="23813" cy="122238"/>
            </a:xfrm>
            <a:custGeom>
              <a:avLst/>
              <a:gdLst>
                <a:gd name="T0" fmla="*/ 13 w 15"/>
                <a:gd name="T1" fmla="*/ 21 h 77"/>
                <a:gd name="T2" fmla="*/ 15 w 15"/>
                <a:gd name="T3" fmla="*/ 77 h 77"/>
                <a:gd name="T4" fmla="*/ 1 w 15"/>
                <a:gd name="T5" fmla="*/ 55 h 77"/>
                <a:gd name="T6" fmla="*/ 0 w 15"/>
                <a:gd name="T7" fmla="*/ 0 h 77"/>
                <a:gd name="T8" fmla="*/ 13 w 15"/>
                <a:gd name="T9" fmla="*/ 21 h 77"/>
              </a:gdLst>
              <a:ahLst/>
              <a:cxnLst>
                <a:cxn ang="0">
                  <a:pos x="T0" y="T1"/>
                </a:cxn>
                <a:cxn ang="0">
                  <a:pos x="T2" y="T3"/>
                </a:cxn>
                <a:cxn ang="0">
                  <a:pos x="T4" y="T5"/>
                </a:cxn>
                <a:cxn ang="0">
                  <a:pos x="T6" y="T7"/>
                </a:cxn>
                <a:cxn ang="0">
                  <a:pos x="T8" y="T9"/>
                </a:cxn>
              </a:cxnLst>
              <a:rect l="0" t="0" r="r" b="b"/>
              <a:pathLst>
                <a:path w="15" h="77">
                  <a:moveTo>
                    <a:pt x="13" y="21"/>
                  </a:moveTo>
                  <a:lnTo>
                    <a:pt x="15" y="77"/>
                  </a:lnTo>
                  <a:lnTo>
                    <a:pt x="1" y="55"/>
                  </a:lnTo>
                  <a:lnTo>
                    <a:pt x="0" y="0"/>
                  </a:lnTo>
                  <a:lnTo>
                    <a:pt x="13" y="2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6" name="Freeform 309"/>
            <p:cNvSpPr>
              <a:spLocks/>
            </p:cNvSpPr>
            <p:nvPr/>
          </p:nvSpPr>
          <p:spPr bwMode="auto">
            <a:xfrm>
              <a:off x="16063104" y="-1793478"/>
              <a:ext cx="7938" cy="101600"/>
            </a:xfrm>
            <a:custGeom>
              <a:avLst/>
              <a:gdLst>
                <a:gd name="T0" fmla="*/ 4 w 5"/>
                <a:gd name="T1" fmla="*/ 0 h 64"/>
                <a:gd name="T2" fmla="*/ 5 w 5"/>
                <a:gd name="T3" fmla="*/ 55 h 64"/>
                <a:gd name="T4" fmla="*/ 1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1" y="64"/>
                  </a:lnTo>
                  <a:lnTo>
                    <a:pt x="0" y="9"/>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7" name="Freeform 310"/>
            <p:cNvSpPr>
              <a:spLocks/>
            </p:cNvSpPr>
            <p:nvPr/>
          </p:nvSpPr>
          <p:spPr bwMode="auto">
            <a:xfrm>
              <a:off x="12191191" y="-1669653"/>
              <a:ext cx="9525" cy="95250"/>
            </a:xfrm>
            <a:custGeom>
              <a:avLst/>
              <a:gdLst>
                <a:gd name="T0" fmla="*/ 5 w 6"/>
                <a:gd name="T1" fmla="*/ 5 h 60"/>
                <a:gd name="T2" fmla="*/ 6 w 6"/>
                <a:gd name="T3" fmla="*/ 60 h 60"/>
                <a:gd name="T4" fmla="*/ 2 w 6"/>
                <a:gd name="T5" fmla="*/ 56 h 60"/>
                <a:gd name="T6" fmla="*/ 0 w 6"/>
                <a:gd name="T7" fmla="*/ 0 h 60"/>
                <a:gd name="T8" fmla="*/ 5 w 6"/>
                <a:gd name="T9" fmla="*/ 5 h 60"/>
              </a:gdLst>
              <a:ahLst/>
              <a:cxnLst>
                <a:cxn ang="0">
                  <a:pos x="T0" y="T1"/>
                </a:cxn>
                <a:cxn ang="0">
                  <a:pos x="T2" y="T3"/>
                </a:cxn>
                <a:cxn ang="0">
                  <a:pos x="T4" y="T5"/>
                </a:cxn>
                <a:cxn ang="0">
                  <a:pos x="T6" y="T7"/>
                </a:cxn>
                <a:cxn ang="0">
                  <a:pos x="T8" y="T9"/>
                </a:cxn>
              </a:cxnLst>
              <a:rect l="0" t="0" r="r" b="b"/>
              <a:pathLst>
                <a:path w="6" h="60">
                  <a:moveTo>
                    <a:pt x="5" y="5"/>
                  </a:moveTo>
                  <a:lnTo>
                    <a:pt x="6" y="60"/>
                  </a:lnTo>
                  <a:lnTo>
                    <a:pt x="2" y="56"/>
                  </a:lnTo>
                  <a:lnTo>
                    <a:pt x="0" y="0"/>
                  </a:lnTo>
                  <a:lnTo>
                    <a:pt x="5"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8" name="Freeform 311"/>
            <p:cNvSpPr>
              <a:spLocks/>
            </p:cNvSpPr>
            <p:nvPr/>
          </p:nvSpPr>
          <p:spPr bwMode="auto">
            <a:xfrm>
              <a:off x="14381941" y="-1737916"/>
              <a:ext cx="20638" cy="98425"/>
            </a:xfrm>
            <a:custGeom>
              <a:avLst/>
              <a:gdLst>
                <a:gd name="T0" fmla="*/ 12 w 13"/>
                <a:gd name="T1" fmla="*/ 6 h 62"/>
                <a:gd name="T2" fmla="*/ 13 w 13"/>
                <a:gd name="T3" fmla="*/ 62 h 62"/>
                <a:gd name="T4" fmla="*/ 1 w 13"/>
                <a:gd name="T5" fmla="*/ 55 h 62"/>
                <a:gd name="T6" fmla="*/ 0 w 13"/>
                <a:gd name="T7" fmla="*/ 0 h 62"/>
                <a:gd name="T8" fmla="*/ 12 w 13"/>
                <a:gd name="T9" fmla="*/ 6 h 62"/>
              </a:gdLst>
              <a:ahLst/>
              <a:cxnLst>
                <a:cxn ang="0">
                  <a:pos x="T0" y="T1"/>
                </a:cxn>
                <a:cxn ang="0">
                  <a:pos x="T2" y="T3"/>
                </a:cxn>
                <a:cxn ang="0">
                  <a:pos x="T4" y="T5"/>
                </a:cxn>
                <a:cxn ang="0">
                  <a:pos x="T6" y="T7"/>
                </a:cxn>
                <a:cxn ang="0">
                  <a:pos x="T8" y="T9"/>
                </a:cxn>
              </a:cxnLst>
              <a:rect l="0" t="0" r="r" b="b"/>
              <a:pathLst>
                <a:path w="13" h="62">
                  <a:moveTo>
                    <a:pt x="12" y="6"/>
                  </a:moveTo>
                  <a:lnTo>
                    <a:pt x="13" y="62"/>
                  </a:lnTo>
                  <a:lnTo>
                    <a:pt x="1" y="55"/>
                  </a:lnTo>
                  <a:lnTo>
                    <a:pt x="0" y="0"/>
                  </a:lnTo>
                  <a:lnTo>
                    <a:pt x="12"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9" name="Freeform 312"/>
            <p:cNvSpPr>
              <a:spLocks/>
            </p:cNvSpPr>
            <p:nvPr/>
          </p:nvSpPr>
          <p:spPr bwMode="auto">
            <a:xfrm>
              <a:off x="12186429" y="-1669653"/>
              <a:ext cx="7938" cy="101600"/>
            </a:xfrm>
            <a:custGeom>
              <a:avLst/>
              <a:gdLst>
                <a:gd name="T0" fmla="*/ 3 w 5"/>
                <a:gd name="T1" fmla="*/ 0 h 64"/>
                <a:gd name="T2" fmla="*/ 5 w 5"/>
                <a:gd name="T3" fmla="*/ 56 h 64"/>
                <a:gd name="T4" fmla="*/ 2 w 5"/>
                <a:gd name="T5" fmla="*/ 64 h 64"/>
                <a:gd name="T6" fmla="*/ 0 w 5"/>
                <a:gd name="T7" fmla="*/ 9 h 64"/>
                <a:gd name="T8" fmla="*/ 3 w 5"/>
                <a:gd name="T9" fmla="*/ 0 h 64"/>
              </a:gdLst>
              <a:ahLst/>
              <a:cxnLst>
                <a:cxn ang="0">
                  <a:pos x="T0" y="T1"/>
                </a:cxn>
                <a:cxn ang="0">
                  <a:pos x="T2" y="T3"/>
                </a:cxn>
                <a:cxn ang="0">
                  <a:pos x="T4" y="T5"/>
                </a:cxn>
                <a:cxn ang="0">
                  <a:pos x="T6" y="T7"/>
                </a:cxn>
                <a:cxn ang="0">
                  <a:pos x="T8" y="T9"/>
                </a:cxn>
              </a:cxnLst>
              <a:rect l="0" t="0" r="r" b="b"/>
              <a:pathLst>
                <a:path w="5" h="64">
                  <a:moveTo>
                    <a:pt x="3" y="0"/>
                  </a:moveTo>
                  <a:lnTo>
                    <a:pt x="5" y="56"/>
                  </a:lnTo>
                  <a:lnTo>
                    <a:pt x="2" y="64"/>
                  </a:lnTo>
                  <a:lnTo>
                    <a:pt x="0" y="9"/>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0" name="Freeform 313"/>
            <p:cNvSpPr>
              <a:spLocks/>
            </p:cNvSpPr>
            <p:nvPr/>
          </p:nvSpPr>
          <p:spPr bwMode="auto">
            <a:xfrm>
              <a:off x="12767454" y="-1683941"/>
              <a:ext cx="31750" cy="100013"/>
            </a:xfrm>
            <a:custGeom>
              <a:avLst/>
              <a:gdLst>
                <a:gd name="T0" fmla="*/ 18 w 20"/>
                <a:gd name="T1" fmla="*/ 8 h 63"/>
                <a:gd name="T2" fmla="*/ 20 w 20"/>
                <a:gd name="T3" fmla="*/ 63 h 63"/>
                <a:gd name="T4" fmla="*/ 2 w 20"/>
                <a:gd name="T5" fmla="*/ 56 h 63"/>
                <a:gd name="T6" fmla="*/ 0 w 20"/>
                <a:gd name="T7" fmla="*/ 0 h 63"/>
                <a:gd name="T8" fmla="*/ 18 w 20"/>
                <a:gd name="T9" fmla="*/ 8 h 63"/>
              </a:gdLst>
              <a:ahLst/>
              <a:cxnLst>
                <a:cxn ang="0">
                  <a:pos x="T0" y="T1"/>
                </a:cxn>
                <a:cxn ang="0">
                  <a:pos x="T2" y="T3"/>
                </a:cxn>
                <a:cxn ang="0">
                  <a:pos x="T4" y="T5"/>
                </a:cxn>
                <a:cxn ang="0">
                  <a:pos x="T6" y="T7"/>
                </a:cxn>
                <a:cxn ang="0">
                  <a:pos x="T8" y="T9"/>
                </a:cxn>
              </a:cxnLst>
              <a:rect l="0" t="0" r="r" b="b"/>
              <a:pathLst>
                <a:path w="20" h="63">
                  <a:moveTo>
                    <a:pt x="18" y="8"/>
                  </a:moveTo>
                  <a:lnTo>
                    <a:pt x="20" y="63"/>
                  </a:lnTo>
                  <a:lnTo>
                    <a:pt x="2" y="56"/>
                  </a:lnTo>
                  <a:lnTo>
                    <a:pt x="0" y="0"/>
                  </a:lnTo>
                  <a:lnTo>
                    <a:pt x="18"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1" name="Freeform 314"/>
            <p:cNvSpPr>
              <a:spLocks/>
            </p:cNvSpPr>
            <p:nvPr/>
          </p:nvSpPr>
          <p:spPr bwMode="auto">
            <a:xfrm>
              <a:off x="14374004" y="-1731566"/>
              <a:ext cx="14288" cy="106363"/>
            </a:xfrm>
            <a:custGeom>
              <a:avLst/>
              <a:gdLst>
                <a:gd name="T0" fmla="*/ 8 w 9"/>
                <a:gd name="T1" fmla="*/ 0 h 67"/>
                <a:gd name="T2" fmla="*/ 9 w 9"/>
                <a:gd name="T3" fmla="*/ 55 h 67"/>
                <a:gd name="T4" fmla="*/ 2 w 9"/>
                <a:gd name="T5" fmla="*/ 67 h 67"/>
                <a:gd name="T6" fmla="*/ 0 w 9"/>
                <a:gd name="T7" fmla="*/ 11 h 67"/>
                <a:gd name="T8" fmla="*/ 8 w 9"/>
                <a:gd name="T9" fmla="*/ 0 h 67"/>
              </a:gdLst>
              <a:ahLst/>
              <a:cxnLst>
                <a:cxn ang="0">
                  <a:pos x="T0" y="T1"/>
                </a:cxn>
                <a:cxn ang="0">
                  <a:pos x="T2" y="T3"/>
                </a:cxn>
                <a:cxn ang="0">
                  <a:pos x="T4" y="T5"/>
                </a:cxn>
                <a:cxn ang="0">
                  <a:pos x="T6" y="T7"/>
                </a:cxn>
                <a:cxn ang="0">
                  <a:pos x="T8" y="T9"/>
                </a:cxn>
              </a:cxnLst>
              <a:rect l="0" t="0" r="r" b="b"/>
              <a:pathLst>
                <a:path w="9" h="67">
                  <a:moveTo>
                    <a:pt x="8" y="0"/>
                  </a:moveTo>
                  <a:lnTo>
                    <a:pt x="9" y="55"/>
                  </a:lnTo>
                  <a:lnTo>
                    <a:pt x="2" y="67"/>
                  </a:lnTo>
                  <a:lnTo>
                    <a:pt x="0" y="1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2" name="Freeform 315"/>
            <p:cNvSpPr>
              <a:spLocks/>
            </p:cNvSpPr>
            <p:nvPr/>
          </p:nvSpPr>
          <p:spPr bwMode="auto">
            <a:xfrm>
              <a:off x="12186429" y="-1655366"/>
              <a:ext cx="3175" cy="98425"/>
            </a:xfrm>
            <a:custGeom>
              <a:avLst/>
              <a:gdLst>
                <a:gd name="T0" fmla="*/ 0 w 2"/>
                <a:gd name="T1" fmla="*/ 0 h 62"/>
                <a:gd name="T2" fmla="*/ 2 w 2"/>
                <a:gd name="T3" fmla="*/ 55 h 62"/>
                <a:gd name="T4" fmla="*/ 2 w 2"/>
                <a:gd name="T5" fmla="*/ 62 h 62"/>
                <a:gd name="T6" fmla="*/ 0 w 2"/>
                <a:gd name="T7" fmla="*/ 7 h 62"/>
                <a:gd name="T8" fmla="*/ 0 w 2"/>
                <a:gd name="T9" fmla="*/ 0 h 62"/>
              </a:gdLst>
              <a:ahLst/>
              <a:cxnLst>
                <a:cxn ang="0">
                  <a:pos x="T0" y="T1"/>
                </a:cxn>
                <a:cxn ang="0">
                  <a:pos x="T2" y="T3"/>
                </a:cxn>
                <a:cxn ang="0">
                  <a:pos x="T4" y="T5"/>
                </a:cxn>
                <a:cxn ang="0">
                  <a:pos x="T6" y="T7"/>
                </a:cxn>
                <a:cxn ang="0">
                  <a:pos x="T8" y="T9"/>
                </a:cxn>
              </a:cxnLst>
              <a:rect l="0" t="0" r="r" b="b"/>
              <a:pathLst>
                <a:path w="2" h="62">
                  <a:moveTo>
                    <a:pt x="0" y="0"/>
                  </a:moveTo>
                  <a:lnTo>
                    <a:pt x="2" y="55"/>
                  </a:lnTo>
                  <a:lnTo>
                    <a:pt x="2" y="62"/>
                  </a:lnTo>
                  <a:lnTo>
                    <a:pt x="0" y="7"/>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3" name="Freeform 316"/>
            <p:cNvSpPr>
              <a:spLocks/>
            </p:cNvSpPr>
            <p:nvPr/>
          </p:nvSpPr>
          <p:spPr bwMode="auto">
            <a:xfrm>
              <a:off x="14343841" y="-1701403"/>
              <a:ext cx="36513" cy="87313"/>
            </a:xfrm>
            <a:custGeom>
              <a:avLst/>
              <a:gdLst>
                <a:gd name="T0" fmla="*/ 21 w 23"/>
                <a:gd name="T1" fmla="*/ 0 h 55"/>
                <a:gd name="T2" fmla="*/ 23 w 23"/>
                <a:gd name="T3" fmla="*/ 55 h 55"/>
                <a:gd name="T4" fmla="*/ 2 w 23"/>
                <a:gd name="T5" fmla="*/ 55 h 55"/>
                <a:gd name="T6" fmla="*/ 0 w 23"/>
                <a:gd name="T7" fmla="*/ 0 h 55"/>
                <a:gd name="T8" fmla="*/ 21 w 23"/>
                <a:gd name="T9" fmla="*/ 0 h 55"/>
              </a:gdLst>
              <a:ahLst/>
              <a:cxnLst>
                <a:cxn ang="0">
                  <a:pos x="T0" y="T1"/>
                </a:cxn>
                <a:cxn ang="0">
                  <a:pos x="T2" y="T3"/>
                </a:cxn>
                <a:cxn ang="0">
                  <a:pos x="T4" y="T5"/>
                </a:cxn>
                <a:cxn ang="0">
                  <a:pos x="T6" y="T7"/>
                </a:cxn>
                <a:cxn ang="0">
                  <a:pos x="T8" y="T9"/>
                </a:cxn>
              </a:cxnLst>
              <a:rect l="0" t="0" r="r" b="b"/>
              <a:pathLst>
                <a:path w="23" h="55">
                  <a:moveTo>
                    <a:pt x="21" y="0"/>
                  </a:moveTo>
                  <a:lnTo>
                    <a:pt x="23" y="55"/>
                  </a:lnTo>
                  <a:lnTo>
                    <a:pt x="2" y="55"/>
                  </a:lnTo>
                  <a:lnTo>
                    <a:pt x="0" y="0"/>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4" name="Freeform 317"/>
            <p:cNvSpPr>
              <a:spLocks/>
            </p:cNvSpPr>
            <p:nvPr/>
          </p:nvSpPr>
          <p:spPr bwMode="auto">
            <a:xfrm>
              <a:off x="12175316" y="-1644253"/>
              <a:ext cx="14288" cy="100013"/>
            </a:xfrm>
            <a:custGeom>
              <a:avLst/>
              <a:gdLst>
                <a:gd name="T0" fmla="*/ 7 w 9"/>
                <a:gd name="T1" fmla="*/ 0 h 63"/>
                <a:gd name="T2" fmla="*/ 9 w 9"/>
                <a:gd name="T3" fmla="*/ 55 h 63"/>
                <a:gd name="T4" fmla="*/ 1 w 9"/>
                <a:gd name="T5" fmla="*/ 63 h 63"/>
                <a:gd name="T6" fmla="*/ 0 w 9"/>
                <a:gd name="T7" fmla="*/ 7 h 63"/>
                <a:gd name="T8" fmla="*/ 7 w 9"/>
                <a:gd name="T9" fmla="*/ 0 h 63"/>
              </a:gdLst>
              <a:ahLst/>
              <a:cxnLst>
                <a:cxn ang="0">
                  <a:pos x="T0" y="T1"/>
                </a:cxn>
                <a:cxn ang="0">
                  <a:pos x="T2" y="T3"/>
                </a:cxn>
                <a:cxn ang="0">
                  <a:pos x="T4" y="T5"/>
                </a:cxn>
                <a:cxn ang="0">
                  <a:pos x="T6" y="T7"/>
                </a:cxn>
                <a:cxn ang="0">
                  <a:pos x="T8" y="T9"/>
                </a:cxn>
              </a:cxnLst>
              <a:rect l="0" t="0" r="r" b="b"/>
              <a:pathLst>
                <a:path w="9" h="63">
                  <a:moveTo>
                    <a:pt x="7" y="0"/>
                  </a:moveTo>
                  <a:lnTo>
                    <a:pt x="9" y="55"/>
                  </a:lnTo>
                  <a:lnTo>
                    <a:pt x="1" y="63"/>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5" name="Freeform 318"/>
            <p:cNvSpPr>
              <a:spLocks/>
            </p:cNvSpPr>
            <p:nvPr/>
          </p:nvSpPr>
          <p:spPr bwMode="auto">
            <a:xfrm>
              <a:off x="12796029" y="-1671241"/>
              <a:ext cx="46038" cy="104775"/>
            </a:xfrm>
            <a:custGeom>
              <a:avLst/>
              <a:gdLst>
                <a:gd name="T0" fmla="*/ 28 w 29"/>
                <a:gd name="T1" fmla="*/ 11 h 66"/>
                <a:gd name="T2" fmla="*/ 29 w 29"/>
                <a:gd name="T3" fmla="*/ 66 h 66"/>
                <a:gd name="T4" fmla="*/ 2 w 29"/>
                <a:gd name="T5" fmla="*/ 55 h 66"/>
                <a:gd name="T6" fmla="*/ 0 w 29"/>
                <a:gd name="T7" fmla="*/ 0 h 66"/>
                <a:gd name="T8" fmla="*/ 28 w 29"/>
                <a:gd name="T9" fmla="*/ 11 h 66"/>
              </a:gdLst>
              <a:ahLst/>
              <a:cxnLst>
                <a:cxn ang="0">
                  <a:pos x="T0" y="T1"/>
                </a:cxn>
                <a:cxn ang="0">
                  <a:pos x="T2" y="T3"/>
                </a:cxn>
                <a:cxn ang="0">
                  <a:pos x="T4" y="T5"/>
                </a:cxn>
                <a:cxn ang="0">
                  <a:pos x="T6" y="T7"/>
                </a:cxn>
                <a:cxn ang="0">
                  <a:pos x="T8" y="T9"/>
                </a:cxn>
              </a:cxnLst>
              <a:rect l="0" t="0" r="r" b="b"/>
              <a:pathLst>
                <a:path w="29" h="66">
                  <a:moveTo>
                    <a:pt x="28" y="11"/>
                  </a:moveTo>
                  <a:lnTo>
                    <a:pt x="29" y="66"/>
                  </a:lnTo>
                  <a:lnTo>
                    <a:pt x="2" y="55"/>
                  </a:lnTo>
                  <a:lnTo>
                    <a:pt x="0" y="0"/>
                  </a:lnTo>
                  <a:lnTo>
                    <a:pt x="28"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6" name="Freeform 319"/>
            <p:cNvSpPr>
              <a:spLocks/>
            </p:cNvSpPr>
            <p:nvPr/>
          </p:nvSpPr>
          <p:spPr bwMode="auto">
            <a:xfrm>
              <a:off x="14388291" y="-1710928"/>
              <a:ext cx="6350" cy="100013"/>
            </a:xfrm>
            <a:custGeom>
              <a:avLst/>
              <a:gdLst>
                <a:gd name="T0" fmla="*/ 3 w 4"/>
                <a:gd name="T1" fmla="*/ 8 h 63"/>
                <a:gd name="T2" fmla="*/ 4 w 4"/>
                <a:gd name="T3" fmla="*/ 63 h 63"/>
                <a:gd name="T4" fmla="*/ 2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7" name="Freeform 320"/>
            <p:cNvSpPr>
              <a:spLocks/>
            </p:cNvSpPr>
            <p:nvPr/>
          </p:nvSpPr>
          <p:spPr bwMode="auto">
            <a:xfrm>
              <a:off x="10619566" y="-158075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8" name="Freeform 321"/>
            <p:cNvSpPr>
              <a:spLocks/>
            </p:cNvSpPr>
            <p:nvPr/>
          </p:nvSpPr>
          <p:spPr bwMode="auto">
            <a:xfrm>
              <a:off x="10617979" y="-15807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9" name="Freeform 322"/>
            <p:cNvSpPr>
              <a:spLocks/>
            </p:cNvSpPr>
            <p:nvPr/>
          </p:nvSpPr>
          <p:spPr bwMode="auto">
            <a:xfrm>
              <a:off x="10614804" y="-1582341"/>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8"/>
                    <a:pt x="2" y="68"/>
                  </a:cubicBezTo>
                  <a:cubicBezTo>
                    <a:pt x="0" y="0"/>
                    <a:pt x="0" y="0"/>
                    <a:pt x="0" y="0"/>
                  </a:cubicBezTo>
                  <a:cubicBezTo>
                    <a:pt x="0" y="1"/>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0" name="Freeform 323"/>
            <p:cNvSpPr>
              <a:spLocks/>
            </p:cNvSpPr>
            <p:nvPr/>
          </p:nvSpPr>
          <p:spPr bwMode="auto">
            <a:xfrm>
              <a:off x="10610041" y="-1582341"/>
              <a:ext cx="7938"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5" y="67"/>
                    <a:pt x="3" y="67"/>
                    <a:pt x="2" y="67"/>
                  </a:cubicBezTo>
                  <a:cubicBezTo>
                    <a:pt x="0" y="0"/>
                    <a:pt x="0" y="0"/>
                    <a:pt x="0" y="0"/>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1" name="Freeform 324"/>
            <p:cNvSpPr>
              <a:spLocks/>
            </p:cNvSpPr>
            <p:nvPr/>
          </p:nvSpPr>
          <p:spPr bwMode="auto">
            <a:xfrm>
              <a:off x="10597341" y="-1583928"/>
              <a:ext cx="15875" cy="88900"/>
            </a:xfrm>
            <a:custGeom>
              <a:avLst/>
              <a:gdLst>
                <a:gd name="T0" fmla="*/ 10 w 12"/>
                <a:gd name="T1" fmla="*/ 1 h 68"/>
                <a:gd name="T2" fmla="*/ 12 w 12"/>
                <a:gd name="T3" fmla="*/ 68 h 68"/>
                <a:gd name="T4" fmla="*/ 2 w 12"/>
                <a:gd name="T5" fmla="*/ 67 h 68"/>
                <a:gd name="T6" fmla="*/ 0 w 12"/>
                <a:gd name="T7" fmla="*/ 0 h 68"/>
                <a:gd name="T8" fmla="*/ 10 w 12"/>
                <a:gd name="T9" fmla="*/ 1 h 68"/>
              </a:gdLst>
              <a:ahLst/>
              <a:cxnLst>
                <a:cxn ang="0">
                  <a:pos x="T0" y="T1"/>
                </a:cxn>
                <a:cxn ang="0">
                  <a:pos x="T2" y="T3"/>
                </a:cxn>
                <a:cxn ang="0">
                  <a:pos x="T4" y="T5"/>
                </a:cxn>
                <a:cxn ang="0">
                  <a:pos x="T6" y="T7"/>
                </a:cxn>
                <a:cxn ang="0">
                  <a:pos x="T8" y="T9"/>
                </a:cxn>
              </a:cxnLst>
              <a:rect l="0" t="0" r="r" b="b"/>
              <a:pathLst>
                <a:path w="12" h="68">
                  <a:moveTo>
                    <a:pt x="10" y="1"/>
                  </a:moveTo>
                  <a:cubicBezTo>
                    <a:pt x="12" y="68"/>
                    <a:pt x="12" y="68"/>
                    <a:pt x="12" y="68"/>
                  </a:cubicBezTo>
                  <a:cubicBezTo>
                    <a:pt x="9" y="68"/>
                    <a:pt x="6" y="67"/>
                    <a:pt x="2" y="67"/>
                  </a:cubicBezTo>
                  <a:cubicBezTo>
                    <a:pt x="0" y="0"/>
                    <a:pt x="0" y="0"/>
                    <a:pt x="0" y="0"/>
                  </a:cubicBezTo>
                  <a:cubicBezTo>
                    <a:pt x="4" y="0"/>
                    <a:pt x="7" y="0"/>
                    <a:pt x="1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2" name="Freeform 325"/>
            <p:cNvSpPr>
              <a:spLocks/>
            </p:cNvSpPr>
            <p:nvPr/>
          </p:nvSpPr>
          <p:spPr bwMode="auto">
            <a:xfrm>
              <a:off x="10537016" y="-1588691"/>
              <a:ext cx="63500" cy="92075"/>
            </a:xfrm>
            <a:custGeom>
              <a:avLst/>
              <a:gdLst>
                <a:gd name="T0" fmla="*/ 49 w 51"/>
                <a:gd name="T1" fmla="*/ 3 h 70"/>
                <a:gd name="T2" fmla="*/ 51 w 51"/>
                <a:gd name="T3" fmla="*/ 70 h 70"/>
                <a:gd name="T4" fmla="*/ 10 w 51"/>
                <a:gd name="T5" fmla="*/ 67 h 70"/>
                <a:gd name="T6" fmla="*/ 2 w 51"/>
                <a:gd name="T7" fmla="*/ 67 h 70"/>
                <a:gd name="T8" fmla="*/ 0 w 51"/>
                <a:gd name="T9" fmla="*/ 0 h 70"/>
                <a:gd name="T10" fmla="*/ 8 w 51"/>
                <a:gd name="T11" fmla="*/ 0 h 70"/>
                <a:gd name="T12" fmla="*/ 49 w 51"/>
                <a:gd name="T13" fmla="*/ 3 h 70"/>
              </a:gdLst>
              <a:ahLst/>
              <a:cxnLst>
                <a:cxn ang="0">
                  <a:pos x="T0" y="T1"/>
                </a:cxn>
                <a:cxn ang="0">
                  <a:pos x="T2" y="T3"/>
                </a:cxn>
                <a:cxn ang="0">
                  <a:pos x="T4" y="T5"/>
                </a:cxn>
                <a:cxn ang="0">
                  <a:pos x="T6" y="T7"/>
                </a:cxn>
                <a:cxn ang="0">
                  <a:pos x="T8" y="T9"/>
                </a:cxn>
                <a:cxn ang="0">
                  <a:pos x="T10" y="T11"/>
                </a:cxn>
                <a:cxn ang="0">
                  <a:pos x="T12" y="T13"/>
                </a:cxn>
              </a:cxnLst>
              <a:rect l="0" t="0" r="r" b="b"/>
              <a:pathLst>
                <a:path w="51" h="70">
                  <a:moveTo>
                    <a:pt x="49" y="3"/>
                  </a:moveTo>
                  <a:cubicBezTo>
                    <a:pt x="51" y="70"/>
                    <a:pt x="51" y="70"/>
                    <a:pt x="51" y="70"/>
                  </a:cubicBezTo>
                  <a:cubicBezTo>
                    <a:pt x="40" y="69"/>
                    <a:pt x="26" y="68"/>
                    <a:pt x="10" y="67"/>
                  </a:cubicBezTo>
                  <a:cubicBezTo>
                    <a:pt x="7" y="67"/>
                    <a:pt x="4" y="67"/>
                    <a:pt x="2" y="67"/>
                  </a:cubicBezTo>
                  <a:cubicBezTo>
                    <a:pt x="0" y="0"/>
                    <a:pt x="0" y="0"/>
                    <a:pt x="0" y="0"/>
                  </a:cubicBezTo>
                  <a:cubicBezTo>
                    <a:pt x="2" y="0"/>
                    <a:pt x="5" y="0"/>
                    <a:pt x="8" y="0"/>
                  </a:cubicBezTo>
                  <a:cubicBezTo>
                    <a:pt x="24" y="1"/>
                    <a:pt x="38" y="2"/>
                    <a:pt x="49"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3" name="Freeform 326"/>
            <p:cNvSpPr>
              <a:spLocks/>
            </p:cNvSpPr>
            <p:nvPr/>
          </p:nvSpPr>
          <p:spPr bwMode="auto">
            <a:xfrm>
              <a:off x="10517966" y="-1588691"/>
              <a:ext cx="20638" cy="88900"/>
            </a:xfrm>
            <a:custGeom>
              <a:avLst/>
              <a:gdLst>
                <a:gd name="T0" fmla="*/ 15 w 17"/>
                <a:gd name="T1" fmla="*/ 1 h 68"/>
                <a:gd name="T2" fmla="*/ 17 w 17"/>
                <a:gd name="T3" fmla="*/ 68 h 68"/>
                <a:gd name="T4" fmla="*/ 2 w 17"/>
                <a:gd name="T5" fmla="*/ 67 h 68"/>
                <a:gd name="T6" fmla="*/ 0 w 17"/>
                <a:gd name="T7" fmla="*/ 0 h 68"/>
                <a:gd name="T8" fmla="*/ 15 w 17"/>
                <a:gd name="T9" fmla="*/ 1 h 68"/>
              </a:gdLst>
              <a:ahLst/>
              <a:cxnLst>
                <a:cxn ang="0">
                  <a:pos x="T0" y="T1"/>
                </a:cxn>
                <a:cxn ang="0">
                  <a:pos x="T2" y="T3"/>
                </a:cxn>
                <a:cxn ang="0">
                  <a:pos x="T4" y="T5"/>
                </a:cxn>
                <a:cxn ang="0">
                  <a:pos x="T6" y="T7"/>
                </a:cxn>
                <a:cxn ang="0">
                  <a:pos x="T8" y="T9"/>
                </a:cxn>
              </a:cxnLst>
              <a:rect l="0" t="0" r="r" b="b"/>
              <a:pathLst>
                <a:path w="17" h="68">
                  <a:moveTo>
                    <a:pt x="15" y="1"/>
                  </a:moveTo>
                  <a:cubicBezTo>
                    <a:pt x="17" y="68"/>
                    <a:pt x="17" y="68"/>
                    <a:pt x="17" y="68"/>
                  </a:cubicBezTo>
                  <a:cubicBezTo>
                    <a:pt x="10" y="68"/>
                    <a:pt x="5" y="68"/>
                    <a:pt x="2" y="67"/>
                  </a:cubicBezTo>
                  <a:cubicBezTo>
                    <a:pt x="0" y="0"/>
                    <a:pt x="0" y="0"/>
                    <a:pt x="0" y="0"/>
                  </a:cubicBezTo>
                  <a:cubicBezTo>
                    <a:pt x="3" y="1"/>
                    <a:pt x="8" y="0"/>
                    <a:pt x="1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4" name="Freeform 327"/>
            <p:cNvSpPr>
              <a:spLocks/>
            </p:cNvSpPr>
            <p:nvPr/>
          </p:nvSpPr>
          <p:spPr bwMode="auto">
            <a:xfrm>
              <a:off x="10516379" y="-1588691"/>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5" name="Freeform 328"/>
            <p:cNvSpPr>
              <a:spLocks/>
            </p:cNvSpPr>
            <p:nvPr/>
          </p:nvSpPr>
          <p:spPr bwMode="auto">
            <a:xfrm>
              <a:off x="10514791" y="-1588691"/>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6" name="Freeform 329"/>
            <p:cNvSpPr>
              <a:spLocks/>
            </p:cNvSpPr>
            <p:nvPr/>
          </p:nvSpPr>
          <p:spPr bwMode="auto">
            <a:xfrm>
              <a:off x="10514791" y="-1588691"/>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7" name="Freeform 330"/>
            <p:cNvSpPr>
              <a:spLocks/>
            </p:cNvSpPr>
            <p:nvPr/>
          </p:nvSpPr>
          <p:spPr bwMode="auto">
            <a:xfrm>
              <a:off x="10514791" y="-1588691"/>
              <a:ext cx="3175"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8" name="Freeform 331"/>
            <p:cNvSpPr>
              <a:spLocks/>
            </p:cNvSpPr>
            <p:nvPr/>
          </p:nvSpPr>
          <p:spPr bwMode="auto">
            <a:xfrm>
              <a:off x="10513204" y="-1588691"/>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9" name="Freeform 332"/>
            <p:cNvSpPr>
              <a:spLocks/>
            </p:cNvSpPr>
            <p:nvPr/>
          </p:nvSpPr>
          <p:spPr bwMode="auto">
            <a:xfrm>
              <a:off x="10513204" y="-1588691"/>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0" name="Freeform 333"/>
            <p:cNvSpPr>
              <a:spLocks/>
            </p:cNvSpPr>
            <p:nvPr/>
          </p:nvSpPr>
          <p:spPr bwMode="auto">
            <a:xfrm>
              <a:off x="12840479" y="-1653778"/>
              <a:ext cx="17463" cy="98425"/>
            </a:xfrm>
            <a:custGeom>
              <a:avLst/>
              <a:gdLst>
                <a:gd name="T0" fmla="*/ 9 w 11"/>
                <a:gd name="T1" fmla="*/ 7 h 62"/>
                <a:gd name="T2" fmla="*/ 11 w 11"/>
                <a:gd name="T3" fmla="*/ 62 h 62"/>
                <a:gd name="T4" fmla="*/ 1 w 11"/>
                <a:gd name="T5" fmla="*/ 55 h 62"/>
                <a:gd name="T6" fmla="*/ 0 w 11"/>
                <a:gd name="T7" fmla="*/ 0 h 62"/>
                <a:gd name="T8" fmla="*/ 9 w 11"/>
                <a:gd name="T9" fmla="*/ 7 h 62"/>
              </a:gdLst>
              <a:ahLst/>
              <a:cxnLst>
                <a:cxn ang="0">
                  <a:pos x="T0" y="T1"/>
                </a:cxn>
                <a:cxn ang="0">
                  <a:pos x="T2" y="T3"/>
                </a:cxn>
                <a:cxn ang="0">
                  <a:pos x="T4" y="T5"/>
                </a:cxn>
                <a:cxn ang="0">
                  <a:pos x="T6" y="T7"/>
                </a:cxn>
                <a:cxn ang="0">
                  <a:pos x="T8" y="T9"/>
                </a:cxn>
              </a:cxnLst>
              <a:rect l="0" t="0" r="r" b="b"/>
              <a:pathLst>
                <a:path w="11" h="62">
                  <a:moveTo>
                    <a:pt x="9" y="7"/>
                  </a:moveTo>
                  <a:lnTo>
                    <a:pt x="11" y="62"/>
                  </a:lnTo>
                  <a:lnTo>
                    <a:pt x="1" y="55"/>
                  </a:lnTo>
                  <a:lnTo>
                    <a:pt x="0" y="0"/>
                  </a:lnTo>
                  <a:lnTo>
                    <a:pt x="9"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1" name="Freeform 334"/>
            <p:cNvSpPr>
              <a:spLocks/>
            </p:cNvSpPr>
            <p:nvPr/>
          </p:nvSpPr>
          <p:spPr bwMode="auto">
            <a:xfrm>
              <a:off x="14323204" y="-1701403"/>
              <a:ext cx="23813" cy="101600"/>
            </a:xfrm>
            <a:custGeom>
              <a:avLst/>
              <a:gdLst>
                <a:gd name="T0" fmla="*/ 13 w 15"/>
                <a:gd name="T1" fmla="*/ 0 h 64"/>
                <a:gd name="T2" fmla="*/ 15 w 15"/>
                <a:gd name="T3" fmla="*/ 55 h 64"/>
                <a:gd name="T4" fmla="*/ 1 w 15"/>
                <a:gd name="T5" fmla="*/ 64 h 64"/>
                <a:gd name="T6" fmla="*/ 0 w 15"/>
                <a:gd name="T7" fmla="*/ 9 h 64"/>
                <a:gd name="T8" fmla="*/ 13 w 15"/>
                <a:gd name="T9" fmla="*/ 0 h 64"/>
              </a:gdLst>
              <a:ahLst/>
              <a:cxnLst>
                <a:cxn ang="0">
                  <a:pos x="T0" y="T1"/>
                </a:cxn>
                <a:cxn ang="0">
                  <a:pos x="T2" y="T3"/>
                </a:cxn>
                <a:cxn ang="0">
                  <a:pos x="T4" y="T5"/>
                </a:cxn>
                <a:cxn ang="0">
                  <a:pos x="T6" y="T7"/>
                </a:cxn>
                <a:cxn ang="0">
                  <a:pos x="T8" y="T9"/>
                </a:cxn>
              </a:cxnLst>
              <a:rect l="0" t="0" r="r" b="b"/>
              <a:pathLst>
                <a:path w="15" h="64">
                  <a:moveTo>
                    <a:pt x="13" y="0"/>
                  </a:moveTo>
                  <a:lnTo>
                    <a:pt x="15" y="55"/>
                  </a:lnTo>
                  <a:lnTo>
                    <a:pt x="1" y="64"/>
                  </a:lnTo>
                  <a:lnTo>
                    <a:pt x="0" y="9"/>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2" name="Freeform 335"/>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3" name="Freeform 336"/>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4" name="Freeform 337"/>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5" name="Freeform 338"/>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6" name="Freeform 339"/>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7" name="Freeform 340"/>
            <p:cNvSpPr>
              <a:spLocks/>
            </p:cNvSpPr>
            <p:nvPr/>
          </p:nvSpPr>
          <p:spPr bwMode="auto">
            <a:xfrm>
              <a:off x="10883091" y="-1591866"/>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1" y="67"/>
                    <a:pt x="1"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8" name="Freeform 341"/>
            <p:cNvSpPr>
              <a:spLocks/>
            </p:cNvSpPr>
            <p:nvPr/>
          </p:nvSpPr>
          <p:spPr bwMode="auto">
            <a:xfrm>
              <a:off x="10881504" y="-1591866"/>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9" name="Freeform 342"/>
            <p:cNvSpPr>
              <a:spLocks/>
            </p:cNvSpPr>
            <p:nvPr/>
          </p:nvSpPr>
          <p:spPr bwMode="auto">
            <a:xfrm>
              <a:off x="10881504"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0" name="Freeform 343"/>
            <p:cNvSpPr>
              <a:spLocks/>
            </p:cNvSpPr>
            <p:nvPr/>
          </p:nvSpPr>
          <p:spPr bwMode="auto">
            <a:xfrm>
              <a:off x="10881504"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1" name="Freeform 344"/>
            <p:cNvSpPr>
              <a:spLocks/>
            </p:cNvSpPr>
            <p:nvPr/>
          </p:nvSpPr>
          <p:spPr bwMode="auto">
            <a:xfrm>
              <a:off x="10881504"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2" name="Freeform 345"/>
            <p:cNvSpPr>
              <a:spLocks/>
            </p:cNvSpPr>
            <p:nvPr/>
          </p:nvSpPr>
          <p:spPr bwMode="auto">
            <a:xfrm>
              <a:off x="10879916" y="-1591866"/>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3" name="Freeform 346"/>
            <p:cNvSpPr>
              <a:spLocks/>
            </p:cNvSpPr>
            <p:nvPr/>
          </p:nvSpPr>
          <p:spPr bwMode="auto">
            <a:xfrm>
              <a:off x="10852929" y="-1591866"/>
              <a:ext cx="30163" cy="100013"/>
            </a:xfrm>
            <a:custGeom>
              <a:avLst/>
              <a:gdLst>
                <a:gd name="T0" fmla="*/ 22 w 24"/>
                <a:gd name="T1" fmla="*/ 0 h 77"/>
                <a:gd name="T2" fmla="*/ 24 w 24"/>
                <a:gd name="T3" fmla="*/ 67 h 77"/>
                <a:gd name="T4" fmla="*/ 2 w 24"/>
                <a:gd name="T5" fmla="*/ 77 h 77"/>
                <a:gd name="T6" fmla="*/ 0 w 24"/>
                <a:gd name="T7" fmla="*/ 10 h 77"/>
                <a:gd name="T8" fmla="*/ 22 w 24"/>
                <a:gd name="T9" fmla="*/ 0 h 77"/>
              </a:gdLst>
              <a:ahLst/>
              <a:cxnLst>
                <a:cxn ang="0">
                  <a:pos x="T0" y="T1"/>
                </a:cxn>
                <a:cxn ang="0">
                  <a:pos x="T2" y="T3"/>
                </a:cxn>
                <a:cxn ang="0">
                  <a:pos x="T4" y="T5"/>
                </a:cxn>
                <a:cxn ang="0">
                  <a:pos x="T6" y="T7"/>
                </a:cxn>
                <a:cxn ang="0">
                  <a:pos x="T8" y="T9"/>
                </a:cxn>
              </a:cxnLst>
              <a:rect l="0" t="0" r="r" b="b"/>
              <a:pathLst>
                <a:path w="24" h="77">
                  <a:moveTo>
                    <a:pt x="22" y="0"/>
                  </a:moveTo>
                  <a:cubicBezTo>
                    <a:pt x="24" y="67"/>
                    <a:pt x="24" y="67"/>
                    <a:pt x="24" y="67"/>
                  </a:cubicBezTo>
                  <a:cubicBezTo>
                    <a:pt x="21" y="68"/>
                    <a:pt x="13" y="73"/>
                    <a:pt x="2" y="77"/>
                  </a:cubicBezTo>
                  <a:cubicBezTo>
                    <a:pt x="0" y="10"/>
                    <a:pt x="0" y="10"/>
                    <a:pt x="0" y="10"/>
                  </a:cubicBezTo>
                  <a:cubicBezTo>
                    <a:pt x="11" y="6"/>
                    <a:pt x="19" y="1"/>
                    <a:pt x="2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4" name="Freeform 347"/>
            <p:cNvSpPr>
              <a:spLocks/>
            </p:cNvSpPr>
            <p:nvPr/>
          </p:nvSpPr>
          <p:spPr bwMode="auto">
            <a:xfrm>
              <a:off x="10879916" y="-1580753"/>
              <a:ext cx="3175" cy="95250"/>
            </a:xfrm>
            <a:custGeom>
              <a:avLst/>
              <a:gdLst>
                <a:gd name="T0" fmla="*/ 1 w 3"/>
                <a:gd name="T1" fmla="*/ 6 h 73"/>
                <a:gd name="T2" fmla="*/ 3 w 3"/>
                <a:gd name="T3" fmla="*/ 73 h 73"/>
                <a:gd name="T4" fmla="*/ 3 w 3"/>
                <a:gd name="T5" fmla="*/ 73 h 73"/>
                <a:gd name="T6" fmla="*/ 2 w 3"/>
                <a:gd name="T7" fmla="*/ 67 h 73"/>
                <a:gd name="T8" fmla="*/ 0 w 3"/>
                <a:gd name="T9" fmla="*/ 0 h 73"/>
                <a:gd name="T10" fmla="*/ 1 w 3"/>
                <a:gd name="T11" fmla="*/ 6 h 73"/>
                <a:gd name="T12" fmla="*/ 1 w 3"/>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3" h="73">
                  <a:moveTo>
                    <a:pt x="1" y="6"/>
                  </a:moveTo>
                  <a:cubicBezTo>
                    <a:pt x="3" y="73"/>
                    <a:pt x="3" y="73"/>
                    <a:pt x="3" y="73"/>
                  </a:cubicBezTo>
                  <a:cubicBezTo>
                    <a:pt x="3" y="73"/>
                    <a:pt x="3" y="73"/>
                    <a:pt x="3" y="73"/>
                  </a:cubicBezTo>
                  <a:cubicBezTo>
                    <a:pt x="3" y="71"/>
                    <a:pt x="2" y="70"/>
                    <a:pt x="2" y="67"/>
                  </a:cubicBezTo>
                  <a:cubicBezTo>
                    <a:pt x="0" y="0"/>
                    <a:pt x="0" y="0"/>
                    <a:pt x="0" y="0"/>
                  </a:cubicBezTo>
                  <a:cubicBezTo>
                    <a:pt x="0" y="2"/>
                    <a:pt x="1" y="4"/>
                    <a:pt x="1" y="6"/>
                  </a:cubicBezTo>
                  <a:cubicBezTo>
                    <a:pt x="1" y="6"/>
                    <a:pt x="1" y="6"/>
                    <a:pt x="1"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5" name="Freeform 348"/>
            <p:cNvSpPr>
              <a:spLocks/>
            </p:cNvSpPr>
            <p:nvPr/>
          </p:nvSpPr>
          <p:spPr bwMode="auto">
            <a:xfrm>
              <a:off x="10619566" y="-1580753"/>
              <a:ext cx="23813" cy="103188"/>
            </a:xfrm>
            <a:custGeom>
              <a:avLst/>
              <a:gdLst>
                <a:gd name="T0" fmla="*/ 18 w 20"/>
                <a:gd name="T1" fmla="*/ 13 h 80"/>
                <a:gd name="T2" fmla="*/ 20 w 20"/>
                <a:gd name="T3" fmla="*/ 80 h 80"/>
                <a:gd name="T4" fmla="*/ 2 w 20"/>
                <a:gd name="T5" fmla="*/ 67 h 80"/>
                <a:gd name="T6" fmla="*/ 0 w 20"/>
                <a:gd name="T7" fmla="*/ 0 h 80"/>
                <a:gd name="T8" fmla="*/ 18 w 20"/>
                <a:gd name="T9" fmla="*/ 13 h 80"/>
              </a:gdLst>
              <a:ahLst/>
              <a:cxnLst>
                <a:cxn ang="0">
                  <a:pos x="T0" y="T1"/>
                </a:cxn>
                <a:cxn ang="0">
                  <a:pos x="T2" y="T3"/>
                </a:cxn>
                <a:cxn ang="0">
                  <a:pos x="T4" y="T5"/>
                </a:cxn>
                <a:cxn ang="0">
                  <a:pos x="T6" y="T7"/>
                </a:cxn>
                <a:cxn ang="0">
                  <a:pos x="T8" y="T9"/>
                </a:cxn>
              </a:cxnLst>
              <a:rect l="0" t="0" r="r" b="b"/>
              <a:pathLst>
                <a:path w="20" h="80">
                  <a:moveTo>
                    <a:pt x="18" y="13"/>
                  </a:moveTo>
                  <a:cubicBezTo>
                    <a:pt x="20" y="80"/>
                    <a:pt x="20" y="80"/>
                    <a:pt x="20" y="80"/>
                  </a:cubicBezTo>
                  <a:cubicBezTo>
                    <a:pt x="19" y="76"/>
                    <a:pt x="3" y="68"/>
                    <a:pt x="2" y="67"/>
                  </a:cubicBezTo>
                  <a:cubicBezTo>
                    <a:pt x="0" y="0"/>
                    <a:pt x="0" y="0"/>
                    <a:pt x="0" y="0"/>
                  </a:cubicBezTo>
                  <a:cubicBezTo>
                    <a:pt x="1" y="1"/>
                    <a:pt x="17" y="9"/>
                    <a:pt x="18" y="1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6" name="Freeform 349"/>
            <p:cNvSpPr>
              <a:spLocks/>
            </p:cNvSpPr>
            <p:nvPr/>
          </p:nvSpPr>
          <p:spPr bwMode="auto">
            <a:xfrm>
              <a:off x="12854766" y="-1642666"/>
              <a:ext cx="28575" cy="98425"/>
            </a:xfrm>
            <a:custGeom>
              <a:avLst/>
              <a:gdLst>
                <a:gd name="T0" fmla="*/ 16 w 18"/>
                <a:gd name="T1" fmla="*/ 7 h 62"/>
                <a:gd name="T2" fmla="*/ 18 w 18"/>
                <a:gd name="T3" fmla="*/ 62 h 62"/>
                <a:gd name="T4" fmla="*/ 2 w 18"/>
                <a:gd name="T5" fmla="*/ 55 h 62"/>
                <a:gd name="T6" fmla="*/ 0 w 18"/>
                <a:gd name="T7" fmla="*/ 0 h 62"/>
                <a:gd name="T8" fmla="*/ 16 w 18"/>
                <a:gd name="T9" fmla="*/ 7 h 62"/>
              </a:gdLst>
              <a:ahLst/>
              <a:cxnLst>
                <a:cxn ang="0">
                  <a:pos x="T0" y="T1"/>
                </a:cxn>
                <a:cxn ang="0">
                  <a:pos x="T2" y="T3"/>
                </a:cxn>
                <a:cxn ang="0">
                  <a:pos x="T4" y="T5"/>
                </a:cxn>
                <a:cxn ang="0">
                  <a:pos x="T6" y="T7"/>
                </a:cxn>
                <a:cxn ang="0">
                  <a:pos x="T8" y="T9"/>
                </a:cxn>
              </a:cxnLst>
              <a:rect l="0" t="0" r="r" b="b"/>
              <a:pathLst>
                <a:path w="18" h="62">
                  <a:moveTo>
                    <a:pt x="16" y="7"/>
                  </a:moveTo>
                  <a:lnTo>
                    <a:pt x="18" y="62"/>
                  </a:lnTo>
                  <a:lnTo>
                    <a:pt x="2" y="55"/>
                  </a:lnTo>
                  <a:lnTo>
                    <a:pt x="0" y="0"/>
                  </a:lnTo>
                  <a:lnTo>
                    <a:pt x="16"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7" name="Freeform 350"/>
            <p:cNvSpPr>
              <a:spLocks/>
            </p:cNvSpPr>
            <p:nvPr/>
          </p:nvSpPr>
          <p:spPr bwMode="auto">
            <a:xfrm>
              <a:off x="12183254" y="-1625203"/>
              <a:ext cx="11113" cy="103188"/>
            </a:xfrm>
            <a:custGeom>
              <a:avLst/>
              <a:gdLst>
                <a:gd name="T0" fmla="*/ 6 w 7"/>
                <a:gd name="T1" fmla="*/ 9 h 65"/>
                <a:gd name="T2" fmla="*/ 7 w 7"/>
                <a:gd name="T3" fmla="*/ 65 h 65"/>
                <a:gd name="T4" fmla="*/ 1 w 7"/>
                <a:gd name="T5" fmla="*/ 55 h 65"/>
                <a:gd name="T6" fmla="*/ 0 w 7"/>
                <a:gd name="T7" fmla="*/ 0 h 65"/>
                <a:gd name="T8" fmla="*/ 6 w 7"/>
                <a:gd name="T9" fmla="*/ 9 h 65"/>
              </a:gdLst>
              <a:ahLst/>
              <a:cxnLst>
                <a:cxn ang="0">
                  <a:pos x="T0" y="T1"/>
                </a:cxn>
                <a:cxn ang="0">
                  <a:pos x="T2" y="T3"/>
                </a:cxn>
                <a:cxn ang="0">
                  <a:pos x="T4" y="T5"/>
                </a:cxn>
                <a:cxn ang="0">
                  <a:pos x="T6" y="T7"/>
                </a:cxn>
                <a:cxn ang="0">
                  <a:pos x="T8" y="T9"/>
                </a:cxn>
              </a:cxnLst>
              <a:rect l="0" t="0" r="r" b="b"/>
              <a:pathLst>
                <a:path w="7" h="65">
                  <a:moveTo>
                    <a:pt x="6" y="9"/>
                  </a:moveTo>
                  <a:lnTo>
                    <a:pt x="7" y="65"/>
                  </a:lnTo>
                  <a:lnTo>
                    <a:pt x="1" y="55"/>
                  </a:lnTo>
                  <a:lnTo>
                    <a:pt x="0" y="0"/>
                  </a:lnTo>
                  <a:lnTo>
                    <a:pt x="6"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8" name="Freeform 351"/>
            <p:cNvSpPr>
              <a:spLocks/>
            </p:cNvSpPr>
            <p:nvPr/>
          </p:nvSpPr>
          <p:spPr bwMode="auto">
            <a:xfrm>
              <a:off x="12880166" y="-1631553"/>
              <a:ext cx="28575" cy="90488"/>
            </a:xfrm>
            <a:custGeom>
              <a:avLst/>
              <a:gdLst>
                <a:gd name="T0" fmla="*/ 17 w 18"/>
                <a:gd name="T1" fmla="*/ 2 h 57"/>
                <a:gd name="T2" fmla="*/ 18 w 18"/>
                <a:gd name="T3" fmla="*/ 57 h 57"/>
                <a:gd name="T4" fmla="*/ 2 w 18"/>
                <a:gd name="T5" fmla="*/ 55 h 57"/>
                <a:gd name="T6" fmla="*/ 0 w 18"/>
                <a:gd name="T7" fmla="*/ 0 h 57"/>
                <a:gd name="T8" fmla="*/ 17 w 18"/>
                <a:gd name="T9" fmla="*/ 2 h 57"/>
              </a:gdLst>
              <a:ahLst/>
              <a:cxnLst>
                <a:cxn ang="0">
                  <a:pos x="T0" y="T1"/>
                </a:cxn>
                <a:cxn ang="0">
                  <a:pos x="T2" y="T3"/>
                </a:cxn>
                <a:cxn ang="0">
                  <a:pos x="T4" y="T5"/>
                </a:cxn>
                <a:cxn ang="0">
                  <a:pos x="T6" y="T7"/>
                </a:cxn>
                <a:cxn ang="0">
                  <a:pos x="T8" y="T9"/>
                </a:cxn>
              </a:cxnLst>
              <a:rect l="0" t="0" r="r" b="b"/>
              <a:pathLst>
                <a:path w="18" h="57">
                  <a:moveTo>
                    <a:pt x="17" y="2"/>
                  </a:moveTo>
                  <a:lnTo>
                    <a:pt x="18" y="57"/>
                  </a:lnTo>
                  <a:lnTo>
                    <a:pt x="2" y="55"/>
                  </a:lnTo>
                  <a:lnTo>
                    <a:pt x="0" y="0"/>
                  </a:lnTo>
                  <a:lnTo>
                    <a:pt x="17"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9" name="Freeform 352"/>
            <p:cNvSpPr>
              <a:spLocks/>
            </p:cNvSpPr>
            <p:nvPr/>
          </p:nvSpPr>
          <p:spPr bwMode="auto">
            <a:xfrm>
              <a:off x="10813241" y="-1579166"/>
              <a:ext cx="41275" cy="106363"/>
            </a:xfrm>
            <a:custGeom>
              <a:avLst/>
              <a:gdLst>
                <a:gd name="T0" fmla="*/ 32 w 34"/>
                <a:gd name="T1" fmla="*/ 0 h 81"/>
                <a:gd name="T2" fmla="*/ 34 w 34"/>
                <a:gd name="T3" fmla="*/ 67 h 81"/>
                <a:gd name="T4" fmla="*/ 2 w 34"/>
                <a:gd name="T5" fmla="*/ 81 h 81"/>
                <a:gd name="T6" fmla="*/ 0 w 34"/>
                <a:gd name="T7" fmla="*/ 13 h 81"/>
                <a:gd name="T8" fmla="*/ 32 w 34"/>
                <a:gd name="T9" fmla="*/ 0 h 81"/>
              </a:gdLst>
              <a:ahLst/>
              <a:cxnLst>
                <a:cxn ang="0">
                  <a:pos x="T0" y="T1"/>
                </a:cxn>
                <a:cxn ang="0">
                  <a:pos x="T2" y="T3"/>
                </a:cxn>
                <a:cxn ang="0">
                  <a:pos x="T4" y="T5"/>
                </a:cxn>
                <a:cxn ang="0">
                  <a:pos x="T6" y="T7"/>
                </a:cxn>
                <a:cxn ang="0">
                  <a:pos x="T8" y="T9"/>
                </a:cxn>
              </a:cxnLst>
              <a:rect l="0" t="0" r="r" b="b"/>
              <a:pathLst>
                <a:path w="34" h="81">
                  <a:moveTo>
                    <a:pt x="32" y="0"/>
                  </a:moveTo>
                  <a:cubicBezTo>
                    <a:pt x="34" y="67"/>
                    <a:pt x="34" y="67"/>
                    <a:pt x="34" y="67"/>
                  </a:cubicBezTo>
                  <a:cubicBezTo>
                    <a:pt x="16" y="74"/>
                    <a:pt x="3" y="80"/>
                    <a:pt x="2" y="81"/>
                  </a:cubicBezTo>
                  <a:cubicBezTo>
                    <a:pt x="0" y="13"/>
                    <a:pt x="0" y="13"/>
                    <a:pt x="0" y="13"/>
                  </a:cubicBezTo>
                  <a:cubicBezTo>
                    <a:pt x="1" y="13"/>
                    <a:pt x="14" y="7"/>
                    <a:pt x="3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0" name="Freeform 353"/>
            <p:cNvSpPr>
              <a:spLocks/>
            </p:cNvSpPr>
            <p:nvPr/>
          </p:nvSpPr>
          <p:spPr bwMode="auto">
            <a:xfrm>
              <a:off x="14313679" y="-1687116"/>
              <a:ext cx="11113" cy="107950"/>
            </a:xfrm>
            <a:custGeom>
              <a:avLst/>
              <a:gdLst>
                <a:gd name="T0" fmla="*/ 6 w 7"/>
                <a:gd name="T1" fmla="*/ 0 h 68"/>
                <a:gd name="T2" fmla="*/ 7 w 7"/>
                <a:gd name="T3" fmla="*/ 55 h 68"/>
                <a:gd name="T4" fmla="*/ 2 w 7"/>
                <a:gd name="T5" fmla="*/ 68 h 68"/>
                <a:gd name="T6" fmla="*/ 0 w 7"/>
                <a:gd name="T7" fmla="*/ 13 h 68"/>
                <a:gd name="T8" fmla="*/ 6 w 7"/>
                <a:gd name="T9" fmla="*/ 0 h 68"/>
              </a:gdLst>
              <a:ahLst/>
              <a:cxnLst>
                <a:cxn ang="0">
                  <a:pos x="T0" y="T1"/>
                </a:cxn>
                <a:cxn ang="0">
                  <a:pos x="T2" y="T3"/>
                </a:cxn>
                <a:cxn ang="0">
                  <a:pos x="T4" y="T5"/>
                </a:cxn>
                <a:cxn ang="0">
                  <a:pos x="T6" y="T7"/>
                </a:cxn>
                <a:cxn ang="0">
                  <a:pos x="T8" y="T9"/>
                </a:cxn>
              </a:cxnLst>
              <a:rect l="0" t="0" r="r" b="b"/>
              <a:pathLst>
                <a:path w="7" h="68">
                  <a:moveTo>
                    <a:pt x="6" y="0"/>
                  </a:moveTo>
                  <a:lnTo>
                    <a:pt x="7" y="55"/>
                  </a:lnTo>
                  <a:lnTo>
                    <a:pt x="2" y="68"/>
                  </a:lnTo>
                  <a:lnTo>
                    <a:pt x="0" y="13"/>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1" name="Freeform 354"/>
            <p:cNvSpPr>
              <a:spLocks/>
            </p:cNvSpPr>
            <p:nvPr/>
          </p:nvSpPr>
          <p:spPr bwMode="auto">
            <a:xfrm>
              <a:off x="11616516" y="-1588691"/>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2" y="1"/>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2" name="Freeform 355"/>
            <p:cNvSpPr>
              <a:spLocks/>
            </p:cNvSpPr>
            <p:nvPr/>
          </p:nvSpPr>
          <p:spPr bwMode="auto">
            <a:xfrm>
              <a:off x="11606991" y="-1587103"/>
              <a:ext cx="11113" cy="88900"/>
            </a:xfrm>
            <a:custGeom>
              <a:avLst/>
              <a:gdLst>
                <a:gd name="T0" fmla="*/ 8 w 10"/>
                <a:gd name="T1" fmla="*/ 0 h 68"/>
                <a:gd name="T2" fmla="*/ 10 w 10"/>
                <a:gd name="T3" fmla="*/ 67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7"/>
                    <a:pt x="10" y="67"/>
                    <a:pt x="10" y="67"/>
                  </a:cubicBezTo>
                  <a:cubicBezTo>
                    <a:pt x="7" y="68"/>
                    <a:pt x="4" y="68"/>
                    <a:pt x="2" y="68"/>
                  </a:cubicBezTo>
                  <a:cubicBezTo>
                    <a:pt x="0" y="1"/>
                    <a:pt x="0" y="1"/>
                    <a:pt x="0" y="1"/>
                  </a:cubicBezTo>
                  <a:cubicBezTo>
                    <a:pt x="3" y="1"/>
                    <a:pt x="5" y="1"/>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3" name="Freeform 356"/>
            <p:cNvSpPr>
              <a:spLocks/>
            </p:cNvSpPr>
            <p:nvPr/>
          </p:nvSpPr>
          <p:spPr bwMode="auto">
            <a:xfrm>
              <a:off x="11595879" y="-1585516"/>
              <a:ext cx="12700" cy="88900"/>
            </a:xfrm>
            <a:custGeom>
              <a:avLst/>
              <a:gdLst>
                <a:gd name="T0" fmla="*/ 8 w 10"/>
                <a:gd name="T1" fmla="*/ 0 h 68"/>
                <a:gd name="T2" fmla="*/ 10 w 10"/>
                <a:gd name="T3" fmla="*/ 67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7"/>
                    <a:pt x="10" y="67"/>
                    <a:pt x="10" y="67"/>
                  </a:cubicBezTo>
                  <a:cubicBezTo>
                    <a:pt x="7" y="68"/>
                    <a:pt x="5" y="68"/>
                    <a:pt x="2" y="68"/>
                  </a:cubicBezTo>
                  <a:cubicBezTo>
                    <a:pt x="0" y="1"/>
                    <a:pt x="0" y="1"/>
                    <a:pt x="0" y="1"/>
                  </a:cubicBezTo>
                  <a:cubicBezTo>
                    <a:pt x="3" y="1"/>
                    <a:pt x="5" y="1"/>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4" name="Freeform 357"/>
            <p:cNvSpPr>
              <a:spLocks/>
            </p:cNvSpPr>
            <p:nvPr/>
          </p:nvSpPr>
          <p:spPr bwMode="auto">
            <a:xfrm>
              <a:off x="11589529" y="-1583928"/>
              <a:ext cx="9525"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5" name="Freeform 358"/>
            <p:cNvSpPr>
              <a:spLocks/>
            </p:cNvSpPr>
            <p:nvPr/>
          </p:nvSpPr>
          <p:spPr bwMode="auto">
            <a:xfrm>
              <a:off x="11589529" y="-158392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6" name="Freeform 359"/>
            <p:cNvSpPr>
              <a:spLocks/>
            </p:cNvSpPr>
            <p:nvPr/>
          </p:nvSpPr>
          <p:spPr bwMode="auto">
            <a:xfrm>
              <a:off x="12180079" y="-1615678"/>
              <a:ext cx="7938" cy="103188"/>
            </a:xfrm>
            <a:custGeom>
              <a:avLst/>
              <a:gdLst>
                <a:gd name="T0" fmla="*/ 3 w 5"/>
                <a:gd name="T1" fmla="*/ 0 h 65"/>
                <a:gd name="T2" fmla="*/ 5 w 5"/>
                <a:gd name="T3" fmla="*/ 55 h 65"/>
                <a:gd name="T4" fmla="*/ 2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2" y="65"/>
                  </a:lnTo>
                  <a:lnTo>
                    <a:pt x="0" y="10"/>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7" name="Freeform 360"/>
            <p:cNvSpPr>
              <a:spLocks/>
            </p:cNvSpPr>
            <p:nvPr/>
          </p:nvSpPr>
          <p:spPr bwMode="auto">
            <a:xfrm>
              <a:off x="12907154" y="-1628378"/>
              <a:ext cx="23813" cy="93663"/>
            </a:xfrm>
            <a:custGeom>
              <a:avLst/>
              <a:gdLst>
                <a:gd name="T0" fmla="*/ 14 w 15"/>
                <a:gd name="T1" fmla="*/ 4 h 59"/>
                <a:gd name="T2" fmla="*/ 15 w 15"/>
                <a:gd name="T3" fmla="*/ 59 h 59"/>
                <a:gd name="T4" fmla="*/ 1 w 15"/>
                <a:gd name="T5" fmla="*/ 55 h 59"/>
                <a:gd name="T6" fmla="*/ 0 w 15"/>
                <a:gd name="T7" fmla="*/ 0 h 59"/>
                <a:gd name="T8" fmla="*/ 14 w 15"/>
                <a:gd name="T9" fmla="*/ 4 h 59"/>
              </a:gdLst>
              <a:ahLst/>
              <a:cxnLst>
                <a:cxn ang="0">
                  <a:pos x="T0" y="T1"/>
                </a:cxn>
                <a:cxn ang="0">
                  <a:pos x="T2" y="T3"/>
                </a:cxn>
                <a:cxn ang="0">
                  <a:pos x="T4" y="T5"/>
                </a:cxn>
                <a:cxn ang="0">
                  <a:pos x="T6" y="T7"/>
                </a:cxn>
                <a:cxn ang="0">
                  <a:pos x="T8" y="T9"/>
                </a:cxn>
              </a:cxnLst>
              <a:rect l="0" t="0" r="r" b="b"/>
              <a:pathLst>
                <a:path w="15" h="59">
                  <a:moveTo>
                    <a:pt x="14" y="4"/>
                  </a:moveTo>
                  <a:lnTo>
                    <a:pt x="15" y="59"/>
                  </a:lnTo>
                  <a:lnTo>
                    <a:pt x="1" y="55"/>
                  </a:lnTo>
                  <a:lnTo>
                    <a:pt x="0" y="0"/>
                  </a:lnTo>
                  <a:lnTo>
                    <a:pt x="14"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8" name="Freeform 361"/>
            <p:cNvSpPr>
              <a:spLocks/>
            </p:cNvSpPr>
            <p:nvPr/>
          </p:nvSpPr>
          <p:spPr bwMode="auto">
            <a:xfrm>
              <a:off x="11586354" y="-15839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9" name="Freeform 362"/>
            <p:cNvSpPr>
              <a:spLocks/>
            </p:cNvSpPr>
            <p:nvPr/>
          </p:nvSpPr>
          <p:spPr bwMode="auto">
            <a:xfrm>
              <a:off x="11572066" y="-1585516"/>
              <a:ext cx="17463" cy="88900"/>
            </a:xfrm>
            <a:custGeom>
              <a:avLst/>
              <a:gdLst>
                <a:gd name="T0" fmla="*/ 12 w 14"/>
                <a:gd name="T1" fmla="*/ 1 h 68"/>
                <a:gd name="T2" fmla="*/ 14 w 14"/>
                <a:gd name="T3" fmla="*/ 68 h 68"/>
                <a:gd name="T4" fmla="*/ 2 w 14"/>
                <a:gd name="T5" fmla="*/ 67 h 68"/>
                <a:gd name="T6" fmla="*/ 0 w 14"/>
                <a:gd name="T7" fmla="*/ 0 h 68"/>
                <a:gd name="T8" fmla="*/ 12 w 14"/>
                <a:gd name="T9" fmla="*/ 1 h 68"/>
              </a:gdLst>
              <a:ahLst/>
              <a:cxnLst>
                <a:cxn ang="0">
                  <a:pos x="T0" y="T1"/>
                </a:cxn>
                <a:cxn ang="0">
                  <a:pos x="T2" y="T3"/>
                </a:cxn>
                <a:cxn ang="0">
                  <a:pos x="T4" y="T5"/>
                </a:cxn>
                <a:cxn ang="0">
                  <a:pos x="T6" y="T7"/>
                </a:cxn>
                <a:cxn ang="0">
                  <a:pos x="T8" y="T9"/>
                </a:cxn>
              </a:cxnLst>
              <a:rect l="0" t="0" r="r" b="b"/>
              <a:pathLst>
                <a:path w="14" h="68">
                  <a:moveTo>
                    <a:pt x="12" y="1"/>
                  </a:moveTo>
                  <a:cubicBezTo>
                    <a:pt x="14" y="68"/>
                    <a:pt x="14" y="68"/>
                    <a:pt x="14" y="68"/>
                  </a:cubicBezTo>
                  <a:cubicBezTo>
                    <a:pt x="9" y="68"/>
                    <a:pt x="5" y="67"/>
                    <a:pt x="2" y="67"/>
                  </a:cubicBezTo>
                  <a:cubicBezTo>
                    <a:pt x="0" y="0"/>
                    <a:pt x="0" y="0"/>
                    <a:pt x="0" y="0"/>
                  </a:cubicBezTo>
                  <a:cubicBezTo>
                    <a:pt x="3" y="0"/>
                    <a:pt x="7" y="1"/>
                    <a:pt x="1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0" name="Freeform 363"/>
            <p:cNvSpPr>
              <a:spLocks/>
            </p:cNvSpPr>
            <p:nvPr/>
          </p:nvSpPr>
          <p:spPr bwMode="auto">
            <a:xfrm>
              <a:off x="11560954" y="-1585516"/>
              <a:ext cx="12700" cy="87313"/>
            </a:xfrm>
            <a:custGeom>
              <a:avLst/>
              <a:gdLst>
                <a:gd name="T0" fmla="*/ 8 w 10"/>
                <a:gd name="T1" fmla="*/ 0 h 67"/>
                <a:gd name="T2" fmla="*/ 10 w 10"/>
                <a:gd name="T3" fmla="*/ 67 h 67"/>
                <a:gd name="T4" fmla="*/ 5 w 10"/>
                <a:gd name="T5" fmla="*/ 67 h 67"/>
                <a:gd name="T6" fmla="*/ 2 w 10"/>
                <a:gd name="T7" fmla="*/ 67 h 67"/>
                <a:gd name="T8" fmla="*/ 0 w 10"/>
                <a:gd name="T9" fmla="*/ 0 h 67"/>
                <a:gd name="T10" fmla="*/ 3 w 10"/>
                <a:gd name="T11" fmla="*/ 0 h 67"/>
                <a:gd name="T12" fmla="*/ 8 w 10"/>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0" h="67">
                  <a:moveTo>
                    <a:pt x="8" y="0"/>
                  </a:moveTo>
                  <a:cubicBezTo>
                    <a:pt x="10" y="67"/>
                    <a:pt x="10" y="67"/>
                    <a:pt x="10" y="67"/>
                  </a:cubicBezTo>
                  <a:cubicBezTo>
                    <a:pt x="8" y="67"/>
                    <a:pt x="7" y="67"/>
                    <a:pt x="5" y="67"/>
                  </a:cubicBezTo>
                  <a:cubicBezTo>
                    <a:pt x="4" y="67"/>
                    <a:pt x="3" y="67"/>
                    <a:pt x="2" y="67"/>
                  </a:cubicBezTo>
                  <a:cubicBezTo>
                    <a:pt x="0" y="0"/>
                    <a:pt x="0" y="0"/>
                    <a:pt x="0" y="0"/>
                  </a:cubicBezTo>
                  <a:cubicBezTo>
                    <a:pt x="1" y="0"/>
                    <a:pt x="2" y="0"/>
                    <a:pt x="3" y="0"/>
                  </a:cubicBezTo>
                  <a:cubicBezTo>
                    <a:pt x="5" y="0"/>
                    <a:pt x="7" y="0"/>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1" name="Freeform 364"/>
            <p:cNvSpPr>
              <a:spLocks/>
            </p:cNvSpPr>
            <p:nvPr/>
          </p:nvSpPr>
          <p:spPr bwMode="auto">
            <a:xfrm>
              <a:off x="11538729" y="-1585516"/>
              <a:ext cx="25400" cy="88900"/>
            </a:xfrm>
            <a:custGeom>
              <a:avLst/>
              <a:gdLst>
                <a:gd name="T0" fmla="*/ 18 w 20"/>
                <a:gd name="T1" fmla="*/ 0 h 68"/>
                <a:gd name="T2" fmla="*/ 20 w 20"/>
                <a:gd name="T3" fmla="*/ 67 h 68"/>
                <a:gd name="T4" fmla="*/ 2 w 20"/>
                <a:gd name="T5" fmla="*/ 68 h 68"/>
                <a:gd name="T6" fmla="*/ 0 w 20"/>
                <a:gd name="T7" fmla="*/ 1 h 68"/>
                <a:gd name="T8" fmla="*/ 18 w 20"/>
                <a:gd name="T9" fmla="*/ 0 h 68"/>
              </a:gdLst>
              <a:ahLst/>
              <a:cxnLst>
                <a:cxn ang="0">
                  <a:pos x="T0" y="T1"/>
                </a:cxn>
                <a:cxn ang="0">
                  <a:pos x="T2" y="T3"/>
                </a:cxn>
                <a:cxn ang="0">
                  <a:pos x="T4" y="T5"/>
                </a:cxn>
                <a:cxn ang="0">
                  <a:pos x="T6" y="T7"/>
                </a:cxn>
                <a:cxn ang="0">
                  <a:pos x="T8" y="T9"/>
                </a:cxn>
              </a:cxnLst>
              <a:rect l="0" t="0" r="r" b="b"/>
              <a:pathLst>
                <a:path w="20" h="68">
                  <a:moveTo>
                    <a:pt x="18" y="0"/>
                  </a:moveTo>
                  <a:cubicBezTo>
                    <a:pt x="20" y="67"/>
                    <a:pt x="20" y="67"/>
                    <a:pt x="20" y="67"/>
                  </a:cubicBezTo>
                  <a:cubicBezTo>
                    <a:pt x="14" y="67"/>
                    <a:pt x="7" y="68"/>
                    <a:pt x="2" y="68"/>
                  </a:cubicBezTo>
                  <a:cubicBezTo>
                    <a:pt x="0" y="1"/>
                    <a:pt x="0" y="1"/>
                    <a:pt x="0" y="1"/>
                  </a:cubicBezTo>
                  <a:cubicBezTo>
                    <a:pt x="5" y="0"/>
                    <a:pt x="12" y="0"/>
                    <a:pt x="1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2" name="Freeform 365"/>
            <p:cNvSpPr>
              <a:spLocks/>
            </p:cNvSpPr>
            <p:nvPr/>
          </p:nvSpPr>
          <p:spPr bwMode="auto">
            <a:xfrm>
              <a:off x="11459354" y="-1583928"/>
              <a:ext cx="82550" cy="93663"/>
            </a:xfrm>
            <a:custGeom>
              <a:avLst/>
              <a:gdLst>
                <a:gd name="T0" fmla="*/ 63 w 65"/>
                <a:gd name="T1" fmla="*/ 0 h 72"/>
                <a:gd name="T2" fmla="*/ 65 w 65"/>
                <a:gd name="T3" fmla="*/ 67 h 72"/>
                <a:gd name="T4" fmla="*/ 58 w 65"/>
                <a:gd name="T5" fmla="*/ 67 h 72"/>
                <a:gd name="T6" fmla="*/ 2 w 65"/>
                <a:gd name="T7" fmla="*/ 72 h 72"/>
                <a:gd name="T8" fmla="*/ 0 w 65"/>
                <a:gd name="T9" fmla="*/ 5 h 72"/>
                <a:gd name="T10" fmla="*/ 56 w 65"/>
                <a:gd name="T11" fmla="*/ 0 h 72"/>
                <a:gd name="T12" fmla="*/ 63 w 65"/>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65" h="72">
                  <a:moveTo>
                    <a:pt x="63" y="0"/>
                  </a:moveTo>
                  <a:cubicBezTo>
                    <a:pt x="65" y="67"/>
                    <a:pt x="65" y="67"/>
                    <a:pt x="65" y="67"/>
                  </a:cubicBezTo>
                  <a:cubicBezTo>
                    <a:pt x="62" y="67"/>
                    <a:pt x="60" y="67"/>
                    <a:pt x="58" y="67"/>
                  </a:cubicBezTo>
                  <a:cubicBezTo>
                    <a:pt x="52" y="68"/>
                    <a:pt x="16" y="72"/>
                    <a:pt x="2" y="72"/>
                  </a:cubicBezTo>
                  <a:cubicBezTo>
                    <a:pt x="0" y="5"/>
                    <a:pt x="0" y="5"/>
                    <a:pt x="0" y="5"/>
                  </a:cubicBezTo>
                  <a:cubicBezTo>
                    <a:pt x="14" y="5"/>
                    <a:pt x="50" y="1"/>
                    <a:pt x="56" y="0"/>
                  </a:cubicBezTo>
                  <a:cubicBezTo>
                    <a:pt x="58" y="0"/>
                    <a:pt x="60" y="0"/>
                    <a:pt x="6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3" name="Freeform 366"/>
            <p:cNvSpPr>
              <a:spLocks/>
            </p:cNvSpPr>
            <p:nvPr/>
          </p:nvSpPr>
          <p:spPr bwMode="auto">
            <a:xfrm>
              <a:off x="11459354" y="-1577578"/>
              <a:ext cx="3175" cy="88900"/>
            </a:xfrm>
            <a:custGeom>
              <a:avLst/>
              <a:gdLst>
                <a:gd name="T0" fmla="*/ 1 w 3"/>
                <a:gd name="T1" fmla="*/ 0 h 68"/>
                <a:gd name="T2" fmla="*/ 3 w 3"/>
                <a:gd name="T3" fmla="*/ 67 h 68"/>
                <a:gd name="T4" fmla="*/ 2 w 3"/>
                <a:gd name="T5" fmla="*/ 68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8"/>
                    <a:pt x="2" y="68"/>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4" name="Freeform 367"/>
            <p:cNvSpPr>
              <a:spLocks/>
            </p:cNvSpPr>
            <p:nvPr/>
          </p:nvSpPr>
          <p:spPr bwMode="auto">
            <a:xfrm>
              <a:off x="16072629" y="-1733153"/>
              <a:ext cx="14288" cy="107950"/>
            </a:xfrm>
            <a:custGeom>
              <a:avLst/>
              <a:gdLst>
                <a:gd name="T0" fmla="*/ 7 w 9"/>
                <a:gd name="T1" fmla="*/ 0 h 68"/>
                <a:gd name="T2" fmla="*/ 9 w 9"/>
                <a:gd name="T3" fmla="*/ 55 h 68"/>
                <a:gd name="T4" fmla="*/ 2 w 9"/>
                <a:gd name="T5" fmla="*/ 68 h 68"/>
                <a:gd name="T6" fmla="*/ 0 w 9"/>
                <a:gd name="T7" fmla="*/ 13 h 68"/>
                <a:gd name="T8" fmla="*/ 7 w 9"/>
                <a:gd name="T9" fmla="*/ 0 h 68"/>
              </a:gdLst>
              <a:ahLst/>
              <a:cxnLst>
                <a:cxn ang="0">
                  <a:pos x="T0" y="T1"/>
                </a:cxn>
                <a:cxn ang="0">
                  <a:pos x="T2" y="T3"/>
                </a:cxn>
                <a:cxn ang="0">
                  <a:pos x="T4" y="T5"/>
                </a:cxn>
                <a:cxn ang="0">
                  <a:pos x="T6" y="T7"/>
                </a:cxn>
                <a:cxn ang="0">
                  <a:pos x="T8" y="T9"/>
                </a:cxn>
              </a:cxnLst>
              <a:rect l="0" t="0" r="r" b="b"/>
              <a:pathLst>
                <a:path w="9" h="68">
                  <a:moveTo>
                    <a:pt x="7" y="0"/>
                  </a:moveTo>
                  <a:lnTo>
                    <a:pt x="9" y="55"/>
                  </a:lnTo>
                  <a:lnTo>
                    <a:pt x="2" y="68"/>
                  </a:lnTo>
                  <a:lnTo>
                    <a:pt x="0" y="13"/>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5" name="Freeform 368"/>
            <p:cNvSpPr>
              <a:spLocks/>
            </p:cNvSpPr>
            <p:nvPr/>
          </p:nvSpPr>
          <p:spPr bwMode="auto">
            <a:xfrm>
              <a:off x="10641791" y="-1564878"/>
              <a:ext cx="14288" cy="106363"/>
            </a:xfrm>
            <a:custGeom>
              <a:avLst/>
              <a:gdLst>
                <a:gd name="T0" fmla="*/ 10 w 12"/>
                <a:gd name="T1" fmla="*/ 14 h 81"/>
                <a:gd name="T2" fmla="*/ 12 w 12"/>
                <a:gd name="T3" fmla="*/ 81 h 81"/>
                <a:gd name="T4" fmla="*/ 2 w 12"/>
                <a:gd name="T5" fmla="*/ 67 h 81"/>
                <a:gd name="T6" fmla="*/ 0 w 12"/>
                <a:gd name="T7" fmla="*/ 0 h 81"/>
                <a:gd name="T8" fmla="*/ 10 w 12"/>
                <a:gd name="T9" fmla="*/ 14 h 81"/>
              </a:gdLst>
              <a:ahLst/>
              <a:cxnLst>
                <a:cxn ang="0">
                  <a:pos x="T0" y="T1"/>
                </a:cxn>
                <a:cxn ang="0">
                  <a:pos x="T2" y="T3"/>
                </a:cxn>
                <a:cxn ang="0">
                  <a:pos x="T4" y="T5"/>
                </a:cxn>
                <a:cxn ang="0">
                  <a:pos x="T6" y="T7"/>
                </a:cxn>
                <a:cxn ang="0">
                  <a:pos x="T8" y="T9"/>
                </a:cxn>
              </a:cxnLst>
              <a:rect l="0" t="0" r="r" b="b"/>
              <a:pathLst>
                <a:path w="12" h="81">
                  <a:moveTo>
                    <a:pt x="10" y="14"/>
                  </a:moveTo>
                  <a:cubicBezTo>
                    <a:pt x="12" y="81"/>
                    <a:pt x="12" y="81"/>
                    <a:pt x="12" y="81"/>
                  </a:cubicBezTo>
                  <a:cubicBezTo>
                    <a:pt x="12" y="79"/>
                    <a:pt x="3" y="71"/>
                    <a:pt x="2" y="67"/>
                  </a:cubicBezTo>
                  <a:cubicBezTo>
                    <a:pt x="0" y="0"/>
                    <a:pt x="0" y="0"/>
                    <a:pt x="0" y="0"/>
                  </a:cubicBezTo>
                  <a:cubicBezTo>
                    <a:pt x="1" y="4"/>
                    <a:pt x="10" y="12"/>
                    <a:pt x="10" y="1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6" name="Freeform 369"/>
            <p:cNvSpPr>
              <a:spLocks/>
            </p:cNvSpPr>
            <p:nvPr/>
          </p:nvSpPr>
          <p:spPr bwMode="auto">
            <a:xfrm>
              <a:off x="14283516" y="-1666478"/>
              <a:ext cx="33338" cy="101600"/>
            </a:xfrm>
            <a:custGeom>
              <a:avLst/>
              <a:gdLst>
                <a:gd name="T0" fmla="*/ 19 w 21"/>
                <a:gd name="T1" fmla="*/ 0 h 64"/>
                <a:gd name="T2" fmla="*/ 21 w 21"/>
                <a:gd name="T3" fmla="*/ 55 h 64"/>
                <a:gd name="T4" fmla="*/ 2 w 21"/>
                <a:gd name="T5" fmla="*/ 64 h 64"/>
                <a:gd name="T6" fmla="*/ 0 w 21"/>
                <a:gd name="T7" fmla="*/ 9 h 64"/>
                <a:gd name="T8" fmla="*/ 19 w 21"/>
                <a:gd name="T9" fmla="*/ 0 h 64"/>
              </a:gdLst>
              <a:ahLst/>
              <a:cxnLst>
                <a:cxn ang="0">
                  <a:pos x="T0" y="T1"/>
                </a:cxn>
                <a:cxn ang="0">
                  <a:pos x="T2" y="T3"/>
                </a:cxn>
                <a:cxn ang="0">
                  <a:pos x="T4" y="T5"/>
                </a:cxn>
                <a:cxn ang="0">
                  <a:pos x="T6" y="T7"/>
                </a:cxn>
                <a:cxn ang="0">
                  <a:pos x="T8" y="T9"/>
                </a:cxn>
              </a:cxnLst>
              <a:rect l="0" t="0" r="r" b="b"/>
              <a:pathLst>
                <a:path w="21" h="64">
                  <a:moveTo>
                    <a:pt x="19" y="0"/>
                  </a:moveTo>
                  <a:lnTo>
                    <a:pt x="21" y="55"/>
                  </a:lnTo>
                  <a:lnTo>
                    <a:pt x="2" y="64"/>
                  </a:lnTo>
                  <a:lnTo>
                    <a:pt x="0" y="9"/>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7" name="Freeform 370"/>
            <p:cNvSpPr>
              <a:spLocks/>
            </p:cNvSpPr>
            <p:nvPr/>
          </p:nvSpPr>
          <p:spPr bwMode="auto">
            <a:xfrm>
              <a:off x="10786254" y="-1561703"/>
              <a:ext cx="28575" cy="104775"/>
            </a:xfrm>
            <a:custGeom>
              <a:avLst/>
              <a:gdLst>
                <a:gd name="T0" fmla="*/ 17 w 18"/>
                <a:gd name="T1" fmla="*/ 0 h 66"/>
                <a:gd name="T2" fmla="*/ 18 w 18"/>
                <a:gd name="T3" fmla="*/ 56 h 66"/>
                <a:gd name="T4" fmla="*/ 2 w 18"/>
                <a:gd name="T5" fmla="*/ 66 h 66"/>
                <a:gd name="T6" fmla="*/ 0 w 18"/>
                <a:gd name="T7" fmla="*/ 11 h 66"/>
                <a:gd name="T8" fmla="*/ 17 w 18"/>
                <a:gd name="T9" fmla="*/ 0 h 66"/>
              </a:gdLst>
              <a:ahLst/>
              <a:cxnLst>
                <a:cxn ang="0">
                  <a:pos x="T0" y="T1"/>
                </a:cxn>
                <a:cxn ang="0">
                  <a:pos x="T2" y="T3"/>
                </a:cxn>
                <a:cxn ang="0">
                  <a:pos x="T4" y="T5"/>
                </a:cxn>
                <a:cxn ang="0">
                  <a:pos x="T6" y="T7"/>
                </a:cxn>
                <a:cxn ang="0">
                  <a:pos x="T8" y="T9"/>
                </a:cxn>
              </a:cxnLst>
              <a:rect l="0" t="0" r="r" b="b"/>
              <a:pathLst>
                <a:path w="18" h="66">
                  <a:moveTo>
                    <a:pt x="17" y="0"/>
                  </a:moveTo>
                  <a:lnTo>
                    <a:pt x="18" y="56"/>
                  </a:lnTo>
                  <a:lnTo>
                    <a:pt x="2" y="66"/>
                  </a:lnTo>
                  <a:lnTo>
                    <a:pt x="0" y="11"/>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8" name="Freeform 371"/>
            <p:cNvSpPr>
              <a:spLocks/>
            </p:cNvSpPr>
            <p:nvPr/>
          </p:nvSpPr>
          <p:spPr bwMode="auto">
            <a:xfrm>
              <a:off x="10665604" y="-1544241"/>
              <a:ext cx="123825" cy="88900"/>
            </a:xfrm>
            <a:custGeom>
              <a:avLst/>
              <a:gdLst>
                <a:gd name="T0" fmla="*/ 96 w 98"/>
                <a:gd name="T1" fmla="*/ 0 h 69"/>
                <a:gd name="T2" fmla="*/ 98 w 98"/>
                <a:gd name="T3" fmla="*/ 67 h 69"/>
                <a:gd name="T4" fmla="*/ 2 w 98"/>
                <a:gd name="T5" fmla="*/ 69 h 69"/>
                <a:gd name="T6" fmla="*/ 0 w 98"/>
                <a:gd name="T7" fmla="*/ 2 h 69"/>
                <a:gd name="T8" fmla="*/ 96 w 98"/>
                <a:gd name="T9" fmla="*/ 0 h 69"/>
              </a:gdLst>
              <a:ahLst/>
              <a:cxnLst>
                <a:cxn ang="0">
                  <a:pos x="T0" y="T1"/>
                </a:cxn>
                <a:cxn ang="0">
                  <a:pos x="T2" y="T3"/>
                </a:cxn>
                <a:cxn ang="0">
                  <a:pos x="T4" y="T5"/>
                </a:cxn>
                <a:cxn ang="0">
                  <a:pos x="T6" y="T7"/>
                </a:cxn>
                <a:cxn ang="0">
                  <a:pos x="T8" y="T9"/>
                </a:cxn>
              </a:cxnLst>
              <a:rect l="0" t="0" r="r" b="b"/>
              <a:pathLst>
                <a:path w="98" h="69">
                  <a:moveTo>
                    <a:pt x="96" y="0"/>
                  </a:moveTo>
                  <a:cubicBezTo>
                    <a:pt x="98" y="67"/>
                    <a:pt x="98" y="67"/>
                    <a:pt x="98" y="67"/>
                  </a:cubicBezTo>
                  <a:cubicBezTo>
                    <a:pt x="94" y="67"/>
                    <a:pt x="11" y="69"/>
                    <a:pt x="2" y="69"/>
                  </a:cubicBezTo>
                  <a:cubicBezTo>
                    <a:pt x="0" y="2"/>
                    <a:pt x="0" y="2"/>
                    <a:pt x="0" y="2"/>
                  </a:cubicBezTo>
                  <a:cubicBezTo>
                    <a:pt x="9" y="2"/>
                    <a:pt x="92" y="0"/>
                    <a:pt x="9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9" name="Freeform 372"/>
            <p:cNvSpPr>
              <a:spLocks/>
            </p:cNvSpPr>
            <p:nvPr/>
          </p:nvSpPr>
          <p:spPr bwMode="auto">
            <a:xfrm>
              <a:off x="10664016" y="-1542653"/>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0" name="Freeform 373"/>
            <p:cNvSpPr>
              <a:spLocks/>
            </p:cNvSpPr>
            <p:nvPr/>
          </p:nvSpPr>
          <p:spPr bwMode="auto">
            <a:xfrm>
              <a:off x="10662429" y="-15426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1" name="Freeform 374"/>
            <p:cNvSpPr>
              <a:spLocks/>
            </p:cNvSpPr>
            <p:nvPr/>
          </p:nvSpPr>
          <p:spPr bwMode="auto">
            <a:xfrm>
              <a:off x="10659254" y="-1542653"/>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2" name="Freeform 375"/>
            <p:cNvSpPr>
              <a:spLocks/>
            </p:cNvSpPr>
            <p:nvPr/>
          </p:nvSpPr>
          <p:spPr bwMode="auto">
            <a:xfrm>
              <a:off x="10659254" y="-1544241"/>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3" name="Freeform 376"/>
            <p:cNvSpPr>
              <a:spLocks/>
            </p:cNvSpPr>
            <p:nvPr/>
          </p:nvSpPr>
          <p:spPr bwMode="auto">
            <a:xfrm>
              <a:off x="10657666" y="-1544241"/>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4" name="Freeform 377"/>
            <p:cNvSpPr>
              <a:spLocks/>
            </p:cNvSpPr>
            <p:nvPr/>
          </p:nvSpPr>
          <p:spPr bwMode="auto">
            <a:xfrm>
              <a:off x="10656079" y="-1544241"/>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5" name="Freeform 378"/>
            <p:cNvSpPr>
              <a:spLocks/>
            </p:cNvSpPr>
            <p:nvPr/>
          </p:nvSpPr>
          <p:spPr bwMode="auto">
            <a:xfrm>
              <a:off x="10654491" y="-1545828"/>
              <a:ext cx="4763" cy="90488"/>
            </a:xfrm>
            <a:custGeom>
              <a:avLst/>
              <a:gdLst>
                <a:gd name="T0" fmla="*/ 2 w 4"/>
                <a:gd name="T1" fmla="*/ 2 h 69"/>
                <a:gd name="T2" fmla="*/ 4 w 4"/>
                <a:gd name="T3" fmla="*/ 69 h 69"/>
                <a:gd name="T4" fmla="*/ 2 w 4"/>
                <a:gd name="T5" fmla="*/ 67 h 69"/>
                <a:gd name="T6" fmla="*/ 0 w 4"/>
                <a:gd name="T7" fmla="*/ 0 h 69"/>
                <a:gd name="T8" fmla="*/ 2 w 4"/>
                <a:gd name="T9" fmla="*/ 2 h 69"/>
              </a:gdLst>
              <a:ahLst/>
              <a:cxnLst>
                <a:cxn ang="0">
                  <a:pos x="T0" y="T1"/>
                </a:cxn>
                <a:cxn ang="0">
                  <a:pos x="T2" y="T3"/>
                </a:cxn>
                <a:cxn ang="0">
                  <a:pos x="T4" y="T5"/>
                </a:cxn>
                <a:cxn ang="0">
                  <a:pos x="T6" y="T7"/>
                </a:cxn>
                <a:cxn ang="0">
                  <a:pos x="T8" y="T9"/>
                </a:cxn>
              </a:cxnLst>
              <a:rect l="0" t="0" r="r" b="b"/>
              <a:pathLst>
                <a:path w="4" h="69">
                  <a:moveTo>
                    <a:pt x="2" y="2"/>
                  </a:moveTo>
                  <a:cubicBezTo>
                    <a:pt x="4" y="69"/>
                    <a:pt x="4" y="69"/>
                    <a:pt x="4" y="69"/>
                  </a:cubicBezTo>
                  <a:cubicBezTo>
                    <a:pt x="3" y="69"/>
                    <a:pt x="2" y="68"/>
                    <a:pt x="2" y="67"/>
                  </a:cubicBezTo>
                  <a:cubicBezTo>
                    <a:pt x="0" y="0"/>
                    <a:pt x="0" y="0"/>
                    <a:pt x="0" y="0"/>
                  </a:cubicBezTo>
                  <a:cubicBezTo>
                    <a:pt x="0" y="1"/>
                    <a:pt x="1" y="2"/>
                    <a:pt x="2"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6" name="Freeform 379"/>
            <p:cNvSpPr>
              <a:spLocks/>
            </p:cNvSpPr>
            <p:nvPr/>
          </p:nvSpPr>
          <p:spPr bwMode="auto">
            <a:xfrm>
              <a:off x="12186429" y="-1593453"/>
              <a:ext cx="7938" cy="100013"/>
            </a:xfrm>
            <a:custGeom>
              <a:avLst/>
              <a:gdLst>
                <a:gd name="T0" fmla="*/ 3 w 5"/>
                <a:gd name="T1" fmla="*/ 8 h 63"/>
                <a:gd name="T2" fmla="*/ 5 w 5"/>
                <a:gd name="T3" fmla="*/ 63 h 63"/>
                <a:gd name="T4" fmla="*/ 2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2"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7" name="Freeform 380"/>
            <p:cNvSpPr>
              <a:spLocks/>
            </p:cNvSpPr>
            <p:nvPr/>
          </p:nvSpPr>
          <p:spPr bwMode="auto">
            <a:xfrm>
              <a:off x="11626041" y="-1587103"/>
              <a:ext cx="12700" cy="111125"/>
            </a:xfrm>
            <a:custGeom>
              <a:avLst/>
              <a:gdLst>
                <a:gd name="T0" fmla="*/ 8 w 10"/>
                <a:gd name="T1" fmla="*/ 18 h 85"/>
                <a:gd name="T2" fmla="*/ 10 w 10"/>
                <a:gd name="T3" fmla="*/ 85 h 85"/>
                <a:gd name="T4" fmla="*/ 8 w 10"/>
                <a:gd name="T5" fmla="*/ 73 h 85"/>
                <a:gd name="T6" fmla="*/ 2 w 10"/>
                <a:gd name="T7" fmla="*/ 67 h 85"/>
                <a:gd name="T8" fmla="*/ 0 w 10"/>
                <a:gd name="T9" fmla="*/ 0 h 85"/>
                <a:gd name="T10" fmla="*/ 6 w 10"/>
                <a:gd name="T11" fmla="*/ 6 h 85"/>
                <a:gd name="T12" fmla="*/ 8 w 10"/>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0" h="85">
                  <a:moveTo>
                    <a:pt x="8" y="18"/>
                  </a:moveTo>
                  <a:cubicBezTo>
                    <a:pt x="10" y="85"/>
                    <a:pt x="10" y="85"/>
                    <a:pt x="10" y="85"/>
                  </a:cubicBezTo>
                  <a:cubicBezTo>
                    <a:pt x="10" y="80"/>
                    <a:pt x="9" y="77"/>
                    <a:pt x="8" y="73"/>
                  </a:cubicBezTo>
                  <a:cubicBezTo>
                    <a:pt x="7" y="70"/>
                    <a:pt x="4" y="68"/>
                    <a:pt x="2" y="67"/>
                  </a:cubicBezTo>
                  <a:cubicBezTo>
                    <a:pt x="0" y="0"/>
                    <a:pt x="0" y="0"/>
                    <a:pt x="0" y="0"/>
                  </a:cubicBezTo>
                  <a:cubicBezTo>
                    <a:pt x="2" y="1"/>
                    <a:pt x="5" y="3"/>
                    <a:pt x="6" y="6"/>
                  </a:cubicBezTo>
                  <a:cubicBezTo>
                    <a:pt x="7" y="10"/>
                    <a:pt x="8" y="13"/>
                    <a:pt x="8"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8" name="Freeform 381"/>
            <p:cNvSpPr>
              <a:spLocks/>
            </p:cNvSpPr>
            <p:nvPr/>
          </p:nvSpPr>
          <p:spPr bwMode="auto">
            <a:xfrm>
              <a:off x="11624454" y="-158710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9" name="Freeform 382"/>
            <p:cNvSpPr>
              <a:spLocks/>
            </p:cNvSpPr>
            <p:nvPr/>
          </p:nvSpPr>
          <p:spPr bwMode="auto">
            <a:xfrm>
              <a:off x="11624454" y="-158710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0" name="Freeform 383"/>
            <p:cNvSpPr>
              <a:spLocks/>
            </p:cNvSpPr>
            <p:nvPr/>
          </p:nvSpPr>
          <p:spPr bwMode="auto">
            <a:xfrm>
              <a:off x="11622866" y="-1588691"/>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7"/>
                    <a:pt x="2" y="67"/>
                  </a:cubicBezTo>
                  <a:cubicBezTo>
                    <a:pt x="0" y="0"/>
                    <a:pt x="0" y="0"/>
                    <a:pt x="0" y="0"/>
                  </a:cubicBezTo>
                  <a:cubicBezTo>
                    <a:pt x="1" y="0"/>
                    <a:pt x="1" y="0"/>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1" name="Freeform 384"/>
            <p:cNvSpPr>
              <a:spLocks/>
            </p:cNvSpPr>
            <p:nvPr/>
          </p:nvSpPr>
          <p:spPr bwMode="auto">
            <a:xfrm>
              <a:off x="11622866" y="-1588691"/>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2" name="Freeform 385"/>
            <p:cNvSpPr>
              <a:spLocks/>
            </p:cNvSpPr>
            <p:nvPr/>
          </p:nvSpPr>
          <p:spPr bwMode="auto">
            <a:xfrm>
              <a:off x="11621279" y="-1588691"/>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3" name="Freeform 386"/>
            <p:cNvSpPr>
              <a:spLocks/>
            </p:cNvSpPr>
            <p:nvPr/>
          </p:nvSpPr>
          <p:spPr bwMode="auto">
            <a:xfrm>
              <a:off x="11621279" y="-1588691"/>
              <a:ext cx="3175"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4" name="Freeform 387"/>
            <p:cNvSpPr>
              <a:spLocks/>
            </p:cNvSpPr>
            <p:nvPr/>
          </p:nvSpPr>
          <p:spPr bwMode="auto">
            <a:xfrm>
              <a:off x="14299391" y="-1647428"/>
              <a:ext cx="20638" cy="92075"/>
            </a:xfrm>
            <a:custGeom>
              <a:avLst/>
              <a:gdLst>
                <a:gd name="T0" fmla="*/ 12 w 13"/>
                <a:gd name="T1" fmla="*/ 3 h 58"/>
                <a:gd name="T2" fmla="*/ 13 w 13"/>
                <a:gd name="T3" fmla="*/ 58 h 58"/>
                <a:gd name="T4" fmla="*/ 1 w 13"/>
                <a:gd name="T5" fmla="*/ 55 h 58"/>
                <a:gd name="T6" fmla="*/ 0 w 13"/>
                <a:gd name="T7" fmla="*/ 0 h 58"/>
                <a:gd name="T8" fmla="*/ 12 w 13"/>
                <a:gd name="T9" fmla="*/ 3 h 58"/>
              </a:gdLst>
              <a:ahLst/>
              <a:cxnLst>
                <a:cxn ang="0">
                  <a:pos x="T0" y="T1"/>
                </a:cxn>
                <a:cxn ang="0">
                  <a:pos x="T2" y="T3"/>
                </a:cxn>
                <a:cxn ang="0">
                  <a:pos x="T4" y="T5"/>
                </a:cxn>
                <a:cxn ang="0">
                  <a:pos x="T6" y="T7"/>
                </a:cxn>
                <a:cxn ang="0">
                  <a:pos x="T8" y="T9"/>
                </a:cxn>
              </a:cxnLst>
              <a:rect l="0" t="0" r="r" b="b"/>
              <a:pathLst>
                <a:path w="13" h="58">
                  <a:moveTo>
                    <a:pt x="12" y="3"/>
                  </a:moveTo>
                  <a:lnTo>
                    <a:pt x="13" y="58"/>
                  </a:lnTo>
                  <a:lnTo>
                    <a:pt x="1" y="55"/>
                  </a:lnTo>
                  <a:lnTo>
                    <a:pt x="0" y="0"/>
                  </a:lnTo>
                  <a:lnTo>
                    <a:pt x="12"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5" name="Freeform 388"/>
            <p:cNvSpPr>
              <a:spLocks/>
            </p:cNvSpPr>
            <p:nvPr/>
          </p:nvSpPr>
          <p:spPr bwMode="auto">
            <a:xfrm>
              <a:off x="16067866" y="-1712516"/>
              <a:ext cx="7938" cy="107950"/>
            </a:xfrm>
            <a:custGeom>
              <a:avLst/>
              <a:gdLst>
                <a:gd name="T0" fmla="*/ 3 w 5"/>
                <a:gd name="T1" fmla="*/ 0 h 68"/>
                <a:gd name="T2" fmla="*/ 5 w 5"/>
                <a:gd name="T3" fmla="*/ 55 h 68"/>
                <a:gd name="T4" fmla="*/ 2 w 5"/>
                <a:gd name="T5" fmla="*/ 68 h 68"/>
                <a:gd name="T6" fmla="*/ 0 w 5"/>
                <a:gd name="T7" fmla="*/ 13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lnTo>
                    <a:pt x="5" y="55"/>
                  </a:lnTo>
                  <a:lnTo>
                    <a:pt x="2" y="68"/>
                  </a:lnTo>
                  <a:lnTo>
                    <a:pt x="0" y="13"/>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6" name="Freeform 389"/>
            <p:cNvSpPr>
              <a:spLocks/>
            </p:cNvSpPr>
            <p:nvPr/>
          </p:nvSpPr>
          <p:spPr bwMode="auto">
            <a:xfrm>
              <a:off x="12181666" y="-1587103"/>
              <a:ext cx="4763" cy="101600"/>
            </a:xfrm>
            <a:custGeom>
              <a:avLst/>
              <a:gdLst>
                <a:gd name="T0" fmla="*/ 1 w 3"/>
                <a:gd name="T1" fmla="*/ 0 h 64"/>
                <a:gd name="T2" fmla="*/ 3 w 3"/>
                <a:gd name="T3" fmla="*/ 55 h 64"/>
                <a:gd name="T4" fmla="*/ 1 w 3"/>
                <a:gd name="T5" fmla="*/ 64 h 64"/>
                <a:gd name="T6" fmla="*/ 0 w 3"/>
                <a:gd name="T7" fmla="*/ 9 h 64"/>
                <a:gd name="T8" fmla="*/ 1 w 3"/>
                <a:gd name="T9" fmla="*/ 0 h 64"/>
              </a:gdLst>
              <a:ahLst/>
              <a:cxnLst>
                <a:cxn ang="0">
                  <a:pos x="T0" y="T1"/>
                </a:cxn>
                <a:cxn ang="0">
                  <a:pos x="T2" y="T3"/>
                </a:cxn>
                <a:cxn ang="0">
                  <a:pos x="T4" y="T5"/>
                </a:cxn>
                <a:cxn ang="0">
                  <a:pos x="T6" y="T7"/>
                </a:cxn>
                <a:cxn ang="0">
                  <a:pos x="T8" y="T9"/>
                </a:cxn>
              </a:cxnLst>
              <a:rect l="0" t="0" r="r" b="b"/>
              <a:pathLst>
                <a:path w="3" h="64">
                  <a:moveTo>
                    <a:pt x="1" y="0"/>
                  </a:moveTo>
                  <a:lnTo>
                    <a:pt x="3" y="55"/>
                  </a:lnTo>
                  <a:lnTo>
                    <a:pt x="1" y="64"/>
                  </a:lnTo>
                  <a:lnTo>
                    <a:pt x="0" y="9"/>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7" name="Freeform 390"/>
            <p:cNvSpPr>
              <a:spLocks/>
            </p:cNvSpPr>
            <p:nvPr/>
          </p:nvSpPr>
          <p:spPr bwMode="auto">
            <a:xfrm>
              <a:off x="14318441" y="-1642666"/>
              <a:ext cx="17463" cy="93663"/>
            </a:xfrm>
            <a:custGeom>
              <a:avLst/>
              <a:gdLst>
                <a:gd name="T0" fmla="*/ 9 w 11"/>
                <a:gd name="T1" fmla="*/ 4 h 59"/>
                <a:gd name="T2" fmla="*/ 11 w 11"/>
                <a:gd name="T3" fmla="*/ 59 h 59"/>
                <a:gd name="T4" fmla="*/ 1 w 11"/>
                <a:gd name="T5" fmla="*/ 55 h 59"/>
                <a:gd name="T6" fmla="*/ 0 w 11"/>
                <a:gd name="T7" fmla="*/ 0 h 59"/>
                <a:gd name="T8" fmla="*/ 9 w 11"/>
                <a:gd name="T9" fmla="*/ 4 h 59"/>
              </a:gdLst>
              <a:ahLst/>
              <a:cxnLst>
                <a:cxn ang="0">
                  <a:pos x="T0" y="T1"/>
                </a:cxn>
                <a:cxn ang="0">
                  <a:pos x="T2" y="T3"/>
                </a:cxn>
                <a:cxn ang="0">
                  <a:pos x="T4" y="T5"/>
                </a:cxn>
                <a:cxn ang="0">
                  <a:pos x="T6" y="T7"/>
                </a:cxn>
                <a:cxn ang="0">
                  <a:pos x="T8" y="T9"/>
                </a:cxn>
              </a:cxnLst>
              <a:rect l="0" t="0" r="r" b="b"/>
              <a:pathLst>
                <a:path w="11" h="59">
                  <a:moveTo>
                    <a:pt x="9" y="4"/>
                  </a:moveTo>
                  <a:lnTo>
                    <a:pt x="11" y="59"/>
                  </a:lnTo>
                  <a:lnTo>
                    <a:pt x="1" y="55"/>
                  </a:lnTo>
                  <a:lnTo>
                    <a:pt x="0" y="0"/>
                  </a:lnTo>
                  <a:lnTo>
                    <a:pt x="9"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8" name="Freeform 391"/>
            <p:cNvSpPr>
              <a:spLocks/>
            </p:cNvSpPr>
            <p:nvPr/>
          </p:nvSpPr>
          <p:spPr bwMode="auto">
            <a:xfrm>
              <a:off x="11403791" y="-1577578"/>
              <a:ext cx="57150" cy="115888"/>
            </a:xfrm>
            <a:custGeom>
              <a:avLst/>
              <a:gdLst>
                <a:gd name="T0" fmla="*/ 44 w 46"/>
                <a:gd name="T1" fmla="*/ 0 h 89"/>
                <a:gd name="T2" fmla="*/ 46 w 46"/>
                <a:gd name="T3" fmla="*/ 68 h 89"/>
                <a:gd name="T4" fmla="*/ 2 w 46"/>
                <a:gd name="T5" fmla="*/ 89 h 89"/>
                <a:gd name="T6" fmla="*/ 0 w 46"/>
                <a:gd name="T7" fmla="*/ 22 h 89"/>
                <a:gd name="T8" fmla="*/ 44 w 46"/>
                <a:gd name="T9" fmla="*/ 0 h 89"/>
              </a:gdLst>
              <a:ahLst/>
              <a:cxnLst>
                <a:cxn ang="0">
                  <a:pos x="T0" y="T1"/>
                </a:cxn>
                <a:cxn ang="0">
                  <a:pos x="T2" y="T3"/>
                </a:cxn>
                <a:cxn ang="0">
                  <a:pos x="T4" y="T5"/>
                </a:cxn>
                <a:cxn ang="0">
                  <a:pos x="T6" y="T7"/>
                </a:cxn>
                <a:cxn ang="0">
                  <a:pos x="T8" y="T9"/>
                </a:cxn>
              </a:cxnLst>
              <a:rect l="0" t="0" r="r" b="b"/>
              <a:pathLst>
                <a:path w="46" h="89">
                  <a:moveTo>
                    <a:pt x="44" y="0"/>
                  </a:moveTo>
                  <a:cubicBezTo>
                    <a:pt x="46" y="68"/>
                    <a:pt x="46" y="68"/>
                    <a:pt x="46" y="68"/>
                  </a:cubicBezTo>
                  <a:cubicBezTo>
                    <a:pt x="28" y="73"/>
                    <a:pt x="9" y="85"/>
                    <a:pt x="2" y="89"/>
                  </a:cubicBezTo>
                  <a:cubicBezTo>
                    <a:pt x="0" y="22"/>
                    <a:pt x="0" y="22"/>
                    <a:pt x="0" y="22"/>
                  </a:cubicBezTo>
                  <a:cubicBezTo>
                    <a:pt x="7" y="18"/>
                    <a:pt x="26" y="6"/>
                    <a:pt x="4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9" name="Freeform 392"/>
            <p:cNvSpPr>
              <a:spLocks/>
            </p:cNvSpPr>
            <p:nvPr/>
          </p:nvSpPr>
          <p:spPr bwMode="auto">
            <a:xfrm>
              <a:off x="11400616" y="-1549003"/>
              <a:ext cx="6350" cy="90488"/>
            </a:xfrm>
            <a:custGeom>
              <a:avLst/>
              <a:gdLst>
                <a:gd name="T0" fmla="*/ 2 w 4"/>
                <a:gd name="T1" fmla="*/ 0 h 69"/>
                <a:gd name="T2" fmla="*/ 4 w 4"/>
                <a:gd name="T3" fmla="*/ 67 h 69"/>
                <a:gd name="T4" fmla="*/ 2 w 4"/>
                <a:gd name="T5" fmla="*/ 69 h 69"/>
                <a:gd name="T6" fmla="*/ 0 w 4"/>
                <a:gd name="T7" fmla="*/ 2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8"/>
                    <a:pt x="2" y="69"/>
                    <a:pt x="2" y="69"/>
                  </a:cubicBezTo>
                  <a:cubicBezTo>
                    <a:pt x="0" y="2"/>
                    <a:pt x="0" y="2"/>
                    <a:pt x="0" y="2"/>
                  </a:cubicBezTo>
                  <a:cubicBezTo>
                    <a:pt x="0" y="2"/>
                    <a:pt x="1" y="1"/>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0" name="Freeform 393"/>
            <p:cNvSpPr>
              <a:spLocks/>
            </p:cNvSpPr>
            <p:nvPr/>
          </p:nvSpPr>
          <p:spPr bwMode="auto">
            <a:xfrm>
              <a:off x="10871979" y="-1560116"/>
              <a:ext cx="6350" cy="122238"/>
            </a:xfrm>
            <a:custGeom>
              <a:avLst/>
              <a:gdLst>
                <a:gd name="T0" fmla="*/ 3 w 5"/>
                <a:gd name="T1" fmla="*/ 27 h 94"/>
                <a:gd name="T2" fmla="*/ 5 w 5"/>
                <a:gd name="T3" fmla="*/ 94 h 94"/>
                <a:gd name="T4" fmla="*/ 2 w 5"/>
                <a:gd name="T5" fmla="*/ 69 h 94"/>
                <a:gd name="T6" fmla="*/ 2 w 5"/>
                <a:gd name="T7" fmla="*/ 67 h 94"/>
                <a:gd name="T8" fmla="*/ 0 w 5"/>
                <a:gd name="T9" fmla="*/ 0 h 94"/>
                <a:gd name="T10" fmla="*/ 0 w 5"/>
                <a:gd name="T11" fmla="*/ 2 h 94"/>
                <a:gd name="T12" fmla="*/ 3 w 5"/>
                <a:gd name="T13" fmla="*/ 27 h 94"/>
              </a:gdLst>
              <a:ahLst/>
              <a:cxnLst>
                <a:cxn ang="0">
                  <a:pos x="T0" y="T1"/>
                </a:cxn>
                <a:cxn ang="0">
                  <a:pos x="T2" y="T3"/>
                </a:cxn>
                <a:cxn ang="0">
                  <a:pos x="T4" y="T5"/>
                </a:cxn>
                <a:cxn ang="0">
                  <a:pos x="T6" y="T7"/>
                </a:cxn>
                <a:cxn ang="0">
                  <a:pos x="T8" y="T9"/>
                </a:cxn>
                <a:cxn ang="0">
                  <a:pos x="T10" y="T11"/>
                </a:cxn>
                <a:cxn ang="0">
                  <a:pos x="T12" y="T13"/>
                </a:cxn>
              </a:cxnLst>
              <a:rect l="0" t="0" r="r" b="b"/>
              <a:pathLst>
                <a:path w="5" h="94">
                  <a:moveTo>
                    <a:pt x="3" y="27"/>
                  </a:moveTo>
                  <a:cubicBezTo>
                    <a:pt x="5" y="94"/>
                    <a:pt x="5" y="94"/>
                    <a:pt x="5" y="94"/>
                  </a:cubicBezTo>
                  <a:cubicBezTo>
                    <a:pt x="5" y="86"/>
                    <a:pt x="3" y="76"/>
                    <a:pt x="2" y="69"/>
                  </a:cubicBezTo>
                  <a:cubicBezTo>
                    <a:pt x="2" y="68"/>
                    <a:pt x="2" y="67"/>
                    <a:pt x="2" y="67"/>
                  </a:cubicBezTo>
                  <a:cubicBezTo>
                    <a:pt x="0" y="0"/>
                    <a:pt x="0" y="0"/>
                    <a:pt x="0" y="0"/>
                  </a:cubicBezTo>
                  <a:cubicBezTo>
                    <a:pt x="0" y="0"/>
                    <a:pt x="0" y="1"/>
                    <a:pt x="0" y="2"/>
                  </a:cubicBezTo>
                  <a:cubicBezTo>
                    <a:pt x="1" y="8"/>
                    <a:pt x="3" y="19"/>
                    <a:pt x="3" y="2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1" name="Freeform 394"/>
            <p:cNvSpPr>
              <a:spLocks/>
            </p:cNvSpPr>
            <p:nvPr/>
          </p:nvSpPr>
          <p:spPr bwMode="auto">
            <a:xfrm>
              <a:off x="11365691" y="-1545828"/>
              <a:ext cx="38100" cy="98425"/>
            </a:xfrm>
            <a:custGeom>
              <a:avLst/>
              <a:gdLst>
                <a:gd name="T0" fmla="*/ 22 w 24"/>
                <a:gd name="T1" fmla="*/ 0 h 62"/>
                <a:gd name="T2" fmla="*/ 24 w 24"/>
                <a:gd name="T3" fmla="*/ 55 h 62"/>
                <a:gd name="T4" fmla="*/ 2 w 24"/>
                <a:gd name="T5" fmla="*/ 62 h 62"/>
                <a:gd name="T6" fmla="*/ 0 w 24"/>
                <a:gd name="T7" fmla="*/ 7 h 62"/>
                <a:gd name="T8" fmla="*/ 22 w 24"/>
                <a:gd name="T9" fmla="*/ 0 h 62"/>
              </a:gdLst>
              <a:ahLst/>
              <a:cxnLst>
                <a:cxn ang="0">
                  <a:pos x="T0" y="T1"/>
                </a:cxn>
                <a:cxn ang="0">
                  <a:pos x="T2" y="T3"/>
                </a:cxn>
                <a:cxn ang="0">
                  <a:pos x="T4" y="T5"/>
                </a:cxn>
                <a:cxn ang="0">
                  <a:pos x="T6" y="T7"/>
                </a:cxn>
                <a:cxn ang="0">
                  <a:pos x="T8" y="T9"/>
                </a:cxn>
              </a:cxnLst>
              <a:rect l="0" t="0" r="r" b="b"/>
              <a:pathLst>
                <a:path w="24" h="62">
                  <a:moveTo>
                    <a:pt x="22" y="0"/>
                  </a:moveTo>
                  <a:lnTo>
                    <a:pt x="24" y="55"/>
                  </a:lnTo>
                  <a:lnTo>
                    <a:pt x="2" y="62"/>
                  </a:lnTo>
                  <a:lnTo>
                    <a:pt x="0" y="7"/>
                  </a:lnTo>
                  <a:lnTo>
                    <a:pt x="2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2" name="Freeform 395"/>
            <p:cNvSpPr>
              <a:spLocks/>
            </p:cNvSpPr>
            <p:nvPr/>
          </p:nvSpPr>
          <p:spPr bwMode="auto">
            <a:xfrm>
              <a:off x="16056754" y="-1691878"/>
              <a:ext cx="14288" cy="103188"/>
            </a:xfrm>
            <a:custGeom>
              <a:avLst/>
              <a:gdLst>
                <a:gd name="T0" fmla="*/ 7 w 9"/>
                <a:gd name="T1" fmla="*/ 0 h 65"/>
                <a:gd name="T2" fmla="*/ 9 w 9"/>
                <a:gd name="T3" fmla="*/ 55 h 65"/>
                <a:gd name="T4" fmla="*/ 1 w 9"/>
                <a:gd name="T5" fmla="*/ 65 h 65"/>
                <a:gd name="T6" fmla="*/ 0 w 9"/>
                <a:gd name="T7" fmla="*/ 10 h 65"/>
                <a:gd name="T8" fmla="*/ 7 w 9"/>
                <a:gd name="T9" fmla="*/ 0 h 65"/>
              </a:gdLst>
              <a:ahLst/>
              <a:cxnLst>
                <a:cxn ang="0">
                  <a:pos x="T0" y="T1"/>
                </a:cxn>
                <a:cxn ang="0">
                  <a:pos x="T2" y="T3"/>
                </a:cxn>
                <a:cxn ang="0">
                  <a:pos x="T4" y="T5"/>
                </a:cxn>
                <a:cxn ang="0">
                  <a:pos x="T6" y="T7"/>
                </a:cxn>
                <a:cxn ang="0">
                  <a:pos x="T8" y="T9"/>
                </a:cxn>
              </a:cxnLst>
              <a:rect l="0" t="0" r="r" b="b"/>
              <a:pathLst>
                <a:path w="9" h="65">
                  <a:moveTo>
                    <a:pt x="7" y="0"/>
                  </a:moveTo>
                  <a:lnTo>
                    <a:pt x="9" y="55"/>
                  </a:lnTo>
                  <a:lnTo>
                    <a:pt x="1" y="65"/>
                  </a:lnTo>
                  <a:lnTo>
                    <a:pt x="0" y="10"/>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3" name="Freeform 396"/>
            <p:cNvSpPr>
              <a:spLocks/>
            </p:cNvSpPr>
            <p:nvPr/>
          </p:nvSpPr>
          <p:spPr bwMode="auto">
            <a:xfrm>
              <a:off x="14318441" y="-1639491"/>
              <a:ext cx="3175" cy="103188"/>
            </a:xfrm>
            <a:custGeom>
              <a:avLst/>
              <a:gdLst>
                <a:gd name="T0" fmla="*/ 0 w 2"/>
                <a:gd name="T1" fmla="*/ 0 h 65"/>
                <a:gd name="T2" fmla="*/ 2 w 2"/>
                <a:gd name="T3" fmla="*/ 55 h 65"/>
                <a:gd name="T4" fmla="*/ 1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1" y="65"/>
                  </a:lnTo>
                  <a:lnTo>
                    <a:pt x="0" y="1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4" name="Freeform 397"/>
            <p:cNvSpPr>
              <a:spLocks/>
            </p:cNvSpPr>
            <p:nvPr/>
          </p:nvSpPr>
          <p:spPr bwMode="auto">
            <a:xfrm>
              <a:off x="11341879" y="-1534716"/>
              <a:ext cx="26988" cy="93663"/>
            </a:xfrm>
            <a:custGeom>
              <a:avLst/>
              <a:gdLst>
                <a:gd name="T0" fmla="*/ 15 w 17"/>
                <a:gd name="T1" fmla="*/ 0 h 59"/>
                <a:gd name="T2" fmla="*/ 17 w 17"/>
                <a:gd name="T3" fmla="*/ 55 h 59"/>
                <a:gd name="T4" fmla="*/ 1 w 17"/>
                <a:gd name="T5" fmla="*/ 59 h 59"/>
                <a:gd name="T6" fmla="*/ 0 w 17"/>
                <a:gd name="T7" fmla="*/ 4 h 59"/>
                <a:gd name="T8" fmla="*/ 15 w 17"/>
                <a:gd name="T9" fmla="*/ 0 h 59"/>
              </a:gdLst>
              <a:ahLst/>
              <a:cxnLst>
                <a:cxn ang="0">
                  <a:pos x="T0" y="T1"/>
                </a:cxn>
                <a:cxn ang="0">
                  <a:pos x="T2" y="T3"/>
                </a:cxn>
                <a:cxn ang="0">
                  <a:pos x="T4" y="T5"/>
                </a:cxn>
                <a:cxn ang="0">
                  <a:pos x="T6" y="T7"/>
                </a:cxn>
                <a:cxn ang="0">
                  <a:pos x="T8" y="T9"/>
                </a:cxn>
              </a:cxnLst>
              <a:rect l="0" t="0" r="r" b="b"/>
              <a:pathLst>
                <a:path w="17" h="59">
                  <a:moveTo>
                    <a:pt x="15" y="0"/>
                  </a:moveTo>
                  <a:lnTo>
                    <a:pt x="17" y="55"/>
                  </a:lnTo>
                  <a:lnTo>
                    <a:pt x="1" y="59"/>
                  </a:lnTo>
                  <a:lnTo>
                    <a:pt x="0" y="4"/>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5" name="Freeform 398"/>
            <p:cNvSpPr>
              <a:spLocks/>
            </p:cNvSpPr>
            <p:nvPr/>
          </p:nvSpPr>
          <p:spPr bwMode="auto">
            <a:xfrm>
              <a:off x="16053579" y="-1676003"/>
              <a:ext cx="4763" cy="96838"/>
            </a:xfrm>
            <a:custGeom>
              <a:avLst/>
              <a:gdLst>
                <a:gd name="T0" fmla="*/ 2 w 3"/>
                <a:gd name="T1" fmla="*/ 0 h 61"/>
                <a:gd name="T2" fmla="*/ 3 w 3"/>
                <a:gd name="T3" fmla="*/ 55 h 61"/>
                <a:gd name="T4" fmla="*/ 1 w 3"/>
                <a:gd name="T5" fmla="*/ 61 h 61"/>
                <a:gd name="T6" fmla="*/ 0 w 3"/>
                <a:gd name="T7" fmla="*/ 6 h 61"/>
                <a:gd name="T8" fmla="*/ 2 w 3"/>
                <a:gd name="T9" fmla="*/ 0 h 61"/>
              </a:gdLst>
              <a:ahLst/>
              <a:cxnLst>
                <a:cxn ang="0">
                  <a:pos x="T0" y="T1"/>
                </a:cxn>
                <a:cxn ang="0">
                  <a:pos x="T2" y="T3"/>
                </a:cxn>
                <a:cxn ang="0">
                  <a:pos x="T4" y="T5"/>
                </a:cxn>
                <a:cxn ang="0">
                  <a:pos x="T6" y="T7"/>
                </a:cxn>
                <a:cxn ang="0">
                  <a:pos x="T8" y="T9"/>
                </a:cxn>
              </a:cxnLst>
              <a:rect l="0" t="0" r="r" b="b"/>
              <a:pathLst>
                <a:path w="3" h="61">
                  <a:moveTo>
                    <a:pt x="2" y="0"/>
                  </a:moveTo>
                  <a:lnTo>
                    <a:pt x="3" y="55"/>
                  </a:lnTo>
                  <a:lnTo>
                    <a:pt x="1" y="61"/>
                  </a:lnTo>
                  <a:lnTo>
                    <a:pt x="0" y="6"/>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6" name="Freeform 399"/>
            <p:cNvSpPr>
              <a:spLocks/>
            </p:cNvSpPr>
            <p:nvPr/>
          </p:nvSpPr>
          <p:spPr bwMode="auto">
            <a:xfrm>
              <a:off x="14332729" y="-1620441"/>
              <a:ext cx="15875" cy="98425"/>
            </a:xfrm>
            <a:custGeom>
              <a:avLst/>
              <a:gdLst>
                <a:gd name="T0" fmla="*/ 9 w 10"/>
                <a:gd name="T1" fmla="*/ 6 h 62"/>
                <a:gd name="T2" fmla="*/ 10 w 10"/>
                <a:gd name="T3" fmla="*/ 62 h 62"/>
                <a:gd name="T4" fmla="*/ 1 w 10"/>
                <a:gd name="T5" fmla="*/ 55 h 62"/>
                <a:gd name="T6" fmla="*/ 0 w 10"/>
                <a:gd name="T7" fmla="*/ 0 h 62"/>
                <a:gd name="T8" fmla="*/ 9 w 10"/>
                <a:gd name="T9" fmla="*/ 6 h 62"/>
              </a:gdLst>
              <a:ahLst/>
              <a:cxnLst>
                <a:cxn ang="0">
                  <a:pos x="T0" y="T1"/>
                </a:cxn>
                <a:cxn ang="0">
                  <a:pos x="T2" y="T3"/>
                </a:cxn>
                <a:cxn ang="0">
                  <a:pos x="T4" y="T5"/>
                </a:cxn>
                <a:cxn ang="0">
                  <a:pos x="T6" y="T7"/>
                </a:cxn>
                <a:cxn ang="0">
                  <a:pos x="T8" y="T9"/>
                </a:cxn>
              </a:cxnLst>
              <a:rect l="0" t="0" r="r" b="b"/>
              <a:pathLst>
                <a:path w="10" h="62">
                  <a:moveTo>
                    <a:pt x="9" y="6"/>
                  </a:moveTo>
                  <a:lnTo>
                    <a:pt x="10" y="62"/>
                  </a:lnTo>
                  <a:lnTo>
                    <a:pt x="1" y="55"/>
                  </a:lnTo>
                  <a:lnTo>
                    <a:pt x="0" y="0"/>
                  </a:lnTo>
                  <a:lnTo>
                    <a:pt x="9"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7" name="Freeform 400"/>
            <p:cNvSpPr>
              <a:spLocks/>
            </p:cNvSpPr>
            <p:nvPr/>
          </p:nvSpPr>
          <p:spPr bwMode="auto">
            <a:xfrm>
              <a:off x="12929379" y="-1622028"/>
              <a:ext cx="887413" cy="120650"/>
            </a:xfrm>
            <a:custGeom>
              <a:avLst/>
              <a:gdLst>
                <a:gd name="T0" fmla="*/ 557 w 559"/>
                <a:gd name="T1" fmla="*/ 21 h 76"/>
                <a:gd name="T2" fmla="*/ 559 w 559"/>
                <a:gd name="T3" fmla="*/ 76 h 76"/>
                <a:gd name="T4" fmla="*/ 1 w 559"/>
                <a:gd name="T5" fmla="*/ 55 h 76"/>
                <a:gd name="T6" fmla="*/ 0 w 559"/>
                <a:gd name="T7" fmla="*/ 0 h 76"/>
                <a:gd name="T8" fmla="*/ 557 w 559"/>
                <a:gd name="T9" fmla="*/ 21 h 76"/>
              </a:gdLst>
              <a:ahLst/>
              <a:cxnLst>
                <a:cxn ang="0">
                  <a:pos x="T0" y="T1"/>
                </a:cxn>
                <a:cxn ang="0">
                  <a:pos x="T2" y="T3"/>
                </a:cxn>
                <a:cxn ang="0">
                  <a:pos x="T4" y="T5"/>
                </a:cxn>
                <a:cxn ang="0">
                  <a:pos x="T6" y="T7"/>
                </a:cxn>
                <a:cxn ang="0">
                  <a:pos x="T8" y="T9"/>
                </a:cxn>
              </a:cxnLst>
              <a:rect l="0" t="0" r="r" b="b"/>
              <a:pathLst>
                <a:path w="559" h="76">
                  <a:moveTo>
                    <a:pt x="557" y="21"/>
                  </a:moveTo>
                  <a:lnTo>
                    <a:pt x="559" y="76"/>
                  </a:lnTo>
                  <a:lnTo>
                    <a:pt x="1" y="55"/>
                  </a:lnTo>
                  <a:lnTo>
                    <a:pt x="0" y="0"/>
                  </a:lnTo>
                  <a:lnTo>
                    <a:pt x="557" y="2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8" name="Freeform 401"/>
            <p:cNvSpPr>
              <a:spLocks/>
            </p:cNvSpPr>
            <p:nvPr/>
          </p:nvSpPr>
          <p:spPr bwMode="auto">
            <a:xfrm>
              <a:off x="12189604" y="-1566466"/>
              <a:ext cx="4763" cy="114300"/>
            </a:xfrm>
            <a:custGeom>
              <a:avLst/>
              <a:gdLst>
                <a:gd name="T0" fmla="*/ 3 w 3"/>
                <a:gd name="T1" fmla="*/ 17 h 72"/>
                <a:gd name="T2" fmla="*/ 3 w 3"/>
                <a:gd name="T3" fmla="*/ 72 h 72"/>
                <a:gd name="T4" fmla="*/ 1 w 3"/>
                <a:gd name="T5" fmla="*/ 56 h 72"/>
                <a:gd name="T6" fmla="*/ 0 w 3"/>
                <a:gd name="T7" fmla="*/ 0 h 72"/>
                <a:gd name="T8" fmla="*/ 3 w 3"/>
                <a:gd name="T9" fmla="*/ 17 h 72"/>
              </a:gdLst>
              <a:ahLst/>
              <a:cxnLst>
                <a:cxn ang="0">
                  <a:pos x="T0" y="T1"/>
                </a:cxn>
                <a:cxn ang="0">
                  <a:pos x="T2" y="T3"/>
                </a:cxn>
                <a:cxn ang="0">
                  <a:pos x="T4" y="T5"/>
                </a:cxn>
                <a:cxn ang="0">
                  <a:pos x="T6" y="T7"/>
                </a:cxn>
                <a:cxn ang="0">
                  <a:pos x="T8" y="T9"/>
                </a:cxn>
              </a:cxnLst>
              <a:rect l="0" t="0" r="r" b="b"/>
              <a:pathLst>
                <a:path w="3" h="72">
                  <a:moveTo>
                    <a:pt x="3" y="17"/>
                  </a:moveTo>
                  <a:lnTo>
                    <a:pt x="3" y="72"/>
                  </a:lnTo>
                  <a:lnTo>
                    <a:pt x="1" y="56"/>
                  </a:lnTo>
                  <a:lnTo>
                    <a:pt x="0" y="0"/>
                  </a:lnTo>
                  <a:lnTo>
                    <a:pt x="3" y="1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9" name="Freeform 402"/>
            <p:cNvSpPr>
              <a:spLocks/>
            </p:cNvSpPr>
            <p:nvPr/>
          </p:nvSpPr>
          <p:spPr bwMode="auto">
            <a:xfrm>
              <a:off x="14347016" y="-1610916"/>
              <a:ext cx="28575" cy="96838"/>
            </a:xfrm>
            <a:custGeom>
              <a:avLst/>
              <a:gdLst>
                <a:gd name="T0" fmla="*/ 16 w 18"/>
                <a:gd name="T1" fmla="*/ 5 h 61"/>
                <a:gd name="T2" fmla="*/ 18 w 18"/>
                <a:gd name="T3" fmla="*/ 61 h 61"/>
                <a:gd name="T4" fmla="*/ 1 w 18"/>
                <a:gd name="T5" fmla="*/ 56 h 61"/>
                <a:gd name="T6" fmla="*/ 0 w 18"/>
                <a:gd name="T7" fmla="*/ 0 h 61"/>
                <a:gd name="T8" fmla="*/ 16 w 18"/>
                <a:gd name="T9" fmla="*/ 5 h 61"/>
              </a:gdLst>
              <a:ahLst/>
              <a:cxnLst>
                <a:cxn ang="0">
                  <a:pos x="T0" y="T1"/>
                </a:cxn>
                <a:cxn ang="0">
                  <a:pos x="T2" y="T3"/>
                </a:cxn>
                <a:cxn ang="0">
                  <a:pos x="T4" y="T5"/>
                </a:cxn>
                <a:cxn ang="0">
                  <a:pos x="T6" y="T7"/>
                </a:cxn>
                <a:cxn ang="0">
                  <a:pos x="T8" y="T9"/>
                </a:cxn>
              </a:cxnLst>
              <a:rect l="0" t="0" r="r" b="b"/>
              <a:pathLst>
                <a:path w="18" h="61">
                  <a:moveTo>
                    <a:pt x="16" y="5"/>
                  </a:moveTo>
                  <a:lnTo>
                    <a:pt x="18" y="61"/>
                  </a:lnTo>
                  <a:lnTo>
                    <a:pt x="1" y="56"/>
                  </a:lnTo>
                  <a:lnTo>
                    <a:pt x="0" y="0"/>
                  </a:lnTo>
                  <a:lnTo>
                    <a:pt x="16"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0" name="Freeform 403"/>
            <p:cNvSpPr>
              <a:spLocks/>
            </p:cNvSpPr>
            <p:nvPr/>
          </p:nvSpPr>
          <p:spPr bwMode="auto">
            <a:xfrm>
              <a:off x="12194366" y="-1539478"/>
              <a:ext cx="7938" cy="92075"/>
            </a:xfrm>
            <a:custGeom>
              <a:avLst/>
              <a:gdLst>
                <a:gd name="T0" fmla="*/ 4 w 5"/>
                <a:gd name="T1" fmla="*/ 3 h 58"/>
                <a:gd name="T2" fmla="*/ 5 w 5"/>
                <a:gd name="T3" fmla="*/ 58 h 58"/>
                <a:gd name="T4" fmla="*/ 0 w 5"/>
                <a:gd name="T5" fmla="*/ 55 h 58"/>
                <a:gd name="T6" fmla="*/ 0 w 5"/>
                <a:gd name="T7" fmla="*/ 0 h 58"/>
                <a:gd name="T8" fmla="*/ 4 w 5"/>
                <a:gd name="T9" fmla="*/ 3 h 58"/>
              </a:gdLst>
              <a:ahLst/>
              <a:cxnLst>
                <a:cxn ang="0">
                  <a:pos x="T0" y="T1"/>
                </a:cxn>
                <a:cxn ang="0">
                  <a:pos x="T2" y="T3"/>
                </a:cxn>
                <a:cxn ang="0">
                  <a:pos x="T4" y="T5"/>
                </a:cxn>
                <a:cxn ang="0">
                  <a:pos x="T6" y="T7"/>
                </a:cxn>
                <a:cxn ang="0">
                  <a:pos x="T8" y="T9"/>
                </a:cxn>
              </a:cxnLst>
              <a:rect l="0" t="0" r="r" b="b"/>
              <a:pathLst>
                <a:path w="5" h="58">
                  <a:moveTo>
                    <a:pt x="4" y="3"/>
                  </a:moveTo>
                  <a:lnTo>
                    <a:pt x="5" y="58"/>
                  </a:lnTo>
                  <a:lnTo>
                    <a:pt x="0" y="55"/>
                  </a:lnTo>
                  <a:lnTo>
                    <a:pt x="0" y="0"/>
                  </a:lnTo>
                  <a:lnTo>
                    <a:pt x="4"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1" name="Freeform 404"/>
            <p:cNvSpPr>
              <a:spLocks/>
            </p:cNvSpPr>
            <p:nvPr/>
          </p:nvSpPr>
          <p:spPr bwMode="auto">
            <a:xfrm>
              <a:off x="13813616" y="-1588691"/>
              <a:ext cx="4763" cy="95250"/>
            </a:xfrm>
            <a:custGeom>
              <a:avLst/>
              <a:gdLst>
                <a:gd name="T0" fmla="*/ 1 w 3"/>
                <a:gd name="T1" fmla="*/ 5 h 60"/>
                <a:gd name="T2" fmla="*/ 3 w 3"/>
                <a:gd name="T3" fmla="*/ 60 h 60"/>
                <a:gd name="T4" fmla="*/ 2 w 3"/>
                <a:gd name="T5" fmla="*/ 55 h 60"/>
                <a:gd name="T6" fmla="*/ 0 w 3"/>
                <a:gd name="T7" fmla="*/ 0 h 60"/>
                <a:gd name="T8" fmla="*/ 1 w 3"/>
                <a:gd name="T9" fmla="*/ 5 h 60"/>
              </a:gdLst>
              <a:ahLst/>
              <a:cxnLst>
                <a:cxn ang="0">
                  <a:pos x="T0" y="T1"/>
                </a:cxn>
                <a:cxn ang="0">
                  <a:pos x="T2" y="T3"/>
                </a:cxn>
                <a:cxn ang="0">
                  <a:pos x="T4" y="T5"/>
                </a:cxn>
                <a:cxn ang="0">
                  <a:pos x="T6" y="T7"/>
                </a:cxn>
                <a:cxn ang="0">
                  <a:pos x="T8" y="T9"/>
                </a:cxn>
              </a:cxnLst>
              <a:rect l="0" t="0" r="r" b="b"/>
              <a:pathLst>
                <a:path w="3" h="60">
                  <a:moveTo>
                    <a:pt x="1" y="5"/>
                  </a:moveTo>
                  <a:lnTo>
                    <a:pt x="3" y="60"/>
                  </a:lnTo>
                  <a:lnTo>
                    <a:pt x="2" y="55"/>
                  </a:lnTo>
                  <a:lnTo>
                    <a:pt x="0" y="0"/>
                  </a:lnTo>
                  <a:lnTo>
                    <a:pt x="1"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2" name="Freeform 406"/>
            <p:cNvSpPr>
              <a:spLocks/>
            </p:cNvSpPr>
            <p:nvPr/>
          </p:nvSpPr>
          <p:spPr bwMode="auto">
            <a:xfrm>
              <a:off x="11292666" y="-1528365"/>
              <a:ext cx="50800" cy="111125"/>
            </a:xfrm>
            <a:custGeom>
              <a:avLst/>
              <a:gdLst>
                <a:gd name="T0" fmla="*/ 39 w 41"/>
                <a:gd name="T1" fmla="*/ 0 h 85"/>
                <a:gd name="T2" fmla="*/ 41 w 41"/>
                <a:gd name="T3" fmla="*/ 67 h 85"/>
                <a:gd name="T4" fmla="*/ 6 w 41"/>
                <a:gd name="T5" fmla="*/ 83 h 85"/>
                <a:gd name="T6" fmla="*/ 1 w 41"/>
                <a:gd name="T7" fmla="*/ 85 h 85"/>
                <a:gd name="T8" fmla="*/ 0 w 41"/>
                <a:gd name="T9" fmla="*/ 18 h 85"/>
                <a:gd name="T10" fmla="*/ 4 w 41"/>
                <a:gd name="T11" fmla="*/ 16 h 85"/>
                <a:gd name="T12" fmla="*/ 39 w 41"/>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39" y="0"/>
                  </a:moveTo>
                  <a:cubicBezTo>
                    <a:pt x="41" y="67"/>
                    <a:pt x="41" y="67"/>
                    <a:pt x="41" y="67"/>
                  </a:cubicBezTo>
                  <a:cubicBezTo>
                    <a:pt x="39" y="67"/>
                    <a:pt x="16" y="77"/>
                    <a:pt x="6" y="83"/>
                  </a:cubicBezTo>
                  <a:cubicBezTo>
                    <a:pt x="5" y="84"/>
                    <a:pt x="3" y="84"/>
                    <a:pt x="1" y="85"/>
                  </a:cubicBezTo>
                  <a:cubicBezTo>
                    <a:pt x="0" y="18"/>
                    <a:pt x="0" y="18"/>
                    <a:pt x="0" y="18"/>
                  </a:cubicBezTo>
                  <a:cubicBezTo>
                    <a:pt x="1" y="17"/>
                    <a:pt x="3" y="17"/>
                    <a:pt x="4" y="16"/>
                  </a:cubicBezTo>
                  <a:cubicBezTo>
                    <a:pt x="14" y="10"/>
                    <a:pt x="38" y="0"/>
                    <a:pt x="3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3" name="Freeform 407"/>
            <p:cNvSpPr>
              <a:spLocks/>
            </p:cNvSpPr>
            <p:nvPr/>
          </p:nvSpPr>
          <p:spPr bwMode="auto">
            <a:xfrm>
              <a:off x="11289491" y="-1504553"/>
              <a:ext cx="4763" cy="87313"/>
            </a:xfrm>
            <a:custGeom>
              <a:avLst/>
              <a:gdLst>
                <a:gd name="T0" fmla="*/ 3 w 4"/>
                <a:gd name="T1" fmla="*/ 0 h 67"/>
                <a:gd name="T2" fmla="*/ 4 w 4"/>
                <a:gd name="T3" fmla="*/ 67 h 67"/>
                <a:gd name="T4" fmla="*/ 2 w 4"/>
                <a:gd name="T5" fmla="*/ 67 h 67"/>
                <a:gd name="T6" fmla="*/ 0 w 4"/>
                <a:gd name="T7" fmla="*/ 0 h 67"/>
                <a:gd name="T8" fmla="*/ 3 w 4"/>
                <a:gd name="T9" fmla="*/ 0 h 67"/>
              </a:gdLst>
              <a:ahLst/>
              <a:cxnLst>
                <a:cxn ang="0">
                  <a:pos x="T0" y="T1"/>
                </a:cxn>
                <a:cxn ang="0">
                  <a:pos x="T2" y="T3"/>
                </a:cxn>
                <a:cxn ang="0">
                  <a:pos x="T4" y="T5"/>
                </a:cxn>
                <a:cxn ang="0">
                  <a:pos x="T6" y="T7"/>
                </a:cxn>
                <a:cxn ang="0">
                  <a:pos x="T8" y="T9"/>
                </a:cxn>
              </a:cxnLst>
              <a:rect l="0" t="0" r="r" b="b"/>
              <a:pathLst>
                <a:path w="4" h="67">
                  <a:moveTo>
                    <a:pt x="3" y="0"/>
                  </a:moveTo>
                  <a:cubicBezTo>
                    <a:pt x="4" y="67"/>
                    <a:pt x="4" y="67"/>
                    <a:pt x="4"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4" name="Freeform 408"/>
            <p:cNvSpPr>
              <a:spLocks/>
            </p:cNvSpPr>
            <p:nvPr/>
          </p:nvSpPr>
          <p:spPr bwMode="auto">
            <a:xfrm>
              <a:off x="11287904" y="-150455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2" y="68"/>
                    <a:pt x="2" y="68"/>
                  </a:cubicBezTo>
                  <a:cubicBezTo>
                    <a:pt x="0" y="1"/>
                    <a:pt x="0" y="1"/>
                    <a:pt x="0" y="1"/>
                  </a:cubicBezTo>
                  <a:cubicBezTo>
                    <a:pt x="0"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5" name="Freeform 409"/>
            <p:cNvSpPr>
              <a:spLocks/>
            </p:cNvSpPr>
            <p:nvPr/>
          </p:nvSpPr>
          <p:spPr bwMode="auto">
            <a:xfrm>
              <a:off x="11284729" y="-15029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6" name="Freeform 410"/>
            <p:cNvSpPr>
              <a:spLocks/>
            </p:cNvSpPr>
            <p:nvPr/>
          </p:nvSpPr>
          <p:spPr bwMode="auto">
            <a:xfrm>
              <a:off x="11283141" y="-15029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7" name="Freeform 411"/>
            <p:cNvSpPr>
              <a:spLocks/>
            </p:cNvSpPr>
            <p:nvPr/>
          </p:nvSpPr>
          <p:spPr bwMode="auto">
            <a:xfrm>
              <a:off x="11279966" y="-1502965"/>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8" name="Freeform 412"/>
            <p:cNvSpPr>
              <a:spLocks/>
            </p:cNvSpPr>
            <p:nvPr/>
          </p:nvSpPr>
          <p:spPr bwMode="auto">
            <a:xfrm>
              <a:off x="11276791" y="-15029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9" name="Freeform 413"/>
            <p:cNvSpPr>
              <a:spLocks/>
            </p:cNvSpPr>
            <p:nvPr/>
          </p:nvSpPr>
          <p:spPr bwMode="auto">
            <a:xfrm>
              <a:off x="11264091" y="-1506140"/>
              <a:ext cx="14288" cy="90488"/>
            </a:xfrm>
            <a:custGeom>
              <a:avLst/>
              <a:gdLst>
                <a:gd name="T0" fmla="*/ 10 w 12"/>
                <a:gd name="T1" fmla="*/ 2 h 69"/>
                <a:gd name="T2" fmla="*/ 12 w 12"/>
                <a:gd name="T3" fmla="*/ 69 h 69"/>
                <a:gd name="T4" fmla="*/ 7 w 12"/>
                <a:gd name="T5" fmla="*/ 68 h 69"/>
                <a:gd name="T6" fmla="*/ 2 w 12"/>
                <a:gd name="T7" fmla="*/ 68 h 69"/>
                <a:gd name="T8" fmla="*/ 0 w 12"/>
                <a:gd name="T9" fmla="*/ 0 h 69"/>
                <a:gd name="T10" fmla="*/ 5 w 12"/>
                <a:gd name="T11" fmla="*/ 1 h 69"/>
                <a:gd name="T12" fmla="*/ 10 w 12"/>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10" y="2"/>
                  </a:moveTo>
                  <a:cubicBezTo>
                    <a:pt x="12" y="69"/>
                    <a:pt x="12" y="69"/>
                    <a:pt x="12" y="69"/>
                  </a:cubicBezTo>
                  <a:cubicBezTo>
                    <a:pt x="11" y="68"/>
                    <a:pt x="9" y="68"/>
                    <a:pt x="7" y="68"/>
                  </a:cubicBezTo>
                  <a:cubicBezTo>
                    <a:pt x="5" y="68"/>
                    <a:pt x="3" y="68"/>
                    <a:pt x="2" y="68"/>
                  </a:cubicBezTo>
                  <a:cubicBezTo>
                    <a:pt x="0" y="0"/>
                    <a:pt x="0" y="0"/>
                    <a:pt x="0" y="0"/>
                  </a:cubicBezTo>
                  <a:cubicBezTo>
                    <a:pt x="1" y="1"/>
                    <a:pt x="3" y="1"/>
                    <a:pt x="5" y="1"/>
                  </a:cubicBezTo>
                  <a:cubicBezTo>
                    <a:pt x="7" y="1"/>
                    <a:pt x="9" y="1"/>
                    <a:pt x="10"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0" name="Freeform 414"/>
            <p:cNvSpPr>
              <a:spLocks/>
            </p:cNvSpPr>
            <p:nvPr/>
          </p:nvSpPr>
          <p:spPr bwMode="auto">
            <a:xfrm>
              <a:off x="11259329" y="-1506140"/>
              <a:ext cx="6350"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1" name="Freeform 415"/>
            <p:cNvSpPr>
              <a:spLocks/>
            </p:cNvSpPr>
            <p:nvPr/>
          </p:nvSpPr>
          <p:spPr bwMode="auto">
            <a:xfrm>
              <a:off x="11256154" y="-1506140"/>
              <a:ext cx="4763" cy="87313"/>
            </a:xfrm>
            <a:custGeom>
              <a:avLst/>
              <a:gdLst>
                <a:gd name="T0" fmla="*/ 2 w 4"/>
                <a:gd name="T1" fmla="*/ 0 h 67"/>
                <a:gd name="T2" fmla="*/ 4 w 4"/>
                <a:gd name="T3" fmla="*/ 67 h 67"/>
                <a:gd name="T4" fmla="*/ 1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1"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2" name="Freeform 416"/>
            <p:cNvSpPr>
              <a:spLocks/>
            </p:cNvSpPr>
            <p:nvPr/>
          </p:nvSpPr>
          <p:spPr bwMode="auto">
            <a:xfrm>
              <a:off x="16040879" y="-1666478"/>
              <a:ext cx="14288" cy="107950"/>
            </a:xfrm>
            <a:custGeom>
              <a:avLst/>
              <a:gdLst>
                <a:gd name="T0" fmla="*/ 8 w 9"/>
                <a:gd name="T1" fmla="*/ 0 h 68"/>
                <a:gd name="T2" fmla="*/ 9 w 9"/>
                <a:gd name="T3" fmla="*/ 55 h 68"/>
                <a:gd name="T4" fmla="*/ 1 w 9"/>
                <a:gd name="T5" fmla="*/ 68 h 68"/>
                <a:gd name="T6" fmla="*/ 0 w 9"/>
                <a:gd name="T7" fmla="*/ 12 h 68"/>
                <a:gd name="T8" fmla="*/ 8 w 9"/>
                <a:gd name="T9" fmla="*/ 0 h 68"/>
              </a:gdLst>
              <a:ahLst/>
              <a:cxnLst>
                <a:cxn ang="0">
                  <a:pos x="T0" y="T1"/>
                </a:cxn>
                <a:cxn ang="0">
                  <a:pos x="T2" y="T3"/>
                </a:cxn>
                <a:cxn ang="0">
                  <a:pos x="T4" y="T5"/>
                </a:cxn>
                <a:cxn ang="0">
                  <a:pos x="T6" y="T7"/>
                </a:cxn>
                <a:cxn ang="0">
                  <a:pos x="T8" y="T9"/>
                </a:cxn>
              </a:cxnLst>
              <a:rect l="0" t="0" r="r" b="b"/>
              <a:pathLst>
                <a:path w="9" h="68">
                  <a:moveTo>
                    <a:pt x="8" y="0"/>
                  </a:moveTo>
                  <a:lnTo>
                    <a:pt x="9" y="55"/>
                  </a:lnTo>
                  <a:lnTo>
                    <a:pt x="1" y="68"/>
                  </a:lnTo>
                  <a:lnTo>
                    <a:pt x="0" y="12"/>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3" name="Freeform 417"/>
            <p:cNvSpPr>
              <a:spLocks/>
            </p:cNvSpPr>
            <p:nvPr/>
          </p:nvSpPr>
          <p:spPr bwMode="auto">
            <a:xfrm>
              <a:off x="14339079" y="-1604565"/>
              <a:ext cx="20638" cy="103188"/>
            </a:xfrm>
            <a:custGeom>
              <a:avLst/>
              <a:gdLst>
                <a:gd name="T0" fmla="*/ 12 w 13"/>
                <a:gd name="T1" fmla="*/ 0 h 65"/>
                <a:gd name="T2" fmla="*/ 13 w 13"/>
                <a:gd name="T3" fmla="*/ 55 h 65"/>
                <a:gd name="T4" fmla="*/ 2 w 13"/>
                <a:gd name="T5" fmla="*/ 65 h 65"/>
                <a:gd name="T6" fmla="*/ 0 w 13"/>
                <a:gd name="T7" fmla="*/ 10 h 65"/>
                <a:gd name="T8" fmla="*/ 12 w 13"/>
                <a:gd name="T9" fmla="*/ 0 h 65"/>
              </a:gdLst>
              <a:ahLst/>
              <a:cxnLst>
                <a:cxn ang="0">
                  <a:pos x="T0" y="T1"/>
                </a:cxn>
                <a:cxn ang="0">
                  <a:pos x="T2" y="T3"/>
                </a:cxn>
                <a:cxn ang="0">
                  <a:pos x="T4" y="T5"/>
                </a:cxn>
                <a:cxn ang="0">
                  <a:pos x="T6" y="T7"/>
                </a:cxn>
                <a:cxn ang="0">
                  <a:pos x="T8" y="T9"/>
                </a:cxn>
              </a:cxnLst>
              <a:rect l="0" t="0" r="r" b="b"/>
              <a:pathLst>
                <a:path w="13" h="65">
                  <a:moveTo>
                    <a:pt x="12" y="0"/>
                  </a:moveTo>
                  <a:lnTo>
                    <a:pt x="13" y="55"/>
                  </a:lnTo>
                  <a:lnTo>
                    <a:pt x="2" y="65"/>
                  </a:lnTo>
                  <a:lnTo>
                    <a:pt x="0" y="10"/>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4" name="Freeform 418"/>
            <p:cNvSpPr>
              <a:spLocks/>
            </p:cNvSpPr>
            <p:nvPr/>
          </p:nvSpPr>
          <p:spPr bwMode="auto">
            <a:xfrm>
              <a:off x="13804091" y="-1582340"/>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5" name="Freeform 419"/>
            <p:cNvSpPr>
              <a:spLocks/>
            </p:cNvSpPr>
            <p:nvPr/>
          </p:nvSpPr>
          <p:spPr bwMode="auto">
            <a:xfrm>
              <a:off x="12189604" y="-1544240"/>
              <a:ext cx="3175" cy="115888"/>
            </a:xfrm>
            <a:custGeom>
              <a:avLst/>
              <a:gdLst>
                <a:gd name="T0" fmla="*/ 0 w 2"/>
                <a:gd name="T1" fmla="*/ 0 h 73"/>
                <a:gd name="T2" fmla="*/ 2 w 2"/>
                <a:gd name="T3" fmla="*/ 56 h 73"/>
                <a:gd name="T4" fmla="*/ 2 w 2"/>
                <a:gd name="T5" fmla="*/ 73 h 73"/>
                <a:gd name="T6" fmla="*/ 0 w 2"/>
                <a:gd name="T7" fmla="*/ 18 h 73"/>
                <a:gd name="T8" fmla="*/ 0 w 2"/>
                <a:gd name="T9" fmla="*/ 0 h 73"/>
              </a:gdLst>
              <a:ahLst/>
              <a:cxnLst>
                <a:cxn ang="0">
                  <a:pos x="T0" y="T1"/>
                </a:cxn>
                <a:cxn ang="0">
                  <a:pos x="T2" y="T3"/>
                </a:cxn>
                <a:cxn ang="0">
                  <a:pos x="T4" y="T5"/>
                </a:cxn>
                <a:cxn ang="0">
                  <a:pos x="T6" y="T7"/>
                </a:cxn>
                <a:cxn ang="0">
                  <a:pos x="T8" y="T9"/>
                </a:cxn>
              </a:cxnLst>
              <a:rect l="0" t="0" r="r" b="b"/>
              <a:pathLst>
                <a:path w="2" h="73">
                  <a:moveTo>
                    <a:pt x="0" y="0"/>
                  </a:moveTo>
                  <a:lnTo>
                    <a:pt x="2" y="56"/>
                  </a:lnTo>
                  <a:lnTo>
                    <a:pt x="2" y="73"/>
                  </a:lnTo>
                  <a:lnTo>
                    <a:pt x="0" y="18"/>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6" name="Freeform 420"/>
            <p:cNvSpPr>
              <a:spLocks/>
            </p:cNvSpPr>
            <p:nvPr/>
          </p:nvSpPr>
          <p:spPr bwMode="auto">
            <a:xfrm>
              <a:off x="11621279" y="-1525190"/>
              <a:ext cx="15875" cy="115888"/>
            </a:xfrm>
            <a:custGeom>
              <a:avLst/>
              <a:gdLst>
                <a:gd name="T0" fmla="*/ 11 w 13"/>
                <a:gd name="T1" fmla="*/ 22 h 89"/>
                <a:gd name="T2" fmla="*/ 13 w 13"/>
                <a:gd name="T3" fmla="*/ 89 h 89"/>
                <a:gd name="T4" fmla="*/ 11 w 13"/>
                <a:gd name="T5" fmla="*/ 84 h 89"/>
                <a:gd name="T6" fmla="*/ 2 w 13"/>
                <a:gd name="T7" fmla="*/ 69 h 89"/>
                <a:gd name="T8" fmla="*/ 2 w 13"/>
                <a:gd name="T9" fmla="*/ 67 h 89"/>
                <a:gd name="T10" fmla="*/ 0 w 13"/>
                <a:gd name="T11" fmla="*/ 0 h 89"/>
                <a:gd name="T12" fmla="*/ 0 w 13"/>
                <a:gd name="T13" fmla="*/ 2 h 89"/>
                <a:gd name="T14" fmla="*/ 9 w 13"/>
                <a:gd name="T15" fmla="*/ 17 h 89"/>
                <a:gd name="T16" fmla="*/ 11 w 13"/>
                <a:gd name="T17" fmla="*/ 2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9">
                  <a:moveTo>
                    <a:pt x="11" y="22"/>
                  </a:moveTo>
                  <a:cubicBezTo>
                    <a:pt x="13" y="89"/>
                    <a:pt x="13" y="89"/>
                    <a:pt x="13" y="89"/>
                  </a:cubicBezTo>
                  <a:cubicBezTo>
                    <a:pt x="13" y="88"/>
                    <a:pt x="12" y="86"/>
                    <a:pt x="11" y="84"/>
                  </a:cubicBezTo>
                  <a:cubicBezTo>
                    <a:pt x="5" y="74"/>
                    <a:pt x="5" y="74"/>
                    <a:pt x="2" y="69"/>
                  </a:cubicBezTo>
                  <a:cubicBezTo>
                    <a:pt x="2" y="68"/>
                    <a:pt x="2" y="68"/>
                    <a:pt x="2" y="67"/>
                  </a:cubicBezTo>
                  <a:cubicBezTo>
                    <a:pt x="0" y="0"/>
                    <a:pt x="0" y="0"/>
                    <a:pt x="0" y="0"/>
                  </a:cubicBezTo>
                  <a:cubicBezTo>
                    <a:pt x="0" y="1"/>
                    <a:pt x="0" y="1"/>
                    <a:pt x="0" y="2"/>
                  </a:cubicBezTo>
                  <a:cubicBezTo>
                    <a:pt x="3" y="7"/>
                    <a:pt x="3" y="7"/>
                    <a:pt x="9" y="17"/>
                  </a:cubicBezTo>
                  <a:cubicBezTo>
                    <a:pt x="10" y="19"/>
                    <a:pt x="11" y="21"/>
                    <a:pt x="11" y="2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7" name="Freeform 421"/>
            <p:cNvSpPr>
              <a:spLocks/>
            </p:cNvSpPr>
            <p:nvPr/>
          </p:nvSpPr>
          <p:spPr bwMode="auto">
            <a:xfrm>
              <a:off x="11254566" y="-150614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8" name="Freeform 422"/>
            <p:cNvSpPr>
              <a:spLocks/>
            </p:cNvSpPr>
            <p:nvPr/>
          </p:nvSpPr>
          <p:spPr bwMode="auto">
            <a:xfrm>
              <a:off x="11254566" y="-15061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9" name="Freeform 423"/>
            <p:cNvSpPr>
              <a:spLocks/>
            </p:cNvSpPr>
            <p:nvPr/>
          </p:nvSpPr>
          <p:spPr bwMode="auto">
            <a:xfrm>
              <a:off x="11251391" y="-1506140"/>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7"/>
                    <a:pt x="3" y="67"/>
                    <a:pt x="2" y="68"/>
                  </a:cubicBezTo>
                  <a:cubicBezTo>
                    <a:pt x="0" y="1"/>
                    <a:pt x="0" y="1"/>
                    <a:pt x="0" y="1"/>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0" name="Freeform 424"/>
            <p:cNvSpPr>
              <a:spLocks/>
            </p:cNvSpPr>
            <p:nvPr/>
          </p:nvSpPr>
          <p:spPr bwMode="auto">
            <a:xfrm>
              <a:off x="11248216" y="-15045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1" name="Freeform 425"/>
            <p:cNvSpPr>
              <a:spLocks/>
            </p:cNvSpPr>
            <p:nvPr/>
          </p:nvSpPr>
          <p:spPr bwMode="auto">
            <a:xfrm>
              <a:off x="11237104" y="-1504553"/>
              <a:ext cx="12700" cy="93663"/>
            </a:xfrm>
            <a:custGeom>
              <a:avLst/>
              <a:gdLst>
                <a:gd name="T0" fmla="*/ 9 w 11"/>
                <a:gd name="T1" fmla="*/ 0 h 72"/>
                <a:gd name="T2" fmla="*/ 11 w 11"/>
                <a:gd name="T3" fmla="*/ 67 h 72"/>
                <a:gd name="T4" fmla="*/ 2 w 11"/>
                <a:gd name="T5" fmla="*/ 72 h 72"/>
                <a:gd name="T6" fmla="*/ 0 w 11"/>
                <a:gd name="T7" fmla="*/ 5 h 72"/>
                <a:gd name="T8" fmla="*/ 9 w 11"/>
                <a:gd name="T9" fmla="*/ 0 h 72"/>
              </a:gdLst>
              <a:ahLst/>
              <a:cxnLst>
                <a:cxn ang="0">
                  <a:pos x="T0" y="T1"/>
                </a:cxn>
                <a:cxn ang="0">
                  <a:pos x="T2" y="T3"/>
                </a:cxn>
                <a:cxn ang="0">
                  <a:pos x="T4" y="T5"/>
                </a:cxn>
                <a:cxn ang="0">
                  <a:pos x="T6" y="T7"/>
                </a:cxn>
                <a:cxn ang="0">
                  <a:pos x="T8" y="T9"/>
                </a:cxn>
              </a:cxnLst>
              <a:rect l="0" t="0" r="r" b="b"/>
              <a:pathLst>
                <a:path w="11" h="72">
                  <a:moveTo>
                    <a:pt x="9" y="0"/>
                  </a:moveTo>
                  <a:cubicBezTo>
                    <a:pt x="11" y="67"/>
                    <a:pt x="11" y="67"/>
                    <a:pt x="11" y="67"/>
                  </a:cubicBezTo>
                  <a:cubicBezTo>
                    <a:pt x="8" y="68"/>
                    <a:pt x="5" y="70"/>
                    <a:pt x="2" y="72"/>
                  </a:cubicBezTo>
                  <a:cubicBezTo>
                    <a:pt x="0" y="5"/>
                    <a:pt x="0" y="5"/>
                    <a:pt x="0" y="5"/>
                  </a:cubicBezTo>
                  <a:cubicBezTo>
                    <a:pt x="3" y="3"/>
                    <a:pt x="6" y="1"/>
                    <a:pt x="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2" name="Freeform 426"/>
            <p:cNvSpPr>
              <a:spLocks/>
            </p:cNvSpPr>
            <p:nvPr/>
          </p:nvSpPr>
          <p:spPr bwMode="auto">
            <a:xfrm>
              <a:off x="11225991" y="-1498203"/>
              <a:ext cx="12700" cy="95250"/>
            </a:xfrm>
            <a:custGeom>
              <a:avLst/>
              <a:gdLst>
                <a:gd name="T0" fmla="*/ 8 w 10"/>
                <a:gd name="T1" fmla="*/ 0 h 73"/>
                <a:gd name="T2" fmla="*/ 10 w 10"/>
                <a:gd name="T3" fmla="*/ 67 h 73"/>
                <a:gd name="T4" fmla="*/ 2 w 10"/>
                <a:gd name="T5" fmla="*/ 73 h 73"/>
                <a:gd name="T6" fmla="*/ 0 w 10"/>
                <a:gd name="T7" fmla="*/ 6 h 73"/>
                <a:gd name="T8" fmla="*/ 8 w 10"/>
                <a:gd name="T9" fmla="*/ 0 h 73"/>
              </a:gdLst>
              <a:ahLst/>
              <a:cxnLst>
                <a:cxn ang="0">
                  <a:pos x="T0" y="T1"/>
                </a:cxn>
                <a:cxn ang="0">
                  <a:pos x="T2" y="T3"/>
                </a:cxn>
                <a:cxn ang="0">
                  <a:pos x="T4" y="T5"/>
                </a:cxn>
                <a:cxn ang="0">
                  <a:pos x="T6" y="T7"/>
                </a:cxn>
                <a:cxn ang="0">
                  <a:pos x="T8" y="T9"/>
                </a:cxn>
              </a:cxnLst>
              <a:rect l="0" t="0" r="r" b="b"/>
              <a:pathLst>
                <a:path w="10" h="73">
                  <a:moveTo>
                    <a:pt x="8" y="0"/>
                  </a:moveTo>
                  <a:cubicBezTo>
                    <a:pt x="10" y="67"/>
                    <a:pt x="10" y="67"/>
                    <a:pt x="10" y="67"/>
                  </a:cubicBezTo>
                  <a:cubicBezTo>
                    <a:pt x="7" y="69"/>
                    <a:pt x="4" y="71"/>
                    <a:pt x="2" y="73"/>
                  </a:cubicBezTo>
                  <a:cubicBezTo>
                    <a:pt x="0" y="6"/>
                    <a:pt x="0" y="6"/>
                    <a:pt x="0" y="6"/>
                  </a:cubicBezTo>
                  <a:cubicBezTo>
                    <a:pt x="2" y="4"/>
                    <a:pt x="5" y="2"/>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3" name="Freeform 427"/>
            <p:cNvSpPr>
              <a:spLocks/>
            </p:cNvSpPr>
            <p:nvPr/>
          </p:nvSpPr>
          <p:spPr bwMode="auto">
            <a:xfrm>
              <a:off x="11218054" y="-1490265"/>
              <a:ext cx="11113" cy="96838"/>
            </a:xfrm>
            <a:custGeom>
              <a:avLst/>
              <a:gdLst>
                <a:gd name="T0" fmla="*/ 7 w 9"/>
                <a:gd name="T1" fmla="*/ 0 h 74"/>
                <a:gd name="T2" fmla="*/ 9 w 9"/>
                <a:gd name="T3" fmla="*/ 67 h 74"/>
                <a:gd name="T4" fmla="*/ 2 w 9"/>
                <a:gd name="T5" fmla="*/ 74 h 74"/>
                <a:gd name="T6" fmla="*/ 0 w 9"/>
                <a:gd name="T7" fmla="*/ 7 h 74"/>
                <a:gd name="T8" fmla="*/ 7 w 9"/>
                <a:gd name="T9" fmla="*/ 0 h 74"/>
              </a:gdLst>
              <a:ahLst/>
              <a:cxnLst>
                <a:cxn ang="0">
                  <a:pos x="T0" y="T1"/>
                </a:cxn>
                <a:cxn ang="0">
                  <a:pos x="T2" y="T3"/>
                </a:cxn>
                <a:cxn ang="0">
                  <a:pos x="T4" y="T5"/>
                </a:cxn>
                <a:cxn ang="0">
                  <a:pos x="T6" y="T7"/>
                </a:cxn>
                <a:cxn ang="0">
                  <a:pos x="T8" y="T9"/>
                </a:cxn>
              </a:cxnLst>
              <a:rect l="0" t="0" r="r" b="b"/>
              <a:pathLst>
                <a:path w="9" h="74">
                  <a:moveTo>
                    <a:pt x="7" y="0"/>
                  </a:moveTo>
                  <a:cubicBezTo>
                    <a:pt x="9" y="67"/>
                    <a:pt x="9" y="67"/>
                    <a:pt x="9" y="67"/>
                  </a:cubicBezTo>
                  <a:cubicBezTo>
                    <a:pt x="6" y="70"/>
                    <a:pt x="3" y="73"/>
                    <a:pt x="2" y="74"/>
                  </a:cubicBezTo>
                  <a:cubicBezTo>
                    <a:pt x="0" y="7"/>
                    <a:pt x="0" y="7"/>
                    <a:pt x="0" y="7"/>
                  </a:cubicBezTo>
                  <a:cubicBezTo>
                    <a:pt x="1" y="5"/>
                    <a:pt x="4" y="3"/>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4" name="Freeform 428"/>
            <p:cNvSpPr>
              <a:spLocks/>
            </p:cNvSpPr>
            <p:nvPr/>
          </p:nvSpPr>
          <p:spPr bwMode="auto">
            <a:xfrm>
              <a:off x="11218054" y="-1480740"/>
              <a:ext cx="1588"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1"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5" name="Freeform 429"/>
            <p:cNvSpPr>
              <a:spLocks/>
            </p:cNvSpPr>
            <p:nvPr/>
          </p:nvSpPr>
          <p:spPr bwMode="auto">
            <a:xfrm>
              <a:off x="13797741" y="-1571228"/>
              <a:ext cx="9525" cy="103188"/>
            </a:xfrm>
            <a:custGeom>
              <a:avLst/>
              <a:gdLst>
                <a:gd name="T0" fmla="*/ 4 w 6"/>
                <a:gd name="T1" fmla="*/ 0 h 65"/>
                <a:gd name="T2" fmla="*/ 6 w 6"/>
                <a:gd name="T3" fmla="*/ 55 h 65"/>
                <a:gd name="T4" fmla="*/ 2 w 6"/>
                <a:gd name="T5" fmla="*/ 65 h 65"/>
                <a:gd name="T6" fmla="*/ 0 w 6"/>
                <a:gd name="T7" fmla="*/ 10 h 65"/>
                <a:gd name="T8" fmla="*/ 4 w 6"/>
                <a:gd name="T9" fmla="*/ 0 h 65"/>
              </a:gdLst>
              <a:ahLst/>
              <a:cxnLst>
                <a:cxn ang="0">
                  <a:pos x="T0" y="T1"/>
                </a:cxn>
                <a:cxn ang="0">
                  <a:pos x="T2" y="T3"/>
                </a:cxn>
                <a:cxn ang="0">
                  <a:pos x="T4" y="T5"/>
                </a:cxn>
                <a:cxn ang="0">
                  <a:pos x="T6" y="T7"/>
                </a:cxn>
                <a:cxn ang="0">
                  <a:pos x="T8" y="T9"/>
                </a:cxn>
              </a:cxnLst>
              <a:rect l="0" t="0" r="r" b="b"/>
              <a:pathLst>
                <a:path w="6" h="65">
                  <a:moveTo>
                    <a:pt x="4" y="0"/>
                  </a:moveTo>
                  <a:lnTo>
                    <a:pt x="6" y="55"/>
                  </a:lnTo>
                  <a:lnTo>
                    <a:pt x="2" y="65"/>
                  </a:lnTo>
                  <a:lnTo>
                    <a:pt x="0" y="10"/>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6" name="Freeform 430"/>
            <p:cNvSpPr>
              <a:spLocks/>
            </p:cNvSpPr>
            <p:nvPr/>
          </p:nvSpPr>
          <p:spPr bwMode="auto">
            <a:xfrm>
              <a:off x="10886266" y="-14648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7" name="Freeform 431"/>
            <p:cNvSpPr>
              <a:spLocks/>
            </p:cNvSpPr>
            <p:nvPr/>
          </p:nvSpPr>
          <p:spPr bwMode="auto">
            <a:xfrm>
              <a:off x="10883091" y="-14648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8" name="Freeform 432"/>
            <p:cNvSpPr>
              <a:spLocks/>
            </p:cNvSpPr>
            <p:nvPr/>
          </p:nvSpPr>
          <p:spPr bwMode="auto">
            <a:xfrm>
              <a:off x="10878329" y="-14648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9" name="Freeform 433"/>
            <p:cNvSpPr>
              <a:spLocks/>
            </p:cNvSpPr>
            <p:nvPr/>
          </p:nvSpPr>
          <p:spPr bwMode="auto">
            <a:xfrm>
              <a:off x="10875154" y="-1464865"/>
              <a:ext cx="6350" cy="88900"/>
            </a:xfrm>
            <a:custGeom>
              <a:avLst/>
              <a:gdLst>
                <a:gd name="T0" fmla="*/ 3 w 5"/>
                <a:gd name="T1" fmla="*/ 0 h 68"/>
                <a:gd name="T2" fmla="*/ 5 w 5"/>
                <a:gd name="T3" fmla="*/ 67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7"/>
                    <a:pt x="5" y="67"/>
                    <a:pt x="5" y="67"/>
                  </a:cubicBezTo>
                  <a:cubicBezTo>
                    <a:pt x="3" y="67"/>
                    <a:pt x="2" y="68"/>
                    <a:pt x="2" y="68"/>
                  </a:cubicBezTo>
                  <a:cubicBezTo>
                    <a:pt x="0" y="1"/>
                    <a:pt x="0" y="1"/>
                    <a:pt x="0" y="1"/>
                  </a:cubicBezTo>
                  <a:cubicBezTo>
                    <a:pt x="0" y="1"/>
                    <a:pt x="1"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0" name="Freeform 434"/>
            <p:cNvSpPr>
              <a:spLocks/>
            </p:cNvSpPr>
            <p:nvPr/>
          </p:nvSpPr>
          <p:spPr bwMode="auto">
            <a:xfrm>
              <a:off x="10875154" y="-146327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1" name="Freeform 435"/>
            <p:cNvSpPr>
              <a:spLocks/>
            </p:cNvSpPr>
            <p:nvPr/>
          </p:nvSpPr>
          <p:spPr bwMode="auto">
            <a:xfrm>
              <a:off x="10873566" y="-1485503"/>
              <a:ext cx="4763" cy="109538"/>
            </a:xfrm>
            <a:custGeom>
              <a:avLst/>
              <a:gdLst>
                <a:gd name="T0" fmla="*/ 1 w 3"/>
                <a:gd name="T1" fmla="*/ 17 h 84"/>
                <a:gd name="T2" fmla="*/ 3 w 3"/>
                <a:gd name="T3" fmla="*/ 84 h 84"/>
                <a:gd name="T4" fmla="*/ 2 w 3"/>
                <a:gd name="T5" fmla="*/ 67 h 84"/>
                <a:gd name="T6" fmla="*/ 0 w 3"/>
                <a:gd name="T7" fmla="*/ 0 h 84"/>
                <a:gd name="T8" fmla="*/ 1 w 3"/>
                <a:gd name="T9" fmla="*/ 17 h 84"/>
              </a:gdLst>
              <a:ahLst/>
              <a:cxnLst>
                <a:cxn ang="0">
                  <a:pos x="T0" y="T1"/>
                </a:cxn>
                <a:cxn ang="0">
                  <a:pos x="T2" y="T3"/>
                </a:cxn>
                <a:cxn ang="0">
                  <a:pos x="T4" y="T5"/>
                </a:cxn>
                <a:cxn ang="0">
                  <a:pos x="T6" y="T7"/>
                </a:cxn>
                <a:cxn ang="0">
                  <a:pos x="T8" y="T9"/>
                </a:cxn>
              </a:cxnLst>
              <a:rect l="0" t="0" r="r" b="b"/>
              <a:pathLst>
                <a:path w="3" h="84">
                  <a:moveTo>
                    <a:pt x="1" y="17"/>
                  </a:moveTo>
                  <a:cubicBezTo>
                    <a:pt x="3" y="84"/>
                    <a:pt x="3" y="84"/>
                    <a:pt x="3" y="84"/>
                  </a:cubicBezTo>
                  <a:cubicBezTo>
                    <a:pt x="3" y="83"/>
                    <a:pt x="2" y="75"/>
                    <a:pt x="2" y="67"/>
                  </a:cubicBezTo>
                  <a:cubicBezTo>
                    <a:pt x="0" y="0"/>
                    <a:pt x="0" y="0"/>
                    <a:pt x="0" y="0"/>
                  </a:cubicBezTo>
                  <a:cubicBezTo>
                    <a:pt x="0" y="8"/>
                    <a:pt x="1" y="16"/>
                    <a:pt x="1" y="1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2" name="Freeform 436"/>
            <p:cNvSpPr>
              <a:spLocks/>
            </p:cNvSpPr>
            <p:nvPr/>
          </p:nvSpPr>
          <p:spPr bwMode="auto">
            <a:xfrm>
              <a:off x="16023416" y="-1647428"/>
              <a:ext cx="19050" cy="114300"/>
            </a:xfrm>
            <a:custGeom>
              <a:avLst/>
              <a:gdLst>
                <a:gd name="T0" fmla="*/ 11 w 12"/>
                <a:gd name="T1" fmla="*/ 0 h 72"/>
                <a:gd name="T2" fmla="*/ 12 w 12"/>
                <a:gd name="T3" fmla="*/ 56 h 72"/>
                <a:gd name="T4" fmla="*/ 2 w 12"/>
                <a:gd name="T5" fmla="*/ 72 h 72"/>
                <a:gd name="T6" fmla="*/ 0 w 12"/>
                <a:gd name="T7" fmla="*/ 17 h 72"/>
                <a:gd name="T8" fmla="*/ 11 w 12"/>
                <a:gd name="T9" fmla="*/ 0 h 72"/>
              </a:gdLst>
              <a:ahLst/>
              <a:cxnLst>
                <a:cxn ang="0">
                  <a:pos x="T0" y="T1"/>
                </a:cxn>
                <a:cxn ang="0">
                  <a:pos x="T2" y="T3"/>
                </a:cxn>
                <a:cxn ang="0">
                  <a:pos x="T4" y="T5"/>
                </a:cxn>
                <a:cxn ang="0">
                  <a:pos x="T6" y="T7"/>
                </a:cxn>
                <a:cxn ang="0">
                  <a:pos x="T8" y="T9"/>
                </a:cxn>
              </a:cxnLst>
              <a:rect l="0" t="0" r="r" b="b"/>
              <a:pathLst>
                <a:path w="12" h="72">
                  <a:moveTo>
                    <a:pt x="11" y="0"/>
                  </a:moveTo>
                  <a:lnTo>
                    <a:pt x="12" y="56"/>
                  </a:lnTo>
                  <a:lnTo>
                    <a:pt x="2" y="72"/>
                  </a:lnTo>
                  <a:lnTo>
                    <a:pt x="0" y="17"/>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3" name="Freeform 437"/>
            <p:cNvSpPr>
              <a:spLocks/>
            </p:cNvSpPr>
            <p:nvPr/>
          </p:nvSpPr>
          <p:spPr bwMode="auto">
            <a:xfrm>
              <a:off x="11187891" y="-1479153"/>
              <a:ext cx="30163" cy="96838"/>
            </a:xfrm>
            <a:custGeom>
              <a:avLst/>
              <a:gdLst>
                <a:gd name="T0" fmla="*/ 19 w 19"/>
                <a:gd name="T1" fmla="*/ 0 h 61"/>
                <a:gd name="T2" fmla="*/ 19 w 19"/>
                <a:gd name="T3" fmla="*/ 55 h 61"/>
                <a:gd name="T4" fmla="*/ 1 w 19"/>
                <a:gd name="T5" fmla="*/ 61 h 61"/>
                <a:gd name="T6" fmla="*/ 0 w 19"/>
                <a:gd name="T7" fmla="*/ 5 h 61"/>
                <a:gd name="T8" fmla="*/ 19 w 19"/>
                <a:gd name="T9" fmla="*/ 0 h 61"/>
              </a:gdLst>
              <a:ahLst/>
              <a:cxnLst>
                <a:cxn ang="0">
                  <a:pos x="T0" y="T1"/>
                </a:cxn>
                <a:cxn ang="0">
                  <a:pos x="T2" y="T3"/>
                </a:cxn>
                <a:cxn ang="0">
                  <a:pos x="T4" y="T5"/>
                </a:cxn>
                <a:cxn ang="0">
                  <a:pos x="T6" y="T7"/>
                </a:cxn>
                <a:cxn ang="0">
                  <a:pos x="T8" y="T9"/>
                </a:cxn>
              </a:cxnLst>
              <a:rect l="0" t="0" r="r" b="b"/>
              <a:pathLst>
                <a:path w="19" h="61">
                  <a:moveTo>
                    <a:pt x="19" y="0"/>
                  </a:moveTo>
                  <a:lnTo>
                    <a:pt x="19" y="55"/>
                  </a:lnTo>
                  <a:lnTo>
                    <a:pt x="1" y="61"/>
                  </a:lnTo>
                  <a:lnTo>
                    <a:pt x="0" y="5"/>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4" name="Freeform 438"/>
            <p:cNvSpPr>
              <a:spLocks/>
            </p:cNvSpPr>
            <p:nvPr/>
          </p:nvSpPr>
          <p:spPr bwMode="auto">
            <a:xfrm>
              <a:off x="12184841" y="-1515665"/>
              <a:ext cx="7938" cy="103188"/>
            </a:xfrm>
            <a:custGeom>
              <a:avLst/>
              <a:gdLst>
                <a:gd name="T0" fmla="*/ 3 w 5"/>
                <a:gd name="T1" fmla="*/ 0 h 65"/>
                <a:gd name="T2" fmla="*/ 5 w 5"/>
                <a:gd name="T3" fmla="*/ 55 h 65"/>
                <a:gd name="T4" fmla="*/ 2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2" y="65"/>
                  </a:lnTo>
                  <a:lnTo>
                    <a:pt x="0" y="10"/>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5" name="Freeform 439"/>
            <p:cNvSpPr>
              <a:spLocks/>
            </p:cNvSpPr>
            <p:nvPr/>
          </p:nvSpPr>
          <p:spPr bwMode="auto">
            <a:xfrm>
              <a:off x="11051366" y="-1471215"/>
              <a:ext cx="17463" cy="87313"/>
            </a:xfrm>
            <a:custGeom>
              <a:avLst/>
              <a:gdLst>
                <a:gd name="T0" fmla="*/ 12 w 14"/>
                <a:gd name="T1" fmla="*/ 0 h 67"/>
                <a:gd name="T2" fmla="*/ 14 w 14"/>
                <a:gd name="T3" fmla="*/ 67 h 67"/>
                <a:gd name="T4" fmla="*/ 1 w 14"/>
                <a:gd name="T5" fmla="*/ 67 h 67"/>
                <a:gd name="T6" fmla="*/ 0 w 14"/>
                <a:gd name="T7" fmla="*/ 0 h 67"/>
                <a:gd name="T8" fmla="*/ 12 w 14"/>
                <a:gd name="T9" fmla="*/ 0 h 67"/>
              </a:gdLst>
              <a:ahLst/>
              <a:cxnLst>
                <a:cxn ang="0">
                  <a:pos x="T0" y="T1"/>
                </a:cxn>
                <a:cxn ang="0">
                  <a:pos x="T2" y="T3"/>
                </a:cxn>
                <a:cxn ang="0">
                  <a:pos x="T4" y="T5"/>
                </a:cxn>
                <a:cxn ang="0">
                  <a:pos x="T6" y="T7"/>
                </a:cxn>
                <a:cxn ang="0">
                  <a:pos x="T8" y="T9"/>
                </a:cxn>
              </a:cxnLst>
              <a:rect l="0" t="0" r="r" b="b"/>
              <a:pathLst>
                <a:path w="14" h="67">
                  <a:moveTo>
                    <a:pt x="12" y="0"/>
                  </a:moveTo>
                  <a:cubicBezTo>
                    <a:pt x="14" y="67"/>
                    <a:pt x="14" y="67"/>
                    <a:pt x="14" y="67"/>
                  </a:cubicBezTo>
                  <a:cubicBezTo>
                    <a:pt x="8" y="67"/>
                    <a:pt x="5" y="67"/>
                    <a:pt x="1" y="67"/>
                  </a:cubicBezTo>
                  <a:cubicBezTo>
                    <a:pt x="0" y="0"/>
                    <a:pt x="0" y="0"/>
                    <a:pt x="0" y="0"/>
                  </a:cubicBezTo>
                  <a:cubicBezTo>
                    <a:pt x="3" y="0"/>
                    <a:pt x="6" y="0"/>
                    <a:pt x="1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6" name="Freeform 440"/>
            <p:cNvSpPr>
              <a:spLocks/>
            </p:cNvSpPr>
            <p:nvPr/>
          </p:nvSpPr>
          <p:spPr bwMode="auto">
            <a:xfrm>
              <a:off x="10973579" y="-1472803"/>
              <a:ext cx="79375" cy="88900"/>
            </a:xfrm>
            <a:custGeom>
              <a:avLst/>
              <a:gdLst>
                <a:gd name="T0" fmla="*/ 62 w 63"/>
                <a:gd name="T1" fmla="*/ 1 h 68"/>
                <a:gd name="T2" fmla="*/ 63 w 63"/>
                <a:gd name="T3" fmla="*/ 68 h 68"/>
                <a:gd name="T4" fmla="*/ 58 w 63"/>
                <a:gd name="T5" fmla="*/ 68 h 68"/>
                <a:gd name="T6" fmla="*/ 3 w 63"/>
                <a:gd name="T7" fmla="*/ 67 h 68"/>
                <a:gd name="T8" fmla="*/ 2 w 63"/>
                <a:gd name="T9" fmla="*/ 67 h 68"/>
                <a:gd name="T10" fmla="*/ 0 w 63"/>
                <a:gd name="T11" fmla="*/ 0 h 68"/>
                <a:gd name="T12" fmla="*/ 1 w 63"/>
                <a:gd name="T13" fmla="*/ 0 h 68"/>
                <a:gd name="T14" fmla="*/ 56 w 63"/>
                <a:gd name="T15" fmla="*/ 1 h 68"/>
                <a:gd name="T16" fmla="*/ 62 w 63"/>
                <a:gd name="T17"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8">
                  <a:moveTo>
                    <a:pt x="62" y="1"/>
                  </a:moveTo>
                  <a:cubicBezTo>
                    <a:pt x="63" y="68"/>
                    <a:pt x="63" y="68"/>
                    <a:pt x="63" y="68"/>
                  </a:cubicBezTo>
                  <a:cubicBezTo>
                    <a:pt x="61" y="68"/>
                    <a:pt x="60" y="68"/>
                    <a:pt x="58" y="68"/>
                  </a:cubicBezTo>
                  <a:cubicBezTo>
                    <a:pt x="39" y="68"/>
                    <a:pt x="14" y="67"/>
                    <a:pt x="3" y="67"/>
                  </a:cubicBezTo>
                  <a:cubicBezTo>
                    <a:pt x="3" y="67"/>
                    <a:pt x="3" y="67"/>
                    <a:pt x="2" y="67"/>
                  </a:cubicBezTo>
                  <a:cubicBezTo>
                    <a:pt x="0" y="0"/>
                    <a:pt x="0" y="0"/>
                    <a:pt x="0" y="0"/>
                  </a:cubicBezTo>
                  <a:cubicBezTo>
                    <a:pt x="1" y="0"/>
                    <a:pt x="1" y="0"/>
                    <a:pt x="1" y="0"/>
                  </a:cubicBezTo>
                  <a:cubicBezTo>
                    <a:pt x="12" y="0"/>
                    <a:pt x="37" y="1"/>
                    <a:pt x="56" y="1"/>
                  </a:cubicBezTo>
                  <a:cubicBezTo>
                    <a:pt x="58" y="1"/>
                    <a:pt x="59" y="1"/>
                    <a:pt x="6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7" name="Freeform 441"/>
            <p:cNvSpPr>
              <a:spLocks/>
            </p:cNvSpPr>
            <p:nvPr/>
          </p:nvSpPr>
          <p:spPr bwMode="auto">
            <a:xfrm>
              <a:off x="10970404" y="-147280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8" name="Freeform 442"/>
            <p:cNvSpPr>
              <a:spLocks/>
            </p:cNvSpPr>
            <p:nvPr/>
          </p:nvSpPr>
          <p:spPr bwMode="auto">
            <a:xfrm>
              <a:off x="10965641" y="-1472803"/>
              <a:ext cx="6350" cy="88900"/>
            </a:xfrm>
            <a:custGeom>
              <a:avLst/>
              <a:gdLst>
                <a:gd name="T0" fmla="*/ 3 w 5"/>
                <a:gd name="T1" fmla="*/ 0 h 68"/>
                <a:gd name="T2" fmla="*/ 5 w 5"/>
                <a:gd name="T3" fmla="*/ 67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7"/>
                    <a:pt x="5" y="67"/>
                    <a:pt x="5" y="67"/>
                  </a:cubicBezTo>
                  <a:cubicBezTo>
                    <a:pt x="4" y="67"/>
                    <a:pt x="3" y="67"/>
                    <a:pt x="2" y="68"/>
                  </a:cubicBezTo>
                  <a:cubicBezTo>
                    <a:pt x="0" y="1"/>
                    <a:pt x="0" y="1"/>
                    <a:pt x="0" y="1"/>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9" name="Freeform 443"/>
            <p:cNvSpPr>
              <a:spLocks/>
            </p:cNvSpPr>
            <p:nvPr/>
          </p:nvSpPr>
          <p:spPr bwMode="auto">
            <a:xfrm>
              <a:off x="10960879" y="-1471215"/>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0" name="Freeform 444"/>
            <p:cNvSpPr>
              <a:spLocks/>
            </p:cNvSpPr>
            <p:nvPr/>
          </p:nvSpPr>
          <p:spPr bwMode="auto">
            <a:xfrm>
              <a:off x="10956116" y="-1471215"/>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8"/>
                    <a:pt x="2" y="68"/>
                  </a:cubicBezTo>
                  <a:cubicBezTo>
                    <a:pt x="0" y="1"/>
                    <a:pt x="0" y="1"/>
                    <a:pt x="0" y="1"/>
                  </a:cubicBezTo>
                  <a:cubicBezTo>
                    <a:pt x="1" y="1"/>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1" name="Freeform 445"/>
            <p:cNvSpPr>
              <a:spLocks/>
            </p:cNvSpPr>
            <p:nvPr/>
          </p:nvSpPr>
          <p:spPr bwMode="auto">
            <a:xfrm>
              <a:off x="10937066" y="-1471215"/>
              <a:ext cx="22225" cy="95250"/>
            </a:xfrm>
            <a:custGeom>
              <a:avLst/>
              <a:gdLst>
                <a:gd name="T0" fmla="*/ 16 w 18"/>
                <a:gd name="T1" fmla="*/ 0 h 73"/>
                <a:gd name="T2" fmla="*/ 18 w 18"/>
                <a:gd name="T3" fmla="*/ 67 h 73"/>
                <a:gd name="T4" fmla="*/ 6 w 18"/>
                <a:gd name="T5" fmla="*/ 72 h 73"/>
                <a:gd name="T6" fmla="*/ 2 w 18"/>
                <a:gd name="T7" fmla="*/ 73 h 73"/>
                <a:gd name="T8" fmla="*/ 0 w 18"/>
                <a:gd name="T9" fmla="*/ 6 h 73"/>
                <a:gd name="T10" fmla="*/ 4 w 18"/>
                <a:gd name="T11" fmla="*/ 5 h 73"/>
                <a:gd name="T12" fmla="*/ 16 w 18"/>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18" h="73">
                  <a:moveTo>
                    <a:pt x="16" y="0"/>
                  </a:moveTo>
                  <a:cubicBezTo>
                    <a:pt x="18" y="67"/>
                    <a:pt x="18" y="67"/>
                    <a:pt x="18" y="67"/>
                  </a:cubicBezTo>
                  <a:cubicBezTo>
                    <a:pt x="13" y="68"/>
                    <a:pt x="10" y="70"/>
                    <a:pt x="6" y="72"/>
                  </a:cubicBezTo>
                  <a:cubicBezTo>
                    <a:pt x="5" y="72"/>
                    <a:pt x="3" y="73"/>
                    <a:pt x="2" y="73"/>
                  </a:cubicBezTo>
                  <a:cubicBezTo>
                    <a:pt x="0" y="6"/>
                    <a:pt x="0" y="6"/>
                    <a:pt x="0" y="6"/>
                  </a:cubicBezTo>
                  <a:cubicBezTo>
                    <a:pt x="1" y="6"/>
                    <a:pt x="3" y="5"/>
                    <a:pt x="4" y="5"/>
                  </a:cubicBezTo>
                  <a:cubicBezTo>
                    <a:pt x="8" y="3"/>
                    <a:pt x="11" y="1"/>
                    <a:pt x="1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2" name="Freeform 446"/>
            <p:cNvSpPr>
              <a:spLocks/>
            </p:cNvSpPr>
            <p:nvPr/>
          </p:nvSpPr>
          <p:spPr bwMode="auto">
            <a:xfrm>
              <a:off x="10930716" y="-1463278"/>
              <a:ext cx="7938" cy="88900"/>
            </a:xfrm>
            <a:custGeom>
              <a:avLst/>
              <a:gdLst>
                <a:gd name="T0" fmla="*/ 5 w 7"/>
                <a:gd name="T1" fmla="*/ 0 h 68"/>
                <a:gd name="T2" fmla="*/ 7 w 7"/>
                <a:gd name="T3" fmla="*/ 67 h 68"/>
                <a:gd name="T4" fmla="*/ 2 w 7"/>
                <a:gd name="T5" fmla="*/ 68 h 68"/>
                <a:gd name="T6" fmla="*/ 0 w 7"/>
                <a:gd name="T7" fmla="*/ 1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8"/>
                    <a:pt x="4" y="68"/>
                    <a:pt x="2" y="68"/>
                  </a:cubicBezTo>
                  <a:cubicBezTo>
                    <a:pt x="0" y="1"/>
                    <a:pt x="0" y="1"/>
                    <a:pt x="0" y="1"/>
                  </a:cubicBezTo>
                  <a:cubicBezTo>
                    <a:pt x="2" y="1"/>
                    <a:pt x="4" y="1"/>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3" name="Freeform 447"/>
            <p:cNvSpPr>
              <a:spLocks/>
            </p:cNvSpPr>
            <p:nvPr/>
          </p:nvSpPr>
          <p:spPr bwMode="auto">
            <a:xfrm>
              <a:off x="10924366" y="-1461690"/>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8"/>
                    <a:pt x="3" y="68"/>
                    <a:pt x="2" y="68"/>
                  </a:cubicBezTo>
                  <a:cubicBezTo>
                    <a:pt x="0" y="1"/>
                    <a:pt x="0" y="1"/>
                    <a:pt x="0" y="1"/>
                  </a:cubicBezTo>
                  <a:cubicBezTo>
                    <a:pt x="1" y="1"/>
                    <a:pt x="3" y="1"/>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4" name="Freeform 448"/>
            <p:cNvSpPr>
              <a:spLocks/>
            </p:cNvSpPr>
            <p:nvPr/>
          </p:nvSpPr>
          <p:spPr bwMode="auto">
            <a:xfrm>
              <a:off x="10919604" y="-1460103"/>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5" name="Freeform 449"/>
            <p:cNvSpPr>
              <a:spLocks/>
            </p:cNvSpPr>
            <p:nvPr/>
          </p:nvSpPr>
          <p:spPr bwMode="auto">
            <a:xfrm>
              <a:off x="10916429" y="-146010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6" name="Freeform 450"/>
            <p:cNvSpPr>
              <a:spLocks/>
            </p:cNvSpPr>
            <p:nvPr/>
          </p:nvSpPr>
          <p:spPr bwMode="auto">
            <a:xfrm>
              <a:off x="10913254" y="-1460103"/>
              <a:ext cx="6350" cy="87313"/>
            </a:xfrm>
            <a:custGeom>
              <a:avLst/>
              <a:gdLst>
                <a:gd name="T0" fmla="*/ 2 w 4"/>
                <a:gd name="T1" fmla="*/ 0 h 67"/>
                <a:gd name="T2" fmla="*/ 4 w 4"/>
                <a:gd name="T3" fmla="*/ 67 h 67"/>
                <a:gd name="T4" fmla="*/ 3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3" y="67"/>
                  </a:cubicBezTo>
                  <a:cubicBezTo>
                    <a:pt x="3" y="67"/>
                    <a:pt x="2" y="67"/>
                    <a:pt x="2" y="67"/>
                  </a:cubicBezTo>
                  <a:cubicBezTo>
                    <a:pt x="0" y="0"/>
                    <a:pt x="0" y="0"/>
                    <a:pt x="0" y="0"/>
                  </a:cubicBezTo>
                  <a:cubicBezTo>
                    <a:pt x="0" y="0"/>
                    <a:pt x="1" y="0"/>
                    <a:pt x="2"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7" name="Freeform 451"/>
            <p:cNvSpPr>
              <a:spLocks/>
            </p:cNvSpPr>
            <p:nvPr/>
          </p:nvSpPr>
          <p:spPr bwMode="auto">
            <a:xfrm>
              <a:off x="10911666"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8" name="Freeform 452"/>
            <p:cNvSpPr>
              <a:spLocks/>
            </p:cNvSpPr>
            <p:nvPr/>
          </p:nvSpPr>
          <p:spPr bwMode="auto">
            <a:xfrm>
              <a:off x="10908491"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9" name="Freeform 453"/>
            <p:cNvSpPr>
              <a:spLocks/>
            </p:cNvSpPr>
            <p:nvPr/>
          </p:nvSpPr>
          <p:spPr bwMode="auto">
            <a:xfrm>
              <a:off x="10906904"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0" name="Freeform 454"/>
            <p:cNvSpPr>
              <a:spLocks/>
            </p:cNvSpPr>
            <p:nvPr/>
          </p:nvSpPr>
          <p:spPr bwMode="auto">
            <a:xfrm>
              <a:off x="10905316" y="-1461690"/>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1" name="Freeform 455"/>
            <p:cNvSpPr>
              <a:spLocks/>
            </p:cNvSpPr>
            <p:nvPr/>
          </p:nvSpPr>
          <p:spPr bwMode="auto">
            <a:xfrm>
              <a:off x="10902141" y="-146169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2" name="Freeform 456"/>
            <p:cNvSpPr>
              <a:spLocks/>
            </p:cNvSpPr>
            <p:nvPr/>
          </p:nvSpPr>
          <p:spPr bwMode="auto">
            <a:xfrm>
              <a:off x="10898966" y="-1463278"/>
              <a:ext cx="6350" cy="88900"/>
            </a:xfrm>
            <a:custGeom>
              <a:avLst/>
              <a:gdLst>
                <a:gd name="T0" fmla="*/ 3 w 5"/>
                <a:gd name="T1" fmla="*/ 2 h 69"/>
                <a:gd name="T2" fmla="*/ 5 w 5"/>
                <a:gd name="T3" fmla="*/ 69 h 69"/>
                <a:gd name="T4" fmla="*/ 4 w 5"/>
                <a:gd name="T5" fmla="*/ 68 h 69"/>
                <a:gd name="T6" fmla="*/ 2 w 5"/>
                <a:gd name="T7" fmla="*/ 67 h 69"/>
                <a:gd name="T8" fmla="*/ 0 w 5"/>
                <a:gd name="T9" fmla="*/ 0 h 69"/>
                <a:gd name="T10" fmla="*/ 2 w 5"/>
                <a:gd name="T11" fmla="*/ 1 h 69"/>
                <a:gd name="T12" fmla="*/ 3 w 5"/>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5" h="69">
                  <a:moveTo>
                    <a:pt x="3" y="2"/>
                  </a:moveTo>
                  <a:cubicBezTo>
                    <a:pt x="5" y="69"/>
                    <a:pt x="5" y="69"/>
                    <a:pt x="5" y="69"/>
                  </a:cubicBezTo>
                  <a:cubicBezTo>
                    <a:pt x="5" y="69"/>
                    <a:pt x="4" y="68"/>
                    <a:pt x="4" y="68"/>
                  </a:cubicBezTo>
                  <a:cubicBezTo>
                    <a:pt x="3" y="68"/>
                    <a:pt x="2" y="67"/>
                    <a:pt x="2" y="67"/>
                  </a:cubicBezTo>
                  <a:cubicBezTo>
                    <a:pt x="0" y="0"/>
                    <a:pt x="0" y="0"/>
                    <a:pt x="0" y="0"/>
                  </a:cubicBezTo>
                  <a:cubicBezTo>
                    <a:pt x="0" y="0"/>
                    <a:pt x="1" y="1"/>
                    <a:pt x="2" y="1"/>
                  </a:cubicBezTo>
                  <a:cubicBezTo>
                    <a:pt x="2" y="1"/>
                    <a:pt x="3" y="2"/>
                    <a:pt x="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3" name="Freeform 457"/>
            <p:cNvSpPr>
              <a:spLocks/>
            </p:cNvSpPr>
            <p:nvPr/>
          </p:nvSpPr>
          <p:spPr bwMode="auto">
            <a:xfrm>
              <a:off x="10895791" y="-14632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4" name="Freeform 458"/>
            <p:cNvSpPr>
              <a:spLocks/>
            </p:cNvSpPr>
            <p:nvPr/>
          </p:nvSpPr>
          <p:spPr bwMode="auto">
            <a:xfrm>
              <a:off x="10895791" y="-1464865"/>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7"/>
                    <a:pt x="2" y="67"/>
                  </a:cubicBezTo>
                  <a:cubicBezTo>
                    <a:pt x="0" y="0"/>
                    <a:pt x="0" y="0"/>
                    <a:pt x="0" y="0"/>
                  </a:cubicBezTo>
                  <a:cubicBezTo>
                    <a:pt x="0"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5" name="Freeform 459"/>
            <p:cNvSpPr>
              <a:spLocks/>
            </p:cNvSpPr>
            <p:nvPr/>
          </p:nvSpPr>
          <p:spPr bwMode="auto">
            <a:xfrm>
              <a:off x="10892616"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6" name="Freeform 460"/>
            <p:cNvSpPr>
              <a:spLocks/>
            </p:cNvSpPr>
            <p:nvPr/>
          </p:nvSpPr>
          <p:spPr bwMode="auto">
            <a:xfrm>
              <a:off x="10891029" y="-1464865"/>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7" name="Freeform 461"/>
            <p:cNvSpPr>
              <a:spLocks/>
            </p:cNvSpPr>
            <p:nvPr/>
          </p:nvSpPr>
          <p:spPr bwMode="auto">
            <a:xfrm>
              <a:off x="10889441"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8" name="Freeform 462"/>
            <p:cNvSpPr>
              <a:spLocks/>
            </p:cNvSpPr>
            <p:nvPr/>
          </p:nvSpPr>
          <p:spPr bwMode="auto">
            <a:xfrm>
              <a:off x="10886266"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9" name="Freeform 463"/>
            <p:cNvSpPr>
              <a:spLocks/>
            </p:cNvSpPr>
            <p:nvPr/>
          </p:nvSpPr>
          <p:spPr bwMode="auto">
            <a:xfrm>
              <a:off x="14353366" y="-1587103"/>
              <a:ext cx="31750" cy="111125"/>
            </a:xfrm>
            <a:custGeom>
              <a:avLst/>
              <a:gdLst>
                <a:gd name="T0" fmla="*/ 19 w 20"/>
                <a:gd name="T1" fmla="*/ 15 h 70"/>
                <a:gd name="T2" fmla="*/ 20 w 20"/>
                <a:gd name="T3" fmla="*/ 70 h 70"/>
                <a:gd name="T4" fmla="*/ 2 w 20"/>
                <a:gd name="T5" fmla="*/ 55 h 70"/>
                <a:gd name="T6" fmla="*/ 0 w 20"/>
                <a:gd name="T7" fmla="*/ 0 h 70"/>
                <a:gd name="T8" fmla="*/ 19 w 20"/>
                <a:gd name="T9" fmla="*/ 15 h 70"/>
              </a:gdLst>
              <a:ahLst/>
              <a:cxnLst>
                <a:cxn ang="0">
                  <a:pos x="T0" y="T1"/>
                </a:cxn>
                <a:cxn ang="0">
                  <a:pos x="T2" y="T3"/>
                </a:cxn>
                <a:cxn ang="0">
                  <a:pos x="T4" y="T5"/>
                </a:cxn>
                <a:cxn ang="0">
                  <a:pos x="T6" y="T7"/>
                </a:cxn>
                <a:cxn ang="0">
                  <a:pos x="T8" y="T9"/>
                </a:cxn>
              </a:cxnLst>
              <a:rect l="0" t="0" r="r" b="b"/>
              <a:pathLst>
                <a:path w="20" h="70">
                  <a:moveTo>
                    <a:pt x="19" y="15"/>
                  </a:moveTo>
                  <a:lnTo>
                    <a:pt x="20" y="70"/>
                  </a:lnTo>
                  <a:lnTo>
                    <a:pt x="2" y="55"/>
                  </a:lnTo>
                  <a:lnTo>
                    <a:pt x="0" y="0"/>
                  </a:lnTo>
                  <a:lnTo>
                    <a:pt x="19" y="1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0" name="Freeform 464"/>
            <p:cNvSpPr>
              <a:spLocks/>
            </p:cNvSpPr>
            <p:nvPr/>
          </p:nvSpPr>
          <p:spPr bwMode="auto">
            <a:xfrm>
              <a:off x="11141854" y="-1466453"/>
              <a:ext cx="6350" cy="90488"/>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5" y="69"/>
                    <a:pt x="4" y="68"/>
                    <a:pt x="2" y="67"/>
                  </a:cubicBezTo>
                  <a:cubicBezTo>
                    <a:pt x="0" y="0"/>
                    <a:pt x="0" y="0"/>
                    <a:pt x="0" y="0"/>
                  </a:cubicBezTo>
                  <a:cubicBezTo>
                    <a:pt x="2" y="1"/>
                    <a:pt x="3" y="2"/>
                    <a:pt x="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1" name="Freeform 465"/>
            <p:cNvSpPr>
              <a:spLocks/>
            </p:cNvSpPr>
            <p:nvPr/>
          </p:nvSpPr>
          <p:spPr bwMode="auto">
            <a:xfrm>
              <a:off x="11140266" y="-14664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2" name="Freeform 466"/>
            <p:cNvSpPr>
              <a:spLocks/>
            </p:cNvSpPr>
            <p:nvPr/>
          </p:nvSpPr>
          <p:spPr bwMode="auto">
            <a:xfrm>
              <a:off x="11137091" y="-1468040"/>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7"/>
                    <a:pt x="2" y="67"/>
                  </a:cubicBezTo>
                  <a:cubicBezTo>
                    <a:pt x="0" y="0"/>
                    <a:pt x="0" y="0"/>
                    <a:pt x="0" y="0"/>
                  </a:cubicBezTo>
                  <a:cubicBezTo>
                    <a:pt x="1" y="0"/>
                    <a:pt x="2" y="0"/>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3" name="Freeform 467"/>
            <p:cNvSpPr>
              <a:spLocks/>
            </p:cNvSpPr>
            <p:nvPr/>
          </p:nvSpPr>
          <p:spPr bwMode="auto">
            <a:xfrm>
              <a:off x="11135504" y="-146804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4" name="Freeform 468"/>
            <p:cNvSpPr>
              <a:spLocks/>
            </p:cNvSpPr>
            <p:nvPr/>
          </p:nvSpPr>
          <p:spPr bwMode="auto">
            <a:xfrm>
              <a:off x="11130741" y="-1469628"/>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5" name="Freeform 469"/>
            <p:cNvSpPr>
              <a:spLocks/>
            </p:cNvSpPr>
            <p:nvPr/>
          </p:nvSpPr>
          <p:spPr bwMode="auto">
            <a:xfrm>
              <a:off x="11127566" y="-146962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6" name="Freeform 470"/>
            <p:cNvSpPr>
              <a:spLocks/>
            </p:cNvSpPr>
            <p:nvPr/>
          </p:nvSpPr>
          <p:spPr bwMode="auto">
            <a:xfrm>
              <a:off x="11118041" y="-1469628"/>
              <a:ext cx="12700" cy="87313"/>
            </a:xfrm>
            <a:custGeom>
              <a:avLst/>
              <a:gdLst>
                <a:gd name="T0" fmla="*/ 8 w 10"/>
                <a:gd name="T1" fmla="*/ 0 h 67"/>
                <a:gd name="T2" fmla="*/ 10 w 10"/>
                <a:gd name="T3" fmla="*/ 67 h 67"/>
                <a:gd name="T4" fmla="*/ 7 w 10"/>
                <a:gd name="T5" fmla="*/ 67 h 67"/>
                <a:gd name="T6" fmla="*/ 2 w 10"/>
                <a:gd name="T7" fmla="*/ 67 h 67"/>
                <a:gd name="T8" fmla="*/ 0 w 10"/>
                <a:gd name="T9" fmla="*/ 0 h 67"/>
                <a:gd name="T10" fmla="*/ 5 w 10"/>
                <a:gd name="T11" fmla="*/ 0 h 67"/>
                <a:gd name="T12" fmla="*/ 8 w 10"/>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0" h="67">
                  <a:moveTo>
                    <a:pt x="8" y="0"/>
                  </a:moveTo>
                  <a:cubicBezTo>
                    <a:pt x="10" y="67"/>
                    <a:pt x="10" y="67"/>
                    <a:pt x="10" y="67"/>
                  </a:cubicBezTo>
                  <a:cubicBezTo>
                    <a:pt x="9" y="67"/>
                    <a:pt x="8" y="67"/>
                    <a:pt x="7" y="67"/>
                  </a:cubicBezTo>
                  <a:cubicBezTo>
                    <a:pt x="5" y="67"/>
                    <a:pt x="3" y="67"/>
                    <a:pt x="2" y="67"/>
                  </a:cubicBezTo>
                  <a:cubicBezTo>
                    <a:pt x="0" y="0"/>
                    <a:pt x="0" y="0"/>
                    <a:pt x="0" y="0"/>
                  </a:cubicBezTo>
                  <a:cubicBezTo>
                    <a:pt x="2" y="0"/>
                    <a:pt x="3" y="0"/>
                    <a:pt x="5" y="0"/>
                  </a:cubicBezTo>
                  <a:cubicBezTo>
                    <a:pt x="6" y="0"/>
                    <a:pt x="7" y="0"/>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7" name="Freeform 471"/>
            <p:cNvSpPr>
              <a:spLocks/>
            </p:cNvSpPr>
            <p:nvPr/>
          </p:nvSpPr>
          <p:spPr bwMode="auto">
            <a:xfrm>
              <a:off x="11076766" y="-1471215"/>
              <a:ext cx="42863" cy="88900"/>
            </a:xfrm>
            <a:custGeom>
              <a:avLst/>
              <a:gdLst>
                <a:gd name="T0" fmla="*/ 33 w 35"/>
                <a:gd name="T1" fmla="*/ 2 h 69"/>
                <a:gd name="T2" fmla="*/ 35 w 35"/>
                <a:gd name="T3" fmla="*/ 69 h 69"/>
                <a:gd name="T4" fmla="*/ 2 w 35"/>
                <a:gd name="T5" fmla="*/ 67 h 69"/>
                <a:gd name="T6" fmla="*/ 0 w 35"/>
                <a:gd name="T7" fmla="*/ 0 h 69"/>
                <a:gd name="T8" fmla="*/ 33 w 35"/>
                <a:gd name="T9" fmla="*/ 2 h 69"/>
              </a:gdLst>
              <a:ahLst/>
              <a:cxnLst>
                <a:cxn ang="0">
                  <a:pos x="T0" y="T1"/>
                </a:cxn>
                <a:cxn ang="0">
                  <a:pos x="T2" y="T3"/>
                </a:cxn>
                <a:cxn ang="0">
                  <a:pos x="T4" y="T5"/>
                </a:cxn>
                <a:cxn ang="0">
                  <a:pos x="T6" y="T7"/>
                </a:cxn>
                <a:cxn ang="0">
                  <a:pos x="T8" y="T9"/>
                </a:cxn>
              </a:cxnLst>
              <a:rect l="0" t="0" r="r" b="b"/>
              <a:pathLst>
                <a:path w="35" h="69">
                  <a:moveTo>
                    <a:pt x="33" y="2"/>
                  </a:moveTo>
                  <a:cubicBezTo>
                    <a:pt x="35" y="69"/>
                    <a:pt x="35" y="69"/>
                    <a:pt x="35" y="69"/>
                  </a:cubicBezTo>
                  <a:cubicBezTo>
                    <a:pt x="25" y="69"/>
                    <a:pt x="13" y="68"/>
                    <a:pt x="2" y="67"/>
                  </a:cubicBezTo>
                  <a:cubicBezTo>
                    <a:pt x="0" y="0"/>
                    <a:pt x="0" y="0"/>
                    <a:pt x="0" y="0"/>
                  </a:cubicBezTo>
                  <a:cubicBezTo>
                    <a:pt x="11" y="1"/>
                    <a:pt x="23" y="2"/>
                    <a:pt x="3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8" name="Freeform 472"/>
            <p:cNvSpPr>
              <a:spLocks/>
            </p:cNvSpPr>
            <p:nvPr/>
          </p:nvSpPr>
          <p:spPr bwMode="auto">
            <a:xfrm>
              <a:off x="11065654" y="-1471215"/>
              <a:ext cx="12700" cy="87313"/>
            </a:xfrm>
            <a:custGeom>
              <a:avLst/>
              <a:gdLst>
                <a:gd name="T0" fmla="*/ 8 w 10"/>
                <a:gd name="T1" fmla="*/ 0 h 67"/>
                <a:gd name="T2" fmla="*/ 10 w 10"/>
                <a:gd name="T3" fmla="*/ 67 h 67"/>
                <a:gd name="T4" fmla="*/ 2 w 10"/>
                <a:gd name="T5" fmla="*/ 67 h 67"/>
                <a:gd name="T6" fmla="*/ 0 w 10"/>
                <a:gd name="T7" fmla="*/ 0 h 67"/>
                <a:gd name="T8" fmla="*/ 8 w 10"/>
                <a:gd name="T9" fmla="*/ 0 h 67"/>
              </a:gdLst>
              <a:ahLst/>
              <a:cxnLst>
                <a:cxn ang="0">
                  <a:pos x="T0" y="T1"/>
                </a:cxn>
                <a:cxn ang="0">
                  <a:pos x="T2" y="T3"/>
                </a:cxn>
                <a:cxn ang="0">
                  <a:pos x="T4" y="T5"/>
                </a:cxn>
                <a:cxn ang="0">
                  <a:pos x="T6" y="T7"/>
                </a:cxn>
                <a:cxn ang="0">
                  <a:pos x="T8" y="T9"/>
                </a:cxn>
              </a:cxnLst>
              <a:rect l="0" t="0" r="r" b="b"/>
              <a:pathLst>
                <a:path w="10" h="67">
                  <a:moveTo>
                    <a:pt x="8" y="0"/>
                  </a:moveTo>
                  <a:cubicBezTo>
                    <a:pt x="10" y="67"/>
                    <a:pt x="10" y="67"/>
                    <a:pt x="10" y="67"/>
                  </a:cubicBezTo>
                  <a:cubicBezTo>
                    <a:pt x="7" y="67"/>
                    <a:pt x="5" y="67"/>
                    <a:pt x="2" y="67"/>
                  </a:cubicBezTo>
                  <a:cubicBezTo>
                    <a:pt x="0" y="0"/>
                    <a:pt x="0" y="0"/>
                    <a:pt x="0" y="0"/>
                  </a:cubicBezTo>
                  <a:cubicBezTo>
                    <a:pt x="3" y="0"/>
                    <a:pt x="5" y="0"/>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9" name="Freeform 473"/>
            <p:cNvSpPr>
              <a:spLocks/>
            </p:cNvSpPr>
            <p:nvPr/>
          </p:nvSpPr>
          <p:spPr bwMode="auto">
            <a:xfrm>
              <a:off x="11146616" y="-1471215"/>
              <a:ext cx="42863" cy="95250"/>
            </a:xfrm>
            <a:custGeom>
              <a:avLst/>
              <a:gdLst>
                <a:gd name="T0" fmla="*/ 26 w 27"/>
                <a:gd name="T1" fmla="*/ 0 h 60"/>
                <a:gd name="T2" fmla="*/ 27 w 27"/>
                <a:gd name="T3" fmla="*/ 56 h 60"/>
                <a:gd name="T4" fmla="*/ 1 w 27"/>
                <a:gd name="T5" fmla="*/ 60 h 60"/>
                <a:gd name="T6" fmla="*/ 0 w 27"/>
                <a:gd name="T7" fmla="*/ 5 h 60"/>
                <a:gd name="T8" fmla="*/ 26 w 27"/>
                <a:gd name="T9" fmla="*/ 0 h 60"/>
              </a:gdLst>
              <a:ahLst/>
              <a:cxnLst>
                <a:cxn ang="0">
                  <a:pos x="T0" y="T1"/>
                </a:cxn>
                <a:cxn ang="0">
                  <a:pos x="T2" y="T3"/>
                </a:cxn>
                <a:cxn ang="0">
                  <a:pos x="T4" y="T5"/>
                </a:cxn>
                <a:cxn ang="0">
                  <a:pos x="T6" y="T7"/>
                </a:cxn>
                <a:cxn ang="0">
                  <a:pos x="T8" y="T9"/>
                </a:cxn>
              </a:cxnLst>
              <a:rect l="0" t="0" r="r" b="b"/>
              <a:pathLst>
                <a:path w="27" h="60">
                  <a:moveTo>
                    <a:pt x="26" y="0"/>
                  </a:moveTo>
                  <a:lnTo>
                    <a:pt x="27" y="56"/>
                  </a:lnTo>
                  <a:lnTo>
                    <a:pt x="1" y="60"/>
                  </a:lnTo>
                  <a:lnTo>
                    <a:pt x="0" y="5"/>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0" name="Freeform 474"/>
            <p:cNvSpPr>
              <a:spLocks/>
            </p:cNvSpPr>
            <p:nvPr/>
          </p:nvSpPr>
          <p:spPr bwMode="auto">
            <a:xfrm>
              <a:off x="12192779" y="-1496615"/>
              <a:ext cx="15875" cy="90488"/>
            </a:xfrm>
            <a:custGeom>
              <a:avLst/>
              <a:gdLst>
                <a:gd name="T0" fmla="*/ 9 w 10"/>
                <a:gd name="T1" fmla="*/ 2 h 57"/>
                <a:gd name="T2" fmla="*/ 10 w 10"/>
                <a:gd name="T3" fmla="*/ 57 h 57"/>
                <a:gd name="T4" fmla="*/ 1 w 10"/>
                <a:gd name="T5" fmla="*/ 55 h 57"/>
                <a:gd name="T6" fmla="*/ 0 w 10"/>
                <a:gd name="T7" fmla="*/ 0 h 57"/>
                <a:gd name="T8" fmla="*/ 9 w 10"/>
                <a:gd name="T9" fmla="*/ 2 h 57"/>
              </a:gdLst>
              <a:ahLst/>
              <a:cxnLst>
                <a:cxn ang="0">
                  <a:pos x="T0" y="T1"/>
                </a:cxn>
                <a:cxn ang="0">
                  <a:pos x="T2" y="T3"/>
                </a:cxn>
                <a:cxn ang="0">
                  <a:pos x="T4" y="T5"/>
                </a:cxn>
                <a:cxn ang="0">
                  <a:pos x="T6" y="T7"/>
                </a:cxn>
                <a:cxn ang="0">
                  <a:pos x="T8" y="T9"/>
                </a:cxn>
              </a:cxnLst>
              <a:rect l="0" t="0" r="r" b="b"/>
              <a:pathLst>
                <a:path w="10" h="57">
                  <a:moveTo>
                    <a:pt x="9" y="2"/>
                  </a:moveTo>
                  <a:lnTo>
                    <a:pt x="10" y="57"/>
                  </a:lnTo>
                  <a:lnTo>
                    <a:pt x="1" y="55"/>
                  </a:lnTo>
                  <a:lnTo>
                    <a:pt x="0" y="0"/>
                  </a:lnTo>
                  <a:lnTo>
                    <a:pt x="9"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1" name="Freeform 475"/>
            <p:cNvSpPr>
              <a:spLocks/>
            </p:cNvSpPr>
            <p:nvPr/>
          </p:nvSpPr>
          <p:spPr bwMode="auto">
            <a:xfrm>
              <a:off x="12207066" y="-1493440"/>
              <a:ext cx="128588" cy="87313"/>
            </a:xfrm>
            <a:custGeom>
              <a:avLst/>
              <a:gdLst>
                <a:gd name="T0" fmla="*/ 80 w 81"/>
                <a:gd name="T1" fmla="*/ 0 h 55"/>
                <a:gd name="T2" fmla="*/ 81 w 81"/>
                <a:gd name="T3" fmla="*/ 55 h 55"/>
                <a:gd name="T4" fmla="*/ 1 w 81"/>
                <a:gd name="T5" fmla="*/ 55 h 55"/>
                <a:gd name="T6" fmla="*/ 0 w 81"/>
                <a:gd name="T7" fmla="*/ 0 h 55"/>
                <a:gd name="T8" fmla="*/ 80 w 81"/>
                <a:gd name="T9" fmla="*/ 0 h 55"/>
              </a:gdLst>
              <a:ahLst/>
              <a:cxnLst>
                <a:cxn ang="0">
                  <a:pos x="T0" y="T1"/>
                </a:cxn>
                <a:cxn ang="0">
                  <a:pos x="T2" y="T3"/>
                </a:cxn>
                <a:cxn ang="0">
                  <a:pos x="T4" y="T5"/>
                </a:cxn>
                <a:cxn ang="0">
                  <a:pos x="T6" y="T7"/>
                </a:cxn>
                <a:cxn ang="0">
                  <a:pos x="T8" y="T9"/>
                </a:cxn>
              </a:cxnLst>
              <a:rect l="0" t="0" r="r" b="b"/>
              <a:pathLst>
                <a:path w="81" h="55">
                  <a:moveTo>
                    <a:pt x="80" y="0"/>
                  </a:moveTo>
                  <a:lnTo>
                    <a:pt x="81" y="55"/>
                  </a:lnTo>
                  <a:lnTo>
                    <a:pt x="1" y="55"/>
                  </a:lnTo>
                  <a:lnTo>
                    <a:pt x="0" y="0"/>
                  </a:lnTo>
                  <a:lnTo>
                    <a:pt x="8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2" name="Freeform 476"/>
            <p:cNvSpPr>
              <a:spLocks/>
            </p:cNvSpPr>
            <p:nvPr/>
          </p:nvSpPr>
          <p:spPr bwMode="auto">
            <a:xfrm>
              <a:off x="14383529" y="-1563290"/>
              <a:ext cx="9525" cy="100013"/>
            </a:xfrm>
            <a:custGeom>
              <a:avLst/>
              <a:gdLst>
                <a:gd name="T0" fmla="*/ 4 w 6"/>
                <a:gd name="T1" fmla="*/ 7 h 63"/>
                <a:gd name="T2" fmla="*/ 6 w 6"/>
                <a:gd name="T3" fmla="*/ 63 h 63"/>
                <a:gd name="T4" fmla="*/ 1 w 6"/>
                <a:gd name="T5" fmla="*/ 55 h 63"/>
                <a:gd name="T6" fmla="*/ 0 w 6"/>
                <a:gd name="T7" fmla="*/ 0 h 63"/>
                <a:gd name="T8" fmla="*/ 4 w 6"/>
                <a:gd name="T9" fmla="*/ 7 h 63"/>
              </a:gdLst>
              <a:ahLst/>
              <a:cxnLst>
                <a:cxn ang="0">
                  <a:pos x="T0" y="T1"/>
                </a:cxn>
                <a:cxn ang="0">
                  <a:pos x="T2" y="T3"/>
                </a:cxn>
                <a:cxn ang="0">
                  <a:pos x="T4" y="T5"/>
                </a:cxn>
                <a:cxn ang="0">
                  <a:pos x="T6" y="T7"/>
                </a:cxn>
                <a:cxn ang="0">
                  <a:pos x="T8" y="T9"/>
                </a:cxn>
              </a:cxnLst>
              <a:rect l="0" t="0" r="r" b="b"/>
              <a:pathLst>
                <a:path w="6" h="63">
                  <a:moveTo>
                    <a:pt x="4" y="7"/>
                  </a:moveTo>
                  <a:lnTo>
                    <a:pt x="6" y="63"/>
                  </a:lnTo>
                  <a:lnTo>
                    <a:pt x="1" y="55"/>
                  </a:lnTo>
                  <a:lnTo>
                    <a:pt x="0" y="0"/>
                  </a:lnTo>
                  <a:lnTo>
                    <a:pt x="4"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3" name="Freeform 477"/>
            <p:cNvSpPr>
              <a:spLocks/>
            </p:cNvSpPr>
            <p:nvPr/>
          </p:nvSpPr>
          <p:spPr bwMode="auto">
            <a:xfrm>
              <a:off x="14389879" y="-1552178"/>
              <a:ext cx="23813" cy="88900"/>
            </a:xfrm>
            <a:custGeom>
              <a:avLst/>
              <a:gdLst>
                <a:gd name="T0" fmla="*/ 14 w 15"/>
                <a:gd name="T1" fmla="*/ 1 h 56"/>
                <a:gd name="T2" fmla="*/ 15 w 15"/>
                <a:gd name="T3" fmla="*/ 56 h 56"/>
                <a:gd name="T4" fmla="*/ 2 w 15"/>
                <a:gd name="T5" fmla="*/ 56 h 56"/>
                <a:gd name="T6" fmla="*/ 0 w 15"/>
                <a:gd name="T7" fmla="*/ 0 h 56"/>
                <a:gd name="T8" fmla="*/ 14 w 15"/>
                <a:gd name="T9" fmla="*/ 1 h 56"/>
              </a:gdLst>
              <a:ahLst/>
              <a:cxnLst>
                <a:cxn ang="0">
                  <a:pos x="T0" y="T1"/>
                </a:cxn>
                <a:cxn ang="0">
                  <a:pos x="T2" y="T3"/>
                </a:cxn>
                <a:cxn ang="0">
                  <a:pos x="T4" y="T5"/>
                </a:cxn>
                <a:cxn ang="0">
                  <a:pos x="T6" y="T7"/>
                </a:cxn>
                <a:cxn ang="0">
                  <a:pos x="T8" y="T9"/>
                </a:cxn>
              </a:cxnLst>
              <a:rect l="0" t="0" r="r" b="b"/>
              <a:pathLst>
                <a:path w="15" h="56">
                  <a:moveTo>
                    <a:pt x="14" y="1"/>
                  </a:moveTo>
                  <a:lnTo>
                    <a:pt x="15" y="56"/>
                  </a:lnTo>
                  <a:lnTo>
                    <a:pt x="2" y="56"/>
                  </a:lnTo>
                  <a:lnTo>
                    <a:pt x="0" y="0"/>
                  </a:lnTo>
                  <a:lnTo>
                    <a:pt x="1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4" name="Freeform 478"/>
            <p:cNvSpPr>
              <a:spLocks/>
            </p:cNvSpPr>
            <p:nvPr/>
          </p:nvSpPr>
          <p:spPr bwMode="auto">
            <a:xfrm>
              <a:off x="16004366" y="-1620440"/>
              <a:ext cx="22225" cy="111125"/>
            </a:xfrm>
            <a:custGeom>
              <a:avLst/>
              <a:gdLst>
                <a:gd name="T0" fmla="*/ 12 w 14"/>
                <a:gd name="T1" fmla="*/ 0 h 70"/>
                <a:gd name="T2" fmla="*/ 14 w 14"/>
                <a:gd name="T3" fmla="*/ 55 h 70"/>
                <a:gd name="T4" fmla="*/ 1 w 14"/>
                <a:gd name="T5" fmla="*/ 70 h 70"/>
                <a:gd name="T6" fmla="*/ 0 w 14"/>
                <a:gd name="T7" fmla="*/ 15 h 70"/>
                <a:gd name="T8" fmla="*/ 12 w 14"/>
                <a:gd name="T9" fmla="*/ 0 h 70"/>
              </a:gdLst>
              <a:ahLst/>
              <a:cxnLst>
                <a:cxn ang="0">
                  <a:pos x="T0" y="T1"/>
                </a:cxn>
                <a:cxn ang="0">
                  <a:pos x="T2" y="T3"/>
                </a:cxn>
                <a:cxn ang="0">
                  <a:pos x="T4" y="T5"/>
                </a:cxn>
                <a:cxn ang="0">
                  <a:pos x="T6" y="T7"/>
                </a:cxn>
                <a:cxn ang="0">
                  <a:pos x="T8" y="T9"/>
                </a:cxn>
              </a:cxnLst>
              <a:rect l="0" t="0" r="r" b="b"/>
              <a:pathLst>
                <a:path w="14" h="70">
                  <a:moveTo>
                    <a:pt x="12" y="0"/>
                  </a:moveTo>
                  <a:lnTo>
                    <a:pt x="14" y="55"/>
                  </a:lnTo>
                  <a:lnTo>
                    <a:pt x="1" y="70"/>
                  </a:lnTo>
                  <a:lnTo>
                    <a:pt x="0" y="15"/>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5" name="Freeform 479"/>
            <p:cNvSpPr>
              <a:spLocks/>
            </p:cNvSpPr>
            <p:nvPr/>
          </p:nvSpPr>
          <p:spPr bwMode="auto">
            <a:xfrm>
              <a:off x="12334066" y="-1493440"/>
              <a:ext cx="26988" cy="95250"/>
            </a:xfrm>
            <a:custGeom>
              <a:avLst/>
              <a:gdLst>
                <a:gd name="T0" fmla="*/ 16 w 17"/>
                <a:gd name="T1" fmla="*/ 5 h 60"/>
                <a:gd name="T2" fmla="*/ 17 w 17"/>
                <a:gd name="T3" fmla="*/ 60 h 60"/>
                <a:gd name="T4" fmla="*/ 1 w 17"/>
                <a:gd name="T5" fmla="*/ 55 h 60"/>
                <a:gd name="T6" fmla="*/ 0 w 17"/>
                <a:gd name="T7" fmla="*/ 0 h 60"/>
                <a:gd name="T8" fmla="*/ 16 w 17"/>
                <a:gd name="T9" fmla="*/ 5 h 60"/>
              </a:gdLst>
              <a:ahLst/>
              <a:cxnLst>
                <a:cxn ang="0">
                  <a:pos x="T0" y="T1"/>
                </a:cxn>
                <a:cxn ang="0">
                  <a:pos x="T2" y="T3"/>
                </a:cxn>
                <a:cxn ang="0">
                  <a:pos x="T4" y="T5"/>
                </a:cxn>
                <a:cxn ang="0">
                  <a:pos x="T6" y="T7"/>
                </a:cxn>
                <a:cxn ang="0">
                  <a:pos x="T8" y="T9"/>
                </a:cxn>
              </a:cxnLst>
              <a:rect l="0" t="0" r="r" b="b"/>
              <a:pathLst>
                <a:path w="17" h="60">
                  <a:moveTo>
                    <a:pt x="16" y="5"/>
                  </a:moveTo>
                  <a:lnTo>
                    <a:pt x="17" y="60"/>
                  </a:lnTo>
                  <a:lnTo>
                    <a:pt x="1" y="55"/>
                  </a:lnTo>
                  <a:lnTo>
                    <a:pt x="0" y="0"/>
                  </a:lnTo>
                  <a:lnTo>
                    <a:pt x="16"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6" name="Freeform 480"/>
            <p:cNvSpPr>
              <a:spLocks/>
            </p:cNvSpPr>
            <p:nvPr/>
          </p:nvSpPr>
          <p:spPr bwMode="auto">
            <a:xfrm>
              <a:off x="12359466" y="-1487090"/>
              <a:ext cx="28575" cy="88900"/>
            </a:xfrm>
            <a:custGeom>
              <a:avLst/>
              <a:gdLst>
                <a:gd name="T0" fmla="*/ 16 w 18"/>
                <a:gd name="T1" fmla="*/ 0 h 56"/>
                <a:gd name="T2" fmla="*/ 18 w 18"/>
                <a:gd name="T3" fmla="*/ 55 h 56"/>
                <a:gd name="T4" fmla="*/ 1 w 18"/>
                <a:gd name="T5" fmla="*/ 56 h 56"/>
                <a:gd name="T6" fmla="*/ 0 w 18"/>
                <a:gd name="T7" fmla="*/ 1 h 56"/>
                <a:gd name="T8" fmla="*/ 16 w 18"/>
                <a:gd name="T9" fmla="*/ 0 h 56"/>
              </a:gdLst>
              <a:ahLst/>
              <a:cxnLst>
                <a:cxn ang="0">
                  <a:pos x="T0" y="T1"/>
                </a:cxn>
                <a:cxn ang="0">
                  <a:pos x="T2" y="T3"/>
                </a:cxn>
                <a:cxn ang="0">
                  <a:pos x="T4" y="T5"/>
                </a:cxn>
                <a:cxn ang="0">
                  <a:pos x="T6" y="T7"/>
                </a:cxn>
                <a:cxn ang="0">
                  <a:pos x="T8" y="T9"/>
                </a:cxn>
              </a:cxnLst>
              <a:rect l="0" t="0" r="r" b="b"/>
              <a:pathLst>
                <a:path w="18" h="56">
                  <a:moveTo>
                    <a:pt x="16" y="0"/>
                  </a:moveTo>
                  <a:lnTo>
                    <a:pt x="18" y="55"/>
                  </a:lnTo>
                  <a:lnTo>
                    <a:pt x="1" y="56"/>
                  </a:lnTo>
                  <a:lnTo>
                    <a:pt x="0" y="1"/>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7" name="Freeform 481"/>
            <p:cNvSpPr>
              <a:spLocks/>
            </p:cNvSpPr>
            <p:nvPr/>
          </p:nvSpPr>
          <p:spPr bwMode="auto">
            <a:xfrm>
              <a:off x="13765991" y="-1555353"/>
              <a:ext cx="34925" cy="114300"/>
            </a:xfrm>
            <a:custGeom>
              <a:avLst/>
              <a:gdLst>
                <a:gd name="T0" fmla="*/ 20 w 22"/>
                <a:gd name="T1" fmla="*/ 0 h 72"/>
                <a:gd name="T2" fmla="*/ 22 w 22"/>
                <a:gd name="T3" fmla="*/ 55 h 72"/>
                <a:gd name="T4" fmla="*/ 1 w 22"/>
                <a:gd name="T5" fmla="*/ 72 h 72"/>
                <a:gd name="T6" fmla="*/ 0 w 22"/>
                <a:gd name="T7" fmla="*/ 16 h 72"/>
                <a:gd name="T8" fmla="*/ 20 w 22"/>
                <a:gd name="T9" fmla="*/ 0 h 72"/>
              </a:gdLst>
              <a:ahLst/>
              <a:cxnLst>
                <a:cxn ang="0">
                  <a:pos x="T0" y="T1"/>
                </a:cxn>
                <a:cxn ang="0">
                  <a:pos x="T2" y="T3"/>
                </a:cxn>
                <a:cxn ang="0">
                  <a:pos x="T4" y="T5"/>
                </a:cxn>
                <a:cxn ang="0">
                  <a:pos x="T6" y="T7"/>
                </a:cxn>
                <a:cxn ang="0">
                  <a:pos x="T8" y="T9"/>
                </a:cxn>
              </a:cxnLst>
              <a:rect l="0" t="0" r="r" b="b"/>
              <a:pathLst>
                <a:path w="22" h="72">
                  <a:moveTo>
                    <a:pt x="20" y="0"/>
                  </a:moveTo>
                  <a:lnTo>
                    <a:pt x="22" y="55"/>
                  </a:lnTo>
                  <a:lnTo>
                    <a:pt x="1" y="72"/>
                  </a:lnTo>
                  <a:lnTo>
                    <a:pt x="0" y="16"/>
                  </a:lnTo>
                  <a:lnTo>
                    <a:pt x="2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8" name="Freeform 482"/>
            <p:cNvSpPr>
              <a:spLocks/>
            </p:cNvSpPr>
            <p:nvPr/>
          </p:nvSpPr>
          <p:spPr bwMode="auto">
            <a:xfrm>
              <a:off x="14412104" y="-1550590"/>
              <a:ext cx="15875" cy="90488"/>
            </a:xfrm>
            <a:custGeom>
              <a:avLst/>
              <a:gdLst>
                <a:gd name="T0" fmla="*/ 8 w 10"/>
                <a:gd name="T1" fmla="*/ 2 h 57"/>
                <a:gd name="T2" fmla="*/ 10 w 10"/>
                <a:gd name="T3" fmla="*/ 57 h 57"/>
                <a:gd name="T4" fmla="*/ 1 w 10"/>
                <a:gd name="T5" fmla="*/ 55 h 57"/>
                <a:gd name="T6" fmla="*/ 0 w 10"/>
                <a:gd name="T7" fmla="*/ 0 h 57"/>
                <a:gd name="T8" fmla="*/ 8 w 10"/>
                <a:gd name="T9" fmla="*/ 2 h 57"/>
              </a:gdLst>
              <a:ahLst/>
              <a:cxnLst>
                <a:cxn ang="0">
                  <a:pos x="T0" y="T1"/>
                </a:cxn>
                <a:cxn ang="0">
                  <a:pos x="T2" y="T3"/>
                </a:cxn>
                <a:cxn ang="0">
                  <a:pos x="T4" y="T5"/>
                </a:cxn>
                <a:cxn ang="0">
                  <a:pos x="T6" y="T7"/>
                </a:cxn>
                <a:cxn ang="0">
                  <a:pos x="T8" y="T9"/>
                </a:cxn>
              </a:cxnLst>
              <a:rect l="0" t="0" r="r" b="b"/>
              <a:pathLst>
                <a:path w="10" h="57">
                  <a:moveTo>
                    <a:pt x="8" y="2"/>
                  </a:moveTo>
                  <a:lnTo>
                    <a:pt x="10" y="57"/>
                  </a:lnTo>
                  <a:lnTo>
                    <a:pt x="1" y="55"/>
                  </a:lnTo>
                  <a:lnTo>
                    <a:pt x="0" y="0"/>
                  </a:lnTo>
                  <a:lnTo>
                    <a:pt x="8"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9" name="Freeform 483"/>
            <p:cNvSpPr>
              <a:spLocks/>
            </p:cNvSpPr>
            <p:nvPr/>
          </p:nvSpPr>
          <p:spPr bwMode="auto">
            <a:xfrm>
              <a:off x="14424804" y="-1547415"/>
              <a:ext cx="22225" cy="93663"/>
            </a:xfrm>
            <a:custGeom>
              <a:avLst/>
              <a:gdLst>
                <a:gd name="T0" fmla="*/ 12 w 14"/>
                <a:gd name="T1" fmla="*/ 4 h 59"/>
                <a:gd name="T2" fmla="*/ 14 w 14"/>
                <a:gd name="T3" fmla="*/ 59 h 59"/>
                <a:gd name="T4" fmla="*/ 2 w 14"/>
                <a:gd name="T5" fmla="*/ 55 h 59"/>
                <a:gd name="T6" fmla="*/ 0 w 14"/>
                <a:gd name="T7" fmla="*/ 0 h 59"/>
                <a:gd name="T8" fmla="*/ 12 w 14"/>
                <a:gd name="T9" fmla="*/ 4 h 59"/>
              </a:gdLst>
              <a:ahLst/>
              <a:cxnLst>
                <a:cxn ang="0">
                  <a:pos x="T0" y="T1"/>
                </a:cxn>
                <a:cxn ang="0">
                  <a:pos x="T2" y="T3"/>
                </a:cxn>
                <a:cxn ang="0">
                  <a:pos x="T4" y="T5"/>
                </a:cxn>
                <a:cxn ang="0">
                  <a:pos x="T6" y="T7"/>
                </a:cxn>
                <a:cxn ang="0">
                  <a:pos x="T8" y="T9"/>
                </a:cxn>
              </a:cxnLst>
              <a:rect l="0" t="0" r="r" b="b"/>
              <a:pathLst>
                <a:path w="14" h="59">
                  <a:moveTo>
                    <a:pt x="12" y="4"/>
                  </a:moveTo>
                  <a:lnTo>
                    <a:pt x="14" y="59"/>
                  </a:lnTo>
                  <a:lnTo>
                    <a:pt x="2" y="55"/>
                  </a:lnTo>
                  <a:lnTo>
                    <a:pt x="0" y="0"/>
                  </a:lnTo>
                  <a:lnTo>
                    <a:pt x="1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0" name="Freeform 484"/>
            <p:cNvSpPr>
              <a:spLocks/>
            </p:cNvSpPr>
            <p:nvPr/>
          </p:nvSpPr>
          <p:spPr bwMode="auto">
            <a:xfrm>
              <a:off x="13754879" y="-1529953"/>
              <a:ext cx="12700" cy="104775"/>
            </a:xfrm>
            <a:custGeom>
              <a:avLst/>
              <a:gdLst>
                <a:gd name="T0" fmla="*/ 7 w 8"/>
                <a:gd name="T1" fmla="*/ 0 h 66"/>
                <a:gd name="T2" fmla="*/ 8 w 8"/>
                <a:gd name="T3" fmla="*/ 56 h 66"/>
                <a:gd name="T4" fmla="*/ 2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6"/>
                  </a:lnTo>
                  <a:lnTo>
                    <a:pt x="2" y="66"/>
                  </a:lnTo>
                  <a:lnTo>
                    <a:pt x="0" y="11"/>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1" name="Freeform 485"/>
            <p:cNvSpPr>
              <a:spLocks/>
            </p:cNvSpPr>
            <p:nvPr/>
          </p:nvSpPr>
          <p:spPr bwMode="auto">
            <a:xfrm>
              <a:off x="14443854" y="-1541065"/>
              <a:ext cx="15875" cy="95250"/>
            </a:xfrm>
            <a:custGeom>
              <a:avLst/>
              <a:gdLst>
                <a:gd name="T0" fmla="*/ 8 w 10"/>
                <a:gd name="T1" fmla="*/ 5 h 60"/>
                <a:gd name="T2" fmla="*/ 10 w 10"/>
                <a:gd name="T3" fmla="*/ 60 h 60"/>
                <a:gd name="T4" fmla="*/ 2 w 10"/>
                <a:gd name="T5" fmla="*/ 55 h 60"/>
                <a:gd name="T6" fmla="*/ 0 w 10"/>
                <a:gd name="T7" fmla="*/ 0 h 60"/>
                <a:gd name="T8" fmla="*/ 8 w 10"/>
                <a:gd name="T9" fmla="*/ 5 h 60"/>
              </a:gdLst>
              <a:ahLst/>
              <a:cxnLst>
                <a:cxn ang="0">
                  <a:pos x="T0" y="T1"/>
                </a:cxn>
                <a:cxn ang="0">
                  <a:pos x="T2" y="T3"/>
                </a:cxn>
                <a:cxn ang="0">
                  <a:pos x="T4" y="T5"/>
                </a:cxn>
                <a:cxn ang="0">
                  <a:pos x="T6" y="T7"/>
                </a:cxn>
                <a:cxn ang="0">
                  <a:pos x="T8" y="T9"/>
                </a:cxn>
              </a:cxnLst>
              <a:rect l="0" t="0" r="r" b="b"/>
              <a:pathLst>
                <a:path w="10" h="60">
                  <a:moveTo>
                    <a:pt x="8" y="5"/>
                  </a:moveTo>
                  <a:lnTo>
                    <a:pt x="10" y="60"/>
                  </a:lnTo>
                  <a:lnTo>
                    <a:pt x="2" y="55"/>
                  </a:lnTo>
                  <a:lnTo>
                    <a:pt x="0" y="0"/>
                  </a:lnTo>
                  <a:lnTo>
                    <a:pt x="8"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2" name="Freeform 486"/>
            <p:cNvSpPr>
              <a:spLocks/>
            </p:cNvSpPr>
            <p:nvPr/>
          </p:nvSpPr>
          <p:spPr bwMode="auto">
            <a:xfrm>
              <a:off x="14456554" y="-1533128"/>
              <a:ext cx="14288" cy="87313"/>
            </a:xfrm>
            <a:custGeom>
              <a:avLst/>
              <a:gdLst>
                <a:gd name="T0" fmla="*/ 8 w 9"/>
                <a:gd name="T1" fmla="*/ 0 h 55"/>
                <a:gd name="T2" fmla="*/ 9 w 9"/>
                <a:gd name="T3" fmla="*/ 55 h 55"/>
                <a:gd name="T4" fmla="*/ 2 w 9"/>
                <a:gd name="T5" fmla="*/ 55 h 55"/>
                <a:gd name="T6" fmla="*/ 0 w 9"/>
                <a:gd name="T7" fmla="*/ 0 h 55"/>
                <a:gd name="T8" fmla="*/ 8 w 9"/>
                <a:gd name="T9" fmla="*/ 0 h 55"/>
              </a:gdLst>
              <a:ahLst/>
              <a:cxnLst>
                <a:cxn ang="0">
                  <a:pos x="T0" y="T1"/>
                </a:cxn>
                <a:cxn ang="0">
                  <a:pos x="T2" y="T3"/>
                </a:cxn>
                <a:cxn ang="0">
                  <a:pos x="T4" y="T5"/>
                </a:cxn>
                <a:cxn ang="0">
                  <a:pos x="T6" y="T7"/>
                </a:cxn>
                <a:cxn ang="0">
                  <a:pos x="T8" y="T9"/>
                </a:cxn>
              </a:cxnLst>
              <a:rect l="0" t="0" r="r" b="b"/>
              <a:pathLst>
                <a:path w="9" h="55">
                  <a:moveTo>
                    <a:pt x="8" y="0"/>
                  </a:moveTo>
                  <a:lnTo>
                    <a:pt x="9" y="55"/>
                  </a:lnTo>
                  <a:lnTo>
                    <a:pt x="2" y="55"/>
                  </a:lnTo>
                  <a:lnTo>
                    <a:pt x="0" y="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3" name="Freeform 487"/>
            <p:cNvSpPr>
              <a:spLocks/>
            </p:cNvSpPr>
            <p:nvPr/>
          </p:nvSpPr>
          <p:spPr bwMode="auto">
            <a:xfrm>
              <a:off x="12384866" y="-1487090"/>
              <a:ext cx="33338" cy="104775"/>
            </a:xfrm>
            <a:custGeom>
              <a:avLst/>
              <a:gdLst>
                <a:gd name="T0" fmla="*/ 20 w 21"/>
                <a:gd name="T1" fmla="*/ 11 h 66"/>
                <a:gd name="T2" fmla="*/ 21 w 21"/>
                <a:gd name="T3" fmla="*/ 66 h 66"/>
                <a:gd name="T4" fmla="*/ 2 w 21"/>
                <a:gd name="T5" fmla="*/ 55 h 66"/>
                <a:gd name="T6" fmla="*/ 0 w 21"/>
                <a:gd name="T7" fmla="*/ 0 h 66"/>
                <a:gd name="T8" fmla="*/ 20 w 21"/>
                <a:gd name="T9" fmla="*/ 11 h 66"/>
              </a:gdLst>
              <a:ahLst/>
              <a:cxnLst>
                <a:cxn ang="0">
                  <a:pos x="T0" y="T1"/>
                </a:cxn>
                <a:cxn ang="0">
                  <a:pos x="T2" y="T3"/>
                </a:cxn>
                <a:cxn ang="0">
                  <a:pos x="T4" y="T5"/>
                </a:cxn>
                <a:cxn ang="0">
                  <a:pos x="T6" y="T7"/>
                </a:cxn>
                <a:cxn ang="0">
                  <a:pos x="T8" y="T9"/>
                </a:cxn>
              </a:cxnLst>
              <a:rect l="0" t="0" r="r" b="b"/>
              <a:pathLst>
                <a:path w="21" h="66">
                  <a:moveTo>
                    <a:pt x="20" y="11"/>
                  </a:moveTo>
                  <a:lnTo>
                    <a:pt x="21" y="66"/>
                  </a:lnTo>
                  <a:lnTo>
                    <a:pt x="2" y="55"/>
                  </a:lnTo>
                  <a:lnTo>
                    <a:pt x="0" y="0"/>
                  </a:lnTo>
                  <a:lnTo>
                    <a:pt x="20"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4" name="Freeform 488"/>
            <p:cNvSpPr>
              <a:spLocks/>
            </p:cNvSpPr>
            <p:nvPr/>
          </p:nvSpPr>
          <p:spPr bwMode="auto">
            <a:xfrm>
              <a:off x="15971029" y="-1596628"/>
              <a:ext cx="34925" cy="115888"/>
            </a:xfrm>
            <a:custGeom>
              <a:avLst/>
              <a:gdLst>
                <a:gd name="T0" fmla="*/ 21 w 22"/>
                <a:gd name="T1" fmla="*/ 0 h 73"/>
                <a:gd name="T2" fmla="*/ 22 w 22"/>
                <a:gd name="T3" fmla="*/ 55 h 73"/>
                <a:gd name="T4" fmla="*/ 1 w 22"/>
                <a:gd name="T5" fmla="*/ 73 h 73"/>
                <a:gd name="T6" fmla="*/ 0 w 22"/>
                <a:gd name="T7" fmla="*/ 18 h 73"/>
                <a:gd name="T8" fmla="*/ 21 w 22"/>
                <a:gd name="T9" fmla="*/ 0 h 73"/>
              </a:gdLst>
              <a:ahLst/>
              <a:cxnLst>
                <a:cxn ang="0">
                  <a:pos x="T0" y="T1"/>
                </a:cxn>
                <a:cxn ang="0">
                  <a:pos x="T2" y="T3"/>
                </a:cxn>
                <a:cxn ang="0">
                  <a:pos x="T4" y="T5"/>
                </a:cxn>
                <a:cxn ang="0">
                  <a:pos x="T6" y="T7"/>
                </a:cxn>
                <a:cxn ang="0">
                  <a:pos x="T8" y="T9"/>
                </a:cxn>
              </a:cxnLst>
              <a:rect l="0" t="0" r="r" b="b"/>
              <a:pathLst>
                <a:path w="22" h="73">
                  <a:moveTo>
                    <a:pt x="21" y="0"/>
                  </a:moveTo>
                  <a:lnTo>
                    <a:pt x="22" y="55"/>
                  </a:lnTo>
                  <a:lnTo>
                    <a:pt x="1" y="73"/>
                  </a:lnTo>
                  <a:lnTo>
                    <a:pt x="0" y="18"/>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5" name="Freeform 489"/>
            <p:cNvSpPr>
              <a:spLocks/>
            </p:cNvSpPr>
            <p:nvPr/>
          </p:nvSpPr>
          <p:spPr bwMode="auto">
            <a:xfrm>
              <a:off x="11627629" y="-1471215"/>
              <a:ext cx="30163" cy="122238"/>
            </a:xfrm>
            <a:custGeom>
              <a:avLst/>
              <a:gdLst>
                <a:gd name="T0" fmla="*/ 22 w 24"/>
                <a:gd name="T1" fmla="*/ 27 h 94"/>
                <a:gd name="T2" fmla="*/ 24 w 24"/>
                <a:gd name="T3" fmla="*/ 94 h 94"/>
                <a:gd name="T4" fmla="*/ 2 w 24"/>
                <a:gd name="T5" fmla="*/ 67 h 94"/>
                <a:gd name="T6" fmla="*/ 0 w 24"/>
                <a:gd name="T7" fmla="*/ 0 h 94"/>
                <a:gd name="T8" fmla="*/ 22 w 24"/>
                <a:gd name="T9" fmla="*/ 27 h 94"/>
              </a:gdLst>
              <a:ahLst/>
              <a:cxnLst>
                <a:cxn ang="0">
                  <a:pos x="T0" y="T1"/>
                </a:cxn>
                <a:cxn ang="0">
                  <a:pos x="T2" y="T3"/>
                </a:cxn>
                <a:cxn ang="0">
                  <a:pos x="T4" y="T5"/>
                </a:cxn>
                <a:cxn ang="0">
                  <a:pos x="T6" y="T7"/>
                </a:cxn>
                <a:cxn ang="0">
                  <a:pos x="T8" y="T9"/>
                </a:cxn>
              </a:cxnLst>
              <a:rect l="0" t="0" r="r" b="b"/>
              <a:pathLst>
                <a:path w="24" h="94">
                  <a:moveTo>
                    <a:pt x="22" y="27"/>
                  </a:moveTo>
                  <a:cubicBezTo>
                    <a:pt x="24" y="94"/>
                    <a:pt x="24" y="94"/>
                    <a:pt x="24" y="94"/>
                  </a:cubicBezTo>
                  <a:cubicBezTo>
                    <a:pt x="24" y="88"/>
                    <a:pt x="2" y="80"/>
                    <a:pt x="2" y="67"/>
                  </a:cubicBezTo>
                  <a:cubicBezTo>
                    <a:pt x="0" y="0"/>
                    <a:pt x="0" y="0"/>
                    <a:pt x="0" y="0"/>
                  </a:cubicBezTo>
                  <a:cubicBezTo>
                    <a:pt x="0" y="13"/>
                    <a:pt x="22" y="21"/>
                    <a:pt x="22" y="2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6" name="Freeform 490"/>
            <p:cNvSpPr>
              <a:spLocks/>
            </p:cNvSpPr>
            <p:nvPr/>
          </p:nvSpPr>
          <p:spPr bwMode="auto">
            <a:xfrm>
              <a:off x="12416616" y="-1469628"/>
              <a:ext cx="7938" cy="100013"/>
            </a:xfrm>
            <a:custGeom>
              <a:avLst/>
              <a:gdLst>
                <a:gd name="T0" fmla="*/ 3 w 5"/>
                <a:gd name="T1" fmla="*/ 8 h 63"/>
                <a:gd name="T2" fmla="*/ 5 w 5"/>
                <a:gd name="T3" fmla="*/ 63 h 63"/>
                <a:gd name="T4" fmla="*/ 1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1"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7" name="Freeform 491"/>
            <p:cNvSpPr>
              <a:spLocks/>
            </p:cNvSpPr>
            <p:nvPr/>
          </p:nvSpPr>
          <p:spPr bwMode="auto">
            <a:xfrm>
              <a:off x="14404166" y="-1536303"/>
              <a:ext cx="41275" cy="109538"/>
            </a:xfrm>
            <a:custGeom>
              <a:avLst/>
              <a:gdLst>
                <a:gd name="T0" fmla="*/ 24 w 26"/>
                <a:gd name="T1" fmla="*/ 0 h 69"/>
                <a:gd name="T2" fmla="*/ 26 w 26"/>
                <a:gd name="T3" fmla="*/ 55 h 69"/>
                <a:gd name="T4" fmla="*/ 1 w 26"/>
                <a:gd name="T5" fmla="*/ 69 h 69"/>
                <a:gd name="T6" fmla="*/ 0 w 26"/>
                <a:gd name="T7" fmla="*/ 14 h 69"/>
                <a:gd name="T8" fmla="*/ 24 w 26"/>
                <a:gd name="T9" fmla="*/ 0 h 69"/>
              </a:gdLst>
              <a:ahLst/>
              <a:cxnLst>
                <a:cxn ang="0">
                  <a:pos x="T0" y="T1"/>
                </a:cxn>
                <a:cxn ang="0">
                  <a:pos x="T2" y="T3"/>
                </a:cxn>
                <a:cxn ang="0">
                  <a:pos x="T4" y="T5"/>
                </a:cxn>
                <a:cxn ang="0">
                  <a:pos x="T6" y="T7"/>
                </a:cxn>
                <a:cxn ang="0">
                  <a:pos x="T8" y="T9"/>
                </a:cxn>
              </a:cxnLst>
              <a:rect l="0" t="0" r="r" b="b"/>
              <a:pathLst>
                <a:path w="26" h="69">
                  <a:moveTo>
                    <a:pt x="24" y="0"/>
                  </a:moveTo>
                  <a:lnTo>
                    <a:pt x="26" y="55"/>
                  </a:lnTo>
                  <a:lnTo>
                    <a:pt x="1" y="69"/>
                  </a:lnTo>
                  <a:lnTo>
                    <a:pt x="0" y="14"/>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8" name="Freeform 492"/>
            <p:cNvSpPr>
              <a:spLocks/>
            </p:cNvSpPr>
            <p:nvPr/>
          </p:nvSpPr>
          <p:spPr bwMode="auto">
            <a:xfrm>
              <a:off x="12392804" y="-1463278"/>
              <a:ext cx="25400" cy="101600"/>
            </a:xfrm>
            <a:custGeom>
              <a:avLst/>
              <a:gdLst>
                <a:gd name="T0" fmla="*/ 14 w 16"/>
                <a:gd name="T1" fmla="*/ 0 h 64"/>
                <a:gd name="T2" fmla="*/ 16 w 16"/>
                <a:gd name="T3" fmla="*/ 55 h 64"/>
                <a:gd name="T4" fmla="*/ 1 w 16"/>
                <a:gd name="T5" fmla="*/ 64 h 64"/>
                <a:gd name="T6" fmla="*/ 0 w 16"/>
                <a:gd name="T7" fmla="*/ 9 h 64"/>
                <a:gd name="T8" fmla="*/ 14 w 16"/>
                <a:gd name="T9" fmla="*/ 0 h 64"/>
              </a:gdLst>
              <a:ahLst/>
              <a:cxnLst>
                <a:cxn ang="0">
                  <a:pos x="T0" y="T1"/>
                </a:cxn>
                <a:cxn ang="0">
                  <a:pos x="T2" y="T3"/>
                </a:cxn>
                <a:cxn ang="0">
                  <a:pos x="T4" y="T5"/>
                </a:cxn>
                <a:cxn ang="0">
                  <a:pos x="T6" y="T7"/>
                </a:cxn>
                <a:cxn ang="0">
                  <a:pos x="T8" y="T9"/>
                </a:cxn>
              </a:cxnLst>
              <a:rect l="0" t="0" r="r" b="b"/>
              <a:pathLst>
                <a:path w="16" h="64">
                  <a:moveTo>
                    <a:pt x="14" y="0"/>
                  </a:moveTo>
                  <a:lnTo>
                    <a:pt x="16" y="55"/>
                  </a:lnTo>
                  <a:lnTo>
                    <a:pt x="1" y="64"/>
                  </a:lnTo>
                  <a:lnTo>
                    <a:pt x="0" y="9"/>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9" name="Freeform 493"/>
            <p:cNvSpPr>
              <a:spLocks/>
            </p:cNvSpPr>
            <p:nvPr/>
          </p:nvSpPr>
          <p:spPr bwMode="auto">
            <a:xfrm>
              <a:off x="13754879" y="-1512490"/>
              <a:ext cx="3175" cy="111125"/>
            </a:xfrm>
            <a:custGeom>
              <a:avLst/>
              <a:gdLst>
                <a:gd name="T0" fmla="*/ 0 w 2"/>
                <a:gd name="T1" fmla="*/ 0 h 70"/>
                <a:gd name="T2" fmla="*/ 2 w 2"/>
                <a:gd name="T3" fmla="*/ 55 h 70"/>
                <a:gd name="T4" fmla="*/ 2 w 2"/>
                <a:gd name="T5" fmla="*/ 70 h 70"/>
                <a:gd name="T6" fmla="*/ 0 w 2"/>
                <a:gd name="T7" fmla="*/ 15 h 70"/>
                <a:gd name="T8" fmla="*/ 0 w 2"/>
                <a:gd name="T9" fmla="*/ 0 h 70"/>
              </a:gdLst>
              <a:ahLst/>
              <a:cxnLst>
                <a:cxn ang="0">
                  <a:pos x="T0" y="T1"/>
                </a:cxn>
                <a:cxn ang="0">
                  <a:pos x="T2" y="T3"/>
                </a:cxn>
                <a:cxn ang="0">
                  <a:pos x="T4" y="T5"/>
                </a:cxn>
                <a:cxn ang="0">
                  <a:pos x="T6" y="T7"/>
                </a:cxn>
                <a:cxn ang="0">
                  <a:pos x="T8" y="T9"/>
                </a:cxn>
              </a:cxnLst>
              <a:rect l="0" t="0" r="r" b="b"/>
              <a:pathLst>
                <a:path w="2" h="70">
                  <a:moveTo>
                    <a:pt x="0" y="0"/>
                  </a:moveTo>
                  <a:lnTo>
                    <a:pt x="2" y="55"/>
                  </a:lnTo>
                  <a:lnTo>
                    <a:pt x="2" y="70"/>
                  </a:lnTo>
                  <a:lnTo>
                    <a:pt x="0" y="15"/>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0" name="Freeform 494"/>
            <p:cNvSpPr>
              <a:spLocks/>
            </p:cNvSpPr>
            <p:nvPr/>
          </p:nvSpPr>
          <p:spPr bwMode="auto">
            <a:xfrm>
              <a:off x="14397816" y="-1514078"/>
              <a:ext cx="7938" cy="93663"/>
            </a:xfrm>
            <a:custGeom>
              <a:avLst/>
              <a:gdLst>
                <a:gd name="T0" fmla="*/ 4 w 5"/>
                <a:gd name="T1" fmla="*/ 0 h 59"/>
                <a:gd name="T2" fmla="*/ 5 w 5"/>
                <a:gd name="T3" fmla="*/ 55 h 59"/>
                <a:gd name="T4" fmla="*/ 2 w 5"/>
                <a:gd name="T5" fmla="*/ 59 h 59"/>
                <a:gd name="T6" fmla="*/ 0 w 5"/>
                <a:gd name="T7" fmla="*/ 4 h 59"/>
                <a:gd name="T8" fmla="*/ 4 w 5"/>
                <a:gd name="T9" fmla="*/ 0 h 59"/>
              </a:gdLst>
              <a:ahLst/>
              <a:cxnLst>
                <a:cxn ang="0">
                  <a:pos x="T0" y="T1"/>
                </a:cxn>
                <a:cxn ang="0">
                  <a:pos x="T2" y="T3"/>
                </a:cxn>
                <a:cxn ang="0">
                  <a:pos x="T4" y="T5"/>
                </a:cxn>
                <a:cxn ang="0">
                  <a:pos x="T6" y="T7"/>
                </a:cxn>
                <a:cxn ang="0">
                  <a:pos x="T8" y="T9"/>
                </a:cxn>
              </a:cxnLst>
              <a:rect l="0" t="0" r="r" b="b"/>
              <a:pathLst>
                <a:path w="5" h="59">
                  <a:moveTo>
                    <a:pt x="4" y="0"/>
                  </a:moveTo>
                  <a:lnTo>
                    <a:pt x="5" y="55"/>
                  </a:lnTo>
                  <a:lnTo>
                    <a:pt x="2" y="59"/>
                  </a:lnTo>
                  <a:lnTo>
                    <a:pt x="0" y="4"/>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1" name="Freeform 495"/>
            <p:cNvSpPr>
              <a:spLocks/>
            </p:cNvSpPr>
            <p:nvPr/>
          </p:nvSpPr>
          <p:spPr bwMode="auto">
            <a:xfrm>
              <a:off x="15942454" y="-1568053"/>
              <a:ext cx="30163" cy="101600"/>
            </a:xfrm>
            <a:custGeom>
              <a:avLst/>
              <a:gdLst>
                <a:gd name="T0" fmla="*/ 18 w 19"/>
                <a:gd name="T1" fmla="*/ 0 h 64"/>
                <a:gd name="T2" fmla="*/ 19 w 19"/>
                <a:gd name="T3" fmla="*/ 55 h 64"/>
                <a:gd name="T4" fmla="*/ 2 w 19"/>
                <a:gd name="T5" fmla="*/ 64 h 64"/>
                <a:gd name="T6" fmla="*/ 0 w 19"/>
                <a:gd name="T7" fmla="*/ 9 h 64"/>
                <a:gd name="T8" fmla="*/ 18 w 19"/>
                <a:gd name="T9" fmla="*/ 0 h 64"/>
              </a:gdLst>
              <a:ahLst/>
              <a:cxnLst>
                <a:cxn ang="0">
                  <a:pos x="T0" y="T1"/>
                </a:cxn>
                <a:cxn ang="0">
                  <a:pos x="T2" y="T3"/>
                </a:cxn>
                <a:cxn ang="0">
                  <a:pos x="T4" y="T5"/>
                </a:cxn>
                <a:cxn ang="0">
                  <a:pos x="T6" y="T7"/>
                </a:cxn>
                <a:cxn ang="0">
                  <a:pos x="T8" y="T9"/>
                </a:cxn>
              </a:cxnLst>
              <a:rect l="0" t="0" r="r" b="b"/>
              <a:pathLst>
                <a:path w="19" h="64">
                  <a:moveTo>
                    <a:pt x="18" y="0"/>
                  </a:moveTo>
                  <a:lnTo>
                    <a:pt x="19" y="55"/>
                  </a:lnTo>
                  <a:lnTo>
                    <a:pt x="2" y="64"/>
                  </a:lnTo>
                  <a:lnTo>
                    <a:pt x="0" y="9"/>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2" name="Freeform 496"/>
            <p:cNvSpPr>
              <a:spLocks/>
            </p:cNvSpPr>
            <p:nvPr/>
          </p:nvSpPr>
          <p:spPr bwMode="auto">
            <a:xfrm>
              <a:off x="14383529" y="-1507728"/>
              <a:ext cx="17463" cy="90488"/>
            </a:xfrm>
            <a:custGeom>
              <a:avLst/>
              <a:gdLst>
                <a:gd name="T0" fmla="*/ 9 w 11"/>
                <a:gd name="T1" fmla="*/ 0 h 57"/>
                <a:gd name="T2" fmla="*/ 11 w 11"/>
                <a:gd name="T3" fmla="*/ 55 h 57"/>
                <a:gd name="T4" fmla="*/ 2 w 11"/>
                <a:gd name="T5" fmla="*/ 57 h 57"/>
                <a:gd name="T6" fmla="*/ 0 w 11"/>
                <a:gd name="T7" fmla="*/ 2 h 57"/>
                <a:gd name="T8" fmla="*/ 9 w 11"/>
                <a:gd name="T9" fmla="*/ 0 h 57"/>
              </a:gdLst>
              <a:ahLst/>
              <a:cxnLst>
                <a:cxn ang="0">
                  <a:pos x="T0" y="T1"/>
                </a:cxn>
                <a:cxn ang="0">
                  <a:pos x="T2" y="T3"/>
                </a:cxn>
                <a:cxn ang="0">
                  <a:pos x="T4" y="T5"/>
                </a:cxn>
                <a:cxn ang="0">
                  <a:pos x="T6" y="T7"/>
                </a:cxn>
                <a:cxn ang="0">
                  <a:pos x="T8" y="T9"/>
                </a:cxn>
              </a:cxnLst>
              <a:rect l="0" t="0" r="r" b="b"/>
              <a:pathLst>
                <a:path w="11" h="57">
                  <a:moveTo>
                    <a:pt x="9" y="0"/>
                  </a:moveTo>
                  <a:lnTo>
                    <a:pt x="11" y="55"/>
                  </a:lnTo>
                  <a:lnTo>
                    <a:pt x="2" y="57"/>
                  </a:lnTo>
                  <a:lnTo>
                    <a:pt x="0" y="2"/>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3" name="Freeform 497"/>
            <p:cNvSpPr>
              <a:spLocks/>
            </p:cNvSpPr>
            <p:nvPr/>
          </p:nvSpPr>
          <p:spPr bwMode="auto">
            <a:xfrm>
              <a:off x="12384866" y="-1448990"/>
              <a:ext cx="9525" cy="93663"/>
            </a:xfrm>
            <a:custGeom>
              <a:avLst/>
              <a:gdLst>
                <a:gd name="T0" fmla="*/ 5 w 6"/>
                <a:gd name="T1" fmla="*/ 0 h 59"/>
                <a:gd name="T2" fmla="*/ 6 w 6"/>
                <a:gd name="T3" fmla="*/ 55 h 59"/>
                <a:gd name="T4" fmla="*/ 2 w 6"/>
                <a:gd name="T5" fmla="*/ 59 h 59"/>
                <a:gd name="T6" fmla="*/ 0 w 6"/>
                <a:gd name="T7" fmla="*/ 4 h 59"/>
                <a:gd name="T8" fmla="*/ 5 w 6"/>
                <a:gd name="T9" fmla="*/ 0 h 59"/>
              </a:gdLst>
              <a:ahLst/>
              <a:cxnLst>
                <a:cxn ang="0">
                  <a:pos x="T0" y="T1"/>
                </a:cxn>
                <a:cxn ang="0">
                  <a:pos x="T2" y="T3"/>
                </a:cxn>
                <a:cxn ang="0">
                  <a:pos x="T4" y="T5"/>
                </a:cxn>
                <a:cxn ang="0">
                  <a:pos x="T6" y="T7"/>
                </a:cxn>
                <a:cxn ang="0">
                  <a:pos x="T8" y="T9"/>
                </a:cxn>
              </a:cxnLst>
              <a:rect l="0" t="0" r="r" b="b"/>
              <a:pathLst>
                <a:path w="6" h="59">
                  <a:moveTo>
                    <a:pt x="5" y="0"/>
                  </a:moveTo>
                  <a:lnTo>
                    <a:pt x="6" y="55"/>
                  </a:lnTo>
                  <a:lnTo>
                    <a:pt x="2" y="59"/>
                  </a:lnTo>
                  <a:lnTo>
                    <a:pt x="0" y="4"/>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4" name="Freeform 498"/>
            <p:cNvSpPr>
              <a:spLocks/>
            </p:cNvSpPr>
            <p:nvPr/>
          </p:nvSpPr>
          <p:spPr bwMode="auto">
            <a:xfrm>
              <a:off x="15923404" y="-1553765"/>
              <a:ext cx="22225" cy="100013"/>
            </a:xfrm>
            <a:custGeom>
              <a:avLst/>
              <a:gdLst>
                <a:gd name="T0" fmla="*/ 12 w 14"/>
                <a:gd name="T1" fmla="*/ 0 h 63"/>
                <a:gd name="T2" fmla="*/ 14 w 14"/>
                <a:gd name="T3" fmla="*/ 55 h 63"/>
                <a:gd name="T4" fmla="*/ 1 w 14"/>
                <a:gd name="T5" fmla="*/ 63 h 63"/>
                <a:gd name="T6" fmla="*/ 0 w 14"/>
                <a:gd name="T7" fmla="*/ 8 h 63"/>
                <a:gd name="T8" fmla="*/ 12 w 14"/>
                <a:gd name="T9" fmla="*/ 0 h 63"/>
              </a:gdLst>
              <a:ahLst/>
              <a:cxnLst>
                <a:cxn ang="0">
                  <a:pos x="T0" y="T1"/>
                </a:cxn>
                <a:cxn ang="0">
                  <a:pos x="T2" y="T3"/>
                </a:cxn>
                <a:cxn ang="0">
                  <a:pos x="T4" y="T5"/>
                </a:cxn>
                <a:cxn ang="0">
                  <a:pos x="T6" y="T7"/>
                </a:cxn>
                <a:cxn ang="0">
                  <a:pos x="T8" y="T9"/>
                </a:cxn>
              </a:cxnLst>
              <a:rect l="0" t="0" r="r" b="b"/>
              <a:pathLst>
                <a:path w="14" h="63">
                  <a:moveTo>
                    <a:pt x="12" y="0"/>
                  </a:moveTo>
                  <a:lnTo>
                    <a:pt x="14" y="55"/>
                  </a:lnTo>
                  <a:lnTo>
                    <a:pt x="1" y="63"/>
                  </a:lnTo>
                  <a:lnTo>
                    <a:pt x="0" y="8"/>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5" name="Freeform 499"/>
            <p:cNvSpPr>
              <a:spLocks/>
            </p:cNvSpPr>
            <p:nvPr/>
          </p:nvSpPr>
          <p:spPr bwMode="auto">
            <a:xfrm>
              <a:off x="15899591" y="-1541065"/>
              <a:ext cx="25400" cy="88900"/>
            </a:xfrm>
            <a:custGeom>
              <a:avLst/>
              <a:gdLst>
                <a:gd name="T0" fmla="*/ 15 w 16"/>
                <a:gd name="T1" fmla="*/ 0 h 56"/>
                <a:gd name="T2" fmla="*/ 16 w 16"/>
                <a:gd name="T3" fmla="*/ 55 h 56"/>
                <a:gd name="T4" fmla="*/ 2 w 16"/>
                <a:gd name="T5" fmla="*/ 56 h 56"/>
                <a:gd name="T6" fmla="*/ 0 w 16"/>
                <a:gd name="T7" fmla="*/ 1 h 56"/>
                <a:gd name="T8" fmla="*/ 15 w 16"/>
                <a:gd name="T9" fmla="*/ 0 h 56"/>
              </a:gdLst>
              <a:ahLst/>
              <a:cxnLst>
                <a:cxn ang="0">
                  <a:pos x="T0" y="T1"/>
                </a:cxn>
                <a:cxn ang="0">
                  <a:pos x="T2" y="T3"/>
                </a:cxn>
                <a:cxn ang="0">
                  <a:pos x="T4" y="T5"/>
                </a:cxn>
                <a:cxn ang="0">
                  <a:pos x="T6" y="T7"/>
                </a:cxn>
                <a:cxn ang="0">
                  <a:pos x="T8" y="T9"/>
                </a:cxn>
              </a:cxnLst>
              <a:rect l="0" t="0" r="r" b="b"/>
              <a:pathLst>
                <a:path w="16" h="56">
                  <a:moveTo>
                    <a:pt x="15" y="0"/>
                  </a:moveTo>
                  <a:lnTo>
                    <a:pt x="16" y="55"/>
                  </a:lnTo>
                  <a:lnTo>
                    <a:pt x="2" y="56"/>
                  </a:lnTo>
                  <a:lnTo>
                    <a:pt x="0" y="1"/>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6" name="Freeform 500"/>
            <p:cNvSpPr>
              <a:spLocks/>
            </p:cNvSpPr>
            <p:nvPr/>
          </p:nvSpPr>
          <p:spPr bwMode="auto">
            <a:xfrm>
              <a:off x="14377179" y="-1504553"/>
              <a:ext cx="9525" cy="103188"/>
            </a:xfrm>
            <a:custGeom>
              <a:avLst/>
              <a:gdLst>
                <a:gd name="T0" fmla="*/ 4 w 6"/>
                <a:gd name="T1" fmla="*/ 0 h 65"/>
                <a:gd name="T2" fmla="*/ 6 w 6"/>
                <a:gd name="T3" fmla="*/ 55 h 65"/>
                <a:gd name="T4" fmla="*/ 2 w 6"/>
                <a:gd name="T5" fmla="*/ 65 h 65"/>
                <a:gd name="T6" fmla="*/ 0 w 6"/>
                <a:gd name="T7" fmla="*/ 10 h 65"/>
                <a:gd name="T8" fmla="*/ 4 w 6"/>
                <a:gd name="T9" fmla="*/ 0 h 65"/>
              </a:gdLst>
              <a:ahLst/>
              <a:cxnLst>
                <a:cxn ang="0">
                  <a:pos x="T0" y="T1"/>
                </a:cxn>
                <a:cxn ang="0">
                  <a:pos x="T2" y="T3"/>
                </a:cxn>
                <a:cxn ang="0">
                  <a:pos x="T4" y="T5"/>
                </a:cxn>
                <a:cxn ang="0">
                  <a:pos x="T6" y="T7"/>
                </a:cxn>
                <a:cxn ang="0">
                  <a:pos x="T8" y="T9"/>
                </a:cxn>
              </a:cxnLst>
              <a:rect l="0" t="0" r="r" b="b"/>
              <a:pathLst>
                <a:path w="6" h="65">
                  <a:moveTo>
                    <a:pt x="4" y="0"/>
                  </a:moveTo>
                  <a:lnTo>
                    <a:pt x="6" y="55"/>
                  </a:lnTo>
                  <a:lnTo>
                    <a:pt x="2" y="65"/>
                  </a:lnTo>
                  <a:lnTo>
                    <a:pt x="0" y="10"/>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7" name="Freeform 501"/>
            <p:cNvSpPr>
              <a:spLocks/>
            </p:cNvSpPr>
            <p:nvPr/>
          </p:nvSpPr>
          <p:spPr bwMode="auto">
            <a:xfrm>
              <a:off x="12392804" y="-1437878"/>
              <a:ext cx="3175" cy="101600"/>
            </a:xfrm>
            <a:custGeom>
              <a:avLst/>
              <a:gdLst>
                <a:gd name="T0" fmla="*/ 1 w 2"/>
                <a:gd name="T1" fmla="*/ 9 h 64"/>
                <a:gd name="T2" fmla="*/ 2 w 2"/>
                <a:gd name="T3" fmla="*/ 64 h 64"/>
                <a:gd name="T4" fmla="*/ 1 w 2"/>
                <a:gd name="T5" fmla="*/ 55 h 64"/>
                <a:gd name="T6" fmla="*/ 0 w 2"/>
                <a:gd name="T7" fmla="*/ 0 h 64"/>
                <a:gd name="T8" fmla="*/ 1 w 2"/>
                <a:gd name="T9" fmla="*/ 9 h 64"/>
              </a:gdLst>
              <a:ahLst/>
              <a:cxnLst>
                <a:cxn ang="0">
                  <a:pos x="T0" y="T1"/>
                </a:cxn>
                <a:cxn ang="0">
                  <a:pos x="T2" y="T3"/>
                </a:cxn>
                <a:cxn ang="0">
                  <a:pos x="T4" y="T5"/>
                </a:cxn>
                <a:cxn ang="0">
                  <a:pos x="T6" y="T7"/>
                </a:cxn>
                <a:cxn ang="0">
                  <a:pos x="T8" y="T9"/>
                </a:cxn>
              </a:cxnLst>
              <a:rect l="0" t="0" r="r" b="b"/>
              <a:pathLst>
                <a:path w="2" h="64">
                  <a:moveTo>
                    <a:pt x="1" y="9"/>
                  </a:moveTo>
                  <a:lnTo>
                    <a:pt x="2" y="64"/>
                  </a:lnTo>
                  <a:lnTo>
                    <a:pt x="1" y="55"/>
                  </a:lnTo>
                  <a:lnTo>
                    <a:pt x="0" y="0"/>
                  </a:lnTo>
                  <a:lnTo>
                    <a:pt x="1"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8" name="Freeform 502"/>
            <p:cNvSpPr>
              <a:spLocks/>
            </p:cNvSpPr>
            <p:nvPr/>
          </p:nvSpPr>
          <p:spPr bwMode="auto">
            <a:xfrm>
              <a:off x="14362891" y="-1488678"/>
              <a:ext cx="17463" cy="92075"/>
            </a:xfrm>
            <a:custGeom>
              <a:avLst/>
              <a:gdLst>
                <a:gd name="T0" fmla="*/ 9 w 11"/>
                <a:gd name="T1" fmla="*/ 0 h 58"/>
                <a:gd name="T2" fmla="*/ 11 w 11"/>
                <a:gd name="T3" fmla="*/ 55 h 58"/>
                <a:gd name="T4" fmla="*/ 1 w 11"/>
                <a:gd name="T5" fmla="*/ 58 h 58"/>
                <a:gd name="T6" fmla="*/ 0 w 11"/>
                <a:gd name="T7" fmla="*/ 3 h 58"/>
                <a:gd name="T8" fmla="*/ 9 w 11"/>
                <a:gd name="T9" fmla="*/ 0 h 58"/>
              </a:gdLst>
              <a:ahLst/>
              <a:cxnLst>
                <a:cxn ang="0">
                  <a:pos x="T0" y="T1"/>
                </a:cxn>
                <a:cxn ang="0">
                  <a:pos x="T2" y="T3"/>
                </a:cxn>
                <a:cxn ang="0">
                  <a:pos x="T4" y="T5"/>
                </a:cxn>
                <a:cxn ang="0">
                  <a:pos x="T6" y="T7"/>
                </a:cxn>
                <a:cxn ang="0">
                  <a:pos x="T8" y="T9"/>
                </a:cxn>
              </a:cxnLst>
              <a:rect l="0" t="0" r="r" b="b"/>
              <a:pathLst>
                <a:path w="11" h="58">
                  <a:moveTo>
                    <a:pt x="9" y="0"/>
                  </a:moveTo>
                  <a:lnTo>
                    <a:pt x="11" y="55"/>
                  </a:lnTo>
                  <a:lnTo>
                    <a:pt x="1" y="58"/>
                  </a:lnTo>
                  <a:lnTo>
                    <a:pt x="0" y="3"/>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9" name="Freeform 503"/>
            <p:cNvSpPr>
              <a:spLocks/>
            </p:cNvSpPr>
            <p:nvPr/>
          </p:nvSpPr>
          <p:spPr bwMode="auto">
            <a:xfrm>
              <a:off x="15888479" y="-1539478"/>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0" name="Freeform 504"/>
            <p:cNvSpPr>
              <a:spLocks/>
            </p:cNvSpPr>
            <p:nvPr/>
          </p:nvSpPr>
          <p:spPr bwMode="auto">
            <a:xfrm>
              <a:off x="13734241" y="-1488678"/>
              <a:ext cx="23813" cy="115888"/>
            </a:xfrm>
            <a:custGeom>
              <a:avLst/>
              <a:gdLst>
                <a:gd name="T0" fmla="*/ 13 w 15"/>
                <a:gd name="T1" fmla="*/ 0 h 73"/>
                <a:gd name="T2" fmla="*/ 15 w 15"/>
                <a:gd name="T3" fmla="*/ 55 h 73"/>
                <a:gd name="T4" fmla="*/ 1 w 15"/>
                <a:gd name="T5" fmla="*/ 73 h 73"/>
                <a:gd name="T6" fmla="*/ 0 w 15"/>
                <a:gd name="T7" fmla="*/ 18 h 73"/>
                <a:gd name="T8" fmla="*/ 13 w 15"/>
                <a:gd name="T9" fmla="*/ 0 h 73"/>
              </a:gdLst>
              <a:ahLst/>
              <a:cxnLst>
                <a:cxn ang="0">
                  <a:pos x="T0" y="T1"/>
                </a:cxn>
                <a:cxn ang="0">
                  <a:pos x="T2" y="T3"/>
                </a:cxn>
                <a:cxn ang="0">
                  <a:pos x="T4" y="T5"/>
                </a:cxn>
                <a:cxn ang="0">
                  <a:pos x="T6" y="T7"/>
                </a:cxn>
                <a:cxn ang="0">
                  <a:pos x="T8" y="T9"/>
                </a:cxn>
              </a:cxnLst>
              <a:rect l="0" t="0" r="r" b="b"/>
              <a:pathLst>
                <a:path w="15" h="73">
                  <a:moveTo>
                    <a:pt x="13" y="0"/>
                  </a:moveTo>
                  <a:lnTo>
                    <a:pt x="15" y="55"/>
                  </a:lnTo>
                  <a:lnTo>
                    <a:pt x="1" y="73"/>
                  </a:lnTo>
                  <a:lnTo>
                    <a:pt x="0" y="18"/>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1" name="Freeform 505"/>
            <p:cNvSpPr>
              <a:spLocks/>
            </p:cNvSpPr>
            <p:nvPr/>
          </p:nvSpPr>
          <p:spPr bwMode="auto">
            <a:xfrm>
              <a:off x="12394391" y="-1423590"/>
              <a:ext cx="6350" cy="93663"/>
            </a:xfrm>
            <a:custGeom>
              <a:avLst/>
              <a:gdLst>
                <a:gd name="T0" fmla="*/ 2 w 4"/>
                <a:gd name="T1" fmla="*/ 4 h 59"/>
                <a:gd name="T2" fmla="*/ 4 w 4"/>
                <a:gd name="T3" fmla="*/ 59 h 59"/>
                <a:gd name="T4" fmla="*/ 1 w 4"/>
                <a:gd name="T5" fmla="*/ 55 h 59"/>
                <a:gd name="T6" fmla="*/ 0 w 4"/>
                <a:gd name="T7" fmla="*/ 0 h 59"/>
                <a:gd name="T8" fmla="*/ 2 w 4"/>
                <a:gd name="T9" fmla="*/ 4 h 59"/>
              </a:gdLst>
              <a:ahLst/>
              <a:cxnLst>
                <a:cxn ang="0">
                  <a:pos x="T0" y="T1"/>
                </a:cxn>
                <a:cxn ang="0">
                  <a:pos x="T2" y="T3"/>
                </a:cxn>
                <a:cxn ang="0">
                  <a:pos x="T4" y="T5"/>
                </a:cxn>
                <a:cxn ang="0">
                  <a:pos x="T6" y="T7"/>
                </a:cxn>
                <a:cxn ang="0">
                  <a:pos x="T8" y="T9"/>
                </a:cxn>
              </a:cxnLst>
              <a:rect l="0" t="0" r="r" b="b"/>
              <a:pathLst>
                <a:path w="4" h="59">
                  <a:moveTo>
                    <a:pt x="2" y="4"/>
                  </a:moveTo>
                  <a:lnTo>
                    <a:pt x="4" y="59"/>
                  </a:lnTo>
                  <a:lnTo>
                    <a:pt x="1" y="55"/>
                  </a:lnTo>
                  <a:lnTo>
                    <a:pt x="0" y="0"/>
                  </a:lnTo>
                  <a:lnTo>
                    <a:pt x="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2" name="Freeform 506"/>
            <p:cNvSpPr>
              <a:spLocks/>
            </p:cNvSpPr>
            <p:nvPr/>
          </p:nvSpPr>
          <p:spPr bwMode="auto">
            <a:xfrm>
              <a:off x="12397566" y="-1417240"/>
              <a:ext cx="9525" cy="88900"/>
            </a:xfrm>
            <a:custGeom>
              <a:avLst/>
              <a:gdLst>
                <a:gd name="T0" fmla="*/ 5 w 6"/>
                <a:gd name="T1" fmla="*/ 1 h 56"/>
                <a:gd name="T2" fmla="*/ 6 w 6"/>
                <a:gd name="T3" fmla="*/ 56 h 56"/>
                <a:gd name="T4" fmla="*/ 2 w 6"/>
                <a:gd name="T5" fmla="*/ 55 h 56"/>
                <a:gd name="T6" fmla="*/ 0 w 6"/>
                <a:gd name="T7" fmla="*/ 0 h 56"/>
                <a:gd name="T8" fmla="*/ 5 w 6"/>
                <a:gd name="T9" fmla="*/ 1 h 56"/>
              </a:gdLst>
              <a:ahLst/>
              <a:cxnLst>
                <a:cxn ang="0">
                  <a:pos x="T0" y="T1"/>
                </a:cxn>
                <a:cxn ang="0">
                  <a:pos x="T2" y="T3"/>
                </a:cxn>
                <a:cxn ang="0">
                  <a:pos x="T4" y="T5"/>
                </a:cxn>
                <a:cxn ang="0">
                  <a:pos x="T6" y="T7"/>
                </a:cxn>
                <a:cxn ang="0">
                  <a:pos x="T8" y="T9"/>
                </a:cxn>
              </a:cxnLst>
              <a:rect l="0" t="0" r="r" b="b"/>
              <a:pathLst>
                <a:path w="6" h="56">
                  <a:moveTo>
                    <a:pt x="5" y="1"/>
                  </a:moveTo>
                  <a:lnTo>
                    <a:pt x="6" y="56"/>
                  </a:lnTo>
                  <a:lnTo>
                    <a:pt x="2" y="55"/>
                  </a:lnTo>
                  <a:lnTo>
                    <a:pt x="0" y="0"/>
                  </a:lnTo>
                  <a:lnTo>
                    <a:pt x="5"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3" name="Freeform 507"/>
            <p:cNvSpPr>
              <a:spLocks/>
            </p:cNvSpPr>
            <p:nvPr/>
          </p:nvSpPr>
          <p:spPr bwMode="auto">
            <a:xfrm>
              <a:off x="15886891" y="-1528365"/>
              <a:ext cx="4763" cy="93663"/>
            </a:xfrm>
            <a:custGeom>
              <a:avLst/>
              <a:gdLst>
                <a:gd name="T0" fmla="*/ 1 w 3"/>
                <a:gd name="T1" fmla="*/ 0 h 59"/>
                <a:gd name="T2" fmla="*/ 3 w 3"/>
                <a:gd name="T3" fmla="*/ 55 h 59"/>
                <a:gd name="T4" fmla="*/ 1 w 3"/>
                <a:gd name="T5" fmla="*/ 59 h 59"/>
                <a:gd name="T6" fmla="*/ 0 w 3"/>
                <a:gd name="T7" fmla="*/ 4 h 59"/>
                <a:gd name="T8" fmla="*/ 1 w 3"/>
                <a:gd name="T9" fmla="*/ 0 h 59"/>
              </a:gdLst>
              <a:ahLst/>
              <a:cxnLst>
                <a:cxn ang="0">
                  <a:pos x="T0" y="T1"/>
                </a:cxn>
                <a:cxn ang="0">
                  <a:pos x="T2" y="T3"/>
                </a:cxn>
                <a:cxn ang="0">
                  <a:pos x="T4" y="T5"/>
                </a:cxn>
                <a:cxn ang="0">
                  <a:pos x="T6" y="T7"/>
                </a:cxn>
                <a:cxn ang="0">
                  <a:pos x="T8" y="T9"/>
                </a:cxn>
              </a:cxnLst>
              <a:rect l="0" t="0" r="r" b="b"/>
              <a:pathLst>
                <a:path w="3" h="59">
                  <a:moveTo>
                    <a:pt x="1" y="0"/>
                  </a:moveTo>
                  <a:lnTo>
                    <a:pt x="3" y="55"/>
                  </a:lnTo>
                  <a:lnTo>
                    <a:pt x="1" y="59"/>
                  </a:lnTo>
                  <a:lnTo>
                    <a:pt x="0" y="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4" name="Freeform 508"/>
            <p:cNvSpPr>
              <a:spLocks/>
            </p:cNvSpPr>
            <p:nvPr/>
          </p:nvSpPr>
          <p:spPr bwMode="auto">
            <a:xfrm>
              <a:off x="12405504" y="-1415653"/>
              <a:ext cx="7938" cy="93663"/>
            </a:xfrm>
            <a:custGeom>
              <a:avLst/>
              <a:gdLst>
                <a:gd name="T0" fmla="*/ 5 w 5"/>
                <a:gd name="T1" fmla="*/ 4 h 59"/>
                <a:gd name="T2" fmla="*/ 5 w 5"/>
                <a:gd name="T3" fmla="*/ 59 h 59"/>
                <a:gd name="T4" fmla="*/ 1 w 5"/>
                <a:gd name="T5" fmla="*/ 55 h 59"/>
                <a:gd name="T6" fmla="*/ 0 w 5"/>
                <a:gd name="T7" fmla="*/ 0 h 59"/>
                <a:gd name="T8" fmla="*/ 5 w 5"/>
                <a:gd name="T9" fmla="*/ 4 h 59"/>
              </a:gdLst>
              <a:ahLst/>
              <a:cxnLst>
                <a:cxn ang="0">
                  <a:pos x="T0" y="T1"/>
                </a:cxn>
                <a:cxn ang="0">
                  <a:pos x="T2" y="T3"/>
                </a:cxn>
                <a:cxn ang="0">
                  <a:pos x="T4" y="T5"/>
                </a:cxn>
                <a:cxn ang="0">
                  <a:pos x="T6" y="T7"/>
                </a:cxn>
                <a:cxn ang="0">
                  <a:pos x="T8" y="T9"/>
                </a:cxn>
              </a:cxnLst>
              <a:rect l="0" t="0" r="r" b="b"/>
              <a:pathLst>
                <a:path w="5" h="59">
                  <a:moveTo>
                    <a:pt x="5" y="4"/>
                  </a:moveTo>
                  <a:lnTo>
                    <a:pt x="5" y="59"/>
                  </a:lnTo>
                  <a:lnTo>
                    <a:pt x="1" y="55"/>
                  </a:lnTo>
                  <a:lnTo>
                    <a:pt x="0" y="0"/>
                  </a:lnTo>
                  <a:lnTo>
                    <a:pt x="5"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5" name="Freeform 509"/>
            <p:cNvSpPr>
              <a:spLocks/>
            </p:cNvSpPr>
            <p:nvPr/>
          </p:nvSpPr>
          <p:spPr bwMode="auto">
            <a:xfrm>
              <a:off x="14353366" y="-1483915"/>
              <a:ext cx="11113" cy="103188"/>
            </a:xfrm>
            <a:custGeom>
              <a:avLst/>
              <a:gdLst>
                <a:gd name="T0" fmla="*/ 6 w 7"/>
                <a:gd name="T1" fmla="*/ 0 h 65"/>
                <a:gd name="T2" fmla="*/ 7 w 7"/>
                <a:gd name="T3" fmla="*/ 55 h 65"/>
                <a:gd name="T4" fmla="*/ 1 w 7"/>
                <a:gd name="T5" fmla="*/ 65 h 65"/>
                <a:gd name="T6" fmla="*/ 0 w 7"/>
                <a:gd name="T7" fmla="*/ 10 h 65"/>
                <a:gd name="T8" fmla="*/ 6 w 7"/>
                <a:gd name="T9" fmla="*/ 0 h 65"/>
              </a:gdLst>
              <a:ahLst/>
              <a:cxnLst>
                <a:cxn ang="0">
                  <a:pos x="T0" y="T1"/>
                </a:cxn>
                <a:cxn ang="0">
                  <a:pos x="T2" y="T3"/>
                </a:cxn>
                <a:cxn ang="0">
                  <a:pos x="T4" y="T5"/>
                </a:cxn>
                <a:cxn ang="0">
                  <a:pos x="T6" y="T7"/>
                </a:cxn>
                <a:cxn ang="0">
                  <a:pos x="T8" y="T9"/>
                </a:cxn>
              </a:cxnLst>
              <a:rect l="0" t="0" r="r" b="b"/>
              <a:pathLst>
                <a:path w="7" h="65">
                  <a:moveTo>
                    <a:pt x="6" y="0"/>
                  </a:moveTo>
                  <a:lnTo>
                    <a:pt x="7" y="55"/>
                  </a:lnTo>
                  <a:lnTo>
                    <a:pt x="1" y="65"/>
                  </a:lnTo>
                  <a:lnTo>
                    <a:pt x="0" y="10"/>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6" name="Freeform 510"/>
            <p:cNvSpPr>
              <a:spLocks/>
            </p:cNvSpPr>
            <p:nvPr/>
          </p:nvSpPr>
          <p:spPr bwMode="auto">
            <a:xfrm>
              <a:off x="14337491" y="-1468040"/>
              <a:ext cx="17463" cy="93663"/>
            </a:xfrm>
            <a:custGeom>
              <a:avLst/>
              <a:gdLst>
                <a:gd name="T0" fmla="*/ 10 w 11"/>
                <a:gd name="T1" fmla="*/ 0 h 59"/>
                <a:gd name="T2" fmla="*/ 11 w 11"/>
                <a:gd name="T3" fmla="*/ 55 h 59"/>
                <a:gd name="T4" fmla="*/ 2 w 11"/>
                <a:gd name="T5" fmla="*/ 59 h 59"/>
                <a:gd name="T6" fmla="*/ 0 w 11"/>
                <a:gd name="T7" fmla="*/ 3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5"/>
                  </a:lnTo>
                  <a:lnTo>
                    <a:pt x="2" y="59"/>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7" name="Freeform 511"/>
            <p:cNvSpPr>
              <a:spLocks/>
            </p:cNvSpPr>
            <p:nvPr/>
          </p:nvSpPr>
          <p:spPr bwMode="auto">
            <a:xfrm>
              <a:off x="13735829" y="-1455340"/>
              <a:ext cx="9525" cy="103188"/>
            </a:xfrm>
            <a:custGeom>
              <a:avLst/>
              <a:gdLst>
                <a:gd name="T0" fmla="*/ 4 w 6"/>
                <a:gd name="T1" fmla="*/ 10 h 65"/>
                <a:gd name="T2" fmla="*/ 6 w 6"/>
                <a:gd name="T3" fmla="*/ 65 h 65"/>
                <a:gd name="T4" fmla="*/ 2 w 6"/>
                <a:gd name="T5" fmla="*/ 55 h 65"/>
                <a:gd name="T6" fmla="*/ 0 w 6"/>
                <a:gd name="T7" fmla="*/ 0 h 65"/>
                <a:gd name="T8" fmla="*/ 4 w 6"/>
                <a:gd name="T9" fmla="*/ 10 h 65"/>
              </a:gdLst>
              <a:ahLst/>
              <a:cxnLst>
                <a:cxn ang="0">
                  <a:pos x="T0" y="T1"/>
                </a:cxn>
                <a:cxn ang="0">
                  <a:pos x="T2" y="T3"/>
                </a:cxn>
                <a:cxn ang="0">
                  <a:pos x="T4" y="T5"/>
                </a:cxn>
                <a:cxn ang="0">
                  <a:pos x="T6" y="T7"/>
                </a:cxn>
                <a:cxn ang="0">
                  <a:pos x="T8" y="T9"/>
                </a:cxn>
              </a:cxnLst>
              <a:rect l="0" t="0" r="r" b="b"/>
              <a:pathLst>
                <a:path w="6" h="65">
                  <a:moveTo>
                    <a:pt x="4" y="10"/>
                  </a:moveTo>
                  <a:lnTo>
                    <a:pt x="6" y="65"/>
                  </a:lnTo>
                  <a:lnTo>
                    <a:pt x="2" y="55"/>
                  </a:lnTo>
                  <a:lnTo>
                    <a:pt x="0" y="0"/>
                  </a:lnTo>
                  <a:lnTo>
                    <a:pt x="4"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8" name="Freeform 512"/>
            <p:cNvSpPr>
              <a:spLocks/>
            </p:cNvSpPr>
            <p:nvPr/>
          </p:nvSpPr>
          <p:spPr bwMode="auto">
            <a:xfrm>
              <a:off x="15853554" y="-1522015"/>
              <a:ext cx="34925" cy="106363"/>
            </a:xfrm>
            <a:custGeom>
              <a:avLst/>
              <a:gdLst>
                <a:gd name="T0" fmla="*/ 21 w 22"/>
                <a:gd name="T1" fmla="*/ 0 h 67"/>
                <a:gd name="T2" fmla="*/ 22 w 22"/>
                <a:gd name="T3" fmla="*/ 55 h 67"/>
                <a:gd name="T4" fmla="*/ 1 w 22"/>
                <a:gd name="T5" fmla="*/ 67 h 67"/>
                <a:gd name="T6" fmla="*/ 0 w 22"/>
                <a:gd name="T7" fmla="*/ 12 h 67"/>
                <a:gd name="T8" fmla="*/ 21 w 22"/>
                <a:gd name="T9" fmla="*/ 0 h 67"/>
              </a:gdLst>
              <a:ahLst/>
              <a:cxnLst>
                <a:cxn ang="0">
                  <a:pos x="T0" y="T1"/>
                </a:cxn>
                <a:cxn ang="0">
                  <a:pos x="T2" y="T3"/>
                </a:cxn>
                <a:cxn ang="0">
                  <a:pos x="T4" y="T5"/>
                </a:cxn>
                <a:cxn ang="0">
                  <a:pos x="T6" y="T7"/>
                </a:cxn>
                <a:cxn ang="0">
                  <a:pos x="T8" y="T9"/>
                </a:cxn>
              </a:cxnLst>
              <a:rect l="0" t="0" r="r" b="b"/>
              <a:pathLst>
                <a:path w="22" h="67">
                  <a:moveTo>
                    <a:pt x="21" y="0"/>
                  </a:moveTo>
                  <a:lnTo>
                    <a:pt x="22" y="55"/>
                  </a:lnTo>
                  <a:lnTo>
                    <a:pt x="1" y="67"/>
                  </a:lnTo>
                  <a:lnTo>
                    <a:pt x="0" y="12"/>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9" name="Freeform 513"/>
            <p:cNvSpPr>
              <a:spLocks/>
            </p:cNvSpPr>
            <p:nvPr/>
          </p:nvSpPr>
          <p:spPr bwMode="auto">
            <a:xfrm>
              <a:off x="12413441" y="-1409303"/>
              <a:ext cx="6350" cy="100013"/>
            </a:xfrm>
            <a:custGeom>
              <a:avLst/>
              <a:gdLst>
                <a:gd name="T0" fmla="*/ 3 w 4"/>
                <a:gd name="T1" fmla="*/ 8 h 63"/>
                <a:gd name="T2" fmla="*/ 4 w 4"/>
                <a:gd name="T3" fmla="*/ 63 h 63"/>
                <a:gd name="T4" fmla="*/ 0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0"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0" name="Freeform 514"/>
            <p:cNvSpPr>
              <a:spLocks/>
            </p:cNvSpPr>
            <p:nvPr/>
          </p:nvSpPr>
          <p:spPr bwMode="auto">
            <a:xfrm>
              <a:off x="14353366" y="-1458515"/>
              <a:ext cx="3175" cy="96838"/>
            </a:xfrm>
            <a:custGeom>
              <a:avLst/>
              <a:gdLst>
                <a:gd name="T0" fmla="*/ 0 w 2"/>
                <a:gd name="T1" fmla="*/ 6 h 61"/>
                <a:gd name="T2" fmla="*/ 2 w 2"/>
                <a:gd name="T3" fmla="*/ 61 h 61"/>
                <a:gd name="T4" fmla="*/ 1 w 2"/>
                <a:gd name="T5" fmla="*/ 55 h 61"/>
                <a:gd name="T6" fmla="*/ 0 w 2"/>
                <a:gd name="T7" fmla="*/ 0 h 61"/>
                <a:gd name="T8" fmla="*/ 0 w 2"/>
                <a:gd name="T9" fmla="*/ 6 h 61"/>
              </a:gdLst>
              <a:ahLst/>
              <a:cxnLst>
                <a:cxn ang="0">
                  <a:pos x="T0" y="T1"/>
                </a:cxn>
                <a:cxn ang="0">
                  <a:pos x="T2" y="T3"/>
                </a:cxn>
                <a:cxn ang="0">
                  <a:pos x="T4" y="T5"/>
                </a:cxn>
                <a:cxn ang="0">
                  <a:pos x="T6" y="T7"/>
                </a:cxn>
                <a:cxn ang="0">
                  <a:pos x="T8" y="T9"/>
                </a:cxn>
              </a:cxnLst>
              <a:rect l="0" t="0" r="r" b="b"/>
              <a:pathLst>
                <a:path w="2" h="61">
                  <a:moveTo>
                    <a:pt x="0" y="6"/>
                  </a:moveTo>
                  <a:lnTo>
                    <a:pt x="2" y="61"/>
                  </a:lnTo>
                  <a:lnTo>
                    <a:pt x="1" y="55"/>
                  </a:lnTo>
                  <a:lnTo>
                    <a:pt x="0" y="0"/>
                  </a:lnTo>
                  <a:lnTo>
                    <a:pt x="0"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1" name="Freeform 515"/>
            <p:cNvSpPr>
              <a:spLocks/>
            </p:cNvSpPr>
            <p:nvPr/>
          </p:nvSpPr>
          <p:spPr bwMode="auto">
            <a:xfrm>
              <a:off x="15829741" y="-1502965"/>
              <a:ext cx="25400" cy="98425"/>
            </a:xfrm>
            <a:custGeom>
              <a:avLst/>
              <a:gdLst>
                <a:gd name="T0" fmla="*/ 15 w 16"/>
                <a:gd name="T1" fmla="*/ 0 h 62"/>
                <a:gd name="T2" fmla="*/ 16 w 16"/>
                <a:gd name="T3" fmla="*/ 55 h 62"/>
                <a:gd name="T4" fmla="*/ 2 w 16"/>
                <a:gd name="T5" fmla="*/ 62 h 62"/>
                <a:gd name="T6" fmla="*/ 0 w 16"/>
                <a:gd name="T7" fmla="*/ 6 h 62"/>
                <a:gd name="T8" fmla="*/ 15 w 16"/>
                <a:gd name="T9" fmla="*/ 0 h 62"/>
              </a:gdLst>
              <a:ahLst/>
              <a:cxnLst>
                <a:cxn ang="0">
                  <a:pos x="T0" y="T1"/>
                </a:cxn>
                <a:cxn ang="0">
                  <a:pos x="T2" y="T3"/>
                </a:cxn>
                <a:cxn ang="0">
                  <a:pos x="T4" y="T5"/>
                </a:cxn>
                <a:cxn ang="0">
                  <a:pos x="T6" y="T7"/>
                </a:cxn>
                <a:cxn ang="0">
                  <a:pos x="T8" y="T9"/>
                </a:cxn>
              </a:cxnLst>
              <a:rect l="0" t="0" r="r" b="b"/>
              <a:pathLst>
                <a:path w="16" h="62">
                  <a:moveTo>
                    <a:pt x="15" y="0"/>
                  </a:moveTo>
                  <a:lnTo>
                    <a:pt x="16" y="55"/>
                  </a:lnTo>
                  <a:lnTo>
                    <a:pt x="2" y="62"/>
                  </a:lnTo>
                  <a:lnTo>
                    <a:pt x="0" y="6"/>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2" name="Freeform 516"/>
            <p:cNvSpPr>
              <a:spLocks/>
            </p:cNvSpPr>
            <p:nvPr/>
          </p:nvSpPr>
          <p:spPr bwMode="auto">
            <a:xfrm>
              <a:off x="12418204" y="-1396603"/>
              <a:ext cx="6350" cy="96838"/>
            </a:xfrm>
            <a:custGeom>
              <a:avLst/>
              <a:gdLst>
                <a:gd name="T0" fmla="*/ 3 w 4"/>
                <a:gd name="T1" fmla="*/ 6 h 61"/>
                <a:gd name="T2" fmla="*/ 4 w 4"/>
                <a:gd name="T3" fmla="*/ 61 h 61"/>
                <a:gd name="T4" fmla="*/ 1 w 4"/>
                <a:gd name="T5" fmla="*/ 55 h 61"/>
                <a:gd name="T6" fmla="*/ 0 w 4"/>
                <a:gd name="T7" fmla="*/ 0 h 61"/>
                <a:gd name="T8" fmla="*/ 3 w 4"/>
                <a:gd name="T9" fmla="*/ 6 h 61"/>
              </a:gdLst>
              <a:ahLst/>
              <a:cxnLst>
                <a:cxn ang="0">
                  <a:pos x="T0" y="T1"/>
                </a:cxn>
                <a:cxn ang="0">
                  <a:pos x="T2" y="T3"/>
                </a:cxn>
                <a:cxn ang="0">
                  <a:pos x="T4" y="T5"/>
                </a:cxn>
                <a:cxn ang="0">
                  <a:pos x="T6" y="T7"/>
                </a:cxn>
                <a:cxn ang="0">
                  <a:pos x="T8" y="T9"/>
                </a:cxn>
              </a:cxnLst>
              <a:rect l="0" t="0" r="r" b="b"/>
              <a:pathLst>
                <a:path w="4" h="61">
                  <a:moveTo>
                    <a:pt x="3" y="6"/>
                  </a:moveTo>
                  <a:lnTo>
                    <a:pt x="4" y="61"/>
                  </a:lnTo>
                  <a:lnTo>
                    <a:pt x="1" y="55"/>
                  </a:lnTo>
                  <a:lnTo>
                    <a:pt x="0" y="0"/>
                  </a:lnTo>
                  <a:lnTo>
                    <a:pt x="3"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3" name="Freeform 517"/>
            <p:cNvSpPr>
              <a:spLocks/>
            </p:cNvSpPr>
            <p:nvPr/>
          </p:nvSpPr>
          <p:spPr bwMode="auto">
            <a:xfrm>
              <a:off x="13740591" y="-1439465"/>
              <a:ext cx="4763" cy="103188"/>
            </a:xfrm>
            <a:custGeom>
              <a:avLst/>
              <a:gdLst>
                <a:gd name="T0" fmla="*/ 1 w 3"/>
                <a:gd name="T1" fmla="*/ 0 h 65"/>
                <a:gd name="T2" fmla="*/ 3 w 3"/>
                <a:gd name="T3" fmla="*/ 55 h 65"/>
                <a:gd name="T4" fmla="*/ 1 w 3"/>
                <a:gd name="T5" fmla="*/ 65 h 65"/>
                <a:gd name="T6" fmla="*/ 0 w 3"/>
                <a:gd name="T7" fmla="*/ 10 h 65"/>
                <a:gd name="T8" fmla="*/ 1 w 3"/>
                <a:gd name="T9" fmla="*/ 0 h 65"/>
              </a:gdLst>
              <a:ahLst/>
              <a:cxnLst>
                <a:cxn ang="0">
                  <a:pos x="T0" y="T1"/>
                </a:cxn>
                <a:cxn ang="0">
                  <a:pos x="T2" y="T3"/>
                </a:cxn>
                <a:cxn ang="0">
                  <a:pos x="T4" y="T5"/>
                </a:cxn>
                <a:cxn ang="0">
                  <a:pos x="T6" y="T7"/>
                </a:cxn>
                <a:cxn ang="0">
                  <a:pos x="T8" y="T9"/>
                </a:cxn>
              </a:cxnLst>
              <a:rect l="0" t="0" r="r" b="b"/>
              <a:pathLst>
                <a:path w="3" h="65">
                  <a:moveTo>
                    <a:pt x="1" y="0"/>
                  </a:moveTo>
                  <a:lnTo>
                    <a:pt x="3" y="55"/>
                  </a:lnTo>
                  <a:lnTo>
                    <a:pt x="1" y="65"/>
                  </a:lnTo>
                  <a:lnTo>
                    <a:pt x="0" y="10"/>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4" name="Freeform 518"/>
            <p:cNvSpPr>
              <a:spLocks/>
            </p:cNvSpPr>
            <p:nvPr/>
          </p:nvSpPr>
          <p:spPr bwMode="auto">
            <a:xfrm>
              <a:off x="14353366" y="-1448990"/>
              <a:ext cx="17463" cy="96838"/>
            </a:xfrm>
            <a:custGeom>
              <a:avLst/>
              <a:gdLst>
                <a:gd name="T0" fmla="*/ 9 w 11"/>
                <a:gd name="T1" fmla="*/ 6 h 61"/>
                <a:gd name="T2" fmla="*/ 11 w 11"/>
                <a:gd name="T3" fmla="*/ 61 h 61"/>
                <a:gd name="T4" fmla="*/ 2 w 11"/>
                <a:gd name="T5" fmla="*/ 55 h 61"/>
                <a:gd name="T6" fmla="*/ 0 w 11"/>
                <a:gd name="T7" fmla="*/ 0 h 61"/>
                <a:gd name="T8" fmla="*/ 9 w 11"/>
                <a:gd name="T9" fmla="*/ 6 h 61"/>
              </a:gdLst>
              <a:ahLst/>
              <a:cxnLst>
                <a:cxn ang="0">
                  <a:pos x="T0" y="T1"/>
                </a:cxn>
                <a:cxn ang="0">
                  <a:pos x="T2" y="T3"/>
                </a:cxn>
                <a:cxn ang="0">
                  <a:pos x="T4" y="T5"/>
                </a:cxn>
                <a:cxn ang="0">
                  <a:pos x="T6" y="T7"/>
                </a:cxn>
                <a:cxn ang="0">
                  <a:pos x="T8" y="T9"/>
                </a:cxn>
              </a:cxnLst>
              <a:rect l="0" t="0" r="r" b="b"/>
              <a:pathLst>
                <a:path w="11" h="61">
                  <a:moveTo>
                    <a:pt x="9" y="6"/>
                  </a:moveTo>
                  <a:lnTo>
                    <a:pt x="11" y="61"/>
                  </a:lnTo>
                  <a:lnTo>
                    <a:pt x="2" y="55"/>
                  </a:lnTo>
                  <a:lnTo>
                    <a:pt x="0" y="0"/>
                  </a:lnTo>
                  <a:lnTo>
                    <a:pt x="9"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5" name="Freeform 519"/>
            <p:cNvSpPr>
              <a:spLocks/>
            </p:cNvSpPr>
            <p:nvPr/>
          </p:nvSpPr>
          <p:spPr bwMode="auto">
            <a:xfrm>
              <a:off x="11800666" y="-1360090"/>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8"/>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6" name="Freeform 520"/>
            <p:cNvSpPr>
              <a:spLocks/>
            </p:cNvSpPr>
            <p:nvPr/>
          </p:nvSpPr>
          <p:spPr bwMode="auto">
            <a:xfrm>
              <a:off x="11797491" y="-136009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7" name="Freeform 521"/>
            <p:cNvSpPr>
              <a:spLocks/>
            </p:cNvSpPr>
            <p:nvPr/>
          </p:nvSpPr>
          <p:spPr bwMode="auto">
            <a:xfrm>
              <a:off x="11792729" y="-1360090"/>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8"/>
                    <a:pt x="2" y="67"/>
                  </a:cubicBezTo>
                  <a:cubicBezTo>
                    <a:pt x="0" y="0"/>
                    <a:pt x="0" y="0"/>
                    <a:pt x="0" y="0"/>
                  </a:cubicBezTo>
                  <a:cubicBezTo>
                    <a:pt x="1" y="1"/>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8" name="Freeform 522"/>
            <p:cNvSpPr>
              <a:spLocks/>
            </p:cNvSpPr>
            <p:nvPr/>
          </p:nvSpPr>
          <p:spPr bwMode="auto">
            <a:xfrm>
              <a:off x="11783204" y="-1361678"/>
              <a:ext cx="12700" cy="88900"/>
            </a:xfrm>
            <a:custGeom>
              <a:avLst/>
              <a:gdLst>
                <a:gd name="T0" fmla="*/ 7 w 9"/>
                <a:gd name="T1" fmla="*/ 1 h 68"/>
                <a:gd name="T2" fmla="*/ 9 w 9"/>
                <a:gd name="T3" fmla="*/ 68 h 68"/>
                <a:gd name="T4" fmla="*/ 2 w 9"/>
                <a:gd name="T5" fmla="*/ 67 h 68"/>
                <a:gd name="T6" fmla="*/ 0 w 9"/>
                <a:gd name="T7" fmla="*/ 0 h 68"/>
                <a:gd name="T8" fmla="*/ 7 w 9"/>
                <a:gd name="T9" fmla="*/ 1 h 68"/>
              </a:gdLst>
              <a:ahLst/>
              <a:cxnLst>
                <a:cxn ang="0">
                  <a:pos x="T0" y="T1"/>
                </a:cxn>
                <a:cxn ang="0">
                  <a:pos x="T2" y="T3"/>
                </a:cxn>
                <a:cxn ang="0">
                  <a:pos x="T4" y="T5"/>
                </a:cxn>
                <a:cxn ang="0">
                  <a:pos x="T6" y="T7"/>
                </a:cxn>
                <a:cxn ang="0">
                  <a:pos x="T8" y="T9"/>
                </a:cxn>
              </a:cxnLst>
              <a:rect l="0" t="0" r="r" b="b"/>
              <a:pathLst>
                <a:path w="9" h="68">
                  <a:moveTo>
                    <a:pt x="7" y="1"/>
                  </a:moveTo>
                  <a:cubicBezTo>
                    <a:pt x="9" y="68"/>
                    <a:pt x="9" y="68"/>
                    <a:pt x="9" y="68"/>
                  </a:cubicBezTo>
                  <a:cubicBezTo>
                    <a:pt x="7" y="68"/>
                    <a:pt x="4" y="67"/>
                    <a:pt x="2" y="67"/>
                  </a:cubicBezTo>
                  <a:cubicBezTo>
                    <a:pt x="0" y="0"/>
                    <a:pt x="0" y="0"/>
                    <a:pt x="0" y="0"/>
                  </a:cubicBezTo>
                  <a:cubicBezTo>
                    <a:pt x="2" y="0"/>
                    <a:pt x="5" y="1"/>
                    <a:pt x="7"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9" name="Freeform 523"/>
            <p:cNvSpPr>
              <a:spLocks/>
            </p:cNvSpPr>
            <p:nvPr/>
          </p:nvSpPr>
          <p:spPr bwMode="auto">
            <a:xfrm>
              <a:off x="11754629" y="-1372790"/>
              <a:ext cx="31750" cy="98425"/>
            </a:xfrm>
            <a:custGeom>
              <a:avLst/>
              <a:gdLst>
                <a:gd name="T0" fmla="*/ 23 w 25"/>
                <a:gd name="T1" fmla="*/ 8 h 75"/>
                <a:gd name="T2" fmla="*/ 25 w 25"/>
                <a:gd name="T3" fmla="*/ 75 h 75"/>
                <a:gd name="T4" fmla="*/ 3 w 25"/>
                <a:gd name="T5" fmla="*/ 68 h 75"/>
                <a:gd name="T6" fmla="*/ 2 w 25"/>
                <a:gd name="T7" fmla="*/ 68 h 75"/>
                <a:gd name="T8" fmla="*/ 0 w 25"/>
                <a:gd name="T9" fmla="*/ 0 h 75"/>
                <a:gd name="T10" fmla="*/ 1 w 25"/>
                <a:gd name="T11" fmla="*/ 1 h 75"/>
                <a:gd name="T12" fmla="*/ 23 w 25"/>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25" h="75">
                  <a:moveTo>
                    <a:pt x="23" y="8"/>
                  </a:moveTo>
                  <a:cubicBezTo>
                    <a:pt x="25" y="75"/>
                    <a:pt x="25" y="75"/>
                    <a:pt x="25" y="75"/>
                  </a:cubicBezTo>
                  <a:cubicBezTo>
                    <a:pt x="17" y="73"/>
                    <a:pt x="10" y="70"/>
                    <a:pt x="3" y="68"/>
                  </a:cubicBezTo>
                  <a:cubicBezTo>
                    <a:pt x="3" y="68"/>
                    <a:pt x="2" y="68"/>
                    <a:pt x="2" y="68"/>
                  </a:cubicBezTo>
                  <a:cubicBezTo>
                    <a:pt x="0" y="0"/>
                    <a:pt x="0" y="0"/>
                    <a:pt x="0" y="0"/>
                  </a:cubicBezTo>
                  <a:cubicBezTo>
                    <a:pt x="0" y="1"/>
                    <a:pt x="1" y="1"/>
                    <a:pt x="1" y="1"/>
                  </a:cubicBezTo>
                  <a:cubicBezTo>
                    <a:pt x="8" y="3"/>
                    <a:pt x="15" y="6"/>
                    <a:pt x="23" y="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0" name="Freeform 524"/>
            <p:cNvSpPr>
              <a:spLocks/>
            </p:cNvSpPr>
            <p:nvPr/>
          </p:nvSpPr>
          <p:spPr bwMode="auto">
            <a:xfrm>
              <a:off x="11735579" y="-1387078"/>
              <a:ext cx="22225" cy="103188"/>
            </a:xfrm>
            <a:custGeom>
              <a:avLst/>
              <a:gdLst>
                <a:gd name="T0" fmla="*/ 15 w 17"/>
                <a:gd name="T1" fmla="*/ 11 h 79"/>
                <a:gd name="T2" fmla="*/ 17 w 17"/>
                <a:gd name="T3" fmla="*/ 79 h 79"/>
                <a:gd name="T4" fmla="*/ 7 w 17"/>
                <a:gd name="T5" fmla="*/ 69 h 79"/>
                <a:gd name="T6" fmla="*/ 2 w 17"/>
                <a:gd name="T7" fmla="*/ 67 h 79"/>
                <a:gd name="T8" fmla="*/ 0 w 17"/>
                <a:gd name="T9" fmla="*/ 0 h 79"/>
                <a:gd name="T10" fmla="*/ 5 w 17"/>
                <a:gd name="T11" fmla="*/ 2 h 79"/>
                <a:gd name="T12" fmla="*/ 15 w 17"/>
                <a:gd name="T13" fmla="*/ 11 h 79"/>
              </a:gdLst>
              <a:ahLst/>
              <a:cxnLst>
                <a:cxn ang="0">
                  <a:pos x="T0" y="T1"/>
                </a:cxn>
                <a:cxn ang="0">
                  <a:pos x="T2" y="T3"/>
                </a:cxn>
                <a:cxn ang="0">
                  <a:pos x="T4" y="T5"/>
                </a:cxn>
                <a:cxn ang="0">
                  <a:pos x="T6" y="T7"/>
                </a:cxn>
                <a:cxn ang="0">
                  <a:pos x="T8" y="T9"/>
                </a:cxn>
                <a:cxn ang="0">
                  <a:pos x="T10" y="T11"/>
                </a:cxn>
                <a:cxn ang="0">
                  <a:pos x="T12" y="T13"/>
                </a:cxn>
              </a:cxnLst>
              <a:rect l="0" t="0" r="r" b="b"/>
              <a:pathLst>
                <a:path w="17" h="79">
                  <a:moveTo>
                    <a:pt x="15" y="11"/>
                  </a:moveTo>
                  <a:cubicBezTo>
                    <a:pt x="17" y="79"/>
                    <a:pt x="17" y="79"/>
                    <a:pt x="17" y="79"/>
                  </a:cubicBezTo>
                  <a:cubicBezTo>
                    <a:pt x="8" y="75"/>
                    <a:pt x="10" y="71"/>
                    <a:pt x="7" y="69"/>
                  </a:cubicBezTo>
                  <a:cubicBezTo>
                    <a:pt x="6" y="68"/>
                    <a:pt x="4" y="68"/>
                    <a:pt x="2" y="67"/>
                  </a:cubicBezTo>
                  <a:cubicBezTo>
                    <a:pt x="0" y="0"/>
                    <a:pt x="0" y="0"/>
                    <a:pt x="0" y="0"/>
                  </a:cubicBezTo>
                  <a:cubicBezTo>
                    <a:pt x="2" y="1"/>
                    <a:pt x="4" y="1"/>
                    <a:pt x="5" y="2"/>
                  </a:cubicBezTo>
                  <a:cubicBezTo>
                    <a:pt x="8" y="4"/>
                    <a:pt x="6" y="8"/>
                    <a:pt x="15" y="1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1" name="Freeform 525"/>
            <p:cNvSpPr>
              <a:spLocks/>
            </p:cNvSpPr>
            <p:nvPr/>
          </p:nvSpPr>
          <p:spPr bwMode="auto">
            <a:xfrm>
              <a:off x="11691129" y="-1402953"/>
              <a:ext cx="47625" cy="103188"/>
            </a:xfrm>
            <a:custGeom>
              <a:avLst/>
              <a:gdLst>
                <a:gd name="T0" fmla="*/ 36 w 38"/>
                <a:gd name="T1" fmla="*/ 12 h 79"/>
                <a:gd name="T2" fmla="*/ 38 w 38"/>
                <a:gd name="T3" fmla="*/ 79 h 79"/>
                <a:gd name="T4" fmla="*/ 7 w 38"/>
                <a:gd name="T5" fmla="*/ 69 h 79"/>
                <a:gd name="T6" fmla="*/ 2 w 38"/>
                <a:gd name="T7" fmla="*/ 67 h 79"/>
                <a:gd name="T8" fmla="*/ 0 w 38"/>
                <a:gd name="T9" fmla="*/ 0 h 79"/>
                <a:gd name="T10" fmla="*/ 5 w 38"/>
                <a:gd name="T11" fmla="*/ 2 h 79"/>
                <a:gd name="T12" fmla="*/ 36 w 38"/>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38" h="79">
                  <a:moveTo>
                    <a:pt x="36" y="12"/>
                  </a:moveTo>
                  <a:cubicBezTo>
                    <a:pt x="38" y="79"/>
                    <a:pt x="38" y="79"/>
                    <a:pt x="38" y="79"/>
                  </a:cubicBezTo>
                  <a:cubicBezTo>
                    <a:pt x="31" y="76"/>
                    <a:pt x="21" y="73"/>
                    <a:pt x="7" y="69"/>
                  </a:cubicBezTo>
                  <a:cubicBezTo>
                    <a:pt x="5" y="68"/>
                    <a:pt x="3" y="67"/>
                    <a:pt x="2" y="67"/>
                  </a:cubicBezTo>
                  <a:cubicBezTo>
                    <a:pt x="0" y="0"/>
                    <a:pt x="0" y="0"/>
                    <a:pt x="0" y="0"/>
                  </a:cubicBezTo>
                  <a:cubicBezTo>
                    <a:pt x="1" y="0"/>
                    <a:pt x="3" y="1"/>
                    <a:pt x="5" y="2"/>
                  </a:cubicBezTo>
                  <a:cubicBezTo>
                    <a:pt x="19" y="6"/>
                    <a:pt x="29" y="9"/>
                    <a:pt x="36" y="1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2" name="Freeform 526"/>
            <p:cNvSpPr>
              <a:spLocks/>
            </p:cNvSpPr>
            <p:nvPr/>
          </p:nvSpPr>
          <p:spPr bwMode="auto">
            <a:xfrm>
              <a:off x="11649854" y="-1426765"/>
              <a:ext cx="44450" cy="111125"/>
            </a:xfrm>
            <a:custGeom>
              <a:avLst/>
              <a:gdLst>
                <a:gd name="T0" fmla="*/ 33 w 35"/>
                <a:gd name="T1" fmla="*/ 18 h 85"/>
                <a:gd name="T2" fmla="*/ 35 w 35"/>
                <a:gd name="T3" fmla="*/ 85 h 85"/>
                <a:gd name="T4" fmla="*/ 10 w 35"/>
                <a:gd name="T5" fmla="*/ 72 h 85"/>
                <a:gd name="T6" fmla="*/ 2 w 35"/>
                <a:gd name="T7" fmla="*/ 67 h 85"/>
                <a:gd name="T8" fmla="*/ 0 w 35"/>
                <a:gd name="T9" fmla="*/ 0 h 85"/>
                <a:gd name="T10" fmla="*/ 8 w 35"/>
                <a:gd name="T11" fmla="*/ 5 h 85"/>
                <a:gd name="T12" fmla="*/ 33 w 35"/>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35" h="85">
                  <a:moveTo>
                    <a:pt x="33" y="18"/>
                  </a:moveTo>
                  <a:cubicBezTo>
                    <a:pt x="35" y="85"/>
                    <a:pt x="35" y="85"/>
                    <a:pt x="35" y="85"/>
                  </a:cubicBezTo>
                  <a:cubicBezTo>
                    <a:pt x="21" y="80"/>
                    <a:pt x="22" y="77"/>
                    <a:pt x="10" y="72"/>
                  </a:cubicBezTo>
                  <a:cubicBezTo>
                    <a:pt x="4" y="69"/>
                    <a:pt x="2" y="68"/>
                    <a:pt x="2" y="67"/>
                  </a:cubicBezTo>
                  <a:cubicBezTo>
                    <a:pt x="0" y="0"/>
                    <a:pt x="0" y="0"/>
                    <a:pt x="0" y="0"/>
                  </a:cubicBezTo>
                  <a:cubicBezTo>
                    <a:pt x="0" y="1"/>
                    <a:pt x="2" y="2"/>
                    <a:pt x="8" y="5"/>
                  </a:cubicBezTo>
                  <a:cubicBezTo>
                    <a:pt x="20" y="10"/>
                    <a:pt x="19" y="13"/>
                    <a:pt x="33"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3" name="Freeform 527"/>
            <p:cNvSpPr>
              <a:spLocks/>
            </p:cNvSpPr>
            <p:nvPr/>
          </p:nvSpPr>
          <p:spPr bwMode="auto">
            <a:xfrm>
              <a:off x="14367654" y="-1439465"/>
              <a:ext cx="19050" cy="90488"/>
            </a:xfrm>
            <a:custGeom>
              <a:avLst/>
              <a:gdLst>
                <a:gd name="T0" fmla="*/ 10 w 12"/>
                <a:gd name="T1" fmla="*/ 2 h 57"/>
                <a:gd name="T2" fmla="*/ 12 w 12"/>
                <a:gd name="T3" fmla="*/ 57 h 57"/>
                <a:gd name="T4" fmla="*/ 2 w 12"/>
                <a:gd name="T5" fmla="*/ 55 h 57"/>
                <a:gd name="T6" fmla="*/ 0 w 12"/>
                <a:gd name="T7" fmla="*/ 0 h 57"/>
                <a:gd name="T8" fmla="*/ 10 w 12"/>
                <a:gd name="T9" fmla="*/ 2 h 57"/>
              </a:gdLst>
              <a:ahLst/>
              <a:cxnLst>
                <a:cxn ang="0">
                  <a:pos x="T0" y="T1"/>
                </a:cxn>
                <a:cxn ang="0">
                  <a:pos x="T2" y="T3"/>
                </a:cxn>
                <a:cxn ang="0">
                  <a:pos x="T4" y="T5"/>
                </a:cxn>
                <a:cxn ang="0">
                  <a:pos x="T6" y="T7"/>
                </a:cxn>
                <a:cxn ang="0">
                  <a:pos x="T8" y="T9"/>
                </a:cxn>
              </a:cxnLst>
              <a:rect l="0" t="0" r="r" b="b"/>
              <a:pathLst>
                <a:path w="12" h="57">
                  <a:moveTo>
                    <a:pt x="10" y="2"/>
                  </a:moveTo>
                  <a:lnTo>
                    <a:pt x="12" y="57"/>
                  </a:lnTo>
                  <a:lnTo>
                    <a:pt x="2" y="55"/>
                  </a:lnTo>
                  <a:lnTo>
                    <a:pt x="0" y="0"/>
                  </a:lnTo>
                  <a:lnTo>
                    <a:pt x="10"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4" name="Freeform 528"/>
            <p:cNvSpPr>
              <a:spLocks/>
            </p:cNvSpPr>
            <p:nvPr/>
          </p:nvSpPr>
          <p:spPr bwMode="auto">
            <a:xfrm>
              <a:off x="14383529" y="-1436290"/>
              <a:ext cx="14288" cy="88900"/>
            </a:xfrm>
            <a:custGeom>
              <a:avLst/>
              <a:gdLst>
                <a:gd name="T0" fmla="*/ 7 w 9"/>
                <a:gd name="T1" fmla="*/ 1 h 56"/>
                <a:gd name="T2" fmla="*/ 9 w 9"/>
                <a:gd name="T3" fmla="*/ 56 h 56"/>
                <a:gd name="T4" fmla="*/ 2 w 9"/>
                <a:gd name="T5" fmla="*/ 55 h 56"/>
                <a:gd name="T6" fmla="*/ 0 w 9"/>
                <a:gd name="T7" fmla="*/ 0 h 56"/>
                <a:gd name="T8" fmla="*/ 7 w 9"/>
                <a:gd name="T9" fmla="*/ 1 h 56"/>
              </a:gdLst>
              <a:ahLst/>
              <a:cxnLst>
                <a:cxn ang="0">
                  <a:pos x="T0" y="T1"/>
                </a:cxn>
                <a:cxn ang="0">
                  <a:pos x="T2" y="T3"/>
                </a:cxn>
                <a:cxn ang="0">
                  <a:pos x="T4" y="T5"/>
                </a:cxn>
                <a:cxn ang="0">
                  <a:pos x="T6" y="T7"/>
                </a:cxn>
                <a:cxn ang="0">
                  <a:pos x="T8" y="T9"/>
                </a:cxn>
              </a:cxnLst>
              <a:rect l="0" t="0" r="r" b="b"/>
              <a:pathLst>
                <a:path w="9" h="56">
                  <a:moveTo>
                    <a:pt x="7" y="1"/>
                  </a:moveTo>
                  <a:lnTo>
                    <a:pt x="9" y="56"/>
                  </a:lnTo>
                  <a:lnTo>
                    <a:pt x="2" y="55"/>
                  </a:lnTo>
                  <a:lnTo>
                    <a:pt x="0" y="0"/>
                  </a:lnTo>
                  <a:lnTo>
                    <a:pt x="7"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5" name="Freeform 529"/>
            <p:cNvSpPr>
              <a:spLocks/>
            </p:cNvSpPr>
            <p:nvPr/>
          </p:nvSpPr>
          <p:spPr bwMode="auto">
            <a:xfrm>
              <a:off x="12422966" y="-1387078"/>
              <a:ext cx="6350" cy="100013"/>
            </a:xfrm>
            <a:custGeom>
              <a:avLst/>
              <a:gdLst>
                <a:gd name="T0" fmla="*/ 2 w 4"/>
                <a:gd name="T1" fmla="*/ 8 h 63"/>
                <a:gd name="T2" fmla="*/ 4 w 4"/>
                <a:gd name="T3" fmla="*/ 63 h 63"/>
                <a:gd name="T4" fmla="*/ 1 w 4"/>
                <a:gd name="T5" fmla="*/ 55 h 63"/>
                <a:gd name="T6" fmla="*/ 0 w 4"/>
                <a:gd name="T7" fmla="*/ 0 h 63"/>
                <a:gd name="T8" fmla="*/ 2 w 4"/>
                <a:gd name="T9" fmla="*/ 8 h 63"/>
              </a:gdLst>
              <a:ahLst/>
              <a:cxnLst>
                <a:cxn ang="0">
                  <a:pos x="T0" y="T1"/>
                </a:cxn>
                <a:cxn ang="0">
                  <a:pos x="T2" y="T3"/>
                </a:cxn>
                <a:cxn ang="0">
                  <a:pos x="T4" y="T5"/>
                </a:cxn>
                <a:cxn ang="0">
                  <a:pos x="T6" y="T7"/>
                </a:cxn>
                <a:cxn ang="0">
                  <a:pos x="T8" y="T9"/>
                </a:cxn>
              </a:cxnLst>
              <a:rect l="0" t="0" r="r" b="b"/>
              <a:pathLst>
                <a:path w="4" h="63">
                  <a:moveTo>
                    <a:pt x="2" y="8"/>
                  </a:moveTo>
                  <a:lnTo>
                    <a:pt x="4" y="63"/>
                  </a:lnTo>
                  <a:lnTo>
                    <a:pt x="1" y="55"/>
                  </a:lnTo>
                  <a:lnTo>
                    <a:pt x="0" y="0"/>
                  </a:lnTo>
                  <a:lnTo>
                    <a:pt x="2"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6" name="Freeform 530"/>
            <p:cNvSpPr>
              <a:spLocks/>
            </p:cNvSpPr>
            <p:nvPr/>
          </p:nvSpPr>
          <p:spPr bwMode="auto">
            <a:xfrm>
              <a:off x="15809104" y="-1493440"/>
              <a:ext cx="23813" cy="106363"/>
            </a:xfrm>
            <a:custGeom>
              <a:avLst/>
              <a:gdLst>
                <a:gd name="T0" fmla="*/ 13 w 15"/>
                <a:gd name="T1" fmla="*/ 0 h 67"/>
                <a:gd name="T2" fmla="*/ 15 w 15"/>
                <a:gd name="T3" fmla="*/ 56 h 67"/>
                <a:gd name="T4" fmla="*/ 2 w 15"/>
                <a:gd name="T5" fmla="*/ 67 h 67"/>
                <a:gd name="T6" fmla="*/ 0 w 15"/>
                <a:gd name="T7" fmla="*/ 12 h 67"/>
                <a:gd name="T8" fmla="*/ 13 w 15"/>
                <a:gd name="T9" fmla="*/ 0 h 67"/>
              </a:gdLst>
              <a:ahLst/>
              <a:cxnLst>
                <a:cxn ang="0">
                  <a:pos x="T0" y="T1"/>
                </a:cxn>
                <a:cxn ang="0">
                  <a:pos x="T2" y="T3"/>
                </a:cxn>
                <a:cxn ang="0">
                  <a:pos x="T4" y="T5"/>
                </a:cxn>
                <a:cxn ang="0">
                  <a:pos x="T6" y="T7"/>
                </a:cxn>
                <a:cxn ang="0">
                  <a:pos x="T8" y="T9"/>
                </a:cxn>
              </a:cxnLst>
              <a:rect l="0" t="0" r="r" b="b"/>
              <a:pathLst>
                <a:path w="15" h="67">
                  <a:moveTo>
                    <a:pt x="13" y="0"/>
                  </a:moveTo>
                  <a:lnTo>
                    <a:pt x="15" y="56"/>
                  </a:lnTo>
                  <a:lnTo>
                    <a:pt x="2" y="67"/>
                  </a:lnTo>
                  <a:lnTo>
                    <a:pt x="0" y="12"/>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7" name="Freeform 531"/>
            <p:cNvSpPr>
              <a:spLocks/>
            </p:cNvSpPr>
            <p:nvPr/>
          </p:nvSpPr>
          <p:spPr bwMode="auto">
            <a:xfrm>
              <a:off x="15783704" y="-1474390"/>
              <a:ext cx="28575" cy="92075"/>
            </a:xfrm>
            <a:custGeom>
              <a:avLst/>
              <a:gdLst>
                <a:gd name="T0" fmla="*/ 16 w 18"/>
                <a:gd name="T1" fmla="*/ 0 h 58"/>
                <a:gd name="T2" fmla="*/ 18 w 18"/>
                <a:gd name="T3" fmla="*/ 55 h 58"/>
                <a:gd name="T4" fmla="*/ 2 w 18"/>
                <a:gd name="T5" fmla="*/ 58 h 58"/>
                <a:gd name="T6" fmla="*/ 0 w 18"/>
                <a:gd name="T7" fmla="*/ 3 h 58"/>
                <a:gd name="T8" fmla="*/ 16 w 18"/>
                <a:gd name="T9" fmla="*/ 0 h 58"/>
              </a:gdLst>
              <a:ahLst/>
              <a:cxnLst>
                <a:cxn ang="0">
                  <a:pos x="T0" y="T1"/>
                </a:cxn>
                <a:cxn ang="0">
                  <a:pos x="T2" y="T3"/>
                </a:cxn>
                <a:cxn ang="0">
                  <a:pos x="T4" y="T5"/>
                </a:cxn>
                <a:cxn ang="0">
                  <a:pos x="T6" y="T7"/>
                </a:cxn>
                <a:cxn ang="0">
                  <a:pos x="T8" y="T9"/>
                </a:cxn>
              </a:cxnLst>
              <a:rect l="0" t="0" r="r" b="b"/>
              <a:pathLst>
                <a:path w="18" h="58">
                  <a:moveTo>
                    <a:pt x="16" y="0"/>
                  </a:moveTo>
                  <a:lnTo>
                    <a:pt x="18" y="55"/>
                  </a:lnTo>
                  <a:lnTo>
                    <a:pt x="2" y="58"/>
                  </a:lnTo>
                  <a:lnTo>
                    <a:pt x="0" y="3"/>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8" name="Freeform 532"/>
            <p:cNvSpPr>
              <a:spLocks/>
            </p:cNvSpPr>
            <p:nvPr/>
          </p:nvSpPr>
          <p:spPr bwMode="auto">
            <a:xfrm>
              <a:off x="14394641" y="-1434703"/>
              <a:ext cx="19050" cy="95250"/>
            </a:xfrm>
            <a:custGeom>
              <a:avLst/>
              <a:gdLst>
                <a:gd name="T0" fmla="*/ 11 w 12"/>
                <a:gd name="T1" fmla="*/ 5 h 60"/>
                <a:gd name="T2" fmla="*/ 12 w 12"/>
                <a:gd name="T3" fmla="*/ 60 h 60"/>
                <a:gd name="T4" fmla="*/ 2 w 12"/>
                <a:gd name="T5" fmla="*/ 55 h 60"/>
                <a:gd name="T6" fmla="*/ 0 w 12"/>
                <a:gd name="T7" fmla="*/ 0 h 60"/>
                <a:gd name="T8" fmla="*/ 11 w 12"/>
                <a:gd name="T9" fmla="*/ 5 h 60"/>
              </a:gdLst>
              <a:ahLst/>
              <a:cxnLst>
                <a:cxn ang="0">
                  <a:pos x="T0" y="T1"/>
                </a:cxn>
                <a:cxn ang="0">
                  <a:pos x="T2" y="T3"/>
                </a:cxn>
                <a:cxn ang="0">
                  <a:pos x="T4" y="T5"/>
                </a:cxn>
                <a:cxn ang="0">
                  <a:pos x="T6" y="T7"/>
                </a:cxn>
                <a:cxn ang="0">
                  <a:pos x="T8" y="T9"/>
                </a:cxn>
              </a:cxnLst>
              <a:rect l="0" t="0" r="r" b="b"/>
              <a:pathLst>
                <a:path w="12" h="60">
                  <a:moveTo>
                    <a:pt x="11" y="5"/>
                  </a:moveTo>
                  <a:lnTo>
                    <a:pt x="12" y="60"/>
                  </a:lnTo>
                  <a:lnTo>
                    <a:pt x="2" y="55"/>
                  </a:lnTo>
                  <a:lnTo>
                    <a:pt x="0" y="0"/>
                  </a:lnTo>
                  <a:lnTo>
                    <a:pt x="11"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9" name="Freeform 533"/>
            <p:cNvSpPr>
              <a:spLocks/>
            </p:cNvSpPr>
            <p:nvPr/>
          </p:nvSpPr>
          <p:spPr bwMode="auto">
            <a:xfrm>
              <a:off x="11937191" y="-13521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0" name="Freeform 534"/>
            <p:cNvSpPr>
              <a:spLocks/>
            </p:cNvSpPr>
            <p:nvPr/>
          </p:nvSpPr>
          <p:spPr bwMode="auto">
            <a:xfrm>
              <a:off x="11930841" y="-1352153"/>
              <a:ext cx="9525"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1" name="Freeform 535"/>
            <p:cNvSpPr>
              <a:spLocks/>
            </p:cNvSpPr>
            <p:nvPr/>
          </p:nvSpPr>
          <p:spPr bwMode="auto">
            <a:xfrm>
              <a:off x="11926079" y="-1352153"/>
              <a:ext cx="7938" cy="88900"/>
            </a:xfrm>
            <a:custGeom>
              <a:avLst/>
              <a:gdLst>
                <a:gd name="T0" fmla="*/ 4 w 6"/>
                <a:gd name="T1" fmla="*/ 0 h 68"/>
                <a:gd name="T2" fmla="*/ 6 w 6"/>
                <a:gd name="T3" fmla="*/ 67 h 68"/>
                <a:gd name="T4" fmla="*/ 2 w 6"/>
                <a:gd name="T5" fmla="*/ 68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4" y="68"/>
                    <a:pt x="2" y="68"/>
                  </a:cubicBezTo>
                  <a:cubicBezTo>
                    <a:pt x="0" y="0"/>
                    <a:pt x="0" y="0"/>
                    <a:pt x="0" y="0"/>
                  </a:cubicBezTo>
                  <a:cubicBezTo>
                    <a:pt x="2"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2" name="Freeform 536"/>
            <p:cNvSpPr>
              <a:spLocks/>
            </p:cNvSpPr>
            <p:nvPr/>
          </p:nvSpPr>
          <p:spPr bwMode="auto">
            <a:xfrm>
              <a:off x="11922904" y="-1352153"/>
              <a:ext cx="6350" cy="88900"/>
            </a:xfrm>
            <a:custGeom>
              <a:avLst/>
              <a:gdLst>
                <a:gd name="T0" fmla="*/ 3 w 5"/>
                <a:gd name="T1" fmla="*/ 0 h 68"/>
                <a:gd name="T2" fmla="*/ 5 w 5"/>
                <a:gd name="T3" fmla="*/ 68 h 68"/>
                <a:gd name="T4" fmla="*/ 2 w 5"/>
                <a:gd name="T5" fmla="*/ 67 h 68"/>
                <a:gd name="T6" fmla="*/ 0 w 5"/>
                <a:gd name="T7" fmla="*/ 0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8"/>
                    <a:pt x="5" y="68"/>
                    <a:pt x="5" y="68"/>
                  </a:cubicBezTo>
                  <a:cubicBezTo>
                    <a:pt x="4" y="68"/>
                    <a:pt x="3" y="68"/>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3" name="Freeform 537"/>
            <p:cNvSpPr>
              <a:spLocks/>
            </p:cNvSpPr>
            <p:nvPr/>
          </p:nvSpPr>
          <p:spPr bwMode="auto">
            <a:xfrm>
              <a:off x="11918141" y="-13521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4" name="Freeform 538"/>
            <p:cNvSpPr>
              <a:spLocks/>
            </p:cNvSpPr>
            <p:nvPr/>
          </p:nvSpPr>
          <p:spPr bwMode="auto">
            <a:xfrm>
              <a:off x="11914966" y="-13521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5" name="Freeform 539"/>
            <p:cNvSpPr>
              <a:spLocks/>
            </p:cNvSpPr>
            <p:nvPr/>
          </p:nvSpPr>
          <p:spPr bwMode="auto">
            <a:xfrm>
              <a:off x="11910204" y="-1353740"/>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8"/>
                    <a:pt x="2" y="67"/>
                  </a:cubicBezTo>
                  <a:cubicBezTo>
                    <a:pt x="0" y="0"/>
                    <a:pt x="0" y="0"/>
                    <a:pt x="0" y="0"/>
                  </a:cubicBezTo>
                  <a:cubicBezTo>
                    <a:pt x="1" y="0"/>
                    <a:pt x="2"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6" name="Freeform 540"/>
            <p:cNvSpPr>
              <a:spLocks/>
            </p:cNvSpPr>
            <p:nvPr/>
          </p:nvSpPr>
          <p:spPr bwMode="auto">
            <a:xfrm>
              <a:off x="11903854" y="-1353740"/>
              <a:ext cx="9525"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3" y="68"/>
                    <a:pt x="2" y="67"/>
                  </a:cubicBezTo>
                  <a:cubicBezTo>
                    <a:pt x="0" y="0"/>
                    <a:pt x="0" y="0"/>
                    <a:pt x="0" y="0"/>
                  </a:cubicBezTo>
                  <a:cubicBezTo>
                    <a:pt x="2" y="0"/>
                    <a:pt x="3"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7" name="Freeform 541"/>
            <p:cNvSpPr>
              <a:spLocks/>
            </p:cNvSpPr>
            <p:nvPr/>
          </p:nvSpPr>
          <p:spPr bwMode="auto">
            <a:xfrm>
              <a:off x="11876866" y="-1363265"/>
              <a:ext cx="30163" cy="96838"/>
            </a:xfrm>
            <a:custGeom>
              <a:avLst/>
              <a:gdLst>
                <a:gd name="T0" fmla="*/ 22 w 24"/>
                <a:gd name="T1" fmla="*/ 7 h 74"/>
                <a:gd name="T2" fmla="*/ 24 w 24"/>
                <a:gd name="T3" fmla="*/ 74 h 74"/>
                <a:gd name="T4" fmla="*/ 3 w 24"/>
                <a:gd name="T5" fmla="*/ 67 h 74"/>
                <a:gd name="T6" fmla="*/ 2 w 24"/>
                <a:gd name="T7" fmla="*/ 67 h 74"/>
                <a:gd name="T8" fmla="*/ 0 w 24"/>
                <a:gd name="T9" fmla="*/ 0 h 74"/>
                <a:gd name="T10" fmla="*/ 1 w 24"/>
                <a:gd name="T11" fmla="*/ 0 h 74"/>
                <a:gd name="T12" fmla="*/ 22 w 24"/>
                <a:gd name="T13" fmla="*/ 7 h 74"/>
              </a:gdLst>
              <a:ahLst/>
              <a:cxnLst>
                <a:cxn ang="0">
                  <a:pos x="T0" y="T1"/>
                </a:cxn>
                <a:cxn ang="0">
                  <a:pos x="T2" y="T3"/>
                </a:cxn>
                <a:cxn ang="0">
                  <a:pos x="T4" y="T5"/>
                </a:cxn>
                <a:cxn ang="0">
                  <a:pos x="T6" y="T7"/>
                </a:cxn>
                <a:cxn ang="0">
                  <a:pos x="T8" y="T9"/>
                </a:cxn>
                <a:cxn ang="0">
                  <a:pos x="T10" y="T11"/>
                </a:cxn>
                <a:cxn ang="0">
                  <a:pos x="T12" y="T13"/>
                </a:cxn>
              </a:cxnLst>
              <a:rect l="0" t="0" r="r" b="b"/>
              <a:pathLst>
                <a:path w="24" h="74">
                  <a:moveTo>
                    <a:pt x="22" y="7"/>
                  </a:moveTo>
                  <a:cubicBezTo>
                    <a:pt x="24" y="74"/>
                    <a:pt x="24" y="74"/>
                    <a:pt x="24" y="74"/>
                  </a:cubicBezTo>
                  <a:cubicBezTo>
                    <a:pt x="17" y="72"/>
                    <a:pt x="11" y="70"/>
                    <a:pt x="3" y="67"/>
                  </a:cubicBezTo>
                  <a:cubicBezTo>
                    <a:pt x="3" y="67"/>
                    <a:pt x="2" y="67"/>
                    <a:pt x="2" y="67"/>
                  </a:cubicBezTo>
                  <a:cubicBezTo>
                    <a:pt x="0" y="0"/>
                    <a:pt x="0" y="0"/>
                    <a:pt x="0" y="0"/>
                  </a:cubicBezTo>
                  <a:cubicBezTo>
                    <a:pt x="0" y="0"/>
                    <a:pt x="1" y="0"/>
                    <a:pt x="1" y="0"/>
                  </a:cubicBezTo>
                  <a:cubicBezTo>
                    <a:pt x="9" y="3"/>
                    <a:pt x="15" y="5"/>
                    <a:pt x="22"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8" name="Freeform 542"/>
            <p:cNvSpPr>
              <a:spLocks/>
            </p:cNvSpPr>
            <p:nvPr/>
          </p:nvSpPr>
          <p:spPr bwMode="auto">
            <a:xfrm>
              <a:off x="11872104" y="-1364853"/>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7"/>
                    <a:pt x="2" y="67"/>
                  </a:cubicBezTo>
                  <a:cubicBezTo>
                    <a:pt x="0" y="0"/>
                    <a:pt x="0" y="0"/>
                    <a:pt x="0" y="0"/>
                  </a:cubicBezTo>
                  <a:cubicBezTo>
                    <a:pt x="1" y="0"/>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9" name="Freeform 543"/>
            <p:cNvSpPr>
              <a:spLocks/>
            </p:cNvSpPr>
            <p:nvPr/>
          </p:nvSpPr>
          <p:spPr bwMode="auto">
            <a:xfrm>
              <a:off x="11870516" y="-13648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0" name="Freeform 544"/>
            <p:cNvSpPr>
              <a:spLocks/>
            </p:cNvSpPr>
            <p:nvPr/>
          </p:nvSpPr>
          <p:spPr bwMode="auto">
            <a:xfrm>
              <a:off x="11865754" y="-13648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1" name="Freeform 545"/>
            <p:cNvSpPr>
              <a:spLocks/>
            </p:cNvSpPr>
            <p:nvPr/>
          </p:nvSpPr>
          <p:spPr bwMode="auto">
            <a:xfrm>
              <a:off x="11862579" y="-1366440"/>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7"/>
                    <a:pt x="3" y="67"/>
                    <a:pt x="2" y="67"/>
                  </a:cubicBezTo>
                  <a:cubicBezTo>
                    <a:pt x="0" y="0"/>
                    <a:pt x="0" y="0"/>
                    <a:pt x="0" y="0"/>
                  </a:cubicBezTo>
                  <a:cubicBezTo>
                    <a:pt x="1" y="0"/>
                    <a:pt x="2" y="0"/>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2" name="Freeform 546"/>
            <p:cNvSpPr>
              <a:spLocks/>
            </p:cNvSpPr>
            <p:nvPr/>
          </p:nvSpPr>
          <p:spPr bwMode="auto">
            <a:xfrm>
              <a:off x="11859404" y="-1366440"/>
              <a:ext cx="6350" cy="87313"/>
            </a:xfrm>
            <a:custGeom>
              <a:avLst/>
              <a:gdLst>
                <a:gd name="T0" fmla="*/ 3 w 5"/>
                <a:gd name="T1" fmla="*/ 0 h 67"/>
                <a:gd name="T2" fmla="*/ 5 w 5"/>
                <a:gd name="T3" fmla="*/ 67 h 67"/>
                <a:gd name="T4" fmla="*/ 3 w 5"/>
                <a:gd name="T5" fmla="*/ 67 h 67"/>
                <a:gd name="T6" fmla="*/ 2 w 5"/>
                <a:gd name="T7" fmla="*/ 67 h 67"/>
                <a:gd name="T8" fmla="*/ 0 w 5"/>
                <a:gd name="T9" fmla="*/ 0 h 67"/>
                <a:gd name="T10" fmla="*/ 1 w 5"/>
                <a:gd name="T11" fmla="*/ 0 h 67"/>
                <a:gd name="T12" fmla="*/ 3 w 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5" h="67">
                  <a:moveTo>
                    <a:pt x="3" y="0"/>
                  </a:moveTo>
                  <a:cubicBezTo>
                    <a:pt x="5" y="67"/>
                    <a:pt x="5" y="67"/>
                    <a:pt x="5" y="67"/>
                  </a:cubicBezTo>
                  <a:cubicBezTo>
                    <a:pt x="4" y="67"/>
                    <a:pt x="3" y="67"/>
                    <a:pt x="3" y="67"/>
                  </a:cubicBezTo>
                  <a:cubicBezTo>
                    <a:pt x="2" y="67"/>
                    <a:pt x="2" y="67"/>
                    <a:pt x="2" y="67"/>
                  </a:cubicBezTo>
                  <a:cubicBezTo>
                    <a:pt x="0" y="0"/>
                    <a:pt x="0" y="0"/>
                    <a:pt x="0" y="0"/>
                  </a:cubicBezTo>
                  <a:cubicBezTo>
                    <a:pt x="0" y="0"/>
                    <a:pt x="0" y="0"/>
                    <a:pt x="1"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3" name="Freeform 547"/>
            <p:cNvSpPr>
              <a:spLocks/>
            </p:cNvSpPr>
            <p:nvPr/>
          </p:nvSpPr>
          <p:spPr bwMode="auto">
            <a:xfrm>
              <a:off x="11853054" y="-1366440"/>
              <a:ext cx="7938" cy="88900"/>
            </a:xfrm>
            <a:custGeom>
              <a:avLst/>
              <a:gdLst>
                <a:gd name="T0" fmla="*/ 5 w 7"/>
                <a:gd name="T1" fmla="*/ 0 h 68"/>
                <a:gd name="T2" fmla="*/ 7 w 7"/>
                <a:gd name="T3" fmla="*/ 67 h 68"/>
                <a:gd name="T4" fmla="*/ 2 w 7"/>
                <a:gd name="T5" fmla="*/ 68 h 68"/>
                <a:gd name="T6" fmla="*/ 0 w 7"/>
                <a:gd name="T7" fmla="*/ 0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7"/>
                    <a:pt x="3" y="67"/>
                    <a:pt x="2" y="68"/>
                  </a:cubicBezTo>
                  <a:cubicBezTo>
                    <a:pt x="0" y="0"/>
                    <a:pt x="0" y="0"/>
                    <a:pt x="0" y="0"/>
                  </a:cubicBezTo>
                  <a:cubicBezTo>
                    <a:pt x="1"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4" name="Freeform 548"/>
            <p:cNvSpPr>
              <a:spLocks/>
            </p:cNvSpPr>
            <p:nvPr/>
          </p:nvSpPr>
          <p:spPr bwMode="auto">
            <a:xfrm>
              <a:off x="11841941" y="-1366440"/>
              <a:ext cx="12700" cy="88900"/>
            </a:xfrm>
            <a:custGeom>
              <a:avLst/>
              <a:gdLst>
                <a:gd name="T0" fmla="*/ 8 w 10"/>
                <a:gd name="T1" fmla="*/ 0 h 68"/>
                <a:gd name="T2" fmla="*/ 10 w 10"/>
                <a:gd name="T3" fmla="*/ 68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8"/>
                    <a:pt x="10" y="68"/>
                    <a:pt x="10" y="68"/>
                  </a:cubicBezTo>
                  <a:cubicBezTo>
                    <a:pt x="7" y="68"/>
                    <a:pt x="5" y="68"/>
                    <a:pt x="2" y="68"/>
                  </a:cubicBezTo>
                  <a:cubicBezTo>
                    <a:pt x="0" y="1"/>
                    <a:pt x="0" y="1"/>
                    <a:pt x="0" y="1"/>
                  </a:cubicBezTo>
                  <a:cubicBezTo>
                    <a:pt x="3" y="1"/>
                    <a:pt x="5" y="1"/>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5" name="Freeform 549"/>
            <p:cNvSpPr>
              <a:spLocks/>
            </p:cNvSpPr>
            <p:nvPr/>
          </p:nvSpPr>
          <p:spPr bwMode="auto">
            <a:xfrm>
              <a:off x="11810191" y="-1364853"/>
              <a:ext cx="34925" cy="92075"/>
            </a:xfrm>
            <a:custGeom>
              <a:avLst/>
              <a:gdLst>
                <a:gd name="T0" fmla="*/ 26 w 28"/>
                <a:gd name="T1" fmla="*/ 0 h 71"/>
                <a:gd name="T2" fmla="*/ 28 w 28"/>
                <a:gd name="T3" fmla="*/ 67 h 71"/>
                <a:gd name="T4" fmla="*/ 16 w 28"/>
                <a:gd name="T5" fmla="*/ 69 h 71"/>
                <a:gd name="T6" fmla="*/ 2 w 28"/>
                <a:gd name="T7" fmla="*/ 71 h 71"/>
                <a:gd name="T8" fmla="*/ 0 w 28"/>
                <a:gd name="T9" fmla="*/ 4 h 71"/>
                <a:gd name="T10" fmla="*/ 14 w 28"/>
                <a:gd name="T11" fmla="*/ 2 h 71"/>
                <a:gd name="T12" fmla="*/ 26 w 28"/>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28" h="71">
                  <a:moveTo>
                    <a:pt x="26" y="0"/>
                  </a:moveTo>
                  <a:cubicBezTo>
                    <a:pt x="28" y="67"/>
                    <a:pt x="28" y="67"/>
                    <a:pt x="28" y="67"/>
                  </a:cubicBezTo>
                  <a:cubicBezTo>
                    <a:pt x="24" y="68"/>
                    <a:pt x="20" y="68"/>
                    <a:pt x="16" y="69"/>
                  </a:cubicBezTo>
                  <a:cubicBezTo>
                    <a:pt x="11" y="70"/>
                    <a:pt x="6" y="71"/>
                    <a:pt x="2" y="71"/>
                  </a:cubicBezTo>
                  <a:cubicBezTo>
                    <a:pt x="0" y="4"/>
                    <a:pt x="0" y="4"/>
                    <a:pt x="0" y="4"/>
                  </a:cubicBezTo>
                  <a:cubicBezTo>
                    <a:pt x="4" y="4"/>
                    <a:pt x="9" y="3"/>
                    <a:pt x="14" y="2"/>
                  </a:cubicBezTo>
                  <a:cubicBezTo>
                    <a:pt x="18" y="1"/>
                    <a:pt x="22" y="1"/>
                    <a:pt x="2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6" name="Freeform 550"/>
            <p:cNvSpPr>
              <a:spLocks/>
            </p:cNvSpPr>
            <p:nvPr/>
          </p:nvSpPr>
          <p:spPr bwMode="auto">
            <a:xfrm>
              <a:off x="11807016" y="-136009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7" name="Freeform 551"/>
            <p:cNvSpPr>
              <a:spLocks/>
            </p:cNvSpPr>
            <p:nvPr/>
          </p:nvSpPr>
          <p:spPr bwMode="auto">
            <a:xfrm>
              <a:off x="11803841" y="-1360090"/>
              <a:ext cx="4763" cy="88900"/>
            </a:xfrm>
            <a:custGeom>
              <a:avLst/>
              <a:gdLst>
                <a:gd name="T0" fmla="*/ 2 w 4"/>
                <a:gd name="T1" fmla="*/ 0 h 68"/>
                <a:gd name="T2" fmla="*/ 4 w 4"/>
                <a:gd name="T3" fmla="*/ 67 h 68"/>
                <a:gd name="T4" fmla="*/ 2 w 4"/>
                <a:gd name="T5" fmla="*/ 68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3" y="68"/>
                    <a:pt x="2" y="68"/>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8" name="Freeform 552"/>
            <p:cNvSpPr>
              <a:spLocks/>
            </p:cNvSpPr>
            <p:nvPr/>
          </p:nvSpPr>
          <p:spPr bwMode="auto">
            <a:xfrm>
              <a:off x="11803841" y="-1360090"/>
              <a:ext cx="3175" cy="88900"/>
            </a:xfrm>
            <a:custGeom>
              <a:avLst/>
              <a:gdLst>
                <a:gd name="T0" fmla="*/ 0 w 2"/>
                <a:gd name="T1" fmla="*/ 0 h 68"/>
                <a:gd name="T2" fmla="*/ 2 w 2"/>
                <a:gd name="T3" fmla="*/ 68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8"/>
                    <a:pt x="2" y="68"/>
                    <a:pt x="2" y="68"/>
                  </a:cubicBezTo>
                  <a:cubicBezTo>
                    <a:pt x="2" y="68"/>
                    <a:pt x="2" y="68"/>
                    <a:pt x="2" y="68"/>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9" name="Freeform 553"/>
            <p:cNvSpPr>
              <a:spLocks/>
            </p:cNvSpPr>
            <p:nvPr/>
          </p:nvSpPr>
          <p:spPr bwMode="auto">
            <a:xfrm>
              <a:off x="13739004" y="-1423590"/>
              <a:ext cx="3175" cy="109538"/>
            </a:xfrm>
            <a:custGeom>
              <a:avLst/>
              <a:gdLst>
                <a:gd name="T0" fmla="*/ 1 w 2"/>
                <a:gd name="T1" fmla="*/ 0 h 69"/>
                <a:gd name="T2" fmla="*/ 2 w 2"/>
                <a:gd name="T3" fmla="*/ 55 h 69"/>
                <a:gd name="T4" fmla="*/ 2 w 2"/>
                <a:gd name="T5" fmla="*/ 69 h 69"/>
                <a:gd name="T6" fmla="*/ 0 w 2"/>
                <a:gd name="T7" fmla="*/ 14 h 69"/>
                <a:gd name="T8" fmla="*/ 1 w 2"/>
                <a:gd name="T9" fmla="*/ 0 h 69"/>
              </a:gdLst>
              <a:ahLst/>
              <a:cxnLst>
                <a:cxn ang="0">
                  <a:pos x="T0" y="T1"/>
                </a:cxn>
                <a:cxn ang="0">
                  <a:pos x="T2" y="T3"/>
                </a:cxn>
                <a:cxn ang="0">
                  <a:pos x="T4" y="T5"/>
                </a:cxn>
                <a:cxn ang="0">
                  <a:pos x="T6" y="T7"/>
                </a:cxn>
                <a:cxn ang="0">
                  <a:pos x="T8" y="T9"/>
                </a:cxn>
              </a:cxnLst>
              <a:rect l="0" t="0" r="r" b="b"/>
              <a:pathLst>
                <a:path w="2" h="69">
                  <a:moveTo>
                    <a:pt x="1" y="0"/>
                  </a:moveTo>
                  <a:lnTo>
                    <a:pt x="2" y="55"/>
                  </a:lnTo>
                  <a:lnTo>
                    <a:pt x="2" y="69"/>
                  </a:lnTo>
                  <a:lnTo>
                    <a:pt x="0" y="1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0" name="Freeform 554"/>
            <p:cNvSpPr>
              <a:spLocks/>
            </p:cNvSpPr>
            <p:nvPr/>
          </p:nvSpPr>
          <p:spPr bwMode="auto">
            <a:xfrm>
              <a:off x="12407091" y="-1380728"/>
              <a:ext cx="15875" cy="107950"/>
            </a:xfrm>
            <a:custGeom>
              <a:avLst/>
              <a:gdLst>
                <a:gd name="T0" fmla="*/ 8 w 10"/>
                <a:gd name="T1" fmla="*/ 0 h 68"/>
                <a:gd name="T2" fmla="*/ 10 w 10"/>
                <a:gd name="T3" fmla="*/ 55 h 68"/>
                <a:gd name="T4" fmla="*/ 2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5"/>
                  </a:lnTo>
                  <a:lnTo>
                    <a:pt x="2" y="68"/>
                  </a:lnTo>
                  <a:lnTo>
                    <a:pt x="0" y="13"/>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1" name="Freeform 555"/>
            <p:cNvSpPr>
              <a:spLocks/>
            </p:cNvSpPr>
            <p:nvPr/>
          </p:nvSpPr>
          <p:spPr bwMode="auto">
            <a:xfrm>
              <a:off x="14374004" y="-1429940"/>
              <a:ext cx="26988" cy="100013"/>
            </a:xfrm>
            <a:custGeom>
              <a:avLst/>
              <a:gdLst>
                <a:gd name="T0" fmla="*/ 15 w 17"/>
                <a:gd name="T1" fmla="*/ 0 h 63"/>
                <a:gd name="T2" fmla="*/ 17 w 17"/>
                <a:gd name="T3" fmla="*/ 55 h 63"/>
                <a:gd name="T4" fmla="*/ 2 w 17"/>
                <a:gd name="T5" fmla="*/ 63 h 63"/>
                <a:gd name="T6" fmla="*/ 0 w 17"/>
                <a:gd name="T7" fmla="*/ 8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5"/>
                  </a:lnTo>
                  <a:lnTo>
                    <a:pt x="2" y="63"/>
                  </a:lnTo>
                  <a:lnTo>
                    <a:pt x="0" y="8"/>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2" name="Freeform 556"/>
            <p:cNvSpPr>
              <a:spLocks/>
            </p:cNvSpPr>
            <p:nvPr/>
          </p:nvSpPr>
          <p:spPr bwMode="auto">
            <a:xfrm>
              <a:off x="15745604" y="-1469628"/>
              <a:ext cx="41275" cy="100013"/>
            </a:xfrm>
            <a:custGeom>
              <a:avLst/>
              <a:gdLst>
                <a:gd name="T0" fmla="*/ 24 w 26"/>
                <a:gd name="T1" fmla="*/ 0 h 63"/>
                <a:gd name="T2" fmla="*/ 26 w 26"/>
                <a:gd name="T3" fmla="*/ 55 h 63"/>
                <a:gd name="T4" fmla="*/ 1 w 26"/>
                <a:gd name="T5" fmla="*/ 63 h 63"/>
                <a:gd name="T6" fmla="*/ 0 w 26"/>
                <a:gd name="T7" fmla="*/ 8 h 63"/>
                <a:gd name="T8" fmla="*/ 24 w 26"/>
                <a:gd name="T9" fmla="*/ 0 h 63"/>
              </a:gdLst>
              <a:ahLst/>
              <a:cxnLst>
                <a:cxn ang="0">
                  <a:pos x="T0" y="T1"/>
                </a:cxn>
                <a:cxn ang="0">
                  <a:pos x="T2" y="T3"/>
                </a:cxn>
                <a:cxn ang="0">
                  <a:pos x="T4" y="T5"/>
                </a:cxn>
                <a:cxn ang="0">
                  <a:pos x="T6" y="T7"/>
                </a:cxn>
                <a:cxn ang="0">
                  <a:pos x="T8" y="T9"/>
                </a:cxn>
              </a:cxnLst>
              <a:rect l="0" t="0" r="r" b="b"/>
              <a:pathLst>
                <a:path w="26" h="63">
                  <a:moveTo>
                    <a:pt x="24" y="0"/>
                  </a:moveTo>
                  <a:lnTo>
                    <a:pt x="26" y="55"/>
                  </a:lnTo>
                  <a:lnTo>
                    <a:pt x="1" y="63"/>
                  </a:lnTo>
                  <a:lnTo>
                    <a:pt x="0" y="8"/>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3" name="Freeform 557"/>
            <p:cNvSpPr>
              <a:spLocks/>
            </p:cNvSpPr>
            <p:nvPr/>
          </p:nvSpPr>
          <p:spPr bwMode="auto">
            <a:xfrm>
              <a:off x="15721791" y="-1456928"/>
              <a:ext cx="25400" cy="93663"/>
            </a:xfrm>
            <a:custGeom>
              <a:avLst/>
              <a:gdLst>
                <a:gd name="T0" fmla="*/ 15 w 16"/>
                <a:gd name="T1" fmla="*/ 0 h 59"/>
                <a:gd name="T2" fmla="*/ 16 w 16"/>
                <a:gd name="T3" fmla="*/ 55 h 59"/>
                <a:gd name="T4" fmla="*/ 1 w 16"/>
                <a:gd name="T5" fmla="*/ 59 h 59"/>
                <a:gd name="T6" fmla="*/ 0 w 16"/>
                <a:gd name="T7" fmla="*/ 4 h 59"/>
                <a:gd name="T8" fmla="*/ 15 w 16"/>
                <a:gd name="T9" fmla="*/ 0 h 59"/>
              </a:gdLst>
              <a:ahLst/>
              <a:cxnLst>
                <a:cxn ang="0">
                  <a:pos x="T0" y="T1"/>
                </a:cxn>
                <a:cxn ang="0">
                  <a:pos x="T2" y="T3"/>
                </a:cxn>
                <a:cxn ang="0">
                  <a:pos x="T4" y="T5"/>
                </a:cxn>
                <a:cxn ang="0">
                  <a:pos x="T6" y="T7"/>
                </a:cxn>
                <a:cxn ang="0">
                  <a:pos x="T8" y="T9"/>
                </a:cxn>
              </a:cxnLst>
              <a:rect l="0" t="0" r="r" b="b"/>
              <a:pathLst>
                <a:path w="16" h="59">
                  <a:moveTo>
                    <a:pt x="15" y="0"/>
                  </a:moveTo>
                  <a:lnTo>
                    <a:pt x="16" y="55"/>
                  </a:lnTo>
                  <a:lnTo>
                    <a:pt x="1" y="59"/>
                  </a:lnTo>
                  <a:lnTo>
                    <a:pt x="0" y="4"/>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4" name="Freeform 558"/>
            <p:cNvSpPr>
              <a:spLocks/>
            </p:cNvSpPr>
            <p:nvPr/>
          </p:nvSpPr>
          <p:spPr bwMode="auto">
            <a:xfrm>
              <a:off x="14388291" y="-1414065"/>
              <a:ext cx="15875" cy="90488"/>
            </a:xfrm>
            <a:custGeom>
              <a:avLst/>
              <a:gdLst>
                <a:gd name="T0" fmla="*/ 8 w 10"/>
                <a:gd name="T1" fmla="*/ 2 h 57"/>
                <a:gd name="T2" fmla="*/ 10 w 10"/>
                <a:gd name="T3" fmla="*/ 57 h 57"/>
                <a:gd name="T4" fmla="*/ 1 w 10"/>
                <a:gd name="T5" fmla="*/ 55 h 57"/>
                <a:gd name="T6" fmla="*/ 0 w 10"/>
                <a:gd name="T7" fmla="*/ 0 h 57"/>
                <a:gd name="T8" fmla="*/ 8 w 10"/>
                <a:gd name="T9" fmla="*/ 2 h 57"/>
              </a:gdLst>
              <a:ahLst/>
              <a:cxnLst>
                <a:cxn ang="0">
                  <a:pos x="T0" y="T1"/>
                </a:cxn>
                <a:cxn ang="0">
                  <a:pos x="T2" y="T3"/>
                </a:cxn>
                <a:cxn ang="0">
                  <a:pos x="T4" y="T5"/>
                </a:cxn>
                <a:cxn ang="0">
                  <a:pos x="T6" y="T7"/>
                </a:cxn>
                <a:cxn ang="0">
                  <a:pos x="T8" y="T9"/>
                </a:cxn>
              </a:cxnLst>
              <a:rect l="0" t="0" r="r" b="b"/>
              <a:pathLst>
                <a:path w="10" h="57">
                  <a:moveTo>
                    <a:pt x="8" y="2"/>
                  </a:moveTo>
                  <a:lnTo>
                    <a:pt x="10" y="57"/>
                  </a:lnTo>
                  <a:lnTo>
                    <a:pt x="1" y="55"/>
                  </a:lnTo>
                  <a:lnTo>
                    <a:pt x="0" y="0"/>
                  </a:lnTo>
                  <a:lnTo>
                    <a:pt x="8"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5" name="Freeform 559"/>
            <p:cNvSpPr>
              <a:spLocks/>
            </p:cNvSpPr>
            <p:nvPr/>
          </p:nvSpPr>
          <p:spPr bwMode="auto">
            <a:xfrm>
              <a:off x="12392804" y="-1360090"/>
              <a:ext cx="17463" cy="98425"/>
            </a:xfrm>
            <a:custGeom>
              <a:avLst/>
              <a:gdLst>
                <a:gd name="T0" fmla="*/ 9 w 11"/>
                <a:gd name="T1" fmla="*/ 0 h 62"/>
                <a:gd name="T2" fmla="*/ 11 w 11"/>
                <a:gd name="T3" fmla="*/ 55 h 62"/>
                <a:gd name="T4" fmla="*/ 1 w 11"/>
                <a:gd name="T5" fmla="*/ 62 h 62"/>
                <a:gd name="T6" fmla="*/ 0 w 11"/>
                <a:gd name="T7" fmla="*/ 7 h 62"/>
                <a:gd name="T8" fmla="*/ 9 w 11"/>
                <a:gd name="T9" fmla="*/ 0 h 62"/>
              </a:gdLst>
              <a:ahLst/>
              <a:cxnLst>
                <a:cxn ang="0">
                  <a:pos x="T0" y="T1"/>
                </a:cxn>
                <a:cxn ang="0">
                  <a:pos x="T2" y="T3"/>
                </a:cxn>
                <a:cxn ang="0">
                  <a:pos x="T4" y="T5"/>
                </a:cxn>
                <a:cxn ang="0">
                  <a:pos x="T6" y="T7"/>
                </a:cxn>
                <a:cxn ang="0">
                  <a:pos x="T8" y="T9"/>
                </a:cxn>
              </a:cxnLst>
              <a:rect l="0" t="0" r="r" b="b"/>
              <a:pathLst>
                <a:path w="11" h="62">
                  <a:moveTo>
                    <a:pt x="9" y="0"/>
                  </a:moveTo>
                  <a:lnTo>
                    <a:pt x="11" y="55"/>
                  </a:lnTo>
                  <a:lnTo>
                    <a:pt x="1" y="62"/>
                  </a:lnTo>
                  <a:lnTo>
                    <a:pt x="0" y="7"/>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6" name="Freeform 560"/>
            <p:cNvSpPr>
              <a:spLocks/>
            </p:cNvSpPr>
            <p:nvPr/>
          </p:nvSpPr>
          <p:spPr bwMode="auto">
            <a:xfrm>
              <a:off x="15699566" y="-1450578"/>
              <a:ext cx="23813" cy="96838"/>
            </a:xfrm>
            <a:custGeom>
              <a:avLst/>
              <a:gdLst>
                <a:gd name="T0" fmla="*/ 14 w 15"/>
                <a:gd name="T1" fmla="*/ 0 h 61"/>
                <a:gd name="T2" fmla="*/ 15 w 15"/>
                <a:gd name="T3" fmla="*/ 55 h 61"/>
                <a:gd name="T4" fmla="*/ 1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5"/>
                  </a:lnTo>
                  <a:lnTo>
                    <a:pt x="1" y="61"/>
                  </a:lnTo>
                  <a:lnTo>
                    <a:pt x="0" y="6"/>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7" name="Freeform 561"/>
            <p:cNvSpPr>
              <a:spLocks/>
            </p:cNvSpPr>
            <p:nvPr/>
          </p:nvSpPr>
          <p:spPr bwMode="auto">
            <a:xfrm>
              <a:off x="14400991" y="-1410890"/>
              <a:ext cx="11113" cy="98425"/>
            </a:xfrm>
            <a:custGeom>
              <a:avLst/>
              <a:gdLst>
                <a:gd name="T0" fmla="*/ 5 w 7"/>
                <a:gd name="T1" fmla="*/ 7 h 62"/>
                <a:gd name="T2" fmla="*/ 7 w 7"/>
                <a:gd name="T3" fmla="*/ 62 h 62"/>
                <a:gd name="T4" fmla="*/ 2 w 7"/>
                <a:gd name="T5" fmla="*/ 55 h 62"/>
                <a:gd name="T6" fmla="*/ 0 w 7"/>
                <a:gd name="T7" fmla="*/ 0 h 62"/>
                <a:gd name="T8" fmla="*/ 5 w 7"/>
                <a:gd name="T9" fmla="*/ 7 h 62"/>
              </a:gdLst>
              <a:ahLst/>
              <a:cxnLst>
                <a:cxn ang="0">
                  <a:pos x="T0" y="T1"/>
                </a:cxn>
                <a:cxn ang="0">
                  <a:pos x="T2" y="T3"/>
                </a:cxn>
                <a:cxn ang="0">
                  <a:pos x="T4" y="T5"/>
                </a:cxn>
                <a:cxn ang="0">
                  <a:pos x="T6" y="T7"/>
                </a:cxn>
                <a:cxn ang="0">
                  <a:pos x="T8" y="T9"/>
                </a:cxn>
              </a:cxnLst>
              <a:rect l="0" t="0" r="r" b="b"/>
              <a:pathLst>
                <a:path w="7" h="62">
                  <a:moveTo>
                    <a:pt x="5" y="7"/>
                  </a:moveTo>
                  <a:lnTo>
                    <a:pt x="7" y="62"/>
                  </a:lnTo>
                  <a:lnTo>
                    <a:pt x="2" y="55"/>
                  </a:lnTo>
                  <a:lnTo>
                    <a:pt x="0" y="0"/>
                  </a:lnTo>
                  <a:lnTo>
                    <a:pt x="5"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8" name="Freeform 562"/>
            <p:cNvSpPr>
              <a:spLocks/>
            </p:cNvSpPr>
            <p:nvPr/>
          </p:nvSpPr>
          <p:spPr bwMode="auto">
            <a:xfrm>
              <a:off x="13740591" y="-1396603"/>
              <a:ext cx="7938" cy="104775"/>
            </a:xfrm>
            <a:custGeom>
              <a:avLst/>
              <a:gdLst>
                <a:gd name="T0" fmla="*/ 4 w 5"/>
                <a:gd name="T1" fmla="*/ 11 h 66"/>
                <a:gd name="T2" fmla="*/ 5 w 5"/>
                <a:gd name="T3" fmla="*/ 66 h 66"/>
                <a:gd name="T4" fmla="*/ 1 w 5"/>
                <a:gd name="T5" fmla="*/ 55 h 66"/>
                <a:gd name="T6" fmla="*/ 0 w 5"/>
                <a:gd name="T7" fmla="*/ 0 h 66"/>
                <a:gd name="T8" fmla="*/ 4 w 5"/>
                <a:gd name="T9" fmla="*/ 11 h 66"/>
              </a:gdLst>
              <a:ahLst/>
              <a:cxnLst>
                <a:cxn ang="0">
                  <a:pos x="T0" y="T1"/>
                </a:cxn>
                <a:cxn ang="0">
                  <a:pos x="T2" y="T3"/>
                </a:cxn>
                <a:cxn ang="0">
                  <a:pos x="T4" y="T5"/>
                </a:cxn>
                <a:cxn ang="0">
                  <a:pos x="T6" y="T7"/>
                </a:cxn>
                <a:cxn ang="0">
                  <a:pos x="T8" y="T9"/>
                </a:cxn>
              </a:cxnLst>
              <a:rect l="0" t="0" r="r" b="b"/>
              <a:pathLst>
                <a:path w="5" h="66">
                  <a:moveTo>
                    <a:pt x="4" y="11"/>
                  </a:moveTo>
                  <a:lnTo>
                    <a:pt x="5" y="66"/>
                  </a:lnTo>
                  <a:lnTo>
                    <a:pt x="1" y="55"/>
                  </a:lnTo>
                  <a:lnTo>
                    <a:pt x="0" y="0"/>
                  </a:lnTo>
                  <a:lnTo>
                    <a:pt x="4"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9" name="Freeform 563"/>
            <p:cNvSpPr>
              <a:spLocks/>
            </p:cNvSpPr>
            <p:nvPr/>
          </p:nvSpPr>
          <p:spPr bwMode="auto">
            <a:xfrm>
              <a:off x="15690041" y="-1441053"/>
              <a:ext cx="11113" cy="95250"/>
            </a:xfrm>
            <a:custGeom>
              <a:avLst/>
              <a:gdLst>
                <a:gd name="T0" fmla="*/ 6 w 7"/>
                <a:gd name="T1" fmla="*/ 0 h 60"/>
                <a:gd name="T2" fmla="*/ 7 w 7"/>
                <a:gd name="T3" fmla="*/ 55 h 60"/>
                <a:gd name="T4" fmla="*/ 1 w 7"/>
                <a:gd name="T5" fmla="*/ 60 h 60"/>
                <a:gd name="T6" fmla="*/ 0 w 7"/>
                <a:gd name="T7" fmla="*/ 4 h 60"/>
                <a:gd name="T8" fmla="*/ 6 w 7"/>
                <a:gd name="T9" fmla="*/ 0 h 60"/>
              </a:gdLst>
              <a:ahLst/>
              <a:cxnLst>
                <a:cxn ang="0">
                  <a:pos x="T0" y="T1"/>
                </a:cxn>
                <a:cxn ang="0">
                  <a:pos x="T2" y="T3"/>
                </a:cxn>
                <a:cxn ang="0">
                  <a:pos x="T4" y="T5"/>
                </a:cxn>
                <a:cxn ang="0">
                  <a:pos x="T6" y="T7"/>
                </a:cxn>
                <a:cxn ang="0">
                  <a:pos x="T8" y="T9"/>
                </a:cxn>
              </a:cxnLst>
              <a:rect l="0" t="0" r="r" b="b"/>
              <a:pathLst>
                <a:path w="7" h="60">
                  <a:moveTo>
                    <a:pt x="6" y="0"/>
                  </a:moveTo>
                  <a:lnTo>
                    <a:pt x="7" y="55"/>
                  </a:lnTo>
                  <a:lnTo>
                    <a:pt x="1" y="60"/>
                  </a:lnTo>
                  <a:lnTo>
                    <a:pt x="0" y="4"/>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0" name="Freeform 564"/>
            <p:cNvSpPr>
              <a:spLocks/>
            </p:cNvSpPr>
            <p:nvPr/>
          </p:nvSpPr>
          <p:spPr bwMode="auto">
            <a:xfrm>
              <a:off x="14361304" y="-1402953"/>
              <a:ext cx="36513" cy="96838"/>
            </a:xfrm>
            <a:custGeom>
              <a:avLst/>
              <a:gdLst>
                <a:gd name="T0" fmla="*/ 21 w 23"/>
                <a:gd name="T1" fmla="*/ 0 h 61"/>
                <a:gd name="T2" fmla="*/ 23 w 23"/>
                <a:gd name="T3" fmla="*/ 55 h 61"/>
                <a:gd name="T4" fmla="*/ 2 w 23"/>
                <a:gd name="T5" fmla="*/ 61 h 61"/>
                <a:gd name="T6" fmla="*/ 0 w 23"/>
                <a:gd name="T7" fmla="*/ 6 h 61"/>
                <a:gd name="T8" fmla="*/ 21 w 23"/>
                <a:gd name="T9" fmla="*/ 0 h 61"/>
              </a:gdLst>
              <a:ahLst/>
              <a:cxnLst>
                <a:cxn ang="0">
                  <a:pos x="T0" y="T1"/>
                </a:cxn>
                <a:cxn ang="0">
                  <a:pos x="T2" y="T3"/>
                </a:cxn>
                <a:cxn ang="0">
                  <a:pos x="T4" y="T5"/>
                </a:cxn>
                <a:cxn ang="0">
                  <a:pos x="T6" y="T7"/>
                </a:cxn>
                <a:cxn ang="0">
                  <a:pos x="T8" y="T9"/>
                </a:cxn>
              </a:cxnLst>
              <a:rect l="0" t="0" r="r" b="b"/>
              <a:pathLst>
                <a:path w="23" h="61">
                  <a:moveTo>
                    <a:pt x="21" y="0"/>
                  </a:moveTo>
                  <a:lnTo>
                    <a:pt x="23" y="55"/>
                  </a:lnTo>
                  <a:lnTo>
                    <a:pt x="2" y="61"/>
                  </a:lnTo>
                  <a:lnTo>
                    <a:pt x="0" y="6"/>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1" name="Freeform 565"/>
            <p:cNvSpPr>
              <a:spLocks/>
            </p:cNvSpPr>
            <p:nvPr/>
          </p:nvSpPr>
          <p:spPr bwMode="auto">
            <a:xfrm>
              <a:off x="12372166" y="-1348978"/>
              <a:ext cx="22225" cy="106363"/>
            </a:xfrm>
            <a:custGeom>
              <a:avLst/>
              <a:gdLst>
                <a:gd name="T0" fmla="*/ 13 w 14"/>
                <a:gd name="T1" fmla="*/ 0 h 67"/>
                <a:gd name="T2" fmla="*/ 14 w 14"/>
                <a:gd name="T3" fmla="*/ 55 h 67"/>
                <a:gd name="T4" fmla="*/ 1 w 14"/>
                <a:gd name="T5" fmla="*/ 67 h 67"/>
                <a:gd name="T6" fmla="*/ 0 w 14"/>
                <a:gd name="T7" fmla="*/ 11 h 67"/>
                <a:gd name="T8" fmla="*/ 13 w 14"/>
                <a:gd name="T9" fmla="*/ 0 h 67"/>
              </a:gdLst>
              <a:ahLst/>
              <a:cxnLst>
                <a:cxn ang="0">
                  <a:pos x="T0" y="T1"/>
                </a:cxn>
                <a:cxn ang="0">
                  <a:pos x="T2" y="T3"/>
                </a:cxn>
                <a:cxn ang="0">
                  <a:pos x="T4" y="T5"/>
                </a:cxn>
                <a:cxn ang="0">
                  <a:pos x="T6" y="T7"/>
                </a:cxn>
                <a:cxn ang="0">
                  <a:pos x="T8" y="T9"/>
                </a:cxn>
              </a:cxnLst>
              <a:rect l="0" t="0" r="r" b="b"/>
              <a:pathLst>
                <a:path w="14" h="67">
                  <a:moveTo>
                    <a:pt x="13" y="0"/>
                  </a:moveTo>
                  <a:lnTo>
                    <a:pt x="14" y="55"/>
                  </a:lnTo>
                  <a:lnTo>
                    <a:pt x="1" y="67"/>
                  </a:lnTo>
                  <a:lnTo>
                    <a:pt x="0" y="11"/>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2" name="Freeform 566"/>
            <p:cNvSpPr>
              <a:spLocks/>
            </p:cNvSpPr>
            <p:nvPr/>
          </p:nvSpPr>
          <p:spPr bwMode="auto">
            <a:xfrm>
              <a:off x="13805679" y="-1375965"/>
              <a:ext cx="7938" cy="96838"/>
            </a:xfrm>
            <a:custGeom>
              <a:avLst/>
              <a:gdLst>
                <a:gd name="T0" fmla="*/ 4 w 5"/>
                <a:gd name="T1" fmla="*/ 5 h 61"/>
                <a:gd name="T2" fmla="*/ 5 w 5"/>
                <a:gd name="T3" fmla="*/ 61 h 61"/>
                <a:gd name="T4" fmla="*/ 1 w 5"/>
                <a:gd name="T5" fmla="*/ 55 h 61"/>
                <a:gd name="T6" fmla="*/ 0 w 5"/>
                <a:gd name="T7" fmla="*/ 0 h 61"/>
                <a:gd name="T8" fmla="*/ 4 w 5"/>
                <a:gd name="T9" fmla="*/ 5 h 61"/>
              </a:gdLst>
              <a:ahLst/>
              <a:cxnLst>
                <a:cxn ang="0">
                  <a:pos x="T0" y="T1"/>
                </a:cxn>
                <a:cxn ang="0">
                  <a:pos x="T2" y="T3"/>
                </a:cxn>
                <a:cxn ang="0">
                  <a:pos x="T4" y="T5"/>
                </a:cxn>
                <a:cxn ang="0">
                  <a:pos x="T6" y="T7"/>
                </a:cxn>
                <a:cxn ang="0">
                  <a:pos x="T8" y="T9"/>
                </a:cxn>
              </a:cxnLst>
              <a:rect l="0" t="0" r="r" b="b"/>
              <a:pathLst>
                <a:path w="5" h="61">
                  <a:moveTo>
                    <a:pt x="4" y="5"/>
                  </a:moveTo>
                  <a:lnTo>
                    <a:pt x="5" y="61"/>
                  </a:lnTo>
                  <a:lnTo>
                    <a:pt x="1" y="55"/>
                  </a:lnTo>
                  <a:lnTo>
                    <a:pt x="0" y="0"/>
                  </a:lnTo>
                  <a:lnTo>
                    <a:pt x="4"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3" name="Freeform 567"/>
            <p:cNvSpPr>
              <a:spLocks/>
            </p:cNvSpPr>
            <p:nvPr/>
          </p:nvSpPr>
          <p:spPr bwMode="auto">
            <a:xfrm>
              <a:off x="12353116" y="-1331515"/>
              <a:ext cx="20638" cy="98425"/>
            </a:xfrm>
            <a:custGeom>
              <a:avLst/>
              <a:gdLst>
                <a:gd name="T0" fmla="*/ 12 w 13"/>
                <a:gd name="T1" fmla="*/ 0 h 62"/>
                <a:gd name="T2" fmla="*/ 13 w 13"/>
                <a:gd name="T3" fmla="*/ 56 h 62"/>
                <a:gd name="T4" fmla="*/ 2 w 13"/>
                <a:gd name="T5" fmla="*/ 62 h 62"/>
                <a:gd name="T6" fmla="*/ 0 w 13"/>
                <a:gd name="T7" fmla="*/ 7 h 62"/>
                <a:gd name="T8" fmla="*/ 12 w 13"/>
                <a:gd name="T9" fmla="*/ 0 h 62"/>
              </a:gdLst>
              <a:ahLst/>
              <a:cxnLst>
                <a:cxn ang="0">
                  <a:pos x="T0" y="T1"/>
                </a:cxn>
                <a:cxn ang="0">
                  <a:pos x="T2" y="T3"/>
                </a:cxn>
                <a:cxn ang="0">
                  <a:pos x="T4" y="T5"/>
                </a:cxn>
                <a:cxn ang="0">
                  <a:pos x="T6" y="T7"/>
                </a:cxn>
                <a:cxn ang="0">
                  <a:pos x="T8" y="T9"/>
                </a:cxn>
              </a:cxnLst>
              <a:rect l="0" t="0" r="r" b="b"/>
              <a:pathLst>
                <a:path w="13" h="62">
                  <a:moveTo>
                    <a:pt x="12" y="0"/>
                  </a:moveTo>
                  <a:lnTo>
                    <a:pt x="13" y="56"/>
                  </a:lnTo>
                  <a:lnTo>
                    <a:pt x="2" y="62"/>
                  </a:lnTo>
                  <a:lnTo>
                    <a:pt x="0" y="7"/>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4" name="Freeform 568"/>
            <p:cNvSpPr>
              <a:spLocks/>
            </p:cNvSpPr>
            <p:nvPr/>
          </p:nvSpPr>
          <p:spPr bwMode="auto">
            <a:xfrm>
              <a:off x="12051491" y="-13108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5" name="Freeform 569"/>
            <p:cNvSpPr>
              <a:spLocks/>
            </p:cNvSpPr>
            <p:nvPr/>
          </p:nvSpPr>
          <p:spPr bwMode="auto">
            <a:xfrm>
              <a:off x="12046729" y="-13108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2"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6" name="Freeform 570"/>
            <p:cNvSpPr>
              <a:spLocks/>
            </p:cNvSpPr>
            <p:nvPr/>
          </p:nvSpPr>
          <p:spPr bwMode="auto">
            <a:xfrm>
              <a:off x="12041966" y="-13108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7" name="Freeform 571"/>
            <p:cNvSpPr>
              <a:spLocks/>
            </p:cNvSpPr>
            <p:nvPr/>
          </p:nvSpPr>
          <p:spPr bwMode="auto">
            <a:xfrm>
              <a:off x="12035616" y="-1312465"/>
              <a:ext cx="9525"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7"/>
                    <a:pt x="4" y="67"/>
                    <a:pt x="2" y="67"/>
                  </a:cubicBezTo>
                  <a:cubicBezTo>
                    <a:pt x="0" y="0"/>
                    <a:pt x="0" y="0"/>
                    <a:pt x="0" y="0"/>
                  </a:cubicBezTo>
                  <a:cubicBezTo>
                    <a:pt x="2" y="0"/>
                    <a:pt x="3" y="0"/>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8" name="Freeform 572"/>
            <p:cNvSpPr>
              <a:spLocks/>
            </p:cNvSpPr>
            <p:nvPr/>
          </p:nvSpPr>
          <p:spPr bwMode="auto">
            <a:xfrm>
              <a:off x="12030854" y="-1314053"/>
              <a:ext cx="7938"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4" y="67"/>
                    <a:pt x="2" y="67"/>
                  </a:cubicBezTo>
                  <a:cubicBezTo>
                    <a:pt x="0" y="0"/>
                    <a:pt x="0" y="0"/>
                    <a:pt x="0" y="0"/>
                  </a:cubicBezTo>
                  <a:cubicBezTo>
                    <a:pt x="2" y="0"/>
                    <a:pt x="3"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9" name="Freeform 573"/>
            <p:cNvSpPr>
              <a:spLocks/>
            </p:cNvSpPr>
            <p:nvPr/>
          </p:nvSpPr>
          <p:spPr bwMode="auto">
            <a:xfrm>
              <a:off x="12002279" y="-1323578"/>
              <a:ext cx="30163" cy="96838"/>
            </a:xfrm>
            <a:custGeom>
              <a:avLst/>
              <a:gdLst>
                <a:gd name="T0" fmla="*/ 22 w 24"/>
                <a:gd name="T1" fmla="*/ 7 h 74"/>
                <a:gd name="T2" fmla="*/ 24 w 24"/>
                <a:gd name="T3" fmla="*/ 74 h 74"/>
                <a:gd name="T4" fmla="*/ 2 w 24"/>
                <a:gd name="T5" fmla="*/ 67 h 74"/>
                <a:gd name="T6" fmla="*/ 0 w 24"/>
                <a:gd name="T7" fmla="*/ 0 h 74"/>
                <a:gd name="T8" fmla="*/ 22 w 24"/>
                <a:gd name="T9" fmla="*/ 7 h 74"/>
              </a:gdLst>
              <a:ahLst/>
              <a:cxnLst>
                <a:cxn ang="0">
                  <a:pos x="T0" y="T1"/>
                </a:cxn>
                <a:cxn ang="0">
                  <a:pos x="T2" y="T3"/>
                </a:cxn>
                <a:cxn ang="0">
                  <a:pos x="T4" y="T5"/>
                </a:cxn>
                <a:cxn ang="0">
                  <a:pos x="T6" y="T7"/>
                </a:cxn>
                <a:cxn ang="0">
                  <a:pos x="T8" y="T9"/>
                </a:cxn>
              </a:cxnLst>
              <a:rect l="0" t="0" r="r" b="b"/>
              <a:pathLst>
                <a:path w="24" h="74">
                  <a:moveTo>
                    <a:pt x="22" y="7"/>
                  </a:moveTo>
                  <a:cubicBezTo>
                    <a:pt x="24" y="74"/>
                    <a:pt x="24" y="74"/>
                    <a:pt x="24" y="74"/>
                  </a:cubicBezTo>
                  <a:cubicBezTo>
                    <a:pt x="15" y="71"/>
                    <a:pt x="9" y="68"/>
                    <a:pt x="2" y="67"/>
                  </a:cubicBezTo>
                  <a:cubicBezTo>
                    <a:pt x="0" y="0"/>
                    <a:pt x="0" y="0"/>
                    <a:pt x="0" y="0"/>
                  </a:cubicBezTo>
                  <a:cubicBezTo>
                    <a:pt x="7" y="1"/>
                    <a:pt x="13" y="4"/>
                    <a:pt x="22"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0" name="Freeform 574"/>
            <p:cNvSpPr>
              <a:spLocks/>
            </p:cNvSpPr>
            <p:nvPr/>
          </p:nvSpPr>
          <p:spPr bwMode="auto">
            <a:xfrm>
              <a:off x="11994341" y="-1325165"/>
              <a:ext cx="11113" cy="88900"/>
            </a:xfrm>
            <a:custGeom>
              <a:avLst/>
              <a:gdLst>
                <a:gd name="T0" fmla="*/ 7 w 9"/>
                <a:gd name="T1" fmla="*/ 2 h 69"/>
                <a:gd name="T2" fmla="*/ 9 w 9"/>
                <a:gd name="T3" fmla="*/ 69 h 69"/>
                <a:gd name="T4" fmla="*/ 7 w 9"/>
                <a:gd name="T5" fmla="*/ 68 h 69"/>
                <a:gd name="T6" fmla="*/ 2 w 9"/>
                <a:gd name="T7" fmla="*/ 67 h 69"/>
                <a:gd name="T8" fmla="*/ 0 w 9"/>
                <a:gd name="T9" fmla="*/ 0 h 69"/>
                <a:gd name="T10" fmla="*/ 5 w 9"/>
                <a:gd name="T11" fmla="*/ 1 h 69"/>
                <a:gd name="T12" fmla="*/ 7 w 9"/>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9" h="69">
                  <a:moveTo>
                    <a:pt x="7" y="2"/>
                  </a:moveTo>
                  <a:cubicBezTo>
                    <a:pt x="9" y="69"/>
                    <a:pt x="9" y="69"/>
                    <a:pt x="9" y="69"/>
                  </a:cubicBezTo>
                  <a:cubicBezTo>
                    <a:pt x="8" y="68"/>
                    <a:pt x="8" y="68"/>
                    <a:pt x="7" y="68"/>
                  </a:cubicBezTo>
                  <a:cubicBezTo>
                    <a:pt x="6" y="68"/>
                    <a:pt x="4" y="67"/>
                    <a:pt x="2" y="67"/>
                  </a:cubicBezTo>
                  <a:cubicBezTo>
                    <a:pt x="0" y="0"/>
                    <a:pt x="0" y="0"/>
                    <a:pt x="0" y="0"/>
                  </a:cubicBezTo>
                  <a:cubicBezTo>
                    <a:pt x="2" y="0"/>
                    <a:pt x="4" y="1"/>
                    <a:pt x="5" y="1"/>
                  </a:cubicBezTo>
                  <a:cubicBezTo>
                    <a:pt x="6" y="1"/>
                    <a:pt x="6" y="1"/>
                    <a:pt x="7"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1" name="Freeform 575"/>
            <p:cNvSpPr>
              <a:spLocks/>
            </p:cNvSpPr>
            <p:nvPr/>
          </p:nvSpPr>
          <p:spPr bwMode="auto">
            <a:xfrm>
              <a:off x="11983229" y="-1329928"/>
              <a:ext cx="12700" cy="92075"/>
            </a:xfrm>
            <a:custGeom>
              <a:avLst/>
              <a:gdLst>
                <a:gd name="T0" fmla="*/ 9 w 11"/>
                <a:gd name="T1" fmla="*/ 3 h 70"/>
                <a:gd name="T2" fmla="*/ 11 w 11"/>
                <a:gd name="T3" fmla="*/ 70 h 70"/>
                <a:gd name="T4" fmla="*/ 2 w 11"/>
                <a:gd name="T5" fmla="*/ 67 h 70"/>
                <a:gd name="T6" fmla="*/ 0 w 11"/>
                <a:gd name="T7" fmla="*/ 0 h 70"/>
                <a:gd name="T8" fmla="*/ 9 w 11"/>
                <a:gd name="T9" fmla="*/ 3 h 70"/>
              </a:gdLst>
              <a:ahLst/>
              <a:cxnLst>
                <a:cxn ang="0">
                  <a:pos x="T0" y="T1"/>
                </a:cxn>
                <a:cxn ang="0">
                  <a:pos x="T2" y="T3"/>
                </a:cxn>
                <a:cxn ang="0">
                  <a:pos x="T4" y="T5"/>
                </a:cxn>
                <a:cxn ang="0">
                  <a:pos x="T6" y="T7"/>
                </a:cxn>
                <a:cxn ang="0">
                  <a:pos x="T8" y="T9"/>
                </a:cxn>
              </a:cxnLst>
              <a:rect l="0" t="0" r="r" b="b"/>
              <a:pathLst>
                <a:path w="11" h="70">
                  <a:moveTo>
                    <a:pt x="9" y="3"/>
                  </a:moveTo>
                  <a:cubicBezTo>
                    <a:pt x="11" y="70"/>
                    <a:pt x="11" y="70"/>
                    <a:pt x="11" y="70"/>
                  </a:cubicBezTo>
                  <a:cubicBezTo>
                    <a:pt x="8" y="69"/>
                    <a:pt x="5" y="68"/>
                    <a:pt x="2" y="67"/>
                  </a:cubicBezTo>
                  <a:cubicBezTo>
                    <a:pt x="0" y="0"/>
                    <a:pt x="0" y="0"/>
                    <a:pt x="0" y="0"/>
                  </a:cubicBezTo>
                  <a:cubicBezTo>
                    <a:pt x="3" y="1"/>
                    <a:pt x="6" y="2"/>
                    <a:pt x="9"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2" name="Freeform 576"/>
            <p:cNvSpPr>
              <a:spLocks/>
            </p:cNvSpPr>
            <p:nvPr/>
          </p:nvSpPr>
          <p:spPr bwMode="auto">
            <a:xfrm>
              <a:off x="11951479" y="-1350565"/>
              <a:ext cx="33338" cy="107950"/>
            </a:xfrm>
            <a:custGeom>
              <a:avLst/>
              <a:gdLst>
                <a:gd name="T0" fmla="*/ 25 w 27"/>
                <a:gd name="T1" fmla="*/ 16 h 83"/>
                <a:gd name="T2" fmla="*/ 27 w 27"/>
                <a:gd name="T3" fmla="*/ 83 h 83"/>
                <a:gd name="T4" fmla="*/ 11 w 27"/>
                <a:gd name="T5" fmla="*/ 74 h 83"/>
                <a:gd name="T6" fmla="*/ 2 w 27"/>
                <a:gd name="T7" fmla="*/ 68 h 83"/>
                <a:gd name="T8" fmla="*/ 0 w 27"/>
                <a:gd name="T9" fmla="*/ 0 h 83"/>
                <a:gd name="T10" fmla="*/ 9 w 27"/>
                <a:gd name="T11" fmla="*/ 7 h 83"/>
                <a:gd name="T12" fmla="*/ 25 w 27"/>
                <a:gd name="T13" fmla="*/ 16 h 83"/>
              </a:gdLst>
              <a:ahLst/>
              <a:cxnLst>
                <a:cxn ang="0">
                  <a:pos x="T0" y="T1"/>
                </a:cxn>
                <a:cxn ang="0">
                  <a:pos x="T2" y="T3"/>
                </a:cxn>
                <a:cxn ang="0">
                  <a:pos x="T4" y="T5"/>
                </a:cxn>
                <a:cxn ang="0">
                  <a:pos x="T6" y="T7"/>
                </a:cxn>
                <a:cxn ang="0">
                  <a:pos x="T8" y="T9"/>
                </a:cxn>
                <a:cxn ang="0">
                  <a:pos x="T10" y="T11"/>
                </a:cxn>
                <a:cxn ang="0">
                  <a:pos x="T12" y="T13"/>
                </a:cxn>
              </a:cxnLst>
              <a:rect l="0" t="0" r="r" b="b"/>
              <a:pathLst>
                <a:path w="27" h="83">
                  <a:moveTo>
                    <a:pt x="25" y="16"/>
                  </a:moveTo>
                  <a:cubicBezTo>
                    <a:pt x="27" y="83"/>
                    <a:pt x="27" y="83"/>
                    <a:pt x="27" y="83"/>
                  </a:cubicBezTo>
                  <a:cubicBezTo>
                    <a:pt x="20" y="80"/>
                    <a:pt x="13" y="77"/>
                    <a:pt x="11" y="74"/>
                  </a:cubicBezTo>
                  <a:cubicBezTo>
                    <a:pt x="10" y="71"/>
                    <a:pt x="6" y="69"/>
                    <a:pt x="2" y="68"/>
                  </a:cubicBezTo>
                  <a:cubicBezTo>
                    <a:pt x="0" y="0"/>
                    <a:pt x="0" y="0"/>
                    <a:pt x="0" y="0"/>
                  </a:cubicBezTo>
                  <a:cubicBezTo>
                    <a:pt x="5" y="2"/>
                    <a:pt x="8" y="4"/>
                    <a:pt x="9" y="7"/>
                  </a:cubicBezTo>
                  <a:cubicBezTo>
                    <a:pt x="11" y="10"/>
                    <a:pt x="18" y="13"/>
                    <a:pt x="25" y="1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3" name="Freeform 577"/>
            <p:cNvSpPr>
              <a:spLocks/>
            </p:cNvSpPr>
            <p:nvPr/>
          </p:nvSpPr>
          <p:spPr bwMode="auto">
            <a:xfrm>
              <a:off x="11948304" y="-1350565"/>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4" name="Freeform 578"/>
            <p:cNvSpPr>
              <a:spLocks/>
            </p:cNvSpPr>
            <p:nvPr/>
          </p:nvSpPr>
          <p:spPr bwMode="auto">
            <a:xfrm>
              <a:off x="11946716" y="-1352153"/>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7"/>
                    <a:pt x="2" y="67"/>
                  </a:cubicBezTo>
                  <a:cubicBezTo>
                    <a:pt x="0" y="0"/>
                    <a:pt x="0" y="0"/>
                    <a:pt x="0" y="0"/>
                  </a:cubicBezTo>
                  <a:cubicBezTo>
                    <a:pt x="0" y="0"/>
                    <a:pt x="1" y="0"/>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5" name="Freeform 579"/>
            <p:cNvSpPr>
              <a:spLocks/>
            </p:cNvSpPr>
            <p:nvPr/>
          </p:nvSpPr>
          <p:spPr bwMode="auto">
            <a:xfrm>
              <a:off x="11943541" y="-13521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6" name="Freeform 580"/>
            <p:cNvSpPr>
              <a:spLocks/>
            </p:cNvSpPr>
            <p:nvPr/>
          </p:nvSpPr>
          <p:spPr bwMode="auto">
            <a:xfrm>
              <a:off x="11941954" y="-13521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7" name="Freeform 581"/>
            <p:cNvSpPr>
              <a:spLocks/>
            </p:cNvSpPr>
            <p:nvPr/>
          </p:nvSpPr>
          <p:spPr bwMode="auto">
            <a:xfrm>
              <a:off x="11941954" y="-13521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8" name="Freeform 582"/>
            <p:cNvSpPr>
              <a:spLocks/>
            </p:cNvSpPr>
            <p:nvPr/>
          </p:nvSpPr>
          <p:spPr bwMode="auto">
            <a:xfrm>
              <a:off x="11940366" y="-13521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9" name="Freeform 583"/>
            <p:cNvSpPr>
              <a:spLocks/>
            </p:cNvSpPr>
            <p:nvPr/>
          </p:nvSpPr>
          <p:spPr bwMode="auto">
            <a:xfrm>
              <a:off x="12086416" y="-1312465"/>
              <a:ext cx="3175"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0"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0" name="Freeform 584"/>
            <p:cNvSpPr>
              <a:spLocks/>
            </p:cNvSpPr>
            <p:nvPr/>
          </p:nvSpPr>
          <p:spPr bwMode="auto">
            <a:xfrm>
              <a:off x="12083241" y="-1312465"/>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1" name="Freeform 585"/>
            <p:cNvSpPr>
              <a:spLocks/>
            </p:cNvSpPr>
            <p:nvPr/>
          </p:nvSpPr>
          <p:spPr bwMode="auto">
            <a:xfrm>
              <a:off x="12083241" y="-13124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2" name="Freeform 586"/>
            <p:cNvSpPr>
              <a:spLocks/>
            </p:cNvSpPr>
            <p:nvPr/>
          </p:nvSpPr>
          <p:spPr bwMode="auto">
            <a:xfrm>
              <a:off x="12081654" y="-13124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3" name="Freeform 587"/>
            <p:cNvSpPr>
              <a:spLocks/>
            </p:cNvSpPr>
            <p:nvPr/>
          </p:nvSpPr>
          <p:spPr bwMode="auto">
            <a:xfrm>
              <a:off x="12080066" y="-1314053"/>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3" y="68"/>
                    <a:pt x="2" y="67"/>
                  </a:cubicBezTo>
                  <a:cubicBezTo>
                    <a:pt x="0" y="0"/>
                    <a:pt x="0" y="0"/>
                    <a:pt x="0" y="0"/>
                  </a:cubicBezTo>
                  <a:cubicBezTo>
                    <a:pt x="1" y="0"/>
                    <a:pt x="1" y="0"/>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4" name="Freeform 588"/>
            <p:cNvSpPr>
              <a:spLocks/>
            </p:cNvSpPr>
            <p:nvPr/>
          </p:nvSpPr>
          <p:spPr bwMode="auto">
            <a:xfrm>
              <a:off x="12078479" y="-13140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5" name="Freeform 589"/>
            <p:cNvSpPr>
              <a:spLocks/>
            </p:cNvSpPr>
            <p:nvPr/>
          </p:nvSpPr>
          <p:spPr bwMode="auto">
            <a:xfrm>
              <a:off x="12076891" y="-13140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6" name="Freeform 590"/>
            <p:cNvSpPr>
              <a:spLocks/>
            </p:cNvSpPr>
            <p:nvPr/>
          </p:nvSpPr>
          <p:spPr bwMode="auto">
            <a:xfrm>
              <a:off x="12076891" y="-13140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7" name="Freeform 591"/>
            <p:cNvSpPr>
              <a:spLocks/>
            </p:cNvSpPr>
            <p:nvPr/>
          </p:nvSpPr>
          <p:spPr bwMode="auto">
            <a:xfrm>
              <a:off x="12073716" y="-1314053"/>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7"/>
                    <a:pt x="3" y="68"/>
                    <a:pt x="2" y="68"/>
                  </a:cubicBezTo>
                  <a:cubicBezTo>
                    <a:pt x="0" y="1"/>
                    <a:pt x="0" y="1"/>
                    <a:pt x="0" y="1"/>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8" name="Freeform 592"/>
            <p:cNvSpPr>
              <a:spLocks/>
            </p:cNvSpPr>
            <p:nvPr/>
          </p:nvSpPr>
          <p:spPr bwMode="auto">
            <a:xfrm>
              <a:off x="12062604" y="-1312465"/>
              <a:ext cx="14288" cy="88900"/>
            </a:xfrm>
            <a:custGeom>
              <a:avLst/>
              <a:gdLst>
                <a:gd name="T0" fmla="*/ 9 w 11"/>
                <a:gd name="T1" fmla="*/ 0 h 68"/>
                <a:gd name="T2" fmla="*/ 11 w 11"/>
                <a:gd name="T3" fmla="*/ 67 h 68"/>
                <a:gd name="T4" fmla="*/ 2 w 11"/>
                <a:gd name="T5" fmla="*/ 68 h 68"/>
                <a:gd name="T6" fmla="*/ 0 w 11"/>
                <a:gd name="T7" fmla="*/ 1 h 68"/>
                <a:gd name="T8" fmla="*/ 9 w 11"/>
                <a:gd name="T9" fmla="*/ 0 h 68"/>
              </a:gdLst>
              <a:ahLst/>
              <a:cxnLst>
                <a:cxn ang="0">
                  <a:pos x="T0" y="T1"/>
                </a:cxn>
                <a:cxn ang="0">
                  <a:pos x="T2" y="T3"/>
                </a:cxn>
                <a:cxn ang="0">
                  <a:pos x="T4" y="T5"/>
                </a:cxn>
                <a:cxn ang="0">
                  <a:pos x="T6" y="T7"/>
                </a:cxn>
                <a:cxn ang="0">
                  <a:pos x="T8" y="T9"/>
                </a:cxn>
              </a:cxnLst>
              <a:rect l="0" t="0" r="r" b="b"/>
              <a:pathLst>
                <a:path w="11" h="68">
                  <a:moveTo>
                    <a:pt x="9" y="0"/>
                  </a:moveTo>
                  <a:cubicBezTo>
                    <a:pt x="11" y="67"/>
                    <a:pt x="11" y="67"/>
                    <a:pt x="11" y="67"/>
                  </a:cubicBezTo>
                  <a:cubicBezTo>
                    <a:pt x="8" y="67"/>
                    <a:pt x="5" y="68"/>
                    <a:pt x="2" y="68"/>
                  </a:cubicBezTo>
                  <a:cubicBezTo>
                    <a:pt x="0" y="1"/>
                    <a:pt x="0" y="1"/>
                    <a:pt x="0" y="1"/>
                  </a:cubicBezTo>
                  <a:cubicBezTo>
                    <a:pt x="3" y="0"/>
                    <a:pt x="6" y="0"/>
                    <a:pt x="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9" name="Freeform 593"/>
            <p:cNvSpPr>
              <a:spLocks/>
            </p:cNvSpPr>
            <p:nvPr/>
          </p:nvSpPr>
          <p:spPr bwMode="auto">
            <a:xfrm>
              <a:off x="12057841" y="-13108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0" name="Freeform 594"/>
            <p:cNvSpPr>
              <a:spLocks/>
            </p:cNvSpPr>
            <p:nvPr/>
          </p:nvSpPr>
          <p:spPr bwMode="auto">
            <a:xfrm>
              <a:off x="12054666" y="-13108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1" name="Freeform 595"/>
            <p:cNvSpPr>
              <a:spLocks/>
            </p:cNvSpPr>
            <p:nvPr/>
          </p:nvSpPr>
          <p:spPr bwMode="auto">
            <a:xfrm>
              <a:off x="13769166" y="-1375965"/>
              <a:ext cx="38100" cy="101600"/>
            </a:xfrm>
            <a:custGeom>
              <a:avLst/>
              <a:gdLst>
                <a:gd name="T0" fmla="*/ 23 w 24"/>
                <a:gd name="T1" fmla="*/ 0 h 64"/>
                <a:gd name="T2" fmla="*/ 24 w 24"/>
                <a:gd name="T3" fmla="*/ 55 h 64"/>
                <a:gd name="T4" fmla="*/ 1 w 24"/>
                <a:gd name="T5" fmla="*/ 64 h 64"/>
                <a:gd name="T6" fmla="*/ 0 w 24"/>
                <a:gd name="T7" fmla="*/ 9 h 64"/>
                <a:gd name="T8" fmla="*/ 23 w 24"/>
                <a:gd name="T9" fmla="*/ 0 h 64"/>
              </a:gdLst>
              <a:ahLst/>
              <a:cxnLst>
                <a:cxn ang="0">
                  <a:pos x="T0" y="T1"/>
                </a:cxn>
                <a:cxn ang="0">
                  <a:pos x="T2" y="T3"/>
                </a:cxn>
                <a:cxn ang="0">
                  <a:pos x="T4" y="T5"/>
                </a:cxn>
                <a:cxn ang="0">
                  <a:pos x="T6" y="T7"/>
                </a:cxn>
                <a:cxn ang="0">
                  <a:pos x="T8" y="T9"/>
                </a:cxn>
              </a:cxnLst>
              <a:rect l="0" t="0" r="r" b="b"/>
              <a:pathLst>
                <a:path w="24" h="64">
                  <a:moveTo>
                    <a:pt x="23" y="0"/>
                  </a:moveTo>
                  <a:lnTo>
                    <a:pt x="24" y="55"/>
                  </a:lnTo>
                  <a:lnTo>
                    <a:pt x="1" y="64"/>
                  </a:lnTo>
                  <a:lnTo>
                    <a:pt x="0" y="9"/>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2" name="Freeform 596"/>
            <p:cNvSpPr>
              <a:spLocks/>
            </p:cNvSpPr>
            <p:nvPr/>
          </p:nvSpPr>
          <p:spPr bwMode="auto">
            <a:xfrm>
              <a:off x="15677341" y="-1434703"/>
              <a:ext cx="14288" cy="104775"/>
            </a:xfrm>
            <a:custGeom>
              <a:avLst/>
              <a:gdLst>
                <a:gd name="T0" fmla="*/ 8 w 9"/>
                <a:gd name="T1" fmla="*/ 0 h 66"/>
                <a:gd name="T2" fmla="*/ 9 w 9"/>
                <a:gd name="T3" fmla="*/ 56 h 66"/>
                <a:gd name="T4" fmla="*/ 2 w 9"/>
                <a:gd name="T5" fmla="*/ 66 h 66"/>
                <a:gd name="T6" fmla="*/ 0 w 9"/>
                <a:gd name="T7" fmla="*/ 11 h 66"/>
                <a:gd name="T8" fmla="*/ 8 w 9"/>
                <a:gd name="T9" fmla="*/ 0 h 66"/>
              </a:gdLst>
              <a:ahLst/>
              <a:cxnLst>
                <a:cxn ang="0">
                  <a:pos x="T0" y="T1"/>
                </a:cxn>
                <a:cxn ang="0">
                  <a:pos x="T2" y="T3"/>
                </a:cxn>
                <a:cxn ang="0">
                  <a:pos x="T4" y="T5"/>
                </a:cxn>
                <a:cxn ang="0">
                  <a:pos x="T6" y="T7"/>
                </a:cxn>
                <a:cxn ang="0">
                  <a:pos x="T8" y="T9"/>
                </a:cxn>
              </a:cxnLst>
              <a:rect l="0" t="0" r="r" b="b"/>
              <a:pathLst>
                <a:path w="9" h="66">
                  <a:moveTo>
                    <a:pt x="8" y="0"/>
                  </a:moveTo>
                  <a:lnTo>
                    <a:pt x="9" y="56"/>
                  </a:lnTo>
                  <a:lnTo>
                    <a:pt x="2" y="66"/>
                  </a:lnTo>
                  <a:lnTo>
                    <a:pt x="0" y="1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3" name="Freeform 597"/>
            <p:cNvSpPr>
              <a:spLocks/>
            </p:cNvSpPr>
            <p:nvPr/>
          </p:nvSpPr>
          <p:spPr bwMode="auto">
            <a:xfrm>
              <a:off x="14354954" y="-1393428"/>
              <a:ext cx="9525" cy="104775"/>
            </a:xfrm>
            <a:custGeom>
              <a:avLst/>
              <a:gdLst>
                <a:gd name="T0" fmla="*/ 4 w 6"/>
                <a:gd name="T1" fmla="*/ 0 h 66"/>
                <a:gd name="T2" fmla="*/ 6 w 6"/>
                <a:gd name="T3" fmla="*/ 55 h 66"/>
                <a:gd name="T4" fmla="*/ 2 w 6"/>
                <a:gd name="T5" fmla="*/ 66 h 66"/>
                <a:gd name="T6" fmla="*/ 0 w 6"/>
                <a:gd name="T7" fmla="*/ 11 h 66"/>
                <a:gd name="T8" fmla="*/ 4 w 6"/>
                <a:gd name="T9" fmla="*/ 0 h 66"/>
              </a:gdLst>
              <a:ahLst/>
              <a:cxnLst>
                <a:cxn ang="0">
                  <a:pos x="T0" y="T1"/>
                </a:cxn>
                <a:cxn ang="0">
                  <a:pos x="T2" y="T3"/>
                </a:cxn>
                <a:cxn ang="0">
                  <a:pos x="T4" y="T5"/>
                </a:cxn>
                <a:cxn ang="0">
                  <a:pos x="T6" y="T7"/>
                </a:cxn>
                <a:cxn ang="0">
                  <a:pos x="T8" y="T9"/>
                </a:cxn>
              </a:cxnLst>
              <a:rect l="0" t="0" r="r" b="b"/>
              <a:pathLst>
                <a:path w="6" h="66">
                  <a:moveTo>
                    <a:pt x="4" y="0"/>
                  </a:moveTo>
                  <a:lnTo>
                    <a:pt x="6" y="55"/>
                  </a:lnTo>
                  <a:lnTo>
                    <a:pt x="2" y="66"/>
                  </a:lnTo>
                  <a:lnTo>
                    <a:pt x="0" y="11"/>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4" name="Freeform 598"/>
            <p:cNvSpPr>
              <a:spLocks/>
            </p:cNvSpPr>
            <p:nvPr/>
          </p:nvSpPr>
          <p:spPr bwMode="auto">
            <a:xfrm>
              <a:off x="13735829" y="-1379140"/>
              <a:ext cx="12700" cy="112713"/>
            </a:xfrm>
            <a:custGeom>
              <a:avLst/>
              <a:gdLst>
                <a:gd name="T0" fmla="*/ 7 w 8"/>
                <a:gd name="T1" fmla="*/ 0 h 71"/>
                <a:gd name="T2" fmla="*/ 8 w 8"/>
                <a:gd name="T3" fmla="*/ 55 h 71"/>
                <a:gd name="T4" fmla="*/ 1 w 8"/>
                <a:gd name="T5" fmla="*/ 71 h 71"/>
                <a:gd name="T6" fmla="*/ 0 w 8"/>
                <a:gd name="T7" fmla="*/ 16 h 71"/>
                <a:gd name="T8" fmla="*/ 7 w 8"/>
                <a:gd name="T9" fmla="*/ 0 h 71"/>
              </a:gdLst>
              <a:ahLst/>
              <a:cxnLst>
                <a:cxn ang="0">
                  <a:pos x="T0" y="T1"/>
                </a:cxn>
                <a:cxn ang="0">
                  <a:pos x="T2" y="T3"/>
                </a:cxn>
                <a:cxn ang="0">
                  <a:pos x="T4" y="T5"/>
                </a:cxn>
                <a:cxn ang="0">
                  <a:pos x="T6" y="T7"/>
                </a:cxn>
                <a:cxn ang="0">
                  <a:pos x="T8" y="T9"/>
                </a:cxn>
              </a:cxnLst>
              <a:rect l="0" t="0" r="r" b="b"/>
              <a:pathLst>
                <a:path w="8" h="71">
                  <a:moveTo>
                    <a:pt x="7" y="0"/>
                  </a:moveTo>
                  <a:lnTo>
                    <a:pt x="8" y="55"/>
                  </a:lnTo>
                  <a:lnTo>
                    <a:pt x="1" y="71"/>
                  </a:lnTo>
                  <a:lnTo>
                    <a:pt x="0" y="16"/>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5" name="Freeform 599"/>
            <p:cNvSpPr>
              <a:spLocks/>
            </p:cNvSpPr>
            <p:nvPr/>
          </p:nvSpPr>
          <p:spPr bwMode="auto">
            <a:xfrm>
              <a:off x="15672579" y="-1417240"/>
              <a:ext cx="7938" cy="92075"/>
            </a:xfrm>
            <a:custGeom>
              <a:avLst/>
              <a:gdLst>
                <a:gd name="T0" fmla="*/ 3 w 5"/>
                <a:gd name="T1" fmla="*/ 0 h 58"/>
                <a:gd name="T2" fmla="*/ 5 w 5"/>
                <a:gd name="T3" fmla="*/ 55 h 58"/>
                <a:gd name="T4" fmla="*/ 2 w 5"/>
                <a:gd name="T5" fmla="*/ 58 h 58"/>
                <a:gd name="T6" fmla="*/ 0 w 5"/>
                <a:gd name="T7" fmla="*/ 3 h 58"/>
                <a:gd name="T8" fmla="*/ 3 w 5"/>
                <a:gd name="T9" fmla="*/ 0 h 58"/>
              </a:gdLst>
              <a:ahLst/>
              <a:cxnLst>
                <a:cxn ang="0">
                  <a:pos x="T0" y="T1"/>
                </a:cxn>
                <a:cxn ang="0">
                  <a:pos x="T2" y="T3"/>
                </a:cxn>
                <a:cxn ang="0">
                  <a:pos x="T4" y="T5"/>
                </a:cxn>
                <a:cxn ang="0">
                  <a:pos x="T6" y="T7"/>
                </a:cxn>
                <a:cxn ang="0">
                  <a:pos x="T8" y="T9"/>
                </a:cxn>
              </a:cxnLst>
              <a:rect l="0" t="0" r="r" b="b"/>
              <a:pathLst>
                <a:path w="5" h="58">
                  <a:moveTo>
                    <a:pt x="3" y="0"/>
                  </a:moveTo>
                  <a:lnTo>
                    <a:pt x="5" y="55"/>
                  </a:lnTo>
                  <a:lnTo>
                    <a:pt x="2" y="58"/>
                  </a:lnTo>
                  <a:lnTo>
                    <a:pt x="0" y="3"/>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6" name="Freeform 600"/>
            <p:cNvSpPr>
              <a:spLocks/>
            </p:cNvSpPr>
            <p:nvPr/>
          </p:nvSpPr>
          <p:spPr bwMode="auto">
            <a:xfrm>
              <a:off x="12346766" y="-1320403"/>
              <a:ext cx="9525" cy="100013"/>
            </a:xfrm>
            <a:custGeom>
              <a:avLst/>
              <a:gdLst>
                <a:gd name="T0" fmla="*/ 4 w 6"/>
                <a:gd name="T1" fmla="*/ 0 h 63"/>
                <a:gd name="T2" fmla="*/ 6 w 6"/>
                <a:gd name="T3" fmla="*/ 55 h 63"/>
                <a:gd name="T4" fmla="*/ 1 w 6"/>
                <a:gd name="T5" fmla="*/ 63 h 63"/>
                <a:gd name="T6" fmla="*/ 0 w 6"/>
                <a:gd name="T7" fmla="*/ 7 h 63"/>
                <a:gd name="T8" fmla="*/ 4 w 6"/>
                <a:gd name="T9" fmla="*/ 0 h 63"/>
              </a:gdLst>
              <a:ahLst/>
              <a:cxnLst>
                <a:cxn ang="0">
                  <a:pos x="T0" y="T1"/>
                </a:cxn>
                <a:cxn ang="0">
                  <a:pos x="T2" y="T3"/>
                </a:cxn>
                <a:cxn ang="0">
                  <a:pos x="T4" y="T5"/>
                </a:cxn>
                <a:cxn ang="0">
                  <a:pos x="T6" y="T7"/>
                </a:cxn>
                <a:cxn ang="0">
                  <a:pos x="T8" y="T9"/>
                </a:cxn>
              </a:cxnLst>
              <a:rect l="0" t="0" r="r" b="b"/>
              <a:pathLst>
                <a:path w="6" h="63">
                  <a:moveTo>
                    <a:pt x="4" y="0"/>
                  </a:moveTo>
                  <a:lnTo>
                    <a:pt x="6" y="55"/>
                  </a:lnTo>
                  <a:lnTo>
                    <a:pt x="1" y="63"/>
                  </a:lnTo>
                  <a:lnTo>
                    <a:pt x="0" y="7"/>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7" name="Freeform 601"/>
            <p:cNvSpPr>
              <a:spLocks/>
            </p:cNvSpPr>
            <p:nvPr/>
          </p:nvSpPr>
          <p:spPr bwMode="auto">
            <a:xfrm>
              <a:off x="13796154" y="-1369615"/>
              <a:ext cx="12700" cy="106363"/>
            </a:xfrm>
            <a:custGeom>
              <a:avLst/>
              <a:gdLst>
                <a:gd name="T0" fmla="*/ 7 w 8"/>
                <a:gd name="T1" fmla="*/ 0 h 67"/>
                <a:gd name="T2" fmla="*/ 8 w 8"/>
                <a:gd name="T3" fmla="*/ 55 h 67"/>
                <a:gd name="T4" fmla="*/ 2 w 8"/>
                <a:gd name="T5" fmla="*/ 67 h 67"/>
                <a:gd name="T6" fmla="*/ 0 w 8"/>
                <a:gd name="T7" fmla="*/ 12 h 67"/>
                <a:gd name="T8" fmla="*/ 7 w 8"/>
                <a:gd name="T9" fmla="*/ 0 h 67"/>
              </a:gdLst>
              <a:ahLst/>
              <a:cxnLst>
                <a:cxn ang="0">
                  <a:pos x="T0" y="T1"/>
                </a:cxn>
                <a:cxn ang="0">
                  <a:pos x="T2" y="T3"/>
                </a:cxn>
                <a:cxn ang="0">
                  <a:pos x="T4" y="T5"/>
                </a:cxn>
                <a:cxn ang="0">
                  <a:pos x="T6" y="T7"/>
                </a:cxn>
                <a:cxn ang="0">
                  <a:pos x="T8" y="T9"/>
                </a:cxn>
              </a:cxnLst>
              <a:rect l="0" t="0" r="r" b="b"/>
              <a:pathLst>
                <a:path w="8" h="67">
                  <a:moveTo>
                    <a:pt x="7" y="0"/>
                  </a:moveTo>
                  <a:lnTo>
                    <a:pt x="8" y="55"/>
                  </a:lnTo>
                  <a:lnTo>
                    <a:pt x="2" y="67"/>
                  </a:lnTo>
                  <a:lnTo>
                    <a:pt x="0" y="1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8" name="Freeform 602"/>
            <p:cNvSpPr>
              <a:spLocks/>
            </p:cNvSpPr>
            <p:nvPr/>
          </p:nvSpPr>
          <p:spPr bwMode="auto">
            <a:xfrm>
              <a:off x="15648766" y="-1412478"/>
              <a:ext cx="26988" cy="96838"/>
            </a:xfrm>
            <a:custGeom>
              <a:avLst/>
              <a:gdLst>
                <a:gd name="T0" fmla="*/ 15 w 17"/>
                <a:gd name="T1" fmla="*/ 0 h 61"/>
                <a:gd name="T2" fmla="*/ 17 w 17"/>
                <a:gd name="T3" fmla="*/ 55 h 61"/>
                <a:gd name="T4" fmla="*/ 2 w 17"/>
                <a:gd name="T5" fmla="*/ 61 h 61"/>
                <a:gd name="T6" fmla="*/ 0 w 17"/>
                <a:gd name="T7" fmla="*/ 5 h 61"/>
                <a:gd name="T8" fmla="*/ 15 w 17"/>
                <a:gd name="T9" fmla="*/ 0 h 61"/>
              </a:gdLst>
              <a:ahLst/>
              <a:cxnLst>
                <a:cxn ang="0">
                  <a:pos x="T0" y="T1"/>
                </a:cxn>
                <a:cxn ang="0">
                  <a:pos x="T2" y="T3"/>
                </a:cxn>
                <a:cxn ang="0">
                  <a:pos x="T4" y="T5"/>
                </a:cxn>
                <a:cxn ang="0">
                  <a:pos x="T6" y="T7"/>
                </a:cxn>
                <a:cxn ang="0">
                  <a:pos x="T8" y="T9"/>
                </a:cxn>
              </a:cxnLst>
              <a:rect l="0" t="0" r="r" b="b"/>
              <a:pathLst>
                <a:path w="17" h="61">
                  <a:moveTo>
                    <a:pt x="15" y="0"/>
                  </a:moveTo>
                  <a:lnTo>
                    <a:pt x="17" y="55"/>
                  </a:lnTo>
                  <a:lnTo>
                    <a:pt x="2" y="61"/>
                  </a:lnTo>
                  <a:lnTo>
                    <a:pt x="0" y="5"/>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9" name="Freeform 603"/>
            <p:cNvSpPr>
              <a:spLocks/>
            </p:cNvSpPr>
            <p:nvPr/>
          </p:nvSpPr>
          <p:spPr bwMode="auto">
            <a:xfrm>
              <a:off x="14369241" y="-1372790"/>
              <a:ext cx="7938" cy="96838"/>
            </a:xfrm>
            <a:custGeom>
              <a:avLst/>
              <a:gdLst>
                <a:gd name="T0" fmla="*/ 3 w 5"/>
                <a:gd name="T1" fmla="*/ 6 h 61"/>
                <a:gd name="T2" fmla="*/ 5 w 5"/>
                <a:gd name="T3" fmla="*/ 61 h 61"/>
                <a:gd name="T4" fmla="*/ 1 w 5"/>
                <a:gd name="T5" fmla="*/ 55 h 61"/>
                <a:gd name="T6" fmla="*/ 0 w 5"/>
                <a:gd name="T7" fmla="*/ 0 h 61"/>
                <a:gd name="T8" fmla="*/ 3 w 5"/>
                <a:gd name="T9" fmla="*/ 6 h 61"/>
              </a:gdLst>
              <a:ahLst/>
              <a:cxnLst>
                <a:cxn ang="0">
                  <a:pos x="T0" y="T1"/>
                </a:cxn>
                <a:cxn ang="0">
                  <a:pos x="T2" y="T3"/>
                </a:cxn>
                <a:cxn ang="0">
                  <a:pos x="T4" y="T5"/>
                </a:cxn>
                <a:cxn ang="0">
                  <a:pos x="T6" y="T7"/>
                </a:cxn>
                <a:cxn ang="0">
                  <a:pos x="T8" y="T9"/>
                </a:cxn>
              </a:cxnLst>
              <a:rect l="0" t="0" r="r" b="b"/>
              <a:pathLst>
                <a:path w="5" h="61">
                  <a:moveTo>
                    <a:pt x="3" y="6"/>
                  </a:moveTo>
                  <a:lnTo>
                    <a:pt x="5" y="61"/>
                  </a:lnTo>
                  <a:lnTo>
                    <a:pt x="1" y="55"/>
                  </a:lnTo>
                  <a:lnTo>
                    <a:pt x="0" y="0"/>
                  </a:lnTo>
                  <a:lnTo>
                    <a:pt x="3"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0" name="Freeform 604"/>
            <p:cNvSpPr>
              <a:spLocks/>
            </p:cNvSpPr>
            <p:nvPr/>
          </p:nvSpPr>
          <p:spPr bwMode="auto">
            <a:xfrm>
              <a:off x="13739004" y="-1352153"/>
              <a:ext cx="20638" cy="101600"/>
            </a:xfrm>
            <a:custGeom>
              <a:avLst/>
              <a:gdLst>
                <a:gd name="T0" fmla="*/ 11 w 13"/>
                <a:gd name="T1" fmla="*/ 9 h 64"/>
                <a:gd name="T2" fmla="*/ 13 w 13"/>
                <a:gd name="T3" fmla="*/ 64 h 64"/>
                <a:gd name="T4" fmla="*/ 2 w 13"/>
                <a:gd name="T5" fmla="*/ 55 h 64"/>
                <a:gd name="T6" fmla="*/ 0 w 13"/>
                <a:gd name="T7" fmla="*/ 0 h 64"/>
                <a:gd name="T8" fmla="*/ 11 w 13"/>
                <a:gd name="T9" fmla="*/ 9 h 64"/>
              </a:gdLst>
              <a:ahLst/>
              <a:cxnLst>
                <a:cxn ang="0">
                  <a:pos x="T0" y="T1"/>
                </a:cxn>
                <a:cxn ang="0">
                  <a:pos x="T2" y="T3"/>
                </a:cxn>
                <a:cxn ang="0">
                  <a:pos x="T4" y="T5"/>
                </a:cxn>
                <a:cxn ang="0">
                  <a:pos x="T6" y="T7"/>
                </a:cxn>
                <a:cxn ang="0">
                  <a:pos x="T8" y="T9"/>
                </a:cxn>
              </a:cxnLst>
              <a:rect l="0" t="0" r="r" b="b"/>
              <a:pathLst>
                <a:path w="13" h="64">
                  <a:moveTo>
                    <a:pt x="11" y="9"/>
                  </a:moveTo>
                  <a:lnTo>
                    <a:pt x="13" y="64"/>
                  </a:lnTo>
                  <a:lnTo>
                    <a:pt x="2" y="55"/>
                  </a:lnTo>
                  <a:lnTo>
                    <a:pt x="0" y="0"/>
                  </a:lnTo>
                  <a:lnTo>
                    <a:pt x="11"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1" name="Freeform 605"/>
            <p:cNvSpPr>
              <a:spLocks/>
            </p:cNvSpPr>
            <p:nvPr/>
          </p:nvSpPr>
          <p:spPr bwMode="auto">
            <a:xfrm>
              <a:off x="13756466" y="-1361678"/>
              <a:ext cx="14288" cy="111125"/>
            </a:xfrm>
            <a:custGeom>
              <a:avLst/>
              <a:gdLst>
                <a:gd name="T0" fmla="*/ 8 w 9"/>
                <a:gd name="T1" fmla="*/ 0 h 70"/>
                <a:gd name="T2" fmla="*/ 9 w 9"/>
                <a:gd name="T3" fmla="*/ 55 h 70"/>
                <a:gd name="T4" fmla="*/ 2 w 9"/>
                <a:gd name="T5" fmla="*/ 70 h 70"/>
                <a:gd name="T6" fmla="*/ 0 w 9"/>
                <a:gd name="T7" fmla="*/ 15 h 70"/>
                <a:gd name="T8" fmla="*/ 8 w 9"/>
                <a:gd name="T9" fmla="*/ 0 h 70"/>
              </a:gdLst>
              <a:ahLst/>
              <a:cxnLst>
                <a:cxn ang="0">
                  <a:pos x="T0" y="T1"/>
                </a:cxn>
                <a:cxn ang="0">
                  <a:pos x="T2" y="T3"/>
                </a:cxn>
                <a:cxn ang="0">
                  <a:pos x="T4" y="T5"/>
                </a:cxn>
                <a:cxn ang="0">
                  <a:pos x="T6" y="T7"/>
                </a:cxn>
                <a:cxn ang="0">
                  <a:pos x="T8" y="T9"/>
                </a:cxn>
              </a:cxnLst>
              <a:rect l="0" t="0" r="r" b="b"/>
              <a:pathLst>
                <a:path w="9" h="70">
                  <a:moveTo>
                    <a:pt x="8" y="0"/>
                  </a:moveTo>
                  <a:lnTo>
                    <a:pt x="9" y="55"/>
                  </a:lnTo>
                  <a:lnTo>
                    <a:pt x="2" y="70"/>
                  </a:lnTo>
                  <a:lnTo>
                    <a:pt x="0" y="15"/>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2" name="Freeform 607"/>
            <p:cNvSpPr>
              <a:spLocks/>
            </p:cNvSpPr>
            <p:nvPr/>
          </p:nvSpPr>
          <p:spPr bwMode="auto">
            <a:xfrm>
              <a:off x="12342003" y="-1309291"/>
              <a:ext cx="6350" cy="103188"/>
            </a:xfrm>
            <a:custGeom>
              <a:avLst/>
              <a:gdLst>
                <a:gd name="T0" fmla="*/ 3 w 4"/>
                <a:gd name="T1" fmla="*/ 0 h 65"/>
                <a:gd name="T2" fmla="*/ 4 w 4"/>
                <a:gd name="T3" fmla="*/ 56 h 65"/>
                <a:gd name="T4" fmla="*/ 1 w 4"/>
                <a:gd name="T5" fmla="*/ 65 h 65"/>
                <a:gd name="T6" fmla="*/ 0 w 4"/>
                <a:gd name="T7" fmla="*/ 9 h 65"/>
                <a:gd name="T8" fmla="*/ 3 w 4"/>
                <a:gd name="T9" fmla="*/ 0 h 65"/>
              </a:gdLst>
              <a:ahLst/>
              <a:cxnLst>
                <a:cxn ang="0">
                  <a:pos x="T0" y="T1"/>
                </a:cxn>
                <a:cxn ang="0">
                  <a:pos x="T2" y="T3"/>
                </a:cxn>
                <a:cxn ang="0">
                  <a:pos x="T4" y="T5"/>
                </a:cxn>
                <a:cxn ang="0">
                  <a:pos x="T6" y="T7"/>
                </a:cxn>
                <a:cxn ang="0">
                  <a:pos x="T8" y="T9"/>
                </a:cxn>
              </a:cxnLst>
              <a:rect l="0" t="0" r="r" b="b"/>
              <a:pathLst>
                <a:path w="4" h="65">
                  <a:moveTo>
                    <a:pt x="3" y="0"/>
                  </a:moveTo>
                  <a:lnTo>
                    <a:pt x="4" y="56"/>
                  </a:lnTo>
                  <a:lnTo>
                    <a:pt x="1" y="65"/>
                  </a:lnTo>
                  <a:lnTo>
                    <a:pt x="0" y="9"/>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3" name="Freeform 608"/>
            <p:cNvSpPr>
              <a:spLocks/>
            </p:cNvSpPr>
            <p:nvPr/>
          </p:nvSpPr>
          <p:spPr bwMode="auto">
            <a:xfrm>
              <a:off x="15640828" y="-1404541"/>
              <a:ext cx="11113" cy="98425"/>
            </a:xfrm>
            <a:custGeom>
              <a:avLst/>
              <a:gdLst>
                <a:gd name="T0" fmla="*/ 5 w 7"/>
                <a:gd name="T1" fmla="*/ 0 h 62"/>
                <a:gd name="T2" fmla="*/ 7 w 7"/>
                <a:gd name="T3" fmla="*/ 56 h 62"/>
                <a:gd name="T4" fmla="*/ 1 w 7"/>
                <a:gd name="T5" fmla="*/ 62 h 62"/>
                <a:gd name="T6" fmla="*/ 0 w 7"/>
                <a:gd name="T7" fmla="*/ 7 h 62"/>
                <a:gd name="T8" fmla="*/ 5 w 7"/>
                <a:gd name="T9" fmla="*/ 0 h 62"/>
              </a:gdLst>
              <a:ahLst/>
              <a:cxnLst>
                <a:cxn ang="0">
                  <a:pos x="T0" y="T1"/>
                </a:cxn>
                <a:cxn ang="0">
                  <a:pos x="T2" y="T3"/>
                </a:cxn>
                <a:cxn ang="0">
                  <a:pos x="T4" y="T5"/>
                </a:cxn>
                <a:cxn ang="0">
                  <a:pos x="T6" y="T7"/>
                </a:cxn>
                <a:cxn ang="0">
                  <a:pos x="T8" y="T9"/>
                </a:cxn>
              </a:cxnLst>
              <a:rect l="0" t="0" r="r" b="b"/>
              <a:pathLst>
                <a:path w="7" h="62">
                  <a:moveTo>
                    <a:pt x="5" y="0"/>
                  </a:moveTo>
                  <a:lnTo>
                    <a:pt x="7" y="56"/>
                  </a:lnTo>
                  <a:lnTo>
                    <a:pt x="1" y="62"/>
                  </a:lnTo>
                  <a:lnTo>
                    <a:pt x="0" y="7"/>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4" name="Freeform 609"/>
            <p:cNvSpPr>
              <a:spLocks/>
            </p:cNvSpPr>
            <p:nvPr/>
          </p:nvSpPr>
          <p:spPr bwMode="auto">
            <a:xfrm>
              <a:off x="14374003" y="-1363266"/>
              <a:ext cx="19050" cy="98425"/>
            </a:xfrm>
            <a:custGeom>
              <a:avLst/>
              <a:gdLst>
                <a:gd name="T0" fmla="*/ 10 w 12"/>
                <a:gd name="T1" fmla="*/ 7 h 62"/>
                <a:gd name="T2" fmla="*/ 12 w 12"/>
                <a:gd name="T3" fmla="*/ 62 h 62"/>
                <a:gd name="T4" fmla="*/ 2 w 12"/>
                <a:gd name="T5" fmla="*/ 55 h 62"/>
                <a:gd name="T6" fmla="*/ 0 w 12"/>
                <a:gd name="T7" fmla="*/ 0 h 62"/>
                <a:gd name="T8" fmla="*/ 10 w 12"/>
                <a:gd name="T9" fmla="*/ 7 h 62"/>
              </a:gdLst>
              <a:ahLst/>
              <a:cxnLst>
                <a:cxn ang="0">
                  <a:pos x="T0" y="T1"/>
                </a:cxn>
                <a:cxn ang="0">
                  <a:pos x="T2" y="T3"/>
                </a:cxn>
                <a:cxn ang="0">
                  <a:pos x="T4" y="T5"/>
                </a:cxn>
                <a:cxn ang="0">
                  <a:pos x="T6" y="T7"/>
                </a:cxn>
                <a:cxn ang="0">
                  <a:pos x="T8" y="T9"/>
                </a:cxn>
              </a:cxnLst>
              <a:rect l="0" t="0" r="r" b="b"/>
              <a:pathLst>
                <a:path w="12" h="62">
                  <a:moveTo>
                    <a:pt x="10" y="7"/>
                  </a:moveTo>
                  <a:lnTo>
                    <a:pt x="12" y="62"/>
                  </a:lnTo>
                  <a:lnTo>
                    <a:pt x="2" y="55"/>
                  </a:lnTo>
                  <a:lnTo>
                    <a:pt x="0" y="0"/>
                  </a:lnTo>
                  <a:lnTo>
                    <a:pt x="10"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5" name="Freeform 610"/>
            <p:cNvSpPr>
              <a:spLocks/>
            </p:cNvSpPr>
            <p:nvPr/>
          </p:nvSpPr>
          <p:spPr bwMode="auto">
            <a:xfrm>
              <a:off x="13959666" y="-1350566"/>
              <a:ext cx="31750" cy="100013"/>
            </a:xfrm>
            <a:custGeom>
              <a:avLst/>
              <a:gdLst>
                <a:gd name="T0" fmla="*/ 18 w 20"/>
                <a:gd name="T1" fmla="*/ 8 h 63"/>
                <a:gd name="T2" fmla="*/ 20 w 20"/>
                <a:gd name="T3" fmla="*/ 63 h 63"/>
                <a:gd name="T4" fmla="*/ 1 w 20"/>
                <a:gd name="T5" fmla="*/ 55 h 63"/>
                <a:gd name="T6" fmla="*/ 0 w 20"/>
                <a:gd name="T7" fmla="*/ 0 h 63"/>
                <a:gd name="T8" fmla="*/ 18 w 20"/>
                <a:gd name="T9" fmla="*/ 8 h 63"/>
              </a:gdLst>
              <a:ahLst/>
              <a:cxnLst>
                <a:cxn ang="0">
                  <a:pos x="T0" y="T1"/>
                </a:cxn>
                <a:cxn ang="0">
                  <a:pos x="T2" y="T3"/>
                </a:cxn>
                <a:cxn ang="0">
                  <a:pos x="T4" y="T5"/>
                </a:cxn>
                <a:cxn ang="0">
                  <a:pos x="T6" y="T7"/>
                </a:cxn>
                <a:cxn ang="0">
                  <a:pos x="T8" y="T9"/>
                </a:cxn>
              </a:cxnLst>
              <a:rect l="0" t="0" r="r" b="b"/>
              <a:pathLst>
                <a:path w="20" h="63">
                  <a:moveTo>
                    <a:pt x="18" y="8"/>
                  </a:moveTo>
                  <a:lnTo>
                    <a:pt x="20" y="63"/>
                  </a:lnTo>
                  <a:lnTo>
                    <a:pt x="1" y="55"/>
                  </a:lnTo>
                  <a:lnTo>
                    <a:pt x="0" y="0"/>
                  </a:lnTo>
                  <a:lnTo>
                    <a:pt x="18"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6" name="Freeform 611"/>
            <p:cNvSpPr>
              <a:spLocks/>
            </p:cNvSpPr>
            <p:nvPr/>
          </p:nvSpPr>
          <p:spPr bwMode="auto">
            <a:xfrm>
              <a:off x="12318191" y="-1295003"/>
              <a:ext cx="25400" cy="96838"/>
            </a:xfrm>
            <a:custGeom>
              <a:avLst/>
              <a:gdLst>
                <a:gd name="T0" fmla="*/ 15 w 16"/>
                <a:gd name="T1" fmla="*/ 0 h 61"/>
                <a:gd name="T2" fmla="*/ 16 w 16"/>
                <a:gd name="T3" fmla="*/ 56 h 61"/>
                <a:gd name="T4" fmla="*/ 0 w 16"/>
                <a:gd name="T5" fmla="*/ 61 h 61"/>
                <a:gd name="T6" fmla="*/ 0 w 16"/>
                <a:gd name="T7" fmla="*/ 5 h 61"/>
                <a:gd name="T8" fmla="*/ 15 w 16"/>
                <a:gd name="T9" fmla="*/ 0 h 61"/>
              </a:gdLst>
              <a:ahLst/>
              <a:cxnLst>
                <a:cxn ang="0">
                  <a:pos x="T0" y="T1"/>
                </a:cxn>
                <a:cxn ang="0">
                  <a:pos x="T2" y="T3"/>
                </a:cxn>
                <a:cxn ang="0">
                  <a:pos x="T4" y="T5"/>
                </a:cxn>
                <a:cxn ang="0">
                  <a:pos x="T6" y="T7"/>
                </a:cxn>
                <a:cxn ang="0">
                  <a:pos x="T8" y="T9"/>
                </a:cxn>
              </a:cxnLst>
              <a:rect l="0" t="0" r="r" b="b"/>
              <a:pathLst>
                <a:path w="16" h="61">
                  <a:moveTo>
                    <a:pt x="15" y="0"/>
                  </a:moveTo>
                  <a:lnTo>
                    <a:pt x="16" y="56"/>
                  </a:lnTo>
                  <a:lnTo>
                    <a:pt x="0" y="61"/>
                  </a:lnTo>
                  <a:lnTo>
                    <a:pt x="0" y="5"/>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7" name="Freeform 612"/>
            <p:cNvSpPr>
              <a:spLocks/>
            </p:cNvSpPr>
            <p:nvPr/>
          </p:nvSpPr>
          <p:spPr bwMode="auto">
            <a:xfrm>
              <a:off x="13943791" y="-1350566"/>
              <a:ext cx="17463" cy="103188"/>
            </a:xfrm>
            <a:custGeom>
              <a:avLst/>
              <a:gdLst>
                <a:gd name="T0" fmla="*/ 10 w 11"/>
                <a:gd name="T1" fmla="*/ 0 h 65"/>
                <a:gd name="T2" fmla="*/ 11 w 11"/>
                <a:gd name="T3" fmla="*/ 55 h 65"/>
                <a:gd name="T4" fmla="*/ 2 w 11"/>
                <a:gd name="T5" fmla="*/ 65 h 65"/>
                <a:gd name="T6" fmla="*/ 0 w 11"/>
                <a:gd name="T7" fmla="*/ 10 h 65"/>
                <a:gd name="T8" fmla="*/ 10 w 11"/>
                <a:gd name="T9" fmla="*/ 0 h 65"/>
              </a:gdLst>
              <a:ahLst/>
              <a:cxnLst>
                <a:cxn ang="0">
                  <a:pos x="T0" y="T1"/>
                </a:cxn>
                <a:cxn ang="0">
                  <a:pos x="T2" y="T3"/>
                </a:cxn>
                <a:cxn ang="0">
                  <a:pos x="T4" y="T5"/>
                </a:cxn>
                <a:cxn ang="0">
                  <a:pos x="T6" y="T7"/>
                </a:cxn>
                <a:cxn ang="0">
                  <a:pos x="T8" y="T9"/>
                </a:cxn>
              </a:cxnLst>
              <a:rect l="0" t="0" r="r" b="b"/>
              <a:pathLst>
                <a:path w="11" h="65">
                  <a:moveTo>
                    <a:pt x="10" y="0"/>
                  </a:moveTo>
                  <a:lnTo>
                    <a:pt x="11" y="55"/>
                  </a:lnTo>
                  <a:lnTo>
                    <a:pt x="2" y="65"/>
                  </a:lnTo>
                  <a:lnTo>
                    <a:pt x="0" y="10"/>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8" name="Freeform 613"/>
            <p:cNvSpPr>
              <a:spLocks/>
            </p:cNvSpPr>
            <p:nvPr/>
          </p:nvSpPr>
          <p:spPr bwMode="auto">
            <a:xfrm>
              <a:off x="12219766" y="-1287066"/>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9" name="Freeform 614"/>
            <p:cNvSpPr>
              <a:spLocks/>
            </p:cNvSpPr>
            <p:nvPr/>
          </p:nvSpPr>
          <p:spPr bwMode="auto">
            <a:xfrm>
              <a:off x="12211828" y="-1287066"/>
              <a:ext cx="11113" cy="88900"/>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7" y="67"/>
                    <a:pt x="5" y="67"/>
                    <a:pt x="2" y="67"/>
                  </a:cubicBezTo>
                  <a:cubicBezTo>
                    <a:pt x="0" y="0"/>
                    <a:pt x="0" y="0"/>
                    <a:pt x="0" y="0"/>
                  </a:cubicBezTo>
                  <a:cubicBezTo>
                    <a:pt x="3" y="0"/>
                    <a:pt x="5"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0" name="Freeform 615"/>
            <p:cNvSpPr>
              <a:spLocks/>
            </p:cNvSpPr>
            <p:nvPr/>
          </p:nvSpPr>
          <p:spPr bwMode="auto">
            <a:xfrm>
              <a:off x="12195953" y="-1287066"/>
              <a:ext cx="17463" cy="88900"/>
            </a:xfrm>
            <a:custGeom>
              <a:avLst/>
              <a:gdLst>
                <a:gd name="T0" fmla="*/ 12 w 14"/>
                <a:gd name="T1" fmla="*/ 0 h 68"/>
                <a:gd name="T2" fmla="*/ 14 w 14"/>
                <a:gd name="T3" fmla="*/ 67 h 68"/>
                <a:gd name="T4" fmla="*/ 2 w 14"/>
                <a:gd name="T5" fmla="*/ 68 h 68"/>
                <a:gd name="T6" fmla="*/ 0 w 14"/>
                <a:gd name="T7" fmla="*/ 1 h 68"/>
                <a:gd name="T8" fmla="*/ 12 w 14"/>
                <a:gd name="T9" fmla="*/ 0 h 68"/>
              </a:gdLst>
              <a:ahLst/>
              <a:cxnLst>
                <a:cxn ang="0">
                  <a:pos x="T0" y="T1"/>
                </a:cxn>
                <a:cxn ang="0">
                  <a:pos x="T2" y="T3"/>
                </a:cxn>
                <a:cxn ang="0">
                  <a:pos x="T4" y="T5"/>
                </a:cxn>
                <a:cxn ang="0">
                  <a:pos x="T6" y="T7"/>
                </a:cxn>
                <a:cxn ang="0">
                  <a:pos x="T8" y="T9"/>
                </a:cxn>
              </a:cxnLst>
              <a:rect l="0" t="0" r="r" b="b"/>
              <a:pathLst>
                <a:path w="14" h="68">
                  <a:moveTo>
                    <a:pt x="12" y="0"/>
                  </a:moveTo>
                  <a:cubicBezTo>
                    <a:pt x="14" y="67"/>
                    <a:pt x="14" y="67"/>
                    <a:pt x="14" y="67"/>
                  </a:cubicBezTo>
                  <a:cubicBezTo>
                    <a:pt x="10" y="67"/>
                    <a:pt x="6" y="68"/>
                    <a:pt x="2" y="68"/>
                  </a:cubicBezTo>
                  <a:cubicBezTo>
                    <a:pt x="0" y="1"/>
                    <a:pt x="0" y="1"/>
                    <a:pt x="0" y="1"/>
                  </a:cubicBezTo>
                  <a:cubicBezTo>
                    <a:pt x="4" y="1"/>
                    <a:pt x="8" y="0"/>
                    <a:pt x="1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1" name="Freeform 616"/>
            <p:cNvSpPr>
              <a:spLocks/>
            </p:cNvSpPr>
            <p:nvPr/>
          </p:nvSpPr>
          <p:spPr bwMode="auto">
            <a:xfrm>
              <a:off x="12175316" y="-1285478"/>
              <a:ext cx="23813" cy="90488"/>
            </a:xfrm>
            <a:custGeom>
              <a:avLst/>
              <a:gdLst>
                <a:gd name="T0" fmla="*/ 17 w 19"/>
                <a:gd name="T1" fmla="*/ 0 h 69"/>
                <a:gd name="T2" fmla="*/ 19 w 19"/>
                <a:gd name="T3" fmla="*/ 67 h 69"/>
                <a:gd name="T4" fmla="*/ 2 w 19"/>
                <a:gd name="T5" fmla="*/ 69 h 69"/>
                <a:gd name="T6" fmla="*/ 0 w 19"/>
                <a:gd name="T7" fmla="*/ 2 h 69"/>
                <a:gd name="T8" fmla="*/ 17 w 19"/>
                <a:gd name="T9" fmla="*/ 0 h 69"/>
              </a:gdLst>
              <a:ahLst/>
              <a:cxnLst>
                <a:cxn ang="0">
                  <a:pos x="T0" y="T1"/>
                </a:cxn>
                <a:cxn ang="0">
                  <a:pos x="T2" y="T3"/>
                </a:cxn>
                <a:cxn ang="0">
                  <a:pos x="T4" y="T5"/>
                </a:cxn>
                <a:cxn ang="0">
                  <a:pos x="T6" y="T7"/>
                </a:cxn>
                <a:cxn ang="0">
                  <a:pos x="T8" y="T9"/>
                </a:cxn>
              </a:cxnLst>
              <a:rect l="0" t="0" r="r" b="b"/>
              <a:pathLst>
                <a:path w="19" h="69">
                  <a:moveTo>
                    <a:pt x="17" y="0"/>
                  </a:moveTo>
                  <a:cubicBezTo>
                    <a:pt x="19" y="67"/>
                    <a:pt x="19" y="67"/>
                    <a:pt x="19" y="67"/>
                  </a:cubicBezTo>
                  <a:cubicBezTo>
                    <a:pt x="13" y="68"/>
                    <a:pt x="7" y="69"/>
                    <a:pt x="2" y="69"/>
                  </a:cubicBezTo>
                  <a:cubicBezTo>
                    <a:pt x="0" y="2"/>
                    <a:pt x="0" y="2"/>
                    <a:pt x="0" y="2"/>
                  </a:cubicBezTo>
                  <a:cubicBezTo>
                    <a:pt x="5" y="2"/>
                    <a:pt x="11" y="1"/>
                    <a:pt x="1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2" name="Freeform 617"/>
            <p:cNvSpPr>
              <a:spLocks/>
            </p:cNvSpPr>
            <p:nvPr/>
          </p:nvSpPr>
          <p:spPr bwMode="auto">
            <a:xfrm>
              <a:off x="12170553" y="-1282303"/>
              <a:ext cx="6350"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3" y="1"/>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3" name="Freeform 618"/>
            <p:cNvSpPr>
              <a:spLocks/>
            </p:cNvSpPr>
            <p:nvPr/>
          </p:nvSpPr>
          <p:spPr bwMode="auto">
            <a:xfrm>
              <a:off x="12164203" y="-1280716"/>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4" name="Freeform 619"/>
            <p:cNvSpPr>
              <a:spLocks/>
            </p:cNvSpPr>
            <p:nvPr/>
          </p:nvSpPr>
          <p:spPr bwMode="auto">
            <a:xfrm>
              <a:off x="12154678" y="-1282303"/>
              <a:ext cx="11113" cy="88900"/>
            </a:xfrm>
            <a:custGeom>
              <a:avLst/>
              <a:gdLst>
                <a:gd name="T0" fmla="*/ 8 w 10"/>
                <a:gd name="T1" fmla="*/ 1 h 68"/>
                <a:gd name="T2" fmla="*/ 10 w 10"/>
                <a:gd name="T3" fmla="*/ 68 h 68"/>
                <a:gd name="T4" fmla="*/ 2 w 10"/>
                <a:gd name="T5" fmla="*/ 67 h 68"/>
                <a:gd name="T6" fmla="*/ 0 w 10"/>
                <a:gd name="T7" fmla="*/ 0 h 68"/>
                <a:gd name="T8" fmla="*/ 8 w 10"/>
                <a:gd name="T9" fmla="*/ 1 h 68"/>
              </a:gdLst>
              <a:ahLst/>
              <a:cxnLst>
                <a:cxn ang="0">
                  <a:pos x="T0" y="T1"/>
                </a:cxn>
                <a:cxn ang="0">
                  <a:pos x="T2" y="T3"/>
                </a:cxn>
                <a:cxn ang="0">
                  <a:pos x="T4" y="T5"/>
                </a:cxn>
                <a:cxn ang="0">
                  <a:pos x="T6" y="T7"/>
                </a:cxn>
                <a:cxn ang="0">
                  <a:pos x="T8" y="T9"/>
                </a:cxn>
              </a:cxnLst>
              <a:rect l="0" t="0" r="r" b="b"/>
              <a:pathLst>
                <a:path w="10" h="68">
                  <a:moveTo>
                    <a:pt x="8" y="1"/>
                  </a:moveTo>
                  <a:cubicBezTo>
                    <a:pt x="10" y="68"/>
                    <a:pt x="10" y="68"/>
                    <a:pt x="10" y="68"/>
                  </a:cubicBezTo>
                  <a:cubicBezTo>
                    <a:pt x="8" y="68"/>
                    <a:pt x="5" y="68"/>
                    <a:pt x="2" y="67"/>
                  </a:cubicBezTo>
                  <a:cubicBezTo>
                    <a:pt x="0" y="0"/>
                    <a:pt x="0" y="0"/>
                    <a:pt x="0" y="0"/>
                  </a:cubicBezTo>
                  <a:cubicBezTo>
                    <a:pt x="3" y="0"/>
                    <a:pt x="6" y="1"/>
                    <a:pt x="8"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5" name="Freeform 620"/>
            <p:cNvSpPr>
              <a:spLocks/>
            </p:cNvSpPr>
            <p:nvPr/>
          </p:nvSpPr>
          <p:spPr bwMode="auto">
            <a:xfrm>
              <a:off x="12143566" y="-1283891"/>
              <a:ext cx="12700" cy="88900"/>
            </a:xfrm>
            <a:custGeom>
              <a:avLst/>
              <a:gdLst>
                <a:gd name="T0" fmla="*/ 8 w 10"/>
                <a:gd name="T1" fmla="*/ 1 h 68"/>
                <a:gd name="T2" fmla="*/ 10 w 10"/>
                <a:gd name="T3" fmla="*/ 68 h 68"/>
                <a:gd name="T4" fmla="*/ 2 w 10"/>
                <a:gd name="T5" fmla="*/ 67 h 68"/>
                <a:gd name="T6" fmla="*/ 0 w 10"/>
                <a:gd name="T7" fmla="*/ 0 h 68"/>
                <a:gd name="T8" fmla="*/ 8 w 10"/>
                <a:gd name="T9" fmla="*/ 1 h 68"/>
              </a:gdLst>
              <a:ahLst/>
              <a:cxnLst>
                <a:cxn ang="0">
                  <a:pos x="T0" y="T1"/>
                </a:cxn>
                <a:cxn ang="0">
                  <a:pos x="T2" y="T3"/>
                </a:cxn>
                <a:cxn ang="0">
                  <a:pos x="T4" y="T5"/>
                </a:cxn>
                <a:cxn ang="0">
                  <a:pos x="T6" y="T7"/>
                </a:cxn>
                <a:cxn ang="0">
                  <a:pos x="T8" y="T9"/>
                </a:cxn>
              </a:cxnLst>
              <a:rect l="0" t="0" r="r" b="b"/>
              <a:pathLst>
                <a:path w="10" h="68">
                  <a:moveTo>
                    <a:pt x="8" y="1"/>
                  </a:moveTo>
                  <a:cubicBezTo>
                    <a:pt x="10" y="68"/>
                    <a:pt x="10" y="68"/>
                    <a:pt x="10" y="68"/>
                  </a:cubicBezTo>
                  <a:cubicBezTo>
                    <a:pt x="8" y="68"/>
                    <a:pt x="5" y="68"/>
                    <a:pt x="2" y="67"/>
                  </a:cubicBezTo>
                  <a:cubicBezTo>
                    <a:pt x="0" y="0"/>
                    <a:pt x="0" y="0"/>
                    <a:pt x="0" y="0"/>
                  </a:cubicBezTo>
                  <a:cubicBezTo>
                    <a:pt x="3" y="1"/>
                    <a:pt x="6" y="1"/>
                    <a:pt x="8"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6" name="Freeform 621"/>
            <p:cNvSpPr>
              <a:spLocks/>
            </p:cNvSpPr>
            <p:nvPr/>
          </p:nvSpPr>
          <p:spPr bwMode="auto">
            <a:xfrm>
              <a:off x="12135628" y="-1285478"/>
              <a:ext cx="11113" cy="88900"/>
            </a:xfrm>
            <a:custGeom>
              <a:avLst/>
              <a:gdLst>
                <a:gd name="T0" fmla="*/ 7 w 9"/>
                <a:gd name="T1" fmla="*/ 1 h 68"/>
                <a:gd name="T2" fmla="*/ 9 w 9"/>
                <a:gd name="T3" fmla="*/ 68 h 68"/>
                <a:gd name="T4" fmla="*/ 2 w 9"/>
                <a:gd name="T5" fmla="*/ 67 h 68"/>
                <a:gd name="T6" fmla="*/ 0 w 9"/>
                <a:gd name="T7" fmla="*/ 0 h 68"/>
                <a:gd name="T8" fmla="*/ 7 w 9"/>
                <a:gd name="T9" fmla="*/ 1 h 68"/>
              </a:gdLst>
              <a:ahLst/>
              <a:cxnLst>
                <a:cxn ang="0">
                  <a:pos x="T0" y="T1"/>
                </a:cxn>
                <a:cxn ang="0">
                  <a:pos x="T2" y="T3"/>
                </a:cxn>
                <a:cxn ang="0">
                  <a:pos x="T4" y="T5"/>
                </a:cxn>
                <a:cxn ang="0">
                  <a:pos x="T6" y="T7"/>
                </a:cxn>
                <a:cxn ang="0">
                  <a:pos x="T8" y="T9"/>
                </a:cxn>
              </a:cxnLst>
              <a:rect l="0" t="0" r="r" b="b"/>
              <a:pathLst>
                <a:path w="9" h="68">
                  <a:moveTo>
                    <a:pt x="7" y="1"/>
                  </a:moveTo>
                  <a:cubicBezTo>
                    <a:pt x="9" y="68"/>
                    <a:pt x="9" y="68"/>
                    <a:pt x="9" y="68"/>
                  </a:cubicBezTo>
                  <a:cubicBezTo>
                    <a:pt x="7" y="68"/>
                    <a:pt x="4" y="68"/>
                    <a:pt x="2" y="67"/>
                  </a:cubicBezTo>
                  <a:cubicBezTo>
                    <a:pt x="0" y="0"/>
                    <a:pt x="0" y="0"/>
                    <a:pt x="0" y="0"/>
                  </a:cubicBezTo>
                  <a:cubicBezTo>
                    <a:pt x="2" y="1"/>
                    <a:pt x="5" y="1"/>
                    <a:pt x="7"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7" name="Freeform 622"/>
            <p:cNvSpPr>
              <a:spLocks/>
            </p:cNvSpPr>
            <p:nvPr/>
          </p:nvSpPr>
          <p:spPr bwMode="auto">
            <a:xfrm>
              <a:off x="12129278" y="-1287066"/>
              <a:ext cx="7938"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4" y="68"/>
                    <a:pt x="2" y="67"/>
                  </a:cubicBezTo>
                  <a:cubicBezTo>
                    <a:pt x="0" y="0"/>
                    <a:pt x="0" y="0"/>
                    <a:pt x="0" y="0"/>
                  </a:cubicBezTo>
                  <a:cubicBezTo>
                    <a:pt x="2" y="0"/>
                    <a:pt x="3"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8" name="Freeform 623"/>
            <p:cNvSpPr>
              <a:spLocks/>
            </p:cNvSpPr>
            <p:nvPr/>
          </p:nvSpPr>
          <p:spPr bwMode="auto">
            <a:xfrm>
              <a:off x="12124516" y="-1287066"/>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0"/>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9" name="Freeform 624"/>
            <p:cNvSpPr>
              <a:spLocks/>
            </p:cNvSpPr>
            <p:nvPr/>
          </p:nvSpPr>
          <p:spPr bwMode="auto">
            <a:xfrm>
              <a:off x="12088003" y="-1310878"/>
              <a:ext cx="39688" cy="111125"/>
            </a:xfrm>
            <a:custGeom>
              <a:avLst/>
              <a:gdLst>
                <a:gd name="T0" fmla="*/ 30 w 32"/>
                <a:gd name="T1" fmla="*/ 18 h 85"/>
                <a:gd name="T2" fmla="*/ 32 w 32"/>
                <a:gd name="T3" fmla="*/ 85 h 85"/>
                <a:gd name="T4" fmla="*/ 29 w 32"/>
                <a:gd name="T5" fmla="*/ 83 h 85"/>
                <a:gd name="T6" fmla="*/ 2 w 32"/>
                <a:gd name="T7" fmla="*/ 67 h 85"/>
                <a:gd name="T8" fmla="*/ 0 w 32"/>
                <a:gd name="T9" fmla="*/ 0 h 85"/>
                <a:gd name="T10" fmla="*/ 27 w 32"/>
                <a:gd name="T11" fmla="*/ 16 h 85"/>
                <a:gd name="T12" fmla="*/ 30 w 32"/>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32" h="85">
                  <a:moveTo>
                    <a:pt x="30" y="18"/>
                  </a:moveTo>
                  <a:cubicBezTo>
                    <a:pt x="32" y="85"/>
                    <a:pt x="32" y="85"/>
                    <a:pt x="32" y="85"/>
                  </a:cubicBezTo>
                  <a:cubicBezTo>
                    <a:pt x="31" y="85"/>
                    <a:pt x="29" y="84"/>
                    <a:pt x="29" y="83"/>
                  </a:cubicBezTo>
                  <a:cubicBezTo>
                    <a:pt x="27" y="79"/>
                    <a:pt x="6" y="74"/>
                    <a:pt x="2" y="67"/>
                  </a:cubicBezTo>
                  <a:cubicBezTo>
                    <a:pt x="0" y="0"/>
                    <a:pt x="0" y="0"/>
                    <a:pt x="0" y="0"/>
                  </a:cubicBezTo>
                  <a:cubicBezTo>
                    <a:pt x="4" y="7"/>
                    <a:pt x="25" y="12"/>
                    <a:pt x="27" y="16"/>
                  </a:cubicBezTo>
                  <a:cubicBezTo>
                    <a:pt x="27" y="17"/>
                    <a:pt x="29" y="17"/>
                    <a:pt x="30"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0" name="Freeform 625"/>
            <p:cNvSpPr>
              <a:spLocks/>
            </p:cNvSpPr>
            <p:nvPr/>
          </p:nvSpPr>
          <p:spPr bwMode="auto">
            <a:xfrm>
              <a:off x="13792978" y="-1350566"/>
              <a:ext cx="6350" cy="109538"/>
            </a:xfrm>
            <a:custGeom>
              <a:avLst/>
              <a:gdLst>
                <a:gd name="T0" fmla="*/ 2 w 4"/>
                <a:gd name="T1" fmla="*/ 0 h 69"/>
                <a:gd name="T2" fmla="*/ 4 w 4"/>
                <a:gd name="T3" fmla="*/ 55 h 69"/>
                <a:gd name="T4" fmla="*/ 1 w 4"/>
                <a:gd name="T5" fmla="*/ 69 h 69"/>
                <a:gd name="T6" fmla="*/ 0 w 4"/>
                <a:gd name="T7" fmla="*/ 14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lnTo>
                    <a:pt x="4" y="55"/>
                  </a:lnTo>
                  <a:lnTo>
                    <a:pt x="1" y="69"/>
                  </a:lnTo>
                  <a:lnTo>
                    <a:pt x="0" y="14"/>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1" name="Freeform 626"/>
            <p:cNvSpPr>
              <a:spLocks/>
            </p:cNvSpPr>
            <p:nvPr/>
          </p:nvSpPr>
          <p:spPr bwMode="auto">
            <a:xfrm>
              <a:off x="14375591" y="-1355328"/>
              <a:ext cx="3175" cy="98425"/>
            </a:xfrm>
            <a:custGeom>
              <a:avLst/>
              <a:gdLst>
                <a:gd name="T0" fmla="*/ 1 w 2"/>
                <a:gd name="T1" fmla="*/ 0 h 62"/>
                <a:gd name="T2" fmla="*/ 2 w 2"/>
                <a:gd name="T3" fmla="*/ 56 h 62"/>
                <a:gd name="T4" fmla="*/ 1 w 2"/>
                <a:gd name="T5" fmla="*/ 62 h 62"/>
                <a:gd name="T6" fmla="*/ 0 w 2"/>
                <a:gd name="T7" fmla="*/ 7 h 62"/>
                <a:gd name="T8" fmla="*/ 1 w 2"/>
                <a:gd name="T9" fmla="*/ 0 h 62"/>
              </a:gdLst>
              <a:ahLst/>
              <a:cxnLst>
                <a:cxn ang="0">
                  <a:pos x="T0" y="T1"/>
                </a:cxn>
                <a:cxn ang="0">
                  <a:pos x="T2" y="T3"/>
                </a:cxn>
                <a:cxn ang="0">
                  <a:pos x="T4" y="T5"/>
                </a:cxn>
                <a:cxn ang="0">
                  <a:pos x="T6" y="T7"/>
                </a:cxn>
                <a:cxn ang="0">
                  <a:pos x="T8" y="T9"/>
                </a:cxn>
              </a:cxnLst>
              <a:rect l="0" t="0" r="r" b="b"/>
              <a:pathLst>
                <a:path w="2" h="62">
                  <a:moveTo>
                    <a:pt x="1" y="0"/>
                  </a:moveTo>
                  <a:lnTo>
                    <a:pt x="2" y="56"/>
                  </a:lnTo>
                  <a:lnTo>
                    <a:pt x="1" y="62"/>
                  </a:lnTo>
                  <a:lnTo>
                    <a:pt x="0" y="7"/>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2" name="Freeform 627"/>
            <p:cNvSpPr>
              <a:spLocks/>
            </p:cNvSpPr>
            <p:nvPr/>
          </p:nvSpPr>
          <p:spPr bwMode="auto">
            <a:xfrm>
              <a:off x="12294378" y="-1287066"/>
              <a:ext cx="23813" cy="100013"/>
            </a:xfrm>
            <a:custGeom>
              <a:avLst/>
              <a:gdLst>
                <a:gd name="T0" fmla="*/ 15 w 15"/>
                <a:gd name="T1" fmla="*/ 0 h 63"/>
                <a:gd name="T2" fmla="*/ 15 w 15"/>
                <a:gd name="T3" fmla="*/ 56 h 63"/>
                <a:gd name="T4" fmla="*/ 2 w 15"/>
                <a:gd name="T5" fmla="*/ 63 h 63"/>
                <a:gd name="T6" fmla="*/ 0 w 15"/>
                <a:gd name="T7" fmla="*/ 8 h 63"/>
                <a:gd name="T8" fmla="*/ 15 w 15"/>
                <a:gd name="T9" fmla="*/ 0 h 63"/>
              </a:gdLst>
              <a:ahLst/>
              <a:cxnLst>
                <a:cxn ang="0">
                  <a:pos x="T0" y="T1"/>
                </a:cxn>
                <a:cxn ang="0">
                  <a:pos x="T2" y="T3"/>
                </a:cxn>
                <a:cxn ang="0">
                  <a:pos x="T4" y="T5"/>
                </a:cxn>
                <a:cxn ang="0">
                  <a:pos x="T6" y="T7"/>
                </a:cxn>
                <a:cxn ang="0">
                  <a:pos x="T8" y="T9"/>
                </a:cxn>
              </a:cxnLst>
              <a:rect l="0" t="0" r="r" b="b"/>
              <a:pathLst>
                <a:path w="15" h="63">
                  <a:moveTo>
                    <a:pt x="15" y="0"/>
                  </a:moveTo>
                  <a:lnTo>
                    <a:pt x="15" y="56"/>
                  </a:lnTo>
                  <a:lnTo>
                    <a:pt x="2" y="63"/>
                  </a:lnTo>
                  <a:lnTo>
                    <a:pt x="0" y="8"/>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3" name="Freeform 628"/>
            <p:cNvSpPr>
              <a:spLocks/>
            </p:cNvSpPr>
            <p:nvPr/>
          </p:nvSpPr>
          <p:spPr bwMode="auto">
            <a:xfrm>
              <a:off x="12259453" y="-1275953"/>
              <a:ext cx="9525"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7" y="69"/>
                    <a:pt x="5" y="68"/>
                    <a:pt x="2" y="67"/>
                  </a:cubicBezTo>
                  <a:cubicBezTo>
                    <a:pt x="0" y="0"/>
                    <a:pt x="0" y="0"/>
                    <a:pt x="0" y="0"/>
                  </a:cubicBezTo>
                  <a:cubicBezTo>
                    <a:pt x="3" y="1"/>
                    <a:pt x="5" y="2"/>
                    <a:pt x="5"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4" name="Freeform 629"/>
            <p:cNvSpPr>
              <a:spLocks/>
            </p:cNvSpPr>
            <p:nvPr/>
          </p:nvSpPr>
          <p:spPr bwMode="auto">
            <a:xfrm>
              <a:off x="12235641" y="-1283891"/>
              <a:ext cx="26988" cy="95250"/>
            </a:xfrm>
            <a:custGeom>
              <a:avLst/>
              <a:gdLst>
                <a:gd name="T0" fmla="*/ 20 w 22"/>
                <a:gd name="T1" fmla="*/ 6 h 73"/>
                <a:gd name="T2" fmla="*/ 22 w 22"/>
                <a:gd name="T3" fmla="*/ 73 h 73"/>
                <a:gd name="T4" fmla="*/ 2 w 22"/>
                <a:gd name="T5" fmla="*/ 67 h 73"/>
                <a:gd name="T6" fmla="*/ 0 w 22"/>
                <a:gd name="T7" fmla="*/ 0 h 73"/>
                <a:gd name="T8" fmla="*/ 20 w 22"/>
                <a:gd name="T9" fmla="*/ 6 h 73"/>
              </a:gdLst>
              <a:ahLst/>
              <a:cxnLst>
                <a:cxn ang="0">
                  <a:pos x="T0" y="T1"/>
                </a:cxn>
                <a:cxn ang="0">
                  <a:pos x="T2" y="T3"/>
                </a:cxn>
                <a:cxn ang="0">
                  <a:pos x="T4" y="T5"/>
                </a:cxn>
                <a:cxn ang="0">
                  <a:pos x="T6" y="T7"/>
                </a:cxn>
                <a:cxn ang="0">
                  <a:pos x="T8" y="T9"/>
                </a:cxn>
              </a:cxnLst>
              <a:rect l="0" t="0" r="r" b="b"/>
              <a:pathLst>
                <a:path w="22" h="73">
                  <a:moveTo>
                    <a:pt x="20" y="6"/>
                  </a:moveTo>
                  <a:cubicBezTo>
                    <a:pt x="22" y="73"/>
                    <a:pt x="22" y="73"/>
                    <a:pt x="22" y="73"/>
                  </a:cubicBezTo>
                  <a:cubicBezTo>
                    <a:pt x="17" y="72"/>
                    <a:pt x="9" y="69"/>
                    <a:pt x="2" y="67"/>
                  </a:cubicBezTo>
                  <a:cubicBezTo>
                    <a:pt x="0" y="0"/>
                    <a:pt x="0" y="0"/>
                    <a:pt x="0" y="0"/>
                  </a:cubicBezTo>
                  <a:cubicBezTo>
                    <a:pt x="8" y="2"/>
                    <a:pt x="15" y="4"/>
                    <a:pt x="20"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5" name="Freeform 630"/>
            <p:cNvSpPr>
              <a:spLocks/>
            </p:cNvSpPr>
            <p:nvPr/>
          </p:nvSpPr>
          <p:spPr bwMode="auto">
            <a:xfrm>
              <a:off x="12229291" y="-1287066"/>
              <a:ext cx="7938"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5" y="68"/>
                    <a:pt x="3" y="68"/>
                    <a:pt x="2" y="67"/>
                  </a:cubicBezTo>
                  <a:cubicBezTo>
                    <a:pt x="0" y="0"/>
                    <a:pt x="0" y="0"/>
                    <a:pt x="0" y="0"/>
                  </a:cubicBezTo>
                  <a:cubicBezTo>
                    <a:pt x="1" y="1"/>
                    <a:pt x="3" y="1"/>
                    <a:pt x="5"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6" name="Freeform 631"/>
            <p:cNvSpPr>
              <a:spLocks/>
            </p:cNvSpPr>
            <p:nvPr/>
          </p:nvSpPr>
          <p:spPr bwMode="auto">
            <a:xfrm>
              <a:off x="12224528" y="-1287066"/>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7" name="Freeform 632"/>
            <p:cNvSpPr>
              <a:spLocks/>
            </p:cNvSpPr>
            <p:nvPr/>
          </p:nvSpPr>
          <p:spPr bwMode="auto">
            <a:xfrm>
              <a:off x="12224528" y="-1287066"/>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8" name="Freeform 633"/>
            <p:cNvSpPr>
              <a:spLocks/>
            </p:cNvSpPr>
            <p:nvPr/>
          </p:nvSpPr>
          <p:spPr bwMode="auto">
            <a:xfrm>
              <a:off x="13794566" y="-1328341"/>
              <a:ext cx="38100" cy="95250"/>
            </a:xfrm>
            <a:custGeom>
              <a:avLst/>
              <a:gdLst>
                <a:gd name="T0" fmla="*/ 22 w 24"/>
                <a:gd name="T1" fmla="*/ 5 h 60"/>
                <a:gd name="T2" fmla="*/ 24 w 24"/>
                <a:gd name="T3" fmla="*/ 60 h 60"/>
                <a:gd name="T4" fmla="*/ 2 w 24"/>
                <a:gd name="T5" fmla="*/ 55 h 60"/>
                <a:gd name="T6" fmla="*/ 0 w 24"/>
                <a:gd name="T7" fmla="*/ 0 h 60"/>
                <a:gd name="T8" fmla="*/ 22 w 24"/>
                <a:gd name="T9" fmla="*/ 5 h 60"/>
              </a:gdLst>
              <a:ahLst/>
              <a:cxnLst>
                <a:cxn ang="0">
                  <a:pos x="T0" y="T1"/>
                </a:cxn>
                <a:cxn ang="0">
                  <a:pos x="T2" y="T3"/>
                </a:cxn>
                <a:cxn ang="0">
                  <a:pos x="T4" y="T5"/>
                </a:cxn>
                <a:cxn ang="0">
                  <a:pos x="T6" y="T7"/>
                </a:cxn>
                <a:cxn ang="0">
                  <a:pos x="T8" y="T9"/>
                </a:cxn>
              </a:cxnLst>
              <a:rect l="0" t="0" r="r" b="b"/>
              <a:pathLst>
                <a:path w="24" h="60">
                  <a:moveTo>
                    <a:pt x="22" y="5"/>
                  </a:moveTo>
                  <a:lnTo>
                    <a:pt x="24" y="60"/>
                  </a:lnTo>
                  <a:lnTo>
                    <a:pt x="2" y="55"/>
                  </a:lnTo>
                  <a:lnTo>
                    <a:pt x="0" y="0"/>
                  </a:lnTo>
                  <a:lnTo>
                    <a:pt x="22"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9" name="Freeform 634"/>
            <p:cNvSpPr>
              <a:spLocks/>
            </p:cNvSpPr>
            <p:nvPr/>
          </p:nvSpPr>
          <p:spPr bwMode="auto">
            <a:xfrm>
              <a:off x="14364478" y="-1344216"/>
              <a:ext cx="12700" cy="98425"/>
            </a:xfrm>
            <a:custGeom>
              <a:avLst/>
              <a:gdLst>
                <a:gd name="T0" fmla="*/ 7 w 8"/>
                <a:gd name="T1" fmla="*/ 0 h 62"/>
                <a:gd name="T2" fmla="*/ 8 w 8"/>
                <a:gd name="T3" fmla="*/ 55 h 62"/>
                <a:gd name="T4" fmla="*/ 2 w 8"/>
                <a:gd name="T5" fmla="*/ 62 h 62"/>
                <a:gd name="T6" fmla="*/ 0 w 8"/>
                <a:gd name="T7" fmla="*/ 7 h 62"/>
                <a:gd name="T8" fmla="*/ 7 w 8"/>
                <a:gd name="T9" fmla="*/ 0 h 62"/>
              </a:gdLst>
              <a:ahLst/>
              <a:cxnLst>
                <a:cxn ang="0">
                  <a:pos x="T0" y="T1"/>
                </a:cxn>
                <a:cxn ang="0">
                  <a:pos x="T2" y="T3"/>
                </a:cxn>
                <a:cxn ang="0">
                  <a:pos x="T4" y="T5"/>
                </a:cxn>
                <a:cxn ang="0">
                  <a:pos x="T6" y="T7"/>
                </a:cxn>
                <a:cxn ang="0">
                  <a:pos x="T8" y="T9"/>
                </a:cxn>
              </a:cxnLst>
              <a:rect l="0" t="0" r="r" b="b"/>
              <a:pathLst>
                <a:path w="8" h="62">
                  <a:moveTo>
                    <a:pt x="7" y="0"/>
                  </a:moveTo>
                  <a:lnTo>
                    <a:pt x="8"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0" name="Freeform 635"/>
            <p:cNvSpPr>
              <a:spLocks/>
            </p:cNvSpPr>
            <p:nvPr/>
          </p:nvSpPr>
          <p:spPr bwMode="auto">
            <a:xfrm>
              <a:off x="14359716" y="-1333103"/>
              <a:ext cx="7938" cy="90488"/>
            </a:xfrm>
            <a:custGeom>
              <a:avLst/>
              <a:gdLst>
                <a:gd name="T0" fmla="*/ 5 w 7"/>
                <a:gd name="T1" fmla="*/ 0 h 69"/>
                <a:gd name="T2" fmla="*/ 7 w 7"/>
                <a:gd name="T3" fmla="*/ 67 h 69"/>
                <a:gd name="T4" fmla="*/ 2 w 7"/>
                <a:gd name="T5" fmla="*/ 69 h 69"/>
                <a:gd name="T6" fmla="*/ 0 w 7"/>
                <a:gd name="T7" fmla="*/ 2 h 69"/>
                <a:gd name="T8" fmla="*/ 5 w 7"/>
                <a:gd name="T9" fmla="*/ 0 h 69"/>
              </a:gdLst>
              <a:ahLst/>
              <a:cxnLst>
                <a:cxn ang="0">
                  <a:pos x="T0" y="T1"/>
                </a:cxn>
                <a:cxn ang="0">
                  <a:pos x="T2" y="T3"/>
                </a:cxn>
                <a:cxn ang="0">
                  <a:pos x="T4" y="T5"/>
                </a:cxn>
                <a:cxn ang="0">
                  <a:pos x="T6" y="T7"/>
                </a:cxn>
                <a:cxn ang="0">
                  <a:pos x="T8" y="T9"/>
                </a:cxn>
              </a:cxnLst>
              <a:rect l="0" t="0" r="r" b="b"/>
              <a:pathLst>
                <a:path w="7" h="69">
                  <a:moveTo>
                    <a:pt x="5" y="0"/>
                  </a:moveTo>
                  <a:cubicBezTo>
                    <a:pt x="7" y="67"/>
                    <a:pt x="7" y="67"/>
                    <a:pt x="7" y="67"/>
                  </a:cubicBezTo>
                  <a:cubicBezTo>
                    <a:pt x="5" y="68"/>
                    <a:pt x="3" y="68"/>
                    <a:pt x="2" y="69"/>
                  </a:cubicBezTo>
                  <a:cubicBezTo>
                    <a:pt x="0" y="2"/>
                    <a:pt x="0" y="2"/>
                    <a:pt x="0" y="2"/>
                  </a:cubicBezTo>
                  <a:cubicBezTo>
                    <a:pt x="1" y="1"/>
                    <a:pt x="3" y="1"/>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1" name="Freeform 636"/>
            <p:cNvSpPr>
              <a:spLocks/>
            </p:cNvSpPr>
            <p:nvPr/>
          </p:nvSpPr>
          <p:spPr bwMode="auto">
            <a:xfrm>
              <a:off x="14351778" y="-1331516"/>
              <a:ext cx="9525" cy="88900"/>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5" y="67"/>
                    <a:pt x="3" y="67"/>
                    <a:pt x="2" y="67"/>
                  </a:cubicBezTo>
                  <a:cubicBezTo>
                    <a:pt x="0" y="0"/>
                    <a:pt x="0" y="0"/>
                    <a:pt x="0" y="0"/>
                  </a:cubicBezTo>
                  <a:cubicBezTo>
                    <a:pt x="1" y="0"/>
                    <a:pt x="3"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2" name="Freeform 637"/>
            <p:cNvSpPr>
              <a:spLocks/>
            </p:cNvSpPr>
            <p:nvPr/>
          </p:nvSpPr>
          <p:spPr bwMode="auto">
            <a:xfrm>
              <a:off x="14348603" y="-1331516"/>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2" y="68"/>
                    <a:pt x="2" y="68"/>
                  </a:cubicBezTo>
                  <a:cubicBezTo>
                    <a:pt x="0" y="1"/>
                    <a:pt x="0" y="1"/>
                    <a:pt x="0" y="1"/>
                  </a:cubicBezTo>
                  <a:cubicBezTo>
                    <a:pt x="1" y="1"/>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3" name="Freeform 638"/>
            <p:cNvSpPr>
              <a:spLocks/>
            </p:cNvSpPr>
            <p:nvPr/>
          </p:nvSpPr>
          <p:spPr bwMode="auto">
            <a:xfrm>
              <a:off x="12292791" y="-1274366"/>
              <a:ext cx="4763" cy="95250"/>
            </a:xfrm>
            <a:custGeom>
              <a:avLst/>
              <a:gdLst>
                <a:gd name="T0" fmla="*/ 1 w 3"/>
                <a:gd name="T1" fmla="*/ 0 h 60"/>
                <a:gd name="T2" fmla="*/ 3 w 3"/>
                <a:gd name="T3" fmla="*/ 55 h 60"/>
                <a:gd name="T4" fmla="*/ 1 w 3"/>
                <a:gd name="T5" fmla="*/ 60 h 60"/>
                <a:gd name="T6" fmla="*/ 0 w 3"/>
                <a:gd name="T7" fmla="*/ 5 h 60"/>
                <a:gd name="T8" fmla="*/ 1 w 3"/>
                <a:gd name="T9" fmla="*/ 0 h 60"/>
              </a:gdLst>
              <a:ahLst/>
              <a:cxnLst>
                <a:cxn ang="0">
                  <a:pos x="T0" y="T1"/>
                </a:cxn>
                <a:cxn ang="0">
                  <a:pos x="T2" y="T3"/>
                </a:cxn>
                <a:cxn ang="0">
                  <a:pos x="T4" y="T5"/>
                </a:cxn>
                <a:cxn ang="0">
                  <a:pos x="T6" y="T7"/>
                </a:cxn>
                <a:cxn ang="0">
                  <a:pos x="T8" y="T9"/>
                </a:cxn>
              </a:cxnLst>
              <a:rect l="0" t="0" r="r" b="b"/>
              <a:pathLst>
                <a:path w="3" h="60">
                  <a:moveTo>
                    <a:pt x="1" y="0"/>
                  </a:moveTo>
                  <a:lnTo>
                    <a:pt x="3" y="55"/>
                  </a:lnTo>
                  <a:lnTo>
                    <a:pt x="1" y="60"/>
                  </a:lnTo>
                  <a:lnTo>
                    <a:pt x="0" y="5"/>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4" name="Freeform 639"/>
            <p:cNvSpPr>
              <a:spLocks/>
            </p:cNvSpPr>
            <p:nvPr/>
          </p:nvSpPr>
          <p:spPr bwMode="auto">
            <a:xfrm>
              <a:off x="12265803" y="-1272778"/>
              <a:ext cx="28575" cy="93663"/>
            </a:xfrm>
            <a:custGeom>
              <a:avLst/>
              <a:gdLst>
                <a:gd name="T0" fmla="*/ 17 w 18"/>
                <a:gd name="T1" fmla="*/ 4 h 59"/>
                <a:gd name="T2" fmla="*/ 18 w 18"/>
                <a:gd name="T3" fmla="*/ 59 h 59"/>
                <a:gd name="T4" fmla="*/ 2 w 18"/>
                <a:gd name="T5" fmla="*/ 55 h 59"/>
                <a:gd name="T6" fmla="*/ 0 w 18"/>
                <a:gd name="T7" fmla="*/ 0 h 59"/>
                <a:gd name="T8" fmla="*/ 17 w 18"/>
                <a:gd name="T9" fmla="*/ 4 h 59"/>
              </a:gdLst>
              <a:ahLst/>
              <a:cxnLst>
                <a:cxn ang="0">
                  <a:pos x="T0" y="T1"/>
                </a:cxn>
                <a:cxn ang="0">
                  <a:pos x="T2" y="T3"/>
                </a:cxn>
                <a:cxn ang="0">
                  <a:pos x="T4" y="T5"/>
                </a:cxn>
                <a:cxn ang="0">
                  <a:pos x="T6" y="T7"/>
                </a:cxn>
                <a:cxn ang="0">
                  <a:pos x="T8" y="T9"/>
                </a:cxn>
              </a:cxnLst>
              <a:rect l="0" t="0" r="r" b="b"/>
              <a:pathLst>
                <a:path w="18" h="59">
                  <a:moveTo>
                    <a:pt x="17" y="4"/>
                  </a:moveTo>
                  <a:lnTo>
                    <a:pt x="18" y="59"/>
                  </a:lnTo>
                  <a:lnTo>
                    <a:pt x="2" y="55"/>
                  </a:lnTo>
                  <a:lnTo>
                    <a:pt x="0" y="0"/>
                  </a:lnTo>
                  <a:lnTo>
                    <a:pt x="17"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5" name="Freeform 640"/>
            <p:cNvSpPr>
              <a:spLocks/>
            </p:cNvSpPr>
            <p:nvPr/>
          </p:nvSpPr>
          <p:spPr bwMode="auto">
            <a:xfrm>
              <a:off x="13829491" y="-1320403"/>
              <a:ext cx="34925" cy="93663"/>
            </a:xfrm>
            <a:custGeom>
              <a:avLst/>
              <a:gdLst>
                <a:gd name="T0" fmla="*/ 20 w 22"/>
                <a:gd name="T1" fmla="*/ 4 h 59"/>
                <a:gd name="T2" fmla="*/ 22 w 22"/>
                <a:gd name="T3" fmla="*/ 59 h 59"/>
                <a:gd name="T4" fmla="*/ 2 w 22"/>
                <a:gd name="T5" fmla="*/ 55 h 59"/>
                <a:gd name="T6" fmla="*/ 0 w 22"/>
                <a:gd name="T7" fmla="*/ 0 h 59"/>
                <a:gd name="T8" fmla="*/ 20 w 22"/>
                <a:gd name="T9" fmla="*/ 4 h 59"/>
              </a:gdLst>
              <a:ahLst/>
              <a:cxnLst>
                <a:cxn ang="0">
                  <a:pos x="T0" y="T1"/>
                </a:cxn>
                <a:cxn ang="0">
                  <a:pos x="T2" y="T3"/>
                </a:cxn>
                <a:cxn ang="0">
                  <a:pos x="T4" y="T5"/>
                </a:cxn>
                <a:cxn ang="0">
                  <a:pos x="T6" y="T7"/>
                </a:cxn>
                <a:cxn ang="0">
                  <a:pos x="T8" y="T9"/>
                </a:cxn>
              </a:cxnLst>
              <a:rect l="0" t="0" r="r" b="b"/>
              <a:pathLst>
                <a:path w="22" h="59">
                  <a:moveTo>
                    <a:pt x="20" y="4"/>
                  </a:moveTo>
                  <a:lnTo>
                    <a:pt x="22" y="59"/>
                  </a:lnTo>
                  <a:lnTo>
                    <a:pt x="2" y="55"/>
                  </a:lnTo>
                  <a:lnTo>
                    <a:pt x="0" y="0"/>
                  </a:lnTo>
                  <a:lnTo>
                    <a:pt x="20"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6" name="Freeform 641"/>
            <p:cNvSpPr>
              <a:spLocks/>
            </p:cNvSpPr>
            <p:nvPr/>
          </p:nvSpPr>
          <p:spPr bwMode="auto">
            <a:xfrm>
              <a:off x="13988241" y="-1337866"/>
              <a:ext cx="17463" cy="109538"/>
            </a:xfrm>
            <a:custGeom>
              <a:avLst/>
              <a:gdLst>
                <a:gd name="T0" fmla="*/ 10 w 11"/>
                <a:gd name="T1" fmla="*/ 14 h 69"/>
                <a:gd name="T2" fmla="*/ 11 w 11"/>
                <a:gd name="T3" fmla="*/ 69 h 69"/>
                <a:gd name="T4" fmla="*/ 2 w 11"/>
                <a:gd name="T5" fmla="*/ 55 h 69"/>
                <a:gd name="T6" fmla="*/ 0 w 11"/>
                <a:gd name="T7" fmla="*/ 0 h 69"/>
                <a:gd name="T8" fmla="*/ 10 w 11"/>
                <a:gd name="T9" fmla="*/ 14 h 69"/>
              </a:gdLst>
              <a:ahLst/>
              <a:cxnLst>
                <a:cxn ang="0">
                  <a:pos x="T0" y="T1"/>
                </a:cxn>
                <a:cxn ang="0">
                  <a:pos x="T2" y="T3"/>
                </a:cxn>
                <a:cxn ang="0">
                  <a:pos x="T4" y="T5"/>
                </a:cxn>
                <a:cxn ang="0">
                  <a:pos x="T6" y="T7"/>
                </a:cxn>
                <a:cxn ang="0">
                  <a:pos x="T8" y="T9"/>
                </a:cxn>
              </a:cxnLst>
              <a:rect l="0" t="0" r="r" b="b"/>
              <a:pathLst>
                <a:path w="11" h="69">
                  <a:moveTo>
                    <a:pt x="10" y="14"/>
                  </a:moveTo>
                  <a:lnTo>
                    <a:pt x="11" y="69"/>
                  </a:lnTo>
                  <a:lnTo>
                    <a:pt x="2" y="55"/>
                  </a:lnTo>
                  <a:lnTo>
                    <a:pt x="0" y="0"/>
                  </a:lnTo>
                  <a:lnTo>
                    <a:pt x="10" y="1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7" name="Freeform 642"/>
            <p:cNvSpPr>
              <a:spLocks/>
            </p:cNvSpPr>
            <p:nvPr/>
          </p:nvSpPr>
          <p:spPr bwMode="auto">
            <a:xfrm>
              <a:off x="14318441" y="-1329928"/>
              <a:ext cx="33338" cy="92075"/>
            </a:xfrm>
            <a:custGeom>
              <a:avLst/>
              <a:gdLst>
                <a:gd name="T0" fmla="*/ 19 w 21"/>
                <a:gd name="T1" fmla="*/ 0 h 58"/>
                <a:gd name="T2" fmla="*/ 21 w 21"/>
                <a:gd name="T3" fmla="*/ 55 h 58"/>
                <a:gd name="T4" fmla="*/ 1 w 21"/>
                <a:gd name="T5" fmla="*/ 58 h 58"/>
                <a:gd name="T6" fmla="*/ 0 w 21"/>
                <a:gd name="T7" fmla="*/ 3 h 58"/>
                <a:gd name="T8" fmla="*/ 19 w 21"/>
                <a:gd name="T9" fmla="*/ 0 h 58"/>
              </a:gdLst>
              <a:ahLst/>
              <a:cxnLst>
                <a:cxn ang="0">
                  <a:pos x="T0" y="T1"/>
                </a:cxn>
                <a:cxn ang="0">
                  <a:pos x="T2" y="T3"/>
                </a:cxn>
                <a:cxn ang="0">
                  <a:pos x="T4" y="T5"/>
                </a:cxn>
                <a:cxn ang="0">
                  <a:pos x="T6" y="T7"/>
                </a:cxn>
                <a:cxn ang="0">
                  <a:pos x="T8" y="T9"/>
                </a:cxn>
              </a:cxnLst>
              <a:rect l="0" t="0" r="r" b="b"/>
              <a:pathLst>
                <a:path w="21" h="58">
                  <a:moveTo>
                    <a:pt x="19" y="0"/>
                  </a:moveTo>
                  <a:lnTo>
                    <a:pt x="21" y="55"/>
                  </a:lnTo>
                  <a:lnTo>
                    <a:pt x="1" y="58"/>
                  </a:lnTo>
                  <a:lnTo>
                    <a:pt x="0" y="3"/>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8" name="Freeform 643"/>
            <p:cNvSpPr>
              <a:spLocks/>
            </p:cNvSpPr>
            <p:nvPr/>
          </p:nvSpPr>
          <p:spPr bwMode="auto">
            <a:xfrm>
              <a:off x="15610666" y="-1393428"/>
              <a:ext cx="31750" cy="120650"/>
            </a:xfrm>
            <a:custGeom>
              <a:avLst/>
              <a:gdLst>
                <a:gd name="T0" fmla="*/ 19 w 20"/>
                <a:gd name="T1" fmla="*/ 0 h 76"/>
                <a:gd name="T2" fmla="*/ 20 w 20"/>
                <a:gd name="T3" fmla="*/ 55 h 76"/>
                <a:gd name="T4" fmla="*/ 1 w 20"/>
                <a:gd name="T5" fmla="*/ 76 h 76"/>
                <a:gd name="T6" fmla="*/ 0 w 20"/>
                <a:gd name="T7" fmla="*/ 21 h 76"/>
                <a:gd name="T8" fmla="*/ 19 w 20"/>
                <a:gd name="T9" fmla="*/ 0 h 76"/>
              </a:gdLst>
              <a:ahLst/>
              <a:cxnLst>
                <a:cxn ang="0">
                  <a:pos x="T0" y="T1"/>
                </a:cxn>
                <a:cxn ang="0">
                  <a:pos x="T2" y="T3"/>
                </a:cxn>
                <a:cxn ang="0">
                  <a:pos x="T4" y="T5"/>
                </a:cxn>
                <a:cxn ang="0">
                  <a:pos x="T6" y="T7"/>
                </a:cxn>
                <a:cxn ang="0">
                  <a:pos x="T8" y="T9"/>
                </a:cxn>
              </a:cxnLst>
              <a:rect l="0" t="0" r="r" b="b"/>
              <a:pathLst>
                <a:path w="20" h="76">
                  <a:moveTo>
                    <a:pt x="19" y="0"/>
                  </a:moveTo>
                  <a:lnTo>
                    <a:pt x="20" y="55"/>
                  </a:lnTo>
                  <a:lnTo>
                    <a:pt x="1" y="76"/>
                  </a:lnTo>
                  <a:lnTo>
                    <a:pt x="0" y="21"/>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9" name="Freeform 644"/>
            <p:cNvSpPr>
              <a:spLocks/>
            </p:cNvSpPr>
            <p:nvPr/>
          </p:nvSpPr>
          <p:spPr bwMode="auto">
            <a:xfrm>
              <a:off x="13905691" y="-1334691"/>
              <a:ext cx="41275" cy="117475"/>
            </a:xfrm>
            <a:custGeom>
              <a:avLst/>
              <a:gdLst>
                <a:gd name="T0" fmla="*/ 24 w 26"/>
                <a:gd name="T1" fmla="*/ 0 h 74"/>
                <a:gd name="T2" fmla="*/ 26 w 26"/>
                <a:gd name="T3" fmla="*/ 55 h 74"/>
                <a:gd name="T4" fmla="*/ 1 w 26"/>
                <a:gd name="T5" fmla="*/ 74 h 74"/>
                <a:gd name="T6" fmla="*/ 0 w 26"/>
                <a:gd name="T7" fmla="*/ 19 h 74"/>
                <a:gd name="T8" fmla="*/ 24 w 26"/>
                <a:gd name="T9" fmla="*/ 0 h 74"/>
              </a:gdLst>
              <a:ahLst/>
              <a:cxnLst>
                <a:cxn ang="0">
                  <a:pos x="T0" y="T1"/>
                </a:cxn>
                <a:cxn ang="0">
                  <a:pos x="T2" y="T3"/>
                </a:cxn>
                <a:cxn ang="0">
                  <a:pos x="T4" y="T5"/>
                </a:cxn>
                <a:cxn ang="0">
                  <a:pos x="T6" y="T7"/>
                </a:cxn>
                <a:cxn ang="0">
                  <a:pos x="T8" y="T9"/>
                </a:cxn>
              </a:cxnLst>
              <a:rect l="0" t="0" r="r" b="b"/>
              <a:pathLst>
                <a:path w="26" h="74">
                  <a:moveTo>
                    <a:pt x="24" y="0"/>
                  </a:moveTo>
                  <a:lnTo>
                    <a:pt x="26" y="55"/>
                  </a:lnTo>
                  <a:lnTo>
                    <a:pt x="1" y="74"/>
                  </a:lnTo>
                  <a:lnTo>
                    <a:pt x="0" y="19"/>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0" name="Freeform 645"/>
            <p:cNvSpPr>
              <a:spLocks/>
            </p:cNvSpPr>
            <p:nvPr/>
          </p:nvSpPr>
          <p:spPr bwMode="auto">
            <a:xfrm>
              <a:off x="13861241" y="-1314053"/>
              <a:ext cx="46038" cy="96838"/>
            </a:xfrm>
            <a:custGeom>
              <a:avLst/>
              <a:gdLst>
                <a:gd name="T0" fmla="*/ 28 w 29"/>
                <a:gd name="T1" fmla="*/ 6 h 61"/>
                <a:gd name="T2" fmla="*/ 29 w 29"/>
                <a:gd name="T3" fmla="*/ 61 h 61"/>
                <a:gd name="T4" fmla="*/ 2 w 29"/>
                <a:gd name="T5" fmla="*/ 55 h 61"/>
                <a:gd name="T6" fmla="*/ 0 w 29"/>
                <a:gd name="T7" fmla="*/ 0 h 61"/>
                <a:gd name="T8" fmla="*/ 28 w 29"/>
                <a:gd name="T9" fmla="*/ 6 h 61"/>
              </a:gdLst>
              <a:ahLst/>
              <a:cxnLst>
                <a:cxn ang="0">
                  <a:pos x="T0" y="T1"/>
                </a:cxn>
                <a:cxn ang="0">
                  <a:pos x="T2" y="T3"/>
                </a:cxn>
                <a:cxn ang="0">
                  <a:pos x="T4" y="T5"/>
                </a:cxn>
                <a:cxn ang="0">
                  <a:pos x="T6" y="T7"/>
                </a:cxn>
                <a:cxn ang="0">
                  <a:pos x="T8" y="T9"/>
                </a:cxn>
              </a:cxnLst>
              <a:rect l="0" t="0" r="r" b="b"/>
              <a:pathLst>
                <a:path w="29" h="61">
                  <a:moveTo>
                    <a:pt x="28" y="6"/>
                  </a:moveTo>
                  <a:lnTo>
                    <a:pt x="29" y="61"/>
                  </a:lnTo>
                  <a:lnTo>
                    <a:pt x="2" y="55"/>
                  </a:lnTo>
                  <a:lnTo>
                    <a:pt x="0" y="0"/>
                  </a:lnTo>
                  <a:lnTo>
                    <a:pt x="28"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1" name="Freeform 646"/>
            <p:cNvSpPr>
              <a:spLocks/>
            </p:cNvSpPr>
            <p:nvPr/>
          </p:nvSpPr>
          <p:spPr bwMode="auto">
            <a:xfrm>
              <a:off x="14064441" y="-1317228"/>
              <a:ext cx="28575" cy="96838"/>
            </a:xfrm>
            <a:custGeom>
              <a:avLst/>
              <a:gdLst>
                <a:gd name="T0" fmla="*/ 16 w 18"/>
                <a:gd name="T1" fmla="*/ 0 h 61"/>
                <a:gd name="T2" fmla="*/ 18 w 18"/>
                <a:gd name="T3" fmla="*/ 55 h 61"/>
                <a:gd name="T4" fmla="*/ 1 w 18"/>
                <a:gd name="T5" fmla="*/ 61 h 61"/>
                <a:gd name="T6" fmla="*/ 0 w 18"/>
                <a:gd name="T7" fmla="*/ 5 h 61"/>
                <a:gd name="T8" fmla="*/ 16 w 18"/>
                <a:gd name="T9" fmla="*/ 0 h 61"/>
              </a:gdLst>
              <a:ahLst/>
              <a:cxnLst>
                <a:cxn ang="0">
                  <a:pos x="T0" y="T1"/>
                </a:cxn>
                <a:cxn ang="0">
                  <a:pos x="T2" y="T3"/>
                </a:cxn>
                <a:cxn ang="0">
                  <a:pos x="T4" y="T5"/>
                </a:cxn>
                <a:cxn ang="0">
                  <a:pos x="T6" y="T7"/>
                </a:cxn>
                <a:cxn ang="0">
                  <a:pos x="T8" y="T9"/>
                </a:cxn>
              </a:cxnLst>
              <a:rect l="0" t="0" r="r" b="b"/>
              <a:pathLst>
                <a:path w="18" h="61">
                  <a:moveTo>
                    <a:pt x="16" y="0"/>
                  </a:moveTo>
                  <a:lnTo>
                    <a:pt x="18" y="55"/>
                  </a:lnTo>
                  <a:lnTo>
                    <a:pt x="1" y="61"/>
                  </a:lnTo>
                  <a:lnTo>
                    <a:pt x="0" y="5"/>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2" name="Freeform 647"/>
            <p:cNvSpPr>
              <a:spLocks/>
            </p:cNvSpPr>
            <p:nvPr/>
          </p:nvSpPr>
          <p:spPr bwMode="auto">
            <a:xfrm>
              <a:off x="14380353" y="-1329928"/>
              <a:ext cx="22225" cy="98425"/>
            </a:xfrm>
            <a:custGeom>
              <a:avLst/>
              <a:gdLst>
                <a:gd name="T0" fmla="*/ 13 w 14"/>
                <a:gd name="T1" fmla="*/ 7 h 62"/>
                <a:gd name="T2" fmla="*/ 14 w 14"/>
                <a:gd name="T3" fmla="*/ 62 h 62"/>
                <a:gd name="T4" fmla="*/ 2 w 14"/>
                <a:gd name="T5" fmla="*/ 55 h 62"/>
                <a:gd name="T6" fmla="*/ 0 w 14"/>
                <a:gd name="T7" fmla="*/ 0 h 62"/>
                <a:gd name="T8" fmla="*/ 13 w 14"/>
                <a:gd name="T9" fmla="*/ 7 h 62"/>
              </a:gdLst>
              <a:ahLst/>
              <a:cxnLst>
                <a:cxn ang="0">
                  <a:pos x="T0" y="T1"/>
                </a:cxn>
                <a:cxn ang="0">
                  <a:pos x="T2" y="T3"/>
                </a:cxn>
                <a:cxn ang="0">
                  <a:pos x="T4" y="T5"/>
                </a:cxn>
                <a:cxn ang="0">
                  <a:pos x="T6" y="T7"/>
                </a:cxn>
                <a:cxn ang="0">
                  <a:pos x="T8" y="T9"/>
                </a:cxn>
              </a:cxnLst>
              <a:rect l="0" t="0" r="r" b="b"/>
              <a:pathLst>
                <a:path w="14" h="62">
                  <a:moveTo>
                    <a:pt x="13" y="7"/>
                  </a:moveTo>
                  <a:lnTo>
                    <a:pt x="14" y="62"/>
                  </a:lnTo>
                  <a:lnTo>
                    <a:pt x="2" y="55"/>
                  </a:lnTo>
                  <a:lnTo>
                    <a:pt x="0" y="0"/>
                  </a:lnTo>
                  <a:lnTo>
                    <a:pt x="13"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3" name="Freeform 648"/>
            <p:cNvSpPr>
              <a:spLocks/>
            </p:cNvSpPr>
            <p:nvPr/>
          </p:nvSpPr>
          <p:spPr bwMode="auto">
            <a:xfrm>
              <a:off x="14021578" y="-1309291"/>
              <a:ext cx="14288" cy="88900"/>
            </a:xfrm>
            <a:custGeom>
              <a:avLst/>
              <a:gdLst>
                <a:gd name="T0" fmla="*/ 8 w 9"/>
                <a:gd name="T1" fmla="*/ 1 h 56"/>
                <a:gd name="T2" fmla="*/ 9 w 9"/>
                <a:gd name="T3" fmla="*/ 56 h 56"/>
                <a:gd name="T4" fmla="*/ 2 w 9"/>
                <a:gd name="T5" fmla="*/ 56 h 56"/>
                <a:gd name="T6" fmla="*/ 0 w 9"/>
                <a:gd name="T7" fmla="*/ 0 h 56"/>
                <a:gd name="T8" fmla="*/ 8 w 9"/>
                <a:gd name="T9" fmla="*/ 1 h 56"/>
              </a:gdLst>
              <a:ahLst/>
              <a:cxnLst>
                <a:cxn ang="0">
                  <a:pos x="T0" y="T1"/>
                </a:cxn>
                <a:cxn ang="0">
                  <a:pos x="T2" y="T3"/>
                </a:cxn>
                <a:cxn ang="0">
                  <a:pos x="T4" y="T5"/>
                </a:cxn>
                <a:cxn ang="0">
                  <a:pos x="T6" y="T7"/>
                </a:cxn>
                <a:cxn ang="0">
                  <a:pos x="T8" y="T9"/>
                </a:cxn>
              </a:cxnLst>
              <a:rect l="0" t="0" r="r" b="b"/>
              <a:pathLst>
                <a:path w="9" h="56">
                  <a:moveTo>
                    <a:pt x="8" y="1"/>
                  </a:moveTo>
                  <a:lnTo>
                    <a:pt x="9" y="56"/>
                  </a:lnTo>
                  <a:lnTo>
                    <a:pt x="2" y="56"/>
                  </a:lnTo>
                  <a:lnTo>
                    <a:pt x="0" y="0"/>
                  </a:lnTo>
                  <a:lnTo>
                    <a:pt x="8"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4" name="Freeform 649"/>
            <p:cNvSpPr>
              <a:spLocks/>
            </p:cNvSpPr>
            <p:nvPr/>
          </p:nvSpPr>
          <p:spPr bwMode="auto">
            <a:xfrm>
              <a:off x="14034278" y="-1309291"/>
              <a:ext cx="31750" cy="88900"/>
            </a:xfrm>
            <a:custGeom>
              <a:avLst/>
              <a:gdLst>
                <a:gd name="T0" fmla="*/ 19 w 20"/>
                <a:gd name="T1" fmla="*/ 0 h 56"/>
                <a:gd name="T2" fmla="*/ 20 w 20"/>
                <a:gd name="T3" fmla="*/ 56 h 56"/>
                <a:gd name="T4" fmla="*/ 1 w 20"/>
                <a:gd name="T5" fmla="*/ 56 h 56"/>
                <a:gd name="T6" fmla="*/ 0 w 20"/>
                <a:gd name="T7" fmla="*/ 1 h 56"/>
                <a:gd name="T8" fmla="*/ 19 w 20"/>
                <a:gd name="T9" fmla="*/ 0 h 56"/>
              </a:gdLst>
              <a:ahLst/>
              <a:cxnLst>
                <a:cxn ang="0">
                  <a:pos x="T0" y="T1"/>
                </a:cxn>
                <a:cxn ang="0">
                  <a:pos x="T2" y="T3"/>
                </a:cxn>
                <a:cxn ang="0">
                  <a:pos x="T4" y="T5"/>
                </a:cxn>
                <a:cxn ang="0">
                  <a:pos x="T6" y="T7"/>
                </a:cxn>
                <a:cxn ang="0">
                  <a:pos x="T8" y="T9"/>
                </a:cxn>
              </a:cxnLst>
              <a:rect l="0" t="0" r="r" b="b"/>
              <a:pathLst>
                <a:path w="20" h="56">
                  <a:moveTo>
                    <a:pt x="19" y="0"/>
                  </a:moveTo>
                  <a:lnTo>
                    <a:pt x="20" y="56"/>
                  </a:lnTo>
                  <a:lnTo>
                    <a:pt x="1" y="56"/>
                  </a:lnTo>
                  <a:lnTo>
                    <a:pt x="0" y="1"/>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5" name="Freeform 650"/>
            <p:cNvSpPr>
              <a:spLocks/>
            </p:cNvSpPr>
            <p:nvPr/>
          </p:nvSpPr>
          <p:spPr bwMode="auto">
            <a:xfrm>
              <a:off x="12299141" y="-1261666"/>
              <a:ext cx="31750" cy="93663"/>
            </a:xfrm>
            <a:custGeom>
              <a:avLst/>
              <a:gdLst>
                <a:gd name="T0" fmla="*/ 18 w 20"/>
                <a:gd name="T1" fmla="*/ 4 h 59"/>
                <a:gd name="T2" fmla="*/ 20 w 20"/>
                <a:gd name="T3" fmla="*/ 59 h 59"/>
                <a:gd name="T4" fmla="*/ 1 w 20"/>
                <a:gd name="T5" fmla="*/ 55 h 59"/>
                <a:gd name="T6" fmla="*/ 0 w 20"/>
                <a:gd name="T7" fmla="*/ 0 h 59"/>
                <a:gd name="T8" fmla="*/ 18 w 20"/>
                <a:gd name="T9" fmla="*/ 4 h 59"/>
              </a:gdLst>
              <a:ahLst/>
              <a:cxnLst>
                <a:cxn ang="0">
                  <a:pos x="T0" y="T1"/>
                </a:cxn>
                <a:cxn ang="0">
                  <a:pos x="T2" y="T3"/>
                </a:cxn>
                <a:cxn ang="0">
                  <a:pos x="T4" y="T5"/>
                </a:cxn>
                <a:cxn ang="0">
                  <a:pos x="T6" y="T7"/>
                </a:cxn>
                <a:cxn ang="0">
                  <a:pos x="T8" y="T9"/>
                </a:cxn>
              </a:cxnLst>
              <a:rect l="0" t="0" r="r" b="b"/>
              <a:pathLst>
                <a:path w="20" h="59">
                  <a:moveTo>
                    <a:pt x="18" y="4"/>
                  </a:moveTo>
                  <a:lnTo>
                    <a:pt x="20" y="59"/>
                  </a:lnTo>
                  <a:lnTo>
                    <a:pt x="1" y="55"/>
                  </a:lnTo>
                  <a:lnTo>
                    <a:pt x="0" y="0"/>
                  </a:lnTo>
                  <a:lnTo>
                    <a:pt x="18"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6" name="Freeform 651"/>
            <p:cNvSpPr>
              <a:spLocks/>
            </p:cNvSpPr>
            <p:nvPr/>
          </p:nvSpPr>
          <p:spPr bwMode="auto">
            <a:xfrm>
              <a:off x="14148578" y="-1309291"/>
              <a:ext cx="15875" cy="87313"/>
            </a:xfrm>
            <a:custGeom>
              <a:avLst/>
              <a:gdLst>
                <a:gd name="T0" fmla="*/ 8 w 10"/>
                <a:gd name="T1" fmla="*/ 0 h 55"/>
                <a:gd name="T2" fmla="*/ 10 w 10"/>
                <a:gd name="T3" fmla="*/ 55 h 55"/>
                <a:gd name="T4" fmla="*/ 2 w 10"/>
                <a:gd name="T5" fmla="*/ 55 h 55"/>
                <a:gd name="T6" fmla="*/ 0 w 10"/>
                <a:gd name="T7" fmla="*/ 0 h 55"/>
                <a:gd name="T8" fmla="*/ 8 w 10"/>
                <a:gd name="T9" fmla="*/ 0 h 55"/>
              </a:gdLst>
              <a:ahLst/>
              <a:cxnLst>
                <a:cxn ang="0">
                  <a:pos x="T0" y="T1"/>
                </a:cxn>
                <a:cxn ang="0">
                  <a:pos x="T2" y="T3"/>
                </a:cxn>
                <a:cxn ang="0">
                  <a:pos x="T4" y="T5"/>
                </a:cxn>
                <a:cxn ang="0">
                  <a:pos x="T6" y="T7"/>
                </a:cxn>
                <a:cxn ang="0">
                  <a:pos x="T8" y="T9"/>
                </a:cxn>
              </a:cxnLst>
              <a:rect l="0" t="0" r="r" b="b"/>
              <a:pathLst>
                <a:path w="10" h="55">
                  <a:moveTo>
                    <a:pt x="8" y="0"/>
                  </a:moveTo>
                  <a:lnTo>
                    <a:pt x="10" y="55"/>
                  </a:lnTo>
                  <a:lnTo>
                    <a:pt x="2" y="55"/>
                  </a:lnTo>
                  <a:lnTo>
                    <a:pt x="0" y="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7" name="Freeform 652"/>
            <p:cNvSpPr>
              <a:spLocks/>
            </p:cNvSpPr>
            <p:nvPr/>
          </p:nvSpPr>
          <p:spPr bwMode="auto">
            <a:xfrm>
              <a:off x="14089841" y="-1317228"/>
              <a:ext cx="7938" cy="96838"/>
            </a:xfrm>
            <a:custGeom>
              <a:avLst/>
              <a:gdLst>
                <a:gd name="T0" fmla="*/ 3 w 5"/>
                <a:gd name="T1" fmla="*/ 6 h 61"/>
                <a:gd name="T2" fmla="*/ 5 w 5"/>
                <a:gd name="T3" fmla="*/ 61 h 61"/>
                <a:gd name="T4" fmla="*/ 2 w 5"/>
                <a:gd name="T5" fmla="*/ 55 h 61"/>
                <a:gd name="T6" fmla="*/ 0 w 5"/>
                <a:gd name="T7" fmla="*/ 0 h 61"/>
                <a:gd name="T8" fmla="*/ 3 w 5"/>
                <a:gd name="T9" fmla="*/ 6 h 61"/>
              </a:gdLst>
              <a:ahLst/>
              <a:cxnLst>
                <a:cxn ang="0">
                  <a:pos x="T0" y="T1"/>
                </a:cxn>
                <a:cxn ang="0">
                  <a:pos x="T2" y="T3"/>
                </a:cxn>
                <a:cxn ang="0">
                  <a:pos x="T4" y="T5"/>
                </a:cxn>
                <a:cxn ang="0">
                  <a:pos x="T6" y="T7"/>
                </a:cxn>
                <a:cxn ang="0">
                  <a:pos x="T8" y="T9"/>
                </a:cxn>
              </a:cxnLst>
              <a:rect l="0" t="0" r="r" b="b"/>
              <a:pathLst>
                <a:path w="5" h="61">
                  <a:moveTo>
                    <a:pt x="3" y="6"/>
                  </a:moveTo>
                  <a:lnTo>
                    <a:pt x="5" y="61"/>
                  </a:lnTo>
                  <a:lnTo>
                    <a:pt x="2" y="55"/>
                  </a:lnTo>
                  <a:lnTo>
                    <a:pt x="0" y="0"/>
                  </a:lnTo>
                  <a:lnTo>
                    <a:pt x="3"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8" name="Freeform 653"/>
            <p:cNvSpPr>
              <a:spLocks/>
            </p:cNvSpPr>
            <p:nvPr/>
          </p:nvSpPr>
          <p:spPr bwMode="auto">
            <a:xfrm>
              <a:off x="14250178" y="-1314053"/>
              <a:ext cx="33338" cy="92075"/>
            </a:xfrm>
            <a:custGeom>
              <a:avLst/>
              <a:gdLst>
                <a:gd name="T0" fmla="*/ 20 w 21"/>
                <a:gd name="T1" fmla="*/ 3 h 58"/>
                <a:gd name="T2" fmla="*/ 21 w 21"/>
                <a:gd name="T3" fmla="*/ 58 h 58"/>
                <a:gd name="T4" fmla="*/ 2 w 21"/>
                <a:gd name="T5" fmla="*/ 55 h 58"/>
                <a:gd name="T6" fmla="*/ 0 w 21"/>
                <a:gd name="T7" fmla="*/ 0 h 58"/>
                <a:gd name="T8" fmla="*/ 20 w 21"/>
                <a:gd name="T9" fmla="*/ 3 h 58"/>
              </a:gdLst>
              <a:ahLst/>
              <a:cxnLst>
                <a:cxn ang="0">
                  <a:pos x="T0" y="T1"/>
                </a:cxn>
                <a:cxn ang="0">
                  <a:pos x="T2" y="T3"/>
                </a:cxn>
                <a:cxn ang="0">
                  <a:pos x="T4" y="T5"/>
                </a:cxn>
                <a:cxn ang="0">
                  <a:pos x="T6" y="T7"/>
                </a:cxn>
                <a:cxn ang="0">
                  <a:pos x="T8" y="T9"/>
                </a:cxn>
              </a:cxnLst>
              <a:rect l="0" t="0" r="r" b="b"/>
              <a:pathLst>
                <a:path w="21" h="58">
                  <a:moveTo>
                    <a:pt x="20" y="3"/>
                  </a:moveTo>
                  <a:lnTo>
                    <a:pt x="21" y="58"/>
                  </a:lnTo>
                  <a:lnTo>
                    <a:pt x="2" y="55"/>
                  </a:lnTo>
                  <a:lnTo>
                    <a:pt x="0" y="0"/>
                  </a:lnTo>
                  <a:lnTo>
                    <a:pt x="20"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9" name="Freeform 654"/>
            <p:cNvSpPr>
              <a:spLocks/>
            </p:cNvSpPr>
            <p:nvPr/>
          </p:nvSpPr>
          <p:spPr bwMode="auto">
            <a:xfrm>
              <a:off x="14281928" y="-1325166"/>
              <a:ext cx="38100" cy="103188"/>
            </a:xfrm>
            <a:custGeom>
              <a:avLst/>
              <a:gdLst>
                <a:gd name="T0" fmla="*/ 23 w 24"/>
                <a:gd name="T1" fmla="*/ 0 h 65"/>
                <a:gd name="T2" fmla="*/ 24 w 24"/>
                <a:gd name="T3" fmla="*/ 55 h 65"/>
                <a:gd name="T4" fmla="*/ 1 w 24"/>
                <a:gd name="T5" fmla="*/ 65 h 65"/>
                <a:gd name="T6" fmla="*/ 0 w 24"/>
                <a:gd name="T7" fmla="*/ 10 h 65"/>
                <a:gd name="T8" fmla="*/ 23 w 24"/>
                <a:gd name="T9" fmla="*/ 0 h 65"/>
              </a:gdLst>
              <a:ahLst/>
              <a:cxnLst>
                <a:cxn ang="0">
                  <a:pos x="T0" y="T1"/>
                </a:cxn>
                <a:cxn ang="0">
                  <a:pos x="T2" y="T3"/>
                </a:cxn>
                <a:cxn ang="0">
                  <a:pos x="T4" y="T5"/>
                </a:cxn>
                <a:cxn ang="0">
                  <a:pos x="T6" y="T7"/>
                </a:cxn>
                <a:cxn ang="0">
                  <a:pos x="T8" y="T9"/>
                </a:cxn>
              </a:cxnLst>
              <a:rect l="0" t="0" r="r" b="b"/>
              <a:pathLst>
                <a:path w="24" h="65">
                  <a:moveTo>
                    <a:pt x="23" y="0"/>
                  </a:moveTo>
                  <a:lnTo>
                    <a:pt x="24" y="55"/>
                  </a:lnTo>
                  <a:lnTo>
                    <a:pt x="1" y="65"/>
                  </a:lnTo>
                  <a:lnTo>
                    <a:pt x="0" y="10"/>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0" name="Freeform 655"/>
            <p:cNvSpPr>
              <a:spLocks/>
            </p:cNvSpPr>
            <p:nvPr/>
          </p:nvSpPr>
          <p:spPr bwMode="auto">
            <a:xfrm>
              <a:off x="14221603" y="-1314053"/>
              <a:ext cx="31750" cy="96838"/>
            </a:xfrm>
            <a:custGeom>
              <a:avLst/>
              <a:gdLst>
                <a:gd name="T0" fmla="*/ 18 w 20"/>
                <a:gd name="T1" fmla="*/ 0 h 61"/>
                <a:gd name="T2" fmla="*/ 20 w 20"/>
                <a:gd name="T3" fmla="*/ 55 h 61"/>
                <a:gd name="T4" fmla="*/ 2 w 20"/>
                <a:gd name="T5" fmla="*/ 61 h 61"/>
                <a:gd name="T6" fmla="*/ 0 w 20"/>
                <a:gd name="T7" fmla="*/ 6 h 61"/>
                <a:gd name="T8" fmla="*/ 18 w 20"/>
                <a:gd name="T9" fmla="*/ 0 h 61"/>
              </a:gdLst>
              <a:ahLst/>
              <a:cxnLst>
                <a:cxn ang="0">
                  <a:pos x="T0" y="T1"/>
                </a:cxn>
                <a:cxn ang="0">
                  <a:pos x="T2" y="T3"/>
                </a:cxn>
                <a:cxn ang="0">
                  <a:pos x="T4" y="T5"/>
                </a:cxn>
                <a:cxn ang="0">
                  <a:pos x="T6" y="T7"/>
                </a:cxn>
                <a:cxn ang="0">
                  <a:pos x="T8" y="T9"/>
                </a:cxn>
              </a:cxnLst>
              <a:rect l="0" t="0" r="r" b="b"/>
              <a:pathLst>
                <a:path w="20" h="61">
                  <a:moveTo>
                    <a:pt x="18" y="0"/>
                  </a:moveTo>
                  <a:lnTo>
                    <a:pt x="20" y="55"/>
                  </a:lnTo>
                  <a:lnTo>
                    <a:pt x="2" y="61"/>
                  </a:lnTo>
                  <a:lnTo>
                    <a:pt x="0" y="6"/>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1" name="Freeform 656"/>
            <p:cNvSpPr>
              <a:spLocks/>
            </p:cNvSpPr>
            <p:nvPr/>
          </p:nvSpPr>
          <p:spPr bwMode="auto">
            <a:xfrm>
              <a:off x="14378766" y="-1315641"/>
              <a:ext cx="9525" cy="95250"/>
            </a:xfrm>
            <a:custGeom>
              <a:avLst/>
              <a:gdLst>
                <a:gd name="T0" fmla="*/ 4 w 6"/>
                <a:gd name="T1" fmla="*/ 0 h 60"/>
                <a:gd name="T2" fmla="*/ 6 w 6"/>
                <a:gd name="T3" fmla="*/ 55 h 60"/>
                <a:gd name="T4" fmla="*/ 2 w 6"/>
                <a:gd name="T5" fmla="*/ 60 h 60"/>
                <a:gd name="T6" fmla="*/ 0 w 6"/>
                <a:gd name="T7" fmla="*/ 4 h 60"/>
                <a:gd name="T8" fmla="*/ 4 w 6"/>
                <a:gd name="T9" fmla="*/ 0 h 60"/>
              </a:gdLst>
              <a:ahLst/>
              <a:cxnLst>
                <a:cxn ang="0">
                  <a:pos x="T0" y="T1"/>
                </a:cxn>
                <a:cxn ang="0">
                  <a:pos x="T2" y="T3"/>
                </a:cxn>
                <a:cxn ang="0">
                  <a:pos x="T4" y="T5"/>
                </a:cxn>
                <a:cxn ang="0">
                  <a:pos x="T6" y="T7"/>
                </a:cxn>
                <a:cxn ang="0">
                  <a:pos x="T8" y="T9"/>
                </a:cxn>
              </a:cxnLst>
              <a:rect l="0" t="0" r="r" b="b"/>
              <a:pathLst>
                <a:path w="6" h="60">
                  <a:moveTo>
                    <a:pt x="4" y="0"/>
                  </a:moveTo>
                  <a:lnTo>
                    <a:pt x="6" y="55"/>
                  </a:lnTo>
                  <a:lnTo>
                    <a:pt x="2" y="60"/>
                  </a:lnTo>
                  <a:lnTo>
                    <a:pt x="0" y="4"/>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2" name="Freeform 657"/>
            <p:cNvSpPr>
              <a:spLocks/>
            </p:cNvSpPr>
            <p:nvPr/>
          </p:nvSpPr>
          <p:spPr bwMode="auto">
            <a:xfrm>
              <a:off x="14000941" y="-1315641"/>
              <a:ext cx="4763" cy="109538"/>
            </a:xfrm>
            <a:custGeom>
              <a:avLst/>
              <a:gdLst>
                <a:gd name="T0" fmla="*/ 2 w 3"/>
                <a:gd name="T1" fmla="*/ 0 h 69"/>
                <a:gd name="T2" fmla="*/ 3 w 3"/>
                <a:gd name="T3" fmla="*/ 55 h 69"/>
                <a:gd name="T4" fmla="*/ 1 w 3"/>
                <a:gd name="T5" fmla="*/ 69 h 69"/>
                <a:gd name="T6" fmla="*/ 0 w 3"/>
                <a:gd name="T7" fmla="*/ 13 h 69"/>
                <a:gd name="T8" fmla="*/ 2 w 3"/>
                <a:gd name="T9" fmla="*/ 0 h 69"/>
              </a:gdLst>
              <a:ahLst/>
              <a:cxnLst>
                <a:cxn ang="0">
                  <a:pos x="T0" y="T1"/>
                </a:cxn>
                <a:cxn ang="0">
                  <a:pos x="T2" y="T3"/>
                </a:cxn>
                <a:cxn ang="0">
                  <a:pos x="T4" y="T5"/>
                </a:cxn>
                <a:cxn ang="0">
                  <a:pos x="T6" y="T7"/>
                </a:cxn>
                <a:cxn ang="0">
                  <a:pos x="T8" y="T9"/>
                </a:cxn>
              </a:cxnLst>
              <a:rect l="0" t="0" r="r" b="b"/>
              <a:pathLst>
                <a:path w="3" h="69">
                  <a:moveTo>
                    <a:pt x="2" y="0"/>
                  </a:moveTo>
                  <a:lnTo>
                    <a:pt x="3" y="55"/>
                  </a:lnTo>
                  <a:lnTo>
                    <a:pt x="1" y="69"/>
                  </a:lnTo>
                  <a:lnTo>
                    <a:pt x="0" y="13"/>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3" name="Freeform 658"/>
            <p:cNvSpPr>
              <a:spLocks/>
            </p:cNvSpPr>
            <p:nvPr/>
          </p:nvSpPr>
          <p:spPr bwMode="auto">
            <a:xfrm>
              <a:off x="14004116" y="-1315641"/>
              <a:ext cx="7938" cy="111125"/>
            </a:xfrm>
            <a:custGeom>
              <a:avLst/>
              <a:gdLst>
                <a:gd name="T0" fmla="*/ 3 w 5"/>
                <a:gd name="T1" fmla="*/ 15 h 70"/>
                <a:gd name="T2" fmla="*/ 5 w 5"/>
                <a:gd name="T3" fmla="*/ 70 h 70"/>
                <a:gd name="T4" fmla="*/ 1 w 5"/>
                <a:gd name="T5" fmla="*/ 55 h 70"/>
                <a:gd name="T6" fmla="*/ 0 w 5"/>
                <a:gd name="T7" fmla="*/ 0 h 70"/>
                <a:gd name="T8" fmla="*/ 3 w 5"/>
                <a:gd name="T9" fmla="*/ 15 h 70"/>
              </a:gdLst>
              <a:ahLst/>
              <a:cxnLst>
                <a:cxn ang="0">
                  <a:pos x="T0" y="T1"/>
                </a:cxn>
                <a:cxn ang="0">
                  <a:pos x="T2" y="T3"/>
                </a:cxn>
                <a:cxn ang="0">
                  <a:pos x="T4" y="T5"/>
                </a:cxn>
                <a:cxn ang="0">
                  <a:pos x="T6" y="T7"/>
                </a:cxn>
                <a:cxn ang="0">
                  <a:pos x="T8" y="T9"/>
                </a:cxn>
              </a:cxnLst>
              <a:rect l="0" t="0" r="r" b="b"/>
              <a:pathLst>
                <a:path w="5" h="70">
                  <a:moveTo>
                    <a:pt x="3" y="15"/>
                  </a:moveTo>
                  <a:lnTo>
                    <a:pt x="5" y="70"/>
                  </a:lnTo>
                  <a:lnTo>
                    <a:pt x="1" y="55"/>
                  </a:lnTo>
                  <a:lnTo>
                    <a:pt x="0" y="0"/>
                  </a:lnTo>
                  <a:lnTo>
                    <a:pt x="3" y="1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4" name="Freeform 659"/>
            <p:cNvSpPr>
              <a:spLocks/>
            </p:cNvSpPr>
            <p:nvPr/>
          </p:nvSpPr>
          <p:spPr bwMode="auto">
            <a:xfrm>
              <a:off x="14008878" y="-1309291"/>
              <a:ext cx="15875" cy="104775"/>
            </a:xfrm>
            <a:custGeom>
              <a:avLst/>
              <a:gdLst>
                <a:gd name="T0" fmla="*/ 8 w 10"/>
                <a:gd name="T1" fmla="*/ 0 h 66"/>
                <a:gd name="T2" fmla="*/ 10 w 10"/>
                <a:gd name="T3" fmla="*/ 56 h 66"/>
                <a:gd name="T4" fmla="*/ 2 w 10"/>
                <a:gd name="T5" fmla="*/ 66 h 66"/>
                <a:gd name="T6" fmla="*/ 0 w 10"/>
                <a:gd name="T7" fmla="*/ 11 h 66"/>
                <a:gd name="T8" fmla="*/ 8 w 10"/>
                <a:gd name="T9" fmla="*/ 0 h 66"/>
              </a:gdLst>
              <a:ahLst/>
              <a:cxnLst>
                <a:cxn ang="0">
                  <a:pos x="T0" y="T1"/>
                </a:cxn>
                <a:cxn ang="0">
                  <a:pos x="T2" y="T3"/>
                </a:cxn>
                <a:cxn ang="0">
                  <a:pos x="T4" y="T5"/>
                </a:cxn>
                <a:cxn ang="0">
                  <a:pos x="T6" y="T7"/>
                </a:cxn>
                <a:cxn ang="0">
                  <a:pos x="T8" y="T9"/>
                </a:cxn>
              </a:cxnLst>
              <a:rect l="0" t="0" r="r" b="b"/>
              <a:pathLst>
                <a:path w="10" h="66">
                  <a:moveTo>
                    <a:pt x="8" y="0"/>
                  </a:moveTo>
                  <a:lnTo>
                    <a:pt x="10" y="56"/>
                  </a:lnTo>
                  <a:lnTo>
                    <a:pt x="2" y="66"/>
                  </a:lnTo>
                  <a:lnTo>
                    <a:pt x="0" y="1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5" name="Freeform 660"/>
            <p:cNvSpPr>
              <a:spLocks/>
            </p:cNvSpPr>
            <p:nvPr/>
          </p:nvSpPr>
          <p:spPr bwMode="auto">
            <a:xfrm>
              <a:off x="14188266" y="-1304528"/>
              <a:ext cx="36513" cy="95250"/>
            </a:xfrm>
            <a:custGeom>
              <a:avLst/>
              <a:gdLst>
                <a:gd name="T0" fmla="*/ 21 w 23"/>
                <a:gd name="T1" fmla="*/ 0 h 60"/>
                <a:gd name="T2" fmla="*/ 23 w 23"/>
                <a:gd name="T3" fmla="*/ 55 h 60"/>
                <a:gd name="T4" fmla="*/ 1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1" y="60"/>
                  </a:lnTo>
                  <a:lnTo>
                    <a:pt x="0" y="5"/>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6" name="Freeform 661"/>
            <p:cNvSpPr>
              <a:spLocks/>
            </p:cNvSpPr>
            <p:nvPr/>
          </p:nvSpPr>
          <p:spPr bwMode="auto">
            <a:xfrm>
              <a:off x="14161278" y="-1309291"/>
              <a:ext cx="28575" cy="100013"/>
            </a:xfrm>
            <a:custGeom>
              <a:avLst/>
              <a:gdLst>
                <a:gd name="T0" fmla="*/ 17 w 18"/>
                <a:gd name="T1" fmla="*/ 8 h 63"/>
                <a:gd name="T2" fmla="*/ 18 w 18"/>
                <a:gd name="T3" fmla="*/ 63 h 63"/>
                <a:gd name="T4" fmla="*/ 2 w 18"/>
                <a:gd name="T5" fmla="*/ 55 h 63"/>
                <a:gd name="T6" fmla="*/ 0 w 18"/>
                <a:gd name="T7" fmla="*/ 0 h 63"/>
                <a:gd name="T8" fmla="*/ 17 w 18"/>
                <a:gd name="T9" fmla="*/ 8 h 63"/>
              </a:gdLst>
              <a:ahLst/>
              <a:cxnLst>
                <a:cxn ang="0">
                  <a:pos x="T0" y="T1"/>
                </a:cxn>
                <a:cxn ang="0">
                  <a:pos x="T2" y="T3"/>
                </a:cxn>
                <a:cxn ang="0">
                  <a:pos x="T4" y="T5"/>
                </a:cxn>
                <a:cxn ang="0">
                  <a:pos x="T6" y="T7"/>
                </a:cxn>
                <a:cxn ang="0">
                  <a:pos x="T8" y="T9"/>
                </a:cxn>
              </a:cxnLst>
              <a:rect l="0" t="0" r="r" b="b"/>
              <a:pathLst>
                <a:path w="18" h="63">
                  <a:moveTo>
                    <a:pt x="17" y="8"/>
                  </a:moveTo>
                  <a:lnTo>
                    <a:pt x="18" y="63"/>
                  </a:lnTo>
                  <a:lnTo>
                    <a:pt x="2" y="55"/>
                  </a:lnTo>
                  <a:lnTo>
                    <a:pt x="0" y="0"/>
                  </a:lnTo>
                  <a:lnTo>
                    <a:pt x="17"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7" name="Freeform 662"/>
            <p:cNvSpPr>
              <a:spLocks/>
            </p:cNvSpPr>
            <p:nvPr/>
          </p:nvSpPr>
          <p:spPr bwMode="auto">
            <a:xfrm>
              <a:off x="12327716" y="-1255316"/>
              <a:ext cx="7938" cy="106363"/>
            </a:xfrm>
            <a:custGeom>
              <a:avLst/>
              <a:gdLst>
                <a:gd name="T0" fmla="*/ 4 w 5"/>
                <a:gd name="T1" fmla="*/ 12 h 67"/>
                <a:gd name="T2" fmla="*/ 5 w 5"/>
                <a:gd name="T3" fmla="*/ 67 h 67"/>
                <a:gd name="T4" fmla="*/ 2 w 5"/>
                <a:gd name="T5" fmla="*/ 55 h 67"/>
                <a:gd name="T6" fmla="*/ 0 w 5"/>
                <a:gd name="T7" fmla="*/ 0 h 67"/>
                <a:gd name="T8" fmla="*/ 4 w 5"/>
                <a:gd name="T9" fmla="*/ 12 h 67"/>
              </a:gdLst>
              <a:ahLst/>
              <a:cxnLst>
                <a:cxn ang="0">
                  <a:pos x="T0" y="T1"/>
                </a:cxn>
                <a:cxn ang="0">
                  <a:pos x="T2" y="T3"/>
                </a:cxn>
                <a:cxn ang="0">
                  <a:pos x="T4" y="T5"/>
                </a:cxn>
                <a:cxn ang="0">
                  <a:pos x="T6" y="T7"/>
                </a:cxn>
                <a:cxn ang="0">
                  <a:pos x="T8" y="T9"/>
                </a:cxn>
              </a:cxnLst>
              <a:rect l="0" t="0" r="r" b="b"/>
              <a:pathLst>
                <a:path w="5" h="67">
                  <a:moveTo>
                    <a:pt x="4" y="12"/>
                  </a:moveTo>
                  <a:lnTo>
                    <a:pt x="5" y="67"/>
                  </a:lnTo>
                  <a:lnTo>
                    <a:pt x="2" y="55"/>
                  </a:lnTo>
                  <a:lnTo>
                    <a:pt x="0" y="0"/>
                  </a:lnTo>
                  <a:lnTo>
                    <a:pt x="4" y="1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8" name="Freeform 663"/>
            <p:cNvSpPr>
              <a:spLocks/>
            </p:cNvSpPr>
            <p:nvPr/>
          </p:nvSpPr>
          <p:spPr bwMode="auto">
            <a:xfrm>
              <a:off x="14150166" y="-1302941"/>
              <a:ext cx="3175" cy="100013"/>
            </a:xfrm>
            <a:custGeom>
              <a:avLst/>
              <a:gdLst>
                <a:gd name="T0" fmla="*/ 1 w 2"/>
                <a:gd name="T1" fmla="*/ 8 h 63"/>
                <a:gd name="T2" fmla="*/ 2 w 2"/>
                <a:gd name="T3" fmla="*/ 63 h 63"/>
                <a:gd name="T4" fmla="*/ 2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2"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9" name="Freeform 664"/>
            <p:cNvSpPr>
              <a:spLocks noEditPoints="1"/>
            </p:cNvSpPr>
            <p:nvPr/>
          </p:nvSpPr>
          <p:spPr bwMode="auto">
            <a:xfrm>
              <a:off x="10383028" y="-2844403"/>
              <a:ext cx="4111625" cy="1577975"/>
            </a:xfrm>
            <a:custGeom>
              <a:avLst/>
              <a:gdLst>
                <a:gd name="T0" fmla="*/ 3164 w 3289"/>
                <a:gd name="T1" fmla="*/ 1066 h 1208"/>
                <a:gd name="T2" fmla="*/ 3177 w 3289"/>
                <a:gd name="T3" fmla="*/ 1124 h 1208"/>
                <a:gd name="T4" fmla="*/ 3070 w 3289"/>
                <a:gd name="T5" fmla="*/ 1179 h 1208"/>
                <a:gd name="T6" fmla="*/ 2910 w 3289"/>
                <a:gd name="T7" fmla="*/ 1176 h 1208"/>
                <a:gd name="T8" fmla="*/ 2729 w 3289"/>
                <a:gd name="T9" fmla="*/ 1161 h 1208"/>
                <a:gd name="T10" fmla="*/ 2685 w 3289"/>
                <a:gd name="T11" fmla="*/ 1088 h 1208"/>
                <a:gd name="T12" fmla="*/ 2744 w 3289"/>
                <a:gd name="T13" fmla="*/ 961 h 1208"/>
                <a:gd name="T14" fmla="*/ 1885 w 3289"/>
                <a:gd name="T15" fmla="*/ 847 h 1208"/>
                <a:gd name="T16" fmla="*/ 1797 w 3289"/>
                <a:gd name="T17" fmla="*/ 885 h 1208"/>
                <a:gd name="T18" fmla="*/ 1440 w 3289"/>
                <a:gd name="T19" fmla="*/ 963 h 1208"/>
                <a:gd name="T20" fmla="*/ 1601 w 3289"/>
                <a:gd name="T21" fmla="*/ 1039 h 1208"/>
                <a:gd name="T22" fmla="*/ 1629 w 3289"/>
                <a:gd name="T23" fmla="*/ 1121 h 1208"/>
                <a:gd name="T24" fmla="*/ 1527 w 3289"/>
                <a:gd name="T25" fmla="*/ 1208 h 1208"/>
                <a:gd name="T26" fmla="*/ 1245 w 3289"/>
                <a:gd name="T27" fmla="*/ 1143 h 1208"/>
                <a:gd name="T28" fmla="*/ 1017 w 3289"/>
                <a:gd name="T29" fmla="*/ 1079 h 1208"/>
                <a:gd name="T30" fmla="*/ 917 w 3289"/>
                <a:gd name="T31" fmla="*/ 965 h 1208"/>
                <a:gd name="T32" fmla="*/ 667 w 3289"/>
                <a:gd name="T33" fmla="*/ 1045 h 1208"/>
                <a:gd name="T34" fmla="*/ 414 w 3289"/>
                <a:gd name="T35" fmla="*/ 1058 h 1208"/>
                <a:gd name="T36" fmla="*/ 322 w 3289"/>
                <a:gd name="T37" fmla="*/ 995 h 1208"/>
                <a:gd name="T38" fmla="*/ 76 w 3289"/>
                <a:gd name="T39" fmla="*/ 906 h 1208"/>
                <a:gd name="T40" fmla="*/ 53 w 3289"/>
                <a:gd name="T41" fmla="*/ 789 h 1208"/>
                <a:gd name="T42" fmla="*/ 231 w 3289"/>
                <a:gd name="T43" fmla="*/ 649 h 1208"/>
                <a:gd name="T44" fmla="*/ 431 w 3289"/>
                <a:gd name="T45" fmla="*/ 618 h 1208"/>
                <a:gd name="T46" fmla="*/ 510 w 3289"/>
                <a:gd name="T47" fmla="*/ 378 h 1208"/>
                <a:gd name="T48" fmla="*/ 546 w 3289"/>
                <a:gd name="T49" fmla="*/ 278 h 1208"/>
                <a:gd name="T50" fmla="*/ 686 w 3289"/>
                <a:gd name="T51" fmla="*/ 222 h 1208"/>
                <a:gd name="T52" fmla="*/ 825 w 3289"/>
                <a:gd name="T53" fmla="*/ 248 h 1208"/>
                <a:gd name="T54" fmla="*/ 1031 w 3289"/>
                <a:gd name="T55" fmla="*/ 279 h 1208"/>
                <a:gd name="T56" fmla="*/ 1258 w 3289"/>
                <a:gd name="T57" fmla="*/ 197 h 1208"/>
                <a:gd name="T58" fmla="*/ 1113 w 3289"/>
                <a:gd name="T59" fmla="*/ 67 h 1208"/>
                <a:gd name="T60" fmla="*/ 1282 w 3289"/>
                <a:gd name="T61" fmla="*/ 86 h 1208"/>
                <a:gd name="T62" fmla="*/ 1440 w 3289"/>
                <a:gd name="T63" fmla="*/ 68 h 1208"/>
                <a:gd name="T64" fmla="*/ 1607 w 3289"/>
                <a:gd name="T65" fmla="*/ 1 h 1208"/>
                <a:gd name="T66" fmla="*/ 1723 w 3289"/>
                <a:gd name="T67" fmla="*/ 76 h 1208"/>
                <a:gd name="T68" fmla="*/ 1715 w 3289"/>
                <a:gd name="T69" fmla="*/ 221 h 1208"/>
                <a:gd name="T70" fmla="*/ 1881 w 3289"/>
                <a:gd name="T71" fmla="*/ 231 h 1208"/>
                <a:gd name="T72" fmla="*/ 2133 w 3289"/>
                <a:gd name="T73" fmla="*/ 210 h 1208"/>
                <a:gd name="T74" fmla="*/ 2286 w 3289"/>
                <a:gd name="T75" fmla="*/ 177 h 1208"/>
                <a:gd name="T76" fmla="*/ 2517 w 3289"/>
                <a:gd name="T77" fmla="*/ 184 h 1208"/>
                <a:gd name="T78" fmla="*/ 2675 w 3289"/>
                <a:gd name="T79" fmla="*/ 73 h 1208"/>
                <a:gd name="T80" fmla="*/ 2756 w 3289"/>
                <a:gd name="T81" fmla="*/ 174 h 1208"/>
                <a:gd name="T82" fmla="*/ 2851 w 3289"/>
                <a:gd name="T83" fmla="*/ 251 h 1208"/>
                <a:gd name="T84" fmla="*/ 2793 w 3289"/>
                <a:gd name="T85" fmla="*/ 290 h 1208"/>
                <a:gd name="T86" fmla="*/ 2708 w 3289"/>
                <a:gd name="T87" fmla="*/ 338 h 1208"/>
                <a:gd name="T88" fmla="*/ 2711 w 3289"/>
                <a:gd name="T89" fmla="*/ 400 h 1208"/>
                <a:gd name="T90" fmla="*/ 2773 w 3289"/>
                <a:gd name="T91" fmla="*/ 454 h 1208"/>
                <a:gd name="T92" fmla="*/ 2904 w 3289"/>
                <a:gd name="T93" fmla="*/ 447 h 1208"/>
                <a:gd name="T94" fmla="*/ 2972 w 3289"/>
                <a:gd name="T95" fmla="*/ 435 h 1208"/>
                <a:gd name="T96" fmla="*/ 3075 w 3289"/>
                <a:gd name="T97" fmla="*/ 386 h 1208"/>
                <a:gd name="T98" fmla="*/ 3204 w 3289"/>
                <a:gd name="T99" fmla="*/ 393 h 1208"/>
                <a:gd name="T100" fmla="*/ 3274 w 3289"/>
                <a:gd name="T101" fmla="*/ 468 h 1208"/>
                <a:gd name="T102" fmla="*/ 3089 w 3289"/>
                <a:gd name="T103" fmla="*/ 630 h 1208"/>
                <a:gd name="T104" fmla="*/ 3084 w 3289"/>
                <a:gd name="T105" fmla="*/ 687 h 1208"/>
                <a:gd name="T106" fmla="*/ 3085 w 3289"/>
                <a:gd name="T107" fmla="*/ 803 h 1208"/>
                <a:gd name="T108" fmla="*/ 3195 w 3289"/>
                <a:gd name="T109" fmla="*/ 875 h 1208"/>
                <a:gd name="T110" fmla="*/ 3179 w 3289"/>
                <a:gd name="T111" fmla="*/ 949 h 1208"/>
                <a:gd name="T112" fmla="*/ 2339 w 3289"/>
                <a:gd name="T113" fmla="*/ 219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9" h="1208">
                  <a:moveTo>
                    <a:pt x="3247" y="1001"/>
                  </a:moveTo>
                  <a:cubicBezTo>
                    <a:pt x="3216" y="1018"/>
                    <a:pt x="3216" y="1018"/>
                    <a:pt x="3216" y="1018"/>
                  </a:cubicBezTo>
                  <a:cubicBezTo>
                    <a:pt x="3211" y="1023"/>
                    <a:pt x="3211" y="1023"/>
                    <a:pt x="3211" y="1023"/>
                  </a:cubicBezTo>
                  <a:cubicBezTo>
                    <a:pt x="3200" y="1026"/>
                    <a:pt x="3200" y="1026"/>
                    <a:pt x="3200" y="1026"/>
                  </a:cubicBezTo>
                  <a:cubicBezTo>
                    <a:pt x="3195" y="1038"/>
                    <a:pt x="3195" y="1038"/>
                    <a:pt x="3195" y="1038"/>
                  </a:cubicBezTo>
                  <a:cubicBezTo>
                    <a:pt x="3183" y="1042"/>
                    <a:pt x="3183" y="1042"/>
                    <a:pt x="3183" y="1042"/>
                  </a:cubicBezTo>
                  <a:cubicBezTo>
                    <a:pt x="3175" y="1054"/>
                    <a:pt x="3175" y="1054"/>
                    <a:pt x="3175" y="1054"/>
                  </a:cubicBezTo>
                  <a:cubicBezTo>
                    <a:pt x="3163" y="1058"/>
                    <a:pt x="3163" y="1058"/>
                    <a:pt x="3163" y="1058"/>
                  </a:cubicBezTo>
                  <a:cubicBezTo>
                    <a:pt x="3164" y="1066"/>
                    <a:pt x="3164" y="1066"/>
                    <a:pt x="3164" y="1066"/>
                  </a:cubicBezTo>
                  <a:cubicBezTo>
                    <a:pt x="3178" y="1075"/>
                    <a:pt x="3178" y="1075"/>
                    <a:pt x="3178" y="1075"/>
                  </a:cubicBezTo>
                  <a:cubicBezTo>
                    <a:pt x="3187" y="1076"/>
                    <a:pt x="3187" y="1076"/>
                    <a:pt x="3187" y="1076"/>
                  </a:cubicBezTo>
                  <a:cubicBezTo>
                    <a:pt x="3197" y="1077"/>
                    <a:pt x="3197" y="1077"/>
                    <a:pt x="3197" y="1077"/>
                  </a:cubicBezTo>
                  <a:cubicBezTo>
                    <a:pt x="3211" y="1083"/>
                    <a:pt x="3211" y="1083"/>
                    <a:pt x="3211" y="1083"/>
                  </a:cubicBezTo>
                  <a:cubicBezTo>
                    <a:pt x="3192" y="1093"/>
                    <a:pt x="3192" y="1093"/>
                    <a:pt x="3192" y="1093"/>
                  </a:cubicBezTo>
                  <a:cubicBezTo>
                    <a:pt x="3203" y="1095"/>
                    <a:pt x="3203" y="1095"/>
                    <a:pt x="3203" y="1095"/>
                  </a:cubicBezTo>
                  <a:cubicBezTo>
                    <a:pt x="3209" y="1104"/>
                    <a:pt x="3209" y="1104"/>
                    <a:pt x="3209" y="1104"/>
                  </a:cubicBezTo>
                  <a:cubicBezTo>
                    <a:pt x="3182" y="1111"/>
                    <a:pt x="3182" y="1111"/>
                    <a:pt x="3182" y="1111"/>
                  </a:cubicBezTo>
                  <a:cubicBezTo>
                    <a:pt x="3177" y="1124"/>
                    <a:pt x="3177" y="1124"/>
                    <a:pt x="3177" y="1124"/>
                  </a:cubicBezTo>
                  <a:cubicBezTo>
                    <a:pt x="3180" y="1132"/>
                    <a:pt x="3180" y="1132"/>
                    <a:pt x="3180" y="1132"/>
                  </a:cubicBezTo>
                  <a:cubicBezTo>
                    <a:pt x="3194" y="1140"/>
                    <a:pt x="3194" y="1140"/>
                    <a:pt x="3194" y="1140"/>
                  </a:cubicBezTo>
                  <a:cubicBezTo>
                    <a:pt x="3193" y="1149"/>
                    <a:pt x="3193" y="1149"/>
                    <a:pt x="3193" y="1149"/>
                  </a:cubicBezTo>
                  <a:cubicBezTo>
                    <a:pt x="3185" y="1157"/>
                    <a:pt x="3185" y="1157"/>
                    <a:pt x="3185" y="1157"/>
                  </a:cubicBezTo>
                  <a:cubicBezTo>
                    <a:pt x="3179" y="1159"/>
                    <a:pt x="3173" y="1160"/>
                    <a:pt x="3172" y="1160"/>
                  </a:cubicBezTo>
                  <a:cubicBezTo>
                    <a:pt x="3147" y="1163"/>
                    <a:pt x="3147" y="1163"/>
                    <a:pt x="3147" y="1163"/>
                  </a:cubicBezTo>
                  <a:cubicBezTo>
                    <a:pt x="3118" y="1175"/>
                    <a:pt x="3118" y="1175"/>
                    <a:pt x="3118" y="1175"/>
                  </a:cubicBezTo>
                  <a:cubicBezTo>
                    <a:pt x="3093" y="1172"/>
                    <a:pt x="3093" y="1172"/>
                    <a:pt x="3093" y="1172"/>
                  </a:cubicBezTo>
                  <a:cubicBezTo>
                    <a:pt x="3070" y="1179"/>
                    <a:pt x="3070" y="1179"/>
                    <a:pt x="3070" y="1179"/>
                  </a:cubicBezTo>
                  <a:cubicBezTo>
                    <a:pt x="3043" y="1185"/>
                    <a:pt x="3043" y="1185"/>
                    <a:pt x="3043" y="1185"/>
                  </a:cubicBezTo>
                  <a:cubicBezTo>
                    <a:pt x="3022" y="1175"/>
                    <a:pt x="3022" y="1175"/>
                    <a:pt x="3022" y="1175"/>
                  </a:cubicBezTo>
                  <a:cubicBezTo>
                    <a:pt x="3012" y="1175"/>
                    <a:pt x="3012" y="1175"/>
                    <a:pt x="3012" y="1175"/>
                  </a:cubicBezTo>
                  <a:cubicBezTo>
                    <a:pt x="3014" y="1190"/>
                    <a:pt x="3014" y="1190"/>
                    <a:pt x="3014" y="1190"/>
                  </a:cubicBezTo>
                  <a:cubicBezTo>
                    <a:pt x="2969" y="1177"/>
                    <a:pt x="2969" y="1177"/>
                    <a:pt x="2969" y="1177"/>
                  </a:cubicBezTo>
                  <a:cubicBezTo>
                    <a:pt x="2965" y="1169"/>
                    <a:pt x="2965" y="1169"/>
                    <a:pt x="2965" y="1169"/>
                  </a:cubicBezTo>
                  <a:cubicBezTo>
                    <a:pt x="2944" y="1176"/>
                    <a:pt x="2944" y="1176"/>
                    <a:pt x="2944" y="1176"/>
                  </a:cubicBezTo>
                  <a:cubicBezTo>
                    <a:pt x="2920" y="1177"/>
                    <a:pt x="2920" y="1177"/>
                    <a:pt x="2920" y="1177"/>
                  </a:cubicBezTo>
                  <a:cubicBezTo>
                    <a:pt x="2910" y="1176"/>
                    <a:pt x="2910" y="1176"/>
                    <a:pt x="2910" y="1176"/>
                  </a:cubicBezTo>
                  <a:cubicBezTo>
                    <a:pt x="2900" y="1189"/>
                    <a:pt x="2900" y="1189"/>
                    <a:pt x="2900" y="1189"/>
                  </a:cubicBezTo>
                  <a:cubicBezTo>
                    <a:pt x="2896" y="1170"/>
                    <a:pt x="2896" y="1170"/>
                    <a:pt x="2896" y="1170"/>
                  </a:cubicBezTo>
                  <a:cubicBezTo>
                    <a:pt x="2884" y="1153"/>
                    <a:pt x="2884" y="1153"/>
                    <a:pt x="2884" y="1153"/>
                  </a:cubicBezTo>
                  <a:cubicBezTo>
                    <a:pt x="2860" y="1144"/>
                    <a:pt x="2860" y="1144"/>
                    <a:pt x="2860" y="1144"/>
                  </a:cubicBezTo>
                  <a:cubicBezTo>
                    <a:pt x="2848" y="1156"/>
                    <a:pt x="2848" y="1156"/>
                    <a:pt x="2848" y="1156"/>
                  </a:cubicBezTo>
                  <a:cubicBezTo>
                    <a:pt x="2817" y="1179"/>
                    <a:pt x="2817" y="1179"/>
                    <a:pt x="2817" y="1179"/>
                  </a:cubicBezTo>
                  <a:cubicBezTo>
                    <a:pt x="2782" y="1172"/>
                    <a:pt x="2782" y="1172"/>
                    <a:pt x="2782" y="1172"/>
                  </a:cubicBezTo>
                  <a:cubicBezTo>
                    <a:pt x="2757" y="1167"/>
                    <a:pt x="2757" y="1167"/>
                    <a:pt x="2757" y="1167"/>
                  </a:cubicBezTo>
                  <a:cubicBezTo>
                    <a:pt x="2729" y="1161"/>
                    <a:pt x="2729" y="1161"/>
                    <a:pt x="2729" y="1161"/>
                  </a:cubicBezTo>
                  <a:cubicBezTo>
                    <a:pt x="2730" y="1144"/>
                    <a:pt x="2730" y="1144"/>
                    <a:pt x="2730" y="1144"/>
                  </a:cubicBezTo>
                  <a:cubicBezTo>
                    <a:pt x="2742" y="1131"/>
                    <a:pt x="2742" y="1131"/>
                    <a:pt x="2742" y="1131"/>
                  </a:cubicBezTo>
                  <a:cubicBezTo>
                    <a:pt x="2737" y="1124"/>
                    <a:pt x="2737" y="1124"/>
                    <a:pt x="2737" y="1124"/>
                  </a:cubicBezTo>
                  <a:cubicBezTo>
                    <a:pt x="2708" y="1135"/>
                    <a:pt x="2708" y="1135"/>
                    <a:pt x="2708" y="1135"/>
                  </a:cubicBezTo>
                  <a:cubicBezTo>
                    <a:pt x="2698" y="1153"/>
                    <a:pt x="2698" y="1153"/>
                    <a:pt x="2698" y="1153"/>
                  </a:cubicBezTo>
                  <a:cubicBezTo>
                    <a:pt x="2684" y="1143"/>
                    <a:pt x="2684" y="1143"/>
                    <a:pt x="2684" y="1143"/>
                  </a:cubicBezTo>
                  <a:cubicBezTo>
                    <a:pt x="2690" y="1122"/>
                    <a:pt x="2690" y="1122"/>
                    <a:pt x="2690" y="1122"/>
                  </a:cubicBezTo>
                  <a:cubicBezTo>
                    <a:pt x="2685" y="1108"/>
                    <a:pt x="2685" y="1108"/>
                    <a:pt x="2685" y="1108"/>
                  </a:cubicBezTo>
                  <a:cubicBezTo>
                    <a:pt x="2685" y="1088"/>
                    <a:pt x="2685" y="1088"/>
                    <a:pt x="2685" y="1088"/>
                  </a:cubicBezTo>
                  <a:cubicBezTo>
                    <a:pt x="2687" y="1076"/>
                    <a:pt x="2687" y="1076"/>
                    <a:pt x="2687" y="1076"/>
                  </a:cubicBezTo>
                  <a:cubicBezTo>
                    <a:pt x="2682" y="1064"/>
                    <a:pt x="2682" y="1064"/>
                    <a:pt x="2682" y="1064"/>
                  </a:cubicBezTo>
                  <a:cubicBezTo>
                    <a:pt x="2697" y="1038"/>
                    <a:pt x="2697" y="1038"/>
                    <a:pt x="2697" y="1038"/>
                  </a:cubicBezTo>
                  <a:cubicBezTo>
                    <a:pt x="2697" y="1020"/>
                    <a:pt x="2697" y="1020"/>
                    <a:pt x="2697" y="1020"/>
                  </a:cubicBezTo>
                  <a:cubicBezTo>
                    <a:pt x="2705" y="1007"/>
                    <a:pt x="2705" y="1007"/>
                    <a:pt x="2705" y="1007"/>
                  </a:cubicBezTo>
                  <a:cubicBezTo>
                    <a:pt x="2731" y="987"/>
                    <a:pt x="2731" y="987"/>
                    <a:pt x="2731" y="987"/>
                  </a:cubicBezTo>
                  <a:cubicBezTo>
                    <a:pt x="2736" y="975"/>
                    <a:pt x="2736" y="975"/>
                    <a:pt x="2736" y="975"/>
                  </a:cubicBezTo>
                  <a:cubicBezTo>
                    <a:pt x="2745" y="968"/>
                    <a:pt x="2745" y="968"/>
                    <a:pt x="2745" y="968"/>
                  </a:cubicBezTo>
                  <a:cubicBezTo>
                    <a:pt x="2744" y="961"/>
                    <a:pt x="2744" y="961"/>
                    <a:pt x="2744" y="961"/>
                  </a:cubicBezTo>
                  <a:cubicBezTo>
                    <a:pt x="2036" y="936"/>
                    <a:pt x="2036" y="936"/>
                    <a:pt x="2036" y="936"/>
                  </a:cubicBezTo>
                  <a:cubicBezTo>
                    <a:pt x="2018" y="931"/>
                    <a:pt x="2018" y="931"/>
                    <a:pt x="2018" y="931"/>
                  </a:cubicBezTo>
                  <a:cubicBezTo>
                    <a:pt x="1997" y="929"/>
                    <a:pt x="1997" y="929"/>
                    <a:pt x="1997" y="929"/>
                  </a:cubicBezTo>
                  <a:cubicBezTo>
                    <a:pt x="1977" y="920"/>
                    <a:pt x="1977" y="920"/>
                    <a:pt x="1977" y="920"/>
                  </a:cubicBezTo>
                  <a:cubicBezTo>
                    <a:pt x="1965" y="912"/>
                    <a:pt x="1965" y="912"/>
                    <a:pt x="1965" y="912"/>
                  </a:cubicBezTo>
                  <a:cubicBezTo>
                    <a:pt x="1930" y="898"/>
                    <a:pt x="1930" y="898"/>
                    <a:pt x="1930" y="898"/>
                  </a:cubicBezTo>
                  <a:cubicBezTo>
                    <a:pt x="1907" y="889"/>
                    <a:pt x="1907" y="889"/>
                    <a:pt x="1907" y="889"/>
                  </a:cubicBezTo>
                  <a:cubicBezTo>
                    <a:pt x="1890" y="863"/>
                    <a:pt x="1890" y="863"/>
                    <a:pt x="1890" y="863"/>
                  </a:cubicBezTo>
                  <a:cubicBezTo>
                    <a:pt x="1885" y="847"/>
                    <a:pt x="1885" y="847"/>
                    <a:pt x="1885" y="847"/>
                  </a:cubicBezTo>
                  <a:cubicBezTo>
                    <a:pt x="1885" y="846"/>
                    <a:pt x="1871" y="822"/>
                    <a:pt x="1869" y="816"/>
                  </a:cubicBezTo>
                  <a:cubicBezTo>
                    <a:pt x="1866" y="810"/>
                    <a:pt x="1848" y="799"/>
                    <a:pt x="1847" y="799"/>
                  </a:cubicBezTo>
                  <a:cubicBezTo>
                    <a:pt x="1839" y="802"/>
                    <a:pt x="1833" y="806"/>
                    <a:pt x="1834" y="807"/>
                  </a:cubicBezTo>
                  <a:cubicBezTo>
                    <a:pt x="1836" y="810"/>
                    <a:pt x="1825" y="821"/>
                    <a:pt x="1818" y="825"/>
                  </a:cubicBezTo>
                  <a:cubicBezTo>
                    <a:pt x="1810" y="829"/>
                    <a:pt x="1814" y="838"/>
                    <a:pt x="1817" y="841"/>
                  </a:cubicBezTo>
                  <a:cubicBezTo>
                    <a:pt x="1820" y="844"/>
                    <a:pt x="1815" y="858"/>
                    <a:pt x="1815" y="859"/>
                  </a:cubicBezTo>
                  <a:cubicBezTo>
                    <a:pt x="1804" y="867"/>
                    <a:pt x="1804" y="867"/>
                    <a:pt x="1804" y="867"/>
                  </a:cubicBezTo>
                  <a:cubicBezTo>
                    <a:pt x="1804" y="874"/>
                    <a:pt x="1804" y="874"/>
                    <a:pt x="1804" y="874"/>
                  </a:cubicBezTo>
                  <a:cubicBezTo>
                    <a:pt x="1797" y="885"/>
                    <a:pt x="1797" y="885"/>
                    <a:pt x="1797" y="885"/>
                  </a:cubicBezTo>
                  <a:cubicBezTo>
                    <a:pt x="1435" y="891"/>
                    <a:pt x="1435" y="891"/>
                    <a:pt x="1435" y="891"/>
                  </a:cubicBezTo>
                  <a:cubicBezTo>
                    <a:pt x="1441" y="895"/>
                    <a:pt x="1441" y="895"/>
                    <a:pt x="1441" y="895"/>
                  </a:cubicBezTo>
                  <a:cubicBezTo>
                    <a:pt x="1446" y="900"/>
                    <a:pt x="1446" y="900"/>
                    <a:pt x="1446" y="900"/>
                  </a:cubicBezTo>
                  <a:cubicBezTo>
                    <a:pt x="1442" y="910"/>
                    <a:pt x="1442" y="910"/>
                    <a:pt x="1442" y="910"/>
                  </a:cubicBezTo>
                  <a:cubicBezTo>
                    <a:pt x="1442" y="919"/>
                    <a:pt x="1442" y="919"/>
                    <a:pt x="1442" y="919"/>
                  </a:cubicBezTo>
                  <a:cubicBezTo>
                    <a:pt x="1433" y="928"/>
                    <a:pt x="1433" y="928"/>
                    <a:pt x="1433" y="928"/>
                  </a:cubicBezTo>
                  <a:cubicBezTo>
                    <a:pt x="1441" y="941"/>
                    <a:pt x="1441" y="941"/>
                    <a:pt x="1441" y="941"/>
                  </a:cubicBezTo>
                  <a:cubicBezTo>
                    <a:pt x="1437" y="953"/>
                    <a:pt x="1437" y="953"/>
                    <a:pt x="1437" y="953"/>
                  </a:cubicBezTo>
                  <a:cubicBezTo>
                    <a:pt x="1440" y="963"/>
                    <a:pt x="1440" y="963"/>
                    <a:pt x="1440" y="963"/>
                  </a:cubicBezTo>
                  <a:cubicBezTo>
                    <a:pt x="1438" y="974"/>
                    <a:pt x="1438" y="974"/>
                    <a:pt x="1438" y="974"/>
                  </a:cubicBezTo>
                  <a:cubicBezTo>
                    <a:pt x="1439" y="992"/>
                    <a:pt x="1439" y="992"/>
                    <a:pt x="1439" y="992"/>
                  </a:cubicBezTo>
                  <a:cubicBezTo>
                    <a:pt x="1445" y="996"/>
                    <a:pt x="1445" y="996"/>
                    <a:pt x="1445" y="996"/>
                  </a:cubicBezTo>
                  <a:cubicBezTo>
                    <a:pt x="1445" y="1017"/>
                    <a:pt x="1445" y="1017"/>
                    <a:pt x="1445" y="1017"/>
                  </a:cubicBezTo>
                  <a:cubicBezTo>
                    <a:pt x="1441" y="1030"/>
                    <a:pt x="1441" y="1030"/>
                    <a:pt x="1441" y="1030"/>
                  </a:cubicBezTo>
                  <a:cubicBezTo>
                    <a:pt x="1458" y="1034"/>
                    <a:pt x="1458" y="1034"/>
                    <a:pt x="1458" y="1034"/>
                  </a:cubicBezTo>
                  <a:cubicBezTo>
                    <a:pt x="1560" y="1034"/>
                    <a:pt x="1560" y="1034"/>
                    <a:pt x="1560" y="1034"/>
                  </a:cubicBezTo>
                  <a:cubicBezTo>
                    <a:pt x="1580" y="1040"/>
                    <a:pt x="1580" y="1040"/>
                    <a:pt x="1580" y="1040"/>
                  </a:cubicBezTo>
                  <a:cubicBezTo>
                    <a:pt x="1601" y="1039"/>
                    <a:pt x="1601" y="1039"/>
                    <a:pt x="1601" y="1039"/>
                  </a:cubicBezTo>
                  <a:cubicBezTo>
                    <a:pt x="1621" y="1049"/>
                    <a:pt x="1621" y="1049"/>
                    <a:pt x="1621" y="1049"/>
                  </a:cubicBezTo>
                  <a:cubicBezTo>
                    <a:pt x="1625" y="1057"/>
                    <a:pt x="1625" y="1057"/>
                    <a:pt x="1625" y="1057"/>
                  </a:cubicBezTo>
                  <a:cubicBezTo>
                    <a:pt x="1607" y="1068"/>
                    <a:pt x="1607" y="1068"/>
                    <a:pt x="1607" y="1068"/>
                  </a:cubicBezTo>
                  <a:cubicBezTo>
                    <a:pt x="1601" y="1073"/>
                    <a:pt x="1601" y="1073"/>
                    <a:pt x="1601" y="1073"/>
                  </a:cubicBezTo>
                  <a:cubicBezTo>
                    <a:pt x="1603" y="1083"/>
                    <a:pt x="1603" y="1083"/>
                    <a:pt x="1603" y="1083"/>
                  </a:cubicBezTo>
                  <a:cubicBezTo>
                    <a:pt x="1609" y="1093"/>
                    <a:pt x="1609" y="1093"/>
                    <a:pt x="1609" y="1093"/>
                  </a:cubicBezTo>
                  <a:cubicBezTo>
                    <a:pt x="1622" y="1103"/>
                    <a:pt x="1622" y="1103"/>
                    <a:pt x="1622" y="1103"/>
                  </a:cubicBezTo>
                  <a:cubicBezTo>
                    <a:pt x="1626" y="1111"/>
                    <a:pt x="1626" y="1111"/>
                    <a:pt x="1626" y="1111"/>
                  </a:cubicBezTo>
                  <a:cubicBezTo>
                    <a:pt x="1629" y="1121"/>
                    <a:pt x="1629" y="1121"/>
                    <a:pt x="1629" y="1121"/>
                  </a:cubicBezTo>
                  <a:cubicBezTo>
                    <a:pt x="1619" y="1136"/>
                    <a:pt x="1619" y="1136"/>
                    <a:pt x="1619" y="1136"/>
                  </a:cubicBezTo>
                  <a:cubicBezTo>
                    <a:pt x="1607" y="1145"/>
                    <a:pt x="1607" y="1145"/>
                    <a:pt x="1607" y="1145"/>
                  </a:cubicBezTo>
                  <a:cubicBezTo>
                    <a:pt x="1590" y="1159"/>
                    <a:pt x="1590" y="1159"/>
                    <a:pt x="1590" y="1159"/>
                  </a:cubicBezTo>
                  <a:cubicBezTo>
                    <a:pt x="1576" y="1167"/>
                    <a:pt x="1576" y="1167"/>
                    <a:pt x="1576" y="1167"/>
                  </a:cubicBezTo>
                  <a:cubicBezTo>
                    <a:pt x="1570" y="1176"/>
                    <a:pt x="1570" y="1176"/>
                    <a:pt x="1570" y="1176"/>
                  </a:cubicBezTo>
                  <a:cubicBezTo>
                    <a:pt x="1566" y="1187"/>
                    <a:pt x="1566" y="1187"/>
                    <a:pt x="1566" y="1187"/>
                  </a:cubicBezTo>
                  <a:cubicBezTo>
                    <a:pt x="1547" y="1193"/>
                    <a:pt x="1547" y="1193"/>
                    <a:pt x="1547" y="1193"/>
                  </a:cubicBezTo>
                  <a:cubicBezTo>
                    <a:pt x="1529" y="1202"/>
                    <a:pt x="1529" y="1202"/>
                    <a:pt x="1529" y="1202"/>
                  </a:cubicBezTo>
                  <a:cubicBezTo>
                    <a:pt x="1527" y="1208"/>
                    <a:pt x="1527" y="1208"/>
                    <a:pt x="1527" y="1208"/>
                  </a:cubicBezTo>
                  <a:cubicBezTo>
                    <a:pt x="1506" y="1203"/>
                    <a:pt x="1506" y="1203"/>
                    <a:pt x="1506" y="1203"/>
                  </a:cubicBezTo>
                  <a:cubicBezTo>
                    <a:pt x="1505" y="1203"/>
                    <a:pt x="1483" y="1194"/>
                    <a:pt x="1472" y="1193"/>
                  </a:cubicBezTo>
                  <a:cubicBezTo>
                    <a:pt x="1456" y="1193"/>
                    <a:pt x="1438" y="1196"/>
                    <a:pt x="1429" y="1197"/>
                  </a:cubicBezTo>
                  <a:cubicBezTo>
                    <a:pt x="1415" y="1197"/>
                    <a:pt x="1392" y="1194"/>
                    <a:pt x="1390" y="1190"/>
                  </a:cubicBezTo>
                  <a:cubicBezTo>
                    <a:pt x="1388" y="1186"/>
                    <a:pt x="1367" y="1181"/>
                    <a:pt x="1363" y="1174"/>
                  </a:cubicBezTo>
                  <a:cubicBezTo>
                    <a:pt x="1355" y="1170"/>
                    <a:pt x="1349" y="1174"/>
                    <a:pt x="1337" y="1174"/>
                  </a:cubicBezTo>
                  <a:cubicBezTo>
                    <a:pt x="1317" y="1174"/>
                    <a:pt x="1305" y="1167"/>
                    <a:pt x="1293" y="1164"/>
                  </a:cubicBezTo>
                  <a:cubicBezTo>
                    <a:pt x="1281" y="1161"/>
                    <a:pt x="1267" y="1156"/>
                    <a:pt x="1263" y="1151"/>
                  </a:cubicBezTo>
                  <a:cubicBezTo>
                    <a:pt x="1261" y="1147"/>
                    <a:pt x="1253" y="1143"/>
                    <a:pt x="1245" y="1143"/>
                  </a:cubicBezTo>
                  <a:cubicBezTo>
                    <a:pt x="1222" y="1146"/>
                    <a:pt x="1211" y="1139"/>
                    <a:pt x="1195" y="1134"/>
                  </a:cubicBezTo>
                  <a:cubicBezTo>
                    <a:pt x="1191" y="1133"/>
                    <a:pt x="1186" y="1132"/>
                    <a:pt x="1181" y="1132"/>
                  </a:cubicBezTo>
                  <a:cubicBezTo>
                    <a:pt x="1172" y="1132"/>
                    <a:pt x="1163" y="1134"/>
                    <a:pt x="1155" y="1135"/>
                  </a:cubicBezTo>
                  <a:cubicBezTo>
                    <a:pt x="1147" y="1136"/>
                    <a:pt x="1140" y="1137"/>
                    <a:pt x="1136" y="1137"/>
                  </a:cubicBezTo>
                  <a:cubicBezTo>
                    <a:pt x="1124" y="1137"/>
                    <a:pt x="1109" y="1131"/>
                    <a:pt x="1098" y="1128"/>
                  </a:cubicBezTo>
                  <a:cubicBezTo>
                    <a:pt x="1088" y="1125"/>
                    <a:pt x="1090" y="1120"/>
                    <a:pt x="1087" y="1118"/>
                  </a:cubicBezTo>
                  <a:cubicBezTo>
                    <a:pt x="1083" y="1116"/>
                    <a:pt x="1070" y="1112"/>
                    <a:pt x="1051" y="1106"/>
                  </a:cubicBezTo>
                  <a:cubicBezTo>
                    <a:pt x="1031" y="1099"/>
                    <a:pt x="1034" y="1096"/>
                    <a:pt x="1021" y="1091"/>
                  </a:cubicBezTo>
                  <a:cubicBezTo>
                    <a:pt x="1008" y="1085"/>
                    <a:pt x="1014" y="1086"/>
                    <a:pt x="1017" y="1079"/>
                  </a:cubicBezTo>
                  <a:cubicBezTo>
                    <a:pt x="1020" y="1073"/>
                    <a:pt x="993" y="1064"/>
                    <a:pt x="995" y="1050"/>
                  </a:cubicBezTo>
                  <a:cubicBezTo>
                    <a:pt x="996" y="1035"/>
                    <a:pt x="1004" y="1037"/>
                    <a:pt x="999" y="1027"/>
                  </a:cubicBezTo>
                  <a:cubicBezTo>
                    <a:pt x="993" y="1017"/>
                    <a:pt x="993" y="1017"/>
                    <a:pt x="990" y="1012"/>
                  </a:cubicBezTo>
                  <a:cubicBezTo>
                    <a:pt x="987" y="1007"/>
                    <a:pt x="1001" y="996"/>
                    <a:pt x="1002" y="988"/>
                  </a:cubicBezTo>
                  <a:cubicBezTo>
                    <a:pt x="1003" y="979"/>
                    <a:pt x="1002" y="975"/>
                    <a:pt x="1000" y="969"/>
                  </a:cubicBezTo>
                  <a:cubicBezTo>
                    <a:pt x="998" y="964"/>
                    <a:pt x="993" y="962"/>
                    <a:pt x="990" y="962"/>
                  </a:cubicBezTo>
                  <a:cubicBezTo>
                    <a:pt x="984" y="964"/>
                    <a:pt x="973" y="965"/>
                    <a:pt x="964" y="965"/>
                  </a:cubicBezTo>
                  <a:cubicBezTo>
                    <a:pt x="954" y="964"/>
                    <a:pt x="950" y="964"/>
                    <a:pt x="945" y="964"/>
                  </a:cubicBezTo>
                  <a:cubicBezTo>
                    <a:pt x="935" y="964"/>
                    <a:pt x="921" y="965"/>
                    <a:pt x="917" y="965"/>
                  </a:cubicBezTo>
                  <a:cubicBezTo>
                    <a:pt x="911" y="966"/>
                    <a:pt x="872" y="970"/>
                    <a:pt x="860" y="970"/>
                  </a:cubicBezTo>
                  <a:cubicBezTo>
                    <a:pt x="838" y="977"/>
                    <a:pt x="815" y="993"/>
                    <a:pt x="814" y="994"/>
                  </a:cubicBezTo>
                  <a:cubicBezTo>
                    <a:pt x="786" y="1003"/>
                    <a:pt x="786" y="1003"/>
                    <a:pt x="786" y="1003"/>
                  </a:cubicBezTo>
                  <a:cubicBezTo>
                    <a:pt x="766" y="1008"/>
                    <a:pt x="766" y="1008"/>
                    <a:pt x="766" y="1008"/>
                  </a:cubicBezTo>
                  <a:cubicBezTo>
                    <a:pt x="765" y="1008"/>
                    <a:pt x="741" y="1018"/>
                    <a:pt x="731" y="1024"/>
                  </a:cubicBezTo>
                  <a:cubicBezTo>
                    <a:pt x="727" y="1026"/>
                    <a:pt x="723" y="1027"/>
                    <a:pt x="719" y="1027"/>
                  </a:cubicBezTo>
                  <a:cubicBezTo>
                    <a:pt x="716" y="1027"/>
                    <a:pt x="712" y="1026"/>
                    <a:pt x="709" y="1026"/>
                  </a:cubicBezTo>
                  <a:cubicBezTo>
                    <a:pt x="705" y="1026"/>
                    <a:pt x="701" y="1025"/>
                    <a:pt x="698" y="1025"/>
                  </a:cubicBezTo>
                  <a:cubicBezTo>
                    <a:pt x="682" y="1026"/>
                    <a:pt x="667" y="1044"/>
                    <a:pt x="667" y="1045"/>
                  </a:cubicBezTo>
                  <a:cubicBezTo>
                    <a:pt x="643" y="1052"/>
                    <a:pt x="643" y="1052"/>
                    <a:pt x="643" y="1052"/>
                  </a:cubicBezTo>
                  <a:cubicBezTo>
                    <a:pt x="610" y="1057"/>
                    <a:pt x="610" y="1057"/>
                    <a:pt x="610" y="1057"/>
                  </a:cubicBezTo>
                  <a:cubicBezTo>
                    <a:pt x="610" y="1056"/>
                    <a:pt x="605" y="1053"/>
                    <a:pt x="592" y="1053"/>
                  </a:cubicBezTo>
                  <a:cubicBezTo>
                    <a:pt x="580" y="1053"/>
                    <a:pt x="562" y="1051"/>
                    <a:pt x="546" y="1051"/>
                  </a:cubicBezTo>
                  <a:cubicBezTo>
                    <a:pt x="537" y="1051"/>
                    <a:pt x="532" y="1051"/>
                    <a:pt x="528" y="1051"/>
                  </a:cubicBezTo>
                  <a:cubicBezTo>
                    <a:pt x="509" y="1051"/>
                    <a:pt x="484" y="1050"/>
                    <a:pt x="473" y="1050"/>
                  </a:cubicBezTo>
                  <a:cubicBezTo>
                    <a:pt x="460" y="1050"/>
                    <a:pt x="453" y="1053"/>
                    <a:pt x="446" y="1057"/>
                  </a:cubicBezTo>
                  <a:cubicBezTo>
                    <a:pt x="441" y="1059"/>
                    <a:pt x="433" y="1060"/>
                    <a:pt x="426" y="1060"/>
                  </a:cubicBezTo>
                  <a:cubicBezTo>
                    <a:pt x="421" y="1060"/>
                    <a:pt x="416" y="1060"/>
                    <a:pt x="414" y="1058"/>
                  </a:cubicBezTo>
                  <a:cubicBezTo>
                    <a:pt x="411" y="1056"/>
                    <a:pt x="406" y="1056"/>
                    <a:pt x="402" y="1056"/>
                  </a:cubicBezTo>
                  <a:cubicBezTo>
                    <a:pt x="397" y="1056"/>
                    <a:pt x="393" y="1057"/>
                    <a:pt x="393" y="1057"/>
                  </a:cubicBezTo>
                  <a:cubicBezTo>
                    <a:pt x="393" y="1055"/>
                    <a:pt x="390" y="1026"/>
                    <a:pt x="393" y="1020"/>
                  </a:cubicBezTo>
                  <a:cubicBezTo>
                    <a:pt x="396" y="1013"/>
                    <a:pt x="393" y="995"/>
                    <a:pt x="391" y="985"/>
                  </a:cubicBezTo>
                  <a:cubicBezTo>
                    <a:pt x="389" y="975"/>
                    <a:pt x="399" y="975"/>
                    <a:pt x="398" y="973"/>
                  </a:cubicBezTo>
                  <a:cubicBezTo>
                    <a:pt x="397" y="970"/>
                    <a:pt x="396" y="964"/>
                    <a:pt x="399" y="959"/>
                  </a:cubicBezTo>
                  <a:cubicBezTo>
                    <a:pt x="398" y="958"/>
                    <a:pt x="389" y="964"/>
                    <a:pt x="375" y="969"/>
                  </a:cubicBezTo>
                  <a:cubicBezTo>
                    <a:pt x="357" y="976"/>
                    <a:pt x="344" y="982"/>
                    <a:pt x="343" y="982"/>
                  </a:cubicBezTo>
                  <a:cubicBezTo>
                    <a:pt x="322" y="995"/>
                    <a:pt x="322" y="995"/>
                    <a:pt x="322" y="995"/>
                  </a:cubicBezTo>
                  <a:cubicBezTo>
                    <a:pt x="318" y="995"/>
                    <a:pt x="229" y="997"/>
                    <a:pt x="226" y="997"/>
                  </a:cubicBezTo>
                  <a:cubicBezTo>
                    <a:pt x="222" y="997"/>
                    <a:pt x="216" y="996"/>
                    <a:pt x="216" y="994"/>
                  </a:cubicBezTo>
                  <a:cubicBezTo>
                    <a:pt x="216" y="992"/>
                    <a:pt x="207" y="984"/>
                    <a:pt x="206" y="980"/>
                  </a:cubicBezTo>
                  <a:cubicBezTo>
                    <a:pt x="205" y="976"/>
                    <a:pt x="189" y="968"/>
                    <a:pt x="188" y="967"/>
                  </a:cubicBezTo>
                  <a:cubicBezTo>
                    <a:pt x="182" y="965"/>
                    <a:pt x="158" y="964"/>
                    <a:pt x="130" y="962"/>
                  </a:cubicBezTo>
                  <a:cubicBezTo>
                    <a:pt x="102" y="961"/>
                    <a:pt x="101" y="963"/>
                    <a:pt x="107" y="957"/>
                  </a:cubicBezTo>
                  <a:cubicBezTo>
                    <a:pt x="113" y="951"/>
                    <a:pt x="115" y="950"/>
                    <a:pt x="116" y="943"/>
                  </a:cubicBezTo>
                  <a:cubicBezTo>
                    <a:pt x="118" y="936"/>
                    <a:pt x="117" y="934"/>
                    <a:pt x="111" y="931"/>
                  </a:cubicBezTo>
                  <a:cubicBezTo>
                    <a:pt x="105" y="927"/>
                    <a:pt x="81" y="917"/>
                    <a:pt x="76" y="906"/>
                  </a:cubicBezTo>
                  <a:cubicBezTo>
                    <a:pt x="70" y="894"/>
                    <a:pt x="60" y="902"/>
                    <a:pt x="54" y="895"/>
                  </a:cubicBezTo>
                  <a:cubicBezTo>
                    <a:pt x="48" y="889"/>
                    <a:pt x="52" y="883"/>
                    <a:pt x="44" y="877"/>
                  </a:cubicBezTo>
                  <a:cubicBezTo>
                    <a:pt x="36" y="871"/>
                    <a:pt x="34" y="868"/>
                    <a:pt x="34" y="863"/>
                  </a:cubicBezTo>
                  <a:cubicBezTo>
                    <a:pt x="35" y="858"/>
                    <a:pt x="27" y="858"/>
                    <a:pt x="13" y="853"/>
                  </a:cubicBezTo>
                  <a:cubicBezTo>
                    <a:pt x="0" y="849"/>
                    <a:pt x="7" y="842"/>
                    <a:pt x="10" y="838"/>
                  </a:cubicBezTo>
                  <a:cubicBezTo>
                    <a:pt x="12" y="833"/>
                    <a:pt x="24" y="835"/>
                    <a:pt x="31" y="830"/>
                  </a:cubicBezTo>
                  <a:cubicBezTo>
                    <a:pt x="35" y="827"/>
                    <a:pt x="33" y="823"/>
                    <a:pt x="31" y="820"/>
                  </a:cubicBezTo>
                  <a:cubicBezTo>
                    <a:pt x="29" y="816"/>
                    <a:pt x="26" y="814"/>
                    <a:pt x="26" y="812"/>
                  </a:cubicBezTo>
                  <a:cubicBezTo>
                    <a:pt x="25" y="809"/>
                    <a:pt x="47" y="793"/>
                    <a:pt x="53" y="789"/>
                  </a:cubicBezTo>
                  <a:cubicBezTo>
                    <a:pt x="58" y="784"/>
                    <a:pt x="79" y="782"/>
                    <a:pt x="93" y="778"/>
                  </a:cubicBezTo>
                  <a:cubicBezTo>
                    <a:pt x="107" y="775"/>
                    <a:pt x="101" y="765"/>
                    <a:pt x="97" y="760"/>
                  </a:cubicBezTo>
                  <a:cubicBezTo>
                    <a:pt x="93" y="755"/>
                    <a:pt x="89" y="750"/>
                    <a:pt x="93" y="744"/>
                  </a:cubicBezTo>
                  <a:cubicBezTo>
                    <a:pt x="97" y="738"/>
                    <a:pt x="106" y="730"/>
                    <a:pt x="114" y="724"/>
                  </a:cubicBezTo>
                  <a:cubicBezTo>
                    <a:pt x="122" y="719"/>
                    <a:pt x="125" y="703"/>
                    <a:pt x="127" y="694"/>
                  </a:cubicBezTo>
                  <a:cubicBezTo>
                    <a:pt x="128" y="686"/>
                    <a:pt x="132" y="685"/>
                    <a:pt x="137" y="683"/>
                  </a:cubicBezTo>
                  <a:cubicBezTo>
                    <a:pt x="143" y="681"/>
                    <a:pt x="166" y="676"/>
                    <a:pt x="175" y="673"/>
                  </a:cubicBezTo>
                  <a:cubicBezTo>
                    <a:pt x="185" y="671"/>
                    <a:pt x="187" y="666"/>
                    <a:pt x="190" y="663"/>
                  </a:cubicBezTo>
                  <a:cubicBezTo>
                    <a:pt x="192" y="660"/>
                    <a:pt x="220" y="654"/>
                    <a:pt x="231" y="649"/>
                  </a:cubicBezTo>
                  <a:cubicBezTo>
                    <a:pt x="242" y="645"/>
                    <a:pt x="251" y="643"/>
                    <a:pt x="265" y="641"/>
                  </a:cubicBezTo>
                  <a:cubicBezTo>
                    <a:pt x="279" y="638"/>
                    <a:pt x="285" y="639"/>
                    <a:pt x="292" y="637"/>
                  </a:cubicBezTo>
                  <a:cubicBezTo>
                    <a:pt x="300" y="635"/>
                    <a:pt x="310" y="635"/>
                    <a:pt x="311" y="633"/>
                  </a:cubicBezTo>
                  <a:cubicBezTo>
                    <a:pt x="313" y="631"/>
                    <a:pt x="324" y="630"/>
                    <a:pt x="343" y="629"/>
                  </a:cubicBezTo>
                  <a:cubicBezTo>
                    <a:pt x="362" y="627"/>
                    <a:pt x="364" y="622"/>
                    <a:pt x="371" y="618"/>
                  </a:cubicBezTo>
                  <a:cubicBezTo>
                    <a:pt x="374" y="616"/>
                    <a:pt x="377" y="615"/>
                    <a:pt x="382" y="615"/>
                  </a:cubicBezTo>
                  <a:cubicBezTo>
                    <a:pt x="397" y="616"/>
                    <a:pt x="401" y="615"/>
                    <a:pt x="405" y="615"/>
                  </a:cubicBezTo>
                  <a:cubicBezTo>
                    <a:pt x="410" y="615"/>
                    <a:pt x="415" y="614"/>
                    <a:pt x="418" y="614"/>
                  </a:cubicBezTo>
                  <a:cubicBezTo>
                    <a:pt x="425" y="614"/>
                    <a:pt x="428" y="616"/>
                    <a:pt x="431" y="618"/>
                  </a:cubicBezTo>
                  <a:cubicBezTo>
                    <a:pt x="434" y="621"/>
                    <a:pt x="439" y="625"/>
                    <a:pt x="443" y="625"/>
                  </a:cubicBezTo>
                  <a:cubicBezTo>
                    <a:pt x="451" y="619"/>
                    <a:pt x="464" y="618"/>
                    <a:pt x="464" y="618"/>
                  </a:cubicBezTo>
                  <a:cubicBezTo>
                    <a:pt x="474" y="608"/>
                    <a:pt x="474" y="608"/>
                    <a:pt x="474" y="608"/>
                  </a:cubicBezTo>
                  <a:cubicBezTo>
                    <a:pt x="496" y="550"/>
                    <a:pt x="496" y="550"/>
                    <a:pt x="496" y="550"/>
                  </a:cubicBezTo>
                  <a:cubicBezTo>
                    <a:pt x="497" y="548"/>
                    <a:pt x="513" y="495"/>
                    <a:pt x="519" y="482"/>
                  </a:cubicBezTo>
                  <a:cubicBezTo>
                    <a:pt x="526" y="469"/>
                    <a:pt x="532" y="448"/>
                    <a:pt x="534" y="440"/>
                  </a:cubicBezTo>
                  <a:cubicBezTo>
                    <a:pt x="536" y="431"/>
                    <a:pt x="542" y="425"/>
                    <a:pt x="538" y="419"/>
                  </a:cubicBezTo>
                  <a:cubicBezTo>
                    <a:pt x="534" y="412"/>
                    <a:pt x="528" y="402"/>
                    <a:pt x="520" y="396"/>
                  </a:cubicBezTo>
                  <a:cubicBezTo>
                    <a:pt x="513" y="390"/>
                    <a:pt x="519" y="387"/>
                    <a:pt x="510" y="378"/>
                  </a:cubicBezTo>
                  <a:cubicBezTo>
                    <a:pt x="502" y="369"/>
                    <a:pt x="493" y="371"/>
                    <a:pt x="474" y="363"/>
                  </a:cubicBezTo>
                  <a:cubicBezTo>
                    <a:pt x="456" y="355"/>
                    <a:pt x="469" y="343"/>
                    <a:pt x="471" y="336"/>
                  </a:cubicBezTo>
                  <a:cubicBezTo>
                    <a:pt x="472" y="329"/>
                    <a:pt x="471" y="319"/>
                    <a:pt x="472" y="312"/>
                  </a:cubicBezTo>
                  <a:cubicBezTo>
                    <a:pt x="473" y="306"/>
                    <a:pt x="489" y="310"/>
                    <a:pt x="508" y="305"/>
                  </a:cubicBezTo>
                  <a:cubicBezTo>
                    <a:pt x="518" y="303"/>
                    <a:pt x="522" y="303"/>
                    <a:pt x="525" y="303"/>
                  </a:cubicBezTo>
                  <a:cubicBezTo>
                    <a:pt x="545" y="299"/>
                    <a:pt x="551" y="302"/>
                    <a:pt x="555" y="304"/>
                  </a:cubicBezTo>
                  <a:cubicBezTo>
                    <a:pt x="565" y="305"/>
                    <a:pt x="568" y="304"/>
                    <a:pt x="573" y="302"/>
                  </a:cubicBezTo>
                  <a:cubicBezTo>
                    <a:pt x="582" y="300"/>
                    <a:pt x="572" y="287"/>
                    <a:pt x="566" y="282"/>
                  </a:cubicBezTo>
                  <a:cubicBezTo>
                    <a:pt x="563" y="279"/>
                    <a:pt x="556" y="278"/>
                    <a:pt x="546" y="278"/>
                  </a:cubicBezTo>
                  <a:cubicBezTo>
                    <a:pt x="539" y="278"/>
                    <a:pt x="530" y="278"/>
                    <a:pt x="520" y="279"/>
                  </a:cubicBezTo>
                  <a:cubicBezTo>
                    <a:pt x="499" y="279"/>
                    <a:pt x="498" y="273"/>
                    <a:pt x="498" y="272"/>
                  </a:cubicBezTo>
                  <a:cubicBezTo>
                    <a:pt x="498" y="271"/>
                    <a:pt x="499" y="244"/>
                    <a:pt x="500" y="239"/>
                  </a:cubicBezTo>
                  <a:cubicBezTo>
                    <a:pt x="501" y="235"/>
                    <a:pt x="507" y="235"/>
                    <a:pt x="518" y="235"/>
                  </a:cubicBezTo>
                  <a:cubicBezTo>
                    <a:pt x="535" y="235"/>
                    <a:pt x="536" y="234"/>
                    <a:pt x="541" y="234"/>
                  </a:cubicBezTo>
                  <a:cubicBezTo>
                    <a:pt x="550" y="234"/>
                    <a:pt x="554" y="235"/>
                    <a:pt x="558" y="235"/>
                  </a:cubicBezTo>
                  <a:cubicBezTo>
                    <a:pt x="574" y="233"/>
                    <a:pt x="580" y="235"/>
                    <a:pt x="581" y="235"/>
                  </a:cubicBezTo>
                  <a:cubicBezTo>
                    <a:pt x="584" y="235"/>
                    <a:pt x="649" y="233"/>
                    <a:pt x="671" y="232"/>
                  </a:cubicBezTo>
                  <a:cubicBezTo>
                    <a:pt x="693" y="231"/>
                    <a:pt x="691" y="232"/>
                    <a:pt x="686" y="222"/>
                  </a:cubicBezTo>
                  <a:cubicBezTo>
                    <a:pt x="684" y="218"/>
                    <a:pt x="687" y="217"/>
                    <a:pt x="692" y="217"/>
                  </a:cubicBezTo>
                  <a:cubicBezTo>
                    <a:pt x="699" y="217"/>
                    <a:pt x="710" y="220"/>
                    <a:pt x="714" y="225"/>
                  </a:cubicBezTo>
                  <a:cubicBezTo>
                    <a:pt x="717" y="228"/>
                    <a:pt x="722" y="229"/>
                    <a:pt x="727" y="229"/>
                  </a:cubicBezTo>
                  <a:cubicBezTo>
                    <a:pt x="734" y="229"/>
                    <a:pt x="740" y="227"/>
                    <a:pt x="741" y="226"/>
                  </a:cubicBezTo>
                  <a:cubicBezTo>
                    <a:pt x="744" y="224"/>
                    <a:pt x="755" y="215"/>
                    <a:pt x="782" y="207"/>
                  </a:cubicBezTo>
                  <a:cubicBezTo>
                    <a:pt x="790" y="204"/>
                    <a:pt x="795" y="203"/>
                    <a:pt x="798" y="203"/>
                  </a:cubicBezTo>
                  <a:cubicBezTo>
                    <a:pt x="806" y="203"/>
                    <a:pt x="803" y="210"/>
                    <a:pt x="806" y="216"/>
                  </a:cubicBezTo>
                  <a:cubicBezTo>
                    <a:pt x="810" y="224"/>
                    <a:pt x="810" y="221"/>
                    <a:pt x="816" y="228"/>
                  </a:cubicBezTo>
                  <a:cubicBezTo>
                    <a:pt x="822" y="235"/>
                    <a:pt x="829" y="242"/>
                    <a:pt x="825" y="248"/>
                  </a:cubicBezTo>
                  <a:cubicBezTo>
                    <a:pt x="822" y="253"/>
                    <a:pt x="818" y="263"/>
                    <a:pt x="826" y="263"/>
                  </a:cubicBezTo>
                  <a:cubicBezTo>
                    <a:pt x="847" y="262"/>
                    <a:pt x="877" y="273"/>
                    <a:pt x="885" y="276"/>
                  </a:cubicBezTo>
                  <a:cubicBezTo>
                    <a:pt x="893" y="278"/>
                    <a:pt x="901" y="289"/>
                    <a:pt x="917" y="289"/>
                  </a:cubicBezTo>
                  <a:cubicBezTo>
                    <a:pt x="935" y="289"/>
                    <a:pt x="955" y="286"/>
                    <a:pt x="962" y="280"/>
                  </a:cubicBezTo>
                  <a:cubicBezTo>
                    <a:pt x="965" y="277"/>
                    <a:pt x="969" y="277"/>
                    <a:pt x="973" y="277"/>
                  </a:cubicBezTo>
                  <a:cubicBezTo>
                    <a:pt x="986" y="277"/>
                    <a:pt x="990" y="277"/>
                    <a:pt x="994" y="276"/>
                  </a:cubicBezTo>
                  <a:cubicBezTo>
                    <a:pt x="1008" y="275"/>
                    <a:pt x="1007" y="284"/>
                    <a:pt x="1003" y="288"/>
                  </a:cubicBezTo>
                  <a:cubicBezTo>
                    <a:pt x="1006" y="292"/>
                    <a:pt x="1012" y="290"/>
                    <a:pt x="1018" y="288"/>
                  </a:cubicBezTo>
                  <a:cubicBezTo>
                    <a:pt x="1029" y="283"/>
                    <a:pt x="1023" y="283"/>
                    <a:pt x="1031" y="279"/>
                  </a:cubicBezTo>
                  <a:cubicBezTo>
                    <a:pt x="1039" y="275"/>
                    <a:pt x="1048" y="274"/>
                    <a:pt x="1051" y="269"/>
                  </a:cubicBezTo>
                  <a:cubicBezTo>
                    <a:pt x="1053" y="263"/>
                    <a:pt x="1064" y="264"/>
                    <a:pt x="1073" y="261"/>
                  </a:cubicBezTo>
                  <a:cubicBezTo>
                    <a:pt x="1082" y="257"/>
                    <a:pt x="1083" y="255"/>
                    <a:pt x="1091" y="255"/>
                  </a:cubicBezTo>
                  <a:cubicBezTo>
                    <a:pt x="1108" y="256"/>
                    <a:pt x="1115" y="251"/>
                    <a:pt x="1123" y="245"/>
                  </a:cubicBezTo>
                  <a:cubicBezTo>
                    <a:pt x="1129" y="241"/>
                    <a:pt x="1136" y="238"/>
                    <a:pt x="1139" y="238"/>
                  </a:cubicBezTo>
                  <a:cubicBezTo>
                    <a:pt x="1148" y="244"/>
                    <a:pt x="1157" y="241"/>
                    <a:pt x="1164" y="238"/>
                  </a:cubicBezTo>
                  <a:cubicBezTo>
                    <a:pt x="1176" y="232"/>
                    <a:pt x="1182" y="222"/>
                    <a:pt x="1184" y="213"/>
                  </a:cubicBezTo>
                  <a:cubicBezTo>
                    <a:pt x="1186" y="205"/>
                    <a:pt x="1211" y="212"/>
                    <a:pt x="1226" y="204"/>
                  </a:cubicBezTo>
                  <a:cubicBezTo>
                    <a:pt x="1241" y="196"/>
                    <a:pt x="1241" y="200"/>
                    <a:pt x="1258" y="197"/>
                  </a:cubicBezTo>
                  <a:cubicBezTo>
                    <a:pt x="1271" y="190"/>
                    <a:pt x="1265" y="184"/>
                    <a:pt x="1265" y="180"/>
                  </a:cubicBezTo>
                  <a:cubicBezTo>
                    <a:pt x="1253" y="177"/>
                    <a:pt x="1249" y="178"/>
                    <a:pt x="1249" y="178"/>
                  </a:cubicBezTo>
                  <a:cubicBezTo>
                    <a:pt x="1246" y="178"/>
                    <a:pt x="1230" y="178"/>
                    <a:pt x="1207" y="179"/>
                  </a:cubicBezTo>
                  <a:cubicBezTo>
                    <a:pt x="1184" y="179"/>
                    <a:pt x="1188" y="168"/>
                    <a:pt x="1193" y="163"/>
                  </a:cubicBezTo>
                  <a:cubicBezTo>
                    <a:pt x="1200" y="158"/>
                    <a:pt x="1186" y="147"/>
                    <a:pt x="1177" y="143"/>
                  </a:cubicBezTo>
                  <a:cubicBezTo>
                    <a:pt x="1167" y="139"/>
                    <a:pt x="1169" y="121"/>
                    <a:pt x="1170" y="117"/>
                  </a:cubicBezTo>
                  <a:cubicBezTo>
                    <a:pt x="1170" y="112"/>
                    <a:pt x="1171" y="105"/>
                    <a:pt x="1167" y="103"/>
                  </a:cubicBezTo>
                  <a:cubicBezTo>
                    <a:pt x="1164" y="101"/>
                    <a:pt x="1149" y="93"/>
                    <a:pt x="1138" y="89"/>
                  </a:cubicBezTo>
                  <a:cubicBezTo>
                    <a:pt x="1127" y="85"/>
                    <a:pt x="1117" y="75"/>
                    <a:pt x="1113" y="67"/>
                  </a:cubicBezTo>
                  <a:cubicBezTo>
                    <a:pt x="1117" y="62"/>
                    <a:pt x="1121" y="65"/>
                    <a:pt x="1125" y="69"/>
                  </a:cubicBezTo>
                  <a:cubicBezTo>
                    <a:pt x="1127" y="72"/>
                    <a:pt x="1130" y="73"/>
                    <a:pt x="1134" y="73"/>
                  </a:cubicBezTo>
                  <a:cubicBezTo>
                    <a:pt x="1138" y="73"/>
                    <a:pt x="1143" y="71"/>
                    <a:pt x="1150" y="71"/>
                  </a:cubicBezTo>
                  <a:cubicBezTo>
                    <a:pt x="1166" y="70"/>
                    <a:pt x="1183" y="76"/>
                    <a:pt x="1189" y="78"/>
                  </a:cubicBezTo>
                  <a:cubicBezTo>
                    <a:pt x="1195" y="81"/>
                    <a:pt x="1195" y="87"/>
                    <a:pt x="1202" y="87"/>
                  </a:cubicBezTo>
                  <a:cubicBezTo>
                    <a:pt x="1208" y="87"/>
                    <a:pt x="1217" y="84"/>
                    <a:pt x="1236" y="84"/>
                  </a:cubicBezTo>
                  <a:cubicBezTo>
                    <a:pt x="1245" y="84"/>
                    <a:pt x="1249" y="85"/>
                    <a:pt x="1252" y="85"/>
                  </a:cubicBezTo>
                  <a:cubicBezTo>
                    <a:pt x="1256" y="86"/>
                    <a:pt x="1258" y="86"/>
                    <a:pt x="1261" y="86"/>
                  </a:cubicBezTo>
                  <a:cubicBezTo>
                    <a:pt x="1278" y="83"/>
                    <a:pt x="1279" y="85"/>
                    <a:pt x="1282" y="86"/>
                  </a:cubicBezTo>
                  <a:cubicBezTo>
                    <a:pt x="1287" y="88"/>
                    <a:pt x="1300" y="97"/>
                    <a:pt x="1317" y="103"/>
                  </a:cubicBezTo>
                  <a:cubicBezTo>
                    <a:pt x="1324" y="105"/>
                    <a:pt x="1329" y="106"/>
                    <a:pt x="1332" y="106"/>
                  </a:cubicBezTo>
                  <a:cubicBezTo>
                    <a:pt x="1338" y="106"/>
                    <a:pt x="1341" y="104"/>
                    <a:pt x="1343" y="101"/>
                  </a:cubicBezTo>
                  <a:cubicBezTo>
                    <a:pt x="1348" y="97"/>
                    <a:pt x="1349" y="89"/>
                    <a:pt x="1347" y="83"/>
                  </a:cubicBezTo>
                  <a:cubicBezTo>
                    <a:pt x="1345" y="78"/>
                    <a:pt x="1372" y="74"/>
                    <a:pt x="1377" y="70"/>
                  </a:cubicBezTo>
                  <a:cubicBezTo>
                    <a:pt x="1388" y="68"/>
                    <a:pt x="1393" y="70"/>
                    <a:pt x="1402" y="71"/>
                  </a:cubicBezTo>
                  <a:cubicBezTo>
                    <a:pt x="1410" y="72"/>
                    <a:pt x="1415" y="73"/>
                    <a:pt x="1419" y="73"/>
                  </a:cubicBezTo>
                  <a:cubicBezTo>
                    <a:pt x="1423" y="73"/>
                    <a:pt x="1426" y="72"/>
                    <a:pt x="1430" y="70"/>
                  </a:cubicBezTo>
                  <a:cubicBezTo>
                    <a:pt x="1433" y="68"/>
                    <a:pt x="1437" y="68"/>
                    <a:pt x="1440" y="68"/>
                  </a:cubicBezTo>
                  <a:cubicBezTo>
                    <a:pt x="1459" y="65"/>
                    <a:pt x="1474" y="63"/>
                    <a:pt x="1479" y="63"/>
                  </a:cubicBezTo>
                  <a:cubicBezTo>
                    <a:pt x="1484" y="63"/>
                    <a:pt x="1494" y="61"/>
                    <a:pt x="1496" y="56"/>
                  </a:cubicBezTo>
                  <a:cubicBezTo>
                    <a:pt x="1498" y="52"/>
                    <a:pt x="1515" y="51"/>
                    <a:pt x="1520" y="49"/>
                  </a:cubicBezTo>
                  <a:cubicBezTo>
                    <a:pt x="1524" y="47"/>
                    <a:pt x="1529" y="45"/>
                    <a:pt x="1537" y="45"/>
                  </a:cubicBezTo>
                  <a:cubicBezTo>
                    <a:pt x="1546" y="45"/>
                    <a:pt x="1553" y="45"/>
                    <a:pt x="1564" y="42"/>
                  </a:cubicBezTo>
                  <a:cubicBezTo>
                    <a:pt x="1575" y="38"/>
                    <a:pt x="1575" y="33"/>
                    <a:pt x="1579" y="30"/>
                  </a:cubicBezTo>
                  <a:cubicBezTo>
                    <a:pt x="1583" y="28"/>
                    <a:pt x="1589" y="26"/>
                    <a:pt x="1602" y="20"/>
                  </a:cubicBezTo>
                  <a:cubicBezTo>
                    <a:pt x="1614" y="14"/>
                    <a:pt x="1607" y="12"/>
                    <a:pt x="1597" y="5"/>
                  </a:cubicBezTo>
                  <a:cubicBezTo>
                    <a:pt x="1591" y="1"/>
                    <a:pt x="1597" y="0"/>
                    <a:pt x="1607" y="1"/>
                  </a:cubicBezTo>
                  <a:cubicBezTo>
                    <a:pt x="1614" y="1"/>
                    <a:pt x="1624" y="1"/>
                    <a:pt x="1632" y="1"/>
                  </a:cubicBezTo>
                  <a:cubicBezTo>
                    <a:pt x="1641" y="1"/>
                    <a:pt x="1647" y="1"/>
                    <a:pt x="1652" y="1"/>
                  </a:cubicBezTo>
                  <a:cubicBezTo>
                    <a:pt x="1657" y="1"/>
                    <a:pt x="1661" y="1"/>
                    <a:pt x="1665" y="2"/>
                  </a:cubicBezTo>
                  <a:cubicBezTo>
                    <a:pt x="1674" y="4"/>
                    <a:pt x="1680" y="16"/>
                    <a:pt x="1678" y="18"/>
                  </a:cubicBezTo>
                  <a:cubicBezTo>
                    <a:pt x="1676" y="21"/>
                    <a:pt x="1673" y="34"/>
                    <a:pt x="1668" y="38"/>
                  </a:cubicBezTo>
                  <a:cubicBezTo>
                    <a:pt x="1664" y="43"/>
                    <a:pt x="1666" y="45"/>
                    <a:pt x="1674" y="45"/>
                  </a:cubicBezTo>
                  <a:cubicBezTo>
                    <a:pt x="1682" y="45"/>
                    <a:pt x="1685" y="46"/>
                    <a:pt x="1700" y="47"/>
                  </a:cubicBezTo>
                  <a:cubicBezTo>
                    <a:pt x="1714" y="49"/>
                    <a:pt x="1712" y="54"/>
                    <a:pt x="1709" y="61"/>
                  </a:cubicBezTo>
                  <a:cubicBezTo>
                    <a:pt x="1705" y="69"/>
                    <a:pt x="1718" y="75"/>
                    <a:pt x="1723" y="76"/>
                  </a:cubicBezTo>
                  <a:cubicBezTo>
                    <a:pt x="1728" y="78"/>
                    <a:pt x="1720" y="85"/>
                    <a:pt x="1719" y="89"/>
                  </a:cubicBezTo>
                  <a:cubicBezTo>
                    <a:pt x="1718" y="93"/>
                    <a:pt x="1708" y="95"/>
                    <a:pt x="1697" y="98"/>
                  </a:cubicBezTo>
                  <a:cubicBezTo>
                    <a:pt x="1685" y="101"/>
                    <a:pt x="1689" y="105"/>
                    <a:pt x="1692" y="108"/>
                  </a:cubicBezTo>
                  <a:cubicBezTo>
                    <a:pt x="1696" y="112"/>
                    <a:pt x="1691" y="120"/>
                    <a:pt x="1687" y="125"/>
                  </a:cubicBezTo>
                  <a:cubicBezTo>
                    <a:pt x="1683" y="131"/>
                    <a:pt x="1671" y="143"/>
                    <a:pt x="1666" y="149"/>
                  </a:cubicBezTo>
                  <a:cubicBezTo>
                    <a:pt x="1661" y="154"/>
                    <a:pt x="1678" y="170"/>
                    <a:pt x="1679" y="175"/>
                  </a:cubicBezTo>
                  <a:cubicBezTo>
                    <a:pt x="1680" y="179"/>
                    <a:pt x="1694" y="182"/>
                    <a:pt x="1695" y="191"/>
                  </a:cubicBezTo>
                  <a:cubicBezTo>
                    <a:pt x="1696" y="200"/>
                    <a:pt x="1693" y="205"/>
                    <a:pt x="1698" y="209"/>
                  </a:cubicBezTo>
                  <a:cubicBezTo>
                    <a:pt x="1702" y="214"/>
                    <a:pt x="1705" y="219"/>
                    <a:pt x="1715" y="221"/>
                  </a:cubicBezTo>
                  <a:cubicBezTo>
                    <a:pt x="1726" y="223"/>
                    <a:pt x="1726" y="229"/>
                    <a:pt x="1739" y="234"/>
                  </a:cubicBezTo>
                  <a:cubicBezTo>
                    <a:pt x="1752" y="240"/>
                    <a:pt x="1760" y="245"/>
                    <a:pt x="1772" y="246"/>
                  </a:cubicBezTo>
                  <a:cubicBezTo>
                    <a:pt x="1777" y="246"/>
                    <a:pt x="1781" y="247"/>
                    <a:pt x="1784" y="248"/>
                  </a:cubicBezTo>
                  <a:cubicBezTo>
                    <a:pt x="1790" y="249"/>
                    <a:pt x="1794" y="250"/>
                    <a:pt x="1799" y="252"/>
                  </a:cubicBezTo>
                  <a:cubicBezTo>
                    <a:pt x="1810" y="252"/>
                    <a:pt x="1817" y="249"/>
                    <a:pt x="1827" y="249"/>
                  </a:cubicBezTo>
                  <a:cubicBezTo>
                    <a:pt x="1840" y="248"/>
                    <a:pt x="1836" y="247"/>
                    <a:pt x="1839" y="239"/>
                  </a:cubicBezTo>
                  <a:cubicBezTo>
                    <a:pt x="1840" y="234"/>
                    <a:pt x="1844" y="234"/>
                    <a:pt x="1847" y="234"/>
                  </a:cubicBezTo>
                  <a:cubicBezTo>
                    <a:pt x="1859" y="231"/>
                    <a:pt x="1864" y="230"/>
                    <a:pt x="1870" y="230"/>
                  </a:cubicBezTo>
                  <a:cubicBezTo>
                    <a:pt x="1874" y="230"/>
                    <a:pt x="1877" y="230"/>
                    <a:pt x="1881" y="231"/>
                  </a:cubicBezTo>
                  <a:cubicBezTo>
                    <a:pt x="1895" y="231"/>
                    <a:pt x="1898" y="230"/>
                    <a:pt x="1898" y="228"/>
                  </a:cubicBezTo>
                  <a:cubicBezTo>
                    <a:pt x="1898" y="224"/>
                    <a:pt x="1910" y="225"/>
                    <a:pt x="1910" y="224"/>
                  </a:cubicBezTo>
                  <a:cubicBezTo>
                    <a:pt x="1911" y="222"/>
                    <a:pt x="1918" y="220"/>
                    <a:pt x="1931" y="220"/>
                  </a:cubicBezTo>
                  <a:cubicBezTo>
                    <a:pt x="1953" y="221"/>
                    <a:pt x="1962" y="215"/>
                    <a:pt x="1969" y="209"/>
                  </a:cubicBezTo>
                  <a:cubicBezTo>
                    <a:pt x="1973" y="205"/>
                    <a:pt x="1981" y="204"/>
                    <a:pt x="1986" y="204"/>
                  </a:cubicBezTo>
                  <a:cubicBezTo>
                    <a:pt x="1991" y="204"/>
                    <a:pt x="1998" y="202"/>
                    <a:pt x="2006" y="202"/>
                  </a:cubicBezTo>
                  <a:cubicBezTo>
                    <a:pt x="2020" y="205"/>
                    <a:pt x="2026" y="208"/>
                    <a:pt x="2036" y="208"/>
                  </a:cubicBezTo>
                  <a:cubicBezTo>
                    <a:pt x="2053" y="207"/>
                    <a:pt x="2066" y="205"/>
                    <a:pt x="2078" y="205"/>
                  </a:cubicBezTo>
                  <a:cubicBezTo>
                    <a:pt x="2092" y="205"/>
                    <a:pt x="2116" y="210"/>
                    <a:pt x="2133" y="210"/>
                  </a:cubicBezTo>
                  <a:cubicBezTo>
                    <a:pt x="2156" y="207"/>
                    <a:pt x="2141" y="194"/>
                    <a:pt x="2133" y="190"/>
                  </a:cubicBezTo>
                  <a:cubicBezTo>
                    <a:pt x="2124" y="185"/>
                    <a:pt x="2132" y="178"/>
                    <a:pt x="2134" y="176"/>
                  </a:cubicBezTo>
                  <a:cubicBezTo>
                    <a:pt x="2135" y="174"/>
                    <a:pt x="2144" y="170"/>
                    <a:pt x="2150" y="170"/>
                  </a:cubicBezTo>
                  <a:cubicBezTo>
                    <a:pt x="2157" y="174"/>
                    <a:pt x="2165" y="176"/>
                    <a:pt x="2173" y="176"/>
                  </a:cubicBezTo>
                  <a:cubicBezTo>
                    <a:pt x="2205" y="175"/>
                    <a:pt x="2210" y="174"/>
                    <a:pt x="2214" y="172"/>
                  </a:cubicBezTo>
                  <a:cubicBezTo>
                    <a:pt x="2218" y="170"/>
                    <a:pt x="2221" y="169"/>
                    <a:pt x="2226" y="169"/>
                  </a:cubicBezTo>
                  <a:cubicBezTo>
                    <a:pt x="2235" y="169"/>
                    <a:pt x="2241" y="169"/>
                    <a:pt x="2248" y="168"/>
                  </a:cubicBezTo>
                  <a:cubicBezTo>
                    <a:pt x="2251" y="167"/>
                    <a:pt x="2254" y="167"/>
                    <a:pt x="2257" y="167"/>
                  </a:cubicBezTo>
                  <a:cubicBezTo>
                    <a:pt x="2270" y="167"/>
                    <a:pt x="2276" y="174"/>
                    <a:pt x="2286" y="177"/>
                  </a:cubicBezTo>
                  <a:cubicBezTo>
                    <a:pt x="2299" y="181"/>
                    <a:pt x="2304" y="183"/>
                    <a:pt x="2310" y="184"/>
                  </a:cubicBezTo>
                  <a:cubicBezTo>
                    <a:pt x="2318" y="185"/>
                    <a:pt x="2331" y="191"/>
                    <a:pt x="2341" y="193"/>
                  </a:cubicBezTo>
                  <a:cubicBezTo>
                    <a:pt x="2358" y="194"/>
                    <a:pt x="2376" y="189"/>
                    <a:pt x="2387" y="187"/>
                  </a:cubicBezTo>
                  <a:cubicBezTo>
                    <a:pt x="2398" y="185"/>
                    <a:pt x="2404" y="182"/>
                    <a:pt x="2409" y="182"/>
                  </a:cubicBezTo>
                  <a:cubicBezTo>
                    <a:pt x="2416" y="183"/>
                    <a:pt x="2425" y="185"/>
                    <a:pt x="2432" y="185"/>
                  </a:cubicBezTo>
                  <a:cubicBezTo>
                    <a:pt x="2442" y="183"/>
                    <a:pt x="2448" y="182"/>
                    <a:pt x="2453" y="182"/>
                  </a:cubicBezTo>
                  <a:cubicBezTo>
                    <a:pt x="2457" y="182"/>
                    <a:pt x="2462" y="183"/>
                    <a:pt x="2464" y="185"/>
                  </a:cubicBezTo>
                  <a:cubicBezTo>
                    <a:pt x="2470" y="190"/>
                    <a:pt x="2469" y="190"/>
                    <a:pt x="2479" y="190"/>
                  </a:cubicBezTo>
                  <a:cubicBezTo>
                    <a:pt x="2499" y="190"/>
                    <a:pt x="2506" y="190"/>
                    <a:pt x="2517" y="184"/>
                  </a:cubicBezTo>
                  <a:cubicBezTo>
                    <a:pt x="2527" y="178"/>
                    <a:pt x="2546" y="172"/>
                    <a:pt x="2547" y="169"/>
                  </a:cubicBezTo>
                  <a:cubicBezTo>
                    <a:pt x="2548" y="167"/>
                    <a:pt x="2563" y="151"/>
                    <a:pt x="2567" y="147"/>
                  </a:cubicBezTo>
                  <a:cubicBezTo>
                    <a:pt x="2571" y="142"/>
                    <a:pt x="2575" y="134"/>
                    <a:pt x="2581" y="128"/>
                  </a:cubicBezTo>
                  <a:cubicBezTo>
                    <a:pt x="2586" y="123"/>
                    <a:pt x="2599" y="122"/>
                    <a:pt x="2608" y="113"/>
                  </a:cubicBezTo>
                  <a:cubicBezTo>
                    <a:pt x="2617" y="104"/>
                    <a:pt x="2618" y="101"/>
                    <a:pt x="2630" y="97"/>
                  </a:cubicBezTo>
                  <a:cubicBezTo>
                    <a:pt x="2642" y="93"/>
                    <a:pt x="2640" y="86"/>
                    <a:pt x="2640" y="85"/>
                  </a:cubicBezTo>
                  <a:cubicBezTo>
                    <a:pt x="2642" y="83"/>
                    <a:pt x="2659" y="76"/>
                    <a:pt x="2663" y="74"/>
                  </a:cubicBezTo>
                  <a:cubicBezTo>
                    <a:pt x="2664" y="74"/>
                    <a:pt x="2666" y="72"/>
                    <a:pt x="2667" y="69"/>
                  </a:cubicBezTo>
                  <a:cubicBezTo>
                    <a:pt x="2675" y="73"/>
                    <a:pt x="2675" y="73"/>
                    <a:pt x="2675" y="73"/>
                  </a:cubicBezTo>
                  <a:cubicBezTo>
                    <a:pt x="2678" y="66"/>
                    <a:pt x="2678" y="66"/>
                    <a:pt x="2678" y="66"/>
                  </a:cubicBezTo>
                  <a:cubicBezTo>
                    <a:pt x="2687" y="61"/>
                    <a:pt x="2687" y="61"/>
                    <a:pt x="2687" y="61"/>
                  </a:cubicBezTo>
                  <a:cubicBezTo>
                    <a:pt x="2688" y="62"/>
                    <a:pt x="2707" y="68"/>
                    <a:pt x="2711" y="71"/>
                  </a:cubicBezTo>
                  <a:cubicBezTo>
                    <a:pt x="2714" y="74"/>
                    <a:pt x="2721" y="87"/>
                    <a:pt x="2721" y="88"/>
                  </a:cubicBezTo>
                  <a:cubicBezTo>
                    <a:pt x="2731" y="91"/>
                    <a:pt x="2731" y="91"/>
                    <a:pt x="2731" y="91"/>
                  </a:cubicBezTo>
                  <a:cubicBezTo>
                    <a:pt x="2731" y="102"/>
                    <a:pt x="2731" y="102"/>
                    <a:pt x="2731" y="102"/>
                  </a:cubicBezTo>
                  <a:cubicBezTo>
                    <a:pt x="2728" y="118"/>
                    <a:pt x="2728" y="118"/>
                    <a:pt x="2728" y="118"/>
                  </a:cubicBezTo>
                  <a:cubicBezTo>
                    <a:pt x="2739" y="145"/>
                    <a:pt x="2739" y="145"/>
                    <a:pt x="2739" y="145"/>
                  </a:cubicBezTo>
                  <a:cubicBezTo>
                    <a:pt x="2756" y="174"/>
                    <a:pt x="2756" y="174"/>
                    <a:pt x="2756" y="174"/>
                  </a:cubicBezTo>
                  <a:cubicBezTo>
                    <a:pt x="2766" y="191"/>
                    <a:pt x="2766" y="191"/>
                    <a:pt x="2766" y="191"/>
                  </a:cubicBezTo>
                  <a:cubicBezTo>
                    <a:pt x="2764" y="201"/>
                    <a:pt x="2764" y="201"/>
                    <a:pt x="2764" y="201"/>
                  </a:cubicBezTo>
                  <a:cubicBezTo>
                    <a:pt x="2777" y="201"/>
                    <a:pt x="2777" y="201"/>
                    <a:pt x="2777" y="201"/>
                  </a:cubicBezTo>
                  <a:cubicBezTo>
                    <a:pt x="2787" y="214"/>
                    <a:pt x="2787" y="214"/>
                    <a:pt x="2787" y="214"/>
                  </a:cubicBezTo>
                  <a:cubicBezTo>
                    <a:pt x="2805" y="220"/>
                    <a:pt x="2805" y="220"/>
                    <a:pt x="2805" y="220"/>
                  </a:cubicBezTo>
                  <a:cubicBezTo>
                    <a:pt x="2842" y="223"/>
                    <a:pt x="2842" y="223"/>
                    <a:pt x="2842" y="223"/>
                  </a:cubicBezTo>
                  <a:cubicBezTo>
                    <a:pt x="2858" y="230"/>
                    <a:pt x="2858" y="230"/>
                    <a:pt x="2858" y="230"/>
                  </a:cubicBezTo>
                  <a:cubicBezTo>
                    <a:pt x="2858" y="241"/>
                    <a:pt x="2858" y="241"/>
                    <a:pt x="2858" y="241"/>
                  </a:cubicBezTo>
                  <a:cubicBezTo>
                    <a:pt x="2851" y="251"/>
                    <a:pt x="2851" y="251"/>
                    <a:pt x="2851" y="251"/>
                  </a:cubicBezTo>
                  <a:cubicBezTo>
                    <a:pt x="2838" y="256"/>
                    <a:pt x="2838" y="256"/>
                    <a:pt x="2838" y="256"/>
                  </a:cubicBezTo>
                  <a:cubicBezTo>
                    <a:pt x="2849" y="260"/>
                    <a:pt x="2849" y="260"/>
                    <a:pt x="2849" y="260"/>
                  </a:cubicBezTo>
                  <a:cubicBezTo>
                    <a:pt x="2834" y="270"/>
                    <a:pt x="2834" y="270"/>
                    <a:pt x="2834" y="270"/>
                  </a:cubicBezTo>
                  <a:cubicBezTo>
                    <a:pt x="2820" y="278"/>
                    <a:pt x="2820" y="278"/>
                    <a:pt x="2820" y="278"/>
                  </a:cubicBezTo>
                  <a:cubicBezTo>
                    <a:pt x="2838" y="278"/>
                    <a:pt x="2838" y="278"/>
                    <a:pt x="2838" y="278"/>
                  </a:cubicBezTo>
                  <a:cubicBezTo>
                    <a:pt x="2834" y="287"/>
                    <a:pt x="2834" y="287"/>
                    <a:pt x="2834" y="287"/>
                  </a:cubicBezTo>
                  <a:cubicBezTo>
                    <a:pt x="2821" y="290"/>
                    <a:pt x="2821" y="290"/>
                    <a:pt x="2821" y="290"/>
                  </a:cubicBezTo>
                  <a:cubicBezTo>
                    <a:pt x="2802" y="290"/>
                    <a:pt x="2802" y="290"/>
                    <a:pt x="2802" y="290"/>
                  </a:cubicBezTo>
                  <a:cubicBezTo>
                    <a:pt x="2793" y="290"/>
                    <a:pt x="2793" y="290"/>
                    <a:pt x="2793" y="290"/>
                  </a:cubicBezTo>
                  <a:cubicBezTo>
                    <a:pt x="2785" y="303"/>
                    <a:pt x="2785" y="303"/>
                    <a:pt x="2785" y="303"/>
                  </a:cubicBezTo>
                  <a:cubicBezTo>
                    <a:pt x="2772" y="312"/>
                    <a:pt x="2772" y="312"/>
                    <a:pt x="2772" y="312"/>
                  </a:cubicBezTo>
                  <a:cubicBezTo>
                    <a:pt x="2762" y="325"/>
                    <a:pt x="2762" y="325"/>
                    <a:pt x="2762" y="325"/>
                  </a:cubicBezTo>
                  <a:cubicBezTo>
                    <a:pt x="2760" y="336"/>
                    <a:pt x="2760" y="336"/>
                    <a:pt x="2760" y="336"/>
                  </a:cubicBezTo>
                  <a:cubicBezTo>
                    <a:pt x="2756" y="344"/>
                    <a:pt x="2756" y="344"/>
                    <a:pt x="2756" y="344"/>
                  </a:cubicBezTo>
                  <a:cubicBezTo>
                    <a:pt x="2741" y="348"/>
                    <a:pt x="2741" y="348"/>
                    <a:pt x="2741" y="348"/>
                  </a:cubicBezTo>
                  <a:cubicBezTo>
                    <a:pt x="2727" y="350"/>
                    <a:pt x="2727" y="350"/>
                    <a:pt x="2727" y="350"/>
                  </a:cubicBezTo>
                  <a:cubicBezTo>
                    <a:pt x="2715" y="347"/>
                    <a:pt x="2715" y="347"/>
                    <a:pt x="2715" y="347"/>
                  </a:cubicBezTo>
                  <a:cubicBezTo>
                    <a:pt x="2708" y="338"/>
                    <a:pt x="2708" y="338"/>
                    <a:pt x="2708" y="338"/>
                  </a:cubicBezTo>
                  <a:cubicBezTo>
                    <a:pt x="2696" y="355"/>
                    <a:pt x="2696" y="355"/>
                    <a:pt x="2696" y="355"/>
                  </a:cubicBezTo>
                  <a:cubicBezTo>
                    <a:pt x="2681" y="359"/>
                    <a:pt x="2681" y="359"/>
                    <a:pt x="2681" y="359"/>
                  </a:cubicBezTo>
                  <a:cubicBezTo>
                    <a:pt x="2675" y="363"/>
                    <a:pt x="2675" y="363"/>
                    <a:pt x="2675" y="363"/>
                  </a:cubicBezTo>
                  <a:cubicBezTo>
                    <a:pt x="2692" y="368"/>
                    <a:pt x="2692" y="368"/>
                    <a:pt x="2692" y="368"/>
                  </a:cubicBezTo>
                  <a:cubicBezTo>
                    <a:pt x="2694" y="379"/>
                    <a:pt x="2694" y="379"/>
                    <a:pt x="2694" y="379"/>
                  </a:cubicBezTo>
                  <a:cubicBezTo>
                    <a:pt x="2684" y="391"/>
                    <a:pt x="2684" y="391"/>
                    <a:pt x="2684" y="391"/>
                  </a:cubicBezTo>
                  <a:cubicBezTo>
                    <a:pt x="2694" y="394"/>
                    <a:pt x="2694" y="394"/>
                    <a:pt x="2694" y="394"/>
                  </a:cubicBezTo>
                  <a:cubicBezTo>
                    <a:pt x="2698" y="404"/>
                    <a:pt x="2698" y="404"/>
                    <a:pt x="2698" y="404"/>
                  </a:cubicBezTo>
                  <a:cubicBezTo>
                    <a:pt x="2711" y="400"/>
                    <a:pt x="2711" y="400"/>
                    <a:pt x="2711" y="400"/>
                  </a:cubicBezTo>
                  <a:cubicBezTo>
                    <a:pt x="2723" y="393"/>
                    <a:pt x="2723" y="393"/>
                    <a:pt x="2723" y="393"/>
                  </a:cubicBezTo>
                  <a:cubicBezTo>
                    <a:pt x="2732" y="400"/>
                    <a:pt x="2732" y="400"/>
                    <a:pt x="2732" y="400"/>
                  </a:cubicBezTo>
                  <a:cubicBezTo>
                    <a:pt x="2730" y="413"/>
                    <a:pt x="2730" y="413"/>
                    <a:pt x="2730" y="413"/>
                  </a:cubicBezTo>
                  <a:cubicBezTo>
                    <a:pt x="2730" y="425"/>
                    <a:pt x="2730" y="425"/>
                    <a:pt x="2730" y="425"/>
                  </a:cubicBezTo>
                  <a:cubicBezTo>
                    <a:pt x="2742" y="434"/>
                    <a:pt x="2742" y="434"/>
                    <a:pt x="2742" y="434"/>
                  </a:cubicBezTo>
                  <a:cubicBezTo>
                    <a:pt x="2743" y="441"/>
                    <a:pt x="2743" y="441"/>
                    <a:pt x="2743" y="441"/>
                  </a:cubicBezTo>
                  <a:cubicBezTo>
                    <a:pt x="2743" y="454"/>
                    <a:pt x="2743" y="454"/>
                    <a:pt x="2743" y="454"/>
                  </a:cubicBezTo>
                  <a:cubicBezTo>
                    <a:pt x="2764" y="454"/>
                    <a:pt x="2764" y="454"/>
                    <a:pt x="2764" y="454"/>
                  </a:cubicBezTo>
                  <a:cubicBezTo>
                    <a:pt x="2773" y="454"/>
                    <a:pt x="2773" y="454"/>
                    <a:pt x="2773" y="454"/>
                  </a:cubicBezTo>
                  <a:cubicBezTo>
                    <a:pt x="2789" y="459"/>
                    <a:pt x="2789" y="459"/>
                    <a:pt x="2789" y="459"/>
                  </a:cubicBezTo>
                  <a:cubicBezTo>
                    <a:pt x="2810" y="455"/>
                    <a:pt x="2810" y="455"/>
                    <a:pt x="2810" y="455"/>
                  </a:cubicBezTo>
                  <a:cubicBezTo>
                    <a:pt x="2826" y="451"/>
                    <a:pt x="2826" y="451"/>
                    <a:pt x="2826" y="451"/>
                  </a:cubicBezTo>
                  <a:cubicBezTo>
                    <a:pt x="2839" y="458"/>
                    <a:pt x="2839" y="458"/>
                    <a:pt x="2839" y="458"/>
                  </a:cubicBezTo>
                  <a:cubicBezTo>
                    <a:pt x="2839" y="463"/>
                    <a:pt x="2839" y="463"/>
                    <a:pt x="2839" y="463"/>
                  </a:cubicBezTo>
                  <a:cubicBezTo>
                    <a:pt x="2839" y="469"/>
                    <a:pt x="2839" y="469"/>
                    <a:pt x="2839" y="469"/>
                  </a:cubicBezTo>
                  <a:cubicBezTo>
                    <a:pt x="2844" y="462"/>
                    <a:pt x="2844" y="462"/>
                    <a:pt x="2844" y="462"/>
                  </a:cubicBezTo>
                  <a:cubicBezTo>
                    <a:pt x="2877" y="454"/>
                    <a:pt x="2877" y="454"/>
                    <a:pt x="2877" y="454"/>
                  </a:cubicBezTo>
                  <a:cubicBezTo>
                    <a:pt x="2904" y="447"/>
                    <a:pt x="2904" y="447"/>
                    <a:pt x="2904" y="447"/>
                  </a:cubicBezTo>
                  <a:cubicBezTo>
                    <a:pt x="2898" y="461"/>
                    <a:pt x="2898" y="461"/>
                    <a:pt x="2898" y="461"/>
                  </a:cubicBezTo>
                  <a:cubicBezTo>
                    <a:pt x="2887" y="476"/>
                    <a:pt x="2887" y="476"/>
                    <a:pt x="2887" y="476"/>
                  </a:cubicBezTo>
                  <a:cubicBezTo>
                    <a:pt x="2883" y="481"/>
                    <a:pt x="2883" y="481"/>
                    <a:pt x="2883" y="481"/>
                  </a:cubicBezTo>
                  <a:cubicBezTo>
                    <a:pt x="2887" y="490"/>
                    <a:pt x="2887" y="490"/>
                    <a:pt x="2887" y="490"/>
                  </a:cubicBezTo>
                  <a:cubicBezTo>
                    <a:pt x="2901" y="477"/>
                    <a:pt x="2901" y="477"/>
                    <a:pt x="2901" y="477"/>
                  </a:cubicBezTo>
                  <a:cubicBezTo>
                    <a:pt x="2914" y="463"/>
                    <a:pt x="2914" y="463"/>
                    <a:pt x="2914" y="463"/>
                  </a:cubicBezTo>
                  <a:cubicBezTo>
                    <a:pt x="2932" y="455"/>
                    <a:pt x="2932" y="455"/>
                    <a:pt x="2932" y="455"/>
                  </a:cubicBezTo>
                  <a:cubicBezTo>
                    <a:pt x="2948" y="453"/>
                    <a:pt x="2948" y="453"/>
                    <a:pt x="2948" y="453"/>
                  </a:cubicBezTo>
                  <a:cubicBezTo>
                    <a:pt x="2972" y="435"/>
                    <a:pt x="2972" y="435"/>
                    <a:pt x="2972" y="435"/>
                  </a:cubicBezTo>
                  <a:cubicBezTo>
                    <a:pt x="2986" y="431"/>
                    <a:pt x="2986" y="431"/>
                    <a:pt x="2986" y="431"/>
                  </a:cubicBezTo>
                  <a:cubicBezTo>
                    <a:pt x="2997" y="430"/>
                    <a:pt x="2997" y="430"/>
                    <a:pt x="2997" y="430"/>
                  </a:cubicBezTo>
                  <a:cubicBezTo>
                    <a:pt x="3014" y="426"/>
                    <a:pt x="3014" y="426"/>
                    <a:pt x="3014" y="426"/>
                  </a:cubicBezTo>
                  <a:cubicBezTo>
                    <a:pt x="3022" y="420"/>
                    <a:pt x="3022" y="420"/>
                    <a:pt x="3022" y="420"/>
                  </a:cubicBezTo>
                  <a:cubicBezTo>
                    <a:pt x="3038" y="411"/>
                    <a:pt x="3038" y="411"/>
                    <a:pt x="3038" y="411"/>
                  </a:cubicBezTo>
                  <a:cubicBezTo>
                    <a:pt x="3035" y="401"/>
                    <a:pt x="3035" y="401"/>
                    <a:pt x="3035" y="401"/>
                  </a:cubicBezTo>
                  <a:cubicBezTo>
                    <a:pt x="3049" y="393"/>
                    <a:pt x="3049" y="393"/>
                    <a:pt x="3049" y="393"/>
                  </a:cubicBezTo>
                  <a:cubicBezTo>
                    <a:pt x="3062" y="383"/>
                    <a:pt x="3062" y="383"/>
                    <a:pt x="3062" y="383"/>
                  </a:cubicBezTo>
                  <a:cubicBezTo>
                    <a:pt x="3075" y="386"/>
                    <a:pt x="3075" y="386"/>
                    <a:pt x="3075" y="386"/>
                  </a:cubicBezTo>
                  <a:cubicBezTo>
                    <a:pt x="3089" y="382"/>
                    <a:pt x="3089" y="382"/>
                    <a:pt x="3089" y="382"/>
                  </a:cubicBezTo>
                  <a:cubicBezTo>
                    <a:pt x="3104" y="387"/>
                    <a:pt x="3104" y="387"/>
                    <a:pt x="3104" y="387"/>
                  </a:cubicBezTo>
                  <a:cubicBezTo>
                    <a:pt x="3119" y="383"/>
                    <a:pt x="3119" y="383"/>
                    <a:pt x="3119" y="383"/>
                  </a:cubicBezTo>
                  <a:cubicBezTo>
                    <a:pt x="3134" y="388"/>
                    <a:pt x="3134" y="388"/>
                    <a:pt x="3134" y="388"/>
                  </a:cubicBezTo>
                  <a:cubicBezTo>
                    <a:pt x="3146" y="381"/>
                    <a:pt x="3146" y="381"/>
                    <a:pt x="3146" y="381"/>
                  </a:cubicBezTo>
                  <a:cubicBezTo>
                    <a:pt x="3162" y="382"/>
                    <a:pt x="3162" y="382"/>
                    <a:pt x="3162" y="382"/>
                  </a:cubicBezTo>
                  <a:cubicBezTo>
                    <a:pt x="3165" y="390"/>
                    <a:pt x="3165" y="390"/>
                    <a:pt x="3165" y="390"/>
                  </a:cubicBezTo>
                  <a:cubicBezTo>
                    <a:pt x="3187" y="390"/>
                    <a:pt x="3187" y="390"/>
                    <a:pt x="3187" y="390"/>
                  </a:cubicBezTo>
                  <a:cubicBezTo>
                    <a:pt x="3204" y="393"/>
                    <a:pt x="3204" y="393"/>
                    <a:pt x="3204" y="393"/>
                  </a:cubicBezTo>
                  <a:cubicBezTo>
                    <a:pt x="3225" y="398"/>
                    <a:pt x="3225" y="398"/>
                    <a:pt x="3225" y="398"/>
                  </a:cubicBezTo>
                  <a:cubicBezTo>
                    <a:pt x="3234" y="406"/>
                    <a:pt x="3234" y="406"/>
                    <a:pt x="3234" y="406"/>
                  </a:cubicBezTo>
                  <a:cubicBezTo>
                    <a:pt x="3255" y="408"/>
                    <a:pt x="3255" y="408"/>
                    <a:pt x="3255" y="408"/>
                  </a:cubicBezTo>
                  <a:cubicBezTo>
                    <a:pt x="3273" y="408"/>
                    <a:pt x="3273" y="408"/>
                    <a:pt x="3273" y="408"/>
                  </a:cubicBezTo>
                  <a:cubicBezTo>
                    <a:pt x="3274" y="420"/>
                    <a:pt x="3274" y="420"/>
                    <a:pt x="3274" y="420"/>
                  </a:cubicBezTo>
                  <a:cubicBezTo>
                    <a:pt x="3289" y="419"/>
                    <a:pt x="3289" y="419"/>
                    <a:pt x="3289" y="419"/>
                  </a:cubicBezTo>
                  <a:cubicBezTo>
                    <a:pt x="3278" y="442"/>
                    <a:pt x="3278" y="442"/>
                    <a:pt x="3278" y="442"/>
                  </a:cubicBezTo>
                  <a:cubicBezTo>
                    <a:pt x="3267" y="454"/>
                    <a:pt x="3267" y="454"/>
                    <a:pt x="3267" y="454"/>
                  </a:cubicBezTo>
                  <a:cubicBezTo>
                    <a:pt x="3274" y="468"/>
                    <a:pt x="3274" y="468"/>
                    <a:pt x="3274" y="468"/>
                  </a:cubicBezTo>
                  <a:cubicBezTo>
                    <a:pt x="3252" y="486"/>
                    <a:pt x="3252" y="486"/>
                    <a:pt x="3252" y="486"/>
                  </a:cubicBezTo>
                  <a:cubicBezTo>
                    <a:pt x="3242" y="502"/>
                    <a:pt x="3242" y="502"/>
                    <a:pt x="3242" y="502"/>
                  </a:cubicBezTo>
                  <a:cubicBezTo>
                    <a:pt x="3218" y="514"/>
                    <a:pt x="3218" y="514"/>
                    <a:pt x="3218" y="514"/>
                  </a:cubicBezTo>
                  <a:cubicBezTo>
                    <a:pt x="3216" y="533"/>
                    <a:pt x="3216" y="533"/>
                    <a:pt x="3216" y="533"/>
                  </a:cubicBezTo>
                  <a:cubicBezTo>
                    <a:pt x="3194" y="547"/>
                    <a:pt x="3194" y="547"/>
                    <a:pt x="3194" y="547"/>
                  </a:cubicBezTo>
                  <a:cubicBezTo>
                    <a:pt x="3165" y="573"/>
                    <a:pt x="3165" y="573"/>
                    <a:pt x="3165" y="573"/>
                  </a:cubicBezTo>
                  <a:cubicBezTo>
                    <a:pt x="3151" y="589"/>
                    <a:pt x="3151" y="589"/>
                    <a:pt x="3151" y="589"/>
                  </a:cubicBezTo>
                  <a:cubicBezTo>
                    <a:pt x="3127" y="602"/>
                    <a:pt x="3127" y="602"/>
                    <a:pt x="3127" y="602"/>
                  </a:cubicBezTo>
                  <a:cubicBezTo>
                    <a:pt x="3089" y="630"/>
                    <a:pt x="3089" y="630"/>
                    <a:pt x="3089" y="630"/>
                  </a:cubicBezTo>
                  <a:cubicBezTo>
                    <a:pt x="3068" y="630"/>
                    <a:pt x="3068" y="630"/>
                    <a:pt x="3068" y="630"/>
                  </a:cubicBezTo>
                  <a:cubicBezTo>
                    <a:pt x="3033" y="645"/>
                    <a:pt x="3033" y="645"/>
                    <a:pt x="3033" y="645"/>
                  </a:cubicBezTo>
                  <a:cubicBezTo>
                    <a:pt x="3000" y="663"/>
                    <a:pt x="3000" y="663"/>
                    <a:pt x="3000" y="663"/>
                  </a:cubicBezTo>
                  <a:cubicBezTo>
                    <a:pt x="3013" y="669"/>
                    <a:pt x="3013" y="669"/>
                    <a:pt x="3013" y="669"/>
                  </a:cubicBezTo>
                  <a:cubicBezTo>
                    <a:pt x="3029" y="673"/>
                    <a:pt x="3029" y="673"/>
                    <a:pt x="3029" y="673"/>
                  </a:cubicBezTo>
                  <a:cubicBezTo>
                    <a:pt x="3055" y="669"/>
                    <a:pt x="3055" y="669"/>
                    <a:pt x="3055" y="669"/>
                  </a:cubicBezTo>
                  <a:cubicBezTo>
                    <a:pt x="3061" y="682"/>
                    <a:pt x="3061" y="682"/>
                    <a:pt x="3061" y="682"/>
                  </a:cubicBezTo>
                  <a:cubicBezTo>
                    <a:pt x="3073" y="685"/>
                    <a:pt x="3073" y="685"/>
                    <a:pt x="3073" y="685"/>
                  </a:cubicBezTo>
                  <a:cubicBezTo>
                    <a:pt x="3084" y="687"/>
                    <a:pt x="3084" y="687"/>
                    <a:pt x="3084" y="687"/>
                  </a:cubicBezTo>
                  <a:cubicBezTo>
                    <a:pt x="3105" y="695"/>
                    <a:pt x="3105" y="695"/>
                    <a:pt x="3105" y="695"/>
                  </a:cubicBezTo>
                  <a:cubicBezTo>
                    <a:pt x="3103" y="704"/>
                    <a:pt x="3103" y="704"/>
                    <a:pt x="3103" y="704"/>
                  </a:cubicBezTo>
                  <a:cubicBezTo>
                    <a:pt x="3105" y="727"/>
                    <a:pt x="3105" y="727"/>
                    <a:pt x="3105" y="727"/>
                  </a:cubicBezTo>
                  <a:cubicBezTo>
                    <a:pt x="3108" y="737"/>
                    <a:pt x="3108" y="737"/>
                    <a:pt x="3108" y="737"/>
                  </a:cubicBezTo>
                  <a:cubicBezTo>
                    <a:pt x="3100" y="751"/>
                    <a:pt x="3100" y="751"/>
                    <a:pt x="3100" y="751"/>
                  </a:cubicBezTo>
                  <a:cubicBezTo>
                    <a:pt x="3092" y="766"/>
                    <a:pt x="3092" y="766"/>
                    <a:pt x="3092" y="766"/>
                  </a:cubicBezTo>
                  <a:cubicBezTo>
                    <a:pt x="3087" y="784"/>
                    <a:pt x="3087" y="784"/>
                    <a:pt x="3087" y="784"/>
                  </a:cubicBezTo>
                  <a:cubicBezTo>
                    <a:pt x="3067" y="795"/>
                    <a:pt x="3067" y="795"/>
                    <a:pt x="3067" y="795"/>
                  </a:cubicBezTo>
                  <a:cubicBezTo>
                    <a:pt x="3085" y="803"/>
                    <a:pt x="3085" y="803"/>
                    <a:pt x="3085" y="803"/>
                  </a:cubicBezTo>
                  <a:cubicBezTo>
                    <a:pt x="3079" y="812"/>
                    <a:pt x="3079" y="812"/>
                    <a:pt x="3079" y="812"/>
                  </a:cubicBezTo>
                  <a:cubicBezTo>
                    <a:pt x="3097" y="820"/>
                    <a:pt x="3097" y="820"/>
                    <a:pt x="3097" y="820"/>
                  </a:cubicBezTo>
                  <a:cubicBezTo>
                    <a:pt x="3109" y="831"/>
                    <a:pt x="3109" y="831"/>
                    <a:pt x="3109" y="831"/>
                  </a:cubicBezTo>
                  <a:cubicBezTo>
                    <a:pt x="3137" y="851"/>
                    <a:pt x="3137" y="851"/>
                    <a:pt x="3137" y="851"/>
                  </a:cubicBezTo>
                  <a:cubicBezTo>
                    <a:pt x="3155" y="846"/>
                    <a:pt x="3155" y="846"/>
                    <a:pt x="3155" y="846"/>
                  </a:cubicBezTo>
                  <a:cubicBezTo>
                    <a:pt x="3186" y="845"/>
                    <a:pt x="3186" y="845"/>
                    <a:pt x="3186" y="845"/>
                  </a:cubicBezTo>
                  <a:cubicBezTo>
                    <a:pt x="3202" y="852"/>
                    <a:pt x="3202" y="852"/>
                    <a:pt x="3202" y="852"/>
                  </a:cubicBezTo>
                  <a:cubicBezTo>
                    <a:pt x="3192" y="866"/>
                    <a:pt x="3192" y="866"/>
                    <a:pt x="3192" y="866"/>
                  </a:cubicBezTo>
                  <a:cubicBezTo>
                    <a:pt x="3195" y="875"/>
                    <a:pt x="3195" y="875"/>
                    <a:pt x="3195" y="875"/>
                  </a:cubicBezTo>
                  <a:cubicBezTo>
                    <a:pt x="3168" y="875"/>
                    <a:pt x="3168" y="875"/>
                    <a:pt x="3168" y="875"/>
                  </a:cubicBezTo>
                  <a:cubicBezTo>
                    <a:pt x="3151" y="886"/>
                    <a:pt x="3151" y="886"/>
                    <a:pt x="3151" y="886"/>
                  </a:cubicBezTo>
                  <a:cubicBezTo>
                    <a:pt x="3144" y="902"/>
                    <a:pt x="3144" y="902"/>
                    <a:pt x="3144" y="902"/>
                  </a:cubicBezTo>
                  <a:cubicBezTo>
                    <a:pt x="3120" y="913"/>
                    <a:pt x="3120" y="913"/>
                    <a:pt x="3120" y="913"/>
                  </a:cubicBezTo>
                  <a:cubicBezTo>
                    <a:pt x="3136" y="918"/>
                    <a:pt x="3136" y="918"/>
                    <a:pt x="3136" y="918"/>
                  </a:cubicBezTo>
                  <a:cubicBezTo>
                    <a:pt x="3148" y="923"/>
                    <a:pt x="3148" y="923"/>
                    <a:pt x="3148" y="923"/>
                  </a:cubicBezTo>
                  <a:cubicBezTo>
                    <a:pt x="3147" y="935"/>
                    <a:pt x="3147" y="935"/>
                    <a:pt x="3147" y="935"/>
                  </a:cubicBezTo>
                  <a:cubicBezTo>
                    <a:pt x="3159" y="942"/>
                    <a:pt x="3159" y="942"/>
                    <a:pt x="3159" y="942"/>
                  </a:cubicBezTo>
                  <a:cubicBezTo>
                    <a:pt x="3179" y="949"/>
                    <a:pt x="3179" y="949"/>
                    <a:pt x="3179" y="949"/>
                  </a:cubicBezTo>
                  <a:cubicBezTo>
                    <a:pt x="3164" y="961"/>
                    <a:pt x="3164" y="961"/>
                    <a:pt x="3164" y="961"/>
                  </a:cubicBezTo>
                  <a:cubicBezTo>
                    <a:pt x="3187" y="979"/>
                    <a:pt x="3187" y="979"/>
                    <a:pt x="3187" y="979"/>
                  </a:cubicBezTo>
                  <a:cubicBezTo>
                    <a:pt x="3195" y="990"/>
                    <a:pt x="3195" y="990"/>
                    <a:pt x="3195" y="990"/>
                  </a:cubicBezTo>
                  <a:cubicBezTo>
                    <a:pt x="3205" y="990"/>
                    <a:pt x="3205" y="990"/>
                    <a:pt x="3205" y="990"/>
                  </a:cubicBezTo>
                  <a:cubicBezTo>
                    <a:pt x="3222" y="991"/>
                    <a:pt x="3222" y="991"/>
                    <a:pt x="3222" y="991"/>
                  </a:cubicBezTo>
                  <a:cubicBezTo>
                    <a:pt x="3236" y="996"/>
                    <a:pt x="3236" y="996"/>
                    <a:pt x="3236" y="996"/>
                  </a:cubicBezTo>
                  <a:lnTo>
                    <a:pt x="3247" y="1001"/>
                  </a:lnTo>
                  <a:close/>
                  <a:moveTo>
                    <a:pt x="2301" y="216"/>
                  </a:moveTo>
                  <a:cubicBezTo>
                    <a:pt x="2339" y="219"/>
                    <a:pt x="2339" y="219"/>
                    <a:pt x="2339" y="219"/>
                  </a:cubicBezTo>
                  <a:cubicBezTo>
                    <a:pt x="2301" y="216"/>
                    <a:pt x="2301" y="216"/>
                    <a:pt x="2301" y="216"/>
                  </a:cubicBezTo>
                  <a:cubicBezTo>
                    <a:pt x="2283" y="215"/>
                    <a:pt x="2283" y="215"/>
                    <a:pt x="2283" y="215"/>
                  </a:cubicBezTo>
                  <a:cubicBezTo>
                    <a:pt x="2301" y="216"/>
                    <a:pt x="2301" y="216"/>
                    <a:pt x="2301" y="21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0" name="Freeform 665"/>
            <p:cNvSpPr>
              <a:spLocks/>
            </p:cNvSpPr>
            <p:nvPr/>
          </p:nvSpPr>
          <p:spPr bwMode="auto">
            <a:xfrm>
              <a:off x="14094603" y="-1307703"/>
              <a:ext cx="58738" cy="106363"/>
            </a:xfrm>
            <a:custGeom>
              <a:avLst/>
              <a:gdLst>
                <a:gd name="T0" fmla="*/ 36 w 37"/>
                <a:gd name="T1" fmla="*/ 11 h 67"/>
                <a:gd name="T2" fmla="*/ 37 w 37"/>
                <a:gd name="T3" fmla="*/ 67 h 67"/>
                <a:gd name="T4" fmla="*/ 2 w 37"/>
                <a:gd name="T5" fmla="*/ 55 h 67"/>
                <a:gd name="T6" fmla="*/ 0 w 37"/>
                <a:gd name="T7" fmla="*/ 0 h 67"/>
                <a:gd name="T8" fmla="*/ 36 w 37"/>
                <a:gd name="T9" fmla="*/ 11 h 67"/>
              </a:gdLst>
              <a:ahLst/>
              <a:cxnLst>
                <a:cxn ang="0">
                  <a:pos x="T0" y="T1"/>
                </a:cxn>
                <a:cxn ang="0">
                  <a:pos x="T2" y="T3"/>
                </a:cxn>
                <a:cxn ang="0">
                  <a:pos x="T4" y="T5"/>
                </a:cxn>
                <a:cxn ang="0">
                  <a:pos x="T6" y="T7"/>
                </a:cxn>
                <a:cxn ang="0">
                  <a:pos x="T8" y="T9"/>
                </a:cxn>
              </a:cxnLst>
              <a:rect l="0" t="0" r="r" b="b"/>
              <a:pathLst>
                <a:path w="37" h="67">
                  <a:moveTo>
                    <a:pt x="36" y="11"/>
                  </a:moveTo>
                  <a:lnTo>
                    <a:pt x="37" y="67"/>
                  </a:lnTo>
                  <a:lnTo>
                    <a:pt x="2" y="55"/>
                  </a:lnTo>
                  <a:lnTo>
                    <a:pt x="0" y="0"/>
                  </a:lnTo>
                  <a:lnTo>
                    <a:pt x="36"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1" name="Freeform 666"/>
            <p:cNvSpPr>
              <a:spLocks/>
            </p:cNvSpPr>
            <p:nvPr/>
          </p:nvSpPr>
          <p:spPr bwMode="auto">
            <a:xfrm>
              <a:off x="14370828" y="-1309291"/>
              <a:ext cx="11113" cy="101600"/>
            </a:xfrm>
            <a:custGeom>
              <a:avLst/>
              <a:gdLst>
                <a:gd name="T0" fmla="*/ 5 w 7"/>
                <a:gd name="T1" fmla="*/ 0 h 64"/>
                <a:gd name="T2" fmla="*/ 7 w 7"/>
                <a:gd name="T3" fmla="*/ 56 h 64"/>
                <a:gd name="T4" fmla="*/ 2 w 7"/>
                <a:gd name="T5" fmla="*/ 64 h 64"/>
                <a:gd name="T6" fmla="*/ 0 w 7"/>
                <a:gd name="T7" fmla="*/ 9 h 64"/>
                <a:gd name="T8" fmla="*/ 5 w 7"/>
                <a:gd name="T9" fmla="*/ 0 h 64"/>
              </a:gdLst>
              <a:ahLst/>
              <a:cxnLst>
                <a:cxn ang="0">
                  <a:pos x="T0" y="T1"/>
                </a:cxn>
                <a:cxn ang="0">
                  <a:pos x="T2" y="T3"/>
                </a:cxn>
                <a:cxn ang="0">
                  <a:pos x="T4" y="T5"/>
                </a:cxn>
                <a:cxn ang="0">
                  <a:pos x="T6" y="T7"/>
                </a:cxn>
                <a:cxn ang="0">
                  <a:pos x="T8" y="T9"/>
                </a:cxn>
              </a:cxnLst>
              <a:rect l="0" t="0" r="r" b="b"/>
              <a:pathLst>
                <a:path w="7" h="64">
                  <a:moveTo>
                    <a:pt x="5" y="0"/>
                  </a:moveTo>
                  <a:lnTo>
                    <a:pt x="7" y="56"/>
                  </a:lnTo>
                  <a:lnTo>
                    <a:pt x="2" y="64"/>
                  </a:lnTo>
                  <a:lnTo>
                    <a:pt x="0" y="9"/>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2" name="Freeform 667"/>
            <p:cNvSpPr>
              <a:spLocks/>
            </p:cNvSpPr>
            <p:nvPr/>
          </p:nvSpPr>
          <p:spPr bwMode="auto">
            <a:xfrm>
              <a:off x="14151753" y="-1290241"/>
              <a:ext cx="1588" cy="93663"/>
            </a:xfrm>
            <a:custGeom>
              <a:avLst/>
              <a:gdLst>
                <a:gd name="T0" fmla="*/ 0 w 1"/>
                <a:gd name="T1" fmla="*/ 4 h 59"/>
                <a:gd name="T2" fmla="*/ 1 w 1"/>
                <a:gd name="T3" fmla="*/ 59 h 59"/>
                <a:gd name="T4" fmla="*/ 1 w 1"/>
                <a:gd name="T5" fmla="*/ 55 h 59"/>
                <a:gd name="T6" fmla="*/ 0 w 1"/>
                <a:gd name="T7" fmla="*/ 0 h 59"/>
                <a:gd name="T8" fmla="*/ 0 w 1"/>
                <a:gd name="T9" fmla="*/ 4 h 59"/>
              </a:gdLst>
              <a:ahLst/>
              <a:cxnLst>
                <a:cxn ang="0">
                  <a:pos x="T0" y="T1"/>
                </a:cxn>
                <a:cxn ang="0">
                  <a:pos x="T2" y="T3"/>
                </a:cxn>
                <a:cxn ang="0">
                  <a:pos x="T4" y="T5"/>
                </a:cxn>
                <a:cxn ang="0">
                  <a:pos x="T6" y="T7"/>
                </a:cxn>
                <a:cxn ang="0">
                  <a:pos x="T8" y="T9"/>
                </a:cxn>
              </a:cxnLst>
              <a:rect l="0" t="0" r="r" b="b"/>
              <a:pathLst>
                <a:path w="1" h="59">
                  <a:moveTo>
                    <a:pt x="0" y="4"/>
                  </a:moveTo>
                  <a:lnTo>
                    <a:pt x="1" y="59"/>
                  </a:lnTo>
                  <a:lnTo>
                    <a:pt x="1" y="55"/>
                  </a:lnTo>
                  <a:lnTo>
                    <a:pt x="0" y="0"/>
                  </a:lnTo>
                  <a:lnTo>
                    <a:pt x="0"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3" name="Freeform 668"/>
            <p:cNvSpPr>
              <a:spLocks/>
            </p:cNvSpPr>
            <p:nvPr/>
          </p:nvSpPr>
          <p:spPr bwMode="auto">
            <a:xfrm>
              <a:off x="15567803" y="-1360091"/>
              <a:ext cx="44450" cy="123825"/>
            </a:xfrm>
            <a:custGeom>
              <a:avLst/>
              <a:gdLst>
                <a:gd name="T0" fmla="*/ 27 w 28"/>
                <a:gd name="T1" fmla="*/ 0 h 78"/>
                <a:gd name="T2" fmla="*/ 28 w 28"/>
                <a:gd name="T3" fmla="*/ 55 h 78"/>
                <a:gd name="T4" fmla="*/ 2 w 28"/>
                <a:gd name="T5" fmla="*/ 78 h 78"/>
                <a:gd name="T6" fmla="*/ 0 w 28"/>
                <a:gd name="T7" fmla="*/ 23 h 78"/>
                <a:gd name="T8" fmla="*/ 27 w 28"/>
                <a:gd name="T9" fmla="*/ 0 h 78"/>
              </a:gdLst>
              <a:ahLst/>
              <a:cxnLst>
                <a:cxn ang="0">
                  <a:pos x="T0" y="T1"/>
                </a:cxn>
                <a:cxn ang="0">
                  <a:pos x="T2" y="T3"/>
                </a:cxn>
                <a:cxn ang="0">
                  <a:pos x="T4" y="T5"/>
                </a:cxn>
                <a:cxn ang="0">
                  <a:pos x="T6" y="T7"/>
                </a:cxn>
                <a:cxn ang="0">
                  <a:pos x="T8" y="T9"/>
                </a:cxn>
              </a:cxnLst>
              <a:rect l="0" t="0" r="r" b="b"/>
              <a:pathLst>
                <a:path w="28" h="78">
                  <a:moveTo>
                    <a:pt x="27" y="0"/>
                  </a:moveTo>
                  <a:lnTo>
                    <a:pt x="28" y="55"/>
                  </a:lnTo>
                  <a:lnTo>
                    <a:pt x="2" y="78"/>
                  </a:lnTo>
                  <a:lnTo>
                    <a:pt x="0" y="23"/>
                  </a:lnTo>
                  <a:lnTo>
                    <a:pt x="2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4" name="Freeform 669"/>
            <p:cNvSpPr>
              <a:spLocks/>
            </p:cNvSpPr>
            <p:nvPr/>
          </p:nvSpPr>
          <p:spPr bwMode="auto">
            <a:xfrm>
              <a:off x="14386703" y="-1299766"/>
              <a:ext cx="14288" cy="101600"/>
            </a:xfrm>
            <a:custGeom>
              <a:avLst/>
              <a:gdLst>
                <a:gd name="T0" fmla="*/ 7 w 9"/>
                <a:gd name="T1" fmla="*/ 8 h 64"/>
                <a:gd name="T2" fmla="*/ 9 w 9"/>
                <a:gd name="T3" fmla="*/ 64 h 64"/>
                <a:gd name="T4" fmla="*/ 1 w 9"/>
                <a:gd name="T5" fmla="*/ 55 h 64"/>
                <a:gd name="T6" fmla="*/ 0 w 9"/>
                <a:gd name="T7" fmla="*/ 0 h 64"/>
                <a:gd name="T8" fmla="*/ 7 w 9"/>
                <a:gd name="T9" fmla="*/ 8 h 64"/>
              </a:gdLst>
              <a:ahLst/>
              <a:cxnLst>
                <a:cxn ang="0">
                  <a:pos x="T0" y="T1"/>
                </a:cxn>
                <a:cxn ang="0">
                  <a:pos x="T2" y="T3"/>
                </a:cxn>
                <a:cxn ang="0">
                  <a:pos x="T4" y="T5"/>
                </a:cxn>
                <a:cxn ang="0">
                  <a:pos x="T6" y="T7"/>
                </a:cxn>
                <a:cxn ang="0">
                  <a:pos x="T8" y="T9"/>
                </a:cxn>
              </a:cxnLst>
              <a:rect l="0" t="0" r="r" b="b"/>
              <a:pathLst>
                <a:path w="9" h="64">
                  <a:moveTo>
                    <a:pt x="7" y="8"/>
                  </a:moveTo>
                  <a:lnTo>
                    <a:pt x="9" y="64"/>
                  </a:lnTo>
                  <a:lnTo>
                    <a:pt x="1" y="55"/>
                  </a:lnTo>
                  <a:lnTo>
                    <a:pt x="0" y="0"/>
                  </a:lnTo>
                  <a:lnTo>
                    <a:pt x="7"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5" name="Freeform 670"/>
            <p:cNvSpPr>
              <a:spLocks/>
            </p:cNvSpPr>
            <p:nvPr/>
          </p:nvSpPr>
          <p:spPr bwMode="auto">
            <a:xfrm>
              <a:off x="14361303" y="-1282303"/>
              <a:ext cx="23813" cy="96838"/>
            </a:xfrm>
            <a:custGeom>
              <a:avLst/>
              <a:gdLst>
                <a:gd name="T0" fmla="*/ 14 w 15"/>
                <a:gd name="T1" fmla="*/ 0 h 61"/>
                <a:gd name="T2" fmla="*/ 15 w 15"/>
                <a:gd name="T3" fmla="*/ 55 h 61"/>
                <a:gd name="T4" fmla="*/ 2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5"/>
                  </a:lnTo>
                  <a:lnTo>
                    <a:pt x="2" y="61"/>
                  </a:lnTo>
                  <a:lnTo>
                    <a:pt x="0" y="6"/>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6" name="Freeform 671"/>
            <p:cNvSpPr>
              <a:spLocks/>
            </p:cNvSpPr>
            <p:nvPr/>
          </p:nvSpPr>
          <p:spPr bwMode="auto">
            <a:xfrm>
              <a:off x="15445566" y="-1307703"/>
              <a:ext cx="15875" cy="93663"/>
            </a:xfrm>
            <a:custGeom>
              <a:avLst/>
              <a:gdLst>
                <a:gd name="T0" fmla="*/ 9 w 10"/>
                <a:gd name="T1" fmla="*/ 4 h 59"/>
                <a:gd name="T2" fmla="*/ 10 w 10"/>
                <a:gd name="T3" fmla="*/ 59 h 59"/>
                <a:gd name="T4" fmla="*/ 1 w 10"/>
                <a:gd name="T5" fmla="*/ 55 h 59"/>
                <a:gd name="T6" fmla="*/ 0 w 10"/>
                <a:gd name="T7" fmla="*/ 0 h 59"/>
                <a:gd name="T8" fmla="*/ 9 w 10"/>
                <a:gd name="T9" fmla="*/ 4 h 59"/>
              </a:gdLst>
              <a:ahLst/>
              <a:cxnLst>
                <a:cxn ang="0">
                  <a:pos x="T0" y="T1"/>
                </a:cxn>
                <a:cxn ang="0">
                  <a:pos x="T2" y="T3"/>
                </a:cxn>
                <a:cxn ang="0">
                  <a:pos x="T4" y="T5"/>
                </a:cxn>
                <a:cxn ang="0">
                  <a:pos x="T6" y="T7"/>
                </a:cxn>
                <a:cxn ang="0">
                  <a:pos x="T8" y="T9"/>
                </a:cxn>
              </a:cxnLst>
              <a:rect l="0" t="0" r="r" b="b"/>
              <a:pathLst>
                <a:path w="10" h="59">
                  <a:moveTo>
                    <a:pt x="9" y="4"/>
                  </a:moveTo>
                  <a:lnTo>
                    <a:pt x="10" y="59"/>
                  </a:lnTo>
                  <a:lnTo>
                    <a:pt x="1" y="55"/>
                  </a:lnTo>
                  <a:lnTo>
                    <a:pt x="0" y="0"/>
                  </a:lnTo>
                  <a:lnTo>
                    <a:pt x="9"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7" name="Freeform 672"/>
            <p:cNvSpPr>
              <a:spLocks/>
            </p:cNvSpPr>
            <p:nvPr/>
          </p:nvSpPr>
          <p:spPr bwMode="auto">
            <a:xfrm>
              <a:off x="15424928" y="-1307703"/>
              <a:ext cx="22225" cy="101600"/>
            </a:xfrm>
            <a:custGeom>
              <a:avLst/>
              <a:gdLst>
                <a:gd name="T0" fmla="*/ 13 w 14"/>
                <a:gd name="T1" fmla="*/ 0 h 64"/>
                <a:gd name="T2" fmla="*/ 14 w 14"/>
                <a:gd name="T3" fmla="*/ 55 h 64"/>
                <a:gd name="T4" fmla="*/ 2 w 14"/>
                <a:gd name="T5" fmla="*/ 64 h 64"/>
                <a:gd name="T6" fmla="*/ 0 w 14"/>
                <a:gd name="T7" fmla="*/ 9 h 64"/>
                <a:gd name="T8" fmla="*/ 13 w 14"/>
                <a:gd name="T9" fmla="*/ 0 h 64"/>
              </a:gdLst>
              <a:ahLst/>
              <a:cxnLst>
                <a:cxn ang="0">
                  <a:pos x="T0" y="T1"/>
                </a:cxn>
                <a:cxn ang="0">
                  <a:pos x="T2" y="T3"/>
                </a:cxn>
                <a:cxn ang="0">
                  <a:pos x="T4" y="T5"/>
                </a:cxn>
                <a:cxn ang="0">
                  <a:pos x="T6" y="T7"/>
                </a:cxn>
                <a:cxn ang="0">
                  <a:pos x="T8" y="T9"/>
                </a:cxn>
              </a:cxnLst>
              <a:rect l="0" t="0" r="r" b="b"/>
              <a:pathLst>
                <a:path w="14" h="64">
                  <a:moveTo>
                    <a:pt x="13" y="0"/>
                  </a:moveTo>
                  <a:lnTo>
                    <a:pt x="14" y="55"/>
                  </a:lnTo>
                  <a:lnTo>
                    <a:pt x="2" y="64"/>
                  </a:lnTo>
                  <a:lnTo>
                    <a:pt x="0" y="9"/>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8" name="Freeform 673"/>
            <p:cNvSpPr>
              <a:spLocks/>
            </p:cNvSpPr>
            <p:nvPr/>
          </p:nvSpPr>
          <p:spPr bwMode="auto">
            <a:xfrm>
              <a:off x="15521766" y="-1323578"/>
              <a:ext cx="49213" cy="117475"/>
            </a:xfrm>
            <a:custGeom>
              <a:avLst/>
              <a:gdLst>
                <a:gd name="T0" fmla="*/ 29 w 31"/>
                <a:gd name="T1" fmla="*/ 0 h 74"/>
                <a:gd name="T2" fmla="*/ 31 w 31"/>
                <a:gd name="T3" fmla="*/ 55 h 74"/>
                <a:gd name="T4" fmla="*/ 1 w 31"/>
                <a:gd name="T5" fmla="*/ 74 h 74"/>
                <a:gd name="T6" fmla="*/ 0 w 31"/>
                <a:gd name="T7" fmla="*/ 18 h 74"/>
                <a:gd name="T8" fmla="*/ 29 w 31"/>
                <a:gd name="T9" fmla="*/ 0 h 74"/>
              </a:gdLst>
              <a:ahLst/>
              <a:cxnLst>
                <a:cxn ang="0">
                  <a:pos x="T0" y="T1"/>
                </a:cxn>
                <a:cxn ang="0">
                  <a:pos x="T2" y="T3"/>
                </a:cxn>
                <a:cxn ang="0">
                  <a:pos x="T4" y="T5"/>
                </a:cxn>
                <a:cxn ang="0">
                  <a:pos x="T6" y="T7"/>
                </a:cxn>
                <a:cxn ang="0">
                  <a:pos x="T8" y="T9"/>
                </a:cxn>
              </a:cxnLst>
              <a:rect l="0" t="0" r="r" b="b"/>
              <a:pathLst>
                <a:path w="31" h="74">
                  <a:moveTo>
                    <a:pt x="29" y="0"/>
                  </a:moveTo>
                  <a:lnTo>
                    <a:pt x="31" y="55"/>
                  </a:lnTo>
                  <a:lnTo>
                    <a:pt x="1" y="74"/>
                  </a:lnTo>
                  <a:lnTo>
                    <a:pt x="0" y="18"/>
                  </a:lnTo>
                  <a:lnTo>
                    <a:pt x="2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9" name="Freeform 674"/>
            <p:cNvSpPr>
              <a:spLocks/>
            </p:cNvSpPr>
            <p:nvPr/>
          </p:nvSpPr>
          <p:spPr bwMode="auto">
            <a:xfrm>
              <a:off x="15423341" y="-1293416"/>
              <a:ext cx="4763" cy="93663"/>
            </a:xfrm>
            <a:custGeom>
              <a:avLst/>
              <a:gdLst>
                <a:gd name="T0" fmla="*/ 1 w 3"/>
                <a:gd name="T1" fmla="*/ 0 h 59"/>
                <a:gd name="T2" fmla="*/ 3 w 3"/>
                <a:gd name="T3" fmla="*/ 55 h 59"/>
                <a:gd name="T4" fmla="*/ 1 w 3"/>
                <a:gd name="T5" fmla="*/ 59 h 59"/>
                <a:gd name="T6" fmla="*/ 0 w 3"/>
                <a:gd name="T7" fmla="*/ 4 h 59"/>
                <a:gd name="T8" fmla="*/ 1 w 3"/>
                <a:gd name="T9" fmla="*/ 0 h 59"/>
              </a:gdLst>
              <a:ahLst/>
              <a:cxnLst>
                <a:cxn ang="0">
                  <a:pos x="T0" y="T1"/>
                </a:cxn>
                <a:cxn ang="0">
                  <a:pos x="T2" y="T3"/>
                </a:cxn>
                <a:cxn ang="0">
                  <a:pos x="T4" y="T5"/>
                </a:cxn>
                <a:cxn ang="0">
                  <a:pos x="T6" y="T7"/>
                </a:cxn>
                <a:cxn ang="0">
                  <a:pos x="T8" y="T9"/>
                </a:cxn>
              </a:cxnLst>
              <a:rect l="0" t="0" r="r" b="b"/>
              <a:pathLst>
                <a:path w="3" h="59">
                  <a:moveTo>
                    <a:pt x="1" y="0"/>
                  </a:moveTo>
                  <a:lnTo>
                    <a:pt x="3" y="55"/>
                  </a:lnTo>
                  <a:lnTo>
                    <a:pt x="1" y="59"/>
                  </a:lnTo>
                  <a:lnTo>
                    <a:pt x="0" y="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0" name="Freeform 675"/>
            <p:cNvSpPr>
              <a:spLocks/>
            </p:cNvSpPr>
            <p:nvPr/>
          </p:nvSpPr>
          <p:spPr bwMode="auto">
            <a:xfrm>
              <a:off x="15459853" y="-1301353"/>
              <a:ext cx="11113" cy="100013"/>
            </a:xfrm>
            <a:custGeom>
              <a:avLst/>
              <a:gdLst>
                <a:gd name="T0" fmla="*/ 6 w 7"/>
                <a:gd name="T1" fmla="*/ 8 h 63"/>
                <a:gd name="T2" fmla="*/ 7 w 7"/>
                <a:gd name="T3" fmla="*/ 63 h 63"/>
                <a:gd name="T4" fmla="*/ 1 w 7"/>
                <a:gd name="T5" fmla="*/ 55 h 63"/>
                <a:gd name="T6" fmla="*/ 0 w 7"/>
                <a:gd name="T7" fmla="*/ 0 h 63"/>
                <a:gd name="T8" fmla="*/ 6 w 7"/>
                <a:gd name="T9" fmla="*/ 8 h 63"/>
              </a:gdLst>
              <a:ahLst/>
              <a:cxnLst>
                <a:cxn ang="0">
                  <a:pos x="T0" y="T1"/>
                </a:cxn>
                <a:cxn ang="0">
                  <a:pos x="T2" y="T3"/>
                </a:cxn>
                <a:cxn ang="0">
                  <a:pos x="T4" y="T5"/>
                </a:cxn>
                <a:cxn ang="0">
                  <a:pos x="T6" y="T7"/>
                </a:cxn>
                <a:cxn ang="0">
                  <a:pos x="T8" y="T9"/>
                </a:cxn>
              </a:cxnLst>
              <a:rect l="0" t="0" r="r" b="b"/>
              <a:pathLst>
                <a:path w="7" h="63">
                  <a:moveTo>
                    <a:pt x="6" y="8"/>
                  </a:moveTo>
                  <a:lnTo>
                    <a:pt x="7" y="63"/>
                  </a:lnTo>
                  <a:lnTo>
                    <a:pt x="1" y="55"/>
                  </a:lnTo>
                  <a:lnTo>
                    <a:pt x="0" y="0"/>
                  </a:lnTo>
                  <a:lnTo>
                    <a:pt x="6"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1" name="Freeform 676"/>
            <p:cNvSpPr>
              <a:spLocks/>
            </p:cNvSpPr>
            <p:nvPr/>
          </p:nvSpPr>
          <p:spPr bwMode="auto">
            <a:xfrm>
              <a:off x="14347016" y="-1272778"/>
              <a:ext cx="17463" cy="107950"/>
            </a:xfrm>
            <a:custGeom>
              <a:avLst/>
              <a:gdLst>
                <a:gd name="T0" fmla="*/ 9 w 11"/>
                <a:gd name="T1" fmla="*/ 0 h 68"/>
                <a:gd name="T2" fmla="*/ 11 w 11"/>
                <a:gd name="T3" fmla="*/ 55 h 68"/>
                <a:gd name="T4" fmla="*/ 2 w 11"/>
                <a:gd name="T5" fmla="*/ 68 h 68"/>
                <a:gd name="T6" fmla="*/ 0 w 11"/>
                <a:gd name="T7" fmla="*/ 13 h 68"/>
                <a:gd name="T8" fmla="*/ 9 w 11"/>
                <a:gd name="T9" fmla="*/ 0 h 68"/>
              </a:gdLst>
              <a:ahLst/>
              <a:cxnLst>
                <a:cxn ang="0">
                  <a:pos x="T0" y="T1"/>
                </a:cxn>
                <a:cxn ang="0">
                  <a:pos x="T2" y="T3"/>
                </a:cxn>
                <a:cxn ang="0">
                  <a:pos x="T4" y="T5"/>
                </a:cxn>
                <a:cxn ang="0">
                  <a:pos x="T6" y="T7"/>
                </a:cxn>
                <a:cxn ang="0">
                  <a:pos x="T8" y="T9"/>
                </a:cxn>
              </a:cxnLst>
              <a:rect l="0" t="0" r="r" b="b"/>
              <a:pathLst>
                <a:path w="11" h="68">
                  <a:moveTo>
                    <a:pt x="9" y="0"/>
                  </a:moveTo>
                  <a:lnTo>
                    <a:pt x="11" y="55"/>
                  </a:lnTo>
                  <a:lnTo>
                    <a:pt x="2" y="68"/>
                  </a:lnTo>
                  <a:lnTo>
                    <a:pt x="0" y="13"/>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2" name="Freeform 677"/>
            <p:cNvSpPr>
              <a:spLocks/>
            </p:cNvSpPr>
            <p:nvPr/>
          </p:nvSpPr>
          <p:spPr bwMode="auto">
            <a:xfrm>
              <a:off x="15428103" y="-1282303"/>
              <a:ext cx="3175" cy="93663"/>
            </a:xfrm>
            <a:custGeom>
              <a:avLst/>
              <a:gdLst>
                <a:gd name="T0" fmla="*/ 1 w 2"/>
                <a:gd name="T1" fmla="*/ 0 h 59"/>
                <a:gd name="T2" fmla="*/ 2 w 2"/>
                <a:gd name="T3" fmla="*/ 55 h 59"/>
                <a:gd name="T4" fmla="*/ 1 w 2"/>
                <a:gd name="T5" fmla="*/ 59 h 59"/>
                <a:gd name="T6" fmla="*/ 0 w 2"/>
                <a:gd name="T7" fmla="*/ 4 h 59"/>
                <a:gd name="T8" fmla="*/ 1 w 2"/>
                <a:gd name="T9" fmla="*/ 0 h 59"/>
              </a:gdLst>
              <a:ahLst/>
              <a:cxnLst>
                <a:cxn ang="0">
                  <a:pos x="T0" y="T1"/>
                </a:cxn>
                <a:cxn ang="0">
                  <a:pos x="T2" y="T3"/>
                </a:cxn>
                <a:cxn ang="0">
                  <a:pos x="T4" y="T5"/>
                </a:cxn>
                <a:cxn ang="0">
                  <a:pos x="T6" y="T7"/>
                </a:cxn>
                <a:cxn ang="0">
                  <a:pos x="T8" y="T9"/>
                </a:cxn>
              </a:cxnLst>
              <a:rect l="0" t="0" r="r" b="b"/>
              <a:pathLst>
                <a:path w="2" h="59">
                  <a:moveTo>
                    <a:pt x="1" y="0"/>
                  </a:moveTo>
                  <a:lnTo>
                    <a:pt x="2" y="55"/>
                  </a:lnTo>
                  <a:lnTo>
                    <a:pt x="1" y="59"/>
                  </a:lnTo>
                  <a:lnTo>
                    <a:pt x="0" y="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3" name="Freeform 678"/>
            <p:cNvSpPr>
              <a:spLocks/>
            </p:cNvSpPr>
            <p:nvPr/>
          </p:nvSpPr>
          <p:spPr bwMode="auto">
            <a:xfrm>
              <a:off x="15485253" y="-1295003"/>
              <a:ext cx="38100" cy="107950"/>
            </a:xfrm>
            <a:custGeom>
              <a:avLst/>
              <a:gdLst>
                <a:gd name="T0" fmla="*/ 23 w 24"/>
                <a:gd name="T1" fmla="*/ 0 h 68"/>
                <a:gd name="T2" fmla="*/ 24 w 24"/>
                <a:gd name="T3" fmla="*/ 56 h 68"/>
                <a:gd name="T4" fmla="*/ 2 w 24"/>
                <a:gd name="T5" fmla="*/ 68 h 68"/>
                <a:gd name="T6" fmla="*/ 0 w 24"/>
                <a:gd name="T7" fmla="*/ 13 h 68"/>
                <a:gd name="T8" fmla="*/ 23 w 24"/>
                <a:gd name="T9" fmla="*/ 0 h 68"/>
              </a:gdLst>
              <a:ahLst/>
              <a:cxnLst>
                <a:cxn ang="0">
                  <a:pos x="T0" y="T1"/>
                </a:cxn>
                <a:cxn ang="0">
                  <a:pos x="T2" y="T3"/>
                </a:cxn>
                <a:cxn ang="0">
                  <a:pos x="T4" y="T5"/>
                </a:cxn>
                <a:cxn ang="0">
                  <a:pos x="T6" y="T7"/>
                </a:cxn>
                <a:cxn ang="0">
                  <a:pos x="T8" y="T9"/>
                </a:cxn>
              </a:cxnLst>
              <a:rect l="0" t="0" r="r" b="b"/>
              <a:pathLst>
                <a:path w="24" h="68">
                  <a:moveTo>
                    <a:pt x="23" y="0"/>
                  </a:moveTo>
                  <a:lnTo>
                    <a:pt x="24" y="56"/>
                  </a:lnTo>
                  <a:lnTo>
                    <a:pt x="2" y="68"/>
                  </a:lnTo>
                  <a:lnTo>
                    <a:pt x="0" y="13"/>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4" name="Freeform 679"/>
            <p:cNvSpPr>
              <a:spLocks/>
            </p:cNvSpPr>
            <p:nvPr/>
          </p:nvSpPr>
          <p:spPr bwMode="auto">
            <a:xfrm>
              <a:off x="15464616" y="-1279128"/>
              <a:ext cx="6350" cy="95250"/>
            </a:xfrm>
            <a:custGeom>
              <a:avLst/>
              <a:gdLst>
                <a:gd name="T0" fmla="*/ 2 w 4"/>
                <a:gd name="T1" fmla="*/ 4 h 60"/>
                <a:gd name="T2" fmla="*/ 4 w 4"/>
                <a:gd name="T3" fmla="*/ 60 h 60"/>
                <a:gd name="T4" fmla="*/ 2 w 4"/>
                <a:gd name="T5" fmla="*/ 55 h 60"/>
                <a:gd name="T6" fmla="*/ 0 w 4"/>
                <a:gd name="T7" fmla="*/ 0 h 60"/>
                <a:gd name="T8" fmla="*/ 2 w 4"/>
                <a:gd name="T9" fmla="*/ 4 h 60"/>
              </a:gdLst>
              <a:ahLst/>
              <a:cxnLst>
                <a:cxn ang="0">
                  <a:pos x="T0" y="T1"/>
                </a:cxn>
                <a:cxn ang="0">
                  <a:pos x="T2" y="T3"/>
                </a:cxn>
                <a:cxn ang="0">
                  <a:pos x="T4" y="T5"/>
                </a:cxn>
                <a:cxn ang="0">
                  <a:pos x="T6" y="T7"/>
                </a:cxn>
                <a:cxn ang="0">
                  <a:pos x="T8" y="T9"/>
                </a:cxn>
              </a:cxnLst>
              <a:rect l="0" t="0" r="r" b="b"/>
              <a:pathLst>
                <a:path w="4" h="60">
                  <a:moveTo>
                    <a:pt x="2" y="4"/>
                  </a:moveTo>
                  <a:lnTo>
                    <a:pt x="4" y="60"/>
                  </a:lnTo>
                  <a:lnTo>
                    <a:pt x="2" y="55"/>
                  </a:lnTo>
                  <a:lnTo>
                    <a:pt x="0" y="0"/>
                  </a:lnTo>
                  <a:lnTo>
                    <a:pt x="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5" name="Freeform 680"/>
            <p:cNvSpPr>
              <a:spLocks/>
            </p:cNvSpPr>
            <p:nvPr/>
          </p:nvSpPr>
          <p:spPr bwMode="auto">
            <a:xfrm>
              <a:off x="15467791" y="-1274366"/>
              <a:ext cx="20638" cy="90488"/>
            </a:xfrm>
            <a:custGeom>
              <a:avLst/>
              <a:gdLst>
                <a:gd name="T0" fmla="*/ 11 w 13"/>
                <a:gd name="T1" fmla="*/ 0 h 57"/>
                <a:gd name="T2" fmla="*/ 13 w 13"/>
                <a:gd name="T3" fmla="*/ 55 h 57"/>
                <a:gd name="T4" fmla="*/ 2 w 13"/>
                <a:gd name="T5" fmla="*/ 57 h 57"/>
                <a:gd name="T6" fmla="*/ 0 w 13"/>
                <a:gd name="T7" fmla="*/ 1 h 57"/>
                <a:gd name="T8" fmla="*/ 11 w 13"/>
                <a:gd name="T9" fmla="*/ 0 h 57"/>
              </a:gdLst>
              <a:ahLst/>
              <a:cxnLst>
                <a:cxn ang="0">
                  <a:pos x="T0" y="T1"/>
                </a:cxn>
                <a:cxn ang="0">
                  <a:pos x="T2" y="T3"/>
                </a:cxn>
                <a:cxn ang="0">
                  <a:pos x="T4" y="T5"/>
                </a:cxn>
                <a:cxn ang="0">
                  <a:pos x="T6" y="T7"/>
                </a:cxn>
                <a:cxn ang="0">
                  <a:pos x="T8" y="T9"/>
                </a:cxn>
              </a:cxnLst>
              <a:rect l="0" t="0" r="r" b="b"/>
              <a:pathLst>
                <a:path w="13" h="57">
                  <a:moveTo>
                    <a:pt x="11" y="0"/>
                  </a:moveTo>
                  <a:lnTo>
                    <a:pt x="13" y="55"/>
                  </a:lnTo>
                  <a:lnTo>
                    <a:pt x="2" y="57"/>
                  </a:lnTo>
                  <a:lnTo>
                    <a:pt x="0" y="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6" name="Freeform 681"/>
            <p:cNvSpPr>
              <a:spLocks/>
            </p:cNvSpPr>
            <p:nvPr/>
          </p:nvSpPr>
          <p:spPr bwMode="auto">
            <a:xfrm>
              <a:off x="12326128" y="-1220391"/>
              <a:ext cx="28575" cy="131763"/>
            </a:xfrm>
            <a:custGeom>
              <a:avLst/>
              <a:gdLst>
                <a:gd name="T0" fmla="*/ 21 w 23"/>
                <a:gd name="T1" fmla="*/ 34 h 101"/>
                <a:gd name="T2" fmla="*/ 23 w 23"/>
                <a:gd name="T3" fmla="*/ 101 h 101"/>
                <a:gd name="T4" fmla="*/ 5 w 23"/>
                <a:gd name="T5" fmla="*/ 74 h 101"/>
                <a:gd name="T6" fmla="*/ 2 w 23"/>
                <a:gd name="T7" fmla="*/ 67 h 101"/>
                <a:gd name="T8" fmla="*/ 0 w 23"/>
                <a:gd name="T9" fmla="*/ 0 h 101"/>
                <a:gd name="T10" fmla="*/ 4 w 23"/>
                <a:gd name="T11" fmla="*/ 7 h 101"/>
                <a:gd name="T12" fmla="*/ 21 w 23"/>
                <a:gd name="T13" fmla="*/ 34 h 101"/>
              </a:gdLst>
              <a:ahLst/>
              <a:cxnLst>
                <a:cxn ang="0">
                  <a:pos x="T0" y="T1"/>
                </a:cxn>
                <a:cxn ang="0">
                  <a:pos x="T2" y="T3"/>
                </a:cxn>
                <a:cxn ang="0">
                  <a:pos x="T4" y="T5"/>
                </a:cxn>
                <a:cxn ang="0">
                  <a:pos x="T6" y="T7"/>
                </a:cxn>
                <a:cxn ang="0">
                  <a:pos x="T8" y="T9"/>
                </a:cxn>
                <a:cxn ang="0">
                  <a:pos x="T10" y="T11"/>
                </a:cxn>
                <a:cxn ang="0">
                  <a:pos x="T12" y="T13"/>
                </a:cxn>
              </a:cxnLst>
              <a:rect l="0" t="0" r="r" b="b"/>
              <a:pathLst>
                <a:path w="23" h="101">
                  <a:moveTo>
                    <a:pt x="21" y="34"/>
                  </a:moveTo>
                  <a:cubicBezTo>
                    <a:pt x="23" y="101"/>
                    <a:pt x="23" y="101"/>
                    <a:pt x="23" y="101"/>
                  </a:cubicBezTo>
                  <a:cubicBezTo>
                    <a:pt x="23" y="100"/>
                    <a:pt x="14" y="80"/>
                    <a:pt x="5" y="74"/>
                  </a:cubicBezTo>
                  <a:cubicBezTo>
                    <a:pt x="3" y="72"/>
                    <a:pt x="2" y="70"/>
                    <a:pt x="2" y="67"/>
                  </a:cubicBezTo>
                  <a:cubicBezTo>
                    <a:pt x="0" y="0"/>
                    <a:pt x="0" y="0"/>
                    <a:pt x="0" y="0"/>
                  </a:cubicBezTo>
                  <a:cubicBezTo>
                    <a:pt x="1" y="3"/>
                    <a:pt x="1" y="5"/>
                    <a:pt x="4" y="7"/>
                  </a:cubicBezTo>
                  <a:cubicBezTo>
                    <a:pt x="12" y="13"/>
                    <a:pt x="21" y="33"/>
                    <a:pt x="21" y="3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7" name="Freeform 682"/>
            <p:cNvSpPr>
              <a:spLocks/>
            </p:cNvSpPr>
            <p:nvPr/>
          </p:nvSpPr>
          <p:spPr bwMode="auto">
            <a:xfrm>
              <a:off x="15405878" y="-1275953"/>
              <a:ext cx="23813" cy="103188"/>
            </a:xfrm>
            <a:custGeom>
              <a:avLst/>
              <a:gdLst>
                <a:gd name="T0" fmla="*/ 14 w 15"/>
                <a:gd name="T1" fmla="*/ 0 h 65"/>
                <a:gd name="T2" fmla="*/ 15 w 15"/>
                <a:gd name="T3" fmla="*/ 55 h 65"/>
                <a:gd name="T4" fmla="*/ 2 w 15"/>
                <a:gd name="T5" fmla="*/ 65 h 65"/>
                <a:gd name="T6" fmla="*/ 0 w 15"/>
                <a:gd name="T7" fmla="*/ 10 h 65"/>
                <a:gd name="T8" fmla="*/ 14 w 15"/>
                <a:gd name="T9" fmla="*/ 0 h 65"/>
              </a:gdLst>
              <a:ahLst/>
              <a:cxnLst>
                <a:cxn ang="0">
                  <a:pos x="T0" y="T1"/>
                </a:cxn>
                <a:cxn ang="0">
                  <a:pos x="T2" y="T3"/>
                </a:cxn>
                <a:cxn ang="0">
                  <a:pos x="T4" y="T5"/>
                </a:cxn>
                <a:cxn ang="0">
                  <a:pos x="T6" y="T7"/>
                </a:cxn>
                <a:cxn ang="0">
                  <a:pos x="T8" y="T9"/>
                </a:cxn>
              </a:cxnLst>
              <a:rect l="0" t="0" r="r" b="b"/>
              <a:pathLst>
                <a:path w="15" h="65">
                  <a:moveTo>
                    <a:pt x="14" y="0"/>
                  </a:moveTo>
                  <a:lnTo>
                    <a:pt x="15" y="55"/>
                  </a:lnTo>
                  <a:lnTo>
                    <a:pt x="2" y="65"/>
                  </a:lnTo>
                  <a:lnTo>
                    <a:pt x="0" y="10"/>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8" name="Freeform 683"/>
            <p:cNvSpPr>
              <a:spLocks/>
            </p:cNvSpPr>
            <p:nvPr/>
          </p:nvSpPr>
          <p:spPr bwMode="auto">
            <a:xfrm>
              <a:off x="14362891" y="-1256903"/>
              <a:ext cx="9525" cy="117475"/>
            </a:xfrm>
            <a:custGeom>
              <a:avLst/>
              <a:gdLst>
                <a:gd name="T0" fmla="*/ 5 w 6"/>
                <a:gd name="T1" fmla="*/ 19 h 74"/>
                <a:gd name="T2" fmla="*/ 6 w 6"/>
                <a:gd name="T3" fmla="*/ 74 h 74"/>
                <a:gd name="T4" fmla="*/ 1 w 6"/>
                <a:gd name="T5" fmla="*/ 55 h 74"/>
                <a:gd name="T6" fmla="*/ 0 w 6"/>
                <a:gd name="T7" fmla="*/ 0 h 74"/>
                <a:gd name="T8" fmla="*/ 5 w 6"/>
                <a:gd name="T9" fmla="*/ 19 h 74"/>
              </a:gdLst>
              <a:ahLst/>
              <a:cxnLst>
                <a:cxn ang="0">
                  <a:pos x="T0" y="T1"/>
                </a:cxn>
                <a:cxn ang="0">
                  <a:pos x="T2" y="T3"/>
                </a:cxn>
                <a:cxn ang="0">
                  <a:pos x="T4" y="T5"/>
                </a:cxn>
                <a:cxn ang="0">
                  <a:pos x="T6" y="T7"/>
                </a:cxn>
                <a:cxn ang="0">
                  <a:pos x="T8" y="T9"/>
                </a:cxn>
              </a:cxnLst>
              <a:rect l="0" t="0" r="r" b="b"/>
              <a:pathLst>
                <a:path w="6" h="74">
                  <a:moveTo>
                    <a:pt x="5" y="19"/>
                  </a:moveTo>
                  <a:lnTo>
                    <a:pt x="6" y="74"/>
                  </a:lnTo>
                  <a:lnTo>
                    <a:pt x="1" y="55"/>
                  </a:lnTo>
                  <a:lnTo>
                    <a:pt x="0" y="0"/>
                  </a:lnTo>
                  <a:lnTo>
                    <a:pt x="5" y="1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9" name="Freeform 684"/>
            <p:cNvSpPr>
              <a:spLocks/>
            </p:cNvSpPr>
            <p:nvPr/>
          </p:nvSpPr>
          <p:spPr bwMode="auto">
            <a:xfrm>
              <a:off x="15393178" y="-1260078"/>
              <a:ext cx="15875" cy="98425"/>
            </a:xfrm>
            <a:custGeom>
              <a:avLst/>
              <a:gdLst>
                <a:gd name="T0" fmla="*/ 8 w 10"/>
                <a:gd name="T1" fmla="*/ 0 h 62"/>
                <a:gd name="T2" fmla="*/ 10 w 10"/>
                <a:gd name="T3" fmla="*/ 55 h 62"/>
                <a:gd name="T4" fmla="*/ 1 w 10"/>
                <a:gd name="T5" fmla="*/ 62 h 62"/>
                <a:gd name="T6" fmla="*/ 0 w 10"/>
                <a:gd name="T7" fmla="*/ 6 h 62"/>
                <a:gd name="T8" fmla="*/ 8 w 10"/>
                <a:gd name="T9" fmla="*/ 0 h 62"/>
              </a:gdLst>
              <a:ahLst/>
              <a:cxnLst>
                <a:cxn ang="0">
                  <a:pos x="T0" y="T1"/>
                </a:cxn>
                <a:cxn ang="0">
                  <a:pos x="T2" y="T3"/>
                </a:cxn>
                <a:cxn ang="0">
                  <a:pos x="T4" y="T5"/>
                </a:cxn>
                <a:cxn ang="0">
                  <a:pos x="T6" y="T7"/>
                </a:cxn>
                <a:cxn ang="0">
                  <a:pos x="T8" y="T9"/>
                </a:cxn>
              </a:cxnLst>
              <a:rect l="0" t="0" r="r" b="b"/>
              <a:pathLst>
                <a:path w="10" h="62">
                  <a:moveTo>
                    <a:pt x="8" y="0"/>
                  </a:moveTo>
                  <a:lnTo>
                    <a:pt x="10" y="55"/>
                  </a:lnTo>
                  <a:lnTo>
                    <a:pt x="1" y="62"/>
                  </a:lnTo>
                  <a:lnTo>
                    <a:pt x="0" y="6"/>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0" name="Freeform 685"/>
            <p:cNvSpPr>
              <a:spLocks/>
            </p:cNvSpPr>
            <p:nvPr/>
          </p:nvSpPr>
          <p:spPr bwMode="auto">
            <a:xfrm>
              <a:off x="12353116" y="-1177528"/>
              <a:ext cx="7938" cy="117475"/>
            </a:xfrm>
            <a:custGeom>
              <a:avLst/>
              <a:gdLst>
                <a:gd name="T0" fmla="*/ 4 w 5"/>
                <a:gd name="T1" fmla="*/ 19 h 74"/>
                <a:gd name="T2" fmla="*/ 5 w 5"/>
                <a:gd name="T3" fmla="*/ 74 h 74"/>
                <a:gd name="T4" fmla="*/ 1 w 5"/>
                <a:gd name="T5" fmla="*/ 56 h 74"/>
                <a:gd name="T6" fmla="*/ 0 w 5"/>
                <a:gd name="T7" fmla="*/ 0 h 74"/>
                <a:gd name="T8" fmla="*/ 4 w 5"/>
                <a:gd name="T9" fmla="*/ 19 h 74"/>
              </a:gdLst>
              <a:ahLst/>
              <a:cxnLst>
                <a:cxn ang="0">
                  <a:pos x="T0" y="T1"/>
                </a:cxn>
                <a:cxn ang="0">
                  <a:pos x="T2" y="T3"/>
                </a:cxn>
                <a:cxn ang="0">
                  <a:pos x="T4" y="T5"/>
                </a:cxn>
                <a:cxn ang="0">
                  <a:pos x="T6" y="T7"/>
                </a:cxn>
                <a:cxn ang="0">
                  <a:pos x="T8" y="T9"/>
                </a:cxn>
              </a:cxnLst>
              <a:rect l="0" t="0" r="r" b="b"/>
              <a:pathLst>
                <a:path w="5" h="74">
                  <a:moveTo>
                    <a:pt x="4" y="19"/>
                  </a:moveTo>
                  <a:lnTo>
                    <a:pt x="5" y="74"/>
                  </a:lnTo>
                  <a:lnTo>
                    <a:pt x="1" y="56"/>
                  </a:lnTo>
                  <a:lnTo>
                    <a:pt x="0" y="0"/>
                  </a:lnTo>
                  <a:lnTo>
                    <a:pt x="4" y="1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1" name="Freeform 686"/>
            <p:cNvSpPr>
              <a:spLocks/>
            </p:cNvSpPr>
            <p:nvPr/>
          </p:nvSpPr>
          <p:spPr bwMode="auto">
            <a:xfrm>
              <a:off x="14370828" y="-1226741"/>
              <a:ext cx="19050" cy="104775"/>
            </a:xfrm>
            <a:custGeom>
              <a:avLst/>
              <a:gdLst>
                <a:gd name="T0" fmla="*/ 11 w 12"/>
                <a:gd name="T1" fmla="*/ 11 h 66"/>
                <a:gd name="T2" fmla="*/ 12 w 12"/>
                <a:gd name="T3" fmla="*/ 66 h 66"/>
                <a:gd name="T4" fmla="*/ 1 w 12"/>
                <a:gd name="T5" fmla="*/ 55 h 66"/>
                <a:gd name="T6" fmla="*/ 0 w 12"/>
                <a:gd name="T7" fmla="*/ 0 h 66"/>
                <a:gd name="T8" fmla="*/ 11 w 12"/>
                <a:gd name="T9" fmla="*/ 11 h 66"/>
              </a:gdLst>
              <a:ahLst/>
              <a:cxnLst>
                <a:cxn ang="0">
                  <a:pos x="T0" y="T1"/>
                </a:cxn>
                <a:cxn ang="0">
                  <a:pos x="T2" y="T3"/>
                </a:cxn>
                <a:cxn ang="0">
                  <a:pos x="T4" y="T5"/>
                </a:cxn>
                <a:cxn ang="0">
                  <a:pos x="T6" y="T7"/>
                </a:cxn>
                <a:cxn ang="0">
                  <a:pos x="T8" y="T9"/>
                </a:cxn>
              </a:cxnLst>
              <a:rect l="0" t="0" r="r" b="b"/>
              <a:pathLst>
                <a:path w="12" h="66">
                  <a:moveTo>
                    <a:pt x="11" y="11"/>
                  </a:moveTo>
                  <a:lnTo>
                    <a:pt x="12" y="66"/>
                  </a:lnTo>
                  <a:lnTo>
                    <a:pt x="1" y="55"/>
                  </a:lnTo>
                  <a:lnTo>
                    <a:pt x="0" y="0"/>
                  </a:lnTo>
                  <a:lnTo>
                    <a:pt x="11"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2" name="Freeform 687"/>
            <p:cNvSpPr>
              <a:spLocks/>
            </p:cNvSpPr>
            <p:nvPr/>
          </p:nvSpPr>
          <p:spPr bwMode="auto">
            <a:xfrm>
              <a:off x="15382066" y="-1250553"/>
              <a:ext cx="12700" cy="104775"/>
            </a:xfrm>
            <a:custGeom>
              <a:avLst/>
              <a:gdLst>
                <a:gd name="T0" fmla="*/ 7 w 8"/>
                <a:gd name="T1" fmla="*/ 0 h 66"/>
                <a:gd name="T2" fmla="*/ 8 w 8"/>
                <a:gd name="T3" fmla="*/ 56 h 66"/>
                <a:gd name="T4" fmla="*/ 0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6"/>
                  </a:lnTo>
                  <a:lnTo>
                    <a:pt x="0" y="66"/>
                  </a:lnTo>
                  <a:lnTo>
                    <a:pt x="0" y="11"/>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3" name="Freeform 688"/>
            <p:cNvSpPr>
              <a:spLocks/>
            </p:cNvSpPr>
            <p:nvPr/>
          </p:nvSpPr>
          <p:spPr bwMode="auto">
            <a:xfrm>
              <a:off x="14388291" y="-1209278"/>
              <a:ext cx="23813" cy="98425"/>
            </a:xfrm>
            <a:custGeom>
              <a:avLst/>
              <a:gdLst>
                <a:gd name="T0" fmla="*/ 14 w 15"/>
                <a:gd name="T1" fmla="*/ 7 h 62"/>
                <a:gd name="T2" fmla="*/ 15 w 15"/>
                <a:gd name="T3" fmla="*/ 62 h 62"/>
                <a:gd name="T4" fmla="*/ 1 w 15"/>
                <a:gd name="T5" fmla="*/ 55 h 62"/>
                <a:gd name="T6" fmla="*/ 0 w 15"/>
                <a:gd name="T7" fmla="*/ 0 h 62"/>
                <a:gd name="T8" fmla="*/ 14 w 15"/>
                <a:gd name="T9" fmla="*/ 7 h 62"/>
              </a:gdLst>
              <a:ahLst/>
              <a:cxnLst>
                <a:cxn ang="0">
                  <a:pos x="T0" y="T1"/>
                </a:cxn>
                <a:cxn ang="0">
                  <a:pos x="T2" y="T3"/>
                </a:cxn>
                <a:cxn ang="0">
                  <a:pos x="T4" y="T5"/>
                </a:cxn>
                <a:cxn ang="0">
                  <a:pos x="T6" y="T7"/>
                </a:cxn>
                <a:cxn ang="0">
                  <a:pos x="T8" y="T9"/>
                </a:cxn>
              </a:cxnLst>
              <a:rect l="0" t="0" r="r" b="b"/>
              <a:pathLst>
                <a:path w="15" h="62">
                  <a:moveTo>
                    <a:pt x="14" y="7"/>
                  </a:moveTo>
                  <a:lnTo>
                    <a:pt x="15" y="62"/>
                  </a:lnTo>
                  <a:lnTo>
                    <a:pt x="1" y="55"/>
                  </a:lnTo>
                  <a:lnTo>
                    <a:pt x="0" y="0"/>
                  </a:lnTo>
                  <a:lnTo>
                    <a:pt x="14"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4" name="Freeform 689"/>
            <p:cNvSpPr>
              <a:spLocks/>
            </p:cNvSpPr>
            <p:nvPr/>
          </p:nvSpPr>
          <p:spPr bwMode="auto">
            <a:xfrm>
              <a:off x="14637528" y="-1199753"/>
              <a:ext cx="46038" cy="88900"/>
            </a:xfrm>
            <a:custGeom>
              <a:avLst/>
              <a:gdLst>
                <a:gd name="T0" fmla="*/ 28 w 29"/>
                <a:gd name="T1" fmla="*/ 0 h 56"/>
                <a:gd name="T2" fmla="*/ 29 w 29"/>
                <a:gd name="T3" fmla="*/ 55 h 56"/>
                <a:gd name="T4" fmla="*/ 2 w 29"/>
                <a:gd name="T5" fmla="*/ 56 h 56"/>
                <a:gd name="T6" fmla="*/ 0 w 29"/>
                <a:gd name="T7" fmla="*/ 1 h 56"/>
                <a:gd name="T8" fmla="*/ 28 w 29"/>
                <a:gd name="T9" fmla="*/ 0 h 56"/>
              </a:gdLst>
              <a:ahLst/>
              <a:cxnLst>
                <a:cxn ang="0">
                  <a:pos x="T0" y="T1"/>
                </a:cxn>
                <a:cxn ang="0">
                  <a:pos x="T2" y="T3"/>
                </a:cxn>
                <a:cxn ang="0">
                  <a:pos x="T4" y="T5"/>
                </a:cxn>
                <a:cxn ang="0">
                  <a:pos x="T6" y="T7"/>
                </a:cxn>
                <a:cxn ang="0">
                  <a:pos x="T8" y="T9"/>
                </a:cxn>
              </a:cxnLst>
              <a:rect l="0" t="0" r="r" b="b"/>
              <a:pathLst>
                <a:path w="29" h="56">
                  <a:moveTo>
                    <a:pt x="28" y="0"/>
                  </a:moveTo>
                  <a:lnTo>
                    <a:pt x="29" y="55"/>
                  </a:lnTo>
                  <a:lnTo>
                    <a:pt x="2" y="56"/>
                  </a:lnTo>
                  <a:lnTo>
                    <a:pt x="0" y="1"/>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5" name="Freeform 690"/>
            <p:cNvSpPr>
              <a:spLocks/>
            </p:cNvSpPr>
            <p:nvPr/>
          </p:nvSpPr>
          <p:spPr bwMode="auto">
            <a:xfrm>
              <a:off x="15386828" y="-1220391"/>
              <a:ext cx="4763" cy="92075"/>
            </a:xfrm>
            <a:custGeom>
              <a:avLst/>
              <a:gdLst>
                <a:gd name="T0" fmla="*/ 1 w 3"/>
                <a:gd name="T1" fmla="*/ 0 h 58"/>
                <a:gd name="T2" fmla="*/ 3 w 3"/>
                <a:gd name="T3" fmla="*/ 55 h 58"/>
                <a:gd name="T4" fmla="*/ 1 w 3"/>
                <a:gd name="T5" fmla="*/ 58 h 58"/>
                <a:gd name="T6" fmla="*/ 0 w 3"/>
                <a:gd name="T7" fmla="*/ 3 h 58"/>
                <a:gd name="T8" fmla="*/ 1 w 3"/>
                <a:gd name="T9" fmla="*/ 0 h 58"/>
              </a:gdLst>
              <a:ahLst/>
              <a:cxnLst>
                <a:cxn ang="0">
                  <a:pos x="T0" y="T1"/>
                </a:cxn>
                <a:cxn ang="0">
                  <a:pos x="T2" y="T3"/>
                </a:cxn>
                <a:cxn ang="0">
                  <a:pos x="T4" y="T5"/>
                </a:cxn>
                <a:cxn ang="0">
                  <a:pos x="T6" y="T7"/>
                </a:cxn>
                <a:cxn ang="0">
                  <a:pos x="T8" y="T9"/>
                </a:cxn>
              </a:cxnLst>
              <a:rect l="0" t="0" r="r" b="b"/>
              <a:pathLst>
                <a:path w="3" h="58">
                  <a:moveTo>
                    <a:pt x="1" y="0"/>
                  </a:moveTo>
                  <a:lnTo>
                    <a:pt x="3" y="55"/>
                  </a:lnTo>
                  <a:lnTo>
                    <a:pt x="1" y="58"/>
                  </a:lnTo>
                  <a:lnTo>
                    <a:pt x="0" y="3"/>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6" name="Freeform 691"/>
            <p:cNvSpPr>
              <a:spLocks/>
            </p:cNvSpPr>
            <p:nvPr/>
          </p:nvSpPr>
          <p:spPr bwMode="auto">
            <a:xfrm>
              <a:off x="14681978" y="-1199753"/>
              <a:ext cx="22225" cy="93663"/>
            </a:xfrm>
            <a:custGeom>
              <a:avLst/>
              <a:gdLst>
                <a:gd name="T0" fmla="*/ 12 w 14"/>
                <a:gd name="T1" fmla="*/ 4 h 59"/>
                <a:gd name="T2" fmla="*/ 14 w 14"/>
                <a:gd name="T3" fmla="*/ 59 h 59"/>
                <a:gd name="T4" fmla="*/ 1 w 14"/>
                <a:gd name="T5" fmla="*/ 55 h 59"/>
                <a:gd name="T6" fmla="*/ 0 w 14"/>
                <a:gd name="T7" fmla="*/ 0 h 59"/>
                <a:gd name="T8" fmla="*/ 12 w 14"/>
                <a:gd name="T9" fmla="*/ 4 h 59"/>
              </a:gdLst>
              <a:ahLst/>
              <a:cxnLst>
                <a:cxn ang="0">
                  <a:pos x="T0" y="T1"/>
                </a:cxn>
                <a:cxn ang="0">
                  <a:pos x="T2" y="T3"/>
                </a:cxn>
                <a:cxn ang="0">
                  <a:pos x="T4" y="T5"/>
                </a:cxn>
                <a:cxn ang="0">
                  <a:pos x="T6" y="T7"/>
                </a:cxn>
                <a:cxn ang="0">
                  <a:pos x="T8" y="T9"/>
                </a:cxn>
              </a:cxnLst>
              <a:rect l="0" t="0" r="r" b="b"/>
              <a:pathLst>
                <a:path w="14" h="59">
                  <a:moveTo>
                    <a:pt x="12" y="4"/>
                  </a:moveTo>
                  <a:lnTo>
                    <a:pt x="14" y="59"/>
                  </a:lnTo>
                  <a:lnTo>
                    <a:pt x="1" y="55"/>
                  </a:lnTo>
                  <a:lnTo>
                    <a:pt x="0" y="0"/>
                  </a:lnTo>
                  <a:lnTo>
                    <a:pt x="1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7" name="Freeform 692"/>
            <p:cNvSpPr>
              <a:spLocks/>
            </p:cNvSpPr>
            <p:nvPr/>
          </p:nvSpPr>
          <p:spPr bwMode="auto">
            <a:xfrm>
              <a:off x="14593078" y="-1198166"/>
              <a:ext cx="47625" cy="95250"/>
            </a:xfrm>
            <a:custGeom>
              <a:avLst/>
              <a:gdLst>
                <a:gd name="T0" fmla="*/ 28 w 30"/>
                <a:gd name="T1" fmla="*/ 0 h 60"/>
                <a:gd name="T2" fmla="*/ 30 w 30"/>
                <a:gd name="T3" fmla="*/ 55 h 60"/>
                <a:gd name="T4" fmla="*/ 1 w 30"/>
                <a:gd name="T5" fmla="*/ 60 h 60"/>
                <a:gd name="T6" fmla="*/ 0 w 30"/>
                <a:gd name="T7" fmla="*/ 4 h 60"/>
                <a:gd name="T8" fmla="*/ 28 w 30"/>
                <a:gd name="T9" fmla="*/ 0 h 60"/>
              </a:gdLst>
              <a:ahLst/>
              <a:cxnLst>
                <a:cxn ang="0">
                  <a:pos x="T0" y="T1"/>
                </a:cxn>
                <a:cxn ang="0">
                  <a:pos x="T2" y="T3"/>
                </a:cxn>
                <a:cxn ang="0">
                  <a:pos x="T4" y="T5"/>
                </a:cxn>
                <a:cxn ang="0">
                  <a:pos x="T6" y="T7"/>
                </a:cxn>
                <a:cxn ang="0">
                  <a:pos x="T8" y="T9"/>
                </a:cxn>
              </a:cxnLst>
              <a:rect l="0" t="0" r="r" b="b"/>
              <a:pathLst>
                <a:path w="30" h="60">
                  <a:moveTo>
                    <a:pt x="28" y="0"/>
                  </a:moveTo>
                  <a:lnTo>
                    <a:pt x="30" y="55"/>
                  </a:lnTo>
                  <a:lnTo>
                    <a:pt x="1" y="60"/>
                  </a:lnTo>
                  <a:lnTo>
                    <a:pt x="0" y="4"/>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8" name="Freeform 693"/>
            <p:cNvSpPr>
              <a:spLocks/>
            </p:cNvSpPr>
            <p:nvPr/>
          </p:nvSpPr>
          <p:spPr bwMode="auto">
            <a:xfrm>
              <a:off x="15377303" y="-1215628"/>
              <a:ext cx="11113" cy="90488"/>
            </a:xfrm>
            <a:custGeom>
              <a:avLst/>
              <a:gdLst>
                <a:gd name="T0" fmla="*/ 6 w 7"/>
                <a:gd name="T1" fmla="*/ 0 h 57"/>
                <a:gd name="T2" fmla="*/ 7 w 7"/>
                <a:gd name="T3" fmla="*/ 55 h 57"/>
                <a:gd name="T4" fmla="*/ 2 w 7"/>
                <a:gd name="T5" fmla="*/ 57 h 57"/>
                <a:gd name="T6" fmla="*/ 0 w 7"/>
                <a:gd name="T7" fmla="*/ 1 h 57"/>
                <a:gd name="T8" fmla="*/ 6 w 7"/>
                <a:gd name="T9" fmla="*/ 0 h 57"/>
              </a:gdLst>
              <a:ahLst/>
              <a:cxnLst>
                <a:cxn ang="0">
                  <a:pos x="T0" y="T1"/>
                </a:cxn>
                <a:cxn ang="0">
                  <a:pos x="T2" y="T3"/>
                </a:cxn>
                <a:cxn ang="0">
                  <a:pos x="T4" y="T5"/>
                </a:cxn>
                <a:cxn ang="0">
                  <a:pos x="T6" y="T7"/>
                </a:cxn>
                <a:cxn ang="0">
                  <a:pos x="T8" y="T9"/>
                </a:cxn>
              </a:cxnLst>
              <a:rect l="0" t="0" r="r" b="b"/>
              <a:pathLst>
                <a:path w="7" h="57">
                  <a:moveTo>
                    <a:pt x="6" y="0"/>
                  </a:moveTo>
                  <a:lnTo>
                    <a:pt x="7" y="55"/>
                  </a:lnTo>
                  <a:lnTo>
                    <a:pt x="2" y="57"/>
                  </a:lnTo>
                  <a:lnTo>
                    <a:pt x="0" y="1"/>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9" name="Freeform 694"/>
            <p:cNvSpPr>
              <a:spLocks/>
            </p:cNvSpPr>
            <p:nvPr/>
          </p:nvSpPr>
          <p:spPr bwMode="auto">
            <a:xfrm>
              <a:off x="14388291" y="-1194991"/>
              <a:ext cx="9525" cy="98425"/>
            </a:xfrm>
            <a:custGeom>
              <a:avLst/>
              <a:gdLst>
                <a:gd name="T0" fmla="*/ 4 w 6"/>
                <a:gd name="T1" fmla="*/ 0 h 62"/>
                <a:gd name="T2" fmla="*/ 6 w 6"/>
                <a:gd name="T3" fmla="*/ 55 h 62"/>
                <a:gd name="T4" fmla="*/ 1 w 6"/>
                <a:gd name="T5" fmla="*/ 62 h 62"/>
                <a:gd name="T6" fmla="*/ 0 w 6"/>
                <a:gd name="T7" fmla="*/ 7 h 62"/>
                <a:gd name="T8" fmla="*/ 4 w 6"/>
                <a:gd name="T9" fmla="*/ 0 h 62"/>
              </a:gdLst>
              <a:ahLst/>
              <a:cxnLst>
                <a:cxn ang="0">
                  <a:pos x="T0" y="T1"/>
                </a:cxn>
                <a:cxn ang="0">
                  <a:pos x="T2" y="T3"/>
                </a:cxn>
                <a:cxn ang="0">
                  <a:pos x="T4" y="T5"/>
                </a:cxn>
                <a:cxn ang="0">
                  <a:pos x="T6" y="T7"/>
                </a:cxn>
                <a:cxn ang="0">
                  <a:pos x="T8" y="T9"/>
                </a:cxn>
              </a:cxnLst>
              <a:rect l="0" t="0" r="r" b="b"/>
              <a:pathLst>
                <a:path w="6" h="62">
                  <a:moveTo>
                    <a:pt x="4" y="0"/>
                  </a:moveTo>
                  <a:lnTo>
                    <a:pt x="6" y="55"/>
                  </a:lnTo>
                  <a:lnTo>
                    <a:pt x="1" y="62"/>
                  </a:lnTo>
                  <a:lnTo>
                    <a:pt x="0" y="7"/>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0" name="Freeform 695"/>
            <p:cNvSpPr>
              <a:spLocks/>
            </p:cNvSpPr>
            <p:nvPr/>
          </p:nvSpPr>
          <p:spPr bwMode="auto">
            <a:xfrm>
              <a:off x="14402578" y="-1185466"/>
              <a:ext cx="3175" cy="100013"/>
            </a:xfrm>
            <a:custGeom>
              <a:avLst/>
              <a:gdLst>
                <a:gd name="T0" fmla="*/ 0 w 2"/>
                <a:gd name="T1" fmla="*/ 8 h 63"/>
                <a:gd name="T2" fmla="*/ 2 w 2"/>
                <a:gd name="T3" fmla="*/ 63 h 63"/>
                <a:gd name="T4" fmla="*/ 2 w 2"/>
                <a:gd name="T5" fmla="*/ 55 h 63"/>
                <a:gd name="T6" fmla="*/ 0 w 2"/>
                <a:gd name="T7" fmla="*/ 0 h 63"/>
                <a:gd name="T8" fmla="*/ 0 w 2"/>
                <a:gd name="T9" fmla="*/ 8 h 63"/>
              </a:gdLst>
              <a:ahLst/>
              <a:cxnLst>
                <a:cxn ang="0">
                  <a:pos x="T0" y="T1"/>
                </a:cxn>
                <a:cxn ang="0">
                  <a:pos x="T2" y="T3"/>
                </a:cxn>
                <a:cxn ang="0">
                  <a:pos x="T4" y="T5"/>
                </a:cxn>
                <a:cxn ang="0">
                  <a:pos x="T6" y="T7"/>
                </a:cxn>
                <a:cxn ang="0">
                  <a:pos x="T8" y="T9"/>
                </a:cxn>
              </a:cxnLst>
              <a:rect l="0" t="0" r="r" b="b"/>
              <a:pathLst>
                <a:path w="2" h="63">
                  <a:moveTo>
                    <a:pt x="0" y="8"/>
                  </a:moveTo>
                  <a:lnTo>
                    <a:pt x="2" y="63"/>
                  </a:lnTo>
                  <a:lnTo>
                    <a:pt x="2" y="55"/>
                  </a:lnTo>
                  <a:lnTo>
                    <a:pt x="0" y="0"/>
                  </a:lnTo>
                  <a:lnTo>
                    <a:pt x="0"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1" name="Freeform 696"/>
            <p:cNvSpPr>
              <a:spLocks/>
            </p:cNvSpPr>
            <p:nvPr/>
          </p:nvSpPr>
          <p:spPr bwMode="auto">
            <a:xfrm>
              <a:off x="14547041" y="-1191816"/>
              <a:ext cx="47625" cy="103188"/>
            </a:xfrm>
            <a:custGeom>
              <a:avLst/>
              <a:gdLst>
                <a:gd name="T0" fmla="*/ 29 w 30"/>
                <a:gd name="T1" fmla="*/ 0 h 65"/>
                <a:gd name="T2" fmla="*/ 30 w 30"/>
                <a:gd name="T3" fmla="*/ 56 h 65"/>
                <a:gd name="T4" fmla="*/ 1 w 30"/>
                <a:gd name="T5" fmla="*/ 65 h 65"/>
                <a:gd name="T6" fmla="*/ 0 w 30"/>
                <a:gd name="T7" fmla="*/ 9 h 65"/>
                <a:gd name="T8" fmla="*/ 29 w 30"/>
                <a:gd name="T9" fmla="*/ 0 h 65"/>
              </a:gdLst>
              <a:ahLst/>
              <a:cxnLst>
                <a:cxn ang="0">
                  <a:pos x="T0" y="T1"/>
                </a:cxn>
                <a:cxn ang="0">
                  <a:pos x="T2" y="T3"/>
                </a:cxn>
                <a:cxn ang="0">
                  <a:pos x="T4" y="T5"/>
                </a:cxn>
                <a:cxn ang="0">
                  <a:pos x="T6" y="T7"/>
                </a:cxn>
                <a:cxn ang="0">
                  <a:pos x="T8" y="T9"/>
                </a:cxn>
              </a:cxnLst>
              <a:rect l="0" t="0" r="r" b="b"/>
              <a:pathLst>
                <a:path w="30" h="65">
                  <a:moveTo>
                    <a:pt x="29" y="0"/>
                  </a:moveTo>
                  <a:lnTo>
                    <a:pt x="30" y="56"/>
                  </a:lnTo>
                  <a:lnTo>
                    <a:pt x="1" y="65"/>
                  </a:lnTo>
                  <a:lnTo>
                    <a:pt x="0" y="9"/>
                  </a:lnTo>
                  <a:lnTo>
                    <a:pt x="2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2" name="Freeform 697"/>
            <p:cNvSpPr>
              <a:spLocks/>
            </p:cNvSpPr>
            <p:nvPr/>
          </p:nvSpPr>
          <p:spPr bwMode="auto">
            <a:xfrm>
              <a:off x="14296216" y="-1163241"/>
              <a:ext cx="11113" cy="88900"/>
            </a:xfrm>
            <a:custGeom>
              <a:avLst/>
              <a:gdLst>
                <a:gd name="T0" fmla="*/ 6 w 7"/>
                <a:gd name="T1" fmla="*/ 0 h 56"/>
                <a:gd name="T2" fmla="*/ 7 w 7"/>
                <a:gd name="T3" fmla="*/ 55 h 56"/>
                <a:gd name="T4" fmla="*/ 2 w 7"/>
                <a:gd name="T5" fmla="*/ 56 h 56"/>
                <a:gd name="T6" fmla="*/ 0 w 7"/>
                <a:gd name="T7" fmla="*/ 1 h 56"/>
                <a:gd name="T8" fmla="*/ 6 w 7"/>
                <a:gd name="T9" fmla="*/ 0 h 56"/>
              </a:gdLst>
              <a:ahLst/>
              <a:cxnLst>
                <a:cxn ang="0">
                  <a:pos x="T0" y="T1"/>
                </a:cxn>
                <a:cxn ang="0">
                  <a:pos x="T2" y="T3"/>
                </a:cxn>
                <a:cxn ang="0">
                  <a:pos x="T4" y="T5"/>
                </a:cxn>
                <a:cxn ang="0">
                  <a:pos x="T6" y="T7"/>
                </a:cxn>
                <a:cxn ang="0">
                  <a:pos x="T8" y="T9"/>
                </a:cxn>
              </a:cxnLst>
              <a:rect l="0" t="0" r="r" b="b"/>
              <a:pathLst>
                <a:path w="7" h="56">
                  <a:moveTo>
                    <a:pt x="6" y="0"/>
                  </a:moveTo>
                  <a:lnTo>
                    <a:pt x="7" y="55"/>
                  </a:lnTo>
                  <a:lnTo>
                    <a:pt x="2" y="56"/>
                  </a:lnTo>
                  <a:lnTo>
                    <a:pt x="0" y="1"/>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3" name="Freeform 698"/>
            <p:cNvSpPr>
              <a:spLocks/>
            </p:cNvSpPr>
            <p:nvPr/>
          </p:nvSpPr>
          <p:spPr bwMode="auto">
            <a:xfrm>
              <a:off x="14685153" y="-1187053"/>
              <a:ext cx="11113" cy="103188"/>
            </a:xfrm>
            <a:custGeom>
              <a:avLst/>
              <a:gdLst>
                <a:gd name="T0" fmla="*/ 6 w 7"/>
                <a:gd name="T1" fmla="*/ 0 h 65"/>
                <a:gd name="T2" fmla="*/ 7 w 7"/>
                <a:gd name="T3" fmla="*/ 55 h 65"/>
                <a:gd name="T4" fmla="*/ 2 w 7"/>
                <a:gd name="T5" fmla="*/ 65 h 65"/>
                <a:gd name="T6" fmla="*/ 0 w 7"/>
                <a:gd name="T7" fmla="*/ 10 h 65"/>
                <a:gd name="T8" fmla="*/ 6 w 7"/>
                <a:gd name="T9" fmla="*/ 0 h 65"/>
              </a:gdLst>
              <a:ahLst/>
              <a:cxnLst>
                <a:cxn ang="0">
                  <a:pos x="T0" y="T1"/>
                </a:cxn>
                <a:cxn ang="0">
                  <a:pos x="T2" y="T3"/>
                </a:cxn>
                <a:cxn ang="0">
                  <a:pos x="T4" y="T5"/>
                </a:cxn>
                <a:cxn ang="0">
                  <a:pos x="T6" y="T7"/>
                </a:cxn>
                <a:cxn ang="0">
                  <a:pos x="T8" y="T9"/>
                </a:cxn>
              </a:cxnLst>
              <a:rect l="0" t="0" r="r" b="b"/>
              <a:pathLst>
                <a:path w="7" h="65">
                  <a:moveTo>
                    <a:pt x="6" y="0"/>
                  </a:moveTo>
                  <a:lnTo>
                    <a:pt x="7" y="55"/>
                  </a:lnTo>
                  <a:lnTo>
                    <a:pt x="2" y="65"/>
                  </a:lnTo>
                  <a:lnTo>
                    <a:pt x="0" y="10"/>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4" name="Freeform 699"/>
            <p:cNvSpPr>
              <a:spLocks/>
            </p:cNvSpPr>
            <p:nvPr/>
          </p:nvSpPr>
          <p:spPr bwMode="auto">
            <a:xfrm>
              <a:off x="14501003" y="-1177528"/>
              <a:ext cx="47625" cy="103188"/>
            </a:xfrm>
            <a:custGeom>
              <a:avLst/>
              <a:gdLst>
                <a:gd name="T0" fmla="*/ 29 w 30"/>
                <a:gd name="T1" fmla="*/ 0 h 65"/>
                <a:gd name="T2" fmla="*/ 30 w 30"/>
                <a:gd name="T3" fmla="*/ 56 h 65"/>
                <a:gd name="T4" fmla="*/ 2 w 30"/>
                <a:gd name="T5" fmla="*/ 65 h 65"/>
                <a:gd name="T6" fmla="*/ 0 w 30"/>
                <a:gd name="T7" fmla="*/ 10 h 65"/>
                <a:gd name="T8" fmla="*/ 29 w 30"/>
                <a:gd name="T9" fmla="*/ 0 h 65"/>
              </a:gdLst>
              <a:ahLst/>
              <a:cxnLst>
                <a:cxn ang="0">
                  <a:pos x="T0" y="T1"/>
                </a:cxn>
                <a:cxn ang="0">
                  <a:pos x="T2" y="T3"/>
                </a:cxn>
                <a:cxn ang="0">
                  <a:pos x="T4" y="T5"/>
                </a:cxn>
                <a:cxn ang="0">
                  <a:pos x="T6" y="T7"/>
                </a:cxn>
                <a:cxn ang="0">
                  <a:pos x="T8" y="T9"/>
                </a:cxn>
              </a:cxnLst>
              <a:rect l="0" t="0" r="r" b="b"/>
              <a:pathLst>
                <a:path w="30" h="65">
                  <a:moveTo>
                    <a:pt x="29" y="0"/>
                  </a:moveTo>
                  <a:lnTo>
                    <a:pt x="30" y="56"/>
                  </a:lnTo>
                  <a:lnTo>
                    <a:pt x="2" y="65"/>
                  </a:lnTo>
                  <a:lnTo>
                    <a:pt x="0" y="10"/>
                  </a:lnTo>
                  <a:lnTo>
                    <a:pt x="2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5" name="Freeform 700"/>
            <p:cNvSpPr>
              <a:spLocks/>
            </p:cNvSpPr>
            <p:nvPr/>
          </p:nvSpPr>
          <p:spPr bwMode="auto">
            <a:xfrm>
              <a:off x="15388416" y="-1201341"/>
              <a:ext cx="3175" cy="101600"/>
            </a:xfrm>
            <a:custGeom>
              <a:avLst/>
              <a:gdLst>
                <a:gd name="T0" fmla="*/ 0 w 2"/>
                <a:gd name="T1" fmla="*/ 0 h 64"/>
                <a:gd name="T2" fmla="*/ 2 w 2"/>
                <a:gd name="T3" fmla="*/ 55 h 64"/>
                <a:gd name="T4" fmla="*/ 1 w 2"/>
                <a:gd name="T5" fmla="*/ 64 h 64"/>
                <a:gd name="T6" fmla="*/ 0 w 2"/>
                <a:gd name="T7" fmla="*/ 9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2" y="55"/>
                  </a:lnTo>
                  <a:lnTo>
                    <a:pt x="1" y="64"/>
                  </a:lnTo>
                  <a:lnTo>
                    <a:pt x="0" y="9"/>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6" name="Freeform 701"/>
            <p:cNvSpPr>
              <a:spLocks/>
            </p:cNvSpPr>
            <p:nvPr/>
          </p:nvSpPr>
          <p:spPr bwMode="auto">
            <a:xfrm>
              <a:off x="14305741" y="-1163241"/>
              <a:ext cx="30163" cy="96838"/>
            </a:xfrm>
            <a:custGeom>
              <a:avLst/>
              <a:gdLst>
                <a:gd name="T0" fmla="*/ 17 w 19"/>
                <a:gd name="T1" fmla="*/ 5 h 61"/>
                <a:gd name="T2" fmla="*/ 19 w 19"/>
                <a:gd name="T3" fmla="*/ 61 h 61"/>
                <a:gd name="T4" fmla="*/ 1 w 19"/>
                <a:gd name="T5" fmla="*/ 55 h 61"/>
                <a:gd name="T6" fmla="*/ 0 w 19"/>
                <a:gd name="T7" fmla="*/ 0 h 61"/>
                <a:gd name="T8" fmla="*/ 17 w 19"/>
                <a:gd name="T9" fmla="*/ 5 h 61"/>
              </a:gdLst>
              <a:ahLst/>
              <a:cxnLst>
                <a:cxn ang="0">
                  <a:pos x="T0" y="T1"/>
                </a:cxn>
                <a:cxn ang="0">
                  <a:pos x="T2" y="T3"/>
                </a:cxn>
                <a:cxn ang="0">
                  <a:pos x="T4" y="T5"/>
                </a:cxn>
                <a:cxn ang="0">
                  <a:pos x="T6" y="T7"/>
                </a:cxn>
                <a:cxn ang="0">
                  <a:pos x="T8" y="T9"/>
                </a:cxn>
              </a:cxnLst>
              <a:rect l="0" t="0" r="r" b="b"/>
              <a:pathLst>
                <a:path w="19" h="61">
                  <a:moveTo>
                    <a:pt x="17" y="5"/>
                  </a:moveTo>
                  <a:lnTo>
                    <a:pt x="19" y="61"/>
                  </a:lnTo>
                  <a:lnTo>
                    <a:pt x="1" y="55"/>
                  </a:lnTo>
                  <a:lnTo>
                    <a:pt x="0" y="0"/>
                  </a:lnTo>
                  <a:lnTo>
                    <a:pt x="17"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7" name="Freeform 702"/>
            <p:cNvSpPr>
              <a:spLocks/>
            </p:cNvSpPr>
            <p:nvPr/>
          </p:nvSpPr>
          <p:spPr bwMode="auto">
            <a:xfrm>
              <a:off x="12308666" y="-1145778"/>
              <a:ext cx="55563" cy="139700"/>
            </a:xfrm>
            <a:custGeom>
              <a:avLst/>
              <a:gdLst>
                <a:gd name="T0" fmla="*/ 42 w 44"/>
                <a:gd name="T1" fmla="*/ 40 h 107"/>
                <a:gd name="T2" fmla="*/ 44 w 44"/>
                <a:gd name="T3" fmla="*/ 107 h 107"/>
                <a:gd name="T4" fmla="*/ 38 w 44"/>
                <a:gd name="T5" fmla="*/ 83 h 107"/>
                <a:gd name="T6" fmla="*/ 2 w 44"/>
                <a:gd name="T7" fmla="*/ 67 h 107"/>
                <a:gd name="T8" fmla="*/ 0 w 44"/>
                <a:gd name="T9" fmla="*/ 0 h 107"/>
                <a:gd name="T10" fmla="*/ 36 w 44"/>
                <a:gd name="T11" fmla="*/ 16 h 107"/>
                <a:gd name="T12" fmla="*/ 42 w 44"/>
                <a:gd name="T13" fmla="*/ 40 h 107"/>
              </a:gdLst>
              <a:ahLst/>
              <a:cxnLst>
                <a:cxn ang="0">
                  <a:pos x="T0" y="T1"/>
                </a:cxn>
                <a:cxn ang="0">
                  <a:pos x="T2" y="T3"/>
                </a:cxn>
                <a:cxn ang="0">
                  <a:pos x="T4" y="T5"/>
                </a:cxn>
                <a:cxn ang="0">
                  <a:pos x="T6" y="T7"/>
                </a:cxn>
                <a:cxn ang="0">
                  <a:pos x="T8" y="T9"/>
                </a:cxn>
                <a:cxn ang="0">
                  <a:pos x="T10" y="T11"/>
                </a:cxn>
                <a:cxn ang="0">
                  <a:pos x="T12" y="T13"/>
                </a:cxn>
              </a:cxnLst>
              <a:rect l="0" t="0" r="r" b="b"/>
              <a:pathLst>
                <a:path w="44" h="107">
                  <a:moveTo>
                    <a:pt x="42" y="40"/>
                  </a:moveTo>
                  <a:cubicBezTo>
                    <a:pt x="44" y="107"/>
                    <a:pt x="44" y="107"/>
                    <a:pt x="44" y="107"/>
                  </a:cubicBezTo>
                  <a:cubicBezTo>
                    <a:pt x="44" y="106"/>
                    <a:pt x="41" y="87"/>
                    <a:pt x="38" y="83"/>
                  </a:cubicBezTo>
                  <a:cubicBezTo>
                    <a:pt x="35" y="79"/>
                    <a:pt x="7" y="69"/>
                    <a:pt x="2" y="67"/>
                  </a:cubicBezTo>
                  <a:cubicBezTo>
                    <a:pt x="0" y="0"/>
                    <a:pt x="0" y="0"/>
                    <a:pt x="0" y="0"/>
                  </a:cubicBezTo>
                  <a:cubicBezTo>
                    <a:pt x="5" y="2"/>
                    <a:pt x="33" y="12"/>
                    <a:pt x="36" y="16"/>
                  </a:cubicBezTo>
                  <a:cubicBezTo>
                    <a:pt x="39" y="20"/>
                    <a:pt x="42" y="39"/>
                    <a:pt x="42" y="4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8" name="Freeform 703"/>
            <p:cNvSpPr>
              <a:spLocks/>
            </p:cNvSpPr>
            <p:nvPr/>
          </p:nvSpPr>
          <p:spPr bwMode="auto">
            <a:xfrm>
              <a:off x="12307078" y="-114577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9" name="Freeform 704"/>
            <p:cNvSpPr>
              <a:spLocks/>
            </p:cNvSpPr>
            <p:nvPr/>
          </p:nvSpPr>
          <p:spPr bwMode="auto">
            <a:xfrm>
              <a:off x="14691503" y="-1179116"/>
              <a:ext cx="12700" cy="104775"/>
            </a:xfrm>
            <a:custGeom>
              <a:avLst/>
              <a:gdLst>
                <a:gd name="T0" fmla="*/ 6 w 8"/>
                <a:gd name="T1" fmla="*/ 11 h 66"/>
                <a:gd name="T2" fmla="*/ 8 w 8"/>
                <a:gd name="T3" fmla="*/ 66 h 66"/>
                <a:gd name="T4" fmla="*/ 2 w 8"/>
                <a:gd name="T5" fmla="*/ 55 h 66"/>
                <a:gd name="T6" fmla="*/ 0 w 8"/>
                <a:gd name="T7" fmla="*/ 0 h 66"/>
                <a:gd name="T8" fmla="*/ 6 w 8"/>
                <a:gd name="T9" fmla="*/ 11 h 66"/>
              </a:gdLst>
              <a:ahLst/>
              <a:cxnLst>
                <a:cxn ang="0">
                  <a:pos x="T0" y="T1"/>
                </a:cxn>
                <a:cxn ang="0">
                  <a:pos x="T2" y="T3"/>
                </a:cxn>
                <a:cxn ang="0">
                  <a:pos x="T4" y="T5"/>
                </a:cxn>
                <a:cxn ang="0">
                  <a:pos x="T6" y="T7"/>
                </a:cxn>
                <a:cxn ang="0">
                  <a:pos x="T8" y="T9"/>
                </a:cxn>
              </a:cxnLst>
              <a:rect l="0" t="0" r="r" b="b"/>
              <a:pathLst>
                <a:path w="8" h="66">
                  <a:moveTo>
                    <a:pt x="6" y="11"/>
                  </a:moveTo>
                  <a:lnTo>
                    <a:pt x="8" y="66"/>
                  </a:lnTo>
                  <a:lnTo>
                    <a:pt x="2" y="55"/>
                  </a:lnTo>
                  <a:lnTo>
                    <a:pt x="0" y="0"/>
                  </a:lnTo>
                  <a:lnTo>
                    <a:pt x="6"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0" name="Freeform 705"/>
            <p:cNvSpPr>
              <a:spLocks/>
            </p:cNvSpPr>
            <p:nvPr/>
          </p:nvSpPr>
          <p:spPr bwMode="auto">
            <a:xfrm>
              <a:off x="14370828" y="-1169591"/>
              <a:ext cx="19050" cy="104775"/>
            </a:xfrm>
            <a:custGeom>
              <a:avLst/>
              <a:gdLst>
                <a:gd name="T0" fmla="*/ 11 w 12"/>
                <a:gd name="T1" fmla="*/ 0 h 66"/>
                <a:gd name="T2" fmla="*/ 12 w 12"/>
                <a:gd name="T3" fmla="*/ 55 h 66"/>
                <a:gd name="T4" fmla="*/ 2 w 12"/>
                <a:gd name="T5" fmla="*/ 66 h 66"/>
                <a:gd name="T6" fmla="*/ 0 w 12"/>
                <a:gd name="T7" fmla="*/ 11 h 66"/>
                <a:gd name="T8" fmla="*/ 11 w 12"/>
                <a:gd name="T9" fmla="*/ 0 h 66"/>
              </a:gdLst>
              <a:ahLst/>
              <a:cxnLst>
                <a:cxn ang="0">
                  <a:pos x="T0" y="T1"/>
                </a:cxn>
                <a:cxn ang="0">
                  <a:pos x="T2" y="T3"/>
                </a:cxn>
                <a:cxn ang="0">
                  <a:pos x="T4" y="T5"/>
                </a:cxn>
                <a:cxn ang="0">
                  <a:pos x="T6" y="T7"/>
                </a:cxn>
                <a:cxn ang="0">
                  <a:pos x="T8" y="T9"/>
                </a:cxn>
              </a:cxnLst>
              <a:rect l="0" t="0" r="r" b="b"/>
              <a:pathLst>
                <a:path w="12" h="66">
                  <a:moveTo>
                    <a:pt x="11" y="0"/>
                  </a:moveTo>
                  <a:lnTo>
                    <a:pt x="12" y="55"/>
                  </a:lnTo>
                  <a:lnTo>
                    <a:pt x="2" y="66"/>
                  </a:lnTo>
                  <a:lnTo>
                    <a:pt x="0" y="1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1" name="Freeform 706"/>
            <p:cNvSpPr>
              <a:spLocks/>
            </p:cNvSpPr>
            <p:nvPr/>
          </p:nvSpPr>
          <p:spPr bwMode="auto">
            <a:xfrm>
              <a:off x="15380478" y="-1187053"/>
              <a:ext cx="9525" cy="92075"/>
            </a:xfrm>
            <a:custGeom>
              <a:avLst/>
              <a:gdLst>
                <a:gd name="T0" fmla="*/ 5 w 6"/>
                <a:gd name="T1" fmla="*/ 0 h 58"/>
                <a:gd name="T2" fmla="*/ 6 w 6"/>
                <a:gd name="T3" fmla="*/ 55 h 58"/>
                <a:gd name="T4" fmla="*/ 1 w 6"/>
                <a:gd name="T5" fmla="*/ 58 h 58"/>
                <a:gd name="T6" fmla="*/ 0 w 6"/>
                <a:gd name="T7" fmla="*/ 3 h 58"/>
                <a:gd name="T8" fmla="*/ 5 w 6"/>
                <a:gd name="T9" fmla="*/ 0 h 58"/>
              </a:gdLst>
              <a:ahLst/>
              <a:cxnLst>
                <a:cxn ang="0">
                  <a:pos x="T0" y="T1"/>
                </a:cxn>
                <a:cxn ang="0">
                  <a:pos x="T2" y="T3"/>
                </a:cxn>
                <a:cxn ang="0">
                  <a:pos x="T4" y="T5"/>
                </a:cxn>
                <a:cxn ang="0">
                  <a:pos x="T6" y="T7"/>
                </a:cxn>
                <a:cxn ang="0">
                  <a:pos x="T8" y="T9"/>
                </a:cxn>
              </a:cxnLst>
              <a:rect l="0" t="0" r="r" b="b"/>
              <a:pathLst>
                <a:path w="6" h="58">
                  <a:moveTo>
                    <a:pt x="5" y="0"/>
                  </a:moveTo>
                  <a:lnTo>
                    <a:pt x="6" y="55"/>
                  </a:lnTo>
                  <a:lnTo>
                    <a:pt x="1" y="58"/>
                  </a:lnTo>
                  <a:lnTo>
                    <a:pt x="0" y="3"/>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2" name="Freeform 707"/>
            <p:cNvSpPr>
              <a:spLocks/>
            </p:cNvSpPr>
            <p:nvPr/>
          </p:nvSpPr>
          <p:spPr bwMode="auto">
            <a:xfrm>
              <a:off x="14777228" y="-1163241"/>
              <a:ext cx="23813" cy="88900"/>
            </a:xfrm>
            <a:custGeom>
              <a:avLst/>
              <a:gdLst>
                <a:gd name="T0" fmla="*/ 14 w 15"/>
                <a:gd name="T1" fmla="*/ 0 h 56"/>
                <a:gd name="T2" fmla="*/ 15 w 15"/>
                <a:gd name="T3" fmla="*/ 56 h 56"/>
                <a:gd name="T4" fmla="*/ 1 w 15"/>
                <a:gd name="T5" fmla="*/ 55 h 56"/>
                <a:gd name="T6" fmla="*/ 0 w 15"/>
                <a:gd name="T7" fmla="*/ 0 h 56"/>
                <a:gd name="T8" fmla="*/ 14 w 15"/>
                <a:gd name="T9" fmla="*/ 0 h 56"/>
              </a:gdLst>
              <a:ahLst/>
              <a:cxnLst>
                <a:cxn ang="0">
                  <a:pos x="T0" y="T1"/>
                </a:cxn>
                <a:cxn ang="0">
                  <a:pos x="T2" y="T3"/>
                </a:cxn>
                <a:cxn ang="0">
                  <a:pos x="T4" y="T5"/>
                </a:cxn>
                <a:cxn ang="0">
                  <a:pos x="T6" y="T7"/>
                </a:cxn>
                <a:cxn ang="0">
                  <a:pos x="T8" y="T9"/>
                </a:cxn>
              </a:cxnLst>
              <a:rect l="0" t="0" r="r" b="b"/>
              <a:pathLst>
                <a:path w="15" h="56">
                  <a:moveTo>
                    <a:pt x="14" y="0"/>
                  </a:moveTo>
                  <a:lnTo>
                    <a:pt x="15" y="56"/>
                  </a:lnTo>
                  <a:lnTo>
                    <a:pt x="1" y="55"/>
                  </a:lnTo>
                  <a:lnTo>
                    <a:pt x="0" y="0"/>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3" name="Freeform 708"/>
            <p:cNvSpPr>
              <a:spLocks/>
            </p:cNvSpPr>
            <p:nvPr/>
          </p:nvSpPr>
          <p:spPr bwMode="auto">
            <a:xfrm>
              <a:off x="14332728" y="-1155303"/>
              <a:ext cx="3175" cy="95250"/>
            </a:xfrm>
            <a:custGeom>
              <a:avLst/>
              <a:gdLst>
                <a:gd name="T0" fmla="*/ 0 w 2"/>
                <a:gd name="T1" fmla="*/ 0 h 60"/>
                <a:gd name="T2" fmla="*/ 2 w 2"/>
                <a:gd name="T3" fmla="*/ 56 h 60"/>
                <a:gd name="T4" fmla="*/ 2 w 2"/>
                <a:gd name="T5" fmla="*/ 60 h 60"/>
                <a:gd name="T6" fmla="*/ 0 w 2"/>
                <a:gd name="T7" fmla="*/ 5 h 60"/>
                <a:gd name="T8" fmla="*/ 0 w 2"/>
                <a:gd name="T9" fmla="*/ 0 h 60"/>
              </a:gdLst>
              <a:ahLst/>
              <a:cxnLst>
                <a:cxn ang="0">
                  <a:pos x="T0" y="T1"/>
                </a:cxn>
                <a:cxn ang="0">
                  <a:pos x="T2" y="T3"/>
                </a:cxn>
                <a:cxn ang="0">
                  <a:pos x="T4" y="T5"/>
                </a:cxn>
                <a:cxn ang="0">
                  <a:pos x="T6" y="T7"/>
                </a:cxn>
                <a:cxn ang="0">
                  <a:pos x="T8" y="T9"/>
                </a:cxn>
              </a:cxnLst>
              <a:rect l="0" t="0" r="r" b="b"/>
              <a:pathLst>
                <a:path w="2" h="60">
                  <a:moveTo>
                    <a:pt x="0" y="0"/>
                  </a:moveTo>
                  <a:lnTo>
                    <a:pt x="2" y="56"/>
                  </a:lnTo>
                  <a:lnTo>
                    <a:pt x="2" y="60"/>
                  </a:lnTo>
                  <a:lnTo>
                    <a:pt x="0" y="5"/>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4" name="Freeform 709"/>
            <p:cNvSpPr>
              <a:spLocks/>
            </p:cNvSpPr>
            <p:nvPr/>
          </p:nvSpPr>
          <p:spPr bwMode="auto">
            <a:xfrm>
              <a:off x="14340666" y="-1152128"/>
              <a:ext cx="33338" cy="92075"/>
            </a:xfrm>
            <a:custGeom>
              <a:avLst/>
              <a:gdLst>
                <a:gd name="T0" fmla="*/ 19 w 21"/>
                <a:gd name="T1" fmla="*/ 0 h 58"/>
                <a:gd name="T2" fmla="*/ 21 w 21"/>
                <a:gd name="T3" fmla="*/ 55 h 58"/>
                <a:gd name="T4" fmla="*/ 1 w 21"/>
                <a:gd name="T5" fmla="*/ 58 h 58"/>
                <a:gd name="T6" fmla="*/ 0 w 21"/>
                <a:gd name="T7" fmla="*/ 3 h 58"/>
                <a:gd name="T8" fmla="*/ 19 w 21"/>
                <a:gd name="T9" fmla="*/ 0 h 58"/>
              </a:gdLst>
              <a:ahLst/>
              <a:cxnLst>
                <a:cxn ang="0">
                  <a:pos x="T0" y="T1"/>
                </a:cxn>
                <a:cxn ang="0">
                  <a:pos x="T2" y="T3"/>
                </a:cxn>
                <a:cxn ang="0">
                  <a:pos x="T4" y="T5"/>
                </a:cxn>
                <a:cxn ang="0">
                  <a:pos x="T6" y="T7"/>
                </a:cxn>
                <a:cxn ang="0">
                  <a:pos x="T8" y="T9"/>
                </a:cxn>
              </a:cxnLst>
              <a:rect l="0" t="0" r="r" b="b"/>
              <a:pathLst>
                <a:path w="21" h="58">
                  <a:moveTo>
                    <a:pt x="19" y="0"/>
                  </a:moveTo>
                  <a:lnTo>
                    <a:pt x="21" y="55"/>
                  </a:lnTo>
                  <a:lnTo>
                    <a:pt x="1" y="58"/>
                  </a:lnTo>
                  <a:lnTo>
                    <a:pt x="0" y="3"/>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5" name="Freeform 710"/>
            <p:cNvSpPr>
              <a:spLocks/>
            </p:cNvSpPr>
            <p:nvPr/>
          </p:nvSpPr>
          <p:spPr bwMode="auto">
            <a:xfrm>
              <a:off x="14332728" y="-1147366"/>
              <a:ext cx="9525" cy="87313"/>
            </a:xfrm>
            <a:custGeom>
              <a:avLst/>
              <a:gdLst>
                <a:gd name="T0" fmla="*/ 5 w 6"/>
                <a:gd name="T1" fmla="*/ 0 h 55"/>
                <a:gd name="T2" fmla="*/ 6 w 6"/>
                <a:gd name="T3" fmla="*/ 55 h 55"/>
                <a:gd name="T4" fmla="*/ 2 w 6"/>
                <a:gd name="T5" fmla="*/ 55 h 55"/>
                <a:gd name="T6" fmla="*/ 0 w 6"/>
                <a:gd name="T7" fmla="*/ 0 h 55"/>
                <a:gd name="T8" fmla="*/ 5 w 6"/>
                <a:gd name="T9" fmla="*/ 0 h 55"/>
              </a:gdLst>
              <a:ahLst/>
              <a:cxnLst>
                <a:cxn ang="0">
                  <a:pos x="T0" y="T1"/>
                </a:cxn>
                <a:cxn ang="0">
                  <a:pos x="T2" y="T3"/>
                </a:cxn>
                <a:cxn ang="0">
                  <a:pos x="T4" y="T5"/>
                </a:cxn>
                <a:cxn ang="0">
                  <a:pos x="T6" y="T7"/>
                </a:cxn>
                <a:cxn ang="0">
                  <a:pos x="T8" y="T9"/>
                </a:cxn>
              </a:cxnLst>
              <a:rect l="0" t="0" r="r" b="b"/>
              <a:pathLst>
                <a:path w="6" h="55">
                  <a:moveTo>
                    <a:pt x="5" y="0"/>
                  </a:moveTo>
                  <a:lnTo>
                    <a:pt x="6" y="55"/>
                  </a:lnTo>
                  <a:lnTo>
                    <a:pt x="2" y="55"/>
                  </a:lnTo>
                  <a:lnTo>
                    <a:pt x="0" y="0"/>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6" name="Freeform 711"/>
            <p:cNvSpPr>
              <a:spLocks/>
            </p:cNvSpPr>
            <p:nvPr/>
          </p:nvSpPr>
          <p:spPr bwMode="auto">
            <a:xfrm>
              <a:off x="14477191" y="-1161653"/>
              <a:ext cx="26988" cy="100013"/>
            </a:xfrm>
            <a:custGeom>
              <a:avLst/>
              <a:gdLst>
                <a:gd name="T0" fmla="*/ 15 w 17"/>
                <a:gd name="T1" fmla="*/ 0 h 63"/>
                <a:gd name="T2" fmla="*/ 17 w 17"/>
                <a:gd name="T3" fmla="*/ 55 h 63"/>
                <a:gd name="T4" fmla="*/ 1 w 17"/>
                <a:gd name="T5" fmla="*/ 63 h 63"/>
                <a:gd name="T6" fmla="*/ 0 w 17"/>
                <a:gd name="T7" fmla="*/ 7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5"/>
                  </a:lnTo>
                  <a:lnTo>
                    <a:pt x="1" y="63"/>
                  </a:lnTo>
                  <a:lnTo>
                    <a:pt x="0" y="7"/>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7" name="Freeform 712"/>
            <p:cNvSpPr>
              <a:spLocks/>
            </p:cNvSpPr>
            <p:nvPr/>
          </p:nvSpPr>
          <p:spPr bwMode="auto">
            <a:xfrm>
              <a:off x="14701028" y="-1161653"/>
              <a:ext cx="26988" cy="93663"/>
            </a:xfrm>
            <a:custGeom>
              <a:avLst/>
              <a:gdLst>
                <a:gd name="T0" fmla="*/ 15 w 17"/>
                <a:gd name="T1" fmla="*/ 4 h 59"/>
                <a:gd name="T2" fmla="*/ 17 w 17"/>
                <a:gd name="T3" fmla="*/ 59 h 59"/>
                <a:gd name="T4" fmla="*/ 2 w 17"/>
                <a:gd name="T5" fmla="*/ 55 h 59"/>
                <a:gd name="T6" fmla="*/ 0 w 17"/>
                <a:gd name="T7" fmla="*/ 0 h 59"/>
                <a:gd name="T8" fmla="*/ 15 w 17"/>
                <a:gd name="T9" fmla="*/ 4 h 59"/>
              </a:gdLst>
              <a:ahLst/>
              <a:cxnLst>
                <a:cxn ang="0">
                  <a:pos x="T0" y="T1"/>
                </a:cxn>
                <a:cxn ang="0">
                  <a:pos x="T2" y="T3"/>
                </a:cxn>
                <a:cxn ang="0">
                  <a:pos x="T4" y="T5"/>
                </a:cxn>
                <a:cxn ang="0">
                  <a:pos x="T6" y="T7"/>
                </a:cxn>
                <a:cxn ang="0">
                  <a:pos x="T8" y="T9"/>
                </a:cxn>
              </a:cxnLst>
              <a:rect l="0" t="0" r="r" b="b"/>
              <a:pathLst>
                <a:path w="17" h="59">
                  <a:moveTo>
                    <a:pt x="15" y="4"/>
                  </a:moveTo>
                  <a:lnTo>
                    <a:pt x="17" y="59"/>
                  </a:lnTo>
                  <a:lnTo>
                    <a:pt x="2" y="55"/>
                  </a:lnTo>
                  <a:lnTo>
                    <a:pt x="0" y="0"/>
                  </a:lnTo>
                  <a:lnTo>
                    <a:pt x="15"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8" name="Freeform 713"/>
            <p:cNvSpPr>
              <a:spLocks/>
            </p:cNvSpPr>
            <p:nvPr/>
          </p:nvSpPr>
          <p:spPr bwMode="auto">
            <a:xfrm>
              <a:off x="14799453" y="-1163241"/>
              <a:ext cx="25400" cy="92075"/>
            </a:xfrm>
            <a:custGeom>
              <a:avLst/>
              <a:gdLst>
                <a:gd name="T0" fmla="*/ 15 w 16"/>
                <a:gd name="T1" fmla="*/ 3 h 58"/>
                <a:gd name="T2" fmla="*/ 16 w 16"/>
                <a:gd name="T3" fmla="*/ 58 h 58"/>
                <a:gd name="T4" fmla="*/ 1 w 16"/>
                <a:gd name="T5" fmla="*/ 56 h 58"/>
                <a:gd name="T6" fmla="*/ 0 w 16"/>
                <a:gd name="T7" fmla="*/ 0 h 58"/>
                <a:gd name="T8" fmla="*/ 15 w 16"/>
                <a:gd name="T9" fmla="*/ 3 h 58"/>
              </a:gdLst>
              <a:ahLst/>
              <a:cxnLst>
                <a:cxn ang="0">
                  <a:pos x="T0" y="T1"/>
                </a:cxn>
                <a:cxn ang="0">
                  <a:pos x="T2" y="T3"/>
                </a:cxn>
                <a:cxn ang="0">
                  <a:pos x="T4" y="T5"/>
                </a:cxn>
                <a:cxn ang="0">
                  <a:pos x="T6" y="T7"/>
                </a:cxn>
                <a:cxn ang="0">
                  <a:pos x="T8" y="T9"/>
                </a:cxn>
              </a:cxnLst>
              <a:rect l="0" t="0" r="r" b="b"/>
              <a:pathLst>
                <a:path w="16" h="58">
                  <a:moveTo>
                    <a:pt x="15" y="3"/>
                  </a:moveTo>
                  <a:lnTo>
                    <a:pt x="16" y="58"/>
                  </a:lnTo>
                  <a:lnTo>
                    <a:pt x="1" y="56"/>
                  </a:lnTo>
                  <a:lnTo>
                    <a:pt x="0" y="0"/>
                  </a:lnTo>
                  <a:lnTo>
                    <a:pt x="15"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9" name="Freeform 714"/>
            <p:cNvSpPr>
              <a:spLocks/>
            </p:cNvSpPr>
            <p:nvPr/>
          </p:nvSpPr>
          <p:spPr bwMode="auto">
            <a:xfrm>
              <a:off x="14340666" y="-1147366"/>
              <a:ext cx="1588" cy="90488"/>
            </a:xfrm>
            <a:custGeom>
              <a:avLst/>
              <a:gdLst>
                <a:gd name="T0" fmla="*/ 0 w 1"/>
                <a:gd name="T1" fmla="*/ 0 h 57"/>
                <a:gd name="T2" fmla="*/ 1 w 1"/>
                <a:gd name="T3" fmla="*/ 55 h 57"/>
                <a:gd name="T4" fmla="*/ 1 w 1"/>
                <a:gd name="T5" fmla="*/ 57 h 57"/>
                <a:gd name="T6" fmla="*/ 0 w 1"/>
                <a:gd name="T7" fmla="*/ 2 h 57"/>
                <a:gd name="T8" fmla="*/ 0 w 1"/>
                <a:gd name="T9" fmla="*/ 0 h 57"/>
              </a:gdLst>
              <a:ahLst/>
              <a:cxnLst>
                <a:cxn ang="0">
                  <a:pos x="T0" y="T1"/>
                </a:cxn>
                <a:cxn ang="0">
                  <a:pos x="T2" y="T3"/>
                </a:cxn>
                <a:cxn ang="0">
                  <a:pos x="T4" y="T5"/>
                </a:cxn>
                <a:cxn ang="0">
                  <a:pos x="T6" y="T7"/>
                </a:cxn>
                <a:cxn ang="0">
                  <a:pos x="T8" y="T9"/>
                </a:cxn>
              </a:cxnLst>
              <a:rect l="0" t="0" r="r" b="b"/>
              <a:pathLst>
                <a:path w="1" h="57">
                  <a:moveTo>
                    <a:pt x="0" y="0"/>
                  </a:moveTo>
                  <a:lnTo>
                    <a:pt x="1" y="55"/>
                  </a:lnTo>
                  <a:lnTo>
                    <a:pt x="1" y="57"/>
                  </a:lnTo>
                  <a:lnTo>
                    <a:pt x="0" y="2"/>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0" name="Freeform 715"/>
            <p:cNvSpPr>
              <a:spLocks/>
            </p:cNvSpPr>
            <p:nvPr/>
          </p:nvSpPr>
          <p:spPr bwMode="auto">
            <a:xfrm>
              <a:off x="14450203" y="-1150541"/>
              <a:ext cx="28575" cy="92075"/>
            </a:xfrm>
            <a:custGeom>
              <a:avLst/>
              <a:gdLst>
                <a:gd name="T0" fmla="*/ 17 w 18"/>
                <a:gd name="T1" fmla="*/ 0 h 58"/>
                <a:gd name="T2" fmla="*/ 18 w 18"/>
                <a:gd name="T3" fmla="*/ 56 h 58"/>
                <a:gd name="T4" fmla="*/ 2 w 18"/>
                <a:gd name="T5" fmla="*/ 58 h 58"/>
                <a:gd name="T6" fmla="*/ 0 w 18"/>
                <a:gd name="T7" fmla="*/ 2 h 58"/>
                <a:gd name="T8" fmla="*/ 17 w 18"/>
                <a:gd name="T9" fmla="*/ 0 h 58"/>
              </a:gdLst>
              <a:ahLst/>
              <a:cxnLst>
                <a:cxn ang="0">
                  <a:pos x="T0" y="T1"/>
                </a:cxn>
                <a:cxn ang="0">
                  <a:pos x="T2" y="T3"/>
                </a:cxn>
                <a:cxn ang="0">
                  <a:pos x="T4" y="T5"/>
                </a:cxn>
                <a:cxn ang="0">
                  <a:pos x="T6" y="T7"/>
                </a:cxn>
                <a:cxn ang="0">
                  <a:pos x="T8" y="T9"/>
                </a:cxn>
              </a:cxnLst>
              <a:rect l="0" t="0" r="r" b="b"/>
              <a:pathLst>
                <a:path w="18" h="58">
                  <a:moveTo>
                    <a:pt x="17" y="0"/>
                  </a:moveTo>
                  <a:lnTo>
                    <a:pt x="18" y="56"/>
                  </a:lnTo>
                  <a:lnTo>
                    <a:pt x="2" y="58"/>
                  </a:lnTo>
                  <a:lnTo>
                    <a:pt x="0" y="2"/>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1" name="Freeform 716"/>
            <p:cNvSpPr>
              <a:spLocks/>
            </p:cNvSpPr>
            <p:nvPr/>
          </p:nvSpPr>
          <p:spPr bwMode="auto">
            <a:xfrm>
              <a:off x="14294628" y="-1161653"/>
              <a:ext cx="4763" cy="106363"/>
            </a:xfrm>
            <a:custGeom>
              <a:avLst/>
              <a:gdLst>
                <a:gd name="T0" fmla="*/ 1 w 3"/>
                <a:gd name="T1" fmla="*/ 0 h 67"/>
                <a:gd name="T2" fmla="*/ 3 w 3"/>
                <a:gd name="T3" fmla="*/ 55 h 67"/>
                <a:gd name="T4" fmla="*/ 2 w 3"/>
                <a:gd name="T5" fmla="*/ 67 h 67"/>
                <a:gd name="T6" fmla="*/ 0 w 3"/>
                <a:gd name="T7" fmla="*/ 12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lnTo>
                    <a:pt x="3" y="55"/>
                  </a:lnTo>
                  <a:lnTo>
                    <a:pt x="2" y="67"/>
                  </a:lnTo>
                  <a:lnTo>
                    <a:pt x="0" y="12"/>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2" name="Freeform 717"/>
            <p:cNvSpPr>
              <a:spLocks/>
            </p:cNvSpPr>
            <p:nvPr/>
          </p:nvSpPr>
          <p:spPr bwMode="auto">
            <a:xfrm>
              <a:off x="14273991" y="-1142603"/>
              <a:ext cx="23813" cy="92075"/>
            </a:xfrm>
            <a:custGeom>
              <a:avLst/>
              <a:gdLst>
                <a:gd name="T0" fmla="*/ 13 w 15"/>
                <a:gd name="T1" fmla="*/ 0 h 58"/>
                <a:gd name="T2" fmla="*/ 15 w 15"/>
                <a:gd name="T3" fmla="*/ 55 h 58"/>
                <a:gd name="T4" fmla="*/ 2 w 15"/>
                <a:gd name="T5" fmla="*/ 58 h 58"/>
                <a:gd name="T6" fmla="*/ 0 w 15"/>
                <a:gd name="T7" fmla="*/ 3 h 58"/>
                <a:gd name="T8" fmla="*/ 13 w 15"/>
                <a:gd name="T9" fmla="*/ 0 h 58"/>
              </a:gdLst>
              <a:ahLst/>
              <a:cxnLst>
                <a:cxn ang="0">
                  <a:pos x="T0" y="T1"/>
                </a:cxn>
                <a:cxn ang="0">
                  <a:pos x="T2" y="T3"/>
                </a:cxn>
                <a:cxn ang="0">
                  <a:pos x="T4" y="T5"/>
                </a:cxn>
                <a:cxn ang="0">
                  <a:pos x="T6" y="T7"/>
                </a:cxn>
                <a:cxn ang="0">
                  <a:pos x="T8" y="T9"/>
                </a:cxn>
              </a:cxnLst>
              <a:rect l="0" t="0" r="r" b="b"/>
              <a:pathLst>
                <a:path w="15" h="58">
                  <a:moveTo>
                    <a:pt x="13" y="0"/>
                  </a:moveTo>
                  <a:lnTo>
                    <a:pt x="15" y="55"/>
                  </a:lnTo>
                  <a:lnTo>
                    <a:pt x="2" y="58"/>
                  </a:lnTo>
                  <a:lnTo>
                    <a:pt x="0" y="3"/>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3" name="Freeform 718"/>
            <p:cNvSpPr>
              <a:spLocks/>
            </p:cNvSpPr>
            <p:nvPr/>
          </p:nvSpPr>
          <p:spPr bwMode="auto">
            <a:xfrm>
              <a:off x="14259703" y="-1142603"/>
              <a:ext cx="17463" cy="92075"/>
            </a:xfrm>
            <a:custGeom>
              <a:avLst/>
              <a:gdLst>
                <a:gd name="T0" fmla="*/ 9 w 11"/>
                <a:gd name="T1" fmla="*/ 3 h 58"/>
                <a:gd name="T2" fmla="*/ 11 w 11"/>
                <a:gd name="T3" fmla="*/ 58 h 58"/>
                <a:gd name="T4" fmla="*/ 1 w 11"/>
                <a:gd name="T5" fmla="*/ 55 h 58"/>
                <a:gd name="T6" fmla="*/ 0 w 11"/>
                <a:gd name="T7" fmla="*/ 0 h 58"/>
                <a:gd name="T8" fmla="*/ 9 w 11"/>
                <a:gd name="T9" fmla="*/ 3 h 58"/>
              </a:gdLst>
              <a:ahLst/>
              <a:cxnLst>
                <a:cxn ang="0">
                  <a:pos x="T0" y="T1"/>
                </a:cxn>
                <a:cxn ang="0">
                  <a:pos x="T2" y="T3"/>
                </a:cxn>
                <a:cxn ang="0">
                  <a:pos x="T4" y="T5"/>
                </a:cxn>
                <a:cxn ang="0">
                  <a:pos x="T6" y="T7"/>
                </a:cxn>
                <a:cxn ang="0">
                  <a:pos x="T8" y="T9"/>
                </a:cxn>
              </a:cxnLst>
              <a:rect l="0" t="0" r="r" b="b"/>
              <a:pathLst>
                <a:path w="11" h="58">
                  <a:moveTo>
                    <a:pt x="9" y="3"/>
                  </a:moveTo>
                  <a:lnTo>
                    <a:pt x="11" y="58"/>
                  </a:lnTo>
                  <a:lnTo>
                    <a:pt x="1" y="55"/>
                  </a:lnTo>
                  <a:lnTo>
                    <a:pt x="0" y="0"/>
                  </a:lnTo>
                  <a:lnTo>
                    <a:pt x="9"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4" name="Freeform 719"/>
            <p:cNvSpPr>
              <a:spLocks/>
            </p:cNvSpPr>
            <p:nvPr/>
          </p:nvSpPr>
          <p:spPr bwMode="auto">
            <a:xfrm>
              <a:off x="14740716" y="-1163241"/>
              <a:ext cx="38100" cy="100013"/>
            </a:xfrm>
            <a:custGeom>
              <a:avLst/>
              <a:gdLst>
                <a:gd name="T0" fmla="*/ 23 w 24"/>
                <a:gd name="T1" fmla="*/ 0 h 63"/>
                <a:gd name="T2" fmla="*/ 24 w 24"/>
                <a:gd name="T3" fmla="*/ 55 h 63"/>
                <a:gd name="T4" fmla="*/ 1 w 24"/>
                <a:gd name="T5" fmla="*/ 63 h 63"/>
                <a:gd name="T6" fmla="*/ 0 w 24"/>
                <a:gd name="T7" fmla="*/ 8 h 63"/>
                <a:gd name="T8" fmla="*/ 23 w 24"/>
                <a:gd name="T9" fmla="*/ 0 h 63"/>
              </a:gdLst>
              <a:ahLst/>
              <a:cxnLst>
                <a:cxn ang="0">
                  <a:pos x="T0" y="T1"/>
                </a:cxn>
                <a:cxn ang="0">
                  <a:pos x="T2" y="T3"/>
                </a:cxn>
                <a:cxn ang="0">
                  <a:pos x="T4" y="T5"/>
                </a:cxn>
                <a:cxn ang="0">
                  <a:pos x="T6" y="T7"/>
                </a:cxn>
                <a:cxn ang="0">
                  <a:pos x="T8" y="T9"/>
                </a:cxn>
              </a:cxnLst>
              <a:rect l="0" t="0" r="r" b="b"/>
              <a:pathLst>
                <a:path w="24" h="63">
                  <a:moveTo>
                    <a:pt x="23" y="0"/>
                  </a:moveTo>
                  <a:lnTo>
                    <a:pt x="24" y="55"/>
                  </a:lnTo>
                  <a:lnTo>
                    <a:pt x="1" y="63"/>
                  </a:lnTo>
                  <a:lnTo>
                    <a:pt x="0" y="8"/>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5" name="Freeform 720"/>
            <p:cNvSpPr>
              <a:spLocks/>
            </p:cNvSpPr>
            <p:nvPr/>
          </p:nvSpPr>
          <p:spPr bwMode="auto">
            <a:xfrm>
              <a:off x="14724841" y="-1155303"/>
              <a:ext cx="17463" cy="92075"/>
            </a:xfrm>
            <a:custGeom>
              <a:avLst/>
              <a:gdLst>
                <a:gd name="T0" fmla="*/ 10 w 11"/>
                <a:gd name="T1" fmla="*/ 3 h 58"/>
                <a:gd name="T2" fmla="*/ 11 w 11"/>
                <a:gd name="T3" fmla="*/ 58 h 58"/>
                <a:gd name="T4" fmla="*/ 2 w 11"/>
                <a:gd name="T5" fmla="*/ 55 h 58"/>
                <a:gd name="T6" fmla="*/ 0 w 11"/>
                <a:gd name="T7" fmla="*/ 0 h 58"/>
                <a:gd name="T8" fmla="*/ 10 w 11"/>
                <a:gd name="T9" fmla="*/ 3 h 58"/>
              </a:gdLst>
              <a:ahLst/>
              <a:cxnLst>
                <a:cxn ang="0">
                  <a:pos x="T0" y="T1"/>
                </a:cxn>
                <a:cxn ang="0">
                  <a:pos x="T2" y="T3"/>
                </a:cxn>
                <a:cxn ang="0">
                  <a:pos x="T4" y="T5"/>
                </a:cxn>
                <a:cxn ang="0">
                  <a:pos x="T6" y="T7"/>
                </a:cxn>
                <a:cxn ang="0">
                  <a:pos x="T8" y="T9"/>
                </a:cxn>
              </a:cxnLst>
              <a:rect l="0" t="0" r="r" b="b"/>
              <a:pathLst>
                <a:path w="11" h="58">
                  <a:moveTo>
                    <a:pt x="10" y="3"/>
                  </a:moveTo>
                  <a:lnTo>
                    <a:pt x="11" y="58"/>
                  </a:lnTo>
                  <a:lnTo>
                    <a:pt x="2" y="55"/>
                  </a:lnTo>
                  <a:lnTo>
                    <a:pt x="0" y="0"/>
                  </a:lnTo>
                  <a:lnTo>
                    <a:pt x="10"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6" name="Freeform 721"/>
            <p:cNvSpPr>
              <a:spLocks/>
            </p:cNvSpPr>
            <p:nvPr/>
          </p:nvSpPr>
          <p:spPr bwMode="auto">
            <a:xfrm>
              <a:off x="14235891" y="-1142603"/>
              <a:ext cx="25400" cy="100013"/>
            </a:xfrm>
            <a:custGeom>
              <a:avLst/>
              <a:gdLst>
                <a:gd name="T0" fmla="*/ 15 w 16"/>
                <a:gd name="T1" fmla="*/ 0 h 63"/>
                <a:gd name="T2" fmla="*/ 16 w 16"/>
                <a:gd name="T3" fmla="*/ 55 h 63"/>
                <a:gd name="T4" fmla="*/ 1 w 16"/>
                <a:gd name="T5" fmla="*/ 63 h 63"/>
                <a:gd name="T6" fmla="*/ 0 w 16"/>
                <a:gd name="T7" fmla="*/ 8 h 63"/>
                <a:gd name="T8" fmla="*/ 15 w 16"/>
                <a:gd name="T9" fmla="*/ 0 h 63"/>
              </a:gdLst>
              <a:ahLst/>
              <a:cxnLst>
                <a:cxn ang="0">
                  <a:pos x="T0" y="T1"/>
                </a:cxn>
                <a:cxn ang="0">
                  <a:pos x="T2" y="T3"/>
                </a:cxn>
                <a:cxn ang="0">
                  <a:pos x="T4" y="T5"/>
                </a:cxn>
                <a:cxn ang="0">
                  <a:pos x="T6" y="T7"/>
                </a:cxn>
                <a:cxn ang="0">
                  <a:pos x="T8" y="T9"/>
                </a:cxn>
              </a:cxnLst>
              <a:rect l="0" t="0" r="r" b="b"/>
              <a:pathLst>
                <a:path w="16" h="63">
                  <a:moveTo>
                    <a:pt x="15" y="0"/>
                  </a:moveTo>
                  <a:lnTo>
                    <a:pt x="16" y="55"/>
                  </a:lnTo>
                  <a:lnTo>
                    <a:pt x="1" y="63"/>
                  </a:lnTo>
                  <a:lnTo>
                    <a:pt x="0" y="8"/>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7" name="Freeform 722"/>
            <p:cNvSpPr>
              <a:spLocks/>
            </p:cNvSpPr>
            <p:nvPr/>
          </p:nvSpPr>
          <p:spPr bwMode="auto">
            <a:xfrm>
              <a:off x="15374128" y="-1182291"/>
              <a:ext cx="7938" cy="107950"/>
            </a:xfrm>
            <a:custGeom>
              <a:avLst/>
              <a:gdLst>
                <a:gd name="T0" fmla="*/ 4 w 5"/>
                <a:gd name="T1" fmla="*/ 0 h 68"/>
                <a:gd name="T2" fmla="*/ 5 w 5"/>
                <a:gd name="T3" fmla="*/ 55 h 68"/>
                <a:gd name="T4" fmla="*/ 2 w 5"/>
                <a:gd name="T5" fmla="*/ 68 h 68"/>
                <a:gd name="T6" fmla="*/ 0 w 5"/>
                <a:gd name="T7" fmla="*/ 13 h 68"/>
                <a:gd name="T8" fmla="*/ 4 w 5"/>
                <a:gd name="T9" fmla="*/ 0 h 68"/>
              </a:gdLst>
              <a:ahLst/>
              <a:cxnLst>
                <a:cxn ang="0">
                  <a:pos x="T0" y="T1"/>
                </a:cxn>
                <a:cxn ang="0">
                  <a:pos x="T2" y="T3"/>
                </a:cxn>
                <a:cxn ang="0">
                  <a:pos x="T4" y="T5"/>
                </a:cxn>
                <a:cxn ang="0">
                  <a:pos x="T6" y="T7"/>
                </a:cxn>
                <a:cxn ang="0">
                  <a:pos x="T8" y="T9"/>
                </a:cxn>
              </a:cxnLst>
              <a:rect l="0" t="0" r="r" b="b"/>
              <a:pathLst>
                <a:path w="5" h="68">
                  <a:moveTo>
                    <a:pt x="4" y="0"/>
                  </a:moveTo>
                  <a:lnTo>
                    <a:pt x="5" y="55"/>
                  </a:lnTo>
                  <a:lnTo>
                    <a:pt x="2" y="68"/>
                  </a:lnTo>
                  <a:lnTo>
                    <a:pt x="0" y="13"/>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8" name="Freeform 723"/>
            <p:cNvSpPr>
              <a:spLocks/>
            </p:cNvSpPr>
            <p:nvPr/>
          </p:nvSpPr>
          <p:spPr bwMode="auto">
            <a:xfrm>
              <a:off x="14423216" y="-1147366"/>
              <a:ext cx="30163" cy="103188"/>
            </a:xfrm>
            <a:custGeom>
              <a:avLst/>
              <a:gdLst>
                <a:gd name="T0" fmla="*/ 17 w 19"/>
                <a:gd name="T1" fmla="*/ 0 h 65"/>
                <a:gd name="T2" fmla="*/ 19 w 19"/>
                <a:gd name="T3" fmla="*/ 56 h 65"/>
                <a:gd name="T4" fmla="*/ 1 w 19"/>
                <a:gd name="T5" fmla="*/ 65 h 65"/>
                <a:gd name="T6" fmla="*/ 0 w 19"/>
                <a:gd name="T7" fmla="*/ 10 h 65"/>
                <a:gd name="T8" fmla="*/ 17 w 19"/>
                <a:gd name="T9" fmla="*/ 0 h 65"/>
              </a:gdLst>
              <a:ahLst/>
              <a:cxnLst>
                <a:cxn ang="0">
                  <a:pos x="T0" y="T1"/>
                </a:cxn>
                <a:cxn ang="0">
                  <a:pos x="T2" y="T3"/>
                </a:cxn>
                <a:cxn ang="0">
                  <a:pos x="T4" y="T5"/>
                </a:cxn>
                <a:cxn ang="0">
                  <a:pos x="T6" y="T7"/>
                </a:cxn>
                <a:cxn ang="0">
                  <a:pos x="T8" y="T9"/>
                </a:cxn>
              </a:cxnLst>
              <a:rect l="0" t="0" r="r" b="b"/>
              <a:pathLst>
                <a:path w="19" h="65">
                  <a:moveTo>
                    <a:pt x="17" y="0"/>
                  </a:moveTo>
                  <a:lnTo>
                    <a:pt x="19" y="56"/>
                  </a:lnTo>
                  <a:lnTo>
                    <a:pt x="1" y="65"/>
                  </a:lnTo>
                  <a:lnTo>
                    <a:pt x="0" y="10"/>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9" name="Freeform 724"/>
            <p:cNvSpPr>
              <a:spLocks/>
            </p:cNvSpPr>
            <p:nvPr/>
          </p:nvSpPr>
          <p:spPr bwMode="auto">
            <a:xfrm>
              <a:off x="14386703" y="-1134666"/>
              <a:ext cx="38100" cy="90488"/>
            </a:xfrm>
            <a:custGeom>
              <a:avLst/>
              <a:gdLst>
                <a:gd name="T0" fmla="*/ 23 w 24"/>
                <a:gd name="T1" fmla="*/ 2 h 57"/>
                <a:gd name="T2" fmla="*/ 24 w 24"/>
                <a:gd name="T3" fmla="*/ 57 h 57"/>
                <a:gd name="T4" fmla="*/ 1 w 24"/>
                <a:gd name="T5" fmla="*/ 55 h 57"/>
                <a:gd name="T6" fmla="*/ 0 w 24"/>
                <a:gd name="T7" fmla="*/ 0 h 57"/>
                <a:gd name="T8" fmla="*/ 23 w 24"/>
                <a:gd name="T9" fmla="*/ 2 h 57"/>
              </a:gdLst>
              <a:ahLst/>
              <a:cxnLst>
                <a:cxn ang="0">
                  <a:pos x="T0" y="T1"/>
                </a:cxn>
                <a:cxn ang="0">
                  <a:pos x="T2" y="T3"/>
                </a:cxn>
                <a:cxn ang="0">
                  <a:pos x="T4" y="T5"/>
                </a:cxn>
                <a:cxn ang="0">
                  <a:pos x="T6" y="T7"/>
                </a:cxn>
                <a:cxn ang="0">
                  <a:pos x="T8" y="T9"/>
                </a:cxn>
              </a:cxnLst>
              <a:rect l="0" t="0" r="r" b="b"/>
              <a:pathLst>
                <a:path w="24" h="57">
                  <a:moveTo>
                    <a:pt x="23" y="2"/>
                  </a:moveTo>
                  <a:lnTo>
                    <a:pt x="24" y="57"/>
                  </a:lnTo>
                  <a:lnTo>
                    <a:pt x="1" y="55"/>
                  </a:lnTo>
                  <a:lnTo>
                    <a:pt x="0" y="0"/>
                  </a:lnTo>
                  <a:lnTo>
                    <a:pt x="23"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0" name="Freeform 725"/>
            <p:cNvSpPr>
              <a:spLocks/>
            </p:cNvSpPr>
            <p:nvPr/>
          </p:nvSpPr>
          <p:spPr bwMode="auto">
            <a:xfrm>
              <a:off x="14378766" y="-1144191"/>
              <a:ext cx="3175" cy="103188"/>
            </a:xfrm>
            <a:custGeom>
              <a:avLst/>
              <a:gdLst>
                <a:gd name="T0" fmla="*/ 0 w 2"/>
                <a:gd name="T1" fmla="*/ 0 h 65"/>
                <a:gd name="T2" fmla="*/ 2 w 2"/>
                <a:gd name="T3" fmla="*/ 55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2" y="65"/>
                  </a:lnTo>
                  <a:lnTo>
                    <a:pt x="0" y="1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1" name="Freeform 726"/>
            <p:cNvSpPr>
              <a:spLocks/>
            </p:cNvSpPr>
            <p:nvPr/>
          </p:nvSpPr>
          <p:spPr bwMode="auto">
            <a:xfrm>
              <a:off x="14823266" y="-1158478"/>
              <a:ext cx="22225" cy="109538"/>
            </a:xfrm>
            <a:custGeom>
              <a:avLst/>
              <a:gdLst>
                <a:gd name="T0" fmla="*/ 12 w 14"/>
                <a:gd name="T1" fmla="*/ 13 h 69"/>
                <a:gd name="T2" fmla="*/ 14 w 14"/>
                <a:gd name="T3" fmla="*/ 69 h 69"/>
                <a:gd name="T4" fmla="*/ 1 w 14"/>
                <a:gd name="T5" fmla="*/ 55 h 69"/>
                <a:gd name="T6" fmla="*/ 0 w 14"/>
                <a:gd name="T7" fmla="*/ 0 h 69"/>
                <a:gd name="T8" fmla="*/ 12 w 14"/>
                <a:gd name="T9" fmla="*/ 13 h 69"/>
              </a:gdLst>
              <a:ahLst/>
              <a:cxnLst>
                <a:cxn ang="0">
                  <a:pos x="T0" y="T1"/>
                </a:cxn>
                <a:cxn ang="0">
                  <a:pos x="T2" y="T3"/>
                </a:cxn>
                <a:cxn ang="0">
                  <a:pos x="T4" y="T5"/>
                </a:cxn>
                <a:cxn ang="0">
                  <a:pos x="T6" y="T7"/>
                </a:cxn>
                <a:cxn ang="0">
                  <a:pos x="T8" y="T9"/>
                </a:cxn>
              </a:cxnLst>
              <a:rect l="0" t="0" r="r" b="b"/>
              <a:pathLst>
                <a:path w="14" h="69">
                  <a:moveTo>
                    <a:pt x="12" y="13"/>
                  </a:moveTo>
                  <a:lnTo>
                    <a:pt x="14" y="69"/>
                  </a:lnTo>
                  <a:lnTo>
                    <a:pt x="1" y="55"/>
                  </a:lnTo>
                  <a:lnTo>
                    <a:pt x="0" y="0"/>
                  </a:lnTo>
                  <a:lnTo>
                    <a:pt x="12" y="1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2" name="Freeform 727"/>
            <p:cNvSpPr>
              <a:spLocks/>
            </p:cNvSpPr>
            <p:nvPr/>
          </p:nvSpPr>
          <p:spPr bwMode="auto">
            <a:xfrm>
              <a:off x="14242241" y="-1125141"/>
              <a:ext cx="17463" cy="95250"/>
            </a:xfrm>
            <a:custGeom>
              <a:avLst/>
              <a:gdLst>
                <a:gd name="T0" fmla="*/ 9 w 11"/>
                <a:gd name="T1" fmla="*/ 5 h 60"/>
                <a:gd name="T2" fmla="*/ 11 w 11"/>
                <a:gd name="T3" fmla="*/ 60 h 60"/>
                <a:gd name="T4" fmla="*/ 2 w 11"/>
                <a:gd name="T5" fmla="*/ 55 h 60"/>
                <a:gd name="T6" fmla="*/ 0 w 11"/>
                <a:gd name="T7" fmla="*/ 0 h 60"/>
                <a:gd name="T8" fmla="*/ 9 w 11"/>
                <a:gd name="T9" fmla="*/ 5 h 60"/>
              </a:gdLst>
              <a:ahLst/>
              <a:cxnLst>
                <a:cxn ang="0">
                  <a:pos x="T0" y="T1"/>
                </a:cxn>
                <a:cxn ang="0">
                  <a:pos x="T2" y="T3"/>
                </a:cxn>
                <a:cxn ang="0">
                  <a:pos x="T4" y="T5"/>
                </a:cxn>
                <a:cxn ang="0">
                  <a:pos x="T6" y="T7"/>
                </a:cxn>
                <a:cxn ang="0">
                  <a:pos x="T8" y="T9"/>
                </a:cxn>
              </a:cxnLst>
              <a:rect l="0" t="0" r="r" b="b"/>
              <a:pathLst>
                <a:path w="11" h="60">
                  <a:moveTo>
                    <a:pt x="9" y="5"/>
                  </a:moveTo>
                  <a:lnTo>
                    <a:pt x="11" y="60"/>
                  </a:lnTo>
                  <a:lnTo>
                    <a:pt x="2" y="55"/>
                  </a:lnTo>
                  <a:lnTo>
                    <a:pt x="0" y="0"/>
                  </a:lnTo>
                  <a:lnTo>
                    <a:pt x="9"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3" name="Freeform 728"/>
            <p:cNvSpPr>
              <a:spLocks/>
            </p:cNvSpPr>
            <p:nvPr/>
          </p:nvSpPr>
          <p:spPr bwMode="auto">
            <a:xfrm>
              <a:off x="14842316" y="-1137841"/>
              <a:ext cx="28575" cy="88900"/>
            </a:xfrm>
            <a:custGeom>
              <a:avLst/>
              <a:gdLst>
                <a:gd name="T0" fmla="*/ 17 w 18"/>
                <a:gd name="T1" fmla="*/ 1 h 56"/>
                <a:gd name="T2" fmla="*/ 18 w 18"/>
                <a:gd name="T3" fmla="*/ 56 h 56"/>
                <a:gd name="T4" fmla="*/ 2 w 18"/>
                <a:gd name="T5" fmla="*/ 56 h 56"/>
                <a:gd name="T6" fmla="*/ 0 w 18"/>
                <a:gd name="T7" fmla="*/ 0 h 56"/>
                <a:gd name="T8" fmla="*/ 17 w 18"/>
                <a:gd name="T9" fmla="*/ 1 h 56"/>
              </a:gdLst>
              <a:ahLst/>
              <a:cxnLst>
                <a:cxn ang="0">
                  <a:pos x="T0" y="T1"/>
                </a:cxn>
                <a:cxn ang="0">
                  <a:pos x="T2" y="T3"/>
                </a:cxn>
                <a:cxn ang="0">
                  <a:pos x="T4" y="T5"/>
                </a:cxn>
                <a:cxn ang="0">
                  <a:pos x="T6" y="T7"/>
                </a:cxn>
                <a:cxn ang="0">
                  <a:pos x="T8" y="T9"/>
                </a:cxn>
              </a:cxnLst>
              <a:rect l="0" t="0" r="r" b="b"/>
              <a:pathLst>
                <a:path w="18" h="56">
                  <a:moveTo>
                    <a:pt x="17" y="1"/>
                  </a:moveTo>
                  <a:lnTo>
                    <a:pt x="18" y="56"/>
                  </a:lnTo>
                  <a:lnTo>
                    <a:pt x="2" y="56"/>
                  </a:lnTo>
                  <a:lnTo>
                    <a:pt x="0" y="0"/>
                  </a:lnTo>
                  <a:lnTo>
                    <a:pt x="17"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4" name="Freeform 729"/>
            <p:cNvSpPr>
              <a:spLocks/>
            </p:cNvSpPr>
            <p:nvPr/>
          </p:nvSpPr>
          <p:spPr bwMode="auto">
            <a:xfrm>
              <a:off x="14243828" y="-1121966"/>
              <a:ext cx="6350" cy="95250"/>
            </a:xfrm>
            <a:custGeom>
              <a:avLst/>
              <a:gdLst>
                <a:gd name="T0" fmla="*/ 2 w 4"/>
                <a:gd name="T1" fmla="*/ 0 h 60"/>
                <a:gd name="T2" fmla="*/ 4 w 4"/>
                <a:gd name="T3" fmla="*/ 55 h 60"/>
                <a:gd name="T4" fmla="*/ 2 w 4"/>
                <a:gd name="T5" fmla="*/ 60 h 60"/>
                <a:gd name="T6" fmla="*/ 0 w 4"/>
                <a:gd name="T7" fmla="*/ 5 h 60"/>
                <a:gd name="T8" fmla="*/ 2 w 4"/>
                <a:gd name="T9" fmla="*/ 0 h 60"/>
              </a:gdLst>
              <a:ahLst/>
              <a:cxnLst>
                <a:cxn ang="0">
                  <a:pos x="T0" y="T1"/>
                </a:cxn>
                <a:cxn ang="0">
                  <a:pos x="T2" y="T3"/>
                </a:cxn>
                <a:cxn ang="0">
                  <a:pos x="T4" y="T5"/>
                </a:cxn>
                <a:cxn ang="0">
                  <a:pos x="T6" y="T7"/>
                </a:cxn>
                <a:cxn ang="0">
                  <a:pos x="T8" y="T9"/>
                </a:cxn>
              </a:cxnLst>
              <a:rect l="0" t="0" r="r" b="b"/>
              <a:pathLst>
                <a:path w="4" h="60">
                  <a:moveTo>
                    <a:pt x="2" y="0"/>
                  </a:moveTo>
                  <a:lnTo>
                    <a:pt x="4" y="55"/>
                  </a:lnTo>
                  <a:lnTo>
                    <a:pt x="2" y="60"/>
                  </a:lnTo>
                  <a:lnTo>
                    <a:pt x="0" y="5"/>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5" name="Freeform 730"/>
            <p:cNvSpPr>
              <a:spLocks/>
            </p:cNvSpPr>
            <p:nvPr/>
          </p:nvSpPr>
          <p:spPr bwMode="auto">
            <a:xfrm>
              <a:off x="12361053" y="-1093391"/>
              <a:ext cx="6350" cy="127000"/>
            </a:xfrm>
            <a:custGeom>
              <a:avLst/>
              <a:gdLst>
                <a:gd name="T0" fmla="*/ 3 w 4"/>
                <a:gd name="T1" fmla="*/ 25 h 80"/>
                <a:gd name="T2" fmla="*/ 4 w 4"/>
                <a:gd name="T3" fmla="*/ 80 h 80"/>
                <a:gd name="T4" fmla="*/ 2 w 4"/>
                <a:gd name="T5" fmla="*/ 55 h 80"/>
                <a:gd name="T6" fmla="*/ 0 w 4"/>
                <a:gd name="T7" fmla="*/ 0 h 80"/>
                <a:gd name="T8" fmla="*/ 3 w 4"/>
                <a:gd name="T9" fmla="*/ 25 h 80"/>
              </a:gdLst>
              <a:ahLst/>
              <a:cxnLst>
                <a:cxn ang="0">
                  <a:pos x="T0" y="T1"/>
                </a:cxn>
                <a:cxn ang="0">
                  <a:pos x="T2" y="T3"/>
                </a:cxn>
                <a:cxn ang="0">
                  <a:pos x="T4" y="T5"/>
                </a:cxn>
                <a:cxn ang="0">
                  <a:pos x="T6" y="T7"/>
                </a:cxn>
                <a:cxn ang="0">
                  <a:pos x="T8" y="T9"/>
                </a:cxn>
              </a:cxnLst>
              <a:rect l="0" t="0" r="r" b="b"/>
              <a:pathLst>
                <a:path w="4" h="80">
                  <a:moveTo>
                    <a:pt x="3" y="25"/>
                  </a:moveTo>
                  <a:lnTo>
                    <a:pt x="4" y="80"/>
                  </a:lnTo>
                  <a:lnTo>
                    <a:pt x="2" y="55"/>
                  </a:lnTo>
                  <a:lnTo>
                    <a:pt x="0" y="0"/>
                  </a:lnTo>
                  <a:lnTo>
                    <a:pt x="3" y="2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6" name="Freeform 731"/>
            <p:cNvSpPr>
              <a:spLocks/>
            </p:cNvSpPr>
            <p:nvPr/>
          </p:nvSpPr>
          <p:spPr bwMode="auto">
            <a:xfrm>
              <a:off x="15363016" y="-1161653"/>
              <a:ext cx="14288" cy="109538"/>
            </a:xfrm>
            <a:custGeom>
              <a:avLst/>
              <a:gdLst>
                <a:gd name="T0" fmla="*/ 7 w 9"/>
                <a:gd name="T1" fmla="*/ 0 h 69"/>
                <a:gd name="T2" fmla="*/ 9 w 9"/>
                <a:gd name="T3" fmla="*/ 55 h 69"/>
                <a:gd name="T4" fmla="*/ 1 w 9"/>
                <a:gd name="T5" fmla="*/ 69 h 69"/>
                <a:gd name="T6" fmla="*/ 0 w 9"/>
                <a:gd name="T7" fmla="*/ 14 h 69"/>
                <a:gd name="T8" fmla="*/ 7 w 9"/>
                <a:gd name="T9" fmla="*/ 0 h 69"/>
              </a:gdLst>
              <a:ahLst/>
              <a:cxnLst>
                <a:cxn ang="0">
                  <a:pos x="T0" y="T1"/>
                </a:cxn>
                <a:cxn ang="0">
                  <a:pos x="T2" y="T3"/>
                </a:cxn>
                <a:cxn ang="0">
                  <a:pos x="T4" y="T5"/>
                </a:cxn>
                <a:cxn ang="0">
                  <a:pos x="T6" y="T7"/>
                </a:cxn>
                <a:cxn ang="0">
                  <a:pos x="T8" y="T9"/>
                </a:cxn>
              </a:cxnLst>
              <a:rect l="0" t="0" r="r" b="b"/>
              <a:pathLst>
                <a:path w="9" h="69">
                  <a:moveTo>
                    <a:pt x="7" y="0"/>
                  </a:moveTo>
                  <a:lnTo>
                    <a:pt x="9" y="55"/>
                  </a:lnTo>
                  <a:lnTo>
                    <a:pt x="1" y="69"/>
                  </a:lnTo>
                  <a:lnTo>
                    <a:pt x="0" y="14"/>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7" name="Freeform 732"/>
            <p:cNvSpPr>
              <a:spLocks/>
            </p:cNvSpPr>
            <p:nvPr/>
          </p:nvSpPr>
          <p:spPr bwMode="auto">
            <a:xfrm>
              <a:off x="14240653" y="-1114028"/>
              <a:ext cx="6350" cy="101600"/>
            </a:xfrm>
            <a:custGeom>
              <a:avLst/>
              <a:gdLst>
                <a:gd name="T0" fmla="*/ 2 w 4"/>
                <a:gd name="T1" fmla="*/ 0 h 64"/>
                <a:gd name="T2" fmla="*/ 4 w 4"/>
                <a:gd name="T3" fmla="*/ 55 h 64"/>
                <a:gd name="T4" fmla="*/ 1 w 4"/>
                <a:gd name="T5" fmla="*/ 64 h 64"/>
                <a:gd name="T6" fmla="*/ 0 w 4"/>
                <a:gd name="T7" fmla="*/ 9 h 64"/>
                <a:gd name="T8" fmla="*/ 2 w 4"/>
                <a:gd name="T9" fmla="*/ 0 h 64"/>
              </a:gdLst>
              <a:ahLst/>
              <a:cxnLst>
                <a:cxn ang="0">
                  <a:pos x="T0" y="T1"/>
                </a:cxn>
                <a:cxn ang="0">
                  <a:pos x="T2" y="T3"/>
                </a:cxn>
                <a:cxn ang="0">
                  <a:pos x="T4" y="T5"/>
                </a:cxn>
                <a:cxn ang="0">
                  <a:pos x="T6" y="T7"/>
                </a:cxn>
                <a:cxn ang="0">
                  <a:pos x="T8" y="T9"/>
                </a:cxn>
              </a:cxnLst>
              <a:rect l="0" t="0" r="r" b="b"/>
              <a:pathLst>
                <a:path w="4" h="64">
                  <a:moveTo>
                    <a:pt x="2" y="0"/>
                  </a:moveTo>
                  <a:lnTo>
                    <a:pt x="4" y="55"/>
                  </a:lnTo>
                  <a:lnTo>
                    <a:pt x="1" y="64"/>
                  </a:lnTo>
                  <a:lnTo>
                    <a:pt x="0" y="9"/>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8" name="Freeform 733"/>
            <p:cNvSpPr>
              <a:spLocks/>
            </p:cNvSpPr>
            <p:nvPr/>
          </p:nvSpPr>
          <p:spPr bwMode="auto">
            <a:xfrm>
              <a:off x="14869303" y="-1136253"/>
              <a:ext cx="46038" cy="104775"/>
            </a:xfrm>
            <a:custGeom>
              <a:avLst/>
              <a:gdLst>
                <a:gd name="T0" fmla="*/ 27 w 29"/>
                <a:gd name="T1" fmla="*/ 11 h 66"/>
                <a:gd name="T2" fmla="*/ 29 w 29"/>
                <a:gd name="T3" fmla="*/ 66 h 66"/>
                <a:gd name="T4" fmla="*/ 1 w 29"/>
                <a:gd name="T5" fmla="*/ 55 h 66"/>
                <a:gd name="T6" fmla="*/ 0 w 29"/>
                <a:gd name="T7" fmla="*/ 0 h 66"/>
                <a:gd name="T8" fmla="*/ 27 w 29"/>
                <a:gd name="T9" fmla="*/ 11 h 66"/>
              </a:gdLst>
              <a:ahLst/>
              <a:cxnLst>
                <a:cxn ang="0">
                  <a:pos x="T0" y="T1"/>
                </a:cxn>
                <a:cxn ang="0">
                  <a:pos x="T2" y="T3"/>
                </a:cxn>
                <a:cxn ang="0">
                  <a:pos x="T4" y="T5"/>
                </a:cxn>
                <a:cxn ang="0">
                  <a:pos x="T6" y="T7"/>
                </a:cxn>
                <a:cxn ang="0">
                  <a:pos x="T8" y="T9"/>
                </a:cxn>
              </a:cxnLst>
              <a:rect l="0" t="0" r="r" b="b"/>
              <a:pathLst>
                <a:path w="29" h="66">
                  <a:moveTo>
                    <a:pt x="27" y="11"/>
                  </a:moveTo>
                  <a:lnTo>
                    <a:pt x="29" y="66"/>
                  </a:lnTo>
                  <a:lnTo>
                    <a:pt x="1" y="55"/>
                  </a:lnTo>
                  <a:lnTo>
                    <a:pt x="0" y="0"/>
                  </a:lnTo>
                  <a:lnTo>
                    <a:pt x="27"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9" name="Freeform 734"/>
            <p:cNvSpPr>
              <a:spLocks/>
            </p:cNvSpPr>
            <p:nvPr/>
          </p:nvSpPr>
          <p:spPr bwMode="auto">
            <a:xfrm>
              <a:off x="12400741" y="-1047353"/>
              <a:ext cx="185738" cy="88900"/>
            </a:xfrm>
            <a:custGeom>
              <a:avLst/>
              <a:gdLst>
                <a:gd name="T0" fmla="*/ 146 w 148"/>
                <a:gd name="T1" fmla="*/ 1 h 68"/>
                <a:gd name="T2" fmla="*/ 148 w 148"/>
                <a:gd name="T3" fmla="*/ 68 h 68"/>
                <a:gd name="T4" fmla="*/ 86 w 148"/>
                <a:gd name="T5" fmla="*/ 68 h 68"/>
                <a:gd name="T6" fmla="*/ 2 w 148"/>
                <a:gd name="T7" fmla="*/ 67 h 68"/>
                <a:gd name="T8" fmla="*/ 0 w 148"/>
                <a:gd name="T9" fmla="*/ 0 h 68"/>
                <a:gd name="T10" fmla="*/ 84 w 148"/>
                <a:gd name="T11" fmla="*/ 1 h 68"/>
                <a:gd name="T12" fmla="*/ 146 w 14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148" h="68">
                  <a:moveTo>
                    <a:pt x="146" y="1"/>
                  </a:moveTo>
                  <a:cubicBezTo>
                    <a:pt x="148" y="68"/>
                    <a:pt x="148" y="68"/>
                    <a:pt x="148" y="68"/>
                  </a:cubicBezTo>
                  <a:cubicBezTo>
                    <a:pt x="147" y="68"/>
                    <a:pt x="119" y="68"/>
                    <a:pt x="86" y="68"/>
                  </a:cubicBezTo>
                  <a:cubicBezTo>
                    <a:pt x="54" y="68"/>
                    <a:pt x="19" y="68"/>
                    <a:pt x="2" y="67"/>
                  </a:cubicBezTo>
                  <a:cubicBezTo>
                    <a:pt x="0" y="0"/>
                    <a:pt x="0" y="0"/>
                    <a:pt x="0" y="0"/>
                  </a:cubicBezTo>
                  <a:cubicBezTo>
                    <a:pt x="17" y="1"/>
                    <a:pt x="52" y="1"/>
                    <a:pt x="84" y="1"/>
                  </a:cubicBezTo>
                  <a:cubicBezTo>
                    <a:pt x="117" y="1"/>
                    <a:pt x="145" y="1"/>
                    <a:pt x="146"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0" name="Freeform 735"/>
            <p:cNvSpPr>
              <a:spLocks/>
            </p:cNvSpPr>
            <p:nvPr/>
          </p:nvSpPr>
          <p:spPr bwMode="auto">
            <a:xfrm>
              <a:off x="12383278" y="-1048941"/>
              <a:ext cx="20638" cy="88900"/>
            </a:xfrm>
            <a:custGeom>
              <a:avLst/>
              <a:gdLst>
                <a:gd name="T0" fmla="*/ 14 w 16"/>
                <a:gd name="T1" fmla="*/ 1 h 68"/>
                <a:gd name="T2" fmla="*/ 16 w 16"/>
                <a:gd name="T3" fmla="*/ 68 h 68"/>
                <a:gd name="T4" fmla="*/ 14 w 16"/>
                <a:gd name="T5" fmla="*/ 68 h 68"/>
                <a:gd name="T6" fmla="*/ 2 w 16"/>
                <a:gd name="T7" fmla="*/ 67 h 68"/>
                <a:gd name="T8" fmla="*/ 0 w 16"/>
                <a:gd name="T9" fmla="*/ 0 h 68"/>
                <a:gd name="T10" fmla="*/ 12 w 16"/>
                <a:gd name="T11" fmla="*/ 1 h 68"/>
                <a:gd name="T12" fmla="*/ 14 w 16"/>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16" h="68">
                  <a:moveTo>
                    <a:pt x="14" y="1"/>
                  </a:moveTo>
                  <a:cubicBezTo>
                    <a:pt x="16" y="68"/>
                    <a:pt x="16" y="68"/>
                    <a:pt x="16" y="68"/>
                  </a:cubicBezTo>
                  <a:cubicBezTo>
                    <a:pt x="15" y="68"/>
                    <a:pt x="14" y="68"/>
                    <a:pt x="14" y="68"/>
                  </a:cubicBezTo>
                  <a:cubicBezTo>
                    <a:pt x="9" y="68"/>
                    <a:pt x="5" y="68"/>
                    <a:pt x="2" y="67"/>
                  </a:cubicBezTo>
                  <a:cubicBezTo>
                    <a:pt x="0" y="0"/>
                    <a:pt x="0" y="0"/>
                    <a:pt x="0" y="0"/>
                  </a:cubicBezTo>
                  <a:cubicBezTo>
                    <a:pt x="3" y="1"/>
                    <a:pt x="7" y="1"/>
                    <a:pt x="12" y="1"/>
                  </a:cubicBezTo>
                  <a:cubicBezTo>
                    <a:pt x="12" y="1"/>
                    <a:pt x="13" y="1"/>
                    <a:pt x="1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1" name="Freeform 736"/>
            <p:cNvSpPr>
              <a:spLocks/>
            </p:cNvSpPr>
            <p:nvPr/>
          </p:nvSpPr>
          <p:spPr bwMode="auto">
            <a:xfrm>
              <a:off x="12375341" y="-1048941"/>
              <a:ext cx="11113" cy="87313"/>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6" y="67"/>
                    <a:pt x="4" y="67"/>
                    <a:pt x="2" y="67"/>
                  </a:cubicBezTo>
                  <a:cubicBezTo>
                    <a:pt x="0" y="0"/>
                    <a:pt x="0" y="0"/>
                    <a:pt x="0" y="0"/>
                  </a:cubicBezTo>
                  <a:cubicBezTo>
                    <a:pt x="2" y="0"/>
                    <a:pt x="4"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2" name="Freeform 737"/>
            <p:cNvSpPr>
              <a:spLocks/>
            </p:cNvSpPr>
            <p:nvPr/>
          </p:nvSpPr>
          <p:spPr bwMode="auto">
            <a:xfrm>
              <a:off x="12372166" y="-1050528"/>
              <a:ext cx="4763"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7"/>
                    <a:pt x="2" y="67"/>
                  </a:cubicBezTo>
                  <a:cubicBezTo>
                    <a:pt x="0" y="0"/>
                    <a:pt x="0" y="0"/>
                    <a:pt x="0" y="0"/>
                  </a:cubicBezTo>
                  <a:cubicBezTo>
                    <a:pt x="1" y="0"/>
                    <a:pt x="2" y="0"/>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3" name="Freeform 738"/>
            <p:cNvSpPr>
              <a:spLocks/>
            </p:cNvSpPr>
            <p:nvPr/>
          </p:nvSpPr>
          <p:spPr bwMode="auto">
            <a:xfrm>
              <a:off x="12368991" y="-10505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4" name="Freeform 739"/>
            <p:cNvSpPr>
              <a:spLocks/>
            </p:cNvSpPr>
            <p:nvPr/>
          </p:nvSpPr>
          <p:spPr bwMode="auto">
            <a:xfrm>
              <a:off x="12367403" y="-1052116"/>
              <a:ext cx="4763"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7"/>
                    <a:pt x="1" y="67"/>
                  </a:cubicBezTo>
                  <a:cubicBezTo>
                    <a:pt x="0" y="0"/>
                    <a:pt x="0" y="0"/>
                    <a:pt x="0" y="0"/>
                  </a:cubicBezTo>
                  <a:cubicBezTo>
                    <a:pt x="0" y="0"/>
                    <a:pt x="0" y="0"/>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5" name="Freeform 740"/>
            <p:cNvSpPr>
              <a:spLocks/>
            </p:cNvSpPr>
            <p:nvPr/>
          </p:nvSpPr>
          <p:spPr bwMode="auto">
            <a:xfrm>
              <a:off x="12365816" y="-1052116"/>
              <a:ext cx="3175" cy="88900"/>
            </a:xfrm>
            <a:custGeom>
              <a:avLst/>
              <a:gdLst>
                <a:gd name="T0" fmla="*/ 2 w 3"/>
                <a:gd name="T1" fmla="*/ 1 h 68"/>
                <a:gd name="T2" fmla="*/ 3 w 3"/>
                <a:gd name="T3" fmla="*/ 68 h 68"/>
                <a:gd name="T4" fmla="*/ 2 w 3"/>
                <a:gd name="T5" fmla="*/ 67 h 68"/>
                <a:gd name="T6" fmla="*/ 0 w 3"/>
                <a:gd name="T7" fmla="*/ 0 h 68"/>
                <a:gd name="T8" fmla="*/ 2 w 3"/>
                <a:gd name="T9" fmla="*/ 1 h 68"/>
              </a:gdLst>
              <a:ahLst/>
              <a:cxnLst>
                <a:cxn ang="0">
                  <a:pos x="T0" y="T1"/>
                </a:cxn>
                <a:cxn ang="0">
                  <a:pos x="T2" y="T3"/>
                </a:cxn>
                <a:cxn ang="0">
                  <a:pos x="T4" y="T5"/>
                </a:cxn>
                <a:cxn ang="0">
                  <a:pos x="T6" y="T7"/>
                </a:cxn>
                <a:cxn ang="0">
                  <a:pos x="T8" y="T9"/>
                </a:cxn>
              </a:cxnLst>
              <a:rect l="0" t="0" r="r" b="b"/>
              <a:pathLst>
                <a:path w="3" h="68">
                  <a:moveTo>
                    <a:pt x="2" y="1"/>
                  </a:moveTo>
                  <a:cubicBezTo>
                    <a:pt x="3" y="68"/>
                    <a:pt x="3" y="68"/>
                    <a:pt x="3" y="68"/>
                  </a:cubicBezTo>
                  <a:cubicBezTo>
                    <a:pt x="2" y="68"/>
                    <a:pt x="2" y="67"/>
                    <a:pt x="2" y="67"/>
                  </a:cubicBezTo>
                  <a:cubicBezTo>
                    <a:pt x="0" y="0"/>
                    <a:pt x="0" y="0"/>
                    <a:pt x="0" y="0"/>
                  </a:cubicBezTo>
                  <a:cubicBezTo>
                    <a:pt x="0" y="0"/>
                    <a:pt x="0"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6" name="Freeform 741"/>
            <p:cNvSpPr>
              <a:spLocks/>
            </p:cNvSpPr>
            <p:nvPr/>
          </p:nvSpPr>
          <p:spPr bwMode="auto">
            <a:xfrm>
              <a:off x="12619816"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7" name="Freeform 742"/>
            <p:cNvSpPr>
              <a:spLocks/>
            </p:cNvSpPr>
            <p:nvPr/>
          </p:nvSpPr>
          <p:spPr bwMode="auto">
            <a:xfrm>
              <a:off x="12618228" y="-1045766"/>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8" name="Freeform 743"/>
            <p:cNvSpPr>
              <a:spLocks/>
            </p:cNvSpPr>
            <p:nvPr/>
          </p:nvSpPr>
          <p:spPr bwMode="auto">
            <a:xfrm>
              <a:off x="12618228" y="-1045766"/>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9" name="Freeform 744"/>
            <p:cNvSpPr>
              <a:spLocks/>
            </p:cNvSpPr>
            <p:nvPr/>
          </p:nvSpPr>
          <p:spPr bwMode="auto">
            <a:xfrm>
              <a:off x="12613466" y="-1045766"/>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0" name="Freeform 745"/>
            <p:cNvSpPr>
              <a:spLocks/>
            </p:cNvSpPr>
            <p:nvPr/>
          </p:nvSpPr>
          <p:spPr bwMode="auto">
            <a:xfrm>
              <a:off x="12605528" y="-1045766"/>
              <a:ext cx="11113" cy="87313"/>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7" y="67"/>
                    <a:pt x="4" y="67"/>
                    <a:pt x="2" y="67"/>
                  </a:cubicBezTo>
                  <a:cubicBezTo>
                    <a:pt x="0" y="0"/>
                    <a:pt x="0" y="0"/>
                    <a:pt x="0" y="0"/>
                  </a:cubicBezTo>
                  <a:cubicBezTo>
                    <a:pt x="3" y="0"/>
                    <a:pt x="5"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1" name="Freeform 746"/>
            <p:cNvSpPr>
              <a:spLocks/>
            </p:cNvSpPr>
            <p:nvPr/>
          </p:nvSpPr>
          <p:spPr bwMode="auto">
            <a:xfrm>
              <a:off x="12583303" y="-1045766"/>
              <a:ext cx="23813" cy="87313"/>
            </a:xfrm>
            <a:custGeom>
              <a:avLst/>
              <a:gdLst>
                <a:gd name="T0" fmla="*/ 17 w 19"/>
                <a:gd name="T1" fmla="*/ 0 h 67"/>
                <a:gd name="T2" fmla="*/ 19 w 19"/>
                <a:gd name="T3" fmla="*/ 67 h 67"/>
                <a:gd name="T4" fmla="*/ 15 w 19"/>
                <a:gd name="T5" fmla="*/ 67 h 67"/>
                <a:gd name="T6" fmla="*/ 2 w 19"/>
                <a:gd name="T7" fmla="*/ 67 h 67"/>
                <a:gd name="T8" fmla="*/ 0 w 19"/>
                <a:gd name="T9" fmla="*/ 0 h 67"/>
                <a:gd name="T10" fmla="*/ 13 w 19"/>
                <a:gd name="T11" fmla="*/ 0 h 67"/>
                <a:gd name="T12" fmla="*/ 17 w 1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9" h="67">
                  <a:moveTo>
                    <a:pt x="17" y="0"/>
                  </a:moveTo>
                  <a:cubicBezTo>
                    <a:pt x="19" y="67"/>
                    <a:pt x="19" y="67"/>
                    <a:pt x="19" y="67"/>
                  </a:cubicBezTo>
                  <a:cubicBezTo>
                    <a:pt x="18" y="67"/>
                    <a:pt x="16" y="67"/>
                    <a:pt x="15" y="67"/>
                  </a:cubicBezTo>
                  <a:cubicBezTo>
                    <a:pt x="8" y="67"/>
                    <a:pt x="3" y="67"/>
                    <a:pt x="2" y="67"/>
                  </a:cubicBezTo>
                  <a:cubicBezTo>
                    <a:pt x="0" y="0"/>
                    <a:pt x="0" y="0"/>
                    <a:pt x="0" y="0"/>
                  </a:cubicBezTo>
                  <a:cubicBezTo>
                    <a:pt x="1" y="0"/>
                    <a:pt x="7" y="0"/>
                    <a:pt x="13" y="0"/>
                  </a:cubicBezTo>
                  <a:cubicBezTo>
                    <a:pt x="14" y="0"/>
                    <a:pt x="16" y="0"/>
                    <a:pt x="1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2" name="Freeform 747"/>
            <p:cNvSpPr>
              <a:spLocks/>
            </p:cNvSpPr>
            <p:nvPr/>
          </p:nvSpPr>
          <p:spPr bwMode="auto">
            <a:xfrm>
              <a:off x="14912166" y="-1118791"/>
              <a:ext cx="25400" cy="92075"/>
            </a:xfrm>
            <a:custGeom>
              <a:avLst/>
              <a:gdLst>
                <a:gd name="T0" fmla="*/ 15 w 16"/>
                <a:gd name="T1" fmla="*/ 3 h 58"/>
                <a:gd name="T2" fmla="*/ 16 w 16"/>
                <a:gd name="T3" fmla="*/ 58 h 58"/>
                <a:gd name="T4" fmla="*/ 2 w 16"/>
                <a:gd name="T5" fmla="*/ 55 h 58"/>
                <a:gd name="T6" fmla="*/ 0 w 16"/>
                <a:gd name="T7" fmla="*/ 0 h 58"/>
                <a:gd name="T8" fmla="*/ 15 w 16"/>
                <a:gd name="T9" fmla="*/ 3 h 58"/>
              </a:gdLst>
              <a:ahLst/>
              <a:cxnLst>
                <a:cxn ang="0">
                  <a:pos x="T0" y="T1"/>
                </a:cxn>
                <a:cxn ang="0">
                  <a:pos x="T2" y="T3"/>
                </a:cxn>
                <a:cxn ang="0">
                  <a:pos x="T4" y="T5"/>
                </a:cxn>
                <a:cxn ang="0">
                  <a:pos x="T6" y="T7"/>
                </a:cxn>
                <a:cxn ang="0">
                  <a:pos x="T8" y="T9"/>
                </a:cxn>
              </a:cxnLst>
              <a:rect l="0" t="0" r="r" b="b"/>
              <a:pathLst>
                <a:path w="16" h="58">
                  <a:moveTo>
                    <a:pt x="15" y="3"/>
                  </a:moveTo>
                  <a:lnTo>
                    <a:pt x="16" y="58"/>
                  </a:lnTo>
                  <a:lnTo>
                    <a:pt x="2" y="55"/>
                  </a:lnTo>
                  <a:lnTo>
                    <a:pt x="0" y="0"/>
                  </a:lnTo>
                  <a:lnTo>
                    <a:pt x="15"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3" name="Freeform 748"/>
            <p:cNvSpPr>
              <a:spLocks/>
            </p:cNvSpPr>
            <p:nvPr/>
          </p:nvSpPr>
          <p:spPr bwMode="auto">
            <a:xfrm>
              <a:off x="14935978" y="-1114028"/>
              <a:ext cx="28575" cy="87313"/>
            </a:xfrm>
            <a:custGeom>
              <a:avLst/>
              <a:gdLst>
                <a:gd name="T0" fmla="*/ 16 w 18"/>
                <a:gd name="T1" fmla="*/ 0 h 55"/>
                <a:gd name="T2" fmla="*/ 18 w 18"/>
                <a:gd name="T3" fmla="*/ 55 h 55"/>
                <a:gd name="T4" fmla="*/ 1 w 18"/>
                <a:gd name="T5" fmla="*/ 55 h 55"/>
                <a:gd name="T6" fmla="*/ 0 w 18"/>
                <a:gd name="T7" fmla="*/ 0 h 55"/>
                <a:gd name="T8" fmla="*/ 16 w 18"/>
                <a:gd name="T9" fmla="*/ 0 h 55"/>
              </a:gdLst>
              <a:ahLst/>
              <a:cxnLst>
                <a:cxn ang="0">
                  <a:pos x="T0" y="T1"/>
                </a:cxn>
                <a:cxn ang="0">
                  <a:pos x="T2" y="T3"/>
                </a:cxn>
                <a:cxn ang="0">
                  <a:pos x="T4" y="T5"/>
                </a:cxn>
                <a:cxn ang="0">
                  <a:pos x="T6" y="T7"/>
                </a:cxn>
                <a:cxn ang="0">
                  <a:pos x="T8" y="T9"/>
                </a:cxn>
              </a:cxnLst>
              <a:rect l="0" t="0" r="r" b="b"/>
              <a:pathLst>
                <a:path w="18" h="55">
                  <a:moveTo>
                    <a:pt x="16" y="0"/>
                  </a:moveTo>
                  <a:lnTo>
                    <a:pt x="18" y="55"/>
                  </a:lnTo>
                  <a:lnTo>
                    <a:pt x="1" y="55"/>
                  </a:lnTo>
                  <a:lnTo>
                    <a:pt x="0" y="0"/>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4" name="Freeform 749"/>
            <p:cNvSpPr>
              <a:spLocks/>
            </p:cNvSpPr>
            <p:nvPr/>
          </p:nvSpPr>
          <p:spPr bwMode="auto">
            <a:xfrm>
              <a:off x="15361428" y="-1139428"/>
              <a:ext cx="3175" cy="101600"/>
            </a:xfrm>
            <a:custGeom>
              <a:avLst/>
              <a:gdLst>
                <a:gd name="T0" fmla="*/ 1 w 2"/>
                <a:gd name="T1" fmla="*/ 0 h 64"/>
                <a:gd name="T2" fmla="*/ 2 w 2"/>
                <a:gd name="T3" fmla="*/ 55 h 64"/>
                <a:gd name="T4" fmla="*/ 2 w 2"/>
                <a:gd name="T5" fmla="*/ 64 h 64"/>
                <a:gd name="T6" fmla="*/ 0 w 2"/>
                <a:gd name="T7" fmla="*/ 9 h 64"/>
                <a:gd name="T8" fmla="*/ 1 w 2"/>
                <a:gd name="T9" fmla="*/ 0 h 64"/>
              </a:gdLst>
              <a:ahLst/>
              <a:cxnLst>
                <a:cxn ang="0">
                  <a:pos x="T0" y="T1"/>
                </a:cxn>
                <a:cxn ang="0">
                  <a:pos x="T2" y="T3"/>
                </a:cxn>
                <a:cxn ang="0">
                  <a:pos x="T4" y="T5"/>
                </a:cxn>
                <a:cxn ang="0">
                  <a:pos x="T6" y="T7"/>
                </a:cxn>
                <a:cxn ang="0">
                  <a:pos x="T8" y="T9"/>
                </a:cxn>
              </a:cxnLst>
              <a:rect l="0" t="0" r="r" b="b"/>
              <a:pathLst>
                <a:path w="2" h="64">
                  <a:moveTo>
                    <a:pt x="1" y="0"/>
                  </a:moveTo>
                  <a:lnTo>
                    <a:pt x="2" y="55"/>
                  </a:lnTo>
                  <a:lnTo>
                    <a:pt x="2" y="64"/>
                  </a:lnTo>
                  <a:lnTo>
                    <a:pt x="0" y="9"/>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5" name="Freeform 750"/>
            <p:cNvSpPr>
              <a:spLocks/>
            </p:cNvSpPr>
            <p:nvPr/>
          </p:nvSpPr>
          <p:spPr bwMode="auto">
            <a:xfrm>
              <a:off x="12621403" y="-1045766"/>
              <a:ext cx="3175" cy="90488"/>
            </a:xfrm>
            <a:custGeom>
              <a:avLst/>
              <a:gdLst>
                <a:gd name="T0" fmla="*/ 1 w 3"/>
                <a:gd name="T1" fmla="*/ 3 h 70"/>
                <a:gd name="T2" fmla="*/ 3 w 3"/>
                <a:gd name="T3" fmla="*/ 70 h 70"/>
                <a:gd name="T4" fmla="*/ 2 w 3"/>
                <a:gd name="T5" fmla="*/ 67 h 70"/>
                <a:gd name="T6" fmla="*/ 0 w 3"/>
                <a:gd name="T7" fmla="*/ 0 h 70"/>
                <a:gd name="T8" fmla="*/ 1 w 3"/>
                <a:gd name="T9" fmla="*/ 3 h 70"/>
              </a:gdLst>
              <a:ahLst/>
              <a:cxnLst>
                <a:cxn ang="0">
                  <a:pos x="T0" y="T1"/>
                </a:cxn>
                <a:cxn ang="0">
                  <a:pos x="T2" y="T3"/>
                </a:cxn>
                <a:cxn ang="0">
                  <a:pos x="T4" y="T5"/>
                </a:cxn>
                <a:cxn ang="0">
                  <a:pos x="T6" y="T7"/>
                </a:cxn>
                <a:cxn ang="0">
                  <a:pos x="T8" y="T9"/>
                </a:cxn>
              </a:cxnLst>
              <a:rect l="0" t="0" r="r" b="b"/>
              <a:pathLst>
                <a:path w="3" h="70">
                  <a:moveTo>
                    <a:pt x="1" y="3"/>
                  </a:moveTo>
                  <a:cubicBezTo>
                    <a:pt x="3" y="70"/>
                    <a:pt x="3" y="70"/>
                    <a:pt x="3" y="70"/>
                  </a:cubicBezTo>
                  <a:cubicBezTo>
                    <a:pt x="3" y="68"/>
                    <a:pt x="3" y="67"/>
                    <a:pt x="2" y="67"/>
                  </a:cubicBezTo>
                  <a:cubicBezTo>
                    <a:pt x="0" y="0"/>
                    <a:pt x="0" y="0"/>
                    <a:pt x="0" y="0"/>
                  </a:cubicBezTo>
                  <a:cubicBezTo>
                    <a:pt x="1" y="0"/>
                    <a:pt x="1" y="1"/>
                    <a:pt x="1"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6" name="Freeform 751"/>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7" name="Freeform 752"/>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8" name="Freeform 753"/>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9" name="Freeform 754"/>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0" name="Freeform 755"/>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1" name="Freeform 756"/>
            <p:cNvSpPr>
              <a:spLocks/>
            </p:cNvSpPr>
            <p:nvPr/>
          </p:nvSpPr>
          <p:spPr bwMode="auto">
            <a:xfrm>
              <a:off x="12619816" y="-1045766"/>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2" name="Freeform 757"/>
            <p:cNvSpPr>
              <a:spLocks/>
            </p:cNvSpPr>
            <p:nvPr/>
          </p:nvSpPr>
          <p:spPr bwMode="auto">
            <a:xfrm>
              <a:off x="14961378" y="-1114028"/>
              <a:ext cx="30163" cy="88900"/>
            </a:xfrm>
            <a:custGeom>
              <a:avLst/>
              <a:gdLst>
                <a:gd name="T0" fmla="*/ 17 w 19"/>
                <a:gd name="T1" fmla="*/ 1 h 56"/>
                <a:gd name="T2" fmla="*/ 19 w 19"/>
                <a:gd name="T3" fmla="*/ 56 h 56"/>
                <a:gd name="T4" fmla="*/ 2 w 19"/>
                <a:gd name="T5" fmla="*/ 55 h 56"/>
                <a:gd name="T6" fmla="*/ 0 w 19"/>
                <a:gd name="T7" fmla="*/ 0 h 56"/>
                <a:gd name="T8" fmla="*/ 17 w 19"/>
                <a:gd name="T9" fmla="*/ 1 h 56"/>
              </a:gdLst>
              <a:ahLst/>
              <a:cxnLst>
                <a:cxn ang="0">
                  <a:pos x="T0" y="T1"/>
                </a:cxn>
                <a:cxn ang="0">
                  <a:pos x="T2" y="T3"/>
                </a:cxn>
                <a:cxn ang="0">
                  <a:pos x="T4" y="T5"/>
                </a:cxn>
                <a:cxn ang="0">
                  <a:pos x="T6" y="T7"/>
                </a:cxn>
                <a:cxn ang="0">
                  <a:pos x="T8" y="T9"/>
                </a:cxn>
              </a:cxnLst>
              <a:rect l="0" t="0" r="r" b="b"/>
              <a:pathLst>
                <a:path w="19" h="56">
                  <a:moveTo>
                    <a:pt x="17" y="1"/>
                  </a:moveTo>
                  <a:lnTo>
                    <a:pt x="19" y="56"/>
                  </a:lnTo>
                  <a:lnTo>
                    <a:pt x="2" y="55"/>
                  </a:lnTo>
                  <a:lnTo>
                    <a:pt x="0" y="0"/>
                  </a:lnTo>
                  <a:lnTo>
                    <a:pt x="17"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3" name="Freeform 758"/>
            <p:cNvSpPr>
              <a:spLocks/>
            </p:cNvSpPr>
            <p:nvPr/>
          </p:nvSpPr>
          <p:spPr bwMode="auto">
            <a:xfrm>
              <a:off x="14247003" y="-1096566"/>
              <a:ext cx="11113" cy="100013"/>
            </a:xfrm>
            <a:custGeom>
              <a:avLst/>
              <a:gdLst>
                <a:gd name="T0" fmla="*/ 5 w 7"/>
                <a:gd name="T1" fmla="*/ 8 h 63"/>
                <a:gd name="T2" fmla="*/ 7 w 7"/>
                <a:gd name="T3" fmla="*/ 63 h 63"/>
                <a:gd name="T4" fmla="*/ 2 w 7"/>
                <a:gd name="T5" fmla="*/ 56 h 63"/>
                <a:gd name="T6" fmla="*/ 0 w 7"/>
                <a:gd name="T7" fmla="*/ 0 h 63"/>
                <a:gd name="T8" fmla="*/ 5 w 7"/>
                <a:gd name="T9" fmla="*/ 8 h 63"/>
              </a:gdLst>
              <a:ahLst/>
              <a:cxnLst>
                <a:cxn ang="0">
                  <a:pos x="T0" y="T1"/>
                </a:cxn>
                <a:cxn ang="0">
                  <a:pos x="T2" y="T3"/>
                </a:cxn>
                <a:cxn ang="0">
                  <a:pos x="T4" y="T5"/>
                </a:cxn>
                <a:cxn ang="0">
                  <a:pos x="T6" y="T7"/>
                </a:cxn>
                <a:cxn ang="0">
                  <a:pos x="T8" y="T9"/>
                </a:cxn>
              </a:cxnLst>
              <a:rect l="0" t="0" r="r" b="b"/>
              <a:pathLst>
                <a:path w="7" h="63">
                  <a:moveTo>
                    <a:pt x="5" y="8"/>
                  </a:moveTo>
                  <a:lnTo>
                    <a:pt x="7" y="63"/>
                  </a:lnTo>
                  <a:lnTo>
                    <a:pt x="2" y="56"/>
                  </a:lnTo>
                  <a:lnTo>
                    <a:pt x="0" y="0"/>
                  </a:lnTo>
                  <a:lnTo>
                    <a:pt x="5"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4" name="Freeform 759"/>
            <p:cNvSpPr>
              <a:spLocks/>
            </p:cNvSpPr>
            <p:nvPr/>
          </p:nvSpPr>
          <p:spPr bwMode="auto">
            <a:xfrm>
              <a:off x="14988366" y="-1112441"/>
              <a:ext cx="7938" cy="95250"/>
            </a:xfrm>
            <a:custGeom>
              <a:avLst/>
              <a:gdLst>
                <a:gd name="T0" fmla="*/ 4 w 5"/>
                <a:gd name="T1" fmla="*/ 5 h 60"/>
                <a:gd name="T2" fmla="*/ 5 w 5"/>
                <a:gd name="T3" fmla="*/ 60 h 60"/>
                <a:gd name="T4" fmla="*/ 2 w 5"/>
                <a:gd name="T5" fmla="*/ 55 h 60"/>
                <a:gd name="T6" fmla="*/ 0 w 5"/>
                <a:gd name="T7" fmla="*/ 0 h 60"/>
                <a:gd name="T8" fmla="*/ 4 w 5"/>
                <a:gd name="T9" fmla="*/ 5 h 60"/>
              </a:gdLst>
              <a:ahLst/>
              <a:cxnLst>
                <a:cxn ang="0">
                  <a:pos x="T0" y="T1"/>
                </a:cxn>
                <a:cxn ang="0">
                  <a:pos x="T2" y="T3"/>
                </a:cxn>
                <a:cxn ang="0">
                  <a:pos x="T4" y="T5"/>
                </a:cxn>
                <a:cxn ang="0">
                  <a:pos x="T6" y="T7"/>
                </a:cxn>
                <a:cxn ang="0">
                  <a:pos x="T8" y="T9"/>
                </a:cxn>
              </a:cxnLst>
              <a:rect l="0" t="0" r="r" b="b"/>
              <a:pathLst>
                <a:path w="5" h="60">
                  <a:moveTo>
                    <a:pt x="4" y="5"/>
                  </a:moveTo>
                  <a:lnTo>
                    <a:pt x="5" y="60"/>
                  </a:lnTo>
                  <a:lnTo>
                    <a:pt x="2" y="55"/>
                  </a:lnTo>
                  <a:lnTo>
                    <a:pt x="0" y="0"/>
                  </a:lnTo>
                  <a:lnTo>
                    <a:pt x="4"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5" name="Freeform 760"/>
            <p:cNvSpPr>
              <a:spLocks/>
            </p:cNvSpPr>
            <p:nvPr/>
          </p:nvSpPr>
          <p:spPr bwMode="auto">
            <a:xfrm>
              <a:off x="14994716" y="-1104503"/>
              <a:ext cx="25400" cy="96838"/>
            </a:xfrm>
            <a:custGeom>
              <a:avLst/>
              <a:gdLst>
                <a:gd name="T0" fmla="*/ 15 w 16"/>
                <a:gd name="T1" fmla="*/ 5 h 61"/>
                <a:gd name="T2" fmla="*/ 16 w 16"/>
                <a:gd name="T3" fmla="*/ 61 h 61"/>
                <a:gd name="T4" fmla="*/ 1 w 16"/>
                <a:gd name="T5" fmla="*/ 55 h 61"/>
                <a:gd name="T6" fmla="*/ 0 w 16"/>
                <a:gd name="T7" fmla="*/ 0 h 61"/>
                <a:gd name="T8" fmla="*/ 15 w 16"/>
                <a:gd name="T9" fmla="*/ 5 h 61"/>
              </a:gdLst>
              <a:ahLst/>
              <a:cxnLst>
                <a:cxn ang="0">
                  <a:pos x="T0" y="T1"/>
                </a:cxn>
                <a:cxn ang="0">
                  <a:pos x="T2" y="T3"/>
                </a:cxn>
                <a:cxn ang="0">
                  <a:pos x="T4" y="T5"/>
                </a:cxn>
                <a:cxn ang="0">
                  <a:pos x="T6" y="T7"/>
                </a:cxn>
                <a:cxn ang="0">
                  <a:pos x="T8" y="T9"/>
                </a:cxn>
              </a:cxnLst>
              <a:rect l="0" t="0" r="r" b="b"/>
              <a:pathLst>
                <a:path w="16" h="61">
                  <a:moveTo>
                    <a:pt x="15" y="5"/>
                  </a:moveTo>
                  <a:lnTo>
                    <a:pt x="16" y="61"/>
                  </a:lnTo>
                  <a:lnTo>
                    <a:pt x="1" y="55"/>
                  </a:lnTo>
                  <a:lnTo>
                    <a:pt x="0" y="0"/>
                  </a:lnTo>
                  <a:lnTo>
                    <a:pt x="15"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6" name="Freeform 761"/>
            <p:cNvSpPr>
              <a:spLocks/>
            </p:cNvSpPr>
            <p:nvPr/>
          </p:nvSpPr>
          <p:spPr bwMode="auto">
            <a:xfrm>
              <a:off x="14199378" y="-1072753"/>
              <a:ext cx="50800" cy="93663"/>
            </a:xfrm>
            <a:custGeom>
              <a:avLst/>
              <a:gdLst>
                <a:gd name="T0" fmla="*/ 30 w 32"/>
                <a:gd name="T1" fmla="*/ 0 h 59"/>
                <a:gd name="T2" fmla="*/ 32 w 32"/>
                <a:gd name="T3" fmla="*/ 55 h 59"/>
                <a:gd name="T4" fmla="*/ 1 w 32"/>
                <a:gd name="T5" fmla="*/ 59 h 59"/>
                <a:gd name="T6" fmla="*/ 0 w 32"/>
                <a:gd name="T7" fmla="*/ 4 h 59"/>
                <a:gd name="T8" fmla="*/ 30 w 32"/>
                <a:gd name="T9" fmla="*/ 0 h 59"/>
              </a:gdLst>
              <a:ahLst/>
              <a:cxnLst>
                <a:cxn ang="0">
                  <a:pos x="T0" y="T1"/>
                </a:cxn>
                <a:cxn ang="0">
                  <a:pos x="T2" y="T3"/>
                </a:cxn>
                <a:cxn ang="0">
                  <a:pos x="T4" y="T5"/>
                </a:cxn>
                <a:cxn ang="0">
                  <a:pos x="T6" y="T7"/>
                </a:cxn>
                <a:cxn ang="0">
                  <a:pos x="T8" y="T9"/>
                </a:cxn>
              </a:cxnLst>
              <a:rect l="0" t="0" r="r" b="b"/>
              <a:pathLst>
                <a:path w="32" h="59">
                  <a:moveTo>
                    <a:pt x="30" y="0"/>
                  </a:moveTo>
                  <a:lnTo>
                    <a:pt x="32" y="55"/>
                  </a:lnTo>
                  <a:lnTo>
                    <a:pt x="1" y="59"/>
                  </a:lnTo>
                  <a:lnTo>
                    <a:pt x="0" y="4"/>
                  </a:lnTo>
                  <a:lnTo>
                    <a:pt x="3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7" name="Freeform 762"/>
            <p:cNvSpPr>
              <a:spLocks/>
            </p:cNvSpPr>
            <p:nvPr/>
          </p:nvSpPr>
          <p:spPr bwMode="auto">
            <a:xfrm>
              <a:off x="14254941" y="-1083866"/>
              <a:ext cx="3175" cy="103188"/>
            </a:xfrm>
            <a:custGeom>
              <a:avLst/>
              <a:gdLst>
                <a:gd name="T0" fmla="*/ 1 w 2"/>
                <a:gd name="T1" fmla="*/ 10 h 65"/>
                <a:gd name="T2" fmla="*/ 2 w 2"/>
                <a:gd name="T3" fmla="*/ 65 h 65"/>
                <a:gd name="T4" fmla="*/ 2 w 2"/>
                <a:gd name="T5" fmla="*/ 55 h 65"/>
                <a:gd name="T6" fmla="*/ 0 w 2"/>
                <a:gd name="T7" fmla="*/ 0 h 65"/>
                <a:gd name="T8" fmla="*/ 1 w 2"/>
                <a:gd name="T9" fmla="*/ 10 h 65"/>
              </a:gdLst>
              <a:ahLst/>
              <a:cxnLst>
                <a:cxn ang="0">
                  <a:pos x="T0" y="T1"/>
                </a:cxn>
                <a:cxn ang="0">
                  <a:pos x="T2" y="T3"/>
                </a:cxn>
                <a:cxn ang="0">
                  <a:pos x="T4" y="T5"/>
                </a:cxn>
                <a:cxn ang="0">
                  <a:pos x="T6" y="T7"/>
                </a:cxn>
                <a:cxn ang="0">
                  <a:pos x="T8" y="T9"/>
                </a:cxn>
              </a:cxnLst>
              <a:rect l="0" t="0" r="r" b="b"/>
              <a:pathLst>
                <a:path w="2" h="65">
                  <a:moveTo>
                    <a:pt x="1" y="10"/>
                  </a:moveTo>
                  <a:lnTo>
                    <a:pt x="2" y="65"/>
                  </a:lnTo>
                  <a:lnTo>
                    <a:pt x="2" y="55"/>
                  </a:lnTo>
                  <a:lnTo>
                    <a:pt x="0" y="0"/>
                  </a:lnTo>
                  <a:lnTo>
                    <a:pt x="1"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8" name="Freeform 763"/>
            <p:cNvSpPr>
              <a:spLocks/>
            </p:cNvSpPr>
            <p:nvPr/>
          </p:nvSpPr>
          <p:spPr bwMode="auto">
            <a:xfrm>
              <a:off x="14172391" y="-1066403"/>
              <a:ext cx="28575" cy="98425"/>
            </a:xfrm>
            <a:custGeom>
              <a:avLst/>
              <a:gdLst>
                <a:gd name="T0" fmla="*/ 17 w 18"/>
                <a:gd name="T1" fmla="*/ 0 h 62"/>
                <a:gd name="T2" fmla="*/ 18 w 18"/>
                <a:gd name="T3" fmla="*/ 55 h 62"/>
                <a:gd name="T4" fmla="*/ 2 w 18"/>
                <a:gd name="T5" fmla="*/ 62 h 62"/>
                <a:gd name="T6" fmla="*/ 0 w 18"/>
                <a:gd name="T7" fmla="*/ 7 h 62"/>
                <a:gd name="T8" fmla="*/ 17 w 18"/>
                <a:gd name="T9" fmla="*/ 0 h 62"/>
              </a:gdLst>
              <a:ahLst/>
              <a:cxnLst>
                <a:cxn ang="0">
                  <a:pos x="T0" y="T1"/>
                </a:cxn>
                <a:cxn ang="0">
                  <a:pos x="T2" y="T3"/>
                </a:cxn>
                <a:cxn ang="0">
                  <a:pos x="T4" y="T5"/>
                </a:cxn>
                <a:cxn ang="0">
                  <a:pos x="T6" y="T7"/>
                </a:cxn>
                <a:cxn ang="0">
                  <a:pos x="T8" y="T9"/>
                </a:cxn>
              </a:cxnLst>
              <a:rect l="0" t="0" r="r" b="b"/>
              <a:pathLst>
                <a:path w="18" h="62">
                  <a:moveTo>
                    <a:pt x="17" y="0"/>
                  </a:moveTo>
                  <a:lnTo>
                    <a:pt x="18" y="55"/>
                  </a:lnTo>
                  <a:lnTo>
                    <a:pt x="2" y="62"/>
                  </a:lnTo>
                  <a:lnTo>
                    <a:pt x="0" y="7"/>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9" name="Freeform 764"/>
            <p:cNvSpPr>
              <a:spLocks/>
            </p:cNvSpPr>
            <p:nvPr/>
          </p:nvSpPr>
          <p:spPr bwMode="auto">
            <a:xfrm>
              <a:off x="15018528" y="-1096566"/>
              <a:ext cx="17463" cy="103188"/>
            </a:xfrm>
            <a:custGeom>
              <a:avLst/>
              <a:gdLst>
                <a:gd name="T0" fmla="*/ 10 w 11"/>
                <a:gd name="T1" fmla="*/ 10 h 65"/>
                <a:gd name="T2" fmla="*/ 11 w 11"/>
                <a:gd name="T3" fmla="*/ 65 h 65"/>
                <a:gd name="T4" fmla="*/ 1 w 11"/>
                <a:gd name="T5" fmla="*/ 56 h 65"/>
                <a:gd name="T6" fmla="*/ 0 w 11"/>
                <a:gd name="T7" fmla="*/ 0 h 65"/>
                <a:gd name="T8" fmla="*/ 10 w 11"/>
                <a:gd name="T9" fmla="*/ 10 h 65"/>
              </a:gdLst>
              <a:ahLst/>
              <a:cxnLst>
                <a:cxn ang="0">
                  <a:pos x="T0" y="T1"/>
                </a:cxn>
                <a:cxn ang="0">
                  <a:pos x="T2" y="T3"/>
                </a:cxn>
                <a:cxn ang="0">
                  <a:pos x="T4" y="T5"/>
                </a:cxn>
                <a:cxn ang="0">
                  <a:pos x="T6" y="T7"/>
                </a:cxn>
                <a:cxn ang="0">
                  <a:pos x="T8" y="T9"/>
                </a:cxn>
              </a:cxnLst>
              <a:rect l="0" t="0" r="r" b="b"/>
              <a:pathLst>
                <a:path w="11" h="65">
                  <a:moveTo>
                    <a:pt x="10" y="10"/>
                  </a:moveTo>
                  <a:lnTo>
                    <a:pt x="11" y="65"/>
                  </a:lnTo>
                  <a:lnTo>
                    <a:pt x="1" y="56"/>
                  </a:lnTo>
                  <a:lnTo>
                    <a:pt x="0" y="0"/>
                  </a:lnTo>
                  <a:lnTo>
                    <a:pt x="10"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0" name="Freeform 765"/>
            <p:cNvSpPr>
              <a:spLocks/>
            </p:cNvSpPr>
            <p:nvPr/>
          </p:nvSpPr>
          <p:spPr bwMode="auto">
            <a:xfrm>
              <a:off x="15034403" y="-1080691"/>
              <a:ext cx="4763" cy="100013"/>
            </a:xfrm>
            <a:custGeom>
              <a:avLst/>
              <a:gdLst>
                <a:gd name="T0" fmla="*/ 1 w 3"/>
                <a:gd name="T1" fmla="*/ 8 h 63"/>
                <a:gd name="T2" fmla="*/ 3 w 3"/>
                <a:gd name="T3" fmla="*/ 63 h 63"/>
                <a:gd name="T4" fmla="*/ 1 w 3"/>
                <a:gd name="T5" fmla="*/ 55 h 63"/>
                <a:gd name="T6" fmla="*/ 0 w 3"/>
                <a:gd name="T7" fmla="*/ 0 h 63"/>
                <a:gd name="T8" fmla="*/ 1 w 3"/>
                <a:gd name="T9" fmla="*/ 8 h 63"/>
              </a:gdLst>
              <a:ahLst/>
              <a:cxnLst>
                <a:cxn ang="0">
                  <a:pos x="T0" y="T1"/>
                </a:cxn>
                <a:cxn ang="0">
                  <a:pos x="T2" y="T3"/>
                </a:cxn>
                <a:cxn ang="0">
                  <a:pos x="T4" y="T5"/>
                </a:cxn>
                <a:cxn ang="0">
                  <a:pos x="T6" y="T7"/>
                </a:cxn>
                <a:cxn ang="0">
                  <a:pos x="T8" y="T9"/>
                </a:cxn>
              </a:cxnLst>
              <a:rect l="0" t="0" r="r" b="b"/>
              <a:pathLst>
                <a:path w="3" h="63">
                  <a:moveTo>
                    <a:pt x="1" y="8"/>
                  </a:moveTo>
                  <a:lnTo>
                    <a:pt x="3" y="63"/>
                  </a:lnTo>
                  <a:lnTo>
                    <a:pt x="1"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1" name="Freeform 766"/>
            <p:cNvSpPr>
              <a:spLocks/>
            </p:cNvSpPr>
            <p:nvPr/>
          </p:nvSpPr>
          <p:spPr bwMode="auto">
            <a:xfrm>
              <a:off x="15359841" y="-1107678"/>
              <a:ext cx="4763" cy="122238"/>
            </a:xfrm>
            <a:custGeom>
              <a:avLst/>
              <a:gdLst>
                <a:gd name="T0" fmla="*/ 2 w 3"/>
                <a:gd name="T1" fmla="*/ 0 h 77"/>
                <a:gd name="T2" fmla="*/ 3 w 3"/>
                <a:gd name="T3" fmla="*/ 56 h 77"/>
                <a:gd name="T4" fmla="*/ 2 w 3"/>
                <a:gd name="T5" fmla="*/ 77 h 77"/>
                <a:gd name="T6" fmla="*/ 0 w 3"/>
                <a:gd name="T7" fmla="*/ 22 h 77"/>
                <a:gd name="T8" fmla="*/ 2 w 3"/>
                <a:gd name="T9" fmla="*/ 0 h 77"/>
              </a:gdLst>
              <a:ahLst/>
              <a:cxnLst>
                <a:cxn ang="0">
                  <a:pos x="T0" y="T1"/>
                </a:cxn>
                <a:cxn ang="0">
                  <a:pos x="T2" y="T3"/>
                </a:cxn>
                <a:cxn ang="0">
                  <a:pos x="T4" y="T5"/>
                </a:cxn>
                <a:cxn ang="0">
                  <a:pos x="T6" y="T7"/>
                </a:cxn>
                <a:cxn ang="0">
                  <a:pos x="T8" y="T9"/>
                </a:cxn>
              </a:cxnLst>
              <a:rect l="0" t="0" r="r" b="b"/>
              <a:pathLst>
                <a:path w="3" h="77">
                  <a:moveTo>
                    <a:pt x="2" y="0"/>
                  </a:moveTo>
                  <a:lnTo>
                    <a:pt x="3" y="56"/>
                  </a:lnTo>
                  <a:lnTo>
                    <a:pt x="2" y="77"/>
                  </a:lnTo>
                  <a:lnTo>
                    <a:pt x="0" y="22"/>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2" name="Freeform 767"/>
            <p:cNvSpPr>
              <a:spLocks/>
            </p:cNvSpPr>
            <p:nvPr/>
          </p:nvSpPr>
          <p:spPr bwMode="auto">
            <a:xfrm>
              <a:off x="14162866" y="-1055291"/>
              <a:ext cx="12700" cy="107950"/>
            </a:xfrm>
            <a:custGeom>
              <a:avLst/>
              <a:gdLst>
                <a:gd name="T0" fmla="*/ 6 w 8"/>
                <a:gd name="T1" fmla="*/ 0 h 68"/>
                <a:gd name="T2" fmla="*/ 8 w 8"/>
                <a:gd name="T3" fmla="*/ 55 h 68"/>
                <a:gd name="T4" fmla="*/ 2 w 8"/>
                <a:gd name="T5" fmla="*/ 68 h 68"/>
                <a:gd name="T6" fmla="*/ 0 w 8"/>
                <a:gd name="T7" fmla="*/ 13 h 68"/>
                <a:gd name="T8" fmla="*/ 6 w 8"/>
                <a:gd name="T9" fmla="*/ 0 h 68"/>
              </a:gdLst>
              <a:ahLst/>
              <a:cxnLst>
                <a:cxn ang="0">
                  <a:pos x="T0" y="T1"/>
                </a:cxn>
                <a:cxn ang="0">
                  <a:pos x="T2" y="T3"/>
                </a:cxn>
                <a:cxn ang="0">
                  <a:pos x="T4" y="T5"/>
                </a:cxn>
                <a:cxn ang="0">
                  <a:pos x="T6" y="T7"/>
                </a:cxn>
                <a:cxn ang="0">
                  <a:pos x="T8" y="T9"/>
                </a:cxn>
              </a:cxnLst>
              <a:rect l="0" t="0" r="r" b="b"/>
              <a:pathLst>
                <a:path w="8" h="68">
                  <a:moveTo>
                    <a:pt x="6" y="0"/>
                  </a:moveTo>
                  <a:lnTo>
                    <a:pt x="8" y="55"/>
                  </a:lnTo>
                  <a:lnTo>
                    <a:pt x="2" y="68"/>
                  </a:lnTo>
                  <a:lnTo>
                    <a:pt x="0" y="13"/>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3" name="Freeform 768"/>
            <p:cNvSpPr>
              <a:spLocks/>
            </p:cNvSpPr>
            <p:nvPr/>
          </p:nvSpPr>
          <p:spPr bwMode="auto">
            <a:xfrm>
              <a:off x="15055041" y="-1066403"/>
              <a:ext cx="36513" cy="93663"/>
            </a:xfrm>
            <a:custGeom>
              <a:avLst/>
              <a:gdLst>
                <a:gd name="T0" fmla="*/ 21 w 23"/>
                <a:gd name="T1" fmla="*/ 0 h 59"/>
                <a:gd name="T2" fmla="*/ 23 w 23"/>
                <a:gd name="T3" fmla="*/ 55 h 59"/>
                <a:gd name="T4" fmla="*/ 2 w 23"/>
                <a:gd name="T5" fmla="*/ 59 h 59"/>
                <a:gd name="T6" fmla="*/ 0 w 23"/>
                <a:gd name="T7" fmla="*/ 4 h 59"/>
                <a:gd name="T8" fmla="*/ 21 w 23"/>
                <a:gd name="T9" fmla="*/ 0 h 59"/>
              </a:gdLst>
              <a:ahLst/>
              <a:cxnLst>
                <a:cxn ang="0">
                  <a:pos x="T0" y="T1"/>
                </a:cxn>
                <a:cxn ang="0">
                  <a:pos x="T2" y="T3"/>
                </a:cxn>
                <a:cxn ang="0">
                  <a:pos x="T4" y="T5"/>
                </a:cxn>
                <a:cxn ang="0">
                  <a:pos x="T6" y="T7"/>
                </a:cxn>
                <a:cxn ang="0">
                  <a:pos x="T8" y="T9"/>
                </a:cxn>
              </a:cxnLst>
              <a:rect l="0" t="0" r="r" b="b"/>
              <a:pathLst>
                <a:path w="23" h="59">
                  <a:moveTo>
                    <a:pt x="21" y="0"/>
                  </a:moveTo>
                  <a:lnTo>
                    <a:pt x="23" y="55"/>
                  </a:lnTo>
                  <a:lnTo>
                    <a:pt x="2" y="59"/>
                  </a:lnTo>
                  <a:lnTo>
                    <a:pt x="0" y="4"/>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4" name="Freeform 769"/>
            <p:cNvSpPr>
              <a:spLocks/>
            </p:cNvSpPr>
            <p:nvPr/>
          </p:nvSpPr>
          <p:spPr bwMode="auto">
            <a:xfrm>
              <a:off x="15035991" y="-1067991"/>
              <a:ext cx="22225" cy="95250"/>
            </a:xfrm>
            <a:custGeom>
              <a:avLst/>
              <a:gdLst>
                <a:gd name="T0" fmla="*/ 12 w 14"/>
                <a:gd name="T1" fmla="*/ 5 h 60"/>
                <a:gd name="T2" fmla="*/ 14 w 14"/>
                <a:gd name="T3" fmla="*/ 60 h 60"/>
                <a:gd name="T4" fmla="*/ 2 w 14"/>
                <a:gd name="T5" fmla="*/ 55 h 60"/>
                <a:gd name="T6" fmla="*/ 0 w 14"/>
                <a:gd name="T7" fmla="*/ 0 h 60"/>
                <a:gd name="T8" fmla="*/ 12 w 14"/>
                <a:gd name="T9" fmla="*/ 5 h 60"/>
              </a:gdLst>
              <a:ahLst/>
              <a:cxnLst>
                <a:cxn ang="0">
                  <a:pos x="T0" y="T1"/>
                </a:cxn>
                <a:cxn ang="0">
                  <a:pos x="T2" y="T3"/>
                </a:cxn>
                <a:cxn ang="0">
                  <a:pos x="T4" y="T5"/>
                </a:cxn>
                <a:cxn ang="0">
                  <a:pos x="T6" y="T7"/>
                </a:cxn>
                <a:cxn ang="0">
                  <a:pos x="T8" y="T9"/>
                </a:cxn>
              </a:cxnLst>
              <a:rect l="0" t="0" r="r" b="b"/>
              <a:pathLst>
                <a:path w="14" h="60">
                  <a:moveTo>
                    <a:pt x="12" y="5"/>
                  </a:moveTo>
                  <a:lnTo>
                    <a:pt x="14" y="60"/>
                  </a:lnTo>
                  <a:lnTo>
                    <a:pt x="2" y="55"/>
                  </a:lnTo>
                  <a:lnTo>
                    <a:pt x="0" y="0"/>
                  </a:lnTo>
                  <a:lnTo>
                    <a:pt x="12"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5" name="Freeform 770"/>
            <p:cNvSpPr>
              <a:spLocks/>
            </p:cNvSpPr>
            <p:nvPr/>
          </p:nvSpPr>
          <p:spPr bwMode="auto">
            <a:xfrm>
              <a:off x="15088378" y="-1066403"/>
              <a:ext cx="42863" cy="93663"/>
            </a:xfrm>
            <a:custGeom>
              <a:avLst/>
              <a:gdLst>
                <a:gd name="T0" fmla="*/ 26 w 27"/>
                <a:gd name="T1" fmla="*/ 4 h 59"/>
                <a:gd name="T2" fmla="*/ 27 w 27"/>
                <a:gd name="T3" fmla="*/ 59 h 59"/>
                <a:gd name="T4" fmla="*/ 2 w 27"/>
                <a:gd name="T5" fmla="*/ 55 h 59"/>
                <a:gd name="T6" fmla="*/ 0 w 27"/>
                <a:gd name="T7" fmla="*/ 0 h 59"/>
                <a:gd name="T8" fmla="*/ 26 w 27"/>
                <a:gd name="T9" fmla="*/ 4 h 59"/>
              </a:gdLst>
              <a:ahLst/>
              <a:cxnLst>
                <a:cxn ang="0">
                  <a:pos x="T0" y="T1"/>
                </a:cxn>
                <a:cxn ang="0">
                  <a:pos x="T2" y="T3"/>
                </a:cxn>
                <a:cxn ang="0">
                  <a:pos x="T4" y="T5"/>
                </a:cxn>
                <a:cxn ang="0">
                  <a:pos x="T6" y="T7"/>
                </a:cxn>
                <a:cxn ang="0">
                  <a:pos x="T8" y="T9"/>
                </a:cxn>
              </a:cxnLst>
              <a:rect l="0" t="0" r="r" b="b"/>
              <a:pathLst>
                <a:path w="27" h="59">
                  <a:moveTo>
                    <a:pt x="26" y="4"/>
                  </a:moveTo>
                  <a:lnTo>
                    <a:pt x="27" y="59"/>
                  </a:lnTo>
                  <a:lnTo>
                    <a:pt x="2" y="55"/>
                  </a:lnTo>
                  <a:lnTo>
                    <a:pt x="0" y="0"/>
                  </a:lnTo>
                  <a:lnTo>
                    <a:pt x="26"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6" name="Freeform 771"/>
            <p:cNvSpPr>
              <a:spLocks/>
            </p:cNvSpPr>
            <p:nvPr/>
          </p:nvSpPr>
          <p:spPr bwMode="auto">
            <a:xfrm>
              <a:off x="15129653" y="-1060053"/>
              <a:ext cx="33338" cy="96838"/>
            </a:xfrm>
            <a:custGeom>
              <a:avLst/>
              <a:gdLst>
                <a:gd name="T0" fmla="*/ 19 w 21"/>
                <a:gd name="T1" fmla="*/ 5 h 61"/>
                <a:gd name="T2" fmla="*/ 21 w 21"/>
                <a:gd name="T3" fmla="*/ 61 h 61"/>
                <a:gd name="T4" fmla="*/ 1 w 21"/>
                <a:gd name="T5" fmla="*/ 55 h 61"/>
                <a:gd name="T6" fmla="*/ 0 w 21"/>
                <a:gd name="T7" fmla="*/ 0 h 61"/>
                <a:gd name="T8" fmla="*/ 19 w 21"/>
                <a:gd name="T9" fmla="*/ 5 h 61"/>
              </a:gdLst>
              <a:ahLst/>
              <a:cxnLst>
                <a:cxn ang="0">
                  <a:pos x="T0" y="T1"/>
                </a:cxn>
                <a:cxn ang="0">
                  <a:pos x="T2" y="T3"/>
                </a:cxn>
                <a:cxn ang="0">
                  <a:pos x="T4" y="T5"/>
                </a:cxn>
                <a:cxn ang="0">
                  <a:pos x="T6" y="T7"/>
                </a:cxn>
                <a:cxn ang="0">
                  <a:pos x="T8" y="T9"/>
                </a:cxn>
              </a:cxnLst>
              <a:rect l="0" t="0" r="r" b="b"/>
              <a:pathLst>
                <a:path w="21" h="61">
                  <a:moveTo>
                    <a:pt x="19" y="5"/>
                  </a:moveTo>
                  <a:lnTo>
                    <a:pt x="21" y="61"/>
                  </a:lnTo>
                  <a:lnTo>
                    <a:pt x="1" y="55"/>
                  </a:lnTo>
                  <a:lnTo>
                    <a:pt x="0" y="0"/>
                  </a:lnTo>
                  <a:lnTo>
                    <a:pt x="19"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7" name="Freeform 772"/>
            <p:cNvSpPr>
              <a:spLocks/>
            </p:cNvSpPr>
            <p:nvPr/>
          </p:nvSpPr>
          <p:spPr bwMode="auto">
            <a:xfrm>
              <a:off x="14161278" y="-1034653"/>
              <a:ext cx="4763" cy="104775"/>
            </a:xfrm>
            <a:custGeom>
              <a:avLst/>
              <a:gdLst>
                <a:gd name="T0" fmla="*/ 1 w 3"/>
                <a:gd name="T1" fmla="*/ 0 h 66"/>
                <a:gd name="T2" fmla="*/ 3 w 3"/>
                <a:gd name="T3" fmla="*/ 55 h 66"/>
                <a:gd name="T4" fmla="*/ 2 w 3"/>
                <a:gd name="T5" fmla="*/ 66 h 66"/>
                <a:gd name="T6" fmla="*/ 0 w 3"/>
                <a:gd name="T7" fmla="*/ 11 h 66"/>
                <a:gd name="T8" fmla="*/ 1 w 3"/>
                <a:gd name="T9" fmla="*/ 0 h 66"/>
              </a:gdLst>
              <a:ahLst/>
              <a:cxnLst>
                <a:cxn ang="0">
                  <a:pos x="T0" y="T1"/>
                </a:cxn>
                <a:cxn ang="0">
                  <a:pos x="T2" y="T3"/>
                </a:cxn>
                <a:cxn ang="0">
                  <a:pos x="T4" y="T5"/>
                </a:cxn>
                <a:cxn ang="0">
                  <a:pos x="T6" y="T7"/>
                </a:cxn>
                <a:cxn ang="0">
                  <a:pos x="T8" y="T9"/>
                </a:cxn>
              </a:cxnLst>
              <a:rect l="0" t="0" r="r" b="b"/>
              <a:pathLst>
                <a:path w="3" h="66">
                  <a:moveTo>
                    <a:pt x="1" y="0"/>
                  </a:moveTo>
                  <a:lnTo>
                    <a:pt x="3" y="55"/>
                  </a:lnTo>
                  <a:lnTo>
                    <a:pt x="2" y="66"/>
                  </a:lnTo>
                  <a:lnTo>
                    <a:pt x="0" y="11"/>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8" name="Freeform 773"/>
            <p:cNvSpPr>
              <a:spLocks/>
            </p:cNvSpPr>
            <p:nvPr/>
          </p:nvSpPr>
          <p:spPr bwMode="auto">
            <a:xfrm>
              <a:off x="15159816" y="-1052116"/>
              <a:ext cx="33338" cy="93663"/>
            </a:xfrm>
            <a:custGeom>
              <a:avLst/>
              <a:gdLst>
                <a:gd name="T0" fmla="*/ 19 w 21"/>
                <a:gd name="T1" fmla="*/ 4 h 59"/>
                <a:gd name="T2" fmla="*/ 21 w 21"/>
                <a:gd name="T3" fmla="*/ 59 h 59"/>
                <a:gd name="T4" fmla="*/ 2 w 21"/>
                <a:gd name="T5" fmla="*/ 56 h 59"/>
                <a:gd name="T6" fmla="*/ 0 w 21"/>
                <a:gd name="T7" fmla="*/ 0 h 59"/>
                <a:gd name="T8" fmla="*/ 19 w 21"/>
                <a:gd name="T9" fmla="*/ 4 h 59"/>
              </a:gdLst>
              <a:ahLst/>
              <a:cxnLst>
                <a:cxn ang="0">
                  <a:pos x="T0" y="T1"/>
                </a:cxn>
                <a:cxn ang="0">
                  <a:pos x="T2" y="T3"/>
                </a:cxn>
                <a:cxn ang="0">
                  <a:pos x="T4" y="T5"/>
                </a:cxn>
                <a:cxn ang="0">
                  <a:pos x="T6" y="T7"/>
                </a:cxn>
                <a:cxn ang="0">
                  <a:pos x="T8" y="T9"/>
                </a:cxn>
              </a:cxnLst>
              <a:rect l="0" t="0" r="r" b="b"/>
              <a:pathLst>
                <a:path w="21" h="59">
                  <a:moveTo>
                    <a:pt x="19" y="4"/>
                  </a:moveTo>
                  <a:lnTo>
                    <a:pt x="21" y="59"/>
                  </a:lnTo>
                  <a:lnTo>
                    <a:pt x="2" y="56"/>
                  </a:lnTo>
                  <a:lnTo>
                    <a:pt x="0" y="0"/>
                  </a:lnTo>
                  <a:lnTo>
                    <a:pt x="19"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9" name="Freeform 774"/>
            <p:cNvSpPr>
              <a:spLocks/>
            </p:cNvSpPr>
            <p:nvPr/>
          </p:nvSpPr>
          <p:spPr bwMode="auto">
            <a:xfrm>
              <a:off x="15189978" y="-1045766"/>
              <a:ext cx="39688" cy="98425"/>
            </a:xfrm>
            <a:custGeom>
              <a:avLst/>
              <a:gdLst>
                <a:gd name="T0" fmla="*/ 23 w 25"/>
                <a:gd name="T1" fmla="*/ 7 h 62"/>
                <a:gd name="T2" fmla="*/ 25 w 25"/>
                <a:gd name="T3" fmla="*/ 62 h 62"/>
                <a:gd name="T4" fmla="*/ 2 w 25"/>
                <a:gd name="T5" fmla="*/ 55 h 62"/>
                <a:gd name="T6" fmla="*/ 0 w 25"/>
                <a:gd name="T7" fmla="*/ 0 h 62"/>
                <a:gd name="T8" fmla="*/ 23 w 25"/>
                <a:gd name="T9" fmla="*/ 7 h 62"/>
              </a:gdLst>
              <a:ahLst/>
              <a:cxnLst>
                <a:cxn ang="0">
                  <a:pos x="T0" y="T1"/>
                </a:cxn>
                <a:cxn ang="0">
                  <a:pos x="T2" y="T3"/>
                </a:cxn>
                <a:cxn ang="0">
                  <a:pos x="T4" y="T5"/>
                </a:cxn>
                <a:cxn ang="0">
                  <a:pos x="T6" y="T7"/>
                </a:cxn>
                <a:cxn ang="0">
                  <a:pos x="T8" y="T9"/>
                </a:cxn>
              </a:cxnLst>
              <a:rect l="0" t="0" r="r" b="b"/>
              <a:pathLst>
                <a:path w="25" h="62">
                  <a:moveTo>
                    <a:pt x="23" y="7"/>
                  </a:moveTo>
                  <a:lnTo>
                    <a:pt x="25" y="62"/>
                  </a:lnTo>
                  <a:lnTo>
                    <a:pt x="2" y="55"/>
                  </a:lnTo>
                  <a:lnTo>
                    <a:pt x="0" y="0"/>
                  </a:lnTo>
                  <a:lnTo>
                    <a:pt x="23"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0" name="Freeform 775"/>
            <p:cNvSpPr>
              <a:spLocks/>
            </p:cNvSpPr>
            <p:nvPr/>
          </p:nvSpPr>
          <p:spPr bwMode="auto">
            <a:xfrm>
              <a:off x="14170803" y="-1015603"/>
              <a:ext cx="22225" cy="101600"/>
            </a:xfrm>
            <a:custGeom>
              <a:avLst/>
              <a:gdLst>
                <a:gd name="T0" fmla="*/ 12 w 14"/>
                <a:gd name="T1" fmla="*/ 9 h 64"/>
                <a:gd name="T2" fmla="*/ 14 w 14"/>
                <a:gd name="T3" fmla="*/ 64 h 64"/>
                <a:gd name="T4" fmla="*/ 1 w 14"/>
                <a:gd name="T5" fmla="*/ 56 h 64"/>
                <a:gd name="T6" fmla="*/ 0 w 14"/>
                <a:gd name="T7" fmla="*/ 0 h 64"/>
                <a:gd name="T8" fmla="*/ 12 w 14"/>
                <a:gd name="T9" fmla="*/ 9 h 64"/>
              </a:gdLst>
              <a:ahLst/>
              <a:cxnLst>
                <a:cxn ang="0">
                  <a:pos x="T0" y="T1"/>
                </a:cxn>
                <a:cxn ang="0">
                  <a:pos x="T2" y="T3"/>
                </a:cxn>
                <a:cxn ang="0">
                  <a:pos x="T4" y="T5"/>
                </a:cxn>
                <a:cxn ang="0">
                  <a:pos x="T6" y="T7"/>
                </a:cxn>
                <a:cxn ang="0">
                  <a:pos x="T8" y="T9"/>
                </a:cxn>
              </a:cxnLst>
              <a:rect l="0" t="0" r="r" b="b"/>
              <a:pathLst>
                <a:path w="14" h="64">
                  <a:moveTo>
                    <a:pt x="12" y="9"/>
                  </a:moveTo>
                  <a:lnTo>
                    <a:pt x="14" y="64"/>
                  </a:lnTo>
                  <a:lnTo>
                    <a:pt x="1" y="56"/>
                  </a:lnTo>
                  <a:lnTo>
                    <a:pt x="0" y="0"/>
                  </a:lnTo>
                  <a:lnTo>
                    <a:pt x="12"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1" name="Freeform 776"/>
            <p:cNvSpPr>
              <a:spLocks/>
            </p:cNvSpPr>
            <p:nvPr/>
          </p:nvSpPr>
          <p:spPr bwMode="auto">
            <a:xfrm>
              <a:off x="12672203" y="-948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2" name="Freeform 777"/>
            <p:cNvSpPr>
              <a:spLocks/>
            </p:cNvSpPr>
            <p:nvPr/>
          </p:nvSpPr>
          <p:spPr bwMode="auto">
            <a:xfrm>
              <a:off x="12672203" y="-948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3" name="Freeform 778"/>
            <p:cNvSpPr>
              <a:spLocks/>
            </p:cNvSpPr>
            <p:nvPr/>
          </p:nvSpPr>
          <p:spPr bwMode="auto">
            <a:xfrm>
              <a:off x="12672203" y="-950516"/>
              <a:ext cx="3175"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0"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4" name="Freeform 779"/>
            <p:cNvSpPr>
              <a:spLocks/>
            </p:cNvSpPr>
            <p:nvPr/>
          </p:nvSpPr>
          <p:spPr bwMode="auto">
            <a:xfrm>
              <a:off x="12670616" y="-950516"/>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8"/>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5" name="Freeform 780"/>
            <p:cNvSpPr>
              <a:spLocks/>
            </p:cNvSpPr>
            <p:nvPr/>
          </p:nvSpPr>
          <p:spPr bwMode="auto">
            <a:xfrm>
              <a:off x="12665853" y="-950516"/>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6" name="Freeform 781"/>
            <p:cNvSpPr>
              <a:spLocks/>
            </p:cNvSpPr>
            <p:nvPr/>
          </p:nvSpPr>
          <p:spPr bwMode="auto">
            <a:xfrm>
              <a:off x="12653153" y="-955278"/>
              <a:ext cx="15875" cy="92075"/>
            </a:xfrm>
            <a:custGeom>
              <a:avLst/>
              <a:gdLst>
                <a:gd name="T0" fmla="*/ 10 w 12"/>
                <a:gd name="T1" fmla="*/ 3 h 70"/>
                <a:gd name="T2" fmla="*/ 12 w 12"/>
                <a:gd name="T3" fmla="*/ 70 h 70"/>
                <a:gd name="T4" fmla="*/ 2 w 12"/>
                <a:gd name="T5" fmla="*/ 67 h 70"/>
                <a:gd name="T6" fmla="*/ 0 w 12"/>
                <a:gd name="T7" fmla="*/ 0 h 70"/>
                <a:gd name="T8" fmla="*/ 10 w 12"/>
                <a:gd name="T9" fmla="*/ 3 h 70"/>
              </a:gdLst>
              <a:ahLst/>
              <a:cxnLst>
                <a:cxn ang="0">
                  <a:pos x="T0" y="T1"/>
                </a:cxn>
                <a:cxn ang="0">
                  <a:pos x="T2" y="T3"/>
                </a:cxn>
                <a:cxn ang="0">
                  <a:pos x="T4" y="T5"/>
                </a:cxn>
                <a:cxn ang="0">
                  <a:pos x="T6" y="T7"/>
                </a:cxn>
                <a:cxn ang="0">
                  <a:pos x="T8" y="T9"/>
                </a:cxn>
              </a:cxnLst>
              <a:rect l="0" t="0" r="r" b="b"/>
              <a:pathLst>
                <a:path w="12" h="70">
                  <a:moveTo>
                    <a:pt x="10" y="3"/>
                  </a:moveTo>
                  <a:cubicBezTo>
                    <a:pt x="12" y="70"/>
                    <a:pt x="12" y="70"/>
                    <a:pt x="12" y="70"/>
                  </a:cubicBezTo>
                  <a:cubicBezTo>
                    <a:pt x="9" y="69"/>
                    <a:pt x="6" y="68"/>
                    <a:pt x="2" y="67"/>
                  </a:cubicBezTo>
                  <a:cubicBezTo>
                    <a:pt x="0" y="0"/>
                    <a:pt x="0" y="0"/>
                    <a:pt x="0" y="0"/>
                  </a:cubicBezTo>
                  <a:cubicBezTo>
                    <a:pt x="4" y="1"/>
                    <a:pt x="7" y="2"/>
                    <a:pt x="10"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7" name="Freeform 782"/>
            <p:cNvSpPr>
              <a:spLocks/>
            </p:cNvSpPr>
            <p:nvPr/>
          </p:nvSpPr>
          <p:spPr bwMode="auto">
            <a:xfrm>
              <a:off x="12626166" y="-963216"/>
              <a:ext cx="30163" cy="95250"/>
            </a:xfrm>
            <a:custGeom>
              <a:avLst/>
              <a:gdLst>
                <a:gd name="T0" fmla="*/ 22 w 24"/>
                <a:gd name="T1" fmla="*/ 6 h 73"/>
                <a:gd name="T2" fmla="*/ 24 w 24"/>
                <a:gd name="T3" fmla="*/ 73 h 73"/>
                <a:gd name="T4" fmla="*/ 3 w 24"/>
                <a:gd name="T5" fmla="*/ 67 h 73"/>
                <a:gd name="T6" fmla="*/ 2 w 24"/>
                <a:gd name="T7" fmla="*/ 67 h 73"/>
                <a:gd name="T8" fmla="*/ 0 w 24"/>
                <a:gd name="T9" fmla="*/ 0 h 73"/>
                <a:gd name="T10" fmla="*/ 1 w 24"/>
                <a:gd name="T11" fmla="*/ 0 h 73"/>
                <a:gd name="T12" fmla="*/ 22 w 24"/>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24" h="73">
                  <a:moveTo>
                    <a:pt x="22" y="6"/>
                  </a:moveTo>
                  <a:cubicBezTo>
                    <a:pt x="24" y="73"/>
                    <a:pt x="24" y="73"/>
                    <a:pt x="24" y="73"/>
                  </a:cubicBezTo>
                  <a:cubicBezTo>
                    <a:pt x="17" y="72"/>
                    <a:pt x="8" y="69"/>
                    <a:pt x="3" y="67"/>
                  </a:cubicBezTo>
                  <a:cubicBezTo>
                    <a:pt x="2" y="67"/>
                    <a:pt x="2" y="67"/>
                    <a:pt x="2" y="67"/>
                  </a:cubicBezTo>
                  <a:cubicBezTo>
                    <a:pt x="0" y="0"/>
                    <a:pt x="0" y="0"/>
                    <a:pt x="0" y="0"/>
                  </a:cubicBezTo>
                  <a:cubicBezTo>
                    <a:pt x="0" y="0"/>
                    <a:pt x="1" y="0"/>
                    <a:pt x="1" y="0"/>
                  </a:cubicBezTo>
                  <a:cubicBezTo>
                    <a:pt x="6" y="2"/>
                    <a:pt x="15" y="4"/>
                    <a:pt x="22"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8" name="Freeform 783"/>
            <p:cNvSpPr>
              <a:spLocks/>
            </p:cNvSpPr>
            <p:nvPr/>
          </p:nvSpPr>
          <p:spPr bwMode="auto">
            <a:xfrm>
              <a:off x="12607116" y="-991791"/>
              <a:ext cx="22225" cy="115888"/>
            </a:xfrm>
            <a:custGeom>
              <a:avLst/>
              <a:gdLst>
                <a:gd name="T0" fmla="*/ 16 w 18"/>
                <a:gd name="T1" fmla="*/ 22 h 89"/>
                <a:gd name="T2" fmla="*/ 18 w 18"/>
                <a:gd name="T3" fmla="*/ 89 h 89"/>
                <a:gd name="T4" fmla="*/ 2 w 18"/>
                <a:gd name="T5" fmla="*/ 69 h 89"/>
                <a:gd name="T6" fmla="*/ 2 w 18"/>
                <a:gd name="T7" fmla="*/ 67 h 89"/>
                <a:gd name="T8" fmla="*/ 0 w 18"/>
                <a:gd name="T9" fmla="*/ 0 h 89"/>
                <a:gd name="T10" fmla="*/ 0 w 18"/>
                <a:gd name="T11" fmla="*/ 2 h 89"/>
                <a:gd name="T12" fmla="*/ 16 w 18"/>
                <a:gd name="T13" fmla="*/ 22 h 89"/>
              </a:gdLst>
              <a:ahLst/>
              <a:cxnLst>
                <a:cxn ang="0">
                  <a:pos x="T0" y="T1"/>
                </a:cxn>
                <a:cxn ang="0">
                  <a:pos x="T2" y="T3"/>
                </a:cxn>
                <a:cxn ang="0">
                  <a:pos x="T4" y="T5"/>
                </a:cxn>
                <a:cxn ang="0">
                  <a:pos x="T6" y="T7"/>
                </a:cxn>
                <a:cxn ang="0">
                  <a:pos x="T8" y="T9"/>
                </a:cxn>
                <a:cxn ang="0">
                  <a:pos x="T10" y="T11"/>
                </a:cxn>
                <a:cxn ang="0">
                  <a:pos x="T12" y="T13"/>
                </a:cxn>
              </a:cxnLst>
              <a:rect l="0" t="0" r="r" b="b"/>
              <a:pathLst>
                <a:path w="18" h="89">
                  <a:moveTo>
                    <a:pt x="16" y="22"/>
                  </a:moveTo>
                  <a:cubicBezTo>
                    <a:pt x="18" y="89"/>
                    <a:pt x="18" y="89"/>
                    <a:pt x="18" y="89"/>
                  </a:cubicBezTo>
                  <a:cubicBezTo>
                    <a:pt x="8" y="85"/>
                    <a:pt x="3" y="74"/>
                    <a:pt x="2" y="69"/>
                  </a:cubicBezTo>
                  <a:cubicBezTo>
                    <a:pt x="2" y="69"/>
                    <a:pt x="2" y="68"/>
                    <a:pt x="2" y="67"/>
                  </a:cubicBezTo>
                  <a:cubicBezTo>
                    <a:pt x="0" y="0"/>
                    <a:pt x="0" y="0"/>
                    <a:pt x="0" y="0"/>
                  </a:cubicBezTo>
                  <a:cubicBezTo>
                    <a:pt x="0" y="1"/>
                    <a:pt x="0" y="1"/>
                    <a:pt x="0" y="2"/>
                  </a:cubicBezTo>
                  <a:cubicBezTo>
                    <a:pt x="1" y="7"/>
                    <a:pt x="6" y="18"/>
                    <a:pt x="16" y="2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9" name="Freeform 784"/>
            <p:cNvSpPr>
              <a:spLocks/>
            </p:cNvSpPr>
            <p:nvPr/>
          </p:nvSpPr>
          <p:spPr bwMode="auto">
            <a:xfrm>
              <a:off x="15226491" y="-1034653"/>
              <a:ext cx="9525" cy="100013"/>
            </a:xfrm>
            <a:custGeom>
              <a:avLst/>
              <a:gdLst>
                <a:gd name="T0" fmla="*/ 4 w 6"/>
                <a:gd name="T1" fmla="*/ 8 h 63"/>
                <a:gd name="T2" fmla="*/ 6 w 6"/>
                <a:gd name="T3" fmla="*/ 63 h 63"/>
                <a:gd name="T4" fmla="*/ 2 w 6"/>
                <a:gd name="T5" fmla="*/ 55 h 63"/>
                <a:gd name="T6" fmla="*/ 0 w 6"/>
                <a:gd name="T7" fmla="*/ 0 h 63"/>
                <a:gd name="T8" fmla="*/ 4 w 6"/>
                <a:gd name="T9" fmla="*/ 8 h 63"/>
              </a:gdLst>
              <a:ahLst/>
              <a:cxnLst>
                <a:cxn ang="0">
                  <a:pos x="T0" y="T1"/>
                </a:cxn>
                <a:cxn ang="0">
                  <a:pos x="T2" y="T3"/>
                </a:cxn>
                <a:cxn ang="0">
                  <a:pos x="T4" y="T5"/>
                </a:cxn>
                <a:cxn ang="0">
                  <a:pos x="T6" y="T7"/>
                </a:cxn>
                <a:cxn ang="0">
                  <a:pos x="T8" y="T9"/>
                </a:cxn>
              </a:cxnLst>
              <a:rect l="0" t="0" r="r" b="b"/>
              <a:pathLst>
                <a:path w="6" h="63">
                  <a:moveTo>
                    <a:pt x="4" y="8"/>
                  </a:moveTo>
                  <a:lnTo>
                    <a:pt x="6" y="63"/>
                  </a:lnTo>
                  <a:lnTo>
                    <a:pt x="2" y="55"/>
                  </a:lnTo>
                  <a:lnTo>
                    <a:pt x="0" y="0"/>
                  </a:lnTo>
                  <a:lnTo>
                    <a:pt x="4"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0" name="Freeform 785"/>
            <p:cNvSpPr>
              <a:spLocks/>
            </p:cNvSpPr>
            <p:nvPr/>
          </p:nvSpPr>
          <p:spPr bwMode="auto">
            <a:xfrm>
              <a:off x="14189853" y="-1001316"/>
              <a:ext cx="12700" cy="104775"/>
            </a:xfrm>
            <a:custGeom>
              <a:avLst/>
              <a:gdLst>
                <a:gd name="T0" fmla="*/ 7 w 8"/>
                <a:gd name="T1" fmla="*/ 11 h 66"/>
                <a:gd name="T2" fmla="*/ 8 w 8"/>
                <a:gd name="T3" fmla="*/ 66 h 66"/>
                <a:gd name="T4" fmla="*/ 2 w 8"/>
                <a:gd name="T5" fmla="*/ 55 h 66"/>
                <a:gd name="T6" fmla="*/ 0 w 8"/>
                <a:gd name="T7" fmla="*/ 0 h 66"/>
                <a:gd name="T8" fmla="*/ 7 w 8"/>
                <a:gd name="T9" fmla="*/ 11 h 66"/>
              </a:gdLst>
              <a:ahLst/>
              <a:cxnLst>
                <a:cxn ang="0">
                  <a:pos x="T0" y="T1"/>
                </a:cxn>
                <a:cxn ang="0">
                  <a:pos x="T2" y="T3"/>
                </a:cxn>
                <a:cxn ang="0">
                  <a:pos x="T4" y="T5"/>
                </a:cxn>
                <a:cxn ang="0">
                  <a:pos x="T6" y="T7"/>
                </a:cxn>
                <a:cxn ang="0">
                  <a:pos x="T8" y="T9"/>
                </a:cxn>
              </a:cxnLst>
              <a:rect l="0" t="0" r="r" b="b"/>
              <a:pathLst>
                <a:path w="8" h="66">
                  <a:moveTo>
                    <a:pt x="7" y="11"/>
                  </a:moveTo>
                  <a:lnTo>
                    <a:pt x="8" y="66"/>
                  </a:lnTo>
                  <a:lnTo>
                    <a:pt x="2" y="55"/>
                  </a:lnTo>
                  <a:lnTo>
                    <a:pt x="0" y="0"/>
                  </a:lnTo>
                  <a:lnTo>
                    <a:pt x="7"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1" name="Freeform 786"/>
            <p:cNvSpPr>
              <a:spLocks/>
            </p:cNvSpPr>
            <p:nvPr/>
          </p:nvSpPr>
          <p:spPr bwMode="auto">
            <a:xfrm>
              <a:off x="15350316" y="-1033066"/>
              <a:ext cx="17463" cy="104775"/>
            </a:xfrm>
            <a:custGeom>
              <a:avLst/>
              <a:gdLst>
                <a:gd name="T0" fmla="*/ 9 w 11"/>
                <a:gd name="T1" fmla="*/ 0 h 66"/>
                <a:gd name="T2" fmla="*/ 11 w 11"/>
                <a:gd name="T3" fmla="*/ 55 h 66"/>
                <a:gd name="T4" fmla="*/ 2 w 11"/>
                <a:gd name="T5" fmla="*/ 66 h 66"/>
                <a:gd name="T6" fmla="*/ 0 w 11"/>
                <a:gd name="T7" fmla="*/ 11 h 66"/>
                <a:gd name="T8" fmla="*/ 9 w 11"/>
                <a:gd name="T9" fmla="*/ 0 h 66"/>
              </a:gdLst>
              <a:ahLst/>
              <a:cxnLst>
                <a:cxn ang="0">
                  <a:pos x="T0" y="T1"/>
                </a:cxn>
                <a:cxn ang="0">
                  <a:pos x="T2" y="T3"/>
                </a:cxn>
                <a:cxn ang="0">
                  <a:pos x="T4" y="T5"/>
                </a:cxn>
                <a:cxn ang="0">
                  <a:pos x="T6" y="T7"/>
                </a:cxn>
                <a:cxn ang="0">
                  <a:pos x="T8" y="T9"/>
                </a:cxn>
              </a:cxnLst>
              <a:rect l="0" t="0" r="r" b="b"/>
              <a:pathLst>
                <a:path w="11" h="66">
                  <a:moveTo>
                    <a:pt x="9" y="0"/>
                  </a:moveTo>
                  <a:lnTo>
                    <a:pt x="11" y="55"/>
                  </a:lnTo>
                  <a:lnTo>
                    <a:pt x="2" y="66"/>
                  </a:lnTo>
                  <a:lnTo>
                    <a:pt x="0" y="11"/>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2" name="Freeform 787"/>
            <p:cNvSpPr>
              <a:spLocks/>
            </p:cNvSpPr>
            <p:nvPr/>
          </p:nvSpPr>
          <p:spPr bwMode="auto">
            <a:xfrm>
              <a:off x="14183503" y="-987028"/>
              <a:ext cx="11113" cy="100013"/>
            </a:xfrm>
            <a:custGeom>
              <a:avLst/>
              <a:gdLst>
                <a:gd name="T0" fmla="*/ 6 w 7"/>
                <a:gd name="T1" fmla="*/ 0 h 63"/>
                <a:gd name="T2" fmla="*/ 7 w 7"/>
                <a:gd name="T3" fmla="*/ 56 h 63"/>
                <a:gd name="T4" fmla="*/ 1 w 7"/>
                <a:gd name="T5" fmla="*/ 63 h 63"/>
                <a:gd name="T6" fmla="*/ 0 w 7"/>
                <a:gd name="T7" fmla="*/ 8 h 63"/>
                <a:gd name="T8" fmla="*/ 6 w 7"/>
                <a:gd name="T9" fmla="*/ 0 h 63"/>
              </a:gdLst>
              <a:ahLst/>
              <a:cxnLst>
                <a:cxn ang="0">
                  <a:pos x="T0" y="T1"/>
                </a:cxn>
                <a:cxn ang="0">
                  <a:pos x="T2" y="T3"/>
                </a:cxn>
                <a:cxn ang="0">
                  <a:pos x="T4" y="T5"/>
                </a:cxn>
                <a:cxn ang="0">
                  <a:pos x="T6" y="T7"/>
                </a:cxn>
                <a:cxn ang="0">
                  <a:pos x="T8" y="T9"/>
                </a:cxn>
              </a:cxnLst>
              <a:rect l="0" t="0" r="r" b="b"/>
              <a:pathLst>
                <a:path w="7" h="63">
                  <a:moveTo>
                    <a:pt x="6" y="0"/>
                  </a:moveTo>
                  <a:lnTo>
                    <a:pt x="7" y="56"/>
                  </a:lnTo>
                  <a:lnTo>
                    <a:pt x="1" y="63"/>
                  </a:lnTo>
                  <a:lnTo>
                    <a:pt x="0" y="8"/>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3" name="Freeform 788"/>
            <p:cNvSpPr>
              <a:spLocks/>
            </p:cNvSpPr>
            <p:nvPr/>
          </p:nvSpPr>
          <p:spPr bwMode="auto">
            <a:xfrm>
              <a:off x="15210616" y="-1015603"/>
              <a:ext cx="15875" cy="98425"/>
            </a:xfrm>
            <a:custGeom>
              <a:avLst/>
              <a:gdLst>
                <a:gd name="T0" fmla="*/ 8 w 10"/>
                <a:gd name="T1" fmla="*/ 0 h 62"/>
                <a:gd name="T2" fmla="*/ 10 w 10"/>
                <a:gd name="T3" fmla="*/ 56 h 62"/>
                <a:gd name="T4" fmla="*/ 1 w 10"/>
                <a:gd name="T5" fmla="*/ 62 h 62"/>
                <a:gd name="T6" fmla="*/ 0 w 10"/>
                <a:gd name="T7" fmla="*/ 7 h 62"/>
                <a:gd name="T8" fmla="*/ 8 w 10"/>
                <a:gd name="T9" fmla="*/ 0 h 62"/>
              </a:gdLst>
              <a:ahLst/>
              <a:cxnLst>
                <a:cxn ang="0">
                  <a:pos x="T0" y="T1"/>
                </a:cxn>
                <a:cxn ang="0">
                  <a:pos x="T2" y="T3"/>
                </a:cxn>
                <a:cxn ang="0">
                  <a:pos x="T4" y="T5"/>
                </a:cxn>
                <a:cxn ang="0">
                  <a:pos x="T6" y="T7"/>
                </a:cxn>
                <a:cxn ang="0">
                  <a:pos x="T8" y="T9"/>
                </a:cxn>
              </a:cxnLst>
              <a:rect l="0" t="0" r="r" b="b"/>
              <a:pathLst>
                <a:path w="10" h="62">
                  <a:moveTo>
                    <a:pt x="8" y="0"/>
                  </a:moveTo>
                  <a:lnTo>
                    <a:pt x="10" y="56"/>
                  </a:lnTo>
                  <a:lnTo>
                    <a:pt x="1" y="62"/>
                  </a:lnTo>
                  <a:lnTo>
                    <a:pt x="0" y="7"/>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4" name="Freeform 789"/>
            <p:cNvSpPr>
              <a:spLocks/>
            </p:cNvSpPr>
            <p:nvPr/>
          </p:nvSpPr>
          <p:spPr bwMode="auto">
            <a:xfrm>
              <a:off x="15191566" y="-1004491"/>
              <a:ext cx="20638" cy="98425"/>
            </a:xfrm>
            <a:custGeom>
              <a:avLst/>
              <a:gdLst>
                <a:gd name="T0" fmla="*/ 12 w 13"/>
                <a:gd name="T1" fmla="*/ 0 h 62"/>
                <a:gd name="T2" fmla="*/ 13 w 13"/>
                <a:gd name="T3" fmla="*/ 55 h 62"/>
                <a:gd name="T4" fmla="*/ 2 w 13"/>
                <a:gd name="T5" fmla="*/ 62 h 62"/>
                <a:gd name="T6" fmla="*/ 0 w 13"/>
                <a:gd name="T7" fmla="*/ 7 h 62"/>
                <a:gd name="T8" fmla="*/ 12 w 13"/>
                <a:gd name="T9" fmla="*/ 0 h 62"/>
              </a:gdLst>
              <a:ahLst/>
              <a:cxnLst>
                <a:cxn ang="0">
                  <a:pos x="T0" y="T1"/>
                </a:cxn>
                <a:cxn ang="0">
                  <a:pos x="T2" y="T3"/>
                </a:cxn>
                <a:cxn ang="0">
                  <a:pos x="T4" y="T5"/>
                </a:cxn>
                <a:cxn ang="0">
                  <a:pos x="T6" y="T7"/>
                </a:cxn>
                <a:cxn ang="0">
                  <a:pos x="T8" y="T9"/>
                </a:cxn>
              </a:cxnLst>
              <a:rect l="0" t="0" r="r" b="b"/>
              <a:pathLst>
                <a:path w="13" h="62">
                  <a:moveTo>
                    <a:pt x="12" y="0"/>
                  </a:moveTo>
                  <a:lnTo>
                    <a:pt x="13" y="55"/>
                  </a:lnTo>
                  <a:lnTo>
                    <a:pt x="2" y="62"/>
                  </a:lnTo>
                  <a:lnTo>
                    <a:pt x="0" y="7"/>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5" name="Freeform 790"/>
            <p:cNvSpPr>
              <a:spLocks/>
            </p:cNvSpPr>
            <p:nvPr/>
          </p:nvSpPr>
          <p:spPr bwMode="auto">
            <a:xfrm>
              <a:off x="14150166" y="-974328"/>
              <a:ext cx="34925" cy="101600"/>
            </a:xfrm>
            <a:custGeom>
              <a:avLst/>
              <a:gdLst>
                <a:gd name="T0" fmla="*/ 21 w 22"/>
                <a:gd name="T1" fmla="*/ 0 h 64"/>
                <a:gd name="T2" fmla="*/ 22 w 22"/>
                <a:gd name="T3" fmla="*/ 55 h 64"/>
                <a:gd name="T4" fmla="*/ 2 w 22"/>
                <a:gd name="T5" fmla="*/ 64 h 64"/>
                <a:gd name="T6" fmla="*/ 0 w 22"/>
                <a:gd name="T7" fmla="*/ 9 h 64"/>
                <a:gd name="T8" fmla="*/ 21 w 22"/>
                <a:gd name="T9" fmla="*/ 0 h 64"/>
              </a:gdLst>
              <a:ahLst/>
              <a:cxnLst>
                <a:cxn ang="0">
                  <a:pos x="T0" y="T1"/>
                </a:cxn>
                <a:cxn ang="0">
                  <a:pos x="T2" y="T3"/>
                </a:cxn>
                <a:cxn ang="0">
                  <a:pos x="T4" y="T5"/>
                </a:cxn>
                <a:cxn ang="0">
                  <a:pos x="T6" y="T7"/>
                </a:cxn>
                <a:cxn ang="0">
                  <a:pos x="T8" y="T9"/>
                </a:cxn>
              </a:cxnLst>
              <a:rect l="0" t="0" r="r" b="b"/>
              <a:pathLst>
                <a:path w="22" h="64">
                  <a:moveTo>
                    <a:pt x="21" y="0"/>
                  </a:moveTo>
                  <a:lnTo>
                    <a:pt x="22" y="55"/>
                  </a:lnTo>
                  <a:lnTo>
                    <a:pt x="2" y="64"/>
                  </a:lnTo>
                  <a:lnTo>
                    <a:pt x="0" y="9"/>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6" name="Freeform 791"/>
            <p:cNvSpPr>
              <a:spLocks/>
            </p:cNvSpPr>
            <p:nvPr/>
          </p:nvSpPr>
          <p:spPr bwMode="auto">
            <a:xfrm>
              <a:off x="15182041" y="-993378"/>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7" name="Freeform 792"/>
            <p:cNvSpPr>
              <a:spLocks/>
            </p:cNvSpPr>
            <p:nvPr/>
          </p:nvSpPr>
          <p:spPr bwMode="auto">
            <a:xfrm>
              <a:off x="15169341" y="-985441"/>
              <a:ext cx="15875" cy="93663"/>
            </a:xfrm>
            <a:custGeom>
              <a:avLst/>
              <a:gdLst>
                <a:gd name="T0" fmla="*/ 8 w 10"/>
                <a:gd name="T1" fmla="*/ 0 h 59"/>
                <a:gd name="T2" fmla="*/ 10 w 10"/>
                <a:gd name="T3" fmla="*/ 55 h 59"/>
                <a:gd name="T4" fmla="*/ 1 w 10"/>
                <a:gd name="T5" fmla="*/ 59 h 59"/>
                <a:gd name="T6" fmla="*/ 0 w 10"/>
                <a:gd name="T7" fmla="*/ 4 h 59"/>
                <a:gd name="T8" fmla="*/ 8 w 10"/>
                <a:gd name="T9" fmla="*/ 0 h 59"/>
              </a:gdLst>
              <a:ahLst/>
              <a:cxnLst>
                <a:cxn ang="0">
                  <a:pos x="T0" y="T1"/>
                </a:cxn>
                <a:cxn ang="0">
                  <a:pos x="T2" y="T3"/>
                </a:cxn>
                <a:cxn ang="0">
                  <a:pos x="T4" y="T5"/>
                </a:cxn>
                <a:cxn ang="0">
                  <a:pos x="T6" y="T7"/>
                </a:cxn>
                <a:cxn ang="0">
                  <a:pos x="T8" y="T9"/>
                </a:cxn>
              </a:cxnLst>
              <a:rect l="0" t="0" r="r" b="b"/>
              <a:pathLst>
                <a:path w="10" h="59">
                  <a:moveTo>
                    <a:pt x="8" y="0"/>
                  </a:moveTo>
                  <a:lnTo>
                    <a:pt x="10" y="55"/>
                  </a:lnTo>
                  <a:lnTo>
                    <a:pt x="1" y="59"/>
                  </a:lnTo>
                  <a:lnTo>
                    <a:pt x="0" y="4"/>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8" name="Freeform 793"/>
            <p:cNvSpPr>
              <a:spLocks/>
            </p:cNvSpPr>
            <p:nvPr/>
          </p:nvSpPr>
          <p:spPr bwMode="auto">
            <a:xfrm>
              <a:off x="15162991" y="-979091"/>
              <a:ext cx="7938" cy="88900"/>
            </a:xfrm>
            <a:custGeom>
              <a:avLst/>
              <a:gdLst>
                <a:gd name="T0" fmla="*/ 4 w 5"/>
                <a:gd name="T1" fmla="*/ 0 h 56"/>
                <a:gd name="T2" fmla="*/ 5 w 5"/>
                <a:gd name="T3" fmla="*/ 55 h 56"/>
                <a:gd name="T4" fmla="*/ 1 w 5"/>
                <a:gd name="T5" fmla="*/ 56 h 56"/>
                <a:gd name="T6" fmla="*/ 0 w 5"/>
                <a:gd name="T7" fmla="*/ 1 h 56"/>
                <a:gd name="T8" fmla="*/ 4 w 5"/>
                <a:gd name="T9" fmla="*/ 0 h 56"/>
              </a:gdLst>
              <a:ahLst/>
              <a:cxnLst>
                <a:cxn ang="0">
                  <a:pos x="T0" y="T1"/>
                </a:cxn>
                <a:cxn ang="0">
                  <a:pos x="T2" y="T3"/>
                </a:cxn>
                <a:cxn ang="0">
                  <a:pos x="T4" y="T5"/>
                </a:cxn>
                <a:cxn ang="0">
                  <a:pos x="T6" y="T7"/>
                </a:cxn>
                <a:cxn ang="0">
                  <a:pos x="T8" y="T9"/>
                </a:cxn>
              </a:cxnLst>
              <a:rect l="0" t="0" r="r" b="b"/>
              <a:pathLst>
                <a:path w="5" h="56">
                  <a:moveTo>
                    <a:pt x="4" y="0"/>
                  </a:moveTo>
                  <a:lnTo>
                    <a:pt x="5" y="55"/>
                  </a:lnTo>
                  <a:lnTo>
                    <a:pt x="1" y="56"/>
                  </a:lnTo>
                  <a:lnTo>
                    <a:pt x="0" y="1"/>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9" name="Freeform 794"/>
            <p:cNvSpPr>
              <a:spLocks/>
            </p:cNvSpPr>
            <p:nvPr/>
          </p:nvSpPr>
          <p:spPr bwMode="auto">
            <a:xfrm>
              <a:off x="12689666" y="-948928"/>
              <a:ext cx="28575" cy="133350"/>
            </a:xfrm>
            <a:custGeom>
              <a:avLst/>
              <a:gdLst>
                <a:gd name="T0" fmla="*/ 21 w 23"/>
                <a:gd name="T1" fmla="*/ 35 h 102"/>
                <a:gd name="T2" fmla="*/ 23 w 23"/>
                <a:gd name="T3" fmla="*/ 102 h 102"/>
                <a:gd name="T4" fmla="*/ 19 w 23"/>
                <a:gd name="T5" fmla="*/ 89 h 102"/>
                <a:gd name="T6" fmla="*/ 17 w 23"/>
                <a:gd name="T7" fmla="*/ 83 h 102"/>
                <a:gd name="T8" fmla="*/ 7 w 23"/>
                <a:gd name="T9" fmla="*/ 73 h 102"/>
                <a:gd name="T10" fmla="*/ 2 w 23"/>
                <a:gd name="T11" fmla="*/ 67 h 102"/>
                <a:gd name="T12" fmla="*/ 0 w 23"/>
                <a:gd name="T13" fmla="*/ 0 h 102"/>
                <a:gd name="T14" fmla="*/ 5 w 23"/>
                <a:gd name="T15" fmla="*/ 6 h 102"/>
                <a:gd name="T16" fmla="*/ 15 w 23"/>
                <a:gd name="T17" fmla="*/ 16 h 102"/>
                <a:gd name="T18" fmla="*/ 17 w 23"/>
                <a:gd name="T19" fmla="*/ 22 h 102"/>
                <a:gd name="T20" fmla="*/ 21 w 23"/>
                <a:gd name="T21"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02">
                  <a:moveTo>
                    <a:pt x="21" y="35"/>
                  </a:moveTo>
                  <a:cubicBezTo>
                    <a:pt x="23" y="102"/>
                    <a:pt x="23" y="102"/>
                    <a:pt x="23" y="102"/>
                  </a:cubicBezTo>
                  <a:cubicBezTo>
                    <a:pt x="23" y="102"/>
                    <a:pt x="20" y="98"/>
                    <a:pt x="19" y="89"/>
                  </a:cubicBezTo>
                  <a:cubicBezTo>
                    <a:pt x="19" y="86"/>
                    <a:pt x="19" y="85"/>
                    <a:pt x="17" y="83"/>
                  </a:cubicBezTo>
                  <a:cubicBezTo>
                    <a:pt x="14" y="80"/>
                    <a:pt x="8" y="79"/>
                    <a:pt x="7" y="73"/>
                  </a:cubicBezTo>
                  <a:cubicBezTo>
                    <a:pt x="7" y="70"/>
                    <a:pt x="4" y="68"/>
                    <a:pt x="2" y="67"/>
                  </a:cubicBezTo>
                  <a:cubicBezTo>
                    <a:pt x="0" y="0"/>
                    <a:pt x="0" y="0"/>
                    <a:pt x="0" y="0"/>
                  </a:cubicBezTo>
                  <a:cubicBezTo>
                    <a:pt x="3" y="1"/>
                    <a:pt x="5" y="3"/>
                    <a:pt x="5" y="6"/>
                  </a:cubicBezTo>
                  <a:cubicBezTo>
                    <a:pt x="7" y="12"/>
                    <a:pt x="12" y="13"/>
                    <a:pt x="15" y="16"/>
                  </a:cubicBezTo>
                  <a:cubicBezTo>
                    <a:pt x="17" y="18"/>
                    <a:pt x="17" y="19"/>
                    <a:pt x="17" y="22"/>
                  </a:cubicBezTo>
                  <a:cubicBezTo>
                    <a:pt x="18" y="31"/>
                    <a:pt x="21" y="35"/>
                    <a:pt x="21" y="3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0" name="Freeform 795"/>
            <p:cNvSpPr>
              <a:spLocks/>
            </p:cNvSpPr>
            <p:nvPr/>
          </p:nvSpPr>
          <p:spPr bwMode="auto">
            <a:xfrm>
              <a:off x="12688078" y="-948928"/>
              <a:ext cx="4763" cy="88900"/>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1" name="Freeform 796"/>
            <p:cNvSpPr>
              <a:spLocks/>
            </p:cNvSpPr>
            <p:nvPr/>
          </p:nvSpPr>
          <p:spPr bwMode="auto">
            <a:xfrm>
              <a:off x="12684903" y="-948928"/>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8"/>
                    <a:pt x="2" y="67"/>
                  </a:cubicBezTo>
                  <a:cubicBezTo>
                    <a:pt x="0" y="0"/>
                    <a:pt x="0" y="0"/>
                    <a:pt x="0" y="0"/>
                  </a:cubicBezTo>
                  <a:cubicBezTo>
                    <a:pt x="1" y="0"/>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2" name="Freeform 797"/>
            <p:cNvSpPr>
              <a:spLocks/>
            </p:cNvSpPr>
            <p:nvPr/>
          </p:nvSpPr>
          <p:spPr bwMode="auto">
            <a:xfrm>
              <a:off x="12683316" y="-9489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3" name="Freeform 798"/>
            <p:cNvSpPr>
              <a:spLocks/>
            </p:cNvSpPr>
            <p:nvPr/>
          </p:nvSpPr>
          <p:spPr bwMode="auto">
            <a:xfrm>
              <a:off x="12680141" y="-9489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4" name="Freeform 799"/>
            <p:cNvSpPr>
              <a:spLocks/>
            </p:cNvSpPr>
            <p:nvPr/>
          </p:nvSpPr>
          <p:spPr bwMode="auto">
            <a:xfrm>
              <a:off x="12676966" y="-94892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5" name="Freeform 800"/>
            <p:cNvSpPr>
              <a:spLocks/>
            </p:cNvSpPr>
            <p:nvPr/>
          </p:nvSpPr>
          <p:spPr bwMode="auto">
            <a:xfrm>
              <a:off x="12672203" y="-94892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6" name="Freeform 801"/>
            <p:cNvSpPr>
              <a:spLocks/>
            </p:cNvSpPr>
            <p:nvPr/>
          </p:nvSpPr>
          <p:spPr bwMode="auto">
            <a:xfrm>
              <a:off x="14131116" y="-960041"/>
              <a:ext cx="22225" cy="103188"/>
            </a:xfrm>
            <a:custGeom>
              <a:avLst/>
              <a:gdLst>
                <a:gd name="T0" fmla="*/ 12 w 14"/>
                <a:gd name="T1" fmla="*/ 0 h 65"/>
                <a:gd name="T2" fmla="*/ 14 w 14"/>
                <a:gd name="T3" fmla="*/ 55 h 65"/>
                <a:gd name="T4" fmla="*/ 2 w 14"/>
                <a:gd name="T5" fmla="*/ 65 h 65"/>
                <a:gd name="T6" fmla="*/ 0 w 14"/>
                <a:gd name="T7" fmla="*/ 10 h 65"/>
                <a:gd name="T8" fmla="*/ 12 w 14"/>
                <a:gd name="T9" fmla="*/ 0 h 65"/>
              </a:gdLst>
              <a:ahLst/>
              <a:cxnLst>
                <a:cxn ang="0">
                  <a:pos x="T0" y="T1"/>
                </a:cxn>
                <a:cxn ang="0">
                  <a:pos x="T2" y="T3"/>
                </a:cxn>
                <a:cxn ang="0">
                  <a:pos x="T4" y="T5"/>
                </a:cxn>
                <a:cxn ang="0">
                  <a:pos x="T6" y="T7"/>
                </a:cxn>
                <a:cxn ang="0">
                  <a:pos x="T8" y="T9"/>
                </a:cxn>
              </a:cxnLst>
              <a:rect l="0" t="0" r="r" b="b"/>
              <a:pathLst>
                <a:path w="14" h="65">
                  <a:moveTo>
                    <a:pt x="12" y="0"/>
                  </a:moveTo>
                  <a:lnTo>
                    <a:pt x="14" y="55"/>
                  </a:lnTo>
                  <a:lnTo>
                    <a:pt x="2" y="65"/>
                  </a:lnTo>
                  <a:lnTo>
                    <a:pt x="0" y="10"/>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7" name="Freeform 802"/>
            <p:cNvSpPr>
              <a:spLocks/>
            </p:cNvSpPr>
            <p:nvPr/>
          </p:nvSpPr>
          <p:spPr bwMode="auto">
            <a:xfrm>
              <a:off x="15323328" y="-1015603"/>
              <a:ext cx="30163" cy="125413"/>
            </a:xfrm>
            <a:custGeom>
              <a:avLst/>
              <a:gdLst>
                <a:gd name="T0" fmla="*/ 17 w 19"/>
                <a:gd name="T1" fmla="*/ 0 h 79"/>
                <a:gd name="T2" fmla="*/ 19 w 19"/>
                <a:gd name="T3" fmla="*/ 55 h 79"/>
                <a:gd name="T4" fmla="*/ 2 w 19"/>
                <a:gd name="T5" fmla="*/ 79 h 79"/>
                <a:gd name="T6" fmla="*/ 0 w 19"/>
                <a:gd name="T7" fmla="*/ 23 h 79"/>
                <a:gd name="T8" fmla="*/ 17 w 19"/>
                <a:gd name="T9" fmla="*/ 0 h 79"/>
              </a:gdLst>
              <a:ahLst/>
              <a:cxnLst>
                <a:cxn ang="0">
                  <a:pos x="T0" y="T1"/>
                </a:cxn>
                <a:cxn ang="0">
                  <a:pos x="T2" y="T3"/>
                </a:cxn>
                <a:cxn ang="0">
                  <a:pos x="T4" y="T5"/>
                </a:cxn>
                <a:cxn ang="0">
                  <a:pos x="T6" y="T7"/>
                </a:cxn>
                <a:cxn ang="0">
                  <a:pos x="T8" y="T9"/>
                </a:cxn>
              </a:cxnLst>
              <a:rect l="0" t="0" r="r" b="b"/>
              <a:pathLst>
                <a:path w="19" h="79">
                  <a:moveTo>
                    <a:pt x="17" y="0"/>
                  </a:moveTo>
                  <a:lnTo>
                    <a:pt x="19" y="55"/>
                  </a:lnTo>
                  <a:lnTo>
                    <a:pt x="2" y="79"/>
                  </a:lnTo>
                  <a:lnTo>
                    <a:pt x="0" y="23"/>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8" name="Freeform 803"/>
            <p:cNvSpPr>
              <a:spLocks/>
            </p:cNvSpPr>
            <p:nvPr/>
          </p:nvSpPr>
          <p:spPr bwMode="auto">
            <a:xfrm>
              <a:off x="15156641" y="-977503"/>
              <a:ext cx="7938" cy="101600"/>
            </a:xfrm>
            <a:custGeom>
              <a:avLst/>
              <a:gdLst>
                <a:gd name="T0" fmla="*/ 4 w 5"/>
                <a:gd name="T1" fmla="*/ 0 h 64"/>
                <a:gd name="T2" fmla="*/ 5 w 5"/>
                <a:gd name="T3" fmla="*/ 55 h 64"/>
                <a:gd name="T4" fmla="*/ 2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2" y="64"/>
                  </a:lnTo>
                  <a:lnTo>
                    <a:pt x="0" y="9"/>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9" name="Freeform 804"/>
            <p:cNvSpPr>
              <a:spLocks/>
            </p:cNvSpPr>
            <p:nvPr/>
          </p:nvSpPr>
          <p:spPr bwMode="auto">
            <a:xfrm>
              <a:off x="12716653" y="-902891"/>
              <a:ext cx="11113" cy="103188"/>
            </a:xfrm>
            <a:custGeom>
              <a:avLst/>
              <a:gdLst>
                <a:gd name="T0" fmla="*/ 5 w 7"/>
                <a:gd name="T1" fmla="*/ 10 h 65"/>
                <a:gd name="T2" fmla="*/ 7 w 7"/>
                <a:gd name="T3" fmla="*/ 65 h 65"/>
                <a:gd name="T4" fmla="*/ 1 w 7"/>
                <a:gd name="T5" fmla="*/ 55 h 65"/>
                <a:gd name="T6" fmla="*/ 0 w 7"/>
                <a:gd name="T7" fmla="*/ 0 h 65"/>
                <a:gd name="T8" fmla="*/ 5 w 7"/>
                <a:gd name="T9" fmla="*/ 10 h 65"/>
              </a:gdLst>
              <a:ahLst/>
              <a:cxnLst>
                <a:cxn ang="0">
                  <a:pos x="T0" y="T1"/>
                </a:cxn>
                <a:cxn ang="0">
                  <a:pos x="T2" y="T3"/>
                </a:cxn>
                <a:cxn ang="0">
                  <a:pos x="T4" y="T5"/>
                </a:cxn>
                <a:cxn ang="0">
                  <a:pos x="T6" y="T7"/>
                </a:cxn>
                <a:cxn ang="0">
                  <a:pos x="T8" y="T9"/>
                </a:cxn>
              </a:cxnLst>
              <a:rect l="0" t="0" r="r" b="b"/>
              <a:pathLst>
                <a:path w="7" h="65">
                  <a:moveTo>
                    <a:pt x="5" y="10"/>
                  </a:moveTo>
                  <a:lnTo>
                    <a:pt x="7" y="65"/>
                  </a:lnTo>
                  <a:lnTo>
                    <a:pt x="1" y="55"/>
                  </a:lnTo>
                  <a:lnTo>
                    <a:pt x="0" y="0"/>
                  </a:lnTo>
                  <a:lnTo>
                    <a:pt x="5"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0" name="Freeform 805"/>
            <p:cNvSpPr>
              <a:spLocks/>
            </p:cNvSpPr>
            <p:nvPr/>
          </p:nvSpPr>
          <p:spPr bwMode="auto">
            <a:xfrm>
              <a:off x="15153466" y="-963216"/>
              <a:ext cx="6350" cy="92075"/>
            </a:xfrm>
            <a:custGeom>
              <a:avLst/>
              <a:gdLst>
                <a:gd name="T0" fmla="*/ 2 w 4"/>
                <a:gd name="T1" fmla="*/ 0 h 58"/>
                <a:gd name="T2" fmla="*/ 4 w 4"/>
                <a:gd name="T3" fmla="*/ 55 h 58"/>
                <a:gd name="T4" fmla="*/ 2 w 4"/>
                <a:gd name="T5" fmla="*/ 58 h 58"/>
                <a:gd name="T6" fmla="*/ 0 w 4"/>
                <a:gd name="T7" fmla="*/ 3 h 58"/>
                <a:gd name="T8" fmla="*/ 2 w 4"/>
                <a:gd name="T9" fmla="*/ 0 h 58"/>
              </a:gdLst>
              <a:ahLst/>
              <a:cxnLst>
                <a:cxn ang="0">
                  <a:pos x="T0" y="T1"/>
                </a:cxn>
                <a:cxn ang="0">
                  <a:pos x="T2" y="T3"/>
                </a:cxn>
                <a:cxn ang="0">
                  <a:pos x="T4" y="T5"/>
                </a:cxn>
                <a:cxn ang="0">
                  <a:pos x="T6" y="T7"/>
                </a:cxn>
                <a:cxn ang="0">
                  <a:pos x="T8" y="T9"/>
                </a:cxn>
              </a:cxnLst>
              <a:rect l="0" t="0" r="r" b="b"/>
              <a:pathLst>
                <a:path w="4" h="58">
                  <a:moveTo>
                    <a:pt x="2" y="0"/>
                  </a:moveTo>
                  <a:lnTo>
                    <a:pt x="4" y="55"/>
                  </a:lnTo>
                  <a:lnTo>
                    <a:pt x="2" y="58"/>
                  </a:lnTo>
                  <a:lnTo>
                    <a:pt x="0" y="3"/>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1" name="Freeform 806"/>
            <p:cNvSpPr>
              <a:spLocks/>
            </p:cNvSpPr>
            <p:nvPr/>
          </p:nvSpPr>
          <p:spPr bwMode="auto">
            <a:xfrm>
              <a:off x="14140641" y="-940991"/>
              <a:ext cx="31750" cy="101600"/>
            </a:xfrm>
            <a:custGeom>
              <a:avLst/>
              <a:gdLst>
                <a:gd name="T0" fmla="*/ 19 w 20"/>
                <a:gd name="T1" fmla="*/ 9 h 64"/>
                <a:gd name="T2" fmla="*/ 20 w 20"/>
                <a:gd name="T3" fmla="*/ 64 h 64"/>
                <a:gd name="T4" fmla="*/ 1 w 20"/>
                <a:gd name="T5" fmla="*/ 55 h 64"/>
                <a:gd name="T6" fmla="*/ 0 w 20"/>
                <a:gd name="T7" fmla="*/ 0 h 64"/>
                <a:gd name="T8" fmla="*/ 19 w 20"/>
                <a:gd name="T9" fmla="*/ 9 h 64"/>
              </a:gdLst>
              <a:ahLst/>
              <a:cxnLst>
                <a:cxn ang="0">
                  <a:pos x="T0" y="T1"/>
                </a:cxn>
                <a:cxn ang="0">
                  <a:pos x="T2" y="T3"/>
                </a:cxn>
                <a:cxn ang="0">
                  <a:pos x="T4" y="T5"/>
                </a:cxn>
                <a:cxn ang="0">
                  <a:pos x="T6" y="T7"/>
                </a:cxn>
                <a:cxn ang="0">
                  <a:pos x="T8" y="T9"/>
                </a:cxn>
              </a:cxnLst>
              <a:rect l="0" t="0" r="r" b="b"/>
              <a:pathLst>
                <a:path w="20" h="64">
                  <a:moveTo>
                    <a:pt x="19" y="9"/>
                  </a:moveTo>
                  <a:lnTo>
                    <a:pt x="20" y="64"/>
                  </a:lnTo>
                  <a:lnTo>
                    <a:pt x="1" y="55"/>
                  </a:lnTo>
                  <a:lnTo>
                    <a:pt x="0" y="0"/>
                  </a:lnTo>
                  <a:lnTo>
                    <a:pt x="19"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2" name="Freeform 808"/>
            <p:cNvSpPr>
              <a:spLocks/>
            </p:cNvSpPr>
            <p:nvPr/>
          </p:nvSpPr>
          <p:spPr bwMode="auto">
            <a:xfrm>
              <a:off x="15126478" y="-958452"/>
              <a:ext cx="30163" cy="92075"/>
            </a:xfrm>
            <a:custGeom>
              <a:avLst/>
              <a:gdLst>
                <a:gd name="T0" fmla="*/ 17 w 19"/>
                <a:gd name="T1" fmla="*/ 0 h 58"/>
                <a:gd name="T2" fmla="*/ 19 w 19"/>
                <a:gd name="T3" fmla="*/ 55 h 58"/>
                <a:gd name="T4" fmla="*/ 2 w 19"/>
                <a:gd name="T5" fmla="*/ 58 h 58"/>
                <a:gd name="T6" fmla="*/ 0 w 19"/>
                <a:gd name="T7" fmla="*/ 3 h 58"/>
                <a:gd name="T8" fmla="*/ 17 w 19"/>
                <a:gd name="T9" fmla="*/ 0 h 58"/>
              </a:gdLst>
              <a:ahLst/>
              <a:cxnLst>
                <a:cxn ang="0">
                  <a:pos x="T0" y="T1"/>
                </a:cxn>
                <a:cxn ang="0">
                  <a:pos x="T2" y="T3"/>
                </a:cxn>
                <a:cxn ang="0">
                  <a:pos x="T4" y="T5"/>
                </a:cxn>
                <a:cxn ang="0">
                  <a:pos x="T6" y="T7"/>
                </a:cxn>
                <a:cxn ang="0">
                  <a:pos x="T8" y="T9"/>
                </a:cxn>
              </a:cxnLst>
              <a:rect l="0" t="0" r="r" b="b"/>
              <a:pathLst>
                <a:path w="19" h="58">
                  <a:moveTo>
                    <a:pt x="17" y="0"/>
                  </a:moveTo>
                  <a:lnTo>
                    <a:pt x="19" y="55"/>
                  </a:lnTo>
                  <a:lnTo>
                    <a:pt x="2" y="58"/>
                  </a:lnTo>
                  <a:lnTo>
                    <a:pt x="0" y="3"/>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3" name="Freeform 809"/>
            <p:cNvSpPr>
              <a:spLocks/>
            </p:cNvSpPr>
            <p:nvPr/>
          </p:nvSpPr>
          <p:spPr bwMode="auto">
            <a:xfrm>
              <a:off x="14170803" y="-926702"/>
              <a:ext cx="3175" cy="95250"/>
            </a:xfrm>
            <a:custGeom>
              <a:avLst/>
              <a:gdLst>
                <a:gd name="T0" fmla="*/ 0 w 2"/>
                <a:gd name="T1" fmla="*/ 5 h 60"/>
                <a:gd name="T2" fmla="*/ 2 w 2"/>
                <a:gd name="T3" fmla="*/ 60 h 60"/>
                <a:gd name="T4" fmla="*/ 1 w 2"/>
                <a:gd name="T5" fmla="*/ 55 h 60"/>
                <a:gd name="T6" fmla="*/ 0 w 2"/>
                <a:gd name="T7" fmla="*/ 0 h 60"/>
                <a:gd name="T8" fmla="*/ 0 w 2"/>
                <a:gd name="T9" fmla="*/ 5 h 60"/>
              </a:gdLst>
              <a:ahLst/>
              <a:cxnLst>
                <a:cxn ang="0">
                  <a:pos x="T0" y="T1"/>
                </a:cxn>
                <a:cxn ang="0">
                  <a:pos x="T2" y="T3"/>
                </a:cxn>
                <a:cxn ang="0">
                  <a:pos x="T4" y="T5"/>
                </a:cxn>
                <a:cxn ang="0">
                  <a:pos x="T6" y="T7"/>
                </a:cxn>
                <a:cxn ang="0">
                  <a:pos x="T8" y="T9"/>
                </a:cxn>
              </a:cxnLst>
              <a:rect l="0" t="0" r="r" b="b"/>
              <a:pathLst>
                <a:path w="2" h="60">
                  <a:moveTo>
                    <a:pt x="0" y="5"/>
                  </a:moveTo>
                  <a:lnTo>
                    <a:pt x="2" y="60"/>
                  </a:lnTo>
                  <a:lnTo>
                    <a:pt x="1" y="55"/>
                  </a:lnTo>
                  <a:lnTo>
                    <a:pt x="0" y="0"/>
                  </a:lnTo>
                  <a:lnTo>
                    <a:pt x="0"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4" name="Freeform 810"/>
            <p:cNvSpPr>
              <a:spLocks/>
            </p:cNvSpPr>
            <p:nvPr/>
          </p:nvSpPr>
          <p:spPr bwMode="auto">
            <a:xfrm>
              <a:off x="14153341" y="-923527"/>
              <a:ext cx="12700" cy="104775"/>
            </a:xfrm>
            <a:custGeom>
              <a:avLst/>
              <a:gdLst>
                <a:gd name="T0" fmla="*/ 7 w 8"/>
                <a:gd name="T1" fmla="*/ 0 h 66"/>
                <a:gd name="T2" fmla="*/ 8 w 8"/>
                <a:gd name="T3" fmla="*/ 55 h 66"/>
                <a:gd name="T4" fmla="*/ 2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5"/>
                  </a:lnTo>
                  <a:lnTo>
                    <a:pt x="2" y="66"/>
                  </a:lnTo>
                  <a:lnTo>
                    <a:pt x="0" y="11"/>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5" name="Freeform 811"/>
            <p:cNvSpPr>
              <a:spLocks/>
            </p:cNvSpPr>
            <p:nvPr/>
          </p:nvSpPr>
          <p:spPr bwMode="auto">
            <a:xfrm>
              <a:off x="15301103" y="-979090"/>
              <a:ext cx="25400" cy="128588"/>
            </a:xfrm>
            <a:custGeom>
              <a:avLst/>
              <a:gdLst>
                <a:gd name="T0" fmla="*/ 14 w 16"/>
                <a:gd name="T1" fmla="*/ 0 h 81"/>
                <a:gd name="T2" fmla="*/ 16 w 16"/>
                <a:gd name="T3" fmla="*/ 56 h 81"/>
                <a:gd name="T4" fmla="*/ 2 w 16"/>
                <a:gd name="T5" fmla="*/ 81 h 81"/>
                <a:gd name="T6" fmla="*/ 0 w 16"/>
                <a:gd name="T7" fmla="*/ 25 h 81"/>
                <a:gd name="T8" fmla="*/ 14 w 16"/>
                <a:gd name="T9" fmla="*/ 0 h 81"/>
              </a:gdLst>
              <a:ahLst/>
              <a:cxnLst>
                <a:cxn ang="0">
                  <a:pos x="T0" y="T1"/>
                </a:cxn>
                <a:cxn ang="0">
                  <a:pos x="T2" y="T3"/>
                </a:cxn>
                <a:cxn ang="0">
                  <a:pos x="T4" y="T5"/>
                </a:cxn>
                <a:cxn ang="0">
                  <a:pos x="T6" y="T7"/>
                </a:cxn>
                <a:cxn ang="0">
                  <a:pos x="T8" y="T9"/>
                </a:cxn>
              </a:cxnLst>
              <a:rect l="0" t="0" r="r" b="b"/>
              <a:pathLst>
                <a:path w="16" h="81">
                  <a:moveTo>
                    <a:pt x="14" y="0"/>
                  </a:moveTo>
                  <a:lnTo>
                    <a:pt x="16" y="56"/>
                  </a:lnTo>
                  <a:lnTo>
                    <a:pt x="2" y="81"/>
                  </a:lnTo>
                  <a:lnTo>
                    <a:pt x="0" y="25"/>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6" name="Freeform 812"/>
            <p:cNvSpPr>
              <a:spLocks/>
            </p:cNvSpPr>
            <p:nvPr/>
          </p:nvSpPr>
          <p:spPr bwMode="auto">
            <a:xfrm>
              <a:off x="15105841" y="-953690"/>
              <a:ext cx="23813" cy="114300"/>
            </a:xfrm>
            <a:custGeom>
              <a:avLst/>
              <a:gdLst>
                <a:gd name="T0" fmla="*/ 13 w 15"/>
                <a:gd name="T1" fmla="*/ 0 h 72"/>
                <a:gd name="T2" fmla="*/ 15 w 15"/>
                <a:gd name="T3" fmla="*/ 55 h 72"/>
                <a:gd name="T4" fmla="*/ 1 w 15"/>
                <a:gd name="T5" fmla="*/ 72 h 72"/>
                <a:gd name="T6" fmla="*/ 0 w 15"/>
                <a:gd name="T7" fmla="*/ 17 h 72"/>
                <a:gd name="T8" fmla="*/ 13 w 15"/>
                <a:gd name="T9" fmla="*/ 0 h 72"/>
              </a:gdLst>
              <a:ahLst/>
              <a:cxnLst>
                <a:cxn ang="0">
                  <a:pos x="T0" y="T1"/>
                </a:cxn>
                <a:cxn ang="0">
                  <a:pos x="T2" y="T3"/>
                </a:cxn>
                <a:cxn ang="0">
                  <a:pos x="T4" y="T5"/>
                </a:cxn>
                <a:cxn ang="0">
                  <a:pos x="T6" y="T7"/>
                </a:cxn>
                <a:cxn ang="0">
                  <a:pos x="T8" y="T9"/>
                </a:cxn>
              </a:cxnLst>
              <a:rect l="0" t="0" r="r" b="b"/>
              <a:pathLst>
                <a:path w="15" h="72">
                  <a:moveTo>
                    <a:pt x="13" y="0"/>
                  </a:moveTo>
                  <a:lnTo>
                    <a:pt x="15" y="55"/>
                  </a:lnTo>
                  <a:lnTo>
                    <a:pt x="1" y="72"/>
                  </a:lnTo>
                  <a:lnTo>
                    <a:pt x="0" y="17"/>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7" name="Freeform 813"/>
            <p:cNvSpPr>
              <a:spLocks/>
            </p:cNvSpPr>
            <p:nvPr/>
          </p:nvSpPr>
          <p:spPr bwMode="auto">
            <a:xfrm>
              <a:off x="15104253" y="-926702"/>
              <a:ext cx="3175" cy="93663"/>
            </a:xfrm>
            <a:custGeom>
              <a:avLst/>
              <a:gdLst>
                <a:gd name="T0" fmla="*/ 1 w 2"/>
                <a:gd name="T1" fmla="*/ 0 h 59"/>
                <a:gd name="T2" fmla="*/ 2 w 2"/>
                <a:gd name="T3" fmla="*/ 55 h 59"/>
                <a:gd name="T4" fmla="*/ 1 w 2"/>
                <a:gd name="T5" fmla="*/ 59 h 59"/>
                <a:gd name="T6" fmla="*/ 0 w 2"/>
                <a:gd name="T7" fmla="*/ 4 h 59"/>
                <a:gd name="T8" fmla="*/ 1 w 2"/>
                <a:gd name="T9" fmla="*/ 0 h 59"/>
              </a:gdLst>
              <a:ahLst/>
              <a:cxnLst>
                <a:cxn ang="0">
                  <a:pos x="T0" y="T1"/>
                </a:cxn>
                <a:cxn ang="0">
                  <a:pos x="T2" y="T3"/>
                </a:cxn>
                <a:cxn ang="0">
                  <a:pos x="T4" y="T5"/>
                </a:cxn>
                <a:cxn ang="0">
                  <a:pos x="T6" y="T7"/>
                </a:cxn>
                <a:cxn ang="0">
                  <a:pos x="T8" y="T9"/>
                </a:cxn>
              </a:cxnLst>
              <a:rect l="0" t="0" r="r" b="b"/>
              <a:pathLst>
                <a:path w="2" h="59">
                  <a:moveTo>
                    <a:pt x="1" y="0"/>
                  </a:moveTo>
                  <a:lnTo>
                    <a:pt x="2" y="55"/>
                  </a:lnTo>
                  <a:lnTo>
                    <a:pt x="1" y="59"/>
                  </a:lnTo>
                  <a:lnTo>
                    <a:pt x="0" y="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8" name="Freeform 814"/>
            <p:cNvSpPr>
              <a:spLocks/>
            </p:cNvSpPr>
            <p:nvPr/>
          </p:nvSpPr>
          <p:spPr bwMode="auto">
            <a:xfrm>
              <a:off x="15112191" y="-926702"/>
              <a:ext cx="11113" cy="95250"/>
            </a:xfrm>
            <a:custGeom>
              <a:avLst/>
              <a:gdLst>
                <a:gd name="T0" fmla="*/ 6 w 7"/>
                <a:gd name="T1" fmla="*/ 5 h 60"/>
                <a:gd name="T2" fmla="*/ 7 w 7"/>
                <a:gd name="T3" fmla="*/ 60 h 60"/>
                <a:gd name="T4" fmla="*/ 1 w 7"/>
                <a:gd name="T5" fmla="*/ 55 h 60"/>
                <a:gd name="T6" fmla="*/ 0 w 7"/>
                <a:gd name="T7" fmla="*/ 0 h 60"/>
                <a:gd name="T8" fmla="*/ 6 w 7"/>
                <a:gd name="T9" fmla="*/ 5 h 60"/>
              </a:gdLst>
              <a:ahLst/>
              <a:cxnLst>
                <a:cxn ang="0">
                  <a:pos x="T0" y="T1"/>
                </a:cxn>
                <a:cxn ang="0">
                  <a:pos x="T2" y="T3"/>
                </a:cxn>
                <a:cxn ang="0">
                  <a:pos x="T4" y="T5"/>
                </a:cxn>
                <a:cxn ang="0">
                  <a:pos x="T6" y="T7"/>
                </a:cxn>
                <a:cxn ang="0">
                  <a:pos x="T8" y="T9"/>
                </a:cxn>
              </a:cxnLst>
              <a:rect l="0" t="0" r="r" b="b"/>
              <a:pathLst>
                <a:path w="7" h="60">
                  <a:moveTo>
                    <a:pt x="6" y="5"/>
                  </a:moveTo>
                  <a:lnTo>
                    <a:pt x="7" y="60"/>
                  </a:lnTo>
                  <a:lnTo>
                    <a:pt x="1" y="55"/>
                  </a:lnTo>
                  <a:lnTo>
                    <a:pt x="0" y="0"/>
                  </a:lnTo>
                  <a:lnTo>
                    <a:pt x="6"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9" name="Freeform 815"/>
            <p:cNvSpPr>
              <a:spLocks/>
            </p:cNvSpPr>
            <p:nvPr/>
          </p:nvSpPr>
          <p:spPr bwMode="auto">
            <a:xfrm>
              <a:off x="14161278" y="-902890"/>
              <a:ext cx="4763" cy="104775"/>
            </a:xfrm>
            <a:custGeom>
              <a:avLst/>
              <a:gdLst>
                <a:gd name="T0" fmla="*/ 2 w 3"/>
                <a:gd name="T1" fmla="*/ 11 h 66"/>
                <a:gd name="T2" fmla="*/ 3 w 3"/>
                <a:gd name="T3" fmla="*/ 66 h 66"/>
                <a:gd name="T4" fmla="*/ 2 w 3"/>
                <a:gd name="T5" fmla="*/ 55 h 66"/>
                <a:gd name="T6" fmla="*/ 0 w 3"/>
                <a:gd name="T7" fmla="*/ 0 h 66"/>
                <a:gd name="T8" fmla="*/ 2 w 3"/>
                <a:gd name="T9" fmla="*/ 11 h 66"/>
              </a:gdLst>
              <a:ahLst/>
              <a:cxnLst>
                <a:cxn ang="0">
                  <a:pos x="T0" y="T1"/>
                </a:cxn>
                <a:cxn ang="0">
                  <a:pos x="T2" y="T3"/>
                </a:cxn>
                <a:cxn ang="0">
                  <a:pos x="T4" y="T5"/>
                </a:cxn>
                <a:cxn ang="0">
                  <a:pos x="T6" y="T7"/>
                </a:cxn>
                <a:cxn ang="0">
                  <a:pos x="T8" y="T9"/>
                </a:cxn>
              </a:cxnLst>
              <a:rect l="0" t="0" r="r" b="b"/>
              <a:pathLst>
                <a:path w="3" h="66">
                  <a:moveTo>
                    <a:pt x="2" y="11"/>
                  </a:moveTo>
                  <a:lnTo>
                    <a:pt x="3" y="66"/>
                  </a:lnTo>
                  <a:lnTo>
                    <a:pt x="2" y="55"/>
                  </a:lnTo>
                  <a:lnTo>
                    <a:pt x="0" y="0"/>
                  </a:lnTo>
                  <a:lnTo>
                    <a:pt x="2"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0" name="Freeform 816"/>
            <p:cNvSpPr>
              <a:spLocks/>
            </p:cNvSpPr>
            <p:nvPr/>
          </p:nvSpPr>
          <p:spPr bwMode="auto">
            <a:xfrm>
              <a:off x="14124766" y="-890190"/>
              <a:ext cx="33338" cy="98425"/>
            </a:xfrm>
            <a:custGeom>
              <a:avLst/>
              <a:gdLst>
                <a:gd name="T0" fmla="*/ 19 w 21"/>
                <a:gd name="T1" fmla="*/ 0 h 62"/>
                <a:gd name="T2" fmla="*/ 21 w 21"/>
                <a:gd name="T3" fmla="*/ 56 h 62"/>
                <a:gd name="T4" fmla="*/ 1 w 21"/>
                <a:gd name="T5" fmla="*/ 62 h 62"/>
                <a:gd name="T6" fmla="*/ 0 w 21"/>
                <a:gd name="T7" fmla="*/ 7 h 62"/>
                <a:gd name="T8" fmla="*/ 19 w 21"/>
                <a:gd name="T9" fmla="*/ 0 h 62"/>
              </a:gdLst>
              <a:ahLst/>
              <a:cxnLst>
                <a:cxn ang="0">
                  <a:pos x="T0" y="T1"/>
                </a:cxn>
                <a:cxn ang="0">
                  <a:pos x="T2" y="T3"/>
                </a:cxn>
                <a:cxn ang="0">
                  <a:pos x="T4" y="T5"/>
                </a:cxn>
                <a:cxn ang="0">
                  <a:pos x="T6" y="T7"/>
                </a:cxn>
                <a:cxn ang="0">
                  <a:pos x="T8" y="T9"/>
                </a:cxn>
              </a:cxnLst>
              <a:rect l="0" t="0" r="r" b="b"/>
              <a:pathLst>
                <a:path w="21" h="62">
                  <a:moveTo>
                    <a:pt x="19" y="0"/>
                  </a:moveTo>
                  <a:lnTo>
                    <a:pt x="21" y="56"/>
                  </a:lnTo>
                  <a:lnTo>
                    <a:pt x="1" y="62"/>
                  </a:lnTo>
                  <a:lnTo>
                    <a:pt x="0" y="7"/>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1" name="Freeform 817"/>
            <p:cNvSpPr>
              <a:spLocks/>
            </p:cNvSpPr>
            <p:nvPr/>
          </p:nvSpPr>
          <p:spPr bwMode="auto">
            <a:xfrm>
              <a:off x="15121716" y="-918765"/>
              <a:ext cx="11113" cy="98425"/>
            </a:xfrm>
            <a:custGeom>
              <a:avLst/>
              <a:gdLst>
                <a:gd name="T0" fmla="*/ 5 w 7"/>
                <a:gd name="T1" fmla="*/ 7 h 62"/>
                <a:gd name="T2" fmla="*/ 7 w 7"/>
                <a:gd name="T3" fmla="*/ 62 h 62"/>
                <a:gd name="T4" fmla="*/ 1 w 7"/>
                <a:gd name="T5" fmla="*/ 55 h 62"/>
                <a:gd name="T6" fmla="*/ 0 w 7"/>
                <a:gd name="T7" fmla="*/ 0 h 62"/>
                <a:gd name="T8" fmla="*/ 5 w 7"/>
                <a:gd name="T9" fmla="*/ 7 h 62"/>
              </a:gdLst>
              <a:ahLst/>
              <a:cxnLst>
                <a:cxn ang="0">
                  <a:pos x="T0" y="T1"/>
                </a:cxn>
                <a:cxn ang="0">
                  <a:pos x="T2" y="T3"/>
                </a:cxn>
                <a:cxn ang="0">
                  <a:pos x="T4" y="T5"/>
                </a:cxn>
                <a:cxn ang="0">
                  <a:pos x="T6" y="T7"/>
                </a:cxn>
                <a:cxn ang="0">
                  <a:pos x="T8" y="T9"/>
                </a:cxn>
              </a:cxnLst>
              <a:rect l="0" t="0" r="r" b="b"/>
              <a:pathLst>
                <a:path w="7" h="62">
                  <a:moveTo>
                    <a:pt x="5" y="7"/>
                  </a:moveTo>
                  <a:lnTo>
                    <a:pt x="7" y="62"/>
                  </a:lnTo>
                  <a:lnTo>
                    <a:pt x="1" y="55"/>
                  </a:lnTo>
                  <a:lnTo>
                    <a:pt x="0" y="0"/>
                  </a:lnTo>
                  <a:lnTo>
                    <a:pt x="5"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2" name="Freeform 818"/>
            <p:cNvSpPr>
              <a:spLocks/>
            </p:cNvSpPr>
            <p:nvPr/>
          </p:nvSpPr>
          <p:spPr bwMode="auto">
            <a:xfrm>
              <a:off x="13908866" y="-871140"/>
              <a:ext cx="22225" cy="90488"/>
            </a:xfrm>
            <a:custGeom>
              <a:avLst/>
              <a:gdLst>
                <a:gd name="T0" fmla="*/ 13 w 14"/>
                <a:gd name="T1" fmla="*/ 0 h 57"/>
                <a:gd name="T2" fmla="*/ 14 w 14"/>
                <a:gd name="T3" fmla="*/ 55 h 57"/>
                <a:gd name="T4" fmla="*/ 2 w 14"/>
                <a:gd name="T5" fmla="*/ 57 h 57"/>
                <a:gd name="T6" fmla="*/ 0 w 14"/>
                <a:gd name="T7" fmla="*/ 2 h 57"/>
                <a:gd name="T8" fmla="*/ 13 w 14"/>
                <a:gd name="T9" fmla="*/ 0 h 57"/>
              </a:gdLst>
              <a:ahLst/>
              <a:cxnLst>
                <a:cxn ang="0">
                  <a:pos x="T0" y="T1"/>
                </a:cxn>
                <a:cxn ang="0">
                  <a:pos x="T2" y="T3"/>
                </a:cxn>
                <a:cxn ang="0">
                  <a:pos x="T4" y="T5"/>
                </a:cxn>
                <a:cxn ang="0">
                  <a:pos x="T6" y="T7"/>
                </a:cxn>
                <a:cxn ang="0">
                  <a:pos x="T8" y="T9"/>
                </a:cxn>
              </a:cxnLst>
              <a:rect l="0" t="0" r="r" b="b"/>
              <a:pathLst>
                <a:path w="14" h="57">
                  <a:moveTo>
                    <a:pt x="13" y="0"/>
                  </a:moveTo>
                  <a:lnTo>
                    <a:pt x="14" y="55"/>
                  </a:lnTo>
                  <a:lnTo>
                    <a:pt x="2" y="57"/>
                  </a:lnTo>
                  <a:lnTo>
                    <a:pt x="0" y="2"/>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3" name="Freeform 819"/>
            <p:cNvSpPr>
              <a:spLocks/>
            </p:cNvSpPr>
            <p:nvPr/>
          </p:nvSpPr>
          <p:spPr bwMode="auto">
            <a:xfrm>
              <a:off x="13929503" y="-871140"/>
              <a:ext cx="71438" cy="88900"/>
            </a:xfrm>
            <a:custGeom>
              <a:avLst/>
              <a:gdLst>
                <a:gd name="T0" fmla="*/ 44 w 45"/>
                <a:gd name="T1" fmla="*/ 1 h 56"/>
                <a:gd name="T2" fmla="*/ 45 w 45"/>
                <a:gd name="T3" fmla="*/ 56 h 56"/>
                <a:gd name="T4" fmla="*/ 1 w 45"/>
                <a:gd name="T5" fmla="*/ 55 h 56"/>
                <a:gd name="T6" fmla="*/ 0 w 45"/>
                <a:gd name="T7" fmla="*/ 0 h 56"/>
                <a:gd name="T8" fmla="*/ 44 w 45"/>
                <a:gd name="T9" fmla="*/ 1 h 56"/>
              </a:gdLst>
              <a:ahLst/>
              <a:cxnLst>
                <a:cxn ang="0">
                  <a:pos x="T0" y="T1"/>
                </a:cxn>
                <a:cxn ang="0">
                  <a:pos x="T2" y="T3"/>
                </a:cxn>
                <a:cxn ang="0">
                  <a:pos x="T4" y="T5"/>
                </a:cxn>
                <a:cxn ang="0">
                  <a:pos x="T6" y="T7"/>
                </a:cxn>
                <a:cxn ang="0">
                  <a:pos x="T8" y="T9"/>
                </a:cxn>
              </a:cxnLst>
              <a:rect l="0" t="0" r="r" b="b"/>
              <a:pathLst>
                <a:path w="45" h="56">
                  <a:moveTo>
                    <a:pt x="44" y="1"/>
                  </a:moveTo>
                  <a:lnTo>
                    <a:pt x="45" y="56"/>
                  </a:lnTo>
                  <a:lnTo>
                    <a:pt x="1" y="55"/>
                  </a:lnTo>
                  <a:lnTo>
                    <a:pt x="0" y="0"/>
                  </a:lnTo>
                  <a:lnTo>
                    <a:pt x="4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4" name="Freeform 820"/>
            <p:cNvSpPr>
              <a:spLocks/>
            </p:cNvSpPr>
            <p:nvPr/>
          </p:nvSpPr>
          <p:spPr bwMode="auto">
            <a:xfrm>
              <a:off x="15294753" y="-939402"/>
              <a:ext cx="9525" cy="117475"/>
            </a:xfrm>
            <a:custGeom>
              <a:avLst/>
              <a:gdLst>
                <a:gd name="T0" fmla="*/ 4 w 6"/>
                <a:gd name="T1" fmla="*/ 0 h 74"/>
                <a:gd name="T2" fmla="*/ 6 w 6"/>
                <a:gd name="T3" fmla="*/ 56 h 74"/>
                <a:gd name="T4" fmla="*/ 2 w 6"/>
                <a:gd name="T5" fmla="*/ 74 h 74"/>
                <a:gd name="T6" fmla="*/ 0 w 6"/>
                <a:gd name="T7" fmla="*/ 19 h 74"/>
                <a:gd name="T8" fmla="*/ 4 w 6"/>
                <a:gd name="T9" fmla="*/ 0 h 74"/>
              </a:gdLst>
              <a:ahLst/>
              <a:cxnLst>
                <a:cxn ang="0">
                  <a:pos x="T0" y="T1"/>
                </a:cxn>
                <a:cxn ang="0">
                  <a:pos x="T2" y="T3"/>
                </a:cxn>
                <a:cxn ang="0">
                  <a:pos x="T4" y="T5"/>
                </a:cxn>
                <a:cxn ang="0">
                  <a:pos x="T6" y="T7"/>
                </a:cxn>
                <a:cxn ang="0">
                  <a:pos x="T8" y="T9"/>
                </a:cxn>
              </a:cxnLst>
              <a:rect l="0" t="0" r="r" b="b"/>
              <a:pathLst>
                <a:path w="6" h="74">
                  <a:moveTo>
                    <a:pt x="4" y="0"/>
                  </a:moveTo>
                  <a:lnTo>
                    <a:pt x="6" y="56"/>
                  </a:lnTo>
                  <a:lnTo>
                    <a:pt x="2" y="74"/>
                  </a:lnTo>
                  <a:lnTo>
                    <a:pt x="0" y="19"/>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5" name="Freeform 821"/>
            <p:cNvSpPr>
              <a:spLocks/>
            </p:cNvSpPr>
            <p:nvPr/>
          </p:nvSpPr>
          <p:spPr bwMode="auto">
            <a:xfrm>
              <a:off x="13999353" y="-869552"/>
              <a:ext cx="44450" cy="92075"/>
            </a:xfrm>
            <a:custGeom>
              <a:avLst/>
              <a:gdLst>
                <a:gd name="T0" fmla="*/ 27 w 28"/>
                <a:gd name="T1" fmla="*/ 3 h 58"/>
                <a:gd name="T2" fmla="*/ 28 w 28"/>
                <a:gd name="T3" fmla="*/ 58 h 58"/>
                <a:gd name="T4" fmla="*/ 1 w 28"/>
                <a:gd name="T5" fmla="*/ 55 h 58"/>
                <a:gd name="T6" fmla="*/ 0 w 28"/>
                <a:gd name="T7" fmla="*/ 0 h 58"/>
                <a:gd name="T8" fmla="*/ 27 w 28"/>
                <a:gd name="T9" fmla="*/ 3 h 58"/>
              </a:gdLst>
              <a:ahLst/>
              <a:cxnLst>
                <a:cxn ang="0">
                  <a:pos x="T0" y="T1"/>
                </a:cxn>
                <a:cxn ang="0">
                  <a:pos x="T2" y="T3"/>
                </a:cxn>
                <a:cxn ang="0">
                  <a:pos x="T4" y="T5"/>
                </a:cxn>
                <a:cxn ang="0">
                  <a:pos x="T6" y="T7"/>
                </a:cxn>
                <a:cxn ang="0">
                  <a:pos x="T8" y="T9"/>
                </a:cxn>
              </a:cxnLst>
              <a:rect l="0" t="0" r="r" b="b"/>
              <a:pathLst>
                <a:path w="28" h="58">
                  <a:moveTo>
                    <a:pt x="27" y="3"/>
                  </a:moveTo>
                  <a:lnTo>
                    <a:pt x="28" y="58"/>
                  </a:lnTo>
                  <a:lnTo>
                    <a:pt x="1" y="55"/>
                  </a:lnTo>
                  <a:lnTo>
                    <a:pt x="0" y="0"/>
                  </a:lnTo>
                  <a:lnTo>
                    <a:pt x="27"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6" name="Freeform 822"/>
            <p:cNvSpPr>
              <a:spLocks/>
            </p:cNvSpPr>
            <p:nvPr/>
          </p:nvSpPr>
          <p:spPr bwMode="auto">
            <a:xfrm>
              <a:off x="13848541" y="-856852"/>
              <a:ext cx="7938" cy="92075"/>
            </a:xfrm>
            <a:custGeom>
              <a:avLst/>
              <a:gdLst>
                <a:gd name="T0" fmla="*/ 3 w 5"/>
                <a:gd name="T1" fmla="*/ 2 h 58"/>
                <a:gd name="T2" fmla="*/ 5 w 5"/>
                <a:gd name="T3" fmla="*/ 58 h 58"/>
                <a:gd name="T4" fmla="*/ 2 w 5"/>
                <a:gd name="T5" fmla="*/ 55 h 58"/>
                <a:gd name="T6" fmla="*/ 0 w 5"/>
                <a:gd name="T7" fmla="*/ 0 h 58"/>
                <a:gd name="T8" fmla="*/ 3 w 5"/>
                <a:gd name="T9" fmla="*/ 2 h 58"/>
              </a:gdLst>
              <a:ahLst/>
              <a:cxnLst>
                <a:cxn ang="0">
                  <a:pos x="T0" y="T1"/>
                </a:cxn>
                <a:cxn ang="0">
                  <a:pos x="T2" y="T3"/>
                </a:cxn>
                <a:cxn ang="0">
                  <a:pos x="T4" y="T5"/>
                </a:cxn>
                <a:cxn ang="0">
                  <a:pos x="T6" y="T7"/>
                </a:cxn>
                <a:cxn ang="0">
                  <a:pos x="T8" y="T9"/>
                </a:cxn>
              </a:cxnLst>
              <a:rect l="0" t="0" r="r" b="b"/>
              <a:pathLst>
                <a:path w="5" h="58">
                  <a:moveTo>
                    <a:pt x="3" y="2"/>
                  </a:moveTo>
                  <a:lnTo>
                    <a:pt x="5" y="58"/>
                  </a:lnTo>
                  <a:lnTo>
                    <a:pt x="2" y="55"/>
                  </a:lnTo>
                  <a:lnTo>
                    <a:pt x="0" y="0"/>
                  </a:lnTo>
                  <a:lnTo>
                    <a:pt x="3"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7" name="Freeform 823"/>
            <p:cNvSpPr>
              <a:spLocks/>
            </p:cNvSpPr>
            <p:nvPr/>
          </p:nvSpPr>
          <p:spPr bwMode="auto">
            <a:xfrm>
              <a:off x="13812028" y="-856852"/>
              <a:ext cx="39688" cy="92075"/>
            </a:xfrm>
            <a:custGeom>
              <a:avLst/>
              <a:gdLst>
                <a:gd name="T0" fmla="*/ 23 w 25"/>
                <a:gd name="T1" fmla="*/ 0 h 58"/>
                <a:gd name="T2" fmla="*/ 25 w 25"/>
                <a:gd name="T3" fmla="*/ 55 h 58"/>
                <a:gd name="T4" fmla="*/ 2 w 25"/>
                <a:gd name="T5" fmla="*/ 58 h 58"/>
                <a:gd name="T6" fmla="*/ 0 w 25"/>
                <a:gd name="T7" fmla="*/ 3 h 58"/>
                <a:gd name="T8" fmla="*/ 23 w 25"/>
                <a:gd name="T9" fmla="*/ 0 h 58"/>
              </a:gdLst>
              <a:ahLst/>
              <a:cxnLst>
                <a:cxn ang="0">
                  <a:pos x="T0" y="T1"/>
                </a:cxn>
                <a:cxn ang="0">
                  <a:pos x="T2" y="T3"/>
                </a:cxn>
                <a:cxn ang="0">
                  <a:pos x="T4" y="T5"/>
                </a:cxn>
                <a:cxn ang="0">
                  <a:pos x="T6" y="T7"/>
                </a:cxn>
                <a:cxn ang="0">
                  <a:pos x="T8" y="T9"/>
                </a:cxn>
              </a:cxnLst>
              <a:rect l="0" t="0" r="r" b="b"/>
              <a:pathLst>
                <a:path w="25" h="58">
                  <a:moveTo>
                    <a:pt x="23" y="0"/>
                  </a:moveTo>
                  <a:lnTo>
                    <a:pt x="25" y="55"/>
                  </a:lnTo>
                  <a:lnTo>
                    <a:pt x="2" y="58"/>
                  </a:lnTo>
                  <a:lnTo>
                    <a:pt x="0" y="3"/>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8" name="Freeform 824"/>
            <p:cNvSpPr>
              <a:spLocks/>
            </p:cNvSpPr>
            <p:nvPr/>
          </p:nvSpPr>
          <p:spPr bwMode="auto">
            <a:xfrm>
              <a:off x="14042216" y="-864790"/>
              <a:ext cx="28575" cy="95250"/>
            </a:xfrm>
            <a:custGeom>
              <a:avLst/>
              <a:gdLst>
                <a:gd name="T0" fmla="*/ 17 w 18"/>
                <a:gd name="T1" fmla="*/ 5 h 60"/>
                <a:gd name="T2" fmla="*/ 18 w 18"/>
                <a:gd name="T3" fmla="*/ 60 h 60"/>
                <a:gd name="T4" fmla="*/ 1 w 18"/>
                <a:gd name="T5" fmla="*/ 55 h 60"/>
                <a:gd name="T6" fmla="*/ 0 w 18"/>
                <a:gd name="T7" fmla="*/ 0 h 60"/>
                <a:gd name="T8" fmla="*/ 17 w 18"/>
                <a:gd name="T9" fmla="*/ 5 h 60"/>
              </a:gdLst>
              <a:ahLst/>
              <a:cxnLst>
                <a:cxn ang="0">
                  <a:pos x="T0" y="T1"/>
                </a:cxn>
                <a:cxn ang="0">
                  <a:pos x="T2" y="T3"/>
                </a:cxn>
                <a:cxn ang="0">
                  <a:pos x="T4" y="T5"/>
                </a:cxn>
                <a:cxn ang="0">
                  <a:pos x="T6" y="T7"/>
                </a:cxn>
                <a:cxn ang="0">
                  <a:pos x="T8" y="T9"/>
                </a:cxn>
              </a:cxnLst>
              <a:rect l="0" t="0" r="r" b="b"/>
              <a:pathLst>
                <a:path w="18" h="60">
                  <a:moveTo>
                    <a:pt x="17" y="5"/>
                  </a:moveTo>
                  <a:lnTo>
                    <a:pt x="18" y="60"/>
                  </a:lnTo>
                  <a:lnTo>
                    <a:pt x="1" y="55"/>
                  </a:lnTo>
                  <a:lnTo>
                    <a:pt x="0" y="0"/>
                  </a:lnTo>
                  <a:lnTo>
                    <a:pt x="17"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9" name="Freeform 825"/>
            <p:cNvSpPr>
              <a:spLocks/>
            </p:cNvSpPr>
            <p:nvPr/>
          </p:nvSpPr>
          <p:spPr bwMode="auto">
            <a:xfrm>
              <a:off x="14069203" y="-879077"/>
              <a:ext cx="57150" cy="109538"/>
            </a:xfrm>
            <a:custGeom>
              <a:avLst/>
              <a:gdLst>
                <a:gd name="T0" fmla="*/ 35 w 36"/>
                <a:gd name="T1" fmla="*/ 0 h 69"/>
                <a:gd name="T2" fmla="*/ 36 w 36"/>
                <a:gd name="T3" fmla="*/ 55 h 69"/>
                <a:gd name="T4" fmla="*/ 1 w 36"/>
                <a:gd name="T5" fmla="*/ 69 h 69"/>
                <a:gd name="T6" fmla="*/ 0 w 36"/>
                <a:gd name="T7" fmla="*/ 14 h 69"/>
                <a:gd name="T8" fmla="*/ 35 w 36"/>
                <a:gd name="T9" fmla="*/ 0 h 69"/>
              </a:gdLst>
              <a:ahLst/>
              <a:cxnLst>
                <a:cxn ang="0">
                  <a:pos x="T0" y="T1"/>
                </a:cxn>
                <a:cxn ang="0">
                  <a:pos x="T2" y="T3"/>
                </a:cxn>
                <a:cxn ang="0">
                  <a:pos x="T4" y="T5"/>
                </a:cxn>
                <a:cxn ang="0">
                  <a:pos x="T6" y="T7"/>
                </a:cxn>
                <a:cxn ang="0">
                  <a:pos x="T8" y="T9"/>
                </a:cxn>
              </a:cxnLst>
              <a:rect l="0" t="0" r="r" b="b"/>
              <a:pathLst>
                <a:path w="36" h="69">
                  <a:moveTo>
                    <a:pt x="35" y="0"/>
                  </a:moveTo>
                  <a:lnTo>
                    <a:pt x="36" y="55"/>
                  </a:lnTo>
                  <a:lnTo>
                    <a:pt x="1" y="69"/>
                  </a:lnTo>
                  <a:lnTo>
                    <a:pt x="0" y="14"/>
                  </a:lnTo>
                  <a:lnTo>
                    <a:pt x="3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0" name="Freeform 826"/>
            <p:cNvSpPr>
              <a:spLocks/>
            </p:cNvSpPr>
            <p:nvPr/>
          </p:nvSpPr>
          <p:spPr bwMode="auto">
            <a:xfrm>
              <a:off x="13739003" y="-852090"/>
              <a:ext cx="76200" cy="92075"/>
            </a:xfrm>
            <a:custGeom>
              <a:avLst/>
              <a:gdLst>
                <a:gd name="T0" fmla="*/ 46 w 48"/>
                <a:gd name="T1" fmla="*/ 0 h 58"/>
                <a:gd name="T2" fmla="*/ 48 w 48"/>
                <a:gd name="T3" fmla="*/ 55 h 58"/>
                <a:gd name="T4" fmla="*/ 2 w 48"/>
                <a:gd name="T5" fmla="*/ 58 h 58"/>
                <a:gd name="T6" fmla="*/ 0 w 48"/>
                <a:gd name="T7" fmla="*/ 3 h 58"/>
                <a:gd name="T8" fmla="*/ 46 w 48"/>
                <a:gd name="T9" fmla="*/ 0 h 58"/>
              </a:gdLst>
              <a:ahLst/>
              <a:cxnLst>
                <a:cxn ang="0">
                  <a:pos x="T0" y="T1"/>
                </a:cxn>
                <a:cxn ang="0">
                  <a:pos x="T2" y="T3"/>
                </a:cxn>
                <a:cxn ang="0">
                  <a:pos x="T4" y="T5"/>
                </a:cxn>
                <a:cxn ang="0">
                  <a:pos x="T6" y="T7"/>
                </a:cxn>
                <a:cxn ang="0">
                  <a:pos x="T8" y="T9"/>
                </a:cxn>
              </a:cxnLst>
              <a:rect l="0" t="0" r="r" b="b"/>
              <a:pathLst>
                <a:path w="48" h="58">
                  <a:moveTo>
                    <a:pt x="46" y="0"/>
                  </a:moveTo>
                  <a:lnTo>
                    <a:pt x="48" y="55"/>
                  </a:lnTo>
                  <a:lnTo>
                    <a:pt x="2" y="58"/>
                  </a:lnTo>
                  <a:lnTo>
                    <a:pt x="0" y="3"/>
                  </a:lnTo>
                  <a:lnTo>
                    <a:pt x="4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1" name="Freeform 827"/>
            <p:cNvSpPr>
              <a:spLocks/>
            </p:cNvSpPr>
            <p:nvPr/>
          </p:nvSpPr>
          <p:spPr bwMode="auto">
            <a:xfrm>
              <a:off x="13864416" y="-867965"/>
              <a:ext cx="47625" cy="104775"/>
            </a:xfrm>
            <a:custGeom>
              <a:avLst/>
              <a:gdLst>
                <a:gd name="T0" fmla="*/ 28 w 30"/>
                <a:gd name="T1" fmla="*/ 0 h 66"/>
                <a:gd name="T2" fmla="*/ 30 w 30"/>
                <a:gd name="T3" fmla="*/ 55 h 66"/>
                <a:gd name="T4" fmla="*/ 1 w 30"/>
                <a:gd name="T5" fmla="*/ 66 h 66"/>
                <a:gd name="T6" fmla="*/ 0 w 30"/>
                <a:gd name="T7" fmla="*/ 11 h 66"/>
                <a:gd name="T8" fmla="*/ 28 w 30"/>
                <a:gd name="T9" fmla="*/ 0 h 66"/>
              </a:gdLst>
              <a:ahLst/>
              <a:cxnLst>
                <a:cxn ang="0">
                  <a:pos x="T0" y="T1"/>
                </a:cxn>
                <a:cxn ang="0">
                  <a:pos x="T2" y="T3"/>
                </a:cxn>
                <a:cxn ang="0">
                  <a:pos x="T4" y="T5"/>
                </a:cxn>
                <a:cxn ang="0">
                  <a:pos x="T6" y="T7"/>
                </a:cxn>
                <a:cxn ang="0">
                  <a:pos x="T8" y="T9"/>
                </a:cxn>
              </a:cxnLst>
              <a:rect l="0" t="0" r="r" b="b"/>
              <a:pathLst>
                <a:path w="30" h="66">
                  <a:moveTo>
                    <a:pt x="28" y="0"/>
                  </a:moveTo>
                  <a:lnTo>
                    <a:pt x="30" y="55"/>
                  </a:lnTo>
                  <a:lnTo>
                    <a:pt x="1" y="66"/>
                  </a:lnTo>
                  <a:lnTo>
                    <a:pt x="0" y="11"/>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2" name="Freeform 828"/>
            <p:cNvSpPr>
              <a:spLocks/>
            </p:cNvSpPr>
            <p:nvPr/>
          </p:nvSpPr>
          <p:spPr bwMode="auto">
            <a:xfrm>
              <a:off x="13853303" y="-853677"/>
              <a:ext cx="12700" cy="90488"/>
            </a:xfrm>
            <a:custGeom>
              <a:avLst/>
              <a:gdLst>
                <a:gd name="T0" fmla="*/ 7 w 8"/>
                <a:gd name="T1" fmla="*/ 2 h 57"/>
                <a:gd name="T2" fmla="*/ 8 w 8"/>
                <a:gd name="T3" fmla="*/ 57 h 57"/>
                <a:gd name="T4" fmla="*/ 2 w 8"/>
                <a:gd name="T5" fmla="*/ 56 h 57"/>
                <a:gd name="T6" fmla="*/ 0 w 8"/>
                <a:gd name="T7" fmla="*/ 0 h 57"/>
                <a:gd name="T8" fmla="*/ 7 w 8"/>
                <a:gd name="T9" fmla="*/ 2 h 57"/>
              </a:gdLst>
              <a:ahLst/>
              <a:cxnLst>
                <a:cxn ang="0">
                  <a:pos x="T0" y="T1"/>
                </a:cxn>
                <a:cxn ang="0">
                  <a:pos x="T2" y="T3"/>
                </a:cxn>
                <a:cxn ang="0">
                  <a:pos x="T4" y="T5"/>
                </a:cxn>
                <a:cxn ang="0">
                  <a:pos x="T6" y="T7"/>
                </a:cxn>
                <a:cxn ang="0">
                  <a:pos x="T8" y="T9"/>
                </a:cxn>
              </a:cxnLst>
              <a:rect l="0" t="0" r="r" b="b"/>
              <a:pathLst>
                <a:path w="8" h="57">
                  <a:moveTo>
                    <a:pt x="7" y="2"/>
                  </a:moveTo>
                  <a:lnTo>
                    <a:pt x="8" y="57"/>
                  </a:lnTo>
                  <a:lnTo>
                    <a:pt x="2" y="56"/>
                  </a:lnTo>
                  <a:lnTo>
                    <a:pt x="0" y="0"/>
                  </a:lnTo>
                  <a:lnTo>
                    <a:pt x="7"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3" name="Freeform 829"/>
            <p:cNvSpPr>
              <a:spLocks/>
            </p:cNvSpPr>
            <p:nvPr/>
          </p:nvSpPr>
          <p:spPr bwMode="auto">
            <a:xfrm>
              <a:off x="15129653" y="-907652"/>
              <a:ext cx="25400" cy="106363"/>
            </a:xfrm>
            <a:custGeom>
              <a:avLst/>
              <a:gdLst>
                <a:gd name="T0" fmla="*/ 15 w 16"/>
                <a:gd name="T1" fmla="*/ 12 h 67"/>
                <a:gd name="T2" fmla="*/ 16 w 16"/>
                <a:gd name="T3" fmla="*/ 67 h 67"/>
                <a:gd name="T4" fmla="*/ 2 w 16"/>
                <a:gd name="T5" fmla="*/ 55 h 67"/>
                <a:gd name="T6" fmla="*/ 0 w 16"/>
                <a:gd name="T7" fmla="*/ 0 h 67"/>
                <a:gd name="T8" fmla="*/ 15 w 16"/>
                <a:gd name="T9" fmla="*/ 12 h 67"/>
              </a:gdLst>
              <a:ahLst/>
              <a:cxnLst>
                <a:cxn ang="0">
                  <a:pos x="T0" y="T1"/>
                </a:cxn>
                <a:cxn ang="0">
                  <a:pos x="T2" y="T3"/>
                </a:cxn>
                <a:cxn ang="0">
                  <a:pos x="T4" y="T5"/>
                </a:cxn>
                <a:cxn ang="0">
                  <a:pos x="T6" y="T7"/>
                </a:cxn>
                <a:cxn ang="0">
                  <a:pos x="T8" y="T9"/>
                </a:cxn>
              </a:cxnLst>
              <a:rect l="0" t="0" r="r" b="b"/>
              <a:pathLst>
                <a:path w="16" h="67">
                  <a:moveTo>
                    <a:pt x="15" y="12"/>
                  </a:moveTo>
                  <a:lnTo>
                    <a:pt x="16" y="67"/>
                  </a:lnTo>
                  <a:lnTo>
                    <a:pt x="2" y="55"/>
                  </a:lnTo>
                  <a:lnTo>
                    <a:pt x="0" y="0"/>
                  </a:lnTo>
                  <a:lnTo>
                    <a:pt x="15" y="1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4" name="Freeform 830"/>
            <p:cNvSpPr>
              <a:spLocks/>
            </p:cNvSpPr>
            <p:nvPr/>
          </p:nvSpPr>
          <p:spPr bwMode="auto">
            <a:xfrm>
              <a:off x="13721541" y="-847327"/>
              <a:ext cx="20638" cy="101600"/>
            </a:xfrm>
            <a:custGeom>
              <a:avLst/>
              <a:gdLst>
                <a:gd name="T0" fmla="*/ 11 w 13"/>
                <a:gd name="T1" fmla="*/ 0 h 64"/>
                <a:gd name="T2" fmla="*/ 13 w 13"/>
                <a:gd name="T3" fmla="*/ 55 h 64"/>
                <a:gd name="T4" fmla="*/ 2 w 13"/>
                <a:gd name="T5" fmla="*/ 64 h 64"/>
                <a:gd name="T6" fmla="*/ 0 w 13"/>
                <a:gd name="T7" fmla="*/ 9 h 64"/>
                <a:gd name="T8" fmla="*/ 11 w 13"/>
                <a:gd name="T9" fmla="*/ 0 h 64"/>
              </a:gdLst>
              <a:ahLst/>
              <a:cxnLst>
                <a:cxn ang="0">
                  <a:pos x="T0" y="T1"/>
                </a:cxn>
                <a:cxn ang="0">
                  <a:pos x="T2" y="T3"/>
                </a:cxn>
                <a:cxn ang="0">
                  <a:pos x="T4" y="T5"/>
                </a:cxn>
                <a:cxn ang="0">
                  <a:pos x="T6" y="T7"/>
                </a:cxn>
                <a:cxn ang="0">
                  <a:pos x="T8" y="T9"/>
                </a:cxn>
              </a:cxnLst>
              <a:rect l="0" t="0" r="r" b="b"/>
              <a:pathLst>
                <a:path w="13" h="64">
                  <a:moveTo>
                    <a:pt x="11" y="0"/>
                  </a:moveTo>
                  <a:lnTo>
                    <a:pt x="13" y="55"/>
                  </a:lnTo>
                  <a:lnTo>
                    <a:pt x="2" y="64"/>
                  </a:lnTo>
                  <a:lnTo>
                    <a:pt x="0" y="9"/>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5" name="Freeform 831"/>
            <p:cNvSpPr>
              <a:spLocks/>
            </p:cNvSpPr>
            <p:nvPr/>
          </p:nvSpPr>
          <p:spPr bwMode="auto">
            <a:xfrm>
              <a:off x="13702491" y="-833040"/>
              <a:ext cx="22225" cy="92075"/>
            </a:xfrm>
            <a:custGeom>
              <a:avLst/>
              <a:gdLst>
                <a:gd name="T0" fmla="*/ 12 w 14"/>
                <a:gd name="T1" fmla="*/ 0 h 58"/>
                <a:gd name="T2" fmla="*/ 14 w 14"/>
                <a:gd name="T3" fmla="*/ 55 h 58"/>
                <a:gd name="T4" fmla="*/ 2 w 14"/>
                <a:gd name="T5" fmla="*/ 58 h 58"/>
                <a:gd name="T6" fmla="*/ 0 w 14"/>
                <a:gd name="T7" fmla="*/ 3 h 58"/>
                <a:gd name="T8" fmla="*/ 12 w 14"/>
                <a:gd name="T9" fmla="*/ 0 h 58"/>
              </a:gdLst>
              <a:ahLst/>
              <a:cxnLst>
                <a:cxn ang="0">
                  <a:pos x="T0" y="T1"/>
                </a:cxn>
                <a:cxn ang="0">
                  <a:pos x="T2" y="T3"/>
                </a:cxn>
                <a:cxn ang="0">
                  <a:pos x="T4" y="T5"/>
                </a:cxn>
                <a:cxn ang="0">
                  <a:pos x="T6" y="T7"/>
                </a:cxn>
                <a:cxn ang="0">
                  <a:pos x="T8" y="T9"/>
                </a:cxn>
              </a:cxnLst>
              <a:rect l="0" t="0" r="r" b="b"/>
              <a:pathLst>
                <a:path w="14" h="58">
                  <a:moveTo>
                    <a:pt x="12" y="0"/>
                  </a:moveTo>
                  <a:lnTo>
                    <a:pt x="14" y="55"/>
                  </a:lnTo>
                  <a:lnTo>
                    <a:pt x="2" y="58"/>
                  </a:lnTo>
                  <a:lnTo>
                    <a:pt x="0" y="3"/>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6" name="Freeform 832"/>
            <p:cNvSpPr>
              <a:spLocks/>
            </p:cNvSpPr>
            <p:nvPr/>
          </p:nvSpPr>
          <p:spPr bwMode="auto">
            <a:xfrm>
              <a:off x="15264591" y="-885427"/>
              <a:ext cx="38100" cy="104775"/>
            </a:xfrm>
            <a:custGeom>
              <a:avLst/>
              <a:gdLst>
                <a:gd name="T0" fmla="*/ 23 w 24"/>
                <a:gd name="T1" fmla="*/ 0 h 66"/>
                <a:gd name="T2" fmla="*/ 24 w 24"/>
                <a:gd name="T3" fmla="*/ 55 h 66"/>
                <a:gd name="T4" fmla="*/ 2 w 24"/>
                <a:gd name="T5" fmla="*/ 66 h 66"/>
                <a:gd name="T6" fmla="*/ 0 w 24"/>
                <a:gd name="T7" fmla="*/ 11 h 66"/>
                <a:gd name="T8" fmla="*/ 23 w 24"/>
                <a:gd name="T9" fmla="*/ 0 h 66"/>
              </a:gdLst>
              <a:ahLst/>
              <a:cxnLst>
                <a:cxn ang="0">
                  <a:pos x="T0" y="T1"/>
                </a:cxn>
                <a:cxn ang="0">
                  <a:pos x="T2" y="T3"/>
                </a:cxn>
                <a:cxn ang="0">
                  <a:pos x="T4" y="T5"/>
                </a:cxn>
                <a:cxn ang="0">
                  <a:pos x="T6" y="T7"/>
                </a:cxn>
                <a:cxn ang="0">
                  <a:pos x="T8" y="T9"/>
                </a:cxn>
              </a:cxnLst>
              <a:rect l="0" t="0" r="r" b="b"/>
              <a:pathLst>
                <a:path w="24" h="66">
                  <a:moveTo>
                    <a:pt x="23" y="0"/>
                  </a:moveTo>
                  <a:lnTo>
                    <a:pt x="24" y="55"/>
                  </a:lnTo>
                  <a:lnTo>
                    <a:pt x="2" y="66"/>
                  </a:lnTo>
                  <a:lnTo>
                    <a:pt x="0" y="11"/>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7" name="Freeform 833"/>
            <p:cNvSpPr>
              <a:spLocks/>
            </p:cNvSpPr>
            <p:nvPr/>
          </p:nvSpPr>
          <p:spPr bwMode="auto">
            <a:xfrm>
              <a:off x="15145528" y="-882252"/>
              <a:ext cx="1588" cy="106363"/>
            </a:xfrm>
            <a:custGeom>
              <a:avLst/>
              <a:gdLst>
                <a:gd name="T0" fmla="*/ 0 w 1"/>
                <a:gd name="T1" fmla="*/ 0 h 67"/>
                <a:gd name="T2" fmla="*/ 1 w 1"/>
                <a:gd name="T3" fmla="*/ 55 h 67"/>
                <a:gd name="T4" fmla="*/ 1 w 1"/>
                <a:gd name="T5" fmla="*/ 67 h 67"/>
                <a:gd name="T6" fmla="*/ 0 w 1"/>
                <a:gd name="T7" fmla="*/ 12 h 67"/>
                <a:gd name="T8" fmla="*/ 0 w 1"/>
                <a:gd name="T9" fmla="*/ 0 h 67"/>
              </a:gdLst>
              <a:ahLst/>
              <a:cxnLst>
                <a:cxn ang="0">
                  <a:pos x="T0" y="T1"/>
                </a:cxn>
                <a:cxn ang="0">
                  <a:pos x="T2" y="T3"/>
                </a:cxn>
                <a:cxn ang="0">
                  <a:pos x="T4" y="T5"/>
                </a:cxn>
                <a:cxn ang="0">
                  <a:pos x="T6" y="T7"/>
                </a:cxn>
                <a:cxn ang="0">
                  <a:pos x="T8" y="T9"/>
                </a:cxn>
              </a:cxnLst>
              <a:rect l="0" t="0" r="r" b="b"/>
              <a:pathLst>
                <a:path w="1" h="67">
                  <a:moveTo>
                    <a:pt x="0" y="0"/>
                  </a:moveTo>
                  <a:lnTo>
                    <a:pt x="1" y="55"/>
                  </a:lnTo>
                  <a:lnTo>
                    <a:pt x="1" y="67"/>
                  </a:lnTo>
                  <a:lnTo>
                    <a:pt x="0" y="12"/>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8" name="Freeform 834"/>
            <p:cNvSpPr>
              <a:spLocks/>
            </p:cNvSpPr>
            <p:nvPr/>
          </p:nvSpPr>
          <p:spPr bwMode="auto">
            <a:xfrm>
              <a:off x="13700903" y="-828277"/>
              <a:ext cx="4763" cy="106363"/>
            </a:xfrm>
            <a:custGeom>
              <a:avLst/>
              <a:gdLst>
                <a:gd name="T0" fmla="*/ 1 w 3"/>
                <a:gd name="T1" fmla="*/ 0 h 67"/>
                <a:gd name="T2" fmla="*/ 3 w 3"/>
                <a:gd name="T3" fmla="*/ 55 h 67"/>
                <a:gd name="T4" fmla="*/ 2 w 3"/>
                <a:gd name="T5" fmla="*/ 67 h 67"/>
                <a:gd name="T6" fmla="*/ 0 w 3"/>
                <a:gd name="T7" fmla="*/ 12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lnTo>
                    <a:pt x="3" y="55"/>
                  </a:lnTo>
                  <a:lnTo>
                    <a:pt x="2" y="67"/>
                  </a:lnTo>
                  <a:lnTo>
                    <a:pt x="0" y="12"/>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9" name="Freeform 835"/>
            <p:cNvSpPr>
              <a:spLocks/>
            </p:cNvSpPr>
            <p:nvPr/>
          </p:nvSpPr>
          <p:spPr bwMode="auto">
            <a:xfrm>
              <a:off x="13683441" y="-809227"/>
              <a:ext cx="20638" cy="88900"/>
            </a:xfrm>
            <a:custGeom>
              <a:avLst/>
              <a:gdLst>
                <a:gd name="T0" fmla="*/ 11 w 13"/>
                <a:gd name="T1" fmla="*/ 0 h 56"/>
                <a:gd name="T2" fmla="*/ 13 w 13"/>
                <a:gd name="T3" fmla="*/ 55 h 56"/>
                <a:gd name="T4" fmla="*/ 1 w 13"/>
                <a:gd name="T5" fmla="*/ 56 h 56"/>
                <a:gd name="T6" fmla="*/ 0 w 13"/>
                <a:gd name="T7" fmla="*/ 0 h 56"/>
                <a:gd name="T8" fmla="*/ 11 w 13"/>
                <a:gd name="T9" fmla="*/ 0 h 56"/>
              </a:gdLst>
              <a:ahLst/>
              <a:cxnLst>
                <a:cxn ang="0">
                  <a:pos x="T0" y="T1"/>
                </a:cxn>
                <a:cxn ang="0">
                  <a:pos x="T2" y="T3"/>
                </a:cxn>
                <a:cxn ang="0">
                  <a:pos x="T4" y="T5"/>
                </a:cxn>
                <a:cxn ang="0">
                  <a:pos x="T6" y="T7"/>
                </a:cxn>
                <a:cxn ang="0">
                  <a:pos x="T8" y="T9"/>
                </a:cxn>
              </a:cxnLst>
              <a:rect l="0" t="0" r="r" b="b"/>
              <a:pathLst>
                <a:path w="13" h="56">
                  <a:moveTo>
                    <a:pt x="11" y="0"/>
                  </a:moveTo>
                  <a:lnTo>
                    <a:pt x="13" y="55"/>
                  </a:lnTo>
                  <a:lnTo>
                    <a:pt x="1" y="56"/>
                  </a:lnTo>
                  <a:lnTo>
                    <a:pt x="0" y="0"/>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0" name="Freeform 836"/>
            <p:cNvSpPr>
              <a:spLocks/>
            </p:cNvSpPr>
            <p:nvPr/>
          </p:nvSpPr>
          <p:spPr bwMode="auto">
            <a:xfrm>
              <a:off x="15224903" y="-867965"/>
              <a:ext cx="42863" cy="112713"/>
            </a:xfrm>
            <a:custGeom>
              <a:avLst/>
              <a:gdLst>
                <a:gd name="T0" fmla="*/ 25 w 27"/>
                <a:gd name="T1" fmla="*/ 0 h 71"/>
                <a:gd name="T2" fmla="*/ 27 w 27"/>
                <a:gd name="T3" fmla="*/ 55 h 71"/>
                <a:gd name="T4" fmla="*/ 1 w 27"/>
                <a:gd name="T5" fmla="*/ 71 h 71"/>
                <a:gd name="T6" fmla="*/ 0 w 27"/>
                <a:gd name="T7" fmla="*/ 16 h 71"/>
                <a:gd name="T8" fmla="*/ 25 w 27"/>
                <a:gd name="T9" fmla="*/ 0 h 71"/>
              </a:gdLst>
              <a:ahLst/>
              <a:cxnLst>
                <a:cxn ang="0">
                  <a:pos x="T0" y="T1"/>
                </a:cxn>
                <a:cxn ang="0">
                  <a:pos x="T2" y="T3"/>
                </a:cxn>
                <a:cxn ang="0">
                  <a:pos x="T4" y="T5"/>
                </a:cxn>
                <a:cxn ang="0">
                  <a:pos x="T6" y="T7"/>
                </a:cxn>
                <a:cxn ang="0">
                  <a:pos x="T8" y="T9"/>
                </a:cxn>
              </a:cxnLst>
              <a:rect l="0" t="0" r="r" b="b"/>
              <a:pathLst>
                <a:path w="27" h="71">
                  <a:moveTo>
                    <a:pt x="25" y="0"/>
                  </a:moveTo>
                  <a:lnTo>
                    <a:pt x="27" y="55"/>
                  </a:lnTo>
                  <a:lnTo>
                    <a:pt x="1" y="71"/>
                  </a:lnTo>
                  <a:lnTo>
                    <a:pt x="0" y="16"/>
                  </a:lnTo>
                  <a:lnTo>
                    <a:pt x="2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1" name="Freeform 837"/>
            <p:cNvSpPr>
              <a:spLocks/>
            </p:cNvSpPr>
            <p:nvPr/>
          </p:nvSpPr>
          <p:spPr bwMode="auto">
            <a:xfrm>
              <a:off x="13651691" y="-809227"/>
              <a:ext cx="33338" cy="107950"/>
            </a:xfrm>
            <a:custGeom>
              <a:avLst/>
              <a:gdLst>
                <a:gd name="T0" fmla="*/ 20 w 21"/>
                <a:gd name="T1" fmla="*/ 0 h 68"/>
                <a:gd name="T2" fmla="*/ 21 w 21"/>
                <a:gd name="T3" fmla="*/ 56 h 68"/>
                <a:gd name="T4" fmla="*/ 1 w 21"/>
                <a:gd name="T5" fmla="*/ 68 h 68"/>
                <a:gd name="T6" fmla="*/ 0 w 21"/>
                <a:gd name="T7" fmla="*/ 12 h 68"/>
                <a:gd name="T8" fmla="*/ 20 w 21"/>
                <a:gd name="T9" fmla="*/ 0 h 68"/>
              </a:gdLst>
              <a:ahLst/>
              <a:cxnLst>
                <a:cxn ang="0">
                  <a:pos x="T0" y="T1"/>
                </a:cxn>
                <a:cxn ang="0">
                  <a:pos x="T2" y="T3"/>
                </a:cxn>
                <a:cxn ang="0">
                  <a:pos x="T4" y="T5"/>
                </a:cxn>
                <a:cxn ang="0">
                  <a:pos x="T6" y="T7"/>
                </a:cxn>
                <a:cxn ang="0">
                  <a:pos x="T8" y="T9"/>
                </a:cxn>
              </a:cxnLst>
              <a:rect l="0" t="0" r="r" b="b"/>
              <a:pathLst>
                <a:path w="21" h="68">
                  <a:moveTo>
                    <a:pt x="20" y="0"/>
                  </a:moveTo>
                  <a:lnTo>
                    <a:pt x="21" y="56"/>
                  </a:lnTo>
                  <a:lnTo>
                    <a:pt x="1" y="68"/>
                  </a:lnTo>
                  <a:lnTo>
                    <a:pt x="0" y="12"/>
                  </a:lnTo>
                  <a:lnTo>
                    <a:pt x="2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2" name="Freeform 838"/>
            <p:cNvSpPr>
              <a:spLocks/>
            </p:cNvSpPr>
            <p:nvPr/>
          </p:nvSpPr>
          <p:spPr bwMode="auto">
            <a:xfrm>
              <a:off x="15218553" y="-842565"/>
              <a:ext cx="7938" cy="92075"/>
            </a:xfrm>
            <a:custGeom>
              <a:avLst/>
              <a:gdLst>
                <a:gd name="T0" fmla="*/ 4 w 5"/>
                <a:gd name="T1" fmla="*/ 0 h 58"/>
                <a:gd name="T2" fmla="*/ 5 w 5"/>
                <a:gd name="T3" fmla="*/ 55 h 58"/>
                <a:gd name="T4" fmla="*/ 2 w 5"/>
                <a:gd name="T5" fmla="*/ 58 h 58"/>
                <a:gd name="T6" fmla="*/ 0 w 5"/>
                <a:gd name="T7" fmla="*/ 3 h 58"/>
                <a:gd name="T8" fmla="*/ 4 w 5"/>
                <a:gd name="T9" fmla="*/ 0 h 58"/>
              </a:gdLst>
              <a:ahLst/>
              <a:cxnLst>
                <a:cxn ang="0">
                  <a:pos x="T0" y="T1"/>
                </a:cxn>
                <a:cxn ang="0">
                  <a:pos x="T2" y="T3"/>
                </a:cxn>
                <a:cxn ang="0">
                  <a:pos x="T4" y="T5"/>
                </a:cxn>
                <a:cxn ang="0">
                  <a:pos x="T6" y="T7"/>
                </a:cxn>
                <a:cxn ang="0">
                  <a:pos x="T8" y="T9"/>
                </a:cxn>
              </a:cxnLst>
              <a:rect l="0" t="0" r="r" b="b"/>
              <a:pathLst>
                <a:path w="5" h="58">
                  <a:moveTo>
                    <a:pt x="4" y="0"/>
                  </a:moveTo>
                  <a:lnTo>
                    <a:pt x="5" y="55"/>
                  </a:lnTo>
                  <a:lnTo>
                    <a:pt x="2" y="58"/>
                  </a:lnTo>
                  <a:lnTo>
                    <a:pt x="0" y="3"/>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3" name="Freeform 839"/>
            <p:cNvSpPr>
              <a:spLocks/>
            </p:cNvSpPr>
            <p:nvPr/>
          </p:nvSpPr>
          <p:spPr bwMode="auto">
            <a:xfrm>
              <a:off x="15153466" y="-867965"/>
              <a:ext cx="68263" cy="117475"/>
            </a:xfrm>
            <a:custGeom>
              <a:avLst/>
              <a:gdLst>
                <a:gd name="T0" fmla="*/ 41 w 43"/>
                <a:gd name="T1" fmla="*/ 19 h 74"/>
                <a:gd name="T2" fmla="*/ 43 w 43"/>
                <a:gd name="T3" fmla="*/ 74 h 74"/>
                <a:gd name="T4" fmla="*/ 1 w 43"/>
                <a:gd name="T5" fmla="*/ 55 h 74"/>
                <a:gd name="T6" fmla="*/ 0 w 43"/>
                <a:gd name="T7" fmla="*/ 0 h 74"/>
                <a:gd name="T8" fmla="*/ 41 w 43"/>
                <a:gd name="T9" fmla="*/ 19 h 74"/>
              </a:gdLst>
              <a:ahLst/>
              <a:cxnLst>
                <a:cxn ang="0">
                  <a:pos x="T0" y="T1"/>
                </a:cxn>
                <a:cxn ang="0">
                  <a:pos x="T2" y="T3"/>
                </a:cxn>
                <a:cxn ang="0">
                  <a:pos x="T4" y="T5"/>
                </a:cxn>
                <a:cxn ang="0">
                  <a:pos x="T6" y="T7"/>
                </a:cxn>
                <a:cxn ang="0">
                  <a:pos x="T8" y="T9"/>
                </a:cxn>
              </a:cxnLst>
              <a:rect l="0" t="0" r="r" b="b"/>
              <a:pathLst>
                <a:path w="43" h="74">
                  <a:moveTo>
                    <a:pt x="41" y="19"/>
                  </a:moveTo>
                  <a:lnTo>
                    <a:pt x="43" y="74"/>
                  </a:lnTo>
                  <a:lnTo>
                    <a:pt x="1" y="55"/>
                  </a:lnTo>
                  <a:lnTo>
                    <a:pt x="0" y="0"/>
                  </a:lnTo>
                  <a:lnTo>
                    <a:pt x="41" y="1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4" name="Freeform 840"/>
            <p:cNvSpPr>
              <a:spLocks/>
            </p:cNvSpPr>
            <p:nvPr/>
          </p:nvSpPr>
          <p:spPr bwMode="auto">
            <a:xfrm>
              <a:off x="13642166" y="-790177"/>
              <a:ext cx="11113" cy="98425"/>
            </a:xfrm>
            <a:custGeom>
              <a:avLst/>
              <a:gdLst>
                <a:gd name="T0" fmla="*/ 6 w 7"/>
                <a:gd name="T1" fmla="*/ 0 h 62"/>
                <a:gd name="T2" fmla="*/ 7 w 7"/>
                <a:gd name="T3" fmla="*/ 56 h 62"/>
                <a:gd name="T4" fmla="*/ 1 w 7"/>
                <a:gd name="T5" fmla="*/ 62 h 62"/>
                <a:gd name="T6" fmla="*/ 0 w 7"/>
                <a:gd name="T7" fmla="*/ 7 h 62"/>
                <a:gd name="T8" fmla="*/ 6 w 7"/>
                <a:gd name="T9" fmla="*/ 0 h 62"/>
              </a:gdLst>
              <a:ahLst/>
              <a:cxnLst>
                <a:cxn ang="0">
                  <a:pos x="T0" y="T1"/>
                </a:cxn>
                <a:cxn ang="0">
                  <a:pos x="T2" y="T3"/>
                </a:cxn>
                <a:cxn ang="0">
                  <a:pos x="T4" y="T5"/>
                </a:cxn>
                <a:cxn ang="0">
                  <a:pos x="T6" y="T7"/>
                </a:cxn>
                <a:cxn ang="0">
                  <a:pos x="T8" y="T9"/>
                </a:cxn>
              </a:cxnLst>
              <a:rect l="0" t="0" r="r" b="b"/>
              <a:pathLst>
                <a:path w="7" h="62">
                  <a:moveTo>
                    <a:pt x="6" y="0"/>
                  </a:moveTo>
                  <a:lnTo>
                    <a:pt x="7" y="56"/>
                  </a:lnTo>
                  <a:lnTo>
                    <a:pt x="1" y="62"/>
                  </a:lnTo>
                  <a:lnTo>
                    <a:pt x="0" y="7"/>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5" name="Freeform 841"/>
            <p:cNvSpPr>
              <a:spLocks/>
            </p:cNvSpPr>
            <p:nvPr/>
          </p:nvSpPr>
          <p:spPr bwMode="auto">
            <a:xfrm>
              <a:off x="13631053" y="-779065"/>
              <a:ext cx="12700" cy="98425"/>
            </a:xfrm>
            <a:custGeom>
              <a:avLst/>
              <a:gdLst>
                <a:gd name="T0" fmla="*/ 7 w 8"/>
                <a:gd name="T1" fmla="*/ 0 h 62"/>
                <a:gd name="T2" fmla="*/ 8 w 8"/>
                <a:gd name="T3" fmla="*/ 55 h 62"/>
                <a:gd name="T4" fmla="*/ 2 w 8"/>
                <a:gd name="T5" fmla="*/ 62 h 62"/>
                <a:gd name="T6" fmla="*/ 0 w 8"/>
                <a:gd name="T7" fmla="*/ 7 h 62"/>
                <a:gd name="T8" fmla="*/ 7 w 8"/>
                <a:gd name="T9" fmla="*/ 0 h 62"/>
              </a:gdLst>
              <a:ahLst/>
              <a:cxnLst>
                <a:cxn ang="0">
                  <a:pos x="T0" y="T1"/>
                </a:cxn>
                <a:cxn ang="0">
                  <a:pos x="T2" y="T3"/>
                </a:cxn>
                <a:cxn ang="0">
                  <a:pos x="T4" y="T5"/>
                </a:cxn>
                <a:cxn ang="0">
                  <a:pos x="T6" y="T7"/>
                </a:cxn>
                <a:cxn ang="0">
                  <a:pos x="T8" y="T9"/>
                </a:cxn>
              </a:cxnLst>
              <a:rect l="0" t="0" r="r" b="b"/>
              <a:pathLst>
                <a:path w="8" h="62">
                  <a:moveTo>
                    <a:pt x="7" y="0"/>
                  </a:moveTo>
                  <a:lnTo>
                    <a:pt x="8"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6" name="Freeform 842"/>
            <p:cNvSpPr>
              <a:spLocks/>
            </p:cNvSpPr>
            <p:nvPr/>
          </p:nvSpPr>
          <p:spPr bwMode="auto">
            <a:xfrm>
              <a:off x="13618353" y="-767952"/>
              <a:ext cx="15875" cy="103188"/>
            </a:xfrm>
            <a:custGeom>
              <a:avLst/>
              <a:gdLst>
                <a:gd name="T0" fmla="*/ 8 w 10"/>
                <a:gd name="T1" fmla="*/ 0 h 65"/>
                <a:gd name="T2" fmla="*/ 10 w 10"/>
                <a:gd name="T3" fmla="*/ 55 h 65"/>
                <a:gd name="T4" fmla="*/ 2 w 10"/>
                <a:gd name="T5" fmla="*/ 65 h 65"/>
                <a:gd name="T6" fmla="*/ 0 w 10"/>
                <a:gd name="T7" fmla="*/ 10 h 65"/>
                <a:gd name="T8" fmla="*/ 8 w 10"/>
                <a:gd name="T9" fmla="*/ 0 h 65"/>
              </a:gdLst>
              <a:ahLst/>
              <a:cxnLst>
                <a:cxn ang="0">
                  <a:pos x="T0" y="T1"/>
                </a:cxn>
                <a:cxn ang="0">
                  <a:pos x="T2" y="T3"/>
                </a:cxn>
                <a:cxn ang="0">
                  <a:pos x="T4" y="T5"/>
                </a:cxn>
                <a:cxn ang="0">
                  <a:pos x="T6" y="T7"/>
                </a:cxn>
                <a:cxn ang="0">
                  <a:pos x="T8" y="T9"/>
                </a:cxn>
              </a:cxnLst>
              <a:rect l="0" t="0" r="r" b="b"/>
              <a:pathLst>
                <a:path w="10" h="65">
                  <a:moveTo>
                    <a:pt x="8" y="0"/>
                  </a:moveTo>
                  <a:lnTo>
                    <a:pt x="10" y="55"/>
                  </a:lnTo>
                  <a:lnTo>
                    <a:pt x="2" y="65"/>
                  </a:lnTo>
                  <a:lnTo>
                    <a:pt x="0" y="1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7" name="Freeform 843"/>
            <p:cNvSpPr>
              <a:spLocks/>
            </p:cNvSpPr>
            <p:nvPr/>
          </p:nvSpPr>
          <p:spPr bwMode="auto">
            <a:xfrm>
              <a:off x="13616766" y="-752077"/>
              <a:ext cx="4763" cy="117475"/>
            </a:xfrm>
            <a:custGeom>
              <a:avLst/>
              <a:gdLst>
                <a:gd name="T0" fmla="*/ 1 w 3"/>
                <a:gd name="T1" fmla="*/ 0 h 74"/>
                <a:gd name="T2" fmla="*/ 3 w 3"/>
                <a:gd name="T3" fmla="*/ 55 h 74"/>
                <a:gd name="T4" fmla="*/ 1 w 3"/>
                <a:gd name="T5" fmla="*/ 74 h 74"/>
                <a:gd name="T6" fmla="*/ 0 w 3"/>
                <a:gd name="T7" fmla="*/ 18 h 74"/>
                <a:gd name="T8" fmla="*/ 1 w 3"/>
                <a:gd name="T9" fmla="*/ 0 h 74"/>
              </a:gdLst>
              <a:ahLst/>
              <a:cxnLst>
                <a:cxn ang="0">
                  <a:pos x="T0" y="T1"/>
                </a:cxn>
                <a:cxn ang="0">
                  <a:pos x="T2" y="T3"/>
                </a:cxn>
                <a:cxn ang="0">
                  <a:pos x="T4" y="T5"/>
                </a:cxn>
                <a:cxn ang="0">
                  <a:pos x="T6" y="T7"/>
                </a:cxn>
                <a:cxn ang="0">
                  <a:pos x="T8" y="T9"/>
                </a:cxn>
              </a:cxnLst>
              <a:rect l="0" t="0" r="r" b="b"/>
              <a:pathLst>
                <a:path w="3" h="74">
                  <a:moveTo>
                    <a:pt x="1" y="0"/>
                  </a:moveTo>
                  <a:lnTo>
                    <a:pt x="3" y="55"/>
                  </a:lnTo>
                  <a:lnTo>
                    <a:pt x="1" y="74"/>
                  </a:lnTo>
                  <a:lnTo>
                    <a:pt x="0" y="18"/>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8" name="Freeform 844"/>
            <p:cNvSpPr>
              <a:spLocks/>
            </p:cNvSpPr>
            <p:nvPr/>
          </p:nvSpPr>
          <p:spPr bwMode="auto">
            <a:xfrm>
              <a:off x="13588191" y="-723502"/>
              <a:ext cx="30163" cy="98425"/>
            </a:xfrm>
            <a:custGeom>
              <a:avLst/>
              <a:gdLst>
                <a:gd name="T0" fmla="*/ 18 w 19"/>
                <a:gd name="T1" fmla="*/ 0 h 62"/>
                <a:gd name="T2" fmla="*/ 19 w 19"/>
                <a:gd name="T3" fmla="*/ 56 h 62"/>
                <a:gd name="T4" fmla="*/ 2 w 19"/>
                <a:gd name="T5" fmla="*/ 62 h 62"/>
                <a:gd name="T6" fmla="*/ 0 w 19"/>
                <a:gd name="T7" fmla="*/ 6 h 62"/>
                <a:gd name="T8" fmla="*/ 18 w 19"/>
                <a:gd name="T9" fmla="*/ 0 h 62"/>
              </a:gdLst>
              <a:ahLst/>
              <a:cxnLst>
                <a:cxn ang="0">
                  <a:pos x="T0" y="T1"/>
                </a:cxn>
                <a:cxn ang="0">
                  <a:pos x="T2" y="T3"/>
                </a:cxn>
                <a:cxn ang="0">
                  <a:pos x="T4" y="T5"/>
                </a:cxn>
                <a:cxn ang="0">
                  <a:pos x="T6" y="T7"/>
                </a:cxn>
                <a:cxn ang="0">
                  <a:pos x="T8" y="T9"/>
                </a:cxn>
              </a:cxnLst>
              <a:rect l="0" t="0" r="r" b="b"/>
              <a:pathLst>
                <a:path w="19" h="62">
                  <a:moveTo>
                    <a:pt x="18" y="0"/>
                  </a:moveTo>
                  <a:lnTo>
                    <a:pt x="19" y="56"/>
                  </a:lnTo>
                  <a:lnTo>
                    <a:pt x="2" y="62"/>
                  </a:lnTo>
                  <a:lnTo>
                    <a:pt x="0" y="6"/>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9" name="Freeform 845"/>
            <p:cNvSpPr>
              <a:spLocks/>
            </p:cNvSpPr>
            <p:nvPr/>
          </p:nvSpPr>
          <p:spPr bwMode="auto">
            <a:xfrm>
              <a:off x="13564378" y="-713977"/>
              <a:ext cx="26988" cy="100013"/>
            </a:xfrm>
            <a:custGeom>
              <a:avLst/>
              <a:gdLst>
                <a:gd name="T0" fmla="*/ 15 w 17"/>
                <a:gd name="T1" fmla="*/ 0 h 63"/>
                <a:gd name="T2" fmla="*/ 17 w 17"/>
                <a:gd name="T3" fmla="*/ 56 h 63"/>
                <a:gd name="T4" fmla="*/ 1 w 17"/>
                <a:gd name="T5" fmla="*/ 63 h 63"/>
                <a:gd name="T6" fmla="*/ 0 w 17"/>
                <a:gd name="T7" fmla="*/ 8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6"/>
                  </a:lnTo>
                  <a:lnTo>
                    <a:pt x="1" y="63"/>
                  </a:lnTo>
                  <a:lnTo>
                    <a:pt x="0" y="8"/>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0" name="Freeform 846"/>
            <p:cNvSpPr>
              <a:spLocks/>
            </p:cNvSpPr>
            <p:nvPr/>
          </p:nvSpPr>
          <p:spPr bwMode="auto">
            <a:xfrm>
              <a:off x="13535803" y="-701277"/>
              <a:ext cx="30163" cy="104775"/>
            </a:xfrm>
            <a:custGeom>
              <a:avLst/>
              <a:gdLst>
                <a:gd name="T0" fmla="*/ 18 w 19"/>
                <a:gd name="T1" fmla="*/ 0 h 66"/>
                <a:gd name="T2" fmla="*/ 19 w 19"/>
                <a:gd name="T3" fmla="*/ 55 h 66"/>
                <a:gd name="T4" fmla="*/ 2 w 19"/>
                <a:gd name="T5" fmla="*/ 66 h 66"/>
                <a:gd name="T6" fmla="*/ 0 w 19"/>
                <a:gd name="T7" fmla="*/ 11 h 66"/>
                <a:gd name="T8" fmla="*/ 18 w 19"/>
                <a:gd name="T9" fmla="*/ 0 h 66"/>
              </a:gdLst>
              <a:ahLst/>
              <a:cxnLst>
                <a:cxn ang="0">
                  <a:pos x="T0" y="T1"/>
                </a:cxn>
                <a:cxn ang="0">
                  <a:pos x="T2" y="T3"/>
                </a:cxn>
                <a:cxn ang="0">
                  <a:pos x="T4" y="T5"/>
                </a:cxn>
                <a:cxn ang="0">
                  <a:pos x="T6" y="T7"/>
                </a:cxn>
                <a:cxn ang="0">
                  <a:pos x="T8" y="T9"/>
                </a:cxn>
              </a:cxnLst>
              <a:rect l="0" t="0" r="r" b="b"/>
              <a:pathLst>
                <a:path w="19" h="66">
                  <a:moveTo>
                    <a:pt x="18" y="0"/>
                  </a:moveTo>
                  <a:lnTo>
                    <a:pt x="19" y="55"/>
                  </a:lnTo>
                  <a:lnTo>
                    <a:pt x="2" y="66"/>
                  </a:lnTo>
                  <a:lnTo>
                    <a:pt x="0" y="11"/>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1" name="Freeform 847"/>
            <p:cNvSpPr>
              <a:spLocks/>
            </p:cNvSpPr>
            <p:nvPr/>
          </p:nvSpPr>
          <p:spPr bwMode="auto">
            <a:xfrm>
              <a:off x="13532628" y="-683815"/>
              <a:ext cx="6350" cy="107950"/>
            </a:xfrm>
            <a:custGeom>
              <a:avLst/>
              <a:gdLst>
                <a:gd name="T0" fmla="*/ 2 w 4"/>
                <a:gd name="T1" fmla="*/ 0 h 68"/>
                <a:gd name="T2" fmla="*/ 4 w 4"/>
                <a:gd name="T3" fmla="*/ 55 h 68"/>
                <a:gd name="T4" fmla="*/ 2 w 4"/>
                <a:gd name="T5" fmla="*/ 68 h 68"/>
                <a:gd name="T6" fmla="*/ 0 w 4"/>
                <a:gd name="T7" fmla="*/ 13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lnTo>
                    <a:pt x="4" y="55"/>
                  </a:lnTo>
                  <a:lnTo>
                    <a:pt x="2" y="68"/>
                  </a:lnTo>
                  <a:lnTo>
                    <a:pt x="0" y="13"/>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2" name="Freeform 848"/>
            <p:cNvSpPr>
              <a:spLocks/>
            </p:cNvSpPr>
            <p:nvPr/>
          </p:nvSpPr>
          <p:spPr bwMode="auto">
            <a:xfrm>
              <a:off x="13492941" y="-663177"/>
              <a:ext cx="42863" cy="107950"/>
            </a:xfrm>
            <a:custGeom>
              <a:avLst/>
              <a:gdLst>
                <a:gd name="T0" fmla="*/ 25 w 27"/>
                <a:gd name="T1" fmla="*/ 0 h 68"/>
                <a:gd name="T2" fmla="*/ 27 w 27"/>
                <a:gd name="T3" fmla="*/ 55 h 68"/>
                <a:gd name="T4" fmla="*/ 1 w 27"/>
                <a:gd name="T5" fmla="*/ 68 h 68"/>
                <a:gd name="T6" fmla="*/ 0 w 27"/>
                <a:gd name="T7" fmla="*/ 13 h 68"/>
                <a:gd name="T8" fmla="*/ 25 w 27"/>
                <a:gd name="T9" fmla="*/ 0 h 68"/>
              </a:gdLst>
              <a:ahLst/>
              <a:cxnLst>
                <a:cxn ang="0">
                  <a:pos x="T0" y="T1"/>
                </a:cxn>
                <a:cxn ang="0">
                  <a:pos x="T2" y="T3"/>
                </a:cxn>
                <a:cxn ang="0">
                  <a:pos x="T4" y="T5"/>
                </a:cxn>
                <a:cxn ang="0">
                  <a:pos x="T6" y="T7"/>
                </a:cxn>
                <a:cxn ang="0">
                  <a:pos x="T8" y="T9"/>
                </a:cxn>
              </a:cxnLst>
              <a:rect l="0" t="0" r="r" b="b"/>
              <a:pathLst>
                <a:path w="27" h="68">
                  <a:moveTo>
                    <a:pt x="25" y="0"/>
                  </a:moveTo>
                  <a:lnTo>
                    <a:pt x="27" y="55"/>
                  </a:lnTo>
                  <a:lnTo>
                    <a:pt x="1" y="68"/>
                  </a:lnTo>
                  <a:lnTo>
                    <a:pt x="0" y="13"/>
                  </a:lnTo>
                  <a:lnTo>
                    <a:pt x="2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3" name="Freeform 849"/>
            <p:cNvSpPr>
              <a:spLocks/>
            </p:cNvSpPr>
            <p:nvPr/>
          </p:nvSpPr>
          <p:spPr bwMode="auto">
            <a:xfrm>
              <a:off x="13492941" y="-642540"/>
              <a:ext cx="1588" cy="104775"/>
            </a:xfrm>
            <a:custGeom>
              <a:avLst/>
              <a:gdLst>
                <a:gd name="T0" fmla="*/ 0 w 1"/>
                <a:gd name="T1" fmla="*/ 0 h 66"/>
                <a:gd name="T2" fmla="*/ 1 w 1"/>
                <a:gd name="T3" fmla="*/ 55 h 66"/>
                <a:gd name="T4" fmla="*/ 1 w 1"/>
                <a:gd name="T5" fmla="*/ 66 h 66"/>
                <a:gd name="T6" fmla="*/ 0 w 1"/>
                <a:gd name="T7" fmla="*/ 11 h 66"/>
                <a:gd name="T8" fmla="*/ 0 w 1"/>
                <a:gd name="T9" fmla="*/ 0 h 66"/>
              </a:gdLst>
              <a:ahLst/>
              <a:cxnLst>
                <a:cxn ang="0">
                  <a:pos x="T0" y="T1"/>
                </a:cxn>
                <a:cxn ang="0">
                  <a:pos x="T2" y="T3"/>
                </a:cxn>
                <a:cxn ang="0">
                  <a:pos x="T4" y="T5"/>
                </a:cxn>
                <a:cxn ang="0">
                  <a:pos x="T6" y="T7"/>
                </a:cxn>
                <a:cxn ang="0">
                  <a:pos x="T8" y="T9"/>
                </a:cxn>
              </a:cxnLst>
              <a:rect l="0" t="0" r="r" b="b"/>
              <a:pathLst>
                <a:path w="1" h="66">
                  <a:moveTo>
                    <a:pt x="0" y="0"/>
                  </a:moveTo>
                  <a:lnTo>
                    <a:pt x="1" y="55"/>
                  </a:lnTo>
                  <a:lnTo>
                    <a:pt x="1" y="66"/>
                  </a:lnTo>
                  <a:lnTo>
                    <a:pt x="0" y="11"/>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4" name="Freeform 850"/>
            <p:cNvSpPr>
              <a:spLocks/>
            </p:cNvSpPr>
            <p:nvPr/>
          </p:nvSpPr>
          <p:spPr bwMode="auto">
            <a:xfrm>
              <a:off x="13472303" y="-625077"/>
              <a:ext cx="22225" cy="100013"/>
            </a:xfrm>
            <a:custGeom>
              <a:avLst/>
              <a:gdLst>
                <a:gd name="T0" fmla="*/ 13 w 14"/>
                <a:gd name="T1" fmla="*/ 0 h 63"/>
                <a:gd name="T2" fmla="*/ 14 w 14"/>
                <a:gd name="T3" fmla="*/ 55 h 63"/>
                <a:gd name="T4" fmla="*/ 2 w 14"/>
                <a:gd name="T5" fmla="*/ 63 h 63"/>
                <a:gd name="T6" fmla="*/ 0 w 14"/>
                <a:gd name="T7" fmla="*/ 8 h 63"/>
                <a:gd name="T8" fmla="*/ 13 w 14"/>
                <a:gd name="T9" fmla="*/ 0 h 63"/>
              </a:gdLst>
              <a:ahLst/>
              <a:cxnLst>
                <a:cxn ang="0">
                  <a:pos x="T0" y="T1"/>
                </a:cxn>
                <a:cxn ang="0">
                  <a:pos x="T2" y="T3"/>
                </a:cxn>
                <a:cxn ang="0">
                  <a:pos x="T4" y="T5"/>
                </a:cxn>
                <a:cxn ang="0">
                  <a:pos x="T6" y="T7"/>
                </a:cxn>
                <a:cxn ang="0">
                  <a:pos x="T8" y="T9"/>
                </a:cxn>
              </a:cxnLst>
              <a:rect l="0" t="0" r="r" b="b"/>
              <a:pathLst>
                <a:path w="14" h="63">
                  <a:moveTo>
                    <a:pt x="13" y="0"/>
                  </a:moveTo>
                  <a:lnTo>
                    <a:pt x="14" y="55"/>
                  </a:lnTo>
                  <a:lnTo>
                    <a:pt x="2" y="63"/>
                  </a:lnTo>
                  <a:lnTo>
                    <a:pt x="0" y="8"/>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5" name="Freeform 851"/>
            <p:cNvSpPr>
              <a:spLocks/>
            </p:cNvSpPr>
            <p:nvPr/>
          </p:nvSpPr>
          <p:spPr bwMode="auto">
            <a:xfrm>
              <a:off x="13469128" y="-612377"/>
              <a:ext cx="6350" cy="100013"/>
            </a:xfrm>
            <a:custGeom>
              <a:avLst/>
              <a:gdLst>
                <a:gd name="T0" fmla="*/ 2 w 4"/>
                <a:gd name="T1" fmla="*/ 0 h 63"/>
                <a:gd name="T2" fmla="*/ 4 w 4"/>
                <a:gd name="T3" fmla="*/ 55 h 63"/>
                <a:gd name="T4" fmla="*/ 1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1" y="63"/>
                  </a:lnTo>
                  <a:lnTo>
                    <a:pt x="0" y="8"/>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6" name="Freeform 852"/>
            <p:cNvSpPr>
              <a:spLocks/>
            </p:cNvSpPr>
            <p:nvPr/>
          </p:nvSpPr>
          <p:spPr bwMode="auto">
            <a:xfrm>
              <a:off x="13448491" y="-599677"/>
              <a:ext cx="22225" cy="101600"/>
            </a:xfrm>
            <a:custGeom>
              <a:avLst/>
              <a:gdLst>
                <a:gd name="T0" fmla="*/ 13 w 14"/>
                <a:gd name="T1" fmla="*/ 0 h 64"/>
                <a:gd name="T2" fmla="*/ 14 w 14"/>
                <a:gd name="T3" fmla="*/ 55 h 64"/>
                <a:gd name="T4" fmla="*/ 2 w 14"/>
                <a:gd name="T5" fmla="*/ 64 h 64"/>
                <a:gd name="T6" fmla="*/ 0 w 14"/>
                <a:gd name="T7" fmla="*/ 9 h 64"/>
                <a:gd name="T8" fmla="*/ 13 w 14"/>
                <a:gd name="T9" fmla="*/ 0 h 64"/>
              </a:gdLst>
              <a:ahLst/>
              <a:cxnLst>
                <a:cxn ang="0">
                  <a:pos x="T0" y="T1"/>
                </a:cxn>
                <a:cxn ang="0">
                  <a:pos x="T2" y="T3"/>
                </a:cxn>
                <a:cxn ang="0">
                  <a:pos x="T4" y="T5"/>
                </a:cxn>
                <a:cxn ang="0">
                  <a:pos x="T6" y="T7"/>
                </a:cxn>
                <a:cxn ang="0">
                  <a:pos x="T8" y="T9"/>
                </a:cxn>
              </a:cxnLst>
              <a:rect l="0" t="0" r="r" b="b"/>
              <a:pathLst>
                <a:path w="14" h="64">
                  <a:moveTo>
                    <a:pt x="13" y="0"/>
                  </a:moveTo>
                  <a:lnTo>
                    <a:pt x="14" y="55"/>
                  </a:lnTo>
                  <a:lnTo>
                    <a:pt x="2" y="64"/>
                  </a:lnTo>
                  <a:lnTo>
                    <a:pt x="0" y="9"/>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7" name="Freeform 853"/>
            <p:cNvSpPr>
              <a:spLocks/>
            </p:cNvSpPr>
            <p:nvPr/>
          </p:nvSpPr>
          <p:spPr bwMode="auto">
            <a:xfrm>
              <a:off x="13419916" y="-585390"/>
              <a:ext cx="31750" cy="111125"/>
            </a:xfrm>
            <a:custGeom>
              <a:avLst/>
              <a:gdLst>
                <a:gd name="T0" fmla="*/ 18 w 20"/>
                <a:gd name="T1" fmla="*/ 0 h 70"/>
                <a:gd name="T2" fmla="*/ 20 w 20"/>
                <a:gd name="T3" fmla="*/ 55 h 70"/>
                <a:gd name="T4" fmla="*/ 2 w 20"/>
                <a:gd name="T5" fmla="*/ 70 h 70"/>
                <a:gd name="T6" fmla="*/ 0 w 20"/>
                <a:gd name="T7" fmla="*/ 15 h 70"/>
                <a:gd name="T8" fmla="*/ 18 w 20"/>
                <a:gd name="T9" fmla="*/ 0 h 70"/>
              </a:gdLst>
              <a:ahLst/>
              <a:cxnLst>
                <a:cxn ang="0">
                  <a:pos x="T0" y="T1"/>
                </a:cxn>
                <a:cxn ang="0">
                  <a:pos x="T2" y="T3"/>
                </a:cxn>
                <a:cxn ang="0">
                  <a:pos x="T4" y="T5"/>
                </a:cxn>
                <a:cxn ang="0">
                  <a:pos x="T6" y="T7"/>
                </a:cxn>
                <a:cxn ang="0">
                  <a:pos x="T8" y="T9"/>
                </a:cxn>
              </a:cxnLst>
              <a:rect l="0" t="0" r="r" b="b"/>
              <a:pathLst>
                <a:path w="20" h="70">
                  <a:moveTo>
                    <a:pt x="18" y="0"/>
                  </a:moveTo>
                  <a:lnTo>
                    <a:pt x="20" y="55"/>
                  </a:lnTo>
                  <a:lnTo>
                    <a:pt x="2" y="70"/>
                  </a:lnTo>
                  <a:lnTo>
                    <a:pt x="0" y="15"/>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8" name="Freeform 854"/>
            <p:cNvSpPr>
              <a:spLocks/>
            </p:cNvSpPr>
            <p:nvPr/>
          </p:nvSpPr>
          <p:spPr bwMode="auto">
            <a:xfrm>
              <a:off x="13400866" y="-561577"/>
              <a:ext cx="22225" cy="96838"/>
            </a:xfrm>
            <a:custGeom>
              <a:avLst/>
              <a:gdLst>
                <a:gd name="T0" fmla="*/ 12 w 14"/>
                <a:gd name="T1" fmla="*/ 0 h 61"/>
                <a:gd name="T2" fmla="*/ 14 w 14"/>
                <a:gd name="T3" fmla="*/ 55 h 61"/>
                <a:gd name="T4" fmla="*/ 1 w 14"/>
                <a:gd name="T5" fmla="*/ 61 h 61"/>
                <a:gd name="T6" fmla="*/ 0 w 14"/>
                <a:gd name="T7" fmla="*/ 6 h 61"/>
                <a:gd name="T8" fmla="*/ 12 w 14"/>
                <a:gd name="T9" fmla="*/ 0 h 61"/>
              </a:gdLst>
              <a:ahLst/>
              <a:cxnLst>
                <a:cxn ang="0">
                  <a:pos x="T0" y="T1"/>
                </a:cxn>
                <a:cxn ang="0">
                  <a:pos x="T2" y="T3"/>
                </a:cxn>
                <a:cxn ang="0">
                  <a:pos x="T4" y="T5"/>
                </a:cxn>
                <a:cxn ang="0">
                  <a:pos x="T6" y="T7"/>
                </a:cxn>
                <a:cxn ang="0">
                  <a:pos x="T8" y="T9"/>
                </a:cxn>
              </a:cxnLst>
              <a:rect l="0" t="0" r="r" b="b"/>
              <a:pathLst>
                <a:path w="14" h="61">
                  <a:moveTo>
                    <a:pt x="12" y="0"/>
                  </a:moveTo>
                  <a:lnTo>
                    <a:pt x="14" y="55"/>
                  </a:lnTo>
                  <a:lnTo>
                    <a:pt x="1" y="61"/>
                  </a:lnTo>
                  <a:lnTo>
                    <a:pt x="0" y="6"/>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9" name="Freeform 855"/>
            <p:cNvSpPr>
              <a:spLocks/>
            </p:cNvSpPr>
            <p:nvPr/>
          </p:nvSpPr>
          <p:spPr bwMode="auto">
            <a:xfrm>
              <a:off x="13367528" y="-552052"/>
              <a:ext cx="34925" cy="93663"/>
            </a:xfrm>
            <a:custGeom>
              <a:avLst/>
              <a:gdLst>
                <a:gd name="T0" fmla="*/ 21 w 22"/>
                <a:gd name="T1" fmla="*/ 0 h 59"/>
                <a:gd name="T2" fmla="*/ 22 w 22"/>
                <a:gd name="T3" fmla="*/ 55 h 59"/>
                <a:gd name="T4" fmla="*/ 2 w 22"/>
                <a:gd name="T5" fmla="*/ 59 h 59"/>
                <a:gd name="T6" fmla="*/ 0 w 22"/>
                <a:gd name="T7" fmla="*/ 4 h 59"/>
                <a:gd name="T8" fmla="*/ 21 w 22"/>
                <a:gd name="T9" fmla="*/ 0 h 59"/>
              </a:gdLst>
              <a:ahLst/>
              <a:cxnLst>
                <a:cxn ang="0">
                  <a:pos x="T0" y="T1"/>
                </a:cxn>
                <a:cxn ang="0">
                  <a:pos x="T2" y="T3"/>
                </a:cxn>
                <a:cxn ang="0">
                  <a:pos x="T4" y="T5"/>
                </a:cxn>
                <a:cxn ang="0">
                  <a:pos x="T6" y="T7"/>
                </a:cxn>
                <a:cxn ang="0">
                  <a:pos x="T8" y="T9"/>
                </a:cxn>
              </a:cxnLst>
              <a:rect l="0" t="0" r="r" b="b"/>
              <a:pathLst>
                <a:path w="22" h="59">
                  <a:moveTo>
                    <a:pt x="21" y="0"/>
                  </a:moveTo>
                  <a:lnTo>
                    <a:pt x="22" y="55"/>
                  </a:lnTo>
                  <a:lnTo>
                    <a:pt x="2" y="59"/>
                  </a:lnTo>
                  <a:lnTo>
                    <a:pt x="0" y="4"/>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0" name="Freeform 856"/>
            <p:cNvSpPr>
              <a:spLocks/>
            </p:cNvSpPr>
            <p:nvPr/>
          </p:nvSpPr>
          <p:spPr bwMode="auto">
            <a:xfrm>
              <a:off x="13331016" y="-545702"/>
              <a:ext cx="39688" cy="103188"/>
            </a:xfrm>
            <a:custGeom>
              <a:avLst/>
              <a:gdLst>
                <a:gd name="T0" fmla="*/ 23 w 25"/>
                <a:gd name="T1" fmla="*/ 0 h 65"/>
                <a:gd name="T2" fmla="*/ 25 w 25"/>
                <a:gd name="T3" fmla="*/ 55 h 65"/>
                <a:gd name="T4" fmla="*/ 1 w 25"/>
                <a:gd name="T5" fmla="*/ 65 h 65"/>
                <a:gd name="T6" fmla="*/ 0 w 25"/>
                <a:gd name="T7" fmla="*/ 10 h 65"/>
                <a:gd name="T8" fmla="*/ 23 w 25"/>
                <a:gd name="T9" fmla="*/ 0 h 65"/>
              </a:gdLst>
              <a:ahLst/>
              <a:cxnLst>
                <a:cxn ang="0">
                  <a:pos x="T0" y="T1"/>
                </a:cxn>
                <a:cxn ang="0">
                  <a:pos x="T2" y="T3"/>
                </a:cxn>
                <a:cxn ang="0">
                  <a:pos x="T4" y="T5"/>
                </a:cxn>
                <a:cxn ang="0">
                  <a:pos x="T6" y="T7"/>
                </a:cxn>
                <a:cxn ang="0">
                  <a:pos x="T8" y="T9"/>
                </a:cxn>
              </a:cxnLst>
              <a:rect l="0" t="0" r="r" b="b"/>
              <a:pathLst>
                <a:path w="25" h="65">
                  <a:moveTo>
                    <a:pt x="23" y="0"/>
                  </a:moveTo>
                  <a:lnTo>
                    <a:pt x="25" y="55"/>
                  </a:lnTo>
                  <a:lnTo>
                    <a:pt x="1" y="65"/>
                  </a:lnTo>
                  <a:lnTo>
                    <a:pt x="0" y="10"/>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1" name="Freeform 857"/>
            <p:cNvSpPr>
              <a:spLocks/>
            </p:cNvSpPr>
            <p:nvPr/>
          </p:nvSpPr>
          <p:spPr bwMode="auto">
            <a:xfrm>
              <a:off x="14964553" y="-577452"/>
              <a:ext cx="9525" cy="96838"/>
            </a:xfrm>
            <a:custGeom>
              <a:avLst/>
              <a:gdLst>
                <a:gd name="T0" fmla="*/ 4 w 6"/>
                <a:gd name="T1" fmla="*/ 0 h 61"/>
                <a:gd name="T2" fmla="*/ 6 w 6"/>
                <a:gd name="T3" fmla="*/ 55 h 61"/>
                <a:gd name="T4" fmla="*/ 2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2" y="61"/>
                  </a:lnTo>
                  <a:lnTo>
                    <a:pt x="0" y="6"/>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2" name="Freeform 858"/>
            <p:cNvSpPr>
              <a:spLocks/>
            </p:cNvSpPr>
            <p:nvPr/>
          </p:nvSpPr>
          <p:spPr bwMode="auto">
            <a:xfrm>
              <a:off x="13762816" y="-479027"/>
              <a:ext cx="25400" cy="98425"/>
            </a:xfrm>
            <a:custGeom>
              <a:avLst/>
              <a:gdLst>
                <a:gd name="T0" fmla="*/ 15 w 16"/>
                <a:gd name="T1" fmla="*/ 7 h 62"/>
                <a:gd name="T2" fmla="*/ 16 w 16"/>
                <a:gd name="T3" fmla="*/ 62 h 62"/>
                <a:gd name="T4" fmla="*/ 2 w 16"/>
                <a:gd name="T5" fmla="*/ 56 h 62"/>
                <a:gd name="T6" fmla="*/ 0 w 16"/>
                <a:gd name="T7" fmla="*/ 0 h 62"/>
                <a:gd name="T8" fmla="*/ 15 w 16"/>
                <a:gd name="T9" fmla="*/ 7 h 62"/>
              </a:gdLst>
              <a:ahLst/>
              <a:cxnLst>
                <a:cxn ang="0">
                  <a:pos x="T0" y="T1"/>
                </a:cxn>
                <a:cxn ang="0">
                  <a:pos x="T2" y="T3"/>
                </a:cxn>
                <a:cxn ang="0">
                  <a:pos x="T4" y="T5"/>
                </a:cxn>
                <a:cxn ang="0">
                  <a:pos x="T6" y="T7"/>
                </a:cxn>
                <a:cxn ang="0">
                  <a:pos x="T8" y="T9"/>
                </a:cxn>
              </a:cxnLst>
              <a:rect l="0" t="0" r="r" b="b"/>
              <a:pathLst>
                <a:path w="16" h="62">
                  <a:moveTo>
                    <a:pt x="15" y="7"/>
                  </a:moveTo>
                  <a:lnTo>
                    <a:pt x="16" y="62"/>
                  </a:lnTo>
                  <a:lnTo>
                    <a:pt x="2" y="56"/>
                  </a:lnTo>
                  <a:lnTo>
                    <a:pt x="0" y="0"/>
                  </a:lnTo>
                  <a:lnTo>
                    <a:pt x="15"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3" name="Freeform 859"/>
            <p:cNvSpPr>
              <a:spLocks/>
            </p:cNvSpPr>
            <p:nvPr/>
          </p:nvSpPr>
          <p:spPr bwMode="auto">
            <a:xfrm>
              <a:off x="13786628" y="-467915"/>
              <a:ext cx="3175" cy="100013"/>
            </a:xfrm>
            <a:custGeom>
              <a:avLst/>
              <a:gdLst>
                <a:gd name="T0" fmla="*/ 1 w 2"/>
                <a:gd name="T1" fmla="*/ 8 h 63"/>
                <a:gd name="T2" fmla="*/ 2 w 2"/>
                <a:gd name="T3" fmla="*/ 63 h 63"/>
                <a:gd name="T4" fmla="*/ 1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1"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4" name="Freeform 860"/>
            <p:cNvSpPr>
              <a:spLocks/>
            </p:cNvSpPr>
            <p:nvPr/>
          </p:nvSpPr>
          <p:spPr bwMode="auto">
            <a:xfrm>
              <a:off x="14820091" y="-493315"/>
              <a:ext cx="9525" cy="100013"/>
            </a:xfrm>
            <a:custGeom>
              <a:avLst/>
              <a:gdLst>
                <a:gd name="T0" fmla="*/ 4 w 6"/>
                <a:gd name="T1" fmla="*/ 0 h 63"/>
                <a:gd name="T2" fmla="*/ 6 w 6"/>
                <a:gd name="T3" fmla="*/ 56 h 63"/>
                <a:gd name="T4" fmla="*/ 1 w 6"/>
                <a:gd name="T5" fmla="*/ 63 h 63"/>
                <a:gd name="T6" fmla="*/ 0 w 6"/>
                <a:gd name="T7" fmla="*/ 8 h 63"/>
                <a:gd name="T8" fmla="*/ 4 w 6"/>
                <a:gd name="T9" fmla="*/ 0 h 63"/>
              </a:gdLst>
              <a:ahLst/>
              <a:cxnLst>
                <a:cxn ang="0">
                  <a:pos x="T0" y="T1"/>
                </a:cxn>
                <a:cxn ang="0">
                  <a:pos x="T2" y="T3"/>
                </a:cxn>
                <a:cxn ang="0">
                  <a:pos x="T4" y="T5"/>
                </a:cxn>
                <a:cxn ang="0">
                  <a:pos x="T6" y="T7"/>
                </a:cxn>
                <a:cxn ang="0">
                  <a:pos x="T8" y="T9"/>
                </a:cxn>
              </a:cxnLst>
              <a:rect l="0" t="0" r="r" b="b"/>
              <a:pathLst>
                <a:path w="6" h="63">
                  <a:moveTo>
                    <a:pt x="4" y="0"/>
                  </a:moveTo>
                  <a:lnTo>
                    <a:pt x="6" y="56"/>
                  </a:lnTo>
                  <a:lnTo>
                    <a:pt x="1" y="63"/>
                  </a:lnTo>
                  <a:lnTo>
                    <a:pt x="0" y="8"/>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5" name="Freeform 861"/>
            <p:cNvSpPr>
              <a:spLocks/>
            </p:cNvSpPr>
            <p:nvPr/>
          </p:nvSpPr>
          <p:spPr bwMode="auto">
            <a:xfrm>
              <a:off x="13788216" y="-455215"/>
              <a:ext cx="3175" cy="101600"/>
            </a:xfrm>
            <a:custGeom>
              <a:avLst/>
              <a:gdLst>
                <a:gd name="T0" fmla="*/ 0 w 2"/>
                <a:gd name="T1" fmla="*/ 9 h 64"/>
                <a:gd name="T2" fmla="*/ 2 w 2"/>
                <a:gd name="T3" fmla="*/ 64 h 64"/>
                <a:gd name="T4" fmla="*/ 1 w 2"/>
                <a:gd name="T5" fmla="*/ 55 h 64"/>
                <a:gd name="T6" fmla="*/ 0 w 2"/>
                <a:gd name="T7" fmla="*/ 0 h 64"/>
                <a:gd name="T8" fmla="*/ 0 w 2"/>
                <a:gd name="T9" fmla="*/ 9 h 64"/>
              </a:gdLst>
              <a:ahLst/>
              <a:cxnLst>
                <a:cxn ang="0">
                  <a:pos x="T0" y="T1"/>
                </a:cxn>
                <a:cxn ang="0">
                  <a:pos x="T2" y="T3"/>
                </a:cxn>
                <a:cxn ang="0">
                  <a:pos x="T4" y="T5"/>
                </a:cxn>
                <a:cxn ang="0">
                  <a:pos x="T6" y="T7"/>
                </a:cxn>
                <a:cxn ang="0">
                  <a:pos x="T8" y="T9"/>
                </a:cxn>
              </a:cxnLst>
              <a:rect l="0" t="0" r="r" b="b"/>
              <a:pathLst>
                <a:path w="2" h="64">
                  <a:moveTo>
                    <a:pt x="0" y="9"/>
                  </a:moveTo>
                  <a:lnTo>
                    <a:pt x="2" y="64"/>
                  </a:lnTo>
                  <a:lnTo>
                    <a:pt x="1" y="55"/>
                  </a:lnTo>
                  <a:lnTo>
                    <a:pt x="0" y="0"/>
                  </a:lnTo>
                  <a:lnTo>
                    <a:pt x="0"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6" name="Freeform 862"/>
            <p:cNvSpPr>
              <a:spLocks/>
            </p:cNvSpPr>
            <p:nvPr/>
          </p:nvSpPr>
          <p:spPr bwMode="auto">
            <a:xfrm>
              <a:off x="14442266" y="-458390"/>
              <a:ext cx="3175" cy="96838"/>
            </a:xfrm>
            <a:custGeom>
              <a:avLst/>
              <a:gdLst>
                <a:gd name="T0" fmla="*/ 0 w 2"/>
                <a:gd name="T1" fmla="*/ 0 h 61"/>
                <a:gd name="T2" fmla="*/ 2 w 2"/>
                <a:gd name="T3" fmla="*/ 55 h 61"/>
                <a:gd name="T4" fmla="*/ 1 w 2"/>
                <a:gd name="T5" fmla="*/ 61 h 61"/>
                <a:gd name="T6" fmla="*/ 0 w 2"/>
                <a:gd name="T7" fmla="*/ 6 h 61"/>
                <a:gd name="T8" fmla="*/ 0 w 2"/>
                <a:gd name="T9" fmla="*/ 0 h 61"/>
              </a:gdLst>
              <a:ahLst/>
              <a:cxnLst>
                <a:cxn ang="0">
                  <a:pos x="T0" y="T1"/>
                </a:cxn>
                <a:cxn ang="0">
                  <a:pos x="T2" y="T3"/>
                </a:cxn>
                <a:cxn ang="0">
                  <a:pos x="T4" y="T5"/>
                </a:cxn>
                <a:cxn ang="0">
                  <a:pos x="T6" y="T7"/>
                </a:cxn>
                <a:cxn ang="0">
                  <a:pos x="T8" y="T9"/>
                </a:cxn>
              </a:cxnLst>
              <a:rect l="0" t="0" r="r" b="b"/>
              <a:pathLst>
                <a:path w="2" h="61">
                  <a:moveTo>
                    <a:pt x="0" y="0"/>
                  </a:moveTo>
                  <a:lnTo>
                    <a:pt x="2" y="55"/>
                  </a:lnTo>
                  <a:lnTo>
                    <a:pt x="1" y="61"/>
                  </a:lnTo>
                  <a:lnTo>
                    <a:pt x="0" y="6"/>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7" name="Freeform 863"/>
            <p:cNvSpPr>
              <a:spLocks/>
            </p:cNvSpPr>
            <p:nvPr/>
          </p:nvSpPr>
          <p:spPr bwMode="auto">
            <a:xfrm>
              <a:off x="13783453" y="-431402"/>
              <a:ext cx="11113" cy="98425"/>
            </a:xfrm>
            <a:custGeom>
              <a:avLst/>
              <a:gdLst>
                <a:gd name="T0" fmla="*/ 7 w 7"/>
                <a:gd name="T1" fmla="*/ 7 h 62"/>
                <a:gd name="T2" fmla="*/ 7 w 7"/>
                <a:gd name="T3" fmla="*/ 62 h 62"/>
                <a:gd name="T4" fmla="*/ 1 w 7"/>
                <a:gd name="T5" fmla="*/ 55 h 62"/>
                <a:gd name="T6" fmla="*/ 0 w 7"/>
                <a:gd name="T7" fmla="*/ 0 h 62"/>
                <a:gd name="T8" fmla="*/ 7 w 7"/>
                <a:gd name="T9" fmla="*/ 7 h 62"/>
              </a:gdLst>
              <a:ahLst/>
              <a:cxnLst>
                <a:cxn ang="0">
                  <a:pos x="T0" y="T1"/>
                </a:cxn>
                <a:cxn ang="0">
                  <a:pos x="T2" y="T3"/>
                </a:cxn>
                <a:cxn ang="0">
                  <a:pos x="T4" y="T5"/>
                </a:cxn>
                <a:cxn ang="0">
                  <a:pos x="T6" y="T7"/>
                </a:cxn>
                <a:cxn ang="0">
                  <a:pos x="T8" y="T9"/>
                </a:cxn>
              </a:cxnLst>
              <a:rect l="0" t="0" r="r" b="b"/>
              <a:pathLst>
                <a:path w="7" h="62">
                  <a:moveTo>
                    <a:pt x="7" y="7"/>
                  </a:moveTo>
                  <a:lnTo>
                    <a:pt x="7" y="62"/>
                  </a:lnTo>
                  <a:lnTo>
                    <a:pt x="1" y="55"/>
                  </a:lnTo>
                  <a:lnTo>
                    <a:pt x="0" y="0"/>
                  </a:lnTo>
                  <a:lnTo>
                    <a:pt x="7"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8" name="Freeform 864"/>
            <p:cNvSpPr>
              <a:spLocks/>
            </p:cNvSpPr>
            <p:nvPr/>
          </p:nvSpPr>
          <p:spPr bwMode="auto">
            <a:xfrm>
              <a:off x="13788216" y="-407590"/>
              <a:ext cx="34925" cy="106363"/>
            </a:xfrm>
            <a:custGeom>
              <a:avLst/>
              <a:gdLst>
                <a:gd name="T0" fmla="*/ 20 w 22"/>
                <a:gd name="T1" fmla="*/ 12 h 67"/>
                <a:gd name="T2" fmla="*/ 22 w 22"/>
                <a:gd name="T3" fmla="*/ 67 h 67"/>
                <a:gd name="T4" fmla="*/ 1 w 22"/>
                <a:gd name="T5" fmla="*/ 55 h 67"/>
                <a:gd name="T6" fmla="*/ 0 w 22"/>
                <a:gd name="T7" fmla="*/ 0 h 67"/>
                <a:gd name="T8" fmla="*/ 20 w 22"/>
                <a:gd name="T9" fmla="*/ 12 h 67"/>
              </a:gdLst>
              <a:ahLst/>
              <a:cxnLst>
                <a:cxn ang="0">
                  <a:pos x="T0" y="T1"/>
                </a:cxn>
                <a:cxn ang="0">
                  <a:pos x="T2" y="T3"/>
                </a:cxn>
                <a:cxn ang="0">
                  <a:pos x="T4" y="T5"/>
                </a:cxn>
                <a:cxn ang="0">
                  <a:pos x="T6" y="T7"/>
                </a:cxn>
                <a:cxn ang="0">
                  <a:pos x="T8" y="T9"/>
                </a:cxn>
              </a:cxnLst>
              <a:rect l="0" t="0" r="r" b="b"/>
              <a:pathLst>
                <a:path w="22" h="67">
                  <a:moveTo>
                    <a:pt x="20" y="12"/>
                  </a:moveTo>
                  <a:lnTo>
                    <a:pt x="22" y="67"/>
                  </a:lnTo>
                  <a:lnTo>
                    <a:pt x="1" y="55"/>
                  </a:lnTo>
                  <a:lnTo>
                    <a:pt x="0" y="0"/>
                  </a:lnTo>
                  <a:lnTo>
                    <a:pt x="20" y="1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9" name="Freeform 865"/>
            <p:cNvSpPr>
              <a:spLocks/>
            </p:cNvSpPr>
            <p:nvPr/>
          </p:nvSpPr>
          <p:spPr bwMode="auto">
            <a:xfrm>
              <a:off x="13819966" y="-388540"/>
              <a:ext cx="4763" cy="100013"/>
            </a:xfrm>
            <a:custGeom>
              <a:avLst/>
              <a:gdLst>
                <a:gd name="T0" fmla="*/ 1 w 3"/>
                <a:gd name="T1" fmla="*/ 8 h 63"/>
                <a:gd name="T2" fmla="*/ 3 w 3"/>
                <a:gd name="T3" fmla="*/ 63 h 63"/>
                <a:gd name="T4" fmla="*/ 2 w 3"/>
                <a:gd name="T5" fmla="*/ 55 h 63"/>
                <a:gd name="T6" fmla="*/ 0 w 3"/>
                <a:gd name="T7" fmla="*/ 0 h 63"/>
                <a:gd name="T8" fmla="*/ 1 w 3"/>
                <a:gd name="T9" fmla="*/ 8 h 63"/>
              </a:gdLst>
              <a:ahLst/>
              <a:cxnLst>
                <a:cxn ang="0">
                  <a:pos x="T0" y="T1"/>
                </a:cxn>
                <a:cxn ang="0">
                  <a:pos x="T2" y="T3"/>
                </a:cxn>
                <a:cxn ang="0">
                  <a:pos x="T4" y="T5"/>
                </a:cxn>
                <a:cxn ang="0">
                  <a:pos x="T6" y="T7"/>
                </a:cxn>
                <a:cxn ang="0">
                  <a:pos x="T8" y="T9"/>
                </a:cxn>
              </a:cxnLst>
              <a:rect l="0" t="0" r="r" b="b"/>
              <a:pathLst>
                <a:path w="3" h="63">
                  <a:moveTo>
                    <a:pt x="1" y="8"/>
                  </a:moveTo>
                  <a:lnTo>
                    <a:pt x="3" y="63"/>
                  </a:lnTo>
                  <a:lnTo>
                    <a:pt x="2"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0" name="Freeform 866"/>
            <p:cNvSpPr>
              <a:spLocks/>
            </p:cNvSpPr>
            <p:nvPr/>
          </p:nvSpPr>
          <p:spPr bwMode="auto">
            <a:xfrm>
              <a:off x="13821553" y="-375840"/>
              <a:ext cx="12700" cy="95250"/>
            </a:xfrm>
            <a:custGeom>
              <a:avLst/>
              <a:gdLst>
                <a:gd name="T0" fmla="*/ 6 w 8"/>
                <a:gd name="T1" fmla="*/ 5 h 60"/>
                <a:gd name="T2" fmla="*/ 8 w 8"/>
                <a:gd name="T3" fmla="*/ 60 h 60"/>
                <a:gd name="T4" fmla="*/ 2 w 8"/>
                <a:gd name="T5" fmla="*/ 55 h 60"/>
                <a:gd name="T6" fmla="*/ 0 w 8"/>
                <a:gd name="T7" fmla="*/ 0 h 60"/>
                <a:gd name="T8" fmla="*/ 6 w 8"/>
                <a:gd name="T9" fmla="*/ 5 h 60"/>
              </a:gdLst>
              <a:ahLst/>
              <a:cxnLst>
                <a:cxn ang="0">
                  <a:pos x="T0" y="T1"/>
                </a:cxn>
                <a:cxn ang="0">
                  <a:pos x="T2" y="T3"/>
                </a:cxn>
                <a:cxn ang="0">
                  <a:pos x="T4" y="T5"/>
                </a:cxn>
                <a:cxn ang="0">
                  <a:pos x="T6" y="T7"/>
                </a:cxn>
                <a:cxn ang="0">
                  <a:pos x="T8" y="T9"/>
                </a:cxn>
              </a:cxnLst>
              <a:rect l="0" t="0" r="r" b="b"/>
              <a:pathLst>
                <a:path w="8" h="60">
                  <a:moveTo>
                    <a:pt x="6" y="5"/>
                  </a:moveTo>
                  <a:lnTo>
                    <a:pt x="8" y="60"/>
                  </a:lnTo>
                  <a:lnTo>
                    <a:pt x="2" y="55"/>
                  </a:lnTo>
                  <a:lnTo>
                    <a:pt x="0" y="0"/>
                  </a:lnTo>
                  <a:lnTo>
                    <a:pt x="6"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1" name="Freeform 867"/>
            <p:cNvSpPr>
              <a:spLocks/>
            </p:cNvSpPr>
            <p:nvPr/>
          </p:nvSpPr>
          <p:spPr bwMode="auto">
            <a:xfrm>
              <a:off x="13807266" y="-361552"/>
              <a:ext cx="15875" cy="103188"/>
            </a:xfrm>
            <a:custGeom>
              <a:avLst/>
              <a:gdLst>
                <a:gd name="T0" fmla="*/ 8 w 10"/>
                <a:gd name="T1" fmla="*/ 0 h 65"/>
                <a:gd name="T2" fmla="*/ 10 w 10"/>
                <a:gd name="T3" fmla="*/ 56 h 65"/>
                <a:gd name="T4" fmla="*/ 1 w 10"/>
                <a:gd name="T5" fmla="*/ 65 h 65"/>
                <a:gd name="T6" fmla="*/ 0 w 10"/>
                <a:gd name="T7" fmla="*/ 10 h 65"/>
                <a:gd name="T8" fmla="*/ 8 w 10"/>
                <a:gd name="T9" fmla="*/ 0 h 65"/>
              </a:gdLst>
              <a:ahLst/>
              <a:cxnLst>
                <a:cxn ang="0">
                  <a:pos x="T0" y="T1"/>
                </a:cxn>
                <a:cxn ang="0">
                  <a:pos x="T2" y="T3"/>
                </a:cxn>
                <a:cxn ang="0">
                  <a:pos x="T4" y="T5"/>
                </a:cxn>
                <a:cxn ang="0">
                  <a:pos x="T6" y="T7"/>
                </a:cxn>
                <a:cxn ang="0">
                  <a:pos x="T8" y="T9"/>
                </a:cxn>
              </a:cxnLst>
              <a:rect l="0" t="0" r="r" b="b"/>
              <a:pathLst>
                <a:path w="10" h="65">
                  <a:moveTo>
                    <a:pt x="8" y="0"/>
                  </a:moveTo>
                  <a:lnTo>
                    <a:pt x="10" y="56"/>
                  </a:lnTo>
                  <a:lnTo>
                    <a:pt x="1" y="65"/>
                  </a:lnTo>
                  <a:lnTo>
                    <a:pt x="0" y="1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2" name="Freeform 868"/>
            <p:cNvSpPr>
              <a:spLocks/>
            </p:cNvSpPr>
            <p:nvPr/>
          </p:nvSpPr>
          <p:spPr bwMode="auto">
            <a:xfrm>
              <a:off x="13907278" y="-340915"/>
              <a:ext cx="14288" cy="90488"/>
            </a:xfrm>
            <a:custGeom>
              <a:avLst/>
              <a:gdLst>
                <a:gd name="T0" fmla="*/ 7 w 9"/>
                <a:gd name="T1" fmla="*/ 2 h 57"/>
                <a:gd name="T2" fmla="*/ 9 w 9"/>
                <a:gd name="T3" fmla="*/ 57 h 57"/>
                <a:gd name="T4" fmla="*/ 1 w 9"/>
                <a:gd name="T5" fmla="*/ 55 h 57"/>
                <a:gd name="T6" fmla="*/ 0 w 9"/>
                <a:gd name="T7" fmla="*/ 0 h 57"/>
                <a:gd name="T8" fmla="*/ 7 w 9"/>
                <a:gd name="T9" fmla="*/ 2 h 57"/>
              </a:gdLst>
              <a:ahLst/>
              <a:cxnLst>
                <a:cxn ang="0">
                  <a:pos x="T0" y="T1"/>
                </a:cxn>
                <a:cxn ang="0">
                  <a:pos x="T2" y="T3"/>
                </a:cxn>
                <a:cxn ang="0">
                  <a:pos x="T4" y="T5"/>
                </a:cxn>
                <a:cxn ang="0">
                  <a:pos x="T6" y="T7"/>
                </a:cxn>
                <a:cxn ang="0">
                  <a:pos x="T8" y="T9"/>
                </a:cxn>
              </a:cxnLst>
              <a:rect l="0" t="0" r="r" b="b"/>
              <a:pathLst>
                <a:path w="9" h="57">
                  <a:moveTo>
                    <a:pt x="7" y="2"/>
                  </a:moveTo>
                  <a:lnTo>
                    <a:pt x="9" y="57"/>
                  </a:lnTo>
                  <a:lnTo>
                    <a:pt x="1" y="55"/>
                  </a:lnTo>
                  <a:lnTo>
                    <a:pt x="0" y="0"/>
                  </a:lnTo>
                  <a:lnTo>
                    <a:pt x="7"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3" name="Freeform 869"/>
            <p:cNvSpPr>
              <a:spLocks/>
            </p:cNvSpPr>
            <p:nvPr/>
          </p:nvSpPr>
          <p:spPr bwMode="auto">
            <a:xfrm>
              <a:off x="13337366" y="-1191815"/>
              <a:ext cx="1885950" cy="896938"/>
            </a:xfrm>
            <a:custGeom>
              <a:avLst/>
              <a:gdLst>
                <a:gd name="T0" fmla="*/ 855 w 1188"/>
                <a:gd name="T1" fmla="*/ 23 h 565"/>
                <a:gd name="T2" fmla="*/ 916 w 1188"/>
                <a:gd name="T3" fmla="*/ 23 h 565"/>
                <a:gd name="T4" fmla="*/ 988 w 1188"/>
                <a:gd name="T5" fmla="*/ 51 h 565"/>
                <a:gd name="T6" fmla="*/ 1039 w 1188"/>
                <a:gd name="T7" fmla="*/ 60 h 565"/>
                <a:gd name="T8" fmla="*/ 1077 w 1188"/>
                <a:gd name="T9" fmla="*/ 87 h 565"/>
                <a:gd name="T10" fmla="*/ 1162 w 1188"/>
                <a:gd name="T11" fmla="*/ 96 h 565"/>
                <a:gd name="T12" fmla="*/ 1168 w 1188"/>
                <a:gd name="T13" fmla="*/ 125 h 565"/>
                <a:gd name="T14" fmla="*/ 1146 w 1188"/>
                <a:gd name="T15" fmla="*/ 144 h 565"/>
                <a:gd name="T16" fmla="*/ 1113 w 1188"/>
                <a:gd name="T17" fmla="*/ 171 h 565"/>
                <a:gd name="T18" fmla="*/ 1139 w 1188"/>
                <a:gd name="T19" fmla="*/ 207 h 565"/>
                <a:gd name="T20" fmla="*/ 1164 w 1188"/>
                <a:gd name="T21" fmla="*/ 271 h 565"/>
                <a:gd name="T22" fmla="*/ 1120 w 1188"/>
                <a:gd name="T23" fmla="*/ 315 h 565"/>
                <a:gd name="T24" fmla="*/ 1083 w 1188"/>
                <a:gd name="T25" fmla="*/ 345 h 565"/>
                <a:gd name="T26" fmla="*/ 1051 w 1188"/>
                <a:gd name="T27" fmla="*/ 367 h 565"/>
                <a:gd name="T28" fmla="*/ 1025 w 1188"/>
                <a:gd name="T29" fmla="*/ 400 h 565"/>
                <a:gd name="T30" fmla="*/ 961 w 1188"/>
                <a:gd name="T31" fmla="*/ 431 h 565"/>
                <a:gd name="T32" fmla="*/ 925 w 1188"/>
                <a:gd name="T33" fmla="*/ 461 h 565"/>
                <a:gd name="T34" fmla="*/ 830 w 1188"/>
                <a:gd name="T35" fmla="*/ 459 h 565"/>
                <a:gd name="T36" fmla="*/ 785 w 1188"/>
                <a:gd name="T37" fmla="*/ 460 h 565"/>
                <a:gd name="T38" fmla="*/ 737 w 1188"/>
                <a:gd name="T39" fmla="*/ 462 h 565"/>
                <a:gd name="T40" fmla="*/ 696 w 1188"/>
                <a:gd name="T41" fmla="*/ 468 h 565"/>
                <a:gd name="T42" fmla="*/ 642 w 1188"/>
                <a:gd name="T43" fmla="*/ 487 h 565"/>
                <a:gd name="T44" fmla="*/ 600 w 1188"/>
                <a:gd name="T45" fmla="*/ 496 h 565"/>
                <a:gd name="T46" fmla="*/ 544 w 1188"/>
                <a:gd name="T47" fmla="*/ 508 h 565"/>
                <a:gd name="T48" fmla="*/ 488 w 1188"/>
                <a:gd name="T49" fmla="*/ 528 h 565"/>
                <a:gd name="T50" fmla="*/ 418 w 1188"/>
                <a:gd name="T51" fmla="*/ 552 h 565"/>
                <a:gd name="T52" fmla="*/ 388 w 1188"/>
                <a:gd name="T53" fmla="*/ 554 h 565"/>
                <a:gd name="T54" fmla="*/ 359 w 1188"/>
                <a:gd name="T55" fmla="*/ 536 h 565"/>
                <a:gd name="T56" fmla="*/ 311 w 1188"/>
                <a:gd name="T57" fmla="*/ 519 h 565"/>
                <a:gd name="T58" fmla="*/ 288 w 1188"/>
                <a:gd name="T59" fmla="*/ 486 h 565"/>
                <a:gd name="T60" fmla="*/ 283 w 1188"/>
                <a:gd name="T61" fmla="*/ 456 h 565"/>
                <a:gd name="T62" fmla="*/ 192 w 1188"/>
                <a:gd name="T63" fmla="*/ 440 h 565"/>
                <a:gd name="T64" fmla="*/ 130 w 1188"/>
                <a:gd name="T65" fmla="*/ 428 h 565"/>
                <a:gd name="T66" fmla="*/ 63 w 1188"/>
                <a:gd name="T67" fmla="*/ 423 h 565"/>
                <a:gd name="T68" fmla="*/ 2 w 1188"/>
                <a:gd name="T69" fmla="*/ 417 h 565"/>
                <a:gd name="T70" fmla="*/ 76 w 1188"/>
                <a:gd name="T71" fmla="*/ 383 h 565"/>
                <a:gd name="T72" fmla="*/ 103 w 1188"/>
                <a:gd name="T73" fmla="*/ 347 h 565"/>
                <a:gd name="T74" fmla="*/ 164 w 1188"/>
                <a:gd name="T75" fmla="*/ 303 h 565"/>
                <a:gd name="T76" fmla="*/ 197 w 1188"/>
                <a:gd name="T77" fmla="*/ 262 h 565"/>
                <a:gd name="T78" fmla="*/ 236 w 1188"/>
                <a:gd name="T79" fmla="*/ 231 h 565"/>
                <a:gd name="T80" fmla="*/ 325 w 1188"/>
                <a:gd name="T81" fmla="*/ 213 h 565"/>
                <a:gd name="T82" fmla="*/ 377 w 1188"/>
                <a:gd name="T83" fmla="*/ 204 h 565"/>
                <a:gd name="T84" fmla="*/ 500 w 1188"/>
                <a:gd name="T85" fmla="*/ 199 h 565"/>
                <a:gd name="T86" fmla="*/ 525 w 1188"/>
                <a:gd name="T87" fmla="*/ 167 h 565"/>
                <a:gd name="T88" fmla="*/ 544 w 1188"/>
                <a:gd name="T89" fmla="*/ 131 h 565"/>
                <a:gd name="T90" fmla="*/ 532 w 1188"/>
                <a:gd name="T91" fmla="*/ 88 h 565"/>
                <a:gd name="T92" fmla="*/ 573 w 1188"/>
                <a:gd name="T93" fmla="*/ 60 h 565"/>
                <a:gd name="T94" fmla="*/ 585 w 1188"/>
                <a:gd name="T95" fmla="*/ 33 h 565"/>
                <a:gd name="T96" fmla="*/ 615 w 1188"/>
                <a:gd name="T97" fmla="*/ 20 h 565"/>
                <a:gd name="T98" fmla="*/ 632 w 1188"/>
                <a:gd name="T99" fmla="*/ 30 h 565"/>
                <a:gd name="T100" fmla="*/ 696 w 1188"/>
                <a:gd name="T101" fmla="*/ 33 h 565"/>
                <a:gd name="T102" fmla="*/ 787 w 1188"/>
                <a:gd name="T103" fmla="*/ 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8" h="565">
                  <a:moveTo>
                    <a:pt x="842" y="0"/>
                  </a:moveTo>
                  <a:lnTo>
                    <a:pt x="855" y="3"/>
                  </a:lnTo>
                  <a:lnTo>
                    <a:pt x="849" y="13"/>
                  </a:lnTo>
                  <a:lnTo>
                    <a:pt x="855" y="23"/>
                  </a:lnTo>
                  <a:lnTo>
                    <a:pt x="870" y="27"/>
                  </a:lnTo>
                  <a:lnTo>
                    <a:pt x="879" y="30"/>
                  </a:lnTo>
                  <a:lnTo>
                    <a:pt x="902" y="23"/>
                  </a:lnTo>
                  <a:lnTo>
                    <a:pt x="916" y="23"/>
                  </a:lnTo>
                  <a:lnTo>
                    <a:pt x="932" y="25"/>
                  </a:lnTo>
                  <a:lnTo>
                    <a:pt x="944" y="39"/>
                  </a:lnTo>
                  <a:lnTo>
                    <a:pt x="960" y="40"/>
                  </a:lnTo>
                  <a:lnTo>
                    <a:pt x="988" y="51"/>
                  </a:lnTo>
                  <a:lnTo>
                    <a:pt x="1002" y="54"/>
                  </a:lnTo>
                  <a:lnTo>
                    <a:pt x="1018" y="53"/>
                  </a:lnTo>
                  <a:lnTo>
                    <a:pt x="1036" y="55"/>
                  </a:lnTo>
                  <a:lnTo>
                    <a:pt x="1039" y="60"/>
                  </a:lnTo>
                  <a:lnTo>
                    <a:pt x="1054" y="65"/>
                  </a:lnTo>
                  <a:lnTo>
                    <a:pt x="1064" y="74"/>
                  </a:lnTo>
                  <a:lnTo>
                    <a:pt x="1066" y="82"/>
                  </a:lnTo>
                  <a:lnTo>
                    <a:pt x="1077" y="87"/>
                  </a:lnTo>
                  <a:lnTo>
                    <a:pt x="1099" y="83"/>
                  </a:lnTo>
                  <a:lnTo>
                    <a:pt x="1124" y="87"/>
                  </a:lnTo>
                  <a:lnTo>
                    <a:pt x="1144" y="93"/>
                  </a:lnTo>
                  <a:lnTo>
                    <a:pt x="1162" y="96"/>
                  </a:lnTo>
                  <a:lnTo>
                    <a:pt x="1185" y="104"/>
                  </a:lnTo>
                  <a:lnTo>
                    <a:pt x="1188" y="111"/>
                  </a:lnTo>
                  <a:lnTo>
                    <a:pt x="1180" y="118"/>
                  </a:lnTo>
                  <a:lnTo>
                    <a:pt x="1168" y="125"/>
                  </a:lnTo>
                  <a:lnTo>
                    <a:pt x="1162" y="130"/>
                  </a:lnTo>
                  <a:lnTo>
                    <a:pt x="1154" y="134"/>
                  </a:lnTo>
                  <a:lnTo>
                    <a:pt x="1150" y="135"/>
                  </a:lnTo>
                  <a:lnTo>
                    <a:pt x="1146" y="144"/>
                  </a:lnTo>
                  <a:lnTo>
                    <a:pt x="1144" y="147"/>
                  </a:lnTo>
                  <a:lnTo>
                    <a:pt x="1127" y="150"/>
                  </a:lnTo>
                  <a:lnTo>
                    <a:pt x="1114" y="167"/>
                  </a:lnTo>
                  <a:lnTo>
                    <a:pt x="1113" y="171"/>
                  </a:lnTo>
                  <a:lnTo>
                    <a:pt x="1119" y="176"/>
                  </a:lnTo>
                  <a:lnTo>
                    <a:pt x="1125" y="183"/>
                  </a:lnTo>
                  <a:lnTo>
                    <a:pt x="1139" y="195"/>
                  </a:lnTo>
                  <a:lnTo>
                    <a:pt x="1139" y="207"/>
                  </a:lnTo>
                  <a:lnTo>
                    <a:pt x="1181" y="227"/>
                  </a:lnTo>
                  <a:lnTo>
                    <a:pt x="1174" y="233"/>
                  </a:lnTo>
                  <a:lnTo>
                    <a:pt x="1167" y="250"/>
                  </a:lnTo>
                  <a:lnTo>
                    <a:pt x="1164" y="271"/>
                  </a:lnTo>
                  <a:lnTo>
                    <a:pt x="1162" y="287"/>
                  </a:lnTo>
                  <a:lnTo>
                    <a:pt x="1153" y="297"/>
                  </a:lnTo>
                  <a:lnTo>
                    <a:pt x="1132" y="302"/>
                  </a:lnTo>
                  <a:lnTo>
                    <a:pt x="1120" y="315"/>
                  </a:lnTo>
                  <a:lnTo>
                    <a:pt x="1113" y="325"/>
                  </a:lnTo>
                  <a:lnTo>
                    <a:pt x="1100" y="329"/>
                  </a:lnTo>
                  <a:lnTo>
                    <a:pt x="1093" y="333"/>
                  </a:lnTo>
                  <a:lnTo>
                    <a:pt x="1083" y="345"/>
                  </a:lnTo>
                  <a:lnTo>
                    <a:pt x="1070" y="355"/>
                  </a:lnTo>
                  <a:lnTo>
                    <a:pt x="1059" y="357"/>
                  </a:lnTo>
                  <a:lnTo>
                    <a:pt x="1055" y="358"/>
                  </a:lnTo>
                  <a:lnTo>
                    <a:pt x="1051" y="367"/>
                  </a:lnTo>
                  <a:lnTo>
                    <a:pt x="1040" y="376"/>
                  </a:lnTo>
                  <a:lnTo>
                    <a:pt x="1029" y="387"/>
                  </a:lnTo>
                  <a:lnTo>
                    <a:pt x="1025" y="393"/>
                  </a:lnTo>
                  <a:lnTo>
                    <a:pt x="1025" y="400"/>
                  </a:lnTo>
                  <a:lnTo>
                    <a:pt x="1026" y="415"/>
                  </a:lnTo>
                  <a:lnTo>
                    <a:pt x="1015" y="420"/>
                  </a:lnTo>
                  <a:lnTo>
                    <a:pt x="976" y="428"/>
                  </a:lnTo>
                  <a:lnTo>
                    <a:pt x="961" y="431"/>
                  </a:lnTo>
                  <a:lnTo>
                    <a:pt x="938" y="440"/>
                  </a:lnTo>
                  <a:lnTo>
                    <a:pt x="934" y="448"/>
                  </a:lnTo>
                  <a:lnTo>
                    <a:pt x="935" y="455"/>
                  </a:lnTo>
                  <a:lnTo>
                    <a:pt x="925" y="461"/>
                  </a:lnTo>
                  <a:lnTo>
                    <a:pt x="896" y="460"/>
                  </a:lnTo>
                  <a:lnTo>
                    <a:pt x="868" y="462"/>
                  </a:lnTo>
                  <a:lnTo>
                    <a:pt x="841" y="463"/>
                  </a:lnTo>
                  <a:lnTo>
                    <a:pt x="830" y="459"/>
                  </a:lnTo>
                  <a:lnTo>
                    <a:pt x="817" y="464"/>
                  </a:lnTo>
                  <a:lnTo>
                    <a:pt x="809" y="463"/>
                  </a:lnTo>
                  <a:lnTo>
                    <a:pt x="795" y="463"/>
                  </a:lnTo>
                  <a:lnTo>
                    <a:pt x="785" y="460"/>
                  </a:lnTo>
                  <a:lnTo>
                    <a:pt x="777" y="456"/>
                  </a:lnTo>
                  <a:lnTo>
                    <a:pt x="765" y="459"/>
                  </a:lnTo>
                  <a:lnTo>
                    <a:pt x="745" y="463"/>
                  </a:lnTo>
                  <a:lnTo>
                    <a:pt x="737" y="462"/>
                  </a:lnTo>
                  <a:lnTo>
                    <a:pt x="724" y="459"/>
                  </a:lnTo>
                  <a:lnTo>
                    <a:pt x="712" y="461"/>
                  </a:lnTo>
                  <a:lnTo>
                    <a:pt x="696" y="462"/>
                  </a:lnTo>
                  <a:lnTo>
                    <a:pt x="696" y="468"/>
                  </a:lnTo>
                  <a:lnTo>
                    <a:pt x="696" y="477"/>
                  </a:lnTo>
                  <a:lnTo>
                    <a:pt x="677" y="477"/>
                  </a:lnTo>
                  <a:lnTo>
                    <a:pt x="666" y="480"/>
                  </a:lnTo>
                  <a:lnTo>
                    <a:pt x="642" y="487"/>
                  </a:lnTo>
                  <a:lnTo>
                    <a:pt x="631" y="490"/>
                  </a:lnTo>
                  <a:lnTo>
                    <a:pt x="629" y="498"/>
                  </a:lnTo>
                  <a:lnTo>
                    <a:pt x="623" y="498"/>
                  </a:lnTo>
                  <a:lnTo>
                    <a:pt x="600" y="496"/>
                  </a:lnTo>
                  <a:lnTo>
                    <a:pt x="574" y="498"/>
                  </a:lnTo>
                  <a:lnTo>
                    <a:pt x="565" y="501"/>
                  </a:lnTo>
                  <a:lnTo>
                    <a:pt x="555" y="508"/>
                  </a:lnTo>
                  <a:lnTo>
                    <a:pt x="544" y="508"/>
                  </a:lnTo>
                  <a:lnTo>
                    <a:pt x="518" y="514"/>
                  </a:lnTo>
                  <a:lnTo>
                    <a:pt x="502" y="519"/>
                  </a:lnTo>
                  <a:lnTo>
                    <a:pt x="494" y="519"/>
                  </a:lnTo>
                  <a:lnTo>
                    <a:pt x="488" y="528"/>
                  </a:lnTo>
                  <a:lnTo>
                    <a:pt x="475" y="533"/>
                  </a:lnTo>
                  <a:lnTo>
                    <a:pt x="452" y="540"/>
                  </a:lnTo>
                  <a:lnTo>
                    <a:pt x="435" y="543"/>
                  </a:lnTo>
                  <a:lnTo>
                    <a:pt x="418" y="552"/>
                  </a:lnTo>
                  <a:lnTo>
                    <a:pt x="410" y="556"/>
                  </a:lnTo>
                  <a:lnTo>
                    <a:pt x="408" y="565"/>
                  </a:lnTo>
                  <a:lnTo>
                    <a:pt x="392" y="564"/>
                  </a:lnTo>
                  <a:lnTo>
                    <a:pt x="388" y="554"/>
                  </a:lnTo>
                  <a:lnTo>
                    <a:pt x="365" y="553"/>
                  </a:lnTo>
                  <a:lnTo>
                    <a:pt x="364" y="545"/>
                  </a:lnTo>
                  <a:lnTo>
                    <a:pt x="366" y="538"/>
                  </a:lnTo>
                  <a:lnTo>
                    <a:pt x="359" y="536"/>
                  </a:lnTo>
                  <a:lnTo>
                    <a:pt x="338" y="535"/>
                  </a:lnTo>
                  <a:lnTo>
                    <a:pt x="309" y="534"/>
                  </a:lnTo>
                  <a:lnTo>
                    <a:pt x="303" y="528"/>
                  </a:lnTo>
                  <a:lnTo>
                    <a:pt x="311" y="519"/>
                  </a:lnTo>
                  <a:lnTo>
                    <a:pt x="305" y="514"/>
                  </a:lnTo>
                  <a:lnTo>
                    <a:pt x="304" y="506"/>
                  </a:lnTo>
                  <a:lnTo>
                    <a:pt x="284" y="494"/>
                  </a:lnTo>
                  <a:lnTo>
                    <a:pt x="288" y="486"/>
                  </a:lnTo>
                  <a:lnTo>
                    <a:pt x="281" y="479"/>
                  </a:lnTo>
                  <a:lnTo>
                    <a:pt x="284" y="473"/>
                  </a:lnTo>
                  <a:lnTo>
                    <a:pt x="284" y="464"/>
                  </a:lnTo>
                  <a:lnTo>
                    <a:pt x="283" y="456"/>
                  </a:lnTo>
                  <a:lnTo>
                    <a:pt x="268" y="449"/>
                  </a:lnTo>
                  <a:lnTo>
                    <a:pt x="255" y="442"/>
                  </a:lnTo>
                  <a:lnTo>
                    <a:pt x="220" y="440"/>
                  </a:lnTo>
                  <a:lnTo>
                    <a:pt x="192" y="440"/>
                  </a:lnTo>
                  <a:lnTo>
                    <a:pt x="181" y="435"/>
                  </a:lnTo>
                  <a:lnTo>
                    <a:pt x="163" y="432"/>
                  </a:lnTo>
                  <a:lnTo>
                    <a:pt x="141" y="427"/>
                  </a:lnTo>
                  <a:lnTo>
                    <a:pt x="130" y="428"/>
                  </a:lnTo>
                  <a:lnTo>
                    <a:pt x="111" y="426"/>
                  </a:lnTo>
                  <a:lnTo>
                    <a:pt x="92" y="421"/>
                  </a:lnTo>
                  <a:lnTo>
                    <a:pt x="81" y="420"/>
                  </a:lnTo>
                  <a:lnTo>
                    <a:pt x="63" y="423"/>
                  </a:lnTo>
                  <a:lnTo>
                    <a:pt x="42" y="422"/>
                  </a:lnTo>
                  <a:lnTo>
                    <a:pt x="29" y="423"/>
                  </a:lnTo>
                  <a:lnTo>
                    <a:pt x="0" y="420"/>
                  </a:lnTo>
                  <a:lnTo>
                    <a:pt x="2" y="417"/>
                  </a:lnTo>
                  <a:lnTo>
                    <a:pt x="25" y="408"/>
                  </a:lnTo>
                  <a:lnTo>
                    <a:pt x="46" y="403"/>
                  </a:lnTo>
                  <a:lnTo>
                    <a:pt x="58" y="398"/>
                  </a:lnTo>
                  <a:lnTo>
                    <a:pt x="76" y="383"/>
                  </a:lnTo>
                  <a:lnTo>
                    <a:pt x="88" y="375"/>
                  </a:lnTo>
                  <a:lnTo>
                    <a:pt x="91" y="366"/>
                  </a:lnTo>
                  <a:lnTo>
                    <a:pt x="103" y="358"/>
                  </a:lnTo>
                  <a:lnTo>
                    <a:pt x="103" y="347"/>
                  </a:lnTo>
                  <a:lnTo>
                    <a:pt x="129" y="334"/>
                  </a:lnTo>
                  <a:lnTo>
                    <a:pt x="131" y="322"/>
                  </a:lnTo>
                  <a:lnTo>
                    <a:pt x="148" y="310"/>
                  </a:lnTo>
                  <a:lnTo>
                    <a:pt x="164" y="303"/>
                  </a:lnTo>
                  <a:lnTo>
                    <a:pt x="181" y="297"/>
                  </a:lnTo>
                  <a:lnTo>
                    <a:pt x="183" y="278"/>
                  </a:lnTo>
                  <a:lnTo>
                    <a:pt x="192" y="269"/>
                  </a:lnTo>
                  <a:lnTo>
                    <a:pt x="197" y="262"/>
                  </a:lnTo>
                  <a:lnTo>
                    <a:pt x="203" y="255"/>
                  </a:lnTo>
                  <a:lnTo>
                    <a:pt x="223" y="243"/>
                  </a:lnTo>
                  <a:lnTo>
                    <a:pt x="235" y="242"/>
                  </a:lnTo>
                  <a:lnTo>
                    <a:pt x="236" y="231"/>
                  </a:lnTo>
                  <a:lnTo>
                    <a:pt x="247" y="227"/>
                  </a:lnTo>
                  <a:lnTo>
                    <a:pt x="258" y="219"/>
                  </a:lnTo>
                  <a:lnTo>
                    <a:pt x="305" y="217"/>
                  </a:lnTo>
                  <a:lnTo>
                    <a:pt x="325" y="213"/>
                  </a:lnTo>
                  <a:lnTo>
                    <a:pt x="331" y="216"/>
                  </a:lnTo>
                  <a:lnTo>
                    <a:pt x="336" y="218"/>
                  </a:lnTo>
                  <a:lnTo>
                    <a:pt x="366" y="206"/>
                  </a:lnTo>
                  <a:lnTo>
                    <a:pt x="377" y="204"/>
                  </a:lnTo>
                  <a:lnTo>
                    <a:pt x="421" y="205"/>
                  </a:lnTo>
                  <a:lnTo>
                    <a:pt x="449" y="209"/>
                  </a:lnTo>
                  <a:lnTo>
                    <a:pt x="466" y="213"/>
                  </a:lnTo>
                  <a:lnTo>
                    <a:pt x="500" y="199"/>
                  </a:lnTo>
                  <a:lnTo>
                    <a:pt x="521" y="193"/>
                  </a:lnTo>
                  <a:lnTo>
                    <a:pt x="519" y="182"/>
                  </a:lnTo>
                  <a:lnTo>
                    <a:pt x="525" y="172"/>
                  </a:lnTo>
                  <a:lnTo>
                    <a:pt x="525" y="167"/>
                  </a:lnTo>
                  <a:lnTo>
                    <a:pt x="506" y="158"/>
                  </a:lnTo>
                  <a:lnTo>
                    <a:pt x="518" y="148"/>
                  </a:lnTo>
                  <a:lnTo>
                    <a:pt x="538" y="139"/>
                  </a:lnTo>
                  <a:lnTo>
                    <a:pt x="544" y="131"/>
                  </a:lnTo>
                  <a:lnTo>
                    <a:pt x="537" y="120"/>
                  </a:lnTo>
                  <a:lnTo>
                    <a:pt x="525" y="111"/>
                  </a:lnTo>
                  <a:lnTo>
                    <a:pt x="525" y="101"/>
                  </a:lnTo>
                  <a:lnTo>
                    <a:pt x="532" y="88"/>
                  </a:lnTo>
                  <a:lnTo>
                    <a:pt x="547" y="80"/>
                  </a:lnTo>
                  <a:lnTo>
                    <a:pt x="579" y="78"/>
                  </a:lnTo>
                  <a:lnTo>
                    <a:pt x="578" y="68"/>
                  </a:lnTo>
                  <a:lnTo>
                    <a:pt x="573" y="60"/>
                  </a:lnTo>
                  <a:lnTo>
                    <a:pt x="576" y="51"/>
                  </a:lnTo>
                  <a:lnTo>
                    <a:pt x="579" y="47"/>
                  </a:lnTo>
                  <a:lnTo>
                    <a:pt x="570" y="42"/>
                  </a:lnTo>
                  <a:lnTo>
                    <a:pt x="585" y="33"/>
                  </a:lnTo>
                  <a:lnTo>
                    <a:pt x="595" y="37"/>
                  </a:lnTo>
                  <a:lnTo>
                    <a:pt x="608" y="33"/>
                  </a:lnTo>
                  <a:lnTo>
                    <a:pt x="609" y="22"/>
                  </a:lnTo>
                  <a:lnTo>
                    <a:pt x="615" y="20"/>
                  </a:lnTo>
                  <a:lnTo>
                    <a:pt x="627" y="23"/>
                  </a:lnTo>
                  <a:lnTo>
                    <a:pt x="627" y="28"/>
                  </a:lnTo>
                  <a:lnTo>
                    <a:pt x="632" y="28"/>
                  </a:lnTo>
                  <a:lnTo>
                    <a:pt x="632" y="30"/>
                  </a:lnTo>
                  <a:lnTo>
                    <a:pt x="656" y="30"/>
                  </a:lnTo>
                  <a:lnTo>
                    <a:pt x="656" y="40"/>
                  </a:lnTo>
                  <a:lnTo>
                    <a:pt x="679" y="42"/>
                  </a:lnTo>
                  <a:lnTo>
                    <a:pt x="696" y="33"/>
                  </a:lnTo>
                  <a:lnTo>
                    <a:pt x="713" y="31"/>
                  </a:lnTo>
                  <a:lnTo>
                    <a:pt x="729" y="23"/>
                  </a:lnTo>
                  <a:lnTo>
                    <a:pt x="757" y="14"/>
                  </a:lnTo>
                  <a:lnTo>
                    <a:pt x="787" y="5"/>
                  </a:lnTo>
                  <a:lnTo>
                    <a:pt x="814" y="0"/>
                  </a:lnTo>
                  <a:lnTo>
                    <a:pt x="84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4" name="Freeform 870"/>
            <p:cNvSpPr>
              <a:spLocks/>
            </p:cNvSpPr>
            <p:nvPr/>
          </p:nvSpPr>
          <p:spPr bwMode="auto">
            <a:xfrm>
              <a:off x="14146991" y="-2293540"/>
              <a:ext cx="1936750" cy="1455738"/>
            </a:xfrm>
            <a:custGeom>
              <a:avLst/>
              <a:gdLst>
                <a:gd name="T0" fmla="*/ 343 w 1549"/>
                <a:gd name="T1" fmla="*/ 12 h 1116"/>
                <a:gd name="T2" fmla="*/ 374 w 1549"/>
                <a:gd name="T3" fmla="*/ 36 h 1116"/>
                <a:gd name="T4" fmla="*/ 426 w 1549"/>
                <a:gd name="T5" fmla="*/ 26 h 1116"/>
                <a:gd name="T6" fmla="*/ 469 w 1549"/>
                <a:gd name="T7" fmla="*/ 56 h 1116"/>
                <a:gd name="T8" fmla="*/ 449 w 1549"/>
                <a:gd name="T9" fmla="*/ 82 h 1116"/>
                <a:gd name="T10" fmla="*/ 481 w 1549"/>
                <a:gd name="T11" fmla="*/ 79 h 1116"/>
                <a:gd name="T12" fmla="*/ 430 w 1549"/>
                <a:gd name="T13" fmla="*/ 131 h 1116"/>
                <a:gd name="T14" fmla="*/ 455 w 1549"/>
                <a:gd name="T15" fmla="*/ 123 h 1116"/>
                <a:gd name="T16" fmla="*/ 502 w 1549"/>
                <a:gd name="T17" fmla="*/ 104 h 1116"/>
                <a:gd name="T18" fmla="*/ 594 w 1549"/>
                <a:gd name="T19" fmla="*/ 83 h 1116"/>
                <a:gd name="T20" fmla="*/ 770 w 1549"/>
                <a:gd name="T21" fmla="*/ 111 h 1116"/>
                <a:gd name="T22" fmla="*/ 941 w 1549"/>
                <a:gd name="T23" fmla="*/ 119 h 1116"/>
                <a:gd name="T24" fmla="*/ 1125 w 1549"/>
                <a:gd name="T25" fmla="*/ 176 h 1116"/>
                <a:gd name="T26" fmla="*/ 1240 w 1549"/>
                <a:gd name="T27" fmla="*/ 233 h 1116"/>
                <a:gd name="T28" fmla="*/ 1322 w 1549"/>
                <a:gd name="T29" fmla="*/ 270 h 1116"/>
                <a:gd name="T30" fmla="*/ 1448 w 1549"/>
                <a:gd name="T31" fmla="*/ 283 h 1116"/>
                <a:gd name="T32" fmla="*/ 1523 w 1549"/>
                <a:gd name="T33" fmla="*/ 354 h 1116"/>
                <a:gd name="T34" fmla="*/ 1537 w 1549"/>
                <a:gd name="T35" fmla="*/ 406 h 1116"/>
                <a:gd name="T36" fmla="*/ 1524 w 1549"/>
                <a:gd name="T37" fmla="*/ 481 h 1116"/>
                <a:gd name="T38" fmla="*/ 1420 w 1549"/>
                <a:gd name="T39" fmla="*/ 577 h 1116"/>
                <a:gd name="T40" fmla="*/ 1329 w 1549"/>
                <a:gd name="T41" fmla="*/ 628 h 1116"/>
                <a:gd name="T42" fmla="*/ 1224 w 1549"/>
                <a:gd name="T43" fmla="*/ 672 h 1116"/>
                <a:gd name="T44" fmla="*/ 1099 w 1549"/>
                <a:gd name="T45" fmla="*/ 766 h 1116"/>
                <a:gd name="T46" fmla="*/ 1038 w 1549"/>
                <a:gd name="T47" fmla="*/ 756 h 1116"/>
                <a:gd name="T48" fmla="*/ 996 w 1549"/>
                <a:gd name="T49" fmla="*/ 800 h 1116"/>
                <a:gd name="T50" fmla="*/ 985 w 1549"/>
                <a:gd name="T51" fmla="*/ 833 h 1116"/>
                <a:gd name="T52" fmla="*/ 971 w 1549"/>
                <a:gd name="T53" fmla="*/ 895 h 1116"/>
                <a:gd name="T54" fmla="*/ 941 w 1549"/>
                <a:gd name="T55" fmla="*/ 1008 h 1116"/>
                <a:gd name="T56" fmla="*/ 857 w 1549"/>
                <a:gd name="T57" fmla="*/ 1116 h 1116"/>
                <a:gd name="T58" fmla="*/ 772 w 1549"/>
                <a:gd name="T59" fmla="*/ 1042 h 1116"/>
                <a:gd name="T60" fmla="*/ 832 w 1549"/>
                <a:gd name="T61" fmla="*/ 997 h 1116"/>
                <a:gd name="T62" fmla="*/ 810 w 1549"/>
                <a:gd name="T63" fmla="*/ 951 h 1116"/>
                <a:gd name="T64" fmla="*/ 696 w 1549"/>
                <a:gd name="T65" fmla="*/ 917 h 1116"/>
                <a:gd name="T66" fmla="*/ 577 w 1549"/>
                <a:gd name="T67" fmla="*/ 887 h 1116"/>
                <a:gd name="T68" fmla="*/ 462 w 1549"/>
                <a:gd name="T69" fmla="*/ 872 h 1116"/>
                <a:gd name="T70" fmla="*/ 356 w 1549"/>
                <a:gd name="T71" fmla="*/ 845 h 1116"/>
                <a:gd name="T72" fmla="*/ 191 w 1549"/>
                <a:gd name="T73" fmla="*/ 888 h 1116"/>
                <a:gd name="T74" fmla="*/ 178 w 1549"/>
                <a:gd name="T75" fmla="*/ 818 h 1116"/>
                <a:gd name="T76" fmla="*/ 202 w 1549"/>
                <a:gd name="T77" fmla="*/ 747 h 1116"/>
                <a:gd name="T78" fmla="*/ 182 w 1549"/>
                <a:gd name="T79" fmla="*/ 693 h 1116"/>
                <a:gd name="T80" fmla="*/ 198 w 1549"/>
                <a:gd name="T81" fmla="*/ 658 h 1116"/>
                <a:gd name="T82" fmla="*/ 183 w 1549"/>
                <a:gd name="T83" fmla="*/ 624 h 1116"/>
                <a:gd name="T84" fmla="*/ 257 w 1549"/>
                <a:gd name="T85" fmla="*/ 583 h 1116"/>
                <a:gd name="T86" fmla="*/ 188 w 1549"/>
                <a:gd name="T87" fmla="*/ 560 h 1116"/>
                <a:gd name="T88" fmla="*/ 136 w 1549"/>
                <a:gd name="T89" fmla="*/ 499 h 1116"/>
                <a:gd name="T90" fmla="*/ 193 w 1549"/>
                <a:gd name="T91" fmla="*/ 447 h 1116"/>
                <a:gd name="T92" fmla="*/ 132 w 1549"/>
                <a:gd name="T93" fmla="*/ 429 h 1116"/>
                <a:gd name="T94" fmla="*/ 66 w 1549"/>
                <a:gd name="T95" fmla="*/ 380 h 1116"/>
                <a:gd name="T96" fmla="*/ 105 w 1549"/>
                <a:gd name="T97" fmla="*/ 308 h 1116"/>
                <a:gd name="T98" fmla="*/ 56 w 1549"/>
                <a:gd name="T99" fmla="*/ 250 h 1116"/>
                <a:gd name="T100" fmla="*/ 34 w 1549"/>
                <a:gd name="T101" fmla="*/ 226 h 1116"/>
                <a:gd name="T102" fmla="*/ 195 w 1549"/>
                <a:gd name="T103" fmla="*/ 129 h 1116"/>
                <a:gd name="T104" fmla="*/ 267 w 1549"/>
                <a:gd name="T105" fmla="*/ 35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9" h="1116">
                  <a:moveTo>
                    <a:pt x="296" y="0"/>
                  </a:moveTo>
                  <a:cubicBezTo>
                    <a:pt x="310" y="3"/>
                    <a:pt x="310" y="3"/>
                    <a:pt x="310" y="3"/>
                  </a:cubicBezTo>
                  <a:cubicBezTo>
                    <a:pt x="327" y="5"/>
                    <a:pt x="327" y="5"/>
                    <a:pt x="327" y="5"/>
                  </a:cubicBezTo>
                  <a:cubicBezTo>
                    <a:pt x="333" y="2"/>
                    <a:pt x="333" y="2"/>
                    <a:pt x="333" y="2"/>
                  </a:cubicBezTo>
                  <a:cubicBezTo>
                    <a:pt x="334" y="12"/>
                    <a:pt x="334" y="12"/>
                    <a:pt x="334" y="12"/>
                  </a:cubicBezTo>
                  <a:cubicBezTo>
                    <a:pt x="343" y="12"/>
                    <a:pt x="343" y="12"/>
                    <a:pt x="343" y="12"/>
                  </a:cubicBezTo>
                  <a:cubicBezTo>
                    <a:pt x="354" y="11"/>
                    <a:pt x="354" y="11"/>
                    <a:pt x="354" y="11"/>
                  </a:cubicBezTo>
                  <a:cubicBezTo>
                    <a:pt x="357" y="14"/>
                    <a:pt x="357" y="14"/>
                    <a:pt x="357" y="14"/>
                  </a:cubicBezTo>
                  <a:cubicBezTo>
                    <a:pt x="357" y="18"/>
                    <a:pt x="357" y="18"/>
                    <a:pt x="357" y="18"/>
                  </a:cubicBezTo>
                  <a:cubicBezTo>
                    <a:pt x="375" y="18"/>
                    <a:pt x="375" y="18"/>
                    <a:pt x="375" y="18"/>
                  </a:cubicBezTo>
                  <a:cubicBezTo>
                    <a:pt x="373" y="25"/>
                    <a:pt x="373" y="25"/>
                    <a:pt x="373" y="25"/>
                  </a:cubicBezTo>
                  <a:cubicBezTo>
                    <a:pt x="374" y="36"/>
                    <a:pt x="374" y="36"/>
                    <a:pt x="374" y="36"/>
                  </a:cubicBezTo>
                  <a:cubicBezTo>
                    <a:pt x="383" y="35"/>
                    <a:pt x="383" y="35"/>
                    <a:pt x="383" y="35"/>
                  </a:cubicBezTo>
                  <a:cubicBezTo>
                    <a:pt x="389" y="26"/>
                    <a:pt x="389" y="26"/>
                    <a:pt x="389" y="26"/>
                  </a:cubicBezTo>
                  <a:cubicBezTo>
                    <a:pt x="413" y="19"/>
                    <a:pt x="413" y="19"/>
                    <a:pt x="413" y="19"/>
                  </a:cubicBezTo>
                  <a:cubicBezTo>
                    <a:pt x="416" y="25"/>
                    <a:pt x="416" y="25"/>
                    <a:pt x="416" y="25"/>
                  </a:cubicBezTo>
                  <a:cubicBezTo>
                    <a:pt x="429" y="20"/>
                    <a:pt x="429" y="20"/>
                    <a:pt x="429" y="20"/>
                  </a:cubicBezTo>
                  <a:cubicBezTo>
                    <a:pt x="426" y="26"/>
                    <a:pt x="426" y="26"/>
                    <a:pt x="426" y="26"/>
                  </a:cubicBezTo>
                  <a:cubicBezTo>
                    <a:pt x="430" y="30"/>
                    <a:pt x="430" y="30"/>
                    <a:pt x="430" y="30"/>
                  </a:cubicBezTo>
                  <a:cubicBezTo>
                    <a:pt x="438" y="30"/>
                    <a:pt x="438" y="30"/>
                    <a:pt x="438" y="30"/>
                  </a:cubicBezTo>
                  <a:cubicBezTo>
                    <a:pt x="445" y="39"/>
                    <a:pt x="445" y="39"/>
                    <a:pt x="445" y="39"/>
                  </a:cubicBezTo>
                  <a:cubicBezTo>
                    <a:pt x="451" y="44"/>
                    <a:pt x="451" y="44"/>
                    <a:pt x="451" y="44"/>
                  </a:cubicBezTo>
                  <a:cubicBezTo>
                    <a:pt x="469" y="49"/>
                    <a:pt x="469" y="49"/>
                    <a:pt x="469" y="49"/>
                  </a:cubicBezTo>
                  <a:cubicBezTo>
                    <a:pt x="469" y="56"/>
                    <a:pt x="469" y="56"/>
                    <a:pt x="469" y="56"/>
                  </a:cubicBezTo>
                  <a:cubicBezTo>
                    <a:pt x="462" y="60"/>
                    <a:pt x="462" y="60"/>
                    <a:pt x="462" y="60"/>
                  </a:cubicBezTo>
                  <a:cubicBezTo>
                    <a:pt x="456" y="68"/>
                    <a:pt x="456" y="68"/>
                    <a:pt x="456" y="68"/>
                  </a:cubicBezTo>
                  <a:cubicBezTo>
                    <a:pt x="446" y="68"/>
                    <a:pt x="446" y="68"/>
                    <a:pt x="446" y="68"/>
                  </a:cubicBezTo>
                  <a:cubicBezTo>
                    <a:pt x="441" y="71"/>
                    <a:pt x="441" y="71"/>
                    <a:pt x="441" y="71"/>
                  </a:cubicBezTo>
                  <a:cubicBezTo>
                    <a:pt x="446" y="72"/>
                    <a:pt x="446" y="72"/>
                    <a:pt x="446" y="72"/>
                  </a:cubicBezTo>
                  <a:cubicBezTo>
                    <a:pt x="449" y="82"/>
                    <a:pt x="449" y="82"/>
                    <a:pt x="449" y="82"/>
                  </a:cubicBezTo>
                  <a:cubicBezTo>
                    <a:pt x="456" y="72"/>
                    <a:pt x="456" y="72"/>
                    <a:pt x="456" y="72"/>
                  </a:cubicBezTo>
                  <a:cubicBezTo>
                    <a:pt x="466" y="65"/>
                    <a:pt x="466" y="65"/>
                    <a:pt x="466" y="65"/>
                  </a:cubicBezTo>
                  <a:cubicBezTo>
                    <a:pt x="470" y="62"/>
                    <a:pt x="470" y="62"/>
                    <a:pt x="470" y="62"/>
                  </a:cubicBezTo>
                  <a:cubicBezTo>
                    <a:pt x="475" y="66"/>
                    <a:pt x="475" y="66"/>
                    <a:pt x="475" y="66"/>
                  </a:cubicBezTo>
                  <a:cubicBezTo>
                    <a:pt x="481" y="71"/>
                    <a:pt x="481" y="71"/>
                    <a:pt x="481" y="71"/>
                  </a:cubicBezTo>
                  <a:cubicBezTo>
                    <a:pt x="481" y="79"/>
                    <a:pt x="481" y="79"/>
                    <a:pt x="481" y="79"/>
                  </a:cubicBezTo>
                  <a:cubicBezTo>
                    <a:pt x="470" y="81"/>
                    <a:pt x="470" y="81"/>
                    <a:pt x="470" y="81"/>
                  </a:cubicBezTo>
                  <a:cubicBezTo>
                    <a:pt x="456" y="95"/>
                    <a:pt x="456" y="95"/>
                    <a:pt x="456" y="95"/>
                  </a:cubicBezTo>
                  <a:cubicBezTo>
                    <a:pt x="447" y="107"/>
                    <a:pt x="447" y="107"/>
                    <a:pt x="447" y="107"/>
                  </a:cubicBezTo>
                  <a:cubicBezTo>
                    <a:pt x="444" y="120"/>
                    <a:pt x="444" y="120"/>
                    <a:pt x="444" y="120"/>
                  </a:cubicBezTo>
                  <a:cubicBezTo>
                    <a:pt x="438" y="125"/>
                    <a:pt x="438" y="125"/>
                    <a:pt x="438" y="125"/>
                  </a:cubicBezTo>
                  <a:cubicBezTo>
                    <a:pt x="430" y="131"/>
                    <a:pt x="430" y="131"/>
                    <a:pt x="430" y="131"/>
                  </a:cubicBezTo>
                  <a:cubicBezTo>
                    <a:pt x="429" y="138"/>
                    <a:pt x="429" y="138"/>
                    <a:pt x="429" y="138"/>
                  </a:cubicBezTo>
                  <a:cubicBezTo>
                    <a:pt x="442" y="131"/>
                    <a:pt x="442" y="131"/>
                    <a:pt x="442" y="131"/>
                  </a:cubicBezTo>
                  <a:cubicBezTo>
                    <a:pt x="447" y="129"/>
                    <a:pt x="447" y="129"/>
                    <a:pt x="447" y="129"/>
                  </a:cubicBezTo>
                  <a:cubicBezTo>
                    <a:pt x="455" y="134"/>
                    <a:pt x="455" y="134"/>
                    <a:pt x="455" y="134"/>
                  </a:cubicBezTo>
                  <a:cubicBezTo>
                    <a:pt x="455" y="129"/>
                    <a:pt x="455" y="129"/>
                    <a:pt x="455" y="129"/>
                  </a:cubicBezTo>
                  <a:cubicBezTo>
                    <a:pt x="455" y="123"/>
                    <a:pt x="455" y="123"/>
                    <a:pt x="455" y="123"/>
                  </a:cubicBezTo>
                  <a:cubicBezTo>
                    <a:pt x="482" y="117"/>
                    <a:pt x="482" y="117"/>
                    <a:pt x="482" y="117"/>
                  </a:cubicBezTo>
                  <a:cubicBezTo>
                    <a:pt x="480" y="107"/>
                    <a:pt x="480" y="107"/>
                    <a:pt x="480" y="107"/>
                  </a:cubicBezTo>
                  <a:cubicBezTo>
                    <a:pt x="490" y="92"/>
                    <a:pt x="490" y="92"/>
                    <a:pt x="490" y="92"/>
                  </a:cubicBezTo>
                  <a:cubicBezTo>
                    <a:pt x="498" y="89"/>
                    <a:pt x="498" y="89"/>
                    <a:pt x="498" y="89"/>
                  </a:cubicBezTo>
                  <a:cubicBezTo>
                    <a:pt x="503" y="93"/>
                    <a:pt x="503" y="93"/>
                    <a:pt x="503" y="93"/>
                  </a:cubicBezTo>
                  <a:cubicBezTo>
                    <a:pt x="502" y="104"/>
                    <a:pt x="502" y="104"/>
                    <a:pt x="502" y="104"/>
                  </a:cubicBezTo>
                  <a:cubicBezTo>
                    <a:pt x="514" y="106"/>
                    <a:pt x="514" y="106"/>
                    <a:pt x="514" y="106"/>
                  </a:cubicBezTo>
                  <a:cubicBezTo>
                    <a:pt x="521" y="101"/>
                    <a:pt x="521" y="101"/>
                    <a:pt x="521" y="101"/>
                  </a:cubicBezTo>
                  <a:cubicBezTo>
                    <a:pt x="547" y="93"/>
                    <a:pt x="547" y="93"/>
                    <a:pt x="547" y="93"/>
                  </a:cubicBezTo>
                  <a:cubicBezTo>
                    <a:pt x="567" y="89"/>
                    <a:pt x="567" y="89"/>
                    <a:pt x="567" y="89"/>
                  </a:cubicBezTo>
                  <a:cubicBezTo>
                    <a:pt x="586" y="89"/>
                    <a:pt x="586" y="89"/>
                    <a:pt x="586" y="89"/>
                  </a:cubicBezTo>
                  <a:cubicBezTo>
                    <a:pt x="594" y="83"/>
                    <a:pt x="594" y="83"/>
                    <a:pt x="594" y="83"/>
                  </a:cubicBezTo>
                  <a:cubicBezTo>
                    <a:pt x="623" y="84"/>
                    <a:pt x="623" y="84"/>
                    <a:pt x="623" y="84"/>
                  </a:cubicBezTo>
                  <a:cubicBezTo>
                    <a:pt x="665" y="97"/>
                    <a:pt x="665" y="97"/>
                    <a:pt x="665" y="97"/>
                  </a:cubicBezTo>
                  <a:cubicBezTo>
                    <a:pt x="702" y="107"/>
                    <a:pt x="702" y="107"/>
                    <a:pt x="702" y="107"/>
                  </a:cubicBezTo>
                  <a:cubicBezTo>
                    <a:pt x="735" y="115"/>
                    <a:pt x="735" y="115"/>
                    <a:pt x="735" y="115"/>
                  </a:cubicBezTo>
                  <a:cubicBezTo>
                    <a:pt x="756" y="116"/>
                    <a:pt x="756" y="116"/>
                    <a:pt x="756" y="116"/>
                  </a:cubicBezTo>
                  <a:cubicBezTo>
                    <a:pt x="770" y="111"/>
                    <a:pt x="770" y="111"/>
                    <a:pt x="770" y="111"/>
                  </a:cubicBezTo>
                  <a:cubicBezTo>
                    <a:pt x="782" y="116"/>
                    <a:pt x="782" y="116"/>
                    <a:pt x="782" y="116"/>
                  </a:cubicBezTo>
                  <a:cubicBezTo>
                    <a:pt x="800" y="120"/>
                    <a:pt x="800" y="120"/>
                    <a:pt x="800" y="120"/>
                  </a:cubicBezTo>
                  <a:cubicBezTo>
                    <a:pt x="833" y="126"/>
                    <a:pt x="833" y="126"/>
                    <a:pt x="833" y="126"/>
                  </a:cubicBezTo>
                  <a:cubicBezTo>
                    <a:pt x="843" y="124"/>
                    <a:pt x="843" y="124"/>
                    <a:pt x="843" y="124"/>
                  </a:cubicBezTo>
                  <a:cubicBezTo>
                    <a:pt x="891" y="121"/>
                    <a:pt x="891" y="121"/>
                    <a:pt x="891" y="121"/>
                  </a:cubicBezTo>
                  <a:cubicBezTo>
                    <a:pt x="941" y="119"/>
                    <a:pt x="941" y="119"/>
                    <a:pt x="941" y="119"/>
                  </a:cubicBezTo>
                  <a:cubicBezTo>
                    <a:pt x="988" y="124"/>
                    <a:pt x="988" y="124"/>
                    <a:pt x="988" y="124"/>
                  </a:cubicBezTo>
                  <a:cubicBezTo>
                    <a:pt x="1023" y="135"/>
                    <a:pt x="1023" y="135"/>
                    <a:pt x="1023" y="135"/>
                  </a:cubicBezTo>
                  <a:cubicBezTo>
                    <a:pt x="1062" y="147"/>
                    <a:pt x="1062" y="147"/>
                    <a:pt x="1062" y="147"/>
                  </a:cubicBezTo>
                  <a:cubicBezTo>
                    <a:pt x="1090" y="156"/>
                    <a:pt x="1090" y="156"/>
                    <a:pt x="1090" y="156"/>
                  </a:cubicBezTo>
                  <a:cubicBezTo>
                    <a:pt x="1114" y="168"/>
                    <a:pt x="1114" y="168"/>
                    <a:pt x="1114" y="168"/>
                  </a:cubicBezTo>
                  <a:cubicBezTo>
                    <a:pt x="1125" y="176"/>
                    <a:pt x="1125" y="176"/>
                    <a:pt x="1125" y="176"/>
                  </a:cubicBezTo>
                  <a:cubicBezTo>
                    <a:pt x="1146" y="180"/>
                    <a:pt x="1146" y="180"/>
                    <a:pt x="1146" y="180"/>
                  </a:cubicBezTo>
                  <a:cubicBezTo>
                    <a:pt x="1161" y="191"/>
                    <a:pt x="1161" y="191"/>
                    <a:pt x="1161" y="191"/>
                  </a:cubicBezTo>
                  <a:cubicBezTo>
                    <a:pt x="1173" y="197"/>
                    <a:pt x="1173" y="197"/>
                    <a:pt x="1173" y="197"/>
                  </a:cubicBezTo>
                  <a:cubicBezTo>
                    <a:pt x="1174" y="198"/>
                    <a:pt x="1193" y="206"/>
                    <a:pt x="1194" y="209"/>
                  </a:cubicBezTo>
                  <a:cubicBezTo>
                    <a:pt x="1195" y="211"/>
                    <a:pt x="1215" y="223"/>
                    <a:pt x="1220" y="226"/>
                  </a:cubicBezTo>
                  <a:cubicBezTo>
                    <a:pt x="1225" y="229"/>
                    <a:pt x="1240" y="233"/>
                    <a:pt x="1240" y="233"/>
                  </a:cubicBezTo>
                  <a:cubicBezTo>
                    <a:pt x="1240" y="239"/>
                    <a:pt x="1240" y="239"/>
                    <a:pt x="1240" y="239"/>
                  </a:cubicBezTo>
                  <a:cubicBezTo>
                    <a:pt x="1271" y="249"/>
                    <a:pt x="1271" y="249"/>
                    <a:pt x="1271" y="249"/>
                  </a:cubicBezTo>
                  <a:cubicBezTo>
                    <a:pt x="1287" y="253"/>
                    <a:pt x="1287" y="253"/>
                    <a:pt x="1287" y="253"/>
                  </a:cubicBezTo>
                  <a:cubicBezTo>
                    <a:pt x="1291" y="264"/>
                    <a:pt x="1291" y="264"/>
                    <a:pt x="1291" y="264"/>
                  </a:cubicBezTo>
                  <a:cubicBezTo>
                    <a:pt x="1296" y="267"/>
                    <a:pt x="1296" y="267"/>
                    <a:pt x="1296" y="267"/>
                  </a:cubicBezTo>
                  <a:cubicBezTo>
                    <a:pt x="1322" y="270"/>
                    <a:pt x="1322" y="270"/>
                    <a:pt x="1322" y="270"/>
                  </a:cubicBezTo>
                  <a:cubicBezTo>
                    <a:pt x="1332" y="272"/>
                    <a:pt x="1332" y="272"/>
                    <a:pt x="1332" y="272"/>
                  </a:cubicBezTo>
                  <a:cubicBezTo>
                    <a:pt x="1350" y="280"/>
                    <a:pt x="1350" y="280"/>
                    <a:pt x="1350" y="280"/>
                  </a:cubicBezTo>
                  <a:cubicBezTo>
                    <a:pt x="1363" y="280"/>
                    <a:pt x="1363" y="280"/>
                    <a:pt x="1363" y="280"/>
                  </a:cubicBezTo>
                  <a:cubicBezTo>
                    <a:pt x="1394" y="283"/>
                    <a:pt x="1394" y="283"/>
                    <a:pt x="1394" y="283"/>
                  </a:cubicBezTo>
                  <a:cubicBezTo>
                    <a:pt x="1426" y="283"/>
                    <a:pt x="1426" y="283"/>
                    <a:pt x="1426" y="283"/>
                  </a:cubicBezTo>
                  <a:cubicBezTo>
                    <a:pt x="1448" y="283"/>
                    <a:pt x="1448" y="283"/>
                    <a:pt x="1448" y="283"/>
                  </a:cubicBezTo>
                  <a:cubicBezTo>
                    <a:pt x="1471" y="289"/>
                    <a:pt x="1471" y="289"/>
                    <a:pt x="1471" y="289"/>
                  </a:cubicBezTo>
                  <a:cubicBezTo>
                    <a:pt x="1493" y="293"/>
                    <a:pt x="1493" y="293"/>
                    <a:pt x="1493" y="293"/>
                  </a:cubicBezTo>
                  <a:cubicBezTo>
                    <a:pt x="1507" y="309"/>
                    <a:pt x="1507" y="309"/>
                    <a:pt x="1507" y="309"/>
                  </a:cubicBezTo>
                  <a:cubicBezTo>
                    <a:pt x="1512" y="320"/>
                    <a:pt x="1512" y="320"/>
                    <a:pt x="1512" y="320"/>
                  </a:cubicBezTo>
                  <a:cubicBezTo>
                    <a:pt x="1521" y="338"/>
                    <a:pt x="1521" y="338"/>
                    <a:pt x="1521" y="338"/>
                  </a:cubicBezTo>
                  <a:cubicBezTo>
                    <a:pt x="1523" y="354"/>
                    <a:pt x="1523" y="354"/>
                    <a:pt x="1523" y="354"/>
                  </a:cubicBezTo>
                  <a:cubicBezTo>
                    <a:pt x="1528" y="362"/>
                    <a:pt x="1528" y="362"/>
                    <a:pt x="1528" y="362"/>
                  </a:cubicBezTo>
                  <a:cubicBezTo>
                    <a:pt x="1530" y="369"/>
                    <a:pt x="1530" y="369"/>
                    <a:pt x="1530" y="369"/>
                  </a:cubicBezTo>
                  <a:cubicBezTo>
                    <a:pt x="1533" y="375"/>
                    <a:pt x="1533" y="375"/>
                    <a:pt x="1533" y="375"/>
                  </a:cubicBezTo>
                  <a:cubicBezTo>
                    <a:pt x="1537" y="383"/>
                    <a:pt x="1537" y="383"/>
                    <a:pt x="1537" y="383"/>
                  </a:cubicBezTo>
                  <a:cubicBezTo>
                    <a:pt x="1532" y="394"/>
                    <a:pt x="1532" y="394"/>
                    <a:pt x="1532" y="394"/>
                  </a:cubicBezTo>
                  <a:cubicBezTo>
                    <a:pt x="1537" y="406"/>
                    <a:pt x="1537" y="406"/>
                    <a:pt x="1537" y="406"/>
                  </a:cubicBezTo>
                  <a:cubicBezTo>
                    <a:pt x="1545" y="415"/>
                    <a:pt x="1545" y="415"/>
                    <a:pt x="1545" y="415"/>
                  </a:cubicBezTo>
                  <a:cubicBezTo>
                    <a:pt x="1549" y="430"/>
                    <a:pt x="1549" y="430"/>
                    <a:pt x="1549" y="430"/>
                  </a:cubicBezTo>
                  <a:cubicBezTo>
                    <a:pt x="1540" y="446"/>
                    <a:pt x="1540" y="446"/>
                    <a:pt x="1540" y="446"/>
                  </a:cubicBezTo>
                  <a:cubicBezTo>
                    <a:pt x="1536" y="461"/>
                    <a:pt x="1536" y="461"/>
                    <a:pt x="1536" y="461"/>
                  </a:cubicBezTo>
                  <a:cubicBezTo>
                    <a:pt x="1527" y="473"/>
                    <a:pt x="1527" y="473"/>
                    <a:pt x="1527" y="473"/>
                  </a:cubicBezTo>
                  <a:cubicBezTo>
                    <a:pt x="1524" y="481"/>
                    <a:pt x="1524" y="481"/>
                    <a:pt x="1524" y="481"/>
                  </a:cubicBezTo>
                  <a:cubicBezTo>
                    <a:pt x="1514" y="495"/>
                    <a:pt x="1514" y="495"/>
                    <a:pt x="1514" y="495"/>
                  </a:cubicBezTo>
                  <a:cubicBezTo>
                    <a:pt x="1501" y="516"/>
                    <a:pt x="1501" y="516"/>
                    <a:pt x="1501" y="516"/>
                  </a:cubicBezTo>
                  <a:cubicBezTo>
                    <a:pt x="1485" y="534"/>
                    <a:pt x="1485" y="534"/>
                    <a:pt x="1485" y="534"/>
                  </a:cubicBezTo>
                  <a:cubicBezTo>
                    <a:pt x="1458" y="556"/>
                    <a:pt x="1458" y="556"/>
                    <a:pt x="1458" y="556"/>
                  </a:cubicBezTo>
                  <a:cubicBezTo>
                    <a:pt x="1436" y="567"/>
                    <a:pt x="1436" y="567"/>
                    <a:pt x="1436" y="567"/>
                  </a:cubicBezTo>
                  <a:cubicBezTo>
                    <a:pt x="1420" y="577"/>
                    <a:pt x="1420" y="577"/>
                    <a:pt x="1420" y="577"/>
                  </a:cubicBezTo>
                  <a:cubicBezTo>
                    <a:pt x="1402" y="578"/>
                    <a:pt x="1402" y="578"/>
                    <a:pt x="1402" y="578"/>
                  </a:cubicBezTo>
                  <a:cubicBezTo>
                    <a:pt x="1393" y="587"/>
                    <a:pt x="1393" y="587"/>
                    <a:pt x="1393" y="587"/>
                  </a:cubicBezTo>
                  <a:cubicBezTo>
                    <a:pt x="1391" y="592"/>
                    <a:pt x="1391" y="592"/>
                    <a:pt x="1391" y="592"/>
                  </a:cubicBezTo>
                  <a:cubicBezTo>
                    <a:pt x="1365" y="606"/>
                    <a:pt x="1365" y="606"/>
                    <a:pt x="1365" y="606"/>
                  </a:cubicBezTo>
                  <a:cubicBezTo>
                    <a:pt x="1346" y="614"/>
                    <a:pt x="1346" y="614"/>
                    <a:pt x="1346" y="614"/>
                  </a:cubicBezTo>
                  <a:cubicBezTo>
                    <a:pt x="1329" y="628"/>
                    <a:pt x="1329" y="628"/>
                    <a:pt x="1329" y="628"/>
                  </a:cubicBezTo>
                  <a:cubicBezTo>
                    <a:pt x="1309" y="632"/>
                    <a:pt x="1309" y="632"/>
                    <a:pt x="1309" y="632"/>
                  </a:cubicBezTo>
                  <a:cubicBezTo>
                    <a:pt x="1278" y="641"/>
                    <a:pt x="1278" y="641"/>
                    <a:pt x="1278" y="641"/>
                  </a:cubicBezTo>
                  <a:cubicBezTo>
                    <a:pt x="1259" y="646"/>
                    <a:pt x="1259" y="646"/>
                    <a:pt x="1259" y="646"/>
                  </a:cubicBezTo>
                  <a:cubicBezTo>
                    <a:pt x="1241" y="653"/>
                    <a:pt x="1241" y="653"/>
                    <a:pt x="1241" y="653"/>
                  </a:cubicBezTo>
                  <a:cubicBezTo>
                    <a:pt x="1234" y="659"/>
                    <a:pt x="1234" y="659"/>
                    <a:pt x="1234" y="659"/>
                  </a:cubicBezTo>
                  <a:cubicBezTo>
                    <a:pt x="1224" y="672"/>
                    <a:pt x="1224" y="672"/>
                    <a:pt x="1224" y="672"/>
                  </a:cubicBezTo>
                  <a:cubicBezTo>
                    <a:pt x="1220" y="675"/>
                    <a:pt x="1220" y="675"/>
                    <a:pt x="1220" y="675"/>
                  </a:cubicBezTo>
                  <a:cubicBezTo>
                    <a:pt x="1201" y="682"/>
                    <a:pt x="1201" y="682"/>
                    <a:pt x="1201" y="682"/>
                  </a:cubicBezTo>
                  <a:cubicBezTo>
                    <a:pt x="1195" y="690"/>
                    <a:pt x="1195" y="690"/>
                    <a:pt x="1195" y="690"/>
                  </a:cubicBezTo>
                  <a:cubicBezTo>
                    <a:pt x="1170" y="715"/>
                    <a:pt x="1170" y="715"/>
                    <a:pt x="1170" y="715"/>
                  </a:cubicBezTo>
                  <a:cubicBezTo>
                    <a:pt x="1136" y="743"/>
                    <a:pt x="1136" y="743"/>
                    <a:pt x="1136" y="743"/>
                  </a:cubicBezTo>
                  <a:cubicBezTo>
                    <a:pt x="1099" y="766"/>
                    <a:pt x="1099" y="766"/>
                    <a:pt x="1099" y="766"/>
                  </a:cubicBezTo>
                  <a:cubicBezTo>
                    <a:pt x="1070" y="781"/>
                    <a:pt x="1070" y="781"/>
                    <a:pt x="1070" y="781"/>
                  </a:cubicBezTo>
                  <a:cubicBezTo>
                    <a:pt x="1056" y="783"/>
                    <a:pt x="1056" y="783"/>
                    <a:pt x="1056" y="783"/>
                  </a:cubicBezTo>
                  <a:cubicBezTo>
                    <a:pt x="1054" y="777"/>
                    <a:pt x="1054" y="777"/>
                    <a:pt x="1054" y="777"/>
                  </a:cubicBezTo>
                  <a:cubicBezTo>
                    <a:pt x="1057" y="770"/>
                    <a:pt x="1057" y="770"/>
                    <a:pt x="1057" y="770"/>
                  </a:cubicBezTo>
                  <a:cubicBezTo>
                    <a:pt x="1049" y="761"/>
                    <a:pt x="1049" y="761"/>
                    <a:pt x="1049" y="761"/>
                  </a:cubicBezTo>
                  <a:cubicBezTo>
                    <a:pt x="1038" y="756"/>
                    <a:pt x="1038" y="756"/>
                    <a:pt x="1038" y="756"/>
                  </a:cubicBezTo>
                  <a:cubicBezTo>
                    <a:pt x="1022" y="767"/>
                    <a:pt x="1022" y="767"/>
                    <a:pt x="1022" y="767"/>
                  </a:cubicBezTo>
                  <a:cubicBezTo>
                    <a:pt x="1020" y="771"/>
                    <a:pt x="1020" y="771"/>
                    <a:pt x="1020" y="771"/>
                  </a:cubicBezTo>
                  <a:cubicBezTo>
                    <a:pt x="1025" y="775"/>
                    <a:pt x="1025" y="775"/>
                    <a:pt x="1025" y="775"/>
                  </a:cubicBezTo>
                  <a:cubicBezTo>
                    <a:pt x="1024" y="780"/>
                    <a:pt x="1024" y="780"/>
                    <a:pt x="1024" y="780"/>
                  </a:cubicBezTo>
                  <a:cubicBezTo>
                    <a:pt x="1007" y="792"/>
                    <a:pt x="1007" y="792"/>
                    <a:pt x="1007" y="792"/>
                  </a:cubicBezTo>
                  <a:cubicBezTo>
                    <a:pt x="996" y="800"/>
                    <a:pt x="996" y="800"/>
                    <a:pt x="996" y="800"/>
                  </a:cubicBezTo>
                  <a:cubicBezTo>
                    <a:pt x="987" y="813"/>
                    <a:pt x="987" y="813"/>
                    <a:pt x="987" y="813"/>
                  </a:cubicBezTo>
                  <a:cubicBezTo>
                    <a:pt x="992" y="815"/>
                    <a:pt x="992" y="815"/>
                    <a:pt x="992" y="815"/>
                  </a:cubicBezTo>
                  <a:cubicBezTo>
                    <a:pt x="993" y="822"/>
                    <a:pt x="993" y="822"/>
                    <a:pt x="993" y="822"/>
                  </a:cubicBezTo>
                  <a:cubicBezTo>
                    <a:pt x="991" y="826"/>
                    <a:pt x="991" y="826"/>
                    <a:pt x="991" y="826"/>
                  </a:cubicBezTo>
                  <a:cubicBezTo>
                    <a:pt x="984" y="828"/>
                    <a:pt x="984" y="828"/>
                    <a:pt x="984" y="828"/>
                  </a:cubicBezTo>
                  <a:cubicBezTo>
                    <a:pt x="985" y="833"/>
                    <a:pt x="985" y="833"/>
                    <a:pt x="985" y="833"/>
                  </a:cubicBezTo>
                  <a:cubicBezTo>
                    <a:pt x="993" y="837"/>
                    <a:pt x="993" y="837"/>
                    <a:pt x="993" y="837"/>
                  </a:cubicBezTo>
                  <a:cubicBezTo>
                    <a:pt x="992" y="848"/>
                    <a:pt x="992" y="848"/>
                    <a:pt x="992" y="848"/>
                  </a:cubicBezTo>
                  <a:cubicBezTo>
                    <a:pt x="986" y="852"/>
                    <a:pt x="986" y="852"/>
                    <a:pt x="986" y="852"/>
                  </a:cubicBezTo>
                  <a:cubicBezTo>
                    <a:pt x="981" y="867"/>
                    <a:pt x="981" y="867"/>
                    <a:pt x="981" y="867"/>
                  </a:cubicBezTo>
                  <a:cubicBezTo>
                    <a:pt x="972" y="884"/>
                    <a:pt x="972" y="884"/>
                    <a:pt x="972" y="884"/>
                  </a:cubicBezTo>
                  <a:cubicBezTo>
                    <a:pt x="971" y="895"/>
                    <a:pt x="971" y="895"/>
                    <a:pt x="971" y="895"/>
                  </a:cubicBezTo>
                  <a:cubicBezTo>
                    <a:pt x="972" y="909"/>
                    <a:pt x="972" y="909"/>
                    <a:pt x="972" y="909"/>
                  </a:cubicBezTo>
                  <a:cubicBezTo>
                    <a:pt x="970" y="936"/>
                    <a:pt x="970" y="936"/>
                    <a:pt x="970" y="936"/>
                  </a:cubicBezTo>
                  <a:cubicBezTo>
                    <a:pt x="971" y="951"/>
                    <a:pt x="971" y="951"/>
                    <a:pt x="971" y="951"/>
                  </a:cubicBezTo>
                  <a:cubicBezTo>
                    <a:pt x="974" y="966"/>
                    <a:pt x="974" y="966"/>
                    <a:pt x="974" y="966"/>
                  </a:cubicBezTo>
                  <a:cubicBezTo>
                    <a:pt x="962" y="979"/>
                    <a:pt x="962" y="979"/>
                    <a:pt x="962" y="979"/>
                  </a:cubicBezTo>
                  <a:cubicBezTo>
                    <a:pt x="941" y="1008"/>
                    <a:pt x="941" y="1008"/>
                    <a:pt x="941" y="1008"/>
                  </a:cubicBezTo>
                  <a:cubicBezTo>
                    <a:pt x="923" y="1038"/>
                    <a:pt x="923" y="1038"/>
                    <a:pt x="923" y="1038"/>
                  </a:cubicBezTo>
                  <a:cubicBezTo>
                    <a:pt x="918" y="1061"/>
                    <a:pt x="918" y="1061"/>
                    <a:pt x="918" y="1061"/>
                  </a:cubicBezTo>
                  <a:cubicBezTo>
                    <a:pt x="922" y="1079"/>
                    <a:pt x="922" y="1079"/>
                    <a:pt x="922" y="1079"/>
                  </a:cubicBezTo>
                  <a:cubicBezTo>
                    <a:pt x="894" y="1093"/>
                    <a:pt x="894" y="1093"/>
                    <a:pt x="894" y="1093"/>
                  </a:cubicBezTo>
                  <a:cubicBezTo>
                    <a:pt x="862" y="1112"/>
                    <a:pt x="862" y="1112"/>
                    <a:pt x="862" y="1112"/>
                  </a:cubicBezTo>
                  <a:cubicBezTo>
                    <a:pt x="857" y="1116"/>
                    <a:pt x="857" y="1116"/>
                    <a:pt x="857" y="1116"/>
                  </a:cubicBezTo>
                  <a:cubicBezTo>
                    <a:pt x="804" y="1092"/>
                    <a:pt x="804" y="1092"/>
                    <a:pt x="804" y="1092"/>
                  </a:cubicBezTo>
                  <a:cubicBezTo>
                    <a:pt x="804" y="1077"/>
                    <a:pt x="804" y="1077"/>
                    <a:pt x="804" y="1077"/>
                  </a:cubicBezTo>
                  <a:cubicBezTo>
                    <a:pt x="786" y="1062"/>
                    <a:pt x="786" y="1062"/>
                    <a:pt x="786" y="1062"/>
                  </a:cubicBezTo>
                  <a:cubicBezTo>
                    <a:pt x="779" y="1053"/>
                    <a:pt x="779" y="1053"/>
                    <a:pt x="779" y="1053"/>
                  </a:cubicBezTo>
                  <a:cubicBezTo>
                    <a:pt x="771" y="1047"/>
                    <a:pt x="771" y="1047"/>
                    <a:pt x="771" y="1047"/>
                  </a:cubicBezTo>
                  <a:cubicBezTo>
                    <a:pt x="772" y="1042"/>
                    <a:pt x="772" y="1042"/>
                    <a:pt x="772" y="1042"/>
                  </a:cubicBezTo>
                  <a:cubicBezTo>
                    <a:pt x="783" y="1027"/>
                    <a:pt x="783" y="1027"/>
                    <a:pt x="783" y="1027"/>
                  </a:cubicBezTo>
                  <a:cubicBezTo>
                    <a:pt x="805" y="1023"/>
                    <a:pt x="805" y="1023"/>
                    <a:pt x="805" y="1023"/>
                  </a:cubicBezTo>
                  <a:cubicBezTo>
                    <a:pt x="807" y="1019"/>
                    <a:pt x="807" y="1019"/>
                    <a:pt x="807" y="1019"/>
                  </a:cubicBezTo>
                  <a:cubicBezTo>
                    <a:pt x="817" y="1007"/>
                    <a:pt x="817" y="1007"/>
                    <a:pt x="817" y="1007"/>
                  </a:cubicBezTo>
                  <a:cubicBezTo>
                    <a:pt x="828" y="1002"/>
                    <a:pt x="828" y="1002"/>
                    <a:pt x="828" y="1002"/>
                  </a:cubicBezTo>
                  <a:cubicBezTo>
                    <a:pt x="832" y="997"/>
                    <a:pt x="832" y="997"/>
                    <a:pt x="832" y="997"/>
                  </a:cubicBezTo>
                  <a:cubicBezTo>
                    <a:pt x="850" y="988"/>
                    <a:pt x="850" y="988"/>
                    <a:pt x="850" y="988"/>
                  </a:cubicBezTo>
                  <a:cubicBezTo>
                    <a:pt x="862" y="980"/>
                    <a:pt x="862" y="980"/>
                    <a:pt x="862" y="980"/>
                  </a:cubicBezTo>
                  <a:cubicBezTo>
                    <a:pt x="868" y="975"/>
                    <a:pt x="868" y="975"/>
                    <a:pt x="868" y="975"/>
                  </a:cubicBezTo>
                  <a:cubicBezTo>
                    <a:pt x="863" y="965"/>
                    <a:pt x="863" y="965"/>
                    <a:pt x="863" y="965"/>
                  </a:cubicBezTo>
                  <a:cubicBezTo>
                    <a:pt x="834" y="956"/>
                    <a:pt x="834" y="956"/>
                    <a:pt x="834" y="956"/>
                  </a:cubicBezTo>
                  <a:cubicBezTo>
                    <a:pt x="810" y="951"/>
                    <a:pt x="810" y="951"/>
                    <a:pt x="810" y="951"/>
                  </a:cubicBezTo>
                  <a:cubicBezTo>
                    <a:pt x="785" y="945"/>
                    <a:pt x="785" y="945"/>
                    <a:pt x="785" y="945"/>
                  </a:cubicBezTo>
                  <a:cubicBezTo>
                    <a:pt x="753" y="940"/>
                    <a:pt x="753" y="940"/>
                    <a:pt x="753" y="940"/>
                  </a:cubicBezTo>
                  <a:cubicBezTo>
                    <a:pt x="726" y="945"/>
                    <a:pt x="726" y="945"/>
                    <a:pt x="726" y="945"/>
                  </a:cubicBezTo>
                  <a:cubicBezTo>
                    <a:pt x="711" y="939"/>
                    <a:pt x="711" y="939"/>
                    <a:pt x="711" y="939"/>
                  </a:cubicBezTo>
                  <a:cubicBezTo>
                    <a:pt x="709" y="930"/>
                    <a:pt x="709" y="930"/>
                    <a:pt x="709" y="930"/>
                  </a:cubicBezTo>
                  <a:cubicBezTo>
                    <a:pt x="696" y="917"/>
                    <a:pt x="696" y="917"/>
                    <a:pt x="696" y="917"/>
                  </a:cubicBezTo>
                  <a:cubicBezTo>
                    <a:pt x="677" y="911"/>
                    <a:pt x="677" y="911"/>
                    <a:pt x="677" y="911"/>
                  </a:cubicBezTo>
                  <a:cubicBezTo>
                    <a:pt x="673" y="905"/>
                    <a:pt x="673" y="905"/>
                    <a:pt x="673" y="905"/>
                  </a:cubicBezTo>
                  <a:cubicBezTo>
                    <a:pt x="651" y="904"/>
                    <a:pt x="651" y="904"/>
                    <a:pt x="651" y="904"/>
                  </a:cubicBezTo>
                  <a:cubicBezTo>
                    <a:pt x="630" y="904"/>
                    <a:pt x="630" y="904"/>
                    <a:pt x="630" y="904"/>
                  </a:cubicBezTo>
                  <a:cubicBezTo>
                    <a:pt x="612" y="900"/>
                    <a:pt x="612" y="900"/>
                    <a:pt x="612" y="900"/>
                  </a:cubicBezTo>
                  <a:cubicBezTo>
                    <a:pt x="577" y="887"/>
                    <a:pt x="577" y="887"/>
                    <a:pt x="577" y="887"/>
                  </a:cubicBezTo>
                  <a:cubicBezTo>
                    <a:pt x="556" y="886"/>
                    <a:pt x="556" y="886"/>
                    <a:pt x="556" y="886"/>
                  </a:cubicBezTo>
                  <a:cubicBezTo>
                    <a:pt x="540" y="870"/>
                    <a:pt x="540" y="870"/>
                    <a:pt x="540" y="870"/>
                  </a:cubicBezTo>
                  <a:cubicBezTo>
                    <a:pt x="521" y="866"/>
                    <a:pt x="521" y="866"/>
                    <a:pt x="521" y="866"/>
                  </a:cubicBezTo>
                  <a:cubicBezTo>
                    <a:pt x="503" y="866"/>
                    <a:pt x="503" y="866"/>
                    <a:pt x="503" y="866"/>
                  </a:cubicBezTo>
                  <a:cubicBezTo>
                    <a:pt x="474" y="876"/>
                    <a:pt x="474" y="876"/>
                    <a:pt x="474" y="876"/>
                  </a:cubicBezTo>
                  <a:cubicBezTo>
                    <a:pt x="462" y="872"/>
                    <a:pt x="462" y="872"/>
                    <a:pt x="462" y="872"/>
                  </a:cubicBezTo>
                  <a:cubicBezTo>
                    <a:pt x="443" y="867"/>
                    <a:pt x="443" y="867"/>
                    <a:pt x="443" y="867"/>
                  </a:cubicBezTo>
                  <a:cubicBezTo>
                    <a:pt x="435" y="854"/>
                    <a:pt x="435" y="854"/>
                    <a:pt x="435" y="854"/>
                  </a:cubicBezTo>
                  <a:cubicBezTo>
                    <a:pt x="443" y="843"/>
                    <a:pt x="443" y="843"/>
                    <a:pt x="443" y="843"/>
                  </a:cubicBezTo>
                  <a:cubicBezTo>
                    <a:pt x="427" y="838"/>
                    <a:pt x="427" y="838"/>
                    <a:pt x="427" y="838"/>
                  </a:cubicBezTo>
                  <a:cubicBezTo>
                    <a:pt x="392" y="839"/>
                    <a:pt x="392" y="839"/>
                    <a:pt x="392" y="839"/>
                  </a:cubicBezTo>
                  <a:cubicBezTo>
                    <a:pt x="356" y="845"/>
                    <a:pt x="356" y="845"/>
                    <a:pt x="356" y="845"/>
                  </a:cubicBezTo>
                  <a:cubicBezTo>
                    <a:pt x="319" y="856"/>
                    <a:pt x="319" y="856"/>
                    <a:pt x="319" y="856"/>
                  </a:cubicBezTo>
                  <a:cubicBezTo>
                    <a:pt x="283" y="867"/>
                    <a:pt x="283" y="867"/>
                    <a:pt x="283" y="867"/>
                  </a:cubicBezTo>
                  <a:cubicBezTo>
                    <a:pt x="263" y="876"/>
                    <a:pt x="263" y="876"/>
                    <a:pt x="263" y="876"/>
                  </a:cubicBezTo>
                  <a:cubicBezTo>
                    <a:pt x="242" y="879"/>
                    <a:pt x="242" y="879"/>
                    <a:pt x="242" y="879"/>
                  </a:cubicBezTo>
                  <a:cubicBezTo>
                    <a:pt x="220" y="891"/>
                    <a:pt x="220" y="891"/>
                    <a:pt x="220" y="891"/>
                  </a:cubicBezTo>
                  <a:cubicBezTo>
                    <a:pt x="191" y="888"/>
                    <a:pt x="191" y="888"/>
                    <a:pt x="191" y="888"/>
                  </a:cubicBezTo>
                  <a:cubicBezTo>
                    <a:pt x="191" y="872"/>
                    <a:pt x="191" y="872"/>
                    <a:pt x="191" y="872"/>
                  </a:cubicBezTo>
                  <a:cubicBezTo>
                    <a:pt x="204" y="859"/>
                    <a:pt x="204" y="859"/>
                    <a:pt x="204" y="859"/>
                  </a:cubicBezTo>
                  <a:cubicBezTo>
                    <a:pt x="204" y="849"/>
                    <a:pt x="204" y="849"/>
                    <a:pt x="204" y="849"/>
                  </a:cubicBezTo>
                  <a:cubicBezTo>
                    <a:pt x="210" y="840"/>
                    <a:pt x="210" y="840"/>
                    <a:pt x="210" y="840"/>
                  </a:cubicBezTo>
                  <a:cubicBezTo>
                    <a:pt x="192" y="831"/>
                    <a:pt x="192" y="831"/>
                    <a:pt x="192" y="831"/>
                  </a:cubicBezTo>
                  <a:cubicBezTo>
                    <a:pt x="178" y="818"/>
                    <a:pt x="178" y="818"/>
                    <a:pt x="178" y="818"/>
                  </a:cubicBezTo>
                  <a:cubicBezTo>
                    <a:pt x="172" y="795"/>
                    <a:pt x="172" y="795"/>
                    <a:pt x="172" y="795"/>
                  </a:cubicBezTo>
                  <a:cubicBezTo>
                    <a:pt x="182" y="780"/>
                    <a:pt x="182" y="780"/>
                    <a:pt x="182" y="780"/>
                  </a:cubicBezTo>
                  <a:cubicBezTo>
                    <a:pt x="200" y="772"/>
                    <a:pt x="200" y="772"/>
                    <a:pt x="200" y="772"/>
                  </a:cubicBezTo>
                  <a:cubicBezTo>
                    <a:pt x="191" y="762"/>
                    <a:pt x="191" y="762"/>
                    <a:pt x="191" y="762"/>
                  </a:cubicBezTo>
                  <a:cubicBezTo>
                    <a:pt x="197" y="752"/>
                    <a:pt x="197" y="752"/>
                    <a:pt x="197" y="752"/>
                  </a:cubicBezTo>
                  <a:cubicBezTo>
                    <a:pt x="202" y="747"/>
                    <a:pt x="202" y="747"/>
                    <a:pt x="202" y="747"/>
                  </a:cubicBezTo>
                  <a:cubicBezTo>
                    <a:pt x="186" y="739"/>
                    <a:pt x="186" y="739"/>
                    <a:pt x="186" y="739"/>
                  </a:cubicBezTo>
                  <a:cubicBezTo>
                    <a:pt x="193" y="730"/>
                    <a:pt x="193" y="730"/>
                    <a:pt x="193" y="730"/>
                  </a:cubicBezTo>
                  <a:cubicBezTo>
                    <a:pt x="194" y="722"/>
                    <a:pt x="194" y="722"/>
                    <a:pt x="194" y="722"/>
                  </a:cubicBezTo>
                  <a:cubicBezTo>
                    <a:pt x="181" y="713"/>
                    <a:pt x="181" y="713"/>
                    <a:pt x="181" y="713"/>
                  </a:cubicBezTo>
                  <a:cubicBezTo>
                    <a:pt x="177" y="706"/>
                    <a:pt x="177" y="706"/>
                    <a:pt x="177" y="706"/>
                  </a:cubicBezTo>
                  <a:cubicBezTo>
                    <a:pt x="182" y="693"/>
                    <a:pt x="182" y="693"/>
                    <a:pt x="182" y="693"/>
                  </a:cubicBezTo>
                  <a:cubicBezTo>
                    <a:pt x="209" y="685"/>
                    <a:pt x="209" y="685"/>
                    <a:pt x="209" y="685"/>
                  </a:cubicBezTo>
                  <a:cubicBezTo>
                    <a:pt x="203" y="677"/>
                    <a:pt x="203" y="677"/>
                    <a:pt x="203" y="677"/>
                  </a:cubicBezTo>
                  <a:cubicBezTo>
                    <a:pt x="192" y="674"/>
                    <a:pt x="192" y="674"/>
                    <a:pt x="192" y="674"/>
                  </a:cubicBezTo>
                  <a:cubicBezTo>
                    <a:pt x="207" y="668"/>
                    <a:pt x="207" y="668"/>
                    <a:pt x="207" y="668"/>
                  </a:cubicBezTo>
                  <a:cubicBezTo>
                    <a:pt x="211" y="664"/>
                    <a:pt x="211" y="664"/>
                    <a:pt x="211" y="664"/>
                  </a:cubicBezTo>
                  <a:cubicBezTo>
                    <a:pt x="198" y="658"/>
                    <a:pt x="198" y="658"/>
                    <a:pt x="198" y="658"/>
                  </a:cubicBezTo>
                  <a:cubicBezTo>
                    <a:pt x="189" y="657"/>
                    <a:pt x="189" y="657"/>
                    <a:pt x="189" y="657"/>
                  </a:cubicBezTo>
                  <a:cubicBezTo>
                    <a:pt x="176" y="655"/>
                    <a:pt x="176" y="655"/>
                    <a:pt x="176" y="655"/>
                  </a:cubicBezTo>
                  <a:cubicBezTo>
                    <a:pt x="165" y="647"/>
                    <a:pt x="165" y="647"/>
                    <a:pt x="165" y="647"/>
                  </a:cubicBezTo>
                  <a:cubicBezTo>
                    <a:pt x="164" y="640"/>
                    <a:pt x="164" y="640"/>
                    <a:pt x="164" y="640"/>
                  </a:cubicBezTo>
                  <a:cubicBezTo>
                    <a:pt x="176" y="635"/>
                    <a:pt x="176" y="635"/>
                    <a:pt x="176" y="635"/>
                  </a:cubicBezTo>
                  <a:cubicBezTo>
                    <a:pt x="183" y="624"/>
                    <a:pt x="183" y="624"/>
                    <a:pt x="183" y="624"/>
                  </a:cubicBezTo>
                  <a:cubicBezTo>
                    <a:pt x="195" y="619"/>
                    <a:pt x="195" y="619"/>
                    <a:pt x="195" y="619"/>
                  </a:cubicBezTo>
                  <a:cubicBezTo>
                    <a:pt x="200" y="607"/>
                    <a:pt x="200" y="607"/>
                    <a:pt x="200" y="607"/>
                  </a:cubicBezTo>
                  <a:cubicBezTo>
                    <a:pt x="212" y="605"/>
                    <a:pt x="212" y="605"/>
                    <a:pt x="212" y="605"/>
                  </a:cubicBezTo>
                  <a:cubicBezTo>
                    <a:pt x="216" y="599"/>
                    <a:pt x="216" y="599"/>
                    <a:pt x="216" y="599"/>
                  </a:cubicBezTo>
                  <a:cubicBezTo>
                    <a:pt x="256" y="589"/>
                    <a:pt x="256" y="589"/>
                    <a:pt x="256" y="589"/>
                  </a:cubicBezTo>
                  <a:cubicBezTo>
                    <a:pt x="257" y="583"/>
                    <a:pt x="257" y="583"/>
                    <a:pt x="257" y="583"/>
                  </a:cubicBezTo>
                  <a:cubicBezTo>
                    <a:pt x="247" y="583"/>
                    <a:pt x="247" y="583"/>
                    <a:pt x="247" y="583"/>
                  </a:cubicBezTo>
                  <a:cubicBezTo>
                    <a:pt x="237" y="577"/>
                    <a:pt x="237" y="577"/>
                    <a:pt x="237" y="577"/>
                  </a:cubicBezTo>
                  <a:cubicBezTo>
                    <a:pt x="222" y="572"/>
                    <a:pt x="222" y="572"/>
                    <a:pt x="222" y="572"/>
                  </a:cubicBezTo>
                  <a:cubicBezTo>
                    <a:pt x="211" y="570"/>
                    <a:pt x="211" y="570"/>
                    <a:pt x="211" y="570"/>
                  </a:cubicBezTo>
                  <a:cubicBezTo>
                    <a:pt x="194" y="569"/>
                    <a:pt x="194" y="569"/>
                    <a:pt x="194" y="569"/>
                  </a:cubicBezTo>
                  <a:cubicBezTo>
                    <a:pt x="188" y="560"/>
                    <a:pt x="188" y="560"/>
                    <a:pt x="188" y="560"/>
                  </a:cubicBezTo>
                  <a:cubicBezTo>
                    <a:pt x="165" y="542"/>
                    <a:pt x="165" y="542"/>
                    <a:pt x="165" y="542"/>
                  </a:cubicBezTo>
                  <a:cubicBezTo>
                    <a:pt x="180" y="530"/>
                    <a:pt x="180" y="530"/>
                    <a:pt x="180" y="530"/>
                  </a:cubicBezTo>
                  <a:cubicBezTo>
                    <a:pt x="160" y="523"/>
                    <a:pt x="160" y="523"/>
                    <a:pt x="160" y="523"/>
                  </a:cubicBezTo>
                  <a:cubicBezTo>
                    <a:pt x="148" y="516"/>
                    <a:pt x="148" y="516"/>
                    <a:pt x="148" y="516"/>
                  </a:cubicBezTo>
                  <a:cubicBezTo>
                    <a:pt x="148" y="504"/>
                    <a:pt x="148" y="504"/>
                    <a:pt x="148" y="504"/>
                  </a:cubicBezTo>
                  <a:cubicBezTo>
                    <a:pt x="136" y="499"/>
                    <a:pt x="136" y="499"/>
                    <a:pt x="136" y="499"/>
                  </a:cubicBezTo>
                  <a:cubicBezTo>
                    <a:pt x="121" y="495"/>
                    <a:pt x="121" y="495"/>
                    <a:pt x="121" y="495"/>
                  </a:cubicBezTo>
                  <a:cubicBezTo>
                    <a:pt x="144" y="483"/>
                    <a:pt x="144" y="483"/>
                    <a:pt x="144" y="483"/>
                  </a:cubicBezTo>
                  <a:cubicBezTo>
                    <a:pt x="151" y="467"/>
                    <a:pt x="151" y="467"/>
                    <a:pt x="151" y="467"/>
                  </a:cubicBezTo>
                  <a:cubicBezTo>
                    <a:pt x="168" y="456"/>
                    <a:pt x="168" y="456"/>
                    <a:pt x="168" y="456"/>
                  </a:cubicBezTo>
                  <a:cubicBezTo>
                    <a:pt x="196" y="456"/>
                    <a:pt x="196" y="456"/>
                    <a:pt x="196" y="456"/>
                  </a:cubicBezTo>
                  <a:cubicBezTo>
                    <a:pt x="193" y="447"/>
                    <a:pt x="193" y="447"/>
                    <a:pt x="193" y="447"/>
                  </a:cubicBezTo>
                  <a:cubicBezTo>
                    <a:pt x="202" y="434"/>
                    <a:pt x="202" y="434"/>
                    <a:pt x="202" y="434"/>
                  </a:cubicBezTo>
                  <a:cubicBezTo>
                    <a:pt x="187" y="426"/>
                    <a:pt x="187" y="426"/>
                    <a:pt x="187" y="426"/>
                  </a:cubicBezTo>
                  <a:cubicBezTo>
                    <a:pt x="181" y="426"/>
                    <a:pt x="181" y="426"/>
                    <a:pt x="181" y="426"/>
                  </a:cubicBezTo>
                  <a:cubicBezTo>
                    <a:pt x="175" y="424"/>
                    <a:pt x="175" y="424"/>
                    <a:pt x="175" y="424"/>
                  </a:cubicBezTo>
                  <a:cubicBezTo>
                    <a:pt x="144" y="425"/>
                    <a:pt x="144" y="425"/>
                    <a:pt x="144" y="425"/>
                  </a:cubicBezTo>
                  <a:cubicBezTo>
                    <a:pt x="132" y="429"/>
                    <a:pt x="132" y="429"/>
                    <a:pt x="132" y="429"/>
                  </a:cubicBezTo>
                  <a:cubicBezTo>
                    <a:pt x="110" y="412"/>
                    <a:pt x="110" y="412"/>
                    <a:pt x="110" y="412"/>
                  </a:cubicBezTo>
                  <a:cubicBezTo>
                    <a:pt x="98" y="401"/>
                    <a:pt x="98" y="401"/>
                    <a:pt x="98" y="401"/>
                  </a:cubicBezTo>
                  <a:cubicBezTo>
                    <a:pt x="86" y="396"/>
                    <a:pt x="86" y="396"/>
                    <a:pt x="86" y="396"/>
                  </a:cubicBezTo>
                  <a:cubicBezTo>
                    <a:pt x="81" y="394"/>
                    <a:pt x="81" y="394"/>
                    <a:pt x="81" y="394"/>
                  </a:cubicBezTo>
                  <a:cubicBezTo>
                    <a:pt x="86" y="384"/>
                    <a:pt x="86" y="384"/>
                    <a:pt x="86" y="384"/>
                  </a:cubicBezTo>
                  <a:cubicBezTo>
                    <a:pt x="66" y="380"/>
                    <a:pt x="66" y="380"/>
                    <a:pt x="66" y="380"/>
                  </a:cubicBezTo>
                  <a:cubicBezTo>
                    <a:pt x="68" y="376"/>
                    <a:pt x="68" y="376"/>
                    <a:pt x="68" y="376"/>
                  </a:cubicBezTo>
                  <a:cubicBezTo>
                    <a:pt x="88" y="365"/>
                    <a:pt x="88" y="365"/>
                    <a:pt x="88" y="365"/>
                  </a:cubicBezTo>
                  <a:cubicBezTo>
                    <a:pt x="93" y="348"/>
                    <a:pt x="93" y="348"/>
                    <a:pt x="93" y="348"/>
                  </a:cubicBezTo>
                  <a:cubicBezTo>
                    <a:pt x="101" y="333"/>
                    <a:pt x="101" y="333"/>
                    <a:pt x="101" y="333"/>
                  </a:cubicBezTo>
                  <a:cubicBezTo>
                    <a:pt x="109" y="319"/>
                    <a:pt x="109" y="319"/>
                    <a:pt x="109" y="319"/>
                  </a:cubicBezTo>
                  <a:cubicBezTo>
                    <a:pt x="105" y="308"/>
                    <a:pt x="105" y="308"/>
                    <a:pt x="105" y="308"/>
                  </a:cubicBezTo>
                  <a:cubicBezTo>
                    <a:pt x="104" y="285"/>
                    <a:pt x="104" y="285"/>
                    <a:pt x="104" y="285"/>
                  </a:cubicBezTo>
                  <a:cubicBezTo>
                    <a:pt x="106" y="277"/>
                    <a:pt x="106" y="277"/>
                    <a:pt x="106" y="277"/>
                  </a:cubicBezTo>
                  <a:cubicBezTo>
                    <a:pt x="85" y="268"/>
                    <a:pt x="85" y="268"/>
                    <a:pt x="85" y="268"/>
                  </a:cubicBezTo>
                  <a:cubicBezTo>
                    <a:pt x="73" y="266"/>
                    <a:pt x="73" y="266"/>
                    <a:pt x="73" y="266"/>
                  </a:cubicBezTo>
                  <a:cubicBezTo>
                    <a:pt x="62" y="264"/>
                    <a:pt x="62" y="264"/>
                    <a:pt x="62" y="264"/>
                  </a:cubicBezTo>
                  <a:cubicBezTo>
                    <a:pt x="56" y="250"/>
                    <a:pt x="56" y="250"/>
                    <a:pt x="56" y="250"/>
                  </a:cubicBezTo>
                  <a:cubicBezTo>
                    <a:pt x="46" y="252"/>
                    <a:pt x="46" y="252"/>
                    <a:pt x="46" y="252"/>
                  </a:cubicBezTo>
                  <a:cubicBezTo>
                    <a:pt x="44" y="248"/>
                    <a:pt x="44" y="248"/>
                    <a:pt x="44" y="248"/>
                  </a:cubicBezTo>
                  <a:cubicBezTo>
                    <a:pt x="20" y="252"/>
                    <a:pt x="20" y="252"/>
                    <a:pt x="20" y="252"/>
                  </a:cubicBezTo>
                  <a:cubicBezTo>
                    <a:pt x="14" y="250"/>
                    <a:pt x="14" y="250"/>
                    <a:pt x="14" y="250"/>
                  </a:cubicBezTo>
                  <a:cubicBezTo>
                    <a:pt x="0" y="245"/>
                    <a:pt x="0" y="245"/>
                    <a:pt x="0" y="245"/>
                  </a:cubicBezTo>
                  <a:cubicBezTo>
                    <a:pt x="34" y="226"/>
                    <a:pt x="34" y="226"/>
                    <a:pt x="34" y="226"/>
                  </a:cubicBezTo>
                  <a:cubicBezTo>
                    <a:pt x="69" y="211"/>
                    <a:pt x="69" y="211"/>
                    <a:pt x="69" y="211"/>
                  </a:cubicBezTo>
                  <a:cubicBezTo>
                    <a:pt x="90" y="211"/>
                    <a:pt x="90" y="211"/>
                    <a:pt x="90" y="211"/>
                  </a:cubicBezTo>
                  <a:cubicBezTo>
                    <a:pt x="128" y="184"/>
                    <a:pt x="128" y="184"/>
                    <a:pt x="128" y="184"/>
                  </a:cubicBezTo>
                  <a:cubicBezTo>
                    <a:pt x="152" y="170"/>
                    <a:pt x="152" y="170"/>
                    <a:pt x="152" y="170"/>
                  </a:cubicBezTo>
                  <a:cubicBezTo>
                    <a:pt x="166" y="154"/>
                    <a:pt x="166" y="154"/>
                    <a:pt x="166" y="154"/>
                  </a:cubicBezTo>
                  <a:cubicBezTo>
                    <a:pt x="195" y="129"/>
                    <a:pt x="195" y="129"/>
                    <a:pt x="195" y="129"/>
                  </a:cubicBezTo>
                  <a:cubicBezTo>
                    <a:pt x="217" y="114"/>
                    <a:pt x="217" y="114"/>
                    <a:pt x="217" y="114"/>
                  </a:cubicBezTo>
                  <a:cubicBezTo>
                    <a:pt x="218" y="96"/>
                    <a:pt x="218" y="96"/>
                    <a:pt x="218" y="96"/>
                  </a:cubicBezTo>
                  <a:cubicBezTo>
                    <a:pt x="242" y="83"/>
                    <a:pt x="242" y="83"/>
                    <a:pt x="242" y="83"/>
                  </a:cubicBezTo>
                  <a:cubicBezTo>
                    <a:pt x="252" y="67"/>
                    <a:pt x="252" y="67"/>
                    <a:pt x="252" y="67"/>
                  </a:cubicBezTo>
                  <a:cubicBezTo>
                    <a:pt x="274" y="50"/>
                    <a:pt x="274" y="50"/>
                    <a:pt x="274" y="50"/>
                  </a:cubicBezTo>
                  <a:cubicBezTo>
                    <a:pt x="267" y="35"/>
                    <a:pt x="267" y="35"/>
                    <a:pt x="267" y="35"/>
                  </a:cubicBezTo>
                  <a:cubicBezTo>
                    <a:pt x="279" y="24"/>
                    <a:pt x="279" y="24"/>
                    <a:pt x="279" y="24"/>
                  </a:cubicBezTo>
                  <a:cubicBezTo>
                    <a:pt x="289" y="0"/>
                    <a:pt x="289" y="0"/>
                    <a:pt x="289" y="0"/>
                  </a:cubicBezTo>
                  <a:lnTo>
                    <a:pt x="29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5" name="Freeform 871"/>
            <p:cNvSpPr>
              <a:spLocks/>
            </p:cNvSpPr>
            <p:nvPr/>
          </p:nvSpPr>
          <p:spPr bwMode="auto">
            <a:xfrm>
              <a:off x="15201091" y="-831452"/>
              <a:ext cx="12700" cy="96838"/>
            </a:xfrm>
            <a:custGeom>
              <a:avLst/>
              <a:gdLst>
                <a:gd name="T0" fmla="*/ 7 w 8"/>
                <a:gd name="T1" fmla="*/ 0 h 61"/>
                <a:gd name="T2" fmla="*/ 8 w 8"/>
                <a:gd name="T3" fmla="*/ 56 h 61"/>
                <a:gd name="T4" fmla="*/ 2 w 8"/>
                <a:gd name="T5" fmla="*/ 61 h 61"/>
                <a:gd name="T6" fmla="*/ 0 w 8"/>
                <a:gd name="T7" fmla="*/ 6 h 61"/>
                <a:gd name="T8" fmla="*/ 7 w 8"/>
                <a:gd name="T9" fmla="*/ 0 h 61"/>
              </a:gdLst>
              <a:ahLst/>
              <a:cxnLst>
                <a:cxn ang="0">
                  <a:pos x="T0" y="T1"/>
                </a:cxn>
                <a:cxn ang="0">
                  <a:pos x="T2" y="T3"/>
                </a:cxn>
                <a:cxn ang="0">
                  <a:pos x="T4" y="T5"/>
                </a:cxn>
                <a:cxn ang="0">
                  <a:pos x="T6" y="T7"/>
                </a:cxn>
                <a:cxn ang="0">
                  <a:pos x="T8" y="T9"/>
                </a:cxn>
              </a:cxnLst>
              <a:rect l="0" t="0" r="r" b="b"/>
              <a:pathLst>
                <a:path w="8" h="61">
                  <a:moveTo>
                    <a:pt x="7" y="0"/>
                  </a:moveTo>
                  <a:lnTo>
                    <a:pt x="8" y="56"/>
                  </a:lnTo>
                  <a:lnTo>
                    <a:pt x="2" y="61"/>
                  </a:lnTo>
                  <a:lnTo>
                    <a:pt x="0" y="6"/>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6" name="Freeform 872"/>
            <p:cNvSpPr>
              <a:spLocks/>
            </p:cNvSpPr>
            <p:nvPr/>
          </p:nvSpPr>
          <p:spPr bwMode="auto">
            <a:xfrm>
              <a:off x="12646803" y="-763190"/>
              <a:ext cx="28575" cy="109538"/>
            </a:xfrm>
            <a:custGeom>
              <a:avLst/>
              <a:gdLst>
                <a:gd name="T0" fmla="*/ 16 w 18"/>
                <a:gd name="T1" fmla="*/ 14 h 69"/>
                <a:gd name="T2" fmla="*/ 18 w 18"/>
                <a:gd name="T3" fmla="*/ 69 h 69"/>
                <a:gd name="T4" fmla="*/ 1 w 18"/>
                <a:gd name="T5" fmla="*/ 55 h 69"/>
                <a:gd name="T6" fmla="*/ 0 w 18"/>
                <a:gd name="T7" fmla="*/ 0 h 69"/>
                <a:gd name="T8" fmla="*/ 16 w 18"/>
                <a:gd name="T9" fmla="*/ 14 h 69"/>
              </a:gdLst>
              <a:ahLst/>
              <a:cxnLst>
                <a:cxn ang="0">
                  <a:pos x="T0" y="T1"/>
                </a:cxn>
                <a:cxn ang="0">
                  <a:pos x="T2" y="T3"/>
                </a:cxn>
                <a:cxn ang="0">
                  <a:pos x="T4" y="T5"/>
                </a:cxn>
                <a:cxn ang="0">
                  <a:pos x="T6" y="T7"/>
                </a:cxn>
                <a:cxn ang="0">
                  <a:pos x="T8" y="T9"/>
                </a:cxn>
              </a:cxnLst>
              <a:rect l="0" t="0" r="r" b="b"/>
              <a:pathLst>
                <a:path w="18" h="69">
                  <a:moveTo>
                    <a:pt x="16" y="14"/>
                  </a:moveTo>
                  <a:lnTo>
                    <a:pt x="18" y="69"/>
                  </a:lnTo>
                  <a:lnTo>
                    <a:pt x="1" y="55"/>
                  </a:lnTo>
                  <a:lnTo>
                    <a:pt x="0" y="0"/>
                  </a:lnTo>
                  <a:lnTo>
                    <a:pt x="16" y="1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7" name="Freeform 873"/>
            <p:cNvSpPr>
              <a:spLocks/>
            </p:cNvSpPr>
            <p:nvPr/>
          </p:nvSpPr>
          <p:spPr bwMode="auto">
            <a:xfrm>
              <a:off x="15189978" y="-821927"/>
              <a:ext cx="14288" cy="115888"/>
            </a:xfrm>
            <a:custGeom>
              <a:avLst/>
              <a:gdLst>
                <a:gd name="T0" fmla="*/ 7 w 9"/>
                <a:gd name="T1" fmla="*/ 0 h 73"/>
                <a:gd name="T2" fmla="*/ 9 w 9"/>
                <a:gd name="T3" fmla="*/ 55 h 73"/>
                <a:gd name="T4" fmla="*/ 2 w 9"/>
                <a:gd name="T5" fmla="*/ 73 h 73"/>
                <a:gd name="T6" fmla="*/ 0 w 9"/>
                <a:gd name="T7" fmla="*/ 17 h 73"/>
                <a:gd name="T8" fmla="*/ 7 w 9"/>
                <a:gd name="T9" fmla="*/ 0 h 73"/>
              </a:gdLst>
              <a:ahLst/>
              <a:cxnLst>
                <a:cxn ang="0">
                  <a:pos x="T0" y="T1"/>
                </a:cxn>
                <a:cxn ang="0">
                  <a:pos x="T2" y="T3"/>
                </a:cxn>
                <a:cxn ang="0">
                  <a:pos x="T4" y="T5"/>
                </a:cxn>
                <a:cxn ang="0">
                  <a:pos x="T6" y="T7"/>
                </a:cxn>
                <a:cxn ang="0">
                  <a:pos x="T8" y="T9"/>
                </a:cxn>
              </a:cxnLst>
              <a:rect l="0" t="0" r="r" b="b"/>
              <a:pathLst>
                <a:path w="9" h="73">
                  <a:moveTo>
                    <a:pt x="7" y="0"/>
                  </a:moveTo>
                  <a:lnTo>
                    <a:pt x="9" y="55"/>
                  </a:lnTo>
                  <a:lnTo>
                    <a:pt x="2" y="73"/>
                  </a:lnTo>
                  <a:lnTo>
                    <a:pt x="0" y="1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8" name="Freeform 874"/>
            <p:cNvSpPr>
              <a:spLocks/>
            </p:cNvSpPr>
            <p:nvPr/>
          </p:nvSpPr>
          <p:spPr bwMode="auto">
            <a:xfrm>
              <a:off x="12637278" y="-720327"/>
              <a:ext cx="22225" cy="109538"/>
            </a:xfrm>
            <a:custGeom>
              <a:avLst/>
              <a:gdLst>
                <a:gd name="T0" fmla="*/ 15 w 17"/>
                <a:gd name="T1" fmla="*/ 17 h 84"/>
                <a:gd name="T2" fmla="*/ 17 w 17"/>
                <a:gd name="T3" fmla="*/ 84 h 84"/>
                <a:gd name="T4" fmla="*/ 16 w 17"/>
                <a:gd name="T5" fmla="*/ 82 h 84"/>
                <a:gd name="T6" fmla="*/ 2 w 17"/>
                <a:gd name="T7" fmla="*/ 67 h 84"/>
                <a:gd name="T8" fmla="*/ 0 w 17"/>
                <a:gd name="T9" fmla="*/ 0 h 84"/>
                <a:gd name="T10" fmla="*/ 14 w 17"/>
                <a:gd name="T11" fmla="*/ 15 h 84"/>
                <a:gd name="T12" fmla="*/ 15 w 17"/>
                <a:gd name="T13" fmla="*/ 17 h 84"/>
              </a:gdLst>
              <a:ahLst/>
              <a:cxnLst>
                <a:cxn ang="0">
                  <a:pos x="T0" y="T1"/>
                </a:cxn>
                <a:cxn ang="0">
                  <a:pos x="T2" y="T3"/>
                </a:cxn>
                <a:cxn ang="0">
                  <a:pos x="T4" y="T5"/>
                </a:cxn>
                <a:cxn ang="0">
                  <a:pos x="T6" y="T7"/>
                </a:cxn>
                <a:cxn ang="0">
                  <a:pos x="T8" y="T9"/>
                </a:cxn>
                <a:cxn ang="0">
                  <a:pos x="T10" y="T11"/>
                </a:cxn>
                <a:cxn ang="0">
                  <a:pos x="T12" y="T13"/>
                </a:cxn>
              </a:cxnLst>
              <a:rect l="0" t="0" r="r" b="b"/>
              <a:pathLst>
                <a:path w="17" h="84">
                  <a:moveTo>
                    <a:pt x="15" y="17"/>
                  </a:moveTo>
                  <a:cubicBezTo>
                    <a:pt x="17" y="84"/>
                    <a:pt x="17" y="84"/>
                    <a:pt x="17" y="84"/>
                  </a:cubicBezTo>
                  <a:cubicBezTo>
                    <a:pt x="17" y="83"/>
                    <a:pt x="17" y="83"/>
                    <a:pt x="16" y="82"/>
                  </a:cubicBezTo>
                  <a:cubicBezTo>
                    <a:pt x="14" y="79"/>
                    <a:pt x="2" y="68"/>
                    <a:pt x="2" y="67"/>
                  </a:cubicBezTo>
                  <a:cubicBezTo>
                    <a:pt x="0" y="0"/>
                    <a:pt x="0" y="0"/>
                    <a:pt x="0" y="0"/>
                  </a:cubicBezTo>
                  <a:cubicBezTo>
                    <a:pt x="0" y="1"/>
                    <a:pt x="12" y="12"/>
                    <a:pt x="14" y="15"/>
                  </a:cubicBezTo>
                  <a:cubicBezTo>
                    <a:pt x="15" y="16"/>
                    <a:pt x="15" y="16"/>
                    <a:pt x="15" y="1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9" name="Freeform 875"/>
            <p:cNvSpPr>
              <a:spLocks/>
            </p:cNvSpPr>
            <p:nvPr/>
          </p:nvSpPr>
          <p:spPr bwMode="auto">
            <a:xfrm>
              <a:off x="15185216" y="-794940"/>
              <a:ext cx="7938" cy="120650"/>
            </a:xfrm>
            <a:custGeom>
              <a:avLst/>
              <a:gdLst>
                <a:gd name="T0" fmla="*/ 3 w 5"/>
                <a:gd name="T1" fmla="*/ 0 h 76"/>
                <a:gd name="T2" fmla="*/ 5 w 5"/>
                <a:gd name="T3" fmla="*/ 56 h 76"/>
                <a:gd name="T4" fmla="*/ 2 w 5"/>
                <a:gd name="T5" fmla="*/ 76 h 76"/>
                <a:gd name="T6" fmla="*/ 0 w 5"/>
                <a:gd name="T7" fmla="*/ 21 h 76"/>
                <a:gd name="T8" fmla="*/ 3 w 5"/>
                <a:gd name="T9" fmla="*/ 0 h 76"/>
              </a:gdLst>
              <a:ahLst/>
              <a:cxnLst>
                <a:cxn ang="0">
                  <a:pos x="T0" y="T1"/>
                </a:cxn>
                <a:cxn ang="0">
                  <a:pos x="T2" y="T3"/>
                </a:cxn>
                <a:cxn ang="0">
                  <a:pos x="T4" y="T5"/>
                </a:cxn>
                <a:cxn ang="0">
                  <a:pos x="T6" y="T7"/>
                </a:cxn>
                <a:cxn ang="0">
                  <a:pos x="T8" y="T9"/>
                </a:cxn>
              </a:cxnLst>
              <a:rect l="0" t="0" r="r" b="b"/>
              <a:pathLst>
                <a:path w="5" h="76">
                  <a:moveTo>
                    <a:pt x="3" y="0"/>
                  </a:moveTo>
                  <a:lnTo>
                    <a:pt x="5" y="56"/>
                  </a:lnTo>
                  <a:lnTo>
                    <a:pt x="2" y="76"/>
                  </a:lnTo>
                  <a:lnTo>
                    <a:pt x="0" y="21"/>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0" name="Freeform 876"/>
            <p:cNvSpPr>
              <a:spLocks/>
            </p:cNvSpPr>
            <p:nvPr/>
          </p:nvSpPr>
          <p:spPr bwMode="auto">
            <a:xfrm>
              <a:off x="12656328" y="-696515"/>
              <a:ext cx="20638" cy="122238"/>
            </a:xfrm>
            <a:custGeom>
              <a:avLst/>
              <a:gdLst>
                <a:gd name="T0" fmla="*/ 15 w 17"/>
                <a:gd name="T1" fmla="*/ 26 h 93"/>
                <a:gd name="T2" fmla="*/ 17 w 17"/>
                <a:gd name="T3" fmla="*/ 93 h 93"/>
                <a:gd name="T4" fmla="*/ 17 w 17"/>
                <a:gd name="T5" fmla="*/ 90 h 93"/>
                <a:gd name="T6" fmla="*/ 4 w 17"/>
                <a:gd name="T7" fmla="*/ 73 h 93"/>
                <a:gd name="T8" fmla="*/ 2 w 17"/>
                <a:gd name="T9" fmla="*/ 67 h 93"/>
                <a:gd name="T10" fmla="*/ 0 w 17"/>
                <a:gd name="T11" fmla="*/ 0 h 93"/>
                <a:gd name="T12" fmla="*/ 2 w 17"/>
                <a:gd name="T13" fmla="*/ 6 h 93"/>
                <a:gd name="T14" fmla="*/ 15 w 17"/>
                <a:gd name="T15" fmla="*/ 23 h 93"/>
                <a:gd name="T16" fmla="*/ 15 w 17"/>
                <a:gd name="T17"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3">
                  <a:moveTo>
                    <a:pt x="15" y="26"/>
                  </a:moveTo>
                  <a:cubicBezTo>
                    <a:pt x="17" y="93"/>
                    <a:pt x="17" y="93"/>
                    <a:pt x="17" y="93"/>
                  </a:cubicBezTo>
                  <a:cubicBezTo>
                    <a:pt x="17" y="92"/>
                    <a:pt x="17" y="91"/>
                    <a:pt x="17" y="90"/>
                  </a:cubicBezTo>
                  <a:cubicBezTo>
                    <a:pt x="16" y="86"/>
                    <a:pt x="9" y="80"/>
                    <a:pt x="4" y="73"/>
                  </a:cubicBezTo>
                  <a:cubicBezTo>
                    <a:pt x="2" y="70"/>
                    <a:pt x="2" y="69"/>
                    <a:pt x="2" y="67"/>
                  </a:cubicBezTo>
                  <a:cubicBezTo>
                    <a:pt x="0" y="0"/>
                    <a:pt x="0" y="0"/>
                    <a:pt x="0" y="0"/>
                  </a:cubicBezTo>
                  <a:cubicBezTo>
                    <a:pt x="0" y="2"/>
                    <a:pt x="1" y="3"/>
                    <a:pt x="2" y="6"/>
                  </a:cubicBezTo>
                  <a:cubicBezTo>
                    <a:pt x="7" y="13"/>
                    <a:pt x="14" y="19"/>
                    <a:pt x="15" y="23"/>
                  </a:cubicBezTo>
                  <a:cubicBezTo>
                    <a:pt x="15" y="24"/>
                    <a:pt x="15" y="25"/>
                    <a:pt x="15" y="2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1" name="Freeform 877"/>
            <p:cNvSpPr>
              <a:spLocks/>
            </p:cNvSpPr>
            <p:nvPr/>
          </p:nvSpPr>
          <p:spPr bwMode="auto">
            <a:xfrm>
              <a:off x="15182041" y="-761602"/>
              <a:ext cx="6350" cy="114300"/>
            </a:xfrm>
            <a:custGeom>
              <a:avLst/>
              <a:gdLst>
                <a:gd name="T0" fmla="*/ 2 w 4"/>
                <a:gd name="T1" fmla="*/ 0 h 72"/>
                <a:gd name="T2" fmla="*/ 4 w 4"/>
                <a:gd name="T3" fmla="*/ 55 h 72"/>
                <a:gd name="T4" fmla="*/ 2 w 4"/>
                <a:gd name="T5" fmla="*/ 72 h 72"/>
                <a:gd name="T6" fmla="*/ 0 w 4"/>
                <a:gd name="T7" fmla="*/ 16 h 72"/>
                <a:gd name="T8" fmla="*/ 2 w 4"/>
                <a:gd name="T9" fmla="*/ 0 h 72"/>
              </a:gdLst>
              <a:ahLst/>
              <a:cxnLst>
                <a:cxn ang="0">
                  <a:pos x="T0" y="T1"/>
                </a:cxn>
                <a:cxn ang="0">
                  <a:pos x="T2" y="T3"/>
                </a:cxn>
                <a:cxn ang="0">
                  <a:pos x="T4" y="T5"/>
                </a:cxn>
                <a:cxn ang="0">
                  <a:pos x="T6" y="T7"/>
                </a:cxn>
                <a:cxn ang="0">
                  <a:pos x="T8" y="T9"/>
                </a:cxn>
              </a:cxnLst>
              <a:rect l="0" t="0" r="r" b="b"/>
              <a:pathLst>
                <a:path w="4" h="72">
                  <a:moveTo>
                    <a:pt x="2" y="0"/>
                  </a:moveTo>
                  <a:lnTo>
                    <a:pt x="4" y="55"/>
                  </a:lnTo>
                  <a:lnTo>
                    <a:pt x="2" y="72"/>
                  </a:lnTo>
                  <a:lnTo>
                    <a:pt x="0" y="16"/>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2" name="Freeform 878"/>
            <p:cNvSpPr>
              <a:spLocks/>
            </p:cNvSpPr>
            <p:nvPr/>
          </p:nvSpPr>
          <p:spPr bwMode="auto">
            <a:xfrm>
              <a:off x="15167753" y="-736202"/>
              <a:ext cx="17463" cy="103188"/>
            </a:xfrm>
            <a:custGeom>
              <a:avLst/>
              <a:gdLst>
                <a:gd name="T0" fmla="*/ 9 w 11"/>
                <a:gd name="T1" fmla="*/ 0 h 65"/>
                <a:gd name="T2" fmla="*/ 11 w 11"/>
                <a:gd name="T3" fmla="*/ 56 h 65"/>
                <a:gd name="T4" fmla="*/ 2 w 11"/>
                <a:gd name="T5" fmla="*/ 65 h 65"/>
                <a:gd name="T6" fmla="*/ 0 w 11"/>
                <a:gd name="T7" fmla="*/ 10 h 65"/>
                <a:gd name="T8" fmla="*/ 9 w 11"/>
                <a:gd name="T9" fmla="*/ 0 h 65"/>
              </a:gdLst>
              <a:ahLst/>
              <a:cxnLst>
                <a:cxn ang="0">
                  <a:pos x="T0" y="T1"/>
                </a:cxn>
                <a:cxn ang="0">
                  <a:pos x="T2" y="T3"/>
                </a:cxn>
                <a:cxn ang="0">
                  <a:pos x="T4" y="T5"/>
                </a:cxn>
                <a:cxn ang="0">
                  <a:pos x="T6" y="T7"/>
                </a:cxn>
                <a:cxn ang="0">
                  <a:pos x="T8" y="T9"/>
                </a:cxn>
              </a:cxnLst>
              <a:rect l="0" t="0" r="r" b="b"/>
              <a:pathLst>
                <a:path w="11" h="65">
                  <a:moveTo>
                    <a:pt x="9" y="0"/>
                  </a:moveTo>
                  <a:lnTo>
                    <a:pt x="11" y="56"/>
                  </a:lnTo>
                  <a:lnTo>
                    <a:pt x="2" y="65"/>
                  </a:lnTo>
                  <a:lnTo>
                    <a:pt x="0" y="10"/>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3" name="Freeform 879"/>
            <p:cNvSpPr>
              <a:spLocks/>
            </p:cNvSpPr>
            <p:nvPr/>
          </p:nvSpPr>
          <p:spPr bwMode="auto">
            <a:xfrm>
              <a:off x="15134416" y="-720327"/>
              <a:ext cx="36513" cy="95250"/>
            </a:xfrm>
            <a:custGeom>
              <a:avLst/>
              <a:gdLst>
                <a:gd name="T0" fmla="*/ 21 w 23"/>
                <a:gd name="T1" fmla="*/ 0 h 60"/>
                <a:gd name="T2" fmla="*/ 23 w 23"/>
                <a:gd name="T3" fmla="*/ 55 h 60"/>
                <a:gd name="T4" fmla="*/ 1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1" y="60"/>
                  </a:lnTo>
                  <a:lnTo>
                    <a:pt x="0" y="5"/>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4" name="Freeform 880"/>
            <p:cNvSpPr>
              <a:spLocks/>
            </p:cNvSpPr>
            <p:nvPr/>
          </p:nvSpPr>
          <p:spPr bwMode="auto">
            <a:xfrm>
              <a:off x="12672203" y="-639365"/>
              <a:ext cx="3175" cy="92075"/>
            </a:xfrm>
            <a:custGeom>
              <a:avLst/>
              <a:gdLst>
                <a:gd name="T0" fmla="*/ 0 w 2"/>
                <a:gd name="T1" fmla="*/ 3 h 70"/>
                <a:gd name="T2" fmla="*/ 2 w 2"/>
                <a:gd name="T3" fmla="*/ 70 h 70"/>
                <a:gd name="T4" fmla="*/ 2 w 2"/>
                <a:gd name="T5" fmla="*/ 67 h 70"/>
                <a:gd name="T6" fmla="*/ 0 w 2"/>
                <a:gd name="T7" fmla="*/ 0 h 70"/>
                <a:gd name="T8" fmla="*/ 0 w 2"/>
                <a:gd name="T9" fmla="*/ 3 h 70"/>
              </a:gdLst>
              <a:ahLst/>
              <a:cxnLst>
                <a:cxn ang="0">
                  <a:pos x="T0" y="T1"/>
                </a:cxn>
                <a:cxn ang="0">
                  <a:pos x="T2" y="T3"/>
                </a:cxn>
                <a:cxn ang="0">
                  <a:pos x="T4" y="T5"/>
                </a:cxn>
                <a:cxn ang="0">
                  <a:pos x="T6" y="T7"/>
                </a:cxn>
                <a:cxn ang="0">
                  <a:pos x="T8" y="T9"/>
                </a:cxn>
              </a:cxnLst>
              <a:rect l="0" t="0" r="r" b="b"/>
              <a:pathLst>
                <a:path w="2" h="70">
                  <a:moveTo>
                    <a:pt x="0" y="3"/>
                  </a:moveTo>
                  <a:cubicBezTo>
                    <a:pt x="2" y="70"/>
                    <a:pt x="2" y="70"/>
                    <a:pt x="2" y="70"/>
                  </a:cubicBezTo>
                  <a:cubicBezTo>
                    <a:pt x="2" y="68"/>
                    <a:pt x="2" y="67"/>
                    <a:pt x="2" y="67"/>
                  </a:cubicBezTo>
                  <a:cubicBezTo>
                    <a:pt x="0" y="0"/>
                    <a:pt x="0" y="0"/>
                    <a:pt x="0" y="0"/>
                  </a:cubicBezTo>
                  <a:cubicBezTo>
                    <a:pt x="0" y="0"/>
                    <a:pt x="0" y="1"/>
                    <a:pt x="0"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5" name="Freeform 881"/>
            <p:cNvSpPr>
              <a:spLocks/>
            </p:cNvSpPr>
            <p:nvPr/>
          </p:nvSpPr>
          <p:spPr bwMode="auto">
            <a:xfrm>
              <a:off x="15115366" y="-712390"/>
              <a:ext cx="20638" cy="109538"/>
            </a:xfrm>
            <a:custGeom>
              <a:avLst/>
              <a:gdLst>
                <a:gd name="T0" fmla="*/ 12 w 13"/>
                <a:gd name="T1" fmla="*/ 0 h 69"/>
                <a:gd name="T2" fmla="*/ 13 w 13"/>
                <a:gd name="T3" fmla="*/ 55 h 69"/>
                <a:gd name="T4" fmla="*/ 2 w 13"/>
                <a:gd name="T5" fmla="*/ 69 h 69"/>
                <a:gd name="T6" fmla="*/ 0 w 13"/>
                <a:gd name="T7" fmla="*/ 13 h 69"/>
                <a:gd name="T8" fmla="*/ 12 w 13"/>
                <a:gd name="T9" fmla="*/ 0 h 69"/>
              </a:gdLst>
              <a:ahLst/>
              <a:cxnLst>
                <a:cxn ang="0">
                  <a:pos x="T0" y="T1"/>
                </a:cxn>
                <a:cxn ang="0">
                  <a:pos x="T2" y="T3"/>
                </a:cxn>
                <a:cxn ang="0">
                  <a:pos x="T4" y="T5"/>
                </a:cxn>
                <a:cxn ang="0">
                  <a:pos x="T6" y="T7"/>
                </a:cxn>
                <a:cxn ang="0">
                  <a:pos x="T8" y="T9"/>
                </a:cxn>
              </a:cxnLst>
              <a:rect l="0" t="0" r="r" b="b"/>
              <a:pathLst>
                <a:path w="13" h="69">
                  <a:moveTo>
                    <a:pt x="12" y="0"/>
                  </a:moveTo>
                  <a:lnTo>
                    <a:pt x="13" y="55"/>
                  </a:lnTo>
                  <a:lnTo>
                    <a:pt x="2" y="69"/>
                  </a:lnTo>
                  <a:lnTo>
                    <a:pt x="0" y="13"/>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6" name="Freeform 882"/>
            <p:cNvSpPr>
              <a:spLocks/>
            </p:cNvSpPr>
            <p:nvPr/>
          </p:nvSpPr>
          <p:spPr bwMode="auto">
            <a:xfrm>
              <a:off x="15104253" y="-691752"/>
              <a:ext cx="14288" cy="103188"/>
            </a:xfrm>
            <a:custGeom>
              <a:avLst/>
              <a:gdLst>
                <a:gd name="T0" fmla="*/ 7 w 9"/>
                <a:gd name="T1" fmla="*/ 0 h 65"/>
                <a:gd name="T2" fmla="*/ 9 w 9"/>
                <a:gd name="T3" fmla="*/ 56 h 65"/>
                <a:gd name="T4" fmla="*/ 1 w 9"/>
                <a:gd name="T5" fmla="*/ 65 h 65"/>
                <a:gd name="T6" fmla="*/ 0 w 9"/>
                <a:gd name="T7" fmla="*/ 10 h 65"/>
                <a:gd name="T8" fmla="*/ 7 w 9"/>
                <a:gd name="T9" fmla="*/ 0 h 65"/>
              </a:gdLst>
              <a:ahLst/>
              <a:cxnLst>
                <a:cxn ang="0">
                  <a:pos x="T0" y="T1"/>
                </a:cxn>
                <a:cxn ang="0">
                  <a:pos x="T2" y="T3"/>
                </a:cxn>
                <a:cxn ang="0">
                  <a:pos x="T4" y="T5"/>
                </a:cxn>
                <a:cxn ang="0">
                  <a:pos x="T6" y="T7"/>
                </a:cxn>
                <a:cxn ang="0">
                  <a:pos x="T8" y="T9"/>
                </a:cxn>
              </a:cxnLst>
              <a:rect l="0" t="0" r="r" b="b"/>
              <a:pathLst>
                <a:path w="9" h="65">
                  <a:moveTo>
                    <a:pt x="7" y="0"/>
                  </a:moveTo>
                  <a:lnTo>
                    <a:pt x="9" y="56"/>
                  </a:lnTo>
                  <a:lnTo>
                    <a:pt x="1" y="65"/>
                  </a:lnTo>
                  <a:lnTo>
                    <a:pt x="0" y="10"/>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7" name="Freeform 883"/>
            <p:cNvSpPr>
              <a:spLocks/>
            </p:cNvSpPr>
            <p:nvPr/>
          </p:nvSpPr>
          <p:spPr bwMode="auto">
            <a:xfrm>
              <a:off x="15083616" y="-675877"/>
              <a:ext cx="22225" cy="95250"/>
            </a:xfrm>
            <a:custGeom>
              <a:avLst/>
              <a:gdLst>
                <a:gd name="T0" fmla="*/ 13 w 14"/>
                <a:gd name="T1" fmla="*/ 0 h 60"/>
                <a:gd name="T2" fmla="*/ 14 w 14"/>
                <a:gd name="T3" fmla="*/ 55 h 60"/>
                <a:gd name="T4" fmla="*/ 2 w 14"/>
                <a:gd name="T5" fmla="*/ 60 h 60"/>
                <a:gd name="T6" fmla="*/ 0 w 14"/>
                <a:gd name="T7" fmla="*/ 4 h 60"/>
                <a:gd name="T8" fmla="*/ 13 w 14"/>
                <a:gd name="T9" fmla="*/ 0 h 60"/>
              </a:gdLst>
              <a:ahLst/>
              <a:cxnLst>
                <a:cxn ang="0">
                  <a:pos x="T0" y="T1"/>
                </a:cxn>
                <a:cxn ang="0">
                  <a:pos x="T2" y="T3"/>
                </a:cxn>
                <a:cxn ang="0">
                  <a:pos x="T4" y="T5"/>
                </a:cxn>
                <a:cxn ang="0">
                  <a:pos x="T6" y="T7"/>
                </a:cxn>
                <a:cxn ang="0">
                  <a:pos x="T8" y="T9"/>
                </a:cxn>
              </a:cxnLst>
              <a:rect l="0" t="0" r="r" b="b"/>
              <a:pathLst>
                <a:path w="14" h="60">
                  <a:moveTo>
                    <a:pt x="13" y="0"/>
                  </a:moveTo>
                  <a:lnTo>
                    <a:pt x="14" y="55"/>
                  </a:lnTo>
                  <a:lnTo>
                    <a:pt x="2" y="60"/>
                  </a:lnTo>
                  <a:lnTo>
                    <a:pt x="0" y="4"/>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8" name="Freeform 884"/>
            <p:cNvSpPr>
              <a:spLocks/>
            </p:cNvSpPr>
            <p:nvPr/>
          </p:nvSpPr>
          <p:spPr bwMode="auto">
            <a:xfrm>
              <a:off x="15072503" y="-669527"/>
              <a:ext cx="14288" cy="93663"/>
            </a:xfrm>
            <a:custGeom>
              <a:avLst/>
              <a:gdLst>
                <a:gd name="T0" fmla="*/ 7 w 9"/>
                <a:gd name="T1" fmla="*/ 0 h 59"/>
                <a:gd name="T2" fmla="*/ 9 w 9"/>
                <a:gd name="T3" fmla="*/ 56 h 59"/>
                <a:gd name="T4" fmla="*/ 2 w 9"/>
                <a:gd name="T5" fmla="*/ 59 h 59"/>
                <a:gd name="T6" fmla="*/ 0 w 9"/>
                <a:gd name="T7" fmla="*/ 4 h 59"/>
                <a:gd name="T8" fmla="*/ 7 w 9"/>
                <a:gd name="T9" fmla="*/ 0 h 59"/>
              </a:gdLst>
              <a:ahLst/>
              <a:cxnLst>
                <a:cxn ang="0">
                  <a:pos x="T0" y="T1"/>
                </a:cxn>
                <a:cxn ang="0">
                  <a:pos x="T2" y="T3"/>
                </a:cxn>
                <a:cxn ang="0">
                  <a:pos x="T4" y="T5"/>
                </a:cxn>
                <a:cxn ang="0">
                  <a:pos x="T6" y="T7"/>
                </a:cxn>
                <a:cxn ang="0">
                  <a:pos x="T8" y="T9"/>
                </a:cxn>
              </a:cxnLst>
              <a:rect l="0" t="0" r="r" b="b"/>
              <a:pathLst>
                <a:path w="9" h="59">
                  <a:moveTo>
                    <a:pt x="7" y="0"/>
                  </a:moveTo>
                  <a:lnTo>
                    <a:pt x="9" y="56"/>
                  </a:lnTo>
                  <a:lnTo>
                    <a:pt x="2" y="59"/>
                  </a:lnTo>
                  <a:lnTo>
                    <a:pt x="0" y="4"/>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9" name="Freeform 885"/>
            <p:cNvSpPr>
              <a:spLocks/>
            </p:cNvSpPr>
            <p:nvPr/>
          </p:nvSpPr>
          <p:spPr bwMode="auto">
            <a:xfrm>
              <a:off x="15056628" y="-663177"/>
              <a:ext cx="19050" cy="106363"/>
            </a:xfrm>
            <a:custGeom>
              <a:avLst/>
              <a:gdLst>
                <a:gd name="T0" fmla="*/ 10 w 12"/>
                <a:gd name="T1" fmla="*/ 0 h 67"/>
                <a:gd name="T2" fmla="*/ 12 w 12"/>
                <a:gd name="T3" fmla="*/ 55 h 67"/>
                <a:gd name="T4" fmla="*/ 2 w 12"/>
                <a:gd name="T5" fmla="*/ 67 h 67"/>
                <a:gd name="T6" fmla="*/ 0 w 12"/>
                <a:gd name="T7" fmla="*/ 12 h 67"/>
                <a:gd name="T8" fmla="*/ 10 w 12"/>
                <a:gd name="T9" fmla="*/ 0 h 67"/>
              </a:gdLst>
              <a:ahLst/>
              <a:cxnLst>
                <a:cxn ang="0">
                  <a:pos x="T0" y="T1"/>
                </a:cxn>
                <a:cxn ang="0">
                  <a:pos x="T2" y="T3"/>
                </a:cxn>
                <a:cxn ang="0">
                  <a:pos x="T4" y="T5"/>
                </a:cxn>
                <a:cxn ang="0">
                  <a:pos x="T6" y="T7"/>
                </a:cxn>
                <a:cxn ang="0">
                  <a:pos x="T8" y="T9"/>
                </a:cxn>
              </a:cxnLst>
              <a:rect l="0" t="0" r="r" b="b"/>
              <a:pathLst>
                <a:path w="12" h="67">
                  <a:moveTo>
                    <a:pt x="10" y="0"/>
                  </a:moveTo>
                  <a:lnTo>
                    <a:pt x="12" y="55"/>
                  </a:lnTo>
                  <a:lnTo>
                    <a:pt x="2" y="67"/>
                  </a:lnTo>
                  <a:lnTo>
                    <a:pt x="0" y="12"/>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0" name="Freeform 886"/>
            <p:cNvSpPr>
              <a:spLocks/>
            </p:cNvSpPr>
            <p:nvPr/>
          </p:nvSpPr>
          <p:spPr bwMode="auto">
            <a:xfrm>
              <a:off x="15035991" y="-644127"/>
              <a:ext cx="23813" cy="103188"/>
            </a:xfrm>
            <a:custGeom>
              <a:avLst/>
              <a:gdLst>
                <a:gd name="T0" fmla="*/ 13 w 15"/>
                <a:gd name="T1" fmla="*/ 0 h 65"/>
                <a:gd name="T2" fmla="*/ 15 w 15"/>
                <a:gd name="T3" fmla="*/ 55 h 65"/>
                <a:gd name="T4" fmla="*/ 1 w 15"/>
                <a:gd name="T5" fmla="*/ 65 h 65"/>
                <a:gd name="T6" fmla="*/ 0 w 15"/>
                <a:gd name="T7" fmla="*/ 10 h 65"/>
                <a:gd name="T8" fmla="*/ 13 w 15"/>
                <a:gd name="T9" fmla="*/ 0 h 65"/>
              </a:gdLst>
              <a:ahLst/>
              <a:cxnLst>
                <a:cxn ang="0">
                  <a:pos x="T0" y="T1"/>
                </a:cxn>
                <a:cxn ang="0">
                  <a:pos x="T2" y="T3"/>
                </a:cxn>
                <a:cxn ang="0">
                  <a:pos x="T4" y="T5"/>
                </a:cxn>
                <a:cxn ang="0">
                  <a:pos x="T6" y="T7"/>
                </a:cxn>
                <a:cxn ang="0">
                  <a:pos x="T8" y="T9"/>
                </a:cxn>
              </a:cxnLst>
              <a:rect l="0" t="0" r="r" b="b"/>
              <a:pathLst>
                <a:path w="15" h="65">
                  <a:moveTo>
                    <a:pt x="13" y="0"/>
                  </a:moveTo>
                  <a:lnTo>
                    <a:pt x="15" y="55"/>
                  </a:lnTo>
                  <a:lnTo>
                    <a:pt x="1" y="65"/>
                  </a:lnTo>
                  <a:lnTo>
                    <a:pt x="0" y="10"/>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1" name="Freeform 887"/>
            <p:cNvSpPr>
              <a:spLocks/>
            </p:cNvSpPr>
            <p:nvPr/>
          </p:nvSpPr>
          <p:spPr bwMode="auto">
            <a:xfrm>
              <a:off x="15018528" y="-628252"/>
              <a:ext cx="19050" cy="90488"/>
            </a:xfrm>
            <a:custGeom>
              <a:avLst/>
              <a:gdLst>
                <a:gd name="T0" fmla="*/ 11 w 12"/>
                <a:gd name="T1" fmla="*/ 0 h 57"/>
                <a:gd name="T2" fmla="*/ 12 w 12"/>
                <a:gd name="T3" fmla="*/ 55 h 57"/>
                <a:gd name="T4" fmla="*/ 2 w 12"/>
                <a:gd name="T5" fmla="*/ 57 h 57"/>
                <a:gd name="T6" fmla="*/ 0 w 12"/>
                <a:gd name="T7" fmla="*/ 2 h 57"/>
                <a:gd name="T8" fmla="*/ 11 w 12"/>
                <a:gd name="T9" fmla="*/ 0 h 57"/>
              </a:gdLst>
              <a:ahLst/>
              <a:cxnLst>
                <a:cxn ang="0">
                  <a:pos x="T0" y="T1"/>
                </a:cxn>
                <a:cxn ang="0">
                  <a:pos x="T2" y="T3"/>
                </a:cxn>
                <a:cxn ang="0">
                  <a:pos x="T4" y="T5"/>
                </a:cxn>
                <a:cxn ang="0">
                  <a:pos x="T6" y="T7"/>
                </a:cxn>
                <a:cxn ang="0">
                  <a:pos x="T8" y="T9"/>
                </a:cxn>
              </a:cxnLst>
              <a:rect l="0" t="0" r="r" b="b"/>
              <a:pathLst>
                <a:path w="12" h="57">
                  <a:moveTo>
                    <a:pt x="11" y="0"/>
                  </a:moveTo>
                  <a:lnTo>
                    <a:pt x="12" y="55"/>
                  </a:lnTo>
                  <a:lnTo>
                    <a:pt x="2" y="57"/>
                  </a:lnTo>
                  <a:lnTo>
                    <a:pt x="0" y="2"/>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2" name="Freeform 888"/>
            <p:cNvSpPr>
              <a:spLocks/>
            </p:cNvSpPr>
            <p:nvPr/>
          </p:nvSpPr>
          <p:spPr bwMode="auto">
            <a:xfrm>
              <a:off x="15012178" y="-625077"/>
              <a:ext cx="9525" cy="88900"/>
            </a:xfrm>
            <a:custGeom>
              <a:avLst/>
              <a:gdLst>
                <a:gd name="T0" fmla="*/ 4 w 6"/>
                <a:gd name="T1" fmla="*/ 0 h 56"/>
                <a:gd name="T2" fmla="*/ 6 w 6"/>
                <a:gd name="T3" fmla="*/ 55 h 56"/>
                <a:gd name="T4" fmla="*/ 1 w 6"/>
                <a:gd name="T5" fmla="*/ 56 h 56"/>
                <a:gd name="T6" fmla="*/ 0 w 6"/>
                <a:gd name="T7" fmla="*/ 1 h 56"/>
                <a:gd name="T8" fmla="*/ 4 w 6"/>
                <a:gd name="T9" fmla="*/ 0 h 56"/>
              </a:gdLst>
              <a:ahLst/>
              <a:cxnLst>
                <a:cxn ang="0">
                  <a:pos x="T0" y="T1"/>
                </a:cxn>
                <a:cxn ang="0">
                  <a:pos x="T2" y="T3"/>
                </a:cxn>
                <a:cxn ang="0">
                  <a:pos x="T4" y="T5"/>
                </a:cxn>
                <a:cxn ang="0">
                  <a:pos x="T6" y="T7"/>
                </a:cxn>
                <a:cxn ang="0">
                  <a:pos x="T8" y="T9"/>
                </a:cxn>
              </a:cxnLst>
              <a:rect l="0" t="0" r="r" b="b"/>
              <a:pathLst>
                <a:path w="6" h="56">
                  <a:moveTo>
                    <a:pt x="4" y="0"/>
                  </a:moveTo>
                  <a:lnTo>
                    <a:pt x="6" y="55"/>
                  </a:lnTo>
                  <a:lnTo>
                    <a:pt x="1" y="56"/>
                  </a:lnTo>
                  <a:lnTo>
                    <a:pt x="0" y="1"/>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3" name="Freeform 889"/>
            <p:cNvSpPr>
              <a:spLocks/>
            </p:cNvSpPr>
            <p:nvPr/>
          </p:nvSpPr>
          <p:spPr bwMode="auto">
            <a:xfrm>
              <a:off x="15005828" y="-623490"/>
              <a:ext cx="7938" cy="101600"/>
            </a:xfrm>
            <a:custGeom>
              <a:avLst/>
              <a:gdLst>
                <a:gd name="T0" fmla="*/ 4 w 5"/>
                <a:gd name="T1" fmla="*/ 0 h 64"/>
                <a:gd name="T2" fmla="*/ 5 w 5"/>
                <a:gd name="T3" fmla="*/ 55 h 64"/>
                <a:gd name="T4" fmla="*/ 2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2" y="64"/>
                  </a:lnTo>
                  <a:lnTo>
                    <a:pt x="0" y="9"/>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4" name="Freeform 890"/>
            <p:cNvSpPr>
              <a:spLocks/>
            </p:cNvSpPr>
            <p:nvPr/>
          </p:nvSpPr>
          <p:spPr bwMode="auto">
            <a:xfrm>
              <a:off x="12953191" y="-542527"/>
              <a:ext cx="7938" cy="93663"/>
            </a:xfrm>
            <a:custGeom>
              <a:avLst/>
              <a:gdLst>
                <a:gd name="T0" fmla="*/ 5 w 7"/>
                <a:gd name="T1" fmla="*/ 4 h 71"/>
                <a:gd name="T2" fmla="*/ 7 w 7"/>
                <a:gd name="T3" fmla="*/ 71 h 71"/>
                <a:gd name="T4" fmla="*/ 2 w 7"/>
                <a:gd name="T5" fmla="*/ 67 h 71"/>
                <a:gd name="T6" fmla="*/ 0 w 7"/>
                <a:gd name="T7" fmla="*/ 0 h 71"/>
                <a:gd name="T8" fmla="*/ 5 w 7"/>
                <a:gd name="T9" fmla="*/ 4 h 71"/>
              </a:gdLst>
              <a:ahLst/>
              <a:cxnLst>
                <a:cxn ang="0">
                  <a:pos x="T0" y="T1"/>
                </a:cxn>
                <a:cxn ang="0">
                  <a:pos x="T2" y="T3"/>
                </a:cxn>
                <a:cxn ang="0">
                  <a:pos x="T4" y="T5"/>
                </a:cxn>
                <a:cxn ang="0">
                  <a:pos x="T6" y="T7"/>
                </a:cxn>
                <a:cxn ang="0">
                  <a:pos x="T8" y="T9"/>
                </a:cxn>
              </a:cxnLst>
              <a:rect l="0" t="0" r="r" b="b"/>
              <a:pathLst>
                <a:path w="7" h="71">
                  <a:moveTo>
                    <a:pt x="5" y="4"/>
                  </a:moveTo>
                  <a:cubicBezTo>
                    <a:pt x="7" y="71"/>
                    <a:pt x="7" y="71"/>
                    <a:pt x="7" y="71"/>
                  </a:cubicBezTo>
                  <a:cubicBezTo>
                    <a:pt x="7" y="70"/>
                    <a:pt x="5" y="69"/>
                    <a:pt x="2" y="67"/>
                  </a:cubicBezTo>
                  <a:cubicBezTo>
                    <a:pt x="0" y="0"/>
                    <a:pt x="0" y="0"/>
                    <a:pt x="0" y="0"/>
                  </a:cubicBezTo>
                  <a:cubicBezTo>
                    <a:pt x="3" y="2"/>
                    <a:pt x="5" y="3"/>
                    <a:pt x="5" y="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5" name="Freeform 891"/>
            <p:cNvSpPr>
              <a:spLocks/>
            </p:cNvSpPr>
            <p:nvPr/>
          </p:nvSpPr>
          <p:spPr bwMode="auto">
            <a:xfrm>
              <a:off x="12945253" y="-544115"/>
              <a:ext cx="9525" cy="88900"/>
            </a:xfrm>
            <a:custGeom>
              <a:avLst/>
              <a:gdLst>
                <a:gd name="T0" fmla="*/ 6 w 8"/>
                <a:gd name="T1" fmla="*/ 2 h 69"/>
                <a:gd name="T2" fmla="*/ 8 w 8"/>
                <a:gd name="T3" fmla="*/ 69 h 69"/>
                <a:gd name="T4" fmla="*/ 2 w 8"/>
                <a:gd name="T5" fmla="*/ 68 h 69"/>
                <a:gd name="T6" fmla="*/ 0 w 8"/>
                <a:gd name="T7" fmla="*/ 0 h 69"/>
                <a:gd name="T8" fmla="*/ 6 w 8"/>
                <a:gd name="T9" fmla="*/ 2 h 69"/>
              </a:gdLst>
              <a:ahLst/>
              <a:cxnLst>
                <a:cxn ang="0">
                  <a:pos x="T0" y="T1"/>
                </a:cxn>
                <a:cxn ang="0">
                  <a:pos x="T2" y="T3"/>
                </a:cxn>
                <a:cxn ang="0">
                  <a:pos x="T4" y="T5"/>
                </a:cxn>
                <a:cxn ang="0">
                  <a:pos x="T6" y="T7"/>
                </a:cxn>
                <a:cxn ang="0">
                  <a:pos x="T8" y="T9"/>
                </a:cxn>
              </a:cxnLst>
              <a:rect l="0" t="0" r="r" b="b"/>
              <a:pathLst>
                <a:path w="8" h="69">
                  <a:moveTo>
                    <a:pt x="6" y="2"/>
                  </a:moveTo>
                  <a:cubicBezTo>
                    <a:pt x="8" y="69"/>
                    <a:pt x="8" y="69"/>
                    <a:pt x="8" y="69"/>
                  </a:cubicBezTo>
                  <a:cubicBezTo>
                    <a:pt x="6" y="69"/>
                    <a:pt x="4" y="68"/>
                    <a:pt x="2" y="68"/>
                  </a:cubicBezTo>
                  <a:cubicBezTo>
                    <a:pt x="0" y="0"/>
                    <a:pt x="0" y="0"/>
                    <a:pt x="0" y="0"/>
                  </a:cubicBezTo>
                  <a:cubicBezTo>
                    <a:pt x="2" y="1"/>
                    <a:pt x="4" y="2"/>
                    <a:pt x="6"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6" name="Freeform 892"/>
            <p:cNvSpPr>
              <a:spLocks/>
            </p:cNvSpPr>
            <p:nvPr/>
          </p:nvSpPr>
          <p:spPr bwMode="auto">
            <a:xfrm>
              <a:off x="12935728" y="-545702"/>
              <a:ext cx="12700" cy="88900"/>
            </a:xfrm>
            <a:custGeom>
              <a:avLst/>
              <a:gdLst>
                <a:gd name="T0" fmla="*/ 7 w 9"/>
                <a:gd name="T1" fmla="*/ 1 h 69"/>
                <a:gd name="T2" fmla="*/ 9 w 9"/>
                <a:gd name="T3" fmla="*/ 69 h 69"/>
                <a:gd name="T4" fmla="*/ 2 w 9"/>
                <a:gd name="T5" fmla="*/ 67 h 69"/>
                <a:gd name="T6" fmla="*/ 0 w 9"/>
                <a:gd name="T7" fmla="*/ 0 h 69"/>
                <a:gd name="T8" fmla="*/ 7 w 9"/>
                <a:gd name="T9" fmla="*/ 1 h 69"/>
              </a:gdLst>
              <a:ahLst/>
              <a:cxnLst>
                <a:cxn ang="0">
                  <a:pos x="T0" y="T1"/>
                </a:cxn>
                <a:cxn ang="0">
                  <a:pos x="T2" y="T3"/>
                </a:cxn>
                <a:cxn ang="0">
                  <a:pos x="T4" y="T5"/>
                </a:cxn>
                <a:cxn ang="0">
                  <a:pos x="T6" y="T7"/>
                </a:cxn>
                <a:cxn ang="0">
                  <a:pos x="T8" y="T9"/>
                </a:cxn>
              </a:cxnLst>
              <a:rect l="0" t="0" r="r" b="b"/>
              <a:pathLst>
                <a:path w="9" h="69">
                  <a:moveTo>
                    <a:pt x="7" y="1"/>
                  </a:moveTo>
                  <a:cubicBezTo>
                    <a:pt x="9" y="69"/>
                    <a:pt x="9" y="69"/>
                    <a:pt x="9" y="69"/>
                  </a:cubicBezTo>
                  <a:cubicBezTo>
                    <a:pt x="7" y="68"/>
                    <a:pt x="4" y="67"/>
                    <a:pt x="2" y="67"/>
                  </a:cubicBezTo>
                  <a:cubicBezTo>
                    <a:pt x="0" y="0"/>
                    <a:pt x="0" y="0"/>
                    <a:pt x="0" y="0"/>
                  </a:cubicBezTo>
                  <a:cubicBezTo>
                    <a:pt x="2" y="0"/>
                    <a:pt x="5" y="1"/>
                    <a:pt x="7"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7" name="Freeform 893"/>
            <p:cNvSpPr>
              <a:spLocks/>
            </p:cNvSpPr>
            <p:nvPr/>
          </p:nvSpPr>
          <p:spPr bwMode="auto">
            <a:xfrm>
              <a:off x="12926203" y="-548877"/>
              <a:ext cx="12700" cy="90488"/>
            </a:xfrm>
            <a:custGeom>
              <a:avLst/>
              <a:gdLst>
                <a:gd name="T0" fmla="*/ 8 w 10"/>
                <a:gd name="T1" fmla="*/ 2 h 69"/>
                <a:gd name="T2" fmla="*/ 10 w 10"/>
                <a:gd name="T3" fmla="*/ 69 h 69"/>
                <a:gd name="T4" fmla="*/ 2 w 10"/>
                <a:gd name="T5" fmla="*/ 68 h 69"/>
                <a:gd name="T6" fmla="*/ 0 w 10"/>
                <a:gd name="T7" fmla="*/ 0 h 69"/>
                <a:gd name="T8" fmla="*/ 8 w 10"/>
                <a:gd name="T9" fmla="*/ 2 h 69"/>
              </a:gdLst>
              <a:ahLst/>
              <a:cxnLst>
                <a:cxn ang="0">
                  <a:pos x="T0" y="T1"/>
                </a:cxn>
                <a:cxn ang="0">
                  <a:pos x="T2" y="T3"/>
                </a:cxn>
                <a:cxn ang="0">
                  <a:pos x="T4" y="T5"/>
                </a:cxn>
                <a:cxn ang="0">
                  <a:pos x="T6" y="T7"/>
                </a:cxn>
                <a:cxn ang="0">
                  <a:pos x="T8" y="T9"/>
                </a:cxn>
              </a:cxnLst>
              <a:rect l="0" t="0" r="r" b="b"/>
              <a:pathLst>
                <a:path w="10" h="69">
                  <a:moveTo>
                    <a:pt x="8" y="2"/>
                  </a:moveTo>
                  <a:cubicBezTo>
                    <a:pt x="10" y="69"/>
                    <a:pt x="10" y="69"/>
                    <a:pt x="10" y="69"/>
                  </a:cubicBezTo>
                  <a:cubicBezTo>
                    <a:pt x="7" y="68"/>
                    <a:pt x="5" y="68"/>
                    <a:pt x="2" y="68"/>
                  </a:cubicBezTo>
                  <a:cubicBezTo>
                    <a:pt x="0" y="0"/>
                    <a:pt x="0" y="0"/>
                    <a:pt x="0" y="0"/>
                  </a:cubicBezTo>
                  <a:cubicBezTo>
                    <a:pt x="3" y="1"/>
                    <a:pt x="5" y="1"/>
                    <a:pt x="8"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8" name="Freeform 894"/>
            <p:cNvSpPr>
              <a:spLocks/>
            </p:cNvSpPr>
            <p:nvPr/>
          </p:nvSpPr>
          <p:spPr bwMode="auto">
            <a:xfrm>
              <a:off x="12918266" y="-548877"/>
              <a:ext cx="11113" cy="88900"/>
            </a:xfrm>
            <a:custGeom>
              <a:avLst/>
              <a:gdLst>
                <a:gd name="T0" fmla="*/ 7 w 9"/>
                <a:gd name="T1" fmla="*/ 0 h 68"/>
                <a:gd name="T2" fmla="*/ 9 w 9"/>
                <a:gd name="T3" fmla="*/ 68 h 68"/>
                <a:gd name="T4" fmla="*/ 2 w 9"/>
                <a:gd name="T5" fmla="*/ 67 h 68"/>
                <a:gd name="T6" fmla="*/ 0 w 9"/>
                <a:gd name="T7" fmla="*/ 0 h 68"/>
                <a:gd name="T8" fmla="*/ 7 w 9"/>
                <a:gd name="T9" fmla="*/ 0 h 68"/>
              </a:gdLst>
              <a:ahLst/>
              <a:cxnLst>
                <a:cxn ang="0">
                  <a:pos x="T0" y="T1"/>
                </a:cxn>
                <a:cxn ang="0">
                  <a:pos x="T2" y="T3"/>
                </a:cxn>
                <a:cxn ang="0">
                  <a:pos x="T4" y="T5"/>
                </a:cxn>
                <a:cxn ang="0">
                  <a:pos x="T6" y="T7"/>
                </a:cxn>
                <a:cxn ang="0">
                  <a:pos x="T8" y="T9"/>
                </a:cxn>
              </a:cxnLst>
              <a:rect l="0" t="0" r="r" b="b"/>
              <a:pathLst>
                <a:path w="9" h="68">
                  <a:moveTo>
                    <a:pt x="7" y="0"/>
                  </a:moveTo>
                  <a:cubicBezTo>
                    <a:pt x="9" y="68"/>
                    <a:pt x="9" y="68"/>
                    <a:pt x="9" y="68"/>
                  </a:cubicBezTo>
                  <a:cubicBezTo>
                    <a:pt x="7" y="67"/>
                    <a:pt x="4" y="67"/>
                    <a:pt x="2" y="67"/>
                  </a:cubicBezTo>
                  <a:cubicBezTo>
                    <a:pt x="0" y="0"/>
                    <a:pt x="0" y="0"/>
                    <a:pt x="0" y="0"/>
                  </a:cubicBezTo>
                  <a:cubicBezTo>
                    <a:pt x="2" y="0"/>
                    <a:pt x="5"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9" name="Freeform 895"/>
            <p:cNvSpPr>
              <a:spLocks/>
            </p:cNvSpPr>
            <p:nvPr/>
          </p:nvSpPr>
          <p:spPr bwMode="auto">
            <a:xfrm>
              <a:off x="12911916" y="-550465"/>
              <a:ext cx="7938" cy="88900"/>
            </a:xfrm>
            <a:custGeom>
              <a:avLst/>
              <a:gdLst>
                <a:gd name="T0" fmla="*/ 5 w 7"/>
                <a:gd name="T1" fmla="*/ 1 h 68"/>
                <a:gd name="T2" fmla="*/ 7 w 7"/>
                <a:gd name="T3" fmla="*/ 68 h 68"/>
                <a:gd name="T4" fmla="*/ 4 w 7"/>
                <a:gd name="T5" fmla="*/ 68 h 68"/>
                <a:gd name="T6" fmla="*/ 2 w 7"/>
                <a:gd name="T7" fmla="*/ 67 h 68"/>
                <a:gd name="T8" fmla="*/ 0 w 7"/>
                <a:gd name="T9" fmla="*/ 0 h 68"/>
                <a:gd name="T10" fmla="*/ 2 w 7"/>
                <a:gd name="T11" fmla="*/ 0 h 68"/>
                <a:gd name="T12" fmla="*/ 5 w 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7" h="68">
                  <a:moveTo>
                    <a:pt x="5" y="1"/>
                  </a:moveTo>
                  <a:cubicBezTo>
                    <a:pt x="7" y="68"/>
                    <a:pt x="7" y="68"/>
                    <a:pt x="7" y="68"/>
                  </a:cubicBezTo>
                  <a:cubicBezTo>
                    <a:pt x="6" y="68"/>
                    <a:pt x="5" y="68"/>
                    <a:pt x="4" y="68"/>
                  </a:cubicBezTo>
                  <a:cubicBezTo>
                    <a:pt x="4" y="67"/>
                    <a:pt x="3" y="67"/>
                    <a:pt x="2" y="67"/>
                  </a:cubicBezTo>
                  <a:cubicBezTo>
                    <a:pt x="0" y="0"/>
                    <a:pt x="0" y="0"/>
                    <a:pt x="0" y="0"/>
                  </a:cubicBezTo>
                  <a:cubicBezTo>
                    <a:pt x="1" y="0"/>
                    <a:pt x="2" y="0"/>
                    <a:pt x="2" y="0"/>
                  </a:cubicBezTo>
                  <a:cubicBezTo>
                    <a:pt x="3" y="1"/>
                    <a:pt x="4"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0" name="Freeform 896"/>
            <p:cNvSpPr>
              <a:spLocks/>
            </p:cNvSpPr>
            <p:nvPr/>
          </p:nvSpPr>
          <p:spPr bwMode="auto">
            <a:xfrm>
              <a:off x="12903978" y="-550465"/>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1" name="Freeform 897"/>
            <p:cNvSpPr>
              <a:spLocks/>
            </p:cNvSpPr>
            <p:nvPr/>
          </p:nvSpPr>
          <p:spPr bwMode="auto">
            <a:xfrm>
              <a:off x="12899216" y="-552052"/>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2" y="0"/>
                    <a:pt x="3" y="0"/>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2" name="Freeform 898"/>
            <p:cNvSpPr>
              <a:spLocks/>
            </p:cNvSpPr>
            <p:nvPr/>
          </p:nvSpPr>
          <p:spPr bwMode="auto">
            <a:xfrm>
              <a:off x="12894453" y="-552052"/>
              <a:ext cx="6350"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2" y="0"/>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3" name="Freeform 899"/>
            <p:cNvSpPr>
              <a:spLocks/>
            </p:cNvSpPr>
            <p:nvPr/>
          </p:nvSpPr>
          <p:spPr bwMode="auto">
            <a:xfrm>
              <a:off x="12889691" y="-553640"/>
              <a:ext cx="6350"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1" y="0"/>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4" name="Freeform 900"/>
            <p:cNvSpPr>
              <a:spLocks/>
            </p:cNvSpPr>
            <p:nvPr/>
          </p:nvSpPr>
          <p:spPr bwMode="auto">
            <a:xfrm>
              <a:off x="12867466" y="-566340"/>
              <a:ext cx="23813" cy="100013"/>
            </a:xfrm>
            <a:custGeom>
              <a:avLst/>
              <a:gdLst>
                <a:gd name="T0" fmla="*/ 17 w 19"/>
                <a:gd name="T1" fmla="*/ 9 h 76"/>
                <a:gd name="T2" fmla="*/ 19 w 19"/>
                <a:gd name="T3" fmla="*/ 76 h 76"/>
                <a:gd name="T4" fmla="*/ 5 w 19"/>
                <a:gd name="T5" fmla="*/ 68 h 76"/>
                <a:gd name="T6" fmla="*/ 2 w 19"/>
                <a:gd name="T7" fmla="*/ 67 h 76"/>
                <a:gd name="T8" fmla="*/ 0 w 19"/>
                <a:gd name="T9" fmla="*/ 0 h 76"/>
                <a:gd name="T10" fmla="*/ 3 w 19"/>
                <a:gd name="T11" fmla="*/ 1 h 76"/>
                <a:gd name="T12" fmla="*/ 17 w 19"/>
                <a:gd name="T13" fmla="*/ 9 h 76"/>
              </a:gdLst>
              <a:ahLst/>
              <a:cxnLst>
                <a:cxn ang="0">
                  <a:pos x="T0" y="T1"/>
                </a:cxn>
                <a:cxn ang="0">
                  <a:pos x="T2" y="T3"/>
                </a:cxn>
                <a:cxn ang="0">
                  <a:pos x="T4" y="T5"/>
                </a:cxn>
                <a:cxn ang="0">
                  <a:pos x="T6" y="T7"/>
                </a:cxn>
                <a:cxn ang="0">
                  <a:pos x="T8" y="T9"/>
                </a:cxn>
                <a:cxn ang="0">
                  <a:pos x="T10" y="T11"/>
                </a:cxn>
                <a:cxn ang="0">
                  <a:pos x="T12" y="T13"/>
                </a:cxn>
              </a:cxnLst>
              <a:rect l="0" t="0" r="r" b="b"/>
              <a:pathLst>
                <a:path w="19" h="76">
                  <a:moveTo>
                    <a:pt x="17" y="9"/>
                  </a:moveTo>
                  <a:cubicBezTo>
                    <a:pt x="19" y="76"/>
                    <a:pt x="19" y="76"/>
                    <a:pt x="19" y="76"/>
                  </a:cubicBezTo>
                  <a:cubicBezTo>
                    <a:pt x="14" y="74"/>
                    <a:pt x="10" y="71"/>
                    <a:pt x="5" y="68"/>
                  </a:cubicBezTo>
                  <a:cubicBezTo>
                    <a:pt x="3" y="68"/>
                    <a:pt x="2" y="67"/>
                    <a:pt x="2" y="67"/>
                  </a:cubicBezTo>
                  <a:cubicBezTo>
                    <a:pt x="0" y="0"/>
                    <a:pt x="0" y="0"/>
                    <a:pt x="0" y="0"/>
                  </a:cubicBezTo>
                  <a:cubicBezTo>
                    <a:pt x="1" y="0"/>
                    <a:pt x="2" y="0"/>
                    <a:pt x="3" y="1"/>
                  </a:cubicBezTo>
                  <a:cubicBezTo>
                    <a:pt x="8" y="4"/>
                    <a:pt x="12" y="7"/>
                    <a:pt x="17" y="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5" name="Freeform 901"/>
            <p:cNvSpPr>
              <a:spLocks/>
            </p:cNvSpPr>
            <p:nvPr/>
          </p:nvSpPr>
          <p:spPr bwMode="auto">
            <a:xfrm>
              <a:off x="12865878" y="-566340"/>
              <a:ext cx="4763" cy="87313"/>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2" y="67"/>
                  </a:cubicBezTo>
                  <a:cubicBezTo>
                    <a:pt x="0" y="0"/>
                    <a:pt x="0" y="0"/>
                    <a:pt x="0" y="0"/>
                  </a:cubicBezTo>
                  <a:cubicBezTo>
                    <a:pt x="0" y="0"/>
                    <a:pt x="0"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6" name="Freeform 902"/>
            <p:cNvSpPr>
              <a:spLocks/>
            </p:cNvSpPr>
            <p:nvPr/>
          </p:nvSpPr>
          <p:spPr bwMode="auto">
            <a:xfrm>
              <a:off x="12865878" y="-566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7" name="Freeform 903"/>
            <p:cNvSpPr>
              <a:spLocks/>
            </p:cNvSpPr>
            <p:nvPr/>
          </p:nvSpPr>
          <p:spPr bwMode="auto">
            <a:xfrm>
              <a:off x="12865878"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8" name="Freeform 904"/>
            <p:cNvSpPr>
              <a:spLocks/>
            </p:cNvSpPr>
            <p:nvPr/>
          </p:nvSpPr>
          <p:spPr bwMode="auto">
            <a:xfrm>
              <a:off x="12865878"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9" name="Freeform 905"/>
            <p:cNvSpPr>
              <a:spLocks/>
            </p:cNvSpPr>
            <p:nvPr/>
          </p:nvSpPr>
          <p:spPr bwMode="auto">
            <a:xfrm>
              <a:off x="12864291" y="-566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0" name="Freeform 906"/>
            <p:cNvSpPr>
              <a:spLocks/>
            </p:cNvSpPr>
            <p:nvPr/>
          </p:nvSpPr>
          <p:spPr bwMode="auto">
            <a:xfrm>
              <a:off x="12864291" y="-566340"/>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1" name="Freeform 907"/>
            <p:cNvSpPr>
              <a:spLocks/>
            </p:cNvSpPr>
            <p:nvPr/>
          </p:nvSpPr>
          <p:spPr bwMode="auto">
            <a:xfrm>
              <a:off x="12864291"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2" name="Freeform 908"/>
            <p:cNvSpPr>
              <a:spLocks/>
            </p:cNvSpPr>
            <p:nvPr/>
          </p:nvSpPr>
          <p:spPr bwMode="auto">
            <a:xfrm>
              <a:off x="12864291" y="-566340"/>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3" name="Freeform 909"/>
            <p:cNvSpPr>
              <a:spLocks/>
            </p:cNvSpPr>
            <p:nvPr/>
          </p:nvSpPr>
          <p:spPr bwMode="auto">
            <a:xfrm>
              <a:off x="12862703" y="-56634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4" name="Freeform 910"/>
            <p:cNvSpPr>
              <a:spLocks/>
            </p:cNvSpPr>
            <p:nvPr/>
          </p:nvSpPr>
          <p:spPr bwMode="auto">
            <a:xfrm>
              <a:off x="12862703" y="-5663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5" name="Freeform 911"/>
            <p:cNvSpPr>
              <a:spLocks/>
            </p:cNvSpPr>
            <p:nvPr/>
          </p:nvSpPr>
          <p:spPr bwMode="auto">
            <a:xfrm>
              <a:off x="12859528" y="-566340"/>
              <a:ext cx="6350" cy="88900"/>
            </a:xfrm>
            <a:custGeom>
              <a:avLst/>
              <a:gdLst>
                <a:gd name="T0" fmla="*/ 3 w 5"/>
                <a:gd name="T1" fmla="*/ 0 h 69"/>
                <a:gd name="T2" fmla="*/ 5 w 5"/>
                <a:gd name="T3" fmla="*/ 67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7"/>
                    <a:pt x="5" y="67"/>
                    <a:pt x="5" y="67"/>
                  </a:cubicBezTo>
                  <a:cubicBezTo>
                    <a:pt x="4" y="68"/>
                    <a:pt x="3" y="68"/>
                    <a:pt x="2" y="69"/>
                  </a:cubicBezTo>
                  <a:cubicBezTo>
                    <a:pt x="0" y="2"/>
                    <a:pt x="0" y="2"/>
                    <a:pt x="0" y="2"/>
                  </a:cubicBezTo>
                  <a:cubicBezTo>
                    <a:pt x="1" y="1"/>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6" name="Freeform 912"/>
            <p:cNvSpPr>
              <a:spLocks/>
            </p:cNvSpPr>
            <p:nvPr/>
          </p:nvSpPr>
          <p:spPr bwMode="auto">
            <a:xfrm>
              <a:off x="12853178" y="-564752"/>
              <a:ext cx="7938" cy="92075"/>
            </a:xfrm>
            <a:custGeom>
              <a:avLst/>
              <a:gdLst>
                <a:gd name="T0" fmla="*/ 4 w 6"/>
                <a:gd name="T1" fmla="*/ 0 h 70"/>
                <a:gd name="T2" fmla="*/ 6 w 6"/>
                <a:gd name="T3" fmla="*/ 67 h 70"/>
                <a:gd name="T4" fmla="*/ 2 w 6"/>
                <a:gd name="T5" fmla="*/ 70 h 70"/>
                <a:gd name="T6" fmla="*/ 0 w 6"/>
                <a:gd name="T7" fmla="*/ 3 h 70"/>
                <a:gd name="T8" fmla="*/ 4 w 6"/>
                <a:gd name="T9" fmla="*/ 0 h 70"/>
              </a:gdLst>
              <a:ahLst/>
              <a:cxnLst>
                <a:cxn ang="0">
                  <a:pos x="T0" y="T1"/>
                </a:cxn>
                <a:cxn ang="0">
                  <a:pos x="T2" y="T3"/>
                </a:cxn>
                <a:cxn ang="0">
                  <a:pos x="T4" y="T5"/>
                </a:cxn>
                <a:cxn ang="0">
                  <a:pos x="T6" y="T7"/>
                </a:cxn>
                <a:cxn ang="0">
                  <a:pos x="T8" y="T9"/>
                </a:cxn>
              </a:cxnLst>
              <a:rect l="0" t="0" r="r" b="b"/>
              <a:pathLst>
                <a:path w="6" h="70">
                  <a:moveTo>
                    <a:pt x="4" y="0"/>
                  </a:moveTo>
                  <a:cubicBezTo>
                    <a:pt x="6" y="67"/>
                    <a:pt x="6" y="67"/>
                    <a:pt x="6" y="67"/>
                  </a:cubicBezTo>
                  <a:cubicBezTo>
                    <a:pt x="5" y="67"/>
                    <a:pt x="3" y="69"/>
                    <a:pt x="2" y="70"/>
                  </a:cubicBezTo>
                  <a:cubicBezTo>
                    <a:pt x="0" y="3"/>
                    <a:pt x="0" y="3"/>
                    <a:pt x="0" y="3"/>
                  </a:cubicBezTo>
                  <a:cubicBezTo>
                    <a:pt x="2" y="2"/>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7" name="Freeform 913"/>
            <p:cNvSpPr>
              <a:spLocks/>
            </p:cNvSpPr>
            <p:nvPr/>
          </p:nvSpPr>
          <p:spPr bwMode="auto">
            <a:xfrm>
              <a:off x="12842066" y="-559990"/>
              <a:ext cx="14288" cy="92075"/>
            </a:xfrm>
            <a:custGeom>
              <a:avLst/>
              <a:gdLst>
                <a:gd name="T0" fmla="*/ 9 w 11"/>
                <a:gd name="T1" fmla="*/ 0 h 71"/>
                <a:gd name="T2" fmla="*/ 11 w 11"/>
                <a:gd name="T3" fmla="*/ 67 h 71"/>
                <a:gd name="T4" fmla="*/ 2 w 11"/>
                <a:gd name="T5" fmla="*/ 71 h 71"/>
                <a:gd name="T6" fmla="*/ 0 w 11"/>
                <a:gd name="T7" fmla="*/ 4 h 71"/>
                <a:gd name="T8" fmla="*/ 9 w 11"/>
                <a:gd name="T9" fmla="*/ 0 h 71"/>
              </a:gdLst>
              <a:ahLst/>
              <a:cxnLst>
                <a:cxn ang="0">
                  <a:pos x="T0" y="T1"/>
                </a:cxn>
                <a:cxn ang="0">
                  <a:pos x="T2" y="T3"/>
                </a:cxn>
                <a:cxn ang="0">
                  <a:pos x="T4" y="T5"/>
                </a:cxn>
                <a:cxn ang="0">
                  <a:pos x="T6" y="T7"/>
                </a:cxn>
                <a:cxn ang="0">
                  <a:pos x="T8" y="T9"/>
                </a:cxn>
              </a:cxnLst>
              <a:rect l="0" t="0" r="r" b="b"/>
              <a:pathLst>
                <a:path w="11" h="71">
                  <a:moveTo>
                    <a:pt x="9" y="0"/>
                  </a:moveTo>
                  <a:cubicBezTo>
                    <a:pt x="11" y="67"/>
                    <a:pt x="11" y="67"/>
                    <a:pt x="11" y="67"/>
                  </a:cubicBezTo>
                  <a:cubicBezTo>
                    <a:pt x="9" y="68"/>
                    <a:pt x="6" y="70"/>
                    <a:pt x="2" y="71"/>
                  </a:cubicBezTo>
                  <a:cubicBezTo>
                    <a:pt x="0" y="4"/>
                    <a:pt x="0" y="4"/>
                    <a:pt x="0" y="4"/>
                  </a:cubicBezTo>
                  <a:cubicBezTo>
                    <a:pt x="4" y="3"/>
                    <a:pt x="7" y="1"/>
                    <a:pt x="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8" name="Freeform 914"/>
            <p:cNvSpPr>
              <a:spLocks/>
            </p:cNvSpPr>
            <p:nvPr/>
          </p:nvSpPr>
          <p:spPr bwMode="auto">
            <a:xfrm>
              <a:off x="12837303" y="-555227"/>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7"/>
                    <a:pt x="2" y="68"/>
                  </a:cubicBezTo>
                  <a:cubicBezTo>
                    <a:pt x="0" y="1"/>
                    <a:pt x="0" y="1"/>
                    <a:pt x="0" y="1"/>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9" name="Freeform 915"/>
            <p:cNvSpPr>
              <a:spLocks/>
            </p:cNvSpPr>
            <p:nvPr/>
          </p:nvSpPr>
          <p:spPr bwMode="auto">
            <a:xfrm>
              <a:off x="12830953" y="-553640"/>
              <a:ext cx="9525" cy="87313"/>
            </a:xfrm>
            <a:custGeom>
              <a:avLst/>
              <a:gdLst>
                <a:gd name="T0" fmla="*/ 6 w 8"/>
                <a:gd name="T1" fmla="*/ 0 h 67"/>
                <a:gd name="T2" fmla="*/ 8 w 8"/>
                <a:gd name="T3" fmla="*/ 67 h 67"/>
                <a:gd name="T4" fmla="*/ 5 w 8"/>
                <a:gd name="T5" fmla="*/ 67 h 67"/>
                <a:gd name="T6" fmla="*/ 1 w 8"/>
                <a:gd name="T7" fmla="*/ 67 h 67"/>
                <a:gd name="T8" fmla="*/ 0 w 8"/>
                <a:gd name="T9" fmla="*/ 0 h 67"/>
                <a:gd name="T10" fmla="*/ 4 w 8"/>
                <a:gd name="T11" fmla="*/ 0 h 67"/>
                <a:gd name="T12" fmla="*/ 6 w 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8" h="67">
                  <a:moveTo>
                    <a:pt x="6" y="0"/>
                  </a:moveTo>
                  <a:cubicBezTo>
                    <a:pt x="8" y="67"/>
                    <a:pt x="8" y="67"/>
                    <a:pt x="8" y="67"/>
                  </a:cubicBezTo>
                  <a:cubicBezTo>
                    <a:pt x="7" y="67"/>
                    <a:pt x="6" y="67"/>
                    <a:pt x="5" y="67"/>
                  </a:cubicBezTo>
                  <a:cubicBezTo>
                    <a:pt x="4" y="67"/>
                    <a:pt x="3" y="67"/>
                    <a:pt x="1" y="67"/>
                  </a:cubicBezTo>
                  <a:cubicBezTo>
                    <a:pt x="0" y="0"/>
                    <a:pt x="0" y="0"/>
                    <a:pt x="0" y="0"/>
                  </a:cubicBezTo>
                  <a:cubicBezTo>
                    <a:pt x="1" y="0"/>
                    <a:pt x="2" y="0"/>
                    <a:pt x="4" y="0"/>
                  </a:cubicBezTo>
                  <a:cubicBezTo>
                    <a:pt x="4" y="0"/>
                    <a:pt x="5"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0" name="Freeform 916"/>
            <p:cNvSpPr>
              <a:spLocks/>
            </p:cNvSpPr>
            <p:nvPr/>
          </p:nvSpPr>
          <p:spPr bwMode="auto">
            <a:xfrm>
              <a:off x="12818253" y="-553640"/>
              <a:ext cx="12700" cy="88900"/>
            </a:xfrm>
            <a:custGeom>
              <a:avLst/>
              <a:gdLst>
                <a:gd name="T0" fmla="*/ 10 w 11"/>
                <a:gd name="T1" fmla="*/ 0 h 68"/>
                <a:gd name="T2" fmla="*/ 11 w 11"/>
                <a:gd name="T3" fmla="*/ 67 h 68"/>
                <a:gd name="T4" fmla="*/ 2 w 11"/>
                <a:gd name="T5" fmla="*/ 68 h 68"/>
                <a:gd name="T6" fmla="*/ 0 w 11"/>
                <a:gd name="T7" fmla="*/ 1 h 68"/>
                <a:gd name="T8" fmla="*/ 10 w 11"/>
                <a:gd name="T9" fmla="*/ 0 h 68"/>
              </a:gdLst>
              <a:ahLst/>
              <a:cxnLst>
                <a:cxn ang="0">
                  <a:pos x="T0" y="T1"/>
                </a:cxn>
                <a:cxn ang="0">
                  <a:pos x="T2" y="T3"/>
                </a:cxn>
                <a:cxn ang="0">
                  <a:pos x="T4" y="T5"/>
                </a:cxn>
                <a:cxn ang="0">
                  <a:pos x="T6" y="T7"/>
                </a:cxn>
                <a:cxn ang="0">
                  <a:pos x="T8" y="T9"/>
                </a:cxn>
              </a:cxnLst>
              <a:rect l="0" t="0" r="r" b="b"/>
              <a:pathLst>
                <a:path w="11" h="68">
                  <a:moveTo>
                    <a:pt x="10" y="0"/>
                  </a:moveTo>
                  <a:cubicBezTo>
                    <a:pt x="11" y="67"/>
                    <a:pt x="11" y="67"/>
                    <a:pt x="11" y="67"/>
                  </a:cubicBezTo>
                  <a:cubicBezTo>
                    <a:pt x="8" y="68"/>
                    <a:pt x="5" y="68"/>
                    <a:pt x="2" y="68"/>
                  </a:cubicBezTo>
                  <a:cubicBezTo>
                    <a:pt x="0" y="1"/>
                    <a:pt x="0" y="1"/>
                    <a:pt x="0" y="1"/>
                  </a:cubicBezTo>
                  <a:cubicBezTo>
                    <a:pt x="3" y="1"/>
                    <a:pt x="6" y="1"/>
                    <a:pt x="1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1" name="Freeform 917"/>
            <p:cNvSpPr>
              <a:spLocks/>
            </p:cNvSpPr>
            <p:nvPr/>
          </p:nvSpPr>
          <p:spPr bwMode="auto">
            <a:xfrm>
              <a:off x="12811903" y="-552052"/>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4"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2" name="Freeform 918"/>
            <p:cNvSpPr>
              <a:spLocks/>
            </p:cNvSpPr>
            <p:nvPr/>
          </p:nvSpPr>
          <p:spPr bwMode="auto">
            <a:xfrm>
              <a:off x="12807141" y="-552052"/>
              <a:ext cx="6350" cy="88900"/>
            </a:xfrm>
            <a:custGeom>
              <a:avLst/>
              <a:gdLst>
                <a:gd name="T0" fmla="*/ 4 w 6"/>
                <a:gd name="T1" fmla="*/ 0 h 68"/>
                <a:gd name="T2" fmla="*/ 6 w 6"/>
                <a:gd name="T3" fmla="*/ 67 h 68"/>
                <a:gd name="T4" fmla="*/ 5 w 6"/>
                <a:gd name="T5" fmla="*/ 68 h 68"/>
                <a:gd name="T6" fmla="*/ 2 w 6"/>
                <a:gd name="T7" fmla="*/ 67 h 68"/>
                <a:gd name="T8" fmla="*/ 0 w 6"/>
                <a:gd name="T9" fmla="*/ 0 h 68"/>
                <a:gd name="T10" fmla="*/ 3 w 6"/>
                <a:gd name="T11" fmla="*/ 0 h 68"/>
                <a:gd name="T12" fmla="*/ 4 w 6"/>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0"/>
                  </a:moveTo>
                  <a:cubicBezTo>
                    <a:pt x="6" y="67"/>
                    <a:pt x="6" y="67"/>
                    <a:pt x="6" y="67"/>
                  </a:cubicBezTo>
                  <a:cubicBezTo>
                    <a:pt x="6" y="68"/>
                    <a:pt x="5" y="68"/>
                    <a:pt x="5" y="68"/>
                  </a:cubicBezTo>
                  <a:cubicBezTo>
                    <a:pt x="4" y="68"/>
                    <a:pt x="3" y="67"/>
                    <a:pt x="2" y="67"/>
                  </a:cubicBezTo>
                  <a:cubicBezTo>
                    <a:pt x="0" y="0"/>
                    <a:pt x="0" y="0"/>
                    <a:pt x="0" y="0"/>
                  </a:cubicBezTo>
                  <a:cubicBezTo>
                    <a:pt x="1" y="0"/>
                    <a:pt x="2" y="0"/>
                    <a:pt x="3" y="0"/>
                  </a:cubicBezTo>
                  <a:cubicBezTo>
                    <a:pt x="3" y="0"/>
                    <a:pt x="4"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3" name="Freeform 919"/>
            <p:cNvSpPr>
              <a:spLocks/>
            </p:cNvSpPr>
            <p:nvPr/>
          </p:nvSpPr>
          <p:spPr bwMode="auto">
            <a:xfrm>
              <a:off x="12802378" y="-5520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4" name="Freeform 920"/>
            <p:cNvSpPr>
              <a:spLocks/>
            </p:cNvSpPr>
            <p:nvPr/>
          </p:nvSpPr>
          <p:spPr bwMode="auto">
            <a:xfrm>
              <a:off x="12799203" y="-5520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5" name="Freeform 921"/>
            <p:cNvSpPr>
              <a:spLocks/>
            </p:cNvSpPr>
            <p:nvPr/>
          </p:nvSpPr>
          <p:spPr bwMode="auto">
            <a:xfrm>
              <a:off x="12794441" y="-553640"/>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6" name="Freeform 922"/>
            <p:cNvSpPr>
              <a:spLocks/>
            </p:cNvSpPr>
            <p:nvPr/>
          </p:nvSpPr>
          <p:spPr bwMode="auto">
            <a:xfrm>
              <a:off x="12789678" y="-553640"/>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4" y="67"/>
                    <a:pt x="2" y="67"/>
                  </a:cubicBezTo>
                  <a:cubicBezTo>
                    <a:pt x="0" y="0"/>
                    <a:pt x="0" y="0"/>
                    <a:pt x="0" y="0"/>
                  </a:cubicBezTo>
                  <a:cubicBezTo>
                    <a:pt x="2"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7" name="Freeform 923"/>
            <p:cNvSpPr>
              <a:spLocks/>
            </p:cNvSpPr>
            <p:nvPr/>
          </p:nvSpPr>
          <p:spPr bwMode="auto">
            <a:xfrm>
              <a:off x="12783328" y="-556815"/>
              <a:ext cx="9525" cy="90488"/>
            </a:xfrm>
            <a:custGeom>
              <a:avLst/>
              <a:gdLst>
                <a:gd name="T0" fmla="*/ 5 w 7"/>
                <a:gd name="T1" fmla="*/ 2 h 69"/>
                <a:gd name="T2" fmla="*/ 7 w 7"/>
                <a:gd name="T3" fmla="*/ 69 h 69"/>
                <a:gd name="T4" fmla="*/ 3 w 7"/>
                <a:gd name="T5" fmla="*/ 67 h 69"/>
                <a:gd name="T6" fmla="*/ 2 w 7"/>
                <a:gd name="T7" fmla="*/ 67 h 69"/>
                <a:gd name="T8" fmla="*/ 0 w 7"/>
                <a:gd name="T9" fmla="*/ 0 h 69"/>
                <a:gd name="T10" fmla="*/ 1 w 7"/>
                <a:gd name="T11" fmla="*/ 0 h 69"/>
                <a:gd name="T12" fmla="*/ 5 w 7"/>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7" h="69">
                  <a:moveTo>
                    <a:pt x="5" y="2"/>
                  </a:moveTo>
                  <a:cubicBezTo>
                    <a:pt x="7" y="69"/>
                    <a:pt x="7" y="69"/>
                    <a:pt x="7" y="69"/>
                  </a:cubicBezTo>
                  <a:cubicBezTo>
                    <a:pt x="6" y="68"/>
                    <a:pt x="4" y="68"/>
                    <a:pt x="3" y="67"/>
                  </a:cubicBezTo>
                  <a:cubicBezTo>
                    <a:pt x="3" y="67"/>
                    <a:pt x="2" y="67"/>
                    <a:pt x="2" y="67"/>
                  </a:cubicBezTo>
                  <a:cubicBezTo>
                    <a:pt x="0" y="0"/>
                    <a:pt x="0" y="0"/>
                    <a:pt x="0" y="0"/>
                  </a:cubicBezTo>
                  <a:cubicBezTo>
                    <a:pt x="1" y="0"/>
                    <a:pt x="1" y="0"/>
                    <a:pt x="1" y="0"/>
                  </a:cubicBezTo>
                  <a:cubicBezTo>
                    <a:pt x="2" y="1"/>
                    <a:pt x="4" y="1"/>
                    <a:pt x="5"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8" name="Freeform 924"/>
            <p:cNvSpPr>
              <a:spLocks/>
            </p:cNvSpPr>
            <p:nvPr/>
          </p:nvSpPr>
          <p:spPr bwMode="auto">
            <a:xfrm>
              <a:off x="12783328" y="-55681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9" name="Freeform 925"/>
            <p:cNvSpPr>
              <a:spLocks/>
            </p:cNvSpPr>
            <p:nvPr/>
          </p:nvSpPr>
          <p:spPr bwMode="auto">
            <a:xfrm>
              <a:off x="12780153" y="-558402"/>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7"/>
                  </a:cubicBezTo>
                  <a:cubicBezTo>
                    <a:pt x="0" y="0"/>
                    <a:pt x="0" y="0"/>
                    <a:pt x="0" y="0"/>
                  </a:cubicBezTo>
                  <a:cubicBezTo>
                    <a:pt x="1" y="0"/>
                    <a:pt x="2"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0" name="Freeform 926"/>
            <p:cNvSpPr>
              <a:spLocks/>
            </p:cNvSpPr>
            <p:nvPr/>
          </p:nvSpPr>
          <p:spPr bwMode="auto">
            <a:xfrm>
              <a:off x="12776978" y="-55840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1" name="Freeform 927"/>
            <p:cNvSpPr>
              <a:spLocks/>
            </p:cNvSpPr>
            <p:nvPr/>
          </p:nvSpPr>
          <p:spPr bwMode="auto">
            <a:xfrm>
              <a:off x="12769041" y="-558402"/>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2" name="Freeform 928"/>
            <p:cNvSpPr>
              <a:spLocks/>
            </p:cNvSpPr>
            <p:nvPr/>
          </p:nvSpPr>
          <p:spPr bwMode="auto">
            <a:xfrm>
              <a:off x="12711891" y="-559990"/>
              <a:ext cx="58738" cy="88900"/>
            </a:xfrm>
            <a:custGeom>
              <a:avLst/>
              <a:gdLst>
                <a:gd name="T0" fmla="*/ 45 w 47"/>
                <a:gd name="T1" fmla="*/ 1 h 68"/>
                <a:gd name="T2" fmla="*/ 47 w 47"/>
                <a:gd name="T3" fmla="*/ 68 h 68"/>
                <a:gd name="T4" fmla="*/ 33 w 47"/>
                <a:gd name="T5" fmla="*/ 68 h 68"/>
                <a:gd name="T6" fmla="*/ 24 w 47"/>
                <a:gd name="T7" fmla="*/ 68 h 68"/>
                <a:gd name="T8" fmla="*/ 15 w 47"/>
                <a:gd name="T9" fmla="*/ 68 h 68"/>
                <a:gd name="T10" fmla="*/ 2 w 47"/>
                <a:gd name="T11" fmla="*/ 67 h 68"/>
                <a:gd name="T12" fmla="*/ 0 w 47"/>
                <a:gd name="T13" fmla="*/ 0 h 68"/>
                <a:gd name="T14" fmla="*/ 13 w 47"/>
                <a:gd name="T15" fmla="*/ 0 h 68"/>
                <a:gd name="T16" fmla="*/ 22 w 47"/>
                <a:gd name="T17" fmla="*/ 0 h 68"/>
                <a:gd name="T18" fmla="*/ 31 w 47"/>
                <a:gd name="T19" fmla="*/ 0 h 68"/>
                <a:gd name="T20" fmla="*/ 45 w 47"/>
                <a:gd name="T2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68">
                  <a:moveTo>
                    <a:pt x="45" y="1"/>
                  </a:moveTo>
                  <a:cubicBezTo>
                    <a:pt x="47" y="68"/>
                    <a:pt x="47" y="68"/>
                    <a:pt x="47" y="68"/>
                  </a:cubicBezTo>
                  <a:cubicBezTo>
                    <a:pt x="43" y="68"/>
                    <a:pt x="38" y="68"/>
                    <a:pt x="33" y="68"/>
                  </a:cubicBezTo>
                  <a:cubicBezTo>
                    <a:pt x="30" y="67"/>
                    <a:pt x="27" y="68"/>
                    <a:pt x="24" y="68"/>
                  </a:cubicBezTo>
                  <a:cubicBezTo>
                    <a:pt x="21" y="68"/>
                    <a:pt x="18" y="68"/>
                    <a:pt x="15" y="68"/>
                  </a:cubicBezTo>
                  <a:cubicBezTo>
                    <a:pt x="10" y="68"/>
                    <a:pt x="6" y="67"/>
                    <a:pt x="2" y="67"/>
                  </a:cubicBezTo>
                  <a:cubicBezTo>
                    <a:pt x="0" y="0"/>
                    <a:pt x="0" y="0"/>
                    <a:pt x="0" y="0"/>
                  </a:cubicBezTo>
                  <a:cubicBezTo>
                    <a:pt x="4" y="0"/>
                    <a:pt x="8" y="0"/>
                    <a:pt x="13" y="0"/>
                  </a:cubicBezTo>
                  <a:cubicBezTo>
                    <a:pt x="16" y="0"/>
                    <a:pt x="19" y="0"/>
                    <a:pt x="22" y="0"/>
                  </a:cubicBezTo>
                  <a:cubicBezTo>
                    <a:pt x="25" y="0"/>
                    <a:pt x="28" y="0"/>
                    <a:pt x="31" y="0"/>
                  </a:cubicBezTo>
                  <a:cubicBezTo>
                    <a:pt x="36" y="0"/>
                    <a:pt x="41" y="1"/>
                    <a:pt x="4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3" name="Freeform 929"/>
            <p:cNvSpPr>
              <a:spLocks/>
            </p:cNvSpPr>
            <p:nvPr/>
          </p:nvSpPr>
          <p:spPr bwMode="auto">
            <a:xfrm>
              <a:off x="12707128" y="-559990"/>
              <a:ext cx="7938" cy="88900"/>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3" y="67"/>
                    <a:pt x="2" y="67"/>
                  </a:cubicBezTo>
                  <a:cubicBezTo>
                    <a:pt x="0" y="0"/>
                    <a:pt x="0" y="0"/>
                    <a:pt x="0" y="0"/>
                  </a:cubicBezTo>
                  <a:cubicBezTo>
                    <a:pt x="1"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4" name="Freeform 930"/>
            <p:cNvSpPr>
              <a:spLocks/>
            </p:cNvSpPr>
            <p:nvPr/>
          </p:nvSpPr>
          <p:spPr bwMode="auto">
            <a:xfrm>
              <a:off x="12702366" y="-559990"/>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5" name="Freeform 931"/>
            <p:cNvSpPr>
              <a:spLocks/>
            </p:cNvSpPr>
            <p:nvPr/>
          </p:nvSpPr>
          <p:spPr bwMode="auto">
            <a:xfrm>
              <a:off x="12700778" y="-559990"/>
              <a:ext cx="4763"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1"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6" name="Freeform 932"/>
            <p:cNvSpPr>
              <a:spLocks/>
            </p:cNvSpPr>
            <p:nvPr/>
          </p:nvSpPr>
          <p:spPr bwMode="auto">
            <a:xfrm>
              <a:off x="12700778" y="-559990"/>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7" name="Freeform 933"/>
            <p:cNvSpPr>
              <a:spLocks/>
            </p:cNvSpPr>
            <p:nvPr/>
          </p:nvSpPr>
          <p:spPr bwMode="auto">
            <a:xfrm>
              <a:off x="12697603" y="-559990"/>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8" name="Freeform 934"/>
            <p:cNvSpPr>
              <a:spLocks/>
            </p:cNvSpPr>
            <p:nvPr/>
          </p:nvSpPr>
          <p:spPr bwMode="auto">
            <a:xfrm>
              <a:off x="12694428" y="-561577"/>
              <a:ext cx="6350"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7"/>
                    <a:pt x="2" y="67"/>
                  </a:cubicBezTo>
                  <a:cubicBezTo>
                    <a:pt x="0" y="0"/>
                    <a:pt x="0" y="0"/>
                    <a:pt x="0" y="0"/>
                  </a:cubicBezTo>
                  <a:cubicBezTo>
                    <a:pt x="1" y="0"/>
                    <a:pt x="1" y="0"/>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9" name="Freeform 935"/>
            <p:cNvSpPr>
              <a:spLocks/>
            </p:cNvSpPr>
            <p:nvPr/>
          </p:nvSpPr>
          <p:spPr bwMode="auto">
            <a:xfrm>
              <a:off x="12691253" y="-56157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0" name="Freeform 936"/>
            <p:cNvSpPr>
              <a:spLocks/>
            </p:cNvSpPr>
            <p:nvPr/>
          </p:nvSpPr>
          <p:spPr bwMode="auto">
            <a:xfrm>
              <a:off x="12686491" y="-563165"/>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4" y="67"/>
                    <a:pt x="2" y="67"/>
                  </a:cubicBezTo>
                  <a:cubicBezTo>
                    <a:pt x="0" y="0"/>
                    <a:pt x="0" y="0"/>
                    <a:pt x="0" y="0"/>
                  </a:cubicBezTo>
                  <a:cubicBezTo>
                    <a:pt x="2" y="0"/>
                    <a:pt x="3" y="0"/>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1" name="Freeform 937"/>
            <p:cNvSpPr>
              <a:spLocks/>
            </p:cNvSpPr>
            <p:nvPr/>
          </p:nvSpPr>
          <p:spPr bwMode="auto">
            <a:xfrm>
              <a:off x="12681728" y="-563165"/>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2" name="Freeform 938"/>
            <p:cNvSpPr>
              <a:spLocks/>
            </p:cNvSpPr>
            <p:nvPr/>
          </p:nvSpPr>
          <p:spPr bwMode="auto">
            <a:xfrm>
              <a:off x="12659503" y="-563165"/>
              <a:ext cx="23813" cy="87313"/>
            </a:xfrm>
            <a:custGeom>
              <a:avLst/>
              <a:gdLst>
                <a:gd name="T0" fmla="*/ 18 w 20"/>
                <a:gd name="T1" fmla="*/ 0 h 67"/>
                <a:gd name="T2" fmla="*/ 20 w 20"/>
                <a:gd name="T3" fmla="*/ 67 h 67"/>
                <a:gd name="T4" fmla="*/ 13 w 20"/>
                <a:gd name="T5" fmla="*/ 67 h 67"/>
                <a:gd name="T6" fmla="*/ 2 w 20"/>
                <a:gd name="T7" fmla="*/ 67 h 67"/>
                <a:gd name="T8" fmla="*/ 2 w 20"/>
                <a:gd name="T9" fmla="*/ 67 h 67"/>
                <a:gd name="T10" fmla="*/ 0 w 20"/>
                <a:gd name="T11" fmla="*/ 0 h 67"/>
                <a:gd name="T12" fmla="*/ 0 w 20"/>
                <a:gd name="T13" fmla="*/ 0 h 67"/>
                <a:gd name="T14" fmla="*/ 11 w 20"/>
                <a:gd name="T15" fmla="*/ 0 h 67"/>
                <a:gd name="T16" fmla="*/ 18 w 20"/>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7">
                  <a:moveTo>
                    <a:pt x="18" y="0"/>
                  </a:moveTo>
                  <a:cubicBezTo>
                    <a:pt x="20" y="67"/>
                    <a:pt x="20" y="67"/>
                    <a:pt x="20" y="67"/>
                  </a:cubicBezTo>
                  <a:cubicBezTo>
                    <a:pt x="18" y="67"/>
                    <a:pt x="16" y="67"/>
                    <a:pt x="13" y="67"/>
                  </a:cubicBezTo>
                  <a:cubicBezTo>
                    <a:pt x="10" y="67"/>
                    <a:pt x="6" y="67"/>
                    <a:pt x="2" y="67"/>
                  </a:cubicBezTo>
                  <a:cubicBezTo>
                    <a:pt x="2" y="67"/>
                    <a:pt x="2" y="67"/>
                    <a:pt x="2" y="67"/>
                  </a:cubicBezTo>
                  <a:cubicBezTo>
                    <a:pt x="0" y="0"/>
                    <a:pt x="0" y="0"/>
                    <a:pt x="0" y="0"/>
                  </a:cubicBezTo>
                  <a:cubicBezTo>
                    <a:pt x="0" y="0"/>
                    <a:pt x="0" y="0"/>
                    <a:pt x="0" y="0"/>
                  </a:cubicBezTo>
                  <a:cubicBezTo>
                    <a:pt x="4" y="0"/>
                    <a:pt x="8" y="0"/>
                    <a:pt x="11" y="0"/>
                  </a:cubicBezTo>
                  <a:cubicBezTo>
                    <a:pt x="14" y="0"/>
                    <a:pt x="16" y="0"/>
                    <a:pt x="1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3" name="Freeform 939"/>
            <p:cNvSpPr>
              <a:spLocks/>
            </p:cNvSpPr>
            <p:nvPr/>
          </p:nvSpPr>
          <p:spPr bwMode="auto">
            <a:xfrm>
              <a:off x="12657916" y="-5631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4" name="Freeform 940"/>
            <p:cNvSpPr>
              <a:spLocks/>
            </p:cNvSpPr>
            <p:nvPr/>
          </p:nvSpPr>
          <p:spPr bwMode="auto">
            <a:xfrm>
              <a:off x="12657916" y="-5631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5" name="Freeform 941"/>
            <p:cNvSpPr>
              <a:spLocks/>
            </p:cNvSpPr>
            <p:nvPr/>
          </p:nvSpPr>
          <p:spPr bwMode="auto">
            <a:xfrm>
              <a:off x="12656328" y="-5631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6" name="Freeform 942"/>
            <p:cNvSpPr>
              <a:spLocks/>
            </p:cNvSpPr>
            <p:nvPr/>
          </p:nvSpPr>
          <p:spPr bwMode="auto">
            <a:xfrm>
              <a:off x="12656328" y="-5631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7" name="Freeform 943"/>
            <p:cNvSpPr>
              <a:spLocks/>
            </p:cNvSpPr>
            <p:nvPr/>
          </p:nvSpPr>
          <p:spPr bwMode="auto">
            <a:xfrm>
              <a:off x="12654741" y="-564752"/>
              <a:ext cx="4763"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7"/>
                    <a:pt x="2" y="67"/>
                  </a:cubicBezTo>
                  <a:cubicBezTo>
                    <a:pt x="0" y="0"/>
                    <a:pt x="0" y="0"/>
                    <a:pt x="0" y="0"/>
                  </a:cubicBezTo>
                  <a:cubicBezTo>
                    <a:pt x="0" y="0"/>
                    <a:pt x="0" y="0"/>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8" name="Freeform 944"/>
            <p:cNvSpPr>
              <a:spLocks/>
            </p:cNvSpPr>
            <p:nvPr/>
          </p:nvSpPr>
          <p:spPr bwMode="auto">
            <a:xfrm>
              <a:off x="12653153" y="-566340"/>
              <a:ext cx="4763" cy="88900"/>
            </a:xfrm>
            <a:custGeom>
              <a:avLst/>
              <a:gdLst>
                <a:gd name="T0" fmla="*/ 2 w 4"/>
                <a:gd name="T1" fmla="*/ 2 h 69"/>
                <a:gd name="T2" fmla="*/ 4 w 4"/>
                <a:gd name="T3" fmla="*/ 69 h 69"/>
                <a:gd name="T4" fmla="*/ 2 w 4"/>
                <a:gd name="T5" fmla="*/ 67 h 69"/>
                <a:gd name="T6" fmla="*/ 0 w 4"/>
                <a:gd name="T7" fmla="*/ 0 h 69"/>
                <a:gd name="T8" fmla="*/ 2 w 4"/>
                <a:gd name="T9" fmla="*/ 2 h 69"/>
              </a:gdLst>
              <a:ahLst/>
              <a:cxnLst>
                <a:cxn ang="0">
                  <a:pos x="T0" y="T1"/>
                </a:cxn>
                <a:cxn ang="0">
                  <a:pos x="T2" y="T3"/>
                </a:cxn>
                <a:cxn ang="0">
                  <a:pos x="T4" y="T5"/>
                </a:cxn>
                <a:cxn ang="0">
                  <a:pos x="T6" y="T7"/>
                </a:cxn>
                <a:cxn ang="0">
                  <a:pos x="T8" y="T9"/>
                </a:cxn>
              </a:cxnLst>
              <a:rect l="0" t="0" r="r" b="b"/>
              <a:pathLst>
                <a:path w="4" h="69">
                  <a:moveTo>
                    <a:pt x="2" y="2"/>
                  </a:moveTo>
                  <a:cubicBezTo>
                    <a:pt x="4" y="69"/>
                    <a:pt x="4" y="69"/>
                    <a:pt x="4" y="69"/>
                  </a:cubicBezTo>
                  <a:cubicBezTo>
                    <a:pt x="3" y="69"/>
                    <a:pt x="2" y="68"/>
                    <a:pt x="2" y="67"/>
                  </a:cubicBezTo>
                  <a:cubicBezTo>
                    <a:pt x="0" y="0"/>
                    <a:pt x="0" y="0"/>
                    <a:pt x="0" y="0"/>
                  </a:cubicBezTo>
                  <a:cubicBezTo>
                    <a:pt x="0" y="1"/>
                    <a:pt x="1" y="2"/>
                    <a:pt x="2"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9" name="Freeform 945"/>
            <p:cNvSpPr>
              <a:spLocks/>
            </p:cNvSpPr>
            <p:nvPr/>
          </p:nvSpPr>
          <p:spPr bwMode="auto">
            <a:xfrm>
              <a:off x="14988366" y="-609202"/>
              <a:ext cx="20638" cy="101600"/>
            </a:xfrm>
            <a:custGeom>
              <a:avLst/>
              <a:gdLst>
                <a:gd name="T0" fmla="*/ 11 w 13"/>
                <a:gd name="T1" fmla="*/ 0 h 64"/>
                <a:gd name="T2" fmla="*/ 13 w 13"/>
                <a:gd name="T3" fmla="*/ 55 h 64"/>
                <a:gd name="T4" fmla="*/ 1 w 13"/>
                <a:gd name="T5" fmla="*/ 64 h 64"/>
                <a:gd name="T6" fmla="*/ 0 w 13"/>
                <a:gd name="T7" fmla="*/ 9 h 64"/>
                <a:gd name="T8" fmla="*/ 11 w 13"/>
                <a:gd name="T9" fmla="*/ 0 h 64"/>
              </a:gdLst>
              <a:ahLst/>
              <a:cxnLst>
                <a:cxn ang="0">
                  <a:pos x="T0" y="T1"/>
                </a:cxn>
                <a:cxn ang="0">
                  <a:pos x="T2" y="T3"/>
                </a:cxn>
                <a:cxn ang="0">
                  <a:pos x="T4" y="T5"/>
                </a:cxn>
                <a:cxn ang="0">
                  <a:pos x="T6" y="T7"/>
                </a:cxn>
                <a:cxn ang="0">
                  <a:pos x="T8" y="T9"/>
                </a:cxn>
              </a:cxnLst>
              <a:rect l="0" t="0" r="r" b="b"/>
              <a:pathLst>
                <a:path w="13" h="64">
                  <a:moveTo>
                    <a:pt x="11" y="0"/>
                  </a:moveTo>
                  <a:lnTo>
                    <a:pt x="13" y="55"/>
                  </a:lnTo>
                  <a:lnTo>
                    <a:pt x="1" y="64"/>
                  </a:lnTo>
                  <a:lnTo>
                    <a:pt x="0" y="9"/>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0" name="Freeform 946"/>
            <p:cNvSpPr>
              <a:spLocks/>
            </p:cNvSpPr>
            <p:nvPr/>
          </p:nvSpPr>
          <p:spPr bwMode="auto">
            <a:xfrm>
              <a:off x="12959541" y="-537765"/>
              <a:ext cx="22225" cy="103188"/>
            </a:xfrm>
            <a:custGeom>
              <a:avLst/>
              <a:gdLst>
                <a:gd name="T0" fmla="*/ 16 w 18"/>
                <a:gd name="T1" fmla="*/ 12 h 79"/>
                <a:gd name="T2" fmla="*/ 18 w 18"/>
                <a:gd name="T3" fmla="*/ 79 h 79"/>
                <a:gd name="T4" fmla="*/ 2 w 18"/>
                <a:gd name="T5" fmla="*/ 67 h 79"/>
                <a:gd name="T6" fmla="*/ 0 w 18"/>
                <a:gd name="T7" fmla="*/ 0 h 79"/>
                <a:gd name="T8" fmla="*/ 16 w 18"/>
                <a:gd name="T9" fmla="*/ 12 h 79"/>
              </a:gdLst>
              <a:ahLst/>
              <a:cxnLst>
                <a:cxn ang="0">
                  <a:pos x="T0" y="T1"/>
                </a:cxn>
                <a:cxn ang="0">
                  <a:pos x="T2" y="T3"/>
                </a:cxn>
                <a:cxn ang="0">
                  <a:pos x="T4" y="T5"/>
                </a:cxn>
                <a:cxn ang="0">
                  <a:pos x="T6" y="T7"/>
                </a:cxn>
                <a:cxn ang="0">
                  <a:pos x="T8" y="T9"/>
                </a:cxn>
              </a:cxnLst>
              <a:rect l="0" t="0" r="r" b="b"/>
              <a:pathLst>
                <a:path w="18" h="79">
                  <a:moveTo>
                    <a:pt x="16" y="12"/>
                  </a:moveTo>
                  <a:cubicBezTo>
                    <a:pt x="18" y="79"/>
                    <a:pt x="18" y="79"/>
                    <a:pt x="18" y="79"/>
                  </a:cubicBezTo>
                  <a:cubicBezTo>
                    <a:pt x="17" y="78"/>
                    <a:pt x="2" y="71"/>
                    <a:pt x="2" y="67"/>
                  </a:cubicBezTo>
                  <a:cubicBezTo>
                    <a:pt x="0" y="0"/>
                    <a:pt x="0" y="0"/>
                    <a:pt x="0" y="0"/>
                  </a:cubicBezTo>
                  <a:cubicBezTo>
                    <a:pt x="0" y="4"/>
                    <a:pt x="15" y="11"/>
                    <a:pt x="16" y="1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1" name="Freeform 947"/>
            <p:cNvSpPr>
              <a:spLocks/>
            </p:cNvSpPr>
            <p:nvPr/>
          </p:nvSpPr>
          <p:spPr bwMode="auto">
            <a:xfrm>
              <a:off x="14970903" y="-594915"/>
              <a:ext cx="19050" cy="104775"/>
            </a:xfrm>
            <a:custGeom>
              <a:avLst/>
              <a:gdLst>
                <a:gd name="T0" fmla="*/ 11 w 12"/>
                <a:gd name="T1" fmla="*/ 0 h 66"/>
                <a:gd name="T2" fmla="*/ 12 w 12"/>
                <a:gd name="T3" fmla="*/ 55 h 66"/>
                <a:gd name="T4" fmla="*/ 2 w 12"/>
                <a:gd name="T5" fmla="*/ 66 h 66"/>
                <a:gd name="T6" fmla="*/ 0 w 12"/>
                <a:gd name="T7" fmla="*/ 11 h 66"/>
                <a:gd name="T8" fmla="*/ 11 w 12"/>
                <a:gd name="T9" fmla="*/ 0 h 66"/>
              </a:gdLst>
              <a:ahLst/>
              <a:cxnLst>
                <a:cxn ang="0">
                  <a:pos x="T0" y="T1"/>
                </a:cxn>
                <a:cxn ang="0">
                  <a:pos x="T2" y="T3"/>
                </a:cxn>
                <a:cxn ang="0">
                  <a:pos x="T4" y="T5"/>
                </a:cxn>
                <a:cxn ang="0">
                  <a:pos x="T6" y="T7"/>
                </a:cxn>
                <a:cxn ang="0">
                  <a:pos x="T8" y="T9"/>
                </a:cxn>
              </a:cxnLst>
              <a:rect l="0" t="0" r="r" b="b"/>
              <a:pathLst>
                <a:path w="12" h="66">
                  <a:moveTo>
                    <a:pt x="11" y="0"/>
                  </a:moveTo>
                  <a:lnTo>
                    <a:pt x="12" y="55"/>
                  </a:lnTo>
                  <a:lnTo>
                    <a:pt x="2" y="66"/>
                  </a:lnTo>
                  <a:lnTo>
                    <a:pt x="0" y="1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2" name="Freeform 948"/>
            <p:cNvSpPr>
              <a:spLocks/>
            </p:cNvSpPr>
            <p:nvPr/>
          </p:nvSpPr>
          <p:spPr bwMode="auto">
            <a:xfrm>
              <a:off x="13465953" y="-525065"/>
              <a:ext cx="20638" cy="88900"/>
            </a:xfrm>
            <a:custGeom>
              <a:avLst/>
              <a:gdLst>
                <a:gd name="T0" fmla="*/ 11 w 13"/>
                <a:gd name="T1" fmla="*/ 1 h 56"/>
                <a:gd name="T2" fmla="*/ 13 w 13"/>
                <a:gd name="T3" fmla="*/ 56 h 56"/>
                <a:gd name="T4" fmla="*/ 2 w 13"/>
                <a:gd name="T5" fmla="*/ 55 h 56"/>
                <a:gd name="T6" fmla="*/ 0 w 13"/>
                <a:gd name="T7" fmla="*/ 0 h 56"/>
                <a:gd name="T8" fmla="*/ 11 w 13"/>
                <a:gd name="T9" fmla="*/ 1 h 56"/>
              </a:gdLst>
              <a:ahLst/>
              <a:cxnLst>
                <a:cxn ang="0">
                  <a:pos x="T0" y="T1"/>
                </a:cxn>
                <a:cxn ang="0">
                  <a:pos x="T2" y="T3"/>
                </a:cxn>
                <a:cxn ang="0">
                  <a:pos x="T4" y="T5"/>
                </a:cxn>
                <a:cxn ang="0">
                  <a:pos x="T6" y="T7"/>
                </a:cxn>
                <a:cxn ang="0">
                  <a:pos x="T8" y="T9"/>
                </a:cxn>
              </a:cxnLst>
              <a:rect l="0" t="0" r="r" b="b"/>
              <a:pathLst>
                <a:path w="13" h="56">
                  <a:moveTo>
                    <a:pt x="11" y="1"/>
                  </a:moveTo>
                  <a:lnTo>
                    <a:pt x="13" y="56"/>
                  </a:lnTo>
                  <a:lnTo>
                    <a:pt x="2" y="55"/>
                  </a:lnTo>
                  <a:lnTo>
                    <a:pt x="0" y="0"/>
                  </a:lnTo>
                  <a:lnTo>
                    <a:pt x="11"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3" name="Freeform 949"/>
            <p:cNvSpPr>
              <a:spLocks/>
            </p:cNvSpPr>
            <p:nvPr/>
          </p:nvSpPr>
          <p:spPr bwMode="auto">
            <a:xfrm>
              <a:off x="13383403" y="-521890"/>
              <a:ext cx="23813" cy="88900"/>
            </a:xfrm>
            <a:custGeom>
              <a:avLst/>
              <a:gdLst>
                <a:gd name="T0" fmla="*/ 13 w 15"/>
                <a:gd name="T1" fmla="*/ 0 h 56"/>
                <a:gd name="T2" fmla="*/ 15 w 15"/>
                <a:gd name="T3" fmla="*/ 55 h 56"/>
                <a:gd name="T4" fmla="*/ 2 w 15"/>
                <a:gd name="T5" fmla="*/ 56 h 56"/>
                <a:gd name="T6" fmla="*/ 0 w 15"/>
                <a:gd name="T7" fmla="*/ 1 h 56"/>
                <a:gd name="T8" fmla="*/ 13 w 15"/>
                <a:gd name="T9" fmla="*/ 0 h 56"/>
              </a:gdLst>
              <a:ahLst/>
              <a:cxnLst>
                <a:cxn ang="0">
                  <a:pos x="T0" y="T1"/>
                </a:cxn>
                <a:cxn ang="0">
                  <a:pos x="T2" y="T3"/>
                </a:cxn>
                <a:cxn ang="0">
                  <a:pos x="T4" y="T5"/>
                </a:cxn>
                <a:cxn ang="0">
                  <a:pos x="T6" y="T7"/>
                </a:cxn>
                <a:cxn ang="0">
                  <a:pos x="T8" y="T9"/>
                </a:cxn>
              </a:cxnLst>
              <a:rect l="0" t="0" r="r" b="b"/>
              <a:pathLst>
                <a:path w="15" h="56">
                  <a:moveTo>
                    <a:pt x="13" y="0"/>
                  </a:moveTo>
                  <a:lnTo>
                    <a:pt x="15" y="55"/>
                  </a:lnTo>
                  <a:lnTo>
                    <a:pt x="2" y="56"/>
                  </a:lnTo>
                  <a:lnTo>
                    <a:pt x="0" y="1"/>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4" name="Freeform 950"/>
            <p:cNvSpPr>
              <a:spLocks/>
            </p:cNvSpPr>
            <p:nvPr/>
          </p:nvSpPr>
          <p:spPr bwMode="auto">
            <a:xfrm>
              <a:off x="13337366" y="-525065"/>
              <a:ext cx="49213" cy="92075"/>
            </a:xfrm>
            <a:custGeom>
              <a:avLst/>
              <a:gdLst>
                <a:gd name="T0" fmla="*/ 29 w 31"/>
                <a:gd name="T1" fmla="*/ 3 h 58"/>
                <a:gd name="T2" fmla="*/ 31 w 31"/>
                <a:gd name="T3" fmla="*/ 58 h 58"/>
                <a:gd name="T4" fmla="*/ 2 w 31"/>
                <a:gd name="T5" fmla="*/ 55 h 58"/>
                <a:gd name="T6" fmla="*/ 0 w 31"/>
                <a:gd name="T7" fmla="*/ 0 h 58"/>
                <a:gd name="T8" fmla="*/ 29 w 31"/>
                <a:gd name="T9" fmla="*/ 3 h 58"/>
              </a:gdLst>
              <a:ahLst/>
              <a:cxnLst>
                <a:cxn ang="0">
                  <a:pos x="T0" y="T1"/>
                </a:cxn>
                <a:cxn ang="0">
                  <a:pos x="T2" y="T3"/>
                </a:cxn>
                <a:cxn ang="0">
                  <a:pos x="T4" y="T5"/>
                </a:cxn>
                <a:cxn ang="0">
                  <a:pos x="T6" y="T7"/>
                </a:cxn>
                <a:cxn ang="0">
                  <a:pos x="T8" y="T9"/>
                </a:cxn>
              </a:cxnLst>
              <a:rect l="0" t="0" r="r" b="b"/>
              <a:pathLst>
                <a:path w="31" h="58">
                  <a:moveTo>
                    <a:pt x="29" y="3"/>
                  </a:moveTo>
                  <a:lnTo>
                    <a:pt x="31" y="58"/>
                  </a:lnTo>
                  <a:lnTo>
                    <a:pt x="2" y="55"/>
                  </a:lnTo>
                  <a:lnTo>
                    <a:pt x="0" y="0"/>
                  </a:lnTo>
                  <a:lnTo>
                    <a:pt x="29"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5" name="Freeform 951"/>
            <p:cNvSpPr>
              <a:spLocks/>
            </p:cNvSpPr>
            <p:nvPr/>
          </p:nvSpPr>
          <p:spPr bwMode="auto">
            <a:xfrm>
              <a:off x="13437378" y="-525065"/>
              <a:ext cx="31750" cy="92075"/>
            </a:xfrm>
            <a:custGeom>
              <a:avLst/>
              <a:gdLst>
                <a:gd name="T0" fmla="*/ 18 w 20"/>
                <a:gd name="T1" fmla="*/ 0 h 58"/>
                <a:gd name="T2" fmla="*/ 20 w 20"/>
                <a:gd name="T3" fmla="*/ 55 h 58"/>
                <a:gd name="T4" fmla="*/ 2 w 20"/>
                <a:gd name="T5" fmla="*/ 58 h 58"/>
                <a:gd name="T6" fmla="*/ 0 w 20"/>
                <a:gd name="T7" fmla="*/ 3 h 58"/>
                <a:gd name="T8" fmla="*/ 18 w 20"/>
                <a:gd name="T9" fmla="*/ 0 h 58"/>
              </a:gdLst>
              <a:ahLst/>
              <a:cxnLst>
                <a:cxn ang="0">
                  <a:pos x="T0" y="T1"/>
                </a:cxn>
                <a:cxn ang="0">
                  <a:pos x="T2" y="T3"/>
                </a:cxn>
                <a:cxn ang="0">
                  <a:pos x="T4" y="T5"/>
                </a:cxn>
                <a:cxn ang="0">
                  <a:pos x="T6" y="T7"/>
                </a:cxn>
                <a:cxn ang="0">
                  <a:pos x="T8" y="T9"/>
                </a:cxn>
              </a:cxnLst>
              <a:rect l="0" t="0" r="r" b="b"/>
              <a:pathLst>
                <a:path w="20" h="58">
                  <a:moveTo>
                    <a:pt x="18" y="0"/>
                  </a:moveTo>
                  <a:lnTo>
                    <a:pt x="20" y="55"/>
                  </a:lnTo>
                  <a:lnTo>
                    <a:pt x="2" y="58"/>
                  </a:lnTo>
                  <a:lnTo>
                    <a:pt x="0" y="3"/>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6" name="Freeform 952"/>
            <p:cNvSpPr>
              <a:spLocks/>
            </p:cNvSpPr>
            <p:nvPr/>
          </p:nvSpPr>
          <p:spPr bwMode="auto">
            <a:xfrm>
              <a:off x="13404041" y="-521890"/>
              <a:ext cx="36513" cy="88900"/>
            </a:xfrm>
            <a:custGeom>
              <a:avLst/>
              <a:gdLst>
                <a:gd name="T0" fmla="*/ 21 w 23"/>
                <a:gd name="T1" fmla="*/ 1 h 56"/>
                <a:gd name="T2" fmla="*/ 23 w 23"/>
                <a:gd name="T3" fmla="*/ 56 h 56"/>
                <a:gd name="T4" fmla="*/ 2 w 23"/>
                <a:gd name="T5" fmla="*/ 55 h 56"/>
                <a:gd name="T6" fmla="*/ 0 w 23"/>
                <a:gd name="T7" fmla="*/ 0 h 56"/>
                <a:gd name="T8" fmla="*/ 21 w 23"/>
                <a:gd name="T9" fmla="*/ 1 h 56"/>
              </a:gdLst>
              <a:ahLst/>
              <a:cxnLst>
                <a:cxn ang="0">
                  <a:pos x="T0" y="T1"/>
                </a:cxn>
                <a:cxn ang="0">
                  <a:pos x="T2" y="T3"/>
                </a:cxn>
                <a:cxn ang="0">
                  <a:pos x="T4" y="T5"/>
                </a:cxn>
                <a:cxn ang="0">
                  <a:pos x="T6" y="T7"/>
                </a:cxn>
                <a:cxn ang="0">
                  <a:pos x="T8" y="T9"/>
                </a:cxn>
              </a:cxnLst>
              <a:rect l="0" t="0" r="r" b="b"/>
              <a:pathLst>
                <a:path w="23" h="56">
                  <a:moveTo>
                    <a:pt x="21" y="1"/>
                  </a:moveTo>
                  <a:lnTo>
                    <a:pt x="23" y="56"/>
                  </a:lnTo>
                  <a:lnTo>
                    <a:pt x="2" y="55"/>
                  </a:lnTo>
                  <a:lnTo>
                    <a:pt x="0" y="0"/>
                  </a:lnTo>
                  <a:lnTo>
                    <a:pt x="21"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7" name="Freeform 953"/>
            <p:cNvSpPr>
              <a:spLocks/>
            </p:cNvSpPr>
            <p:nvPr/>
          </p:nvSpPr>
          <p:spPr bwMode="auto">
            <a:xfrm>
              <a:off x="13311966" y="-529827"/>
              <a:ext cx="20638" cy="103188"/>
            </a:xfrm>
            <a:custGeom>
              <a:avLst/>
              <a:gdLst>
                <a:gd name="T0" fmla="*/ 12 w 13"/>
                <a:gd name="T1" fmla="*/ 0 h 65"/>
                <a:gd name="T2" fmla="*/ 13 w 13"/>
                <a:gd name="T3" fmla="*/ 55 h 65"/>
                <a:gd name="T4" fmla="*/ 1 w 13"/>
                <a:gd name="T5" fmla="*/ 65 h 65"/>
                <a:gd name="T6" fmla="*/ 0 w 13"/>
                <a:gd name="T7" fmla="*/ 9 h 65"/>
                <a:gd name="T8" fmla="*/ 12 w 13"/>
                <a:gd name="T9" fmla="*/ 0 h 65"/>
              </a:gdLst>
              <a:ahLst/>
              <a:cxnLst>
                <a:cxn ang="0">
                  <a:pos x="T0" y="T1"/>
                </a:cxn>
                <a:cxn ang="0">
                  <a:pos x="T2" y="T3"/>
                </a:cxn>
                <a:cxn ang="0">
                  <a:pos x="T4" y="T5"/>
                </a:cxn>
                <a:cxn ang="0">
                  <a:pos x="T6" y="T7"/>
                </a:cxn>
                <a:cxn ang="0">
                  <a:pos x="T8" y="T9"/>
                </a:cxn>
              </a:cxnLst>
              <a:rect l="0" t="0" r="r" b="b"/>
              <a:pathLst>
                <a:path w="13" h="65">
                  <a:moveTo>
                    <a:pt x="12" y="0"/>
                  </a:moveTo>
                  <a:lnTo>
                    <a:pt x="13" y="55"/>
                  </a:lnTo>
                  <a:lnTo>
                    <a:pt x="1" y="65"/>
                  </a:lnTo>
                  <a:lnTo>
                    <a:pt x="0" y="9"/>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8" name="Freeform 954"/>
            <p:cNvSpPr>
              <a:spLocks/>
            </p:cNvSpPr>
            <p:nvPr/>
          </p:nvSpPr>
          <p:spPr bwMode="auto">
            <a:xfrm>
              <a:off x="13286566" y="-515540"/>
              <a:ext cx="26988" cy="92075"/>
            </a:xfrm>
            <a:custGeom>
              <a:avLst/>
              <a:gdLst>
                <a:gd name="T0" fmla="*/ 16 w 17"/>
                <a:gd name="T1" fmla="*/ 0 h 58"/>
                <a:gd name="T2" fmla="*/ 17 w 17"/>
                <a:gd name="T3" fmla="*/ 56 h 58"/>
                <a:gd name="T4" fmla="*/ 2 w 17"/>
                <a:gd name="T5" fmla="*/ 58 h 58"/>
                <a:gd name="T6" fmla="*/ 0 w 17"/>
                <a:gd name="T7" fmla="*/ 3 h 58"/>
                <a:gd name="T8" fmla="*/ 16 w 17"/>
                <a:gd name="T9" fmla="*/ 0 h 58"/>
              </a:gdLst>
              <a:ahLst/>
              <a:cxnLst>
                <a:cxn ang="0">
                  <a:pos x="T0" y="T1"/>
                </a:cxn>
                <a:cxn ang="0">
                  <a:pos x="T2" y="T3"/>
                </a:cxn>
                <a:cxn ang="0">
                  <a:pos x="T4" y="T5"/>
                </a:cxn>
                <a:cxn ang="0">
                  <a:pos x="T6" y="T7"/>
                </a:cxn>
                <a:cxn ang="0">
                  <a:pos x="T8" y="T9"/>
                </a:cxn>
              </a:cxnLst>
              <a:rect l="0" t="0" r="r" b="b"/>
              <a:pathLst>
                <a:path w="17" h="58">
                  <a:moveTo>
                    <a:pt x="16" y="0"/>
                  </a:moveTo>
                  <a:lnTo>
                    <a:pt x="17" y="56"/>
                  </a:lnTo>
                  <a:lnTo>
                    <a:pt x="2" y="58"/>
                  </a:lnTo>
                  <a:lnTo>
                    <a:pt x="0" y="3"/>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9" name="Freeform 955"/>
            <p:cNvSpPr>
              <a:spLocks/>
            </p:cNvSpPr>
            <p:nvPr/>
          </p:nvSpPr>
          <p:spPr bwMode="auto">
            <a:xfrm>
              <a:off x="13483416" y="-523477"/>
              <a:ext cx="33338" cy="96838"/>
            </a:xfrm>
            <a:custGeom>
              <a:avLst/>
              <a:gdLst>
                <a:gd name="T0" fmla="*/ 19 w 21"/>
                <a:gd name="T1" fmla="*/ 5 h 61"/>
                <a:gd name="T2" fmla="*/ 21 w 21"/>
                <a:gd name="T3" fmla="*/ 61 h 61"/>
                <a:gd name="T4" fmla="*/ 2 w 21"/>
                <a:gd name="T5" fmla="*/ 55 h 61"/>
                <a:gd name="T6" fmla="*/ 0 w 21"/>
                <a:gd name="T7" fmla="*/ 0 h 61"/>
                <a:gd name="T8" fmla="*/ 19 w 21"/>
                <a:gd name="T9" fmla="*/ 5 h 61"/>
              </a:gdLst>
              <a:ahLst/>
              <a:cxnLst>
                <a:cxn ang="0">
                  <a:pos x="T0" y="T1"/>
                </a:cxn>
                <a:cxn ang="0">
                  <a:pos x="T2" y="T3"/>
                </a:cxn>
                <a:cxn ang="0">
                  <a:pos x="T4" y="T5"/>
                </a:cxn>
                <a:cxn ang="0">
                  <a:pos x="T6" y="T7"/>
                </a:cxn>
                <a:cxn ang="0">
                  <a:pos x="T8" y="T9"/>
                </a:cxn>
              </a:cxnLst>
              <a:rect l="0" t="0" r="r" b="b"/>
              <a:pathLst>
                <a:path w="21" h="61">
                  <a:moveTo>
                    <a:pt x="19" y="5"/>
                  </a:moveTo>
                  <a:lnTo>
                    <a:pt x="21" y="61"/>
                  </a:lnTo>
                  <a:lnTo>
                    <a:pt x="2" y="55"/>
                  </a:lnTo>
                  <a:lnTo>
                    <a:pt x="0" y="0"/>
                  </a:lnTo>
                  <a:lnTo>
                    <a:pt x="19"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0" name="Freeform 956"/>
            <p:cNvSpPr>
              <a:spLocks/>
            </p:cNvSpPr>
            <p:nvPr/>
          </p:nvSpPr>
          <p:spPr bwMode="auto">
            <a:xfrm>
              <a:off x="13513578" y="-515540"/>
              <a:ext cx="31750" cy="90488"/>
            </a:xfrm>
            <a:custGeom>
              <a:avLst/>
              <a:gdLst>
                <a:gd name="T0" fmla="*/ 19 w 20"/>
                <a:gd name="T1" fmla="*/ 2 h 57"/>
                <a:gd name="T2" fmla="*/ 20 w 20"/>
                <a:gd name="T3" fmla="*/ 57 h 57"/>
                <a:gd name="T4" fmla="*/ 2 w 20"/>
                <a:gd name="T5" fmla="*/ 56 h 57"/>
                <a:gd name="T6" fmla="*/ 0 w 20"/>
                <a:gd name="T7" fmla="*/ 0 h 57"/>
                <a:gd name="T8" fmla="*/ 19 w 20"/>
                <a:gd name="T9" fmla="*/ 2 h 57"/>
              </a:gdLst>
              <a:ahLst/>
              <a:cxnLst>
                <a:cxn ang="0">
                  <a:pos x="T0" y="T1"/>
                </a:cxn>
                <a:cxn ang="0">
                  <a:pos x="T2" y="T3"/>
                </a:cxn>
                <a:cxn ang="0">
                  <a:pos x="T4" y="T5"/>
                </a:cxn>
                <a:cxn ang="0">
                  <a:pos x="T6" y="T7"/>
                </a:cxn>
                <a:cxn ang="0">
                  <a:pos x="T8" y="T9"/>
                </a:cxn>
              </a:cxnLst>
              <a:rect l="0" t="0" r="r" b="b"/>
              <a:pathLst>
                <a:path w="20" h="57">
                  <a:moveTo>
                    <a:pt x="19" y="2"/>
                  </a:moveTo>
                  <a:lnTo>
                    <a:pt x="20" y="57"/>
                  </a:lnTo>
                  <a:lnTo>
                    <a:pt x="2" y="56"/>
                  </a:lnTo>
                  <a:lnTo>
                    <a:pt x="0" y="0"/>
                  </a:lnTo>
                  <a:lnTo>
                    <a:pt x="19"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1" name="Freeform 957"/>
            <p:cNvSpPr>
              <a:spLocks/>
            </p:cNvSpPr>
            <p:nvPr/>
          </p:nvSpPr>
          <p:spPr bwMode="auto">
            <a:xfrm>
              <a:off x="13543741" y="-513952"/>
              <a:ext cx="20638" cy="88900"/>
            </a:xfrm>
            <a:custGeom>
              <a:avLst/>
              <a:gdLst>
                <a:gd name="T0" fmla="*/ 11 w 13"/>
                <a:gd name="T1" fmla="*/ 0 h 56"/>
                <a:gd name="T2" fmla="*/ 13 w 13"/>
                <a:gd name="T3" fmla="*/ 55 h 56"/>
                <a:gd name="T4" fmla="*/ 1 w 13"/>
                <a:gd name="T5" fmla="*/ 56 h 56"/>
                <a:gd name="T6" fmla="*/ 0 w 13"/>
                <a:gd name="T7" fmla="*/ 1 h 56"/>
                <a:gd name="T8" fmla="*/ 11 w 13"/>
                <a:gd name="T9" fmla="*/ 0 h 56"/>
              </a:gdLst>
              <a:ahLst/>
              <a:cxnLst>
                <a:cxn ang="0">
                  <a:pos x="T0" y="T1"/>
                </a:cxn>
                <a:cxn ang="0">
                  <a:pos x="T2" y="T3"/>
                </a:cxn>
                <a:cxn ang="0">
                  <a:pos x="T4" y="T5"/>
                </a:cxn>
                <a:cxn ang="0">
                  <a:pos x="T6" y="T7"/>
                </a:cxn>
                <a:cxn ang="0">
                  <a:pos x="T8" y="T9"/>
                </a:cxn>
              </a:cxnLst>
              <a:rect l="0" t="0" r="r" b="b"/>
              <a:pathLst>
                <a:path w="13" h="56">
                  <a:moveTo>
                    <a:pt x="11" y="0"/>
                  </a:moveTo>
                  <a:lnTo>
                    <a:pt x="13" y="55"/>
                  </a:lnTo>
                  <a:lnTo>
                    <a:pt x="1" y="56"/>
                  </a:lnTo>
                  <a:lnTo>
                    <a:pt x="0" y="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2" name="Freeform 958"/>
            <p:cNvSpPr>
              <a:spLocks/>
            </p:cNvSpPr>
            <p:nvPr/>
          </p:nvSpPr>
          <p:spPr bwMode="auto">
            <a:xfrm>
              <a:off x="13264341" y="-510777"/>
              <a:ext cx="25400" cy="95250"/>
            </a:xfrm>
            <a:custGeom>
              <a:avLst/>
              <a:gdLst>
                <a:gd name="T0" fmla="*/ 14 w 16"/>
                <a:gd name="T1" fmla="*/ 0 h 60"/>
                <a:gd name="T2" fmla="*/ 16 w 16"/>
                <a:gd name="T3" fmla="*/ 55 h 60"/>
                <a:gd name="T4" fmla="*/ 1 w 16"/>
                <a:gd name="T5" fmla="*/ 60 h 60"/>
                <a:gd name="T6" fmla="*/ 0 w 16"/>
                <a:gd name="T7" fmla="*/ 5 h 60"/>
                <a:gd name="T8" fmla="*/ 14 w 16"/>
                <a:gd name="T9" fmla="*/ 0 h 60"/>
              </a:gdLst>
              <a:ahLst/>
              <a:cxnLst>
                <a:cxn ang="0">
                  <a:pos x="T0" y="T1"/>
                </a:cxn>
                <a:cxn ang="0">
                  <a:pos x="T2" y="T3"/>
                </a:cxn>
                <a:cxn ang="0">
                  <a:pos x="T4" y="T5"/>
                </a:cxn>
                <a:cxn ang="0">
                  <a:pos x="T6" y="T7"/>
                </a:cxn>
                <a:cxn ang="0">
                  <a:pos x="T8" y="T9"/>
                </a:cxn>
              </a:cxnLst>
              <a:rect l="0" t="0" r="r" b="b"/>
              <a:pathLst>
                <a:path w="16" h="60">
                  <a:moveTo>
                    <a:pt x="14" y="0"/>
                  </a:moveTo>
                  <a:lnTo>
                    <a:pt x="16" y="55"/>
                  </a:lnTo>
                  <a:lnTo>
                    <a:pt x="1" y="60"/>
                  </a:lnTo>
                  <a:lnTo>
                    <a:pt x="0" y="5"/>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3" name="Freeform 959"/>
            <p:cNvSpPr>
              <a:spLocks/>
            </p:cNvSpPr>
            <p:nvPr/>
          </p:nvSpPr>
          <p:spPr bwMode="auto">
            <a:xfrm>
              <a:off x="13248466" y="-502840"/>
              <a:ext cx="17463" cy="90488"/>
            </a:xfrm>
            <a:custGeom>
              <a:avLst/>
              <a:gdLst>
                <a:gd name="T0" fmla="*/ 10 w 11"/>
                <a:gd name="T1" fmla="*/ 0 h 57"/>
                <a:gd name="T2" fmla="*/ 11 w 11"/>
                <a:gd name="T3" fmla="*/ 55 h 57"/>
                <a:gd name="T4" fmla="*/ 0 w 11"/>
                <a:gd name="T5" fmla="*/ 57 h 57"/>
                <a:gd name="T6" fmla="*/ 0 w 11"/>
                <a:gd name="T7" fmla="*/ 2 h 57"/>
                <a:gd name="T8" fmla="*/ 10 w 11"/>
                <a:gd name="T9" fmla="*/ 0 h 57"/>
              </a:gdLst>
              <a:ahLst/>
              <a:cxnLst>
                <a:cxn ang="0">
                  <a:pos x="T0" y="T1"/>
                </a:cxn>
                <a:cxn ang="0">
                  <a:pos x="T2" y="T3"/>
                </a:cxn>
                <a:cxn ang="0">
                  <a:pos x="T4" y="T5"/>
                </a:cxn>
                <a:cxn ang="0">
                  <a:pos x="T6" y="T7"/>
                </a:cxn>
                <a:cxn ang="0">
                  <a:pos x="T8" y="T9"/>
                </a:cxn>
              </a:cxnLst>
              <a:rect l="0" t="0" r="r" b="b"/>
              <a:pathLst>
                <a:path w="11" h="57">
                  <a:moveTo>
                    <a:pt x="10" y="0"/>
                  </a:moveTo>
                  <a:lnTo>
                    <a:pt x="11" y="55"/>
                  </a:lnTo>
                  <a:lnTo>
                    <a:pt x="0" y="57"/>
                  </a:lnTo>
                  <a:lnTo>
                    <a:pt x="0" y="2"/>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4" name="Freeform 960"/>
            <p:cNvSpPr>
              <a:spLocks/>
            </p:cNvSpPr>
            <p:nvPr/>
          </p:nvSpPr>
          <p:spPr bwMode="auto">
            <a:xfrm>
              <a:off x="13561203" y="-513952"/>
              <a:ext cx="38100" cy="95250"/>
            </a:xfrm>
            <a:custGeom>
              <a:avLst/>
              <a:gdLst>
                <a:gd name="T0" fmla="*/ 22 w 24"/>
                <a:gd name="T1" fmla="*/ 5 h 60"/>
                <a:gd name="T2" fmla="*/ 24 w 24"/>
                <a:gd name="T3" fmla="*/ 60 h 60"/>
                <a:gd name="T4" fmla="*/ 2 w 24"/>
                <a:gd name="T5" fmla="*/ 55 h 60"/>
                <a:gd name="T6" fmla="*/ 0 w 24"/>
                <a:gd name="T7" fmla="*/ 0 h 60"/>
                <a:gd name="T8" fmla="*/ 22 w 24"/>
                <a:gd name="T9" fmla="*/ 5 h 60"/>
              </a:gdLst>
              <a:ahLst/>
              <a:cxnLst>
                <a:cxn ang="0">
                  <a:pos x="T0" y="T1"/>
                </a:cxn>
                <a:cxn ang="0">
                  <a:pos x="T2" y="T3"/>
                </a:cxn>
                <a:cxn ang="0">
                  <a:pos x="T4" y="T5"/>
                </a:cxn>
                <a:cxn ang="0">
                  <a:pos x="T6" y="T7"/>
                </a:cxn>
                <a:cxn ang="0">
                  <a:pos x="T8" y="T9"/>
                </a:cxn>
              </a:cxnLst>
              <a:rect l="0" t="0" r="r" b="b"/>
              <a:pathLst>
                <a:path w="24" h="60">
                  <a:moveTo>
                    <a:pt x="22" y="5"/>
                  </a:moveTo>
                  <a:lnTo>
                    <a:pt x="24" y="60"/>
                  </a:lnTo>
                  <a:lnTo>
                    <a:pt x="2" y="55"/>
                  </a:lnTo>
                  <a:lnTo>
                    <a:pt x="0" y="0"/>
                  </a:lnTo>
                  <a:lnTo>
                    <a:pt x="22"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5" name="Freeform 961"/>
            <p:cNvSpPr>
              <a:spLocks/>
            </p:cNvSpPr>
            <p:nvPr/>
          </p:nvSpPr>
          <p:spPr bwMode="auto">
            <a:xfrm>
              <a:off x="12969066" y="-504427"/>
              <a:ext cx="14288" cy="106363"/>
            </a:xfrm>
            <a:custGeom>
              <a:avLst/>
              <a:gdLst>
                <a:gd name="T0" fmla="*/ 9 w 11"/>
                <a:gd name="T1" fmla="*/ 14 h 81"/>
                <a:gd name="T2" fmla="*/ 11 w 11"/>
                <a:gd name="T3" fmla="*/ 81 h 81"/>
                <a:gd name="T4" fmla="*/ 2 w 11"/>
                <a:gd name="T5" fmla="*/ 67 h 81"/>
                <a:gd name="T6" fmla="*/ 0 w 11"/>
                <a:gd name="T7" fmla="*/ 0 h 81"/>
                <a:gd name="T8" fmla="*/ 9 w 11"/>
                <a:gd name="T9" fmla="*/ 14 h 81"/>
              </a:gdLst>
              <a:ahLst/>
              <a:cxnLst>
                <a:cxn ang="0">
                  <a:pos x="T0" y="T1"/>
                </a:cxn>
                <a:cxn ang="0">
                  <a:pos x="T2" y="T3"/>
                </a:cxn>
                <a:cxn ang="0">
                  <a:pos x="T4" y="T5"/>
                </a:cxn>
                <a:cxn ang="0">
                  <a:pos x="T6" y="T7"/>
                </a:cxn>
                <a:cxn ang="0">
                  <a:pos x="T8" y="T9"/>
                </a:cxn>
              </a:cxnLst>
              <a:rect l="0" t="0" r="r" b="b"/>
              <a:pathLst>
                <a:path w="11" h="81">
                  <a:moveTo>
                    <a:pt x="9" y="14"/>
                  </a:moveTo>
                  <a:cubicBezTo>
                    <a:pt x="11" y="81"/>
                    <a:pt x="11" y="81"/>
                    <a:pt x="11" y="81"/>
                  </a:cubicBezTo>
                  <a:cubicBezTo>
                    <a:pt x="11" y="77"/>
                    <a:pt x="2" y="68"/>
                    <a:pt x="2" y="67"/>
                  </a:cubicBezTo>
                  <a:cubicBezTo>
                    <a:pt x="0" y="0"/>
                    <a:pt x="0" y="0"/>
                    <a:pt x="0" y="0"/>
                  </a:cubicBezTo>
                  <a:cubicBezTo>
                    <a:pt x="0" y="1"/>
                    <a:pt x="9" y="10"/>
                    <a:pt x="9" y="1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6" name="Freeform 962"/>
            <p:cNvSpPr>
              <a:spLocks/>
            </p:cNvSpPr>
            <p:nvPr/>
          </p:nvSpPr>
          <p:spPr bwMode="auto">
            <a:xfrm>
              <a:off x="13596128" y="-506015"/>
              <a:ext cx="30163" cy="92075"/>
            </a:xfrm>
            <a:custGeom>
              <a:avLst/>
              <a:gdLst>
                <a:gd name="T0" fmla="*/ 18 w 19"/>
                <a:gd name="T1" fmla="*/ 3 h 58"/>
                <a:gd name="T2" fmla="*/ 19 w 19"/>
                <a:gd name="T3" fmla="*/ 58 h 58"/>
                <a:gd name="T4" fmla="*/ 2 w 19"/>
                <a:gd name="T5" fmla="*/ 55 h 58"/>
                <a:gd name="T6" fmla="*/ 0 w 19"/>
                <a:gd name="T7" fmla="*/ 0 h 58"/>
                <a:gd name="T8" fmla="*/ 18 w 19"/>
                <a:gd name="T9" fmla="*/ 3 h 58"/>
              </a:gdLst>
              <a:ahLst/>
              <a:cxnLst>
                <a:cxn ang="0">
                  <a:pos x="T0" y="T1"/>
                </a:cxn>
                <a:cxn ang="0">
                  <a:pos x="T2" y="T3"/>
                </a:cxn>
                <a:cxn ang="0">
                  <a:pos x="T4" y="T5"/>
                </a:cxn>
                <a:cxn ang="0">
                  <a:pos x="T6" y="T7"/>
                </a:cxn>
                <a:cxn ang="0">
                  <a:pos x="T8" y="T9"/>
                </a:cxn>
              </a:cxnLst>
              <a:rect l="0" t="0" r="r" b="b"/>
              <a:pathLst>
                <a:path w="19" h="58">
                  <a:moveTo>
                    <a:pt x="18" y="3"/>
                  </a:moveTo>
                  <a:lnTo>
                    <a:pt x="19" y="58"/>
                  </a:lnTo>
                  <a:lnTo>
                    <a:pt x="2" y="55"/>
                  </a:lnTo>
                  <a:lnTo>
                    <a:pt x="0" y="0"/>
                  </a:lnTo>
                  <a:lnTo>
                    <a:pt x="18"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7" name="Freeform 963"/>
            <p:cNvSpPr>
              <a:spLocks/>
            </p:cNvSpPr>
            <p:nvPr/>
          </p:nvSpPr>
          <p:spPr bwMode="auto">
            <a:xfrm>
              <a:off x="13242116" y="-499665"/>
              <a:ext cx="6350" cy="98425"/>
            </a:xfrm>
            <a:custGeom>
              <a:avLst/>
              <a:gdLst>
                <a:gd name="T0" fmla="*/ 4 w 4"/>
                <a:gd name="T1" fmla="*/ 0 h 62"/>
                <a:gd name="T2" fmla="*/ 4 w 4"/>
                <a:gd name="T3" fmla="*/ 55 h 62"/>
                <a:gd name="T4" fmla="*/ 1 w 4"/>
                <a:gd name="T5" fmla="*/ 62 h 62"/>
                <a:gd name="T6" fmla="*/ 0 w 4"/>
                <a:gd name="T7" fmla="*/ 7 h 62"/>
                <a:gd name="T8" fmla="*/ 4 w 4"/>
                <a:gd name="T9" fmla="*/ 0 h 62"/>
              </a:gdLst>
              <a:ahLst/>
              <a:cxnLst>
                <a:cxn ang="0">
                  <a:pos x="T0" y="T1"/>
                </a:cxn>
                <a:cxn ang="0">
                  <a:pos x="T2" y="T3"/>
                </a:cxn>
                <a:cxn ang="0">
                  <a:pos x="T4" y="T5"/>
                </a:cxn>
                <a:cxn ang="0">
                  <a:pos x="T6" y="T7"/>
                </a:cxn>
                <a:cxn ang="0">
                  <a:pos x="T8" y="T9"/>
                </a:cxn>
              </a:cxnLst>
              <a:rect l="0" t="0" r="r" b="b"/>
              <a:pathLst>
                <a:path w="4" h="62">
                  <a:moveTo>
                    <a:pt x="4" y="0"/>
                  </a:moveTo>
                  <a:lnTo>
                    <a:pt x="4" y="55"/>
                  </a:lnTo>
                  <a:lnTo>
                    <a:pt x="1" y="62"/>
                  </a:lnTo>
                  <a:lnTo>
                    <a:pt x="0" y="7"/>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8" name="Freeform 964"/>
            <p:cNvSpPr>
              <a:spLocks/>
            </p:cNvSpPr>
            <p:nvPr/>
          </p:nvSpPr>
          <p:spPr bwMode="auto">
            <a:xfrm>
              <a:off x="13624703" y="-501252"/>
              <a:ext cx="19050" cy="96838"/>
            </a:xfrm>
            <a:custGeom>
              <a:avLst/>
              <a:gdLst>
                <a:gd name="T0" fmla="*/ 11 w 12"/>
                <a:gd name="T1" fmla="*/ 5 h 61"/>
                <a:gd name="T2" fmla="*/ 12 w 12"/>
                <a:gd name="T3" fmla="*/ 61 h 61"/>
                <a:gd name="T4" fmla="*/ 1 w 12"/>
                <a:gd name="T5" fmla="*/ 55 h 61"/>
                <a:gd name="T6" fmla="*/ 0 w 12"/>
                <a:gd name="T7" fmla="*/ 0 h 61"/>
                <a:gd name="T8" fmla="*/ 11 w 12"/>
                <a:gd name="T9" fmla="*/ 5 h 61"/>
              </a:gdLst>
              <a:ahLst/>
              <a:cxnLst>
                <a:cxn ang="0">
                  <a:pos x="T0" y="T1"/>
                </a:cxn>
                <a:cxn ang="0">
                  <a:pos x="T2" y="T3"/>
                </a:cxn>
                <a:cxn ang="0">
                  <a:pos x="T4" y="T5"/>
                </a:cxn>
                <a:cxn ang="0">
                  <a:pos x="T6" y="T7"/>
                </a:cxn>
                <a:cxn ang="0">
                  <a:pos x="T8" y="T9"/>
                </a:cxn>
              </a:cxnLst>
              <a:rect l="0" t="0" r="r" b="b"/>
              <a:pathLst>
                <a:path w="12" h="61">
                  <a:moveTo>
                    <a:pt x="11" y="5"/>
                  </a:moveTo>
                  <a:lnTo>
                    <a:pt x="12" y="61"/>
                  </a:lnTo>
                  <a:lnTo>
                    <a:pt x="1" y="55"/>
                  </a:lnTo>
                  <a:lnTo>
                    <a:pt x="0" y="0"/>
                  </a:lnTo>
                  <a:lnTo>
                    <a:pt x="11"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9" name="Freeform 965"/>
            <p:cNvSpPr>
              <a:spLocks/>
            </p:cNvSpPr>
            <p:nvPr/>
          </p:nvSpPr>
          <p:spPr bwMode="auto">
            <a:xfrm>
              <a:off x="13642166" y="-493315"/>
              <a:ext cx="46038" cy="88900"/>
            </a:xfrm>
            <a:custGeom>
              <a:avLst/>
              <a:gdLst>
                <a:gd name="T0" fmla="*/ 28 w 29"/>
                <a:gd name="T1" fmla="*/ 0 h 56"/>
                <a:gd name="T2" fmla="*/ 29 w 29"/>
                <a:gd name="T3" fmla="*/ 56 h 56"/>
                <a:gd name="T4" fmla="*/ 1 w 29"/>
                <a:gd name="T5" fmla="*/ 56 h 56"/>
                <a:gd name="T6" fmla="*/ 0 w 29"/>
                <a:gd name="T7" fmla="*/ 0 h 56"/>
                <a:gd name="T8" fmla="*/ 28 w 29"/>
                <a:gd name="T9" fmla="*/ 0 h 56"/>
              </a:gdLst>
              <a:ahLst/>
              <a:cxnLst>
                <a:cxn ang="0">
                  <a:pos x="T0" y="T1"/>
                </a:cxn>
                <a:cxn ang="0">
                  <a:pos x="T2" y="T3"/>
                </a:cxn>
                <a:cxn ang="0">
                  <a:pos x="T4" y="T5"/>
                </a:cxn>
                <a:cxn ang="0">
                  <a:pos x="T6" y="T7"/>
                </a:cxn>
                <a:cxn ang="0">
                  <a:pos x="T8" y="T9"/>
                </a:cxn>
              </a:cxnLst>
              <a:rect l="0" t="0" r="r" b="b"/>
              <a:pathLst>
                <a:path w="29" h="56">
                  <a:moveTo>
                    <a:pt x="28" y="0"/>
                  </a:moveTo>
                  <a:lnTo>
                    <a:pt x="29" y="56"/>
                  </a:lnTo>
                  <a:lnTo>
                    <a:pt x="1" y="56"/>
                  </a:lnTo>
                  <a:lnTo>
                    <a:pt x="0" y="0"/>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0" name="Freeform 966"/>
            <p:cNvSpPr>
              <a:spLocks/>
            </p:cNvSpPr>
            <p:nvPr/>
          </p:nvSpPr>
          <p:spPr bwMode="auto">
            <a:xfrm>
              <a:off x="13240528" y="-488552"/>
              <a:ext cx="3175" cy="98425"/>
            </a:xfrm>
            <a:custGeom>
              <a:avLst/>
              <a:gdLst>
                <a:gd name="T0" fmla="*/ 1 w 2"/>
                <a:gd name="T1" fmla="*/ 0 h 62"/>
                <a:gd name="T2" fmla="*/ 2 w 2"/>
                <a:gd name="T3" fmla="*/ 55 h 62"/>
                <a:gd name="T4" fmla="*/ 1 w 2"/>
                <a:gd name="T5" fmla="*/ 62 h 62"/>
                <a:gd name="T6" fmla="*/ 0 w 2"/>
                <a:gd name="T7" fmla="*/ 6 h 62"/>
                <a:gd name="T8" fmla="*/ 1 w 2"/>
                <a:gd name="T9" fmla="*/ 0 h 62"/>
              </a:gdLst>
              <a:ahLst/>
              <a:cxnLst>
                <a:cxn ang="0">
                  <a:pos x="T0" y="T1"/>
                </a:cxn>
                <a:cxn ang="0">
                  <a:pos x="T2" y="T3"/>
                </a:cxn>
                <a:cxn ang="0">
                  <a:pos x="T4" y="T5"/>
                </a:cxn>
                <a:cxn ang="0">
                  <a:pos x="T6" y="T7"/>
                </a:cxn>
                <a:cxn ang="0">
                  <a:pos x="T8" y="T9"/>
                </a:cxn>
              </a:cxnLst>
              <a:rect l="0" t="0" r="r" b="b"/>
              <a:pathLst>
                <a:path w="2" h="62">
                  <a:moveTo>
                    <a:pt x="1" y="0"/>
                  </a:moveTo>
                  <a:lnTo>
                    <a:pt x="2" y="55"/>
                  </a:lnTo>
                  <a:lnTo>
                    <a:pt x="1" y="62"/>
                  </a:lnTo>
                  <a:lnTo>
                    <a:pt x="0" y="6"/>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1" name="Freeform 967"/>
            <p:cNvSpPr>
              <a:spLocks/>
            </p:cNvSpPr>
            <p:nvPr/>
          </p:nvSpPr>
          <p:spPr bwMode="auto">
            <a:xfrm>
              <a:off x="13686616" y="-493315"/>
              <a:ext cx="55563" cy="90488"/>
            </a:xfrm>
            <a:custGeom>
              <a:avLst/>
              <a:gdLst>
                <a:gd name="T0" fmla="*/ 35 w 35"/>
                <a:gd name="T1" fmla="*/ 2 h 57"/>
                <a:gd name="T2" fmla="*/ 35 w 35"/>
                <a:gd name="T3" fmla="*/ 57 h 57"/>
                <a:gd name="T4" fmla="*/ 1 w 35"/>
                <a:gd name="T5" fmla="*/ 56 h 57"/>
                <a:gd name="T6" fmla="*/ 0 w 35"/>
                <a:gd name="T7" fmla="*/ 0 h 57"/>
                <a:gd name="T8" fmla="*/ 35 w 35"/>
                <a:gd name="T9" fmla="*/ 2 h 57"/>
              </a:gdLst>
              <a:ahLst/>
              <a:cxnLst>
                <a:cxn ang="0">
                  <a:pos x="T0" y="T1"/>
                </a:cxn>
                <a:cxn ang="0">
                  <a:pos x="T2" y="T3"/>
                </a:cxn>
                <a:cxn ang="0">
                  <a:pos x="T4" y="T5"/>
                </a:cxn>
                <a:cxn ang="0">
                  <a:pos x="T6" y="T7"/>
                </a:cxn>
                <a:cxn ang="0">
                  <a:pos x="T8" y="T9"/>
                </a:cxn>
              </a:cxnLst>
              <a:rect l="0" t="0" r="r" b="b"/>
              <a:pathLst>
                <a:path w="35" h="57">
                  <a:moveTo>
                    <a:pt x="35" y="2"/>
                  </a:moveTo>
                  <a:lnTo>
                    <a:pt x="35" y="57"/>
                  </a:lnTo>
                  <a:lnTo>
                    <a:pt x="1" y="56"/>
                  </a:lnTo>
                  <a:lnTo>
                    <a:pt x="0" y="0"/>
                  </a:lnTo>
                  <a:lnTo>
                    <a:pt x="35"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2" name="Freeform 968"/>
            <p:cNvSpPr>
              <a:spLocks/>
            </p:cNvSpPr>
            <p:nvPr/>
          </p:nvSpPr>
          <p:spPr bwMode="auto">
            <a:xfrm>
              <a:off x="14948678" y="-533002"/>
              <a:ext cx="20638" cy="95250"/>
            </a:xfrm>
            <a:custGeom>
              <a:avLst/>
              <a:gdLst>
                <a:gd name="T0" fmla="*/ 11 w 13"/>
                <a:gd name="T1" fmla="*/ 0 h 60"/>
                <a:gd name="T2" fmla="*/ 13 w 13"/>
                <a:gd name="T3" fmla="*/ 55 h 60"/>
                <a:gd name="T4" fmla="*/ 2 w 13"/>
                <a:gd name="T5" fmla="*/ 60 h 60"/>
                <a:gd name="T6" fmla="*/ 0 w 13"/>
                <a:gd name="T7" fmla="*/ 5 h 60"/>
                <a:gd name="T8" fmla="*/ 11 w 13"/>
                <a:gd name="T9" fmla="*/ 0 h 60"/>
              </a:gdLst>
              <a:ahLst/>
              <a:cxnLst>
                <a:cxn ang="0">
                  <a:pos x="T0" y="T1"/>
                </a:cxn>
                <a:cxn ang="0">
                  <a:pos x="T2" y="T3"/>
                </a:cxn>
                <a:cxn ang="0">
                  <a:pos x="T4" y="T5"/>
                </a:cxn>
                <a:cxn ang="0">
                  <a:pos x="T6" y="T7"/>
                </a:cxn>
                <a:cxn ang="0">
                  <a:pos x="T8" y="T9"/>
                </a:cxn>
              </a:cxnLst>
              <a:rect l="0" t="0" r="r" b="b"/>
              <a:pathLst>
                <a:path w="13" h="60">
                  <a:moveTo>
                    <a:pt x="11" y="0"/>
                  </a:moveTo>
                  <a:lnTo>
                    <a:pt x="13" y="55"/>
                  </a:lnTo>
                  <a:lnTo>
                    <a:pt x="2" y="60"/>
                  </a:lnTo>
                  <a:lnTo>
                    <a:pt x="0" y="5"/>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3" name="Freeform 969"/>
            <p:cNvSpPr>
              <a:spLocks/>
            </p:cNvSpPr>
            <p:nvPr/>
          </p:nvSpPr>
          <p:spPr bwMode="auto">
            <a:xfrm>
              <a:off x="12980178" y="-485377"/>
              <a:ext cx="4763" cy="109538"/>
            </a:xfrm>
            <a:custGeom>
              <a:avLst/>
              <a:gdLst>
                <a:gd name="T0" fmla="*/ 2 w 4"/>
                <a:gd name="T1" fmla="*/ 17 h 84"/>
                <a:gd name="T2" fmla="*/ 4 w 4"/>
                <a:gd name="T3" fmla="*/ 84 h 84"/>
                <a:gd name="T4" fmla="*/ 2 w 4"/>
                <a:gd name="T5" fmla="*/ 68 h 84"/>
                <a:gd name="T6" fmla="*/ 0 w 4"/>
                <a:gd name="T7" fmla="*/ 0 h 84"/>
                <a:gd name="T8" fmla="*/ 2 w 4"/>
                <a:gd name="T9" fmla="*/ 17 h 84"/>
              </a:gdLst>
              <a:ahLst/>
              <a:cxnLst>
                <a:cxn ang="0">
                  <a:pos x="T0" y="T1"/>
                </a:cxn>
                <a:cxn ang="0">
                  <a:pos x="T2" y="T3"/>
                </a:cxn>
                <a:cxn ang="0">
                  <a:pos x="T4" y="T5"/>
                </a:cxn>
                <a:cxn ang="0">
                  <a:pos x="T6" y="T7"/>
                </a:cxn>
                <a:cxn ang="0">
                  <a:pos x="T8" y="T9"/>
                </a:cxn>
              </a:cxnLst>
              <a:rect l="0" t="0" r="r" b="b"/>
              <a:pathLst>
                <a:path w="4" h="84">
                  <a:moveTo>
                    <a:pt x="2" y="17"/>
                  </a:moveTo>
                  <a:cubicBezTo>
                    <a:pt x="4" y="84"/>
                    <a:pt x="4" y="84"/>
                    <a:pt x="4" y="84"/>
                  </a:cubicBezTo>
                  <a:cubicBezTo>
                    <a:pt x="4" y="81"/>
                    <a:pt x="2" y="72"/>
                    <a:pt x="2" y="68"/>
                  </a:cubicBezTo>
                  <a:cubicBezTo>
                    <a:pt x="0" y="0"/>
                    <a:pt x="0" y="0"/>
                    <a:pt x="0" y="0"/>
                  </a:cubicBezTo>
                  <a:cubicBezTo>
                    <a:pt x="0" y="5"/>
                    <a:pt x="2" y="14"/>
                    <a:pt x="2" y="1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4" name="Freeform 970"/>
            <p:cNvSpPr>
              <a:spLocks/>
            </p:cNvSpPr>
            <p:nvPr/>
          </p:nvSpPr>
          <p:spPr bwMode="auto">
            <a:xfrm>
              <a:off x="13226241" y="-479027"/>
              <a:ext cx="15875" cy="103188"/>
            </a:xfrm>
            <a:custGeom>
              <a:avLst/>
              <a:gdLst>
                <a:gd name="T0" fmla="*/ 9 w 10"/>
                <a:gd name="T1" fmla="*/ 0 h 65"/>
                <a:gd name="T2" fmla="*/ 10 w 10"/>
                <a:gd name="T3" fmla="*/ 56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6"/>
                  </a:lnTo>
                  <a:lnTo>
                    <a:pt x="2" y="65"/>
                  </a:lnTo>
                  <a:lnTo>
                    <a:pt x="0" y="10"/>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5" name="Freeform 971"/>
            <p:cNvSpPr>
              <a:spLocks/>
            </p:cNvSpPr>
            <p:nvPr/>
          </p:nvSpPr>
          <p:spPr bwMode="auto">
            <a:xfrm>
              <a:off x="14886766" y="-525065"/>
              <a:ext cx="65088" cy="100013"/>
            </a:xfrm>
            <a:custGeom>
              <a:avLst/>
              <a:gdLst>
                <a:gd name="T0" fmla="*/ 39 w 41"/>
                <a:gd name="T1" fmla="*/ 0 h 63"/>
                <a:gd name="T2" fmla="*/ 41 w 41"/>
                <a:gd name="T3" fmla="*/ 55 h 63"/>
                <a:gd name="T4" fmla="*/ 1 w 41"/>
                <a:gd name="T5" fmla="*/ 63 h 63"/>
                <a:gd name="T6" fmla="*/ 0 w 41"/>
                <a:gd name="T7" fmla="*/ 8 h 63"/>
                <a:gd name="T8" fmla="*/ 39 w 41"/>
                <a:gd name="T9" fmla="*/ 0 h 63"/>
              </a:gdLst>
              <a:ahLst/>
              <a:cxnLst>
                <a:cxn ang="0">
                  <a:pos x="T0" y="T1"/>
                </a:cxn>
                <a:cxn ang="0">
                  <a:pos x="T2" y="T3"/>
                </a:cxn>
                <a:cxn ang="0">
                  <a:pos x="T4" y="T5"/>
                </a:cxn>
                <a:cxn ang="0">
                  <a:pos x="T6" y="T7"/>
                </a:cxn>
                <a:cxn ang="0">
                  <a:pos x="T8" y="T9"/>
                </a:cxn>
              </a:cxnLst>
              <a:rect l="0" t="0" r="r" b="b"/>
              <a:pathLst>
                <a:path w="41" h="63">
                  <a:moveTo>
                    <a:pt x="39" y="0"/>
                  </a:moveTo>
                  <a:lnTo>
                    <a:pt x="41" y="55"/>
                  </a:lnTo>
                  <a:lnTo>
                    <a:pt x="1" y="63"/>
                  </a:lnTo>
                  <a:lnTo>
                    <a:pt x="0" y="8"/>
                  </a:lnTo>
                  <a:lnTo>
                    <a:pt x="3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6" name="Freeform 972"/>
            <p:cNvSpPr>
              <a:spLocks/>
            </p:cNvSpPr>
            <p:nvPr/>
          </p:nvSpPr>
          <p:spPr bwMode="auto">
            <a:xfrm>
              <a:off x="13742178" y="-490140"/>
              <a:ext cx="23813" cy="100013"/>
            </a:xfrm>
            <a:custGeom>
              <a:avLst/>
              <a:gdLst>
                <a:gd name="T0" fmla="*/ 13 w 15"/>
                <a:gd name="T1" fmla="*/ 7 h 63"/>
                <a:gd name="T2" fmla="*/ 15 w 15"/>
                <a:gd name="T3" fmla="*/ 63 h 63"/>
                <a:gd name="T4" fmla="*/ 0 w 15"/>
                <a:gd name="T5" fmla="*/ 55 h 63"/>
                <a:gd name="T6" fmla="*/ 0 w 15"/>
                <a:gd name="T7" fmla="*/ 0 h 63"/>
                <a:gd name="T8" fmla="*/ 13 w 15"/>
                <a:gd name="T9" fmla="*/ 7 h 63"/>
              </a:gdLst>
              <a:ahLst/>
              <a:cxnLst>
                <a:cxn ang="0">
                  <a:pos x="T0" y="T1"/>
                </a:cxn>
                <a:cxn ang="0">
                  <a:pos x="T2" y="T3"/>
                </a:cxn>
                <a:cxn ang="0">
                  <a:pos x="T4" y="T5"/>
                </a:cxn>
                <a:cxn ang="0">
                  <a:pos x="T6" y="T7"/>
                </a:cxn>
                <a:cxn ang="0">
                  <a:pos x="T8" y="T9"/>
                </a:cxn>
              </a:cxnLst>
              <a:rect l="0" t="0" r="r" b="b"/>
              <a:pathLst>
                <a:path w="15" h="63">
                  <a:moveTo>
                    <a:pt x="13" y="7"/>
                  </a:moveTo>
                  <a:lnTo>
                    <a:pt x="15" y="63"/>
                  </a:lnTo>
                  <a:lnTo>
                    <a:pt x="0" y="55"/>
                  </a:lnTo>
                  <a:lnTo>
                    <a:pt x="0" y="0"/>
                  </a:lnTo>
                  <a:lnTo>
                    <a:pt x="13"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7" name="Freeform 973"/>
            <p:cNvSpPr>
              <a:spLocks/>
            </p:cNvSpPr>
            <p:nvPr/>
          </p:nvSpPr>
          <p:spPr bwMode="auto">
            <a:xfrm>
              <a:off x="14862953" y="-512365"/>
              <a:ext cx="25400" cy="92075"/>
            </a:xfrm>
            <a:custGeom>
              <a:avLst/>
              <a:gdLst>
                <a:gd name="T0" fmla="*/ 15 w 16"/>
                <a:gd name="T1" fmla="*/ 0 h 58"/>
                <a:gd name="T2" fmla="*/ 16 w 16"/>
                <a:gd name="T3" fmla="*/ 55 h 58"/>
                <a:gd name="T4" fmla="*/ 1 w 16"/>
                <a:gd name="T5" fmla="*/ 58 h 58"/>
                <a:gd name="T6" fmla="*/ 0 w 16"/>
                <a:gd name="T7" fmla="*/ 3 h 58"/>
                <a:gd name="T8" fmla="*/ 15 w 16"/>
                <a:gd name="T9" fmla="*/ 0 h 58"/>
              </a:gdLst>
              <a:ahLst/>
              <a:cxnLst>
                <a:cxn ang="0">
                  <a:pos x="T0" y="T1"/>
                </a:cxn>
                <a:cxn ang="0">
                  <a:pos x="T2" y="T3"/>
                </a:cxn>
                <a:cxn ang="0">
                  <a:pos x="T4" y="T5"/>
                </a:cxn>
                <a:cxn ang="0">
                  <a:pos x="T6" y="T7"/>
                </a:cxn>
                <a:cxn ang="0">
                  <a:pos x="T8" y="T9"/>
                </a:cxn>
              </a:cxnLst>
              <a:rect l="0" t="0" r="r" b="b"/>
              <a:pathLst>
                <a:path w="16" h="58">
                  <a:moveTo>
                    <a:pt x="15" y="0"/>
                  </a:moveTo>
                  <a:lnTo>
                    <a:pt x="16" y="55"/>
                  </a:lnTo>
                  <a:lnTo>
                    <a:pt x="1" y="58"/>
                  </a:lnTo>
                  <a:lnTo>
                    <a:pt x="0" y="3"/>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8" name="Freeform 974"/>
            <p:cNvSpPr>
              <a:spLocks/>
            </p:cNvSpPr>
            <p:nvPr/>
          </p:nvSpPr>
          <p:spPr bwMode="auto">
            <a:xfrm>
              <a:off x="13208778" y="-463152"/>
              <a:ext cx="20638" cy="95250"/>
            </a:xfrm>
            <a:custGeom>
              <a:avLst/>
              <a:gdLst>
                <a:gd name="T0" fmla="*/ 11 w 13"/>
                <a:gd name="T1" fmla="*/ 0 h 60"/>
                <a:gd name="T2" fmla="*/ 13 w 13"/>
                <a:gd name="T3" fmla="*/ 55 h 60"/>
                <a:gd name="T4" fmla="*/ 2 w 13"/>
                <a:gd name="T5" fmla="*/ 60 h 60"/>
                <a:gd name="T6" fmla="*/ 0 w 13"/>
                <a:gd name="T7" fmla="*/ 4 h 60"/>
                <a:gd name="T8" fmla="*/ 11 w 13"/>
                <a:gd name="T9" fmla="*/ 0 h 60"/>
              </a:gdLst>
              <a:ahLst/>
              <a:cxnLst>
                <a:cxn ang="0">
                  <a:pos x="T0" y="T1"/>
                </a:cxn>
                <a:cxn ang="0">
                  <a:pos x="T2" y="T3"/>
                </a:cxn>
                <a:cxn ang="0">
                  <a:pos x="T4" y="T5"/>
                </a:cxn>
                <a:cxn ang="0">
                  <a:pos x="T6" y="T7"/>
                </a:cxn>
                <a:cxn ang="0">
                  <a:pos x="T8" y="T9"/>
                </a:cxn>
              </a:cxnLst>
              <a:rect l="0" t="0" r="r" b="b"/>
              <a:pathLst>
                <a:path w="13" h="60">
                  <a:moveTo>
                    <a:pt x="11" y="0"/>
                  </a:moveTo>
                  <a:lnTo>
                    <a:pt x="13" y="55"/>
                  </a:lnTo>
                  <a:lnTo>
                    <a:pt x="2" y="60"/>
                  </a:lnTo>
                  <a:lnTo>
                    <a:pt x="0" y="4"/>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9" name="Freeform 975"/>
            <p:cNvSpPr>
              <a:spLocks/>
            </p:cNvSpPr>
            <p:nvPr/>
          </p:nvSpPr>
          <p:spPr bwMode="auto">
            <a:xfrm>
              <a:off x="13200841" y="-456802"/>
              <a:ext cx="11113" cy="90488"/>
            </a:xfrm>
            <a:custGeom>
              <a:avLst/>
              <a:gdLst>
                <a:gd name="T0" fmla="*/ 5 w 7"/>
                <a:gd name="T1" fmla="*/ 0 h 57"/>
                <a:gd name="T2" fmla="*/ 7 w 7"/>
                <a:gd name="T3" fmla="*/ 56 h 57"/>
                <a:gd name="T4" fmla="*/ 1 w 7"/>
                <a:gd name="T5" fmla="*/ 57 h 57"/>
                <a:gd name="T6" fmla="*/ 0 w 7"/>
                <a:gd name="T7" fmla="*/ 2 h 57"/>
                <a:gd name="T8" fmla="*/ 5 w 7"/>
                <a:gd name="T9" fmla="*/ 0 h 57"/>
              </a:gdLst>
              <a:ahLst/>
              <a:cxnLst>
                <a:cxn ang="0">
                  <a:pos x="T0" y="T1"/>
                </a:cxn>
                <a:cxn ang="0">
                  <a:pos x="T2" y="T3"/>
                </a:cxn>
                <a:cxn ang="0">
                  <a:pos x="T4" y="T5"/>
                </a:cxn>
                <a:cxn ang="0">
                  <a:pos x="T6" y="T7"/>
                </a:cxn>
                <a:cxn ang="0">
                  <a:pos x="T8" y="T9"/>
                </a:cxn>
              </a:cxnLst>
              <a:rect l="0" t="0" r="r" b="b"/>
              <a:pathLst>
                <a:path w="7" h="57">
                  <a:moveTo>
                    <a:pt x="5" y="0"/>
                  </a:moveTo>
                  <a:lnTo>
                    <a:pt x="7" y="56"/>
                  </a:lnTo>
                  <a:lnTo>
                    <a:pt x="1" y="57"/>
                  </a:lnTo>
                  <a:lnTo>
                    <a:pt x="0" y="2"/>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0" name="Freeform 976"/>
            <p:cNvSpPr>
              <a:spLocks/>
            </p:cNvSpPr>
            <p:nvPr/>
          </p:nvSpPr>
          <p:spPr bwMode="auto">
            <a:xfrm>
              <a:off x="14826441" y="-507602"/>
              <a:ext cx="38100" cy="103188"/>
            </a:xfrm>
            <a:custGeom>
              <a:avLst/>
              <a:gdLst>
                <a:gd name="T0" fmla="*/ 23 w 24"/>
                <a:gd name="T1" fmla="*/ 0 h 65"/>
                <a:gd name="T2" fmla="*/ 24 w 24"/>
                <a:gd name="T3" fmla="*/ 55 h 65"/>
                <a:gd name="T4" fmla="*/ 2 w 24"/>
                <a:gd name="T5" fmla="*/ 65 h 65"/>
                <a:gd name="T6" fmla="*/ 0 w 24"/>
                <a:gd name="T7" fmla="*/ 9 h 65"/>
                <a:gd name="T8" fmla="*/ 23 w 24"/>
                <a:gd name="T9" fmla="*/ 0 h 65"/>
              </a:gdLst>
              <a:ahLst/>
              <a:cxnLst>
                <a:cxn ang="0">
                  <a:pos x="T0" y="T1"/>
                </a:cxn>
                <a:cxn ang="0">
                  <a:pos x="T2" y="T3"/>
                </a:cxn>
                <a:cxn ang="0">
                  <a:pos x="T4" y="T5"/>
                </a:cxn>
                <a:cxn ang="0">
                  <a:pos x="T6" y="T7"/>
                </a:cxn>
                <a:cxn ang="0">
                  <a:pos x="T8" y="T9"/>
                </a:cxn>
              </a:cxnLst>
              <a:rect l="0" t="0" r="r" b="b"/>
              <a:pathLst>
                <a:path w="24" h="65">
                  <a:moveTo>
                    <a:pt x="23" y="0"/>
                  </a:moveTo>
                  <a:lnTo>
                    <a:pt x="24" y="55"/>
                  </a:lnTo>
                  <a:lnTo>
                    <a:pt x="2" y="65"/>
                  </a:lnTo>
                  <a:lnTo>
                    <a:pt x="0" y="9"/>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1" name="Freeform 977"/>
            <p:cNvSpPr>
              <a:spLocks/>
            </p:cNvSpPr>
            <p:nvPr/>
          </p:nvSpPr>
          <p:spPr bwMode="auto">
            <a:xfrm>
              <a:off x="13186553" y="-453627"/>
              <a:ext cx="15875" cy="103188"/>
            </a:xfrm>
            <a:custGeom>
              <a:avLst/>
              <a:gdLst>
                <a:gd name="T0" fmla="*/ 9 w 10"/>
                <a:gd name="T1" fmla="*/ 0 h 65"/>
                <a:gd name="T2" fmla="*/ 10 w 10"/>
                <a:gd name="T3" fmla="*/ 55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5"/>
                  </a:lnTo>
                  <a:lnTo>
                    <a:pt x="2" y="65"/>
                  </a:lnTo>
                  <a:lnTo>
                    <a:pt x="0" y="10"/>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2" name="Freeform 978"/>
            <p:cNvSpPr>
              <a:spLocks/>
            </p:cNvSpPr>
            <p:nvPr/>
          </p:nvSpPr>
          <p:spPr bwMode="auto">
            <a:xfrm>
              <a:off x="12983353" y="-461565"/>
              <a:ext cx="12700" cy="125413"/>
            </a:xfrm>
            <a:custGeom>
              <a:avLst/>
              <a:gdLst>
                <a:gd name="T0" fmla="*/ 9 w 11"/>
                <a:gd name="T1" fmla="*/ 29 h 96"/>
                <a:gd name="T2" fmla="*/ 11 w 11"/>
                <a:gd name="T3" fmla="*/ 96 h 96"/>
                <a:gd name="T4" fmla="*/ 5 w 11"/>
                <a:gd name="T5" fmla="*/ 84 h 96"/>
                <a:gd name="T6" fmla="*/ 2 w 11"/>
                <a:gd name="T7" fmla="*/ 67 h 96"/>
                <a:gd name="T8" fmla="*/ 0 w 11"/>
                <a:gd name="T9" fmla="*/ 0 h 96"/>
                <a:gd name="T10" fmla="*/ 3 w 11"/>
                <a:gd name="T11" fmla="*/ 17 h 96"/>
                <a:gd name="T12" fmla="*/ 9 w 11"/>
                <a:gd name="T13" fmla="*/ 29 h 96"/>
              </a:gdLst>
              <a:ahLst/>
              <a:cxnLst>
                <a:cxn ang="0">
                  <a:pos x="T0" y="T1"/>
                </a:cxn>
                <a:cxn ang="0">
                  <a:pos x="T2" y="T3"/>
                </a:cxn>
                <a:cxn ang="0">
                  <a:pos x="T4" y="T5"/>
                </a:cxn>
                <a:cxn ang="0">
                  <a:pos x="T6" y="T7"/>
                </a:cxn>
                <a:cxn ang="0">
                  <a:pos x="T8" y="T9"/>
                </a:cxn>
                <a:cxn ang="0">
                  <a:pos x="T10" y="T11"/>
                </a:cxn>
                <a:cxn ang="0">
                  <a:pos x="T12" y="T13"/>
                </a:cxn>
              </a:cxnLst>
              <a:rect l="0" t="0" r="r" b="b"/>
              <a:pathLst>
                <a:path w="11" h="96">
                  <a:moveTo>
                    <a:pt x="9" y="29"/>
                  </a:moveTo>
                  <a:cubicBezTo>
                    <a:pt x="11" y="96"/>
                    <a:pt x="11" y="96"/>
                    <a:pt x="11" y="96"/>
                  </a:cubicBezTo>
                  <a:cubicBezTo>
                    <a:pt x="11" y="96"/>
                    <a:pt x="6" y="86"/>
                    <a:pt x="5" y="84"/>
                  </a:cubicBezTo>
                  <a:cubicBezTo>
                    <a:pt x="4" y="83"/>
                    <a:pt x="2" y="71"/>
                    <a:pt x="2" y="67"/>
                  </a:cubicBezTo>
                  <a:cubicBezTo>
                    <a:pt x="0" y="0"/>
                    <a:pt x="0" y="0"/>
                    <a:pt x="0" y="0"/>
                  </a:cubicBezTo>
                  <a:cubicBezTo>
                    <a:pt x="0" y="4"/>
                    <a:pt x="2" y="16"/>
                    <a:pt x="3" y="17"/>
                  </a:cubicBezTo>
                  <a:cubicBezTo>
                    <a:pt x="4" y="19"/>
                    <a:pt x="9" y="28"/>
                    <a:pt x="9" y="2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3" name="Freeform 979"/>
            <p:cNvSpPr>
              <a:spLocks/>
            </p:cNvSpPr>
            <p:nvPr/>
          </p:nvSpPr>
          <p:spPr bwMode="auto">
            <a:xfrm>
              <a:off x="13181791" y="-437752"/>
              <a:ext cx="7938" cy="101600"/>
            </a:xfrm>
            <a:custGeom>
              <a:avLst/>
              <a:gdLst>
                <a:gd name="T0" fmla="*/ 3 w 5"/>
                <a:gd name="T1" fmla="*/ 0 h 64"/>
                <a:gd name="T2" fmla="*/ 5 w 5"/>
                <a:gd name="T3" fmla="*/ 55 h 64"/>
                <a:gd name="T4" fmla="*/ 1 w 5"/>
                <a:gd name="T5" fmla="*/ 64 h 64"/>
                <a:gd name="T6" fmla="*/ 0 w 5"/>
                <a:gd name="T7" fmla="*/ 9 h 64"/>
                <a:gd name="T8" fmla="*/ 3 w 5"/>
                <a:gd name="T9" fmla="*/ 0 h 64"/>
              </a:gdLst>
              <a:ahLst/>
              <a:cxnLst>
                <a:cxn ang="0">
                  <a:pos x="T0" y="T1"/>
                </a:cxn>
                <a:cxn ang="0">
                  <a:pos x="T2" y="T3"/>
                </a:cxn>
                <a:cxn ang="0">
                  <a:pos x="T4" y="T5"/>
                </a:cxn>
                <a:cxn ang="0">
                  <a:pos x="T6" y="T7"/>
                </a:cxn>
                <a:cxn ang="0">
                  <a:pos x="T8" y="T9"/>
                </a:cxn>
              </a:cxnLst>
              <a:rect l="0" t="0" r="r" b="b"/>
              <a:pathLst>
                <a:path w="5" h="64">
                  <a:moveTo>
                    <a:pt x="3" y="0"/>
                  </a:moveTo>
                  <a:lnTo>
                    <a:pt x="5" y="55"/>
                  </a:lnTo>
                  <a:lnTo>
                    <a:pt x="1" y="64"/>
                  </a:lnTo>
                  <a:lnTo>
                    <a:pt x="0" y="9"/>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4" name="Freeform 980"/>
            <p:cNvSpPr>
              <a:spLocks/>
            </p:cNvSpPr>
            <p:nvPr/>
          </p:nvSpPr>
          <p:spPr bwMode="auto">
            <a:xfrm>
              <a:off x="14551803" y="-467915"/>
              <a:ext cx="22225" cy="92075"/>
            </a:xfrm>
            <a:custGeom>
              <a:avLst/>
              <a:gdLst>
                <a:gd name="T0" fmla="*/ 12 w 14"/>
                <a:gd name="T1" fmla="*/ 0 h 58"/>
                <a:gd name="T2" fmla="*/ 14 w 14"/>
                <a:gd name="T3" fmla="*/ 56 h 58"/>
                <a:gd name="T4" fmla="*/ 1 w 14"/>
                <a:gd name="T5" fmla="*/ 58 h 58"/>
                <a:gd name="T6" fmla="*/ 0 w 14"/>
                <a:gd name="T7" fmla="*/ 3 h 58"/>
                <a:gd name="T8" fmla="*/ 12 w 14"/>
                <a:gd name="T9" fmla="*/ 0 h 58"/>
              </a:gdLst>
              <a:ahLst/>
              <a:cxnLst>
                <a:cxn ang="0">
                  <a:pos x="T0" y="T1"/>
                </a:cxn>
                <a:cxn ang="0">
                  <a:pos x="T2" y="T3"/>
                </a:cxn>
                <a:cxn ang="0">
                  <a:pos x="T4" y="T5"/>
                </a:cxn>
                <a:cxn ang="0">
                  <a:pos x="T6" y="T7"/>
                </a:cxn>
                <a:cxn ang="0">
                  <a:pos x="T8" y="T9"/>
                </a:cxn>
              </a:cxnLst>
              <a:rect l="0" t="0" r="r" b="b"/>
              <a:pathLst>
                <a:path w="14" h="58">
                  <a:moveTo>
                    <a:pt x="12" y="0"/>
                  </a:moveTo>
                  <a:lnTo>
                    <a:pt x="14" y="56"/>
                  </a:lnTo>
                  <a:lnTo>
                    <a:pt x="1" y="58"/>
                  </a:lnTo>
                  <a:lnTo>
                    <a:pt x="0" y="3"/>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5" name="Freeform 981"/>
            <p:cNvSpPr>
              <a:spLocks/>
            </p:cNvSpPr>
            <p:nvPr/>
          </p:nvSpPr>
          <p:spPr bwMode="auto">
            <a:xfrm>
              <a:off x="14467666" y="-463152"/>
              <a:ext cx="20638" cy="90488"/>
            </a:xfrm>
            <a:custGeom>
              <a:avLst/>
              <a:gdLst>
                <a:gd name="T0" fmla="*/ 12 w 13"/>
                <a:gd name="T1" fmla="*/ 0 h 57"/>
                <a:gd name="T2" fmla="*/ 13 w 13"/>
                <a:gd name="T3" fmla="*/ 55 h 57"/>
                <a:gd name="T4" fmla="*/ 2 w 13"/>
                <a:gd name="T5" fmla="*/ 57 h 57"/>
                <a:gd name="T6" fmla="*/ 0 w 13"/>
                <a:gd name="T7" fmla="*/ 2 h 57"/>
                <a:gd name="T8" fmla="*/ 12 w 13"/>
                <a:gd name="T9" fmla="*/ 0 h 57"/>
              </a:gdLst>
              <a:ahLst/>
              <a:cxnLst>
                <a:cxn ang="0">
                  <a:pos x="T0" y="T1"/>
                </a:cxn>
                <a:cxn ang="0">
                  <a:pos x="T2" y="T3"/>
                </a:cxn>
                <a:cxn ang="0">
                  <a:pos x="T4" y="T5"/>
                </a:cxn>
                <a:cxn ang="0">
                  <a:pos x="T6" y="T7"/>
                </a:cxn>
                <a:cxn ang="0">
                  <a:pos x="T8" y="T9"/>
                </a:cxn>
              </a:cxnLst>
              <a:rect l="0" t="0" r="r" b="b"/>
              <a:pathLst>
                <a:path w="13" h="57">
                  <a:moveTo>
                    <a:pt x="12" y="0"/>
                  </a:moveTo>
                  <a:lnTo>
                    <a:pt x="13" y="55"/>
                  </a:lnTo>
                  <a:lnTo>
                    <a:pt x="2" y="57"/>
                  </a:lnTo>
                  <a:lnTo>
                    <a:pt x="0" y="2"/>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6" name="Freeform 982"/>
            <p:cNvSpPr>
              <a:spLocks/>
            </p:cNvSpPr>
            <p:nvPr/>
          </p:nvSpPr>
          <p:spPr bwMode="auto">
            <a:xfrm>
              <a:off x="14442266" y="-459977"/>
              <a:ext cx="28575" cy="88900"/>
            </a:xfrm>
            <a:custGeom>
              <a:avLst/>
              <a:gdLst>
                <a:gd name="T0" fmla="*/ 16 w 18"/>
                <a:gd name="T1" fmla="*/ 0 h 56"/>
                <a:gd name="T2" fmla="*/ 18 w 18"/>
                <a:gd name="T3" fmla="*/ 55 h 56"/>
                <a:gd name="T4" fmla="*/ 2 w 18"/>
                <a:gd name="T5" fmla="*/ 56 h 56"/>
                <a:gd name="T6" fmla="*/ 0 w 18"/>
                <a:gd name="T7" fmla="*/ 1 h 56"/>
                <a:gd name="T8" fmla="*/ 16 w 18"/>
                <a:gd name="T9" fmla="*/ 0 h 56"/>
              </a:gdLst>
              <a:ahLst/>
              <a:cxnLst>
                <a:cxn ang="0">
                  <a:pos x="T0" y="T1"/>
                </a:cxn>
                <a:cxn ang="0">
                  <a:pos x="T2" y="T3"/>
                </a:cxn>
                <a:cxn ang="0">
                  <a:pos x="T4" y="T5"/>
                </a:cxn>
                <a:cxn ang="0">
                  <a:pos x="T6" y="T7"/>
                </a:cxn>
                <a:cxn ang="0">
                  <a:pos x="T8" y="T9"/>
                </a:cxn>
              </a:cxnLst>
              <a:rect l="0" t="0" r="r" b="b"/>
              <a:pathLst>
                <a:path w="18" h="56">
                  <a:moveTo>
                    <a:pt x="16" y="0"/>
                  </a:moveTo>
                  <a:lnTo>
                    <a:pt x="18" y="55"/>
                  </a:lnTo>
                  <a:lnTo>
                    <a:pt x="2" y="56"/>
                  </a:lnTo>
                  <a:lnTo>
                    <a:pt x="0" y="1"/>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7" name="Freeform 983"/>
            <p:cNvSpPr>
              <a:spLocks/>
            </p:cNvSpPr>
            <p:nvPr/>
          </p:nvSpPr>
          <p:spPr bwMode="auto">
            <a:xfrm>
              <a:off x="13100828" y="-420290"/>
              <a:ext cx="14288" cy="88900"/>
            </a:xfrm>
            <a:custGeom>
              <a:avLst/>
              <a:gdLst>
                <a:gd name="T0" fmla="*/ 9 w 11"/>
                <a:gd name="T1" fmla="*/ 1 h 68"/>
                <a:gd name="T2" fmla="*/ 11 w 11"/>
                <a:gd name="T3" fmla="*/ 68 h 68"/>
                <a:gd name="T4" fmla="*/ 2 w 11"/>
                <a:gd name="T5" fmla="*/ 67 h 68"/>
                <a:gd name="T6" fmla="*/ 0 w 11"/>
                <a:gd name="T7" fmla="*/ 0 h 68"/>
                <a:gd name="T8" fmla="*/ 9 w 11"/>
                <a:gd name="T9" fmla="*/ 1 h 68"/>
              </a:gdLst>
              <a:ahLst/>
              <a:cxnLst>
                <a:cxn ang="0">
                  <a:pos x="T0" y="T1"/>
                </a:cxn>
                <a:cxn ang="0">
                  <a:pos x="T2" y="T3"/>
                </a:cxn>
                <a:cxn ang="0">
                  <a:pos x="T4" y="T5"/>
                </a:cxn>
                <a:cxn ang="0">
                  <a:pos x="T6" y="T7"/>
                </a:cxn>
                <a:cxn ang="0">
                  <a:pos x="T8" y="T9"/>
                </a:cxn>
              </a:cxnLst>
              <a:rect l="0" t="0" r="r" b="b"/>
              <a:pathLst>
                <a:path w="11" h="68">
                  <a:moveTo>
                    <a:pt x="9" y="1"/>
                  </a:moveTo>
                  <a:cubicBezTo>
                    <a:pt x="11" y="68"/>
                    <a:pt x="11" y="68"/>
                    <a:pt x="11" y="68"/>
                  </a:cubicBezTo>
                  <a:cubicBezTo>
                    <a:pt x="10" y="68"/>
                    <a:pt x="6" y="68"/>
                    <a:pt x="2" y="67"/>
                  </a:cubicBezTo>
                  <a:cubicBezTo>
                    <a:pt x="0" y="0"/>
                    <a:pt x="0" y="0"/>
                    <a:pt x="0" y="0"/>
                  </a:cubicBezTo>
                  <a:cubicBezTo>
                    <a:pt x="5" y="1"/>
                    <a:pt x="8" y="1"/>
                    <a:pt x="9"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8" name="Freeform 984"/>
            <p:cNvSpPr>
              <a:spLocks/>
            </p:cNvSpPr>
            <p:nvPr/>
          </p:nvSpPr>
          <p:spPr bwMode="auto">
            <a:xfrm>
              <a:off x="13091303" y="-420290"/>
              <a:ext cx="12700" cy="88900"/>
            </a:xfrm>
            <a:custGeom>
              <a:avLst/>
              <a:gdLst>
                <a:gd name="T0" fmla="*/ 8 w 10"/>
                <a:gd name="T1" fmla="*/ 0 h 67"/>
                <a:gd name="T2" fmla="*/ 10 w 10"/>
                <a:gd name="T3" fmla="*/ 67 h 67"/>
                <a:gd name="T4" fmla="*/ 2 w 10"/>
                <a:gd name="T5" fmla="*/ 67 h 67"/>
                <a:gd name="T6" fmla="*/ 0 w 10"/>
                <a:gd name="T7" fmla="*/ 0 h 67"/>
                <a:gd name="T8" fmla="*/ 8 w 10"/>
                <a:gd name="T9" fmla="*/ 0 h 67"/>
              </a:gdLst>
              <a:ahLst/>
              <a:cxnLst>
                <a:cxn ang="0">
                  <a:pos x="T0" y="T1"/>
                </a:cxn>
                <a:cxn ang="0">
                  <a:pos x="T2" y="T3"/>
                </a:cxn>
                <a:cxn ang="0">
                  <a:pos x="T4" y="T5"/>
                </a:cxn>
                <a:cxn ang="0">
                  <a:pos x="T6" y="T7"/>
                </a:cxn>
                <a:cxn ang="0">
                  <a:pos x="T8" y="T9"/>
                </a:cxn>
              </a:cxnLst>
              <a:rect l="0" t="0" r="r" b="b"/>
              <a:pathLst>
                <a:path w="10" h="67">
                  <a:moveTo>
                    <a:pt x="8" y="0"/>
                  </a:moveTo>
                  <a:cubicBezTo>
                    <a:pt x="10" y="67"/>
                    <a:pt x="10" y="67"/>
                    <a:pt x="10" y="67"/>
                  </a:cubicBezTo>
                  <a:cubicBezTo>
                    <a:pt x="7" y="67"/>
                    <a:pt x="5" y="67"/>
                    <a:pt x="2" y="67"/>
                  </a:cubicBezTo>
                  <a:cubicBezTo>
                    <a:pt x="0" y="0"/>
                    <a:pt x="0" y="0"/>
                    <a:pt x="0" y="0"/>
                  </a:cubicBezTo>
                  <a:cubicBezTo>
                    <a:pt x="3" y="0"/>
                    <a:pt x="5" y="0"/>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9" name="Freeform 985"/>
            <p:cNvSpPr>
              <a:spLocks/>
            </p:cNvSpPr>
            <p:nvPr/>
          </p:nvSpPr>
          <p:spPr bwMode="auto">
            <a:xfrm>
              <a:off x="13088128" y="-420290"/>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0" name="Freeform 986"/>
            <p:cNvSpPr>
              <a:spLocks/>
            </p:cNvSpPr>
            <p:nvPr/>
          </p:nvSpPr>
          <p:spPr bwMode="auto">
            <a:xfrm>
              <a:off x="14486716" y="-463152"/>
              <a:ext cx="23813" cy="92075"/>
            </a:xfrm>
            <a:custGeom>
              <a:avLst/>
              <a:gdLst>
                <a:gd name="T0" fmla="*/ 13 w 15"/>
                <a:gd name="T1" fmla="*/ 3 h 58"/>
                <a:gd name="T2" fmla="*/ 15 w 15"/>
                <a:gd name="T3" fmla="*/ 58 h 58"/>
                <a:gd name="T4" fmla="*/ 1 w 15"/>
                <a:gd name="T5" fmla="*/ 55 h 58"/>
                <a:gd name="T6" fmla="*/ 0 w 15"/>
                <a:gd name="T7" fmla="*/ 0 h 58"/>
                <a:gd name="T8" fmla="*/ 13 w 15"/>
                <a:gd name="T9" fmla="*/ 3 h 58"/>
              </a:gdLst>
              <a:ahLst/>
              <a:cxnLst>
                <a:cxn ang="0">
                  <a:pos x="T0" y="T1"/>
                </a:cxn>
                <a:cxn ang="0">
                  <a:pos x="T2" y="T3"/>
                </a:cxn>
                <a:cxn ang="0">
                  <a:pos x="T4" y="T5"/>
                </a:cxn>
                <a:cxn ang="0">
                  <a:pos x="T6" y="T7"/>
                </a:cxn>
                <a:cxn ang="0">
                  <a:pos x="T8" y="T9"/>
                </a:cxn>
              </a:cxnLst>
              <a:rect l="0" t="0" r="r" b="b"/>
              <a:pathLst>
                <a:path w="15" h="58">
                  <a:moveTo>
                    <a:pt x="13" y="3"/>
                  </a:moveTo>
                  <a:lnTo>
                    <a:pt x="15" y="58"/>
                  </a:lnTo>
                  <a:lnTo>
                    <a:pt x="1" y="55"/>
                  </a:lnTo>
                  <a:lnTo>
                    <a:pt x="0" y="0"/>
                  </a:lnTo>
                  <a:lnTo>
                    <a:pt x="13"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1" name="Freeform 987"/>
            <p:cNvSpPr>
              <a:spLocks/>
            </p:cNvSpPr>
            <p:nvPr/>
          </p:nvSpPr>
          <p:spPr bwMode="auto">
            <a:xfrm>
              <a:off x="14570853" y="-467915"/>
              <a:ext cx="14288" cy="93663"/>
            </a:xfrm>
            <a:custGeom>
              <a:avLst/>
              <a:gdLst>
                <a:gd name="T0" fmla="*/ 8 w 9"/>
                <a:gd name="T1" fmla="*/ 4 h 59"/>
                <a:gd name="T2" fmla="*/ 9 w 9"/>
                <a:gd name="T3" fmla="*/ 59 h 59"/>
                <a:gd name="T4" fmla="*/ 2 w 9"/>
                <a:gd name="T5" fmla="*/ 56 h 59"/>
                <a:gd name="T6" fmla="*/ 0 w 9"/>
                <a:gd name="T7" fmla="*/ 0 h 59"/>
                <a:gd name="T8" fmla="*/ 8 w 9"/>
                <a:gd name="T9" fmla="*/ 4 h 59"/>
              </a:gdLst>
              <a:ahLst/>
              <a:cxnLst>
                <a:cxn ang="0">
                  <a:pos x="T0" y="T1"/>
                </a:cxn>
                <a:cxn ang="0">
                  <a:pos x="T2" y="T3"/>
                </a:cxn>
                <a:cxn ang="0">
                  <a:pos x="T4" y="T5"/>
                </a:cxn>
                <a:cxn ang="0">
                  <a:pos x="T6" y="T7"/>
                </a:cxn>
                <a:cxn ang="0">
                  <a:pos x="T8" y="T9"/>
                </a:cxn>
              </a:cxnLst>
              <a:rect l="0" t="0" r="r" b="b"/>
              <a:pathLst>
                <a:path w="9" h="59">
                  <a:moveTo>
                    <a:pt x="8" y="4"/>
                  </a:moveTo>
                  <a:lnTo>
                    <a:pt x="9" y="59"/>
                  </a:lnTo>
                  <a:lnTo>
                    <a:pt x="2" y="56"/>
                  </a:lnTo>
                  <a:lnTo>
                    <a:pt x="0" y="0"/>
                  </a:lnTo>
                  <a:lnTo>
                    <a:pt x="8"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2" name="Freeform 988"/>
            <p:cNvSpPr>
              <a:spLocks/>
            </p:cNvSpPr>
            <p:nvPr/>
          </p:nvSpPr>
          <p:spPr bwMode="auto">
            <a:xfrm>
              <a:off x="14507353" y="-458390"/>
              <a:ext cx="15875" cy="88900"/>
            </a:xfrm>
            <a:custGeom>
              <a:avLst/>
              <a:gdLst>
                <a:gd name="T0" fmla="*/ 8 w 10"/>
                <a:gd name="T1" fmla="*/ 1 h 56"/>
                <a:gd name="T2" fmla="*/ 10 w 10"/>
                <a:gd name="T3" fmla="*/ 56 h 56"/>
                <a:gd name="T4" fmla="*/ 2 w 10"/>
                <a:gd name="T5" fmla="*/ 55 h 56"/>
                <a:gd name="T6" fmla="*/ 0 w 10"/>
                <a:gd name="T7" fmla="*/ 0 h 56"/>
                <a:gd name="T8" fmla="*/ 8 w 10"/>
                <a:gd name="T9" fmla="*/ 1 h 56"/>
              </a:gdLst>
              <a:ahLst/>
              <a:cxnLst>
                <a:cxn ang="0">
                  <a:pos x="T0" y="T1"/>
                </a:cxn>
                <a:cxn ang="0">
                  <a:pos x="T2" y="T3"/>
                </a:cxn>
                <a:cxn ang="0">
                  <a:pos x="T4" y="T5"/>
                </a:cxn>
                <a:cxn ang="0">
                  <a:pos x="T6" y="T7"/>
                </a:cxn>
                <a:cxn ang="0">
                  <a:pos x="T8" y="T9"/>
                </a:cxn>
              </a:cxnLst>
              <a:rect l="0" t="0" r="r" b="b"/>
              <a:pathLst>
                <a:path w="10" h="56">
                  <a:moveTo>
                    <a:pt x="8" y="1"/>
                  </a:moveTo>
                  <a:lnTo>
                    <a:pt x="10" y="56"/>
                  </a:lnTo>
                  <a:lnTo>
                    <a:pt x="2" y="55"/>
                  </a:lnTo>
                  <a:lnTo>
                    <a:pt x="0" y="0"/>
                  </a:lnTo>
                  <a:lnTo>
                    <a:pt x="8"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3" name="Freeform 989"/>
            <p:cNvSpPr>
              <a:spLocks/>
            </p:cNvSpPr>
            <p:nvPr/>
          </p:nvSpPr>
          <p:spPr bwMode="auto">
            <a:xfrm>
              <a:off x="14520053" y="-463152"/>
              <a:ext cx="33338" cy="93663"/>
            </a:xfrm>
            <a:custGeom>
              <a:avLst/>
              <a:gdLst>
                <a:gd name="T0" fmla="*/ 20 w 21"/>
                <a:gd name="T1" fmla="*/ 0 h 59"/>
                <a:gd name="T2" fmla="*/ 21 w 21"/>
                <a:gd name="T3" fmla="*/ 55 h 59"/>
                <a:gd name="T4" fmla="*/ 2 w 21"/>
                <a:gd name="T5" fmla="*/ 59 h 59"/>
                <a:gd name="T6" fmla="*/ 0 w 21"/>
                <a:gd name="T7" fmla="*/ 4 h 59"/>
                <a:gd name="T8" fmla="*/ 20 w 21"/>
                <a:gd name="T9" fmla="*/ 0 h 59"/>
              </a:gdLst>
              <a:ahLst/>
              <a:cxnLst>
                <a:cxn ang="0">
                  <a:pos x="T0" y="T1"/>
                </a:cxn>
                <a:cxn ang="0">
                  <a:pos x="T2" y="T3"/>
                </a:cxn>
                <a:cxn ang="0">
                  <a:pos x="T4" y="T5"/>
                </a:cxn>
                <a:cxn ang="0">
                  <a:pos x="T6" y="T7"/>
                </a:cxn>
                <a:cxn ang="0">
                  <a:pos x="T8" y="T9"/>
                </a:cxn>
              </a:cxnLst>
              <a:rect l="0" t="0" r="r" b="b"/>
              <a:pathLst>
                <a:path w="21" h="59">
                  <a:moveTo>
                    <a:pt x="20" y="0"/>
                  </a:moveTo>
                  <a:lnTo>
                    <a:pt x="21" y="55"/>
                  </a:lnTo>
                  <a:lnTo>
                    <a:pt x="2" y="59"/>
                  </a:lnTo>
                  <a:lnTo>
                    <a:pt x="0" y="4"/>
                  </a:lnTo>
                  <a:lnTo>
                    <a:pt x="2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4" name="Freeform 990"/>
            <p:cNvSpPr>
              <a:spLocks/>
            </p:cNvSpPr>
            <p:nvPr/>
          </p:nvSpPr>
          <p:spPr bwMode="auto">
            <a:xfrm>
              <a:off x="14583553" y="-461565"/>
              <a:ext cx="17463" cy="93663"/>
            </a:xfrm>
            <a:custGeom>
              <a:avLst/>
              <a:gdLst>
                <a:gd name="T0" fmla="*/ 10 w 11"/>
                <a:gd name="T1" fmla="*/ 3 h 59"/>
                <a:gd name="T2" fmla="*/ 11 w 11"/>
                <a:gd name="T3" fmla="*/ 59 h 59"/>
                <a:gd name="T4" fmla="*/ 1 w 11"/>
                <a:gd name="T5" fmla="*/ 55 h 59"/>
                <a:gd name="T6" fmla="*/ 0 w 11"/>
                <a:gd name="T7" fmla="*/ 0 h 59"/>
                <a:gd name="T8" fmla="*/ 10 w 11"/>
                <a:gd name="T9" fmla="*/ 3 h 59"/>
              </a:gdLst>
              <a:ahLst/>
              <a:cxnLst>
                <a:cxn ang="0">
                  <a:pos x="T0" y="T1"/>
                </a:cxn>
                <a:cxn ang="0">
                  <a:pos x="T2" y="T3"/>
                </a:cxn>
                <a:cxn ang="0">
                  <a:pos x="T4" y="T5"/>
                </a:cxn>
                <a:cxn ang="0">
                  <a:pos x="T6" y="T7"/>
                </a:cxn>
                <a:cxn ang="0">
                  <a:pos x="T8" y="T9"/>
                </a:cxn>
              </a:cxnLst>
              <a:rect l="0" t="0" r="r" b="b"/>
              <a:pathLst>
                <a:path w="11" h="59">
                  <a:moveTo>
                    <a:pt x="10" y="3"/>
                  </a:moveTo>
                  <a:lnTo>
                    <a:pt x="11" y="59"/>
                  </a:lnTo>
                  <a:lnTo>
                    <a:pt x="1" y="55"/>
                  </a:lnTo>
                  <a:lnTo>
                    <a:pt x="0" y="0"/>
                  </a:lnTo>
                  <a:lnTo>
                    <a:pt x="10"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5" name="Freeform 991"/>
            <p:cNvSpPr>
              <a:spLocks/>
            </p:cNvSpPr>
            <p:nvPr/>
          </p:nvSpPr>
          <p:spPr bwMode="auto">
            <a:xfrm>
              <a:off x="14599428" y="-456802"/>
              <a:ext cx="23813" cy="88900"/>
            </a:xfrm>
            <a:custGeom>
              <a:avLst/>
              <a:gdLst>
                <a:gd name="T0" fmla="*/ 14 w 15"/>
                <a:gd name="T1" fmla="*/ 0 h 56"/>
                <a:gd name="T2" fmla="*/ 15 w 15"/>
                <a:gd name="T3" fmla="*/ 55 h 56"/>
                <a:gd name="T4" fmla="*/ 1 w 15"/>
                <a:gd name="T5" fmla="*/ 56 h 56"/>
                <a:gd name="T6" fmla="*/ 0 w 15"/>
                <a:gd name="T7" fmla="*/ 0 h 56"/>
                <a:gd name="T8" fmla="*/ 14 w 15"/>
                <a:gd name="T9" fmla="*/ 0 h 56"/>
              </a:gdLst>
              <a:ahLst/>
              <a:cxnLst>
                <a:cxn ang="0">
                  <a:pos x="T0" y="T1"/>
                </a:cxn>
                <a:cxn ang="0">
                  <a:pos x="T2" y="T3"/>
                </a:cxn>
                <a:cxn ang="0">
                  <a:pos x="T4" y="T5"/>
                </a:cxn>
                <a:cxn ang="0">
                  <a:pos x="T6" y="T7"/>
                </a:cxn>
                <a:cxn ang="0">
                  <a:pos x="T8" y="T9"/>
                </a:cxn>
              </a:cxnLst>
              <a:rect l="0" t="0" r="r" b="b"/>
              <a:pathLst>
                <a:path w="15" h="56">
                  <a:moveTo>
                    <a:pt x="14" y="0"/>
                  </a:moveTo>
                  <a:lnTo>
                    <a:pt x="15" y="55"/>
                  </a:lnTo>
                  <a:lnTo>
                    <a:pt x="1" y="56"/>
                  </a:lnTo>
                  <a:lnTo>
                    <a:pt x="0" y="0"/>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6" name="Freeform 992"/>
            <p:cNvSpPr>
              <a:spLocks/>
            </p:cNvSpPr>
            <p:nvPr/>
          </p:nvSpPr>
          <p:spPr bwMode="auto">
            <a:xfrm>
              <a:off x="14715316" y="-461565"/>
              <a:ext cx="47625" cy="90488"/>
            </a:xfrm>
            <a:custGeom>
              <a:avLst/>
              <a:gdLst>
                <a:gd name="T0" fmla="*/ 28 w 30"/>
                <a:gd name="T1" fmla="*/ 0 h 57"/>
                <a:gd name="T2" fmla="*/ 30 w 30"/>
                <a:gd name="T3" fmla="*/ 56 h 57"/>
                <a:gd name="T4" fmla="*/ 2 w 30"/>
                <a:gd name="T5" fmla="*/ 57 h 57"/>
                <a:gd name="T6" fmla="*/ 0 w 30"/>
                <a:gd name="T7" fmla="*/ 2 h 57"/>
                <a:gd name="T8" fmla="*/ 28 w 30"/>
                <a:gd name="T9" fmla="*/ 0 h 57"/>
              </a:gdLst>
              <a:ahLst/>
              <a:cxnLst>
                <a:cxn ang="0">
                  <a:pos x="T0" y="T1"/>
                </a:cxn>
                <a:cxn ang="0">
                  <a:pos x="T2" y="T3"/>
                </a:cxn>
                <a:cxn ang="0">
                  <a:pos x="T4" y="T5"/>
                </a:cxn>
                <a:cxn ang="0">
                  <a:pos x="T6" y="T7"/>
                </a:cxn>
                <a:cxn ang="0">
                  <a:pos x="T8" y="T9"/>
                </a:cxn>
              </a:cxnLst>
              <a:rect l="0" t="0" r="r" b="b"/>
              <a:pathLst>
                <a:path w="30" h="57">
                  <a:moveTo>
                    <a:pt x="28" y="0"/>
                  </a:moveTo>
                  <a:lnTo>
                    <a:pt x="30" y="56"/>
                  </a:lnTo>
                  <a:lnTo>
                    <a:pt x="2" y="57"/>
                  </a:lnTo>
                  <a:lnTo>
                    <a:pt x="0" y="2"/>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7" name="Freeform 993"/>
            <p:cNvSpPr>
              <a:spLocks/>
            </p:cNvSpPr>
            <p:nvPr/>
          </p:nvSpPr>
          <p:spPr bwMode="auto">
            <a:xfrm>
              <a:off x="14672453" y="-458390"/>
              <a:ext cx="46038" cy="88900"/>
            </a:xfrm>
            <a:custGeom>
              <a:avLst/>
              <a:gdLst>
                <a:gd name="T0" fmla="*/ 27 w 29"/>
                <a:gd name="T1" fmla="*/ 0 h 56"/>
                <a:gd name="T2" fmla="*/ 29 w 29"/>
                <a:gd name="T3" fmla="*/ 55 h 56"/>
                <a:gd name="T4" fmla="*/ 2 w 29"/>
                <a:gd name="T5" fmla="*/ 56 h 56"/>
                <a:gd name="T6" fmla="*/ 0 w 29"/>
                <a:gd name="T7" fmla="*/ 1 h 56"/>
                <a:gd name="T8" fmla="*/ 27 w 29"/>
                <a:gd name="T9" fmla="*/ 0 h 56"/>
              </a:gdLst>
              <a:ahLst/>
              <a:cxnLst>
                <a:cxn ang="0">
                  <a:pos x="T0" y="T1"/>
                </a:cxn>
                <a:cxn ang="0">
                  <a:pos x="T2" y="T3"/>
                </a:cxn>
                <a:cxn ang="0">
                  <a:pos x="T4" y="T5"/>
                </a:cxn>
                <a:cxn ang="0">
                  <a:pos x="T6" y="T7"/>
                </a:cxn>
                <a:cxn ang="0">
                  <a:pos x="T8" y="T9"/>
                </a:cxn>
              </a:cxnLst>
              <a:rect l="0" t="0" r="r" b="b"/>
              <a:pathLst>
                <a:path w="29" h="56">
                  <a:moveTo>
                    <a:pt x="27" y="0"/>
                  </a:moveTo>
                  <a:lnTo>
                    <a:pt x="29" y="55"/>
                  </a:lnTo>
                  <a:lnTo>
                    <a:pt x="2" y="56"/>
                  </a:lnTo>
                  <a:lnTo>
                    <a:pt x="0" y="1"/>
                  </a:lnTo>
                  <a:lnTo>
                    <a:pt x="2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8" name="Freeform 994"/>
            <p:cNvSpPr>
              <a:spLocks/>
            </p:cNvSpPr>
            <p:nvPr/>
          </p:nvSpPr>
          <p:spPr bwMode="auto">
            <a:xfrm>
              <a:off x="14654991" y="-463152"/>
              <a:ext cx="20638" cy="93663"/>
            </a:xfrm>
            <a:custGeom>
              <a:avLst/>
              <a:gdLst>
                <a:gd name="T0" fmla="*/ 11 w 13"/>
                <a:gd name="T1" fmla="*/ 4 h 59"/>
                <a:gd name="T2" fmla="*/ 13 w 13"/>
                <a:gd name="T3" fmla="*/ 59 h 59"/>
                <a:gd name="T4" fmla="*/ 2 w 13"/>
                <a:gd name="T5" fmla="*/ 55 h 59"/>
                <a:gd name="T6" fmla="*/ 0 w 13"/>
                <a:gd name="T7" fmla="*/ 0 h 59"/>
                <a:gd name="T8" fmla="*/ 11 w 13"/>
                <a:gd name="T9" fmla="*/ 4 h 59"/>
              </a:gdLst>
              <a:ahLst/>
              <a:cxnLst>
                <a:cxn ang="0">
                  <a:pos x="T0" y="T1"/>
                </a:cxn>
                <a:cxn ang="0">
                  <a:pos x="T2" y="T3"/>
                </a:cxn>
                <a:cxn ang="0">
                  <a:pos x="T4" y="T5"/>
                </a:cxn>
                <a:cxn ang="0">
                  <a:pos x="T6" y="T7"/>
                </a:cxn>
                <a:cxn ang="0">
                  <a:pos x="T8" y="T9"/>
                </a:cxn>
              </a:cxnLst>
              <a:rect l="0" t="0" r="r" b="b"/>
              <a:pathLst>
                <a:path w="13" h="59">
                  <a:moveTo>
                    <a:pt x="11" y="4"/>
                  </a:moveTo>
                  <a:lnTo>
                    <a:pt x="13" y="59"/>
                  </a:lnTo>
                  <a:lnTo>
                    <a:pt x="2" y="55"/>
                  </a:lnTo>
                  <a:lnTo>
                    <a:pt x="0" y="0"/>
                  </a:lnTo>
                  <a:lnTo>
                    <a:pt x="11"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9" name="Freeform 995"/>
            <p:cNvSpPr>
              <a:spLocks/>
            </p:cNvSpPr>
            <p:nvPr/>
          </p:nvSpPr>
          <p:spPr bwMode="auto">
            <a:xfrm>
              <a:off x="13088128" y="-42029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0" name="Freeform 996"/>
            <p:cNvSpPr>
              <a:spLocks/>
            </p:cNvSpPr>
            <p:nvPr/>
          </p:nvSpPr>
          <p:spPr bwMode="auto">
            <a:xfrm>
              <a:off x="13051616" y="-420290"/>
              <a:ext cx="38100" cy="96838"/>
            </a:xfrm>
            <a:custGeom>
              <a:avLst/>
              <a:gdLst>
                <a:gd name="T0" fmla="*/ 29 w 31"/>
                <a:gd name="T1" fmla="*/ 0 h 74"/>
                <a:gd name="T2" fmla="*/ 31 w 31"/>
                <a:gd name="T3" fmla="*/ 67 h 74"/>
                <a:gd name="T4" fmla="*/ 2 w 31"/>
                <a:gd name="T5" fmla="*/ 74 h 74"/>
                <a:gd name="T6" fmla="*/ 0 w 31"/>
                <a:gd name="T7" fmla="*/ 7 h 74"/>
                <a:gd name="T8" fmla="*/ 29 w 31"/>
                <a:gd name="T9" fmla="*/ 0 h 74"/>
              </a:gdLst>
              <a:ahLst/>
              <a:cxnLst>
                <a:cxn ang="0">
                  <a:pos x="T0" y="T1"/>
                </a:cxn>
                <a:cxn ang="0">
                  <a:pos x="T2" y="T3"/>
                </a:cxn>
                <a:cxn ang="0">
                  <a:pos x="T4" y="T5"/>
                </a:cxn>
                <a:cxn ang="0">
                  <a:pos x="T6" y="T7"/>
                </a:cxn>
                <a:cxn ang="0">
                  <a:pos x="T8" y="T9"/>
                </a:cxn>
              </a:cxnLst>
              <a:rect l="0" t="0" r="r" b="b"/>
              <a:pathLst>
                <a:path w="31" h="74">
                  <a:moveTo>
                    <a:pt x="29" y="0"/>
                  </a:moveTo>
                  <a:cubicBezTo>
                    <a:pt x="31" y="67"/>
                    <a:pt x="31" y="67"/>
                    <a:pt x="31" y="67"/>
                  </a:cubicBezTo>
                  <a:cubicBezTo>
                    <a:pt x="25" y="68"/>
                    <a:pt x="17" y="71"/>
                    <a:pt x="2" y="74"/>
                  </a:cubicBezTo>
                  <a:cubicBezTo>
                    <a:pt x="0" y="7"/>
                    <a:pt x="0" y="7"/>
                    <a:pt x="0" y="7"/>
                  </a:cubicBezTo>
                  <a:cubicBezTo>
                    <a:pt x="15" y="4"/>
                    <a:pt x="23" y="1"/>
                    <a:pt x="2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1" name="Freeform 997"/>
            <p:cNvSpPr>
              <a:spLocks/>
            </p:cNvSpPr>
            <p:nvPr/>
          </p:nvSpPr>
          <p:spPr bwMode="auto">
            <a:xfrm>
              <a:off x="13034153" y="-410765"/>
              <a:ext cx="19050" cy="90488"/>
            </a:xfrm>
            <a:custGeom>
              <a:avLst/>
              <a:gdLst>
                <a:gd name="T0" fmla="*/ 14 w 16"/>
                <a:gd name="T1" fmla="*/ 0 h 69"/>
                <a:gd name="T2" fmla="*/ 16 w 16"/>
                <a:gd name="T3" fmla="*/ 67 h 69"/>
                <a:gd name="T4" fmla="*/ 2 w 16"/>
                <a:gd name="T5" fmla="*/ 69 h 69"/>
                <a:gd name="T6" fmla="*/ 0 w 16"/>
                <a:gd name="T7" fmla="*/ 2 h 69"/>
                <a:gd name="T8" fmla="*/ 14 w 16"/>
                <a:gd name="T9" fmla="*/ 0 h 69"/>
              </a:gdLst>
              <a:ahLst/>
              <a:cxnLst>
                <a:cxn ang="0">
                  <a:pos x="T0" y="T1"/>
                </a:cxn>
                <a:cxn ang="0">
                  <a:pos x="T2" y="T3"/>
                </a:cxn>
                <a:cxn ang="0">
                  <a:pos x="T4" y="T5"/>
                </a:cxn>
                <a:cxn ang="0">
                  <a:pos x="T6" y="T7"/>
                </a:cxn>
                <a:cxn ang="0">
                  <a:pos x="T8" y="T9"/>
                </a:cxn>
              </a:cxnLst>
              <a:rect l="0" t="0" r="r" b="b"/>
              <a:pathLst>
                <a:path w="16" h="69">
                  <a:moveTo>
                    <a:pt x="14" y="0"/>
                  </a:moveTo>
                  <a:cubicBezTo>
                    <a:pt x="16" y="67"/>
                    <a:pt x="16" y="67"/>
                    <a:pt x="16" y="67"/>
                  </a:cubicBezTo>
                  <a:cubicBezTo>
                    <a:pt x="12" y="68"/>
                    <a:pt x="8" y="68"/>
                    <a:pt x="2" y="69"/>
                  </a:cubicBezTo>
                  <a:cubicBezTo>
                    <a:pt x="0" y="2"/>
                    <a:pt x="0" y="2"/>
                    <a:pt x="0" y="2"/>
                  </a:cubicBezTo>
                  <a:cubicBezTo>
                    <a:pt x="6" y="1"/>
                    <a:pt x="10" y="0"/>
                    <a:pt x="1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2" name="Freeform 998"/>
            <p:cNvSpPr>
              <a:spLocks/>
            </p:cNvSpPr>
            <p:nvPr/>
          </p:nvSpPr>
          <p:spPr bwMode="auto">
            <a:xfrm>
              <a:off x="13024628" y="-407590"/>
              <a:ext cx="11113" cy="88900"/>
            </a:xfrm>
            <a:custGeom>
              <a:avLst/>
              <a:gdLst>
                <a:gd name="T0" fmla="*/ 7 w 9"/>
                <a:gd name="T1" fmla="*/ 0 h 68"/>
                <a:gd name="T2" fmla="*/ 9 w 9"/>
                <a:gd name="T3" fmla="*/ 67 h 68"/>
                <a:gd name="T4" fmla="*/ 5 w 9"/>
                <a:gd name="T5" fmla="*/ 67 h 68"/>
                <a:gd name="T6" fmla="*/ 2 w 9"/>
                <a:gd name="T7" fmla="*/ 68 h 68"/>
                <a:gd name="T8" fmla="*/ 0 w 9"/>
                <a:gd name="T9" fmla="*/ 0 h 68"/>
                <a:gd name="T10" fmla="*/ 3 w 9"/>
                <a:gd name="T11" fmla="*/ 0 h 68"/>
                <a:gd name="T12" fmla="*/ 7 w 9"/>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9" h="68">
                  <a:moveTo>
                    <a:pt x="7" y="0"/>
                  </a:moveTo>
                  <a:cubicBezTo>
                    <a:pt x="9" y="67"/>
                    <a:pt x="9" y="67"/>
                    <a:pt x="9" y="67"/>
                  </a:cubicBezTo>
                  <a:cubicBezTo>
                    <a:pt x="8" y="67"/>
                    <a:pt x="6" y="67"/>
                    <a:pt x="5" y="67"/>
                  </a:cubicBezTo>
                  <a:cubicBezTo>
                    <a:pt x="4" y="67"/>
                    <a:pt x="3" y="67"/>
                    <a:pt x="2" y="68"/>
                  </a:cubicBezTo>
                  <a:cubicBezTo>
                    <a:pt x="0" y="0"/>
                    <a:pt x="0" y="0"/>
                    <a:pt x="0" y="0"/>
                  </a:cubicBezTo>
                  <a:cubicBezTo>
                    <a:pt x="1" y="0"/>
                    <a:pt x="2" y="0"/>
                    <a:pt x="3" y="0"/>
                  </a:cubicBezTo>
                  <a:cubicBezTo>
                    <a:pt x="4" y="0"/>
                    <a:pt x="6"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3" name="Freeform 999"/>
            <p:cNvSpPr>
              <a:spLocks/>
            </p:cNvSpPr>
            <p:nvPr/>
          </p:nvSpPr>
          <p:spPr bwMode="auto">
            <a:xfrm>
              <a:off x="13021453" y="-407590"/>
              <a:ext cx="6350" cy="88900"/>
            </a:xfrm>
            <a:custGeom>
              <a:avLst/>
              <a:gdLst>
                <a:gd name="T0" fmla="*/ 3 w 5"/>
                <a:gd name="T1" fmla="*/ 0 h 68"/>
                <a:gd name="T2" fmla="*/ 5 w 5"/>
                <a:gd name="T3" fmla="*/ 68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8"/>
                    <a:pt x="5" y="68"/>
                    <a:pt x="5" y="68"/>
                  </a:cubicBezTo>
                  <a:cubicBezTo>
                    <a:pt x="4" y="68"/>
                    <a:pt x="3" y="68"/>
                    <a:pt x="2" y="68"/>
                  </a:cubicBezTo>
                  <a:cubicBezTo>
                    <a:pt x="0" y="1"/>
                    <a:pt x="0" y="1"/>
                    <a:pt x="0" y="1"/>
                  </a:cubicBezTo>
                  <a:cubicBezTo>
                    <a:pt x="1" y="1"/>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4" name="Freeform 1000"/>
            <p:cNvSpPr>
              <a:spLocks/>
            </p:cNvSpPr>
            <p:nvPr/>
          </p:nvSpPr>
          <p:spPr bwMode="auto">
            <a:xfrm>
              <a:off x="13018278" y="-406002"/>
              <a:ext cx="6350" cy="87313"/>
            </a:xfrm>
            <a:custGeom>
              <a:avLst/>
              <a:gdLst>
                <a:gd name="T0" fmla="*/ 2 w 4"/>
                <a:gd name="T1" fmla="*/ 0 h 67"/>
                <a:gd name="T2" fmla="*/ 4 w 4"/>
                <a:gd name="T3" fmla="*/ 67 h 67"/>
                <a:gd name="T4" fmla="*/ 3 w 4"/>
                <a:gd name="T5" fmla="*/ 67 h 67"/>
                <a:gd name="T6" fmla="*/ 1 w 4"/>
                <a:gd name="T7" fmla="*/ 67 h 67"/>
                <a:gd name="T8" fmla="*/ 0 w 4"/>
                <a:gd name="T9" fmla="*/ 0 h 67"/>
                <a:gd name="T10" fmla="*/ 1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3" y="67"/>
                  </a:cubicBezTo>
                  <a:cubicBezTo>
                    <a:pt x="3" y="67"/>
                    <a:pt x="2" y="67"/>
                    <a:pt x="1" y="67"/>
                  </a:cubicBezTo>
                  <a:cubicBezTo>
                    <a:pt x="0" y="0"/>
                    <a:pt x="0" y="0"/>
                    <a:pt x="0" y="0"/>
                  </a:cubicBezTo>
                  <a:cubicBezTo>
                    <a:pt x="0" y="0"/>
                    <a:pt x="1" y="0"/>
                    <a:pt x="1"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5" name="Freeform 1001"/>
            <p:cNvSpPr>
              <a:spLocks/>
            </p:cNvSpPr>
            <p:nvPr/>
          </p:nvSpPr>
          <p:spPr bwMode="auto">
            <a:xfrm>
              <a:off x="13015103" y="-407590"/>
              <a:ext cx="4763" cy="88900"/>
            </a:xfrm>
            <a:custGeom>
              <a:avLst/>
              <a:gdLst>
                <a:gd name="T0" fmla="*/ 3 w 4"/>
                <a:gd name="T1" fmla="*/ 1 h 68"/>
                <a:gd name="T2" fmla="*/ 4 w 4"/>
                <a:gd name="T3" fmla="*/ 68 h 68"/>
                <a:gd name="T4" fmla="*/ 2 w 4"/>
                <a:gd name="T5" fmla="*/ 67 h 68"/>
                <a:gd name="T6" fmla="*/ 0 w 4"/>
                <a:gd name="T7" fmla="*/ 0 h 68"/>
                <a:gd name="T8" fmla="*/ 3 w 4"/>
                <a:gd name="T9" fmla="*/ 1 h 68"/>
              </a:gdLst>
              <a:ahLst/>
              <a:cxnLst>
                <a:cxn ang="0">
                  <a:pos x="T0" y="T1"/>
                </a:cxn>
                <a:cxn ang="0">
                  <a:pos x="T2" y="T3"/>
                </a:cxn>
                <a:cxn ang="0">
                  <a:pos x="T4" y="T5"/>
                </a:cxn>
                <a:cxn ang="0">
                  <a:pos x="T6" y="T7"/>
                </a:cxn>
                <a:cxn ang="0">
                  <a:pos x="T8" y="T9"/>
                </a:cxn>
              </a:cxnLst>
              <a:rect l="0" t="0" r="r" b="b"/>
              <a:pathLst>
                <a:path w="4" h="68">
                  <a:moveTo>
                    <a:pt x="3" y="1"/>
                  </a:moveTo>
                  <a:cubicBezTo>
                    <a:pt x="4" y="68"/>
                    <a:pt x="4" y="68"/>
                    <a:pt x="4" y="68"/>
                  </a:cubicBezTo>
                  <a:cubicBezTo>
                    <a:pt x="4" y="68"/>
                    <a:pt x="3" y="68"/>
                    <a:pt x="2" y="67"/>
                  </a:cubicBezTo>
                  <a:cubicBezTo>
                    <a:pt x="0" y="0"/>
                    <a:pt x="0" y="0"/>
                    <a:pt x="0" y="0"/>
                  </a:cubicBezTo>
                  <a:cubicBezTo>
                    <a:pt x="1" y="0"/>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6" name="Freeform 1002"/>
            <p:cNvSpPr>
              <a:spLocks/>
            </p:cNvSpPr>
            <p:nvPr/>
          </p:nvSpPr>
          <p:spPr bwMode="auto">
            <a:xfrm>
              <a:off x="13011928" y="-40759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7" name="Freeform 1003"/>
            <p:cNvSpPr>
              <a:spLocks/>
            </p:cNvSpPr>
            <p:nvPr/>
          </p:nvSpPr>
          <p:spPr bwMode="auto">
            <a:xfrm>
              <a:off x="13010341" y="-40759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8" name="Freeform 1004"/>
            <p:cNvSpPr>
              <a:spLocks/>
            </p:cNvSpPr>
            <p:nvPr/>
          </p:nvSpPr>
          <p:spPr bwMode="auto">
            <a:xfrm>
              <a:off x="13007166" y="-409177"/>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7"/>
                  </a:cubicBezTo>
                  <a:cubicBezTo>
                    <a:pt x="0" y="0"/>
                    <a:pt x="0" y="0"/>
                    <a:pt x="0" y="0"/>
                  </a:cubicBezTo>
                  <a:cubicBezTo>
                    <a:pt x="1" y="1"/>
                    <a:pt x="2"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9" name="Freeform 1005"/>
            <p:cNvSpPr>
              <a:spLocks/>
            </p:cNvSpPr>
            <p:nvPr/>
          </p:nvSpPr>
          <p:spPr bwMode="auto">
            <a:xfrm>
              <a:off x="13005578" y="-409177"/>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0" name="Freeform 1006"/>
            <p:cNvSpPr>
              <a:spLocks/>
            </p:cNvSpPr>
            <p:nvPr/>
          </p:nvSpPr>
          <p:spPr bwMode="auto">
            <a:xfrm>
              <a:off x="12994466" y="-423465"/>
              <a:ext cx="12700" cy="101600"/>
            </a:xfrm>
            <a:custGeom>
              <a:avLst/>
              <a:gdLst>
                <a:gd name="T0" fmla="*/ 9 w 11"/>
                <a:gd name="T1" fmla="*/ 11 h 78"/>
                <a:gd name="T2" fmla="*/ 11 w 11"/>
                <a:gd name="T3" fmla="*/ 78 h 78"/>
                <a:gd name="T4" fmla="*/ 2 w 11"/>
                <a:gd name="T5" fmla="*/ 67 h 78"/>
                <a:gd name="T6" fmla="*/ 0 w 11"/>
                <a:gd name="T7" fmla="*/ 0 h 78"/>
                <a:gd name="T8" fmla="*/ 9 w 11"/>
                <a:gd name="T9" fmla="*/ 11 h 78"/>
              </a:gdLst>
              <a:ahLst/>
              <a:cxnLst>
                <a:cxn ang="0">
                  <a:pos x="T0" y="T1"/>
                </a:cxn>
                <a:cxn ang="0">
                  <a:pos x="T2" y="T3"/>
                </a:cxn>
                <a:cxn ang="0">
                  <a:pos x="T4" y="T5"/>
                </a:cxn>
                <a:cxn ang="0">
                  <a:pos x="T6" y="T7"/>
                </a:cxn>
                <a:cxn ang="0">
                  <a:pos x="T8" y="T9"/>
                </a:cxn>
              </a:cxnLst>
              <a:rect l="0" t="0" r="r" b="b"/>
              <a:pathLst>
                <a:path w="11" h="78">
                  <a:moveTo>
                    <a:pt x="9" y="11"/>
                  </a:moveTo>
                  <a:cubicBezTo>
                    <a:pt x="11" y="78"/>
                    <a:pt x="11" y="78"/>
                    <a:pt x="11" y="78"/>
                  </a:cubicBezTo>
                  <a:cubicBezTo>
                    <a:pt x="3" y="75"/>
                    <a:pt x="2" y="69"/>
                    <a:pt x="2" y="67"/>
                  </a:cubicBezTo>
                  <a:cubicBezTo>
                    <a:pt x="0" y="0"/>
                    <a:pt x="0" y="0"/>
                    <a:pt x="0" y="0"/>
                  </a:cubicBezTo>
                  <a:cubicBezTo>
                    <a:pt x="0" y="1"/>
                    <a:pt x="1" y="8"/>
                    <a:pt x="9" y="1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1" name="Freeform 1007"/>
            <p:cNvSpPr>
              <a:spLocks/>
            </p:cNvSpPr>
            <p:nvPr/>
          </p:nvSpPr>
          <p:spPr bwMode="auto">
            <a:xfrm>
              <a:off x="14634353" y="-463152"/>
              <a:ext cx="23813" cy="95250"/>
            </a:xfrm>
            <a:custGeom>
              <a:avLst/>
              <a:gdLst>
                <a:gd name="T0" fmla="*/ 13 w 15"/>
                <a:gd name="T1" fmla="*/ 0 h 60"/>
                <a:gd name="T2" fmla="*/ 15 w 15"/>
                <a:gd name="T3" fmla="*/ 55 h 60"/>
                <a:gd name="T4" fmla="*/ 1 w 15"/>
                <a:gd name="T5" fmla="*/ 60 h 60"/>
                <a:gd name="T6" fmla="*/ 0 w 15"/>
                <a:gd name="T7" fmla="*/ 5 h 60"/>
                <a:gd name="T8" fmla="*/ 13 w 15"/>
                <a:gd name="T9" fmla="*/ 0 h 60"/>
              </a:gdLst>
              <a:ahLst/>
              <a:cxnLst>
                <a:cxn ang="0">
                  <a:pos x="T0" y="T1"/>
                </a:cxn>
                <a:cxn ang="0">
                  <a:pos x="T2" y="T3"/>
                </a:cxn>
                <a:cxn ang="0">
                  <a:pos x="T4" y="T5"/>
                </a:cxn>
                <a:cxn ang="0">
                  <a:pos x="T6" y="T7"/>
                </a:cxn>
                <a:cxn ang="0">
                  <a:pos x="T8" y="T9"/>
                </a:cxn>
              </a:cxnLst>
              <a:rect l="0" t="0" r="r" b="b"/>
              <a:pathLst>
                <a:path w="15" h="60">
                  <a:moveTo>
                    <a:pt x="13" y="0"/>
                  </a:moveTo>
                  <a:lnTo>
                    <a:pt x="15" y="55"/>
                  </a:lnTo>
                  <a:lnTo>
                    <a:pt x="1" y="60"/>
                  </a:lnTo>
                  <a:lnTo>
                    <a:pt x="0" y="5"/>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2" name="Freeform 1009"/>
            <p:cNvSpPr>
              <a:spLocks/>
            </p:cNvSpPr>
            <p:nvPr/>
          </p:nvSpPr>
          <p:spPr bwMode="auto">
            <a:xfrm>
              <a:off x="14621653" y="-456802"/>
              <a:ext cx="14288" cy="88900"/>
            </a:xfrm>
            <a:custGeom>
              <a:avLst/>
              <a:gdLst>
                <a:gd name="T0" fmla="*/ 8 w 9"/>
                <a:gd name="T1" fmla="*/ 1 h 56"/>
                <a:gd name="T2" fmla="*/ 9 w 9"/>
                <a:gd name="T3" fmla="*/ 56 h 56"/>
                <a:gd name="T4" fmla="*/ 1 w 9"/>
                <a:gd name="T5" fmla="*/ 55 h 56"/>
                <a:gd name="T6" fmla="*/ 0 w 9"/>
                <a:gd name="T7" fmla="*/ 0 h 56"/>
                <a:gd name="T8" fmla="*/ 8 w 9"/>
                <a:gd name="T9" fmla="*/ 1 h 56"/>
              </a:gdLst>
              <a:ahLst/>
              <a:cxnLst>
                <a:cxn ang="0">
                  <a:pos x="T0" y="T1"/>
                </a:cxn>
                <a:cxn ang="0">
                  <a:pos x="T2" y="T3"/>
                </a:cxn>
                <a:cxn ang="0">
                  <a:pos x="T4" y="T5"/>
                </a:cxn>
                <a:cxn ang="0">
                  <a:pos x="T6" y="T7"/>
                </a:cxn>
                <a:cxn ang="0">
                  <a:pos x="T8" y="T9"/>
                </a:cxn>
              </a:cxnLst>
              <a:rect l="0" t="0" r="r" b="b"/>
              <a:pathLst>
                <a:path w="9" h="56">
                  <a:moveTo>
                    <a:pt x="8" y="1"/>
                  </a:moveTo>
                  <a:lnTo>
                    <a:pt x="9" y="56"/>
                  </a:lnTo>
                  <a:lnTo>
                    <a:pt x="1" y="55"/>
                  </a:lnTo>
                  <a:lnTo>
                    <a:pt x="0" y="0"/>
                  </a:lnTo>
                  <a:lnTo>
                    <a:pt x="8"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3" name="Freeform 1010"/>
            <p:cNvSpPr>
              <a:spLocks/>
            </p:cNvSpPr>
            <p:nvPr/>
          </p:nvSpPr>
          <p:spPr bwMode="auto">
            <a:xfrm>
              <a:off x="13177028" y="-423465"/>
              <a:ext cx="6350" cy="100013"/>
            </a:xfrm>
            <a:custGeom>
              <a:avLst/>
              <a:gdLst>
                <a:gd name="T0" fmla="*/ 3 w 4"/>
                <a:gd name="T1" fmla="*/ 0 h 63"/>
                <a:gd name="T2" fmla="*/ 4 w 4"/>
                <a:gd name="T3" fmla="*/ 55 h 63"/>
                <a:gd name="T4" fmla="*/ 2 w 4"/>
                <a:gd name="T5" fmla="*/ 63 h 63"/>
                <a:gd name="T6" fmla="*/ 0 w 4"/>
                <a:gd name="T7" fmla="*/ 8 h 63"/>
                <a:gd name="T8" fmla="*/ 3 w 4"/>
                <a:gd name="T9" fmla="*/ 0 h 63"/>
              </a:gdLst>
              <a:ahLst/>
              <a:cxnLst>
                <a:cxn ang="0">
                  <a:pos x="T0" y="T1"/>
                </a:cxn>
                <a:cxn ang="0">
                  <a:pos x="T2" y="T3"/>
                </a:cxn>
                <a:cxn ang="0">
                  <a:pos x="T4" y="T5"/>
                </a:cxn>
                <a:cxn ang="0">
                  <a:pos x="T6" y="T7"/>
                </a:cxn>
                <a:cxn ang="0">
                  <a:pos x="T8" y="T9"/>
                </a:cxn>
              </a:cxnLst>
              <a:rect l="0" t="0" r="r" b="b"/>
              <a:pathLst>
                <a:path w="4" h="63">
                  <a:moveTo>
                    <a:pt x="3" y="0"/>
                  </a:moveTo>
                  <a:lnTo>
                    <a:pt x="4" y="55"/>
                  </a:lnTo>
                  <a:lnTo>
                    <a:pt x="2" y="63"/>
                  </a:lnTo>
                  <a:lnTo>
                    <a:pt x="0" y="8"/>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4" name="Freeform 1011"/>
            <p:cNvSpPr>
              <a:spLocks/>
            </p:cNvSpPr>
            <p:nvPr/>
          </p:nvSpPr>
          <p:spPr bwMode="auto">
            <a:xfrm>
              <a:off x="14805803" y="-469502"/>
              <a:ext cx="17463" cy="96838"/>
            </a:xfrm>
            <a:custGeom>
              <a:avLst/>
              <a:gdLst>
                <a:gd name="T0" fmla="*/ 10 w 11"/>
                <a:gd name="T1" fmla="*/ 0 h 61"/>
                <a:gd name="T2" fmla="*/ 11 w 11"/>
                <a:gd name="T3" fmla="*/ 55 h 61"/>
                <a:gd name="T4" fmla="*/ 1 w 11"/>
                <a:gd name="T5" fmla="*/ 61 h 61"/>
                <a:gd name="T6" fmla="*/ 0 w 11"/>
                <a:gd name="T7" fmla="*/ 6 h 61"/>
                <a:gd name="T8" fmla="*/ 10 w 11"/>
                <a:gd name="T9" fmla="*/ 0 h 61"/>
              </a:gdLst>
              <a:ahLst/>
              <a:cxnLst>
                <a:cxn ang="0">
                  <a:pos x="T0" y="T1"/>
                </a:cxn>
                <a:cxn ang="0">
                  <a:pos x="T2" y="T3"/>
                </a:cxn>
                <a:cxn ang="0">
                  <a:pos x="T4" y="T5"/>
                </a:cxn>
                <a:cxn ang="0">
                  <a:pos x="T6" y="T7"/>
                </a:cxn>
                <a:cxn ang="0">
                  <a:pos x="T8" y="T9"/>
                </a:cxn>
              </a:cxnLst>
              <a:rect l="0" t="0" r="r" b="b"/>
              <a:pathLst>
                <a:path w="11" h="61">
                  <a:moveTo>
                    <a:pt x="10" y="0"/>
                  </a:moveTo>
                  <a:lnTo>
                    <a:pt x="11" y="55"/>
                  </a:lnTo>
                  <a:lnTo>
                    <a:pt x="1" y="61"/>
                  </a:lnTo>
                  <a:lnTo>
                    <a:pt x="0" y="6"/>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5" name="Freeform 1012"/>
            <p:cNvSpPr>
              <a:spLocks/>
            </p:cNvSpPr>
            <p:nvPr/>
          </p:nvSpPr>
          <p:spPr bwMode="auto">
            <a:xfrm>
              <a:off x="14759766" y="-461565"/>
              <a:ext cx="47625" cy="88900"/>
            </a:xfrm>
            <a:custGeom>
              <a:avLst/>
              <a:gdLst>
                <a:gd name="T0" fmla="*/ 29 w 30"/>
                <a:gd name="T1" fmla="*/ 1 h 56"/>
                <a:gd name="T2" fmla="*/ 30 w 30"/>
                <a:gd name="T3" fmla="*/ 56 h 56"/>
                <a:gd name="T4" fmla="*/ 2 w 30"/>
                <a:gd name="T5" fmla="*/ 56 h 56"/>
                <a:gd name="T6" fmla="*/ 0 w 30"/>
                <a:gd name="T7" fmla="*/ 0 h 56"/>
                <a:gd name="T8" fmla="*/ 29 w 30"/>
                <a:gd name="T9" fmla="*/ 1 h 56"/>
              </a:gdLst>
              <a:ahLst/>
              <a:cxnLst>
                <a:cxn ang="0">
                  <a:pos x="T0" y="T1"/>
                </a:cxn>
                <a:cxn ang="0">
                  <a:pos x="T2" y="T3"/>
                </a:cxn>
                <a:cxn ang="0">
                  <a:pos x="T4" y="T5"/>
                </a:cxn>
                <a:cxn ang="0">
                  <a:pos x="T6" y="T7"/>
                </a:cxn>
                <a:cxn ang="0">
                  <a:pos x="T8" y="T9"/>
                </a:cxn>
              </a:cxnLst>
              <a:rect l="0" t="0" r="r" b="b"/>
              <a:pathLst>
                <a:path w="30" h="56">
                  <a:moveTo>
                    <a:pt x="29" y="1"/>
                  </a:moveTo>
                  <a:lnTo>
                    <a:pt x="30" y="56"/>
                  </a:lnTo>
                  <a:lnTo>
                    <a:pt x="2" y="56"/>
                  </a:lnTo>
                  <a:lnTo>
                    <a:pt x="0" y="0"/>
                  </a:lnTo>
                  <a:lnTo>
                    <a:pt x="29"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6" name="Freeform 1013"/>
            <p:cNvSpPr>
              <a:spLocks/>
            </p:cNvSpPr>
            <p:nvPr/>
          </p:nvSpPr>
          <p:spPr bwMode="auto">
            <a:xfrm>
              <a:off x="13770753" y="-432990"/>
              <a:ext cx="11113" cy="96838"/>
            </a:xfrm>
            <a:custGeom>
              <a:avLst/>
              <a:gdLst>
                <a:gd name="T0" fmla="*/ 5 w 7"/>
                <a:gd name="T1" fmla="*/ 0 h 61"/>
                <a:gd name="T2" fmla="*/ 7 w 7"/>
                <a:gd name="T3" fmla="*/ 55 h 61"/>
                <a:gd name="T4" fmla="*/ 2 w 7"/>
                <a:gd name="T5" fmla="*/ 61 h 61"/>
                <a:gd name="T6" fmla="*/ 0 w 7"/>
                <a:gd name="T7" fmla="*/ 6 h 61"/>
                <a:gd name="T8" fmla="*/ 5 w 7"/>
                <a:gd name="T9" fmla="*/ 0 h 61"/>
              </a:gdLst>
              <a:ahLst/>
              <a:cxnLst>
                <a:cxn ang="0">
                  <a:pos x="T0" y="T1"/>
                </a:cxn>
                <a:cxn ang="0">
                  <a:pos x="T2" y="T3"/>
                </a:cxn>
                <a:cxn ang="0">
                  <a:pos x="T4" y="T5"/>
                </a:cxn>
                <a:cxn ang="0">
                  <a:pos x="T6" y="T7"/>
                </a:cxn>
                <a:cxn ang="0">
                  <a:pos x="T8" y="T9"/>
                </a:cxn>
              </a:cxnLst>
              <a:rect l="0" t="0" r="r" b="b"/>
              <a:pathLst>
                <a:path w="7" h="61">
                  <a:moveTo>
                    <a:pt x="5" y="0"/>
                  </a:moveTo>
                  <a:lnTo>
                    <a:pt x="7" y="55"/>
                  </a:lnTo>
                  <a:lnTo>
                    <a:pt x="2" y="61"/>
                  </a:lnTo>
                  <a:lnTo>
                    <a:pt x="0" y="6"/>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7" name="Freeform 1014"/>
            <p:cNvSpPr>
              <a:spLocks/>
            </p:cNvSpPr>
            <p:nvPr/>
          </p:nvSpPr>
          <p:spPr bwMode="auto">
            <a:xfrm>
              <a:off x="12183253" y="-1795065"/>
              <a:ext cx="2211388" cy="1392238"/>
            </a:xfrm>
            <a:custGeom>
              <a:avLst/>
              <a:gdLst>
                <a:gd name="T0" fmla="*/ 451 w 1770"/>
                <a:gd name="T1" fmla="*/ 60 h 1067"/>
                <a:gd name="T2" fmla="*/ 526 w 1770"/>
                <a:gd name="T3" fmla="*/ 109 h 1067"/>
                <a:gd name="T4" fmla="*/ 562 w 1770"/>
                <a:gd name="T5" fmla="*/ 131 h 1067"/>
                <a:gd name="T6" fmla="*/ 1297 w 1770"/>
                <a:gd name="T7" fmla="*/ 172 h 1067"/>
                <a:gd name="T8" fmla="*/ 1258 w 1770"/>
                <a:gd name="T9" fmla="*/ 235 h 1067"/>
                <a:gd name="T10" fmla="*/ 1246 w 1770"/>
                <a:gd name="T11" fmla="*/ 285 h 1067"/>
                <a:gd name="T12" fmla="*/ 1242 w 1770"/>
                <a:gd name="T13" fmla="*/ 338 h 1067"/>
                <a:gd name="T14" fmla="*/ 1291 w 1770"/>
                <a:gd name="T15" fmla="*/ 341 h 1067"/>
                <a:gd name="T16" fmla="*/ 1344 w 1770"/>
                <a:gd name="T17" fmla="*/ 374 h 1067"/>
                <a:gd name="T18" fmla="*/ 1445 w 1770"/>
                <a:gd name="T19" fmla="*/ 354 h 1067"/>
                <a:gd name="T20" fmla="*/ 1462 w 1770"/>
                <a:gd name="T21" fmla="*/ 390 h 1067"/>
                <a:gd name="T22" fmla="*/ 1527 w 1770"/>
                <a:gd name="T23" fmla="*/ 371 h 1067"/>
                <a:gd name="T24" fmla="*/ 1574 w 1770"/>
                <a:gd name="T25" fmla="*/ 377 h 1067"/>
                <a:gd name="T26" fmla="*/ 1654 w 1770"/>
                <a:gd name="T27" fmla="*/ 373 h 1067"/>
                <a:gd name="T28" fmla="*/ 1748 w 1770"/>
                <a:gd name="T29" fmla="*/ 360 h 1067"/>
                <a:gd name="T30" fmla="*/ 1760 w 1770"/>
                <a:gd name="T31" fmla="*/ 393 h 1067"/>
                <a:gd name="T32" fmla="*/ 1753 w 1770"/>
                <a:gd name="T33" fmla="*/ 452 h 1067"/>
                <a:gd name="T34" fmla="*/ 1751 w 1770"/>
                <a:gd name="T35" fmla="*/ 493 h 1067"/>
                <a:gd name="T36" fmla="*/ 1698 w 1770"/>
                <a:gd name="T37" fmla="*/ 484 h 1067"/>
                <a:gd name="T38" fmla="*/ 1661 w 1770"/>
                <a:gd name="T39" fmla="*/ 500 h 1067"/>
                <a:gd name="T40" fmla="*/ 1646 w 1770"/>
                <a:gd name="T41" fmla="*/ 533 h 1067"/>
                <a:gd name="T42" fmla="*/ 1592 w 1770"/>
                <a:gd name="T43" fmla="*/ 567 h 1067"/>
                <a:gd name="T44" fmla="*/ 1608 w 1770"/>
                <a:gd name="T45" fmla="*/ 619 h 1067"/>
                <a:gd name="T46" fmla="*/ 1584 w 1770"/>
                <a:gd name="T47" fmla="*/ 662 h 1067"/>
                <a:gd name="T48" fmla="*/ 1553 w 1770"/>
                <a:gd name="T49" fmla="*/ 702 h 1067"/>
                <a:gd name="T50" fmla="*/ 1397 w 1770"/>
                <a:gd name="T51" fmla="*/ 708 h 1067"/>
                <a:gd name="T52" fmla="*/ 1333 w 1770"/>
                <a:gd name="T53" fmla="*/ 719 h 1067"/>
                <a:gd name="T54" fmla="*/ 1216 w 1770"/>
                <a:gd name="T55" fmla="*/ 741 h 1067"/>
                <a:gd name="T56" fmla="*/ 1167 w 1770"/>
                <a:gd name="T57" fmla="*/ 779 h 1067"/>
                <a:gd name="T58" fmla="*/ 1125 w 1770"/>
                <a:gd name="T59" fmla="*/ 829 h 1067"/>
                <a:gd name="T60" fmla="*/ 1048 w 1770"/>
                <a:gd name="T61" fmla="*/ 883 h 1067"/>
                <a:gd name="T62" fmla="*/ 1013 w 1770"/>
                <a:gd name="T63" fmla="*/ 927 h 1067"/>
                <a:gd name="T64" fmla="*/ 919 w 1770"/>
                <a:gd name="T65" fmla="*/ 969 h 1067"/>
                <a:gd name="T66" fmla="*/ 852 w 1770"/>
                <a:gd name="T67" fmla="*/ 993 h 1067"/>
                <a:gd name="T68" fmla="*/ 821 w 1770"/>
                <a:gd name="T69" fmla="*/ 1026 h 1067"/>
                <a:gd name="T70" fmla="*/ 796 w 1770"/>
                <a:gd name="T71" fmla="*/ 1061 h 1067"/>
                <a:gd name="T72" fmla="*/ 677 w 1770"/>
                <a:gd name="T73" fmla="*/ 1063 h 1067"/>
                <a:gd name="T74" fmla="*/ 640 w 1770"/>
                <a:gd name="T75" fmla="*/ 1021 h 1067"/>
                <a:gd name="T76" fmla="*/ 621 w 1770"/>
                <a:gd name="T77" fmla="*/ 964 h 1067"/>
                <a:gd name="T78" fmla="*/ 522 w 1770"/>
                <a:gd name="T79" fmla="*/ 951 h 1067"/>
                <a:gd name="T80" fmla="*/ 446 w 1770"/>
                <a:gd name="T81" fmla="*/ 947 h 1067"/>
                <a:gd name="T82" fmla="*/ 381 w 1770"/>
                <a:gd name="T83" fmla="*/ 944 h 1067"/>
                <a:gd name="T84" fmla="*/ 392 w 1770"/>
                <a:gd name="T85" fmla="*/ 886 h 1067"/>
                <a:gd name="T86" fmla="*/ 364 w 1770"/>
                <a:gd name="T87" fmla="*/ 823 h 1067"/>
                <a:gd name="T88" fmla="*/ 400 w 1770"/>
                <a:gd name="T89" fmla="*/ 755 h 1067"/>
                <a:gd name="T90" fmla="*/ 423 w 1770"/>
                <a:gd name="T91" fmla="*/ 671 h 1067"/>
                <a:gd name="T92" fmla="*/ 356 w 1770"/>
                <a:gd name="T93" fmla="*/ 638 h 1067"/>
                <a:gd name="T94" fmla="*/ 350 w 1770"/>
                <a:gd name="T95" fmla="*/ 574 h 1067"/>
                <a:gd name="T96" fmla="*/ 173 w 1770"/>
                <a:gd name="T97" fmla="*/ 573 h 1067"/>
                <a:gd name="T98" fmla="*/ 100 w 1770"/>
                <a:gd name="T99" fmla="*/ 498 h 1067"/>
                <a:gd name="T100" fmla="*/ 121 w 1770"/>
                <a:gd name="T101" fmla="*/ 428 h 1067"/>
                <a:gd name="T102" fmla="*/ 113 w 1770"/>
                <a:gd name="T103" fmla="*/ 395 h 1067"/>
                <a:gd name="T104" fmla="*/ 156 w 1770"/>
                <a:gd name="T105" fmla="*/ 361 h 1067"/>
                <a:gd name="T106" fmla="*/ 192 w 1770"/>
                <a:gd name="T107" fmla="*/ 313 h 1067"/>
                <a:gd name="T108" fmla="*/ 172 w 1770"/>
                <a:gd name="T109" fmla="*/ 290 h 1067"/>
                <a:gd name="T110" fmla="*/ 191 w 1770"/>
                <a:gd name="T111" fmla="*/ 259 h 1067"/>
                <a:gd name="T112" fmla="*/ 121 w 1770"/>
                <a:gd name="T113" fmla="*/ 231 h 1067"/>
                <a:gd name="T114" fmla="*/ 14 w 1770"/>
                <a:gd name="T115" fmla="*/ 200 h 1067"/>
                <a:gd name="T116" fmla="*/ 3 w 1770"/>
                <a:gd name="T117" fmla="*/ 155 h 1067"/>
                <a:gd name="T118" fmla="*/ 9 w 1770"/>
                <a:gd name="T119" fmla="*/ 112 h 1067"/>
                <a:gd name="T120" fmla="*/ 363 w 1770"/>
                <a:gd name="T121" fmla="*/ 87 h 1067"/>
                <a:gd name="T122" fmla="*/ 383 w 1770"/>
                <a:gd name="T123" fmla="*/ 43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0" h="1067">
                  <a:moveTo>
                    <a:pt x="412" y="0"/>
                  </a:moveTo>
                  <a:cubicBezTo>
                    <a:pt x="412" y="1"/>
                    <a:pt x="423" y="7"/>
                    <a:pt x="430" y="13"/>
                  </a:cubicBezTo>
                  <a:cubicBezTo>
                    <a:pt x="432" y="19"/>
                    <a:pt x="446" y="43"/>
                    <a:pt x="446" y="44"/>
                  </a:cubicBezTo>
                  <a:cubicBezTo>
                    <a:pt x="451" y="60"/>
                    <a:pt x="451" y="60"/>
                    <a:pt x="451" y="60"/>
                  </a:cubicBezTo>
                  <a:cubicBezTo>
                    <a:pt x="466" y="85"/>
                    <a:pt x="466" y="85"/>
                    <a:pt x="466" y="85"/>
                  </a:cubicBezTo>
                  <a:cubicBezTo>
                    <a:pt x="470" y="90"/>
                    <a:pt x="470" y="90"/>
                    <a:pt x="470" y="90"/>
                  </a:cubicBezTo>
                  <a:cubicBezTo>
                    <a:pt x="495" y="100"/>
                    <a:pt x="495" y="100"/>
                    <a:pt x="495" y="100"/>
                  </a:cubicBezTo>
                  <a:cubicBezTo>
                    <a:pt x="526" y="109"/>
                    <a:pt x="526" y="109"/>
                    <a:pt x="526" y="109"/>
                  </a:cubicBezTo>
                  <a:cubicBezTo>
                    <a:pt x="529" y="117"/>
                    <a:pt x="529" y="117"/>
                    <a:pt x="529" y="117"/>
                  </a:cubicBezTo>
                  <a:cubicBezTo>
                    <a:pt x="533" y="122"/>
                    <a:pt x="533" y="122"/>
                    <a:pt x="533" y="122"/>
                  </a:cubicBezTo>
                  <a:cubicBezTo>
                    <a:pt x="541" y="122"/>
                    <a:pt x="541" y="122"/>
                    <a:pt x="541" y="122"/>
                  </a:cubicBezTo>
                  <a:cubicBezTo>
                    <a:pt x="562" y="131"/>
                    <a:pt x="562" y="131"/>
                    <a:pt x="562" y="131"/>
                  </a:cubicBezTo>
                  <a:cubicBezTo>
                    <a:pt x="583" y="133"/>
                    <a:pt x="583" y="133"/>
                    <a:pt x="583" y="133"/>
                  </a:cubicBezTo>
                  <a:cubicBezTo>
                    <a:pt x="601" y="138"/>
                    <a:pt x="601" y="138"/>
                    <a:pt x="601" y="138"/>
                  </a:cubicBezTo>
                  <a:cubicBezTo>
                    <a:pt x="1306" y="163"/>
                    <a:pt x="1306" y="163"/>
                    <a:pt x="1306" y="163"/>
                  </a:cubicBezTo>
                  <a:cubicBezTo>
                    <a:pt x="1297" y="172"/>
                    <a:pt x="1297" y="172"/>
                    <a:pt x="1297" y="172"/>
                  </a:cubicBezTo>
                  <a:cubicBezTo>
                    <a:pt x="1292" y="184"/>
                    <a:pt x="1292" y="184"/>
                    <a:pt x="1292" y="184"/>
                  </a:cubicBezTo>
                  <a:cubicBezTo>
                    <a:pt x="1266" y="204"/>
                    <a:pt x="1266" y="204"/>
                    <a:pt x="1266" y="204"/>
                  </a:cubicBezTo>
                  <a:cubicBezTo>
                    <a:pt x="1258" y="217"/>
                    <a:pt x="1258" y="217"/>
                    <a:pt x="1258" y="217"/>
                  </a:cubicBezTo>
                  <a:cubicBezTo>
                    <a:pt x="1258" y="235"/>
                    <a:pt x="1258" y="235"/>
                    <a:pt x="1258" y="235"/>
                  </a:cubicBezTo>
                  <a:cubicBezTo>
                    <a:pt x="1241" y="257"/>
                    <a:pt x="1241" y="257"/>
                    <a:pt x="1241" y="257"/>
                  </a:cubicBezTo>
                  <a:cubicBezTo>
                    <a:pt x="1243" y="261"/>
                    <a:pt x="1243" y="261"/>
                    <a:pt x="1243" y="261"/>
                  </a:cubicBezTo>
                  <a:cubicBezTo>
                    <a:pt x="1248" y="273"/>
                    <a:pt x="1248" y="273"/>
                    <a:pt x="1248" y="273"/>
                  </a:cubicBezTo>
                  <a:cubicBezTo>
                    <a:pt x="1246" y="285"/>
                    <a:pt x="1246" y="285"/>
                    <a:pt x="1246" y="285"/>
                  </a:cubicBezTo>
                  <a:cubicBezTo>
                    <a:pt x="1245" y="302"/>
                    <a:pt x="1245" y="302"/>
                    <a:pt x="1245" y="302"/>
                  </a:cubicBezTo>
                  <a:cubicBezTo>
                    <a:pt x="1246" y="305"/>
                    <a:pt x="1246" y="305"/>
                    <a:pt x="1246" y="305"/>
                  </a:cubicBezTo>
                  <a:cubicBezTo>
                    <a:pt x="1251" y="319"/>
                    <a:pt x="1251" y="319"/>
                    <a:pt x="1251" y="319"/>
                  </a:cubicBezTo>
                  <a:cubicBezTo>
                    <a:pt x="1242" y="338"/>
                    <a:pt x="1242" y="338"/>
                    <a:pt x="1242" y="338"/>
                  </a:cubicBezTo>
                  <a:cubicBezTo>
                    <a:pt x="1260" y="355"/>
                    <a:pt x="1260" y="355"/>
                    <a:pt x="1260" y="355"/>
                  </a:cubicBezTo>
                  <a:cubicBezTo>
                    <a:pt x="1270" y="337"/>
                    <a:pt x="1270" y="337"/>
                    <a:pt x="1270" y="337"/>
                  </a:cubicBezTo>
                  <a:cubicBezTo>
                    <a:pt x="1299" y="326"/>
                    <a:pt x="1299" y="326"/>
                    <a:pt x="1299" y="326"/>
                  </a:cubicBezTo>
                  <a:cubicBezTo>
                    <a:pt x="1291" y="341"/>
                    <a:pt x="1291" y="341"/>
                    <a:pt x="1291" y="341"/>
                  </a:cubicBezTo>
                  <a:cubicBezTo>
                    <a:pt x="1288" y="358"/>
                    <a:pt x="1288" y="358"/>
                    <a:pt x="1288" y="358"/>
                  </a:cubicBezTo>
                  <a:cubicBezTo>
                    <a:pt x="1289" y="362"/>
                    <a:pt x="1289" y="362"/>
                    <a:pt x="1289" y="362"/>
                  </a:cubicBezTo>
                  <a:cubicBezTo>
                    <a:pt x="1320" y="369"/>
                    <a:pt x="1320" y="369"/>
                    <a:pt x="1320" y="369"/>
                  </a:cubicBezTo>
                  <a:cubicBezTo>
                    <a:pt x="1344" y="374"/>
                    <a:pt x="1344" y="374"/>
                    <a:pt x="1344" y="374"/>
                  </a:cubicBezTo>
                  <a:cubicBezTo>
                    <a:pt x="1379" y="381"/>
                    <a:pt x="1379" y="381"/>
                    <a:pt x="1379" y="381"/>
                  </a:cubicBezTo>
                  <a:cubicBezTo>
                    <a:pt x="1410" y="357"/>
                    <a:pt x="1410" y="357"/>
                    <a:pt x="1410" y="357"/>
                  </a:cubicBezTo>
                  <a:cubicBezTo>
                    <a:pt x="1422" y="346"/>
                    <a:pt x="1422" y="346"/>
                    <a:pt x="1422" y="346"/>
                  </a:cubicBezTo>
                  <a:cubicBezTo>
                    <a:pt x="1445" y="354"/>
                    <a:pt x="1445" y="354"/>
                    <a:pt x="1445" y="354"/>
                  </a:cubicBezTo>
                  <a:cubicBezTo>
                    <a:pt x="1457" y="367"/>
                    <a:pt x="1457" y="367"/>
                    <a:pt x="1457" y="367"/>
                  </a:cubicBezTo>
                  <a:cubicBezTo>
                    <a:pt x="1455" y="384"/>
                    <a:pt x="1455" y="384"/>
                    <a:pt x="1455" y="384"/>
                  </a:cubicBezTo>
                  <a:cubicBezTo>
                    <a:pt x="1455" y="389"/>
                    <a:pt x="1455" y="389"/>
                    <a:pt x="1455" y="389"/>
                  </a:cubicBezTo>
                  <a:cubicBezTo>
                    <a:pt x="1462" y="390"/>
                    <a:pt x="1462" y="390"/>
                    <a:pt x="1462" y="390"/>
                  </a:cubicBezTo>
                  <a:cubicBezTo>
                    <a:pt x="1471" y="378"/>
                    <a:pt x="1471" y="378"/>
                    <a:pt x="1471" y="378"/>
                  </a:cubicBezTo>
                  <a:cubicBezTo>
                    <a:pt x="1481" y="379"/>
                    <a:pt x="1481" y="379"/>
                    <a:pt x="1481" y="379"/>
                  </a:cubicBezTo>
                  <a:cubicBezTo>
                    <a:pt x="1505" y="377"/>
                    <a:pt x="1505" y="377"/>
                    <a:pt x="1505" y="377"/>
                  </a:cubicBezTo>
                  <a:cubicBezTo>
                    <a:pt x="1527" y="371"/>
                    <a:pt x="1527" y="371"/>
                    <a:pt x="1527" y="371"/>
                  </a:cubicBezTo>
                  <a:cubicBezTo>
                    <a:pt x="1530" y="379"/>
                    <a:pt x="1530" y="379"/>
                    <a:pt x="1530" y="379"/>
                  </a:cubicBezTo>
                  <a:cubicBezTo>
                    <a:pt x="1575" y="392"/>
                    <a:pt x="1575" y="392"/>
                    <a:pt x="1575" y="392"/>
                  </a:cubicBezTo>
                  <a:cubicBezTo>
                    <a:pt x="1575" y="387"/>
                    <a:pt x="1575" y="387"/>
                    <a:pt x="1575" y="387"/>
                  </a:cubicBezTo>
                  <a:cubicBezTo>
                    <a:pt x="1574" y="377"/>
                    <a:pt x="1574" y="377"/>
                    <a:pt x="1574" y="377"/>
                  </a:cubicBezTo>
                  <a:cubicBezTo>
                    <a:pt x="1584" y="377"/>
                    <a:pt x="1584" y="377"/>
                    <a:pt x="1584" y="377"/>
                  </a:cubicBezTo>
                  <a:cubicBezTo>
                    <a:pt x="1604" y="387"/>
                    <a:pt x="1604" y="387"/>
                    <a:pt x="1604" y="387"/>
                  </a:cubicBezTo>
                  <a:cubicBezTo>
                    <a:pt x="1631" y="381"/>
                    <a:pt x="1631" y="381"/>
                    <a:pt x="1631" y="381"/>
                  </a:cubicBezTo>
                  <a:cubicBezTo>
                    <a:pt x="1654" y="373"/>
                    <a:pt x="1654" y="373"/>
                    <a:pt x="1654" y="373"/>
                  </a:cubicBezTo>
                  <a:cubicBezTo>
                    <a:pt x="1679" y="376"/>
                    <a:pt x="1679" y="376"/>
                    <a:pt x="1679" y="376"/>
                  </a:cubicBezTo>
                  <a:cubicBezTo>
                    <a:pt x="1708" y="365"/>
                    <a:pt x="1708" y="365"/>
                    <a:pt x="1708" y="365"/>
                  </a:cubicBezTo>
                  <a:cubicBezTo>
                    <a:pt x="1733" y="361"/>
                    <a:pt x="1733" y="361"/>
                    <a:pt x="1733" y="361"/>
                  </a:cubicBezTo>
                  <a:cubicBezTo>
                    <a:pt x="1733" y="361"/>
                    <a:pt x="1740" y="361"/>
                    <a:pt x="1748" y="360"/>
                  </a:cubicBezTo>
                  <a:cubicBezTo>
                    <a:pt x="1762" y="367"/>
                    <a:pt x="1762" y="367"/>
                    <a:pt x="1762" y="367"/>
                  </a:cubicBezTo>
                  <a:cubicBezTo>
                    <a:pt x="1757" y="373"/>
                    <a:pt x="1757" y="373"/>
                    <a:pt x="1757" y="373"/>
                  </a:cubicBezTo>
                  <a:cubicBezTo>
                    <a:pt x="1751" y="383"/>
                    <a:pt x="1751" y="383"/>
                    <a:pt x="1751" y="383"/>
                  </a:cubicBezTo>
                  <a:cubicBezTo>
                    <a:pt x="1760" y="393"/>
                    <a:pt x="1760" y="393"/>
                    <a:pt x="1760" y="393"/>
                  </a:cubicBezTo>
                  <a:cubicBezTo>
                    <a:pt x="1743" y="400"/>
                    <a:pt x="1743" y="400"/>
                    <a:pt x="1743" y="400"/>
                  </a:cubicBezTo>
                  <a:cubicBezTo>
                    <a:pt x="1732" y="416"/>
                    <a:pt x="1732" y="416"/>
                    <a:pt x="1732" y="416"/>
                  </a:cubicBezTo>
                  <a:cubicBezTo>
                    <a:pt x="1738" y="439"/>
                    <a:pt x="1738" y="439"/>
                    <a:pt x="1738" y="439"/>
                  </a:cubicBezTo>
                  <a:cubicBezTo>
                    <a:pt x="1753" y="452"/>
                    <a:pt x="1753" y="452"/>
                    <a:pt x="1753" y="452"/>
                  </a:cubicBezTo>
                  <a:cubicBezTo>
                    <a:pt x="1770" y="460"/>
                    <a:pt x="1770" y="460"/>
                    <a:pt x="1770" y="460"/>
                  </a:cubicBezTo>
                  <a:cubicBezTo>
                    <a:pt x="1764" y="469"/>
                    <a:pt x="1764" y="469"/>
                    <a:pt x="1764" y="469"/>
                  </a:cubicBezTo>
                  <a:cubicBezTo>
                    <a:pt x="1765" y="479"/>
                    <a:pt x="1765" y="479"/>
                    <a:pt x="1765" y="479"/>
                  </a:cubicBezTo>
                  <a:cubicBezTo>
                    <a:pt x="1751" y="493"/>
                    <a:pt x="1751" y="493"/>
                    <a:pt x="1751" y="493"/>
                  </a:cubicBezTo>
                  <a:cubicBezTo>
                    <a:pt x="1726" y="496"/>
                    <a:pt x="1726" y="496"/>
                    <a:pt x="1726" y="496"/>
                  </a:cubicBezTo>
                  <a:cubicBezTo>
                    <a:pt x="1720" y="496"/>
                    <a:pt x="1720" y="496"/>
                    <a:pt x="1720" y="496"/>
                  </a:cubicBezTo>
                  <a:cubicBezTo>
                    <a:pt x="1720" y="491"/>
                    <a:pt x="1720" y="491"/>
                    <a:pt x="1720" y="491"/>
                  </a:cubicBezTo>
                  <a:cubicBezTo>
                    <a:pt x="1698" y="484"/>
                    <a:pt x="1698" y="484"/>
                    <a:pt x="1698" y="484"/>
                  </a:cubicBezTo>
                  <a:cubicBezTo>
                    <a:pt x="1691" y="486"/>
                    <a:pt x="1691" y="486"/>
                    <a:pt x="1691" y="486"/>
                  </a:cubicBezTo>
                  <a:cubicBezTo>
                    <a:pt x="1690" y="500"/>
                    <a:pt x="1690" y="500"/>
                    <a:pt x="1690" y="500"/>
                  </a:cubicBezTo>
                  <a:cubicBezTo>
                    <a:pt x="1673" y="504"/>
                    <a:pt x="1673" y="504"/>
                    <a:pt x="1673" y="504"/>
                  </a:cubicBezTo>
                  <a:cubicBezTo>
                    <a:pt x="1661" y="500"/>
                    <a:pt x="1661" y="500"/>
                    <a:pt x="1661" y="500"/>
                  </a:cubicBezTo>
                  <a:cubicBezTo>
                    <a:pt x="1642" y="510"/>
                    <a:pt x="1642" y="510"/>
                    <a:pt x="1642" y="510"/>
                  </a:cubicBezTo>
                  <a:cubicBezTo>
                    <a:pt x="1652" y="516"/>
                    <a:pt x="1652" y="516"/>
                    <a:pt x="1652" y="516"/>
                  </a:cubicBezTo>
                  <a:cubicBezTo>
                    <a:pt x="1649" y="522"/>
                    <a:pt x="1649" y="522"/>
                    <a:pt x="1649" y="522"/>
                  </a:cubicBezTo>
                  <a:cubicBezTo>
                    <a:pt x="1646" y="533"/>
                    <a:pt x="1646" y="533"/>
                    <a:pt x="1646" y="533"/>
                  </a:cubicBezTo>
                  <a:cubicBezTo>
                    <a:pt x="1652" y="542"/>
                    <a:pt x="1652" y="542"/>
                    <a:pt x="1652" y="542"/>
                  </a:cubicBezTo>
                  <a:cubicBezTo>
                    <a:pt x="1652" y="554"/>
                    <a:pt x="1652" y="554"/>
                    <a:pt x="1652" y="554"/>
                  </a:cubicBezTo>
                  <a:cubicBezTo>
                    <a:pt x="1613" y="558"/>
                    <a:pt x="1613" y="558"/>
                    <a:pt x="1613" y="558"/>
                  </a:cubicBezTo>
                  <a:cubicBezTo>
                    <a:pt x="1592" y="567"/>
                    <a:pt x="1592" y="567"/>
                    <a:pt x="1592" y="567"/>
                  </a:cubicBezTo>
                  <a:cubicBezTo>
                    <a:pt x="1584" y="583"/>
                    <a:pt x="1584" y="583"/>
                    <a:pt x="1584" y="583"/>
                  </a:cubicBezTo>
                  <a:cubicBezTo>
                    <a:pt x="1583" y="596"/>
                    <a:pt x="1583" y="596"/>
                    <a:pt x="1583" y="596"/>
                  </a:cubicBezTo>
                  <a:cubicBezTo>
                    <a:pt x="1599" y="606"/>
                    <a:pt x="1599" y="606"/>
                    <a:pt x="1599" y="606"/>
                  </a:cubicBezTo>
                  <a:cubicBezTo>
                    <a:pt x="1608" y="619"/>
                    <a:pt x="1608" y="619"/>
                    <a:pt x="1608" y="619"/>
                  </a:cubicBezTo>
                  <a:cubicBezTo>
                    <a:pt x="1600" y="629"/>
                    <a:pt x="1600" y="629"/>
                    <a:pt x="1600" y="629"/>
                  </a:cubicBezTo>
                  <a:cubicBezTo>
                    <a:pt x="1574" y="640"/>
                    <a:pt x="1574" y="640"/>
                    <a:pt x="1574" y="640"/>
                  </a:cubicBezTo>
                  <a:cubicBezTo>
                    <a:pt x="1559" y="652"/>
                    <a:pt x="1559" y="652"/>
                    <a:pt x="1559" y="652"/>
                  </a:cubicBezTo>
                  <a:cubicBezTo>
                    <a:pt x="1584" y="662"/>
                    <a:pt x="1584" y="662"/>
                    <a:pt x="1584" y="662"/>
                  </a:cubicBezTo>
                  <a:cubicBezTo>
                    <a:pt x="1585" y="668"/>
                    <a:pt x="1585" y="668"/>
                    <a:pt x="1585" y="668"/>
                  </a:cubicBezTo>
                  <a:cubicBezTo>
                    <a:pt x="1577" y="681"/>
                    <a:pt x="1577" y="681"/>
                    <a:pt x="1577" y="681"/>
                  </a:cubicBezTo>
                  <a:cubicBezTo>
                    <a:pt x="1578" y="694"/>
                    <a:pt x="1578" y="694"/>
                    <a:pt x="1578" y="694"/>
                  </a:cubicBezTo>
                  <a:cubicBezTo>
                    <a:pt x="1553" y="702"/>
                    <a:pt x="1553" y="702"/>
                    <a:pt x="1553" y="702"/>
                  </a:cubicBezTo>
                  <a:cubicBezTo>
                    <a:pt x="1509" y="719"/>
                    <a:pt x="1509" y="719"/>
                    <a:pt x="1509" y="719"/>
                  </a:cubicBezTo>
                  <a:cubicBezTo>
                    <a:pt x="1487" y="713"/>
                    <a:pt x="1487" y="713"/>
                    <a:pt x="1487" y="713"/>
                  </a:cubicBezTo>
                  <a:cubicBezTo>
                    <a:pt x="1453" y="709"/>
                    <a:pt x="1453" y="709"/>
                    <a:pt x="1453" y="709"/>
                  </a:cubicBezTo>
                  <a:cubicBezTo>
                    <a:pt x="1397" y="708"/>
                    <a:pt x="1397" y="708"/>
                    <a:pt x="1397" y="708"/>
                  </a:cubicBezTo>
                  <a:cubicBezTo>
                    <a:pt x="1381" y="711"/>
                    <a:pt x="1381" y="711"/>
                    <a:pt x="1381" y="711"/>
                  </a:cubicBezTo>
                  <a:cubicBezTo>
                    <a:pt x="1345" y="724"/>
                    <a:pt x="1345" y="724"/>
                    <a:pt x="1345" y="724"/>
                  </a:cubicBezTo>
                  <a:cubicBezTo>
                    <a:pt x="1337" y="722"/>
                    <a:pt x="1337" y="722"/>
                    <a:pt x="1337" y="722"/>
                  </a:cubicBezTo>
                  <a:cubicBezTo>
                    <a:pt x="1333" y="719"/>
                    <a:pt x="1333" y="719"/>
                    <a:pt x="1333" y="719"/>
                  </a:cubicBezTo>
                  <a:cubicBezTo>
                    <a:pt x="1304" y="723"/>
                    <a:pt x="1304" y="723"/>
                    <a:pt x="1304" y="723"/>
                  </a:cubicBezTo>
                  <a:cubicBezTo>
                    <a:pt x="1245" y="726"/>
                    <a:pt x="1245" y="726"/>
                    <a:pt x="1245" y="726"/>
                  </a:cubicBezTo>
                  <a:cubicBezTo>
                    <a:pt x="1231" y="737"/>
                    <a:pt x="1231" y="737"/>
                    <a:pt x="1231" y="737"/>
                  </a:cubicBezTo>
                  <a:cubicBezTo>
                    <a:pt x="1216" y="741"/>
                    <a:pt x="1216" y="741"/>
                    <a:pt x="1216" y="741"/>
                  </a:cubicBezTo>
                  <a:cubicBezTo>
                    <a:pt x="1215" y="755"/>
                    <a:pt x="1215" y="755"/>
                    <a:pt x="1215" y="755"/>
                  </a:cubicBezTo>
                  <a:cubicBezTo>
                    <a:pt x="1200" y="756"/>
                    <a:pt x="1200" y="756"/>
                    <a:pt x="1200" y="756"/>
                  </a:cubicBezTo>
                  <a:cubicBezTo>
                    <a:pt x="1175" y="770"/>
                    <a:pt x="1175" y="770"/>
                    <a:pt x="1175" y="770"/>
                  </a:cubicBezTo>
                  <a:cubicBezTo>
                    <a:pt x="1167" y="779"/>
                    <a:pt x="1167" y="779"/>
                    <a:pt x="1167" y="779"/>
                  </a:cubicBezTo>
                  <a:cubicBezTo>
                    <a:pt x="1159" y="787"/>
                    <a:pt x="1159" y="787"/>
                    <a:pt x="1159" y="787"/>
                  </a:cubicBezTo>
                  <a:cubicBezTo>
                    <a:pt x="1149" y="799"/>
                    <a:pt x="1149" y="799"/>
                    <a:pt x="1149" y="799"/>
                  </a:cubicBezTo>
                  <a:cubicBezTo>
                    <a:pt x="1147" y="821"/>
                    <a:pt x="1147" y="821"/>
                    <a:pt x="1147" y="821"/>
                  </a:cubicBezTo>
                  <a:cubicBezTo>
                    <a:pt x="1125" y="829"/>
                    <a:pt x="1125" y="829"/>
                    <a:pt x="1125" y="829"/>
                  </a:cubicBezTo>
                  <a:cubicBezTo>
                    <a:pt x="1105" y="838"/>
                    <a:pt x="1105" y="838"/>
                    <a:pt x="1105" y="838"/>
                  </a:cubicBezTo>
                  <a:cubicBezTo>
                    <a:pt x="1083" y="852"/>
                    <a:pt x="1083" y="852"/>
                    <a:pt x="1083" y="852"/>
                  </a:cubicBezTo>
                  <a:cubicBezTo>
                    <a:pt x="1080" y="867"/>
                    <a:pt x="1080" y="867"/>
                    <a:pt x="1080" y="867"/>
                  </a:cubicBezTo>
                  <a:cubicBezTo>
                    <a:pt x="1048" y="883"/>
                    <a:pt x="1048" y="883"/>
                    <a:pt x="1048" y="883"/>
                  </a:cubicBezTo>
                  <a:cubicBezTo>
                    <a:pt x="1048" y="896"/>
                    <a:pt x="1048" y="896"/>
                    <a:pt x="1048" y="896"/>
                  </a:cubicBezTo>
                  <a:cubicBezTo>
                    <a:pt x="1032" y="906"/>
                    <a:pt x="1032" y="906"/>
                    <a:pt x="1032" y="906"/>
                  </a:cubicBezTo>
                  <a:cubicBezTo>
                    <a:pt x="1029" y="916"/>
                    <a:pt x="1029" y="916"/>
                    <a:pt x="1029" y="916"/>
                  </a:cubicBezTo>
                  <a:cubicBezTo>
                    <a:pt x="1013" y="927"/>
                    <a:pt x="1013" y="927"/>
                    <a:pt x="1013" y="927"/>
                  </a:cubicBezTo>
                  <a:cubicBezTo>
                    <a:pt x="990" y="945"/>
                    <a:pt x="990" y="945"/>
                    <a:pt x="990" y="945"/>
                  </a:cubicBezTo>
                  <a:cubicBezTo>
                    <a:pt x="974" y="952"/>
                    <a:pt x="974" y="952"/>
                    <a:pt x="974" y="952"/>
                  </a:cubicBezTo>
                  <a:cubicBezTo>
                    <a:pt x="948" y="957"/>
                    <a:pt x="948" y="957"/>
                    <a:pt x="948" y="957"/>
                  </a:cubicBezTo>
                  <a:cubicBezTo>
                    <a:pt x="919" y="969"/>
                    <a:pt x="919" y="969"/>
                    <a:pt x="919" y="969"/>
                  </a:cubicBezTo>
                  <a:cubicBezTo>
                    <a:pt x="903" y="981"/>
                    <a:pt x="903" y="981"/>
                    <a:pt x="903" y="981"/>
                  </a:cubicBezTo>
                  <a:cubicBezTo>
                    <a:pt x="883" y="984"/>
                    <a:pt x="883" y="984"/>
                    <a:pt x="883" y="984"/>
                  </a:cubicBezTo>
                  <a:cubicBezTo>
                    <a:pt x="865" y="990"/>
                    <a:pt x="865" y="990"/>
                    <a:pt x="865" y="990"/>
                  </a:cubicBezTo>
                  <a:cubicBezTo>
                    <a:pt x="852" y="993"/>
                    <a:pt x="852" y="993"/>
                    <a:pt x="852" y="993"/>
                  </a:cubicBezTo>
                  <a:cubicBezTo>
                    <a:pt x="847" y="1001"/>
                    <a:pt x="847" y="1001"/>
                    <a:pt x="847" y="1001"/>
                  </a:cubicBezTo>
                  <a:cubicBezTo>
                    <a:pt x="846" y="1009"/>
                    <a:pt x="846" y="1009"/>
                    <a:pt x="846" y="1009"/>
                  </a:cubicBezTo>
                  <a:cubicBezTo>
                    <a:pt x="835" y="1020"/>
                    <a:pt x="835" y="1020"/>
                    <a:pt x="835" y="1020"/>
                  </a:cubicBezTo>
                  <a:cubicBezTo>
                    <a:pt x="821" y="1026"/>
                    <a:pt x="821" y="1026"/>
                    <a:pt x="821" y="1026"/>
                  </a:cubicBezTo>
                  <a:cubicBezTo>
                    <a:pt x="814" y="1028"/>
                    <a:pt x="814" y="1028"/>
                    <a:pt x="814" y="1028"/>
                  </a:cubicBezTo>
                  <a:cubicBezTo>
                    <a:pt x="803" y="1040"/>
                    <a:pt x="803" y="1040"/>
                    <a:pt x="803" y="1040"/>
                  </a:cubicBezTo>
                  <a:cubicBezTo>
                    <a:pt x="799" y="1051"/>
                    <a:pt x="799" y="1051"/>
                    <a:pt x="799" y="1051"/>
                  </a:cubicBezTo>
                  <a:cubicBezTo>
                    <a:pt x="796" y="1061"/>
                    <a:pt x="796" y="1061"/>
                    <a:pt x="796" y="1061"/>
                  </a:cubicBezTo>
                  <a:cubicBezTo>
                    <a:pt x="769" y="1067"/>
                    <a:pt x="769" y="1067"/>
                    <a:pt x="769" y="1067"/>
                  </a:cubicBezTo>
                  <a:cubicBezTo>
                    <a:pt x="744" y="1055"/>
                    <a:pt x="744" y="1055"/>
                    <a:pt x="744" y="1055"/>
                  </a:cubicBezTo>
                  <a:cubicBezTo>
                    <a:pt x="743" y="1055"/>
                    <a:pt x="731" y="1054"/>
                    <a:pt x="724" y="1054"/>
                  </a:cubicBezTo>
                  <a:cubicBezTo>
                    <a:pt x="716" y="1055"/>
                    <a:pt x="705" y="1061"/>
                    <a:pt x="677" y="1063"/>
                  </a:cubicBezTo>
                  <a:cubicBezTo>
                    <a:pt x="675" y="1063"/>
                    <a:pt x="672" y="1064"/>
                    <a:pt x="670" y="1064"/>
                  </a:cubicBezTo>
                  <a:cubicBezTo>
                    <a:pt x="649" y="1064"/>
                    <a:pt x="649" y="1052"/>
                    <a:pt x="649" y="1051"/>
                  </a:cubicBezTo>
                  <a:cubicBezTo>
                    <a:pt x="649" y="1050"/>
                    <a:pt x="644" y="1041"/>
                    <a:pt x="643" y="1039"/>
                  </a:cubicBezTo>
                  <a:cubicBezTo>
                    <a:pt x="642" y="1038"/>
                    <a:pt x="640" y="1024"/>
                    <a:pt x="640" y="1021"/>
                  </a:cubicBezTo>
                  <a:cubicBezTo>
                    <a:pt x="641" y="1019"/>
                    <a:pt x="637" y="1007"/>
                    <a:pt x="638" y="1004"/>
                  </a:cubicBezTo>
                  <a:cubicBezTo>
                    <a:pt x="638" y="1000"/>
                    <a:pt x="629" y="990"/>
                    <a:pt x="629" y="989"/>
                  </a:cubicBezTo>
                  <a:cubicBezTo>
                    <a:pt x="637" y="976"/>
                    <a:pt x="637" y="976"/>
                    <a:pt x="637" y="976"/>
                  </a:cubicBezTo>
                  <a:cubicBezTo>
                    <a:pt x="636" y="975"/>
                    <a:pt x="621" y="967"/>
                    <a:pt x="621" y="964"/>
                  </a:cubicBezTo>
                  <a:cubicBezTo>
                    <a:pt x="622" y="961"/>
                    <a:pt x="603" y="956"/>
                    <a:pt x="585" y="954"/>
                  </a:cubicBezTo>
                  <a:cubicBezTo>
                    <a:pt x="568" y="953"/>
                    <a:pt x="561" y="950"/>
                    <a:pt x="551" y="943"/>
                  </a:cubicBezTo>
                  <a:cubicBezTo>
                    <a:pt x="548" y="942"/>
                    <a:pt x="547" y="941"/>
                    <a:pt x="545" y="941"/>
                  </a:cubicBezTo>
                  <a:cubicBezTo>
                    <a:pt x="540" y="941"/>
                    <a:pt x="538" y="949"/>
                    <a:pt x="522" y="951"/>
                  </a:cubicBezTo>
                  <a:cubicBezTo>
                    <a:pt x="513" y="952"/>
                    <a:pt x="507" y="952"/>
                    <a:pt x="502" y="952"/>
                  </a:cubicBezTo>
                  <a:cubicBezTo>
                    <a:pt x="494" y="952"/>
                    <a:pt x="488" y="951"/>
                    <a:pt x="482" y="949"/>
                  </a:cubicBezTo>
                  <a:cubicBezTo>
                    <a:pt x="478" y="948"/>
                    <a:pt x="467" y="947"/>
                    <a:pt x="455" y="947"/>
                  </a:cubicBezTo>
                  <a:cubicBezTo>
                    <a:pt x="452" y="947"/>
                    <a:pt x="449" y="947"/>
                    <a:pt x="446" y="947"/>
                  </a:cubicBezTo>
                  <a:cubicBezTo>
                    <a:pt x="443" y="947"/>
                    <a:pt x="440" y="947"/>
                    <a:pt x="437" y="947"/>
                  </a:cubicBezTo>
                  <a:cubicBezTo>
                    <a:pt x="426" y="947"/>
                    <a:pt x="417" y="947"/>
                    <a:pt x="414" y="946"/>
                  </a:cubicBezTo>
                  <a:cubicBezTo>
                    <a:pt x="408" y="944"/>
                    <a:pt x="401" y="944"/>
                    <a:pt x="392" y="944"/>
                  </a:cubicBezTo>
                  <a:cubicBezTo>
                    <a:pt x="389" y="944"/>
                    <a:pt x="385" y="944"/>
                    <a:pt x="381" y="944"/>
                  </a:cubicBezTo>
                  <a:cubicBezTo>
                    <a:pt x="368" y="944"/>
                    <a:pt x="384" y="929"/>
                    <a:pt x="382" y="927"/>
                  </a:cubicBezTo>
                  <a:cubicBezTo>
                    <a:pt x="380" y="924"/>
                    <a:pt x="386" y="917"/>
                    <a:pt x="383" y="912"/>
                  </a:cubicBezTo>
                  <a:cubicBezTo>
                    <a:pt x="380" y="906"/>
                    <a:pt x="385" y="900"/>
                    <a:pt x="389" y="897"/>
                  </a:cubicBezTo>
                  <a:cubicBezTo>
                    <a:pt x="393" y="894"/>
                    <a:pt x="392" y="886"/>
                    <a:pt x="392" y="886"/>
                  </a:cubicBezTo>
                  <a:cubicBezTo>
                    <a:pt x="393" y="883"/>
                    <a:pt x="394" y="869"/>
                    <a:pt x="394" y="865"/>
                  </a:cubicBezTo>
                  <a:cubicBezTo>
                    <a:pt x="393" y="861"/>
                    <a:pt x="386" y="855"/>
                    <a:pt x="381" y="848"/>
                  </a:cubicBezTo>
                  <a:cubicBezTo>
                    <a:pt x="377" y="841"/>
                    <a:pt x="381" y="841"/>
                    <a:pt x="378" y="838"/>
                  </a:cubicBezTo>
                  <a:cubicBezTo>
                    <a:pt x="376" y="835"/>
                    <a:pt x="364" y="824"/>
                    <a:pt x="364" y="823"/>
                  </a:cubicBezTo>
                  <a:cubicBezTo>
                    <a:pt x="392" y="808"/>
                    <a:pt x="392" y="808"/>
                    <a:pt x="392" y="808"/>
                  </a:cubicBezTo>
                  <a:cubicBezTo>
                    <a:pt x="371" y="791"/>
                    <a:pt x="371" y="791"/>
                    <a:pt x="371" y="791"/>
                  </a:cubicBezTo>
                  <a:cubicBezTo>
                    <a:pt x="375" y="783"/>
                    <a:pt x="375" y="783"/>
                    <a:pt x="375" y="783"/>
                  </a:cubicBezTo>
                  <a:cubicBezTo>
                    <a:pt x="400" y="755"/>
                    <a:pt x="400" y="755"/>
                    <a:pt x="400" y="755"/>
                  </a:cubicBezTo>
                  <a:cubicBezTo>
                    <a:pt x="413" y="731"/>
                    <a:pt x="413" y="731"/>
                    <a:pt x="413" y="731"/>
                  </a:cubicBezTo>
                  <a:cubicBezTo>
                    <a:pt x="434" y="696"/>
                    <a:pt x="434" y="696"/>
                    <a:pt x="434" y="696"/>
                  </a:cubicBezTo>
                  <a:cubicBezTo>
                    <a:pt x="427" y="684"/>
                    <a:pt x="427" y="684"/>
                    <a:pt x="427" y="684"/>
                  </a:cubicBezTo>
                  <a:cubicBezTo>
                    <a:pt x="427" y="684"/>
                    <a:pt x="424" y="680"/>
                    <a:pt x="423" y="671"/>
                  </a:cubicBezTo>
                  <a:cubicBezTo>
                    <a:pt x="423" y="668"/>
                    <a:pt x="423" y="667"/>
                    <a:pt x="421" y="665"/>
                  </a:cubicBezTo>
                  <a:cubicBezTo>
                    <a:pt x="418" y="662"/>
                    <a:pt x="413" y="661"/>
                    <a:pt x="411" y="655"/>
                  </a:cubicBezTo>
                  <a:cubicBezTo>
                    <a:pt x="410" y="649"/>
                    <a:pt x="399" y="648"/>
                    <a:pt x="392" y="648"/>
                  </a:cubicBezTo>
                  <a:cubicBezTo>
                    <a:pt x="387" y="648"/>
                    <a:pt x="367" y="642"/>
                    <a:pt x="356" y="638"/>
                  </a:cubicBezTo>
                  <a:cubicBezTo>
                    <a:pt x="345" y="635"/>
                    <a:pt x="340" y="623"/>
                    <a:pt x="339" y="618"/>
                  </a:cubicBezTo>
                  <a:cubicBezTo>
                    <a:pt x="338" y="613"/>
                    <a:pt x="341" y="595"/>
                    <a:pt x="341" y="594"/>
                  </a:cubicBezTo>
                  <a:cubicBezTo>
                    <a:pt x="341" y="594"/>
                    <a:pt x="351" y="586"/>
                    <a:pt x="352" y="584"/>
                  </a:cubicBezTo>
                  <a:cubicBezTo>
                    <a:pt x="352" y="582"/>
                    <a:pt x="353" y="574"/>
                    <a:pt x="350" y="574"/>
                  </a:cubicBezTo>
                  <a:cubicBezTo>
                    <a:pt x="348" y="574"/>
                    <a:pt x="341" y="574"/>
                    <a:pt x="334" y="574"/>
                  </a:cubicBezTo>
                  <a:cubicBezTo>
                    <a:pt x="328" y="574"/>
                    <a:pt x="322" y="574"/>
                    <a:pt x="321" y="574"/>
                  </a:cubicBezTo>
                  <a:cubicBezTo>
                    <a:pt x="320" y="574"/>
                    <a:pt x="292" y="574"/>
                    <a:pt x="259" y="574"/>
                  </a:cubicBezTo>
                  <a:cubicBezTo>
                    <a:pt x="226" y="574"/>
                    <a:pt x="188" y="574"/>
                    <a:pt x="173" y="573"/>
                  </a:cubicBezTo>
                  <a:cubicBezTo>
                    <a:pt x="142" y="572"/>
                    <a:pt x="146" y="569"/>
                    <a:pt x="146" y="568"/>
                  </a:cubicBezTo>
                  <a:cubicBezTo>
                    <a:pt x="143" y="538"/>
                    <a:pt x="143" y="538"/>
                    <a:pt x="143" y="538"/>
                  </a:cubicBezTo>
                  <a:cubicBezTo>
                    <a:pt x="143" y="537"/>
                    <a:pt x="140" y="518"/>
                    <a:pt x="137" y="514"/>
                  </a:cubicBezTo>
                  <a:cubicBezTo>
                    <a:pt x="133" y="510"/>
                    <a:pt x="101" y="498"/>
                    <a:pt x="100" y="498"/>
                  </a:cubicBezTo>
                  <a:cubicBezTo>
                    <a:pt x="141" y="496"/>
                    <a:pt x="141" y="496"/>
                    <a:pt x="141" y="496"/>
                  </a:cubicBezTo>
                  <a:cubicBezTo>
                    <a:pt x="136" y="474"/>
                    <a:pt x="136" y="474"/>
                    <a:pt x="136" y="474"/>
                  </a:cubicBezTo>
                  <a:cubicBezTo>
                    <a:pt x="136" y="473"/>
                    <a:pt x="127" y="453"/>
                    <a:pt x="119" y="447"/>
                  </a:cubicBezTo>
                  <a:cubicBezTo>
                    <a:pt x="110" y="440"/>
                    <a:pt x="121" y="428"/>
                    <a:pt x="121" y="428"/>
                  </a:cubicBezTo>
                  <a:cubicBezTo>
                    <a:pt x="116" y="414"/>
                    <a:pt x="116" y="414"/>
                    <a:pt x="116" y="414"/>
                  </a:cubicBezTo>
                  <a:cubicBezTo>
                    <a:pt x="93" y="409"/>
                    <a:pt x="93" y="409"/>
                    <a:pt x="93" y="409"/>
                  </a:cubicBezTo>
                  <a:cubicBezTo>
                    <a:pt x="96" y="403"/>
                    <a:pt x="96" y="403"/>
                    <a:pt x="96" y="403"/>
                  </a:cubicBezTo>
                  <a:cubicBezTo>
                    <a:pt x="113" y="395"/>
                    <a:pt x="113" y="395"/>
                    <a:pt x="113" y="395"/>
                  </a:cubicBezTo>
                  <a:cubicBezTo>
                    <a:pt x="132" y="389"/>
                    <a:pt x="132" y="389"/>
                    <a:pt x="132" y="389"/>
                  </a:cubicBezTo>
                  <a:cubicBezTo>
                    <a:pt x="136" y="378"/>
                    <a:pt x="136" y="378"/>
                    <a:pt x="136" y="378"/>
                  </a:cubicBezTo>
                  <a:cubicBezTo>
                    <a:pt x="142" y="369"/>
                    <a:pt x="142" y="369"/>
                    <a:pt x="142" y="369"/>
                  </a:cubicBezTo>
                  <a:cubicBezTo>
                    <a:pt x="156" y="361"/>
                    <a:pt x="156" y="361"/>
                    <a:pt x="156" y="361"/>
                  </a:cubicBezTo>
                  <a:cubicBezTo>
                    <a:pt x="173" y="347"/>
                    <a:pt x="173" y="347"/>
                    <a:pt x="173" y="347"/>
                  </a:cubicBezTo>
                  <a:cubicBezTo>
                    <a:pt x="185" y="338"/>
                    <a:pt x="185" y="338"/>
                    <a:pt x="185" y="338"/>
                  </a:cubicBezTo>
                  <a:cubicBezTo>
                    <a:pt x="195" y="323"/>
                    <a:pt x="195" y="323"/>
                    <a:pt x="195" y="323"/>
                  </a:cubicBezTo>
                  <a:cubicBezTo>
                    <a:pt x="192" y="313"/>
                    <a:pt x="192" y="313"/>
                    <a:pt x="192" y="313"/>
                  </a:cubicBezTo>
                  <a:cubicBezTo>
                    <a:pt x="188" y="305"/>
                    <a:pt x="188" y="305"/>
                    <a:pt x="188" y="305"/>
                  </a:cubicBezTo>
                  <a:cubicBezTo>
                    <a:pt x="184" y="296"/>
                    <a:pt x="184" y="296"/>
                    <a:pt x="184" y="296"/>
                  </a:cubicBezTo>
                  <a:cubicBezTo>
                    <a:pt x="178" y="291"/>
                    <a:pt x="178" y="291"/>
                    <a:pt x="178" y="291"/>
                  </a:cubicBezTo>
                  <a:cubicBezTo>
                    <a:pt x="172" y="290"/>
                    <a:pt x="172" y="290"/>
                    <a:pt x="172" y="290"/>
                  </a:cubicBezTo>
                  <a:cubicBezTo>
                    <a:pt x="169" y="285"/>
                    <a:pt x="169" y="285"/>
                    <a:pt x="169" y="285"/>
                  </a:cubicBezTo>
                  <a:cubicBezTo>
                    <a:pt x="168" y="274"/>
                    <a:pt x="168" y="274"/>
                    <a:pt x="168" y="274"/>
                  </a:cubicBezTo>
                  <a:cubicBezTo>
                    <a:pt x="173" y="270"/>
                    <a:pt x="173" y="270"/>
                    <a:pt x="173" y="270"/>
                  </a:cubicBezTo>
                  <a:cubicBezTo>
                    <a:pt x="191" y="259"/>
                    <a:pt x="191" y="259"/>
                    <a:pt x="191" y="259"/>
                  </a:cubicBezTo>
                  <a:cubicBezTo>
                    <a:pt x="187" y="250"/>
                    <a:pt x="187" y="250"/>
                    <a:pt x="187" y="250"/>
                  </a:cubicBezTo>
                  <a:cubicBezTo>
                    <a:pt x="162" y="236"/>
                    <a:pt x="162" y="236"/>
                    <a:pt x="162" y="236"/>
                  </a:cubicBezTo>
                  <a:cubicBezTo>
                    <a:pt x="141" y="237"/>
                    <a:pt x="141" y="237"/>
                    <a:pt x="141" y="237"/>
                  </a:cubicBezTo>
                  <a:cubicBezTo>
                    <a:pt x="121" y="231"/>
                    <a:pt x="121" y="231"/>
                    <a:pt x="121" y="231"/>
                  </a:cubicBezTo>
                  <a:cubicBezTo>
                    <a:pt x="19" y="231"/>
                    <a:pt x="19" y="231"/>
                    <a:pt x="19" y="231"/>
                  </a:cubicBezTo>
                  <a:cubicBezTo>
                    <a:pt x="8" y="229"/>
                    <a:pt x="8" y="229"/>
                    <a:pt x="8" y="229"/>
                  </a:cubicBezTo>
                  <a:cubicBezTo>
                    <a:pt x="12" y="218"/>
                    <a:pt x="12" y="218"/>
                    <a:pt x="12" y="218"/>
                  </a:cubicBezTo>
                  <a:cubicBezTo>
                    <a:pt x="14" y="200"/>
                    <a:pt x="14" y="200"/>
                    <a:pt x="14" y="200"/>
                  </a:cubicBezTo>
                  <a:cubicBezTo>
                    <a:pt x="9" y="196"/>
                    <a:pt x="9" y="196"/>
                    <a:pt x="9" y="196"/>
                  </a:cubicBezTo>
                  <a:cubicBezTo>
                    <a:pt x="5" y="176"/>
                    <a:pt x="5" y="176"/>
                    <a:pt x="5" y="176"/>
                  </a:cubicBezTo>
                  <a:cubicBezTo>
                    <a:pt x="7" y="165"/>
                    <a:pt x="7" y="165"/>
                    <a:pt x="7" y="165"/>
                  </a:cubicBezTo>
                  <a:cubicBezTo>
                    <a:pt x="3" y="155"/>
                    <a:pt x="3" y="155"/>
                    <a:pt x="3" y="155"/>
                  </a:cubicBezTo>
                  <a:cubicBezTo>
                    <a:pt x="8" y="142"/>
                    <a:pt x="8" y="142"/>
                    <a:pt x="8" y="142"/>
                  </a:cubicBezTo>
                  <a:cubicBezTo>
                    <a:pt x="0" y="130"/>
                    <a:pt x="0" y="130"/>
                    <a:pt x="0" y="130"/>
                  </a:cubicBezTo>
                  <a:cubicBezTo>
                    <a:pt x="8" y="121"/>
                    <a:pt x="8" y="121"/>
                    <a:pt x="8" y="121"/>
                  </a:cubicBezTo>
                  <a:cubicBezTo>
                    <a:pt x="9" y="112"/>
                    <a:pt x="9" y="112"/>
                    <a:pt x="9" y="112"/>
                  </a:cubicBezTo>
                  <a:cubicBezTo>
                    <a:pt x="13" y="102"/>
                    <a:pt x="13" y="102"/>
                    <a:pt x="13" y="102"/>
                  </a:cubicBezTo>
                  <a:cubicBezTo>
                    <a:pt x="7" y="97"/>
                    <a:pt x="7" y="97"/>
                    <a:pt x="7" y="97"/>
                  </a:cubicBezTo>
                  <a:cubicBezTo>
                    <a:pt x="2" y="92"/>
                    <a:pt x="2" y="92"/>
                    <a:pt x="2" y="92"/>
                  </a:cubicBezTo>
                  <a:cubicBezTo>
                    <a:pt x="363" y="87"/>
                    <a:pt x="363" y="87"/>
                    <a:pt x="363" y="87"/>
                  </a:cubicBezTo>
                  <a:cubicBezTo>
                    <a:pt x="370" y="76"/>
                    <a:pt x="370" y="76"/>
                    <a:pt x="370" y="76"/>
                  </a:cubicBezTo>
                  <a:cubicBezTo>
                    <a:pt x="369" y="69"/>
                    <a:pt x="369" y="69"/>
                    <a:pt x="369" y="69"/>
                  </a:cubicBezTo>
                  <a:cubicBezTo>
                    <a:pt x="380" y="61"/>
                    <a:pt x="380" y="61"/>
                    <a:pt x="380" y="61"/>
                  </a:cubicBezTo>
                  <a:cubicBezTo>
                    <a:pt x="381" y="60"/>
                    <a:pt x="386" y="46"/>
                    <a:pt x="383" y="43"/>
                  </a:cubicBezTo>
                  <a:cubicBezTo>
                    <a:pt x="380" y="40"/>
                    <a:pt x="375" y="31"/>
                    <a:pt x="383" y="27"/>
                  </a:cubicBezTo>
                  <a:cubicBezTo>
                    <a:pt x="391" y="23"/>
                    <a:pt x="401" y="12"/>
                    <a:pt x="399" y="9"/>
                  </a:cubicBezTo>
                  <a:cubicBezTo>
                    <a:pt x="398" y="8"/>
                    <a:pt x="405" y="4"/>
                    <a:pt x="412" y="0"/>
                  </a:cubicBez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8" name="Freeform 1015"/>
            <p:cNvSpPr>
              <a:spLocks/>
            </p:cNvSpPr>
            <p:nvPr/>
          </p:nvSpPr>
          <p:spPr bwMode="auto">
            <a:xfrm>
              <a:off x="13143691" y="-410765"/>
              <a:ext cx="36513" cy="95250"/>
            </a:xfrm>
            <a:custGeom>
              <a:avLst/>
              <a:gdLst>
                <a:gd name="T0" fmla="*/ 21 w 23"/>
                <a:gd name="T1" fmla="*/ 0 h 60"/>
                <a:gd name="T2" fmla="*/ 23 w 23"/>
                <a:gd name="T3" fmla="*/ 55 h 60"/>
                <a:gd name="T4" fmla="*/ 2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2" y="60"/>
                  </a:lnTo>
                  <a:lnTo>
                    <a:pt x="0" y="5"/>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9" name="Freeform 1016"/>
            <p:cNvSpPr>
              <a:spLocks/>
            </p:cNvSpPr>
            <p:nvPr/>
          </p:nvSpPr>
          <p:spPr bwMode="auto">
            <a:xfrm>
              <a:off x="13111941" y="-418702"/>
              <a:ext cx="34925" cy="103188"/>
            </a:xfrm>
            <a:custGeom>
              <a:avLst/>
              <a:gdLst>
                <a:gd name="T0" fmla="*/ 20 w 22"/>
                <a:gd name="T1" fmla="*/ 10 h 65"/>
                <a:gd name="T2" fmla="*/ 22 w 22"/>
                <a:gd name="T3" fmla="*/ 65 h 65"/>
                <a:gd name="T4" fmla="*/ 2 w 22"/>
                <a:gd name="T5" fmla="*/ 55 h 65"/>
                <a:gd name="T6" fmla="*/ 0 w 22"/>
                <a:gd name="T7" fmla="*/ 0 h 65"/>
                <a:gd name="T8" fmla="*/ 20 w 22"/>
                <a:gd name="T9" fmla="*/ 10 h 65"/>
              </a:gdLst>
              <a:ahLst/>
              <a:cxnLst>
                <a:cxn ang="0">
                  <a:pos x="T0" y="T1"/>
                </a:cxn>
                <a:cxn ang="0">
                  <a:pos x="T2" y="T3"/>
                </a:cxn>
                <a:cxn ang="0">
                  <a:pos x="T4" y="T5"/>
                </a:cxn>
                <a:cxn ang="0">
                  <a:pos x="T6" y="T7"/>
                </a:cxn>
                <a:cxn ang="0">
                  <a:pos x="T8" y="T9"/>
                </a:cxn>
              </a:cxnLst>
              <a:rect l="0" t="0" r="r" b="b"/>
              <a:pathLst>
                <a:path w="22" h="65">
                  <a:moveTo>
                    <a:pt x="20" y="10"/>
                  </a:moveTo>
                  <a:lnTo>
                    <a:pt x="22" y="65"/>
                  </a:lnTo>
                  <a:lnTo>
                    <a:pt x="2" y="55"/>
                  </a:lnTo>
                  <a:lnTo>
                    <a:pt x="0" y="0"/>
                  </a:lnTo>
                  <a:lnTo>
                    <a:pt x="20"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0" name="Freeform 1017"/>
            <p:cNvSpPr>
              <a:spLocks/>
            </p:cNvSpPr>
            <p:nvPr/>
          </p:nvSpPr>
          <p:spPr bwMode="auto">
            <a:xfrm>
              <a:off x="14412103" y="-434577"/>
              <a:ext cx="33338" cy="87313"/>
            </a:xfrm>
            <a:custGeom>
              <a:avLst/>
              <a:gdLst>
                <a:gd name="T0" fmla="*/ 19 w 21"/>
                <a:gd name="T1" fmla="*/ 0 h 55"/>
                <a:gd name="T2" fmla="*/ 21 w 21"/>
                <a:gd name="T3" fmla="*/ 55 h 55"/>
                <a:gd name="T4" fmla="*/ 2 w 21"/>
                <a:gd name="T5" fmla="*/ 55 h 55"/>
                <a:gd name="T6" fmla="*/ 0 w 21"/>
                <a:gd name="T7" fmla="*/ 0 h 55"/>
                <a:gd name="T8" fmla="*/ 19 w 21"/>
                <a:gd name="T9" fmla="*/ 0 h 55"/>
              </a:gdLst>
              <a:ahLst/>
              <a:cxnLst>
                <a:cxn ang="0">
                  <a:pos x="T0" y="T1"/>
                </a:cxn>
                <a:cxn ang="0">
                  <a:pos x="T2" y="T3"/>
                </a:cxn>
                <a:cxn ang="0">
                  <a:pos x="T4" y="T5"/>
                </a:cxn>
                <a:cxn ang="0">
                  <a:pos x="T6" y="T7"/>
                </a:cxn>
                <a:cxn ang="0">
                  <a:pos x="T8" y="T9"/>
                </a:cxn>
              </a:cxnLst>
              <a:rect l="0" t="0" r="r" b="b"/>
              <a:pathLst>
                <a:path w="21" h="55">
                  <a:moveTo>
                    <a:pt x="19" y="0"/>
                  </a:moveTo>
                  <a:lnTo>
                    <a:pt x="21" y="55"/>
                  </a:lnTo>
                  <a:lnTo>
                    <a:pt x="2" y="55"/>
                  </a:lnTo>
                  <a:lnTo>
                    <a:pt x="0" y="0"/>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1" name="Freeform 1018"/>
            <p:cNvSpPr>
              <a:spLocks/>
            </p:cNvSpPr>
            <p:nvPr/>
          </p:nvSpPr>
          <p:spPr bwMode="auto">
            <a:xfrm>
              <a:off x="14394641" y="-434577"/>
              <a:ext cx="20638" cy="92075"/>
            </a:xfrm>
            <a:custGeom>
              <a:avLst/>
              <a:gdLst>
                <a:gd name="T0" fmla="*/ 11 w 13"/>
                <a:gd name="T1" fmla="*/ 0 h 58"/>
                <a:gd name="T2" fmla="*/ 13 w 13"/>
                <a:gd name="T3" fmla="*/ 55 h 58"/>
                <a:gd name="T4" fmla="*/ 2 w 13"/>
                <a:gd name="T5" fmla="*/ 58 h 58"/>
                <a:gd name="T6" fmla="*/ 0 w 13"/>
                <a:gd name="T7" fmla="*/ 3 h 58"/>
                <a:gd name="T8" fmla="*/ 11 w 13"/>
                <a:gd name="T9" fmla="*/ 0 h 58"/>
              </a:gdLst>
              <a:ahLst/>
              <a:cxnLst>
                <a:cxn ang="0">
                  <a:pos x="T0" y="T1"/>
                </a:cxn>
                <a:cxn ang="0">
                  <a:pos x="T2" y="T3"/>
                </a:cxn>
                <a:cxn ang="0">
                  <a:pos x="T4" y="T5"/>
                </a:cxn>
                <a:cxn ang="0">
                  <a:pos x="T6" y="T7"/>
                </a:cxn>
                <a:cxn ang="0">
                  <a:pos x="T8" y="T9"/>
                </a:cxn>
              </a:cxnLst>
              <a:rect l="0" t="0" r="r" b="b"/>
              <a:pathLst>
                <a:path w="13" h="58">
                  <a:moveTo>
                    <a:pt x="11" y="0"/>
                  </a:moveTo>
                  <a:lnTo>
                    <a:pt x="13" y="55"/>
                  </a:lnTo>
                  <a:lnTo>
                    <a:pt x="2" y="58"/>
                  </a:lnTo>
                  <a:lnTo>
                    <a:pt x="0" y="3"/>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2" name="Freeform 1019"/>
            <p:cNvSpPr>
              <a:spLocks/>
            </p:cNvSpPr>
            <p:nvPr/>
          </p:nvSpPr>
          <p:spPr bwMode="auto">
            <a:xfrm>
              <a:off x="13777103" y="-412352"/>
              <a:ext cx="7938" cy="98425"/>
            </a:xfrm>
            <a:custGeom>
              <a:avLst/>
              <a:gdLst>
                <a:gd name="T0" fmla="*/ 4 w 5"/>
                <a:gd name="T1" fmla="*/ 0 h 62"/>
                <a:gd name="T2" fmla="*/ 5 w 5"/>
                <a:gd name="T3" fmla="*/ 55 h 62"/>
                <a:gd name="T4" fmla="*/ 1 w 5"/>
                <a:gd name="T5" fmla="*/ 62 h 62"/>
                <a:gd name="T6" fmla="*/ 0 w 5"/>
                <a:gd name="T7" fmla="*/ 7 h 62"/>
                <a:gd name="T8" fmla="*/ 4 w 5"/>
                <a:gd name="T9" fmla="*/ 0 h 62"/>
              </a:gdLst>
              <a:ahLst/>
              <a:cxnLst>
                <a:cxn ang="0">
                  <a:pos x="T0" y="T1"/>
                </a:cxn>
                <a:cxn ang="0">
                  <a:pos x="T2" y="T3"/>
                </a:cxn>
                <a:cxn ang="0">
                  <a:pos x="T4" y="T5"/>
                </a:cxn>
                <a:cxn ang="0">
                  <a:pos x="T6" y="T7"/>
                </a:cxn>
                <a:cxn ang="0">
                  <a:pos x="T8" y="T9"/>
                </a:cxn>
              </a:cxnLst>
              <a:rect l="0" t="0" r="r" b="b"/>
              <a:pathLst>
                <a:path w="5" h="62">
                  <a:moveTo>
                    <a:pt x="4" y="0"/>
                  </a:moveTo>
                  <a:lnTo>
                    <a:pt x="5" y="55"/>
                  </a:lnTo>
                  <a:lnTo>
                    <a:pt x="1" y="62"/>
                  </a:lnTo>
                  <a:lnTo>
                    <a:pt x="0" y="7"/>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3" name="Freeform 1020"/>
            <p:cNvSpPr>
              <a:spLocks/>
            </p:cNvSpPr>
            <p:nvPr/>
          </p:nvSpPr>
          <p:spPr bwMode="auto">
            <a:xfrm>
              <a:off x="14356541" y="-429815"/>
              <a:ext cx="41275" cy="98425"/>
            </a:xfrm>
            <a:custGeom>
              <a:avLst/>
              <a:gdLst>
                <a:gd name="T0" fmla="*/ 24 w 26"/>
                <a:gd name="T1" fmla="*/ 0 h 62"/>
                <a:gd name="T2" fmla="*/ 26 w 26"/>
                <a:gd name="T3" fmla="*/ 55 h 62"/>
                <a:gd name="T4" fmla="*/ 2 w 26"/>
                <a:gd name="T5" fmla="*/ 62 h 62"/>
                <a:gd name="T6" fmla="*/ 0 w 26"/>
                <a:gd name="T7" fmla="*/ 7 h 62"/>
                <a:gd name="T8" fmla="*/ 24 w 26"/>
                <a:gd name="T9" fmla="*/ 0 h 62"/>
              </a:gdLst>
              <a:ahLst/>
              <a:cxnLst>
                <a:cxn ang="0">
                  <a:pos x="T0" y="T1"/>
                </a:cxn>
                <a:cxn ang="0">
                  <a:pos x="T2" y="T3"/>
                </a:cxn>
                <a:cxn ang="0">
                  <a:pos x="T4" y="T5"/>
                </a:cxn>
                <a:cxn ang="0">
                  <a:pos x="T6" y="T7"/>
                </a:cxn>
                <a:cxn ang="0">
                  <a:pos x="T8" y="T9"/>
                </a:cxn>
              </a:cxnLst>
              <a:rect l="0" t="0" r="r" b="b"/>
              <a:pathLst>
                <a:path w="26" h="62">
                  <a:moveTo>
                    <a:pt x="24" y="0"/>
                  </a:moveTo>
                  <a:lnTo>
                    <a:pt x="26" y="55"/>
                  </a:lnTo>
                  <a:lnTo>
                    <a:pt x="2" y="62"/>
                  </a:lnTo>
                  <a:lnTo>
                    <a:pt x="0" y="7"/>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4" name="Freeform 1021"/>
            <p:cNvSpPr>
              <a:spLocks/>
            </p:cNvSpPr>
            <p:nvPr/>
          </p:nvSpPr>
          <p:spPr bwMode="auto">
            <a:xfrm>
              <a:off x="14339078" y="-418702"/>
              <a:ext cx="20638" cy="92075"/>
            </a:xfrm>
            <a:custGeom>
              <a:avLst/>
              <a:gdLst>
                <a:gd name="T0" fmla="*/ 11 w 13"/>
                <a:gd name="T1" fmla="*/ 0 h 58"/>
                <a:gd name="T2" fmla="*/ 13 w 13"/>
                <a:gd name="T3" fmla="*/ 55 h 58"/>
                <a:gd name="T4" fmla="*/ 2 w 13"/>
                <a:gd name="T5" fmla="*/ 58 h 58"/>
                <a:gd name="T6" fmla="*/ 0 w 13"/>
                <a:gd name="T7" fmla="*/ 3 h 58"/>
                <a:gd name="T8" fmla="*/ 11 w 13"/>
                <a:gd name="T9" fmla="*/ 0 h 58"/>
              </a:gdLst>
              <a:ahLst/>
              <a:cxnLst>
                <a:cxn ang="0">
                  <a:pos x="T0" y="T1"/>
                </a:cxn>
                <a:cxn ang="0">
                  <a:pos x="T2" y="T3"/>
                </a:cxn>
                <a:cxn ang="0">
                  <a:pos x="T4" y="T5"/>
                </a:cxn>
                <a:cxn ang="0">
                  <a:pos x="T6" y="T7"/>
                </a:cxn>
                <a:cxn ang="0">
                  <a:pos x="T8" y="T9"/>
                </a:cxn>
              </a:cxnLst>
              <a:rect l="0" t="0" r="r" b="b"/>
              <a:pathLst>
                <a:path w="13" h="58">
                  <a:moveTo>
                    <a:pt x="11" y="0"/>
                  </a:moveTo>
                  <a:lnTo>
                    <a:pt x="13" y="55"/>
                  </a:lnTo>
                  <a:lnTo>
                    <a:pt x="2" y="58"/>
                  </a:lnTo>
                  <a:lnTo>
                    <a:pt x="0" y="3"/>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5" name="Freeform 1022"/>
            <p:cNvSpPr>
              <a:spLocks/>
            </p:cNvSpPr>
            <p:nvPr/>
          </p:nvSpPr>
          <p:spPr bwMode="auto">
            <a:xfrm>
              <a:off x="13138928" y="-383777"/>
              <a:ext cx="6350" cy="93663"/>
            </a:xfrm>
            <a:custGeom>
              <a:avLst/>
              <a:gdLst>
                <a:gd name="T0" fmla="*/ 3 w 5"/>
                <a:gd name="T1" fmla="*/ 5 h 72"/>
                <a:gd name="T2" fmla="*/ 5 w 5"/>
                <a:gd name="T3" fmla="*/ 72 h 72"/>
                <a:gd name="T4" fmla="*/ 2 w 5"/>
                <a:gd name="T5" fmla="*/ 67 h 72"/>
                <a:gd name="T6" fmla="*/ 0 w 5"/>
                <a:gd name="T7" fmla="*/ 0 h 72"/>
                <a:gd name="T8" fmla="*/ 3 w 5"/>
                <a:gd name="T9" fmla="*/ 5 h 72"/>
              </a:gdLst>
              <a:ahLst/>
              <a:cxnLst>
                <a:cxn ang="0">
                  <a:pos x="T0" y="T1"/>
                </a:cxn>
                <a:cxn ang="0">
                  <a:pos x="T2" y="T3"/>
                </a:cxn>
                <a:cxn ang="0">
                  <a:pos x="T4" y="T5"/>
                </a:cxn>
                <a:cxn ang="0">
                  <a:pos x="T6" y="T7"/>
                </a:cxn>
                <a:cxn ang="0">
                  <a:pos x="T8" y="T9"/>
                </a:cxn>
              </a:cxnLst>
              <a:rect l="0" t="0" r="r" b="b"/>
              <a:pathLst>
                <a:path w="5" h="72">
                  <a:moveTo>
                    <a:pt x="3" y="5"/>
                  </a:moveTo>
                  <a:cubicBezTo>
                    <a:pt x="5" y="72"/>
                    <a:pt x="5" y="72"/>
                    <a:pt x="5" y="72"/>
                  </a:cubicBezTo>
                  <a:cubicBezTo>
                    <a:pt x="3" y="70"/>
                    <a:pt x="2" y="69"/>
                    <a:pt x="2" y="67"/>
                  </a:cubicBezTo>
                  <a:cubicBezTo>
                    <a:pt x="0" y="0"/>
                    <a:pt x="0" y="0"/>
                    <a:pt x="0" y="0"/>
                  </a:cubicBezTo>
                  <a:cubicBezTo>
                    <a:pt x="0" y="1"/>
                    <a:pt x="1" y="3"/>
                    <a:pt x="3"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6" name="Freeform 1023"/>
            <p:cNvSpPr>
              <a:spLocks/>
            </p:cNvSpPr>
            <p:nvPr/>
          </p:nvSpPr>
          <p:spPr bwMode="auto">
            <a:xfrm>
              <a:off x="13142103" y="-377427"/>
              <a:ext cx="4763" cy="92075"/>
            </a:xfrm>
            <a:custGeom>
              <a:avLst/>
              <a:gdLst>
                <a:gd name="T0" fmla="*/ 1 w 3"/>
                <a:gd name="T1" fmla="*/ 4 h 71"/>
                <a:gd name="T2" fmla="*/ 3 w 3"/>
                <a:gd name="T3" fmla="*/ 71 h 71"/>
                <a:gd name="T4" fmla="*/ 2 w 3"/>
                <a:gd name="T5" fmla="*/ 67 h 71"/>
                <a:gd name="T6" fmla="*/ 0 w 3"/>
                <a:gd name="T7" fmla="*/ 0 h 71"/>
                <a:gd name="T8" fmla="*/ 1 w 3"/>
                <a:gd name="T9" fmla="*/ 4 h 71"/>
              </a:gdLst>
              <a:ahLst/>
              <a:cxnLst>
                <a:cxn ang="0">
                  <a:pos x="T0" y="T1"/>
                </a:cxn>
                <a:cxn ang="0">
                  <a:pos x="T2" y="T3"/>
                </a:cxn>
                <a:cxn ang="0">
                  <a:pos x="T4" y="T5"/>
                </a:cxn>
                <a:cxn ang="0">
                  <a:pos x="T6" y="T7"/>
                </a:cxn>
                <a:cxn ang="0">
                  <a:pos x="T8" y="T9"/>
                </a:cxn>
              </a:cxnLst>
              <a:rect l="0" t="0" r="r" b="b"/>
              <a:pathLst>
                <a:path w="3" h="71">
                  <a:moveTo>
                    <a:pt x="1" y="4"/>
                  </a:moveTo>
                  <a:cubicBezTo>
                    <a:pt x="3" y="71"/>
                    <a:pt x="3" y="71"/>
                    <a:pt x="3" y="71"/>
                  </a:cubicBezTo>
                  <a:cubicBezTo>
                    <a:pt x="3" y="70"/>
                    <a:pt x="3" y="69"/>
                    <a:pt x="2" y="67"/>
                  </a:cubicBezTo>
                  <a:cubicBezTo>
                    <a:pt x="0" y="0"/>
                    <a:pt x="0" y="0"/>
                    <a:pt x="0" y="0"/>
                  </a:cubicBezTo>
                  <a:cubicBezTo>
                    <a:pt x="1" y="2"/>
                    <a:pt x="1" y="3"/>
                    <a:pt x="1" y="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7" name="Freeform 1024"/>
            <p:cNvSpPr>
              <a:spLocks/>
            </p:cNvSpPr>
            <p:nvPr/>
          </p:nvSpPr>
          <p:spPr bwMode="auto">
            <a:xfrm>
              <a:off x="14248591" y="-404415"/>
              <a:ext cx="44450" cy="90488"/>
            </a:xfrm>
            <a:custGeom>
              <a:avLst/>
              <a:gdLst>
                <a:gd name="T0" fmla="*/ 26 w 28"/>
                <a:gd name="T1" fmla="*/ 0 h 57"/>
                <a:gd name="T2" fmla="*/ 28 w 28"/>
                <a:gd name="T3" fmla="*/ 55 h 57"/>
                <a:gd name="T4" fmla="*/ 2 w 28"/>
                <a:gd name="T5" fmla="*/ 57 h 57"/>
                <a:gd name="T6" fmla="*/ 0 w 28"/>
                <a:gd name="T7" fmla="*/ 2 h 57"/>
                <a:gd name="T8" fmla="*/ 26 w 28"/>
                <a:gd name="T9" fmla="*/ 0 h 57"/>
              </a:gdLst>
              <a:ahLst/>
              <a:cxnLst>
                <a:cxn ang="0">
                  <a:pos x="T0" y="T1"/>
                </a:cxn>
                <a:cxn ang="0">
                  <a:pos x="T2" y="T3"/>
                </a:cxn>
                <a:cxn ang="0">
                  <a:pos x="T4" y="T5"/>
                </a:cxn>
                <a:cxn ang="0">
                  <a:pos x="T6" y="T7"/>
                </a:cxn>
                <a:cxn ang="0">
                  <a:pos x="T8" y="T9"/>
                </a:cxn>
              </a:cxnLst>
              <a:rect l="0" t="0" r="r" b="b"/>
              <a:pathLst>
                <a:path w="28" h="57">
                  <a:moveTo>
                    <a:pt x="26" y="0"/>
                  </a:moveTo>
                  <a:lnTo>
                    <a:pt x="28" y="55"/>
                  </a:lnTo>
                  <a:lnTo>
                    <a:pt x="2" y="57"/>
                  </a:lnTo>
                  <a:lnTo>
                    <a:pt x="0" y="2"/>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8" name="Freeform 1025"/>
            <p:cNvSpPr>
              <a:spLocks/>
            </p:cNvSpPr>
            <p:nvPr/>
          </p:nvSpPr>
          <p:spPr bwMode="auto">
            <a:xfrm>
              <a:off x="14289866" y="-404415"/>
              <a:ext cx="39688" cy="90488"/>
            </a:xfrm>
            <a:custGeom>
              <a:avLst/>
              <a:gdLst>
                <a:gd name="T0" fmla="*/ 23 w 25"/>
                <a:gd name="T1" fmla="*/ 2 h 57"/>
                <a:gd name="T2" fmla="*/ 25 w 25"/>
                <a:gd name="T3" fmla="*/ 57 h 57"/>
                <a:gd name="T4" fmla="*/ 2 w 25"/>
                <a:gd name="T5" fmla="*/ 55 h 57"/>
                <a:gd name="T6" fmla="*/ 0 w 25"/>
                <a:gd name="T7" fmla="*/ 0 h 57"/>
                <a:gd name="T8" fmla="*/ 23 w 25"/>
                <a:gd name="T9" fmla="*/ 2 h 57"/>
              </a:gdLst>
              <a:ahLst/>
              <a:cxnLst>
                <a:cxn ang="0">
                  <a:pos x="T0" y="T1"/>
                </a:cxn>
                <a:cxn ang="0">
                  <a:pos x="T2" y="T3"/>
                </a:cxn>
                <a:cxn ang="0">
                  <a:pos x="T4" y="T5"/>
                </a:cxn>
                <a:cxn ang="0">
                  <a:pos x="T6" y="T7"/>
                </a:cxn>
                <a:cxn ang="0">
                  <a:pos x="T8" y="T9"/>
                </a:cxn>
              </a:cxnLst>
              <a:rect l="0" t="0" r="r" b="b"/>
              <a:pathLst>
                <a:path w="25" h="57">
                  <a:moveTo>
                    <a:pt x="23" y="2"/>
                  </a:moveTo>
                  <a:lnTo>
                    <a:pt x="25" y="57"/>
                  </a:lnTo>
                  <a:lnTo>
                    <a:pt x="2" y="55"/>
                  </a:lnTo>
                  <a:lnTo>
                    <a:pt x="0" y="0"/>
                  </a:lnTo>
                  <a:lnTo>
                    <a:pt x="23"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9" name="Freeform 1026"/>
            <p:cNvSpPr>
              <a:spLocks/>
            </p:cNvSpPr>
            <p:nvPr/>
          </p:nvSpPr>
          <p:spPr bwMode="auto">
            <a:xfrm>
              <a:off x="14326378" y="-401240"/>
              <a:ext cx="12700" cy="87313"/>
            </a:xfrm>
            <a:custGeom>
              <a:avLst/>
              <a:gdLst>
                <a:gd name="T0" fmla="*/ 6 w 8"/>
                <a:gd name="T1" fmla="*/ 0 h 55"/>
                <a:gd name="T2" fmla="*/ 8 w 8"/>
                <a:gd name="T3" fmla="*/ 55 h 55"/>
                <a:gd name="T4" fmla="*/ 2 w 8"/>
                <a:gd name="T5" fmla="*/ 55 h 55"/>
                <a:gd name="T6" fmla="*/ 0 w 8"/>
                <a:gd name="T7" fmla="*/ 0 h 55"/>
                <a:gd name="T8" fmla="*/ 6 w 8"/>
                <a:gd name="T9" fmla="*/ 0 h 55"/>
              </a:gdLst>
              <a:ahLst/>
              <a:cxnLst>
                <a:cxn ang="0">
                  <a:pos x="T0" y="T1"/>
                </a:cxn>
                <a:cxn ang="0">
                  <a:pos x="T2" y="T3"/>
                </a:cxn>
                <a:cxn ang="0">
                  <a:pos x="T4" y="T5"/>
                </a:cxn>
                <a:cxn ang="0">
                  <a:pos x="T6" y="T7"/>
                </a:cxn>
                <a:cxn ang="0">
                  <a:pos x="T8" y="T9"/>
                </a:cxn>
              </a:cxnLst>
              <a:rect l="0" t="0" r="r" b="b"/>
              <a:pathLst>
                <a:path w="8" h="55">
                  <a:moveTo>
                    <a:pt x="6" y="0"/>
                  </a:moveTo>
                  <a:lnTo>
                    <a:pt x="8" y="55"/>
                  </a:lnTo>
                  <a:lnTo>
                    <a:pt x="2" y="55"/>
                  </a:lnTo>
                  <a:lnTo>
                    <a:pt x="0" y="0"/>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0" name="Freeform 1027"/>
            <p:cNvSpPr>
              <a:spLocks/>
            </p:cNvSpPr>
            <p:nvPr/>
          </p:nvSpPr>
          <p:spPr bwMode="auto">
            <a:xfrm>
              <a:off x="14335903" y="-413940"/>
              <a:ext cx="6350" cy="100013"/>
            </a:xfrm>
            <a:custGeom>
              <a:avLst/>
              <a:gdLst>
                <a:gd name="T0" fmla="*/ 2 w 4"/>
                <a:gd name="T1" fmla="*/ 0 h 63"/>
                <a:gd name="T2" fmla="*/ 4 w 4"/>
                <a:gd name="T3" fmla="*/ 55 h 63"/>
                <a:gd name="T4" fmla="*/ 2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2" y="63"/>
                  </a:lnTo>
                  <a:lnTo>
                    <a:pt x="0" y="8"/>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1" name="Freeform 1028"/>
            <p:cNvSpPr>
              <a:spLocks/>
            </p:cNvSpPr>
            <p:nvPr/>
          </p:nvSpPr>
          <p:spPr bwMode="auto">
            <a:xfrm>
              <a:off x="14234303" y="-401240"/>
              <a:ext cx="17463" cy="92075"/>
            </a:xfrm>
            <a:custGeom>
              <a:avLst/>
              <a:gdLst>
                <a:gd name="T0" fmla="*/ 9 w 11"/>
                <a:gd name="T1" fmla="*/ 0 h 58"/>
                <a:gd name="T2" fmla="*/ 11 w 11"/>
                <a:gd name="T3" fmla="*/ 55 h 58"/>
                <a:gd name="T4" fmla="*/ 1 w 11"/>
                <a:gd name="T5" fmla="*/ 58 h 58"/>
                <a:gd name="T6" fmla="*/ 0 w 11"/>
                <a:gd name="T7" fmla="*/ 3 h 58"/>
                <a:gd name="T8" fmla="*/ 9 w 11"/>
                <a:gd name="T9" fmla="*/ 0 h 58"/>
              </a:gdLst>
              <a:ahLst/>
              <a:cxnLst>
                <a:cxn ang="0">
                  <a:pos x="T0" y="T1"/>
                </a:cxn>
                <a:cxn ang="0">
                  <a:pos x="T2" y="T3"/>
                </a:cxn>
                <a:cxn ang="0">
                  <a:pos x="T4" y="T5"/>
                </a:cxn>
                <a:cxn ang="0">
                  <a:pos x="T6" y="T7"/>
                </a:cxn>
                <a:cxn ang="0">
                  <a:pos x="T8" y="T9"/>
                </a:cxn>
              </a:cxnLst>
              <a:rect l="0" t="0" r="r" b="b"/>
              <a:pathLst>
                <a:path w="11" h="58">
                  <a:moveTo>
                    <a:pt x="9" y="0"/>
                  </a:moveTo>
                  <a:lnTo>
                    <a:pt x="11" y="55"/>
                  </a:lnTo>
                  <a:lnTo>
                    <a:pt x="1" y="58"/>
                  </a:lnTo>
                  <a:lnTo>
                    <a:pt x="0" y="3"/>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2" name="Freeform 1029"/>
            <p:cNvSpPr>
              <a:spLocks/>
            </p:cNvSpPr>
            <p:nvPr/>
          </p:nvSpPr>
          <p:spPr bwMode="auto">
            <a:xfrm>
              <a:off x="14200966" y="-385365"/>
              <a:ext cx="20638" cy="87313"/>
            </a:xfrm>
            <a:custGeom>
              <a:avLst/>
              <a:gdLst>
                <a:gd name="T0" fmla="*/ 11 w 13"/>
                <a:gd name="T1" fmla="*/ 0 h 55"/>
                <a:gd name="T2" fmla="*/ 13 w 13"/>
                <a:gd name="T3" fmla="*/ 55 h 55"/>
                <a:gd name="T4" fmla="*/ 2 w 13"/>
                <a:gd name="T5" fmla="*/ 55 h 55"/>
                <a:gd name="T6" fmla="*/ 0 w 13"/>
                <a:gd name="T7" fmla="*/ 0 h 55"/>
                <a:gd name="T8" fmla="*/ 11 w 13"/>
                <a:gd name="T9" fmla="*/ 0 h 55"/>
              </a:gdLst>
              <a:ahLst/>
              <a:cxnLst>
                <a:cxn ang="0">
                  <a:pos x="T0" y="T1"/>
                </a:cxn>
                <a:cxn ang="0">
                  <a:pos x="T2" y="T3"/>
                </a:cxn>
                <a:cxn ang="0">
                  <a:pos x="T4" y="T5"/>
                </a:cxn>
                <a:cxn ang="0">
                  <a:pos x="T6" y="T7"/>
                </a:cxn>
                <a:cxn ang="0">
                  <a:pos x="T8" y="T9"/>
                </a:cxn>
              </a:cxnLst>
              <a:rect l="0" t="0" r="r" b="b"/>
              <a:pathLst>
                <a:path w="13" h="55">
                  <a:moveTo>
                    <a:pt x="11" y="0"/>
                  </a:moveTo>
                  <a:lnTo>
                    <a:pt x="13" y="55"/>
                  </a:lnTo>
                  <a:lnTo>
                    <a:pt x="2" y="55"/>
                  </a:lnTo>
                  <a:lnTo>
                    <a:pt x="0" y="0"/>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3" name="Freeform 1030"/>
            <p:cNvSpPr>
              <a:spLocks/>
            </p:cNvSpPr>
            <p:nvPr/>
          </p:nvSpPr>
          <p:spPr bwMode="auto">
            <a:xfrm>
              <a:off x="14218428" y="-396477"/>
              <a:ext cx="17463" cy="98425"/>
            </a:xfrm>
            <a:custGeom>
              <a:avLst/>
              <a:gdLst>
                <a:gd name="T0" fmla="*/ 10 w 11"/>
                <a:gd name="T1" fmla="*/ 0 h 62"/>
                <a:gd name="T2" fmla="*/ 11 w 11"/>
                <a:gd name="T3" fmla="*/ 55 h 62"/>
                <a:gd name="T4" fmla="*/ 2 w 11"/>
                <a:gd name="T5" fmla="*/ 62 h 62"/>
                <a:gd name="T6" fmla="*/ 0 w 11"/>
                <a:gd name="T7" fmla="*/ 7 h 62"/>
                <a:gd name="T8" fmla="*/ 10 w 11"/>
                <a:gd name="T9" fmla="*/ 0 h 62"/>
              </a:gdLst>
              <a:ahLst/>
              <a:cxnLst>
                <a:cxn ang="0">
                  <a:pos x="T0" y="T1"/>
                </a:cxn>
                <a:cxn ang="0">
                  <a:pos x="T2" y="T3"/>
                </a:cxn>
                <a:cxn ang="0">
                  <a:pos x="T4" y="T5"/>
                </a:cxn>
                <a:cxn ang="0">
                  <a:pos x="T6" y="T7"/>
                </a:cxn>
                <a:cxn ang="0">
                  <a:pos x="T8" y="T9"/>
                </a:cxn>
              </a:cxnLst>
              <a:rect l="0" t="0" r="r" b="b"/>
              <a:pathLst>
                <a:path w="11" h="62">
                  <a:moveTo>
                    <a:pt x="10" y="0"/>
                  </a:moveTo>
                  <a:lnTo>
                    <a:pt x="11" y="55"/>
                  </a:lnTo>
                  <a:lnTo>
                    <a:pt x="2" y="62"/>
                  </a:lnTo>
                  <a:lnTo>
                    <a:pt x="0" y="7"/>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4" name="Freeform 1031"/>
            <p:cNvSpPr>
              <a:spLocks/>
            </p:cNvSpPr>
            <p:nvPr/>
          </p:nvSpPr>
          <p:spPr bwMode="auto">
            <a:xfrm>
              <a:off x="13134166" y="-353615"/>
              <a:ext cx="3175" cy="92075"/>
            </a:xfrm>
            <a:custGeom>
              <a:avLst/>
              <a:gdLst>
                <a:gd name="T0" fmla="*/ 1 w 3"/>
                <a:gd name="T1" fmla="*/ 4 h 71"/>
                <a:gd name="T2" fmla="*/ 3 w 3"/>
                <a:gd name="T3" fmla="*/ 71 h 71"/>
                <a:gd name="T4" fmla="*/ 2 w 3"/>
                <a:gd name="T5" fmla="*/ 68 h 71"/>
                <a:gd name="T6" fmla="*/ 2 w 3"/>
                <a:gd name="T7" fmla="*/ 67 h 71"/>
                <a:gd name="T8" fmla="*/ 0 w 3"/>
                <a:gd name="T9" fmla="*/ 0 h 71"/>
                <a:gd name="T10" fmla="*/ 0 w 3"/>
                <a:gd name="T11" fmla="*/ 1 h 71"/>
                <a:gd name="T12" fmla="*/ 1 w 3"/>
                <a:gd name="T13" fmla="*/ 4 h 71"/>
              </a:gdLst>
              <a:ahLst/>
              <a:cxnLst>
                <a:cxn ang="0">
                  <a:pos x="T0" y="T1"/>
                </a:cxn>
                <a:cxn ang="0">
                  <a:pos x="T2" y="T3"/>
                </a:cxn>
                <a:cxn ang="0">
                  <a:pos x="T4" y="T5"/>
                </a:cxn>
                <a:cxn ang="0">
                  <a:pos x="T6" y="T7"/>
                </a:cxn>
                <a:cxn ang="0">
                  <a:pos x="T8" y="T9"/>
                </a:cxn>
                <a:cxn ang="0">
                  <a:pos x="T10" y="T11"/>
                </a:cxn>
                <a:cxn ang="0">
                  <a:pos x="T12" y="T13"/>
                </a:cxn>
              </a:cxnLst>
              <a:rect l="0" t="0" r="r" b="b"/>
              <a:pathLst>
                <a:path w="3" h="71">
                  <a:moveTo>
                    <a:pt x="1" y="4"/>
                  </a:moveTo>
                  <a:cubicBezTo>
                    <a:pt x="3" y="71"/>
                    <a:pt x="3" y="71"/>
                    <a:pt x="3" y="71"/>
                  </a:cubicBezTo>
                  <a:cubicBezTo>
                    <a:pt x="2" y="70"/>
                    <a:pt x="2" y="69"/>
                    <a:pt x="2" y="68"/>
                  </a:cubicBezTo>
                  <a:cubicBezTo>
                    <a:pt x="2" y="68"/>
                    <a:pt x="2" y="68"/>
                    <a:pt x="2" y="67"/>
                  </a:cubicBezTo>
                  <a:cubicBezTo>
                    <a:pt x="0" y="0"/>
                    <a:pt x="0" y="0"/>
                    <a:pt x="0" y="0"/>
                  </a:cubicBezTo>
                  <a:cubicBezTo>
                    <a:pt x="0" y="1"/>
                    <a:pt x="0" y="1"/>
                    <a:pt x="0" y="1"/>
                  </a:cubicBezTo>
                  <a:cubicBezTo>
                    <a:pt x="0" y="2"/>
                    <a:pt x="1" y="3"/>
                    <a:pt x="1" y="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5" name="Freeform 1032"/>
            <p:cNvSpPr>
              <a:spLocks/>
            </p:cNvSpPr>
            <p:nvPr/>
          </p:nvSpPr>
          <p:spPr bwMode="auto">
            <a:xfrm>
              <a:off x="14159691" y="-385365"/>
              <a:ext cx="44450" cy="98425"/>
            </a:xfrm>
            <a:custGeom>
              <a:avLst/>
              <a:gdLst>
                <a:gd name="T0" fmla="*/ 26 w 28"/>
                <a:gd name="T1" fmla="*/ 0 h 62"/>
                <a:gd name="T2" fmla="*/ 28 w 28"/>
                <a:gd name="T3" fmla="*/ 55 h 62"/>
                <a:gd name="T4" fmla="*/ 2 w 28"/>
                <a:gd name="T5" fmla="*/ 62 h 62"/>
                <a:gd name="T6" fmla="*/ 0 w 28"/>
                <a:gd name="T7" fmla="*/ 6 h 62"/>
                <a:gd name="T8" fmla="*/ 26 w 28"/>
                <a:gd name="T9" fmla="*/ 0 h 62"/>
              </a:gdLst>
              <a:ahLst/>
              <a:cxnLst>
                <a:cxn ang="0">
                  <a:pos x="T0" y="T1"/>
                </a:cxn>
                <a:cxn ang="0">
                  <a:pos x="T2" y="T3"/>
                </a:cxn>
                <a:cxn ang="0">
                  <a:pos x="T4" y="T5"/>
                </a:cxn>
                <a:cxn ang="0">
                  <a:pos x="T6" y="T7"/>
                </a:cxn>
                <a:cxn ang="0">
                  <a:pos x="T8" y="T9"/>
                </a:cxn>
              </a:cxnLst>
              <a:rect l="0" t="0" r="r" b="b"/>
              <a:pathLst>
                <a:path w="28" h="62">
                  <a:moveTo>
                    <a:pt x="26" y="0"/>
                  </a:moveTo>
                  <a:lnTo>
                    <a:pt x="28" y="55"/>
                  </a:lnTo>
                  <a:lnTo>
                    <a:pt x="2" y="62"/>
                  </a:lnTo>
                  <a:lnTo>
                    <a:pt x="0" y="6"/>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6" name="Freeform 1033"/>
            <p:cNvSpPr>
              <a:spLocks/>
            </p:cNvSpPr>
            <p:nvPr/>
          </p:nvSpPr>
          <p:spPr bwMode="auto">
            <a:xfrm>
              <a:off x="14134291" y="-375840"/>
              <a:ext cx="28575" cy="95250"/>
            </a:xfrm>
            <a:custGeom>
              <a:avLst/>
              <a:gdLst>
                <a:gd name="T0" fmla="*/ 16 w 18"/>
                <a:gd name="T1" fmla="*/ 0 h 60"/>
                <a:gd name="T2" fmla="*/ 18 w 18"/>
                <a:gd name="T3" fmla="*/ 56 h 60"/>
                <a:gd name="T4" fmla="*/ 1 w 18"/>
                <a:gd name="T5" fmla="*/ 60 h 60"/>
                <a:gd name="T6" fmla="*/ 0 w 18"/>
                <a:gd name="T7" fmla="*/ 5 h 60"/>
                <a:gd name="T8" fmla="*/ 16 w 18"/>
                <a:gd name="T9" fmla="*/ 0 h 60"/>
              </a:gdLst>
              <a:ahLst/>
              <a:cxnLst>
                <a:cxn ang="0">
                  <a:pos x="T0" y="T1"/>
                </a:cxn>
                <a:cxn ang="0">
                  <a:pos x="T2" y="T3"/>
                </a:cxn>
                <a:cxn ang="0">
                  <a:pos x="T4" y="T5"/>
                </a:cxn>
                <a:cxn ang="0">
                  <a:pos x="T6" y="T7"/>
                </a:cxn>
                <a:cxn ang="0">
                  <a:pos x="T8" y="T9"/>
                </a:cxn>
              </a:cxnLst>
              <a:rect l="0" t="0" r="r" b="b"/>
              <a:pathLst>
                <a:path w="18" h="60">
                  <a:moveTo>
                    <a:pt x="16" y="0"/>
                  </a:moveTo>
                  <a:lnTo>
                    <a:pt x="18" y="56"/>
                  </a:lnTo>
                  <a:lnTo>
                    <a:pt x="1" y="60"/>
                  </a:lnTo>
                  <a:lnTo>
                    <a:pt x="0" y="5"/>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7" name="Freeform 1034"/>
            <p:cNvSpPr>
              <a:spLocks/>
            </p:cNvSpPr>
            <p:nvPr/>
          </p:nvSpPr>
          <p:spPr bwMode="auto">
            <a:xfrm>
              <a:off x="14121591" y="-367902"/>
              <a:ext cx="14288" cy="87313"/>
            </a:xfrm>
            <a:custGeom>
              <a:avLst/>
              <a:gdLst>
                <a:gd name="T0" fmla="*/ 8 w 9"/>
                <a:gd name="T1" fmla="*/ 0 h 55"/>
                <a:gd name="T2" fmla="*/ 9 w 9"/>
                <a:gd name="T3" fmla="*/ 55 h 55"/>
                <a:gd name="T4" fmla="*/ 2 w 9"/>
                <a:gd name="T5" fmla="*/ 55 h 55"/>
                <a:gd name="T6" fmla="*/ 0 w 9"/>
                <a:gd name="T7" fmla="*/ 0 h 55"/>
                <a:gd name="T8" fmla="*/ 8 w 9"/>
                <a:gd name="T9" fmla="*/ 0 h 55"/>
              </a:gdLst>
              <a:ahLst/>
              <a:cxnLst>
                <a:cxn ang="0">
                  <a:pos x="T0" y="T1"/>
                </a:cxn>
                <a:cxn ang="0">
                  <a:pos x="T2" y="T3"/>
                </a:cxn>
                <a:cxn ang="0">
                  <a:pos x="T4" y="T5"/>
                </a:cxn>
                <a:cxn ang="0">
                  <a:pos x="T6" y="T7"/>
                </a:cxn>
                <a:cxn ang="0">
                  <a:pos x="T8" y="T9"/>
                </a:cxn>
              </a:cxnLst>
              <a:rect l="0" t="0" r="r" b="b"/>
              <a:pathLst>
                <a:path w="9" h="55">
                  <a:moveTo>
                    <a:pt x="8" y="0"/>
                  </a:moveTo>
                  <a:lnTo>
                    <a:pt x="9" y="55"/>
                  </a:lnTo>
                  <a:lnTo>
                    <a:pt x="2" y="55"/>
                  </a:lnTo>
                  <a:lnTo>
                    <a:pt x="0" y="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8" name="Freeform 1035"/>
            <p:cNvSpPr>
              <a:spLocks/>
            </p:cNvSpPr>
            <p:nvPr/>
          </p:nvSpPr>
          <p:spPr bwMode="auto">
            <a:xfrm>
              <a:off x="14112066" y="-367902"/>
              <a:ext cx="12700" cy="103188"/>
            </a:xfrm>
            <a:custGeom>
              <a:avLst/>
              <a:gdLst>
                <a:gd name="T0" fmla="*/ 6 w 8"/>
                <a:gd name="T1" fmla="*/ 0 h 65"/>
                <a:gd name="T2" fmla="*/ 8 w 8"/>
                <a:gd name="T3" fmla="*/ 55 h 65"/>
                <a:gd name="T4" fmla="*/ 1 w 8"/>
                <a:gd name="T5" fmla="*/ 65 h 65"/>
                <a:gd name="T6" fmla="*/ 0 w 8"/>
                <a:gd name="T7" fmla="*/ 9 h 65"/>
                <a:gd name="T8" fmla="*/ 6 w 8"/>
                <a:gd name="T9" fmla="*/ 0 h 65"/>
              </a:gdLst>
              <a:ahLst/>
              <a:cxnLst>
                <a:cxn ang="0">
                  <a:pos x="T0" y="T1"/>
                </a:cxn>
                <a:cxn ang="0">
                  <a:pos x="T2" y="T3"/>
                </a:cxn>
                <a:cxn ang="0">
                  <a:pos x="T4" y="T5"/>
                </a:cxn>
                <a:cxn ang="0">
                  <a:pos x="T6" y="T7"/>
                </a:cxn>
                <a:cxn ang="0">
                  <a:pos x="T8" y="T9"/>
                </a:cxn>
              </a:cxnLst>
              <a:rect l="0" t="0" r="r" b="b"/>
              <a:pathLst>
                <a:path w="8" h="65">
                  <a:moveTo>
                    <a:pt x="6" y="0"/>
                  </a:moveTo>
                  <a:lnTo>
                    <a:pt x="8" y="55"/>
                  </a:lnTo>
                  <a:lnTo>
                    <a:pt x="1" y="65"/>
                  </a:lnTo>
                  <a:lnTo>
                    <a:pt x="0" y="9"/>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9" name="Freeform 1036"/>
            <p:cNvSpPr>
              <a:spLocks/>
            </p:cNvSpPr>
            <p:nvPr/>
          </p:nvSpPr>
          <p:spPr bwMode="auto">
            <a:xfrm>
              <a:off x="13818378" y="-353615"/>
              <a:ext cx="11113" cy="96838"/>
            </a:xfrm>
            <a:custGeom>
              <a:avLst/>
              <a:gdLst>
                <a:gd name="T0" fmla="*/ 6 w 7"/>
                <a:gd name="T1" fmla="*/ 6 h 61"/>
                <a:gd name="T2" fmla="*/ 7 w 7"/>
                <a:gd name="T3" fmla="*/ 61 h 61"/>
                <a:gd name="T4" fmla="*/ 1 w 7"/>
                <a:gd name="T5" fmla="*/ 55 h 61"/>
                <a:gd name="T6" fmla="*/ 0 w 7"/>
                <a:gd name="T7" fmla="*/ 0 h 61"/>
                <a:gd name="T8" fmla="*/ 6 w 7"/>
                <a:gd name="T9" fmla="*/ 6 h 61"/>
              </a:gdLst>
              <a:ahLst/>
              <a:cxnLst>
                <a:cxn ang="0">
                  <a:pos x="T0" y="T1"/>
                </a:cxn>
                <a:cxn ang="0">
                  <a:pos x="T2" y="T3"/>
                </a:cxn>
                <a:cxn ang="0">
                  <a:pos x="T4" y="T5"/>
                </a:cxn>
                <a:cxn ang="0">
                  <a:pos x="T6" y="T7"/>
                </a:cxn>
                <a:cxn ang="0">
                  <a:pos x="T8" y="T9"/>
                </a:cxn>
              </a:cxnLst>
              <a:rect l="0" t="0" r="r" b="b"/>
              <a:pathLst>
                <a:path w="7" h="61">
                  <a:moveTo>
                    <a:pt x="6" y="6"/>
                  </a:moveTo>
                  <a:lnTo>
                    <a:pt x="7" y="61"/>
                  </a:lnTo>
                  <a:lnTo>
                    <a:pt x="1" y="55"/>
                  </a:lnTo>
                  <a:lnTo>
                    <a:pt x="0" y="0"/>
                  </a:lnTo>
                  <a:lnTo>
                    <a:pt x="6"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0" name="Freeform 1037"/>
            <p:cNvSpPr>
              <a:spLocks/>
            </p:cNvSpPr>
            <p:nvPr/>
          </p:nvSpPr>
          <p:spPr bwMode="auto">
            <a:xfrm>
              <a:off x="13827903" y="-344090"/>
              <a:ext cx="49213" cy="88900"/>
            </a:xfrm>
            <a:custGeom>
              <a:avLst/>
              <a:gdLst>
                <a:gd name="T0" fmla="*/ 29 w 31"/>
                <a:gd name="T1" fmla="*/ 1 h 56"/>
                <a:gd name="T2" fmla="*/ 31 w 31"/>
                <a:gd name="T3" fmla="*/ 56 h 56"/>
                <a:gd name="T4" fmla="*/ 1 w 31"/>
                <a:gd name="T5" fmla="*/ 55 h 56"/>
                <a:gd name="T6" fmla="*/ 0 w 31"/>
                <a:gd name="T7" fmla="*/ 0 h 56"/>
                <a:gd name="T8" fmla="*/ 29 w 31"/>
                <a:gd name="T9" fmla="*/ 1 h 56"/>
              </a:gdLst>
              <a:ahLst/>
              <a:cxnLst>
                <a:cxn ang="0">
                  <a:pos x="T0" y="T1"/>
                </a:cxn>
                <a:cxn ang="0">
                  <a:pos x="T2" y="T3"/>
                </a:cxn>
                <a:cxn ang="0">
                  <a:pos x="T4" y="T5"/>
                </a:cxn>
                <a:cxn ang="0">
                  <a:pos x="T6" y="T7"/>
                </a:cxn>
                <a:cxn ang="0">
                  <a:pos x="T8" y="T9"/>
                </a:cxn>
              </a:cxnLst>
              <a:rect l="0" t="0" r="r" b="b"/>
              <a:pathLst>
                <a:path w="31" h="56">
                  <a:moveTo>
                    <a:pt x="29" y="1"/>
                  </a:moveTo>
                  <a:lnTo>
                    <a:pt x="31" y="56"/>
                  </a:lnTo>
                  <a:lnTo>
                    <a:pt x="1" y="55"/>
                  </a:lnTo>
                  <a:lnTo>
                    <a:pt x="0" y="0"/>
                  </a:lnTo>
                  <a:lnTo>
                    <a:pt x="29"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1" name="Freeform 1038"/>
            <p:cNvSpPr>
              <a:spLocks/>
            </p:cNvSpPr>
            <p:nvPr/>
          </p:nvSpPr>
          <p:spPr bwMode="auto">
            <a:xfrm>
              <a:off x="13873941" y="-342502"/>
              <a:ext cx="34925" cy="88900"/>
            </a:xfrm>
            <a:custGeom>
              <a:avLst/>
              <a:gdLst>
                <a:gd name="T0" fmla="*/ 21 w 22"/>
                <a:gd name="T1" fmla="*/ 1 h 56"/>
                <a:gd name="T2" fmla="*/ 22 w 22"/>
                <a:gd name="T3" fmla="*/ 56 h 56"/>
                <a:gd name="T4" fmla="*/ 2 w 22"/>
                <a:gd name="T5" fmla="*/ 55 h 56"/>
                <a:gd name="T6" fmla="*/ 0 w 22"/>
                <a:gd name="T7" fmla="*/ 0 h 56"/>
                <a:gd name="T8" fmla="*/ 21 w 22"/>
                <a:gd name="T9" fmla="*/ 1 h 56"/>
              </a:gdLst>
              <a:ahLst/>
              <a:cxnLst>
                <a:cxn ang="0">
                  <a:pos x="T0" y="T1"/>
                </a:cxn>
                <a:cxn ang="0">
                  <a:pos x="T2" y="T3"/>
                </a:cxn>
                <a:cxn ang="0">
                  <a:pos x="T4" y="T5"/>
                </a:cxn>
                <a:cxn ang="0">
                  <a:pos x="T6" y="T7"/>
                </a:cxn>
                <a:cxn ang="0">
                  <a:pos x="T8" y="T9"/>
                </a:cxn>
              </a:cxnLst>
              <a:rect l="0" t="0" r="r" b="b"/>
              <a:pathLst>
                <a:path w="22" h="56">
                  <a:moveTo>
                    <a:pt x="21" y="1"/>
                  </a:moveTo>
                  <a:lnTo>
                    <a:pt x="22" y="56"/>
                  </a:lnTo>
                  <a:lnTo>
                    <a:pt x="2" y="55"/>
                  </a:lnTo>
                  <a:lnTo>
                    <a:pt x="0" y="0"/>
                  </a:lnTo>
                  <a:lnTo>
                    <a:pt x="21"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2" name="Freeform 1039"/>
            <p:cNvSpPr>
              <a:spLocks/>
            </p:cNvSpPr>
            <p:nvPr/>
          </p:nvSpPr>
          <p:spPr bwMode="auto">
            <a:xfrm>
              <a:off x="14091428" y="-353615"/>
              <a:ext cx="22225" cy="95250"/>
            </a:xfrm>
            <a:custGeom>
              <a:avLst/>
              <a:gdLst>
                <a:gd name="T0" fmla="*/ 13 w 14"/>
                <a:gd name="T1" fmla="*/ 0 h 60"/>
                <a:gd name="T2" fmla="*/ 14 w 14"/>
                <a:gd name="T3" fmla="*/ 56 h 60"/>
                <a:gd name="T4" fmla="*/ 2 w 14"/>
                <a:gd name="T5" fmla="*/ 60 h 60"/>
                <a:gd name="T6" fmla="*/ 0 w 14"/>
                <a:gd name="T7" fmla="*/ 5 h 60"/>
                <a:gd name="T8" fmla="*/ 13 w 14"/>
                <a:gd name="T9" fmla="*/ 0 h 60"/>
              </a:gdLst>
              <a:ahLst/>
              <a:cxnLst>
                <a:cxn ang="0">
                  <a:pos x="T0" y="T1"/>
                </a:cxn>
                <a:cxn ang="0">
                  <a:pos x="T2" y="T3"/>
                </a:cxn>
                <a:cxn ang="0">
                  <a:pos x="T4" y="T5"/>
                </a:cxn>
                <a:cxn ang="0">
                  <a:pos x="T6" y="T7"/>
                </a:cxn>
                <a:cxn ang="0">
                  <a:pos x="T8" y="T9"/>
                </a:cxn>
              </a:cxnLst>
              <a:rect l="0" t="0" r="r" b="b"/>
              <a:pathLst>
                <a:path w="14" h="60">
                  <a:moveTo>
                    <a:pt x="13" y="0"/>
                  </a:moveTo>
                  <a:lnTo>
                    <a:pt x="14" y="56"/>
                  </a:lnTo>
                  <a:lnTo>
                    <a:pt x="2" y="60"/>
                  </a:lnTo>
                  <a:lnTo>
                    <a:pt x="0" y="5"/>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3" name="Freeform 1040"/>
            <p:cNvSpPr>
              <a:spLocks/>
            </p:cNvSpPr>
            <p:nvPr/>
          </p:nvSpPr>
          <p:spPr bwMode="auto">
            <a:xfrm>
              <a:off x="14054916" y="-345677"/>
              <a:ext cx="39688" cy="98425"/>
            </a:xfrm>
            <a:custGeom>
              <a:avLst/>
              <a:gdLst>
                <a:gd name="T0" fmla="*/ 23 w 25"/>
                <a:gd name="T1" fmla="*/ 0 h 62"/>
                <a:gd name="T2" fmla="*/ 25 w 25"/>
                <a:gd name="T3" fmla="*/ 55 h 62"/>
                <a:gd name="T4" fmla="*/ 2 w 25"/>
                <a:gd name="T5" fmla="*/ 62 h 62"/>
                <a:gd name="T6" fmla="*/ 0 w 25"/>
                <a:gd name="T7" fmla="*/ 7 h 62"/>
                <a:gd name="T8" fmla="*/ 23 w 25"/>
                <a:gd name="T9" fmla="*/ 0 h 62"/>
              </a:gdLst>
              <a:ahLst/>
              <a:cxnLst>
                <a:cxn ang="0">
                  <a:pos x="T0" y="T1"/>
                </a:cxn>
                <a:cxn ang="0">
                  <a:pos x="T2" y="T3"/>
                </a:cxn>
                <a:cxn ang="0">
                  <a:pos x="T4" y="T5"/>
                </a:cxn>
                <a:cxn ang="0">
                  <a:pos x="T6" y="T7"/>
                </a:cxn>
                <a:cxn ang="0">
                  <a:pos x="T8" y="T9"/>
                </a:cxn>
              </a:cxnLst>
              <a:rect l="0" t="0" r="r" b="b"/>
              <a:pathLst>
                <a:path w="25" h="62">
                  <a:moveTo>
                    <a:pt x="23" y="0"/>
                  </a:moveTo>
                  <a:lnTo>
                    <a:pt x="25" y="55"/>
                  </a:lnTo>
                  <a:lnTo>
                    <a:pt x="2" y="62"/>
                  </a:lnTo>
                  <a:lnTo>
                    <a:pt x="0" y="7"/>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4" name="Freeform 1041"/>
            <p:cNvSpPr>
              <a:spLocks/>
            </p:cNvSpPr>
            <p:nvPr/>
          </p:nvSpPr>
          <p:spPr bwMode="auto">
            <a:xfrm>
              <a:off x="14027928" y="-334565"/>
              <a:ext cx="30163" cy="92075"/>
            </a:xfrm>
            <a:custGeom>
              <a:avLst/>
              <a:gdLst>
                <a:gd name="T0" fmla="*/ 17 w 19"/>
                <a:gd name="T1" fmla="*/ 0 h 58"/>
                <a:gd name="T2" fmla="*/ 19 w 19"/>
                <a:gd name="T3" fmla="*/ 55 h 58"/>
                <a:gd name="T4" fmla="*/ 1 w 19"/>
                <a:gd name="T5" fmla="*/ 58 h 58"/>
                <a:gd name="T6" fmla="*/ 0 w 19"/>
                <a:gd name="T7" fmla="*/ 3 h 58"/>
                <a:gd name="T8" fmla="*/ 17 w 19"/>
                <a:gd name="T9" fmla="*/ 0 h 58"/>
              </a:gdLst>
              <a:ahLst/>
              <a:cxnLst>
                <a:cxn ang="0">
                  <a:pos x="T0" y="T1"/>
                </a:cxn>
                <a:cxn ang="0">
                  <a:pos x="T2" y="T3"/>
                </a:cxn>
                <a:cxn ang="0">
                  <a:pos x="T4" y="T5"/>
                </a:cxn>
                <a:cxn ang="0">
                  <a:pos x="T6" y="T7"/>
                </a:cxn>
                <a:cxn ang="0">
                  <a:pos x="T8" y="T9"/>
                </a:cxn>
              </a:cxnLst>
              <a:rect l="0" t="0" r="r" b="b"/>
              <a:pathLst>
                <a:path w="19" h="58">
                  <a:moveTo>
                    <a:pt x="17" y="0"/>
                  </a:moveTo>
                  <a:lnTo>
                    <a:pt x="19" y="55"/>
                  </a:lnTo>
                  <a:lnTo>
                    <a:pt x="1" y="58"/>
                  </a:lnTo>
                  <a:lnTo>
                    <a:pt x="0" y="3"/>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5" name="Freeform 1042"/>
            <p:cNvSpPr>
              <a:spLocks/>
            </p:cNvSpPr>
            <p:nvPr/>
          </p:nvSpPr>
          <p:spPr bwMode="auto">
            <a:xfrm>
              <a:off x="13904103" y="-329802"/>
              <a:ext cx="6350" cy="98425"/>
            </a:xfrm>
            <a:custGeom>
              <a:avLst/>
              <a:gdLst>
                <a:gd name="T0" fmla="*/ 2 w 4"/>
                <a:gd name="T1" fmla="*/ 0 h 62"/>
                <a:gd name="T2" fmla="*/ 4 w 4"/>
                <a:gd name="T3" fmla="*/ 55 h 62"/>
                <a:gd name="T4" fmla="*/ 1 w 4"/>
                <a:gd name="T5" fmla="*/ 62 h 62"/>
                <a:gd name="T6" fmla="*/ 0 w 4"/>
                <a:gd name="T7" fmla="*/ 7 h 62"/>
                <a:gd name="T8" fmla="*/ 2 w 4"/>
                <a:gd name="T9" fmla="*/ 0 h 62"/>
              </a:gdLst>
              <a:ahLst/>
              <a:cxnLst>
                <a:cxn ang="0">
                  <a:pos x="T0" y="T1"/>
                </a:cxn>
                <a:cxn ang="0">
                  <a:pos x="T2" y="T3"/>
                </a:cxn>
                <a:cxn ang="0">
                  <a:pos x="T4" y="T5"/>
                </a:cxn>
                <a:cxn ang="0">
                  <a:pos x="T6" y="T7"/>
                </a:cxn>
                <a:cxn ang="0">
                  <a:pos x="T8" y="T9"/>
                </a:cxn>
              </a:cxnLst>
              <a:rect l="0" t="0" r="r" b="b"/>
              <a:pathLst>
                <a:path w="4" h="62">
                  <a:moveTo>
                    <a:pt x="2" y="0"/>
                  </a:moveTo>
                  <a:lnTo>
                    <a:pt x="4" y="55"/>
                  </a:lnTo>
                  <a:lnTo>
                    <a:pt x="1" y="62"/>
                  </a:lnTo>
                  <a:lnTo>
                    <a:pt x="0" y="7"/>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6" name="Freeform 1043"/>
            <p:cNvSpPr>
              <a:spLocks/>
            </p:cNvSpPr>
            <p:nvPr/>
          </p:nvSpPr>
          <p:spPr bwMode="auto">
            <a:xfrm>
              <a:off x="13915216" y="-326627"/>
              <a:ext cx="3175" cy="100013"/>
            </a:xfrm>
            <a:custGeom>
              <a:avLst/>
              <a:gdLst>
                <a:gd name="T0" fmla="*/ 1 w 2"/>
                <a:gd name="T1" fmla="*/ 8 h 63"/>
                <a:gd name="T2" fmla="*/ 2 w 2"/>
                <a:gd name="T3" fmla="*/ 63 h 63"/>
                <a:gd name="T4" fmla="*/ 2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2"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7" name="Freeform 1044"/>
            <p:cNvSpPr>
              <a:spLocks/>
            </p:cNvSpPr>
            <p:nvPr/>
          </p:nvSpPr>
          <p:spPr bwMode="auto">
            <a:xfrm>
              <a:off x="14000941" y="-329802"/>
              <a:ext cx="28575" cy="103188"/>
            </a:xfrm>
            <a:custGeom>
              <a:avLst/>
              <a:gdLst>
                <a:gd name="T0" fmla="*/ 17 w 18"/>
                <a:gd name="T1" fmla="*/ 0 h 65"/>
                <a:gd name="T2" fmla="*/ 18 w 18"/>
                <a:gd name="T3" fmla="*/ 55 h 65"/>
                <a:gd name="T4" fmla="*/ 2 w 18"/>
                <a:gd name="T5" fmla="*/ 65 h 65"/>
                <a:gd name="T6" fmla="*/ 0 w 18"/>
                <a:gd name="T7" fmla="*/ 9 h 65"/>
                <a:gd name="T8" fmla="*/ 17 w 18"/>
                <a:gd name="T9" fmla="*/ 0 h 65"/>
              </a:gdLst>
              <a:ahLst/>
              <a:cxnLst>
                <a:cxn ang="0">
                  <a:pos x="T0" y="T1"/>
                </a:cxn>
                <a:cxn ang="0">
                  <a:pos x="T2" y="T3"/>
                </a:cxn>
                <a:cxn ang="0">
                  <a:pos x="T4" y="T5"/>
                </a:cxn>
                <a:cxn ang="0">
                  <a:pos x="T6" y="T7"/>
                </a:cxn>
                <a:cxn ang="0">
                  <a:pos x="T8" y="T9"/>
                </a:cxn>
              </a:cxnLst>
              <a:rect l="0" t="0" r="r" b="b"/>
              <a:pathLst>
                <a:path w="18" h="65">
                  <a:moveTo>
                    <a:pt x="17" y="0"/>
                  </a:moveTo>
                  <a:lnTo>
                    <a:pt x="18" y="55"/>
                  </a:lnTo>
                  <a:lnTo>
                    <a:pt x="2" y="65"/>
                  </a:lnTo>
                  <a:lnTo>
                    <a:pt x="0" y="9"/>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8" name="Freeform 1045"/>
            <p:cNvSpPr>
              <a:spLocks/>
            </p:cNvSpPr>
            <p:nvPr/>
          </p:nvSpPr>
          <p:spPr bwMode="auto">
            <a:xfrm>
              <a:off x="13916803" y="-313927"/>
              <a:ext cx="39688" cy="88900"/>
            </a:xfrm>
            <a:custGeom>
              <a:avLst/>
              <a:gdLst>
                <a:gd name="T0" fmla="*/ 23 w 25"/>
                <a:gd name="T1" fmla="*/ 1 h 56"/>
                <a:gd name="T2" fmla="*/ 25 w 25"/>
                <a:gd name="T3" fmla="*/ 56 h 56"/>
                <a:gd name="T4" fmla="*/ 1 w 25"/>
                <a:gd name="T5" fmla="*/ 55 h 56"/>
                <a:gd name="T6" fmla="*/ 0 w 25"/>
                <a:gd name="T7" fmla="*/ 0 h 56"/>
                <a:gd name="T8" fmla="*/ 23 w 25"/>
                <a:gd name="T9" fmla="*/ 1 h 56"/>
              </a:gdLst>
              <a:ahLst/>
              <a:cxnLst>
                <a:cxn ang="0">
                  <a:pos x="T0" y="T1"/>
                </a:cxn>
                <a:cxn ang="0">
                  <a:pos x="T2" y="T3"/>
                </a:cxn>
                <a:cxn ang="0">
                  <a:pos x="T4" y="T5"/>
                </a:cxn>
                <a:cxn ang="0">
                  <a:pos x="T6" y="T7"/>
                </a:cxn>
                <a:cxn ang="0">
                  <a:pos x="T8" y="T9"/>
                </a:cxn>
              </a:cxnLst>
              <a:rect l="0" t="0" r="r" b="b"/>
              <a:pathLst>
                <a:path w="25" h="56">
                  <a:moveTo>
                    <a:pt x="23" y="1"/>
                  </a:moveTo>
                  <a:lnTo>
                    <a:pt x="25" y="56"/>
                  </a:lnTo>
                  <a:lnTo>
                    <a:pt x="1" y="55"/>
                  </a:lnTo>
                  <a:lnTo>
                    <a:pt x="0" y="0"/>
                  </a:lnTo>
                  <a:lnTo>
                    <a:pt x="23"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9" name="Freeform 1046"/>
            <p:cNvSpPr>
              <a:spLocks/>
            </p:cNvSpPr>
            <p:nvPr/>
          </p:nvSpPr>
          <p:spPr bwMode="auto">
            <a:xfrm>
              <a:off x="13988241" y="-315515"/>
              <a:ext cx="15875" cy="93663"/>
            </a:xfrm>
            <a:custGeom>
              <a:avLst/>
              <a:gdLst>
                <a:gd name="T0" fmla="*/ 8 w 10"/>
                <a:gd name="T1" fmla="*/ 0 h 59"/>
                <a:gd name="T2" fmla="*/ 10 w 10"/>
                <a:gd name="T3" fmla="*/ 56 h 59"/>
                <a:gd name="T4" fmla="*/ 2 w 10"/>
                <a:gd name="T5" fmla="*/ 59 h 59"/>
                <a:gd name="T6" fmla="*/ 0 w 10"/>
                <a:gd name="T7" fmla="*/ 4 h 59"/>
                <a:gd name="T8" fmla="*/ 8 w 10"/>
                <a:gd name="T9" fmla="*/ 0 h 59"/>
              </a:gdLst>
              <a:ahLst/>
              <a:cxnLst>
                <a:cxn ang="0">
                  <a:pos x="T0" y="T1"/>
                </a:cxn>
                <a:cxn ang="0">
                  <a:pos x="T2" y="T3"/>
                </a:cxn>
                <a:cxn ang="0">
                  <a:pos x="T4" y="T5"/>
                </a:cxn>
                <a:cxn ang="0">
                  <a:pos x="T6" y="T7"/>
                </a:cxn>
                <a:cxn ang="0">
                  <a:pos x="T8" y="T9"/>
                </a:cxn>
              </a:cxnLst>
              <a:rect l="0" t="0" r="r" b="b"/>
              <a:pathLst>
                <a:path w="10" h="59">
                  <a:moveTo>
                    <a:pt x="8" y="0"/>
                  </a:moveTo>
                  <a:lnTo>
                    <a:pt x="10" y="56"/>
                  </a:lnTo>
                  <a:lnTo>
                    <a:pt x="2" y="59"/>
                  </a:lnTo>
                  <a:lnTo>
                    <a:pt x="0" y="4"/>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0" name="Freeform 1047"/>
            <p:cNvSpPr>
              <a:spLocks/>
            </p:cNvSpPr>
            <p:nvPr/>
          </p:nvSpPr>
          <p:spPr bwMode="auto">
            <a:xfrm>
              <a:off x="13953316" y="-312340"/>
              <a:ext cx="9525" cy="103188"/>
            </a:xfrm>
            <a:custGeom>
              <a:avLst/>
              <a:gdLst>
                <a:gd name="T0" fmla="*/ 4 w 6"/>
                <a:gd name="T1" fmla="*/ 10 h 65"/>
                <a:gd name="T2" fmla="*/ 6 w 6"/>
                <a:gd name="T3" fmla="*/ 65 h 65"/>
                <a:gd name="T4" fmla="*/ 2 w 6"/>
                <a:gd name="T5" fmla="*/ 55 h 65"/>
                <a:gd name="T6" fmla="*/ 0 w 6"/>
                <a:gd name="T7" fmla="*/ 0 h 65"/>
                <a:gd name="T8" fmla="*/ 4 w 6"/>
                <a:gd name="T9" fmla="*/ 10 h 65"/>
              </a:gdLst>
              <a:ahLst/>
              <a:cxnLst>
                <a:cxn ang="0">
                  <a:pos x="T0" y="T1"/>
                </a:cxn>
                <a:cxn ang="0">
                  <a:pos x="T2" y="T3"/>
                </a:cxn>
                <a:cxn ang="0">
                  <a:pos x="T4" y="T5"/>
                </a:cxn>
                <a:cxn ang="0">
                  <a:pos x="T6" y="T7"/>
                </a:cxn>
                <a:cxn ang="0">
                  <a:pos x="T8" y="T9"/>
                </a:cxn>
              </a:cxnLst>
              <a:rect l="0" t="0" r="r" b="b"/>
              <a:pathLst>
                <a:path w="6" h="65">
                  <a:moveTo>
                    <a:pt x="4" y="10"/>
                  </a:moveTo>
                  <a:lnTo>
                    <a:pt x="6" y="65"/>
                  </a:lnTo>
                  <a:lnTo>
                    <a:pt x="2" y="55"/>
                  </a:lnTo>
                  <a:lnTo>
                    <a:pt x="0" y="0"/>
                  </a:lnTo>
                  <a:lnTo>
                    <a:pt x="4"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1" name="Freeform 1048"/>
            <p:cNvSpPr>
              <a:spLocks/>
            </p:cNvSpPr>
            <p:nvPr/>
          </p:nvSpPr>
          <p:spPr bwMode="auto">
            <a:xfrm>
              <a:off x="13959666" y="-296465"/>
              <a:ext cx="28575" cy="88900"/>
            </a:xfrm>
            <a:custGeom>
              <a:avLst/>
              <a:gdLst>
                <a:gd name="T0" fmla="*/ 16 w 18"/>
                <a:gd name="T1" fmla="*/ 1 h 56"/>
                <a:gd name="T2" fmla="*/ 18 w 18"/>
                <a:gd name="T3" fmla="*/ 56 h 56"/>
                <a:gd name="T4" fmla="*/ 2 w 18"/>
                <a:gd name="T5" fmla="*/ 55 h 56"/>
                <a:gd name="T6" fmla="*/ 0 w 18"/>
                <a:gd name="T7" fmla="*/ 0 h 56"/>
                <a:gd name="T8" fmla="*/ 16 w 18"/>
                <a:gd name="T9" fmla="*/ 1 h 56"/>
              </a:gdLst>
              <a:ahLst/>
              <a:cxnLst>
                <a:cxn ang="0">
                  <a:pos x="T0" y="T1"/>
                </a:cxn>
                <a:cxn ang="0">
                  <a:pos x="T2" y="T3"/>
                </a:cxn>
                <a:cxn ang="0">
                  <a:pos x="T4" y="T5"/>
                </a:cxn>
                <a:cxn ang="0">
                  <a:pos x="T6" y="T7"/>
                </a:cxn>
                <a:cxn ang="0">
                  <a:pos x="T8" y="T9"/>
                </a:cxn>
              </a:cxnLst>
              <a:rect l="0" t="0" r="r" b="b"/>
              <a:pathLst>
                <a:path w="18" h="56">
                  <a:moveTo>
                    <a:pt x="16" y="1"/>
                  </a:moveTo>
                  <a:lnTo>
                    <a:pt x="18" y="56"/>
                  </a:lnTo>
                  <a:lnTo>
                    <a:pt x="2" y="55"/>
                  </a:lnTo>
                  <a:lnTo>
                    <a:pt x="0" y="0"/>
                  </a:lnTo>
                  <a:lnTo>
                    <a:pt x="16"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2" name="Freeform 1049"/>
            <p:cNvSpPr>
              <a:spLocks/>
            </p:cNvSpPr>
            <p:nvPr/>
          </p:nvSpPr>
          <p:spPr bwMode="auto">
            <a:xfrm>
              <a:off x="13985066" y="-309165"/>
              <a:ext cx="6350" cy="101600"/>
            </a:xfrm>
            <a:custGeom>
              <a:avLst/>
              <a:gdLst>
                <a:gd name="T0" fmla="*/ 2 w 4"/>
                <a:gd name="T1" fmla="*/ 0 h 64"/>
                <a:gd name="T2" fmla="*/ 4 w 4"/>
                <a:gd name="T3" fmla="*/ 55 h 64"/>
                <a:gd name="T4" fmla="*/ 2 w 4"/>
                <a:gd name="T5" fmla="*/ 64 h 64"/>
                <a:gd name="T6" fmla="*/ 0 w 4"/>
                <a:gd name="T7" fmla="*/ 9 h 64"/>
                <a:gd name="T8" fmla="*/ 2 w 4"/>
                <a:gd name="T9" fmla="*/ 0 h 64"/>
              </a:gdLst>
              <a:ahLst/>
              <a:cxnLst>
                <a:cxn ang="0">
                  <a:pos x="T0" y="T1"/>
                </a:cxn>
                <a:cxn ang="0">
                  <a:pos x="T2" y="T3"/>
                </a:cxn>
                <a:cxn ang="0">
                  <a:pos x="T4" y="T5"/>
                </a:cxn>
                <a:cxn ang="0">
                  <a:pos x="T6" y="T7"/>
                </a:cxn>
                <a:cxn ang="0">
                  <a:pos x="T8" y="T9"/>
                </a:cxn>
              </a:cxnLst>
              <a:rect l="0" t="0" r="r" b="b"/>
              <a:pathLst>
                <a:path w="4" h="64">
                  <a:moveTo>
                    <a:pt x="2" y="0"/>
                  </a:moveTo>
                  <a:lnTo>
                    <a:pt x="4" y="55"/>
                  </a:lnTo>
                  <a:lnTo>
                    <a:pt x="2" y="64"/>
                  </a:lnTo>
                  <a:lnTo>
                    <a:pt x="0" y="9"/>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3" name="Freeform 1050"/>
            <p:cNvSpPr>
              <a:spLocks/>
            </p:cNvSpPr>
            <p:nvPr/>
          </p:nvSpPr>
          <p:spPr bwMode="auto">
            <a:xfrm>
              <a:off x="13138928" y="-271065"/>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4" name="Freeform 1051"/>
            <p:cNvSpPr>
              <a:spLocks/>
            </p:cNvSpPr>
            <p:nvPr/>
          </p:nvSpPr>
          <p:spPr bwMode="auto">
            <a:xfrm>
              <a:off x="13121466" y="-272652"/>
              <a:ext cx="20638" cy="88900"/>
            </a:xfrm>
            <a:custGeom>
              <a:avLst/>
              <a:gdLst>
                <a:gd name="T0" fmla="*/ 14 w 16"/>
                <a:gd name="T1" fmla="*/ 1 h 68"/>
                <a:gd name="T2" fmla="*/ 16 w 16"/>
                <a:gd name="T3" fmla="*/ 68 h 68"/>
                <a:gd name="T4" fmla="*/ 2 w 16"/>
                <a:gd name="T5" fmla="*/ 67 h 68"/>
                <a:gd name="T6" fmla="*/ 0 w 16"/>
                <a:gd name="T7" fmla="*/ 0 h 68"/>
                <a:gd name="T8" fmla="*/ 14 w 16"/>
                <a:gd name="T9" fmla="*/ 1 h 68"/>
              </a:gdLst>
              <a:ahLst/>
              <a:cxnLst>
                <a:cxn ang="0">
                  <a:pos x="T0" y="T1"/>
                </a:cxn>
                <a:cxn ang="0">
                  <a:pos x="T2" y="T3"/>
                </a:cxn>
                <a:cxn ang="0">
                  <a:pos x="T4" y="T5"/>
                </a:cxn>
                <a:cxn ang="0">
                  <a:pos x="T6" y="T7"/>
                </a:cxn>
                <a:cxn ang="0">
                  <a:pos x="T8" y="T9"/>
                </a:cxn>
              </a:cxnLst>
              <a:rect l="0" t="0" r="r" b="b"/>
              <a:pathLst>
                <a:path w="16" h="68">
                  <a:moveTo>
                    <a:pt x="14" y="1"/>
                  </a:moveTo>
                  <a:cubicBezTo>
                    <a:pt x="16" y="68"/>
                    <a:pt x="16" y="68"/>
                    <a:pt x="16" y="68"/>
                  </a:cubicBezTo>
                  <a:cubicBezTo>
                    <a:pt x="11" y="68"/>
                    <a:pt x="7" y="68"/>
                    <a:pt x="2" y="67"/>
                  </a:cubicBezTo>
                  <a:cubicBezTo>
                    <a:pt x="0" y="0"/>
                    <a:pt x="0" y="0"/>
                    <a:pt x="0" y="0"/>
                  </a:cubicBezTo>
                  <a:cubicBezTo>
                    <a:pt x="5" y="1"/>
                    <a:pt x="10" y="1"/>
                    <a:pt x="1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5" name="Freeform 1052"/>
            <p:cNvSpPr>
              <a:spLocks/>
            </p:cNvSpPr>
            <p:nvPr/>
          </p:nvSpPr>
          <p:spPr bwMode="auto">
            <a:xfrm>
              <a:off x="13094478" y="-274240"/>
              <a:ext cx="30163" cy="90488"/>
            </a:xfrm>
            <a:custGeom>
              <a:avLst/>
              <a:gdLst>
                <a:gd name="T0" fmla="*/ 21 w 23"/>
                <a:gd name="T1" fmla="*/ 2 h 69"/>
                <a:gd name="T2" fmla="*/ 23 w 23"/>
                <a:gd name="T3" fmla="*/ 69 h 69"/>
                <a:gd name="T4" fmla="*/ 2 w 23"/>
                <a:gd name="T5" fmla="*/ 67 h 69"/>
                <a:gd name="T6" fmla="*/ 0 w 23"/>
                <a:gd name="T7" fmla="*/ 0 h 69"/>
                <a:gd name="T8" fmla="*/ 21 w 23"/>
                <a:gd name="T9" fmla="*/ 2 h 69"/>
              </a:gdLst>
              <a:ahLst/>
              <a:cxnLst>
                <a:cxn ang="0">
                  <a:pos x="T0" y="T1"/>
                </a:cxn>
                <a:cxn ang="0">
                  <a:pos x="T2" y="T3"/>
                </a:cxn>
                <a:cxn ang="0">
                  <a:pos x="T4" y="T5"/>
                </a:cxn>
                <a:cxn ang="0">
                  <a:pos x="T6" y="T7"/>
                </a:cxn>
                <a:cxn ang="0">
                  <a:pos x="T8" y="T9"/>
                </a:cxn>
              </a:cxnLst>
              <a:rect l="0" t="0" r="r" b="b"/>
              <a:pathLst>
                <a:path w="23" h="69">
                  <a:moveTo>
                    <a:pt x="21" y="2"/>
                  </a:moveTo>
                  <a:cubicBezTo>
                    <a:pt x="23" y="69"/>
                    <a:pt x="23" y="69"/>
                    <a:pt x="23" y="69"/>
                  </a:cubicBezTo>
                  <a:cubicBezTo>
                    <a:pt x="13" y="68"/>
                    <a:pt x="4" y="67"/>
                    <a:pt x="2" y="67"/>
                  </a:cubicBezTo>
                  <a:cubicBezTo>
                    <a:pt x="0" y="0"/>
                    <a:pt x="0" y="0"/>
                    <a:pt x="0" y="0"/>
                  </a:cubicBezTo>
                  <a:cubicBezTo>
                    <a:pt x="2" y="0"/>
                    <a:pt x="11" y="1"/>
                    <a:pt x="21"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6" name="Freeform 1053"/>
            <p:cNvSpPr>
              <a:spLocks/>
            </p:cNvSpPr>
            <p:nvPr/>
          </p:nvSpPr>
          <p:spPr bwMode="auto">
            <a:xfrm>
              <a:off x="13094478" y="-2742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7" name="Freeform 1054"/>
            <p:cNvSpPr>
              <a:spLocks/>
            </p:cNvSpPr>
            <p:nvPr/>
          </p:nvSpPr>
          <p:spPr bwMode="auto">
            <a:xfrm>
              <a:off x="13967603" y="-288527"/>
              <a:ext cx="9525" cy="95250"/>
            </a:xfrm>
            <a:custGeom>
              <a:avLst/>
              <a:gdLst>
                <a:gd name="T0" fmla="*/ 4 w 6"/>
                <a:gd name="T1" fmla="*/ 0 h 60"/>
                <a:gd name="T2" fmla="*/ 6 w 6"/>
                <a:gd name="T3" fmla="*/ 55 h 60"/>
                <a:gd name="T4" fmla="*/ 2 w 6"/>
                <a:gd name="T5" fmla="*/ 60 h 60"/>
                <a:gd name="T6" fmla="*/ 0 w 6"/>
                <a:gd name="T7" fmla="*/ 5 h 60"/>
                <a:gd name="T8" fmla="*/ 4 w 6"/>
                <a:gd name="T9" fmla="*/ 0 h 60"/>
              </a:gdLst>
              <a:ahLst/>
              <a:cxnLst>
                <a:cxn ang="0">
                  <a:pos x="T0" y="T1"/>
                </a:cxn>
                <a:cxn ang="0">
                  <a:pos x="T2" y="T3"/>
                </a:cxn>
                <a:cxn ang="0">
                  <a:pos x="T4" y="T5"/>
                </a:cxn>
                <a:cxn ang="0">
                  <a:pos x="T6" y="T7"/>
                </a:cxn>
                <a:cxn ang="0">
                  <a:pos x="T8" y="T9"/>
                </a:cxn>
              </a:cxnLst>
              <a:rect l="0" t="0" r="r" b="b"/>
              <a:pathLst>
                <a:path w="6" h="60">
                  <a:moveTo>
                    <a:pt x="4" y="0"/>
                  </a:moveTo>
                  <a:lnTo>
                    <a:pt x="6" y="55"/>
                  </a:lnTo>
                  <a:lnTo>
                    <a:pt x="2" y="60"/>
                  </a:lnTo>
                  <a:lnTo>
                    <a:pt x="0" y="5"/>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8" name="Freeform 1055"/>
            <p:cNvSpPr>
              <a:spLocks/>
            </p:cNvSpPr>
            <p:nvPr/>
          </p:nvSpPr>
          <p:spPr bwMode="auto">
            <a:xfrm>
              <a:off x="13912041" y="-283765"/>
              <a:ext cx="23813" cy="93663"/>
            </a:xfrm>
            <a:custGeom>
              <a:avLst/>
              <a:gdLst>
                <a:gd name="T0" fmla="*/ 14 w 15"/>
                <a:gd name="T1" fmla="*/ 4 h 59"/>
                <a:gd name="T2" fmla="*/ 15 w 15"/>
                <a:gd name="T3" fmla="*/ 59 h 59"/>
                <a:gd name="T4" fmla="*/ 2 w 15"/>
                <a:gd name="T5" fmla="*/ 55 h 59"/>
                <a:gd name="T6" fmla="*/ 0 w 15"/>
                <a:gd name="T7" fmla="*/ 0 h 59"/>
                <a:gd name="T8" fmla="*/ 14 w 15"/>
                <a:gd name="T9" fmla="*/ 4 h 59"/>
              </a:gdLst>
              <a:ahLst/>
              <a:cxnLst>
                <a:cxn ang="0">
                  <a:pos x="T0" y="T1"/>
                </a:cxn>
                <a:cxn ang="0">
                  <a:pos x="T2" y="T3"/>
                </a:cxn>
                <a:cxn ang="0">
                  <a:pos x="T4" y="T5"/>
                </a:cxn>
                <a:cxn ang="0">
                  <a:pos x="T6" y="T7"/>
                </a:cxn>
                <a:cxn ang="0">
                  <a:pos x="T8" y="T9"/>
                </a:cxn>
              </a:cxnLst>
              <a:rect l="0" t="0" r="r" b="b"/>
              <a:pathLst>
                <a:path w="15" h="59">
                  <a:moveTo>
                    <a:pt x="14" y="4"/>
                  </a:moveTo>
                  <a:lnTo>
                    <a:pt x="15" y="59"/>
                  </a:lnTo>
                  <a:lnTo>
                    <a:pt x="2" y="55"/>
                  </a:lnTo>
                  <a:lnTo>
                    <a:pt x="0" y="0"/>
                  </a:lnTo>
                  <a:lnTo>
                    <a:pt x="14"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9" name="Freeform 1056"/>
            <p:cNvSpPr>
              <a:spLocks/>
            </p:cNvSpPr>
            <p:nvPr/>
          </p:nvSpPr>
          <p:spPr bwMode="auto">
            <a:xfrm>
              <a:off x="13958078" y="-280590"/>
              <a:ext cx="12700" cy="90488"/>
            </a:xfrm>
            <a:custGeom>
              <a:avLst/>
              <a:gdLst>
                <a:gd name="T0" fmla="*/ 6 w 8"/>
                <a:gd name="T1" fmla="*/ 0 h 57"/>
                <a:gd name="T2" fmla="*/ 8 w 8"/>
                <a:gd name="T3" fmla="*/ 55 h 57"/>
                <a:gd name="T4" fmla="*/ 1 w 8"/>
                <a:gd name="T5" fmla="*/ 57 h 57"/>
                <a:gd name="T6" fmla="*/ 0 w 8"/>
                <a:gd name="T7" fmla="*/ 2 h 57"/>
                <a:gd name="T8" fmla="*/ 6 w 8"/>
                <a:gd name="T9" fmla="*/ 0 h 57"/>
              </a:gdLst>
              <a:ahLst/>
              <a:cxnLst>
                <a:cxn ang="0">
                  <a:pos x="T0" y="T1"/>
                </a:cxn>
                <a:cxn ang="0">
                  <a:pos x="T2" y="T3"/>
                </a:cxn>
                <a:cxn ang="0">
                  <a:pos x="T4" y="T5"/>
                </a:cxn>
                <a:cxn ang="0">
                  <a:pos x="T6" y="T7"/>
                </a:cxn>
                <a:cxn ang="0">
                  <a:pos x="T8" y="T9"/>
                </a:cxn>
              </a:cxnLst>
              <a:rect l="0" t="0" r="r" b="b"/>
              <a:pathLst>
                <a:path w="8" h="57">
                  <a:moveTo>
                    <a:pt x="6" y="0"/>
                  </a:moveTo>
                  <a:lnTo>
                    <a:pt x="8" y="55"/>
                  </a:lnTo>
                  <a:lnTo>
                    <a:pt x="1" y="57"/>
                  </a:lnTo>
                  <a:lnTo>
                    <a:pt x="0" y="2"/>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0" name="Freeform 1057"/>
            <p:cNvSpPr>
              <a:spLocks/>
            </p:cNvSpPr>
            <p:nvPr/>
          </p:nvSpPr>
          <p:spPr bwMode="auto">
            <a:xfrm>
              <a:off x="13942203" y="-277415"/>
              <a:ext cx="17463" cy="93663"/>
            </a:xfrm>
            <a:custGeom>
              <a:avLst/>
              <a:gdLst>
                <a:gd name="T0" fmla="*/ 10 w 11"/>
                <a:gd name="T1" fmla="*/ 0 h 59"/>
                <a:gd name="T2" fmla="*/ 11 w 11"/>
                <a:gd name="T3" fmla="*/ 55 h 59"/>
                <a:gd name="T4" fmla="*/ 2 w 11"/>
                <a:gd name="T5" fmla="*/ 59 h 59"/>
                <a:gd name="T6" fmla="*/ 0 w 11"/>
                <a:gd name="T7" fmla="*/ 3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5"/>
                  </a:lnTo>
                  <a:lnTo>
                    <a:pt x="2" y="59"/>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1" name="Freeform 1058"/>
            <p:cNvSpPr>
              <a:spLocks/>
            </p:cNvSpPr>
            <p:nvPr/>
          </p:nvSpPr>
          <p:spPr bwMode="auto">
            <a:xfrm>
              <a:off x="13934266" y="-277415"/>
              <a:ext cx="11113" cy="93663"/>
            </a:xfrm>
            <a:custGeom>
              <a:avLst/>
              <a:gdLst>
                <a:gd name="T0" fmla="*/ 5 w 7"/>
                <a:gd name="T1" fmla="*/ 3 h 59"/>
                <a:gd name="T2" fmla="*/ 7 w 7"/>
                <a:gd name="T3" fmla="*/ 59 h 59"/>
                <a:gd name="T4" fmla="*/ 1 w 7"/>
                <a:gd name="T5" fmla="*/ 55 h 59"/>
                <a:gd name="T6" fmla="*/ 0 w 7"/>
                <a:gd name="T7" fmla="*/ 0 h 59"/>
                <a:gd name="T8" fmla="*/ 5 w 7"/>
                <a:gd name="T9" fmla="*/ 3 h 59"/>
              </a:gdLst>
              <a:ahLst/>
              <a:cxnLst>
                <a:cxn ang="0">
                  <a:pos x="T0" y="T1"/>
                </a:cxn>
                <a:cxn ang="0">
                  <a:pos x="T2" y="T3"/>
                </a:cxn>
                <a:cxn ang="0">
                  <a:pos x="T4" y="T5"/>
                </a:cxn>
                <a:cxn ang="0">
                  <a:pos x="T6" y="T7"/>
                </a:cxn>
                <a:cxn ang="0">
                  <a:pos x="T8" y="T9"/>
                </a:cxn>
              </a:cxnLst>
              <a:rect l="0" t="0" r="r" b="b"/>
              <a:pathLst>
                <a:path w="7" h="59">
                  <a:moveTo>
                    <a:pt x="5" y="3"/>
                  </a:moveTo>
                  <a:lnTo>
                    <a:pt x="7" y="59"/>
                  </a:lnTo>
                  <a:lnTo>
                    <a:pt x="1" y="55"/>
                  </a:lnTo>
                  <a:lnTo>
                    <a:pt x="0" y="0"/>
                  </a:lnTo>
                  <a:lnTo>
                    <a:pt x="5"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2" name="Freeform 1059"/>
            <p:cNvSpPr>
              <a:spLocks/>
            </p:cNvSpPr>
            <p:nvPr/>
          </p:nvSpPr>
          <p:spPr bwMode="auto">
            <a:xfrm>
              <a:off x="13900928" y="-283765"/>
              <a:ext cx="14288" cy="101600"/>
            </a:xfrm>
            <a:custGeom>
              <a:avLst/>
              <a:gdLst>
                <a:gd name="T0" fmla="*/ 7 w 9"/>
                <a:gd name="T1" fmla="*/ 0 h 64"/>
                <a:gd name="T2" fmla="*/ 9 w 9"/>
                <a:gd name="T3" fmla="*/ 55 h 64"/>
                <a:gd name="T4" fmla="*/ 1 w 9"/>
                <a:gd name="T5" fmla="*/ 64 h 64"/>
                <a:gd name="T6" fmla="*/ 0 w 9"/>
                <a:gd name="T7" fmla="*/ 9 h 64"/>
                <a:gd name="T8" fmla="*/ 7 w 9"/>
                <a:gd name="T9" fmla="*/ 0 h 64"/>
              </a:gdLst>
              <a:ahLst/>
              <a:cxnLst>
                <a:cxn ang="0">
                  <a:pos x="T0" y="T1"/>
                </a:cxn>
                <a:cxn ang="0">
                  <a:pos x="T2" y="T3"/>
                </a:cxn>
                <a:cxn ang="0">
                  <a:pos x="T4" y="T5"/>
                </a:cxn>
                <a:cxn ang="0">
                  <a:pos x="T6" y="T7"/>
                </a:cxn>
                <a:cxn ang="0">
                  <a:pos x="T8" y="T9"/>
                </a:cxn>
              </a:cxnLst>
              <a:rect l="0" t="0" r="r" b="b"/>
              <a:pathLst>
                <a:path w="9" h="64">
                  <a:moveTo>
                    <a:pt x="7" y="0"/>
                  </a:moveTo>
                  <a:lnTo>
                    <a:pt x="9" y="55"/>
                  </a:lnTo>
                  <a:lnTo>
                    <a:pt x="1" y="64"/>
                  </a:lnTo>
                  <a:lnTo>
                    <a:pt x="0" y="9"/>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3" name="Freeform 1060"/>
            <p:cNvSpPr>
              <a:spLocks/>
            </p:cNvSpPr>
            <p:nvPr/>
          </p:nvSpPr>
          <p:spPr bwMode="auto">
            <a:xfrm>
              <a:off x="13892991" y="-269477"/>
              <a:ext cx="9525" cy="90488"/>
            </a:xfrm>
            <a:custGeom>
              <a:avLst/>
              <a:gdLst>
                <a:gd name="T0" fmla="*/ 5 w 6"/>
                <a:gd name="T1" fmla="*/ 0 h 57"/>
                <a:gd name="T2" fmla="*/ 6 w 6"/>
                <a:gd name="T3" fmla="*/ 55 h 57"/>
                <a:gd name="T4" fmla="*/ 1 w 6"/>
                <a:gd name="T5" fmla="*/ 57 h 57"/>
                <a:gd name="T6" fmla="*/ 0 w 6"/>
                <a:gd name="T7" fmla="*/ 2 h 57"/>
                <a:gd name="T8" fmla="*/ 5 w 6"/>
                <a:gd name="T9" fmla="*/ 0 h 57"/>
              </a:gdLst>
              <a:ahLst/>
              <a:cxnLst>
                <a:cxn ang="0">
                  <a:pos x="T0" y="T1"/>
                </a:cxn>
                <a:cxn ang="0">
                  <a:pos x="T2" y="T3"/>
                </a:cxn>
                <a:cxn ang="0">
                  <a:pos x="T4" y="T5"/>
                </a:cxn>
                <a:cxn ang="0">
                  <a:pos x="T6" y="T7"/>
                </a:cxn>
                <a:cxn ang="0">
                  <a:pos x="T8" y="T9"/>
                </a:cxn>
              </a:cxnLst>
              <a:rect l="0" t="0" r="r" b="b"/>
              <a:pathLst>
                <a:path w="6" h="57">
                  <a:moveTo>
                    <a:pt x="5" y="0"/>
                  </a:moveTo>
                  <a:lnTo>
                    <a:pt x="6" y="55"/>
                  </a:lnTo>
                  <a:lnTo>
                    <a:pt x="1" y="57"/>
                  </a:lnTo>
                  <a:lnTo>
                    <a:pt x="0" y="2"/>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4" name="Freeform 1061"/>
            <p:cNvSpPr>
              <a:spLocks/>
            </p:cNvSpPr>
            <p:nvPr/>
          </p:nvSpPr>
          <p:spPr bwMode="auto">
            <a:xfrm>
              <a:off x="13894578" y="-252015"/>
              <a:ext cx="6350" cy="98425"/>
            </a:xfrm>
            <a:custGeom>
              <a:avLst/>
              <a:gdLst>
                <a:gd name="T0" fmla="*/ 2 w 4"/>
                <a:gd name="T1" fmla="*/ 0 h 62"/>
                <a:gd name="T2" fmla="*/ 4 w 4"/>
                <a:gd name="T3" fmla="*/ 55 h 62"/>
                <a:gd name="T4" fmla="*/ 1 w 4"/>
                <a:gd name="T5" fmla="*/ 62 h 62"/>
                <a:gd name="T6" fmla="*/ 0 w 4"/>
                <a:gd name="T7" fmla="*/ 7 h 62"/>
                <a:gd name="T8" fmla="*/ 2 w 4"/>
                <a:gd name="T9" fmla="*/ 0 h 62"/>
              </a:gdLst>
              <a:ahLst/>
              <a:cxnLst>
                <a:cxn ang="0">
                  <a:pos x="T0" y="T1"/>
                </a:cxn>
                <a:cxn ang="0">
                  <a:pos x="T2" y="T3"/>
                </a:cxn>
                <a:cxn ang="0">
                  <a:pos x="T4" y="T5"/>
                </a:cxn>
                <a:cxn ang="0">
                  <a:pos x="T6" y="T7"/>
                </a:cxn>
                <a:cxn ang="0">
                  <a:pos x="T8" y="T9"/>
                </a:cxn>
              </a:cxnLst>
              <a:rect l="0" t="0" r="r" b="b"/>
              <a:pathLst>
                <a:path w="4" h="62">
                  <a:moveTo>
                    <a:pt x="2" y="0"/>
                  </a:moveTo>
                  <a:lnTo>
                    <a:pt x="4" y="55"/>
                  </a:lnTo>
                  <a:lnTo>
                    <a:pt x="1" y="62"/>
                  </a:lnTo>
                  <a:lnTo>
                    <a:pt x="0" y="7"/>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5" name="Freeform 1062"/>
            <p:cNvSpPr>
              <a:spLocks/>
            </p:cNvSpPr>
            <p:nvPr/>
          </p:nvSpPr>
          <p:spPr bwMode="auto">
            <a:xfrm>
              <a:off x="13880291" y="-240902"/>
              <a:ext cx="15875" cy="95250"/>
            </a:xfrm>
            <a:custGeom>
              <a:avLst/>
              <a:gdLst>
                <a:gd name="T0" fmla="*/ 9 w 10"/>
                <a:gd name="T1" fmla="*/ 0 h 60"/>
                <a:gd name="T2" fmla="*/ 10 w 10"/>
                <a:gd name="T3" fmla="*/ 55 h 60"/>
                <a:gd name="T4" fmla="*/ 2 w 10"/>
                <a:gd name="T5" fmla="*/ 60 h 60"/>
                <a:gd name="T6" fmla="*/ 0 w 10"/>
                <a:gd name="T7" fmla="*/ 5 h 60"/>
                <a:gd name="T8" fmla="*/ 9 w 10"/>
                <a:gd name="T9" fmla="*/ 0 h 60"/>
              </a:gdLst>
              <a:ahLst/>
              <a:cxnLst>
                <a:cxn ang="0">
                  <a:pos x="T0" y="T1"/>
                </a:cxn>
                <a:cxn ang="0">
                  <a:pos x="T2" y="T3"/>
                </a:cxn>
                <a:cxn ang="0">
                  <a:pos x="T4" y="T5"/>
                </a:cxn>
                <a:cxn ang="0">
                  <a:pos x="T6" y="T7"/>
                </a:cxn>
                <a:cxn ang="0">
                  <a:pos x="T8" y="T9"/>
                </a:cxn>
              </a:cxnLst>
              <a:rect l="0" t="0" r="r" b="b"/>
              <a:pathLst>
                <a:path w="10" h="60">
                  <a:moveTo>
                    <a:pt x="9" y="0"/>
                  </a:moveTo>
                  <a:lnTo>
                    <a:pt x="10" y="55"/>
                  </a:lnTo>
                  <a:lnTo>
                    <a:pt x="2" y="60"/>
                  </a:lnTo>
                  <a:lnTo>
                    <a:pt x="0" y="5"/>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6" name="Freeform 1063"/>
            <p:cNvSpPr>
              <a:spLocks/>
            </p:cNvSpPr>
            <p:nvPr/>
          </p:nvSpPr>
          <p:spPr bwMode="auto">
            <a:xfrm>
              <a:off x="13173853" y="-269477"/>
              <a:ext cx="44450" cy="144463"/>
            </a:xfrm>
            <a:custGeom>
              <a:avLst/>
              <a:gdLst>
                <a:gd name="T0" fmla="*/ 34 w 36"/>
                <a:gd name="T1" fmla="*/ 44 h 111"/>
                <a:gd name="T2" fmla="*/ 36 w 36"/>
                <a:gd name="T3" fmla="*/ 111 h 111"/>
                <a:gd name="T4" fmla="*/ 17 w 36"/>
                <a:gd name="T5" fmla="*/ 92 h 111"/>
                <a:gd name="T6" fmla="*/ 7 w 36"/>
                <a:gd name="T7" fmla="*/ 71 h 111"/>
                <a:gd name="T8" fmla="*/ 2 w 36"/>
                <a:gd name="T9" fmla="*/ 68 h 111"/>
                <a:gd name="T10" fmla="*/ 0 w 36"/>
                <a:gd name="T11" fmla="*/ 0 h 111"/>
                <a:gd name="T12" fmla="*/ 5 w 36"/>
                <a:gd name="T13" fmla="*/ 4 h 111"/>
                <a:gd name="T14" fmla="*/ 15 w 36"/>
                <a:gd name="T15" fmla="*/ 25 h 111"/>
                <a:gd name="T16" fmla="*/ 34 w 36"/>
                <a:gd name="T17" fmla="*/ 4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11">
                  <a:moveTo>
                    <a:pt x="34" y="44"/>
                  </a:moveTo>
                  <a:cubicBezTo>
                    <a:pt x="36" y="111"/>
                    <a:pt x="36" y="111"/>
                    <a:pt x="36" y="111"/>
                  </a:cubicBezTo>
                  <a:cubicBezTo>
                    <a:pt x="35" y="106"/>
                    <a:pt x="25" y="99"/>
                    <a:pt x="17" y="92"/>
                  </a:cubicBezTo>
                  <a:cubicBezTo>
                    <a:pt x="7" y="84"/>
                    <a:pt x="12" y="78"/>
                    <a:pt x="7" y="71"/>
                  </a:cubicBezTo>
                  <a:cubicBezTo>
                    <a:pt x="6" y="70"/>
                    <a:pt x="4" y="68"/>
                    <a:pt x="2" y="68"/>
                  </a:cubicBezTo>
                  <a:cubicBezTo>
                    <a:pt x="0" y="0"/>
                    <a:pt x="0" y="0"/>
                    <a:pt x="0" y="0"/>
                  </a:cubicBezTo>
                  <a:cubicBezTo>
                    <a:pt x="2" y="1"/>
                    <a:pt x="4" y="3"/>
                    <a:pt x="5" y="4"/>
                  </a:cubicBezTo>
                  <a:cubicBezTo>
                    <a:pt x="10" y="10"/>
                    <a:pt x="5" y="17"/>
                    <a:pt x="15" y="25"/>
                  </a:cubicBezTo>
                  <a:cubicBezTo>
                    <a:pt x="23" y="32"/>
                    <a:pt x="33" y="39"/>
                    <a:pt x="34" y="4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7" name="Freeform 1064"/>
            <p:cNvSpPr>
              <a:spLocks/>
            </p:cNvSpPr>
            <p:nvPr/>
          </p:nvSpPr>
          <p:spPr bwMode="auto">
            <a:xfrm>
              <a:off x="13170678" y="-269477"/>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8" name="Freeform 1065"/>
            <p:cNvSpPr>
              <a:spLocks/>
            </p:cNvSpPr>
            <p:nvPr/>
          </p:nvSpPr>
          <p:spPr bwMode="auto">
            <a:xfrm>
              <a:off x="13170678" y="-269477"/>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9" name="Freeform 1066"/>
            <p:cNvSpPr>
              <a:spLocks/>
            </p:cNvSpPr>
            <p:nvPr/>
          </p:nvSpPr>
          <p:spPr bwMode="auto">
            <a:xfrm>
              <a:off x="13169091" y="-271065"/>
              <a:ext cx="3175"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1" y="67"/>
                  </a:cubicBezTo>
                  <a:cubicBezTo>
                    <a:pt x="0" y="0"/>
                    <a:pt x="0" y="0"/>
                    <a:pt x="0" y="0"/>
                  </a:cubicBezTo>
                  <a:cubicBezTo>
                    <a:pt x="0"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0" name="Freeform 1067"/>
            <p:cNvSpPr>
              <a:spLocks/>
            </p:cNvSpPr>
            <p:nvPr/>
          </p:nvSpPr>
          <p:spPr bwMode="auto">
            <a:xfrm>
              <a:off x="13165916" y="-271065"/>
              <a:ext cx="4763" cy="87313"/>
            </a:xfrm>
            <a:custGeom>
              <a:avLst/>
              <a:gdLst>
                <a:gd name="T0" fmla="*/ 2 w 3"/>
                <a:gd name="T1" fmla="*/ 0 h 67"/>
                <a:gd name="T2" fmla="*/ 3 w 3"/>
                <a:gd name="T3" fmla="*/ 67 h 67"/>
                <a:gd name="T4" fmla="*/ 2 w 3"/>
                <a:gd name="T5" fmla="*/ 67 h 67"/>
                <a:gd name="T6" fmla="*/ 0 w 3"/>
                <a:gd name="T7" fmla="*/ 0 h 67"/>
                <a:gd name="T8" fmla="*/ 2 w 3"/>
                <a:gd name="T9" fmla="*/ 0 h 67"/>
              </a:gdLst>
              <a:ahLst/>
              <a:cxnLst>
                <a:cxn ang="0">
                  <a:pos x="T0" y="T1"/>
                </a:cxn>
                <a:cxn ang="0">
                  <a:pos x="T2" y="T3"/>
                </a:cxn>
                <a:cxn ang="0">
                  <a:pos x="T4" y="T5"/>
                </a:cxn>
                <a:cxn ang="0">
                  <a:pos x="T6" y="T7"/>
                </a:cxn>
                <a:cxn ang="0">
                  <a:pos x="T8" y="T9"/>
                </a:cxn>
              </a:cxnLst>
              <a:rect l="0" t="0" r="r" b="b"/>
              <a:pathLst>
                <a:path w="3" h="67">
                  <a:moveTo>
                    <a:pt x="2" y="0"/>
                  </a:moveTo>
                  <a:cubicBezTo>
                    <a:pt x="3" y="67"/>
                    <a:pt x="3" y="67"/>
                    <a:pt x="3"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1" name="Freeform 1068"/>
            <p:cNvSpPr>
              <a:spLocks/>
            </p:cNvSpPr>
            <p:nvPr/>
          </p:nvSpPr>
          <p:spPr bwMode="auto">
            <a:xfrm>
              <a:off x="13162741" y="-2710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2" name="Freeform 1069"/>
            <p:cNvSpPr>
              <a:spLocks/>
            </p:cNvSpPr>
            <p:nvPr/>
          </p:nvSpPr>
          <p:spPr bwMode="auto">
            <a:xfrm>
              <a:off x="13157978" y="-271065"/>
              <a:ext cx="7938" cy="87313"/>
            </a:xfrm>
            <a:custGeom>
              <a:avLst/>
              <a:gdLst>
                <a:gd name="T0" fmla="*/ 4 w 6"/>
                <a:gd name="T1" fmla="*/ 0 h 67"/>
                <a:gd name="T2" fmla="*/ 6 w 6"/>
                <a:gd name="T3" fmla="*/ 67 h 67"/>
                <a:gd name="T4" fmla="*/ 4 w 6"/>
                <a:gd name="T5" fmla="*/ 67 h 67"/>
                <a:gd name="T6" fmla="*/ 2 w 6"/>
                <a:gd name="T7" fmla="*/ 67 h 67"/>
                <a:gd name="T8" fmla="*/ 0 w 6"/>
                <a:gd name="T9" fmla="*/ 0 h 67"/>
                <a:gd name="T10" fmla="*/ 2 w 6"/>
                <a:gd name="T11" fmla="*/ 0 h 67"/>
                <a:gd name="T12" fmla="*/ 4 w 6"/>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6" h="67">
                  <a:moveTo>
                    <a:pt x="4" y="0"/>
                  </a:moveTo>
                  <a:cubicBezTo>
                    <a:pt x="6" y="67"/>
                    <a:pt x="6" y="67"/>
                    <a:pt x="6" y="67"/>
                  </a:cubicBezTo>
                  <a:cubicBezTo>
                    <a:pt x="5" y="67"/>
                    <a:pt x="5" y="67"/>
                    <a:pt x="4" y="67"/>
                  </a:cubicBezTo>
                  <a:cubicBezTo>
                    <a:pt x="3" y="67"/>
                    <a:pt x="3" y="67"/>
                    <a:pt x="2" y="67"/>
                  </a:cubicBezTo>
                  <a:cubicBezTo>
                    <a:pt x="0" y="0"/>
                    <a:pt x="0" y="0"/>
                    <a:pt x="0" y="0"/>
                  </a:cubicBezTo>
                  <a:cubicBezTo>
                    <a:pt x="1" y="0"/>
                    <a:pt x="1" y="0"/>
                    <a:pt x="2" y="0"/>
                  </a:cubicBezTo>
                  <a:cubicBezTo>
                    <a:pt x="3" y="0"/>
                    <a:pt x="4"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3" name="Freeform 1070"/>
            <p:cNvSpPr>
              <a:spLocks/>
            </p:cNvSpPr>
            <p:nvPr/>
          </p:nvSpPr>
          <p:spPr bwMode="auto">
            <a:xfrm>
              <a:off x="13146866" y="-271065"/>
              <a:ext cx="12700" cy="87313"/>
            </a:xfrm>
            <a:custGeom>
              <a:avLst/>
              <a:gdLst>
                <a:gd name="T0" fmla="*/ 9 w 11"/>
                <a:gd name="T1" fmla="*/ 0 h 67"/>
                <a:gd name="T2" fmla="*/ 11 w 11"/>
                <a:gd name="T3" fmla="*/ 67 h 67"/>
                <a:gd name="T4" fmla="*/ 2 w 11"/>
                <a:gd name="T5" fmla="*/ 67 h 67"/>
                <a:gd name="T6" fmla="*/ 0 w 11"/>
                <a:gd name="T7" fmla="*/ 0 h 67"/>
                <a:gd name="T8" fmla="*/ 9 w 11"/>
                <a:gd name="T9" fmla="*/ 0 h 67"/>
              </a:gdLst>
              <a:ahLst/>
              <a:cxnLst>
                <a:cxn ang="0">
                  <a:pos x="T0" y="T1"/>
                </a:cxn>
                <a:cxn ang="0">
                  <a:pos x="T2" y="T3"/>
                </a:cxn>
                <a:cxn ang="0">
                  <a:pos x="T4" y="T5"/>
                </a:cxn>
                <a:cxn ang="0">
                  <a:pos x="T6" y="T7"/>
                </a:cxn>
                <a:cxn ang="0">
                  <a:pos x="T8" y="T9"/>
                </a:cxn>
              </a:cxnLst>
              <a:rect l="0" t="0" r="r" b="b"/>
              <a:pathLst>
                <a:path w="11" h="67">
                  <a:moveTo>
                    <a:pt x="9" y="0"/>
                  </a:moveTo>
                  <a:cubicBezTo>
                    <a:pt x="11" y="67"/>
                    <a:pt x="11" y="67"/>
                    <a:pt x="11" y="67"/>
                  </a:cubicBezTo>
                  <a:cubicBezTo>
                    <a:pt x="9" y="67"/>
                    <a:pt x="6" y="67"/>
                    <a:pt x="2" y="67"/>
                  </a:cubicBezTo>
                  <a:cubicBezTo>
                    <a:pt x="0" y="0"/>
                    <a:pt x="0" y="0"/>
                    <a:pt x="0" y="0"/>
                  </a:cubicBezTo>
                  <a:cubicBezTo>
                    <a:pt x="4" y="0"/>
                    <a:pt x="7" y="0"/>
                    <a:pt x="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4" name="Freeform 1071"/>
            <p:cNvSpPr>
              <a:spLocks/>
            </p:cNvSpPr>
            <p:nvPr/>
          </p:nvSpPr>
          <p:spPr bwMode="auto">
            <a:xfrm>
              <a:off x="13216716" y="-212327"/>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5" name="Freeform 1072"/>
            <p:cNvSpPr>
              <a:spLocks/>
            </p:cNvSpPr>
            <p:nvPr/>
          </p:nvSpPr>
          <p:spPr bwMode="auto">
            <a:xfrm>
              <a:off x="13875528" y="-228202"/>
              <a:ext cx="7938" cy="103188"/>
            </a:xfrm>
            <a:custGeom>
              <a:avLst/>
              <a:gdLst>
                <a:gd name="T0" fmla="*/ 3 w 5"/>
                <a:gd name="T1" fmla="*/ 0 h 65"/>
                <a:gd name="T2" fmla="*/ 5 w 5"/>
                <a:gd name="T3" fmla="*/ 55 h 65"/>
                <a:gd name="T4" fmla="*/ 1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1" y="65"/>
                  </a:lnTo>
                  <a:lnTo>
                    <a:pt x="0" y="10"/>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6" name="Freeform 1073"/>
            <p:cNvSpPr>
              <a:spLocks/>
            </p:cNvSpPr>
            <p:nvPr/>
          </p:nvSpPr>
          <p:spPr bwMode="auto">
            <a:xfrm>
              <a:off x="13866003" y="-193277"/>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7" name="Freeform 1074"/>
            <p:cNvSpPr>
              <a:spLocks/>
            </p:cNvSpPr>
            <p:nvPr/>
          </p:nvSpPr>
          <p:spPr bwMode="auto">
            <a:xfrm>
              <a:off x="13859653" y="-182165"/>
              <a:ext cx="9525" cy="104775"/>
            </a:xfrm>
            <a:custGeom>
              <a:avLst/>
              <a:gdLst>
                <a:gd name="T0" fmla="*/ 4 w 6"/>
                <a:gd name="T1" fmla="*/ 0 h 66"/>
                <a:gd name="T2" fmla="*/ 6 w 6"/>
                <a:gd name="T3" fmla="*/ 55 h 66"/>
                <a:gd name="T4" fmla="*/ 2 w 6"/>
                <a:gd name="T5" fmla="*/ 66 h 66"/>
                <a:gd name="T6" fmla="*/ 0 w 6"/>
                <a:gd name="T7" fmla="*/ 11 h 66"/>
                <a:gd name="T8" fmla="*/ 4 w 6"/>
                <a:gd name="T9" fmla="*/ 0 h 66"/>
              </a:gdLst>
              <a:ahLst/>
              <a:cxnLst>
                <a:cxn ang="0">
                  <a:pos x="T0" y="T1"/>
                </a:cxn>
                <a:cxn ang="0">
                  <a:pos x="T2" y="T3"/>
                </a:cxn>
                <a:cxn ang="0">
                  <a:pos x="T4" y="T5"/>
                </a:cxn>
                <a:cxn ang="0">
                  <a:pos x="T6" y="T7"/>
                </a:cxn>
                <a:cxn ang="0">
                  <a:pos x="T8" y="T9"/>
                </a:cxn>
              </a:cxnLst>
              <a:rect l="0" t="0" r="r" b="b"/>
              <a:pathLst>
                <a:path w="6" h="66">
                  <a:moveTo>
                    <a:pt x="4" y="0"/>
                  </a:moveTo>
                  <a:lnTo>
                    <a:pt x="6" y="55"/>
                  </a:lnTo>
                  <a:lnTo>
                    <a:pt x="2" y="66"/>
                  </a:lnTo>
                  <a:lnTo>
                    <a:pt x="0" y="11"/>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8" name="Freeform 1075"/>
            <p:cNvSpPr>
              <a:spLocks/>
            </p:cNvSpPr>
            <p:nvPr/>
          </p:nvSpPr>
          <p:spPr bwMode="auto">
            <a:xfrm>
              <a:off x="13856478" y="-164702"/>
              <a:ext cx="6350" cy="100013"/>
            </a:xfrm>
            <a:custGeom>
              <a:avLst/>
              <a:gdLst>
                <a:gd name="T0" fmla="*/ 2 w 4"/>
                <a:gd name="T1" fmla="*/ 0 h 63"/>
                <a:gd name="T2" fmla="*/ 4 w 4"/>
                <a:gd name="T3" fmla="*/ 55 h 63"/>
                <a:gd name="T4" fmla="*/ 2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2" y="63"/>
                  </a:lnTo>
                  <a:lnTo>
                    <a:pt x="0" y="8"/>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9" name="Freeform 1076"/>
            <p:cNvSpPr>
              <a:spLocks/>
            </p:cNvSpPr>
            <p:nvPr/>
          </p:nvSpPr>
          <p:spPr bwMode="auto">
            <a:xfrm>
              <a:off x="13866003" y="-128190"/>
              <a:ext cx="6350" cy="96838"/>
            </a:xfrm>
            <a:custGeom>
              <a:avLst/>
              <a:gdLst>
                <a:gd name="T0" fmla="*/ 3 w 4"/>
                <a:gd name="T1" fmla="*/ 0 h 61"/>
                <a:gd name="T2" fmla="*/ 4 w 4"/>
                <a:gd name="T3" fmla="*/ 55 h 61"/>
                <a:gd name="T4" fmla="*/ 2 w 4"/>
                <a:gd name="T5" fmla="*/ 61 h 61"/>
                <a:gd name="T6" fmla="*/ 0 w 4"/>
                <a:gd name="T7" fmla="*/ 6 h 61"/>
                <a:gd name="T8" fmla="*/ 3 w 4"/>
                <a:gd name="T9" fmla="*/ 0 h 61"/>
              </a:gdLst>
              <a:ahLst/>
              <a:cxnLst>
                <a:cxn ang="0">
                  <a:pos x="T0" y="T1"/>
                </a:cxn>
                <a:cxn ang="0">
                  <a:pos x="T2" y="T3"/>
                </a:cxn>
                <a:cxn ang="0">
                  <a:pos x="T4" y="T5"/>
                </a:cxn>
                <a:cxn ang="0">
                  <a:pos x="T6" y="T7"/>
                </a:cxn>
                <a:cxn ang="0">
                  <a:pos x="T8" y="T9"/>
                </a:cxn>
              </a:cxnLst>
              <a:rect l="0" t="0" r="r" b="b"/>
              <a:pathLst>
                <a:path w="4" h="61">
                  <a:moveTo>
                    <a:pt x="3" y="0"/>
                  </a:moveTo>
                  <a:lnTo>
                    <a:pt x="4" y="55"/>
                  </a:lnTo>
                  <a:lnTo>
                    <a:pt x="2" y="61"/>
                  </a:lnTo>
                  <a:lnTo>
                    <a:pt x="0" y="6"/>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0" name="Freeform 1077"/>
            <p:cNvSpPr>
              <a:spLocks/>
            </p:cNvSpPr>
            <p:nvPr/>
          </p:nvSpPr>
          <p:spPr bwMode="auto">
            <a:xfrm>
              <a:off x="13878703" y="-96440"/>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1" name="Freeform 1078"/>
            <p:cNvSpPr>
              <a:spLocks/>
            </p:cNvSpPr>
            <p:nvPr/>
          </p:nvSpPr>
          <p:spPr bwMode="auto">
            <a:xfrm>
              <a:off x="12934141" y="-45640"/>
              <a:ext cx="1588" cy="88900"/>
            </a:xfrm>
            <a:custGeom>
              <a:avLst/>
              <a:gdLst>
                <a:gd name="T0" fmla="*/ 0 w 1"/>
                <a:gd name="T1" fmla="*/ 0 h 56"/>
                <a:gd name="T2" fmla="*/ 1 w 1"/>
                <a:gd name="T3" fmla="*/ 56 h 56"/>
                <a:gd name="T4" fmla="*/ 1 w 1"/>
                <a:gd name="T5" fmla="*/ 56 h 56"/>
                <a:gd name="T6" fmla="*/ 0 w 1"/>
                <a:gd name="T7" fmla="*/ 0 h 56"/>
                <a:gd name="T8" fmla="*/ 0 w 1"/>
                <a:gd name="T9" fmla="*/ 0 h 56"/>
              </a:gdLst>
              <a:ahLst/>
              <a:cxnLst>
                <a:cxn ang="0">
                  <a:pos x="T0" y="T1"/>
                </a:cxn>
                <a:cxn ang="0">
                  <a:pos x="T2" y="T3"/>
                </a:cxn>
                <a:cxn ang="0">
                  <a:pos x="T4" y="T5"/>
                </a:cxn>
                <a:cxn ang="0">
                  <a:pos x="T6" y="T7"/>
                </a:cxn>
                <a:cxn ang="0">
                  <a:pos x="T8" y="T9"/>
                </a:cxn>
              </a:cxnLst>
              <a:rect l="0" t="0" r="r" b="b"/>
              <a:pathLst>
                <a:path w="1" h="56">
                  <a:moveTo>
                    <a:pt x="0" y="0"/>
                  </a:moveTo>
                  <a:lnTo>
                    <a:pt x="1" y="56"/>
                  </a:lnTo>
                  <a:lnTo>
                    <a:pt x="1" y="56"/>
                  </a:lnTo>
                  <a:lnTo>
                    <a:pt x="0" y="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2" name="Freeform 1079"/>
            <p:cNvSpPr>
              <a:spLocks/>
            </p:cNvSpPr>
            <p:nvPr/>
          </p:nvSpPr>
          <p:spPr bwMode="auto">
            <a:xfrm>
              <a:off x="12934141" y="-45640"/>
              <a:ext cx="1588" cy="88900"/>
            </a:xfrm>
            <a:custGeom>
              <a:avLst/>
              <a:gdLst>
                <a:gd name="T0" fmla="*/ 0 w 1"/>
                <a:gd name="T1" fmla="*/ 0 h 56"/>
                <a:gd name="T2" fmla="*/ 1 w 1"/>
                <a:gd name="T3" fmla="*/ 56 h 56"/>
                <a:gd name="T4" fmla="*/ 1 w 1"/>
                <a:gd name="T5" fmla="*/ 56 h 56"/>
                <a:gd name="T6" fmla="*/ 0 w 1"/>
                <a:gd name="T7" fmla="*/ 0 h 56"/>
                <a:gd name="T8" fmla="*/ 0 w 1"/>
                <a:gd name="T9" fmla="*/ 0 h 56"/>
              </a:gdLst>
              <a:ahLst/>
              <a:cxnLst>
                <a:cxn ang="0">
                  <a:pos x="T0" y="T1"/>
                </a:cxn>
                <a:cxn ang="0">
                  <a:pos x="T2" y="T3"/>
                </a:cxn>
                <a:cxn ang="0">
                  <a:pos x="T4" y="T5"/>
                </a:cxn>
                <a:cxn ang="0">
                  <a:pos x="T6" y="T7"/>
                </a:cxn>
                <a:cxn ang="0">
                  <a:pos x="T8" y="T9"/>
                </a:cxn>
              </a:cxnLst>
              <a:rect l="0" t="0" r="r" b="b"/>
              <a:pathLst>
                <a:path w="1" h="56">
                  <a:moveTo>
                    <a:pt x="0" y="0"/>
                  </a:moveTo>
                  <a:lnTo>
                    <a:pt x="1" y="56"/>
                  </a:lnTo>
                  <a:lnTo>
                    <a:pt x="1" y="56"/>
                  </a:lnTo>
                  <a:lnTo>
                    <a:pt x="0" y="0"/>
                  </a:lnTo>
                  <a:lnTo>
                    <a:pt x="0" y="0"/>
                  </a:ln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3" name="Freeform 1080"/>
            <p:cNvSpPr>
              <a:spLocks/>
            </p:cNvSpPr>
            <p:nvPr/>
          </p:nvSpPr>
          <p:spPr bwMode="auto">
            <a:xfrm>
              <a:off x="12934141" y="-4564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4" name="Freeform 1081"/>
            <p:cNvSpPr>
              <a:spLocks/>
            </p:cNvSpPr>
            <p:nvPr/>
          </p:nvSpPr>
          <p:spPr bwMode="auto">
            <a:xfrm>
              <a:off x="12934141" y="-45640"/>
              <a:ext cx="3175" cy="90488"/>
            </a:xfrm>
            <a:custGeom>
              <a:avLst/>
              <a:gdLst>
                <a:gd name="T0" fmla="*/ 1 w 3"/>
                <a:gd name="T1" fmla="*/ 1 h 69"/>
                <a:gd name="T2" fmla="*/ 3 w 3"/>
                <a:gd name="T3" fmla="*/ 69 h 69"/>
                <a:gd name="T4" fmla="*/ 2 w 3"/>
                <a:gd name="T5" fmla="*/ 67 h 69"/>
                <a:gd name="T6" fmla="*/ 0 w 3"/>
                <a:gd name="T7" fmla="*/ 0 h 69"/>
                <a:gd name="T8" fmla="*/ 1 w 3"/>
                <a:gd name="T9" fmla="*/ 1 h 69"/>
              </a:gdLst>
              <a:ahLst/>
              <a:cxnLst>
                <a:cxn ang="0">
                  <a:pos x="T0" y="T1"/>
                </a:cxn>
                <a:cxn ang="0">
                  <a:pos x="T2" y="T3"/>
                </a:cxn>
                <a:cxn ang="0">
                  <a:pos x="T4" y="T5"/>
                </a:cxn>
                <a:cxn ang="0">
                  <a:pos x="T6" y="T7"/>
                </a:cxn>
                <a:cxn ang="0">
                  <a:pos x="T8" y="T9"/>
                </a:cxn>
              </a:cxnLst>
              <a:rect l="0" t="0" r="r" b="b"/>
              <a:pathLst>
                <a:path w="3" h="69">
                  <a:moveTo>
                    <a:pt x="1" y="1"/>
                  </a:moveTo>
                  <a:cubicBezTo>
                    <a:pt x="3" y="69"/>
                    <a:pt x="3" y="69"/>
                    <a:pt x="3" y="69"/>
                  </a:cubicBezTo>
                  <a:cubicBezTo>
                    <a:pt x="3" y="68"/>
                    <a:pt x="3" y="67"/>
                    <a:pt x="2" y="67"/>
                  </a:cubicBezTo>
                  <a:cubicBezTo>
                    <a:pt x="0" y="0"/>
                    <a:pt x="0" y="0"/>
                    <a:pt x="0" y="0"/>
                  </a:cubicBezTo>
                  <a:cubicBezTo>
                    <a:pt x="1"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5" name="Freeform 1082"/>
            <p:cNvSpPr>
              <a:spLocks/>
            </p:cNvSpPr>
            <p:nvPr/>
          </p:nvSpPr>
          <p:spPr bwMode="auto">
            <a:xfrm>
              <a:off x="13864416" y="-88502"/>
              <a:ext cx="17463" cy="106363"/>
            </a:xfrm>
            <a:custGeom>
              <a:avLst/>
              <a:gdLst>
                <a:gd name="T0" fmla="*/ 9 w 11"/>
                <a:gd name="T1" fmla="*/ 0 h 67"/>
                <a:gd name="T2" fmla="*/ 11 w 11"/>
                <a:gd name="T3" fmla="*/ 55 h 67"/>
                <a:gd name="T4" fmla="*/ 1 w 11"/>
                <a:gd name="T5" fmla="*/ 67 h 67"/>
                <a:gd name="T6" fmla="*/ 0 w 11"/>
                <a:gd name="T7" fmla="*/ 12 h 67"/>
                <a:gd name="T8" fmla="*/ 9 w 11"/>
                <a:gd name="T9" fmla="*/ 0 h 67"/>
              </a:gdLst>
              <a:ahLst/>
              <a:cxnLst>
                <a:cxn ang="0">
                  <a:pos x="T0" y="T1"/>
                </a:cxn>
                <a:cxn ang="0">
                  <a:pos x="T2" y="T3"/>
                </a:cxn>
                <a:cxn ang="0">
                  <a:pos x="T4" y="T5"/>
                </a:cxn>
                <a:cxn ang="0">
                  <a:pos x="T6" y="T7"/>
                </a:cxn>
                <a:cxn ang="0">
                  <a:pos x="T8" y="T9"/>
                </a:cxn>
              </a:cxnLst>
              <a:rect l="0" t="0" r="r" b="b"/>
              <a:pathLst>
                <a:path w="11" h="67">
                  <a:moveTo>
                    <a:pt x="9" y="0"/>
                  </a:moveTo>
                  <a:lnTo>
                    <a:pt x="11" y="55"/>
                  </a:lnTo>
                  <a:lnTo>
                    <a:pt x="1" y="67"/>
                  </a:lnTo>
                  <a:lnTo>
                    <a:pt x="0" y="12"/>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6" name="Freeform 1083"/>
            <p:cNvSpPr>
              <a:spLocks/>
            </p:cNvSpPr>
            <p:nvPr/>
          </p:nvSpPr>
          <p:spPr bwMode="auto">
            <a:xfrm>
              <a:off x="13858066" y="-69452"/>
              <a:ext cx="7938" cy="93663"/>
            </a:xfrm>
            <a:custGeom>
              <a:avLst/>
              <a:gdLst>
                <a:gd name="T0" fmla="*/ 4 w 5"/>
                <a:gd name="T1" fmla="*/ 0 h 59"/>
                <a:gd name="T2" fmla="*/ 5 w 5"/>
                <a:gd name="T3" fmla="*/ 55 h 59"/>
                <a:gd name="T4" fmla="*/ 1 w 5"/>
                <a:gd name="T5" fmla="*/ 59 h 59"/>
                <a:gd name="T6" fmla="*/ 0 w 5"/>
                <a:gd name="T7" fmla="*/ 4 h 59"/>
                <a:gd name="T8" fmla="*/ 4 w 5"/>
                <a:gd name="T9" fmla="*/ 0 h 59"/>
              </a:gdLst>
              <a:ahLst/>
              <a:cxnLst>
                <a:cxn ang="0">
                  <a:pos x="T0" y="T1"/>
                </a:cxn>
                <a:cxn ang="0">
                  <a:pos x="T2" y="T3"/>
                </a:cxn>
                <a:cxn ang="0">
                  <a:pos x="T4" y="T5"/>
                </a:cxn>
                <a:cxn ang="0">
                  <a:pos x="T6" y="T7"/>
                </a:cxn>
                <a:cxn ang="0">
                  <a:pos x="T8" y="T9"/>
                </a:cxn>
              </a:cxnLst>
              <a:rect l="0" t="0" r="r" b="b"/>
              <a:pathLst>
                <a:path w="5" h="59">
                  <a:moveTo>
                    <a:pt x="4" y="0"/>
                  </a:moveTo>
                  <a:lnTo>
                    <a:pt x="5" y="55"/>
                  </a:lnTo>
                  <a:lnTo>
                    <a:pt x="1" y="59"/>
                  </a:lnTo>
                  <a:lnTo>
                    <a:pt x="0" y="4"/>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7" name="Freeform 1084"/>
            <p:cNvSpPr>
              <a:spLocks/>
            </p:cNvSpPr>
            <p:nvPr/>
          </p:nvSpPr>
          <p:spPr bwMode="auto">
            <a:xfrm>
              <a:off x="13848541" y="-63102"/>
              <a:ext cx="11113" cy="98425"/>
            </a:xfrm>
            <a:custGeom>
              <a:avLst/>
              <a:gdLst>
                <a:gd name="T0" fmla="*/ 6 w 7"/>
                <a:gd name="T1" fmla="*/ 0 h 62"/>
                <a:gd name="T2" fmla="*/ 7 w 7"/>
                <a:gd name="T3" fmla="*/ 55 h 62"/>
                <a:gd name="T4" fmla="*/ 2 w 7"/>
                <a:gd name="T5" fmla="*/ 62 h 62"/>
                <a:gd name="T6" fmla="*/ 0 w 7"/>
                <a:gd name="T7" fmla="*/ 7 h 62"/>
                <a:gd name="T8" fmla="*/ 6 w 7"/>
                <a:gd name="T9" fmla="*/ 0 h 62"/>
              </a:gdLst>
              <a:ahLst/>
              <a:cxnLst>
                <a:cxn ang="0">
                  <a:pos x="T0" y="T1"/>
                </a:cxn>
                <a:cxn ang="0">
                  <a:pos x="T2" y="T3"/>
                </a:cxn>
                <a:cxn ang="0">
                  <a:pos x="T4" y="T5"/>
                </a:cxn>
                <a:cxn ang="0">
                  <a:pos x="T6" y="T7"/>
                </a:cxn>
                <a:cxn ang="0">
                  <a:pos x="T8" y="T9"/>
                </a:cxn>
              </a:cxnLst>
              <a:rect l="0" t="0" r="r" b="b"/>
              <a:pathLst>
                <a:path w="7" h="62">
                  <a:moveTo>
                    <a:pt x="6" y="0"/>
                  </a:moveTo>
                  <a:lnTo>
                    <a:pt x="7" y="55"/>
                  </a:lnTo>
                  <a:lnTo>
                    <a:pt x="2" y="62"/>
                  </a:lnTo>
                  <a:lnTo>
                    <a:pt x="0" y="7"/>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8" name="Freeform 1085"/>
            <p:cNvSpPr>
              <a:spLocks/>
            </p:cNvSpPr>
            <p:nvPr/>
          </p:nvSpPr>
          <p:spPr bwMode="auto">
            <a:xfrm>
              <a:off x="13846953" y="-51990"/>
              <a:ext cx="4763" cy="100013"/>
            </a:xfrm>
            <a:custGeom>
              <a:avLst/>
              <a:gdLst>
                <a:gd name="T0" fmla="*/ 1 w 3"/>
                <a:gd name="T1" fmla="*/ 0 h 63"/>
                <a:gd name="T2" fmla="*/ 3 w 3"/>
                <a:gd name="T3" fmla="*/ 55 h 63"/>
                <a:gd name="T4" fmla="*/ 1 w 3"/>
                <a:gd name="T5" fmla="*/ 63 h 63"/>
                <a:gd name="T6" fmla="*/ 0 w 3"/>
                <a:gd name="T7" fmla="*/ 8 h 63"/>
                <a:gd name="T8" fmla="*/ 1 w 3"/>
                <a:gd name="T9" fmla="*/ 0 h 63"/>
              </a:gdLst>
              <a:ahLst/>
              <a:cxnLst>
                <a:cxn ang="0">
                  <a:pos x="T0" y="T1"/>
                </a:cxn>
                <a:cxn ang="0">
                  <a:pos x="T2" y="T3"/>
                </a:cxn>
                <a:cxn ang="0">
                  <a:pos x="T4" y="T5"/>
                </a:cxn>
                <a:cxn ang="0">
                  <a:pos x="T6" y="T7"/>
                </a:cxn>
                <a:cxn ang="0">
                  <a:pos x="T8" y="T9"/>
                </a:cxn>
              </a:cxnLst>
              <a:rect l="0" t="0" r="r" b="b"/>
              <a:pathLst>
                <a:path w="3" h="63">
                  <a:moveTo>
                    <a:pt x="1" y="0"/>
                  </a:moveTo>
                  <a:lnTo>
                    <a:pt x="3" y="55"/>
                  </a:lnTo>
                  <a:lnTo>
                    <a:pt x="1" y="63"/>
                  </a:lnTo>
                  <a:lnTo>
                    <a:pt x="0" y="8"/>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9" name="Freeform 1086"/>
            <p:cNvSpPr>
              <a:spLocks/>
            </p:cNvSpPr>
            <p:nvPr/>
          </p:nvSpPr>
          <p:spPr bwMode="auto">
            <a:xfrm>
              <a:off x="13835841" y="-39290"/>
              <a:ext cx="12700" cy="100013"/>
            </a:xfrm>
            <a:custGeom>
              <a:avLst/>
              <a:gdLst>
                <a:gd name="T0" fmla="*/ 7 w 8"/>
                <a:gd name="T1" fmla="*/ 0 h 63"/>
                <a:gd name="T2" fmla="*/ 8 w 8"/>
                <a:gd name="T3" fmla="*/ 55 h 63"/>
                <a:gd name="T4" fmla="*/ 2 w 8"/>
                <a:gd name="T5" fmla="*/ 63 h 63"/>
                <a:gd name="T6" fmla="*/ 0 w 8"/>
                <a:gd name="T7" fmla="*/ 8 h 63"/>
                <a:gd name="T8" fmla="*/ 7 w 8"/>
                <a:gd name="T9" fmla="*/ 0 h 63"/>
              </a:gdLst>
              <a:ahLst/>
              <a:cxnLst>
                <a:cxn ang="0">
                  <a:pos x="T0" y="T1"/>
                </a:cxn>
                <a:cxn ang="0">
                  <a:pos x="T2" y="T3"/>
                </a:cxn>
                <a:cxn ang="0">
                  <a:pos x="T4" y="T5"/>
                </a:cxn>
                <a:cxn ang="0">
                  <a:pos x="T6" y="T7"/>
                </a:cxn>
                <a:cxn ang="0">
                  <a:pos x="T8" y="T9"/>
                </a:cxn>
              </a:cxnLst>
              <a:rect l="0" t="0" r="r" b="b"/>
              <a:pathLst>
                <a:path w="8" h="63">
                  <a:moveTo>
                    <a:pt x="7" y="0"/>
                  </a:moveTo>
                  <a:lnTo>
                    <a:pt x="8" y="55"/>
                  </a:lnTo>
                  <a:lnTo>
                    <a:pt x="2" y="63"/>
                  </a:lnTo>
                  <a:lnTo>
                    <a:pt x="0" y="8"/>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0" name="Freeform 1087"/>
            <p:cNvSpPr>
              <a:spLocks/>
            </p:cNvSpPr>
            <p:nvPr/>
          </p:nvSpPr>
          <p:spPr bwMode="auto">
            <a:xfrm>
              <a:off x="13824728" y="-26590"/>
              <a:ext cx="14288" cy="92075"/>
            </a:xfrm>
            <a:custGeom>
              <a:avLst/>
              <a:gdLst>
                <a:gd name="T0" fmla="*/ 7 w 9"/>
                <a:gd name="T1" fmla="*/ 0 h 58"/>
                <a:gd name="T2" fmla="*/ 9 w 9"/>
                <a:gd name="T3" fmla="*/ 55 h 58"/>
                <a:gd name="T4" fmla="*/ 2 w 9"/>
                <a:gd name="T5" fmla="*/ 58 h 58"/>
                <a:gd name="T6" fmla="*/ 0 w 9"/>
                <a:gd name="T7" fmla="*/ 2 h 58"/>
                <a:gd name="T8" fmla="*/ 7 w 9"/>
                <a:gd name="T9" fmla="*/ 0 h 58"/>
              </a:gdLst>
              <a:ahLst/>
              <a:cxnLst>
                <a:cxn ang="0">
                  <a:pos x="T0" y="T1"/>
                </a:cxn>
                <a:cxn ang="0">
                  <a:pos x="T2" y="T3"/>
                </a:cxn>
                <a:cxn ang="0">
                  <a:pos x="T4" y="T5"/>
                </a:cxn>
                <a:cxn ang="0">
                  <a:pos x="T6" y="T7"/>
                </a:cxn>
                <a:cxn ang="0">
                  <a:pos x="T8" y="T9"/>
                </a:cxn>
              </a:cxnLst>
              <a:rect l="0" t="0" r="r" b="b"/>
              <a:pathLst>
                <a:path w="9" h="58">
                  <a:moveTo>
                    <a:pt x="7" y="0"/>
                  </a:moveTo>
                  <a:lnTo>
                    <a:pt x="9" y="55"/>
                  </a:lnTo>
                  <a:lnTo>
                    <a:pt x="2" y="58"/>
                  </a:lnTo>
                  <a:lnTo>
                    <a:pt x="0" y="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1" name="Freeform 1088"/>
            <p:cNvSpPr>
              <a:spLocks/>
            </p:cNvSpPr>
            <p:nvPr/>
          </p:nvSpPr>
          <p:spPr bwMode="auto">
            <a:xfrm>
              <a:off x="12830953" y="6748"/>
              <a:ext cx="3175" cy="92075"/>
            </a:xfrm>
            <a:custGeom>
              <a:avLst/>
              <a:gdLst>
                <a:gd name="T0" fmla="*/ 0 w 2"/>
                <a:gd name="T1" fmla="*/ 3 h 71"/>
                <a:gd name="T2" fmla="*/ 2 w 2"/>
                <a:gd name="T3" fmla="*/ 71 h 71"/>
                <a:gd name="T4" fmla="*/ 2 w 2"/>
                <a:gd name="T5" fmla="*/ 69 h 71"/>
                <a:gd name="T6" fmla="*/ 2 w 2"/>
                <a:gd name="T7" fmla="*/ 67 h 71"/>
                <a:gd name="T8" fmla="*/ 0 w 2"/>
                <a:gd name="T9" fmla="*/ 0 h 71"/>
                <a:gd name="T10" fmla="*/ 0 w 2"/>
                <a:gd name="T11" fmla="*/ 2 h 71"/>
                <a:gd name="T12" fmla="*/ 0 w 2"/>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2" h="71">
                  <a:moveTo>
                    <a:pt x="0" y="3"/>
                  </a:moveTo>
                  <a:cubicBezTo>
                    <a:pt x="2" y="71"/>
                    <a:pt x="2" y="71"/>
                    <a:pt x="2" y="71"/>
                  </a:cubicBezTo>
                  <a:cubicBezTo>
                    <a:pt x="2" y="70"/>
                    <a:pt x="2" y="69"/>
                    <a:pt x="2" y="69"/>
                  </a:cubicBezTo>
                  <a:cubicBezTo>
                    <a:pt x="2" y="68"/>
                    <a:pt x="2" y="68"/>
                    <a:pt x="2" y="67"/>
                  </a:cubicBezTo>
                  <a:cubicBezTo>
                    <a:pt x="0" y="0"/>
                    <a:pt x="0" y="0"/>
                    <a:pt x="0" y="0"/>
                  </a:cubicBezTo>
                  <a:cubicBezTo>
                    <a:pt x="0" y="0"/>
                    <a:pt x="0" y="1"/>
                    <a:pt x="0" y="2"/>
                  </a:cubicBezTo>
                  <a:cubicBezTo>
                    <a:pt x="0" y="2"/>
                    <a:pt x="0" y="3"/>
                    <a:pt x="0"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2" name="Freeform 1089"/>
            <p:cNvSpPr>
              <a:spLocks/>
            </p:cNvSpPr>
            <p:nvPr/>
          </p:nvSpPr>
          <p:spPr bwMode="auto">
            <a:xfrm>
              <a:off x="13819966" y="-23415"/>
              <a:ext cx="7938" cy="95250"/>
            </a:xfrm>
            <a:custGeom>
              <a:avLst/>
              <a:gdLst>
                <a:gd name="T0" fmla="*/ 3 w 5"/>
                <a:gd name="T1" fmla="*/ 0 h 60"/>
                <a:gd name="T2" fmla="*/ 5 w 5"/>
                <a:gd name="T3" fmla="*/ 56 h 60"/>
                <a:gd name="T4" fmla="*/ 2 w 5"/>
                <a:gd name="T5" fmla="*/ 60 h 60"/>
                <a:gd name="T6" fmla="*/ 0 w 5"/>
                <a:gd name="T7" fmla="*/ 5 h 60"/>
                <a:gd name="T8" fmla="*/ 3 w 5"/>
                <a:gd name="T9" fmla="*/ 0 h 60"/>
              </a:gdLst>
              <a:ahLst/>
              <a:cxnLst>
                <a:cxn ang="0">
                  <a:pos x="T0" y="T1"/>
                </a:cxn>
                <a:cxn ang="0">
                  <a:pos x="T2" y="T3"/>
                </a:cxn>
                <a:cxn ang="0">
                  <a:pos x="T4" y="T5"/>
                </a:cxn>
                <a:cxn ang="0">
                  <a:pos x="T6" y="T7"/>
                </a:cxn>
                <a:cxn ang="0">
                  <a:pos x="T8" y="T9"/>
                </a:cxn>
              </a:cxnLst>
              <a:rect l="0" t="0" r="r" b="b"/>
              <a:pathLst>
                <a:path w="5" h="60">
                  <a:moveTo>
                    <a:pt x="3" y="0"/>
                  </a:moveTo>
                  <a:lnTo>
                    <a:pt x="5" y="56"/>
                  </a:lnTo>
                  <a:lnTo>
                    <a:pt x="2" y="60"/>
                  </a:lnTo>
                  <a:lnTo>
                    <a:pt x="0" y="5"/>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3" name="Freeform 1090"/>
            <p:cNvSpPr>
              <a:spLocks/>
            </p:cNvSpPr>
            <p:nvPr/>
          </p:nvSpPr>
          <p:spPr bwMode="auto">
            <a:xfrm>
              <a:off x="13819966" y="-15477"/>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4" name="Freeform 1091"/>
            <p:cNvSpPr>
              <a:spLocks/>
            </p:cNvSpPr>
            <p:nvPr/>
          </p:nvSpPr>
          <p:spPr bwMode="auto">
            <a:xfrm>
              <a:off x="13783453" y="-9127"/>
              <a:ext cx="39688" cy="100013"/>
            </a:xfrm>
            <a:custGeom>
              <a:avLst/>
              <a:gdLst>
                <a:gd name="T0" fmla="*/ 23 w 25"/>
                <a:gd name="T1" fmla="*/ 0 h 63"/>
                <a:gd name="T2" fmla="*/ 25 w 25"/>
                <a:gd name="T3" fmla="*/ 55 h 63"/>
                <a:gd name="T4" fmla="*/ 1 w 25"/>
                <a:gd name="T5" fmla="*/ 63 h 63"/>
                <a:gd name="T6" fmla="*/ 0 w 25"/>
                <a:gd name="T7" fmla="*/ 8 h 63"/>
                <a:gd name="T8" fmla="*/ 23 w 25"/>
                <a:gd name="T9" fmla="*/ 0 h 63"/>
              </a:gdLst>
              <a:ahLst/>
              <a:cxnLst>
                <a:cxn ang="0">
                  <a:pos x="T0" y="T1"/>
                </a:cxn>
                <a:cxn ang="0">
                  <a:pos x="T2" y="T3"/>
                </a:cxn>
                <a:cxn ang="0">
                  <a:pos x="T4" y="T5"/>
                </a:cxn>
                <a:cxn ang="0">
                  <a:pos x="T6" y="T7"/>
                </a:cxn>
                <a:cxn ang="0">
                  <a:pos x="T8" y="T9"/>
                </a:cxn>
              </a:cxnLst>
              <a:rect l="0" t="0" r="r" b="b"/>
              <a:pathLst>
                <a:path w="25" h="63">
                  <a:moveTo>
                    <a:pt x="23" y="0"/>
                  </a:moveTo>
                  <a:lnTo>
                    <a:pt x="25" y="55"/>
                  </a:lnTo>
                  <a:lnTo>
                    <a:pt x="1" y="63"/>
                  </a:lnTo>
                  <a:lnTo>
                    <a:pt x="0" y="8"/>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5" name="Freeform 1092"/>
            <p:cNvSpPr>
              <a:spLocks/>
            </p:cNvSpPr>
            <p:nvPr/>
          </p:nvSpPr>
          <p:spPr bwMode="auto">
            <a:xfrm>
              <a:off x="13726303" y="3573"/>
              <a:ext cx="58738" cy="114300"/>
            </a:xfrm>
            <a:custGeom>
              <a:avLst/>
              <a:gdLst>
                <a:gd name="T0" fmla="*/ 36 w 37"/>
                <a:gd name="T1" fmla="*/ 0 h 72"/>
                <a:gd name="T2" fmla="*/ 37 w 37"/>
                <a:gd name="T3" fmla="*/ 55 h 72"/>
                <a:gd name="T4" fmla="*/ 2 w 37"/>
                <a:gd name="T5" fmla="*/ 72 h 72"/>
                <a:gd name="T6" fmla="*/ 0 w 37"/>
                <a:gd name="T7" fmla="*/ 17 h 72"/>
                <a:gd name="T8" fmla="*/ 36 w 37"/>
                <a:gd name="T9" fmla="*/ 0 h 72"/>
              </a:gdLst>
              <a:ahLst/>
              <a:cxnLst>
                <a:cxn ang="0">
                  <a:pos x="T0" y="T1"/>
                </a:cxn>
                <a:cxn ang="0">
                  <a:pos x="T2" y="T3"/>
                </a:cxn>
                <a:cxn ang="0">
                  <a:pos x="T4" y="T5"/>
                </a:cxn>
                <a:cxn ang="0">
                  <a:pos x="T6" y="T7"/>
                </a:cxn>
                <a:cxn ang="0">
                  <a:pos x="T8" y="T9"/>
                </a:cxn>
              </a:cxnLst>
              <a:rect l="0" t="0" r="r" b="b"/>
              <a:pathLst>
                <a:path w="37" h="72">
                  <a:moveTo>
                    <a:pt x="36" y="0"/>
                  </a:moveTo>
                  <a:lnTo>
                    <a:pt x="37" y="55"/>
                  </a:lnTo>
                  <a:lnTo>
                    <a:pt x="2" y="72"/>
                  </a:lnTo>
                  <a:lnTo>
                    <a:pt x="0" y="17"/>
                  </a:lnTo>
                  <a:lnTo>
                    <a:pt x="3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6" name="Freeform 1093"/>
            <p:cNvSpPr>
              <a:spLocks/>
            </p:cNvSpPr>
            <p:nvPr/>
          </p:nvSpPr>
          <p:spPr bwMode="auto">
            <a:xfrm>
              <a:off x="13697728" y="30560"/>
              <a:ext cx="31750" cy="104775"/>
            </a:xfrm>
            <a:custGeom>
              <a:avLst/>
              <a:gdLst>
                <a:gd name="T0" fmla="*/ 18 w 20"/>
                <a:gd name="T1" fmla="*/ 0 h 66"/>
                <a:gd name="T2" fmla="*/ 20 w 20"/>
                <a:gd name="T3" fmla="*/ 55 h 66"/>
                <a:gd name="T4" fmla="*/ 2 w 20"/>
                <a:gd name="T5" fmla="*/ 66 h 66"/>
                <a:gd name="T6" fmla="*/ 0 w 20"/>
                <a:gd name="T7" fmla="*/ 11 h 66"/>
                <a:gd name="T8" fmla="*/ 18 w 20"/>
                <a:gd name="T9" fmla="*/ 0 h 66"/>
              </a:gdLst>
              <a:ahLst/>
              <a:cxnLst>
                <a:cxn ang="0">
                  <a:pos x="T0" y="T1"/>
                </a:cxn>
                <a:cxn ang="0">
                  <a:pos x="T2" y="T3"/>
                </a:cxn>
                <a:cxn ang="0">
                  <a:pos x="T4" y="T5"/>
                </a:cxn>
                <a:cxn ang="0">
                  <a:pos x="T6" y="T7"/>
                </a:cxn>
                <a:cxn ang="0">
                  <a:pos x="T8" y="T9"/>
                </a:cxn>
              </a:cxnLst>
              <a:rect l="0" t="0" r="r" b="b"/>
              <a:pathLst>
                <a:path w="20" h="66">
                  <a:moveTo>
                    <a:pt x="18" y="0"/>
                  </a:moveTo>
                  <a:lnTo>
                    <a:pt x="20" y="55"/>
                  </a:lnTo>
                  <a:lnTo>
                    <a:pt x="2" y="66"/>
                  </a:lnTo>
                  <a:lnTo>
                    <a:pt x="0" y="11"/>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7" name="Freeform 1094"/>
            <p:cNvSpPr>
              <a:spLocks/>
            </p:cNvSpPr>
            <p:nvPr/>
          </p:nvSpPr>
          <p:spPr bwMode="auto">
            <a:xfrm>
              <a:off x="13694553" y="48023"/>
              <a:ext cx="6350" cy="90488"/>
            </a:xfrm>
            <a:custGeom>
              <a:avLst/>
              <a:gdLst>
                <a:gd name="T0" fmla="*/ 2 w 4"/>
                <a:gd name="T1" fmla="*/ 0 h 57"/>
                <a:gd name="T2" fmla="*/ 4 w 4"/>
                <a:gd name="T3" fmla="*/ 55 h 57"/>
                <a:gd name="T4" fmla="*/ 2 w 4"/>
                <a:gd name="T5" fmla="*/ 57 h 57"/>
                <a:gd name="T6" fmla="*/ 0 w 4"/>
                <a:gd name="T7" fmla="*/ 2 h 57"/>
                <a:gd name="T8" fmla="*/ 2 w 4"/>
                <a:gd name="T9" fmla="*/ 0 h 57"/>
              </a:gdLst>
              <a:ahLst/>
              <a:cxnLst>
                <a:cxn ang="0">
                  <a:pos x="T0" y="T1"/>
                </a:cxn>
                <a:cxn ang="0">
                  <a:pos x="T2" y="T3"/>
                </a:cxn>
                <a:cxn ang="0">
                  <a:pos x="T4" y="T5"/>
                </a:cxn>
                <a:cxn ang="0">
                  <a:pos x="T6" y="T7"/>
                </a:cxn>
                <a:cxn ang="0">
                  <a:pos x="T8" y="T9"/>
                </a:cxn>
              </a:cxnLst>
              <a:rect l="0" t="0" r="r" b="b"/>
              <a:pathLst>
                <a:path w="4" h="57">
                  <a:moveTo>
                    <a:pt x="2" y="0"/>
                  </a:moveTo>
                  <a:lnTo>
                    <a:pt x="4" y="55"/>
                  </a:lnTo>
                  <a:lnTo>
                    <a:pt x="2" y="57"/>
                  </a:lnTo>
                  <a:lnTo>
                    <a:pt x="0" y="2"/>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8" name="Freeform 1095"/>
            <p:cNvSpPr>
              <a:spLocks/>
            </p:cNvSpPr>
            <p:nvPr/>
          </p:nvSpPr>
          <p:spPr bwMode="auto">
            <a:xfrm>
              <a:off x="13669153" y="51198"/>
              <a:ext cx="28575" cy="106363"/>
            </a:xfrm>
            <a:custGeom>
              <a:avLst/>
              <a:gdLst>
                <a:gd name="T0" fmla="*/ 16 w 18"/>
                <a:gd name="T1" fmla="*/ 0 h 67"/>
                <a:gd name="T2" fmla="*/ 18 w 18"/>
                <a:gd name="T3" fmla="*/ 55 h 67"/>
                <a:gd name="T4" fmla="*/ 1 w 18"/>
                <a:gd name="T5" fmla="*/ 67 h 67"/>
                <a:gd name="T6" fmla="*/ 0 w 18"/>
                <a:gd name="T7" fmla="*/ 12 h 67"/>
                <a:gd name="T8" fmla="*/ 16 w 18"/>
                <a:gd name="T9" fmla="*/ 0 h 67"/>
              </a:gdLst>
              <a:ahLst/>
              <a:cxnLst>
                <a:cxn ang="0">
                  <a:pos x="T0" y="T1"/>
                </a:cxn>
                <a:cxn ang="0">
                  <a:pos x="T2" y="T3"/>
                </a:cxn>
                <a:cxn ang="0">
                  <a:pos x="T4" y="T5"/>
                </a:cxn>
                <a:cxn ang="0">
                  <a:pos x="T6" y="T7"/>
                </a:cxn>
                <a:cxn ang="0">
                  <a:pos x="T8" y="T9"/>
                </a:cxn>
              </a:cxnLst>
              <a:rect l="0" t="0" r="r" b="b"/>
              <a:pathLst>
                <a:path w="18" h="67">
                  <a:moveTo>
                    <a:pt x="16" y="0"/>
                  </a:moveTo>
                  <a:lnTo>
                    <a:pt x="18" y="55"/>
                  </a:lnTo>
                  <a:lnTo>
                    <a:pt x="1" y="67"/>
                  </a:lnTo>
                  <a:lnTo>
                    <a:pt x="0" y="12"/>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9" name="Freeform 1096"/>
            <p:cNvSpPr>
              <a:spLocks/>
            </p:cNvSpPr>
            <p:nvPr/>
          </p:nvSpPr>
          <p:spPr bwMode="auto">
            <a:xfrm>
              <a:off x="12783328" y="106760"/>
              <a:ext cx="34925" cy="103188"/>
            </a:xfrm>
            <a:custGeom>
              <a:avLst/>
              <a:gdLst>
                <a:gd name="T0" fmla="*/ 26 w 28"/>
                <a:gd name="T1" fmla="*/ 12 h 79"/>
                <a:gd name="T2" fmla="*/ 28 w 28"/>
                <a:gd name="T3" fmla="*/ 79 h 79"/>
                <a:gd name="T4" fmla="*/ 2 w 28"/>
                <a:gd name="T5" fmla="*/ 67 h 79"/>
                <a:gd name="T6" fmla="*/ 2 w 28"/>
                <a:gd name="T7" fmla="*/ 67 h 79"/>
                <a:gd name="T8" fmla="*/ 0 w 28"/>
                <a:gd name="T9" fmla="*/ 0 h 79"/>
                <a:gd name="T10" fmla="*/ 0 w 28"/>
                <a:gd name="T11" fmla="*/ 0 h 79"/>
                <a:gd name="T12" fmla="*/ 26 w 28"/>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26" y="12"/>
                  </a:moveTo>
                  <a:cubicBezTo>
                    <a:pt x="28" y="79"/>
                    <a:pt x="28" y="79"/>
                    <a:pt x="28" y="79"/>
                  </a:cubicBezTo>
                  <a:cubicBezTo>
                    <a:pt x="27" y="79"/>
                    <a:pt x="6" y="69"/>
                    <a:pt x="2" y="67"/>
                  </a:cubicBezTo>
                  <a:cubicBezTo>
                    <a:pt x="2" y="67"/>
                    <a:pt x="2" y="67"/>
                    <a:pt x="2" y="67"/>
                  </a:cubicBezTo>
                  <a:cubicBezTo>
                    <a:pt x="0" y="0"/>
                    <a:pt x="0" y="0"/>
                    <a:pt x="0" y="0"/>
                  </a:cubicBezTo>
                  <a:cubicBezTo>
                    <a:pt x="0" y="0"/>
                    <a:pt x="0" y="0"/>
                    <a:pt x="0" y="0"/>
                  </a:cubicBezTo>
                  <a:cubicBezTo>
                    <a:pt x="4" y="2"/>
                    <a:pt x="25" y="12"/>
                    <a:pt x="26" y="1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0" name="Freeform 1097"/>
            <p:cNvSpPr>
              <a:spLocks/>
            </p:cNvSpPr>
            <p:nvPr/>
          </p:nvSpPr>
          <p:spPr bwMode="auto">
            <a:xfrm>
              <a:off x="12783328" y="10676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1" name="Freeform 1098"/>
            <p:cNvSpPr>
              <a:spLocks/>
            </p:cNvSpPr>
            <p:nvPr/>
          </p:nvSpPr>
          <p:spPr bwMode="auto">
            <a:xfrm>
              <a:off x="12783328" y="106760"/>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2" name="Freeform 1099"/>
            <p:cNvSpPr>
              <a:spLocks/>
            </p:cNvSpPr>
            <p:nvPr/>
          </p:nvSpPr>
          <p:spPr bwMode="auto">
            <a:xfrm>
              <a:off x="12781741" y="106760"/>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3" name="Freeform 1100"/>
            <p:cNvSpPr>
              <a:spLocks/>
            </p:cNvSpPr>
            <p:nvPr/>
          </p:nvSpPr>
          <p:spPr bwMode="auto">
            <a:xfrm>
              <a:off x="12780153" y="10676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4" name="Freeform 1101"/>
            <p:cNvSpPr>
              <a:spLocks/>
            </p:cNvSpPr>
            <p:nvPr/>
          </p:nvSpPr>
          <p:spPr bwMode="auto">
            <a:xfrm>
              <a:off x="12778566" y="10676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5" name="Freeform 1102"/>
            <p:cNvSpPr>
              <a:spLocks/>
            </p:cNvSpPr>
            <p:nvPr/>
          </p:nvSpPr>
          <p:spPr bwMode="auto">
            <a:xfrm>
              <a:off x="12775391" y="106760"/>
              <a:ext cx="6350" cy="87313"/>
            </a:xfrm>
            <a:custGeom>
              <a:avLst/>
              <a:gdLst>
                <a:gd name="T0" fmla="*/ 3 w 5"/>
                <a:gd name="T1" fmla="*/ 0 h 67"/>
                <a:gd name="T2" fmla="*/ 5 w 5"/>
                <a:gd name="T3" fmla="*/ 67 h 67"/>
                <a:gd name="T4" fmla="*/ 3 w 5"/>
                <a:gd name="T5" fmla="*/ 67 h 67"/>
                <a:gd name="T6" fmla="*/ 2 w 5"/>
                <a:gd name="T7" fmla="*/ 67 h 67"/>
                <a:gd name="T8" fmla="*/ 0 w 5"/>
                <a:gd name="T9" fmla="*/ 0 h 67"/>
                <a:gd name="T10" fmla="*/ 1 w 5"/>
                <a:gd name="T11" fmla="*/ 0 h 67"/>
                <a:gd name="T12" fmla="*/ 3 w 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5" h="67">
                  <a:moveTo>
                    <a:pt x="3" y="0"/>
                  </a:moveTo>
                  <a:cubicBezTo>
                    <a:pt x="5" y="67"/>
                    <a:pt x="5" y="67"/>
                    <a:pt x="5" y="67"/>
                  </a:cubicBezTo>
                  <a:cubicBezTo>
                    <a:pt x="4" y="67"/>
                    <a:pt x="4" y="67"/>
                    <a:pt x="3" y="67"/>
                  </a:cubicBezTo>
                  <a:cubicBezTo>
                    <a:pt x="3" y="67"/>
                    <a:pt x="3" y="67"/>
                    <a:pt x="2" y="67"/>
                  </a:cubicBezTo>
                  <a:cubicBezTo>
                    <a:pt x="0" y="0"/>
                    <a:pt x="0" y="0"/>
                    <a:pt x="0" y="0"/>
                  </a:cubicBezTo>
                  <a:cubicBezTo>
                    <a:pt x="1" y="0"/>
                    <a:pt x="1" y="0"/>
                    <a:pt x="1" y="0"/>
                  </a:cubicBezTo>
                  <a:cubicBezTo>
                    <a:pt x="2"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6" name="Freeform 1103"/>
            <p:cNvSpPr>
              <a:spLocks/>
            </p:cNvSpPr>
            <p:nvPr/>
          </p:nvSpPr>
          <p:spPr bwMode="auto">
            <a:xfrm>
              <a:off x="12770628" y="10676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7" name="Freeform 1104"/>
            <p:cNvSpPr>
              <a:spLocks/>
            </p:cNvSpPr>
            <p:nvPr/>
          </p:nvSpPr>
          <p:spPr bwMode="auto">
            <a:xfrm>
              <a:off x="12765866" y="106760"/>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8" name="Freeform 1105"/>
            <p:cNvSpPr>
              <a:spLocks/>
            </p:cNvSpPr>
            <p:nvPr/>
          </p:nvSpPr>
          <p:spPr bwMode="auto">
            <a:xfrm>
              <a:off x="12759516" y="106760"/>
              <a:ext cx="7938" cy="88900"/>
            </a:xfrm>
            <a:custGeom>
              <a:avLst/>
              <a:gdLst>
                <a:gd name="T0" fmla="*/ 5 w 7"/>
                <a:gd name="T1" fmla="*/ 0 h 68"/>
                <a:gd name="T2" fmla="*/ 7 w 7"/>
                <a:gd name="T3" fmla="*/ 67 h 68"/>
                <a:gd name="T4" fmla="*/ 2 w 7"/>
                <a:gd name="T5" fmla="*/ 68 h 68"/>
                <a:gd name="T6" fmla="*/ 0 w 7"/>
                <a:gd name="T7" fmla="*/ 1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7"/>
                    <a:pt x="4" y="68"/>
                    <a:pt x="2" y="68"/>
                  </a:cubicBezTo>
                  <a:cubicBezTo>
                    <a:pt x="0" y="1"/>
                    <a:pt x="0" y="1"/>
                    <a:pt x="0" y="1"/>
                  </a:cubicBezTo>
                  <a:cubicBezTo>
                    <a:pt x="2" y="1"/>
                    <a:pt x="4"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9" name="Freeform 1106"/>
            <p:cNvSpPr>
              <a:spLocks/>
            </p:cNvSpPr>
            <p:nvPr/>
          </p:nvSpPr>
          <p:spPr bwMode="auto">
            <a:xfrm>
              <a:off x="12753166" y="108348"/>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7"/>
                    <a:pt x="2" y="68"/>
                  </a:cubicBezTo>
                  <a:cubicBezTo>
                    <a:pt x="0" y="1"/>
                    <a:pt x="0" y="1"/>
                    <a:pt x="0" y="1"/>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0" name="Freeform 1107"/>
            <p:cNvSpPr>
              <a:spLocks/>
            </p:cNvSpPr>
            <p:nvPr/>
          </p:nvSpPr>
          <p:spPr bwMode="auto">
            <a:xfrm>
              <a:off x="12748403" y="109935"/>
              <a:ext cx="7938" cy="87313"/>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7"/>
                    <a:pt x="3" y="68"/>
                    <a:pt x="2" y="68"/>
                  </a:cubicBezTo>
                  <a:cubicBezTo>
                    <a:pt x="0" y="1"/>
                    <a:pt x="0" y="1"/>
                    <a:pt x="0" y="1"/>
                  </a:cubicBezTo>
                  <a:cubicBezTo>
                    <a:pt x="1" y="1"/>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1" name="Freeform 1108"/>
            <p:cNvSpPr>
              <a:spLocks/>
            </p:cNvSpPr>
            <p:nvPr/>
          </p:nvSpPr>
          <p:spPr bwMode="auto">
            <a:xfrm>
              <a:off x="12748403" y="109935"/>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2" name="Freeform 1109"/>
            <p:cNvSpPr>
              <a:spLocks/>
            </p:cNvSpPr>
            <p:nvPr/>
          </p:nvSpPr>
          <p:spPr bwMode="auto">
            <a:xfrm>
              <a:off x="12748403" y="11152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3" name="Freeform 1110"/>
            <p:cNvSpPr>
              <a:spLocks/>
            </p:cNvSpPr>
            <p:nvPr/>
          </p:nvSpPr>
          <p:spPr bwMode="auto">
            <a:xfrm>
              <a:off x="12748403" y="11152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4" name="Freeform 1111"/>
            <p:cNvSpPr>
              <a:spLocks/>
            </p:cNvSpPr>
            <p:nvPr/>
          </p:nvSpPr>
          <p:spPr bwMode="auto">
            <a:xfrm>
              <a:off x="12748403" y="11152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5" name="Freeform 1112"/>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6" name="Freeform 1113"/>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7" name="Freeform 1114"/>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8" name="Freeform 1115"/>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9" name="Freeform 1116"/>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0" name="Freeform 1117"/>
            <p:cNvSpPr>
              <a:spLocks/>
            </p:cNvSpPr>
            <p:nvPr/>
          </p:nvSpPr>
          <p:spPr bwMode="auto">
            <a:xfrm>
              <a:off x="12748403" y="113110"/>
              <a:ext cx="1588"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1"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1" name="Freeform 1118"/>
            <p:cNvSpPr>
              <a:spLocks/>
            </p:cNvSpPr>
            <p:nvPr/>
          </p:nvSpPr>
          <p:spPr bwMode="auto">
            <a:xfrm>
              <a:off x="12746816" y="114698"/>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2" name="Freeform 1119"/>
            <p:cNvSpPr>
              <a:spLocks/>
            </p:cNvSpPr>
            <p:nvPr/>
          </p:nvSpPr>
          <p:spPr bwMode="auto">
            <a:xfrm>
              <a:off x="12746816" y="114698"/>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3" name="Freeform 1120"/>
            <p:cNvSpPr>
              <a:spLocks/>
            </p:cNvSpPr>
            <p:nvPr/>
          </p:nvSpPr>
          <p:spPr bwMode="auto">
            <a:xfrm>
              <a:off x="12746816" y="114698"/>
              <a:ext cx="1588" cy="88900"/>
            </a:xfrm>
            <a:custGeom>
              <a:avLst/>
              <a:gdLst>
                <a:gd name="T0" fmla="*/ 0 w 2"/>
                <a:gd name="T1" fmla="*/ 0 h 68"/>
                <a:gd name="T2" fmla="*/ 2 w 2"/>
                <a:gd name="T3" fmla="*/ 67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4" name="Freeform 1121"/>
            <p:cNvSpPr>
              <a:spLocks/>
            </p:cNvSpPr>
            <p:nvPr/>
          </p:nvSpPr>
          <p:spPr bwMode="auto">
            <a:xfrm>
              <a:off x="12742053" y="114698"/>
              <a:ext cx="6350" cy="90488"/>
            </a:xfrm>
            <a:custGeom>
              <a:avLst/>
              <a:gdLst>
                <a:gd name="T0" fmla="*/ 3 w 5"/>
                <a:gd name="T1" fmla="*/ 0 h 69"/>
                <a:gd name="T2" fmla="*/ 5 w 5"/>
                <a:gd name="T3" fmla="*/ 68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8"/>
                    <a:pt x="5" y="68"/>
                    <a:pt x="5" y="68"/>
                  </a:cubicBezTo>
                  <a:cubicBezTo>
                    <a:pt x="4" y="68"/>
                    <a:pt x="3" y="68"/>
                    <a:pt x="2" y="69"/>
                  </a:cubicBezTo>
                  <a:cubicBezTo>
                    <a:pt x="0" y="2"/>
                    <a:pt x="0" y="2"/>
                    <a:pt x="0" y="2"/>
                  </a:cubicBezTo>
                  <a:cubicBezTo>
                    <a:pt x="1" y="1"/>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5" name="Freeform 1122"/>
            <p:cNvSpPr>
              <a:spLocks/>
            </p:cNvSpPr>
            <p:nvPr/>
          </p:nvSpPr>
          <p:spPr bwMode="auto">
            <a:xfrm>
              <a:off x="12738878" y="116285"/>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6" name="Freeform 1123"/>
            <p:cNvSpPr>
              <a:spLocks/>
            </p:cNvSpPr>
            <p:nvPr/>
          </p:nvSpPr>
          <p:spPr bwMode="auto">
            <a:xfrm>
              <a:off x="12734116" y="116285"/>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3" y="1"/>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7" name="Freeform 1124"/>
            <p:cNvSpPr>
              <a:spLocks/>
            </p:cNvSpPr>
            <p:nvPr/>
          </p:nvSpPr>
          <p:spPr bwMode="auto">
            <a:xfrm>
              <a:off x="12726178" y="117873"/>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8" name="Freeform 1125"/>
            <p:cNvSpPr>
              <a:spLocks/>
            </p:cNvSpPr>
            <p:nvPr/>
          </p:nvSpPr>
          <p:spPr bwMode="auto">
            <a:xfrm>
              <a:off x="12718241" y="117873"/>
              <a:ext cx="11113" cy="88900"/>
            </a:xfrm>
            <a:custGeom>
              <a:avLst/>
              <a:gdLst>
                <a:gd name="T0" fmla="*/ 6 w 8"/>
                <a:gd name="T1" fmla="*/ 0 h 68"/>
                <a:gd name="T2" fmla="*/ 8 w 8"/>
                <a:gd name="T3" fmla="*/ 67 h 68"/>
                <a:gd name="T4" fmla="*/ 2 w 8"/>
                <a:gd name="T5" fmla="*/ 68 h 68"/>
                <a:gd name="T6" fmla="*/ 0 w 8"/>
                <a:gd name="T7" fmla="*/ 1 h 68"/>
                <a:gd name="T8" fmla="*/ 6 w 8"/>
                <a:gd name="T9" fmla="*/ 0 h 68"/>
              </a:gdLst>
              <a:ahLst/>
              <a:cxnLst>
                <a:cxn ang="0">
                  <a:pos x="T0" y="T1"/>
                </a:cxn>
                <a:cxn ang="0">
                  <a:pos x="T2" y="T3"/>
                </a:cxn>
                <a:cxn ang="0">
                  <a:pos x="T4" y="T5"/>
                </a:cxn>
                <a:cxn ang="0">
                  <a:pos x="T6" y="T7"/>
                </a:cxn>
                <a:cxn ang="0">
                  <a:pos x="T8" y="T9"/>
                </a:cxn>
              </a:cxnLst>
              <a:rect l="0" t="0" r="r" b="b"/>
              <a:pathLst>
                <a:path w="8" h="68">
                  <a:moveTo>
                    <a:pt x="6" y="0"/>
                  </a:moveTo>
                  <a:cubicBezTo>
                    <a:pt x="8" y="67"/>
                    <a:pt x="8" y="67"/>
                    <a:pt x="8" y="67"/>
                  </a:cubicBezTo>
                  <a:cubicBezTo>
                    <a:pt x="6" y="68"/>
                    <a:pt x="4" y="68"/>
                    <a:pt x="2" y="68"/>
                  </a:cubicBezTo>
                  <a:cubicBezTo>
                    <a:pt x="0" y="1"/>
                    <a:pt x="0" y="1"/>
                    <a:pt x="0" y="1"/>
                  </a:cubicBezTo>
                  <a:cubicBezTo>
                    <a:pt x="2" y="1"/>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9" name="Freeform 1126"/>
            <p:cNvSpPr>
              <a:spLocks/>
            </p:cNvSpPr>
            <p:nvPr/>
          </p:nvSpPr>
          <p:spPr bwMode="auto">
            <a:xfrm>
              <a:off x="12711891" y="117873"/>
              <a:ext cx="9525" cy="88900"/>
            </a:xfrm>
            <a:custGeom>
              <a:avLst/>
              <a:gdLst>
                <a:gd name="T0" fmla="*/ 6 w 8"/>
                <a:gd name="T1" fmla="*/ 1 h 68"/>
                <a:gd name="T2" fmla="*/ 8 w 8"/>
                <a:gd name="T3" fmla="*/ 68 h 68"/>
                <a:gd name="T4" fmla="*/ 6 w 8"/>
                <a:gd name="T5" fmla="*/ 68 h 68"/>
                <a:gd name="T6" fmla="*/ 2 w 8"/>
                <a:gd name="T7" fmla="*/ 68 h 68"/>
                <a:gd name="T8" fmla="*/ 0 w 8"/>
                <a:gd name="T9" fmla="*/ 0 h 68"/>
                <a:gd name="T10" fmla="*/ 4 w 8"/>
                <a:gd name="T11" fmla="*/ 1 h 68"/>
                <a:gd name="T12" fmla="*/ 6 w 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8" h="68">
                  <a:moveTo>
                    <a:pt x="6" y="1"/>
                  </a:moveTo>
                  <a:cubicBezTo>
                    <a:pt x="8" y="68"/>
                    <a:pt x="8" y="68"/>
                    <a:pt x="8" y="68"/>
                  </a:cubicBezTo>
                  <a:cubicBezTo>
                    <a:pt x="7" y="68"/>
                    <a:pt x="7" y="68"/>
                    <a:pt x="6" y="68"/>
                  </a:cubicBezTo>
                  <a:cubicBezTo>
                    <a:pt x="5" y="68"/>
                    <a:pt x="3" y="68"/>
                    <a:pt x="2" y="68"/>
                  </a:cubicBezTo>
                  <a:cubicBezTo>
                    <a:pt x="0" y="0"/>
                    <a:pt x="0" y="0"/>
                    <a:pt x="0" y="0"/>
                  </a:cubicBezTo>
                  <a:cubicBezTo>
                    <a:pt x="1" y="1"/>
                    <a:pt x="3" y="1"/>
                    <a:pt x="4" y="1"/>
                  </a:cubicBezTo>
                  <a:cubicBezTo>
                    <a:pt x="5" y="1"/>
                    <a:pt x="5" y="1"/>
                    <a:pt x="6"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0" name="Freeform 1127"/>
            <p:cNvSpPr>
              <a:spLocks/>
            </p:cNvSpPr>
            <p:nvPr/>
          </p:nvSpPr>
          <p:spPr bwMode="auto">
            <a:xfrm>
              <a:off x="12707128" y="117873"/>
              <a:ext cx="6350"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1" name="Freeform 1128"/>
            <p:cNvSpPr>
              <a:spLocks/>
            </p:cNvSpPr>
            <p:nvPr/>
          </p:nvSpPr>
          <p:spPr bwMode="auto">
            <a:xfrm>
              <a:off x="12702366" y="11787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3"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2" name="Freeform 1129"/>
            <p:cNvSpPr>
              <a:spLocks/>
            </p:cNvSpPr>
            <p:nvPr/>
          </p:nvSpPr>
          <p:spPr bwMode="auto">
            <a:xfrm>
              <a:off x="12700778" y="117873"/>
              <a:ext cx="4763" cy="87313"/>
            </a:xfrm>
            <a:custGeom>
              <a:avLst/>
              <a:gdLst>
                <a:gd name="T0" fmla="*/ 2 w 4"/>
                <a:gd name="T1" fmla="*/ 0 h 67"/>
                <a:gd name="T2" fmla="*/ 4 w 4"/>
                <a:gd name="T3" fmla="*/ 67 h 67"/>
                <a:gd name="T4" fmla="*/ 3 w 4"/>
                <a:gd name="T5" fmla="*/ 67 h 67"/>
                <a:gd name="T6" fmla="*/ 2 w 4"/>
                <a:gd name="T7" fmla="*/ 67 h 67"/>
                <a:gd name="T8" fmla="*/ 0 w 4"/>
                <a:gd name="T9" fmla="*/ 0 h 67"/>
                <a:gd name="T10" fmla="*/ 1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3" y="67"/>
                    <a:pt x="3" y="67"/>
                    <a:pt x="3" y="67"/>
                  </a:cubicBezTo>
                  <a:cubicBezTo>
                    <a:pt x="3" y="67"/>
                    <a:pt x="2" y="67"/>
                    <a:pt x="2" y="67"/>
                  </a:cubicBezTo>
                  <a:cubicBezTo>
                    <a:pt x="0" y="0"/>
                    <a:pt x="0" y="0"/>
                    <a:pt x="0" y="0"/>
                  </a:cubicBezTo>
                  <a:cubicBezTo>
                    <a:pt x="0" y="0"/>
                    <a:pt x="1" y="0"/>
                    <a:pt x="1"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3" name="Freeform 1130"/>
            <p:cNvSpPr>
              <a:spLocks/>
            </p:cNvSpPr>
            <p:nvPr/>
          </p:nvSpPr>
          <p:spPr bwMode="auto">
            <a:xfrm>
              <a:off x="12699191" y="116285"/>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4" name="Freeform 1131"/>
            <p:cNvSpPr>
              <a:spLocks/>
            </p:cNvSpPr>
            <p:nvPr/>
          </p:nvSpPr>
          <p:spPr bwMode="auto">
            <a:xfrm>
              <a:off x="12697603" y="116285"/>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5" name="Freeform 1132"/>
            <p:cNvSpPr>
              <a:spLocks/>
            </p:cNvSpPr>
            <p:nvPr/>
          </p:nvSpPr>
          <p:spPr bwMode="auto">
            <a:xfrm>
              <a:off x="12694428" y="114698"/>
              <a:ext cx="6350" cy="90488"/>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3" y="68"/>
                    <a:pt x="2" y="68"/>
                    <a:pt x="2" y="67"/>
                  </a:cubicBezTo>
                  <a:cubicBezTo>
                    <a:pt x="0" y="0"/>
                    <a:pt x="0" y="0"/>
                    <a:pt x="0" y="0"/>
                  </a:cubicBezTo>
                  <a:cubicBezTo>
                    <a:pt x="0" y="1"/>
                    <a:pt x="1" y="1"/>
                    <a:pt x="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6" name="Freeform 1133"/>
            <p:cNvSpPr>
              <a:spLocks/>
            </p:cNvSpPr>
            <p:nvPr/>
          </p:nvSpPr>
          <p:spPr bwMode="auto">
            <a:xfrm>
              <a:off x="12830953" y="127398"/>
              <a:ext cx="11113" cy="92075"/>
            </a:xfrm>
            <a:custGeom>
              <a:avLst/>
              <a:gdLst>
                <a:gd name="T0" fmla="*/ 8 w 9"/>
                <a:gd name="T1" fmla="*/ 4 h 71"/>
                <a:gd name="T2" fmla="*/ 9 w 9"/>
                <a:gd name="T3" fmla="*/ 71 h 71"/>
                <a:gd name="T4" fmla="*/ 2 w 9"/>
                <a:gd name="T5" fmla="*/ 67 h 71"/>
                <a:gd name="T6" fmla="*/ 0 w 9"/>
                <a:gd name="T7" fmla="*/ 0 h 71"/>
                <a:gd name="T8" fmla="*/ 8 w 9"/>
                <a:gd name="T9" fmla="*/ 4 h 71"/>
              </a:gdLst>
              <a:ahLst/>
              <a:cxnLst>
                <a:cxn ang="0">
                  <a:pos x="T0" y="T1"/>
                </a:cxn>
                <a:cxn ang="0">
                  <a:pos x="T2" y="T3"/>
                </a:cxn>
                <a:cxn ang="0">
                  <a:pos x="T4" y="T5"/>
                </a:cxn>
                <a:cxn ang="0">
                  <a:pos x="T6" y="T7"/>
                </a:cxn>
                <a:cxn ang="0">
                  <a:pos x="T8" y="T9"/>
                </a:cxn>
              </a:cxnLst>
              <a:rect l="0" t="0" r="r" b="b"/>
              <a:pathLst>
                <a:path w="9" h="71">
                  <a:moveTo>
                    <a:pt x="8" y="4"/>
                  </a:moveTo>
                  <a:cubicBezTo>
                    <a:pt x="9" y="71"/>
                    <a:pt x="9" y="71"/>
                    <a:pt x="9" y="71"/>
                  </a:cubicBezTo>
                  <a:cubicBezTo>
                    <a:pt x="9" y="70"/>
                    <a:pt x="6" y="68"/>
                    <a:pt x="2" y="67"/>
                  </a:cubicBezTo>
                  <a:cubicBezTo>
                    <a:pt x="0" y="0"/>
                    <a:pt x="0" y="0"/>
                    <a:pt x="0" y="0"/>
                  </a:cubicBezTo>
                  <a:cubicBezTo>
                    <a:pt x="4" y="1"/>
                    <a:pt x="7" y="3"/>
                    <a:pt x="8" y="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7" name="Freeform 1134"/>
            <p:cNvSpPr>
              <a:spLocks/>
            </p:cNvSpPr>
            <p:nvPr/>
          </p:nvSpPr>
          <p:spPr bwMode="auto">
            <a:xfrm>
              <a:off x="12821428" y="124223"/>
              <a:ext cx="11113" cy="90488"/>
            </a:xfrm>
            <a:custGeom>
              <a:avLst/>
              <a:gdLst>
                <a:gd name="T0" fmla="*/ 7 w 9"/>
                <a:gd name="T1" fmla="*/ 2 h 69"/>
                <a:gd name="T2" fmla="*/ 9 w 9"/>
                <a:gd name="T3" fmla="*/ 69 h 69"/>
                <a:gd name="T4" fmla="*/ 2 w 9"/>
                <a:gd name="T5" fmla="*/ 67 h 69"/>
                <a:gd name="T6" fmla="*/ 0 w 9"/>
                <a:gd name="T7" fmla="*/ 0 h 69"/>
                <a:gd name="T8" fmla="*/ 7 w 9"/>
                <a:gd name="T9" fmla="*/ 2 h 69"/>
              </a:gdLst>
              <a:ahLst/>
              <a:cxnLst>
                <a:cxn ang="0">
                  <a:pos x="T0" y="T1"/>
                </a:cxn>
                <a:cxn ang="0">
                  <a:pos x="T2" y="T3"/>
                </a:cxn>
                <a:cxn ang="0">
                  <a:pos x="T4" y="T5"/>
                </a:cxn>
                <a:cxn ang="0">
                  <a:pos x="T6" y="T7"/>
                </a:cxn>
                <a:cxn ang="0">
                  <a:pos x="T8" y="T9"/>
                </a:cxn>
              </a:cxnLst>
              <a:rect l="0" t="0" r="r" b="b"/>
              <a:pathLst>
                <a:path w="9" h="69">
                  <a:moveTo>
                    <a:pt x="7" y="2"/>
                  </a:moveTo>
                  <a:cubicBezTo>
                    <a:pt x="9" y="69"/>
                    <a:pt x="9" y="69"/>
                    <a:pt x="9" y="69"/>
                  </a:cubicBezTo>
                  <a:cubicBezTo>
                    <a:pt x="7" y="68"/>
                    <a:pt x="4" y="67"/>
                    <a:pt x="2" y="67"/>
                  </a:cubicBezTo>
                  <a:cubicBezTo>
                    <a:pt x="0" y="0"/>
                    <a:pt x="0" y="0"/>
                    <a:pt x="0" y="0"/>
                  </a:cubicBezTo>
                  <a:cubicBezTo>
                    <a:pt x="2" y="0"/>
                    <a:pt x="5" y="1"/>
                    <a:pt x="7"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8" name="Freeform 1135"/>
            <p:cNvSpPr>
              <a:spLocks/>
            </p:cNvSpPr>
            <p:nvPr/>
          </p:nvSpPr>
          <p:spPr bwMode="auto">
            <a:xfrm>
              <a:off x="12815078" y="122635"/>
              <a:ext cx="9525"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4" y="68"/>
                    <a:pt x="2" y="68"/>
                    <a:pt x="2" y="67"/>
                  </a:cubicBezTo>
                  <a:cubicBezTo>
                    <a:pt x="0" y="0"/>
                    <a:pt x="0" y="0"/>
                    <a:pt x="0" y="0"/>
                  </a:cubicBezTo>
                  <a:cubicBezTo>
                    <a:pt x="0" y="0"/>
                    <a:pt x="2" y="1"/>
                    <a:pt x="5"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9" name="Freeform 1136"/>
            <p:cNvSpPr>
              <a:spLocks/>
            </p:cNvSpPr>
            <p:nvPr/>
          </p:nvSpPr>
          <p:spPr bwMode="auto">
            <a:xfrm>
              <a:off x="13488178" y="111523"/>
              <a:ext cx="17463" cy="93663"/>
            </a:xfrm>
            <a:custGeom>
              <a:avLst/>
              <a:gdLst>
                <a:gd name="T0" fmla="*/ 9 w 11"/>
                <a:gd name="T1" fmla="*/ 3 h 59"/>
                <a:gd name="T2" fmla="*/ 11 w 11"/>
                <a:gd name="T3" fmla="*/ 59 h 59"/>
                <a:gd name="T4" fmla="*/ 2 w 11"/>
                <a:gd name="T5" fmla="*/ 55 h 59"/>
                <a:gd name="T6" fmla="*/ 0 w 11"/>
                <a:gd name="T7" fmla="*/ 0 h 59"/>
                <a:gd name="T8" fmla="*/ 9 w 11"/>
                <a:gd name="T9" fmla="*/ 3 h 59"/>
              </a:gdLst>
              <a:ahLst/>
              <a:cxnLst>
                <a:cxn ang="0">
                  <a:pos x="T0" y="T1"/>
                </a:cxn>
                <a:cxn ang="0">
                  <a:pos x="T2" y="T3"/>
                </a:cxn>
                <a:cxn ang="0">
                  <a:pos x="T4" y="T5"/>
                </a:cxn>
                <a:cxn ang="0">
                  <a:pos x="T6" y="T7"/>
                </a:cxn>
                <a:cxn ang="0">
                  <a:pos x="T8" y="T9"/>
                </a:cxn>
              </a:cxnLst>
              <a:rect l="0" t="0" r="r" b="b"/>
              <a:pathLst>
                <a:path w="11" h="59">
                  <a:moveTo>
                    <a:pt x="9" y="3"/>
                  </a:moveTo>
                  <a:lnTo>
                    <a:pt x="11" y="59"/>
                  </a:lnTo>
                  <a:lnTo>
                    <a:pt x="2" y="55"/>
                  </a:lnTo>
                  <a:lnTo>
                    <a:pt x="0" y="0"/>
                  </a:lnTo>
                  <a:lnTo>
                    <a:pt x="9"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0" name="Freeform 1137"/>
            <p:cNvSpPr>
              <a:spLocks/>
            </p:cNvSpPr>
            <p:nvPr/>
          </p:nvSpPr>
          <p:spPr bwMode="auto">
            <a:xfrm>
              <a:off x="13483416" y="111523"/>
              <a:ext cx="7938" cy="100013"/>
            </a:xfrm>
            <a:custGeom>
              <a:avLst/>
              <a:gdLst>
                <a:gd name="T0" fmla="*/ 3 w 5"/>
                <a:gd name="T1" fmla="*/ 0 h 63"/>
                <a:gd name="T2" fmla="*/ 5 w 5"/>
                <a:gd name="T3" fmla="*/ 55 h 63"/>
                <a:gd name="T4" fmla="*/ 1 w 5"/>
                <a:gd name="T5" fmla="*/ 63 h 63"/>
                <a:gd name="T6" fmla="*/ 0 w 5"/>
                <a:gd name="T7" fmla="*/ 8 h 63"/>
                <a:gd name="T8" fmla="*/ 3 w 5"/>
                <a:gd name="T9" fmla="*/ 0 h 63"/>
              </a:gdLst>
              <a:ahLst/>
              <a:cxnLst>
                <a:cxn ang="0">
                  <a:pos x="T0" y="T1"/>
                </a:cxn>
                <a:cxn ang="0">
                  <a:pos x="T2" y="T3"/>
                </a:cxn>
                <a:cxn ang="0">
                  <a:pos x="T4" y="T5"/>
                </a:cxn>
                <a:cxn ang="0">
                  <a:pos x="T6" y="T7"/>
                </a:cxn>
                <a:cxn ang="0">
                  <a:pos x="T8" y="T9"/>
                </a:cxn>
              </a:cxnLst>
              <a:rect l="0" t="0" r="r" b="b"/>
              <a:pathLst>
                <a:path w="5" h="63">
                  <a:moveTo>
                    <a:pt x="3" y="0"/>
                  </a:moveTo>
                  <a:lnTo>
                    <a:pt x="5" y="55"/>
                  </a:lnTo>
                  <a:lnTo>
                    <a:pt x="1" y="63"/>
                  </a:lnTo>
                  <a:lnTo>
                    <a:pt x="0" y="8"/>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1" name="Freeform 1138"/>
            <p:cNvSpPr>
              <a:spLocks/>
            </p:cNvSpPr>
            <p:nvPr/>
          </p:nvSpPr>
          <p:spPr bwMode="auto">
            <a:xfrm>
              <a:off x="13502466" y="116285"/>
              <a:ext cx="14288" cy="96838"/>
            </a:xfrm>
            <a:custGeom>
              <a:avLst/>
              <a:gdLst>
                <a:gd name="T0" fmla="*/ 7 w 9"/>
                <a:gd name="T1" fmla="*/ 6 h 61"/>
                <a:gd name="T2" fmla="*/ 9 w 9"/>
                <a:gd name="T3" fmla="*/ 61 h 61"/>
                <a:gd name="T4" fmla="*/ 2 w 9"/>
                <a:gd name="T5" fmla="*/ 56 h 61"/>
                <a:gd name="T6" fmla="*/ 0 w 9"/>
                <a:gd name="T7" fmla="*/ 0 h 61"/>
                <a:gd name="T8" fmla="*/ 7 w 9"/>
                <a:gd name="T9" fmla="*/ 6 h 61"/>
              </a:gdLst>
              <a:ahLst/>
              <a:cxnLst>
                <a:cxn ang="0">
                  <a:pos x="T0" y="T1"/>
                </a:cxn>
                <a:cxn ang="0">
                  <a:pos x="T2" y="T3"/>
                </a:cxn>
                <a:cxn ang="0">
                  <a:pos x="T4" y="T5"/>
                </a:cxn>
                <a:cxn ang="0">
                  <a:pos x="T6" y="T7"/>
                </a:cxn>
                <a:cxn ang="0">
                  <a:pos x="T8" y="T9"/>
                </a:cxn>
              </a:cxnLst>
              <a:rect l="0" t="0" r="r" b="b"/>
              <a:pathLst>
                <a:path w="9" h="61">
                  <a:moveTo>
                    <a:pt x="7" y="6"/>
                  </a:moveTo>
                  <a:lnTo>
                    <a:pt x="9" y="61"/>
                  </a:lnTo>
                  <a:lnTo>
                    <a:pt x="2" y="56"/>
                  </a:lnTo>
                  <a:lnTo>
                    <a:pt x="0" y="0"/>
                  </a:lnTo>
                  <a:lnTo>
                    <a:pt x="7"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2" name="Freeform 1139"/>
            <p:cNvSpPr>
              <a:spLocks/>
            </p:cNvSpPr>
            <p:nvPr/>
          </p:nvSpPr>
          <p:spPr bwMode="auto">
            <a:xfrm>
              <a:off x="13565966" y="119460"/>
              <a:ext cx="14288" cy="93663"/>
            </a:xfrm>
            <a:custGeom>
              <a:avLst/>
              <a:gdLst>
                <a:gd name="T0" fmla="*/ 7 w 9"/>
                <a:gd name="T1" fmla="*/ 3 h 59"/>
                <a:gd name="T2" fmla="*/ 9 w 9"/>
                <a:gd name="T3" fmla="*/ 59 h 59"/>
                <a:gd name="T4" fmla="*/ 1 w 9"/>
                <a:gd name="T5" fmla="*/ 55 h 59"/>
                <a:gd name="T6" fmla="*/ 0 w 9"/>
                <a:gd name="T7" fmla="*/ 0 h 59"/>
                <a:gd name="T8" fmla="*/ 7 w 9"/>
                <a:gd name="T9" fmla="*/ 3 h 59"/>
              </a:gdLst>
              <a:ahLst/>
              <a:cxnLst>
                <a:cxn ang="0">
                  <a:pos x="T0" y="T1"/>
                </a:cxn>
                <a:cxn ang="0">
                  <a:pos x="T2" y="T3"/>
                </a:cxn>
                <a:cxn ang="0">
                  <a:pos x="T4" y="T5"/>
                </a:cxn>
                <a:cxn ang="0">
                  <a:pos x="T6" y="T7"/>
                </a:cxn>
                <a:cxn ang="0">
                  <a:pos x="T8" y="T9"/>
                </a:cxn>
              </a:cxnLst>
              <a:rect l="0" t="0" r="r" b="b"/>
              <a:pathLst>
                <a:path w="9" h="59">
                  <a:moveTo>
                    <a:pt x="7" y="3"/>
                  </a:moveTo>
                  <a:lnTo>
                    <a:pt x="9" y="59"/>
                  </a:lnTo>
                  <a:lnTo>
                    <a:pt x="1" y="55"/>
                  </a:lnTo>
                  <a:lnTo>
                    <a:pt x="0" y="0"/>
                  </a:lnTo>
                  <a:lnTo>
                    <a:pt x="7"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3" name="Freeform 1140"/>
            <p:cNvSpPr>
              <a:spLocks/>
            </p:cNvSpPr>
            <p:nvPr/>
          </p:nvSpPr>
          <p:spPr bwMode="auto">
            <a:xfrm>
              <a:off x="13558028" y="119460"/>
              <a:ext cx="9525" cy="93663"/>
            </a:xfrm>
            <a:custGeom>
              <a:avLst/>
              <a:gdLst>
                <a:gd name="T0" fmla="*/ 5 w 6"/>
                <a:gd name="T1" fmla="*/ 0 h 59"/>
                <a:gd name="T2" fmla="*/ 6 w 6"/>
                <a:gd name="T3" fmla="*/ 55 h 59"/>
                <a:gd name="T4" fmla="*/ 1 w 6"/>
                <a:gd name="T5" fmla="*/ 59 h 59"/>
                <a:gd name="T6" fmla="*/ 0 w 6"/>
                <a:gd name="T7" fmla="*/ 3 h 59"/>
                <a:gd name="T8" fmla="*/ 5 w 6"/>
                <a:gd name="T9" fmla="*/ 0 h 59"/>
              </a:gdLst>
              <a:ahLst/>
              <a:cxnLst>
                <a:cxn ang="0">
                  <a:pos x="T0" y="T1"/>
                </a:cxn>
                <a:cxn ang="0">
                  <a:pos x="T2" y="T3"/>
                </a:cxn>
                <a:cxn ang="0">
                  <a:pos x="T4" y="T5"/>
                </a:cxn>
                <a:cxn ang="0">
                  <a:pos x="T6" y="T7"/>
                </a:cxn>
                <a:cxn ang="0">
                  <a:pos x="T8" y="T9"/>
                </a:cxn>
              </a:cxnLst>
              <a:rect l="0" t="0" r="r" b="b"/>
              <a:pathLst>
                <a:path w="6" h="59">
                  <a:moveTo>
                    <a:pt x="5" y="0"/>
                  </a:moveTo>
                  <a:lnTo>
                    <a:pt x="6" y="55"/>
                  </a:lnTo>
                  <a:lnTo>
                    <a:pt x="1" y="59"/>
                  </a:lnTo>
                  <a:lnTo>
                    <a:pt x="0" y="3"/>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4" name="Freeform 1141"/>
            <p:cNvSpPr>
              <a:spLocks/>
            </p:cNvSpPr>
            <p:nvPr/>
          </p:nvSpPr>
          <p:spPr bwMode="auto">
            <a:xfrm>
              <a:off x="13621528" y="70248"/>
              <a:ext cx="49213" cy="141288"/>
            </a:xfrm>
            <a:custGeom>
              <a:avLst/>
              <a:gdLst>
                <a:gd name="T0" fmla="*/ 30 w 31"/>
                <a:gd name="T1" fmla="*/ 0 h 89"/>
                <a:gd name="T2" fmla="*/ 31 w 31"/>
                <a:gd name="T3" fmla="*/ 55 h 89"/>
                <a:gd name="T4" fmla="*/ 2 w 31"/>
                <a:gd name="T5" fmla="*/ 89 h 89"/>
                <a:gd name="T6" fmla="*/ 0 w 31"/>
                <a:gd name="T7" fmla="*/ 34 h 89"/>
                <a:gd name="T8" fmla="*/ 30 w 31"/>
                <a:gd name="T9" fmla="*/ 0 h 89"/>
              </a:gdLst>
              <a:ahLst/>
              <a:cxnLst>
                <a:cxn ang="0">
                  <a:pos x="T0" y="T1"/>
                </a:cxn>
                <a:cxn ang="0">
                  <a:pos x="T2" y="T3"/>
                </a:cxn>
                <a:cxn ang="0">
                  <a:pos x="T4" y="T5"/>
                </a:cxn>
                <a:cxn ang="0">
                  <a:pos x="T6" y="T7"/>
                </a:cxn>
                <a:cxn ang="0">
                  <a:pos x="T8" y="T9"/>
                </a:cxn>
              </a:cxnLst>
              <a:rect l="0" t="0" r="r" b="b"/>
              <a:pathLst>
                <a:path w="31" h="89">
                  <a:moveTo>
                    <a:pt x="30" y="0"/>
                  </a:moveTo>
                  <a:lnTo>
                    <a:pt x="31" y="55"/>
                  </a:lnTo>
                  <a:lnTo>
                    <a:pt x="2" y="89"/>
                  </a:lnTo>
                  <a:lnTo>
                    <a:pt x="0" y="34"/>
                  </a:lnTo>
                  <a:lnTo>
                    <a:pt x="3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5" name="Freeform 1142"/>
            <p:cNvSpPr>
              <a:spLocks/>
            </p:cNvSpPr>
            <p:nvPr/>
          </p:nvSpPr>
          <p:spPr bwMode="auto">
            <a:xfrm>
              <a:off x="13542153" y="124223"/>
              <a:ext cx="17463" cy="93663"/>
            </a:xfrm>
            <a:custGeom>
              <a:avLst/>
              <a:gdLst>
                <a:gd name="T0" fmla="*/ 10 w 11"/>
                <a:gd name="T1" fmla="*/ 0 h 59"/>
                <a:gd name="T2" fmla="*/ 11 w 11"/>
                <a:gd name="T3" fmla="*/ 56 h 59"/>
                <a:gd name="T4" fmla="*/ 2 w 11"/>
                <a:gd name="T5" fmla="*/ 59 h 59"/>
                <a:gd name="T6" fmla="*/ 0 w 11"/>
                <a:gd name="T7" fmla="*/ 4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6"/>
                  </a:lnTo>
                  <a:lnTo>
                    <a:pt x="2" y="59"/>
                  </a:lnTo>
                  <a:lnTo>
                    <a:pt x="0" y="4"/>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6" name="Freeform 1143"/>
            <p:cNvSpPr>
              <a:spLocks/>
            </p:cNvSpPr>
            <p:nvPr/>
          </p:nvSpPr>
          <p:spPr bwMode="auto">
            <a:xfrm>
              <a:off x="13513578" y="125810"/>
              <a:ext cx="4763" cy="93663"/>
            </a:xfrm>
            <a:custGeom>
              <a:avLst/>
              <a:gdLst>
                <a:gd name="T0" fmla="*/ 2 w 3"/>
                <a:gd name="T1" fmla="*/ 4 h 59"/>
                <a:gd name="T2" fmla="*/ 3 w 3"/>
                <a:gd name="T3" fmla="*/ 59 h 59"/>
                <a:gd name="T4" fmla="*/ 2 w 3"/>
                <a:gd name="T5" fmla="*/ 55 h 59"/>
                <a:gd name="T6" fmla="*/ 0 w 3"/>
                <a:gd name="T7" fmla="*/ 0 h 59"/>
                <a:gd name="T8" fmla="*/ 2 w 3"/>
                <a:gd name="T9" fmla="*/ 4 h 59"/>
              </a:gdLst>
              <a:ahLst/>
              <a:cxnLst>
                <a:cxn ang="0">
                  <a:pos x="T0" y="T1"/>
                </a:cxn>
                <a:cxn ang="0">
                  <a:pos x="T2" y="T3"/>
                </a:cxn>
                <a:cxn ang="0">
                  <a:pos x="T4" y="T5"/>
                </a:cxn>
                <a:cxn ang="0">
                  <a:pos x="T6" y="T7"/>
                </a:cxn>
                <a:cxn ang="0">
                  <a:pos x="T8" y="T9"/>
                </a:cxn>
              </a:cxnLst>
              <a:rect l="0" t="0" r="r" b="b"/>
              <a:pathLst>
                <a:path w="3" h="59">
                  <a:moveTo>
                    <a:pt x="2" y="4"/>
                  </a:moveTo>
                  <a:lnTo>
                    <a:pt x="3" y="59"/>
                  </a:lnTo>
                  <a:lnTo>
                    <a:pt x="2" y="55"/>
                  </a:lnTo>
                  <a:lnTo>
                    <a:pt x="0" y="0"/>
                  </a:lnTo>
                  <a:lnTo>
                    <a:pt x="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7" name="Freeform 1144"/>
            <p:cNvSpPr>
              <a:spLocks/>
            </p:cNvSpPr>
            <p:nvPr/>
          </p:nvSpPr>
          <p:spPr bwMode="auto">
            <a:xfrm>
              <a:off x="13516753" y="132160"/>
              <a:ext cx="12700" cy="90488"/>
            </a:xfrm>
            <a:custGeom>
              <a:avLst/>
              <a:gdLst>
                <a:gd name="T0" fmla="*/ 6 w 8"/>
                <a:gd name="T1" fmla="*/ 2 h 57"/>
                <a:gd name="T2" fmla="*/ 8 w 8"/>
                <a:gd name="T3" fmla="*/ 57 h 57"/>
                <a:gd name="T4" fmla="*/ 1 w 8"/>
                <a:gd name="T5" fmla="*/ 55 h 57"/>
                <a:gd name="T6" fmla="*/ 0 w 8"/>
                <a:gd name="T7" fmla="*/ 0 h 57"/>
                <a:gd name="T8" fmla="*/ 6 w 8"/>
                <a:gd name="T9" fmla="*/ 2 h 57"/>
              </a:gdLst>
              <a:ahLst/>
              <a:cxnLst>
                <a:cxn ang="0">
                  <a:pos x="T0" y="T1"/>
                </a:cxn>
                <a:cxn ang="0">
                  <a:pos x="T2" y="T3"/>
                </a:cxn>
                <a:cxn ang="0">
                  <a:pos x="T4" y="T5"/>
                </a:cxn>
                <a:cxn ang="0">
                  <a:pos x="T6" y="T7"/>
                </a:cxn>
                <a:cxn ang="0">
                  <a:pos x="T8" y="T9"/>
                </a:cxn>
              </a:cxnLst>
              <a:rect l="0" t="0" r="r" b="b"/>
              <a:pathLst>
                <a:path w="8" h="57">
                  <a:moveTo>
                    <a:pt x="6" y="2"/>
                  </a:moveTo>
                  <a:lnTo>
                    <a:pt x="8" y="57"/>
                  </a:lnTo>
                  <a:lnTo>
                    <a:pt x="1" y="55"/>
                  </a:lnTo>
                  <a:lnTo>
                    <a:pt x="0" y="0"/>
                  </a:lnTo>
                  <a:lnTo>
                    <a:pt x="6"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8" name="Freeform 1145"/>
            <p:cNvSpPr>
              <a:spLocks/>
            </p:cNvSpPr>
            <p:nvPr/>
          </p:nvSpPr>
          <p:spPr bwMode="auto">
            <a:xfrm>
              <a:off x="13526278" y="130573"/>
              <a:ext cx="19050" cy="92075"/>
            </a:xfrm>
            <a:custGeom>
              <a:avLst/>
              <a:gdLst>
                <a:gd name="T0" fmla="*/ 10 w 12"/>
                <a:gd name="T1" fmla="*/ 0 h 58"/>
                <a:gd name="T2" fmla="*/ 12 w 12"/>
                <a:gd name="T3" fmla="*/ 55 h 58"/>
                <a:gd name="T4" fmla="*/ 2 w 12"/>
                <a:gd name="T5" fmla="*/ 58 h 58"/>
                <a:gd name="T6" fmla="*/ 0 w 12"/>
                <a:gd name="T7" fmla="*/ 3 h 58"/>
                <a:gd name="T8" fmla="*/ 10 w 12"/>
                <a:gd name="T9" fmla="*/ 0 h 58"/>
              </a:gdLst>
              <a:ahLst/>
              <a:cxnLst>
                <a:cxn ang="0">
                  <a:pos x="T0" y="T1"/>
                </a:cxn>
                <a:cxn ang="0">
                  <a:pos x="T2" y="T3"/>
                </a:cxn>
                <a:cxn ang="0">
                  <a:pos x="T4" y="T5"/>
                </a:cxn>
                <a:cxn ang="0">
                  <a:pos x="T6" y="T7"/>
                </a:cxn>
                <a:cxn ang="0">
                  <a:pos x="T8" y="T9"/>
                </a:cxn>
              </a:cxnLst>
              <a:rect l="0" t="0" r="r" b="b"/>
              <a:pathLst>
                <a:path w="12" h="58">
                  <a:moveTo>
                    <a:pt x="10" y="0"/>
                  </a:moveTo>
                  <a:lnTo>
                    <a:pt x="12" y="55"/>
                  </a:lnTo>
                  <a:lnTo>
                    <a:pt x="2" y="58"/>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9" name="Freeform 1146"/>
            <p:cNvSpPr>
              <a:spLocks/>
            </p:cNvSpPr>
            <p:nvPr/>
          </p:nvSpPr>
          <p:spPr bwMode="auto">
            <a:xfrm>
              <a:off x="13488178" y="138510"/>
              <a:ext cx="9525" cy="90488"/>
            </a:xfrm>
            <a:custGeom>
              <a:avLst/>
              <a:gdLst>
                <a:gd name="T0" fmla="*/ 4 w 6"/>
                <a:gd name="T1" fmla="*/ 0 h 57"/>
                <a:gd name="T2" fmla="*/ 6 w 6"/>
                <a:gd name="T3" fmla="*/ 55 h 57"/>
                <a:gd name="T4" fmla="*/ 1 w 6"/>
                <a:gd name="T5" fmla="*/ 57 h 57"/>
                <a:gd name="T6" fmla="*/ 0 w 6"/>
                <a:gd name="T7" fmla="*/ 2 h 57"/>
                <a:gd name="T8" fmla="*/ 4 w 6"/>
                <a:gd name="T9" fmla="*/ 0 h 57"/>
              </a:gdLst>
              <a:ahLst/>
              <a:cxnLst>
                <a:cxn ang="0">
                  <a:pos x="T0" y="T1"/>
                </a:cxn>
                <a:cxn ang="0">
                  <a:pos x="T2" y="T3"/>
                </a:cxn>
                <a:cxn ang="0">
                  <a:pos x="T4" y="T5"/>
                </a:cxn>
                <a:cxn ang="0">
                  <a:pos x="T6" y="T7"/>
                </a:cxn>
                <a:cxn ang="0">
                  <a:pos x="T8" y="T9"/>
                </a:cxn>
              </a:cxnLst>
              <a:rect l="0" t="0" r="r" b="b"/>
              <a:pathLst>
                <a:path w="6" h="57">
                  <a:moveTo>
                    <a:pt x="4" y="0"/>
                  </a:moveTo>
                  <a:lnTo>
                    <a:pt x="6" y="55"/>
                  </a:lnTo>
                  <a:lnTo>
                    <a:pt x="1" y="57"/>
                  </a:lnTo>
                  <a:lnTo>
                    <a:pt x="0" y="2"/>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0" name="Freeform 1147"/>
            <p:cNvSpPr>
              <a:spLocks/>
            </p:cNvSpPr>
            <p:nvPr/>
          </p:nvSpPr>
          <p:spPr bwMode="auto">
            <a:xfrm>
              <a:off x="13473891" y="141685"/>
              <a:ext cx="15875" cy="107950"/>
            </a:xfrm>
            <a:custGeom>
              <a:avLst/>
              <a:gdLst>
                <a:gd name="T0" fmla="*/ 9 w 10"/>
                <a:gd name="T1" fmla="*/ 0 h 68"/>
                <a:gd name="T2" fmla="*/ 10 w 10"/>
                <a:gd name="T3" fmla="*/ 55 h 68"/>
                <a:gd name="T4" fmla="*/ 2 w 10"/>
                <a:gd name="T5" fmla="*/ 68 h 68"/>
                <a:gd name="T6" fmla="*/ 0 w 10"/>
                <a:gd name="T7" fmla="*/ 13 h 68"/>
                <a:gd name="T8" fmla="*/ 9 w 10"/>
                <a:gd name="T9" fmla="*/ 0 h 68"/>
              </a:gdLst>
              <a:ahLst/>
              <a:cxnLst>
                <a:cxn ang="0">
                  <a:pos x="T0" y="T1"/>
                </a:cxn>
                <a:cxn ang="0">
                  <a:pos x="T2" y="T3"/>
                </a:cxn>
                <a:cxn ang="0">
                  <a:pos x="T4" y="T5"/>
                </a:cxn>
                <a:cxn ang="0">
                  <a:pos x="T6" y="T7"/>
                </a:cxn>
                <a:cxn ang="0">
                  <a:pos x="T8" y="T9"/>
                </a:cxn>
              </a:cxnLst>
              <a:rect l="0" t="0" r="r" b="b"/>
              <a:pathLst>
                <a:path w="10" h="68">
                  <a:moveTo>
                    <a:pt x="9" y="0"/>
                  </a:moveTo>
                  <a:lnTo>
                    <a:pt x="10" y="55"/>
                  </a:lnTo>
                  <a:lnTo>
                    <a:pt x="2" y="68"/>
                  </a:lnTo>
                  <a:lnTo>
                    <a:pt x="0" y="13"/>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1" name="Freeform 1148"/>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2" name="Freeform 1149"/>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3" name="Freeform 1150"/>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4" name="Freeform 1151"/>
            <p:cNvSpPr>
              <a:spLocks/>
            </p:cNvSpPr>
            <p:nvPr/>
          </p:nvSpPr>
          <p:spPr bwMode="auto">
            <a:xfrm>
              <a:off x="12942078" y="16867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5" name="Freeform 1152"/>
            <p:cNvSpPr>
              <a:spLocks/>
            </p:cNvSpPr>
            <p:nvPr/>
          </p:nvSpPr>
          <p:spPr bwMode="auto">
            <a:xfrm>
              <a:off x="12940491" y="168673"/>
              <a:ext cx="3175"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7"/>
                    <a:pt x="2" y="68"/>
                  </a:cubicBezTo>
                  <a:cubicBezTo>
                    <a:pt x="0" y="1"/>
                    <a:pt x="0" y="1"/>
                    <a:pt x="0" y="1"/>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6" name="Freeform 1153"/>
            <p:cNvSpPr>
              <a:spLocks/>
            </p:cNvSpPr>
            <p:nvPr/>
          </p:nvSpPr>
          <p:spPr bwMode="auto">
            <a:xfrm>
              <a:off x="12903978" y="168673"/>
              <a:ext cx="38100" cy="103188"/>
            </a:xfrm>
            <a:custGeom>
              <a:avLst/>
              <a:gdLst>
                <a:gd name="T0" fmla="*/ 29 w 31"/>
                <a:gd name="T1" fmla="*/ 0 h 78"/>
                <a:gd name="T2" fmla="*/ 31 w 31"/>
                <a:gd name="T3" fmla="*/ 67 h 78"/>
                <a:gd name="T4" fmla="*/ 2 w 31"/>
                <a:gd name="T5" fmla="*/ 78 h 78"/>
                <a:gd name="T6" fmla="*/ 0 w 31"/>
                <a:gd name="T7" fmla="*/ 11 h 78"/>
                <a:gd name="T8" fmla="*/ 29 w 31"/>
                <a:gd name="T9" fmla="*/ 0 h 78"/>
              </a:gdLst>
              <a:ahLst/>
              <a:cxnLst>
                <a:cxn ang="0">
                  <a:pos x="T0" y="T1"/>
                </a:cxn>
                <a:cxn ang="0">
                  <a:pos x="T2" y="T3"/>
                </a:cxn>
                <a:cxn ang="0">
                  <a:pos x="T4" y="T5"/>
                </a:cxn>
                <a:cxn ang="0">
                  <a:pos x="T6" y="T7"/>
                </a:cxn>
                <a:cxn ang="0">
                  <a:pos x="T8" y="T9"/>
                </a:cxn>
              </a:cxnLst>
              <a:rect l="0" t="0" r="r" b="b"/>
              <a:pathLst>
                <a:path w="31" h="78">
                  <a:moveTo>
                    <a:pt x="29" y="0"/>
                  </a:moveTo>
                  <a:cubicBezTo>
                    <a:pt x="31" y="67"/>
                    <a:pt x="31" y="67"/>
                    <a:pt x="31" y="67"/>
                  </a:cubicBezTo>
                  <a:cubicBezTo>
                    <a:pt x="25" y="68"/>
                    <a:pt x="12" y="75"/>
                    <a:pt x="2" y="78"/>
                  </a:cubicBezTo>
                  <a:cubicBezTo>
                    <a:pt x="0" y="11"/>
                    <a:pt x="0" y="11"/>
                    <a:pt x="0" y="11"/>
                  </a:cubicBezTo>
                  <a:cubicBezTo>
                    <a:pt x="10" y="8"/>
                    <a:pt x="23" y="1"/>
                    <a:pt x="2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7" name="Freeform 1154"/>
            <p:cNvSpPr>
              <a:spLocks/>
            </p:cNvSpPr>
            <p:nvPr/>
          </p:nvSpPr>
          <p:spPr bwMode="auto">
            <a:xfrm>
              <a:off x="12900803" y="182960"/>
              <a:ext cx="6350" cy="88900"/>
            </a:xfrm>
            <a:custGeom>
              <a:avLst/>
              <a:gdLst>
                <a:gd name="T0" fmla="*/ 2 w 4"/>
                <a:gd name="T1" fmla="*/ 0 h 68"/>
                <a:gd name="T2" fmla="*/ 4 w 4"/>
                <a:gd name="T3" fmla="*/ 67 h 68"/>
                <a:gd name="T4" fmla="*/ 3 w 4"/>
                <a:gd name="T5" fmla="*/ 67 h 68"/>
                <a:gd name="T6" fmla="*/ 2 w 4"/>
                <a:gd name="T7" fmla="*/ 68 h 68"/>
                <a:gd name="T8" fmla="*/ 0 w 4"/>
                <a:gd name="T9" fmla="*/ 0 h 68"/>
                <a:gd name="T10" fmla="*/ 1 w 4"/>
                <a:gd name="T11" fmla="*/ 0 h 68"/>
                <a:gd name="T12" fmla="*/ 2 w 4"/>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0"/>
                  </a:moveTo>
                  <a:cubicBezTo>
                    <a:pt x="4" y="67"/>
                    <a:pt x="4" y="67"/>
                    <a:pt x="4" y="67"/>
                  </a:cubicBezTo>
                  <a:cubicBezTo>
                    <a:pt x="4" y="67"/>
                    <a:pt x="3" y="67"/>
                    <a:pt x="3" y="67"/>
                  </a:cubicBezTo>
                  <a:cubicBezTo>
                    <a:pt x="3" y="67"/>
                    <a:pt x="2" y="67"/>
                    <a:pt x="2" y="68"/>
                  </a:cubicBezTo>
                  <a:cubicBezTo>
                    <a:pt x="0" y="0"/>
                    <a:pt x="0" y="0"/>
                    <a:pt x="0" y="0"/>
                  </a:cubicBezTo>
                  <a:cubicBezTo>
                    <a:pt x="0" y="0"/>
                    <a:pt x="1" y="0"/>
                    <a:pt x="1"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8" name="Freeform 1155"/>
            <p:cNvSpPr>
              <a:spLocks/>
            </p:cNvSpPr>
            <p:nvPr/>
          </p:nvSpPr>
          <p:spPr bwMode="auto">
            <a:xfrm>
              <a:off x="12900803" y="182960"/>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9" name="Freeform 1156"/>
            <p:cNvSpPr>
              <a:spLocks/>
            </p:cNvSpPr>
            <p:nvPr/>
          </p:nvSpPr>
          <p:spPr bwMode="auto">
            <a:xfrm>
              <a:off x="12899216" y="18454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0" name="Freeform 1157"/>
            <p:cNvSpPr>
              <a:spLocks/>
            </p:cNvSpPr>
            <p:nvPr/>
          </p:nvSpPr>
          <p:spPr bwMode="auto">
            <a:xfrm>
              <a:off x="12897628" y="18454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1" name="Freeform 1158"/>
            <p:cNvSpPr>
              <a:spLocks/>
            </p:cNvSpPr>
            <p:nvPr/>
          </p:nvSpPr>
          <p:spPr bwMode="auto">
            <a:xfrm>
              <a:off x="12897628" y="184548"/>
              <a:ext cx="3175"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2" name="Freeform 1159"/>
            <p:cNvSpPr>
              <a:spLocks/>
            </p:cNvSpPr>
            <p:nvPr/>
          </p:nvSpPr>
          <p:spPr bwMode="auto">
            <a:xfrm>
              <a:off x="12896041" y="18454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3" name="Freeform 1160"/>
            <p:cNvSpPr>
              <a:spLocks/>
            </p:cNvSpPr>
            <p:nvPr/>
          </p:nvSpPr>
          <p:spPr bwMode="auto">
            <a:xfrm>
              <a:off x="12896041" y="18454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4" name="Freeform 1161"/>
            <p:cNvSpPr>
              <a:spLocks/>
            </p:cNvSpPr>
            <p:nvPr/>
          </p:nvSpPr>
          <p:spPr bwMode="auto">
            <a:xfrm>
              <a:off x="12894453" y="18454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5" name="Freeform 1162"/>
            <p:cNvSpPr>
              <a:spLocks/>
            </p:cNvSpPr>
            <p:nvPr/>
          </p:nvSpPr>
          <p:spPr bwMode="auto">
            <a:xfrm>
              <a:off x="12894453" y="182960"/>
              <a:ext cx="3175" cy="88900"/>
            </a:xfrm>
            <a:custGeom>
              <a:avLst/>
              <a:gdLst>
                <a:gd name="T0" fmla="*/ 0 w 2"/>
                <a:gd name="T1" fmla="*/ 1 h 68"/>
                <a:gd name="T2" fmla="*/ 2 w 2"/>
                <a:gd name="T3" fmla="*/ 68 h 68"/>
                <a:gd name="T4" fmla="*/ 2 w 2"/>
                <a:gd name="T5" fmla="*/ 67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8"/>
                    <a:pt x="2" y="67"/>
                    <a:pt x="2" y="67"/>
                  </a:cubicBezTo>
                  <a:cubicBezTo>
                    <a:pt x="0" y="0"/>
                    <a:pt x="0" y="0"/>
                    <a:pt x="0" y="0"/>
                  </a:cubicBezTo>
                  <a:cubicBezTo>
                    <a:pt x="0" y="0"/>
                    <a:pt x="0" y="0"/>
                    <a:pt x="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6" name="Freeform 1163"/>
            <p:cNvSpPr>
              <a:spLocks/>
            </p:cNvSpPr>
            <p:nvPr/>
          </p:nvSpPr>
          <p:spPr bwMode="auto">
            <a:xfrm>
              <a:off x="12894453" y="18296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7" name="Freeform 1164"/>
            <p:cNvSpPr>
              <a:spLocks/>
            </p:cNvSpPr>
            <p:nvPr/>
          </p:nvSpPr>
          <p:spPr bwMode="auto">
            <a:xfrm>
              <a:off x="12861116" y="144860"/>
              <a:ext cx="34925" cy="127000"/>
            </a:xfrm>
            <a:custGeom>
              <a:avLst/>
              <a:gdLst>
                <a:gd name="T0" fmla="*/ 26 w 28"/>
                <a:gd name="T1" fmla="*/ 30 h 97"/>
                <a:gd name="T2" fmla="*/ 28 w 28"/>
                <a:gd name="T3" fmla="*/ 97 h 97"/>
                <a:gd name="T4" fmla="*/ 20 w 28"/>
                <a:gd name="T5" fmla="*/ 83 h 97"/>
                <a:gd name="T6" fmla="*/ 2 w 28"/>
                <a:gd name="T7" fmla="*/ 67 h 97"/>
                <a:gd name="T8" fmla="*/ 0 w 28"/>
                <a:gd name="T9" fmla="*/ 0 h 97"/>
                <a:gd name="T10" fmla="*/ 18 w 28"/>
                <a:gd name="T11" fmla="*/ 16 h 97"/>
                <a:gd name="T12" fmla="*/ 26 w 28"/>
                <a:gd name="T13" fmla="*/ 30 h 97"/>
              </a:gdLst>
              <a:ahLst/>
              <a:cxnLst>
                <a:cxn ang="0">
                  <a:pos x="T0" y="T1"/>
                </a:cxn>
                <a:cxn ang="0">
                  <a:pos x="T2" y="T3"/>
                </a:cxn>
                <a:cxn ang="0">
                  <a:pos x="T4" y="T5"/>
                </a:cxn>
                <a:cxn ang="0">
                  <a:pos x="T6" y="T7"/>
                </a:cxn>
                <a:cxn ang="0">
                  <a:pos x="T8" y="T9"/>
                </a:cxn>
                <a:cxn ang="0">
                  <a:pos x="T10" y="T11"/>
                </a:cxn>
                <a:cxn ang="0">
                  <a:pos x="T12" y="T13"/>
                </a:cxn>
              </a:cxnLst>
              <a:rect l="0" t="0" r="r" b="b"/>
              <a:pathLst>
                <a:path w="28" h="97">
                  <a:moveTo>
                    <a:pt x="26" y="30"/>
                  </a:moveTo>
                  <a:cubicBezTo>
                    <a:pt x="28" y="97"/>
                    <a:pt x="28" y="97"/>
                    <a:pt x="28" y="97"/>
                  </a:cubicBezTo>
                  <a:cubicBezTo>
                    <a:pt x="22" y="95"/>
                    <a:pt x="20" y="87"/>
                    <a:pt x="20" y="83"/>
                  </a:cubicBezTo>
                  <a:cubicBezTo>
                    <a:pt x="19" y="78"/>
                    <a:pt x="6" y="69"/>
                    <a:pt x="2" y="67"/>
                  </a:cubicBezTo>
                  <a:cubicBezTo>
                    <a:pt x="0" y="0"/>
                    <a:pt x="0" y="0"/>
                    <a:pt x="0" y="0"/>
                  </a:cubicBezTo>
                  <a:cubicBezTo>
                    <a:pt x="4" y="2"/>
                    <a:pt x="17" y="11"/>
                    <a:pt x="18" y="16"/>
                  </a:cubicBezTo>
                  <a:cubicBezTo>
                    <a:pt x="19" y="20"/>
                    <a:pt x="20" y="28"/>
                    <a:pt x="26" y="3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8" name="Freeform 1165"/>
            <p:cNvSpPr>
              <a:spLocks/>
            </p:cNvSpPr>
            <p:nvPr/>
          </p:nvSpPr>
          <p:spPr bwMode="auto">
            <a:xfrm>
              <a:off x="12854766" y="143273"/>
              <a:ext cx="9525" cy="88900"/>
            </a:xfrm>
            <a:custGeom>
              <a:avLst/>
              <a:gdLst>
                <a:gd name="T0" fmla="*/ 5 w 7"/>
                <a:gd name="T1" fmla="*/ 1 h 68"/>
                <a:gd name="T2" fmla="*/ 7 w 7"/>
                <a:gd name="T3" fmla="*/ 68 h 68"/>
                <a:gd name="T4" fmla="*/ 6 w 7"/>
                <a:gd name="T5" fmla="*/ 68 h 68"/>
                <a:gd name="T6" fmla="*/ 2 w 7"/>
                <a:gd name="T7" fmla="*/ 67 h 68"/>
                <a:gd name="T8" fmla="*/ 0 w 7"/>
                <a:gd name="T9" fmla="*/ 0 h 68"/>
                <a:gd name="T10" fmla="*/ 4 w 7"/>
                <a:gd name="T11" fmla="*/ 1 h 68"/>
                <a:gd name="T12" fmla="*/ 5 w 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7" h="68">
                  <a:moveTo>
                    <a:pt x="5" y="1"/>
                  </a:moveTo>
                  <a:cubicBezTo>
                    <a:pt x="7" y="68"/>
                    <a:pt x="7" y="68"/>
                    <a:pt x="7" y="68"/>
                  </a:cubicBezTo>
                  <a:cubicBezTo>
                    <a:pt x="6" y="68"/>
                    <a:pt x="6" y="68"/>
                    <a:pt x="6" y="68"/>
                  </a:cubicBezTo>
                  <a:cubicBezTo>
                    <a:pt x="5" y="68"/>
                    <a:pt x="4" y="67"/>
                    <a:pt x="2" y="67"/>
                  </a:cubicBezTo>
                  <a:cubicBezTo>
                    <a:pt x="0" y="0"/>
                    <a:pt x="0" y="0"/>
                    <a:pt x="0" y="0"/>
                  </a:cubicBezTo>
                  <a:cubicBezTo>
                    <a:pt x="2" y="0"/>
                    <a:pt x="3" y="1"/>
                    <a:pt x="4" y="1"/>
                  </a:cubicBezTo>
                  <a:cubicBezTo>
                    <a:pt x="4" y="1"/>
                    <a:pt x="4"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9" name="Freeform 1166"/>
            <p:cNvSpPr>
              <a:spLocks/>
            </p:cNvSpPr>
            <p:nvPr/>
          </p:nvSpPr>
          <p:spPr bwMode="auto">
            <a:xfrm>
              <a:off x="12840478" y="132160"/>
              <a:ext cx="17463" cy="98425"/>
            </a:xfrm>
            <a:custGeom>
              <a:avLst/>
              <a:gdLst>
                <a:gd name="T0" fmla="*/ 12 w 14"/>
                <a:gd name="T1" fmla="*/ 8 h 75"/>
                <a:gd name="T2" fmla="*/ 14 w 14"/>
                <a:gd name="T3" fmla="*/ 75 h 75"/>
                <a:gd name="T4" fmla="*/ 1 w 14"/>
                <a:gd name="T5" fmla="*/ 67 h 75"/>
                <a:gd name="T6" fmla="*/ 0 w 14"/>
                <a:gd name="T7" fmla="*/ 0 h 75"/>
                <a:gd name="T8" fmla="*/ 12 w 14"/>
                <a:gd name="T9" fmla="*/ 8 h 75"/>
              </a:gdLst>
              <a:ahLst/>
              <a:cxnLst>
                <a:cxn ang="0">
                  <a:pos x="T0" y="T1"/>
                </a:cxn>
                <a:cxn ang="0">
                  <a:pos x="T2" y="T3"/>
                </a:cxn>
                <a:cxn ang="0">
                  <a:pos x="T4" y="T5"/>
                </a:cxn>
                <a:cxn ang="0">
                  <a:pos x="T6" y="T7"/>
                </a:cxn>
                <a:cxn ang="0">
                  <a:pos x="T8" y="T9"/>
                </a:cxn>
              </a:cxnLst>
              <a:rect l="0" t="0" r="r" b="b"/>
              <a:pathLst>
                <a:path w="14" h="75">
                  <a:moveTo>
                    <a:pt x="12" y="8"/>
                  </a:moveTo>
                  <a:cubicBezTo>
                    <a:pt x="14" y="75"/>
                    <a:pt x="14" y="75"/>
                    <a:pt x="14" y="75"/>
                  </a:cubicBezTo>
                  <a:cubicBezTo>
                    <a:pt x="9" y="73"/>
                    <a:pt x="3" y="70"/>
                    <a:pt x="1" y="67"/>
                  </a:cubicBezTo>
                  <a:cubicBezTo>
                    <a:pt x="0" y="0"/>
                    <a:pt x="0" y="0"/>
                    <a:pt x="0" y="0"/>
                  </a:cubicBezTo>
                  <a:cubicBezTo>
                    <a:pt x="1" y="3"/>
                    <a:pt x="7" y="6"/>
                    <a:pt x="12" y="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0" name="Freeform 1167"/>
            <p:cNvSpPr>
              <a:spLocks/>
            </p:cNvSpPr>
            <p:nvPr/>
          </p:nvSpPr>
          <p:spPr bwMode="auto">
            <a:xfrm>
              <a:off x="13580253" y="124223"/>
              <a:ext cx="44450" cy="131763"/>
            </a:xfrm>
            <a:custGeom>
              <a:avLst/>
              <a:gdLst>
                <a:gd name="T0" fmla="*/ 26 w 28"/>
                <a:gd name="T1" fmla="*/ 0 h 83"/>
                <a:gd name="T2" fmla="*/ 28 w 28"/>
                <a:gd name="T3" fmla="*/ 55 h 83"/>
                <a:gd name="T4" fmla="*/ 1 w 28"/>
                <a:gd name="T5" fmla="*/ 83 h 83"/>
                <a:gd name="T6" fmla="*/ 0 w 28"/>
                <a:gd name="T7" fmla="*/ 28 h 83"/>
                <a:gd name="T8" fmla="*/ 26 w 28"/>
                <a:gd name="T9" fmla="*/ 0 h 83"/>
              </a:gdLst>
              <a:ahLst/>
              <a:cxnLst>
                <a:cxn ang="0">
                  <a:pos x="T0" y="T1"/>
                </a:cxn>
                <a:cxn ang="0">
                  <a:pos x="T2" y="T3"/>
                </a:cxn>
                <a:cxn ang="0">
                  <a:pos x="T4" y="T5"/>
                </a:cxn>
                <a:cxn ang="0">
                  <a:pos x="T6" y="T7"/>
                </a:cxn>
                <a:cxn ang="0">
                  <a:pos x="T8" y="T9"/>
                </a:cxn>
              </a:cxnLst>
              <a:rect l="0" t="0" r="r" b="b"/>
              <a:pathLst>
                <a:path w="28" h="83">
                  <a:moveTo>
                    <a:pt x="26" y="0"/>
                  </a:moveTo>
                  <a:lnTo>
                    <a:pt x="28" y="55"/>
                  </a:lnTo>
                  <a:lnTo>
                    <a:pt x="1" y="83"/>
                  </a:lnTo>
                  <a:lnTo>
                    <a:pt x="0" y="28"/>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1" name="Freeform 1168"/>
            <p:cNvSpPr>
              <a:spLocks/>
            </p:cNvSpPr>
            <p:nvPr/>
          </p:nvSpPr>
          <p:spPr bwMode="auto">
            <a:xfrm>
              <a:off x="13464366" y="162323"/>
              <a:ext cx="12700" cy="101600"/>
            </a:xfrm>
            <a:custGeom>
              <a:avLst/>
              <a:gdLst>
                <a:gd name="T0" fmla="*/ 6 w 8"/>
                <a:gd name="T1" fmla="*/ 0 h 64"/>
                <a:gd name="T2" fmla="*/ 8 w 8"/>
                <a:gd name="T3" fmla="*/ 55 h 64"/>
                <a:gd name="T4" fmla="*/ 1 w 8"/>
                <a:gd name="T5" fmla="*/ 64 h 64"/>
                <a:gd name="T6" fmla="*/ 0 w 8"/>
                <a:gd name="T7" fmla="*/ 8 h 64"/>
                <a:gd name="T8" fmla="*/ 6 w 8"/>
                <a:gd name="T9" fmla="*/ 0 h 64"/>
              </a:gdLst>
              <a:ahLst/>
              <a:cxnLst>
                <a:cxn ang="0">
                  <a:pos x="T0" y="T1"/>
                </a:cxn>
                <a:cxn ang="0">
                  <a:pos x="T2" y="T3"/>
                </a:cxn>
                <a:cxn ang="0">
                  <a:pos x="T4" y="T5"/>
                </a:cxn>
                <a:cxn ang="0">
                  <a:pos x="T6" y="T7"/>
                </a:cxn>
                <a:cxn ang="0">
                  <a:pos x="T8" y="T9"/>
                </a:cxn>
              </a:cxnLst>
              <a:rect l="0" t="0" r="r" b="b"/>
              <a:pathLst>
                <a:path w="8" h="64">
                  <a:moveTo>
                    <a:pt x="6" y="0"/>
                  </a:moveTo>
                  <a:lnTo>
                    <a:pt x="8" y="55"/>
                  </a:lnTo>
                  <a:lnTo>
                    <a:pt x="1" y="64"/>
                  </a:lnTo>
                  <a:lnTo>
                    <a:pt x="0" y="8"/>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2" name="Freeform 1169"/>
            <p:cNvSpPr>
              <a:spLocks/>
            </p:cNvSpPr>
            <p:nvPr/>
          </p:nvSpPr>
          <p:spPr bwMode="auto">
            <a:xfrm>
              <a:off x="13453253" y="175023"/>
              <a:ext cx="12700" cy="90488"/>
            </a:xfrm>
            <a:custGeom>
              <a:avLst/>
              <a:gdLst>
                <a:gd name="T0" fmla="*/ 7 w 8"/>
                <a:gd name="T1" fmla="*/ 0 h 57"/>
                <a:gd name="T2" fmla="*/ 8 w 8"/>
                <a:gd name="T3" fmla="*/ 56 h 57"/>
                <a:gd name="T4" fmla="*/ 2 w 8"/>
                <a:gd name="T5" fmla="*/ 57 h 57"/>
                <a:gd name="T6" fmla="*/ 0 w 8"/>
                <a:gd name="T7" fmla="*/ 2 h 57"/>
                <a:gd name="T8" fmla="*/ 7 w 8"/>
                <a:gd name="T9" fmla="*/ 0 h 57"/>
              </a:gdLst>
              <a:ahLst/>
              <a:cxnLst>
                <a:cxn ang="0">
                  <a:pos x="T0" y="T1"/>
                </a:cxn>
                <a:cxn ang="0">
                  <a:pos x="T2" y="T3"/>
                </a:cxn>
                <a:cxn ang="0">
                  <a:pos x="T4" y="T5"/>
                </a:cxn>
                <a:cxn ang="0">
                  <a:pos x="T6" y="T7"/>
                </a:cxn>
                <a:cxn ang="0">
                  <a:pos x="T8" y="T9"/>
                </a:cxn>
              </a:cxnLst>
              <a:rect l="0" t="0" r="r" b="b"/>
              <a:pathLst>
                <a:path w="8" h="57">
                  <a:moveTo>
                    <a:pt x="7" y="0"/>
                  </a:moveTo>
                  <a:lnTo>
                    <a:pt x="8" y="56"/>
                  </a:lnTo>
                  <a:lnTo>
                    <a:pt x="2" y="57"/>
                  </a:lnTo>
                  <a:lnTo>
                    <a:pt x="0" y="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3" name="Freeform 1170"/>
            <p:cNvSpPr>
              <a:spLocks/>
            </p:cNvSpPr>
            <p:nvPr/>
          </p:nvSpPr>
          <p:spPr bwMode="auto">
            <a:xfrm>
              <a:off x="13451666" y="178198"/>
              <a:ext cx="4763" cy="96838"/>
            </a:xfrm>
            <a:custGeom>
              <a:avLst/>
              <a:gdLst>
                <a:gd name="T0" fmla="*/ 1 w 3"/>
                <a:gd name="T1" fmla="*/ 0 h 61"/>
                <a:gd name="T2" fmla="*/ 3 w 3"/>
                <a:gd name="T3" fmla="*/ 55 h 61"/>
                <a:gd name="T4" fmla="*/ 1 w 3"/>
                <a:gd name="T5" fmla="*/ 61 h 61"/>
                <a:gd name="T6" fmla="*/ 0 w 3"/>
                <a:gd name="T7" fmla="*/ 6 h 61"/>
                <a:gd name="T8" fmla="*/ 1 w 3"/>
                <a:gd name="T9" fmla="*/ 0 h 61"/>
              </a:gdLst>
              <a:ahLst/>
              <a:cxnLst>
                <a:cxn ang="0">
                  <a:pos x="T0" y="T1"/>
                </a:cxn>
                <a:cxn ang="0">
                  <a:pos x="T2" y="T3"/>
                </a:cxn>
                <a:cxn ang="0">
                  <a:pos x="T4" y="T5"/>
                </a:cxn>
                <a:cxn ang="0">
                  <a:pos x="T6" y="T7"/>
                </a:cxn>
                <a:cxn ang="0">
                  <a:pos x="T8" y="T9"/>
                </a:cxn>
              </a:cxnLst>
              <a:rect l="0" t="0" r="r" b="b"/>
              <a:pathLst>
                <a:path w="3" h="61">
                  <a:moveTo>
                    <a:pt x="1" y="0"/>
                  </a:moveTo>
                  <a:lnTo>
                    <a:pt x="3" y="55"/>
                  </a:lnTo>
                  <a:lnTo>
                    <a:pt x="1" y="61"/>
                  </a:lnTo>
                  <a:lnTo>
                    <a:pt x="0" y="6"/>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4" name="Freeform 1171"/>
            <p:cNvSpPr>
              <a:spLocks/>
            </p:cNvSpPr>
            <p:nvPr/>
          </p:nvSpPr>
          <p:spPr bwMode="auto">
            <a:xfrm>
              <a:off x="13435791" y="187723"/>
              <a:ext cx="17463" cy="95250"/>
            </a:xfrm>
            <a:custGeom>
              <a:avLst/>
              <a:gdLst>
                <a:gd name="T0" fmla="*/ 10 w 11"/>
                <a:gd name="T1" fmla="*/ 0 h 60"/>
                <a:gd name="T2" fmla="*/ 11 w 11"/>
                <a:gd name="T3" fmla="*/ 55 h 60"/>
                <a:gd name="T4" fmla="*/ 1 w 11"/>
                <a:gd name="T5" fmla="*/ 60 h 60"/>
                <a:gd name="T6" fmla="*/ 0 w 11"/>
                <a:gd name="T7" fmla="*/ 5 h 60"/>
                <a:gd name="T8" fmla="*/ 10 w 11"/>
                <a:gd name="T9" fmla="*/ 0 h 60"/>
              </a:gdLst>
              <a:ahLst/>
              <a:cxnLst>
                <a:cxn ang="0">
                  <a:pos x="T0" y="T1"/>
                </a:cxn>
                <a:cxn ang="0">
                  <a:pos x="T2" y="T3"/>
                </a:cxn>
                <a:cxn ang="0">
                  <a:pos x="T4" y="T5"/>
                </a:cxn>
                <a:cxn ang="0">
                  <a:pos x="T6" y="T7"/>
                </a:cxn>
                <a:cxn ang="0">
                  <a:pos x="T8" y="T9"/>
                </a:cxn>
              </a:cxnLst>
              <a:rect l="0" t="0" r="r" b="b"/>
              <a:pathLst>
                <a:path w="11" h="60">
                  <a:moveTo>
                    <a:pt x="10" y="0"/>
                  </a:moveTo>
                  <a:lnTo>
                    <a:pt x="11" y="55"/>
                  </a:lnTo>
                  <a:lnTo>
                    <a:pt x="1" y="60"/>
                  </a:lnTo>
                  <a:lnTo>
                    <a:pt x="0" y="5"/>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5" name="Freeform 1172"/>
            <p:cNvSpPr>
              <a:spLocks/>
            </p:cNvSpPr>
            <p:nvPr/>
          </p:nvSpPr>
          <p:spPr bwMode="auto">
            <a:xfrm>
              <a:off x="13429441" y="195660"/>
              <a:ext cx="7938" cy="95250"/>
            </a:xfrm>
            <a:custGeom>
              <a:avLst/>
              <a:gdLst>
                <a:gd name="T0" fmla="*/ 4 w 5"/>
                <a:gd name="T1" fmla="*/ 0 h 60"/>
                <a:gd name="T2" fmla="*/ 5 w 5"/>
                <a:gd name="T3" fmla="*/ 55 h 60"/>
                <a:gd name="T4" fmla="*/ 1 w 5"/>
                <a:gd name="T5" fmla="*/ 60 h 60"/>
                <a:gd name="T6" fmla="*/ 0 w 5"/>
                <a:gd name="T7" fmla="*/ 5 h 60"/>
                <a:gd name="T8" fmla="*/ 4 w 5"/>
                <a:gd name="T9" fmla="*/ 0 h 60"/>
              </a:gdLst>
              <a:ahLst/>
              <a:cxnLst>
                <a:cxn ang="0">
                  <a:pos x="T0" y="T1"/>
                </a:cxn>
                <a:cxn ang="0">
                  <a:pos x="T2" y="T3"/>
                </a:cxn>
                <a:cxn ang="0">
                  <a:pos x="T4" y="T5"/>
                </a:cxn>
                <a:cxn ang="0">
                  <a:pos x="T6" y="T7"/>
                </a:cxn>
                <a:cxn ang="0">
                  <a:pos x="T8" y="T9"/>
                </a:cxn>
              </a:cxnLst>
              <a:rect l="0" t="0" r="r" b="b"/>
              <a:pathLst>
                <a:path w="5" h="60">
                  <a:moveTo>
                    <a:pt x="4" y="0"/>
                  </a:moveTo>
                  <a:lnTo>
                    <a:pt x="5" y="55"/>
                  </a:lnTo>
                  <a:lnTo>
                    <a:pt x="1" y="60"/>
                  </a:lnTo>
                  <a:lnTo>
                    <a:pt x="0" y="5"/>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6" name="Freeform 1173"/>
            <p:cNvSpPr>
              <a:spLocks/>
            </p:cNvSpPr>
            <p:nvPr/>
          </p:nvSpPr>
          <p:spPr bwMode="auto">
            <a:xfrm>
              <a:off x="13402453" y="203598"/>
              <a:ext cx="28575" cy="90488"/>
            </a:xfrm>
            <a:custGeom>
              <a:avLst/>
              <a:gdLst>
                <a:gd name="T0" fmla="*/ 17 w 18"/>
                <a:gd name="T1" fmla="*/ 0 h 57"/>
                <a:gd name="T2" fmla="*/ 18 w 18"/>
                <a:gd name="T3" fmla="*/ 55 h 57"/>
                <a:gd name="T4" fmla="*/ 2 w 18"/>
                <a:gd name="T5" fmla="*/ 57 h 57"/>
                <a:gd name="T6" fmla="*/ 0 w 18"/>
                <a:gd name="T7" fmla="*/ 1 h 57"/>
                <a:gd name="T8" fmla="*/ 17 w 18"/>
                <a:gd name="T9" fmla="*/ 0 h 57"/>
              </a:gdLst>
              <a:ahLst/>
              <a:cxnLst>
                <a:cxn ang="0">
                  <a:pos x="T0" y="T1"/>
                </a:cxn>
                <a:cxn ang="0">
                  <a:pos x="T2" y="T3"/>
                </a:cxn>
                <a:cxn ang="0">
                  <a:pos x="T4" y="T5"/>
                </a:cxn>
                <a:cxn ang="0">
                  <a:pos x="T6" y="T7"/>
                </a:cxn>
                <a:cxn ang="0">
                  <a:pos x="T8" y="T9"/>
                </a:cxn>
              </a:cxnLst>
              <a:rect l="0" t="0" r="r" b="b"/>
              <a:pathLst>
                <a:path w="18" h="57">
                  <a:moveTo>
                    <a:pt x="17" y="0"/>
                  </a:moveTo>
                  <a:lnTo>
                    <a:pt x="18" y="55"/>
                  </a:lnTo>
                  <a:lnTo>
                    <a:pt x="2" y="57"/>
                  </a:lnTo>
                  <a:lnTo>
                    <a:pt x="0" y="1"/>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7" name="Freeform 1174"/>
            <p:cNvSpPr>
              <a:spLocks/>
            </p:cNvSpPr>
            <p:nvPr/>
          </p:nvSpPr>
          <p:spPr bwMode="auto">
            <a:xfrm>
              <a:off x="13386578" y="205185"/>
              <a:ext cx="19050" cy="95250"/>
            </a:xfrm>
            <a:custGeom>
              <a:avLst/>
              <a:gdLst>
                <a:gd name="T0" fmla="*/ 10 w 12"/>
                <a:gd name="T1" fmla="*/ 0 h 60"/>
                <a:gd name="T2" fmla="*/ 12 w 12"/>
                <a:gd name="T3" fmla="*/ 56 h 60"/>
                <a:gd name="T4" fmla="*/ 1 w 12"/>
                <a:gd name="T5" fmla="*/ 60 h 60"/>
                <a:gd name="T6" fmla="*/ 0 w 12"/>
                <a:gd name="T7" fmla="*/ 5 h 60"/>
                <a:gd name="T8" fmla="*/ 10 w 12"/>
                <a:gd name="T9" fmla="*/ 0 h 60"/>
              </a:gdLst>
              <a:ahLst/>
              <a:cxnLst>
                <a:cxn ang="0">
                  <a:pos x="T0" y="T1"/>
                </a:cxn>
                <a:cxn ang="0">
                  <a:pos x="T2" y="T3"/>
                </a:cxn>
                <a:cxn ang="0">
                  <a:pos x="T4" y="T5"/>
                </a:cxn>
                <a:cxn ang="0">
                  <a:pos x="T6" y="T7"/>
                </a:cxn>
                <a:cxn ang="0">
                  <a:pos x="T8" y="T9"/>
                </a:cxn>
              </a:cxnLst>
              <a:rect l="0" t="0" r="r" b="b"/>
              <a:pathLst>
                <a:path w="12" h="60">
                  <a:moveTo>
                    <a:pt x="10" y="0"/>
                  </a:moveTo>
                  <a:lnTo>
                    <a:pt x="12" y="56"/>
                  </a:lnTo>
                  <a:lnTo>
                    <a:pt x="1" y="60"/>
                  </a:lnTo>
                  <a:lnTo>
                    <a:pt x="0" y="5"/>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8" name="Freeform 1175"/>
            <p:cNvSpPr>
              <a:spLocks/>
            </p:cNvSpPr>
            <p:nvPr/>
          </p:nvSpPr>
          <p:spPr bwMode="auto">
            <a:xfrm>
              <a:off x="13378641" y="213123"/>
              <a:ext cx="9525" cy="103188"/>
            </a:xfrm>
            <a:custGeom>
              <a:avLst/>
              <a:gdLst>
                <a:gd name="T0" fmla="*/ 5 w 6"/>
                <a:gd name="T1" fmla="*/ 0 h 65"/>
                <a:gd name="T2" fmla="*/ 6 w 6"/>
                <a:gd name="T3" fmla="*/ 55 h 65"/>
                <a:gd name="T4" fmla="*/ 2 w 6"/>
                <a:gd name="T5" fmla="*/ 65 h 65"/>
                <a:gd name="T6" fmla="*/ 0 w 6"/>
                <a:gd name="T7" fmla="*/ 10 h 65"/>
                <a:gd name="T8" fmla="*/ 5 w 6"/>
                <a:gd name="T9" fmla="*/ 0 h 65"/>
              </a:gdLst>
              <a:ahLst/>
              <a:cxnLst>
                <a:cxn ang="0">
                  <a:pos x="T0" y="T1"/>
                </a:cxn>
                <a:cxn ang="0">
                  <a:pos x="T2" y="T3"/>
                </a:cxn>
                <a:cxn ang="0">
                  <a:pos x="T4" y="T5"/>
                </a:cxn>
                <a:cxn ang="0">
                  <a:pos x="T6" y="T7"/>
                </a:cxn>
                <a:cxn ang="0">
                  <a:pos x="T8" y="T9"/>
                </a:cxn>
              </a:cxnLst>
              <a:rect l="0" t="0" r="r" b="b"/>
              <a:pathLst>
                <a:path w="6" h="65">
                  <a:moveTo>
                    <a:pt x="5" y="0"/>
                  </a:moveTo>
                  <a:lnTo>
                    <a:pt x="6" y="55"/>
                  </a:lnTo>
                  <a:lnTo>
                    <a:pt x="2" y="65"/>
                  </a:lnTo>
                  <a:lnTo>
                    <a:pt x="0" y="10"/>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9" name="Freeform 1176"/>
            <p:cNvSpPr>
              <a:spLocks/>
            </p:cNvSpPr>
            <p:nvPr/>
          </p:nvSpPr>
          <p:spPr bwMode="auto">
            <a:xfrm>
              <a:off x="13531041" y="168673"/>
              <a:ext cx="50800" cy="122238"/>
            </a:xfrm>
            <a:custGeom>
              <a:avLst/>
              <a:gdLst>
                <a:gd name="T0" fmla="*/ 39 w 40"/>
                <a:gd name="T1" fmla="*/ 0 h 93"/>
                <a:gd name="T2" fmla="*/ 40 w 40"/>
                <a:gd name="T3" fmla="*/ 67 h 93"/>
                <a:gd name="T4" fmla="*/ 4 w 40"/>
                <a:gd name="T5" fmla="*/ 92 h 93"/>
                <a:gd name="T6" fmla="*/ 2 w 40"/>
                <a:gd name="T7" fmla="*/ 93 h 93"/>
                <a:gd name="T8" fmla="*/ 0 w 40"/>
                <a:gd name="T9" fmla="*/ 26 h 93"/>
                <a:gd name="T10" fmla="*/ 2 w 40"/>
                <a:gd name="T11" fmla="*/ 25 h 93"/>
                <a:gd name="T12" fmla="*/ 39 w 40"/>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40" h="93">
                  <a:moveTo>
                    <a:pt x="39" y="0"/>
                  </a:moveTo>
                  <a:cubicBezTo>
                    <a:pt x="40" y="67"/>
                    <a:pt x="40" y="67"/>
                    <a:pt x="40" y="67"/>
                  </a:cubicBezTo>
                  <a:cubicBezTo>
                    <a:pt x="39" y="67"/>
                    <a:pt x="17" y="83"/>
                    <a:pt x="4" y="92"/>
                  </a:cubicBezTo>
                  <a:cubicBezTo>
                    <a:pt x="3" y="92"/>
                    <a:pt x="2" y="93"/>
                    <a:pt x="2" y="93"/>
                  </a:cubicBezTo>
                  <a:cubicBezTo>
                    <a:pt x="0" y="26"/>
                    <a:pt x="0" y="26"/>
                    <a:pt x="0" y="26"/>
                  </a:cubicBezTo>
                  <a:cubicBezTo>
                    <a:pt x="0" y="26"/>
                    <a:pt x="1" y="25"/>
                    <a:pt x="2" y="25"/>
                  </a:cubicBezTo>
                  <a:cubicBezTo>
                    <a:pt x="15" y="15"/>
                    <a:pt x="37" y="0"/>
                    <a:pt x="3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0" name="Freeform 1177"/>
            <p:cNvSpPr>
              <a:spLocks/>
            </p:cNvSpPr>
            <p:nvPr/>
          </p:nvSpPr>
          <p:spPr bwMode="auto">
            <a:xfrm>
              <a:off x="13480241" y="203598"/>
              <a:ext cx="53975" cy="114300"/>
            </a:xfrm>
            <a:custGeom>
              <a:avLst/>
              <a:gdLst>
                <a:gd name="T0" fmla="*/ 41 w 43"/>
                <a:gd name="T1" fmla="*/ 0 h 88"/>
                <a:gd name="T2" fmla="*/ 43 w 43"/>
                <a:gd name="T3" fmla="*/ 67 h 88"/>
                <a:gd name="T4" fmla="*/ 2 w 43"/>
                <a:gd name="T5" fmla="*/ 88 h 88"/>
                <a:gd name="T6" fmla="*/ 0 w 43"/>
                <a:gd name="T7" fmla="*/ 21 h 88"/>
                <a:gd name="T8" fmla="*/ 41 w 43"/>
                <a:gd name="T9" fmla="*/ 0 h 88"/>
              </a:gdLst>
              <a:ahLst/>
              <a:cxnLst>
                <a:cxn ang="0">
                  <a:pos x="T0" y="T1"/>
                </a:cxn>
                <a:cxn ang="0">
                  <a:pos x="T2" y="T3"/>
                </a:cxn>
                <a:cxn ang="0">
                  <a:pos x="T4" y="T5"/>
                </a:cxn>
                <a:cxn ang="0">
                  <a:pos x="T6" y="T7"/>
                </a:cxn>
                <a:cxn ang="0">
                  <a:pos x="T8" y="T9"/>
                </a:cxn>
              </a:cxnLst>
              <a:rect l="0" t="0" r="r" b="b"/>
              <a:pathLst>
                <a:path w="43" h="88">
                  <a:moveTo>
                    <a:pt x="41" y="0"/>
                  </a:moveTo>
                  <a:cubicBezTo>
                    <a:pt x="43" y="67"/>
                    <a:pt x="43" y="67"/>
                    <a:pt x="43" y="67"/>
                  </a:cubicBezTo>
                  <a:cubicBezTo>
                    <a:pt x="29" y="76"/>
                    <a:pt x="7" y="86"/>
                    <a:pt x="2" y="88"/>
                  </a:cubicBezTo>
                  <a:cubicBezTo>
                    <a:pt x="0" y="21"/>
                    <a:pt x="0" y="21"/>
                    <a:pt x="0" y="21"/>
                  </a:cubicBezTo>
                  <a:cubicBezTo>
                    <a:pt x="5" y="19"/>
                    <a:pt x="27" y="9"/>
                    <a:pt x="4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1" name="Freeform 1178"/>
            <p:cNvSpPr>
              <a:spLocks/>
            </p:cNvSpPr>
            <p:nvPr/>
          </p:nvSpPr>
          <p:spPr bwMode="auto">
            <a:xfrm>
              <a:off x="13370703" y="228998"/>
              <a:ext cx="11113" cy="100013"/>
            </a:xfrm>
            <a:custGeom>
              <a:avLst/>
              <a:gdLst>
                <a:gd name="T0" fmla="*/ 5 w 7"/>
                <a:gd name="T1" fmla="*/ 0 h 63"/>
                <a:gd name="T2" fmla="*/ 7 w 7"/>
                <a:gd name="T3" fmla="*/ 55 h 63"/>
                <a:gd name="T4" fmla="*/ 1 w 7"/>
                <a:gd name="T5" fmla="*/ 63 h 63"/>
                <a:gd name="T6" fmla="*/ 0 w 7"/>
                <a:gd name="T7" fmla="*/ 7 h 63"/>
                <a:gd name="T8" fmla="*/ 5 w 7"/>
                <a:gd name="T9" fmla="*/ 0 h 63"/>
              </a:gdLst>
              <a:ahLst/>
              <a:cxnLst>
                <a:cxn ang="0">
                  <a:pos x="T0" y="T1"/>
                </a:cxn>
                <a:cxn ang="0">
                  <a:pos x="T2" y="T3"/>
                </a:cxn>
                <a:cxn ang="0">
                  <a:pos x="T4" y="T5"/>
                </a:cxn>
                <a:cxn ang="0">
                  <a:pos x="T6" y="T7"/>
                </a:cxn>
                <a:cxn ang="0">
                  <a:pos x="T8" y="T9"/>
                </a:cxn>
              </a:cxnLst>
              <a:rect l="0" t="0" r="r" b="b"/>
              <a:pathLst>
                <a:path w="7" h="63">
                  <a:moveTo>
                    <a:pt x="5" y="0"/>
                  </a:moveTo>
                  <a:lnTo>
                    <a:pt x="7" y="55"/>
                  </a:lnTo>
                  <a:lnTo>
                    <a:pt x="1" y="63"/>
                  </a:lnTo>
                  <a:lnTo>
                    <a:pt x="0" y="7"/>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2" name="Freeform 1179"/>
            <p:cNvSpPr>
              <a:spLocks/>
            </p:cNvSpPr>
            <p:nvPr/>
          </p:nvSpPr>
          <p:spPr bwMode="auto">
            <a:xfrm>
              <a:off x="13437378" y="230585"/>
              <a:ext cx="46038" cy="104775"/>
            </a:xfrm>
            <a:custGeom>
              <a:avLst/>
              <a:gdLst>
                <a:gd name="T0" fmla="*/ 34 w 36"/>
                <a:gd name="T1" fmla="*/ 0 h 80"/>
                <a:gd name="T2" fmla="*/ 36 w 36"/>
                <a:gd name="T3" fmla="*/ 67 h 80"/>
                <a:gd name="T4" fmla="*/ 2 w 36"/>
                <a:gd name="T5" fmla="*/ 80 h 80"/>
                <a:gd name="T6" fmla="*/ 0 w 36"/>
                <a:gd name="T7" fmla="*/ 13 h 80"/>
                <a:gd name="T8" fmla="*/ 34 w 36"/>
                <a:gd name="T9" fmla="*/ 0 h 80"/>
              </a:gdLst>
              <a:ahLst/>
              <a:cxnLst>
                <a:cxn ang="0">
                  <a:pos x="T0" y="T1"/>
                </a:cxn>
                <a:cxn ang="0">
                  <a:pos x="T2" y="T3"/>
                </a:cxn>
                <a:cxn ang="0">
                  <a:pos x="T4" y="T5"/>
                </a:cxn>
                <a:cxn ang="0">
                  <a:pos x="T6" y="T7"/>
                </a:cxn>
                <a:cxn ang="0">
                  <a:pos x="T8" y="T9"/>
                </a:cxn>
              </a:cxnLst>
              <a:rect l="0" t="0" r="r" b="b"/>
              <a:pathLst>
                <a:path w="36" h="80">
                  <a:moveTo>
                    <a:pt x="34" y="0"/>
                  </a:moveTo>
                  <a:cubicBezTo>
                    <a:pt x="36" y="67"/>
                    <a:pt x="36" y="67"/>
                    <a:pt x="36" y="67"/>
                  </a:cubicBezTo>
                  <a:cubicBezTo>
                    <a:pt x="30" y="69"/>
                    <a:pt x="4" y="79"/>
                    <a:pt x="2" y="80"/>
                  </a:cubicBezTo>
                  <a:cubicBezTo>
                    <a:pt x="0" y="13"/>
                    <a:pt x="0" y="13"/>
                    <a:pt x="0" y="13"/>
                  </a:cubicBezTo>
                  <a:cubicBezTo>
                    <a:pt x="2" y="12"/>
                    <a:pt x="28" y="1"/>
                    <a:pt x="3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3" name="Freeform 1180"/>
            <p:cNvSpPr>
              <a:spLocks/>
            </p:cNvSpPr>
            <p:nvPr/>
          </p:nvSpPr>
          <p:spPr bwMode="auto">
            <a:xfrm>
              <a:off x="13348478" y="240110"/>
              <a:ext cx="23813" cy="96838"/>
            </a:xfrm>
            <a:custGeom>
              <a:avLst/>
              <a:gdLst>
                <a:gd name="T0" fmla="*/ 14 w 15"/>
                <a:gd name="T1" fmla="*/ 0 h 61"/>
                <a:gd name="T2" fmla="*/ 15 w 15"/>
                <a:gd name="T3" fmla="*/ 56 h 61"/>
                <a:gd name="T4" fmla="*/ 2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6"/>
                  </a:lnTo>
                  <a:lnTo>
                    <a:pt x="2" y="61"/>
                  </a:lnTo>
                  <a:lnTo>
                    <a:pt x="0" y="6"/>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4" name="Freeform 1181"/>
            <p:cNvSpPr>
              <a:spLocks/>
            </p:cNvSpPr>
            <p:nvPr/>
          </p:nvSpPr>
          <p:spPr bwMode="auto">
            <a:xfrm>
              <a:off x="13416741" y="248048"/>
              <a:ext cx="23813" cy="93663"/>
            </a:xfrm>
            <a:custGeom>
              <a:avLst/>
              <a:gdLst>
                <a:gd name="T0" fmla="*/ 13 w 15"/>
                <a:gd name="T1" fmla="*/ 0 h 59"/>
                <a:gd name="T2" fmla="*/ 15 w 15"/>
                <a:gd name="T3" fmla="*/ 55 h 59"/>
                <a:gd name="T4" fmla="*/ 1 w 15"/>
                <a:gd name="T5" fmla="*/ 59 h 59"/>
                <a:gd name="T6" fmla="*/ 0 w 15"/>
                <a:gd name="T7" fmla="*/ 4 h 59"/>
                <a:gd name="T8" fmla="*/ 13 w 15"/>
                <a:gd name="T9" fmla="*/ 0 h 59"/>
              </a:gdLst>
              <a:ahLst/>
              <a:cxnLst>
                <a:cxn ang="0">
                  <a:pos x="T0" y="T1"/>
                </a:cxn>
                <a:cxn ang="0">
                  <a:pos x="T2" y="T3"/>
                </a:cxn>
                <a:cxn ang="0">
                  <a:pos x="T4" y="T5"/>
                </a:cxn>
                <a:cxn ang="0">
                  <a:pos x="T6" y="T7"/>
                </a:cxn>
                <a:cxn ang="0">
                  <a:pos x="T8" y="T9"/>
                </a:cxn>
              </a:cxnLst>
              <a:rect l="0" t="0" r="r" b="b"/>
              <a:pathLst>
                <a:path w="15" h="59">
                  <a:moveTo>
                    <a:pt x="13" y="0"/>
                  </a:moveTo>
                  <a:lnTo>
                    <a:pt x="15" y="55"/>
                  </a:lnTo>
                  <a:lnTo>
                    <a:pt x="1" y="59"/>
                  </a:lnTo>
                  <a:lnTo>
                    <a:pt x="0" y="4"/>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5" name="Freeform 1182"/>
            <p:cNvSpPr>
              <a:spLocks/>
            </p:cNvSpPr>
            <p:nvPr/>
          </p:nvSpPr>
          <p:spPr bwMode="auto">
            <a:xfrm>
              <a:off x="13348478" y="249635"/>
              <a:ext cx="3175" cy="103188"/>
            </a:xfrm>
            <a:custGeom>
              <a:avLst/>
              <a:gdLst>
                <a:gd name="T0" fmla="*/ 0 w 2"/>
                <a:gd name="T1" fmla="*/ 0 h 65"/>
                <a:gd name="T2" fmla="*/ 2 w 2"/>
                <a:gd name="T3" fmla="*/ 55 h 65"/>
                <a:gd name="T4" fmla="*/ 1 w 2"/>
                <a:gd name="T5" fmla="*/ 65 h 65"/>
                <a:gd name="T6" fmla="*/ 0 w 2"/>
                <a:gd name="T7" fmla="*/ 9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1" y="65"/>
                  </a:lnTo>
                  <a:lnTo>
                    <a:pt x="0" y="9"/>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6" name="Freeform 1183"/>
            <p:cNvSpPr>
              <a:spLocks/>
            </p:cNvSpPr>
            <p:nvPr/>
          </p:nvSpPr>
          <p:spPr bwMode="auto">
            <a:xfrm>
              <a:off x="13396103" y="254398"/>
              <a:ext cx="22225" cy="96838"/>
            </a:xfrm>
            <a:custGeom>
              <a:avLst/>
              <a:gdLst>
                <a:gd name="T0" fmla="*/ 13 w 14"/>
                <a:gd name="T1" fmla="*/ 0 h 61"/>
                <a:gd name="T2" fmla="*/ 14 w 14"/>
                <a:gd name="T3" fmla="*/ 55 h 61"/>
                <a:gd name="T4" fmla="*/ 2 w 14"/>
                <a:gd name="T5" fmla="*/ 61 h 61"/>
                <a:gd name="T6" fmla="*/ 0 w 14"/>
                <a:gd name="T7" fmla="*/ 6 h 61"/>
                <a:gd name="T8" fmla="*/ 13 w 14"/>
                <a:gd name="T9" fmla="*/ 0 h 61"/>
              </a:gdLst>
              <a:ahLst/>
              <a:cxnLst>
                <a:cxn ang="0">
                  <a:pos x="T0" y="T1"/>
                </a:cxn>
                <a:cxn ang="0">
                  <a:pos x="T2" y="T3"/>
                </a:cxn>
                <a:cxn ang="0">
                  <a:pos x="T4" y="T5"/>
                </a:cxn>
                <a:cxn ang="0">
                  <a:pos x="T6" y="T7"/>
                </a:cxn>
                <a:cxn ang="0">
                  <a:pos x="T8" y="T9"/>
                </a:cxn>
              </a:cxnLst>
              <a:rect l="0" t="0" r="r" b="b"/>
              <a:pathLst>
                <a:path w="14" h="61">
                  <a:moveTo>
                    <a:pt x="13" y="0"/>
                  </a:moveTo>
                  <a:lnTo>
                    <a:pt x="14" y="55"/>
                  </a:lnTo>
                  <a:lnTo>
                    <a:pt x="2" y="61"/>
                  </a:lnTo>
                  <a:lnTo>
                    <a:pt x="0" y="6"/>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7" name="Freeform 1184"/>
            <p:cNvSpPr>
              <a:spLocks/>
            </p:cNvSpPr>
            <p:nvPr/>
          </p:nvSpPr>
          <p:spPr bwMode="auto">
            <a:xfrm>
              <a:off x="13370703" y="263923"/>
              <a:ext cx="28575" cy="101600"/>
            </a:xfrm>
            <a:custGeom>
              <a:avLst/>
              <a:gdLst>
                <a:gd name="T0" fmla="*/ 16 w 18"/>
                <a:gd name="T1" fmla="*/ 0 h 64"/>
                <a:gd name="T2" fmla="*/ 18 w 18"/>
                <a:gd name="T3" fmla="*/ 55 h 64"/>
                <a:gd name="T4" fmla="*/ 1 w 18"/>
                <a:gd name="T5" fmla="*/ 64 h 64"/>
                <a:gd name="T6" fmla="*/ 0 w 18"/>
                <a:gd name="T7" fmla="*/ 9 h 64"/>
                <a:gd name="T8" fmla="*/ 16 w 18"/>
                <a:gd name="T9" fmla="*/ 0 h 64"/>
              </a:gdLst>
              <a:ahLst/>
              <a:cxnLst>
                <a:cxn ang="0">
                  <a:pos x="T0" y="T1"/>
                </a:cxn>
                <a:cxn ang="0">
                  <a:pos x="T2" y="T3"/>
                </a:cxn>
                <a:cxn ang="0">
                  <a:pos x="T4" y="T5"/>
                </a:cxn>
                <a:cxn ang="0">
                  <a:pos x="T6" y="T7"/>
                </a:cxn>
                <a:cxn ang="0">
                  <a:pos x="T8" y="T9"/>
                </a:cxn>
              </a:cxnLst>
              <a:rect l="0" t="0" r="r" b="b"/>
              <a:pathLst>
                <a:path w="18" h="64">
                  <a:moveTo>
                    <a:pt x="16" y="0"/>
                  </a:moveTo>
                  <a:lnTo>
                    <a:pt x="18" y="55"/>
                  </a:lnTo>
                  <a:lnTo>
                    <a:pt x="1" y="64"/>
                  </a:lnTo>
                  <a:lnTo>
                    <a:pt x="0" y="9"/>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8" name="Freeform 1185"/>
            <p:cNvSpPr>
              <a:spLocks/>
            </p:cNvSpPr>
            <p:nvPr/>
          </p:nvSpPr>
          <p:spPr bwMode="auto">
            <a:xfrm>
              <a:off x="13277041" y="281385"/>
              <a:ext cx="17463" cy="95250"/>
            </a:xfrm>
            <a:custGeom>
              <a:avLst/>
              <a:gdLst>
                <a:gd name="T0" fmla="*/ 9 w 11"/>
                <a:gd name="T1" fmla="*/ 0 h 60"/>
                <a:gd name="T2" fmla="*/ 11 w 11"/>
                <a:gd name="T3" fmla="*/ 55 h 60"/>
                <a:gd name="T4" fmla="*/ 2 w 11"/>
                <a:gd name="T5" fmla="*/ 60 h 60"/>
                <a:gd name="T6" fmla="*/ 0 w 11"/>
                <a:gd name="T7" fmla="*/ 5 h 60"/>
                <a:gd name="T8" fmla="*/ 9 w 11"/>
                <a:gd name="T9" fmla="*/ 0 h 60"/>
              </a:gdLst>
              <a:ahLst/>
              <a:cxnLst>
                <a:cxn ang="0">
                  <a:pos x="T0" y="T1"/>
                </a:cxn>
                <a:cxn ang="0">
                  <a:pos x="T2" y="T3"/>
                </a:cxn>
                <a:cxn ang="0">
                  <a:pos x="T4" y="T5"/>
                </a:cxn>
                <a:cxn ang="0">
                  <a:pos x="T6" y="T7"/>
                </a:cxn>
                <a:cxn ang="0">
                  <a:pos x="T8" y="T9"/>
                </a:cxn>
              </a:cxnLst>
              <a:rect l="0" t="0" r="r" b="b"/>
              <a:pathLst>
                <a:path w="11" h="60">
                  <a:moveTo>
                    <a:pt x="9" y="0"/>
                  </a:moveTo>
                  <a:lnTo>
                    <a:pt x="11" y="55"/>
                  </a:lnTo>
                  <a:lnTo>
                    <a:pt x="2" y="60"/>
                  </a:lnTo>
                  <a:lnTo>
                    <a:pt x="0" y="5"/>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9" name="Freeform 1186"/>
            <p:cNvSpPr>
              <a:spLocks/>
            </p:cNvSpPr>
            <p:nvPr/>
          </p:nvSpPr>
          <p:spPr bwMode="auto">
            <a:xfrm>
              <a:off x="13291328" y="281385"/>
              <a:ext cx="3175" cy="98425"/>
            </a:xfrm>
            <a:custGeom>
              <a:avLst/>
              <a:gdLst>
                <a:gd name="T0" fmla="*/ 1 w 2"/>
                <a:gd name="T1" fmla="*/ 7 h 62"/>
                <a:gd name="T2" fmla="*/ 2 w 2"/>
                <a:gd name="T3" fmla="*/ 62 h 62"/>
                <a:gd name="T4" fmla="*/ 2 w 2"/>
                <a:gd name="T5" fmla="*/ 55 h 62"/>
                <a:gd name="T6" fmla="*/ 0 w 2"/>
                <a:gd name="T7" fmla="*/ 0 h 62"/>
                <a:gd name="T8" fmla="*/ 1 w 2"/>
                <a:gd name="T9" fmla="*/ 7 h 62"/>
              </a:gdLst>
              <a:ahLst/>
              <a:cxnLst>
                <a:cxn ang="0">
                  <a:pos x="T0" y="T1"/>
                </a:cxn>
                <a:cxn ang="0">
                  <a:pos x="T2" y="T3"/>
                </a:cxn>
                <a:cxn ang="0">
                  <a:pos x="T4" y="T5"/>
                </a:cxn>
                <a:cxn ang="0">
                  <a:pos x="T6" y="T7"/>
                </a:cxn>
                <a:cxn ang="0">
                  <a:pos x="T8" y="T9"/>
                </a:cxn>
              </a:cxnLst>
              <a:rect l="0" t="0" r="r" b="b"/>
              <a:pathLst>
                <a:path w="2" h="62">
                  <a:moveTo>
                    <a:pt x="1" y="7"/>
                  </a:moveTo>
                  <a:lnTo>
                    <a:pt x="2" y="62"/>
                  </a:lnTo>
                  <a:lnTo>
                    <a:pt x="2" y="55"/>
                  </a:lnTo>
                  <a:lnTo>
                    <a:pt x="0" y="0"/>
                  </a:lnTo>
                  <a:lnTo>
                    <a:pt x="1"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0" name="Freeform 1187"/>
            <p:cNvSpPr>
              <a:spLocks/>
            </p:cNvSpPr>
            <p:nvPr/>
          </p:nvSpPr>
          <p:spPr bwMode="auto">
            <a:xfrm>
              <a:off x="13270691" y="289323"/>
              <a:ext cx="9525" cy="96838"/>
            </a:xfrm>
            <a:custGeom>
              <a:avLst/>
              <a:gdLst>
                <a:gd name="T0" fmla="*/ 4 w 6"/>
                <a:gd name="T1" fmla="*/ 0 h 61"/>
                <a:gd name="T2" fmla="*/ 6 w 6"/>
                <a:gd name="T3" fmla="*/ 55 h 61"/>
                <a:gd name="T4" fmla="*/ 1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1" y="61"/>
                  </a:lnTo>
                  <a:lnTo>
                    <a:pt x="0" y="6"/>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1" name="Freeform 1188"/>
            <p:cNvSpPr>
              <a:spLocks/>
            </p:cNvSpPr>
            <p:nvPr/>
          </p:nvSpPr>
          <p:spPr bwMode="auto">
            <a:xfrm>
              <a:off x="13254816" y="298848"/>
              <a:ext cx="17463" cy="92075"/>
            </a:xfrm>
            <a:custGeom>
              <a:avLst/>
              <a:gdLst>
                <a:gd name="T0" fmla="*/ 10 w 11"/>
                <a:gd name="T1" fmla="*/ 0 h 58"/>
                <a:gd name="T2" fmla="*/ 11 w 11"/>
                <a:gd name="T3" fmla="*/ 55 h 58"/>
                <a:gd name="T4" fmla="*/ 2 w 11"/>
                <a:gd name="T5" fmla="*/ 58 h 58"/>
                <a:gd name="T6" fmla="*/ 0 w 11"/>
                <a:gd name="T7" fmla="*/ 3 h 58"/>
                <a:gd name="T8" fmla="*/ 10 w 11"/>
                <a:gd name="T9" fmla="*/ 0 h 58"/>
              </a:gdLst>
              <a:ahLst/>
              <a:cxnLst>
                <a:cxn ang="0">
                  <a:pos x="T0" y="T1"/>
                </a:cxn>
                <a:cxn ang="0">
                  <a:pos x="T2" y="T3"/>
                </a:cxn>
                <a:cxn ang="0">
                  <a:pos x="T4" y="T5"/>
                </a:cxn>
                <a:cxn ang="0">
                  <a:pos x="T6" y="T7"/>
                </a:cxn>
                <a:cxn ang="0">
                  <a:pos x="T8" y="T9"/>
                </a:cxn>
              </a:cxnLst>
              <a:rect l="0" t="0" r="r" b="b"/>
              <a:pathLst>
                <a:path w="11" h="58">
                  <a:moveTo>
                    <a:pt x="10" y="0"/>
                  </a:moveTo>
                  <a:lnTo>
                    <a:pt x="11" y="55"/>
                  </a:lnTo>
                  <a:lnTo>
                    <a:pt x="2" y="58"/>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2" name="Freeform 1189"/>
            <p:cNvSpPr>
              <a:spLocks/>
            </p:cNvSpPr>
            <p:nvPr/>
          </p:nvSpPr>
          <p:spPr bwMode="auto">
            <a:xfrm>
              <a:off x="13292916" y="292498"/>
              <a:ext cx="7938" cy="100013"/>
            </a:xfrm>
            <a:custGeom>
              <a:avLst/>
              <a:gdLst>
                <a:gd name="T0" fmla="*/ 3 w 5"/>
                <a:gd name="T1" fmla="*/ 8 h 63"/>
                <a:gd name="T2" fmla="*/ 5 w 5"/>
                <a:gd name="T3" fmla="*/ 63 h 63"/>
                <a:gd name="T4" fmla="*/ 1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1"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3" name="Freeform 1190"/>
            <p:cNvSpPr>
              <a:spLocks/>
            </p:cNvSpPr>
            <p:nvPr/>
          </p:nvSpPr>
          <p:spPr bwMode="auto">
            <a:xfrm>
              <a:off x="13223066" y="314723"/>
              <a:ext cx="6350" cy="88900"/>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5" y="68"/>
                    <a:pt x="4" y="68"/>
                    <a:pt x="2" y="67"/>
                  </a:cubicBezTo>
                  <a:cubicBezTo>
                    <a:pt x="0" y="0"/>
                    <a:pt x="0" y="0"/>
                    <a:pt x="0" y="0"/>
                  </a:cubicBezTo>
                  <a:cubicBezTo>
                    <a:pt x="2" y="0"/>
                    <a:pt x="3" y="1"/>
                    <a:pt x="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4" name="Freeform 1191"/>
            <p:cNvSpPr>
              <a:spLocks/>
            </p:cNvSpPr>
            <p:nvPr/>
          </p:nvSpPr>
          <p:spPr bwMode="auto">
            <a:xfrm>
              <a:off x="13221478" y="313135"/>
              <a:ext cx="3175"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1" y="67"/>
                  </a:cubicBezTo>
                  <a:cubicBezTo>
                    <a:pt x="0" y="0"/>
                    <a:pt x="0" y="0"/>
                    <a:pt x="0" y="0"/>
                  </a:cubicBezTo>
                  <a:cubicBezTo>
                    <a:pt x="0"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5" name="Freeform 1192"/>
            <p:cNvSpPr>
              <a:spLocks/>
            </p:cNvSpPr>
            <p:nvPr/>
          </p:nvSpPr>
          <p:spPr bwMode="auto">
            <a:xfrm>
              <a:off x="13204016" y="308373"/>
              <a:ext cx="19050" cy="92075"/>
            </a:xfrm>
            <a:custGeom>
              <a:avLst/>
              <a:gdLst>
                <a:gd name="T0" fmla="*/ 14 w 15"/>
                <a:gd name="T1" fmla="*/ 3 h 70"/>
                <a:gd name="T2" fmla="*/ 15 w 15"/>
                <a:gd name="T3" fmla="*/ 70 h 70"/>
                <a:gd name="T4" fmla="*/ 2 w 15"/>
                <a:gd name="T5" fmla="*/ 67 h 70"/>
                <a:gd name="T6" fmla="*/ 0 w 15"/>
                <a:gd name="T7" fmla="*/ 0 h 70"/>
                <a:gd name="T8" fmla="*/ 14 w 15"/>
                <a:gd name="T9" fmla="*/ 3 h 70"/>
              </a:gdLst>
              <a:ahLst/>
              <a:cxnLst>
                <a:cxn ang="0">
                  <a:pos x="T0" y="T1"/>
                </a:cxn>
                <a:cxn ang="0">
                  <a:pos x="T2" y="T3"/>
                </a:cxn>
                <a:cxn ang="0">
                  <a:pos x="T4" y="T5"/>
                </a:cxn>
                <a:cxn ang="0">
                  <a:pos x="T6" y="T7"/>
                </a:cxn>
                <a:cxn ang="0">
                  <a:pos x="T8" y="T9"/>
                </a:cxn>
              </a:cxnLst>
              <a:rect l="0" t="0" r="r" b="b"/>
              <a:pathLst>
                <a:path w="15" h="70">
                  <a:moveTo>
                    <a:pt x="14" y="3"/>
                  </a:moveTo>
                  <a:cubicBezTo>
                    <a:pt x="15" y="70"/>
                    <a:pt x="15" y="70"/>
                    <a:pt x="15" y="70"/>
                  </a:cubicBezTo>
                  <a:cubicBezTo>
                    <a:pt x="12" y="70"/>
                    <a:pt x="7" y="69"/>
                    <a:pt x="2" y="67"/>
                  </a:cubicBezTo>
                  <a:cubicBezTo>
                    <a:pt x="0" y="0"/>
                    <a:pt x="0" y="0"/>
                    <a:pt x="0" y="0"/>
                  </a:cubicBezTo>
                  <a:cubicBezTo>
                    <a:pt x="5" y="2"/>
                    <a:pt x="10" y="2"/>
                    <a:pt x="14"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6" name="Freeform 1193"/>
            <p:cNvSpPr>
              <a:spLocks/>
            </p:cNvSpPr>
            <p:nvPr/>
          </p:nvSpPr>
          <p:spPr bwMode="auto">
            <a:xfrm>
              <a:off x="13189728" y="305198"/>
              <a:ext cx="17463" cy="90488"/>
            </a:xfrm>
            <a:custGeom>
              <a:avLst/>
              <a:gdLst>
                <a:gd name="T0" fmla="*/ 11 w 13"/>
                <a:gd name="T1" fmla="*/ 3 h 70"/>
                <a:gd name="T2" fmla="*/ 13 w 13"/>
                <a:gd name="T3" fmla="*/ 70 h 70"/>
                <a:gd name="T4" fmla="*/ 11 w 13"/>
                <a:gd name="T5" fmla="*/ 70 h 70"/>
                <a:gd name="T6" fmla="*/ 2 w 13"/>
                <a:gd name="T7" fmla="*/ 67 h 70"/>
                <a:gd name="T8" fmla="*/ 0 w 13"/>
                <a:gd name="T9" fmla="*/ 0 h 70"/>
                <a:gd name="T10" fmla="*/ 9 w 13"/>
                <a:gd name="T11" fmla="*/ 3 h 70"/>
                <a:gd name="T12" fmla="*/ 11 w 13"/>
                <a:gd name="T13" fmla="*/ 3 h 70"/>
              </a:gdLst>
              <a:ahLst/>
              <a:cxnLst>
                <a:cxn ang="0">
                  <a:pos x="T0" y="T1"/>
                </a:cxn>
                <a:cxn ang="0">
                  <a:pos x="T2" y="T3"/>
                </a:cxn>
                <a:cxn ang="0">
                  <a:pos x="T4" y="T5"/>
                </a:cxn>
                <a:cxn ang="0">
                  <a:pos x="T6" y="T7"/>
                </a:cxn>
                <a:cxn ang="0">
                  <a:pos x="T8" y="T9"/>
                </a:cxn>
                <a:cxn ang="0">
                  <a:pos x="T10" y="T11"/>
                </a:cxn>
                <a:cxn ang="0">
                  <a:pos x="T12" y="T13"/>
                </a:cxn>
              </a:cxnLst>
              <a:rect l="0" t="0" r="r" b="b"/>
              <a:pathLst>
                <a:path w="13" h="70">
                  <a:moveTo>
                    <a:pt x="11" y="3"/>
                  </a:moveTo>
                  <a:cubicBezTo>
                    <a:pt x="13" y="70"/>
                    <a:pt x="13" y="70"/>
                    <a:pt x="13" y="70"/>
                  </a:cubicBezTo>
                  <a:cubicBezTo>
                    <a:pt x="12" y="70"/>
                    <a:pt x="12" y="70"/>
                    <a:pt x="11" y="70"/>
                  </a:cubicBezTo>
                  <a:cubicBezTo>
                    <a:pt x="7" y="69"/>
                    <a:pt x="5" y="68"/>
                    <a:pt x="2" y="67"/>
                  </a:cubicBezTo>
                  <a:cubicBezTo>
                    <a:pt x="0" y="0"/>
                    <a:pt x="0" y="0"/>
                    <a:pt x="0" y="0"/>
                  </a:cubicBezTo>
                  <a:cubicBezTo>
                    <a:pt x="3" y="1"/>
                    <a:pt x="5" y="2"/>
                    <a:pt x="9" y="3"/>
                  </a:cubicBezTo>
                  <a:cubicBezTo>
                    <a:pt x="10" y="3"/>
                    <a:pt x="10" y="3"/>
                    <a:pt x="11"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7" name="Freeform 1194"/>
            <p:cNvSpPr>
              <a:spLocks/>
            </p:cNvSpPr>
            <p:nvPr/>
          </p:nvSpPr>
          <p:spPr bwMode="auto">
            <a:xfrm>
              <a:off x="13142103" y="259160"/>
              <a:ext cx="50800" cy="133350"/>
            </a:xfrm>
            <a:custGeom>
              <a:avLst/>
              <a:gdLst>
                <a:gd name="T0" fmla="*/ 38 w 40"/>
                <a:gd name="T1" fmla="*/ 35 h 102"/>
                <a:gd name="T2" fmla="*/ 40 w 40"/>
                <a:gd name="T3" fmla="*/ 102 h 102"/>
                <a:gd name="T4" fmla="*/ 30 w 40"/>
                <a:gd name="T5" fmla="*/ 97 h 102"/>
                <a:gd name="T6" fmla="*/ 15 w 40"/>
                <a:gd name="T7" fmla="*/ 73 h 102"/>
                <a:gd name="T8" fmla="*/ 1 w 40"/>
                <a:gd name="T9" fmla="*/ 67 h 102"/>
                <a:gd name="T10" fmla="*/ 0 w 40"/>
                <a:gd name="T11" fmla="*/ 0 h 102"/>
                <a:gd name="T12" fmla="*/ 13 w 40"/>
                <a:gd name="T13" fmla="*/ 6 h 102"/>
                <a:gd name="T14" fmla="*/ 28 w 40"/>
                <a:gd name="T15" fmla="*/ 30 h 102"/>
                <a:gd name="T16" fmla="*/ 38 w 40"/>
                <a:gd name="T17"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2">
                  <a:moveTo>
                    <a:pt x="38" y="35"/>
                  </a:moveTo>
                  <a:cubicBezTo>
                    <a:pt x="40" y="102"/>
                    <a:pt x="40" y="102"/>
                    <a:pt x="40" y="102"/>
                  </a:cubicBezTo>
                  <a:cubicBezTo>
                    <a:pt x="38" y="101"/>
                    <a:pt x="35" y="100"/>
                    <a:pt x="30" y="97"/>
                  </a:cubicBezTo>
                  <a:cubicBezTo>
                    <a:pt x="21" y="92"/>
                    <a:pt x="20" y="76"/>
                    <a:pt x="15" y="73"/>
                  </a:cubicBezTo>
                  <a:cubicBezTo>
                    <a:pt x="13" y="72"/>
                    <a:pt x="8" y="70"/>
                    <a:pt x="1" y="67"/>
                  </a:cubicBezTo>
                  <a:cubicBezTo>
                    <a:pt x="0" y="0"/>
                    <a:pt x="0" y="0"/>
                    <a:pt x="0" y="0"/>
                  </a:cubicBezTo>
                  <a:cubicBezTo>
                    <a:pt x="6" y="3"/>
                    <a:pt x="11" y="5"/>
                    <a:pt x="13" y="6"/>
                  </a:cubicBezTo>
                  <a:cubicBezTo>
                    <a:pt x="18" y="9"/>
                    <a:pt x="19" y="25"/>
                    <a:pt x="28" y="30"/>
                  </a:cubicBezTo>
                  <a:cubicBezTo>
                    <a:pt x="33" y="33"/>
                    <a:pt x="36" y="34"/>
                    <a:pt x="38" y="3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8" name="Freeform 1195"/>
            <p:cNvSpPr>
              <a:spLocks/>
            </p:cNvSpPr>
            <p:nvPr/>
          </p:nvSpPr>
          <p:spPr bwMode="auto">
            <a:xfrm>
              <a:off x="13116703" y="251223"/>
              <a:ext cx="26988" cy="95250"/>
            </a:xfrm>
            <a:custGeom>
              <a:avLst/>
              <a:gdLst>
                <a:gd name="T0" fmla="*/ 21 w 22"/>
                <a:gd name="T1" fmla="*/ 6 h 73"/>
                <a:gd name="T2" fmla="*/ 22 w 22"/>
                <a:gd name="T3" fmla="*/ 73 h 73"/>
                <a:gd name="T4" fmla="*/ 2 w 22"/>
                <a:gd name="T5" fmla="*/ 67 h 73"/>
                <a:gd name="T6" fmla="*/ 0 w 22"/>
                <a:gd name="T7" fmla="*/ 0 h 73"/>
                <a:gd name="T8" fmla="*/ 21 w 22"/>
                <a:gd name="T9" fmla="*/ 6 h 73"/>
              </a:gdLst>
              <a:ahLst/>
              <a:cxnLst>
                <a:cxn ang="0">
                  <a:pos x="T0" y="T1"/>
                </a:cxn>
                <a:cxn ang="0">
                  <a:pos x="T2" y="T3"/>
                </a:cxn>
                <a:cxn ang="0">
                  <a:pos x="T4" y="T5"/>
                </a:cxn>
                <a:cxn ang="0">
                  <a:pos x="T6" y="T7"/>
                </a:cxn>
                <a:cxn ang="0">
                  <a:pos x="T8" y="T9"/>
                </a:cxn>
              </a:cxnLst>
              <a:rect l="0" t="0" r="r" b="b"/>
              <a:pathLst>
                <a:path w="22" h="73">
                  <a:moveTo>
                    <a:pt x="21" y="6"/>
                  </a:moveTo>
                  <a:cubicBezTo>
                    <a:pt x="22" y="73"/>
                    <a:pt x="22" y="73"/>
                    <a:pt x="22" y="73"/>
                  </a:cubicBezTo>
                  <a:cubicBezTo>
                    <a:pt x="16" y="71"/>
                    <a:pt x="9" y="69"/>
                    <a:pt x="2" y="67"/>
                  </a:cubicBezTo>
                  <a:cubicBezTo>
                    <a:pt x="0" y="0"/>
                    <a:pt x="0" y="0"/>
                    <a:pt x="0" y="0"/>
                  </a:cubicBezTo>
                  <a:cubicBezTo>
                    <a:pt x="7" y="2"/>
                    <a:pt x="15" y="4"/>
                    <a:pt x="21"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9" name="Freeform 1196"/>
            <p:cNvSpPr>
              <a:spLocks/>
            </p:cNvSpPr>
            <p:nvPr/>
          </p:nvSpPr>
          <p:spPr bwMode="auto">
            <a:xfrm>
              <a:off x="13100828" y="248048"/>
              <a:ext cx="17463" cy="90488"/>
            </a:xfrm>
            <a:custGeom>
              <a:avLst/>
              <a:gdLst>
                <a:gd name="T0" fmla="*/ 12 w 14"/>
                <a:gd name="T1" fmla="*/ 3 h 70"/>
                <a:gd name="T2" fmla="*/ 14 w 14"/>
                <a:gd name="T3" fmla="*/ 70 h 70"/>
                <a:gd name="T4" fmla="*/ 2 w 14"/>
                <a:gd name="T5" fmla="*/ 67 h 70"/>
                <a:gd name="T6" fmla="*/ 0 w 14"/>
                <a:gd name="T7" fmla="*/ 0 h 70"/>
                <a:gd name="T8" fmla="*/ 12 w 14"/>
                <a:gd name="T9" fmla="*/ 3 h 70"/>
              </a:gdLst>
              <a:ahLst/>
              <a:cxnLst>
                <a:cxn ang="0">
                  <a:pos x="T0" y="T1"/>
                </a:cxn>
                <a:cxn ang="0">
                  <a:pos x="T2" y="T3"/>
                </a:cxn>
                <a:cxn ang="0">
                  <a:pos x="T4" y="T5"/>
                </a:cxn>
                <a:cxn ang="0">
                  <a:pos x="T6" y="T7"/>
                </a:cxn>
                <a:cxn ang="0">
                  <a:pos x="T8" y="T9"/>
                </a:cxn>
              </a:cxnLst>
              <a:rect l="0" t="0" r="r" b="b"/>
              <a:pathLst>
                <a:path w="14" h="70">
                  <a:moveTo>
                    <a:pt x="12" y="3"/>
                  </a:moveTo>
                  <a:cubicBezTo>
                    <a:pt x="14" y="70"/>
                    <a:pt x="14" y="70"/>
                    <a:pt x="14" y="70"/>
                  </a:cubicBezTo>
                  <a:cubicBezTo>
                    <a:pt x="10" y="69"/>
                    <a:pt x="6" y="68"/>
                    <a:pt x="2" y="67"/>
                  </a:cubicBezTo>
                  <a:cubicBezTo>
                    <a:pt x="0" y="0"/>
                    <a:pt x="0" y="0"/>
                    <a:pt x="0" y="0"/>
                  </a:cubicBezTo>
                  <a:cubicBezTo>
                    <a:pt x="4" y="1"/>
                    <a:pt x="8" y="2"/>
                    <a:pt x="12"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0" name="Freeform 1197"/>
            <p:cNvSpPr>
              <a:spLocks/>
            </p:cNvSpPr>
            <p:nvPr/>
          </p:nvSpPr>
          <p:spPr bwMode="auto">
            <a:xfrm>
              <a:off x="13096066" y="246460"/>
              <a:ext cx="7938" cy="88900"/>
            </a:xfrm>
            <a:custGeom>
              <a:avLst/>
              <a:gdLst>
                <a:gd name="T0" fmla="*/ 4 w 6"/>
                <a:gd name="T1" fmla="*/ 1 h 68"/>
                <a:gd name="T2" fmla="*/ 6 w 6"/>
                <a:gd name="T3" fmla="*/ 68 h 68"/>
                <a:gd name="T4" fmla="*/ 3 w 6"/>
                <a:gd name="T5" fmla="*/ 67 h 68"/>
                <a:gd name="T6" fmla="*/ 2 w 6"/>
                <a:gd name="T7" fmla="*/ 67 h 68"/>
                <a:gd name="T8" fmla="*/ 0 w 6"/>
                <a:gd name="T9" fmla="*/ 0 h 68"/>
                <a:gd name="T10" fmla="*/ 1 w 6"/>
                <a:gd name="T11" fmla="*/ 0 h 68"/>
                <a:gd name="T12" fmla="*/ 4 w 6"/>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1"/>
                  </a:moveTo>
                  <a:cubicBezTo>
                    <a:pt x="6" y="68"/>
                    <a:pt x="6" y="68"/>
                    <a:pt x="6" y="68"/>
                  </a:cubicBezTo>
                  <a:cubicBezTo>
                    <a:pt x="5" y="68"/>
                    <a:pt x="4" y="68"/>
                    <a:pt x="3" y="67"/>
                  </a:cubicBezTo>
                  <a:cubicBezTo>
                    <a:pt x="3" y="67"/>
                    <a:pt x="3" y="67"/>
                    <a:pt x="2" y="67"/>
                  </a:cubicBezTo>
                  <a:cubicBezTo>
                    <a:pt x="0" y="0"/>
                    <a:pt x="0" y="0"/>
                    <a:pt x="0" y="0"/>
                  </a:cubicBezTo>
                  <a:cubicBezTo>
                    <a:pt x="1" y="0"/>
                    <a:pt x="1" y="0"/>
                    <a:pt x="1" y="0"/>
                  </a:cubicBezTo>
                  <a:cubicBezTo>
                    <a:pt x="2" y="0"/>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1" name="Freeform 1198"/>
            <p:cNvSpPr>
              <a:spLocks/>
            </p:cNvSpPr>
            <p:nvPr/>
          </p:nvSpPr>
          <p:spPr bwMode="auto">
            <a:xfrm>
              <a:off x="13092891" y="244873"/>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2" name="Freeform 1199"/>
            <p:cNvSpPr>
              <a:spLocks/>
            </p:cNvSpPr>
            <p:nvPr/>
          </p:nvSpPr>
          <p:spPr bwMode="auto">
            <a:xfrm>
              <a:off x="13089716" y="243285"/>
              <a:ext cx="4763" cy="88900"/>
            </a:xfrm>
            <a:custGeom>
              <a:avLst/>
              <a:gdLst>
                <a:gd name="T0" fmla="*/ 3 w 5"/>
                <a:gd name="T1" fmla="*/ 1 h 68"/>
                <a:gd name="T2" fmla="*/ 5 w 5"/>
                <a:gd name="T3" fmla="*/ 68 h 68"/>
                <a:gd name="T4" fmla="*/ 2 w 5"/>
                <a:gd name="T5" fmla="*/ 68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8"/>
                  </a:cubicBezTo>
                  <a:cubicBezTo>
                    <a:pt x="0" y="0"/>
                    <a:pt x="0" y="0"/>
                    <a:pt x="0" y="0"/>
                  </a:cubicBezTo>
                  <a:cubicBezTo>
                    <a:pt x="1" y="1"/>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3" name="Freeform 1200"/>
            <p:cNvSpPr>
              <a:spLocks/>
            </p:cNvSpPr>
            <p:nvPr/>
          </p:nvSpPr>
          <p:spPr bwMode="auto">
            <a:xfrm>
              <a:off x="13059553" y="219473"/>
              <a:ext cx="31750" cy="112713"/>
            </a:xfrm>
            <a:custGeom>
              <a:avLst/>
              <a:gdLst>
                <a:gd name="T0" fmla="*/ 24 w 26"/>
                <a:gd name="T1" fmla="*/ 19 h 87"/>
                <a:gd name="T2" fmla="*/ 26 w 26"/>
                <a:gd name="T3" fmla="*/ 87 h 87"/>
                <a:gd name="T4" fmla="*/ 8 w 26"/>
                <a:gd name="T5" fmla="*/ 70 h 87"/>
                <a:gd name="T6" fmla="*/ 2 w 26"/>
                <a:gd name="T7" fmla="*/ 67 h 87"/>
                <a:gd name="T8" fmla="*/ 0 w 26"/>
                <a:gd name="T9" fmla="*/ 0 h 87"/>
                <a:gd name="T10" fmla="*/ 6 w 26"/>
                <a:gd name="T11" fmla="*/ 3 h 87"/>
                <a:gd name="T12" fmla="*/ 24 w 26"/>
                <a:gd name="T13" fmla="*/ 19 h 87"/>
              </a:gdLst>
              <a:ahLst/>
              <a:cxnLst>
                <a:cxn ang="0">
                  <a:pos x="T0" y="T1"/>
                </a:cxn>
                <a:cxn ang="0">
                  <a:pos x="T2" y="T3"/>
                </a:cxn>
                <a:cxn ang="0">
                  <a:pos x="T4" y="T5"/>
                </a:cxn>
                <a:cxn ang="0">
                  <a:pos x="T6" y="T7"/>
                </a:cxn>
                <a:cxn ang="0">
                  <a:pos x="T8" y="T9"/>
                </a:cxn>
                <a:cxn ang="0">
                  <a:pos x="T10" y="T11"/>
                </a:cxn>
                <a:cxn ang="0">
                  <a:pos x="T12" y="T13"/>
                </a:cxn>
              </a:cxnLst>
              <a:rect l="0" t="0" r="r" b="b"/>
              <a:pathLst>
                <a:path w="26" h="87">
                  <a:moveTo>
                    <a:pt x="24" y="19"/>
                  </a:moveTo>
                  <a:cubicBezTo>
                    <a:pt x="26" y="87"/>
                    <a:pt x="26" y="87"/>
                    <a:pt x="26" y="87"/>
                  </a:cubicBezTo>
                  <a:cubicBezTo>
                    <a:pt x="15" y="82"/>
                    <a:pt x="16" y="75"/>
                    <a:pt x="8" y="70"/>
                  </a:cubicBezTo>
                  <a:cubicBezTo>
                    <a:pt x="7" y="69"/>
                    <a:pt x="5" y="68"/>
                    <a:pt x="2" y="67"/>
                  </a:cubicBezTo>
                  <a:cubicBezTo>
                    <a:pt x="0" y="0"/>
                    <a:pt x="0" y="0"/>
                    <a:pt x="0" y="0"/>
                  </a:cubicBezTo>
                  <a:cubicBezTo>
                    <a:pt x="3" y="1"/>
                    <a:pt x="5" y="2"/>
                    <a:pt x="6" y="3"/>
                  </a:cubicBezTo>
                  <a:cubicBezTo>
                    <a:pt x="14" y="8"/>
                    <a:pt x="13" y="15"/>
                    <a:pt x="24" y="1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4" name="Freeform 1201"/>
            <p:cNvSpPr>
              <a:spLocks/>
            </p:cNvSpPr>
            <p:nvPr/>
          </p:nvSpPr>
          <p:spPr bwMode="auto">
            <a:xfrm>
              <a:off x="13046853" y="214710"/>
              <a:ext cx="14288" cy="92075"/>
            </a:xfrm>
            <a:custGeom>
              <a:avLst/>
              <a:gdLst>
                <a:gd name="T0" fmla="*/ 10 w 12"/>
                <a:gd name="T1" fmla="*/ 3 h 70"/>
                <a:gd name="T2" fmla="*/ 12 w 12"/>
                <a:gd name="T3" fmla="*/ 70 h 70"/>
                <a:gd name="T4" fmla="*/ 1 w 12"/>
                <a:gd name="T5" fmla="*/ 67 h 70"/>
                <a:gd name="T6" fmla="*/ 0 w 12"/>
                <a:gd name="T7" fmla="*/ 0 h 70"/>
                <a:gd name="T8" fmla="*/ 10 w 12"/>
                <a:gd name="T9" fmla="*/ 3 h 70"/>
              </a:gdLst>
              <a:ahLst/>
              <a:cxnLst>
                <a:cxn ang="0">
                  <a:pos x="T0" y="T1"/>
                </a:cxn>
                <a:cxn ang="0">
                  <a:pos x="T2" y="T3"/>
                </a:cxn>
                <a:cxn ang="0">
                  <a:pos x="T4" y="T5"/>
                </a:cxn>
                <a:cxn ang="0">
                  <a:pos x="T6" y="T7"/>
                </a:cxn>
                <a:cxn ang="0">
                  <a:pos x="T8" y="T9"/>
                </a:cxn>
              </a:cxnLst>
              <a:rect l="0" t="0" r="r" b="b"/>
              <a:pathLst>
                <a:path w="12" h="70">
                  <a:moveTo>
                    <a:pt x="10" y="3"/>
                  </a:moveTo>
                  <a:cubicBezTo>
                    <a:pt x="12" y="70"/>
                    <a:pt x="12" y="70"/>
                    <a:pt x="12" y="70"/>
                  </a:cubicBezTo>
                  <a:cubicBezTo>
                    <a:pt x="9" y="69"/>
                    <a:pt x="5" y="68"/>
                    <a:pt x="1" y="67"/>
                  </a:cubicBezTo>
                  <a:cubicBezTo>
                    <a:pt x="0" y="0"/>
                    <a:pt x="0" y="0"/>
                    <a:pt x="0" y="0"/>
                  </a:cubicBezTo>
                  <a:cubicBezTo>
                    <a:pt x="3" y="1"/>
                    <a:pt x="7" y="2"/>
                    <a:pt x="10"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5" name="Freeform 1202"/>
            <p:cNvSpPr>
              <a:spLocks/>
            </p:cNvSpPr>
            <p:nvPr/>
          </p:nvSpPr>
          <p:spPr bwMode="auto">
            <a:xfrm>
              <a:off x="13011928" y="205185"/>
              <a:ext cx="36513" cy="96838"/>
            </a:xfrm>
            <a:custGeom>
              <a:avLst/>
              <a:gdLst>
                <a:gd name="T0" fmla="*/ 27 w 28"/>
                <a:gd name="T1" fmla="*/ 7 h 74"/>
                <a:gd name="T2" fmla="*/ 28 w 28"/>
                <a:gd name="T3" fmla="*/ 74 h 74"/>
                <a:gd name="T4" fmla="*/ 2 w 28"/>
                <a:gd name="T5" fmla="*/ 67 h 74"/>
                <a:gd name="T6" fmla="*/ 0 w 28"/>
                <a:gd name="T7" fmla="*/ 0 h 74"/>
                <a:gd name="T8" fmla="*/ 27 w 28"/>
                <a:gd name="T9" fmla="*/ 7 h 74"/>
              </a:gdLst>
              <a:ahLst/>
              <a:cxnLst>
                <a:cxn ang="0">
                  <a:pos x="T0" y="T1"/>
                </a:cxn>
                <a:cxn ang="0">
                  <a:pos x="T2" y="T3"/>
                </a:cxn>
                <a:cxn ang="0">
                  <a:pos x="T4" y="T5"/>
                </a:cxn>
                <a:cxn ang="0">
                  <a:pos x="T6" y="T7"/>
                </a:cxn>
                <a:cxn ang="0">
                  <a:pos x="T8" y="T9"/>
                </a:cxn>
              </a:cxnLst>
              <a:rect l="0" t="0" r="r" b="b"/>
              <a:pathLst>
                <a:path w="28" h="74">
                  <a:moveTo>
                    <a:pt x="27" y="7"/>
                  </a:moveTo>
                  <a:cubicBezTo>
                    <a:pt x="28" y="74"/>
                    <a:pt x="28" y="74"/>
                    <a:pt x="28" y="74"/>
                  </a:cubicBezTo>
                  <a:cubicBezTo>
                    <a:pt x="19" y="71"/>
                    <a:pt x="8" y="69"/>
                    <a:pt x="2" y="67"/>
                  </a:cubicBezTo>
                  <a:cubicBezTo>
                    <a:pt x="0" y="0"/>
                    <a:pt x="0" y="0"/>
                    <a:pt x="0" y="0"/>
                  </a:cubicBezTo>
                  <a:cubicBezTo>
                    <a:pt x="6" y="2"/>
                    <a:pt x="17" y="4"/>
                    <a:pt x="27"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6" name="Freeform 1203"/>
            <p:cNvSpPr>
              <a:spLocks/>
            </p:cNvSpPr>
            <p:nvPr/>
          </p:nvSpPr>
          <p:spPr bwMode="auto">
            <a:xfrm>
              <a:off x="13007166" y="205185"/>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8"/>
                    <a:pt x="2" y="67"/>
                  </a:cubicBezTo>
                  <a:cubicBezTo>
                    <a:pt x="0" y="0"/>
                    <a:pt x="0" y="0"/>
                    <a:pt x="0" y="0"/>
                  </a:cubicBezTo>
                  <a:cubicBezTo>
                    <a:pt x="1" y="0"/>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7" name="Freeform 1204"/>
            <p:cNvSpPr>
              <a:spLocks/>
            </p:cNvSpPr>
            <p:nvPr/>
          </p:nvSpPr>
          <p:spPr bwMode="auto">
            <a:xfrm>
              <a:off x="13007166" y="205185"/>
              <a:ext cx="3175" cy="87313"/>
            </a:xfrm>
            <a:custGeom>
              <a:avLst/>
              <a:gdLst>
                <a:gd name="T0" fmla="*/ 1 w 3"/>
                <a:gd name="T1" fmla="*/ 0 h 67"/>
                <a:gd name="T2" fmla="*/ 3 w 3"/>
                <a:gd name="T3" fmla="*/ 67 h 67"/>
                <a:gd name="T4" fmla="*/ 3 w 3"/>
                <a:gd name="T5" fmla="*/ 67 h 67"/>
                <a:gd name="T6" fmla="*/ 2 w 3"/>
                <a:gd name="T7" fmla="*/ 67 h 67"/>
                <a:gd name="T8" fmla="*/ 0 w 3"/>
                <a:gd name="T9" fmla="*/ 0 h 67"/>
                <a:gd name="T10" fmla="*/ 1 w 3"/>
                <a:gd name="T11" fmla="*/ 0 h 67"/>
                <a:gd name="T12" fmla="*/ 1 w 3"/>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3" h="67">
                  <a:moveTo>
                    <a:pt x="1" y="0"/>
                  </a:moveTo>
                  <a:cubicBezTo>
                    <a:pt x="3" y="67"/>
                    <a:pt x="3" y="67"/>
                    <a:pt x="3" y="67"/>
                  </a:cubicBezTo>
                  <a:cubicBezTo>
                    <a:pt x="3" y="67"/>
                    <a:pt x="3" y="67"/>
                    <a:pt x="3" y="67"/>
                  </a:cubicBezTo>
                  <a:cubicBezTo>
                    <a:pt x="3" y="67"/>
                    <a:pt x="2" y="67"/>
                    <a:pt x="2" y="67"/>
                  </a:cubicBezTo>
                  <a:cubicBezTo>
                    <a:pt x="0" y="0"/>
                    <a:pt x="0" y="0"/>
                    <a:pt x="0" y="0"/>
                  </a:cubicBezTo>
                  <a:cubicBezTo>
                    <a:pt x="1" y="0"/>
                    <a:pt x="1" y="0"/>
                    <a:pt x="1"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8" name="Freeform 1205"/>
            <p:cNvSpPr>
              <a:spLocks/>
            </p:cNvSpPr>
            <p:nvPr/>
          </p:nvSpPr>
          <p:spPr bwMode="auto">
            <a:xfrm>
              <a:off x="13000816" y="202010"/>
              <a:ext cx="7938" cy="90488"/>
            </a:xfrm>
            <a:custGeom>
              <a:avLst/>
              <a:gdLst>
                <a:gd name="T0" fmla="*/ 4 w 6"/>
                <a:gd name="T1" fmla="*/ 2 h 69"/>
                <a:gd name="T2" fmla="*/ 6 w 6"/>
                <a:gd name="T3" fmla="*/ 69 h 69"/>
                <a:gd name="T4" fmla="*/ 2 w 6"/>
                <a:gd name="T5" fmla="*/ 67 h 69"/>
                <a:gd name="T6" fmla="*/ 0 w 6"/>
                <a:gd name="T7" fmla="*/ 0 h 69"/>
                <a:gd name="T8" fmla="*/ 4 w 6"/>
                <a:gd name="T9" fmla="*/ 2 h 69"/>
              </a:gdLst>
              <a:ahLst/>
              <a:cxnLst>
                <a:cxn ang="0">
                  <a:pos x="T0" y="T1"/>
                </a:cxn>
                <a:cxn ang="0">
                  <a:pos x="T2" y="T3"/>
                </a:cxn>
                <a:cxn ang="0">
                  <a:pos x="T4" y="T5"/>
                </a:cxn>
                <a:cxn ang="0">
                  <a:pos x="T6" y="T7"/>
                </a:cxn>
                <a:cxn ang="0">
                  <a:pos x="T8" y="T9"/>
                </a:cxn>
              </a:cxnLst>
              <a:rect l="0" t="0" r="r" b="b"/>
              <a:pathLst>
                <a:path w="6" h="69">
                  <a:moveTo>
                    <a:pt x="4" y="2"/>
                  </a:moveTo>
                  <a:cubicBezTo>
                    <a:pt x="6" y="69"/>
                    <a:pt x="6" y="69"/>
                    <a:pt x="6" y="69"/>
                  </a:cubicBezTo>
                  <a:cubicBezTo>
                    <a:pt x="5" y="68"/>
                    <a:pt x="4" y="68"/>
                    <a:pt x="2" y="67"/>
                  </a:cubicBezTo>
                  <a:cubicBezTo>
                    <a:pt x="0" y="0"/>
                    <a:pt x="0" y="0"/>
                    <a:pt x="0" y="0"/>
                  </a:cubicBezTo>
                  <a:cubicBezTo>
                    <a:pt x="2" y="1"/>
                    <a:pt x="3" y="1"/>
                    <a:pt x="4"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9" name="Freeform 1206"/>
            <p:cNvSpPr>
              <a:spLocks/>
            </p:cNvSpPr>
            <p:nvPr/>
          </p:nvSpPr>
          <p:spPr bwMode="auto">
            <a:xfrm>
              <a:off x="12984941" y="197248"/>
              <a:ext cx="19050" cy="92075"/>
            </a:xfrm>
            <a:custGeom>
              <a:avLst/>
              <a:gdLst>
                <a:gd name="T0" fmla="*/ 13 w 15"/>
                <a:gd name="T1" fmla="*/ 3 h 70"/>
                <a:gd name="T2" fmla="*/ 15 w 15"/>
                <a:gd name="T3" fmla="*/ 70 h 70"/>
                <a:gd name="T4" fmla="*/ 2 w 15"/>
                <a:gd name="T5" fmla="*/ 67 h 70"/>
                <a:gd name="T6" fmla="*/ 0 w 15"/>
                <a:gd name="T7" fmla="*/ 0 h 70"/>
                <a:gd name="T8" fmla="*/ 13 w 15"/>
                <a:gd name="T9" fmla="*/ 3 h 70"/>
              </a:gdLst>
              <a:ahLst/>
              <a:cxnLst>
                <a:cxn ang="0">
                  <a:pos x="T0" y="T1"/>
                </a:cxn>
                <a:cxn ang="0">
                  <a:pos x="T2" y="T3"/>
                </a:cxn>
                <a:cxn ang="0">
                  <a:pos x="T4" y="T5"/>
                </a:cxn>
                <a:cxn ang="0">
                  <a:pos x="T6" y="T7"/>
                </a:cxn>
                <a:cxn ang="0">
                  <a:pos x="T8" y="T9"/>
                </a:cxn>
              </a:cxnLst>
              <a:rect l="0" t="0" r="r" b="b"/>
              <a:pathLst>
                <a:path w="15" h="70">
                  <a:moveTo>
                    <a:pt x="13" y="3"/>
                  </a:moveTo>
                  <a:cubicBezTo>
                    <a:pt x="15" y="70"/>
                    <a:pt x="15" y="70"/>
                    <a:pt x="15" y="70"/>
                  </a:cubicBezTo>
                  <a:cubicBezTo>
                    <a:pt x="11" y="69"/>
                    <a:pt x="7" y="68"/>
                    <a:pt x="2" y="67"/>
                  </a:cubicBezTo>
                  <a:cubicBezTo>
                    <a:pt x="0" y="0"/>
                    <a:pt x="0" y="0"/>
                    <a:pt x="0" y="0"/>
                  </a:cubicBezTo>
                  <a:cubicBezTo>
                    <a:pt x="5" y="1"/>
                    <a:pt x="9" y="2"/>
                    <a:pt x="13"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0" name="Freeform 1207"/>
            <p:cNvSpPr>
              <a:spLocks/>
            </p:cNvSpPr>
            <p:nvPr/>
          </p:nvSpPr>
          <p:spPr bwMode="auto">
            <a:xfrm>
              <a:off x="12977003" y="195660"/>
              <a:ext cx="11113" cy="90488"/>
            </a:xfrm>
            <a:custGeom>
              <a:avLst/>
              <a:gdLst>
                <a:gd name="T0" fmla="*/ 7 w 9"/>
                <a:gd name="T1" fmla="*/ 2 h 69"/>
                <a:gd name="T2" fmla="*/ 9 w 9"/>
                <a:gd name="T3" fmla="*/ 69 h 69"/>
                <a:gd name="T4" fmla="*/ 2 w 9"/>
                <a:gd name="T5" fmla="*/ 67 h 69"/>
                <a:gd name="T6" fmla="*/ 0 w 9"/>
                <a:gd name="T7" fmla="*/ 0 h 69"/>
                <a:gd name="T8" fmla="*/ 7 w 9"/>
                <a:gd name="T9" fmla="*/ 2 h 69"/>
              </a:gdLst>
              <a:ahLst/>
              <a:cxnLst>
                <a:cxn ang="0">
                  <a:pos x="T0" y="T1"/>
                </a:cxn>
                <a:cxn ang="0">
                  <a:pos x="T2" y="T3"/>
                </a:cxn>
                <a:cxn ang="0">
                  <a:pos x="T4" y="T5"/>
                </a:cxn>
                <a:cxn ang="0">
                  <a:pos x="T6" y="T7"/>
                </a:cxn>
                <a:cxn ang="0">
                  <a:pos x="T8" y="T9"/>
                </a:cxn>
              </a:cxnLst>
              <a:rect l="0" t="0" r="r" b="b"/>
              <a:pathLst>
                <a:path w="9" h="69">
                  <a:moveTo>
                    <a:pt x="7" y="2"/>
                  </a:moveTo>
                  <a:cubicBezTo>
                    <a:pt x="9" y="69"/>
                    <a:pt x="9" y="69"/>
                    <a:pt x="9" y="69"/>
                  </a:cubicBezTo>
                  <a:cubicBezTo>
                    <a:pt x="7" y="69"/>
                    <a:pt x="4" y="68"/>
                    <a:pt x="2" y="67"/>
                  </a:cubicBezTo>
                  <a:cubicBezTo>
                    <a:pt x="0" y="0"/>
                    <a:pt x="0" y="0"/>
                    <a:pt x="0" y="0"/>
                  </a:cubicBezTo>
                  <a:cubicBezTo>
                    <a:pt x="2" y="1"/>
                    <a:pt x="5" y="2"/>
                    <a:pt x="7"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1" name="Freeform 1208"/>
            <p:cNvSpPr>
              <a:spLocks/>
            </p:cNvSpPr>
            <p:nvPr/>
          </p:nvSpPr>
          <p:spPr bwMode="auto">
            <a:xfrm>
              <a:off x="12943666" y="168673"/>
              <a:ext cx="34925" cy="114300"/>
            </a:xfrm>
            <a:custGeom>
              <a:avLst/>
              <a:gdLst>
                <a:gd name="T0" fmla="*/ 26 w 28"/>
                <a:gd name="T1" fmla="*/ 21 h 88"/>
                <a:gd name="T2" fmla="*/ 28 w 28"/>
                <a:gd name="T3" fmla="*/ 88 h 88"/>
                <a:gd name="T4" fmla="*/ 22 w 28"/>
                <a:gd name="T5" fmla="*/ 85 h 88"/>
                <a:gd name="T6" fmla="*/ 2 w 28"/>
                <a:gd name="T7" fmla="*/ 67 h 88"/>
                <a:gd name="T8" fmla="*/ 0 w 28"/>
                <a:gd name="T9" fmla="*/ 0 h 88"/>
                <a:gd name="T10" fmla="*/ 20 w 28"/>
                <a:gd name="T11" fmla="*/ 18 h 88"/>
                <a:gd name="T12" fmla="*/ 26 w 28"/>
                <a:gd name="T13" fmla="*/ 21 h 88"/>
              </a:gdLst>
              <a:ahLst/>
              <a:cxnLst>
                <a:cxn ang="0">
                  <a:pos x="T0" y="T1"/>
                </a:cxn>
                <a:cxn ang="0">
                  <a:pos x="T2" y="T3"/>
                </a:cxn>
                <a:cxn ang="0">
                  <a:pos x="T4" y="T5"/>
                </a:cxn>
                <a:cxn ang="0">
                  <a:pos x="T6" y="T7"/>
                </a:cxn>
                <a:cxn ang="0">
                  <a:pos x="T8" y="T9"/>
                </a:cxn>
                <a:cxn ang="0">
                  <a:pos x="T10" y="T11"/>
                </a:cxn>
                <a:cxn ang="0">
                  <a:pos x="T12" y="T13"/>
                </a:cxn>
              </a:cxnLst>
              <a:rect l="0" t="0" r="r" b="b"/>
              <a:pathLst>
                <a:path w="28" h="88">
                  <a:moveTo>
                    <a:pt x="26" y="21"/>
                  </a:moveTo>
                  <a:cubicBezTo>
                    <a:pt x="28" y="88"/>
                    <a:pt x="28" y="88"/>
                    <a:pt x="28" y="88"/>
                  </a:cubicBezTo>
                  <a:cubicBezTo>
                    <a:pt x="26" y="87"/>
                    <a:pt x="24" y="86"/>
                    <a:pt x="22" y="85"/>
                  </a:cubicBezTo>
                  <a:cubicBezTo>
                    <a:pt x="14" y="81"/>
                    <a:pt x="6" y="69"/>
                    <a:pt x="2" y="67"/>
                  </a:cubicBezTo>
                  <a:cubicBezTo>
                    <a:pt x="0" y="0"/>
                    <a:pt x="0" y="0"/>
                    <a:pt x="0" y="0"/>
                  </a:cubicBezTo>
                  <a:cubicBezTo>
                    <a:pt x="4" y="2"/>
                    <a:pt x="12" y="14"/>
                    <a:pt x="20" y="18"/>
                  </a:cubicBezTo>
                  <a:cubicBezTo>
                    <a:pt x="22" y="19"/>
                    <a:pt x="24" y="20"/>
                    <a:pt x="26" y="2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2" name="Freeform 1210"/>
            <p:cNvSpPr>
              <a:spLocks/>
            </p:cNvSpPr>
            <p:nvPr/>
          </p:nvSpPr>
          <p:spPr bwMode="auto">
            <a:xfrm>
              <a:off x="12943666"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3" name="Freeform 1211"/>
            <p:cNvSpPr>
              <a:spLocks/>
            </p:cNvSpPr>
            <p:nvPr/>
          </p:nvSpPr>
          <p:spPr bwMode="auto">
            <a:xfrm>
              <a:off x="12943666"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4" name="Freeform 1212"/>
            <p:cNvSpPr>
              <a:spLocks/>
            </p:cNvSpPr>
            <p:nvPr/>
          </p:nvSpPr>
          <p:spPr bwMode="auto">
            <a:xfrm>
              <a:off x="12942079" y="16867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5" name="Freeform 1213"/>
            <p:cNvSpPr>
              <a:spLocks/>
            </p:cNvSpPr>
            <p:nvPr/>
          </p:nvSpPr>
          <p:spPr bwMode="auto">
            <a:xfrm>
              <a:off x="13245291" y="303610"/>
              <a:ext cx="12700" cy="100013"/>
            </a:xfrm>
            <a:custGeom>
              <a:avLst/>
              <a:gdLst>
                <a:gd name="T0" fmla="*/ 6 w 8"/>
                <a:gd name="T1" fmla="*/ 0 h 63"/>
                <a:gd name="T2" fmla="*/ 8 w 8"/>
                <a:gd name="T3" fmla="*/ 55 h 63"/>
                <a:gd name="T4" fmla="*/ 2 w 8"/>
                <a:gd name="T5" fmla="*/ 63 h 63"/>
                <a:gd name="T6" fmla="*/ 0 w 8"/>
                <a:gd name="T7" fmla="*/ 8 h 63"/>
                <a:gd name="T8" fmla="*/ 6 w 8"/>
                <a:gd name="T9" fmla="*/ 0 h 63"/>
              </a:gdLst>
              <a:ahLst/>
              <a:cxnLst>
                <a:cxn ang="0">
                  <a:pos x="T0" y="T1"/>
                </a:cxn>
                <a:cxn ang="0">
                  <a:pos x="T2" y="T3"/>
                </a:cxn>
                <a:cxn ang="0">
                  <a:pos x="T4" y="T5"/>
                </a:cxn>
                <a:cxn ang="0">
                  <a:pos x="T6" y="T7"/>
                </a:cxn>
                <a:cxn ang="0">
                  <a:pos x="T8" y="T9"/>
                </a:cxn>
              </a:cxnLst>
              <a:rect l="0" t="0" r="r" b="b"/>
              <a:pathLst>
                <a:path w="8" h="63">
                  <a:moveTo>
                    <a:pt x="6" y="0"/>
                  </a:moveTo>
                  <a:lnTo>
                    <a:pt x="8" y="55"/>
                  </a:lnTo>
                  <a:lnTo>
                    <a:pt x="2" y="63"/>
                  </a:lnTo>
                  <a:lnTo>
                    <a:pt x="0" y="8"/>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6" name="Freeform 1214"/>
            <p:cNvSpPr>
              <a:spLocks/>
            </p:cNvSpPr>
            <p:nvPr/>
          </p:nvSpPr>
          <p:spPr bwMode="auto">
            <a:xfrm>
              <a:off x="13232591" y="316310"/>
              <a:ext cx="15875" cy="95250"/>
            </a:xfrm>
            <a:custGeom>
              <a:avLst/>
              <a:gdLst>
                <a:gd name="T0" fmla="*/ 8 w 10"/>
                <a:gd name="T1" fmla="*/ 0 h 60"/>
                <a:gd name="T2" fmla="*/ 10 w 10"/>
                <a:gd name="T3" fmla="*/ 55 h 60"/>
                <a:gd name="T4" fmla="*/ 2 w 10"/>
                <a:gd name="T5" fmla="*/ 60 h 60"/>
                <a:gd name="T6" fmla="*/ 0 w 10"/>
                <a:gd name="T7" fmla="*/ 4 h 60"/>
                <a:gd name="T8" fmla="*/ 8 w 10"/>
                <a:gd name="T9" fmla="*/ 0 h 60"/>
              </a:gdLst>
              <a:ahLst/>
              <a:cxnLst>
                <a:cxn ang="0">
                  <a:pos x="T0" y="T1"/>
                </a:cxn>
                <a:cxn ang="0">
                  <a:pos x="T2" y="T3"/>
                </a:cxn>
                <a:cxn ang="0">
                  <a:pos x="T4" y="T5"/>
                </a:cxn>
                <a:cxn ang="0">
                  <a:pos x="T6" y="T7"/>
                </a:cxn>
                <a:cxn ang="0">
                  <a:pos x="T8" y="T9"/>
                </a:cxn>
              </a:cxnLst>
              <a:rect l="0" t="0" r="r" b="b"/>
              <a:pathLst>
                <a:path w="10" h="60">
                  <a:moveTo>
                    <a:pt x="8" y="0"/>
                  </a:moveTo>
                  <a:lnTo>
                    <a:pt x="10" y="55"/>
                  </a:lnTo>
                  <a:lnTo>
                    <a:pt x="2" y="60"/>
                  </a:lnTo>
                  <a:lnTo>
                    <a:pt x="0" y="4"/>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7" name="Freeform 1215"/>
            <p:cNvSpPr>
              <a:spLocks/>
            </p:cNvSpPr>
            <p:nvPr/>
          </p:nvSpPr>
          <p:spPr bwMode="auto">
            <a:xfrm>
              <a:off x="13226241" y="316310"/>
              <a:ext cx="9525" cy="95250"/>
            </a:xfrm>
            <a:custGeom>
              <a:avLst/>
              <a:gdLst>
                <a:gd name="T0" fmla="*/ 5 w 7"/>
                <a:gd name="T1" fmla="*/ 5 h 72"/>
                <a:gd name="T2" fmla="*/ 7 w 7"/>
                <a:gd name="T3" fmla="*/ 72 h 72"/>
                <a:gd name="T4" fmla="*/ 2 w 7"/>
                <a:gd name="T5" fmla="*/ 67 h 72"/>
                <a:gd name="T6" fmla="*/ 0 w 7"/>
                <a:gd name="T7" fmla="*/ 0 h 72"/>
                <a:gd name="T8" fmla="*/ 5 w 7"/>
                <a:gd name="T9" fmla="*/ 5 h 72"/>
              </a:gdLst>
              <a:ahLst/>
              <a:cxnLst>
                <a:cxn ang="0">
                  <a:pos x="T0" y="T1"/>
                </a:cxn>
                <a:cxn ang="0">
                  <a:pos x="T2" y="T3"/>
                </a:cxn>
                <a:cxn ang="0">
                  <a:pos x="T4" y="T5"/>
                </a:cxn>
                <a:cxn ang="0">
                  <a:pos x="T6" y="T7"/>
                </a:cxn>
                <a:cxn ang="0">
                  <a:pos x="T8" y="T9"/>
                </a:cxn>
              </a:cxnLst>
              <a:rect l="0" t="0" r="r" b="b"/>
              <a:pathLst>
                <a:path w="7" h="72">
                  <a:moveTo>
                    <a:pt x="5" y="5"/>
                  </a:moveTo>
                  <a:cubicBezTo>
                    <a:pt x="7" y="72"/>
                    <a:pt x="7" y="72"/>
                    <a:pt x="7" y="72"/>
                  </a:cubicBezTo>
                  <a:cubicBezTo>
                    <a:pt x="6" y="70"/>
                    <a:pt x="2" y="69"/>
                    <a:pt x="2" y="67"/>
                  </a:cubicBezTo>
                  <a:cubicBezTo>
                    <a:pt x="0" y="0"/>
                    <a:pt x="0" y="0"/>
                    <a:pt x="0" y="0"/>
                  </a:cubicBezTo>
                  <a:cubicBezTo>
                    <a:pt x="0" y="2"/>
                    <a:pt x="4" y="3"/>
                    <a:pt x="5"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8" name="Freeform 1216"/>
            <p:cNvSpPr>
              <a:spLocks/>
            </p:cNvSpPr>
            <p:nvPr/>
          </p:nvSpPr>
          <p:spPr bwMode="auto">
            <a:xfrm>
              <a:off x="13342129" y="278210"/>
              <a:ext cx="30163" cy="101600"/>
            </a:xfrm>
            <a:custGeom>
              <a:avLst/>
              <a:gdLst>
                <a:gd name="T0" fmla="*/ 22 w 24"/>
                <a:gd name="T1" fmla="*/ 0 h 78"/>
                <a:gd name="T2" fmla="*/ 24 w 24"/>
                <a:gd name="T3" fmla="*/ 67 h 78"/>
                <a:gd name="T4" fmla="*/ 2 w 24"/>
                <a:gd name="T5" fmla="*/ 78 h 78"/>
                <a:gd name="T6" fmla="*/ 0 w 24"/>
                <a:gd name="T7" fmla="*/ 11 h 78"/>
                <a:gd name="T8" fmla="*/ 22 w 24"/>
                <a:gd name="T9" fmla="*/ 0 h 78"/>
              </a:gdLst>
              <a:ahLst/>
              <a:cxnLst>
                <a:cxn ang="0">
                  <a:pos x="T0" y="T1"/>
                </a:cxn>
                <a:cxn ang="0">
                  <a:pos x="T2" y="T3"/>
                </a:cxn>
                <a:cxn ang="0">
                  <a:pos x="T4" y="T5"/>
                </a:cxn>
                <a:cxn ang="0">
                  <a:pos x="T6" y="T7"/>
                </a:cxn>
                <a:cxn ang="0">
                  <a:pos x="T8" y="T9"/>
                </a:cxn>
              </a:cxnLst>
              <a:rect l="0" t="0" r="r" b="b"/>
              <a:pathLst>
                <a:path w="24" h="78">
                  <a:moveTo>
                    <a:pt x="22" y="0"/>
                  </a:moveTo>
                  <a:cubicBezTo>
                    <a:pt x="24" y="67"/>
                    <a:pt x="24" y="67"/>
                    <a:pt x="24" y="67"/>
                  </a:cubicBezTo>
                  <a:cubicBezTo>
                    <a:pt x="23" y="67"/>
                    <a:pt x="9" y="74"/>
                    <a:pt x="2" y="78"/>
                  </a:cubicBezTo>
                  <a:cubicBezTo>
                    <a:pt x="0" y="11"/>
                    <a:pt x="0" y="11"/>
                    <a:pt x="0" y="11"/>
                  </a:cubicBezTo>
                  <a:cubicBezTo>
                    <a:pt x="7" y="7"/>
                    <a:pt x="21" y="0"/>
                    <a:pt x="2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9" name="Freeform 1217"/>
            <p:cNvSpPr>
              <a:spLocks/>
            </p:cNvSpPr>
            <p:nvPr/>
          </p:nvSpPr>
          <p:spPr bwMode="auto">
            <a:xfrm>
              <a:off x="13338954" y="292498"/>
              <a:ext cx="6350" cy="90488"/>
            </a:xfrm>
            <a:custGeom>
              <a:avLst/>
              <a:gdLst>
                <a:gd name="T0" fmla="*/ 3 w 5"/>
                <a:gd name="T1" fmla="*/ 0 h 70"/>
                <a:gd name="T2" fmla="*/ 5 w 5"/>
                <a:gd name="T3" fmla="*/ 67 h 70"/>
                <a:gd name="T4" fmla="*/ 2 w 5"/>
                <a:gd name="T5" fmla="*/ 70 h 70"/>
                <a:gd name="T6" fmla="*/ 0 w 5"/>
                <a:gd name="T7" fmla="*/ 3 h 70"/>
                <a:gd name="T8" fmla="*/ 3 w 5"/>
                <a:gd name="T9" fmla="*/ 0 h 70"/>
              </a:gdLst>
              <a:ahLst/>
              <a:cxnLst>
                <a:cxn ang="0">
                  <a:pos x="T0" y="T1"/>
                </a:cxn>
                <a:cxn ang="0">
                  <a:pos x="T2" y="T3"/>
                </a:cxn>
                <a:cxn ang="0">
                  <a:pos x="T4" y="T5"/>
                </a:cxn>
                <a:cxn ang="0">
                  <a:pos x="T6" y="T7"/>
                </a:cxn>
                <a:cxn ang="0">
                  <a:pos x="T8" y="T9"/>
                </a:cxn>
              </a:cxnLst>
              <a:rect l="0" t="0" r="r" b="b"/>
              <a:pathLst>
                <a:path w="5" h="70">
                  <a:moveTo>
                    <a:pt x="3" y="0"/>
                  </a:moveTo>
                  <a:cubicBezTo>
                    <a:pt x="5" y="67"/>
                    <a:pt x="5" y="67"/>
                    <a:pt x="5" y="67"/>
                  </a:cubicBezTo>
                  <a:cubicBezTo>
                    <a:pt x="4" y="68"/>
                    <a:pt x="2" y="69"/>
                    <a:pt x="2" y="70"/>
                  </a:cubicBezTo>
                  <a:cubicBezTo>
                    <a:pt x="0" y="3"/>
                    <a:pt x="0" y="3"/>
                    <a:pt x="0" y="3"/>
                  </a:cubicBezTo>
                  <a:cubicBezTo>
                    <a:pt x="0" y="2"/>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0" name="Freeform 1218"/>
            <p:cNvSpPr>
              <a:spLocks/>
            </p:cNvSpPr>
            <p:nvPr/>
          </p:nvSpPr>
          <p:spPr bwMode="auto">
            <a:xfrm>
              <a:off x="13337366" y="295673"/>
              <a:ext cx="4763" cy="88900"/>
            </a:xfrm>
            <a:custGeom>
              <a:avLst/>
              <a:gdLst>
                <a:gd name="T0" fmla="*/ 1 w 3"/>
                <a:gd name="T1" fmla="*/ 0 h 68"/>
                <a:gd name="T2" fmla="*/ 3 w 3"/>
                <a:gd name="T3" fmla="*/ 67 h 68"/>
                <a:gd name="T4" fmla="*/ 2 w 3"/>
                <a:gd name="T5" fmla="*/ 67 h 68"/>
                <a:gd name="T6" fmla="*/ 2 w 3"/>
                <a:gd name="T7" fmla="*/ 68 h 68"/>
                <a:gd name="T8" fmla="*/ 0 w 3"/>
                <a:gd name="T9" fmla="*/ 1 h 68"/>
                <a:gd name="T10" fmla="*/ 0 w 3"/>
                <a:gd name="T11" fmla="*/ 0 h 68"/>
                <a:gd name="T12" fmla="*/ 1 w 3"/>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3" h="68">
                  <a:moveTo>
                    <a:pt x="1" y="0"/>
                  </a:moveTo>
                  <a:cubicBezTo>
                    <a:pt x="3" y="67"/>
                    <a:pt x="3" y="67"/>
                    <a:pt x="3" y="67"/>
                  </a:cubicBezTo>
                  <a:cubicBezTo>
                    <a:pt x="2" y="67"/>
                    <a:pt x="2" y="67"/>
                    <a:pt x="2" y="67"/>
                  </a:cubicBezTo>
                  <a:cubicBezTo>
                    <a:pt x="2" y="67"/>
                    <a:pt x="2" y="68"/>
                    <a:pt x="2" y="68"/>
                  </a:cubicBezTo>
                  <a:cubicBezTo>
                    <a:pt x="0" y="1"/>
                    <a:pt x="0" y="1"/>
                    <a:pt x="0" y="1"/>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1" name="Freeform 1219"/>
            <p:cNvSpPr>
              <a:spLocks/>
            </p:cNvSpPr>
            <p:nvPr/>
          </p:nvSpPr>
          <p:spPr bwMode="auto">
            <a:xfrm>
              <a:off x="13318316" y="297260"/>
              <a:ext cx="22225" cy="114300"/>
            </a:xfrm>
            <a:custGeom>
              <a:avLst/>
              <a:gdLst>
                <a:gd name="T0" fmla="*/ 16 w 18"/>
                <a:gd name="T1" fmla="*/ 0 h 87"/>
                <a:gd name="T2" fmla="*/ 18 w 18"/>
                <a:gd name="T3" fmla="*/ 67 h 87"/>
                <a:gd name="T4" fmla="*/ 2 w 18"/>
                <a:gd name="T5" fmla="*/ 87 h 87"/>
                <a:gd name="T6" fmla="*/ 0 w 18"/>
                <a:gd name="T7" fmla="*/ 20 h 87"/>
                <a:gd name="T8" fmla="*/ 16 w 18"/>
                <a:gd name="T9" fmla="*/ 0 h 87"/>
              </a:gdLst>
              <a:ahLst/>
              <a:cxnLst>
                <a:cxn ang="0">
                  <a:pos x="T0" y="T1"/>
                </a:cxn>
                <a:cxn ang="0">
                  <a:pos x="T2" y="T3"/>
                </a:cxn>
                <a:cxn ang="0">
                  <a:pos x="T4" y="T5"/>
                </a:cxn>
                <a:cxn ang="0">
                  <a:pos x="T6" y="T7"/>
                </a:cxn>
                <a:cxn ang="0">
                  <a:pos x="T8" y="T9"/>
                </a:cxn>
              </a:cxnLst>
              <a:rect l="0" t="0" r="r" b="b"/>
              <a:pathLst>
                <a:path w="18" h="87">
                  <a:moveTo>
                    <a:pt x="16" y="0"/>
                  </a:moveTo>
                  <a:cubicBezTo>
                    <a:pt x="18" y="67"/>
                    <a:pt x="18" y="67"/>
                    <a:pt x="18" y="67"/>
                  </a:cubicBezTo>
                  <a:cubicBezTo>
                    <a:pt x="15" y="70"/>
                    <a:pt x="9" y="78"/>
                    <a:pt x="2" y="87"/>
                  </a:cubicBezTo>
                  <a:cubicBezTo>
                    <a:pt x="0" y="20"/>
                    <a:pt x="0" y="20"/>
                    <a:pt x="0" y="20"/>
                  </a:cubicBezTo>
                  <a:cubicBezTo>
                    <a:pt x="7" y="11"/>
                    <a:pt x="13" y="3"/>
                    <a:pt x="1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2" name="Freeform 1220"/>
            <p:cNvSpPr>
              <a:spLocks/>
            </p:cNvSpPr>
            <p:nvPr/>
          </p:nvSpPr>
          <p:spPr bwMode="auto">
            <a:xfrm>
              <a:off x="13310379" y="322660"/>
              <a:ext cx="9525" cy="96838"/>
            </a:xfrm>
            <a:custGeom>
              <a:avLst/>
              <a:gdLst>
                <a:gd name="T0" fmla="*/ 6 w 8"/>
                <a:gd name="T1" fmla="*/ 0 h 74"/>
                <a:gd name="T2" fmla="*/ 8 w 8"/>
                <a:gd name="T3" fmla="*/ 67 h 74"/>
                <a:gd name="T4" fmla="*/ 2 w 8"/>
                <a:gd name="T5" fmla="*/ 74 h 74"/>
                <a:gd name="T6" fmla="*/ 0 w 8"/>
                <a:gd name="T7" fmla="*/ 7 h 74"/>
                <a:gd name="T8" fmla="*/ 6 w 8"/>
                <a:gd name="T9" fmla="*/ 0 h 74"/>
              </a:gdLst>
              <a:ahLst/>
              <a:cxnLst>
                <a:cxn ang="0">
                  <a:pos x="T0" y="T1"/>
                </a:cxn>
                <a:cxn ang="0">
                  <a:pos x="T2" y="T3"/>
                </a:cxn>
                <a:cxn ang="0">
                  <a:pos x="T4" y="T5"/>
                </a:cxn>
                <a:cxn ang="0">
                  <a:pos x="T6" y="T7"/>
                </a:cxn>
                <a:cxn ang="0">
                  <a:pos x="T8" y="T9"/>
                </a:cxn>
              </a:cxnLst>
              <a:rect l="0" t="0" r="r" b="b"/>
              <a:pathLst>
                <a:path w="8" h="74">
                  <a:moveTo>
                    <a:pt x="6" y="0"/>
                  </a:moveTo>
                  <a:cubicBezTo>
                    <a:pt x="8" y="67"/>
                    <a:pt x="8" y="67"/>
                    <a:pt x="8" y="67"/>
                  </a:cubicBezTo>
                  <a:cubicBezTo>
                    <a:pt x="6" y="69"/>
                    <a:pt x="4" y="72"/>
                    <a:pt x="2" y="74"/>
                  </a:cubicBezTo>
                  <a:cubicBezTo>
                    <a:pt x="0" y="7"/>
                    <a:pt x="0" y="7"/>
                    <a:pt x="0" y="7"/>
                  </a:cubicBezTo>
                  <a:cubicBezTo>
                    <a:pt x="2" y="5"/>
                    <a:pt x="4" y="2"/>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3" name="Freeform 1221"/>
            <p:cNvSpPr>
              <a:spLocks/>
            </p:cNvSpPr>
            <p:nvPr/>
          </p:nvSpPr>
          <p:spPr bwMode="auto">
            <a:xfrm>
              <a:off x="13281804" y="332185"/>
              <a:ext cx="30163" cy="117475"/>
            </a:xfrm>
            <a:custGeom>
              <a:avLst/>
              <a:gdLst>
                <a:gd name="T0" fmla="*/ 23 w 25"/>
                <a:gd name="T1" fmla="*/ 0 h 90"/>
                <a:gd name="T2" fmla="*/ 25 w 25"/>
                <a:gd name="T3" fmla="*/ 67 h 90"/>
                <a:gd name="T4" fmla="*/ 2 w 25"/>
                <a:gd name="T5" fmla="*/ 90 h 90"/>
                <a:gd name="T6" fmla="*/ 0 w 25"/>
                <a:gd name="T7" fmla="*/ 23 h 90"/>
                <a:gd name="T8" fmla="*/ 23 w 25"/>
                <a:gd name="T9" fmla="*/ 0 h 90"/>
              </a:gdLst>
              <a:ahLst/>
              <a:cxnLst>
                <a:cxn ang="0">
                  <a:pos x="T0" y="T1"/>
                </a:cxn>
                <a:cxn ang="0">
                  <a:pos x="T2" y="T3"/>
                </a:cxn>
                <a:cxn ang="0">
                  <a:pos x="T4" y="T5"/>
                </a:cxn>
                <a:cxn ang="0">
                  <a:pos x="T6" y="T7"/>
                </a:cxn>
                <a:cxn ang="0">
                  <a:pos x="T8" y="T9"/>
                </a:cxn>
              </a:cxnLst>
              <a:rect l="0" t="0" r="r" b="b"/>
              <a:pathLst>
                <a:path w="25" h="90">
                  <a:moveTo>
                    <a:pt x="23" y="0"/>
                  </a:moveTo>
                  <a:cubicBezTo>
                    <a:pt x="25" y="67"/>
                    <a:pt x="25" y="67"/>
                    <a:pt x="25" y="67"/>
                  </a:cubicBezTo>
                  <a:cubicBezTo>
                    <a:pt x="15" y="78"/>
                    <a:pt x="3" y="90"/>
                    <a:pt x="2" y="90"/>
                  </a:cubicBezTo>
                  <a:cubicBezTo>
                    <a:pt x="0" y="23"/>
                    <a:pt x="0" y="23"/>
                    <a:pt x="0" y="23"/>
                  </a:cubicBezTo>
                  <a:cubicBezTo>
                    <a:pt x="1" y="22"/>
                    <a:pt x="13" y="11"/>
                    <a:pt x="2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4" name="Freeform 1222"/>
            <p:cNvSpPr>
              <a:spLocks/>
            </p:cNvSpPr>
            <p:nvPr/>
          </p:nvSpPr>
          <p:spPr bwMode="auto">
            <a:xfrm>
              <a:off x="13191316" y="370285"/>
              <a:ext cx="3175" cy="95250"/>
            </a:xfrm>
            <a:custGeom>
              <a:avLst/>
              <a:gdLst>
                <a:gd name="T0" fmla="*/ 0 w 2"/>
                <a:gd name="T1" fmla="*/ 6 h 73"/>
                <a:gd name="T2" fmla="*/ 2 w 2"/>
                <a:gd name="T3" fmla="*/ 73 h 73"/>
                <a:gd name="T4" fmla="*/ 2 w 2"/>
                <a:gd name="T5" fmla="*/ 67 h 73"/>
                <a:gd name="T6" fmla="*/ 0 w 2"/>
                <a:gd name="T7" fmla="*/ 0 h 73"/>
                <a:gd name="T8" fmla="*/ 0 w 2"/>
                <a:gd name="T9" fmla="*/ 6 h 73"/>
              </a:gdLst>
              <a:ahLst/>
              <a:cxnLst>
                <a:cxn ang="0">
                  <a:pos x="T0" y="T1"/>
                </a:cxn>
                <a:cxn ang="0">
                  <a:pos x="T2" y="T3"/>
                </a:cxn>
                <a:cxn ang="0">
                  <a:pos x="T4" y="T5"/>
                </a:cxn>
                <a:cxn ang="0">
                  <a:pos x="T6" y="T7"/>
                </a:cxn>
                <a:cxn ang="0">
                  <a:pos x="T8" y="T9"/>
                </a:cxn>
              </a:cxnLst>
              <a:rect l="0" t="0" r="r" b="b"/>
              <a:pathLst>
                <a:path w="2" h="73">
                  <a:moveTo>
                    <a:pt x="0" y="6"/>
                  </a:moveTo>
                  <a:cubicBezTo>
                    <a:pt x="2" y="73"/>
                    <a:pt x="2" y="73"/>
                    <a:pt x="2" y="73"/>
                  </a:cubicBezTo>
                  <a:cubicBezTo>
                    <a:pt x="2" y="72"/>
                    <a:pt x="2" y="70"/>
                    <a:pt x="2" y="67"/>
                  </a:cubicBezTo>
                  <a:cubicBezTo>
                    <a:pt x="0" y="0"/>
                    <a:pt x="0" y="0"/>
                    <a:pt x="0" y="0"/>
                  </a:cubicBezTo>
                  <a:cubicBezTo>
                    <a:pt x="0" y="3"/>
                    <a:pt x="0" y="5"/>
                    <a:pt x="0"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5" name="Freeform 1223"/>
            <p:cNvSpPr>
              <a:spLocks/>
            </p:cNvSpPr>
            <p:nvPr/>
          </p:nvSpPr>
          <p:spPr bwMode="auto">
            <a:xfrm>
              <a:off x="13256404" y="362348"/>
              <a:ext cx="26988" cy="104775"/>
            </a:xfrm>
            <a:custGeom>
              <a:avLst/>
              <a:gdLst>
                <a:gd name="T0" fmla="*/ 16 w 17"/>
                <a:gd name="T1" fmla="*/ 0 h 66"/>
                <a:gd name="T2" fmla="*/ 17 w 17"/>
                <a:gd name="T3" fmla="*/ 55 h 66"/>
                <a:gd name="T4" fmla="*/ 2 w 17"/>
                <a:gd name="T5" fmla="*/ 66 h 66"/>
                <a:gd name="T6" fmla="*/ 0 w 17"/>
                <a:gd name="T7" fmla="*/ 11 h 66"/>
                <a:gd name="T8" fmla="*/ 16 w 17"/>
                <a:gd name="T9" fmla="*/ 0 h 66"/>
              </a:gdLst>
              <a:ahLst/>
              <a:cxnLst>
                <a:cxn ang="0">
                  <a:pos x="T0" y="T1"/>
                </a:cxn>
                <a:cxn ang="0">
                  <a:pos x="T2" y="T3"/>
                </a:cxn>
                <a:cxn ang="0">
                  <a:pos x="T4" y="T5"/>
                </a:cxn>
                <a:cxn ang="0">
                  <a:pos x="T6" y="T7"/>
                </a:cxn>
                <a:cxn ang="0">
                  <a:pos x="T8" y="T9"/>
                </a:cxn>
              </a:cxnLst>
              <a:rect l="0" t="0" r="r" b="b"/>
              <a:pathLst>
                <a:path w="17" h="66">
                  <a:moveTo>
                    <a:pt x="16" y="0"/>
                  </a:moveTo>
                  <a:lnTo>
                    <a:pt x="17" y="55"/>
                  </a:lnTo>
                  <a:lnTo>
                    <a:pt x="2" y="66"/>
                  </a:lnTo>
                  <a:lnTo>
                    <a:pt x="0" y="11"/>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6" name="Freeform 1224"/>
            <p:cNvSpPr>
              <a:spLocks/>
            </p:cNvSpPr>
            <p:nvPr/>
          </p:nvSpPr>
          <p:spPr bwMode="auto">
            <a:xfrm>
              <a:off x="13246879" y="379810"/>
              <a:ext cx="12700" cy="88900"/>
            </a:xfrm>
            <a:custGeom>
              <a:avLst/>
              <a:gdLst>
                <a:gd name="T0" fmla="*/ 6 w 8"/>
                <a:gd name="T1" fmla="*/ 0 h 56"/>
                <a:gd name="T2" fmla="*/ 8 w 8"/>
                <a:gd name="T3" fmla="*/ 55 h 56"/>
                <a:gd name="T4" fmla="*/ 1 w 8"/>
                <a:gd name="T5" fmla="*/ 56 h 56"/>
                <a:gd name="T6" fmla="*/ 0 w 8"/>
                <a:gd name="T7" fmla="*/ 1 h 56"/>
                <a:gd name="T8" fmla="*/ 6 w 8"/>
                <a:gd name="T9" fmla="*/ 0 h 56"/>
              </a:gdLst>
              <a:ahLst/>
              <a:cxnLst>
                <a:cxn ang="0">
                  <a:pos x="T0" y="T1"/>
                </a:cxn>
                <a:cxn ang="0">
                  <a:pos x="T2" y="T3"/>
                </a:cxn>
                <a:cxn ang="0">
                  <a:pos x="T4" y="T5"/>
                </a:cxn>
                <a:cxn ang="0">
                  <a:pos x="T6" y="T7"/>
                </a:cxn>
                <a:cxn ang="0">
                  <a:pos x="T8" y="T9"/>
                </a:cxn>
              </a:cxnLst>
              <a:rect l="0" t="0" r="r" b="b"/>
              <a:pathLst>
                <a:path w="8" h="56">
                  <a:moveTo>
                    <a:pt x="6" y="0"/>
                  </a:moveTo>
                  <a:lnTo>
                    <a:pt x="8" y="55"/>
                  </a:lnTo>
                  <a:lnTo>
                    <a:pt x="1" y="56"/>
                  </a:lnTo>
                  <a:lnTo>
                    <a:pt x="0" y="1"/>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7" name="Freeform 1225"/>
            <p:cNvSpPr>
              <a:spLocks/>
            </p:cNvSpPr>
            <p:nvPr/>
          </p:nvSpPr>
          <p:spPr bwMode="auto">
            <a:xfrm>
              <a:off x="13242116" y="376635"/>
              <a:ext cx="6350" cy="92075"/>
            </a:xfrm>
            <a:custGeom>
              <a:avLst/>
              <a:gdLst>
                <a:gd name="T0" fmla="*/ 3 w 4"/>
                <a:gd name="T1" fmla="*/ 3 h 58"/>
                <a:gd name="T2" fmla="*/ 4 w 4"/>
                <a:gd name="T3" fmla="*/ 58 h 58"/>
                <a:gd name="T4" fmla="*/ 1 w 4"/>
                <a:gd name="T5" fmla="*/ 56 h 58"/>
                <a:gd name="T6" fmla="*/ 0 w 4"/>
                <a:gd name="T7" fmla="*/ 0 h 58"/>
                <a:gd name="T8" fmla="*/ 3 w 4"/>
                <a:gd name="T9" fmla="*/ 3 h 58"/>
              </a:gdLst>
              <a:ahLst/>
              <a:cxnLst>
                <a:cxn ang="0">
                  <a:pos x="T0" y="T1"/>
                </a:cxn>
                <a:cxn ang="0">
                  <a:pos x="T2" y="T3"/>
                </a:cxn>
                <a:cxn ang="0">
                  <a:pos x="T4" y="T5"/>
                </a:cxn>
                <a:cxn ang="0">
                  <a:pos x="T6" y="T7"/>
                </a:cxn>
                <a:cxn ang="0">
                  <a:pos x="T8" y="T9"/>
                </a:cxn>
              </a:cxnLst>
              <a:rect l="0" t="0" r="r" b="b"/>
              <a:pathLst>
                <a:path w="4" h="58">
                  <a:moveTo>
                    <a:pt x="3" y="3"/>
                  </a:moveTo>
                  <a:lnTo>
                    <a:pt x="4" y="58"/>
                  </a:lnTo>
                  <a:lnTo>
                    <a:pt x="1" y="56"/>
                  </a:lnTo>
                  <a:lnTo>
                    <a:pt x="0" y="0"/>
                  </a:lnTo>
                  <a:lnTo>
                    <a:pt x="3"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8" name="Freeform 1226"/>
            <p:cNvSpPr>
              <a:spLocks/>
            </p:cNvSpPr>
            <p:nvPr/>
          </p:nvSpPr>
          <p:spPr bwMode="auto">
            <a:xfrm>
              <a:off x="13229416" y="376635"/>
              <a:ext cx="14288" cy="100013"/>
            </a:xfrm>
            <a:custGeom>
              <a:avLst/>
              <a:gdLst>
                <a:gd name="T0" fmla="*/ 8 w 9"/>
                <a:gd name="T1" fmla="*/ 0 h 63"/>
                <a:gd name="T2" fmla="*/ 9 w 9"/>
                <a:gd name="T3" fmla="*/ 56 h 63"/>
                <a:gd name="T4" fmla="*/ 2 w 9"/>
                <a:gd name="T5" fmla="*/ 63 h 63"/>
                <a:gd name="T6" fmla="*/ 0 w 9"/>
                <a:gd name="T7" fmla="*/ 8 h 63"/>
                <a:gd name="T8" fmla="*/ 8 w 9"/>
                <a:gd name="T9" fmla="*/ 0 h 63"/>
              </a:gdLst>
              <a:ahLst/>
              <a:cxnLst>
                <a:cxn ang="0">
                  <a:pos x="T0" y="T1"/>
                </a:cxn>
                <a:cxn ang="0">
                  <a:pos x="T2" y="T3"/>
                </a:cxn>
                <a:cxn ang="0">
                  <a:pos x="T4" y="T5"/>
                </a:cxn>
                <a:cxn ang="0">
                  <a:pos x="T6" y="T7"/>
                </a:cxn>
                <a:cxn ang="0">
                  <a:pos x="T8" y="T9"/>
                </a:cxn>
              </a:cxnLst>
              <a:rect l="0" t="0" r="r" b="b"/>
              <a:pathLst>
                <a:path w="9" h="63">
                  <a:moveTo>
                    <a:pt x="8" y="0"/>
                  </a:moveTo>
                  <a:lnTo>
                    <a:pt x="9" y="56"/>
                  </a:lnTo>
                  <a:lnTo>
                    <a:pt x="2" y="63"/>
                  </a:lnTo>
                  <a:lnTo>
                    <a:pt x="0" y="8"/>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9" name="Freeform 1227"/>
            <p:cNvSpPr>
              <a:spLocks/>
            </p:cNvSpPr>
            <p:nvPr/>
          </p:nvSpPr>
          <p:spPr bwMode="auto">
            <a:xfrm>
              <a:off x="13215129" y="389335"/>
              <a:ext cx="17463" cy="98425"/>
            </a:xfrm>
            <a:custGeom>
              <a:avLst/>
              <a:gdLst>
                <a:gd name="T0" fmla="*/ 9 w 11"/>
                <a:gd name="T1" fmla="*/ 0 h 62"/>
                <a:gd name="T2" fmla="*/ 11 w 11"/>
                <a:gd name="T3" fmla="*/ 55 h 62"/>
                <a:gd name="T4" fmla="*/ 2 w 11"/>
                <a:gd name="T5" fmla="*/ 62 h 62"/>
                <a:gd name="T6" fmla="*/ 0 w 11"/>
                <a:gd name="T7" fmla="*/ 7 h 62"/>
                <a:gd name="T8" fmla="*/ 9 w 11"/>
                <a:gd name="T9" fmla="*/ 0 h 62"/>
              </a:gdLst>
              <a:ahLst/>
              <a:cxnLst>
                <a:cxn ang="0">
                  <a:pos x="T0" y="T1"/>
                </a:cxn>
                <a:cxn ang="0">
                  <a:pos x="T2" y="T3"/>
                </a:cxn>
                <a:cxn ang="0">
                  <a:pos x="T4" y="T5"/>
                </a:cxn>
                <a:cxn ang="0">
                  <a:pos x="T6" y="T7"/>
                </a:cxn>
                <a:cxn ang="0">
                  <a:pos x="T8" y="T9"/>
                </a:cxn>
              </a:cxnLst>
              <a:rect l="0" t="0" r="r" b="b"/>
              <a:pathLst>
                <a:path w="11" h="62">
                  <a:moveTo>
                    <a:pt x="9" y="0"/>
                  </a:moveTo>
                  <a:lnTo>
                    <a:pt x="11" y="55"/>
                  </a:lnTo>
                  <a:lnTo>
                    <a:pt x="2" y="62"/>
                  </a:lnTo>
                  <a:lnTo>
                    <a:pt x="0" y="7"/>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0" name="Freeform 1228"/>
            <p:cNvSpPr>
              <a:spLocks/>
            </p:cNvSpPr>
            <p:nvPr/>
          </p:nvSpPr>
          <p:spPr bwMode="auto">
            <a:xfrm>
              <a:off x="13200841" y="400448"/>
              <a:ext cx="17463" cy="90488"/>
            </a:xfrm>
            <a:custGeom>
              <a:avLst/>
              <a:gdLst>
                <a:gd name="T0" fmla="*/ 9 w 11"/>
                <a:gd name="T1" fmla="*/ 0 h 57"/>
                <a:gd name="T2" fmla="*/ 11 w 11"/>
                <a:gd name="T3" fmla="*/ 55 h 57"/>
                <a:gd name="T4" fmla="*/ 1 w 11"/>
                <a:gd name="T5" fmla="*/ 57 h 57"/>
                <a:gd name="T6" fmla="*/ 0 w 11"/>
                <a:gd name="T7" fmla="*/ 2 h 57"/>
                <a:gd name="T8" fmla="*/ 9 w 11"/>
                <a:gd name="T9" fmla="*/ 0 h 57"/>
              </a:gdLst>
              <a:ahLst/>
              <a:cxnLst>
                <a:cxn ang="0">
                  <a:pos x="T0" y="T1"/>
                </a:cxn>
                <a:cxn ang="0">
                  <a:pos x="T2" y="T3"/>
                </a:cxn>
                <a:cxn ang="0">
                  <a:pos x="T4" y="T5"/>
                </a:cxn>
                <a:cxn ang="0">
                  <a:pos x="T6" y="T7"/>
                </a:cxn>
                <a:cxn ang="0">
                  <a:pos x="T8" y="T9"/>
                </a:cxn>
              </a:cxnLst>
              <a:rect l="0" t="0" r="r" b="b"/>
              <a:pathLst>
                <a:path w="11" h="57">
                  <a:moveTo>
                    <a:pt x="9" y="0"/>
                  </a:moveTo>
                  <a:lnTo>
                    <a:pt x="11" y="55"/>
                  </a:lnTo>
                  <a:lnTo>
                    <a:pt x="1" y="57"/>
                  </a:lnTo>
                  <a:lnTo>
                    <a:pt x="0" y="2"/>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1" name="Freeform 1229"/>
            <p:cNvSpPr>
              <a:spLocks/>
            </p:cNvSpPr>
            <p:nvPr/>
          </p:nvSpPr>
          <p:spPr bwMode="auto">
            <a:xfrm>
              <a:off x="13183379" y="392510"/>
              <a:ext cx="11113" cy="101600"/>
            </a:xfrm>
            <a:custGeom>
              <a:avLst/>
              <a:gdLst>
                <a:gd name="T0" fmla="*/ 7 w 9"/>
                <a:gd name="T1" fmla="*/ 11 h 78"/>
                <a:gd name="T2" fmla="*/ 9 w 9"/>
                <a:gd name="T3" fmla="*/ 78 h 78"/>
                <a:gd name="T4" fmla="*/ 2 w 9"/>
                <a:gd name="T5" fmla="*/ 67 h 78"/>
                <a:gd name="T6" fmla="*/ 0 w 9"/>
                <a:gd name="T7" fmla="*/ 0 h 78"/>
                <a:gd name="T8" fmla="*/ 7 w 9"/>
                <a:gd name="T9" fmla="*/ 11 h 78"/>
              </a:gdLst>
              <a:ahLst/>
              <a:cxnLst>
                <a:cxn ang="0">
                  <a:pos x="T0" y="T1"/>
                </a:cxn>
                <a:cxn ang="0">
                  <a:pos x="T2" y="T3"/>
                </a:cxn>
                <a:cxn ang="0">
                  <a:pos x="T4" y="T5"/>
                </a:cxn>
                <a:cxn ang="0">
                  <a:pos x="T6" y="T7"/>
                </a:cxn>
                <a:cxn ang="0">
                  <a:pos x="T8" y="T9"/>
                </a:cxn>
              </a:cxnLst>
              <a:rect l="0" t="0" r="r" b="b"/>
              <a:pathLst>
                <a:path w="9" h="78">
                  <a:moveTo>
                    <a:pt x="7" y="11"/>
                  </a:moveTo>
                  <a:cubicBezTo>
                    <a:pt x="9" y="78"/>
                    <a:pt x="9" y="78"/>
                    <a:pt x="9" y="78"/>
                  </a:cubicBezTo>
                  <a:cubicBezTo>
                    <a:pt x="7" y="76"/>
                    <a:pt x="3" y="72"/>
                    <a:pt x="2" y="67"/>
                  </a:cubicBezTo>
                  <a:cubicBezTo>
                    <a:pt x="0" y="0"/>
                    <a:pt x="0" y="0"/>
                    <a:pt x="0" y="0"/>
                  </a:cubicBezTo>
                  <a:cubicBezTo>
                    <a:pt x="1" y="5"/>
                    <a:pt x="5" y="9"/>
                    <a:pt x="7" y="1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2" name="Freeform 1230"/>
            <p:cNvSpPr>
              <a:spLocks/>
            </p:cNvSpPr>
            <p:nvPr/>
          </p:nvSpPr>
          <p:spPr bwMode="auto">
            <a:xfrm>
              <a:off x="13192904" y="403623"/>
              <a:ext cx="9525" cy="90488"/>
            </a:xfrm>
            <a:custGeom>
              <a:avLst/>
              <a:gdLst>
                <a:gd name="T0" fmla="*/ 5 w 6"/>
                <a:gd name="T1" fmla="*/ 0 h 57"/>
                <a:gd name="T2" fmla="*/ 6 w 6"/>
                <a:gd name="T3" fmla="*/ 55 h 57"/>
                <a:gd name="T4" fmla="*/ 1 w 6"/>
                <a:gd name="T5" fmla="*/ 57 h 57"/>
                <a:gd name="T6" fmla="*/ 0 w 6"/>
                <a:gd name="T7" fmla="*/ 2 h 57"/>
                <a:gd name="T8" fmla="*/ 5 w 6"/>
                <a:gd name="T9" fmla="*/ 0 h 57"/>
              </a:gdLst>
              <a:ahLst/>
              <a:cxnLst>
                <a:cxn ang="0">
                  <a:pos x="T0" y="T1"/>
                </a:cxn>
                <a:cxn ang="0">
                  <a:pos x="T2" y="T3"/>
                </a:cxn>
                <a:cxn ang="0">
                  <a:pos x="T4" y="T5"/>
                </a:cxn>
                <a:cxn ang="0">
                  <a:pos x="T6" y="T7"/>
                </a:cxn>
                <a:cxn ang="0">
                  <a:pos x="T8" y="T9"/>
                </a:cxn>
              </a:cxnLst>
              <a:rect l="0" t="0" r="r" b="b"/>
              <a:pathLst>
                <a:path w="6" h="57">
                  <a:moveTo>
                    <a:pt x="5" y="0"/>
                  </a:moveTo>
                  <a:lnTo>
                    <a:pt x="6" y="55"/>
                  </a:lnTo>
                  <a:lnTo>
                    <a:pt x="1" y="57"/>
                  </a:lnTo>
                  <a:lnTo>
                    <a:pt x="0" y="2"/>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3" name="Freeform 1231"/>
            <p:cNvSpPr>
              <a:spLocks noEditPoints="1"/>
            </p:cNvSpPr>
            <p:nvPr/>
          </p:nvSpPr>
          <p:spPr bwMode="auto">
            <a:xfrm>
              <a:off x="12688079" y="-517128"/>
              <a:ext cx="1285875" cy="923925"/>
            </a:xfrm>
            <a:custGeom>
              <a:avLst/>
              <a:gdLst>
                <a:gd name="T0" fmla="*/ 1016 w 1029"/>
                <a:gd name="T1" fmla="*/ 184 h 708"/>
                <a:gd name="T2" fmla="*/ 970 w 1029"/>
                <a:gd name="T3" fmla="*/ 190 h 708"/>
                <a:gd name="T4" fmla="*/ 966 w 1029"/>
                <a:gd name="T5" fmla="*/ 212 h 708"/>
                <a:gd name="T6" fmla="*/ 952 w 1029"/>
                <a:gd name="T7" fmla="*/ 248 h 708"/>
                <a:gd name="T8" fmla="*/ 943 w 1029"/>
                <a:gd name="T9" fmla="*/ 294 h 708"/>
                <a:gd name="T10" fmla="*/ 950 w 1029"/>
                <a:gd name="T11" fmla="*/ 317 h 708"/>
                <a:gd name="T12" fmla="*/ 941 w 1029"/>
                <a:gd name="T13" fmla="*/ 343 h 708"/>
                <a:gd name="T14" fmla="*/ 919 w 1029"/>
                <a:gd name="T15" fmla="*/ 376 h 708"/>
                <a:gd name="T16" fmla="*/ 876 w 1029"/>
                <a:gd name="T17" fmla="*/ 399 h 708"/>
                <a:gd name="T18" fmla="*/ 785 w 1029"/>
                <a:gd name="T19" fmla="*/ 450 h 708"/>
                <a:gd name="T20" fmla="*/ 634 w 1029"/>
                <a:gd name="T21" fmla="*/ 573 h 708"/>
                <a:gd name="T22" fmla="*/ 546 w 1029"/>
                <a:gd name="T23" fmla="*/ 609 h 708"/>
                <a:gd name="T24" fmla="*/ 455 w 1029"/>
                <a:gd name="T25" fmla="*/ 687 h 708"/>
                <a:gd name="T26" fmla="*/ 422 w 1029"/>
                <a:gd name="T27" fmla="*/ 703 h 708"/>
                <a:gd name="T28" fmla="*/ 399 w 1029"/>
                <a:gd name="T29" fmla="*/ 700 h 708"/>
                <a:gd name="T30" fmla="*/ 420 w 1029"/>
                <a:gd name="T31" fmla="*/ 670 h 708"/>
                <a:gd name="T32" fmla="*/ 459 w 1029"/>
                <a:gd name="T33" fmla="*/ 656 h 708"/>
                <a:gd name="T34" fmla="*/ 484 w 1029"/>
                <a:gd name="T35" fmla="*/ 620 h 708"/>
                <a:gd name="T36" fmla="*/ 454 w 1029"/>
                <a:gd name="T37" fmla="*/ 629 h 708"/>
                <a:gd name="T38" fmla="*/ 411 w 1029"/>
                <a:gd name="T39" fmla="*/ 633 h 708"/>
                <a:gd name="T40" fmla="*/ 303 w 1029"/>
                <a:gd name="T41" fmla="*/ 567 h 708"/>
                <a:gd name="T42" fmla="*/ 172 w 1029"/>
                <a:gd name="T43" fmla="*/ 537 h 708"/>
                <a:gd name="T44" fmla="*/ 122 w 1029"/>
                <a:gd name="T45" fmla="*/ 498 h 708"/>
                <a:gd name="T46" fmla="*/ 48 w 1029"/>
                <a:gd name="T47" fmla="*/ 483 h 708"/>
                <a:gd name="T48" fmla="*/ 29 w 1029"/>
                <a:gd name="T49" fmla="*/ 464 h 708"/>
                <a:gd name="T50" fmla="*/ 105 w 1029"/>
                <a:gd name="T51" fmla="*/ 417 h 708"/>
                <a:gd name="T52" fmla="*/ 175 w 1029"/>
                <a:gd name="T53" fmla="*/ 374 h 708"/>
                <a:gd name="T54" fmla="*/ 239 w 1029"/>
                <a:gd name="T55" fmla="*/ 343 h 708"/>
                <a:gd name="T56" fmla="*/ 306 w 1029"/>
                <a:gd name="T57" fmla="*/ 318 h 708"/>
                <a:gd name="T58" fmla="*/ 384 w 1029"/>
                <a:gd name="T59" fmla="*/ 294 h 708"/>
                <a:gd name="T60" fmla="*/ 421 w 1029"/>
                <a:gd name="T61" fmla="*/ 237 h 708"/>
                <a:gd name="T62" fmla="*/ 378 w 1029"/>
                <a:gd name="T63" fmla="*/ 189 h 708"/>
                <a:gd name="T64" fmla="*/ 345 w 1029"/>
                <a:gd name="T65" fmla="*/ 155 h 708"/>
                <a:gd name="T66" fmla="*/ 367 w 1029"/>
                <a:gd name="T67" fmla="*/ 94 h 708"/>
                <a:gd name="T68" fmla="*/ 411 w 1029"/>
                <a:gd name="T69" fmla="*/ 55 h 708"/>
                <a:gd name="T70" fmla="*/ 444 w 1029"/>
                <a:gd name="T71" fmla="*/ 29 h 708"/>
                <a:gd name="T72" fmla="*/ 499 w 1029"/>
                <a:gd name="T73" fmla="*/ 9 h 708"/>
                <a:gd name="T74" fmla="*/ 593 w 1029"/>
                <a:gd name="T75" fmla="*/ 4 h 708"/>
                <a:gd name="T76" fmla="*/ 677 w 1029"/>
                <a:gd name="T77" fmla="*/ 9 h 708"/>
                <a:gd name="T78" fmla="*/ 755 w 1029"/>
                <a:gd name="T79" fmla="*/ 25 h 708"/>
                <a:gd name="T80" fmla="*/ 870 w 1029"/>
                <a:gd name="T81" fmla="*/ 44 h 708"/>
                <a:gd name="T82" fmla="*/ 876 w 1029"/>
                <a:gd name="T83" fmla="*/ 80 h 708"/>
                <a:gd name="T84" fmla="*/ 906 w 1029"/>
                <a:gd name="T85" fmla="*/ 120 h 708"/>
                <a:gd name="T86" fmla="*/ 966 w 1029"/>
                <a:gd name="T87" fmla="*/ 140 h 708"/>
                <a:gd name="T88" fmla="*/ 1004 w 1029"/>
                <a:gd name="T89" fmla="*/ 163 h 708"/>
                <a:gd name="T90" fmla="*/ 702 w 1029"/>
                <a:gd name="T91" fmla="*/ 488 h 708"/>
                <a:gd name="T92" fmla="*/ 663 w 1029"/>
                <a:gd name="T93" fmla="*/ 498 h 708"/>
                <a:gd name="T94" fmla="*/ 636 w 1029"/>
                <a:gd name="T95" fmla="*/ 491 h 708"/>
                <a:gd name="T96" fmla="*/ 629 w 1029"/>
                <a:gd name="T97" fmla="*/ 521 h 708"/>
                <a:gd name="T98" fmla="*/ 598 w 1029"/>
                <a:gd name="T99" fmla="*/ 546 h 708"/>
                <a:gd name="T100" fmla="*/ 553 w 1029"/>
                <a:gd name="T101" fmla="*/ 572 h 708"/>
                <a:gd name="T102" fmla="*/ 538 w 1029"/>
                <a:gd name="T103" fmla="*/ 607 h 708"/>
                <a:gd name="T104" fmla="*/ 588 w 1029"/>
                <a:gd name="T105" fmla="*/ 586 h 708"/>
                <a:gd name="T106" fmla="*/ 624 w 1029"/>
                <a:gd name="T107" fmla="*/ 568 h 708"/>
                <a:gd name="T108" fmla="*/ 661 w 1029"/>
                <a:gd name="T109" fmla="*/ 540 h 708"/>
                <a:gd name="T110" fmla="*/ 698 w 1029"/>
                <a:gd name="T111" fmla="*/ 504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9" h="708">
                  <a:moveTo>
                    <a:pt x="1008" y="174"/>
                  </a:moveTo>
                  <a:cubicBezTo>
                    <a:pt x="1029" y="175"/>
                    <a:pt x="1029" y="175"/>
                    <a:pt x="1029" y="175"/>
                  </a:cubicBezTo>
                  <a:cubicBezTo>
                    <a:pt x="1024" y="181"/>
                    <a:pt x="1024" y="181"/>
                    <a:pt x="1024" y="181"/>
                  </a:cubicBezTo>
                  <a:cubicBezTo>
                    <a:pt x="1016" y="184"/>
                    <a:pt x="1016" y="184"/>
                    <a:pt x="1016" y="184"/>
                  </a:cubicBezTo>
                  <a:cubicBezTo>
                    <a:pt x="1004" y="188"/>
                    <a:pt x="1004" y="188"/>
                    <a:pt x="1004" y="188"/>
                  </a:cubicBezTo>
                  <a:cubicBezTo>
                    <a:pt x="997" y="184"/>
                    <a:pt x="997" y="184"/>
                    <a:pt x="997" y="184"/>
                  </a:cubicBezTo>
                  <a:cubicBezTo>
                    <a:pt x="980" y="179"/>
                    <a:pt x="980" y="179"/>
                    <a:pt x="980" y="179"/>
                  </a:cubicBezTo>
                  <a:cubicBezTo>
                    <a:pt x="970" y="190"/>
                    <a:pt x="970" y="190"/>
                    <a:pt x="970" y="190"/>
                  </a:cubicBezTo>
                  <a:cubicBezTo>
                    <a:pt x="964" y="192"/>
                    <a:pt x="964" y="192"/>
                    <a:pt x="964" y="192"/>
                  </a:cubicBezTo>
                  <a:cubicBezTo>
                    <a:pt x="966" y="196"/>
                    <a:pt x="966" y="196"/>
                    <a:pt x="966" y="196"/>
                  </a:cubicBezTo>
                  <a:cubicBezTo>
                    <a:pt x="968" y="203"/>
                    <a:pt x="968" y="203"/>
                    <a:pt x="968" y="203"/>
                  </a:cubicBezTo>
                  <a:cubicBezTo>
                    <a:pt x="966" y="212"/>
                    <a:pt x="966" y="212"/>
                    <a:pt x="966" y="212"/>
                  </a:cubicBezTo>
                  <a:cubicBezTo>
                    <a:pt x="954" y="218"/>
                    <a:pt x="954" y="218"/>
                    <a:pt x="954" y="218"/>
                  </a:cubicBezTo>
                  <a:cubicBezTo>
                    <a:pt x="954" y="222"/>
                    <a:pt x="954" y="222"/>
                    <a:pt x="954" y="222"/>
                  </a:cubicBezTo>
                  <a:cubicBezTo>
                    <a:pt x="950" y="234"/>
                    <a:pt x="950" y="234"/>
                    <a:pt x="950" y="234"/>
                  </a:cubicBezTo>
                  <a:cubicBezTo>
                    <a:pt x="952" y="248"/>
                    <a:pt x="952" y="248"/>
                    <a:pt x="952" y="248"/>
                  </a:cubicBezTo>
                  <a:cubicBezTo>
                    <a:pt x="943" y="257"/>
                    <a:pt x="943" y="257"/>
                    <a:pt x="943" y="257"/>
                  </a:cubicBezTo>
                  <a:cubicBezTo>
                    <a:pt x="938" y="270"/>
                    <a:pt x="938" y="270"/>
                    <a:pt x="938" y="270"/>
                  </a:cubicBezTo>
                  <a:cubicBezTo>
                    <a:pt x="935" y="280"/>
                    <a:pt x="935" y="280"/>
                    <a:pt x="935" y="280"/>
                  </a:cubicBezTo>
                  <a:cubicBezTo>
                    <a:pt x="943" y="294"/>
                    <a:pt x="943" y="294"/>
                    <a:pt x="943" y="294"/>
                  </a:cubicBezTo>
                  <a:cubicBezTo>
                    <a:pt x="946" y="298"/>
                    <a:pt x="946" y="298"/>
                    <a:pt x="946" y="298"/>
                  </a:cubicBezTo>
                  <a:cubicBezTo>
                    <a:pt x="943" y="305"/>
                    <a:pt x="943" y="305"/>
                    <a:pt x="943" y="305"/>
                  </a:cubicBezTo>
                  <a:cubicBezTo>
                    <a:pt x="946" y="307"/>
                    <a:pt x="946" y="307"/>
                    <a:pt x="946" y="307"/>
                  </a:cubicBezTo>
                  <a:cubicBezTo>
                    <a:pt x="950" y="317"/>
                    <a:pt x="950" y="317"/>
                    <a:pt x="950" y="317"/>
                  </a:cubicBezTo>
                  <a:cubicBezTo>
                    <a:pt x="958" y="316"/>
                    <a:pt x="958" y="316"/>
                    <a:pt x="958" y="316"/>
                  </a:cubicBezTo>
                  <a:cubicBezTo>
                    <a:pt x="961" y="322"/>
                    <a:pt x="961" y="322"/>
                    <a:pt x="961" y="322"/>
                  </a:cubicBezTo>
                  <a:cubicBezTo>
                    <a:pt x="953" y="328"/>
                    <a:pt x="953" y="328"/>
                    <a:pt x="953" y="328"/>
                  </a:cubicBezTo>
                  <a:cubicBezTo>
                    <a:pt x="941" y="343"/>
                    <a:pt x="941" y="343"/>
                    <a:pt x="941" y="343"/>
                  </a:cubicBezTo>
                  <a:cubicBezTo>
                    <a:pt x="936" y="348"/>
                    <a:pt x="936" y="348"/>
                    <a:pt x="936" y="348"/>
                  </a:cubicBezTo>
                  <a:cubicBezTo>
                    <a:pt x="929" y="356"/>
                    <a:pt x="929" y="356"/>
                    <a:pt x="929" y="356"/>
                  </a:cubicBezTo>
                  <a:cubicBezTo>
                    <a:pt x="927" y="366"/>
                    <a:pt x="927" y="366"/>
                    <a:pt x="927" y="366"/>
                  </a:cubicBezTo>
                  <a:cubicBezTo>
                    <a:pt x="919" y="376"/>
                    <a:pt x="919" y="376"/>
                    <a:pt x="919" y="376"/>
                  </a:cubicBezTo>
                  <a:cubicBezTo>
                    <a:pt x="910" y="379"/>
                    <a:pt x="910" y="379"/>
                    <a:pt x="910" y="379"/>
                  </a:cubicBezTo>
                  <a:cubicBezTo>
                    <a:pt x="906" y="384"/>
                    <a:pt x="906" y="384"/>
                    <a:pt x="906" y="384"/>
                  </a:cubicBezTo>
                  <a:cubicBezTo>
                    <a:pt x="906" y="389"/>
                    <a:pt x="906" y="389"/>
                    <a:pt x="906" y="389"/>
                  </a:cubicBezTo>
                  <a:cubicBezTo>
                    <a:pt x="876" y="399"/>
                    <a:pt x="876" y="399"/>
                    <a:pt x="876" y="399"/>
                  </a:cubicBezTo>
                  <a:cubicBezTo>
                    <a:pt x="831" y="420"/>
                    <a:pt x="831" y="420"/>
                    <a:pt x="831" y="420"/>
                  </a:cubicBezTo>
                  <a:cubicBezTo>
                    <a:pt x="808" y="433"/>
                    <a:pt x="808" y="433"/>
                    <a:pt x="808" y="433"/>
                  </a:cubicBezTo>
                  <a:cubicBezTo>
                    <a:pt x="806" y="435"/>
                    <a:pt x="806" y="435"/>
                    <a:pt x="806" y="435"/>
                  </a:cubicBezTo>
                  <a:cubicBezTo>
                    <a:pt x="785" y="450"/>
                    <a:pt x="785" y="450"/>
                    <a:pt x="785" y="450"/>
                  </a:cubicBezTo>
                  <a:cubicBezTo>
                    <a:pt x="747" y="491"/>
                    <a:pt x="747" y="491"/>
                    <a:pt x="747" y="491"/>
                  </a:cubicBezTo>
                  <a:cubicBezTo>
                    <a:pt x="714" y="526"/>
                    <a:pt x="714" y="526"/>
                    <a:pt x="714" y="526"/>
                  </a:cubicBezTo>
                  <a:cubicBezTo>
                    <a:pt x="712" y="526"/>
                    <a:pt x="690" y="541"/>
                    <a:pt x="677" y="551"/>
                  </a:cubicBezTo>
                  <a:cubicBezTo>
                    <a:pt x="664" y="560"/>
                    <a:pt x="639" y="571"/>
                    <a:pt x="634" y="573"/>
                  </a:cubicBezTo>
                  <a:cubicBezTo>
                    <a:pt x="628" y="574"/>
                    <a:pt x="602" y="585"/>
                    <a:pt x="600" y="586"/>
                  </a:cubicBezTo>
                  <a:cubicBezTo>
                    <a:pt x="583" y="591"/>
                    <a:pt x="583" y="591"/>
                    <a:pt x="583" y="591"/>
                  </a:cubicBezTo>
                  <a:cubicBezTo>
                    <a:pt x="567" y="598"/>
                    <a:pt x="567" y="598"/>
                    <a:pt x="567" y="598"/>
                  </a:cubicBezTo>
                  <a:cubicBezTo>
                    <a:pt x="546" y="609"/>
                    <a:pt x="546" y="609"/>
                    <a:pt x="546" y="609"/>
                  </a:cubicBezTo>
                  <a:cubicBezTo>
                    <a:pt x="545" y="609"/>
                    <a:pt x="524" y="619"/>
                    <a:pt x="520" y="623"/>
                  </a:cubicBezTo>
                  <a:cubicBezTo>
                    <a:pt x="517" y="627"/>
                    <a:pt x="508" y="640"/>
                    <a:pt x="498" y="651"/>
                  </a:cubicBezTo>
                  <a:cubicBezTo>
                    <a:pt x="488" y="662"/>
                    <a:pt x="476" y="673"/>
                    <a:pt x="475" y="674"/>
                  </a:cubicBezTo>
                  <a:cubicBezTo>
                    <a:pt x="455" y="687"/>
                    <a:pt x="455" y="687"/>
                    <a:pt x="455" y="687"/>
                  </a:cubicBezTo>
                  <a:cubicBezTo>
                    <a:pt x="447" y="688"/>
                    <a:pt x="447" y="688"/>
                    <a:pt x="447" y="688"/>
                  </a:cubicBezTo>
                  <a:cubicBezTo>
                    <a:pt x="443" y="685"/>
                    <a:pt x="443" y="685"/>
                    <a:pt x="443" y="685"/>
                  </a:cubicBezTo>
                  <a:cubicBezTo>
                    <a:pt x="434" y="694"/>
                    <a:pt x="434" y="694"/>
                    <a:pt x="434" y="694"/>
                  </a:cubicBezTo>
                  <a:cubicBezTo>
                    <a:pt x="422" y="703"/>
                    <a:pt x="422" y="703"/>
                    <a:pt x="422" y="703"/>
                  </a:cubicBezTo>
                  <a:cubicBezTo>
                    <a:pt x="410" y="706"/>
                    <a:pt x="410" y="706"/>
                    <a:pt x="410" y="706"/>
                  </a:cubicBezTo>
                  <a:cubicBezTo>
                    <a:pt x="404" y="708"/>
                    <a:pt x="404" y="708"/>
                    <a:pt x="404" y="708"/>
                  </a:cubicBezTo>
                  <a:cubicBezTo>
                    <a:pt x="402" y="706"/>
                    <a:pt x="398" y="702"/>
                    <a:pt x="397" y="697"/>
                  </a:cubicBezTo>
                  <a:cubicBezTo>
                    <a:pt x="398" y="699"/>
                    <a:pt x="399" y="700"/>
                    <a:pt x="399" y="700"/>
                  </a:cubicBezTo>
                  <a:cubicBezTo>
                    <a:pt x="399" y="700"/>
                    <a:pt x="401" y="699"/>
                    <a:pt x="401" y="696"/>
                  </a:cubicBezTo>
                  <a:cubicBezTo>
                    <a:pt x="402" y="692"/>
                    <a:pt x="403" y="687"/>
                    <a:pt x="403" y="686"/>
                  </a:cubicBezTo>
                  <a:cubicBezTo>
                    <a:pt x="403" y="685"/>
                    <a:pt x="402" y="678"/>
                    <a:pt x="403" y="673"/>
                  </a:cubicBezTo>
                  <a:cubicBezTo>
                    <a:pt x="420" y="670"/>
                    <a:pt x="420" y="670"/>
                    <a:pt x="420" y="670"/>
                  </a:cubicBezTo>
                  <a:cubicBezTo>
                    <a:pt x="431" y="659"/>
                    <a:pt x="431" y="659"/>
                    <a:pt x="431" y="659"/>
                  </a:cubicBezTo>
                  <a:cubicBezTo>
                    <a:pt x="439" y="651"/>
                    <a:pt x="439" y="651"/>
                    <a:pt x="439" y="651"/>
                  </a:cubicBezTo>
                  <a:cubicBezTo>
                    <a:pt x="452" y="651"/>
                    <a:pt x="452" y="651"/>
                    <a:pt x="452" y="651"/>
                  </a:cubicBezTo>
                  <a:cubicBezTo>
                    <a:pt x="459" y="656"/>
                    <a:pt x="459" y="656"/>
                    <a:pt x="459" y="656"/>
                  </a:cubicBezTo>
                  <a:cubicBezTo>
                    <a:pt x="473" y="654"/>
                    <a:pt x="473" y="654"/>
                    <a:pt x="473" y="654"/>
                  </a:cubicBezTo>
                  <a:cubicBezTo>
                    <a:pt x="487" y="645"/>
                    <a:pt x="487" y="645"/>
                    <a:pt x="487" y="645"/>
                  </a:cubicBezTo>
                  <a:cubicBezTo>
                    <a:pt x="488" y="630"/>
                    <a:pt x="488" y="630"/>
                    <a:pt x="488" y="630"/>
                  </a:cubicBezTo>
                  <a:cubicBezTo>
                    <a:pt x="484" y="620"/>
                    <a:pt x="484" y="620"/>
                    <a:pt x="484" y="620"/>
                  </a:cubicBezTo>
                  <a:cubicBezTo>
                    <a:pt x="483" y="612"/>
                    <a:pt x="483" y="612"/>
                    <a:pt x="483" y="612"/>
                  </a:cubicBezTo>
                  <a:cubicBezTo>
                    <a:pt x="472" y="618"/>
                    <a:pt x="472" y="618"/>
                    <a:pt x="472" y="618"/>
                  </a:cubicBezTo>
                  <a:cubicBezTo>
                    <a:pt x="467" y="625"/>
                    <a:pt x="467" y="625"/>
                    <a:pt x="467" y="625"/>
                  </a:cubicBezTo>
                  <a:cubicBezTo>
                    <a:pt x="454" y="629"/>
                    <a:pt x="454" y="629"/>
                    <a:pt x="454" y="629"/>
                  </a:cubicBezTo>
                  <a:cubicBezTo>
                    <a:pt x="446" y="639"/>
                    <a:pt x="446" y="639"/>
                    <a:pt x="446" y="639"/>
                  </a:cubicBezTo>
                  <a:cubicBezTo>
                    <a:pt x="436" y="644"/>
                    <a:pt x="436" y="644"/>
                    <a:pt x="436" y="644"/>
                  </a:cubicBezTo>
                  <a:cubicBezTo>
                    <a:pt x="435" y="642"/>
                    <a:pt x="430" y="641"/>
                    <a:pt x="431" y="639"/>
                  </a:cubicBezTo>
                  <a:cubicBezTo>
                    <a:pt x="431" y="636"/>
                    <a:pt x="420" y="636"/>
                    <a:pt x="411" y="633"/>
                  </a:cubicBezTo>
                  <a:cubicBezTo>
                    <a:pt x="402" y="630"/>
                    <a:pt x="401" y="630"/>
                    <a:pt x="392" y="625"/>
                  </a:cubicBezTo>
                  <a:cubicBezTo>
                    <a:pt x="383" y="620"/>
                    <a:pt x="382" y="604"/>
                    <a:pt x="377" y="601"/>
                  </a:cubicBezTo>
                  <a:cubicBezTo>
                    <a:pt x="372" y="598"/>
                    <a:pt x="347" y="589"/>
                    <a:pt x="328" y="585"/>
                  </a:cubicBezTo>
                  <a:cubicBezTo>
                    <a:pt x="309" y="582"/>
                    <a:pt x="312" y="573"/>
                    <a:pt x="303" y="567"/>
                  </a:cubicBezTo>
                  <a:cubicBezTo>
                    <a:pt x="295" y="561"/>
                    <a:pt x="263" y="556"/>
                    <a:pt x="256" y="553"/>
                  </a:cubicBezTo>
                  <a:cubicBezTo>
                    <a:pt x="249" y="550"/>
                    <a:pt x="234" y="548"/>
                    <a:pt x="225" y="543"/>
                  </a:cubicBezTo>
                  <a:cubicBezTo>
                    <a:pt x="217" y="538"/>
                    <a:pt x="208" y="526"/>
                    <a:pt x="204" y="525"/>
                  </a:cubicBezTo>
                  <a:cubicBezTo>
                    <a:pt x="200" y="525"/>
                    <a:pt x="184" y="534"/>
                    <a:pt x="172" y="537"/>
                  </a:cubicBezTo>
                  <a:cubicBezTo>
                    <a:pt x="171" y="538"/>
                    <a:pt x="169" y="538"/>
                    <a:pt x="168" y="538"/>
                  </a:cubicBezTo>
                  <a:cubicBezTo>
                    <a:pt x="159" y="538"/>
                    <a:pt x="158" y="527"/>
                    <a:pt x="157" y="523"/>
                  </a:cubicBezTo>
                  <a:cubicBezTo>
                    <a:pt x="156" y="518"/>
                    <a:pt x="142" y="508"/>
                    <a:pt x="138" y="507"/>
                  </a:cubicBezTo>
                  <a:cubicBezTo>
                    <a:pt x="134" y="506"/>
                    <a:pt x="123" y="502"/>
                    <a:pt x="122" y="498"/>
                  </a:cubicBezTo>
                  <a:cubicBezTo>
                    <a:pt x="120" y="494"/>
                    <a:pt x="103" y="491"/>
                    <a:pt x="102" y="490"/>
                  </a:cubicBezTo>
                  <a:cubicBezTo>
                    <a:pt x="101" y="490"/>
                    <a:pt x="80" y="480"/>
                    <a:pt x="76" y="478"/>
                  </a:cubicBezTo>
                  <a:cubicBezTo>
                    <a:pt x="76" y="478"/>
                    <a:pt x="74" y="478"/>
                    <a:pt x="71" y="478"/>
                  </a:cubicBezTo>
                  <a:cubicBezTo>
                    <a:pt x="63" y="478"/>
                    <a:pt x="48" y="480"/>
                    <a:pt x="48" y="483"/>
                  </a:cubicBezTo>
                  <a:cubicBezTo>
                    <a:pt x="47" y="486"/>
                    <a:pt x="35" y="488"/>
                    <a:pt x="23" y="488"/>
                  </a:cubicBezTo>
                  <a:cubicBezTo>
                    <a:pt x="19" y="488"/>
                    <a:pt x="14" y="487"/>
                    <a:pt x="11" y="487"/>
                  </a:cubicBezTo>
                  <a:cubicBezTo>
                    <a:pt x="0" y="485"/>
                    <a:pt x="8" y="479"/>
                    <a:pt x="14" y="476"/>
                  </a:cubicBezTo>
                  <a:cubicBezTo>
                    <a:pt x="20" y="472"/>
                    <a:pt x="29" y="464"/>
                    <a:pt x="29" y="464"/>
                  </a:cubicBezTo>
                  <a:cubicBezTo>
                    <a:pt x="29" y="463"/>
                    <a:pt x="39" y="461"/>
                    <a:pt x="50" y="454"/>
                  </a:cubicBezTo>
                  <a:cubicBezTo>
                    <a:pt x="61" y="447"/>
                    <a:pt x="58" y="448"/>
                    <a:pt x="61" y="442"/>
                  </a:cubicBezTo>
                  <a:cubicBezTo>
                    <a:pt x="65" y="436"/>
                    <a:pt x="78" y="435"/>
                    <a:pt x="81" y="434"/>
                  </a:cubicBezTo>
                  <a:cubicBezTo>
                    <a:pt x="84" y="432"/>
                    <a:pt x="100" y="422"/>
                    <a:pt x="105" y="417"/>
                  </a:cubicBezTo>
                  <a:cubicBezTo>
                    <a:pt x="109" y="413"/>
                    <a:pt x="116" y="411"/>
                    <a:pt x="115" y="403"/>
                  </a:cubicBezTo>
                  <a:cubicBezTo>
                    <a:pt x="113" y="394"/>
                    <a:pt x="120" y="391"/>
                    <a:pt x="123" y="389"/>
                  </a:cubicBezTo>
                  <a:cubicBezTo>
                    <a:pt x="126" y="388"/>
                    <a:pt x="153" y="385"/>
                    <a:pt x="159" y="383"/>
                  </a:cubicBezTo>
                  <a:cubicBezTo>
                    <a:pt x="165" y="381"/>
                    <a:pt x="172" y="376"/>
                    <a:pt x="175" y="374"/>
                  </a:cubicBezTo>
                  <a:cubicBezTo>
                    <a:pt x="178" y="372"/>
                    <a:pt x="187" y="368"/>
                    <a:pt x="192" y="367"/>
                  </a:cubicBezTo>
                  <a:cubicBezTo>
                    <a:pt x="198" y="367"/>
                    <a:pt x="200" y="363"/>
                    <a:pt x="197" y="362"/>
                  </a:cubicBezTo>
                  <a:cubicBezTo>
                    <a:pt x="194" y="361"/>
                    <a:pt x="211" y="353"/>
                    <a:pt x="215" y="352"/>
                  </a:cubicBezTo>
                  <a:cubicBezTo>
                    <a:pt x="219" y="351"/>
                    <a:pt x="235" y="348"/>
                    <a:pt x="239" y="343"/>
                  </a:cubicBezTo>
                  <a:cubicBezTo>
                    <a:pt x="242" y="338"/>
                    <a:pt x="257" y="337"/>
                    <a:pt x="263" y="335"/>
                  </a:cubicBezTo>
                  <a:cubicBezTo>
                    <a:pt x="269" y="334"/>
                    <a:pt x="273" y="334"/>
                    <a:pt x="275" y="331"/>
                  </a:cubicBezTo>
                  <a:cubicBezTo>
                    <a:pt x="278" y="327"/>
                    <a:pt x="286" y="326"/>
                    <a:pt x="290" y="322"/>
                  </a:cubicBezTo>
                  <a:cubicBezTo>
                    <a:pt x="295" y="317"/>
                    <a:pt x="300" y="318"/>
                    <a:pt x="306" y="318"/>
                  </a:cubicBezTo>
                  <a:cubicBezTo>
                    <a:pt x="312" y="317"/>
                    <a:pt x="316" y="314"/>
                    <a:pt x="322" y="312"/>
                  </a:cubicBezTo>
                  <a:cubicBezTo>
                    <a:pt x="329" y="310"/>
                    <a:pt x="332" y="307"/>
                    <a:pt x="345" y="307"/>
                  </a:cubicBezTo>
                  <a:cubicBezTo>
                    <a:pt x="358" y="306"/>
                    <a:pt x="356" y="305"/>
                    <a:pt x="360" y="302"/>
                  </a:cubicBezTo>
                  <a:cubicBezTo>
                    <a:pt x="363" y="299"/>
                    <a:pt x="376" y="296"/>
                    <a:pt x="384" y="294"/>
                  </a:cubicBezTo>
                  <a:cubicBezTo>
                    <a:pt x="387" y="292"/>
                    <a:pt x="393" y="291"/>
                    <a:pt x="397" y="289"/>
                  </a:cubicBezTo>
                  <a:cubicBezTo>
                    <a:pt x="400" y="288"/>
                    <a:pt x="403" y="287"/>
                    <a:pt x="404" y="286"/>
                  </a:cubicBezTo>
                  <a:cubicBezTo>
                    <a:pt x="407" y="285"/>
                    <a:pt x="413" y="274"/>
                    <a:pt x="414" y="266"/>
                  </a:cubicBezTo>
                  <a:cubicBezTo>
                    <a:pt x="415" y="258"/>
                    <a:pt x="416" y="242"/>
                    <a:pt x="421" y="237"/>
                  </a:cubicBezTo>
                  <a:cubicBezTo>
                    <a:pt x="422" y="236"/>
                    <a:pt x="423" y="235"/>
                    <a:pt x="423" y="234"/>
                  </a:cubicBezTo>
                  <a:cubicBezTo>
                    <a:pt x="422" y="229"/>
                    <a:pt x="412" y="222"/>
                    <a:pt x="404" y="215"/>
                  </a:cubicBezTo>
                  <a:cubicBezTo>
                    <a:pt x="394" y="207"/>
                    <a:pt x="399" y="200"/>
                    <a:pt x="394" y="194"/>
                  </a:cubicBezTo>
                  <a:cubicBezTo>
                    <a:pt x="391" y="190"/>
                    <a:pt x="386" y="189"/>
                    <a:pt x="378" y="189"/>
                  </a:cubicBezTo>
                  <a:cubicBezTo>
                    <a:pt x="375" y="189"/>
                    <a:pt x="371" y="189"/>
                    <a:pt x="367" y="189"/>
                  </a:cubicBezTo>
                  <a:cubicBezTo>
                    <a:pt x="351" y="189"/>
                    <a:pt x="327" y="186"/>
                    <a:pt x="326" y="186"/>
                  </a:cubicBezTo>
                  <a:cubicBezTo>
                    <a:pt x="326" y="185"/>
                    <a:pt x="332" y="173"/>
                    <a:pt x="338" y="169"/>
                  </a:cubicBezTo>
                  <a:cubicBezTo>
                    <a:pt x="343" y="165"/>
                    <a:pt x="345" y="156"/>
                    <a:pt x="345" y="155"/>
                  </a:cubicBezTo>
                  <a:cubicBezTo>
                    <a:pt x="345" y="155"/>
                    <a:pt x="348" y="148"/>
                    <a:pt x="352" y="140"/>
                  </a:cubicBezTo>
                  <a:cubicBezTo>
                    <a:pt x="356" y="133"/>
                    <a:pt x="359" y="132"/>
                    <a:pt x="357" y="126"/>
                  </a:cubicBezTo>
                  <a:cubicBezTo>
                    <a:pt x="356" y="120"/>
                    <a:pt x="370" y="115"/>
                    <a:pt x="364" y="107"/>
                  </a:cubicBezTo>
                  <a:cubicBezTo>
                    <a:pt x="357" y="99"/>
                    <a:pt x="366" y="95"/>
                    <a:pt x="367" y="94"/>
                  </a:cubicBezTo>
                  <a:cubicBezTo>
                    <a:pt x="393" y="88"/>
                    <a:pt x="393" y="88"/>
                    <a:pt x="393" y="88"/>
                  </a:cubicBezTo>
                  <a:cubicBezTo>
                    <a:pt x="396" y="78"/>
                    <a:pt x="396" y="78"/>
                    <a:pt x="396" y="78"/>
                  </a:cubicBezTo>
                  <a:cubicBezTo>
                    <a:pt x="400" y="67"/>
                    <a:pt x="400" y="67"/>
                    <a:pt x="400" y="67"/>
                  </a:cubicBezTo>
                  <a:cubicBezTo>
                    <a:pt x="411" y="55"/>
                    <a:pt x="411" y="55"/>
                    <a:pt x="411" y="55"/>
                  </a:cubicBezTo>
                  <a:cubicBezTo>
                    <a:pt x="418" y="54"/>
                    <a:pt x="418" y="54"/>
                    <a:pt x="418" y="54"/>
                  </a:cubicBezTo>
                  <a:cubicBezTo>
                    <a:pt x="432" y="48"/>
                    <a:pt x="432" y="48"/>
                    <a:pt x="432" y="48"/>
                  </a:cubicBezTo>
                  <a:cubicBezTo>
                    <a:pt x="443" y="37"/>
                    <a:pt x="443" y="37"/>
                    <a:pt x="443" y="37"/>
                  </a:cubicBezTo>
                  <a:cubicBezTo>
                    <a:pt x="444" y="29"/>
                    <a:pt x="444" y="29"/>
                    <a:pt x="444" y="29"/>
                  </a:cubicBezTo>
                  <a:cubicBezTo>
                    <a:pt x="448" y="21"/>
                    <a:pt x="448" y="21"/>
                    <a:pt x="448" y="21"/>
                  </a:cubicBezTo>
                  <a:cubicBezTo>
                    <a:pt x="462" y="18"/>
                    <a:pt x="462" y="18"/>
                    <a:pt x="462" y="18"/>
                  </a:cubicBezTo>
                  <a:cubicBezTo>
                    <a:pt x="479" y="12"/>
                    <a:pt x="479" y="12"/>
                    <a:pt x="479" y="12"/>
                  </a:cubicBezTo>
                  <a:cubicBezTo>
                    <a:pt x="499" y="9"/>
                    <a:pt x="499" y="9"/>
                    <a:pt x="499" y="9"/>
                  </a:cubicBezTo>
                  <a:cubicBezTo>
                    <a:pt x="513" y="0"/>
                    <a:pt x="513" y="0"/>
                    <a:pt x="513" y="0"/>
                  </a:cubicBezTo>
                  <a:cubicBezTo>
                    <a:pt x="550" y="3"/>
                    <a:pt x="550" y="3"/>
                    <a:pt x="550" y="3"/>
                  </a:cubicBezTo>
                  <a:cubicBezTo>
                    <a:pt x="566" y="1"/>
                    <a:pt x="566" y="1"/>
                    <a:pt x="566" y="1"/>
                  </a:cubicBezTo>
                  <a:cubicBezTo>
                    <a:pt x="593" y="4"/>
                    <a:pt x="593" y="4"/>
                    <a:pt x="593" y="4"/>
                  </a:cubicBezTo>
                  <a:cubicBezTo>
                    <a:pt x="616" y="0"/>
                    <a:pt x="616" y="0"/>
                    <a:pt x="616" y="0"/>
                  </a:cubicBezTo>
                  <a:cubicBezTo>
                    <a:pt x="630" y="1"/>
                    <a:pt x="630" y="1"/>
                    <a:pt x="630" y="1"/>
                  </a:cubicBezTo>
                  <a:cubicBezTo>
                    <a:pt x="653" y="7"/>
                    <a:pt x="653" y="7"/>
                    <a:pt x="653" y="7"/>
                  </a:cubicBezTo>
                  <a:cubicBezTo>
                    <a:pt x="677" y="9"/>
                    <a:pt x="677" y="9"/>
                    <a:pt x="677" y="9"/>
                  </a:cubicBezTo>
                  <a:cubicBezTo>
                    <a:pt x="692" y="9"/>
                    <a:pt x="692" y="9"/>
                    <a:pt x="692" y="9"/>
                  </a:cubicBezTo>
                  <a:cubicBezTo>
                    <a:pt x="719" y="15"/>
                    <a:pt x="719" y="15"/>
                    <a:pt x="719" y="15"/>
                  </a:cubicBezTo>
                  <a:cubicBezTo>
                    <a:pt x="741" y="18"/>
                    <a:pt x="741" y="18"/>
                    <a:pt x="741" y="18"/>
                  </a:cubicBezTo>
                  <a:cubicBezTo>
                    <a:pt x="755" y="25"/>
                    <a:pt x="755" y="25"/>
                    <a:pt x="755" y="25"/>
                  </a:cubicBezTo>
                  <a:cubicBezTo>
                    <a:pt x="790" y="24"/>
                    <a:pt x="790" y="24"/>
                    <a:pt x="790" y="24"/>
                  </a:cubicBezTo>
                  <a:cubicBezTo>
                    <a:pt x="834" y="27"/>
                    <a:pt x="834" y="27"/>
                    <a:pt x="834" y="27"/>
                  </a:cubicBezTo>
                  <a:cubicBezTo>
                    <a:pt x="851" y="36"/>
                    <a:pt x="851" y="36"/>
                    <a:pt x="851" y="36"/>
                  </a:cubicBezTo>
                  <a:cubicBezTo>
                    <a:pt x="870" y="44"/>
                    <a:pt x="870" y="44"/>
                    <a:pt x="870" y="44"/>
                  </a:cubicBezTo>
                  <a:cubicBezTo>
                    <a:pt x="872" y="54"/>
                    <a:pt x="872" y="54"/>
                    <a:pt x="872" y="54"/>
                  </a:cubicBezTo>
                  <a:cubicBezTo>
                    <a:pt x="873" y="65"/>
                    <a:pt x="873" y="65"/>
                    <a:pt x="873" y="65"/>
                  </a:cubicBezTo>
                  <a:cubicBezTo>
                    <a:pt x="867" y="72"/>
                    <a:pt x="867" y="72"/>
                    <a:pt x="867" y="72"/>
                  </a:cubicBezTo>
                  <a:cubicBezTo>
                    <a:pt x="876" y="80"/>
                    <a:pt x="876" y="80"/>
                    <a:pt x="876" y="80"/>
                  </a:cubicBezTo>
                  <a:cubicBezTo>
                    <a:pt x="871" y="89"/>
                    <a:pt x="871" y="89"/>
                    <a:pt x="871" y="89"/>
                  </a:cubicBezTo>
                  <a:cubicBezTo>
                    <a:pt x="897" y="105"/>
                    <a:pt x="897" y="105"/>
                    <a:pt x="897" y="105"/>
                  </a:cubicBezTo>
                  <a:cubicBezTo>
                    <a:pt x="898" y="114"/>
                    <a:pt x="898" y="114"/>
                    <a:pt x="898" y="114"/>
                  </a:cubicBezTo>
                  <a:cubicBezTo>
                    <a:pt x="906" y="120"/>
                    <a:pt x="906" y="120"/>
                    <a:pt x="906" y="120"/>
                  </a:cubicBezTo>
                  <a:cubicBezTo>
                    <a:pt x="895" y="131"/>
                    <a:pt x="895" y="131"/>
                    <a:pt x="895" y="131"/>
                  </a:cubicBezTo>
                  <a:cubicBezTo>
                    <a:pt x="904" y="138"/>
                    <a:pt x="904" y="138"/>
                    <a:pt x="904" y="138"/>
                  </a:cubicBezTo>
                  <a:cubicBezTo>
                    <a:pt x="940" y="140"/>
                    <a:pt x="940" y="140"/>
                    <a:pt x="940" y="140"/>
                  </a:cubicBezTo>
                  <a:cubicBezTo>
                    <a:pt x="966" y="140"/>
                    <a:pt x="966" y="140"/>
                    <a:pt x="966" y="140"/>
                  </a:cubicBezTo>
                  <a:cubicBezTo>
                    <a:pt x="976" y="144"/>
                    <a:pt x="976" y="144"/>
                    <a:pt x="976" y="144"/>
                  </a:cubicBezTo>
                  <a:cubicBezTo>
                    <a:pt x="973" y="152"/>
                    <a:pt x="973" y="152"/>
                    <a:pt x="973" y="152"/>
                  </a:cubicBezTo>
                  <a:cubicBezTo>
                    <a:pt x="974" y="162"/>
                    <a:pt x="974" y="162"/>
                    <a:pt x="974" y="162"/>
                  </a:cubicBezTo>
                  <a:cubicBezTo>
                    <a:pt x="1004" y="163"/>
                    <a:pt x="1004" y="163"/>
                    <a:pt x="1004" y="163"/>
                  </a:cubicBezTo>
                  <a:lnTo>
                    <a:pt x="1008" y="174"/>
                  </a:lnTo>
                  <a:close/>
                  <a:moveTo>
                    <a:pt x="711" y="497"/>
                  </a:moveTo>
                  <a:cubicBezTo>
                    <a:pt x="712" y="492"/>
                    <a:pt x="712" y="492"/>
                    <a:pt x="712" y="492"/>
                  </a:cubicBezTo>
                  <a:cubicBezTo>
                    <a:pt x="702" y="488"/>
                    <a:pt x="702" y="488"/>
                    <a:pt x="702" y="488"/>
                  </a:cubicBezTo>
                  <a:cubicBezTo>
                    <a:pt x="696" y="492"/>
                    <a:pt x="696" y="492"/>
                    <a:pt x="696" y="492"/>
                  </a:cubicBezTo>
                  <a:cubicBezTo>
                    <a:pt x="684" y="496"/>
                    <a:pt x="684" y="496"/>
                    <a:pt x="684" y="496"/>
                  </a:cubicBezTo>
                  <a:cubicBezTo>
                    <a:pt x="671" y="500"/>
                    <a:pt x="671" y="500"/>
                    <a:pt x="671" y="500"/>
                  </a:cubicBezTo>
                  <a:cubicBezTo>
                    <a:pt x="663" y="498"/>
                    <a:pt x="663" y="498"/>
                    <a:pt x="663" y="498"/>
                  </a:cubicBezTo>
                  <a:cubicBezTo>
                    <a:pt x="661" y="493"/>
                    <a:pt x="661" y="493"/>
                    <a:pt x="661" y="493"/>
                  </a:cubicBezTo>
                  <a:cubicBezTo>
                    <a:pt x="652" y="486"/>
                    <a:pt x="652" y="486"/>
                    <a:pt x="652" y="486"/>
                  </a:cubicBezTo>
                  <a:cubicBezTo>
                    <a:pt x="641" y="482"/>
                    <a:pt x="641" y="482"/>
                    <a:pt x="641" y="482"/>
                  </a:cubicBezTo>
                  <a:cubicBezTo>
                    <a:pt x="636" y="491"/>
                    <a:pt x="636" y="491"/>
                    <a:pt x="636" y="491"/>
                  </a:cubicBezTo>
                  <a:cubicBezTo>
                    <a:pt x="645" y="496"/>
                    <a:pt x="645" y="496"/>
                    <a:pt x="645" y="496"/>
                  </a:cubicBezTo>
                  <a:cubicBezTo>
                    <a:pt x="646" y="502"/>
                    <a:pt x="646" y="502"/>
                    <a:pt x="646" y="502"/>
                  </a:cubicBezTo>
                  <a:cubicBezTo>
                    <a:pt x="640" y="505"/>
                    <a:pt x="640" y="505"/>
                    <a:pt x="640" y="505"/>
                  </a:cubicBezTo>
                  <a:cubicBezTo>
                    <a:pt x="629" y="521"/>
                    <a:pt x="629" y="521"/>
                    <a:pt x="629" y="521"/>
                  </a:cubicBezTo>
                  <a:cubicBezTo>
                    <a:pt x="621" y="531"/>
                    <a:pt x="621" y="531"/>
                    <a:pt x="621" y="531"/>
                  </a:cubicBezTo>
                  <a:cubicBezTo>
                    <a:pt x="613" y="533"/>
                    <a:pt x="613" y="533"/>
                    <a:pt x="613" y="533"/>
                  </a:cubicBezTo>
                  <a:cubicBezTo>
                    <a:pt x="611" y="540"/>
                    <a:pt x="611" y="540"/>
                    <a:pt x="611" y="540"/>
                  </a:cubicBezTo>
                  <a:cubicBezTo>
                    <a:pt x="598" y="546"/>
                    <a:pt x="598" y="546"/>
                    <a:pt x="598" y="546"/>
                  </a:cubicBezTo>
                  <a:cubicBezTo>
                    <a:pt x="593" y="552"/>
                    <a:pt x="593" y="552"/>
                    <a:pt x="593" y="552"/>
                  </a:cubicBezTo>
                  <a:cubicBezTo>
                    <a:pt x="572" y="554"/>
                    <a:pt x="572" y="554"/>
                    <a:pt x="572" y="554"/>
                  </a:cubicBezTo>
                  <a:cubicBezTo>
                    <a:pt x="559" y="560"/>
                    <a:pt x="559" y="560"/>
                    <a:pt x="559" y="560"/>
                  </a:cubicBezTo>
                  <a:cubicBezTo>
                    <a:pt x="553" y="572"/>
                    <a:pt x="553" y="572"/>
                    <a:pt x="553" y="572"/>
                  </a:cubicBezTo>
                  <a:cubicBezTo>
                    <a:pt x="546" y="580"/>
                    <a:pt x="546" y="580"/>
                    <a:pt x="546" y="580"/>
                  </a:cubicBezTo>
                  <a:cubicBezTo>
                    <a:pt x="529" y="588"/>
                    <a:pt x="529" y="588"/>
                    <a:pt x="529" y="588"/>
                  </a:cubicBezTo>
                  <a:cubicBezTo>
                    <a:pt x="528" y="598"/>
                    <a:pt x="528" y="598"/>
                    <a:pt x="528" y="598"/>
                  </a:cubicBezTo>
                  <a:cubicBezTo>
                    <a:pt x="538" y="607"/>
                    <a:pt x="538" y="607"/>
                    <a:pt x="538" y="607"/>
                  </a:cubicBezTo>
                  <a:cubicBezTo>
                    <a:pt x="549" y="601"/>
                    <a:pt x="549" y="601"/>
                    <a:pt x="549" y="601"/>
                  </a:cubicBezTo>
                  <a:cubicBezTo>
                    <a:pt x="550" y="590"/>
                    <a:pt x="550" y="590"/>
                    <a:pt x="550" y="590"/>
                  </a:cubicBezTo>
                  <a:cubicBezTo>
                    <a:pt x="571" y="592"/>
                    <a:pt x="571" y="592"/>
                    <a:pt x="571" y="592"/>
                  </a:cubicBezTo>
                  <a:cubicBezTo>
                    <a:pt x="588" y="586"/>
                    <a:pt x="588" y="586"/>
                    <a:pt x="588" y="586"/>
                  </a:cubicBezTo>
                  <a:cubicBezTo>
                    <a:pt x="598" y="582"/>
                    <a:pt x="598" y="582"/>
                    <a:pt x="598" y="582"/>
                  </a:cubicBezTo>
                  <a:cubicBezTo>
                    <a:pt x="608" y="572"/>
                    <a:pt x="608" y="572"/>
                    <a:pt x="608" y="572"/>
                  </a:cubicBezTo>
                  <a:cubicBezTo>
                    <a:pt x="615" y="568"/>
                    <a:pt x="615" y="568"/>
                    <a:pt x="615" y="568"/>
                  </a:cubicBezTo>
                  <a:cubicBezTo>
                    <a:pt x="624" y="568"/>
                    <a:pt x="624" y="568"/>
                    <a:pt x="624" y="568"/>
                  </a:cubicBezTo>
                  <a:cubicBezTo>
                    <a:pt x="639" y="560"/>
                    <a:pt x="639" y="560"/>
                    <a:pt x="639" y="560"/>
                  </a:cubicBezTo>
                  <a:cubicBezTo>
                    <a:pt x="642" y="546"/>
                    <a:pt x="642" y="546"/>
                    <a:pt x="642" y="546"/>
                  </a:cubicBezTo>
                  <a:cubicBezTo>
                    <a:pt x="655" y="542"/>
                    <a:pt x="655" y="542"/>
                    <a:pt x="655" y="542"/>
                  </a:cubicBezTo>
                  <a:cubicBezTo>
                    <a:pt x="661" y="540"/>
                    <a:pt x="661" y="540"/>
                    <a:pt x="661" y="540"/>
                  </a:cubicBezTo>
                  <a:cubicBezTo>
                    <a:pt x="670" y="528"/>
                    <a:pt x="670" y="528"/>
                    <a:pt x="670" y="528"/>
                  </a:cubicBezTo>
                  <a:cubicBezTo>
                    <a:pt x="685" y="527"/>
                    <a:pt x="685" y="527"/>
                    <a:pt x="685" y="527"/>
                  </a:cubicBezTo>
                  <a:cubicBezTo>
                    <a:pt x="694" y="519"/>
                    <a:pt x="694" y="519"/>
                    <a:pt x="694" y="519"/>
                  </a:cubicBezTo>
                  <a:cubicBezTo>
                    <a:pt x="698" y="504"/>
                    <a:pt x="698" y="504"/>
                    <a:pt x="698" y="504"/>
                  </a:cubicBezTo>
                  <a:cubicBezTo>
                    <a:pt x="709" y="503"/>
                    <a:pt x="709" y="503"/>
                    <a:pt x="709" y="503"/>
                  </a:cubicBezTo>
                  <a:cubicBezTo>
                    <a:pt x="711" y="497"/>
                    <a:pt x="711" y="497"/>
                    <a:pt x="711" y="49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4" name="Freeform 1232"/>
            <p:cNvSpPr>
              <a:spLocks/>
            </p:cNvSpPr>
            <p:nvPr/>
          </p:nvSpPr>
          <p:spPr bwMode="auto">
            <a:xfrm>
              <a:off x="12376929" y="-2839640"/>
              <a:ext cx="19050" cy="101600"/>
            </a:xfrm>
            <a:custGeom>
              <a:avLst/>
              <a:gdLst>
                <a:gd name="T0" fmla="*/ 13 w 15"/>
                <a:gd name="T1" fmla="*/ 11 h 78"/>
                <a:gd name="T2" fmla="*/ 15 w 15"/>
                <a:gd name="T3" fmla="*/ 78 h 78"/>
                <a:gd name="T4" fmla="*/ 4 w 15"/>
                <a:gd name="T5" fmla="*/ 69 h 78"/>
                <a:gd name="T6" fmla="*/ 2 w 15"/>
                <a:gd name="T7" fmla="*/ 67 h 78"/>
                <a:gd name="T8" fmla="*/ 0 w 15"/>
                <a:gd name="T9" fmla="*/ 0 h 78"/>
                <a:gd name="T10" fmla="*/ 2 w 15"/>
                <a:gd name="T11" fmla="*/ 2 h 78"/>
                <a:gd name="T12" fmla="*/ 13 w 15"/>
                <a:gd name="T13" fmla="*/ 11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13" y="11"/>
                  </a:moveTo>
                  <a:cubicBezTo>
                    <a:pt x="15" y="78"/>
                    <a:pt x="15" y="78"/>
                    <a:pt x="15" y="78"/>
                  </a:cubicBezTo>
                  <a:cubicBezTo>
                    <a:pt x="15" y="76"/>
                    <a:pt x="10" y="73"/>
                    <a:pt x="4" y="69"/>
                  </a:cubicBezTo>
                  <a:cubicBezTo>
                    <a:pt x="2" y="68"/>
                    <a:pt x="2" y="67"/>
                    <a:pt x="2" y="67"/>
                  </a:cubicBezTo>
                  <a:cubicBezTo>
                    <a:pt x="0" y="0"/>
                    <a:pt x="0" y="0"/>
                    <a:pt x="0" y="0"/>
                  </a:cubicBezTo>
                  <a:cubicBezTo>
                    <a:pt x="0" y="0"/>
                    <a:pt x="0" y="1"/>
                    <a:pt x="2" y="2"/>
                  </a:cubicBezTo>
                  <a:cubicBezTo>
                    <a:pt x="8" y="6"/>
                    <a:pt x="13" y="9"/>
                    <a:pt x="13" y="1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5" name="Freeform 1233"/>
            <p:cNvSpPr>
              <a:spLocks/>
            </p:cNvSpPr>
            <p:nvPr/>
          </p:nvSpPr>
          <p:spPr bwMode="auto">
            <a:xfrm>
              <a:off x="12481704" y="-2822178"/>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6" name="Freeform 1234"/>
            <p:cNvSpPr>
              <a:spLocks/>
            </p:cNvSpPr>
            <p:nvPr/>
          </p:nvSpPr>
          <p:spPr bwMode="auto">
            <a:xfrm>
              <a:off x="12481704" y="-2822178"/>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7" name="Freeform 1235"/>
            <p:cNvSpPr>
              <a:spLocks/>
            </p:cNvSpPr>
            <p:nvPr/>
          </p:nvSpPr>
          <p:spPr bwMode="auto">
            <a:xfrm>
              <a:off x="12481704" y="-28205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8" name="Freeform 1236"/>
            <p:cNvSpPr>
              <a:spLocks/>
            </p:cNvSpPr>
            <p:nvPr/>
          </p:nvSpPr>
          <p:spPr bwMode="auto">
            <a:xfrm>
              <a:off x="12481704" y="-28205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9" name="Freeform 1237"/>
            <p:cNvSpPr>
              <a:spLocks/>
            </p:cNvSpPr>
            <p:nvPr/>
          </p:nvSpPr>
          <p:spPr bwMode="auto">
            <a:xfrm>
              <a:off x="12481704" y="-2820590"/>
              <a:ext cx="1588" cy="88900"/>
            </a:xfrm>
            <a:custGeom>
              <a:avLst/>
              <a:gdLst>
                <a:gd name="T0" fmla="*/ 0 w 2"/>
                <a:gd name="T1" fmla="*/ 0 h 68"/>
                <a:gd name="T2" fmla="*/ 2 w 2"/>
                <a:gd name="T3" fmla="*/ 67 h 68"/>
                <a:gd name="T4" fmla="*/ 2 w 2"/>
                <a:gd name="T5" fmla="*/ 67 h 68"/>
                <a:gd name="T6" fmla="*/ 2 w 2"/>
                <a:gd name="T7" fmla="*/ 68 h 68"/>
                <a:gd name="T8" fmla="*/ 0 w 2"/>
                <a:gd name="T9" fmla="*/ 1 h 68"/>
                <a:gd name="T10" fmla="*/ 0 w 2"/>
                <a:gd name="T11" fmla="*/ 0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7"/>
                    <a:pt x="2" y="67"/>
                    <a:pt x="2" y="67"/>
                  </a:cubicBezTo>
                  <a:cubicBezTo>
                    <a:pt x="2" y="67"/>
                    <a:pt x="2" y="68"/>
                    <a:pt x="2" y="68"/>
                  </a:cubicBezTo>
                  <a:cubicBezTo>
                    <a:pt x="0" y="1"/>
                    <a:pt x="0" y="1"/>
                    <a:pt x="0" y="1"/>
                  </a:cubicBezTo>
                  <a:cubicBezTo>
                    <a:pt x="0" y="1"/>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0" name="Freeform 1238"/>
            <p:cNvSpPr>
              <a:spLocks/>
            </p:cNvSpPr>
            <p:nvPr/>
          </p:nvSpPr>
          <p:spPr bwMode="auto">
            <a:xfrm>
              <a:off x="12480116" y="-28190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7"/>
                    <a:pt x="2" y="68"/>
                  </a:cubicBezTo>
                  <a:cubicBezTo>
                    <a:pt x="0" y="1"/>
                    <a:pt x="0" y="1"/>
                    <a:pt x="0" y="1"/>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1" name="Freeform 1239"/>
            <p:cNvSpPr>
              <a:spLocks/>
            </p:cNvSpPr>
            <p:nvPr/>
          </p:nvSpPr>
          <p:spPr bwMode="auto">
            <a:xfrm>
              <a:off x="12475354" y="-2817415"/>
              <a:ext cx="7938" cy="101600"/>
            </a:xfrm>
            <a:custGeom>
              <a:avLst/>
              <a:gdLst>
                <a:gd name="T0" fmla="*/ 4 w 6"/>
                <a:gd name="T1" fmla="*/ 0 h 78"/>
                <a:gd name="T2" fmla="*/ 6 w 6"/>
                <a:gd name="T3" fmla="*/ 67 h 78"/>
                <a:gd name="T4" fmla="*/ 2 w 6"/>
                <a:gd name="T5" fmla="*/ 78 h 78"/>
                <a:gd name="T6" fmla="*/ 0 w 6"/>
                <a:gd name="T7" fmla="*/ 11 h 78"/>
                <a:gd name="T8" fmla="*/ 4 w 6"/>
                <a:gd name="T9" fmla="*/ 0 h 78"/>
              </a:gdLst>
              <a:ahLst/>
              <a:cxnLst>
                <a:cxn ang="0">
                  <a:pos x="T0" y="T1"/>
                </a:cxn>
                <a:cxn ang="0">
                  <a:pos x="T2" y="T3"/>
                </a:cxn>
                <a:cxn ang="0">
                  <a:pos x="T4" y="T5"/>
                </a:cxn>
                <a:cxn ang="0">
                  <a:pos x="T6" y="T7"/>
                </a:cxn>
                <a:cxn ang="0">
                  <a:pos x="T8" y="T9"/>
                </a:cxn>
              </a:cxnLst>
              <a:rect l="0" t="0" r="r" b="b"/>
              <a:pathLst>
                <a:path w="6" h="78">
                  <a:moveTo>
                    <a:pt x="4" y="0"/>
                  </a:moveTo>
                  <a:cubicBezTo>
                    <a:pt x="6" y="67"/>
                    <a:pt x="6" y="67"/>
                    <a:pt x="6" y="67"/>
                  </a:cubicBezTo>
                  <a:cubicBezTo>
                    <a:pt x="5" y="70"/>
                    <a:pt x="3" y="74"/>
                    <a:pt x="2" y="78"/>
                  </a:cubicBezTo>
                  <a:cubicBezTo>
                    <a:pt x="0" y="11"/>
                    <a:pt x="0" y="11"/>
                    <a:pt x="0" y="11"/>
                  </a:cubicBezTo>
                  <a:cubicBezTo>
                    <a:pt x="1" y="7"/>
                    <a:pt x="3" y="2"/>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2" name="Freeform 1240"/>
            <p:cNvSpPr>
              <a:spLocks/>
            </p:cNvSpPr>
            <p:nvPr/>
          </p:nvSpPr>
          <p:spPr bwMode="auto">
            <a:xfrm>
              <a:off x="12472179" y="-2803128"/>
              <a:ext cx="4763" cy="93663"/>
            </a:xfrm>
            <a:custGeom>
              <a:avLst/>
              <a:gdLst>
                <a:gd name="T0" fmla="*/ 3 w 5"/>
                <a:gd name="T1" fmla="*/ 0 h 72"/>
                <a:gd name="T2" fmla="*/ 5 w 5"/>
                <a:gd name="T3" fmla="*/ 67 h 72"/>
                <a:gd name="T4" fmla="*/ 2 w 5"/>
                <a:gd name="T5" fmla="*/ 72 h 72"/>
                <a:gd name="T6" fmla="*/ 0 w 5"/>
                <a:gd name="T7" fmla="*/ 5 h 72"/>
                <a:gd name="T8" fmla="*/ 3 w 5"/>
                <a:gd name="T9" fmla="*/ 0 h 72"/>
              </a:gdLst>
              <a:ahLst/>
              <a:cxnLst>
                <a:cxn ang="0">
                  <a:pos x="T0" y="T1"/>
                </a:cxn>
                <a:cxn ang="0">
                  <a:pos x="T2" y="T3"/>
                </a:cxn>
                <a:cxn ang="0">
                  <a:pos x="T4" y="T5"/>
                </a:cxn>
                <a:cxn ang="0">
                  <a:pos x="T6" y="T7"/>
                </a:cxn>
                <a:cxn ang="0">
                  <a:pos x="T8" y="T9"/>
                </a:cxn>
              </a:cxnLst>
              <a:rect l="0" t="0" r="r" b="b"/>
              <a:pathLst>
                <a:path w="5" h="72">
                  <a:moveTo>
                    <a:pt x="3" y="0"/>
                  </a:moveTo>
                  <a:cubicBezTo>
                    <a:pt x="5" y="67"/>
                    <a:pt x="5" y="67"/>
                    <a:pt x="5" y="67"/>
                  </a:cubicBezTo>
                  <a:cubicBezTo>
                    <a:pt x="4" y="69"/>
                    <a:pt x="3" y="70"/>
                    <a:pt x="2" y="72"/>
                  </a:cubicBezTo>
                  <a:cubicBezTo>
                    <a:pt x="0" y="5"/>
                    <a:pt x="0" y="5"/>
                    <a:pt x="0" y="5"/>
                  </a:cubicBezTo>
                  <a:cubicBezTo>
                    <a:pt x="1" y="3"/>
                    <a:pt x="2" y="2"/>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3" name="Freeform 1241"/>
            <p:cNvSpPr>
              <a:spLocks/>
            </p:cNvSpPr>
            <p:nvPr/>
          </p:nvSpPr>
          <p:spPr bwMode="auto">
            <a:xfrm>
              <a:off x="12470591" y="-2796778"/>
              <a:ext cx="3175"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2" y="68"/>
                    <a:pt x="2" y="69"/>
                  </a:cubicBezTo>
                  <a:cubicBezTo>
                    <a:pt x="0" y="2"/>
                    <a:pt x="0" y="2"/>
                    <a:pt x="0" y="2"/>
                  </a:cubicBezTo>
                  <a:cubicBezTo>
                    <a:pt x="0"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4" name="Freeform 1242"/>
            <p:cNvSpPr>
              <a:spLocks/>
            </p:cNvSpPr>
            <p:nvPr/>
          </p:nvSpPr>
          <p:spPr bwMode="auto">
            <a:xfrm>
              <a:off x="12467416" y="-2793603"/>
              <a:ext cx="4763" cy="87313"/>
            </a:xfrm>
            <a:custGeom>
              <a:avLst/>
              <a:gdLst>
                <a:gd name="T0" fmla="*/ 2 w 4"/>
                <a:gd name="T1" fmla="*/ 0 h 68"/>
                <a:gd name="T2" fmla="*/ 4 w 4"/>
                <a:gd name="T3" fmla="*/ 67 h 68"/>
                <a:gd name="T4" fmla="*/ 3 w 4"/>
                <a:gd name="T5" fmla="*/ 67 h 68"/>
                <a:gd name="T6" fmla="*/ 2 w 4"/>
                <a:gd name="T7" fmla="*/ 68 h 68"/>
                <a:gd name="T8" fmla="*/ 0 w 4"/>
                <a:gd name="T9" fmla="*/ 1 h 68"/>
                <a:gd name="T10" fmla="*/ 1 w 4"/>
                <a:gd name="T11" fmla="*/ 0 h 68"/>
                <a:gd name="T12" fmla="*/ 2 w 4"/>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0"/>
                  </a:moveTo>
                  <a:cubicBezTo>
                    <a:pt x="4" y="67"/>
                    <a:pt x="4" y="67"/>
                    <a:pt x="4" y="67"/>
                  </a:cubicBezTo>
                  <a:cubicBezTo>
                    <a:pt x="3" y="67"/>
                    <a:pt x="3" y="67"/>
                    <a:pt x="3" y="67"/>
                  </a:cubicBezTo>
                  <a:cubicBezTo>
                    <a:pt x="3" y="68"/>
                    <a:pt x="2" y="68"/>
                    <a:pt x="2" y="68"/>
                  </a:cubicBezTo>
                  <a:cubicBezTo>
                    <a:pt x="0" y="1"/>
                    <a:pt x="0" y="1"/>
                    <a:pt x="0" y="1"/>
                  </a:cubicBezTo>
                  <a:cubicBezTo>
                    <a:pt x="0" y="1"/>
                    <a:pt x="1" y="1"/>
                    <a:pt x="1"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5" name="Freeform 1243"/>
            <p:cNvSpPr>
              <a:spLocks/>
            </p:cNvSpPr>
            <p:nvPr/>
          </p:nvSpPr>
          <p:spPr bwMode="auto">
            <a:xfrm>
              <a:off x="12465829" y="-2793603"/>
              <a:ext cx="4763"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6" name="Freeform 1244"/>
            <p:cNvSpPr>
              <a:spLocks/>
            </p:cNvSpPr>
            <p:nvPr/>
          </p:nvSpPr>
          <p:spPr bwMode="auto">
            <a:xfrm>
              <a:off x="12465829" y="-2792015"/>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7" name="Freeform 1245"/>
            <p:cNvSpPr>
              <a:spLocks/>
            </p:cNvSpPr>
            <p:nvPr/>
          </p:nvSpPr>
          <p:spPr bwMode="auto">
            <a:xfrm>
              <a:off x="12465829" y="-27904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8" name="Freeform 1246"/>
            <p:cNvSpPr>
              <a:spLocks/>
            </p:cNvSpPr>
            <p:nvPr/>
          </p:nvSpPr>
          <p:spPr bwMode="auto">
            <a:xfrm>
              <a:off x="12465829" y="-2790428"/>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9" name="Freeform 1247"/>
            <p:cNvSpPr>
              <a:spLocks/>
            </p:cNvSpPr>
            <p:nvPr/>
          </p:nvSpPr>
          <p:spPr bwMode="auto">
            <a:xfrm>
              <a:off x="12465829" y="-27888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0" name="Freeform 1248"/>
            <p:cNvSpPr>
              <a:spLocks/>
            </p:cNvSpPr>
            <p:nvPr/>
          </p:nvSpPr>
          <p:spPr bwMode="auto">
            <a:xfrm>
              <a:off x="12522979" y="-277455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1" name="Freeform 1249"/>
            <p:cNvSpPr>
              <a:spLocks/>
            </p:cNvSpPr>
            <p:nvPr/>
          </p:nvSpPr>
          <p:spPr bwMode="auto">
            <a:xfrm>
              <a:off x="12522979" y="-2772965"/>
              <a:ext cx="1588" cy="88900"/>
            </a:xfrm>
            <a:custGeom>
              <a:avLst/>
              <a:gdLst>
                <a:gd name="T0" fmla="*/ 0 w 2"/>
                <a:gd name="T1" fmla="*/ 0 h 69"/>
                <a:gd name="T2" fmla="*/ 2 w 2"/>
                <a:gd name="T3" fmla="*/ 67 h 69"/>
                <a:gd name="T4" fmla="*/ 2 w 2"/>
                <a:gd name="T5" fmla="*/ 69 h 69"/>
                <a:gd name="T6" fmla="*/ 0 w 2"/>
                <a:gd name="T7" fmla="*/ 2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2"/>
                    <a:pt x="0" y="2"/>
                    <a:pt x="0" y="2"/>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2" name="Freeform 1250"/>
            <p:cNvSpPr>
              <a:spLocks/>
            </p:cNvSpPr>
            <p:nvPr/>
          </p:nvSpPr>
          <p:spPr bwMode="auto">
            <a:xfrm>
              <a:off x="12521391" y="-2771378"/>
              <a:ext cx="3175" cy="92075"/>
            </a:xfrm>
            <a:custGeom>
              <a:avLst/>
              <a:gdLst>
                <a:gd name="T0" fmla="*/ 1 w 3"/>
                <a:gd name="T1" fmla="*/ 0 h 70"/>
                <a:gd name="T2" fmla="*/ 3 w 3"/>
                <a:gd name="T3" fmla="*/ 67 h 70"/>
                <a:gd name="T4" fmla="*/ 2 w 3"/>
                <a:gd name="T5" fmla="*/ 70 h 70"/>
                <a:gd name="T6" fmla="*/ 0 w 3"/>
                <a:gd name="T7" fmla="*/ 2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3" y="68"/>
                    <a:pt x="2" y="69"/>
                    <a:pt x="2" y="70"/>
                  </a:cubicBezTo>
                  <a:cubicBezTo>
                    <a:pt x="0" y="2"/>
                    <a:pt x="0" y="2"/>
                    <a:pt x="0" y="2"/>
                  </a:cubicBezTo>
                  <a:cubicBezTo>
                    <a:pt x="0" y="2"/>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3" name="Freeform 1251"/>
            <p:cNvSpPr>
              <a:spLocks/>
            </p:cNvSpPr>
            <p:nvPr/>
          </p:nvSpPr>
          <p:spPr bwMode="auto">
            <a:xfrm>
              <a:off x="12518216" y="-2768203"/>
              <a:ext cx="6350" cy="92075"/>
            </a:xfrm>
            <a:custGeom>
              <a:avLst/>
              <a:gdLst>
                <a:gd name="T0" fmla="*/ 2 w 4"/>
                <a:gd name="T1" fmla="*/ 0 h 71"/>
                <a:gd name="T2" fmla="*/ 4 w 4"/>
                <a:gd name="T3" fmla="*/ 68 h 71"/>
                <a:gd name="T4" fmla="*/ 2 w 4"/>
                <a:gd name="T5" fmla="*/ 70 h 71"/>
                <a:gd name="T6" fmla="*/ 2 w 4"/>
                <a:gd name="T7" fmla="*/ 71 h 71"/>
                <a:gd name="T8" fmla="*/ 0 w 4"/>
                <a:gd name="T9" fmla="*/ 4 h 71"/>
                <a:gd name="T10" fmla="*/ 1 w 4"/>
                <a:gd name="T11" fmla="*/ 3 h 71"/>
                <a:gd name="T12" fmla="*/ 2 w 4"/>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4" h="71">
                  <a:moveTo>
                    <a:pt x="2" y="0"/>
                  </a:moveTo>
                  <a:cubicBezTo>
                    <a:pt x="4" y="68"/>
                    <a:pt x="4" y="68"/>
                    <a:pt x="4" y="68"/>
                  </a:cubicBezTo>
                  <a:cubicBezTo>
                    <a:pt x="3" y="68"/>
                    <a:pt x="3" y="69"/>
                    <a:pt x="2" y="70"/>
                  </a:cubicBezTo>
                  <a:cubicBezTo>
                    <a:pt x="2" y="71"/>
                    <a:pt x="2" y="71"/>
                    <a:pt x="2" y="71"/>
                  </a:cubicBezTo>
                  <a:cubicBezTo>
                    <a:pt x="0" y="4"/>
                    <a:pt x="0" y="4"/>
                    <a:pt x="0" y="4"/>
                  </a:cubicBezTo>
                  <a:cubicBezTo>
                    <a:pt x="0" y="4"/>
                    <a:pt x="0" y="3"/>
                    <a:pt x="1" y="3"/>
                  </a:cubicBezTo>
                  <a:cubicBezTo>
                    <a:pt x="1" y="2"/>
                    <a:pt x="2" y="1"/>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4" name="Freeform 1252"/>
            <p:cNvSpPr>
              <a:spLocks/>
            </p:cNvSpPr>
            <p:nvPr/>
          </p:nvSpPr>
          <p:spPr bwMode="auto">
            <a:xfrm>
              <a:off x="12518216" y="-276344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5" name="Freeform 1253"/>
            <p:cNvSpPr>
              <a:spLocks/>
            </p:cNvSpPr>
            <p:nvPr/>
          </p:nvSpPr>
          <p:spPr bwMode="auto">
            <a:xfrm>
              <a:off x="12518216" y="-276185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6" name="Freeform 1254"/>
            <p:cNvSpPr>
              <a:spLocks/>
            </p:cNvSpPr>
            <p:nvPr/>
          </p:nvSpPr>
          <p:spPr bwMode="auto">
            <a:xfrm>
              <a:off x="12518216" y="-2761853"/>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7" name="Freeform 1255"/>
            <p:cNvSpPr>
              <a:spLocks/>
            </p:cNvSpPr>
            <p:nvPr/>
          </p:nvSpPr>
          <p:spPr bwMode="auto">
            <a:xfrm>
              <a:off x="12067366" y="-2734865"/>
              <a:ext cx="4763" cy="95250"/>
            </a:xfrm>
            <a:custGeom>
              <a:avLst/>
              <a:gdLst>
                <a:gd name="T0" fmla="*/ 1 w 3"/>
                <a:gd name="T1" fmla="*/ 5 h 73"/>
                <a:gd name="T2" fmla="*/ 3 w 3"/>
                <a:gd name="T3" fmla="*/ 73 h 73"/>
                <a:gd name="T4" fmla="*/ 2 w 3"/>
                <a:gd name="T5" fmla="*/ 67 h 73"/>
                <a:gd name="T6" fmla="*/ 2 w 3"/>
                <a:gd name="T7" fmla="*/ 67 h 73"/>
                <a:gd name="T8" fmla="*/ 0 w 3"/>
                <a:gd name="T9" fmla="*/ 0 h 73"/>
                <a:gd name="T10" fmla="*/ 0 w 3"/>
                <a:gd name="T11" fmla="*/ 0 h 73"/>
                <a:gd name="T12" fmla="*/ 1 w 3"/>
                <a:gd name="T13" fmla="*/ 5 h 73"/>
              </a:gdLst>
              <a:ahLst/>
              <a:cxnLst>
                <a:cxn ang="0">
                  <a:pos x="T0" y="T1"/>
                </a:cxn>
                <a:cxn ang="0">
                  <a:pos x="T2" y="T3"/>
                </a:cxn>
                <a:cxn ang="0">
                  <a:pos x="T4" y="T5"/>
                </a:cxn>
                <a:cxn ang="0">
                  <a:pos x="T6" y="T7"/>
                </a:cxn>
                <a:cxn ang="0">
                  <a:pos x="T8" y="T9"/>
                </a:cxn>
                <a:cxn ang="0">
                  <a:pos x="T10" y="T11"/>
                </a:cxn>
                <a:cxn ang="0">
                  <a:pos x="T12" y="T13"/>
                </a:cxn>
              </a:cxnLst>
              <a:rect l="0" t="0" r="r" b="b"/>
              <a:pathLst>
                <a:path w="3" h="73">
                  <a:moveTo>
                    <a:pt x="1" y="5"/>
                  </a:moveTo>
                  <a:cubicBezTo>
                    <a:pt x="3" y="73"/>
                    <a:pt x="3" y="73"/>
                    <a:pt x="3" y="73"/>
                  </a:cubicBezTo>
                  <a:cubicBezTo>
                    <a:pt x="3" y="71"/>
                    <a:pt x="3" y="69"/>
                    <a:pt x="2" y="67"/>
                  </a:cubicBezTo>
                  <a:cubicBezTo>
                    <a:pt x="2" y="67"/>
                    <a:pt x="2" y="67"/>
                    <a:pt x="2" y="67"/>
                  </a:cubicBezTo>
                  <a:cubicBezTo>
                    <a:pt x="0" y="0"/>
                    <a:pt x="0" y="0"/>
                    <a:pt x="0" y="0"/>
                  </a:cubicBezTo>
                  <a:cubicBezTo>
                    <a:pt x="0" y="0"/>
                    <a:pt x="0" y="0"/>
                    <a:pt x="0" y="0"/>
                  </a:cubicBezTo>
                  <a:cubicBezTo>
                    <a:pt x="1" y="2"/>
                    <a:pt x="1" y="4"/>
                    <a:pt x="1"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8" name="Freeform 1256"/>
            <p:cNvSpPr>
              <a:spLocks/>
            </p:cNvSpPr>
            <p:nvPr/>
          </p:nvSpPr>
          <p:spPr bwMode="auto">
            <a:xfrm>
              <a:off x="11807016" y="-2726928"/>
              <a:ext cx="41275" cy="115888"/>
            </a:xfrm>
            <a:custGeom>
              <a:avLst/>
              <a:gdLst>
                <a:gd name="T0" fmla="*/ 32 w 34"/>
                <a:gd name="T1" fmla="*/ 22 h 89"/>
                <a:gd name="T2" fmla="*/ 34 w 34"/>
                <a:gd name="T3" fmla="*/ 89 h 89"/>
                <a:gd name="T4" fmla="*/ 31 w 34"/>
                <a:gd name="T5" fmla="*/ 81 h 89"/>
                <a:gd name="T6" fmla="*/ 2 w 34"/>
                <a:gd name="T7" fmla="*/ 67 h 89"/>
                <a:gd name="T8" fmla="*/ 0 w 34"/>
                <a:gd name="T9" fmla="*/ 0 h 89"/>
                <a:gd name="T10" fmla="*/ 29 w 34"/>
                <a:gd name="T11" fmla="*/ 14 h 89"/>
                <a:gd name="T12" fmla="*/ 32 w 34"/>
                <a:gd name="T13" fmla="*/ 22 h 89"/>
              </a:gdLst>
              <a:ahLst/>
              <a:cxnLst>
                <a:cxn ang="0">
                  <a:pos x="T0" y="T1"/>
                </a:cxn>
                <a:cxn ang="0">
                  <a:pos x="T2" y="T3"/>
                </a:cxn>
                <a:cxn ang="0">
                  <a:pos x="T4" y="T5"/>
                </a:cxn>
                <a:cxn ang="0">
                  <a:pos x="T6" y="T7"/>
                </a:cxn>
                <a:cxn ang="0">
                  <a:pos x="T8" y="T9"/>
                </a:cxn>
                <a:cxn ang="0">
                  <a:pos x="T10" y="T11"/>
                </a:cxn>
                <a:cxn ang="0">
                  <a:pos x="T12" y="T13"/>
                </a:cxn>
              </a:cxnLst>
              <a:rect l="0" t="0" r="r" b="b"/>
              <a:pathLst>
                <a:path w="34" h="89">
                  <a:moveTo>
                    <a:pt x="32" y="22"/>
                  </a:moveTo>
                  <a:cubicBezTo>
                    <a:pt x="34" y="89"/>
                    <a:pt x="34" y="89"/>
                    <a:pt x="34" y="89"/>
                  </a:cubicBezTo>
                  <a:cubicBezTo>
                    <a:pt x="34" y="86"/>
                    <a:pt x="33" y="83"/>
                    <a:pt x="31" y="81"/>
                  </a:cubicBezTo>
                  <a:cubicBezTo>
                    <a:pt x="28" y="79"/>
                    <a:pt x="13" y="71"/>
                    <a:pt x="2" y="67"/>
                  </a:cubicBezTo>
                  <a:cubicBezTo>
                    <a:pt x="0" y="0"/>
                    <a:pt x="0" y="0"/>
                    <a:pt x="0" y="0"/>
                  </a:cubicBezTo>
                  <a:cubicBezTo>
                    <a:pt x="11" y="4"/>
                    <a:pt x="26" y="12"/>
                    <a:pt x="29" y="14"/>
                  </a:cubicBezTo>
                  <a:cubicBezTo>
                    <a:pt x="31" y="16"/>
                    <a:pt x="32" y="18"/>
                    <a:pt x="32" y="2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9" name="Freeform 1257"/>
            <p:cNvSpPr>
              <a:spLocks/>
            </p:cNvSpPr>
            <p:nvPr/>
          </p:nvSpPr>
          <p:spPr bwMode="auto">
            <a:xfrm>
              <a:off x="11807016" y="-2726928"/>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0" name="Freeform 1258"/>
            <p:cNvSpPr>
              <a:spLocks/>
            </p:cNvSpPr>
            <p:nvPr/>
          </p:nvSpPr>
          <p:spPr bwMode="auto">
            <a:xfrm>
              <a:off x="11775266" y="-2757090"/>
              <a:ext cx="33338" cy="117475"/>
            </a:xfrm>
            <a:custGeom>
              <a:avLst/>
              <a:gdLst>
                <a:gd name="T0" fmla="*/ 25 w 27"/>
                <a:gd name="T1" fmla="*/ 22 h 89"/>
                <a:gd name="T2" fmla="*/ 27 w 27"/>
                <a:gd name="T3" fmla="*/ 89 h 89"/>
                <a:gd name="T4" fmla="*/ 2 w 27"/>
                <a:gd name="T5" fmla="*/ 67 h 89"/>
                <a:gd name="T6" fmla="*/ 0 w 27"/>
                <a:gd name="T7" fmla="*/ 0 h 89"/>
                <a:gd name="T8" fmla="*/ 25 w 27"/>
                <a:gd name="T9" fmla="*/ 22 h 89"/>
              </a:gdLst>
              <a:ahLst/>
              <a:cxnLst>
                <a:cxn ang="0">
                  <a:pos x="T0" y="T1"/>
                </a:cxn>
                <a:cxn ang="0">
                  <a:pos x="T2" y="T3"/>
                </a:cxn>
                <a:cxn ang="0">
                  <a:pos x="T4" y="T5"/>
                </a:cxn>
                <a:cxn ang="0">
                  <a:pos x="T6" y="T7"/>
                </a:cxn>
                <a:cxn ang="0">
                  <a:pos x="T8" y="T9"/>
                </a:cxn>
              </a:cxnLst>
              <a:rect l="0" t="0" r="r" b="b"/>
              <a:pathLst>
                <a:path w="27" h="89">
                  <a:moveTo>
                    <a:pt x="25" y="22"/>
                  </a:moveTo>
                  <a:cubicBezTo>
                    <a:pt x="27" y="89"/>
                    <a:pt x="27" y="89"/>
                    <a:pt x="27" y="89"/>
                  </a:cubicBezTo>
                  <a:cubicBezTo>
                    <a:pt x="16" y="85"/>
                    <a:pt x="6" y="75"/>
                    <a:pt x="2" y="67"/>
                  </a:cubicBezTo>
                  <a:cubicBezTo>
                    <a:pt x="0" y="0"/>
                    <a:pt x="0" y="0"/>
                    <a:pt x="0" y="0"/>
                  </a:cubicBezTo>
                  <a:cubicBezTo>
                    <a:pt x="4" y="8"/>
                    <a:pt x="14" y="18"/>
                    <a:pt x="25" y="2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1" name="Freeform 1259"/>
            <p:cNvSpPr>
              <a:spLocks/>
            </p:cNvSpPr>
            <p:nvPr/>
          </p:nvSpPr>
          <p:spPr bwMode="auto">
            <a:xfrm>
              <a:off x="12540441" y="-274280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2" name="Freeform 1260"/>
            <p:cNvSpPr>
              <a:spLocks/>
            </p:cNvSpPr>
            <p:nvPr/>
          </p:nvSpPr>
          <p:spPr bwMode="auto">
            <a:xfrm>
              <a:off x="12538854" y="-274121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3" name="Freeform 1261"/>
            <p:cNvSpPr>
              <a:spLocks/>
            </p:cNvSpPr>
            <p:nvPr/>
          </p:nvSpPr>
          <p:spPr bwMode="auto">
            <a:xfrm>
              <a:off x="12538854" y="-2741215"/>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4" name="Freeform 1262"/>
            <p:cNvSpPr>
              <a:spLocks/>
            </p:cNvSpPr>
            <p:nvPr/>
          </p:nvSpPr>
          <p:spPr bwMode="auto">
            <a:xfrm>
              <a:off x="12537266" y="-2739628"/>
              <a:ext cx="4763"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8"/>
                    <a:pt x="2" y="69"/>
                    <a:pt x="2" y="69"/>
                  </a:cubicBezTo>
                  <a:cubicBezTo>
                    <a:pt x="0" y="2"/>
                    <a:pt x="0" y="2"/>
                    <a:pt x="0" y="2"/>
                  </a:cubicBezTo>
                  <a:cubicBezTo>
                    <a:pt x="0" y="2"/>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5" name="Freeform 1263"/>
            <p:cNvSpPr>
              <a:spLocks/>
            </p:cNvSpPr>
            <p:nvPr/>
          </p:nvSpPr>
          <p:spPr bwMode="auto">
            <a:xfrm>
              <a:off x="12534091" y="-2736453"/>
              <a:ext cx="6350" cy="93663"/>
            </a:xfrm>
            <a:custGeom>
              <a:avLst/>
              <a:gdLst>
                <a:gd name="T0" fmla="*/ 3 w 5"/>
                <a:gd name="T1" fmla="*/ 0 h 72"/>
                <a:gd name="T2" fmla="*/ 5 w 5"/>
                <a:gd name="T3" fmla="*/ 67 h 72"/>
                <a:gd name="T4" fmla="*/ 2 w 5"/>
                <a:gd name="T5" fmla="*/ 72 h 72"/>
                <a:gd name="T6" fmla="*/ 0 w 5"/>
                <a:gd name="T7" fmla="*/ 5 h 72"/>
                <a:gd name="T8" fmla="*/ 3 w 5"/>
                <a:gd name="T9" fmla="*/ 0 h 72"/>
              </a:gdLst>
              <a:ahLst/>
              <a:cxnLst>
                <a:cxn ang="0">
                  <a:pos x="T0" y="T1"/>
                </a:cxn>
                <a:cxn ang="0">
                  <a:pos x="T2" y="T3"/>
                </a:cxn>
                <a:cxn ang="0">
                  <a:pos x="T4" y="T5"/>
                </a:cxn>
                <a:cxn ang="0">
                  <a:pos x="T6" y="T7"/>
                </a:cxn>
                <a:cxn ang="0">
                  <a:pos x="T8" y="T9"/>
                </a:cxn>
              </a:cxnLst>
              <a:rect l="0" t="0" r="r" b="b"/>
              <a:pathLst>
                <a:path w="5" h="72">
                  <a:moveTo>
                    <a:pt x="3" y="0"/>
                  </a:moveTo>
                  <a:cubicBezTo>
                    <a:pt x="5" y="67"/>
                    <a:pt x="5" y="67"/>
                    <a:pt x="5" y="67"/>
                  </a:cubicBezTo>
                  <a:cubicBezTo>
                    <a:pt x="4" y="69"/>
                    <a:pt x="3" y="70"/>
                    <a:pt x="2" y="72"/>
                  </a:cubicBezTo>
                  <a:cubicBezTo>
                    <a:pt x="0" y="5"/>
                    <a:pt x="0" y="5"/>
                    <a:pt x="0" y="5"/>
                  </a:cubicBezTo>
                  <a:cubicBezTo>
                    <a:pt x="1" y="3"/>
                    <a:pt x="2" y="2"/>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6" name="Freeform 1264"/>
            <p:cNvSpPr>
              <a:spLocks/>
            </p:cNvSpPr>
            <p:nvPr/>
          </p:nvSpPr>
          <p:spPr bwMode="auto">
            <a:xfrm>
              <a:off x="12532504" y="-27301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8"/>
                    <a:pt x="2" y="68"/>
                  </a:cubicBezTo>
                  <a:cubicBezTo>
                    <a:pt x="0" y="1"/>
                    <a:pt x="0" y="1"/>
                    <a:pt x="0" y="1"/>
                  </a:cubicBezTo>
                  <a:cubicBezTo>
                    <a:pt x="0"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7" name="Freeform 1265"/>
            <p:cNvSpPr>
              <a:spLocks/>
            </p:cNvSpPr>
            <p:nvPr/>
          </p:nvSpPr>
          <p:spPr bwMode="auto">
            <a:xfrm>
              <a:off x="12532504" y="-2728515"/>
              <a:ext cx="3175" cy="88900"/>
            </a:xfrm>
            <a:custGeom>
              <a:avLst/>
              <a:gdLst>
                <a:gd name="T0" fmla="*/ 0 w 2"/>
                <a:gd name="T1" fmla="*/ 0 h 68"/>
                <a:gd name="T2" fmla="*/ 2 w 2"/>
                <a:gd name="T3" fmla="*/ 67 h 68"/>
                <a:gd name="T4" fmla="*/ 2 w 2"/>
                <a:gd name="T5" fmla="*/ 68 h 68"/>
                <a:gd name="T6" fmla="*/ 2 w 2"/>
                <a:gd name="T7" fmla="*/ 68 h 68"/>
                <a:gd name="T8" fmla="*/ 0 w 2"/>
                <a:gd name="T9" fmla="*/ 1 h 68"/>
                <a:gd name="T10" fmla="*/ 0 w 2"/>
                <a:gd name="T11" fmla="*/ 1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8"/>
                    <a:pt x="2" y="68"/>
                    <a:pt x="2" y="68"/>
                  </a:cubicBezTo>
                  <a:cubicBezTo>
                    <a:pt x="2" y="68"/>
                    <a:pt x="2" y="68"/>
                    <a:pt x="2" y="68"/>
                  </a:cubicBezTo>
                  <a:cubicBezTo>
                    <a:pt x="0" y="1"/>
                    <a:pt x="0" y="1"/>
                    <a:pt x="0" y="1"/>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8" name="Freeform 1266"/>
            <p:cNvSpPr>
              <a:spLocks/>
            </p:cNvSpPr>
            <p:nvPr/>
          </p:nvSpPr>
          <p:spPr bwMode="auto">
            <a:xfrm>
              <a:off x="12530916" y="-2726928"/>
              <a:ext cx="4763"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9" name="Freeform 1267"/>
            <p:cNvSpPr>
              <a:spLocks/>
            </p:cNvSpPr>
            <p:nvPr/>
          </p:nvSpPr>
          <p:spPr bwMode="auto">
            <a:xfrm>
              <a:off x="12530916" y="-2726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0" name="Freeform 1268"/>
            <p:cNvSpPr>
              <a:spLocks/>
            </p:cNvSpPr>
            <p:nvPr/>
          </p:nvSpPr>
          <p:spPr bwMode="auto">
            <a:xfrm>
              <a:off x="12530916" y="-2726928"/>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1" name="Freeform 1269"/>
            <p:cNvSpPr>
              <a:spLocks/>
            </p:cNvSpPr>
            <p:nvPr/>
          </p:nvSpPr>
          <p:spPr bwMode="auto">
            <a:xfrm>
              <a:off x="12530916" y="-2725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2" name="Freeform 1270"/>
            <p:cNvSpPr>
              <a:spLocks/>
            </p:cNvSpPr>
            <p:nvPr/>
          </p:nvSpPr>
          <p:spPr bwMode="auto">
            <a:xfrm>
              <a:off x="12518216" y="-2725340"/>
              <a:ext cx="14288" cy="93663"/>
            </a:xfrm>
            <a:custGeom>
              <a:avLst/>
              <a:gdLst>
                <a:gd name="T0" fmla="*/ 10 w 12"/>
                <a:gd name="T1" fmla="*/ 0 h 71"/>
                <a:gd name="T2" fmla="*/ 12 w 12"/>
                <a:gd name="T3" fmla="*/ 67 h 71"/>
                <a:gd name="T4" fmla="*/ 1 w 12"/>
                <a:gd name="T5" fmla="*/ 71 h 71"/>
                <a:gd name="T6" fmla="*/ 0 w 12"/>
                <a:gd name="T7" fmla="*/ 4 h 71"/>
                <a:gd name="T8" fmla="*/ 10 w 12"/>
                <a:gd name="T9" fmla="*/ 0 h 71"/>
              </a:gdLst>
              <a:ahLst/>
              <a:cxnLst>
                <a:cxn ang="0">
                  <a:pos x="T0" y="T1"/>
                </a:cxn>
                <a:cxn ang="0">
                  <a:pos x="T2" y="T3"/>
                </a:cxn>
                <a:cxn ang="0">
                  <a:pos x="T4" y="T5"/>
                </a:cxn>
                <a:cxn ang="0">
                  <a:pos x="T6" y="T7"/>
                </a:cxn>
                <a:cxn ang="0">
                  <a:pos x="T8" y="T9"/>
                </a:cxn>
              </a:cxnLst>
              <a:rect l="0" t="0" r="r" b="b"/>
              <a:pathLst>
                <a:path w="12" h="71">
                  <a:moveTo>
                    <a:pt x="10" y="0"/>
                  </a:moveTo>
                  <a:cubicBezTo>
                    <a:pt x="12" y="67"/>
                    <a:pt x="12" y="67"/>
                    <a:pt x="12" y="67"/>
                  </a:cubicBezTo>
                  <a:cubicBezTo>
                    <a:pt x="9" y="69"/>
                    <a:pt x="6" y="70"/>
                    <a:pt x="1" y="71"/>
                  </a:cubicBezTo>
                  <a:cubicBezTo>
                    <a:pt x="0" y="4"/>
                    <a:pt x="0" y="4"/>
                    <a:pt x="0" y="4"/>
                  </a:cubicBezTo>
                  <a:cubicBezTo>
                    <a:pt x="4" y="3"/>
                    <a:pt x="7" y="2"/>
                    <a:pt x="1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3" name="Freeform 1271"/>
            <p:cNvSpPr>
              <a:spLocks/>
            </p:cNvSpPr>
            <p:nvPr/>
          </p:nvSpPr>
          <p:spPr bwMode="auto">
            <a:xfrm>
              <a:off x="12503929" y="-2720578"/>
              <a:ext cx="14288" cy="92075"/>
            </a:xfrm>
            <a:custGeom>
              <a:avLst/>
              <a:gdLst>
                <a:gd name="T0" fmla="*/ 11 w 12"/>
                <a:gd name="T1" fmla="*/ 0 h 70"/>
                <a:gd name="T2" fmla="*/ 12 w 12"/>
                <a:gd name="T3" fmla="*/ 67 h 70"/>
                <a:gd name="T4" fmla="*/ 3 w 12"/>
                <a:gd name="T5" fmla="*/ 70 h 70"/>
                <a:gd name="T6" fmla="*/ 2 w 12"/>
                <a:gd name="T7" fmla="*/ 70 h 70"/>
                <a:gd name="T8" fmla="*/ 0 w 12"/>
                <a:gd name="T9" fmla="*/ 3 h 70"/>
                <a:gd name="T10" fmla="*/ 1 w 12"/>
                <a:gd name="T11" fmla="*/ 3 h 70"/>
                <a:gd name="T12" fmla="*/ 11 w 12"/>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12" h="70">
                  <a:moveTo>
                    <a:pt x="11" y="0"/>
                  </a:moveTo>
                  <a:cubicBezTo>
                    <a:pt x="12" y="67"/>
                    <a:pt x="12" y="67"/>
                    <a:pt x="12" y="67"/>
                  </a:cubicBezTo>
                  <a:cubicBezTo>
                    <a:pt x="10" y="68"/>
                    <a:pt x="6" y="69"/>
                    <a:pt x="3" y="70"/>
                  </a:cubicBezTo>
                  <a:cubicBezTo>
                    <a:pt x="2" y="70"/>
                    <a:pt x="2" y="70"/>
                    <a:pt x="2" y="70"/>
                  </a:cubicBezTo>
                  <a:cubicBezTo>
                    <a:pt x="0" y="3"/>
                    <a:pt x="0" y="3"/>
                    <a:pt x="0" y="3"/>
                  </a:cubicBezTo>
                  <a:cubicBezTo>
                    <a:pt x="0" y="3"/>
                    <a:pt x="0" y="3"/>
                    <a:pt x="1" y="3"/>
                  </a:cubicBezTo>
                  <a:cubicBezTo>
                    <a:pt x="4" y="2"/>
                    <a:pt x="8" y="1"/>
                    <a:pt x="1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4" name="Freeform 1272"/>
            <p:cNvSpPr>
              <a:spLocks/>
            </p:cNvSpPr>
            <p:nvPr/>
          </p:nvSpPr>
          <p:spPr bwMode="auto">
            <a:xfrm>
              <a:off x="12497579" y="-2715815"/>
              <a:ext cx="9525" cy="90488"/>
            </a:xfrm>
            <a:custGeom>
              <a:avLst/>
              <a:gdLst>
                <a:gd name="T0" fmla="*/ 5 w 7"/>
                <a:gd name="T1" fmla="*/ 0 h 69"/>
                <a:gd name="T2" fmla="*/ 7 w 7"/>
                <a:gd name="T3" fmla="*/ 67 h 69"/>
                <a:gd name="T4" fmla="*/ 1 w 7"/>
                <a:gd name="T5" fmla="*/ 69 h 69"/>
                <a:gd name="T6" fmla="*/ 0 w 7"/>
                <a:gd name="T7" fmla="*/ 2 h 69"/>
                <a:gd name="T8" fmla="*/ 5 w 7"/>
                <a:gd name="T9" fmla="*/ 0 h 69"/>
              </a:gdLst>
              <a:ahLst/>
              <a:cxnLst>
                <a:cxn ang="0">
                  <a:pos x="T0" y="T1"/>
                </a:cxn>
                <a:cxn ang="0">
                  <a:pos x="T2" y="T3"/>
                </a:cxn>
                <a:cxn ang="0">
                  <a:pos x="T4" y="T5"/>
                </a:cxn>
                <a:cxn ang="0">
                  <a:pos x="T6" y="T7"/>
                </a:cxn>
                <a:cxn ang="0">
                  <a:pos x="T8" y="T9"/>
                </a:cxn>
              </a:cxnLst>
              <a:rect l="0" t="0" r="r" b="b"/>
              <a:pathLst>
                <a:path w="7" h="69">
                  <a:moveTo>
                    <a:pt x="5" y="0"/>
                  </a:moveTo>
                  <a:cubicBezTo>
                    <a:pt x="7" y="67"/>
                    <a:pt x="7" y="67"/>
                    <a:pt x="7" y="67"/>
                  </a:cubicBezTo>
                  <a:cubicBezTo>
                    <a:pt x="4" y="68"/>
                    <a:pt x="3" y="69"/>
                    <a:pt x="1" y="69"/>
                  </a:cubicBezTo>
                  <a:cubicBezTo>
                    <a:pt x="0" y="2"/>
                    <a:pt x="0" y="2"/>
                    <a:pt x="0" y="2"/>
                  </a:cubicBezTo>
                  <a:cubicBezTo>
                    <a:pt x="1" y="2"/>
                    <a:pt x="2" y="1"/>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5" name="Freeform 1273"/>
            <p:cNvSpPr>
              <a:spLocks/>
            </p:cNvSpPr>
            <p:nvPr/>
          </p:nvSpPr>
          <p:spPr bwMode="auto">
            <a:xfrm>
              <a:off x="12495991" y="-2712640"/>
              <a:ext cx="3175" cy="87313"/>
            </a:xfrm>
            <a:custGeom>
              <a:avLst/>
              <a:gdLst>
                <a:gd name="T0" fmla="*/ 1 w 2"/>
                <a:gd name="T1" fmla="*/ 0 h 68"/>
                <a:gd name="T2" fmla="*/ 2 w 2"/>
                <a:gd name="T3" fmla="*/ 67 h 68"/>
                <a:gd name="T4" fmla="*/ 2 w 2"/>
                <a:gd name="T5" fmla="*/ 68 h 68"/>
                <a:gd name="T6" fmla="*/ 0 w 2"/>
                <a:gd name="T7" fmla="*/ 1 h 68"/>
                <a:gd name="T8" fmla="*/ 1 w 2"/>
                <a:gd name="T9" fmla="*/ 0 h 68"/>
              </a:gdLst>
              <a:ahLst/>
              <a:cxnLst>
                <a:cxn ang="0">
                  <a:pos x="T0" y="T1"/>
                </a:cxn>
                <a:cxn ang="0">
                  <a:pos x="T2" y="T3"/>
                </a:cxn>
                <a:cxn ang="0">
                  <a:pos x="T4" y="T5"/>
                </a:cxn>
                <a:cxn ang="0">
                  <a:pos x="T6" y="T7"/>
                </a:cxn>
                <a:cxn ang="0">
                  <a:pos x="T8" y="T9"/>
                </a:cxn>
              </a:cxnLst>
              <a:rect l="0" t="0" r="r" b="b"/>
              <a:pathLst>
                <a:path w="2" h="68">
                  <a:moveTo>
                    <a:pt x="1" y="0"/>
                  </a:moveTo>
                  <a:cubicBezTo>
                    <a:pt x="2" y="67"/>
                    <a:pt x="2" y="67"/>
                    <a:pt x="2" y="67"/>
                  </a:cubicBezTo>
                  <a:cubicBezTo>
                    <a:pt x="2" y="68"/>
                    <a:pt x="2" y="68"/>
                    <a:pt x="2" y="68"/>
                  </a:cubicBezTo>
                  <a:cubicBezTo>
                    <a:pt x="0" y="1"/>
                    <a:pt x="0" y="1"/>
                    <a:pt x="0" y="1"/>
                  </a:cubicBezTo>
                  <a:cubicBezTo>
                    <a:pt x="0" y="1"/>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6" name="Freeform 1274"/>
            <p:cNvSpPr>
              <a:spLocks/>
            </p:cNvSpPr>
            <p:nvPr/>
          </p:nvSpPr>
          <p:spPr bwMode="auto">
            <a:xfrm>
              <a:off x="12494404" y="-271264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7" name="Freeform 1275"/>
            <p:cNvSpPr>
              <a:spLocks/>
            </p:cNvSpPr>
            <p:nvPr/>
          </p:nvSpPr>
          <p:spPr bwMode="auto">
            <a:xfrm>
              <a:off x="12494404" y="-271264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8" name="Freeform 1276"/>
            <p:cNvSpPr>
              <a:spLocks/>
            </p:cNvSpPr>
            <p:nvPr/>
          </p:nvSpPr>
          <p:spPr bwMode="auto">
            <a:xfrm>
              <a:off x="12494404" y="-271105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9" name="Freeform 1277"/>
            <p:cNvSpPr>
              <a:spLocks/>
            </p:cNvSpPr>
            <p:nvPr/>
          </p:nvSpPr>
          <p:spPr bwMode="auto">
            <a:xfrm>
              <a:off x="12494404" y="-271105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0" name="Freeform 1278"/>
            <p:cNvSpPr>
              <a:spLocks/>
            </p:cNvSpPr>
            <p:nvPr/>
          </p:nvSpPr>
          <p:spPr bwMode="auto">
            <a:xfrm>
              <a:off x="12494404" y="-2711053"/>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1" name="Freeform 1279"/>
            <p:cNvSpPr>
              <a:spLocks/>
            </p:cNvSpPr>
            <p:nvPr/>
          </p:nvSpPr>
          <p:spPr bwMode="auto">
            <a:xfrm>
              <a:off x="12494404" y="-27094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2" name="Freeform 1280"/>
            <p:cNvSpPr>
              <a:spLocks/>
            </p:cNvSpPr>
            <p:nvPr/>
          </p:nvSpPr>
          <p:spPr bwMode="auto">
            <a:xfrm>
              <a:off x="13683441" y="-2733278"/>
              <a:ext cx="3175" cy="88900"/>
            </a:xfrm>
            <a:custGeom>
              <a:avLst/>
              <a:gdLst>
                <a:gd name="T0" fmla="*/ 0 w 2"/>
                <a:gd name="T1" fmla="*/ 1 h 68"/>
                <a:gd name="T2" fmla="*/ 2 w 2"/>
                <a:gd name="T3" fmla="*/ 68 h 68"/>
                <a:gd name="T4" fmla="*/ 2 w 2"/>
                <a:gd name="T5" fmla="*/ 67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7"/>
                    <a:pt x="2" y="67"/>
                    <a:pt x="2" y="67"/>
                  </a:cubicBezTo>
                  <a:cubicBezTo>
                    <a:pt x="0" y="0"/>
                    <a:pt x="0" y="0"/>
                    <a:pt x="0" y="0"/>
                  </a:cubicBezTo>
                  <a:cubicBezTo>
                    <a:pt x="0" y="0"/>
                    <a:pt x="0" y="0"/>
                    <a:pt x="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3" name="Freeform 1281"/>
            <p:cNvSpPr>
              <a:spLocks/>
            </p:cNvSpPr>
            <p:nvPr/>
          </p:nvSpPr>
          <p:spPr bwMode="auto">
            <a:xfrm>
              <a:off x="13797741" y="-2725340"/>
              <a:ext cx="3175" cy="101600"/>
            </a:xfrm>
            <a:custGeom>
              <a:avLst/>
              <a:gdLst>
                <a:gd name="T0" fmla="*/ 0 w 2"/>
                <a:gd name="T1" fmla="*/ 0 h 64"/>
                <a:gd name="T2" fmla="*/ 2 w 2"/>
                <a:gd name="T3" fmla="*/ 55 h 64"/>
                <a:gd name="T4" fmla="*/ 2 w 2"/>
                <a:gd name="T5" fmla="*/ 64 h 64"/>
                <a:gd name="T6" fmla="*/ 0 w 2"/>
                <a:gd name="T7" fmla="*/ 9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2" y="55"/>
                  </a:lnTo>
                  <a:lnTo>
                    <a:pt x="2" y="64"/>
                  </a:lnTo>
                  <a:lnTo>
                    <a:pt x="0" y="9"/>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4" name="Freeform 1282"/>
            <p:cNvSpPr>
              <a:spLocks/>
            </p:cNvSpPr>
            <p:nvPr/>
          </p:nvSpPr>
          <p:spPr bwMode="auto">
            <a:xfrm>
              <a:off x="11845116" y="-2677715"/>
              <a:ext cx="34925" cy="130175"/>
            </a:xfrm>
            <a:custGeom>
              <a:avLst/>
              <a:gdLst>
                <a:gd name="T0" fmla="*/ 26 w 28"/>
                <a:gd name="T1" fmla="*/ 33 h 100"/>
                <a:gd name="T2" fmla="*/ 28 w 28"/>
                <a:gd name="T3" fmla="*/ 100 h 100"/>
                <a:gd name="T4" fmla="*/ 10 w 28"/>
                <a:gd name="T5" fmla="*/ 83 h 100"/>
                <a:gd name="T6" fmla="*/ 2 w 28"/>
                <a:gd name="T7" fmla="*/ 67 h 100"/>
                <a:gd name="T8" fmla="*/ 0 w 28"/>
                <a:gd name="T9" fmla="*/ 0 h 100"/>
                <a:gd name="T10" fmla="*/ 8 w 28"/>
                <a:gd name="T11" fmla="*/ 16 h 100"/>
                <a:gd name="T12" fmla="*/ 26 w 28"/>
                <a:gd name="T13" fmla="*/ 33 h 100"/>
              </a:gdLst>
              <a:ahLst/>
              <a:cxnLst>
                <a:cxn ang="0">
                  <a:pos x="T0" y="T1"/>
                </a:cxn>
                <a:cxn ang="0">
                  <a:pos x="T2" y="T3"/>
                </a:cxn>
                <a:cxn ang="0">
                  <a:pos x="T4" y="T5"/>
                </a:cxn>
                <a:cxn ang="0">
                  <a:pos x="T6" y="T7"/>
                </a:cxn>
                <a:cxn ang="0">
                  <a:pos x="T8" y="T9"/>
                </a:cxn>
                <a:cxn ang="0">
                  <a:pos x="T10" y="T11"/>
                </a:cxn>
                <a:cxn ang="0">
                  <a:pos x="T12" y="T13"/>
                </a:cxn>
              </a:cxnLst>
              <a:rect l="0" t="0" r="r" b="b"/>
              <a:pathLst>
                <a:path w="28" h="100">
                  <a:moveTo>
                    <a:pt x="26" y="33"/>
                  </a:moveTo>
                  <a:cubicBezTo>
                    <a:pt x="28" y="100"/>
                    <a:pt x="28" y="100"/>
                    <a:pt x="28" y="100"/>
                  </a:cubicBezTo>
                  <a:cubicBezTo>
                    <a:pt x="28" y="95"/>
                    <a:pt x="18" y="86"/>
                    <a:pt x="10" y="83"/>
                  </a:cubicBezTo>
                  <a:cubicBezTo>
                    <a:pt x="4" y="81"/>
                    <a:pt x="2" y="73"/>
                    <a:pt x="2" y="67"/>
                  </a:cubicBezTo>
                  <a:cubicBezTo>
                    <a:pt x="0" y="0"/>
                    <a:pt x="0" y="0"/>
                    <a:pt x="0" y="0"/>
                  </a:cubicBezTo>
                  <a:cubicBezTo>
                    <a:pt x="0" y="6"/>
                    <a:pt x="2" y="13"/>
                    <a:pt x="8" y="16"/>
                  </a:cubicBezTo>
                  <a:cubicBezTo>
                    <a:pt x="16" y="19"/>
                    <a:pt x="26" y="27"/>
                    <a:pt x="26" y="3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5" name="Freeform 1283"/>
            <p:cNvSpPr>
              <a:spLocks/>
            </p:cNvSpPr>
            <p:nvPr/>
          </p:nvSpPr>
          <p:spPr bwMode="auto">
            <a:xfrm>
              <a:off x="13794566" y="-2711053"/>
              <a:ext cx="6350" cy="107950"/>
            </a:xfrm>
            <a:custGeom>
              <a:avLst/>
              <a:gdLst>
                <a:gd name="T0" fmla="*/ 2 w 4"/>
                <a:gd name="T1" fmla="*/ 0 h 68"/>
                <a:gd name="T2" fmla="*/ 4 w 4"/>
                <a:gd name="T3" fmla="*/ 55 h 68"/>
                <a:gd name="T4" fmla="*/ 1 w 4"/>
                <a:gd name="T5" fmla="*/ 68 h 68"/>
                <a:gd name="T6" fmla="*/ 0 w 4"/>
                <a:gd name="T7" fmla="*/ 13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lnTo>
                    <a:pt x="4" y="55"/>
                  </a:lnTo>
                  <a:lnTo>
                    <a:pt x="1" y="68"/>
                  </a:lnTo>
                  <a:lnTo>
                    <a:pt x="0" y="13"/>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6" name="Freeform 1284"/>
            <p:cNvSpPr>
              <a:spLocks/>
            </p:cNvSpPr>
            <p:nvPr/>
          </p:nvSpPr>
          <p:spPr bwMode="auto">
            <a:xfrm>
              <a:off x="12500754" y="-2698353"/>
              <a:ext cx="3175" cy="88900"/>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7" name="Freeform 1285"/>
            <p:cNvSpPr>
              <a:spLocks/>
            </p:cNvSpPr>
            <p:nvPr/>
          </p:nvSpPr>
          <p:spPr bwMode="auto">
            <a:xfrm>
              <a:off x="12500754" y="-2698353"/>
              <a:ext cx="3175" cy="90488"/>
            </a:xfrm>
            <a:custGeom>
              <a:avLst/>
              <a:gdLst>
                <a:gd name="T0" fmla="*/ 1 w 3"/>
                <a:gd name="T1" fmla="*/ 0 h 69"/>
                <a:gd name="T2" fmla="*/ 3 w 3"/>
                <a:gd name="T3" fmla="*/ 68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8"/>
                    <a:pt x="3" y="68"/>
                    <a:pt x="3" y="68"/>
                  </a:cubicBezTo>
                  <a:cubicBezTo>
                    <a:pt x="3" y="68"/>
                    <a:pt x="2" y="69"/>
                    <a:pt x="2" y="69"/>
                  </a:cubicBezTo>
                  <a:cubicBezTo>
                    <a:pt x="0" y="2"/>
                    <a:pt x="0" y="2"/>
                    <a:pt x="0" y="2"/>
                  </a:cubicBezTo>
                  <a:cubicBezTo>
                    <a:pt x="0" y="1"/>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8" name="Freeform 1286"/>
            <p:cNvSpPr>
              <a:spLocks/>
            </p:cNvSpPr>
            <p:nvPr/>
          </p:nvSpPr>
          <p:spPr bwMode="auto">
            <a:xfrm>
              <a:off x="12499166" y="-2695178"/>
              <a:ext cx="3175" cy="92075"/>
            </a:xfrm>
            <a:custGeom>
              <a:avLst/>
              <a:gdLst>
                <a:gd name="T0" fmla="*/ 1 w 3"/>
                <a:gd name="T1" fmla="*/ 0 h 70"/>
                <a:gd name="T2" fmla="*/ 3 w 3"/>
                <a:gd name="T3" fmla="*/ 67 h 70"/>
                <a:gd name="T4" fmla="*/ 2 w 3"/>
                <a:gd name="T5" fmla="*/ 70 h 70"/>
                <a:gd name="T6" fmla="*/ 0 w 3"/>
                <a:gd name="T7" fmla="*/ 2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3" y="68"/>
                    <a:pt x="3" y="69"/>
                    <a:pt x="2" y="70"/>
                  </a:cubicBezTo>
                  <a:cubicBezTo>
                    <a:pt x="0" y="2"/>
                    <a:pt x="0" y="2"/>
                    <a:pt x="0" y="2"/>
                  </a:cubicBezTo>
                  <a:cubicBezTo>
                    <a:pt x="1" y="2"/>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9" name="Freeform 1287"/>
            <p:cNvSpPr>
              <a:spLocks/>
            </p:cNvSpPr>
            <p:nvPr/>
          </p:nvSpPr>
          <p:spPr bwMode="auto">
            <a:xfrm>
              <a:off x="12495991" y="-2692003"/>
              <a:ext cx="4763" cy="93663"/>
            </a:xfrm>
            <a:custGeom>
              <a:avLst/>
              <a:gdLst>
                <a:gd name="T0" fmla="*/ 2 w 4"/>
                <a:gd name="T1" fmla="*/ 0 h 72"/>
                <a:gd name="T2" fmla="*/ 4 w 4"/>
                <a:gd name="T3" fmla="*/ 68 h 72"/>
                <a:gd name="T4" fmla="*/ 2 w 4"/>
                <a:gd name="T5" fmla="*/ 72 h 72"/>
                <a:gd name="T6" fmla="*/ 0 w 4"/>
                <a:gd name="T7" fmla="*/ 5 h 72"/>
                <a:gd name="T8" fmla="*/ 2 w 4"/>
                <a:gd name="T9" fmla="*/ 0 h 72"/>
              </a:gdLst>
              <a:ahLst/>
              <a:cxnLst>
                <a:cxn ang="0">
                  <a:pos x="T0" y="T1"/>
                </a:cxn>
                <a:cxn ang="0">
                  <a:pos x="T2" y="T3"/>
                </a:cxn>
                <a:cxn ang="0">
                  <a:pos x="T4" y="T5"/>
                </a:cxn>
                <a:cxn ang="0">
                  <a:pos x="T6" y="T7"/>
                </a:cxn>
                <a:cxn ang="0">
                  <a:pos x="T8" y="T9"/>
                </a:cxn>
              </a:cxnLst>
              <a:rect l="0" t="0" r="r" b="b"/>
              <a:pathLst>
                <a:path w="4" h="72">
                  <a:moveTo>
                    <a:pt x="2" y="0"/>
                  </a:moveTo>
                  <a:cubicBezTo>
                    <a:pt x="4" y="68"/>
                    <a:pt x="4" y="68"/>
                    <a:pt x="4" y="68"/>
                  </a:cubicBezTo>
                  <a:cubicBezTo>
                    <a:pt x="4" y="69"/>
                    <a:pt x="3" y="71"/>
                    <a:pt x="2" y="72"/>
                  </a:cubicBezTo>
                  <a:cubicBezTo>
                    <a:pt x="0" y="5"/>
                    <a:pt x="0" y="5"/>
                    <a:pt x="0" y="5"/>
                  </a:cubicBezTo>
                  <a:cubicBezTo>
                    <a:pt x="1" y="4"/>
                    <a:pt x="2" y="2"/>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0" name="Freeform 1288"/>
            <p:cNvSpPr>
              <a:spLocks/>
            </p:cNvSpPr>
            <p:nvPr/>
          </p:nvSpPr>
          <p:spPr bwMode="auto">
            <a:xfrm>
              <a:off x="12488054" y="-2685653"/>
              <a:ext cx="11113" cy="100013"/>
            </a:xfrm>
            <a:custGeom>
              <a:avLst/>
              <a:gdLst>
                <a:gd name="T0" fmla="*/ 7 w 9"/>
                <a:gd name="T1" fmla="*/ 0 h 77"/>
                <a:gd name="T2" fmla="*/ 9 w 9"/>
                <a:gd name="T3" fmla="*/ 67 h 77"/>
                <a:gd name="T4" fmla="*/ 6 w 9"/>
                <a:gd name="T5" fmla="*/ 71 h 77"/>
                <a:gd name="T6" fmla="*/ 2 w 9"/>
                <a:gd name="T7" fmla="*/ 77 h 77"/>
                <a:gd name="T8" fmla="*/ 0 w 9"/>
                <a:gd name="T9" fmla="*/ 9 h 77"/>
                <a:gd name="T10" fmla="*/ 4 w 9"/>
                <a:gd name="T11" fmla="*/ 4 h 77"/>
                <a:gd name="T12" fmla="*/ 7 w 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9" h="77">
                  <a:moveTo>
                    <a:pt x="7" y="0"/>
                  </a:moveTo>
                  <a:cubicBezTo>
                    <a:pt x="9" y="67"/>
                    <a:pt x="9" y="67"/>
                    <a:pt x="9" y="67"/>
                  </a:cubicBezTo>
                  <a:cubicBezTo>
                    <a:pt x="8" y="69"/>
                    <a:pt x="7" y="70"/>
                    <a:pt x="6" y="71"/>
                  </a:cubicBezTo>
                  <a:cubicBezTo>
                    <a:pt x="5" y="73"/>
                    <a:pt x="4" y="75"/>
                    <a:pt x="2" y="77"/>
                  </a:cubicBezTo>
                  <a:cubicBezTo>
                    <a:pt x="0" y="9"/>
                    <a:pt x="0" y="9"/>
                    <a:pt x="0" y="9"/>
                  </a:cubicBezTo>
                  <a:cubicBezTo>
                    <a:pt x="2" y="8"/>
                    <a:pt x="3" y="6"/>
                    <a:pt x="4" y="4"/>
                  </a:cubicBezTo>
                  <a:cubicBezTo>
                    <a:pt x="5" y="3"/>
                    <a:pt x="6" y="2"/>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1" name="Freeform 1289"/>
            <p:cNvSpPr>
              <a:spLocks/>
            </p:cNvSpPr>
            <p:nvPr/>
          </p:nvSpPr>
          <p:spPr bwMode="auto">
            <a:xfrm>
              <a:off x="12465829" y="-2674540"/>
              <a:ext cx="23813" cy="112713"/>
            </a:xfrm>
            <a:custGeom>
              <a:avLst/>
              <a:gdLst>
                <a:gd name="T0" fmla="*/ 17 w 19"/>
                <a:gd name="T1" fmla="*/ 0 h 86"/>
                <a:gd name="T2" fmla="*/ 19 w 19"/>
                <a:gd name="T3" fmla="*/ 68 h 86"/>
                <a:gd name="T4" fmla="*/ 2 w 19"/>
                <a:gd name="T5" fmla="*/ 86 h 86"/>
                <a:gd name="T6" fmla="*/ 2 w 19"/>
                <a:gd name="T7" fmla="*/ 86 h 86"/>
                <a:gd name="T8" fmla="*/ 0 w 19"/>
                <a:gd name="T9" fmla="*/ 19 h 86"/>
                <a:gd name="T10" fmla="*/ 0 w 19"/>
                <a:gd name="T11" fmla="*/ 19 h 86"/>
                <a:gd name="T12" fmla="*/ 17 w 19"/>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19" h="86">
                  <a:moveTo>
                    <a:pt x="17" y="0"/>
                  </a:moveTo>
                  <a:cubicBezTo>
                    <a:pt x="19" y="68"/>
                    <a:pt x="19" y="68"/>
                    <a:pt x="19" y="68"/>
                  </a:cubicBezTo>
                  <a:cubicBezTo>
                    <a:pt x="14" y="74"/>
                    <a:pt x="6" y="82"/>
                    <a:pt x="2" y="86"/>
                  </a:cubicBezTo>
                  <a:cubicBezTo>
                    <a:pt x="2" y="86"/>
                    <a:pt x="2" y="86"/>
                    <a:pt x="2" y="86"/>
                  </a:cubicBezTo>
                  <a:cubicBezTo>
                    <a:pt x="0" y="19"/>
                    <a:pt x="0" y="19"/>
                    <a:pt x="0" y="19"/>
                  </a:cubicBezTo>
                  <a:cubicBezTo>
                    <a:pt x="0" y="19"/>
                    <a:pt x="0" y="19"/>
                    <a:pt x="0" y="19"/>
                  </a:cubicBezTo>
                  <a:cubicBezTo>
                    <a:pt x="4" y="15"/>
                    <a:pt x="12" y="7"/>
                    <a:pt x="1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2" name="Freeform 1290"/>
            <p:cNvSpPr>
              <a:spLocks/>
            </p:cNvSpPr>
            <p:nvPr/>
          </p:nvSpPr>
          <p:spPr bwMode="auto">
            <a:xfrm>
              <a:off x="12465829" y="-2649140"/>
              <a:ext cx="3175" cy="88900"/>
            </a:xfrm>
            <a:custGeom>
              <a:avLst/>
              <a:gdLst>
                <a:gd name="T0" fmla="*/ 0 w 2"/>
                <a:gd name="T1" fmla="*/ 0 h 68"/>
                <a:gd name="T2" fmla="*/ 2 w 2"/>
                <a:gd name="T3" fmla="*/ 67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3" name="Freeform 1291"/>
            <p:cNvSpPr>
              <a:spLocks/>
            </p:cNvSpPr>
            <p:nvPr/>
          </p:nvSpPr>
          <p:spPr bwMode="auto">
            <a:xfrm>
              <a:off x="12465829" y="-2649140"/>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4" name="Freeform 1292"/>
            <p:cNvSpPr>
              <a:spLocks/>
            </p:cNvSpPr>
            <p:nvPr/>
          </p:nvSpPr>
          <p:spPr bwMode="auto">
            <a:xfrm>
              <a:off x="12465829" y="-264755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5" name="Freeform 1293"/>
            <p:cNvSpPr>
              <a:spLocks/>
            </p:cNvSpPr>
            <p:nvPr/>
          </p:nvSpPr>
          <p:spPr bwMode="auto">
            <a:xfrm>
              <a:off x="12465829" y="-264755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6" name="Freeform 1294"/>
            <p:cNvSpPr>
              <a:spLocks/>
            </p:cNvSpPr>
            <p:nvPr/>
          </p:nvSpPr>
          <p:spPr bwMode="auto">
            <a:xfrm>
              <a:off x="12465829" y="-264755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7" name="Freeform 1295"/>
            <p:cNvSpPr>
              <a:spLocks/>
            </p:cNvSpPr>
            <p:nvPr/>
          </p:nvSpPr>
          <p:spPr bwMode="auto">
            <a:xfrm>
              <a:off x="11937191" y="-2611040"/>
              <a:ext cx="11113"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7" y="67"/>
                    <a:pt x="5" y="67"/>
                    <a:pt x="2" y="67"/>
                  </a:cubicBezTo>
                  <a:cubicBezTo>
                    <a:pt x="0" y="0"/>
                    <a:pt x="0" y="0"/>
                    <a:pt x="0" y="0"/>
                  </a:cubicBezTo>
                  <a:cubicBezTo>
                    <a:pt x="3" y="0"/>
                    <a:pt x="5"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8" name="Freeform 1296"/>
            <p:cNvSpPr>
              <a:spLocks/>
            </p:cNvSpPr>
            <p:nvPr/>
          </p:nvSpPr>
          <p:spPr bwMode="auto">
            <a:xfrm>
              <a:off x="11892741" y="-2611040"/>
              <a:ext cx="47625" cy="88900"/>
            </a:xfrm>
            <a:custGeom>
              <a:avLst/>
              <a:gdLst>
                <a:gd name="T0" fmla="*/ 36 w 38"/>
                <a:gd name="T1" fmla="*/ 0 h 68"/>
                <a:gd name="T2" fmla="*/ 38 w 38"/>
                <a:gd name="T3" fmla="*/ 67 h 68"/>
                <a:gd name="T4" fmla="*/ 2 w 38"/>
                <a:gd name="T5" fmla="*/ 68 h 68"/>
                <a:gd name="T6" fmla="*/ 0 w 38"/>
                <a:gd name="T7" fmla="*/ 1 h 68"/>
                <a:gd name="T8" fmla="*/ 36 w 38"/>
                <a:gd name="T9" fmla="*/ 0 h 68"/>
              </a:gdLst>
              <a:ahLst/>
              <a:cxnLst>
                <a:cxn ang="0">
                  <a:pos x="T0" y="T1"/>
                </a:cxn>
                <a:cxn ang="0">
                  <a:pos x="T2" y="T3"/>
                </a:cxn>
                <a:cxn ang="0">
                  <a:pos x="T4" y="T5"/>
                </a:cxn>
                <a:cxn ang="0">
                  <a:pos x="T6" y="T7"/>
                </a:cxn>
                <a:cxn ang="0">
                  <a:pos x="T8" y="T9"/>
                </a:cxn>
              </a:cxnLst>
              <a:rect l="0" t="0" r="r" b="b"/>
              <a:pathLst>
                <a:path w="38" h="68">
                  <a:moveTo>
                    <a:pt x="36" y="0"/>
                  </a:moveTo>
                  <a:cubicBezTo>
                    <a:pt x="38" y="67"/>
                    <a:pt x="38" y="67"/>
                    <a:pt x="38" y="67"/>
                  </a:cubicBezTo>
                  <a:cubicBezTo>
                    <a:pt x="31" y="67"/>
                    <a:pt x="18" y="67"/>
                    <a:pt x="2" y="68"/>
                  </a:cubicBezTo>
                  <a:cubicBezTo>
                    <a:pt x="0" y="1"/>
                    <a:pt x="0" y="1"/>
                    <a:pt x="0" y="1"/>
                  </a:cubicBezTo>
                  <a:cubicBezTo>
                    <a:pt x="16" y="0"/>
                    <a:pt x="29" y="0"/>
                    <a:pt x="3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9" name="Freeform 1297"/>
            <p:cNvSpPr>
              <a:spLocks/>
            </p:cNvSpPr>
            <p:nvPr/>
          </p:nvSpPr>
          <p:spPr bwMode="auto">
            <a:xfrm>
              <a:off x="11889566" y="-26094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0" name="Freeform 1298"/>
            <p:cNvSpPr>
              <a:spLocks/>
            </p:cNvSpPr>
            <p:nvPr/>
          </p:nvSpPr>
          <p:spPr bwMode="auto">
            <a:xfrm>
              <a:off x="11886391" y="-26094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1" name="Freeform 1299"/>
            <p:cNvSpPr>
              <a:spLocks/>
            </p:cNvSpPr>
            <p:nvPr/>
          </p:nvSpPr>
          <p:spPr bwMode="auto">
            <a:xfrm>
              <a:off x="11883216" y="-2609453"/>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2" name="Freeform 1300"/>
            <p:cNvSpPr>
              <a:spLocks/>
            </p:cNvSpPr>
            <p:nvPr/>
          </p:nvSpPr>
          <p:spPr bwMode="auto">
            <a:xfrm>
              <a:off x="11881629" y="-2611040"/>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8"/>
                    <a:pt x="2" y="68"/>
                  </a:cubicBezTo>
                  <a:cubicBezTo>
                    <a:pt x="0" y="0"/>
                    <a:pt x="0" y="0"/>
                    <a:pt x="0" y="0"/>
                  </a:cubicBezTo>
                  <a:cubicBezTo>
                    <a:pt x="1" y="1"/>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3" name="Freeform 1301"/>
            <p:cNvSpPr>
              <a:spLocks/>
            </p:cNvSpPr>
            <p:nvPr/>
          </p:nvSpPr>
          <p:spPr bwMode="auto">
            <a:xfrm>
              <a:off x="11880041" y="-2611040"/>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4" name="Freeform 1302"/>
            <p:cNvSpPr>
              <a:spLocks/>
            </p:cNvSpPr>
            <p:nvPr/>
          </p:nvSpPr>
          <p:spPr bwMode="auto">
            <a:xfrm>
              <a:off x="11876866" y="-261104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5" name="Freeform 1303"/>
            <p:cNvSpPr>
              <a:spLocks/>
            </p:cNvSpPr>
            <p:nvPr/>
          </p:nvSpPr>
          <p:spPr bwMode="auto">
            <a:xfrm>
              <a:off x="11870516" y="-2620565"/>
              <a:ext cx="9525" cy="96838"/>
            </a:xfrm>
            <a:custGeom>
              <a:avLst/>
              <a:gdLst>
                <a:gd name="T0" fmla="*/ 6 w 8"/>
                <a:gd name="T1" fmla="*/ 7 h 74"/>
                <a:gd name="T2" fmla="*/ 8 w 8"/>
                <a:gd name="T3" fmla="*/ 74 h 74"/>
                <a:gd name="T4" fmla="*/ 2 w 8"/>
                <a:gd name="T5" fmla="*/ 67 h 74"/>
                <a:gd name="T6" fmla="*/ 0 w 8"/>
                <a:gd name="T7" fmla="*/ 0 h 74"/>
                <a:gd name="T8" fmla="*/ 6 w 8"/>
                <a:gd name="T9" fmla="*/ 7 h 74"/>
              </a:gdLst>
              <a:ahLst/>
              <a:cxnLst>
                <a:cxn ang="0">
                  <a:pos x="T0" y="T1"/>
                </a:cxn>
                <a:cxn ang="0">
                  <a:pos x="T2" y="T3"/>
                </a:cxn>
                <a:cxn ang="0">
                  <a:pos x="T4" y="T5"/>
                </a:cxn>
                <a:cxn ang="0">
                  <a:pos x="T6" y="T7"/>
                </a:cxn>
                <a:cxn ang="0">
                  <a:pos x="T8" y="T9"/>
                </a:cxn>
              </a:cxnLst>
              <a:rect l="0" t="0" r="r" b="b"/>
              <a:pathLst>
                <a:path w="8" h="74">
                  <a:moveTo>
                    <a:pt x="6" y="7"/>
                  </a:moveTo>
                  <a:cubicBezTo>
                    <a:pt x="8" y="74"/>
                    <a:pt x="8" y="74"/>
                    <a:pt x="8" y="74"/>
                  </a:cubicBezTo>
                  <a:cubicBezTo>
                    <a:pt x="4" y="72"/>
                    <a:pt x="2" y="70"/>
                    <a:pt x="2" y="67"/>
                  </a:cubicBezTo>
                  <a:cubicBezTo>
                    <a:pt x="0" y="0"/>
                    <a:pt x="0" y="0"/>
                    <a:pt x="0" y="0"/>
                  </a:cubicBezTo>
                  <a:cubicBezTo>
                    <a:pt x="0" y="3"/>
                    <a:pt x="2" y="5"/>
                    <a:pt x="6"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6" name="Freeform 1304"/>
            <p:cNvSpPr>
              <a:spLocks/>
            </p:cNvSpPr>
            <p:nvPr/>
          </p:nvSpPr>
          <p:spPr bwMode="auto">
            <a:xfrm>
              <a:off x="11959416" y="-2609453"/>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7"/>
                    <a:pt x="2" y="67"/>
                  </a:cubicBezTo>
                  <a:cubicBezTo>
                    <a:pt x="0" y="0"/>
                    <a:pt x="0" y="0"/>
                    <a:pt x="0" y="0"/>
                  </a:cubicBezTo>
                  <a:cubicBezTo>
                    <a:pt x="1" y="0"/>
                    <a:pt x="2" y="0"/>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7" name="Freeform 1305"/>
            <p:cNvSpPr>
              <a:spLocks/>
            </p:cNvSpPr>
            <p:nvPr/>
          </p:nvSpPr>
          <p:spPr bwMode="auto">
            <a:xfrm>
              <a:off x="11954654" y="-2611040"/>
              <a:ext cx="7938" cy="88900"/>
            </a:xfrm>
            <a:custGeom>
              <a:avLst/>
              <a:gdLst>
                <a:gd name="T0" fmla="*/ 4 w 6"/>
                <a:gd name="T1" fmla="*/ 1 h 68"/>
                <a:gd name="T2" fmla="*/ 6 w 6"/>
                <a:gd name="T3" fmla="*/ 68 h 68"/>
                <a:gd name="T4" fmla="*/ 1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7"/>
                    <a:pt x="1" y="67"/>
                  </a:cubicBezTo>
                  <a:cubicBezTo>
                    <a:pt x="0" y="0"/>
                    <a:pt x="0" y="0"/>
                    <a:pt x="0" y="0"/>
                  </a:cubicBezTo>
                  <a:cubicBezTo>
                    <a:pt x="1" y="0"/>
                    <a:pt x="2"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8" name="Freeform 1306"/>
            <p:cNvSpPr>
              <a:spLocks/>
            </p:cNvSpPr>
            <p:nvPr/>
          </p:nvSpPr>
          <p:spPr bwMode="auto">
            <a:xfrm>
              <a:off x="11951479" y="-2611040"/>
              <a:ext cx="4763" cy="87313"/>
            </a:xfrm>
            <a:custGeom>
              <a:avLst/>
              <a:gdLst>
                <a:gd name="T0" fmla="*/ 3 w 4"/>
                <a:gd name="T1" fmla="*/ 0 h 67"/>
                <a:gd name="T2" fmla="*/ 4 w 4"/>
                <a:gd name="T3" fmla="*/ 67 h 67"/>
                <a:gd name="T4" fmla="*/ 2 w 4"/>
                <a:gd name="T5" fmla="*/ 67 h 67"/>
                <a:gd name="T6" fmla="*/ 0 w 4"/>
                <a:gd name="T7" fmla="*/ 0 h 67"/>
                <a:gd name="T8" fmla="*/ 3 w 4"/>
                <a:gd name="T9" fmla="*/ 0 h 67"/>
              </a:gdLst>
              <a:ahLst/>
              <a:cxnLst>
                <a:cxn ang="0">
                  <a:pos x="T0" y="T1"/>
                </a:cxn>
                <a:cxn ang="0">
                  <a:pos x="T2" y="T3"/>
                </a:cxn>
                <a:cxn ang="0">
                  <a:pos x="T4" y="T5"/>
                </a:cxn>
                <a:cxn ang="0">
                  <a:pos x="T6" y="T7"/>
                </a:cxn>
                <a:cxn ang="0">
                  <a:pos x="T8" y="T9"/>
                </a:cxn>
              </a:cxnLst>
              <a:rect l="0" t="0" r="r" b="b"/>
              <a:pathLst>
                <a:path w="4" h="67">
                  <a:moveTo>
                    <a:pt x="3" y="0"/>
                  </a:moveTo>
                  <a:cubicBezTo>
                    <a:pt x="4" y="67"/>
                    <a:pt x="4" y="67"/>
                    <a:pt x="4" y="67"/>
                  </a:cubicBezTo>
                  <a:cubicBezTo>
                    <a:pt x="3"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9" name="Freeform 1307"/>
            <p:cNvSpPr>
              <a:spLocks/>
            </p:cNvSpPr>
            <p:nvPr/>
          </p:nvSpPr>
          <p:spPr bwMode="auto">
            <a:xfrm>
              <a:off x="11948304" y="-261104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0" name="Freeform 1308"/>
            <p:cNvSpPr>
              <a:spLocks/>
            </p:cNvSpPr>
            <p:nvPr/>
          </p:nvSpPr>
          <p:spPr bwMode="auto">
            <a:xfrm>
              <a:off x="11948304"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1" name="Freeform 1309"/>
            <p:cNvSpPr>
              <a:spLocks/>
            </p:cNvSpPr>
            <p:nvPr/>
          </p:nvSpPr>
          <p:spPr bwMode="auto">
            <a:xfrm>
              <a:off x="11946716"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2" name="Freeform 1310"/>
            <p:cNvSpPr>
              <a:spLocks/>
            </p:cNvSpPr>
            <p:nvPr/>
          </p:nvSpPr>
          <p:spPr bwMode="auto">
            <a:xfrm>
              <a:off x="11945129"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3" name="Freeform 1311"/>
            <p:cNvSpPr>
              <a:spLocks/>
            </p:cNvSpPr>
            <p:nvPr/>
          </p:nvSpPr>
          <p:spPr bwMode="auto">
            <a:xfrm>
              <a:off x="11945129" y="-26110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4" name="Freeform 1312"/>
            <p:cNvSpPr>
              <a:spLocks/>
            </p:cNvSpPr>
            <p:nvPr/>
          </p:nvSpPr>
          <p:spPr bwMode="auto">
            <a:xfrm>
              <a:off x="11965766" y="-2609453"/>
              <a:ext cx="3175" cy="96838"/>
            </a:xfrm>
            <a:custGeom>
              <a:avLst/>
              <a:gdLst>
                <a:gd name="T0" fmla="*/ 1 w 3"/>
                <a:gd name="T1" fmla="*/ 7 h 74"/>
                <a:gd name="T2" fmla="*/ 3 w 3"/>
                <a:gd name="T3" fmla="*/ 74 h 74"/>
                <a:gd name="T4" fmla="*/ 2 w 3"/>
                <a:gd name="T5" fmla="*/ 67 h 74"/>
                <a:gd name="T6" fmla="*/ 0 w 3"/>
                <a:gd name="T7" fmla="*/ 0 h 74"/>
                <a:gd name="T8" fmla="*/ 1 w 3"/>
                <a:gd name="T9" fmla="*/ 7 h 74"/>
              </a:gdLst>
              <a:ahLst/>
              <a:cxnLst>
                <a:cxn ang="0">
                  <a:pos x="T0" y="T1"/>
                </a:cxn>
                <a:cxn ang="0">
                  <a:pos x="T2" y="T3"/>
                </a:cxn>
                <a:cxn ang="0">
                  <a:pos x="T4" y="T5"/>
                </a:cxn>
                <a:cxn ang="0">
                  <a:pos x="T6" y="T7"/>
                </a:cxn>
                <a:cxn ang="0">
                  <a:pos x="T8" y="T9"/>
                </a:cxn>
              </a:cxnLst>
              <a:rect l="0" t="0" r="r" b="b"/>
              <a:pathLst>
                <a:path w="3" h="74">
                  <a:moveTo>
                    <a:pt x="1" y="7"/>
                  </a:moveTo>
                  <a:cubicBezTo>
                    <a:pt x="3" y="74"/>
                    <a:pt x="3" y="74"/>
                    <a:pt x="3" y="74"/>
                  </a:cubicBezTo>
                  <a:cubicBezTo>
                    <a:pt x="3" y="71"/>
                    <a:pt x="2" y="69"/>
                    <a:pt x="2" y="67"/>
                  </a:cubicBezTo>
                  <a:cubicBezTo>
                    <a:pt x="0" y="0"/>
                    <a:pt x="0" y="0"/>
                    <a:pt x="0" y="0"/>
                  </a:cubicBezTo>
                  <a:cubicBezTo>
                    <a:pt x="0" y="2"/>
                    <a:pt x="1" y="4"/>
                    <a:pt x="1"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5" name="Freeform 1313"/>
            <p:cNvSpPr>
              <a:spLocks/>
            </p:cNvSpPr>
            <p:nvPr/>
          </p:nvSpPr>
          <p:spPr bwMode="auto">
            <a:xfrm>
              <a:off x="11240279" y="-2557065"/>
              <a:ext cx="7938" cy="100013"/>
            </a:xfrm>
            <a:custGeom>
              <a:avLst/>
              <a:gdLst>
                <a:gd name="T0" fmla="*/ 4 w 6"/>
                <a:gd name="T1" fmla="*/ 9 h 76"/>
                <a:gd name="T2" fmla="*/ 6 w 6"/>
                <a:gd name="T3" fmla="*/ 76 h 76"/>
                <a:gd name="T4" fmla="*/ 3 w 6"/>
                <a:gd name="T5" fmla="*/ 69 h 76"/>
                <a:gd name="T6" fmla="*/ 2 w 6"/>
                <a:gd name="T7" fmla="*/ 67 h 76"/>
                <a:gd name="T8" fmla="*/ 0 w 6"/>
                <a:gd name="T9" fmla="*/ 0 h 76"/>
                <a:gd name="T10" fmla="*/ 1 w 6"/>
                <a:gd name="T11" fmla="*/ 2 h 76"/>
                <a:gd name="T12" fmla="*/ 4 w 6"/>
                <a:gd name="T13" fmla="*/ 9 h 76"/>
              </a:gdLst>
              <a:ahLst/>
              <a:cxnLst>
                <a:cxn ang="0">
                  <a:pos x="T0" y="T1"/>
                </a:cxn>
                <a:cxn ang="0">
                  <a:pos x="T2" y="T3"/>
                </a:cxn>
                <a:cxn ang="0">
                  <a:pos x="T4" y="T5"/>
                </a:cxn>
                <a:cxn ang="0">
                  <a:pos x="T6" y="T7"/>
                </a:cxn>
                <a:cxn ang="0">
                  <a:pos x="T8" y="T9"/>
                </a:cxn>
                <a:cxn ang="0">
                  <a:pos x="T10" y="T11"/>
                </a:cxn>
                <a:cxn ang="0">
                  <a:pos x="T12" y="T13"/>
                </a:cxn>
              </a:cxnLst>
              <a:rect l="0" t="0" r="r" b="b"/>
              <a:pathLst>
                <a:path w="6" h="76">
                  <a:moveTo>
                    <a:pt x="4" y="9"/>
                  </a:moveTo>
                  <a:cubicBezTo>
                    <a:pt x="6" y="76"/>
                    <a:pt x="6" y="76"/>
                    <a:pt x="6" y="76"/>
                  </a:cubicBezTo>
                  <a:cubicBezTo>
                    <a:pt x="6" y="75"/>
                    <a:pt x="5" y="73"/>
                    <a:pt x="3" y="69"/>
                  </a:cubicBezTo>
                  <a:cubicBezTo>
                    <a:pt x="2" y="68"/>
                    <a:pt x="2" y="68"/>
                    <a:pt x="2" y="67"/>
                  </a:cubicBezTo>
                  <a:cubicBezTo>
                    <a:pt x="0" y="0"/>
                    <a:pt x="0" y="0"/>
                    <a:pt x="0" y="0"/>
                  </a:cubicBezTo>
                  <a:cubicBezTo>
                    <a:pt x="0" y="1"/>
                    <a:pt x="1" y="1"/>
                    <a:pt x="1" y="2"/>
                  </a:cubicBezTo>
                  <a:cubicBezTo>
                    <a:pt x="3" y="6"/>
                    <a:pt x="4" y="8"/>
                    <a:pt x="4" y="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6" name="Freeform 1314"/>
            <p:cNvSpPr>
              <a:spLocks/>
            </p:cNvSpPr>
            <p:nvPr/>
          </p:nvSpPr>
          <p:spPr bwMode="auto">
            <a:xfrm>
              <a:off x="12502341" y="-2590403"/>
              <a:ext cx="3175" cy="98425"/>
            </a:xfrm>
            <a:custGeom>
              <a:avLst/>
              <a:gdLst>
                <a:gd name="T0" fmla="*/ 0 w 2"/>
                <a:gd name="T1" fmla="*/ 0 h 76"/>
                <a:gd name="T2" fmla="*/ 2 w 2"/>
                <a:gd name="T3" fmla="*/ 67 h 76"/>
                <a:gd name="T4" fmla="*/ 2 w 2"/>
                <a:gd name="T5" fmla="*/ 76 h 76"/>
                <a:gd name="T6" fmla="*/ 0 w 2"/>
                <a:gd name="T7" fmla="*/ 9 h 76"/>
                <a:gd name="T8" fmla="*/ 0 w 2"/>
                <a:gd name="T9" fmla="*/ 0 h 76"/>
              </a:gdLst>
              <a:ahLst/>
              <a:cxnLst>
                <a:cxn ang="0">
                  <a:pos x="T0" y="T1"/>
                </a:cxn>
                <a:cxn ang="0">
                  <a:pos x="T2" y="T3"/>
                </a:cxn>
                <a:cxn ang="0">
                  <a:pos x="T4" y="T5"/>
                </a:cxn>
                <a:cxn ang="0">
                  <a:pos x="T6" y="T7"/>
                </a:cxn>
                <a:cxn ang="0">
                  <a:pos x="T8" y="T9"/>
                </a:cxn>
              </a:cxnLst>
              <a:rect l="0" t="0" r="r" b="b"/>
              <a:pathLst>
                <a:path w="2" h="76">
                  <a:moveTo>
                    <a:pt x="0" y="0"/>
                  </a:moveTo>
                  <a:cubicBezTo>
                    <a:pt x="2" y="67"/>
                    <a:pt x="2" y="67"/>
                    <a:pt x="2" y="67"/>
                  </a:cubicBezTo>
                  <a:cubicBezTo>
                    <a:pt x="2" y="70"/>
                    <a:pt x="2" y="73"/>
                    <a:pt x="2" y="76"/>
                  </a:cubicBezTo>
                  <a:cubicBezTo>
                    <a:pt x="0" y="9"/>
                    <a:pt x="0" y="9"/>
                    <a:pt x="0" y="9"/>
                  </a:cubicBezTo>
                  <a:cubicBezTo>
                    <a:pt x="0" y="6"/>
                    <a:pt x="0" y="3"/>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7" name="Freeform 1315"/>
            <p:cNvSpPr>
              <a:spLocks/>
            </p:cNvSpPr>
            <p:nvPr/>
          </p:nvSpPr>
          <p:spPr bwMode="auto">
            <a:xfrm>
              <a:off x="13045266" y="-2603103"/>
              <a:ext cx="22225" cy="111125"/>
            </a:xfrm>
            <a:custGeom>
              <a:avLst/>
              <a:gdLst>
                <a:gd name="T0" fmla="*/ 16 w 18"/>
                <a:gd name="T1" fmla="*/ 18 h 85"/>
                <a:gd name="T2" fmla="*/ 18 w 18"/>
                <a:gd name="T3" fmla="*/ 85 h 85"/>
                <a:gd name="T4" fmla="*/ 6 w 18"/>
                <a:gd name="T5" fmla="*/ 72 h 85"/>
                <a:gd name="T6" fmla="*/ 2 w 18"/>
                <a:gd name="T7" fmla="*/ 67 h 85"/>
                <a:gd name="T8" fmla="*/ 0 w 18"/>
                <a:gd name="T9" fmla="*/ 0 h 85"/>
                <a:gd name="T10" fmla="*/ 4 w 18"/>
                <a:gd name="T11" fmla="*/ 5 h 85"/>
                <a:gd name="T12" fmla="*/ 16 w 18"/>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8" h="85">
                  <a:moveTo>
                    <a:pt x="16" y="18"/>
                  </a:moveTo>
                  <a:cubicBezTo>
                    <a:pt x="18" y="85"/>
                    <a:pt x="18" y="85"/>
                    <a:pt x="18" y="85"/>
                  </a:cubicBezTo>
                  <a:cubicBezTo>
                    <a:pt x="18" y="80"/>
                    <a:pt x="11" y="75"/>
                    <a:pt x="6" y="72"/>
                  </a:cubicBezTo>
                  <a:cubicBezTo>
                    <a:pt x="3" y="70"/>
                    <a:pt x="2" y="69"/>
                    <a:pt x="2" y="67"/>
                  </a:cubicBezTo>
                  <a:cubicBezTo>
                    <a:pt x="0" y="0"/>
                    <a:pt x="0" y="0"/>
                    <a:pt x="0" y="0"/>
                  </a:cubicBezTo>
                  <a:cubicBezTo>
                    <a:pt x="0" y="2"/>
                    <a:pt x="1" y="3"/>
                    <a:pt x="4" y="5"/>
                  </a:cubicBezTo>
                  <a:cubicBezTo>
                    <a:pt x="9" y="8"/>
                    <a:pt x="16" y="13"/>
                    <a:pt x="16"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8" name="Freeform 1316"/>
            <p:cNvSpPr>
              <a:spLocks/>
            </p:cNvSpPr>
            <p:nvPr/>
          </p:nvSpPr>
          <p:spPr bwMode="auto">
            <a:xfrm>
              <a:off x="13839016" y="-2595165"/>
              <a:ext cx="4763" cy="101600"/>
            </a:xfrm>
            <a:custGeom>
              <a:avLst/>
              <a:gdLst>
                <a:gd name="T0" fmla="*/ 2 w 3"/>
                <a:gd name="T1" fmla="*/ 0 h 64"/>
                <a:gd name="T2" fmla="*/ 3 w 3"/>
                <a:gd name="T3" fmla="*/ 55 h 64"/>
                <a:gd name="T4" fmla="*/ 2 w 3"/>
                <a:gd name="T5" fmla="*/ 64 h 64"/>
                <a:gd name="T6" fmla="*/ 0 w 3"/>
                <a:gd name="T7" fmla="*/ 9 h 64"/>
                <a:gd name="T8" fmla="*/ 2 w 3"/>
                <a:gd name="T9" fmla="*/ 0 h 64"/>
              </a:gdLst>
              <a:ahLst/>
              <a:cxnLst>
                <a:cxn ang="0">
                  <a:pos x="T0" y="T1"/>
                </a:cxn>
                <a:cxn ang="0">
                  <a:pos x="T2" y="T3"/>
                </a:cxn>
                <a:cxn ang="0">
                  <a:pos x="T4" y="T5"/>
                </a:cxn>
                <a:cxn ang="0">
                  <a:pos x="T6" y="T7"/>
                </a:cxn>
                <a:cxn ang="0">
                  <a:pos x="T8" y="T9"/>
                </a:cxn>
              </a:cxnLst>
              <a:rect l="0" t="0" r="r" b="b"/>
              <a:pathLst>
                <a:path w="3" h="64">
                  <a:moveTo>
                    <a:pt x="2" y="0"/>
                  </a:moveTo>
                  <a:lnTo>
                    <a:pt x="3" y="55"/>
                  </a:lnTo>
                  <a:lnTo>
                    <a:pt x="2" y="64"/>
                  </a:lnTo>
                  <a:lnTo>
                    <a:pt x="0" y="9"/>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9" name="Freeform 1317"/>
            <p:cNvSpPr>
              <a:spLocks/>
            </p:cNvSpPr>
            <p:nvPr/>
          </p:nvSpPr>
          <p:spPr bwMode="auto">
            <a:xfrm>
              <a:off x="11416491" y="-2525315"/>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0" name="Freeform 1318"/>
            <p:cNvSpPr>
              <a:spLocks/>
            </p:cNvSpPr>
            <p:nvPr/>
          </p:nvSpPr>
          <p:spPr bwMode="auto">
            <a:xfrm>
              <a:off x="11416491" y="-2523728"/>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1" name="Freeform 1319"/>
            <p:cNvSpPr>
              <a:spLocks/>
            </p:cNvSpPr>
            <p:nvPr/>
          </p:nvSpPr>
          <p:spPr bwMode="auto">
            <a:xfrm>
              <a:off x="11416491" y="-252214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2" name="Freeform 1320"/>
            <p:cNvSpPr>
              <a:spLocks/>
            </p:cNvSpPr>
            <p:nvPr/>
          </p:nvSpPr>
          <p:spPr bwMode="auto">
            <a:xfrm>
              <a:off x="11414904" y="-2522140"/>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3" name="Freeform 1321"/>
            <p:cNvSpPr>
              <a:spLocks/>
            </p:cNvSpPr>
            <p:nvPr/>
          </p:nvSpPr>
          <p:spPr bwMode="auto">
            <a:xfrm>
              <a:off x="11414904" y="-2520553"/>
              <a:ext cx="3175" cy="88900"/>
            </a:xfrm>
            <a:custGeom>
              <a:avLst/>
              <a:gdLst>
                <a:gd name="T0" fmla="*/ 0 w 2"/>
                <a:gd name="T1" fmla="*/ 0 h 68"/>
                <a:gd name="T2" fmla="*/ 2 w 2"/>
                <a:gd name="T3" fmla="*/ 67 h 68"/>
                <a:gd name="T4" fmla="*/ 2 w 2"/>
                <a:gd name="T5" fmla="*/ 67 h 68"/>
                <a:gd name="T6" fmla="*/ 2 w 2"/>
                <a:gd name="T7" fmla="*/ 68 h 68"/>
                <a:gd name="T8" fmla="*/ 0 w 2"/>
                <a:gd name="T9" fmla="*/ 1 h 68"/>
                <a:gd name="T10" fmla="*/ 0 w 2"/>
                <a:gd name="T11" fmla="*/ 0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7"/>
                    <a:pt x="2" y="67"/>
                    <a:pt x="2" y="67"/>
                  </a:cubicBezTo>
                  <a:cubicBezTo>
                    <a:pt x="2" y="68"/>
                    <a:pt x="2" y="68"/>
                    <a:pt x="2" y="68"/>
                  </a:cubicBezTo>
                  <a:cubicBezTo>
                    <a:pt x="0" y="1"/>
                    <a:pt x="0" y="1"/>
                    <a:pt x="0" y="1"/>
                  </a:cubicBezTo>
                  <a:cubicBezTo>
                    <a:pt x="0" y="1"/>
                    <a:pt x="0" y="1"/>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4" name="Freeform 1322"/>
            <p:cNvSpPr>
              <a:spLocks/>
            </p:cNvSpPr>
            <p:nvPr/>
          </p:nvSpPr>
          <p:spPr bwMode="auto">
            <a:xfrm>
              <a:off x="11413316" y="-2518965"/>
              <a:ext cx="4763" cy="92075"/>
            </a:xfrm>
            <a:custGeom>
              <a:avLst/>
              <a:gdLst>
                <a:gd name="T0" fmla="*/ 2 w 4"/>
                <a:gd name="T1" fmla="*/ 0 h 70"/>
                <a:gd name="T2" fmla="*/ 4 w 4"/>
                <a:gd name="T3" fmla="*/ 67 h 70"/>
                <a:gd name="T4" fmla="*/ 2 w 4"/>
                <a:gd name="T5" fmla="*/ 70 h 70"/>
                <a:gd name="T6" fmla="*/ 0 w 4"/>
                <a:gd name="T7" fmla="*/ 3 h 70"/>
                <a:gd name="T8" fmla="*/ 2 w 4"/>
                <a:gd name="T9" fmla="*/ 0 h 70"/>
              </a:gdLst>
              <a:ahLst/>
              <a:cxnLst>
                <a:cxn ang="0">
                  <a:pos x="T0" y="T1"/>
                </a:cxn>
                <a:cxn ang="0">
                  <a:pos x="T2" y="T3"/>
                </a:cxn>
                <a:cxn ang="0">
                  <a:pos x="T4" y="T5"/>
                </a:cxn>
                <a:cxn ang="0">
                  <a:pos x="T6" y="T7"/>
                </a:cxn>
                <a:cxn ang="0">
                  <a:pos x="T8" y="T9"/>
                </a:cxn>
              </a:cxnLst>
              <a:rect l="0" t="0" r="r" b="b"/>
              <a:pathLst>
                <a:path w="4" h="70">
                  <a:moveTo>
                    <a:pt x="2" y="0"/>
                  </a:moveTo>
                  <a:cubicBezTo>
                    <a:pt x="4" y="67"/>
                    <a:pt x="4" y="67"/>
                    <a:pt x="4" y="67"/>
                  </a:cubicBezTo>
                  <a:cubicBezTo>
                    <a:pt x="3" y="68"/>
                    <a:pt x="2" y="69"/>
                    <a:pt x="2" y="70"/>
                  </a:cubicBezTo>
                  <a:cubicBezTo>
                    <a:pt x="0" y="3"/>
                    <a:pt x="0" y="3"/>
                    <a:pt x="0" y="3"/>
                  </a:cubicBezTo>
                  <a:cubicBezTo>
                    <a:pt x="0" y="2"/>
                    <a:pt x="1" y="1"/>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5" name="Freeform 1323"/>
            <p:cNvSpPr>
              <a:spLocks/>
            </p:cNvSpPr>
            <p:nvPr/>
          </p:nvSpPr>
          <p:spPr bwMode="auto">
            <a:xfrm>
              <a:off x="11411729" y="-2514203"/>
              <a:ext cx="3175" cy="90488"/>
            </a:xfrm>
            <a:custGeom>
              <a:avLst/>
              <a:gdLst>
                <a:gd name="T0" fmla="*/ 1 w 3"/>
                <a:gd name="T1" fmla="*/ 0 h 70"/>
                <a:gd name="T2" fmla="*/ 3 w 3"/>
                <a:gd name="T3" fmla="*/ 67 h 70"/>
                <a:gd name="T4" fmla="*/ 2 w 3"/>
                <a:gd name="T5" fmla="*/ 70 h 70"/>
                <a:gd name="T6" fmla="*/ 0 w 3"/>
                <a:gd name="T7" fmla="*/ 3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2" y="68"/>
                    <a:pt x="2" y="69"/>
                    <a:pt x="2" y="70"/>
                  </a:cubicBezTo>
                  <a:cubicBezTo>
                    <a:pt x="0" y="3"/>
                    <a:pt x="0" y="3"/>
                    <a:pt x="0" y="3"/>
                  </a:cubicBezTo>
                  <a:cubicBezTo>
                    <a:pt x="0" y="2"/>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6" name="Freeform 1324"/>
            <p:cNvSpPr>
              <a:spLocks/>
            </p:cNvSpPr>
            <p:nvPr/>
          </p:nvSpPr>
          <p:spPr bwMode="auto">
            <a:xfrm>
              <a:off x="11410141" y="-2511028"/>
              <a:ext cx="3175"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8"/>
                    <a:pt x="2" y="69"/>
                    <a:pt x="2" y="69"/>
                  </a:cubicBezTo>
                  <a:cubicBezTo>
                    <a:pt x="0" y="2"/>
                    <a:pt x="0" y="2"/>
                    <a:pt x="0" y="2"/>
                  </a:cubicBezTo>
                  <a:cubicBezTo>
                    <a:pt x="0" y="2"/>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7" name="Freeform 1325"/>
            <p:cNvSpPr>
              <a:spLocks/>
            </p:cNvSpPr>
            <p:nvPr/>
          </p:nvSpPr>
          <p:spPr bwMode="auto">
            <a:xfrm>
              <a:off x="11410141" y="-2507853"/>
              <a:ext cx="3175" cy="88900"/>
            </a:xfrm>
            <a:custGeom>
              <a:avLst/>
              <a:gdLst>
                <a:gd name="T0" fmla="*/ 0 w 2"/>
                <a:gd name="T1" fmla="*/ 0 h 69"/>
                <a:gd name="T2" fmla="*/ 2 w 2"/>
                <a:gd name="T3" fmla="*/ 67 h 69"/>
                <a:gd name="T4" fmla="*/ 2 w 2"/>
                <a:gd name="T5" fmla="*/ 69 h 69"/>
                <a:gd name="T6" fmla="*/ 0 w 2"/>
                <a:gd name="T7" fmla="*/ 2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2"/>
                    <a:pt x="0" y="2"/>
                    <a:pt x="0" y="2"/>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8" name="Freeform 1326"/>
            <p:cNvSpPr>
              <a:spLocks/>
            </p:cNvSpPr>
            <p:nvPr/>
          </p:nvSpPr>
          <p:spPr bwMode="auto">
            <a:xfrm>
              <a:off x="13237354" y="-2563415"/>
              <a:ext cx="25400" cy="88900"/>
            </a:xfrm>
            <a:custGeom>
              <a:avLst/>
              <a:gdLst>
                <a:gd name="T0" fmla="*/ 14 w 16"/>
                <a:gd name="T1" fmla="*/ 1 h 56"/>
                <a:gd name="T2" fmla="*/ 16 w 16"/>
                <a:gd name="T3" fmla="*/ 56 h 56"/>
                <a:gd name="T4" fmla="*/ 2 w 16"/>
                <a:gd name="T5" fmla="*/ 55 h 56"/>
                <a:gd name="T6" fmla="*/ 0 w 16"/>
                <a:gd name="T7" fmla="*/ 0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lnTo>
                    <a:pt x="16" y="56"/>
                  </a:lnTo>
                  <a:lnTo>
                    <a:pt x="2" y="55"/>
                  </a:lnTo>
                  <a:lnTo>
                    <a:pt x="0" y="0"/>
                  </a:lnTo>
                  <a:lnTo>
                    <a:pt x="1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9" name="Freeform 1327"/>
            <p:cNvSpPr>
              <a:spLocks/>
            </p:cNvSpPr>
            <p:nvPr/>
          </p:nvSpPr>
          <p:spPr bwMode="auto">
            <a:xfrm>
              <a:off x="13259579" y="-2561828"/>
              <a:ext cx="50800" cy="92075"/>
            </a:xfrm>
            <a:custGeom>
              <a:avLst/>
              <a:gdLst>
                <a:gd name="T0" fmla="*/ 30 w 32"/>
                <a:gd name="T1" fmla="*/ 2 h 58"/>
                <a:gd name="T2" fmla="*/ 32 w 32"/>
                <a:gd name="T3" fmla="*/ 58 h 58"/>
                <a:gd name="T4" fmla="*/ 2 w 32"/>
                <a:gd name="T5" fmla="*/ 55 h 58"/>
                <a:gd name="T6" fmla="*/ 0 w 32"/>
                <a:gd name="T7" fmla="*/ 0 h 58"/>
                <a:gd name="T8" fmla="*/ 30 w 32"/>
                <a:gd name="T9" fmla="*/ 2 h 58"/>
              </a:gdLst>
              <a:ahLst/>
              <a:cxnLst>
                <a:cxn ang="0">
                  <a:pos x="T0" y="T1"/>
                </a:cxn>
                <a:cxn ang="0">
                  <a:pos x="T2" y="T3"/>
                </a:cxn>
                <a:cxn ang="0">
                  <a:pos x="T4" y="T5"/>
                </a:cxn>
                <a:cxn ang="0">
                  <a:pos x="T6" y="T7"/>
                </a:cxn>
                <a:cxn ang="0">
                  <a:pos x="T8" y="T9"/>
                </a:cxn>
              </a:cxnLst>
              <a:rect l="0" t="0" r="r" b="b"/>
              <a:pathLst>
                <a:path w="32" h="58">
                  <a:moveTo>
                    <a:pt x="30" y="2"/>
                  </a:moveTo>
                  <a:lnTo>
                    <a:pt x="32" y="58"/>
                  </a:lnTo>
                  <a:lnTo>
                    <a:pt x="2" y="55"/>
                  </a:lnTo>
                  <a:lnTo>
                    <a:pt x="0" y="0"/>
                  </a:lnTo>
                  <a:lnTo>
                    <a:pt x="30"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0" name="Freeform 1328"/>
            <p:cNvSpPr>
              <a:spLocks/>
            </p:cNvSpPr>
            <p:nvPr/>
          </p:nvSpPr>
          <p:spPr bwMode="auto">
            <a:xfrm>
              <a:off x="11029141" y="-24792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4" y="67"/>
                    <a:pt x="2" y="67"/>
                  </a:cubicBezTo>
                  <a:cubicBezTo>
                    <a:pt x="0" y="0"/>
                    <a:pt x="0" y="0"/>
                    <a:pt x="0" y="0"/>
                  </a:cubicBezTo>
                  <a:cubicBezTo>
                    <a:pt x="2"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1" name="Freeform 1329"/>
            <p:cNvSpPr>
              <a:spLocks/>
            </p:cNvSpPr>
            <p:nvPr/>
          </p:nvSpPr>
          <p:spPr bwMode="auto">
            <a:xfrm>
              <a:off x="11024379" y="-24792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2" name="Freeform 1330"/>
            <p:cNvSpPr>
              <a:spLocks/>
            </p:cNvSpPr>
            <p:nvPr/>
          </p:nvSpPr>
          <p:spPr bwMode="auto">
            <a:xfrm>
              <a:off x="11021204" y="-2480865"/>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0"/>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3" name="Freeform 1331"/>
            <p:cNvSpPr>
              <a:spLocks/>
            </p:cNvSpPr>
            <p:nvPr/>
          </p:nvSpPr>
          <p:spPr bwMode="auto">
            <a:xfrm>
              <a:off x="11018029" y="-2480865"/>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4" name="Freeform 1332"/>
            <p:cNvSpPr>
              <a:spLocks/>
            </p:cNvSpPr>
            <p:nvPr/>
          </p:nvSpPr>
          <p:spPr bwMode="auto">
            <a:xfrm>
              <a:off x="11016441" y="-2482453"/>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8"/>
                    <a:pt x="2" y="67"/>
                  </a:cubicBezTo>
                  <a:cubicBezTo>
                    <a:pt x="0" y="0"/>
                    <a:pt x="0" y="0"/>
                    <a:pt x="0" y="0"/>
                  </a:cubicBezTo>
                  <a:cubicBezTo>
                    <a:pt x="0" y="1"/>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5" name="Freeform 1333"/>
            <p:cNvSpPr>
              <a:spLocks/>
            </p:cNvSpPr>
            <p:nvPr/>
          </p:nvSpPr>
          <p:spPr bwMode="auto">
            <a:xfrm>
              <a:off x="11013266" y="-2482453"/>
              <a:ext cx="4763"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6" name="Freeform 1334"/>
            <p:cNvSpPr>
              <a:spLocks/>
            </p:cNvSpPr>
            <p:nvPr/>
          </p:nvSpPr>
          <p:spPr bwMode="auto">
            <a:xfrm>
              <a:off x="11006916" y="-2488803"/>
              <a:ext cx="7938" cy="93663"/>
            </a:xfrm>
            <a:custGeom>
              <a:avLst/>
              <a:gdLst>
                <a:gd name="T0" fmla="*/ 5 w 7"/>
                <a:gd name="T1" fmla="*/ 5 h 72"/>
                <a:gd name="T2" fmla="*/ 7 w 7"/>
                <a:gd name="T3" fmla="*/ 72 h 72"/>
                <a:gd name="T4" fmla="*/ 2 w 7"/>
                <a:gd name="T5" fmla="*/ 67 h 72"/>
                <a:gd name="T6" fmla="*/ 0 w 7"/>
                <a:gd name="T7" fmla="*/ 0 h 72"/>
                <a:gd name="T8" fmla="*/ 5 w 7"/>
                <a:gd name="T9" fmla="*/ 5 h 72"/>
              </a:gdLst>
              <a:ahLst/>
              <a:cxnLst>
                <a:cxn ang="0">
                  <a:pos x="T0" y="T1"/>
                </a:cxn>
                <a:cxn ang="0">
                  <a:pos x="T2" y="T3"/>
                </a:cxn>
                <a:cxn ang="0">
                  <a:pos x="T4" y="T5"/>
                </a:cxn>
                <a:cxn ang="0">
                  <a:pos x="T6" y="T7"/>
                </a:cxn>
                <a:cxn ang="0">
                  <a:pos x="T8" y="T9"/>
                </a:cxn>
              </a:cxnLst>
              <a:rect l="0" t="0" r="r" b="b"/>
              <a:pathLst>
                <a:path w="7" h="72">
                  <a:moveTo>
                    <a:pt x="5" y="5"/>
                  </a:moveTo>
                  <a:cubicBezTo>
                    <a:pt x="7" y="72"/>
                    <a:pt x="7" y="72"/>
                    <a:pt x="7" y="72"/>
                  </a:cubicBezTo>
                  <a:cubicBezTo>
                    <a:pt x="2" y="70"/>
                    <a:pt x="2" y="67"/>
                    <a:pt x="2" y="67"/>
                  </a:cubicBezTo>
                  <a:cubicBezTo>
                    <a:pt x="0" y="0"/>
                    <a:pt x="0" y="0"/>
                    <a:pt x="0" y="0"/>
                  </a:cubicBezTo>
                  <a:cubicBezTo>
                    <a:pt x="0" y="0"/>
                    <a:pt x="0" y="3"/>
                    <a:pt x="5"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7" name="Freeform 1335"/>
            <p:cNvSpPr>
              <a:spLocks/>
            </p:cNvSpPr>
            <p:nvPr/>
          </p:nvSpPr>
          <p:spPr bwMode="auto">
            <a:xfrm>
              <a:off x="11087879" y="-2477690"/>
              <a:ext cx="19050" cy="109538"/>
            </a:xfrm>
            <a:custGeom>
              <a:avLst/>
              <a:gdLst>
                <a:gd name="T0" fmla="*/ 14 w 16"/>
                <a:gd name="T1" fmla="*/ 18 h 85"/>
                <a:gd name="T2" fmla="*/ 16 w 16"/>
                <a:gd name="T3" fmla="*/ 85 h 85"/>
                <a:gd name="T4" fmla="*/ 5 w 16"/>
                <a:gd name="T5" fmla="*/ 69 h 85"/>
                <a:gd name="T6" fmla="*/ 2 w 16"/>
                <a:gd name="T7" fmla="*/ 67 h 85"/>
                <a:gd name="T8" fmla="*/ 0 w 16"/>
                <a:gd name="T9" fmla="*/ 0 h 85"/>
                <a:gd name="T10" fmla="*/ 3 w 16"/>
                <a:gd name="T11" fmla="*/ 2 h 85"/>
                <a:gd name="T12" fmla="*/ 14 w 16"/>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6" h="85">
                  <a:moveTo>
                    <a:pt x="14" y="18"/>
                  </a:moveTo>
                  <a:cubicBezTo>
                    <a:pt x="16" y="85"/>
                    <a:pt x="16" y="85"/>
                    <a:pt x="16" y="85"/>
                  </a:cubicBezTo>
                  <a:cubicBezTo>
                    <a:pt x="16" y="80"/>
                    <a:pt x="10" y="73"/>
                    <a:pt x="5" y="69"/>
                  </a:cubicBezTo>
                  <a:cubicBezTo>
                    <a:pt x="4" y="68"/>
                    <a:pt x="3" y="67"/>
                    <a:pt x="2" y="67"/>
                  </a:cubicBezTo>
                  <a:cubicBezTo>
                    <a:pt x="0" y="0"/>
                    <a:pt x="0" y="0"/>
                    <a:pt x="0" y="0"/>
                  </a:cubicBezTo>
                  <a:cubicBezTo>
                    <a:pt x="1" y="0"/>
                    <a:pt x="2" y="1"/>
                    <a:pt x="3" y="2"/>
                  </a:cubicBezTo>
                  <a:cubicBezTo>
                    <a:pt x="8" y="6"/>
                    <a:pt x="14" y="13"/>
                    <a:pt x="14"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8" name="Freeform 1336"/>
            <p:cNvSpPr>
              <a:spLocks/>
            </p:cNvSpPr>
            <p:nvPr/>
          </p:nvSpPr>
          <p:spPr bwMode="auto">
            <a:xfrm>
              <a:off x="11084704" y="-2479278"/>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7"/>
                    <a:pt x="2" y="67"/>
                  </a:cubicBezTo>
                  <a:cubicBezTo>
                    <a:pt x="0" y="0"/>
                    <a:pt x="0" y="0"/>
                    <a:pt x="0" y="0"/>
                  </a:cubicBezTo>
                  <a:cubicBezTo>
                    <a:pt x="1" y="0"/>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9" name="Freeform 1337"/>
            <p:cNvSpPr>
              <a:spLocks/>
            </p:cNvSpPr>
            <p:nvPr/>
          </p:nvSpPr>
          <p:spPr bwMode="auto">
            <a:xfrm>
              <a:off x="11083116" y="-24792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0" name="Freeform 1338"/>
            <p:cNvSpPr>
              <a:spLocks/>
            </p:cNvSpPr>
            <p:nvPr/>
          </p:nvSpPr>
          <p:spPr bwMode="auto">
            <a:xfrm>
              <a:off x="11079941" y="-2480865"/>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8"/>
                  </a:cubicBezTo>
                  <a:cubicBezTo>
                    <a:pt x="0" y="0"/>
                    <a:pt x="0" y="0"/>
                    <a:pt x="0" y="0"/>
                  </a:cubicBezTo>
                  <a:cubicBezTo>
                    <a:pt x="1" y="1"/>
                    <a:pt x="2"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1" name="Freeform 1339"/>
            <p:cNvSpPr>
              <a:spLocks/>
            </p:cNvSpPr>
            <p:nvPr/>
          </p:nvSpPr>
          <p:spPr bwMode="auto">
            <a:xfrm>
              <a:off x="11078354" y="-2480865"/>
              <a:ext cx="4763" cy="88900"/>
            </a:xfrm>
            <a:custGeom>
              <a:avLst/>
              <a:gdLst>
                <a:gd name="T0" fmla="*/ 2 w 4"/>
                <a:gd name="T1" fmla="*/ 0 h 68"/>
                <a:gd name="T2" fmla="*/ 4 w 4"/>
                <a:gd name="T3" fmla="*/ 68 h 68"/>
                <a:gd name="T4" fmla="*/ 1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2" y="67"/>
                    <a:pt x="1"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2" name="Freeform 1340"/>
            <p:cNvSpPr>
              <a:spLocks/>
            </p:cNvSpPr>
            <p:nvPr/>
          </p:nvSpPr>
          <p:spPr bwMode="auto">
            <a:xfrm>
              <a:off x="11072004" y="-2480865"/>
              <a:ext cx="6350" cy="87313"/>
            </a:xfrm>
            <a:custGeom>
              <a:avLst/>
              <a:gdLst>
                <a:gd name="T0" fmla="*/ 4 w 5"/>
                <a:gd name="T1" fmla="*/ 0 h 67"/>
                <a:gd name="T2" fmla="*/ 5 w 5"/>
                <a:gd name="T3" fmla="*/ 67 h 67"/>
                <a:gd name="T4" fmla="*/ 2 w 5"/>
                <a:gd name="T5" fmla="*/ 67 h 67"/>
                <a:gd name="T6" fmla="*/ 0 w 5"/>
                <a:gd name="T7" fmla="*/ 0 h 67"/>
                <a:gd name="T8" fmla="*/ 4 w 5"/>
                <a:gd name="T9" fmla="*/ 0 h 67"/>
              </a:gdLst>
              <a:ahLst/>
              <a:cxnLst>
                <a:cxn ang="0">
                  <a:pos x="T0" y="T1"/>
                </a:cxn>
                <a:cxn ang="0">
                  <a:pos x="T2" y="T3"/>
                </a:cxn>
                <a:cxn ang="0">
                  <a:pos x="T4" y="T5"/>
                </a:cxn>
                <a:cxn ang="0">
                  <a:pos x="T6" y="T7"/>
                </a:cxn>
                <a:cxn ang="0">
                  <a:pos x="T8" y="T9"/>
                </a:cxn>
              </a:cxnLst>
              <a:rect l="0" t="0" r="r" b="b"/>
              <a:pathLst>
                <a:path w="5" h="67">
                  <a:moveTo>
                    <a:pt x="4" y="0"/>
                  </a:moveTo>
                  <a:cubicBezTo>
                    <a:pt x="5" y="67"/>
                    <a:pt x="5" y="67"/>
                    <a:pt x="5" y="67"/>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3" name="Freeform 1341"/>
            <p:cNvSpPr>
              <a:spLocks/>
            </p:cNvSpPr>
            <p:nvPr/>
          </p:nvSpPr>
          <p:spPr bwMode="auto">
            <a:xfrm>
              <a:off x="11064066" y="-2480865"/>
              <a:ext cx="11113" cy="87313"/>
            </a:xfrm>
            <a:custGeom>
              <a:avLst/>
              <a:gdLst>
                <a:gd name="T0" fmla="*/ 7 w 9"/>
                <a:gd name="T1" fmla="*/ 0 h 67"/>
                <a:gd name="T2" fmla="*/ 9 w 9"/>
                <a:gd name="T3" fmla="*/ 67 h 67"/>
                <a:gd name="T4" fmla="*/ 4 w 9"/>
                <a:gd name="T5" fmla="*/ 67 h 67"/>
                <a:gd name="T6" fmla="*/ 2 w 9"/>
                <a:gd name="T7" fmla="*/ 67 h 67"/>
                <a:gd name="T8" fmla="*/ 0 w 9"/>
                <a:gd name="T9" fmla="*/ 0 h 67"/>
                <a:gd name="T10" fmla="*/ 2 w 9"/>
                <a:gd name="T11" fmla="*/ 0 h 67"/>
                <a:gd name="T12" fmla="*/ 7 w 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9" h="67">
                  <a:moveTo>
                    <a:pt x="7" y="0"/>
                  </a:moveTo>
                  <a:cubicBezTo>
                    <a:pt x="9" y="67"/>
                    <a:pt x="9" y="67"/>
                    <a:pt x="9" y="67"/>
                  </a:cubicBezTo>
                  <a:cubicBezTo>
                    <a:pt x="7" y="67"/>
                    <a:pt x="6" y="67"/>
                    <a:pt x="4" y="67"/>
                  </a:cubicBezTo>
                  <a:cubicBezTo>
                    <a:pt x="4" y="67"/>
                    <a:pt x="3" y="67"/>
                    <a:pt x="2" y="67"/>
                  </a:cubicBezTo>
                  <a:cubicBezTo>
                    <a:pt x="0" y="0"/>
                    <a:pt x="0" y="0"/>
                    <a:pt x="0" y="0"/>
                  </a:cubicBezTo>
                  <a:cubicBezTo>
                    <a:pt x="1" y="0"/>
                    <a:pt x="2" y="0"/>
                    <a:pt x="2" y="0"/>
                  </a:cubicBezTo>
                  <a:cubicBezTo>
                    <a:pt x="4" y="0"/>
                    <a:pt x="5"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4" name="Freeform 1342"/>
            <p:cNvSpPr>
              <a:spLocks/>
            </p:cNvSpPr>
            <p:nvPr/>
          </p:nvSpPr>
          <p:spPr bwMode="auto">
            <a:xfrm>
              <a:off x="11033904" y="-2480865"/>
              <a:ext cx="31750" cy="88900"/>
            </a:xfrm>
            <a:custGeom>
              <a:avLst/>
              <a:gdLst>
                <a:gd name="T0" fmla="*/ 24 w 26"/>
                <a:gd name="T1" fmla="*/ 0 h 68"/>
                <a:gd name="T2" fmla="*/ 26 w 26"/>
                <a:gd name="T3" fmla="*/ 67 h 68"/>
                <a:gd name="T4" fmla="*/ 2 w 26"/>
                <a:gd name="T5" fmla="*/ 68 h 68"/>
                <a:gd name="T6" fmla="*/ 0 w 26"/>
                <a:gd name="T7" fmla="*/ 1 h 68"/>
                <a:gd name="T8" fmla="*/ 24 w 26"/>
                <a:gd name="T9" fmla="*/ 0 h 68"/>
              </a:gdLst>
              <a:ahLst/>
              <a:cxnLst>
                <a:cxn ang="0">
                  <a:pos x="T0" y="T1"/>
                </a:cxn>
                <a:cxn ang="0">
                  <a:pos x="T2" y="T3"/>
                </a:cxn>
                <a:cxn ang="0">
                  <a:pos x="T4" y="T5"/>
                </a:cxn>
                <a:cxn ang="0">
                  <a:pos x="T6" y="T7"/>
                </a:cxn>
                <a:cxn ang="0">
                  <a:pos x="T8" y="T9"/>
                </a:cxn>
              </a:cxnLst>
              <a:rect l="0" t="0" r="r" b="b"/>
              <a:pathLst>
                <a:path w="26" h="68">
                  <a:moveTo>
                    <a:pt x="24" y="0"/>
                  </a:moveTo>
                  <a:cubicBezTo>
                    <a:pt x="26" y="67"/>
                    <a:pt x="26" y="67"/>
                    <a:pt x="26" y="67"/>
                  </a:cubicBezTo>
                  <a:cubicBezTo>
                    <a:pt x="19" y="67"/>
                    <a:pt x="11" y="68"/>
                    <a:pt x="2" y="68"/>
                  </a:cubicBezTo>
                  <a:cubicBezTo>
                    <a:pt x="0" y="1"/>
                    <a:pt x="0" y="1"/>
                    <a:pt x="0" y="1"/>
                  </a:cubicBezTo>
                  <a:cubicBezTo>
                    <a:pt x="9" y="0"/>
                    <a:pt x="17" y="0"/>
                    <a:pt x="2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5" name="Freeform 1343"/>
            <p:cNvSpPr>
              <a:spLocks/>
            </p:cNvSpPr>
            <p:nvPr/>
          </p:nvSpPr>
          <p:spPr bwMode="auto">
            <a:xfrm>
              <a:off x="11641916" y="-2476103"/>
              <a:ext cx="1588" cy="90488"/>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6" name="Freeform 1344"/>
            <p:cNvSpPr>
              <a:spLocks/>
            </p:cNvSpPr>
            <p:nvPr/>
          </p:nvSpPr>
          <p:spPr bwMode="auto">
            <a:xfrm>
              <a:off x="11640329" y="-2474515"/>
              <a:ext cx="3175" cy="90488"/>
            </a:xfrm>
            <a:custGeom>
              <a:avLst/>
              <a:gdLst>
                <a:gd name="T0" fmla="*/ 1 w 3"/>
                <a:gd name="T1" fmla="*/ 0 h 69"/>
                <a:gd name="T2" fmla="*/ 3 w 3"/>
                <a:gd name="T3" fmla="*/ 68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8"/>
                    <a:pt x="3" y="68"/>
                    <a:pt x="3" y="68"/>
                  </a:cubicBezTo>
                  <a:cubicBezTo>
                    <a:pt x="3" y="68"/>
                    <a:pt x="3" y="68"/>
                    <a:pt x="2" y="69"/>
                  </a:cubicBezTo>
                  <a:cubicBezTo>
                    <a:pt x="0" y="2"/>
                    <a:pt x="0" y="2"/>
                    <a:pt x="0" y="2"/>
                  </a:cubicBezTo>
                  <a:cubicBezTo>
                    <a:pt x="1" y="1"/>
                    <a:pt x="1"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7" name="Freeform 1345"/>
            <p:cNvSpPr>
              <a:spLocks/>
            </p:cNvSpPr>
            <p:nvPr/>
          </p:nvSpPr>
          <p:spPr bwMode="auto">
            <a:xfrm>
              <a:off x="11640329" y="-247134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8" name="Freeform 1346"/>
            <p:cNvSpPr>
              <a:spLocks/>
            </p:cNvSpPr>
            <p:nvPr/>
          </p:nvSpPr>
          <p:spPr bwMode="auto">
            <a:xfrm>
              <a:off x="11638741" y="-2469753"/>
              <a:ext cx="3175"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9" name="Freeform 1347"/>
            <p:cNvSpPr>
              <a:spLocks/>
            </p:cNvSpPr>
            <p:nvPr/>
          </p:nvSpPr>
          <p:spPr bwMode="auto">
            <a:xfrm>
              <a:off x="11638741" y="-2469753"/>
              <a:ext cx="3175"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1"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0" name="Freeform 1348"/>
            <p:cNvSpPr>
              <a:spLocks/>
            </p:cNvSpPr>
            <p:nvPr/>
          </p:nvSpPr>
          <p:spPr bwMode="auto">
            <a:xfrm>
              <a:off x="11637154" y="-2468165"/>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1" name="Freeform 1349"/>
            <p:cNvSpPr>
              <a:spLocks/>
            </p:cNvSpPr>
            <p:nvPr/>
          </p:nvSpPr>
          <p:spPr bwMode="auto">
            <a:xfrm>
              <a:off x="13956491" y="-2544365"/>
              <a:ext cx="3175" cy="103188"/>
            </a:xfrm>
            <a:custGeom>
              <a:avLst/>
              <a:gdLst>
                <a:gd name="T0" fmla="*/ 0 w 2"/>
                <a:gd name="T1" fmla="*/ 0 h 65"/>
                <a:gd name="T2" fmla="*/ 2 w 2"/>
                <a:gd name="T3" fmla="*/ 56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6"/>
                  </a:lnTo>
                  <a:lnTo>
                    <a:pt x="2" y="65"/>
                  </a:lnTo>
                  <a:lnTo>
                    <a:pt x="0" y="1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2" name="Freeform 1350"/>
            <p:cNvSpPr>
              <a:spLocks/>
            </p:cNvSpPr>
            <p:nvPr/>
          </p:nvSpPr>
          <p:spPr bwMode="auto">
            <a:xfrm>
              <a:off x="13946966" y="-2528490"/>
              <a:ext cx="12700" cy="100013"/>
            </a:xfrm>
            <a:custGeom>
              <a:avLst/>
              <a:gdLst>
                <a:gd name="T0" fmla="*/ 6 w 8"/>
                <a:gd name="T1" fmla="*/ 0 h 63"/>
                <a:gd name="T2" fmla="*/ 8 w 8"/>
                <a:gd name="T3" fmla="*/ 55 h 63"/>
                <a:gd name="T4" fmla="*/ 2 w 8"/>
                <a:gd name="T5" fmla="*/ 63 h 63"/>
                <a:gd name="T6" fmla="*/ 0 w 8"/>
                <a:gd name="T7" fmla="*/ 8 h 63"/>
                <a:gd name="T8" fmla="*/ 6 w 8"/>
                <a:gd name="T9" fmla="*/ 0 h 63"/>
              </a:gdLst>
              <a:ahLst/>
              <a:cxnLst>
                <a:cxn ang="0">
                  <a:pos x="T0" y="T1"/>
                </a:cxn>
                <a:cxn ang="0">
                  <a:pos x="T2" y="T3"/>
                </a:cxn>
                <a:cxn ang="0">
                  <a:pos x="T4" y="T5"/>
                </a:cxn>
                <a:cxn ang="0">
                  <a:pos x="T6" y="T7"/>
                </a:cxn>
                <a:cxn ang="0">
                  <a:pos x="T8" y="T9"/>
                </a:cxn>
              </a:cxnLst>
              <a:rect l="0" t="0" r="r" b="b"/>
              <a:pathLst>
                <a:path w="8" h="63">
                  <a:moveTo>
                    <a:pt x="6" y="0"/>
                  </a:moveTo>
                  <a:lnTo>
                    <a:pt x="8" y="55"/>
                  </a:lnTo>
                  <a:lnTo>
                    <a:pt x="2" y="63"/>
                  </a:lnTo>
                  <a:lnTo>
                    <a:pt x="0" y="8"/>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3" name="Freeform 1351"/>
            <p:cNvSpPr>
              <a:spLocks/>
            </p:cNvSpPr>
            <p:nvPr/>
          </p:nvSpPr>
          <p:spPr bwMode="auto">
            <a:xfrm>
              <a:off x="13931091" y="-2515790"/>
              <a:ext cx="19050" cy="93663"/>
            </a:xfrm>
            <a:custGeom>
              <a:avLst/>
              <a:gdLst>
                <a:gd name="T0" fmla="*/ 10 w 12"/>
                <a:gd name="T1" fmla="*/ 0 h 59"/>
                <a:gd name="T2" fmla="*/ 12 w 12"/>
                <a:gd name="T3" fmla="*/ 55 h 59"/>
                <a:gd name="T4" fmla="*/ 2 w 12"/>
                <a:gd name="T5" fmla="*/ 59 h 59"/>
                <a:gd name="T6" fmla="*/ 0 w 12"/>
                <a:gd name="T7" fmla="*/ 4 h 59"/>
                <a:gd name="T8" fmla="*/ 10 w 12"/>
                <a:gd name="T9" fmla="*/ 0 h 59"/>
              </a:gdLst>
              <a:ahLst/>
              <a:cxnLst>
                <a:cxn ang="0">
                  <a:pos x="T0" y="T1"/>
                </a:cxn>
                <a:cxn ang="0">
                  <a:pos x="T2" y="T3"/>
                </a:cxn>
                <a:cxn ang="0">
                  <a:pos x="T4" y="T5"/>
                </a:cxn>
                <a:cxn ang="0">
                  <a:pos x="T6" y="T7"/>
                </a:cxn>
                <a:cxn ang="0">
                  <a:pos x="T8" y="T9"/>
                </a:cxn>
              </a:cxnLst>
              <a:rect l="0" t="0" r="r" b="b"/>
              <a:pathLst>
                <a:path w="12" h="59">
                  <a:moveTo>
                    <a:pt x="10" y="0"/>
                  </a:moveTo>
                  <a:lnTo>
                    <a:pt x="12" y="55"/>
                  </a:lnTo>
                  <a:lnTo>
                    <a:pt x="2" y="59"/>
                  </a:lnTo>
                  <a:lnTo>
                    <a:pt x="0" y="4"/>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4" name="Freeform 1352"/>
            <p:cNvSpPr>
              <a:spLocks/>
            </p:cNvSpPr>
            <p:nvPr/>
          </p:nvSpPr>
          <p:spPr bwMode="auto">
            <a:xfrm>
              <a:off x="13926329" y="-2504678"/>
              <a:ext cx="20638" cy="100013"/>
            </a:xfrm>
            <a:custGeom>
              <a:avLst/>
              <a:gdLst>
                <a:gd name="T0" fmla="*/ 12 w 13"/>
                <a:gd name="T1" fmla="*/ 0 h 63"/>
                <a:gd name="T2" fmla="*/ 13 w 13"/>
                <a:gd name="T3" fmla="*/ 55 h 63"/>
                <a:gd name="T4" fmla="*/ 2 w 13"/>
                <a:gd name="T5" fmla="*/ 63 h 63"/>
                <a:gd name="T6" fmla="*/ 0 w 13"/>
                <a:gd name="T7" fmla="*/ 8 h 63"/>
                <a:gd name="T8" fmla="*/ 12 w 13"/>
                <a:gd name="T9" fmla="*/ 0 h 63"/>
              </a:gdLst>
              <a:ahLst/>
              <a:cxnLst>
                <a:cxn ang="0">
                  <a:pos x="T0" y="T1"/>
                </a:cxn>
                <a:cxn ang="0">
                  <a:pos x="T2" y="T3"/>
                </a:cxn>
                <a:cxn ang="0">
                  <a:pos x="T4" y="T5"/>
                </a:cxn>
                <a:cxn ang="0">
                  <a:pos x="T6" y="T7"/>
                </a:cxn>
                <a:cxn ang="0">
                  <a:pos x="T8" y="T9"/>
                </a:cxn>
              </a:cxnLst>
              <a:rect l="0" t="0" r="r" b="b"/>
              <a:pathLst>
                <a:path w="13" h="63">
                  <a:moveTo>
                    <a:pt x="12" y="0"/>
                  </a:moveTo>
                  <a:lnTo>
                    <a:pt x="13" y="55"/>
                  </a:lnTo>
                  <a:lnTo>
                    <a:pt x="2" y="63"/>
                  </a:lnTo>
                  <a:lnTo>
                    <a:pt x="0" y="8"/>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5" name="Freeform 1353"/>
            <p:cNvSpPr>
              <a:spLocks/>
            </p:cNvSpPr>
            <p:nvPr/>
          </p:nvSpPr>
          <p:spPr bwMode="auto">
            <a:xfrm>
              <a:off x="13908866" y="-2491978"/>
              <a:ext cx="20638" cy="98425"/>
            </a:xfrm>
            <a:custGeom>
              <a:avLst/>
              <a:gdLst>
                <a:gd name="T0" fmla="*/ 11 w 13"/>
                <a:gd name="T1" fmla="*/ 0 h 62"/>
                <a:gd name="T2" fmla="*/ 13 w 13"/>
                <a:gd name="T3" fmla="*/ 55 h 62"/>
                <a:gd name="T4" fmla="*/ 2 w 13"/>
                <a:gd name="T5" fmla="*/ 62 h 62"/>
                <a:gd name="T6" fmla="*/ 0 w 13"/>
                <a:gd name="T7" fmla="*/ 7 h 62"/>
                <a:gd name="T8" fmla="*/ 11 w 13"/>
                <a:gd name="T9" fmla="*/ 0 h 62"/>
              </a:gdLst>
              <a:ahLst/>
              <a:cxnLst>
                <a:cxn ang="0">
                  <a:pos x="T0" y="T1"/>
                </a:cxn>
                <a:cxn ang="0">
                  <a:pos x="T2" y="T3"/>
                </a:cxn>
                <a:cxn ang="0">
                  <a:pos x="T4" y="T5"/>
                </a:cxn>
                <a:cxn ang="0">
                  <a:pos x="T6" y="T7"/>
                </a:cxn>
                <a:cxn ang="0">
                  <a:pos x="T8" y="T9"/>
                </a:cxn>
              </a:cxnLst>
              <a:rect l="0" t="0" r="r" b="b"/>
              <a:pathLst>
                <a:path w="13" h="62">
                  <a:moveTo>
                    <a:pt x="11" y="0"/>
                  </a:moveTo>
                  <a:lnTo>
                    <a:pt x="13" y="55"/>
                  </a:lnTo>
                  <a:lnTo>
                    <a:pt x="2" y="62"/>
                  </a:lnTo>
                  <a:lnTo>
                    <a:pt x="0" y="7"/>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6" name="Freeform 1354"/>
            <p:cNvSpPr>
              <a:spLocks/>
            </p:cNvSpPr>
            <p:nvPr/>
          </p:nvSpPr>
          <p:spPr bwMode="auto">
            <a:xfrm>
              <a:off x="13926329" y="-2480865"/>
              <a:ext cx="7938" cy="98425"/>
            </a:xfrm>
            <a:custGeom>
              <a:avLst/>
              <a:gdLst>
                <a:gd name="T0" fmla="*/ 3 w 5"/>
                <a:gd name="T1" fmla="*/ 0 h 62"/>
                <a:gd name="T2" fmla="*/ 5 w 5"/>
                <a:gd name="T3" fmla="*/ 55 h 62"/>
                <a:gd name="T4" fmla="*/ 2 w 5"/>
                <a:gd name="T5" fmla="*/ 62 h 62"/>
                <a:gd name="T6" fmla="*/ 0 w 5"/>
                <a:gd name="T7" fmla="*/ 7 h 62"/>
                <a:gd name="T8" fmla="*/ 3 w 5"/>
                <a:gd name="T9" fmla="*/ 0 h 62"/>
              </a:gdLst>
              <a:ahLst/>
              <a:cxnLst>
                <a:cxn ang="0">
                  <a:pos x="T0" y="T1"/>
                </a:cxn>
                <a:cxn ang="0">
                  <a:pos x="T2" y="T3"/>
                </a:cxn>
                <a:cxn ang="0">
                  <a:pos x="T4" y="T5"/>
                </a:cxn>
                <a:cxn ang="0">
                  <a:pos x="T6" y="T7"/>
                </a:cxn>
                <a:cxn ang="0">
                  <a:pos x="T8" y="T9"/>
                </a:cxn>
              </a:cxnLst>
              <a:rect l="0" t="0" r="r" b="b"/>
              <a:pathLst>
                <a:path w="5" h="62">
                  <a:moveTo>
                    <a:pt x="3" y="0"/>
                  </a:moveTo>
                  <a:lnTo>
                    <a:pt x="5" y="55"/>
                  </a:lnTo>
                  <a:lnTo>
                    <a:pt x="2" y="62"/>
                  </a:lnTo>
                  <a:lnTo>
                    <a:pt x="0" y="7"/>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7" name="Freeform 1355"/>
            <p:cNvSpPr>
              <a:spLocks/>
            </p:cNvSpPr>
            <p:nvPr/>
          </p:nvSpPr>
          <p:spPr bwMode="auto">
            <a:xfrm>
              <a:off x="13875529" y="-2464990"/>
              <a:ext cx="12700" cy="87313"/>
            </a:xfrm>
            <a:custGeom>
              <a:avLst/>
              <a:gdLst>
                <a:gd name="T0" fmla="*/ 7 w 8"/>
                <a:gd name="T1" fmla="*/ 0 h 55"/>
                <a:gd name="T2" fmla="*/ 8 w 8"/>
                <a:gd name="T3" fmla="*/ 55 h 55"/>
                <a:gd name="T4" fmla="*/ 1 w 8"/>
                <a:gd name="T5" fmla="*/ 55 h 55"/>
                <a:gd name="T6" fmla="*/ 0 w 8"/>
                <a:gd name="T7" fmla="*/ 0 h 55"/>
                <a:gd name="T8" fmla="*/ 7 w 8"/>
                <a:gd name="T9" fmla="*/ 0 h 55"/>
              </a:gdLst>
              <a:ahLst/>
              <a:cxnLst>
                <a:cxn ang="0">
                  <a:pos x="T0" y="T1"/>
                </a:cxn>
                <a:cxn ang="0">
                  <a:pos x="T2" y="T3"/>
                </a:cxn>
                <a:cxn ang="0">
                  <a:pos x="T4" y="T5"/>
                </a:cxn>
                <a:cxn ang="0">
                  <a:pos x="T6" y="T7"/>
                </a:cxn>
                <a:cxn ang="0">
                  <a:pos x="T8" y="T9"/>
                </a:cxn>
              </a:cxnLst>
              <a:rect l="0" t="0" r="r" b="b"/>
              <a:pathLst>
                <a:path w="8" h="55">
                  <a:moveTo>
                    <a:pt x="7" y="0"/>
                  </a:moveTo>
                  <a:lnTo>
                    <a:pt x="8" y="55"/>
                  </a:lnTo>
                  <a:lnTo>
                    <a:pt x="1" y="55"/>
                  </a:lnTo>
                  <a:lnTo>
                    <a:pt x="0" y="0"/>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8" name="Freeform 1356"/>
            <p:cNvSpPr>
              <a:spLocks/>
            </p:cNvSpPr>
            <p:nvPr/>
          </p:nvSpPr>
          <p:spPr bwMode="auto">
            <a:xfrm>
              <a:off x="13886641" y="-2464990"/>
              <a:ext cx="25400" cy="87313"/>
            </a:xfrm>
            <a:custGeom>
              <a:avLst/>
              <a:gdLst>
                <a:gd name="T0" fmla="*/ 15 w 16"/>
                <a:gd name="T1" fmla="*/ 0 h 55"/>
                <a:gd name="T2" fmla="*/ 16 w 16"/>
                <a:gd name="T3" fmla="*/ 55 h 55"/>
                <a:gd name="T4" fmla="*/ 1 w 16"/>
                <a:gd name="T5" fmla="*/ 55 h 55"/>
                <a:gd name="T6" fmla="*/ 0 w 16"/>
                <a:gd name="T7" fmla="*/ 0 h 55"/>
                <a:gd name="T8" fmla="*/ 15 w 16"/>
                <a:gd name="T9" fmla="*/ 0 h 55"/>
              </a:gdLst>
              <a:ahLst/>
              <a:cxnLst>
                <a:cxn ang="0">
                  <a:pos x="T0" y="T1"/>
                </a:cxn>
                <a:cxn ang="0">
                  <a:pos x="T2" y="T3"/>
                </a:cxn>
                <a:cxn ang="0">
                  <a:pos x="T4" y="T5"/>
                </a:cxn>
                <a:cxn ang="0">
                  <a:pos x="T6" y="T7"/>
                </a:cxn>
                <a:cxn ang="0">
                  <a:pos x="T8" y="T9"/>
                </a:cxn>
              </a:cxnLst>
              <a:rect l="0" t="0" r="r" b="b"/>
              <a:pathLst>
                <a:path w="16" h="55">
                  <a:moveTo>
                    <a:pt x="15" y="0"/>
                  </a:moveTo>
                  <a:lnTo>
                    <a:pt x="16" y="55"/>
                  </a:lnTo>
                  <a:lnTo>
                    <a:pt x="1" y="55"/>
                  </a:lnTo>
                  <a:lnTo>
                    <a:pt x="0" y="0"/>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9" name="Freeform 1357"/>
            <p:cNvSpPr>
              <a:spLocks/>
            </p:cNvSpPr>
            <p:nvPr/>
          </p:nvSpPr>
          <p:spPr bwMode="auto">
            <a:xfrm>
              <a:off x="13910454" y="-2469753"/>
              <a:ext cx="19050" cy="92075"/>
            </a:xfrm>
            <a:custGeom>
              <a:avLst/>
              <a:gdLst>
                <a:gd name="T0" fmla="*/ 10 w 12"/>
                <a:gd name="T1" fmla="*/ 0 h 58"/>
                <a:gd name="T2" fmla="*/ 12 w 12"/>
                <a:gd name="T3" fmla="*/ 55 h 58"/>
                <a:gd name="T4" fmla="*/ 1 w 12"/>
                <a:gd name="T5" fmla="*/ 58 h 58"/>
                <a:gd name="T6" fmla="*/ 0 w 12"/>
                <a:gd name="T7" fmla="*/ 3 h 58"/>
                <a:gd name="T8" fmla="*/ 10 w 12"/>
                <a:gd name="T9" fmla="*/ 0 h 58"/>
              </a:gdLst>
              <a:ahLst/>
              <a:cxnLst>
                <a:cxn ang="0">
                  <a:pos x="T0" y="T1"/>
                </a:cxn>
                <a:cxn ang="0">
                  <a:pos x="T2" y="T3"/>
                </a:cxn>
                <a:cxn ang="0">
                  <a:pos x="T4" y="T5"/>
                </a:cxn>
                <a:cxn ang="0">
                  <a:pos x="T6" y="T7"/>
                </a:cxn>
                <a:cxn ang="0">
                  <a:pos x="T8" y="T9"/>
                </a:cxn>
              </a:cxnLst>
              <a:rect l="0" t="0" r="r" b="b"/>
              <a:pathLst>
                <a:path w="12" h="58">
                  <a:moveTo>
                    <a:pt x="10" y="0"/>
                  </a:moveTo>
                  <a:lnTo>
                    <a:pt x="12" y="55"/>
                  </a:lnTo>
                  <a:lnTo>
                    <a:pt x="1" y="58"/>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0" name="Freeform 1358"/>
            <p:cNvSpPr>
              <a:spLocks/>
            </p:cNvSpPr>
            <p:nvPr/>
          </p:nvSpPr>
          <p:spPr bwMode="auto">
            <a:xfrm>
              <a:off x="13866004" y="-2464990"/>
              <a:ext cx="11113" cy="104775"/>
            </a:xfrm>
            <a:custGeom>
              <a:avLst/>
              <a:gdLst>
                <a:gd name="T0" fmla="*/ 6 w 7"/>
                <a:gd name="T1" fmla="*/ 0 h 66"/>
                <a:gd name="T2" fmla="*/ 7 w 7"/>
                <a:gd name="T3" fmla="*/ 55 h 66"/>
                <a:gd name="T4" fmla="*/ 1 w 7"/>
                <a:gd name="T5" fmla="*/ 66 h 66"/>
                <a:gd name="T6" fmla="*/ 0 w 7"/>
                <a:gd name="T7" fmla="*/ 10 h 66"/>
                <a:gd name="T8" fmla="*/ 6 w 7"/>
                <a:gd name="T9" fmla="*/ 0 h 66"/>
              </a:gdLst>
              <a:ahLst/>
              <a:cxnLst>
                <a:cxn ang="0">
                  <a:pos x="T0" y="T1"/>
                </a:cxn>
                <a:cxn ang="0">
                  <a:pos x="T2" y="T3"/>
                </a:cxn>
                <a:cxn ang="0">
                  <a:pos x="T4" y="T5"/>
                </a:cxn>
                <a:cxn ang="0">
                  <a:pos x="T6" y="T7"/>
                </a:cxn>
                <a:cxn ang="0">
                  <a:pos x="T8" y="T9"/>
                </a:cxn>
              </a:cxnLst>
              <a:rect l="0" t="0" r="r" b="b"/>
              <a:pathLst>
                <a:path w="7" h="66">
                  <a:moveTo>
                    <a:pt x="6" y="0"/>
                  </a:moveTo>
                  <a:lnTo>
                    <a:pt x="7" y="55"/>
                  </a:lnTo>
                  <a:lnTo>
                    <a:pt x="1" y="66"/>
                  </a:lnTo>
                  <a:lnTo>
                    <a:pt x="0" y="10"/>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1" name="Freeform 1359"/>
            <p:cNvSpPr>
              <a:spLocks/>
            </p:cNvSpPr>
            <p:nvPr/>
          </p:nvSpPr>
          <p:spPr bwMode="auto">
            <a:xfrm>
              <a:off x="13848541" y="-2449115"/>
              <a:ext cx="19050" cy="100013"/>
            </a:xfrm>
            <a:custGeom>
              <a:avLst/>
              <a:gdLst>
                <a:gd name="T0" fmla="*/ 11 w 12"/>
                <a:gd name="T1" fmla="*/ 0 h 63"/>
                <a:gd name="T2" fmla="*/ 12 w 12"/>
                <a:gd name="T3" fmla="*/ 56 h 63"/>
                <a:gd name="T4" fmla="*/ 2 w 12"/>
                <a:gd name="T5" fmla="*/ 63 h 63"/>
                <a:gd name="T6" fmla="*/ 0 w 12"/>
                <a:gd name="T7" fmla="*/ 8 h 63"/>
                <a:gd name="T8" fmla="*/ 11 w 12"/>
                <a:gd name="T9" fmla="*/ 0 h 63"/>
              </a:gdLst>
              <a:ahLst/>
              <a:cxnLst>
                <a:cxn ang="0">
                  <a:pos x="T0" y="T1"/>
                </a:cxn>
                <a:cxn ang="0">
                  <a:pos x="T2" y="T3"/>
                </a:cxn>
                <a:cxn ang="0">
                  <a:pos x="T4" y="T5"/>
                </a:cxn>
                <a:cxn ang="0">
                  <a:pos x="T6" y="T7"/>
                </a:cxn>
                <a:cxn ang="0">
                  <a:pos x="T8" y="T9"/>
                </a:cxn>
              </a:cxnLst>
              <a:rect l="0" t="0" r="r" b="b"/>
              <a:pathLst>
                <a:path w="12" h="63">
                  <a:moveTo>
                    <a:pt x="11" y="0"/>
                  </a:moveTo>
                  <a:lnTo>
                    <a:pt x="12" y="56"/>
                  </a:lnTo>
                  <a:lnTo>
                    <a:pt x="2" y="63"/>
                  </a:lnTo>
                  <a:lnTo>
                    <a:pt x="0" y="8"/>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2" name="Freeform 1360"/>
            <p:cNvSpPr>
              <a:spLocks/>
            </p:cNvSpPr>
            <p:nvPr/>
          </p:nvSpPr>
          <p:spPr bwMode="auto">
            <a:xfrm>
              <a:off x="13835841" y="-2436415"/>
              <a:ext cx="15875" cy="104775"/>
            </a:xfrm>
            <a:custGeom>
              <a:avLst/>
              <a:gdLst>
                <a:gd name="T0" fmla="*/ 8 w 10"/>
                <a:gd name="T1" fmla="*/ 0 h 66"/>
                <a:gd name="T2" fmla="*/ 10 w 10"/>
                <a:gd name="T3" fmla="*/ 55 h 66"/>
                <a:gd name="T4" fmla="*/ 2 w 10"/>
                <a:gd name="T5" fmla="*/ 66 h 66"/>
                <a:gd name="T6" fmla="*/ 0 w 10"/>
                <a:gd name="T7" fmla="*/ 11 h 66"/>
                <a:gd name="T8" fmla="*/ 8 w 10"/>
                <a:gd name="T9" fmla="*/ 0 h 66"/>
              </a:gdLst>
              <a:ahLst/>
              <a:cxnLst>
                <a:cxn ang="0">
                  <a:pos x="T0" y="T1"/>
                </a:cxn>
                <a:cxn ang="0">
                  <a:pos x="T2" y="T3"/>
                </a:cxn>
                <a:cxn ang="0">
                  <a:pos x="T4" y="T5"/>
                </a:cxn>
                <a:cxn ang="0">
                  <a:pos x="T6" y="T7"/>
                </a:cxn>
                <a:cxn ang="0">
                  <a:pos x="T8" y="T9"/>
                </a:cxn>
              </a:cxnLst>
              <a:rect l="0" t="0" r="r" b="b"/>
              <a:pathLst>
                <a:path w="10" h="66">
                  <a:moveTo>
                    <a:pt x="8" y="0"/>
                  </a:moveTo>
                  <a:lnTo>
                    <a:pt x="10" y="55"/>
                  </a:lnTo>
                  <a:lnTo>
                    <a:pt x="2" y="66"/>
                  </a:lnTo>
                  <a:lnTo>
                    <a:pt x="0" y="1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3" name="Freeform 1361"/>
            <p:cNvSpPr>
              <a:spLocks/>
            </p:cNvSpPr>
            <p:nvPr/>
          </p:nvSpPr>
          <p:spPr bwMode="auto">
            <a:xfrm>
              <a:off x="13834254" y="-2418953"/>
              <a:ext cx="4763" cy="101600"/>
            </a:xfrm>
            <a:custGeom>
              <a:avLst/>
              <a:gdLst>
                <a:gd name="T0" fmla="*/ 1 w 3"/>
                <a:gd name="T1" fmla="*/ 0 h 64"/>
                <a:gd name="T2" fmla="*/ 3 w 3"/>
                <a:gd name="T3" fmla="*/ 55 h 64"/>
                <a:gd name="T4" fmla="*/ 1 w 3"/>
                <a:gd name="T5" fmla="*/ 64 h 64"/>
                <a:gd name="T6" fmla="*/ 0 w 3"/>
                <a:gd name="T7" fmla="*/ 9 h 64"/>
                <a:gd name="T8" fmla="*/ 1 w 3"/>
                <a:gd name="T9" fmla="*/ 0 h 64"/>
              </a:gdLst>
              <a:ahLst/>
              <a:cxnLst>
                <a:cxn ang="0">
                  <a:pos x="T0" y="T1"/>
                </a:cxn>
                <a:cxn ang="0">
                  <a:pos x="T2" y="T3"/>
                </a:cxn>
                <a:cxn ang="0">
                  <a:pos x="T4" y="T5"/>
                </a:cxn>
                <a:cxn ang="0">
                  <a:pos x="T6" y="T7"/>
                </a:cxn>
                <a:cxn ang="0">
                  <a:pos x="T8" y="T9"/>
                </a:cxn>
              </a:cxnLst>
              <a:rect l="0" t="0" r="r" b="b"/>
              <a:pathLst>
                <a:path w="3" h="64">
                  <a:moveTo>
                    <a:pt x="1" y="0"/>
                  </a:moveTo>
                  <a:lnTo>
                    <a:pt x="3" y="55"/>
                  </a:lnTo>
                  <a:lnTo>
                    <a:pt x="1" y="64"/>
                  </a:lnTo>
                  <a:lnTo>
                    <a:pt x="0" y="9"/>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4" name="Freeform 1362"/>
            <p:cNvSpPr>
              <a:spLocks/>
            </p:cNvSpPr>
            <p:nvPr/>
          </p:nvSpPr>
          <p:spPr bwMode="auto">
            <a:xfrm>
              <a:off x="13829491" y="-2404665"/>
              <a:ext cx="6350" cy="96838"/>
            </a:xfrm>
            <a:custGeom>
              <a:avLst/>
              <a:gdLst>
                <a:gd name="T0" fmla="*/ 3 w 4"/>
                <a:gd name="T1" fmla="*/ 0 h 61"/>
                <a:gd name="T2" fmla="*/ 4 w 4"/>
                <a:gd name="T3" fmla="*/ 55 h 61"/>
                <a:gd name="T4" fmla="*/ 1 w 4"/>
                <a:gd name="T5" fmla="*/ 61 h 61"/>
                <a:gd name="T6" fmla="*/ 0 w 4"/>
                <a:gd name="T7" fmla="*/ 6 h 61"/>
                <a:gd name="T8" fmla="*/ 3 w 4"/>
                <a:gd name="T9" fmla="*/ 0 h 61"/>
              </a:gdLst>
              <a:ahLst/>
              <a:cxnLst>
                <a:cxn ang="0">
                  <a:pos x="T0" y="T1"/>
                </a:cxn>
                <a:cxn ang="0">
                  <a:pos x="T2" y="T3"/>
                </a:cxn>
                <a:cxn ang="0">
                  <a:pos x="T4" y="T5"/>
                </a:cxn>
                <a:cxn ang="0">
                  <a:pos x="T6" y="T7"/>
                </a:cxn>
                <a:cxn ang="0">
                  <a:pos x="T8" y="T9"/>
                </a:cxn>
              </a:cxnLst>
              <a:rect l="0" t="0" r="r" b="b"/>
              <a:pathLst>
                <a:path w="4" h="61">
                  <a:moveTo>
                    <a:pt x="3" y="0"/>
                  </a:moveTo>
                  <a:lnTo>
                    <a:pt x="4" y="55"/>
                  </a:lnTo>
                  <a:lnTo>
                    <a:pt x="1" y="61"/>
                  </a:lnTo>
                  <a:lnTo>
                    <a:pt x="0" y="6"/>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5" name="Freeform 1363"/>
            <p:cNvSpPr>
              <a:spLocks/>
            </p:cNvSpPr>
            <p:nvPr/>
          </p:nvSpPr>
          <p:spPr bwMode="auto">
            <a:xfrm>
              <a:off x="13769166" y="-2403078"/>
              <a:ext cx="11113" cy="101600"/>
            </a:xfrm>
            <a:custGeom>
              <a:avLst/>
              <a:gdLst>
                <a:gd name="T0" fmla="*/ 5 w 7"/>
                <a:gd name="T1" fmla="*/ 8 h 64"/>
                <a:gd name="T2" fmla="*/ 7 w 7"/>
                <a:gd name="T3" fmla="*/ 64 h 64"/>
                <a:gd name="T4" fmla="*/ 1 w 7"/>
                <a:gd name="T5" fmla="*/ 55 h 64"/>
                <a:gd name="T6" fmla="*/ 0 w 7"/>
                <a:gd name="T7" fmla="*/ 0 h 64"/>
                <a:gd name="T8" fmla="*/ 5 w 7"/>
                <a:gd name="T9" fmla="*/ 8 h 64"/>
              </a:gdLst>
              <a:ahLst/>
              <a:cxnLst>
                <a:cxn ang="0">
                  <a:pos x="T0" y="T1"/>
                </a:cxn>
                <a:cxn ang="0">
                  <a:pos x="T2" y="T3"/>
                </a:cxn>
                <a:cxn ang="0">
                  <a:pos x="T4" y="T5"/>
                </a:cxn>
                <a:cxn ang="0">
                  <a:pos x="T6" y="T7"/>
                </a:cxn>
                <a:cxn ang="0">
                  <a:pos x="T8" y="T9"/>
                </a:cxn>
              </a:cxnLst>
              <a:rect l="0" t="0" r="r" b="b"/>
              <a:pathLst>
                <a:path w="7" h="64">
                  <a:moveTo>
                    <a:pt x="5" y="8"/>
                  </a:moveTo>
                  <a:lnTo>
                    <a:pt x="7" y="64"/>
                  </a:lnTo>
                  <a:lnTo>
                    <a:pt x="1" y="55"/>
                  </a:lnTo>
                  <a:lnTo>
                    <a:pt x="0" y="0"/>
                  </a:lnTo>
                  <a:lnTo>
                    <a:pt x="5"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6" name="Freeform 1364"/>
            <p:cNvSpPr>
              <a:spLocks/>
            </p:cNvSpPr>
            <p:nvPr/>
          </p:nvSpPr>
          <p:spPr bwMode="auto">
            <a:xfrm>
              <a:off x="13810441" y="-2395140"/>
              <a:ext cx="20638" cy="93663"/>
            </a:xfrm>
            <a:custGeom>
              <a:avLst/>
              <a:gdLst>
                <a:gd name="T0" fmla="*/ 12 w 13"/>
                <a:gd name="T1" fmla="*/ 0 h 59"/>
                <a:gd name="T2" fmla="*/ 13 w 13"/>
                <a:gd name="T3" fmla="*/ 55 h 59"/>
                <a:gd name="T4" fmla="*/ 1 w 13"/>
                <a:gd name="T5" fmla="*/ 59 h 59"/>
                <a:gd name="T6" fmla="*/ 0 w 13"/>
                <a:gd name="T7" fmla="*/ 4 h 59"/>
                <a:gd name="T8" fmla="*/ 12 w 13"/>
                <a:gd name="T9" fmla="*/ 0 h 59"/>
              </a:gdLst>
              <a:ahLst/>
              <a:cxnLst>
                <a:cxn ang="0">
                  <a:pos x="T0" y="T1"/>
                </a:cxn>
                <a:cxn ang="0">
                  <a:pos x="T2" y="T3"/>
                </a:cxn>
                <a:cxn ang="0">
                  <a:pos x="T4" y="T5"/>
                </a:cxn>
                <a:cxn ang="0">
                  <a:pos x="T6" y="T7"/>
                </a:cxn>
                <a:cxn ang="0">
                  <a:pos x="T8" y="T9"/>
                </a:cxn>
              </a:cxnLst>
              <a:rect l="0" t="0" r="r" b="b"/>
              <a:pathLst>
                <a:path w="13" h="59">
                  <a:moveTo>
                    <a:pt x="12" y="0"/>
                  </a:moveTo>
                  <a:lnTo>
                    <a:pt x="13" y="55"/>
                  </a:lnTo>
                  <a:lnTo>
                    <a:pt x="1" y="59"/>
                  </a:lnTo>
                  <a:lnTo>
                    <a:pt x="0" y="4"/>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7" name="Freeform 1365"/>
            <p:cNvSpPr>
              <a:spLocks/>
            </p:cNvSpPr>
            <p:nvPr/>
          </p:nvSpPr>
          <p:spPr bwMode="auto">
            <a:xfrm>
              <a:off x="13777104" y="-2390378"/>
              <a:ext cx="17463" cy="90488"/>
            </a:xfrm>
            <a:custGeom>
              <a:avLst/>
              <a:gdLst>
                <a:gd name="T0" fmla="*/ 10 w 11"/>
                <a:gd name="T1" fmla="*/ 2 h 57"/>
                <a:gd name="T2" fmla="*/ 11 w 11"/>
                <a:gd name="T3" fmla="*/ 57 h 57"/>
                <a:gd name="T4" fmla="*/ 2 w 11"/>
                <a:gd name="T5" fmla="*/ 56 h 57"/>
                <a:gd name="T6" fmla="*/ 0 w 11"/>
                <a:gd name="T7" fmla="*/ 0 h 57"/>
                <a:gd name="T8" fmla="*/ 10 w 11"/>
                <a:gd name="T9" fmla="*/ 2 h 57"/>
              </a:gdLst>
              <a:ahLst/>
              <a:cxnLst>
                <a:cxn ang="0">
                  <a:pos x="T0" y="T1"/>
                </a:cxn>
                <a:cxn ang="0">
                  <a:pos x="T2" y="T3"/>
                </a:cxn>
                <a:cxn ang="0">
                  <a:pos x="T4" y="T5"/>
                </a:cxn>
                <a:cxn ang="0">
                  <a:pos x="T6" y="T7"/>
                </a:cxn>
                <a:cxn ang="0">
                  <a:pos x="T8" y="T9"/>
                </a:cxn>
              </a:cxnLst>
              <a:rect l="0" t="0" r="r" b="b"/>
              <a:pathLst>
                <a:path w="11" h="57">
                  <a:moveTo>
                    <a:pt x="10" y="2"/>
                  </a:moveTo>
                  <a:lnTo>
                    <a:pt x="11" y="57"/>
                  </a:lnTo>
                  <a:lnTo>
                    <a:pt x="2" y="56"/>
                  </a:lnTo>
                  <a:lnTo>
                    <a:pt x="0" y="0"/>
                  </a:lnTo>
                  <a:lnTo>
                    <a:pt x="10"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8" name="Freeform 1366"/>
            <p:cNvSpPr>
              <a:spLocks/>
            </p:cNvSpPr>
            <p:nvPr/>
          </p:nvSpPr>
          <p:spPr bwMode="auto">
            <a:xfrm>
              <a:off x="13792979" y="-2388790"/>
              <a:ext cx="19050" cy="88900"/>
            </a:xfrm>
            <a:custGeom>
              <a:avLst/>
              <a:gdLst>
                <a:gd name="T0" fmla="*/ 11 w 12"/>
                <a:gd name="T1" fmla="*/ 0 h 56"/>
                <a:gd name="T2" fmla="*/ 12 w 12"/>
                <a:gd name="T3" fmla="*/ 55 h 56"/>
                <a:gd name="T4" fmla="*/ 1 w 12"/>
                <a:gd name="T5" fmla="*/ 56 h 56"/>
                <a:gd name="T6" fmla="*/ 0 w 12"/>
                <a:gd name="T7" fmla="*/ 1 h 56"/>
                <a:gd name="T8" fmla="*/ 11 w 12"/>
                <a:gd name="T9" fmla="*/ 0 h 56"/>
              </a:gdLst>
              <a:ahLst/>
              <a:cxnLst>
                <a:cxn ang="0">
                  <a:pos x="T0" y="T1"/>
                </a:cxn>
                <a:cxn ang="0">
                  <a:pos x="T2" y="T3"/>
                </a:cxn>
                <a:cxn ang="0">
                  <a:pos x="T4" y="T5"/>
                </a:cxn>
                <a:cxn ang="0">
                  <a:pos x="T6" y="T7"/>
                </a:cxn>
                <a:cxn ang="0">
                  <a:pos x="T8" y="T9"/>
                </a:cxn>
              </a:cxnLst>
              <a:rect l="0" t="0" r="r" b="b"/>
              <a:pathLst>
                <a:path w="12" h="56">
                  <a:moveTo>
                    <a:pt x="11" y="0"/>
                  </a:moveTo>
                  <a:lnTo>
                    <a:pt x="12" y="55"/>
                  </a:lnTo>
                  <a:lnTo>
                    <a:pt x="1" y="56"/>
                  </a:lnTo>
                  <a:lnTo>
                    <a:pt x="0" y="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9" name="Freeform 1367"/>
            <p:cNvSpPr>
              <a:spLocks/>
            </p:cNvSpPr>
            <p:nvPr/>
          </p:nvSpPr>
          <p:spPr bwMode="auto">
            <a:xfrm>
              <a:off x="13753291" y="-2403078"/>
              <a:ext cx="17463" cy="109538"/>
            </a:xfrm>
            <a:custGeom>
              <a:avLst/>
              <a:gdLst>
                <a:gd name="T0" fmla="*/ 10 w 11"/>
                <a:gd name="T1" fmla="*/ 0 h 69"/>
                <a:gd name="T2" fmla="*/ 11 w 11"/>
                <a:gd name="T3" fmla="*/ 55 h 69"/>
                <a:gd name="T4" fmla="*/ 2 w 11"/>
                <a:gd name="T5" fmla="*/ 69 h 69"/>
                <a:gd name="T6" fmla="*/ 0 w 11"/>
                <a:gd name="T7" fmla="*/ 14 h 69"/>
                <a:gd name="T8" fmla="*/ 10 w 11"/>
                <a:gd name="T9" fmla="*/ 0 h 69"/>
              </a:gdLst>
              <a:ahLst/>
              <a:cxnLst>
                <a:cxn ang="0">
                  <a:pos x="T0" y="T1"/>
                </a:cxn>
                <a:cxn ang="0">
                  <a:pos x="T2" y="T3"/>
                </a:cxn>
                <a:cxn ang="0">
                  <a:pos x="T4" y="T5"/>
                </a:cxn>
                <a:cxn ang="0">
                  <a:pos x="T6" y="T7"/>
                </a:cxn>
                <a:cxn ang="0">
                  <a:pos x="T8" y="T9"/>
                </a:cxn>
              </a:cxnLst>
              <a:rect l="0" t="0" r="r" b="b"/>
              <a:pathLst>
                <a:path w="11" h="69">
                  <a:moveTo>
                    <a:pt x="10" y="0"/>
                  </a:moveTo>
                  <a:lnTo>
                    <a:pt x="11" y="55"/>
                  </a:lnTo>
                  <a:lnTo>
                    <a:pt x="2" y="69"/>
                  </a:lnTo>
                  <a:lnTo>
                    <a:pt x="0" y="14"/>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0" name="Freeform 1368"/>
            <p:cNvSpPr>
              <a:spLocks/>
            </p:cNvSpPr>
            <p:nvPr/>
          </p:nvSpPr>
          <p:spPr bwMode="auto">
            <a:xfrm>
              <a:off x="13735829" y="-2380853"/>
              <a:ext cx="20638" cy="93663"/>
            </a:xfrm>
            <a:custGeom>
              <a:avLst/>
              <a:gdLst>
                <a:gd name="T0" fmla="*/ 11 w 13"/>
                <a:gd name="T1" fmla="*/ 0 h 59"/>
                <a:gd name="T2" fmla="*/ 13 w 13"/>
                <a:gd name="T3" fmla="*/ 55 h 59"/>
                <a:gd name="T4" fmla="*/ 1 w 13"/>
                <a:gd name="T5" fmla="*/ 59 h 59"/>
                <a:gd name="T6" fmla="*/ 0 w 13"/>
                <a:gd name="T7" fmla="*/ 4 h 59"/>
                <a:gd name="T8" fmla="*/ 11 w 13"/>
                <a:gd name="T9" fmla="*/ 0 h 59"/>
              </a:gdLst>
              <a:ahLst/>
              <a:cxnLst>
                <a:cxn ang="0">
                  <a:pos x="T0" y="T1"/>
                </a:cxn>
                <a:cxn ang="0">
                  <a:pos x="T2" y="T3"/>
                </a:cxn>
                <a:cxn ang="0">
                  <a:pos x="T4" y="T5"/>
                </a:cxn>
                <a:cxn ang="0">
                  <a:pos x="T6" y="T7"/>
                </a:cxn>
                <a:cxn ang="0">
                  <a:pos x="T8" y="T9"/>
                </a:cxn>
              </a:cxnLst>
              <a:rect l="0" t="0" r="r" b="b"/>
              <a:pathLst>
                <a:path w="13" h="59">
                  <a:moveTo>
                    <a:pt x="11" y="0"/>
                  </a:moveTo>
                  <a:lnTo>
                    <a:pt x="13" y="55"/>
                  </a:lnTo>
                  <a:lnTo>
                    <a:pt x="1" y="59"/>
                  </a:lnTo>
                  <a:lnTo>
                    <a:pt x="0" y="4"/>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1" name="Freeform 1369"/>
            <p:cNvSpPr>
              <a:spLocks/>
            </p:cNvSpPr>
            <p:nvPr/>
          </p:nvSpPr>
          <p:spPr bwMode="auto">
            <a:xfrm>
              <a:off x="11008504" y="-2360215"/>
              <a:ext cx="50800" cy="155575"/>
            </a:xfrm>
            <a:custGeom>
              <a:avLst/>
              <a:gdLst>
                <a:gd name="T0" fmla="*/ 39 w 41"/>
                <a:gd name="T1" fmla="*/ 52 h 119"/>
                <a:gd name="T2" fmla="*/ 41 w 41"/>
                <a:gd name="T3" fmla="*/ 119 h 119"/>
                <a:gd name="T4" fmla="*/ 40 w 41"/>
                <a:gd name="T5" fmla="*/ 115 h 119"/>
                <a:gd name="T6" fmla="*/ 22 w 41"/>
                <a:gd name="T7" fmla="*/ 92 h 119"/>
                <a:gd name="T8" fmla="*/ 12 w 41"/>
                <a:gd name="T9" fmla="*/ 74 h 119"/>
                <a:gd name="T10" fmla="*/ 2 w 41"/>
                <a:gd name="T11" fmla="*/ 67 h 119"/>
                <a:gd name="T12" fmla="*/ 0 w 41"/>
                <a:gd name="T13" fmla="*/ 0 h 119"/>
                <a:gd name="T14" fmla="*/ 10 w 41"/>
                <a:gd name="T15" fmla="*/ 7 h 119"/>
                <a:gd name="T16" fmla="*/ 20 w 41"/>
                <a:gd name="T17" fmla="*/ 25 h 119"/>
                <a:gd name="T18" fmla="*/ 38 w 41"/>
                <a:gd name="T19" fmla="*/ 48 h 119"/>
                <a:gd name="T20" fmla="*/ 39 w 41"/>
                <a:gd name="T21" fmla="*/ 5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19">
                  <a:moveTo>
                    <a:pt x="39" y="52"/>
                  </a:moveTo>
                  <a:cubicBezTo>
                    <a:pt x="41" y="119"/>
                    <a:pt x="41" y="119"/>
                    <a:pt x="41" y="119"/>
                  </a:cubicBezTo>
                  <a:cubicBezTo>
                    <a:pt x="41" y="118"/>
                    <a:pt x="41" y="116"/>
                    <a:pt x="40" y="115"/>
                  </a:cubicBezTo>
                  <a:cubicBezTo>
                    <a:pt x="36" y="108"/>
                    <a:pt x="30" y="98"/>
                    <a:pt x="22" y="92"/>
                  </a:cubicBezTo>
                  <a:cubicBezTo>
                    <a:pt x="15" y="86"/>
                    <a:pt x="21" y="83"/>
                    <a:pt x="12" y="74"/>
                  </a:cubicBezTo>
                  <a:cubicBezTo>
                    <a:pt x="9" y="70"/>
                    <a:pt x="6" y="69"/>
                    <a:pt x="2" y="67"/>
                  </a:cubicBezTo>
                  <a:cubicBezTo>
                    <a:pt x="0" y="0"/>
                    <a:pt x="0" y="0"/>
                    <a:pt x="0" y="0"/>
                  </a:cubicBezTo>
                  <a:cubicBezTo>
                    <a:pt x="4" y="1"/>
                    <a:pt x="7" y="3"/>
                    <a:pt x="10" y="7"/>
                  </a:cubicBezTo>
                  <a:cubicBezTo>
                    <a:pt x="19" y="16"/>
                    <a:pt x="13" y="19"/>
                    <a:pt x="20" y="25"/>
                  </a:cubicBezTo>
                  <a:cubicBezTo>
                    <a:pt x="28" y="31"/>
                    <a:pt x="34" y="41"/>
                    <a:pt x="38" y="48"/>
                  </a:cubicBezTo>
                  <a:cubicBezTo>
                    <a:pt x="39" y="49"/>
                    <a:pt x="39" y="51"/>
                    <a:pt x="39" y="5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2" name="Freeform 1370"/>
            <p:cNvSpPr>
              <a:spLocks/>
            </p:cNvSpPr>
            <p:nvPr/>
          </p:nvSpPr>
          <p:spPr bwMode="auto">
            <a:xfrm>
              <a:off x="10983104" y="-2368153"/>
              <a:ext cx="28575" cy="96838"/>
            </a:xfrm>
            <a:custGeom>
              <a:avLst/>
              <a:gdLst>
                <a:gd name="T0" fmla="*/ 21 w 23"/>
                <a:gd name="T1" fmla="*/ 6 h 73"/>
                <a:gd name="T2" fmla="*/ 23 w 23"/>
                <a:gd name="T3" fmla="*/ 73 h 73"/>
                <a:gd name="T4" fmla="*/ 2 w 23"/>
                <a:gd name="T5" fmla="*/ 67 h 73"/>
                <a:gd name="T6" fmla="*/ 0 w 23"/>
                <a:gd name="T7" fmla="*/ 0 h 73"/>
                <a:gd name="T8" fmla="*/ 21 w 23"/>
                <a:gd name="T9" fmla="*/ 6 h 73"/>
              </a:gdLst>
              <a:ahLst/>
              <a:cxnLst>
                <a:cxn ang="0">
                  <a:pos x="T0" y="T1"/>
                </a:cxn>
                <a:cxn ang="0">
                  <a:pos x="T2" y="T3"/>
                </a:cxn>
                <a:cxn ang="0">
                  <a:pos x="T4" y="T5"/>
                </a:cxn>
                <a:cxn ang="0">
                  <a:pos x="T6" y="T7"/>
                </a:cxn>
                <a:cxn ang="0">
                  <a:pos x="T8" y="T9"/>
                </a:cxn>
              </a:cxnLst>
              <a:rect l="0" t="0" r="r" b="b"/>
              <a:pathLst>
                <a:path w="23" h="73">
                  <a:moveTo>
                    <a:pt x="21" y="6"/>
                  </a:moveTo>
                  <a:cubicBezTo>
                    <a:pt x="23" y="73"/>
                    <a:pt x="23" y="73"/>
                    <a:pt x="23" y="73"/>
                  </a:cubicBezTo>
                  <a:cubicBezTo>
                    <a:pt x="18" y="71"/>
                    <a:pt x="11" y="70"/>
                    <a:pt x="2" y="67"/>
                  </a:cubicBezTo>
                  <a:cubicBezTo>
                    <a:pt x="0" y="0"/>
                    <a:pt x="0" y="0"/>
                    <a:pt x="0" y="0"/>
                  </a:cubicBezTo>
                  <a:cubicBezTo>
                    <a:pt x="9" y="3"/>
                    <a:pt x="16" y="4"/>
                    <a:pt x="21"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3" name="Freeform 1371"/>
            <p:cNvSpPr>
              <a:spLocks/>
            </p:cNvSpPr>
            <p:nvPr/>
          </p:nvSpPr>
          <p:spPr bwMode="auto">
            <a:xfrm>
              <a:off x="10965641" y="-2384028"/>
              <a:ext cx="19050" cy="104775"/>
            </a:xfrm>
            <a:custGeom>
              <a:avLst/>
              <a:gdLst>
                <a:gd name="T0" fmla="*/ 14 w 16"/>
                <a:gd name="T1" fmla="*/ 13 h 80"/>
                <a:gd name="T2" fmla="*/ 16 w 16"/>
                <a:gd name="T3" fmla="*/ 80 h 80"/>
                <a:gd name="T4" fmla="*/ 11 w 16"/>
                <a:gd name="T5" fmla="*/ 78 h 80"/>
                <a:gd name="T6" fmla="*/ 2 w 16"/>
                <a:gd name="T7" fmla="*/ 68 h 80"/>
                <a:gd name="T8" fmla="*/ 0 w 16"/>
                <a:gd name="T9" fmla="*/ 0 h 80"/>
                <a:gd name="T10" fmla="*/ 9 w 16"/>
                <a:gd name="T11" fmla="*/ 11 h 80"/>
                <a:gd name="T12" fmla="*/ 14 w 16"/>
                <a:gd name="T13" fmla="*/ 13 h 80"/>
              </a:gdLst>
              <a:ahLst/>
              <a:cxnLst>
                <a:cxn ang="0">
                  <a:pos x="T0" y="T1"/>
                </a:cxn>
                <a:cxn ang="0">
                  <a:pos x="T2" y="T3"/>
                </a:cxn>
                <a:cxn ang="0">
                  <a:pos x="T4" y="T5"/>
                </a:cxn>
                <a:cxn ang="0">
                  <a:pos x="T6" y="T7"/>
                </a:cxn>
                <a:cxn ang="0">
                  <a:pos x="T8" y="T9"/>
                </a:cxn>
                <a:cxn ang="0">
                  <a:pos x="T10" y="T11"/>
                </a:cxn>
                <a:cxn ang="0">
                  <a:pos x="T12" y="T13"/>
                </a:cxn>
              </a:cxnLst>
              <a:rect l="0" t="0" r="r" b="b"/>
              <a:pathLst>
                <a:path w="16" h="80">
                  <a:moveTo>
                    <a:pt x="14" y="13"/>
                  </a:moveTo>
                  <a:cubicBezTo>
                    <a:pt x="16" y="80"/>
                    <a:pt x="16" y="80"/>
                    <a:pt x="16" y="80"/>
                  </a:cubicBezTo>
                  <a:cubicBezTo>
                    <a:pt x="15" y="79"/>
                    <a:pt x="13" y="79"/>
                    <a:pt x="11" y="78"/>
                  </a:cubicBezTo>
                  <a:cubicBezTo>
                    <a:pt x="4" y="75"/>
                    <a:pt x="2" y="71"/>
                    <a:pt x="2" y="68"/>
                  </a:cubicBezTo>
                  <a:cubicBezTo>
                    <a:pt x="0" y="0"/>
                    <a:pt x="0" y="0"/>
                    <a:pt x="0" y="0"/>
                  </a:cubicBezTo>
                  <a:cubicBezTo>
                    <a:pt x="0" y="4"/>
                    <a:pt x="2" y="8"/>
                    <a:pt x="9" y="11"/>
                  </a:cubicBezTo>
                  <a:cubicBezTo>
                    <a:pt x="11" y="12"/>
                    <a:pt x="13" y="12"/>
                    <a:pt x="14" y="1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4" name="Freeform 1372"/>
            <p:cNvSpPr>
              <a:spLocks/>
            </p:cNvSpPr>
            <p:nvPr/>
          </p:nvSpPr>
          <p:spPr bwMode="auto">
            <a:xfrm>
              <a:off x="13727891" y="-2374503"/>
              <a:ext cx="9525" cy="92075"/>
            </a:xfrm>
            <a:custGeom>
              <a:avLst/>
              <a:gdLst>
                <a:gd name="T0" fmla="*/ 5 w 6"/>
                <a:gd name="T1" fmla="*/ 0 h 58"/>
                <a:gd name="T2" fmla="*/ 6 w 6"/>
                <a:gd name="T3" fmla="*/ 55 h 58"/>
                <a:gd name="T4" fmla="*/ 1 w 6"/>
                <a:gd name="T5" fmla="*/ 58 h 58"/>
                <a:gd name="T6" fmla="*/ 0 w 6"/>
                <a:gd name="T7" fmla="*/ 3 h 58"/>
                <a:gd name="T8" fmla="*/ 5 w 6"/>
                <a:gd name="T9" fmla="*/ 0 h 58"/>
              </a:gdLst>
              <a:ahLst/>
              <a:cxnLst>
                <a:cxn ang="0">
                  <a:pos x="T0" y="T1"/>
                </a:cxn>
                <a:cxn ang="0">
                  <a:pos x="T2" y="T3"/>
                </a:cxn>
                <a:cxn ang="0">
                  <a:pos x="T4" y="T5"/>
                </a:cxn>
                <a:cxn ang="0">
                  <a:pos x="T6" y="T7"/>
                </a:cxn>
                <a:cxn ang="0">
                  <a:pos x="T8" y="T9"/>
                </a:cxn>
              </a:cxnLst>
              <a:rect l="0" t="0" r="r" b="b"/>
              <a:pathLst>
                <a:path w="6" h="58">
                  <a:moveTo>
                    <a:pt x="5" y="0"/>
                  </a:moveTo>
                  <a:lnTo>
                    <a:pt x="6" y="55"/>
                  </a:lnTo>
                  <a:lnTo>
                    <a:pt x="1" y="58"/>
                  </a:lnTo>
                  <a:lnTo>
                    <a:pt x="0" y="3"/>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5" name="Freeform 1373"/>
            <p:cNvSpPr>
              <a:spLocks/>
            </p:cNvSpPr>
            <p:nvPr/>
          </p:nvSpPr>
          <p:spPr bwMode="auto">
            <a:xfrm>
              <a:off x="14162866" y="-2377678"/>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6" name="Freeform 1374"/>
            <p:cNvSpPr>
              <a:spLocks/>
            </p:cNvSpPr>
            <p:nvPr/>
          </p:nvSpPr>
          <p:spPr bwMode="auto">
            <a:xfrm>
              <a:off x="14153341" y="-2371328"/>
              <a:ext cx="12700" cy="98425"/>
            </a:xfrm>
            <a:custGeom>
              <a:avLst/>
              <a:gdLst>
                <a:gd name="T0" fmla="*/ 6 w 8"/>
                <a:gd name="T1" fmla="*/ 0 h 62"/>
                <a:gd name="T2" fmla="*/ 8 w 8"/>
                <a:gd name="T3" fmla="*/ 55 h 62"/>
                <a:gd name="T4" fmla="*/ 2 w 8"/>
                <a:gd name="T5" fmla="*/ 62 h 62"/>
                <a:gd name="T6" fmla="*/ 0 w 8"/>
                <a:gd name="T7" fmla="*/ 6 h 62"/>
                <a:gd name="T8" fmla="*/ 6 w 8"/>
                <a:gd name="T9" fmla="*/ 0 h 62"/>
              </a:gdLst>
              <a:ahLst/>
              <a:cxnLst>
                <a:cxn ang="0">
                  <a:pos x="T0" y="T1"/>
                </a:cxn>
                <a:cxn ang="0">
                  <a:pos x="T2" y="T3"/>
                </a:cxn>
                <a:cxn ang="0">
                  <a:pos x="T4" y="T5"/>
                </a:cxn>
                <a:cxn ang="0">
                  <a:pos x="T6" y="T7"/>
                </a:cxn>
                <a:cxn ang="0">
                  <a:pos x="T8" y="T9"/>
                </a:cxn>
              </a:cxnLst>
              <a:rect l="0" t="0" r="r" b="b"/>
              <a:pathLst>
                <a:path w="8" h="62">
                  <a:moveTo>
                    <a:pt x="6" y="0"/>
                  </a:moveTo>
                  <a:lnTo>
                    <a:pt x="8" y="55"/>
                  </a:lnTo>
                  <a:lnTo>
                    <a:pt x="2" y="62"/>
                  </a:lnTo>
                  <a:lnTo>
                    <a:pt x="0" y="6"/>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7" name="Freeform 1375"/>
            <p:cNvSpPr>
              <a:spLocks/>
            </p:cNvSpPr>
            <p:nvPr/>
          </p:nvSpPr>
          <p:spPr bwMode="auto">
            <a:xfrm>
              <a:off x="13835841" y="-2360215"/>
              <a:ext cx="23813" cy="95250"/>
            </a:xfrm>
            <a:custGeom>
              <a:avLst/>
              <a:gdLst>
                <a:gd name="T0" fmla="*/ 13 w 15"/>
                <a:gd name="T1" fmla="*/ 5 h 60"/>
                <a:gd name="T2" fmla="*/ 15 w 15"/>
                <a:gd name="T3" fmla="*/ 60 h 60"/>
                <a:gd name="T4" fmla="*/ 2 w 15"/>
                <a:gd name="T5" fmla="*/ 56 h 60"/>
                <a:gd name="T6" fmla="*/ 0 w 15"/>
                <a:gd name="T7" fmla="*/ 0 h 60"/>
                <a:gd name="T8" fmla="*/ 13 w 15"/>
                <a:gd name="T9" fmla="*/ 5 h 60"/>
              </a:gdLst>
              <a:ahLst/>
              <a:cxnLst>
                <a:cxn ang="0">
                  <a:pos x="T0" y="T1"/>
                </a:cxn>
                <a:cxn ang="0">
                  <a:pos x="T2" y="T3"/>
                </a:cxn>
                <a:cxn ang="0">
                  <a:pos x="T4" y="T5"/>
                </a:cxn>
                <a:cxn ang="0">
                  <a:pos x="T6" y="T7"/>
                </a:cxn>
                <a:cxn ang="0">
                  <a:pos x="T8" y="T9"/>
                </a:cxn>
              </a:cxnLst>
              <a:rect l="0" t="0" r="r" b="b"/>
              <a:pathLst>
                <a:path w="15" h="60">
                  <a:moveTo>
                    <a:pt x="13" y="5"/>
                  </a:moveTo>
                  <a:lnTo>
                    <a:pt x="15" y="60"/>
                  </a:lnTo>
                  <a:lnTo>
                    <a:pt x="2" y="56"/>
                  </a:lnTo>
                  <a:lnTo>
                    <a:pt x="0" y="0"/>
                  </a:lnTo>
                  <a:lnTo>
                    <a:pt x="13"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8" name="Freeform 1376"/>
            <p:cNvSpPr>
              <a:spLocks/>
            </p:cNvSpPr>
            <p:nvPr/>
          </p:nvSpPr>
          <p:spPr bwMode="auto">
            <a:xfrm>
              <a:off x="13856479" y="-2352278"/>
              <a:ext cx="6350" cy="92075"/>
            </a:xfrm>
            <a:custGeom>
              <a:avLst/>
              <a:gdLst>
                <a:gd name="T0" fmla="*/ 2 w 4"/>
                <a:gd name="T1" fmla="*/ 3 h 58"/>
                <a:gd name="T2" fmla="*/ 4 w 4"/>
                <a:gd name="T3" fmla="*/ 58 h 58"/>
                <a:gd name="T4" fmla="*/ 2 w 4"/>
                <a:gd name="T5" fmla="*/ 55 h 58"/>
                <a:gd name="T6" fmla="*/ 0 w 4"/>
                <a:gd name="T7" fmla="*/ 0 h 58"/>
                <a:gd name="T8" fmla="*/ 2 w 4"/>
                <a:gd name="T9" fmla="*/ 3 h 58"/>
              </a:gdLst>
              <a:ahLst/>
              <a:cxnLst>
                <a:cxn ang="0">
                  <a:pos x="T0" y="T1"/>
                </a:cxn>
                <a:cxn ang="0">
                  <a:pos x="T2" y="T3"/>
                </a:cxn>
                <a:cxn ang="0">
                  <a:pos x="T4" y="T5"/>
                </a:cxn>
                <a:cxn ang="0">
                  <a:pos x="T6" y="T7"/>
                </a:cxn>
                <a:cxn ang="0">
                  <a:pos x="T8" y="T9"/>
                </a:cxn>
              </a:cxnLst>
              <a:rect l="0" t="0" r="r" b="b"/>
              <a:pathLst>
                <a:path w="4" h="58">
                  <a:moveTo>
                    <a:pt x="2" y="3"/>
                  </a:moveTo>
                  <a:lnTo>
                    <a:pt x="4" y="58"/>
                  </a:lnTo>
                  <a:lnTo>
                    <a:pt x="2" y="55"/>
                  </a:lnTo>
                  <a:lnTo>
                    <a:pt x="0" y="0"/>
                  </a:lnTo>
                  <a:lnTo>
                    <a:pt x="2"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9" name="Freeform 1377"/>
            <p:cNvSpPr>
              <a:spLocks/>
            </p:cNvSpPr>
            <p:nvPr/>
          </p:nvSpPr>
          <p:spPr bwMode="auto">
            <a:xfrm>
              <a:off x="13823141" y="-2352278"/>
              <a:ext cx="3175" cy="96838"/>
            </a:xfrm>
            <a:custGeom>
              <a:avLst/>
              <a:gdLst>
                <a:gd name="T0" fmla="*/ 1 w 2"/>
                <a:gd name="T1" fmla="*/ 6 h 61"/>
                <a:gd name="T2" fmla="*/ 2 w 2"/>
                <a:gd name="T3" fmla="*/ 61 h 61"/>
                <a:gd name="T4" fmla="*/ 1 w 2"/>
                <a:gd name="T5" fmla="*/ 55 h 61"/>
                <a:gd name="T6" fmla="*/ 0 w 2"/>
                <a:gd name="T7" fmla="*/ 0 h 61"/>
                <a:gd name="T8" fmla="*/ 1 w 2"/>
                <a:gd name="T9" fmla="*/ 6 h 61"/>
              </a:gdLst>
              <a:ahLst/>
              <a:cxnLst>
                <a:cxn ang="0">
                  <a:pos x="T0" y="T1"/>
                </a:cxn>
                <a:cxn ang="0">
                  <a:pos x="T2" y="T3"/>
                </a:cxn>
                <a:cxn ang="0">
                  <a:pos x="T4" y="T5"/>
                </a:cxn>
                <a:cxn ang="0">
                  <a:pos x="T6" y="T7"/>
                </a:cxn>
                <a:cxn ang="0">
                  <a:pos x="T8" y="T9"/>
                </a:cxn>
              </a:cxnLst>
              <a:rect l="0" t="0" r="r" b="b"/>
              <a:pathLst>
                <a:path w="2" h="61">
                  <a:moveTo>
                    <a:pt x="1" y="6"/>
                  </a:moveTo>
                  <a:lnTo>
                    <a:pt x="2" y="61"/>
                  </a:lnTo>
                  <a:lnTo>
                    <a:pt x="1" y="55"/>
                  </a:lnTo>
                  <a:lnTo>
                    <a:pt x="0" y="0"/>
                  </a:lnTo>
                  <a:lnTo>
                    <a:pt x="1"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0" name="Freeform 1378"/>
            <p:cNvSpPr>
              <a:spLocks/>
            </p:cNvSpPr>
            <p:nvPr/>
          </p:nvSpPr>
          <p:spPr bwMode="auto">
            <a:xfrm>
              <a:off x="13739004" y="-2349103"/>
              <a:ext cx="14288" cy="103188"/>
            </a:xfrm>
            <a:custGeom>
              <a:avLst/>
              <a:gdLst>
                <a:gd name="T0" fmla="*/ 8 w 9"/>
                <a:gd name="T1" fmla="*/ 0 h 65"/>
                <a:gd name="T2" fmla="*/ 9 w 9"/>
                <a:gd name="T3" fmla="*/ 55 h 65"/>
                <a:gd name="T4" fmla="*/ 2 w 9"/>
                <a:gd name="T5" fmla="*/ 65 h 65"/>
                <a:gd name="T6" fmla="*/ 0 w 9"/>
                <a:gd name="T7" fmla="*/ 10 h 65"/>
                <a:gd name="T8" fmla="*/ 8 w 9"/>
                <a:gd name="T9" fmla="*/ 0 h 65"/>
              </a:gdLst>
              <a:ahLst/>
              <a:cxnLst>
                <a:cxn ang="0">
                  <a:pos x="T0" y="T1"/>
                </a:cxn>
                <a:cxn ang="0">
                  <a:pos x="T2" y="T3"/>
                </a:cxn>
                <a:cxn ang="0">
                  <a:pos x="T4" y="T5"/>
                </a:cxn>
                <a:cxn ang="0">
                  <a:pos x="T6" y="T7"/>
                </a:cxn>
                <a:cxn ang="0">
                  <a:pos x="T8" y="T9"/>
                </a:cxn>
              </a:cxnLst>
              <a:rect l="0" t="0" r="r" b="b"/>
              <a:pathLst>
                <a:path w="9" h="65">
                  <a:moveTo>
                    <a:pt x="8" y="0"/>
                  </a:moveTo>
                  <a:lnTo>
                    <a:pt x="9" y="55"/>
                  </a:lnTo>
                  <a:lnTo>
                    <a:pt x="2" y="65"/>
                  </a:lnTo>
                  <a:lnTo>
                    <a:pt x="0" y="1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1" name="Freeform 1379"/>
            <p:cNvSpPr>
              <a:spLocks/>
            </p:cNvSpPr>
            <p:nvPr/>
          </p:nvSpPr>
          <p:spPr bwMode="auto">
            <a:xfrm>
              <a:off x="14142229" y="-2361803"/>
              <a:ext cx="14288" cy="111125"/>
            </a:xfrm>
            <a:custGeom>
              <a:avLst/>
              <a:gdLst>
                <a:gd name="T0" fmla="*/ 7 w 9"/>
                <a:gd name="T1" fmla="*/ 0 h 70"/>
                <a:gd name="T2" fmla="*/ 9 w 9"/>
                <a:gd name="T3" fmla="*/ 56 h 70"/>
                <a:gd name="T4" fmla="*/ 1 w 9"/>
                <a:gd name="T5" fmla="*/ 70 h 70"/>
                <a:gd name="T6" fmla="*/ 0 w 9"/>
                <a:gd name="T7" fmla="*/ 15 h 70"/>
                <a:gd name="T8" fmla="*/ 7 w 9"/>
                <a:gd name="T9" fmla="*/ 0 h 70"/>
              </a:gdLst>
              <a:ahLst/>
              <a:cxnLst>
                <a:cxn ang="0">
                  <a:pos x="T0" y="T1"/>
                </a:cxn>
                <a:cxn ang="0">
                  <a:pos x="T2" y="T3"/>
                </a:cxn>
                <a:cxn ang="0">
                  <a:pos x="T4" y="T5"/>
                </a:cxn>
                <a:cxn ang="0">
                  <a:pos x="T6" y="T7"/>
                </a:cxn>
                <a:cxn ang="0">
                  <a:pos x="T8" y="T9"/>
                </a:cxn>
              </a:cxnLst>
              <a:rect l="0" t="0" r="r" b="b"/>
              <a:pathLst>
                <a:path w="9" h="70">
                  <a:moveTo>
                    <a:pt x="7" y="0"/>
                  </a:moveTo>
                  <a:lnTo>
                    <a:pt x="9" y="56"/>
                  </a:lnTo>
                  <a:lnTo>
                    <a:pt x="1" y="70"/>
                  </a:lnTo>
                  <a:lnTo>
                    <a:pt x="0" y="15"/>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2" name="Freeform 1380"/>
            <p:cNvSpPr>
              <a:spLocks/>
            </p:cNvSpPr>
            <p:nvPr/>
          </p:nvSpPr>
          <p:spPr bwMode="auto">
            <a:xfrm>
              <a:off x="13861241" y="-2325290"/>
              <a:ext cx="4763" cy="90488"/>
            </a:xfrm>
            <a:custGeom>
              <a:avLst/>
              <a:gdLst>
                <a:gd name="T0" fmla="*/ 1 w 3"/>
                <a:gd name="T1" fmla="*/ 1 h 57"/>
                <a:gd name="T2" fmla="*/ 3 w 3"/>
                <a:gd name="T3" fmla="*/ 57 h 57"/>
                <a:gd name="T4" fmla="*/ 2 w 3"/>
                <a:gd name="T5" fmla="*/ 55 h 57"/>
                <a:gd name="T6" fmla="*/ 0 w 3"/>
                <a:gd name="T7" fmla="*/ 0 h 57"/>
                <a:gd name="T8" fmla="*/ 1 w 3"/>
                <a:gd name="T9" fmla="*/ 1 h 57"/>
              </a:gdLst>
              <a:ahLst/>
              <a:cxnLst>
                <a:cxn ang="0">
                  <a:pos x="T0" y="T1"/>
                </a:cxn>
                <a:cxn ang="0">
                  <a:pos x="T2" y="T3"/>
                </a:cxn>
                <a:cxn ang="0">
                  <a:pos x="T4" y="T5"/>
                </a:cxn>
                <a:cxn ang="0">
                  <a:pos x="T6" y="T7"/>
                </a:cxn>
                <a:cxn ang="0">
                  <a:pos x="T8" y="T9"/>
                </a:cxn>
              </a:cxnLst>
              <a:rect l="0" t="0" r="r" b="b"/>
              <a:pathLst>
                <a:path w="3" h="57">
                  <a:moveTo>
                    <a:pt x="1" y="1"/>
                  </a:moveTo>
                  <a:lnTo>
                    <a:pt x="3" y="57"/>
                  </a:lnTo>
                  <a:lnTo>
                    <a:pt x="2" y="55"/>
                  </a:lnTo>
                  <a:lnTo>
                    <a:pt x="0" y="0"/>
                  </a:lnTo>
                  <a:lnTo>
                    <a:pt x="1"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3" name="Freeform 1381"/>
            <p:cNvSpPr>
              <a:spLocks/>
            </p:cNvSpPr>
            <p:nvPr/>
          </p:nvSpPr>
          <p:spPr bwMode="auto">
            <a:xfrm>
              <a:off x="13821554" y="-2336403"/>
              <a:ext cx="4763" cy="104775"/>
            </a:xfrm>
            <a:custGeom>
              <a:avLst/>
              <a:gdLst>
                <a:gd name="T0" fmla="*/ 2 w 3"/>
                <a:gd name="T1" fmla="*/ 11 h 66"/>
                <a:gd name="T2" fmla="*/ 3 w 3"/>
                <a:gd name="T3" fmla="*/ 66 h 66"/>
                <a:gd name="T4" fmla="*/ 2 w 3"/>
                <a:gd name="T5" fmla="*/ 55 h 66"/>
                <a:gd name="T6" fmla="*/ 0 w 3"/>
                <a:gd name="T7" fmla="*/ 0 h 66"/>
                <a:gd name="T8" fmla="*/ 2 w 3"/>
                <a:gd name="T9" fmla="*/ 11 h 66"/>
              </a:gdLst>
              <a:ahLst/>
              <a:cxnLst>
                <a:cxn ang="0">
                  <a:pos x="T0" y="T1"/>
                </a:cxn>
                <a:cxn ang="0">
                  <a:pos x="T2" y="T3"/>
                </a:cxn>
                <a:cxn ang="0">
                  <a:pos x="T4" y="T5"/>
                </a:cxn>
                <a:cxn ang="0">
                  <a:pos x="T6" y="T7"/>
                </a:cxn>
                <a:cxn ang="0">
                  <a:pos x="T8" y="T9"/>
                </a:cxn>
              </a:cxnLst>
              <a:rect l="0" t="0" r="r" b="b"/>
              <a:pathLst>
                <a:path w="3" h="66">
                  <a:moveTo>
                    <a:pt x="2" y="11"/>
                  </a:moveTo>
                  <a:lnTo>
                    <a:pt x="3" y="66"/>
                  </a:lnTo>
                  <a:lnTo>
                    <a:pt x="2" y="55"/>
                  </a:lnTo>
                  <a:lnTo>
                    <a:pt x="0" y="0"/>
                  </a:lnTo>
                  <a:lnTo>
                    <a:pt x="2"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4" name="Freeform 1382"/>
            <p:cNvSpPr>
              <a:spLocks/>
            </p:cNvSpPr>
            <p:nvPr/>
          </p:nvSpPr>
          <p:spPr bwMode="auto">
            <a:xfrm>
              <a:off x="13824729" y="-2318940"/>
              <a:ext cx="20638" cy="87313"/>
            </a:xfrm>
            <a:custGeom>
              <a:avLst/>
              <a:gdLst>
                <a:gd name="T0" fmla="*/ 11 w 13"/>
                <a:gd name="T1" fmla="*/ 0 h 55"/>
                <a:gd name="T2" fmla="*/ 13 w 13"/>
                <a:gd name="T3" fmla="*/ 55 h 55"/>
                <a:gd name="T4" fmla="*/ 1 w 13"/>
                <a:gd name="T5" fmla="*/ 55 h 55"/>
                <a:gd name="T6" fmla="*/ 0 w 13"/>
                <a:gd name="T7" fmla="*/ 0 h 55"/>
                <a:gd name="T8" fmla="*/ 11 w 13"/>
                <a:gd name="T9" fmla="*/ 0 h 55"/>
              </a:gdLst>
              <a:ahLst/>
              <a:cxnLst>
                <a:cxn ang="0">
                  <a:pos x="T0" y="T1"/>
                </a:cxn>
                <a:cxn ang="0">
                  <a:pos x="T2" y="T3"/>
                </a:cxn>
                <a:cxn ang="0">
                  <a:pos x="T4" y="T5"/>
                </a:cxn>
                <a:cxn ang="0">
                  <a:pos x="T6" y="T7"/>
                </a:cxn>
                <a:cxn ang="0">
                  <a:pos x="T8" y="T9"/>
                </a:cxn>
              </a:cxnLst>
              <a:rect l="0" t="0" r="r" b="b"/>
              <a:pathLst>
                <a:path w="13" h="55">
                  <a:moveTo>
                    <a:pt x="11" y="0"/>
                  </a:moveTo>
                  <a:lnTo>
                    <a:pt x="13" y="55"/>
                  </a:lnTo>
                  <a:lnTo>
                    <a:pt x="1" y="55"/>
                  </a:lnTo>
                  <a:lnTo>
                    <a:pt x="0" y="0"/>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5" name="Freeform 1383"/>
            <p:cNvSpPr>
              <a:spLocks/>
            </p:cNvSpPr>
            <p:nvPr/>
          </p:nvSpPr>
          <p:spPr bwMode="auto">
            <a:xfrm>
              <a:off x="13842191" y="-2325290"/>
              <a:ext cx="22225" cy="93663"/>
            </a:xfrm>
            <a:custGeom>
              <a:avLst/>
              <a:gdLst>
                <a:gd name="T0" fmla="*/ 12 w 14"/>
                <a:gd name="T1" fmla="*/ 0 h 59"/>
                <a:gd name="T2" fmla="*/ 14 w 14"/>
                <a:gd name="T3" fmla="*/ 55 h 59"/>
                <a:gd name="T4" fmla="*/ 2 w 14"/>
                <a:gd name="T5" fmla="*/ 59 h 59"/>
                <a:gd name="T6" fmla="*/ 0 w 14"/>
                <a:gd name="T7" fmla="*/ 4 h 59"/>
                <a:gd name="T8" fmla="*/ 12 w 14"/>
                <a:gd name="T9" fmla="*/ 0 h 59"/>
              </a:gdLst>
              <a:ahLst/>
              <a:cxnLst>
                <a:cxn ang="0">
                  <a:pos x="T0" y="T1"/>
                </a:cxn>
                <a:cxn ang="0">
                  <a:pos x="T2" y="T3"/>
                </a:cxn>
                <a:cxn ang="0">
                  <a:pos x="T4" y="T5"/>
                </a:cxn>
                <a:cxn ang="0">
                  <a:pos x="T6" y="T7"/>
                </a:cxn>
                <a:cxn ang="0">
                  <a:pos x="T8" y="T9"/>
                </a:cxn>
              </a:cxnLst>
              <a:rect l="0" t="0" r="r" b="b"/>
              <a:pathLst>
                <a:path w="14" h="59">
                  <a:moveTo>
                    <a:pt x="12" y="0"/>
                  </a:moveTo>
                  <a:lnTo>
                    <a:pt x="14" y="55"/>
                  </a:lnTo>
                  <a:lnTo>
                    <a:pt x="2" y="59"/>
                  </a:lnTo>
                  <a:lnTo>
                    <a:pt x="0" y="4"/>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6" name="Freeform 1384"/>
            <p:cNvSpPr>
              <a:spLocks/>
            </p:cNvSpPr>
            <p:nvPr/>
          </p:nvSpPr>
          <p:spPr bwMode="auto">
            <a:xfrm>
              <a:off x="14129529" y="-2337990"/>
              <a:ext cx="14288" cy="100013"/>
            </a:xfrm>
            <a:custGeom>
              <a:avLst/>
              <a:gdLst>
                <a:gd name="T0" fmla="*/ 8 w 9"/>
                <a:gd name="T1" fmla="*/ 0 h 63"/>
                <a:gd name="T2" fmla="*/ 9 w 9"/>
                <a:gd name="T3" fmla="*/ 55 h 63"/>
                <a:gd name="T4" fmla="*/ 2 w 9"/>
                <a:gd name="T5" fmla="*/ 63 h 63"/>
                <a:gd name="T6" fmla="*/ 0 w 9"/>
                <a:gd name="T7" fmla="*/ 8 h 63"/>
                <a:gd name="T8" fmla="*/ 8 w 9"/>
                <a:gd name="T9" fmla="*/ 0 h 63"/>
              </a:gdLst>
              <a:ahLst/>
              <a:cxnLst>
                <a:cxn ang="0">
                  <a:pos x="T0" y="T1"/>
                </a:cxn>
                <a:cxn ang="0">
                  <a:pos x="T2" y="T3"/>
                </a:cxn>
                <a:cxn ang="0">
                  <a:pos x="T4" y="T5"/>
                </a:cxn>
                <a:cxn ang="0">
                  <a:pos x="T6" y="T7"/>
                </a:cxn>
                <a:cxn ang="0">
                  <a:pos x="T8" y="T9"/>
                </a:cxn>
              </a:cxnLst>
              <a:rect l="0" t="0" r="r" b="b"/>
              <a:pathLst>
                <a:path w="9" h="63">
                  <a:moveTo>
                    <a:pt x="8" y="0"/>
                  </a:moveTo>
                  <a:lnTo>
                    <a:pt x="9" y="55"/>
                  </a:lnTo>
                  <a:lnTo>
                    <a:pt x="2" y="63"/>
                  </a:lnTo>
                  <a:lnTo>
                    <a:pt x="0" y="8"/>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7" name="Freeform 1385"/>
            <p:cNvSpPr>
              <a:spLocks/>
            </p:cNvSpPr>
            <p:nvPr/>
          </p:nvSpPr>
          <p:spPr bwMode="auto">
            <a:xfrm>
              <a:off x="14123179" y="-2325290"/>
              <a:ext cx="9525" cy="96838"/>
            </a:xfrm>
            <a:custGeom>
              <a:avLst/>
              <a:gdLst>
                <a:gd name="T0" fmla="*/ 4 w 6"/>
                <a:gd name="T1" fmla="*/ 0 h 61"/>
                <a:gd name="T2" fmla="*/ 6 w 6"/>
                <a:gd name="T3" fmla="*/ 55 h 61"/>
                <a:gd name="T4" fmla="*/ 1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1" y="61"/>
                  </a:lnTo>
                  <a:lnTo>
                    <a:pt x="0" y="6"/>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8" name="Freeform 1386"/>
            <p:cNvSpPr>
              <a:spLocks/>
            </p:cNvSpPr>
            <p:nvPr/>
          </p:nvSpPr>
          <p:spPr bwMode="auto">
            <a:xfrm>
              <a:off x="13796154" y="-2322115"/>
              <a:ext cx="4763" cy="104775"/>
            </a:xfrm>
            <a:custGeom>
              <a:avLst/>
              <a:gdLst>
                <a:gd name="T0" fmla="*/ 2 w 3"/>
                <a:gd name="T1" fmla="*/ 0 h 66"/>
                <a:gd name="T2" fmla="*/ 3 w 3"/>
                <a:gd name="T3" fmla="*/ 55 h 66"/>
                <a:gd name="T4" fmla="*/ 2 w 3"/>
                <a:gd name="T5" fmla="*/ 66 h 66"/>
                <a:gd name="T6" fmla="*/ 0 w 3"/>
                <a:gd name="T7" fmla="*/ 11 h 66"/>
                <a:gd name="T8" fmla="*/ 2 w 3"/>
                <a:gd name="T9" fmla="*/ 0 h 66"/>
              </a:gdLst>
              <a:ahLst/>
              <a:cxnLst>
                <a:cxn ang="0">
                  <a:pos x="T0" y="T1"/>
                </a:cxn>
                <a:cxn ang="0">
                  <a:pos x="T2" y="T3"/>
                </a:cxn>
                <a:cxn ang="0">
                  <a:pos x="T4" y="T5"/>
                </a:cxn>
                <a:cxn ang="0">
                  <a:pos x="T6" y="T7"/>
                </a:cxn>
                <a:cxn ang="0">
                  <a:pos x="T8" y="T9"/>
                </a:cxn>
              </a:cxnLst>
              <a:rect l="0" t="0" r="r" b="b"/>
              <a:pathLst>
                <a:path w="3" h="66">
                  <a:moveTo>
                    <a:pt x="2" y="0"/>
                  </a:moveTo>
                  <a:lnTo>
                    <a:pt x="3" y="55"/>
                  </a:lnTo>
                  <a:lnTo>
                    <a:pt x="2" y="66"/>
                  </a:lnTo>
                  <a:lnTo>
                    <a:pt x="0" y="11"/>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9" name="Freeform 1387"/>
            <p:cNvSpPr>
              <a:spLocks/>
            </p:cNvSpPr>
            <p:nvPr/>
          </p:nvSpPr>
          <p:spPr bwMode="auto">
            <a:xfrm>
              <a:off x="14105716" y="-2315765"/>
              <a:ext cx="19050" cy="95250"/>
            </a:xfrm>
            <a:custGeom>
              <a:avLst/>
              <a:gdLst>
                <a:gd name="T0" fmla="*/ 11 w 12"/>
                <a:gd name="T1" fmla="*/ 0 h 60"/>
                <a:gd name="T2" fmla="*/ 12 w 12"/>
                <a:gd name="T3" fmla="*/ 55 h 60"/>
                <a:gd name="T4" fmla="*/ 2 w 12"/>
                <a:gd name="T5" fmla="*/ 60 h 60"/>
                <a:gd name="T6" fmla="*/ 0 w 12"/>
                <a:gd name="T7" fmla="*/ 4 h 60"/>
                <a:gd name="T8" fmla="*/ 11 w 12"/>
                <a:gd name="T9" fmla="*/ 0 h 60"/>
              </a:gdLst>
              <a:ahLst/>
              <a:cxnLst>
                <a:cxn ang="0">
                  <a:pos x="T0" y="T1"/>
                </a:cxn>
                <a:cxn ang="0">
                  <a:pos x="T2" y="T3"/>
                </a:cxn>
                <a:cxn ang="0">
                  <a:pos x="T4" y="T5"/>
                </a:cxn>
                <a:cxn ang="0">
                  <a:pos x="T6" y="T7"/>
                </a:cxn>
                <a:cxn ang="0">
                  <a:pos x="T8" y="T9"/>
                </a:cxn>
              </a:cxnLst>
              <a:rect l="0" t="0" r="r" b="b"/>
              <a:pathLst>
                <a:path w="12" h="60">
                  <a:moveTo>
                    <a:pt x="11" y="0"/>
                  </a:moveTo>
                  <a:lnTo>
                    <a:pt x="12" y="55"/>
                  </a:lnTo>
                  <a:lnTo>
                    <a:pt x="2" y="60"/>
                  </a:lnTo>
                  <a:lnTo>
                    <a:pt x="0" y="4"/>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0" name="Freeform 1388"/>
            <p:cNvSpPr>
              <a:spLocks/>
            </p:cNvSpPr>
            <p:nvPr/>
          </p:nvSpPr>
          <p:spPr bwMode="auto">
            <a:xfrm>
              <a:off x="14177154" y="-2320528"/>
              <a:ext cx="6350" cy="100013"/>
            </a:xfrm>
            <a:custGeom>
              <a:avLst/>
              <a:gdLst>
                <a:gd name="T0" fmla="*/ 3 w 4"/>
                <a:gd name="T1" fmla="*/ 8 h 63"/>
                <a:gd name="T2" fmla="*/ 4 w 4"/>
                <a:gd name="T3" fmla="*/ 63 h 63"/>
                <a:gd name="T4" fmla="*/ 2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1" name="Freeform 1389"/>
            <p:cNvSpPr>
              <a:spLocks/>
            </p:cNvSpPr>
            <p:nvPr/>
          </p:nvSpPr>
          <p:spPr bwMode="auto">
            <a:xfrm>
              <a:off x="14096191" y="-2309415"/>
              <a:ext cx="12700" cy="96838"/>
            </a:xfrm>
            <a:custGeom>
              <a:avLst/>
              <a:gdLst>
                <a:gd name="T0" fmla="*/ 6 w 8"/>
                <a:gd name="T1" fmla="*/ 0 h 61"/>
                <a:gd name="T2" fmla="*/ 8 w 8"/>
                <a:gd name="T3" fmla="*/ 56 h 61"/>
                <a:gd name="T4" fmla="*/ 2 w 8"/>
                <a:gd name="T5" fmla="*/ 61 h 61"/>
                <a:gd name="T6" fmla="*/ 0 w 8"/>
                <a:gd name="T7" fmla="*/ 6 h 61"/>
                <a:gd name="T8" fmla="*/ 6 w 8"/>
                <a:gd name="T9" fmla="*/ 0 h 61"/>
              </a:gdLst>
              <a:ahLst/>
              <a:cxnLst>
                <a:cxn ang="0">
                  <a:pos x="T0" y="T1"/>
                </a:cxn>
                <a:cxn ang="0">
                  <a:pos x="T2" y="T3"/>
                </a:cxn>
                <a:cxn ang="0">
                  <a:pos x="T4" y="T5"/>
                </a:cxn>
                <a:cxn ang="0">
                  <a:pos x="T6" y="T7"/>
                </a:cxn>
                <a:cxn ang="0">
                  <a:pos x="T8" y="T9"/>
                </a:cxn>
              </a:cxnLst>
              <a:rect l="0" t="0" r="r" b="b"/>
              <a:pathLst>
                <a:path w="8" h="61">
                  <a:moveTo>
                    <a:pt x="6" y="0"/>
                  </a:moveTo>
                  <a:lnTo>
                    <a:pt x="8" y="56"/>
                  </a:lnTo>
                  <a:lnTo>
                    <a:pt x="2" y="61"/>
                  </a:lnTo>
                  <a:lnTo>
                    <a:pt x="0" y="6"/>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2" name="Freeform 1390"/>
            <p:cNvSpPr>
              <a:spLocks/>
            </p:cNvSpPr>
            <p:nvPr/>
          </p:nvSpPr>
          <p:spPr bwMode="auto">
            <a:xfrm>
              <a:off x="13796154" y="-2304653"/>
              <a:ext cx="3175" cy="103188"/>
            </a:xfrm>
            <a:custGeom>
              <a:avLst/>
              <a:gdLst>
                <a:gd name="T0" fmla="*/ 0 w 2"/>
                <a:gd name="T1" fmla="*/ 0 h 65"/>
                <a:gd name="T2" fmla="*/ 2 w 2"/>
                <a:gd name="T3" fmla="*/ 55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2" y="65"/>
                  </a:lnTo>
                  <a:lnTo>
                    <a:pt x="0" y="1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3" name="Freeform 1391"/>
            <p:cNvSpPr>
              <a:spLocks/>
            </p:cNvSpPr>
            <p:nvPr/>
          </p:nvSpPr>
          <p:spPr bwMode="auto">
            <a:xfrm>
              <a:off x="13821554" y="-2293540"/>
              <a:ext cx="19050" cy="103188"/>
            </a:xfrm>
            <a:custGeom>
              <a:avLst/>
              <a:gdLst>
                <a:gd name="T0" fmla="*/ 10 w 12"/>
                <a:gd name="T1" fmla="*/ 9 h 65"/>
                <a:gd name="T2" fmla="*/ 12 w 12"/>
                <a:gd name="T3" fmla="*/ 65 h 65"/>
                <a:gd name="T4" fmla="*/ 2 w 12"/>
                <a:gd name="T5" fmla="*/ 55 h 65"/>
                <a:gd name="T6" fmla="*/ 0 w 12"/>
                <a:gd name="T7" fmla="*/ 0 h 65"/>
                <a:gd name="T8" fmla="*/ 10 w 12"/>
                <a:gd name="T9" fmla="*/ 9 h 65"/>
              </a:gdLst>
              <a:ahLst/>
              <a:cxnLst>
                <a:cxn ang="0">
                  <a:pos x="T0" y="T1"/>
                </a:cxn>
                <a:cxn ang="0">
                  <a:pos x="T2" y="T3"/>
                </a:cxn>
                <a:cxn ang="0">
                  <a:pos x="T4" y="T5"/>
                </a:cxn>
                <a:cxn ang="0">
                  <a:pos x="T6" y="T7"/>
                </a:cxn>
                <a:cxn ang="0">
                  <a:pos x="T8" y="T9"/>
                </a:cxn>
              </a:cxnLst>
              <a:rect l="0" t="0" r="r" b="b"/>
              <a:pathLst>
                <a:path w="12" h="65">
                  <a:moveTo>
                    <a:pt x="10" y="9"/>
                  </a:moveTo>
                  <a:lnTo>
                    <a:pt x="12" y="65"/>
                  </a:lnTo>
                  <a:lnTo>
                    <a:pt x="2" y="55"/>
                  </a:lnTo>
                  <a:lnTo>
                    <a:pt x="0" y="0"/>
                  </a:lnTo>
                  <a:lnTo>
                    <a:pt x="10"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4" name="Freeform 1392"/>
            <p:cNvSpPr>
              <a:spLocks/>
            </p:cNvSpPr>
            <p:nvPr/>
          </p:nvSpPr>
          <p:spPr bwMode="auto">
            <a:xfrm>
              <a:off x="14096191" y="-229989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5" name="Freeform 1393"/>
            <p:cNvSpPr>
              <a:spLocks/>
            </p:cNvSpPr>
            <p:nvPr/>
          </p:nvSpPr>
          <p:spPr bwMode="auto">
            <a:xfrm>
              <a:off x="14094604" y="-2298303"/>
              <a:ext cx="4763"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3" y="68"/>
                    <a:pt x="2" y="69"/>
                  </a:cubicBezTo>
                  <a:cubicBezTo>
                    <a:pt x="0" y="2"/>
                    <a:pt x="0" y="2"/>
                    <a:pt x="0" y="2"/>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6" name="Freeform 1394"/>
            <p:cNvSpPr>
              <a:spLocks/>
            </p:cNvSpPr>
            <p:nvPr/>
          </p:nvSpPr>
          <p:spPr bwMode="auto">
            <a:xfrm>
              <a:off x="14094604" y="-2295128"/>
              <a:ext cx="3175" cy="88900"/>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2" y="68"/>
                    <a:pt x="2" y="69"/>
                  </a:cubicBezTo>
                  <a:cubicBezTo>
                    <a:pt x="0" y="2"/>
                    <a:pt x="0" y="2"/>
                    <a:pt x="0" y="2"/>
                  </a:cubicBezTo>
                  <a:cubicBezTo>
                    <a:pt x="0"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7" name="Freeform 1395"/>
            <p:cNvSpPr>
              <a:spLocks/>
            </p:cNvSpPr>
            <p:nvPr/>
          </p:nvSpPr>
          <p:spPr bwMode="auto">
            <a:xfrm>
              <a:off x="14091429" y="-2293540"/>
              <a:ext cx="4763" cy="90488"/>
            </a:xfrm>
            <a:custGeom>
              <a:avLst/>
              <a:gdLst>
                <a:gd name="T0" fmla="*/ 2 w 4"/>
                <a:gd name="T1" fmla="*/ 0 h 69"/>
                <a:gd name="T2" fmla="*/ 4 w 4"/>
                <a:gd name="T3" fmla="*/ 67 h 69"/>
                <a:gd name="T4" fmla="*/ 2 w 4"/>
                <a:gd name="T5" fmla="*/ 69 h 69"/>
                <a:gd name="T6" fmla="*/ 0 w 4"/>
                <a:gd name="T7" fmla="*/ 2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8"/>
                    <a:pt x="2" y="68"/>
                    <a:pt x="2" y="69"/>
                  </a:cubicBezTo>
                  <a:cubicBezTo>
                    <a:pt x="0" y="2"/>
                    <a:pt x="0" y="2"/>
                    <a:pt x="0" y="2"/>
                  </a:cubicBezTo>
                  <a:cubicBezTo>
                    <a:pt x="0" y="1"/>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8" name="Freeform 1396"/>
            <p:cNvSpPr>
              <a:spLocks/>
            </p:cNvSpPr>
            <p:nvPr/>
          </p:nvSpPr>
          <p:spPr bwMode="auto">
            <a:xfrm>
              <a:off x="14088254" y="-2290365"/>
              <a:ext cx="6350" cy="90488"/>
            </a:xfrm>
            <a:custGeom>
              <a:avLst/>
              <a:gdLst>
                <a:gd name="T0" fmla="*/ 3 w 5"/>
                <a:gd name="T1" fmla="*/ 0 h 69"/>
                <a:gd name="T2" fmla="*/ 5 w 5"/>
                <a:gd name="T3" fmla="*/ 67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7"/>
                    <a:pt x="5" y="67"/>
                    <a:pt x="5" y="67"/>
                  </a:cubicBezTo>
                  <a:cubicBezTo>
                    <a:pt x="4" y="68"/>
                    <a:pt x="3" y="68"/>
                    <a:pt x="2" y="69"/>
                  </a:cubicBezTo>
                  <a:cubicBezTo>
                    <a:pt x="0" y="2"/>
                    <a:pt x="0" y="2"/>
                    <a:pt x="0" y="2"/>
                  </a:cubicBezTo>
                  <a:cubicBezTo>
                    <a:pt x="1" y="1"/>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9" name="Freeform 1397"/>
            <p:cNvSpPr>
              <a:spLocks/>
            </p:cNvSpPr>
            <p:nvPr/>
          </p:nvSpPr>
          <p:spPr bwMode="auto">
            <a:xfrm>
              <a:off x="14080316" y="-2287190"/>
              <a:ext cx="9525" cy="88900"/>
            </a:xfrm>
            <a:custGeom>
              <a:avLst/>
              <a:gdLst>
                <a:gd name="T0" fmla="*/ 6 w 8"/>
                <a:gd name="T1" fmla="*/ 0 h 69"/>
                <a:gd name="T2" fmla="*/ 8 w 8"/>
                <a:gd name="T3" fmla="*/ 67 h 69"/>
                <a:gd name="T4" fmla="*/ 2 w 8"/>
                <a:gd name="T5" fmla="*/ 69 h 69"/>
                <a:gd name="T6" fmla="*/ 0 w 8"/>
                <a:gd name="T7" fmla="*/ 2 h 69"/>
                <a:gd name="T8" fmla="*/ 6 w 8"/>
                <a:gd name="T9" fmla="*/ 0 h 69"/>
              </a:gdLst>
              <a:ahLst/>
              <a:cxnLst>
                <a:cxn ang="0">
                  <a:pos x="T0" y="T1"/>
                </a:cxn>
                <a:cxn ang="0">
                  <a:pos x="T2" y="T3"/>
                </a:cxn>
                <a:cxn ang="0">
                  <a:pos x="T4" y="T5"/>
                </a:cxn>
                <a:cxn ang="0">
                  <a:pos x="T6" y="T7"/>
                </a:cxn>
                <a:cxn ang="0">
                  <a:pos x="T8" y="T9"/>
                </a:cxn>
              </a:cxnLst>
              <a:rect l="0" t="0" r="r" b="b"/>
              <a:pathLst>
                <a:path w="8" h="69">
                  <a:moveTo>
                    <a:pt x="6" y="0"/>
                  </a:moveTo>
                  <a:cubicBezTo>
                    <a:pt x="8" y="67"/>
                    <a:pt x="8" y="67"/>
                    <a:pt x="8" y="67"/>
                  </a:cubicBezTo>
                  <a:cubicBezTo>
                    <a:pt x="6" y="68"/>
                    <a:pt x="4" y="69"/>
                    <a:pt x="2" y="69"/>
                  </a:cubicBezTo>
                  <a:cubicBezTo>
                    <a:pt x="0" y="2"/>
                    <a:pt x="0" y="2"/>
                    <a:pt x="0" y="2"/>
                  </a:cubicBezTo>
                  <a:cubicBezTo>
                    <a:pt x="3" y="2"/>
                    <a:pt x="4" y="1"/>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0" name="Freeform 1398"/>
            <p:cNvSpPr>
              <a:spLocks/>
            </p:cNvSpPr>
            <p:nvPr/>
          </p:nvSpPr>
          <p:spPr bwMode="auto">
            <a:xfrm>
              <a:off x="14077141" y="-2285603"/>
              <a:ext cx="6350"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3" y="68"/>
                    <a:pt x="2" y="68"/>
                  </a:cubicBezTo>
                  <a:cubicBezTo>
                    <a:pt x="0" y="1"/>
                    <a:pt x="0" y="1"/>
                    <a:pt x="0" y="1"/>
                  </a:cubicBezTo>
                  <a:cubicBezTo>
                    <a:pt x="1" y="1"/>
                    <a:pt x="1" y="1"/>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1" name="Freeform 1399"/>
            <p:cNvSpPr>
              <a:spLocks/>
            </p:cNvSpPr>
            <p:nvPr/>
          </p:nvSpPr>
          <p:spPr bwMode="auto">
            <a:xfrm>
              <a:off x="14072379" y="-2284015"/>
              <a:ext cx="7938" cy="88900"/>
            </a:xfrm>
            <a:custGeom>
              <a:avLst/>
              <a:gdLst>
                <a:gd name="T0" fmla="*/ 4 w 6"/>
                <a:gd name="T1" fmla="*/ 0 h 68"/>
                <a:gd name="T2" fmla="*/ 6 w 6"/>
                <a:gd name="T3" fmla="*/ 67 h 68"/>
                <a:gd name="T4" fmla="*/ 5 w 6"/>
                <a:gd name="T5" fmla="*/ 67 h 68"/>
                <a:gd name="T6" fmla="*/ 2 w 6"/>
                <a:gd name="T7" fmla="*/ 68 h 68"/>
                <a:gd name="T8" fmla="*/ 0 w 6"/>
                <a:gd name="T9" fmla="*/ 1 h 68"/>
                <a:gd name="T10" fmla="*/ 3 w 6"/>
                <a:gd name="T11" fmla="*/ 0 h 68"/>
                <a:gd name="T12" fmla="*/ 4 w 6"/>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0"/>
                  </a:moveTo>
                  <a:cubicBezTo>
                    <a:pt x="6" y="67"/>
                    <a:pt x="6" y="67"/>
                    <a:pt x="6" y="67"/>
                  </a:cubicBezTo>
                  <a:cubicBezTo>
                    <a:pt x="6" y="67"/>
                    <a:pt x="5" y="67"/>
                    <a:pt x="5" y="67"/>
                  </a:cubicBezTo>
                  <a:cubicBezTo>
                    <a:pt x="4" y="67"/>
                    <a:pt x="3" y="68"/>
                    <a:pt x="2" y="68"/>
                  </a:cubicBezTo>
                  <a:cubicBezTo>
                    <a:pt x="0" y="1"/>
                    <a:pt x="0" y="1"/>
                    <a:pt x="0" y="1"/>
                  </a:cubicBezTo>
                  <a:cubicBezTo>
                    <a:pt x="1" y="0"/>
                    <a:pt x="2" y="0"/>
                    <a:pt x="3" y="0"/>
                  </a:cubicBezTo>
                  <a:cubicBezTo>
                    <a:pt x="4" y="0"/>
                    <a:pt x="4"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2" name="Freeform 1400"/>
            <p:cNvSpPr>
              <a:spLocks/>
            </p:cNvSpPr>
            <p:nvPr/>
          </p:nvSpPr>
          <p:spPr bwMode="auto">
            <a:xfrm>
              <a:off x="14043804" y="-2282428"/>
              <a:ext cx="31750" cy="92075"/>
            </a:xfrm>
            <a:custGeom>
              <a:avLst/>
              <a:gdLst>
                <a:gd name="T0" fmla="*/ 23 w 25"/>
                <a:gd name="T1" fmla="*/ 0 h 71"/>
                <a:gd name="T2" fmla="*/ 25 w 25"/>
                <a:gd name="T3" fmla="*/ 67 h 71"/>
                <a:gd name="T4" fmla="*/ 2 w 25"/>
                <a:gd name="T5" fmla="*/ 71 h 71"/>
                <a:gd name="T6" fmla="*/ 0 w 25"/>
                <a:gd name="T7" fmla="*/ 4 h 71"/>
                <a:gd name="T8" fmla="*/ 23 w 25"/>
                <a:gd name="T9" fmla="*/ 0 h 71"/>
              </a:gdLst>
              <a:ahLst/>
              <a:cxnLst>
                <a:cxn ang="0">
                  <a:pos x="T0" y="T1"/>
                </a:cxn>
                <a:cxn ang="0">
                  <a:pos x="T2" y="T3"/>
                </a:cxn>
                <a:cxn ang="0">
                  <a:pos x="T4" y="T5"/>
                </a:cxn>
                <a:cxn ang="0">
                  <a:pos x="T6" y="T7"/>
                </a:cxn>
                <a:cxn ang="0">
                  <a:pos x="T8" y="T9"/>
                </a:cxn>
              </a:cxnLst>
              <a:rect l="0" t="0" r="r" b="b"/>
              <a:pathLst>
                <a:path w="25" h="71">
                  <a:moveTo>
                    <a:pt x="23" y="0"/>
                  </a:moveTo>
                  <a:cubicBezTo>
                    <a:pt x="25" y="67"/>
                    <a:pt x="25" y="67"/>
                    <a:pt x="25" y="67"/>
                  </a:cubicBezTo>
                  <a:cubicBezTo>
                    <a:pt x="14" y="69"/>
                    <a:pt x="2" y="71"/>
                    <a:pt x="2" y="71"/>
                  </a:cubicBezTo>
                  <a:cubicBezTo>
                    <a:pt x="0" y="4"/>
                    <a:pt x="0" y="4"/>
                    <a:pt x="0" y="4"/>
                  </a:cubicBezTo>
                  <a:cubicBezTo>
                    <a:pt x="0" y="4"/>
                    <a:pt x="12" y="2"/>
                    <a:pt x="2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3" name="Freeform 1401"/>
            <p:cNvSpPr>
              <a:spLocks/>
            </p:cNvSpPr>
            <p:nvPr/>
          </p:nvSpPr>
          <p:spPr bwMode="auto">
            <a:xfrm>
              <a:off x="14010466" y="-2277665"/>
              <a:ext cx="36513" cy="88900"/>
            </a:xfrm>
            <a:custGeom>
              <a:avLst/>
              <a:gdLst>
                <a:gd name="T0" fmla="*/ 21 w 23"/>
                <a:gd name="T1" fmla="*/ 0 h 56"/>
                <a:gd name="T2" fmla="*/ 23 w 23"/>
                <a:gd name="T3" fmla="*/ 55 h 56"/>
                <a:gd name="T4" fmla="*/ 1 w 23"/>
                <a:gd name="T5" fmla="*/ 56 h 56"/>
                <a:gd name="T6" fmla="*/ 0 w 23"/>
                <a:gd name="T7" fmla="*/ 1 h 56"/>
                <a:gd name="T8" fmla="*/ 21 w 23"/>
                <a:gd name="T9" fmla="*/ 0 h 56"/>
              </a:gdLst>
              <a:ahLst/>
              <a:cxnLst>
                <a:cxn ang="0">
                  <a:pos x="T0" y="T1"/>
                </a:cxn>
                <a:cxn ang="0">
                  <a:pos x="T2" y="T3"/>
                </a:cxn>
                <a:cxn ang="0">
                  <a:pos x="T4" y="T5"/>
                </a:cxn>
                <a:cxn ang="0">
                  <a:pos x="T6" y="T7"/>
                </a:cxn>
                <a:cxn ang="0">
                  <a:pos x="T8" y="T9"/>
                </a:cxn>
              </a:cxnLst>
              <a:rect l="0" t="0" r="r" b="b"/>
              <a:pathLst>
                <a:path w="23" h="56">
                  <a:moveTo>
                    <a:pt x="21" y="0"/>
                  </a:moveTo>
                  <a:lnTo>
                    <a:pt x="23" y="55"/>
                  </a:lnTo>
                  <a:lnTo>
                    <a:pt x="1" y="56"/>
                  </a:lnTo>
                  <a:lnTo>
                    <a:pt x="0" y="1"/>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4" name="Freeform 1402"/>
            <p:cNvSpPr>
              <a:spLocks/>
            </p:cNvSpPr>
            <p:nvPr/>
          </p:nvSpPr>
          <p:spPr bwMode="auto">
            <a:xfrm>
              <a:off x="13994591" y="-2279253"/>
              <a:ext cx="17463" cy="90488"/>
            </a:xfrm>
            <a:custGeom>
              <a:avLst/>
              <a:gdLst>
                <a:gd name="T0" fmla="*/ 10 w 11"/>
                <a:gd name="T1" fmla="*/ 2 h 57"/>
                <a:gd name="T2" fmla="*/ 11 w 11"/>
                <a:gd name="T3" fmla="*/ 57 h 57"/>
                <a:gd name="T4" fmla="*/ 2 w 11"/>
                <a:gd name="T5" fmla="*/ 56 h 57"/>
                <a:gd name="T6" fmla="*/ 0 w 11"/>
                <a:gd name="T7" fmla="*/ 0 h 57"/>
                <a:gd name="T8" fmla="*/ 10 w 11"/>
                <a:gd name="T9" fmla="*/ 2 h 57"/>
              </a:gdLst>
              <a:ahLst/>
              <a:cxnLst>
                <a:cxn ang="0">
                  <a:pos x="T0" y="T1"/>
                </a:cxn>
                <a:cxn ang="0">
                  <a:pos x="T2" y="T3"/>
                </a:cxn>
                <a:cxn ang="0">
                  <a:pos x="T4" y="T5"/>
                </a:cxn>
                <a:cxn ang="0">
                  <a:pos x="T6" y="T7"/>
                </a:cxn>
                <a:cxn ang="0">
                  <a:pos x="T8" y="T9"/>
                </a:cxn>
              </a:cxnLst>
              <a:rect l="0" t="0" r="r" b="b"/>
              <a:pathLst>
                <a:path w="11" h="57">
                  <a:moveTo>
                    <a:pt x="10" y="2"/>
                  </a:moveTo>
                  <a:lnTo>
                    <a:pt x="11" y="57"/>
                  </a:lnTo>
                  <a:lnTo>
                    <a:pt x="2" y="56"/>
                  </a:lnTo>
                  <a:lnTo>
                    <a:pt x="0" y="0"/>
                  </a:lnTo>
                  <a:lnTo>
                    <a:pt x="10"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5" name="Freeform 1403"/>
            <p:cNvSpPr>
              <a:spLocks/>
            </p:cNvSpPr>
            <p:nvPr/>
          </p:nvSpPr>
          <p:spPr bwMode="auto">
            <a:xfrm>
              <a:off x="13991416" y="-2279253"/>
              <a:ext cx="6350" cy="95250"/>
            </a:xfrm>
            <a:custGeom>
              <a:avLst/>
              <a:gdLst>
                <a:gd name="T0" fmla="*/ 2 w 4"/>
                <a:gd name="T1" fmla="*/ 0 h 60"/>
                <a:gd name="T2" fmla="*/ 4 w 4"/>
                <a:gd name="T3" fmla="*/ 56 h 60"/>
                <a:gd name="T4" fmla="*/ 2 w 4"/>
                <a:gd name="T5" fmla="*/ 60 h 60"/>
                <a:gd name="T6" fmla="*/ 0 w 4"/>
                <a:gd name="T7" fmla="*/ 4 h 60"/>
                <a:gd name="T8" fmla="*/ 2 w 4"/>
                <a:gd name="T9" fmla="*/ 0 h 60"/>
              </a:gdLst>
              <a:ahLst/>
              <a:cxnLst>
                <a:cxn ang="0">
                  <a:pos x="T0" y="T1"/>
                </a:cxn>
                <a:cxn ang="0">
                  <a:pos x="T2" y="T3"/>
                </a:cxn>
                <a:cxn ang="0">
                  <a:pos x="T4" y="T5"/>
                </a:cxn>
                <a:cxn ang="0">
                  <a:pos x="T6" y="T7"/>
                </a:cxn>
                <a:cxn ang="0">
                  <a:pos x="T8" y="T9"/>
                </a:cxn>
              </a:cxnLst>
              <a:rect l="0" t="0" r="r" b="b"/>
              <a:pathLst>
                <a:path w="4" h="60">
                  <a:moveTo>
                    <a:pt x="2" y="0"/>
                  </a:moveTo>
                  <a:lnTo>
                    <a:pt x="4" y="56"/>
                  </a:lnTo>
                  <a:lnTo>
                    <a:pt x="2" y="60"/>
                  </a:lnTo>
                  <a:lnTo>
                    <a:pt x="0" y="4"/>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6" name="Freeform 1404"/>
            <p:cNvSpPr>
              <a:spLocks/>
            </p:cNvSpPr>
            <p:nvPr/>
          </p:nvSpPr>
          <p:spPr bwMode="auto">
            <a:xfrm>
              <a:off x="13837429" y="-2279253"/>
              <a:ext cx="6350" cy="100013"/>
            </a:xfrm>
            <a:custGeom>
              <a:avLst/>
              <a:gdLst>
                <a:gd name="T0" fmla="*/ 3 w 4"/>
                <a:gd name="T1" fmla="*/ 8 h 63"/>
                <a:gd name="T2" fmla="*/ 4 w 4"/>
                <a:gd name="T3" fmla="*/ 63 h 63"/>
                <a:gd name="T4" fmla="*/ 2 w 4"/>
                <a:gd name="T5" fmla="*/ 56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6"/>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7" name="Freeform 1405"/>
            <p:cNvSpPr>
              <a:spLocks/>
            </p:cNvSpPr>
            <p:nvPr/>
          </p:nvSpPr>
          <p:spPr bwMode="auto">
            <a:xfrm>
              <a:off x="13908866" y="-2268140"/>
              <a:ext cx="15875" cy="90488"/>
            </a:xfrm>
            <a:custGeom>
              <a:avLst/>
              <a:gdLst>
                <a:gd name="T0" fmla="*/ 8 w 10"/>
                <a:gd name="T1" fmla="*/ 0 h 57"/>
                <a:gd name="T2" fmla="*/ 10 w 10"/>
                <a:gd name="T3" fmla="*/ 55 h 57"/>
                <a:gd name="T4" fmla="*/ 2 w 10"/>
                <a:gd name="T5" fmla="*/ 57 h 57"/>
                <a:gd name="T6" fmla="*/ 0 w 10"/>
                <a:gd name="T7" fmla="*/ 2 h 57"/>
                <a:gd name="T8" fmla="*/ 8 w 10"/>
                <a:gd name="T9" fmla="*/ 0 h 57"/>
              </a:gdLst>
              <a:ahLst/>
              <a:cxnLst>
                <a:cxn ang="0">
                  <a:pos x="T0" y="T1"/>
                </a:cxn>
                <a:cxn ang="0">
                  <a:pos x="T2" y="T3"/>
                </a:cxn>
                <a:cxn ang="0">
                  <a:pos x="T4" y="T5"/>
                </a:cxn>
                <a:cxn ang="0">
                  <a:pos x="T6" y="T7"/>
                </a:cxn>
                <a:cxn ang="0">
                  <a:pos x="T8" y="T9"/>
                </a:cxn>
              </a:cxnLst>
              <a:rect l="0" t="0" r="r" b="b"/>
              <a:pathLst>
                <a:path w="10" h="57">
                  <a:moveTo>
                    <a:pt x="8" y="0"/>
                  </a:moveTo>
                  <a:lnTo>
                    <a:pt x="10" y="55"/>
                  </a:lnTo>
                  <a:lnTo>
                    <a:pt x="2" y="57"/>
                  </a:lnTo>
                  <a:lnTo>
                    <a:pt x="0" y="2"/>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8" name="Freeform 1406"/>
            <p:cNvSpPr>
              <a:spLocks/>
            </p:cNvSpPr>
            <p:nvPr/>
          </p:nvSpPr>
          <p:spPr bwMode="auto">
            <a:xfrm>
              <a:off x="13877116" y="-2264965"/>
              <a:ext cx="34925" cy="88900"/>
            </a:xfrm>
            <a:custGeom>
              <a:avLst/>
              <a:gdLst>
                <a:gd name="T0" fmla="*/ 20 w 22"/>
                <a:gd name="T1" fmla="*/ 0 h 56"/>
                <a:gd name="T2" fmla="*/ 22 w 22"/>
                <a:gd name="T3" fmla="*/ 55 h 56"/>
                <a:gd name="T4" fmla="*/ 2 w 22"/>
                <a:gd name="T5" fmla="*/ 56 h 56"/>
                <a:gd name="T6" fmla="*/ 0 w 22"/>
                <a:gd name="T7" fmla="*/ 1 h 56"/>
                <a:gd name="T8" fmla="*/ 20 w 22"/>
                <a:gd name="T9" fmla="*/ 0 h 56"/>
              </a:gdLst>
              <a:ahLst/>
              <a:cxnLst>
                <a:cxn ang="0">
                  <a:pos x="T0" y="T1"/>
                </a:cxn>
                <a:cxn ang="0">
                  <a:pos x="T2" y="T3"/>
                </a:cxn>
                <a:cxn ang="0">
                  <a:pos x="T4" y="T5"/>
                </a:cxn>
                <a:cxn ang="0">
                  <a:pos x="T6" y="T7"/>
                </a:cxn>
                <a:cxn ang="0">
                  <a:pos x="T8" y="T9"/>
                </a:cxn>
              </a:cxnLst>
              <a:rect l="0" t="0" r="r" b="b"/>
              <a:pathLst>
                <a:path w="22" h="56">
                  <a:moveTo>
                    <a:pt x="20" y="0"/>
                  </a:moveTo>
                  <a:lnTo>
                    <a:pt x="22" y="55"/>
                  </a:lnTo>
                  <a:lnTo>
                    <a:pt x="2" y="56"/>
                  </a:lnTo>
                  <a:lnTo>
                    <a:pt x="0" y="1"/>
                  </a:lnTo>
                  <a:lnTo>
                    <a:pt x="2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9" name="Freeform 1407"/>
            <p:cNvSpPr>
              <a:spLocks/>
            </p:cNvSpPr>
            <p:nvPr/>
          </p:nvSpPr>
          <p:spPr bwMode="auto">
            <a:xfrm>
              <a:off x="13842191" y="-2266553"/>
              <a:ext cx="20638" cy="92075"/>
            </a:xfrm>
            <a:custGeom>
              <a:avLst/>
              <a:gdLst>
                <a:gd name="T0" fmla="*/ 11 w 13"/>
                <a:gd name="T1" fmla="*/ 3 h 58"/>
                <a:gd name="T2" fmla="*/ 13 w 13"/>
                <a:gd name="T3" fmla="*/ 58 h 58"/>
                <a:gd name="T4" fmla="*/ 1 w 13"/>
                <a:gd name="T5" fmla="*/ 55 h 58"/>
                <a:gd name="T6" fmla="*/ 0 w 13"/>
                <a:gd name="T7" fmla="*/ 0 h 58"/>
                <a:gd name="T8" fmla="*/ 11 w 13"/>
                <a:gd name="T9" fmla="*/ 3 h 58"/>
              </a:gdLst>
              <a:ahLst/>
              <a:cxnLst>
                <a:cxn ang="0">
                  <a:pos x="T0" y="T1"/>
                </a:cxn>
                <a:cxn ang="0">
                  <a:pos x="T2" y="T3"/>
                </a:cxn>
                <a:cxn ang="0">
                  <a:pos x="T4" y="T5"/>
                </a:cxn>
                <a:cxn ang="0">
                  <a:pos x="T6" y="T7"/>
                </a:cxn>
                <a:cxn ang="0">
                  <a:pos x="T8" y="T9"/>
                </a:cxn>
              </a:cxnLst>
              <a:rect l="0" t="0" r="r" b="b"/>
              <a:pathLst>
                <a:path w="13" h="58">
                  <a:moveTo>
                    <a:pt x="11" y="3"/>
                  </a:moveTo>
                  <a:lnTo>
                    <a:pt x="13" y="58"/>
                  </a:lnTo>
                  <a:lnTo>
                    <a:pt x="1" y="55"/>
                  </a:lnTo>
                  <a:lnTo>
                    <a:pt x="0" y="0"/>
                  </a:lnTo>
                  <a:lnTo>
                    <a:pt x="11"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0" name="Freeform 1408"/>
            <p:cNvSpPr>
              <a:spLocks/>
            </p:cNvSpPr>
            <p:nvPr/>
          </p:nvSpPr>
          <p:spPr bwMode="auto">
            <a:xfrm>
              <a:off x="13950141" y="-2264965"/>
              <a:ext cx="14288" cy="88900"/>
            </a:xfrm>
            <a:custGeom>
              <a:avLst/>
              <a:gdLst>
                <a:gd name="T0" fmla="*/ 7 w 9"/>
                <a:gd name="T1" fmla="*/ 0 h 56"/>
                <a:gd name="T2" fmla="*/ 9 w 9"/>
                <a:gd name="T3" fmla="*/ 56 h 56"/>
                <a:gd name="T4" fmla="*/ 1 w 9"/>
                <a:gd name="T5" fmla="*/ 56 h 56"/>
                <a:gd name="T6" fmla="*/ 0 w 9"/>
                <a:gd name="T7" fmla="*/ 0 h 56"/>
                <a:gd name="T8" fmla="*/ 7 w 9"/>
                <a:gd name="T9" fmla="*/ 0 h 56"/>
              </a:gdLst>
              <a:ahLst/>
              <a:cxnLst>
                <a:cxn ang="0">
                  <a:pos x="T0" y="T1"/>
                </a:cxn>
                <a:cxn ang="0">
                  <a:pos x="T2" y="T3"/>
                </a:cxn>
                <a:cxn ang="0">
                  <a:pos x="T4" y="T5"/>
                </a:cxn>
                <a:cxn ang="0">
                  <a:pos x="T6" y="T7"/>
                </a:cxn>
                <a:cxn ang="0">
                  <a:pos x="T8" y="T9"/>
                </a:cxn>
              </a:cxnLst>
              <a:rect l="0" t="0" r="r" b="b"/>
              <a:pathLst>
                <a:path w="9" h="56">
                  <a:moveTo>
                    <a:pt x="7" y="0"/>
                  </a:moveTo>
                  <a:lnTo>
                    <a:pt x="9" y="56"/>
                  </a:lnTo>
                  <a:lnTo>
                    <a:pt x="1" y="56"/>
                  </a:lnTo>
                  <a:lnTo>
                    <a:pt x="0" y="0"/>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1" name="Freeform 1409"/>
            <p:cNvSpPr>
              <a:spLocks/>
            </p:cNvSpPr>
            <p:nvPr/>
          </p:nvSpPr>
          <p:spPr bwMode="auto">
            <a:xfrm>
              <a:off x="13921566" y="-2268140"/>
              <a:ext cx="30163" cy="92075"/>
            </a:xfrm>
            <a:custGeom>
              <a:avLst/>
              <a:gdLst>
                <a:gd name="T0" fmla="*/ 18 w 19"/>
                <a:gd name="T1" fmla="*/ 2 h 58"/>
                <a:gd name="T2" fmla="*/ 19 w 19"/>
                <a:gd name="T3" fmla="*/ 58 h 58"/>
                <a:gd name="T4" fmla="*/ 2 w 19"/>
                <a:gd name="T5" fmla="*/ 55 h 58"/>
                <a:gd name="T6" fmla="*/ 0 w 19"/>
                <a:gd name="T7" fmla="*/ 0 h 58"/>
                <a:gd name="T8" fmla="*/ 18 w 19"/>
                <a:gd name="T9" fmla="*/ 2 h 58"/>
              </a:gdLst>
              <a:ahLst/>
              <a:cxnLst>
                <a:cxn ang="0">
                  <a:pos x="T0" y="T1"/>
                </a:cxn>
                <a:cxn ang="0">
                  <a:pos x="T2" y="T3"/>
                </a:cxn>
                <a:cxn ang="0">
                  <a:pos x="T4" y="T5"/>
                </a:cxn>
                <a:cxn ang="0">
                  <a:pos x="T6" y="T7"/>
                </a:cxn>
                <a:cxn ang="0">
                  <a:pos x="T8" y="T9"/>
                </a:cxn>
              </a:cxnLst>
              <a:rect l="0" t="0" r="r" b="b"/>
              <a:pathLst>
                <a:path w="19" h="58">
                  <a:moveTo>
                    <a:pt x="18" y="2"/>
                  </a:moveTo>
                  <a:lnTo>
                    <a:pt x="19" y="58"/>
                  </a:lnTo>
                  <a:lnTo>
                    <a:pt x="2" y="55"/>
                  </a:lnTo>
                  <a:lnTo>
                    <a:pt x="0" y="0"/>
                  </a:lnTo>
                  <a:lnTo>
                    <a:pt x="18"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2" name="Freeform 1411"/>
            <p:cNvSpPr>
              <a:spLocks/>
            </p:cNvSpPr>
            <p:nvPr/>
          </p:nvSpPr>
          <p:spPr bwMode="auto">
            <a:xfrm>
              <a:off x="13961254" y="-2264965"/>
              <a:ext cx="17463" cy="88900"/>
            </a:xfrm>
            <a:custGeom>
              <a:avLst/>
              <a:gdLst>
                <a:gd name="T0" fmla="*/ 10 w 11"/>
                <a:gd name="T1" fmla="*/ 0 h 56"/>
                <a:gd name="T2" fmla="*/ 11 w 11"/>
                <a:gd name="T3" fmla="*/ 56 h 56"/>
                <a:gd name="T4" fmla="*/ 2 w 11"/>
                <a:gd name="T5" fmla="*/ 56 h 56"/>
                <a:gd name="T6" fmla="*/ 0 w 11"/>
                <a:gd name="T7" fmla="*/ 0 h 56"/>
                <a:gd name="T8" fmla="*/ 10 w 11"/>
                <a:gd name="T9" fmla="*/ 0 h 56"/>
              </a:gdLst>
              <a:ahLst/>
              <a:cxnLst>
                <a:cxn ang="0">
                  <a:pos x="T0" y="T1"/>
                </a:cxn>
                <a:cxn ang="0">
                  <a:pos x="T2" y="T3"/>
                </a:cxn>
                <a:cxn ang="0">
                  <a:pos x="T4" y="T5"/>
                </a:cxn>
                <a:cxn ang="0">
                  <a:pos x="T6" y="T7"/>
                </a:cxn>
                <a:cxn ang="0">
                  <a:pos x="T8" y="T9"/>
                </a:cxn>
              </a:cxnLst>
              <a:rect l="0" t="0" r="r" b="b"/>
              <a:pathLst>
                <a:path w="11" h="56">
                  <a:moveTo>
                    <a:pt x="10" y="0"/>
                  </a:moveTo>
                  <a:lnTo>
                    <a:pt x="11" y="56"/>
                  </a:lnTo>
                  <a:lnTo>
                    <a:pt x="2" y="56"/>
                  </a:lnTo>
                  <a:lnTo>
                    <a:pt x="0" y="0"/>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3" name="Freeform 1412"/>
            <p:cNvSpPr>
              <a:spLocks/>
            </p:cNvSpPr>
            <p:nvPr/>
          </p:nvSpPr>
          <p:spPr bwMode="auto">
            <a:xfrm>
              <a:off x="13977129" y="-2272903"/>
              <a:ext cx="17463" cy="96838"/>
            </a:xfrm>
            <a:custGeom>
              <a:avLst/>
              <a:gdLst>
                <a:gd name="T0" fmla="*/ 9 w 11"/>
                <a:gd name="T1" fmla="*/ 0 h 61"/>
                <a:gd name="T2" fmla="*/ 11 w 11"/>
                <a:gd name="T3" fmla="*/ 56 h 61"/>
                <a:gd name="T4" fmla="*/ 1 w 11"/>
                <a:gd name="T5" fmla="*/ 61 h 61"/>
                <a:gd name="T6" fmla="*/ 0 w 11"/>
                <a:gd name="T7" fmla="*/ 5 h 61"/>
                <a:gd name="T8" fmla="*/ 9 w 11"/>
                <a:gd name="T9" fmla="*/ 0 h 61"/>
              </a:gdLst>
              <a:ahLst/>
              <a:cxnLst>
                <a:cxn ang="0">
                  <a:pos x="T0" y="T1"/>
                </a:cxn>
                <a:cxn ang="0">
                  <a:pos x="T2" y="T3"/>
                </a:cxn>
                <a:cxn ang="0">
                  <a:pos x="T4" y="T5"/>
                </a:cxn>
                <a:cxn ang="0">
                  <a:pos x="T6" y="T7"/>
                </a:cxn>
                <a:cxn ang="0">
                  <a:pos x="T8" y="T9"/>
                </a:cxn>
              </a:cxnLst>
              <a:rect l="0" t="0" r="r" b="b"/>
              <a:pathLst>
                <a:path w="11" h="61">
                  <a:moveTo>
                    <a:pt x="9" y="0"/>
                  </a:moveTo>
                  <a:lnTo>
                    <a:pt x="11" y="56"/>
                  </a:lnTo>
                  <a:lnTo>
                    <a:pt x="1" y="61"/>
                  </a:lnTo>
                  <a:lnTo>
                    <a:pt x="0" y="5"/>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4" name="Freeform 1413"/>
            <p:cNvSpPr>
              <a:spLocks/>
            </p:cNvSpPr>
            <p:nvPr/>
          </p:nvSpPr>
          <p:spPr bwMode="auto">
            <a:xfrm>
              <a:off x="13859654" y="-2261790"/>
              <a:ext cx="7938" cy="88900"/>
            </a:xfrm>
            <a:custGeom>
              <a:avLst/>
              <a:gdLst>
                <a:gd name="T0" fmla="*/ 4 w 5"/>
                <a:gd name="T1" fmla="*/ 1 h 56"/>
                <a:gd name="T2" fmla="*/ 5 w 5"/>
                <a:gd name="T3" fmla="*/ 56 h 56"/>
                <a:gd name="T4" fmla="*/ 2 w 5"/>
                <a:gd name="T5" fmla="*/ 55 h 56"/>
                <a:gd name="T6" fmla="*/ 0 w 5"/>
                <a:gd name="T7" fmla="*/ 0 h 56"/>
                <a:gd name="T8" fmla="*/ 4 w 5"/>
                <a:gd name="T9" fmla="*/ 1 h 56"/>
              </a:gdLst>
              <a:ahLst/>
              <a:cxnLst>
                <a:cxn ang="0">
                  <a:pos x="T0" y="T1"/>
                </a:cxn>
                <a:cxn ang="0">
                  <a:pos x="T2" y="T3"/>
                </a:cxn>
                <a:cxn ang="0">
                  <a:pos x="T4" y="T5"/>
                </a:cxn>
                <a:cxn ang="0">
                  <a:pos x="T6" y="T7"/>
                </a:cxn>
                <a:cxn ang="0">
                  <a:pos x="T8" y="T9"/>
                </a:cxn>
              </a:cxnLst>
              <a:rect l="0" t="0" r="r" b="b"/>
              <a:pathLst>
                <a:path w="5" h="56">
                  <a:moveTo>
                    <a:pt x="4" y="1"/>
                  </a:moveTo>
                  <a:lnTo>
                    <a:pt x="5" y="56"/>
                  </a:lnTo>
                  <a:lnTo>
                    <a:pt x="2" y="55"/>
                  </a:lnTo>
                  <a:lnTo>
                    <a:pt x="0" y="0"/>
                  </a:lnTo>
                  <a:lnTo>
                    <a:pt x="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5" name="Freeform 1414"/>
            <p:cNvSpPr>
              <a:spLocks/>
            </p:cNvSpPr>
            <p:nvPr/>
          </p:nvSpPr>
          <p:spPr bwMode="auto">
            <a:xfrm>
              <a:off x="13866004" y="-2263378"/>
              <a:ext cx="14288" cy="90488"/>
            </a:xfrm>
            <a:custGeom>
              <a:avLst/>
              <a:gdLst>
                <a:gd name="T0" fmla="*/ 7 w 9"/>
                <a:gd name="T1" fmla="*/ 0 h 57"/>
                <a:gd name="T2" fmla="*/ 9 w 9"/>
                <a:gd name="T3" fmla="*/ 55 h 57"/>
                <a:gd name="T4" fmla="*/ 1 w 9"/>
                <a:gd name="T5" fmla="*/ 57 h 57"/>
                <a:gd name="T6" fmla="*/ 0 w 9"/>
                <a:gd name="T7" fmla="*/ 2 h 57"/>
                <a:gd name="T8" fmla="*/ 7 w 9"/>
                <a:gd name="T9" fmla="*/ 0 h 57"/>
              </a:gdLst>
              <a:ahLst/>
              <a:cxnLst>
                <a:cxn ang="0">
                  <a:pos x="T0" y="T1"/>
                </a:cxn>
                <a:cxn ang="0">
                  <a:pos x="T2" y="T3"/>
                </a:cxn>
                <a:cxn ang="0">
                  <a:pos x="T4" y="T5"/>
                </a:cxn>
                <a:cxn ang="0">
                  <a:pos x="T6" y="T7"/>
                </a:cxn>
                <a:cxn ang="0">
                  <a:pos x="T8" y="T9"/>
                </a:cxn>
              </a:cxnLst>
              <a:rect l="0" t="0" r="r" b="b"/>
              <a:pathLst>
                <a:path w="9" h="57">
                  <a:moveTo>
                    <a:pt x="7" y="0"/>
                  </a:moveTo>
                  <a:lnTo>
                    <a:pt x="9" y="55"/>
                  </a:lnTo>
                  <a:lnTo>
                    <a:pt x="1" y="57"/>
                  </a:lnTo>
                  <a:lnTo>
                    <a:pt x="0" y="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6" name="Freeform 1415"/>
            <p:cNvSpPr>
              <a:spLocks/>
            </p:cNvSpPr>
            <p:nvPr/>
          </p:nvSpPr>
          <p:spPr bwMode="auto">
            <a:xfrm>
              <a:off x="13821554" y="-2393553"/>
              <a:ext cx="341313" cy="133350"/>
            </a:xfrm>
            <a:custGeom>
              <a:avLst/>
              <a:gdLst>
                <a:gd name="T0" fmla="*/ 53 w 273"/>
                <a:gd name="T1" fmla="*/ 0 h 102"/>
                <a:gd name="T2" fmla="*/ 73 w 273"/>
                <a:gd name="T3" fmla="*/ 0 h 102"/>
                <a:gd name="T4" fmla="*/ 102 w 273"/>
                <a:gd name="T5" fmla="*/ 4 h 102"/>
                <a:gd name="T6" fmla="*/ 131 w 273"/>
                <a:gd name="T7" fmla="*/ 8 h 102"/>
                <a:gd name="T8" fmla="*/ 163 w 273"/>
                <a:gd name="T9" fmla="*/ 7 h 102"/>
                <a:gd name="T10" fmla="*/ 187 w 273"/>
                <a:gd name="T11" fmla="*/ 3 h 102"/>
                <a:gd name="T12" fmla="*/ 190 w 273"/>
                <a:gd name="T13" fmla="*/ 3 h 102"/>
                <a:gd name="T14" fmla="*/ 227 w 273"/>
                <a:gd name="T15" fmla="*/ 8 h 102"/>
                <a:gd name="T16" fmla="*/ 266 w 273"/>
                <a:gd name="T17" fmla="*/ 12 h 102"/>
                <a:gd name="T18" fmla="*/ 273 w 273"/>
                <a:gd name="T19" fmla="*/ 12 h 102"/>
                <a:gd name="T20" fmla="*/ 273 w 273"/>
                <a:gd name="T21" fmla="*/ 17 h 102"/>
                <a:gd name="T22" fmla="*/ 266 w 273"/>
                <a:gd name="T23" fmla="*/ 24 h 102"/>
                <a:gd name="T24" fmla="*/ 256 w 273"/>
                <a:gd name="T25" fmla="*/ 42 h 102"/>
                <a:gd name="T26" fmla="*/ 247 w 273"/>
                <a:gd name="T27" fmla="*/ 52 h 102"/>
                <a:gd name="T28" fmla="*/ 241 w 273"/>
                <a:gd name="T29" fmla="*/ 59 h 102"/>
                <a:gd name="T30" fmla="*/ 228 w 273"/>
                <a:gd name="T31" fmla="*/ 65 h 102"/>
                <a:gd name="T32" fmla="*/ 220 w 273"/>
                <a:gd name="T33" fmla="*/ 72 h 102"/>
                <a:gd name="T34" fmla="*/ 204 w 273"/>
                <a:gd name="T35" fmla="*/ 84 h 102"/>
                <a:gd name="T36" fmla="*/ 178 w 273"/>
                <a:gd name="T37" fmla="*/ 89 h 102"/>
                <a:gd name="T38" fmla="*/ 151 w 273"/>
                <a:gd name="T39" fmla="*/ 90 h 102"/>
                <a:gd name="T40" fmla="*/ 139 w 273"/>
                <a:gd name="T41" fmla="*/ 88 h 102"/>
                <a:gd name="T42" fmla="*/ 136 w 273"/>
                <a:gd name="T43" fmla="*/ 92 h 102"/>
                <a:gd name="T44" fmla="*/ 124 w 273"/>
                <a:gd name="T45" fmla="*/ 99 h 102"/>
                <a:gd name="T46" fmla="*/ 112 w 273"/>
                <a:gd name="T47" fmla="*/ 99 h 102"/>
                <a:gd name="T48" fmla="*/ 103 w 273"/>
                <a:gd name="T49" fmla="*/ 99 h 102"/>
                <a:gd name="T50" fmla="*/ 80 w 273"/>
                <a:gd name="T51" fmla="*/ 96 h 102"/>
                <a:gd name="T52" fmla="*/ 70 w 273"/>
                <a:gd name="T53" fmla="*/ 98 h 102"/>
                <a:gd name="T54" fmla="*/ 45 w 273"/>
                <a:gd name="T55" fmla="*/ 100 h 102"/>
                <a:gd name="T56" fmla="*/ 35 w 273"/>
                <a:gd name="T57" fmla="*/ 102 h 102"/>
                <a:gd name="T58" fmla="*/ 31 w 273"/>
                <a:gd name="T59" fmla="*/ 101 h 102"/>
                <a:gd name="T60" fmla="*/ 16 w 273"/>
                <a:gd name="T61" fmla="*/ 97 h 102"/>
                <a:gd name="T62" fmla="*/ 13 w 273"/>
                <a:gd name="T63" fmla="*/ 88 h 102"/>
                <a:gd name="T64" fmla="*/ 0 w 273"/>
                <a:gd name="T65" fmla="*/ 77 h 102"/>
                <a:gd name="T66" fmla="*/ 1 w 273"/>
                <a:gd name="T67" fmla="*/ 62 h 102"/>
                <a:gd name="T68" fmla="*/ 13 w 273"/>
                <a:gd name="T69" fmla="*/ 62 h 102"/>
                <a:gd name="T70" fmla="*/ 25 w 273"/>
                <a:gd name="T71" fmla="*/ 61 h 102"/>
                <a:gd name="T72" fmla="*/ 27 w 273"/>
                <a:gd name="T73" fmla="*/ 59 h 102"/>
                <a:gd name="T74" fmla="*/ 33 w 273"/>
                <a:gd name="T75" fmla="*/ 54 h 102"/>
                <a:gd name="T76" fmla="*/ 32 w 273"/>
                <a:gd name="T77" fmla="*/ 52 h 102"/>
                <a:gd name="T78" fmla="*/ 17 w 273"/>
                <a:gd name="T79" fmla="*/ 57 h 102"/>
                <a:gd name="T80" fmla="*/ 2 w 273"/>
                <a:gd name="T81" fmla="*/ 57 h 102"/>
                <a:gd name="T82" fmla="*/ 0 w 273"/>
                <a:gd name="T83" fmla="*/ 44 h 102"/>
                <a:gd name="T84" fmla="*/ 3 w 273"/>
                <a:gd name="T85" fmla="*/ 39 h 102"/>
                <a:gd name="T86" fmla="*/ 1 w 273"/>
                <a:gd name="T87" fmla="*/ 31 h 102"/>
                <a:gd name="T88" fmla="*/ 8 w 273"/>
                <a:gd name="T89" fmla="*/ 29 h 102"/>
                <a:gd name="T90" fmla="*/ 18 w 273"/>
                <a:gd name="T91" fmla="*/ 33 h 102"/>
                <a:gd name="T92" fmla="*/ 31 w 273"/>
                <a:gd name="T93" fmla="*/ 35 h 102"/>
                <a:gd name="T94" fmla="*/ 28 w 273"/>
                <a:gd name="T95" fmla="*/ 32 h 102"/>
                <a:gd name="T96" fmla="*/ 12 w 273"/>
                <a:gd name="T97" fmla="*/ 26 h 102"/>
                <a:gd name="T98" fmla="*/ 15 w 273"/>
                <a:gd name="T99" fmla="*/ 12 h 102"/>
                <a:gd name="T100" fmla="*/ 31 w 273"/>
                <a:gd name="T101" fmla="*/ 3 h 102"/>
                <a:gd name="T102" fmla="*/ 53 w 273"/>
                <a:gd name="T10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3" h="102">
                  <a:moveTo>
                    <a:pt x="53" y="0"/>
                  </a:moveTo>
                  <a:cubicBezTo>
                    <a:pt x="73" y="0"/>
                    <a:pt x="73" y="0"/>
                    <a:pt x="73" y="0"/>
                  </a:cubicBezTo>
                  <a:cubicBezTo>
                    <a:pt x="102" y="4"/>
                    <a:pt x="102" y="4"/>
                    <a:pt x="102" y="4"/>
                  </a:cubicBezTo>
                  <a:cubicBezTo>
                    <a:pt x="131" y="8"/>
                    <a:pt x="131" y="8"/>
                    <a:pt x="131" y="8"/>
                  </a:cubicBezTo>
                  <a:cubicBezTo>
                    <a:pt x="163" y="7"/>
                    <a:pt x="163" y="7"/>
                    <a:pt x="163" y="7"/>
                  </a:cubicBezTo>
                  <a:cubicBezTo>
                    <a:pt x="164" y="7"/>
                    <a:pt x="174" y="3"/>
                    <a:pt x="187" y="3"/>
                  </a:cubicBezTo>
                  <a:cubicBezTo>
                    <a:pt x="188" y="3"/>
                    <a:pt x="189" y="3"/>
                    <a:pt x="190" y="3"/>
                  </a:cubicBezTo>
                  <a:cubicBezTo>
                    <a:pt x="204" y="4"/>
                    <a:pt x="226" y="8"/>
                    <a:pt x="227" y="8"/>
                  </a:cubicBezTo>
                  <a:cubicBezTo>
                    <a:pt x="266" y="12"/>
                    <a:pt x="266" y="12"/>
                    <a:pt x="266" y="12"/>
                  </a:cubicBezTo>
                  <a:cubicBezTo>
                    <a:pt x="273" y="12"/>
                    <a:pt x="273" y="12"/>
                    <a:pt x="273" y="12"/>
                  </a:cubicBezTo>
                  <a:cubicBezTo>
                    <a:pt x="273" y="17"/>
                    <a:pt x="273" y="17"/>
                    <a:pt x="273" y="17"/>
                  </a:cubicBezTo>
                  <a:cubicBezTo>
                    <a:pt x="266" y="24"/>
                    <a:pt x="266" y="24"/>
                    <a:pt x="266" y="24"/>
                  </a:cubicBezTo>
                  <a:cubicBezTo>
                    <a:pt x="256" y="42"/>
                    <a:pt x="256" y="42"/>
                    <a:pt x="256" y="42"/>
                  </a:cubicBezTo>
                  <a:cubicBezTo>
                    <a:pt x="247" y="52"/>
                    <a:pt x="247" y="52"/>
                    <a:pt x="247" y="52"/>
                  </a:cubicBezTo>
                  <a:cubicBezTo>
                    <a:pt x="241" y="59"/>
                    <a:pt x="241" y="59"/>
                    <a:pt x="241" y="59"/>
                  </a:cubicBezTo>
                  <a:cubicBezTo>
                    <a:pt x="228" y="65"/>
                    <a:pt x="228" y="65"/>
                    <a:pt x="228" y="65"/>
                  </a:cubicBezTo>
                  <a:cubicBezTo>
                    <a:pt x="220" y="72"/>
                    <a:pt x="220" y="72"/>
                    <a:pt x="220" y="72"/>
                  </a:cubicBezTo>
                  <a:cubicBezTo>
                    <a:pt x="220" y="73"/>
                    <a:pt x="217" y="82"/>
                    <a:pt x="204" y="84"/>
                  </a:cubicBezTo>
                  <a:cubicBezTo>
                    <a:pt x="192" y="86"/>
                    <a:pt x="179" y="89"/>
                    <a:pt x="178" y="89"/>
                  </a:cubicBezTo>
                  <a:cubicBezTo>
                    <a:pt x="151" y="90"/>
                    <a:pt x="151" y="90"/>
                    <a:pt x="151" y="90"/>
                  </a:cubicBezTo>
                  <a:cubicBezTo>
                    <a:pt x="139" y="88"/>
                    <a:pt x="139" y="88"/>
                    <a:pt x="139" y="88"/>
                  </a:cubicBezTo>
                  <a:cubicBezTo>
                    <a:pt x="136" y="92"/>
                    <a:pt x="136" y="92"/>
                    <a:pt x="136" y="92"/>
                  </a:cubicBezTo>
                  <a:cubicBezTo>
                    <a:pt x="124" y="99"/>
                    <a:pt x="124" y="99"/>
                    <a:pt x="124" y="99"/>
                  </a:cubicBezTo>
                  <a:cubicBezTo>
                    <a:pt x="112" y="99"/>
                    <a:pt x="112" y="99"/>
                    <a:pt x="112" y="99"/>
                  </a:cubicBezTo>
                  <a:cubicBezTo>
                    <a:pt x="103" y="99"/>
                    <a:pt x="103" y="99"/>
                    <a:pt x="103" y="99"/>
                  </a:cubicBezTo>
                  <a:cubicBezTo>
                    <a:pt x="80" y="96"/>
                    <a:pt x="80" y="96"/>
                    <a:pt x="80" y="96"/>
                  </a:cubicBezTo>
                  <a:cubicBezTo>
                    <a:pt x="70" y="98"/>
                    <a:pt x="70" y="98"/>
                    <a:pt x="70" y="98"/>
                  </a:cubicBezTo>
                  <a:cubicBezTo>
                    <a:pt x="45" y="100"/>
                    <a:pt x="45" y="100"/>
                    <a:pt x="45" y="100"/>
                  </a:cubicBezTo>
                  <a:cubicBezTo>
                    <a:pt x="35" y="102"/>
                    <a:pt x="35" y="102"/>
                    <a:pt x="35" y="102"/>
                  </a:cubicBezTo>
                  <a:cubicBezTo>
                    <a:pt x="31" y="101"/>
                    <a:pt x="31" y="101"/>
                    <a:pt x="31" y="101"/>
                  </a:cubicBezTo>
                  <a:cubicBezTo>
                    <a:pt x="16" y="97"/>
                    <a:pt x="16" y="97"/>
                    <a:pt x="16" y="97"/>
                  </a:cubicBezTo>
                  <a:cubicBezTo>
                    <a:pt x="13" y="88"/>
                    <a:pt x="13" y="88"/>
                    <a:pt x="13" y="88"/>
                  </a:cubicBezTo>
                  <a:cubicBezTo>
                    <a:pt x="0" y="77"/>
                    <a:pt x="0" y="77"/>
                    <a:pt x="0" y="77"/>
                  </a:cubicBezTo>
                  <a:cubicBezTo>
                    <a:pt x="1" y="62"/>
                    <a:pt x="1" y="62"/>
                    <a:pt x="1" y="62"/>
                  </a:cubicBezTo>
                  <a:cubicBezTo>
                    <a:pt x="13" y="62"/>
                    <a:pt x="13" y="62"/>
                    <a:pt x="13" y="62"/>
                  </a:cubicBezTo>
                  <a:cubicBezTo>
                    <a:pt x="25" y="61"/>
                    <a:pt x="25" y="61"/>
                    <a:pt x="25" y="61"/>
                  </a:cubicBezTo>
                  <a:cubicBezTo>
                    <a:pt x="27" y="59"/>
                    <a:pt x="27" y="59"/>
                    <a:pt x="27" y="59"/>
                  </a:cubicBezTo>
                  <a:cubicBezTo>
                    <a:pt x="33" y="54"/>
                    <a:pt x="33" y="54"/>
                    <a:pt x="33" y="54"/>
                  </a:cubicBezTo>
                  <a:cubicBezTo>
                    <a:pt x="32" y="52"/>
                    <a:pt x="32" y="52"/>
                    <a:pt x="32" y="52"/>
                  </a:cubicBezTo>
                  <a:cubicBezTo>
                    <a:pt x="17" y="57"/>
                    <a:pt x="17" y="57"/>
                    <a:pt x="17" y="57"/>
                  </a:cubicBezTo>
                  <a:cubicBezTo>
                    <a:pt x="2" y="57"/>
                    <a:pt x="2" y="57"/>
                    <a:pt x="2" y="57"/>
                  </a:cubicBezTo>
                  <a:cubicBezTo>
                    <a:pt x="0" y="44"/>
                    <a:pt x="0" y="44"/>
                    <a:pt x="0" y="44"/>
                  </a:cubicBezTo>
                  <a:cubicBezTo>
                    <a:pt x="3" y="39"/>
                    <a:pt x="3" y="39"/>
                    <a:pt x="3" y="39"/>
                  </a:cubicBezTo>
                  <a:cubicBezTo>
                    <a:pt x="1" y="31"/>
                    <a:pt x="1" y="31"/>
                    <a:pt x="1" y="31"/>
                  </a:cubicBezTo>
                  <a:cubicBezTo>
                    <a:pt x="8" y="29"/>
                    <a:pt x="8" y="29"/>
                    <a:pt x="8" y="29"/>
                  </a:cubicBezTo>
                  <a:cubicBezTo>
                    <a:pt x="18" y="33"/>
                    <a:pt x="18" y="33"/>
                    <a:pt x="18" y="33"/>
                  </a:cubicBezTo>
                  <a:cubicBezTo>
                    <a:pt x="31" y="35"/>
                    <a:pt x="31" y="35"/>
                    <a:pt x="31" y="35"/>
                  </a:cubicBezTo>
                  <a:cubicBezTo>
                    <a:pt x="28" y="32"/>
                    <a:pt x="28" y="32"/>
                    <a:pt x="28" y="32"/>
                  </a:cubicBezTo>
                  <a:cubicBezTo>
                    <a:pt x="12" y="26"/>
                    <a:pt x="12" y="26"/>
                    <a:pt x="12" y="26"/>
                  </a:cubicBezTo>
                  <a:cubicBezTo>
                    <a:pt x="15" y="12"/>
                    <a:pt x="15" y="12"/>
                    <a:pt x="15" y="12"/>
                  </a:cubicBezTo>
                  <a:cubicBezTo>
                    <a:pt x="31" y="3"/>
                    <a:pt x="31" y="3"/>
                    <a:pt x="31" y="3"/>
                  </a:cubicBezTo>
                  <a:lnTo>
                    <a:pt x="5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7" name="Freeform 1416"/>
            <p:cNvSpPr>
              <a:spLocks/>
            </p:cNvSpPr>
            <p:nvPr/>
          </p:nvSpPr>
          <p:spPr bwMode="auto">
            <a:xfrm>
              <a:off x="14564504" y="-2291953"/>
              <a:ext cx="3175" cy="101600"/>
            </a:xfrm>
            <a:custGeom>
              <a:avLst/>
              <a:gdLst>
                <a:gd name="T0" fmla="*/ 0 w 2"/>
                <a:gd name="T1" fmla="*/ 0 h 64"/>
                <a:gd name="T2" fmla="*/ 1 w 2"/>
                <a:gd name="T3" fmla="*/ 55 h 64"/>
                <a:gd name="T4" fmla="*/ 2 w 2"/>
                <a:gd name="T5" fmla="*/ 64 h 64"/>
                <a:gd name="T6" fmla="*/ 0 w 2"/>
                <a:gd name="T7" fmla="*/ 8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1" y="55"/>
                  </a:lnTo>
                  <a:lnTo>
                    <a:pt x="2" y="64"/>
                  </a:lnTo>
                  <a:lnTo>
                    <a:pt x="0" y="8"/>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8" name="Freeform 1417"/>
            <p:cNvSpPr>
              <a:spLocks/>
            </p:cNvSpPr>
            <p:nvPr/>
          </p:nvSpPr>
          <p:spPr bwMode="auto">
            <a:xfrm>
              <a:off x="13812029" y="-2268140"/>
              <a:ext cx="3175" cy="104775"/>
            </a:xfrm>
            <a:custGeom>
              <a:avLst/>
              <a:gdLst>
                <a:gd name="T0" fmla="*/ 0 w 2"/>
                <a:gd name="T1" fmla="*/ 0 h 66"/>
                <a:gd name="T2" fmla="*/ 2 w 2"/>
                <a:gd name="T3" fmla="*/ 55 h 66"/>
                <a:gd name="T4" fmla="*/ 2 w 2"/>
                <a:gd name="T5" fmla="*/ 66 h 66"/>
                <a:gd name="T6" fmla="*/ 0 w 2"/>
                <a:gd name="T7" fmla="*/ 11 h 66"/>
                <a:gd name="T8" fmla="*/ 0 w 2"/>
                <a:gd name="T9" fmla="*/ 0 h 66"/>
              </a:gdLst>
              <a:ahLst/>
              <a:cxnLst>
                <a:cxn ang="0">
                  <a:pos x="T0" y="T1"/>
                </a:cxn>
                <a:cxn ang="0">
                  <a:pos x="T2" y="T3"/>
                </a:cxn>
                <a:cxn ang="0">
                  <a:pos x="T4" y="T5"/>
                </a:cxn>
                <a:cxn ang="0">
                  <a:pos x="T6" y="T7"/>
                </a:cxn>
                <a:cxn ang="0">
                  <a:pos x="T8" y="T9"/>
                </a:cxn>
              </a:cxnLst>
              <a:rect l="0" t="0" r="r" b="b"/>
              <a:pathLst>
                <a:path w="2" h="66">
                  <a:moveTo>
                    <a:pt x="0" y="0"/>
                  </a:moveTo>
                  <a:lnTo>
                    <a:pt x="2" y="55"/>
                  </a:lnTo>
                  <a:lnTo>
                    <a:pt x="2" y="66"/>
                  </a:lnTo>
                  <a:lnTo>
                    <a:pt x="0" y="11"/>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9" name="Freeform 1418"/>
            <p:cNvSpPr>
              <a:spLocks/>
            </p:cNvSpPr>
            <p:nvPr/>
          </p:nvSpPr>
          <p:spPr bwMode="auto">
            <a:xfrm>
              <a:off x="14481954" y="-2296715"/>
              <a:ext cx="15875" cy="117475"/>
            </a:xfrm>
            <a:custGeom>
              <a:avLst/>
              <a:gdLst>
                <a:gd name="T0" fmla="*/ 8 w 10"/>
                <a:gd name="T1" fmla="*/ 0 h 74"/>
                <a:gd name="T2" fmla="*/ 10 w 10"/>
                <a:gd name="T3" fmla="*/ 55 h 74"/>
                <a:gd name="T4" fmla="*/ 1 w 10"/>
                <a:gd name="T5" fmla="*/ 74 h 74"/>
                <a:gd name="T6" fmla="*/ 0 w 10"/>
                <a:gd name="T7" fmla="*/ 19 h 74"/>
                <a:gd name="T8" fmla="*/ 8 w 10"/>
                <a:gd name="T9" fmla="*/ 0 h 74"/>
              </a:gdLst>
              <a:ahLst/>
              <a:cxnLst>
                <a:cxn ang="0">
                  <a:pos x="T0" y="T1"/>
                </a:cxn>
                <a:cxn ang="0">
                  <a:pos x="T2" y="T3"/>
                </a:cxn>
                <a:cxn ang="0">
                  <a:pos x="T4" y="T5"/>
                </a:cxn>
                <a:cxn ang="0">
                  <a:pos x="T6" y="T7"/>
                </a:cxn>
                <a:cxn ang="0">
                  <a:pos x="T8" y="T9"/>
                </a:cxn>
              </a:cxnLst>
              <a:rect l="0" t="0" r="r" b="b"/>
              <a:pathLst>
                <a:path w="10" h="74">
                  <a:moveTo>
                    <a:pt x="8" y="0"/>
                  </a:moveTo>
                  <a:lnTo>
                    <a:pt x="10" y="55"/>
                  </a:lnTo>
                  <a:lnTo>
                    <a:pt x="1" y="74"/>
                  </a:lnTo>
                  <a:lnTo>
                    <a:pt x="0" y="19"/>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0" name="Freeform 1419"/>
            <p:cNvSpPr>
              <a:spLocks/>
            </p:cNvSpPr>
            <p:nvPr/>
          </p:nvSpPr>
          <p:spPr bwMode="auto">
            <a:xfrm>
              <a:off x="14613716" y="-2271315"/>
              <a:ext cx="4763" cy="96838"/>
            </a:xfrm>
            <a:custGeom>
              <a:avLst/>
              <a:gdLst>
                <a:gd name="T0" fmla="*/ 2 w 3"/>
                <a:gd name="T1" fmla="*/ 0 h 61"/>
                <a:gd name="T2" fmla="*/ 3 w 3"/>
                <a:gd name="T3" fmla="*/ 55 h 61"/>
                <a:gd name="T4" fmla="*/ 2 w 3"/>
                <a:gd name="T5" fmla="*/ 61 h 61"/>
                <a:gd name="T6" fmla="*/ 0 w 3"/>
                <a:gd name="T7" fmla="*/ 6 h 61"/>
                <a:gd name="T8" fmla="*/ 2 w 3"/>
                <a:gd name="T9" fmla="*/ 0 h 61"/>
              </a:gdLst>
              <a:ahLst/>
              <a:cxnLst>
                <a:cxn ang="0">
                  <a:pos x="T0" y="T1"/>
                </a:cxn>
                <a:cxn ang="0">
                  <a:pos x="T2" y="T3"/>
                </a:cxn>
                <a:cxn ang="0">
                  <a:pos x="T4" y="T5"/>
                </a:cxn>
                <a:cxn ang="0">
                  <a:pos x="T6" y="T7"/>
                </a:cxn>
                <a:cxn ang="0">
                  <a:pos x="T8" y="T9"/>
                </a:cxn>
              </a:cxnLst>
              <a:rect l="0" t="0" r="r" b="b"/>
              <a:pathLst>
                <a:path w="3" h="61">
                  <a:moveTo>
                    <a:pt x="2" y="0"/>
                  </a:moveTo>
                  <a:lnTo>
                    <a:pt x="3" y="55"/>
                  </a:lnTo>
                  <a:lnTo>
                    <a:pt x="2" y="61"/>
                  </a:lnTo>
                  <a:lnTo>
                    <a:pt x="0" y="6"/>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1" name="Freeform 1420"/>
            <p:cNvSpPr>
              <a:spLocks/>
            </p:cNvSpPr>
            <p:nvPr/>
          </p:nvSpPr>
          <p:spPr bwMode="auto">
            <a:xfrm>
              <a:off x="14005704" y="-2260203"/>
              <a:ext cx="9525" cy="106363"/>
            </a:xfrm>
            <a:custGeom>
              <a:avLst/>
              <a:gdLst>
                <a:gd name="T0" fmla="*/ 5 w 6"/>
                <a:gd name="T1" fmla="*/ 0 h 67"/>
                <a:gd name="T2" fmla="*/ 6 w 6"/>
                <a:gd name="T3" fmla="*/ 55 h 67"/>
                <a:gd name="T4" fmla="*/ 2 w 6"/>
                <a:gd name="T5" fmla="*/ 67 h 67"/>
                <a:gd name="T6" fmla="*/ 0 w 6"/>
                <a:gd name="T7" fmla="*/ 11 h 67"/>
                <a:gd name="T8" fmla="*/ 5 w 6"/>
                <a:gd name="T9" fmla="*/ 0 h 67"/>
              </a:gdLst>
              <a:ahLst/>
              <a:cxnLst>
                <a:cxn ang="0">
                  <a:pos x="T0" y="T1"/>
                </a:cxn>
                <a:cxn ang="0">
                  <a:pos x="T2" y="T3"/>
                </a:cxn>
                <a:cxn ang="0">
                  <a:pos x="T4" y="T5"/>
                </a:cxn>
                <a:cxn ang="0">
                  <a:pos x="T6" y="T7"/>
                </a:cxn>
                <a:cxn ang="0">
                  <a:pos x="T8" y="T9"/>
                </a:cxn>
              </a:cxnLst>
              <a:rect l="0" t="0" r="r" b="b"/>
              <a:pathLst>
                <a:path w="6" h="67">
                  <a:moveTo>
                    <a:pt x="5" y="0"/>
                  </a:moveTo>
                  <a:lnTo>
                    <a:pt x="6" y="55"/>
                  </a:lnTo>
                  <a:lnTo>
                    <a:pt x="2" y="67"/>
                  </a:lnTo>
                  <a:lnTo>
                    <a:pt x="0" y="11"/>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2" name="Freeform 1421"/>
            <p:cNvSpPr>
              <a:spLocks/>
            </p:cNvSpPr>
            <p:nvPr/>
          </p:nvSpPr>
          <p:spPr bwMode="auto">
            <a:xfrm>
              <a:off x="13932679" y="-2245915"/>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3" name="Freeform 1422"/>
            <p:cNvSpPr>
              <a:spLocks/>
            </p:cNvSpPr>
            <p:nvPr/>
          </p:nvSpPr>
          <p:spPr bwMode="auto">
            <a:xfrm>
              <a:off x="14680391" y="-2268140"/>
              <a:ext cx="4763" cy="95250"/>
            </a:xfrm>
            <a:custGeom>
              <a:avLst/>
              <a:gdLst>
                <a:gd name="T0" fmla="*/ 2 w 3"/>
                <a:gd name="T1" fmla="*/ 0 h 60"/>
                <a:gd name="T2" fmla="*/ 3 w 3"/>
                <a:gd name="T3" fmla="*/ 55 h 60"/>
                <a:gd name="T4" fmla="*/ 2 w 3"/>
                <a:gd name="T5" fmla="*/ 60 h 60"/>
                <a:gd name="T6" fmla="*/ 0 w 3"/>
                <a:gd name="T7" fmla="*/ 5 h 60"/>
                <a:gd name="T8" fmla="*/ 2 w 3"/>
                <a:gd name="T9" fmla="*/ 0 h 60"/>
              </a:gdLst>
              <a:ahLst/>
              <a:cxnLst>
                <a:cxn ang="0">
                  <a:pos x="T0" y="T1"/>
                </a:cxn>
                <a:cxn ang="0">
                  <a:pos x="T2" y="T3"/>
                </a:cxn>
                <a:cxn ang="0">
                  <a:pos x="T4" y="T5"/>
                </a:cxn>
                <a:cxn ang="0">
                  <a:pos x="T6" y="T7"/>
                </a:cxn>
                <a:cxn ang="0">
                  <a:pos x="T8" y="T9"/>
                </a:cxn>
              </a:cxnLst>
              <a:rect l="0" t="0" r="r" b="b"/>
              <a:pathLst>
                <a:path w="3" h="60">
                  <a:moveTo>
                    <a:pt x="2" y="0"/>
                  </a:moveTo>
                  <a:lnTo>
                    <a:pt x="3" y="55"/>
                  </a:lnTo>
                  <a:lnTo>
                    <a:pt x="2" y="60"/>
                  </a:lnTo>
                  <a:lnTo>
                    <a:pt x="0" y="5"/>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4" name="Freeform 1423"/>
            <p:cNvSpPr>
              <a:spLocks/>
            </p:cNvSpPr>
            <p:nvPr/>
          </p:nvSpPr>
          <p:spPr bwMode="auto">
            <a:xfrm>
              <a:off x="14467666" y="-2266553"/>
              <a:ext cx="15875" cy="103188"/>
            </a:xfrm>
            <a:custGeom>
              <a:avLst/>
              <a:gdLst>
                <a:gd name="T0" fmla="*/ 9 w 10"/>
                <a:gd name="T1" fmla="*/ 0 h 65"/>
                <a:gd name="T2" fmla="*/ 10 w 10"/>
                <a:gd name="T3" fmla="*/ 55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5"/>
                  </a:lnTo>
                  <a:lnTo>
                    <a:pt x="2" y="65"/>
                  </a:lnTo>
                  <a:lnTo>
                    <a:pt x="0" y="10"/>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5" name="Freeform 1424"/>
            <p:cNvSpPr>
              <a:spLocks/>
            </p:cNvSpPr>
            <p:nvPr/>
          </p:nvSpPr>
          <p:spPr bwMode="auto">
            <a:xfrm>
              <a:off x="13932679" y="-2239565"/>
              <a:ext cx="3175" cy="95250"/>
            </a:xfrm>
            <a:custGeom>
              <a:avLst/>
              <a:gdLst>
                <a:gd name="T0" fmla="*/ 0 w 2"/>
                <a:gd name="T1" fmla="*/ 0 h 60"/>
                <a:gd name="T2" fmla="*/ 2 w 2"/>
                <a:gd name="T3" fmla="*/ 55 h 60"/>
                <a:gd name="T4" fmla="*/ 2 w 2"/>
                <a:gd name="T5" fmla="*/ 60 h 60"/>
                <a:gd name="T6" fmla="*/ 0 w 2"/>
                <a:gd name="T7" fmla="*/ 5 h 60"/>
                <a:gd name="T8" fmla="*/ 0 w 2"/>
                <a:gd name="T9" fmla="*/ 0 h 60"/>
              </a:gdLst>
              <a:ahLst/>
              <a:cxnLst>
                <a:cxn ang="0">
                  <a:pos x="T0" y="T1"/>
                </a:cxn>
                <a:cxn ang="0">
                  <a:pos x="T2" y="T3"/>
                </a:cxn>
                <a:cxn ang="0">
                  <a:pos x="T4" y="T5"/>
                </a:cxn>
                <a:cxn ang="0">
                  <a:pos x="T6" y="T7"/>
                </a:cxn>
                <a:cxn ang="0">
                  <a:pos x="T8" y="T9"/>
                </a:cxn>
              </a:cxnLst>
              <a:rect l="0" t="0" r="r" b="b"/>
              <a:pathLst>
                <a:path w="2" h="60">
                  <a:moveTo>
                    <a:pt x="0" y="0"/>
                  </a:moveTo>
                  <a:lnTo>
                    <a:pt x="2" y="55"/>
                  </a:lnTo>
                  <a:lnTo>
                    <a:pt x="2" y="60"/>
                  </a:lnTo>
                  <a:lnTo>
                    <a:pt x="0" y="5"/>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6" name="Freeform 1425"/>
            <p:cNvSpPr>
              <a:spLocks/>
            </p:cNvSpPr>
            <p:nvPr/>
          </p:nvSpPr>
          <p:spPr bwMode="auto">
            <a:xfrm>
              <a:off x="13993004" y="-2242740"/>
              <a:ext cx="15875" cy="107950"/>
            </a:xfrm>
            <a:custGeom>
              <a:avLst/>
              <a:gdLst>
                <a:gd name="T0" fmla="*/ 8 w 10"/>
                <a:gd name="T1" fmla="*/ 0 h 68"/>
                <a:gd name="T2" fmla="*/ 10 w 10"/>
                <a:gd name="T3" fmla="*/ 56 h 68"/>
                <a:gd name="T4" fmla="*/ 1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6"/>
                  </a:lnTo>
                  <a:lnTo>
                    <a:pt x="1" y="68"/>
                  </a:lnTo>
                  <a:lnTo>
                    <a:pt x="0" y="13"/>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7" name="Freeform 1426"/>
            <p:cNvSpPr>
              <a:spLocks/>
            </p:cNvSpPr>
            <p:nvPr/>
          </p:nvSpPr>
          <p:spPr bwMode="auto">
            <a:xfrm>
              <a:off x="13988241" y="-2222103"/>
              <a:ext cx="6350" cy="93663"/>
            </a:xfrm>
            <a:custGeom>
              <a:avLst/>
              <a:gdLst>
                <a:gd name="T0" fmla="*/ 3 w 4"/>
                <a:gd name="T1" fmla="*/ 0 h 59"/>
                <a:gd name="T2" fmla="*/ 4 w 4"/>
                <a:gd name="T3" fmla="*/ 55 h 59"/>
                <a:gd name="T4" fmla="*/ 1 w 4"/>
                <a:gd name="T5" fmla="*/ 59 h 59"/>
                <a:gd name="T6" fmla="*/ 0 w 4"/>
                <a:gd name="T7" fmla="*/ 4 h 59"/>
                <a:gd name="T8" fmla="*/ 3 w 4"/>
                <a:gd name="T9" fmla="*/ 0 h 59"/>
              </a:gdLst>
              <a:ahLst/>
              <a:cxnLst>
                <a:cxn ang="0">
                  <a:pos x="T0" y="T1"/>
                </a:cxn>
                <a:cxn ang="0">
                  <a:pos x="T2" y="T3"/>
                </a:cxn>
                <a:cxn ang="0">
                  <a:pos x="T4" y="T5"/>
                </a:cxn>
                <a:cxn ang="0">
                  <a:pos x="T6" y="T7"/>
                </a:cxn>
                <a:cxn ang="0">
                  <a:pos x="T8" y="T9"/>
                </a:cxn>
              </a:cxnLst>
              <a:rect l="0" t="0" r="r" b="b"/>
              <a:pathLst>
                <a:path w="4" h="59">
                  <a:moveTo>
                    <a:pt x="3" y="0"/>
                  </a:moveTo>
                  <a:lnTo>
                    <a:pt x="4" y="55"/>
                  </a:lnTo>
                  <a:lnTo>
                    <a:pt x="1" y="59"/>
                  </a:lnTo>
                  <a:lnTo>
                    <a:pt x="0" y="4"/>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8" name="Freeform 1427"/>
            <p:cNvSpPr>
              <a:spLocks/>
            </p:cNvSpPr>
            <p:nvPr/>
          </p:nvSpPr>
          <p:spPr bwMode="auto">
            <a:xfrm>
              <a:off x="14481954" y="-2249090"/>
              <a:ext cx="11113" cy="107950"/>
            </a:xfrm>
            <a:custGeom>
              <a:avLst/>
              <a:gdLst>
                <a:gd name="T0" fmla="*/ 5 w 7"/>
                <a:gd name="T1" fmla="*/ 13 h 68"/>
                <a:gd name="T2" fmla="*/ 7 w 7"/>
                <a:gd name="T3" fmla="*/ 68 h 68"/>
                <a:gd name="T4" fmla="*/ 1 w 7"/>
                <a:gd name="T5" fmla="*/ 55 h 68"/>
                <a:gd name="T6" fmla="*/ 0 w 7"/>
                <a:gd name="T7" fmla="*/ 0 h 68"/>
                <a:gd name="T8" fmla="*/ 5 w 7"/>
                <a:gd name="T9" fmla="*/ 13 h 68"/>
              </a:gdLst>
              <a:ahLst/>
              <a:cxnLst>
                <a:cxn ang="0">
                  <a:pos x="T0" y="T1"/>
                </a:cxn>
                <a:cxn ang="0">
                  <a:pos x="T2" y="T3"/>
                </a:cxn>
                <a:cxn ang="0">
                  <a:pos x="T4" y="T5"/>
                </a:cxn>
                <a:cxn ang="0">
                  <a:pos x="T6" y="T7"/>
                </a:cxn>
                <a:cxn ang="0">
                  <a:pos x="T8" y="T9"/>
                </a:cxn>
              </a:cxnLst>
              <a:rect l="0" t="0" r="r" b="b"/>
              <a:pathLst>
                <a:path w="7" h="68">
                  <a:moveTo>
                    <a:pt x="5" y="13"/>
                  </a:moveTo>
                  <a:lnTo>
                    <a:pt x="7" y="68"/>
                  </a:lnTo>
                  <a:lnTo>
                    <a:pt x="1" y="55"/>
                  </a:lnTo>
                  <a:lnTo>
                    <a:pt x="0" y="0"/>
                  </a:lnTo>
                  <a:lnTo>
                    <a:pt x="5" y="1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9" name="Freeform 1428"/>
            <p:cNvSpPr>
              <a:spLocks/>
            </p:cNvSpPr>
            <p:nvPr/>
          </p:nvSpPr>
          <p:spPr bwMode="auto">
            <a:xfrm>
              <a:off x="14734366" y="-2230040"/>
              <a:ext cx="1588" cy="96838"/>
            </a:xfrm>
            <a:custGeom>
              <a:avLst/>
              <a:gdLst>
                <a:gd name="T0" fmla="*/ 0 w 1"/>
                <a:gd name="T1" fmla="*/ 0 h 61"/>
                <a:gd name="T2" fmla="*/ 1 w 1"/>
                <a:gd name="T3" fmla="*/ 55 h 61"/>
                <a:gd name="T4" fmla="*/ 1 w 1"/>
                <a:gd name="T5" fmla="*/ 61 h 61"/>
                <a:gd name="T6" fmla="*/ 0 w 1"/>
                <a:gd name="T7" fmla="*/ 6 h 61"/>
                <a:gd name="T8" fmla="*/ 0 w 1"/>
                <a:gd name="T9" fmla="*/ 0 h 61"/>
              </a:gdLst>
              <a:ahLst/>
              <a:cxnLst>
                <a:cxn ang="0">
                  <a:pos x="T0" y="T1"/>
                </a:cxn>
                <a:cxn ang="0">
                  <a:pos x="T2" y="T3"/>
                </a:cxn>
                <a:cxn ang="0">
                  <a:pos x="T4" y="T5"/>
                </a:cxn>
                <a:cxn ang="0">
                  <a:pos x="T6" y="T7"/>
                </a:cxn>
                <a:cxn ang="0">
                  <a:pos x="T8" y="T9"/>
                </a:cxn>
              </a:cxnLst>
              <a:rect l="0" t="0" r="r" b="b"/>
              <a:pathLst>
                <a:path w="1" h="61">
                  <a:moveTo>
                    <a:pt x="0" y="0"/>
                  </a:moveTo>
                  <a:lnTo>
                    <a:pt x="1" y="55"/>
                  </a:lnTo>
                  <a:lnTo>
                    <a:pt x="1" y="61"/>
                  </a:lnTo>
                  <a:lnTo>
                    <a:pt x="0" y="6"/>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0" name="Freeform 1429"/>
            <p:cNvSpPr>
              <a:spLocks/>
            </p:cNvSpPr>
            <p:nvPr/>
          </p:nvSpPr>
          <p:spPr bwMode="auto">
            <a:xfrm>
              <a:off x="14448616" y="-2233215"/>
              <a:ext cx="30163" cy="111125"/>
            </a:xfrm>
            <a:custGeom>
              <a:avLst/>
              <a:gdLst>
                <a:gd name="T0" fmla="*/ 18 w 19"/>
                <a:gd name="T1" fmla="*/ 0 h 70"/>
                <a:gd name="T2" fmla="*/ 19 w 19"/>
                <a:gd name="T3" fmla="*/ 56 h 70"/>
                <a:gd name="T4" fmla="*/ 2 w 19"/>
                <a:gd name="T5" fmla="*/ 70 h 70"/>
                <a:gd name="T6" fmla="*/ 0 w 19"/>
                <a:gd name="T7" fmla="*/ 15 h 70"/>
                <a:gd name="T8" fmla="*/ 18 w 19"/>
                <a:gd name="T9" fmla="*/ 0 h 70"/>
              </a:gdLst>
              <a:ahLst/>
              <a:cxnLst>
                <a:cxn ang="0">
                  <a:pos x="T0" y="T1"/>
                </a:cxn>
                <a:cxn ang="0">
                  <a:pos x="T2" y="T3"/>
                </a:cxn>
                <a:cxn ang="0">
                  <a:pos x="T4" y="T5"/>
                </a:cxn>
                <a:cxn ang="0">
                  <a:pos x="T6" y="T7"/>
                </a:cxn>
                <a:cxn ang="0">
                  <a:pos x="T8" y="T9"/>
                </a:cxn>
              </a:cxnLst>
              <a:rect l="0" t="0" r="r" b="b"/>
              <a:pathLst>
                <a:path w="19" h="70">
                  <a:moveTo>
                    <a:pt x="18" y="0"/>
                  </a:moveTo>
                  <a:lnTo>
                    <a:pt x="19" y="56"/>
                  </a:lnTo>
                  <a:lnTo>
                    <a:pt x="2" y="70"/>
                  </a:lnTo>
                  <a:lnTo>
                    <a:pt x="0" y="15"/>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1" name="Freeform 1430"/>
            <p:cNvSpPr>
              <a:spLocks/>
            </p:cNvSpPr>
            <p:nvPr/>
          </p:nvSpPr>
          <p:spPr bwMode="auto">
            <a:xfrm>
              <a:off x="14724841" y="-2220515"/>
              <a:ext cx="11113" cy="92075"/>
            </a:xfrm>
            <a:custGeom>
              <a:avLst/>
              <a:gdLst>
                <a:gd name="T0" fmla="*/ 6 w 7"/>
                <a:gd name="T1" fmla="*/ 0 h 58"/>
                <a:gd name="T2" fmla="*/ 7 w 7"/>
                <a:gd name="T3" fmla="*/ 55 h 58"/>
                <a:gd name="T4" fmla="*/ 2 w 7"/>
                <a:gd name="T5" fmla="*/ 58 h 58"/>
                <a:gd name="T6" fmla="*/ 0 w 7"/>
                <a:gd name="T7" fmla="*/ 3 h 58"/>
                <a:gd name="T8" fmla="*/ 6 w 7"/>
                <a:gd name="T9" fmla="*/ 0 h 58"/>
              </a:gdLst>
              <a:ahLst/>
              <a:cxnLst>
                <a:cxn ang="0">
                  <a:pos x="T0" y="T1"/>
                </a:cxn>
                <a:cxn ang="0">
                  <a:pos x="T2" y="T3"/>
                </a:cxn>
                <a:cxn ang="0">
                  <a:pos x="T4" y="T5"/>
                </a:cxn>
                <a:cxn ang="0">
                  <a:pos x="T6" y="T7"/>
                </a:cxn>
                <a:cxn ang="0">
                  <a:pos x="T8" y="T9"/>
                </a:cxn>
              </a:cxnLst>
              <a:rect l="0" t="0" r="r" b="b"/>
              <a:pathLst>
                <a:path w="7" h="58">
                  <a:moveTo>
                    <a:pt x="6" y="0"/>
                  </a:moveTo>
                  <a:lnTo>
                    <a:pt x="7" y="55"/>
                  </a:lnTo>
                  <a:lnTo>
                    <a:pt x="2" y="58"/>
                  </a:lnTo>
                  <a:lnTo>
                    <a:pt x="0" y="3"/>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2" name="Freeform 1431"/>
            <p:cNvSpPr>
              <a:spLocks/>
            </p:cNvSpPr>
            <p:nvPr/>
          </p:nvSpPr>
          <p:spPr bwMode="auto">
            <a:xfrm>
              <a:off x="14705791" y="-2206228"/>
              <a:ext cx="14288" cy="88900"/>
            </a:xfrm>
            <a:custGeom>
              <a:avLst/>
              <a:gdLst>
                <a:gd name="T0" fmla="*/ 8 w 9"/>
                <a:gd name="T1" fmla="*/ 0 h 56"/>
                <a:gd name="T2" fmla="*/ 9 w 9"/>
                <a:gd name="T3" fmla="*/ 56 h 56"/>
                <a:gd name="T4" fmla="*/ 1 w 9"/>
                <a:gd name="T5" fmla="*/ 56 h 56"/>
                <a:gd name="T6" fmla="*/ 0 w 9"/>
                <a:gd name="T7" fmla="*/ 0 h 56"/>
                <a:gd name="T8" fmla="*/ 8 w 9"/>
                <a:gd name="T9" fmla="*/ 0 h 56"/>
              </a:gdLst>
              <a:ahLst/>
              <a:cxnLst>
                <a:cxn ang="0">
                  <a:pos x="T0" y="T1"/>
                </a:cxn>
                <a:cxn ang="0">
                  <a:pos x="T2" y="T3"/>
                </a:cxn>
                <a:cxn ang="0">
                  <a:pos x="T4" y="T5"/>
                </a:cxn>
                <a:cxn ang="0">
                  <a:pos x="T6" y="T7"/>
                </a:cxn>
                <a:cxn ang="0">
                  <a:pos x="T8" y="T9"/>
                </a:cxn>
              </a:cxnLst>
              <a:rect l="0" t="0" r="r" b="b"/>
              <a:pathLst>
                <a:path w="9" h="56">
                  <a:moveTo>
                    <a:pt x="8" y="0"/>
                  </a:moveTo>
                  <a:lnTo>
                    <a:pt x="9" y="56"/>
                  </a:lnTo>
                  <a:lnTo>
                    <a:pt x="1" y="56"/>
                  </a:lnTo>
                  <a:lnTo>
                    <a:pt x="0" y="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3" name="Freeform 1432"/>
            <p:cNvSpPr>
              <a:spLocks/>
            </p:cNvSpPr>
            <p:nvPr/>
          </p:nvSpPr>
          <p:spPr bwMode="auto">
            <a:xfrm>
              <a:off x="14718491" y="-2215753"/>
              <a:ext cx="9525" cy="98425"/>
            </a:xfrm>
            <a:custGeom>
              <a:avLst/>
              <a:gdLst>
                <a:gd name="T0" fmla="*/ 4 w 6"/>
                <a:gd name="T1" fmla="*/ 0 h 62"/>
                <a:gd name="T2" fmla="*/ 6 w 6"/>
                <a:gd name="T3" fmla="*/ 55 h 62"/>
                <a:gd name="T4" fmla="*/ 1 w 6"/>
                <a:gd name="T5" fmla="*/ 62 h 62"/>
                <a:gd name="T6" fmla="*/ 0 w 6"/>
                <a:gd name="T7" fmla="*/ 6 h 62"/>
                <a:gd name="T8" fmla="*/ 4 w 6"/>
                <a:gd name="T9" fmla="*/ 0 h 62"/>
              </a:gdLst>
              <a:ahLst/>
              <a:cxnLst>
                <a:cxn ang="0">
                  <a:pos x="T0" y="T1"/>
                </a:cxn>
                <a:cxn ang="0">
                  <a:pos x="T2" y="T3"/>
                </a:cxn>
                <a:cxn ang="0">
                  <a:pos x="T4" y="T5"/>
                </a:cxn>
                <a:cxn ang="0">
                  <a:pos x="T6" y="T7"/>
                </a:cxn>
                <a:cxn ang="0">
                  <a:pos x="T8" y="T9"/>
                </a:cxn>
              </a:cxnLst>
              <a:rect l="0" t="0" r="r" b="b"/>
              <a:pathLst>
                <a:path w="6" h="62">
                  <a:moveTo>
                    <a:pt x="4" y="0"/>
                  </a:moveTo>
                  <a:lnTo>
                    <a:pt x="6" y="55"/>
                  </a:lnTo>
                  <a:lnTo>
                    <a:pt x="1" y="62"/>
                  </a:lnTo>
                  <a:lnTo>
                    <a:pt x="0" y="6"/>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4" name="Freeform 1433"/>
            <p:cNvSpPr>
              <a:spLocks/>
            </p:cNvSpPr>
            <p:nvPr/>
          </p:nvSpPr>
          <p:spPr bwMode="auto">
            <a:xfrm>
              <a:off x="14699441" y="-2206228"/>
              <a:ext cx="7938" cy="92075"/>
            </a:xfrm>
            <a:custGeom>
              <a:avLst/>
              <a:gdLst>
                <a:gd name="T0" fmla="*/ 4 w 5"/>
                <a:gd name="T1" fmla="*/ 0 h 58"/>
                <a:gd name="T2" fmla="*/ 5 w 5"/>
                <a:gd name="T3" fmla="*/ 56 h 58"/>
                <a:gd name="T4" fmla="*/ 1 w 5"/>
                <a:gd name="T5" fmla="*/ 58 h 58"/>
                <a:gd name="T6" fmla="*/ 0 w 5"/>
                <a:gd name="T7" fmla="*/ 3 h 58"/>
                <a:gd name="T8" fmla="*/ 4 w 5"/>
                <a:gd name="T9" fmla="*/ 0 h 58"/>
              </a:gdLst>
              <a:ahLst/>
              <a:cxnLst>
                <a:cxn ang="0">
                  <a:pos x="T0" y="T1"/>
                </a:cxn>
                <a:cxn ang="0">
                  <a:pos x="T2" y="T3"/>
                </a:cxn>
                <a:cxn ang="0">
                  <a:pos x="T4" y="T5"/>
                </a:cxn>
                <a:cxn ang="0">
                  <a:pos x="T6" y="T7"/>
                </a:cxn>
                <a:cxn ang="0">
                  <a:pos x="T8" y="T9"/>
                </a:cxn>
              </a:cxnLst>
              <a:rect l="0" t="0" r="r" b="b"/>
              <a:pathLst>
                <a:path w="5" h="58">
                  <a:moveTo>
                    <a:pt x="4" y="0"/>
                  </a:moveTo>
                  <a:lnTo>
                    <a:pt x="5" y="56"/>
                  </a:lnTo>
                  <a:lnTo>
                    <a:pt x="1" y="58"/>
                  </a:lnTo>
                  <a:lnTo>
                    <a:pt x="0" y="3"/>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5" name="Freeform 1434"/>
            <p:cNvSpPr>
              <a:spLocks/>
            </p:cNvSpPr>
            <p:nvPr/>
          </p:nvSpPr>
          <p:spPr bwMode="auto">
            <a:xfrm>
              <a:off x="14435916" y="-2209403"/>
              <a:ext cx="15875" cy="107950"/>
            </a:xfrm>
            <a:custGeom>
              <a:avLst/>
              <a:gdLst>
                <a:gd name="T0" fmla="*/ 8 w 10"/>
                <a:gd name="T1" fmla="*/ 0 h 68"/>
                <a:gd name="T2" fmla="*/ 10 w 10"/>
                <a:gd name="T3" fmla="*/ 55 h 68"/>
                <a:gd name="T4" fmla="*/ 2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5"/>
                  </a:lnTo>
                  <a:lnTo>
                    <a:pt x="2" y="68"/>
                  </a:lnTo>
                  <a:lnTo>
                    <a:pt x="0" y="13"/>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6" name="Freeform 1435"/>
            <p:cNvSpPr>
              <a:spLocks/>
            </p:cNvSpPr>
            <p:nvPr/>
          </p:nvSpPr>
          <p:spPr bwMode="auto">
            <a:xfrm>
              <a:off x="14748654" y="-2201465"/>
              <a:ext cx="3175" cy="98425"/>
            </a:xfrm>
            <a:custGeom>
              <a:avLst/>
              <a:gdLst>
                <a:gd name="T0" fmla="*/ 0 w 2"/>
                <a:gd name="T1" fmla="*/ 0 h 62"/>
                <a:gd name="T2" fmla="*/ 2 w 2"/>
                <a:gd name="T3" fmla="*/ 55 h 62"/>
                <a:gd name="T4" fmla="*/ 2 w 2"/>
                <a:gd name="T5" fmla="*/ 62 h 62"/>
                <a:gd name="T6" fmla="*/ 0 w 2"/>
                <a:gd name="T7" fmla="*/ 7 h 62"/>
                <a:gd name="T8" fmla="*/ 0 w 2"/>
                <a:gd name="T9" fmla="*/ 0 h 62"/>
              </a:gdLst>
              <a:ahLst/>
              <a:cxnLst>
                <a:cxn ang="0">
                  <a:pos x="T0" y="T1"/>
                </a:cxn>
                <a:cxn ang="0">
                  <a:pos x="T2" y="T3"/>
                </a:cxn>
                <a:cxn ang="0">
                  <a:pos x="T4" y="T5"/>
                </a:cxn>
                <a:cxn ang="0">
                  <a:pos x="T6" y="T7"/>
                </a:cxn>
                <a:cxn ang="0">
                  <a:pos x="T8" y="T9"/>
                </a:cxn>
              </a:cxnLst>
              <a:rect l="0" t="0" r="r" b="b"/>
              <a:pathLst>
                <a:path w="2" h="62">
                  <a:moveTo>
                    <a:pt x="0" y="0"/>
                  </a:moveTo>
                  <a:lnTo>
                    <a:pt x="2" y="55"/>
                  </a:lnTo>
                  <a:lnTo>
                    <a:pt x="2" y="62"/>
                  </a:lnTo>
                  <a:lnTo>
                    <a:pt x="0" y="7"/>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7" name="Freeform 1436"/>
            <p:cNvSpPr>
              <a:spLocks/>
            </p:cNvSpPr>
            <p:nvPr/>
          </p:nvSpPr>
          <p:spPr bwMode="auto">
            <a:xfrm>
              <a:off x="14735954" y="-2190353"/>
              <a:ext cx="15875" cy="88900"/>
            </a:xfrm>
            <a:custGeom>
              <a:avLst/>
              <a:gdLst>
                <a:gd name="T0" fmla="*/ 8 w 10"/>
                <a:gd name="T1" fmla="*/ 0 h 56"/>
                <a:gd name="T2" fmla="*/ 10 w 10"/>
                <a:gd name="T3" fmla="*/ 55 h 56"/>
                <a:gd name="T4" fmla="*/ 1 w 10"/>
                <a:gd name="T5" fmla="*/ 56 h 56"/>
                <a:gd name="T6" fmla="*/ 0 w 10"/>
                <a:gd name="T7" fmla="*/ 1 h 56"/>
                <a:gd name="T8" fmla="*/ 8 w 10"/>
                <a:gd name="T9" fmla="*/ 0 h 56"/>
              </a:gdLst>
              <a:ahLst/>
              <a:cxnLst>
                <a:cxn ang="0">
                  <a:pos x="T0" y="T1"/>
                </a:cxn>
                <a:cxn ang="0">
                  <a:pos x="T2" y="T3"/>
                </a:cxn>
                <a:cxn ang="0">
                  <a:pos x="T4" y="T5"/>
                </a:cxn>
                <a:cxn ang="0">
                  <a:pos x="T6" y="T7"/>
                </a:cxn>
                <a:cxn ang="0">
                  <a:pos x="T8" y="T9"/>
                </a:cxn>
              </a:cxnLst>
              <a:rect l="0" t="0" r="r" b="b"/>
              <a:pathLst>
                <a:path w="10" h="56">
                  <a:moveTo>
                    <a:pt x="8" y="0"/>
                  </a:moveTo>
                  <a:lnTo>
                    <a:pt x="10" y="55"/>
                  </a:lnTo>
                  <a:lnTo>
                    <a:pt x="1" y="56"/>
                  </a:lnTo>
                  <a:lnTo>
                    <a:pt x="0" y="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8" name="Freeform 1437"/>
            <p:cNvSpPr>
              <a:spLocks/>
            </p:cNvSpPr>
            <p:nvPr/>
          </p:nvSpPr>
          <p:spPr bwMode="auto">
            <a:xfrm>
              <a:off x="14405754" y="-2188765"/>
              <a:ext cx="33338" cy="103188"/>
            </a:xfrm>
            <a:custGeom>
              <a:avLst/>
              <a:gdLst>
                <a:gd name="T0" fmla="*/ 19 w 21"/>
                <a:gd name="T1" fmla="*/ 0 h 65"/>
                <a:gd name="T2" fmla="*/ 21 w 21"/>
                <a:gd name="T3" fmla="*/ 55 h 65"/>
                <a:gd name="T4" fmla="*/ 2 w 21"/>
                <a:gd name="T5" fmla="*/ 65 h 65"/>
                <a:gd name="T6" fmla="*/ 0 w 21"/>
                <a:gd name="T7" fmla="*/ 10 h 65"/>
                <a:gd name="T8" fmla="*/ 19 w 21"/>
                <a:gd name="T9" fmla="*/ 0 h 65"/>
              </a:gdLst>
              <a:ahLst/>
              <a:cxnLst>
                <a:cxn ang="0">
                  <a:pos x="T0" y="T1"/>
                </a:cxn>
                <a:cxn ang="0">
                  <a:pos x="T2" y="T3"/>
                </a:cxn>
                <a:cxn ang="0">
                  <a:pos x="T4" y="T5"/>
                </a:cxn>
                <a:cxn ang="0">
                  <a:pos x="T6" y="T7"/>
                </a:cxn>
                <a:cxn ang="0">
                  <a:pos x="T8" y="T9"/>
                </a:cxn>
              </a:cxnLst>
              <a:rect l="0" t="0" r="r" b="b"/>
              <a:pathLst>
                <a:path w="21" h="65">
                  <a:moveTo>
                    <a:pt x="19" y="0"/>
                  </a:moveTo>
                  <a:lnTo>
                    <a:pt x="21" y="55"/>
                  </a:lnTo>
                  <a:lnTo>
                    <a:pt x="2" y="65"/>
                  </a:lnTo>
                  <a:lnTo>
                    <a:pt x="0" y="10"/>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9" name="Freeform 1438"/>
            <p:cNvSpPr>
              <a:spLocks/>
            </p:cNvSpPr>
            <p:nvPr/>
          </p:nvSpPr>
          <p:spPr bwMode="auto">
            <a:xfrm>
              <a:off x="14718491" y="-2188765"/>
              <a:ext cx="19050" cy="106363"/>
            </a:xfrm>
            <a:custGeom>
              <a:avLst/>
              <a:gdLst>
                <a:gd name="T0" fmla="*/ 11 w 12"/>
                <a:gd name="T1" fmla="*/ 0 h 67"/>
                <a:gd name="T2" fmla="*/ 12 w 12"/>
                <a:gd name="T3" fmla="*/ 55 h 67"/>
                <a:gd name="T4" fmla="*/ 1 w 12"/>
                <a:gd name="T5" fmla="*/ 67 h 67"/>
                <a:gd name="T6" fmla="*/ 0 w 12"/>
                <a:gd name="T7" fmla="*/ 12 h 67"/>
                <a:gd name="T8" fmla="*/ 11 w 12"/>
                <a:gd name="T9" fmla="*/ 0 h 67"/>
              </a:gdLst>
              <a:ahLst/>
              <a:cxnLst>
                <a:cxn ang="0">
                  <a:pos x="T0" y="T1"/>
                </a:cxn>
                <a:cxn ang="0">
                  <a:pos x="T2" y="T3"/>
                </a:cxn>
                <a:cxn ang="0">
                  <a:pos x="T4" y="T5"/>
                </a:cxn>
                <a:cxn ang="0">
                  <a:pos x="T6" y="T7"/>
                </a:cxn>
                <a:cxn ang="0">
                  <a:pos x="T8" y="T9"/>
                </a:cxn>
              </a:cxnLst>
              <a:rect l="0" t="0" r="r" b="b"/>
              <a:pathLst>
                <a:path w="12" h="67">
                  <a:moveTo>
                    <a:pt x="11" y="0"/>
                  </a:moveTo>
                  <a:lnTo>
                    <a:pt x="12" y="55"/>
                  </a:lnTo>
                  <a:lnTo>
                    <a:pt x="1" y="67"/>
                  </a:lnTo>
                  <a:lnTo>
                    <a:pt x="0" y="12"/>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0" name="Freeform 1439"/>
            <p:cNvSpPr>
              <a:spLocks/>
            </p:cNvSpPr>
            <p:nvPr/>
          </p:nvSpPr>
          <p:spPr bwMode="auto">
            <a:xfrm>
              <a:off x="14404166" y="-2172890"/>
              <a:ext cx="4763" cy="112713"/>
            </a:xfrm>
            <a:custGeom>
              <a:avLst/>
              <a:gdLst>
                <a:gd name="T0" fmla="*/ 1 w 3"/>
                <a:gd name="T1" fmla="*/ 0 h 71"/>
                <a:gd name="T2" fmla="*/ 3 w 3"/>
                <a:gd name="T3" fmla="*/ 55 h 71"/>
                <a:gd name="T4" fmla="*/ 1 w 3"/>
                <a:gd name="T5" fmla="*/ 71 h 71"/>
                <a:gd name="T6" fmla="*/ 0 w 3"/>
                <a:gd name="T7" fmla="*/ 16 h 71"/>
                <a:gd name="T8" fmla="*/ 1 w 3"/>
                <a:gd name="T9" fmla="*/ 0 h 71"/>
              </a:gdLst>
              <a:ahLst/>
              <a:cxnLst>
                <a:cxn ang="0">
                  <a:pos x="T0" y="T1"/>
                </a:cxn>
                <a:cxn ang="0">
                  <a:pos x="T2" y="T3"/>
                </a:cxn>
                <a:cxn ang="0">
                  <a:pos x="T4" y="T5"/>
                </a:cxn>
                <a:cxn ang="0">
                  <a:pos x="T6" y="T7"/>
                </a:cxn>
                <a:cxn ang="0">
                  <a:pos x="T8" y="T9"/>
                </a:cxn>
              </a:cxnLst>
              <a:rect l="0" t="0" r="r" b="b"/>
              <a:pathLst>
                <a:path w="3" h="71">
                  <a:moveTo>
                    <a:pt x="1" y="0"/>
                  </a:moveTo>
                  <a:lnTo>
                    <a:pt x="3" y="55"/>
                  </a:lnTo>
                  <a:lnTo>
                    <a:pt x="1" y="71"/>
                  </a:lnTo>
                  <a:lnTo>
                    <a:pt x="0" y="16"/>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1" name="Freeform 1440"/>
            <p:cNvSpPr>
              <a:spLocks/>
            </p:cNvSpPr>
            <p:nvPr/>
          </p:nvSpPr>
          <p:spPr bwMode="auto">
            <a:xfrm>
              <a:off x="14775641" y="-2172890"/>
              <a:ext cx="3175" cy="101600"/>
            </a:xfrm>
            <a:custGeom>
              <a:avLst/>
              <a:gdLst>
                <a:gd name="T0" fmla="*/ 1 w 2"/>
                <a:gd name="T1" fmla="*/ 0 h 64"/>
                <a:gd name="T2" fmla="*/ 2 w 2"/>
                <a:gd name="T3" fmla="*/ 55 h 64"/>
                <a:gd name="T4" fmla="*/ 1 w 2"/>
                <a:gd name="T5" fmla="*/ 64 h 64"/>
                <a:gd name="T6" fmla="*/ 0 w 2"/>
                <a:gd name="T7" fmla="*/ 9 h 64"/>
                <a:gd name="T8" fmla="*/ 1 w 2"/>
                <a:gd name="T9" fmla="*/ 0 h 64"/>
              </a:gdLst>
              <a:ahLst/>
              <a:cxnLst>
                <a:cxn ang="0">
                  <a:pos x="T0" y="T1"/>
                </a:cxn>
                <a:cxn ang="0">
                  <a:pos x="T2" y="T3"/>
                </a:cxn>
                <a:cxn ang="0">
                  <a:pos x="T4" y="T5"/>
                </a:cxn>
                <a:cxn ang="0">
                  <a:pos x="T6" y="T7"/>
                </a:cxn>
                <a:cxn ang="0">
                  <a:pos x="T8" y="T9"/>
                </a:cxn>
              </a:cxnLst>
              <a:rect l="0" t="0" r="r" b="b"/>
              <a:pathLst>
                <a:path w="2" h="64">
                  <a:moveTo>
                    <a:pt x="1" y="0"/>
                  </a:moveTo>
                  <a:lnTo>
                    <a:pt x="2" y="55"/>
                  </a:lnTo>
                  <a:lnTo>
                    <a:pt x="1" y="64"/>
                  </a:lnTo>
                  <a:lnTo>
                    <a:pt x="0" y="9"/>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2" name="Freeform 1441"/>
            <p:cNvSpPr>
              <a:spLocks/>
            </p:cNvSpPr>
            <p:nvPr/>
          </p:nvSpPr>
          <p:spPr bwMode="auto">
            <a:xfrm>
              <a:off x="14705791" y="-2169715"/>
              <a:ext cx="14288" cy="103188"/>
            </a:xfrm>
            <a:custGeom>
              <a:avLst/>
              <a:gdLst>
                <a:gd name="T0" fmla="*/ 8 w 9"/>
                <a:gd name="T1" fmla="*/ 0 h 65"/>
                <a:gd name="T2" fmla="*/ 9 w 9"/>
                <a:gd name="T3" fmla="*/ 55 h 65"/>
                <a:gd name="T4" fmla="*/ 2 w 9"/>
                <a:gd name="T5" fmla="*/ 65 h 65"/>
                <a:gd name="T6" fmla="*/ 0 w 9"/>
                <a:gd name="T7" fmla="*/ 10 h 65"/>
                <a:gd name="T8" fmla="*/ 8 w 9"/>
                <a:gd name="T9" fmla="*/ 0 h 65"/>
              </a:gdLst>
              <a:ahLst/>
              <a:cxnLst>
                <a:cxn ang="0">
                  <a:pos x="T0" y="T1"/>
                </a:cxn>
                <a:cxn ang="0">
                  <a:pos x="T2" y="T3"/>
                </a:cxn>
                <a:cxn ang="0">
                  <a:pos x="T4" y="T5"/>
                </a:cxn>
                <a:cxn ang="0">
                  <a:pos x="T6" y="T7"/>
                </a:cxn>
                <a:cxn ang="0">
                  <a:pos x="T8" y="T9"/>
                </a:cxn>
              </a:cxnLst>
              <a:rect l="0" t="0" r="r" b="b"/>
              <a:pathLst>
                <a:path w="9" h="65">
                  <a:moveTo>
                    <a:pt x="8" y="0"/>
                  </a:moveTo>
                  <a:lnTo>
                    <a:pt x="9" y="55"/>
                  </a:lnTo>
                  <a:lnTo>
                    <a:pt x="2" y="65"/>
                  </a:lnTo>
                  <a:lnTo>
                    <a:pt x="0" y="1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3" name="Freeform 1442"/>
            <p:cNvSpPr>
              <a:spLocks/>
            </p:cNvSpPr>
            <p:nvPr/>
          </p:nvSpPr>
          <p:spPr bwMode="auto">
            <a:xfrm>
              <a:off x="14747066" y="-2153840"/>
              <a:ext cx="6350" cy="100013"/>
            </a:xfrm>
            <a:custGeom>
              <a:avLst/>
              <a:gdLst>
                <a:gd name="T0" fmla="*/ 2 w 4"/>
                <a:gd name="T1" fmla="*/ 8 h 63"/>
                <a:gd name="T2" fmla="*/ 4 w 4"/>
                <a:gd name="T3" fmla="*/ 63 h 63"/>
                <a:gd name="T4" fmla="*/ 2 w 4"/>
                <a:gd name="T5" fmla="*/ 55 h 63"/>
                <a:gd name="T6" fmla="*/ 0 w 4"/>
                <a:gd name="T7" fmla="*/ 0 h 63"/>
                <a:gd name="T8" fmla="*/ 2 w 4"/>
                <a:gd name="T9" fmla="*/ 8 h 63"/>
              </a:gdLst>
              <a:ahLst/>
              <a:cxnLst>
                <a:cxn ang="0">
                  <a:pos x="T0" y="T1"/>
                </a:cxn>
                <a:cxn ang="0">
                  <a:pos x="T2" y="T3"/>
                </a:cxn>
                <a:cxn ang="0">
                  <a:pos x="T4" y="T5"/>
                </a:cxn>
                <a:cxn ang="0">
                  <a:pos x="T6" y="T7"/>
                </a:cxn>
                <a:cxn ang="0">
                  <a:pos x="T8" y="T9"/>
                </a:cxn>
              </a:cxnLst>
              <a:rect l="0" t="0" r="r" b="b"/>
              <a:pathLst>
                <a:path w="4" h="63">
                  <a:moveTo>
                    <a:pt x="2" y="8"/>
                  </a:moveTo>
                  <a:lnTo>
                    <a:pt x="4" y="63"/>
                  </a:lnTo>
                  <a:lnTo>
                    <a:pt x="2" y="55"/>
                  </a:lnTo>
                  <a:lnTo>
                    <a:pt x="0" y="0"/>
                  </a:lnTo>
                  <a:lnTo>
                    <a:pt x="2"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4" name="Freeform 1443"/>
            <p:cNvSpPr>
              <a:spLocks/>
            </p:cNvSpPr>
            <p:nvPr/>
          </p:nvSpPr>
          <p:spPr bwMode="auto">
            <a:xfrm>
              <a:off x="14377179" y="-2147490"/>
              <a:ext cx="28575" cy="106363"/>
            </a:xfrm>
            <a:custGeom>
              <a:avLst/>
              <a:gdLst>
                <a:gd name="T0" fmla="*/ 17 w 18"/>
                <a:gd name="T1" fmla="*/ 0 h 67"/>
                <a:gd name="T2" fmla="*/ 18 w 18"/>
                <a:gd name="T3" fmla="*/ 55 h 67"/>
                <a:gd name="T4" fmla="*/ 1 w 18"/>
                <a:gd name="T5" fmla="*/ 67 h 67"/>
                <a:gd name="T6" fmla="*/ 0 w 18"/>
                <a:gd name="T7" fmla="*/ 11 h 67"/>
                <a:gd name="T8" fmla="*/ 17 w 18"/>
                <a:gd name="T9" fmla="*/ 0 h 67"/>
              </a:gdLst>
              <a:ahLst/>
              <a:cxnLst>
                <a:cxn ang="0">
                  <a:pos x="T0" y="T1"/>
                </a:cxn>
                <a:cxn ang="0">
                  <a:pos x="T2" y="T3"/>
                </a:cxn>
                <a:cxn ang="0">
                  <a:pos x="T4" y="T5"/>
                </a:cxn>
                <a:cxn ang="0">
                  <a:pos x="T6" y="T7"/>
                </a:cxn>
                <a:cxn ang="0">
                  <a:pos x="T8" y="T9"/>
                </a:cxn>
              </a:cxnLst>
              <a:rect l="0" t="0" r="r" b="b"/>
              <a:pathLst>
                <a:path w="18" h="67">
                  <a:moveTo>
                    <a:pt x="17" y="0"/>
                  </a:moveTo>
                  <a:lnTo>
                    <a:pt x="18" y="55"/>
                  </a:lnTo>
                  <a:lnTo>
                    <a:pt x="1" y="67"/>
                  </a:lnTo>
                  <a:lnTo>
                    <a:pt x="0" y="11"/>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5" name="Freeform 1444"/>
            <p:cNvSpPr>
              <a:spLocks/>
            </p:cNvSpPr>
            <p:nvPr/>
          </p:nvSpPr>
          <p:spPr bwMode="auto">
            <a:xfrm>
              <a:off x="14702616" y="-2153840"/>
              <a:ext cx="6350" cy="103188"/>
            </a:xfrm>
            <a:custGeom>
              <a:avLst/>
              <a:gdLst>
                <a:gd name="T0" fmla="*/ 2 w 4"/>
                <a:gd name="T1" fmla="*/ 0 h 65"/>
                <a:gd name="T2" fmla="*/ 4 w 4"/>
                <a:gd name="T3" fmla="*/ 55 h 65"/>
                <a:gd name="T4" fmla="*/ 2 w 4"/>
                <a:gd name="T5" fmla="*/ 65 h 65"/>
                <a:gd name="T6" fmla="*/ 0 w 4"/>
                <a:gd name="T7" fmla="*/ 10 h 65"/>
                <a:gd name="T8" fmla="*/ 2 w 4"/>
                <a:gd name="T9" fmla="*/ 0 h 65"/>
              </a:gdLst>
              <a:ahLst/>
              <a:cxnLst>
                <a:cxn ang="0">
                  <a:pos x="T0" y="T1"/>
                </a:cxn>
                <a:cxn ang="0">
                  <a:pos x="T2" y="T3"/>
                </a:cxn>
                <a:cxn ang="0">
                  <a:pos x="T4" y="T5"/>
                </a:cxn>
                <a:cxn ang="0">
                  <a:pos x="T6" y="T7"/>
                </a:cxn>
                <a:cxn ang="0">
                  <a:pos x="T8" y="T9"/>
                </a:cxn>
              </a:cxnLst>
              <a:rect l="0" t="0" r="r" b="b"/>
              <a:pathLst>
                <a:path w="4" h="65">
                  <a:moveTo>
                    <a:pt x="2" y="0"/>
                  </a:moveTo>
                  <a:lnTo>
                    <a:pt x="4" y="55"/>
                  </a:lnTo>
                  <a:lnTo>
                    <a:pt x="2" y="65"/>
                  </a:lnTo>
                  <a:lnTo>
                    <a:pt x="0" y="10"/>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6" name="Freeform 1445"/>
            <p:cNvSpPr>
              <a:spLocks/>
            </p:cNvSpPr>
            <p:nvPr/>
          </p:nvSpPr>
          <p:spPr bwMode="auto">
            <a:xfrm>
              <a:off x="14694679" y="-2137965"/>
              <a:ext cx="11113" cy="93663"/>
            </a:xfrm>
            <a:custGeom>
              <a:avLst/>
              <a:gdLst>
                <a:gd name="T0" fmla="*/ 5 w 7"/>
                <a:gd name="T1" fmla="*/ 0 h 59"/>
                <a:gd name="T2" fmla="*/ 7 w 7"/>
                <a:gd name="T3" fmla="*/ 55 h 59"/>
                <a:gd name="T4" fmla="*/ 2 w 7"/>
                <a:gd name="T5" fmla="*/ 59 h 59"/>
                <a:gd name="T6" fmla="*/ 0 w 7"/>
                <a:gd name="T7" fmla="*/ 4 h 59"/>
                <a:gd name="T8" fmla="*/ 5 w 7"/>
                <a:gd name="T9" fmla="*/ 0 h 59"/>
              </a:gdLst>
              <a:ahLst/>
              <a:cxnLst>
                <a:cxn ang="0">
                  <a:pos x="T0" y="T1"/>
                </a:cxn>
                <a:cxn ang="0">
                  <a:pos x="T2" y="T3"/>
                </a:cxn>
                <a:cxn ang="0">
                  <a:pos x="T4" y="T5"/>
                </a:cxn>
                <a:cxn ang="0">
                  <a:pos x="T6" y="T7"/>
                </a:cxn>
                <a:cxn ang="0">
                  <a:pos x="T8" y="T9"/>
                </a:cxn>
              </a:cxnLst>
              <a:rect l="0" t="0" r="r" b="b"/>
              <a:pathLst>
                <a:path w="7" h="59">
                  <a:moveTo>
                    <a:pt x="5" y="0"/>
                  </a:moveTo>
                  <a:lnTo>
                    <a:pt x="7" y="55"/>
                  </a:lnTo>
                  <a:lnTo>
                    <a:pt x="2" y="59"/>
                  </a:lnTo>
                  <a:lnTo>
                    <a:pt x="0" y="4"/>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7" name="Freeform 1446"/>
            <p:cNvSpPr>
              <a:spLocks/>
            </p:cNvSpPr>
            <p:nvPr/>
          </p:nvSpPr>
          <p:spPr bwMode="auto">
            <a:xfrm>
              <a:off x="14685154" y="-2131615"/>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8" name="Freeform 1447"/>
            <p:cNvSpPr>
              <a:spLocks/>
            </p:cNvSpPr>
            <p:nvPr/>
          </p:nvSpPr>
          <p:spPr bwMode="auto">
            <a:xfrm>
              <a:off x="14716904" y="-2125265"/>
              <a:ext cx="1588" cy="93663"/>
            </a:xfrm>
            <a:custGeom>
              <a:avLst/>
              <a:gdLst>
                <a:gd name="T0" fmla="*/ 0 w 1"/>
                <a:gd name="T1" fmla="*/ 4 h 59"/>
                <a:gd name="T2" fmla="*/ 1 w 1"/>
                <a:gd name="T3" fmla="*/ 59 h 59"/>
                <a:gd name="T4" fmla="*/ 1 w 1"/>
                <a:gd name="T5" fmla="*/ 55 h 59"/>
                <a:gd name="T6" fmla="*/ 0 w 1"/>
                <a:gd name="T7" fmla="*/ 0 h 59"/>
                <a:gd name="T8" fmla="*/ 0 w 1"/>
                <a:gd name="T9" fmla="*/ 4 h 59"/>
              </a:gdLst>
              <a:ahLst/>
              <a:cxnLst>
                <a:cxn ang="0">
                  <a:pos x="T0" y="T1"/>
                </a:cxn>
                <a:cxn ang="0">
                  <a:pos x="T2" y="T3"/>
                </a:cxn>
                <a:cxn ang="0">
                  <a:pos x="T4" y="T5"/>
                </a:cxn>
                <a:cxn ang="0">
                  <a:pos x="T6" y="T7"/>
                </a:cxn>
                <a:cxn ang="0">
                  <a:pos x="T8" y="T9"/>
                </a:cxn>
              </a:cxnLst>
              <a:rect l="0" t="0" r="r" b="b"/>
              <a:pathLst>
                <a:path w="1" h="59">
                  <a:moveTo>
                    <a:pt x="0" y="4"/>
                  </a:moveTo>
                  <a:lnTo>
                    <a:pt x="1" y="59"/>
                  </a:lnTo>
                  <a:lnTo>
                    <a:pt x="1" y="55"/>
                  </a:lnTo>
                  <a:lnTo>
                    <a:pt x="0" y="0"/>
                  </a:lnTo>
                  <a:lnTo>
                    <a:pt x="0"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9" name="Freeform 1448"/>
            <p:cNvSpPr>
              <a:spLocks/>
            </p:cNvSpPr>
            <p:nvPr/>
          </p:nvSpPr>
          <p:spPr bwMode="auto">
            <a:xfrm>
              <a:off x="14683566" y="-2123678"/>
              <a:ext cx="4763" cy="96838"/>
            </a:xfrm>
            <a:custGeom>
              <a:avLst/>
              <a:gdLst>
                <a:gd name="T0" fmla="*/ 1 w 3"/>
                <a:gd name="T1" fmla="*/ 0 h 61"/>
                <a:gd name="T2" fmla="*/ 3 w 3"/>
                <a:gd name="T3" fmla="*/ 55 h 61"/>
                <a:gd name="T4" fmla="*/ 2 w 3"/>
                <a:gd name="T5" fmla="*/ 61 h 61"/>
                <a:gd name="T6" fmla="*/ 0 w 3"/>
                <a:gd name="T7" fmla="*/ 6 h 61"/>
                <a:gd name="T8" fmla="*/ 1 w 3"/>
                <a:gd name="T9" fmla="*/ 0 h 61"/>
              </a:gdLst>
              <a:ahLst/>
              <a:cxnLst>
                <a:cxn ang="0">
                  <a:pos x="T0" y="T1"/>
                </a:cxn>
                <a:cxn ang="0">
                  <a:pos x="T2" y="T3"/>
                </a:cxn>
                <a:cxn ang="0">
                  <a:pos x="T4" y="T5"/>
                </a:cxn>
                <a:cxn ang="0">
                  <a:pos x="T6" y="T7"/>
                </a:cxn>
                <a:cxn ang="0">
                  <a:pos x="T8" y="T9"/>
                </a:cxn>
              </a:cxnLst>
              <a:rect l="0" t="0" r="r" b="b"/>
              <a:pathLst>
                <a:path w="3" h="61">
                  <a:moveTo>
                    <a:pt x="1" y="0"/>
                  </a:moveTo>
                  <a:lnTo>
                    <a:pt x="3" y="55"/>
                  </a:lnTo>
                  <a:lnTo>
                    <a:pt x="2" y="61"/>
                  </a:lnTo>
                  <a:lnTo>
                    <a:pt x="0" y="6"/>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0" name="Freeform 1449"/>
            <p:cNvSpPr>
              <a:spLocks/>
            </p:cNvSpPr>
            <p:nvPr/>
          </p:nvSpPr>
          <p:spPr bwMode="auto">
            <a:xfrm>
              <a:off x="14340666" y="-2130028"/>
              <a:ext cx="38100" cy="122238"/>
            </a:xfrm>
            <a:custGeom>
              <a:avLst/>
              <a:gdLst>
                <a:gd name="T0" fmla="*/ 23 w 24"/>
                <a:gd name="T1" fmla="*/ 0 h 77"/>
                <a:gd name="T2" fmla="*/ 24 w 24"/>
                <a:gd name="T3" fmla="*/ 56 h 77"/>
                <a:gd name="T4" fmla="*/ 1 w 24"/>
                <a:gd name="T5" fmla="*/ 77 h 77"/>
                <a:gd name="T6" fmla="*/ 0 w 24"/>
                <a:gd name="T7" fmla="*/ 22 h 77"/>
                <a:gd name="T8" fmla="*/ 23 w 24"/>
                <a:gd name="T9" fmla="*/ 0 h 77"/>
              </a:gdLst>
              <a:ahLst/>
              <a:cxnLst>
                <a:cxn ang="0">
                  <a:pos x="T0" y="T1"/>
                </a:cxn>
                <a:cxn ang="0">
                  <a:pos x="T2" y="T3"/>
                </a:cxn>
                <a:cxn ang="0">
                  <a:pos x="T4" y="T5"/>
                </a:cxn>
                <a:cxn ang="0">
                  <a:pos x="T6" y="T7"/>
                </a:cxn>
                <a:cxn ang="0">
                  <a:pos x="T8" y="T9"/>
                </a:cxn>
              </a:cxnLst>
              <a:rect l="0" t="0" r="r" b="b"/>
              <a:pathLst>
                <a:path w="24" h="77">
                  <a:moveTo>
                    <a:pt x="23" y="0"/>
                  </a:moveTo>
                  <a:lnTo>
                    <a:pt x="24" y="56"/>
                  </a:lnTo>
                  <a:lnTo>
                    <a:pt x="1" y="77"/>
                  </a:lnTo>
                  <a:lnTo>
                    <a:pt x="0" y="22"/>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1" name="Freeform 1450"/>
            <p:cNvSpPr>
              <a:spLocks/>
            </p:cNvSpPr>
            <p:nvPr/>
          </p:nvSpPr>
          <p:spPr bwMode="auto">
            <a:xfrm>
              <a:off x="14323204" y="-2095103"/>
              <a:ext cx="19050" cy="107950"/>
            </a:xfrm>
            <a:custGeom>
              <a:avLst/>
              <a:gdLst>
                <a:gd name="T0" fmla="*/ 11 w 12"/>
                <a:gd name="T1" fmla="*/ 0 h 68"/>
                <a:gd name="T2" fmla="*/ 12 w 12"/>
                <a:gd name="T3" fmla="*/ 55 h 68"/>
                <a:gd name="T4" fmla="*/ 1 w 12"/>
                <a:gd name="T5" fmla="*/ 68 h 68"/>
                <a:gd name="T6" fmla="*/ 0 w 12"/>
                <a:gd name="T7" fmla="*/ 13 h 68"/>
                <a:gd name="T8" fmla="*/ 11 w 12"/>
                <a:gd name="T9" fmla="*/ 0 h 68"/>
              </a:gdLst>
              <a:ahLst/>
              <a:cxnLst>
                <a:cxn ang="0">
                  <a:pos x="T0" y="T1"/>
                </a:cxn>
                <a:cxn ang="0">
                  <a:pos x="T2" y="T3"/>
                </a:cxn>
                <a:cxn ang="0">
                  <a:pos x="T4" y="T5"/>
                </a:cxn>
                <a:cxn ang="0">
                  <a:pos x="T6" y="T7"/>
                </a:cxn>
                <a:cxn ang="0">
                  <a:pos x="T8" y="T9"/>
                </a:cxn>
              </a:cxnLst>
              <a:rect l="0" t="0" r="r" b="b"/>
              <a:pathLst>
                <a:path w="12" h="68">
                  <a:moveTo>
                    <a:pt x="11" y="0"/>
                  </a:moveTo>
                  <a:lnTo>
                    <a:pt x="12" y="55"/>
                  </a:lnTo>
                  <a:lnTo>
                    <a:pt x="1" y="68"/>
                  </a:lnTo>
                  <a:lnTo>
                    <a:pt x="0" y="13"/>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2" name="Freeform 1451"/>
            <p:cNvSpPr>
              <a:spLocks/>
            </p:cNvSpPr>
            <p:nvPr/>
          </p:nvSpPr>
          <p:spPr bwMode="auto">
            <a:xfrm>
              <a:off x="14293041" y="-2074465"/>
              <a:ext cx="31750" cy="103188"/>
            </a:xfrm>
            <a:custGeom>
              <a:avLst/>
              <a:gdLst>
                <a:gd name="T0" fmla="*/ 19 w 20"/>
                <a:gd name="T1" fmla="*/ 0 h 65"/>
                <a:gd name="T2" fmla="*/ 20 w 20"/>
                <a:gd name="T3" fmla="*/ 55 h 65"/>
                <a:gd name="T4" fmla="*/ 1 w 20"/>
                <a:gd name="T5" fmla="*/ 65 h 65"/>
                <a:gd name="T6" fmla="*/ 0 w 20"/>
                <a:gd name="T7" fmla="*/ 10 h 65"/>
                <a:gd name="T8" fmla="*/ 19 w 20"/>
                <a:gd name="T9" fmla="*/ 0 h 65"/>
              </a:gdLst>
              <a:ahLst/>
              <a:cxnLst>
                <a:cxn ang="0">
                  <a:pos x="T0" y="T1"/>
                </a:cxn>
                <a:cxn ang="0">
                  <a:pos x="T2" y="T3"/>
                </a:cxn>
                <a:cxn ang="0">
                  <a:pos x="T4" y="T5"/>
                </a:cxn>
                <a:cxn ang="0">
                  <a:pos x="T6" y="T7"/>
                </a:cxn>
                <a:cxn ang="0">
                  <a:pos x="T8" y="T9"/>
                </a:cxn>
              </a:cxnLst>
              <a:rect l="0" t="0" r="r" b="b"/>
              <a:pathLst>
                <a:path w="20" h="65">
                  <a:moveTo>
                    <a:pt x="19" y="0"/>
                  </a:moveTo>
                  <a:lnTo>
                    <a:pt x="20" y="55"/>
                  </a:lnTo>
                  <a:lnTo>
                    <a:pt x="1" y="65"/>
                  </a:lnTo>
                  <a:lnTo>
                    <a:pt x="0" y="10"/>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3" name="Freeform 1452"/>
            <p:cNvSpPr>
              <a:spLocks/>
            </p:cNvSpPr>
            <p:nvPr/>
          </p:nvSpPr>
          <p:spPr bwMode="auto">
            <a:xfrm>
              <a:off x="14218429" y="-2022078"/>
              <a:ext cx="28575" cy="88900"/>
            </a:xfrm>
            <a:custGeom>
              <a:avLst/>
              <a:gdLst>
                <a:gd name="T0" fmla="*/ 17 w 18"/>
                <a:gd name="T1" fmla="*/ 0 h 56"/>
                <a:gd name="T2" fmla="*/ 18 w 18"/>
                <a:gd name="T3" fmla="*/ 56 h 56"/>
                <a:gd name="T4" fmla="*/ 2 w 18"/>
                <a:gd name="T5" fmla="*/ 56 h 56"/>
                <a:gd name="T6" fmla="*/ 0 w 18"/>
                <a:gd name="T7" fmla="*/ 0 h 56"/>
                <a:gd name="T8" fmla="*/ 17 w 18"/>
                <a:gd name="T9" fmla="*/ 0 h 56"/>
              </a:gdLst>
              <a:ahLst/>
              <a:cxnLst>
                <a:cxn ang="0">
                  <a:pos x="T0" y="T1"/>
                </a:cxn>
                <a:cxn ang="0">
                  <a:pos x="T2" y="T3"/>
                </a:cxn>
                <a:cxn ang="0">
                  <a:pos x="T4" y="T5"/>
                </a:cxn>
                <a:cxn ang="0">
                  <a:pos x="T6" y="T7"/>
                </a:cxn>
                <a:cxn ang="0">
                  <a:pos x="T8" y="T9"/>
                </a:cxn>
              </a:cxnLst>
              <a:rect l="0" t="0" r="r" b="b"/>
              <a:pathLst>
                <a:path w="18" h="56">
                  <a:moveTo>
                    <a:pt x="17" y="0"/>
                  </a:moveTo>
                  <a:lnTo>
                    <a:pt x="18" y="56"/>
                  </a:lnTo>
                  <a:lnTo>
                    <a:pt x="2" y="56"/>
                  </a:lnTo>
                  <a:lnTo>
                    <a:pt x="0" y="0"/>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4" name="Freeform 1453"/>
            <p:cNvSpPr>
              <a:spLocks/>
            </p:cNvSpPr>
            <p:nvPr/>
          </p:nvSpPr>
          <p:spPr bwMode="auto">
            <a:xfrm>
              <a:off x="14245416" y="-2058590"/>
              <a:ext cx="49213" cy="125413"/>
            </a:xfrm>
            <a:custGeom>
              <a:avLst/>
              <a:gdLst>
                <a:gd name="T0" fmla="*/ 30 w 31"/>
                <a:gd name="T1" fmla="*/ 0 h 79"/>
                <a:gd name="T2" fmla="*/ 31 w 31"/>
                <a:gd name="T3" fmla="*/ 55 h 79"/>
                <a:gd name="T4" fmla="*/ 1 w 31"/>
                <a:gd name="T5" fmla="*/ 79 h 79"/>
                <a:gd name="T6" fmla="*/ 0 w 31"/>
                <a:gd name="T7" fmla="*/ 23 h 79"/>
                <a:gd name="T8" fmla="*/ 30 w 31"/>
                <a:gd name="T9" fmla="*/ 0 h 79"/>
              </a:gdLst>
              <a:ahLst/>
              <a:cxnLst>
                <a:cxn ang="0">
                  <a:pos x="T0" y="T1"/>
                </a:cxn>
                <a:cxn ang="0">
                  <a:pos x="T2" y="T3"/>
                </a:cxn>
                <a:cxn ang="0">
                  <a:pos x="T4" y="T5"/>
                </a:cxn>
                <a:cxn ang="0">
                  <a:pos x="T6" y="T7"/>
                </a:cxn>
                <a:cxn ang="0">
                  <a:pos x="T8" y="T9"/>
                </a:cxn>
              </a:cxnLst>
              <a:rect l="0" t="0" r="r" b="b"/>
              <a:pathLst>
                <a:path w="31" h="79">
                  <a:moveTo>
                    <a:pt x="30" y="0"/>
                  </a:moveTo>
                  <a:lnTo>
                    <a:pt x="31" y="55"/>
                  </a:lnTo>
                  <a:lnTo>
                    <a:pt x="1" y="79"/>
                  </a:lnTo>
                  <a:lnTo>
                    <a:pt x="0" y="23"/>
                  </a:lnTo>
                  <a:lnTo>
                    <a:pt x="3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5" name="Freeform 1454"/>
            <p:cNvSpPr>
              <a:spLocks/>
            </p:cNvSpPr>
            <p:nvPr/>
          </p:nvSpPr>
          <p:spPr bwMode="auto">
            <a:xfrm>
              <a:off x="14175566" y="-2022078"/>
              <a:ext cx="46038" cy="107950"/>
            </a:xfrm>
            <a:custGeom>
              <a:avLst/>
              <a:gdLst>
                <a:gd name="T0" fmla="*/ 27 w 29"/>
                <a:gd name="T1" fmla="*/ 0 h 68"/>
                <a:gd name="T2" fmla="*/ 29 w 29"/>
                <a:gd name="T3" fmla="*/ 56 h 68"/>
                <a:gd name="T4" fmla="*/ 1 w 29"/>
                <a:gd name="T5" fmla="*/ 68 h 68"/>
                <a:gd name="T6" fmla="*/ 0 w 29"/>
                <a:gd name="T7" fmla="*/ 13 h 68"/>
                <a:gd name="T8" fmla="*/ 27 w 29"/>
                <a:gd name="T9" fmla="*/ 0 h 68"/>
              </a:gdLst>
              <a:ahLst/>
              <a:cxnLst>
                <a:cxn ang="0">
                  <a:pos x="T0" y="T1"/>
                </a:cxn>
                <a:cxn ang="0">
                  <a:pos x="T2" y="T3"/>
                </a:cxn>
                <a:cxn ang="0">
                  <a:pos x="T4" y="T5"/>
                </a:cxn>
                <a:cxn ang="0">
                  <a:pos x="T6" y="T7"/>
                </a:cxn>
                <a:cxn ang="0">
                  <a:pos x="T8" y="T9"/>
                </a:cxn>
              </a:cxnLst>
              <a:rect l="0" t="0" r="r" b="b"/>
              <a:pathLst>
                <a:path w="29" h="68">
                  <a:moveTo>
                    <a:pt x="27" y="0"/>
                  </a:moveTo>
                  <a:lnTo>
                    <a:pt x="29" y="56"/>
                  </a:lnTo>
                  <a:lnTo>
                    <a:pt x="1" y="68"/>
                  </a:lnTo>
                  <a:lnTo>
                    <a:pt x="0" y="13"/>
                  </a:lnTo>
                  <a:lnTo>
                    <a:pt x="2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6" name="Freeform 1455"/>
            <p:cNvSpPr>
              <a:spLocks/>
            </p:cNvSpPr>
            <p:nvPr/>
          </p:nvSpPr>
          <p:spPr bwMode="auto">
            <a:xfrm>
              <a:off x="14134291" y="-2001440"/>
              <a:ext cx="42863" cy="111125"/>
            </a:xfrm>
            <a:custGeom>
              <a:avLst/>
              <a:gdLst>
                <a:gd name="T0" fmla="*/ 26 w 27"/>
                <a:gd name="T1" fmla="*/ 0 h 70"/>
                <a:gd name="T2" fmla="*/ 27 w 27"/>
                <a:gd name="T3" fmla="*/ 55 h 70"/>
                <a:gd name="T4" fmla="*/ 1 w 27"/>
                <a:gd name="T5" fmla="*/ 70 h 70"/>
                <a:gd name="T6" fmla="*/ 0 w 27"/>
                <a:gd name="T7" fmla="*/ 15 h 70"/>
                <a:gd name="T8" fmla="*/ 26 w 27"/>
                <a:gd name="T9" fmla="*/ 0 h 70"/>
              </a:gdLst>
              <a:ahLst/>
              <a:cxnLst>
                <a:cxn ang="0">
                  <a:pos x="T0" y="T1"/>
                </a:cxn>
                <a:cxn ang="0">
                  <a:pos x="T2" y="T3"/>
                </a:cxn>
                <a:cxn ang="0">
                  <a:pos x="T4" y="T5"/>
                </a:cxn>
                <a:cxn ang="0">
                  <a:pos x="T6" y="T7"/>
                </a:cxn>
                <a:cxn ang="0">
                  <a:pos x="T8" y="T9"/>
                </a:cxn>
              </a:cxnLst>
              <a:rect l="0" t="0" r="r" b="b"/>
              <a:pathLst>
                <a:path w="27" h="70">
                  <a:moveTo>
                    <a:pt x="26" y="0"/>
                  </a:moveTo>
                  <a:lnTo>
                    <a:pt x="27" y="55"/>
                  </a:lnTo>
                  <a:lnTo>
                    <a:pt x="1" y="70"/>
                  </a:lnTo>
                  <a:lnTo>
                    <a:pt x="0" y="15"/>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7" name="Freeform 1456"/>
            <p:cNvSpPr>
              <a:spLocks/>
            </p:cNvSpPr>
            <p:nvPr/>
          </p:nvSpPr>
          <p:spPr bwMode="auto">
            <a:xfrm>
              <a:off x="14146991" y="-1974453"/>
              <a:ext cx="20638" cy="93663"/>
            </a:xfrm>
            <a:custGeom>
              <a:avLst/>
              <a:gdLst>
                <a:gd name="T0" fmla="*/ 12 w 13"/>
                <a:gd name="T1" fmla="*/ 4 h 59"/>
                <a:gd name="T2" fmla="*/ 13 w 13"/>
                <a:gd name="T3" fmla="*/ 59 h 59"/>
                <a:gd name="T4" fmla="*/ 2 w 13"/>
                <a:gd name="T5" fmla="*/ 55 h 59"/>
                <a:gd name="T6" fmla="*/ 0 w 13"/>
                <a:gd name="T7" fmla="*/ 0 h 59"/>
                <a:gd name="T8" fmla="*/ 12 w 13"/>
                <a:gd name="T9" fmla="*/ 4 h 59"/>
              </a:gdLst>
              <a:ahLst/>
              <a:cxnLst>
                <a:cxn ang="0">
                  <a:pos x="T0" y="T1"/>
                </a:cxn>
                <a:cxn ang="0">
                  <a:pos x="T2" y="T3"/>
                </a:cxn>
                <a:cxn ang="0">
                  <a:pos x="T4" y="T5"/>
                </a:cxn>
                <a:cxn ang="0">
                  <a:pos x="T6" y="T7"/>
                </a:cxn>
                <a:cxn ang="0">
                  <a:pos x="T8" y="T9"/>
                </a:cxn>
              </a:cxnLst>
              <a:rect l="0" t="0" r="r" b="b"/>
              <a:pathLst>
                <a:path w="13" h="59">
                  <a:moveTo>
                    <a:pt x="12" y="4"/>
                  </a:moveTo>
                  <a:lnTo>
                    <a:pt x="13" y="59"/>
                  </a:lnTo>
                  <a:lnTo>
                    <a:pt x="2" y="55"/>
                  </a:lnTo>
                  <a:lnTo>
                    <a:pt x="0" y="0"/>
                  </a:lnTo>
                  <a:lnTo>
                    <a:pt x="1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8" name="Freeform 1457"/>
            <p:cNvSpPr>
              <a:spLocks/>
            </p:cNvSpPr>
            <p:nvPr/>
          </p:nvSpPr>
          <p:spPr bwMode="auto">
            <a:xfrm>
              <a:off x="14166041" y="-1968103"/>
              <a:ext cx="9525" cy="90488"/>
            </a:xfrm>
            <a:custGeom>
              <a:avLst/>
              <a:gdLst>
                <a:gd name="T0" fmla="*/ 4 w 6"/>
                <a:gd name="T1" fmla="*/ 2 h 57"/>
                <a:gd name="T2" fmla="*/ 6 w 6"/>
                <a:gd name="T3" fmla="*/ 57 h 57"/>
                <a:gd name="T4" fmla="*/ 1 w 6"/>
                <a:gd name="T5" fmla="*/ 55 h 57"/>
                <a:gd name="T6" fmla="*/ 0 w 6"/>
                <a:gd name="T7" fmla="*/ 0 h 57"/>
                <a:gd name="T8" fmla="*/ 4 w 6"/>
                <a:gd name="T9" fmla="*/ 2 h 57"/>
              </a:gdLst>
              <a:ahLst/>
              <a:cxnLst>
                <a:cxn ang="0">
                  <a:pos x="T0" y="T1"/>
                </a:cxn>
                <a:cxn ang="0">
                  <a:pos x="T2" y="T3"/>
                </a:cxn>
                <a:cxn ang="0">
                  <a:pos x="T4" y="T5"/>
                </a:cxn>
                <a:cxn ang="0">
                  <a:pos x="T6" y="T7"/>
                </a:cxn>
                <a:cxn ang="0">
                  <a:pos x="T8" y="T9"/>
                </a:cxn>
              </a:cxnLst>
              <a:rect l="0" t="0" r="r" b="b"/>
              <a:pathLst>
                <a:path w="6" h="57">
                  <a:moveTo>
                    <a:pt x="4" y="2"/>
                  </a:moveTo>
                  <a:lnTo>
                    <a:pt x="6" y="57"/>
                  </a:lnTo>
                  <a:lnTo>
                    <a:pt x="1" y="55"/>
                  </a:lnTo>
                  <a:lnTo>
                    <a:pt x="0" y="0"/>
                  </a:lnTo>
                  <a:lnTo>
                    <a:pt x="4"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9" name="Freeform 1458"/>
            <p:cNvSpPr>
              <a:spLocks/>
            </p:cNvSpPr>
            <p:nvPr/>
          </p:nvSpPr>
          <p:spPr bwMode="auto">
            <a:xfrm>
              <a:off x="14172391" y="-1971278"/>
              <a:ext cx="33338" cy="93663"/>
            </a:xfrm>
            <a:custGeom>
              <a:avLst/>
              <a:gdLst>
                <a:gd name="T0" fmla="*/ 19 w 21"/>
                <a:gd name="T1" fmla="*/ 0 h 59"/>
                <a:gd name="T2" fmla="*/ 21 w 21"/>
                <a:gd name="T3" fmla="*/ 56 h 59"/>
                <a:gd name="T4" fmla="*/ 2 w 21"/>
                <a:gd name="T5" fmla="*/ 59 h 59"/>
                <a:gd name="T6" fmla="*/ 0 w 21"/>
                <a:gd name="T7" fmla="*/ 4 h 59"/>
                <a:gd name="T8" fmla="*/ 19 w 21"/>
                <a:gd name="T9" fmla="*/ 0 h 59"/>
              </a:gdLst>
              <a:ahLst/>
              <a:cxnLst>
                <a:cxn ang="0">
                  <a:pos x="T0" y="T1"/>
                </a:cxn>
                <a:cxn ang="0">
                  <a:pos x="T2" y="T3"/>
                </a:cxn>
                <a:cxn ang="0">
                  <a:pos x="T4" y="T5"/>
                </a:cxn>
                <a:cxn ang="0">
                  <a:pos x="T6" y="T7"/>
                </a:cxn>
                <a:cxn ang="0">
                  <a:pos x="T8" y="T9"/>
                </a:cxn>
              </a:cxnLst>
              <a:rect l="0" t="0" r="r" b="b"/>
              <a:pathLst>
                <a:path w="21" h="59">
                  <a:moveTo>
                    <a:pt x="19" y="0"/>
                  </a:moveTo>
                  <a:lnTo>
                    <a:pt x="21" y="56"/>
                  </a:lnTo>
                  <a:lnTo>
                    <a:pt x="2" y="59"/>
                  </a:lnTo>
                  <a:lnTo>
                    <a:pt x="0" y="4"/>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0" name="Freeform 1459"/>
            <p:cNvSpPr>
              <a:spLocks/>
            </p:cNvSpPr>
            <p:nvPr/>
          </p:nvSpPr>
          <p:spPr bwMode="auto">
            <a:xfrm>
              <a:off x="14205729" y="-1968103"/>
              <a:ext cx="14288" cy="90488"/>
            </a:xfrm>
            <a:custGeom>
              <a:avLst/>
              <a:gdLst>
                <a:gd name="T0" fmla="*/ 8 w 9"/>
                <a:gd name="T1" fmla="*/ 0 h 57"/>
                <a:gd name="T2" fmla="*/ 9 w 9"/>
                <a:gd name="T3" fmla="*/ 56 h 57"/>
                <a:gd name="T4" fmla="*/ 1 w 9"/>
                <a:gd name="T5" fmla="*/ 57 h 57"/>
                <a:gd name="T6" fmla="*/ 0 w 9"/>
                <a:gd name="T7" fmla="*/ 2 h 57"/>
                <a:gd name="T8" fmla="*/ 8 w 9"/>
                <a:gd name="T9" fmla="*/ 0 h 57"/>
              </a:gdLst>
              <a:ahLst/>
              <a:cxnLst>
                <a:cxn ang="0">
                  <a:pos x="T0" y="T1"/>
                </a:cxn>
                <a:cxn ang="0">
                  <a:pos x="T2" y="T3"/>
                </a:cxn>
                <a:cxn ang="0">
                  <a:pos x="T4" y="T5"/>
                </a:cxn>
                <a:cxn ang="0">
                  <a:pos x="T6" y="T7"/>
                </a:cxn>
                <a:cxn ang="0">
                  <a:pos x="T8" y="T9"/>
                </a:cxn>
              </a:cxnLst>
              <a:rect l="0" t="0" r="r" b="b"/>
              <a:pathLst>
                <a:path w="9" h="57">
                  <a:moveTo>
                    <a:pt x="8" y="0"/>
                  </a:moveTo>
                  <a:lnTo>
                    <a:pt x="9" y="56"/>
                  </a:lnTo>
                  <a:lnTo>
                    <a:pt x="1" y="57"/>
                  </a:lnTo>
                  <a:lnTo>
                    <a:pt x="0" y="2"/>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1" name="Freeform 1460"/>
            <p:cNvSpPr>
              <a:spLocks/>
            </p:cNvSpPr>
            <p:nvPr/>
          </p:nvSpPr>
          <p:spPr bwMode="auto">
            <a:xfrm>
              <a:off x="14202554" y="-1971278"/>
              <a:ext cx="4763" cy="93663"/>
            </a:xfrm>
            <a:custGeom>
              <a:avLst/>
              <a:gdLst>
                <a:gd name="T0" fmla="*/ 2 w 3"/>
                <a:gd name="T1" fmla="*/ 4 h 59"/>
                <a:gd name="T2" fmla="*/ 3 w 3"/>
                <a:gd name="T3" fmla="*/ 59 h 59"/>
                <a:gd name="T4" fmla="*/ 2 w 3"/>
                <a:gd name="T5" fmla="*/ 56 h 59"/>
                <a:gd name="T6" fmla="*/ 0 w 3"/>
                <a:gd name="T7" fmla="*/ 0 h 59"/>
                <a:gd name="T8" fmla="*/ 2 w 3"/>
                <a:gd name="T9" fmla="*/ 4 h 59"/>
              </a:gdLst>
              <a:ahLst/>
              <a:cxnLst>
                <a:cxn ang="0">
                  <a:pos x="T0" y="T1"/>
                </a:cxn>
                <a:cxn ang="0">
                  <a:pos x="T2" y="T3"/>
                </a:cxn>
                <a:cxn ang="0">
                  <a:pos x="T4" y="T5"/>
                </a:cxn>
                <a:cxn ang="0">
                  <a:pos x="T6" y="T7"/>
                </a:cxn>
                <a:cxn ang="0">
                  <a:pos x="T8" y="T9"/>
                </a:cxn>
              </a:cxnLst>
              <a:rect l="0" t="0" r="r" b="b"/>
              <a:pathLst>
                <a:path w="3" h="59">
                  <a:moveTo>
                    <a:pt x="2" y="4"/>
                  </a:moveTo>
                  <a:lnTo>
                    <a:pt x="3" y="59"/>
                  </a:lnTo>
                  <a:lnTo>
                    <a:pt x="2" y="56"/>
                  </a:lnTo>
                  <a:lnTo>
                    <a:pt x="0" y="0"/>
                  </a:lnTo>
                  <a:lnTo>
                    <a:pt x="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2" name="Freeform 1461"/>
            <p:cNvSpPr>
              <a:spLocks/>
            </p:cNvSpPr>
            <p:nvPr/>
          </p:nvSpPr>
          <p:spPr bwMode="auto">
            <a:xfrm>
              <a:off x="10497329" y="-1866503"/>
              <a:ext cx="15875" cy="115888"/>
            </a:xfrm>
            <a:custGeom>
              <a:avLst/>
              <a:gdLst>
                <a:gd name="T0" fmla="*/ 11 w 13"/>
                <a:gd name="T1" fmla="*/ 21 h 88"/>
                <a:gd name="T2" fmla="*/ 13 w 13"/>
                <a:gd name="T3" fmla="*/ 88 h 88"/>
                <a:gd name="T4" fmla="*/ 8 w 13"/>
                <a:gd name="T5" fmla="*/ 78 h 88"/>
                <a:gd name="T6" fmla="*/ 2 w 13"/>
                <a:gd name="T7" fmla="*/ 67 h 88"/>
                <a:gd name="T8" fmla="*/ 0 w 13"/>
                <a:gd name="T9" fmla="*/ 0 h 88"/>
                <a:gd name="T10" fmla="*/ 6 w 13"/>
                <a:gd name="T11" fmla="*/ 11 h 88"/>
                <a:gd name="T12" fmla="*/ 11 w 13"/>
                <a:gd name="T13" fmla="*/ 21 h 88"/>
              </a:gdLst>
              <a:ahLst/>
              <a:cxnLst>
                <a:cxn ang="0">
                  <a:pos x="T0" y="T1"/>
                </a:cxn>
                <a:cxn ang="0">
                  <a:pos x="T2" y="T3"/>
                </a:cxn>
                <a:cxn ang="0">
                  <a:pos x="T4" y="T5"/>
                </a:cxn>
                <a:cxn ang="0">
                  <a:pos x="T6" y="T7"/>
                </a:cxn>
                <a:cxn ang="0">
                  <a:pos x="T8" y="T9"/>
                </a:cxn>
                <a:cxn ang="0">
                  <a:pos x="T10" y="T11"/>
                </a:cxn>
                <a:cxn ang="0">
                  <a:pos x="T12" y="T13"/>
                </a:cxn>
              </a:cxnLst>
              <a:rect l="0" t="0" r="r" b="b"/>
              <a:pathLst>
                <a:path w="13" h="88">
                  <a:moveTo>
                    <a:pt x="11" y="21"/>
                  </a:moveTo>
                  <a:cubicBezTo>
                    <a:pt x="13" y="88"/>
                    <a:pt x="13" y="88"/>
                    <a:pt x="13" y="88"/>
                  </a:cubicBezTo>
                  <a:cubicBezTo>
                    <a:pt x="12" y="85"/>
                    <a:pt x="10" y="81"/>
                    <a:pt x="8" y="78"/>
                  </a:cubicBezTo>
                  <a:cubicBezTo>
                    <a:pt x="5" y="75"/>
                    <a:pt x="2" y="71"/>
                    <a:pt x="2" y="67"/>
                  </a:cubicBezTo>
                  <a:cubicBezTo>
                    <a:pt x="0" y="0"/>
                    <a:pt x="0" y="0"/>
                    <a:pt x="0" y="0"/>
                  </a:cubicBezTo>
                  <a:cubicBezTo>
                    <a:pt x="0" y="4"/>
                    <a:pt x="3" y="8"/>
                    <a:pt x="6" y="11"/>
                  </a:cubicBezTo>
                  <a:cubicBezTo>
                    <a:pt x="8" y="14"/>
                    <a:pt x="11" y="17"/>
                    <a:pt x="11" y="2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3" name="Freeform 1462"/>
            <p:cNvSpPr>
              <a:spLocks/>
            </p:cNvSpPr>
            <p:nvPr/>
          </p:nvSpPr>
          <p:spPr bwMode="auto">
            <a:xfrm>
              <a:off x="14218429" y="-1968103"/>
              <a:ext cx="9525" cy="106363"/>
            </a:xfrm>
            <a:custGeom>
              <a:avLst/>
              <a:gdLst>
                <a:gd name="T0" fmla="*/ 4 w 6"/>
                <a:gd name="T1" fmla="*/ 12 h 67"/>
                <a:gd name="T2" fmla="*/ 6 w 6"/>
                <a:gd name="T3" fmla="*/ 67 h 67"/>
                <a:gd name="T4" fmla="*/ 1 w 6"/>
                <a:gd name="T5" fmla="*/ 56 h 67"/>
                <a:gd name="T6" fmla="*/ 0 w 6"/>
                <a:gd name="T7" fmla="*/ 0 h 67"/>
                <a:gd name="T8" fmla="*/ 4 w 6"/>
                <a:gd name="T9" fmla="*/ 12 h 67"/>
              </a:gdLst>
              <a:ahLst/>
              <a:cxnLst>
                <a:cxn ang="0">
                  <a:pos x="T0" y="T1"/>
                </a:cxn>
                <a:cxn ang="0">
                  <a:pos x="T2" y="T3"/>
                </a:cxn>
                <a:cxn ang="0">
                  <a:pos x="T4" y="T5"/>
                </a:cxn>
                <a:cxn ang="0">
                  <a:pos x="T6" y="T7"/>
                </a:cxn>
                <a:cxn ang="0">
                  <a:pos x="T8" y="T9"/>
                </a:cxn>
              </a:cxnLst>
              <a:rect l="0" t="0" r="r" b="b"/>
              <a:pathLst>
                <a:path w="6" h="67">
                  <a:moveTo>
                    <a:pt x="4" y="12"/>
                  </a:moveTo>
                  <a:lnTo>
                    <a:pt x="6" y="67"/>
                  </a:lnTo>
                  <a:lnTo>
                    <a:pt x="1" y="56"/>
                  </a:lnTo>
                  <a:lnTo>
                    <a:pt x="0" y="0"/>
                  </a:lnTo>
                  <a:lnTo>
                    <a:pt x="4" y="1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4" name="Freeform 1463"/>
            <p:cNvSpPr>
              <a:spLocks/>
            </p:cNvSpPr>
            <p:nvPr/>
          </p:nvSpPr>
          <p:spPr bwMode="auto">
            <a:xfrm>
              <a:off x="14224779" y="-1949053"/>
              <a:ext cx="17463" cy="88900"/>
            </a:xfrm>
            <a:custGeom>
              <a:avLst/>
              <a:gdLst>
                <a:gd name="T0" fmla="*/ 9 w 11"/>
                <a:gd name="T1" fmla="*/ 1 h 56"/>
                <a:gd name="T2" fmla="*/ 11 w 11"/>
                <a:gd name="T3" fmla="*/ 56 h 56"/>
                <a:gd name="T4" fmla="*/ 2 w 11"/>
                <a:gd name="T5" fmla="*/ 55 h 56"/>
                <a:gd name="T6" fmla="*/ 0 w 11"/>
                <a:gd name="T7" fmla="*/ 0 h 56"/>
                <a:gd name="T8" fmla="*/ 9 w 11"/>
                <a:gd name="T9" fmla="*/ 1 h 56"/>
              </a:gdLst>
              <a:ahLst/>
              <a:cxnLst>
                <a:cxn ang="0">
                  <a:pos x="T0" y="T1"/>
                </a:cxn>
                <a:cxn ang="0">
                  <a:pos x="T2" y="T3"/>
                </a:cxn>
                <a:cxn ang="0">
                  <a:pos x="T4" y="T5"/>
                </a:cxn>
                <a:cxn ang="0">
                  <a:pos x="T6" y="T7"/>
                </a:cxn>
                <a:cxn ang="0">
                  <a:pos x="T8" y="T9"/>
                </a:cxn>
              </a:cxnLst>
              <a:rect l="0" t="0" r="r" b="b"/>
              <a:pathLst>
                <a:path w="11" h="56">
                  <a:moveTo>
                    <a:pt x="9" y="1"/>
                  </a:moveTo>
                  <a:lnTo>
                    <a:pt x="11" y="56"/>
                  </a:lnTo>
                  <a:lnTo>
                    <a:pt x="2" y="55"/>
                  </a:lnTo>
                  <a:lnTo>
                    <a:pt x="0" y="0"/>
                  </a:lnTo>
                  <a:lnTo>
                    <a:pt x="9"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5" name="Freeform 1464"/>
            <p:cNvSpPr>
              <a:spLocks/>
            </p:cNvSpPr>
            <p:nvPr/>
          </p:nvSpPr>
          <p:spPr bwMode="auto">
            <a:xfrm>
              <a:off x="14239066" y="-1947465"/>
              <a:ext cx="17463" cy="90488"/>
            </a:xfrm>
            <a:custGeom>
              <a:avLst/>
              <a:gdLst>
                <a:gd name="T0" fmla="*/ 9 w 11"/>
                <a:gd name="T1" fmla="*/ 2 h 57"/>
                <a:gd name="T2" fmla="*/ 11 w 11"/>
                <a:gd name="T3" fmla="*/ 57 h 57"/>
                <a:gd name="T4" fmla="*/ 2 w 11"/>
                <a:gd name="T5" fmla="*/ 55 h 57"/>
                <a:gd name="T6" fmla="*/ 0 w 11"/>
                <a:gd name="T7" fmla="*/ 0 h 57"/>
                <a:gd name="T8" fmla="*/ 9 w 11"/>
                <a:gd name="T9" fmla="*/ 2 h 57"/>
              </a:gdLst>
              <a:ahLst/>
              <a:cxnLst>
                <a:cxn ang="0">
                  <a:pos x="T0" y="T1"/>
                </a:cxn>
                <a:cxn ang="0">
                  <a:pos x="T2" y="T3"/>
                </a:cxn>
                <a:cxn ang="0">
                  <a:pos x="T4" y="T5"/>
                </a:cxn>
                <a:cxn ang="0">
                  <a:pos x="T6" y="T7"/>
                </a:cxn>
                <a:cxn ang="0">
                  <a:pos x="T8" y="T9"/>
                </a:cxn>
              </a:cxnLst>
              <a:rect l="0" t="0" r="r" b="b"/>
              <a:pathLst>
                <a:path w="11" h="57">
                  <a:moveTo>
                    <a:pt x="9" y="2"/>
                  </a:moveTo>
                  <a:lnTo>
                    <a:pt x="11" y="57"/>
                  </a:lnTo>
                  <a:lnTo>
                    <a:pt x="2" y="55"/>
                  </a:lnTo>
                  <a:lnTo>
                    <a:pt x="0" y="0"/>
                  </a:lnTo>
                  <a:lnTo>
                    <a:pt x="9"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6" name="Freeform 1465"/>
            <p:cNvSpPr>
              <a:spLocks/>
            </p:cNvSpPr>
            <p:nvPr/>
          </p:nvSpPr>
          <p:spPr bwMode="auto">
            <a:xfrm>
              <a:off x="15697979" y="-1990328"/>
              <a:ext cx="1588" cy="95250"/>
            </a:xfrm>
            <a:custGeom>
              <a:avLst/>
              <a:gdLst>
                <a:gd name="T0" fmla="*/ 0 w 1"/>
                <a:gd name="T1" fmla="*/ 0 h 60"/>
                <a:gd name="T2" fmla="*/ 1 w 1"/>
                <a:gd name="T3" fmla="*/ 55 h 60"/>
                <a:gd name="T4" fmla="*/ 1 w 1"/>
                <a:gd name="T5" fmla="*/ 60 h 60"/>
                <a:gd name="T6" fmla="*/ 0 w 1"/>
                <a:gd name="T7" fmla="*/ 5 h 60"/>
                <a:gd name="T8" fmla="*/ 0 w 1"/>
                <a:gd name="T9" fmla="*/ 0 h 60"/>
              </a:gdLst>
              <a:ahLst/>
              <a:cxnLst>
                <a:cxn ang="0">
                  <a:pos x="T0" y="T1"/>
                </a:cxn>
                <a:cxn ang="0">
                  <a:pos x="T2" y="T3"/>
                </a:cxn>
                <a:cxn ang="0">
                  <a:pos x="T4" y="T5"/>
                </a:cxn>
                <a:cxn ang="0">
                  <a:pos x="T6" y="T7"/>
                </a:cxn>
                <a:cxn ang="0">
                  <a:pos x="T8" y="T9"/>
                </a:cxn>
              </a:cxnLst>
              <a:rect l="0" t="0" r="r" b="b"/>
              <a:pathLst>
                <a:path w="1" h="60">
                  <a:moveTo>
                    <a:pt x="0" y="0"/>
                  </a:moveTo>
                  <a:lnTo>
                    <a:pt x="1" y="55"/>
                  </a:lnTo>
                  <a:lnTo>
                    <a:pt x="1" y="60"/>
                  </a:lnTo>
                  <a:lnTo>
                    <a:pt x="0" y="5"/>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7" name="Freeform 1466"/>
            <p:cNvSpPr>
              <a:spLocks/>
            </p:cNvSpPr>
            <p:nvPr/>
          </p:nvSpPr>
          <p:spPr bwMode="auto">
            <a:xfrm>
              <a:off x="14253354" y="-1944290"/>
              <a:ext cx="30163" cy="98425"/>
            </a:xfrm>
            <a:custGeom>
              <a:avLst/>
              <a:gdLst>
                <a:gd name="T0" fmla="*/ 17 w 19"/>
                <a:gd name="T1" fmla="*/ 7 h 62"/>
                <a:gd name="T2" fmla="*/ 19 w 19"/>
                <a:gd name="T3" fmla="*/ 62 h 62"/>
                <a:gd name="T4" fmla="*/ 2 w 19"/>
                <a:gd name="T5" fmla="*/ 55 h 62"/>
                <a:gd name="T6" fmla="*/ 0 w 19"/>
                <a:gd name="T7" fmla="*/ 0 h 62"/>
                <a:gd name="T8" fmla="*/ 17 w 19"/>
                <a:gd name="T9" fmla="*/ 7 h 62"/>
              </a:gdLst>
              <a:ahLst/>
              <a:cxnLst>
                <a:cxn ang="0">
                  <a:pos x="T0" y="T1"/>
                </a:cxn>
                <a:cxn ang="0">
                  <a:pos x="T2" y="T3"/>
                </a:cxn>
                <a:cxn ang="0">
                  <a:pos x="T4" y="T5"/>
                </a:cxn>
                <a:cxn ang="0">
                  <a:pos x="T6" y="T7"/>
                </a:cxn>
                <a:cxn ang="0">
                  <a:pos x="T8" y="T9"/>
                </a:cxn>
              </a:cxnLst>
              <a:rect l="0" t="0" r="r" b="b"/>
              <a:pathLst>
                <a:path w="19" h="62">
                  <a:moveTo>
                    <a:pt x="17" y="7"/>
                  </a:moveTo>
                  <a:lnTo>
                    <a:pt x="19" y="62"/>
                  </a:lnTo>
                  <a:lnTo>
                    <a:pt x="2" y="55"/>
                  </a:lnTo>
                  <a:lnTo>
                    <a:pt x="0" y="0"/>
                  </a:lnTo>
                  <a:lnTo>
                    <a:pt x="17"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8" name="Freeform 1467"/>
            <p:cNvSpPr>
              <a:spLocks/>
            </p:cNvSpPr>
            <p:nvPr/>
          </p:nvSpPr>
          <p:spPr bwMode="auto">
            <a:xfrm>
              <a:off x="14262879" y="-1936353"/>
              <a:ext cx="4763" cy="98425"/>
            </a:xfrm>
            <a:custGeom>
              <a:avLst/>
              <a:gdLst>
                <a:gd name="T0" fmla="*/ 1 w 3"/>
                <a:gd name="T1" fmla="*/ 0 h 62"/>
                <a:gd name="T2" fmla="*/ 3 w 3"/>
                <a:gd name="T3" fmla="*/ 55 h 62"/>
                <a:gd name="T4" fmla="*/ 1 w 3"/>
                <a:gd name="T5" fmla="*/ 62 h 62"/>
                <a:gd name="T6" fmla="*/ 0 w 3"/>
                <a:gd name="T7" fmla="*/ 7 h 62"/>
                <a:gd name="T8" fmla="*/ 1 w 3"/>
                <a:gd name="T9" fmla="*/ 0 h 62"/>
              </a:gdLst>
              <a:ahLst/>
              <a:cxnLst>
                <a:cxn ang="0">
                  <a:pos x="T0" y="T1"/>
                </a:cxn>
                <a:cxn ang="0">
                  <a:pos x="T2" y="T3"/>
                </a:cxn>
                <a:cxn ang="0">
                  <a:pos x="T4" y="T5"/>
                </a:cxn>
                <a:cxn ang="0">
                  <a:pos x="T6" y="T7"/>
                </a:cxn>
                <a:cxn ang="0">
                  <a:pos x="T8" y="T9"/>
                </a:cxn>
              </a:cxnLst>
              <a:rect l="0" t="0" r="r" b="b"/>
              <a:pathLst>
                <a:path w="3" h="62">
                  <a:moveTo>
                    <a:pt x="1" y="0"/>
                  </a:moveTo>
                  <a:lnTo>
                    <a:pt x="3" y="55"/>
                  </a:lnTo>
                  <a:lnTo>
                    <a:pt x="1" y="62"/>
                  </a:lnTo>
                  <a:lnTo>
                    <a:pt x="0" y="7"/>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9" name="Freeform 1468"/>
            <p:cNvSpPr>
              <a:spLocks/>
            </p:cNvSpPr>
            <p:nvPr/>
          </p:nvSpPr>
          <p:spPr bwMode="auto">
            <a:xfrm>
              <a:off x="14277166" y="-1922065"/>
              <a:ext cx="4763" cy="117475"/>
            </a:xfrm>
            <a:custGeom>
              <a:avLst/>
              <a:gdLst>
                <a:gd name="T0" fmla="*/ 1 w 3"/>
                <a:gd name="T1" fmla="*/ 19 h 74"/>
                <a:gd name="T2" fmla="*/ 3 w 3"/>
                <a:gd name="T3" fmla="*/ 74 h 74"/>
                <a:gd name="T4" fmla="*/ 2 w 3"/>
                <a:gd name="T5" fmla="*/ 55 h 74"/>
                <a:gd name="T6" fmla="*/ 0 w 3"/>
                <a:gd name="T7" fmla="*/ 0 h 74"/>
                <a:gd name="T8" fmla="*/ 1 w 3"/>
                <a:gd name="T9" fmla="*/ 19 h 74"/>
              </a:gdLst>
              <a:ahLst/>
              <a:cxnLst>
                <a:cxn ang="0">
                  <a:pos x="T0" y="T1"/>
                </a:cxn>
                <a:cxn ang="0">
                  <a:pos x="T2" y="T3"/>
                </a:cxn>
                <a:cxn ang="0">
                  <a:pos x="T4" y="T5"/>
                </a:cxn>
                <a:cxn ang="0">
                  <a:pos x="T6" y="T7"/>
                </a:cxn>
                <a:cxn ang="0">
                  <a:pos x="T8" y="T9"/>
                </a:cxn>
              </a:cxnLst>
              <a:rect l="0" t="0" r="r" b="b"/>
              <a:pathLst>
                <a:path w="3" h="74">
                  <a:moveTo>
                    <a:pt x="1" y="19"/>
                  </a:moveTo>
                  <a:lnTo>
                    <a:pt x="3" y="74"/>
                  </a:lnTo>
                  <a:lnTo>
                    <a:pt x="2" y="55"/>
                  </a:lnTo>
                  <a:lnTo>
                    <a:pt x="0" y="0"/>
                  </a:lnTo>
                  <a:lnTo>
                    <a:pt x="1" y="1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0" name="Freeform 1469"/>
            <p:cNvSpPr>
              <a:spLocks/>
            </p:cNvSpPr>
            <p:nvPr/>
          </p:nvSpPr>
          <p:spPr bwMode="auto">
            <a:xfrm>
              <a:off x="10416366" y="-1783953"/>
              <a:ext cx="11113" cy="104775"/>
            </a:xfrm>
            <a:custGeom>
              <a:avLst/>
              <a:gdLst>
                <a:gd name="T0" fmla="*/ 7 w 9"/>
                <a:gd name="T1" fmla="*/ 13 h 80"/>
                <a:gd name="T2" fmla="*/ 9 w 9"/>
                <a:gd name="T3" fmla="*/ 80 h 80"/>
                <a:gd name="T4" fmla="*/ 7 w 9"/>
                <a:gd name="T5" fmla="*/ 75 h 80"/>
                <a:gd name="T6" fmla="*/ 2 w 9"/>
                <a:gd name="T7" fmla="*/ 67 h 80"/>
                <a:gd name="T8" fmla="*/ 0 w 9"/>
                <a:gd name="T9" fmla="*/ 0 h 80"/>
                <a:gd name="T10" fmla="*/ 5 w 9"/>
                <a:gd name="T11" fmla="*/ 8 h 80"/>
                <a:gd name="T12" fmla="*/ 7 w 9"/>
                <a:gd name="T13" fmla="*/ 13 h 80"/>
              </a:gdLst>
              <a:ahLst/>
              <a:cxnLst>
                <a:cxn ang="0">
                  <a:pos x="T0" y="T1"/>
                </a:cxn>
                <a:cxn ang="0">
                  <a:pos x="T2" y="T3"/>
                </a:cxn>
                <a:cxn ang="0">
                  <a:pos x="T4" y="T5"/>
                </a:cxn>
                <a:cxn ang="0">
                  <a:pos x="T6" y="T7"/>
                </a:cxn>
                <a:cxn ang="0">
                  <a:pos x="T8" y="T9"/>
                </a:cxn>
                <a:cxn ang="0">
                  <a:pos x="T10" y="T11"/>
                </a:cxn>
                <a:cxn ang="0">
                  <a:pos x="T12" y="T13"/>
                </a:cxn>
              </a:cxnLst>
              <a:rect l="0" t="0" r="r" b="b"/>
              <a:pathLst>
                <a:path w="9" h="80">
                  <a:moveTo>
                    <a:pt x="7" y="13"/>
                  </a:moveTo>
                  <a:cubicBezTo>
                    <a:pt x="9" y="80"/>
                    <a:pt x="9" y="80"/>
                    <a:pt x="9" y="80"/>
                  </a:cubicBezTo>
                  <a:cubicBezTo>
                    <a:pt x="9" y="79"/>
                    <a:pt x="8" y="77"/>
                    <a:pt x="7" y="75"/>
                  </a:cubicBezTo>
                  <a:cubicBezTo>
                    <a:pt x="5" y="71"/>
                    <a:pt x="2" y="69"/>
                    <a:pt x="2" y="67"/>
                  </a:cubicBezTo>
                  <a:cubicBezTo>
                    <a:pt x="0" y="0"/>
                    <a:pt x="0" y="0"/>
                    <a:pt x="0" y="0"/>
                  </a:cubicBezTo>
                  <a:cubicBezTo>
                    <a:pt x="0" y="2"/>
                    <a:pt x="3" y="4"/>
                    <a:pt x="5" y="8"/>
                  </a:cubicBezTo>
                  <a:cubicBezTo>
                    <a:pt x="6" y="10"/>
                    <a:pt x="7" y="12"/>
                    <a:pt x="7" y="1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1" name="Freeform 1470"/>
            <p:cNvSpPr>
              <a:spLocks/>
            </p:cNvSpPr>
            <p:nvPr/>
          </p:nvSpPr>
          <p:spPr bwMode="auto">
            <a:xfrm>
              <a:off x="14278754" y="-1891903"/>
              <a:ext cx="7938" cy="101600"/>
            </a:xfrm>
            <a:custGeom>
              <a:avLst/>
              <a:gdLst>
                <a:gd name="T0" fmla="*/ 3 w 5"/>
                <a:gd name="T1" fmla="*/ 9 h 64"/>
                <a:gd name="T2" fmla="*/ 5 w 5"/>
                <a:gd name="T3" fmla="*/ 64 h 64"/>
                <a:gd name="T4" fmla="*/ 2 w 5"/>
                <a:gd name="T5" fmla="*/ 55 h 64"/>
                <a:gd name="T6" fmla="*/ 0 w 5"/>
                <a:gd name="T7" fmla="*/ 0 h 64"/>
                <a:gd name="T8" fmla="*/ 3 w 5"/>
                <a:gd name="T9" fmla="*/ 9 h 64"/>
              </a:gdLst>
              <a:ahLst/>
              <a:cxnLst>
                <a:cxn ang="0">
                  <a:pos x="T0" y="T1"/>
                </a:cxn>
                <a:cxn ang="0">
                  <a:pos x="T2" y="T3"/>
                </a:cxn>
                <a:cxn ang="0">
                  <a:pos x="T4" y="T5"/>
                </a:cxn>
                <a:cxn ang="0">
                  <a:pos x="T6" y="T7"/>
                </a:cxn>
                <a:cxn ang="0">
                  <a:pos x="T8" y="T9"/>
                </a:cxn>
              </a:cxnLst>
              <a:rect l="0" t="0" r="r" b="b"/>
              <a:pathLst>
                <a:path w="5" h="64">
                  <a:moveTo>
                    <a:pt x="3" y="9"/>
                  </a:moveTo>
                  <a:lnTo>
                    <a:pt x="5" y="64"/>
                  </a:lnTo>
                  <a:lnTo>
                    <a:pt x="2" y="55"/>
                  </a:lnTo>
                  <a:lnTo>
                    <a:pt x="0" y="0"/>
                  </a:lnTo>
                  <a:lnTo>
                    <a:pt x="3"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2" name="Freeform 1471"/>
            <p:cNvSpPr>
              <a:spLocks/>
            </p:cNvSpPr>
            <p:nvPr/>
          </p:nvSpPr>
          <p:spPr bwMode="auto">
            <a:xfrm>
              <a:off x="14259704" y="-1882378"/>
              <a:ext cx="11113" cy="106363"/>
            </a:xfrm>
            <a:custGeom>
              <a:avLst/>
              <a:gdLst>
                <a:gd name="T0" fmla="*/ 6 w 7"/>
                <a:gd name="T1" fmla="*/ 0 h 67"/>
                <a:gd name="T2" fmla="*/ 7 w 7"/>
                <a:gd name="T3" fmla="*/ 56 h 67"/>
                <a:gd name="T4" fmla="*/ 1 w 7"/>
                <a:gd name="T5" fmla="*/ 67 h 67"/>
                <a:gd name="T6" fmla="*/ 0 w 7"/>
                <a:gd name="T7" fmla="*/ 12 h 67"/>
                <a:gd name="T8" fmla="*/ 6 w 7"/>
                <a:gd name="T9" fmla="*/ 0 h 67"/>
              </a:gdLst>
              <a:ahLst/>
              <a:cxnLst>
                <a:cxn ang="0">
                  <a:pos x="T0" y="T1"/>
                </a:cxn>
                <a:cxn ang="0">
                  <a:pos x="T2" y="T3"/>
                </a:cxn>
                <a:cxn ang="0">
                  <a:pos x="T4" y="T5"/>
                </a:cxn>
                <a:cxn ang="0">
                  <a:pos x="T6" y="T7"/>
                </a:cxn>
                <a:cxn ang="0">
                  <a:pos x="T8" y="T9"/>
                </a:cxn>
              </a:cxnLst>
              <a:rect l="0" t="0" r="r" b="b"/>
              <a:pathLst>
                <a:path w="7" h="67">
                  <a:moveTo>
                    <a:pt x="6" y="0"/>
                  </a:moveTo>
                  <a:lnTo>
                    <a:pt x="7" y="56"/>
                  </a:lnTo>
                  <a:lnTo>
                    <a:pt x="1" y="67"/>
                  </a:lnTo>
                  <a:lnTo>
                    <a:pt x="0" y="12"/>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3" name="Freeform 1472"/>
            <p:cNvSpPr>
              <a:spLocks/>
            </p:cNvSpPr>
            <p:nvPr/>
          </p:nvSpPr>
          <p:spPr bwMode="auto">
            <a:xfrm>
              <a:off x="14248591" y="-1863328"/>
              <a:ext cx="12700" cy="106363"/>
            </a:xfrm>
            <a:custGeom>
              <a:avLst/>
              <a:gdLst>
                <a:gd name="T0" fmla="*/ 7 w 8"/>
                <a:gd name="T1" fmla="*/ 0 h 67"/>
                <a:gd name="T2" fmla="*/ 8 w 8"/>
                <a:gd name="T3" fmla="*/ 55 h 67"/>
                <a:gd name="T4" fmla="*/ 2 w 8"/>
                <a:gd name="T5" fmla="*/ 67 h 67"/>
                <a:gd name="T6" fmla="*/ 0 w 8"/>
                <a:gd name="T7" fmla="*/ 12 h 67"/>
                <a:gd name="T8" fmla="*/ 7 w 8"/>
                <a:gd name="T9" fmla="*/ 0 h 67"/>
              </a:gdLst>
              <a:ahLst/>
              <a:cxnLst>
                <a:cxn ang="0">
                  <a:pos x="T0" y="T1"/>
                </a:cxn>
                <a:cxn ang="0">
                  <a:pos x="T2" y="T3"/>
                </a:cxn>
                <a:cxn ang="0">
                  <a:pos x="T4" y="T5"/>
                </a:cxn>
                <a:cxn ang="0">
                  <a:pos x="T6" y="T7"/>
                </a:cxn>
                <a:cxn ang="0">
                  <a:pos x="T8" y="T9"/>
                </a:cxn>
              </a:cxnLst>
              <a:rect l="0" t="0" r="r" b="b"/>
              <a:pathLst>
                <a:path w="8" h="67">
                  <a:moveTo>
                    <a:pt x="7" y="0"/>
                  </a:moveTo>
                  <a:lnTo>
                    <a:pt x="8" y="55"/>
                  </a:lnTo>
                  <a:lnTo>
                    <a:pt x="2" y="67"/>
                  </a:lnTo>
                  <a:lnTo>
                    <a:pt x="0" y="1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4" name="Freeform 1473"/>
            <p:cNvSpPr>
              <a:spLocks/>
            </p:cNvSpPr>
            <p:nvPr/>
          </p:nvSpPr>
          <p:spPr bwMode="auto">
            <a:xfrm>
              <a:off x="12680141" y="-1801415"/>
              <a:ext cx="14288" cy="95250"/>
            </a:xfrm>
            <a:custGeom>
              <a:avLst/>
              <a:gdLst>
                <a:gd name="T0" fmla="*/ 10 w 12"/>
                <a:gd name="T1" fmla="*/ 0 h 72"/>
                <a:gd name="T2" fmla="*/ 12 w 12"/>
                <a:gd name="T3" fmla="*/ 67 h 72"/>
                <a:gd name="T4" fmla="*/ 2 w 12"/>
                <a:gd name="T5" fmla="*/ 72 h 72"/>
                <a:gd name="T6" fmla="*/ 0 w 12"/>
                <a:gd name="T7" fmla="*/ 5 h 72"/>
                <a:gd name="T8" fmla="*/ 10 w 12"/>
                <a:gd name="T9" fmla="*/ 0 h 72"/>
              </a:gdLst>
              <a:ahLst/>
              <a:cxnLst>
                <a:cxn ang="0">
                  <a:pos x="T0" y="T1"/>
                </a:cxn>
                <a:cxn ang="0">
                  <a:pos x="T2" y="T3"/>
                </a:cxn>
                <a:cxn ang="0">
                  <a:pos x="T4" y="T5"/>
                </a:cxn>
                <a:cxn ang="0">
                  <a:pos x="T6" y="T7"/>
                </a:cxn>
                <a:cxn ang="0">
                  <a:pos x="T8" y="T9"/>
                </a:cxn>
              </a:cxnLst>
              <a:rect l="0" t="0" r="r" b="b"/>
              <a:pathLst>
                <a:path w="12" h="72">
                  <a:moveTo>
                    <a:pt x="10" y="0"/>
                  </a:moveTo>
                  <a:cubicBezTo>
                    <a:pt x="12" y="67"/>
                    <a:pt x="12" y="67"/>
                    <a:pt x="12" y="67"/>
                  </a:cubicBezTo>
                  <a:cubicBezTo>
                    <a:pt x="8" y="68"/>
                    <a:pt x="4" y="70"/>
                    <a:pt x="2" y="72"/>
                  </a:cubicBezTo>
                  <a:cubicBezTo>
                    <a:pt x="0" y="5"/>
                    <a:pt x="0" y="5"/>
                    <a:pt x="0" y="5"/>
                  </a:cubicBezTo>
                  <a:cubicBezTo>
                    <a:pt x="2" y="3"/>
                    <a:pt x="6" y="1"/>
                    <a:pt x="1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5" name="Freeform 1474"/>
            <p:cNvSpPr>
              <a:spLocks/>
            </p:cNvSpPr>
            <p:nvPr/>
          </p:nvSpPr>
          <p:spPr bwMode="auto">
            <a:xfrm>
              <a:off x="12676966" y="-1793478"/>
              <a:ext cx="6350" cy="88900"/>
            </a:xfrm>
            <a:custGeom>
              <a:avLst/>
              <a:gdLst>
                <a:gd name="T0" fmla="*/ 2 w 4"/>
                <a:gd name="T1" fmla="*/ 0 h 69"/>
                <a:gd name="T2" fmla="*/ 4 w 4"/>
                <a:gd name="T3" fmla="*/ 67 h 69"/>
                <a:gd name="T4" fmla="*/ 2 w 4"/>
                <a:gd name="T5" fmla="*/ 69 h 69"/>
                <a:gd name="T6" fmla="*/ 0 w 4"/>
                <a:gd name="T7" fmla="*/ 1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7"/>
                    <a:pt x="2" y="68"/>
                    <a:pt x="2" y="69"/>
                  </a:cubicBezTo>
                  <a:cubicBezTo>
                    <a:pt x="0" y="1"/>
                    <a:pt x="0" y="1"/>
                    <a:pt x="0" y="1"/>
                  </a:cubicBezTo>
                  <a:cubicBezTo>
                    <a:pt x="0" y="1"/>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6" name="Freeform 1475"/>
            <p:cNvSpPr>
              <a:spLocks/>
            </p:cNvSpPr>
            <p:nvPr/>
          </p:nvSpPr>
          <p:spPr bwMode="auto">
            <a:xfrm>
              <a:off x="12676966" y="-1793478"/>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7" name="Freeform 1476"/>
            <p:cNvSpPr>
              <a:spLocks/>
            </p:cNvSpPr>
            <p:nvPr/>
          </p:nvSpPr>
          <p:spPr bwMode="auto">
            <a:xfrm>
              <a:off x="12676966" y="-17918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8" name="Freeform 1477"/>
            <p:cNvSpPr>
              <a:spLocks/>
            </p:cNvSpPr>
            <p:nvPr/>
          </p:nvSpPr>
          <p:spPr bwMode="auto">
            <a:xfrm>
              <a:off x="12676966" y="-179189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9" name="Freeform 1478"/>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0" name="Freeform 1479"/>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1" name="Freeform 1480"/>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2" name="Freeform 1481"/>
            <p:cNvSpPr>
              <a:spLocks/>
            </p:cNvSpPr>
            <p:nvPr/>
          </p:nvSpPr>
          <p:spPr bwMode="auto">
            <a:xfrm>
              <a:off x="10421129" y="-1723628"/>
              <a:ext cx="7938" cy="93663"/>
            </a:xfrm>
            <a:custGeom>
              <a:avLst/>
              <a:gdLst>
                <a:gd name="T0" fmla="*/ 4 w 6"/>
                <a:gd name="T1" fmla="*/ 5 h 72"/>
                <a:gd name="T2" fmla="*/ 6 w 6"/>
                <a:gd name="T3" fmla="*/ 72 h 72"/>
                <a:gd name="T4" fmla="*/ 2 w 6"/>
                <a:gd name="T5" fmla="*/ 67 h 72"/>
                <a:gd name="T6" fmla="*/ 0 w 6"/>
                <a:gd name="T7" fmla="*/ 0 h 72"/>
                <a:gd name="T8" fmla="*/ 4 w 6"/>
                <a:gd name="T9" fmla="*/ 5 h 72"/>
              </a:gdLst>
              <a:ahLst/>
              <a:cxnLst>
                <a:cxn ang="0">
                  <a:pos x="T0" y="T1"/>
                </a:cxn>
                <a:cxn ang="0">
                  <a:pos x="T2" y="T3"/>
                </a:cxn>
                <a:cxn ang="0">
                  <a:pos x="T4" y="T5"/>
                </a:cxn>
                <a:cxn ang="0">
                  <a:pos x="T6" y="T7"/>
                </a:cxn>
                <a:cxn ang="0">
                  <a:pos x="T8" y="T9"/>
                </a:cxn>
              </a:cxnLst>
              <a:rect l="0" t="0" r="r" b="b"/>
              <a:pathLst>
                <a:path w="6" h="72">
                  <a:moveTo>
                    <a:pt x="4" y="5"/>
                  </a:moveTo>
                  <a:cubicBezTo>
                    <a:pt x="6" y="72"/>
                    <a:pt x="6" y="72"/>
                    <a:pt x="6" y="72"/>
                  </a:cubicBezTo>
                  <a:cubicBezTo>
                    <a:pt x="6" y="69"/>
                    <a:pt x="4" y="68"/>
                    <a:pt x="2" y="67"/>
                  </a:cubicBezTo>
                  <a:cubicBezTo>
                    <a:pt x="0" y="0"/>
                    <a:pt x="0" y="0"/>
                    <a:pt x="0" y="0"/>
                  </a:cubicBezTo>
                  <a:cubicBezTo>
                    <a:pt x="3" y="1"/>
                    <a:pt x="4" y="2"/>
                    <a:pt x="4"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3" name="Freeform 1482"/>
            <p:cNvSpPr>
              <a:spLocks/>
            </p:cNvSpPr>
            <p:nvPr/>
          </p:nvSpPr>
          <p:spPr bwMode="auto">
            <a:xfrm>
              <a:off x="10400491" y="-1729978"/>
              <a:ext cx="23813" cy="93663"/>
            </a:xfrm>
            <a:custGeom>
              <a:avLst/>
              <a:gdLst>
                <a:gd name="T0" fmla="*/ 17 w 19"/>
                <a:gd name="T1" fmla="*/ 5 h 72"/>
                <a:gd name="T2" fmla="*/ 19 w 19"/>
                <a:gd name="T3" fmla="*/ 72 h 72"/>
                <a:gd name="T4" fmla="*/ 2 w 19"/>
                <a:gd name="T5" fmla="*/ 67 h 72"/>
                <a:gd name="T6" fmla="*/ 2 w 19"/>
                <a:gd name="T7" fmla="*/ 67 h 72"/>
                <a:gd name="T8" fmla="*/ 0 w 19"/>
                <a:gd name="T9" fmla="*/ 0 h 72"/>
                <a:gd name="T10" fmla="*/ 0 w 19"/>
                <a:gd name="T11" fmla="*/ 0 h 72"/>
                <a:gd name="T12" fmla="*/ 17 w 19"/>
                <a:gd name="T13" fmla="*/ 5 h 72"/>
              </a:gdLst>
              <a:ahLst/>
              <a:cxnLst>
                <a:cxn ang="0">
                  <a:pos x="T0" y="T1"/>
                </a:cxn>
                <a:cxn ang="0">
                  <a:pos x="T2" y="T3"/>
                </a:cxn>
                <a:cxn ang="0">
                  <a:pos x="T4" y="T5"/>
                </a:cxn>
                <a:cxn ang="0">
                  <a:pos x="T6" y="T7"/>
                </a:cxn>
                <a:cxn ang="0">
                  <a:pos x="T8" y="T9"/>
                </a:cxn>
                <a:cxn ang="0">
                  <a:pos x="T10" y="T11"/>
                </a:cxn>
                <a:cxn ang="0">
                  <a:pos x="T12" y="T13"/>
                </a:cxn>
              </a:cxnLst>
              <a:rect l="0" t="0" r="r" b="b"/>
              <a:pathLst>
                <a:path w="19" h="72">
                  <a:moveTo>
                    <a:pt x="17" y="5"/>
                  </a:moveTo>
                  <a:cubicBezTo>
                    <a:pt x="19" y="72"/>
                    <a:pt x="19" y="72"/>
                    <a:pt x="19" y="72"/>
                  </a:cubicBezTo>
                  <a:cubicBezTo>
                    <a:pt x="15" y="71"/>
                    <a:pt x="10" y="70"/>
                    <a:pt x="2" y="67"/>
                  </a:cubicBezTo>
                  <a:cubicBezTo>
                    <a:pt x="2" y="67"/>
                    <a:pt x="2" y="67"/>
                    <a:pt x="2" y="67"/>
                  </a:cubicBezTo>
                  <a:cubicBezTo>
                    <a:pt x="0" y="0"/>
                    <a:pt x="0" y="0"/>
                    <a:pt x="0" y="0"/>
                  </a:cubicBezTo>
                  <a:cubicBezTo>
                    <a:pt x="0" y="0"/>
                    <a:pt x="0" y="0"/>
                    <a:pt x="0" y="0"/>
                  </a:cubicBezTo>
                  <a:cubicBezTo>
                    <a:pt x="8" y="3"/>
                    <a:pt x="13" y="4"/>
                    <a:pt x="17"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4" name="Freeform 1483"/>
            <p:cNvSpPr>
              <a:spLocks/>
            </p:cNvSpPr>
            <p:nvPr/>
          </p:nvSpPr>
          <p:spPr bwMode="auto">
            <a:xfrm>
              <a:off x="10390966" y="-1739503"/>
              <a:ext cx="11113" cy="96838"/>
            </a:xfrm>
            <a:custGeom>
              <a:avLst/>
              <a:gdLst>
                <a:gd name="T0" fmla="*/ 7 w 9"/>
                <a:gd name="T1" fmla="*/ 7 h 74"/>
                <a:gd name="T2" fmla="*/ 9 w 9"/>
                <a:gd name="T3" fmla="*/ 74 h 74"/>
                <a:gd name="T4" fmla="*/ 2 w 9"/>
                <a:gd name="T5" fmla="*/ 67 h 74"/>
                <a:gd name="T6" fmla="*/ 0 w 9"/>
                <a:gd name="T7" fmla="*/ 0 h 74"/>
                <a:gd name="T8" fmla="*/ 7 w 9"/>
                <a:gd name="T9" fmla="*/ 7 h 74"/>
              </a:gdLst>
              <a:ahLst/>
              <a:cxnLst>
                <a:cxn ang="0">
                  <a:pos x="T0" y="T1"/>
                </a:cxn>
                <a:cxn ang="0">
                  <a:pos x="T2" y="T3"/>
                </a:cxn>
                <a:cxn ang="0">
                  <a:pos x="T4" y="T5"/>
                </a:cxn>
                <a:cxn ang="0">
                  <a:pos x="T6" y="T7"/>
                </a:cxn>
                <a:cxn ang="0">
                  <a:pos x="T8" y="T9"/>
                </a:cxn>
              </a:cxnLst>
              <a:rect l="0" t="0" r="r" b="b"/>
              <a:pathLst>
                <a:path w="9" h="74">
                  <a:moveTo>
                    <a:pt x="7" y="7"/>
                  </a:moveTo>
                  <a:cubicBezTo>
                    <a:pt x="9" y="74"/>
                    <a:pt x="9" y="74"/>
                    <a:pt x="9" y="74"/>
                  </a:cubicBezTo>
                  <a:cubicBezTo>
                    <a:pt x="3" y="72"/>
                    <a:pt x="2" y="70"/>
                    <a:pt x="2" y="67"/>
                  </a:cubicBezTo>
                  <a:cubicBezTo>
                    <a:pt x="0" y="0"/>
                    <a:pt x="0" y="0"/>
                    <a:pt x="0" y="0"/>
                  </a:cubicBezTo>
                  <a:cubicBezTo>
                    <a:pt x="0" y="3"/>
                    <a:pt x="2" y="5"/>
                    <a:pt x="7"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5" name="Freeform 1484"/>
            <p:cNvSpPr>
              <a:spLocks/>
            </p:cNvSpPr>
            <p:nvPr/>
          </p:nvSpPr>
          <p:spPr bwMode="auto">
            <a:xfrm>
              <a:off x="12681729" y="-1783953"/>
              <a:ext cx="1588" cy="88900"/>
            </a:xfrm>
            <a:custGeom>
              <a:avLst/>
              <a:gdLst>
                <a:gd name="T0" fmla="*/ 0 w 2"/>
                <a:gd name="T1" fmla="*/ 1 h 68"/>
                <a:gd name="T2" fmla="*/ 2 w 2"/>
                <a:gd name="T3" fmla="*/ 68 h 68"/>
                <a:gd name="T4" fmla="*/ 2 w 2"/>
                <a:gd name="T5" fmla="*/ 67 h 68"/>
                <a:gd name="T6" fmla="*/ 2 w 2"/>
                <a:gd name="T7" fmla="*/ 67 h 68"/>
                <a:gd name="T8" fmla="*/ 0 w 2"/>
                <a:gd name="T9" fmla="*/ 0 h 68"/>
                <a:gd name="T10" fmla="*/ 0 w 2"/>
                <a:gd name="T11" fmla="*/ 0 h 68"/>
                <a:gd name="T12" fmla="*/ 0 w 2"/>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1"/>
                  </a:moveTo>
                  <a:cubicBezTo>
                    <a:pt x="2" y="68"/>
                    <a:pt x="2" y="68"/>
                    <a:pt x="2" y="68"/>
                  </a:cubicBezTo>
                  <a:cubicBezTo>
                    <a:pt x="2" y="68"/>
                    <a:pt x="2" y="68"/>
                    <a:pt x="2" y="67"/>
                  </a:cubicBezTo>
                  <a:cubicBezTo>
                    <a:pt x="2" y="67"/>
                    <a:pt x="2" y="67"/>
                    <a:pt x="2" y="67"/>
                  </a:cubicBezTo>
                  <a:cubicBezTo>
                    <a:pt x="0" y="0"/>
                    <a:pt x="0" y="0"/>
                    <a:pt x="0" y="0"/>
                  </a:cubicBezTo>
                  <a:cubicBezTo>
                    <a:pt x="0" y="0"/>
                    <a:pt x="0" y="0"/>
                    <a:pt x="0" y="0"/>
                  </a:cubicBezTo>
                  <a:cubicBezTo>
                    <a:pt x="0" y="0"/>
                    <a:pt x="0" y="1"/>
                    <a:pt x="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6" name="Freeform 1485"/>
            <p:cNvSpPr>
              <a:spLocks/>
            </p:cNvSpPr>
            <p:nvPr/>
          </p:nvSpPr>
          <p:spPr bwMode="auto">
            <a:xfrm>
              <a:off x="12692841" y="-1801415"/>
              <a:ext cx="30163" cy="109538"/>
            </a:xfrm>
            <a:custGeom>
              <a:avLst/>
              <a:gdLst>
                <a:gd name="T0" fmla="*/ 22 w 24"/>
                <a:gd name="T1" fmla="*/ 17 h 84"/>
                <a:gd name="T2" fmla="*/ 24 w 24"/>
                <a:gd name="T3" fmla="*/ 84 h 84"/>
                <a:gd name="T4" fmla="*/ 2 w 24"/>
                <a:gd name="T5" fmla="*/ 67 h 84"/>
                <a:gd name="T6" fmla="*/ 0 w 24"/>
                <a:gd name="T7" fmla="*/ 0 h 84"/>
                <a:gd name="T8" fmla="*/ 22 w 24"/>
                <a:gd name="T9" fmla="*/ 17 h 84"/>
              </a:gdLst>
              <a:ahLst/>
              <a:cxnLst>
                <a:cxn ang="0">
                  <a:pos x="T0" y="T1"/>
                </a:cxn>
                <a:cxn ang="0">
                  <a:pos x="T2" y="T3"/>
                </a:cxn>
                <a:cxn ang="0">
                  <a:pos x="T4" y="T5"/>
                </a:cxn>
                <a:cxn ang="0">
                  <a:pos x="T6" y="T7"/>
                </a:cxn>
                <a:cxn ang="0">
                  <a:pos x="T8" y="T9"/>
                </a:cxn>
              </a:cxnLst>
              <a:rect l="0" t="0" r="r" b="b"/>
              <a:pathLst>
                <a:path w="24" h="84">
                  <a:moveTo>
                    <a:pt x="22" y="17"/>
                  </a:moveTo>
                  <a:cubicBezTo>
                    <a:pt x="24" y="84"/>
                    <a:pt x="24" y="84"/>
                    <a:pt x="24" y="84"/>
                  </a:cubicBezTo>
                  <a:cubicBezTo>
                    <a:pt x="21" y="78"/>
                    <a:pt x="3" y="67"/>
                    <a:pt x="2" y="67"/>
                  </a:cubicBezTo>
                  <a:cubicBezTo>
                    <a:pt x="0" y="0"/>
                    <a:pt x="0" y="0"/>
                    <a:pt x="0" y="0"/>
                  </a:cubicBezTo>
                  <a:cubicBezTo>
                    <a:pt x="1" y="0"/>
                    <a:pt x="19" y="11"/>
                    <a:pt x="22" y="1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7" name="Freeform 1486"/>
            <p:cNvSpPr>
              <a:spLocks/>
            </p:cNvSpPr>
            <p:nvPr/>
          </p:nvSpPr>
          <p:spPr bwMode="auto">
            <a:xfrm>
              <a:off x="14242241" y="-1844278"/>
              <a:ext cx="9525" cy="111125"/>
            </a:xfrm>
            <a:custGeom>
              <a:avLst/>
              <a:gdLst>
                <a:gd name="T0" fmla="*/ 4 w 6"/>
                <a:gd name="T1" fmla="*/ 0 h 70"/>
                <a:gd name="T2" fmla="*/ 6 w 6"/>
                <a:gd name="T3" fmla="*/ 55 h 70"/>
                <a:gd name="T4" fmla="*/ 2 w 6"/>
                <a:gd name="T5" fmla="*/ 70 h 70"/>
                <a:gd name="T6" fmla="*/ 0 w 6"/>
                <a:gd name="T7" fmla="*/ 15 h 70"/>
                <a:gd name="T8" fmla="*/ 4 w 6"/>
                <a:gd name="T9" fmla="*/ 0 h 70"/>
              </a:gdLst>
              <a:ahLst/>
              <a:cxnLst>
                <a:cxn ang="0">
                  <a:pos x="T0" y="T1"/>
                </a:cxn>
                <a:cxn ang="0">
                  <a:pos x="T2" y="T3"/>
                </a:cxn>
                <a:cxn ang="0">
                  <a:pos x="T4" y="T5"/>
                </a:cxn>
                <a:cxn ang="0">
                  <a:pos x="T6" y="T7"/>
                </a:cxn>
                <a:cxn ang="0">
                  <a:pos x="T8" y="T9"/>
                </a:cxn>
              </a:cxnLst>
              <a:rect l="0" t="0" r="r" b="b"/>
              <a:pathLst>
                <a:path w="6" h="70">
                  <a:moveTo>
                    <a:pt x="4" y="0"/>
                  </a:moveTo>
                  <a:lnTo>
                    <a:pt x="6" y="55"/>
                  </a:lnTo>
                  <a:lnTo>
                    <a:pt x="2" y="70"/>
                  </a:lnTo>
                  <a:lnTo>
                    <a:pt x="0" y="15"/>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8" name="Freeform 1487"/>
            <p:cNvSpPr>
              <a:spLocks/>
            </p:cNvSpPr>
            <p:nvPr/>
          </p:nvSpPr>
          <p:spPr bwMode="auto">
            <a:xfrm>
              <a:off x="14218429" y="-1820465"/>
              <a:ext cx="26988" cy="101600"/>
            </a:xfrm>
            <a:custGeom>
              <a:avLst/>
              <a:gdLst>
                <a:gd name="T0" fmla="*/ 15 w 17"/>
                <a:gd name="T1" fmla="*/ 0 h 64"/>
                <a:gd name="T2" fmla="*/ 17 w 17"/>
                <a:gd name="T3" fmla="*/ 55 h 64"/>
                <a:gd name="T4" fmla="*/ 1 w 17"/>
                <a:gd name="T5" fmla="*/ 64 h 64"/>
                <a:gd name="T6" fmla="*/ 0 w 17"/>
                <a:gd name="T7" fmla="*/ 9 h 64"/>
                <a:gd name="T8" fmla="*/ 15 w 17"/>
                <a:gd name="T9" fmla="*/ 0 h 64"/>
              </a:gdLst>
              <a:ahLst/>
              <a:cxnLst>
                <a:cxn ang="0">
                  <a:pos x="T0" y="T1"/>
                </a:cxn>
                <a:cxn ang="0">
                  <a:pos x="T2" y="T3"/>
                </a:cxn>
                <a:cxn ang="0">
                  <a:pos x="T4" y="T5"/>
                </a:cxn>
                <a:cxn ang="0">
                  <a:pos x="T6" y="T7"/>
                </a:cxn>
                <a:cxn ang="0">
                  <a:pos x="T8" y="T9"/>
                </a:cxn>
              </a:cxnLst>
              <a:rect l="0" t="0" r="r" b="b"/>
              <a:pathLst>
                <a:path w="17" h="64">
                  <a:moveTo>
                    <a:pt x="15" y="0"/>
                  </a:moveTo>
                  <a:lnTo>
                    <a:pt x="17" y="55"/>
                  </a:lnTo>
                  <a:lnTo>
                    <a:pt x="1" y="64"/>
                  </a:lnTo>
                  <a:lnTo>
                    <a:pt x="0" y="9"/>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9" name="Freeform 1488"/>
            <p:cNvSpPr>
              <a:spLocks/>
            </p:cNvSpPr>
            <p:nvPr/>
          </p:nvSpPr>
          <p:spPr bwMode="auto">
            <a:xfrm>
              <a:off x="12676966" y="-178871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0" name="Freeform 1489"/>
            <p:cNvSpPr>
              <a:spLocks/>
            </p:cNvSpPr>
            <p:nvPr/>
          </p:nvSpPr>
          <p:spPr bwMode="auto">
            <a:xfrm>
              <a:off x="12676966" y="-178871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1" name="Freeform 1490"/>
            <p:cNvSpPr>
              <a:spLocks/>
            </p:cNvSpPr>
            <p:nvPr/>
          </p:nvSpPr>
          <p:spPr bwMode="auto">
            <a:xfrm>
              <a:off x="12676966" y="-1788715"/>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2" name="Freeform 1491"/>
            <p:cNvSpPr>
              <a:spLocks/>
            </p:cNvSpPr>
            <p:nvPr/>
          </p:nvSpPr>
          <p:spPr bwMode="auto">
            <a:xfrm>
              <a:off x="12675379" y="-1787128"/>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3" name="Freeform 1492"/>
            <p:cNvSpPr>
              <a:spLocks/>
            </p:cNvSpPr>
            <p:nvPr/>
          </p:nvSpPr>
          <p:spPr bwMode="auto">
            <a:xfrm>
              <a:off x="12675379" y="-1787128"/>
              <a:ext cx="1588" cy="90488"/>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7"/>
                    <a:pt x="2" y="68"/>
                    <a:pt x="2" y="69"/>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4" name="Freeform 1493"/>
            <p:cNvSpPr>
              <a:spLocks/>
            </p:cNvSpPr>
            <p:nvPr/>
          </p:nvSpPr>
          <p:spPr bwMode="auto">
            <a:xfrm>
              <a:off x="12672204" y="-1785540"/>
              <a:ext cx="4763" cy="92075"/>
            </a:xfrm>
            <a:custGeom>
              <a:avLst/>
              <a:gdLst>
                <a:gd name="T0" fmla="*/ 3 w 5"/>
                <a:gd name="T1" fmla="*/ 0 h 70"/>
                <a:gd name="T2" fmla="*/ 5 w 5"/>
                <a:gd name="T3" fmla="*/ 68 h 70"/>
                <a:gd name="T4" fmla="*/ 2 w 5"/>
                <a:gd name="T5" fmla="*/ 70 h 70"/>
                <a:gd name="T6" fmla="*/ 0 w 5"/>
                <a:gd name="T7" fmla="*/ 3 h 70"/>
                <a:gd name="T8" fmla="*/ 3 w 5"/>
                <a:gd name="T9" fmla="*/ 0 h 70"/>
              </a:gdLst>
              <a:ahLst/>
              <a:cxnLst>
                <a:cxn ang="0">
                  <a:pos x="T0" y="T1"/>
                </a:cxn>
                <a:cxn ang="0">
                  <a:pos x="T2" y="T3"/>
                </a:cxn>
                <a:cxn ang="0">
                  <a:pos x="T4" y="T5"/>
                </a:cxn>
                <a:cxn ang="0">
                  <a:pos x="T6" y="T7"/>
                </a:cxn>
                <a:cxn ang="0">
                  <a:pos x="T8" y="T9"/>
                </a:cxn>
              </a:cxnLst>
              <a:rect l="0" t="0" r="r" b="b"/>
              <a:pathLst>
                <a:path w="5" h="70">
                  <a:moveTo>
                    <a:pt x="3" y="0"/>
                  </a:moveTo>
                  <a:cubicBezTo>
                    <a:pt x="5" y="68"/>
                    <a:pt x="5" y="68"/>
                    <a:pt x="5" y="68"/>
                  </a:cubicBezTo>
                  <a:cubicBezTo>
                    <a:pt x="4" y="68"/>
                    <a:pt x="3" y="69"/>
                    <a:pt x="2" y="70"/>
                  </a:cubicBezTo>
                  <a:cubicBezTo>
                    <a:pt x="0" y="3"/>
                    <a:pt x="0" y="3"/>
                    <a:pt x="0" y="3"/>
                  </a:cubicBezTo>
                  <a:cubicBezTo>
                    <a:pt x="1" y="2"/>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5" name="Freeform 1494"/>
            <p:cNvSpPr>
              <a:spLocks/>
            </p:cNvSpPr>
            <p:nvPr/>
          </p:nvSpPr>
          <p:spPr bwMode="auto">
            <a:xfrm>
              <a:off x="12665854" y="-1780778"/>
              <a:ext cx="7938" cy="93663"/>
            </a:xfrm>
            <a:custGeom>
              <a:avLst/>
              <a:gdLst>
                <a:gd name="T0" fmla="*/ 4 w 6"/>
                <a:gd name="T1" fmla="*/ 0 h 72"/>
                <a:gd name="T2" fmla="*/ 6 w 6"/>
                <a:gd name="T3" fmla="*/ 67 h 72"/>
                <a:gd name="T4" fmla="*/ 2 w 6"/>
                <a:gd name="T5" fmla="*/ 72 h 72"/>
                <a:gd name="T6" fmla="*/ 0 w 6"/>
                <a:gd name="T7" fmla="*/ 5 h 72"/>
                <a:gd name="T8" fmla="*/ 4 w 6"/>
                <a:gd name="T9" fmla="*/ 0 h 72"/>
              </a:gdLst>
              <a:ahLst/>
              <a:cxnLst>
                <a:cxn ang="0">
                  <a:pos x="T0" y="T1"/>
                </a:cxn>
                <a:cxn ang="0">
                  <a:pos x="T2" y="T3"/>
                </a:cxn>
                <a:cxn ang="0">
                  <a:pos x="T4" y="T5"/>
                </a:cxn>
                <a:cxn ang="0">
                  <a:pos x="T6" y="T7"/>
                </a:cxn>
                <a:cxn ang="0">
                  <a:pos x="T8" y="T9"/>
                </a:cxn>
              </a:cxnLst>
              <a:rect l="0" t="0" r="r" b="b"/>
              <a:pathLst>
                <a:path w="6" h="72">
                  <a:moveTo>
                    <a:pt x="4" y="0"/>
                  </a:moveTo>
                  <a:cubicBezTo>
                    <a:pt x="6" y="67"/>
                    <a:pt x="6" y="67"/>
                    <a:pt x="6" y="67"/>
                  </a:cubicBezTo>
                  <a:cubicBezTo>
                    <a:pt x="5" y="69"/>
                    <a:pt x="4" y="71"/>
                    <a:pt x="2" y="72"/>
                  </a:cubicBezTo>
                  <a:cubicBezTo>
                    <a:pt x="0" y="5"/>
                    <a:pt x="0" y="5"/>
                    <a:pt x="0" y="5"/>
                  </a:cubicBezTo>
                  <a:cubicBezTo>
                    <a:pt x="2" y="3"/>
                    <a:pt x="3" y="2"/>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6" name="Freeform 1495"/>
            <p:cNvSpPr>
              <a:spLocks/>
            </p:cNvSpPr>
            <p:nvPr/>
          </p:nvSpPr>
          <p:spPr bwMode="auto">
            <a:xfrm>
              <a:off x="12659504" y="-1774428"/>
              <a:ext cx="9525" cy="93663"/>
            </a:xfrm>
            <a:custGeom>
              <a:avLst/>
              <a:gdLst>
                <a:gd name="T0" fmla="*/ 6 w 8"/>
                <a:gd name="T1" fmla="*/ 0 h 72"/>
                <a:gd name="T2" fmla="*/ 8 w 8"/>
                <a:gd name="T3" fmla="*/ 67 h 72"/>
                <a:gd name="T4" fmla="*/ 2 w 8"/>
                <a:gd name="T5" fmla="*/ 72 h 72"/>
                <a:gd name="T6" fmla="*/ 0 w 8"/>
                <a:gd name="T7" fmla="*/ 5 h 72"/>
                <a:gd name="T8" fmla="*/ 6 w 8"/>
                <a:gd name="T9" fmla="*/ 0 h 72"/>
              </a:gdLst>
              <a:ahLst/>
              <a:cxnLst>
                <a:cxn ang="0">
                  <a:pos x="T0" y="T1"/>
                </a:cxn>
                <a:cxn ang="0">
                  <a:pos x="T2" y="T3"/>
                </a:cxn>
                <a:cxn ang="0">
                  <a:pos x="T4" y="T5"/>
                </a:cxn>
                <a:cxn ang="0">
                  <a:pos x="T6" y="T7"/>
                </a:cxn>
                <a:cxn ang="0">
                  <a:pos x="T8" y="T9"/>
                </a:cxn>
              </a:cxnLst>
              <a:rect l="0" t="0" r="r" b="b"/>
              <a:pathLst>
                <a:path w="8" h="72">
                  <a:moveTo>
                    <a:pt x="6" y="0"/>
                  </a:moveTo>
                  <a:cubicBezTo>
                    <a:pt x="8" y="67"/>
                    <a:pt x="8" y="67"/>
                    <a:pt x="8" y="67"/>
                  </a:cubicBezTo>
                  <a:cubicBezTo>
                    <a:pt x="6" y="69"/>
                    <a:pt x="4" y="70"/>
                    <a:pt x="2" y="72"/>
                  </a:cubicBezTo>
                  <a:cubicBezTo>
                    <a:pt x="0" y="5"/>
                    <a:pt x="0" y="5"/>
                    <a:pt x="0" y="5"/>
                  </a:cubicBezTo>
                  <a:cubicBezTo>
                    <a:pt x="2" y="3"/>
                    <a:pt x="4" y="2"/>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7" name="Freeform 1496"/>
            <p:cNvSpPr>
              <a:spLocks/>
            </p:cNvSpPr>
            <p:nvPr/>
          </p:nvSpPr>
          <p:spPr bwMode="auto">
            <a:xfrm>
              <a:off x="12654741" y="-1768078"/>
              <a:ext cx="6350" cy="88900"/>
            </a:xfrm>
            <a:custGeom>
              <a:avLst/>
              <a:gdLst>
                <a:gd name="T0" fmla="*/ 3 w 5"/>
                <a:gd name="T1" fmla="*/ 0 h 68"/>
                <a:gd name="T2" fmla="*/ 5 w 5"/>
                <a:gd name="T3" fmla="*/ 67 h 68"/>
                <a:gd name="T4" fmla="*/ 3 w 5"/>
                <a:gd name="T5" fmla="*/ 68 h 68"/>
                <a:gd name="T6" fmla="*/ 2 w 5"/>
                <a:gd name="T7" fmla="*/ 68 h 68"/>
                <a:gd name="T8" fmla="*/ 0 w 5"/>
                <a:gd name="T9" fmla="*/ 1 h 68"/>
                <a:gd name="T10" fmla="*/ 1 w 5"/>
                <a:gd name="T11" fmla="*/ 1 h 68"/>
                <a:gd name="T12" fmla="*/ 3 w 5"/>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5" h="68">
                  <a:moveTo>
                    <a:pt x="3" y="0"/>
                  </a:moveTo>
                  <a:cubicBezTo>
                    <a:pt x="5" y="67"/>
                    <a:pt x="5" y="67"/>
                    <a:pt x="5" y="67"/>
                  </a:cubicBezTo>
                  <a:cubicBezTo>
                    <a:pt x="4" y="67"/>
                    <a:pt x="3" y="68"/>
                    <a:pt x="3" y="68"/>
                  </a:cubicBezTo>
                  <a:cubicBezTo>
                    <a:pt x="2" y="68"/>
                    <a:pt x="2" y="68"/>
                    <a:pt x="2" y="68"/>
                  </a:cubicBezTo>
                  <a:cubicBezTo>
                    <a:pt x="0" y="1"/>
                    <a:pt x="0" y="1"/>
                    <a:pt x="0" y="1"/>
                  </a:cubicBezTo>
                  <a:cubicBezTo>
                    <a:pt x="0" y="1"/>
                    <a:pt x="0" y="1"/>
                    <a:pt x="1" y="1"/>
                  </a:cubicBezTo>
                  <a:cubicBezTo>
                    <a:pt x="1" y="1"/>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8" name="Freeform 1497"/>
            <p:cNvSpPr>
              <a:spLocks/>
            </p:cNvSpPr>
            <p:nvPr/>
          </p:nvSpPr>
          <p:spPr bwMode="auto">
            <a:xfrm>
              <a:off x="12653154" y="-1766490"/>
              <a:ext cx="4763"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9" name="Freeform 1498"/>
            <p:cNvSpPr>
              <a:spLocks/>
            </p:cNvSpPr>
            <p:nvPr/>
          </p:nvSpPr>
          <p:spPr bwMode="auto">
            <a:xfrm>
              <a:off x="12653154" y="-17649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0" name="Freeform 1499"/>
            <p:cNvSpPr>
              <a:spLocks/>
            </p:cNvSpPr>
            <p:nvPr/>
          </p:nvSpPr>
          <p:spPr bwMode="auto">
            <a:xfrm>
              <a:off x="12651566" y="-17649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1" name="Freeform 1500"/>
            <p:cNvSpPr>
              <a:spLocks/>
            </p:cNvSpPr>
            <p:nvPr/>
          </p:nvSpPr>
          <p:spPr bwMode="auto">
            <a:xfrm>
              <a:off x="12651566" y="-1763315"/>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2" name="Freeform 1501"/>
            <p:cNvSpPr>
              <a:spLocks/>
            </p:cNvSpPr>
            <p:nvPr/>
          </p:nvSpPr>
          <p:spPr bwMode="auto">
            <a:xfrm>
              <a:off x="12651566" y="-1761728"/>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3" name="Freeform 1502"/>
            <p:cNvSpPr>
              <a:spLocks/>
            </p:cNvSpPr>
            <p:nvPr/>
          </p:nvSpPr>
          <p:spPr bwMode="auto">
            <a:xfrm>
              <a:off x="12649979" y="-1760140"/>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7"/>
                    <a:pt x="2" y="67"/>
                    <a:pt x="2" y="68"/>
                  </a:cubicBezTo>
                  <a:cubicBezTo>
                    <a:pt x="0" y="1"/>
                    <a:pt x="0" y="1"/>
                    <a:pt x="0" y="1"/>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4" name="Freeform 1503"/>
            <p:cNvSpPr>
              <a:spLocks/>
            </p:cNvSpPr>
            <p:nvPr/>
          </p:nvSpPr>
          <p:spPr bwMode="auto">
            <a:xfrm>
              <a:off x="12649979" y="-1758553"/>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5" name="Freeform 1504"/>
            <p:cNvSpPr>
              <a:spLocks/>
            </p:cNvSpPr>
            <p:nvPr/>
          </p:nvSpPr>
          <p:spPr bwMode="auto">
            <a:xfrm>
              <a:off x="14229541" y="-1798240"/>
              <a:ext cx="28575" cy="92075"/>
            </a:xfrm>
            <a:custGeom>
              <a:avLst/>
              <a:gdLst>
                <a:gd name="T0" fmla="*/ 16 w 18"/>
                <a:gd name="T1" fmla="*/ 3 h 58"/>
                <a:gd name="T2" fmla="*/ 18 w 18"/>
                <a:gd name="T3" fmla="*/ 58 h 58"/>
                <a:gd name="T4" fmla="*/ 2 w 18"/>
                <a:gd name="T5" fmla="*/ 55 h 58"/>
                <a:gd name="T6" fmla="*/ 0 w 18"/>
                <a:gd name="T7" fmla="*/ 0 h 58"/>
                <a:gd name="T8" fmla="*/ 16 w 18"/>
                <a:gd name="T9" fmla="*/ 3 h 58"/>
              </a:gdLst>
              <a:ahLst/>
              <a:cxnLst>
                <a:cxn ang="0">
                  <a:pos x="T0" y="T1"/>
                </a:cxn>
                <a:cxn ang="0">
                  <a:pos x="T2" y="T3"/>
                </a:cxn>
                <a:cxn ang="0">
                  <a:pos x="T4" y="T5"/>
                </a:cxn>
                <a:cxn ang="0">
                  <a:pos x="T6" y="T7"/>
                </a:cxn>
                <a:cxn ang="0">
                  <a:pos x="T8" y="T9"/>
                </a:cxn>
              </a:cxnLst>
              <a:rect l="0" t="0" r="r" b="b"/>
              <a:pathLst>
                <a:path w="18" h="58">
                  <a:moveTo>
                    <a:pt x="16" y="3"/>
                  </a:moveTo>
                  <a:lnTo>
                    <a:pt x="18" y="58"/>
                  </a:lnTo>
                  <a:lnTo>
                    <a:pt x="2" y="55"/>
                  </a:lnTo>
                  <a:lnTo>
                    <a:pt x="0" y="0"/>
                  </a:lnTo>
                  <a:lnTo>
                    <a:pt x="16"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6" name="Freeform 1505"/>
            <p:cNvSpPr>
              <a:spLocks/>
            </p:cNvSpPr>
            <p:nvPr/>
          </p:nvSpPr>
          <p:spPr bwMode="auto">
            <a:xfrm>
              <a:off x="12719829" y="-1779190"/>
              <a:ext cx="22225" cy="128588"/>
            </a:xfrm>
            <a:custGeom>
              <a:avLst/>
              <a:gdLst>
                <a:gd name="T0" fmla="*/ 16 w 18"/>
                <a:gd name="T1" fmla="*/ 31 h 98"/>
                <a:gd name="T2" fmla="*/ 18 w 18"/>
                <a:gd name="T3" fmla="*/ 98 h 98"/>
                <a:gd name="T4" fmla="*/ 2 w 18"/>
                <a:gd name="T5" fmla="*/ 67 h 98"/>
                <a:gd name="T6" fmla="*/ 0 w 18"/>
                <a:gd name="T7" fmla="*/ 0 h 98"/>
                <a:gd name="T8" fmla="*/ 16 w 18"/>
                <a:gd name="T9" fmla="*/ 31 h 98"/>
              </a:gdLst>
              <a:ahLst/>
              <a:cxnLst>
                <a:cxn ang="0">
                  <a:pos x="T0" y="T1"/>
                </a:cxn>
                <a:cxn ang="0">
                  <a:pos x="T2" y="T3"/>
                </a:cxn>
                <a:cxn ang="0">
                  <a:pos x="T4" y="T5"/>
                </a:cxn>
                <a:cxn ang="0">
                  <a:pos x="T6" y="T7"/>
                </a:cxn>
                <a:cxn ang="0">
                  <a:pos x="T8" y="T9"/>
                </a:cxn>
              </a:cxnLst>
              <a:rect l="0" t="0" r="r" b="b"/>
              <a:pathLst>
                <a:path w="18" h="98">
                  <a:moveTo>
                    <a:pt x="16" y="31"/>
                  </a:moveTo>
                  <a:cubicBezTo>
                    <a:pt x="18" y="98"/>
                    <a:pt x="18" y="98"/>
                    <a:pt x="18" y="98"/>
                  </a:cubicBezTo>
                  <a:cubicBezTo>
                    <a:pt x="18" y="97"/>
                    <a:pt x="3" y="73"/>
                    <a:pt x="2" y="67"/>
                  </a:cubicBezTo>
                  <a:cubicBezTo>
                    <a:pt x="0" y="0"/>
                    <a:pt x="0" y="0"/>
                    <a:pt x="0" y="0"/>
                  </a:cubicBezTo>
                  <a:cubicBezTo>
                    <a:pt x="2" y="6"/>
                    <a:pt x="16" y="30"/>
                    <a:pt x="16" y="3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7" name="Freeform 1506"/>
            <p:cNvSpPr>
              <a:spLocks/>
            </p:cNvSpPr>
            <p:nvPr/>
          </p:nvSpPr>
          <p:spPr bwMode="auto">
            <a:xfrm>
              <a:off x="14232716" y="-1795065"/>
              <a:ext cx="9525" cy="98425"/>
            </a:xfrm>
            <a:custGeom>
              <a:avLst/>
              <a:gdLst>
                <a:gd name="T0" fmla="*/ 5 w 6"/>
                <a:gd name="T1" fmla="*/ 0 h 62"/>
                <a:gd name="T2" fmla="*/ 6 w 6"/>
                <a:gd name="T3" fmla="*/ 55 h 62"/>
                <a:gd name="T4" fmla="*/ 2 w 6"/>
                <a:gd name="T5" fmla="*/ 62 h 62"/>
                <a:gd name="T6" fmla="*/ 0 w 6"/>
                <a:gd name="T7" fmla="*/ 7 h 62"/>
                <a:gd name="T8" fmla="*/ 5 w 6"/>
                <a:gd name="T9" fmla="*/ 0 h 62"/>
              </a:gdLst>
              <a:ahLst/>
              <a:cxnLst>
                <a:cxn ang="0">
                  <a:pos x="T0" y="T1"/>
                </a:cxn>
                <a:cxn ang="0">
                  <a:pos x="T2" y="T3"/>
                </a:cxn>
                <a:cxn ang="0">
                  <a:pos x="T4" y="T5"/>
                </a:cxn>
                <a:cxn ang="0">
                  <a:pos x="T6" y="T7"/>
                </a:cxn>
                <a:cxn ang="0">
                  <a:pos x="T8" y="T9"/>
                </a:cxn>
              </a:cxnLst>
              <a:rect l="0" t="0" r="r" b="b"/>
              <a:pathLst>
                <a:path w="6" h="62">
                  <a:moveTo>
                    <a:pt x="5" y="0"/>
                  </a:moveTo>
                  <a:lnTo>
                    <a:pt x="6" y="55"/>
                  </a:lnTo>
                  <a:lnTo>
                    <a:pt x="2" y="62"/>
                  </a:lnTo>
                  <a:lnTo>
                    <a:pt x="0" y="7"/>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8" name="Freeform 1507"/>
            <p:cNvSpPr>
              <a:spLocks/>
            </p:cNvSpPr>
            <p:nvPr/>
          </p:nvSpPr>
          <p:spPr bwMode="auto">
            <a:xfrm>
              <a:off x="12656329" y="-1750615"/>
              <a:ext cx="9525" cy="103188"/>
            </a:xfrm>
            <a:custGeom>
              <a:avLst/>
              <a:gdLst>
                <a:gd name="T0" fmla="*/ 5 w 7"/>
                <a:gd name="T1" fmla="*/ 12 h 79"/>
                <a:gd name="T2" fmla="*/ 7 w 7"/>
                <a:gd name="T3" fmla="*/ 79 h 79"/>
                <a:gd name="T4" fmla="*/ 6 w 7"/>
                <a:gd name="T5" fmla="*/ 76 h 79"/>
                <a:gd name="T6" fmla="*/ 2 w 7"/>
                <a:gd name="T7" fmla="*/ 67 h 79"/>
                <a:gd name="T8" fmla="*/ 0 w 7"/>
                <a:gd name="T9" fmla="*/ 0 h 79"/>
                <a:gd name="T10" fmla="*/ 4 w 7"/>
                <a:gd name="T11" fmla="*/ 9 h 79"/>
                <a:gd name="T12" fmla="*/ 5 w 7"/>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7" h="79">
                  <a:moveTo>
                    <a:pt x="5" y="12"/>
                  </a:moveTo>
                  <a:cubicBezTo>
                    <a:pt x="7" y="79"/>
                    <a:pt x="7" y="79"/>
                    <a:pt x="7" y="79"/>
                  </a:cubicBezTo>
                  <a:cubicBezTo>
                    <a:pt x="7" y="78"/>
                    <a:pt x="6" y="77"/>
                    <a:pt x="6" y="76"/>
                  </a:cubicBezTo>
                  <a:cubicBezTo>
                    <a:pt x="4" y="74"/>
                    <a:pt x="2" y="71"/>
                    <a:pt x="2" y="67"/>
                  </a:cubicBezTo>
                  <a:cubicBezTo>
                    <a:pt x="0" y="0"/>
                    <a:pt x="0" y="0"/>
                    <a:pt x="0" y="0"/>
                  </a:cubicBezTo>
                  <a:cubicBezTo>
                    <a:pt x="0" y="4"/>
                    <a:pt x="2" y="7"/>
                    <a:pt x="4" y="9"/>
                  </a:cubicBezTo>
                  <a:cubicBezTo>
                    <a:pt x="4" y="10"/>
                    <a:pt x="5" y="11"/>
                    <a:pt x="5" y="1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9" name="Freeform 1508"/>
            <p:cNvSpPr>
              <a:spLocks/>
            </p:cNvSpPr>
            <p:nvPr/>
          </p:nvSpPr>
          <p:spPr bwMode="auto">
            <a:xfrm>
              <a:off x="14248591" y="-1779190"/>
              <a:ext cx="9525" cy="88900"/>
            </a:xfrm>
            <a:custGeom>
              <a:avLst/>
              <a:gdLst>
                <a:gd name="T0" fmla="*/ 4 w 6"/>
                <a:gd name="T1" fmla="*/ 1 h 56"/>
                <a:gd name="T2" fmla="*/ 6 w 6"/>
                <a:gd name="T3" fmla="*/ 56 h 56"/>
                <a:gd name="T4" fmla="*/ 1 w 6"/>
                <a:gd name="T5" fmla="*/ 55 h 56"/>
                <a:gd name="T6" fmla="*/ 0 w 6"/>
                <a:gd name="T7" fmla="*/ 0 h 56"/>
                <a:gd name="T8" fmla="*/ 4 w 6"/>
                <a:gd name="T9" fmla="*/ 1 h 56"/>
              </a:gdLst>
              <a:ahLst/>
              <a:cxnLst>
                <a:cxn ang="0">
                  <a:pos x="T0" y="T1"/>
                </a:cxn>
                <a:cxn ang="0">
                  <a:pos x="T2" y="T3"/>
                </a:cxn>
                <a:cxn ang="0">
                  <a:pos x="T4" y="T5"/>
                </a:cxn>
                <a:cxn ang="0">
                  <a:pos x="T6" y="T7"/>
                </a:cxn>
                <a:cxn ang="0">
                  <a:pos x="T8" y="T9"/>
                </a:cxn>
              </a:cxnLst>
              <a:rect l="0" t="0" r="r" b="b"/>
              <a:pathLst>
                <a:path w="6" h="56">
                  <a:moveTo>
                    <a:pt x="4" y="1"/>
                  </a:moveTo>
                  <a:lnTo>
                    <a:pt x="6" y="56"/>
                  </a:lnTo>
                  <a:lnTo>
                    <a:pt x="1" y="55"/>
                  </a:lnTo>
                  <a:lnTo>
                    <a:pt x="0" y="0"/>
                  </a:lnTo>
                  <a:lnTo>
                    <a:pt x="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0" name="Freeform 1509"/>
            <p:cNvSpPr>
              <a:spLocks/>
            </p:cNvSpPr>
            <p:nvPr/>
          </p:nvSpPr>
          <p:spPr bwMode="auto">
            <a:xfrm>
              <a:off x="12656329" y="-1742678"/>
              <a:ext cx="3175" cy="92075"/>
            </a:xfrm>
            <a:custGeom>
              <a:avLst/>
              <a:gdLst>
                <a:gd name="T0" fmla="*/ 0 w 2"/>
                <a:gd name="T1" fmla="*/ 0 h 70"/>
                <a:gd name="T2" fmla="*/ 2 w 2"/>
                <a:gd name="T3" fmla="*/ 67 h 70"/>
                <a:gd name="T4" fmla="*/ 2 w 2"/>
                <a:gd name="T5" fmla="*/ 70 h 70"/>
                <a:gd name="T6" fmla="*/ 0 w 2"/>
                <a:gd name="T7" fmla="*/ 3 h 70"/>
                <a:gd name="T8" fmla="*/ 0 w 2"/>
                <a:gd name="T9" fmla="*/ 0 h 70"/>
              </a:gdLst>
              <a:ahLst/>
              <a:cxnLst>
                <a:cxn ang="0">
                  <a:pos x="T0" y="T1"/>
                </a:cxn>
                <a:cxn ang="0">
                  <a:pos x="T2" y="T3"/>
                </a:cxn>
                <a:cxn ang="0">
                  <a:pos x="T4" y="T5"/>
                </a:cxn>
                <a:cxn ang="0">
                  <a:pos x="T6" y="T7"/>
                </a:cxn>
                <a:cxn ang="0">
                  <a:pos x="T8" y="T9"/>
                </a:cxn>
              </a:cxnLst>
              <a:rect l="0" t="0" r="r" b="b"/>
              <a:pathLst>
                <a:path w="2" h="70">
                  <a:moveTo>
                    <a:pt x="0" y="0"/>
                  </a:moveTo>
                  <a:cubicBezTo>
                    <a:pt x="2" y="67"/>
                    <a:pt x="2" y="67"/>
                    <a:pt x="2" y="67"/>
                  </a:cubicBezTo>
                  <a:cubicBezTo>
                    <a:pt x="2" y="68"/>
                    <a:pt x="2" y="69"/>
                    <a:pt x="2" y="70"/>
                  </a:cubicBezTo>
                  <a:cubicBezTo>
                    <a:pt x="0" y="3"/>
                    <a:pt x="0" y="3"/>
                    <a:pt x="0" y="3"/>
                  </a:cubicBezTo>
                  <a:cubicBezTo>
                    <a:pt x="0" y="2"/>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1" name="Freeform 1510"/>
            <p:cNvSpPr>
              <a:spLocks/>
            </p:cNvSpPr>
            <p:nvPr/>
          </p:nvSpPr>
          <p:spPr bwMode="auto">
            <a:xfrm>
              <a:off x="12654741" y="-1737915"/>
              <a:ext cx="4763" cy="96838"/>
            </a:xfrm>
            <a:custGeom>
              <a:avLst/>
              <a:gdLst>
                <a:gd name="T0" fmla="*/ 1 w 3"/>
                <a:gd name="T1" fmla="*/ 0 h 74"/>
                <a:gd name="T2" fmla="*/ 3 w 3"/>
                <a:gd name="T3" fmla="*/ 67 h 74"/>
                <a:gd name="T4" fmla="*/ 1 w 3"/>
                <a:gd name="T5" fmla="*/ 74 h 74"/>
                <a:gd name="T6" fmla="*/ 0 w 3"/>
                <a:gd name="T7" fmla="*/ 7 h 74"/>
                <a:gd name="T8" fmla="*/ 1 w 3"/>
                <a:gd name="T9" fmla="*/ 0 h 74"/>
              </a:gdLst>
              <a:ahLst/>
              <a:cxnLst>
                <a:cxn ang="0">
                  <a:pos x="T0" y="T1"/>
                </a:cxn>
                <a:cxn ang="0">
                  <a:pos x="T2" y="T3"/>
                </a:cxn>
                <a:cxn ang="0">
                  <a:pos x="T4" y="T5"/>
                </a:cxn>
                <a:cxn ang="0">
                  <a:pos x="T6" y="T7"/>
                </a:cxn>
                <a:cxn ang="0">
                  <a:pos x="T8" y="T9"/>
                </a:cxn>
              </a:cxnLst>
              <a:rect l="0" t="0" r="r" b="b"/>
              <a:pathLst>
                <a:path w="3" h="74">
                  <a:moveTo>
                    <a:pt x="1" y="0"/>
                  </a:moveTo>
                  <a:cubicBezTo>
                    <a:pt x="3" y="67"/>
                    <a:pt x="3" y="67"/>
                    <a:pt x="3" y="67"/>
                  </a:cubicBezTo>
                  <a:cubicBezTo>
                    <a:pt x="3" y="69"/>
                    <a:pt x="2" y="72"/>
                    <a:pt x="1" y="74"/>
                  </a:cubicBezTo>
                  <a:cubicBezTo>
                    <a:pt x="0" y="7"/>
                    <a:pt x="0" y="7"/>
                    <a:pt x="0" y="7"/>
                  </a:cubicBezTo>
                  <a:cubicBezTo>
                    <a:pt x="0" y="5"/>
                    <a:pt x="1" y="2"/>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2" name="Freeform 1511"/>
            <p:cNvSpPr>
              <a:spLocks/>
            </p:cNvSpPr>
            <p:nvPr/>
          </p:nvSpPr>
          <p:spPr bwMode="auto">
            <a:xfrm>
              <a:off x="12653154" y="-1728390"/>
              <a:ext cx="3175" cy="93663"/>
            </a:xfrm>
            <a:custGeom>
              <a:avLst/>
              <a:gdLst>
                <a:gd name="T0" fmla="*/ 2 w 3"/>
                <a:gd name="T1" fmla="*/ 0 h 72"/>
                <a:gd name="T2" fmla="*/ 3 w 3"/>
                <a:gd name="T3" fmla="*/ 67 h 72"/>
                <a:gd name="T4" fmla="*/ 2 w 3"/>
                <a:gd name="T5" fmla="*/ 72 h 72"/>
                <a:gd name="T6" fmla="*/ 0 w 3"/>
                <a:gd name="T7" fmla="*/ 5 h 72"/>
                <a:gd name="T8" fmla="*/ 2 w 3"/>
                <a:gd name="T9" fmla="*/ 0 h 72"/>
              </a:gdLst>
              <a:ahLst/>
              <a:cxnLst>
                <a:cxn ang="0">
                  <a:pos x="T0" y="T1"/>
                </a:cxn>
                <a:cxn ang="0">
                  <a:pos x="T2" y="T3"/>
                </a:cxn>
                <a:cxn ang="0">
                  <a:pos x="T4" y="T5"/>
                </a:cxn>
                <a:cxn ang="0">
                  <a:pos x="T6" y="T7"/>
                </a:cxn>
                <a:cxn ang="0">
                  <a:pos x="T8" y="T9"/>
                </a:cxn>
              </a:cxnLst>
              <a:rect l="0" t="0" r="r" b="b"/>
              <a:pathLst>
                <a:path w="3" h="72">
                  <a:moveTo>
                    <a:pt x="2" y="0"/>
                  </a:moveTo>
                  <a:cubicBezTo>
                    <a:pt x="3" y="67"/>
                    <a:pt x="3" y="67"/>
                    <a:pt x="3" y="67"/>
                  </a:cubicBezTo>
                  <a:cubicBezTo>
                    <a:pt x="3" y="70"/>
                    <a:pt x="2" y="72"/>
                    <a:pt x="2" y="72"/>
                  </a:cubicBezTo>
                  <a:cubicBezTo>
                    <a:pt x="0" y="5"/>
                    <a:pt x="0" y="5"/>
                    <a:pt x="0" y="5"/>
                  </a:cubicBezTo>
                  <a:cubicBezTo>
                    <a:pt x="0" y="5"/>
                    <a:pt x="1" y="3"/>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3" name="Freeform 1512"/>
            <p:cNvSpPr>
              <a:spLocks/>
            </p:cNvSpPr>
            <p:nvPr/>
          </p:nvSpPr>
          <p:spPr bwMode="auto">
            <a:xfrm>
              <a:off x="14254941" y="-1777603"/>
              <a:ext cx="17463" cy="93663"/>
            </a:xfrm>
            <a:custGeom>
              <a:avLst/>
              <a:gdLst>
                <a:gd name="T0" fmla="*/ 10 w 11"/>
                <a:gd name="T1" fmla="*/ 4 h 59"/>
                <a:gd name="T2" fmla="*/ 11 w 11"/>
                <a:gd name="T3" fmla="*/ 59 h 59"/>
                <a:gd name="T4" fmla="*/ 2 w 11"/>
                <a:gd name="T5" fmla="*/ 55 h 59"/>
                <a:gd name="T6" fmla="*/ 0 w 11"/>
                <a:gd name="T7" fmla="*/ 0 h 59"/>
                <a:gd name="T8" fmla="*/ 10 w 11"/>
                <a:gd name="T9" fmla="*/ 4 h 59"/>
              </a:gdLst>
              <a:ahLst/>
              <a:cxnLst>
                <a:cxn ang="0">
                  <a:pos x="T0" y="T1"/>
                </a:cxn>
                <a:cxn ang="0">
                  <a:pos x="T2" y="T3"/>
                </a:cxn>
                <a:cxn ang="0">
                  <a:pos x="T4" y="T5"/>
                </a:cxn>
                <a:cxn ang="0">
                  <a:pos x="T6" y="T7"/>
                </a:cxn>
                <a:cxn ang="0">
                  <a:pos x="T8" y="T9"/>
                </a:cxn>
              </a:cxnLst>
              <a:rect l="0" t="0" r="r" b="b"/>
              <a:pathLst>
                <a:path w="11" h="59">
                  <a:moveTo>
                    <a:pt x="10" y="4"/>
                  </a:moveTo>
                  <a:lnTo>
                    <a:pt x="11" y="59"/>
                  </a:lnTo>
                  <a:lnTo>
                    <a:pt x="2" y="55"/>
                  </a:lnTo>
                  <a:lnTo>
                    <a:pt x="0" y="0"/>
                  </a:lnTo>
                  <a:lnTo>
                    <a:pt x="10"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4" name="Freeform 1513"/>
            <p:cNvSpPr>
              <a:spLocks/>
            </p:cNvSpPr>
            <p:nvPr/>
          </p:nvSpPr>
          <p:spPr bwMode="auto">
            <a:xfrm>
              <a:off x="12740466" y="-1737915"/>
              <a:ext cx="7938" cy="107950"/>
            </a:xfrm>
            <a:custGeom>
              <a:avLst/>
              <a:gdLst>
                <a:gd name="T0" fmla="*/ 4 w 5"/>
                <a:gd name="T1" fmla="*/ 13 h 68"/>
                <a:gd name="T2" fmla="*/ 5 w 5"/>
                <a:gd name="T3" fmla="*/ 68 h 68"/>
                <a:gd name="T4" fmla="*/ 1 w 5"/>
                <a:gd name="T5" fmla="*/ 55 h 68"/>
                <a:gd name="T6" fmla="*/ 0 w 5"/>
                <a:gd name="T7" fmla="*/ 0 h 68"/>
                <a:gd name="T8" fmla="*/ 4 w 5"/>
                <a:gd name="T9" fmla="*/ 13 h 68"/>
              </a:gdLst>
              <a:ahLst/>
              <a:cxnLst>
                <a:cxn ang="0">
                  <a:pos x="T0" y="T1"/>
                </a:cxn>
                <a:cxn ang="0">
                  <a:pos x="T2" y="T3"/>
                </a:cxn>
                <a:cxn ang="0">
                  <a:pos x="T4" y="T5"/>
                </a:cxn>
                <a:cxn ang="0">
                  <a:pos x="T6" y="T7"/>
                </a:cxn>
                <a:cxn ang="0">
                  <a:pos x="T8" y="T9"/>
                </a:cxn>
              </a:cxnLst>
              <a:rect l="0" t="0" r="r" b="b"/>
              <a:pathLst>
                <a:path w="5" h="68">
                  <a:moveTo>
                    <a:pt x="4" y="13"/>
                  </a:moveTo>
                  <a:lnTo>
                    <a:pt x="5" y="68"/>
                  </a:lnTo>
                  <a:lnTo>
                    <a:pt x="1" y="55"/>
                  </a:lnTo>
                  <a:lnTo>
                    <a:pt x="0" y="0"/>
                  </a:lnTo>
                  <a:lnTo>
                    <a:pt x="4" y="1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5" name="Freeform 1514"/>
            <p:cNvSpPr>
              <a:spLocks/>
            </p:cNvSpPr>
            <p:nvPr/>
          </p:nvSpPr>
          <p:spPr bwMode="auto">
            <a:xfrm>
              <a:off x="12638866" y="-1722040"/>
              <a:ext cx="15875" cy="96838"/>
            </a:xfrm>
            <a:custGeom>
              <a:avLst/>
              <a:gdLst>
                <a:gd name="T0" fmla="*/ 9 w 10"/>
                <a:gd name="T1" fmla="*/ 0 h 61"/>
                <a:gd name="T2" fmla="*/ 10 w 10"/>
                <a:gd name="T3" fmla="*/ 55 h 61"/>
                <a:gd name="T4" fmla="*/ 2 w 10"/>
                <a:gd name="T5" fmla="*/ 61 h 61"/>
                <a:gd name="T6" fmla="*/ 0 w 10"/>
                <a:gd name="T7" fmla="*/ 6 h 61"/>
                <a:gd name="T8" fmla="*/ 9 w 10"/>
                <a:gd name="T9" fmla="*/ 0 h 61"/>
              </a:gdLst>
              <a:ahLst/>
              <a:cxnLst>
                <a:cxn ang="0">
                  <a:pos x="T0" y="T1"/>
                </a:cxn>
                <a:cxn ang="0">
                  <a:pos x="T2" y="T3"/>
                </a:cxn>
                <a:cxn ang="0">
                  <a:pos x="T4" y="T5"/>
                </a:cxn>
                <a:cxn ang="0">
                  <a:pos x="T6" y="T7"/>
                </a:cxn>
                <a:cxn ang="0">
                  <a:pos x="T8" y="T9"/>
                </a:cxn>
              </a:cxnLst>
              <a:rect l="0" t="0" r="r" b="b"/>
              <a:pathLst>
                <a:path w="10" h="61">
                  <a:moveTo>
                    <a:pt x="9" y="0"/>
                  </a:moveTo>
                  <a:lnTo>
                    <a:pt x="10" y="55"/>
                  </a:lnTo>
                  <a:lnTo>
                    <a:pt x="2" y="61"/>
                  </a:lnTo>
                  <a:lnTo>
                    <a:pt x="0" y="6"/>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6" name="Freeform 1515"/>
            <p:cNvSpPr>
              <a:spLocks/>
            </p:cNvSpPr>
            <p:nvPr/>
          </p:nvSpPr>
          <p:spPr bwMode="auto">
            <a:xfrm>
              <a:off x="14270816" y="-1771253"/>
              <a:ext cx="17463" cy="101600"/>
            </a:xfrm>
            <a:custGeom>
              <a:avLst/>
              <a:gdLst>
                <a:gd name="T0" fmla="*/ 9 w 11"/>
                <a:gd name="T1" fmla="*/ 9 h 64"/>
                <a:gd name="T2" fmla="*/ 11 w 11"/>
                <a:gd name="T3" fmla="*/ 64 h 64"/>
                <a:gd name="T4" fmla="*/ 1 w 11"/>
                <a:gd name="T5" fmla="*/ 55 h 64"/>
                <a:gd name="T6" fmla="*/ 0 w 11"/>
                <a:gd name="T7" fmla="*/ 0 h 64"/>
                <a:gd name="T8" fmla="*/ 9 w 11"/>
                <a:gd name="T9" fmla="*/ 9 h 64"/>
              </a:gdLst>
              <a:ahLst/>
              <a:cxnLst>
                <a:cxn ang="0">
                  <a:pos x="T0" y="T1"/>
                </a:cxn>
                <a:cxn ang="0">
                  <a:pos x="T2" y="T3"/>
                </a:cxn>
                <a:cxn ang="0">
                  <a:pos x="T4" y="T5"/>
                </a:cxn>
                <a:cxn ang="0">
                  <a:pos x="T6" y="T7"/>
                </a:cxn>
                <a:cxn ang="0">
                  <a:pos x="T8" y="T9"/>
                </a:cxn>
              </a:cxnLst>
              <a:rect l="0" t="0" r="r" b="b"/>
              <a:pathLst>
                <a:path w="11" h="64">
                  <a:moveTo>
                    <a:pt x="9" y="9"/>
                  </a:moveTo>
                  <a:lnTo>
                    <a:pt x="11" y="64"/>
                  </a:lnTo>
                  <a:lnTo>
                    <a:pt x="1" y="55"/>
                  </a:lnTo>
                  <a:lnTo>
                    <a:pt x="0" y="0"/>
                  </a:lnTo>
                  <a:lnTo>
                    <a:pt x="9"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7" name="Freeform 1516"/>
            <p:cNvSpPr>
              <a:spLocks/>
            </p:cNvSpPr>
            <p:nvPr/>
          </p:nvSpPr>
          <p:spPr bwMode="auto">
            <a:xfrm>
              <a:off x="12643629" y="-1706165"/>
              <a:ext cx="4763" cy="96838"/>
            </a:xfrm>
            <a:custGeom>
              <a:avLst/>
              <a:gdLst>
                <a:gd name="T0" fmla="*/ 1 w 3"/>
                <a:gd name="T1" fmla="*/ 6 h 61"/>
                <a:gd name="T2" fmla="*/ 3 w 3"/>
                <a:gd name="T3" fmla="*/ 61 h 61"/>
                <a:gd name="T4" fmla="*/ 2 w 3"/>
                <a:gd name="T5" fmla="*/ 56 h 61"/>
                <a:gd name="T6" fmla="*/ 0 w 3"/>
                <a:gd name="T7" fmla="*/ 0 h 61"/>
                <a:gd name="T8" fmla="*/ 1 w 3"/>
                <a:gd name="T9" fmla="*/ 6 h 61"/>
              </a:gdLst>
              <a:ahLst/>
              <a:cxnLst>
                <a:cxn ang="0">
                  <a:pos x="T0" y="T1"/>
                </a:cxn>
                <a:cxn ang="0">
                  <a:pos x="T2" y="T3"/>
                </a:cxn>
                <a:cxn ang="0">
                  <a:pos x="T4" y="T5"/>
                </a:cxn>
                <a:cxn ang="0">
                  <a:pos x="T6" y="T7"/>
                </a:cxn>
                <a:cxn ang="0">
                  <a:pos x="T8" y="T9"/>
                </a:cxn>
              </a:cxnLst>
              <a:rect l="0" t="0" r="r" b="b"/>
              <a:pathLst>
                <a:path w="3" h="61">
                  <a:moveTo>
                    <a:pt x="1" y="6"/>
                  </a:moveTo>
                  <a:lnTo>
                    <a:pt x="3" y="61"/>
                  </a:lnTo>
                  <a:lnTo>
                    <a:pt x="2" y="56"/>
                  </a:lnTo>
                  <a:lnTo>
                    <a:pt x="0" y="0"/>
                  </a:lnTo>
                  <a:lnTo>
                    <a:pt x="1"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8" name="Freeform 1517"/>
            <p:cNvSpPr>
              <a:spLocks/>
            </p:cNvSpPr>
            <p:nvPr/>
          </p:nvSpPr>
          <p:spPr bwMode="auto">
            <a:xfrm>
              <a:off x="12630929" y="-1702990"/>
              <a:ext cx="11113" cy="101600"/>
            </a:xfrm>
            <a:custGeom>
              <a:avLst/>
              <a:gdLst>
                <a:gd name="T0" fmla="*/ 5 w 7"/>
                <a:gd name="T1" fmla="*/ 0 h 64"/>
                <a:gd name="T2" fmla="*/ 7 w 7"/>
                <a:gd name="T3" fmla="*/ 55 h 64"/>
                <a:gd name="T4" fmla="*/ 1 w 7"/>
                <a:gd name="T5" fmla="*/ 64 h 64"/>
                <a:gd name="T6" fmla="*/ 0 w 7"/>
                <a:gd name="T7" fmla="*/ 9 h 64"/>
                <a:gd name="T8" fmla="*/ 5 w 7"/>
                <a:gd name="T9" fmla="*/ 0 h 64"/>
              </a:gdLst>
              <a:ahLst/>
              <a:cxnLst>
                <a:cxn ang="0">
                  <a:pos x="T0" y="T1"/>
                </a:cxn>
                <a:cxn ang="0">
                  <a:pos x="T2" y="T3"/>
                </a:cxn>
                <a:cxn ang="0">
                  <a:pos x="T4" y="T5"/>
                </a:cxn>
                <a:cxn ang="0">
                  <a:pos x="T6" y="T7"/>
                </a:cxn>
                <a:cxn ang="0">
                  <a:pos x="T8" y="T9"/>
                </a:cxn>
              </a:cxnLst>
              <a:rect l="0" t="0" r="r" b="b"/>
              <a:pathLst>
                <a:path w="7" h="64">
                  <a:moveTo>
                    <a:pt x="5" y="0"/>
                  </a:moveTo>
                  <a:lnTo>
                    <a:pt x="7" y="55"/>
                  </a:lnTo>
                  <a:lnTo>
                    <a:pt x="1" y="64"/>
                  </a:lnTo>
                  <a:lnTo>
                    <a:pt x="0" y="9"/>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9" name="Freeform 1518"/>
            <p:cNvSpPr>
              <a:spLocks/>
            </p:cNvSpPr>
            <p:nvPr/>
          </p:nvSpPr>
          <p:spPr bwMode="auto">
            <a:xfrm>
              <a:off x="12176904" y="-1688703"/>
              <a:ext cx="455613" cy="95250"/>
            </a:xfrm>
            <a:custGeom>
              <a:avLst/>
              <a:gdLst>
                <a:gd name="T0" fmla="*/ 286 w 287"/>
                <a:gd name="T1" fmla="*/ 0 h 60"/>
                <a:gd name="T2" fmla="*/ 287 w 287"/>
                <a:gd name="T3" fmla="*/ 55 h 60"/>
                <a:gd name="T4" fmla="*/ 2 w 287"/>
                <a:gd name="T5" fmla="*/ 60 h 60"/>
                <a:gd name="T6" fmla="*/ 0 w 287"/>
                <a:gd name="T7" fmla="*/ 5 h 60"/>
                <a:gd name="T8" fmla="*/ 286 w 287"/>
                <a:gd name="T9" fmla="*/ 0 h 60"/>
              </a:gdLst>
              <a:ahLst/>
              <a:cxnLst>
                <a:cxn ang="0">
                  <a:pos x="T0" y="T1"/>
                </a:cxn>
                <a:cxn ang="0">
                  <a:pos x="T2" y="T3"/>
                </a:cxn>
                <a:cxn ang="0">
                  <a:pos x="T4" y="T5"/>
                </a:cxn>
                <a:cxn ang="0">
                  <a:pos x="T6" y="T7"/>
                </a:cxn>
                <a:cxn ang="0">
                  <a:pos x="T8" y="T9"/>
                </a:cxn>
              </a:cxnLst>
              <a:rect l="0" t="0" r="r" b="b"/>
              <a:pathLst>
                <a:path w="287" h="60">
                  <a:moveTo>
                    <a:pt x="286" y="0"/>
                  </a:moveTo>
                  <a:lnTo>
                    <a:pt x="287" y="55"/>
                  </a:lnTo>
                  <a:lnTo>
                    <a:pt x="2" y="60"/>
                  </a:lnTo>
                  <a:lnTo>
                    <a:pt x="0" y="5"/>
                  </a:lnTo>
                  <a:lnTo>
                    <a:pt x="28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0" name="Freeform 1519"/>
            <p:cNvSpPr>
              <a:spLocks/>
            </p:cNvSpPr>
            <p:nvPr/>
          </p:nvSpPr>
          <p:spPr bwMode="auto">
            <a:xfrm>
              <a:off x="14327966" y="-1741090"/>
              <a:ext cx="41275" cy="88900"/>
            </a:xfrm>
            <a:custGeom>
              <a:avLst/>
              <a:gdLst>
                <a:gd name="T0" fmla="*/ 24 w 26"/>
                <a:gd name="T1" fmla="*/ 0 h 56"/>
                <a:gd name="T2" fmla="*/ 26 w 26"/>
                <a:gd name="T3" fmla="*/ 55 h 56"/>
                <a:gd name="T4" fmla="*/ 1 w 26"/>
                <a:gd name="T5" fmla="*/ 56 h 56"/>
                <a:gd name="T6" fmla="*/ 0 w 26"/>
                <a:gd name="T7" fmla="*/ 1 h 56"/>
                <a:gd name="T8" fmla="*/ 24 w 26"/>
                <a:gd name="T9" fmla="*/ 0 h 56"/>
              </a:gdLst>
              <a:ahLst/>
              <a:cxnLst>
                <a:cxn ang="0">
                  <a:pos x="T0" y="T1"/>
                </a:cxn>
                <a:cxn ang="0">
                  <a:pos x="T2" y="T3"/>
                </a:cxn>
                <a:cxn ang="0">
                  <a:pos x="T4" y="T5"/>
                </a:cxn>
                <a:cxn ang="0">
                  <a:pos x="T6" y="T7"/>
                </a:cxn>
                <a:cxn ang="0">
                  <a:pos x="T8" y="T9"/>
                </a:cxn>
              </a:cxnLst>
              <a:rect l="0" t="0" r="r" b="b"/>
              <a:pathLst>
                <a:path w="26" h="56">
                  <a:moveTo>
                    <a:pt x="24" y="0"/>
                  </a:moveTo>
                  <a:lnTo>
                    <a:pt x="26" y="55"/>
                  </a:lnTo>
                  <a:lnTo>
                    <a:pt x="1" y="56"/>
                  </a:lnTo>
                  <a:lnTo>
                    <a:pt x="0" y="1"/>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1" name="Freeform 1520"/>
            <p:cNvSpPr>
              <a:spLocks/>
            </p:cNvSpPr>
            <p:nvPr/>
          </p:nvSpPr>
          <p:spPr bwMode="auto">
            <a:xfrm>
              <a:off x="14366066" y="-1741090"/>
              <a:ext cx="11113" cy="90488"/>
            </a:xfrm>
            <a:custGeom>
              <a:avLst/>
              <a:gdLst>
                <a:gd name="T0" fmla="*/ 5 w 7"/>
                <a:gd name="T1" fmla="*/ 2 h 57"/>
                <a:gd name="T2" fmla="*/ 7 w 7"/>
                <a:gd name="T3" fmla="*/ 57 h 57"/>
                <a:gd name="T4" fmla="*/ 2 w 7"/>
                <a:gd name="T5" fmla="*/ 55 h 57"/>
                <a:gd name="T6" fmla="*/ 0 w 7"/>
                <a:gd name="T7" fmla="*/ 0 h 57"/>
                <a:gd name="T8" fmla="*/ 5 w 7"/>
                <a:gd name="T9" fmla="*/ 2 h 57"/>
              </a:gdLst>
              <a:ahLst/>
              <a:cxnLst>
                <a:cxn ang="0">
                  <a:pos x="T0" y="T1"/>
                </a:cxn>
                <a:cxn ang="0">
                  <a:pos x="T2" y="T3"/>
                </a:cxn>
                <a:cxn ang="0">
                  <a:pos x="T4" y="T5"/>
                </a:cxn>
                <a:cxn ang="0">
                  <a:pos x="T6" y="T7"/>
                </a:cxn>
                <a:cxn ang="0">
                  <a:pos x="T8" y="T9"/>
                </a:cxn>
              </a:cxnLst>
              <a:rect l="0" t="0" r="r" b="b"/>
              <a:pathLst>
                <a:path w="7" h="57">
                  <a:moveTo>
                    <a:pt x="5" y="2"/>
                  </a:moveTo>
                  <a:lnTo>
                    <a:pt x="7" y="57"/>
                  </a:lnTo>
                  <a:lnTo>
                    <a:pt x="2" y="55"/>
                  </a:lnTo>
                  <a:lnTo>
                    <a:pt x="0" y="0"/>
                  </a:lnTo>
                  <a:lnTo>
                    <a:pt x="5"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2" name="Freeform 1521"/>
            <p:cNvSpPr>
              <a:spLocks/>
            </p:cNvSpPr>
            <p:nvPr/>
          </p:nvSpPr>
          <p:spPr bwMode="auto">
            <a:xfrm>
              <a:off x="14374004" y="-1737915"/>
              <a:ext cx="9525" cy="87313"/>
            </a:xfrm>
            <a:custGeom>
              <a:avLst/>
              <a:gdLst>
                <a:gd name="T0" fmla="*/ 5 w 6"/>
                <a:gd name="T1" fmla="*/ 0 h 55"/>
                <a:gd name="T2" fmla="*/ 6 w 6"/>
                <a:gd name="T3" fmla="*/ 55 h 55"/>
                <a:gd name="T4" fmla="*/ 2 w 6"/>
                <a:gd name="T5" fmla="*/ 55 h 55"/>
                <a:gd name="T6" fmla="*/ 0 w 6"/>
                <a:gd name="T7" fmla="*/ 0 h 55"/>
                <a:gd name="T8" fmla="*/ 5 w 6"/>
                <a:gd name="T9" fmla="*/ 0 h 55"/>
              </a:gdLst>
              <a:ahLst/>
              <a:cxnLst>
                <a:cxn ang="0">
                  <a:pos x="T0" y="T1"/>
                </a:cxn>
                <a:cxn ang="0">
                  <a:pos x="T2" y="T3"/>
                </a:cxn>
                <a:cxn ang="0">
                  <a:pos x="T4" y="T5"/>
                </a:cxn>
                <a:cxn ang="0">
                  <a:pos x="T6" y="T7"/>
                </a:cxn>
                <a:cxn ang="0">
                  <a:pos x="T8" y="T9"/>
                </a:cxn>
              </a:cxnLst>
              <a:rect l="0" t="0" r="r" b="b"/>
              <a:pathLst>
                <a:path w="6" h="55">
                  <a:moveTo>
                    <a:pt x="5" y="0"/>
                  </a:moveTo>
                  <a:lnTo>
                    <a:pt x="6" y="55"/>
                  </a:lnTo>
                  <a:lnTo>
                    <a:pt x="2" y="55"/>
                  </a:lnTo>
                  <a:lnTo>
                    <a:pt x="0" y="0"/>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3" name="Freeform 1522"/>
            <p:cNvSpPr>
              <a:spLocks/>
            </p:cNvSpPr>
            <p:nvPr/>
          </p:nvSpPr>
          <p:spPr bwMode="auto">
            <a:xfrm>
              <a:off x="14285104" y="-1756965"/>
              <a:ext cx="30163" cy="109538"/>
            </a:xfrm>
            <a:custGeom>
              <a:avLst/>
              <a:gdLst>
                <a:gd name="T0" fmla="*/ 17 w 19"/>
                <a:gd name="T1" fmla="*/ 14 h 69"/>
                <a:gd name="T2" fmla="*/ 19 w 19"/>
                <a:gd name="T3" fmla="*/ 69 h 69"/>
                <a:gd name="T4" fmla="*/ 2 w 19"/>
                <a:gd name="T5" fmla="*/ 55 h 69"/>
                <a:gd name="T6" fmla="*/ 0 w 19"/>
                <a:gd name="T7" fmla="*/ 0 h 69"/>
                <a:gd name="T8" fmla="*/ 17 w 19"/>
                <a:gd name="T9" fmla="*/ 14 h 69"/>
              </a:gdLst>
              <a:ahLst/>
              <a:cxnLst>
                <a:cxn ang="0">
                  <a:pos x="T0" y="T1"/>
                </a:cxn>
                <a:cxn ang="0">
                  <a:pos x="T2" y="T3"/>
                </a:cxn>
                <a:cxn ang="0">
                  <a:pos x="T4" y="T5"/>
                </a:cxn>
                <a:cxn ang="0">
                  <a:pos x="T6" y="T7"/>
                </a:cxn>
                <a:cxn ang="0">
                  <a:pos x="T8" y="T9"/>
                </a:cxn>
              </a:cxnLst>
              <a:rect l="0" t="0" r="r" b="b"/>
              <a:pathLst>
                <a:path w="19" h="69">
                  <a:moveTo>
                    <a:pt x="17" y="14"/>
                  </a:moveTo>
                  <a:lnTo>
                    <a:pt x="19" y="69"/>
                  </a:lnTo>
                  <a:lnTo>
                    <a:pt x="2" y="55"/>
                  </a:lnTo>
                  <a:lnTo>
                    <a:pt x="0" y="0"/>
                  </a:lnTo>
                  <a:lnTo>
                    <a:pt x="17" y="1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4" name="Freeform 1523"/>
            <p:cNvSpPr>
              <a:spLocks/>
            </p:cNvSpPr>
            <p:nvPr/>
          </p:nvSpPr>
          <p:spPr bwMode="auto">
            <a:xfrm>
              <a:off x="14312091" y="-1739503"/>
              <a:ext cx="17463" cy="92075"/>
            </a:xfrm>
            <a:custGeom>
              <a:avLst/>
              <a:gdLst>
                <a:gd name="T0" fmla="*/ 10 w 11"/>
                <a:gd name="T1" fmla="*/ 0 h 58"/>
                <a:gd name="T2" fmla="*/ 11 w 11"/>
                <a:gd name="T3" fmla="*/ 55 h 58"/>
                <a:gd name="T4" fmla="*/ 2 w 11"/>
                <a:gd name="T5" fmla="*/ 58 h 58"/>
                <a:gd name="T6" fmla="*/ 0 w 11"/>
                <a:gd name="T7" fmla="*/ 3 h 58"/>
                <a:gd name="T8" fmla="*/ 10 w 11"/>
                <a:gd name="T9" fmla="*/ 0 h 58"/>
              </a:gdLst>
              <a:ahLst/>
              <a:cxnLst>
                <a:cxn ang="0">
                  <a:pos x="T0" y="T1"/>
                </a:cxn>
                <a:cxn ang="0">
                  <a:pos x="T2" y="T3"/>
                </a:cxn>
                <a:cxn ang="0">
                  <a:pos x="T4" y="T5"/>
                </a:cxn>
                <a:cxn ang="0">
                  <a:pos x="T6" y="T7"/>
                </a:cxn>
                <a:cxn ang="0">
                  <a:pos x="T8" y="T9"/>
                </a:cxn>
              </a:cxnLst>
              <a:rect l="0" t="0" r="r" b="b"/>
              <a:pathLst>
                <a:path w="11" h="58">
                  <a:moveTo>
                    <a:pt x="10" y="0"/>
                  </a:moveTo>
                  <a:lnTo>
                    <a:pt x="11" y="55"/>
                  </a:lnTo>
                  <a:lnTo>
                    <a:pt x="2" y="58"/>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5" name="Freeform 1524"/>
            <p:cNvSpPr>
              <a:spLocks/>
            </p:cNvSpPr>
            <p:nvPr/>
          </p:nvSpPr>
          <p:spPr bwMode="auto">
            <a:xfrm>
              <a:off x="10471929" y="-1669653"/>
              <a:ext cx="60325" cy="138113"/>
            </a:xfrm>
            <a:custGeom>
              <a:avLst/>
              <a:gdLst>
                <a:gd name="T0" fmla="*/ 47 w 49"/>
                <a:gd name="T1" fmla="*/ 39 h 106"/>
                <a:gd name="T2" fmla="*/ 49 w 49"/>
                <a:gd name="T3" fmla="*/ 106 h 106"/>
                <a:gd name="T4" fmla="*/ 43 w 49"/>
                <a:gd name="T5" fmla="*/ 99 h 106"/>
                <a:gd name="T6" fmla="*/ 8 w 49"/>
                <a:gd name="T7" fmla="*/ 74 h 106"/>
                <a:gd name="T8" fmla="*/ 1 w 49"/>
                <a:gd name="T9" fmla="*/ 67 h 106"/>
                <a:gd name="T10" fmla="*/ 0 w 49"/>
                <a:gd name="T11" fmla="*/ 0 h 106"/>
                <a:gd name="T12" fmla="*/ 6 w 49"/>
                <a:gd name="T13" fmla="*/ 7 h 106"/>
                <a:gd name="T14" fmla="*/ 41 w 49"/>
                <a:gd name="T15" fmla="*/ 32 h 106"/>
                <a:gd name="T16" fmla="*/ 47 w 49"/>
                <a:gd name="T17" fmla="*/ 3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6">
                  <a:moveTo>
                    <a:pt x="47" y="39"/>
                  </a:moveTo>
                  <a:cubicBezTo>
                    <a:pt x="49" y="106"/>
                    <a:pt x="49" y="106"/>
                    <a:pt x="49" y="106"/>
                  </a:cubicBezTo>
                  <a:cubicBezTo>
                    <a:pt x="49" y="103"/>
                    <a:pt x="47" y="101"/>
                    <a:pt x="43" y="99"/>
                  </a:cubicBezTo>
                  <a:cubicBezTo>
                    <a:pt x="37" y="95"/>
                    <a:pt x="13" y="85"/>
                    <a:pt x="8" y="74"/>
                  </a:cubicBezTo>
                  <a:cubicBezTo>
                    <a:pt x="6" y="70"/>
                    <a:pt x="4" y="68"/>
                    <a:pt x="1" y="67"/>
                  </a:cubicBezTo>
                  <a:cubicBezTo>
                    <a:pt x="0" y="0"/>
                    <a:pt x="0" y="0"/>
                    <a:pt x="0" y="0"/>
                  </a:cubicBezTo>
                  <a:cubicBezTo>
                    <a:pt x="2" y="1"/>
                    <a:pt x="4" y="3"/>
                    <a:pt x="6" y="7"/>
                  </a:cubicBezTo>
                  <a:cubicBezTo>
                    <a:pt x="11" y="18"/>
                    <a:pt x="35" y="28"/>
                    <a:pt x="41" y="32"/>
                  </a:cubicBezTo>
                  <a:cubicBezTo>
                    <a:pt x="45" y="34"/>
                    <a:pt x="47" y="36"/>
                    <a:pt x="47" y="3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6" name="Freeform 1525"/>
            <p:cNvSpPr>
              <a:spLocks/>
            </p:cNvSpPr>
            <p:nvPr/>
          </p:nvSpPr>
          <p:spPr bwMode="auto">
            <a:xfrm>
              <a:off x="10470341" y="-1669653"/>
              <a:ext cx="1588" cy="87313"/>
            </a:xfrm>
            <a:custGeom>
              <a:avLst/>
              <a:gdLst>
                <a:gd name="T0" fmla="*/ 1 w 2"/>
                <a:gd name="T1" fmla="*/ 0 h 67"/>
                <a:gd name="T2" fmla="*/ 2 w 2"/>
                <a:gd name="T3" fmla="*/ 67 h 67"/>
                <a:gd name="T4" fmla="*/ 1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1"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7" name="Freeform 1526"/>
            <p:cNvSpPr>
              <a:spLocks/>
            </p:cNvSpPr>
            <p:nvPr/>
          </p:nvSpPr>
          <p:spPr bwMode="auto">
            <a:xfrm>
              <a:off x="10468754" y="-1669653"/>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8" name="Freeform 1527"/>
            <p:cNvSpPr>
              <a:spLocks/>
            </p:cNvSpPr>
            <p:nvPr/>
          </p:nvSpPr>
          <p:spPr bwMode="auto">
            <a:xfrm>
              <a:off x="10467166" y="-16696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9" name="Freeform 1528"/>
            <p:cNvSpPr>
              <a:spLocks/>
            </p:cNvSpPr>
            <p:nvPr/>
          </p:nvSpPr>
          <p:spPr bwMode="auto">
            <a:xfrm>
              <a:off x="10465579" y="-1671240"/>
              <a:ext cx="4763" cy="88900"/>
            </a:xfrm>
            <a:custGeom>
              <a:avLst/>
              <a:gdLst>
                <a:gd name="T0" fmla="*/ 1 w 3"/>
                <a:gd name="T1" fmla="*/ 1 h 68"/>
                <a:gd name="T2" fmla="*/ 3 w 3"/>
                <a:gd name="T3" fmla="*/ 68 h 68"/>
                <a:gd name="T4" fmla="*/ 1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1" y="68"/>
                  </a:cubicBezTo>
                  <a:cubicBezTo>
                    <a:pt x="0" y="0"/>
                    <a:pt x="0" y="0"/>
                    <a:pt x="0" y="0"/>
                  </a:cubicBezTo>
                  <a:cubicBezTo>
                    <a:pt x="0" y="1"/>
                    <a:pt x="0"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0" name="Freeform 1529"/>
            <p:cNvSpPr>
              <a:spLocks/>
            </p:cNvSpPr>
            <p:nvPr/>
          </p:nvSpPr>
          <p:spPr bwMode="auto">
            <a:xfrm>
              <a:off x="10460816" y="-1671240"/>
              <a:ext cx="6350" cy="88900"/>
            </a:xfrm>
            <a:custGeom>
              <a:avLst/>
              <a:gdLst>
                <a:gd name="T0" fmla="*/ 5 w 6"/>
                <a:gd name="T1" fmla="*/ 0 h 68"/>
                <a:gd name="T2" fmla="*/ 6 w 6"/>
                <a:gd name="T3" fmla="*/ 68 h 68"/>
                <a:gd name="T4" fmla="*/ 2 w 6"/>
                <a:gd name="T5" fmla="*/ 67 h 68"/>
                <a:gd name="T6" fmla="*/ 0 w 6"/>
                <a:gd name="T7" fmla="*/ 0 h 68"/>
                <a:gd name="T8" fmla="*/ 5 w 6"/>
                <a:gd name="T9" fmla="*/ 0 h 68"/>
              </a:gdLst>
              <a:ahLst/>
              <a:cxnLst>
                <a:cxn ang="0">
                  <a:pos x="T0" y="T1"/>
                </a:cxn>
                <a:cxn ang="0">
                  <a:pos x="T2" y="T3"/>
                </a:cxn>
                <a:cxn ang="0">
                  <a:pos x="T4" y="T5"/>
                </a:cxn>
                <a:cxn ang="0">
                  <a:pos x="T6" y="T7"/>
                </a:cxn>
                <a:cxn ang="0">
                  <a:pos x="T8" y="T9"/>
                </a:cxn>
              </a:cxnLst>
              <a:rect l="0" t="0" r="r" b="b"/>
              <a:pathLst>
                <a:path w="6" h="68">
                  <a:moveTo>
                    <a:pt x="5" y="0"/>
                  </a:moveTo>
                  <a:cubicBezTo>
                    <a:pt x="6" y="68"/>
                    <a:pt x="6" y="68"/>
                    <a:pt x="6" y="68"/>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1" name="Freeform 1530"/>
            <p:cNvSpPr>
              <a:spLocks/>
            </p:cNvSpPr>
            <p:nvPr/>
          </p:nvSpPr>
          <p:spPr bwMode="auto">
            <a:xfrm>
              <a:off x="10459229" y="-16712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2" name="Freeform 1531"/>
            <p:cNvSpPr>
              <a:spLocks/>
            </p:cNvSpPr>
            <p:nvPr/>
          </p:nvSpPr>
          <p:spPr bwMode="auto">
            <a:xfrm>
              <a:off x="10457641" y="-16712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3" name="Freeform 1532"/>
            <p:cNvSpPr>
              <a:spLocks/>
            </p:cNvSpPr>
            <p:nvPr/>
          </p:nvSpPr>
          <p:spPr bwMode="auto">
            <a:xfrm>
              <a:off x="10456054" y="-167124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4" name="Freeform 1533"/>
            <p:cNvSpPr>
              <a:spLocks/>
            </p:cNvSpPr>
            <p:nvPr/>
          </p:nvSpPr>
          <p:spPr bwMode="auto">
            <a:xfrm>
              <a:off x="10456054" y="-1672828"/>
              <a:ext cx="3175" cy="88900"/>
            </a:xfrm>
            <a:custGeom>
              <a:avLst/>
              <a:gdLst>
                <a:gd name="T0" fmla="*/ 0 w 2"/>
                <a:gd name="T1" fmla="*/ 1 h 68"/>
                <a:gd name="T2" fmla="*/ 2 w 2"/>
                <a:gd name="T3" fmla="*/ 68 h 68"/>
                <a:gd name="T4" fmla="*/ 2 w 2"/>
                <a:gd name="T5" fmla="*/ 68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8"/>
                    <a:pt x="2" y="68"/>
                    <a:pt x="2" y="68"/>
                  </a:cubicBezTo>
                  <a:cubicBezTo>
                    <a:pt x="0" y="0"/>
                    <a:pt x="0" y="0"/>
                    <a:pt x="0" y="0"/>
                  </a:cubicBezTo>
                  <a:cubicBezTo>
                    <a:pt x="0" y="1"/>
                    <a:pt x="0" y="1"/>
                    <a:pt x="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5" name="Freeform 1534"/>
            <p:cNvSpPr>
              <a:spLocks/>
            </p:cNvSpPr>
            <p:nvPr/>
          </p:nvSpPr>
          <p:spPr bwMode="auto">
            <a:xfrm>
              <a:off x="10425891" y="-1714103"/>
              <a:ext cx="33338" cy="130175"/>
            </a:xfrm>
            <a:custGeom>
              <a:avLst/>
              <a:gdLst>
                <a:gd name="T0" fmla="*/ 24 w 26"/>
                <a:gd name="T1" fmla="*/ 32 h 100"/>
                <a:gd name="T2" fmla="*/ 26 w 26"/>
                <a:gd name="T3" fmla="*/ 100 h 100"/>
                <a:gd name="T4" fmla="*/ 22 w 26"/>
                <a:gd name="T5" fmla="*/ 97 h 100"/>
                <a:gd name="T6" fmla="*/ 12 w 26"/>
                <a:gd name="T7" fmla="*/ 79 h 100"/>
                <a:gd name="T8" fmla="*/ 2 w 26"/>
                <a:gd name="T9" fmla="*/ 67 h 100"/>
                <a:gd name="T10" fmla="*/ 0 w 26"/>
                <a:gd name="T11" fmla="*/ 0 h 100"/>
                <a:gd name="T12" fmla="*/ 10 w 26"/>
                <a:gd name="T13" fmla="*/ 12 h 100"/>
                <a:gd name="T14" fmla="*/ 20 w 26"/>
                <a:gd name="T15" fmla="*/ 30 h 100"/>
                <a:gd name="T16" fmla="*/ 24 w 26"/>
                <a:gd name="T17" fmla="*/ 3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24" y="32"/>
                  </a:moveTo>
                  <a:cubicBezTo>
                    <a:pt x="26" y="100"/>
                    <a:pt x="26" y="100"/>
                    <a:pt x="26" y="100"/>
                  </a:cubicBezTo>
                  <a:cubicBezTo>
                    <a:pt x="24" y="99"/>
                    <a:pt x="23" y="98"/>
                    <a:pt x="22" y="97"/>
                  </a:cubicBezTo>
                  <a:cubicBezTo>
                    <a:pt x="16" y="91"/>
                    <a:pt x="20" y="85"/>
                    <a:pt x="12" y="79"/>
                  </a:cubicBezTo>
                  <a:cubicBezTo>
                    <a:pt x="4" y="74"/>
                    <a:pt x="2" y="71"/>
                    <a:pt x="2" y="67"/>
                  </a:cubicBezTo>
                  <a:cubicBezTo>
                    <a:pt x="0" y="0"/>
                    <a:pt x="0" y="0"/>
                    <a:pt x="0" y="0"/>
                  </a:cubicBezTo>
                  <a:cubicBezTo>
                    <a:pt x="0" y="4"/>
                    <a:pt x="3" y="6"/>
                    <a:pt x="10" y="12"/>
                  </a:cubicBezTo>
                  <a:cubicBezTo>
                    <a:pt x="18" y="18"/>
                    <a:pt x="14" y="24"/>
                    <a:pt x="20" y="30"/>
                  </a:cubicBezTo>
                  <a:cubicBezTo>
                    <a:pt x="21" y="31"/>
                    <a:pt x="22" y="32"/>
                    <a:pt x="24" y="3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6" name="Freeform 1535"/>
            <p:cNvSpPr>
              <a:spLocks/>
            </p:cNvSpPr>
            <p:nvPr/>
          </p:nvSpPr>
          <p:spPr bwMode="auto">
            <a:xfrm>
              <a:off x="12184841" y="-1676003"/>
              <a:ext cx="9525" cy="95250"/>
            </a:xfrm>
            <a:custGeom>
              <a:avLst/>
              <a:gdLst>
                <a:gd name="T0" fmla="*/ 4 w 6"/>
                <a:gd name="T1" fmla="*/ 4 h 60"/>
                <a:gd name="T2" fmla="*/ 6 w 6"/>
                <a:gd name="T3" fmla="*/ 60 h 60"/>
                <a:gd name="T4" fmla="*/ 2 w 6"/>
                <a:gd name="T5" fmla="*/ 56 h 60"/>
                <a:gd name="T6" fmla="*/ 0 w 6"/>
                <a:gd name="T7" fmla="*/ 0 h 60"/>
                <a:gd name="T8" fmla="*/ 4 w 6"/>
                <a:gd name="T9" fmla="*/ 4 h 60"/>
              </a:gdLst>
              <a:ahLst/>
              <a:cxnLst>
                <a:cxn ang="0">
                  <a:pos x="T0" y="T1"/>
                </a:cxn>
                <a:cxn ang="0">
                  <a:pos x="T2" y="T3"/>
                </a:cxn>
                <a:cxn ang="0">
                  <a:pos x="T4" y="T5"/>
                </a:cxn>
                <a:cxn ang="0">
                  <a:pos x="T6" y="T7"/>
                </a:cxn>
                <a:cxn ang="0">
                  <a:pos x="T8" y="T9"/>
                </a:cxn>
              </a:cxnLst>
              <a:rect l="0" t="0" r="r" b="b"/>
              <a:pathLst>
                <a:path w="6" h="60">
                  <a:moveTo>
                    <a:pt x="4" y="4"/>
                  </a:moveTo>
                  <a:lnTo>
                    <a:pt x="6" y="60"/>
                  </a:lnTo>
                  <a:lnTo>
                    <a:pt x="2" y="56"/>
                  </a:lnTo>
                  <a:lnTo>
                    <a:pt x="0" y="0"/>
                  </a:lnTo>
                  <a:lnTo>
                    <a:pt x="4"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7" name="Freeform 1536"/>
            <p:cNvSpPr>
              <a:spLocks/>
            </p:cNvSpPr>
            <p:nvPr/>
          </p:nvSpPr>
          <p:spPr bwMode="auto">
            <a:xfrm>
              <a:off x="12746816" y="-1717278"/>
              <a:ext cx="23813" cy="122238"/>
            </a:xfrm>
            <a:custGeom>
              <a:avLst/>
              <a:gdLst>
                <a:gd name="T0" fmla="*/ 13 w 15"/>
                <a:gd name="T1" fmla="*/ 21 h 77"/>
                <a:gd name="T2" fmla="*/ 15 w 15"/>
                <a:gd name="T3" fmla="*/ 77 h 77"/>
                <a:gd name="T4" fmla="*/ 1 w 15"/>
                <a:gd name="T5" fmla="*/ 55 h 77"/>
                <a:gd name="T6" fmla="*/ 0 w 15"/>
                <a:gd name="T7" fmla="*/ 0 h 77"/>
                <a:gd name="T8" fmla="*/ 13 w 15"/>
                <a:gd name="T9" fmla="*/ 21 h 77"/>
              </a:gdLst>
              <a:ahLst/>
              <a:cxnLst>
                <a:cxn ang="0">
                  <a:pos x="T0" y="T1"/>
                </a:cxn>
                <a:cxn ang="0">
                  <a:pos x="T2" y="T3"/>
                </a:cxn>
                <a:cxn ang="0">
                  <a:pos x="T4" y="T5"/>
                </a:cxn>
                <a:cxn ang="0">
                  <a:pos x="T6" y="T7"/>
                </a:cxn>
                <a:cxn ang="0">
                  <a:pos x="T8" y="T9"/>
                </a:cxn>
              </a:cxnLst>
              <a:rect l="0" t="0" r="r" b="b"/>
              <a:pathLst>
                <a:path w="15" h="77">
                  <a:moveTo>
                    <a:pt x="13" y="21"/>
                  </a:moveTo>
                  <a:lnTo>
                    <a:pt x="15" y="77"/>
                  </a:lnTo>
                  <a:lnTo>
                    <a:pt x="1" y="55"/>
                  </a:lnTo>
                  <a:lnTo>
                    <a:pt x="0" y="0"/>
                  </a:lnTo>
                  <a:lnTo>
                    <a:pt x="13" y="2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8" name="Freeform 1537"/>
            <p:cNvSpPr>
              <a:spLocks/>
            </p:cNvSpPr>
            <p:nvPr/>
          </p:nvSpPr>
          <p:spPr bwMode="auto">
            <a:xfrm>
              <a:off x="16063104" y="-1793478"/>
              <a:ext cx="7938" cy="101600"/>
            </a:xfrm>
            <a:custGeom>
              <a:avLst/>
              <a:gdLst>
                <a:gd name="T0" fmla="*/ 4 w 5"/>
                <a:gd name="T1" fmla="*/ 0 h 64"/>
                <a:gd name="T2" fmla="*/ 5 w 5"/>
                <a:gd name="T3" fmla="*/ 55 h 64"/>
                <a:gd name="T4" fmla="*/ 1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1" y="64"/>
                  </a:lnTo>
                  <a:lnTo>
                    <a:pt x="0" y="9"/>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9" name="Freeform 1538"/>
            <p:cNvSpPr>
              <a:spLocks/>
            </p:cNvSpPr>
            <p:nvPr/>
          </p:nvSpPr>
          <p:spPr bwMode="auto">
            <a:xfrm>
              <a:off x="12191191" y="-1669653"/>
              <a:ext cx="9525" cy="95250"/>
            </a:xfrm>
            <a:custGeom>
              <a:avLst/>
              <a:gdLst>
                <a:gd name="T0" fmla="*/ 5 w 6"/>
                <a:gd name="T1" fmla="*/ 5 h 60"/>
                <a:gd name="T2" fmla="*/ 6 w 6"/>
                <a:gd name="T3" fmla="*/ 60 h 60"/>
                <a:gd name="T4" fmla="*/ 2 w 6"/>
                <a:gd name="T5" fmla="*/ 56 h 60"/>
                <a:gd name="T6" fmla="*/ 0 w 6"/>
                <a:gd name="T7" fmla="*/ 0 h 60"/>
                <a:gd name="T8" fmla="*/ 5 w 6"/>
                <a:gd name="T9" fmla="*/ 5 h 60"/>
              </a:gdLst>
              <a:ahLst/>
              <a:cxnLst>
                <a:cxn ang="0">
                  <a:pos x="T0" y="T1"/>
                </a:cxn>
                <a:cxn ang="0">
                  <a:pos x="T2" y="T3"/>
                </a:cxn>
                <a:cxn ang="0">
                  <a:pos x="T4" y="T5"/>
                </a:cxn>
                <a:cxn ang="0">
                  <a:pos x="T6" y="T7"/>
                </a:cxn>
                <a:cxn ang="0">
                  <a:pos x="T8" y="T9"/>
                </a:cxn>
              </a:cxnLst>
              <a:rect l="0" t="0" r="r" b="b"/>
              <a:pathLst>
                <a:path w="6" h="60">
                  <a:moveTo>
                    <a:pt x="5" y="5"/>
                  </a:moveTo>
                  <a:lnTo>
                    <a:pt x="6" y="60"/>
                  </a:lnTo>
                  <a:lnTo>
                    <a:pt x="2" y="56"/>
                  </a:lnTo>
                  <a:lnTo>
                    <a:pt x="0" y="0"/>
                  </a:lnTo>
                  <a:lnTo>
                    <a:pt x="5"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0" name="Freeform 1539"/>
            <p:cNvSpPr>
              <a:spLocks/>
            </p:cNvSpPr>
            <p:nvPr/>
          </p:nvSpPr>
          <p:spPr bwMode="auto">
            <a:xfrm>
              <a:off x="14381941" y="-1737915"/>
              <a:ext cx="20638" cy="98425"/>
            </a:xfrm>
            <a:custGeom>
              <a:avLst/>
              <a:gdLst>
                <a:gd name="T0" fmla="*/ 12 w 13"/>
                <a:gd name="T1" fmla="*/ 6 h 62"/>
                <a:gd name="T2" fmla="*/ 13 w 13"/>
                <a:gd name="T3" fmla="*/ 62 h 62"/>
                <a:gd name="T4" fmla="*/ 1 w 13"/>
                <a:gd name="T5" fmla="*/ 55 h 62"/>
                <a:gd name="T6" fmla="*/ 0 w 13"/>
                <a:gd name="T7" fmla="*/ 0 h 62"/>
                <a:gd name="T8" fmla="*/ 12 w 13"/>
                <a:gd name="T9" fmla="*/ 6 h 62"/>
              </a:gdLst>
              <a:ahLst/>
              <a:cxnLst>
                <a:cxn ang="0">
                  <a:pos x="T0" y="T1"/>
                </a:cxn>
                <a:cxn ang="0">
                  <a:pos x="T2" y="T3"/>
                </a:cxn>
                <a:cxn ang="0">
                  <a:pos x="T4" y="T5"/>
                </a:cxn>
                <a:cxn ang="0">
                  <a:pos x="T6" y="T7"/>
                </a:cxn>
                <a:cxn ang="0">
                  <a:pos x="T8" y="T9"/>
                </a:cxn>
              </a:cxnLst>
              <a:rect l="0" t="0" r="r" b="b"/>
              <a:pathLst>
                <a:path w="13" h="62">
                  <a:moveTo>
                    <a:pt x="12" y="6"/>
                  </a:moveTo>
                  <a:lnTo>
                    <a:pt x="13" y="62"/>
                  </a:lnTo>
                  <a:lnTo>
                    <a:pt x="1" y="55"/>
                  </a:lnTo>
                  <a:lnTo>
                    <a:pt x="0" y="0"/>
                  </a:lnTo>
                  <a:lnTo>
                    <a:pt x="12"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1" name="Freeform 1540"/>
            <p:cNvSpPr>
              <a:spLocks/>
            </p:cNvSpPr>
            <p:nvPr/>
          </p:nvSpPr>
          <p:spPr bwMode="auto">
            <a:xfrm>
              <a:off x="12186429" y="-1669653"/>
              <a:ext cx="7938" cy="101600"/>
            </a:xfrm>
            <a:custGeom>
              <a:avLst/>
              <a:gdLst>
                <a:gd name="T0" fmla="*/ 3 w 5"/>
                <a:gd name="T1" fmla="*/ 0 h 64"/>
                <a:gd name="T2" fmla="*/ 5 w 5"/>
                <a:gd name="T3" fmla="*/ 56 h 64"/>
                <a:gd name="T4" fmla="*/ 2 w 5"/>
                <a:gd name="T5" fmla="*/ 64 h 64"/>
                <a:gd name="T6" fmla="*/ 0 w 5"/>
                <a:gd name="T7" fmla="*/ 9 h 64"/>
                <a:gd name="T8" fmla="*/ 3 w 5"/>
                <a:gd name="T9" fmla="*/ 0 h 64"/>
              </a:gdLst>
              <a:ahLst/>
              <a:cxnLst>
                <a:cxn ang="0">
                  <a:pos x="T0" y="T1"/>
                </a:cxn>
                <a:cxn ang="0">
                  <a:pos x="T2" y="T3"/>
                </a:cxn>
                <a:cxn ang="0">
                  <a:pos x="T4" y="T5"/>
                </a:cxn>
                <a:cxn ang="0">
                  <a:pos x="T6" y="T7"/>
                </a:cxn>
                <a:cxn ang="0">
                  <a:pos x="T8" y="T9"/>
                </a:cxn>
              </a:cxnLst>
              <a:rect l="0" t="0" r="r" b="b"/>
              <a:pathLst>
                <a:path w="5" h="64">
                  <a:moveTo>
                    <a:pt x="3" y="0"/>
                  </a:moveTo>
                  <a:lnTo>
                    <a:pt x="5" y="56"/>
                  </a:lnTo>
                  <a:lnTo>
                    <a:pt x="2" y="64"/>
                  </a:lnTo>
                  <a:lnTo>
                    <a:pt x="0" y="9"/>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2" name="Freeform 1541"/>
            <p:cNvSpPr>
              <a:spLocks/>
            </p:cNvSpPr>
            <p:nvPr/>
          </p:nvSpPr>
          <p:spPr bwMode="auto">
            <a:xfrm>
              <a:off x="12767454" y="-1683940"/>
              <a:ext cx="31750" cy="100013"/>
            </a:xfrm>
            <a:custGeom>
              <a:avLst/>
              <a:gdLst>
                <a:gd name="T0" fmla="*/ 18 w 20"/>
                <a:gd name="T1" fmla="*/ 8 h 63"/>
                <a:gd name="T2" fmla="*/ 20 w 20"/>
                <a:gd name="T3" fmla="*/ 63 h 63"/>
                <a:gd name="T4" fmla="*/ 2 w 20"/>
                <a:gd name="T5" fmla="*/ 56 h 63"/>
                <a:gd name="T6" fmla="*/ 0 w 20"/>
                <a:gd name="T7" fmla="*/ 0 h 63"/>
                <a:gd name="T8" fmla="*/ 18 w 20"/>
                <a:gd name="T9" fmla="*/ 8 h 63"/>
              </a:gdLst>
              <a:ahLst/>
              <a:cxnLst>
                <a:cxn ang="0">
                  <a:pos x="T0" y="T1"/>
                </a:cxn>
                <a:cxn ang="0">
                  <a:pos x="T2" y="T3"/>
                </a:cxn>
                <a:cxn ang="0">
                  <a:pos x="T4" y="T5"/>
                </a:cxn>
                <a:cxn ang="0">
                  <a:pos x="T6" y="T7"/>
                </a:cxn>
                <a:cxn ang="0">
                  <a:pos x="T8" y="T9"/>
                </a:cxn>
              </a:cxnLst>
              <a:rect l="0" t="0" r="r" b="b"/>
              <a:pathLst>
                <a:path w="20" h="63">
                  <a:moveTo>
                    <a:pt x="18" y="8"/>
                  </a:moveTo>
                  <a:lnTo>
                    <a:pt x="20" y="63"/>
                  </a:lnTo>
                  <a:lnTo>
                    <a:pt x="2" y="56"/>
                  </a:lnTo>
                  <a:lnTo>
                    <a:pt x="0" y="0"/>
                  </a:lnTo>
                  <a:lnTo>
                    <a:pt x="18"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3" name="Freeform 1542"/>
            <p:cNvSpPr>
              <a:spLocks/>
            </p:cNvSpPr>
            <p:nvPr/>
          </p:nvSpPr>
          <p:spPr bwMode="auto">
            <a:xfrm>
              <a:off x="14374004" y="-1731565"/>
              <a:ext cx="14288" cy="106363"/>
            </a:xfrm>
            <a:custGeom>
              <a:avLst/>
              <a:gdLst>
                <a:gd name="T0" fmla="*/ 8 w 9"/>
                <a:gd name="T1" fmla="*/ 0 h 67"/>
                <a:gd name="T2" fmla="*/ 9 w 9"/>
                <a:gd name="T3" fmla="*/ 55 h 67"/>
                <a:gd name="T4" fmla="*/ 2 w 9"/>
                <a:gd name="T5" fmla="*/ 67 h 67"/>
                <a:gd name="T6" fmla="*/ 0 w 9"/>
                <a:gd name="T7" fmla="*/ 11 h 67"/>
                <a:gd name="T8" fmla="*/ 8 w 9"/>
                <a:gd name="T9" fmla="*/ 0 h 67"/>
              </a:gdLst>
              <a:ahLst/>
              <a:cxnLst>
                <a:cxn ang="0">
                  <a:pos x="T0" y="T1"/>
                </a:cxn>
                <a:cxn ang="0">
                  <a:pos x="T2" y="T3"/>
                </a:cxn>
                <a:cxn ang="0">
                  <a:pos x="T4" y="T5"/>
                </a:cxn>
                <a:cxn ang="0">
                  <a:pos x="T6" y="T7"/>
                </a:cxn>
                <a:cxn ang="0">
                  <a:pos x="T8" y="T9"/>
                </a:cxn>
              </a:cxnLst>
              <a:rect l="0" t="0" r="r" b="b"/>
              <a:pathLst>
                <a:path w="9" h="67">
                  <a:moveTo>
                    <a:pt x="8" y="0"/>
                  </a:moveTo>
                  <a:lnTo>
                    <a:pt x="9" y="55"/>
                  </a:lnTo>
                  <a:lnTo>
                    <a:pt x="2" y="67"/>
                  </a:lnTo>
                  <a:lnTo>
                    <a:pt x="0" y="1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4" name="Freeform 1543"/>
            <p:cNvSpPr>
              <a:spLocks/>
            </p:cNvSpPr>
            <p:nvPr/>
          </p:nvSpPr>
          <p:spPr bwMode="auto">
            <a:xfrm>
              <a:off x="12186429" y="-1655365"/>
              <a:ext cx="3175" cy="98425"/>
            </a:xfrm>
            <a:custGeom>
              <a:avLst/>
              <a:gdLst>
                <a:gd name="T0" fmla="*/ 0 w 2"/>
                <a:gd name="T1" fmla="*/ 0 h 62"/>
                <a:gd name="T2" fmla="*/ 2 w 2"/>
                <a:gd name="T3" fmla="*/ 55 h 62"/>
                <a:gd name="T4" fmla="*/ 2 w 2"/>
                <a:gd name="T5" fmla="*/ 62 h 62"/>
                <a:gd name="T6" fmla="*/ 0 w 2"/>
                <a:gd name="T7" fmla="*/ 7 h 62"/>
                <a:gd name="T8" fmla="*/ 0 w 2"/>
                <a:gd name="T9" fmla="*/ 0 h 62"/>
              </a:gdLst>
              <a:ahLst/>
              <a:cxnLst>
                <a:cxn ang="0">
                  <a:pos x="T0" y="T1"/>
                </a:cxn>
                <a:cxn ang="0">
                  <a:pos x="T2" y="T3"/>
                </a:cxn>
                <a:cxn ang="0">
                  <a:pos x="T4" y="T5"/>
                </a:cxn>
                <a:cxn ang="0">
                  <a:pos x="T6" y="T7"/>
                </a:cxn>
                <a:cxn ang="0">
                  <a:pos x="T8" y="T9"/>
                </a:cxn>
              </a:cxnLst>
              <a:rect l="0" t="0" r="r" b="b"/>
              <a:pathLst>
                <a:path w="2" h="62">
                  <a:moveTo>
                    <a:pt x="0" y="0"/>
                  </a:moveTo>
                  <a:lnTo>
                    <a:pt x="2" y="55"/>
                  </a:lnTo>
                  <a:lnTo>
                    <a:pt x="2" y="62"/>
                  </a:lnTo>
                  <a:lnTo>
                    <a:pt x="0" y="7"/>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5" name="Freeform 1544"/>
            <p:cNvSpPr>
              <a:spLocks/>
            </p:cNvSpPr>
            <p:nvPr/>
          </p:nvSpPr>
          <p:spPr bwMode="auto">
            <a:xfrm>
              <a:off x="14343841" y="-1701403"/>
              <a:ext cx="36513" cy="87313"/>
            </a:xfrm>
            <a:custGeom>
              <a:avLst/>
              <a:gdLst>
                <a:gd name="T0" fmla="*/ 21 w 23"/>
                <a:gd name="T1" fmla="*/ 0 h 55"/>
                <a:gd name="T2" fmla="*/ 23 w 23"/>
                <a:gd name="T3" fmla="*/ 55 h 55"/>
                <a:gd name="T4" fmla="*/ 2 w 23"/>
                <a:gd name="T5" fmla="*/ 55 h 55"/>
                <a:gd name="T6" fmla="*/ 0 w 23"/>
                <a:gd name="T7" fmla="*/ 0 h 55"/>
                <a:gd name="T8" fmla="*/ 21 w 23"/>
                <a:gd name="T9" fmla="*/ 0 h 55"/>
              </a:gdLst>
              <a:ahLst/>
              <a:cxnLst>
                <a:cxn ang="0">
                  <a:pos x="T0" y="T1"/>
                </a:cxn>
                <a:cxn ang="0">
                  <a:pos x="T2" y="T3"/>
                </a:cxn>
                <a:cxn ang="0">
                  <a:pos x="T4" y="T5"/>
                </a:cxn>
                <a:cxn ang="0">
                  <a:pos x="T6" y="T7"/>
                </a:cxn>
                <a:cxn ang="0">
                  <a:pos x="T8" y="T9"/>
                </a:cxn>
              </a:cxnLst>
              <a:rect l="0" t="0" r="r" b="b"/>
              <a:pathLst>
                <a:path w="23" h="55">
                  <a:moveTo>
                    <a:pt x="21" y="0"/>
                  </a:moveTo>
                  <a:lnTo>
                    <a:pt x="23" y="55"/>
                  </a:lnTo>
                  <a:lnTo>
                    <a:pt x="2" y="55"/>
                  </a:lnTo>
                  <a:lnTo>
                    <a:pt x="0" y="0"/>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6" name="Freeform 1545"/>
            <p:cNvSpPr>
              <a:spLocks/>
            </p:cNvSpPr>
            <p:nvPr/>
          </p:nvSpPr>
          <p:spPr bwMode="auto">
            <a:xfrm>
              <a:off x="12175316" y="-1644253"/>
              <a:ext cx="14288" cy="100013"/>
            </a:xfrm>
            <a:custGeom>
              <a:avLst/>
              <a:gdLst>
                <a:gd name="T0" fmla="*/ 7 w 9"/>
                <a:gd name="T1" fmla="*/ 0 h 63"/>
                <a:gd name="T2" fmla="*/ 9 w 9"/>
                <a:gd name="T3" fmla="*/ 55 h 63"/>
                <a:gd name="T4" fmla="*/ 1 w 9"/>
                <a:gd name="T5" fmla="*/ 63 h 63"/>
                <a:gd name="T6" fmla="*/ 0 w 9"/>
                <a:gd name="T7" fmla="*/ 7 h 63"/>
                <a:gd name="T8" fmla="*/ 7 w 9"/>
                <a:gd name="T9" fmla="*/ 0 h 63"/>
              </a:gdLst>
              <a:ahLst/>
              <a:cxnLst>
                <a:cxn ang="0">
                  <a:pos x="T0" y="T1"/>
                </a:cxn>
                <a:cxn ang="0">
                  <a:pos x="T2" y="T3"/>
                </a:cxn>
                <a:cxn ang="0">
                  <a:pos x="T4" y="T5"/>
                </a:cxn>
                <a:cxn ang="0">
                  <a:pos x="T6" y="T7"/>
                </a:cxn>
                <a:cxn ang="0">
                  <a:pos x="T8" y="T9"/>
                </a:cxn>
              </a:cxnLst>
              <a:rect l="0" t="0" r="r" b="b"/>
              <a:pathLst>
                <a:path w="9" h="63">
                  <a:moveTo>
                    <a:pt x="7" y="0"/>
                  </a:moveTo>
                  <a:lnTo>
                    <a:pt x="9" y="55"/>
                  </a:lnTo>
                  <a:lnTo>
                    <a:pt x="1" y="63"/>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7" name="Freeform 1546"/>
            <p:cNvSpPr>
              <a:spLocks/>
            </p:cNvSpPr>
            <p:nvPr/>
          </p:nvSpPr>
          <p:spPr bwMode="auto">
            <a:xfrm>
              <a:off x="12796029" y="-1671240"/>
              <a:ext cx="46038" cy="104775"/>
            </a:xfrm>
            <a:custGeom>
              <a:avLst/>
              <a:gdLst>
                <a:gd name="T0" fmla="*/ 28 w 29"/>
                <a:gd name="T1" fmla="*/ 11 h 66"/>
                <a:gd name="T2" fmla="*/ 29 w 29"/>
                <a:gd name="T3" fmla="*/ 66 h 66"/>
                <a:gd name="T4" fmla="*/ 2 w 29"/>
                <a:gd name="T5" fmla="*/ 55 h 66"/>
                <a:gd name="T6" fmla="*/ 0 w 29"/>
                <a:gd name="T7" fmla="*/ 0 h 66"/>
                <a:gd name="T8" fmla="*/ 28 w 29"/>
                <a:gd name="T9" fmla="*/ 11 h 66"/>
              </a:gdLst>
              <a:ahLst/>
              <a:cxnLst>
                <a:cxn ang="0">
                  <a:pos x="T0" y="T1"/>
                </a:cxn>
                <a:cxn ang="0">
                  <a:pos x="T2" y="T3"/>
                </a:cxn>
                <a:cxn ang="0">
                  <a:pos x="T4" y="T5"/>
                </a:cxn>
                <a:cxn ang="0">
                  <a:pos x="T6" y="T7"/>
                </a:cxn>
                <a:cxn ang="0">
                  <a:pos x="T8" y="T9"/>
                </a:cxn>
              </a:cxnLst>
              <a:rect l="0" t="0" r="r" b="b"/>
              <a:pathLst>
                <a:path w="29" h="66">
                  <a:moveTo>
                    <a:pt x="28" y="11"/>
                  </a:moveTo>
                  <a:lnTo>
                    <a:pt x="29" y="66"/>
                  </a:lnTo>
                  <a:lnTo>
                    <a:pt x="2" y="55"/>
                  </a:lnTo>
                  <a:lnTo>
                    <a:pt x="0" y="0"/>
                  </a:lnTo>
                  <a:lnTo>
                    <a:pt x="28"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8" name="Freeform 1547"/>
            <p:cNvSpPr>
              <a:spLocks/>
            </p:cNvSpPr>
            <p:nvPr/>
          </p:nvSpPr>
          <p:spPr bwMode="auto">
            <a:xfrm>
              <a:off x="14388291" y="-1710928"/>
              <a:ext cx="6350" cy="100013"/>
            </a:xfrm>
            <a:custGeom>
              <a:avLst/>
              <a:gdLst>
                <a:gd name="T0" fmla="*/ 3 w 4"/>
                <a:gd name="T1" fmla="*/ 8 h 63"/>
                <a:gd name="T2" fmla="*/ 4 w 4"/>
                <a:gd name="T3" fmla="*/ 63 h 63"/>
                <a:gd name="T4" fmla="*/ 2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9" name="Freeform 1548"/>
            <p:cNvSpPr>
              <a:spLocks/>
            </p:cNvSpPr>
            <p:nvPr/>
          </p:nvSpPr>
          <p:spPr bwMode="auto">
            <a:xfrm>
              <a:off x="10619566" y="-158075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0" name="Freeform 1549"/>
            <p:cNvSpPr>
              <a:spLocks/>
            </p:cNvSpPr>
            <p:nvPr/>
          </p:nvSpPr>
          <p:spPr bwMode="auto">
            <a:xfrm>
              <a:off x="10617979" y="-15807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1" name="Freeform 1550"/>
            <p:cNvSpPr>
              <a:spLocks/>
            </p:cNvSpPr>
            <p:nvPr/>
          </p:nvSpPr>
          <p:spPr bwMode="auto">
            <a:xfrm>
              <a:off x="10614804" y="-1582340"/>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8"/>
                    <a:pt x="2" y="68"/>
                  </a:cubicBezTo>
                  <a:cubicBezTo>
                    <a:pt x="0" y="0"/>
                    <a:pt x="0" y="0"/>
                    <a:pt x="0" y="0"/>
                  </a:cubicBezTo>
                  <a:cubicBezTo>
                    <a:pt x="0" y="1"/>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2" name="Freeform 1551"/>
            <p:cNvSpPr>
              <a:spLocks/>
            </p:cNvSpPr>
            <p:nvPr/>
          </p:nvSpPr>
          <p:spPr bwMode="auto">
            <a:xfrm>
              <a:off x="10610041" y="-1582340"/>
              <a:ext cx="7938"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5" y="67"/>
                    <a:pt x="3" y="67"/>
                    <a:pt x="2" y="67"/>
                  </a:cubicBezTo>
                  <a:cubicBezTo>
                    <a:pt x="0" y="0"/>
                    <a:pt x="0" y="0"/>
                    <a:pt x="0" y="0"/>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3" name="Freeform 1552"/>
            <p:cNvSpPr>
              <a:spLocks/>
            </p:cNvSpPr>
            <p:nvPr/>
          </p:nvSpPr>
          <p:spPr bwMode="auto">
            <a:xfrm>
              <a:off x="10597341" y="-1583928"/>
              <a:ext cx="15875" cy="88900"/>
            </a:xfrm>
            <a:custGeom>
              <a:avLst/>
              <a:gdLst>
                <a:gd name="T0" fmla="*/ 10 w 12"/>
                <a:gd name="T1" fmla="*/ 1 h 68"/>
                <a:gd name="T2" fmla="*/ 12 w 12"/>
                <a:gd name="T3" fmla="*/ 68 h 68"/>
                <a:gd name="T4" fmla="*/ 2 w 12"/>
                <a:gd name="T5" fmla="*/ 67 h 68"/>
                <a:gd name="T6" fmla="*/ 0 w 12"/>
                <a:gd name="T7" fmla="*/ 0 h 68"/>
                <a:gd name="T8" fmla="*/ 10 w 12"/>
                <a:gd name="T9" fmla="*/ 1 h 68"/>
              </a:gdLst>
              <a:ahLst/>
              <a:cxnLst>
                <a:cxn ang="0">
                  <a:pos x="T0" y="T1"/>
                </a:cxn>
                <a:cxn ang="0">
                  <a:pos x="T2" y="T3"/>
                </a:cxn>
                <a:cxn ang="0">
                  <a:pos x="T4" y="T5"/>
                </a:cxn>
                <a:cxn ang="0">
                  <a:pos x="T6" y="T7"/>
                </a:cxn>
                <a:cxn ang="0">
                  <a:pos x="T8" y="T9"/>
                </a:cxn>
              </a:cxnLst>
              <a:rect l="0" t="0" r="r" b="b"/>
              <a:pathLst>
                <a:path w="12" h="68">
                  <a:moveTo>
                    <a:pt x="10" y="1"/>
                  </a:moveTo>
                  <a:cubicBezTo>
                    <a:pt x="12" y="68"/>
                    <a:pt x="12" y="68"/>
                    <a:pt x="12" y="68"/>
                  </a:cubicBezTo>
                  <a:cubicBezTo>
                    <a:pt x="9" y="68"/>
                    <a:pt x="6" y="67"/>
                    <a:pt x="2" y="67"/>
                  </a:cubicBezTo>
                  <a:cubicBezTo>
                    <a:pt x="0" y="0"/>
                    <a:pt x="0" y="0"/>
                    <a:pt x="0" y="0"/>
                  </a:cubicBezTo>
                  <a:cubicBezTo>
                    <a:pt x="4" y="0"/>
                    <a:pt x="7" y="0"/>
                    <a:pt x="1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4" name="Freeform 1553"/>
            <p:cNvSpPr>
              <a:spLocks/>
            </p:cNvSpPr>
            <p:nvPr/>
          </p:nvSpPr>
          <p:spPr bwMode="auto">
            <a:xfrm>
              <a:off x="10537016" y="-1588690"/>
              <a:ext cx="63500" cy="92075"/>
            </a:xfrm>
            <a:custGeom>
              <a:avLst/>
              <a:gdLst>
                <a:gd name="T0" fmla="*/ 49 w 51"/>
                <a:gd name="T1" fmla="*/ 3 h 70"/>
                <a:gd name="T2" fmla="*/ 51 w 51"/>
                <a:gd name="T3" fmla="*/ 70 h 70"/>
                <a:gd name="T4" fmla="*/ 10 w 51"/>
                <a:gd name="T5" fmla="*/ 67 h 70"/>
                <a:gd name="T6" fmla="*/ 2 w 51"/>
                <a:gd name="T7" fmla="*/ 67 h 70"/>
                <a:gd name="T8" fmla="*/ 0 w 51"/>
                <a:gd name="T9" fmla="*/ 0 h 70"/>
                <a:gd name="T10" fmla="*/ 8 w 51"/>
                <a:gd name="T11" fmla="*/ 0 h 70"/>
                <a:gd name="T12" fmla="*/ 49 w 51"/>
                <a:gd name="T13" fmla="*/ 3 h 70"/>
              </a:gdLst>
              <a:ahLst/>
              <a:cxnLst>
                <a:cxn ang="0">
                  <a:pos x="T0" y="T1"/>
                </a:cxn>
                <a:cxn ang="0">
                  <a:pos x="T2" y="T3"/>
                </a:cxn>
                <a:cxn ang="0">
                  <a:pos x="T4" y="T5"/>
                </a:cxn>
                <a:cxn ang="0">
                  <a:pos x="T6" y="T7"/>
                </a:cxn>
                <a:cxn ang="0">
                  <a:pos x="T8" y="T9"/>
                </a:cxn>
                <a:cxn ang="0">
                  <a:pos x="T10" y="T11"/>
                </a:cxn>
                <a:cxn ang="0">
                  <a:pos x="T12" y="T13"/>
                </a:cxn>
              </a:cxnLst>
              <a:rect l="0" t="0" r="r" b="b"/>
              <a:pathLst>
                <a:path w="51" h="70">
                  <a:moveTo>
                    <a:pt x="49" y="3"/>
                  </a:moveTo>
                  <a:cubicBezTo>
                    <a:pt x="51" y="70"/>
                    <a:pt x="51" y="70"/>
                    <a:pt x="51" y="70"/>
                  </a:cubicBezTo>
                  <a:cubicBezTo>
                    <a:pt x="40" y="69"/>
                    <a:pt x="26" y="68"/>
                    <a:pt x="10" y="67"/>
                  </a:cubicBezTo>
                  <a:cubicBezTo>
                    <a:pt x="7" y="67"/>
                    <a:pt x="4" y="67"/>
                    <a:pt x="2" y="67"/>
                  </a:cubicBezTo>
                  <a:cubicBezTo>
                    <a:pt x="0" y="0"/>
                    <a:pt x="0" y="0"/>
                    <a:pt x="0" y="0"/>
                  </a:cubicBezTo>
                  <a:cubicBezTo>
                    <a:pt x="2" y="0"/>
                    <a:pt x="5" y="0"/>
                    <a:pt x="8" y="0"/>
                  </a:cubicBezTo>
                  <a:cubicBezTo>
                    <a:pt x="24" y="1"/>
                    <a:pt x="38" y="2"/>
                    <a:pt x="49"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5" name="Freeform 1554"/>
            <p:cNvSpPr>
              <a:spLocks/>
            </p:cNvSpPr>
            <p:nvPr/>
          </p:nvSpPr>
          <p:spPr bwMode="auto">
            <a:xfrm>
              <a:off x="10517966" y="-1588690"/>
              <a:ext cx="20638" cy="88900"/>
            </a:xfrm>
            <a:custGeom>
              <a:avLst/>
              <a:gdLst>
                <a:gd name="T0" fmla="*/ 15 w 17"/>
                <a:gd name="T1" fmla="*/ 1 h 68"/>
                <a:gd name="T2" fmla="*/ 17 w 17"/>
                <a:gd name="T3" fmla="*/ 68 h 68"/>
                <a:gd name="T4" fmla="*/ 2 w 17"/>
                <a:gd name="T5" fmla="*/ 67 h 68"/>
                <a:gd name="T6" fmla="*/ 0 w 17"/>
                <a:gd name="T7" fmla="*/ 0 h 68"/>
                <a:gd name="T8" fmla="*/ 15 w 17"/>
                <a:gd name="T9" fmla="*/ 1 h 68"/>
              </a:gdLst>
              <a:ahLst/>
              <a:cxnLst>
                <a:cxn ang="0">
                  <a:pos x="T0" y="T1"/>
                </a:cxn>
                <a:cxn ang="0">
                  <a:pos x="T2" y="T3"/>
                </a:cxn>
                <a:cxn ang="0">
                  <a:pos x="T4" y="T5"/>
                </a:cxn>
                <a:cxn ang="0">
                  <a:pos x="T6" y="T7"/>
                </a:cxn>
                <a:cxn ang="0">
                  <a:pos x="T8" y="T9"/>
                </a:cxn>
              </a:cxnLst>
              <a:rect l="0" t="0" r="r" b="b"/>
              <a:pathLst>
                <a:path w="17" h="68">
                  <a:moveTo>
                    <a:pt x="15" y="1"/>
                  </a:moveTo>
                  <a:cubicBezTo>
                    <a:pt x="17" y="68"/>
                    <a:pt x="17" y="68"/>
                    <a:pt x="17" y="68"/>
                  </a:cubicBezTo>
                  <a:cubicBezTo>
                    <a:pt x="10" y="68"/>
                    <a:pt x="5" y="68"/>
                    <a:pt x="2" y="67"/>
                  </a:cubicBezTo>
                  <a:cubicBezTo>
                    <a:pt x="0" y="0"/>
                    <a:pt x="0" y="0"/>
                    <a:pt x="0" y="0"/>
                  </a:cubicBezTo>
                  <a:cubicBezTo>
                    <a:pt x="3" y="1"/>
                    <a:pt x="8" y="0"/>
                    <a:pt x="1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6" name="Freeform 1555"/>
            <p:cNvSpPr>
              <a:spLocks/>
            </p:cNvSpPr>
            <p:nvPr/>
          </p:nvSpPr>
          <p:spPr bwMode="auto">
            <a:xfrm>
              <a:off x="10516379" y="-158869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7" name="Freeform 1556"/>
            <p:cNvSpPr>
              <a:spLocks/>
            </p:cNvSpPr>
            <p:nvPr/>
          </p:nvSpPr>
          <p:spPr bwMode="auto">
            <a:xfrm>
              <a:off x="10514791" y="-158869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8" name="Freeform 1557"/>
            <p:cNvSpPr>
              <a:spLocks/>
            </p:cNvSpPr>
            <p:nvPr/>
          </p:nvSpPr>
          <p:spPr bwMode="auto">
            <a:xfrm>
              <a:off x="10514791" y="-158869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9" name="Freeform 1558"/>
            <p:cNvSpPr>
              <a:spLocks/>
            </p:cNvSpPr>
            <p:nvPr/>
          </p:nvSpPr>
          <p:spPr bwMode="auto">
            <a:xfrm>
              <a:off x="10514791" y="-1588690"/>
              <a:ext cx="3175"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0" name="Freeform 1559"/>
            <p:cNvSpPr>
              <a:spLocks/>
            </p:cNvSpPr>
            <p:nvPr/>
          </p:nvSpPr>
          <p:spPr bwMode="auto">
            <a:xfrm>
              <a:off x="10513204" y="-158869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1" name="Freeform 1560"/>
            <p:cNvSpPr>
              <a:spLocks/>
            </p:cNvSpPr>
            <p:nvPr/>
          </p:nvSpPr>
          <p:spPr bwMode="auto">
            <a:xfrm>
              <a:off x="10513204" y="-158869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2" name="Freeform 1561"/>
            <p:cNvSpPr>
              <a:spLocks/>
            </p:cNvSpPr>
            <p:nvPr/>
          </p:nvSpPr>
          <p:spPr bwMode="auto">
            <a:xfrm>
              <a:off x="12840479" y="-1653778"/>
              <a:ext cx="17463" cy="98425"/>
            </a:xfrm>
            <a:custGeom>
              <a:avLst/>
              <a:gdLst>
                <a:gd name="T0" fmla="*/ 9 w 11"/>
                <a:gd name="T1" fmla="*/ 7 h 62"/>
                <a:gd name="T2" fmla="*/ 11 w 11"/>
                <a:gd name="T3" fmla="*/ 62 h 62"/>
                <a:gd name="T4" fmla="*/ 1 w 11"/>
                <a:gd name="T5" fmla="*/ 55 h 62"/>
                <a:gd name="T6" fmla="*/ 0 w 11"/>
                <a:gd name="T7" fmla="*/ 0 h 62"/>
                <a:gd name="T8" fmla="*/ 9 w 11"/>
                <a:gd name="T9" fmla="*/ 7 h 62"/>
              </a:gdLst>
              <a:ahLst/>
              <a:cxnLst>
                <a:cxn ang="0">
                  <a:pos x="T0" y="T1"/>
                </a:cxn>
                <a:cxn ang="0">
                  <a:pos x="T2" y="T3"/>
                </a:cxn>
                <a:cxn ang="0">
                  <a:pos x="T4" y="T5"/>
                </a:cxn>
                <a:cxn ang="0">
                  <a:pos x="T6" y="T7"/>
                </a:cxn>
                <a:cxn ang="0">
                  <a:pos x="T8" y="T9"/>
                </a:cxn>
              </a:cxnLst>
              <a:rect l="0" t="0" r="r" b="b"/>
              <a:pathLst>
                <a:path w="11" h="62">
                  <a:moveTo>
                    <a:pt x="9" y="7"/>
                  </a:moveTo>
                  <a:lnTo>
                    <a:pt x="11" y="62"/>
                  </a:lnTo>
                  <a:lnTo>
                    <a:pt x="1" y="55"/>
                  </a:lnTo>
                  <a:lnTo>
                    <a:pt x="0" y="0"/>
                  </a:lnTo>
                  <a:lnTo>
                    <a:pt x="9"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3" name="Freeform 1562"/>
            <p:cNvSpPr>
              <a:spLocks/>
            </p:cNvSpPr>
            <p:nvPr/>
          </p:nvSpPr>
          <p:spPr bwMode="auto">
            <a:xfrm>
              <a:off x="14323204" y="-1701403"/>
              <a:ext cx="23813" cy="101600"/>
            </a:xfrm>
            <a:custGeom>
              <a:avLst/>
              <a:gdLst>
                <a:gd name="T0" fmla="*/ 13 w 15"/>
                <a:gd name="T1" fmla="*/ 0 h 64"/>
                <a:gd name="T2" fmla="*/ 15 w 15"/>
                <a:gd name="T3" fmla="*/ 55 h 64"/>
                <a:gd name="T4" fmla="*/ 1 w 15"/>
                <a:gd name="T5" fmla="*/ 64 h 64"/>
                <a:gd name="T6" fmla="*/ 0 w 15"/>
                <a:gd name="T7" fmla="*/ 9 h 64"/>
                <a:gd name="T8" fmla="*/ 13 w 15"/>
                <a:gd name="T9" fmla="*/ 0 h 64"/>
              </a:gdLst>
              <a:ahLst/>
              <a:cxnLst>
                <a:cxn ang="0">
                  <a:pos x="T0" y="T1"/>
                </a:cxn>
                <a:cxn ang="0">
                  <a:pos x="T2" y="T3"/>
                </a:cxn>
                <a:cxn ang="0">
                  <a:pos x="T4" y="T5"/>
                </a:cxn>
                <a:cxn ang="0">
                  <a:pos x="T6" y="T7"/>
                </a:cxn>
                <a:cxn ang="0">
                  <a:pos x="T8" y="T9"/>
                </a:cxn>
              </a:cxnLst>
              <a:rect l="0" t="0" r="r" b="b"/>
              <a:pathLst>
                <a:path w="15" h="64">
                  <a:moveTo>
                    <a:pt x="13" y="0"/>
                  </a:moveTo>
                  <a:lnTo>
                    <a:pt x="15" y="55"/>
                  </a:lnTo>
                  <a:lnTo>
                    <a:pt x="1" y="64"/>
                  </a:lnTo>
                  <a:lnTo>
                    <a:pt x="0" y="9"/>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4" name="Freeform 1563"/>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5" name="Freeform 1564"/>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6" name="Freeform 1565"/>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7" name="Freeform 1566"/>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8" name="Freeform 1567"/>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9" name="Freeform 1568"/>
            <p:cNvSpPr>
              <a:spLocks/>
            </p:cNvSpPr>
            <p:nvPr/>
          </p:nvSpPr>
          <p:spPr bwMode="auto">
            <a:xfrm>
              <a:off x="10883091" y="-1591865"/>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1" y="67"/>
                    <a:pt x="1"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0" name="Freeform 1569"/>
            <p:cNvSpPr>
              <a:spLocks/>
            </p:cNvSpPr>
            <p:nvPr/>
          </p:nvSpPr>
          <p:spPr bwMode="auto">
            <a:xfrm>
              <a:off x="10881504" y="-1591865"/>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1" name="Freeform 1570"/>
            <p:cNvSpPr>
              <a:spLocks/>
            </p:cNvSpPr>
            <p:nvPr/>
          </p:nvSpPr>
          <p:spPr bwMode="auto">
            <a:xfrm>
              <a:off x="10881504"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2" name="Freeform 1571"/>
            <p:cNvSpPr>
              <a:spLocks/>
            </p:cNvSpPr>
            <p:nvPr/>
          </p:nvSpPr>
          <p:spPr bwMode="auto">
            <a:xfrm>
              <a:off x="10881504"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3" name="Freeform 1572"/>
            <p:cNvSpPr>
              <a:spLocks/>
            </p:cNvSpPr>
            <p:nvPr/>
          </p:nvSpPr>
          <p:spPr bwMode="auto">
            <a:xfrm>
              <a:off x="10881504"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4" name="Freeform 1573"/>
            <p:cNvSpPr>
              <a:spLocks/>
            </p:cNvSpPr>
            <p:nvPr/>
          </p:nvSpPr>
          <p:spPr bwMode="auto">
            <a:xfrm>
              <a:off x="10879916" y="-15918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5" name="Freeform 1574"/>
            <p:cNvSpPr>
              <a:spLocks/>
            </p:cNvSpPr>
            <p:nvPr/>
          </p:nvSpPr>
          <p:spPr bwMode="auto">
            <a:xfrm>
              <a:off x="10852929" y="-1591865"/>
              <a:ext cx="30163" cy="100013"/>
            </a:xfrm>
            <a:custGeom>
              <a:avLst/>
              <a:gdLst>
                <a:gd name="T0" fmla="*/ 22 w 24"/>
                <a:gd name="T1" fmla="*/ 0 h 77"/>
                <a:gd name="T2" fmla="*/ 24 w 24"/>
                <a:gd name="T3" fmla="*/ 67 h 77"/>
                <a:gd name="T4" fmla="*/ 2 w 24"/>
                <a:gd name="T5" fmla="*/ 77 h 77"/>
                <a:gd name="T6" fmla="*/ 0 w 24"/>
                <a:gd name="T7" fmla="*/ 10 h 77"/>
                <a:gd name="T8" fmla="*/ 22 w 24"/>
                <a:gd name="T9" fmla="*/ 0 h 77"/>
              </a:gdLst>
              <a:ahLst/>
              <a:cxnLst>
                <a:cxn ang="0">
                  <a:pos x="T0" y="T1"/>
                </a:cxn>
                <a:cxn ang="0">
                  <a:pos x="T2" y="T3"/>
                </a:cxn>
                <a:cxn ang="0">
                  <a:pos x="T4" y="T5"/>
                </a:cxn>
                <a:cxn ang="0">
                  <a:pos x="T6" y="T7"/>
                </a:cxn>
                <a:cxn ang="0">
                  <a:pos x="T8" y="T9"/>
                </a:cxn>
              </a:cxnLst>
              <a:rect l="0" t="0" r="r" b="b"/>
              <a:pathLst>
                <a:path w="24" h="77">
                  <a:moveTo>
                    <a:pt x="22" y="0"/>
                  </a:moveTo>
                  <a:cubicBezTo>
                    <a:pt x="24" y="67"/>
                    <a:pt x="24" y="67"/>
                    <a:pt x="24" y="67"/>
                  </a:cubicBezTo>
                  <a:cubicBezTo>
                    <a:pt x="21" y="68"/>
                    <a:pt x="13" y="73"/>
                    <a:pt x="2" y="77"/>
                  </a:cubicBezTo>
                  <a:cubicBezTo>
                    <a:pt x="0" y="10"/>
                    <a:pt x="0" y="10"/>
                    <a:pt x="0" y="10"/>
                  </a:cubicBezTo>
                  <a:cubicBezTo>
                    <a:pt x="11" y="6"/>
                    <a:pt x="19" y="1"/>
                    <a:pt x="2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6" name="Freeform 1575"/>
            <p:cNvSpPr>
              <a:spLocks/>
            </p:cNvSpPr>
            <p:nvPr/>
          </p:nvSpPr>
          <p:spPr bwMode="auto">
            <a:xfrm>
              <a:off x="10879916" y="-1580753"/>
              <a:ext cx="3175" cy="95250"/>
            </a:xfrm>
            <a:custGeom>
              <a:avLst/>
              <a:gdLst>
                <a:gd name="T0" fmla="*/ 1 w 3"/>
                <a:gd name="T1" fmla="*/ 6 h 73"/>
                <a:gd name="T2" fmla="*/ 3 w 3"/>
                <a:gd name="T3" fmla="*/ 73 h 73"/>
                <a:gd name="T4" fmla="*/ 3 w 3"/>
                <a:gd name="T5" fmla="*/ 73 h 73"/>
                <a:gd name="T6" fmla="*/ 2 w 3"/>
                <a:gd name="T7" fmla="*/ 67 h 73"/>
                <a:gd name="T8" fmla="*/ 0 w 3"/>
                <a:gd name="T9" fmla="*/ 0 h 73"/>
                <a:gd name="T10" fmla="*/ 1 w 3"/>
                <a:gd name="T11" fmla="*/ 6 h 73"/>
                <a:gd name="T12" fmla="*/ 1 w 3"/>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3" h="73">
                  <a:moveTo>
                    <a:pt x="1" y="6"/>
                  </a:moveTo>
                  <a:cubicBezTo>
                    <a:pt x="3" y="73"/>
                    <a:pt x="3" y="73"/>
                    <a:pt x="3" y="73"/>
                  </a:cubicBezTo>
                  <a:cubicBezTo>
                    <a:pt x="3" y="73"/>
                    <a:pt x="3" y="73"/>
                    <a:pt x="3" y="73"/>
                  </a:cubicBezTo>
                  <a:cubicBezTo>
                    <a:pt x="3" y="71"/>
                    <a:pt x="2" y="70"/>
                    <a:pt x="2" y="67"/>
                  </a:cubicBezTo>
                  <a:cubicBezTo>
                    <a:pt x="0" y="0"/>
                    <a:pt x="0" y="0"/>
                    <a:pt x="0" y="0"/>
                  </a:cubicBezTo>
                  <a:cubicBezTo>
                    <a:pt x="0" y="2"/>
                    <a:pt x="1" y="4"/>
                    <a:pt x="1" y="6"/>
                  </a:cubicBezTo>
                  <a:cubicBezTo>
                    <a:pt x="1" y="6"/>
                    <a:pt x="1" y="6"/>
                    <a:pt x="1"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7" name="Freeform 1576"/>
            <p:cNvSpPr>
              <a:spLocks/>
            </p:cNvSpPr>
            <p:nvPr/>
          </p:nvSpPr>
          <p:spPr bwMode="auto">
            <a:xfrm>
              <a:off x="10619566" y="-1580753"/>
              <a:ext cx="23813" cy="103188"/>
            </a:xfrm>
            <a:custGeom>
              <a:avLst/>
              <a:gdLst>
                <a:gd name="T0" fmla="*/ 18 w 20"/>
                <a:gd name="T1" fmla="*/ 13 h 80"/>
                <a:gd name="T2" fmla="*/ 20 w 20"/>
                <a:gd name="T3" fmla="*/ 80 h 80"/>
                <a:gd name="T4" fmla="*/ 2 w 20"/>
                <a:gd name="T5" fmla="*/ 67 h 80"/>
                <a:gd name="T6" fmla="*/ 0 w 20"/>
                <a:gd name="T7" fmla="*/ 0 h 80"/>
                <a:gd name="T8" fmla="*/ 18 w 20"/>
                <a:gd name="T9" fmla="*/ 13 h 80"/>
              </a:gdLst>
              <a:ahLst/>
              <a:cxnLst>
                <a:cxn ang="0">
                  <a:pos x="T0" y="T1"/>
                </a:cxn>
                <a:cxn ang="0">
                  <a:pos x="T2" y="T3"/>
                </a:cxn>
                <a:cxn ang="0">
                  <a:pos x="T4" y="T5"/>
                </a:cxn>
                <a:cxn ang="0">
                  <a:pos x="T6" y="T7"/>
                </a:cxn>
                <a:cxn ang="0">
                  <a:pos x="T8" y="T9"/>
                </a:cxn>
              </a:cxnLst>
              <a:rect l="0" t="0" r="r" b="b"/>
              <a:pathLst>
                <a:path w="20" h="80">
                  <a:moveTo>
                    <a:pt x="18" y="13"/>
                  </a:moveTo>
                  <a:cubicBezTo>
                    <a:pt x="20" y="80"/>
                    <a:pt x="20" y="80"/>
                    <a:pt x="20" y="80"/>
                  </a:cubicBezTo>
                  <a:cubicBezTo>
                    <a:pt x="19" y="76"/>
                    <a:pt x="3" y="68"/>
                    <a:pt x="2" y="67"/>
                  </a:cubicBezTo>
                  <a:cubicBezTo>
                    <a:pt x="0" y="0"/>
                    <a:pt x="0" y="0"/>
                    <a:pt x="0" y="0"/>
                  </a:cubicBezTo>
                  <a:cubicBezTo>
                    <a:pt x="1" y="1"/>
                    <a:pt x="17" y="9"/>
                    <a:pt x="18" y="1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8" name="Freeform 1577"/>
            <p:cNvSpPr>
              <a:spLocks/>
            </p:cNvSpPr>
            <p:nvPr/>
          </p:nvSpPr>
          <p:spPr bwMode="auto">
            <a:xfrm>
              <a:off x="12854766" y="-1642665"/>
              <a:ext cx="28575" cy="98425"/>
            </a:xfrm>
            <a:custGeom>
              <a:avLst/>
              <a:gdLst>
                <a:gd name="T0" fmla="*/ 16 w 18"/>
                <a:gd name="T1" fmla="*/ 7 h 62"/>
                <a:gd name="T2" fmla="*/ 18 w 18"/>
                <a:gd name="T3" fmla="*/ 62 h 62"/>
                <a:gd name="T4" fmla="*/ 2 w 18"/>
                <a:gd name="T5" fmla="*/ 55 h 62"/>
                <a:gd name="T6" fmla="*/ 0 w 18"/>
                <a:gd name="T7" fmla="*/ 0 h 62"/>
                <a:gd name="T8" fmla="*/ 16 w 18"/>
                <a:gd name="T9" fmla="*/ 7 h 62"/>
              </a:gdLst>
              <a:ahLst/>
              <a:cxnLst>
                <a:cxn ang="0">
                  <a:pos x="T0" y="T1"/>
                </a:cxn>
                <a:cxn ang="0">
                  <a:pos x="T2" y="T3"/>
                </a:cxn>
                <a:cxn ang="0">
                  <a:pos x="T4" y="T5"/>
                </a:cxn>
                <a:cxn ang="0">
                  <a:pos x="T6" y="T7"/>
                </a:cxn>
                <a:cxn ang="0">
                  <a:pos x="T8" y="T9"/>
                </a:cxn>
              </a:cxnLst>
              <a:rect l="0" t="0" r="r" b="b"/>
              <a:pathLst>
                <a:path w="18" h="62">
                  <a:moveTo>
                    <a:pt x="16" y="7"/>
                  </a:moveTo>
                  <a:lnTo>
                    <a:pt x="18" y="62"/>
                  </a:lnTo>
                  <a:lnTo>
                    <a:pt x="2" y="55"/>
                  </a:lnTo>
                  <a:lnTo>
                    <a:pt x="0" y="0"/>
                  </a:lnTo>
                  <a:lnTo>
                    <a:pt x="16"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9" name="Freeform 1578"/>
            <p:cNvSpPr>
              <a:spLocks/>
            </p:cNvSpPr>
            <p:nvPr/>
          </p:nvSpPr>
          <p:spPr bwMode="auto">
            <a:xfrm>
              <a:off x="12183254" y="-1625203"/>
              <a:ext cx="11113" cy="103188"/>
            </a:xfrm>
            <a:custGeom>
              <a:avLst/>
              <a:gdLst>
                <a:gd name="T0" fmla="*/ 6 w 7"/>
                <a:gd name="T1" fmla="*/ 9 h 65"/>
                <a:gd name="T2" fmla="*/ 7 w 7"/>
                <a:gd name="T3" fmla="*/ 65 h 65"/>
                <a:gd name="T4" fmla="*/ 1 w 7"/>
                <a:gd name="T5" fmla="*/ 55 h 65"/>
                <a:gd name="T6" fmla="*/ 0 w 7"/>
                <a:gd name="T7" fmla="*/ 0 h 65"/>
                <a:gd name="T8" fmla="*/ 6 w 7"/>
                <a:gd name="T9" fmla="*/ 9 h 65"/>
              </a:gdLst>
              <a:ahLst/>
              <a:cxnLst>
                <a:cxn ang="0">
                  <a:pos x="T0" y="T1"/>
                </a:cxn>
                <a:cxn ang="0">
                  <a:pos x="T2" y="T3"/>
                </a:cxn>
                <a:cxn ang="0">
                  <a:pos x="T4" y="T5"/>
                </a:cxn>
                <a:cxn ang="0">
                  <a:pos x="T6" y="T7"/>
                </a:cxn>
                <a:cxn ang="0">
                  <a:pos x="T8" y="T9"/>
                </a:cxn>
              </a:cxnLst>
              <a:rect l="0" t="0" r="r" b="b"/>
              <a:pathLst>
                <a:path w="7" h="65">
                  <a:moveTo>
                    <a:pt x="6" y="9"/>
                  </a:moveTo>
                  <a:lnTo>
                    <a:pt x="7" y="65"/>
                  </a:lnTo>
                  <a:lnTo>
                    <a:pt x="1" y="55"/>
                  </a:lnTo>
                  <a:lnTo>
                    <a:pt x="0" y="0"/>
                  </a:lnTo>
                  <a:lnTo>
                    <a:pt x="6"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0" name="Freeform 1579"/>
            <p:cNvSpPr>
              <a:spLocks/>
            </p:cNvSpPr>
            <p:nvPr/>
          </p:nvSpPr>
          <p:spPr bwMode="auto">
            <a:xfrm>
              <a:off x="12880166" y="-1631553"/>
              <a:ext cx="28575" cy="90488"/>
            </a:xfrm>
            <a:custGeom>
              <a:avLst/>
              <a:gdLst>
                <a:gd name="T0" fmla="*/ 17 w 18"/>
                <a:gd name="T1" fmla="*/ 2 h 57"/>
                <a:gd name="T2" fmla="*/ 18 w 18"/>
                <a:gd name="T3" fmla="*/ 57 h 57"/>
                <a:gd name="T4" fmla="*/ 2 w 18"/>
                <a:gd name="T5" fmla="*/ 55 h 57"/>
                <a:gd name="T6" fmla="*/ 0 w 18"/>
                <a:gd name="T7" fmla="*/ 0 h 57"/>
                <a:gd name="T8" fmla="*/ 17 w 18"/>
                <a:gd name="T9" fmla="*/ 2 h 57"/>
              </a:gdLst>
              <a:ahLst/>
              <a:cxnLst>
                <a:cxn ang="0">
                  <a:pos x="T0" y="T1"/>
                </a:cxn>
                <a:cxn ang="0">
                  <a:pos x="T2" y="T3"/>
                </a:cxn>
                <a:cxn ang="0">
                  <a:pos x="T4" y="T5"/>
                </a:cxn>
                <a:cxn ang="0">
                  <a:pos x="T6" y="T7"/>
                </a:cxn>
                <a:cxn ang="0">
                  <a:pos x="T8" y="T9"/>
                </a:cxn>
              </a:cxnLst>
              <a:rect l="0" t="0" r="r" b="b"/>
              <a:pathLst>
                <a:path w="18" h="57">
                  <a:moveTo>
                    <a:pt x="17" y="2"/>
                  </a:moveTo>
                  <a:lnTo>
                    <a:pt x="18" y="57"/>
                  </a:lnTo>
                  <a:lnTo>
                    <a:pt x="2" y="55"/>
                  </a:lnTo>
                  <a:lnTo>
                    <a:pt x="0" y="0"/>
                  </a:lnTo>
                  <a:lnTo>
                    <a:pt x="17"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1" name="Freeform 1580"/>
            <p:cNvSpPr>
              <a:spLocks/>
            </p:cNvSpPr>
            <p:nvPr/>
          </p:nvSpPr>
          <p:spPr bwMode="auto">
            <a:xfrm>
              <a:off x="10813241" y="-1579165"/>
              <a:ext cx="41275" cy="106363"/>
            </a:xfrm>
            <a:custGeom>
              <a:avLst/>
              <a:gdLst>
                <a:gd name="T0" fmla="*/ 32 w 34"/>
                <a:gd name="T1" fmla="*/ 0 h 81"/>
                <a:gd name="T2" fmla="*/ 34 w 34"/>
                <a:gd name="T3" fmla="*/ 67 h 81"/>
                <a:gd name="T4" fmla="*/ 2 w 34"/>
                <a:gd name="T5" fmla="*/ 81 h 81"/>
                <a:gd name="T6" fmla="*/ 0 w 34"/>
                <a:gd name="T7" fmla="*/ 13 h 81"/>
                <a:gd name="T8" fmla="*/ 32 w 34"/>
                <a:gd name="T9" fmla="*/ 0 h 81"/>
              </a:gdLst>
              <a:ahLst/>
              <a:cxnLst>
                <a:cxn ang="0">
                  <a:pos x="T0" y="T1"/>
                </a:cxn>
                <a:cxn ang="0">
                  <a:pos x="T2" y="T3"/>
                </a:cxn>
                <a:cxn ang="0">
                  <a:pos x="T4" y="T5"/>
                </a:cxn>
                <a:cxn ang="0">
                  <a:pos x="T6" y="T7"/>
                </a:cxn>
                <a:cxn ang="0">
                  <a:pos x="T8" y="T9"/>
                </a:cxn>
              </a:cxnLst>
              <a:rect l="0" t="0" r="r" b="b"/>
              <a:pathLst>
                <a:path w="34" h="81">
                  <a:moveTo>
                    <a:pt x="32" y="0"/>
                  </a:moveTo>
                  <a:cubicBezTo>
                    <a:pt x="34" y="67"/>
                    <a:pt x="34" y="67"/>
                    <a:pt x="34" y="67"/>
                  </a:cubicBezTo>
                  <a:cubicBezTo>
                    <a:pt x="16" y="74"/>
                    <a:pt x="3" y="80"/>
                    <a:pt x="2" y="81"/>
                  </a:cubicBezTo>
                  <a:cubicBezTo>
                    <a:pt x="0" y="13"/>
                    <a:pt x="0" y="13"/>
                    <a:pt x="0" y="13"/>
                  </a:cubicBezTo>
                  <a:cubicBezTo>
                    <a:pt x="1" y="13"/>
                    <a:pt x="14" y="7"/>
                    <a:pt x="3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2" name="Freeform 1581"/>
            <p:cNvSpPr>
              <a:spLocks/>
            </p:cNvSpPr>
            <p:nvPr/>
          </p:nvSpPr>
          <p:spPr bwMode="auto">
            <a:xfrm>
              <a:off x="14313679" y="-1687115"/>
              <a:ext cx="11113" cy="107950"/>
            </a:xfrm>
            <a:custGeom>
              <a:avLst/>
              <a:gdLst>
                <a:gd name="T0" fmla="*/ 6 w 7"/>
                <a:gd name="T1" fmla="*/ 0 h 68"/>
                <a:gd name="T2" fmla="*/ 7 w 7"/>
                <a:gd name="T3" fmla="*/ 55 h 68"/>
                <a:gd name="T4" fmla="*/ 2 w 7"/>
                <a:gd name="T5" fmla="*/ 68 h 68"/>
                <a:gd name="T6" fmla="*/ 0 w 7"/>
                <a:gd name="T7" fmla="*/ 13 h 68"/>
                <a:gd name="T8" fmla="*/ 6 w 7"/>
                <a:gd name="T9" fmla="*/ 0 h 68"/>
              </a:gdLst>
              <a:ahLst/>
              <a:cxnLst>
                <a:cxn ang="0">
                  <a:pos x="T0" y="T1"/>
                </a:cxn>
                <a:cxn ang="0">
                  <a:pos x="T2" y="T3"/>
                </a:cxn>
                <a:cxn ang="0">
                  <a:pos x="T4" y="T5"/>
                </a:cxn>
                <a:cxn ang="0">
                  <a:pos x="T6" y="T7"/>
                </a:cxn>
                <a:cxn ang="0">
                  <a:pos x="T8" y="T9"/>
                </a:cxn>
              </a:cxnLst>
              <a:rect l="0" t="0" r="r" b="b"/>
              <a:pathLst>
                <a:path w="7" h="68">
                  <a:moveTo>
                    <a:pt x="6" y="0"/>
                  </a:moveTo>
                  <a:lnTo>
                    <a:pt x="7" y="55"/>
                  </a:lnTo>
                  <a:lnTo>
                    <a:pt x="2" y="68"/>
                  </a:lnTo>
                  <a:lnTo>
                    <a:pt x="0" y="13"/>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3" name="Freeform 1582"/>
            <p:cNvSpPr>
              <a:spLocks/>
            </p:cNvSpPr>
            <p:nvPr/>
          </p:nvSpPr>
          <p:spPr bwMode="auto">
            <a:xfrm>
              <a:off x="11616516" y="-1588690"/>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2" y="1"/>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4" name="Freeform 1583"/>
            <p:cNvSpPr>
              <a:spLocks/>
            </p:cNvSpPr>
            <p:nvPr/>
          </p:nvSpPr>
          <p:spPr bwMode="auto">
            <a:xfrm>
              <a:off x="11606991" y="-1587103"/>
              <a:ext cx="11113" cy="88900"/>
            </a:xfrm>
            <a:custGeom>
              <a:avLst/>
              <a:gdLst>
                <a:gd name="T0" fmla="*/ 8 w 10"/>
                <a:gd name="T1" fmla="*/ 0 h 68"/>
                <a:gd name="T2" fmla="*/ 10 w 10"/>
                <a:gd name="T3" fmla="*/ 67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7"/>
                    <a:pt x="10" y="67"/>
                    <a:pt x="10" y="67"/>
                  </a:cubicBezTo>
                  <a:cubicBezTo>
                    <a:pt x="7" y="68"/>
                    <a:pt x="4" y="68"/>
                    <a:pt x="2" y="68"/>
                  </a:cubicBezTo>
                  <a:cubicBezTo>
                    <a:pt x="0" y="1"/>
                    <a:pt x="0" y="1"/>
                    <a:pt x="0" y="1"/>
                  </a:cubicBezTo>
                  <a:cubicBezTo>
                    <a:pt x="3" y="1"/>
                    <a:pt x="5" y="1"/>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5" name="Freeform 1584"/>
            <p:cNvSpPr>
              <a:spLocks/>
            </p:cNvSpPr>
            <p:nvPr/>
          </p:nvSpPr>
          <p:spPr bwMode="auto">
            <a:xfrm>
              <a:off x="11595879" y="-1585515"/>
              <a:ext cx="12700" cy="88900"/>
            </a:xfrm>
            <a:custGeom>
              <a:avLst/>
              <a:gdLst>
                <a:gd name="T0" fmla="*/ 8 w 10"/>
                <a:gd name="T1" fmla="*/ 0 h 68"/>
                <a:gd name="T2" fmla="*/ 10 w 10"/>
                <a:gd name="T3" fmla="*/ 67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7"/>
                    <a:pt x="10" y="67"/>
                    <a:pt x="10" y="67"/>
                  </a:cubicBezTo>
                  <a:cubicBezTo>
                    <a:pt x="7" y="68"/>
                    <a:pt x="5" y="68"/>
                    <a:pt x="2" y="68"/>
                  </a:cubicBezTo>
                  <a:cubicBezTo>
                    <a:pt x="0" y="1"/>
                    <a:pt x="0" y="1"/>
                    <a:pt x="0" y="1"/>
                  </a:cubicBezTo>
                  <a:cubicBezTo>
                    <a:pt x="3" y="1"/>
                    <a:pt x="5" y="1"/>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6" name="Freeform 1585"/>
            <p:cNvSpPr>
              <a:spLocks/>
            </p:cNvSpPr>
            <p:nvPr/>
          </p:nvSpPr>
          <p:spPr bwMode="auto">
            <a:xfrm>
              <a:off x="11589529" y="-1583928"/>
              <a:ext cx="9525"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7" name="Freeform 1586"/>
            <p:cNvSpPr>
              <a:spLocks/>
            </p:cNvSpPr>
            <p:nvPr/>
          </p:nvSpPr>
          <p:spPr bwMode="auto">
            <a:xfrm>
              <a:off x="11589529" y="-158392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8" name="Freeform 1587"/>
            <p:cNvSpPr>
              <a:spLocks/>
            </p:cNvSpPr>
            <p:nvPr/>
          </p:nvSpPr>
          <p:spPr bwMode="auto">
            <a:xfrm>
              <a:off x="12180079" y="-1615678"/>
              <a:ext cx="7938" cy="103188"/>
            </a:xfrm>
            <a:custGeom>
              <a:avLst/>
              <a:gdLst>
                <a:gd name="T0" fmla="*/ 3 w 5"/>
                <a:gd name="T1" fmla="*/ 0 h 65"/>
                <a:gd name="T2" fmla="*/ 5 w 5"/>
                <a:gd name="T3" fmla="*/ 55 h 65"/>
                <a:gd name="T4" fmla="*/ 2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2" y="65"/>
                  </a:lnTo>
                  <a:lnTo>
                    <a:pt x="0" y="10"/>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9" name="Freeform 1588"/>
            <p:cNvSpPr>
              <a:spLocks/>
            </p:cNvSpPr>
            <p:nvPr/>
          </p:nvSpPr>
          <p:spPr bwMode="auto">
            <a:xfrm>
              <a:off x="12907154" y="-1628378"/>
              <a:ext cx="23813" cy="93663"/>
            </a:xfrm>
            <a:custGeom>
              <a:avLst/>
              <a:gdLst>
                <a:gd name="T0" fmla="*/ 14 w 15"/>
                <a:gd name="T1" fmla="*/ 4 h 59"/>
                <a:gd name="T2" fmla="*/ 15 w 15"/>
                <a:gd name="T3" fmla="*/ 59 h 59"/>
                <a:gd name="T4" fmla="*/ 1 w 15"/>
                <a:gd name="T5" fmla="*/ 55 h 59"/>
                <a:gd name="T6" fmla="*/ 0 w 15"/>
                <a:gd name="T7" fmla="*/ 0 h 59"/>
                <a:gd name="T8" fmla="*/ 14 w 15"/>
                <a:gd name="T9" fmla="*/ 4 h 59"/>
              </a:gdLst>
              <a:ahLst/>
              <a:cxnLst>
                <a:cxn ang="0">
                  <a:pos x="T0" y="T1"/>
                </a:cxn>
                <a:cxn ang="0">
                  <a:pos x="T2" y="T3"/>
                </a:cxn>
                <a:cxn ang="0">
                  <a:pos x="T4" y="T5"/>
                </a:cxn>
                <a:cxn ang="0">
                  <a:pos x="T6" y="T7"/>
                </a:cxn>
                <a:cxn ang="0">
                  <a:pos x="T8" y="T9"/>
                </a:cxn>
              </a:cxnLst>
              <a:rect l="0" t="0" r="r" b="b"/>
              <a:pathLst>
                <a:path w="15" h="59">
                  <a:moveTo>
                    <a:pt x="14" y="4"/>
                  </a:moveTo>
                  <a:lnTo>
                    <a:pt x="15" y="59"/>
                  </a:lnTo>
                  <a:lnTo>
                    <a:pt x="1" y="55"/>
                  </a:lnTo>
                  <a:lnTo>
                    <a:pt x="0" y="0"/>
                  </a:lnTo>
                  <a:lnTo>
                    <a:pt x="14"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0" name="Freeform 1589"/>
            <p:cNvSpPr>
              <a:spLocks/>
            </p:cNvSpPr>
            <p:nvPr/>
          </p:nvSpPr>
          <p:spPr bwMode="auto">
            <a:xfrm>
              <a:off x="11586354" y="-15839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1" name="Freeform 1590"/>
            <p:cNvSpPr>
              <a:spLocks/>
            </p:cNvSpPr>
            <p:nvPr/>
          </p:nvSpPr>
          <p:spPr bwMode="auto">
            <a:xfrm>
              <a:off x="11572066" y="-1585515"/>
              <a:ext cx="17463" cy="88900"/>
            </a:xfrm>
            <a:custGeom>
              <a:avLst/>
              <a:gdLst>
                <a:gd name="T0" fmla="*/ 12 w 14"/>
                <a:gd name="T1" fmla="*/ 1 h 68"/>
                <a:gd name="T2" fmla="*/ 14 w 14"/>
                <a:gd name="T3" fmla="*/ 68 h 68"/>
                <a:gd name="T4" fmla="*/ 2 w 14"/>
                <a:gd name="T5" fmla="*/ 67 h 68"/>
                <a:gd name="T6" fmla="*/ 0 w 14"/>
                <a:gd name="T7" fmla="*/ 0 h 68"/>
                <a:gd name="T8" fmla="*/ 12 w 14"/>
                <a:gd name="T9" fmla="*/ 1 h 68"/>
              </a:gdLst>
              <a:ahLst/>
              <a:cxnLst>
                <a:cxn ang="0">
                  <a:pos x="T0" y="T1"/>
                </a:cxn>
                <a:cxn ang="0">
                  <a:pos x="T2" y="T3"/>
                </a:cxn>
                <a:cxn ang="0">
                  <a:pos x="T4" y="T5"/>
                </a:cxn>
                <a:cxn ang="0">
                  <a:pos x="T6" y="T7"/>
                </a:cxn>
                <a:cxn ang="0">
                  <a:pos x="T8" y="T9"/>
                </a:cxn>
              </a:cxnLst>
              <a:rect l="0" t="0" r="r" b="b"/>
              <a:pathLst>
                <a:path w="14" h="68">
                  <a:moveTo>
                    <a:pt x="12" y="1"/>
                  </a:moveTo>
                  <a:cubicBezTo>
                    <a:pt x="14" y="68"/>
                    <a:pt x="14" y="68"/>
                    <a:pt x="14" y="68"/>
                  </a:cubicBezTo>
                  <a:cubicBezTo>
                    <a:pt x="9" y="68"/>
                    <a:pt x="5" y="67"/>
                    <a:pt x="2" y="67"/>
                  </a:cubicBezTo>
                  <a:cubicBezTo>
                    <a:pt x="0" y="0"/>
                    <a:pt x="0" y="0"/>
                    <a:pt x="0" y="0"/>
                  </a:cubicBezTo>
                  <a:cubicBezTo>
                    <a:pt x="3" y="0"/>
                    <a:pt x="7" y="1"/>
                    <a:pt x="1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2" name="Freeform 1591"/>
            <p:cNvSpPr>
              <a:spLocks/>
            </p:cNvSpPr>
            <p:nvPr/>
          </p:nvSpPr>
          <p:spPr bwMode="auto">
            <a:xfrm>
              <a:off x="11560954" y="-1585515"/>
              <a:ext cx="12700" cy="87313"/>
            </a:xfrm>
            <a:custGeom>
              <a:avLst/>
              <a:gdLst>
                <a:gd name="T0" fmla="*/ 8 w 10"/>
                <a:gd name="T1" fmla="*/ 0 h 67"/>
                <a:gd name="T2" fmla="*/ 10 w 10"/>
                <a:gd name="T3" fmla="*/ 67 h 67"/>
                <a:gd name="T4" fmla="*/ 5 w 10"/>
                <a:gd name="T5" fmla="*/ 67 h 67"/>
                <a:gd name="T6" fmla="*/ 2 w 10"/>
                <a:gd name="T7" fmla="*/ 67 h 67"/>
                <a:gd name="T8" fmla="*/ 0 w 10"/>
                <a:gd name="T9" fmla="*/ 0 h 67"/>
                <a:gd name="T10" fmla="*/ 3 w 10"/>
                <a:gd name="T11" fmla="*/ 0 h 67"/>
                <a:gd name="T12" fmla="*/ 8 w 10"/>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0" h="67">
                  <a:moveTo>
                    <a:pt x="8" y="0"/>
                  </a:moveTo>
                  <a:cubicBezTo>
                    <a:pt x="10" y="67"/>
                    <a:pt x="10" y="67"/>
                    <a:pt x="10" y="67"/>
                  </a:cubicBezTo>
                  <a:cubicBezTo>
                    <a:pt x="8" y="67"/>
                    <a:pt x="7" y="67"/>
                    <a:pt x="5" y="67"/>
                  </a:cubicBezTo>
                  <a:cubicBezTo>
                    <a:pt x="4" y="67"/>
                    <a:pt x="3" y="67"/>
                    <a:pt x="2" y="67"/>
                  </a:cubicBezTo>
                  <a:cubicBezTo>
                    <a:pt x="0" y="0"/>
                    <a:pt x="0" y="0"/>
                    <a:pt x="0" y="0"/>
                  </a:cubicBezTo>
                  <a:cubicBezTo>
                    <a:pt x="1" y="0"/>
                    <a:pt x="2" y="0"/>
                    <a:pt x="3" y="0"/>
                  </a:cubicBezTo>
                  <a:cubicBezTo>
                    <a:pt x="5" y="0"/>
                    <a:pt x="7" y="0"/>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3" name="Freeform 1592"/>
            <p:cNvSpPr>
              <a:spLocks/>
            </p:cNvSpPr>
            <p:nvPr/>
          </p:nvSpPr>
          <p:spPr bwMode="auto">
            <a:xfrm>
              <a:off x="11538729" y="-1585515"/>
              <a:ext cx="25400" cy="88900"/>
            </a:xfrm>
            <a:custGeom>
              <a:avLst/>
              <a:gdLst>
                <a:gd name="T0" fmla="*/ 18 w 20"/>
                <a:gd name="T1" fmla="*/ 0 h 68"/>
                <a:gd name="T2" fmla="*/ 20 w 20"/>
                <a:gd name="T3" fmla="*/ 67 h 68"/>
                <a:gd name="T4" fmla="*/ 2 w 20"/>
                <a:gd name="T5" fmla="*/ 68 h 68"/>
                <a:gd name="T6" fmla="*/ 0 w 20"/>
                <a:gd name="T7" fmla="*/ 1 h 68"/>
                <a:gd name="T8" fmla="*/ 18 w 20"/>
                <a:gd name="T9" fmla="*/ 0 h 68"/>
              </a:gdLst>
              <a:ahLst/>
              <a:cxnLst>
                <a:cxn ang="0">
                  <a:pos x="T0" y="T1"/>
                </a:cxn>
                <a:cxn ang="0">
                  <a:pos x="T2" y="T3"/>
                </a:cxn>
                <a:cxn ang="0">
                  <a:pos x="T4" y="T5"/>
                </a:cxn>
                <a:cxn ang="0">
                  <a:pos x="T6" y="T7"/>
                </a:cxn>
                <a:cxn ang="0">
                  <a:pos x="T8" y="T9"/>
                </a:cxn>
              </a:cxnLst>
              <a:rect l="0" t="0" r="r" b="b"/>
              <a:pathLst>
                <a:path w="20" h="68">
                  <a:moveTo>
                    <a:pt x="18" y="0"/>
                  </a:moveTo>
                  <a:cubicBezTo>
                    <a:pt x="20" y="67"/>
                    <a:pt x="20" y="67"/>
                    <a:pt x="20" y="67"/>
                  </a:cubicBezTo>
                  <a:cubicBezTo>
                    <a:pt x="14" y="67"/>
                    <a:pt x="7" y="68"/>
                    <a:pt x="2" y="68"/>
                  </a:cubicBezTo>
                  <a:cubicBezTo>
                    <a:pt x="0" y="1"/>
                    <a:pt x="0" y="1"/>
                    <a:pt x="0" y="1"/>
                  </a:cubicBezTo>
                  <a:cubicBezTo>
                    <a:pt x="5" y="0"/>
                    <a:pt x="12" y="0"/>
                    <a:pt x="1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4" name="Freeform 1593"/>
            <p:cNvSpPr>
              <a:spLocks/>
            </p:cNvSpPr>
            <p:nvPr/>
          </p:nvSpPr>
          <p:spPr bwMode="auto">
            <a:xfrm>
              <a:off x="11459354" y="-1583928"/>
              <a:ext cx="82550" cy="93663"/>
            </a:xfrm>
            <a:custGeom>
              <a:avLst/>
              <a:gdLst>
                <a:gd name="T0" fmla="*/ 63 w 65"/>
                <a:gd name="T1" fmla="*/ 0 h 72"/>
                <a:gd name="T2" fmla="*/ 65 w 65"/>
                <a:gd name="T3" fmla="*/ 67 h 72"/>
                <a:gd name="T4" fmla="*/ 58 w 65"/>
                <a:gd name="T5" fmla="*/ 67 h 72"/>
                <a:gd name="T6" fmla="*/ 2 w 65"/>
                <a:gd name="T7" fmla="*/ 72 h 72"/>
                <a:gd name="T8" fmla="*/ 0 w 65"/>
                <a:gd name="T9" fmla="*/ 5 h 72"/>
                <a:gd name="T10" fmla="*/ 56 w 65"/>
                <a:gd name="T11" fmla="*/ 0 h 72"/>
                <a:gd name="T12" fmla="*/ 63 w 65"/>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65" h="72">
                  <a:moveTo>
                    <a:pt x="63" y="0"/>
                  </a:moveTo>
                  <a:cubicBezTo>
                    <a:pt x="65" y="67"/>
                    <a:pt x="65" y="67"/>
                    <a:pt x="65" y="67"/>
                  </a:cubicBezTo>
                  <a:cubicBezTo>
                    <a:pt x="62" y="67"/>
                    <a:pt x="60" y="67"/>
                    <a:pt x="58" y="67"/>
                  </a:cubicBezTo>
                  <a:cubicBezTo>
                    <a:pt x="52" y="68"/>
                    <a:pt x="16" y="72"/>
                    <a:pt x="2" y="72"/>
                  </a:cubicBezTo>
                  <a:cubicBezTo>
                    <a:pt x="0" y="5"/>
                    <a:pt x="0" y="5"/>
                    <a:pt x="0" y="5"/>
                  </a:cubicBezTo>
                  <a:cubicBezTo>
                    <a:pt x="14" y="5"/>
                    <a:pt x="50" y="1"/>
                    <a:pt x="56" y="0"/>
                  </a:cubicBezTo>
                  <a:cubicBezTo>
                    <a:pt x="58" y="0"/>
                    <a:pt x="60" y="0"/>
                    <a:pt x="6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5" name="Freeform 1594"/>
            <p:cNvSpPr>
              <a:spLocks/>
            </p:cNvSpPr>
            <p:nvPr/>
          </p:nvSpPr>
          <p:spPr bwMode="auto">
            <a:xfrm>
              <a:off x="11459354" y="-1577578"/>
              <a:ext cx="3175" cy="88900"/>
            </a:xfrm>
            <a:custGeom>
              <a:avLst/>
              <a:gdLst>
                <a:gd name="T0" fmla="*/ 1 w 3"/>
                <a:gd name="T1" fmla="*/ 0 h 68"/>
                <a:gd name="T2" fmla="*/ 3 w 3"/>
                <a:gd name="T3" fmla="*/ 67 h 68"/>
                <a:gd name="T4" fmla="*/ 2 w 3"/>
                <a:gd name="T5" fmla="*/ 68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8"/>
                    <a:pt x="2" y="68"/>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6" name="Freeform 1595"/>
            <p:cNvSpPr>
              <a:spLocks/>
            </p:cNvSpPr>
            <p:nvPr/>
          </p:nvSpPr>
          <p:spPr bwMode="auto">
            <a:xfrm>
              <a:off x="16072629" y="-1733153"/>
              <a:ext cx="14288" cy="107950"/>
            </a:xfrm>
            <a:custGeom>
              <a:avLst/>
              <a:gdLst>
                <a:gd name="T0" fmla="*/ 7 w 9"/>
                <a:gd name="T1" fmla="*/ 0 h 68"/>
                <a:gd name="T2" fmla="*/ 9 w 9"/>
                <a:gd name="T3" fmla="*/ 55 h 68"/>
                <a:gd name="T4" fmla="*/ 2 w 9"/>
                <a:gd name="T5" fmla="*/ 68 h 68"/>
                <a:gd name="T6" fmla="*/ 0 w 9"/>
                <a:gd name="T7" fmla="*/ 13 h 68"/>
                <a:gd name="T8" fmla="*/ 7 w 9"/>
                <a:gd name="T9" fmla="*/ 0 h 68"/>
              </a:gdLst>
              <a:ahLst/>
              <a:cxnLst>
                <a:cxn ang="0">
                  <a:pos x="T0" y="T1"/>
                </a:cxn>
                <a:cxn ang="0">
                  <a:pos x="T2" y="T3"/>
                </a:cxn>
                <a:cxn ang="0">
                  <a:pos x="T4" y="T5"/>
                </a:cxn>
                <a:cxn ang="0">
                  <a:pos x="T6" y="T7"/>
                </a:cxn>
                <a:cxn ang="0">
                  <a:pos x="T8" y="T9"/>
                </a:cxn>
              </a:cxnLst>
              <a:rect l="0" t="0" r="r" b="b"/>
              <a:pathLst>
                <a:path w="9" h="68">
                  <a:moveTo>
                    <a:pt x="7" y="0"/>
                  </a:moveTo>
                  <a:lnTo>
                    <a:pt x="9" y="55"/>
                  </a:lnTo>
                  <a:lnTo>
                    <a:pt x="2" y="68"/>
                  </a:lnTo>
                  <a:lnTo>
                    <a:pt x="0" y="13"/>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7" name="Freeform 1596"/>
            <p:cNvSpPr>
              <a:spLocks/>
            </p:cNvSpPr>
            <p:nvPr/>
          </p:nvSpPr>
          <p:spPr bwMode="auto">
            <a:xfrm>
              <a:off x="10641791" y="-1564878"/>
              <a:ext cx="14288" cy="106363"/>
            </a:xfrm>
            <a:custGeom>
              <a:avLst/>
              <a:gdLst>
                <a:gd name="T0" fmla="*/ 10 w 12"/>
                <a:gd name="T1" fmla="*/ 14 h 81"/>
                <a:gd name="T2" fmla="*/ 12 w 12"/>
                <a:gd name="T3" fmla="*/ 81 h 81"/>
                <a:gd name="T4" fmla="*/ 2 w 12"/>
                <a:gd name="T5" fmla="*/ 67 h 81"/>
                <a:gd name="T6" fmla="*/ 0 w 12"/>
                <a:gd name="T7" fmla="*/ 0 h 81"/>
                <a:gd name="T8" fmla="*/ 10 w 12"/>
                <a:gd name="T9" fmla="*/ 14 h 81"/>
              </a:gdLst>
              <a:ahLst/>
              <a:cxnLst>
                <a:cxn ang="0">
                  <a:pos x="T0" y="T1"/>
                </a:cxn>
                <a:cxn ang="0">
                  <a:pos x="T2" y="T3"/>
                </a:cxn>
                <a:cxn ang="0">
                  <a:pos x="T4" y="T5"/>
                </a:cxn>
                <a:cxn ang="0">
                  <a:pos x="T6" y="T7"/>
                </a:cxn>
                <a:cxn ang="0">
                  <a:pos x="T8" y="T9"/>
                </a:cxn>
              </a:cxnLst>
              <a:rect l="0" t="0" r="r" b="b"/>
              <a:pathLst>
                <a:path w="12" h="81">
                  <a:moveTo>
                    <a:pt x="10" y="14"/>
                  </a:moveTo>
                  <a:cubicBezTo>
                    <a:pt x="12" y="81"/>
                    <a:pt x="12" y="81"/>
                    <a:pt x="12" y="81"/>
                  </a:cubicBezTo>
                  <a:cubicBezTo>
                    <a:pt x="12" y="79"/>
                    <a:pt x="3" y="71"/>
                    <a:pt x="2" y="67"/>
                  </a:cubicBezTo>
                  <a:cubicBezTo>
                    <a:pt x="0" y="0"/>
                    <a:pt x="0" y="0"/>
                    <a:pt x="0" y="0"/>
                  </a:cubicBezTo>
                  <a:cubicBezTo>
                    <a:pt x="1" y="4"/>
                    <a:pt x="10" y="12"/>
                    <a:pt x="10" y="1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8" name="Freeform 1597"/>
            <p:cNvSpPr>
              <a:spLocks/>
            </p:cNvSpPr>
            <p:nvPr/>
          </p:nvSpPr>
          <p:spPr bwMode="auto">
            <a:xfrm>
              <a:off x="14283516" y="-1666478"/>
              <a:ext cx="33338" cy="101600"/>
            </a:xfrm>
            <a:custGeom>
              <a:avLst/>
              <a:gdLst>
                <a:gd name="T0" fmla="*/ 19 w 21"/>
                <a:gd name="T1" fmla="*/ 0 h 64"/>
                <a:gd name="T2" fmla="*/ 21 w 21"/>
                <a:gd name="T3" fmla="*/ 55 h 64"/>
                <a:gd name="T4" fmla="*/ 2 w 21"/>
                <a:gd name="T5" fmla="*/ 64 h 64"/>
                <a:gd name="T6" fmla="*/ 0 w 21"/>
                <a:gd name="T7" fmla="*/ 9 h 64"/>
                <a:gd name="T8" fmla="*/ 19 w 21"/>
                <a:gd name="T9" fmla="*/ 0 h 64"/>
              </a:gdLst>
              <a:ahLst/>
              <a:cxnLst>
                <a:cxn ang="0">
                  <a:pos x="T0" y="T1"/>
                </a:cxn>
                <a:cxn ang="0">
                  <a:pos x="T2" y="T3"/>
                </a:cxn>
                <a:cxn ang="0">
                  <a:pos x="T4" y="T5"/>
                </a:cxn>
                <a:cxn ang="0">
                  <a:pos x="T6" y="T7"/>
                </a:cxn>
                <a:cxn ang="0">
                  <a:pos x="T8" y="T9"/>
                </a:cxn>
              </a:cxnLst>
              <a:rect l="0" t="0" r="r" b="b"/>
              <a:pathLst>
                <a:path w="21" h="64">
                  <a:moveTo>
                    <a:pt x="19" y="0"/>
                  </a:moveTo>
                  <a:lnTo>
                    <a:pt x="21" y="55"/>
                  </a:lnTo>
                  <a:lnTo>
                    <a:pt x="2" y="64"/>
                  </a:lnTo>
                  <a:lnTo>
                    <a:pt x="0" y="9"/>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9" name="Freeform 1598"/>
            <p:cNvSpPr>
              <a:spLocks/>
            </p:cNvSpPr>
            <p:nvPr/>
          </p:nvSpPr>
          <p:spPr bwMode="auto">
            <a:xfrm>
              <a:off x="10786254" y="-1561703"/>
              <a:ext cx="28575" cy="104775"/>
            </a:xfrm>
            <a:custGeom>
              <a:avLst/>
              <a:gdLst>
                <a:gd name="T0" fmla="*/ 17 w 18"/>
                <a:gd name="T1" fmla="*/ 0 h 66"/>
                <a:gd name="T2" fmla="*/ 18 w 18"/>
                <a:gd name="T3" fmla="*/ 56 h 66"/>
                <a:gd name="T4" fmla="*/ 2 w 18"/>
                <a:gd name="T5" fmla="*/ 66 h 66"/>
                <a:gd name="T6" fmla="*/ 0 w 18"/>
                <a:gd name="T7" fmla="*/ 11 h 66"/>
                <a:gd name="T8" fmla="*/ 17 w 18"/>
                <a:gd name="T9" fmla="*/ 0 h 66"/>
              </a:gdLst>
              <a:ahLst/>
              <a:cxnLst>
                <a:cxn ang="0">
                  <a:pos x="T0" y="T1"/>
                </a:cxn>
                <a:cxn ang="0">
                  <a:pos x="T2" y="T3"/>
                </a:cxn>
                <a:cxn ang="0">
                  <a:pos x="T4" y="T5"/>
                </a:cxn>
                <a:cxn ang="0">
                  <a:pos x="T6" y="T7"/>
                </a:cxn>
                <a:cxn ang="0">
                  <a:pos x="T8" y="T9"/>
                </a:cxn>
              </a:cxnLst>
              <a:rect l="0" t="0" r="r" b="b"/>
              <a:pathLst>
                <a:path w="18" h="66">
                  <a:moveTo>
                    <a:pt x="17" y="0"/>
                  </a:moveTo>
                  <a:lnTo>
                    <a:pt x="18" y="56"/>
                  </a:lnTo>
                  <a:lnTo>
                    <a:pt x="2" y="66"/>
                  </a:lnTo>
                  <a:lnTo>
                    <a:pt x="0" y="11"/>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0" name="Freeform 1599"/>
            <p:cNvSpPr>
              <a:spLocks/>
            </p:cNvSpPr>
            <p:nvPr/>
          </p:nvSpPr>
          <p:spPr bwMode="auto">
            <a:xfrm>
              <a:off x="10665604" y="-1544240"/>
              <a:ext cx="123825" cy="88900"/>
            </a:xfrm>
            <a:custGeom>
              <a:avLst/>
              <a:gdLst>
                <a:gd name="T0" fmla="*/ 96 w 98"/>
                <a:gd name="T1" fmla="*/ 0 h 69"/>
                <a:gd name="T2" fmla="*/ 98 w 98"/>
                <a:gd name="T3" fmla="*/ 67 h 69"/>
                <a:gd name="T4" fmla="*/ 2 w 98"/>
                <a:gd name="T5" fmla="*/ 69 h 69"/>
                <a:gd name="T6" fmla="*/ 0 w 98"/>
                <a:gd name="T7" fmla="*/ 2 h 69"/>
                <a:gd name="T8" fmla="*/ 96 w 98"/>
                <a:gd name="T9" fmla="*/ 0 h 69"/>
              </a:gdLst>
              <a:ahLst/>
              <a:cxnLst>
                <a:cxn ang="0">
                  <a:pos x="T0" y="T1"/>
                </a:cxn>
                <a:cxn ang="0">
                  <a:pos x="T2" y="T3"/>
                </a:cxn>
                <a:cxn ang="0">
                  <a:pos x="T4" y="T5"/>
                </a:cxn>
                <a:cxn ang="0">
                  <a:pos x="T6" y="T7"/>
                </a:cxn>
                <a:cxn ang="0">
                  <a:pos x="T8" y="T9"/>
                </a:cxn>
              </a:cxnLst>
              <a:rect l="0" t="0" r="r" b="b"/>
              <a:pathLst>
                <a:path w="98" h="69">
                  <a:moveTo>
                    <a:pt x="96" y="0"/>
                  </a:moveTo>
                  <a:cubicBezTo>
                    <a:pt x="98" y="67"/>
                    <a:pt x="98" y="67"/>
                    <a:pt x="98" y="67"/>
                  </a:cubicBezTo>
                  <a:cubicBezTo>
                    <a:pt x="94" y="67"/>
                    <a:pt x="11" y="69"/>
                    <a:pt x="2" y="69"/>
                  </a:cubicBezTo>
                  <a:cubicBezTo>
                    <a:pt x="0" y="2"/>
                    <a:pt x="0" y="2"/>
                    <a:pt x="0" y="2"/>
                  </a:cubicBezTo>
                  <a:cubicBezTo>
                    <a:pt x="9" y="2"/>
                    <a:pt x="92" y="0"/>
                    <a:pt x="9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1" name="Freeform 1600"/>
            <p:cNvSpPr>
              <a:spLocks/>
            </p:cNvSpPr>
            <p:nvPr/>
          </p:nvSpPr>
          <p:spPr bwMode="auto">
            <a:xfrm>
              <a:off x="10664016" y="-1542653"/>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2" name="Freeform 1601"/>
            <p:cNvSpPr>
              <a:spLocks/>
            </p:cNvSpPr>
            <p:nvPr/>
          </p:nvSpPr>
          <p:spPr bwMode="auto">
            <a:xfrm>
              <a:off x="10662429" y="-15426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3" name="Freeform 1602"/>
            <p:cNvSpPr>
              <a:spLocks/>
            </p:cNvSpPr>
            <p:nvPr/>
          </p:nvSpPr>
          <p:spPr bwMode="auto">
            <a:xfrm>
              <a:off x="10659254" y="-1542653"/>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4" name="Freeform 1603"/>
            <p:cNvSpPr>
              <a:spLocks/>
            </p:cNvSpPr>
            <p:nvPr/>
          </p:nvSpPr>
          <p:spPr bwMode="auto">
            <a:xfrm>
              <a:off x="10659254" y="-1544240"/>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5" name="Freeform 1604"/>
            <p:cNvSpPr>
              <a:spLocks/>
            </p:cNvSpPr>
            <p:nvPr/>
          </p:nvSpPr>
          <p:spPr bwMode="auto">
            <a:xfrm>
              <a:off x="10657666" y="-154424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6" name="Freeform 1605"/>
            <p:cNvSpPr>
              <a:spLocks/>
            </p:cNvSpPr>
            <p:nvPr/>
          </p:nvSpPr>
          <p:spPr bwMode="auto">
            <a:xfrm>
              <a:off x="10656079" y="-154424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7" name="Freeform 1606"/>
            <p:cNvSpPr>
              <a:spLocks/>
            </p:cNvSpPr>
            <p:nvPr/>
          </p:nvSpPr>
          <p:spPr bwMode="auto">
            <a:xfrm>
              <a:off x="10654491" y="-1545828"/>
              <a:ext cx="4763" cy="90488"/>
            </a:xfrm>
            <a:custGeom>
              <a:avLst/>
              <a:gdLst>
                <a:gd name="T0" fmla="*/ 2 w 4"/>
                <a:gd name="T1" fmla="*/ 2 h 69"/>
                <a:gd name="T2" fmla="*/ 4 w 4"/>
                <a:gd name="T3" fmla="*/ 69 h 69"/>
                <a:gd name="T4" fmla="*/ 2 w 4"/>
                <a:gd name="T5" fmla="*/ 67 h 69"/>
                <a:gd name="T6" fmla="*/ 0 w 4"/>
                <a:gd name="T7" fmla="*/ 0 h 69"/>
                <a:gd name="T8" fmla="*/ 2 w 4"/>
                <a:gd name="T9" fmla="*/ 2 h 69"/>
              </a:gdLst>
              <a:ahLst/>
              <a:cxnLst>
                <a:cxn ang="0">
                  <a:pos x="T0" y="T1"/>
                </a:cxn>
                <a:cxn ang="0">
                  <a:pos x="T2" y="T3"/>
                </a:cxn>
                <a:cxn ang="0">
                  <a:pos x="T4" y="T5"/>
                </a:cxn>
                <a:cxn ang="0">
                  <a:pos x="T6" y="T7"/>
                </a:cxn>
                <a:cxn ang="0">
                  <a:pos x="T8" y="T9"/>
                </a:cxn>
              </a:cxnLst>
              <a:rect l="0" t="0" r="r" b="b"/>
              <a:pathLst>
                <a:path w="4" h="69">
                  <a:moveTo>
                    <a:pt x="2" y="2"/>
                  </a:moveTo>
                  <a:cubicBezTo>
                    <a:pt x="4" y="69"/>
                    <a:pt x="4" y="69"/>
                    <a:pt x="4" y="69"/>
                  </a:cubicBezTo>
                  <a:cubicBezTo>
                    <a:pt x="3" y="69"/>
                    <a:pt x="2" y="68"/>
                    <a:pt x="2" y="67"/>
                  </a:cubicBezTo>
                  <a:cubicBezTo>
                    <a:pt x="0" y="0"/>
                    <a:pt x="0" y="0"/>
                    <a:pt x="0" y="0"/>
                  </a:cubicBezTo>
                  <a:cubicBezTo>
                    <a:pt x="0" y="1"/>
                    <a:pt x="1" y="2"/>
                    <a:pt x="2"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8" name="Freeform 1607"/>
            <p:cNvSpPr>
              <a:spLocks/>
            </p:cNvSpPr>
            <p:nvPr/>
          </p:nvSpPr>
          <p:spPr bwMode="auto">
            <a:xfrm>
              <a:off x="12186429" y="-1593453"/>
              <a:ext cx="7938" cy="100013"/>
            </a:xfrm>
            <a:custGeom>
              <a:avLst/>
              <a:gdLst>
                <a:gd name="T0" fmla="*/ 3 w 5"/>
                <a:gd name="T1" fmla="*/ 8 h 63"/>
                <a:gd name="T2" fmla="*/ 5 w 5"/>
                <a:gd name="T3" fmla="*/ 63 h 63"/>
                <a:gd name="T4" fmla="*/ 2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2"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9" name="Freeform 1608"/>
            <p:cNvSpPr>
              <a:spLocks/>
            </p:cNvSpPr>
            <p:nvPr/>
          </p:nvSpPr>
          <p:spPr bwMode="auto">
            <a:xfrm>
              <a:off x="11626041" y="-1587103"/>
              <a:ext cx="12700" cy="111125"/>
            </a:xfrm>
            <a:custGeom>
              <a:avLst/>
              <a:gdLst>
                <a:gd name="T0" fmla="*/ 8 w 10"/>
                <a:gd name="T1" fmla="*/ 18 h 85"/>
                <a:gd name="T2" fmla="*/ 10 w 10"/>
                <a:gd name="T3" fmla="*/ 85 h 85"/>
                <a:gd name="T4" fmla="*/ 8 w 10"/>
                <a:gd name="T5" fmla="*/ 73 h 85"/>
                <a:gd name="T6" fmla="*/ 2 w 10"/>
                <a:gd name="T7" fmla="*/ 67 h 85"/>
                <a:gd name="T8" fmla="*/ 0 w 10"/>
                <a:gd name="T9" fmla="*/ 0 h 85"/>
                <a:gd name="T10" fmla="*/ 6 w 10"/>
                <a:gd name="T11" fmla="*/ 6 h 85"/>
                <a:gd name="T12" fmla="*/ 8 w 10"/>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0" h="85">
                  <a:moveTo>
                    <a:pt x="8" y="18"/>
                  </a:moveTo>
                  <a:cubicBezTo>
                    <a:pt x="10" y="85"/>
                    <a:pt x="10" y="85"/>
                    <a:pt x="10" y="85"/>
                  </a:cubicBezTo>
                  <a:cubicBezTo>
                    <a:pt x="10" y="80"/>
                    <a:pt x="9" y="77"/>
                    <a:pt x="8" y="73"/>
                  </a:cubicBezTo>
                  <a:cubicBezTo>
                    <a:pt x="7" y="70"/>
                    <a:pt x="4" y="68"/>
                    <a:pt x="2" y="67"/>
                  </a:cubicBezTo>
                  <a:cubicBezTo>
                    <a:pt x="0" y="0"/>
                    <a:pt x="0" y="0"/>
                    <a:pt x="0" y="0"/>
                  </a:cubicBezTo>
                  <a:cubicBezTo>
                    <a:pt x="2" y="1"/>
                    <a:pt x="5" y="3"/>
                    <a:pt x="6" y="6"/>
                  </a:cubicBezTo>
                  <a:cubicBezTo>
                    <a:pt x="7" y="10"/>
                    <a:pt x="8" y="13"/>
                    <a:pt x="8"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0" name="Freeform 1609"/>
            <p:cNvSpPr>
              <a:spLocks/>
            </p:cNvSpPr>
            <p:nvPr/>
          </p:nvSpPr>
          <p:spPr bwMode="auto">
            <a:xfrm>
              <a:off x="11624454" y="-158710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1" name="Freeform 1610"/>
            <p:cNvSpPr>
              <a:spLocks/>
            </p:cNvSpPr>
            <p:nvPr/>
          </p:nvSpPr>
          <p:spPr bwMode="auto">
            <a:xfrm>
              <a:off x="11624454" y="-158710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2" name="Freeform 1612"/>
            <p:cNvSpPr>
              <a:spLocks/>
            </p:cNvSpPr>
            <p:nvPr/>
          </p:nvSpPr>
          <p:spPr bwMode="auto">
            <a:xfrm>
              <a:off x="11622866" y="-1588690"/>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7"/>
                    <a:pt x="2" y="67"/>
                  </a:cubicBezTo>
                  <a:cubicBezTo>
                    <a:pt x="0" y="0"/>
                    <a:pt x="0" y="0"/>
                    <a:pt x="0" y="0"/>
                  </a:cubicBezTo>
                  <a:cubicBezTo>
                    <a:pt x="1" y="0"/>
                    <a:pt x="1" y="0"/>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3" name="Freeform 1613"/>
            <p:cNvSpPr>
              <a:spLocks/>
            </p:cNvSpPr>
            <p:nvPr/>
          </p:nvSpPr>
          <p:spPr bwMode="auto">
            <a:xfrm>
              <a:off x="11622866" y="-158869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4" name="Freeform 1614"/>
            <p:cNvSpPr>
              <a:spLocks/>
            </p:cNvSpPr>
            <p:nvPr/>
          </p:nvSpPr>
          <p:spPr bwMode="auto">
            <a:xfrm>
              <a:off x="11621278" y="-158869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5" name="Freeform 1615"/>
            <p:cNvSpPr>
              <a:spLocks/>
            </p:cNvSpPr>
            <p:nvPr/>
          </p:nvSpPr>
          <p:spPr bwMode="auto">
            <a:xfrm>
              <a:off x="11621278" y="-1588690"/>
              <a:ext cx="3175"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6" name="Freeform 1616"/>
            <p:cNvSpPr>
              <a:spLocks/>
            </p:cNvSpPr>
            <p:nvPr/>
          </p:nvSpPr>
          <p:spPr bwMode="auto">
            <a:xfrm>
              <a:off x="14299391" y="-1647428"/>
              <a:ext cx="20638" cy="92075"/>
            </a:xfrm>
            <a:custGeom>
              <a:avLst/>
              <a:gdLst>
                <a:gd name="T0" fmla="*/ 12 w 13"/>
                <a:gd name="T1" fmla="*/ 3 h 58"/>
                <a:gd name="T2" fmla="*/ 13 w 13"/>
                <a:gd name="T3" fmla="*/ 58 h 58"/>
                <a:gd name="T4" fmla="*/ 1 w 13"/>
                <a:gd name="T5" fmla="*/ 55 h 58"/>
                <a:gd name="T6" fmla="*/ 0 w 13"/>
                <a:gd name="T7" fmla="*/ 0 h 58"/>
                <a:gd name="T8" fmla="*/ 12 w 13"/>
                <a:gd name="T9" fmla="*/ 3 h 58"/>
              </a:gdLst>
              <a:ahLst/>
              <a:cxnLst>
                <a:cxn ang="0">
                  <a:pos x="T0" y="T1"/>
                </a:cxn>
                <a:cxn ang="0">
                  <a:pos x="T2" y="T3"/>
                </a:cxn>
                <a:cxn ang="0">
                  <a:pos x="T4" y="T5"/>
                </a:cxn>
                <a:cxn ang="0">
                  <a:pos x="T6" y="T7"/>
                </a:cxn>
                <a:cxn ang="0">
                  <a:pos x="T8" y="T9"/>
                </a:cxn>
              </a:cxnLst>
              <a:rect l="0" t="0" r="r" b="b"/>
              <a:pathLst>
                <a:path w="13" h="58">
                  <a:moveTo>
                    <a:pt x="12" y="3"/>
                  </a:moveTo>
                  <a:lnTo>
                    <a:pt x="13" y="58"/>
                  </a:lnTo>
                  <a:lnTo>
                    <a:pt x="1" y="55"/>
                  </a:lnTo>
                  <a:lnTo>
                    <a:pt x="0" y="0"/>
                  </a:lnTo>
                  <a:lnTo>
                    <a:pt x="12"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7" name="Freeform 1617"/>
            <p:cNvSpPr>
              <a:spLocks/>
            </p:cNvSpPr>
            <p:nvPr/>
          </p:nvSpPr>
          <p:spPr bwMode="auto">
            <a:xfrm>
              <a:off x="16067866" y="-1712515"/>
              <a:ext cx="7938" cy="107950"/>
            </a:xfrm>
            <a:custGeom>
              <a:avLst/>
              <a:gdLst>
                <a:gd name="T0" fmla="*/ 3 w 5"/>
                <a:gd name="T1" fmla="*/ 0 h 68"/>
                <a:gd name="T2" fmla="*/ 5 w 5"/>
                <a:gd name="T3" fmla="*/ 55 h 68"/>
                <a:gd name="T4" fmla="*/ 2 w 5"/>
                <a:gd name="T5" fmla="*/ 68 h 68"/>
                <a:gd name="T6" fmla="*/ 0 w 5"/>
                <a:gd name="T7" fmla="*/ 13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lnTo>
                    <a:pt x="5" y="55"/>
                  </a:lnTo>
                  <a:lnTo>
                    <a:pt x="2" y="68"/>
                  </a:lnTo>
                  <a:lnTo>
                    <a:pt x="0" y="13"/>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8" name="Freeform 1618"/>
            <p:cNvSpPr>
              <a:spLocks/>
            </p:cNvSpPr>
            <p:nvPr/>
          </p:nvSpPr>
          <p:spPr bwMode="auto">
            <a:xfrm>
              <a:off x="12181666" y="-1587103"/>
              <a:ext cx="4763" cy="101600"/>
            </a:xfrm>
            <a:custGeom>
              <a:avLst/>
              <a:gdLst>
                <a:gd name="T0" fmla="*/ 1 w 3"/>
                <a:gd name="T1" fmla="*/ 0 h 64"/>
                <a:gd name="T2" fmla="*/ 3 w 3"/>
                <a:gd name="T3" fmla="*/ 55 h 64"/>
                <a:gd name="T4" fmla="*/ 1 w 3"/>
                <a:gd name="T5" fmla="*/ 64 h 64"/>
                <a:gd name="T6" fmla="*/ 0 w 3"/>
                <a:gd name="T7" fmla="*/ 9 h 64"/>
                <a:gd name="T8" fmla="*/ 1 w 3"/>
                <a:gd name="T9" fmla="*/ 0 h 64"/>
              </a:gdLst>
              <a:ahLst/>
              <a:cxnLst>
                <a:cxn ang="0">
                  <a:pos x="T0" y="T1"/>
                </a:cxn>
                <a:cxn ang="0">
                  <a:pos x="T2" y="T3"/>
                </a:cxn>
                <a:cxn ang="0">
                  <a:pos x="T4" y="T5"/>
                </a:cxn>
                <a:cxn ang="0">
                  <a:pos x="T6" y="T7"/>
                </a:cxn>
                <a:cxn ang="0">
                  <a:pos x="T8" y="T9"/>
                </a:cxn>
              </a:cxnLst>
              <a:rect l="0" t="0" r="r" b="b"/>
              <a:pathLst>
                <a:path w="3" h="64">
                  <a:moveTo>
                    <a:pt x="1" y="0"/>
                  </a:moveTo>
                  <a:lnTo>
                    <a:pt x="3" y="55"/>
                  </a:lnTo>
                  <a:lnTo>
                    <a:pt x="1" y="64"/>
                  </a:lnTo>
                  <a:lnTo>
                    <a:pt x="0" y="9"/>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9" name="Freeform 1619"/>
            <p:cNvSpPr>
              <a:spLocks/>
            </p:cNvSpPr>
            <p:nvPr/>
          </p:nvSpPr>
          <p:spPr bwMode="auto">
            <a:xfrm>
              <a:off x="14318441" y="-1642665"/>
              <a:ext cx="17463" cy="93663"/>
            </a:xfrm>
            <a:custGeom>
              <a:avLst/>
              <a:gdLst>
                <a:gd name="T0" fmla="*/ 9 w 11"/>
                <a:gd name="T1" fmla="*/ 4 h 59"/>
                <a:gd name="T2" fmla="*/ 11 w 11"/>
                <a:gd name="T3" fmla="*/ 59 h 59"/>
                <a:gd name="T4" fmla="*/ 1 w 11"/>
                <a:gd name="T5" fmla="*/ 55 h 59"/>
                <a:gd name="T6" fmla="*/ 0 w 11"/>
                <a:gd name="T7" fmla="*/ 0 h 59"/>
                <a:gd name="T8" fmla="*/ 9 w 11"/>
                <a:gd name="T9" fmla="*/ 4 h 59"/>
              </a:gdLst>
              <a:ahLst/>
              <a:cxnLst>
                <a:cxn ang="0">
                  <a:pos x="T0" y="T1"/>
                </a:cxn>
                <a:cxn ang="0">
                  <a:pos x="T2" y="T3"/>
                </a:cxn>
                <a:cxn ang="0">
                  <a:pos x="T4" y="T5"/>
                </a:cxn>
                <a:cxn ang="0">
                  <a:pos x="T6" y="T7"/>
                </a:cxn>
                <a:cxn ang="0">
                  <a:pos x="T8" y="T9"/>
                </a:cxn>
              </a:cxnLst>
              <a:rect l="0" t="0" r="r" b="b"/>
              <a:pathLst>
                <a:path w="11" h="59">
                  <a:moveTo>
                    <a:pt x="9" y="4"/>
                  </a:moveTo>
                  <a:lnTo>
                    <a:pt x="11" y="59"/>
                  </a:lnTo>
                  <a:lnTo>
                    <a:pt x="1" y="55"/>
                  </a:lnTo>
                  <a:lnTo>
                    <a:pt x="0" y="0"/>
                  </a:lnTo>
                  <a:lnTo>
                    <a:pt x="9"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0" name="Freeform 1620"/>
            <p:cNvSpPr>
              <a:spLocks/>
            </p:cNvSpPr>
            <p:nvPr/>
          </p:nvSpPr>
          <p:spPr bwMode="auto">
            <a:xfrm>
              <a:off x="11403791" y="-1577578"/>
              <a:ext cx="57150" cy="115888"/>
            </a:xfrm>
            <a:custGeom>
              <a:avLst/>
              <a:gdLst>
                <a:gd name="T0" fmla="*/ 44 w 46"/>
                <a:gd name="T1" fmla="*/ 0 h 89"/>
                <a:gd name="T2" fmla="*/ 46 w 46"/>
                <a:gd name="T3" fmla="*/ 68 h 89"/>
                <a:gd name="T4" fmla="*/ 2 w 46"/>
                <a:gd name="T5" fmla="*/ 89 h 89"/>
                <a:gd name="T6" fmla="*/ 0 w 46"/>
                <a:gd name="T7" fmla="*/ 22 h 89"/>
                <a:gd name="T8" fmla="*/ 44 w 46"/>
                <a:gd name="T9" fmla="*/ 0 h 89"/>
              </a:gdLst>
              <a:ahLst/>
              <a:cxnLst>
                <a:cxn ang="0">
                  <a:pos x="T0" y="T1"/>
                </a:cxn>
                <a:cxn ang="0">
                  <a:pos x="T2" y="T3"/>
                </a:cxn>
                <a:cxn ang="0">
                  <a:pos x="T4" y="T5"/>
                </a:cxn>
                <a:cxn ang="0">
                  <a:pos x="T6" y="T7"/>
                </a:cxn>
                <a:cxn ang="0">
                  <a:pos x="T8" y="T9"/>
                </a:cxn>
              </a:cxnLst>
              <a:rect l="0" t="0" r="r" b="b"/>
              <a:pathLst>
                <a:path w="46" h="89">
                  <a:moveTo>
                    <a:pt x="44" y="0"/>
                  </a:moveTo>
                  <a:cubicBezTo>
                    <a:pt x="46" y="68"/>
                    <a:pt x="46" y="68"/>
                    <a:pt x="46" y="68"/>
                  </a:cubicBezTo>
                  <a:cubicBezTo>
                    <a:pt x="28" y="73"/>
                    <a:pt x="9" y="85"/>
                    <a:pt x="2" y="89"/>
                  </a:cubicBezTo>
                  <a:cubicBezTo>
                    <a:pt x="0" y="22"/>
                    <a:pt x="0" y="22"/>
                    <a:pt x="0" y="22"/>
                  </a:cubicBezTo>
                  <a:cubicBezTo>
                    <a:pt x="7" y="18"/>
                    <a:pt x="26" y="6"/>
                    <a:pt x="4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1" name="Freeform 1621"/>
            <p:cNvSpPr>
              <a:spLocks/>
            </p:cNvSpPr>
            <p:nvPr/>
          </p:nvSpPr>
          <p:spPr bwMode="auto">
            <a:xfrm>
              <a:off x="11400616" y="-1549003"/>
              <a:ext cx="6350" cy="90488"/>
            </a:xfrm>
            <a:custGeom>
              <a:avLst/>
              <a:gdLst>
                <a:gd name="T0" fmla="*/ 2 w 4"/>
                <a:gd name="T1" fmla="*/ 0 h 69"/>
                <a:gd name="T2" fmla="*/ 4 w 4"/>
                <a:gd name="T3" fmla="*/ 67 h 69"/>
                <a:gd name="T4" fmla="*/ 2 w 4"/>
                <a:gd name="T5" fmla="*/ 69 h 69"/>
                <a:gd name="T6" fmla="*/ 0 w 4"/>
                <a:gd name="T7" fmla="*/ 2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8"/>
                    <a:pt x="2" y="69"/>
                    <a:pt x="2" y="69"/>
                  </a:cubicBezTo>
                  <a:cubicBezTo>
                    <a:pt x="0" y="2"/>
                    <a:pt x="0" y="2"/>
                    <a:pt x="0" y="2"/>
                  </a:cubicBezTo>
                  <a:cubicBezTo>
                    <a:pt x="0" y="2"/>
                    <a:pt x="1" y="1"/>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2" name="Freeform 1622"/>
            <p:cNvSpPr>
              <a:spLocks/>
            </p:cNvSpPr>
            <p:nvPr/>
          </p:nvSpPr>
          <p:spPr bwMode="auto">
            <a:xfrm>
              <a:off x="10871978" y="-1560115"/>
              <a:ext cx="6350" cy="122238"/>
            </a:xfrm>
            <a:custGeom>
              <a:avLst/>
              <a:gdLst>
                <a:gd name="T0" fmla="*/ 3 w 5"/>
                <a:gd name="T1" fmla="*/ 27 h 94"/>
                <a:gd name="T2" fmla="*/ 5 w 5"/>
                <a:gd name="T3" fmla="*/ 94 h 94"/>
                <a:gd name="T4" fmla="*/ 2 w 5"/>
                <a:gd name="T5" fmla="*/ 69 h 94"/>
                <a:gd name="T6" fmla="*/ 2 w 5"/>
                <a:gd name="T7" fmla="*/ 67 h 94"/>
                <a:gd name="T8" fmla="*/ 0 w 5"/>
                <a:gd name="T9" fmla="*/ 0 h 94"/>
                <a:gd name="T10" fmla="*/ 0 w 5"/>
                <a:gd name="T11" fmla="*/ 2 h 94"/>
                <a:gd name="T12" fmla="*/ 3 w 5"/>
                <a:gd name="T13" fmla="*/ 27 h 94"/>
              </a:gdLst>
              <a:ahLst/>
              <a:cxnLst>
                <a:cxn ang="0">
                  <a:pos x="T0" y="T1"/>
                </a:cxn>
                <a:cxn ang="0">
                  <a:pos x="T2" y="T3"/>
                </a:cxn>
                <a:cxn ang="0">
                  <a:pos x="T4" y="T5"/>
                </a:cxn>
                <a:cxn ang="0">
                  <a:pos x="T6" y="T7"/>
                </a:cxn>
                <a:cxn ang="0">
                  <a:pos x="T8" y="T9"/>
                </a:cxn>
                <a:cxn ang="0">
                  <a:pos x="T10" y="T11"/>
                </a:cxn>
                <a:cxn ang="0">
                  <a:pos x="T12" y="T13"/>
                </a:cxn>
              </a:cxnLst>
              <a:rect l="0" t="0" r="r" b="b"/>
              <a:pathLst>
                <a:path w="5" h="94">
                  <a:moveTo>
                    <a:pt x="3" y="27"/>
                  </a:moveTo>
                  <a:cubicBezTo>
                    <a:pt x="5" y="94"/>
                    <a:pt x="5" y="94"/>
                    <a:pt x="5" y="94"/>
                  </a:cubicBezTo>
                  <a:cubicBezTo>
                    <a:pt x="5" y="86"/>
                    <a:pt x="3" y="76"/>
                    <a:pt x="2" y="69"/>
                  </a:cubicBezTo>
                  <a:cubicBezTo>
                    <a:pt x="2" y="68"/>
                    <a:pt x="2" y="67"/>
                    <a:pt x="2" y="67"/>
                  </a:cubicBezTo>
                  <a:cubicBezTo>
                    <a:pt x="0" y="0"/>
                    <a:pt x="0" y="0"/>
                    <a:pt x="0" y="0"/>
                  </a:cubicBezTo>
                  <a:cubicBezTo>
                    <a:pt x="0" y="0"/>
                    <a:pt x="0" y="1"/>
                    <a:pt x="0" y="2"/>
                  </a:cubicBezTo>
                  <a:cubicBezTo>
                    <a:pt x="1" y="8"/>
                    <a:pt x="3" y="19"/>
                    <a:pt x="3" y="2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3" name="Freeform 1623"/>
            <p:cNvSpPr>
              <a:spLocks/>
            </p:cNvSpPr>
            <p:nvPr/>
          </p:nvSpPr>
          <p:spPr bwMode="auto">
            <a:xfrm>
              <a:off x="11365691" y="-1545828"/>
              <a:ext cx="38100" cy="98425"/>
            </a:xfrm>
            <a:custGeom>
              <a:avLst/>
              <a:gdLst>
                <a:gd name="T0" fmla="*/ 22 w 24"/>
                <a:gd name="T1" fmla="*/ 0 h 62"/>
                <a:gd name="T2" fmla="*/ 24 w 24"/>
                <a:gd name="T3" fmla="*/ 55 h 62"/>
                <a:gd name="T4" fmla="*/ 2 w 24"/>
                <a:gd name="T5" fmla="*/ 62 h 62"/>
                <a:gd name="T6" fmla="*/ 0 w 24"/>
                <a:gd name="T7" fmla="*/ 7 h 62"/>
                <a:gd name="T8" fmla="*/ 22 w 24"/>
                <a:gd name="T9" fmla="*/ 0 h 62"/>
              </a:gdLst>
              <a:ahLst/>
              <a:cxnLst>
                <a:cxn ang="0">
                  <a:pos x="T0" y="T1"/>
                </a:cxn>
                <a:cxn ang="0">
                  <a:pos x="T2" y="T3"/>
                </a:cxn>
                <a:cxn ang="0">
                  <a:pos x="T4" y="T5"/>
                </a:cxn>
                <a:cxn ang="0">
                  <a:pos x="T6" y="T7"/>
                </a:cxn>
                <a:cxn ang="0">
                  <a:pos x="T8" y="T9"/>
                </a:cxn>
              </a:cxnLst>
              <a:rect l="0" t="0" r="r" b="b"/>
              <a:pathLst>
                <a:path w="24" h="62">
                  <a:moveTo>
                    <a:pt x="22" y="0"/>
                  </a:moveTo>
                  <a:lnTo>
                    <a:pt x="24" y="55"/>
                  </a:lnTo>
                  <a:lnTo>
                    <a:pt x="2" y="62"/>
                  </a:lnTo>
                  <a:lnTo>
                    <a:pt x="0" y="7"/>
                  </a:lnTo>
                  <a:lnTo>
                    <a:pt x="2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4" name="Freeform 1624"/>
            <p:cNvSpPr>
              <a:spLocks/>
            </p:cNvSpPr>
            <p:nvPr/>
          </p:nvSpPr>
          <p:spPr bwMode="auto">
            <a:xfrm>
              <a:off x="16056753" y="-1691878"/>
              <a:ext cx="14288" cy="103188"/>
            </a:xfrm>
            <a:custGeom>
              <a:avLst/>
              <a:gdLst>
                <a:gd name="T0" fmla="*/ 7 w 9"/>
                <a:gd name="T1" fmla="*/ 0 h 65"/>
                <a:gd name="T2" fmla="*/ 9 w 9"/>
                <a:gd name="T3" fmla="*/ 55 h 65"/>
                <a:gd name="T4" fmla="*/ 1 w 9"/>
                <a:gd name="T5" fmla="*/ 65 h 65"/>
                <a:gd name="T6" fmla="*/ 0 w 9"/>
                <a:gd name="T7" fmla="*/ 10 h 65"/>
                <a:gd name="T8" fmla="*/ 7 w 9"/>
                <a:gd name="T9" fmla="*/ 0 h 65"/>
              </a:gdLst>
              <a:ahLst/>
              <a:cxnLst>
                <a:cxn ang="0">
                  <a:pos x="T0" y="T1"/>
                </a:cxn>
                <a:cxn ang="0">
                  <a:pos x="T2" y="T3"/>
                </a:cxn>
                <a:cxn ang="0">
                  <a:pos x="T4" y="T5"/>
                </a:cxn>
                <a:cxn ang="0">
                  <a:pos x="T6" y="T7"/>
                </a:cxn>
                <a:cxn ang="0">
                  <a:pos x="T8" y="T9"/>
                </a:cxn>
              </a:cxnLst>
              <a:rect l="0" t="0" r="r" b="b"/>
              <a:pathLst>
                <a:path w="9" h="65">
                  <a:moveTo>
                    <a:pt x="7" y="0"/>
                  </a:moveTo>
                  <a:lnTo>
                    <a:pt x="9" y="55"/>
                  </a:lnTo>
                  <a:lnTo>
                    <a:pt x="1" y="65"/>
                  </a:lnTo>
                  <a:lnTo>
                    <a:pt x="0" y="10"/>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5" name="Freeform 1625"/>
            <p:cNvSpPr>
              <a:spLocks/>
            </p:cNvSpPr>
            <p:nvPr/>
          </p:nvSpPr>
          <p:spPr bwMode="auto">
            <a:xfrm>
              <a:off x="14318441" y="-1639490"/>
              <a:ext cx="3175" cy="103188"/>
            </a:xfrm>
            <a:custGeom>
              <a:avLst/>
              <a:gdLst>
                <a:gd name="T0" fmla="*/ 0 w 2"/>
                <a:gd name="T1" fmla="*/ 0 h 65"/>
                <a:gd name="T2" fmla="*/ 2 w 2"/>
                <a:gd name="T3" fmla="*/ 55 h 65"/>
                <a:gd name="T4" fmla="*/ 1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1" y="65"/>
                  </a:lnTo>
                  <a:lnTo>
                    <a:pt x="0" y="1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6" name="Freeform 1626"/>
            <p:cNvSpPr>
              <a:spLocks/>
            </p:cNvSpPr>
            <p:nvPr/>
          </p:nvSpPr>
          <p:spPr bwMode="auto">
            <a:xfrm>
              <a:off x="11341878" y="-1534715"/>
              <a:ext cx="26988" cy="93663"/>
            </a:xfrm>
            <a:custGeom>
              <a:avLst/>
              <a:gdLst>
                <a:gd name="T0" fmla="*/ 15 w 17"/>
                <a:gd name="T1" fmla="*/ 0 h 59"/>
                <a:gd name="T2" fmla="*/ 17 w 17"/>
                <a:gd name="T3" fmla="*/ 55 h 59"/>
                <a:gd name="T4" fmla="*/ 1 w 17"/>
                <a:gd name="T5" fmla="*/ 59 h 59"/>
                <a:gd name="T6" fmla="*/ 0 w 17"/>
                <a:gd name="T7" fmla="*/ 4 h 59"/>
                <a:gd name="T8" fmla="*/ 15 w 17"/>
                <a:gd name="T9" fmla="*/ 0 h 59"/>
              </a:gdLst>
              <a:ahLst/>
              <a:cxnLst>
                <a:cxn ang="0">
                  <a:pos x="T0" y="T1"/>
                </a:cxn>
                <a:cxn ang="0">
                  <a:pos x="T2" y="T3"/>
                </a:cxn>
                <a:cxn ang="0">
                  <a:pos x="T4" y="T5"/>
                </a:cxn>
                <a:cxn ang="0">
                  <a:pos x="T6" y="T7"/>
                </a:cxn>
                <a:cxn ang="0">
                  <a:pos x="T8" y="T9"/>
                </a:cxn>
              </a:cxnLst>
              <a:rect l="0" t="0" r="r" b="b"/>
              <a:pathLst>
                <a:path w="17" h="59">
                  <a:moveTo>
                    <a:pt x="15" y="0"/>
                  </a:moveTo>
                  <a:lnTo>
                    <a:pt x="17" y="55"/>
                  </a:lnTo>
                  <a:lnTo>
                    <a:pt x="1" y="59"/>
                  </a:lnTo>
                  <a:lnTo>
                    <a:pt x="0" y="4"/>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7" name="Freeform 1627"/>
            <p:cNvSpPr>
              <a:spLocks/>
            </p:cNvSpPr>
            <p:nvPr/>
          </p:nvSpPr>
          <p:spPr bwMode="auto">
            <a:xfrm>
              <a:off x="16053578" y="-1676003"/>
              <a:ext cx="4763" cy="96838"/>
            </a:xfrm>
            <a:custGeom>
              <a:avLst/>
              <a:gdLst>
                <a:gd name="T0" fmla="*/ 2 w 3"/>
                <a:gd name="T1" fmla="*/ 0 h 61"/>
                <a:gd name="T2" fmla="*/ 3 w 3"/>
                <a:gd name="T3" fmla="*/ 55 h 61"/>
                <a:gd name="T4" fmla="*/ 1 w 3"/>
                <a:gd name="T5" fmla="*/ 61 h 61"/>
                <a:gd name="T6" fmla="*/ 0 w 3"/>
                <a:gd name="T7" fmla="*/ 6 h 61"/>
                <a:gd name="T8" fmla="*/ 2 w 3"/>
                <a:gd name="T9" fmla="*/ 0 h 61"/>
              </a:gdLst>
              <a:ahLst/>
              <a:cxnLst>
                <a:cxn ang="0">
                  <a:pos x="T0" y="T1"/>
                </a:cxn>
                <a:cxn ang="0">
                  <a:pos x="T2" y="T3"/>
                </a:cxn>
                <a:cxn ang="0">
                  <a:pos x="T4" y="T5"/>
                </a:cxn>
                <a:cxn ang="0">
                  <a:pos x="T6" y="T7"/>
                </a:cxn>
                <a:cxn ang="0">
                  <a:pos x="T8" y="T9"/>
                </a:cxn>
              </a:cxnLst>
              <a:rect l="0" t="0" r="r" b="b"/>
              <a:pathLst>
                <a:path w="3" h="61">
                  <a:moveTo>
                    <a:pt x="2" y="0"/>
                  </a:moveTo>
                  <a:lnTo>
                    <a:pt x="3" y="55"/>
                  </a:lnTo>
                  <a:lnTo>
                    <a:pt x="1" y="61"/>
                  </a:lnTo>
                  <a:lnTo>
                    <a:pt x="0" y="6"/>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8" name="Freeform 1628"/>
            <p:cNvSpPr>
              <a:spLocks/>
            </p:cNvSpPr>
            <p:nvPr/>
          </p:nvSpPr>
          <p:spPr bwMode="auto">
            <a:xfrm>
              <a:off x="14332728" y="-1620440"/>
              <a:ext cx="15875" cy="98425"/>
            </a:xfrm>
            <a:custGeom>
              <a:avLst/>
              <a:gdLst>
                <a:gd name="T0" fmla="*/ 9 w 10"/>
                <a:gd name="T1" fmla="*/ 6 h 62"/>
                <a:gd name="T2" fmla="*/ 10 w 10"/>
                <a:gd name="T3" fmla="*/ 62 h 62"/>
                <a:gd name="T4" fmla="*/ 1 w 10"/>
                <a:gd name="T5" fmla="*/ 55 h 62"/>
                <a:gd name="T6" fmla="*/ 0 w 10"/>
                <a:gd name="T7" fmla="*/ 0 h 62"/>
                <a:gd name="T8" fmla="*/ 9 w 10"/>
                <a:gd name="T9" fmla="*/ 6 h 62"/>
              </a:gdLst>
              <a:ahLst/>
              <a:cxnLst>
                <a:cxn ang="0">
                  <a:pos x="T0" y="T1"/>
                </a:cxn>
                <a:cxn ang="0">
                  <a:pos x="T2" y="T3"/>
                </a:cxn>
                <a:cxn ang="0">
                  <a:pos x="T4" y="T5"/>
                </a:cxn>
                <a:cxn ang="0">
                  <a:pos x="T6" y="T7"/>
                </a:cxn>
                <a:cxn ang="0">
                  <a:pos x="T8" y="T9"/>
                </a:cxn>
              </a:cxnLst>
              <a:rect l="0" t="0" r="r" b="b"/>
              <a:pathLst>
                <a:path w="10" h="62">
                  <a:moveTo>
                    <a:pt x="9" y="6"/>
                  </a:moveTo>
                  <a:lnTo>
                    <a:pt x="10" y="62"/>
                  </a:lnTo>
                  <a:lnTo>
                    <a:pt x="1" y="55"/>
                  </a:lnTo>
                  <a:lnTo>
                    <a:pt x="0" y="0"/>
                  </a:lnTo>
                  <a:lnTo>
                    <a:pt x="9"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9" name="Freeform 1629"/>
            <p:cNvSpPr>
              <a:spLocks/>
            </p:cNvSpPr>
            <p:nvPr/>
          </p:nvSpPr>
          <p:spPr bwMode="auto">
            <a:xfrm>
              <a:off x="12929378" y="-1622028"/>
              <a:ext cx="887413" cy="120650"/>
            </a:xfrm>
            <a:custGeom>
              <a:avLst/>
              <a:gdLst>
                <a:gd name="T0" fmla="*/ 557 w 559"/>
                <a:gd name="T1" fmla="*/ 21 h 76"/>
                <a:gd name="T2" fmla="*/ 559 w 559"/>
                <a:gd name="T3" fmla="*/ 76 h 76"/>
                <a:gd name="T4" fmla="*/ 1 w 559"/>
                <a:gd name="T5" fmla="*/ 55 h 76"/>
                <a:gd name="T6" fmla="*/ 0 w 559"/>
                <a:gd name="T7" fmla="*/ 0 h 76"/>
                <a:gd name="T8" fmla="*/ 557 w 559"/>
                <a:gd name="T9" fmla="*/ 21 h 76"/>
              </a:gdLst>
              <a:ahLst/>
              <a:cxnLst>
                <a:cxn ang="0">
                  <a:pos x="T0" y="T1"/>
                </a:cxn>
                <a:cxn ang="0">
                  <a:pos x="T2" y="T3"/>
                </a:cxn>
                <a:cxn ang="0">
                  <a:pos x="T4" y="T5"/>
                </a:cxn>
                <a:cxn ang="0">
                  <a:pos x="T6" y="T7"/>
                </a:cxn>
                <a:cxn ang="0">
                  <a:pos x="T8" y="T9"/>
                </a:cxn>
              </a:cxnLst>
              <a:rect l="0" t="0" r="r" b="b"/>
              <a:pathLst>
                <a:path w="559" h="76">
                  <a:moveTo>
                    <a:pt x="557" y="21"/>
                  </a:moveTo>
                  <a:lnTo>
                    <a:pt x="559" y="76"/>
                  </a:lnTo>
                  <a:lnTo>
                    <a:pt x="1" y="55"/>
                  </a:lnTo>
                  <a:lnTo>
                    <a:pt x="0" y="0"/>
                  </a:lnTo>
                  <a:lnTo>
                    <a:pt x="557" y="2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0" name="Freeform 1630"/>
            <p:cNvSpPr>
              <a:spLocks/>
            </p:cNvSpPr>
            <p:nvPr/>
          </p:nvSpPr>
          <p:spPr bwMode="auto">
            <a:xfrm>
              <a:off x="12189603" y="-1566465"/>
              <a:ext cx="4763" cy="114300"/>
            </a:xfrm>
            <a:custGeom>
              <a:avLst/>
              <a:gdLst>
                <a:gd name="T0" fmla="*/ 3 w 3"/>
                <a:gd name="T1" fmla="*/ 17 h 72"/>
                <a:gd name="T2" fmla="*/ 3 w 3"/>
                <a:gd name="T3" fmla="*/ 72 h 72"/>
                <a:gd name="T4" fmla="*/ 1 w 3"/>
                <a:gd name="T5" fmla="*/ 56 h 72"/>
                <a:gd name="T6" fmla="*/ 0 w 3"/>
                <a:gd name="T7" fmla="*/ 0 h 72"/>
                <a:gd name="T8" fmla="*/ 3 w 3"/>
                <a:gd name="T9" fmla="*/ 17 h 72"/>
              </a:gdLst>
              <a:ahLst/>
              <a:cxnLst>
                <a:cxn ang="0">
                  <a:pos x="T0" y="T1"/>
                </a:cxn>
                <a:cxn ang="0">
                  <a:pos x="T2" y="T3"/>
                </a:cxn>
                <a:cxn ang="0">
                  <a:pos x="T4" y="T5"/>
                </a:cxn>
                <a:cxn ang="0">
                  <a:pos x="T6" y="T7"/>
                </a:cxn>
                <a:cxn ang="0">
                  <a:pos x="T8" y="T9"/>
                </a:cxn>
              </a:cxnLst>
              <a:rect l="0" t="0" r="r" b="b"/>
              <a:pathLst>
                <a:path w="3" h="72">
                  <a:moveTo>
                    <a:pt x="3" y="17"/>
                  </a:moveTo>
                  <a:lnTo>
                    <a:pt x="3" y="72"/>
                  </a:lnTo>
                  <a:lnTo>
                    <a:pt x="1" y="56"/>
                  </a:lnTo>
                  <a:lnTo>
                    <a:pt x="0" y="0"/>
                  </a:lnTo>
                  <a:lnTo>
                    <a:pt x="3" y="1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1" name="Freeform 1631"/>
            <p:cNvSpPr>
              <a:spLocks/>
            </p:cNvSpPr>
            <p:nvPr/>
          </p:nvSpPr>
          <p:spPr bwMode="auto">
            <a:xfrm>
              <a:off x="14347016" y="-1610915"/>
              <a:ext cx="28575" cy="96838"/>
            </a:xfrm>
            <a:custGeom>
              <a:avLst/>
              <a:gdLst>
                <a:gd name="T0" fmla="*/ 16 w 18"/>
                <a:gd name="T1" fmla="*/ 5 h 61"/>
                <a:gd name="T2" fmla="*/ 18 w 18"/>
                <a:gd name="T3" fmla="*/ 61 h 61"/>
                <a:gd name="T4" fmla="*/ 1 w 18"/>
                <a:gd name="T5" fmla="*/ 56 h 61"/>
                <a:gd name="T6" fmla="*/ 0 w 18"/>
                <a:gd name="T7" fmla="*/ 0 h 61"/>
                <a:gd name="T8" fmla="*/ 16 w 18"/>
                <a:gd name="T9" fmla="*/ 5 h 61"/>
              </a:gdLst>
              <a:ahLst/>
              <a:cxnLst>
                <a:cxn ang="0">
                  <a:pos x="T0" y="T1"/>
                </a:cxn>
                <a:cxn ang="0">
                  <a:pos x="T2" y="T3"/>
                </a:cxn>
                <a:cxn ang="0">
                  <a:pos x="T4" y="T5"/>
                </a:cxn>
                <a:cxn ang="0">
                  <a:pos x="T6" y="T7"/>
                </a:cxn>
                <a:cxn ang="0">
                  <a:pos x="T8" y="T9"/>
                </a:cxn>
              </a:cxnLst>
              <a:rect l="0" t="0" r="r" b="b"/>
              <a:pathLst>
                <a:path w="18" h="61">
                  <a:moveTo>
                    <a:pt x="16" y="5"/>
                  </a:moveTo>
                  <a:lnTo>
                    <a:pt x="18" y="61"/>
                  </a:lnTo>
                  <a:lnTo>
                    <a:pt x="1" y="56"/>
                  </a:lnTo>
                  <a:lnTo>
                    <a:pt x="0" y="0"/>
                  </a:lnTo>
                  <a:lnTo>
                    <a:pt x="16"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2" name="Freeform 1632"/>
            <p:cNvSpPr>
              <a:spLocks/>
            </p:cNvSpPr>
            <p:nvPr/>
          </p:nvSpPr>
          <p:spPr bwMode="auto">
            <a:xfrm>
              <a:off x="12194366" y="-1539478"/>
              <a:ext cx="7938" cy="92075"/>
            </a:xfrm>
            <a:custGeom>
              <a:avLst/>
              <a:gdLst>
                <a:gd name="T0" fmla="*/ 4 w 5"/>
                <a:gd name="T1" fmla="*/ 3 h 58"/>
                <a:gd name="T2" fmla="*/ 5 w 5"/>
                <a:gd name="T3" fmla="*/ 58 h 58"/>
                <a:gd name="T4" fmla="*/ 0 w 5"/>
                <a:gd name="T5" fmla="*/ 55 h 58"/>
                <a:gd name="T6" fmla="*/ 0 w 5"/>
                <a:gd name="T7" fmla="*/ 0 h 58"/>
                <a:gd name="T8" fmla="*/ 4 w 5"/>
                <a:gd name="T9" fmla="*/ 3 h 58"/>
              </a:gdLst>
              <a:ahLst/>
              <a:cxnLst>
                <a:cxn ang="0">
                  <a:pos x="T0" y="T1"/>
                </a:cxn>
                <a:cxn ang="0">
                  <a:pos x="T2" y="T3"/>
                </a:cxn>
                <a:cxn ang="0">
                  <a:pos x="T4" y="T5"/>
                </a:cxn>
                <a:cxn ang="0">
                  <a:pos x="T6" y="T7"/>
                </a:cxn>
                <a:cxn ang="0">
                  <a:pos x="T8" y="T9"/>
                </a:cxn>
              </a:cxnLst>
              <a:rect l="0" t="0" r="r" b="b"/>
              <a:pathLst>
                <a:path w="5" h="58">
                  <a:moveTo>
                    <a:pt x="4" y="3"/>
                  </a:moveTo>
                  <a:lnTo>
                    <a:pt x="5" y="58"/>
                  </a:lnTo>
                  <a:lnTo>
                    <a:pt x="0" y="55"/>
                  </a:lnTo>
                  <a:lnTo>
                    <a:pt x="0" y="0"/>
                  </a:lnTo>
                  <a:lnTo>
                    <a:pt x="4"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3" name="Freeform 1633"/>
            <p:cNvSpPr>
              <a:spLocks/>
            </p:cNvSpPr>
            <p:nvPr/>
          </p:nvSpPr>
          <p:spPr bwMode="auto">
            <a:xfrm>
              <a:off x="13813616" y="-1588690"/>
              <a:ext cx="4763" cy="95250"/>
            </a:xfrm>
            <a:custGeom>
              <a:avLst/>
              <a:gdLst>
                <a:gd name="T0" fmla="*/ 1 w 3"/>
                <a:gd name="T1" fmla="*/ 5 h 60"/>
                <a:gd name="T2" fmla="*/ 3 w 3"/>
                <a:gd name="T3" fmla="*/ 60 h 60"/>
                <a:gd name="T4" fmla="*/ 2 w 3"/>
                <a:gd name="T5" fmla="*/ 55 h 60"/>
                <a:gd name="T6" fmla="*/ 0 w 3"/>
                <a:gd name="T7" fmla="*/ 0 h 60"/>
                <a:gd name="T8" fmla="*/ 1 w 3"/>
                <a:gd name="T9" fmla="*/ 5 h 60"/>
              </a:gdLst>
              <a:ahLst/>
              <a:cxnLst>
                <a:cxn ang="0">
                  <a:pos x="T0" y="T1"/>
                </a:cxn>
                <a:cxn ang="0">
                  <a:pos x="T2" y="T3"/>
                </a:cxn>
                <a:cxn ang="0">
                  <a:pos x="T4" y="T5"/>
                </a:cxn>
                <a:cxn ang="0">
                  <a:pos x="T6" y="T7"/>
                </a:cxn>
                <a:cxn ang="0">
                  <a:pos x="T8" y="T9"/>
                </a:cxn>
              </a:cxnLst>
              <a:rect l="0" t="0" r="r" b="b"/>
              <a:pathLst>
                <a:path w="3" h="60">
                  <a:moveTo>
                    <a:pt x="1" y="5"/>
                  </a:moveTo>
                  <a:lnTo>
                    <a:pt x="3" y="60"/>
                  </a:lnTo>
                  <a:lnTo>
                    <a:pt x="2" y="55"/>
                  </a:lnTo>
                  <a:lnTo>
                    <a:pt x="0" y="0"/>
                  </a:lnTo>
                  <a:lnTo>
                    <a:pt x="1"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4" name="Freeform 1634"/>
            <p:cNvSpPr>
              <a:spLocks/>
            </p:cNvSpPr>
            <p:nvPr/>
          </p:nvSpPr>
          <p:spPr bwMode="auto">
            <a:xfrm>
              <a:off x="11292666" y="-1528365"/>
              <a:ext cx="50800" cy="111125"/>
            </a:xfrm>
            <a:custGeom>
              <a:avLst/>
              <a:gdLst>
                <a:gd name="T0" fmla="*/ 39 w 41"/>
                <a:gd name="T1" fmla="*/ 0 h 85"/>
                <a:gd name="T2" fmla="*/ 41 w 41"/>
                <a:gd name="T3" fmla="*/ 67 h 85"/>
                <a:gd name="T4" fmla="*/ 6 w 41"/>
                <a:gd name="T5" fmla="*/ 83 h 85"/>
                <a:gd name="T6" fmla="*/ 1 w 41"/>
                <a:gd name="T7" fmla="*/ 85 h 85"/>
                <a:gd name="T8" fmla="*/ 0 w 41"/>
                <a:gd name="T9" fmla="*/ 18 h 85"/>
                <a:gd name="T10" fmla="*/ 4 w 41"/>
                <a:gd name="T11" fmla="*/ 16 h 85"/>
                <a:gd name="T12" fmla="*/ 39 w 41"/>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39" y="0"/>
                  </a:moveTo>
                  <a:cubicBezTo>
                    <a:pt x="41" y="67"/>
                    <a:pt x="41" y="67"/>
                    <a:pt x="41" y="67"/>
                  </a:cubicBezTo>
                  <a:cubicBezTo>
                    <a:pt x="39" y="67"/>
                    <a:pt x="16" y="77"/>
                    <a:pt x="6" y="83"/>
                  </a:cubicBezTo>
                  <a:cubicBezTo>
                    <a:pt x="5" y="84"/>
                    <a:pt x="3" y="84"/>
                    <a:pt x="1" y="85"/>
                  </a:cubicBezTo>
                  <a:cubicBezTo>
                    <a:pt x="0" y="18"/>
                    <a:pt x="0" y="18"/>
                    <a:pt x="0" y="18"/>
                  </a:cubicBezTo>
                  <a:cubicBezTo>
                    <a:pt x="1" y="17"/>
                    <a:pt x="3" y="17"/>
                    <a:pt x="4" y="16"/>
                  </a:cubicBezTo>
                  <a:cubicBezTo>
                    <a:pt x="14" y="10"/>
                    <a:pt x="38" y="0"/>
                    <a:pt x="3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5" name="Freeform 1635"/>
            <p:cNvSpPr>
              <a:spLocks/>
            </p:cNvSpPr>
            <p:nvPr/>
          </p:nvSpPr>
          <p:spPr bwMode="auto">
            <a:xfrm>
              <a:off x="11289491" y="-1504553"/>
              <a:ext cx="4763" cy="87313"/>
            </a:xfrm>
            <a:custGeom>
              <a:avLst/>
              <a:gdLst>
                <a:gd name="T0" fmla="*/ 3 w 4"/>
                <a:gd name="T1" fmla="*/ 0 h 67"/>
                <a:gd name="T2" fmla="*/ 4 w 4"/>
                <a:gd name="T3" fmla="*/ 67 h 67"/>
                <a:gd name="T4" fmla="*/ 2 w 4"/>
                <a:gd name="T5" fmla="*/ 67 h 67"/>
                <a:gd name="T6" fmla="*/ 0 w 4"/>
                <a:gd name="T7" fmla="*/ 0 h 67"/>
                <a:gd name="T8" fmla="*/ 3 w 4"/>
                <a:gd name="T9" fmla="*/ 0 h 67"/>
              </a:gdLst>
              <a:ahLst/>
              <a:cxnLst>
                <a:cxn ang="0">
                  <a:pos x="T0" y="T1"/>
                </a:cxn>
                <a:cxn ang="0">
                  <a:pos x="T2" y="T3"/>
                </a:cxn>
                <a:cxn ang="0">
                  <a:pos x="T4" y="T5"/>
                </a:cxn>
                <a:cxn ang="0">
                  <a:pos x="T6" y="T7"/>
                </a:cxn>
                <a:cxn ang="0">
                  <a:pos x="T8" y="T9"/>
                </a:cxn>
              </a:cxnLst>
              <a:rect l="0" t="0" r="r" b="b"/>
              <a:pathLst>
                <a:path w="4" h="67">
                  <a:moveTo>
                    <a:pt x="3" y="0"/>
                  </a:moveTo>
                  <a:cubicBezTo>
                    <a:pt x="4" y="67"/>
                    <a:pt x="4" y="67"/>
                    <a:pt x="4"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6" name="Freeform 1636"/>
            <p:cNvSpPr>
              <a:spLocks/>
            </p:cNvSpPr>
            <p:nvPr/>
          </p:nvSpPr>
          <p:spPr bwMode="auto">
            <a:xfrm>
              <a:off x="11287903" y="-150455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2" y="68"/>
                    <a:pt x="2" y="68"/>
                  </a:cubicBezTo>
                  <a:cubicBezTo>
                    <a:pt x="0" y="1"/>
                    <a:pt x="0" y="1"/>
                    <a:pt x="0" y="1"/>
                  </a:cubicBezTo>
                  <a:cubicBezTo>
                    <a:pt x="0"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7" name="Freeform 1637"/>
            <p:cNvSpPr>
              <a:spLocks/>
            </p:cNvSpPr>
            <p:nvPr/>
          </p:nvSpPr>
          <p:spPr bwMode="auto">
            <a:xfrm>
              <a:off x="11284728" y="-15029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8" name="Freeform 1638"/>
            <p:cNvSpPr>
              <a:spLocks/>
            </p:cNvSpPr>
            <p:nvPr/>
          </p:nvSpPr>
          <p:spPr bwMode="auto">
            <a:xfrm>
              <a:off x="11283141" y="-15029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9" name="Freeform 1639"/>
            <p:cNvSpPr>
              <a:spLocks/>
            </p:cNvSpPr>
            <p:nvPr/>
          </p:nvSpPr>
          <p:spPr bwMode="auto">
            <a:xfrm>
              <a:off x="11279966" y="-1502965"/>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0" name="Freeform 1640"/>
            <p:cNvSpPr>
              <a:spLocks/>
            </p:cNvSpPr>
            <p:nvPr/>
          </p:nvSpPr>
          <p:spPr bwMode="auto">
            <a:xfrm>
              <a:off x="11276791" y="-15029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1" name="Freeform 1641"/>
            <p:cNvSpPr>
              <a:spLocks/>
            </p:cNvSpPr>
            <p:nvPr/>
          </p:nvSpPr>
          <p:spPr bwMode="auto">
            <a:xfrm>
              <a:off x="11264091" y="-1506140"/>
              <a:ext cx="14288" cy="90488"/>
            </a:xfrm>
            <a:custGeom>
              <a:avLst/>
              <a:gdLst>
                <a:gd name="T0" fmla="*/ 10 w 12"/>
                <a:gd name="T1" fmla="*/ 2 h 69"/>
                <a:gd name="T2" fmla="*/ 12 w 12"/>
                <a:gd name="T3" fmla="*/ 69 h 69"/>
                <a:gd name="T4" fmla="*/ 7 w 12"/>
                <a:gd name="T5" fmla="*/ 68 h 69"/>
                <a:gd name="T6" fmla="*/ 2 w 12"/>
                <a:gd name="T7" fmla="*/ 68 h 69"/>
                <a:gd name="T8" fmla="*/ 0 w 12"/>
                <a:gd name="T9" fmla="*/ 0 h 69"/>
                <a:gd name="T10" fmla="*/ 5 w 12"/>
                <a:gd name="T11" fmla="*/ 1 h 69"/>
                <a:gd name="T12" fmla="*/ 10 w 12"/>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10" y="2"/>
                  </a:moveTo>
                  <a:cubicBezTo>
                    <a:pt x="12" y="69"/>
                    <a:pt x="12" y="69"/>
                    <a:pt x="12" y="69"/>
                  </a:cubicBezTo>
                  <a:cubicBezTo>
                    <a:pt x="11" y="68"/>
                    <a:pt x="9" y="68"/>
                    <a:pt x="7" y="68"/>
                  </a:cubicBezTo>
                  <a:cubicBezTo>
                    <a:pt x="5" y="68"/>
                    <a:pt x="3" y="68"/>
                    <a:pt x="2" y="68"/>
                  </a:cubicBezTo>
                  <a:cubicBezTo>
                    <a:pt x="0" y="0"/>
                    <a:pt x="0" y="0"/>
                    <a:pt x="0" y="0"/>
                  </a:cubicBezTo>
                  <a:cubicBezTo>
                    <a:pt x="1" y="1"/>
                    <a:pt x="3" y="1"/>
                    <a:pt x="5" y="1"/>
                  </a:cubicBezTo>
                  <a:cubicBezTo>
                    <a:pt x="7" y="1"/>
                    <a:pt x="9" y="1"/>
                    <a:pt x="10"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2" name="Freeform 1642"/>
            <p:cNvSpPr>
              <a:spLocks/>
            </p:cNvSpPr>
            <p:nvPr/>
          </p:nvSpPr>
          <p:spPr bwMode="auto">
            <a:xfrm>
              <a:off x="11259328" y="-1506140"/>
              <a:ext cx="6350"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3" name="Freeform 1643"/>
            <p:cNvSpPr>
              <a:spLocks/>
            </p:cNvSpPr>
            <p:nvPr/>
          </p:nvSpPr>
          <p:spPr bwMode="auto">
            <a:xfrm>
              <a:off x="11256153" y="-1506140"/>
              <a:ext cx="4763" cy="87313"/>
            </a:xfrm>
            <a:custGeom>
              <a:avLst/>
              <a:gdLst>
                <a:gd name="T0" fmla="*/ 2 w 4"/>
                <a:gd name="T1" fmla="*/ 0 h 67"/>
                <a:gd name="T2" fmla="*/ 4 w 4"/>
                <a:gd name="T3" fmla="*/ 67 h 67"/>
                <a:gd name="T4" fmla="*/ 1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1"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4" name="Freeform 1644"/>
            <p:cNvSpPr>
              <a:spLocks/>
            </p:cNvSpPr>
            <p:nvPr/>
          </p:nvSpPr>
          <p:spPr bwMode="auto">
            <a:xfrm>
              <a:off x="16040878" y="-1666478"/>
              <a:ext cx="14288" cy="107950"/>
            </a:xfrm>
            <a:custGeom>
              <a:avLst/>
              <a:gdLst>
                <a:gd name="T0" fmla="*/ 8 w 9"/>
                <a:gd name="T1" fmla="*/ 0 h 68"/>
                <a:gd name="T2" fmla="*/ 9 w 9"/>
                <a:gd name="T3" fmla="*/ 55 h 68"/>
                <a:gd name="T4" fmla="*/ 1 w 9"/>
                <a:gd name="T5" fmla="*/ 68 h 68"/>
                <a:gd name="T6" fmla="*/ 0 w 9"/>
                <a:gd name="T7" fmla="*/ 12 h 68"/>
                <a:gd name="T8" fmla="*/ 8 w 9"/>
                <a:gd name="T9" fmla="*/ 0 h 68"/>
              </a:gdLst>
              <a:ahLst/>
              <a:cxnLst>
                <a:cxn ang="0">
                  <a:pos x="T0" y="T1"/>
                </a:cxn>
                <a:cxn ang="0">
                  <a:pos x="T2" y="T3"/>
                </a:cxn>
                <a:cxn ang="0">
                  <a:pos x="T4" y="T5"/>
                </a:cxn>
                <a:cxn ang="0">
                  <a:pos x="T6" y="T7"/>
                </a:cxn>
                <a:cxn ang="0">
                  <a:pos x="T8" y="T9"/>
                </a:cxn>
              </a:cxnLst>
              <a:rect l="0" t="0" r="r" b="b"/>
              <a:pathLst>
                <a:path w="9" h="68">
                  <a:moveTo>
                    <a:pt x="8" y="0"/>
                  </a:moveTo>
                  <a:lnTo>
                    <a:pt x="9" y="55"/>
                  </a:lnTo>
                  <a:lnTo>
                    <a:pt x="1" y="68"/>
                  </a:lnTo>
                  <a:lnTo>
                    <a:pt x="0" y="12"/>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5" name="Freeform 1645"/>
            <p:cNvSpPr>
              <a:spLocks/>
            </p:cNvSpPr>
            <p:nvPr/>
          </p:nvSpPr>
          <p:spPr bwMode="auto">
            <a:xfrm>
              <a:off x="14339078" y="-1604565"/>
              <a:ext cx="20638" cy="103188"/>
            </a:xfrm>
            <a:custGeom>
              <a:avLst/>
              <a:gdLst>
                <a:gd name="T0" fmla="*/ 12 w 13"/>
                <a:gd name="T1" fmla="*/ 0 h 65"/>
                <a:gd name="T2" fmla="*/ 13 w 13"/>
                <a:gd name="T3" fmla="*/ 55 h 65"/>
                <a:gd name="T4" fmla="*/ 2 w 13"/>
                <a:gd name="T5" fmla="*/ 65 h 65"/>
                <a:gd name="T6" fmla="*/ 0 w 13"/>
                <a:gd name="T7" fmla="*/ 10 h 65"/>
                <a:gd name="T8" fmla="*/ 12 w 13"/>
                <a:gd name="T9" fmla="*/ 0 h 65"/>
              </a:gdLst>
              <a:ahLst/>
              <a:cxnLst>
                <a:cxn ang="0">
                  <a:pos x="T0" y="T1"/>
                </a:cxn>
                <a:cxn ang="0">
                  <a:pos x="T2" y="T3"/>
                </a:cxn>
                <a:cxn ang="0">
                  <a:pos x="T4" y="T5"/>
                </a:cxn>
                <a:cxn ang="0">
                  <a:pos x="T6" y="T7"/>
                </a:cxn>
                <a:cxn ang="0">
                  <a:pos x="T8" y="T9"/>
                </a:cxn>
              </a:cxnLst>
              <a:rect l="0" t="0" r="r" b="b"/>
              <a:pathLst>
                <a:path w="13" h="65">
                  <a:moveTo>
                    <a:pt x="12" y="0"/>
                  </a:moveTo>
                  <a:lnTo>
                    <a:pt x="13" y="55"/>
                  </a:lnTo>
                  <a:lnTo>
                    <a:pt x="2" y="65"/>
                  </a:lnTo>
                  <a:lnTo>
                    <a:pt x="0" y="10"/>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6" name="Freeform 1646"/>
            <p:cNvSpPr>
              <a:spLocks/>
            </p:cNvSpPr>
            <p:nvPr/>
          </p:nvSpPr>
          <p:spPr bwMode="auto">
            <a:xfrm>
              <a:off x="13804091" y="-1582340"/>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7" name="Freeform 1647"/>
            <p:cNvSpPr>
              <a:spLocks/>
            </p:cNvSpPr>
            <p:nvPr/>
          </p:nvSpPr>
          <p:spPr bwMode="auto">
            <a:xfrm>
              <a:off x="12189603" y="-1544240"/>
              <a:ext cx="3175" cy="115888"/>
            </a:xfrm>
            <a:custGeom>
              <a:avLst/>
              <a:gdLst>
                <a:gd name="T0" fmla="*/ 0 w 2"/>
                <a:gd name="T1" fmla="*/ 0 h 73"/>
                <a:gd name="T2" fmla="*/ 2 w 2"/>
                <a:gd name="T3" fmla="*/ 56 h 73"/>
                <a:gd name="T4" fmla="*/ 2 w 2"/>
                <a:gd name="T5" fmla="*/ 73 h 73"/>
                <a:gd name="T6" fmla="*/ 0 w 2"/>
                <a:gd name="T7" fmla="*/ 18 h 73"/>
                <a:gd name="T8" fmla="*/ 0 w 2"/>
                <a:gd name="T9" fmla="*/ 0 h 73"/>
              </a:gdLst>
              <a:ahLst/>
              <a:cxnLst>
                <a:cxn ang="0">
                  <a:pos x="T0" y="T1"/>
                </a:cxn>
                <a:cxn ang="0">
                  <a:pos x="T2" y="T3"/>
                </a:cxn>
                <a:cxn ang="0">
                  <a:pos x="T4" y="T5"/>
                </a:cxn>
                <a:cxn ang="0">
                  <a:pos x="T6" y="T7"/>
                </a:cxn>
                <a:cxn ang="0">
                  <a:pos x="T8" y="T9"/>
                </a:cxn>
              </a:cxnLst>
              <a:rect l="0" t="0" r="r" b="b"/>
              <a:pathLst>
                <a:path w="2" h="73">
                  <a:moveTo>
                    <a:pt x="0" y="0"/>
                  </a:moveTo>
                  <a:lnTo>
                    <a:pt x="2" y="56"/>
                  </a:lnTo>
                  <a:lnTo>
                    <a:pt x="2" y="73"/>
                  </a:lnTo>
                  <a:lnTo>
                    <a:pt x="0" y="18"/>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8" name="Freeform 1648"/>
            <p:cNvSpPr>
              <a:spLocks/>
            </p:cNvSpPr>
            <p:nvPr/>
          </p:nvSpPr>
          <p:spPr bwMode="auto">
            <a:xfrm>
              <a:off x="11621278" y="-1525190"/>
              <a:ext cx="15875" cy="115888"/>
            </a:xfrm>
            <a:custGeom>
              <a:avLst/>
              <a:gdLst>
                <a:gd name="T0" fmla="*/ 11 w 13"/>
                <a:gd name="T1" fmla="*/ 22 h 89"/>
                <a:gd name="T2" fmla="*/ 13 w 13"/>
                <a:gd name="T3" fmla="*/ 89 h 89"/>
                <a:gd name="T4" fmla="*/ 11 w 13"/>
                <a:gd name="T5" fmla="*/ 84 h 89"/>
                <a:gd name="T6" fmla="*/ 2 w 13"/>
                <a:gd name="T7" fmla="*/ 69 h 89"/>
                <a:gd name="T8" fmla="*/ 2 w 13"/>
                <a:gd name="T9" fmla="*/ 67 h 89"/>
                <a:gd name="T10" fmla="*/ 0 w 13"/>
                <a:gd name="T11" fmla="*/ 0 h 89"/>
                <a:gd name="T12" fmla="*/ 0 w 13"/>
                <a:gd name="T13" fmla="*/ 2 h 89"/>
                <a:gd name="T14" fmla="*/ 9 w 13"/>
                <a:gd name="T15" fmla="*/ 17 h 89"/>
                <a:gd name="T16" fmla="*/ 11 w 13"/>
                <a:gd name="T17" fmla="*/ 2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9">
                  <a:moveTo>
                    <a:pt x="11" y="22"/>
                  </a:moveTo>
                  <a:cubicBezTo>
                    <a:pt x="13" y="89"/>
                    <a:pt x="13" y="89"/>
                    <a:pt x="13" y="89"/>
                  </a:cubicBezTo>
                  <a:cubicBezTo>
                    <a:pt x="13" y="88"/>
                    <a:pt x="12" y="86"/>
                    <a:pt x="11" y="84"/>
                  </a:cubicBezTo>
                  <a:cubicBezTo>
                    <a:pt x="5" y="74"/>
                    <a:pt x="5" y="74"/>
                    <a:pt x="2" y="69"/>
                  </a:cubicBezTo>
                  <a:cubicBezTo>
                    <a:pt x="2" y="68"/>
                    <a:pt x="2" y="68"/>
                    <a:pt x="2" y="67"/>
                  </a:cubicBezTo>
                  <a:cubicBezTo>
                    <a:pt x="0" y="0"/>
                    <a:pt x="0" y="0"/>
                    <a:pt x="0" y="0"/>
                  </a:cubicBezTo>
                  <a:cubicBezTo>
                    <a:pt x="0" y="1"/>
                    <a:pt x="0" y="1"/>
                    <a:pt x="0" y="2"/>
                  </a:cubicBezTo>
                  <a:cubicBezTo>
                    <a:pt x="3" y="7"/>
                    <a:pt x="3" y="7"/>
                    <a:pt x="9" y="17"/>
                  </a:cubicBezTo>
                  <a:cubicBezTo>
                    <a:pt x="10" y="19"/>
                    <a:pt x="11" y="21"/>
                    <a:pt x="11" y="2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9" name="Freeform 1649"/>
            <p:cNvSpPr>
              <a:spLocks/>
            </p:cNvSpPr>
            <p:nvPr/>
          </p:nvSpPr>
          <p:spPr bwMode="auto">
            <a:xfrm>
              <a:off x="11254566" y="-150614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0" name="Freeform 1650"/>
            <p:cNvSpPr>
              <a:spLocks/>
            </p:cNvSpPr>
            <p:nvPr/>
          </p:nvSpPr>
          <p:spPr bwMode="auto">
            <a:xfrm>
              <a:off x="11254566" y="-15061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1" name="Freeform 1651"/>
            <p:cNvSpPr>
              <a:spLocks/>
            </p:cNvSpPr>
            <p:nvPr/>
          </p:nvSpPr>
          <p:spPr bwMode="auto">
            <a:xfrm>
              <a:off x="11251391" y="-1506140"/>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7"/>
                    <a:pt x="3" y="67"/>
                    <a:pt x="2" y="68"/>
                  </a:cubicBezTo>
                  <a:cubicBezTo>
                    <a:pt x="0" y="1"/>
                    <a:pt x="0" y="1"/>
                    <a:pt x="0" y="1"/>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2" name="Freeform 1652"/>
            <p:cNvSpPr>
              <a:spLocks/>
            </p:cNvSpPr>
            <p:nvPr/>
          </p:nvSpPr>
          <p:spPr bwMode="auto">
            <a:xfrm>
              <a:off x="11248216" y="-15045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3" name="Freeform 1653"/>
            <p:cNvSpPr>
              <a:spLocks/>
            </p:cNvSpPr>
            <p:nvPr/>
          </p:nvSpPr>
          <p:spPr bwMode="auto">
            <a:xfrm>
              <a:off x="11237103" y="-1504553"/>
              <a:ext cx="12700" cy="93663"/>
            </a:xfrm>
            <a:custGeom>
              <a:avLst/>
              <a:gdLst>
                <a:gd name="T0" fmla="*/ 9 w 11"/>
                <a:gd name="T1" fmla="*/ 0 h 72"/>
                <a:gd name="T2" fmla="*/ 11 w 11"/>
                <a:gd name="T3" fmla="*/ 67 h 72"/>
                <a:gd name="T4" fmla="*/ 2 w 11"/>
                <a:gd name="T5" fmla="*/ 72 h 72"/>
                <a:gd name="T6" fmla="*/ 0 w 11"/>
                <a:gd name="T7" fmla="*/ 5 h 72"/>
                <a:gd name="T8" fmla="*/ 9 w 11"/>
                <a:gd name="T9" fmla="*/ 0 h 72"/>
              </a:gdLst>
              <a:ahLst/>
              <a:cxnLst>
                <a:cxn ang="0">
                  <a:pos x="T0" y="T1"/>
                </a:cxn>
                <a:cxn ang="0">
                  <a:pos x="T2" y="T3"/>
                </a:cxn>
                <a:cxn ang="0">
                  <a:pos x="T4" y="T5"/>
                </a:cxn>
                <a:cxn ang="0">
                  <a:pos x="T6" y="T7"/>
                </a:cxn>
                <a:cxn ang="0">
                  <a:pos x="T8" y="T9"/>
                </a:cxn>
              </a:cxnLst>
              <a:rect l="0" t="0" r="r" b="b"/>
              <a:pathLst>
                <a:path w="11" h="72">
                  <a:moveTo>
                    <a:pt x="9" y="0"/>
                  </a:moveTo>
                  <a:cubicBezTo>
                    <a:pt x="11" y="67"/>
                    <a:pt x="11" y="67"/>
                    <a:pt x="11" y="67"/>
                  </a:cubicBezTo>
                  <a:cubicBezTo>
                    <a:pt x="8" y="68"/>
                    <a:pt x="5" y="70"/>
                    <a:pt x="2" y="72"/>
                  </a:cubicBezTo>
                  <a:cubicBezTo>
                    <a:pt x="0" y="5"/>
                    <a:pt x="0" y="5"/>
                    <a:pt x="0" y="5"/>
                  </a:cubicBezTo>
                  <a:cubicBezTo>
                    <a:pt x="3" y="3"/>
                    <a:pt x="6" y="1"/>
                    <a:pt x="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4" name="Freeform 1654"/>
            <p:cNvSpPr>
              <a:spLocks/>
            </p:cNvSpPr>
            <p:nvPr/>
          </p:nvSpPr>
          <p:spPr bwMode="auto">
            <a:xfrm>
              <a:off x="11225991" y="-1498203"/>
              <a:ext cx="12700" cy="95250"/>
            </a:xfrm>
            <a:custGeom>
              <a:avLst/>
              <a:gdLst>
                <a:gd name="T0" fmla="*/ 8 w 10"/>
                <a:gd name="T1" fmla="*/ 0 h 73"/>
                <a:gd name="T2" fmla="*/ 10 w 10"/>
                <a:gd name="T3" fmla="*/ 67 h 73"/>
                <a:gd name="T4" fmla="*/ 2 w 10"/>
                <a:gd name="T5" fmla="*/ 73 h 73"/>
                <a:gd name="T6" fmla="*/ 0 w 10"/>
                <a:gd name="T7" fmla="*/ 6 h 73"/>
                <a:gd name="T8" fmla="*/ 8 w 10"/>
                <a:gd name="T9" fmla="*/ 0 h 73"/>
              </a:gdLst>
              <a:ahLst/>
              <a:cxnLst>
                <a:cxn ang="0">
                  <a:pos x="T0" y="T1"/>
                </a:cxn>
                <a:cxn ang="0">
                  <a:pos x="T2" y="T3"/>
                </a:cxn>
                <a:cxn ang="0">
                  <a:pos x="T4" y="T5"/>
                </a:cxn>
                <a:cxn ang="0">
                  <a:pos x="T6" y="T7"/>
                </a:cxn>
                <a:cxn ang="0">
                  <a:pos x="T8" y="T9"/>
                </a:cxn>
              </a:cxnLst>
              <a:rect l="0" t="0" r="r" b="b"/>
              <a:pathLst>
                <a:path w="10" h="73">
                  <a:moveTo>
                    <a:pt x="8" y="0"/>
                  </a:moveTo>
                  <a:cubicBezTo>
                    <a:pt x="10" y="67"/>
                    <a:pt x="10" y="67"/>
                    <a:pt x="10" y="67"/>
                  </a:cubicBezTo>
                  <a:cubicBezTo>
                    <a:pt x="7" y="69"/>
                    <a:pt x="4" y="71"/>
                    <a:pt x="2" y="73"/>
                  </a:cubicBezTo>
                  <a:cubicBezTo>
                    <a:pt x="0" y="6"/>
                    <a:pt x="0" y="6"/>
                    <a:pt x="0" y="6"/>
                  </a:cubicBezTo>
                  <a:cubicBezTo>
                    <a:pt x="2" y="4"/>
                    <a:pt x="5" y="2"/>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5" name="Freeform 1655"/>
            <p:cNvSpPr>
              <a:spLocks/>
            </p:cNvSpPr>
            <p:nvPr/>
          </p:nvSpPr>
          <p:spPr bwMode="auto">
            <a:xfrm>
              <a:off x="11218053" y="-1490265"/>
              <a:ext cx="11113" cy="96838"/>
            </a:xfrm>
            <a:custGeom>
              <a:avLst/>
              <a:gdLst>
                <a:gd name="T0" fmla="*/ 7 w 9"/>
                <a:gd name="T1" fmla="*/ 0 h 74"/>
                <a:gd name="T2" fmla="*/ 9 w 9"/>
                <a:gd name="T3" fmla="*/ 67 h 74"/>
                <a:gd name="T4" fmla="*/ 2 w 9"/>
                <a:gd name="T5" fmla="*/ 74 h 74"/>
                <a:gd name="T6" fmla="*/ 0 w 9"/>
                <a:gd name="T7" fmla="*/ 7 h 74"/>
                <a:gd name="T8" fmla="*/ 7 w 9"/>
                <a:gd name="T9" fmla="*/ 0 h 74"/>
              </a:gdLst>
              <a:ahLst/>
              <a:cxnLst>
                <a:cxn ang="0">
                  <a:pos x="T0" y="T1"/>
                </a:cxn>
                <a:cxn ang="0">
                  <a:pos x="T2" y="T3"/>
                </a:cxn>
                <a:cxn ang="0">
                  <a:pos x="T4" y="T5"/>
                </a:cxn>
                <a:cxn ang="0">
                  <a:pos x="T6" y="T7"/>
                </a:cxn>
                <a:cxn ang="0">
                  <a:pos x="T8" y="T9"/>
                </a:cxn>
              </a:cxnLst>
              <a:rect l="0" t="0" r="r" b="b"/>
              <a:pathLst>
                <a:path w="9" h="74">
                  <a:moveTo>
                    <a:pt x="7" y="0"/>
                  </a:moveTo>
                  <a:cubicBezTo>
                    <a:pt x="9" y="67"/>
                    <a:pt x="9" y="67"/>
                    <a:pt x="9" y="67"/>
                  </a:cubicBezTo>
                  <a:cubicBezTo>
                    <a:pt x="6" y="70"/>
                    <a:pt x="3" y="73"/>
                    <a:pt x="2" y="74"/>
                  </a:cubicBezTo>
                  <a:cubicBezTo>
                    <a:pt x="0" y="7"/>
                    <a:pt x="0" y="7"/>
                    <a:pt x="0" y="7"/>
                  </a:cubicBezTo>
                  <a:cubicBezTo>
                    <a:pt x="1" y="5"/>
                    <a:pt x="4" y="3"/>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6" name="Freeform 1656"/>
            <p:cNvSpPr>
              <a:spLocks/>
            </p:cNvSpPr>
            <p:nvPr/>
          </p:nvSpPr>
          <p:spPr bwMode="auto">
            <a:xfrm>
              <a:off x="11218053" y="-1480740"/>
              <a:ext cx="1588"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1" y="68"/>
                  </a:cubicBezTo>
                  <a:cubicBezTo>
                    <a:pt x="0" y="1"/>
                    <a:pt x="0" y="1"/>
                    <a:pt x="0" y="1"/>
                  </a:cubicBezTo>
                  <a:cubicBezTo>
                    <a:pt x="0" y="1"/>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7" name="Freeform 1657"/>
            <p:cNvSpPr>
              <a:spLocks/>
            </p:cNvSpPr>
            <p:nvPr/>
          </p:nvSpPr>
          <p:spPr bwMode="auto">
            <a:xfrm>
              <a:off x="13797741" y="-1571228"/>
              <a:ext cx="9525" cy="103188"/>
            </a:xfrm>
            <a:custGeom>
              <a:avLst/>
              <a:gdLst>
                <a:gd name="T0" fmla="*/ 4 w 6"/>
                <a:gd name="T1" fmla="*/ 0 h 65"/>
                <a:gd name="T2" fmla="*/ 6 w 6"/>
                <a:gd name="T3" fmla="*/ 55 h 65"/>
                <a:gd name="T4" fmla="*/ 2 w 6"/>
                <a:gd name="T5" fmla="*/ 65 h 65"/>
                <a:gd name="T6" fmla="*/ 0 w 6"/>
                <a:gd name="T7" fmla="*/ 10 h 65"/>
                <a:gd name="T8" fmla="*/ 4 w 6"/>
                <a:gd name="T9" fmla="*/ 0 h 65"/>
              </a:gdLst>
              <a:ahLst/>
              <a:cxnLst>
                <a:cxn ang="0">
                  <a:pos x="T0" y="T1"/>
                </a:cxn>
                <a:cxn ang="0">
                  <a:pos x="T2" y="T3"/>
                </a:cxn>
                <a:cxn ang="0">
                  <a:pos x="T4" y="T5"/>
                </a:cxn>
                <a:cxn ang="0">
                  <a:pos x="T6" y="T7"/>
                </a:cxn>
                <a:cxn ang="0">
                  <a:pos x="T8" y="T9"/>
                </a:cxn>
              </a:cxnLst>
              <a:rect l="0" t="0" r="r" b="b"/>
              <a:pathLst>
                <a:path w="6" h="65">
                  <a:moveTo>
                    <a:pt x="4" y="0"/>
                  </a:moveTo>
                  <a:lnTo>
                    <a:pt x="6" y="55"/>
                  </a:lnTo>
                  <a:lnTo>
                    <a:pt x="2" y="65"/>
                  </a:lnTo>
                  <a:lnTo>
                    <a:pt x="0" y="10"/>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8" name="Freeform 1658"/>
            <p:cNvSpPr>
              <a:spLocks/>
            </p:cNvSpPr>
            <p:nvPr/>
          </p:nvSpPr>
          <p:spPr bwMode="auto">
            <a:xfrm>
              <a:off x="10886266" y="-14648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9" name="Freeform 1659"/>
            <p:cNvSpPr>
              <a:spLocks/>
            </p:cNvSpPr>
            <p:nvPr/>
          </p:nvSpPr>
          <p:spPr bwMode="auto">
            <a:xfrm>
              <a:off x="10883091" y="-14648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0" name="Freeform 1660"/>
            <p:cNvSpPr>
              <a:spLocks/>
            </p:cNvSpPr>
            <p:nvPr/>
          </p:nvSpPr>
          <p:spPr bwMode="auto">
            <a:xfrm>
              <a:off x="10878328" y="-14648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1" name="Freeform 1661"/>
            <p:cNvSpPr>
              <a:spLocks/>
            </p:cNvSpPr>
            <p:nvPr/>
          </p:nvSpPr>
          <p:spPr bwMode="auto">
            <a:xfrm>
              <a:off x="10875153" y="-1464865"/>
              <a:ext cx="6350" cy="88900"/>
            </a:xfrm>
            <a:custGeom>
              <a:avLst/>
              <a:gdLst>
                <a:gd name="T0" fmla="*/ 3 w 5"/>
                <a:gd name="T1" fmla="*/ 0 h 68"/>
                <a:gd name="T2" fmla="*/ 5 w 5"/>
                <a:gd name="T3" fmla="*/ 67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7"/>
                    <a:pt x="5" y="67"/>
                    <a:pt x="5" y="67"/>
                  </a:cubicBezTo>
                  <a:cubicBezTo>
                    <a:pt x="3" y="67"/>
                    <a:pt x="2" y="68"/>
                    <a:pt x="2" y="68"/>
                  </a:cubicBezTo>
                  <a:cubicBezTo>
                    <a:pt x="0" y="1"/>
                    <a:pt x="0" y="1"/>
                    <a:pt x="0" y="1"/>
                  </a:cubicBezTo>
                  <a:cubicBezTo>
                    <a:pt x="0" y="1"/>
                    <a:pt x="1"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2" name="Freeform 1662"/>
            <p:cNvSpPr>
              <a:spLocks/>
            </p:cNvSpPr>
            <p:nvPr/>
          </p:nvSpPr>
          <p:spPr bwMode="auto">
            <a:xfrm>
              <a:off x="10875153" y="-146327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3" name="Freeform 1663"/>
            <p:cNvSpPr>
              <a:spLocks/>
            </p:cNvSpPr>
            <p:nvPr/>
          </p:nvSpPr>
          <p:spPr bwMode="auto">
            <a:xfrm>
              <a:off x="10873566" y="-1485503"/>
              <a:ext cx="4763" cy="109538"/>
            </a:xfrm>
            <a:custGeom>
              <a:avLst/>
              <a:gdLst>
                <a:gd name="T0" fmla="*/ 1 w 3"/>
                <a:gd name="T1" fmla="*/ 17 h 84"/>
                <a:gd name="T2" fmla="*/ 3 w 3"/>
                <a:gd name="T3" fmla="*/ 84 h 84"/>
                <a:gd name="T4" fmla="*/ 2 w 3"/>
                <a:gd name="T5" fmla="*/ 67 h 84"/>
                <a:gd name="T6" fmla="*/ 0 w 3"/>
                <a:gd name="T7" fmla="*/ 0 h 84"/>
                <a:gd name="T8" fmla="*/ 1 w 3"/>
                <a:gd name="T9" fmla="*/ 17 h 84"/>
              </a:gdLst>
              <a:ahLst/>
              <a:cxnLst>
                <a:cxn ang="0">
                  <a:pos x="T0" y="T1"/>
                </a:cxn>
                <a:cxn ang="0">
                  <a:pos x="T2" y="T3"/>
                </a:cxn>
                <a:cxn ang="0">
                  <a:pos x="T4" y="T5"/>
                </a:cxn>
                <a:cxn ang="0">
                  <a:pos x="T6" y="T7"/>
                </a:cxn>
                <a:cxn ang="0">
                  <a:pos x="T8" y="T9"/>
                </a:cxn>
              </a:cxnLst>
              <a:rect l="0" t="0" r="r" b="b"/>
              <a:pathLst>
                <a:path w="3" h="84">
                  <a:moveTo>
                    <a:pt x="1" y="17"/>
                  </a:moveTo>
                  <a:cubicBezTo>
                    <a:pt x="3" y="84"/>
                    <a:pt x="3" y="84"/>
                    <a:pt x="3" y="84"/>
                  </a:cubicBezTo>
                  <a:cubicBezTo>
                    <a:pt x="3" y="83"/>
                    <a:pt x="2" y="75"/>
                    <a:pt x="2" y="67"/>
                  </a:cubicBezTo>
                  <a:cubicBezTo>
                    <a:pt x="0" y="0"/>
                    <a:pt x="0" y="0"/>
                    <a:pt x="0" y="0"/>
                  </a:cubicBezTo>
                  <a:cubicBezTo>
                    <a:pt x="0" y="8"/>
                    <a:pt x="1" y="16"/>
                    <a:pt x="1" y="1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4" name="Freeform 1664"/>
            <p:cNvSpPr>
              <a:spLocks/>
            </p:cNvSpPr>
            <p:nvPr/>
          </p:nvSpPr>
          <p:spPr bwMode="auto">
            <a:xfrm>
              <a:off x="16023416" y="-1647428"/>
              <a:ext cx="19050" cy="114300"/>
            </a:xfrm>
            <a:custGeom>
              <a:avLst/>
              <a:gdLst>
                <a:gd name="T0" fmla="*/ 11 w 12"/>
                <a:gd name="T1" fmla="*/ 0 h 72"/>
                <a:gd name="T2" fmla="*/ 12 w 12"/>
                <a:gd name="T3" fmla="*/ 56 h 72"/>
                <a:gd name="T4" fmla="*/ 2 w 12"/>
                <a:gd name="T5" fmla="*/ 72 h 72"/>
                <a:gd name="T6" fmla="*/ 0 w 12"/>
                <a:gd name="T7" fmla="*/ 17 h 72"/>
                <a:gd name="T8" fmla="*/ 11 w 12"/>
                <a:gd name="T9" fmla="*/ 0 h 72"/>
              </a:gdLst>
              <a:ahLst/>
              <a:cxnLst>
                <a:cxn ang="0">
                  <a:pos x="T0" y="T1"/>
                </a:cxn>
                <a:cxn ang="0">
                  <a:pos x="T2" y="T3"/>
                </a:cxn>
                <a:cxn ang="0">
                  <a:pos x="T4" y="T5"/>
                </a:cxn>
                <a:cxn ang="0">
                  <a:pos x="T6" y="T7"/>
                </a:cxn>
                <a:cxn ang="0">
                  <a:pos x="T8" y="T9"/>
                </a:cxn>
              </a:cxnLst>
              <a:rect l="0" t="0" r="r" b="b"/>
              <a:pathLst>
                <a:path w="12" h="72">
                  <a:moveTo>
                    <a:pt x="11" y="0"/>
                  </a:moveTo>
                  <a:lnTo>
                    <a:pt x="12" y="56"/>
                  </a:lnTo>
                  <a:lnTo>
                    <a:pt x="2" y="72"/>
                  </a:lnTo>
                  <a:lnTo>
                    <a:pt x="0" y="17"/>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5" name="Freeform 1665"/>
            <p:cNvSpPr>
              <a:spLocks/>
            </p:cNvSpPr>
            <p:nvPr/>
          </p:nvSpPr>
          <p:spPr bwMode="auto">
            <a:xfrm>
              <a:off x="11187891" y="-1479153"/>
              <a:ext cx="30163" cy="96838"/>
            </a:xfrm>
            <a:custGeom>
              <a:avLst/>
              <a:gdLst>
                <a:gd name="T0" fmla="*/ 19 w 19"/>
                <a:gd name="T1" fmla="*/ 0 h 61"/>
                <a:gd name="T2" fmla="*/ 19 w 19"/>
                <a:gd name="T3" fmla="*/ 55 h 61"/>
                <a:gd name="T4" fmla="*/ 1 w 19"/>
                <a:gd name="T5" fmla="*/ 61 h 61"/>
                <a:gd name="T6" fmla="*/ 0 w 19"/>
                <a:gd name="T7" fmla="*/ 5 h 61"/>
                <a:gd name="T8" fmla="*/ 19 w 19"/>
                <a:gd name="T9" fmla="*/ 0 h 61"/>
              </a:gdLst>
              <a:ahLst/>
              <a:cxnLst>
                <a:cxn ang="0">
                  <a:pos x="T0" y="T1"/>
                </a:cxn>
                <a:cxn ang="0">
                  <a:pos x="T2" y="T3"/>
                </a:cxn>
                <a:cxn ang="0">
                  <a:pos x="T4" y="T5"/>
                </a:cxn>
                <a:cxn ang="0">
                  <a:pos x="T6" y="T7"/>
                </a:cxn>
                <a:cxn ang="0">
                  <a:pos x="T8" y="T9"/>
                </a:cxn>
              </a:cxnLst>
              <a:rect l="0" t="0" r="r" b="b"/>
              <a:pathLst>
                <a:path w="19" h="61">
                  <a:moveTo>
                    <a:pt x="19" y="0"/>
                  </a:moveTo>
                  <a:lnTo>
                    <a:pt x="19" y="55"/>
                  </a:lnTo>
                  <a:lnTo>
                    <a:pt x="1" y="61"/>
                  </a:lnTo>
                  <a:lnTo>
                    <a:pt x="0" y="5"/>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6" name="Freeform 1666"/>
            <p:cNvSpPr>
              <a:spLocks/>
            </p:cNvSpPr>
            <p:nvPr/>
          </p:nvSpPr>
          <p:spPr bwMode="auto">
            <a:xfrm>
              <a:off x="12184841" y="-1515665"/>
              <a:ext cx="7938" cy="103188"/>
            </a:xfrm>
            <a:custGeom>
              <a:avLst/>
              <a:gdLst>
                <a:gd name="T0" fmla="*/ 3 w 5"/>
                <a:gd name="T1" fmla="*/ 0 h 65"/>
                <a:gd name="T2" fmla="*/ 5 w 5"/>
                <a:gd name="T3" fmla="*/ 55 h 65"/>
                <a:gd name="T4" fmla="*/ 2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2" y="65"/>
                  </a:lnTo>
                  <a:lnTo>
                    <a:pt x="0" y="10"/>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7" name="Freeform 1667"/>
            <p:cNvSpPr>
              <a:spLocks/>
            </p:cNvSpPr>
            <p:nvPr/>
          </p:nvSpPr>
          <p:spPr bwMode="auto">
            <a:xfrm>
              <a:off x="11051366" y="-1471215"/>
              <a:ext cx="17463" cy="87313"/>
            </a:xfrm>
            <a:custGeom>
              <a:avLst/>
              <a:gdLst>
                <a:gd name="T0" fmla="*/ 12 w 14"/>
                <a:gd name="T1" fmla="*/ 0 h 67"/>
                <a:gd name="T2" fmla="*/ 14 w 14"/>
                <a:gd name="T3" fmla="*/ 67 h 67"/>
                <a:gd name="T4" fmla="*/ 1 w 14"/>
                <a:gd name="T5" fmla="*/ 67 h 67"/>
                <a:gd name="T6" fmla="*/ 0 w 14"/>
                <a:gd name="T7" fmla="*/ 0 h 67"/>
                <a:gd name="T8" fmla="*/ 12 w 14"/>
                <a:gd name="T9" fmla="*/ 0 h 67"/>
              </a:gdLst>
              <a:ahLst/>
              <a:cxnLst>
                <a:cxn ang="0">
                  <a:pos x="T0" y="T1"/>
                </a:cxn>
                <a:cxn ang="0">
                  <a:pos x="T2" y="T3"/>
                </a:cxn>
                <a:cxn ang="0">
                  <a:pos x="T4" y="T5"/>
                </a:cxn>
                <a:cxn ang="0">
                  <a:pos x="T6" y="T7"/>
                </a:cxn>
                <a:cxn ang="0">
                  <a:pos x="T8" y="T9"/>
                </a:cxn>
              </a:cxnLst>
              <a:rect l="0" t="0" r="r" b="b"/>
              <a:pathLst>
                <a:path w="14" h="67">
                  <a:moveTo>
                    <a:pt x="12" y="0"/>
                  </a:moveTo>
                  <a:cubicBezTo>
                    <a:pt x="14" y="67"/>
                    <a:pt x="14" y="67"/>
                    <a:pt x="14" y="67"/>
                  </a:cubicBezTo>
                  <a:cubicBezTo>
                    <a:pt x="8" y="67"/>
                    <a:pt x="5" y="67"/>
                    <a:pt x="1" y="67"/>
                  </a:cubicBezTo>
                  <a:cubicBezTo>
                    <a:pt x="0" y="0"/>
                    <a:pt x="0" y="0"/>
                    <a:pt x="0" y="0"/>
                  </a:cubicBezTo>
                  <a:cubicBezTo>
                    <a:pt x="3" y="0"/>
                    <a:pt x="6" y="0"/>
                    <a:pt x="1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8" name="Freeform 1668"/>
            <p:cNvSpPr>
              <a:spLocks/>
            </p:cNvSpPr>
            <p:nvPr/>
          </p:nvSpPr>
          <p:spPr bwMode="auto">
            <a:xfrm>
              <a:off x="10973578" y="-1472803"/>
              <a:ext cx="79375" cy="88900"/>
            </a:xfrm>
            <a:custGeom>
              <a:avLst/>
              <a:gdLst>
                <a:gd name="T0" fmla="*/ 62 w 63"/>
                <a:gd name="T1" fmla="*/ 1 h 68"/>
                <a:gd name="T2" fmla="*/ 63 w 63"/>
                <a:gd name="T3" fmla="*/ 68 h 68"/>
                <a:gd name="T4" fmla="*/ 58 w 63"/>
                <a:gd name="T5" fmla="*/ 68 h 68"/>
                <a:gd name="T6" fmla="*/ 3 w 63"/>
                <a:gd name="T7" fmla="*/ 67 h 68"/>
                <a:gd name="T8" fmla="*/ 2 w 63"/>
                <a:gd name="T9" fmla="*/ 67 h 68"/>
                <a:gd name="T10" fmla="*/ 0 w 63"/>
                <a:gd name="T11" fmla="*/ 0 h 68"/>
                <a:gd name="T12" fmla="*/ 1 w 63"/>
                <a:gd name="T13" fmla="*/ 0 h 68"/>
                <a:gd name="T14" fmla="*/ 56 w 63"/>
                <a:gd name="T15" fmla="*/ 1 h 68"/>
                <a:gd name="T16" fmla="*/ 62 w 63"/>
                <a:gd name="T17"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8">
                  <a:moveTo>
                    <a:pt x="62" y="1"/>
                  </a:moveTo>
                  <a:cubicBezTo>
                    <a:pt x="63" y="68"/>
                    <a:pt x="63" y="68"/>
                    <a:pt x="63" y="68"/>
                  </a:cubicBezTo>
                  <a:cubicBezTo>
                    <a:pt x="61" y="68"/>
                    <a:pt x="60" y="68"/>
                    <a:pt x="58" y="68"/>
                  </a:cubicBezTo>
                  <a:cubicBezTo>
                    <a:pt x="39" y="68"/>
                    <a:pt x="14" y="67"/>
                    <a:pt x="3" y="67"/>
                  </a:cubicBezTo>
                  <a:cubicBezTo>
                    <a:pt x="3" y="67"/>
                    <a:pt x="3" y="67"/>
                    <a:pt x="2" y="67"/>
                  </a:cubicBezTo>
                  <a:cubicBezTo>
                    <a:pt x="0" y="0"/>
                    <a:pt x="0" y="0"/>
                    <a:pt x="0" y="0"/>
                  </a:cubicBezTo>
                  <a:cubicBezTo>
                    <a:pt x="1" y="0"/>
                    <a:pt x="1" y="0"/>
                    <a:pt x="1" y="0"/>
                  </a:cubicBezTo>
                  <a:cubicBezTo>
                    <a:pt x="12" y="0"/>
                    <a:pt x="37" y="1"/>
                    <a:pt x="56" y="1"/>
                  </a:cubicBezTo>
                  <a:cubicBezTo>
                    <a:pt x="58" y="1"/>
                    <a:pt x="59" y="1"/>
                    <a:pt x="6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9" name="Freeform 1669"/>
            <p:cNvSpPr>
              <a:spLocks/>
            </p:cNvSpPr>
            <p:nvPr/>
          </p:nvSpPr>
          <p:spPr bwMode="auto">
            <a:xfrm>
              <a:off x="10970403" y="-147280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0" name="Freeform 1670"/>
            <p:cNvSpPr>
              <a:spLocks/>
            </p:cNvSpPr>
            <p:nvPr/>
          </p:nvSpPr>
          <p:spPr bwMode="auto">
            <a:xfrm>
              <a:off x="10965641" y="-1472803"/>
              <a:ext cx="6350" cy="88900"/>
            </a:xfrm>
            <a:custGeom>
              <a:avLst/>
              <a:gdLst>
                <a:gd name="T0" fmla="*/ 3 w 5"/>
                <a:gd name="T1" fmla="*/ 0 h 68"/>
                <a:gd name="T2" fmla="*/ 5 w 5"/>
                <a:gd name="T3" fmla="*/ 67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7"/>
                    <a:pt x="5" y="67"/>
                    <a:pt x="5" y="67"/>
                  </a:cubicBezTo>
                  <a:cubicBezTo>
                    <a:pt x="4" y="67"/>
                    <a:pt x="3" y="67"/>
                    <a:pt x="2" y="68"/>
                  </a:cubicBezTo>
                  <a:cubicBezTo>
                    <a:pt x="0" y="1"/>
                    <a:pt x="0" y="1"/>
                    <a:pt x="0" y="1"/>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1" name="Freeform 1671"/>
            <p:cNvSpPr>
              <a:spLocks/>
            </p:cNvSpPr>
            <p:nvPr/>
          </p:nvSpPr>
          <p:spPr bwMode="auto">
            <a:xfrm>
              <a:off x="10960878" y="-1471215"/>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2" name="Freeform 1672"/>
            <p:cNvSpPr>
              <a:spLocks/>
            </p:cNvSpPr>
            <p:nvPr/>
          </p:nvSpPr>
          <p:spPr bwMode="auto">
            <a:xfrm>
              <a:off x="10956116" y="-1471215"/>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8"/>
                    <a:pt x="2" y="68"/>
                  </a:cubicBezTo>
                  <a:cubicBezTo>
                    <a:pt x="0" y="1"/>
                    <a:pt x="0" y="1"/>
                    <a:pt x="0" y="1"/>
                  </a:cubicBezTo>
                  <a:cubicBezTo>
                    <a:pt x="1" y="1"/>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3" name="Freeform 1673"/>
            <p:cNvSpPr>
              <a:spLocks/>
            </p:cNvSpPr>
            <p:nvPr/>
          </p:nvSpPr>
          <p:spPr bwMode="auto">
            <a:xfrm>
              <a:off x="10937066" y="-1471215"/>
              <a:ext cx="22225" cy="95250"/>
            </a:xfrm>
            <a:custGeom>
              <a:avLst/>
              <a:gdLst>
                <a:gd name="T0" fmla="*/ 16 w 18"/>
                <a:gd name="T1" fmla="*/ 0 h 73"/>
                <a:gd name="T2" fmla="*/ 18 w 18"/>
                <a:gd name="T3" fmla="*/ 67 h 73"/>
                <a:gd name="T4" fmla="*/ 6 w 18"/>
                <a:gd name="T5" fmla="*/ 72 h 73"/>
                <a:gd name="T6" fmla="*/ 2 w 18"/>
                <a:gd name="T7" fmla="*/ 73 h 73"/>
                <a:gd name="T8" fmla="*/ 0 w 18"/>
                <a:gd name="T9" fmla="*/ 6 h 73"/>
                <a:gd name="T10" fmla="*/ 4 w 18"/>
                <a:gd name="T11" fmla="*/ 5 h 73"/>
                <a:gd name="T12" fmla="*/ 16 w 18"/>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18" h="73">
                  <a:moveTo>
                    <a:pt x="16" y="0"/>
                  </a:moveTo>
                  <a:cubicBezTo>
                    <a:pt x="18" y="67"/>
                    <a:pt x="18" y="67"/>
                    <a:pt x="18" y="67"/>
                  </a:cubicBezTo>
                  <a:cubicBezTo>
                    <a:pt x="13" y="68"/>
                    <a:pt x="10" y="70"/>
                    <a:pt x="6" y="72"/>
                  </a:cubicBezTo>
                  <a:cubicBezTo>
                    <a:pt x="5" y="72"/>
                    <a:pt x="3" y="73"/>
                    <a:pt x="2" y="73"/>
                  </a:cubicBezTo>
                  <a:cubicBezTo>
                    <a:pt x="0" y="6"/>
                    <a:pt x="0" y="6"/>
                    <a:pt x="0" y="6"/>
                  </a:cubicBezTo>
                  <a:cubicBezTo>
                    <a:pt x="1" y="6"/>
                    <a:pt x="3" y="5"/>
                    <a:pt x="4" y="5"/>
                  </a:cubicBezTo>
                  <a:cubicBezTo>
                    <a:pt x="8" y="3"/>
                    <a:pt x="11" y="1"/>
                    <a:pt x="1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4" name="Freeform 1674"/>
            <p:cNvSpPr>
              <a:spLocks/>
            </p:cNvSpPr>
            <p:nvPr/>
          </p:nvSpPr>
          <p:spPr bwMode="auto">
            <a:xfrm>
              <a:off x="10930716" y="-1463278"/>
              <a:ext cx="7938" cy="88900"/>
            </a:xfrm>
            <a:custGeom>
              <a:avLst/>
              <a:gdLst>
                <a:gd name="T0" fmla="*/ 5 w 7"/>
                <a:gd name="T1" fmla="*/ 0 h 68"/>
                <a:gd name="T2" fmla="*/ 7 w 7"/>
                <a:gd name="T3" fmla="*/ 67 h 68"/>
                <a:gd name="T4" fmla="*/ 2 w 7"/>
                <a:gd name="T5" fmla="*/ 68 h 68"/>
                <a:gd name="T6" fmla="*/ 0 w 7"/>
                <a:gd name="T7" fmla="*/ 1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8"/>
                    <a:pt x="4" y="68"/>
                    <a:pt x="2" y="68"/>
                  </a:cubicBezTo>
                  <a:cubicBezTo>
                    <a:pt x="0" y="1"/>
                    <a:pt x="0" y="1"/>
                    <a:pt x="0" y="1"/>
                  </a:cubicBezTo>
                  <a:cubicBezTo>
                    <a:pt x="2" y="1"/>
                    <a:pt x="4" y="1"/>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5" name="Freeform 1675"/>
            <p:cNvSpPr>
              <a:spLocks/>
            </p:cNvSpPr>
            <p:nvPr/>
          </p:nvSpPr>
          <p:spPr bwMode="auto">
            <a:xfrm>
              <a:off x="10924366" y="-1461690"/>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8"/>
                    <a:pt x="3" y="68"/>
                    <a:pt x="2" y="68"/>
                  </a:cubicBezTo>
                  <a:cubicBezTo>
                    <a:pt x="0" y="1"/>
                    <a:pt x="0" y="1"/>
                    <a:pt x="0" y="1"/>
                  </a:cubicBezTo>
                  <a:cubicBezTo>
                    <a:pt x="1" y="1"/>
                    <a:pt x="3" y="1"/>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6" name="Freeform 1676"/>
            <p:cNvSpPr>
              <a:spLocks/>
            </p:cNvSpPr>
            <p:nvPr/>
          </p:nvSpPr>
          <p:spPr bwMode="auto">
            <a:xfrm>
              <a:off x="10919603" y="-1460103"/>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7" name="Freeform 1677"/>
            <p:cNvSpPr>
              <a:spLocks/>
            </p:cNvSpPr>
            <p:nvPr/>
          </p:nvSpPr>
          <p:spPr bwMode="auto">
            <a:xfrm>
              <a:off x="10916428" y="-146010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8" name="Freeform 1678"/>
            <p:cNvSpPr>
              <a:spLocks/>
            </p:cNvSpPr>
            <p:nvPr/>
          </p:nvSpPr>
          <p:spPr bwMode="auto">
            <a:xfrm>
              <a:off x="10913253" y="-1460103"/>
              <a:ext cx="6350" cy="87313"/>
            </a:xfrm>
            <a:custGeom>
              <a:avLst/>
              <a:gdLst>
                <a:gd name="T0" fmla="*/ 2 w 4"/>
                <a:gd name="T1" fmla="*/ 0 h 67"/>
                <a:gd name="T2" fmla="*/ 4 w 4"/>
                <a:gd name="T3" fmla="*/ 67 h 67"/>
                <a:gd name="T4" fmla="*/ 3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3" y="67"/>
                  </a:cubicBezTo>
                  <a:cubicBezTo>
                    <a:pt x="3" y="67"/>
                    <a:pt x="2" y="67"/>
                    <a:pt x="2" y="67"/>
                  </a:cubicBezTo>
                  <a:cubicBezTo>
                    <a:pt x="0" y="0"/>
                    <a:pt x="0" y="0"/>
                    <a:pt x="0" y="0"/>
                  </a:cubicBezTo>
                  <a:cubicBezTo>
                    <a:pt x="0" y="0"/>
                    <a:pt x="1" y="0"/>
                    <a:pt x="2"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9" name="Freeform 1679"/>
            <p:cNvSpPr>
              <a:spLocks/>
            </p:cNvSpPr>
            <p:nvPr/>
          </p:nvSpPr>
          <p:spPr bwMode="auto">
            <a:xfrm>
              <a:off x="10911666"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0" name="Freeform 1680"/>
            <p:cNvSpPr>
              <a:spLocks/>
            </p:cNvSpPr>
            <p:nvPr/>
          </p:nvSpPr>
          <p:spPr bwMode="auto">
            <a:xfrm>
              <a:off x="10908491"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1" name="Freeform 1681"/>
            <p:cNvSpPr>
              <a:spLocks/>
            </p:cNvSpPr>
            <p:nvPr/>
          </p:nvSpPr>
          <p:spPr bwMode="auto">
            <a:xfrm>
              <a:off x="10906903"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2" name="Freeform 1682"/>
            <p:cNvSpPr>
              <a:spLocks/>
            </p:cNvSpPr>
            <p:nvPr/>
          </p:nvSpPr>
          <p:spPr bwMode="auto">
            <a:xfrm>
              <a:off x="10905316" y="-1461690"/>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3" name="Freeform 1683"/>
            <p:cNvSpPr>
              <a:spLocks/>
            </p:cNvSpPr>
            <p:nvPr/>
          </p:nvSpPr>
          <p:spPr bwMode="auto">
            <a:xfrm>
              <a:off x="10902141" y="-146169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4" name="Freeform 1684"/>
            <p:cNvSpPr>
              <a:spLocks/>
            </p:cNvSpPr>
            <p:nvPr/>
          </p:nvSpPr>
          <p:spPr bwMode="auto">
            <a:xfrm>
              <a:off x="10898966" y="-1463278"/>
              <a:ext cx="6350" cy="88900"/>
            </a:xfrm>
            <a:custGeom>
              <a:avLst/>
              <a:gdLst>
                <a:gd name="T0" fmla="*/ 3 w 5"/>
                <a:gd name="T1" fmla="*/ 2 h 69"/>
                <a:gd name="T2" fmla="*/ 5 w 5"/>
                <a:gd name="T3" fmla="*/ 69 h 69"/>
                <a:gd name="T4" fmla="*/ 4 w 5"/>
                <a:gd name="T5" fmla="*/ 68 h 69"/>
                <a:gd name="T6" fmla="*/ 2 w 5"/>
                <a:gd name="T7" fmla="*/ 67 h 69"/>
                <a:gd name="T8" fmla="*/ 0 w 5"/>
                <a:gd name="T9" fmla="*/ 0 h 69"/>
                <a:gd name="T10" fmla="*/ 2 w 5"/>
                <a:gd name="T11" fmla="*/ 1 h 69"/>
                <a:gd name="T12" fmla="*/ 3 w 5"/>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5" h="69">
                  <a:moveTo>
                    <a:pt x="3" y="2"/>
                  </a:moveTo>
                  <a:cubicBezTo>
                    <a:pt x="5" y="69"/>
                    <a:pt x="5" y="69"/>
                    <a:pt x="5" y="69"/>
                  </a:cubicBezTo>
                  <a:cubicBezTo>
                    <a:pt x="5" y="69"/>
                    <a:pt x="4" y="68"/>
                    <a:pt x="4" y="68"/>
                  </a:cubicBezTo>
                  <a:cubicBezTo>
                    <a:pt x="3" y="68"/>
                    <a:pt x="2" y="67"/>
                    <a:pt x="2" y="67"/>
                  </a:cubicBezTo>
                  <a:cubicBezTo>
                    <a:pt x="0" y="0"/>
                    <a:pt x="0" y="0"/>
                    <a:pt x="0" y="0"/>
                  </a:cubicBezTo>
                  <a:cubicBezTo>
                    <a:pt x="0" y="0"/>
                    <a:pt x="1" y="1"/>
                    <a:pt x="2" y="1"/>
                  </a:cubicBezTo>
                  <a:cubicBezTo>
                    <a:pt x="2" y="1"/>
                    <a:pt x="3" y="2"/>
                    <a:pt x="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5" name="Freeform 1685"/>
            <p:cNvSpPr>
              <a:spLocks/>
            </p:cNvSpPr>
            <p:nvPr/>
          </p:nvSpPr>
          <p:spPr bwMode="auto">
            <a:xfrm>
              <a:off x="10895791" y="-14632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6" name="Freeform 1686"/>
            <p:cNvSpPr>
              <a:spLocks/>
            </p:cNvSpPr>
            <p:nvPr/>
          </p:nvSpPr>
          <p:spPr bwMode="auto">
            <a:xfrm>
              <a:off x="10895791" y="-1464865"/>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7"/>
                    <a:pt x="2" y="67"/>
                  </a:cubicBezTo>
                  <a:cubicBezTo>
                    <a:pt x="0" y="0"/>
                    <a:pt x="0" y="0"/>
                    <a:pt x="0" y="0"/>
                  </a:cubicBezTo>
                  <a:cubicBezTo>
                    <a:pt x="0"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7" name="Freeform 1687"/>
            <p:cNvSpPr>
              <a:spLocks/>
            </p:cNvSpPr>
            <p:nvPr/>
          </p:nvSpPr>
          <p:spPr bwMode="auto">
            <a:xfrm>
              <a:off x="10892616"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8" name="Freeform 1688"/>
            <p:cNvSpPr>
              <a:spLocks/>
            </p:cNvSpPr>
            <p:nvPr/>
          </p:nvSpPr>
          <p:spPr bwMode="auto">
            <a:xfrm>
              <a:off x="10891028" y="-1464865"/>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9" name="Freeform 1689"/>
            <p:cNvSpPr>
              <a:spLocks/>
            </p:cNvSpPr>
            <p:nvPr/>
          </p:nvSpPr>
          <p:spPr bwMode="auto">
            <a:xfrm>
              <a:off x="10889441"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0" name="Freeform 1690"/>
            <p:cNvSpPr>
              <a:spLocks/>
            </p:cNvSpPr>
            <p:nvPr/>
          </p:nvSpPr>
          <p:spPr bwMode="auto">
            <a:xfrm>
              <a:off x="10886266"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1" name="Freeform 1691"/>
            <p:cNvSpPr>
              <a:spLocks/>
            </p:cNvSpPr>
            <p:nvPr/>
          </p:nvSpPr>
          <p:spPr bwMode="auto">
            <a:xfrm>
              <a:off x="14353366" y="-1587103"/>
              <a:ext cx="31750" cy="111125"/>
            </a:xfrm>
            <a:custGeom>
              <a:avLst/>
              <a:gdLst>
                <a:gd name="T0" fmla="*/ 19 w 20"/>
                <a:gd name="T1" fmla="*/ 15 h 70"/>
                <a:gd name="T2" fmla="*/ 20 w 20"/>
                <a:gd name="T3" fmla="*/ 70 h 70"/>
                <a:gd name="T4" fmla="*/ 2 w 20"/>
                <a:gd name="T5" fmla="*/ 55 h 70"/>
                <a:gd name="T6" fmla="*/ 0 w 20"/>
                <a:gd name="T7" fmla="*/ 0 h 70"/>
                <a:gd name="T8" fmla="*/ 19 w 20"/>
                <a:gd name="T9" fmla="*/ 15 h 70"/>
              </a:gdLst>
              <a:ahLst/>
              <a:cxnLst>
                <a:cxn ang="0">
                  <a:pos x="T0" y="T1"/>
                </a:cxn>
                <a:cxn ang="0">
                  <a:pos x="T2" y="T3"/>
                </a:cxn>
                <a:cxn ang="0">
                  <a:pos x="T4" y="T5"/>
                </a:cxn>
                <a:cxn ang="0">
                  <a:pos x="T6" y="T7"/>
                </a:cxn>
                <a:cxn ang="0">
                  <a:pos x="T8" y="T9"/>
                </a:cxn>
              </a:cxnLst>
              <a:rect l="0" t="0" r="r" b="b"/>
              <a:pathLst>
                <a:path w="20" h="70">
                  <a:moveTo>
                    <a:pt x="19" y="15"/>
                  </a:moveTo>
                  <a:lnTo>
                    <a:pt x="20" y="70"/>
                  </a:lnTo>
                  <a:lnTo>
                    <a:pt x="2" y="55"/>
                  </a:lnTo>
                  <a:lnTo>
                    <a:pt x="0" y="0"/>
                  </a:lnTo>
                  <a:lnTo>
                    <a:pt x="19" y="1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2" name="Freeform 1692"/>
            <p:cNvSpPr>
              <a:spLocks/>
            </p:cNvSpPr>
            <p:nvPr/>
          </p:nvSpPr>
          <p:spPr bwMode="auto">
            <a:xfrm>
              <a:off x="11141853" y="-1466453"/>
              <a:ext cx="6350" cy="90488"/>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5" y="69"/>
                    <a:pt x="4" y="68"/>
                    <a:pt x="2" y="67"/>
                  </a:cubicBezTo>
                  <a:cubicBezTo>
                    <a:pt x="0" y="0"/>
                    <a:pt x="0" y="0"/>
                    <a:pt x="0" y="0"/>
                  </a:cubicBezTo>
                  <a:cubicBezTo>
                    <a:pt x="2" y="1"/>
                    <a:pt x="3" y="2"/>
                    <a:pt x="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3" name="Freeform 1693"/>
            <p:cNvSpPr>
              <a:spLocks/>
            </p:cNvSpPr>
            <p:nvPr/>
          </p:nvSpPr>
          <p:spPr bwMode="auto">
            <a:xfrm>
              <a:off x="11140266" y="-14664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4" name="Freeform 1694"/>
            <p:cNvSpPr>
              <a:spLocks/>
            </p:cNvSpPr>
            <p:nvPr/>
          </p:nvSpPr>
          <p:spPr bwMode="auto">
            <a:xfrm>
              <a:off x="11137091" y="-1468040"/>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7"/>
                    <a:pt x="2" y="67"/>
                  </a:cubicBezTo>
                  <a:cubicBezTo>
                    <a:pt x="0" y="0"/>
                    <a:pt x="0" y="0"/>
                    <a:pt x="0" y="0"/>
                  </a:cubicBezTo>
                  <a:cubicBezTo>
                    <a:pt x="1" y="0"/>
                    <a:pt x="2" y="0"/>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5" name="Freeform 1695"/>
            <p:cNvSpPr>
              <a:spLocks/>
            </p:cNvSpPr>
            <p:nvPr/>
          </p:nvSpPr>
          <p:spPr bwMode="auto">
            <a:xfrm>
              <a:off x="11135503" y="-146804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6" name="Freeform 1696"/>
            <p:cNvSpPr>
              <a:spLocks/>
            </p:cNvSpPr>
            <p:nvPr/>
          </p:nvSpPr>
          <p:spPr bwMode="auto">
            <a:xfrm>
              <a:off x="11130741" y="-1469628"/>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7" name="Freeform 1697"/>
            <p:cNvSpPr>
              <a:spLocks/>
            </p:cNvSpPr>
            <p:nvPr/>
          </p:nvSpPr>
          <p:spPr bwMode="auto">
            <a:xfrm>
              <a:off x="11127566" y="-146962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8" name="Freeform 1698"/>
            <p:cNvSpPr>
              <a:spLocks/>
            </p:cNvSpPr>
            <p:nvPr/>
          </p:nvSpPr>
          <p:spPr bwMode="auto">
            <a:xfrm>
              <a:off x="11118041" y="-1469628"/>
              <a:ext cx="12700" cy="87313"/>
            </a:xfrm>
            <a:custGeom>
              <a:avLst/>
              <a:gdLst>
                <a:gd name="T0" fmla="*/ 8 w 10"/>
                <a:gd name="T1" fmla="*/ 0 h 67"/>
                <a:gd name="T2" fmla="*/ 10 w 10"/>
                <a:gd name="T3" fmla="*/ 67 h 67"/>
                <a:gd name="T4" fmla="*/ 7 w 10"/>
                <a:gd name="T5" fmla="*/ 67 h 67"/>
                <a:gd name="T6" fmla="*/ 2 w 10"/>
                <a:gd name="T7" fmla="*/ 67 h 67"/>
                <a:gd name="T8" fmla="*/ 0 w 10"/>
                <a:gd name="T9" fmla="*/ 0 h 67"/>
                <a:gd name="T10" fmla="*/ 5 w 10"/>
                <a:gd name="T11" fmla="*/ 0 h 67"/>
                <a:gd name="T12" fmla="*/ 8 w 10"/>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0" h="67">
                  <a:moveTo>
                    <a:pt x="8" y="0"/>
                  </a:moveTo>
                  <a:cubicBezTo>
                    <a:pt x="10" y="67"/>
                    <a:pt x="10" y="67"/>
                    <a:pt x="10" y="67"/>
                  </a:cubicBezTo>
                  <a:cubicBezTo>
                    <a:pt x="9" y="67"/>
                    <a:pt x="8" y="67"/>
                    <a:pt x="7" y="67"/>
                  </a:cubicBezTo>
                  <a:cubicBezTo>
                    <a:pt x="5" y="67"/>
                    <a:pt x="3" y="67"/>
                    <a:pt x="2" y="67"/>
                  </a:cubicBezTo>
                  <a:cubicBezTo>
                    <a:pt x="0" y="0"/>
                    <a:pt x="0" y="0"/>
                    <a:pt x="0" y="0"/>
                  </a:cubicBezTo>
                  <a:cubicBezTo>
                    <a:pt x="2" y="0"/>
                    <a:pt x="3" y="0"/>
                    <a:pt x="5" y="0"/>
                  </a:cubicBezTo>
                  <a:cubicBezTo>
                    <a:pt x="6" y="0"/>
                    <a:pt x="7" y="0"/>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9" name="Freeform 1699"/>
            <p:cNvSpPr>
              <a:spLocks/>
            </p:cNvSpPr>
            <p:nvPr/>
          </p:nvSpPr>
          <p:spPr bwMode="auto">
            <a:xfrm>
              <a:off x="11076766" y="-1471215"/>
              <a:ext cx="42863" cy="88900"/>
            </a:xfrm>
            <a:custGeom>
              <a:avLst/>
              <a:gdLst>
                <a:gd name="T0" fmla="*/ 33 w 35"/>
                <a:gd name="T1" fmla="*/ 2 h 69"/>
                <a:gd name="T2" fmla="*/ 35 w 35"/>
                <a:gd name="T3" fmla="*/ 69 h 69"/>
                <a:gd name="T4" fmla="*/ 2 w 35"/>
                <a:gd name="T5" fmla="*/ 67 h 69"/>
                <a:gd name="T6" fmla="*/ 0 w 35"/>
                <a:gd name="T7" fmla="*/ 0 h 69"/>
                <a:gd name="T8" fmla="*/ 33 w 35"/>
                <a:gd name="T9" fmla="*/ 2 h 69"/>
              </a:gdLst>
              <a:ahLst/>
              <a:cxnLst>
                <a:cxn ang="0">
                  <a:pos x="T0" y="T1"/>
                </a:cxn>
                <a:cxn ang="0">
                  <a:pos x="T2" y="T3"/>
                </a:cxn>
                <a:cxn ang="0">
                  <a:pos x="T4" y="T5"/>
                </a:cxn>
                <a:cxn ang="0">
                  <a:pos x="T6" y="T7"/>
                </a:cxn>
                <a:cxn ang="0">
                  <a:pos x="T8" y="T9"/>
                </a:cxn>
              </a:cxnLst>
              <a:rect l="0" t="0" r="r" b="b"/>
              <a:pathLst>
                <a:path w="35" h="69">
                  <a:moveTo>
                    <a:pt x="33" y="2"/>
                  </a:moveTo>
                  <a:cubicBezTo>
                    <a:pt x="35" y="69"/>
                    <a:pt x="35" y="69"/>
                    <a:pt x="35" y="69"/>
                  </a:cubicBezTo>
                  <a:cubicBezTo>
                    <a:pt x="25" y="69"/>
                    <a:pt x="13" y="68"/>
                    <a:pt x="2" y="67"/>
                  </a:cubicBezTo>
                  <a:cubicBezTo>
                    <a:pt x="0" y="0"/>
                    <a:pt x="0" y="0"/>
                    <a:pt x="0" y="0"/>
                  </a:cubicBezTo>
                  <a:cubicBezTo>
                    <a:pt x="11" y="1"/>
                    <a:pt x="23" y="2"/>
                    <a:pt x="3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0" name="Freeform 1700"/>
            <p:cNvSpPr>
              <a:spLocks/>
            </p:cNvSpPr>
            <p:nvPr/>
          </p:nvSpPr>
          <p:spPr bwMode="auto">
            <a:xfrm>
              <a:off x="11065653" y="-1471215"/>
              <a:ext cx="12700" cy="87313"/>
            </a:xfrm>
            <a:custGeom>
              <a:avLst/>
              <a:gdLst>
                <a:gd name="T0" fmla="*/ 8 w 10"/>
                <a:gd name="T1" fmla="*/ 0 h 67"/>
                <a:gd name="T2" fmla="*/ 10 w 10"/>
                <a:gd name="T3" fmla="*/ 67 h 67"/>
                <a:gd name="T4" fmla="*/ 2 w 10"/>
                <a:gd name="T5" fmla="*/ 67 h 67"/>
                <a:gd name="T6" fmla="*/ 0 w 10"/>
                <a:gd name="T7" fmla="*/ 0 h 67"/>
                <a:gd name="T8" fmla="*/ 8 w 10"/>
                <a:gd name="T9" fmla="*/ 0 h 67"/>
              </a:gdLst>
              <a:ahLst/>
              <a:cxnLst>
                <a:cxn ang="0">
                  <a:pos x="T0" y="T1"/>
                </a:cxn>
                <a:cxn ang="0">
                  <a:pos x="T2" y="T3"/>
                </a:cxn>
                <a:cxn ang="0">
                  <a:pos x="T4" y="T5"/>
                </a:cxn>
                <a:cxn ang="0">
                  <a:pos x="T6" y="T7"/>
                </a:cxn>
                <a:cxn ang="0">
                  <a:pos x="T8" y="T9"/>
                </a:cxn>
              </a:cxnLst>
              <a:rect l="0" t="0" r="r" b="b"/>
              <a:pathLst>
                <a:path w="10" h="67">
                  <a:moveTo>
                    <a:pt x="8" y="0"/>
                  </a:moveTo>
                  <a:cubicBezTo>
                    <a:pt x="10" y="67"/>
                    <a:pt x="10" y="67"/>
                    <a:pt x="10" y="67"/>
                  </a:cubicBezTo>
                  <a:cubicBezTo>
                    <a:pt x="7" y="67"/>
                    <a:pt x="5" y="67"/>
                    <a:pt x="2" y="67"/>
                  </a:cubicBezTo>
                  <a:cubicBezTo>
                    <a:pt x="0" y="0"/>
                    <a:pt x="0" y="0"/>
                    <a:pt x="0" y="0"/>
                  </a:cubicBezTo>
                  <a:cubicBezTo>
                    <a:pt x="3" y="0"/>
                    <a:pt x="5" y="0"/>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1" name="Freeform 1701"/>
            <p:cNvSpPr>
              <a:spLocks/>
            </p:cNvSpPr>
            <p:nvPr/>
          </p:nvSpPr>
          <p:spPr bwMode="auto">
            <a:xfrm>
              <a:off x="11146616" y="-1471215"/>
              <a:ext cx="42863" cy="95250"/>
            </a:xfrm>
            <a:custGeom>
              <a:avLst/>
              <a:gdLst>
                <a:gd name="T0" fmla="*/ 26 w 27"/>
                <a:gd name="T1" fmla="*/ 0 h 60"/>
                <a:gd name="T2" fmla="*/ 27 w 27"/>
                <a:gd name="T3" fmla="*/ 56 h 60"/>
                <a:gd name="T4" fmla="*/ 1 w 27"/>
                <a:gd name="T5" fmla="*/ 60 h 60"/>
                <a:gd name="T6" fmla="*/ 0 w 27"/>
                <a:gd name="T7" fmla="*/ 5 h 60"/>
                <a:gd name="T8" fmla="*/ 26 w 27"/>
                <a:gd name="T9" fmla="*/ 0 h 60"/>
              </a:gdLst>
              <a:ahLst/>
              <a:cxnLst>
                <a:cxn ang="0">
                  <a:pos x="T0" y="T1"/>
                </a:cxn>
                <a:cxn ang="0">
                  <a:pos x="T2" y="T3"/>
                </a:cxn>
                <a:cxn ang="0">
                  <a:pos x="T4" y="T5"/>
                </a:cxn>
                <a:cxn ang="0">
                  <a:pos x="T6" y="T7"/>
                </a:cxn>
                <a:cxn ang="0">
                  <a:pos x="T8" y="T9"/>
                </a:cxn>
              </a:cxnLst>
              <a:rect l="0" t="0" r="r" b="b"/>
              <a:pathLst>
                <a:path w="27" h="60">
                  <a:moveTo>
                    <a:pt x="26" y="0"/>
                  </a:moveTo>
                  <a:lnTo>
                    <a:pt x="27" y="56"/>
                  </a:lnTo>
                  <a:lnTo>
                    <a:pt x="1" y="60"/>
                  </a:lnTo>
                  <a:lnTo>
                    <a:pt x="0" y="5"/>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2" name="Freeform 1702"/>
            <p:cNvSpPr>
              <a:spLocks/>
            </p:cNvSpPr>
            <p:nvPr/>
          </p:nvSpPr>
          <p:spPr bwMode="auto">
            <a:xfrm>
              <a:off x="12192778" y="-1496615"/>
              <a:ext cx="15875" cy="90488"/>
            </a:xfrm>
            <a:custGeom>
              <a:avLst/>
              <a:gdLst>
                <a:gd name="T0" fmla="*/ 9 w 10"/>
                <a:gd name="T1" fmla="*/ 2 h 57"/>
                <a:gd name="T2" fmla="*/ 10 w 10"/>
                <a:gd name="T3" fmla="*/ 57 h 57"/>
                <a:gd name="T4" fmla="*/ 1 w 10"/>
                <a:gd name="T5" fmla="*/ 55 h 57"/>
                <a:gd name="T6" fmla="*/ 0 w 10"/>
                <a:gd name="T7" fmla="*/ 0 h 57"/>
                <a:gd name="T8" fmla="*/ 9 w 10"/>
                <a:gd name="T9" fmla="*/ 2 h 57"/>
              </a:gdLst>
              <a:ahLst/>
              <a:cxnLst>
                <a:cxn ang="0">
                  <a:pos x="T0" y="T1"/>
                </a:cxn>
                <a:cxn ang="0">
                  <a:pos x="T2" y="T3"/>
                </a:cxn>
                <a:cxn ang="0">
                  <a:pos x="T4" y="T5"/>
                </a:cxn>
                <a:cxn ang="0">
                  <a:pos x="T6" y="T7"/>
                </a:cxn>
                <a:cxn ang="0">
                  <a:pos x="T8" y="T9"/>
                </a:cxn>
              </a:cxnLst>
              <a:rect l="0" t="0" r="r" b="b"/>
              <a:pathLst>
                <a:path w="10" h="57">
                  <a:moveTo>
                    <a:pt x="9" y="2"/>
                  </a:moveTo>
                  <a:lnTo>
                    <a:pt x="10" y="57"/>
                  </a:lnTo>
                  <a:lnTo>
                    <a:pt x="1" y="55"/>
                  </a:lnTo>
                  <a:lnTo>
                    <a:pt x="0" y="0"/>
                  </a:lnTo>
                  <a:lnTo>
                    <a:pt x="9"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3" name="Freeform 1703"/>
            <p:cNvSpPr>
              <a:spLocks/>
            </p:cNvSpPr>
            <p:nvPr/>
          </p:nvSpPr>
          <p:spPr bwMode="auto">
            <a:xfrm>
              <a:off x="12207066" y="-1493440"/>
              <a:ext cx="128588" cy="87313"/>
            </a:xfrm>
            <a:custGeom>
              <a:avLst/>
              <a:gdLst>
                <a:gd name="T0" fmla="*/ 80 w 81"/>
                <a:gd name="T1" fmla="*/ 0 h 55"/>
                <a:gd name="T2" fmla="*/ 81 w 81"/>
                <a:gd name="T3" fmla="*/ 55 h 55"/>
                <a:gd name="T4" fmla="*/ 1 w 81"/>
                <a:gd name="T5" fmla="*/ 55 h 55"/>
                <a:gd name="T6" fmla="*/ 0 w 81"/>
                <a:gd name="T7" fmla="*/ 0 h 55"/>
                <a:gd name="T8" fmla="*/ 80 w 81"/>
                <a:gd name="T9" fmla="*/ 0 h 55"/>
              </a:gdLst>
              <a:ahLst/>
              <a:cxnLst>
                <a:cxn ang="0">
                  <a:pos x="T0" y="T1"/>
                </a:cxn>
                <a:cxn ang="0">
                  <a:pos x="T2" y="T3"/>
                </a:cxn>
                <a:cxn ang="0">
                  <a:pos x="T4" y="T5"/>
                </a:cxn>
                <a:cxn ang="0">
                  <a:pos x="T6" y="T7"/>
                </a:cxn>
                <a:cxn ang="0">
                  <a:pos x="T8" y="T9"/>
                </a:cxn>
              </a:cxnLst>
              <a:rect l="0" t="0" r="r" b="b"/>
              <a:pathLst>
                <a:path w="81" h="55">
                  <a:moveTo>
                    <a:pt x="80" y="0"/>
                  </a:moveTo>
                  <a:lnTo>
                    <a:pt x="81" y="55"/>
                  </a:lnTo>
                  <a:lnTo>
                    <a:pt x="1" y="55"/>
                  </a:lnTo>
                  <a:lnTo>
                    <a:pt x="0" y="0"/>
                  </a:lnTo>
                  <a:lnTo>
                    <a:pt x="8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4" name="Freeform 1704"/>
            <p:cNvSpPr>
              <a:spLocks/>
            </p:cNvSpPr>
            <p:nvPr/>
          </p:nvSpPr>
          <p:spPr bwMode="auto">
            <a:xfrm>
              <a:off x="14383528" y="-1563290"/>
              <a:ext cx="9525" cy="100013"/>
            </a:xfrm>
            <a:custGeom>
              <a:avLst/>
              <a:gdLst>
                <a:gd name="T0" fmla="*/ 4 w 6"/>
                <a:gd name="T1" fmla="*/ 7 h 63"/>
                <a:gd name="T2" fmla="*/ 6 w 6"/>
                <a:gd name="T3" fmla="*/ 63 h 63"/>
                <a:gd name="T4" fmla="*/ 1 w 6"/>
                <a:gd name="T5" fmla="*/ 55 h 63"/>
                <a:gd name="T6" fmla="*/ 0 w 6"/>
                <a:gd name="T7" fmla="*/ 0 h 63"/>
                <a:gd name="T8" fmla="*/ 4 w 6"/>
                <a:gd name="T9" fmla="*/ 7 h 63"/>
              </a:gdLst>
              <a:ahLst/>
              <a:cxnLst>
                <a:cxn ang="0">
                  <a:pos x="T0" y="T1"/>
                </a:cxn>
                <a:cxn ang="0">
                  <a:pos x="T2" y="T3"/>
                </a:cxn>
                <a:cxn ang="0">
                  <a:pos x="T4" y="T5"/>
                </a:cxn>
                <a:cxn ang="0">
                  <a:pos x="T6" y="T7"/>
                </a:cxn>
                <a:cxn ang="0">
                  <a:pos x="T8" y="T9"/>
                </a:cxn>
              </a:cxnLst>
              <a:rect l="0" t="0" r="r" b="b"/>
              <a:pathLst>
                <a:path w="6" h="63">
                  <a:moveTo>
                    <a:pt x="4" y="7"/>
                  </a:moveTo>
                  <a:lnTo>
                    <a:pt x="6" y="63"/>
                  </a:lnTo>
                  <a:lnTo>
                    <a:pt x="1" y="55"/>
                  </a:lnTo>
                  <a:lnTo>
                    <a:pt x="0" y="0"/>
                  </a:lnTo>
                  <a:lnTo>
                    <a:pt x="4"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5" name="Freeform 1705"/>
            <p:cNvSpPr>
              <a:spLocks/>
            </p:cNvSpPr>
            <p:nvPr/>
          </p:nvSpPr>
          <p:spPr bwMode="auto">
            <a:xfrm>
              <a:off x="14389878" y="-1552178"/>
              <a:ext cx="23813" cy="88900"/>
            </a:xfrm>
            <a:custGeom>
              <a:avLst/>
              <a:gdLst>
                <a:gd name="T0" fmla="*/ 14 w 15"/>
                <a:gd name="T1" fmla="*/ 1 h 56"/>
                <a:gd name="T2" fmla="*/ 15 w 15"/>
                <a:gd name="T3" fmla="*/ 56 h 56"/>
                <a:gd name="T4" fmla="*/ 2 w 15"/>
                <a:gd name="T5" fmla="*/ 56 h 56"/>
                <a:gd name="T6" fmla="*/ 0 w 15"/>
                <a:gd name="T7" fmla="*/ 0 h 56"/>
                <a:gd name="T8" fmla="*/ 14 w 15"/>
                <a:gd name="T9" fmla="*/ 1 h 56"/>
              </a:gdLst>
              <a:ahLst/>
              <a:cxnLst>
                <a:cxn ang="0">
                  <a:pos x="T0" y="T1"/>
                </a:cxn>
                <a:cxn ang="0">
                  <a:pos x="T2" y="T3"/>
                </a:cxn>
                <a:cxn ang="0">
                  <a:pos x="T4" y="T5"/>
                </a:cxn>
                <a:cxn ang="0">
                  <a:pos x="T6" y="T7"/>
                </a:cxn>
                <a:cxn ang="0">
                  <a:pos x="T8" y="T9"/>
                </a:cxn>
              </a:cxnLst>
              <a:rect l="0" t="0" r="r" b="b"/>
              <a:pathLst>
                <a:path w="15" h="56">
                  <a:moveTo>
                    <a:pt x="14" y="1"/>
                  </a:moveTo>
                  <a:lnTo>
                    <a:pt x="15" y="56"/>
                  </a:lnTo>
                  <a:lnTo>
                    <a:pt x="2" y="56"/>
                  </a:lnTo>
                  <a:lnTo>
                    <a:pt x="0" y="0"/>
                  </a:lnTo>
                  <a:lnTo>
                    <a:pt x="1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6" name="Freeform 1706"/>
            <p:cNvSpPr>
              <a:spLocks/>
            </p:cNvSpPr>
            <p:nvPr/>
          </p:nvSpPr>
          <p:spPr bwMode="auto">
            <a:xfrm>
              <a:off x="16004366" y="-1620440"/>
              <a:ext cx="22225" cy="111125"/>
            </a:xfrm>
            <a:custGeom>
              <a:avLst/>
              <a:gdLst>
                <a:gd name="T0" fmla="*/ 12 w 14"/>
                <a:gd name="T1" fmla="*/ 0 h 70"/>
                <a:gd name="T2" fmla="*/ 14 w 14"/>
                <a:gd name="T3" fmla="*/ 55 h 70"/>
                <a:gd name="T4" fmla="*/ 1 w 14"/>
                <a:gd name="T5" fmla="*/ 70 h 70"/>
                <a:gd name="T6" fmla="*/ 0 w 14"/>
                <a:gd name="T7" fmla="*/ 15 h 70"/>
                <a:gd name="T8" fmla="*/ 12 w 14"/>
                <a:gd name="T9" fmla="*/ 0 h 70"/>
              </a:gdLst>
              <a:ahLst/>
              <a:cxnLst>
                <a:cxn ang="0">
                  <a:pos x="T0" y="T1"/>
                </a:cxn>
                <a:cxn ang="0">
                  <a:pos x="T2" y="T3"/>
                </a:cxn>
                <a:cxn ang="0">
                  <a:pos x="T4" y="T5"/>
                </a:cxn>
                <a:cxn ang="0">
                  <a:pos x="T6" y="T7"/>
                </a:cxn>
                <a:cxn ang="0">
                  <a:pos x="T8" y="T9"/>
                </a:cxn>
              </a:cxnLst>
              <a:rect l="0" t="0" r="r" b="b"/>
              <a:pathLst>
                <a:path w="14" h="70">
                  <a:moveTo>
                    <a:pt x="12" y="0"/>
                  </a:moveTo>
                  <a:lnTo>
                    <a:pt x="14" y="55"/>
                  </a:lnTo>
                  <a:lnTo>
                    <a:pt x="1" y="70"/>
                  </a:lnTo>
                  <a:lnTo>
                    <a:pt x="0" y="15"/>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7" name="Freeform 1707"/>
            <p:cNvSpPr>
              <a:spLocks/>
            </p:cNvSpPr>
            <p:nvPr/>
          </p:nvSpPr>
          <p:spPr bwMode="auto">
            <a:xfrm>
              <a:off x="12334066" y="-1493440"/>
              <a:ext cx="26988" cy="95250"/>
            </a:xfrm>
            <a:custGeom>
              <a:avLst/>
              <a:gdLst>
                <a:gd name="T0" fmla="*/ 16 w 17"/>
                <a:gd name="T1" fmla="*/ 5 h 60"/>
                <a:gd name="T2" fmla="*/ 17 w 17"/>
                <a:gd name="T3" fmla="*/ 60 h 60"/>
                <a:gd name="T4" fmla="*/ 1 w 17"/>
                <a:gd name="T5" fmla="*/ 55 h 60"/>
                <a:gd name="T6" fmla="*/ 0 w 17"/>
                <a:gd name="T7" fmla="*/ 0 h 60"/>
                <a:gd name="T8" fmla="*/ 16 w 17"/>
                <a:gd name="T9" fmla="*/ 5 h 60"/>
              </a:gdLst>
              <a:ahLst/>
              <a:cxnLst>
                <a:cxn ang="0">
                  <a:pos x="T0" y="T1"/>
                </a:cxn>
                <a:cxn ang="0">
                  <a:pos x="T2" y="T3"/>
                </a:cxn>
                <a:cxn ang="0">
                  <a:pos x="T4" y="T5"/>
                </a:cxn>
                <a:cxn ang="0">
                  <a:pos x="T6" y="T7"/>
                </a:cxn>
                <a:cxn ang="0">
                  <a:pos x="T8" y="T9"/>
                </a:cxn>
              </a:cxnLst>
              <a:rect l="0" t="0" r="r" b="b"/>
              <a:pathLst>
                <a:path w="17" h="60">
                  <a:moveTo>
                    <a:pt x="16" y="5"/>
                  </a:moveTo>
                  <a:lnTo>
                    <a:pt x="17" y="60"/>
                  </a:lnTo>
                  <a:lnTo>
                    <a:pt x="1" y="55"/>
                  </a:lnTo>
                  <a:lnTo>
                    <a:pt x="0" y="0"/>
                  </a:lnTo>
                  <a:lnTo>
                    <a:pt x="16"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8" name="Freeform 1708"/>
            <p:cNvSpPr>
              <a:spLocks/>
            </p:cNvSpPr>
            <p:nvPr/>
          </p:nvSpPr>
          <p:spPr bwMode="auto">
            <a:xfrm>
              <a:off x="12359466" y="-1487090"/>
              <a:ext cx="28575" cy="88900"/>
            </a:xfrm>
            <a:custGeom>
              <a:avLst/>
              <a:gdLst>
                <a:gd name="T0" fmla="*/ 16 w 18"/>
                <a:gd name="T1" fmla="*/ 0 h 56"/>
                <a:gd name="T2" fmla="*/ 18 w 18"/>
                <a:gd name="T3" fmla="*/ 55 h 56"/>
                <a:gd name="T4" fmla="*/ 1 w 18"/>
                <a:gd name="T5" fmla="*/ 56 h 56"/>
                <a:gd name="T6" fmla="*/ 0 w 18"/>
                <a:gd name="T7" fmla="*/ 1 h 56"/>
                <a:gd name="T8" fmla="*/ 16 w 18"/>
                <a:gd name="T9" fmla="*/ 0 h 56"/>
              </a:gdLst>
              <a:ahLst/>
              <a:cxnLst>
                <a:cxn ang="0">
                  <a:pos x="T0" y="T1"/>
                </a:cxn>
                <a:cxn ang="0">
                  <a:pos x="T2" y="T3"/>
                </a:cxn>
                <a:cxn ang="0">
                  <a:pos x="T4" y="T5"/>
                </a:cxn>
                <a:cxn ang="0">
                  <a:pos x="T6" y="T7"/>
                </a:cxn>
                <a:cxn ang="0">
                  <a:pos x="T8" y="T9"/>
                </a:cxn>
              </a:cxnLst>
              <a:rect l="0" t="0" r="r" b="b"/>
              <a:pathLst>
                <a:path w="18" h="56">
                  <a:moveTo>
                    <a:pt x="16" y="0"/>
                  </a:moveTo>
                  <a:lnTo>
                    <a:pt x="18" y="55"/>
                  </a:lnTo>
                  <a:lnTo>
                    <a:pt x="1" y="56"/>
                  </a:lnTo>
                  <a:lnTo>
                    <a:pt x="0" y="1"/>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9" name="Freeform 1709"/>
            <p:cNvSpPr>
              <a:spLocks/>
            </p:cNvSpPr>
            <p:nvPr/>
          </p:nvSpPr>
          <p:spPr bwMode="auto">
            <a:xfrm>
              <a:off x="13765991" y="-1555353"/>
              <a:ext cx="34925" cy="114300"/>
            </a:xfrm>
            <a:custGeom>
              <a:avLst/>
              <a:gdLst>
                <a:gd name="T0" fmla="*/ 20 w 22"/>
                <a:gd name="T1" fmla="*/ 0 h 72"/>
                <a:gd name="T2" fmla="*/ 22 w 22"/>
                <a:gd name="T3" fmla="*/ 55 h 72"/>
                <a:gd name="T4" fmla="*/ 1 w 22"/>
                <a:gd name="T5" fmla="*/ 72 h 72"/>
                <a:gd name="T6" fmla="*/ 0 w 22"/>
                <a:gd name="T7" fmla="*/ 16 h 72"/>
                <a:gd name="T8" fmla="*/ 20 w 22"/>
                <a:gd name="T9" fmla="*/ 0 h 72"/>
              </a:gdLst>
              <a:ahLst/>
              <a:cxnLst>
                <a:cxn ang="0">
                  <a:pos x="T0" y="T1"/>
                </a:cxn>
                <a:cxn ang="0">
                  <a:pos x="T2" y="T3"/>
                </a:cxn>
                <a:cxn ang="0">
                  <a:pos x="T4" y="T5"/>
                </a:cxn>
                <a:cxn ang="0">
                  <a:pos x="T6" y="T7"/>
                </a:cxn>
                <a:cxn ang="0">
                  <a:pos x="T8" y="T9"/>
                </a:cxn>
              </a:cxnLst>
              <a:rect l="0" t="0" r="r" b="b"/>
              <a:pathLst>
                <a:path w="22" h="72">
                  <a:moveTo>
                    <a:pt x="20" y="0"/>
                  </a:moveTo>
                  <a:lnTo>
                    <a:pt x="22" y="55"/>
                  </a:lnTo>
                  <a:lnTo>
                    <a:pt x="1" y="72"/>
                  </a:lnTo>
                  <a:lnTo>
                    <a:pt x="0" y="16"/>
                  </a:lnTo>
                  <a:lnTo>
                    <a:pt x="2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0" name="Freeform 1710"/>
            <p:cNvSpPr>
              <a:spLocks/>
            </p:cNvSpPr>
            <p:nvPr/>
          </p:nvSpPr>
          <p:spPr bwMode="auto">
            <a:xfrm>
              <a:off x="14412103" y="-1550590"/>
              <a:ext cx="15875" cy="90488"/>
            </a:xfrm>
            <a:custGeom>
              <a:avLst/>
              <a:gdLst>
                <a:gd name="T0" fmla="*/ 8 w 10"/>
                <a:gd name="T1" fmla="*/ 2 h 57"/>
                <a:gd name="T2" fmla="*/ 10 w 10"/>
                <a:gd name="T3" fmla="*/ 57 h 57"/>
                <a:gd name="T4" fmla="*/ 1 w 10"/>
                <a:gd name="T5" fmla="*/ 55 h 57"/>
                <a:gd name="T6" fmla="*/ 0 w 10"/>
                <a:gd name="T7" fmla="*/ 0 h 57"/>
                <a:gd name="T8" fmla="*/ 8 w 10"/>
                <a:gd name="T9" fmla="*/ 2 h 57"/>
              </a:gdLst>
              <a:ahLst/>
              <a:cxnLst>
                <a:cxn ang="0">
                  <a:pos x="T0" y="T1"/>
                </a:cxn>
                <a:cxn ang="0">
                  <a:pos x="T2" y="T3"/>
                </a:cxn>
                <a:cxn ang="0">
                  <a:pos x="T4" y="T5"/>
                </a:cxn>
                <a:cxn ang="0">
                  <a:pos x="T6" y="T7"/>
                </a:cxn>
                <a:cxn ang="0">
                  <a:pos x="T8" y="T9"/>
                </a:cxn>
              </a:cxnLst>
              <a:rect l="0" t="0" r="r" b="b"/>
              <a:pathLst>
                <a:path w="10" h="57">
                  <a:moveTo>
                    <a:pt x="8" y="2"/>
                  </a:moveTo>
                  <a:lnTo>
                    <a:pt x="10" y="57"/>
                  </a:lnTo>
                  <a:lnTo>
                    <a:pt x="1" y="55"/>
                  </a:lnTo>
                  <a:lnTo>
                    <a:pt x="0" y="0"/>
                  </a:lnTo>
                  <a:lnTo>
                    <a:pt x="8"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1" name="Freeform 1711"/>
            <p:cNvSpPr>
              <a:spLocks/>
            </p:cNvSpPr>
            <p:nvPr/>
          </p:nvSpPr>
          <p:spPr bwMode="auto">
            <a:xfrm>
              <a:off x="14424803" y="-1547415"/>
              <a:ext cx="22225" cy="93663"/>
            </a:xfrm>
            <a:custGeom>
              <a:avLst/>
              <a:gdLst>
                <a:gd name="T0" fmla="*/ 12 w 14"/>
                <a:gd name="T1" fmla="*/ 4 h 59"/>
                <a:gd name="T2" fmla="*/ 14 w 14"/>
                <a:gd name="T3" fmla="*/ 59 h 59"/>
                <a:gd name="T4" fmla="*/ 2 w 14"/>
                <a:gd name="T5" fmla="*/ 55 h 59"/>
                <a:gd name="T6" fmla="*/ 0 w 14"/>
                <a:gd name="T7" fmla="*/ 0 h 59"/>
                <a:gd name="T8" fmla="*/ 12 w 14"/>
                <a:gd name="T9" fmla="*/ 4 h 59"/>
              </a:gdLst>
              <a:ahLst/>
              <a:cxnLst>
                <a:cxn ang="0">
                  <a:pos x="T0" y="T1"/>
                </a:cxn>
                <a:cxn ang="0">
                  <a:pos x="T2" y="T3"/>
                </a:cxn>
                <a:cxn ang="0">
                  <a:pos x="T4" y="T5"/>
                </a:cxn>
                <a:cxn ang="0">
                  <a:pos x="T6" y="T7"/>
                </a:cxn>
                <a:cxn ang="0">
                  <a:pos x="T8" y="T9"/>
                </a:cxn>
              </a:cxnLst>
              <a:rect l="0" t="0" r="r" b="b"/>
              <a:pathLst>
                <a:path w="14" h="59">
                  <a:moveTo>
                    <a:pt x="12" y="4"/>
                  </a:moveTo>
                  <a:lnTo>
                    <a:pt x="14" y="59"/>
                  </a:lnTo>
                  <a:lnTo>
                    <a:pt x="2" y="55"/>
                  </a:lnTo>
                  <a:lnTo>
                    <a:pt x="0" y="0"/>
                  </a:lnTo>
                  <a:lnTo>
                    <a:pt x="1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2" name="Freeform 1712"/>
            <p:cNvSpPr>
              <a:spLocks/>
            </p:cNvSpPr>
            <p:nvPr/>
          </p:nvSpPr>
          <p:spPr bwMode="auto">
            <a:xfrm>
              <a:off x="13754878" y="-1529953"/>
              <a:ext cx="12700" cy="104775"/>
            </a:xfrm>
            <a:custGeom>
              <a:avLst/>
              <a:gdLst>
                <a:gd name="T0" fmla="*/ 7 w 8"/>
                <a:gd name="T1" fmla="*/ 0 h 66"/>
                <a:gd name="T2" fmla="*/ 8 w 8"/>
                <a:gd name="T3" fmla="*/ 56 h 66"/>
                <a:gd name="T4" fmla="*/ 2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6"/>
                  </a:lnTo>
                  <a:lnTo>
                    <a:pt x="2" y="66"/>
                  </a:lnTo>
                  <a:lnTo>
                    <a:pt x="0" y="11"/>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3" name="Freeform 1713"/>
            <p:cNvSpPr>
              <a:spLocks/>
            </p:cNvSpPr>
            <p:nvPr/>
          </p:nvSpPr>
          <p:spPr bwMode="auto">
            <a:xfrm>
              <a:off x="14443853" y="-1541065"/>
              <a:ext cx="15875" cy="95250"/>
            </a:xfrm>
            <a:custGeom>
              <a:avLst/>
              <a:gdLst>
                <a:gd name="T0" fmla="*/ 8 w 10"/>
                <a:gd name="T1" fmla="*/ 5 h 60"/>
                <a:gd name="T2" fmla="*/ 10 w 10"/>
                <a:gd name="T3" fmla="*/ 60 h 60"/>
                <a:gd name="T4" fmla="*/ 2 w 10"/>
                <a:gd name="T5" fmla="*/ 55 h 60"/>
                <a:gd name="T6" fmla="*/ 0 w 10"/>
                <a:gd name="T7" fmla="*/ 0 h 60"/>
                <a:gd name="T8" fmla="*/ 8 w 10"/>
                <a:gd name="T9" fmla="*/ 5 h 60"/>
              </a:gdLst>
              <a:ahLst/>
              <a:cxnLst>
                <a:cxn ang="0">
                  <a:pos x="T0" y="T1"/>
                </a:cxn>
                <a:cxn ang="0">
                  <a:pos x="T2" y="T3"/>
                </a:cxn>
                <a:cxn ang="0">
                  <a:pos x="T4" y="T5"/>
                </a:cxn>
                <a:cxn ang="0">
                  <a:pos x="T6" y="T7"/>
                </a:cxn>
                <a:cxn ang="0">
                  <a:pos x="T8" y="T9"/>
                </a:cxn>
              </a:cxnLst>
              <a:rect l="0" t="0" r="r" b="b"/>
              <a:pathLst>
                <a:path w="10" h="60">
                  <a:moveTo>
                    <a:pt x="8" y="5"/>
                  </a:moveTo>
                  <a:lnTo>
                    <a:pt x="10" y="60"/>
                  </a:lnTo>
                  <a:lnTo>
                    <a:pt x="2" y="55"/>
                  </a:lnTo>
                  <a:lnTo>
                    <a:pt x="0" y="0"/>
                  </a:lnTo>
                  <a:lnTo>
                    <a:pt x="8"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4" name="Freeform 1714"/>
            <p:cNvSpPr>
              <a:spLocks/>
            </p:cNvSpPr>
            <p:nvPr/>
          </p:nvSpPr>
          <p:spPr bwMode="auto">
            <a:xfrm>
              <a:off x="14456553" y="-1533128"/>
              <a:ext cx="14288" cy="87313"/>
            </a:xfrm>
            <a:custGeom>
              <a:avLst/>
              <a:gdLst>
                <a:gd name="T0" fmla="*/ 8 w 9"/>
                <a:gd name="T1" fmla="*/ 0 h 55"/>
                <a:gd name="T2" fmla="*/ 9 w 9"/>
                <a:gd name="T3" fmla="*/ 55 h 55"/>
                <a:gd name="T4" fmla="*/ 2 w 9"/>
                <a:gd name="T5" fmla="*/ 55 h 55"/>
                <a:gd name="T6" fmla="*/ 0 w 9"/>
                <a:gd name="T7" fmla="*/ 0 h 55"/>
                <a:gd name="T8" fmla="*/ 8 w 9"/>
                <a:gd name="T9" fmla="*/ 0 h 55"/>
              </a:gdLst>
              <a:ahLst/>
              <a:cxnLst>
                <a:cxn ang="0">
                  <a:pos x="T0" y="T1"/>
                </a:cxn>
                <a:cxn ang="0">
                  <a:pos x="T2" y="T3"/>
                </a:cxn>
                <a:cxn ang="0">
                  <a:pos x="T4" y="T5"/>
                </a:cxn>
                <a:cxn ang="0">
                  <a:pos x="T6" y="T7"/>
                </a:cxn>
                <a:cxn ang="0">
                  <a:pos x="T8" y="T9"/>
                </a:cxn>
              </a:cxnLst>
              <a:rect l="0" t="0" r="r" b="b"/>
              <a:pathLst>
                <a:path w="9" h="55">
                  <a:moveTo>
                    <a:pt x="8" y="0"/>
                  </a:moveTo>
                  <a:lnTo>
                    <a:pt x="9" y="55"/>
                  </a:lnTo>
                  <a:lnTo>
                    <a:pt x="2" y="55"/>
                  </a:lnTo>
                  <a:lnTo>
                    <a:pt x="0" y="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5" name="Freeform 1715"/>
            <p:cNvSpPr>
              <a:spLocks/>
            </p:cNvSpPr>
            <p:nvPr/>
          </p:nvSpPr>
          <p:spPr bwMode="auto">
            <a:xfrm>
              <a:off x="12384866" y="-1487090"/>
              <a:ext cx="33338" cy="104775"/>
            </a:xfrm>
            <a:custGeom>
              <a:avLst/>
              <a:gdLst>
                <a:gd name="T0" fmla="*/ 20 w 21"/>
                <a:gd name="T1" fmla="*/ 11 h 66"/>
                <a:gd name="T2" fmla="*/ 21 w 21"/>
                <a:gd name="T3" fmla="*/ 66 h 66"/>
                <a:gd name="T4" fmla="*/ 2 w 21"/>
                <a:gd name="T5" fmla="*/ 55 h 66"/>
                <a:gd name="T6" fmla="*/ 0 w 21"/>
                <a:gd name="T7" fmla="*/ 0 h 66"/>
                <a:gd name="T8" fmla="*/ 20 w 21"/>
                <a:gd name="T9" fmla="*/ 11 h 66"/>
              </a:gdLst>
              <a:ahLst/>
              <a:cxnLst>
                <a:cxn ang="0">
                  <a:pos x="T0" y="T1"/>
                </a:cxn>
                <a:cxn ang="0">
                  <a:pos x="T2" y="T3"/>
                </a:cxn>
                <a:cxn ang="0">
                  <a:pos x="T4" y="T5"/>
                </a:cxn>
                <a:cxn ang="0">
                  <a:pos x="T6" y="T7"/>
                </a:cxn>
                <a:cxn ang="0">
                  <a:pos x="T8" y="T9"/>
                </a:cxn>
              </a:cxnLst>
              <a:rect l="0" t="0" r="r" b="b"/>
              <a:pathLst>
                <a:path w="21" h="66">
                  <a:moveTo>
                    <a:pt x="20" y="11"/>
                  </a:moveTo>
                  <a:lnTo>
                    <a:pt x="21" y="66"/>
                  </a:lnTo>
                  <a:lnTo>
                    <a:pt x="2" y="55"/>
                  </a:lnTo>
                  <a:lnTo>
                    <a:pt x="0" y="0"/>
                  </a:lnTo>
                  <a:lnTo>
                    <a:pt x="20"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6" name="Freeform 1716"/>
            <p:cNvSpPr>
              <a:spLocks/>
            </p:cNvSpPr>
            <p:nvPr/>
          </p:nvSpPr>
          <p:spPr bwMode="auto">
            <a:xfrm>
              <a:off x="15971028" y="-1596628"/>
              <a:ext cx="34925" cy="115888"/>
            </a:xfrm>
            <a:custGeom>
              <a:avLst/>
              <a:gdLst>
                <a:gd name="T0" fmla="*/ 21 w 22"/>
                <a:gd name="T1" fmla="*/ 0 h 73"/>
                <a:gd name="T2" fmla="*/ 22 w 22"/>
                <a:gd name="T3" fmla="*/ 55 h 73"/>
                <a:gd name="T4" fmla="*/ 1 w 22"/>
                <a:gd name="T5" fmla="*/ 73 h 73"/>
                <a:gd name="T6" fmla="*/ 0 w 22"/>
                <a:gd name="T7" fmla="*/ 18 h 73"/>
                <a:gd name="T8" fmla="*/ 21 w 22"/>
                <a:gd name="T9" fmla="*/ 0 h 73"/>
              </a:gdLst>
              <a:ahLst/>
              <a:cxnLst>
                <a:cxn ang="0">
                  <a:pos x="T0" y="T1"/>
                </a:cxn>
                <a:cxn ang="0">
                  <a:pos x="T2" y="T3"/>
                </a:cxn>
                <a:cxn ang="0">
                  <a:pos x="T4" y="T5"/>
                </a:cxn>
                <a:cxn ang="0">
                  <a:pos x="T6" y="T7"/>
                </a:cxn>
                <a:cxn ang="0">
                  <a:pos x="T8" y="T9"/>
                </a:cxn>
              </a:cxnLst>
              <a:rect l="0" t="0" r="r" b="b"/>
              <a:pathLst>
                <a:path w="22" h="73">
                  <a:moveTo>
                    <a:pt x="21" y="0"/>
                  </a:moveTo>
                  <a:lnTo>
                    <a:pt x="22" y="55"/>
                  </a:lnTo>
                  <a:lnTo>
                    <a:pt x="1" y="73"/>
                  </a:lnTo>
                  <a:lnTo>
                    <a:pt x="0" y="18"/>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7" name="Freeform 1717"/>
            <p:cNvSpPr>
              <a:spLocks/>
            </p:cNvSpPr>
            <p:nvPr/>
          </p:nvSpPr>
          <p:spPr bwMode="auto">
            <a:xfrm>
              <a:off x="11627628" y="-1471215"/>
              <a:ext cx="30163" cy="122238"/>
            </a:xfrm>
            <a:custGeom>
              <a:avLst/>
              <a:gdLst>
                <a:gd name="T0" fmla="*/ 22 w 24"/>
                <a:gd name="T1" fmla="*/ 27 h 94"/>
                <a:gd name="T2" fmla="*/ 24 w 24"/>
                <a:gd name="T3" fmla="*/ 94 h 94"/>
                <a:gd name="T4" fmla="*/ 2 w 24"/>
                <a:gd name="T5" fmla="*/ 67 h 94"/>
                <a:gd name="T6" fmla="*/ 0 w 24"/>
                <a:gd name="T7" fmla="*/ 0 h 94"/>
                <a:gd name="T8" fmla="*/ 22 w 24"/>
                <a:gd name="T9" fmla="*/ 27 h 94"/>
              </a:gdLst>
              <a:ahLst/>
              <a:cxnLst>
                <a:cxn ang="0">
                  <a:pos x="T0" y="T1"/>
                </a:cxn>
                <a:cxn ang="0">
                  <a:pos x="T2" y="T3"/>
                </a:cxn>
                <a:cxn ang="0">
                  <a:pos x="T4" y="T5"/>
                </a:cxn>
                <a:cxn ang="0">
                  <a:pos x="T6" y="T7"/>
                </a:cxn>
                <a:cxn ang="0">
                  <a:pos x="T8" y="T9"/>
                </a:cxn>
              </a:cxnLst>
              <a:rect l="0" t="0" r="r" b="b"/>
              <a:pathLst>
                <a:path w="24" h="94">
                  <a:moveTo>
                    <a:pt x="22" y="27"/>
                  </a:moveTo>
                  <a:cubicBezTo>
                    <a:pt x="24" y="94"/>
                    <a:pt x="24" y="94"/>
                    <a:pt x="24" y="94"/>
                  </a:cubicBezTo>
                  <a:cubicBezTo>
                    <a:pt x="24" y="88"/>
                    <a:pt x="2" y="80"/>
                    <a:pt x="2" y="67"/>
                  </a:cubicBezTo>
                  <a:cubicBezTo>
                    <a:pt x="0" y="0"/>
                    <a:pt x="0" y="0"/>
                    <a:pt x="0" y="0"/>
                  </a:cubicBezTo>
                  <a:cubicBezTo>
                    <a:pt x="0" y="13"/>
                    <a:pt x="22" y="21"/>
                    <a:pt x="22" y="2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8" name="Freeform 1718"/>
            <p:cNvSpPr>
              <a:spLocks/>
            </p:cNvSpPr>
            <p:nvPr/>
          </p:nvSpPr>
          <p:spPr bwMode="auto">
            <a:xfrm>
              <a:off x="12416616" y="-1469628"/>
              <a:ext cx="7938" cy="100013"/>
            </a:xfrm>
            <a:custGeom>
              <a:avLst/>
              <a:gdLst>
                <a:gd name="T0" fmla="*/ 3 w 5"/>
                <a:gd name="T1" fmla="*/ 8 h 63"/>
                <a:gd name="T2" fmla="*/ 5 w 5"/>
                <a:gd name="T3" fmla="*/ 63 h 63"/>
                <a:gd name="T4" fmla="*/ 1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1"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9" name="Freeform 1719"/>
            <p:cNvSpPr>
              <a:spLocks/>
            </p:cNvSpPr>
            <p:nvPr/>
          </p:nvSpPr>
          <p:spPr bwMode="auto">
            <a:xfrm>
              <a:off x="14404166" y="-1536303"/>
              <a:ext cx="41275" cy="109538"/>
            </a:xfrm>
            <a:custGeom>
              <a:avLst/>
              <a:gdLst>
                <a:gd name="T0" fmla="*/ 24 w 26"/>
                <a:gd name="T1" fmla="*/ 0 h 69"/>
                <a:gd name="T2" fmla="*/ 26 w 26"/>
                <a:gd name="T3" fmla="*/ 55 h 69"/>
                <a:gd name="T4" fmla="*/ 1 w 26"/>
                <a:gd name="T5" fmla="*/ 69 h 69"/>
                <a:gd name="T6" fmla="*/ 0 w 26"/>
                <a:gd name="T7" fmla="*/ 14 h 69"/>
                <a:gd name="T8" fmla="*/ 24 w 26"/>
                <a:gd name="T9" fmla="*/ 0 h 69"/>
              </a:gdLst>
              <a:ahLst/>
              <a:cxnLst>
                <a:cxn ang="0">
                  <a:pos x="T0" y="T1"/>
                </a:cxn>
                <a:cxn ang="0">
                  <a:pos x="T2" y="T3"/>
                </a:cxn>
                <a:cxn ang="0">
                  <a:pos x="T4" y="T5"/>
                </a:cxn>
                <a:cxn ang="0">
                  <a:pos x="T6" y="T7"/>
                </a:cxn>
                <a:cxn ang="0">
                  <a:pos x="T8" y="T9"/>
                </a:cxn>
              </a:cxnLst>
              <a:rect l="0" t="0" r="r" b="b"/>
              <a:pathLst>
                <a:path w="26" h="69">
                  <a:moveTo>
                    <a:pt x="24" y="0"/>
                  </a:moveTo>
                  <a:lnTo>
                    <a:pt x="26" y="55"/>
                  </a:lnTo>
                  <a:lnTo>
                    <a:pt x="1" y="69"/>
                  </a:lnTo>
                  <a:lnTo>
                    <a:pt x="0" y="14"/>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0" name="Freeform 1720"/>
            <p:cNvSpPr>
              <a:spLocks/>
            </p:cNvSpPr>
            <p:nvPr/>
          </p:nvSpPr>
          <p:spPr bwMode="auto">
            <a:xfrm>
              <a:off x="12392803" y="-1463278"/>
              <a:ext cx="25400" cy="101600"/>
            </a:xfrm>
            <a:custGeom>
              <a:avLst/>
              <a:gdLst>
                <a:gd name="T0" fmla="*/ 14 w 16"/>
                <a:gd name="T1" fmla="*/ 0 h 64"/>
                <a:gd name="T2" fmla="*/ 16 w 16"/>
                <a:gd name="T3" fmla="*/ 55 h 64"/>
                <a:gd name="T4" fmla="*/ 1 w 16"/>
                <a:gd name="T5" fmla="*/ 64 h 64"/>
                <a:gd name="T6" fmla="*/ 0 w 16"/>
                <a:gd name="T7" fmla="*/ 9 h 64"/>
                <a:gd name="T8" fmla="*/ 14 w 16"/>
                <a:gd name="T9" fmla="*/ 0 h 64"/>
              </a:gdLst>
              <a:ahLst/>
              <a:cxnLst>
                <a:cxn ang="0">
                  <a:pos x="T0" y="T1"/>
                </a:cxn>
                <a:cxn ang="0">
                  <a:pos x="T2" y="T3"/>
                </a:cxn>
                <a:cxn ang="0">
                  <a:pos x="T4" y="T5"/>
                </a:cxn>
                <a:cxn ang="0">
                  <a:pos x="T6" y="T7"/>
                </a:cxn>
                <a:cxn ang="0">
                  <a:pos x="T8" y="T9"/>
                </a:cxn>
              </a:cxnLst>
              <a:rect l="0" t="0" r="r" b="b"/>
              <a:pathLst>
                <a:path w="16" h="64">
                  <a:moveTo>
                    <a:pt x="14" y="0"/>
                  </a:moveTo>
                  <a:lnTo>
                    <a:pt x="16" y="55"/>
                  </a:lnTo>
                  <a:lnTo>
                    <a:pt x="1" y="64"/>
                  </a:lnTo>
                  <a:lnTo>
                    <a:pt x="0" y="9"/>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1" name="Freeform 1721"/>
            <p:cNvSpPr>
              <a:spLocks/>
            </p:cNvSpPr>
            <p:nvPr/>
          </p:nvSpPr>
          <p:spPr bwMode="auto">
            <a:xfrm>
              <a:off x="13754878" y="-1512490"/>
              <a:ext cx="3175" cy="111125"/>
            </a:xfrm>
            <a:custGeom>
              <a:avLst/>
              <a:gdLst>
                <a:gd name="T0" fmla="*/ 0 w 2"/>
                <a:gd name="T1" fmla="*/ 0 h 70"/>
                <a:gd name="T2" fmla="*/ 2 w 2"/>
                <a:gd name="T3" fmla="*/ 55 h 70"/>
                <a:gd name="T4" fmla="*/ 2 w 2"/>
                <a:gd name="T5" fmla="*/ 70 h 70"/>
                <a:gd name="T6" fmla="*/ 0 w 2"/>
                <a:gd name="T7" fmla="*/ 15 h 70"/>
                <a:gd name="T8" fmla="*/ 0 w 2"/>
                <a:gd name="T9" fmla="*/ 0 h 70"/>
              </a:gdLst>
              <a:ahLst/>
              <a:cxnLst>
                <a:cxn ang="0">
                  <a:pos x="T0" y="T1"/>
                </a:cxn>
                <a:cxn ang="0">
                  <a:pos x="T2" y="T3"/>
                </a:cxn>
                <a:cxn ang="0">
                  <a:pos x="T4" y="T5"/>
                </a:cxn>
                <a:cxn ang="0">
                  <a:pos x="T6" y="T7"/>
                </a:cxn>
                <a:cxn ang="0">
                  <a:pos x="T8" y="T9"/>
                </a:cxn>
              </a:cxnLst>
              <a:rect l="0" t="0" r="r" b="b"/>
              <a:pathLst>
                <a:path w="2" h="70">
                  <a:moveTo>
                    <a:pt x="0" y="0"/>
                  </a:moveTo>
                  <a:lnTo>
                    <a:pt x="2" y="55"/>
                  </a:lnTo>
                  <a:lnTo>
                    <a:pt x="2" y="70"/>
                  </a:lnTo>
                  <a:lnTo>
                    <a:pt x="0" y="15"/>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2" name="Freeform 1722"/>
            <p:cNvSpPr>
              <a:spLocks/>
            </p:cNvSpPr>
            <p:nvPr/>
          </p:nvSpPr>
          <p:spPr bwMode="auto">
            <a:xfrm>
              <a:off x="14397816" y="-1514078"/>
              <a:ext cx="7938" cy="93663"/>
            </a:xfrm>
            <a:custGeom>
              <a:avLst/>
              <a:gdLst>
                <a:gd name="T0" fmla="*/ 4 w 5"/>
                <a:gd name="T1" fmla="*/ 0 h 59"/>
                <a:gd name="T2" fmla="*/ 5 w 5"/>
                <a:gd name="T3" fmla="*/ 55 h 59"/>
                <a:gd name="T4" fmla="*/ 2 w 5"/>
                <a:gd name="T5" fmla="*/ 59 h 59"/>
                <a:gd name="T6" fmla="*/ 0 w 5"/>
                <a:gd name="T7" fmla="*/ 4 h 59"/>
                <a:gd name="T8" fmla="*/ 4 w 5"/>
                <a:gd name="T9" fmla="*/ 0 h 59"/>
              </a:gdLst>
              <a:ahLst/>
              <a:cxnLst>
                <a:cxn ang="0">
                  <a:pos x="T0" y="T1"/>
                </a:cxn>
                <a:cxn ang="0">
                  <a:pos x="T2" y="T3"/>
                </a:cxn>
                <a:cxn ang="0">
                  <a:pos x="T4" y="T5"/>
                </a:cxn>
                <a:cxn ang="0">
                  <a:pos x="T6" y="T7"/>
                </a:cxn>
                <a:cxn ang="0">
                  <a:pos x="T8" y="T9"/>
                </a:cxn>
              </a:cxnLst>
              <a:rect l="0" t="0" r="r" b="b"/>
              <a:pathLst>
                <a:path w="5" h="59">
                  <a:moveTo>
                    <a:pt x="4" y="0"/>
                  </a:moveTo>
                  <a:lnTo>
                    <a:pt x="5" y="55"/>
                  </a:lnTo>
                  <a:lnTo>
                    <a:pt x="2" y="59"/>
                  </a:lnTo>
                  <a:lnTo>
                    <a:pt x="0" y="4"/>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3" name="Freeform 1723"/>
            <p:cNvSpPr>
              <a:spLocks/>
            </p:cNvSpPr>
            <p:nvPr/>
          </p:nvSpPr>
          <p:spPr bwMode="auto">
            <a:xfrm>
              <a:off x="15942453" y="-1568053"/>
              <a:ext cx="30163" cy="101600"/>
            </a:xfrm>
            <a:custGeom>
              <a:avLst/>
              <a:gdLst>
                <a:gd name="T0" fmla="*/ 18 w 19"/>
                <a:gd name="T1" fmla="*/ 0 h 64"/>
                <a:gd name="T2" fmla="*/ 19 w 19"/>
                <a:gd name="T3" fmla="*/ 55 h 64"/>
                <a:gd name="T4" fmla="*/ 2 w 19"/>
                <a:gd name="T5" fmla="*/ 64 h 64"/>
                <a:gd name="T6" fmla="*/ 0 w 19"/>
                <a:gd name="T7" fmla="*/ 9 h 64"/>
                <a:gd name="T8" fmla="*/ 18 w 19"/>
                <a:gd name="T9" fmla="*/ 0 h 64"/>
              </a:gdLst>
              <a:ahLst/>
              <a:cxnLst>
                <a:cxn ang="0">
                  <a:pos x="T0" y="T1"/>
                </a:cxn>
                <a:cxn ang="0">
                  <a:pos x="T2" y="T3"/>
                </a:cxn>
                <a:cxn ang="0">
                  <a:pos x="T4" y="T5"/>
                </a:cxn>
                <a:cxn ang="0">
                  <a:pos x="T6" y="T7"/>
                </a:cxn>
                <a:cxn ang="0">
                  <a:pos x="T8" y="T9"/>
                </a:cxn>
              </a:cxnLst>
              <a:rect l="0" t="0" r="r" b="b"/>
              <a:pathLst>
                <a:path w="19" h="64">
                  <a:moveTo>
                    <a:pt x="18" y="0"/>
                  </a:moveTo>
                  <a:lnTo>
                    <a:pt x="19" y="55"/>
                  </a:lnTo>
                  <a:lnTo>
                    <a:pt x="2" y="64"/>
                  </a:lnTo>
                  <a:lnTo>
                    <a:pt x="0" y="9"/>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4" name="Freeform 1724"/>
            <p:cNvSpPr>
              <a:spLocks/>
            </p:cNvSpPr>
            <p:nvPr/>
          </p:nvSpPr>
          <p:spPr bwMode="auto">
            <a:xfrm>
              <a:off x="14383528" y="-1507728"/>
              <a:ext cx="17463" cy="90488"/>
            </a:xfrm>
            <a:custGeom>
              <a:avLst/>
              <a:gdLst>
                <a:gd name="T0" fmla="*/ 9 w 11"/>
                <a:gd name="T1" fmla="*/ 0 h 57"/>
                <a:gd name="T2" fmla="*/ 11 w 11"/>
                <a:gd name="T3" fmla="*/ 55 h 57"/>
                <a:gd name="T4" fmla="*/ 2 w 11"/>
                <a:gd name="T5" fmla="*/ 57 h 57"/>
                <a:gd name="T6" fmla="*/ 0 w 11"/>
                <a:gd name="T7" fmla="*/ 2 h 57"/>
                <a:gd name="T8" fmla="*/ 9 w 11"/>
                <a:gd name="T9" fmla="*/ 0 h 57"/>
              </a:gdLst>
              <a:ahLst/>
              <a:cxnLst>
                <a:cxn ang="0">
                  <a:pos x="T0" y="T1"/>
                </a:cxn>
                <a:cxn ang="0">
                  <a:pos x="T2" y="T3"/>
                </a:cxn>
                <a:cxn ang="0">
                  <a:pos x="T4" y="T5"/>
                </a:cxn>
                <a:cxn ang="0">
                  <a:pos x="T6" y="T7"/>
                </a:cxn>
                <a:cxn ang="0">
                  <a:pos x="T8" y="T9"/>
                </a:cxn>
              </a:cxnLst>
              <a:rect l="0" t="0" r="r" b="b"/>
              <a:pathLst>
                <a:path w="11" h="57">
                  <a:moveTo>
                    <a:pt x="9" y="0"/>
                  </a:moveTo>
                  <a:lnTo>
                    <a:pt x="11" y="55"/>
                  </a:lnTo>
                  <a:lnTo>
                    <a:pt x="2" y="57"/>
                  </a:lnTo>
                  <a:lnTo>
                    <a:pt x="0" y="2"/>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5" name="Freeform 1725"/>
            <p:cNvSpPr>
              <a:spLocks/>
            </p:cNvSpPr>
            <p:nvPr/>
          </p:nvSpPr>
          <p:spPr bwMode="auto">
            <a:xfrm>
              <a:off x="12384866" y="-1448990"/>
              <a:ext cx="9525" cy="93663"/>
            </a:xfrm>
            <a:custGeom>
              <a:avLst/>
              <a:gdLst>
                <a:gd name="T0" fmla="*/ 5 w 6"/>
                <a:gd name="T1" fmla="*/ 0 h 59"/>
                <a:gd name="T2" fmla="*/ 6 w 6"/>
                <a:gd name="T3" fmla="*/ 55 h 59"/>
                <a:gd name="T4" fmla="*/ 2 w 6"/>
                <a:gd name="T5" fmla="*/ 59 h 59"/>
                <a:gd name="T6" fmla="*/ 0 w 6"/>
                <a:gd name="T7" fmla="*/ 4 h 59"/>
                <a:gd name="T8" fmla="*/ 5 w 6"/>
                <a:gd name="T9" fmla="*/ 0 h 59"/>
              </a:gdLst>
              <a:ahLst/>
              <a:cxnLst>
                <a:cxn ang="0">
                  <a:pos x="T0" y="T1"/>
                </a:cxn>
                <a:cxn ang="0">
                  <a:pos x="T2" y="T3"/>
                </a:cxn>
                <a:cxn ang="0">
                  <a:pos x="T4" y="T5"/>
                </a:cxn>
                <a:cxn ang="0">
                  <a:pos x="T6" y="T7"/>
                </a:cxn>
                <a:cxn ang="0">
                  <a:pos x="T8" y="T9"/>
                </a:cxn>
              </a:cxnLst>
              <a:rect l="0" t="0" r="r" b="b"/>
              <a:pathLst>
                <a:path w="6" h="59">
                  <a:moveTo>
                    <a:pt x="5" y="0"/>
                  </a:moveTo>
                  <a:lnTo>
                    <a:pt x="6" y="55"/>
                  </a:lnTo>
                  <a:lnTo>
                    <a:pt x="2" y="59"/>
                  </a:lnTo>
                  <a:lnTo>
                    <a:pt x="0" y="4"/>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6" name="Freeform 1726"/>
            <p:cNvSpPr>
              <a:spLocks/>
            </p:cNvSpPr>
            <p:nvPr/>
          </p:nvSpPr>
          <p:spPr bwMode="auto">
            <a:xfrm>
              <a:off x="15923403" y="-1553765"/>
              <a:ext cx="22225" cy="100013"/>
            </a:xfrm>
            <a:custGeom>
              <a:avLst/>
              <a:gdLst>
                <a:gd name="T0" fmla="*/ 12 w 14"/>
                <a:gd name="T1" fmla="*/ 0 h 63"/>
                <a:gd name="T2" fmla="*/ 14 w 14"/>
                <a:gd name="T3" fmla="*/ 55 h 63"/>
                <a:gd name="T4" fmla="*/ 1 w 14"/>
                <a:gd name="T5" fmla="*/ 63 h 63"/>
                <a:gd name="T6" fmla="*/ 0 w 14"/>
                <a:gd name="T7" fmla="*/ 8 h 63"/>
                <a:gd name="T8" fmla="*/ 12 w 14"/>
                <a:gd name="T9" fmla="*/ 0 h 63"/>
              </a:gdLst>
              <a:ahLst/>
              <a:cxnLst>
                <a:cxn ang="0">
                  <a:pos x="T0" y="T1"/>
                </a:cxn>
                <a:cxn ang="0">
                  <a:pos x="T2" y="T3"/>
                </a:cxn>
                <a:cxn ang="0">
                  <a:pos x="T4" y="T5"/>
                </a:cxn>
                <a:cxn ang="0">
                  <a:pos x="T6" y="T7"/>
                </a:cxn>
                <a:cxn ang="0">
                  <a:pos x="T8" y="T9"/>
                </a:cxn>
              </a:cxnLst>
              <a:rect l="0" t="0" r="r" b="b"/>
              <a:pathLst>
                <a:path w="14" h="63">
                  <a:moveTo>
                    <a:pt x="12" y="0"/>
                  </a:moveTo>
                  <a:lnTo>
                    <a:pt x="14" y="55"/>
                  </a:lnTo>
                  <a:lnTo>
                    <a:pt x="1" y="63"/>
                  </a:lnTo>
                  <a:lnTo>
                    <a:pt x="0" y="8"/>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7" name="Freeform 1727"/>
            <p:cNvSpPr>
              <a:spLocks/>
            </p:cNvSpPr>
            <p:nvPr/>
          </p:nvSpPr>
          <p:spPr bwMode="auto">
            <a:xfrm>
              <a:off x="15899591" y="-1541065"/>
              <a:ext cx="25400" cy="88900"/>
            </a:xfrm>
            <a:custGeom>
              <a:avLst/>
              <a:gdLst>
                <a:gd name="T0" fmla="*/ 15 w 16"/>
                <a:gd name="T1" fmla="*/ 0 h 56"/>
                <a:gd name="T2" fmla="*/ 16 w 16"/>
                <a:gd name="T3" fmla="*/ 55 h 56"/>
                <a:gd name="T4" fmla="*/ 2 w 16"/>
                <a:gd name="T5" fmla="*/ 56 h 56"/>
                <a:gd name="T6" fmla="*/ 0 w 16"/>
                <a:gd name="T7" fmla="*/ 1 h 56"/>
                <a:gd name="T8" fmla="*/ 15 w 16"/>
                <a:gd name="T9" fmla="*/ 0 h 56"/>
              </a:gdLst>
              <a:ahLst/>
              <a:cxnLst>
                <a:cxn ang="0">
                  <a:pos x="T0" y="T1"/>
                </a:cxn>
                <a:cxn ang="0">
                  <a:pos x="T2" y="T3"/>
                </a:cxn>
                <a:cxn ang="0">
                  <a:pos x="T4" y="T5"/>
                </a:cxn>
                <a:cxn ang="0">
                  <a:pos x="T6" y="T7"/>
                </a:cxn>
                <a:cxn ang="0">
                  <a:pos x="T8" y="T9"/>
                </a:cxn>
              </a:cxnLst>
              <a:rect l="0" t="0" r="r" b="b"/>
              <a:pathLst>
                <a:path w="16" h="56">
                  <a:moveTo>
                    <a:pt x="15" y="0"/>
                  </a:moveTo>
                  <a:lnTo>
                    <a:pt x="16" y="55"/>
                  </a:lnTo>
                  <a:lnTo>
                    <a:pt x="2" y="56"/>
                  </a:lnTo>
                  <a:lnTo>
                    <a:pt x="0" y="1"/>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8" name="Freeform 1728"/>
            <p:cNvSpPr>
              <a:spLocks/>
            </p:cNvSpPr>
            <p:nvPr/>
          </p:nvSpPr>
          <p:spPr bwMode="auto">
            <a:xfrm>
              <a:off x="14377178" y="-1504553"/>
              <a:ext cx="9525" cy="103188"/>
            </a:xfrm>
            <a:custGeom>
              <a:avLst/>
              <a:gdLst>
                <a:gd name="T0" fmla="*/ 4 w 6"/>
                <a:gd name="T1" fmla="*/ 0 h 65"/>
                <a:gd name="T2" fmla="*/ 6 w 6"/>
                <a:gd name="T3" fmla="*/ 55 h 65"/>
                <a:gd name="T4" fmla="*/ 2 w 6"/>
                <a:gd name="T5" fmla="*/ 65 h 65"/>
                <a:gd name="T6" fmla="*/ 0 w 6"/>
                <a:gd name="T7" fmla="*/ 10 h 65"/>
                <a:gd name="T8" fmla="*/ 4 w 6"/>
                <a:gd name="T9" fmla="*/ 0 h 65"/>
              </a:gdLst>
              <a:ahLst/>
              <a:cxnLst>
                <a:cxn ang="0">
                  <a:pos x="T0" y="T1"/>
                </a:cxn>
                <a:cxn ang="0">
                  <a:pos x="T2" y="T3"/>
                </a:cxn>
                <a:cxn ang="0">
                  <a:pos x="T4" y="T5"/>
                </a:cxn>
                <a:cxn ang="0">
                  <a:pos x="T6" y="T7"/>
                </a:cxn>
                <a:cxn ang="0">
                  <a:pos x="T8" y="T9"/>
                </a:cxn>
              </a:cxnLst>
              <a:rect l="0" t="0" r="r" b="b"/>
              <a:pathLst>
                <a:path w="6" h="65">
                  <a:moveTo>
                    <a:pt x="4" y="0"/>
                  </a:moveTo>
                  <a:lnTo>
                    <a:pt x="6" y="55"/>
                  </a:lnTo>
                  <a:lnTo>
                    <a:pt x="2" y="65"/>
                  </a:lnTo>
                  <a:lnTo>
                    <a:pt x="0" y="10"/>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9" name="Freeform 1729"/>
            <p:cNvSpPr>
              <a:spLocks/>
            </p:cNvSpPr>
            <p:nvPr/>
          </p:nvSpPr>
          <p:spPr bwMode="auto">
            <a:xfrm>
              <a:off x="12392803" y="-1437878"/>
              <a:ext cx="3175" cy="101600"/>
            </a:xfrm>
            <a:custGeom>
              <a:avLst/>
              <a:gdLst>
                <a:gd name="T0" fmla="*/ 1 w 2"/>
                <a:gd name="T1" fmla="*/ 9 h 64"/>
                <a:gd name="T2" fmla="*/ 2 w 2"/>
                <a:gd name="T3" fmla="*/ 64 h 64"/>
                <a:gd name="T4" fmla="*/ 1 w 2"/>
                <a:gd name="T5" fmla="*/ 55 h 64"/>
                <a:gd name="T6" fmla="*/ 0 w 2"/>
                <a:gd name="T7" fmla="*/ 0 h 64"/>
                <a:gd name="T8" fmla="*/ 1 w 2"/>
                <a:gd name="T9" fmla="*/ 9 h 64"/>
              </a:gdLst>
              <a:ahLst/>
              <a:cxnLst>
                <a:cxn ang="0">
                  <a:pos x="T0" y="T1"/>
                </a:cxn>
                <a:cxn ang="0">
                  <a:pos x="T2" y="T3"/>
                </a:cxn>
                <a:cxn ang="0">
                  <a:pos x="T4" y="T5"/>
                </a:cxn>
                <a:cxn ang="0">
                  <a:pos x="T6" y="T7"/>
                </a:cxn>
                <a:cxn ang="0">
                  <a:pos x="T8" y="T9"/>
                </a:cxn>
              </a:cxnLst>
              <a:rect l="0" t="0" r="r" b="b"/>
              <a:pathLst>
                <a:path w="2" h="64">
                  <a:moveTo>
                    <a:pt x="1" y="9"/>
                  </a:moveTo>
                  <a:lnTo>
                    <a:pt x="2" y="64"/>
                  </a:lnTo>
                  <a:lnTo>
                    <a:pt x="1" y="55"/>
                  </a:lnTo>
                  <a:lnTo>
                    <a:pt x="0" y="0"/>
                  </a:lnTo>
                  <a:lnTo>
                    <a:pt x="1"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0" name="Freeform 1730"/>
            <p:cNvSpPr>
              <a:spLocks/>
            </p:cNvSpPr>
            <p:nvPr/>
          </p:nvSpPr>
          <p:spPr bwMode="auto">
            <a:xfrm>
              <a:off x="14362891" y="-1488678"/>
              <a:ext cx="17463" cy="92075"/>
            </a:xfrm>
            <a:custGeom>
              <a:avLst/>
              <a:gdLst>
                <a:gd name="T0" fmla="*/ 9 w 11"/>
                <a:gd name="T1" fmla="*/ 0 h 58"/>
                <a:gd name="T2" fmla="*/ 11 w 11"/>
                <a:gd name="T3" fmla="*/ 55 h 58"/>
                <a:gd name="T4" fmla="*/ 1 w 11"/>
                <a:gd name="T5" fmla="*/ 58 h 58"/>
                <a:gd name="T6" fmla="*/ 0 w 11"/>
                <a:gd name="T7" fmla="*/ 3 h 58"/>
                <a:gd name="T8" fmla="*/ 9 w 11"/>
                <a:gd name="T9" fmla="*/ 0 h 58"/>
              </a:gdLst>
              <a:ahLst/>
              <a:cxnLst>
                <a:cxn ang="0">
                  <a:pos x="T0" y="T1"/>
                </a:cxn>
                <a:cxn ang="0">
                  <a:pos x="T2" y="T3"/>
                </a:cxn>
                <a:cxn ang="0">
                  <a:pos x="T4" y="T5"/>
                </a:cxn>
                <a:cxn ang="0">
                  <a:pos x="T6" y="T7"/>
                </a:cxn>
                <a:cxn ang="0">
                  <a:pos x="T8" y="T9"/>
                </a:cxn>
              </a:cxnLst>
              <a:rect l="0" t="0" r="r" b="b"/>
              <a:pathLst>
                <a:path w="11" h="58">
                  <a:moveTo>
                    <a:pt x="9" y="0"/>
                  </a:moveTo>
                  <a:lnTo>
                    <a:pt x="11" y="55"/>
                  </a:lnTo>
                  <a:lnTo>
                    <a:pt x="1" y="58"/>
                  </a:lnTo>
                  <a:lnTo>
                    <a:pt x="0" y="3"/>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1" name="Freeform 1731"/>
            <p:cNvSpPr>
              <a:spLocks/>
            </p:cNvSpPr>
            <p:nvPr/>
          </p:nvSpPr>
          <p:spPr bwMode="auto">
            <a:xfrm>
              <a:off x="15888478" y="-1539478"/>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2" name="Freeform 1732"/>
            <p:cNvSpPr>
              <a:spLocks/>
            </p:cNvSpPr>
            <p:nvPr/>
          </p:nvSpPr>
          <p:spPr bwMode="auto">
            <a:xfrm>
              <a:off x="13734241" y="-1488678"/>
              <a:ext cx="23813" cy="115888"/>
            </a:xfrm>
            <a:custGeom>
              <a:avLst/>
              <a:gdLst>
                <a:gd name="T0" fmla="*/ 13 w 15"/>
                <a:gd name="T1" fmla="*/ 0 h 73"/>
                <a:gd name="T2" fmla="*/ 15 w 15"/>
                <a:gd name="T3" fmla="*/ 55 h 73"/>
                <a:gd name="T4" fmla="*/ 1 w 15"/>
                <a:gd name="T5" fmla="*/ 73 h 73"/>
                <a:gd name="T6" fmla="*/ 0 w 15"/>
                <a:gd name="T7" fmla="*/ 18 h 73"/>
                <a:gd name="T8" fmla="*/ 13 w 15"/>
                <a:gd name="T9" fmla="*/ 0 h 73"/>
              </a:gdLst>
              <a:ahLst/>
              <a:cxnLst>
                <a:cxn ang="0">
                  <a:pos x="T0" y="T1"/>
                </a:cxn>
                <a:cxn ang="0">
                  <a:pos x="T2" y="T3"/>
                </a:cxn>
                <a:cxn ang="0">
                  <a:pos x="T4" y="T5"/>
                </a:cxn>
                <a:cxn ang="0">
                  <a:pos x="T6" y="T7"/>
                </a:cxn>
                <a:cxn ang="0">
                  <a:pos x="T8" y="T9"/>
                </a:cxn>
              </a:cxnLst>
              <a:rect l="0" t="0" r="r" b="b"/>
              <a:pathLst>
                <a:path w="15" h="73">
                  <a:moveTo>
                    <a:pt x="13" y="0"/>
                  </a:moveTo>
                  <a:lnTo>
                    <a:pt x="15" y="55"/>
                  </a:lnTo>
                  <a:lnTo>
                    <a:pt x="1" y="73"/>
                  </a:lnTo>
                  <a:lnTo>
                    <a:pt x="0" y="18"/>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3" name="Freeform 1733"/>
            <p:cNvSpPr>
              <a:spLocks/>
            </p:cNvSpPr>
            <p:nvPr/>
          </p:nvSpPr>
          <p:spPr bwMode="auto">
            <a:xfrm>
              <a:off x="12394391" y="-1423590"/>
              <a:ext cx="6350" cy="93663"/>
            </a:xfrm>
            <a:custGeom>
              <a:avLst/>
              <a:gdLst>
                <a:gd name="T0" fmla="*/ 2 w 4"/>
                <a:gd name="T1" fmla="*/ 4 h 59"/>
                <a:gd name="T2" fmla="*/ 4 w 4"/>
                <a:gd name="T3" fmla="*/ 59 h 59"/>
                <a:gd name="T4" fmla="*/ 1 w 4"/>
                <a:gd name="T5" fmla="*/ 55 h 59"/>
                <a:gd name="T6" fmla="*/ 0 w 4"/>
                <a:gd name="T7" fmla="*/ 0 h 59"/>
                <a:gd name="T8" fmla="*/ 2 w 4"/>
                <a:gd name="T9" fmla="*/ 4 h 59"/>
              </a:gdLst>
              <a:ahLst/>
              <a:cxnLst>
                <a:cxn ang="0">
                  <a:pos x="T0" y="T1"/>
                </a:cxn>
                <a:cxn ang="0">
                  <a:pos x="T2" y="T3"/>
                </a:cxn>
                <a:cxn ang="0">
                  <a:pos x="T4" y="T5"/>
                </a:cxn>
                <a:cxn ang="0">
                  <a:pos x="T6" y="T7"/>
                </a:cxn>
                <a:cxn ang="0">
                  <a:pos x="T8" y="T9"/>
                </a:cxn>
              </a:cxnLst>
              <a:rect l="0" t="0" r="r" b="b"/>
              <a:pathLst>
                <a:path w="4" h="59">
                  <a:moveTo>
                    <a:pt x="2" y="4"/>
                  </a:moveTo>
                  <a:lnTo>
                    <a:pt x="4" y="59"/>
                  </a:lnTo>
                  <a:lnTo>
                    <a:pt x="1" y="55"/>
                  </a:lnTo>
                  <a:lnTo>
                    <a:pt x="0" y="0"/>
                  </a:lnTo>
                  <a:lnTo>
                    <a:pt x="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4" name="Freeform 1734"/>
            <p:cNvSpPr>
              <a:spLocks/>
            </p:cNvSpPr>
            <p:nvPr/>
          </p:nvSpPr>
          <p:spPr bwMode="auto">
            <a:xfrm>
              <a:off x="12397566" y="-1417240"/>
              <a:ext cx="9525" cy="88900"/>
            </a:xfrm>
            <a:custGeom>
              <a:avLst/>
              <a:gdLst>
                <a:gd name="T0" fmla="*/ 5 w 6"/>
                <a:gd name="T1" fmla="*/ 1 h 56"/>
                <a:gd name="T2" fmla="*/ 6 w 6"/>
                <a:gd name="T3" fmla="*/ 56 h 56"/>
                <a:gd name="T4" fmla="*/ 2 w 6"/>
                <a:gd name="T5" fmla="*/ 55 h 56"/>
                <a:gd name="T6" fmla="*/ 0 w 6"/>
                <a:gd name="T7" fmla="*/ 0 h 56"/>
                <a:gd name="T8" fmla="*/ 5 w 6"/>
                <a:gd name="T9" fmla="*/ 1 h 56"/>
              </a:gdLst>
              <a:ahLst/>
              <a:cxnLst>
                <a:cxn ang="0">
                  <a:pos x="T0" y="T1"/>
                </a:cxn>
                <a:cxn ang="0">
                  <a:pos x="T2" y="T3"/>
                </a:cxn>
                <a:cxn ang="0">
                  <a:pos x="T4" y="T5"/>
                </a:cxn>
                <a:cxn ang="0">
                  <a:pos x="T6" y="T7"/>
                </a:cxn>
                <a:cxn ang="0">
                  <a:pos x="T8" y="T9"/>
                </a:cxn>
              </a:cxnLst>
              <a:rect l="0" t="0" r="r" b="b"/>
              <a:pathLst>
                <a:path w="6" h="56">
                  <a:moveTo>
                    <a:pt x="5" y="1"/>
                  </a:moveTo>
                  <a:lnTo>
                    <a:pt x="6" y="56"/>
                  </a:lnTo>
                  <a:lnTo>
                    <a:pt x="2" y="55"/>
                  </a:lnTo>
                  <a:lnTo>
                    <a:pt x="0" y="0"/>
                  </a:lnTo>
                  <a:lnTo>
                    <a:pt x="5"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5" name="Freeform 1735"/>
            <p:cNvSpPr>
              <a:spLocks/>
            </p:cNvSpPr>
            <p:nvPr/>
          </p:nvSpPr>
          <p:spPr bwMode="auto">
            <a:xfrm>
              <a:off x="15886891" y="-1528365"/>
              <a:ext cx="4763" cy="93663"/>
            </a:xfrm>
            <a:custGeom>
              <a:avLst/>
              <a:gdLst>
                <a:gd name="T0" fmla="*/ 1 w 3"/>
                <a:gd name="T1" fmla="*/ 0 h 59"/>
                <a:gd name="T2" fmla="*/ 3 w 3"/>
                <a:gd name="T3" fmla="*/ 55 h 59"/>
                <a:gd name="T4" fmla="*/ 1 w 3"/>
                <a:gd name="T5" fmla="*/ 59 h 59"/>
                <a:gd name="T6" fmla="*/ 0 w 3"/>
                <a:gd name="T7" fmla="*/ 4 h 59"/>
                <a:gd name="T8" fmla="*/ 1 w 3"/>
                <a:gd name="T9" fmla="*/ 0 h 59"/>
              </a:gdLst>
              <a:ahLst/>
              <a:cxnLst>
                <a:cxn ang="0">
                  <a:pos x="T0" y="T1"/>
                </a:cxn>
                <a:cxn ang="0">
                  <a:pos x="T2" y="T3"/>
                </a:cxn>
                <a:cxn ang="0">
                  <a:pos x="T4" y="T5"/>
                </a:cxn>
                <a:cxn ang="0">
                  <a:pos x="T6" y="T7"/>
                </a:cxn>
                <a:cxn ang="0">
                  <a:pos x="T8" y="T9"/>
                </a:cxn>
              </a:cxnLst>
              <a:rect l="0" t="0" r="r" b="b"/>
              <a:pathLst>
                <a:path w="3" h="59">
                  <a:moveTo>
                    <a:pt x="1" y="0"/>
                  </a:moveTo>
                  <a:lnTo>
                    <a:pt x="3" y="55"/>
                  </a:lnTo>
                  <a:lnTo>
                    <a:pt x="1" y="59"/>
                  </a:lnTo>
                  <a:lnTo>
                    <a:pt x="0" y="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6" name="Freeform 1736"/>
            <p:cNvSpPr>
              <a:spLocks/>
            </p:cNvSpPr>
            <p:nvPr/>
          </p:nvSpPr>
          <p:spPr bwMode="auto">
            <a:xfrm>
              <a:off x="12405503" y="-1415653"/>
              <a:ext cx="7938" cy="93663"/>
            </a:xfrm>
            <a:custGeom>
              <a:avLst/>
              <a:gdLst>
                <a:gd name="T0" fmla="*/ 5 w 5"/>
                <a:gd name="T1" fmla="*/ 4 h 59"/>
                <a:gd name="T2" fmla="*/ 5 w 5"/>
                <a:gd name="T3" fmla="*/ 59 h 59"/>
                <a:gd name="T4" fmla="*/ 1 w 5"/>
                <a:gd name="T5" fmla="*/ 55 h 59"/>
                <a:gd name="T6" fmla="*/ 0 w 5"/>
                <a:gd name="T7" fmla="*/ 0 h 59"/>
                <a:gd name="T8" fmla="*/ 5 w 5"/>
                <a:gd name="T9" fmla="*/ 4 h 59"/>
              </a:gdLst>
              <a:ahLst/>
              <a:cxnLst>
                <a:cxn ang="0">
                  <a:pos x="T0" y="T1"/>
                </a:cxn>
                <a:cxn ang="0">
                  <a:pos x="T2" y="T3"/>
                </a:cxn>
                <a:cxn ang="0">
                  <a:pos x="T4" y="T5"/>
                </a:cxn>
                <a:cxn ang="0">
                  <a:pos x="T6" y="T7"/>
                </a:cxn>
                <a:cxn ang="0">
                  <a:pos x="T8" y="T9"/>
                </a:cxn>
              </a:cxnLst>
              <a:rect l="0" t="0" r="r" b="b"/>
              <a:pathLst>
                <a:path w="5" h="59">
                  <a:moveTo>
                    <a:pt x="5" y="4"/>
                  </a:moveTo>
                  <a:lnTo>
                    <a:pt x="5" y="59"/>
                  </a:lnTo>
                  <a:lnTo>
                    <a:pt x="1" y="55"/>
                  </a:lnTo>
                  <a:lnTo>
                    <a:pt x="0" y="0"/>
                  </a:lnTo>
                  <a:lnTo>
                    <a:pt x="5"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7" name="Freeform 1737"/>
            <p:cNvSpPr>
              <a:spLocks/>
            </p:cNvSpPr>
            <p:nvPr/>
          </p:nvSpPr>
          <p:spPr bwMode="auto">
            <a:xfrm>
              <a:off x="14353366" y="-1483915"/>
              <a:ext cx="11113" cy="103188"/>
            </a:xfrm>
            <a:custGeom>
              <a:avLst/>
              <a:gdLst>
                <a:gd name="T0" fmla="*/ 6 w 7"/>
                <a:gd name="T1" fmla="*/ 0 h 65"/>
                <a:gd name="T2" fmla="*/ 7 w 7"/>
                <a:gd name="T3" fmla="*/ 55 h 65"/>
                <a:gd name="T4" fmla="*/ 1 w 7"/>
                <a:gd name="T5" fmla="*/ 65 h 65"/>
                <a:gd name="T6" fmla="*/ 0 w 7"/>
                <a:gd name="T7" fmla="*/ 10 h 65"/>
                <a:gd name="T8" fmla="*/ 6 w 7"/>
                <a:gd name="T9" fmla="*/ 0 h 65"/>
              </a:gdLst>
              <a:ahLst/>
              <a:cxnLst>
                <a:cxn ang="0">
                  <a:pos x="T0" y="T1"/>
                </a:cxn>
                <a:cxn ang="0">
                  <a:pos x="T2" y="T3"/>
                </a:cxn>
                <a:cxn ang="0">
                  <a:pos x="T4" y="T5"/>
                </a:cxn>
                <a:cxn ang="0">
                  <a:pos x="T6" y="T7"/>
                </a:cxn>
                <a:cxn ang="0">
                  <a:pos x="T8" y="T9"/>
                </a:cxn>
              </a:cxnLst>
              <a:rect l="0" t="0" r="r" b="b"/>
              <a:pathLst>
                <a:path w="7" h="65">
                  <a:moveTo>
                    <a:pt x="6" y="0"/>
                  </a:moveTo>
                  <a:lnTo>
                    <a:pt x="7" y="55"/>
                  </a:lnTo>
                  <a:lnTo>
                    <a:pt x="1" y="65"/>
                  </a:lnTo>
                  <a:lnTo>
                    <a:pt x="0" y="10"/>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8" name="Freeform 1738"/>
            <p:cNvSpPr>
              <a:spLocks/>
            </p:cNvSpPr>
            <p:nvPr/>
          </p:nvSpPr>
          <p:spPr bwMode="auto">
            <a:xfrm>
              <a:off x="14337491" y="-1468040"/>
              <a:ext cx="17463" cy="93663"/>
            </a:xfrm>
            <a:custGeom>
              <a:avLst/>
              <a:gdLst>
                <a:gd name="T0" fmla="*/ 10 w 11"/>
                <a:gd name="T1" fmla="*/ 0 h 59"/>
                <a:gd name="T2" fmla="*/ 11 w 11"/>
                <a:gd name="T3" fmla="*/ 55 h 59"/>
                <a:gd name="T4" fmla="*/ 2 w 11"/>
                <a:gd name="T5" fmla="*/ 59 h 59"/>
                <a:gd name="T6" fmla="*/ 0 w 11"/>
                <a:gd name="T7" fmla="*/ 3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5"/>
                  </a:lnTo>
                  <a:lnTo>
                    <a:pt x="2" y="59"/>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9" name="Freeform 1739"/>
            <p:cNvSpPr>
              <a:spLocks/>
            </p:cNvSpPr>
            <p:nvPr/>
          </p:nvSpPr>
          <p:spPr bwMode="auto">
            <a:xfrm>
              <a:off x="13735828" y="-1455340"/>
              <a:ext cx="9525" cy="103188"/>
            </a:xfrm>
            <a:custGeom>
              <a:avLst/>
              <a:gdLst>
                <a:gd name="T0" fmla="*/ 4 w 6"/>
                <a:gd name="T1" fmla="*/ 10 h 65"/>
                <a:gd name="T2" fmla="*/ 6 w 6"/>
                <a:gd name="T3" fmla="*/ 65 h 65"/>
                <a:gd name="T4" fmla="*/ 2 w 6"/>
                <a:gd name="T5" fmla="*/ 55 h 65"/>
                <a:gd name="T6" fmla="*/ 0 w 6"/>
                <a:gd name="T7" fmla="*/ 0 h 65"/>
                <a:gd name="T8" fmla="*/ 4 w 6"/>
                <a:gd name="T9" fmla="*/ 10 h 65"/>
              </a:gdLst>
              <a:ahLst/>
              <a:cxnLst>
                <a:cxn ang="0">
                  <a:pos x="T0" y="T1"/>
                </a:cxn>
                <a:cxn ang="0">
                  <a:pos x="T2" y="T3"/>
                </a:cxn>
                <a:cxn ang="0">
                  <a:pos x="T4" y="T5"/>
                </a:cxn>
                <a:cxn ang="0">
                  <a:pos x="T6" y="T7"/>
                </a:cxn>
                <a:cxn ang="0">
                  <a:pos x="T8" y="T9"/>
                </a:cxn>
              </a:cxnLst>
              <a:rect l="0" t="0" r="r" b="b"/>
              <a:pathLst>
                <a:path w="6" h="65">
                  <a:moveTo>
                    <a:pt x="4" y="10"/>
                  </a:moveTo>
                  <a:lnTo>
                    <a:pt x="6" y="65"/>
                  </a:lnTo>
                  <a:lnTo>
                    <a:pt x="2" y="55"/>
                  </a:lnTo>
                  <a:lnTo>
                    <a:pt x="0" y="0"/>
                  </a:lnTo>
                  <a:lnTo>
                    <a:pt x="4"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0" name="Freeform 1740"/>
            <p:cNvSpPr>
              <a:spLocks/>
            </p:cNvSpPr>
            <p:nvPr/>
          </p:nvSpPr>
          <p:spPr bwMode="auto">
            <a:xfrm>
              <a:off x="15853553" y="-1522015"/>
              <a:ext cx="34925" cy="106363"/>
            </a:xfrm>
            <a:custGeom>
              <a:avLst/>
              <a:gdLst>
                <a:gd name="T0" fmla="*/ 21 w 22"/>
                <a:gd name="T1" fmla="*/ 0 h 67"/>
                <a:gd name="T2" fmla="*/ 22 w 22"/>
                <a:gd name="T3" fmla="*/ 55 h 67"/>
                <a:gd name="T4" fmla="*/ 1 w 22"/>
                <a:gd name="T5" fmla="*/ 67 h 67"/>
                <a:gd name="T6" fmla="*/ 0 w 22"/>
                <a:gd name="T7" fmla="*/ 12 h 67"/>
                <a:gd name="T8" fmla="*/ 21 w 22"/>
                <a:gd name="T9" fmla="*/ 0 h 67"/>
              </a:gdLst>
              <a:ahLst/>
              <a:cxnLst>
                <a:cxn ang="0">
                  <a:pos x="T0" y="T1"/>
                </a:cxn>
                <a:cxn ang="0">
                  <a:pos x="T2" y="T3"/>
                </a:cxn>
                <a:cxn ang="0">
                  <a:pos x="T4" y="T5"/>
                </a:cxn>
                <a:cxn ang="0">
                  <a:pos x="T6" y="T7"/>
                </a:cxn>
                <a:cxn ang="0">
                  <a:pos x="T8" y="T9"/>
                </a:cxn>
              </a:cxnLst>
              <a:rect l="0" t="0" r="r" b="b"/>
              <a:pathLst>
                <a:path w="22" h="67">
                  <a:moveTo>
                    <a:pt x="21" y="0"/>
                  </a:moveTo>
                  <a:lnTo>
                    <a:pt x="22" y="55"/>
                  </a:lnTo>
                  <a:lnTo>
                    <a:pt x="1" y="67"/>
                  </a:lnTo>
                  <a:lnTo>
                    <a:pt x="0" y="12"/>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1" name="Freeform 1741"/>
            <p:cNvSpPr>
              <a:spLocks/>
            </p:cNvSpPr>
            <p:nvPr/>
          </p:nvSpPr>
          <p:spPr bwMode="auto">
            <a:xfrm>
              <a:off x="12413441" y="-1409303"/>
              <a:ext cx="6350" cy="100013"/>
            </a:xfrm>
            <a:custGeom>
              <a:avLst/>
              <a:gdLst>
                <a:gd name="T0" fmla="*/ 3 w 4"/>
                <a:gd name="T1" fmla="*/ 8 h 63"/>
                <a:gd name="T2" fmla="*/ 4 w 4"/>
                <a:gd name="T3" fmla="*/ 63 h 63"/>
                <a:gd name="T4" fmla="*/ 0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0"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2" name="Freeform 1742"/>
            <p:cNvSpPr>
              <a:spLocks/>
            </p:cNvSpPr>
            <p:nvPr/>
          </p:nvSpPr>
          <p:spPr bwMode="auto">
            <a:xfrm>
              <a:off x="14353366" y="-1458515"/>
              <a:ext cx="3175" cy="96838"/>
            </a:xfrm>
            <a:custGeom>
              <a:avLst/>
              <a:gdLst>
                <a:gd name="T0" fmla="*/ 0 w 2"/>
                <a:gd name="T1" fmla="*/ 6 h 61"/>
                <a:gd name="T2" fmla="*/ 2 w 2"/>
                <a:gd name="T3" fmla="*/ 61 h 61"/>
                <a:gd name="T4" fmla="*/ 1 w 2"/>
                <a:gd name="T5" fmla="*/ 55 h 61"/>
                <a:gd name="T6" fmla="*/ 0 w 2"/>
                <a:gd name="T7" fmla="*/ 0 h 61"/>
                <a:gd name="T8" fmla="*/ 0 w 2"/>
                <a:gd name="T9" fmla="*/ 6 h 61"/>
              </a:gdLst>
              <a:ahLst/>
              <a:cxnLst>
                <a:cxn ang="0">
                  <a:pos x="T0" y="T1"/>
                </a:cxn>
                <a:cxn ang="0">
                  <a:pos x="T2" y="T3"/>
                </a:cxn>
                <a:cxn ang="0">
                  <a:pos x="T4" y="T5"/>
                </a:cxn>
                <a:cxn ang="0">
                  <a:pos x="T6" y="T7"/>
                </a:cxn>
                <a:cxn ang="0">
                  <a:pos x="T8" y="T9"/>
                </a:cxn>
              </a:cxnLst>
              <a:rect l="0" t="0" r="r" b="b"/>
              <a:pathLst>
                <a:path w="2" h="61">
                  <a:moveTo>
                    <a:pt x="0" y="6"/>
                  </a:moveTo>
                  <a:lnTo>
                    <a:pt x="2" y="61"/>
                  </a:lnTo>
                  <a:lnTo>
                    <a:pt x="1" y="55"/>
                  </a:lnTo>
                  <a:lnTo>
                    <a:pt x="0" y="0"/>
                  </a:lnTo>
                  <a:lnTo>
                    <a:pt x="0"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3" name="Freeform 1743"/>
            <p:cNvSpPr>
              <a:spLocks/>
            </p:cNvSpPr>
            <p:nvPr/>
          </p:nvSpPr>
          <p:spPr bwMode="auto">
            <a:xfrm>
              <a:off x="15829741" y="-1502965"/>
              <a:ext cx="25400" cy="98425"/>
            </a:xfrm>
            <a:custGeom>
              <a:avLst/>
              <a:gdLst>
                <a:gd name="T0" fmla="*/ 15 w 16"/>
                <a:gd name="T1" fmla="*/ 0 h 62"/>
                <a:gd name="T2" fmla="*/ 16 w 16"/>
                <a:gd name="T3" fmla="*/ 55 h 62"/>
                <a:gd name="T4" fmla="*/ 2 w 16"/>
                <a:gd name="T5" fmla="*/ 62 h 62"/>
                <a:gd name="T6" fmla="*/ 0 w 16"/>
                <a:gd name="T7" fmla="*/ 6 h 62"/>
                <a:gd name="T8" fmla="*/ 15 w 16"/>
                <a:gd name="T9" fmla="*/ 0 h 62"/>
              </a:gdLst>
              <a:ahLst/>
              <a:cxnLst>
                <a:cxn ang="0">
                  <a:pos x="T0" y="T1"/>
                </a:cxn>
                <a:cxn ang="0">
                  <a:pos x="T2" y="T3"/>
                </a:cxn>
                <a:cxn ang="0">
                  <a:pos x="T4" y="T5"/>
                </a:cxn>
                <a:cxn ang="0">
                  <a:pos x="T6" y="T7"/>
                </a:cxn>
                <a:cxn ang="0">
                  <a:pos x="T8" y="T9"/>
                </a:cxn>
              </a:cxnLst>
              <a:rect l="0" t="0" r="r" b="b"/>
              <a:pathLst>
                <a:path w="16" h="62">
                  <a:moveTo>
                    <a:pt x="15" y="0"/>
                  </a:moveTo>
                  <a:lnTo>
                    <a:pt x="16" y="55"/>
                  </a:lnTo>
                  <a:lnTo>
                    <a:pt x="2" y="62"/>
                  </a:lnTo>
                  <a:lnTo>
                    <a:pt x="0" y="6"/>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4" name="Freeform 1744"/>
            <p:cNvSpPr>
              <a:spLocks/>
            </p:cNvSpPr>
            <p:nvPr/>
          </p:nvSpPr>
          <p:spPr bwMode="auto">
            <a:xfrm>
              <a:off x="12418203" y="-1396603"/>
              <a:ext cx="6350" cy="96838"/>
            </a:xfrm>
            <a:custGeom>
              <a:avLst/>
              <a:gdLst>
                <a:gd name="T0" fmla="*/ 3 w 4"/>
                <a:gd name="T1" fmla="*/ 6 h 61"/>
                <a:gd name="T2" fmla="*/ 4 w 4"/>
                <a:gd name="T3" fmla="*/ 61 h 61"/>
                <a:gd name="T4" fmla="*/ 1 w 4"/>
                <a:gd name="T5" fmla="*/ 55 h 61"/>
                <a:gd name="T6" fmla="*/ 0 w 4"/>
                <a:gd name="T7" fmla="*/ 0 h 61"/>
                <a:gd name="T8" fmla="*/ 3 w 4"/>
                <a:gd name="T9" fmla="*/ 6 h 61"/>
              </a:gdLst>
              <a:ahLst/>
              <a:cxnLst>
                <a:cxn ang="0">
                  <a:pos x="T0" y="T1"/>
                </a:cxn>
                <a:cxn ang="0">
                  <a:pos x="T2" y="T3"/>
                </a:cxn>
                <a:cxn ang="0">
                  <a:pos x="T4" y="T5"/>
                </a:cxn>
                <a:cxn ang="0">
                  <a:pos x="T6" y="T7"/>
                </a:cxn>
                <a:cxn ang="0">
                  <a:pos x="T8" y="T9"/>
                </a:cxn>
              </a:cxnLst>
              <a:rect l="0" t="0" r="r" b="b"/>
              <a:pathLst>
                <a:path w="4" h="61">
                  <a:moveTo>
                    <a:pt x="3" y="6"/>
                  </a:moveTo>
                  <a:lnTo>
                    <a:pt x="4" y="61"/>
                  </a:lnTo>
                  <a:lnTo>
                    <a:pt x="1" y="55"/>
                  </a:lnTo>
                  <a:lnTo>
                    <a:pt x="0" y="0"/>
                  </a:lnTo>
                  <a:lnTo>
                    <a:pt x="3"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5" name="Freeform 1745"/>
            <p:cNvSpPr>
              <a:spLocks/>
            </p:cNvSpPr>
            <p:nvPr/>
          </p:nvSpPr>
          <p:spPr bwMode="auto">
            <a:xfrm>
              <a:off x="13740591" y="-1439465"/>
              <a:ext cx="4763" cy="103188"/>
            </a:xfrm>
            <a:custGeom>
              <a:avLst/>
              <a:gdLst>
                <a:gd name="T0" fmla="*/ 1 w 3"/>
                <a:gd name="T1" fmla="*/ 0 h 65"/>
                <a:gd name="T2" fmla="*/ 3 w 3"/>
                <a:gd name="T3" fmla="*/ 55 h 65"/>
                <a:gd name="T4" fmla="*/ 1 w 3"/>
                <a:gd name="T5" fmla="*/ 65 h 65"/>
                <a:gd name="T6" fmla="*/ 0 w 3"/>
                <a:gd name="T7" fmla="*/ 10 h 65"/>
                <a:gd name="T8" fmla="*/ 1 w 3"/>
                <a:gd name="T9" fmla="*/ 0 h 65"/>
              </a:gdLst>
              <a:ahLst/>
              <a:cxnLst>
                <a:cxn ang="0">
                  <a:pos x="T0" y="T1"/>
                </a:cxn>
                <a:cxn ang="0">
                  <a:pos x="T2" y="T3"/>
                </a:cxn>
                <a:cxn ang="0">
                  <a:pos x="T4" y="T5"/>
                </a:cxn>
                <a:cxn ang="0">
                  <a:pos x="T6" y="T7"/>
                </a:cxn>
                <a:cxn ang="0">
                  <a:pos x="T8" y="T9"/>
                </a:cxn>
              </a:cxnLst>
              <a:rect l="0" t="0" r="r" b="b"/>
              <a:pathLst>
                <a:path w="3" h="65">
                  <a:moveTo>
                    <a:pt x="1" y="0"/>
                  </a:moveTo>
                  <a:lnTo>
                    <a:pt x="3" y="55"/>
                  </a:lnTo>
                  <a:lnTo>
                    <a:pt x="1" y="65"/>
                  </a:lnTo>
                  <a:lnTo>
                    <a:pt x="0" y="10"/>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6" name="Freeform 1746"/>
            <p:cNvSpPr>
              <a:spLocks/>
            </p:cNvSpPr>
            <p:nvPr/>
          </p:nvSpPr>
          <p:spPr bwMode="auto">
            <a:xfrm>
              <a:off x="14353366" y="-1448990"/>
              <a:ext cx="17463" cy="96838"/>
            </a:xfrm>
            <a:custGeom>
              <a:avLst/>
              <a:gdLst>
                <a:gd name="T0" fmla="*/ 9 w 11"/>
                <a:gd name="T1" fmla="*/ 6 h 61"/>
                <a:gd name="T2" fmla="*/ 11 w 11"/>
                <a:gd name="T3" fmla="*/ 61 h 61"/>
                <a:gd name="T4" fmla="*/ 2 w 11"/>
                <a:gd name="T5" fmla="*/ 55 h 61"/>
                <a:gd name="T6" fmla="*/ 0 w 11"/>
                <a:gd name="T7" fmla="*/ 0 h 61"/>
                <a:gd name="T8" fmla="*/ 9 w 11"/>
                <a:gd name="T9" fmla="*/ 6 h 61"/>
              </a:gdLst>
              <a:ahLst/>
              <a:cxnLst>
                <a:cxn ang="0">
                  <a:pos x="T0" y="T1"/>
                </a:cxn>
                <a:cxn ang="0">
                  <a:pos x="T2" y="T3"/>
                </a:cxn>
                <a:cxn ang="0">
                  <a:pos x="T4" y="T5"/>
                </a:cxn>
                <a:cxn ang="0">
                  <a:pos x="T6" y="T7"/>
                </a:cxn>
                <a:cxn ang="0">
                  <a:pos x="T8" y="T9"/>
                </a:cxn>
              </a:cxnLst>
              <a:rect l="0" t="0" r="r" b="b"/>
              <a:pathLst>
                <a:path w="11" h="61">
                  <a:moveTo>
                    <a:pt x="9" y="6"/>
                  </a:moveTo>
                  <a:lnTo>
                    <a:pt x="11" y="61"/>
                  </a:lnTo>
                  <a:lnTo>
                    <a:pt x="2" y="55"/>
                  </a:lnTo>
                  <a:lnTo>
                    <a:pt x="0" y="0"/>
                  </a:lnTo>
                  <a:lnTo>
                    <a:pt x="9"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7" name="Freeform 1747"/>
            <p:cNvSpPr>
              <a:spLocks/>
            </p:cNvSpPr>
            <p:nvPr/>
          </p:nvSpPr>
          <p:spPr bwMode="auto">
            <a:xfrm>
              <a:off x="11800666" y="-1360090"/>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8"/>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8" name="Freeform 1748"/>
            <p:cNvSpPr>
              <a:spLocks/>
            </p:cNvSpPr>
            <p:nvPr/>
          </p:nvSpPr>
          <p:spPr bwMode="auto">
            <a:xfrm>
              <a:off x="11797491" y="-136009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9" name="Freeform 1749"/>
            <p:cNvSpPr>
              <a:spLocks/>
            </p:cNvSpPr>
            <p:nvPr/>
          </p:nvSpPr>
          <p:spPr bwMode="auto">
            <a:xfrm>
              <a:off x="11792728" y="-1360090"/>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8"/>
                    <a:pt x="2" y="67"/>
                  </a:cubicBezTo>
                  <a:cubicBezTo>
                    <a:pt x="0" y="0"/>
                    <a:pt x="0" y="0"/>
                    <a:pt x="0" y="0"/>
                  </a:cubicBezTo>
                  <a:cubicBezTo>
                    <a:pt x="1" y="1"/>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0" name="Freeform 1750"/>
            <p:cNvSpPr>
              <a:spLocks/>
            </p:cNvSpPr>
            <p:nvPr/>
          </p:nvSpPr>
          <p:spPr bwMode="auto">
            <a:xfrm>
              <a:off x="11783203" y="-1361678"/>
              <a:ext cx="12700" cy="88900"/>
            </a:xfrm>
            <a:custGeom>
              <a:avLst/>
              <a:gdLst>
                <a:gd name="T0" fmla="*/ 7 w 9"/>
                <a:gd name="T1" fmla="*/ 1 h 68"/>
                <a:gd name="T2" fmla="*/ 9 w 9"/>
                <a:gd name="T3" fmla="*/ 68 h 68"/>
                <a:gd name="T4" fmla="*/ 2 w 9"/>
                <a:gd name="T5" fmla="*/ 67 h 68"/>
                <a:gd name="T6" fmla="*/ 0 w 9"/>
                <a:gd name="T7" fmla="*/ 0 h 68"/>
                <a:gd name="T8" fmla="*/ 7 w 9"/>
                <a:gd name="T9" fmla="*/ 1 h 68"/>
              </a:gdLst>
              <a:ahLst/>
              <a:cxnLst>
                <a:cxn ang="0">
                  <a:pos x="T0" y="T1"/>
                </a:cxn>
                <a:cxn ang="0">
                  <a:pos x="T2" y="T3"/>
                </a:cxn>
                <a:cxn ang="0">
                  <a:pos x="T4" y="T5"/>
                </a:cxn>
                <a:cxn ang="0">
                  <a:pos x="T6" y="T7"/>
                </a:cxn>
                <a:cxn ang="0">
                  <a:pos x="T8" y="T9"/>
                </a:cxn>
              </a:cxnLst>
              <a:rect l="0" t="0" r="r" b="b"/>
              <a:pathLst>
                <a:path w="9" h="68">
                  <a:moveTo>
                    <a:pt x="7" y="1"/>
                  </a:moveTo>
                  <a:cubicBezTo>
                    <a:pt x="9" y="68"/>
                    <a:pt x="9" y="68"/>
                    <a:pt x="9" y="68"/>
                  </a:cubicBezTo>
                  <a:cubicBezTo>
                    <a:pt x="7" y="68"/>
                    <a:pt x="4" y="67"/>
                    <a:pt x="2" y="67"/>
                  </a:cubicBezTo>
                  <a:cubicBezTo>
                    <a:pt x="0" y="0"/>
                    <a:pt x="0" y="0"/>
                    <a:pt x="0" y="0"/>
                  </a:cubicBezTo>
                  <a:cubicBezTo>
                    <a:pt x="2" y="0"/>
                    <a:pt x="5" y="1"/>
                    <a:pt x="7"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1" name="Freeform 1751"/>
            <p:cNvSpPr>
              <a:spLocks/>
            </p:cNvSpPr>
            <p:nvPr/>
          </p:nvSpPr>
          <p:spPr bwMode="auto">
            <a:xfrm>
              <a:off x="11754628" y="-1372790"/>
              <a:ext cx="31750" cy="98425"/>
            </a:xfrm>
            <a:custGeom>
              <a:avLst/>
              <a:gdLst>
                <a:gd name="T0" fmla="*/ 23 w 25"/>
                <a:gd name="T1" fmla="*/ 8 h 75"/>
                <a:gd name="T2" fmla="*/ 25 w 25"/>
                <a:gd name="T3" fmla="*/ 75 h 75"/>
                <a:gd name="T4" fmla="*/ 3 w 25"/>
                <a:gd name="T5" fmla="*/ 68 h 75"/>
                <a:gd name="T6" fmla="*/ 2 w 25"/>
                <a:gd name="T7" fmla="*/ 68 h 75"/>
                <a:gd name="T8" fmla="*/ 0 w 25"/>
                <a:gd name="T9" fmla="*/ 0 h 75"/>
                <a:gd name="T10" fmla="*/ 1 w 25"/>
                <a:gd name="T11" fmla="*/ 1 h 75"/>
                <a:gd name="T12" fmla="*/ 23 w 25"/>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25" h="75">
                  <a:moveTo>
                    <a:pt x="23" y="8"/>
                  </a:moveTo>
                  <a:cubicBezTo>
                    <a:pt x="25" y="75"/>
                    <a:pt x="25" y="75"/>
                    <a:pt x="25" y="75"/>
                  </a:cubicBezTo>
                  <a:cubicBezTo>
                    <a:pt x="17" y="73"/>
                    <a:pt x="10" y="70"/>
                    <a:pt x="3" y="68"/>
                  </a:cubicBezTo>
                  <a:cubicBezTo>
                    <a:pt x="3" y="68"/>
                    <a:pt x="2" y="68"/>
                    <a:pt x="2" y="68"/>
                  </a:cubicBezTo>
                  <a:cubicBezTo>
                    <a:pt x="0" y="0"/>
                    <a:pt x="0" y="0"/>
                    <a:pt x="0" y="0"/>
                  </a:cubicBezTo>
                  <a:cubicBezTo>
                    <a:pt x="0" y="1"/>
                    <a:pt x="1" y="1"/>
                    <a:pt x="1" y="1"/>
                  </a:cubicBezTo>
                  <a:cubicBezTo>
                    <a:pt x="8" y="3"/>
                    <a:pt x="15" y="6"/>
                    <a:pt x="23" y="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2" name="Freeform 1752"/>
            <p:cNvSpPr>
              <a:spLocks/>
            </p:cNvSpPr>
            <p:nvPr/>
          </p:nvSpPr>
          <p:spPr bwMode="auto">
            <a:xfrm>
              <a:off x="11735578" y="-1387078"/>
              <a:ext cx="22225" cy="103188"/>
            </a:xfrm>
            <a:custGeom>
              <a:avLst/>
              <a:gdLst>
                <a:gd name="T0" fmla="*/ 15 w 17"/>
                <a:gd name="T1" fmla="*/ 11 h 79"/>
                <a:gd name="T2" fmla="*/ 17 w 17"/>
                <a:gd name="T3" fmla="*/ 79 h 79"/>
                <a:gd name="T4" fmla="*/ 7 w 17"/>
                <a:gd name="T5" fmla="*/ 69 h 79"/>
                <a:gd name="T6" fmla="*/ 2 w 17"/>
                <a:gd name="T7" fmla="*/ 67 h 79"/>
                <a:gd name="T8" fmla="*/ 0 w 17"/>
                <a:gd name="T9" fmla="*/ 0 h 79"/>
                <a:gd name="T10" fmla="*/ 5 w 17"/>
                <a:gd name="T11" fmla="*/ 2 h 79"/>
                <a:gd name="T12" fmla="*/ 15 w 17"/>
                <a:gd name="T13" fmla="*/ 11 h 79"/>
              </a:gdLst>
              <a:ahLst/>
              <a:cxnLst>
                <a:cxn ang="0">
                  <a:pos x="T0" y="T1"/>
                </a:cxn>
                <a:cxn ang="0">
                  <a:pos x="T2" y="T3"/>
                </a:cxn>
                <a:cxn ang="0">
                  <a:pos x="T4" y="T5"/>
                </a:cxn>
                <a:cxn ang="0">
                  <a:pos x="T6" y="T7"/>
                </a:cxn>
                <a:cxn ang="0">
                  <a:pos x="T8" y="T9"/>
                </a:cxn>
                <a:cxn ang="0">
                  <a:pos x="T10" y="T11"/>
                </a:cxn>
                <a:cxn ang="0">
                  <a:pos x="T12" y="T13"/>
                </a:cxn>
              </a:cxnLst>
              <a:rect l="0" t="0" r="r" b="b"/>
              <a:pathLst>
                <a:path w="17" h="79">
                  <a:moveTo>
                    <a:pt x="15" y="11"/>
                  </a:moveTo>
                  <a:cubicBezTo>
                    <a:pt x="17" y="79"/>
                    <a:pt x="17" y="79"/>
                    <a:pt x="17" y="79"/>
                  </a:cubicBezTo>
                  <a:cubicBezTo>
                    <a:pt x="8" y="75"/>
                    <a:pt x="10" y="71"/>
                    <a:pt x="7" y="69"/>
                  </a:cubicBezTo>
                  <a:cubicBezTo>
                    <a:pt x="6" y="68"/>
                    <a:pt x="4" y="68"/>
                    <a:pt x="2" y="67"/>
                  </a:cubicBezTo>
                  <a:cubicBezTo>
                    <a:pt x="0" y="0"/>
                    <a:pt x="0" y="0"/>
                    <a:pt x="0" y="0"/>
                  </a:cubicBezTo>
                  <a:cubicBezTo>
                    <a:pt x="2" y="1"/>
                    <a:pt x="4" y="1"/>
                    <a:pt x="5" y="2"/>
                  </a:cubicBezTo>
                  <a:cubicBezTo>
                    <a:pt x="8" y="4"/>
                    <a:pt x="6" y="8"/>
                    <a:pt x="15" y="1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3" name="Freeform 1753"/>
            <p:cNvSpPr>
              <a:spLocks/>
            </p:cNvSpPr>
            <p:nvPr/>
          </p:nvSpPr>
          <p:spPr bwMode="auto">
            <a:xfrm>
              <a:off x="11691128" y="-1402953"/>
              <a:ext cx="47625" cy="103188"/>
            </a:xfrm>
            <a:custGeom>
              <a:avLst/>
              <a:gdLst>
                <a:gd name="T0" fmla="*/ 36 w 38"/>
                <a:gd name="T1" fmla="*/ 12 h 79"/>
                <a:gd name="T2" fmla="*/ 38 w 38"/>
                <a:gd name="T3" fmla="*/ 79 h 79"/>
                <a:gd name="T4" fmla="*/ 7 w 38"/>
                <a:gd name="T5" fmla="*/ 69 h 79"/>
                <a:gd name="T6" fmla="*/ 2 w 38"/>
                <a:gd name="T7" fmla="*/ 67 h 79"/>
                <a:gd name="T8" fmla="*/ 0 w 38"/>
                <a:gd name="T9" fmla="*/ 0 h 79"/>
                <a:gd name="T10" fmla="*/ 5 w 38"/>
                <a:gd name="T11" fmla="*/ 2 h 79"/>
                <a:gd name="T12" fmla="*/ 36 w 38"/>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38" h="79">
                  <a:moveTo>
                    <a:pt x="36" y="12"/>
                  </a:moveTo>
                  <a:cubicBezTo>
                    <a:pt x="38" y="79"/>
                    <a:pt x="38" y="79"/>
                    <a:pt x="38" y="79"/>
                  </a:cubicBezTo>
                  <a:cubicBezTo>
                    <a:pt x="31" y="76"/>
                    <a:pt x="21" y="73"/>
                    <a:pt x="7" y="69"/>
                  </a:cubicBezTo>
                  <a:cubicBezTo>
                    <a:pt x="5" y="68"/>
                    <a:pt x="3" y="67"/>
                    <a:pt x="2" y="67"/>
                  </a:cubicBezTo>
                  <a:cubicBezTo>
                    <a:pt x="0" y="0"/>
                    <a:pt x="0" y="0"/>
                    <a:pt x="0" y="0"/>
                  </a:cubicBezTo>
                  <a:cubicBezTo>
                    <a:pt x="1" y="0"/>
                    <a:pt x="3" y="1"/>
                    <a:pt x="5" y="2"/>
                  </a:cubicBezTo>
                  <a:cubicBezTo>
                    <a:pt x="19" y="6"/>
                    <a:pt x="29" y="9"/>
                    <a:pt x="36" y="1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4" name="Freeform 1754"/>
            <p:cNvSpPr>
              <a:spLocks/>
            </p:cNvSpPr>
            <p:nvPr/>
          </p:nvSpPr>
          <p:spPr bwMode="auto">
            <a:xfrm>
              <a:off x="11649853" y="-1426765"/>
              <a:ext cx="44450" cy="111125"/>
            </a:xfrm>
            <a:custGeom>
              <a:avLst/>
              <a:gdLst>
                <a:gd name="T0" fmla="*/ 33 w 35"/>
                <a:gd name="T1" fmla="*/ 18 h 85"/>
                <a:gd name="T2" fmla="*/ 35 w 35"/>
                <a:gd name="T3" fmla="*/ 85 h 85"/>
                <a:gd name="T4" fmla="*/ 10 w 35"/>
                <a:gd name="T5" fmla="*/ 72 h 85"/>
                <a:gd name="T6" fmla="*/ 2 w 35"/>
                <a:gd name="T7" fmla="*/ 67 h 85"/>
                <a:gd name="T8" fmla="*/ 0 w 35"/>
                <a:gd name="T9" fmla="*/ 0 h 85"/>
                <a:gd name="T10" fmla="*/ 8 w 35"/>
                <a:gd name="T11" fmla="*/ 5 h 85"/>
                <a:gd name="T12" fmla="*/ 33 w 35"/>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35" h="85">
                  <a:moveTo>
                    <a:pt x="33" y="18"/>
                  </a:moveTo>
                  <a:cubicBezTo>
                    <a:pt x="35" y="85"/>
                    <a:pt x="35" y="85"/>
                    <a:pt x="35" y="85"/>
                  </a:cubicBezTo>
                  <a:cubicBezTo>
                    <a:pt x="21" y="80"/>
                    <a:pt x="22" y="77"/>
                    <a:pt x="10" y="72"/>
                  </a:cubicBezTo>
                  <a:cubicBezTo>
                    <a:pt x="4" y="69"/>
                    <a:pt x="2" y="68"/>
                    <a:pt x="2" y="67"/>
                  </a:cubicBezTo>
                  <a:cubicBezTo>
                    <a:pt x="0" y="0"/>
                    <a:pt x="0" y="0"/>
                    <a:pt x="0" y="0"/>
                  </a:cubicBezTo>
                  <a:cubicBezTo>
                    <a:pt x="0" y="1"/>
                    <a:pt x="2" y="2"/>
                    <a:pt x="8" y="5"/>
                  </a:cubicBezTo>
                  <a:cubicBezTo>
                    <a:pt x="20" y="10"/>
                    <a:pt x="19" y="13"/>
                    <a:pt x="33"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5" name="Freeform 1755"/>
            <p:cNvSpPr>
              <a:spLocks/>
            </p:cNvSpPr>
            <p:nvPr/>
          </p:nvSpPr>
          <p:spPr bwMode="auto">
            <a:xfrm>
              <a:off x="14367653" y="-1439465"/>
              <a:ext cx="19050" cy="90488"/>
            </a:xfrm>
            <a:custGeom>
              <a:avLst/>
              <a:gdLst>
                <a:gd name="T0" fmla="*/ 10 w 12"/>
                <a:gd name="T1" fmla="*/ 2 h 57"/>
                <a:gd name="T2" fmla="*/ 12 w 12"/>
                <a:gd name="T3" fmla="*/ 57 h 57"/>
                <a:gd name="T4" fmla="*/ 2 w 12"/>
                <a:gd name="T5" fmla="*/ 55 h 57"/>
                <a:gd name="T6" fmla="*/ 0 w 12"/>
                <a:gd name="T7" fmla="*/ 0 h 57"/>
                <a:gd name="T8" fmla="*/ 10 w 12"/>
                <a:gd name="T9" fmla="*/ 2 h 57"/>
              </a:gdLst>
              <a:ahLst/>
              <a:cxnLst>
                <a:cxn ang="0">
                  <a:pos x="T0" y="T1"/>
                </a:cxn>
                <a:cxn ang="0">
                  <a:pos x="T2" y="T3"/>
                </a:cxn>
                <a:cxn ang="0">
                  <a:pos x="T4" y="T5"/>
                </a:cxn>
                <a:cxn ang="0">
                  <a:pos x="T6" y="T7"/>
                </a:cxn>
                <a:cxn ang="0">
                  <a:pos x="T8" y="T9"/>
                </a:cxn>
              </a:cxnLst>
              <a:rect l="0" t="0" r="r" b="b"/>
              <a:pathLst>
                <a:path w="12" h="57">
                  <a:moveTo>
                    <a:pt x="10" y="2"/>
                  </a:moveTo>
                  <a:lnTo>
                    <a:pt x="12" y="57"/>
                  </a:lnTo>
                  <a:lnTo>
                    <a:pt x="2" y="55"/>
                  </a:lnTo>
                  <a:lnTo>
                    <a:pt x="0" y="0"/>
                  </a:lnTo>
                  <a:lnTo>
                    <a:pt x="10"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6" name="Freeform 1756"/>
            <p:cNvSpPr>
              <a:spLocks/>
            </p:cNvSpPr>
            <p:nvPr/>
          </p:nvSpPr>
          <p:spPr bwMode="auto">
            <a:xfrm>
              <a:off x="14383528" y="-1436290"/>
              <a:ext cx="14288" cy="88900"/>
            </a:xfrm>
            <a:custGeom>
              <a:avLst/>
              <a:gdLst>
                <a:gd name="T0" fmla="*/ 7 w 9"/>
                <a:gd name="T1" fmla="*/ 1 h 56"/>
                <a:gd name="T2" fmla="*/ 9 w 9"/>
                <a:gd name="T3" fmla="*/ 56 h 56"/>
                <a:gd name="T4" fmla="*/ 2 w 9"/>
                <a:gd name="T5" fmla="*/ 55 h 56"/>
                <a:gd name="T6" fmla="*/ 0 w 9"/>
                <a:gd name="T7" fmla="*/ 0 h 56"/>
                <a:gd name="T8" fmla="*/ 7 w 9"/>
                <a:gd name="T9" fmla="*/ 1 h 56"/>
              </a:gdLst>
              <a:ahLst/>
              <a:cxnLst>
                <a:cxn ang="0">
                  <a:pos x="T0" y="T1"/>
                </a:cxn>
                <a:cxn ang="0">
                  <a:pos x="T2" y="T3"/>
                </a:cxn>
                <a:cxn ang="0">
                  <a:pos x="T4" y="T5"/>
                </a:cxn>
                <a:cxn ang="0">
                  <a:pos x="T6" y="T7"/>
                </a:cxn>
                <a:cxn ang="0">
                  <a:pos x="T8" y="T9"/>
                </a:cxn>
              </a:cxnLst>
              <a:rect l="0" t="0" r="r" b="b"/>
              <a:pathLst>
                <a:path w="9" h="56">
                  <a:moveTo>
                    <a:pt x="7" y="1"/>
                  </a:moveTo>
                  <a:lnTo>
                    <a:pt x="9" y="56"/>
                  </a:lnTo>
                  <a:lnTo>
                    <a:pt x="2" y="55"/>
                  </a:lnTo>
                  <a:lnTo>
                    <a:pt x="0" y="0"/>
                  </a:lnTo>
                  <a:lnTo>
                    <a:pt x="7"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7" name="Freeform 1757"/>
            <p:cNvSpPr>
              <a:spLocks/>
            </p:cNvSpPr>
            <p:nvPr/>
          </p:nvSpPr>
          <p:spPr bwMode="auto">
            <a:xfrm>
              <a:off x="12422966" y="-1387078"/>
              <a:ext cx="6350" cy="100013"/>
            </a:xfrm>
            <a:custGeom>
              <a:avLst/>
              <a:gdLst>
                <a:gd name="T0" fmla="*/ 2 w 4"/>
                <a:gd name="T1" fmla="*/ 8 h 63"/>
                <a:gd name="T2" fmla="*/ 4 w 4"/>
                <a:gd name="T3" fmla="*/ 63 h 63"/>
                <a:gd name="T4" fmla="*/ 1 w 4"/>
                <a:gd name="T5" fmla="*/ 55 h 63"/>
                <a:gd name="T6" fmla="*/ 0 w 4"/>
                <a:gd name="T7" fmla="*/ 0 h 63"/>
                <a:gd name="T8" fmla="*/ 2 w 4"/>
                <a:gd name="T9" fmla="*/ 8 h 63"/>
              </a:gdLst>
              <a:ahLst/>
              <a:cxnLst>
                <a:cxn ang="0">
                  <a:pos x="T0" y="T1"/>
                </a:cxn>
                <a:cxn ang="0">
                  <a:pos x="T2" y="T3"/>
                </a:cxn>
                <a:cxn ang="0">
                  <a:pos x="T4" y="T5"/>
                </a:cxn>
                <a:cxn ang="0">
                  <a:pos x="T6" y="T7"/>
                </a:cxn>
                <a:cxn ang="0">
                  <a:pos x="T8" y="T9"/>
                </a:cxn>
              </a:cxnLst>
              <a:rect l="0" t="0" r="r" b="b"/>
              <a:pathLst>
                <a:path w="4" h="63">
                  <a:moveTo>
                    <a:pt x="2" y="8"/>
                  </a:moveTo>
                  <a:lnTo>
                    <a:pt x="4" y="63"/>
                  </a:lnTo>
                  <a:lnTo>
                    <a:pt x="1" y="55"/>
                  </a:lnTo>
                  <a:lnTo>
                    <a:pt x="0" y="0"/>
                  </a:lnTo>
                  <a:lnTo>
                    <a:pt x="2"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8" name="Freeform 1758"/>
            <p:cNvSpPr>
              <a:spLocks/>
            </p:cNvSpPr>
            <p:nvPr/>
          </p:nvSpPr>
          <p:spPr bwMode="auto">
            <a:xfrm>
              <a:off x="15809103" y="-1493440"/>
              <a:ext cx="23813" cy="106363"/>
            </a:xfrm>
            <a:custGeom>
              <a:avLst/>
              <a:gdLst>
                <a:gd name="T0" fmla="*/ 13 w 15"/>
                <a:gd name="T1" fmla="*/ 0 h 67"/>
                <a:gd name="T2" fmla="*/ 15 w 15"/>
                <a:gd name="T3" fmla="*/ 56 h 67"/>
                <a:gd name="T4" fmla="*/ 2 w 15"/>
                <a:gd name="T5" fmla="*/ 67 h 67"/>
                <a:gd name="T6" fmla="*/ 0 w 15"/>
                <a:gd name="T7" fmla="*/ 12 h 67"/>
                <a:gd name="T8" fmla="*/ 13 w 15"/>
                <a:gd name="T9" fmla="*/ 0 h 67"/>
              </a:gdLst>
              <a:ahLst/>
              <a:cxnLst>
                <a:cxn ang="0">
                  <a:pos x="T0" y="T1"/>
                </a:cxn>
                <a:cxn ang="0">
                  <a:pos x="T2" y="T3"/>
                </a:cxn>
                <a:cxn ang="0">
                  <a:pos x="T4" y="T5"/>
                </a:cxn>
                <a:cxn ang="0">
                  <a:pos x="T6" y="T7"/>
                </a:cxn>
                <a:cxn ang="0">
                  <a:pos x="T8" y="T9"/>
                </a:cxn>
              </a:cxnLst>
              <a:rect l="0" t="0" r="r" b="b"/>
              <a:pathLst>
                <a:path w="15" h="67">
                  <a:moveTo>
                    <a:pt x="13" y="0"/>
                  </a:moveTo>
                  <a:lnTo>
                    <a:pt x="15" y="56"/>
                  </a:lnTo>
                  <a:lnTo>
                    <a:pt x="2" y="67"/>
                  </a:lnTo>
                  <a:lnTo>
                    <a:pt x="0" y="12"/>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9" name="Freeform 1759"/>
            <p:cNvSpPr>
              <a:spLocks/>
            </p:cNvSpPr>
            <p:nvPr/>
          </p:nvSpPr>
          <p:spPr bwMode="auto">
            <a:xfrm>
              <a:off x="15783703" y="-1474390"/>
              <a:ext cx="28575" cy="92075"/>
            </a:xfrm>
            <a:custGeom>
              <a:avLst/>
              <a:gdLst>
                <a:gd name="T0" fmla="*/ 16 w 18"/>
                <a:gd name="T1" fmla="*/ 0 h 58"/>
                <a:gd name="T2" fmla="*/ 18 w 18"/>
                <a:gd name="T3" fmla="*/ 55 h 58"/>
                <a:gd name="T4" fmla="*/ 2 w 18"/>
                <a:gd name="T5" fmla="*/ 58 h 58"/>
                <a:gd name="T6" fmla="*/ 0 w 18"/>
                <a:gd name="T7" fmla="*/ 3 h 58"/>
                <a:gd name="T8" fmla="*/ 16 w 18"/>
                <a:gd name="T9" fmla="*/ 0 h 58"/>
              </a:gdLst>
              <a:ahLst/>
              <a:cxnLst>
                <a:cxn ang="0">
                  <a:pos x="T0" y="T1"/>
                </a:cxn>
                <a:cxn ang="0">
                  <a:pos x="T2" y="T3"/>
                </a:cxn>
                <a:cxn ang="0">
                  <a:pos x="T4" y="T5"/>
                </a:cxn>
                <a:cxn ang="0">
                  <a:pos x="T6" y="T7"/>
                </a:cxn>
                <a:cxn ang="0">
                  <a:pos x="T8" y="T9"/>
                </a:cxn>
              </a:cxnLst>
              <a:rect l="0" t="0" r="r" b="b"/>
              <a:pathLst>
                <a:path w="18" h="58">
                  <a:moveTo>
                    <a:pt x="16" y="0"/>
                  </a:moveTo>
                  <a:lnTo>
                    <a:pt x="18" y="55"/>
                  </a:lnTo>
                  <a:lnTo>
                    <a:pt x="2" y="58"/>
                  </a:lnTo>
                  <a:lnTo>
                    <a:pt x="0" y="3"/>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0" name="Freeform 1760"/>
            <p:cNvSpPr>
              <a:spLocks/>
            </p:cNvSpPr>
            <p:nvPr/>
          </p:nvSpPr>
          <p:spPr bwMode="auto">
            <a:xfrm>
              <a:off x="14394641" y="-1434703"/>
              <a:ext cx="19050" cy="95250"/>
            </a:xfrm>
            <a:custGeom>
              <a:avLst/>
              <a:gdLst>
                <a:gd name="T0" fmla="*/ 11 w 12"/>
                <a:gd name="T1" fmla="*/ 5 h 60"/>
                <a:gd name="T2" fmla="*/ 12 w 12"/>
                <a:gd name="T3" fmla="*/ 60 h 60"/>
                <a:gd name="T4" fmla="*/ 2 w 12"/>
                <a:gd name="T5" fmla="*/ 55 h 60"/>
                <a:gd name="T6" fmla="*/ 0 w 12"/>
                <a:gd name="T7" fmla="*/ 0 h 60"/>
                <a:gd name="T8" fmla="*/ 11 w 12"/>
                <a:gd name="T9" fmla="*/ 5 h 60"/>
              </a:gdLst>
              <a:ahLst/>
              <a:cxnLst>
                <a:cxn ang="0">
                  <a:pos x="T0" y="T1"/>
                </a:cxn>
                <a:cxn ang="0">
                  <a:pos x="T2" y="T3"/>
                </a:cxn>
                <a:cxn ang="0">
                  <a:pos x="T4" y="T5"/>
                </a:cxn>
                <a:cxn ang="0">
                  <a:pos x="T6" y="T7"/>
                </a:cxn>
                <a:cxn ang="0">
                  <a:pos x="T8" y="T9"/>
                </a:cxn>
              </a:cxnLst>
              <a:rect l="0" t="0" r="r" b="b"/>
              <a:pathLst>
                <a:path w="12" h="60">
                  <a:moveTo>
                    <a:pt x="11" y="5"/>
                  </a:moveTo>
                  <a:lnTo>
                    <a:pt x="12" y="60"/>
                  </a:lnTo>
                  <a:lnTo>
                    <a:pt x="2" y="55"/>
                  </a:lnTo>
                  <a:lnTo>
                    <a:pt x="0" y="0"/>
                  </a:lnTo>
                  <a:lnTo>
                    <a:pt x="11"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1" name="Freeform 1761"/>
            <p:cNvSpPr>
              <a:spLocks/>
            </p:cNvSpPr>
            <p:nvPr/>
          </p:nvSpPr>
          <p:spPr bwMode="auto">
            <a:xfrm>
              <a:off x="11937191" y="-13521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2" name="Freeform 1762"/>
            <p:cNvSpPr>
              <a:spLocks/>
            </p:cNvSpPr>
            <p:nvPr/>
          </p:nvSpPr>
          <p:spPr bwMode="auto">
            <a:xfrm>
              <a:off x="11930841" y="-1352153"/>
              <a:ext cx="9525"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3" name="Freeform 1763"/>
            <p:cNvSpPr>
              <a:spLocks/>
            </p:cNvSpPr>
            <p:nvPr/>
          </p:nvSpPr>
          <p:spPr bwMode="auto">
            <a:xfrm>
              <a:off x="11926078" y="-1352153"/>
              <a:ext cx="7938" cy="88900"/>
            </a:xfrm>
            <a:custGeom>
              <a:avLst/>
              <a:gdLst>
                <a:gd name="T0" fmla="*/ 4 w 6"/>
                <a:gd name="T1" fmla="*/ 0 h 68"/>
                <a:gd name="T2" fmla="*/ 6 w 6"/>
                <a:gd name="T3" fmla="*/ 67 h 68"/>
                <a:gd name="T4" fmla="*/ 2 w 6"/>
                <a:gd name="T5" fmla="*/ 68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4" y="68"/>
                    <a:pt x="2" y="68"/>
                  </a:cubicBezTo>
                  <a:cubicBezTo>
                    <a:pt x="0" y="0"/>
                    <a:pt x="0" y="0"/>
                    <a:pt x="0" y="0"/>
                  </a:cubicBezTo>
                  <a:cubicBezTo>
                    <a:pt x="2"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4" name="Freeform 1764"/>
            <p:cNvSpPr>
              <a:spLocks/>
            </p:cNvSpPr>
            <p:nvPr/>
          </p:nvSpPr>
          <p:spPr bwMode="auto">
            <a:xfrm>
              <a:off x="11922903" y="-1352153"/>
              <a:ext cx="6350" cy="88900"/>
            </a:xfrm>
            <a:custGeom>
              <a:avLst/>
              <a:gdLst>
                <a:gd name="T0" fmla="*/ 3 w 5"/>
                <a:gd name="T1" fmla="*/ 0 h 68"/>
                <a:gd name="T2" fmla="*/ 5 w 5"/>
                <a:gd name="T3" fmla="*/ 68 h 68"/>
                <a:gd name="T4" fmla="*/ 2 w 5"/>
                <a:gd name="T5" fmla="*/ 67 h 68"/>
                <a:gd name="T6" fmla="*/ 0 w 5"/>
                <a:gd name="T7" fmla="*/ 0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8"/>
                    <a:pt x="5" y="68"/>
                    <a:pt x="5" y="68"/>
                  </a:cubicBezTo>
                  <a:cubicBezTo>
                    <a:pt x="4" y="68"/>
                    <a:pt x="3" y="68"/>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5" name="Freeform 1765"/>
            <p:cNvSpPr>
              <a:spLocks/>
            </p:cNvSpPr>
            <p:nvPr/>
          </p:nvSpPr>
          <p:spPr bwMode="auto">
            <a:xfrm>
              <a:off x="11918141" y="-13521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6" name="Freeform 1766"/>
            <p:cNvSpPr>
              <a:spLocks/>
            </p:cNvSpPr>
            <p:nvPr/>
          </p:nvSpPr>
          <p:spPr bwMode="auto">
            <a:xfrm>
              <a:off x="11914966" y="-13521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7" name="Freeform 1767"/>
            <p:cNvSpPr>
              <a:spLocks/>
            </p:cNvSpPr>
            <p:nvPr/>
          </p:nvSpPr>
          <p:spPr bwMode="auto">
            <a:xfrm>
              <a:off x="11910203" y="-1353740"/>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8"/>
                    <a:pt x="2" y="67"/>
                  </a:cubicBezTo>
                  <a:cubicBezTo>
                    <a:pt x="0" y="0"/>
                    <a:pt x="0" y="0"/>
                    <a:pt x="0" y="0"/>
                  </a:cubicBezTo>
                  <a:cubicBezTo>
                    <a:pt x="1" y="0"/>
                    <a:pt x="2"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8" name="Freeform 1768"/>
            <p:cNvSpPr>
              <a:spLocks/>
            </p:cNvSpPr>
            <p:nvPr/>
          </p:nvSpPr>
          <p:spPr bwMode="auto">
            <a:xfrm>
              <a:off x="11903853" y="-1353740"/>
              <a:ext cx="9525"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3" y="68"/>
                    <a:pt x="2" y="67"/>
                  </a:cubicBezTo>
                  <a:cubicBezTo>
                    <a:pt x="0" y="0"/>
                    <a:pt x="0" y="0"/>
                    <a:pt x="0" y="0"/>
                  </a:cubicBezTo>
                  <a:cubicBezTo>
                    <a:pt x="2" y="0"/>
                    <a:pt x="3"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9" name="Freeform 1769"/>
            <p:cNvSpPr>
              <a:spLocks/>
            </p:cNvSpPr>
            <p:nvPr/>
          </p:nvSpPr>
          <p:spPr bwMode="auto">
            <a:xfrm>
              <a:off x="11876866" y="-1363265"/>
              <a:ext cx="30163" cy="96838"/>
            </a:xfrm>
            <a:custGeom>
              <a:avLst/>
              <a:gdLst>
                <a:gd name="T0" fmla="*/ 22 w 24"/>
                <a:gd name="T1" fmla="*/ 7 h 74"/>
                <a:gd name="T2" fmla="*/ 24 w 24"/>
                <a:gd name="T3" fmla="*/ 74 h 74"/>
                <a:gd name="T4" fmla="*/ 3 w 24"/>
                <a:gd name="T5" fmla="*/ 67 h 74"/>
                <a:gd name="T6" fmla="*/ 2 w 24"/>
                <a:gd name="T7" fmla="*/ 67 h 74"/>
                <a:gd name="T8" fmla="*/ 0 w 24"/>
                <a:gd name="T9" fmla="*/ 0 h 74"/>
                <a:gd name="T10" fmla="*/ 1 w 24"/>
                <a:gd name="T11" fmla="*/ 0 h 74"/>
                <a:gd name="T12" fmla="*/ 22 w 24"/>
                <a:gd name="T13" fmla="*/ 7 h 74"/>
              </a:gdLst>
              <a:ahLst/>
              <a:cxnLst>
                <a:cxn ang="0">
                  <a:pos x="T0" y="T1"/>
                </a:cxn>
                <a:cxn ang="0">
                  <a:pos x="T2" y="T3"/>
                </a:cxn>
                <a:cxn ang="0">
                  <a:pos x="T4" y="T5"/>
                </a:cxn>
                <a:cxn ang="0">
                  <a:pos x="T6" y="T7"/>
                </a:cxn>
                <a:cxn ang="0">
                  <a:pos x="T8" y="T9"/>
                </a:cxn>
                <a:cxn ang="0">
                  <a:pos x="T10" y="T11"/>
                </a:cxn>
                <a:cxn ang="0">
                  <a:pos x="T12" y="T13"/>
                </a:cxn>
              </a:cxnLst>
              <a:rect l="0" t="0" r="r" b="b"/>
              <a:pathLst>
                <a:path w="24" h="74">
                  <a:moveTo>
                    <a:pt x="22" y="7"/>
                  </a:moveTo>
                  <a:cubicBezTo>
                    <a:pt x="24" y="74"/>
                    <a:pt x="24" y="74"/>
                    <a:pt x="24" y="74"/>
                  </a:cubicBezTo>
                  <a:cubicBezTo>
                    <a:pt x="17" y="72"/>
                    <a:pt x="11" y="70"/>
                    <a:pt x="3" y="67"/>
                  </a:cubicBezTo>
                  <a:cubicBezTo>
                    <a:pt x="3" y="67"/>
                    <a:pt x="2" y="67"/>
                    <a:pt x="2" y="67"/>
                  </a:cubicBezTo>
                  <a:cubicBezTo>
                    <a:pt x="0" y="0"/>
                    <a:pt x="0" y="0"/>
                    <a:pt x="0" y="0"/>
                  </a:cubicBezTo>
                  <a:cubicBezTo>
                    <a:pt x="0" y="0"/>
                    <a:pt x="1" y="0"/>
                    <a:pt x="1" y="0"/>
                  </a:cubicBezTo>
                  <a:cubicBezTo>
                    <a:pt x="9" y="3"/>
                    <a:pt x="15" y="5"/>
                    <a:pt x="22"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0" name="Freeform 1770"/>
            <p:cNvSpPr>
              <a:spLocks/>
            </p:cNvSpPr>
            <p:nvPr/>
          </p:nvSpPr>
          <p:spPr bwMode="auto">
            <a:xfrm>
              <a:off x="11872103" y="-1364853"/>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7"/>
                    <a:pt x="2" y="67"/>
                  </a:cubicBezTo>
                  <a:cubicBezTo>
                    <a:pt x="0" y="0"/>
                    <a:pt x="0" y="0"/>
                    <a:pt x="0" y="0"/>
                  </a:cubicBezTo>
                  <a:cubicBezTo>
                    <a:pt x="1" y="0"/>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1" name="Freeform 1771"/>
            <p:cNvSpPr>
              <a:spLocks/>
            </p:cNvSpPr>
            <p:nvPr/>
          </p:nvSpPr>
          <p:spPr bwMode="auto">
            <a:xfrm>
              <a:off x="11870516" y="-13648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2" name="Freeform 1772"/>
            <p:cNvSpPr>
              <a:spLocks/>
            </p:cNvSpPr>
            <p:nvPr/>
          </p:nvSpPr>
          <p:spPr bwMode="auto">
            <a:xfrm>
              <a:off x="11865753" y="-13648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3" name="Freeform 1773"/>
            <p:cNvSpPr>
              <a:spLocks/>
            </p:cNvSpPr>
            <p:nvPr/>
          </p:nvSpPr>
          <p:spPr bwMode="auto">
            <a:xfrm>
              <a:off x="11862578" y="-1366440"/>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7"/>
                    <a:pt x="3" y="67"/>
                    <a:pt x="2" y="67"/>
                  </a:cubicBezTo>
                  <a:cubicBezTo>
                    <a:pt x="0" y="0"/>
                    <a:pt x="0" y="0"/>
                    <a:pt x="0" y="0"/>
                  </a:cubicBezTo>
                  <a:cubicBezTo>
                    <a:pt x="1" y="0"/>
                    <a:pt x="2" y="0"/>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4" name="Freeform 1774"/>
            <p:cNvSpPr>
              <a:spLocks/>
            </p:cNvSpPr>
            <p:nvPr/>
          </p:nvSpPr>
          <p:spPr bwMode="auto">
            <a:xfrm>
              <a:off x="11859403" y="-1366440"/>
              <a:ext cx="6350" cy="87313"/>
            </a:xfrm>
            <a:custGeom>
              <a:avLst/>
              <a:gdLst>
                <a:gd name="T0" fmla="*/ 3 w 5"/>
                <a:gd name="T1" fmla="*/ 0 h 67"/>
                <a:gd name="T2" fmla="*/ 5 w 5"/>
                <a:gd name="T3" fmla="*/ 67 h 67"/>
                <a:gd name="T4" fmla="*/ 3 w 5"/>
                <a:gd name="T5" fmla="*/ 67 h 67"/>
                <a:gd name="T6" fmla="*/ 2 w 5"/>
                <a:gd name="T7" fmla="*/ 67 h 67"/>
                <a:gd name="T8" fmla="*/ 0 w 5"/>
                <a:gd name="T9" fmla="*/ 0 h 67"/>
                <a:gd name="T10" fmla="*/ 1 w 5"/>
                <a:gd name="T11" fmla="*/ 0 h 67"/>
                <a:gd name="T12" fmla="*/ 3 w 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5" h="67">
                  <a:moveTo>
                    <a:pt x="3" y="0"/>
                  </a:moveTo>
                  <a:cubicBezTo>
                    <a:pt x="5" y="67"/>
                    <a:pt x="5" y="67"/>
                    <a:pt x="5" y="67"/>
                  </a:cubicBezTo>
                  <a:cubicBezTo>
                    <a:pt x="4" y="67"/>
                    <a:pt x="3" y="67"/>
                    <a:pt x="3" y="67"/>
                  </a:cubicBezTo>
                  <a:cubicBezTo>
                    <a:pt x="2" y="67"/>
                    <a:pt x="2" y="67"/>
                    <a:pt x="2" y="67"/>
                  </a:cubicBezTo>
                  <a:cubicBezTo>
                    <a:pt x="0" y="0"/>
                    <a:pt x="0" y="0"/>
                    <a:pt x="0" y="0"/>
                  </a:cubicBezTo>
                  <a:cubicBezTo>
                    <a:pt x="0" y="0"/>
                    <a:pt x="0" y="0"/>
                    <a:pt x="1"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5" name="Freeform 1775"/>
            <p:cNvSpPr>
              <a:spLocks/>
            </p:cNvSpPr>
            <p:nvPr/>
          </p:nvSpPr>
          <p:spPr bwMode="auto">
            <a:xfrm>
              <a:off x="11853053" y="-1366440"/>
              <a:ext cx="7938" cy="88900"/>
            </a:xfrm>
            <a:custGeom>
              <a:avLst/>
              <a:gdLst>
                <a:gd name="T0" fmla="*/ 5 w 7"/>
                <a:gd name="T1" fmla="*/ 0 h 68"/>
                <a:gd name="T2" fmla="*/ 7 w 7"/>
                <a:gd name="T3" fmla="*/ 67 h 68"/>
                <a:gd name="T4" fmla="*/ 2 w 7"/>
                <a:gd name="T5" fmla="*/ 68 h 68"/>
                <a:gd name="T6" fmla="*/ 0 w 7"/>
                <a:gd name="T7" fmla="*/ 0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7"/>
                    <a:pt x="3" y="67"/>
                    <a:pt x="2" y="68"/>
                  </a:cubicBezTo>
                  <a:cubicBezTo>
                    <a:pt x="0" y="0"/>
                    <a:pt x="0" y="0"/>
                    <a:pt x="0" y="0"/>
                  </a:cubicBezTo>
                  <a:cubicBezTo>
                    <a:pt x="1"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6" name="Freeform 1776"/>
            <p:cNvSpPr>
              <a:spLocks/>
            </p:cNvSpPr>
            <p:nvPr/>
          </p:nvSpPr>
          <p:spPr bwMode="auto">
            <a:xfrm>
              <a:off x="11841941" y="-1366440"/>
              <a:ext cx="12700" cy="88900"/>
            </a:xfrm>
            <a:custGeom>
              <a:avLst/>
              <a:gdLst>
                <a:gd name="T0" fmla="*/ 8 w 10"/>
                <a:gd name="T1" fmla="*/ 0 h 68"/>
                <a:gd name="T2" fmla="*/ 10 w 10"/>
                <a:gd name="T3" fmla="*/ 68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8"/>
                    <a:pt x="10" y="68"/>
                    <a:pt x="10" y="68"/>
                  </a:cubicBezTo>
                  <a:cubicBezTo>
                    <a:pt x="7" y="68"/>
                    <a:pt x="5" y="68"/>
                    <a:pt x="2" y="68"/>
                  </a:cubicBezTo>
                  <a:cubicBezTo>
                    <a:pt x="0" y="1"/>
                    <a:pt x="0" y="1"/>
                    <a:pt x="0" y="1"/>
                  </a:cubicBezTo>
                  <a:cubicBezTo>
                    <a:pt x="3" y="1"/>
                    <a:pt x="5" y="1"/>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7" name="Freeform 1777"/>
            <p:cNvSpPr>
              <a:spLocks/>
            </p:cNvSpPr>
            <p:nvPr/>
          </p:nvSpPr>
          <p:spPr bwMode="auto">
            <a:xfrm>
              <a:off x="11810191" y="-1364853"/>
              <a:ext cx="34925" cy="92075"/>
            </a:xfrm>
            <a:custGeom>
              <a:avLst/>
              <a:gdLst>
                <a:gd name="T0" fmla="*/ 26 w 28"/>
                <a:gd name="T1" fmla="*/ 0 h 71"/>
                <a:gd name="T2" fmla="*/ 28 w 28"/>
                <a:gd name="T3" fmla="*/ 67 h 71"/>
                <a:gd name="T4" fmla="*/ 16 w 28"/>
                <a:gd name="T5" fmla="*/ 69 h 71"/>
                <a:gd name="T6" fmla="*/ 2 w 28"/>
                <a:gd name="T7" fmla="*/ 71 h 71"/>
                <a:gd name="T8" fmla="*/ 0 w 28"/>
                <a:gd name="T9" fmla="*/ 4 h 71"/>
                <a:gd name="T10" fmla="*/ 14 w 28"/>
                <a:gd name="T11" fmla="*/ 2 h 71"/>
                <a:gd name="T12" fmla="*/ 26 w 28"/>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28" h="71">
                  <a:moveTo>
                    <a:pt x="26" y="0"/>
                  </a:moveTo>
                  <a:cubicBezTo>
                    <a:pt x="28" y="67"/>
                    <a:pt x="28" y="67"/>
                    <a:pt x="28" y="67"/>
                  </a:cubicBezTo>
                  <a:cubicBezTo>
                    <a:pt x="24" y="68"/>
                    <a:pt x="20" y="68"/>
                    <a:pt x="16" y="69"/>
                  </a:cubicBezTo>
                  <a:cubicBezTo>
                    <a:pt x="11" y="70"/>
                    <a:pt x="6" y="71"/>
                    <a:pt x="2" y="71"/>
                  </a:cubicBezTo>
                  <a:cubicBezTo>
                    <a:pt x="0" y="4"/>
                    <a:pt x="0" y="4"/>
                    <a:pt x="0" y="4"/>
                  </a:cubicBezTo>
                  <a:cubicBezTo>
                    <a:pt x="4" y="4"/>
                    <a:pt x="9" y="3"/>
                    <a:pt x="14" y="2"/>
                  </a:cubicBezTo>
                  <a:cubicBezTo>
                    <a:pt x="18" y="1"/>
                    <a:pt x="22" y="1"/>
                    <a:pt x="2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8" name="Freeform 1778"/>
            <p:cNvSpPr>
              <a:spLocks/>
            </p:cNvSpPr>
            <p:nvPr/>
          </p:nvSpPr>
          <p:spPr bwMode="auto">
            <a:xfrm>
              <a:off x="11807016" y="-136009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9" name="Freeform 1779"/>
            <p:cNvSpPr>
              <a:spLocks/>
            </p:cNvSpPr>
            <p:nvPr/>
          </p:nvSpPr>
          <p:spPr bwMode="auto">
            <a:xfrm>
              <a:off x="11803841" y="-1360090"/>
              <a:ext cx="4763" cy="88900"/>
            </a:xfrm>
            <a:custGeom>
              <a:avLst/>
              <a:gdLst>
                <a:gd name="T0" fmla="*/ 2 w 4"/>
                <a:gd name="T1" fmla="*/ 0 h 68"/>
                <a:gd name="T2" fmla="*/ 4 w 4"/>
                <a:gd name="T3" fmla="*/ 67 h 68"/>
                <a:gd name="T4" fmla="*/ 2 w 4"/>
                <a:gd name="T5" fmla="*/ 68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3" y="68"/>
                    <a:pt x="2" y="68"/>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0" name="Freeform 1780"/>
            <p:cNvSpPr>
              <a:spLocks/>
            </p:cNvSpPr>
            <p:nvPr/>
          </p:nvSpPr>
          <p:spPr bwMode="auto">
            <a:xfrm>
              <a:off x="11803841" y="-1360090"/>
              <a:ext cx="3175" cy="88900"/>
            </a:xfrm>
            <a:custGeom>
              <a:avLst/>
              <a:gdLst>
                <a:gd name="T0" fmla="*/ 0 w 2"/>
                <a:gd name="T1" fmla="*/ 0 h 68"/>
                <a:gd name="T2" fmla="*/ 2 w 2"/>
                <a:gd name="T3" fmla="*/ 68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8"/>
                    <a:pt x="2" y="68"/>
                    <a:pt x="2" y="68"/>
                  </a:cubicBezTo>
                  <a:cubicBezTo>
                    <a:pt x="2" y="68"/>
                    <a:pt x="2" y="68"/>
                    <a:pt x="2" y="68"/>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1" name="Freeform 1781"/>
            <p:cNvSpPr>
              <a:spLocks/>
            </p:cNvSpPr>
            <p:nvPr/>
          </p:nvSpPr>
          <p:spPr bwMode="auto">
            <a:xfrm>
              <a:off x="13739003" y="-1423590"/>
              <a:ext cx="3175" cy="109538"/>
            </a:xfrm>
            <a:custGeom>
              <a:avLst/>
              <a:gdLst>
                <a:gd name="T0" fmla="*/ 1 w 2"/>
                <a:gd name="T1" fmla="*/ 0 h 69"/>
                <a:gd name="T2" fmla="*/ 2 w 2"/>
                <a:gd name="T3" fmla="*/ 55 h 69"/>
                <a:gd name="T4" fmla="*/ 2 w 2"/>
                <a:gd name="T5" fmla="*/ 69 h 69"/>
                <a:gd name="T6" fmla="*/ 0 w 2"/>
                <a:gd name="T7" fmla="*/ 14 h 69"/>
                <a:gd name="T8" fmla="*/ 1 w 2"/>
                <a:gd name="T9" fmla="*/ 0 h 69"/>
              </a:gdLst>
              <a:ahLst/>
              <a:cxnLst>
                <a:cxn ang="0">
                  <a:pos x="T0" y="T1"/>
                </a:cxn>
                <a:cxn ang="0">
                  <a:pos x="T2" y="T3"/>
                </a:cxn>
                <a:cxn ang="0">
                  <a:pos x="T4" y="T5"/>
                </a:cxn>
                <a:cxn ang="0">
                  <a:pos x="T6" y="T7"/>
                </a:cxn>
                <a:cxn ang="0">
                  <a:pos x="T8" y="T9"/>
                </a:cxn>
              </a:cxnLst>
              <a:rect l="0" t="0" r="r" b="b"/>
              <a:pathLst>
                <a:path w="2" h="69">
                  <a:moveTo>
                    <a:pt x="1" y="0"/>
                  </a:moveTo>
                  <a:lnTo>
                    <a:pt x="2" y="55"/>
                  </a:lnTo>
                  <a:lnTo>
                    <a:pt x="2" y="69"/>
                  </a:lnTo>
                  <a:lnTo>
                    <a:pt x="0" y="1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2" name="Freeform 1782"/>
            <p:cNvSpPr>
              <a:spLocks/>
            </p:cNvSpPr>
            <p:nvPr/>
          </p:nvSpPr>
          <p:spPr bwMode="auto">
            <a:xfrm>
              <a:off x="12407091" y="-1380728"/>
              <a:ext cx="15875" cy="107950"/>
            </a:xfrm>
            <a:custGeom>
              <a:avLst/>
              <a:gdLst>
                <a:gd name="T0" fmla="*/ 8 w 10"/>
                <a:gd name="T1" fmla="*/ 0 h 68"/>
                <a:gd name="T2" fmla="*/ 10 w 10"/>
                <a:gd name="T3" fmla="*/ 55 h 68"/>
                <a:gd name="T4" fmla="*/ 2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5"/>
                  </a:lnTo>
                  <a:lnTo>
                    <a:pt x="2" y="68"/>
                  </a:lnTo>
                  <a:lnTo>
                    <a:pt x="0" y="13"/>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3" name="Freeform 1783"/>
            <p:cNvSpPr>
              <a:spLocks/>
            </p:cNvSpPr>
            <p:nvPr/>
          </p:nvSpPr>
          <p:spPr bwMode="auto">
            <a:xfrm>
              <a:off x="14374003" y="-1429940"/>
              <a:ext cx="26988" cy="100013"/>
            </a:xfrm>
            <a:custGeom>
              <a:avLst/>
              <a:gdLst>
                <a:gd name="T0" fmla="*/ 15 w 17"/>
                <a:gd name="T1" fmla="*/ 0 h 63"/>
                <a:gd name="T2" fmla="*/ 17 w 17"/>
                <a:gd name="T3" fmla="*/ 55 h 63"/>
                <a:gd name="T4" fmla="*/ 2 w 17"/>
                <a:gd name="T5" fmla="*/ 63 h 63"/>
                <a:gd name="T6" fmla="*/ 0 w 17"/>
                <a:gd name="T7" fmla="*/ 8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5"/>
                  </a:lnTo>
                  <a:lnTo>
                    <a:pt x="2" y="63"/>
                  </a:lnTo>
                  <a:lnTo>
                    <a:pt x="0" y="8"/>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4" name="Freeform 1784"/>
            <p:cNvSpPr>
              <a:spLocks/>
            </p:cNvSpPr>
            <p:nvPr/>
          </p:nvSpPr>
          <p:spPr bwMode="auto">
            <a:xfrm>
              <a:off x="15745603" y="-1469628"/>
              <a:ext cx="41275" cy="100013"/>
            </a:xfrm>
            <a:custGeom>
              <a:avLst/>
              <a:gdLst>
                <a:gd name="T0" fmla="*/ 24 w 26"/>
                <a:gd name="T1" fmla="*/ 0 h 63"/>
                <a:gd name="T2" fmla="*/ 26 w 26"/>
                <a:gd name="T3" fmla="*/ 55 h 63"/>
                <a:gd name="T4" fmla="*/ 1 w 26"/>
                <a:gd name="T5" fmla="*/ 63 h 63"/>
                <a:gd name="T6" fmla="*/ 0 w 26"/>
                <a:gd name="T7" fmla="*/ 8 h 63"/>
                <a:gd name="T8" fmla="*/ 24 w 26"/>
                <a:gd name="T9" fmla="*/ 0 h 63"/>
              </a:gdLst>
              <a:ahLst/>
              <a:cxnLst>
                <a:cxn ang="0">
                  <a:pos x="T0" y="T1"/>
                </a:cxn>
                <a:cxn ang="0">
                  <a:pos x="T2" y="T3"/>
                </a:cxn>
                <a:cxn ang="0">
                  <a:pos x="T4" y="T5"/>
                </a:cxn>
                <a:cxn ang="0">
                  <a:pos x="T6" y="T7"/>
                </a:cxn>
                <a:cxn ang="0">
                  <a:pos x="T8" y="T9"/>
                </a:cxn>
              </a:cxnLst>
              <a:rect l="0" t="0" r="r" b="b"/>
              <a:pathLst>
                <a:path w="26" h="63">
                  <a:moveTo>
                    <a:pt x="24" y="0"/>
                  </a:moveTo>
                  <a:lnTo>
                    <a:pt x="26" y="55"/>
                  </a:lnTo>
                  <a:lnTo>
                    <a:pt x="1" y="63"/>
                  </a:lnTo>
                  <a:lnTo>
                    <a:pt x="0" y="8"/>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5" name="Freeform 1785"/>
            <p:cNvSpPr>
              <a:spLocks/>
            </p:cNvSpPr>
            <p:nvPr/>
          </p:nvSpPr>
          <p:spPr bwMode="auto">
            <a:xfrm>
              <a:off x="15721791" y="-1456928"/>
              <a:ext cx="25400" cy="93663"/>
            </a:xfrm>
            <a:custGeom>
              <a:avLst/>
              <a:gdLst>
                <a:gd name="T0" fmla="*/ 15 w 16"/>
                <a:gd name="T1" fmla="*/ 0 h 59"/>
                <a:gd name="T2" fmla="*/ 16 w 16"/>
                <a:gd name="T3" fmla="*/ 55 h 59"/>
                <a:gd name="T4" fmla="*/ 1 w 16"/>
                <a:gd name="T5" fmla="*/ 59 h 59"/>
                <a:gd name="T6" fmla="*/ 0 w 16"/>
                <a:gd name="T7" fmla="*/ 4 h 59"/>
                <a:gd name="T8" fmla="*/ 15 w 16"/>
                <a:gd name="T9" fmla="*/ 0 h 59"/>
              </a:gdLst>
              <a:ahLst/>
              <a:cxnLst>
                <a:cxn ang="0">
                  <a:pos x="T0" y="T1"/>
                </a:cxn>
                <a:cxn ang="0">
                  <a:pos x="T2" y="T3"/>
                </a:cxn>
                <a:cxn ang="0">
                  <a:pos x="T4" y="T5"/>
                </a:cxn>
                <a:cxn ang="0">
                  <a:pos x="T6" y="T7"/>
                </a:cxn>
                <a:cxn ang="0">
                  <a:pos x="T8" y="T9"/>
                </a:cxn>
              </a:cxnLst>
              <a:rect l="0" t="0" r="r" b="b"/>
              <a:pathLst>
                <a:path w="16" h="59">
                  <a:moveTo>
                    <a:pt x="15" y="0"/>
                  </a:moveTo>
                  <a:lnTo>
                    <a:pt x="16" y="55"/>
                  </a:lnTo>
                  <a:lnTo>
                    <a:pt x="1" y="59"/>
                  </a:lnTo>
                  <a:lnTo>
                    <a:pt x="0" y="4"/>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6" name="Freeform 1786"/>
            <p:cNvSpPr>
              <a:spLocks/>
            </p:cNvSpPr>
            <p:nvPr/>
          </p:nvSpPr>
          <p:spPr bwMode="auto">
            <a:xfrm>
              <a:off x="14388291" y="-1414065"/>
              <a:ext cx="15875" cy="90488"/>
            </a:xfrm>
            <a:custGeom>
              <a:avLst/>
              <a:gdLst>
                <a:gd name="T0" fmla="*/ 8 w 10"/>
                <a:gd name="T1" fmla="*/ 2 h 57"/>
                <a:gd name="T2" fmla="*/ 10 w 10"/>
                <a:gd name="T3" fmla="*/ 57 h 57"/>
                <a:gd name="T4" fmla="*/ 1 w 10"/>
                <a:gd name="T5" fmla="*/ 55 h 57"/>
                <a:gd name="T6" fmla="*/ 0 w 10"/>
                <a:gd name="T7" fmla="*/ 0 h 57"/>
                <a:gd name="T8" fmla="*/ 8 w 10"/>
                <a:gd name="T9" fmla="*/ 2 h 57"/>
              </a:gdLst>
              <a:ahLst/>
              <a:cxnLst>
                <a:cxn ang="0">
                  <a:pos x="T0" y="T1"/>
                </a:cxn>
                <a:cxn ang="0">
                  <a:pos x="T2" y="T3"/>
                </a:cxn>
                <a:cxn ang="0">
                  <a:pos x="T4" y="T5"/>
                </a:cxn>
                <a:cxn ang="0">
                  <a:pos x="T6" y="T7"/>
                </a:cxn>
                <a:cxn ang="0">
                  <a:pos x="T8" y="T9"/>
                </a:cxn>
              </a:cxnLst>
              <a:rect l="0" t="0" r="r" b="b"/>
              <a:pathLst>
                <a:path w="10" h="57">
                  <a:moveTo>
                    <a:pt x="8" y="2"/>
                  </a:moveTo>
                  <a:lnTo>
                    <a:pt x="10" y="57"/>
                  </a:lnTo>
                  <a:lnTo>
                    <a:pt x="1" y="55"/>
                  </a:lnTo>
                  <a:lnTo>
                    <a:pt x="0" y="0"/>
                  </a:lnTo>
                  <a:lnTo>
                    <a:pt x="8"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7" name="Freeform 1787"/>
            <p:cNvSpPr>
              <a:spLocks/>
            </p:cNvSpPr>
            <p:nvPr/>
          </p:nvSpPr>
          <p:spPr bwMode="auto">
            <a:xfrm>
              <a:off x="12392803" y="-1360090"/>
              <a:ext cx="17463" cy="98425"/>
            </a:xfrm>
            <a:custGeom>
              <a:avLst/>
              <a:gdLst>
                <a:gd name="T0" fmla="*/ 9 w 11"/>
                <a:gd name="T1" fmla="*/ 0 h 62"/>
                <a:gd name="T2" fmla="*/ 11 w 11"/>
                <a:gd name="T3" fmla="*/ 55 h 62"/>
                <a:gd name="T4" fmla="*/ 1 w 11"/>
                <a:gd name="T5" fmla="*/ 62 h 62"/>
                <a:gd name="T6" fmla="*/ 0 w 11"/>
                <a:gd name="T7" fmla="*/ 7 h 62"/>
                <a:gd name="T8" fmla="*/ 9 w 11"/>
                <a:gd name="T9" fmla="*/ 0 h 62"/>
              </a:gdLst>
              <a:ahLst/>
              <a:cxnLst>
                <a:cxn ang="0">
                  <a:pos x="T0" y="T1"/>
                </a:cxn>
                <a:cxn ang="0">
                  <a:pos x="T2" y="T3"/>
                </a:cxn>
                <a:cxn ang="0">
                  <a:pos x="T4" y="T5"/>
                </a:cxn>
                <a:cxn ang="0">
                  <a:pos x="T6" y="T7"/>
                </a:cxn>
                <a:cxn ang="0">
                  <a:pos x="T8" y="T9"/>
                </a:cxn>
              </a:cxnLst>
              <a:rect l="0" t="0" r="r" b="b"/>
              <a:pathLst>
                <a:path w="11" h="62">
                  <a:moveTo>
                    <a:pt x="9" y="0"/>
                  </a:moveTo>
                  <a:lnTo>
                    <a:pt x="11" y="55"/>
                  </a:lnTo>
                  <a:lnTo>
                    <a:pt x="1" y="62"/>
                  </a:lnTo>
                  <a:lnTo>
                    <a:pt x="0" y="7"/>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8" name="Freeform 1788"/>
            <p:cNvSpPr>
              <a:spLocks/>
            </p:cNvSpPr>
            <p:nvPr/>
          </p:nvSpPr>
          <p:spPr bwMode="auto">
            <a:xfrm>
              <a:off x="15699566" y="-1450578"/>
              <a:ext cx="23813" cy="96838"/>
            </a:xfrm>
            <a:custGeom>
              <a:avLst/>
              <a:gdLst>
                <a:gd name="T0" fmla="*/ 14 w 15"/>
                <a:gd name="T1" fmla="*/ 0 h 61"/>
                <a:gd name="T2" fmla="*/ 15 w 15"/>
                <a:gd name="T3" fmla="*/ 55 h 61"/>
                <a:gd name="T4" fmla="*/ 1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5"/>
                  </a:lnTo>
                  <a:lnTo>
                    <a:pt x="1" y="61"/>
                  </a:lnTo>
                  <a:lnTo>
                    <a:pt x="0" y="6"/>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9" name="Freeform 1789"/>
            <p:cNvSpPr>
              <a:spLocks/>
            </p:cNvSpPr>
            <p:nvPr/>
          </p:nvSpPr>
          <p:spPr bwMode="auto">
            <a:xfrm>
              <a:off x="14400991" y="-1410890"/>
              <a:ext cx="11113" cy="98425"/>
            </a:xfrm>
            <a:custGeom>
              <a:avLst/>
              <a:gdLst>
                <a:gd name="T0" fmla="*/ 5 w 7"/>
                <a:gd name="T1" fmla="*/ 7 h 62"/>
                <a:gd name="T2" fmla="*/ 7 w 7"/>
                <a:gd name="T3" fmla="*/ 62 h 62"/>
                <a:gd name="T4" fmla="*/ 2 w 7"/>
                <a:gd name="T5" fmla="*/ 55 h 62"/>
                <a:gd name="T6" fmla="*/ 0 w 7"/>
                <a:gd name="T7" fmla="*/ 0 h 62"/>
                <a:gd name="T8" fmla="*/ 5 w 7"/>
                <a:gd name="T9" fmla="*/ 7 h 62"/>
              </a:gdLst>
              <a:ahLst/>
              <a:cxnLst>
                <a:cxn ang="0">
                  <a:pos x="T0" y="T1"/>
                </a:cxn>
                <a:cxn ang="0">
                  <a:pos x="T2" y="T3"/>
                </a:cxn>
                <a:cxn ang="0">
                  <a:pos x="T4" y="T5"/>
                </a:cxn>
                <a:cxn ang="0">
                  <a:pos x="T6" y="T7"/>
                </a:cxn>
                <a:cxn ang="0">
                  <a:pos x="T8" y="T9"/>
                </a:cxn>
              </a:cxnLst>
              <a:rect l="0" t="0" r="r" b="b"/>
              <a:pathLst>
                <a:path w="7" h="62">
                  <a:moveTo>
                    <a:pt x="5" y="7"/>
                  </a:moveTo>
                  <a:lnTo>
                    <a:pt x="7" y="62"/>
                  </a:lnTo>
                  <a:lnTo>
                    <a:pt x="2" y="55"/>
                  </a:lnTo>
                  <a:lnTo>
                    <a:pt x="0" y="0"/>
                  </a:lnTo>
                  <a:lnTo>
                    <a:pt x="5"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0" name="Freeform 1790"/>
            <p:cNvSpPr>
              <a:spLocks/>
            </p:cNvSpPr>
            <p:nvPr/>
          </p:nvSpPr>
          <p:spPr bwMode="auto">
            <a:xfrm>
              <a:off x="13740591" y="-1396603"/>
              <a:ext cx="7938" cy="104775"/>
            </a:xfrm>
            <a:custGeom>
              <a:avLst/>
              <a:gdLst>
                <a:gd name="T0" fmla="*/ 4 w 5"/>
                <a:gd name="T1" fmla="*/ 11 h 66"/>
                <a:gd name="T2" fmla="*/ 5 w 5"/>
                <a:gd name="T3" fmla="*/ 66 h 66"/>
                <a:gd name="T4" fmla="*/ 1 w 5"/>
                <a:gd name="T5" fmla="*/ 55 h 66"/>
                <a:gd name="T6" fmla="*/ 0 w 5"/>
                <a:gd name="T7" fmla="*/ 0 h 66"/>
                <a:gd name="T8" fmla="*/ 4 w 5"/>
                <a:gd name="T9" fmla="*/ 11 h 66"/>
              </a:gdLst>
              <a:ahLst/>
              <a:cxnLst>
                <a:cxn ang="0">
                  <a:pos x="T0" y="T1"/>
                </a:cxn>
                <a:cxn ang="0">
                  <a:pos x="T2" y="T3"/>
                </a:cxn>
                <a:cxn ang="0">
                  <a:pos x="T4" y="T5"/>
                </a:cxn>
                <a:cxn ang="0">
                  <a:pos x="T6" y="T7"/>
                </a:cxn>
                <a:cxn ang="0">
                  <a:pos x="T8" y="T9"/>
                </a:cxn>
              </a:cxnLst>
              <a:rect l="0" t="0" r="r" b="b"/>
              <a:pathLst>
                <a:path w="5" h="66">
                  <a:moveTo>
                    <a:pt x="4" y="11"/>
                  </a:moveTo>
                  <a:lnTo>
                    <a:pt x="5" y="66"/>
                  </a:lnTo>
                  <a:lnTo>
                    <a:pt x="1" y="55"/>
                  </a:lnTo>
                  <a:lnTo>
                    <a:pt x="0" y="0"/>
                  </a:lnTo>
                  <a:lnTo>
                    <a:pt x="4"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1" name="Freeform 1791"/>
            <p:cNvSpPr>
              <a:spLocks/>
            </p:cNvSpPr>
            <p:nvPr/>
          </p:nvSpPr>
          <p:spPr bwMode="auto">
            <a:xfrm>
              <a:off x="15690041" y="-1441053"/>
              <a:ext cx="11113" cy="95250"/>
            </a:xfrm>
            <a:custGeom>
              <a:avLst/>
              <a:gdLst>
                <a:gd name="T0" fmla="*/ 6 w 7"/>
                <a:gd name="T1" fmla="*/ 0 h 60"/>
                <a:gd name="T2" fmla="*/ 7 w 7"/>
                <a:gd name="T3" fmla="*/ 55 h 60"/>
                <a:gd name="T4" fmla="*/ 1 w 7"/>
                <a:gd name="T5" fmla="*/ 60 h 60"/>
                <a:gd name="T6" fmla="*/ 0 w 7"/>
                <a:gd name="T7" fmla="*/ 4 h 60"/>
                <a:gd name="T8" fmla="*/ 6 w 7"/>
                <a:gd name="T9" fmla="*/ 0 h 60"/>
              </a:gdLst>
              <a:ahLst/>
              <a:cxnLst>
                <a:cxn ang="0">
                  <a:pos x="T0" y="T1"/>
                </a:cxn>
                <a:cxn ang="0">
                  <a:pos x="T2" y="T3"/>
                </a:cxn>
                <a:cxn ang="0">
                  <a:pos x="T4" y="T5"/>
                </a:cxn>
                <a:cxn ang="0">
                  <a:pos x="T6" y="T7"/>
                </a:cxn>
                <a:cxn ang="0">
                  <a:pos x="T8" y="T9"/>
                </a:cxn>
              </a:cxnLst>
              <a:rect l="0" t="0" r="r" b="b"/>
              <a:pathLst>
                <a:path w="7" h="60">
                  <a:moveTo>
                    <a:pt x="6" y="0"/>
                  </a:moveTo>
                  <a:lnTo>
                    <a:pt x="7" y="55"/>
                  </a:lnTo>
                  <a:lnTo>
                    <a:pt x="1" y="60"/>
                  </a:lnTo>
                  <a:lnTo>
                    <a:pt x="0" y="4"/>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2" name="Freeform 1792"/>
            <p:cNvSpPr>
              <a:spLocks/>
            </p:cNvSpPr>
            <p:nvPr/>
          </p:nvSpPr>
          <p:spPr bwMode="auto">
            <a:xfrm>
              <a:off x="14361303" y="-1402953"/>
              <a:ext cx="36513" cy="96838"/>
            </a:xfrm>
            <a:custGeom>
              <a:avLst/>
              <a:gdLst>
                <a:gd name="T0" fmla="*/ 21 w 23"/>
                <a:gd name="T1" fmla="*/ 0 h 61"/>
                <a:gd name="T2" fmla="*/ 23 w 23"/>
                <a:gd name="T3" fmla="*/ 55 h 61"/>
                <a:gd name="T4" fmla="*/ 2 w 23"/>
                <a:gd name="T5" fmla="*/ 61 h 61"/>
                <a:gd name="T6" fmla="*/ 0 w 23"/>
                <a:gd name="T7" fmla="*/ 6 h 61"/>
                <a:gd name="T8" fmla="*/ 21 w 23"/>
                <a:gd name="T9" fmla="*/ 0 h 61"/>
              </a:gdLst>
              <a:ahLst/>
              <a:cxnLst>
                <a:cxn ang="0">
                  <a:pos x="T0" y="T1"/>
                </a:cxn>
                <a:cxn ang="0">
                  <a:pos x="T2" y="T3"/>
                </a:cxn>
                <a:cxn ang="0">
                  <a:pos x="T4" y="T5"/>
                </a:cxn>
                <a:cxn ang="0">
                  <a:pos x="T6" y="T7"/>
                </a:cxn>
                <a:cxn ang="0">
                  <a:pos x="T8" y="T9"/>
                </a:cxn>
              </a:cxnLst>
              <a:rect l="0" t="0" r="r" b="b"/>
              <a:pathLst>
                <a:path w="23" h="61">
                  <a:moveTo>
                    <a:pt x="21" y="0"/>
                  </a:moveTo>
                  <a:lnTo>
                    <a:pt x="23" y="55"/>
                  </a:lnTo>
                  <a:lnTo>
                    <a:pt x="2" y="61"/>
                  </a:lnTo>
                  <a:lnTo>
                    <a:pt x="0" y="6"/>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3" name="Freeform 1793"/>
            <p:cNvSpPr>
              <a:spLocks/>
            </p:cNvSpPr>
            <p:nvPr/>
          </p:nvSpPr>
          <p:spPr bwMode="auto">
            <a:xfrm>
              <a:off x="12372166" y="-1348978"/>
              <a:ext cx="22225" cy="106363"/>
            </a:xfrm>
            <a:custGeom>
              <a:avLst/>
              <a:gdLst>
                <a:gd name="T0" fmla="*/ 13 w 14"/>
                <a:gd name="T1" fmla="*/ 0 h 67"/>
                <a:gd name="T2" fmla="*/ 14 w 14"/>
                <a:gd name="T3" fmla="*/ 55 h 67"/>
                <a:gd name="T4" fmla="*/ 1 w 14"/>
                <a:gd name="T5" fmla="*/ 67 h 67"/>
                <a:gd name="T6" fmla="*/ 0 w 14"/>
                <a:gd name="T7" fmla="*/ 11 h 67"/>
                <a:gd name="T8" fmla="*/ 13 w 14"/>
                <a:gd name="T9" fmla="*/ 0 h 67"/>
              </a:gdLst>
              <a:ahLst/>
              <a:cxnLst>
                <a:cxn ang="0">
                  <a:pos x="T0" y="T1"/>
                </a:cxn>
                <a:cxn ang="0">
                  <a:pos x="T2" y="T3"/>
                </a:cxn>
                <a:cxn ang="0">
                  <a:pos x="T4" y="T5"/>
                </a:cxn>
                <a:cxn ang="0">
                  <a:pos x="T6" y="T7"/>
                </a:cxn>
                <a:cxn ang="0">
                  <a:pos x="T8" y="T9"/>
                </a:cxn>
              </a:cxnLst>
              <a:rect l="0" t="0" r="r" b="b"/>
              <a:pathLst>
                <a:path w="14" h="67">
                  <a:moveTo>
                    <a:pt x="13" y="0"/>
                  </a:moveTo>
                  <a:lnTo>
                    <a:pt x="14" y="55"/>
                  </a:lnTo>
                  <a:lnTo>
                    <a:pt x="1" y="67"/>
                  </a:lnTo>
                  <a:lnTo>
                    <a:pt x="0" y="11"/>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4" name="Freeform 1794"/>
            <p:cNvSpPr>
              <a:spLocks/>
            </p:cNvSpPr>
            <p:nvPr/>
          </p:nvSpPr>
          <p:spPr bwMode="auto">
            <a:xfrm>
              <a:off x="13805678" y="-1375965"/>
              <a:ext cx="7938" cy="96838"/>
            </a:xfrm>
            <a:custGeom>
              <a:avLst/>
              <a:gdLst>
                <a:gd name="T0" fmla="*/ 4 w 5"/>
                <a:gd name="T1" fmla="*/ 5 h 61"/>
                <a:gd name="T2" fmla="*/ 5 w 5"/>
                <a:gd name="T3" fmla="*/ 61 h 61"/>
                <a:gd name="T4" fmla="*/ 1 w 5"/>
                <a:gd name="T5" fmla="*/ 55 h 61"/>
                <a:gd name="T6" fmla="*/ 0 w 5"/>
                <a:gd name="T7" fmla="*/ 0 h 61"/>
                <a:gd name="T8" fmla="*/ 4 w 5"/>
                <a:gd name="T9" fmla="*/ 5 h 61"/>
              </a:gdLst>
              <a:ahLst/>
              <a:cxnLst>
                <a:cxn ang="0">
                  <a:pos x="T0" y="T1"/>
                </a:cxn>
                <a:cxn ang="0">
                  <a:pos x="T2" y="T3"/>
                </a:cxn>
                <a:cxn ang="0">
                  <a:pos x="T4" y="T5"/>
                </a:cxn>
                <a:cxn ang="0">
                  <a:pos x="T6" y="T7"/>
                </a:cxn>
                <a:cxn ang="0">
                  <a:pos x="T8" y="T9"/>
                </a:cxn>
              </a:cxnLst>
              <a:rect l="0" t="0" r="r" b="b"/>
              <a:pathLst>
                <a:path w="5" h="61">
                  <a:moveTo>
                    <a:pt x="4" y="5"/>
                  </a:moveTo>
                  <a:lnTo>
                    <a:pt x="5" y="61"/>
                  </a:lnTo>
                  <a:lnTo>
                    <a:pt x="1" y="55"/>
                  </a:lnTo>
                  <a:lnTo>
                    <a:pt x="0" y="0"/>
                  </a:lnTo>
                  <a:lnTo>
                    <a:pt x="4"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5" name="Freeform 1795"/>
            <p:cNvSpPr>
              <a:spLocks/>
            </p:cNvSpPr>
            <p:nvPr/>
          </p:nvSpPr>
          <p:spPr bwMode="auto">
            <a:xfrm>
              <a:off x="12353116" y="-1331515"/>
              <a:ext cx="20638" cy="98425"/>
            </a:xfrm>
            <a:custGeom>
              <a:avLst/>
              <a:gdLst>
                <a:gd name="T0" fmla="*/ 12 w 13"/>
                <a:gd name="T1" fmla="*/ 0 h 62"/>
                <a:gd name="T2" fmla="*/ 13 w 13"/>
                <a:gd name="T3" fmla="*/ 56 h 62"/>
                <a:gd name="T4" fmla="*/ 2 w 13"/>
                <a:gd name="T5" fmla="*/ 62 h 62"/>
                <a:gd name="T6" fmla="*/ 0 w 13"/>
                <a:gd name="T7" fmla="*/ 7 h 62"/>
                <a:gd name="T8" fmla="*/ 12 w 13"/>
                <a:gd name="T9" fmla="*/ 0 h 62"/>
              </a:gdLst>
              <a:ahLst/>
              <a:cxnLst>
                <a:cxn ang="0">
                  <a:pos x="T0" y="T1"/>
                </a:cxn>
                <a:cxn ang="0">
                  <a:pos x="T2" y="T3"/>
                </a:cxn>
                <a:cxn ang="0">
                  <a:pos x="T4" y="T5"/>
                </a:cxn>
                <a:cxn ang="0">
                  <a:pos x="T6" y="T7"/>
                </a:cxn>
                <a:cxn ang="0">
                  <a:pos x="T8" y="T9"/>
                </a:cxn>
              </a:cxnLst>
              <a:rect l="0" t="0" r="r" b="b"/>
              <a:pathLst>
                <a:path w="13" h="62">
                  <a:moveTo>
                    <a:pt x="12" y="0"/>
                  </a:moveTo>
                  <a:lnTo>
                    <a:pt x="13" y="56"/>
                  </a:lnTo>
                  <a:lnTo>
                    <a:pt x="2" y="62"/>
                  </a:lnTo>
                  <a:lnTo>
                    <a:pt x="0" y="7"/>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6" name="Freeform 1796"/>
            <p:cNvSpPr>
              <a:spLocks/>
            </p:cNvSpPr>
            <p:nvPr/>
          </p:nvSpPr>
          <p:spPr bwMode="auto">
            <a:xfrm>
              <a:off x="12051491" y="-13108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7" name="Freeform 1797"/>
            <p:cNvSpPr>
              <a:spLocks/>
            </p:cNvSpPr>
            <p:nvPr/>
          </p:nvSpPr>
          <p:spPr bwMode="auto">
            <a:xfrm>
              <a:off x="12046728" y="-13108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2"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8" name="Freeform 1798"/>
            <p:cNvSpPr>
              <a:spLocks/>
            </p:cNvSpPr>
            <p:nvPr/>
          </p:nvSpPr>
          <p:spPr bwMode="auto">
            <a:xfrm>
              <a:off x="12041966" y="-13108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9" name="Freeform 1799"/>
            <p:cNvSpPr>
              <a:spLocks/>
            </p:cNvSpPr>
            <p:nvPr/>
          </p:nvSpPr>
          <p:spPr bwMode="auto">
            <a:xfrm>
              <a:off x="12035616" y="-1312465"/>
              <a:ext cx="9525"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7"/>
                    <a:pt x="4" y="67"/>
                    <a:pt x="2" y="67"/>
                  </a:cubicBezTo>
                  <a:cubicBezTo>
                    <a:pt x="0" y="0"/>
                    <a:pt x="0" y="0"/>
                    <a:pt x="0" y="0"/>
                  </a:cubicBezTo>
                  <a:cubicBezTo>
                    <a:pt x="2" y="0"/>
                    <a:pt x="3" y="0"/>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0" name="Freeform 1800"/>
            <p:cNvSpPr>
              <a:spLocks/>
            </p:cNvSpPr>
            <p:nvPr/>
          </p:nvSpPr>
          <p:spPr bwMode="auto">
            <a:xfrm>
              <a:off x="12030853" y="-1314053"/>
              <a:ext cx="7938"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4" y="67"/>
                    <a:pt x="2" y="67"/>
                  </a:cubicBezTo>
                  <a:cubicBezTo>
                    <a:pt x="0" y="0"/>
                    <a:pt x="0" y="0"/>
                    <a:pt x="0" y="0"/>
                  </a:cubicBezTo>
                  <a:cubicBezTo>
                    <a:pt x="2" y="0"/>
                    <a:pt x="3"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1" name="Freeform 1801"/>
            <p:cNvSpPr>
              <a:spLocks/>
            </p:cNvSpPr>
            <p:nvPr/>
          </p:nvSpPr>
          <p:spPr bwMode="auto">
            <a:xfrm>
              <a:off x="12002278" y="-1323578"/>
              <a:ext cx="30163" cy="96838"/>
            </a:xfrm>
            <a:custGeom>
              <a:avLst/>
              <a:gdLst>
                <a:gd name="T0" fmla="*/ 22 w 24"/>
                <a:gd name="T1" fmla="*/ 7 h 74"/>
                <a:gd name="T2" fmla="*/ 24 w 24"/>
                <a:gd name="T3" fmla="*/ 74 h 74"/>
                <a:gd name="T4" fmla="*/ 2 w 24"/>
                <a:gd name="T5" fmla="*/ 67 h 74"/>
                <a:gd name="T6" fmla="*/ 0 w 24"/>
                <a:gd name="T7" fmla="*/ 0 h 74"/>
                <a:gd name="T8" fmla="*/ 22 w 24"/>
                <a:gd name="T9" fmla="*/ 7 h 74"/>
              </a:gdLst>
              <a:ahLst/>
              <a:cxnLst>
                <a:cxn ang="0">
                  <a:pos x="T0" y="T1"/>
                </a:cxn>
                <a:cxn ang="0">
                  <a:pos x="T2" y="T3"/>
                </a:cxn>
                <a:cxn ang="0">
                  <a:pos x="T4" y="T5"/>
                </a:cxn>
                <a:cxn ang="0">
                  <a:pos x="T6" y="T7"/>
                </a:cxn>
                <a:cxn ang="0">
                  <a:pos x="T8" y="T9"/>
                </a:cxn>
              </a:cxnLst>
              <a:rect l="0" t="0" r="r" b="b"/>
              <a:pathLst>
                <a:path w="24" h="74">
                  <a:moveTo>
                    <a:pt x="22" y="7"/>
                  </a:moveTo>
                  <a:cubicBezTo>
                    <a:pt x="24" y="74"/>
                    <a:pt x="24" y="74"/>
                    <a:pt x="24" y="74"/>
                  </a:cubicBezTo>
                  <a:cubicBezTo>
                    <a:pt x="15" y="71"/>
                    <a:pt x="9" y="68"/>
                    <a:pt x="2" y="67"/>
                  </a:cubicBezTo>
                  <a:cubicBezTo>
                    <a:pt x="0" y="0"/>
                    <a:pt x="0" y="0"/>
                    <a:pt x="0" y="0"/>
                  </a:cubicBezTo>
                  <a:cubicBezTo>
                    <a:pt x="7" y="1"/>
                    <a:pt x="13" y="4"/>
                    <a:pt x="22"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2" name="Freeform 1802"/>
            <p:cNvSpPr>
              <a:spLocks/>
            </p:cNvSpPr>
            <p:nvPr/>
          </p:nvSpPr>
          <p:spPr bwMode="auto">
            <a:xfrm>
              <a:off x="11994341" y="-1325165"/>
              <a:ext cx="11113" cy="88900"/>
            </a:xfrm>
            <a:custGeom>
              <a:avLst/>
              <a:gdLst>
                <a:gd name="T0" fmla="*/ 7 w 9"/>
                <a:gd name="T1" fmla="*/ 2 h 69"/>
                <a:gd name="T2" fmla="*/ 9 w 9"/>
                <a:gd name="T3" fmla="*/ 69 h 69"/>
                <a:gd name="T4" fmla="*/ 7 w 9"/>
                <a:gd name="T5" fmla="*/ 68 h 69"/>
                <a:gd name="T6" fmla="*/ 2 w 9"/>
                <a:gd name="T7" fmla="*/ 67 h 69"/>
                <a:gd name="T8" fmla="*/ 0 w 9"/>
                <a:gd name="T9" fmla="*/ 0 h 69"/>
                <a:gd name="T10" fmla="*/ 5 w 9"/>
                <a:gd name="T11" fmla="*/ 1 h 69"/>
                <a:gd name="T12" fmla="*/ 7 w 9"/>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9" h="69">
                  <a:moveTo>
                    <a:pt x="7" y="2"/>
                  </a:moveTo>
                  <a:cubicBezTo>
                    <a:pt x="9" y="69"/>
                    <a:pt x="9" y="69"/>
                    <a:pt x="9" y="69"/>
                  </a:cubicBezTo>
                  <a:cubicBezTo>
                    <a:pt x="8" y="68"/>
                    <a:pt x="8" y="68"/>
                    <a:pt x="7" y="68"/>
                  </a:cubicBezTo>
                  <a:cubicBezTo>
                    <a:pt x="6" y="68"/>
                    <a:pt x="4" y="67"/>
                    <a:pt x="2" y="67"/>
                  </a:cubicBezTo>
                  <a:cubicBezTo>
                    <a:pt x="0" y="0"/>
                    <a:pt x="0" y="0"/>
                    <a:pt x="0" y="0"/>
                  </a:cubicBezTo>
                  <a:cubicBezTo>
                    <a:pt x="2" y="0"/>
                    <a:pt x="4" y="1"/>
                    <a:pt x="5" y="1"/>
                  </a:cubicBezTo>
                  <a:cubicBezTo>
                    <a:pt x="6" y="1"/>
                    <a:pt x="6" y="1"/>
                    <a:pt x="7"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3" name="Freeform 1803"/>
            <p:cNvSpPr>
              <a:spLocks/>
            </p:cNvSpPr>
            <p:nvPr/>
          </p:nvSpPr>
          <p:spPr bwMode="auto">
            <a:xfrm>
              <a:off x="11983228" y="-1329928"/>
              <a:ext cx="12700" cy="92075"/>
            </a:xfrm>
            <a:custGeom>
              <a:avLst/>
              <a:gdLst>
                <a:gd name="T0" fmla="*/ 9 w 11"/>
                <a:gd name="T1" fmla="*/ 3 h 70"/>
                <a:gd name="T2" fmla="*/ 11 w 11"/>
                <a:gd name="T3" fmla="*/ 70 h 70"/>
                <a:gd name="T4" fmla="*/ 2 w 11"/>
                <a:gd name="T5" fmla="*/ 67 h 70"/>
                <a:gd name="T6" fmla="*/ 0 w 11"/>
                <a:gd name="T7" fmla="*/ 0 h 70"/>
                <a:gd name="T8" fmla="*/ 9 w 11"/>
                <a:gd name="T9" fmla="*/ 3 h 70"/>
              </a:gdLst>
              <a:ahLst/>
              <a:cxnLst>
                <a:cxn ang="0">
                  <a:pos x="T0" y="T1"/>
                </a:cxn>
                <a:cxn ang="0">
                  <a:pos x="T2" y="T3"/>
                </a:cxn>
                <a:cxn ang="0">
                  <a:pos x="T4" y="T5"/>
                </a:cxn>
                <a:cxn ang="0">
                  <a:pos x="T6" y="T7"/>
                </a:cxn>
                <a:cxn ang="0">
                  <a:pos x="T8" y="T9"/>
                </a:cxn>
              </a:cxnLst>
              <a:rect l="0" t="0" r="r" b="b"/>
              <a:pathLst>
                <a:path w="11" h="70">
                  <a:moveTo>
                    <a:pt x="9" y="3"/>
                  </a:moveTo>
                  <a:cubicBezTo>
                    <a:pt x="11" y="70"/>
                    <a:pt x="11" y="70"/>
                    <a:pt x="11" y="70"/>
                  </a:cubicBezTo>
                  <a:cubicBezTo>
                    <a:pt x="8" y="69"/>
                    <a:pt x="5" y="68"/>
                    <a:pt x="2" y="67"/>
                  </a:cubicBezTo>
                  <a:cubicBezTo>
                    <a:pt x="0" y="0"/>
                    <a:pt x="0" y="0"/>
                    <a:pt x="0" y="0"/>
                  </a:cubicBezTo>
                  <a:cubicBezTo>
                    <a:pt x="3" y="1"/>
                    <a:pt x="6" y="2"/>
                    <a:pt x="9"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4" name="Freeform 1804"/>
            <p:cNvSpPr>
              <a:spLocks/>
            </p:cNvSpPr>
            <p:nvPr/>
          </p:nvSpPr>
          <p:spPr bwMode="auto">
            <a:xfrm>
              <a:off x="11951478" y="-1350565"/>
              <a:ext cx="33338" cy="107950"/>
            </a:xfrm>
            <a:custGeom>
              <a:avLst/>
              <a:gdLst>
                <a:gd name="T0" fmla="*/ 25 w 27"/>
                <a:gd name="T1" fmla="*/ 16 h 83"/>
                <a:gd name="T2" fmla="*/ 27 w 27"/>
                <a:gd name="T3" fmla="*/ 83 h 83"/>
                <a:gd name="T4" fmla="*/ 11 w 27"/>
                <a:gd name="T5" fmla="*/ 74 h 83"/>
                <a:gd name="T6" fmla="*/ 2 w 27"/>
                <a:gd name="T7" fmla="*/ 68 h 83"/>
                <a:gd name="T8" fmla="*/ 0 w 27"/>
                <a:gd name="T9" fmla="*/ 0 h 83"/>
                <a:gd name="T10" fmla="*/ 9 w 27"/>
                <a:gd name="T11" fmla="*/ 7 h 83"/>
                <a:gd name="T12" fmla="*/ 25 w 27"/>
                <a:gd name="T13" fmla="*/ 16 h 83"/>
              </a:gdLst>
              <a:ahLst/>
              <a:cxnLst>
                <a:cxn ang="0">
                  <a:pos x="T0" y="T1"/>
                </a:cxn>
                <a:cxn ang="0">
                  <a:pos x="T2" y="T3"/>
                </a:cxn>
                <a:cxn ang="0">
                  <a:pos x="T4" y="T5"/>
                </a:cxn>
                <a:cxn ang="0">
                  <a:pos x="T6" y="T7"/>
                </a:cxn>
                <a:cxn ang="0">
                  <a:pos x="T8" y="T9"/>
                </a:cxn>
                <a:cxn ang="0">
                  <a:pos x="T10" y="T11"/>
                </a:cxn>
                <a:cxn ang="0">
                  <a:pos x="T12" y="T13"/>
                </a:cxn>
              </a:cxnLst>
              <a:rect l="0" t="0" r="r" b="b"/>
              <a:pathLst>
                <a:path w="27" h="83">
                  <a:moveTo>
                    <a:pt x="25" y="16"/>
                  </a:moveTo>
                  <a:cubicBezTo>
                    <a:pt x="27" y="83"/>
                    <a:pt x="27" y="83"/>
                    <a:pt x="27" y="83"/>
                  </a:cubicBezTo>
                  <a:cubicBezTo>
                    <a:pt x="20" y="80"/>
                    <a:pt x="13" y="77"/>
                    <a:pt x="11" y="74"/>
                  </a:cubicBezTo>
                  <a:cubicBezTo>
                    <a:pt x="10" y="71"/>
                    <a:pt x="6" y="69"/>
                    <a:pt x="2" y="68"/>
                  </a:cubicBezTo>
                  <a:cubicBezTo>
                    <a:pt x="0" y="0"/>
                    <a:pt x="0" y="0"/>
                    <a:pt x="0" y="0"/>
                  </a:cubicBezTo>
                  <a:cubicBezTo>
                    <a:pt x="5" y="2"/>
                    <a:pt x="8" y="4"/>
                    <a:pt x="9" y="7"/>
                  </a:cubicBezTo>
                  <a:cubicBezTo>
                    <a:pt x="11" y="10"/>
                    <a:pt x="18" y="13"/>
                    <a:pt x="25" y="1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5" name="Freeform 1805"/>
            <p:cNvSpPr>
              <a:spLocks/>
            </p:cNvSpPr>
            <p:nvPr/>
          </p:nvSpPr>
          <p:spPr bwMode="auto">
            <a:xfrm>
              <a:off x="11948303" y="-1350565"/>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6" name="Freeform 1806"/>
            <p:cNvSpPr>
              <a:spLocks/>
            </p:cNvSpPr>
            <p:nvPr/>
          </p:nvSpPr>
          <p:spPr bwMode="auto">
            <a:xfrm>
              <a:off x="11946716" y="-1352153"/>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7"/>
                    <a:pt x="2" y="67"/>
                  </a:cubicBezTo>
                  <a:cubicBezTo>
                    <a:pt x="0" y="0"/>
                    <a:pt x="0" y="0"/>
                    <a:pt x="0" y="0"/>
                  </a:cubicBezTo>
                  <a:cubicBezTo>
                    <a:pt x="0" y="0"/>
                    <a:pt x="1" y="0"/>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7" name="Freeform 1807"/>
            <p:cNvSpPr>
              <a:spLocks/>
            </p:cNvSpPr>
            <p:nvPr/>
          </p:nvSpPr>
          <p:spPr bwMode="auto">
            <a:xfrm>
              <a:off x="11943541" y="-13521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8" name="Freeform 1808"/>
            <p:cNvSpPr>
              <a:spLocks/>
            </p:cNvSpPr>
            <p:nvPr/>
          </p:nvSpPr>
          <p:spPr bwMode="auto">
            <a:xfrm>
              <a:off x="11941953" y="-13521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9" name="Freeform 1809"/>
            <p:cNvSpPr>
              <a:spLocks/>
            </p:cNvSpPr>
            <p:nvPr/>
          </p:nvSpPr>
          <p:spPr bwMode="auto">
            <a:xfrm>
              <a:off x="11941953" y="-13521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0" name="Freeform 1810"/>
            <p:cNvSpPr>
              <a:spLocks/>
            </p:cNvSpPr>
            <p:nvPr/>
          </p:nvSpPr>
          <p:spPr bwMode="auto">
            <a:xfrm>
              <a:off x="11940366" y="-13521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1" name="Freeform 1811"/>
            <p:cNvSpPr>
              <a:spLocks/>
            </p:cNvSpPr>
            <p:nvPr/>
          </p:nvSpPr>
          <p:spPr bwMode="auto">
            <a:xfrm>
              <a:off x="12086416" y="-1312465"/>
              <a:ext cx="3175"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0"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2" name="Freeform 1813"/>
            <p:cNvSpPr>
              <a:spLocks/>
            </p:cNvSpPr>
            <p:nvPr/>
          </p:nvSpPr>
          <p:spPr bwMode="auto">
            <a:xfrm>
              <a:off x="12083241" y="-1312465"/>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3" name="Freeform 1814"/>
            <p:cNvSpPr>
              <a:spLocks/>
            </p:cNvSpPr>
            <p:nvPr/>
          </p:nvSpPr>
          <p:spPr bwMode="auto">
            <a:xfrm>
              <a:off x="12083241" y="-13124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4" name="Freeform 1815"/>
            <p:cNvSpPr>
              <a:spLocks/>
            </p:cNvSpPr>
            <p:nvPr/>
          </p:nvSpPr>
          <p:spPr bwMode="auto">
            <a:xfrm>
              <a:off x="12081653" y="-13124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5" name="Freeform 1816"/>
            <p:cNvSpPr>
              <a:spLocks/>
            </p:cNvSpPr>
            <p:nvPr/>
          </p:nvSpPr>
          <p:spPr bwMode="auto">
            <a:xfrm>
              <a:off x="12080066" y="-1314053"/>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3" y="68"/>
                    <a:pt x="2" y="67"/>
                  </a:cubicBezTo>
                  <a:cubicBezTo>
                    <a:pt x="0" y="0"/>
                    <a:pt x="0" y="0"/>
                    <a:pt x="0" y="0"/>
                  </a:cubicBezTo>
                  <a:cubicBezTo>
                    <a:pt x="1" y="0"/>
                    <a:pt x="1" y="0"/>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6" name="Freeform 1817"/>
            <p:cNvSpPr>
              <a:spLocks/>
            </p:cNvSpPr>
            <p:nvPr/>
          </p:nvSpPr>
          <p:spPr bwMode="auto">
            <a:xfrm>
              <a:off x="12078478" y="-13140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7" name="Freeform 1818"/>
            <p:cNvSpPr>
              <a:spLocks/>
            </p:cNvSpPr>
            <p:nvPr/>
          </p:nvSpPr>
          <p:spPr bwMode="auto">
            <a:xfrm>
              <a:off x="12076891" y="-13140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8" name="Freeform 1819"/>
            <p:cNvSpPr>
              <a:spLocks/>
            </p:cNvSpPr>
            <p:nvPr/>
          </p:nvSpPr>
          <p:spPr bwMode="auto">
            <a:xfrm>
              <a:off x="12076891" y="-13140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9" name="Freeform 1820"/>
            <p:cNvSpPr>
              <a:spLocks/>
            </p:cNvSpPr>
            <p:nvPr/>
          </p:nvSpPr>
          <p:spPr bwMode="auto">
            <a:xfrm>
              <a:off x="12073716" y="-1314053"/>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7"/>
                    <a:pt x="3" y="68"/>
                    <a:pt x="2" y="68"/>
                  </a:cubicBezTo>
                  <a:cubicBezTo>
                    <a:pt x="0" y="1"/>
                    <a:pt x="0" y="1"/>
                    <a:pt x="0" y="1"/>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0" name="Freeform 1821"/>
            <p:cNvSpPr>
              <a:spLocks/>
            </p:cNvSpPr>
            <p:nvPr/>
          </p:nvSpPr>
          <p:spPr bwMode="auto">
            <a:xfrm>
              <a:off x="12062603" y="-1312465"/>
              <a:ext cx="14288" cy="88900"/>
            </a:xfrm>
            <a:custGeom>
              <a:avLst/>
              <a:gdLst>
                <a:gd name="T0" fmla="*/ 9 w 11"/>
                <a:gd name="T1" fmla="*/ 0 h 68"/>
                <a:gd name="T2" fmla="*/ 11 w 11"/>
                <a:gd name="T3" fmla="*/ 67 h 68"/>
                <a:gd name="T4" fmla="*/ 2 w 11"/>
                <a:gd name="T5" fmla="*/ 68 h 68"/>
                <a:gd name="T6" fmla="*/ 0 w 11"/>
                <a:gd name="T7" fmla="*/ 1 h 68"/>
                <a:gd name="T8" fmla="*/ 9 w 11"/>
                <a:gd name="T9" fmla="*/ 0 h 68"/>
              </a:gdLst>
              <a:ahLst/>
              <a:cxnLst>
                <a:cxn ang="0">
                  <a:pos x="T0" y="T1"/>
                </a:cxn>
                <a:cxn ang="0">
                  <a:pos x="T2" y="T3"/>
                </a:cxn>
                <a:cxn ang="0">
                  <a:pos x="T4" y="T5"/>
                </a:cxn>
                <a:cxn ang="0">
                  <a:pos x="T6" y="T7"/>
                </a:cxn>
                <a:cxn ang="0">
                  <a:pos x="T8" y="T9"/>
                </a:cxn>
              </a:cxnLst>
              <a:rect l="0" t="0" r="r" b="b"/>
              <a:pathLst>
                <a:path w="11" h="68">
                  <a:moveTo>
                    <a:pt x="9" y="0"/>
                  </a:moveTo>
                  <a:cubicBezTo>
                    <a:pt x="11" y="67"/>
                    <a:pt x="11" y="67"/>
                    <a:pt x="11" y="67"/>
                  </a:cubicBezTo>
                  <a:cubicBezTo>
                    <a:pt x="8" y="67"/>
                    <a:pt x="5" y="68"/>
                    <a:pt x="2" y="68"/>
                  </a:cubicBezTo>
                  <a:cubicBezTo>
                    <a:pt x="0" y="1"/>
                    <a:pt x="0" y="1"/>
                    <a:pt x="0" y="1"/>
                  </a:cubicBezTo>
                  <a:cubicBezTo>
                    <a:pt x="3" y="0"/>
                    <a:pt x="6" y="0"/>
                    <a:pt x="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1" name="Freeform 1822"/>
            <p:cNvSpPr>
              <a:spLocks/>
            </p:cNvSpPr>
            <p:nvPr/>
          </p:nvSpPr>
          <p:spPr bwMode="auto">
            <a:xfrm>
              <a:off x="12057841" y="-13108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2" name="Freeform 1823"/>
            <p:cNvSpPr>
              <a:spLocks/>
            </p:cNvSpPr>
            <p:nvPr/>
          </p:nvSpPr>
          <p:spPr bwMode="auto">
            <a:xfrm>
              <a:off x="12054666" y="-13108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3" name="Freeform 1824"/>
            <p:cNvSpPr>
              <a:spLocks/>
            </p:cNvSpPr>
            <p:nvPr/>
          </p:nvSpPr>
          <p:spPr bwMode="auto">
            <a:xfrm>
              <a:off x="13769166" y="-1375965"/>
              <a:ext cx="38100" cy="101600"/>
            </a:xfrm>
            <a:custGeom>
              <a:avLst/>
              <a:gdLst>
                <a:gd name="T0" fmla="*/ 23 w 24"/>
                <a:gd name="T1" fmla="*/ 0 h 64"/>
                <a:gd name="T2" fmla="*/ 24 w 24"/>
                <a:gd name="T3" fmla="*/ 55 h 64"/>
                <a:gd name="T4" fmla="*/ 1 w 24"/>
                <a:gd name="T5" fmla="*/ 64 h 64"/>
                <a:gd name="T6" fmla="*/ 0 w 24"/>
                <a:gd name="T7" fmla="*/ 9 h 64"/>
                <a:gd name="T8" fmla="*/ 23 w 24"/>
                <a:gd name="T9" fmla="*/ 0 h 64"/>
              </a:gdLst>
              <a:ahLst/>
              <a:cxnLst>
                <a:cxn ang="0">
                  <a:pos x="T0" y="T1"/>
                </a:cxn>
                <a:cxn ang="0">
                  <a:pos x="T2" y="T3"/>
                </a:cxn>
                <a:cxn ang="0">
                  <a:pos x="T4" y="T5"/>
                </a:cxn>
                <a:cxn ang="0">
                  <a:pos x="T6" y="T7"/>
                </a:cxn>
                <a:cxn ang="0">
                  <a:pos x="T8" y="T9"/>
                </a:cxn>
              </a:cxnLst>
              <a:rect l="0" t="0" r="r" b="b"/>
              <a:pathLst>
                <a:path w="24" h="64">
                  <a:moveTo>
                    <a:pt x="23" y="0"/>
                  </a:moveTo>
                  <a:lnTo>
                    <a:pt x="24" y="55"/>
                  </a:lnTo>
                  <a:lnTo>
                    <a:pt x="1" y="64"/>
                  </a:lnTo>
                  <a:lnTo>
                    <a:pt x="0" y="9"/>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4" name="Freeform 1825"/>
            <p:cNvSpPr>
              <a:spLocks/>
            </p:cNvSpPr>
            <p:nvPr/>
          </p:nvSpPr>
          <p:spPr bwMode="auto">
            <a:xfrm>
              <a:off x="15677341" y="-1434703"/>
              <a:ext cx="14288" cy="104775"/>
            </a:xfrm>
            <a:custGeom>
              <a:avLst/>
              <a:gdLst>
                <a:gd name="T0" fmla="*/ 8 w 9"/>
                <a:gd name="T1" fmla="*/ 0 h 66"/>
                <a:gd name="T2" fmla="*/ 9 w 9"/>
                <a:gd name="T3" fmla="*/ 56 h 66"/>
                <a:gd name="T4" fmla="*/ 2 w 9"/>
                <a:gd name="T5" fmla="*/ 66 h 66"/>
                <a:gd name="T6" fmla="*/ 0 w 9"/>
                <a:gd name="T7" fmla="*/ 11 h 66"/>
                <a:gd name="T8" fmla="*/ 8 w 9"/>
                <a:gd name="T9" fmla="*/ 0 h 66"/>
              </a:gdLst>
              <a:ahLst/>
              <a:cxnLst>
                <a:cxn ang="0">
                  <a:pos x="T0" y="T1"/>
                </a:cxn>
                <a:cxn ang="0">
                  <a:pos x="T2" y="T3"/>
                </a:cxn>
                <a:cxn ang="0">
                  <a:pos x="T4" y="T5"/>
                </a:cxn>
                <a:cxn ang="0">
                  <a:pos x="T6" y="T7"/>
                </a:cxn>
                <a:cxn ang="0">
                  <a:pos x="T8" y="T9"/>
                </a:cxn>
              </a:cxnLst>
              <a:rect l="0" t="0" r="r" b="b"/>
              <a:pathLst>
                <a:path w="9" h="66">
                  <a:moveTo>
                    <a:pt x="8" y="0"/>
                  </a:moveTo>
                  <a:lnTo>
                    <a:pt x="9" y="56"/>
                  </a:lnTo>
                  <a:lnTo>
                    <a:pt x="2" y="66"/>
                  </a:lnTo>
                  <a:lnTo>
                    <a:pt x="0" y="1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5" name="Freeform 1826"/>
            <p:cNvSpPr>
              <a:spLocks/>
            </p:cNvSpPr>
            <p:nvPr/>
          </p:nvSpPr>
          <p:spPr bwMode="auto">
            <a:xfrm>
              <a:off x="14354953" y="-1393428"/>
              <a:ext cx="9525" cy="104775"/>
            </a:xfrm>
            <a:custGeom>
              <a:avLst/>
              <a:gdLst>
                <a:gd name="T0" fmla="*/ 4 w 6"/>
                <a:gd name="T1" fmla="*/ 0 h 66"/>
                <a:gd name="T2" fmla="*/ 6 w 6"/>
                <a:gd name="T3" fmla="*/ 55 h 66"/>
                <a:gd name="T4" fmla="*/ 2 w 6"/>
                <a:gd name="T5" fmla="*/ 66 h 66"/>
                <a:gd name="T6" fmla="*/ 0 w 6"/>
                <a:gd name="T7" fmla="*/ 11 h 66"/>
                <a:gd name="T8" fmla="*/ 4 w 6"/>
                <a:gd name="T9" fmla="*/ 0 h 66"/>
              </a:gdLst>
              <a:ahLst/>
              <a:cxnLst>
                <a:cxn ang="0">
                  <a:pos x="T0" y="T1"/>
                </a:cxn>
                <a:cxn ang="0">
                  <a:pos x="T2" y="T3"/>
                </a:cxn>
                <a:cxn ang="0">
                  <a:pos x="T4" y="T5"/>
                </a:cxn>
                <a:cxn ang="0">
                  <a:pos x="T6" y="T7"/>
                </a:cxn>
                <a:cxn ang="0">
                  <a:pos x="T8" y="T9"/>
                </a:cxn>
              </a:cxnLst>
              <a:rect l="0" t="0" r="r" b="b"/>
              <a:pathLst>
                <a:path w="6" h="66">
                  <a:moveTo>
                    <a:pt x="4" y="0"/>
                  </a:moveTo>
                  <a:lnTo>
                    <a:pt x="6" y="55"/>
                  </a:lnTo>
                  <a:lnTo>
                    <a:pt x="2" y="66"/>
                  </a:lnTo>
                  <a:lnTo>
                    <a:pt x="0" y="11"/>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6" name="Freeform 1827"/>
            <p:cNvSpPr>
              <a:spLocks/>
            </p:cNvSpPr>
            <p:nvPr/>
          </p:nvSpPr>
          <p:spPr bwMode="auto">
            <a:xfrm>
              <a:off x="13735828" y="-1379140"/>
              <a:ext cx="12700" cy="112713"/>
            </a:xfrm>
            <a:custGeom>
              <a:avLst/>
              <a:gdLst>
                <a:gd name="T0" fmla="*/ 7 w 8"/>
                <a:gd name="T1" fmla="*/ 0 h 71"/>
                <a:gd name="T2" fmla="*/ 8 w 8"/>
                <a:gd name="T3" fmla="*/ 55 h 71"/>
                <a:gd name="T4" fmla="*/ 1 w 8"/>
                <a:gd name="T5" fmla="*/ 71 h 71"/>
                <a:gd name="T6" fmla="*/ 0 w 8"/>
                <a:gd name="T7" fmla="*/ 16 h 71"/>
                <a:gd name="T8" fmla="*/ 7 w 8"/>
                <a:gd name="T9" fmla="*/ 0 h 71"/>
              </a:gdLst>
              <a:ahLst/>
              <a:cxnLst>
                <a:cxn ang="0">
                  <a:pos x="T0" y="T1"/>
                </a:cxn>
                <a:cxn ang="0">
                  <a:pos x="T2" y="T3"/>
                </a:cxn>
                <a:cxn ang="0">
                  <a:pos x="T4" y="T5"/>
                </a:cxn>
                <a:cxn ang="0">
                  <a:pos x="T6" y="T7"/>
                </a:cxn>
                <a:cxn ang="0">
                  <a:pos x="T8" y="T9"/>
                </a:cxn>
              </a:cxnLst>
              <a:rect l="0" t="0" r="r" b="b"/>
              <a:pathLst>
                <a:path w="8" h="71">
                  <a:moveTo>
                    <a:pt x="7" y="0"/>
                  </a:moveTo>
                  <a:lnTo>
                    <a:pt x="8" y="55"/>
                  </a:lnTo>
                  <a:lnTo>
                    <a:pt x="1" y="71"/>
                  </a:lnTo>
                  <a:lnTo>
                    <a:pt x="0" y="16"/>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7" name="Freeform 1828"/>
            <p:cNvSpPr>
              <a:spLocks/>
            </p:cNvSpPr>
            <p:nvPr/>
          </p:nvSpPr>
          <p:spPr bwMode="auto">
            <a:xfrm>
              <a:off x="15672578" y="-1417240"/>
              <a:ext cx="7938" cy="92075"/>
            </a:xfrm>
            <a:custGeom>
              <a:avLst/>
              <a:gdLst>
                <a:gd name="T0" fmla="*/ 3 w 5"/>
                <a:gd name="T1" fmla="*/ 0 h 58"/>
                <a:gd name="T2" fmla="*/ 5 w 5"/>
                <a:gd name="T3" fmla="*/ 55 h 58"/>
                <a:gd name="T4" fmla="*/ 2 w 5"/>
                <a:gd name="T5" fmla="*/ 58 h 58"/>
                <a:gd name="T6" fmla="*/ 0 w 5"/>
                <a:gd name="T7" fmla="*/ 3 h 58"/>
                <a:gd name="T8" fmla="*/ 3 w 5"/>
                <a:gd name="T9" fmla="*/ 0 h 58"/>
              </a:gdLst>
              <a:ahLst/>
              <a:cxnLst>
                <a:cxn ang="0">
                  <a:pos x="T0" y="T1"/>
                </a:cxn>
                <a:cxn ang="0">
                  <a:pos x="T2" y="T3"/>
                </a:cxn>
                <a:cxn ang="0">
                  <a:pos x="T4" y="T5"/>
                </a:cxn>
                <a:cxn ang="0">
                  <a:pos x="T6" y="T7"/>
                </a:cxn>
                <a:cxn ang="0">
                  <a:pos x="T8" y="T9"/>
                </a:cxn>
              </a:cxnLst>
              <a:rect l="0" t="0" r="r" b="b"/>
              <a:pathLst>
                <a:path w="5" h="58">
                  <a:moveTo>
                    <a:pt x="3" y="0"/>
                  </a:moveTo>
                  <a:lnTo>
                    <a:pt x="5" y="55"/>
                  </a:lnTo>
                  <a:lnTo>
                    <a:pt x="2" y="58"/>
                  </a:lnTo>
                  <a:lnTo>
                    <a:pt x="0" y="3"/>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8" name="Freeform 1829"/>
            <p:cNvSpPr>
              <a:spLocks/>
            </p:cNvSpPr>
            <p:nvPr/>
          </p:nvSpPr>
          <p:spPr bwMode="auto">
            <a:xfrm>
              <a:off x="12346766" y="-1320403"/>
              <a:ext cx="9525" cy="100013"/>
            </a:xfrm>
            <a:custGeom>
              <a:avLst/>
              <a:gdLst>
                <a:gd name="T0" fmla="*/ 4 w 6"/>
                <a:gd name="T1" fmla="*/ 0 h 63"/>
                <a:gd name="T2" fmla="*/ 6 w 6"/>
                <a:gd name="T3" fmla="*/ 55 h 63"/>
                <a:gd name="T4" fmla="*/ 1 w 6"/>
                <a:gd name="T5" fmla="*/ 63 h 63"/>
                <a:gd name="T6" fmla="*/ 0 w 6"/>
                <a:gd name="T7" fmla="*/ 7 h 63"/>
                <a:gd name="T8" fmla="*/ 4 w 6"/>
                <a:gd name="T9" fmla="*/ 0 h 63"/>
              </a:gdLst>
              <a:ahLst/>
              <a:cxnLst>
                <a:cxn ang="0">
                  <a:pos x="T0" y="T1"/>
                </a:cxn>
                <a:cxn ang="0">
                  <a:pos x="T2" y="T3"/>
                </a:cxn>
                <a:cxn ang="0">
                  <a:pos x="T4" y="T5"/>
                </a:cxn>
                <a:cxn ang="0">
                  <a:pos x="T6" y="T7"/>
                </a:cxn>
                <a:cxn ang="0">
                  <a:pos x="T8" y="T9"/>
                </a:cxn>
              </a:cxnLst>
              <a:rect l="0" t="0" r="r" b="b"/>
              <a:pathLst>
                <a:path w="6" h="63">
                  <a:moveTo>
                    <a:pt x="4" y="0"/>
                  </a:moveTo>
                  <a:lnTo>
                    <a:pt x="6" y="55"/>
                  </a:lnTo>
                  <a:lnTo>
                    <a:pt x="1" y="63"/>
                  </a:lnTo>
                  <a:lnTo>
                    <a:pt x="0" y="7"/>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9" name="Freeform 1830"/>
            <p:cNvSpPr>
              <a:spLocks/>
            </p:cNvSpPr>
            <p:nvPr/>
          </p:nvSpPr>
          <p:spPr bwMode="auto">
            <a:xfrm>
              <a:off x="13796153" y="-1369615"/>
              <a:ext cx="12700" cy="106363"/>
            </a:xfrm>
            <a:custGeom>
              <a:avLst/>
              <a:gdLst>
                <a:gd name="T0" fmla="*/ 7 w 8"/>
                <a:gd name="T1" fmla="*/ 0 h 67"/>
                <a:gd name="T2" fmla="*/ 8 w 8"/>
                <a:gd name="T3" fmla="*/ 55 h 67"/>
                <a:gd name="T4" fmla="*/ 2 w 8"/>
                <a:gd name="T5" fmla="*/ 67 h 67"/>
                <a:gd name="T6" fmla="*/ 0 w 8"/>
                <a:gd name="T7" fmla="*/ 12 h 67"/>
                <a:gd name="T8" fmla="*/ 7 w 8"/>
                <a:gd name="T9" fmla="*/ 0 h 67"/>
              </a:gdLst>
              <a:ahLst/>
              <a:cxnLst>
                <a:cxn ang="0">
                  <a:pos x="T0" y="T1"/>
                </a:cxn>
                <a:cxn ang="0">
                  <a:pos x="T2" y="T3"/>
                </a:cxn>
                <a:cxn ang="0">
                  <a:pos x="T4" y="T5"/>
                </a:cxn>
                <a:cxn ang="0">
                  <a:pos x="T6" y="T7"/>
                </a:cxn>
                <a:cxn ang="0">
                  <a:pos x="T8" y="T9"/>
                </a:cxn>
              </a:cxnLst>
              <a:rect l="0" t="0" r="r" b="b"/>
              <a:pathLst>
                <a:path w="8" h="67">
                  <a:moveTo>
                    <a:pt x="7" y="0"/>
                  </a:moveTo>
                  <a:lnTo>
                    <a:pt x="8" y="55"/>
                  </a:lnTo>
                  <a:lnTo>
                    <a:pt x="2" y="67"/>
                  </a:lnTo>
                  <a:lnTo>
                    <a:pt x="0" y="1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0" name="Freeform 1831"/>
            <p:cNvSpPr>
              <a:spLocks/>
            </p:cNvSpPr>
            <p:nvPr/>
          </p:nvSpPr>
          <p:spPr bwMode="auto">
            <a:xfrm>
              <a:off x="15648766" y="-1412478"/>
              <a:ext cx="26988" cy="96838"/>
            </a:xfrm>
            <a:custGeom>
              <a:avLst/>
              <a:gdLst>
                <a:gd name="T0" fmla="*/ 15 w 17"/>
                <a:gd name="T1" fmla="*/ 0 h 61"/>
                <a:gd name="T2" fmla="*/ 17 w 17"/>
                <a:gd name="T3" fmla="*/ 55 h 61"/>
                <a:gd name="T4" fmla="*/ 2 w 17"/>
                <a:gd name="T5" fmla="*/ 61 h 61"/>
                <a:gd name="T6" fmla="*/ 0 w 17"/>
                <a:gd name="T7" fmla="*/ 5 h 61"/>
                <a:gd name="T8" fmla="*/ 15 w 17"/>
                <a:gd name="T9" fmla="*/ 0 h 61"/>
              </a:gdLst>
              <a:ahLst/>
              <a:cxnLst>
                <a:cxn ang="0">
                  <a:pos x="T0" y="T1"/>
                </a:cxn>
                <a:cxn ang="0">
                  <a:pos x="T2" y="T3"/>
                </a:cxn>
                <a:cxn ang="0">
                  <a:pos x="T4" y="T5"/>
                </a:cxn>
                <a:cxn ang="0">
                  <a:pos x="T6" y="T7"/>
                </a:cxn>
                <a:cxn ang="0">
                  <a:pos x="T8" y="T9"/>
                </a:cxn>
              </a:cxnLst>
              <a:rect l="0" t="0" r="r" b="b"/>
              <a:pathLst>
                <a:path w="17" h="61">
                  <a:moveTo>
                    <a:pt x="15" y="0"/>
                  </a:moveTo>
                  <a:lnTo>
                    <a:pt x="17" y="55"/>
                  </a:lnTo>
                  <a:lnTo>
                    <a:pt x="2" y="61"/>
                  </a:lnTo>
                  <a:lnTo>
                    <a:pt x="0" y="5"/>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1" name="Freeform 1832"/>
            <p:cNvSpPr>
              <a:spLocks/>
            </p:cNvSpPr>
            <p:nvPr/>
          </p:nvSpPr>
          <p:spPr bwMode="auto">
            <a:xfrm>
              <a:off x="14369241" y="-1372790"/>
              <a:ext cx="7938" cy="96838"/>
            </a:xfrm>
            <a:custGeom>
              <a:avLst/>
              <a:gdLst>
                <a:gd name="T0" fmla="*/ 3 w 5"/>
                <a:gd name="T1" fmla="*/ 6 h 61"/>
                <a:gd name="T2" fmla="*/ 5 w 5"/>
                <a:gd name="T3" fmla="*/ 61 h 61"/>
                <a:gd name="T4" fmla="*/ 1 w 5"/>
                <a:gd name="T5" fmla="*/ 55 h 61"/>
                <a:gd name="T6" fmla="*/ 0 w 5"/>
                <a:gd name="T7" fmla="*/ 0 h 61"/>
                <a:gd name="T8" fmla="*/ 3 w 5"/>
                <a:gd name="T9" fmla="*/ 6 h 61"/>
              </a:gdLst>
              <a:ahLst/>
              <a:cxnLst>
                <a:cxn ang="0">
                  <a:pos x="T0" y="T1"/>
                </a:cxn>
                <a:cxn ang="0">
                  <a:pos x="T2" y="T3"/>
                </a:cxn>
                <a:cxn ang="0">
                  <a:pos x="T4" y="T5"/>
                </a:cxn>
                <a:cxn ang="0">
                  <a:pos x="T6" y="T7"/>
                </a:cxn>
                <a:cxn ang="0">
                  <a:pos x="T8" y="T9"/>
                </a:cxn>
              </a:cxnLst>
              <a:rect l="0" t="0" r="r" b="b"/>
              <a:pathLst>
                <a:path w="5" h="61">
                  <a:moveTo>
                    <a:pt x="3" y="6"/>
                  </a:moveTo>
                  <a:lnTo>
                    <a:pt x="5" y="61"/>
                  </a:lnTo>
                  <a:lnTo>
                    <a:pt x="1" y="55"/>
                  </a:lnTo>
                  <a:lnTo>
                    <a:pt x="0" y="0"/>
                  </a:lnTo>
                  <a:lnTo>
                    <a:pt x="3"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2" name="Freeform 1833"/>
            <p:cNvSpPr>
              <a:spLocks/>
            </p:cNvSpPr>
            <p:nvPr/>
          </p:nvSpPr>
          <p:spPr bwMode="auto">
            <a:xfrm>
              <a:off x="13739003" y="-1352153"/>
              <a:ext cx="20638" cy="101600"/>
            </a:xfrm>
            <a:custGeom>
              <a:avLst/>
              <a:gdLst>
                <a:gd name="T0" fmla="*/ 11 w 13"/>
                <a:gd name="T1" fmla="*/ 9 h 64"/>
                <a:gd name="T2" fmla="*/ 13 w 13"/>
                <a:gd name="T3" fmla="*/ 64 h 64"/>
                <a:gd name="T4" fmla="*/ 2 w 13"/>
                <a:gd name="T5" fmla="*/ 55 h 64"/>
                <a:gd name="T6" fmla="*/ 0 w 13"/>
                <a:gd name="T7" fmla="*/ 0 h 64"/>
                <a:gd name="T8" fmla="*/ 11 w 13"/>
                <a:gd name="T9" fmla="*/ 9 h 64"/>
              </a:gdLst>
              <a:ahLst/>
              <a:cxnLst>
                <a:cxn ang="0">
                  <a:pos x="T0" y="T1"/>
                </a:cxn>
                <a:cxn ang="0">
                  <a:pos x="T2" y="T3"/>
                </a:cxn>
                <a:cxn ang="0">
                  <a:pos x="T4" y="T5"/>
                </a:cxn>
                <a:cxn ang="0">
                  <a:pos x="T6" y="T7"/>
                </a:cxn>
                <a:cxn ang="0">
                  <a:pos x="T8" y="T9"/>
                </a:cxn>
              </a:cxnLst>
              <a:rect l="0" t="0" r="r" b="b"/>
              <a:pathLst>
                <a:path w="13" h="64">
                  <a:moveTo>
                    <a:pt x="11" y="9"/>
                  </a:moveTo>
                  <a:lnTo>
                    <a:pt x="13" y="64"/>
                  </a:lnTo>
                  <a:lnTo>
                    <a:pt x="2" y="55"/>
                  </a:lnTo>
                  <a:lnTo>
                    <a:pt x="0" y="0"/>
                  </a:lnTo>
                  <a:lnTo>
                    <a:pt x="11"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3" name="Freeform 1834"/>
            <p:cNvSpPr>
              <a:spLocks/>
            </p:cNvSpPr>
            <p:nvPr/>
          </p:nvSpPr>
          <p:spPr bwMode="auto">
            <a:xfrm>
              <a:off x="13756466" y="-1361678"/>
              <a:ext cx="14288" cy="111125"/>
            </a:xfrm>
            <a:custGeom>
              <a:avLst/>
              <a:gdLst>
                <a:gd name="T0" fmla="*/ 8 w 9"/>
                <a:gd name="T1" fmla="*/ 0 h 70"/>
                <a:gd name="T2" fmla="*/ 9 w 9"/>
                <a:gd name="T3" fmla="*/ 55 h 70"/>
                <a:gd name="T4" fmla="*/ 2 w 9"/>
                <a:gd name="T5" fmla="*/ 70 h 70"/>
                <a:gd name="T6" fmla="*/ 0 w 9"/>
                <a:gd name="T7" fmla="*/ 15 h 70"/>
                <a:gd name="T8" fmla="*/ 8 w 9"/>
                <a:gd name="T9" fmla="*/ 0 h 70"/>
              </a:gdLst>
              <a:ahLst/>
              <a:cxnLst>
                <a:cxn ang="0">
                  <a:pos x="T0" y="T1"/>
                </a:cxn>
                <a:cxn ang="0">
                  <a:pos x="T2" y="T3"/>
                </a:cxn>
                <a:cxn ang="0">
                  <a:pos x="T4" y="T5"/>
                </a:cxn>
                <a:cxn ang="0">
                  <a:pos x="T6" y="T7"/>
                </a:cxn>
                <a:cxn ang="0">
                  <a:pos x="T8" y="T9"/>
                </a:cxn>
              </a:cxnLst>
              <a:rect l="0" t="0" r="r" b="b"/>
              <a:pathLst>
                <a:path w="9" h="70">
                  <a:moveTo>
                    <a:pt x="8" y="0"/>
                  </a:moveTo>
                  <a:lnTo>
                    <a:pt x="9" y="55"/>
                  </a:lnTo>
                  <a:lnTo>
                    <a:pt x="2" y="70"/>
                  </a:lnTo>
                  <a:lnTo>
                    <a:pt x="0" y="15"/>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4" name="Freeform 1835"/>
            <p:cNvSpPr>
              <a:spLocks/>
            </p:cNvSpPr>
            <p:nvPr/>
          </p:nvSpPr>
          <p:spPr bwMode="auto">
            <a:xfrm>
              <a:off x="12342003" y="-1309290"/>
              <a:ext cx="6350" cy="103188"/>
            </a:xfrm>
            <a:custGeom>
              <a:avLst/>
              <a:gdLst>
                <a:gd name="T0" fmla="*/ 3 w 4"/>
                <a:gd name="T1" fmla="*/ 0 h 65"/>
                <a:gd name="T2" fmla="*/ 4 w 4"/>
                <a:gd name="T3" fmla="*/ 56 h 65"/>
                <a:gd name="T4" fmla="*/ 1 w 4"/>
                <a:gd name="T5" fmla="*/ 65 h 65"/>
                <a:gd name="T6" fmla="*/ 0 w 4"/>
                <a:gd name="T7" fmla="*/ 9 h 65"/>
                <a:gd name="T8" fmla="*/ 3 w 4"/>
                <a:gd name="T9" fmla="*/ 0 h 65"/>
              </a:gdLst>
              <a:ahLst/>
              <a:cxnLst>
                <a:cxn ang="0">
                  <a:pos x="T0" y="T1"/>
                </a:cxn>
                <a:cxn ang="0">
                  <a:pos x="T2" y="T3"/>
                </a:cxn>
                <a:cxn ang="0">
                  <a:pos x="T4" y="T5"/>
                </a:cxn>
                <a:cxn ang="0">
                  <a:pos x="T6" y="T7"/>
                </a:cxn>
                <a:cxn ang="0">
                  <a:pos x="T8" y="T9"/>
                </a:cxn>
              </a:cxnLst>
              <a:rect l="0" t="0" r="r" b="b"/>
              <a:pathLst>
                <a:path w="4" h="65">
                  <a:moveTo>
                    <a:pt x="3" y="0"/>
                  </a:moveTo>
                  <a:lnTo>
                    <a:pt x="4" y="56"/>
                  </a:lnTo>
                  <a:lnTo>
                    <a:pt x="1" y="65"/>
                  </a:lnTo>
                  <a:lnTo>
                    <a:pt x="0" y="9"/>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5" name="Freeform 1836"/>
            <p:cNvSpPr>
              <a:spLocks/>
            </p:cNvSpPr>
            <p:nvPr/>
          </p:nvSpPr>
          <p:spPr bwMode="auto">
            <a:xfrm>
              <a:off x="15640828" y="-1404540"/>
              <a:ext cx="11113" cy="98425"/>
            </a:xfrm>
            <a:custGeom>
              <a:avLst/>
              <a:gdLst>
                <a:gd name="T0" fmla="*/ 5 w 7"/>
                <a:gd name="T1" fmla="*/ 0 h 62"/>
                <a:gd name="T2" fmla="*/ 7 w 7"/>
                <a:gd name="T3" fmla="*/ 56 h 62"/>
                <a:gd name="T4" fmla="*/ 1 w 7"/>
                <a:gd name="T5" fmla="*/ 62 h 62"/>
                <a:gd name="T6" fmla="*/ 0 w 7"/>
                <a:gd name="T7" fmla="*/ 7 h 62"/>
                <a:gd name="T8" fmla="*/ 5 w 7"/>
                <a:gd name="T9" fmla="*/ 0 h 62"/>
              </a:gdLst>
              <a:ahLst/>
              <a:cxnLst>
                <a:cxn ang="0">
                  <a:pos x="T0" y="T1"/>
                </a:cxn>
                <a:cxn ang="0">
                  <a:pos x="T2" y="T3"/>
                </a:cxn>
                <a:cxn ang="0">
                  <a:pos x="T4" y="T5"/>
                </a:cxn>
                <a:cxn ang="0">
                  <a:pos x="T6" y="T7"/>
                </a:cxn>
                <a:cxn ang="0">
                  <a:pos x="T8" y="T9"/>
                </a:cxn>
              </a:cxnLst>
              <a:rect l="0" t="0" r="r" b="b"/>
              <a:pathLst>
                <a:path w="7" h="62">
                  <a:moveTo>
                    <a:pt x="5" y="0"/>
                  </a:moveTo>
                  <a:lnTo>
                    <a:pt x="7" y="56"/>
                  </a:lnTo>
                  <a:lnTo>
                    <a:pt x="1" y="62"/>
                  </a:lnTo>
                  <a:lnTo>
                    <a:pt x="0" y="7"/>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6" name="Freeform 1837"/>
            <p:cNvSpPr>
              <a:spLocks/>
            </p:cNvSpPr>
            <p:nvPr/>
          </p:nvSpPr>
          <p:spPr bwMode="auto">
            <a:xfrm>
              <a:off x="14374003" y="-1363265"/>
              <a:ext cx="19050" cy="98425"/>
            </a:xfrm>
            <a:custGeom>
              <a:avLst/>
              <a:gdLst>
                <a:gd name="T0" fmla="*/ 10 w 12"/>
                <a:gd name="T1" fmla="*/ 7 h 62"/>
                <a:gd name="T2" fmla="*/ 12 w 12"/>
                <a:gd name="T3" fmla="*/ 62 h 62"/>
                <a:gd name="T4" fmla="*/ 2 w 12"/>
                <a:gd name="T5" fmla="*/ 55 h 62"/>
                <a:gd name="T6" fmla="*/ 0 w 12"/>
                <a:gd name="T7" fmla="*/ 0 h 62"/>
                <a:gd name="T8" fmla="*/ 10 w 12"/>
                <a:gd name="T9" fmla="*/ 7 h 62"/>
              </a:gdLst>
              <a:ahLst/>
              <a:cxnLst>
                <a:cxn ang="0">
                  <a:pos x="T0" y="T1"/>
                </a:cxn>
                <a:cxn ang="0">
                  <a:pos x="T2" y="T3"/>
                </a:cxn>
                <a:cxn ang="0">
                  <a:pos x="T4" y="T5"/>
                </a:cxn>
                <a:cxn ang="0">
                  <a:pos x="T6" y="T7"/>
                </a:cxn>
                <a:cxn ang="0">
                  <a:pos x="T8" y="T9"/>
                </a:cxn>
              </a:cxnLst>
              <a:rect l="0" t="0" r="r" b="b"/>
              <a:pathLst>
                <a:path w="12" h="62">
                  <a:moveTo>
                    <a:pt x="10" y="7"/>
                  </a:moveTo>
                  <a:lnTo>
                    <a:pt x="12" y="62"/>
                  </a:lnTo>
                  <a:lnTo>
                    <a:pt x="2" y="55"/>
                  </a:lnTo>
                  <a:lnTo>
                    <a:pt x="0" y="0"/>
                  </a:lnTo>
                  <a:lnTo>
                    <a:pt x="10"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7" name="Freeform 1838"/>
            <p:cNvSpPr>
              <a:spLocks/>
            </p:cNvSpPr>
            <p:nvPr/>
          </p:nvSpPr>
          <p:spPr bwMode="auto">
            <a:xfrm>
              <a:off x="13959666" y="-1350565"/>
              <a:ext cx="31750" cy="100013"/>
            </a:xfrm>
            <a:custGeom>
              <a:avLst/>
              <a:gdLst>
                <a:gd name="T0" fmla="*/ 18 w 20"/>
                <a:gd name="T1" fmla="*/ 8 h 63"/>
                <a:gd name="T2" fmla="*/ 20 w 20"/>
                <a:gd name="T3" fmla="*/ 63 h 63"/>
                <a:gd name="T4" fmla="*/ 1 w 20"/>
                <a:gd name="T5" fmla="*/ 55 h 63"/>
                <a:gd name="T6" fmla="*/ 0 w 20"/>
                <a:gd name="T7" fmla="*/ 0 h 63"/>
                <a:gd name="T8" fmla="*/ 18 w 20"/>
                <a:gd name="T9" fmla="*/ 8 h 63"/>
              </a:gdLst>
              <a:ahLst/>
              <a:cxnLst>
                <a:cxn ang="0">
                  <a:pos x="T0" y="T1"/>
                </a:cxn>
                <a:cxn ang="0">
                  <a:pos x="T2" y="T3"/>
                </a:cxn>
                <a:cxn ang="0">
                  <a:pos x="T4" y="T5"/>
                </a:cxn>
                <a:cxn ang="0">
                  <a:pos x="T6" y="T7"/>
                </a:cxn>
                <a:cxn ang="0">
                  <a:pos x="T8" y="T9"/>
                </a:cxn>
              </a:cxnLst>
              <a:rect l="0" t="0" r="r" b="b"/>
              <a:pathLst>
                <a:path w="20" h="63">
                  <a:moveTo>
                    <a:pt x="18" y="8"/>
                  </a:moveTo>
                  <a:lnTo>
                    <a:pt x="20" y="63"/>
                  </a:lnTo>
                  <a:lnTo>
                    <a:pt x="1" y="55"/>
                  </a:lnTo>
                  <a:lnTo>
                    <a:pt x="0" y="0"/>
                  </a:lnTo>
                  <a:lnTo>
                    <a:pt x="18"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8" name="Freeform 1839"/>
            <p:cNvSpPr>
              <a:spLocks/>
            </p:cNvSpPr>
            <p:nvPr/>
          </p:nvSpPr>
          <p:spPr bwMode="auto">
            <a:xfrm>
              <a:off x="12318191" y="-1295003"/>
              <a:ext cx="25400" cy="96838"/>
            </a:xfrm>
            <a:custGeom>
              <a:avLst/>
              <a:gdLst>
                <a:gd name="T0" fmla="*/ 15 w 16"/>
                <a:gd name="T1" fmla="*/ 0 h 61"/>
                <a:gd name="T2" fmla="*/ 16 w 16"/>
                <a:gd name="T3" fmla="*/ 56 h 61"/>
                <a:gd name="T4" fmla="*/ 0 w 16"/>
                <a:gd name="T5" fmla="*/ 61 h 61"/>
                <a:gd name="T6" fmla="*/ 0 w 16"/>
                <a:gd name="T7" fmla="*/ 5 h 61"/>
                <a:gd name="T8" fmla="*/ 15 w 16"/>
                <a:gd name="T9" fmla="*/ 0 h 61"/>
              </a:gdLst>
              <a:ahLst/>
              <a:cxnLst>
                <a:cxn ang="0">
                  <a:pos x="T0" y="T1"/>
                </a:cxn>
                <a:cxn ang="0">
                  <a:pos x="T2" y="T3"/>
                </a:cxn>
                <a:cxn ang="0">
                  <a:pos x="T4" y="T5"/>
                </a:cxn>
                <a:cxn ang="0">
                  <a:pos x="T6" y="T7"/>
                </a:cxn>
                <a:cxn ang="0">
                  <a:pos x="T8" y="T9"/>
                </a:cxn>
              </a:cxnLst>
              <a:rect l="0" t="0" r="r" b="b"/>
              <a:pathLst>
                <a:path w="16" h="61">
                  <a:moveTo>
                    <a:pt x="15" y="0"/>
                  </a:moveTo>
                  <a:lnTo>
                    <a:pt x="16" y="56"/>
                  </a:lnTo>
                  <a:lnTo>
                    <a:pt x="0" y="61"/>
                  </a:lnTo>
                  <a:lnTo>
                    <a:pt x="0" y="5"/>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9" name="Freeform 1840"/>
            <p:cNvSpPr>
              <a:spLocks/>
            </p:cNvSpPr>
            <p:nvPr/>
          </p:nvSpPr>
          <p:spPr bwMode="auto">
            <a:xfrm>
              <a:off x="13943791" y="-1350565"/>
              <a:ext cx="17463" cy="103188"/>
            </a:xfrm>
            <a:custGeom>
              <a:avLst/>
              <a:gdLst>
                <a:gd name="T0" fmla="*/ 10 w 11"/>
                <a:gd name="T1" fmla="*/ 0 h 65"/>
                <a:gd name="T2" fmla="*/ 11 w 11"/>
                <a:gd name="T3" fmla="*/ 55 h 65"/>
                <a:gd name="T4" fmla="*/ 2 w 11"/>
                <a:gd name="T5" fmla="*/ 65 h 65"/>
                <a:gd name="T6" fmla="*/ 0 w 11"/>
                <a:gd name="T7" fmla="*/ 10 h 65"/>
                <a:gd name="T8" fmla="*/ 10 w 11"/>
                <a:gd name="T9" fmla="*/ 0 h 65"/>
              </a:gdLst>
              <a:ahLst/>
              <a:cxnLst>
                <a:cxn ang="0">
                  <a:pos x="T0" y="T1"/>
                </a:cxn>
                <a:cxn ang="0">
                  <a:pos x="T2" y="T3"/>
                </a:cxn>
                <a:cxn ang="0">
                  <a:pos x="T4" y="T5"/>
                </a:cxn>
                <a:cxn ang="0">
                  <a:pos x="T6" y="T7"/>
                </a:cxn>
                <a:cxn ang="0">
                  <a:pos x="T8" y="T9"/>
                </a:cxn>
              </a:cxnLst>
              <a:rect l="0" t="0" r="r" b="b"/>
              <a:pathLst>
                <a:path w="11" h="65">
                  <a:moveTo>
                    <a:pt x="10" y="0"/>
                  </a:moveTo>
                  <a:lnTo>
                    <a:pt x="11" y="55"/>
                  </a:lnTo>
                  <a:lnTo>
                    <a:pt x="2" y="65"/>
                  </a:lnTo>
                  <a:lnTo>
                    <a:pt x="0" y="10"/>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0" name="Freeform 1841"/>
            <p:cNvSpPr>
              <a:spLocks/>
            </p:cNvSpPr>
            <p:nvPr/>
          </p:nvSpPr>
          <p:spPr bwMode="auto">
            <a:xfrm>
              <a:off x="12219766" y="-1287065"/>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1" name="Freeform 1842"/>
            <p:cNvSpPr>
              <a:spLocks/>
            </p:cNvSpPr>
            <p:nvPr/>
          </p:nvSpPr>
          <p:spPr bwMode="auto">
            <a:xfrm>
              <a:off x="12211828" y="-1287065"/>
              <a:ext cx="11113" cy="88900"/>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7" y="67"/>
                    <a:pt x="5" y="67"/>
                    <a:pt x="2" y="67"/>
                  </a:cubicBezTo>
                  <a:cubicBezTo>
                    <a:pt x="0" y="0"/>
                    <a:pt x="0" y="0"/>
                    <a:pt x="0" y="0"/>
                  </a:cubicBezTo>
                  <a:cubicBezTo>
                    <a:pt x="3" y="0"/>
                    <a:pt x="5"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2" name="Freeform 1843"/>
            <p:cNvSpPr>
              <a:spLocks/>
            </p:cNvSpPr>
            <p:nvPr/>
          </p:nvSpPr>
          <p:spPr bwMode="auto">
            <a:xfrm>
              <a:off x="12195953" y="-1287065"/>
              <a:ext cx="17463" cy="88900"/>
            </a:xfrm>
            <a:custGeom>
              <a:avLst/>
              <a:gdLst>
                <a:gd name="T0" fmla="*/ 12 w 14"/>
                <a:gd name="T1" fmla="*/ 0 h 68"/>
                <a:gd name="T2" fmla="*/ 14 w 14"/>
                <a:gd name="T3" fmla="*/ 67 h 68"/>
                <a:gd name="T4" fmla="*/ 2 w 14"/>
                <a:gd name="T5" fmla="*/ 68 h 68"/>
                <a:gd name="T6" fmla="*/ 0 w 14"/>
                <a:gd name="T7" fmla="*/ 1 h 68"/>
                <a:gd name="T8" fmla="*/ 12 w 14"/>
                <a:gd name="T9" fmla="*/ 0 h 68"/>
              </a:gdLst>
              <a:ahLst/>
              <a:cxnLst>
                <a:cxn ang="0">
                  <a:pos x="T0" y="T1"/>
                </a:cxn>
                <a:cxn ang="0">
                  <a:pos x="T2" y="T3"/>
                </a:cxn>
                <a:cxn ang="0">
                  <a:pos x="T4" y="T5"/>
                </a:cxn>
                <a:cxn ang="0">
                  <a:pos x="T6" y="T7"/>
                </a:cxn>
                <a:cxn ang="0">
                  <a:pos x="T8" y="T9"/>
                </a:cxn>
              </a:cxnLst>
              <a:rect l="0" t="0" r="r" b="b"/>
              <a:pathLst>
                <a:path w="14" h="68">
                  <a:moveTo>
                    <a:pt x="12" y="0"/>
                  </a:moveTo>
                  <a:cubicBezTo>
                    <a:pt x="14" y="67"/>
                    <a:pt x="14" y="67"/>
                    <a:pt x="14" y="67"/>
                  </a:cubicBezTo>
                  <a:cubicBezTo>
                    <a:pt x="10" y="67"/>
                    <a:pt x="6" y="68"/>
                    <a:pt x="2" y="68"/>
                  </a:cubicBezTo>
                  <a:cubicBezTo>
                    <a:pt x="0" y="1"/>
                    <a:pt x="0" y="1"/>
                    <a:pt x="0" y="1"/>
                  </a:cubicBezTo>
                  <a:cubicBezTo>
                    <a:pt x="4" y="1"/>
                    <a:pt x="8" y="0"/>
                    <a:pt x="1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3" name="Freeform 1844"/>
            <p:cNvSpPr>
              <a:spLocks/>
            </p:cNvSpPr>
            <p:nvPr/>
          </p:nvSpPr>
          <p:spPr bwMode="auto">
            <a:xfrm>
              <a:off x="12175316" y="-1285478"/>
              <a:ext cx="23813" cy="90488"/>
            </a:xfrm>
            <a:custGeom>
              <a:avLst/>
              <a:gdLst>
                <a:gd name="T0" fmla="*/ 17 w 19"/>
                <a:gd name="T1" fmla="*/ 0 h 69"/>
                <a:gd name="T2" fmla="*/ 19 w 19"/>
                <a:gd name="T3" fmla="*/ 67 h 69"/>
                <a:gd name="T4" fmla="*/ 2 w 19"/>
                <a:gd name="T5" fmla="*/ 69 h 69"/>
                <a:gd name="T6" fmla="*/ 0 w 19"/>
                <a:gd name="T7" fmla="*/ 2 h 69"/>
                <a:gd name="T8" fmla="*/ 17 w 19"/>
                <a:gd name="T9" fmla="*/ 0 h 69"/>
              </a:gdLst>
              <a:ahLst/>
              <a:cxnLst>
                <a:cxn ang="0">
                  <a:pos x="T0" y="T1"/>
                </a:cxn>
                <a:cxn ang="0">
                  <a:pos x="T2" y="T3"/>
                </a:cxn>
                <a:cxn ang="0">
                  <a:pos x="T4" y="T5"/>
                </a:cxn>
                <a:cxn ang="0">
                  <a:pos x="T6" y="T7"/>
                </a:cxn>
                <a:cxn ang="0">
                  <a:pos x="T8" y="T9"/>
                </a:cxn>
              </a:cxnLst>
              <a:rect l="0" t="0" r="r" b="b"/>
              <a:pathLst>
                <a:path w="19" h="69">
                  <a:moveTo>
                    <a:pt x="17" y="0"/>
                  </a:moveTo>
                  <a:cubicBezTo>
                    <a:pt x="19" y="67"/>
                    <a:pt x="19" y="67"/>
                    <a:pt x="19" y="67"/>
                  </a:cubicBezTo>
                  <a:cubicBezTo>
                    <a:pt x="13" y="68"/>
                    <a:pt x="7" y="69"/>
                    <a:pt x="2" y="69"/>
                  </a:cubicBezTo>
                  <a:cubicBezTo>
                    <a:pt x="0" y="2"/>
                    <a:pt x="0" y="2"/>
                    <a:pt x="0" y="2"/>
                  </a:cubicBezTo>
                  <a:cubicBezTo>
                    <a:pt x="5" y="2"/>
                    <a:pt x="11" y="1"/>
                    <a:pt x="1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4" name="Freeform 1845"/>
            <p:cNvSpPr>
              <a:spLocks/>
            </p:cNvSpPr>
            <p:nvPr/>
          </p:nvSpPr>
          <p:spPr bwMode="auto">
            <a:xfrm>
              <a:off x="12170553" y="-1282303"/>
              <a:ext cx="6350"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3" y="1"/>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5" name="Freeform 1846"/>
            <p:cNvSpPr>
              <a:spLocks/>
            </p:cNvSpPr>
            <p:nvPr/>
          </p:nvSpPr>
          <p:spPr bwMode="auto">
            <a:xfrm>
              <a:off x="12164203" y="-1280715"/>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6" name="Freeform 1847"/>
            <p:cNvSpPr>
              <a:spLocks/>
            </p:cNvSpPr>
            <p:nvPr/>
          </p:nvSpPr>
          <p:spPr bwMode="auto">
            <a:xfrm>
              <a:off x="12154678" y="-1282303"/>
              <a:ext cx="11113" cy="88900"/>
            </a:xfrm>
            <a:custGeom>
              <a:avLst/>
              <a:gdLst>
                <a:gd name="T0" fmla="*/ 8 w 10"/>
                <a:gd name="T1" fmla="*/ 1 h 68"/>
                <a:gd name="T2" fmla="*/ 10 w 10"/>
                <a:gd name="T3" fmla="*/ 68 h 68"/>
                <a:gd name="T4" fmla="*/ 2 w 10"/>
                <a:gd name="T5" fmla="*/ 67 h 68"/>
                <a:gd name="T6" fmla="*/ 0 w 10"/>
                <a:gd name="T7" fmla="*/ 0 h 68"/>
                <a:gd name="T8" fmla="*/ 8 w 10"/>
                <a:gd name="T9" fmla="*/ 1 h 68"/>
              </a:gdLst>
              <a:ahLst/>
              <a:cxnLst>
                <a:cxn ang="0">
                  <a:pos x="T0" y="T1"/>
                </a:cxn>
                <a:cxn ang="0">
                  <a:pos x="T2" y="T3"/>
                </a:cxn>
                <a:cxn ang="0">
                  <a:pos x="T4" y="T5"/>
                </a:cxn>
                <a:cxn ang="0">
                  <a:pos x="T6" y="T7"/>
                </a:cxn>
                <a:cxn ang="0">
                  <a:pos x="T8" y="T9"/>
                </a:cxn>
              </a:cxnLst>
              <a:rect l="0" t="0" r="r" b="b"/>
              <a:pathLst>
                <a:path w="10" h="68">
                  <a:moveTo>
                    <a:pt x="8" y="1"/>
                  </a:moveTo>
                  <a:cubicBezTo>
                    <a:pt x="10" y="68"/>
                    <a:pt x="10" y="68"/>
                    <a:pt x="10" y="68"/>
                  </a:cubicBezTo>
                  <a:cubicBezTo>
                    <a:pt x="8" y="68"/>
                    <a:pt x="5" y="68"/>
                    <a:pt x="2" y="67"/>
                  </a:cubicBezTo>
                  <a:cubicBezTo>
                    <a:pt x="0" y="0"/>
                    <a:pt x="0" y="0"/>
                    <a:pt x="0" y="0"/>
                  </a:cubicBezTo>
                  <a:cubicBezTo>
                    <a:pt x="3" y="0"/>
                    <a:pt x="6" y="1"/>
                    <a:pt x="8"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7" name="Freeform 1848"/>
            <p:cNvSpPr>
              <a:spLocks/>
            </p:cNvSpPr>
            <p:nvPr/>
          </p:nvSpPr>
          <p:spPr bwMode="auto">
            <a:xfrm>
              <a:off x="12143566" y="-1283890"/>
              <a:ext cx="12700" cy="88900"/>
            </a:xfrm>
            <a:custGeom>
              <a:avLst/>
              <a:gdLst>
                <a:gd name="T0" fmla="*/ 8 w 10"/>
                <a:gd name="T1" fmla="*/ 1 h 68"/>
                <a:gd name="T2" fmla="*/ 10 w 10"/>
                <a:gd name="T3" fmla="*/ 68 h 68"/>
                <a:gd name="T4" fmla="*/ 2 w 10"/>
                <a:gd name="T5" fmla="*/ 67 h 68"/>
                <a:gd name="T6" fmla="*/ 0 w 10"/>
                <a:gd name="T7" fmla="*/ 0 h 68"/>
                <a:gd name="T8" fmla="*/ 8 w 10"/>
                <a:gd name="T9" fmla="*/ 1 h 68"/>
              </a:gdLst>
              <a:ahLst/>
              <a:cxnLst>
                <a:cxn ang="0">
                  <a:pos x="T0" y="T1"/>
                </a:cxn>
                <a:cxn ang="0">
                  <a:pos x="T2" y="T3"/>
                </a:cxn>
                <a:cxn ang="0">
                  <a:pos x="T4" y="T5"/>
                </a:cxn>
                <a:cxn ang="0">
                  <a:pos x="T6" y="T7"/>
                </a:cxn>
                <a:cxn ang="0">
                  <a:pos x="T8" y="T9"/>
                </a:cxn>
              </a:cxnLst>
              <a:rect l="0" t="0" r="r" b="b"/>
              <a:pathLst>
                <a:path w="10" h="68">
                  <a:moveTo>
                    <a:pt x="8" y="1"/>
                  </a:moveTo>
                  <a:cubicBezTo>
                    <a:pt x="10" y="68"/>
                    <a:pt x="10" y="68"/>
                    <a:pt x="10" y="68"/>
                  </a:cubicBezTo>
                  <a:cubicBezTo>
                    <a:pt x="8" y="68"/>
                    <a:pt x="5" y="68"/>
                    <a:pt x="2" y="67"/>
                  </a:cubicBezTo>
                  <a:cubicBezTo>
                    <a:pt x="0" y="0"/>
                    <a:pt x="0" y="0"/>
                    <a:pt x="0" y="0"/>
                  </a:cubicBezTo>
                  <a:cubicBezTo>
                    <a:pt x="3" y="1"/>
                    <a:pt x="6" y="1"/>
                    <a:pt x="8"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8" name="Freeform 1849"/>
            <p:cNvSpPr>
              <a:spLocks/>
            </p:cNvSpPr>
            <p:nvPr/>
          </p:nvSpPr>
          <p:spPr bwMode="auto">
            <a:xfrm>
              <a:off x="12135628" y="-1285478"/>
              <a:ext cx="11113" cy="88900"/>
            </a:xfrm>
            <a:custGeom>
              <a:avLst/>
              <a:gdLst>
                <a:gd name="T0" fmla="*/ 7 w 9"/>
                <a:gd name="T1" fmla="*/ 1 h 68"/>
                <a:gd name="T2" fmla="*/ 9 w 9"/>
                <a:gd name="T3" fmla="*/ 68 h 68"/>
                <a:gd name="T4" fmla="*/ 2 w 9"/>
                <a:gd name="T5" fmla="*/ 67 h 68"/>
                <a:gd name="T6" fmla="*/ 0 w 9"/>
                <a:gd name="T7" fmla="*/ 0 h 68"/>
                <a:gd name="T8" fmla="*/ 7 w 9"/>
                <a:gd name="T9" fmla="*/ 1 h 68"/>
              </a:gdLst>
              <a:ahLst/>
              <a:cxnLst>
                <a:cxn ang="0">
                  <a:pos x="T0" y="T1"/>
                </a:cxn>
                <a:cxn ang="0">
                  <a:pos x="T2" y="T3"/>
                </a:cxn>
                <a:cxn ang="0">
                  <a:pos x="T4" y="T5"/>
                </a:cxn>
                <a:cxn ang="0">
                  <a:pos x="T6" y="T7"/>
                </a:cxn>
                <a:cxn ang="0">
                  <a:pos x="T8" y="T9"/>
                </a:cxn>
              </a:cxnLst>
              <a:rect l="0" t="0" r="r" b="b"/>
              <a:pathLst>
                <a:path w="9" h="68">
                  <a:moveTo>
                    <a:pt x="7" y="1"/>
                  </a:moveTo>
                  <a:cubicBezTo>
                    <a:pt x="9" y="68"/>
                    <a:pt x="9" y="68"/>
                    <a:pt x="9" y="68"/>
                  </a:cubicBezTo>
                  <a:cubicBezTo>
                    <a:pt x="7" y="68"/>
                    <a:pt x="4" y="68"/>
                    <a:pt x="2" y="67"/>
                  </a:cubicBezTo>
                  <a:cubicBezTo>
                    <a:pt x="0" y="0"/>
                    <a:pt x="0" y="0"/>
                    <a:pt x="0" y="0"/>
                  </a:cubicBezTo>
                  <a:cubicBezTo>
                    <a:pt x="2" y="1"/>
                    <a:pt x="5" y="1"/>
                    <a:pt x="7"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9" name="Freeform 1850"/>
            <p:cNvSpPr>
              <a:spLocks/>
            </p:cNvSpPr>
            <p:nvPr/>
          </p:nvSpPr>
          <p:spPr bwMode="auto">
            <a:xfrm>
              <a:off x="12129278" y="-1287065"/>
              <a:ext cx="7938"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4" y="68"/>
                    <a:pt x="2" y="67"/>
                  </a:cubicBezTo>
                  <a:cubicBezTo>
                    <a:pt x="0" y="0"/>
                    <a:pt x="0" y="0"/>
                    <a:pt x="0" y="0"/>
                  </a:cubicBezTo>
                  <a:cubicBezTo>
                    <a:pt x="2" y="0"/>
                    <a:pt x="3"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0" name="Freeform 1851"/>
            <p:cNvSpPr>
              <a:spLocks/>
            </p:cNvSpPr>
            <p:nvPr/>
          </p:nvSpPr>
          <p:spPr bwMode="auto">
            <a:xfrm>
              <a:off x="12124516" y="-1287065"/>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0"/>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1" name="Freeform 1852"/>
            <p:cNvSpPr>
              <a:spLocks/>
            </p:cNvSpPr>
            <p:nvPr/>
          </p:nvSpPr>
          <p:spPr bwMode="auto">
            <a:xfrm>
              <a:off x="12088003" y="-1310878"/>
              <a:ext cx="39688" cy="111125"/>
            </a:xfrm>
            <a:custGeom>
              <a:avLst/>
              <a:gdLst>
                <a:gd name="T0" fmla="*/ 30 w 32"/>
                <a:gd name="T1" fmla="*/ 18 h 85"/>
                <a:gd name="T2" fmla="*/ 32 w 32"/>
                <a:gd name="T3" fmla="*/ 85 h 85"/>
                <a:gd name="T4" fmla="*/ 29 w 32"/>
                <a:gd name="T5" fmla="*/ 83 h 85"/>
                <a:gd name="T6" fmla="*/ 2 w 32"/>
                <a:gd name="T7" fmla="*/ 67 h 85"/>
                <a:gd name="T8" fmla="*/ 0 w 32"/>
                <a:gd name="T9" fmla="*/ 0 h 85"/>
                <a:gd name="T10" fmla="*/ 27 w 32"/>
                <a:gd name="T11" fmla="*/ 16 h 85"/>
                <a:gd name="T12" fmla="*/ 30 w 32"/>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32" h="85">
                  <a:moveTo>
                    <a:pt x="30" y="18"/>
                  </a:moveTo>
                  <a:cubicBezTo>
                    <a:pt x="32" y="85"/>
                    <a:pt x="32" y="85"/>
                    <a:pt x="32" y="85"/>
                  </a:cubicBezTo>
                  <a:cubicBezTo>
                    <a:pt x="31" y="85"/>
                    <a:pt x="29" y="84"/>
                    <a:pt x="29" y="83"/>
                  </a:cubicBezTo>
                  <a:cubicBezTo>
                    <a:pt x="27" y="79"/>
                    <a:pt x="6" y="74"/>
                    <a:pt x="2" y="67"/>
                  </a:cubicBezTo>
                  <a:cubicBezTo>
                    <a:pt x="0" y="0"/>
                    <a:pt x="0" y="0"/>
                    <a:pt x="0" y="0"/>
                  </a:cubicBezTo>
                  <a:cubicBezTo>
                    <a:pt x="4" y="7"/>
                    <a:pt x="25" y="12"/>
                    <a:pt x="27" y="16"/>
                  </a:cubicBezTo>
                  <a:cubicBezTo>
                    <a:pt x="27" y="17"/>
                    <a:pt x="29" y="17"/>
                    <a:pt x="30" y="1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2" name="Freeform 1853"/>
            <p:cNvSpPr>
              <a:spLocks/>
            </p:cNvSpPr>
            <p:nvPr/>
          </p:nvSpPr>
          <p:spPr bwMode="auto">
            <a:xfrm>
              <a:off x="13792978" y="-1350565"/>
              <a:ext cx="6350" cy="109538"/>
            </a:xfrm>
            <a:custGeom>
              <a:avLst/>
              <a:gdLst>
                <a:gd name="T0" fmla="*/ 2 w 4"/>
                <a:gd name="T1" fmla="*/ 0 h 69"/>
                <a:gd name="T2" fmla="*/ 4 w 4"/>
                <a:gd name="T3" fmla="*/ 55 h 69"/>
                <a:gd name="T4" fmla="*/ 1 w 4"/>
                <a:gd name="T5" fmla="*/ 69 h 69"/>
                <a:gd name="T6" fmla="*/ 0 w 4"/>
                <a:gd name="T7" fmla="*/ 14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lnTo>
                    <a:pt x="4" y="55"/>
                  </a:lnTo>
                  <a:lnTo>
                    <a:pt x="1" y="69"/>
                  </a:lnTo>
                  <a:lnTo>
                    <a:pt x="0" y="14"/>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3" name="Freeform 1854"/>
            <p:cNvSpPr>
              <a:spLocks/>
            </p:cNvSpPr>
            <p:nvPr/>
          </p:nvSpPr>
          <p:spPr bwMode="auto">
            <a:xfrm>
              <a:off x="14375591" y="-1355328"/>
              <a:ext cx="3175" cy="98425"/>
            </a:xfrm>
            <a:custGeom>
              <a:avLst/>
              <a:gdLst>
                <a:gd name="T0" fmla="*/ 1 w 2"/>
                <a:gd name="T1" fmla="*/ 0 h 62"/>
                <a:gd name="T2" fmla="*/ 2 w 2"/>
                <a:gd name="T3" fmla="*/ 56 h 62"/>
                <a:gd name="T4" fmla="*/ 1 w 2"/>
                <a:gd name="T5" fmla="*/ 62 h 62"/>
                <a:gd name="T6" fmla="*/ 0 w 2"/>
                <a:gd name="T7" fmla="*/ 7 h 62"/>
                <a:gd name="T8" fmla="*/ 1 w 2"/>
                <a:gd name="T9" fmla="*/ 0 h 62"/>
              </a:gdLst>
              <a:ahLst/>
              <a:cxnLst>
                <a:cxn ang="0">
                  <a:pos x="T0" y="T1"/>
                </a:cxn>
                <a:cxn ang="0">
                  <a:pos x="T2" y="T3"/>
                </a:cxn>
                <a:cxn ang="0">
                  <a:pos x="T4" y="T5"/>
                </a:cxn>
                <a:cxn ang="0">
                  <a:pos x="T6" y="T7"/>
                </a:cxn>
                <a:cxn ang="0">
                  <a:pos x="T8" y="T9"/>
                </a:cxn>
              </a:cxnLst>
              <a:rect l="0" t="0" r="r" b="b"/>
              <a:pathLst>
                <a:path w="2" h="62">
                  <a:moveTo>
                    <a:pt x="1" y="0"/>
                  </a:moveTo>
                  <a:lnTo>
                    <a:pt x="2" y="56"/>
                  </a:lnTo>
                  <a:lnTo>
                    <a:pt x="1" y="62"/>
                  </a:lnTo>
                  <a:lnTo>
                    <a:pt x="0" y="7"/>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4" name="Freeform 1855"/>
            <p:cNvSpPr>
              <a:spLocks/>
            </p:cNvSpPr>
            <p:nvPr/>
          </p:nvSpPr>
          <p:spPr bwMode="auto">
            <a:xfrm>
              <a:off x="12294378" y="-1287065"/>
              <a:ext cx="23813" cy="100013"/>
            </a:xfrm>
            <a:custGeom>
              <a:avLst/>
              <a:gdLst>
                <a:gd name="T0" fmla="*/ 15 w 15"/>
                <a:gd name="T1" fmla="*/ 0 h 63"/>
                <a:gd name="T2" fmla="*/ 15 w 15"/>
                <a:gd name="T3" fmla="*/ 56 h 63"/>
                <a:gd name="T4" fmla="*/ 2 w 15"/>
                <a:gd name="T5" fmla="*/ 63 h 63"/>
                <a:gd name="T6" fmla="*/ 0 w 15"/>
                <a:gd name="T7" fmla="*/ 8 h 63"/>
                <a:gd name="T8" fmla="*/ 15 w 15"/>
                <a:gd name="T9" fmla="*/ 0 h 63"/>
              </a:gdLst>
              <a:ahLst/>
              <a:cxnLst>
                <a:cxn ang="0">
                  <a:pos x="T0" y="T1"/>
                </a:cxn>
                <a:cxn ang="0">
                  <a:pos x="T2" y="T3"/>
                </a:cxn>
                <a:cxn ang="0">
                  <a:pos x="T4" y="T5"/>
                </a:cxn>
                <a:cxn ang="0">
                  <a:pos x="T6" y="T7"/>
                </a:cxn>
                <a:cxn ang="0">
                  <a:pos x="T8" y="T9"/>
                </a:cxn>
              </a:cxnLst>
              <a:rect l="0" t="0" r="r" b="b"/>
              <a:pathLst>
                <a:path w="15" h="63">
                  <a:moveTo>
                    <a:pt x="15" y="0"/>
                  </a:moveTo>
                  <a:lnTo>
                    <a:pt x="15" y="56"/>
                  </a:lnTo>
                  <a:lnTo>
                    <a:pt x="2" y="63"/>
                  </a:lnTo>
                  <a:lnTo>
                    <a:pt x="0" y="8"/>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5" name="Freeform 1856"/>
            <p:cNvSpPr>
              <a:spLocks/>
            </p:cNvSpPr>
            <p:nvPr/>
          </p:nvSpPr>
          <p:spPr bwMode="auto">
            <a:xfrm>
              <a:off x="12259453" y="-1275953"/>
              <a:ext cx="9525"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7" y="69"/>
                    <a:pt x="5" y="68"/>
                    <a:pt x="2" y="67"/>
                  </a:cubicBezTo>
                  <a:cubicBezTo>
                    <a:pt x="0" y="0"/>
                    <a:pt x="0" y="0"/>
                    <a:pt x="0" y="0"/>
                  </a:cubicBezTo>
                  <a:cubicBezTo>
                    <a:pt x="3" y="1"/>
                    <a:pt x="5" y="2"/>
                    <a:pt x="5"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6" name="Freeform 1857"/>
            <p:cNvSpPr>
              <a:spLocks/>
            </p:cNvSpPr>
            <p:nvPr/>
          </p:nvSpPr>
          <p:spPr bwMode="auto">
            <a:xfrm>
              <a:off x="12235641" y="-1283890"/>
              <a:ext cx="26988" cy="95250"/>
            </a:xfrm>
            <a:custGeom>
              <a:avLst/>
              <a:gdLst>
                <a:gd name="T0" fmla="*/ 20 w 22"/>
                <a:gd name="T1" fmla="*/ 6 h 73"/>
                <a:gd name="T2" fmla="*/ 22 w 22"/>
                <a:gd name="T3" fmla="*/ 73 h 73"/>
                <a:gd name="T4" fmla="*/ 2 w 22"/>
                <a:gd name="T5" fmla="*/ 67 h 73"/>
                <a:gd name="T6" fmla="*/ 0 w 22"/>
                <a:gd name="T7" fmla="*/ 0 h 73"/>
                <a:gd name="T8" fmla="*/ 20 w 22"/>
                <a:gd name="T9" fmla="*/ 6 h 73"/>
              </a:gdLst>
              <a:ahLst/>
              <a:cxnLst>
                <a:cxn ang="0">
                  <a:pos x="T0" y="T1"/>
                </a:cxn>
                <a:cxn ang="0">
                  <a:pos x="T2" y="T3"/>
                </a:cxn>
                <a:cxn ang="0">
                  <a:pos x="T4" y="T5"/>
                </a:cxn>
                <a:cxn ang="0">
                  <a:pos x="T6" y="T7"/>
                </a:cxn>
                <a:cxn ang="0">
                  <a:pos x="T8" y="T9"/>
                </a:cxn>
              </a:cxnLst>
              <a:rect l="0" t="0" r="r" b="b"/>
              <a:pathLst>
                <a:path w="22" h="73">
                  <a:moveTo>
                    <a:pt x="20" y="6"/>
                  </a:moveTo>
                  <a:cubicBezTo>
                    <a:pt x="22" y="73"/>
                    <a:pt x="22" y="73"/>
                    <a:pt x="22" y="73"/>
                  </a:cubicBezTo>
                  <a:cubicBezTo>
                    <a:pt x="17" y="72"/>
                    <a:pt x="9" y="69"/>
                    <a:pt x="2" y="67"/>
                  </a:cubicBezTo>
                  <a:cubicBezTo>
                    <a:pt x="0" y="0"/>
                    <a:pt x="0" y="0"/>
                    <a:pt x="0" y="0"/>
                  </a:cubicBezTo>
                  <a:cubicBezTo>
                    <a:pt x="8" y="2"/>
                    <a:pt x="15" y="4"/>
                    <a:pt x="20"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7" name="Freeform 1858"/>
            <p:cNvSpPr>
              <a:spLocks/>
            </p:cNvSpPr>
            <p:nvPr/>
          </p:nvSpPr>
          <p:spPr bwMode="auto">
            <a:xfrm>
              <a:off x="12229291" y="-1287065"/>
              <a:ext cx="7938"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5" y="68"/>
                    <a:pt x="3" y="68"/>
                    <a:pt x="2" y="67"/>
                  </a:cubicBezTo>
                  <a:cubicBezTo>
                    <a:pt x="0" y="0"/>
                    <a:pt x="0" y="0"/>
                    <a:pt x="0" y="0"/>
                  </a:cubicBezTo>
                  <a:cubicBezTo>
                    <a:pt x="1" y="1"/>
                    <a:pt x="3" y="1"/>
                    <a:pt x="5"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8" name="Freeform 1859"/>
            <p:cNvSpPr>
              <a:spLocks/>
            </p:cNvSpPr>
            <p:nvPr/>
          </p:nvSpPr>
          <p:spPr bwMode="auto">
            <a:xfrm>
              <a:off x="12224528" y="-1287065"/>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9" name="Freeform 1860"/>
            <p:cNvSpPr>
              <a:spLocks/>
            </p:cNvSpPr>
            <p:nvPr/>
          </p:nvSpPr>
          <p:spPr bwMode="auto">
            <a:xfrm>
              <a:off x="12224528" y="-1287065"/>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0" name="Freeform 1861"/>
            <p:cNvSpPr>
              <a:spLocks/>
            </p:cNvSpPr>
            <p:nvPr/>
          </p:nvSpPr>
          <p:spPr bwMode="auto">
            <a:xfrm>
              <a:off x="13794566" y="-1328340"/>
              <a:ext cx="38100" cy="95250"/>
            </a:xfrm>
            <a:custGeom>
              <a:avLst/>
              <a:gdLst>
                <a:gd name="T0" fmla="*/ 22 w 24"/>
                <a:gd name="T1" fmla="*/ 5 h 60"/>
                <a:gd name="T2" fmla="*/ 24 w 24"/>
                <a:gd name="T3" fmla="*/ 60 h 60"/>
                <a:gd name="T4" fmla="*/ 2 w 24"/>
                <a:gd name="T5" fmla="*/ 55 h 60"/>
                <a:gd name="T6" fmla="*/ 0 w 24"/>
                <a:gd name="T7" fmla="*/ 0 h 60"/>
                <a:gd name="T8" fmla="*/ 22 w 24"/>
                <a:gd name="T9" fmla="*/ 5 h 60"/>
              </a:gdLst>
              <a:ahLst/>
              <a:cxnLst>
                <a:cxn ang="0">
                  <a:pos x="T0" y="T1"/>
                </a:cxn>
                <a:cxn ang="0">
                  <a:pos x="T2" y="T3"/>
                </a:cxn>
                <a:cxn ang="0">
                  <a:pos x="T4" y="T5"/>
                </a:cxn>
                <a:cxn ang="0">
                  <a:pos x="T6" y="T7"/>
                </a:cxn>
                <a:cxn ang="0">
                  <a:pos x="T8" y="T9"/>
                </a:cxn>
              </a:cxnLst>
              <a:rect l="0" t="0" r="r" b="b"/>
              <a:pathLst>
                <a:path w="24" h="60">
                  <a:moveTo>
                    <a:pt x="22" y="5"/>
                  </a:moveTo>
                  <a:lnTo>
                    <a:pt x="24" y="60"/>
                  </a:lnTo>
                  <a:lnTo>
                    <a:pt x="2" y="55"/>
                  </a:lnTo>
                  <a:lnTo>
                    <a:pt x="0" y="0"/>
                  </a:lnTo>
                  <a:lnTo>
                    <a:pt x="22"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1" name="Freeform 1862"/>
            <p:cNvSpPr>
              <a:spLocks/>
            </p:cNvSpPr>
            <p:nvPr/>
          </p:nvSpPr>
          <p:spPr bwMode="auto">
            <a:xfrm>
              <a:off x="14364478" y="-1344215"/>
              <a:ext cx="12700" cy="98425"/>
            </a:xfrm>
            <a:custGeom>
              <a:avLst/>
              <a:gdLst>
                <a:gd name="T0" fmla="*/ 7 w 8"/>
                <a:gd name="T1" fmla="*/ 0 h 62"/>
                <a:gd name="T2" fmla="*/ 8 w 8"/>
                <a:gd name="T3" fmla="*/ 55 h 62"/>
                <a:gd name="T4" fmla="*/ 2 w 8"/>
                <a:gd name="T5" fmla="*/ 62 h 62"/>
                <a:gd name="T6" fmla="*/ 0 w 8"/>
                <a:gd name="T7" fmla="*/ 7 h 62"/>
                <a:gd name="T8" fmla="*/ 7 w 8"/>
                <a:gd name="T9" fmla="*/ 0 h 62"/>
              </a:gdLst>
              <a:ahLst/>
              <a:cxnLst>
                <a:cxn ang="0">
                  <a:pos x="T0" y="T1"/>
                </a:cxn>
                <a:cxn ang="0">
                  <a:pos x="T2" y="T3"/>
                </a:cxn>
                <a:cxn ang="0">
                  <a:pos x="T4" y="T5"/>
                </a:cxn>
                <a:cxn ang="0">
                  <a:pos x="T6" y="T7"/>
                </a:cxn>
                <a:cxn ang="0">
                  <a:pos x="T8" y="T9"/>
                </a:cxn>
              </a:cxnLst>
              <a:rect l="0" t="0" r="r" b="b"/>
              <a:pathLst>
                <a:path w="8" h="62">
                  <a:moveTo>
                    <a:pt x="7" y="0"/>
                  </a:moveTo>
                  <a:lnTo>
                    <a:pt x="8"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2" name="Freeform 1863"/>
            <p:cNvSpPr>
              <a:spLocks/>
            </p:cNvSpPr>
            <p:nvPr/>
          </p:nvSpPr>
          <p:spPr bwMode="auto">
            <a:xfrm>
              <a:off x="14359716" y="-1333103"/>
              <a:ext cx="7938" cy="90488"/>
            </a:xfrm>
            <a:custGeom>
              <a:avLst/>
              <a:gdLst>
                <a:gd name="T0" fmla="*/ 5 w 7"/>
                <a:gd name="T1" fmla="*/ 0 h 69"/>
                <a:gd name="T2" fmla="*/ 7 w 7"/>
                <a:gd name="T3" fmla="*/ 67 h 69"/>
                <a:gd name="T4" fmla="*/ 2 w 7"/>
                <a:gd name="T5" fmla="*/ 69 h 69"/>
                <a:gd name="T6" fmla="*/ 0 w 7"/>
                <a:gd name="T7" fmla="*/ 2 h 69"/>
                <a:gd name="T8" fmla="*/ 5 w 7"/>
                <a:gd name="T9" fmla="*/ 0 h 69"/>
              </a:gdLst>
              <a:ahLst/>
              <a:cxnLst>
                <a:cxn ang="0">
                  <a:pos x="T0" y="T1"/>
                </a:cxn>
                <a:cxn ang="0">
                  <a:pos x="T2" y="T3"/>
                </a:cxn>
                <a:cxn ang="0">
                  <a:pos x="T4" y="T5"/>
                </a:cxn>
                <a:cxn ang="0">
                  <a:pos x="T6" y="T7"/>
                </a:cxn>
                <a:cxn ang="0">
                  <a:pos x="T8" y="T9"/>
                </a:cxn>
              </a:cxnLst>
              <a:rect l="0" t="0" r="r" b="b"/>
              <a:pathLst>
                <a:path w="7" h="69">
                  <a:moveTo>
                    <a:pt x="5" y="0"/>
                  </a:moveTo>
                  <a:cubicBezTo>
                    <a:pt x="7" y="67"/>
                    <a:pt x="7" y="67"/>
                    <a:pt x="7" y="67"/>
                  </a:cubicBezTo>
                  <a:cubicBezTo>
                    <a:pt x="5" y="68"/>
                    <a:pt x="3" y="68"/>
                    <a:pt x="2" y="69"/>
                  </a:cubicBezTo>
                  <a:cubicBezTo>
                    <a:pt x="0" y="2"/>
                    <a:pt x="0" y="2"/>
                    <a:pt x="0" y="2"/>
                  </a:cubicBezTo>
                  <a:cubicBezTo>
                    <a:pt x="1" y="1"/>
                    <a:pt x="3" y="1"/>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3" name="Freeform 1864"/>
            <p:cNvSpPr>
              <a:spLocks/>
            </p:cNvSpPr>
            <p:nvPr/>
          </p:nvSpPr>
          <p:spPr bwMode="auto">
            <a:xfrm>
              <a:off x="14351778" y="-1331515"/>
              <a:ext cx="9525" cy="88900"/>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5" y="67"/>
                    <a:pt x="3" y="67"/>
                    <a:pt x="2" y="67"/>
                  </a:cubicBezTo>
                  <a:cubicBezTo>
                    <a:pt x="0" y="0"/>
                    <a:pt x="0" y="0"/>
                    <a:pt x="0" y="0"/>
                  </a:cubicBezTo>
                  <a:cubicBezTo>
                    <a:pt x="1" y="0"/>
                    <a:pt x="3"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4" name="Freeform 1865"/>
            <p:cNvSpPr>
              <a:spLocks/>
            </p:cNvSpPr>
            <p:nvPr/>
          </p:nvSpPr>
          <p:spPr bwMode="auto">
            <a:xfrm>
              <a:off x="14348603" y="-1331515"/>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2" y="68"/>
                    <a:pt x="2" y="68"/>
                  </a:cubicBezTo>
                  <a:cubicBezTo>
                    <a:pt x="0" y="1"/>
                    <a:pt x="0" y="1"/>
                    <a:pt x="0" y="1"/>
                  </a:cubicBezTo>
                  <a:cubicBezTo>
                    <a:pt x="1" y="1"/>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5" name="Freeform 1866"/>
            <p:cNvSpPr>
              <a:spLocks/>
            </p:cNvSpPr>
            <p:nvPr/>
          </p:nvSpPr>
          <p:spPr bwMode="auto">
            <a:xfrm>
              <a:off x="12292791" y="-1274365"/>
              <a:ext cx="4763" cy="95250"/>
            </a:xfrm>
            <a:custGeom>
              <a:avLst/>
              <a:gdLst>
                <a:gd name="T0" fmla="*/ 1 w 3"/>
                <a:gd name="T1" fmla="*/ 0 h 60"/>
                <a:gd name="T2" fmla="*/ 3 w 3"/>
                <a:gd name="T3" fmla="*/ 55 h 60"/>
                <a:gd name="T4" fmla="*/ 1 w 3"/>
                <a:gd name="T5" fmla="*/ 60 h 60"/>
                <a:gd name="T6" fmla="*/ 0 w 3"/>
                <a:gd name="T7" fmla="*/ 5 h 60"/>
                <a:gd name="T8" fmla="*/ 1 w 3"/>
                <a:gd name="T9" fmla="*/ 0 h 60"/>
              </a:gdLst>
              <a:ahLst/>
              <a:cxnLst>
                <a:cxn ang="0">
                  <a:pos x="T0" y="T1"/>
                </a:cxn>
                <a:cxn ang="0">
                  <a:pos x="T2" y="T3"/>
                </a:cxn>
                <a:cxn ang="0">
                  <a:pos x="T4" y="T5"/>
                </a:cxn>
                <a:cxn ang="0">
                  <a:pos x="T6" y="T7"/>
                </a:cxn>
                <a:cxn ang="0">
                  <a:pos x="T8" y="T9"/>
                </a:cxn>
              </a:cxnLst>
              <a:rect l="0" t="0" r="r" b="b"/>
              <a:pathLst>
                <a:path w="3" h="60">
                  <a:moveTo>
                    <a:pt x="1" y="0"/>
                  </a:moveTo>
                  <a:lnTo>
                    <a:pt x="3" y="55"/>
                  </a:lnTo>
                  <a:lnTo>
                    <a:pt x="1" y="60"/>
                  </a:lnTo>
                  <a:lnTo>
                    <a:pt x="0" y="5"/>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6" name="Freeform 1867"/>
            <p:cNvSpPr>
              <a:spLocks/>
            </p:cNvSpPr>
            <p:nvPr/>
          </p:nvSpPr>
          <p:spPr bwMode="auto">
            <a:xfrm>
              <a:off x="12265803" y="-1272778"/>
              <a:ext cx="28575" cy="93663"/>
            </a:xfrm>
            <a:custGeom>
              <a:avLst/>
              <a:gdLst>
                <a:gd name="T0" fmla="*/ 17 w 18"/>
                <a:gd name="T1" fmla="*/ 4 h 59"/>
                <a:gd name="T2" fmla="*/ 18 w 18"/>
                <a:gd name="T3" fmla="*/ 59 h 59"/>
                <a:gd name="T4" fmla="*/ 2 w 18"/>
                <a:gd name="T5" fmla="*/ 55 h 59"/>
                <a:gd name="T6" fmla="*/ 0 w 18"/>
                <a:gd name="T7" fmla="*/ 0 h 59"/>
                <a:gd name="T8" fmla="*/ 17 w 18"/>
                <a:gd name="T9" fmla="*/ 4 h 59"/>
              </a:gdLst>
              <a:ahLst/>
              <a:cxnLst>
                <a:cxn ang="0">
                  <a:pos x="T0" y="T1"/>
                </a:cxn>
                <a:cxn ang="0">
                  <a:pos x="T2" y="T3"/>
                </a:cxn>
                <a:cxn ang="0">
                  <a:pos x="T4" y="T5"/>
                </a:cxn>
                <a:cxn ang="0">
                  <a:pos x="T6" y="T7"/>
                </a:cxn>
                <a:cxn ang="0">
                  <a:pos x="T8" y="T9"/>
                </a:cxn>
              </a:cxnLst>
              <a:rect l="0" t="0" r="r" b="b"/>
              <a:pathLst>
                <a:path w="18" h="59">
                  <a:moveTo>
                    <a:pt x="17" y="4"/>
                  </a:moveTo>
                  <a:lnTo>
                    <a:pt x="18" y="59"/>
                  </a:lnTo>
                  <a:lnTo>
                    <a:pt x="2" y="55"/>
                  </a:lnTo>
                  <a:lnTo>
                    <a:pt x="0" y="0"/>
                  </a:lnTo>
                  <a:lnTo>
                    <a:pt x="17"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7" name="Freeform 1868"/>
            <p:cNvSpPr>
              <a:spLocks/>
            </p:cNvSpPr>
            <p:nvPr/>
          </p:nvSpPr>
          <p:spPr bwMode="auto">
            <a:xfrm>
              <a:off x="13829491" y="-1320403"/>
              <a:ext cx="34925" cy="93663"/>
            </a:xfrm>
            <a:custGeom>
              <a:avLst/>
              <a:gdLst>
                <a:gd name="T0" fmla="*/ 20 w 22"/>
                <a:gd name="T1" fmla="*/ 4 h 59"/>
                <a:gd name="T2" fmla="*/ 22 w 22"/>
                <a:gd name="T3" fmla="*/ 59 h 59"/>
                <a:gd name="T4" fmla="*/ 2 w 22"/>
                <a:gd name="T5" fmla="*/ 55 h 59"/>
                <a:gd name="T6" fmla="*/ 0 w 22"/>
                <a:gd name="T7" fmla="*/ 0 h 59"/>
                <a:gd name="T8" fmla="*/ 20 w 22"/>
                <a:gd name="T9" fmla="*/ 4 h 59"/>
              </a:gdLst>
              <a:ahLst/>
              <a:cxnLst>
                <a:cxn ang="0">
                  <a:pos x="T0" y="T1"/>
                </a:cxn>
                <a:cxn ang="0">
                  <a:pos x="T2" y="T3"/>
                </a:cxn>
                <a:cxn ang="0">
                  <a:pos x="T4" y="T5"/>
                </a:cxn>
                <a:cxn ang="0">
                  <a:pos x="T6" y="T7"/>
                </a:cxn>
                <a:cxn ang="0">
                  <a:pos x="T8" y="T9"/>
                </a:cxn>
              </a:cxnLst>
              <a:rect l="0" t="0" r="r" b="b"/>
              <a:pathLst>
                <a:path w="22" h="59">
                  <a:moveTo>
                    <a:pt x="20" y="4"/>
                  </a:moveTo>
                  <a:lnTo>
                    <a:pt x="22" y="59"/>
                  </a:lnTo>
                  <a:lnTo>
                    <a:pt x="2" y="55"/>
                  </a:lnTo>
                  <a:lnTo>
                    <a:pt x="0" y="0"/>
                  </a:lnTo>
                  <a:lnTo>
                    <a:pt x="20"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8" name="Freeform 1869"/>
            <p:cNvSpPr>
              <a:spLocks/>
            </p:cNvSpPr>
            <p:nvPr/>
          </p:nvSpPr>
          <p:spPr bwMode="auto">
            <a:xfrm>
              <a:off x="13988241" y="-1337865"/>
              <a:ext cx="17463" cy="109538"/>
            </a:xfrm>
            <a:custGeom>
              <a:avLst/>
              <a:gdLst>
                <a:gd name="T0" fmla="*/ 10 w 11"/>
                <a:gd name="T1" fmla="*/ 14 h 69"/>
                <a:gd name="T2" fmla="*/ 11 w 11"/>
                <a:gd name="T3" fmla="*/ 69 h 69"/>
                <a:gd name="T4" fmla="*/ 2 w 11"/>
                <a:gd name="T5" fmla="*/ 55 h 69"/>
                <a:gd name="T6" fmla="*/ 0 w 11"/>
                <a:gd name="T7" fmla="*/ 0 h 69"/>
                <a:gd name="T8" fmla="*/ 10 w 11"/>
                <a:gd name="T9" fmla="*/ 14 h 69"/>
              </a:gdLst>
              <a:ahLst/>
              <a:cxnLst>
                <a:cxn ang="0">
                  <a:pos x="T0" y="T1"/>
                </a:cxn>
                <a:cxn ang="0">
                  <a:pos x="T2" y="T3"/>
                </a:cxn>
                <a:cxn ang="0">
                  <a:pos x="T4" y="T5"/>
                </a:cxn>
                <a:cxn ang="0">
                  <a:pos x="T6" y="T7"/>
                </a:cxn>
                <a:cxn ang="0">
                  <a:pos x="T8" y="T9"/>
                </a:cxn>
              </a:cxnLst>
              <a:rect l="0" t="0" r="r" b="b"/>
              <a:pathLst>
                <a:path w="11" h="69">
                  <a:moveTo>
                    <a:pt x="10" y="14"/>
                  </a:moveTo>
                  <a:lnTo>
                    <a:pt x="11" y="69"/>
                  </a:lnTo>
                  <a:lnTo>
                    <a:pt x="2" y="55"/>
                  </a:lnTo>
                  <a:lnTo>
                    <a:pt x="0" y="0"/>
                  </a:lnTo>
                  <a:lnTo>
                    <a:pt x="10" y="1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9" name="Freeform 1870"/>
            <p:cNvSpPr>
              <a:spLocks/>
            </p:cNvSpPr>
            <p:nvPr/>
          </p:nvSpPr>
          <p:spPr bwMode="auto">
            <a:xfrm>
              <a:off x="14318441" y="-1329928"/>
              <a:ext cx="33338" cy="92075"/>
            </a:xfrm>
            <a:custGeom>
              <a:avLst/>
              <a:gdLst>
                <a:gd name="T0" fmla="*/ 19 w 21"/>
                <a:gd name="T1" fmla="*/ 0 h 58"/>
                <a:gd name="T2" fmla="*/ 21 w 21"/>
                <a:gd name="T3" fmla="*/ 55 h 58"/>
                <a:gd name="T4" fmla="*/ 1 w 21"/>
                <a:gd name="T5" fmla="*/ 58 h 58"/>
                <a:gd name="T6" fmla="*/ 0 w 21"/>
                <a:gd name="T7" fmla="*/ 3 h 58"/>
                <a:gd name="T8" fmla="*/ 19 w 21"/>
                <a:gd name="T9" fmla="*/ 0 h 58"/>
              </a:gdLst>
              <a:ahLst/>
              <a:cxnLst>
                <a:cxn ang="0">
                  <a:pos x="T0" y="T1"/>
                </a:cxn>
                <a:cxn ang="0">
                  <a:pos x="T2" y="T3"/>
                </a:cxn>
                <a:cxn ang="0">
                  <a:pos x="T4" y="T5"/>
                </a:cxn>
                <a:cxn ang="0">
                  <a:pos x="T6" y="T7"/>
                </a:cxn>
                <a:cxn ang="0">
                  <a:pos x="T8" y="T9"/>
                </a:cxn>
              </a:cxnLst>
              <a:rect l="0" t="0" r="r" b="b"/>
              <a:pathLst>
                <a:path w="21" h="58">
                  <a:moveTo>
                    <a:pt x="19" y="0"/>
                  </a:moveTo>
                  <a:lnTo>
                    <a:pt x="21" y="55"/>
                  </a:lnTo>
                  <a:lnTo>
                    <a:pt x="1" y="58"/>
                  </a:lnTo>
                  <a:lnTo>
                    <a:pt x="0" y="3"/>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0" name="Freeform 1871"/>
            <p:cNvSpPr>
              <a:spLocks/>
            </p:cNvSpPr>
            <p:nvPr/>
          </p:nvSpPr>
          <p:spPr bwMode="auto">
            <a:xfrm>
              <a:off x="15610666" y="-1393428"/>
              <a:ext cx="31750" cy="120650"/>
            </a:xfrm>
            <a:custGeom>
              <a:avLst/>
              <a:gdLst>
                <a:gd name="T0" fmla="*/ 19 w 20"/>
                <a:gd name="T1" fmla="*/ 0 h 76"/>
                <a:gd name="T2" fmla="*/ 20 w 20"/>
                <a:gd name="T3" fmla="*/ 55 h 76"/>
                <a:gd name="T4" fmla="*/ 1 w 20"/>
                <a:gd name="T5" fmla="*/ 76 h 76"/>
                <a:gd name="T6" fmla="*/ 0 w 20"/>
                <a:gd name="T7" fmla="*/ 21 h 76"/>
                <a:gd name="T8" fmla="*/ 19 w 20"/>
                <a:gd name="T9" fmla="*/ 0 h 76"/>
              </a:gdLst>
              <a:ahLst/>
              <a:cxnLst>
                <a:cxn ang="0">
                  <a:pos x="T0" y="T1"/>
                </a:cxn>
                <a:cxn ang="0">
                  <a:pos x="T2" y="T3"/>
                </a:cxn>
                <a:cxn ang="0">
                  <a:pos x="T4" y="T5"/>
                </a:cxn>
                <a:cxn ang="0">
                  <a:pos x="T6" y="T7"/>
                </a:cxn>
                <a:cxn ang="0">
                  <a:pos x="T8" y="T9"/>
                </a:cxn>
              </a:cxnLst>
              <a:rect l="0" t="0" r="r" b="b"/>
              <a:pathLst>
                <a:path w="20" h="76">
                  <a:moveTo>
                    <a:pt x="19" y="0"/>
                  </a:moveTo>
                  <a:lnTo>
                    <a:pt x="20" y="55"/>
                  </a:lnTo>
                  <a:lnTo>
                    <a:pt x="1" y="76"/>
                  </a:lnTo>
                  <a:lnTo>
                    <a:pt x="0" y="21"/>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1" name="Freeform 1872"/>
            <p:cNvSpPr>
              <a:spLocks/>
            </p:cNvSpPr>
            <p:nvPr/>
          </p:nvSpPr>
          <p:spPr bwMode="auto">
            <a:xfrm>
              <a:off x="13905691" y="-1334690"/>
              <a:ext cx="41275" cy="117475"/>
            </a:xfrm>
            <a:custGeom>
              <a:avLst/>
              <a:gdLst>
                <a:gd name="T0" fmla="*/ 24 w 26"/>
                <a:gd name="T1" fmla="*/ 0 h 74"/>
                <a:gd name="T2" fmla="*/ 26 w 26"/>
                <a:gd name="T3" fmla="*/ 55 h 74"/>
                <a:gd name="T4" fmla="*/ 1 w 26"/>
                <a:gd name="T5" fmla="*/ 74 h 74"/>
                <a:gd name="T6" fmla="*/ 0 w 26"/>
                <a:gd name="T7" fmla="*/ 19 h 74"/>
                <a:gd name="T8" fmla="*/ 24 w 26"/>
                <a:gd name="T9" fmla="*/ 0 h 74"/>
              </a:gdLst>
              <a:ahLst/>
              <a:cxnLst>
                <a:cxn ang="0">
                  <a:pos x="T0" y="T1"/>
                </a:cxn>
                <a:cxn ang="0">
                  <a:pos x="T2" y="T3"/>
                </a:cxn>
                <a:cxn ang="0">
                  <a:pos x="T4" y="T5"/>
                </a:cxn>
                <a:cxn ang="0">
                  <a:pos x="T6" y="T7"/>
                </a:cxn>
                <a:cxn ang="0">
                  <a:pos x="T8" y="T9"/>
                </a:cxn>
              </a:cxnLst>
              <a:rect l="0" t="0" r="r" b="b"/>
              <a:pathLst>
                <a:path w="26" h="74">
                  <a:moveTo>
                    <a:pt x="24" y="0"/>
                  </a:moveTo>
                  <a:lnTo>
                    <a:pt x="26" y="55"/>
                  </a:lnTo>
                  <a:lnTo>
                    <a:pt x="1" y="74"/>
                  </a:lnTo>
                  <a:lnTo>
                    <a:pt x="0" y="19"/>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2" name="Freeform 1873"/>
            <p:cNvSpPr>
              <a:spLocks/>
            </p:cNvSpPr>
            <p:nvPr/>
          </p:nvSpPr>
          <p:spPr bwMode="auto">
            <a:xfrm>
              <a:off x="13861241" y="-1314053"/>
              <a:ext cx="46038" cy="96838"/>
            </a:xfrm>
            <a:custGeom>
              <a:avLst/>
              <a:gdLst>
                <a:gd name="T0" fmla="*/ 28 w 29"/>
                <a:gd name="T1" fmla="*/ 6 h 61"/>
                <a:gd name="T2" fmla="*/ 29 w 29"/>
                <a:gd name="T3" fmla="*/ 61 h 61"/>
                <a:gd name="T4" fmla="*/ 2 w 29"/>
                <a:gd name="T5" fmla="*/ 55 h 61"/>
                <a:gd name="T6" fmla="*/ 0 w 29"/>
                <a:gd name="T7" fmla="*/ 0 h 61"/>
                <a:gd name="T8" fmla="*/ 28 w 29"/>
                <a:gd name="T9" fmla="*/ 6 h 61"/>
              </a:gdLst>
              <a:ahLst/>
              <a:cxnLst>
                <a:cxn ang="0">
                  <a:pos x="T0" y="T1"/>
                </a:cxn>
                <a:cxn ang="0">
                  <a:pos x="T2" y="T3"/>
                </a:cxn>
                <a:cxn ang="0">
                  <a:pos x="T4" y="T5"/>
                </a:cxn>
                <a:cxn ang="0">
                  <a:pos x="T6" y="T7"/>
                </a:cxn>
                <a:cxn ang="0">
                  <a:pos x="T8" y="T9"/>
                </a:cxn>
              </a:cxnLst>
              <a:rect l="0" t="0" r="r" b="b"/>
              <a:pathLst>
                <a:path w="29" h="61">
                  <a:moveTo>
                    <a:pt x="28" y="6"/>
                  </a:moveTo>
                  <a:lnTo>
                    <a:pt x="29" y="61"/>
                  </a:lnTo>
                  <a:lnTo>
                    <a:pt x="2" y="55"/>
                  </a:lnTo>
                  <a:lnTo>
                    <a:pt x="0" y="0"/>
                  </a:lnTo>
                  <a:lnTo>
                    <a:pt x="28"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3" name="Freeform 1874"/>
            <p:cNvSpPr>
              <a:spLocks/>
            </p:cNvSpPr>
            <p:nvPr/>
          </p:nvSpPr>
          <p:spPr bwMode="auto">
            <a:xfrm>
              <a:off x="14064441" y="-1317228"/>
              <a:ext cx="28575" cy="96838"/>
            </a:xfrm>
            <a:custGeom>
              <a:avLst/>
              <a:gdLst>
                <a:gd name="T0" fmla="*/ 16 w 18"/>
                <a:gd name="T1" fmla="*/ 0 h 61"/>
                <a:gd name="T2" fmla="*/ 18 w 18"/>
                <a:gd name="T3" fmla="*/ 55 h 61"/>
                <a:gd name="T4" fmla="*/ 1 w 18"/>
                <a:gd name="T5" fmla="*/ 61 h 61"/>
                <a:gd name="T6" fmla="*/ 0 w 18"/>
                <a:gd name="T7" fmla="*/ 5 h 61"/>
                <a:gd name="T8" fmla="*/ 16 w 18"/>
                <a:gd name="T9" fmla="*/ 0 h 61"/>
              </a:gdLst>
              <a:ahLst/>
              <a:cxnLst>
                <a:cxn ang="0">
                  <a:pos x="T0" y="T1"/>
                </a:cxn>
                <a:cxn ang="0">
                  <a:pos x="T2" y="T3"/>
                </a:cxn>
                <a:cxn ang="0">
                  <a:pos x="T4" y="T5"/>
                </a:cxn>
                <a:cxn ang="0">
                  <a:pos x="T6" y="T7"/>
                </a:cxn>
                <a:cxn ang="0">
                  <a:pos x="T8" y="T9"/>
                </a:cxn>
              </a:cxnLst>
              <a:rect l="0" t="0" r="r" b="b"/>
              <a:pathLst>
                <a:path w="18" h="61">
                  <a:moveTo>
                    <a:pt x="16" y="0"/>
                  </a:moveTo>
                  <a:lnTo>
                    <a:pt x="18" y="55"/>
                  </a:lnTo>
                  <a:lnTo>
                    <a:pt x="1" y="61"/>
                  </a:lnTo>
                  <a:lnTo>
                    <a:pt x="0" y="5"/>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4" name="Freeform 1875"/>
            <p:cNvSpPr>
              <a:spLocks/>
            </p:cNvSpPr>
            <p:nvPr/>
          </p:nvSpPr>
          <p:spPr bwMode="auto">
            <a:xfrm>
              <a:off x="14380353" y="-1329928"/>
              <a:ext cx="22225" cy="98425"/>
            </a:xfrm>
            <a:custGeom>
              <a:avLst/>
              <a:gdLst>
                <a:gd name="T0" fmla="*/ 13 w 14"/>
                <a:gd name="T1" fmla="*/ 7 h 62"/>
                <a:gd name="T2" fmla="*/ 14 w 14"/>
                <a:gd name="T3" fmla="*/ 62 h 62"/>
                <a:gd name="T4" fmla="*/ 2 w 14"/>
                <a:gd name="T5" fmla="*/ 55 h 62"/>
                <a:gd name="T6" fmla="*/ 0 w 14"/>
                <a:gd name="T7" fmla="*/ 0 h 62"/>
                <a:gd name="T8" fmla="*/ 13 w 14"/>
                <a:gd name="T9" fmla="*/ 7 h 62"/>
              </a:gdLst>
              <a:ahLst/>
              <a:cxnLst>
                <a:cxn ang="0">
                  <a:pos x="T0" y="T1"/>
                </a:cxn>
                <a:cxn ang="0">
                  <a:pos x="T2" y="T3"/>
                </a:cxn>
                <a:cxn ang="0">
                  <a:pos x="T4" y="T5"/>
                </a:cxn>
                <a:cxn ang="0">
                  <a:pos x="T6" y="T7"/>
                </a:cxn>
                <a:cxn ang="0">
                  <a:pos x="T8" y="T9"/>
                </a:cxn>
              </a:cxnLst>
              <a:rect l="0" t="0" r="r" b="b"/>
              <a:pathLst>
                <a:path w="14" h="62">
                  <a:moveTo>
                    <a:pt x="13" y="7"/>
                  </a:moveTo>
                  <a:lnTo>
                    <a:pt x="14" y="62"/>
                  </a:lnTo>
                  <a:lnTo>
                    <a:pt x="2" y="55"/>
                  </a:lnTo>
                  <a:lnTo>
                    <a:pt x="0" y="0"/>
                  </a:lnTo>
                  <a:lnTo>
                    <a:pt x="13"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5" name="Freeform 1876"/>
            <p:cNvSpPr>
              <a:spLocks/>
            </p:cNvSpPr>
            <p:nvPr/>
          </p:nvSpPr>
          <p:spPr bwMode="auto">
            <a:xfrm>
              <a:off x="14021578" y="-1309290"/>
              <a:ext cx="14288" cy="88900"/>
            </a:xfrm>
            <a:custGeom>
              <a:avLst/>
              <a:gdLst>
                <a:gd name="T0" fmla="*/ 8 w 9"/>
                <a:gd name="T1" fmla="*/ 1 h 56"/>
                <a:gd name="T2" fmla="*/ 9 w 9"/>
                <a:gd name="T3" fmla="*/ 56 h 56"/>
                <a:gd name="T4" fmla="*/ 2 w 9"/>
                <a:gd name="T5" fmla="*/ 56 h 56"/>
                <a:gd name="T6" fmla="*/ 0 w 9"/>
                <a:gd name="T7" fmla="*/ 0 h 56"/>
                <a:gd name="T8" fmla="*/ 8 w 9"/>
                <a:gd name="T9" fmla="*/ 1 h 56"/>
              </a:gdLst>
              <a:ahLst/>
              <a:cxnLst>
                <a:cxn ang="0">
                  <a:pos x="T0" y="T1"/>
                </a:cxn>
                <a:cxn ang="0">
                  <a:pos x="T2" y="T3"/>
                </a:cxn>
                <a:cxn ang="0">
                  <a:pos x="T4" y="T5"/>
                </a:cxn>
                <a:cxn ang="0">
                  <a:pos x="T6" y="T7"/>
                </a:cxn>
                <a:cxn ang="0">
                  <a:pos x="T8" y="T9"/>
                </a:cxn>
              </a:cxnLst>
              <a:rect l="0" t="0" r="r" b="b"/>
              <a:pathLst>
                <a:path w="9" h="56">
                  <a:moveTo>
                    <a:pt x="8" y="1"/>
                  </a:moveTo>
                  <a:lnTo>
                    <a:pt x="9" y="56"/>
                  </a:lnTo>
                  <a:lnTo>
                    <a:pt x="2" y="56"/>
                  </a:lnTo>
                  <a:lnTo>
                    <a:pt x="0" y="0"/>
                  </a:lnTo>
                  <a:lnTo>
                    <a:pt x="8"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6" name="Freeform 1877"/>
            <p:cNvSpPr>
              <a:spLocks/>
            </p:cNvSpPr>
            <p:nvPr/>
          </p:nvSpPr>
          <p:spPr bwMode="auto">
            <a:xfrm>
              <a:off x="14034278" y="-1309290"/>
              <a:ext cx="31750" cy="88900"/>
            </a:xfrm>
            <a:custGeom>
              <a:avLst/>
              <a:gdLst>
                <a:gd name="T0" fmla="*/ 19 w 20"/>
                <a:gd name="T1" fmla="*/ 0 h 56"/>
                <a:gd name="T2" fmla="*/ 20 w 20"/>
                <a:gd name="T3" fmla="*/ 56 h 56"/>
                <a:gd name="T4" fmla="*/ 1 w 20"/>
                <a:gd name="T5" fmla="*/ 56 h 56"/>
                <a:gd name="T6" fmla="*/ 0 w 20"/>
                <a:gd name="T7" fmla="*/ 1 h 56"/>
                <a:gd name="T8" fmla="*/ 19 w 20"/>
                <a:gd name="T9" fmla="*/ 0 h 56"/>
              </a:gdLst>
              <a:ahLst/>
              <a:cxnLst>
                <a:cxn ang="0">
                  <a:pos x="T0" y="T1"/>
                </a:cxn>
                <a:cxn ang="0">
                  <a:pos x="T2" y="T3"/>
                </a:cxn>
                <a:cxn ang="0">
                  <a:pos x="T4" y="T5"/>
                </a:cxn>
                <a:cxn ang="0">
                  <a:pos x="T6" y="T7"/>
                </a:cxn>
                <a:cxn ang="0">
                  <a:pos x="T8" y="T9"/>
                </a:cxn>
              </a:cxnLst>
              <a:rect l="0" t="0" r="r" b="b"/>
              <a:pathLst>
                <a:path w="20" h="56">
                  <a:moveTo>
                    <a:pt x="19" y="0"/>
                  </a:moveTo>
                  <a:lnTo>
                    <a:pt x="20" y="56"/>
                  </a:lnTo>
                  <a:lnTo>
                    <a:pt x="1" y="56"/>
                  </a:lnTo>
                  <a:lnTo>
                    <a:pt x="0" y="1"/>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7" name="Freeform 1878"/>
            <p:cNvSpPr>
              <a:spLocks/>
            </p:cNvSpPr>
            <p:nvPr/>
          </p:nvSpPr>
          <p:spPr bwMode="auto">
            <a:xfrm>
              <a:off x="12299141" y="-1261665"/>
              <a:ext cx="31750" cy="93663"/>
            </a:xfrm>
            <a:custGeom>
              <a:avLst/>
              <a:gdLst>
                <a:gd name="T0" fmla="*/ 18 w 20"/>
                <a:gd name="T1" fmla="*/ 4 h 59"/>
                <a:gd name="T2" fmla="*/ 20 w 20"/>
                <a:gd name="T3" fmla="*/ 59 h 59"/>
                <a:gd name="T4" fmla="*/ 1 w 20"/>
                <a:gd name="T5" fmla="*/ 55 h 59"/>
                <a:gd name="T6" fmla="*/ 0 w 20"/>
                <a:gd name="T7" fmla="*/ 0 h 59"/>
                <a:gd name="T8" fmla="*/ 18 w 20"/>
                <a:gd name="T9" fmla="*/ 4 h 59"/>
              </a:gdLst>
              <a:ahLst/>
              <a:cxnLst>
                <a:cxn ang="0">
                  <a:pos x="T0" y="T1"/>
                </a:cxn>
                <a:cxn ang="0">
                  <a:pos x="T2" y="T3"/>
                </a:cxn>
                <a:cxn ang="0">
                  <a:pos x="T4" y="T5"/>
                </a:cxn>
                <a:cxn ang="0">
                  <a:pos x="T6" y="T7"/>
                </a:cxn>
                <a:cxn ang="0">
                  <a:pos x="T8" y="T9"/>
                </a:cxn>
              </a:cxnLst>
              <a:rect l="0" t="0" r="r" b="b"/>
              <a:pathLst>
                <a:path w="20" h="59">
                  <a:moveTo>
                    <a:pt x="18" y="4"/>
                  </a:moveTo>
                  <a:lnTo>
                    <a:pt x="20" y="59"/>
                  </a:lnTo>
                  <a:lnTo>
                    <a:pt x="1" y="55"/>
                  </a:lnTo>
                  <a:lnTo>
                    <a:pt x="0" y="0"/>
                  </a:lnTo>
                  <a:lnTo>
                    <a:pt x="18"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8" name="Freeform 1879"/>
            <p:cNvSpPr>
              <a:spLocks/>
            </p:cNvSpPr>
            <p:nvPr/>
          </p:nvSpPr>
          <p:spPr bwMode="auto">
            <a:xfrm>
              <a:off x="14148578" y="-1309290"/>
              <a:ext cx="15875" cy="87313"/>
            </a:xfrm>
            <a:custGeom>
              <a:avLst/>
              <a:gdLst>
                <a:gd name="T0" fmla="*/ 8 w 10"/>
                <a:gd name="T1" fmla="*/ 0 h 55"/>
                <a:gd name="T2" fmla="*/ 10 w 10"/>
                <a:gd name="T3" fmla="*/ 55 h 55"/>
                <a:gd name="T4" fmla="*/ 2 w 10"/>
                <a:gd name="T5" fmla="*/ 55 h 55"/>
                <a:gd name="T6" fmla="*/ 0 w 10"/>
                <a:gd name="T7" fmla="*/ 0 h 55"/>
                <a:gd name="T8" fmla="*/ 8 w 10"/>
                <a:gd name="T9" fmla="*/ 0 h 55"/>
              </a:gdLst>
              <a:ahLst/>
              <a:cxnLst>
                <a:cxn ang="0">
                  <a:pos x="T0" y="T1"/>
                </a:cxn>
                <a:cxn ang="0">
                  <a:pos x="T2" y="T3"/>
                </a:cxn>
                <a:cxn ang="0">
                  <a:pos x="T4" y="T5"/>
                </a:cxn>
                <a:cxn ang="0">
                  <a:pos x="T6" y="T7"/>
                </a:cxn>
                <a:cxn ang="0">
                  <a:pos x="T8" y="T9"/>
                </a:cxn>
              </a:cxnLst>
              <a:rect l="0" t="0" r="r" b="b"/>
              <a:pathLst>
                <a:path w="10" h="55">
                  <a:moveTo>
                    <a:pt x="8" y="0"/>
                  </a:moveTo>
                  <a:lnTo>
                    <a:pt x="10" y="55"/>
                  </a:lnTo>
                  <a:lnTo>
                    <a:pt x="2" y="55"/>
                  </a:lnTo>
                  <a:lnTo>
                    <a:pt x="0" y="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9" name="Freeform 1880"/>
            <p:cNvSpPr>
              <a:spLocks/>
            </p:cNvSpPr>
            <p:nvPr/>
          </p:nvSpPr>
          <p:spPr bwMode="auto">
            <a:xfrm>
              <a:off x="14089841" y="-1317228"/>
              <a:ext cx="7938" cy="96838"/>
            </a:xfrm>
            <a:custGeom>
              <a:avLst/>
              <a:gdLst>
                <a:gd name="T0" fmla="*/ 3 w 5"/>
                <a:gd name="T1" fmla="*/ 6 h 61"/>
                <a:gd name="T2" fmla="*/ 5 w 5"/>
                <a:gd name="T3" fmla="*/ 61 h 61"/>
                <a:gd name="T4" fmla="*/ 2 w 5"/>
                <a:gd name="T5" fmla="*/ 55 h 61"/>
                <a:gd name="T6" fmla="*/ 0 w 5"/>
                <a:gd name="T7" fmla="*/ 0 h 61"/>
                <a:gd name="T8" fmla="*/ 3 w 5"/>
                <a:gd name="T9" fmla="*/ 6 h 61"/>
              </a:gdLst>
              <a:ahLst/>
              <a:cxnLst>
                <a:cxn ang="0">
                  <a:pos x="T0" y="T1"/>
                </a:cxn>
                <a:cxn ang="0">
                  <a:pos x="T2" y="T3"/>
                </a:cxn>
                <a:cxn ang="0">
                  <a:pos x="T4" y="T5"/>
                </a:cxn>
                <a:cxn ang="0">
                  <a:pos x="T6" y="T7"/>
                </a:cxn>
                <a:cxn ang="0">
                  <a:pos x="T8" y="T9"/>
                </a:cxn>
              </a:cxnLst>
              <a:rect l="0" t="0" r="r" b="b"/>
              <a:pathLst>
                <a:path w="5" h="61">
                  <a:moveTo>
                    <a:pt x="3" y="6"/>
                  </a:moveTo>
                  <a:lnTo>
                    <a:pt x="5" y="61"/>
                  </a:lnTo>
                  <a:lnTo>
                    <a:pt x="2" y="55"/>
                  </a:lnTo>
                  <a:lnTo>
                    <a:pt x="0" y="0"/>
                  </a:lnTo>
                  <a:lnTo>
                    <a:pt x="3"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0" name="Freeform 1881"/>
            <p:cNvSpPr>
              <a:spLocks/>
            </p:cNvSpPr>
            <p:nvPr/>
          </p:nvSpPr>
          <p:spPr bwMode="auto">
            <a:xfrm>
              <a:off x="14250178" y="-1314053"/>
              <a:ext cx="33338" cy="92075"/>
            </a:xfrm>
            <a:custGeom>
              <a:avLst/>
              <a:gdLst>
                <a:gd name="T0" fmla="*/ 20 w 21"/>
                <a:gd name="T1" fmla="*/ 3 h 58"/>
                <a:gd name="T2" fmla="*/ 21 w 21"/>
                <a:gd name="T3" fmla="*/ 58 h 58"/>
                <a:gd name="T4" fmla="*/ 2 w 21"/>
                <a:gd name="T5" fmla="*/ 55 h 58"/>
                <a:gd name="T6" fmla="*/ 0 w 21"/>
                <a:gd name="T7" fmla="*/ 0 h 58"/>
                <a:gd name="T8" fmla="*/ 20 w 21"/>
                <a:gd name="T9" fmla="*/ 3 h 58"/>
              </a:gdLst>
              <a:ahLst/>
              <a:cxnLst>
                <a:cxn ang="0">
                  <a:pos x="T0" y="T1"/>
                </a:cxn>
                <a:cxn ang="0">
                  <a:pos x="T2" y="T3"/>
                </a:cxn>
                <a:cxn ang="0">
                  <a:pos x="T4" y="T5"/>
                </a:cxn>
                <a:cxn ang="0">
                  <a:pos x="T6" y="T7"/>
                </a:cxn>
                <a:cxn ang="0">
                  <a:pos x="T8" y="T9"/>
                </a:cxn>
              </a:cxnLst>
              <a:rect l="0" t="0" r="r" b="b"/>
              <a:pathLst>
                <a:path w="21" h="58">
                  <a:moveTo>
                    <a:pt x="20" y="3"/>
                  </a:moveTo>
                  <a:lnTo>
                    <a:pt x="21" y="58"/>
                  </a:lnTo>
                  <a:lnTo>
                    <a:pt x="2" y="55"/>
                  </a:lnTo>
                  <a:lnTo>
                    <a:pt x="0" y="0"/>
                  </a:lnTo>
                  <a:lnTo>
                    <a:pt x="20"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1" name="Freeform 1882"/>
            <p:cNvSpPr>
              <a:spLocks/>
            </p:cNvSpPr>
            <p:nvPr/>
          </p:nvSpPr>
          <p:spPr bwMode="auto">
            <a:xfrm>
              <a:off x="14281928" y="-1325165"/>
              <a:ext cx="38100" cy="103188"/>
            </a:xfrm>
            <a:custGeom>
              <a:avLst/>
              <a:gdLst>
                <a:gd name="T0" fmla="*/ 23 w 24"/>
                <a:gd name="T1" fmla="*/ 0 h 65"/>
                <a:gd name="T2" fmla="*/ 24 w 24"/>
                <a:gd name="T3" fmla="*/ 55 h 65"/>
                <a:gd name="T4" fmla="*/ 1 w 24"/>
                <a:gd name="T5" fmla="*/ 65 h 65"/>
                <a:gd name="T6" fmla="*/ 0 w 24"/>
                <a:gd name="T7" fmla="*/ 10 h 65"/>
                <a:gd name="T8" fmla="*/ 23 w 24"/>
                <a:gd name="T9" fmla="*/ 0 h 65"/>
              </a:gdLst>
              <a:ahLst/>
              <a:cxnLst>
                <a:cxn ang="0">
                  <a:pos x="T0" y="T1"/>
                </a:cxn>
                <a:cxn ang="0">
                  <a:pos x="T2" y="T3"/>
                </a:cxn>
                <a:cxn ang="0">
                  <a:pos x="T4" y="T5"/>
                </a:cxn>
                <a:cxn ang="0">
                  <a:pos x="T6" y="T7"/>
                </a:cxn>
                <a:cxn ang="0">
                  <a:pos x="T8" y="T9"/>
                </a:cxn>
              </a:cxnLst>
              <a:rect l="0" t="0" r="r" b="b"/>
              <a:pathLst>
                <a:path w="24" h="65">
                  <a:moveTo>
                    <a:pt x="23" y="0"/>
                  </a:moveTo>
                  <a:lnTo>
                    <a:pt x="24" y="55"/>
                  </a:lnTo>
                  <a:lnTo>
                    <a:pt x="1" y="65"/>
                  </a:lnTo>
                  <a:lnTo>
                    <a:pt x="0" y="10"/>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2" name="Freeform 1883"/>
            <p:cNvSpPr>
              <a:spLocks/>
            </p:cNvSpPr>
            <p:nvPr/>
          </p:nvSpPr>
          <p:spPr bwMode="auto">
            <a:xfrm>
              <a:off x="14221603" y="-1314053"/>
              <a:ext cx="31750" cy="96838"/>
            </a:xfrm>
            <a:custGeom>
              <a:avLst/>
              <a:gdLst>
                <a:gd name="T0" fmla="*/ 18 w 20"/>
                <a:gd name="T1" fmla="*/ 0 h 61"/>
                <a:gd name="T2" fmla="*/ 20 w 20"/>
                <a:gd name="T3" fmla="*/ 55 h 61"/>
                <a:gd name="T4" fmla="*/ 2 w 20"/>
                <a:gd name="T5" fmla="*/ 61 h 61"/>
                <a:gd name="T6" fmla="*/ 0 w 20"/>
                <a:gd name="T7" fmla="*/ 6 h 61"/>
                <a:gd name="T8" fmla="*/ 18 w 20"/>
                <a:gd name="T9" fmla="*/ 0 h 61"/>
              </a:gdLst>
              <a:ahLst/>
              <a:cxnLst>
                <a:cxn ang="0">
                  <a:pos x="T0" y="T1"/>
                </a:cxn>
                <a:cxn ang="0">
                  <a:pos x="T2" y="T3"/>
                </a:cxn>
                <a:cxn ang="0">
                  <a:pos x="T4" y="T5"/>
                </a:cxn>
                <a:cxn ang="0">
                  <a:pos x="T6" y="T7"/>
                </a:cxn>
                <a:cxn ang="0">
                  <a:pos x="T8" y="T9"/>
                </a:cxn>
              </a:cxnLst>
              <a:rect l="0" t="0" r="r" b="b"/>
              <a:pathLst>
                <a:path w="20" h="61">
                  <a:moveTo>
                    <a:pt x="18" y="0"/>
                  </a:moveTo>
                  <a:lnTo>
                    <a:pt x="20" y="55"/>
                  </a:lnTo>
                  <a:lnTo>
                    <a:pt x="2" y="61"/>
                  </a:lnTo>
                  <a:lnTo>
                    <a:pt x="0" y="6"/>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3" name="Freeform 1884"/>
            <p:cNvSpPr>
              <a:spLocks/>
            </p:cNvSpPr>
            <p:nvPr/>
          </p:nvSpPr>
          <p:spPr bwMode="auto">
            <a:xfrm>
              <a:off x="14378766" y="-1315640"/>
              <a:ext cx="9525" cy="95250"/>
            </a:xfrm>
            <a:custGeom>
              <a:avLst/>
              <a:gdLst>
                <a:gd name="T0" fmla="*/ 4 w 6"/>
                <a:gd name="T1" fmla="*/ 0 h 60"/>
                <a:gd name="T2" fmla="*/ 6 w 6"/>
                <a:gd name="T3" fmla="*/ 55 h 60"/>
                <a:gd name="T4" fmla="*/ 2 w 6"/>
                <a:gd name="T5" fmla="*/ 60 h 60"/>
                <a:gd name="T6" fmla="*/ 0 w 6"/>
                <a:gd name="T7" fmla="*/ 4 h 60"/>
                <a:gd name="T8" fmla="*/ 4 w 6"/>
                <a:gd name="T9" fmla="*/ 0 h 60"/>
              </a:gdLst>
              <a:ahLst/>
              <a:cxnLst>
                <a:cxn ang="0">
                  <a:pos x="T0" y="T1"/>
                </a:cxn>
                <a:cxn ang="0">
                  <a:pos x="T2" y="T3"/>
                </a:cxn>
                <a:cxn ang="0">
                  <a:pos x="T4" y="T5"/>
                </a:cxn>
                <a:cxn ang="0">
                  <a:pos x="T6" y="T7"/>
                </a:cxn>
                <a:cxn ang="0">
                  <a:pos x="T8" y="T9"/>
                </a:cxn>
              </a:cxnLst>
              <a:rect l="0" t="0" r="r" b="b"/>
              <a:pathLst>
                <a:path w="6" h="60">
                  <a:moveTo>
                    <a:pt x="4" y="0"/>
                  </a:moveTo>
                  <a:lnTo>
                    <a:pt x="6" y="55"/>
                  </a:lnTo>
                  <a:lnTo>
                    <a:pt x="2" y="60"/>
                  </a:lnTo>
                  <a:lnTo>
                    <a:pt x="0" y="4"/>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4" name="Freeform 1885"/>
            <p:cNvSpPr>
              <a:spLocks/>
            </p:cNvSpPr>
            <p:nvPr/>
          </p:nvSpPr>
          <p:spPr bwMode="auto">
            <a:xfrm>
              <a:off x="14000941" y="-1315640"/>
              <a:ext cx="4763" cy="109538"/>
            </a:xfrm>
            <a:custGeom>
              <a:avLst/>
              <a:gdLst>
                <a:gd name="T0" fmla="*/ 2 w 3"/>
                <a:gd name="T1" fmla="*/ 0 h 69"/>
                <a:gd name="T2" fmla="*/ 3 w 3"/>
                <a:gd name="T3" fmla="*/ 55 h 69"/>
                <a:gd name="T4" fmla="*/ 1 w 3"/>
                <a:gd name="T5" fmla="*/ 69 h 69"/>
                <a:gd name="T6" fmla="*/ 0 w 3"/>
                <a:gd name="T7" fmla="*/ 13 h 69"/>
                <a:gd name="T8" fmla="*/ 2 w 3"/>
                <a:gd name="T9" fmla="*/ 0 h 69"/>
              </a:gdLst>
              <a:ahLst/>
              <a:cxnLst>
                <a:cxn ang="0">
                  <a:pos x="T0" y="T1"/>
                </a:cxn>
                <a:cxn ang="0">
                  <a:pos x="T2" y="T3"/>
                </a:cxn>
                <a:cxn ang="0">
                  <a:pos x="T4" y="T5"/>
                </a:cxn>
                <a:cxn ang="0">
                  <a:pos x="T6" y="T7"/>
                </a:cxn>
                <a:cxn ang="0">
                  <a:pos x="T8" y="T9"/>
                </a:cxn>
              </a:cxnLst>
              <a:rect l="0" t="0" r="r" b="b"/>
              <a:pathLst>
                <a:path w="3" h="69">
                  <a:moveTo>
                    <a:pt x="2" y="0"/>
                  </a:moveTo>
                  <a:lnTo>
                    <a:pt x="3" y="55"/>
                  </a:lnTo>
                  <a:lnTo>
                    <a:pt x="1" y="69"/>
                  </a:lnTo>
                  <a:lnTo>
                    <a:pt x="0" y="13"/>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5" name="Freeform 1886"/>
            <p:cNvSpPr>
              <a:spLocks/>
            </p:cNvSpPr>
            <p:nvPr/>
          </p:nvSpPr>
          <p:spPr bwMode="auto">
            <a:xfrm>
              <a:off x="14004116" y="-1315640"/>
              <a:ext cx="7938" cy="111125"/>
            </a:xfrm>
            <a:custGeom>
              <a:avLst/>
              <a:gdLst>
                <a:gd name="T0" fmla="*/ 3 w 5"/>
                <a:gd name="T1" fmla="*/ 15 h 70"/>
                <a:gd name="T2" fmla="*/ 5 w 5"/>
                <a:gd name="T3" fmla="*/ 70 h 70"/>
                <a:gd name="T4" fmla="*/ 1 w 5"/>
                <a:gd name="T5" fmla="*/ 55 h 70"/>
                <a:gd name="T6" fmla="*/ 0 w 5"/>
                <a:gd name="T7" fmla="*/ 0 h 70"/>
                <a:gd name="T8" fmla="*/ 3 w 5"/>
                <a:gd name="T9" fmla="*/ 15 h 70"/>
              </a:gdLst>
              <a:ahLst/>
              <a:cxnLst>
                <a:cxn ang="0">
                  <a:pos x="T0" y="T1"/>
                </a:cxn>
                <a:cxn ang="0">
                  <a:pos x="T2" y="T3"/>
                </a:cxn>
                <a:cxn ang="0">
                  <a:pos x="T4" y="T5"/>
                </a:cxn>
                <a:cxn ang="0">
                  <a:pos x="T6" y="T7"/>
                </a:cxn>
                <a:cxn ang="0">
                  <a:pos x="T8" y="T9"/>
                </a:cxn>
              </a:cxnLst>
              <a:rect l="0" t="0" r="r" b="b"/>
              <a:pathLst>
                <a:path w="5" h="70">
                  <a:moveTo>
                    <a:pt x="3" y="15"/>
                  </a:moveTo>
                  <a:lnTo>
                    <a:pt x="5" y="70"/>
                  </a:lnTo>
                  <a:lnTo>
                    <a:pt x="1" y="55"/>
                  </a:lnTo>
                  <a:lnTo>
                    <a:pt x="0" y="0"/>
                  </a:lnTo>
                  <a:lnTo>
                    <a:pt x="3" y="1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6" name="Freeform 1887"/>
            <p:cNvSpPr>
              <a:spLocks/>
            </p:cNvSpPr>
            <p:nvPr/>
          </p:nvSpPr>
          <p:spPr bwMode="auto">
            <a:xfrm>
              <a:off x="14008878" y="-1309290"/>
              <a:ext cx="15875" cy="104775"/>
            </a:xfrm>
            <a:custGeom>
              <a:avLst/>
              <a:gdLst>
                <a:gd name="T0" fmla="*/ 8 w 10"/>
                <a:gd name="T1" fmla="*/ 0 h 66"/>
                <a:gd name="T2" fmla="*/ 10 w 10"/>
                <a:gd name="T3" fmla="*/ 56 h 66"/>
                <a:gd name="T4" fmla="*/ 2 w 10"/>
                <a:gd name="T5" fmla="*/ 66 h 66"/>
                <a:gd name="T6" fmla="*/ 0 w 10"/>
                <a:gd name="T7" fmla="*/ 11 h 66"/>
                <a:gd name="T8" fmla="*/ 8 w 10"/>
                <a:gd name="T9" fmla="*/ 0 h 66"/>
              </a:gdLst>
              <a:ahLst/>
              <a:cxnLst>
                <a:cxn ang="0">
                  <a:pos x="T0" y="T1"/>
                </a:cxn>
                <a:cxn ang="0">
                  <a:pos x="T2" y="T3"/>
                </a:cxn>
                <a:cxn ang="0">
                  <a:pos x="T4" y="T5"/>
                </a:cxn>
                <a:cxn ang="0">
                  <a:pos x="T6" y="T7"/>
                </a:cxn>
                <a:cxn ang="0">
                  <a:pos x="T8" y="T9"/>
                </a:cxn>
              </a:cxnLst>
              <a:rect l="0" t="0" r="r" b="b"/>
              <a:pathLst>
                <a:path w="10" h="66">
                  <a:moveTo>
                    <a:pt x="8" y="0"/>
                  </a:moveTo>
                  <a:lnTo>
                    <a:pt x="10" y="56"/>
                  </a:lnTo>
                  <a:lnTo>
                    <a:pt x="2" y="66"/>
                  </a:lnTo>
                  <a:lnTo>
                    <a:pt x="0" y="11"/>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7" name="Freeform 1888"/>
            <p:cNvSpPr>
              <a:spLocks/>
            </p:cNvSpPr>
            <p:nvPr/>
          </p:nvSpPr>
          <p:spPr bwMode="auto">
            <a:xfrm>
              <a:off x="14188266" y="-1304528"/>
              <a:ext cx="36513" cy="95250"/>
            </a:xfrm>
            <a:custGeom>
              <a:avLst/>
              <a:gdLst>
                <a:gd name="T0" fmla="*/ 21 w 23"/>
                <a:gd name="T1" fmla="*/ 0 h 60"/>
                <a:gd name="T2" fmla="*/ 23 w 23"/>
                <a:gd name="T3" fmla="*/ 55 h 60"/>
                <a:gd name="T4" fmla="*/ 1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1" y="60"/>
                  </a:lnTo>
                  <a:lnTo>
                    <a:pt x="0" y="5"/>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8" name="Freeform 1889"/>
            <p:cNvSpPr>
              <a:spLocks/>
            </p:cNvSpPr>
            <p:nvPr/>
          </p:nvSpPr>
          <p:spPr bwMode="auto">
            <a:xfrm>
              <a:off x="14161278" y="-1309290"/>
              <a:ext cx="28575" cy="100013"/>
            </a:xfrm>
            <a:custGeom>
              <a:avLst/>
              <a:gdLst>
                <a:gd name="T0" fmla="*/ 17 w 18"/>
                <a:gd name="T1" fmla="*/ 8 h 63"/>
                <a:gd name="T2" fmla="*/ 18 w 18"/>
                <a:gd name="T3" fmla="*/ 63 h 63"/>
                <a:gd name="T4" fmla="*/ 2 w 18"/>
                <a:gd name="T5" fmla="*/ 55 h 63"/>
                <a:gd name="T6" fmla="*/ 0 w 18"/>
                <a:gd name="T7" fmla="*/ 0 h 63"/>
                <a:gd name="T8" fmla="*/ 17 w 18"/>
                <a:gd name="T9" fmla="*/ 8 h 63"/>
              </a:gdLst>
              <a:ahLst/>
              <a:cxnLst>
                <a:cxn ang="0">
                  <a:pos x="T0" y="T1"/>
                </a:cxn>
                <a:cxn ang="0">
                  <a:pos x="T2" y="T3"/>
                </a:cxn>
                <a:cxn ang="0">
                  <a:pos x="T4" y="T5"/>
                </a:cxn>
                <a:cxn ang="0">
                  <a:pos x="T6" y="T7"/>
                </a:cxn>
                <a:cxn ang="0">
                  <a:pos x="T8" y="T9"/>
                </a:cxn>
              </a:cxnLst>
              <a:rect l="0" t="0" r="r" b="b"/>
              <a:pathLst>
                <a:path w="18" h="63">
                  <a:moveTo>
                    <a:pt x="17" y="8"/>
                  </a:moveTo>
                  <a:lnTo>
                    <a:pt x="18" y="63"/>
                  </a:lnTo>
                  <a:lnTo>
                    <a:pt x="2" y="55"/>
                  </a:lnTo>
                  <a:lnTo>
                    <a:pt x="0" y="0"/>
                  </a:lnTo>
                  <a:lnTo>
                    <a:pt x="17"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9" name="Freeform 1890"/>
            <p:cNvSpPr>
              <a:spLocks/>
            </p:cNvSpPr>
            <p:nvPr/>
          </p:nvSpPr>
          <p:spPr bwMode="auto">
            <a:xfrm>
              <a:off x="12327716" y="-1255315"/>
              <a:ext cx="7938" cy="106363"/>
            </a:xfrm>
            <a:custGeom>
              <a:avLst/>
              <a:gdLst>
                <a:gd name="T0" fmla="*/ 4 w 5"/>
                <a:gd name="T1" fmla="*/ 12 h 67"/>
                <a:gd name="T2" fmla="*/ 5 w 5"/>
                <a:gd name="T3" fmla="*/ 67 h 67"/>
                <a:gd name="T4" fmla="*/ 2 w 5"/>
                <a:gd name="T5" fmla="*/ 55 h 67"/>
                <a:gd name="T6" fmla="*/ 0 w 5"/>
                <a:gd name="T7" fmla="*/ 0 h 67"/>
                <a:gd name="T8" fmla="*/ 4 w 5"/>
                <a:gd name="T9" fmla="*/ 12 h 67"/>
              </a:gdLst>
              <a:ahLst/>
              <a:cxnLst>
                <a:cxn ang="0">
                  <a:pos x="T0" y="T1"/>
                </a:cxn>
                <a:cxn ang="0">
                  <a:pos x="T2" y="T3"/>
                </a:cxn>
                <a:cxn ang="0">
                  <a:pos x="T4" y="T5"/>
                </a:cxn>
                <a:cxn ang="0">
                  <a:pos x="T6" y="T7"/>
                </a:cxn>
                <a:cxn ang="0">
                  <a:pos x="T8" y="T9"/>
                </a:cxn>
              </a:cxnLst>
              <a:rect l="0" t="0" r="r" b="b"/>
              <a:pathLst>
                <a:path w="5" h="67">
                  <a:moveTo>
                    <a:pt x="4" y="12"/>
                  </a:moveTo>
                  <a:lnTo>
                    <a:pt x="5" y="67"/>
                  </a:lnTo>
                  <a:lnTo>
                    <a:pt x="2" y="55"/>
                  </a:lnTo>
                  <a:lnTo>
                    <a:pt x="0" y="0"/>
                  </a:lnTo>
                  <a:lnTo>
                    <a:pt x="4" y="1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0" name="Freeform 1891"/>
            <p:cNvSpPr>
              <a:spLocks/>
            </p:cNvSpPr>
            <p:nvPr/>
          </p:nvSpPr>
          <p:spPr bwMode="auto">
            <a:xfrm>
              <a:off x="14150166" y="-1302940"/>
              <a:ext cx="3175" cy="100013"/>
            </a:xfrm>
            <a:custGeom>
              <a:avLst/>
              <a:gdLst>
                <a:gd name="T0" fmla="*/ 1 w 2"/>
                <a:gd name="T1" fmla="*/ 8 h 63"/>
                <a:gd name="T2" fmla="*/ 2 w 2"/>
                <a:gd name="T3" fmla="*/ 63 h 63"/>
                <a:gd name="T4" fmla="*/ 2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2"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1" name="Freeform 1892"/>
            <p:cNvSpPr>
              <a:spLocks noEditPoints="1"/>
            </p:cNvSpPr>
            <p:nvPr/>
          </p:nvSpPr>
          <p:spPr bwMode="auto">
            <a:xfrm>
              <a:off x="10383028" y="-2844403"/>
              <a:ext cx="4111625" cy="1577975"/>
            </a:xfrm>
            <a:custGeom>
              <a:avLst/>
              <a:gdLst>
                <a:gd name="T0" fmla="*/ 3164 w 3289"/>
                <a:gd name="T1" fmla="*/ 1066 h 1208"/>
                <a:gd name="T2" fmla="*/ 3177 w 3289"/>
                <a:gd name="T3" fmla="*/ 1124 h 1208"/>
                <a:gd name="T4" fmla="*/ 3070 w 3289"/>
                <a:gd name="T5" fmla="*/ 1179 h 1208"/>
                <a:gd name="T6" fmla="*/ 2910 w 3289"/>
                <a:gd name="T7" fmla="*/ 1176 h 1208"/>
                <a:gd name="T8" fmla="*/ 2729 w 3289"/>
                <a:gd name="T9" fmla="*/ 1161 h 1208"/>
                <a:gd name="T10" fmla="*/ 2685 w 3289"/>
                <a:gd name="T11" fmla="*/ 1088 h 1208"/>
                <a:gd name="T12" fmla="*/ 2744 w 3289"/>
                <a:gd name="T13" fmla="*/ 961 h 1208"/>
                <a:gd name="T14" fmla="*/ 1885 w 3289"/>
                <a:gd name="T15" fmla="*/ 847 h 1208"/>
                <a:gd name="T16" fmla="*/ 1797 w 3289"/>
                <a:gd name="T17" fmla="*/ 885 h 1208"/>
                <a:gd name="T18" fmla="*/ 1440 w 3289"/>
                <a:gd name="T19" fmla="*/ 963 h 1208"/>
                <a:gd name="T20" fmla="*/ 1601 w 3289"/>
                <a:gd name="T21" fmla="*/ 1039 h 1208"/>
                <a:gd name="T22" fmla="*/ 1629 w 3289"/>
                <a:gd name="T23" fmla="*/ 1121 h 1208"/>
                <a:gd name="T24" fmla="*/ 1527 w 3289"/>
                <a:gd name="T25" fmla="*/ 1208 h 1208"/>
                <a:gd name="T26" fmla="*/ 1245 w 3289"/>
                <a:gd name="T27" fmla="*/ 1143 h 1208"/>
                <a:gd name="T28" fmla="*/ 1017 w 3289"/>
                <a:gd name="T29" fmla="*/ 1079 h 1208"/>
                <a:gd name="T30" fmla="*/ 917 w 3289"/>
                <a:gd name="T31" fmla="*/ 965 h 1208"/>
                <a:gd name="T32" fmla="*/ 667 w 3289"/>
                <a:gd name="T33" fmla="*/ 1045 h 1208"/>
                <a:gd name="T34" fmla="*/ 414 w 3289"/>
                <a:gd name="T35" fmla="*/ 1058 h 1208"/>
                <a:gd name="T36" fmla="*/ 322 w 3289"/>
                <a:gd name="T37" fmla="*/ 995 h 1208"/>
                <a:gd name="T38" fmla="*/ 76 w 3289"/>
                <a:gd name="T39" fmla="*/ 906 h 1208"/>
                <a:gd name="T40" fmla="*/ 53 w 3289"/>
                <a:gd name="T41" fmla="*/ 789 h 1208"/>
                <a:gd name="T42" fmla="*/ 231 w 3289"/>
                <a:gd name="T43" fmla="*/ 649 h 1208"/>
                <a:gd name="T44" fmla="*/ 431 w 3289"/>
                <a:gd name="T45" fmla="*/ 618 h 1208"/>
                <a:gd name="T46" fmla="*/ 510 w 3289"/>
                <a:gd name="T47" fmla="*/ 378 h 1208"/>
                <a:gd name="T48" fmla="*/ 546 w 3289"/>
                <a:gd name="T49" fmla="*/ 278 h 1208"/>
                <a:gd name="T50" fmla="*/ 686 w 3289"/>
                <a:gd name="T51" fmla="*/ 222 h 1208"/>
                <a:gd name="T52" fmla="*/ 825 w 3289"/>
                <a:gd name="T53" fmla="*/ 248 h 1208"/>
                <a:gd name="T54" fmla="*/ 1031 w 3289"/>
                <a:gd name="T55" fmla="*/ 279 h 1208"/>
                <a:gd name="T56" fmla="*/ 1258 w 3289"/>
                <a:gd name="T57" fmla="*/ 197 h 1208"/>
                <a:gd name="T58" fmla="*/ 1113 w 3289"/>
                <a:gd name="T59" fmla="*/ 67 h 1208"/>
                <a:gd name="T60" fmla="*/ 1282 w 3289"/>
                <a:gd name="T61" fmla="*/ 86 h 1208"/>
                <a:gd name="T62" fmla="*/ 1440 w 3289"/>
                <a:gd name="T63" fmla="*/ 68 h 1208"/>
                <a:gd name="T64" fmla="*/ 1607 w 3289"/>
                <a:gd name="T65" fmla="*/ 1 h 1208"/>
                <a:gd name="T66" fmla="*/ 1723 w 3289"/>
                <a:gd name="T67" fmla="*/ 76 h 1208"/>
                <a:gd name="T68" fmla="*/ 1715 w 3289"/>
                <a:gd name="T69" fmla="*/ 221 h 1208"/>
                <a:gd name="T70" fmla="*/ 1881 w 3289"/>
                <a:gd name="T71" fmla="*/ 231 h 1208"/>
                <a:gd name="T72" fmla="*/ 2133 w 3289"/>
                <a:gd name="T73" fmla="*/ 210 h 1208"/>
                <a:gd name="T74" fmla="*/ 2286 w 3289"/>
                <a:gd name="T75" fmla="*/ 177 h 1208"/>
                <a:gd name="T76" fmla="*/ 2517 w 3289"/>
                <a:gd name="T77" fmla="*/ 184 h 1208"/>
                <a:gd name="T78" fmla="*/ 2675 w 3289"/>
                <a:gd name="T79" fmla="*/ 73 h 1208"/>
                <a:gd name="T80" fmla="*/ 2756 w 3289"/>
                <a:gd name="T81" fmla="*/ 174 h 1208"/>
                <a:gd name="T82" fmla="*/ 2851 w 3289"/>
                <a:gd name="T83" fmla="*/ 251 h 1208"/>
                <a:gd name="T84" fmla="*/ 2793 w 3289"/>
                <a:gd name="T85" fmla="*/ 290 h 1208"/>
                <a:gd name="T86" fmla="*/ 2708 w 3289"/>
                <a:gd name="T87" fmla="*/ 338 h 1208"/>
                <a:gd name="T88" fmla="*/ 2711 w 3289"/>
                <a:gd name="T89" fmla="*/ 400 h 1208"/>
                <a:gd name="T90" fmla="*/ 2773 w 3289"/>
                <a:gd name="T91" fmla="*/ 454 h 1208"/>
                <a:gd name="T92" fmla="*/ 2904 w 3289"/>
                <a:gd name="T93" fmla="*/ 447 h 1208"/>
                <a:gd name="T94" fmla="*/ 2972 w 3289"/>
                <a:gd name="T95" fmla="*/ 435 h 1208"/>
                <a:gd name="T96" fmla="*/ 3075 w 3289"/>
                <a:gd name="T97" fmla="*/ 386 h 1208"/>
                <a:gd name="T98" fmla="*/ 3204 w 3289"/>
                <a:gd name="T99" fmla="*/ 393 h 1208"/>
                <a:gd name="T100" fmla="*/ 3274 w 3289"/>
                <a:gd name="T101" fmla="*/ 468 h 1208"/>
                <a:gd name="T102" fmla="*/ 3089 w 3289"/>
                <a:gd name="T103" fmla="*/ 630 h 1208"/>
                <a:gd name="T104" fmla="*/ 3084 w 3289"/>
                <a:gd name="T105" fmla="*/ 687 h 1208"/>
                <a:gd name="T106" fmla="*/ 3085 w 3289"/>
                <a:gd name="T107" fmla="*/ 803 h 1208"/>
                <a:gd name="T108" fmla="*/ 3195 w 3289"/>
                <a:gd name="T109" fmla="*/ 875 h 1208"/>
                <a:gd name="T110" fmla="*/ 3179 w 3289"/>
                <a:gd name="T111" fmla="*/ 949 h 1208"/>
                <a:gd name="T112" fmla="*/ 2339 w 3289"/>
                <a:gd name="T113" fmla="*/ 219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9" h="1208">
                  <a:moveTo>
                    <a:pt x="3247" y="1001"/>
                  </a:moveTo>
                  <a:cubicBezTo>
                    <a:pt x="3216" y="1018"/>
                    <a:pt x="3216" y="1018"/>
                    <a:pt x="3216" y="1018"/>
                  </a:cubicBezTo>
                  <a:cubicBezTo>
                    <a:pt x="3211" y="1023"/>
                    <a:pt x="3211" y="1023"/>
                    <a:pt x="3211" y="1023"/>
                  </a:cubicBezTo>
                  <a:cubicBezTo>
                    <a:pt x="3200" y="1026"/>
                    <a:pt x="3200" y="1026"/>
                    <a:pt x="3200" y="1026"/>
                  </a:cubicBezTo>
                  <a:cubicBezTo>
                    <a:pt x="3195" y="1038"/>
                    <a:pt x="3195" y="1038"/>
                    <a:pt x="3195" y="1038"/>
                  </a:cubicBezTo>
                  <a:cubicBezTo>
                    <a:pt x="3183" y="1042"/>
                    <a:pt x="3183" y="1042"/>
                    <a:pt x="3183" y="1042"/>
                  </a:cubicBezTo>
                  <a:cubicBezTo>
                    <a:pt x="3175" y="1054"/>
                    <a:pt x="3175" y="1054"/>
                    <a:pt x="3175" y="1054"/>
                  </a:cubicBezTo>
                  <a:cubicBezTo>
                    <a:pt x="3163" y="1058"/>
                    <a:pt x="3163" y="1058"/>
                    <a:pt x="3163" y="1058"/>
                  </a:cubicBezTo>
                  <a:cubicBezTo>
                    <a:pt x="3164" y="1066"/>
                    <a:pt x="3164" y="1066"/>
                    <a:pt x="3164" y="1066"/>
                  </a:cubicBezTo>
                  <a:cubicBezTo>
                    <a:pt x="3178" y="1075"/>
                    <a:pt x="3178" y="1075"/>
                    <a:pt x="3178" y="1075"/>
                  </a:cubicBezTo>
                  <a:cubicBezTo>
                    <a:pt x="3187" y="1076"/>
                    <a:pt x="3187" y="1076"/>
                    <a:pt x="3187" y="1076"/>
                  </a:cubicBezTo>
                  <a:cubicBezTo>
                    <a:pt x="3197" y="1077"/>
                    <a:pt x="3197" y="1077"/>
                    <a:pt x="3197" y="1077"/>
                  </a:cubicBezTo>
                  <a:cubicBezTo>
                    <a:pt x="3211" y="1083"/>
                    <a:pt x="3211" y="1083"/>
                    <a:pt x="3211" y="1083"/>
                  </a:cubicBezTo>
                  <a:cubicBezTo>
                    <a:pt x="3192" y="1093"/>
                    <a:pt x="3192" y="1093"/>
                    <a:pt x="3192" y="1093"/>
                  </a:cubicBezTo>
                  <a:cubicBezTo>
                    <a:pt x="3203" y="1095"/>
                    <a:pt x="3203" y="1095"/>
                    <a:pt x="3203" y="1095"/>
                  </a:cubicBezTo>
                  <a:cubicBezTo>
                    <a:pt x="3209" y="1104"/>
                    <a:pt x="3209" y="1104"/>
                    <a:pt x="3209" y="1104"/>
                  </a:cubicBezTo>
                  <a:cubicBezTo>
                    <a:pt x="3182" y="1111"/>
                    <a:pt x="3182" y="1111"/>
                    <a:pt x="3182" y="1111"/>
                  </a:cubicBezTo>
                  <a:cubicBezTo>
                    <a:pt x="3177" y="1124"/>
                    <a:pt x="3177" y="1124"/>
                    <a:pt x="3177" y="1124"/>
                  </a:cubicBezTo>
                  <a:cubicBezTo>
                    <a:pt x="3180" y="1132"/>
                    <a:pt x="3180" y="1132"/>
                    <a:pt x="3180" y="1132"/>
                  </a:cubicBezTo>
                  <a:cubicBezTo>
                    <a:pt x="3194" y="1140"/>
                    <a:pt x="3194" y="1140"/>
                    <a:pt x="3194" y="1140"/>
                  </a:cubicBezTo>
                  <a:cubicBezTo>
                    <a:pt x="3193" y="1149"/>
                    <a:pt x="3193" y="1149"/>
                    <a:pt x="3193" y="1149"/>
                  </a:cubicBezTo>
                  <a:cubicBezTo>
                    <a:pt x="3185" y="1157"/>
                    <a:pt x="3185" y="1157"/>
                    <a:pt x="3185" y="1157"/>
                  </a:cubicBezTo>
                  <a:cubicBezTo>
                    <a:pt x="3179" y="1159"/>
                    <a:pt x="3173" y="1160"/>
                    <a:pt x="3172" y="1160"/>
                  </a:cubicBezTo>
                  <a:cubicBezTo>
                    <a:pt x="3147" y="1163"/>
                    <a:pt x="3147" y="1163"/>
                    <a:pt x="3147" y="1163"/>
                  </a:cubicBezTo>
                  <a:cubicBezTo>
                    <a:pt x="3118" y="1175"/>
                    <a:pt x="3118" y="1175"/>
                    <a:pt x="3118" y="1175"/>
                  </a:cubicBezTo>
                  <a:cubicBezTo>
                    <a:pt x="3093" y="1172"/>
                    <a:pt x="3093" y="1172"/>
                    <a:pt x="3093" y="1172"/>
                  </a:cubicBezTo>
                  <a:cubicBezTo>
                    <a:pt x="3070" y="1179"/>
                    <a:pt x="3070" y="1179"/>
                    <a:pt x="3070" y="1179"/>
                  </a:cubicBezTo>
                  <a:cubicBezTo>
                    <a:pt x="3043" y="1185"/>
                    <a:pt x="3043" y="1185"/>
                    <a:pt x="3043" y="1185"/>
                  </a:cubicBezTo>
                  <a:cubicBezTo>
                    <a:pt x="3022" y="1175"/>
                    <a:pt x="3022" y="1175"/>
                    <a:pt x="3022" y="1175"/>
                  </a:cubicBezTo>
                  <a:cubicBezTo>
                    <a:pt x="3012" y="1175"/>
                    <a:pt x="3012" y="1175"/>
                    <a:pt x="3012" y="1175"/>
                  </a:cubicBezTo>
                  <a:cubicBezTo>
                    <a:pt x="3014" y="1190"/>
                    <a:pt x="3014" y="1190"/>
                    <a:pt x="3014" y="1190"/>
                  </a:cubicBezTo>
                  <a:cubicBezTo>
                    <a:pt x="2969" y="1177"/>
                    <a:pt x="2969" y="1177"/>
                    <a:pt x="2969" y="1177"/>
                  </a:cubicBezTo>
                  <a:cubicBezTo>
                    <a:pt x="2965" y="1169"/>
                    <a:pt x="2965" y="1169"/>
                    <a:pt x="2965" y="1169"/>
                  </a:cubicBezTo>
                  <a:cubicBezTo>
                    <a:pt x="2944" y="1176"/>
                    <a:pt x="2944" y="1176"/>
                    <a:pt x="2944" y="1176"/>
                  </a:cubicBezTo>
                  <a:cubicBezTo>
                    <a:pt x="2920" y="1177"/>
                    <a:pt x="2920" y="1177"/>
                    <a:pt x="2920" y="1177"/>
                  </a:cubicBezTo>
                  <a:cubicBezTo>
                    <a:pt x="2910" y="1176"/>
                    <a:pt x="2910" y="1176"/>
                    <a:pt x="2910" y="1176"/>
                  </a:cubicBezTo>
                  <a:cubicBezTo>
                    <a:pt x="2900" y="1189"/>
                    <a:pt x="2900" y="1189"/>
                    <a:pt x="2900" y="1189"/>
                  </a:cubicBezTo>
                  <a:cubicBezTo>
                    <a:pt x="2896" y="1170"/>
                    <a:pt x="2896" y="1170"/>
                    <a:pt x="2896" y="1170"/>
                  </a:cubicBezTo>
                  <a:cubicBezTo>
                    <a:pt x="2884" y="1153"/>
                    <a:pt x="2884" y="1153"/>
                    <a:pt x="2884" y="1153"/>
                  </a:cubicBezTo>
                  <a:cubicBezTo>
                    <a:pt x="2860" y="1144"/>
                    <a:pt x="2860" y="1144"/>
                    <a:pt x="2860" y="1144"/>
                  </a:cubicBezTo>
                  <a:cubicBezTo>
                    <a:pt x="2848" y="1156"/>
                    <a:pt x="2848" y="1156"/>
                    <a:pt x="2848" y="1156"/>
                  </a:cubicBezTo>
                  <a:cubicBezTo>
                    <a:pt x="2817" y="1179"/>
                    <a:pt x="2817" y="1179"/>
                    <a:pt x="2817" y="1179"/>
                  </a:cubicBezTo>
                  <a:cubicBezTo>
                    <a:pt x="2782" y="1172"/>
                    <a:pt x="2782" y="1172"/>
                    <a:pt x="2782" y="1172"/>
                  </a:cubicBezTo>
                  <a:cubicBezTo>
                    <a:pt x="2757" y="1167"/>
                    <a:pt x="2757" y="1167"/>
                    <a:pt x="2757" y="1167"/>
                  </a:cubicBezTo>
                  <a:cubicBezTo>
                    <a:pt x="2729" y="1161"/>
                    <a:pt x="2729" y="1161"/>
                    <a:pt x="2729" y="1161"/>
                  </a:cubicBezTo>
                  <a:cubicBezTo>
                    <a:pt x="2730" y="1144"/>
                    <a:pt x="2730" y="1144"/>
                    <a:pt x="2730" y="1144"/>
                  </a:cubicBezTo>
                  <a:cubicBezTo>
                    <a:pt x="2742" y="1131"/>
                    <a:pt x="2742" y="1131"/>
                    <a:pt x="2742" y="1131"/>
                  </a:cubicBezTo>
                  <a:cubicBezTo>
                    <a:pt x="2737" y="1124"/>
                    <a:pt x="2737" y="1124"/>
                    <a:pt x="2737" y="1124"/>
                  </a:cubicBezTo>
                  <a:cubicBezTo>
                    <a:pt x="2708" y="1135"/>
                    <a:pt x="2708" y="1135"/>
                    <a:pt x="2708" y="1135"/>
                  </a:cubicBezTo>
                  <a:cubicBezTo>
                    <a:pt x="2698" y="1153"/>
                    <a:pt x="2698" y="1153"/>
                    <a:pt x="2698" y="1153"/>
                  </a:cubicBezTo>
                  <a:cubicBezTo>
                    <a:pt x="2684" y="1143"/>
                    <a:pt x="2684" y="1143"/>
                    <a:pt x="2684" y="1143"/>
                  </a:cubicBezTo>
                  <a:cubicBezTo>
                    <a:pt x="2690" y="1122"/>
                    <a:pt x="2690" y="1122"/>
                    <a:pt x="2690" y="1122"/>
                  </a:cubicBezTo>
                  <a:cubicBezTo>
                    <a:pt x="2685" y="1108"/>
                    <a:pt x="2685" y="1108"/>
                    <a:pt x="2685" y="1108"/>
                  </a:cubicBezTo>
                  <a:cubicBezTo>
                    <a:pt x="2685" y="1088"/>
                    <a:pt x="2685" y="1088"/>
                    <a:pt x="2685" y="1088"/>
                  </a:cubicBezTo>
                  <a:cubicBezTo>
                    <a:pt x="2687" y="1076"/>
                    <a:pt x="2687" y="1076"/>
                    <a:pt x="2687" y="1076"/>
                  </a:cubicBezTo>
                  <a:cubicBezTo>
                    <a:pt x="2682" y="1064"/>
                    <a:pt x="2682" y="1064"/>
                    <a:pt x="2682" y="1064"/>
                  </a:cubicBezTo>
                  <a:cubicBezTo>
                    <a:pt x="2697" y="1038"/>
                    <a:pt x="2697" y="1038"/>
                    <a:pt x="2697" y="1038"/>
                  </a:cubicBezTo>
                  <a:cubicBezTo>
                    <a:pt x="2697" y="1020"/>
                    <a:pt x="2697" y="1020"/>
                    <a:pt x="2697" y="1020"/>
                  </a:cubicBezTo>
                  <a:cubicBezTo>
                    <a:pt x="2705" y="1007"/>
                    <a:pt x="2705" y="1007"/>
                    <a:pt x="2705" y="1007"/>
                  </a:cubicBezTo>
                  <a:cubicBezTo>
                    <a:pt x="2731" y="987"/>
                    <a:pt x="2731" y="987"/>
                    <a:pt x="2731" y="987"/>
                  </a:cubicBezTo>
                  <a:cubicBezTo>
                    <a:pt x="2736" y="975"/>
                    <a:pt x="2736" y="975"/>
                    <a:pt x="2736" y="975"/>
                  </a:cubicBezTo>
                  <a:cubicBezTo>
                    <a:pt x="2745" y="968"/>
                    <a:pt x="2745" y="968"/>
                    <a:pt x="2745" y="968"/>
                  </a:cubicBezTo>
                  <a:cubicBezTo>
                    <a:pt x="2744" y="961"/>
                    <a:pt x="2744" y="961"/>
                    <a:pt x="2744" y="961"/>
                  </a:cubicBezTo>
                  <a:cubicBezTo>
                    <a:pt x="2036" y="936"/>
                    <a:pt x="2036" y="936"/>
                    <a:pt x="2036" y="936"/>
                  </a:cubicBezTo>
                  <a:cubicBezTo>
                    <a:pt x="2018" y="931"/>
                    <a:pt x="2018" y="931"/>
                    <a:pt x="2018" y="931"/>
                  </a:cubicBezTo>
                  <a:cubicBezTo>
                    <a:pt x="1997" y="929"/>
                    <a:pt x="1997" y="929"/>
                    <a:pt x="1997" y="929"/>
                  </a:cubicBezTo>
                  <a:cubicBezTo>
                    <a:pt x="1977" y="920"/>
                    <a:pt x="1977" y="920"/>
                    <a:pt x="1977" y="920"/>
                  </a:cubicBezTo>
                  <a:cubicBezTo>
                    <a:pt x="1965" y="912"/>
                    <a:pt x="1965" y="912"/>
                    <a:pt x="1965" y="912"/>
                  </a:cubicBezTo>
                  <a:cubicBezTo>
                    <a:pt x="1930" y="898"/>
                    <a:pt x="1930" y="898"/>
                    <a:pt x="1930" y="898"/>
                  </a:cubicBezTo>
                  <a:cubicBezTo>
                    <a:pt x="1907" y="889"/>
                    <a:pt x="1907" y="889"/>
                    <a:pt x="1907" y="889"/>
                  </a:cubicBezTo>
                  <a:cubicBezTo>
                    <a:pt x="1890" y="863"/>
                    <a:pt x="1890" y="863"/>
                    <a:pt x="1890" y="863"/>
                  </a:cubicBezTo>
                  <a:cubicBezTo>
                    <a:pt x="1885" y="847"/>
                    <a:pt x="1885" y="847"/>
                    <a:pt x="1885" y="847"/>
                  </a:cubicBezTo>
                  <a:cubicBezTo>
                    <a:pt x="1885" y="846"/>
                    <a:pt x="1871" y="822"/>
                    <a:pt x="1869" y="816"/>
                  </a:cubicBezTo>
                  <a:cubicBezTo>
                    <a:pt x="1866" y="810"/>
                    <a:pt x="1848" y="799"/>
                    <a:pt x="1847" y="799"/>
                  </a:cubicBezTo>
                  <a:cubicBezTo>
                    <a:pt x="1839" y="802"/>
                    <a:pt x="1833" y="806"/>
                    <a:pt x="1834" y="807"/>
                  </a:cubicBezTo>
                  <a:cubicBezTo>
                    <a:pt x="1836" y="810"/>
                    <a:pt x="1825" y="821"/>
                    <a:pt x="1818" y="825"/>
                  </a:cubicBezTo>
                  <a:cubicBezTo>
                    <a:pt x="1810" y="829"/>
                    <a:pt x="1814" y="838"/>
                    <a:pt x="1817" y="841"/>
                  </a:cubicBezTo>
                  <a:cubicBezTo>
                    <a:pt x="1820" y="844"/>
                    <a:pt x="1815" y="858"/>
                    <a:pt x="1815" y="859"/>
                  </a:cubicBezTo>
                  <a:cubicBezTo>
                    <a:pt x="1804" y="867"/>
                    <a:pt x="1804" y="867"/>
                    <a:pt x="1804" y="867"/>
                  </a:cubicBezTo>
                  <a:cubicBezTo>
                    <a:pt x="1804" y="874"/>
                    <a:pt x="1804" y="874"/>
                    <a:pt x="1804" y="874"/>
                  </a:cubicBezTo>
                  <a:cubicBezTo>
                    <a:pt x="1797" y="885"/>
                    <a:pt x="1797" y="885"/>
                    <a:pt x="1797" y="885"/>
                  </a:cubicBezTo>
                  <a:cubicBezTo>
                    <a:pt x="1435" y="891"/>
                    <a:pt x="1435" y="891"/>
                    <a:pt x="1435" y="891"/>
                  </a:cubicBezTo>
                  <a:cubicBezTo>
                    <a:pt x="1441" y="895"/>
                    <a:pt x="1441" y="895"/>
                    <a:pt x="1441" y="895"/>
                  </a:cubicBezTo>
                  <a:cubicBezTo>
                    <a:pt x="1446" y="900"/>
                    <a:pt x="1446" y="900"/>
                    <a:pt x="1446" y="900"/>
                  </a:cubicBezTo>
                  <a:cubicBezTo>
                    <a:pt x="1442" y="910"/>
                    <a:pt x="1442" y="910"/>
                    <a:pt x="1442" y="910"/>
                  </a:cubicBezTo>
                  <a:cubicBezTo>
                    <a:pt x="1442" y="919"/>
                    <a:pt x="1442" y="919"/>
                    <a:pt x="1442" y="919"/>
                  </a:cubicBezTo>
                  <a:cubicBezTo>
                    <a:pt x="1433" y="928"/>
                    <a:pt x="1433" y="928"/>
                    <a:pt x="1433" y="928"/>
                  </a:cubicBezTo>
                  <a:cubicBezTo>
                    <a:pt x="1441" y="941"/>
                    <a:pt x="1441" y="941"/>
                    <a:pt x="1441" y="941"/>
                  </a:cubicBezTo>
                  <a:cubicBezTo>
                    <a:pt x="1437" y="953"/>
                    <a:pt x="1437" y="953"/>
                    <a:pt x="1437" y="953"/>
                  </a:cubicBezTo>
                  <a:cubicBezTo>
                    <a:pt x="1440" y="963"/>
                    <a:pt x="1440" y="963"/>
                    <a:pt x="1440" y="963"/>
                  </a:cubicBezTo>
                  <a:cubicBezTo>
                    <a:pt x="1438" y="974"/>
                    <a:pt x="1438" y="974"/>
                    <a:pt x="1438" y="974"/>
                  </a:cubicBezTo>
                  <a:cubicBezTo>
                    <a:pt x="1439" y="992"/>
                    <a:pt x="1439" y="992"/>
                    <a:pt x="1439" y="992"/>
                  </a:cubicBezTo>
                  <a:cubicBezTo>
                    <a:pt x="1445" y="996"/>
                    <a:pt x="1445" y="996"/>
                    <a:pt x="1445" y="996"/>
                  </a:cubicBezTo>
                  <a:cubicBezTo>
                    <a:pt x="1445" y="1017"/>
                    <a:pt x="1445" y="1017"/>
                    <a:pt x="1445" y="1017"/>
                  </a:cubicBezTo>
                  <a:cubicBezTo>
                    <a:pt x="1441" y="1030"/>
                    <a:pt x="1441" y="1030"/>
                    <a:pt x="1441" y="1030"/>
                  </a:cubicBezTo>
                  <a:cubicBezTo>
                    <a:pt x="1458" y="1034"/>
                    <a:pt x="1458" y="1034"/>
                    <a:pt x="1458" y="1034"/>
                  </a:cubicBezTo>
                  <a:cubicBezTo>
                    <a:pt x="1560" y="1034"/>
                    <a:pt x="1560" y="1034"/>
                    <a:pt x="1560" y="1034"/>
                  </a:cubicBezTo>
                  <a:cubicBezTo>
                    <a:pt x="1580" y="1040"/>
                    <a:pt x="1580" y="1040"/>
                    <a:pt x="1580" y="1040"/>
                  </a:cubicBezTo>
                  <a:cubicBezTo>
                    <a:pt x="1601" y="1039"/>
                    <a:pt x="1601" y="1039"/>
                    <a:pt x="1601" y="1039"/>
                  </a:cubicBezTo>
                  <a:cubicBezTo>
                    <a:pt x="1621" y="1049"/>
                    <a:pt x="1621" y="1049"/>
                    <a:pt x="1621" y="1049"/>
                  </a:cubicBezTo>
                  <a:cubicBezTo>
                    <a:pt x="1625" y="1057"/>
                    <a:pt x="1625" y="1057"/>
                    <a:pt x="1625" y="1057"/>
                  </a:cubicBezTo>
                  <a:cubicBezTo>
                    <a:pt x="1607" y="1068"/>
                    <a:pt x="1607" y="1068"/>
                    <a:pt x="1607" y="1068"/>
                  </a:cubicBezTo>
                  <a:cubicBezTo>
                    <a:pt x="1601" y="1073"/>
                    <a:pt x="1601" y="1073"/>
                    <a:pt x="1601" y="1073"/>
                  </a:cubicBezTo>
                  <a:cubicBezTo>
                    <a:pt x="1603" y="1083"/>
                    <a:pt x="1603" y="1083"/>
                    <a:pt x="1603" y="1083"/>
                  </a:cubicBezTo>
                  <a:cubicBezTo>
                    <a:pt x="1609" y="1093"/>
                    <a:pt x="1609" y="1093"/>
                    <a:pt x="1609" y="1093"/>
                  </a:cubicBezTo>
                  <a:cubicBezTo>
                    <a:pt x="1622" y="1103"/>
                    <a:pt x="1622" y="1103"/>
                    <a:pt x="1622" y="1103"/>
                  </a:cubicBezTo>
                  <a:cubicBezTo>
                    <a:pt x="1626" y="1111"/>
                    <a:pt x="1626" y="1111"/>
                    <a:pt x="1626" y="1111"/>
                  </a:cubicBezTo>
                  <a:cubicBezTo>
                    <a:pt x="1629" y="1121"/>
                    <a:pt x="1629" y="1121"/>
                    <a:pt x="1629" y="1121"/>
                  </a:cubicBezTo>
                  <a:cubicBezTo>
                    <a:pt x="1619" y="1136"/>
                    <a:pt x="1619" y="1136"/>
                    <a:pt x="1619" y="1136"/>
                  </a:cubicBezTo>
                  <a:cubicBezTo>
                    <a:pt x="1607" y="1145"/>
                    <a:pt x="1607" y="1145"/>
                    <a:pt x="1607" y="1145"/>
                  </a:cubicBezTo>
                  <a:cubicBezTo>
                    <a:pt x="1590" y="1159"/>
                    <a:pt x="1590" y="1159"/>
                    <a:pt x="1590" y="1159"/>
                  </a:cubicBezTo>
                  <a:cubicBezTo>
                    <a:pt x="1576" y="1167"/>
                    <a:pt x="1576" y="1167"/>
                    <a:pt x="1576" y="1167"/>
                  </a:cubicBezTo>
                  <a:cubicBezTo>
                    <a:pt x="1570" y="1176"/>
                    <a:pt x="1570" y="1176"/>
                    <a:pt x="1570" y="1176"/>
                  </a:cubicBezTo>
                  <a:cubicBezTo>
                    <a:pt x="1566" y="1187"/>
                    <a:pt x="1566" y="1187"/>
                    <a:pt x="1566" y="1187"/>
                  </a:cubicBezTo>
                  <a:cubicBezTo>
                    <a:pt x="1547" y="1193"/>
                    <a:pt x="1547" y="1193"/>
                    <a:pt x="1547" y="1193"/>
                  </a:cubicBezTo>
                  <a:cubicBezTo>
                    <a:pt x="1529" y="1202"/>
                    <a:pt x="1529" y="1202"/>
                    <a:pt x="1529" y="1202"/>
                  </a:cubicBezTo>
                  <a:cubicBezTo>
                    <a:pt x="1527" y="1208"/>
                    <a:pt x="1527" y="1208"/>
                    <a:pt x="1527" y="1208"/>
                  </a:cubicBezTo>
                  <a:cubicBezTo>
                    <a:pt x="1506" y="1203"/>
                    <a:pt x="1506" y="1203"/>
                    <a:pt x="1506" y="1203"/>
                  </a:cubicBezTo>
                  <a:cubicBezTo>
                    <a:pt x="1505" y="1203"/>
                    <a:pt x="1483" y="1194"/>
                    <a:pt x="1472" y="1193"/>
                  </a:cubicBezTo>
                  <a:cubicBezTo>
                    <a:pt x="1456" y="1193"/>
                    <a:pt x="1438" y="1196"/>
                    <a:pt x="1429" y="1197"/>
                  </a:cubicBezTo>
                  <a:cubicBezTo>
                    <a:pt x="1415" y="1197"/>
                    <a:pt x="1392" y="1194"/>
                    <a:pt x="1390" y="1190"/>
                  </a:cubicBezTo>
                  <a:cubicBezTo>
                    <a:pt x="1388" y="1186"/>
                    <a:pt x="1367" y="1181"/>
                    <a:pt x="1363" y="1174"/>
                  </a:cubicBezTo>
                  <a:cubicBezTo>
                    <a:pt x="1355" y="1170"/>
                    <a:pt x="1349" y="1174"/>
                    <a:pt x="1337" y="1174"/>
                  </a:cubicBezTo>
                  <a:cubicBezTo>
                    <a:pt x="1317" y="1174"/>
                    <a:pt x="1305" y="1167"/>
                    <a:pt x="1293" y="1164"/>
                  </a:cubicBezTo>
                  <a:cubicBezTo>
                    <a:pt x="1281" y="1161"/>
                    <a:pt x="1267" y="1156"/>
                    <a:pt x="1263" y="1151"/>
                  </a:cubicBezTo>
                  <a:cubicBezTo>
                    <a:pt x="1261" y="1147"/>
                    <a:pt x="1253" y="1143"/>
                    <a:pt x="1245" y="1143"/>
                  </a:cubicBezTo>
                  <a:cubicBezTo>
                    <a:pt x="1222" y="1146"/>
                    <a:pt x="1211" y="1139"/>
                    <a:pt x="1195" y="1134"/>
                  </a:cubicBezTo>
                  <a:cubicBezTo>
                    <a:pt x="1191" y="1133"/>
                    <a:pt x="1186" y="1132"/>
                    <a:pt x="1181" y="1132"/>
                  </a:cubicBezTo>
                  <a:cubicBezTo>
                    <a:pt x="1172" y="1132"/>
                    <a:pt x="1163" y="1134"/>
                    <a:pt x="1155" y="1135"/>
                  </a:cubicBezTo>
                  <a:cubicBezTo>
                    <a:pt x="1147" y="1136"/>
                    <a:pt x="1140" y="1137"/>
                    <a:pt x="1136" y="1137"/>
                  </a:cubicBezTo>
                  <a:cubicBezTo>
                    <a:pt x="1124" y="1137"/>
                    <a:pt x="1109" y="1131"/>
                    <a:pt x="1098" y="1128"/>
                  </a:cubicBezTo>
                  <a:cubicBezTo>
                    <a:pt x="1088" y="1125"/>
                    <a:pt x="1090" y="1120"/>
                    <a:pt x="1087" y="1118"/>
                  </a:cubicBezTo>
                  <a:cubicBezTo>
                    <a:pt x="1083" y="1116"/>
                    <a:pt x="1070" y="1112"/>
                    <a:pt x="1051" y="1106"/>
                  </a:cubicBezTo>
                  <a:cubicBezTo>
                    <a:pt x="1031" y="1099"/>
                    <a:pt x="1034" y="1096"/>
                    <a:pt x="1021" y="1091"/>
                  </a:cubicBezTo>
                  <a:cubicBezTo>
                    <a:pt x="1008" y="1085"/>
                    <a:pt x="1014" y="1086"/>
                    <a:pt x="1017" y="1079"/>
                  </a:cubicBezTo>
                  <a:cubicBezTo>
                    <a:pt x="1020" y="1073"/>
                    <a:pt x="993" y="1064"/>
                    <a:pt x="995" y="1050"/>
                  </a:cubicBezTo>
                  <a:cubicBezTo>
                    <a:pt x="996" y="1035"/>
                    <a:pt x="1004" y="1037"/>
                    <a:pt x="999" y="1027"/>
                  </a:cubicBezTo>
                  <a:cubicBezTo>
                    <a:pt x="993" y="1017"/>
                    <a:pt x="993" y="1017"/>
                    <a:pt x="990" y="1012"/>
                  </a:cubicBezTo>
                  <a:cubicBezTo>
                    <a:pt x="987" y="1007"/>
                    <a:pt x="1001" y="996"/>
                    <a:pt x="1002" y="988"/>
                  </a:cubicBezTo>
                  <a:cubicBezTo>
                    <a:pt x="1003" y="979"/>
                    <a:pt x="1002" y="975"/>
                    <a:pt x="1000" y="969"/>
                  </a:cubicBezTo>
                  <a:cubicBezTo>
                    <a:pt x="998" y="964"/>
                    <a:pt x="993" y="962"/>
                    <a:pt x="990" y="962"/>
                  </a:cubicBezTo>
                  <a:cubicBezTo>
                    <a:pt x="984" y="964"/>
                    <a:pt x="973" y="965"/>
                    <a:pt x="964" y="965"/>
                  </a:cubicBezTo>
                  <a:cubicBezTo>
                    <a:pt x="954" y="964"/>
                    <a:pt x="950" y="964"/>
                    <a:pt x="945" y="964"/>
                  </a:cubicBezTo>
                  <a:cubicBezTo>
                    <a:pt x="935" y="964"/>
                    <a:pt x="921" y="965"/>
                    <a:pt x="917" y="965"/>
                  </a:cubicBezTo>
                  <a:cubicBezTo>
                    <a:pt x="911" y="966"/>
                    <a:pt x="872" y="970"/>
                    <a:pt x="860" y="970"/>
                  </a:cubicBezTo>
                  <a:cubicBezTo>
                    <a:pt x="838" y="977"/>
                    <a:pt x="815" y="993"/>
                    <a:pt x="814" y="994"/>
                  </a:cubicBezTo>
                  <a:cubicBezTo>
                    <a:pt x="786" y="1003"/>
                    <a:pt x="786" y="1003"/>
                    <a:pt x="786" y="1003"/>
                  </a:cubicBezTo>
                  <a:cubicBezTo>
                    <a:pt x="766" y="1008"/>
                    <a:pt x="766" y="1008"/>
                    <a:pt x="766" y="1008"/>
                  </a:cubicBezTo>
                  <a:cubicBezTo>
                    <a:pt x="765" y="1008"/>
                    <a:pt x="741" y="1018"/>
                    <a:pt x="731" y="1024"/>
                  </a:cubicBezTo>
                  <a:cubicBezTo>
                    <a:pt x="727" y="1026"/>
                    <a:pt x="723" y="1027"/>
                    <a:pt x="719" y="1027"/>
                  </a:cubicBezTo>
                  <a:cubicBezTo>
                    <a:pt x="716" y="1027"/>
                    <a:pt x="712" y="1026"/>
                    <a:pt x="709" y="1026"/>
                  </a:cubicBezTo>
                  <a:cubicBezTo>
                    <a:pt x="705" y="1026"/>
                    <a:pt x="701" y="1025"/>
                    <a:pt x="698" y="1025"/>
                  </a:cubicBezTo>
                  <a:cubicBezTo>
                    <a:pt x="682" y="1026"/>
                    <a:pt x="667" y="1044"/>
                    <a:pt x="667" y="1045"/>
                  </a:cubicBezTo>
                  <a:cubicBezTo>
                    <a:pt x="643" y="1052"/>
                    <a:pt x="643" y="1052"/>
                    <a:pt x="643" y="1052"/>
                  </a:cubicBezTo>
                  <a:cubicBezTo>
                    <a:pt x="610" y="1057"/>
                    <a:pt x="610" y="1057"/>
                    <a:pt x="610" y="1057"/>
                  </a:cubicBezTo>
                  <a:cubicBezTo>
                    <a:pt x="610" y="1056"/>
                    <a:pt x="605" y="1053"/>
                    <a:pt x="592" y="1053"/>
                  </a:cubicBezTo>
                  <a:cubicBezTo>
                    <a:pt x="580" y="1053"/>
                    <a:pt x="562" y="1051"/>
                    <a:pt x="546" y="1051"/>
                  </a:cubicBezTo>
                  <a:cubicBezTo>
                    <a:pt x="537" y="1051"/>
                    <a:pt x="532" y="1051"/>
                    <a:pt x="528" y="1051"/>
                  </a:cubicBezTo>
                  <a:cubicBezTo>
                    <a:pt x="509" y="1051"/>
                    <a:pt x="484" y="1050"/>
                    <a:pt x="473" y="1050"/>
                  </a:cubicBezTo>
                  <a:cubicBezTo>
                    <a:pt x="460" y="1050"/>
                    <a:pt x="453" y="1053"/>
                    <a:pt x="446" y="1057"/>
                  </a:cubicBezTo>
                  <a:cubicBezTo>
                    <a:pt x="441" y="1059"/>
                    <a:pt x="433" y="1060"/>
                    <a:pt x="426" y="1060"/>
                  </a:cubicBezTo>
                  <a:cubicBezTo>
                    <a:pt x="421" y="1060"/>
                    <a:pt x="416" y="1060"/>
                    <a:pt x="414" y="1058"/>
                  </a:cubicBezTo>
                  <a:cubicBezTo>
                    <a:pt x="411" y="1056"/>
                    <a:pt x="406" y="1056"/>
                    <a:pt x="402" y="1056"/>
                  </a:cubicBezTo>
                  <a:cubicBezTo>
                    <a:pt x="397" y="1056"/>
                    <a:pt x="393" y="1057"/>
                    <a:pt x="393" y="1057"/>
                  </a:cubicBezTo>
                  <a:cubicBezTo>
                    <a:pt x="393" y="1055"/>
                    <a:pt x="390" y="1026"/>
                    <a:pt x="393" y="1020"/>
                  </a:cubicBezTo>
                  <a:cubicBezTo>
                    <a:pt x="396" y="1013"/>
                    <a:pt x="393" y="995"/>
                    <a:pt x="391" y="985"/>
                  </a:cubicBezTo>
                  <a:cubicBezTo>
                    <a:pt x="389" y="975"/>
                    <a:pt x="399" y="975"/>
                    <a:pt x="398" y="973"/>
                  </a:cubicBezTo>
                  <a:cubicBezTo>
                    <a:pt x="397" y="970"/>
                    <a:pt x="396" y="964"/>
                    <a:pt x="399" y="959"/>
                  </a:cubicBezTo>
                  <a:cubicBezTo>
                    <a:pt x="398" y="958"/>
                    <a:pt x="389" y="964"/>
                    <a:pt x="375" y="969"/>
                  </a:cubicBezTo>
                  <a:cubicBezTo>
                    <a:pt x="357" y="976"/>
                    <a:pt x="344" y="982"/>
                    <a:pt x="343" y="982"/>
                  </a:cubicBezTo>
                  <a:cubicBezTo>
                    <a:pt x="322" y="995"/>
                    <a:pt x="322" y="995"/>
                    <a:pt x="322" y="995"/>
                  </a:cubicBezTo>
                  <a:cubicBezTo>
                    <a:pt x="318" y="995"/>
                    <a:pt x="229" y="997"/>
                    <a:pt x="226" y="997"/>
                  </a:cubicBezTo>
                  <a:cubicBezTo>
                    <a:pt x="222" y="997"/>
                    <a:pt x="216" y="996"/>
                    <a:pt x="216" y="994"/>
                  </a:cubicBezTo>
                  <a:cubicBezTo>
                    <a:pt x="216" y="992"/>
                    <a:pt x="207" y="984"/>
                    <a:pt x="206" y="980"/>
                  </a:cubicBezTo>
                  <a:cubicBezTo>
                    <a:pt x="205" y="976"/>
                    <a:pt x="189" y="968"/>
                    <a:pt x="188" y="967"/>
                  </a:cubicBezTo>
                  <a:cubicBezTo>
                    <a:pt x="182" y="965"/>
                    <a:pt x="158" y="964"/>
                    <a:pt x="130" y="962"/>
                  </a:cubicBezTo>
                  <a:cubicBezTo>
                    <a:pt x="102" y="961"/>
                    <a:pt x="101" y="963"/>
                    <a:pt x="107" y="957"/>
                  </a:cubicBezTo>
                  <a:cubicBezTo>
                    <a:pt x="113" y="951"/>
                    <a:pt x="115" y="950"/>
                    <a:pt x="116" y="943"/>
                  </a:cubicBezTo>
                  <a:cubicBezTo>
                    <a:pt x="118" y="936"/>
                    <a:pt x="117" y="934"/>
                    <a:pt x="111" y="931"/>
                  </a:cubicBezTo>
                  <a:cubicBezTo>
                    <a:pt x="105" y="927"/>
                    <a:pt x="81" y="917"/>
                    <a:pt x="76" y="906"/>
                  </a:cubicBezTo>
                  <a:cubicBezTo>
                    <a:pt x="70" y="894"/>
                    <a:pt x="60" y="902"/>
                    <a:pt x="54" y="895"/>
                  </a:cubicBezTo>
                  <a:cubicBezTo>
                    <a:pt x="48" y="889"/>
                    <a:pt x="52" y="883"/>
                    <a:pt x="44" y="877"/>
                  </a:cubicBezTo>
                  <a:cubicBezTo>
                    <a:pt x="36" y="871"/>
                    <a:pt x="34" y="868"/>
                    <a:pt x="34" y="863"/>
                  </a:cubicBezTo>
                  <a:cubicBezTo>
                    <a:pt x="35" y="858"/>
                    <a:pt x="27" y="858"/>
                    <a:pt x="13" y="853"/>
                  </a:cubicBezTo>
                  <a:cubicBezTo>
                    <a:pt x="0" y="849"/>
                    <a:pt x="7" y="842"/>
                    <a:pt x="10" y="838"/>
                  </a:cubicBezTo>
                  <a:cubicBezTo>
                    <a:pt x="12" y="833"/>
                    <a:pt x="24" y="835"/>
                    <a:pt x="31" y="830"/>
                  </a:cubicBezTo>
                  <a:cubicBezTo>
                    <a:pt x="35" y="827"/>
                    <a:pt x="33" y="823"/>
                    <a:pt x="31" y="820"/>
                  </a:cubicBezTo>
                  <a:cubicBezTo>
                    <a:pt x="29" y="816"/>
                    <a:pt x="26" y="814"/>
                    <a:pt x="26" y="812"/>
                  </a:cubicBezTo>
                  <a:cubicBezTo>
                    <a:pt x="25" y="809"/>
                    <a:pt x="47" y="793"/>
                    <a:pt x="53" y="789"/>
                  </a:cubicBezTo>
                  <a:cubicBezTo>
                    <a:pt x="58" y="784"/>
                    <a:pt x="79" y="782"/>
                    <a:pt x="93" y="778"/>
                  </a:cubicBezTo>
                  <a:cubicBezTo>
                    <a:pt x="107" y="775"/>
                    <a:pt x="101" y="765"/>
                    <a:pt x="97" y="760"/>
                  </a:cubicBezTo>
                  <a:cubicBezTo>
                    <a:pt x="93" y="755"/>
                    <a:pt x="89" y="750"/>
                    <a:pt x="93" y="744"/>
                  </a:cubicBezTo>
                  <a:cubicBezTo>
                    <a:pt x="97" y="738"/>
                    <a:pt x="106" y="730"/>
                    <a:pt x="114" y="724"/>
                  </a:cubicBezTo>
                  <a:cubicBezTo>
                    <a:pt x="122" y="719"/>
                    <a:pt x="125" y="703"/>
                    <a:pt x="127" y="694"/>
                  </a:cubicBezTo>
                  <a:cubicBezTo>
                    <a:pt x="128" y="686"/>
                    <a:pt x="132" y="685"/>
                    <a:pt x="137" y="683"/>
                  </a:cubicBezTo>
                  <a:cubicBezTo>
                    <a:pt x="143" y="681"/>
                    <a:pt x="166" y="676"/>
                    <a:pt x="175" y="673"/>
                  </a:cubicBezTo>
                  <a:cubicBezTo>
                    <a:pt x="185" y="671"/>
                    <a:pt x="187" y="666"/>
                    <a:pt x="190" y="663"/>
                  </a:cubicBezTo>
                  <a:cubicBezTo>
                    <a:pt x="192" y="660"/>
                    <a:pt x="220" y="654"/>
                    <a:pt x="231" y="649"/>
                  </a:cubicBezTo>
                  <a:cubicBezTo>
                    <a:pt x="242" y="645"/>
                    <a:pt x="251" y="643"/>
                    <a:pt x="265" y="641"/>
                  </a:cubicBezTo>
                  <a:cubicBezTo>
                    <a:pt x="279" y="638"/>
                    <a:pt x="285" y="639"/>
                    <a:pt x="292" y="637"/>
                  </a:cubicBezTo>
                  <a:cubicBezTo>
                    <a:pt x="300" y="635"/>
                    <a:pt x="310" y="635"/>
                    <a:pt x="311" y="633"/>
                  </a:cubicBezTo>
                  <a:cubicBezTo>
                    <a:pt x="313" y="631"/>
                    <a:pt x="324" y="630"/>
                    <a:pt x="343" y="629"/>
                  </a:cubicBezTo>
                  <a:cubicBezTo>
                    <a:pt x="362" y="627"/>
                    <a:pt x="364" y="622"/>
                    <a:pt x="371" y="618"/>
                  </a:cubicBezTo>
                  <a:cubicBezTo>
                    <a:pt x="374" y="616"/>
                    <a:pt x="377" y="615"/>
                    <a:pt x="382" y="615"/>
                  </a:cubicBezTo>
                  <a:cubicBezTo>
                    <a:pt x="397" y="616"/>
                    <a:pt x="401" y="615"/>
                    <a:pt x="405" y="615"/>
                  </a:cubicBezTo>
                  <a:cubicBezTo>
                    <a:pt x="410" y="615"/>
                    <a:pt x="415" y="614"/>
                    <a:pt x="418" y="614"/>
                  </a:cubicBezTo>
                  <a:cubicBezTo>
                    <a:pt x="425" y="614"/>
                    <a:pt x="428" y="616"/>
                    <a:pt x="431" y="618"/>
                  </a:cubicBezTo>
                  <a:cubicBezTo>
                    <a:pt x="434" y="621"/>
                    <a:pt x="439" y="625"/>
                    <a:pt x="443" y="625"/>
                  </a:cubicBezTo>
                  <a:cubicBezTo>
                    <a:pt x="451" y="619"/>
                    <a:pt x="464" y="618"/>
                    <a:pt x="464" y="618"/>
                  </a:cubicBezTo>
                  <a:cubicBezTo>
                    <a:pt x="474" y="608"/>
                    <a:pt x="474" y="608"/>
                    <a:pt x="474" y="608"/>
                  </a:cubicBezTo>
                  <a:cubicBezTo>
                    <a:pt x="496" y="550"/>
                    <a:pt x="496" y="550"/>
                    <a:pt x="496" y="550"/>
                  </a:cubicBezTo>
                  <a:cubicBezTo>
                    <a:pt x="497" y="548"/>
                    <a:pt x="513" y="495"/>
                    <a:pt x="519" y="482"/>
                  </a:cubicBezTo>
                  <a:cubicBezTo>
                    <a:pt x="526" y="469"/>
                    <a:pt x="532" y="448"/>
                    <a:pt x="534" y="440"/>
                  </a:cubicBezTo>
                  <a:cubicBezTo>
                    <a:pt x="536" y="431"/>
                    <a:pt x="542" y="425"/>
                    <a:pt x="538" y="419"/>
                  </a:cubicBezTo>
                  <a:cubicBezTo>
                    <a:pt x="534" y="412"/>
                    <a:pt x="528" y="402"/>
                    <a:pt x="520" y="396"/>
                  </a:cubicBezTo>
                  <a:cubicBezTo>
                    <a:pt x="513" y="390"/>
                    <a:pt x="519" y="387"/>
                    <a:pt x="510" y="378"/>
                  </a:cubicBezTo>
                  <a:cubicBezTo>
                    <a:pt x="502" y="369"/>
                    <a:pt x="493" y="371"/>
                    <a:pt x="474" y="363"/>
                  </a:cubicBezTo>
                  <a:cubicBezTo>
                    <a:pt x="456" y="355"/>
                    <a:pt x="469" y="343"/>
                    <a:pt x="471" y="336"/>
                  </a:cubicBezTo>
                  <a:cubicBezTo>
                    <a:pt x="472" y="329"/>
                    <a:pt x="471" y="319"/>
                    <a:pt x="472" y="312"/>
                  </a:cubicBezTo>
                  <a:cubicBezTo>
                    <a:pt x="473" y="306"/>
                    <a:pt x="489" y="310"/>
                    <a:pt x="508" y="305"/>
                  </a:cubicBezTo>
                  <a:cubicBezTo>
                    <a:pt x="518" y="303"/>
                    <a:pt x="522" y="303"/>
                    <a:pt x="525" y="303"/>
                  </a:cubicBezTo>
                  <a:cubicBezTo>
                    <a:pt x="545" y="299"/>
                    <a:pt x="551" y="302"/>
                    <a:pt x="555" y="304"/>
                  </a:cubicBezTo>
                  <a:cubicBezTo>
                    <a:pt x="565" y="305"/>
                    <a:pt x="568" y="304"/>
                    <a:pt x="573" y="302"/>
                  </a:cubicBezTo>
                  <a:cubicBezTo>
                    <a:pt x="582" y="300"/>
                    <a:pt x="572" y="287"/>
                    <a:pt x="566" y="282"/>
                  </a:cubicBezTo>
                  <a:cubicBezTo>
                    <a:pt x="563" y="279"/>
                    <a:pt x="556" y="278"/>
                    <a:pt x="546" y="278"/>
                  </a:cubicBezTo>
                  <a:cubicBezTo>
                    <a:pt x="539" y="278"/>
                    <a:pt x="530" y="278"/>
                    <a:pt x="520" y="279"/>
                  </a:cubicBezTo>
                  <a:cubicBezTo>
                    <a:pt x="499" y="279"/>
                    <a:pt x="498" y="273"/>
                    <a:pt x="498" y="272"/>
                  </a:cubicBezTo>
                  <a:cubicBezTo>
                    <a:pt x="498" y="271"/>
                    <a:pt x="499" y="244"/>
                    <a:pt x="500" y="239"/>
                  </a:cubicBezTo>
                  <a:cubicBezTo>
                    <a:pt x="501" y="235"/>
                    <a:pt x="507" y="235"/>
                    <a:pt x="518" y="235"/>
                  </a:cubicBezTo>
                  <a:cubicBezTo>
                    <a:pt x="535" y="235"/>
                    <a:pt x="536" y="234"/>
                    <a:pt x="541" y="234"/>
                  </a:cubicBezTo>
                  <a:cubicBezTo>
                    <a:pt x="550" y="234"/>
                    <a:pt x="554" y="235"/>
                    <a:pt x="558" y="235"/>
                  </a:cubicBezTo>
                  <a:cubicBezTo>
                    <a:pt x="574" y="233"/>
                    <a:pt x="580" y="235"/>
                    <a:pt x="581" y="235"/>
                  </a:cubicBezTo>
                  <a:cubicBezTo>
                    <a:pt x="584" y="235"/>
                    <a:pt x="649" y="233"/>
                    <a:pt x="671" y="232"/>
                  </a:cubicBezTo>
                  <a:cubicBezTo>
                    <a:pt x="693" y="231"/>
                    <a:pt x="691" y="232"/>
                    <a:pt x="686" y="222"/>
                  </a:cubicBezTo>
                  <a:cubicBezTo>
                    <a:pt x="684" y="218"/>
                    <a:pt x="687" y="217"/>
                    <a:pt x="692" y="217"/>
                  </a:cubicBezTo>
                  <a:cubicBezTo>
                    <a:pt x="699" y="217"/>
                    <a:pt x="710" y="220"/>
                    <a:pt x="714" y="225"/>
                  </a:cubicBezTo>
                  <a:cubicBezTo>
                    <a:pt x="717" y="228"/>
                    <a:pt x="722" y="229"/>
                    <a:pt x="727" y="229"/>
                  </a:cubicBezTo>
                  <a:cubicBezTo>
                    <a:pt x="734" y="229"/>
                    <a:pt x="740" y="227"/>
                    <a:pt x="741" y="226"/>
                  </a:cubicBezTo>
                  <a:cubicBezTo>
                    <a:pt x="744" y="224"/>
                    <a:pt x="755" y="215"/>
                    <a:pt x="782" y="207"/>
                  </a:cubicBezTo>
                  <a:cubicBezTo>
                    <a:pt x="790" y="204"/>
                    <a:pt x="795" y="203"/>
                    <a:pt x="798" y="203"/>
                  </a:cubicBezTo>
                  <a:cubicBezTo>
                    <a:pt x="806" y="203"/>
                    <a:pt x="803" y="210"/>
                    <a:pt x="806" y="216"/>
                  </a:cubicBezTo>
                  <a:cubicBezTo>
                    <a:pt x="810" y="224"/>
                    <a:pt x="810" y="221"/>
                    <a:pt x="816" y="228"/>
                  </a:cubicBezTo>
                  <a:cubicBezTo>
                    <a:pt x="822" y="235"/>
                    <a:pt x="829" y="242"/>
                    <a:pt x="825" y="248"/>
                  </a:cubicBezTo>
                  <a:cubicBezTo>
                    <a:pt x="822" y="253"/>
                    <a:pt x="818" y="263"/>
                    <a:pt x="826" y="263"/>
                  </a:cubicBezTo>
                  <a:cubicBezTo>
                    <a:pt x="847" y="262"/>
                    <a:pt x="877" y="273"/>
                    <a:pt x="885" y="276"/>
                  </a:cubicBezTo>
                  <a:cubicBezTo>
                    <a:pt x="893" y="278"/>
                    <a:pt x="901" y="289"/>
                    <a:pt x="917" y="289"/>
                  </a:cubicBezTo>
                  <a:cubicBezTo>
                    <a:pt x="935" y="289"/>
                    <a:pt x="955" y="286"/>
                    <a:pt x="962" y="280"/>
                  </a:cubicBezTo>
                  <a:cubicBezTo>
                    <a:pt x="965" y="277"/>
                    <a:pt x="969" y="277"/>
                    <a:pt x="973" y="277"/>
                  </a:cubicBezTo>
                  <a:cubicBezTo>
                    <a:pt x="986" y="277"/>
                    <a:pt x="990" y="277"/>
                    <a:pt x="994" y="276"/>
                  </a:cubicBezTo>
                  <a:cubicBezTo>
                    <a:pt x="1008" y="275"/>
                    <a:pt x="1007" y="284"/>
                    <a:pt x="1003" y="288"/>
                  </a:cubicBezTo>
                  <a:cubicBezTo>
                    <a:pt x="1006" y="292"/>
                    <a:pt x="1012" y="290"/>
                    <a:pt x="1018" y="288"/>
                  </a:cubicBezTo>
                  <a:cubicBezTo>
                    <a:pt x="1029" y="283"/>
                    <a:pt x="1023" y="283"/>
                    <a:pt x="1031" y="279"/>
                  </a:cubicBezTo>
                  <a:cubicBezTo>
                    <a:pt x="1039" y="275"/>
                    <a:pt x="1048" y="274"/>
                    <a:pt x="1051" y="269"/>
                  </a:cubicBezTo>
                  <a:cubicBezTo>
                    <a:pt x="1053" y="263"/>
                    <a:pt x="1064" y="264"/>
                    <a:pt x="1073" y="261"/>
                  </a:cubicBezTo>
                  <a:cubicBezTo>
                    <a:pt x="1082" y="257"/>
                    <a:pt x="1083" y="255"/>
                    <a:pt x="1091" y="255"/>
                  </a:cubicBezTo>
                  <a:cubicBezTo>
                    <a:pt x="1108" y="256"/>
                    <a:pt x="1115" y="251"/>
                    <a:pt x="1123" y="245"/>
                  </a:cubicBezTo>
                  <a:cubicBezTo>
                    <a:pt x="1129" y="241"/>
                    <a:pt x="1136" y="238"/>
                    <a:pt x="1139" y="238"/>
                  </a:cubicBezTo>
                  <a:cubicBezTo>
                    <a:pt x="1148" y="244"/>
                    <a:pt x="1157" y="241"/>
                    <a:pt x="1164" y="238"/>
                  </a:cubicBezTo>
                  <a:cubicBezTo>
                    <a:pt x="1176" y="232"/>
                    <a:pt x="1182" y="222"/>
                    <a:pt x="1184" y="213"/>
                  </a:cubicBezTo>
                  <a:cubicBezTo>
                    <a:pt x="1186" y="205"/>
                    <a:pt x="1211" y="212"/>
                    <a:pt x="1226" y="204"/>
                  </a:cubicBezTo>
                  <a:cubicBezTo>
                    <a:pt x="1241" y="196"/>
                    <a:pt x="1241" y="200"/>
                    <a:pt x="1258" y="197"/>
                  </a:cubicBezTo>
                  <a:cubicBezTo>
                    <a:pt x="1271" y="190"/>
                    <a:pt x="1265" y="184"/>
                    <a:pt x="1265" y="180"/>
                  </a:cubicBezTo>
                  <a:cubicBezTo>
                    <a:pt x="1253" y="177"/>
                    <a:pt x="1249" y="178"/>
                    <a:pt x="1249" y="178"/>
                  </a:cubicBezTo>
                  <a:cubicBezTo>
                    <a:pt x="1246" y="178"/>
                    <a:pt x="1230" y="178"/>
                    <a:pt x="1207" y="179"/>
                  </a:cubicBezTo>
                  <a:cubicBezTo>
                    <a:pt x="1184" y="179"/>
                    <a:pt x="1188" y="168"/>
                    <a:pt x="1193" y="163"/>
                  </a:cubicBezTo>
                  <a:cubicBezTo>
                    <a:pt x="1200" y="158"/>
                    <a:pt x="1186" y="147"/>
                    <a:pt x="1177" y="143"/>
                  </a:cubicBezTo>
                  <a:cubicBezTo>
                    <a:pt x="1167" y="139"/>
                    <a:pt x="1169" y="121"/>
                    <a:pt x="1170" y="117"/>
                  </a:cubicBezTo>
                  <a:cubicBezTo>
                    <a:pt x="1170" y="112"/>
                    <a:pt x="1171" y="105"/>
                    <a:pt x="1167" y="103"/>
                  </a:cubicBezTo>
                  <a:cubicBezTo>
                    <a:pt x="1164" y="101"/>
                    <a:pt x="1149" y="93"/>
                    <a:pt x="1138" y="89"/>
                  </a:cubicBezTo>
                  <a:cubicBezTo>
                    <a:pt x="1127" y="85"/>
                    <a:pt x="1117" y="75"/>
                    <a:pt x="1113" y="67"/>
                  </a:cubicBezTo>
                  <a:cubicBezTo>
                    <a:pt x="1117" y="62"/>
                    <a:pt x="1121" y="65"/>
                    <a:pt x="1125" y="69"/>
                  </a:cubicBezTo>
                  <a:cubicBezTo>
                    <a:pt x="1127" y="72"/>
                    <a:pt x="1130" y="73"/>
                    <a:pt x="1134" y="73"/>
                  </a:cubicBezTo>
                  <a:cubicBezTo>
                    <a:pt x="1138" y="73"/>
                    <a:pt x="1143" y="71"/>
                    <a:pt x="1150" y="71"/>
                  </a:cubicBezTo>
                  <a:cubicBezTo>
                    <a:pt x="1166" y="70"/>
                    <a:pt x="1183" y="76"/>
                    <a:pt x="1189" y="78"/>
                  </a:cubicBezTo>
                  <a:cubicBezTo>
                    <a:pt x="1195" y="81"/>
                    <a:pt x="1195" y="87"/>
                    <a:pt x="1202" y="87"/>
                  </a:cubicBezTo>
                  <a:cubicBezTo>
                    <a:pt x="1208" y="87"/>
                    <a:pt x="1217" y="84"/>
                    <a:pt x="1236" y="84"/>
                  </a:cubicBezTo>
                  <a:cubicBezTo>
                    <a:pt x="1245" y="84"/>
                    <a:pt x="1249" y="85"/>
                    <a:pt x="1252" y="85"/>
                  </a:cubicBezTo>
                  <a:cubicBezTo>
                    <a:pt x="1256" y="86"/>
                    <a:pt x="1258" y="86"/>
                    <a:pt x="1261" y="86"/>
                  </a:cubicBezTo>
                  <a:cubicBezTo>
                    <a:pt x="1278" y="83"/>
                    <a:pt x="1279" y="85"/>
                    <a:pt x="1282" y="86"/>
                  </a:cubicBezTo>
                  <a:cubicBezTo>
                    <a:pt x="1287" y="88"/>
                    <a:pt x="1300" y="97"/>
                    <a:pt x="1317" y="103"/>
                  </a:cubicBezTo>
                  <a:cubicBezTo>
                    <a:pt x="1324" y="105"/>
                    <a:pt x="1329" y="106"/>
                    <a:pt x="1332" y="106"/>
                  </a:cubicBezTo>
                  <a:cubicBezTo>
                    <a:pt x="1338" y="106"/>
                    <a:pt x="1341" y="104"/>
                    <a:pt x="1343" y="101"/>
                  </a:cubicBezTo>
                  <a:cubicBezTo>
                    <a:pt x="1348" y="97"/>
                    <a:pt x="1349" y="89"/>
                    <a:pt x="1347" y="83"/>
                  </a:cubicBezTo>
                  <a:cubicBezTo>
                    <a:pt x="1345" y="78"/>
                    <a:pt x="1372" y="74"/>
                    <a:pt x="1377" y="70"/>
                  </a:cubicBezTo>
                  <a:cubicBezTo>
                    <a:pt x="1388" y="68"/>
                    <a:pt x="1393" y="70"/>
                    <a:pt x="1402" y="71"/>
                  </a:cubicBezTo>
                  <a:cubicBezTo>
                    <a:pt x="1410" y="72"/>
                    <a:pt x="1415" y="73"/>
                    <a:pt x="1419" y="73"/>
                  </a:cubicBezTo>
                  <a:cubicBezTo>
                    <a:pt x="1423" y="73"/>
                    <a:pt x="1426" y="72"/>
                    <a:pt x="1430" y="70"/>
                  </a:cubicBezTo>
                  <a:cubicBezTo>
                    <a:pt x="1433" y="68"/>
                    <a:pt x="1437" y="68"/>
                    <a:pt x="1440" y="68"/>
                  </a:cubicBezTo>
                  <a:cubicBezTo>
                    <a:pt x="1459" y="65"/>
                    <a:pt x="1474" y="63"/>
                    <a:pt x="1479" y="63"/>
                  </a:cubicBezTo>
                  <a:cubicBezTo>
                    <a:pt x="1484" y="63"/>
                    <a:pt x="1494" y="61"/>
                    <a:pt x="1496" y="56"/>
                  </a:cubicBezTo>
                  <a:cubicBezTo>
                    <a:pt x="1498" y="52"/>
                    <a:pt x="1515" y="51"/>
                    <a:pt x="1520" y="49"/>
                  </a:cubicBezTo>
                  <a:cubicBezTo>
                    <a:pt x="1524" y="47"/>
                    <a:pt x="1529" y="45"/>
                    <a:pt x="1537" y="45"/>
                  </a:cubicBezTo>
                  <a:cubicBezTo>
                    <a:pt x="1546" y="45"/>
                    <a:pt x="1553" y="45"/>
                    <a:pt x="1564" y="42"/>
                  </a:cubicBezTo>
                  <a:cubicBezTo>
                    <a:pt x="1575" y="38"/>
                    <a:pt x="1575" y="33"/>
                    <a:pt x="1579" y="30"/>
                  </a:cubicBezTo>
                  <a:cubicBezTo>
                    <a:pt x="1583" y="28"/>
                    <a:pt x="1589" y="26"/>
                    <a:pt x="1602" y="20"/>
                  </a:cubicBezTo>
                  <a:cubicBezTo>
                    <a:pt x="1614" y="14"/>
                    <a:pt x="1607" y="12"/>
                    <a:pt x="1597" y="5"/>
                  </a:cubicBezTo>
                  <a:cubicBezTo>
                    <a:pt x="1591" y="1"/>
                    <a:pt x="1597" y="0"/>
                    <a:pt x="1607" y="1"/>
                  </a:cubicBezTo>
                  <a:cubicBezTo>
                    <a:pt x="1614" y="1"/>
                    <a:pt x="1624" y="1"/>
                    <a:pt x="1632" y="1"/>
                  </a:cubicBezTo>
                  <a:cubicBezTo>
                    <a:pt x="1641" y="1"/>
                    <a:pt x="1647" y="1"/>
                    <a:pt x="1652" y="1"/>
                  </a:cubicBezTo>
                  <a:cubicBezTo>
                    <a:pt x="1657" y="1"/>
                    <a:pt x="1661" y="1"/>
                    <a:pt x="1665" y="2"/>
                  </a:cubicBezTo>
                  <a:cubicBezTo>
                    <a:pt x="1674" y="4"/>
                    <a:pt x="1680" y="16"/>
                    <a:pt x="1678" y="18"/>
                  </a:cubicBezTo>
                  <a:cubicBezTo>
                    <a:pt x="1676" y="21"/>
                    <a:pt x="1673" y="34"/>
                    <a:pt x="1668" y="38"/>
                  </a:cubicBezTo>
                  <a:cubicBezTo>
                    <a:pt x="1664" y="43"/>
                    <a:pt x="1666" y="45"/>
                    <a:pt x="1674" y="45"/>
                  </a:cubicBezTo>
                  <a:cubicBezTo>
                    <a:pt x="1682" y="45"/>
                    <a:pt x="1685" y="46"/>
                    <a:pt x="1700" y="47"/>
                  </a:cubicBezTo>
                  <a:cubicBezTo>
                    <a:pt x="1714" y="49"/>
                    <a:pt x="1712" y="54"/>
                    <a:pt x="1709" y="61"/>
                  </a:cubicBezTo>
                  <a:cubicBezTo>
                    <a:pt x="1705" y="69"/>
                    <a:pt x="1718" y="75"/>
                    <a:pt x="1723" y="76"/>
                  </a:cubicBezTo>
                  <a:cubicBezTo>
                    <a:pt x="1728" y="78"/>
                    <a:pt x="1720" y="85"/>
                    <a:pt x="1719" y="89"/>
                  </a:cubicBezTo>
                  <a:cubicBezTo>
                    <a:pt x="1718" y="93"/>
                    <a:pt x="1708" y="95"/>
                    <a:pt x="1697" y="98"/>
                  </a:cubicBezTo>
                  <a:cubicBezTo>
                    <a:pt x="1685" y="101"/>
                    <a:pt x="1689" y="105"/>
                    <a:pt x="1692" y="108"/>
                  </a:cubicBezTo>
                  <a:cubicBezTo>
                    <a:pt x="1696" y="112"/>
                    <a:pt x="1691" y="120"/>
                    <a:pt x="1687" y="125"/>
                  </a:cubicBezTo>
                  <a:cubicBezTo>
                    <a:pt x="1683" y="131"/>
                    <a:pt x="1671" y="143"/>
                    <a:pt x="1666" y="149"/>
                  </a:cubicBezTo>
                  <a:cubicBezTo>
                    <a:pt x="1661" y="154"/>
                    <a:pt x="1678" y="170"/>
                    <a:pt x="1679" y="175"/>
                  </a:cubicBezTo>
                  <a:cubicBezTo>
                    <a:pt x="1680" y="179"/>
                    <a:pt x="1694" y="182"/>
                    <a:pt x="1695" y="191"/>
                  </a:cubicBezTo>
                  <a:cubicBezTo>
                    <a:pt x="1696" y="200"/>
                    <a:pt x="1693" y="205"/>
                    <a:pt x="1698" y="209"/>
                  </a:cubicBezTo>
                  <a:cubicBezTo>
                    <a:pt x="1702" y="214"/>
                    <a:pt x="1705" y="219"/>
                    <a:pt x="1715" y="221"/>
                  </a:cubicBezTo>
                  <a:cubicBezTo>
                    <a:pt x="1726" y="223"/>
                    <a:pt x="1726" y="229"/>
                    <a:pt x="1739" y="234"/>
                  </a:cubicBezTo>
                  <a:cubicBezTo>
                    <a:pt x="1752" y="240"/>
                    <a:pt x="1760" y="245"/>
                    <a:pt x="1772" y="246"/>
                  </a:cubicBezTo>
                  <a:cubicBezTo>
                    <a:pt x="1777" y="246"/>
                    <a:pt x="1781" y="247"/>
                    <a:pt x="1784" y="248"/>
                  </a:cubicBezTo>
                  <a:cubicBezTo>
                    <a:pt x="1790" y="249"/>
                    <a:pt x="1794" y="250"/>
                    <a:pt x="1799" y="252"/>
                  </a:cubicBezTo>
                  <a:cubicBezTo>
                    <a:pt x="1810" y="252"/>
                    <a:pt x="1817" y="249"/>
                    <a:pt x="1827" y="249"/>
                  </a:cubicBezTo>
                  <a:cubicBezTo>
                    <a:pt x="1840" y="248"/>
                    <a:pt x="1836" y="247"/>
                    <a:pt x="1839" y="239"/>
                  </a:cubicBezTo>
                  <a:cubicBezTo>
                    <a:pt x="1840" y="234"/>
                    <a:pt x="1844" y="234"/>
                    <a:pt x="1847" y="234"/>
                  </a:cubicBezTo>
                  <a:cubicBezTo>
                    <a:pt x="1859" y="231"/>
                    <a:pt x="1864" y="230"/>
                    <a:pt x="1870" y="230"/>
                  </a:cubicBezTo>
                  <a:cubicBezTo>
                    <a:pt x="1874" y="230"/>
                    <a:pt x="1877" y="230"/>
                    <a:pt x="1881" y="231"/>
                  </a:cubicBezTo>
                  <a:cubicBezTo>
                    <a:pt x="1895" y="231"/>
                    <a:pt x="1898" y="230"/>
                    <a:pt x="1898" y="228"/>
                  </a:cubicBezTo>
                  <a:cubicBezTo>
                    <a:pt x="1898" y="224"/>
                    <a:pt x="1910" y="225"/>
                    <a:pt x="1910" y="224"/>
                  </a:cubicBezTo>
                  <a:cubicBezTo>
                    <a:pt x="1911" y="222"/>
                    <a:pt x="1918" y="220"/>
                    <a:pt x="1931" y="220"/>
                  </a:cubicBezTo>
                  <a:cubicBezTo>
                    <a:pt x="1953" y="221"/>
                    <a:pt x="1962" y="215"/>
                    <a:pt x="1969" y="209"/>
                  </a:cubicBezTo>
                  <a:cubicBezTo>
                    <a:pt x="1973" y="205"/>
                    <a:pt x="1981" y="204"/>
                    <a:pt x="1986" y="204"/>
                  </a:cubicBezTo>
                  <a:cubicBezTo>
                    <a:pt x="1991" y="204"/>
                    <a:pt x="1998" y="202"/>
                    <a:pt x="2006" y="202"/>
                  </a:cubicBezTo>
                  <a:cubicBezTo>
                    <a:pt x="2020" y="205"/>
                    <a:pt x="2026" y="208"/>
                    <a:pt x="2036" y="208"/>
                  </a:cubicBezTo>
                  <a:cubicBezTo>
                    <a:pt x="2053" y="207"/>
                    <a:pt x="2066" y="205"/>
                    <a:pt x="2078" y="205"/>
                  </a:cubicBezTo>
                  <a:cubicBezTo>
                    <a:pt x="2092" y="205"/>
                    <a:pt x="2116" y="210"/>
                    <a:pt x="2133" y="210"/>
                  </a:cubicBezTo>
                  <a:cubicBezTo>
                    <a:pt x="2156" y="207"/>
                    <a:pt x="2141" y="194"/>
                    <a:pt x="2133" y="190"/>
                  </a:cubicBezTo>
                  <a:cubicBezTo>
                    <a:pt x="2124" y="185"/>
                    <a:pt x="2132" y="178"/>
                    <a:pt x="2134" y="176"/>
                  </a:cubicBezTo>
                  <a:cubicBezTo>
                    <a:pt x="2135" y="174"/>
                    <a:pt x="2144" y="170"/>
                    <a:pt x="2150" y="170"/>
                  </a:cubicBezTo>
                  <a:cubicBezTo>
                    <a:pt x="2157" y="174"/>
                    <a:pt x="2165" y="176"/>
                    <a:pt x="2173" y="176"/>
                  </a:cubicBezTo>
                  <a:cubicBezTo>
                    <a:pt x="2205" y="175"/>
                    <a:pt x="2210" y="174"/>
                    <a:pt x="2214" y="172"/>
                  </a:cubicBezTo>
                  <a:cubicBezTo>
                    <a:pt x="2218" y="170"/>
                    <a:pt x="2221" y="169"/>
                    <a:pt x="2226" y="169"/>
                  </a:cubicBezTo>
                  <a:cubicBezTo>
                    <a:pt x="2235" y="169"/>
                    <a:pt x="2241" y="169"/>
                    <a:pt x="2248" y="168"/>
                  </a:cubicBezTo>
                  <a:cubicBezTo>
                    <a:pt x="2251" y="167"/>
                    <a:pt x="2254" y="167"/>
                    <a:pt x="2257" y="167"/>
                  </a:cubicBezTo>
                  <a:cubicBezTo>
                    <a:pt x="2270" y="167"/>
                    <a:pt x="2276" y="174"/>
                    <a:pt x="2286" y="177"/>
                  </a:cubicBezTo>
                  <a:cubicBezTo>
                    <a:pt x="2299" y="181"/>
                    <a:pt x="2304" y="183"/>
                    <a:pt x="2310" y="184"/>
                  </a:cubicBezTo>
                  <a:cubicBezTo>
                    <a:pt x="2318" y="185"/>
                    <a:pt x="2331" y="191"/>
                    <a:pt x="2341" y="193"/>
                  </a:cubicBezTo>
                  <a:cubicBezTo>
                    <a:pt x="2358" y="194"/>
                    <a:pt x="2376" y="189"/>
                    <a:pt x="2387" y="187"/>
                  </a:cubicBezTo>
                  <a:cubicBezTo>
                    <a:pt x="2398" y="185"/>
                    <a:pt x="2404" y="182"/>
                    <a:pt x="2409" y="182"/>
                  </a:cubicBezTo>
                  <a:cubicBezTo>
                    <a:pt x="2416" y="183"/>
                    <a:pt x="2425" y="185"/>
                    <a:pt x="2432" y="185"/>
                  </a:cubicBezTo>
                  <a:cubicBezTo>
                    <a:pt x="2442" y="183"/>
                    <a:pt x="2448" y="182"/>
                    <a:pt x="2453" y="182"/>
                  </a:cubicBezTo>
                  <a:cubicBezTo>
                    <a:pt x="2457" y="182"/>
                    <a:pt x="2462" y="183"/>
                    <a:pt x="2464" y="185"/>
                  </a:cubicBezTo>
                  <a:cubicBezTo>
                    <a:pt x="2470" y="190"/>
                    <a:pt x="2469" y="190"/>
                    <a:pt x="2479" y="190"/>
                  </a:cubicBezTo>
                  <a:cubicBezTo>
                    <a:pt x="2499" y="190"/>
                    <a:pt x="2506" y="190"/>
                    <a:pt x="2517" y="184"/>
                  </a:cubicBezTo>
                  <a:cubicBezTo>
                    <a:pt x="2527" y="178"/>
                    <a:pt x="2546" y="172"/>
                    <a:pt x="2547" y="169"/>
                  </a:cubicBezTo>
                  <a:cubicBezTo>
                    <a:pt x="2548" y="167"/>
                    <a:pt x="2563" y="151"/>
                    <a:pt x="2567" y="147"/>
                  </a:cubicBezTo>
                  <a:cubicBezTo>
                    <a:pt x="2571" y="142"/>
                    <a:pt x="2575" y="134"/>
                    <a:pt x="2581" y="128"/>
                  </a:cubicBezTo>
                  <a:cubicBezTo>
                    <a:pt x="2586" y="123"/>
                    <a:pt x="2599" y="122"/>
                    <a:pt x="2608" y="113"/>
                  </a:cubicBezTo>
                  <a:cubicBezTo>
                    <a:pt x="2617" y="104"/>
                    <a:pt x="2618" y="101"/>
                    <a:pt x="2630" y="97"/>
                  </a:cubicBezTo>
                  <a:cubicBezTo>
                    <a:pt x="2642" y="93"/>
                    <a:pt x="2640" y="86"/>
                    <a:pt x="2640" y="85"/>
                  </a:cubicBezTo>
                  <a:cubicBezTo>
                    <a:pt x="2642" y="83"/>
                    <a:pt x="2659" y="76"/>
                    <a:pt x="2663" y="74"/>
                  </a:cubicBezTo>
                  <a:cubicBezTo>
                    <a:pt x="2664" y="74"/>
                    <a:pt x="2666" y="72"/>
                    <a:pt x="2667" y="69"/>
                  </a:cubicBezTo>
                  <a:cubicBezTo>
                    <a:pt x="2675" y="73"/>
                    <a:pt x="2675" y="73"/>
                    <a:pt x="2675" y="73"/>
                  </a:cubicBezTo>
                  <a:cubicBezTo>
                    <a:pt x="2678" y="66"/>
                    <a:pt x="2678" y="66"/>
                    <a:pt x="2678" y="66"/>
                  </a:cubicBezTo>
                  <a:cubicBezTo>
                    <a:pt x="2687" y="61"/>
                    <a:pt x="2687" y="61"/>
                    <a:pt x="2687" y="61"/>
                  </a:cubicBezTo>
                  <a:cubicBezTo>
                    <a:pt x="2688" y="62"/>
                    <a:pt x="2707" y="68"/>
                    <a:pt x="2711" y="71"/>
                  </a:cubicBezTo>
                  <a:cubicBezTo>
                    <a:pt x="2714" y="74"/>
                    <a:pt x="2721" y="87"/>
                    <a:pt x="2721" y="88"/>
                  </a:cubicBezTo>
                  <a:cubicBezTo>
                    <a:pt x="2731" y="91"/>
                    <a:pt x="2731" y="91"/>
                    <a:pt x="2731" y="91"/>
                  </a:cubicBezTo>
                  <a:cubicBezTo>
                    <a:pt x="2731" y="102"/>
                    <a:pt x="2731" y="102"/>
                    <a:pt x="2731" y="102"/>
                  </a:cubicBezTo>
                  <a:cubicBezTo>
                    <a:pt x="2728" y="118"/>
                    <a:pt x="2728" y="118"/>
                    <a:pt x="2728" y="118"/>
                  </a:cubicBezTo>
                  <a:cubicBezTo>
                    <a:pt x="2739" y="145"/>
                    <a:pt x="2739" y="145"/>
                    <a:pt x="2739" y="145"/>
                  </a:cubicBezTo>
                  <a:cubicBezTo>
                    <a:pt x="2756" y="174"/>
                    <a:pt x="2756" y="174"/>
                    <a:pt x="2756" y="174"/>
                  </a:cubicBezTo>
                  <a:cubicBezTo>
                    <a:pt x="2766" y="191"/>
                    <a:pt x="2766" y="191"/>
                    <a:pt x="2766" y="191"/>
                  </a:cubicBezTo>
                  <a:cubicBezTo>
                    <a:pt x="2764" y="201"/>
                    <a:pt x="2764" y="201"/>
                    <a:pt x="2764" y="201"/>
                  </a:cubicBezTo>
                  <a:cubicBezTo>
                    <a:pt x="2777" y="201"/>
                    <a:pt x="2777" y="201"/>
                    <a:pt x="2777" y="201"/>
                  </a:cubicBezTo>
                  <a:cubicBezTo>
                    <a:pt x="2787" y="214"/>
                    <a:pt x="2787" y="214"/>
                    <a:pt x="2787" y="214"/>
                  </a:cubicBezTo>
                  <a:cubicBezTo>
                    <a:pt x="2805" y="220"/>
                    <a:pt x="2805" y="220"/>
                    <a:pt x="2805" y="220"/>
                  </a:cubicBezTo>
                  <a:cubicBezTo>
                    <a:pt x="2842" y="223"/>
                    <a:pt x="2842" y="223"/>
                    <a:pt x="2842" y="223"/>
                  </a:cubicBezTo>
                  <a:cubicBezTo>
                    <a:pt x="2858" y="230"/>
                    <a:pt x="2858" y="230"/>
                    <a:pt x="2858" y="230"/>
                  </a:cubicBezTo>
                  <a:cubicBezTo>
                    <a:pt x="2858" y="241"/>
                    <a:pt x="2858" y="241"/>
                    <a:pt x="2858" y="241"/>
                  </a:cubicBezTo>
                  <a:cubicBezTo>
                    <a:pt x="2851" y="251"/>
                    <a:pt x="2851" y="251"/>
                    <a:pt x="2851" y="251"/>
                  </a:cubicBezTo>
                  <a:cubicBezTo>
                    <a:pt x="2838" y="256"/>
                    <a:pt x="2838" y="256"/>
                    <a:pt x="2838" y="256"/>
                  </a:cubicBezTo>
                  <a:cubicBezTo>
                    <a:pt x="2849" y="260"/>
                    <a:pt x="2849" y="260"/>
                    <a:pt x="2849" y="260"/>
                  </a:cubicBezTo>
                  <a:cubicBezTo>
                    <a:pt x="2834" y="270"/>
                    <a:pt x="2834" y="270"/>
                    <a:pt x="2834" y="270"/>
                  </a:cubicBezTo>
                  <a:cubicBezTo>
                    <a:pt x="2820" y="278"/>
                    <a:pt x="2820" y="278"/>
                    <a:pt x="2820" y="278"/>
                  </a:cubicBezTo>
                  <a:cubicBezTo>
                    <a:pt x="2838" y="278"/>
                    <a:pt x="2838" y="278"/>
                    <a:pt x="2838" y="278"/>
                  </a:cubicBezTo>
                  <a:cubicBezTo>
                    <a:pt x="2834" y="287"/>
                    <a:pt x="2834" y="287"/>
                    <a:pt x="2834" y="287"/>
                  </a:cubicBezTo>
                  <a:cubicBezTo>
                    <a:pt x="2821" y="290"/>
                    <a:pt x="2821" y="290"/>
                    <a:pt x="2821" y="290"/>
                  </a:cubicBezTo>
                  <a:cubicBezTo>
                    <a:pt x="2802" y="290"/>
                    <a:pt x="2802" y="290"/>
                    <a:pt x="2802" y="290"/>
                  </a:cubicBezTo>
                  <a:cubicBezTo>
                    <a:pt x="2793" y="290"/>
                    <a:pt x="2793" y="290"/>
                    <a:pt x="2793" y="290"/>
                  </a:cubicBezTo>
                  <a:cubicBezTo>
                    <a:pt x="2785" y="303"/>
                    <a:pt x="2785" y="303"/>
                    <a:pt x="2785" y="303"/>
                  </a:cubicBezTo>
                  <a:cubicBezTo>
                    <a:pt x="2772" y="312"/>
                    <a:pt x="2772" y="312"/>
                    <a:pt x="2772" y="312"/>
                  </a:cubicBezTo>
                  <a:cubicBezTo>
                    <a:pt x="2762" y="325"/>
                    <a:pt x="2762" y="325"/>
                    <a:pt x="2762" y="325"/>
                  </a:cubicBezTo>
                  <a:cubicBezTo>
                    <a:pt x="2760" y="336"/>
                    <a:pt x="2760" y="336"/>
                    <a:pt x="2760" y="336"/>
                  </a:cubicBezTo>
                  <a:cubicBezTo>
                    <a:pt x="2756" y="344"/>
                    <a:pt x="2756" y="344"/>
                    <a:pt x="2756" y="344"/>
                  </a:cubicBezTo>
                  <a:cubicBezTo>
                    <a:pt x="2741" y="348"/>
                    <a:pt x="2741" y="348"/>
                    <a:pt x="2741" y="348"/>
                  </a:cubicBezTo>
                  <a:cubicBezTo>
                    <a:pt x="2727" y="350"/>
                    <a:pt x="2727" y="350"/>
                    <a:pt x="2727" y="350"/>
                  </a:cubicBezTo>
                  <a:cubicBezTo>
                    <a:pt x="2715" y="347"/>
                    <a:pt x="2715" y="347"/>
                    <a:pt x="2715" y="347"/>
                  </a:cubicBezTo>
                  <a:cubicBezTo>
                    <a:pt x="2708" y="338"/>
                    <a:pt x="2708" y="338"/>
                    <a:pt x="2708" y="338"/>
                  </a:cubicBezTo>
                  <a:cubicBezTo>
                    <a:pt x="2696" y="355"/>
                    <a:pt x="2696" y="355"/>
                    <a:pt x="2696" y="355"/>
                  </a:cubicBezTo>
                  <a:cubicBezTo>
                    <a:pt x="2681" y="359"/>
                    <a:pt x="2681" y="359"/>
                    <a:pt x="2681" y="359"/>
                  </a:cubicBezTo>
                  <a:cubicBezTo>
                    <a:pt x="2675" y="363"/>
                    <a:pt x="2675" y="363"/>
                    <a:pt x="2675" y="363"/>
                  </a:cubicBezTo>
                  <a:cubicBezTo>
                    <a:pt x="2692" y="368"/>
                    <a:pt x="2692" y="368"/>
                    <a:pt x="2692" y="368"/>
                  </a:cubicBezTo>
                  <a:cubicBezTo>
                    <a:pt x="2694" y="379"/>
                    <a:pt x="2694" y="379"/>
                    <a:pt x="2694" y="379"/>
                  </a:cubicBezTo>
                  <a:cubicBezTo>
                    <a:pt x="2684" y="391"/>
                    <a:pt x="2684" y="391"/>
                    <a:pt x="2684" y="391"/>
                  </a:cubicBezTo>
                  <a:cubicBezTo>
                    <a:pt x="2694" y="394"/>
                    <a:pt x="2694" y="394"/>
                    <a:pt x="2694" y="394"/>
                  </a:cubicBezTo>
                  <a:cubicBezTo>
                    <a:pt x="2698" y="404"/>
                    <a:pt x="2698" y="404"/>
                    <a:pt x="2698" y="404"/>
                  </a:cubicBezTo>
                  <a:cubicBezTo>
                    <a:pt x="2711" y="400"/>
                    <a:pt x="2711" y="400"/>
                    <a:pt x="2711" y="400"/>
                  </a:cubicBezTo>
                  <a:cubicBezTo>
                    <a:pt x="2723" y="393"/>
                    <a:pt x="2723" y="393"/>
                    <a:pt x="2723" y="393"/>
                  </a:cubicBezTo>
                  <a:cubicBezTo>
                    <a:pt x="2732" y="400"/>
                    <a:pt x="2732" y="400"/>
                    <a:pt x="2732" y="400"/>
                  </a:cubicBezTo>
                  <a:cubicBezTo>
                    <a:pt x="2730" y="413"/>
                    <a:pt x="2730" y="413"/>
                    <a:pt x="2730" y="413"/>
                  </a:cubicBezTo>
                  <a:cubicBezTo>
                    <a:pt x="2730" y="425"/>
                    <a:pt x="2730" y="425"/>
                    <a:pt x="2730" y="425"/>
                  </a:cubicBezTo>
                  <a:cubicBezTo>
                    <a:pt x="2742" y="434"/>
                    <a:pt x="2742" y="434"/>
                    <a:pt x="2742" y="434"/>
                  </a:cubicBezTo>
                  <a:cubicBezTo>
                    <a:pt x="2743" y="441"/>
                    <a:pt x="2743" y="441"/>
                    <a:pt x="2743" y="441"/>
                  </a:cubicBezTo>
                  <a:cubicBezTo>
                    <a:pt x="2743" y="454"/>
                    <a:pt x="2743" y="454"/>
                    <a:pt x="2743" y="454"/>
                  </a:cubicBezTo>
                  <a:cubicBezTo>
                    <a:pt x="2764" y="454"/>
                    <a:pt x="2764" y="454"/>
                    <a:pt x="2764" y="454"/>
                  </a:cubicBezTo>
                  <a:cubicBezTo>
                    <a:pt x="2773" y="454"/>
                    <a:pt x="2773" y="454"/>
                    <a:pt x="2773" y="454"/>
                  </a:cubicBezTo>
                  <a:cubicBezTo>
                    <a:pt x="2789" y="459"/>
                    <a:pt x="2789" y="459"/>
                    <a:pt x="2789" y="459"/>
                  </a:cubicBezTo>
                  <a:cubicBezTo>
                    <a:pt x="2810" y="455"/>
                    <a:pt x="2810" y="455"/>
                    <a:pt x="2810" y="455"/>
                  </a:cubicBezTo>
                  <a:cubicBezTo>
                    <a:pt x="2826" y="451"/>
                    <a:pt x="2826" y="451"/>
                    <a:pt x="2826" y="451"/>
                  </a:cubicBezTo>
                  <a:cubicBezTo>
                    <a:pt x="2839" y="458"/>
                    <a:pt x="2839" y="458"/>
                    <a:pt x="2839" y="458"/>
                  </a:cubicBezTo>
                  <a:cubicBezTo>
                    <a:pt x="2839" y="463"/>
                    <a:pt x="2839" y="463"/>
                    <a:pt x="2839" y="463"/>
                  </a:cubicBezTo>
                  <a:cubicBezTo>
                    <a:pt x="2839" y="469"/>
                    <a:pt x="2839" y="469"/>
                    <a:pt x="2839" y="469"/>
                  </a:cubicBezTo>
                  <a:cubicBezTo>
                    <a:pt x="2844" y="462"/>
                    <a:pt x="2844" y="462"/>
                    <a:pt x="2844" y="462"/>
                  </a:cubicBezTo>
                  <a:cubicBezTo>
                    <a:pt x="2877" y="454"/>
                    <a:pt x="2877" y="454"/>
                    <a:pt x="2877" y="454"/>
                  </a:cubicBezTo>
                  <a:cubicBezTo>
                    <a:pt x="2904" y="447"/>
                    <a:pt x="2904" y="447"/>
                    <a:pt x="2904" y="447"/>
                  </a:cubicBezTo>
                  <a:cubicBezTo>
                    <a:pt x="2898" y="461"/>
                    <a:pt x="2898" y="461"/>
                    <a:pt x="2898" y="461"/>
                  </a:cubicBezTo>
                  <a:cubicBezTo>
                    <a:pt x="2887" y="476"/>
                    <a:pt x="2887" y="476"/>
                    <a:pt x="2887" y="476"/>
                  </a:cubicBezTo>
                  <a:cubicBezTo>
                    <a:pt x="2883" y="481"/>
                    <a:pt x="2883" y="481"/>
                    <a:pt x="2883" y="481"/>
                  </a:cubicBezTo>
                  <a:cubicBezTo>
                    <a:pt x="2887" y="490"/>
                    <a:pt x="2887" y="490"/>
                    <a:pt x="2887" y="490"/>
                  </a:cubicBezTo>
                  <a:cubicBezTo>
                    <a:pt x="2901" y="477"/>
                    <a:pt x="2901" y="477"/>
                    <a:pt x="2901" y="477"/>
                  </a:cubicBezTo>
                  <a:cubicBezTo>
                    <a:pt x="2914" y="463"/>
                    <a:pt x="2914" y="463"/>
                    <a:pt x="2914" y="463"/>
                  </a:cubicBezTo>
                  <a:cubicBezTo>
                    <a:pt x="2932" y="455"/>
                    <a:pt x="2932" y="455"/>
                    <a:pt x="2932" y="455"/>
                  </a:cubicBezTo>
                  <a:cubicBezTo>
                    <a:pt x="2948" y="453"/>
                    <a:pt x="2948" y="453"/>
                    <a:pt x="2948" y="453"/>
                  </a:cubicBezTo>
                  <a:cubicBezTo>
                    <a:pt x="2972" y="435"/>
                    <a:pt x="2972" y="435"/>
                    <a:pt x="2972" y="435"/>
                  </a:cubicBezTo>
                  <a:cubicBezTo>
                    <a:pt x="2986" y="431"/>
                    <a:pt x="2986" y="431"/>
                    <a:pt x="2986" y="431"/>
                  </a:cubicBezTo>
                  <a:cubicBezTo>
                    <a:pt x="2997" y="430"/>
                    <a:pt x="2997" y="430"/>
                    <a:pt x="2997" y="430"/>
                  </a:cubicBezTo>
                  <a:cubicBezTo>
                    <a:pt x="3014" y="426"/>
                    <a:pt x="3014" y="426"/>
                    <a:pt x="3014" y="426"/>
                  </a:cubicBezTo>
                  <a:cubicBezTo>
                    <a:pt x="3022" y="420"/>
                    <a:pt x="3022" y="420"/>
                    <a:pt x="3022" y="420"/>
                  </a:cubicBezTo>
                  <a:cubicBezTo>
                    <a:pt x="3038" y="411"/>
                    <a:pt x="3038" y="411"/>
                    <a:pt x="3038" y="411"/>
                  </a:cubicBezTo>
                  <a:cubicBezTo>
                    <a:pt x="3035" y="401"/>
                    <a:pt x="3035" y="401"/>
                    <a:pt x="3035" y="401"/>
                  </a:cubicBezTo>
                  <a:cubicBezTo>
                    <a:pt x="3049" y="393"/>
                    <a:pt x="3049" y="393"/>
                    <a:pt x="3049" y="393"/>
                  </a:cubicBezTo>
                  <a:cubicBezTo>
                    <a:pt x="3062" y="383"/>
                    <a:pt x="3062" y="383"/>
                    <a:pt x="3062" y="383"/>
                  </a:cubicBezTo>
                  <a:cubicBezTo>
                    <a:pt x="3075" y="386"/>
                    <a:pt x="3075" y="386"/>
                    <a:pt x="3075" y="386"/>
                  </a:cubicBezTo>
                  <a:cubicBezTo>
                    <a:pt x="3089" y="382"/>
                    <a:pt x="3089" y="382"/>
                    <a:pt x="3089" y="382"/>
                  </a:cubicBezTo>
                  <a:cubicBezTo>
                    <a:pt x="3104" y="387"/>
                    <a:pt x="3104" y="387"/>
                    <a:pt x="3104" y="387"/>
                  </a:cubicBezTo>
                  <a:cubicBezTo>
                    <a:pt x="3119" y="383"/>
                    <a:pt x="3119" y="383"/>
                    <a:pt x="3119" y="383"/>
                  </a:cubicBezTo>
                  <a:cubicBezTo>
                    <a:pt x="3134" y="388"/>
                    <a:pt x="3134" y="388"/>
                    <a:pt x="3134" y="388"/>
                  </a:cubicBezTo>
                  <a:cubicBezTo>
                    <a:pt x="3146" y="381"/>
                    <a:pt x="3146" y="381"/>
                    <a:pt x="3146" y="381"/>
                  </a:cubicBezTo>
                  <a:cubicBezTo>
                    <a:pt x="3162" y="382"/>
                    <a:pt x="3162" y="382"/>
                    <a:pt x="3162" y="382"/>
                  </a:cubicBezTo>
                  <a:cubicBezTo>
                    <a:pt x="3165" y="390"/>
                    <a:pt x="3165" y="390"/>
                    <a:pt x="3165" y="390"/>
                  </a:cubicBezTo>
                  <a:cubicBezTo>
                    <a:pt x="3187" y="390"/>
                    <a:pt x="3187" y="390"/>
                    <a:pt x="3187" y="390"/>
                  </a:cubicBezTo>
                  <a:cubicBezTo>
                    <a:pt x="3204" y="393"/>
                    <a:pt x="3204" y="393"/>
                    <a:pt x="3204" y="393"/>
                  </a:cubicBezTo>
                  <a:cubicBezTo>
                    <a:pt x="3225" y="398"/>
                    <a:pt x="3225" y="398"/>
                    <a:pt x="3225" y="398"/>
                  </a:cubicBezTo>
                  <a:cubicBezTo>
                    <a:pt x="3234" y="406"/>
                    <a:pt x="3234" y="406"/>
                    <a:pt x="3234" y="406"/>
                  </a:cubicBezTo>
                  <a:cubicBezTo>
                    <a:pt x="3255" y="408"/>
                    <a:pt x="3255" y="408"/>
                    <a:pt x="3255" y="408"/>
                  </a:cubicBezTo>
                  <a:cubicBezTo>
                    <a:pt x="3273" y="408"/>
                    <a:pt x="3273" y="408"/>
                    <a:pt x="3273" y="408"/>
                  </a:cubicBezTo>
                  <a:cubicBezTo>
                    <a:pt x="3274" y="420"/>
                    <a:pt x="3274" y="420"/>
                    <a:pt x="3274" y="420"/>
                  </a:cubicBezTo>
                  <a:cubicBezTo>
                    <a:pt x="3289" y="419"/>
                    <a:pt x="3289" y="419"/>
                    <a:pt x="3289" y="419"/>
                  </a:cubicBezTo>
                  <a:cubicBezTo>
                    <a:pt x="3278" y="442"/>
                    <a:pt x="3278" y="442"/>
                    <a:pt x="3278" y="442"/>
                  </a:cubicBezTo>
                  <a:cubicBezTo>
                    <a:pt x="3267" y="454"/>
                    <a:pt x="3267" y="454"/>
                    <a:pt x="3267" y="454"/>
                  </a:cubicBezTo>
                  <a:cubicBezTo>
                    <a:pt x="3274" y="468"/>
                    <a:pt x="3274" y="468"/>
                    <a:pt x="3274" y="468"/>
                  </a:cubicBezTo>
                  <a:cubicBezTo>
                    <a:pt x="3252" y="486"/>
                    <a:pt x="3252" y="486"/>
                    <a:pt x="3252" y="486"/>
                  </a:cubicBezTo>
                  <a:cubicBezTo>
                    <a:pt x="3242" y="502"/>
                    <a:pt x="3242" y="502"/>
                    <a:pt x="3242" y="502"/>
                  </a:cubicBezTo>
                  <a:cubicBezTo>
                    <a:pt x="3218" y="514"/>
                    <a:pt x="3218" y="514"/>
                    <a:pt x="3218" y="514"/>
                  </a:cubicBezTo>
                  <a:cubicBezTo>
                    <a:pt x="3216" y="533"/>
                    <a:pt x="3216" y="533"/>
                    <a:pt x="3216" y="533"/>
                  </a:cubicBezTo>
                  <a:cubicBezTo>
                    <a:pt x="3194" y="547"/>
                    <a:pt x="3194" y="547"/>
                    <a:pt x="3194" y="547"/>
                  </a:cubicBezTo>
                  <a:cubicBezTo>
                    <a:pt x="3165" y="573"/>
                    <a:pt x="3165" y="573"/>
                    <a:pt x="3165" y="573"/>
                  </a:cubicBezTo>
                  <a:cubicBezTo>
                    <a:pt x="3151" y="589"/>
                    <a:pt x="3151" y="589"/>
                    <a:pt x="3151" y="589"/>
                  </a:cubicBezTo>
                  <a:cubicBezTo>
                    <a:pt x="3127" y="602"/>
                    <a:pt x="3127" y="602"/>
                    <a:pt x="3127" y="602"/>
                  </a:cubicBezTo>
                  <a:cubicBezTo>
                    <a:pt x="3089" y="630"/>
                    <a:pt x="3089" y="630"/>
                    <a:pt x="3089" y="630"/>
                  </a:cubicBezTo>
                  <a:cubicBezTo>
                    <a:pt x="3068" y="630"/>
                    <a:pt x="3068" y="630"/>
                    <a:pt x="3068" y="630"/>
                  </a:cubicBezTo>
                  <a:cubicBezTo>
                    <a:pt x="3033" y="645"/>
                    <a:pt x="3033" y="645"/>
                    <a:pt x="3033" y="645"/>
                  </a:cubicBezTo>
                  <a:cubicBezTo>
                    <a:pt x="3000" y="663"/>
                    <a:pt x="3000" y="663"/>
                    <a:pt x="3000" y="663"/>
                  </a:cubicBezTo>
                  <a:cubicBezTo>
                    <a:pt x="3013" y="669"/>
                    <a:pt x="3013" y="669"/>
                    <a:pt x="3013" y="669"/>
                  </a:cubicBezTo>
                  <a:cubicBezTo>
                    <a:pt x="3029" y="673"/>
                    <a:pt x="3029" y="673"/>
                    <a:pt x="3029" y="673"/>
                  </a:cubicBezTo>
                  <a:cubicBezTo>
                    <a:pt x="3055" y="669"/>
                    <a:pt x="3055" y="669"/>
                    <a:pt x="3055" y="669"/>
                  </a:cubicBezTo>
                  <a:cubicBezTo>
                    <a:pt x="3061" y="682"/>
                    <a:pt x="3061" y="682"/>
                    <a:pt x="3061" y="682"/>
                  </a:cubicBezTo>
                  <a:cubicBezTo>
                    <a:pt x="3073" y="685"/>
                    <a:pt x="3073" y="685"/>
                    <a:pt x="3073" y="685"/>
                  </a:cubicBezTo>
                  <a:cubicBezTo>
                    <a:pt x="3084" y="687"/>
                    <a:pt x="3084" y="687"/>
                    <a:pt x="3084" y="687"/>
                  </a:cubicBezTo>
                  <a:cubicBezTo>
                    <a:pt x="3105" y="695"/>
                    <a:pt x="3105" y="695"/>
                    <a:pt x="3105" y="695"/>
                  </a:cubicBezTo>
                  <a:cubicBezTo>
                    <a:pt x="3103" y="704"/>
                    <a:pt x="3103" y="704"/>
                    <a:pt x="3103" y="704"/>
                  </a:cubicBezTo>
                  <a:cubicBezTo>
                    <a:pt x="3105" y="727"/>
                    <a:pt x="3105" y="727"/>
                    <a:pt x="3105" y="727"/>
                  </a:cubicBezTo>
                  <a:cubicBezTo>
                    <a:pt x="3108" y="737"/>
                    <a:pt x="3108" y="737"/>
                    <a:pt x="3108" y="737"/>
                  </a:cubicBezTo>
                  <a:cubicBezTo>
                    <a:pt x="3100" y="751"/>
                    <a:pt x="3100" y="751"/>
                    <a:pt x="3100" y="751"/>
                  </a:cubicBezTo>
                  <a:cubicBezTo>
                    <a:pt x="3092" y="766"/>
                    <a:pt x="3092" y="766"/>
                    <a:pt x="3092" y="766"/>
                  </a:cubicBezTo>
                  <a:cubicBezTo>
                    <a:pt x="3087" y="784"/>
                    <a:pt x="3087" y="784"/>
                    <a:pt x="3087" y="784"/>
                  </a:cubicBezTo>
                  <a:cubicBezTo>
                    <a:pt x="3067" y="795"/>
                    <a:pt x="3067" y="795"/>
                    <a:pt x="3067" y="795"/>
                  </a:cubicBezTo>
                  <a:cubicBezTo>
                    <a:pt x="3085" y="803"/>
                    <a:pt x="3085" y="803"/>
                    <a:pt x="3085" y="803"/>
                  </a:cubicBezTo>
                  <a:cubicBezTo>
                    <a:pt x="3079" y="812"/>
                    <a:pt x="3079" y="812"/>
                    <a:pt x="3079" y="812"/>
                  </a:cubicBezTo>
                  <a:cubicBezTo>
                    <a:pt x="3097" y="820"/>
                    <a:pt x="3097" y="820"/>
                    <a:pt x="3097" y="820"/>
                  </a:cubicBezTo>
                  <a:cubicBezTo>
                    <a:pt x="3109" y="831"/>
                    <a:pt x="3109" y="831"/>
                    <a:pt x="3109" y="831"/>
                  </a:cubicBezTo>
                  <a:cubicBezTo>
                    <a:pt x="3137" y="851"/>
                    <a:pt x="3137" y="851"/>
                    <a:pt x="3137" y="851"/>
                  </a:cubicBezTo>
                  <a:cubicBezTo>
                    <a:pt x="3155" y="846"/>
                    <a:pt x="3155" y="846"/>
                    <a:pt x="3155" y="846"/>
                  </a:cubicBezTo>
                  <a:cubicBezTo>
                    <a:pt x="3186" y="845"/>
                    <a:pt x="3186" y="845"/>
                    <a:pt x="3186" y="845"/>
                  </a:cubicBezTo>
                  <a:cubicBezTo>
                    <a:pt x="3202" y="852"/>
                    <a:pt x="3202" y="852"/>
                    <a:pt x="3202" y="852"/>
                  </a:cubicBezTo>
                  <a:cubicBezTo>
                    <a:pt x="3192" y="866"/>
                    <a:pt x="3192" y="866"/>
                    <a:pt x="3192" y="866"/>
                  </a:cubicBezTo>
                  <a:cubicBezTo>
                    <a:pt x="3195" y="875"/>
                    <a:pt x="3195" y="875"/>
                    <a:pt x="3195" y="875"/>
                  </a:cubicBezTo>
                  <a:cubicBezTo>
                    <a:pt x="3168" y="875"/>
                    <a:pt x="3168" y="875"/>
                    <a:pt x="3168" y="875"/>
                  </a:cubicBezTo>
                  <a:cubicBezTo>
                    <a:pt x="3151" y="886"/>
                    <a:pt x="3151" y="886"/>
                    <a:pt x="3151" y="886"/>
                  </a:cubicBezTo>
                  <a:cubicBezTo>
                    <a:pt x="3144" y="902"/>
                    <a:pt x="3144" y="902"/>
                    <a:pt x="3144" y="902"/>
                  </a:cubicBezTo>
                  <a:cubicBezTo>
                    <a:pt x="3120" y="913"/>
                    <a:pt x="3120" y="913"/>
                    <a:pt x="3120" y="913"/>
                  </a:cubicBezTo>
                  <a:cubicBezTo>
                    <a:pt x="3136" y="918"/>
                    <a:pt x="3136" y="918"/>
                    <a:pt x="3136" y="918"/>
                  </a:cubicBezTo>
                  <a:cubicBezTo>
                    <a:pt x="3148" y="923"/>
                    <a:pt x="3148" y="923"/>
                    <a:pt x="3148" y="923"/>
                  </a:cubicBezTo>
                  <a:cubicBezTo>
                    <a:pt x="3147" y="935"/>
                    <a:pt x="3147" y="935"/>
                    <a:pt x="3147" y="935"/>
                  </a:cubicBezTo>
                  <a:cubicBezTo>
                    <a:pt x="3159" y="942"/>
                    <a:pt x="3159" y="942"/>
                    <a:pt x="3159" y="942"/>
                  </a:cubicBezTo>
                  <a:cubicBezTo>
                    <a:pt x="3179" y="949"/>
                    <a:pt x="3179" y="949"/>
                    <a:pt x="3179" y="949"/>
                  </a:cubicBezTo>
                  <a:cubicBezTo>
                    <a:pt x="3164" y="961"/>
                    <a:pt x="3164" y="961"/>
                    <a:pt x="3164" y="961"/>
                  </a:cubicBezTo>
                  <a:cubicBezTo>
                    <a:pt x="3187" y="979"/>
                    <a:pt x="3187" y="979"/>
                    <a:pt x="3187" y="979"/>
                  </a:cubicBezTo>
                  <a:cubicBezTo>
                    <a:pt x="3195" y="990"/>
                    <a:pt x="3195" y="990"/>
                    <a:pt x="3195" y="990"/>
                  </a:cubicBezTo>
                  <a:cubicBezTo>
                    <a:pt x="3205" y="990"/>
                    <a:pt x="3205" y="990"/>
                    <a:pt x="3205" y="990"/>
                  </a:cubicBezTo>
                  <a:cubicBezTo>
                    <a:pt x="3222" y="991"/>
                    <a:pt x="3222" y="991"/>
                    <a:pt x="3222" y="991"/>
                  </a:cubicBezTo>
                  <a:cubicBezTo>
                    <a:pt x="3236" y="996"/>
                    <a:pt x="3236" y="996"/>
                    <a:pt x="3236" y="996"/>
                  </a:cubicBezTo>
                  <a:lnTo>
                    <a:pt x="3247" y="1001"/>
                  </a:lnTo>
                  <a:close/>
                  <a:moveTo>
                    <a:pt x="2301" y="216"/>
                  </a:moveTo>
                  <a:cubicBezTo>
                    <a:pt x="2339" y="219"/>
                    <a:pt x="2339" y="219"/>
                    <a:pt x="2339" y="219"/>
                  </a:cubicBezTo>
                  <a:cubicBezTo>
                    <a:pt x="2301" y="216"/>
                    <a:pt x="2301" y="216"/>
                    <a:pt x="2301" y="216"/>
                  </a:cubicBezTo>
                  <a:cubicBezTo>
                    <a:pt x="2283" y="215"/>
                    <a:pt x="2283" y="215"/>
                    <a:pt x="2283" y="215"/>
                  </a:cubicBezTo>
                  <a:cubicBezTo>
                    <a:pt x="2301" y="216"/>
                    <a:pt x="2301" y="216"/>
                    <a:pt x="2301" y="216"/>
                  </a:cubicBezTo>
                </a:path>
              </a:pathLst>
            </a:custGeom>
            <a:solidFill>
              <a:schemeClr val="accent2">
                <a:lumMod val="20000"/>
                <a:lumOff val="80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2" name="Freeform 1893"/>
            <p:cNvSpPr>
              <a:spLocks/>
            </p:cNvSpPr>
            <p:nvPr/>
          </p:nvSpPr>
          <p:spPr bwMode="auto">
            <a:xfrm>
              <a:off x="14094603" y="-1307703"/>
              <a:ext cx="58738" cy="106363"/>
            </a:xfrm>
            <a:custGeom>
              <a:avLst/>
              <a:gdLst>
                <a:gd name="T0" fmla="*/ 36 w 37"/>
                <a:gd name="T1" fmla="*/ 11 h 67"/>
                <a:gd name="T2" fmla="*/ 37 w 37"/>
                <a:gd name="T3" fmla="*/ 67 h 67"/>
                <a:gd name="T4" fmla="*/ 2 w 37"/>
                <a:gd name="T5" fmla="*/ 55 h 67"/>
                <a:gd name="T6" fmla="*/ 0 w 37"/>
                <a:gd name="T7" fmla="*/ 0 h 67"/>
                <a:gd name="T8" fmla="*/ 36 w 37"/>
                <a:gd name="T9" fmla="*/ 11 h 67"/>
              </a:gdLst>
              <a:ahLst/>
              <a:cxnLst>
                <a:cxn ang="0">
                  <a:pos x="T0" y="T1"/>
                </a:cxn>
                <a:cxn ang="0">
                  <a:pos x="T2" y="T3"/>
                </a:cxn>
                <a:cxn ang="0">
                  <a:pos x="T4" y="T5"/>
                </a:cxn>
                <a:cxn ang="0">
                  <a:pos x="T6" y="T7"/>
                </a:cxn>
                <a:cxn ang="0">
                  <a:pos x="T8" y="T9"/>
                </a:cxn>
              </a:cxnLst>
              <a:rect l="0" t="0" r="r" b="b"/>
              <a:pathLst>
                <a:path w="37" h="67">
                  <a:moveTo>
                    <a:pt x="36" y="11"/>
                  </a:moveTo>
                  <a:lnTo>
                    <a:pt x="37" y="67"/>
                  </a:lnTo>
                  <a:lnTo>
                    <a:pt x="2" y="55"/>
                  </a:lnTo>
                  <a:lnTo>
                    <a:pt x="0" y="0"/>
                  </a:lnTo>
                  <a:lnTo>
                    <a:pt x="36"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3" name="Freeform 1894"/>
            <p:cNvSpPr>
              <a:spLocks/>
            </p:cNvSpPr>
            <p:nvPr/>
          </p:nvSpPr>
          <p:spPr bwMode="auto">
            <a:xfrm>
              <a:off x="14370828" y="-1309290"/>
              <a:ext cx="11113" cy="101600"/>
            </a:xfrm>
            <a:custGeom>
              <a:avLst/>
              <a:gdLst>
                <a:gd name="T0" fmla="*/ 5 w 7"/>
                <a:gd name="T1" fmla="*/ 0 h 64"/>
                <a:gd name="T2" fmla="*/ 7 w 7"/>
                <a:gd name="T3" fmla="*/ 56 h 64"/>
                <a:gd name="T4" fmla="*/ 2 w 7"/>
                <a:gd name="T5" fmla="*/ 64 h 64"/>
                <a:gd name="T6" fmla="*/ 0 w 7"/>
                <a:gd name="T7" fmla="*/ 9 h 64"/>
                <a:gd name="T8" fmla="*/ 5 w 7"/>
                <a:gd name="T9" fmla="*/ 0 h 64"/>
              </a:gdLst>
              <a:ahLst/>
              <a:cxnLst>
                <a:cxn ang="0">
                  <a:pos x="T0" y="T1"/>
                </a:cxn>
                <a:cxn ang="0">
                  <a:pos x="T2" y="T3"/>
                </a:cxn>
                <a:cxn ang="0">
                  <a:pos x="T4" y="T5"/>
                </a:cxn>
                <a:cxn ang="0">
                  <a:pos x="T6" y="T7"/>
                </a:cxn>
                <a:cxn ang="0">
                  <a:pos x="T8" y="T9"/>
                </a:cxn>
              </a:cxnLst>
              <a:rect l="0" t="0" r="r" b="b"/>
              <a:pathLst>
                <a:path w="7" h="64">
                  <a:moveTo>
                    <a:pt x="5" y="0"/>
                  </a:moveTo>
                  <a:lnTo>
                    <a:pt x="7" y="56"/>
                  </a:lnTo>
                  <a:lnTo>
                    <a:pt x="2" y="64"/>
                  </a:lnTo>
                  <a:lnTo>
                    <a:pt x="0" y="9"/>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4" name="Freeform 1895"/>
            <p:cNvSpPr>
              <a:spLocks/>
            </p:cNvSpPr>
            <p:nvPr/>
          </p:nvSpPr>
          <p:spPr bwMode="auto">
            <a:xfrm>
              <a:off x="14151753" y="-1290240"/>
              <a:ext cx="1588" cy="93663"/>
            </a:xfrm>
            <a:custGeom>
              <a:avLst/>
              <a:gdLst>
                <a:gd name="T0" fmla="*/ 0 w 1"/>
                <a:gd name="T1" fmla="*/ 4 h 59"/>
                <a:gd name="T2" fmla="*/ 1 w 1"/>
                <a:gd name="T3" fmla="*/ 59 h 59"/>
                <a:gd name="T4" fmla="*/ 1 w 1"/>
                <a:gd name="T5" fmla="*/ 55 h 59"/>
                <a:gd name="T6" fmla="*/ 0 w 1"/>
                <a:gd name="T7" fmla="*/ 0 h 59"/>
                <a:gd name="T8" fmla="*/ 0 w 1"/>
                <a:gd name="T9" fmla="*/ 4 h 59"/>
              </a:gdLst>
              <a:ahLst/>
              <a:cxnLst>
                <a:cxn ang="0">
                  <a:pos x="T0" y="T1"/>
                </a:cxn>
                <a:cxn ang="0">
                  <a:pos x="T2" y="T3"/>
                </a:cxn>
                <a:cxn ang="0">
                  <a:pos x="T4" y="T5"/>
                </a:cxn>
                <a:cxn ang="0">
                  <a:pos x="T6" y="T7"/>
                </a:cxn>
                <a:cxn ang="0">
                  <a:pos x="T8" y="T9"/>
                </a:cxn>
              </a:cxnLst>
              <a:rect l="0" t="0" r="r" b="b"/>
              <a:pathLst>
                <a:path w="1" h="59">
                  <a:moveTo>
                    <a:pt x="0" y="4"/>
                  </a:moveTo>
                  <a:lnTo>
                    <a:pt x="1" y="59"/>
                  </a:lnTo>
                  <a:lnTo>
                    <a:pt x="1" y="55"/>
                  </a:lnTo>
                  <a:lnTo>
                    <a:pt x="0" y="0"/>
                  </a:lnTo>
                  <a:lnTo>
                    <a:pt x="0"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5" name="Freeform 1896"/>
            <p:cNvSpPr>
              <a:spLocks/>
            </p:cNvSpPr>
            <p:nvPr/>
          </p:nvSpPr>
          <p:spPr bwMode="auto">
            <a:xfrm>
              <a:off x="15567803" y="-1360090"/>
              <a:ext cx="44450" cy="123825"/>
            </a:xfrm>
            <a:custGeom>
              <a:avLst/>
              <a:gdLst>
                <a:gd name="T0" fmla="*/ 27 w 28"/>
                <a:gd name="T1" fmla="*/ 0 h 78"/>
                <a:gd name="T2" fmla="*/ 28 w 28"/>
                <a:gd name="T3" fmla="*/ 55 h 78"/>
                <a:gd name="T4" fmla="*/ 2 w 28"/>
                <a:gd name="T5" fmla="*/ 78 h 78"/>
                <a:gd name="T6" fmla="*/ 0 w 28"/>
                <a:gd name="T7" fmla="*/ 23 h 78"/>
                <a:gd name="T8" fmla="*/ 27 w 28"/>
                <a:gd name="T9" fmla="*/ 0 h 78"/>
              </a:gdLst>
              <a:ahLst/>
              <a:cxnLst>
                <a:cxn ang="0">
                  <a:pos x="T0" y="T1"/>
                </a:cxn>
                <a:cxn ang="0">
                  <a:pos x="T2" y="T3"/>
                </a:cxn>
                <a:cxn ang="0">
                  <a:pos x="T4" y="T5"/>
                </a:cxn>
                <a:cxn ang="0">
                  <a:pos x="T6" y="T7"/>
                </a:cxn>
                <a:cxn ang="0">
                  <a:pos x="T8" y="T9"/>
                </a:cxn>
              </a:cxnLst>
              <a:rect l="0" t="0" r="r" b="b"/>
              <a:pathLst>
                <a:path w="28" h="78">
                  <a:moveTo>
                    <a:pt x="27" y="0"/>
                  </a:moveTo>
                  <a:lnTo>
                    <a:pt x="28" y="55"/>
                  </a:lnTo>
                  <a:lnTo>
                    <a:pt x="2" y="78"/>
                  </a:lnTo>
                  <a:lnTo>
                    <a:pt x="0" y="23"/>
                  </a:lnTo>
                  <a:lnTo>
                    <a:pt x="2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6" name="Freeform 1897"/>
            <p:cNvSpPr>
              <a:spLocks/>
            </p:cNvSpPr>
            <p:nvPr/>
          </p:nvSpPr>
          <p:spPr bwMode="auto">
            <a:xfrm>
              <a:off x="14386703" y="-1299765"/>
              <a:ext cx="14288" cy="101600"/>
            </a:xfrm>
            <a:custGeom>
              <a:avLst/>
              <a:gdLst>
                <a:gd name="T0" fmla="*/ 7 w 9"/>
                <a:gd name="T1" fmla="*/ 8 h 64"/>
                <a:gd name="T2" fmla="*/ 9 w 9"/>
                <a:gd name="T3" fmla="*/ 64 h 64"/>
                <a:gd name="T4" fmla="*/ 1 w 9"/>
                <a:gd name="T5" fmla="*/ 55 h 64"/>
                <a:gd name="T6" fmla="*/ 0 w 9"/>
                <a:gd name="T7" fmla="*/ 0 h 64"/>
                <a:gd name="T8" fmla="*/ 7 w 9"/>
                <a:gd name="T9" fmla="*/ 8 h 64"/>
              </a:gdLst>
              <a:ahLst/>
              <a:cxnLst>
                <a:cxn ang="0">
                  <a:pos x="T0" y="T1"/>
                </a:cxn>
                <a:cxn ang="0">
                  <a:pos x="T2" y="T3"/>
                </a:cxn>
                <a:cxn ang="0">
                  <a:pos x="T4" y="T5"/>
                </a:cxn>
                <a:cxn ang="0">
                  <a:pos x="T6" y="T7"/>
                </a:cxn>
                <a:cxn ang="0">
                  <a:pos x="T8" y="T9"/>
                </a:cxn>
              </a:cxnLst>
              <a:rect l="0" t="0" r="r" b="b"/>
              <a:pathLst>
                <a:path w="9" h="64">
                  <a:moveTo>
                    <a:pt x="7" y="8"/>
                  </a:moveTo>
                  <a:lnTo>
                    <a:pt x="9" y="64"/>
                  </a:lnTo>
                  <a:lnTo>
                    <a:pt x="1" y="55"/>
                  </a:lnTo>
                  <a:lnTo>
                    <a:pt x="0" y="0"/>
                  </a:lnTo>
                  <a:lnTo>
                    <a:pt x="7"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7" name="Freeform 1898"/>
            <p:cNvSpPr>
              <a:spLocks/>
            </p:cNvSpPr>
            <p:nvPr/>
          </p:nvSpPr>
          <p:spPr bwMode="auto">
            <a:xfrm>
              <a:off x="14361303" y="-1282303"/>
              <a:ext cx="23813" cy="96838"/>
            </a:xfrm>
            <a:custGeom>
              <a:avLst/>
              <a:gdLst>
                <a:gd name="T0" fmla="*/ 14 w 15"/>
                <a:gd name="T1" fmla="*/ 0 h 61"/>
                <a:gd name="T2" fmla="*/ 15 w 15"/>
                <a:gd name="T3" fmla="*/ 55 h 61"/>
                <a:gd name="T4" fmla="*/ 2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5"/>
                  </a:lnTo>
                  <a:lnTo>
                    <a:pt x="2" y="61"/>
                  </a:lnTo>
                  <a:lnTo>
                    <a:pt x="0" y="6"/>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8" name="Freeform 1899"/>
            <p:cNvSpPr>
              <a:spLocks/>
            </p:cNvSpPr>
            <p:nvPr/>
          </p:nvSpPr>
          <p:spPr bwMode="auto">
            <a:xfrm>
              <a:off x="15445566" y="-1307703"/>
              <a:ext cx="15875" cy="93663"/>
            </a:xfrm>
            <a:custGeom>
              <a:avLst/>
              <a:gdLst>
                <a:gd name="T0" fmla="*/ 9 w 10"/>
                <a:gd name="T1" fmla="*/ 4 h 59"/>
                <a:gd name="T2" fmla="*/ 10 w 10"/>
                <a:gd name="T3" fmla="*/ 59 h 59"/>
                <a:gd name="T4" fmla="*/ 1 w 10"/>
                <a:gd name="T5" fmla="*/ 55 h 59"/>
                <a:gd name="T6" fmla="*/ 0 w 10"/>
                <a:gd name="T7" fmla="*/ 0 h 59"/>
                <a:gd name="T8" fmla="*/ 9 w 10"/>
                <a:gd name="T9" fmla="*/ 4 h 59"/>
              </a:gdLst>
              <a:ahLst/>
              <a:cxnLst>
                <a:cxn ang="0">
                  <a:pos x="T0" y="T1"/>
                </a:cxn>
                <a:cxn ang="0">
                  <a:pos x="T2" y="T3"/>
                </a:cxn>
                <a:cxn ang="0">
                  <a:pos x="T4" y="T5"/>
                </a:cxn>
                <a:cxn ang="0">
                  <a:pos x="T6" y="T7"/>
                </a:cxn>
                <a:cxn ang="0">
                  <a:pos x="T8" y="T9"/>
                </a:cxn>
              </a:cxnLst>
              <a:rect l="0" t="0" r="r" b="b"/>
              <a:pathLst>
                <a:path w="10" h="59">
                  <a:moveTo>
                    <a:pt x="9" y="4"/>
                  </a:moveTo>
                  <a:lnTo>
                    <a:pt x="10" y="59"/>
                  </a:lnTo>
                  <a:lnTo>
                    <a:pt x="1" y="55"/>
                  </a:lnTo>
                  <a:lnTo>
                    <a:pt x="0" y="0"/>
                  </a:lnTo>
                  <a:lnTo>
                    <a:pt x="9"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9" name="Freeform 1900"/>
            <p:cNvSpPr>
              <a:spLocks/>
            </p:cNvSpPr>
            <p:nvPr/>
          </p:nvSpPr>
          <p:spPr bwMode="auto">
            <a:xfrm>
              <a:off x="15424928" y="-1307703"/>
              <a:ext cx="22225" cy="101600"/>
            </a:xfrm>
            <a:custGeom>
              <a:avLst/>
              <a:gdLst>
                <a:gd name="T0" fmla="*/ 13 w 14"/>
                <a:gd name="T1" fmla="*/ 0 h 64"/>
                <a:gd name="T2" fmla="*/ 14 w 14"/>
                <a:gd name="T3" fmla="*/ 55 h 64"/>
                <a:gd name="T4" fmla="*/ 2 w 14"/>
                <a:gd name="T5" fmla="*/ 64 h 64"/>
                <a:gd name="T6" fmla="*/ 0 w 14"/>
                <a:gd name="T7" fmla="*/ 9 h 64"/>
                <a:gd name="T8" fmla="*/ 13 w 14"/>
                <a:gd name="T9" fmla="*/ 0 h 64"/>
              </a:gdLst>
              <a:ahLst/>
              <a:cxnLst>
                <a:cxn ang="0">
                  <a:pos x="T0" y="T1"/>
                </a:cxn>
                <a:cxn ang="0">
                  <a:pos x="T2" y="T3"/>
                </a:cxn>
                <a:cxn ang="0">
                  <a:pos x="T4" y="T5"/>
                </a:cxn>
                <a:cxn ang="0">
                  <a:pos x="T6" y="T7"/>
                </a:cxn>
                <a:cxn ang="0">
                  <a:pos x="T8" y="T9"/>
                </a:cxn>
              </a:cxnLst>
              <a:rect l="0" t="0" r="r" b="b"/>
              <a:pathLst>
                <a:path w="14" h="64">
                  <a:moveTo>
                    <a:pt x="13" y="0"/>
                  </a:moveTo>
                  <a:lnTo>
                    <a:pt x="14" y="55"/>
                  </a:lnTo>
                  <a:lnTo>
                    <a:pt x="2" y="64"/>
                  </a:lnTo>
                  <a:lnTo>
                    <a:pt x="0" y="9"/>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0" name="Freeform 1901"/>
            <p:cNvSpPr>
              <a:spLocks/>
            </p:cNvSpPr>
            <p:nvPr/>
          </p:nvSpPr>
          <p:spPr bwMode="auto">
            <a:xfrm>
              <a:off x="15521766" y="-1323578"/>
              <a:ext cx="49213" cy="117475"/>
            </a:xfrm>
            <a:custGeom>
              <a:avLst/>
              <a:gdLst>
                <a:gd name="T0" fmla="*/ 29 w 31"/>
                <a:gd name="T1" fmla="*/ 0 h 74"/>
                <a:gd name="T2" fmla="*/ 31 w 31"/>
                <a:gd name="T3" fmla="*/ 55 h 74"/>
                <a:gd name="T4" fmla="*/ 1 w 31"/>
                <a:gd name="T5" fmla="*/ 74 h 74"/>
                <a:gd name="T6" fmla="*/ 0 w 31"/>
                <a:gd name="T7" fmla="*/ 18 h 74"/>
                <a:gd name="T8" fmla="*/ 29 w 31"/>
                <a:gd name="T9" fmla="*/ 0 h 74"/>
              </a:gdLst>
              <a:ahLst/>
              <a:cxnLst>
                <a:cxn ang="0">
                  <a:pos x="T0" y="T1"/>
                </a:cxn>
                <a:cxn ang="0">
                  <a:pos x="T2" y="T3"/>
                </a:cxn>
                <a:cxn ang="0">
                  <a:pos x="T4" y="T5"/>
                </a:cxn>
                <a:cxn ang="0">
                  <a:pos x="T6" y="T7"/>
                </a:cxn>
                <a:cxn ang="0">
                  <a:pos x="T8" y="T9"/>
                </a:cxn>
              </a:cxnLst>
              <a:rect l="0" t="0" r="r" b="b"/>
              <a:pathLst>
                <a:path w="31" h="74">
                  <a:moveTo>
                    <a:pt x="29" y="0"/>
                  </a:moveTo>
                  <a:lnTo>
                    <a:pt x="31" y="55"/>
                  </a:lnTo>
                  <a:lnTo>
                    <a:pt x="1" y="74"/>
                  </a:lnTo>
                  <a:lnTo>
                    <a:pt x="0" y="18"/>
                  </a:lnTo>
                  <a:lnTo>
                    <a:pt x="2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1" name="Freeform 1902"/>
            <p:cNvSpPr>
              <a:spLocks/>
            </p:cNvSpPr>
            <p:nvPr/>
          </p:nvSpPr>
          <p:spPr bwMode="auto">
            <a:xfrm>
              <a:off x="15423341" y="-1293415"/>
              <a:ext cx="4763" cy="93663"/>
            </a:xfrm>
            <a:custGeom>
              <a:avLst/>
              <a:gdLst>
                <a:gd name="T0" fmla="*/ 1 w 3"/>
                <a:gd name="T1" fmla="*/ 0 h 59"/>
                <a:gd name="T2" fmla="*/ 3 w 3"/>
                <a:gd name="T3" fmla="*/ 55 h 59"/>
                <a:gd name="T4" fmla="*/ 1 w 3"/>
                <a:gd name="T5" fmla="*/ 59 h 59"/>
                <a:gd name="T6" fmla="*/ 0 w 3"/>
                <a:gd name="T7" fmla="*/ 4 h 59"/>
                <a:gd name="T8" fmla="*/ 1 w 3"/>
                <a:gd name="T9" fmla="*/ 0 h 59"/>
              </a:gdLst>
              <a:ahLst/>
              <a:cxnLst>
                <a:cxn ang="0">
                  <a:pos x="T0" y="T1"/>
                </a:cxn>
                <a:cxn ang="0">
                  <a:pos x="T2" y="T3"/>
                </a:cxn>
                <a:cxn ang="0">
                  <a:pos x="T4" y="T5"/>
                </a:cxn>
                <a:cxn ang="0">
                  <a:pos x="T6" y="T7"/>
                </a:cxn>
                <a:cxn ang="0">
                  <a:pos x="T8" y="T9"/>
                </a:cxn>
              </a:cxnLst>
              <a:rect l="0" t="0" r="r" b="b"/>
              <a:pathLst>
                <a:path w="3" h="59">
                  <a:moveTo>
                    <a:pt x="1" y="0"/>
                  </a:moveTo>
                  <a:lnTo>
                    <a:pt x="3" y="55"/>
                  </a:lnTo>
                  <a:lnTo>
                    <a:pt x="1" y="59"/>
                  </a:lnTo>
                  <a:lnTo>
                    <a:pt x="0" y="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2" name="Freeform 1903"/>
            <p:cNvSpPr>
              <a:spLocks/>
            </p:cNvSpPr>
            <p:nvPr/>
          </p:nvSpPr>
          <p:spPr bwMode="auto">
            <a:xfrm>
              <a:off x="15459853" y="-1301353"/>
              <a:ext cx="11113" cy="100013"/>
            </a:xfrm>
            <a:custGeom>
              <a:avLst/>
              <a:gdLst>
                <a:gd name="T0" fmla="*/ 6 w 7"/>
                <a:gd name="T1" fmla="*/ 8 h 63"/>
                <a:gd name="T2" fmla="*/ 7 w 7"/>
                <a:gd name="T3" fmla="*/ 63 h 63"/>
                <a:gd name="T4" fmla="*/ 1 w 7"/>
                <a:gd name="T5" fmla="*/ 55 h 63"/>
                <a:gd name="T6" fmla="*/ 0 w 7"/>
                <a:gd name="T7" fmla="*/ 0 h 63"/>
                <a:gd name="T8" fmla="*/ 6 w 7"/>
                <a:gd name="T9" fmla="*/ 8 h 63"/>
              </a:gdLst>
              <a:ahLst/>
              <a:cxnLst>
                <a:cxn ang="0">
                  <a:pos x="T0" y="T1"/>
                </a:cxn>
                <a:cxn ang="0">
                  <a:pos x="T2" y="T3"/>
                </a:cxn>
                <a:cxn ang="0">
                  <a:pos x="T4" y="T5"/>
                </a:cxn>
                <a:cxn ang="0">
                  <a:pos x="T6" y="T7"/>
                </a:cxn>
                <a:cxn ang="0">
                  <a:pos x="T8" y="T9"/>
                </a:cxn>
              </a:cxnLst>
              <a:rect l="0" t="0" r="r" b="b"/>
              <a:pathLst>
                <a:path w="7" h="63">
                  <a:moveTo>
                    <a:pt x="6" y="8"/>
                  </a:moveTo>
                  <a:lnTo>
                    <a:pt x="7" y="63"/>
                  </a:lnTo>
                  <a:lnTo>
                    <a:pt x="1" y="55"/>
                  </a:lnTo>
                  <a:lnTo>
                    <a:pt x="0" y="0"/>
                  </a:lnTo>
                  <a:lnTo>
                    <a:pt x="6"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3" name="Freeform 1904"/>
            <p:cNvSpPr>
              <a:spLocks/>
            </p:cNvSpPr>
            <p:nvPr/>
          </p:nvSpPr>
          <p:spPr bwMode="auto">
            <a:xfrm>
              <a:off x="14347016" y="-1272778"/>
              <a:ext cx="17463" cy="107950"/>
            </a:xfrm>
            <a:custGeom>
              <a:avLst/>
              <a:gdLst>
                <a:gd name="T0" fmla="*/ 9 w 11"/>
                <a:gd name="T1" fmla="*/ 0 h 68"/>
                <a:gd name="T2" fmla="*/ 11 w 11"/>
                <a:gd name="T3" fmla="*/ 55 h 68"/>
                <a:gd name="T4" fmla="*/ 2 w 11"/>
                <a:gd name="T5" fmla="*/ 68 h 68"/>
                <a:gd name="T6" fmla="*/ 0 w 11"/>
                <a:gd name="T7" fmla="*/ 13 h 68"/>
                <a:gd name="T8" fmla="*/ 9 w 11"/>
                <a:gd name="T9" fmla="*/ 0 h 68"/>
              </a:gdLst>
              <a:ahLst/>
              <a:cxnLst>
                <a:cxn ang="0">
                  <a:pos x="T0" y="T1"/>
                </a:cxn>
                <a:cxn ang="0">
                  <a:pos x="T2" y="T3"/>
                </a:cxn>
                <a:cxn ang="0">
                  <a:pos x="T4" y="T5"/>
                </a:cxn>
                <a:cxn ang="0">
                  <a:pos x="T6" y="T7"/>
                </a:cxn>
                <a:cxn ang="0">
                  <a:pos x="T8" y="T9"/>
                </a:cxn>
              </a:cxnLst>
              <a:rect l="0" t="0" r="r" b="b"/>
              <a:pathLst>
                <a:path w="11" h="68">
                  <a:moveTo>
                    <a:pt x="9" y="0"/>
                  </a:moveTo>
                  <a:lnTo>
                    <a:pt x="11" y="55"/>
                  </a:lnTo>
                  <a:lnTo>
                    <a:pt x="2" y="68"/>
                  </a:lnTo>
                  <a:lnTo>
                    <a:pt x="0" y="13"/>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4" name="Freeform 1905"/>
            <p:cNvSpPr>
              <a:spLocks/>
            </p:cNvSpPr>
            <p:nvPr/>
          </p:nvSpPr>
          <p:spPr bwMode="auto">
            <a:xfrm>
              <a:off x="15428103" y="-1282303"/>
              <a:ext cx="3175" cy="93663"/>
            </a:xfrm>
            <a:custGeom>
              <a:avLst/>
              <a:gdLst>
                <a:gd name="T0" fmla="*/ 1 w 2"/>
                <a:gd name="T1" fmla="*/ 0 h 59"/>
                <a:gd name="T2" fmla="*/ 2 w 2"/>
                <a:gd name="T3" fmla="*/ 55 h 59"/>
                <a:gd name="T4" fmla="*/ 1 w 2"/>
                <a:gd name="T5" fmla="*/ 59 h 59"/>
                <a:gd name="T6" fmla="*/ 0 w 2"/>
                <a:gd name="T7" fmla="*/ 4 h 59"/>
                <a:gd name="T8" fmla="*/ 1 w 2"/>
                <a:gd name="T9" fmla="*/ 0 h 59"/>
              </a:gdLst>
              <a:ahLst/>
              <a:cxnLst>
                <a:cxn ang="0">
                  <a:pos x="T0" y="T1"/>
                </a:cxn>
                <a:cxn ang="0">
                  <a:pos x="T2" y="T3"/>
                </a:cxn>
                <a:cxn ang="0">
                  <a:pos x="T4" y="T5"/>
                </a:cxn>
                <a:cxn ang="0">
                  <a:pos x="T6" y="T7"/>
                </a:cxn>
                <a:cxn ang="0">
                  <a:pos x="T8" y="T9"/>
                </a:cxn>
              </a:cxnLst>
              <a:rect l="0" t="0" r="r" b="b"/>
              <a:pathLst>
                <a:path w="2" h="59">
                  <a:moveTo>
                    <a:pt x="1" y="0"/>
                  </a:moveTo>
                  <a:lnTo>
                    <a:pt x="2" y="55"/>
                  </a:lnTo>
                  <a:lnTo>
                    <a:pt x="1" y="59"/>
                  </a:lnTo>
                  <a:lnTo>
                    <a:pt x="0" y="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5" name="Freeform 1906"/>
            <p:cNvSpPr>
              <a:spLocks/>
            </p:cNvSpPr>
            <p:nvPr/>
          </p:nvSpPr>
          <p:spPr bwMode="auto">
            <a:xfrm>
              <a:off x="15485253" y="-1295003"/>
              <a:ext cx="38100" cy="107950"/>
            </a:xfrm>
            <a:custGeom>
              <a:avLst/>
              <a:gdLst>
                <a:gd name="T0" fmla="*/ 23 w 24"/>
                <a:gd name="T1" fmla="*/ 0 h 68"/>
                <a:gd name="T2" fmla="*/ 24 w 24"/>
                <a:gd name="T3" fmla="*/ 56 h 68"/>
                <a:gd name="T4" fmla="*/ 2 w 24"/>
                <a:gd name="T5" fmla="*/ 68 h 68"/>
                <a:gd name="T6" fmla="*/ 0 w 24"/>
                <a:gd name="T7" fmla="*/ 13 h 68"/>
                <a:gd name="T8" fmla="*/ 23 w 24"/>
                <a:gd name="T9" fmla="*/ 0 h 68"/>
              </a:gdLst>
              <a:ahLst/>
              <a:cxnLst>
                <a:cxn ang="0">
                  <a:pos x="T0" y="T1"/>
                </a:cxn>
                <a:cxn ang="0">
                  <a:pos x="T2" y="T3"/>
                </a:cxn>
                <a:cxn ang="0">
                  <a:pos x="T4" y="T5"/>
                </a:cxn>
                <a:cxn ang="0">
                  <a:pos x="T6" y="T7"/>
                </a:cxn>
                <a:cxn ang="0">
                  <a:pos x="T8" y="T9"/>
                </a:cxn>
              </a:cxnLst>
              <a:rect l="0" t="0" r="r" b="b"/>
              <a:pathLst>
                <a:path w="24" h="68">
                  <a:moveTo>
                    <a:pt x="23" y="0"/>
                  </a:moveTo>
                  <a:lnTo>
                    <a:pt x="24" y="56"/>
                  </a:lnTo>
                  <a:lnTo>
                    <a:pt x="2" y="68"/>
                  </a:lnTo>
                  <a:lnTo>
                    <a:pt x="0" y="13"/>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6" name="Freeform 1907"/>
            <p:cNvSpPr>
              <a:spLocks/>
            </p:cNvSpPr>
            <p:nvPr/>
          </p:nvSpPr>
          <p:spPr bwMode="auto">
            <a:xfrm>
              <a:off x="15464616" y="-1279128"/>
              <a:ext cx="6350" cy="95250"/>
            </a:xfrm>
            <a:custGeom>
              <a:avLst/>
              <a:gdLst>
                <a:gd name="T0" fmla="*/ 2 w 4"/>
                <a:gd name="T1" fmla="*/ 4 h 60"/>
                <a:gd name="T2" fmla="*/ 4 w 4"/>
                <a:gd name="T3" fmla="*/ 60 h 60"/>
                <a:gd name="T4" fmla="*/ 2 w 4"/>
                <a:gd name="T5" fmla="*/ 55 h 60"/>
                <a:gd name="T6" fmla="*/ 0 w 4"/>
                <a:gd name="T7" fmla="*/ 0 h 60"/>
                <a:gd name="T8" fmla="*/ 2 w 4"/>
                <a:gd name="T9" fmla="*/ 4 h 60"/>
              </a:gdLst>
              <a:ahLst/>
              <a:cxnLst>
                <a:cxn ang="0">
                  <a:pos x="T0" y="T1"/>
                </a:cxn>
                <a:cxn ang="0">
                  <a:pos x="T2" y="T3"/>
                </a:cxn>
                <a:cxn ang="0">
                  <a:pos x="T4" y="T5"/>
                </a:cxn>
                <a:cxn ang="0">
                  <a:pos x="T6" y="T7"/>
                </a:cxn>
                <a:cxn ang="0">
                  <a:pos x="T8" y="T9"/>
                </a:cxn>
              </a:cxnLst>
              <a:rect l="0" t="0" r="r" b="b"/>
              <a:pathLst>
                <a:path w="4" h="60">
                  <a:moveTo>
                    <a:pt x="2" y="4"/>
                  </a:moveTo>
                  <a:lnTo>
                    <a:pt x="4" y="60"/>
                  </a:lnTo>
                  <a:lnTo>
                    <a:pt x="2" y="55"/>
                  </a:lnTo>
                  <a:lnTo>
                    <a:pt x="0" y="0"/>
                  </a:lnTo>
                  <a:lnTo>
                    <a:pt x="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7" name="Freeform 1908"/>
            <p:cNvSpPr>
              <a:spLocks/>
            </p:cNvSpPr>
            <p:nvPr/>
          </p:nvSpPr>
          <p:spPr bwMode="auto">
            <a:xfrm>
              <a:off x="15467791" y="-1274365"/>
              <a:ext cx="20638" cy="90488"/>
            </a:xfrm>
            <a:custGeom>
              <a:avLst/>
              <a:gdLst>
                <a:gd name="T0" fmla="*/ 11 w 13"/>
                <a:gd name="T1" fmla="*/ 0 h 57"/>
                <a:gd name="T2" fmla="*/ 13 w 13"/>
                <a:gd name="T3" fmla="*/ 55 h 57"/>
                <a:gd name="T4" fmla="*/ 2 w 13"/>
                <a:gd name="T5" fmla="*/ 57 h 57"/>
                <a:gd name="T6" fmla="*/ 0 w 13"/>
                <a:gd name="T7" fmla="*/ 1 h 57"/>
                <a:gd name="T8" fmla="*/ 11 w 13"/>
                <a:gd name="T9" fmla="*/ 0 h 57"/>
              </a:gdLst>
              <a:ahLst/>
              <a:cxnLst>
                <a:cxn ang="0">
                  <a:pos x="T0" y="T1"/>
                </a:cxn>
                <a:cxn ang="0">
                  <a:pos x="T2" y="T3"/>
                </a:cxn>
                <a:cxn ang="0">
                  <a:pos x="T4" y="T5"/>
                </a:cxn>
                <a:cxn ang="0">
                  <a:pos x="T6" y="T7"/>
                </a:cxn>
                <a:cxn ang="0">
                  <a:pos x="T8" y="T9"/>
                </a:cxn>
              </a:cxnLst>
              <a:rect l="0" t="0" r="r" b="b"/>
              <a:pathLst>
                <a:path w="13" h="57">
                  <a:moveTo>
                    <a:pt x="11" y="0"/>
                  </a:moveTo>
                  <a:lnTo>
                    <a:pt x="13" y="55"/>
                  </a:lnTo>
                  <a:lnTo>
                    <a:pt x="2" y="57"/>
                  </a:lnTo>
                  <a:lnTo>
                    <a:pt x="0" y="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8" name="Freeform 1909"/>
            <p:cNvSpPr>
              <a:spLocks/>
            </p:cNvSpPr>
            <p:nvPr/>
          </p:nvSpPr>
          <p:spPr bwMode="auto">
            <a:xfrm>
              <a:off x="12326128" y="-1220390"/>
              <a:ext cx="28575" cy="131763"/>
            </a:xfrm>
            <a:custGeom>
              <a:avLst/>
              <a:gdLst>
                <a:gd name="T0" fmla="*/ 21 w 23"/>
                <a:gd name="T1" fmla="*/ 34 h 101"/>
                <a:gd name="T2" fmla="*/ 23 w 23"/>
                <a:gd name="T3" fmla="*/ 101 h 101"/>
                <a:gd name="T4" fmla="*/ 5 w 23"/>
                <a:gd name="T5" fmla="*/ 74 h 101"/>
                <a:gd name="T6" fmla="*/ 2 w 23"/>
                <a:gd name="T7" fmla="*/ 67 h 101"/>
                <a:gd name="T8" fmla="*/ 0 w 23"/>
                <a:gd name="T9" fmla="*/ 0 h 101"/>
                <a:gd name="T10" fmla="*/ 4 w 23"/>
                <a:gd name="T11" fmla="*/ 7 h 101"/>
                <a:gd name="T12" fmla="*/ 21 w 23"/>
                <a:gd name="T13" fmla="*/ 34 h 101"/>
              </a:gdLst>
              <a:ahLst/>
              <a:cxnLst>
                <a:cxn ang="0">
                  <a:pos x="T0" y="T1"/>
                </a:cxn>
                <a:cxn ang="0">
                  <a:pos x="T2" y="T3"/>
                </a:cxn>
                <a:cxn ang="0">
                  <a:pos x="T4" y="T5"/>
                </a:cxn>
                <a:cxn ang="0">
                  <a:pos x="T6" y="T7"/>
                </a:cxn>
                <a:cxn ang="0">
                  <a:pos x="T8" y="T9"/>
                </a:cxn>
                <a:cxn ang="0">
                  <a:pos x="T10" y="T11"/>
                </a:cxn>
                <a:cxn ang="0">
                  <a:pos x="T12" y="T13"/>
                </a:cxn>
              </a:cxnLst>
              <a:rect l="0" t="0" r="r" b="b"/>
              <a:pathLst>
                <a:path w="23" h="101">
                  <a:moveTo>
                    <a:pt x="21" y="34"/>
                  </a:moveTo>
                  <a:cubicBezTo>
                    <a:pt x="23" y="101"/>
                    <a:pt x="23" y="101"/>
                    <a:pt x="23" y="101"/>
                  </a:cubicBezTo>
                  <a:cubicBezTo>
                    <a:pt x="23" y="100"/>
                    <a:pt x="14" y="80"/>
                    <a:pt x="5" y="74"/>
                  </a:cubicBezTo>
                  <a:cubicBezTo>
                    <a:pt x="3" y="72"/>
                    <a:pt x="2" y="70"/>
                    <a:pt x="2" y="67"/>
                  </a:cubicBezTo>
                  <a:cubicBezTo>
                    <a:pt x="0" y="0"/>
                    <a:pt x="0" y="0"/>
                    <a:pt x="0" y="0"/>
                  </a:cubicBezTo>
                  <a:cubicBezTo>
                    <a:pt x="1" y="3"/>
                    <a:pt x="1" y="5"/>
                    <a:pt x="4" y="7"/>
                  </a:cubicBezTo>
                  <a:cubicBezTo>
                    <a:pt x="12" y="13"/>
                    <a:pt x="21" y="33"/>
                    <a:pt x="21" y="3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9" name="Freeform 1910"/>
            <p:cNvSpPr>
              <a:spLocks/>
            </p:cNvSpPr>
            <p:nvPr/>
          </p:nvSpPr>
          <p:spPr bwMode="auto">
            <a:xfrm>
              <a:off x="15405878" y="-1275953"/>
              <a:ext cx="23813" cy="103188"/>
            </a:xfrm>
            <a:custGeom>
              <a:avLst/>
              <a:gdLst>
                <a:gd name="T0" fmla="*/ 14 w 15"/>
                <a:gd name="T1" fmla="*/ 0 h 65"/>
                <a:gd name="T2" fmla="*/ 15 w 15"/>
                <a:gd name="T3" fmla="*/ 55 h 65"/>
                <a:gd name="T4" fmla="*/ 2 w 15"/>
                <a:gd name="T5" fmla="*/ 65 h 65"/>
                <a:gd name="T6" fmla="*/ 0 w 15"/>
                <a:gd name="T7" fmla="*/ 10 h 65"/>
                <a:gd name="T8" fmla="*/ 14 w 15"/>
                <a:gd name="T9" fmla="*/ 0 h 65"/>
              </a:gdLst>
              <a:ahLst/>
              <a:cxnLst>
                <a:cxn ang="0">
                  <a:pos x="T0" y="T1"/>
                </a:cxn>
                <a:cxn ang="0">
                  <a:pos x="T2" y="T3"/>
                </a:cxn>
                <a:cxn ang="0">
                  <a:pos x="T4" y="T5"/>
                </a:cxn>
                <a:cxn ang="0">
                  <a:pos x="T6" y="T7"/>
                </a:cxn>
                <a:cxn ang="0">
                  <a:pos x="T8" y="T9"/>
                </a:cxn>
              </a:cxnLst>
              <a:rect l="0" t="0" r="r" b="b"/>
              <a:pathLst>
                <a:path w="15" h="65">
                  <a:moveTo>
                    <a:pt x="14" y="0"/>
                  </a:moveTo>
                  <a:lnTo>
                    <a:pt x="15" y="55"/>
                  </a:lnTo>
                  <a:lnTo>
                    <a:pt x="2" y="65"/>
                  </a:lnTo>
                  <a:lnTo>
                    <a:pt x="0" y="10"/>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0" name="Freeform 1911"/>
            <p:cNvSpPr>
              <a:spLocks/>
            </p:cNvSpPr>
            <p:nvPr/>
          </p:nvSpPr>
          <p:spPr bwMode="auto">
            <a:xfrm>
              <a:off x="14362891" y="-1256903"/>
              <a:ext cx="9525" cy="117475"/>
            </a:xfrm>
            <a:custGeom>
              <a:avLst/>
              <a:gdLst>
                <a:gd name="T0" fmla="*/ 5 w 6"/>
                <a:gd name="T1" fmla="*/ 19 h 74"/>
                <a:gd name="T2" fmla="*/ 6 w 6"/>
                <a:gd name="T3" fmla="*/ 74 h 74"/>
                <a:gd name="T4" fmla="*/ 1 w 6"/>
                <a:gd name="T5" fmla="*/ 55 h 74"/>
                <a:gd name="T6" fmla="*/ 0 w 6"/>
                <a:gd name="T7" fmla="*/ 0 h 74"/>
                <a:gd name="T8" fmla="*/ 5 w 6"/>
                <a:gd name="T9" fmla="*/ 19 h 74"/>
              </a:gdLst>
              <a:ahLst/>
              <a:cxnLst>
                <a:cxn ang="0">
                  <a:pos x="T0" y="T1"/>
                </a:cxn>
                <a:cxn ang="0">
                  <a:pos x="T2" y="T3"/>
                </a:cxn>
                <a:cxn ang="0">
                  <a:pos x="T4" y="T5"/>
                </a:cxn>
                <a:cxn ang="0">
                  <a:pos x="T6" y="T7"/>
                </a:cxn>
                <a:cxn ang="0">
                  <a:pos x="T8" y="T9"/>
                </a:cxn>
              </a:cxnLst>
              <a:rect l="0" t="0" r="r" b="b"/>
              <a:pathLst>
                <a:path w="6" h="74">
                  <a:moveTo>
                    <a:pt x="5" y="19"/>
                  </a:moveTo>
                  <a:lnTo>
                    <a:pt x="6" y="74"/>
                  </a:lnTo>
                  <a:lnTo>
                    <a:pt x="1" y="55"/>
                  </a:lnTo>
                  <a:lnTo>
                    <a:pt x="0" y="0"/>
                  </a:lnTo>
                  <a:lnTo>
                    <a:pt x="5" y="1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1" name="Freeform 1912"/>
            <p:cNvSpPr>
              <a:spLocks/>
            </p:cNvSpPr>
            <p:nvPr/>
          </p:nvSpPr>
          <p:spPr bwMode="auto">
            <a:xfrm>
              <a:off x="15393178" y="-1260078"/>
              <a:ext cx="15875" cy="98425"/>
            </a:xfrm>
            <a:custGeom>
              <a:avLst/>
              <a:gdLst>
                <a:gd name="T0" fmla="*/ 8 w 10"/>
                <a:gd name="T1" fmla="*/ 0 h 62"/>
                <a:gd name="T2" fmla="*/ 10 w 10"/>
                <a:gd name="T3" fmla="*/ 55 h 62"/>
                <a:gd name="T4" fmla="*/ 1 w 10"/>
                <a:gd name="T5" fmla="*/ 62 h 62"/>
                <a:gd name="T6" fmla="*/ 0 w 10"/>
                <a:gd name="T7" fmla="*/ 6 h 62"/>
                <a:gd name="T8" fmla="*/ 8 w 10"/>
                <a:gd name="T9" fmla="*/ 0 h 62"/>
              </a:gdLst>
              <a:ahLst/>
              <a:cxnLst>
                <a:cxn ang="0">
                  <a:pos x="T0" y="T1"/>
                </a:cxn>
                <a:cxn ang="0">
                  <a:pos x="T2" y="T3"/>
                </a:cxn>
                <a:cxn ang="0">
                  <a:pos x="T4" y="T5"/>
                </a:cxn>
                <a:cxn ang="0">
                  <a:pos x="T6" y="T7"/>
                </a:cxn>
                <a:cxn ang="0">
                  <a:pos x="T8" y="T9"/>
                </a:cxn>
              </a:cxnLst>
              <a:rect l="0" t="0" r="r" b="b"/>
              <a:pathLst>
                <a:path w="10" h="62">
                  <a:moveTo>
                    <a:pt x="8" y="0"/>
                  </a:moveTo>
                  <a:lnTo>
                    <a:pt x="10" y="55"/>
                  </a:lnTo>
                  <a:lnTo>
                    <a:pt x="1" y="62"/>
                  </a:lnTo>
                  <a:lnTo>
                    <a:pt x="0" y="6"/>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2" name="Freeform 1913"/>
            <p:cNvSpPr>
              <a:spLocks/>
            </p:cNvSpPr>
            <p:nvPr/>
          </p:nvSpPr>
          <p:spPr bwMode="auto">
            <a:xfrm>
              <a:off x="12353116" y="-1177528"/>
              <a:ext cx="7938" cy="117475"/>
            </a:xfrm>
            <a:custGeom>
              <a:avLst/>
              <a:gdLst>
                <a:gd name="T0" fmla="*/ 4 w 5"/>
                <a:gd name="T1" fmla="*/ 19 h 74"/>
                <a:gd name="T2" fmla="*/ 5 w 5"/>
                <a:gd name="T3" fmla="*/ 74 h 74"/>
                <a:gd name="T4" fmla="*/ 1 w 5"/>
                <a:gd name="T5" fmla="*/ 56 h 74"/>
                <a:gd name="T6" fmla="*/ 0 w 5"/>
                <a:gd name="T7" fmla="*/ 0 h 74"/>
                <a:gd name="T8" fmla="*/ 4 w 5"/>
                <a:gd name="T9" fmla="*/ 19 h 74"/>
              </a:gdLst>
              <a:ahLst/>
              <a:cxnLst>
                <a:cxn ang="0">
                  <a:pos x="T0" y="T1"/>
                </a:cxn>
                <a:cxn ang="0">
                  <a:pos x="T2" y="T3"/>
                </a:cxn>
                <a:cxn ang="0">
                  <a:pos x="T4" y="T5"/>
                </a:cxn>
                <a:cxn ang="0">
                  <a:pos x="T6" y="T7"/>
                </a:cxn>
                <a:cxn ang="0">
                  <a:pos x="T8" y="T9"/>
                </a:cxn>
              </a:cxnLst>
              <a:rect l="0" t="0" r="r" b="b"/>
              <a:pathLst>
                <a:path w="5" h="74">
                  <a:moveTo>
                    <a:pt x="4" y="19"/>
                  </a:moveTo>
                  <a:lnTo>
                    <a:pt x="5" y="74"/>
                  </a:lnTo>
                  <a:lnTo>
                    <a:pt x="1" y="56"/>
                  </a:lnTo>
                  <a:lnTo>
                    <a:pt x="0" y="0"/>
                  </a:lnTo>
                  <a:lnTo>
                    <a:pt x="4" y="1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3" name="Freeform 1914"/>
            <p:cNvSpPr>
              <a:spLocks/>
            </p:cNvSpPr>
            <p:nvPr/>
          </p:nvSpPr>
          <p:spPr bwMode="auto">
            <a:xfrm>
              <a:off x="14370828" y="-1226740"/>
              <a:ext cx="19050" cy="104775"/>
            </a:xfrm>
            <a:custGeom>
              <a:avLst/>
              <a:gdLst>
                <a:gd name="T0" fmla="*/ 11 w 12"/>
                <a:gd name="T1" fmla="*/ 11 h 66"/>
                <a:gd name="T2" fmla="*/ 12 w 12"/>
                <a:gd name="T3" fmla="*/ 66 h 66"/>
                <a:gd name="T4" fmla="*/ 1 w 12"/>
                <a:gd name="T5" fmla="*/ 55 h 66"/>
                <a:gd name="T6" fmla="*/ 0 w 12"/>
                <a:gd name="T7" fmla="*/ 0 h 66"/>
                <a:gd name="T8" fmla="*/ 11 w 12"/>
                <a:gd name="T9" fmla="*/ 11 h 66"/>
              </a:gdLst>
              <a:ahLst/>
              <a:cxnLst>
                <a:cxn ang="0">
                  <a:pos x="T0" y="T1"/>
                </a:cxn>
                <a:cxn ang="0">
                  <a:pos x="T2" y="T3"/>
                </a:cxn>
                <a:cxn ang="0">
                  <a:pos x="T4" y="T5"/>
                </a:cxn>
                <a:cxn ang="0">
                  <a:pos x="T6" y="T7"/>
                </a:cxn>
                <a:cxn ang="0">
                  <a:pos x="T8" y="T9"/>
                </a:cxn>
              </a:cxnLst>
              <a:rect l="0" t="0" r="r" b="b"/>
              <a:pathLst>
                <a:path w="12" h="66">
                  <a:moveTo>
                    <a:pt x="11" y="11"/>
                  </a:moveTo>
                  <a:lnTo>
                    <a:pt x="12" y="66"/>
                  </a:lnTo>
                  <a:lnTo>
                    <a:pt x="1" y="55"/>
                  </a:lnTo>
                  <a:lnTo>
                    <a:pt x="0" y="0"/>
                  </a:lnTo>
                  <a:lnTo>
                    <a:pt x="11"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4" name="Freeform 1915"/>
            <p:cNvSpPr>
              <a:spLocks/>
            </p:cNvSpPr>
            <p:nvPr/>
          </p:nvSpPr>
          <p:spPr bwMode="auto">
            <a:xfrm>
              <a:off x="15382066" y="-1250553"/>
              <a:ext cx="12700" cy="104775"/>
            </a:xfrm>
            <a:custGeom>
              <a:avLst/>
              <a:gdLst>
                <a:gd name="T0" fmla="*/ 7 w 8"/>
                <a:gd name="T1" fmla="*/ 0 h 66"/>
                <a:gd name="T2" fmla="*/ 8 w 8"/>
                <a:gd name="T3" fmla="*/ 56 h 66"/>
                <a:gd name="T4" fmla="*/ 0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6"/>
                  </a:lnTo>
                  <a:lnTo>
                    <a:pt x="0" y="66"/>
                  </a:lnTo>
                  <a:lnTo>
                    <a:pt x="0" y="11"/>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5" name="Freeform 1916"/>
            <p:cNvSpPr>
              <a:spLocks/>
            </p:cNvSpPr>
            <p:nvPr/>
          </p:nvSpPr>
          <p:spPr bwMode="auto">
            <a:xfrm>
              <a:off x="14388291" y="-1209278"/>
              <a:ext cx="23813" cy="98425"/>
            </a:xfrm>
            <a:custGeom>
              <a:avLst/>
              <a:gdLst>
                <a:gd name="T0" fmla="*/ 14 w 15"/>
                <a:gd name="T1" fmla="*/ 7 h 62"/>
                <a:gd name="T2" fmla="*/ 15 w 15"/>
                <a:gd name="T3" fmla="*/ 62 h 62"/>
                <a:gd name="T4" fmla="*/ 1 w 15"/>
                <a:gd name="T5" fmla="*/ 55 h 62"/>
                <a:gd name="T6" fmla="*/ 0 w 15"/>
                <a:gd name="T7" fmla="*/ 0 h 62"/>
                <a:gd name="T8" fmla="*/ 14 w 15"/>
                <a:gd name="T9" fmla="*/ 7 h 62"/>
              </a:gdLst>
              <a:ahLst/>
              <a:cxnLst>
                <a:cxn ang="0">
                  <a:pos x="T0" y="T1"/>
                </a:cxn>
                <a:cxn ang="0">
                  <a:pos x="T2" y="T3"/>
                </a:cxn>
                <a:cxn ang="0">
                  <a:pos x="T4" y="T5"/>
                </a:cxn>
                <a:cxn ang="0">
                  <a:pos x="T6" y="T7"/>
                </a:cxn>
                <a:cxn ang="0">
                  <a:pos x="T8" y="T9"/>
                </a:cxn>
              </a:cxnLst>
              <a:rect l="0" t="0" r="r" b="b"/>
              <a:pathLst>
                <a:path w="15" h="62">
                  <a:moveTo>
                    <a:pt x="14" y="7"/>
                  </a:moveTo>
                  <a:lnTo>
                    <a:pt x="15" y="62"/>
                  </a:lnTo>
                  <a:lnTo>
                    <a:pt x="1" y="55"/>
                  </a:lnTo>
                  <a:lnTo>
                    <a:pt x="0" y="0"/>
                  </a:lnTo>
                  <a:lnTo>
                    <a:pt x="14"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6" name="Freeform 1917"/>
            <p:cNvSpPr>
              <a:spLocks/>
            </p:cNvSpPr>
            <p:nvPr/>
          </p:nvSpPr>
          <p:spPr bwMode="auto">
            <a:xfrm>
              <a:off x="14637528" y="-1199753"/>
              <a:ext cx="46038" cy="88900"/>
            </a:xfrm>
            <a:custGeom>
              <a:avLst/>
              <a:gdLst>
                <a:gd name="T0" fmla="*/ 28 w 29"/>
                <a:gd name="T1" fmla="*/ 0 h 56"/>
                <a:gd name="T2" fmla="*/ 29 w 29"/>
                <a:gd name="T3" fmla="*/ 55 h 56"/>
                <a:gd name="T4" fmla="*/ 2 w 29"/>
                <a:gd name="T5" fmla="*/ 56 h 56"/>
                <a:gd name="T6" fmla="*/ 0 w 29"/>
                <a:gd name="T7" fmla="*/ 1 h 56"/>
                <a:gd name="T8" fmla="*/ 28 w 29"/>
                <a:gd name="T9" fmla="*/ 0 h 56"/>
              </a:gdLst>
              <a:ahLst/>
              <a:cxnLst>
                <a:cxn ang="0">
                  <a:pos x="T0" y="T1"/>
                </a:cxn>
                <a:cxn ang="0">
                  <a:pos x="T2" y="T3"/>
                </a:cxn>
                <a:cxn ang="0">
                  <a:pos x="T4" y="T5"/>
                </a:cxn>
                <a:cxn ang="0">
                  <a:pos x="T6" y="T7"/>
                </a:cxn>
                <a:cxn ang="0">
                  <a:pos x="T8" y="T9"/>
                </a:cxn>
              </a:cxnLst>
              <a:rect l="0" t="0" r="r" b="b"/>
              <a:pathLst>
                <a:path w="29" h="56">
                  <a:moveTo>
                    <a:pt x="28" y="0"/>
                  </a:moveTo>
                  <a:lnTo>
                    <a:pt x="29" y="55"/>
                  </a:lnTo>
                  <a:lnTo>
                    <a:pt x="2" y="56"/>
                  </a:lnTo>
                  <a:lnTo>
                    <a:pt x="0" y="1"/>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7" name="Freeform 1918"/>
            <p:cNvSpPr>
              <a:spLocks/>
            </p:cNvSpPr>
            <p:nvPr/>
          </p:nvSpPr>
          <p:spPr bwMode="auto">
            <a:xfrm>
              <a:off x="15386828" y="-1220390"/>
              <a:ext cx="4763" cy="92075"/>
            </a:xfrm>
            <a:custGeom>
              <a:avLst/>
              <a:gdLst>
                <a:gd name="T0" fmla="*/ 1 w 3"/>
                <a:gd name="T1" fmla="*/ 0 h 58"/>
                <a:gd name="T2" fmla="*/ 3 w 3"/>
                <a:gd name="T3" fmla="*/ 55 h 58"/>
                <a:gd name="T4" fmla="*/ 1 w 3"/>
                <a:gd name="T5" fmla="*/ 58 h 58"/>
                <a:gd name="T6" fmla="*/ 0 w 3"/>
                <a:gd name="T7" fmla="*/ 3 h 58"/>
                <a:gd name="T8" fmla="*/ 1 w 3"/>
                <a:gd name="T9" fmla="*/ 0 h 58"/>
              </a:gdLst>
              <a:ahLst/>
              <a:cxnLst>
                <a:cxn ang="0">
                  <a:pos x="T0" y="T1"/>
                </a:cxn>
                <a:cxn ang="0">
                  <a:pos x="T2" y="T3"/>
                </a:cxn>
                <a:cxn ang="0">
                  <a:pos x="T4" y="T5"/>
                </a:cxn>
                <a:cxn ang="0">
                  <a:pos x="T6" y="T7"/>
                </a:cxn>
                <a:cxn ang="0">
                  <a:pos x="T8" y="T9"/>
                </a:cxn>
              </a:cxnLst>
              <a:rect l="0" t="0" r="r" b="b"/>
              <a:pathLst>
                <a:path w="3" h="58">
                  <a:moveTo>
                    <a:pt x="1" y="0"/>
                  </a:moveTo>
                  <a:lnTo>
                    <a:pt x="3" y="55"/>
                  </a:lnTo>
                  <a:lnTo>
                    <a:pt x="1" y="58"/>
                  </a:lnTo>
                  <a:lnTo>
                    <a:pt x="0" y="3"/>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8" name="Freeform 1919"/>
            <p:cNvSpPr>
              <a:spLocks/>
            </p:cNvSpPr>
            <p:nvPr/>
          </p:nvSpPr>
          <p:spPr bwMode="auto">
            <a:xfrm>
              <a:off x="14681978" y="-1199753"/>
              <a:ext cx="22225" cy="93663"/>
            </a:xfrm>
            <a:custGeom>
              <a:avLst/>
              <a:gdLst>
                <a:gd name="T0" fmla="*/ 12 w 14"/>
                <a:gd name="T1" fmla="*/ 4 h 59"/>
                <a:gd name="T2" fmla="*/ 14 w 14"/>
                <a:gd name="T3" fmla="*/ 59 h 59"/>
                <a:gd name="T4" fmla="*/ 1 w 14"/>
                <a:gd name="T5" fmla="*/ 55 h 59"/>
                <a:gd name="T6" fmla="*/ 0 w 14"/>
                <a:gd name="T7" fmla="*/ 0 h 59"/>
                <a:gd name="T8" fmla="*/ 12 w 14"/>
                <a:gd name="T9" fmla="*/ 4 h 59"/>
              </a:gdLst>
              <a:ahLst/>
              <a:cxnLst>
                <a:cxn ang="0">
                  <a:pos x="T0" y="T1"/>
                </a:cxn>
                <a:cxn ang="0">
                  <a:pos x="T2" y="T3"/>
                </a:cxn>
                <a:cxn ang="0">
                  <a:pos x="T4" y="T5"/>
                </a:cxn>
                <a:cxn ang="0">
                  <a:pos x="T6" y="T7"/>
                </a:cxn>
                <a:cxn ang="0">
                  <a:pos x="T8" y="T9"/>
                </a:cxn>
              </a:cxnLst>
              <a:rect l="0" t="0" r="r" b="b"/>
              <a:pathLst>
                <a:path w="14" h="59">
                  <a:moveTo>
                    <a:pt x="12" y="4"/>
                  </a:moveTo>
                  <a:lnTo>
                    <a:pt x="14" y="59"/>
                  </a:lnTo>
                  <a:lnTo>
                    <a:pt x="1" y="55"/>
                  </a:lnTo>
                  <a:lnTo>
                    <a:pt x="0" y="0"/>
                  </a:lnTo>
                  <a:lnTo>
                    <a:pt x="1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9" name="Freeform 1920"/>
            <p:cNvSpPr>
              <a:spLocks/>
            </p:cNvSpPr>
            <p:nvPr/>
          </p:nvSpPr>
          <p:spPr bwMode="auto">
            <a:xfrm>
              <a:off x="14593078" y="-1198165"/>
              <a:ext cx="47625" cy="95250"/>
            </a:xfrm>
            <a:custGeom>
              <a:avLst/>
              <a:gdLst>
                <a:gd name="T0" fmla="*/ 28 w 30"/>
                <a:gd name="T1" fmla="*/ 0 h 60"/>
                <a:gd name="T2" fmla="*/ 30 w 30"/>
                <a:gd name="T3" fmla="*/ 55 h 60"/>
                <a:gd name="T4" fmla="*/ 1 w 30"/>
                <a:gd name="T5" fmla="*/ 60 h 60"/>
                <a:gd name="T6" fmla="*/ 0 w 30"/>
                <a:gd name="T7" fmla="*/ 4 h 60"/>
                <a:gd name="T8" fmla="*/ 28 w 30"/>
                <a:gd name="T9" fmla="*/ 0 h 60"/>
              </a:gdLst>
              <a:ahLst/>
              <a:cxnLst>
                <a:cxn ang="0">
                  <a:pos x="T0" y="T1"/>
                </a:cxn>
                <a:cxn ang="0">
                  <a:pos x="T2" y="T3"/>
                </a:cxn>
                <a:cxn ang="0">
                  <a:pos x="T4" y="T5"/>
                </a:cxn>
                <a:cxn ang="0">
                  <a:pos x="T6" y="T7"/>
                </a:cxn>
                <a:cxn ang="0">
                  <a:pos x="T8" y="T9"/>
                </a:cxn>
              </a:cxnLst>
              <a:rect l="0" t="0" r="r" b="b"/>
              <a:pathLst>
                <a:path w="30" h="60">
                  <a:moveTo>
                    <a:pt x="28" y="0"/>
                  </a:moveTo>
                  <a:lnTo>
                    <a:pt x="30" y="55"/>
                  </a:lnTo>
                  <a:lnTo>
                    <a:pt x="1" y="60"/>
                  </a:lnTo>
                  <a:lnTo>
                    <a:pt x="0" y="4"/>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0" name="Freeform 1921"/>
            <p:cNvSpPr>
              <a:spLocks/>
            </p:cNvSpPr>
            <p:nvPr/>
          </p:nvSpPr>
          <p:spPr bwMode="auto">
            <a:xfrm>
              <a:off x="15377303" y="-1215628"/>
              <a:ext cx="11113" cy="90488"/>
            </a:xfrm>
            <a:custGeom>
              <a:avLst/>
              <a:gdLst>
                <a:gd name="T0" fmla="*/ 6 w 7"/>
                <a:gd name="T1" fmla="*/ 0 h 57"/>
                <a:gd name="T2" fmla="*/ 7 w 7"/>
                <a:gd name="T3" fmla="*/ 55 h 57"/>
                <a:gd name="T4" fmla="*/ 2 w 7"/>
                <a:gd name="T5" fmla="*/ 57 h 57"/>
                <a:gd name="T6" fmla="*/ 0 w 7"/>
                <a:gd name="T7" fmla="*/ 1 h 57"/>
                <a:gd name="T8" fmla="*/ 6 w 7"/>
                <a:gd name="T9" fmla="*/ 0 h 57"/>
              </a:gdLst>
              <a:ahLst/>
              <a:cxnLst>
                <a:cxn ang="0">
                  <a:pos x="T0" y="T1"/>
                </a:cxn>
                <a:cxn ang="0">
                  <a:pos x="T2" y="T3"/>
                </a:cxn>
                <a:cxn ang="0">
                  <a:pos x="T4" y="T5"/>
                </a:cxn>
                <a:cxn ang="0">
                  <a:pos x="T6" y="T7"/>
                </a:cxn>
                <a:cxn ang="0">
                  <a:pos x="T8" y="T9"/>
                </a:cxn>
              </a:cxnLst>
              <a:rect l="0" t="0" r="r" b="b"/>
              <a:pathLst>
                <a:path w="7" h="57">
                  <a:moveTo>
                    <a:pt x="6" y="0"/>
                  </a:moveTo>
                  <a:lnTo>
                    <a:pt x="7" y="55"/>
                  </a:lnTo>
                  <a:lnTo>
                    <a:pt x="2" y="57"/>
                  </a:lnTo>
                  <a:lnTo>
                    <a:pt x="0" y="1"/>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1" name="Freeform 1922"/>
            <p:cNvSpPr>
              <a:spLocks/>
            </p:cNvSpPr>
            <p:nvPr/>
          </p:nvSpPr>
          <p:spPr bwMode="auto">
            <a:xfrm>
              <a:off x="14388291" y="-1194990"/>
              <a:ext cx="9525" cy="98425"/>
            </a:xfrm>
            <a:custGeom>
              <a:avLst/>
              <a:gdLst>
                <a:gd name="T0" fmla="*/ 4 w 6"/>
                <a:gd name="T1" fmla="*/ 0 h 62"/>
                <a:gd name="T2" fmla="*/ 6 w 6"/>
                <a:gd name="T3" fmla="*/ 55 h 62"/>
                <a:gd name="T4" fmla="*/ 1 w 6"/>
                <a:gd name="T5" fmla="*/ 62 h 62"/>
                <a:gd name="T6" fmla="*/ 0 w 6"/>
                <a:gd name="T7" fmla="*/ 7 h 62"/>
                <a:gd name="T8" fmla="*/ 4 w 6"/>
                <a:gd name="T9" fmla="*/ 0 h 62"/>
              </a:gdLst>
              <a:ahLst/>
              <a:cxnLst>
                <a:cxn ang="0">
                  <a:pos x="T0" y="T1"/>
                </a:cxn>
                <a:cxn ang="0">
                  <a:pos x="T2" y="T3"/>
                </a:cxn>
                <a:cxn ang="0">
                  <a:pos x="T4" y="T5"/>
                </a:cxn>
                <a:cxn ang="0">
                  <a:pos x="T6" y="T7"/>
                </a:cxn>
                <a:cxn ang="0">
                  <a:pos x="T8" y="T9"/>
                </a:cxn>
              </a:cxnLst>
              <a:rect l="0" t="0" r="r" b="b"/>
              <a:pathLst>
                <a:path w="6" h="62">
                  <a:moveTo>
                    <a:pt x="4" y="0"/>
                  </a:moveTo>
                  <a:lnTo>
                    <a:pt x="6" y="55"/>
                  </a:lnTo>
                  <a:lnTo>
                    <a:pt x="1" y="62"/>
                  </a:lnTo>
                  <a:lnTo>
                    <a:pt x="0" y="7"/>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2" name="Freeform 1923"/>
            <p:cNvSpPr>
              <a:spLocks/>
            </p:cNvSpPr>
            <p:nvPr/>
          </p:nvSpPr>
          <p:spPr bwMode="auto">
            <a:xfrm>
              <a:off x="14402578" y="-1185465"/>
              <a:ext cx="3175" cy="100013"/>
            </a:xfrm>
            <a:custGeom>
              <a:avLst/>
              <a:gdLst>
                <a:gd name="T0" fmla="*/ 0 w 2"/>
                <a:gd name="T1" fmla="*/ 8 h 63"/>
                <a:gd name="T2" fmla="*/ 2 w 2"/>
                <a:gd name="T3" fmla="*/ 63 h 63"/>
                <a:gd name="T4" fmla="*/ 2 w 2"/>
                <a:gd name="T5" fmla="*/ 55 h 63"/>
                <a:gd name="T6" fmla="*/ 0 w 2"/>
                <a:gd name="T7" fmla="*/ 0 h 63"/>
                <a:gd name="T8" fmla="*/ 0 w 2"/>
                <a:gd name="T9" fmla="*/ 8 h 63"/>
              </a:gdLst>
              <a:ahLst/>
              <a:cxnLst>
                <a:cxn ang="0">
                  <a:pos x="T0" y="T1"/>
                </a:cxn>
                <a:cxn ang="0">
                  <a:pos x="T2" y="T3"/>
                </a:cxn>
                <a:cxn ang="0">
                  <a:pos x="T4" y="T5"/>
                </a:cxn>
                <a:cxn ang="0">
                  <a:pos x="T6" y="T7"/>
                </a:cxn>
                <a:cxn ang="0">
                  <a:pos x="T8" y="T9"/>
                </a:cxn>
              </a:cxnLst>
              <a:rect l="0" t="0" r="r" b="b"/>
              <a:pathLst>
                <a:path w="2" h="63">
                  <a:moveTo>
                    <a:pt x="0" y="8"/>
                  </a:moveTo>
                  <a:lnTo>
                    <a:pt x="2" y="63"/>
                  </a:lnTo>
                  <a:lnTo>
                    <a:pt x="2" y="55"/>
                  </a:lnTo>
                  <a:lnTo>
                    <a:pt x="0" y="0"/>
                  </a:lnTo>
                  <a:lnTo>
                    <a:pt x="0"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3" name="Freeform 1924"/>
            <p:cNvSpPr>
              <a:spLocks/>
            </p:cNvSpPr>
            <p:nvPr/>
          </p:nvSpPr>
          <p:spPr bwMode="auto">
            <a:xfrm>
              <a:off x="14547041" y="-1191815"/>
              <a:ext cx="47625" cy="103188"/>
            </a:xfrm>
            <a:custGeom>
              <a:avLst/>
              <a:gdLst>
                <a:gd name="T0" fmla="*/ 29 w 30"/>
                <a:gd name="T1" fmla="*/ 0 h 65"/>
                <a:gd name="T2" fmla="*/ 30 w 30"/>
                <a:gd name="T3" fmla="*/ 56 h 65"/>
                <a:gd name="T4" fmla="*/ 1 w 30"/>
                <a:gd name="T5" fmla="*/ 65 h 65"/>
                <a:gd name="T6" fmla="*/ 0 w 30"/>
                <a:gd name="T7" fmla="*/ 9 h 65"/>
                <a:gd name="T8" fmla="*/ 29 w 30"/>
                <a:gd name="T9" fmla="*/ 0 h 65"/>
              </a:gdLst>
              <a:ahLst/>
              <a:cxnLst>
                <a:cxn ang="0">
                  <a:pos x="T0" y="T1"/>
                </a:cxn>
                <a:cxn ang="0">
                  <a:pos x="T2" y="T3"/>
                </a:cxn>
                <a:cxn ang="0">
                  <a:pos x="T4" y="T5"/>
                </a:cxn>
                <a:cxn ang="0">
                  <a:pos x="T6" y="T7"/>
                </a:cxn>
                <a:cxn ang="0">
                  <a:pos x="T8" y="T9"/>
                </a:cxn>
              </a:cxnLst>
              <a:rect l="0" t="0" r="r" b="b"/>
              <a:pathLst>
                <a:path w="30" h="65">
                  <a:moveTo>
                    <a:pt x="29" y="0"/>
                  </a:moveTo>
                  <a:lnTo>
                    <a:pt x="30" y="56"/>
                  </a:lnTo>
                  <a:lnTo>
                    <a:pt x="1" y="65"/>
                  </a:lnTo>
                  <a:lnTo>
                    <a:pt x="0" y="9"/>
                  </a:lnTo>
                  <a:lnTo>
                    <a:pt x="2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4" name="Freeform 1925"/>
            <p:cNvSpPr>
              <a:spLocks/>
            </p:cNvSpPr>
            <p:nvPr/>
          </p:nvSpPr>
          <p:spPr bwMode="auto">
            <a:xfrm>
              <a:off x="14296216" y="-1163240"/>
              <a:ext cx="11113" cy="88900"/>
            </a:xfrm>
            <a:custGeom>
              <a:avLst/>
              <a:gdLst>
                <a:gd name="T0" fmla="*/ 6 w 7"/>
                <a:gd name="T1" fmla="*/ 0 h 56"/>
                <a:gd name="T2" fmla="*/ 7 w 7"/>
                <a:gd name="T3" fmla="*/ 55 h 56"/>
                <a:gd name="T4" fmla="*/ 2 w 7"/>
                <a:gd name="T5" fmla="*/ 56 h 56"/>
                <a:gd name="T6" fmla="*/ 0 w 7"/>
                <a:gd name="T7" fmla="*/ 1 h 56"/>
                <a:gd name="T8" fmla="*/ 6 w 7"/>
                <a:gd name="T9" fmla="*/ 0 h 56"/>
              </a:gdLst>
              <a:ahLst/>
              <a:cxnLst>
                <a:cxn ang="0">
                  <a:pos x="T0" y="T1"/>
                </a:cxn>
                <a:cxn ang="0">
                  <a:pos x="T2" y="T3"/>
                </a:cxn>
                <a:cxn ang="0">
                  <a:pos x="T4" y="T5"/>
                </a:cxn>
                <a:cxn ang="0">
                  <a:pos x="T6" y="T7"/>
                </a:cxn>
                <a:cxn ang="0">
                  <a:pos x="T8" y="T9"/>
                </a:cxn>
              </a:cxnLst>
              <a:rect l="0" t="0" r="r" b="b"/>
              <a:pathLst>
                <a:path w="7" h="56">
                  <a:moveTo>
                    <a:pt x="6" y="0"/>
                  </a:moveTo>
                  <a:lnTo>
                    <a:pt x="7" y="55"/>
                  </a:lnTo>
                  <a:lnTo>
                    <a:pt x="2" y="56"/>
                  </a:lnTo>
                  <a:lnTo>
                    <a:pt x="0" y="1"/>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5" name="Freeform 1926"/>
            <p:cNvSpPr>
              <a:spLocks/>
            </p:cNvSpPr>
            <p:nvPr/>
          </p:nvSpPr>
          <p:spPr bwMode="auto">
            <a:xfrm>
              <a:off x="14685153" y="-1187053"/>
              <a:ext cx="11113" cy="103188"/>
            </a:xfrm>
            <a:custGeom>
              <a:avLst/>
              <a:gdLst>
                <a:gd name="T0" fmla="*/ 6 w 7"/>
                <a:gd name="T1" fmla="*/ 0 h 65"/>
                <a:gd name="T2" fmla="*/ 7 w 7"/>
                <a:gd name="T3" fmla="*/ 55 h 65"/>
                <a:gd name="T4" fmla="*/ 2 w 7"/>
                <a:gd name="T5" fmla="*/ 65 h 65"/>
                <a:gd name="T6" fmla="*/ 0 w 7"/>
                <a:gd name="T7" fmla="*/ 10 h 65"/>
                <a:gd name="T8" fmla="*/ 6 w 7"/>
                <a:gd name="T9" fmla="*/ 0 h 65"/>
              </a:gdLst>
              <a:ahLst/>
              <a:cxnLst>
                <a:cxn ang="0">
                  <a:pos x="T0" y="T1"/>
                </a:cxn>
                <a:cxn ang="0">
                  <a:pos x="T2" y="T3"/>
                </a:cxn>
                <a:cxn ang="0">
                  <a:pos x="T4" y="T5"/>
                </a:cxn>
                <a:cxn ang="0">
                  <a:pos x="T6" y="T7"/>
                </a:cxn>
                <a:cxn ang="0">
                  <a:pos x="T8" y="T9"/>
                </a:cxn>
              </a:cxnLst>
              <a:rect l="0" t="0" r="r" b="b"/>
              <a:pathLst>
                <a:path w="7" h="65">
                  <a:moveTo>
                    <a:pt x="6" y="0"/>
                  </a:moveTo>
                  <a:lnTo>
                    <a:pt x="7" y="55"/>
                  </a:lnTo>
                  <a:lnTo>
                    <a:pt x="2" y="65"/>
                  </a:lnTo>
                  <a:lnTo>
                    <a:pt x="0" y="10"/>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6" name="Freeform 1927"/>
            <p:cNvSpPr>
              <a:spLocks/>
            </p:cNvSpPr>
            <p:nvPr/>
          </p:nvSpPr>
          <p:spPr bwMode="auto">
            <a:xfrm>
              <a:off x="14501003" y="-1177528"/>
              <a:ext cx="47625" cy="103188"/>
            </a:xfrm>
            <a:custGeom>
              <a:avLst/>
              <a:gdLst>
                <a:gd name="T0" fmla="*/ 29 w 30"/>
                <a:gd name="T1" fmla="*/ 0 h 65"/>
                <a:gd name="T2" fmla="*/ 30 w 30"/>
                <a:gd name="T3" fmla="*/ 56 h 65"/>
                <a:gd name="T4" fmla="*/ 2 w 30"/>
                <a:gd name="T5" fmla="*/ 65 h 65"/>
                <a:gd name="T6" fmla="*/ 0 w 30"/>
                <a:gd name="T7" fmla="*/ 10 h 65"/>
                <a:gd name="T8" fmla="*/ 29 w 30"/>
                <a:gd name="T9" fmla="*/ 0 h 65"/>
              </a:gdLst>
              <a:ahLst/>
              <a:cxnLst>
                <a:cxn ang="0">
                  <a:pos x="T0" y="T1"/>
                </a:cxn>
                <a:cxn ang="0">
                  <a:pos x="T2" y="T3"/>
                </a:cxn>
                <a:cxn ang="0">
                  <a:pos x="T4" y="T5"/>
                </a:cxn>
                <a:cxn ang="0">
                  <a:pos x="T6" y="T7"/>
                </a:cxn>
                <a:cxn ang="0">
                  <a:pos x="T8" y="T9"/>
                </a:cxn>
              </a:cxnLst>
              <a:rect l="0" t="0" r="r" b="b"/>
              <a:pathLst>
                <a:path w="30" h="65">
                  <a:moveTo>
                    <a:pt x="29" y="0"/>
                  </a:moveTo>
                  <a:lnTo>
                    <a:pt x="30" y="56"/>
                  </a:lnTo>
                  <a:lnTo>
                    <a:pt x="2" y="65"/>
                  </a:lnTo>
                  <a:lnTo>
                    <a:pt x="0" y="10"/>
                  </a:lnTo>
                  <a:lnTo>
                    <a:pt x="2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7" name="Freeform 1928"/>
            <p:cNvSpPr>
              <a:spLocks/>
            </p:cNvSpPr>
            <p:nvPr/>
          </p:nvSpPr>
          <p:spPr bwMode="auto">
            <a:xfrm>
              <a:off x="15388416" y="-1201340"/>
              <a:ext cx="3175" cy="101600"/>
            </a:xfrm>
            <a:custGeom>
              <a:avLst/>
              <a:gdLst>
                <a:gd name="T0" fmla="*/ 0 w 2"/>
                <a:gd name="T1" fmla="*/ 0 h 64"/>
                <a:gd name="T2" fmla="*/ 2 w 2"/>
                <a:gd name="T3" fmla="*/ 55 h 64"/>
                <a:gd name="T4" fmla="*/ 1 w 2"/>
                <a:gd name="T5" fmla="*/ 64 h 64"/>
                <a:gd name="T6" fmla="*/ 0 w 2"/>
                <a:gd name="T7" fmla="*/ 9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2" y="55"/>
                  </a:lnTo>
                  <a:lnTo>
                    <a:pt x="1" y="64"/>
                  </a:lnTo>
                  <a:lnTo>
                    <a:pt x="0" y="9"/>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8" name="Freeform 1929"/>
            <p:cNvSpPr>
              <a:spLocks/>
            </p:cNvSpPr>
            <p:nvPr/>
          </p:nvSpPr>
          <p:spPr bwMode="auto">
            <a:xfrm>
              <a:off x="14305741" y="-1163240"/>
              <a:ext cx="30163" cy="96838"/>
            </a:xfrm>
            <a:custGeom>
              <a:avLst/>
              <a:gdLst>
                <a:gd name="T0" fmla="*/ 17 w 19"/>
                <a:gd name="T1" fmla="*/ 5 h 61"/>
                <a:gd name="T2" fmla="*/ 19 w 19"/>
                <a:gd name="T3" fmla="*/ 61 h 61"/>
                <a:gd name="T4" fmla="*/ 1 w 19"/>
                <a:gd name="T5" fmla="*/ 55 h 61"/>
                <a:gd name="T6" fmla="*/ 0 w 19"/>
                <a:gd name="T7" fmla="*/ 0 h 61"/>
                <a:gd name="T8" fmla="*/ 17 w 19"/>
                <a:gd name="T9" fmla="*/ 5 h 61"/>
              </a:gdLst>
              <a:ahLst/>
              <a:cxnLst>
                <a:cxn ang="0">
                  <a:pos x="T0" y="T1"/>
                </a:cxn>
                <a:cxn ang="0">
                  <a:pos x="T2" y="T3"/>
                </a:cxn>
                <a:cxn ang="0">
                  <a:pos x="T4" y="T5"/>
                </a:cxn>
                <a:cxn ang="0">
                  <a:pos x="T6" y="T7"/>
                </a:cxn>
                <a:cxn ang="0">
                  <a:pos x="T8" y="T9"/>
                </a:cxn>
              </a:cxnLst>
              <a:rect l="0" t="0" r="r" b="b"/>
              <a:pathLst>
                <a:path w="19" h="61">
                  <a:moveTo>
                    <a:pt x="17" y="5"/>
                  </a:moveTo>
                  <a:lnTo>
                    <a:pt x="19" y="61"/>
                  </a:lnTo>
                  <a:lnTo>
                    <a:pt x="1" y="55"/>
                  </a:lnTo>
                  <a:lnTo>
                    <a:pt x="0" y="0"/>
                  </a:lnTo>
                  <a:lnTo>
                    <a:pt x="17"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9" name="Freeform 1930"/>
            <p:cNvSpPr>
              <a:spLocks/>
            </p:cNvSpPr>
            <p:nvPr/>
          </p:nvSpPr>
          <p:spPr bwMode="auto">
            <a:xfrm>
              <a:off x="12308666" y="-1145778"/>
              <a:ext cx="55563" cy="139700"/>
            </a:xfrm>
            <a:custGeom>
              <a:avLst/>
              <a:gdLst>
                <a:gd name="T0" fmla="*/ 42 w 44"/>
                <a:gd name="T1" fmla="*/ 40 h 107"/>
                <a:gd name="T2" fmla="*/ 44 w 44"/>
                <a:gd name="T3" fmla="*/ 107 h 107"/>
                <a:gd name="T4" fmla="*/ 38 w 44"/>
                <a:gd name="T5" fmla="*/ 83 h 107"/>
                <a:gd name="T6" fmla="*/ 2 w 44"/>
                <a:gd name="T7" fmla="*/ 67 h 107"/>
                <a:gd name="T8" fmla="*/ 0 w 44"/>
                <a:gd name="T9" fmla="*/ 0 h 107"/>
                <a:gd name="T10" fmla="*/ 36 w 44"/>
                <a:gd name="T11" fmla="*/ 16 h 107"/>
                <a:gd name="T12" fmla="*/ 42 w 44"/>
                <a:gd name="T13" fmla="*/ 40 h 107"/>
              </a:gdLst>
              <a:ahLst/>
              <a:cxnLst>
                <a:cxn ang="0">
                  <a:pos x="T0" y="T1"/>
                </a:cxn>
                <a:cxn ang="0">
                  <a:pos x="T2" y="T3"/>
                </a:cxn>
                <a:cxn ang="0">
                  <a:pos x="T4" y="T5"/>
                </a:cxn>
                <a:cxn ang="0">
                  <a:pos x="T6" y="T7"/>
                </a:cxn>
                <a:cxn ang="0">
                  <a:pos x="T8" y="T9"/>
                </a:cxn>
                <a:cxn ang="0">
                  <a:pos x="T10" y="T11"/>
                </a:cxn>
                <a:cxn ang="0">
                  <a:pos x="T12" y="T13"/>
                </a:cxn>
              </a:cxnLst>
              <a:rect l="0" t="0" r="r" b="b"/>
              <a:pathLst>
                <a:path w="44" h="107">
                  <a:moveTo>
                    <a:pt x="42" y="40"/>
                  </a:moveTo>
                  <a:cubicBezTo>
                    <a:pt x="44" y="107"/>
                    <a:pt x="44" y="107"/>
                    <a:pt x="44" y="107"/>
                  </a:cubicBezTo>
                  <a:cubicBezTo>
                    <a:pt x="44" y="106"/>
                    <a:pt x="41" y="87"/>
                    <a:pt x="38" y="83"/>
                  </a:cubicBezTo>
                  <a:cubicBezTo>
                    <a:pt x="35" y="79"/>
                    <a:pt x="7" y="69"/>
                    <a:pt x="2" y="67"/>
                  </a:cubicBezTo>
                  <a:cubicBezTo>
                    <a:pt x="0" y="0"/>
                    <a:pt x="0" y="0"/>
                    <a:pt x="0" y="0"/>
                  </a:cubicBezTo>
                  <a:cubicBezTo>
                    <a:pt x="5" y="2"/>
                    <a:pt x="33" y="12"/>
                    <a:pt x="36" y="16"/>
                  </a:cubicBezTo>
                  <a:cubicBezTo>
                    <a:pt x="39" y="20"/>
                    <a:pt x="42" y="39"/>
                    <a:pt x="42" y="4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0" name="Freeform 1931"/>
            <p:cNvSpPr>
              <a:spLocks/>
            </p:cNvSpPr>
            <p:nvPr/>
          </p:nvSpPr>
          <p:spPr bwMode="auto">
            <a:xfrm>
              <a:off x="12307078" y="-114577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1" name="Freeform 1932"/>
            <p:cNvSpPr>
              <a:spLocks/>
            </p:cNvSpPr>
            <p:nvPr/>
          </p:nvSpPr>
          <p:spPr bwMode="auto">
            <a:xfrm>
              <a:off x="14691503" y="-1179115"/>
              <a:ext cx="12700" cy="104775"/>
            </a:xfrm>
            <a:custGeom>
              <a:avLst/>
              <a:gdLst>
                <a:gd name="T0" fmla="*/ 6 w 8"/>
                <a:gd name="T1" fmla="*/ 11 h 66"/>
                <a:gd name="T2" fmla="*/ 8 w 8"/>
                <a:gd name="T3" fmla="*/ 66 h 66"/>
                <a:gd name="T4" fmla="*/ 2 w 8"/>
                <a:gd name="T5" fmla="*/ 55 h 66"/>
                <a:gd name="T6" fmla="*/ 0 w 8"/>
                <a:gd name="T7" fmla="*/ 0 h 66"/>
                <a:gd name="T8" fmla="*/ 6 w 8"/>
                <a:gd name="T9" fmla="*/ 11 h 66"/>
              </a:gdLst>
              <a:ahLst/>
              <a:cxnLst>
                <a:cxn ang="0">
                  <a:pos x="T0" y="T1"/>
                </a:cxn>
                <a:cxn ang="0">
                  <a:pos x="T2" y="T3"/>
                </a:cxn>
                <a:cxn ang="0">
                  <a:pos x="T4" y="T5"/>
                </a:cxn>
                <a:cxn ang="0">
                  <a:pos x="T6" y="T7"/>
                </a:cxn>
                <a:cxn ang="0">
                  <a:pos x="T8" y="T9"/>
                </a:cxn>
              </a:cxnLst>
              <a:rect l="0" t="0" r="r" b="b"/>
              <a:pathLst>
                <a:path w="8" h="66">
                  <a:moveTo>
                    <a:pt x="6" y="11"/>
                  </a:moveTo>
                  <a:lnTo>
                    <a:pt x="8" y="66"/>
                  </a:lnTo>
                  <a:lnTo>
                    <a:pt x="2" y="55"/>
                  </a:lnTo>
                  <a:lnTo>
                    <a:pt x="0" y="0"/>
                  </a:lnTo>
                  <a:lnTo>
                    <a:pt x="6"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2" name="Freeform 1933"/>
            <p:cNvSpPr>
              <a:spLocks/>
            </p:cNvSpPr>
            <p:nvPr/>
          </p:nvSpPr>
          <p:spPr bwMode="auto">
            <a:xfrm>
              <a:off x="14370828" y="-1169590"/>
              <a:ext cx="19050" cy="104775"/>
            </a:xfrm>
            <a:custGeom>
              <a:avLst/>
              <a:gdLst>
                <a:gd name="T0" fmla="*/ 11 w 12"/>
                <a:gd name="T1" fmla="*/ 0 h 66"/>
                <a:gd name="T2" fmla="*/ 12 w 12"/>
                <a:gd name="T3" fmla="*/ 55 h 66"/>
                <a:gd name="T4" fmla="*/ 2 w 12"/>
                <a:gd name="T5" fmla="*/ 66 h 66"/>
                <a:gd name="T6" fmla="*/ 0 w 12"/>
                <a:gd name="T7" fmla="*/ 11 h 66"/>
                <a:gd name="T8" fmla="*/ 11 w 12"/>
                <a:gd name="T9" fmla="*/ 0 h 66"/>
              </a:gdLst>
              <a:ahLst/>
              <a:cxnLst>
                <a:cxn ang="0">
                  <a:pos x="T0" y="T1"/>
                </a:cxn>
                <a:cxn ang="0">
                  <a:pos x="T2" y="T3"/>
                </a:cxn>
                <a:cxn ang="0">
                  <a:pos x="T4" y="T5"/>
                </a:cxn>
                <a:cxn ang="0">
                  <a:pos x="T6" y="T7"/>
                </a:cxn>
                <a:cxn ang="0">
                  <a:pos x="T8" y="T9"/>
                </a:cxn>
              </a:cxnLst>
              <a:rect l="0" t="0" r="r" b="b"/>
              <a:pathLst>
                <a:path w="12" h="66">
                  <a:moveTo>
                    <a:pt x="11" y="0"/>
                  </a:moveTo>
                  <a:lnTo>
                    <a:pt x="12" y="55"/>
                  </a:lnTo>
                  <a:lnTo>
                    <a:pt x="2" y="66"/>
                  </a:lnTo>
                  <a:lnTo>
                    <a:pt x="0" y="1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3" name="Freeform 1934"/>
            <p:cNvSpPr>
              <a:spLocks/>
            </p:cNvSpPr>
            <p:nvPr/>
          </p:nvSpPr>
          <p:spPr bwMode="auto">
            <a:xfrm>
              <a:off x="15380478" y="-1187053"/>
              <a:ext cx="9525" cy="92075"/>
            </a:xfrm>
            <a:custGeom>
              <a:avLst/>
              <a:gdLst>
                <a:gd name="T0" fmla="*/ 5 w 6"/>
                <a:gd name="T1" fmla="*/ 0 h 58"/>
                <a:gd name="T2" fmla="*/ 6 w 6"/>
                <a:gd name="T3" fmla="*/ 55 h 58"/>
                <a:gd name="T4" fmla="*/ 1 w 6"/>
                <a:gd name="T5" fmla="*/ 58 h 58"/>
                <a:gd name="T6" fmla="*/ 0 w 6"/>
                <a:gd name="T7" fmla="*/ 3 h 58"/>
                <a:gd name="T8" fmla="*/ 5 w 6"/>
                <a:gd name="T9" fmla="*/ 0 h 58"/>
              </a:gdLst>
              <a:ahLst/>
              <a:cxnLst>
                <a:cxn ang="0">
                  <a:pos x="T0" y="T1"/>
                </a:cxn>
                <a:cxn ang="0">
                  <a:pos x="T2" y="T3"/>
                </a:cxn>
                <a:cxn ang="0">
                  <a:pos x="T4" y="T5"/>
                </a:cxn>
                <a:cxn ang="0">
                  <a:pos x="T6" y="T7"/>
                </a:cxn>
                <a:cxn ang="0">
                  <a:pos x="T8" y="T9"/>
                </a:cxn>
              </a:cxnLst>
              <a:rect l="0" t="0" r="r" b="b"/>
              <a:pathLst>
                <a:path w="6" h="58">
                  <a:moveTo>
                    <a:pt x="5" y="0"/>
                  </a:moveTo>
                  <a:lnTo>
                    <a:pt x="6" y="55"/>
                  </a:lnTo>
                  <a:lnTo>
                    <a:pt x="1" y="58"/>
                  </a:lnTo>
                  <a:lnTo>
                    <a:pt x="0" y="3"/>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4" name="Freeform 1935"/>
            <p:cNvSpPr>
              <a:spLocks/>
            </p:cNvSpPr>
            <p:nvPr/>
          </p:nvSpPr>
          <p:spPr bwMode="auto">
            <a:xfrm>
              <a:off x="14777228" y="-1163240"/>
              <a:ext cx="23813" cy="88900"/>
            </a:xfrm>
            <a:custGeom>
              <a:avLst/>
              <a:gdLst>
                <a:gd name="T0" fmla="*/ 14 w 15"/>
                <a:gd name="T1" fmla="*/ 0 h 56"/>
                <a:gd name="T2" fmla="*/ 15 w 15"/>
                <a:gd name="T3" fmla="*/ 56 h 56"/>
                <a:gd name="T4" fmla="*/ 1 w 15"/>
                <a:gd name="T5" fmla="*/ 55 h 56"/>
                <a:gd name="T6" fmla="*/ 0 w 15"/>
                <a:gd name="T7" fmla="*/ 0 h 56"/>
                <a:gd name="T8" fmla="*/ 14 w 15"/>
                <a:gd name="T9" fmla="*/ 0 h 56"/>
              </a:gdLst>
              <a:ahLst/>
              <a:cxnLst>
                <a:cxn ang="0">
                  <a:pos x="T0" y="T1"/>
                </a:cxn>
                <a:cxn ang="0">
                  <a:pos x="T2" y="T3"/>
                </a:cxn>
                <a:cxn ang="0">
                  <a:pos x="T4" y="T5"/>
                </a:cxn>
                <a:cxn ang="0">
                  <a:pos x="T6" y="T7"/>
                </a:cxn>
                <a:cxn ang="0">
                  <a:pos x="T8" y="T9"/>
                </a:cxn>
              </a:cxnLst>
              <a:rect l="0" t="0" r="r" b="b"/>
              <a:pathLst>
                <a:path w="15" h="56">
                  <a:moveTo>
                    <a:pt x="14" y="0"/>
                  </a:moveTo>
                  <a:lnTo>
                    <a:pt x="15" y="56"/>
                  </a:lnTo>
                  <a:lnTo>
                    <a:pt x="1" y="55"/>
                  </a:lnTo>
                  <a:lnTo>
                    <a:pt x="0" y="0"/>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5" name="Freeform 1936"/>
            <p:cNvSpPr>
              <a:spLocks/>
            </p:cNvSpPr>
            <p:nvPr/>
          </p:nvSpPr>
          <p:spPr bwMode="auto">
            <a:xfrm>
              <a:off x="14332728" y="-1155303"/>
              <a:ext cx="3175" cy="95250"/>
            </a:xfrm>
            <a:custGeom>
              <a:avLst/>
              <a:gdLst>
                <a:gd name="T0" fmla="*/ 0 w 2"/>
                <a:gd name="T1" fmla="*/ 0 h 60"/>
                <a:gd name="T2" fmla="*/ 2 w 2"/>
                <a:gd name="T3" fmla="*/ 56 h 60"/>
                <a:gd name="T4" fmla="*/ 2 w 2"/>
                <a:gd name="T5" fmla="*/ 60 h 60"/>
                <a:gd name="T6" fmla="*/ 0 w 2"/>
                <a:gd name="T7" fmla="*/ 5 h 60"/>
                <a:gd name="T8" fmla="*/ 0 w 2"/>
                <a:gd name="T9" fmla="*/ 0 h 60"/>
              </a:gdLst>
              <a:ahLst/>
              <a:cxnLst>
                <a:cxn ang="0">
                  <a:pos x="T0" y="T1"/>
                </a:cxn>
                <a:cxn ang="0">
                  <a:pos x="T2" y="T3"/>
                </a:cxn>
                <a:cxn ang="0">
                  <a:pos x="T4" y="T5"/>
                </a:cxn>
                <a:cxn ang="0">
                  <a:pos x="T6" y="T7"/>
                </a:cxn>
                <a:cxn ang="0">
                  <a:pos x="T8" y="T9"/>
                </a:cxn>
              </a:cxnLst>
              <a:rect l="0" t="0" r="r" b="b"/>
              <a:pathLst>
                <a:path w="2" h="60">
                  <a:moveTo>
                    <a:pt x="0" y="0"/>
                  </a:moveTo>
                  <a:lnTo>
                    <a:pt x="2" y="56"/>
                  </a:lnTo>
                  <a:lnTo>
                    <a:pt x="2" y="60"/>
                  </a:lnTo>
                  <a:lnTo>
                    <a:pt x="0" y="5"/>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6" name="Freeform 1937"/>
            <p:cNvSpPr>
              <a:spLocks/>
            </p:cNvSpPr>
            <p:nvPr/>
          </p:nvSpPr>
          <p:spPr bwMode="auto">
            <a:xfrm>
              <a:off x="14340666" y="-1152128"/>
              <a:ext cx="33338" cy="92075"/>
            </a:xfrm>
            <a:custGeom>
              <a:avLst/>
              <a:gdLst>
                <a:gd name="T0" fmla="*/ 19 w 21"/>
                <a:gd name="T1" fmla="*/ 0 h 58"/>
                <a:gd name="T2" fmla="*/ 21 w 21"/>
                <a:gd name="T3" fmla="*/ 55 h 58"/>
                <a:gd name="T4" fmla="*/ 1 w 21"/>
                <a:gd name="T5" fmla="*/ 58 h 58"/>
                <a:gd name="T6" fmla="*/ 0 w 21"/>
                <a:gd name="T7" fmla="*/ 3 h 58"/>
                <a:gd name="T8" fmla="*/ 19 w 21"/>
                <a:gd name="T9" fmla="*/ 0 h 58"/>
              </a:gdLst>
              <a:ahLst/>
              <a:cxnLst>
                <a:cxn ang="0">
                  <a:pos x="T0" y="T1"/>
                </a:cxn>
                <a:cxn ang="0">
                  <a:pos x="T2" y="T3"/>
                </a:cxn>
                <a:cxn ang="0">
                  <a:pos x="T4" y="T5"/>
                </a:cxn>
                <a:cxn ang="0">
                  <a:pos x="T6" y="T7"/>
                </a:cxn>
                <a:cxn ang="0">
                  <a:pos x="T8" y="T9"/>
                </a:cxn>
              </a:cxnLst>
              <a:rect l="0" t="0" r="r" b="b"/>
              <a:pathLst>
                <a:path w="21" h="58">
                  <a:moveTo>
                    <a:pt x="19" y="0"/>
                  </a:moveTo>
                  <a:lnTo>
                    <a:pt x="21" y="55"/>
                  </a:lnTo>
                  <a:lnTo>
                    <a:pt x="1" y="58"/>
                  </a:lnTo>
                  <a:lnTo>
                    <a:pt x="0" y="3"/>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7" name="Freeform 1938"/>
            <p:cNvSpPr>
              <a:spLocks/>
            </p:cNvSpPr>
            <p:nvPr/>
          </p:nvSpPr>
          <p:spPr bwMode="auto">
            <a:xfrm>
              <a:off x="14332728" y="-1147365"/>
              <a:ext cx="9525" cy="87313"/>
            </a:xfrm>
            <a:custGeom>
              <a:avLst/>
              <a:gdLst>
                <a:gd name="T0" fmla="*/ 5 w 6"/>
                <a:gd name="T1" fmla="*/ 0 h 55"/>
                <a:gd name="T2" fmla="*/ 6 w 6"/>
                <a:gd name="T3" fmla="*/ 55 h 55"/>
                <a:gd name="T4" fmla="*/ 2 w 6"/>
                <a:gd name="T5" fmla="*/ 55 h 55"/>
                <a:gd name="T6" fmla="*/ 0 w 6"/>
                <a:gd name="T7" fmla="*/ 0 h 55"/>
                <a:gd name="T8" fmla="*/ 5 w 6"/>
                <a:gd name="T9" fmla="*/ 0 h 55"/>
              </a:gdLst>
              <a:ahLst/>
              <a:cxnLst>
                <a:cxn ang="0">
                  <a:pos x="T0" y="T1"/>
                </a:cxn>
                <a:cxn ang="0">
                  <a:pos x="T2" y="T3"/>
                </a:cxn>
                <a:cxn ang="0">
                  <a:pos x="T4" y="T5"/>
                </a:cxn>
                <a:cxn ang="0">
                  <a:pos x="T6" y="T7"/>
                </a:cxn>
                <a:cxn ang="0">
                  <a:pos x="T8" y="T9"/>
                </a:cxn>
              </a:cxnLst>
              <a:rect l="0" t="0" r="r" b="b"/>
              <a:pathLst>
                <a:path w="6" h="55">
                  <a:moveTo>
                    <a:pt x="5" y="0"/>
                  </a:moveTo>
                  <a:lnTo>
                    <a:pt x="6" y="55"/>
                  </a:lnTo>
                  <a:lnTo>
                    <a:pt x="2" y="55"/>
                  </a:lnTo>
                  <a:lnTo>
                    <a:pt x="0" y="0"/>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8" name="Freeform 1939"/>
            <p:cNvSpPr>
              <a:spLocks/>
            </p:cNvSpPr>
            <p:nvPr/>
          </p:nvSpPr>
          <p:spPr bwMode="auto">
            <a:xfrm>
              <a:off x="14477191" y="-1161653"/>
              <a:ext cx="26988" cy="100013"/>
            </a:xfrm>
            <a:custGeom>
              <a:avLst/>
              <a:gdLst>
                <a:gd name="T0" fmla="*/ 15 w 17"/>
                <a:gd name="T1" fmla="*/ 0 h 63"/>
                <a:gd name="T2" fmla="*/ 17 w 17"/>
                <a:gd name="T3" fmla="*/ 55 h 63"/>
                <a:gd name="T4" fmla="*/ 1 w 17"/>
                <a:gd name="T5" fmla="*/ 63 h 63"/>
                <a:gd name="T6" fmla="*/ 0 w 17"/>
                <a:gd name="T7" fmla="*/ 7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5"/>
                  </a:lnTo>
                  <a:lnTo>
                    <a:pt x="1" y="63"/>
                  </a:lnTo>
                  <a:lnTo>
                    <a:pt x="0" y="7"/>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9" name="Freeform 1940"/>
            <p:cNvSpPr>
              <a:spLocks/>
            </p:cNvSpPr>
            <p:nvPr/>
          </p:nvSpPr>
          <p:spPr bwMode="auto">
            <a:xfrm>
              <a:off x="14701028" y="-1161653"/>
              <a:ext cx="26988" cy="93663"/>
            </a:xfrm>
            <a:custGeom>
              <a:avLst/>
              <a:gdLst>
                <a:gd name="T0" fmla="*/ 15 w 17"/>
                <a:gd name="T1" fmla="*/ 4 h 59"/>
                <a:gd name="T2" fmla="*/ 17 w 17"/>
                <a:gd name="T3" fmla="*/ 59 h 59"/>
                <a:gd name="T4" fmla="*/ 2 w 17"/>
                <a:gd name="T5" fmla="*/ 55 h 59"/>
                <a:gd name="T6" fmla="*/ 0 w 17"/>
                <a:gd name="T7" fmla="*/ 0 h 59"/>
                <a:gd name="T8" fmla="*/ 15 w 17"/>
                <a:gd name="T9" fmla="*/ 4 h 59"/>
              </a:gdLst>
              <a:ahLst/>
              <a:cxnLst>
                <a:cxn ang="0">
                  <a:pos x="T0" y="T1"/>
                </a:cxn>
                <a:cxn ang="0">
                  <a:pos x="T2" y="T3"/>
                </a:cxn>
                <a:cxn ang="0">
                  <a:pos x="T4" y="T5"/>
                </a:cxn>
                <a:cxn ang="0">
                  <a:pos x="T6" y="T7"/>
                </a:cxn>
                <a:cxn ang="0">
                  <a:pos x="T8" y="T9"/>
                </a:cxn>
              </a:cxnLst>
              <a:rect l="0" t="0" r="r" b="b"/>
              <a:pathLst>
                <a:path w="17" h="59">
                  <a:moveTo>
                    <a:pt x="15" y="4"/>
                  </a:moveTo>
                  <a:lnTo>
                    <a:pt x="17" y="59"/>
                  </a:lnTo>
                  <a:lnTo>
                    <a:pt x="2" y="55"/>
                  </a:lnTo>
                  <a:lnTo>
                    <a:pt x="0" y="0"/>
                  </a:lnTo>
                  <a:lnTo>
                    <a:pt x="15"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0" name="Freeform 1941"/>
            <p:cNvSpPr>
              <a:spLocks/>
            </p:cNvSpPr>
            <p:nvPr/>
          </p:nvSpPr>
          <p:spPr bwMode="auto">
            <a:xfrm>
              <a:off x="14799453" y="-1163240"/>
              <a:ext cx="25400" cy="92075"/>
            </a:xfrm>
            <a:custGeom>
              <a:avLst/>
              <a:gdLst>
                <a:gd name="T0" fmla="*/ 15 w 16"/>
                <a:gd name="T1" fmla="*/ 3 h 58"/>
                <a:gd name="T2" fmla="*/ 16 w 16"/>
                <a:gd name="T3" fmla="*/ 58 h 58"/>
                <a:gd name="T4" fmla="*/ 1 w 16"/>
                <a:gd name="T5" fmla="*/ 56 h 58"/>
                <a:gd name="T6" fmla="*/ 0 w 16"/>
                <a:gd name="T7" fmla="*/ 0 h 58"/>
                <a:gd name="T8" fmla="*/ 15 w 16"/>
                <a:gd name="T9" fmla="*/ 3 h 58"/>
              </a:gdLst>
              <a:ahLst/>
              <a:cxnLst>
                <a:cxn ang="0">
                  <a:pos x="T0" y="T1"/>
                </a:cxn>
                <a:cxn ang="0">
                  <a:pos x="T2" y="T3"/>
                </a:cxn>
                <a:cxn ang="0">
                  <a:pos x="T4" y="T5"/>
                </a:cxn>
                <a:cxn ang="0">
                  <a:pos x="T6" y="T7"/>
                </a:cxn>
                <a:cxn ang="0">
                  <a:pos x="T8" y="T9"/>
                </a:cxn>
              </a:cxnLst>
              <a:rect l="0" t="0" r="r" b="b"/>
              <a:pathLst>
                <a:path w="16" h="58">
                  <a:moveTo>
                    <a:pt x="15" y="3"/>
                  </a:moveTo>
                  <a:lnTo>
                    <a:pt x="16" y="58"/>
                  </a:lnTo>
                  <a:lnTo>
                    <a:pt x="1" y="56"/>
                  </a:lnTo>
                  <a:lnTo>
                    <a:pt x="0" y="0"/>
                  </a:lnTo>
                  <a:lnTo>
                    <a:pt x="15"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1" name="Freeform 1942"/>
            <p:cNvSpPr>
              <a:spLocks/>
            </p:cNvSpPr>
            <p:nvPr/>
          </p:nvSpPr>
          <p:spPr bwMode="auto">
            <a:xfrm>
              <a:off x="14340666" y="-1147365"/>
              <a:ext cx="1588" cy="90488"/>
            </a:xfrm>
            <a:custGeom>
              <a:avLst/>
              <a:gdLst>
                <a:gd name="T0" fmla="*/ 0 w 1"/>
                <a:gd name="T1" fmla="*/ 0 h 57"/>
                <a:gd name="T2" fmla="*/ 1 w 1"/>
                <a:gd name="T3" fmla="*/ 55 h 57"/>
                <a:gd name="T4" fmla="*/ 1 w 1"/>
                <a:gd name="T5" fmla="*/ 57 h 57"/>
                <a:gd name="T6" fmla="*/ 0 w 1"/>
                <a:gd name="T7" fmla="*/ 2 h 57"/>
                <a:gd name="T8" fmla="*/ 0 w 1"/>
                <a:gd name="T9" fmla="*/ 0 h 57"/>
              </a:gdLst>
              <a:ahLst/>
              <a:cxnLst>
                <a:cxn ang="0">
                  <a:pos x="T0" y="T1"/>
                </a:cxn>
                <a:cxn ang="0">
                  <a:pos x="T2" y="T3"/>
                </a:cxn>
                <a:cxn ang="0">
                  <a:pos x="T4" y="T5"/>
                </a:cxn>
                <a:cxn ang="0">
                  <a:pos x="T6" y="T7"/>
                </a:cxn>
                <a:cxn ang="0">
                  <a:pos x="T8" y="T9"/>
                </a:cxn>
              </a:cxnLst>
              <a:rect l="0" t="0" r="r" b="b"/>
              <a:pathLst>
                <a:path w="1" h="57">
                  <a:moveTo>
                    <a:pt x="0" y="0"/>
                  </a:moveTo>
                  <a:lnTo>
                    <a:pt x="1" y="55"/>
                  </a:lnTo>
                  <a:lnTo>
                    <a:pt x="1" y="57"/>
                  </a:lnTo>
                  <a:lnTo>
                    <a:pt x="0" y="2"/>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2" name="Freeform 1943"/>
            <p:cNvSpPr>
              <a:spLocks/>
            </p:cNvSpPr>
            <p:nvPr/>
          </p:nvSpPr>
          <p:spPr bwMode="auto">
            <a:xfrm>
              <a:off x="14450203" y="-1150540"/>
              <a:ext cx="28575" cy="92075"/>
            </a:xfrm>
            <a:custGeom>
              <a:avLst/>
              <a:gdLst>
                <a:gd name="T0" fmla="*/ 17 w 18"/>
                <a:gd name="T1" fmla="*/ 0 h 58"/>
                <a:gd name="T2" fmla="*/ 18 w 18"/>
                <a:gd name="T3" fmla="*/ 56 h 58"/>
                <a:gd name="T4" fmla="*/ 2 w 18"/>
                <a:gd name="T5" fmla="*/ 58 h 58"/>
                <a:gd name="T6" fmla="*/ 0 w 18"/>
                <a:gd name="T7" fmla="*/ 2 h 58"/>
                <a:gd name="T8" fmla="*/ 17 w 18"/>
                <a:gd name="T9" fmla="*/ 0 h 58"/>
              </a:gdLst>
              <a:ahLst/>
              <a:cxnLst>
                <a:cxn ang="0">
                  <a:pos x="T0" y="T1"/>
                </a:cxn>
                <a:cxn ang="0">
                  <a:pos x="T2" y="T3"/>
                </a:cxn>
                <a:cxn ang="0">
                  <a:pos x="T4" y="T5"/>
                </a:cxn>
                <a:cxn ang="0">
                  <a:pos x="T6" y="T7"/>
                </a:cxn>
                <a:cxn ang="0">
                  <a:pos x="T8" y="T9"/>
                </a:cxn>
              </a:cxnLst>
              <a:rect l="0" t="0" r="r" b="b"/>
              <a:pathLst>
                <a:path w="18" h="58">
                  <a:moveTo>
                    <a:pt x="17" y="0"/>
                  </a:moveTo>
                  <a:lnTo>
                    <a:pt x="18" y="56"/>
                  </a:lnTo>
                  <a:lnTo>
                    <a:pt x="2" y="58"/>
                  </a:lnTo>
                  <a:lnTo>
                    <a:pt x="0" y="2"/>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3" name="Freeform 1944"/>
            <p:cNvSpPr>
              <a:spLocks/>
            </p:cNvSpPr>
            <p:nvPr/>
          </p:nvSpPr>
          <p:spPr bwMode="auto">
            <a:xfrm>
              <a:off x="14294628" y="-1161653"/>
              <a:ext cx="4763" cy="106363"/>
            </a:xfrm>
            <a:custGeom>
              <a:avLst/>
              <a:gdLst>
                <a:gd name="T0" fmla="*/ 1 w 3"/>
                <a:gd name="T1" fmla="*/ 0 h 67"/>
                <a:gd name="T2" fmla="*/ 3 w 3"/>
                <a:gd name="T3" fmla="*/ 55 h 67"/>
                <a:gd name="T4" fmla="*/ 2 w 3"/>
                <a:gd name="T5" fmla="*/ 67 h 67"/>
                <a:gd name="T6" fmla="*/ 0 w 3"/>
                <a:gd name="T7" fmla="*/ 12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lnTo>
                    <a:pt x="3" y="55"/>
                  </a:lnTo>
                  <a:lnTo>
                    <a:pt x="2" y="67"/>
                  </a:lnTo>
                  <a:lnTo>
                    <a:pt x="0" y="12"/>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4" name="Freeform 1945"/>
            <p:cNvSpPr>
              <a:spLocks/>
            </p:cNvSpPr>
            <p:nvPr/>
          </p:nvSpPr>
          <p:spPr bwMode="auto">
            <a:xfrm>
              <a:off x="14273991" y="-1142603"/>
              <a:ext cx="23813" cy="92075"/>
            </a:xfrm>
            <a:custGeom>
              <a:avLst/>
              <a:gdLst>
                <a:gd name="T0" fmla="*/ 13 w 15"/>
                <a:gd name="T1" fmla="*/ 0 h 58"/>
                <a:gd name="T2" fmla="*/ 15 w 15"/>
                <a:gd name="T3" fmla="*/ 55 h 58"/>
                <a:gd name="T4" fmla="*/ 2 w 15"/>
                <a:gd name="T5" fmla="*/ 58 h 58"/>
                <a:gd name="T6" fmla="*/ 0 w 15"/>
                <a:gd name="T7" fmla="*/ 3 h 58"/>
                <a:gd name="T8" fmla="*/ 13 w 15"/>
                <a:gd name="T9" fmla="*/ 0 h 58"/>
              </a:gdLst>
              <a:ahLst/>
              <a:cxnLst>
                <a:cxn ang="0">
                  <a:pos x="T0" y="T1"/>
                </a:cxn>
                <a:cxn ang="0">
                  <a:pos x="T2" y="T3"/>
                </a:cxn>
                <a:cxn ang="0">
                  <a:pos x="T4" y="T5"/>
                </a:cxn>
                <a:cxn ang="0">
                  <a:pos x="T6" y="T7"/>
                </a:cxn>
                <a:cxn ang="0">
                  <a:pos x="T8" y="T9"/>
                </a:cxn>
              </a:cxnLst>
              <a:rect l="0" t="0" r="r" b="b"/>
              <a:pathLst>
                <a:path w="15" h="58">
                  <a:moveTo>
                    <a:pt x="13" y="0"/>
                  </a:moveTo>
                  <a:lnTo>
                    <a:pt x="15" y="55"/>
                  </a:lnTo>
                  <a:lnTo>
                    <a:pt x="2" y="58"/>
                  </a:lnTo>
                  <a:lnTo>
                    <a:pt x="0" y="3"/>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5" name="Freeform 1946"/>
            <p:cNvSpPr>
              <a:spLocks/>
            </p:cNvSpPr>
            <p:nvPr/>
          </p:nvSpPr>
          <p:spPr bwMode="auto">
            <a:xfrm>
              <a:off x="14259703" y="-1142603"/>
              <a:ext cx="17463" cy="92075"/>
            </a:xfrm>
            <a:custGeom>
              <a:avLst/>
              <a:gdLst>
                <a:gd name="T0" fmla="*/ 9 w 11"/>
                <a:gd name="T1" fmla="*/ 3 h 58"/>
                <a:gd name="T2" fmla="*/ 11 w 11"/>
                <a:gd name="T3" fmla="*/ 58 h 58"/>
                <a:gd name="T4" fmla="*/ 1 w 11"/>
                <a:gd name="T5" fmla="*/ 55 h 58"/>
                <a:gd name="T6" fmla="*/ 0 w 11"/>
                <a:gd name="T7" fmla="*/ 0 h 58"/>
                <a:gd name="T8" fmla="*/ 9 w 11"/>
                <a:gd name="T9" fmla="*/ 3 h 58"/>
              </a:gdLst>
              <a:ahLst/>
              <a:cxnLst>
                <a:cxn ang="0">
                  <a:pos x="T0" y="T1"/>
                </a:cxn>
                <a:cxn ang="0">
                  <a:pos x="T2" y="T3"/>
                </a:cxn>
                <a:cxn ang="0">
                  <a:pos x="T4" y="T5"/>
                </a:cxn>
                <a:cxn ang="0">
                  <a:pos x="T6" y="T7"/>
                </a:cxn>
                <a:cxn ang="0">
                  <a:pos x="T8" y="T9"/>
                </a:cxn>
              </a:cxnLst>
              <a:rect l="0" t="0" r="r" b="b"/>
              <a:pathLst>
                <a:path w="11" h="58">
                  <a:moveTo>
                    <a:pt x="9" y="3"/>
                  </a:moveTo>
                  <a:lnTo>
                    <a:pt x="11" y="58"/>
                  </a:lnTo>
                  <a:lnTo>
                    <a:pt x="1" y="55"/>
                  </a:lnTo>
                  <a:lnTo>
                    <a:pt x="0" y="0"/>
                  </a:lnTo>
                  <a:lnTo>
                    <a:pt x="9"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6" name="Freeform 1947"/>
            <p:cNvSpPr>
              <a:spLocks/>
            </p:cNvSpPr>
            <p:nvPr/>
          </p:nvSpPr>
          <p:spPr bwMode="auto">
            <a:xfrm>
              <a:off x="14740716" y="-1163240"/>
              <a:ext cx="38100" cy="100013"/>
            </a:xfrm>
            <a:custGeom>
              <a:avLst/>
              <a:gdLst>
                <a:gd name="T0" fmla="*/ 23 w 24"/>
                <a:gd name="T1" fmla="*/ 0 h 63"/>
                <a:gd name="T2" fmla="*/ 24 w 24"/>
                <a:gd name="T3" fmla="*/ 55 h 63"/>
                <a:gd name="T4" fmla="*/ 1 w 24"/>
                <a:gd name="T5" fmla="*/ 63 h 63"/>
                <a:gd name="T6" fmla="*/ 0 w 24"/>
                <a:gd name="T7" fmla="*/ 8 h 63"/>
                <a:gd name="T8" fmla="*/ 23 w 24"/>
                <a:gd name="T9" fmla="*/ 0 h 63"/>
              </a:gdLst>
              <a:ahLst/>
              <a:cxnLst>
                <a:cxn ang="0">
                  <a:pos x="T0" y="T1"/>
                </a:cxn>
                <a:cxn ang="0">
                  <a:pos x="T2" y="T3"/>
                </a:cxn>
                <a:cxn ang="0">
                  <a:pos x="T4" y="T5"/>
                </a:cxn>
                <a:cxn ang="0">
                  <a:pos x="T6" y="T7"/>
                </a:cxn>
                <a:cxn ang="0">
                  <a:pos x="T8" y="T9"/>
                </a:cxn>
              </a:cxnLst>
              <a:rect l="0" t="0" r="r" b="b"/>
              <a:pathLst>
                <a:path w="24" h="63">
                  <a:moveTo>
                    <a:pt x="23" y="0"/>
                  </a:moveTo>
                  <a:lnTo>
                    <a:pt x="24" y="55"/>
                  </a:lnTo>
                  <a:lnTo>
                    <a:pt x="1" y="63"/>
                  </a:lnTo>
                  <a:lnTo>
                    <a:pt x="0" y="8"/>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7" name="Freeform 1948"/>
            <p:cNvSpPr>
              <a:spLocks/>
            </p:cNvSpPr>
            <p:nvPr/>
          </p:nvSpPr>
          <p:spPr bwMode="auto">
            <a:xfrm>
              <a:off x="14724841" y="-1155303"/>
              <a:ext cx="17463" cy="92075"/>
            </a:xfrm>
            <a:custGeom>
              <a:avLst/>
              <a:gdLst>
                <a:gd name="T0" fmla="*/ 10 w 11"/>
                <a:gd name="T1" fmla="*/ 3 h 58"/>
                <a:gd name="T2" fmla="*/ 11 w 11"/>
                <a:gd name="T3" fmla="*/ 58 h 58"/>
                <a:gd name="T4" fmla="*/ 2 w 11"/>
                <a:gd name="T5" fmla="*/ 55 h 58"/>
                <a:gd name="T6" fmla="*/ 0 w 11"/>
                <a:gd name="T7" fmla="*/ 0 h 58"/>
                <a:gd name="T8" fmla="*/ 10 w 11"/>
                <a:gd name="T9" fmla="*/ 3 h 58"/>
              </a:gdLst>
              <a:ahLst/>
              <a:cxnLst>
                <a:cxn ang="0">
                  <a:pos x="T0" y="T1"/>
                </a:cxn>
                <a:cxn ang="0">
                  <a:pos x="T2" y="T3"/>
                </a:cxn>
                <a:cxn ang="0">
                  <a:pos x="T4" y="T5"/>
                </a:cxn>
                <a:cxn ang="0">
                  <a:pos x="T6" y="T7"/>
                </a:cxn>
                <a:cxn ang="0">
                  <a:pos x="T8" y="T9"/>
                </a:cxn>
              </a:cxnLst>
              <a:rect l="0" t="0" r="r" b="b"/>
              <a:pathLst>
                <a:path w="11" h="58">
                  <a:moveTo>
                    <a:pt x="10" y="3"/>
                  </a:moveTo>
                  <a:lnTo>
                    <a:pt x="11" y="58"/>
                  </a:lnTo>
                  <a:lnTo>
                    <a:pt x="2" y="55"/>
                  </a:lnTo>
                  <a:lnTo>
                    <a:pt x="0" y="0"/>
                  </a:lnTo>
                  <a:lnTo>
                    <a:pt x="10"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8" name="Freeform 1949"/>
            <p:cNvSpPr>
              <a:spLocks/>
            </p:cNvSpPr>
            <p:nvPr/>
          </p:nvSpPr>
          <p:spPr bwMode="auto">
            <a:xfrm>
              <a:off x="14235891" y="-1142603"/>
              <a:ext cx="25400" cy="100013"/>
            </a:xfrm>
            <a:custGeom>
              <a:avLst/>
              <a:gdLst>
                <a:gd name="T0" fmla="*/ 15 w 16"/>
                <a:gd name="T1" fmla="*/ 0 h 63"/>
                <a:gd name="T2" fmla="*/ 16 w 16"/>
                <a:gd name="T3" fmla="*/ 55 h 63"/>
                <a:gd name="T4" fmla="*/ 1 w 16"/>
                <a:gd name="T5" fmla="*/ 63 h 63"/>
                <a:gd name="T6" fmla="*/ 0 w 16"/>
                <a:gd name="T7" fmla="*/ 8 h 63"/>
                <a:gd name="T8" fmla="*/ 15 w 16"/>
                <a:gd name="T9" fmla="*/ 0 h 63"/>
              </a:gdLst>
              <a:ahLst/>
              <a:cxnLst>
                <a:cxn ang="0">
                  <a:pos x="T0" y="T1"/>
                </a:cxn>
                <a:cxn ang="0">
                  <a:pos x="T2" y="T3"/>
                </a:cxn>
                <a:cxn ang="0">
                  <a:pos x="T4" y="T5"/>
                </a:cxn>
                <a:cxn ang="0">
                  <a:pos x="T6" y="T7"/>
                </a:cxn>
                <a:cxn ang="0">
                  <a:pos x="T8" y="T9"/>
                </a:cxn>
              </a:cxnLst>
              <a:rect l="0" t="0" r="r" b="b"/>
              <a:pathLst>
                <a:path w="16" h="63">
                  <a:moveTo>
                    <a:pt x="15" y="0"/>
                  </a:moveTo>
                  <a:lnTo>
                    <a:pt x="16" y="55"/>
                  </a:lnTo>
                  <a:lnTo>
                    <a:pt x="1" y="63"/>
                  </a:lnTo>
                  <a:lnTo>
                    <a:pt x="0" y="8"/>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9" name="Freeform 1950"/>
            <p:cNvSpPr>
              <a:spLocks/>
            </p:cNvSpPr>
            <p:nvPr/>
          </p:nvSpPr>
          <p:spPr bwMode="auto">
            <a:xfrm>
              <a:off x="15374128" y="-1182290"/>
              <a:ext cx="7938" cy="107950"/>
            </a:xfrm>
            <a:custGeom>
              <a:avLst/>
              <a:gdLst>
                <a:gd name="T0" fmla="*/ 4 w 5"/>
                <a:gd name="T1" fmla="*/ 0 h 68"/>
                <a:gd name="T2" fmla="*/ 5 w 5"/>
                <a:gd name="T3" fmla="*/ 55 h 68"/>
                <a:gd name="T4" fmla="*/ 2 w 5"/>
                <a:gd name="T5" fmla="*/ 68 h 68"/>
                <a:gd name="T6" fmla="*/ 0 w 5"/>
                <a:gd name="T7" fmla="*/ 13 h 68"/>
                <a:gd name="T8" fmla="*/ 4 w 5"/>
                <a:gd name="T9" fmla="*/ 0 h 68"/>
              </a:gdLst>
              <a:ahLst/>
              <a:cxnLst>
                <a:cxn ang="0">
                  <a:pos x="T0" y="T1"/>
                </a:cxn>
                <a:cxn ang="0">
                  <a:pos x="T2" y="T3"/>
                </a:cxn>
                <a:cxn ang="0">
                  <a:pos x="T4" y="T5"/>
                </a:cxn>
                <a:cxn ang="0">
                  <a:pos x="T6" y="T7"/>
                </a:cxn>
                <a:cxn ang="0">
                  <a:pos x="T8" y="T9"/>
                </a:cxn>
              </a:cxnLst>
              <a:rect l="0" t="0" r="r" b="b"/>
              <a:pathLst>
                <a:path w="5" h="68">
                  <a:moveTo>
                    <a:pt x="4" y="0"/>
                  </a:moveTo>
                  <a:lnTo>
                    <a:pt x="5" y="55"/>
                  </a:lnTo>
                  <a:lnTo>
                    <a:pt x="2" y="68"/>
                  </a:lnTo>
                  <a:lnTo>
                    <a:pt x="0" y="13"/>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0" name="Freeform 1951"/>
            <p:cNvSpPr>
              <a:spLocks/>
            </p:cNvSpPr>
            <p:nvPr/>
          </p:nvSpPr>
          <p:spPr bwMode="auto">
            <a:xfrm>
              <a:off x="14423216" y="-1147365"/>
              <a:ext cx="30163" cy="103188"/>
            </a:xfrm>
            <a:custGeom>
              <a:avLst/>
              <a:gdLst>
                <a:gd name="T0" fmla="*/ 17 w 19"/>
                <a:gd name="T1" fmla="*/ 0 h 65"/>
                <a:gd name="T2" fmla="*/ 19 w 19"/>
                <a:gd name="T3" fmla="*/ 56 h 65"/>
                <a:gd name="T4" fmla="*/ 1 w 19"/>
                <a:gd name="T5" fmla="*/ 65 h 65"/>
                <a:gd name="T6" fmla="*/ 0 w 19"/>
                <a:gd name="T7" fmla="*/ 10 h 65"/>
                <a:gd name="T8" fmla="*/ 17 w 19"/>
                <a:gd name="T9" fmla="*/ 0 h 65"/>
              </a:gdLst>
              <a:ahLst/>
              <a:cxnLst>
                <a:cxn ang="0">
                  <a:pos x="T0" y="T1"/>
                </a:cxn>
                <a:cxn ang="0">
                  <a:pos x="T2" y="T3"/>
                </a:cxn>
                <a:cxn ang="0">
                  <a:pos x="T4" y="T5"/>
                </a:cxn>
                <a:cxn ang="0">
                  <a:pos x="T6" y="T7"/>
                </a:cxn>
                <a:cxn ang="0">
                  <a:pos x="T8" y="T9"/>
                </a:cxn>
              </a:cxnLst>
              <a:rect l="0" t="0" r="r" b="b"/>
              <a:pathLst>
                <a:path w="19" h="65">
                  <a:moveTo>
                    <a:pt x="17" y="0"/>
                  </a:moveTo>
                  <a:lnTo>
                    <a:pt x="19" y="56"/>
                  </a:lnTo>
                  <a:lnTo>
                    <a:pt x="1" y="65"/>
                  </a:lnTo>
                  <a:lnTo>
                    <a:pt x="0" y="10"/>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1" name="Freeform 1952"/>
            <p:cNvSpPr>
              <a:spLocks/>
            </p:cNvSpPr>
            <p:nvPr/>
          </p:nvSpPr>
          <p:spPr bwMode="auto">
            <a:xfrm>
              <a:off x="14386703" y="-1134665"/>
              <a:ext cx="38100" cy="90488"/>
            </a:xfrm>
            <a:custGeom>
              <a:avLst/>
              <a:gdLst>
                <a:gd name="T0" fmla="*/ 23 w 24"/>
                <a:gd name="T1" fmla="*/ 2 h 57"/>
                <a:gd name="T2" fmla="*/ 24 w 24"/>
                <a:gd name="T3" fmla="*/ 57 h 57"/>
                <a:gd name="T4" fmla="*/ 1 w 24"/>
                <a:gd name="T5" fmla="*/ 55 h 57"/>
                <a:gd name="T6" fmla="*/ 0 w 24"/>
                <a:gd name="T7" fmla="*/ 0 h 57"/>
                <a:gd name="T8" fmla="*/ 23 w 24"/>
                <a:gd name="T9" fmla="*/ 2 h 57"/>
              </a:gdLst>
              <a:ahLst/>
              <a:cxnLst>
                <a:cxn ang="0">
                  <a:pos x="T0" y="T1"/>
                </a:cxn>
                <a:cxn ang="0">
                  <a:pos x="T2" y="T3"/>
                </a:cxn>
                <a:cxn ang="0">
                  <a:pos x="T4" y="T5"/>
                </a:cxn>
                <a:cxn ang="0">
                  <a:pos x="T6" y="T7"/>
                </a:cxn>
                <a:cxn ang="0">
                  <a:pos x="T8" y="T9"/>
                </a:cxn>
              </a:cxnLst>
              <a:rect l="0" t="0" r="r" b="b"/>
              <a:pathLst>
                <a:path w="24" h="57">
                  <a:moveTo>
                    <a:pt x="23" y="2"/>
                  </a:moveTo>
                  <a:lnTo>
                    <a:pt x="24" y="57"/>
                  </a:lnTo>
                  <a:lnTo>
                    <a:pt x="1" y="55"/>
                  </a:lnTo>
                  <a:lnTo>
                    <a:pt x="0" y="0"/>
                  </a:lnTo>
                  <a:lnTo>
                    <a:pt x="23"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2" name="Freeform 1953"/>
            <p:cNvSpPr>
              <a:spLocks/>
            </p:cNvSpPr>
            <p:nvPr/>
          </p:nvSpPr>
          <p:spPr bwMode="auto">
            <a:xfrm>
              <a:off x="14378766" y="-1144190"/>
              <a:ext cx="3175" cy="103188"/>
            </a:xfrm>
            <a:custGeom>
              <a:avLst/>
              <a:gdLst>
                <a:gd name="T0" fmla="*/ 0 w 2"/>
                <a:gd name="T1" fmla="*/ 0 h 65"/>
                <a:gd name="T2" fmla="*/ 2 w 2"/>
                <a:gd name="T3" fmla="*/ 55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2" y="65"/>
                  </a:lnTo>
                  <a:lnTo>
                    <a:pt x="0" y="1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3" name="Freeform 1954"/>
            <p:cNvSpPr>
              <a:spLocks/>
            </p:cNvSpPr>
            <p:nvPr/>
          </p:nvSpPr>
          <p:spPr bwMode="auto">
            <a:xfrm>
              <a:off x="14823266" y="-1158478"/>
              <a:ext cx="22225" cy="109538"/>
            </a:xfrm>
            <a:custGeom>
              <a:avLst/>
              <a:gdLst>
                <a:gd name="T0" fmla="*/ 12 w 14"/>
                <a:gd name="T1" fmla="*/ 13 h 69"/>
                <a:gd name="T2" fmla="*/ 14 w 14"/>
                <a:gd name="T3" fmla="*/ 69 h 69"/>
                <a:gd name="T4" fmla="*/ 1 w 14"/>
                <a:gd name="T5" fmla="*/ 55 h 69"/>
                <a:gd name="T6" fmla="*/ 0 w 14"/>
                <a:gd name="T7" fmla="*/ 0 h 69"/>
                <a:gd name="T8" fmla="*/ 12 w 14"/>
                <a:gd name="T9" fmla="*/ 13 h 69"/>
              </a:gdLst>
              <a:ahLst/>
              <a:cxnLst>
                <a:cxn ang="0">
                  <a:pos x="T0" y="T1"/>
                </a:cxn>
                <a:cxn ang="0">
                  <a:pos x="T2" y="T3"/>
                </a:cxn>
                <a:cxn ang="0">
                  <a:pos x="T4" y="T5"/>
                </a:cxn>
                <a:cxn ang="0">
                  <a:pos x="T6" y="T7"/>
                </a:cxn>
                <a:cxn ang="0">
                  <a:pos x="T8" y="T9"/>
                </a:cxn>
              </a:cxnLst>
              <a:rect l="0" t="0" r="r" b="b"/>
              <a:pathLst>
                <a:path w="14" h="69">
                  <a:moveTo>
                    <a:pt x="12" y="13"/>
                  </a:moveTo>
                  <a:lnTo>
                    <a:pt x="14" y="69"/>
                  </a:lnTo>
                  <a:lnTo>
                    <a:pt x="1" y="55"/>
                  </a:lnTo>
                  <a:lnTo>
                    <a:pt x="0" y="0"/>
                  </a:lnTo>
                  <a:lnTo>
                    <a:pt x="12" y="1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4" name="Freeform 1955"/>
            <p:cNvSpPr>
              <a:spLocks/>
            </p:cNvSpPr>
            <p:nvPr/>
          </p:nvSpPr>
          <p:spPr bwMode="auto">
            <a:xfrm>
              <a:off x="14242241" y="-1125140"/>
              <a:ext cx="17463" cy="95250"/>
            </a:xfrm>
            <a:custGeom>
              <a:avLst/>
              <a:gdLst>
                <a:gd name="T0" fmla="*/ 9 w 11"/>
                <a:gd name="T1" fmla="*/ 5 h 60"/>
                <a:gd name="T2" fmla="*/ 11 w 11"/>
                <a:gd name="T3" fmla="*/ 60 h 60"/>
                <a:gd name="T4" fmla="*/ 2 w 11"/>
                <a:gd name="T5" fmla="*/ 55 h 60"/>
                <a:gd name="T6" fmla="*/ 0 w 11"/>
                <a:gd name="T7" fmla="*/ 0 h 60"/>
                <a:gd name="T8" fmla="*/ 9 w 11"/>
                <a:gd name="T9" fmla="*/ 5 h 60"/>
              </a:gdLst>
              <a:ahLst/>
              <a:cxnLst>
                <a:cxn ang="0">
                  <a:pos x="T0" y="T1"/>
                </a:cxn>
                <a:cxn ang="0">
                  <a:pos x="T2" y="T3"/>
                </a:cxn>
                <a:cxn ang="0">
                  <a:pos x="T4" y="T5"/>
                </a:cxn>
                <a:cxn ang="0">
                  <a:pos x="T6" y="T7"/>
                </a:cxn>
                <a:cxn ang="0">
                  <a:pos x="T8" y="T9"/>
                </a:cxn>
              </a:cxnLst>
              <a:rect l="0" t="0" r="r" b="b"/>
              <a:pathLst>
                <a:path w="11" h="60">
                  <a:moveTo>
                    <a:pt x="9" y="5"/>
                  </a:moveTo>
                  <a:lnTo>
                    <a:pt x="11" y="60"/>
                  </a:lnTo>
                  <a:lnTo>
                    <a:pt x="2" y="55"/>
                  </a:lnTo>
                  <a:lnTo>
                    <a:pt x="0" y="0"/>
                  </a:lnTo>
                  <a:lnTo>
                    <a:pt x="9"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5" name="Freeform 1956"/>
            <p:cNvSpPr>
              <a:spLocks/>
            </p:cNvSpPr>
            <p:nvPr/>
          </p:nvSpPr>
          <p:spPr bwMode="auto">
            <a:xfrm>
              <a:off x="14842316" y="-1137840"/>
              <a:ext cx="28575" cy="88900"/>
            </a:xfrm>
            <a:custGeom>
              <a:avLst/>
              <a:gdLst>
                <a:gd name="T0" fmla="*/ 17 w 18"/>
                <a:gd name="T1" fmla="*/ 1 h 56"/>
                <a:gd name="T2" fmla="*/ 18 w 18"/>
                <a:gd name="T3" fmla="*/ 56 h 56"/>
                <a:gd name="T4" fmla="*/ 2 w 18"/>
                <a:gd name="T5" fmla="*/ 56 h 56"/>
                <a:gd name="T6" fmla="*/ 0 w 18"/>
                <a:gd name="T7" fmla="*/ 0 h 56"/>
                <a:gd name="T8" fmla="*/ 17 w 18"/>
                <a:gd name="T9" fmla="*/ 1 h 56"/>
              </a:gdLst>
              <a:ahLst/>
              <a:cxnLst>
                <a:cxn ang="0">
                  <a:pos x="T0" y="T1"/>
                </a:cxn>
                <a:cxn ang="0">
                  <a:pos x="T2" y="T3"/>
                </a:cxn>
                <a:cxn ang="0">
                  <a:pos x="T4" y="T5"/>
                </a:cxn>
                <a:cxn ang="0">
                  <a:pos x="T6" y="T7"/>
                </a:cxn>
                <a:cxn ang="0">
                  <a:pos x="T8" y="T9"/>
                </a:cxn>
              </a:cxnLst>
              <a:rect l="0" t="0" r="r" b="b"/>
              <a:pathLst>
                <a:path w="18" h="56">
                  <a:moveTo>
                    <a:pt x="17" y="1"/>
                  </a:moveTo>
                  <a:lnTo>
                    <a:pt x="18" y="56"/>
                  </a:lnTo>
                  <a:lnTo>
                    <a:pt x="2" y="56"/>
                  </a:lnTo>
                  <a:lnTo>
                    <a:pt x="0" y="0"/>
                  </a:lnTo>
                  <a:lnTo>
                    <a:pt x="17"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6" name="Freeform 1957"/>
            <p:cNvSpPr>
              <a:spLocks/>
            </p:cNvSpPr>
            <p:nvPr/>
          </p:nvSpPr>
          <p:spPr bwMode="auto">
            <a:xfrm>
              <a:off x="14243828" y="-1121965"/>
              <a:ext cx="6350" cy="95250"/>
            </a:xfrm>
            <a:custGeom>
              <a:avLst/>
              <a:gdLst>
                <a:gd name="T0" fmla="*/ 2 w 4"/>
                <a:gd name="T1" fmla="*/ 0 h 60"/>
                <a:gd name="T2" fmla="*/ 4 w 4"/>
                <a:gd name="T3" fmla="*/ 55 h 60"/>
                <a:gd name="T4" fmla="*/ 2 w 4"/>
                <a:gd name="T5" fmla="*/ 60 h 60"/>
                <a:gd name="T6" fmla="*/ 0 w 4"/>
                <a:gd name="T7" fmla="*/ 5 h 60"/>
                <a:gd name="T8" fmla="*/ 2 w 4"/>
                <a:gd name="T9" fmla="*/ 0 h 60"/>
              </a:gdLst>
              <a:ahLst/>
              <a:cxnLst>
                <a:cxn ang="0">
                  <a:pos x="T0" y="T1"/>
                </a:cxn>
                <a:cxn ang="0">
                  <a:pos x="T2" y="T3"/>
                </a:cxn>
                <a:cxn ang="0">
                  <a:pos x="T4" y="T5"/>
                </a:cxn>
                <a:cxn ang="0">
                  <a:pos x="T6" y="T7"/>
                </a:cxn>
                <a:cxn ang="0">
                  <a:pos x="T8" y="T9"/>
                </a:cxn>
              </a:cxnLst>
              <a:rect l="0" t="0" r="r" b="b"/>
              <a:pathLst>
                <a:path w="4" h="60">
                  <a:moveTo>
                    <a:pt x="2" y="0"/>
                  </a:moveTo>
                  <a:lnTo>
                    <a:pt x="4" y="55"/>
                  </a:lnTo>
                  <a:lnTo>
                    <a:pt x="2" y="60"/>
                  </a:lnTo>
                  <a:lnTo>
                    <a:pt x="0" y="5"/>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7" name="Freeform 1958"/>
            <p:cNvSpPr>
              <a:spLocks/>
            </p:cNvSpPr>
            <p:nvPr/>
          </p:nvSpPr>
          <p:spPr bwMode="auto">
            <a:xfrm>
              <a:off x="12361053" y="-1093390"/>
              <a:ext cx="6350" cy="127000"/>
            </a:xfrm>
            <a:custGeom>
              <a:avLst/>
              <a:gdLst>
                <a:gd name="T0" fmla="*/ 3 w 4"/>
                <a:gd name="T1" fmla="*/ 25 h 80"/>
                <a:gd name="T2" fmla="*/ 4 w 4"/>
                <a:gd name="T3" fmla="*/ 80 h 80"/>
                <a:gd name="T4" fmla="*/ 2 w 4"/>
                <a:gd name="T5" fmla="*/ 55 h 80"/>
                <a:gd name="T6" fmla="*/ 0 w 4"/>
                <a:gd name="T7" fmla="*/ 0 h 80"/>
                <a:gd name="T8" fmla="*/ 3 w 4"/>
                <a:gd name="T9" fmla="*/ 25 h 80"/>
              </a:gdLst>
              <a:ahLst/>
              <a:cxnLst>
                <a:cxn ang="0">
                  <a:pos x="T0" y="T1"/>
                </a:cxn>
                <a:cxn ang="0">
                  <a:pos x="T2" y="T3"/>
                </a:cxn>
                <a:cxn ang="0">
                  <a:pos x="T4" y="T5"/>
                </a:cxn>
                <a:cxn ang="0">
                  <a:pos x="T6" y="T7"/>
                </a:cxn>
                <a:cxn ang="0">
                  <a:pos x="T8" y="T9"/>
                </a:cxn>
              </a:cxnLst>
              <a:rect l="0" t="0" r="r" b="b"/>
              <a:pathLst>
                <a:path w="4" h="80">
                  <a:moveTo>
                    <a:pt x="3" y="25"/>
                  </a:moveTo>
                  <a:lnTo>
                    <a:pt x="4" y="80"/>
                  </a:lnTo>
                  <a:lnTo>
                    <a:pt x="2" y="55"/>
                  </a:lnTo>
                  <a:lnTo>
                    <a:pt x="0" y="0"/>
                  </a:lnTo>
                  <a:lnTo>
                    <a:pt x="3" y="2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8" name="Freeform 1959"/>
            <p:cNvSpPr>
              <a:spLocks/>
            </p:cNvSpPr>
            <p:nvPr/>
          </p:nvSpPr>
          <p:spPr bwMode="auto">
            <a:xfrm>
              <a:off x="15363016" y="-1161653"/>
              <a:ext cx="14288" cy="109538"/>
            </a:xfrm>
            <a:custGeom>
              <a:avLst/>
              <a:gdLst>
                <a:gd name="T0" fmla="*/ 7 w 9"/>
                <a:gd name="T1" fmla="*/ 0 h 69"/>
                <a:gd name="T2" fmla="*/ 9 w 9"/>
                <a:gd name="T3" fmla="*/ 55 h 69"/>
                <a:gd name="T4" fmla="*/ 1 w 9"/>
                <a:gd name="T5" fmla="*/ 69 h 69"/>
                <a:gd name="T6" fmla="*/ 0 w 9"/>
                <a:gd name="T7" fmla="*/ 14 h 69"/>
                <a:gd name="T8" fmla="*/ 7 w 9"/>
                <a:gd name="T9" fmla="*/ 0 h 69"/>
              </a:gdLst>
              <a:ahLst/>
              <a:cxnLst>
                <a:cxn ang="0">
                  <a:pos x="T0" y="T1"/>
                </a:cxn>
                <a:cxn ang="0">
                  <a:pos x="T2" y="T3"/>
                </a:cxn>
                <a:cxn ang="0">
                  <a:pos x="T4" y="T5"/>
                </a:cxn>
                <a:cxn ang="0">
                  <a:pos x="T6" y="T7"/>
                </a:cxn>
                <a:cxn ang="0">
                  <a:pos x="T8" y="T9"/>
                </a:cxn>
              </a:cxnLst>
              <a:rect l="0" t="0" r="r" b="b"/>
              <a:pathLst>
                <a:path w="9" h="69">
                  <a:moveTo>
                    <a:pt x="7" y="0"/>
                  </a:moveTo>
                  <a:lnTo>
                    <a:pt x="9" y="55"/>
                  </a:lnTo>
                  <a:lnTo>
                    <a:pt x="1" y="69"/>
                  </a:lnTo>
                  <a:lnTo>
                    <a:pt x="0" y="14"/>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9" name="Freeform 1960"/>
            <p:cNvSpPr>
              <a:spLocks/>
            </p:cNvSpPr>
            <p:nvPr/>
          </p:nvSpPr>
          <p:spPr bwMode="auto">
            <a:xfrm>
              <a:off x="14240653" y="-1114028"/>
              <a:ext cx="6350" cy="101600"/>
            </a:xfrm>
            <a:custGeom>
              <a:avLst/>
              <a:gdLst>
                <a:gd name="T0" fmla="*/ 2 w 4"/>
                <a:gd name="T1" fmla="*/ 0 h 64"/>
                <a:gd name="T2" fmla="*/ 4 w 4"/>
                <a:gd name="T3" fmla="*/ 55 h 64"/>
                <a:gd name="T4" fmla="*/ 1 w 4"/>
                <a:gd name="T5" fmla="*/ 64 h 64"/>
                <a:gd name="T6" fmla="*/ 0 w 4"/>
                <a:gd name="T7" fmla="*/ 9 h 64"/>
                <a:gd name="T8" fmla="*/ 2 w 4"/>
                <a:gd name="T9" fmla="*/ 0 h 64"/>
              </a:gdLst>
              <a:ahLst/>
              <a:cxnLst>
                <a:cxn ang="0">
                  <a:pos x="T0" y="T1"/>
                </a:cxn>
                <a:cxn ang="0">
                  <a:pos x="T2" y="T3"/>
                </a:cxn>
                <a:cxn ang="0">
                  <a:pos x="T4" y="T5"/>
                </a:cxn>
                <a:cxn ang="0">
                  <a:pos x="T6" y="T7"/>
                </a:cxn>
                <a:cxn ang="0">
                  <a:pos x="T8" y="T9"/>
                </a:cxn>
              </a:cxnLst>
              <a:rect l="0" t="0" r="r" b="b"/>
              <a:pathLst>
                <a:path w="4" h="64">
                  <a:moveTo>
                    <a:pt x="2" y="0"/>
                  </a:moveTo>
                  <a:lnTo>
                    <a:pt x="4" y="55"/>
                  </a:lnTo>
                  <a:lnTo>
                    <a:pt x="1" y="64"/>
                  </a:lnTo>
                  <a:lnTo>
                    <a:pt x="0" y="9"/>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0" name="Freeform 1961"/>
            <p:cNvSpPr>
              <a:spLocks/>
            </p:cNvSpPr>
            <p:nvPr/>
          </p:nvSpPr>
          <p:spPr bwMode="auto">
            <a:xfrm>
              <a:off x="14869303" y="-1136253"/>
              <a:ext cx="46038" cy="104775"/>
            </a:xfrm>
            <a:custGeom>
              <a:avLst/>
              <a:gdLst>
                <a:gd name="T0" fmla="*/ 27 w 29"/>
                <a:gd name="T1" fmla="*/ 11 h 66"/>
                <a:gd name="T2" fmla="*/ 29 w 29"/>
                <a:gd name="T3" fmla="*/ 66 h 66"/>
                <a:gd name="T4" fmla="*/ 1 w 29"/>
                <a:gd name="T5" fmla="*/ 55 h 66"/>
                <a:gd name="T6" fmla="*/ 0 w 29"/>
                <a:gd name="T7" fmla="*/ 0 h 66"/>
                <a:gd name="T8" fmla="*/ 27 w 29"/>
                <a:gd name="T9" fmla="*/ 11 h 66"/>
              </a:gdLst>
              <a:ahLst/>
              <a:cxnLst>
                <a:cxn ang="0">
                  <a:pos x="T0" y="T1"/>
                </a:cxn>
                <a:cxn ang="0">
                  <a:pos x="T2" y="T3"/>
                </a:cxn>
                <a:cxn ang="0">
                  <a:pos x="T4" y="T5"/>
                </a:cxn>
                <a:cxn ang="0">
                  <a:pos x="T6" y="T7"/>
                </a:cxn>
                <a:cxn ang="0">
                  <a:pos x="T8" y="T9"/>
                </a:cxn>
              </a:cxnLst>
              <a:rect l="0" t="0" r="r" b="b"/>
              <a:pathLst>
                <a:path w="29" h="66">
                  <a:moveTo>
                    <a:pt x="27" y="11"/>
                  </a:moveTo>
                  <a:lnTo>
                    <a:pt x="29" y="66"/>
                  </a:lnTo>
                  <a:lnTo>
                    <a:pt x="1" y="55"/>
                  </a:lnTo>
                  <a:lnTo>
                    <a:pt x="0" y="0"/>
                  </a:lnTo>
                  <a:lnTo>
                    <a:pt x="27"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1" name="Freeform 1962"/>
            <p:cNvSpPr>
              <a:spLocks/>
            </p:cNvSpPr>
            <p:nvPr/>
          </p:nvSpPr>
          <p:spPr bwMode="auto">
            <a:xfrm>
              <a:off x="12400741" y="-1047353"/>
              <a:ext cx="185738" cy="88900"/>
            </a:xfrm>
            <a:custGeom>
              <a:avLst/>
              <a:gdLst>
                <a:gd name="T0" fmla="*/ 146 w 148"/>
                <a:gd name="T1" fmla="*/ 1 h 68"/>
                <a:gd name="T2" fmla="*/ 148 w 148"/>
                <a:gd name="T3" fmla="*/ 68 h 68"/>
                <a:gd name="T4" fmla="*/ 86 w 148"/>
                <a:gd name="T5" fmla="*/ 68 h 68"/>
                <a:gd name="T6" fmla="*/ 2 w 148"/>
                <a:gd name="T7" fmla="*/ 67 h 68"/>
                <a:gd name="T8" fmla="*/ 0 w 148"/>
                <a:gd name="T9" fmla="*/ 0 h 68"/>
                <a:gd name="T10" fmla="*/ 84 w 148"/>
                <a:gd name="T11" fmla="*/ 1 h 68"/>
                <a:gd name="T12" fmla="*/ 146 w 14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148" h="68">
                  <a:moveTo>
                    <a:pt x="146" y="1"/>
                  </a:moveTo>
                  <a:cubicBezTo>
                    <a:pt x="148" y="68"/>
                    <a:pt x="148" y="68"/>
                    <a:pt x="148" y="68"/>
                  </a:cubicBezTo>
                  <a:cubicBezTo>
                    <a:pt x="147" y="68"/>
                    <a:pt x="119" y="68"/>
                    <a:pt x="86" y="68"/>
                  </a:cubicBezTo>
                  <a:cubicBezTo>
                    <a:pt x="54" y="68"/>
                    <a:pt x="19" y="68"/>
                    <a:pt x="2" y="67"/>
                  </a:cubicBezTo>
                  <a:cubicBezTo>
                    <a:pt x="0" y="0"/>
                    <a:pt x="0" y="0"/>
                    <a:pt x="0" y="0"/>
                  </a:cubicBezTo>
                  <a:cubicBezTo>
                    <a:pt x="17" y="1"/>
                    <a:pt x="52" y="1"/>
                    <a:pt x="84" y="1"/>
                  </a:cubicBezTo>
                  <a:cubicBezTo>
                    <a:pt x="117" y="1"/>
                    <a:pt x="145" y="1"/>
                    <a:pt x="146"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2" name="Freeform 1963"/>
            <p:cNvSpPr>
              <a:spLocks/>
            </p:cNvSpPr>
            <p:nvPr/>
          </p:nvSpPr>
          <p:spPr bwMode="auto">
            <a:xfrm>
              <a:off x="12383278" y="-1048940"/>
              <a:ext cx="20638" cy="88900"/>
            </a:xfrm>
            <a:custGeom>
              <a:avLst/>
              <a:gdLst>
                <a:gd name="T0" fmla="*/ 14 w 16"/>
                <a:gd name="T1" fmla="*/ 1 h 68"/>
                <a:gd name="T2" fmla="*/ 16 w 16"/>
                <a:gd name="T3" fmla="*/ 68 h 68"/>
                <a:gd name="T4" fmla="*/ 14 w 16"/>
                <a:gd name="T5" fmla="*/ 68 h 68"/>
                <a:gd name="T6" fmla="*/ 2 w 16"/>
                <a:gd name="T7" fmla="*/ 67 h 68"/>
                <a:gd name="T8" fmla="*/ 0 w 16"/>
                <a:gd name="T9" fmla="*/ 0 h 68"/>
                <a:gd name="T10" fmla="*/ 12 w 16"/>
                <a:gd name="T11" fmla="*/ 1 h 68"/>
                <a:gd name="T12" fmla="*/ 14 w 16"/>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16" h="68">
                  <a:moveTo>
                    <a:pt x="14" y="1"/>
                  </a:moveTo>
                  <a:cubicBezTo>
                    <a:pt x="16" y="68"/>
                    <a:pt x="16" y="68"/>
                    <a:pt x="16" y="68"/>
                  </a:cubicBezTo>
                  <a:cubicBezTo>
                    <a:pt x="15" y="68"/>
                    <a:pt x="14" y="68"/>
                    <a:pt x="14" y="68"/>
                  </a:cubicBezTo>
                  <a:cubicBezTo>
                    <a:pt x="9" y="68"/>
                    <a:pt x="5" y="68"/>
                    <a:pt x="2" y="67"/>
                  </a:cubicBezTo>
                  <a:cubicBezTo>
                    <a:pt x="0" y="0"/>
                    <a:pt x="0" y="0"/>
                    <a:pt x="0" y="0"/>
                  </a:cubicBezTo>
                  <a:cubicBezTo>
                    <a:pt x="3" y="1"/>
                    <a:pt x="7" y="1"/>
                    <a:pt x="12" y="1"/>
                  </a:cubicBezTo>
                  <a:cubicBezTo>
                    <a:pt x="12" y="1"/>
                    <a:pt x="13" y="1"/>
                    <a:pt x="1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3" name="Freeform 1964"/>
            <p:cNvSpPr>
              <a:spLocks/>
            </p:cNvSpPr>
            <p:nvPr/>
          </p:nvSpPr>
          <p:spPr bwMode="auto">
            <a:xfrm>
              <a:off x="12375341" y="-1048940"/>
              <a:ext cx="11113" cy="87313"/>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6" y="67"/>
                    <a:pt x="4" y="67"/>
                    <a:pt x="2" y="67"/>
                  </a:cubicBezTo>
                  <a:cubicBezTo>
                    <a:pt x="0" y="0"/>
                    <a:pt x="0" y="0"/>
                    <a:pt x="0" y="0"/>
                  </a:cubicBezTo>
                  <a:cubicBezTo>
                    <a:pt x="2" y="0"/>
                    <a:pt x="4"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4" name="Freeform 1965"/>
            <p:cNvSpPr>
              <a:spLocks/>
            </p:cNvSpPr>
            <p:nvPr/>
          </p:nvSpPr>
          <p:spPr bwMode="auto">
            <a:xfrm>
              <a:off x="12372166" y="-1050528"/>
              <a:ext cx="4763"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7"/>
                    <a:pt x="2" y="67"/>
                  </a:cubicBezTo>
                  <a:cubicBezTo>
                    <a:pt x="0" y="0"/>
                    <a:pt x="0" y="0"/>
                    <a:pt x="0" y="0"/>
                  </a:cubicBezTo>
                  <a:cubicBezTo>
                    <a:pt x="1" y="0"/>
                    <a:pt x="2" y="0"/>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5" name="Freeform 1966"/>
            <p:cNvSpPr>
              <a:spLocks/>
            </p:cNvSpPr>
            <p:nvPr/>
          </p:nvSpPr>
          <p:spPr bwMode="auto">
            <a:xfrm>
              <a:off x="12368991" y="-10505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6" name="Freeform 1967"/>
            <p:cNvSpPr>
              <a:spLocks/>
            </p:cNvSpPr>
            <p:nvPr/>
          </p:nvSpPr>
          <p:spPr bwMode="auto">
            <a:xfrm>
              <a:off x="12367403" y="-1052115"/>
              <a:ext cx="4763"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7"/>
                    <a:pt x="1" y="67"/>
                  </a:cubicBezTo>
                  <a:cubicBezTo>
                    <a:pt x="0" y="0"/>
                    <a:pt x="0" y="0"/>
                    <a:pt x="0" y="0"/>
                  </a:cubicBezTo>
                  <a:cubicBezTo>
                    <a:pt x="0" y="0"/>
                    <a:pt x="0" y="0"/>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7" name="Freeform 1968"/>
            <p:cNvSpPr>
              <a:spLocks/>
            </p:cNvSpPr>
            <p:nvPr/>
          </p:nvSpPr>
          <p:spPr bwMode="auto">
            <a:xfrm>
              <a:off x="12365816" y="-1052115"/>
              <a:ext cx="3175" cy="88900"/>
            </a:xfrm>
            <a:custGeom>
              <a:avLst/>
              <a:gdLst>
                <a:gd name="T0" fmla="*/ 2 w 3"/>
                <a:gd name="T1" fmla="*/ 1 h 68"/>
                <a:gd name="T2" fmla="*/ 3 w 3"/>
                <a:gd name="T3" fmla="*/ 68 h 68"/>
                <a:gd name="T4" fmla="*/ 2 w 3"/>
                <a:gd name="T5" fmla="*/ 67 h 68"/>
                <a:gd name="T6" fmla="*/ 0 w 3"/>
                <a:gd name="T7" fmla="*/ 0 h 68"/>
                <a:gd name="T8" fmla="*/ 2 w 3"/>
                <a:gd name="T9" fmla="*/ 1 h 68"/>
              </a:gdLst>
              <a:ahLst/>
              <a:cxnLst>
                <a:cxn ang="0">
                  <a:pos x="T0" y="T1"/>
                </a:cxn>
                <a:cxn ang="0">
                  <a:pos x="T2" y="T3"/>
                </a:cxn>
                <a:cxn ang="0">
                  <a:pos x="T4" y="T5"/>
                </a:cxn>
                <a:cxn ang="0">
                  <a:pos x="T6" y="T7"/>
                </a:cxn>
                <a:cxn ang="0">
                  <a:pos x="T8" y="T9"/>
                </a:cxn>
              </a:cxnLst>
              <a:rect l="0" t="0" r="r" b="b"/>
              <a:pathLst>
                <a:path w="3" h="68">
                  <a:moveTo>
                    <a:pt x="2" y="1"/>
                  </a:moveTo>
                  <a:cubicBezTo>
                    <a:pt x="3" y="68"/>
                    <a:pt x="3" y="68"/>
                    <a:pt x="3" y="68"/>
                  </a:cubicBezTo>
                  <a:cubicBezTo>
                    <a:pt x="2" y="68"/>
                    <a:pt x="2" y="67"/>
                    <a:pt x="2" y="67"/>
                  </a:cubicBezTo>
                  <a:cubicBezTo>
                    <a:pt x="0" y="0"/>
                    <a:pt x="0" y="0"/>
                    <a:pt x="0" y="0"/>
                  </a:cubicBezTo>
                  <a:cubicBezTo>
                    <a:pt x="0" y="0"/>
                    <a:pt x="0"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8" name="Freeform 1969"/>
            <p:cNvSpPr>
              <a:spLocks/>
            </p:cNvSpPr>
            <p:nvPr/>
          </p:nvSpPr>
          <p:spPr bwMode="auto">
            <a:xfrm>
              <a:off x="12619816"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9" name="Freeform 1970"/>
            <p:cNvSpPr>
              <a:spLocks/>
            </p:cNvSpPr>
            <p:nvPr/>
          </p:nvSpPr>
          <p:spPr bwMode="auto">
            <a:xfrm>
              <a:off x="12618228" y="-1045765"/>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0" name="Freeform 1971"/>
            <p:cNvSpPr>
              <a:spLocks/>
            </p:cNvSpPr>
            <p:nvPr/>
          </p:nvSpPr>
          <p:spPr bwMode="auto">
            <a:xfrm>
              <a:off x="12618228" y="-10457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1" name="Freeform 1972"/>
            <p:cNvSpPr>
              <a:spLocks/>
            </p:cNvSpPr>
            <p:nvPr/>
          </p:nvSpPr>
          <p:spPr bwMode="auto">
            <a:xfrm>
              <a:off x="12613466" y="-10457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2" name="Freeform 1973"/>
            <p:cNvSpPr>
              <a:spLocks/>
            </p:cNvSpPr>
            <p:nvPr/>
          </p:nvSpPr>
          <p:spPr bwMode="auto">
            <a:xfrm>
              <a:off x="12605528" y="-1045765"/>
              <a:ext cx="11113" cy="87313"/>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7" y="67"/>
                    <a:pt x="4" y="67"/>
                    <a:pt x="2" y="67"/>
                  </a:cubicBezTo>
                  <a:cubicBezTo>
                    <a:pt x="0" y="0"/>
                    <a:pt x="0" y="0"/>
                    <a:pt x="0" y="0"/>
                  </a:cubicBezTo>
                  <a:cubicBezTo>
                    <a:pt x="3" y="0"/>
                    <a:pt x="5"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3" name="Freeform 1974"/>
            <p:cNvSpPr>
              <a:spLocks/>
            </p:cNvSpPr>
            <p:nvPr/>
          </p:nvSpPr>
          <p:spPr bwMode="auto">
            <a:xfrm>
              <a:off x="12583303" y="-1045765"/>
              <a:ext cx="23813" cy="87313"/>
            </a:xfrm>
            <a:custGeom>
              <a:avLst/>
              <a:gdLst>
                <a:gd name="T0" fmla="*/ 17 w 19"/>
                <a:gd name="T1" fmla="*/ 0 h 67"/>
                <a:gd name="T2" fmla="*/ 19 w 19"/>
                <a:gd name="T3" fmla="*/ 67 h 67"/>
                <a:gd name="T4" fmla="*/ 15 w 19"/>
                <a:gd name="T5" fmla="*/ 67 h 67"/>
                <a:gd name="T6" fmla="*/ 2 w 19"/>
                <a:gd name="T7" fmla="*/ 67 h 67"/>
                <a:gd name="T8" fmla="*/ 0 w 19"/>
                <a:gd name="T9" fmla="*/ 0 h 67"/>
                <a:gd name="T10" fmla="*/ 13 w 19"/>
                <a:gd name="T11" fmla="*/ 0 h 67"/>
                <a:gd name="T12" fmla="*/ 17 w 1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9" h="67">
                  <a:moveTo>
                    <a:pt x="17" y="0"/>
                  </a:moveTo>
                  <a:cubicBezTo>
                    <a:pt x="19" y="67"/>
                    <a:pt x="19" y="67"/>
                    <a:pt x="19" y="67"/>
                  </a:cubicBezTo>
                  <a:cubicBezTo>
                    <a:pt x="18" y="67"/>
                    <a:pt x="16" y="67"/>
                    <a:pt x="15" y="67"/>
                  </a:cubicBezTo>
                  <a:cubicBezTo>
                    <a:pt x="8" y="67"/>
                    <a:pt x="3" y="67"/>
                    <a:pt x="2" y="67"/>
                  </a:cubicBezTo>
                  <a:cubicBezTo>
                    <a:pt x="0" y="0"/>
                    <a:pt x="0" y="0"/>
                    <a:pt x="0" y="0"/>
                  </a:cubicBezTo>
                  <a:cubicBezTo>
                    <a:pt x="1" y="0"/>
                    <a:pt x="7" y="0"/>
                    <a:pt x="13" y="0"/>
                  </a:cubicBezTo>
                  <a:cubicBezTo>
                    <a:pt x="14" y="0"/>
                    <a:pt x="16" y="0"/>
                    <a:pt x="1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4" name="Freeform 1975"/>
            <p:cNvSpPr>
              <a:spLocks/>
            </p:cNvSpPr>
            <p:nvPr/>
          </p:nvSpPr>
          <p:spPr bwMode="auto">
            <a:xfrm>
              <a:off x="14912166" y="-1118790"/>
              <a:ext cx="25400" cy="92075"/>
            </a:xfrm>
            <a:custGeom>
              <a:avLst/>
              <a:gdLst>
                <a:gd name="T0" fmla="*/ 15 w 16"/>
                <a:gd name="T1" fmla="*/ 3 h 58"/>
                <a:gd name="T2" fmla="*/ 16 w 16"/>
                <a:gd name="T3" fmla="*/ 58 h 58"/>
                <a:gd name="T4" fmla="*/ 2 w 16"/>
                <a:gd name="T5" fmla="*/ 55 h 58"/>
                <a:gd name="T6" fmla="*/ 0 w 16"/>
                <a:gd name="T7" fmla="*/ 0 h 58"/>
                <a:gd name="T8" fmla="*/ 15 w 16"/>
                <a:gd name="T9" fmla="*/ 3 h 58"/>
              </a:gdLst>
              <a:ahLst/>
              <a:cxnLst>
                <a:cxn ang="0">
                  <a:pos x="T0" y="T1"/>
                </a:cxn>
                <a:cxn ang="0">
                  <a:pos x="T2" y="T3"/>
                </a:cxn>
                <a:cxn ang="0">
                  <a:pos x="T4" y="T5"/>
                </a:cxn>
                <a:cxn ang="0">
                  <a:pos x="T6" y="T7"/>
                </a:cxn>
                <a:cxn ang="0">
                  <a:pos x="T8" y="T9"/>
                </a:cxn>
              </a:cxnLst>
              <a:rect l="0" t="0" r="r" b="b"/>
              <a:pathLst>
                <a:path w="16" h="58">
                  <a:moveTo>
                    <a:pt x="15" y="3"/>
                  </a:moveTo>
                  <a:lnTo>
                    <a:pt x="16" y="58"/>
                  </a:lnTo>
                  <a:lnTo>
                    <a:pt x="2" y="55"/>
                  </a:lnTo>
                  <a:lnTo>
                    <a:pt x="0" y="0"/>
                  </a:lnTo>
                  <a:lnTo>
                    <a:pt x="15"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5" name="Freeform 1976"/>
            <p:cNvSpPr>
              <a:spLocks/>
            </p:cNvSpPr>
            <p:nvPr/>
          </p:nvSpPr>
          <p:spPr bwMode="auto">
            <a:xfrm>
              <a:off x="14935978" y="-1114028"/>
              <a:ext cx="28575" cy="87313"/>
            </a:xfrm>
            <a:custGeom>
              <a:avLst/>
              <a:gdLst>
                <a:gd name="T0" fmla="*/ 16 w 18"/>
                <a:gd name="T1" fmla="*/ 0 h 55"/>
                <a:gd name="T2" fmla="*/ 18 w 18"/>
                <a:gd name="T3" fmla="*/ 55 h 55"/>
                <a:gd name="T4" fmla="*/ 1 w 18"/>
                <a:gd name="T5" fmla="*/ 55 h 55"/>
                <a:gd name="T6" fmla="*/ 0 w 18"/>
                <a:gd name="T7" fmla="*/ 0 h 55"/>
                <a:gd name="T8" fmla="*/ 16 w 18"/>
                <a:gd name="T9" fmla="*/ 0 h 55"/>
              </a:gdLst>
              <a:ahLst/>
              <a:cxnLst>
                <a:cxn ang="0">
                  <a:pos x="T0" y="T1"/>
                </a:cxn>
                <a:cxn ang="0">
                  <a:pos x="T2" y="T3"/>
                </a:cxn>
                <a:cxn ang="0">
                  <a:pos x="T4" y="T5"/>
                </a:cxn>
                <a:cxn ang="0">
                  <a:pos x="T6" y="T7"/>
                </a:cxn>
                <a:cxn ang="0">
                  <a:pos x="T8" y="T9"/>
                </a:cxn>
              </a:cxnLst>
              <a:rect l="0" t="0" r="r" b="b"/>
              <a:pathLst>
                <a:path w="18" h="55">
                  <a:moveTo>
                    <a:pt x="16" y="0"/>
                  </a:moveTo>
                  <a:lnTo>
                    <a:pt x="18" y="55"/>
                  </a:lnTo>
                  <a:lnTo>
                    <a:pt x="1" y="55"/>
                  </a:lnTo>
                  <a:lnTo>
                    <a:pt x="0" y="0"/>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6" name="Freeform 1977"/>
            <p:cNvSpPr>
              <a:spLocks/>
            </p:cNvSpPr>
            <p:nvPr/>
          </p:nvSpPr>
          <p:spPr bwMode="auto">
            <a:xfrm>
              <a:off x="15361428" y="-1139428"/>
              <a:ext cx="3175" cy="101600"/>
            </a:xfrm>
            <a:custGeom>
              <a:avLst/>
              <a:gdLst>
                <a:gd name="T0" fmla="*/ 1 w 2"/>
                <a:gd name="T1" fmla="*/ 0 h 64"/>
                <a:gd name="T2" fmla="*/ 2 w 2"/>
                <a:gd name="T3" fmla="*/ 55 h 64"/>
                <a:gd name="T4" fmla="*/ 2 w 2"/>
                <a:gd name="T5" fmla="*/ 64 h 64"/>
                <a:gd name="T6" fmla="*/ 0 w 2"/>
                <a:gd name="T7" fmla="*/ 9 h 64"/>
                <a:gd name="T8" fmla="*/ 1 w 2"/>
                <a:gd name="T9" fmla="*/ 0 h 64"/>
              </a:gdLst>
              <a:ahLst/>
              <a:cxnLst>
                <a:cxn ang="0">
                  <a:pos x="T0" y="T1"/>
                </a:cxn>
                <a:cxn ang="0">
                  <a:pos x="T2" y="T3"/>
                </a:cxn>
                <a:cxn ang="0">
                  <a:pos x="T4" y="T5"/>
                </a:cxn>
                <a:cxn ang="0">
                  <a:pos x="T6" y="T7"/>
                </a:cxn>
                <a:cxn ang="0">
                  <a:pos x="T8" y="T9"/>
                </a:cxn>
              </a:cxnLst>
              <a:rect l="0" t="0" r="r" b="b"/>
              <a:pathLst>
                <a:path w="2" h="64">
                  <a:moveTo>
                    <a:pt x="1" y="0"/>
                  </a:moveTo>
                  <a:lnTo>
                    <a:pt x="2" y="55"/>
                  </a:lnTo>
                  <a:lnTo>
                    <a:pt x="2" y="64"/>
                  </a:lnTo>
                  <a:lnTo>
                    <a:pt x="0" y="9"/>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7" name="Freeform 1978"/>
            <p:cNvSpPr>
              <a:spLocks/>
            </p:cNvSpPr>
            <p:nvPr/>
          </p:nvSpPr>
          <p:spPr bwMode="auto">
            <a:xfrm>
              <a:off x="12621403" y="-1045765"/>
              <a:ext cx="3175" cy="90488"/>
            </a:xfrm>
            <a:custGeom>
              <a:avLst/>
              <a:gdLst>
                <a:gd name="T0" fmla="*/ 1 w 3"/>
                <a:gd name="T1" fmla="*/ 3 h 70"/>
                <a:gd name="T2" fmla="*/ 3 w 3"/>
                <a:gd name="T3" fmla="*/ 70 h 70"/>
                <a:gd name="T4" fmla="*/ 2 w 3"/>
                <a:gd name="T5" fmla="*/ 67 h 70"/>
                <a:gd name="T6" fmla="*/ 0 w 3"/>
                <a:gd name="T7" fmla="*/ 0 h 70"/>
                <a:gd name="T8" fmla="*/ 1 w 3"/>
                <a:gd name="T9" fmla="*/ 3 h 70"/>
              </a:gdLst>
              <a:ahLst/>
              <a:cxnLst>
                <a:cxn ang="0">
                  <a:pos x="T0" y="T1"/>
                </a:cxn>
                <a:cxn ang="0">
                  <a:pos x="T2" y="T3"/>
                </a:cxn>
                <a:cxn ang="0">
                  <a:pos x="T4" y="T5"/>
                </a:cxn>
                <a:cxn ang="0">
                  <a:pos x="T6" y="T7"/>
                </a:cxn>
                <a:cxn ang="0">
                  <a:pos x="T8" y="T9"/>
                </a:cxn>
              </a:cxnLst>
              <a:rect l="0" t="0" r="r" b="b"/>
              <a:pathLst>
                <a:path w="3" h="70">
                  <a:moveTo>
                    <a:pt x="1" y="3"/>
                  </a:moveTo>
                  <a:cubicBezTo>
                    <a:pt x="3" y="70"/>
                    <a:pt x="3" y="70"/>
                    <a:pt x="3" y="70"/>
                  </a:cubicBezTo>
                  <a:cubicBezTo>
                    <a:pt x="3" y="68"/>
                    <a:pt x="3" y="67"/>
                    <a:pt x="2" y="67"/>
                  </a:cubicBezTo>
                  <a:cubicBezTo>
                    <a:pt x="0" y="0"/>
                    <a:pt x="0" y="0"/>
                    <a:pt x="0" y="0"/>
                  </a:cubicBezTo>
                  <a:cubicBezTo>
                    <a:pt x="1" y="0"/>
                    <a:pt x="1" y="1"/>
                    <a:pt x="1"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8" name="Freeform 1979"/>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9" name="Freeform 1980"/>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0" name="Freeform 1981"/>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1" name="Freeform 1982"/>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2" name="Freeform 1983"/>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3" name="Freeform 1984"/>
            <p:cNvSpPr>
              <a:spLocks/>
            </p:cNvSpPr>
            <p:nvPr/>
          </p:nvSpPr>
          <p:spPr bwMode="auto">
            <a:xfrm>
              <a:off x="12619816" y="-1045765"/>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4" name="Freeform 1985"/>
            <p:cNvSpPr>
              <a:spLocks/>
            </p:cNvSpPr>
            <p:nvPr/>
          </p:nvSpPr>
          <p:spPr bwMode="auto">
            <a:xfrm>
              <a:off x="14961378" y="-1114028"/>
              <a:ext cx="30163" cy="88900"/>
            </a:xfrm>
            <a:custGeom>
              <a:avLst/>
              <a:gdLst>
                <a:gd name="T0" fmla="*/ 17 w 19"/>
                <a:gd name="T1" fmla="*/ 1 h 56"/>
                <a:gd name="T2" fmla="*/ 19 w 19"/>
                <a:gd name="T3" fmla="*/ 56 h 56"/>
                <a:gd name="T4" fmla="*/ 2 w 19"/>
                <a:gd name="T5" fmla="*/ 55 h 56"/>
                <a:gd name="T6" fmla="*/ 0 w 19"/>
                <a:gd name="T7" fmla="*/ 0 h 56"/>
                <a:gd name="T8" fmla="*/ 17 w 19"/>
                <a:gd name="T9" fmla="*/ 1 h 56"/>
              </a:gdLst>
              <a:ahLst/>
              <a:cxnLst>
                <a:cxn ang="0">
                  <a:pos x="T0" y="T1"/>
                </a:cxn>
                <a:cxn ang="0">
                  <a:pos x="T2" y="T3"/>
                </a:cxn>
                <a:cxn ang="0">
                  <a:pos x="T4" y="T5"/>
                </a:cxn>
                <a:cxn ang="0">
                  <a:pos x="T6" y="T7"/>
                </a:cxn>
                <a:cxn ang="0">
                  <a:pos x="T8" y="T9"/>
                </a:cxn>
              </a:cxnLst>
              <a:rect l="0" t="0" r="r" b="b"/>
              <a:pathLst>
                <a:path w="19" h="56">
                  <a:moveTo>
                    <a:pt x="17" y="1"/>
                  </a:moveTo>
                  <a:lnTo>
                    <a:pt x="19" y="56"/>
                  </a:lnTo>
                  <a:lnTo>
                    <a:pt x="2" y="55"/>
                  </a:lnTo>
                  <a:lnTo>
                    <a:pt x="0" y="0"/>
                  </a:lnTo>
                  <a:lnTo>
                    <a:pt x="17"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5" name="Freeform 1986"/>
            <p:cNvSpPr>
              <a:spLocks/>
            </p:cNvSpPr>
            <p:nvPr/>
          </p:nvSpPr>
          <p:spPr bwMode="auto">
            <a:xfrm>
              <a:off x="14247003" y="-1096565"/>
              <a:ext cx="11113" cy="100013"/>
            </a:xfrm>
            <a:custGeom>
              <a:avLst/>
              <a:gdLst>
                <a:gd name="T0" fmla="*/ 5 w 7"/>
                <a:gd name="T1" fmla="*/ 8 h 63"/>
                <a:gd name="T2" fmla="*/ 7 w 7"/>
                <a:gd name="T3" fmla="*/ 63 h 63"/>
                <a:gd name="T4" fmla="*/ 2 w 7"/>
                <a:gd name="T5" fmla="*/ 56 h 63"/>
                <a:gd name="T6" fmla="*/ 0 w 7"/>
                <a:gd name="T7" fmla="*/ 0 h 63"/>
                <a:gd name="T8" fmla="*/ 5 w 7"/>
                <a:gd name="T9" fmla="*/ 8 h 63"/>
              </a:gdLst>
              <a:ahLst/>
              <a:cxnLst>
                <a:cxn ang="0">
                  <a:pos x="T0" y="T1"/>
                </a:cxn>
                <a:cxn ang="0">
                  <a:pos x="T2" y="T3"/>
                </a:cxn>
                <a:cxn ang="0">
                  <a:pos x="T4" y="T5"/>
                </a:cxn>
                <a:cxn ang="0">
                  <a:pos x="T6" y="T7"/>
                </a:cxn>
                <a:cxn ang="0">
                  <a:pos x="T8" y="T9"/>
                </a:cxn>
              </a:cxnLst>
              <a:rect l="0" t="0" r="r" b="b"/>
              <a:pathLst>
                <a:path w="7" h="63">
                  <a:moveTo>
                    <a:pt x="5" y="8"/>
                  </a:moveTo>
                  <a:lnTo>
                    <a:pt x="7" y="63"/>
                  </a:lnTo>
                  <a:lnTo>
                    <a:pt x="2" y="56"/>
                  </a:lnTo>
                  <a:lnTo>
                    <a:pt x="0" y="0"/>
                  </a:lnTo>
                  <a:lnTo>
                    <a:pt x="5"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6" name="Freeform 1987"/>
            <p:cNvSpPr>
              <a:spLocks/>
            </p:cNvSpPr>
            <p:nvPr/>
          </p:nvSpPr>
          <p:spPr bwMode="auto">
            <a:xfrm>
              <a:off x="14988366" y="-1112440"/>
              <a:ext cx="7938" cy="95250"/>
            </a:xfrm>
            <a:custGeom>
              <a:avLst/>
              <a:gdLst>
                <a:gd name="T0" fmla="*/ 4 w 5"/>
                <a:gd name="T1" fmla="*/ 5 h 60"/>
                <a:gd name="T2" fmla="*/ 5 w 5"/>
                <a:gd name="T3" fmla="*/ 60 h 60"/>
                <a:gd name="T4" fmla="*/ 2 w 5"/>
                <a:gd name="T5" fmla="*/ 55 h 60"/>
                <a:gd name="T6" fmla="*/ 0 w 5"/>
                <a:gd name="T7" fmla="*/ 0 h 60"/>
                <a:gd name="T8" fmla="*/ 4 w 5"/>
                <a:gd name="T9" fmla="*/ 5 h 60"/>
              </a:gdLst>
              <a:ahLst/>
              <a:cxnLst>
                <a:cxn ang="0">
                  <a:pos x="T0" y="T1"/>
                </a:cxn>
                <a:cxn ang="0">
                  <a:pos x="T2" y="T3"/>
                </a:cxn>
                <a:cxn ang="0">
                  <a:pos x="T4" y="T5"/>
                </a:cxn>
                <a:cxn ang="0">
                  <a:pos x="T6" y="T7"/>
                </a:cxn>
                <a:cxn ang="0">
                  <a:pos x="T8" y="T9"/>
                </a:cxn>
              </a:cxnLst>
              <a:rect l="0" t="0" r="r" b="b"/>
              <a:pathLst>
                <a:path w="5" h="60">
                  <a:moveTo>
                    <a:pt x="4" y="5"/>
                  </a:moveTo>
                  <a:lnTo>
                    <a:pt x="5" y="60"/>
                  </a:lnTo>
                  <a:lnTo>
                    <a:pt x="2" y="55"/>
                  </a:lnTo>
                  <a:lnTo>
                    <a:pt x="0" y="0"/>
                  </a:lnTo>
                  <a:lnTo>
                    <a:pt x="4"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7" name="Freeform 1988"/>
            <p:cNvSpPr>
              <a:spLocks/>
            </p:cNvSpPr>
            <p:nvPr/>
          </p:nvSpPr>
          <p:spPr bwMode="auto">
            <a:xfrm>
              <a:off x="14994716" y="-1104503"/>
              <a:ext cx="25400" cy="96838"/>
            </a:xfrm>
            <a:custGeom>
              <a:avLst/>
              <a:gdLst>
                <a:gd name="T0" fmla="*/ 15 w 16"/>
                <a:gd name="T1" fmla="*/ 5 h 61"/>
                <a:gd name="T2" fmla="*/ 16 w 16"/>
                <a:gd name="T3" fmla="*/ 61 h 61"/>
                <a:gd name="T4" fmla="*/ 1 w 16"/>
                <a:gd name="T5" fmla="*/ 55 h 61"/>
                <a:gd name="T6" fmla="*/ 0 w 16"/>
                <a:gd name="T7" fmla="*/ 0 h 61"/>
                <a:gd name="T8" fmla="*/ 15 w 16"/>
                <a:gd name="T9" fmla="*/ 5 h 61"/>
              </a:gdLst>
              <a:ahLst/>
              <a:cxnLst>
                <a:cxn ang="0">
                  <a:pos x="T0" y="T1"/>
                </a:cxn>
                <a:cxn ang="0">
                  <a:pos x="T2" y="T3"/>
                </a:cxn>
                <a:cxn ang="0">
                  <a:pos x="T4" y="T5"/>
                </a:cxn>
                <a:cxn ang="0">
                  <a:pos x="T6" y="T7"/>
                </a:cxn>
                <a:cxn ang="0">
                  <a:pos x="T8" y="T9"/>
                </a:cxn>
              </a:cxnLst>
              <a:rect l="0" t="0" r="r" b="b"/>
              <a:pathLst>
                <a:path w="16" h="61">
                  <a:moveTo>
                    <a:pt x="15" y="5"/>
                  </a:moveTo>
                  <a:lnTo>
                    <a:pt x="16" y="61"/>
                  </a:lnTo>
                  <a:lnTo>
                    <a:pt x="1" y="55"/>
                  </a:lnTo>
                  <a:lnTo>
                    <a:pt x="0" y="0"/>
                  </a:lnTo>
                  <a:lnTo>
                    <a:pt x="15"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8" name="Freeform 1989"/>
            <p:cNvSpPr>
              <a:spLocks/>
            </p:cNvSpPr>
            <p:nvPr/>
          </p:nvSpPr>
          <p:spPr bwMode="auto">
            <a:xfrm>
              <a:off x="14199378" y="-1072753"/>
              <a:ext cx="50800" cy="93663"/>
            </a:xfrm>
            <a:custGeom>
              <a:avLst/>
              <a:gdLst>
                <a:gd name="T0" fmla="*/ 30 w 32"/>
                <a:gd name="T1" fmla="*/ 0 h 59"/>
                <a:gd name="T2" fmla="*/ 32 w 32"/>
                <a:gd name="T3" fmla="*/ 55 h 59"/>
                <a:gd name="T4" fmla="*/ 1 w 32"/>
                <a:gd name="T5" fmla="*/ 59 h 59"/>
                <a:gd name="T6" fmla="*/ 0 w 32"/>
                <a:gd name="T7" fmla="*/ 4 h 59"/>
                <a:gd name="T8" fmla="*/ 30 w 32"/>
                <a:gd name="T9" fmla="*/ 0 h 59"/>
              </a:gdLst>
              <a:ahLst/>
              <a:cxnLst>
                <a:cxn ang="0">
                  <a:pos x="T0" y="T1"/>
                </a:cxn>
                <a:cxn ang="0">
                  <a:pos x="T2" y="T3"/>
                </a:cxn>
                <a:cxn ang="0">
                  <a:pos x="T4" y="T5"/>
                </a:cxn>
                <a:cxn ang="0">
                  <a:pos x="T6" y="T7"/>
                </a:cxn>
                <a:cxn ang="0">
                  <a:pos x="T8" y="T9"/>
                </a:cxn>
              </a:cxnLst>
              <a:rect l="0" t="0" r="r" b="b"/>
              <a:pathLst>
                <a:path w="32" h="59">
                  <a:moveTo>
                    <a:pt x="30" y="0"/>
                  </a:moveTo>
                  <a:lnTo>
                    <a:pt x="32" y="55"/>
                  </a:lnTo>
                  <a:lnTo>
                    <a:pt x="1" y="59"/>
                  </a:lnTo>
                  <a:lnTo>
                    <a:pt x="0" y="4"/>
                  </a:lnTo>
                  <a:lnTo>
                    <a:pt x="3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9" name="Freeform 1990"/>
            <p:cNvSpPr>
              <a:spLocks/>
            </p:cNvSpPr>
            <p:nvPr/>
          </p:nvSpPr>
          <p:spPr bwMode="auto">
            <a:xfrm>
              <a:off x="14254941" y="-1083865"/>
              <a:ext cx="3175" cy="103188"/>
            </a:xfrm>
            <a:custGeom>
              <a:avLst/>
              <a:gdLst>
                <a:gd name="T0" fmla="*/ 1 w 2"/>
                <a:gd name="T1" fmla="*/ 10 h 65"/>
                <a:gd name="T2" fmla="*/ 2 w 2"/>
                <a:gd name="T3" fmla="*/ 65 h 65"/>
                <a:gd name="T4" fmla="*/ 2 w 2"/>
                <a:gd name="T5" fmla="*/ 55 h 65"/>
                <a:gd name="T6" fmla="*/ 0 w 2"/>
                <a:gd name="T7" fmla="*/ 0 h 65"/>
                <a:gd name="T8" fmla="*/ 1 w 2"/>
                <a:gd name="T9" fmla="*/ 10 h 65"/>
              </a:gdLst>
              <a:ahLst/>
              <a:cxnLst>
                <a:cxn ang="0">
                  <a:pos x="T0" y="T1"/>
                </a:cxn>
                <a:cxn ang="0">
                  <a:pos x="T2" y="T3"/>
                </a:cxn>
                <a:cxn ang="0">
                  <a:pos x="T4" y="T5"/>
                </a:cxn>
                <a:cxn ang="0">
                  <a:pos x="T6" y="T7"/>
                </a:cxn>
                <a:cxn ang="0">
                  <a:pos x="T8" y="T9"/>
                </a:cxn>
              </a:cxnLst>
              <a:rect l="0" t="0" r="r" b="b"/>
              <a:pathLst>
                <a:path w="2" h="65">
                  <a:moveTo>
                    <a:pt x="1" y="10"/>
                  </a:moveTo>
                  <a:lnTo>
                    <a:pt x="2" y="65"/>
                  </a:lnTo>
                  <a:lnTo>
                    <a:pt x="2" y="55"/>
                  </a:lnTo>
                  <a:lnTo>
                    <a:pt x="0" y="0"/>
                  </a:lnTo>
                  <a:lnTo>
                    <a:pt x="1"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0" name="Freeform 1991"/>
            <p:cNvSpPr>
              <a:spLocks/>
            </p:cNvSpPr>
            <p:nvPr/>
          </p:nvSpPr>
          <p:spPr bwMode="auto">
            <a:xfrm>
              <a:off x="14172391" y="-1066403"/>
              <a:ext cx="28575" cy="98425"/>
            </a:xfrm>
            <a:custGeom>
              <a:avLst/>
              <a:gdLst>
                <a:gd name="T0" fmla="*/ 17 w 18"/>
                <a:gd name="T1" fmla="*/ 0 h 62"/>
                <a:gd name="T2" fmla="*/ 18 w 18"/>
                <a:gd name="T3" fmla="*/ 55 h 62"/>
                <a:gd name="T4" fmla="*/ 2 w 18"/>
                <a:gd name="T5" fmla="*/ 62 h 62"/>
                <a:gd name="T6" fmla="*/ 0 w 18"/>
                <a:gd name="T7" fmla="*/ 7 h 62"/>
                <a:gd name="T8" fmla="*/ 17 w 18"/>
                <a:gd name="T9" fmla="*/ 0 h 62"/>
              </a:gdLst>
              <a:ahLst/>
              <a:cxnLst>
                <a:cxn ang="0">
                  <a:pos x="T0" y="T1"/>
                </a:cxn>
                <a:cxn ang="0">
                  <a:pos x="T2" y="T3"/>
                </a:cxn>
                <a:cxn ang="0">
                  <a:pos x="T4" y="T5"/>
                </a:cxn>
                <a:cxn ang="0">
                  <a:pos x="T6" y="T7"/>
                </a:cxn>
                <a:cxn ang="0">
                  <a:pos x="T8" y="T9"/>
                </a:cxn>
              </a:cxnLst>
              <a:rect l="0" t="0" r="r" b="b"/>
              <a:pathLst>
                <a:path w="18" h="62">
                  <a:moveTo>
                    <a:pt x="17" y="0"/>
                  </a:moveTo>
                  <a:lnTo>
                    <a:pt x="18" y="55"/>
                  </a:lnTo>
                  <a:lnTo>
                    <a:pt x="2" y="62"/>
                  </a:lnTo>
                  <a:lnTo>
                    <a:pt x="0" y="7"/>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1" name="Freeform 1992"/>
            <p:cNvSpPr>
              <a:spLocks/>
            </p:cNvSpPr>
            <p:nvPr/>
          </p:nvSpPr>
          <p:spPr bwMode="auto">
            <a:xfrm>
              <a:off x="15018528" y="-1096565"/>
              <a:ext cx="17463" cy="103188"/>
            </a:xfrm>
            <a:custGeom>
              <a:avLst/>
              <a:gdLst>
                <a:gd name="T0" fmla="*/ 10 w 11"/>
                <a:gd name="T1" fmla="*/ 10 h 65"/>
                <a:gd name="T2" fmla="*/ 11 w 11"/>
                <a:gd name="T3" fmla="*/ 65 h 65"/>
                <a:gd name="T4" fmla="*/ 1 w 11"/>
                <a:gd name="T5" fmla="*/ 56 h 65"/>
                <a:gd name="T6" fmla="*/ 0 w 11"/>
                <a:gd name="T7" fmla="*/ 0 h 65"/>
                <a:gd name="T8" fmla="*/ 10 w 11"/>
                <a:gd name="T9" fmla="*/ 10 h 65"/>
              </a:gdLst>
              <a:ahLst/>
              <a:cxnLst>
                <a:cxn ang="0">
                  <a:pos x="T0" y="T1"/>
                </a:cxn>
                <a:cxn ang="0">
                  <a:pos x="T2" y="T3"/>
                </a:cxn>
                <a:cxn ang="0">
                  <a:pos x="T4" y="T5"/>
                </a:cxn>
                <a:cxn ang="0">
                  <a:pos x="T6" y="T7"/>
                </a:cxn>
                <a:cxn ang="0">
                  <a:pos x="T8" y="T9"/>
                </a:cxn>
              </a:cxnLst>
              <a:rect l="0" t="0" r="r" b="b"/>
              <a:pathLst>
                <a:path w="11" h="65">
                  <a:moveTo>
                    <a:pt x="10" y="10"/>
                  </a:moveTo>
                  <a:lnTo>
                    <a:pt x="11" y="65"/>
                  </a:lnTo>
                  <a:lnTo>
                    <a:pt x="1" y="56"/>
                  </a:lnTo>
                  <a:lnTo>
                    <a:pt x="0" y="0"/>
                  </a:lnTo>
                  <a:lnTo>
                    <a:pt x="10"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2" name="Freeform 1993"/>
            <p:cNvSpPr>
              <a:spLocks/>
            </p:cNvSpPr>
            <p:nvPr/>
          </p:nvSpPr>
          <p:spPr bwMode="auto">
            <a:xfrm>
              <a:off x="15034403" y="-1080690"/>
              <a:ext cx="4763" cy="100013"/>
            </a:xfrm>
            <a:custGeom>
              <a:avLst/>
              <a:gdLst>
                <a:gd name="T0" fmla="*/ 1 w 3"/>
                <a:gd name="T1" fmla="*/ 8 h 63"/>
                <a:gd name="T2" fmla="*/ 3 w 3"/>
                <a:gd name="T3" fmla="*/ 63 h 63"/>
                <a:gd name="T4" fmla="*/ 1 w 3"/>
                <a:gd name="T5" fmla="*/ 55 h 63"/>
                <a:gd name="T6" fmla="*/ 0 w 3"/>
                <a:gd name="T7" fmla="*/ 0 h 63"/>
                <a:gd name="T8" fmla="*/ 1 w 3"/>
                <a:gd name="T9" fmla="*/ 8 h 63"/>
              </a:gdLst>
              <a:ahLst/>
              <a:cxnLst>
                <a:cxn ang="0">
                  <a:pos x="T0" y="T1"/>
                </a:cxn>
                <a:cxn ang="0">
                  <a:pos x="T2" y="T3"/>
                </a:cxn>
                <a:cxn ang="0">
                  <a:pos x="T4" y="T5"/>
                </a:cxn>
                <a:cxn ang="0">
                  <a:pos x="T6" y="T7"/>
                </a:cxn>
                <a:cxn ang="0">
                  <a:pos x="T8" y="T9"/>
                </a:cxn>
              </a:cxnLst>
              <a:rect l="0" t="0" r="r" b="b"/>
              <a:pathLst>
                <a:path w="3" h="63">
                  <a:moveTo>
                    <a:pt x="1" y="8"/>
                  </a:moveTo>
                  <a:lnTo>
                    <a:pt x="3" y="63"/>
                  </a:lnTo>
                  <a:lnTo>
                    <a:pt x="1"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3" name="Freeform 1994"/>
            <p:cNvSpPr>
              <a:spLocks/>
            </p:cNvSpPr>
            <p:nvPr/>
          </p:nvSpPr>
          <p:spPr bwMode="auto">
            <a:xfrm>
              <a:off x="15359841" y="-1107678"/>
              <a:ext cx="4763" cy="122238"/>
            </a:xfrm>
            <a:custGeom>
              <a:avLst/>
              <a:gdLst>
                <a:gd name="T0" fmla="*/ 2 w 3"/>
                <a:gd name="T1" fmla="*/ 0 h 77"/>
                <a:gd name="T2" fmla="*/ 3 w 3"/>
                <a:gd name="T3" fmla="*/ 56 h 77"/>
                <a:gd name="T4" fmla="*/ 2 w 3"/>
                <a:gd name="T5" fmla="*/ 77 h 77"/>
                <a:gd name="T6" fmla="*/ 0 w 3"/>
                <a:gd name="T7" fmla="*/ 22 h 77"/>
                <a:gd name="T8" fmla="*/ 2 w 3"/>
                <a:gd name="T9" fmla="*/ 0 h 77"/>
              </a:gdLst>
              <a:ahLst/>
              <a:cxnLst>
                <a:cxn ang="0">
                  <a:pos x="T0" y="T1"/>
                </a:cxn>
                <a:cxn ang="0">
                  <a:pos x="T2" y="T3"/>
                </a:cxn>
                <a:cxn ang="0">
                  <a:pos x="T4" y="T5"/>
                </a:cxn>
                <a:cxn ang="0">
                  <a:pos x="T6" y="T7"/>
                </a:cxn>
                <a:cxn ang="0">
                  <a:pos x="T8" y="T9"/>
                </a:cxn>
              </a:cxnLst>
              <a:rect l="0" t="0" r="r" b="b"/>
              <a:pathLst>
                <a:path w="3" h="77">
                  <a:moveTo>
                    <a:pt x="2" y="0"/>
                  </a:moveTo>
                  <a:lnTo>
                    <a:pt x="3" y="56"/>
                  </a:lnTo>
                  <a:lnTo>
                    <a:pt x="2" y="77"/>
                  </a:lnTo>
                  <a:lnTo>
                    <a:pt x="0" y="22"/>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4" name="Freeform 1995"/>
            <p:cNvSpPr>
              <a:spLocks/>
            </p:cNvSpPr>
            <p:nvPr/>
          </p:nvSpPr>
          <p:spPr bwMode="auto">
            <a:xfrm>
              <a:off x="14162866" y="-1055290"/>
              <a:ext cx="12700" cy="107950"/>
            </a:xfrm>
            <a:custGeom>
              <a:avLst/>
              <a:gdLst>
                <a:gd name="T0" fmla="*/ 6 w 8"/>
                <a:gd name="T1" fmla="*/ 0 h 68"/>
                <a:gd name="T2" fmla="*/ 8 w 8"/>
                <a:gd name="T3" fmla="*/ 55 h 68"/>
                <a:gd name="T4" fmla="*/ 2 w 8"/>
                <a:gd name="T5" fmla="*/ 68 h 68"/>
                <a:gd name="T6" fmla="*/ 0 w 8"/>
                <a:gd name="T7" fmla="*/ 13 h 68"/>
                <a:gd name="T8" fmla="*/ 6 w 8"/>
                <a:gd name="T9" fmla="*/ 0 h 68"/>
              </a:gdLst>
              <a:ahLst/>
              <a:cxnLst>
                <a:cxn ang="0">
                  <a:pos x="T0" y="T1"/>
                </a:cxn>
                <a:cxn ang="0">
                  <a:pos x="T2" y="T3"/>
                </a:cxn>
                <a:cxn ang="0">
                  <a:pos x="T4" y="T5"/>
                </a:cxn>
                <a:cxn ang="0">
                  <a:pos x="T6" y="T7"/>
                </a:cxn>
                <a:cxn ang="0">
                  <a:pos x="T8" y="T9"/>
                </a:cxn>
              </a:cxnLst>
              <a:rect l="0" t="0" r="r" b="b"/>
              <a:pathLst>
                <a:path w="8" h="68">
                  <a:moveTo>
                    <a:pt x="6" y="0"/>
                  </a:moveTo>
                  <a:lnTo>
                    <a:pt x="8" y="55"/>
                  </a:lnTo>
                  <a:lnTo>
                    <a:pt x="2" y="68"/>
                  </a:lnTo>
                  <a:lnTo>
                    <a:pt x="0" y="13"/>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5" name="Freeform 1996"/>
            <p:cNvSpPr>
              <a:spLocks/>
            </p:cNvSpPr>
            <p:nvPr/>
          </p:nvSpPr>
          <p:spPr bwMode="auto">
            <a:xfrm>
              <a:off x="15055041" y="-1066403"/>
              <a:ext cx="36513" cy="93663"/>
            </a:xfrm>
            <a:custGeom>
              <a:avLst/>
              <a:gdLst>
                <a:gd name="T0" fmla="*/ 21 w 23"/>
                <a:gd name="T1" fmla="*/ 0 h 59"/>
                <a:gd name="T2" fmla="*/ 23 w 23"/>
                <a:gd name="T3" fmla="*/ 55 h 59"/>
                <a:gd name="T4" fmla="*/ 2 w 23"/>
                <a:gd name="T5" fmla="*/ 59 h 59"/>
                <a:gd name="T6" fmla="*/ 0 w 23"/>
                <a:gd name="T7" fmla="*/ 4 h 59"/>
                <a:gd name="T8" fmla="*/ 21 w 23"/>
                <a:gd name="T9" fmla="*/ 0 h 59"/>
              </a:gdLst>
              <a:ahLst/>
              <a:cxnLst>
                <a:cxn ang="0">
                  <a:pos x="T0" y="T1"/>
                </a:cxn>
                <a:cxn ang="0">
                  <a:pos x="T2" y="T3"/>
                </a:cxn>
                <a:cxn ang="0">
                  <a:pos x="T4" y="T5"/>
                </a:cxn>
                <a:cxn ang="0">
                  <a:pos x="T6" y="T7"/>
                </a:cxn>
                <a:cxn ang="0">
                  <a:pos x="T8" y="T9"/>
                </a:cxn>
              </a:cxnLst>
              <a:rect l="0" t="0" r="r" b="b"/>
              <a:pathLst>
                <a:path w="23" h="59">
                  <a:moveTo>
                    <a:pt x="21" y="0"/>
                  </a:moveTo>
                  <a:lnTo>
                    <a:pt x="23" y="55"/>
                  </a:lnTo>
                  <a:lnTo>
                    <a:pt x="2" y="59"/>
                  </a:lnTo>
                  <a:lnTo>
                    <a:pt x="0" y="4"/>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6" name="Freeform 1997"/>
            <p:cNvSpPr>
              <a:spLocks/>
            </p:cNvSpPr>
            <p:nvPr/>
          </p:nvSpPr>
          <p:spPr bwMode="auto">
            <a:xfrm>
              <a:off x="15035991" y="-1067990"/>
              <a:ext cx="22225" cy="95250"/>
            </a:xfrm>
            <a:custGeom>
              <a:avLst/>
              <a:gdLst>
                <a:gd name="T0" fmla="*/ 12 w 14"/>
                <a:gd name="T1" fmla="*/ 5 h 60"/>
                <a:gd name="T2" fmla="*/ 14 w 14"/>
                <a:gd name="T3" fmla="*/ 60 h 60"/>
                <a:gd name="T4" fmla="*/ 2 w 14"/>
                <a:gd name="T5" fmla="*/ 55 h 60"/>
                <a:gd name="T6" fmla="*/ 0 w 14"/>
                <a:gd name="T7" fmla="*/ 0 h 60"/>
                <a:gd name="T8" fmla="*/ 12 w 14"/>
                <a:gd name="T9" fmla="*/ 5 h 60"/>
              </a:gdLst>
              <a:ahLst/>
              <a:cxnLst>
                <a:cxn ang="0">
                  <a:pos x="T0" y="T1"/>
                </a:cxn>
                <a:cxn ang="0">
                  <a:pos x="T2" y="T3"/>
                </a:cxn>
                <a:cxn ang="0">
                  <a:pos x="T4" y="T5"/>
                </a:cxn>
                <a:cxn ang="0">
                  <a:pos x="T6" y="T7"/>
                </a:cxn>
                <a:cxn ang="0">
                  <a:pos x="T8" y="T9"/>
                </a:cxn>
              </a:cxnLst>
              <a:rect l="0" t="0" r="r" b="b"/>
              <a:pathLst>
                <a:path w="14" h="60">
                  <a:moveTo>
                    <a:pt x="12" y="5"/>
                  </a:moveTo>
                  <a:lnTo>
                    <a:pt x="14" y="60"/>
                  </a:lnTo>
                  <a:lnTo>
                    <a:pt x="2" y="55"/>
                  </a:lnTo>
                  <a:lnTo>
                    <a:pt x="0" y="0"/>
                  </a:lnTo>
                  <a:lnTo>
                    <a:pt x="12"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7" name="Freeform 1998"/>
            <p:cNvSpPr>
              <a:spLocks/>
            </p:cNvSpPr>
            <p:nvPr/>
          </p:nvSpPr>
          <p:spPr bwMode="auto">
            <a:xfrm>
              <a:off x="15088378" y="-1066403"/>
              <a:ext cx="42863" cy="93663"/>
            </a:xfrm>
            <a:custGeom>
              <a:avLst/>
              <a:gdLst>
                <a:gd name="T0" fmla="*/ 26 w 27"/>
                <a:gd name="T1" fmla="*/ 4 h 59"/>
                <a:gd name="T2" fmla="*/ 27 w 27"/>
                <a:gd name="T3" fmla="*/ 59 h 59"/>
                <a:gd name="T4" fmla="*/ 2 w 27"/>
                <a:gd name="T5" fmla="*/ 55 h 59"/>
                <a:gd name="T6" fmla="*/ 0 w 27"/>
                <a:gd name="T7" fmla="*/ 0 h 59"/>
                <a:gd name="T8" fmla="*/ 26 w 27"/>
                <a:gd name="T9" fmla="*/ 4 h 59"/>
              </a:gdLst>
              <a:ahLst/>
              <a:cxnLst>
                <a:cxn ang="0">
                  <a:pos x="T0" y="T1"/>
                </a:cxn>
                <a:cxn ang="0">
                  <a:pos x="T2" y="T3"/>
                </a:cxn>
                <a:cxn ang="0">
                  <a:pos x="T4" y="T5"/>
                </a:cxn>
                <a:cxn ang="0">
                  <a:pos x="T6" y="T7"/>
                </a:cxn>
                <a:cxn ang="0">
                  <a:pos x="T8" y="T9"/>
                </a:cxn>
              </a:cxnLst>
              <a:rect l="0" t="0" r="r" b="b"/>
              <a:pathLst>
                <a:path w="27" h="59">
                  <a:moveTo>
                    <a:pt x="26" y="4"/>
                  </a:moveTo>
                  <a:lnTo>
                    <a:pt x="27" y="59"/>
                  </a:lnTo>
                  <a:lnTo>
                    <a:pt x="2" y="55"/>
                  </a:lnTo>
                  <a:lnTo>
                    <a:pt x="0" y="0"/>
                  </a:lnTo>
                  <a:lnTo>
                    <a:pt x="26"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8" name="Freeform 1999"/>
            <p:cNvSpPr>
              <a:spLocks/>
            </p:cNvSpPr>
            <p:nvPr/>
          </p:nvSpPr>
          <p:spPr bwMode="auto">
            <a:xfrm>
              <a:off x="15129653" y="-1060053"/>
              <a:ext cx="33338" cy="96838"/>
            </a:xfrm>
            <a:custGeom>
              <a:avLst/>
              <a:gdLst>
                <a:gd name="T0" fmla="*/ 19 w 21"/>
                <a:gd name="T1" fmla="*/ 5 h 61"/>
                <a:gd name="T2" fmla="*/ 21 w 21"/>
                <a:gd name="T3" fmla="*/ 61 h 61"/>
                <a:gd name="T4" fmla="*/ 1 w 21"/>
                <a:gd name="T5" fmla="*/ 55 h 61"/>
                <a:gd name="T6" fmla="*/ 0 w 21"/>
                <a:gd name="T7" fmla="*/ 0 h 61"/>
                <a:gd name="T8" fmla="*/ 19 w 21"/>
                <a:gd name="T9" fmla="*/ 5 h 61"/>
              </a:gdLst>
              <a:ahLst/>
              <a:cxnLst>
                <a:cxn ang="0">
                  <a:pos x="T0" y="T1"/>
                </a:cxn>
                <a:cxn ang="0">
                  <a:pos x="T2" y="T3"/>
                </a:cxn>
                <a:cxn ang="0">
                  <a:pos x="T4" y="T5"/>
                </a:cxn>
                <a:cxn ang="0">
                  <a:pos x="T6" y="T7"/>
                </a:cxn>
                <a:cxn ang="0">
                  <a:pos x="T8" y="T9"/>
                </a:cxn>
              </a:cxnLst>
              <a:rect l="0" t="0" r="r" b="b"/>
              <a:pathLst>
                <a:path w="21" h="61">
                  <a:moveTo>
                    <a:pt x="19" y="5"/>
                  </a:moveTo>
                  <a:lnTo>
                    <a:pt x="21" y="61"/>
                  </a:lnTo>
                  <a:lnTo>
                    <a:pt x="1" y="55"/>
                  </a:lnTo>
                  <a:lnTo>
                    <a:pt x="0" y="0"/>
                  </a:lnTo>
                  <a:lnTo>
                    <a:pt x="19"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9" name="Freeform 2000"/>
            <p:cNvSpPr>
              <a:spLocks/>
            </p:cNvSpPr>
            <p:nvPr/>
          </p:nvSpPr>
          <p:spPr bwMode="auto">
            <a:xfrm>
              <a:off x="14161278" y="-1034653"/>
              <a:ext cx="4763" cy="104775"/>
            </a:xfrm>
            <a:custGeom>
              <a:avLst/>
              <a:gdLst>
                <a:gd name="T0" fmla="*/ 1 w 3"/>
                <a:gd name="T1" fmla="*/ 0 h 66"/>
                <a:gd name="T2" fmla="*/ 3 w 3"/>
                <a:gd name="T3" fmla="*/ 55 h 66"/>
                <a:gd name="T4" fmla="*/ 2 w 3"/>
                <a:gd name="T5" fmla="*/ 66 h 66"/>
                <a:gd name="T6" fmla="*/ 0 w 3"/>
                <a:gd name="T7" fmla="*/ 11 h 66"/>
                <a:gd name="T8" fmla="*/ 1 w 3"/>
                <a:gd name="T9" fmla="*/ 0 h 66"/>
              </a:gdLst>
              <a:ahLst/>
              <a:cxnLst>
                <a:cxn ang="0">
                  <a:pos x="T0" y="T1"/>
                </a:cxn>
                <a:cxn ang="0">
                  <a:pos x="T2" y="T3"/>
                </a:cxn>
                <a:cxn ang="0">
                  <a:pos x="T4" y="T5"/>
                </a:cxn>
                <a:cxn ang="0">
                  <a:pos x="T6" y="T7"/>
                </a:cxn>
                <a:cxn ang="0">
                  <a:pos x="T8" y="T9"/>
                </a:cxn>
              </a:cxnLst>
              <a:rect l="0" t="0" r="r" b="b"/>
              <a:pathLst>
                <a:path w="3" h="66">
                  <a:moveTo>
                    <a:pt x="1" y="0"/>
                  </a:moveTo>
                  <a:lnTo>
                    <a:pt x="3" y="55"/>
                  </a:lnTo>
                  <a:lnTo>
                    <a:pt x="2" y="66"/>
                  </a:lnTo>
                  <a:lnTo>
                    <a:pt x="0" y="11"/>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0" name="Freeform 2001"/>
            <p:cNvSpPr>
              <a:spLocks/>
            </p:cNvSpPr>
            <p:nvPr/>
          </p:nvSpPr>
          <p:spPr bwMode="auto">
            <a:xfrm>
              <a:off x="15159816" y="-1052115"/>
              <a:ext cx="33338" cy="93663"/>
            </a:xfrm>
            <a:custGeom>
              <a:avLst/>
              <a:gdLst>
                <a:gd name="T0" fmla="*/ 19 w 21"/>
                <a:gd name="T1" fmla="*/ 4 h 59"/>
                <a:gd name="T2" fmla="*/ 21 w 21"/>
                <a:gd name="T3" fmla="*/ 59 h 59"/>
                <a:gd name="T4" fmla="*/ 2 w 21"/>
                <a:gd name="T5" fmla="*/ 56 h 59"/>
                <a:gd name="T6" fmla="*/ 0 w 21"/>
                <a:gd name="T7" fmla="*/ 0 h 59"/>
                <a:gd name="T8" fmla="*/ 19 w 21"/>
                <a:gd name="T9" fmla="*/ 4 h 59"/>
              </a:gdLst>
              <a:ahLst/>
              <a:cxnLst>
                <a:cxn ang="0">
                  <a:pos x="T0" y="T1"/>
                </a:cxn>
                <a:cxn ang="0">
                  <a:pos x="T2" y="T3"/>
                </a:cxn>
                <a:cxn ang="0">
                  <a:pos x="T4" y="T5"/>
                </a:cxn>
                <a:cxn ang="0">
                  <a:pos x="T6" y="T7"/>
                </a:cxn>
                <a:cxn ang="0">
                  <a:pos x="T8" y="T9"/>
                </a:cxn>
              </a:cxnLst>
              <a:rect l="0" t="0" r="r" b="b"/>
              <a:pathLst>
                <a:path w="21" h="59">
                  <a:moveTo>
                    <a:pt x="19" y="4"/>
                  </a:moveTo>
                  <a:lnTo>
                    <a:pt x="21" y="59"/>
                  </a:lnTo>
                  <a:lnTo>
                    <a:pt x="2" y="56"/>
                  </a:lnTo>
                  <a:lnTo>
                    <a:pt x="0" y="0"/>
                  </a:lnTo>
                  <a:lnTo>
                    <a:pt x="19"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1" name="Freeform 2002"/>
            <p:cNvSpPr>
              <a:spLocks/>
            </p:cNvSpPr>
            <p:nvPr/>
          </p:nvSpPr>
          <p:spPr bwMode="auto">
            <a:xfrm>
              <a:off x="15189978" y="-1045765"/>
              <a:ext cx="39688" cy="98425"/>
            </a:xfrm>
            <a:custGeom>
              <a:avLst/>
              <a:gdLst>
                <a:gd name="T0" fmla="*/ 23 w 25"/>
                <a:gd name="T1" fmla="*/ 7 h 62"/>
                <a:gd name="T2" fmla="*/ 25 w 25"/>
                <a:gd name="T3" fmla="*/ 62 h 62"/>
                <a:gd name="T4" fmla="*/ 2 w 25"/>
                <a:gd name="T5" fmla="*/ 55 h 62"/>
                <a:gd name="T6" fmla="*/ 0 w 25"/>
                <a:gd name="T7" fmla="*/ 0 h 62"/>
                <a:gd name="T8" fmla="*/ 23 w 25"/>
                <a:gd name="T9" fmla="*/ 7 h 62"/>
              </a:gdLst>
              <a:ahLst/>
              <a:cxnLst>
                <a:cxn ang="0">
                  <a:pos x="T0" y="T1"/>
                </a:cxn>
                <a:cxn ang="0">
                  <a:pos x="T2" y="T3"/>
                </a:cxn>
                <a:cxn ang="0">
                  <a:pos x="T4" y="T5"/>
                </a:cxn>
                <a:cxn ang="0">
                  <a:pos x="T6" y="T7"/>
                </a:cxn>
                <a:cxn ang="0">
                  <a:pos x="T8" y="T9"/>
                </a:cxn>
              </a:cxnLst>
              <a:rect l="0" t="0" r="r" b="b"/>
              <a:pathLst>
                <a:path w="25" h="62">
                  <a:moveTo>
                    <a:pt x="23" y="7"/>
                  </a:moveTo>
                  <a:lnTo>
                    <a:pt x="25" y="62"/>
                  </a:lnTo>
                  <a:lnTo>
                    <a:pt x="2" y="55"/>
                  </a:lnTo>
                  <a:lnTo>
                    <a:pt x="0" y="0"/>
                  </a:lnTo>
                  <a:lnTo>
                    <a:pt x="23"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2" name="Freeform 2003"/>
            <p:cNvSpPr>
              <a:spLocks/>
            </p:cNvSpPr>
            <p:nvPr/>
          </p:nvSpPr>
          <p:spPr bwMode="auto">
            <a:xfrm>
              <a:off x="14170803" y="-1015603"/>
              <a:ext cx="22225" cy="101600"/>
            </a:xfrm>
            <a:custGeom>
              <a:avLst/>
              <a:gdLst>
                <a:gd name="T0" fmla="*/ 12 w 14"/>
                <a:gd name="T1" fmla="*/ 9 h 64"/>
                <a:gd name="T2" fmla="*/ 14 w 14"/>
                <a:gd name="T3" fmla="*/ 64 h 64"/>
                <a:gd name="T4" fmla="*/ 1 w 14"/>
                <a:gd name="T5" fmla="*/ 56 h 64"/>
                <a:gd name="T6" fmla="*/ 0 w 14"/>
                <a:gd name="T7" fmla="*/ 0 h 64"/>
                <a:gd name="T8" fmla="*/ 12 w 14"/>
                <a:gd name="T9" fmla="*/ 9 h 64"/>
              </a:gdLst>
              <a:ahLst/>
              <a:cxnLst>
                <a:cxn ang="0">
                  <a:pos x="T0" y="T1"/>
                </a:cxn>
                <a:cxn ang="0">
                  <a:pos x="T2" y="T3"/>
                </a:cxn>
                <a:cxn ang="0">
                  <a:pos x="T4" y="T5"/>
                </a:cxn>
                <a:cxn ang="0">
                  <a:pos x="T6" y="T7"/>
                </a:cxn>
                <a:cxn ang="0">
                  <a:pos x="T8" y="T9"/>
                </a:cxn>
              </a:cxnLst>
              <a:rect l="0" t="0" r="r" b="b"/>
              <a:pathLst>
                <a:path w="14" h="64">
                  <a:moveTo>
                    <a:pt x="12" y="9"/>
                  </a:moveTo>
                  <a:lnTo>
                    <a:pt x="14" y="64"/>
                  </a:lnTo>
                  <a:lnTo>
                    <a:pt x="1" y="56"/>
                  </a:lnTo>
                  <a:lnTo>
                    <a:pt x="0" y="0"/>
                  </a:lnTo>
                  <a:lnTo>
                    <a:pt x="12"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3" name="Freeform 2004"/>
            <p:cNvSpPr>
              <a:spLocks/>
            </p:cNvSpPr>
            <p:nvPr/>
          </p:nvSpPr>
          <p:spPr bwMode="auto">
            <a:xfrm>
              <a:off x="12672203" y="-948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4" name="Freeform 2005"/>
            <p:cNvSpPr>
              <a:spLocks/>
            </p:cNvSpPr>
            <p:nvPr/>
          </p:nvSpPr>
          <p:spPr bwMode="auto">
            <a:xfrm>
              <a:off x="12672203" y="-948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5" name="Freeform 2006"/>
            <p:cNvSpPr>
              <a:spLocks/>
            </p:cNvSpPr>
            <p:nvPr/>
          </p:nvSpPr>
          <p:spPr bwMode="auto">
            <a:xfrm>
              <a:off x="12672203" y="-950515"/>
              <a:ext cx="3175"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0"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6" name="Freeform 2007"/>
            <p:cNvSpPr>
              <a:spLocks/>
            </p:cNvSpPr>
            <p:nvPr/>
          </p:nvSpPr>
          <p:spPr bwMode="auto">
            <a:xfrm>
              <a:off x="12670616" y="-950515"/>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8"/>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7" name="Freeform 2008"/>
            <p:cNvSpPr>
              <a:spLocks/>
            </p:cNvSpPr>
            <p:nvPr/>
          </p:nvSpPr>
          <p:spPr bwMode="auto">
            <a:xfrm>
              <a:off x="12665853" y="-95051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8" name="Freeform 2009"/>
            <p:cNvSpPr>
              <a:spLocks/>
            </p:cNvSpPr>
            <p:nvPr/>
          </p:nvSpPr>
          <p:spPr bwMode="auto">
            <a:xfrm>
              <a:off x="12653153" y="-955278"/>
              <a:ext cx="15875" cy="92075"/>
            </a:xfrm>
            <a:custGeom>
              <a:avLst/>
              <a:gdLst>
                <a:gd name="T0" fmla="*/ 10 w 12"/>
                <a:gd name="T1" fmla="*/ 3 h 70"/>
                <a:gd name="T2" fmla="*/ 12 w 12"/>
                <a:gd name="T3" fmla="*/ 70 h 70"/>
                <a:gd name="T4" fmla="*/ 2 w 12"/>
                <a:gd name="T5" fmla="*/ 67 h 70"/>
                <a:gd name="T6" fmla="*/ 0 w 12"/>
                <a:gd name="T7" fmla="*/ 0 h 70"/>
                <a:gd name="T8" fmla="*/ 10 w 12"/>
                <a:gd name="T9" fmla="*/ 3 h 70"/>
              </a:gdLst>
              <a:ahLst/>
              <a:cxnLst>
                <a:cxn ang="0">
                  <a:pos x="T0" y="T1"/>
                </a:cxn>
                <a:cxn ang="0">
                  <a:pos x="T2" y="T3"/>
                </a:cxn>
                <a:cxn ang="0">
                  <a:pos x="T4" y="T5"/>
                </a:cxn>
                <a:cxn ang="0">
                  <a:pos x="T6" y="T7"/>
                </a:cxn>
                <a:cxn ang="0">
                  <a:pos x="T8" y="T9"/>
                </a:cxn>
              </a:cxnLst>
              <a:rect l="0" t="0" r="r" b="b"/>
              <a:pathLst>
                <a:path w="12" h="70">
                  <a:moveTo>
                    <a:pt x="10" y="3"/>
                  </a:moveTo>
                  <a:cubicBezTo>
                    <a:pt x="12" y="70"/>
                    <a:pt x="12" y="70"/>
                    <a:pt x="12" y="70"/>
                  </a:cubicBezTo>
                  <a:cubicBezTo>
                    <a:pt x="9" y="69"/>
                    <a:pt x="6" y="68"/>
                    <a:pt x="2" y="67"/>
                  </a:cubicBezTo>
                  <a:cubicBezTo>
                    <a:pt x="0" y="0"/>
                    <a:pt x="0" y="0"/>
                    <a:pt x="0" y="0"/>
                  </a:cubicBezTo>
                  <a:cubicBezTo>
                    <a:pt x="4" y="1"/>
                    <a:pt x="7" y="2"/>
                    <a:pt x="10"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9" name="Freeform 2010"/>
            <p:cNvSpPr>
              <a:spLocks/>
            </p:cNvSpPr>
            <p:nvPr/>
          </p:nvSpPr>
          <p:spPr bwMode="auto">
            <a:xfrm>
              <a:off x="12626166" y="-963215"/>
              <a:ext cx="30163" cy="95250"/>
            </a:xfrm>
            <a:custGeom>
              <a:avLst/>
              <a:gdLst>
                <a:gd name="T0" fmla="*/ 22 w 24"/>
                <a:gd name="T1" fmla="*/ 6 h 73"/>
                <a:gd name="T2" fmla="*/ 24 w 24"/>
                <a:gd name="T3" fmla="*/ 73 h 73"/>
                <a:gd name="T4" fmla="*/ 3 w 24"/>
                <a:gd name="T5" fmla="*/ 67 h 73"/>
                <a:gd name="T6" fmla="*/ 2 w 24"/>
                <a:gd name="T7" fmla="*/ 67 h 73"/>
                <a:gd name="T8" fmla="*/ 0 w 24"/>
                <a:gd name="T9" fmla="*/ 0 h 73"/>
                <a:gd name="T10" fmla="*/ 1 w 24"/>
                <a:gd name="T11" fmla="*/ 0 h 73"/>
                <a:gd name="T12" fmla="*/ 22 w 24"/>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24" h="73">
                  <a:moveTo>
                    <a:pt x="22" y="6"/>
                  </a:moveTo>
                  <a:cubicBezTo>
                    <a:pt x="24" y="73"/>
                    <a:pt x="24" y="73"/>
                    <a:pt x="24" y="73"/>
                  </a:cubicBezTo>
                  <a:cubicBezTo>
                    <a:pt x="17" y="72"/>
                    <a:pt x="8" y="69"/>
                    <a:pt x="3" y="67"/>
                  </a:cubicBezTo>
                  <a:cubicBezTo>
                    <a:pt x="2" y="67"/>
                    <a:pt x="2" y="67"/>
                    <a:pt x="2" y="67"/>
                  </a:cubicBezTo>
                  <a:cubicBezTo>
                    <a:pt x="0" y="0"/>
                    <a:pt x="0" y="0"/>
                    <a:pt x="0" y="0"/>
                  </a:cubicBezTo>
                  <a:cubicBezTo>
                    <a:pt x="0" y="0"/>
                    <a:pt x="1" y="0"/>
                    <a:pt x="1" y="0"/>
                  </a:cubicBezTo>
                  <a:cubicBezTo>
                    <a:pt x="6" y="2"/>
                    <a:pt x="15" y="4"/>
                    <a:pt x="22"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0" name="Freeform 2011"/>
            <p:cNvSpPr>
              <a:spLocks/>
            </p:cNvSpPr>
            <p:nvPr/>
          </p:nvSpPr>
          <p:spPr bwMode="auto">
            <a:xfrm>
              <a:off x="12607116" y="-991790"/>
              <a:ext cx="22225" cy="115888"/>
            </a:xfrm>
            <a:custGeom>
              <a:avLst/>
              <a:gdLst>
                <a:gd name="T0" fmla="*/ 16 w 18"/>
                <a:gd name="T1" fmla="*/ 22 h 89"/>
                <a:gd name="T2" fmla="*/ 18 w 18"/>
                <a:gd name="T3" fmla="*/ 89 h 89"/>
                <a:gd name="T4" fmla="*/ 2 w 18"/>
                <a:gd name="T5" fmla="*/ 69 h 89"/>
                <a:gd name="T6" fmla="*/ 2 w 18"/>
                <a:gd name="T7" fmla="*/ 67 h 89"/>
                <a:gd name="T8" fmla="*/ 0 w 18"/>
                <a:gd name="T9" fmla="*/ 0 h 89"/>
                <a:gd name="T10" fmla="*/ 0 w 18"/>
                <a:gd name="T11" fmla="*/ 2 h 89"/>
                <a:gd name="T12" fmla="*/ 16 w 18"/>
                <a:gd name="T13" fmla="*/ 22 h 89"/>
              </a:gdLst>
              <a:ahLst/>
              <a:cxnLst>
                <a:cxn ang="0">
                  <a:pos x="T0" y="T1"/>
                </a:cxn>
                <a:cxn ang="0">
                  <a:pos x="T2" y="T3"/>
                </a:cxn>
                <a:cxn ang="0">
                  <a:pos x="T4" y="T5"/>
                </a:cxn>
                <a:cxn ang="0">
                  <a:pos x="T6" y="T7"/>
                </a:cxn>
                <a:cxn ang="0">
                  <a:pos x="T8" y="T9"/>
                </a:cxn>
                <a:cxn ang="0">
                  <a:pos x="T10" y="T11"/>
                </a:cxn>
                <a:cxn ang="0">
                  <a:pos x="T12" y="T13"/>
                </a:cxn>
              </a:cxnLst>
              <a:rect l="0" t="0" r="r" b="b"/>
              <a:pathLst>
                <a:path w="18" h="89">
                  <a:moveTo>
                    <a:pt x="16" y="22"/>
                  </a:moveTo>
                  <a:cubicBezTo>
                    <a:pt x="18" y="89"/>
                    <a:pt x="18" y="89"/>
                    <a:pt x="18" y="89"/>
                  </a:cubicBezTo>
                  <a:cubicBezTo>
                    <a:pt x="8" y="85"/>
                    <a:pt x="3" y="74"/>
                    <a:pt x="2" y="69"/>
                  </a:cubicBezTo>
                  <a:cubicBezTo>
                    <a:pt x="2" y="69"/>
                    <a:pt x="2" y="68"/>
                    <a:pt x="2" y="67"/>
                  </a:cubicBezTo>
                  <a:cubicBezTo>
                    <a:pt x="0" y="0"/>
                    <a:pt x="0" y="0"/>
                    <a:pt x="0" y="0"/>
                  </a:cubicBezTo>
                  <a:cubicBezTo>
                    <a:pt x="0" y="1"/>
                    <a:pt x="0" y="1"/>
                    <a:pt x="0" y="2"/>
                  </a:cubicBezTo>
                  <a:cubicBezTo>
                    <a:pt x="1" y="7"/>
                    <a:pt x="6" y="18"/>
                    <a:pt x="16" y="2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1" name="Freeform 2012"/>
            <p:cNvSpPr>
              <a:spLocks/>
            </p:cNvSpPr>
            <p:nvPr/>
          </p:nvSpPr>
          <p:spPr bwMode="auto">
            <a:xfrm>
              <a:off x="15226491" y="-1034653"/>
              <a:ext cx="9525" cy="100013"/>
            </a:xfrm>
            <a:custGeom>
              <a:avLst/>
              <a:gdLst>
                <a:gd name="T0" fmla="*/ 4 w 6"/>
                <a:gd name="T1" fmla="*/ 8 h 63"/>
                <a:gd name="T2" fmla="*/ 6 w 6"/>
                <a:gd name="T3" fmla="*/ 63 h 63"/>
                <a:gd name="T4" fmla="*/ 2 w 6"/>
                <a:gd name="T5" fmla="*/ 55 h 63"/>
                <a:gd name="T6" fmla="*/ 0 w 6"/>
                <a:gd name="T7" fmla="*/ 0 h 63"/>
                <a:gd name="T8" fmla="*/ 4 w 6"/>
                <a:gd name="T9" fmla="*/ 8 h 63"/>
              </a:gdLst>
              <a:ahLst/>
              <a:cxnLst>
                <a:cxn ang="0">
                  <a:pos x="T0" y="T1"/>
                </a:cxn>
                <a:cxn ang="0">
                  <a:pos x="T2" y="T3"/>
                </a:cxn>
                <a:cxn ang="0">
                  <a:pos x="T4" y="T5"/>
                </a:cxn>
                <a:cxn ang="0">
                  <a:pos x="T6" y="T7"/>
                </a:cxn>
                <a:cxn ang="0">
                  <a:pos x="T8" y="T9"/>
                </a:cxn>
              </a:cxnLst>
              <a:rect l="0" t="0" r="r" b="b"/>
              <a:pathLst>
                <a:path w="6" h="63">
                  <a:moveTo>
                    <a:pt x="4" y="8"/>
                  </a:moveTo>
                  <a:lnTo>
                    <a:pt x="6" y="63"/>
                  </a:lnTo>
                  <a:lnTo>
                    <a:pt x="2" y="55"/>
                  </a:lnTo>
                  <a:lnTo>
                    <a:pt x="0" y="0"/>
                  </a:lnTo>
                  <a:lnTo>
                    <a:pt x="4"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2" name="Freeform 2014"/>
            <p:cNvSpPr>
              <a:spLocks/>
            </p:cNvSpPr>
            <p:nvPr/>
          </p:nvSpPr>
          <p:spPr bwMode="auto">
            <a:xfrm>
              <a:off x="14189853" y="-1001315"/>
              <a:ext cx="12700" cy="104775"/>
            </a:xfrm>
            <a:custGeom>
              <a:avLst/>
              <a:gdLst>
                <a:gd name="T0" fmla="*/ 7 w 8"/>
                <a:gd name="T1" fmla="*/ 11 h 66"/>
                <a:gd name="T2" fmla="*/ 8 w 8"/>
                <a:gd name="T3" fmla="*/ 66 h 66"/>
                <a:gd name="T4" fmla="*/ 2 w 8"/>
                <a:gd name="T5" fmla="*/ 55 h 66"/>
                <a:gd name="T6" fmla="*/ 0 w 8"/>
                <a:gd name="T7" fmla="*/ 0 h 66"/>
                <a:gd name="T8" fmla="*/ 7 w 8"/>
                <a:gd name="T9" fmla="*/ 11 h 66"/>
              </a:gdLst>
              <a:ahLst/>
              <a:cxnLst>
                <a:cxn ang="0">
                  <a:pos x="T0" y="T1"/>
                </a:cxn>
                <a:cxn ang="0">
                  <a:pos x="T2" y="T3"/>
                </a:cxn>
                <a:cxn ang="0">
                  <a:pos x="T4" y="T5"/>
                </a:cxn>
                <a:cxn ang="0">
                  <a:pos x="T6" y="T7"/>
                </a:cxn>
                <a:cxn ang="0">
                  <a:pos x="T8" y="T9"/>
                </a:cxn>
              </a:cxnLst>
              <a:rect l="0" t="0" r="r" b="b"/>
              <a:pathLst>
                <a:path w="8" h="66">
                  <a:moveTo>
                    <a:pt x="7" y="11"/>
                  </a:moveTo>
                  <a:lnTo>
                    <a:pt x="8" y="66"/>
                  </a:lnTo>
                  <a:lnTo>
                    <a:pt x="2" y="55"/>
                  </a:lnTo>
                  <a:lnTo>
                    <a:pt x="0" y="0"/>
                  </a:lnTo>
                  <a:lnTo>
                    <a:pt x="7"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3" name="Freeform 2015"/>
            <p:cNvSpPr>
              <a:spLocks/>
            </p:cNvSpPr>
            <p:nvPr/>
          </p:nvSpPr>
          <p:spPr bwMode="auto">
            <a:xfrm>
              <a:off x="15350316" y="-1033065"/>
              <a:ext cx="17463" cy="104775"/>
            </a:xfrm>
            <a:custGeom>
              <a:avLst/>
              <a:gdLst>
                <a:gd name="T0" fmla="*/ 9 w 11"/>
                <a:gd name="T1" fmla="*/ 0 h 66"/>
                <a:gd name="T2" fmla="*/ 11 w 11"/>
                <a:gd name="T3" fmla="*/ 55 h 66"/>
                <a:gd name="T4" fmla="*/ 2 w 11"/>
                <a:gd name="T5" fmla="*/ 66 h 66"/>
                <a:gd name="T6" fmla="*/ 0 w 11"/>
                <a:gd name="T7" fmla="*/ 11 h 66"/>
                <a:gd name="T8" fmla="*/ 9 w 11"/>
                <a:gd name="T9" fmla="*/ 0 h 66"/>
              </a:gdLst>
              <a:ahLst/>
              <a:cxnLst>
                <a:cxn ang="0">
                  <a:pos x="T0" y="T1"/>
                </a:cxn>
                <a:cxn ang="0">
                  <a:pos x="T2" y="T3"/>
                </a:cxn>
                <a:cxn ang="0">
                  <a:pos x="T4" y="T5"/>
                </a:cxn>
                <a:cxn ang="0">
                  <a:pos x="T6" y="T7"/>
                </a:cxn>
                <a:cxn ang="0">
                  <a:pos x="T8" y="T9"/>
                </a:cxn>
              </a:cxnLst>
              <a:rect l="0" t="0" r="r" b="b"/>
              <a:pathLst>
                <a:path w="11" h="66">
                  <a:moveTo>
                    <a:pt x="9" y="0"/>
                  </a:moveTo>
                  <a:lnTo>
                    <a:pt x="11" y="55"/>
                  </a:lnTo>
                  <a:lnTo>
                    <a:pt x="2" y="66"/>
                  </a:lnTo>
                  <a:lnTo>
                    <a:pt x="0" y="11"/>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4" name="Freeform 2016"/>
            <p:cNvSpPr>
              <a:spLocks/>
            </p:cNvSpPr>
            <p:nvPr/>
          </p:nvSpPr>
          <p:spPr bwMode="auto">
            <a:xfrm>
              <a:off x="14183503" y="-987027"/>
              <a:ext cx="11113" cy="100013"/>
            </a:xfrm>
            <a:custGeom>
              <a:avLst/>
              <a:gdLst>
                <a:gd name="T0" fmla="*/ 6 w 7"/>
                <a:gd name="T1" fmla="*/ 0 h 63"/>
                <a:gd name="T2" fmla="*/ 7 w 7"/>
                <a:gd name="T3" fmla="*/ 56 h 63"/>
                <a:gd name="T4" fmla="*/ 1 w 7"/>
                <a:gd name="T5" fmla="*/ 63 h 63"/>
                <a:gd name="T6" fmla="*/ 0 w 7"/>
                <a:gd name="T7" fmla="*/ 8 h 63"/>
                <a:gd name="T8" fmla="*/ 6 w 7"/>
                <a:gd name="T9" fmla="*/ 0 h 63"/>
              </a:gdLst>
              <a:ahLst/>
              <a:cxnLst>
                <a:cxn ang="0">
                  <a:pos x="T0" y="T1"/>
                </a:cxn>
                <a:cxn ang="0">
                  <a:pos x="T2" y="T3"/>
                </a:cxn>
                <a:cxn ang="0">
                  <a:pos x="T4" y="T5"/>
                </a:cxn>
                <a:cxn ang="0">
                  <a:pos x="T6" y="T7"/>
                </a:cxn>
                <a:cxn ang="0">
                  <a:pos x="T8" y="T9"/>
                </a:cxn>
              </a:cxnLst>
              <a:rect l="0" t="0" r="r" b="b"/>
              <a:pathLst>
                <a:path w="7" h="63">
                  <a:moveTo>
                    <a:pt x="6" y="0"/>
                  </a:moveTo>
                  <a:lnTo>
                    <a:pt x="7" y="56"/>
                  </a:lnTo>
                  <a:lnTo>
                    <a:pt x="1" y="63"/>
                  </a:lnTo>
                  <a:lnTo>
                    <a:pt x="0" y="8"/>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5" name="Freeform 2017"/>
            <p:cNvSpPr>
              <a:spLocks/>
            </p:cNvSpPr>
            <p:nvPr/>
          </p:nvSpPr>
          <p:spPr bwMode="auto">
            <a:xfrm>
              <a:off x="15210616" y="-1015602"/>
              <a:ext cx="15875" cy="98425"/>
            </a:xfrm>
            <a:custGeom>
              <a:avLst/>
              <a:gdLst>
                <a:gd name="T0" fmla="*/ 8 w 10"/>
                <a:gd name="T1" fmla="*/ 0 h 62"/>
                <a:gd name="T2" fmla="*/ 10 w 10"/>
                <a:gd name="T3" fmla="*/ 56 h 62"/>
                <a:gd name="T4" fmla="*/ 1 w 10"/>
                <a:gd name="T5" fmla="*/ 62 h 62"/>
                <a:gd name="T6" fmla="*/ 0 w 10"/>
                <a:gd name="T7" fmla="*/ 7 h 62"/>
                <a:gd name="T8" fmla="*/ 8 w 10"/>
                <a:gd name="T9" fmla="*/ 0 h 62"/>
              </a:gdLst>
              <a:ahLst/>
              <a:cxnLst>
                <a:cxn ang="0">
                  <a:pos x="T0" y="T1"/>
                </a:cxn>
                <a:cxn ang="0">
                  <a:pos x="T2" y="T3"/>
                </a:cxn>
                <a:cxn ang="0">
                  <a:pos x="T4" y="T5"/>
                </a:cxn>
                <a:cxn ang="0">
                  <a:pos x="T6" y="T7"/>
                </a:cxn>
                <a:cxn ang="0">
                  <a:pos x="T8" y="T9"/>
                </a:cxn>
              </a:cxnLst>
              <a:rect l="0" t="0" r="r" b="b"/>
              <a:pathLst>
                <a:path w="10" h="62">
                  <a:moveTo>
                    <a:pt x="8" y="0"/>
                  </a:moveTo>
                  <a:lnTo>
                    <a:pt x="10" y="56"/>
                  </a:lnTo>
                  <a:lnTo>
                    <a:pt x="1" y="62"/>
                  </a:lnTo>
                  <a:lnTo>
                    <a:pt x="0" y="7"/>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6" name="Freeform 2018"/>
            <p:cNvSpPr>
              <a:spLocks/>
            </p:cNvSpPr>
            <p:nvPr/>
          </p:nvSpPr>
          <p:spPr bwMode="auto">
            <a:xfrm>
              <a:off x="15191566" y="-1004490"/>
              <a:ext cx="20638" cy="98425"/>
            </a:xfrm>
            <a:custGeom>
              <a:avLst/>
              <a:gdLst>
                <a:gd name="T0" fmla="*/ 12 w 13"/>
                <a:gd name="T1" fmla="*/ 0 h 62"/>
                <a:gd name="T2" fmla="*/ 13 w 13"/>
                <a:gd name="T3" fmla="*/ 55 h 62"/>
                <a:gd name="T4" fmla="*/ 2 w 13"/>
                <a:gd name="T5" fmla="*/ 62 h 62"/>
                <a:gd name="T6" fmla="*/ 0 w 13"/>
                <a:gd name="T7" fmla="*/ 7 h 62"/>
                <a:gd name="T8" fmla="*/ 12 w 13"/>
                <a:gd name="T9" fmla="*/ 0 h 62"/>
              </a:gdLst>
              <a:ahLst/>
              <a:cxnLst>
                <a:cxn ang="0">
                  <a:pos x="T0" y="T1"/>
                </a:cxn>
                <a:cxn ang="0">
                  <a:pos x="T2" y="T3"/>
                </a:cxn>
                <a:cxn ang="0">
                  <a:pos x="T4" y="T5"/>
                </a:cxn>
                <a:cxn ang="0">
                  <a:pos x="T6" y="T7"/>
                </a:cxn>
                <a:cxn ang="0">
                  <a:pos x="T8" y="T9"/>
                </a:cxn>
              </a:cxnLst>
              <a:rect l="0" t="0" r="r" b="b"/>
              <a:pathLst>
                <a:path w="13" h="62">
                  <a:moveTo>
                    <a:pt x="12" y="0"/>
                  </a:moveTo>
                  <a:lnTo>
                    <a:pt x="13" y="55"/>
                  </a:lnTo>
                  <a:lnTo>
                    <a:pt x="2" y="62"/>
                  </a:lnTo>
                  <a:lnTo>
                    <a:pt x="0" y="7"/>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7" name="Freeform 2019"/>
            <p:cNvSpPr>
              <a:spLocks/>
            </p:cNvSpPr>
            <p:nvPr/>
          </p:nvSpPr>
          <p:spPr bwMode="auto">
            <a:xfrm>
              <a:off x="14150166" y="-974327"/>
              <a:ext cx="34925" cy="101600"/>
            </a:xfrm>
            <a:custGeom>
              <a:avLst/>
              <a:gdLst>
                <a:gd name="T0" fmla="*/ 21 w 22"/>
                <a:gd name="T1" fmla="*/ 0 h 64"/>
                <a:gd name="T2" fmla="*/ 22 w 22"/>
                <a:gd name="T3" fmla="*/ 55 h 64"/>
                <a:gd name="T4" fmla="*/ 2 w 22"/>
                <a:gd name="T5" fmla="*/ 64 h 64"/>
                <a:gd name="T6" fmla="*/ 0 w 22"/>
                <a:gd name="T7" fmla="*/ 9 h 64"/>
                <a:gd name="T8" fmla="*/ 21 w 22"/>
                <a:gd name="T9" fmla="*/ 0 h 64"/>
              </a:gdLst>
              <a:ahLst/>
              <a:cxnLst>
                <a:cxn ang="0">
                  <a:pos x="T0" y="T1"/>
                </a:cxn>
                <a:cxn ang="0">
                  <a:pos x="T2" y="T3"/>
                </a:cxn>
                <a:cxn ang="0">
                  <a:pos x="T4" y="T5"/>
                </a:cxn>
                <a:cxn ang="0">
                  <a:pos x="T6" y="T7"/>
                </a:cxn>
                <a:cxn ang="0">
                  <a:pos x="T8" y="T9"/>
                </a:cxn>
              </a:cxnLst>
              <a:rect l="0" t="0" r="r" b="b"/>
              <a:pathLst>
                <a:path w="22" h="64">
                  <a:moveTo>
                    <a:pt x="21" y="0"/>
                  </a:moveTo>
                  <a:lnTo>
                    <a:pt x="22" y="55"/>
                  </a:lnTo>
                  <a:lnTo>
                    <a:pt x="2" y="64"/>
                  </a:lnTo>
                  <a:lnTo>
                    <a:pt x="0" y="9"/>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8" name="Freeform 2020"/>
            <p:cNvSpPr>
              <a:spLocks/>
            </p:cNvSpPr>
            <p:nvPr/>
          </p:nvSpPr>
          <p:spPr bwMode="auto">
            <a:xfrm>
              <a:off x="15182041" y="-993377"/>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9" name="Freeform 2021"/>
            <p:cNvSpPr>
              <a:spLocks/>
            </p:cNvSpPr>
            <p:nvPr/>
          </p:nvSpPr>
          <p:spPr bwMode="auto">
            <a:xfrm>
              <a:off x="15169341" y="-985440"/>
              <a:ext cx="15875" cy="93663"/>
            </a:xfrm>
            <a:custGeom>
              <a:avLst/>
              <a:gdLst>
                <a:gd name="T0" fmla="*/ 8 w 10"/>
                <a:gd name="T1" fmla="*/ 0 h 59"/>
                <a:gd name="T2" fmla="*/ 10 w 10"/>
                <a:gd name="T3" fmla="*/ 55 h 59"/>
                <a:gd name="T4" fmla="*/ 1 w 10"/>
                <a:gd name="T5" fmla="*/ 59 h 59"/>
                <a:gd name="T6" fmla="*/ 0 w 10"/>
                <a:gd name="T7" fmla="*/ 4 h 59"/>
                <a:gd name="T8" fmla="*/ 8 w 10"/>
                <a:gd name="T9" fmla="*/ 0 h 59"/>
              </a:gdLst>
              <a:ahLst/>
              <a:cxnLst>
                <a:cxn ang="0">
                  <a:pos x="T0" y="T1"/>
                </a:cxn>
                <a:cxn ang="0">
                  <a:pos x="T2" y="T3"/>
                </a:cxn>
                <a:cxn ang="0">
                  <a:pos x="T4" y="T5"/>
                </a:cxn>
                <a:cxn ang="0">
                  <a:pos x="T6" y="T7"/>
                </a:cxn>
                <a:cxn ang="0">
                  <a:pos x="T8" y="T9"/>
                </a:cxn>
              </a:cxnLst>
              <a:rect l="0" t="0" r="r" b="b"/>
              <a:pathLst>
                <a:path w="10" h="59">
                  <a:moveTo>
                    <a:pt x="8" y="0"/>
                  </a:moveTo>
                  <a:lnTo>
                    <a:pt x="10" y="55"/>
                  </a:lnTo>
                  <a:lnTo>
                    <a:pt x="1" y="59"/>
                  </a:lnTo>
                  <a:lnTo>
                    <a:pt x="0" y="4"/>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0" name="Freeform 2022"/>
            <p:cNvSpPr>
              <a:spLocks/>
            </p:cNvSpPr>
            <p:nvPr/>
          </p:nvSpPr>
          <p:spPr bwMode="auto">
            <a:xfrm>
              <a:off x="15162991" y="-979090"/>
              <a:ext cx="7938" cy="88900"/>
            </a:xfrm>
            <a:custGeom>
              <a:avLst/>
              <a:gdLst>
                <a:gd name="T0" fmla="*/ 4 w 5"/>
                <a:gd name="T1" fmla="*/ 0 h 56"/>
                <a:gd name="T2" fmla="*/ 5 w 5"/>
                <a:gd name="T3" fmla="*/ 55 h 56"/>
                <a:gd name="T4" fmla="*/ 1 w 5"/>
                <a:gd name="T5" fmla="*/ 56 h 56"/>
                <a:gd name="T6" fmla="*/ 0 w 5"/>
                <a:gd name="T7" fmla="*/ 1 h 56"/>
                <a:gd name="T8" fmla="*/ 4 w 5"/>
                <a:gd name="T9" fmla="*/ 0 h 56"/>
              </a:gdLst>
              <a:ahLst/>
              <a:cxnLst>
                <a:cxn ang="0">
                  <a:pos x="T0" y="T1"/>
                </a:cxn>
                <a:cxn ang="0">
                  <a:pos x="T2" y="T3"/>
                </a:cxn>
                <a:cxn ang="0">
                  <a:pos x="T4" y="T5"/>
                </a:cxn>
                <a:cxn ang="0">
                  <a:pos x="T6" y="T7"/>
                </a:cxn>
                <a:cxn ang="0">
                  <a:pos x="T8" y="T9"/>
                </a:cxn>
              </a:cxnLst>
              <a:rect l="0" t="0" r="r" b="b"/>
              <a:pathLst>
                <a:path w="5" h="56">
                  <a:moveTo>
                    <a:pt x="4" y="0"/>
                  </a:moveTo>
                  <a:lnTo>
                    <a:pt x="5" y="55"/>
                  </a:lnTo>
                  <a:lnTo>
                    <a:pt x="1" y="56"/>
                  </a:lnTo>
                  <a:lnTo>
                    <a:pt x="0" y="1"/>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1" name="Freeform 2023"/>
            <p:cNvSpPr>
              <a:spLocks/>
            </p:cNvSpPr>
            <p:nvPr/>
          </p:nvSpPr>
          <p:spPr bwMode="auto">
            <a:xfrm>
              <a:off x="12689666" y="-948927"/>
              <a:ext cx="28575" cy="133350"/>
            </a:xfrm>
            <a:custGeom>
              <a:avLst/>
              <a:gdLst>
                <a:gd name="T0" fmla="*/ 21 w 23"/>
                <a:gd name="T1" fmla="*/ 35 h 102"/>
                <a:gd name="T2" fmla="*/ 23 w 23"/>
                <a:gd name="T3" fmla="*/ 102 h 102"/>
                <a:gd name="T4" fmla="*/ 19 w 23"/>
                <a:gd name="T5" fmla="*/ 89 h 102"/>
                <a:gd name="T6" fmla="*/ 17 w 23"/>
                <a:gd name="T7" fmla="*/ 83 h 102"/>
                <a:gd name="T8" fmla="*/ 7 w 23"/>
                <a:gd name="T9" fmla="*/ 73 h 102"/>
                <a:gd name="T10" fmla="*/ 2 w 23"/>
                <a:gd name="T11" fmla="*/ 67 h 102"/>
                <a:gd name="T12" fmla="*/ 0 w 23"/>
                <a:gd name="T13" fmla="*/ 0 h 102"/>
                <a:gd name="T14" fmla="*/ 5 w 23"/>
                <a:gd name="T15" fmla="*/ 6 h 102"/>
                <a:gd name="T16" fmla="*/ 15 w 23"/>
                <a:gd name="T17" fmla="*/ 16 h 102"/>
                <a:gd name="T18" fmla="*/ 17 w 23"/>
                <a:gd name="T19" fmla="*/ 22 h 102"/>
                <a:gd name="T20" fmla="*/ 21 w 23"/>
                <a:gd name="T21"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02">
                  <a:moveTo>
                    <a:pt x="21" y="35"/>
                  </a:moveTo>
                  <a:cubicBezTo>
                    <a:pt x="23" y="102"/>
                    <a:pt x="23" y="102"/>
                    <a:pt x="23" y="102"/>
                  </a:cubicBezTo>
                  <a:cubicBezTo>
                    <a:pt x="23" y="102"/>
                    <a:pt x="20" y="98"/>
                    <a:pt x="19" y="89"/>
                  </a:cubicBezTo>
                  <a:cubicBezTo>
                    <a:pt x="19" y="86"/>
                    <a:pt x="19" y="85"/>
                    <a:pt x="17" y="83"/>
                  </a:cubicBezTo>
                  <a:cubicBezTo>
                    <a:pt x="14" y="80"/>
                    <a:pt x="8" y="79"/>
                    <a:pt x="7" y="73"/>
                  </a:cubicBezTo>
                  <a:cubicBezTo>
                    <a:pt x="7" y="70"/>
                    <a:pt x="4" y="68"/>
                    <a:pt x="2" y="67"/>
                  </a:cubicBezTo>
                  <a:cubicBezTo>
                    <a:pt x="0" y="0"/>
                    <a:pt x="0" y="0"/>
                    <a:pt x="0" y="0"/>
                  </a:cubicBezTo>
                  <a:cubicBezTo>
                    <a:pt x="3" y="1"/>
                    <a:pt x="5" y="3"/>
                    <a:pt x="5" y="6"/>
                  </a:cubicBezTo>
                  <a:cubicBezTo>
                    <a:pt x="7" y="12"/>
                    <a:pt x="12" y="13"/>
                    <a:pt x="15" y="16"/>
                  </a:cubicBezTo>
                  <a:cubicBezTo>
                    <a:pt x="17" y="18"/>
                    <a:pt x="17" y="19"/>
                    <a:pt x="17" y="22"/>
                  </a:cubicBezTo>
                  <a:cubicBezTo>
                    <a:pt x="18" y="31"/>
                    <a:pt x="21" y="35"/>
                    <a:pt x="21" y="3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2" name="Freeform 2024"/>
            <p:cNvSpPr>
              <a:spLocks/>
            </p:cNvSpPr>
            <p:nvPr/>
          </p:nvSpPr>
          <p:spPr bwMode="auto">
            <a:xfrm>
              <a:off x="12688078" y="-948927"/>
              <a:ext cx="4763" cy="88900"/>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3" name="Freeform 2025"/>
            <p:cNvSpPr>
              <a:spLocks/>
            </p:cNvSpPr>
            <p:nvPr/>
          </p:nvSpPr>
          <p:spPr bwMode="auto">
            <a:xfrm>
              <a:off x="12684903" y="-948927"/>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8"/>
                    <a:pt x="2" y="67"/>
                  </a:cubicBezTo>
                  <a:cubicBezTo>
                    <a:pt x="0" y="0"/>
                    <a:pt x="0" y="0"/>
                    <a:pt x="0" y="0"/>
                  </a:cubicBezTo>
                  <a:cubicBezTo>
                    <a:pt x="1" y="0"/>
                    <a:pt x="1"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4" name="Freeform 2026"/>
            <p:cNvSpPr>
              <a:spLocks/>
            </p:cNvSpPr>
            <p:nvPr/>
          </p:nvSpPr>
          <p:spPr bwMode="auto">
            <a:xfrm>
              <a:off x="12683316" y="-948927"/>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5" name="Freeform 2027"/>
            <p:cNvSpPr>
              <a:spLocks/>
            </p:cNvSpPr>
            <p:nvPr/>
          </p:nvSpPr>
          <p:spPr bwMode="auto">
            <a:xfrm>
              <a:off x="12680141" y="-948927"/>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6" name="Freeform 2028"/>
            <p:cNvSpPr>
              <a:spLocks/>
            </p:cNvSpPr>
            <p:nvPr/>
          </p:nvSpPr>
          <p:spPr bwMode="auto">
            <a:xfrm>
              <a:off x="12676966" y="-94892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7" name="Freeform 2029"/>
            <p:cNvSpPr>
              <a:spLocks/>
            </p:cNvSpPr>
            <p:nvPr/>
          </p:nvSpPr>
          <p:spPr bwMode="auto">
            <a:xfrm>
              <a:off x="12672203" y="-94892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8" name="Freeform 2030"/>
            <p:cNvSpPr>
              <a:spLocks/>
            </p:cNvSpPr>
            <p:nvPr/>
          </p:nvSpPr>
          <p:spPr bwMode="auto">
            <a:xfrm>
              <a:off x="14131116" y="-960040"/>
              <a:ext cx="22225" cy="103188"/>
            </a:xfrm>
            <a:custGeom>
              <a:avLst/>
              <a:gdLst>
                <a:gd name="T0" fmla="*/ 12 w 14"/>
                <a:gd name="T1" fmla="*/ 0 h 65"/>
                <a:gd name="T2" fmla="*/ 14 w 14"/>
                <a:gd name="T3" fmla="*/ 55 h 65"/>
                <a:gd name="T4" fmla="*/ 2 w 14"/>
                <a:gd name="T5" fmla="*/ 65 h 65"/>
                <a:gd name="T6" fmla="*/ 0 w 14"/>
                <a:gd name="T7" fmla="*/ 10 h 65"/>
                <a:gd name="T8" fmla="*/ 12 w 14"/>
                <a:gd name="T9" fmla="*/ 0 h 65"/>
              </a:gdLst>
              <a:ahLst/>
              <a:cxnLst>
                <a:cxn ang="0">
                  <a:pos x="T0" y="T1"/>
                </a:cxn>
                <a:cxn ang="0">
                  <a:pos x="T2" y="T3"/>
                </a:cxn>
                <a:cxn ang="0">
                  <a:pos x="T4" y="T5"/>
                </a:cxn>
                <a:cxn ang="0">
                  <a:pos x="T6" y="T7"/>
                </a:cxn>
                <a:cxn ang="0">
                  <a:pos x="T8" y="T9"/>
                </a:cxn>
              </a:cxnLst>
              <a:rect l="0" t="0" r="r" b="b"/>
              <a:pathLst>
                <a:path w="14" h="65">
                  <a:moveTo>
                    <a:pt x="12" y="0"/>
                  </a:moveTo>
                  <a:lnTo>
                    <a:pt x="14" y="55"/>
                  </a:lnTo>
                  <a:lnTo>
                    <a:pt x="2" y="65"/>
                  </a:lnTo>
                  <a:lnTo>
                    <a:pt x="0" y="10"/>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9" name="Freeform 2031"/>
            <p:cNvSpPr>
              <a:spLocks/>
            </p:cNvSpPr>
            <p:nvPr/>
          </p:nvSpPr>
          <p:spPr bwMode="auto">
            <a:xfrm>
              <a:off x="15323328" y="-1015602"/>
              <a:ext cx="30163" cy="125413"/>
            </a:xfrm>
            <a:custGeom>
              <a:avLst/>
              <a:gdLst>
                <a:gd name="T0" fmla="*/ 17 w 19"/>
                <a:gd name="T1" fmla="*/ 0 h 79"/>
                <a:gd name="T2" fmla="*/ 19 w 19"/>
                <a:gd name="T3" fmla="*/ 55 h 79"/>
                <a:gd name="T4" fmla="*/ 2 w 19"/>
                <a:gd name="T5" fmla="*/ 79 h 79"/>
                <a:gd name="T6" fmla="*/ 0 w 19"/>
                <a:gd name="T7" fmla="*/ 23 h 79"/>
                <a:gd name="T8" fmla="*/ 17 w 19"/>
                <a:gd name="T9" fmla="*/ 0 h 79"/>
              </a:gdLst>
              <a:ahLst/>
              <a:cxnLst>
                <a:cxn ang="0">
                  <a:pos x="T0" y="T1"/>
                </a:cxn>
                <a:cxn ang="0">
                  <a:pos x="T2" y="T3"/>
                </a:cxn>
                <a:cxn ang="0">
                  <a:pos x="T4" y="T5"/>
                </a:cxn>
                <a:cxn ang="0">
                  <a:pos x="T6" y="T7"/>
                </a:cxn>
                <a:cxn ang="0">
                  <a:pos x="T8" y="T9"/>
                </a:cxn>
              </a:cxnLst>
              <a:rect l="0" t="0" r="r" b="b"/>
              <a:pathLst>
                <a:path w="19" h="79">
                  <a:moveTo>
                    <a:pt x="17" y="0"/>
                  </a:moveTo>
                  <a:lnTo>
                    <a:pt x="19" y="55"/>
                  </a:lnTo>
                  <a:lnTo>
                    <a:pt x="2" y="79"/>
                  </a:lnTo>
                  <a:lnTo>
                    <a:pt x="0" y="23"/>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0" name="Freeform 2032"/>
            <p:cNvSpPr>
              <a:spLocks/>
            </p:cNvSpPr>
            <p:nvPr/>
          </p:nvSpPr>
          <p:spPr bwMode="auto">
            <a:xfrm>
              <a:off x="15156641" y="-977502"/>
              <a:ext cx="7938" cy="101600"/>
            </a:xfrm>
            <a:custGeom>
              <a:avLst/>
              <a:gdLst>
                <a:gd name="T0" fmla="*/ 4 w 5"/>
                <a:gd name="T1" fmla="*/ 0 h 64"/>
                <a:gd name="T2" fmla="*/ 5 w 5"/>
                <a:gd name="T3" fmla="*/ 55 h 64"/>
                <a:gd name="T4" fmla="*/ 2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2" y="64"/>
                  </a:lnTo>
                  <a:lnTo>
                    <a:pt x="0" y="9"/>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1" name="Freeform 2033"/>
            <p:cNvSpPr>
              <a:spLocks/>
            </p:cNvSpPr>
            <p:nvPr/>
          </p:nvSpPr>
          <p:spPr bwMode="auto">
            <a:xfrm>
              <a:off x="12716653" y="-902890"/>
              <a:ext cx="11113" cy="103188"/>
            </a:xfrm>
            <a:custGeom>
              <a:avLst/>
              <a:gdLst>
                <a:gd name="T0" fmla="*/ 5 w 7"/>
                <a:gd name="T1" fmla="*/ 10 h 65"/>
                <a:gd name="T2" fmla="*/ 7 w 7"/>
                <a:gd name="T3" fmla="*/ 65 h 65"/>
                <a:gd name="T4" fmla="*/ 1 w 7"/>
                <a:gd name="T5" fmla="*/ 55 h 65"/>
                <a:gd name="T6" fmla="*/ 0 w 7"/>
                <a:gd name="T7" fmla="*/ 0 h 65"/>
                <a:gd name="T8" fmla="*/ 5 w 7"/>
                <a:gd name="T9" fmla="*/ 10 h 65"/>
              </a:gdLst>
              <a:ahLst/>
              <a:cxnLst>
                <a:cxn ang="0">
                  <a:pos x="T0" y="T1"/>
                </a:cxn>
                <a:cxn ang="0">
                  <a:pos x="T2" y="T3"/>
                </a:cxn>
                <a:cxn ang="0">
                  <a:pos x="T4" y="T5"/>
                </a:cxn>
                <a:cxn ang="0">
                  <a:pos x="T6" y="T7"/>
                </a:cxn>
                <a:cxn ang="0">
                  <a:pos x="T8" y="T9"/>
                </a:cxn>
              </a:cxnLst>
              <a:rect l="0" t="0" r="r" b="b"/>
              <a:pathLst>
                <a:path w="7" h="65">
                  <a:moveTo>
                    <a:pt x="5" y="10"/>
                  </a:moveTo>
                  <a:lnTo>
                    <a:pt x="7" y="65"/>
                  </a:lnTo>
                  <a:lnTo>
                    <a:pt x="1" y="55"/>
                  </a:lnTo>
                  <a:lnTo>
                    <a:pt x="0" y="0"/>
                  </a:lnTo>
                  <a:lnTo>
                    <a:pt x="5"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2" name="Freeform 2034"/>
            <p:cNvSpPr>
              <a:spLocks/>
            </p:cNvSpPr>
            <p:nvPr/>
          </p:nvSpPr>
          <p:spPr bwMode="auto">
            <a:xfrm>
              <a:off x="15153466" y="-963215"/>
              <a:ext cx="6350" cy="92075"/>
            </a:xfrm>
            <a:custGeom>
              <a:avLst/>
              <a:gdLst>
                <a:gd name="T0" fmla="*/ 2 w 4"/>
                <a:gd name="T1" fmla="*/ 0 h 58"/>
                <a:gd name="T2" fmla="*/ 4 w 4"/>
                <a:gd name="T3" fmla="*/ 55 h 58"/>
                <a:gd name="T4" fmla="*/ 2 w 4"/>
                <a:gd name="T5" fmla="*/ 58 h 58"/>
                <a:gd name="T6" fmla="*/ 0 w 4"/>
                <a:gd name="T7" fmla="*/ 3 h 58"/>
                <a:gd name="T8" fmla="*/ 2 w 4"/>
                <a:gd name="T9" fmla="*/ 0 h 58"/>
              </a:gdLst>
              <a:ahLst/>
              <a:cxnLst>
                <a:cxn ang="0">
                  <a:pos x="T0" y="T1"/>
                </a:cxn>
                <a:cxn ang="0">
                  <a:pos x="T2" y="T3"/>
                </a:cxn>
                <a:cxn ang="0">
                  <a:pos x="T4" y="T5"/>
                </a:cxn>
                <a:cxn ang="0">
                  <a:pos x="T6" y="T7"/>
                </a:cxn>
                <a:cxn ang="0">
                  <a:pos x="T8" y="T9"/>
                </a:cxn>
              </a:cxnLst>
              <a:rect l="0" t="0" r="r" b="b"/>
              <a:pathLst>
                <a:path w="4" h="58">
                  <a:moveTo>
                    <a:pt x="2" y="0"/>
                  </a:moveTo>
                  <a:lnTo>
                    <a:pt x="4" y="55"/>
                  </a:lnTo>
                  <a:lnTo>
                    <a:pt x="2" y="58"/>
                  </a:lnTo>
                  <a:lnTo>
                    <a:pt x="0" y="3"/>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3" name="Freeform 2035"/>
            <p:cNvSpPr>
              <a:spLocks/>
            </p:cNvSpPr>
            <p:nvPr/>
          </p:nvSpPr>
          <p:spPr bwMode="auto">
            <a:xfrm>
              <a:off x="14140641" y="-940990"/>
              <a:ext cx="31750" cy="101600"/>
            </a:xfrm>
            <a:custGeom>
              <a:avLst/>
              <a:gdLst>
                <a:gd name="T0" fmla="*/ 19 w 20"/>
                <a:gd name="T1" fmla="*/ 9 h 64"/>
                <a:gd name="T2" fmla="*/ 20 w 20"/>
                <a:gd name="T3" fmla="*/ 64 h 64"/>
                <a:gd name="T4" fmla="*/ 1 w 20"/>
                <a:gd name="T5" fmla="*/ 55 h 64"/>
                <a:gd name="T6" fmla="*/ 0 w 20"/>
                <a:gd name="T7" fmla="*/ 0 h 64"/>
                <a:gd name="T8" fmla="*/ 19 w 20"/>
                <a:gd name="T9" fmla="*/ 9 h 64"/>
              </a:gdLst>
              <a:ahLst/>
              <a:cxnLst>
                <a:cxn ang="0">
                  <a:pos x="T0" y="T1"/>
                </a:cxn>
                <a:cxn ang="0">
                  <a:pos x="T2" y="T3"/>
                </a:cxn>
                <a:cxn ang="0">
                  <a:pos x="T4" y="T5"/>
                </a:cxn>
                <a:cxn ang="0">
                  <a:pos x="T6" y="T7"/>
                </a:cxn>
                <a:cxn ang="0">
                  <a:pos x="T8" y="T9"/>
                </a:cxn>
              </a:cxnLst>
              <a:rect l="0" t="0" r="r" b="b"/>
              <a:pathLst>
                <a:path w="20" h="64">
                  <a:moveTo>
                    <a:pt x="19" y="9"/>
                  </a:moveTo>
                  <a:lnTo>
                    <a:pt x="20" y="64"/>
                  </a:lnTo>
                  <a:lnTo>
                    <a:pt x="1" y="55"/>
                  </a:lnTo>
                  <a:lnTo>
                    <a:pt x="0" y="0"/>
                  </a:lnTo>
                  <a:lnTo>
                    <a:pt x="19"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4" name="Freeform 2036"/>
            <p:cNvSpPr>
              <a:spLocks/>
            </p:cNvSpPr>
            <p:nvPr/>
          </p:nvSpPr>
          <p:spPr bwMode="auto">
            <a:xfrm>
              <a:off x="15126478" y="-958452"/>
              <a:ext cx="30163" cy="92075"/>
            </a:xfrm>
            <a:custGeom>
              <a:avLst/>
              <a:gdLst>
                <a:gd name="T0" fmla="*/ 17 w 19"/>
                <a:gd name="T1" fmla="*/ 0 h 58"/>
                <a:gd name="T2" fmla="*/ 19 w 19"/>
                <a:gd name="T3" fmla="*/ 55 h 58"/>
                <a:gd name="T4" fmla="*/ 2 w 19"/>
                <a:gd name="T5" fmla="*/ 58 h 58"/>
                <a:gd name="T6" fmla="*/ 0 w 19"/>
                <a:gd name="T7" fmla="*/ 3 h 58"/>
                <a:gd name="T8" fmla="*/ 17 w 19"/>
                <a:gd name="T9" fmla="*/ 0 h 58"/>
              </a:gdLst>
              <a:ahLst/>
              <a:cxnLst>
                <a:cxn ang="0">
                  <a:pos x="T0" y="T1"/>
                </a:cxn>
                <a:cxn ang="0">
                  <a:pos x="T2" y="T3"/>
                </a:cxn>
                <a:cxn ang="0">
                  <a:pos x="T4" y="T5"/>
                </a:cxn>
                <a:cxn ang="0">
                  <a:pos x="T6" y="T7"/>
                </a:cxn>
                <a:cxn ang="0">
                  <a:pos x="T8" y="T9"/>
                </a:cxn>
              </a:cxnLst>
              <a:rect l="0" t="0" r="r" b="b"/>
              <a:pathLst>
                <a:path w="19" h="58">
                  <a:moveTo>
                    <a:pt x="17" y="0"/>
                  </a:moveTo>
                  <a:lnTo>
                    <a:pt x="19" y="55"/>
                  </a:lnTo>
                  <a:lnTo>
                    <a:pt x="2" y="58"/>
                  </a:lnTo>
                  <a:lnTo>
                    <a:pt x="0" y="3"/>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5" name="Freeform 2037"/>
            <p:cNvSpPr>
              <a:spLocks/>
            </p:cNvSpPr>
            <p:nvPr/>
          </p:nvSpPr>
          <p:spPr bwMode="auto">
            <a:xfrm>
              <a:off x="14170803" y="-926702"/>
              <a:ext cx="3175" cy="95250"/>
            </a:xfrm>
            <a:custGeom>
              <a:avLst/>
              <a:gdLst>
                <a:gd name="T0" fmla="*/ 0 w 2"/>
                <a:gd name="T1" fmla="*/ 5 h 60"/>
                <a:gd name="T2" fmla="*/ 2 w 2"/>
                <a:gd name="T3" fmla="*/ 60 h 60"/>
                <a:gd name="T4" fmla="*/ 1 w 2"/>
                <a:gd name="T5" fmla="*/ 55 h 60"/>
                <a:gd name="T6" fmla="*/ 0 w 2"/>
                <a:gd name="T7" fmla="*/ 0 h 60"/>
                <a:gd name="T8" fmla="*/ 0 w 2"/>
                <a:gd name="T9" fmla="*/ 5 h 60"/>
              </a:gdLst>
              <a:ahLst/>
              <a:cxnLst>
                <a:cxn ang="0">
                  <a:pos x="T0" y="T1"/>
                </a:cxn>
                <a:cxn ang="0">
                  <a:pos x="T2" y="T3"/>
                </a:cxn>
                <a:cxn ang="0">
                  <a:pos x="T4" y="T5"/>
                </a:cxn>
                <a:cxn ang="0">
                  <a:pos x="T6" y="T7"/>
                </a:cxn>
                <a:cxn ang="0">
                  <a:pos x="T8" y="T9"/>
                </a:cxn>
              </a:cxnLst>
              <a:rect l="0" t="0" r="r" b="b"/>
              <a:pathLst>
                <a:path w="2" h="60">
                  <a:moveTo>
                    <a:pt x="0" y="5"/>
                  </a:moveTo>
                  <a:lnTo>
                    <a:pt x="2" y="60"/>
                  </a:lnTo>
                  <a:lnTo>
                    <a:pt x="1" y="55"/>
                  </a:lnTo>
                  <a:lnTo>
                    <a:pt x="0" y="0"/>
                  </a:lnTo>
                  <a:lnTo>
                    <a:pt x="0"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6" name="Freeform 2038"/>
            <p:cNvSpPr>
              <a:spLocks/>
            </p:cNvSpPr>
            <p:nvPr/>
          </p:nvSpPr>
          <p:spPr bwMode="auto">
            <a:xfrm>
              <a:off x="14153341" y="-923527"/>
              <a:ext cx="12700" cy="104775"/>
            </a:xfrm>
            <a:custGeom>
              <a:avLst/>
              <a:gdLst>
                <a:gd name="T0" fmla="*/ 7 w 8"/>
                <a:gd name="T1" fmla="*/ 0 h 66"/>
                <a:gd name="T2" fmla="*/ 8 w 8"/>
                <a:gd name="T3" fmla="*/ 55 h 66"/>
                <a:gd name="T4" fmla="*/ 2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5"/>
                  </a:lnTo>
                  <a:lnTo>
                    <a:pt x="2" y="66"/>
                  </a:lnTo>
                  <a:lnTo>
                    <a:pt x="0" y="11"/>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7" name="Freeform 2039"/>
            <p:cNvSpPr>
              <a:spLocks/>
            </p:cNvSpPr>
            <p:nvPr/>
          </p:nvSpPr>
          <p:spPr bwMode="auto">
            <a:xfrm>
              <a:off x="15301103" y="-979090"/>
              <a:ext cx="25400" cy="128588"/>
            </a:xfrm>
            <a:custGeom>
              <a:avLst/>
              <a:gdLst>
                <a:gd name="T0" fmla="*/ 14 w 16"/>
                <a:gd name="T1" fmla="*/ 0 h 81"/>
                <a:gd name="T2" fmla="*/ 16 w 16"/>
                <a:gd name="T3" fmla="*/ 56 h 81"/>
                <a:gd name="T4" fmla="*/ 2 w 16"/>
                <a:gd name="T5" fmla="*/ 81 h 81"/>
                <a:gd name="T6" fmla="*/ 0 w 16"/>
                <a:gd name="T7" fmla="*/ 25 h 81"/>
                <a:gd name="T8" fmla="*/ 14 w 16"/>
                <a:gd name="T9" fmla="*/ 0 h 81"/>
              </a:gdLst>
              <a:ahLst/>
              <a:cxnLst>
                <a:cxn ang="0">
                  <a:pos x="T0" y="T1"/>
                </a:cxn>
                <a:cxn ang="0">
                  <a:pos x="T2" y="T3"/>
                </a:cxn>
                <a:cxn ang="0">
                  <a:pos x="T4" y="T5"/>
                </a:cxn>
                <a:cxn ang="0">
                  <a:pos x="T6" y="T7"/>
                </a:cxn>
                <a:cxn ang="0">
                  <a:pos x="T8" y="T9"/>
                </a:cxn>
              </a:cxnLst>
              <a:rect l="0" t="0" r="r" b="b"/>
              <a:pathLst>
                <a:path w="16" h="81">
                  <a:moveTo>
                    <a:pt x="14" y="0"/>
                  </a:moveTo>
                  <a:lnTo>
                    <a:pt x="16" y="56"/>
                  </a:lnTo>
                  <a:lnTo>
                    <a:pt x="2" y="81"/>
                  </a:lnTo>
                  <a:lnTo>
                    <a:pt x="0" y="25"/>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8" name="Freeform 2040"/>
            <p:cNvSpPr>
              <a:spLocks/>
            </p:cNvSpPr>
            <p:nvPr/>
          </p:nvSpPr>
          <p:spPr bwMode="auto">
            <a:xfrm>
              <a:off x="15105841" y="-953690"/>
              <a:ext cx="23813" cy="114300"/>
            </a:xfrm>
            <a:custGeom>
              <a:avLst/>
              <a:gdLst>
                <a:gd name="T0" fmla="*/ 13 w 15"/>
                <a:gd name="T1" fmla="*/ 0 h 72"/>
                <a:gd name="T2" fmla="*/ 15 w 15"/>
                <a:gd name="T3" fmla="*/ 55 h 72"/>
                <a:gd name="T4" fmla="*/ 1 w 15"/>
                <a:gd name="T5" fmla="*/ 72 h 72"/>
                <a:gd name="T6" fmla="*/ 0 w 15"/>
                <a:gd name="T7" fmla="*/ 17 h 72"/>
                <a:gd name="T8" fmla="*/ 13 w 15"/>
                <a:gd name="T9" fmla="*/ 0 h 72"/>
              </a:gdLst>
              <a:ahLst/>
              <a:cxnLst>
                <a:cxn ang="0">
                  <a:pos x="T0" y="T1"/>
                </a:cxn>
                <a:cxn ang="0">
                  <a:pos x="T2" y="T3"/>
                </a:cxn>
                <a:cxn ang="0">
                  <a:pos x="T4" y="T5"/>
                </a:cxn>
                <a:cxn ang="0">
                  <a:pos x="T6" y="T7"/>
                </a:cxn>
                <a:cxn ang="0">
                  <a:pos x="T8" y="T9"/>
                </a:cxn>
              </a:cxnLst>
              <a:rect l="0" t="0" r="r" b="b"/>
              <a:pathLst>
                <a:path w="15" h="72">
                  <a:moveTo>
                    <a:pt x="13" y="0"/>
                  </a:moveTo>
                  <a:lnTo>
                    <a:pt x="15" y="55"/>
                  </a:lnTo>
                  <a:lnTo>
                    <a:pt x="1" y="72"/>
                  </a:lnTo>
                  <a:lnTo>
                    <a:pt x="0" y="17"/>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9" name="Freeform 2041"/>
            <p:cNvSpPr>
              <a:spLocks/>
            </p:cNvSpPr>
            <p:nvPr/>
          </p:nvSpPr>
          <p:spPr bwMode="auto">
            <a:xfrm>
              <a:off x="15104253" y="-926702"/>
              <a:ext cx="3175" cy="93663"/>
            </a:xfrm>
            <a:custGeom>
              <a:avLst/>
              <a:gdLst>
                <a:gd name="T0" fmla="*/ 1 w 2"/>
                <a:gd name="T1" fmla="*/ 0 h 59"/>
                <a:gd name="T2" fmla="*/ 2 w 2"/>
                <a:gd name="T3" fmla="*/ 55 h 59"/>
                <a:gd name="T4" fmla="*/ 1 w 2"/>
                <a:gd name="T5" fmla="*/ 59 h 59"/>
                <a:gd name="T6" fmla="*/ 0 w 2"/>
                <a:gd name="T7" fmla="*/ 4 h 59"/>
                <a:gd name="T8" fmla="*/ 1 w 2"/>
                <a:gd name="T9" fmla="*/ 0 h 59"/>
              </a:gdLst>
              <a:ahLst/>
              <a:cxnLst>
                <a:cxn ang="0">
                  <a:pos x="T0" y="T1"/>
                </a:cxn>
                <a:cxn ang="0">
                  <a:pos x="T2" y="T3"/>
                </a:cxn>
                <a:cxn ang="0">
                  <a:pos x="T4" y="T5"/>
                </a:cxn>
                <a:cxn ang="0">
                  <a:pos x="T6" y="T7"/>
                </a:cxn>
                <a:cxn ang="0">
                  <a:pos x="T8" y="T9"/>
                </a:cxn>
              </a:cxnLst>
              <a:rect l="0" t="0" r="r" b="b"/>
              <a:pathLst>
                <a:path w="2" h="59">
                  <a:moveTo>
                    <a:pt x="1" y="0"/>
                  </a:moveTo>
                  <a:lnTo>
                    <a:pt x="2" y="55"/>
                  </a:lnTo>
                  <a:lnTo>
                    <a:pt x="1" y="59"/>
                  </a:lnTo>
                  <a:lnTo>
                    <a:pt x="0" y="4"/>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0" name="Freeform 2042"/>
            <p:cNvSpPr>
              <a:spLocks/>
            </p:cNvSpPr>
            <p:nvPr/>
          </p:nvSpPr>
          <p:spPr bwMode="auto">
            <a:xfrm>
              <a:off x="15112191" y="-926702"/>
              <a:ext cx="11113" cy="95250"/>
            </a:xfrm>
            <a:custGeom>
              <a:avLst/>
              <a:gdLst>
                <a:gd name="T0" fmla="*/ 6 w 7"/>
                <a:gd name="T1" fmla="*/ 5 h 60"/>
                <a:gd name="T2" fmla="*/ 7 w 7"/>
                <a:gd name="T3" fmla="*/ 60 h 60"/>
                <a:gd name="T4" fmla="*/ 1 w 7"/>
                <a:gd name="T5" fmla="*/ 55 h 60"/>
                <a:gd name="T6" fmla="*/ 0 w 7"/>
                <a:gd name="T7" fmla="*/ 0 h 60"/>
                <a:gd name="T8" fmla="*/ 6 w 7"/>
                <a:gd name="T9" fmla="*/ 5 h 60"/>
              </a:gdLst>
              <a:ahLst/>
              <a:cxnLst>
                <a:cxn ang="0">
                  <a:pos x="T0" y="T1"/>
                </a:cxn>
                <a:cxn ang="0">
                  <a:pos x="T2" y="T3"/>
                </a:cxn>
                <a:cxn ang="0">
                  <a:pos x="T4" y="T5"/>
                </a:cxn>
                <a:cxn ang="0">
                  <a:pos x="T6" y="T7"/>
                </a:cxn>
                <a:cxn ang="0">
                  <a:pos x="T8" y="T9"/>
                </a:cxn>
              </a:cxnLst>
              <a:rect l="0" t="0" r="r" b="b"/>
              <a:pathLst>
                <a:path w="7" h="60">
                  <a:moveTo>
                    <a:pt x="6" y="5"/>
                  </a:moveTo>
                  <a:lnTo>
                    <a:pt x="7" y="60"/>
                  </a:lnTo>
                  <a:lnTo>
                    <a:pt x="1" y="55"/>
                  </a:lnTo>
                  <a:lnTo>
                    <a:pt x="0" y="0"/>
                  </a:lnTo>
                  <a:lnTo>
                    <a:pt x="6"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1" name="Freeform 2043"/>
            <p:cNvSpPr>
              <a:spLocks/>
            </p:cNvSpPr>
            <p:nvPr/>
          </p:nvSpPr>
          <p:spPr bwMode="auto">
            <a:xfrm>
              <a:off x="14161278" y="-902890"/>
              <a:ext cx="4763" cy="104775"/>
            </a:xfrm>
            <a:custGeom>
              <a:avLst/>
              <a:gdLst>
                <a:gd name="T0" fmla="*/ 2 w 3"/>
                <a:gd name="T1" fmla="*/ 11 h 66"/>
                <a:gd name="T2" fmla="*/ 3 w 3"/>
                <a:gd name="T3" fmla="*/ 66 h 66"/>
                <a:gd name="T4" fmla="*/ 2 w 3"/>
                <a:gd name="T5" fmla="*/ 55 h 66"/>
                <a:gd name="T6" fmla="*/ 0 w 3"/>
                <a:gd name="T7" fmla="*/ 0 h 66"/>
                <a:gd name="T8" fmla="*/ 2 w 3"/>
                <a:gd name="T9" fmla="*/ 11 h 66"/>
              </a:gdLst>
              <a:ahLst/>
              <a:cxnLst>
                <a:cxn ang="0">
                  <a:pos x="T0" y="T1"/>
                </a:cxn>
                <a:cxn ang="0">
                  <a:pos x="T2" y="T3"/>
                </a:cxn>
                <a:cxn ang="0">
                  <a:pos x="T4" y="T5"/>
                </a:cxn>
                <a:cxn ang="0">
                  <a:pos x="T6" y="T7"/>
                </a:cxn>
                <a:cxn ang="0">
                  <a:pos x="T8" y="T9"/>
                </a:cxn>
              </a:cxnLst>
              <a:rect l="0" t="0" r="r" b="b"/>
              <a:pathLst>
                <a:path w="3" h="66">
                  <a:moveTo>
                    <a:pt x="2" y="11"/>
                  </a:moveTo>
                  <a:lnTo>
                    <a:pt x="3" y="66"/>
                  </a:lnTo>
                  <a:lnTo>
                    <a:pt x="2" y="55"/>
                  </a:lnTo>
                  <a:lnTo>
                    <a:pt x="0" y="0"/>
                  </a:lnTo>
                  <a:lnTo>
                    <a:pt x="2" y="1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2" name="Freeform 2044"/>
            <p:cNvSpPr>
              <a:spLocks/>
            </p:cNvSpPr>
            <p:nvPr/>
          </p:nvSpPr>
          <p:spPr bwMode="auto">
            <a:xfrm>
              <a:off x="14124766" y="-890190"/>
              <a:ext cx="33338" cy="98425"/>
            </a:xfrm>
            <a:custGeom>
              <a:avLst/>
              <a:gdLst>
                <a:gd name="T0" fmla="*/ 19 w 21"/>
                <a:gd name="T1" fmla="*/ 0 h 62"/>
                <a:gd name="T2" fmla="*/ 21 w 21"/>
                <a:gd name="T3" fmla="*/ 56 h 62"/>
                <a:gd name="T4" fmla="*/ 1 w 21"/>
                <a:gd name="T5" fmla="*/ 62 h 62"/>
                <a:gd name="T6" fmla="*/ 0 w 21"/>
                <a:gd name="T7" fmla="*/ 7 h 62"/>
                <a:gd name="T8" fmla="*/ 19 w 21"/>
                <a:gd name="T9" fmla="*/ 0 h 62"/>
              </a:gdLst>
              <a:ahLst/>
              <a:cxnLst>
                <a:cxn ang="0">
                  <a:pos x="T0" y="T1"/>
                </a:cxn>
                <a:cxn ang="0">
                  <a:pos x="T2" y="T3"/>
                </a:cxn>
                <a:cxn ang="0">
                  <a:pos x="T4" y="T5"/>
                </a:cxn>
                <a:cxn ang="0">
                  <a:pos x="T6" y="T7"/>
                </a:cxn>
                <a:cxn ang="0">
                  <a:pos x="T8" y="T9"/>
                </a:cxn>
              </a:cxnLst>
              <a:rect l="0" t="0" r="r" b="b"/>
              <a:pathLst>
                <a:path w="21" h="62">
                  <a:moveTo>
                    <a:pt x="19" y="0"/>
                  </a:moveTo>
                  <a:lnTo>
                    <a:pt x="21" y="56"/>
                  </a:lnTo>
                  <a:lnTo>
                    <a:pt x="1" y="62"/>
                  </a:lnTo>
                  <a:lnTo>
                    <a:pt x="0" y="7"/>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3" name="Freeform 2045"/>
            <p:cNvSpPr>
              <a:spLocks/>
            </p:cNvSpPr>
            <p:nvPr/>
          </p:nvSpPr>
          <p:spPr bwMode="auto">
            <a:xfrm>
              <a:off x="15121716" y="-918765"/>
              <a:ext cx="11113" cy="98425"/>
            </a:xfrm>
            <a:custGeom>
              <a:avLst/>
              <a:gdLst>
                <a:gd name="T0" fmla="*/ 5 w 7"/>
                <a:gd name="T1" fmla="*/ 7 h 62"/>
                <a:gd name="T2" fmla="*/ 7 w 7"/>
                <a:gd name="T3" fmla="*/ 62 h 62"/>
                <a:gd name="T4" fmla="*/ 1 w 7"/>
                <a:gd name="T5" fmla="*/ 55 h 62"/>
                <a:gd name="T6" fmla="*/ 0 w 7"/>
                <a:gd name="T7" fmla="*/ 0 h 62"/>
                <a:gd name="T8" fmla="*/ 5 w 7"/>
                <a:gd name="T9" fmla="*/ 7 h 62"/>
              </a:gdLst>
              <a:ahLst/>
              <a:cxnLst>
                <a:cxn ang="0">
                  <a:pos x="T0" y="T1"/>
                </a:cxn>
                <a:cxn ang="0">
                  <a:pos x="T2" y="T3"/>
                </a:cxn>
                <a:cxn ang="0">
                  <a:pos x="T4" y="T5"/>
                </a:cxn>
                <a:cxn ang="0">
                  <a:pos x="T6" y="T7"/>
                </a:cxn>
                <a:cxn ang="0">
                  <a:pos x="T8" y="T9"/>
                </a:cxn>
              </a:cxnLst>
              <a:rect l="0" t="0" r="r" b="b"/>
              <a:pathLst>
                <a:path w="7" h="62">
                  <a:moveTo>
                    <a:pt x="5" y="7"/>
                  </a:moveTo>
                  <a:lnTo>
                    <a:pt x="7" y="62"/>
                  </a:lnTo>
                  <a:lnTo>
                    <a:pt x="1" y="55"/>
                  </a:lnTo>
                  <a:lnTo>
                    <a:pt x="0" y="0"/>
                  </a:lnTo>
                  <a:lnTo>
                    <a:pt x="5"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4" name="Freeform 2046"/>
            <p:cNvSpPr>
              <a:spLocks/>
            </p:cNvSpPr>
            <p:nvPr/>
          </p:nvSpPr>
          <p:spPr bwMode="auto">
            <a:xfrm>
              <a:off x="13908866" y="-871140"/>
              <a:ext cx="22225" cy="90488"/>
            </a:xfrm>
            <a:custGeom>
              <a:avLst/>
              <a:gdLst>
                <a:gd name="T0" fmla="*/ 13 w 14"/>
                <a:gd name="T1" fmla="*/ 0 h 57"/>
                <a:gd name="T2" fmla="*/ 14 w 14"/>
                <a:gd name="T3" fmla="*/ 55 h 57"/>
                <a:gd name="T4" fmla="*/ 2 w 14"/>
                <a:gd name="T5" fmla="*/ 57 h 57"/>
                <a:gd name="T6" fmla="*/ 0 w 14"/>
                <a:gd name="T7" fmla="*/ 2 h 57"/>
                <a:gd name="T8" fmla="*/ 13 w 14"/>
                <a:gd name="T9" fmla="*/ 0 h 57"/>
              </a:gdLst>
              <a:ahLst/>
              <a:cxnLst>
                <a:cxn ang="0">
                  <a:pos x="T0" y="T1"/>
                </a:cxn>
                <a:cxn ang="0">
                  <a:pos x="T2" y="T3"/>
                </a:cxn>
                <a:cxn ang="0">
                  <a:pos x="T4" y="T5"/>
                </a:cxn>
                <a:cxn ang="0">
                  <a:pos x="T6" y="T7"/>
                </a:cxn>
                <a:cxn ang="0">
                  <a:pos x="T8" y="T9"/>
                </a:cxn>
              </a:cxnLst>
              <a:rect l="0" t="0" r="r" b="b"/>
              <a:pathLst>
                <a:path w="14" h="57">
                  <a:moveTo>
                    <a:pt x="13" y="0"/>
                  </a:moveTo>
                  <a:lnTo>
                    <a:pt x="14" y="55"/>
                  </a:lnTo>
                  <a:lnTo>
                    <a:pt x="2" y="57"/>
                  </a:lnTo>
                  <a:lnTo>
                    <a:pt x="0" y="2"/>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5" name="Freeform 2047"/>
            <p:cNvSpPr>
              <a:spLocks/>
            </p:cNvSpPr>
            <p:nvPr/>
          </p:nvSpPr>
          <p:spPr bwMode="auto">
            <a:xfrm>
              <a:off x="13929503" y="-871140"/>
              <a:ext cx="71438" cy="88900"/>
            </a:xfrm>
            <a:custGeom>
              <a:avLst/>
              <a:gdLst>
                <a:gd name="T0" fmla="*/ 44 w 45"/>
                <a:gd name="T1" fmla="*/ 1 h 56"/>
                <a:gd name="T2" fmla="*/ 45 w 45"/>
                <a:gd name="T3" fmla="*/ 56 h 56"/>
                <a:gd name="T4" fmla="*/ 1 w 45"/>
                <a:gd name="T5" fmla="*/ 55 h 56"/>
                <a:gd name="T6" fmla="*/ 0 w 45"/>
                <a:gd name="T7" fmla="*/ 0 h 56"/>
                <a:gd name="T8" fmla="*/ 44 w 45"/>
                <a:gd name="T9" fmla="*/ 1 h 56"/>
              </a:gdLst>
              <a:ahLst/>
              <a:cxnLst>
                <a:cxn ang="0">
                  <a:pos x="T0" y="T1"/>
                </a:cxn>
                <a:cxn ang="0">
                  <a:pos x="T2" y="T3"/>
                </a:cxn>
                <a:cxn ang="0">
                  <a:pos x="T4" y="T5"/>
                </a:cxn>
                <a:cxn ang="0">
                  <a:pos x="T6" y="T7"/>
                </a:cxn>
                <a:cxn ang="0">
                  <a:pos x="T8" y="T9"/>
                </a:cxn>
              </a:cxnLst>
              <a:rect l="0" t="0" r="r" b="b"/>
              <a:pathLst>
                <a:path w="45" h="56">
                  <a:moveTo>
                    <a:pt x="44" y="1"/>
                  </a:moveTo>
                  <a:lnTo>
                    <a:pt x="45" y="56"/>
                  </a:lnTo>
                  <a:lnTo>
                    <a:pt x="1" y="55"/>
                  </a:lnTo>
                  <a:lnTo>
                    <a:pt x="0" y="0"/>
                  </a:lnTo>
                  <a:lnTo>
                    <a:pt x="44"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6" name="Freeform 2048"/>
            <p:cNvSpPr>
              <a:spLocks/>
            </p:cNvSpPr>
            <p:nvPr/>
          </p:nvSpPr>
          <p:spPr bwMode="auto">
            <a:xfrm>
              <a:off x="15294753" y="-939402"/>
              <a:ext cx="9525" cy="117475"/>
            </a:xfrm>
            <a:custGeom>
              <a:avLst/>
              <a:gdLst>
                <a:gd name="T0" fmla="*/ 4 w 6"/>
                <a:gd name="T1" fmla="*/ 0 h 74"/>
                <a:gd name="T2" fmla="*/ 6 w 6"/>
                <a:gd name="T3" fmla="*/ 56 h 74"/>
                <a:gd name="T4" fmla="*/ 2 w 6"/>
                <a:gd name="T5" fmla="*/ 74 h 74"/>
                <a:gd name="T6" fmla="*/ 0 w 6"/>
                <a:gd name="T7" fmla="*/ 19 h 74"/>
                <a:gd name="T8" fmla="*/ 4 w 6"/>
                <a:gd name="T9" fmla="*/ 0 h 74"/>
              </a:gdLst>
              <a:ahLst/>
              <a:cxnLst>
                <a:cxn ang="0">
                  <a:pos x="T0" y="T1"/>
                </a:cxn>
                <a:cxn ang="0">
                  <a:pos x="T2" y="T3"/>
                </a:cxn>
                <a:cxn ang="0">
                  <a:pos x="T4" y="T5"/>
                </a:cxn>
                <a:cxn ang="0">
                  <a:pos x="T6" y="T7"/>
                </a:cxn>
                <a:cxn ang="0">
                  <a:pos x="T8" y="T9"/>
                </a:cxn>
              </a:cxnLst>
              <a:rect l="0" t="0" r="r" b="b"/>
              <a:pathLst>
                <a:path w="6" h="74">
                  <a:moveTo>
                    <a:pt x="4" y="0"/>
                  </a:moveTo>
                  <a:lnTo>
                    <a:pt x="6" y="56"/>
                  </a:lnTo>
                  <a:lnTo>
                    <a:pt x="2" y="74"/>
                  </a:lnTo>
                  <a:lnTo>
                    <a:pt x="0" y="19"/>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7" name="Freeform 2049"/>
            <p:cNvSpPr>
              <a:spLocks/>
            </p:cNvSpPr>
            <p:nvPr/>
          </p:nvSpPr>
          <p:spPr bwMode="auto">
            <a:xfrm>
              <a:off x="13999353" y="-869552"/>
              <a:ext cx="44450" cy="92075"/>
            </a:xfrm>
            <a:custGeom>
              <a:avLst/>
              <a:gdLst>
                <a:gd name="T0" fmla="*/ 27 w 28"/>
                <a:gd name="T1" fmla="*/ 3 h 58"/>
                <a:gd name="T2" fmla="*/ 28 w 28"/>
                <a:gd name="T3" fmla="*/ 58 h 58"/>
                <a:gd name="T4" fmla="*/ 1 w 28"/>
                <a:gd name="T5" fmla="*/ 55 h 58"/>
                <a:gd name="T6" fmla="*/ 0 w 28"/>
                <a:gd name="T7" fmla="*/ 0 h 58"/>
                <a:gd name="T8" fmla="*/ 27 w 28"/>
                <a:gd name="T9" fmla="*/ 3 h 58"/>
              </a:gdLst>
              <a:ahLst/>
              <a:cxnLst>
                <a:cxn ang="0">
                  <a:pos x="T0" y="T1"/>
                </a:cxn>
                <a:cxn ang="0">
                  <a:pos x="T2" y="T3"/>
                </a:cxn>
                <a:cxn ang="0">
                  <a:pos x="T4" y="T5"/>
                </a:cxn>
                <a:cxn ang="0">
                  <a:pos x="T6" y="T7"/>
                </a:cxn>
                <a:cxn ang="0">
                  <a:pos x="T8" y="T9"/>
                </a:cxn>
              </a:cxnLst>
              <a:rect l="0" t="0" r="r" b="b"/>
              <a:pathLst>
                <a:path w="28" h="58">
                  <a:moveTo>
                    <a:pt x="27" y="3"/>
                  </a:moveTo>
                  <a:lnTo>
                    <a:pt x="28" y="58"/>
                  </a:lnTo>
                  <a:lnTo>
                    <a:pt x="1" y="55"/>
                  </a:lnTo>
                  <a:lnTo>
                    <a:pt x="0" y="0"/>
                  </a:lnTo>
                  <a:lnTo>
                    <a:pt x="27"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8" name="Freeform 2050"/>
            <p:cNvSpPr>
              <a:spLocks/>
            </p:cNvSpPr>
            <p:nvPr/>
          </p:nvSpPr>
          <p:spPr bwMode="auto">
            <a:xfrm>
              <a:off x="13848541" y="-856852"/>
              <a:ext cx="7938" cy="92075"/>
            </a:xfrm>
            <a:custGeom>
              <a:avLst/>
              <a:gdLst>
                <a:gd name="T0" fmla="*/ 3 w 5"/>
                <a:gd name="T1" fmla="*/ 2 h 58"/>
                <a:gd name="T2" fmla="*/ 5 w 5"/>
                <a:gd name="T3" fmla="*/ 58 h 58"/>
                <a:gd name="T4" fmla="*/ 2 w 5"/>
                <a:gd name="T5" fmla="*/ 55 h 58"/>
                <a:gd name="T6" fmla="*/ 0 w 5"/>
                <a:gd name="T7" fmla="*/ 0 h 58"/>
                <a:gd name="T8" fmla="*/ 3 w 5"/>
                <a:gd name="T9" fmla="*/ 2 h 58"/>
              </a:gdLst>
              <a:ahLst/>
              <a:cxnLst>
                <a:cxn ang="0">
                  <a:pos x="T0" y="T1"/>
                </a:cxn>
                <a:cxn ang="0">
                  <a:pos x="T2" y="T3"/>
                </a:cxn>
                <a:cxn ang="0">
                  <a:pos x="T4" y="T5"/>
                </a:cxn>
                <a:cxn ang="0">
                  <a:pos x="T6" y="T7"/>
                </a:cxn>
                <a:cxn ang="0">
                  <a:pos x="T8" y="T9"/>
                </a:cxn>
              </a:cxnLst>
              <a:rect l="0" t="0" r="r" b="b"/>
              <a:pathLst>
                <a:path w="5" h="58">
                  <a:moveTo>
                    <a:pt x="3" y="2"/>
                  </a:moveTo>
                  <a:lnTo>
                    <a:pt x="5" y="58"/>
                  </a:lnTo>
                  <a:lnTo>
                    <a:pt x="2" y="55"/>
                  </a:lnTo>
                  <a:lnTo>
                    <a:pt x="0" y="0"/>
                  </a:lnTo>
                  <a:lnTo>
                    <a:pt x="3"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9" name="Freeform 2051"/>
            <p:cNvSpPr>
              <a:spLocks/>
            </p:cNvSpPr>
            <p:nvPr/>
          </p:nvSpPr>
          <p:spPr bwMode="auto">
            <a:xfrm>
              <a:off x="13812028" y="-856852"/>
              <a:ext cx="39688" cy="92075"/>
            </a:xfrm>
            <a:custGeom>
              <a:avLst/>
              <a:gdLst>
                <a:gd name="T0" fmla="*/ 23 w 25"/>
                <a:gd name="T1" fmla="*/ 0 h 58"/>
                <a:gd name="T2" fmla="*/ 25 w 25"/>
                <a:gd name="T3" fmla="*/ 55 h 58"/>
                <a:gd name="T4" fmla="*/ 2 w 25"/>
                <a:gd name="T5" fmla="*/ 58 h 58"/>
                <a:gd name="T6" fmla="*/ 0 w 25"/>
                <a:gd name="T7" fmla="*/ 3 h 58"/>
                <a:gd name="T8" fmla="*/ 23 w 25"/>
                <a:gd name="T9" fmla="*/ 0 h 58"/>
              </a:gdLst>
              <a:ahLst/>
              <a:cxnLst>
                <a:cxn ang="0">
                  <a:pos x="T0" y="T1"/>
                </a:cxn>
                <a:cxn ang="0">
                  <a:pos x="T2" y="T3"/>
                </a:cxn>
                <a:cxn ang="0">
                  <a:pos x="T4" y="T5"/>
                </a:cxn>
                <a:cxn ang="0">
                  <a:pos x="T6" y="T7"/>
                </a:cxn>
                <a:cxn ang="0">
                  <a:pos x="T8" y="T9"/>
                </a:cxn>
              </a:cxnLst>
              <a:rect l="0" t="0" r="r" b="b"/>
              <a:pathLst>
                <a:path w="25" h="58">
                  <a:moveTo>
                    <a:pt x="23" y="0"/>
                  </a:moveTo>
                  <a:lnTo>
                    <a:pt x="25" y="55"/>
                  </a:lnTo>
                  <a:lnTo>
                    <a:pt x="2" y="58"/>
                  </a:lnTo>
                  <a:lnTo>
                    <a:pt x="0" y="3"/>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0" name="Freeform 2052"/>
            <p:cNvSpPr>
              <a:spLocks/>
            </p:cNvSpPr>
            <p:nvPr/>
          </p:nvSpPr>
          <p:spPr bwMode="auto">
            <a:xfrm>
              <a:off x="14042216" y="-864790"/>
              <a:ext cx="28575" cy="95250"/>
            </a:xfrm>
            <a:custGeom>
              <a:avLst/>
              <a:gdLst>
                <a:gd name="T0" fmla="*/ 17 w 18"/>
                <a:gd name="T1" fmla="*/ 5 h 60"/>
                <a:gd name="T2" fmla="*/ 18 w 18"/>
                <a:gd name="T3" fmla="*/ 60 h 60"/>
                <a:gd name="T4" fmla="*/ 1 w 18"/>
                <a:gd name="T5" fmla="*/ 55 h 60"/>
                <a:gd name="T6" fmla="*/ 0 w 18"/>
                <a:gd name="T7" fmla="*/ 0 h 60"/>
                <a:gd name="T8" fmla="*/ 17 w 18"/>
                <a:gd name="T9" fmla="*/ 5 h 60"/>
              </a:gdLst>
              <a:ahLst/>
              <a:cxnLst>
                <a:cxn ang="0">
                  <a:pos x="T0" y="T1"/>
                </a:cxn>
                <a:cxn ang="0">
                  <a:pos x="T2" y="T3"/>
                </a:cxn>
                <a:cxn ang="0">
                  <a:pos x="T4" y="T5"/>
                </a:cxn>
                <a:cxn ang="0">
                  <a:pos x="T6" y="T7"/>
                </a:cxn>
                <a:cxn ang="0">
                  <a:pos x="T8" y="T9"/>
                </a:cxn>
              </a:cxnLst>
              <a:rect l="0" t="0" r="r" b="b"/>
              <a:pathLst>
                <a:path w="18" h="60">
                  <a:moveTo>
                    <a:pt x="17" y="5"/>
                  </a:moveTo>
                  <a:lnTo>
                    <a:pt x="18" y="60"/>
                  </a:lnTo>
                  <a:lnTo>
                    <a:pt x="1" y="55"/>
                  </a:lnTo>
                  <a:lnTo>
                    <a:pt x="0" y="0"/>
                  </a:lnTo>
                  <a:lnTo>
                    <a:pt x="17"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1" name="Freeform 2053"/>
            <p:cNvSpPr>
              <a:spLocks/>
            </p:cNvSpPr>
            <p:nvPr/>
          </p:nvSpPr>
          <p:spPr bwMode="auto">
            <a:xfrm>
              <a:off x="14069203" y="-879077"/>
              <a:ext cx="57150" cy="109538"/>
            </a:xfrm>
            <a:custGeom>
              <a:avLst/>
              <a:gdLst>
                <a:gd name="T0" fmla="*/ 35 w 36"/>
                <a:gd name="T1" fmla="*/ 0 h 69"/>
                <a:gd name="T2" fmla="*/ 36 w 36"/>
                <a:gd name="T3" fmla="*/ 55 h 69"/>
                <a:gd name="T4" fmla="*/ 1 w 36"/>
                <a:gd name="T5" fmla="*/ 69 h 69"/>
                <a:gd name="T6" fmla="*/ 0 w 36"/>
                <a:gd name="T7" fmla="*/ 14 h 69"/>
                <a:gd name="T8" fmla="*/ 35 w 36"/>
                <a:gd name="T9" fmla="*/ 0 h 69"/>
              </a:gdLst>
              <a:ahLst/>
              <a:cxnLst>
                <a:cxn ang="0">
                  <a:pos x="T0" y="T1"/>
                </a:cxn>
                <a:cxn ang="0">
                  <a:pos x="T2" y="T3"/>
                </a:cxn>
                <a:cxn ang="0">
                  <a:pos x="T4" y="T5"/>
                </a:cxn>
                <a:cxn ang="0">
                  <a:pos x="T6" y="T7"/>
                </a:cxn>
                <a:cxn ang="0">
                  <a:pos x="T8" y="T9"/>
                </a:cxn>
              </a:cxnLst>
              <a:rect l="0" t="0" r="r" b="b"/>
              <a:pathLst>
                <a:path w="36" h="69">
                  <a:moveTo>
                    <a:pt x="35" y="0"/>
                  </a:moveTo>
                  <a:lnTo>
                    <a:pt x="36" y="55"/>
                  </a:lnTo>
                  <a:lnTo>
                    <a:pt x="1" y="69"/>
                  </a:lnTo>
                  <a:lnTo>
                    <a:pt x="0" y="14"/>
                  </a:lnTo>
                  <a:lnTo>
                    <a:pt x="3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2" name="Freeform 2054"/>
            <p:cNvSpPr>
              <a:spLocks/>
            </p:cNvSpPr>
            <p:nvPr/>
          </p:nvSpPr>
          <p:spPr bwMode="auto">
            <a:xfrm>
              <a:off x="13739003" y="-852090"/>
              <a:ext cx="76200" cy="92075"/>
            </a:xfrm>
            <a:custGeom>
              <a:avLst/>
              <a:gdLst>
                <a:gd name="T0" fmla="*/ 46 w 48"/>
                <a:gd name="T1" fmla="*/ 0 h 58"/>
                <a:gd name="T2" fmla="*/ 48 w 48"/>
                <a:gd name="T3" fmla="*/ 55 h 58"/>
                <a:gd name="T4" fmla="*/ 2 w 48"/>
                <a:gd name="T5" fmla="*/ 58 h 58"/>
                <a:gd name="T6" fmla="*/ 0 w 48"/>
                <a:gd name="T7" fmla="*/ 3 h 58"/>
                <a:gd name="T8" fmla="*/ 46 w 48"/>
                <a:gd name="T9" fmla="*/ 0 h 58"/>
              </a:gdLst>
              <a:ahLst/>
              <a:cxnLst>
                <a:cxn ang="0">
                  <a:pos x="T0" y="T1"/>
                </a:cxn>
                <a:cxn ang="0">
                  <a:pos x="T2" y="T3"/>
                </a:cxn>
                <a:cxn ang="0">
                  <a:pos x="T4" y="T5"/>
                </a:cxn>
                <a:cxn ang="0">
                  <a:pos x="T6" y="T7"/>
                </a:cxn>
                <a:cxn ang="0">
                  <a:pos x="T8" y="T9"/>
                </a:cxn>
              </a:cxnLst>
              <a:rect l="0" t="0" r="r" b="b"/>
              <a:pathLst>
                <a:path w="48" h="58">
                  <a:moveTo>
                    <a:pt x="46" y="0"/>
                  </a:moveTo>
                  <a:lnTo>
                    <a:pt x="48" y="55"/>
                  </a:lnTo>
                  <a:lnTo>
                    <a:pt x="2" y="58"/>
                  </a:lnTo>
                  <a:lnTo>
                    <a:pt x="0" y="3"/>
                  </a:lnTo>
                  <a:lnTo>
                    <a:pt x="4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3" name="Freeform 2055"/>
            <p:cNvSpPr>
              <a:spLocks/>
            </p:cNvSpPr>
            <p:nvPr/>
          </p:nvSpPr>
          <p:spPr bwMode="auto">
            <a:xfrm>
              <a:off x="13864416" y="-867965"/>
              <a:ext cx="47625" cy="104775"/>
            </a:xfrm>
            <a:custGeom>
              <a:avLst/>
              <a:gdLst>
                <a:gd name="T0" fmla="*/ 28 w 30"/>
                <a:gd name="T1" fmla="*/ 0 h 66"/>
                <a:gd name="T2" fmla="*/ 30 w 30"/>
                <a:gd name="T3" fmla="*/ 55 h 66"/>
                <a:gd name="T4" fmla="*/ 1 w 30"/>
                <a:gd name="T5" fmla="*/ 66 h 66"/>
                <a:gd name="T6" fmla="*/ 0 w 30"/>
                <a:gd name="T7" fmla="*/ 11 h 66"/>
                <a:gd name="T8" fmla="*/ 28 w 30"/>
                <a:gd name="T9" fmla="*/ 0 h 66"/>
              </a:gdLst>
              <a:ahLst/>
              <a:cxnLst>
                <a:cxn ang="0">
                  <a:pos x="T0" y="T1"/>
                </a:cxn>
                <a:cxn ang="0">
                  <a:pos x="T2" y="T3"/>
                </a:cxn>
                <a:cxn ang="0">
                  <a:pos x="T4" y="T5"/>
                </a:cxn>
                <a:cxn ang="0">
                  <a:pos x="T6" y="T7"/>
                </a:cxn>
                <a:cxn ang="0">
                  <a:pos x="T8" y="T9"/>
                </a:cxn>
              </a:cxnLst>
              <a:rect l="0" t="0" r="r" b="b"/>
              <a:pathLst>
                <a:path w="30" h="66">
                  <a:moveTo>
                    <a:pt x="28" y="0"/>
                  </a:moveTo>
                  <a:lnTo>
                    <a:pt x="30" y="55"/>
                  </a:lnTo>
                  <a:lnTo>
                    <a:pt x="1" y="66"/>
                  </a:lnTo>
                  <a:lnTo>
                    <a:pt x="0" y="11"/>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4" name="Freeform 2056"/>
            <p:cNvSpPr>
              <a:spLocks/>
            </p:cNvSpPr>
            <p:nvPr/>
          </p:nvSpPr>
          <p:spPr bwMode="auto">
            <a:xfrm>
              <a:off x="13853303" y="-853677"/>
              <a:ext cx="12700" cy="90488"/>
            </a:xfrm>
            <a:custGeom>
              <a:avLst/>
              <a:gdLst>
                <a:gd name="T0" fmla="*/ 7 w 8"/>
                <a:gd name="T1" fmla="*/ 2 h 57"/>
                <a:gd name="T2" fmla="*/ 8 w 8"/>
                <a:gd name="T3" fmla="*/ 57 h 57"/>
                <a:gd name="T4" fmla="*/ 2 w 8"/>
                <a:gd name="T5" fmla="*/ 56 h 57"/>
                <a:gd name="T6" fmla="*/ 0 w 8"/>
                <a:gd name="T7" fmla="*/ 0 h 57"/>
                <a:gd name="T8" fmla="*/ 7 w 8"/>
                <a:gd name="T9" fmla="*/ 2 h 57"/>
              </a:gdLst>
              <a:ahLst/>
              <a:cxnLst>
                <a:cxn ang="0">
                  <a:pos x="T0" y="T1"/>
                </a:cxn>
                <a:cxn ang="0">
                  <a:pos x="T2" y="T3"/>
                </a:cxn>
                <a:cxn ang="0">
                  <a:pos x="T4" y="T5"/>
                </a:cxn>
                <a:cxn ang="0">
                  <a:pos x="T6" y="T7"/>
                </a:cxn>
                <a:cxn ang="0">
                  <a:pos x="T8" y="T9"/>
                </a:cxn>
              </a:cxnLst>
              <a:rect l="0" t="0" r="r" b="b"/>
              <a:pathLst>
                <a:path w="8" h="57">
                  <a:moveTo>
                    <a:pt x="7" y="2"/>
                  </a:moveTo>
                  <a:lnTo>
                    <a:pt x="8" y="57"/>
                  </a:lnTo>
                  <a:lnTo>
                    <a:pt x="2" y="56"/>
                  </a:lnTo>
                  <a:lnTo>
                    <a:pt x="0" y="0"/>
                  </a:lnTo>
                  <a:lnTo>
                    <a:pt x="7"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5" name="Freeform 2057"/>
            <p:cNvSpPr>
              <a:spLocks/>
            </p:cNvSpPr>
            <p:nvPr/>
          </p:nvSpPr>
          <p:spPr bwMode="auto">
            <a:xfrm>
              <a:off x="15129653" y="-907652"/>
              <a:ext cx="25400" cy="106363"/>
            </a:xfrm>
            <a:custGeom>
              <a:avLst/>
              <a:gdLst>
                <a:gd name="T0" fmla="*/ 15 w 16"/>
                <a:gd name="T1" fmla="*/ 12 h 67"/>
                <a:gd name="T2" fmla="*/ 16 w 16"/>
                <a:gd name="T3" fmla="*/ 67 h 67"/>
                <a:gd name="T4" fmla="*/ 2 w 16"/>
                <a:gd name="T5" fmla="*/ 55 h 67"/>
                <a:gd name="T6" fmla="*/ 0 w 16"/>
                <a:gd name="T7" fmla="*/ 0 h 67"/>
                <a:gd name="T8" fmla="*/ 15 w 16"/>
                <a:gd name="T9" fmla="*/ 12 h 67"/>
              </a:gdLst>
              <a:ahLst/>
              <a:cxnLst>
                <a:cxn ang="0">
                  <a:pos x="T0" y="T1"/>
                </a:cxn>
                <a:cxn ang="0">
                  <a:pos x="T2" y="T3"/>
                </a:cxn>
                <a:cxn ang="0">
                  <a:pos x="T4" y="T5"/>
                </a:cxn>
                <a:cxn ang="0">
                  <a:pos x="T6" y="T7"/>
                </a:cxn>
                <a:cxn ang="0">
                  <a:pos x="T8" y="T9"/>
                </a:cxn>
              </a:cxnLst>
              <a:rect l="0" t="0" r="r" b="b"/>
              <a:pathLst>
                <a:path w="16" h="67">
                  <a:moveTo>
                    <a:pt x="15" y="12"/>
                  </a:moveTo>
                  <a:lnTo>
                    <a:pt x="16" y="67"/>
                  </a:lnTo>
                  <a:lnTo>
                    <a:pt x="2" y="55"/>
                  </a:lnTo>
                  <a:lnTo>
                    <a:pt x="0" y="0"/>
                  </a:lnTo>
                  <a:lnTo>
                    <a:pt x="15" y="1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6" name="Freeform 2058"/>
            <p:cNvSpPr>
              <a:spLocks/>
            </p:cNvSpPr>
            <p:nvPr/>
          </p:nvSpPr>
          <p:spPr bwMode="auto">
            <a:xfrm>
              <a:off x="13721541" y="-847327"/>
              <a:ext cx="20638" cy="101600"/>
            </a:xfrm>
            <a:custGeom>
              <a:avLst/>
              <a:gdLst>
                <a:gd name="T0" fmla="*/ 11 w 13"/>
                <a:gd name="T1" fmla="*/ 0 h 64"/>
                <a:gd name="T2" fmla="*/ 13 w 13"/>
                <a:gd name="T3" fmla="*/ 55 h 64"/>
                <a:gd name="T4" fmla="*/ 2 w 13"/>
                <a:gd name="T5" fmla="*/ 64 h 64"/>
                <a:gd name="T6" fmla="*/ 0 w 13"/>
                <a:gd name="T7" fmla="*/ 9 h 64"/>
                <a:gd name="T8" fmla="*/ 11 w 13"/>
                <a:gd name="T9" fmla="*/ 0 h 64"/>
              </a:gdLst>
              <a:ahLst/>
              <a:cxnLst>
                <a:cxn ang="0">
                  <a:pos x="T0" y="T1"/>
                </a:cxn>
                <a:cxn ang="0">
                  <a:pos x="T2" y="T3"/>
                </a:cxn>
                <a:cxn ang="0">
                  <a:pos x="T4" y="T5"/>
                </a:cxn>
                <a:cxn ang="0">
                  <a:pos x="T6" y="T7"/>
                </a:cxn>
                <a:cxn ang="0">
                  <a:pos x="T8" y="T9"/>
                </a:cxn>
              </a:cxnLst>
              <a:rect l="0" t="0" r="r" b="b"/>
              <a:pathLst>
                <a:path w="13" h="64">
                  <a:moveTo>
                    <a:pt x="11" y="0"/>
                  </a:moveTo>
                  <a:lnTo>
                    <a:pt x="13" y="55"/>
                  </a:lnTo>
                  <a:lnTo>
                    <a:pt x="2" y="64"/>
                  </a:lnTo>
                  <a:lnTo>
                    <a:pt x="0" y="9"/>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7" name="Freeform 2059"/>
            <p:cNvSpPr>
              <a:spLocks/>
            </p:cNvSpPr>
            <p:nvPr/>
          </p:nvSpPr>
          <p:spPr bwMode="auto">
            <a:xfrm>
              <a:off x="13702491" y="-833040"/>
              <a:ext cx="22225" cy="92075"/>
            </a:xfrm>
            <a:custGeom>
              <a:avLst/>
              <a:gdLst>
                <a:gd name="T0" fmla="*/ 12 w 14"/>
                <a:gd name="T1" fmla="*/ 0 h 58"/>
                <a:gd name="T2" fmla="*/ 14 w 14"/>
                <a:gd name="T3" fmla="*/ 55 h 58"/>
                <a:gd name="T4" fmla="*/ 2 w 14"/>
                <a:gd name="T5" fmla="*/ 58 h 58"/>
                <a:gd name="T6" fmla="*/ 0 w 14"/>
                <a:gd name="T7" fmla="*/ 3 h 58"/>
                <a:gd name="T8" fmla="*/ 12 w 14"/>
                <a:gd name="T9" fmla="*/ 0 h 58"/>
              </a:gdLst>
              <a:ahLst/>
              <a:cxnLst>
                <a:cxn ang="0">
                  <a:pos x="T0" y="T1"/>
                </a:cxn>
                <a:cxn ang="0">
                  <a:pos x="T2" y="T3"/>
                </a:cxn>
                <a:cxn ang="0">
                  <a:pos x="T4" y="T5"/>
                </a:cxn>
                <a:cxn ang="0">
                  <a:pos x="T6" y="T7"/>
                </a:cxn>
                <a:cxn ang="0">
                  <a:pos x="T8" y="T9"/>
                </a:cxn>
              </a:cxnLst>
              <a:rect l="0" t="0" r="r" b="b"/>
              <a:pathLst>
                <a:path w="14" h="58">
                  <a:moveTo>
                    <a:pt x="12" y="0"/>
                  </a:moveTo>
                  <a:lnTo>
                    <a:pt x="14" y="55"/>
                  </a:lnTo>
                  <a:lnTo>
                    <a:pt x="2" y="58"/>
                  </a:lnTo>
                  <a:lnTo>
                    <a:pt x="0" y="3"/>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8" name="Freeform 2060"/>
            <p:cNvSpPr>
              <a:spLocks/>
            </p:cNvSpPr>
            <p:nvPr/>
          </p:nvSpPr>
          <p:spPr bwMode="auto">
            <a:xfrm>
              <a:off x="15264591" y="-885427"/>
              <a:ext cx="38100" cy="104775"/>
            </a:xfrm>
            <a:custGeom>
              <a:avLst/>
              <a:gdLst>
                <a:gd name="T0" fmla="*/ 23 w 24"/>
                <a:gd name="T1" fmla="*/ 0 h 66"/>
                <a:gd name="T2" fmla="*/ 24 w 24"/>
                <a:gd name="T3" fmla="*/ 55 h 66"/>
                <a:gd name="T4" fmla="*/ 2 w 24"/>
                <a:gd name="T5" fmla="*/ 66 h 66"/>
                <a:gd name="T6" fmla="*/ 0 w 24"/>
                <a:gd name="T7" fmla="*/ 11 h 66"/>
                <a:gd name="T8" fmla="*/ 23 w 24"/>
                <a:gd name="T9" fmla="*/ 0 h 66"/>
              </a:gdLst>
              <a:ahLst/>
              <a:cxnLst>
                <a:cxn ang="0">
                  <a:pos x="T0" y="T1"/>
                </a:cxn>
                <a:cxn ang="0">
                  <a:pos x="T2" y="T3"/>
                </a:cxn>
                <a:cxn ang="0">
                  <a:pos x="T4" y="T5"/>
                </a:cxn>
                <a:cxn ang="0">
                  <a:pos x="T6" y="T7"/>
                </a:cxn>
                <a:cxn ang="0">
                  <a:pos x="T8" y="T9"/>
                </a:cxn>
              </a:cxnLst>
              <a:rect l="0" t="0" r="r" b="b"/>
              <a:pathLst>
                <a:path w="24" h="66">
                  <a:moveTo>
                    <a:pt x="23" y="0"/>
                  </a:moveTo>
                  <a:lnTo>
                    <a:pt x="24" y="55"/>
                  </a:lnTo>
                  <a:lnTo>
                    <a:pt x="2" y="66"/>
                  </a:lnTo>
                  <a:lnTo>
                    <a:pt x="0" y="11"/>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9" name="Freeform 2061"/>
            <p:cNvSpPr>
              <a:spLocks/>
            </p:cNvSpPr>
            <p:nvPr/>
          </p:nvSpPr>
          <p:spPr bwMode="auto">
            <a:xfrm>
              <a:off x="15145528" y="-882252"/>
              <a:ext cx="1588" cy="106363"/>
            </a:xfrm>
            <a:custGeom>
              <a:avLst/>
              <a:gdLst>
                <a:gd name="T0" fmla="*/ 0 w 1"/>
                <a:gd name="T1" fmla="*/ 0 h 67"/>
                <a:gd name="T2" fmla="*/ 1 w 1"/>
                <a:gd name="T3" fmla="*/ 55 h 67"/>
                <a:gd name="T4" fmla="*/ 1 w 1"/>
                <a:gd name="T5" fmla="*/ 67 h 67"/>
                <a:gd name="T6" fmla="*/ 0 w 1"/>
                <a:gd name="T7" fmla="*/ 12 h 67"/>
                <a:gd name="T8" fmla="*/ 0 w 1"/>
                <a:gd name="T9" fmla="*/ 0 h 67"/>
              </a:gdLst>
              <a:ahLst/>
              <a:cxnLst>
                <a:cxn ang="0">
                  <a:pos x="T0" y="T1"/>
                </a:cxn>
                <a:cxn ang="0">
                  <a:pos x="T2" y="T3"/>
                </a:cxn>
                <a:cxn ang="0">
                  <a:pos x="T4" y="T5"/>
                </a:cxn>
                <a:cxn ang="0">
                  <a:pos x="T6" y="T7"/>
                </a:cxn>
                <a:cxn ang="0">
                  <a:pos x="T8" y="T9"/>
                </a:cxn>
              </a:cxnLst>
              <a:rect l="0" t="0" r="r" b="b"/>
              <a:pathLst>
                <a:path w="1" h="67">
                  <a:moveTo>
                    <a:pt x="0" y="0"/>
                  </a:moveTo>
                  <a:lnTo>
                    <a:pt x="1" y="55"/>
                  </a:lnTo>
                  <a:lnTo>
                    <a:pt x="1" y="67"/>
                  </a:lnTo>
                  <a:lnTo>
                    <a:pt x="0" y="12"/>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0" name="Freeform 2062"/>
            <p:cNvSpPr>
              <a:spLocks/>
            </p:cNvSpPr>
            <p:nvPr/>
          </p:nvSpPr>
          <p:spPr bwMode="auto">
            <a:xfrm>
              <a:off x="13700903" y="-828277"/>
              <a:ext cx="4763" cy="106363"/>
            </a:xfrm>
            <a:custGeom>
              <a:avLst/>
              <a:gdLst>
                <a:gd name="T0" fmla="*/ 1 w 3"/>
                <a:gd name="T1" fmla="*/ 0 h 67"/>
                <a:gd name="T2" fmla="*/ 3 w 3"/>
                <a:gd name="T3" fmla="*/ 55 h 67"/>
                <a:gd name="T4" fmla="*/ 2 w 3"/>
                <a:gd name="T5" fmla="*/ 67 h 67"/>
                <a:gd name="T6" fmla="*/ 0 w 3"/>
                <a:gd name="T7" fmla="*/ 12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lnTo>
                    <a:pt x="3" y="55"/>
                  </a:lnTo>
                  <a:lnTo>
                    <a:pt x="2" y="67"/>
                  </a:lnTo>
                  <a:lnTo>
                    <a:pt x="0" y="12"/>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1" name="Freeform 2063"/>
            <p:cNvSpPr>
              <a:spLocks/>
            </p:cNvSpPr>
            <p:nvPr/>
          </p:nvSpPr>
          <p:spPr bwMode="auto">
            <a:xfrm>
              <a:off x="13683441" y="-809227"/>
              <a:ext cx="20638" cy="88900"/>
            </a:xfrm>
            <a:custGeom>
              <a:avLst/>
              <a:gdLst>
                <a:gd name="T0" fmla="*/ 11 w 13"/>
                <a:gd name="T1" fmla="*/ 0 h 56"/>
                <a:gd name="T2" fmla="*/ 13 w 13"/>
                <a:gd name="T3" fmla="*/ 55 h 56"/>
                <a:gd name="T4" fmla="*/ 1 w 13"/>
                <a:gd name="T5" fmla="*/ 56 h 56"/>
                <a:gd name="T6" fmla="*/ 0 w 13"/>
                <a:gd name="T7" fmla="*/ 0 h 56"/>
                <a:gd name="T8" fmla="*/ 11 w 13"/>
                <a:gd name="T9" fmla="*/ 0 h 56"/>
              </a:gdLst>
              <a:ahLst/>
              <a:cxnLst>
                <a:cxn ang="0">
                  <a:pos x="T0" y="T1"/>
                </a:cxn>
                <a:cxn ang="0">
                  <a:pos x="T2" y="T3"/>
                </a:cxn>
                <a:cxn ang="0">
                  <a:pos x="T4" y="T5"/>
                </a:cxn>
                <a:cxn ang="0">
                  <a:pos x="T6" y="T7"/>
                </a:cxn>
                <a:cxn ang="0">
                  <a:pos x="T8" y="T9"/>
                </a:cxn>
              </a:cxnLst>
              <a:rect l="0" t="0" r="r" b="b"/>
              <a:pathLst>
                <a:path w="13" h="56">
                  <a:moveTo>
                    <a:pt x="11" y="0"/>
                  </a:moveTo>
                  <a:lnTo>
                    <a:pt x="13" y="55"/>
                  </a:lnTo>
                  <a:lnTo>
                    <a:pt x="1" y="56"/>
                  </a:lnTo>
                  <a:lnTo>
                    <a:pt x="0" y="0"/>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2" name="Freeform 2064"/>
            <p:cNvSpPr>
              <a:spLocks/>
            </p:cNvSpPr>
            <p:nvPr/>
          </p:nvSpPr>
          <p:spPr bwMode="auto">
            <a:xfrm>
              <a:off x="15224903" y="-867965"/>
              <a:ext cx="42863" cy="112713"/>
            </a:xfrm>
            <a:custGeom>
              <a:avLst/>
              <a:gdLst>
                <a:gd name="T0" fmla="*/ 25 w 27"/>
                <a:gd name="T1" fmla="*/ 0 h 71"/>
                <a:gd name="T2" fmla="*/ 27 w 27"/>
                <a:gd name="T3" fmla="*/ 55 h 71"/>
                <a:gd name="T4" fmla="*/ 1 w 27"/>
                <a:gd name="T5" fmla="*/ 71 h 71"/>
                <a:gd name="T6" fmla="*/ 0 w 27"/>
                <a:gd name="T7" fmla="*/ 16 h 71"/>
                <a:gd name="T8" fmla="*/ 25 w 27"/>
                <a:gd name="T9" fmla="*/ 0 h 71"/>
              </a:gdLst>
              <a:ahLst/>
              <a:cxnLst>
                <a:cxn ang="0">
                  <a:pos x="T0" y="T1"/>
                </a:cxn>
                <a:cxn ang="0">
                  <a:pos x="T2" y="T3"/>
                </a:cxn>
                <a:cxn ang="0">
                  <a:pos x="T4" y="T5"/>
                </a:cxn>
                <a:cxn ang="0">
                  <a:pos x="T6" y="T7"/>
                </a:cxn>
                <a:cxn ang="0">
                  <a:pos x="T8" y="T9"/>
                </a:cxn>
              </a:cxnLst>
              <a:rect l="0" t="0" r="r" b="b"/>
              <a:pathLst>
                <a:path w="27" h="71">
                  <a:moveTo>
                    <a:pt x="25" y="0"/>
                  </a:moveTo>
                  <a:lnTo>
                    <a:pt x="27" y="55"/>
                  </a:lnTo>
                  <a:lnTo>
                    <a:pt x="1" y="71"/>
                  </a:lnTo>
                  <a:lnTo>
                    <a:pt x="0" y="16"/>
                  </a:lnTo>
                  <a:lnTo>
                    <a:pt x="2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3" name="Freeform 2065"/>
            <p:cNvSpPr>
              <a:spLocks/>
            </p:cNvSpPr>
            <p:nvPr/>
          </p:nvSpPr>
          <p:spPr bwMode="auto">
            <a:xfrm>
              <a:off x="13651691" y="-809227"/>
              <a:ext cx="33338" cy="107950"/>
            </a:xfrm>
            <a:custGeom>
              <a:avLst/>
              <a:gdLst>
                <a:gd name="T0" fmla="*/ 20 w 21"/>
                <a:gd name="T1" fmla="*/ 0 h 68"/>
                <a:gd name="T2" fmla="*/ 21 w 21"/>
                <a:gd name="T3" fmla="*/ 56 h 68"/>
                <a:gd name="T4" fmla="*/ 1 w 21"/>
                <a:gd name="T5" fmla="*/ 68 h 68"/>
                <a:gd name="T6" fmla="*/ 0 w 21"/>
                <a:gd name="T7" fmla="*/ 12 h 68"/>
                <a:gd name="T8" fmla="*/ 20 w 21"/>
                <a:gd name="T9" fmla="*/ 0 h 68"/>
              </a:gdLst>
              <a:ahLst/>
              <a:cxnLst>
                <a:cxn ang="0">
                  <a:pos x="T0" y="T1"/>
                </a:cxn>
                <a:cxn ang="0">
                  <a:pos x="T2" y="T3"/>
                </a:cxn>
                <a:cxn ang="0">
                  <a:pos x="T4" y="T5"/>
                </a:cxn>
                <a:cxn ang="0">
                  <a:pos x="T6" y="T7"/>
                </a:cxn>
                <a:cxn ang="0">
                  <a:pos x="T8" y="T9"/>
                </a:cxn>
              </a:cxnLst>
              <a:rect l="0" t="0" r="r" b="b"/>
              <a:pathLst>
                <a:path w="21" h="68">
                  <a:moveTo>
                    <a:pt x="20" y="0"/>
                  </a:moveTo>
                  <a:lnTo>
                    <a:pt x="21" y="56"/>
                  </a:lnTo>
                  <a:lnTo>
                    <a:pt x="1" y="68"/>
                  </a:lnTo>
                  <a:lnTo>
                    <a:pt x="0" y="12"/>
                  </a:lnTo>
                  <a:lnTo>
                    <a:pt x="2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4" name="Freeform 2066"/>
            <p:cNvSpPr>
              <a:spLocks/>
            </p:cNvSpPr>
            <p:nvPr/>
          </p:nvSpPr>
          <p:spPr bwMode="auto">
            <a:xfrm>
              <a:off x="15218553" y="-842565"/>
              <a:ext cx="7938" cy="92075"/>
            </a:xfrm>
            <a:custGeom>
              <a:avLst/>
              <a:gdLst>
                <a:gd name="T0" fmla="*/ 4 w 5"/>
                <a:gd name="T1" fmla="*/ 0 h 58"/>
                <a:gd name="T2" fmla="*/ 5 w 5"/>
                <a:gd name="T3" fmla="*/ 55 h 58"/>
                <a:gd name="T4" fmla="*/ 2 w 5"/>
                <a:gd name="T5" fmla="*/ 58 h 58"/>
                <a:gd name="T6" fmla="*/ 0 w 5"/>
                <a:gd name="T7" fmla="*/ 3 h 58"/>
                <a:gd name="T8" fmla="*/ 4 w 5"/>
                <a:gd name="T9" fmla="*/ 0 h 58"/>
              </a:gdLst>
              <a:ahLst/>
              <a:cxnLst>
                <a:cxn ang="0">
                  <a:pos x="T0" y="T1"/>
                </a:cxn>
                <a:cxn ang="0">
                  <a:pos x="T2" y="T3"/>
                </a:cxn>
                <a:cxn ang="0">
                  <a:pos x="T4" y="T5"/>
                </a:cxn>
                <a:cxn ang="0">
                  <a:pos x="T6" y="T7"/>
                </a:cxn>
                <a:cxn ang="0">
                  <a:pos x="T8" y="T9"/>
                </a:cxn>
              </a:cxnLst>
              <a:rect l="0" t="0" r="r" b="b"/>
              <a:pathLst>
                <a:path w="5" h="58">
                  <a:moveTo>
                    <a:pt x="4" y="0"/>
                  </a:moveTo>
                  <a:lnTo>
                    <a:pt x="5" y="55"/>
                  </a:lnTo>
                  <a:lnTo>
                    <a:pt x="2" y="58"/>
                  </a:lnTo>
                  <a:lnTo>
                    <a:pt x="0" y="3"/>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5" name="Freeform 2067"/>
            <p:cNvSpPr>
              <a:spLocks/>
            </p:cNvSpPr>
            <p:nvPr/>
          </p:nvSpPr>
          <p:spPr bwMode="auto">
            <a:xfrm>
              <a:off x="15153466" y="-867965"/>
              <a:ext cx="68263" cy="117475"/>
            </a:xfrm>
            <a:custGeom>
              <a:avLst/>
              <a:gdLst>
                <a:gd name="T0" fmla="*/ 41 w 43"/>
                <a:gd name="T1" fmla="*/ 19 h 74"/>
                <a:gd name="T2" fmla="*/ 43 w 43"/>
                <a:gd name="T3" fmla="*/ 74 h 74"/>
                <a:gd name="T4" fmla="*/ 1 w 43"/>
                <a:gd name="T5" fmla="*/ 55 h 74"/>
                <a:gd name="T6" fmla="*/ 0 w 43"/>
                <a:gd name="T7" fmla="*/ 0 h 74"/>
                <a:gd name="T8" fmla="*/ 41 w 43"/>
                <a:gd name="T9" fmla="*/ 19 h 74"/>
              </a:gdLst>
              <a:ahLst/>
              <a:cxnLst>
                <a:cxn ang="0">
                  <a:pos x="T0" y="T1"/>
                </a:cxn>
                <a:cxn ang="0">
                  <a:pos x="T2" y="T3"/>
                </a:cxn>
                <a:cxn ang="0">
                  <a:pos x="T4" y="T5"/>
                </a:cxn>
                <a:cxn ang="0">
                  <a:pos x="T6" y="T7"/>
                </a:cxn>
                <a:cxn ang="0">
                  <a:pos x="T8" y="T9"/>
                </a:cxn>
              </a:cxnLst>
              <a:rect l="0" t="0" r="r" b="b"/>
              <a:pathLst>
                <a:path w="43" h="74">
                  <a:moveTo>
                    <a:pt x="41" y="19"/>
                  </a:moveTo>
                  <a:lnTo>
                    <a:pt x="43" y="74"/>
                  </a:lnTo>
                  <a:lnTo>
                    <a:pt x="1" y="55"/>
                  </a:lnTo>
                  <a:lnTo>
                    <a:pt x="0" y="0"/>
                  </a:lnTo>
                  <a:lnTo>
                    <a:pt x="41" y="1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6" name="Freeform 2068"/>
            <p:cNvSpPr>
              <a:spLocks/>
            </p:cNvSpPr>
            <p:nvPr/>
          </p:nvSpPr>
          <p:spPr bwMode="auto">
            <a:xfrm>
              <a:off x="13642166" y="-790177"/>
              <a:ext cx="11113" cy="98425"/>
            </a:xfrm>
            <a:custGeom>
              <a:avLst/>
              <a:gdLst>
                <a:gd name="T0" fmla="*/ 6 w 7"/>
                <a:gd name="T1" fmla="*/ 0 h 62"/>
                <a:gd name="T2" fmla="*/ 7 w 7"/>
                <a:gd name="T3" fmla="*/ 56 h 62"/>
                <a:gd name="T4" fmla="*/ 1 w 7"/>
                <a:gd name="T5" fmla="*/ 62 h 62"/>
                <a:gd name="T6" fmla="*/ 0 w 7"/>
                <a:gd name="T7" fmla="*/ 7 h 62"/>
                <a:gd name="T8" fmla="*/ 6 w 7"/>
                <a:gd name="T9" fmla="*/ 0 h 62"/>
              </a:gdLst>
              <a:ahLst/>
              <a:cxnLst>
                <a:cxn ang="0">
                  <a:pos x="T0" y="T1"/>
                </a:cxn>
                <a:cxn ang="0">
                  <a:pos x="T2" y="T3"/>
                </a:cxn>
                <a:cxn ang="0">
                  <a:pos x="T4" y="T5"/>
                </a:cxn>
                <a:cxn ang="0">
                  <a:pos x="T6" y="T7"/>
                </a:cxn>
                <a:cxn ang="0">
                  <a:pos x="T8" y="T9"/>
                </a:cxn>
              </a:cxnLst>
              <a:rect l="0" t="0" r="r" b="b"/>
              <a:pathLst>
                <a:path w="7" h="62">
                  <a:moveTo>
                    <a:pt x="6" y="0"/>
                  </a:moveTo>
                  <a:lnTo>
                    <a:pt x="7" y="56"/>
                  </a:lnTo>
                  <a:lnTo>
                    <a:pt x="1" y="62"/>
                  </a:lnTo>
                  <a:lnTo>
                    <a:pt x="0" y="7"/>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7" name="Freeform 2069"/>
            <p:cNvSpPr>
              <a:spLocks/>
            </p:cNvSpPr>
            <p:nvPr/>
          </p:nvSpPr>
          <p:spPr bwMode="auto">
            <a:xfrm>
              <a:off x="13631053" y="-779065"/>
              <a:ext cx="12700" cy="98425"/>
            </a:xfrm>
            <a:custGeom>
              <a:avLst/>
              <a:gdLst>
                <a:gd name="T0" fmla="*/ 7 w 8"/>
                <a:gd name="T1" fmla="*/ 0 h 62"/>
                <a:gd name="T2" fmla="*/ 8 w 8"/>
                <a:gd name="T3" fmla="*/ 55 h 62"/>
                <a:gd name="T4" fmla="*/ 2 w 8"/>
                <a:gd name="T5" fmla="*/ 62 h 62"/>
                <a:gd name="T6" fmla="*/ 0 w 8"/>
                <a:gd name="T7" fmla="*/ 7 h 62"/>
                <a:gd name="T8" fmla="*/ 7 w 8"/>
                <a:gd name="T9" fmla="*/ 0 h 62"/>
              </a:gdLst>
              <a:ahLst/>
              <a:cxnLst>
                <a:cxn ang="0">
                  <a:pos x="T0" y="T1"/>
                </a:cxn>
                <a:cxn ang="0">
                  <a:pos x="T2" y="T3"/>
                </a:cxn>
                <a:cxn ang="0">
                  <a:pos x="T4" y="T5"/>
                </a:cxn>
                <a:cxn ang="0">
                  <a:pos x="T6" y="T7"/>
                </a:cxn>
                <a:cxn ang="0">
                  <a:pos x="T8" y="T9"/>
                </a:cxn>
              </a:cxnLst>
              <a:rect l="0" t="0" r="r" b="b"/>
              <a:pathLst>
                <a:path w="8" h="62">
                  <a:moveTo>
                    <a:pt x="7" y="0"/>
                  </a:moveTo>
                  <a:lnTo>
                    <a:pt x="8"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8" name="Freeform 2070"/>
            <p:cNvSpPr>
              <a:spLocks/>
            </p:cNvSpPr>
            <p:nvPr/>
          </p:nvSpPr>
          <p:spPr bwMode="auto">
            <a:xfrm>
              <a:off x="13618353" y="-767952"/>
              <a:ext cx="15875" cy="103188"/>
            </a:xfrm>
            <a:custGeom>
              <a:avLst/>
              <a:gdLst>
                <a:gd name="T0" fmla="*/ 8 w 10"/>
                <a:gd name="T1" fmla="*/ 0 h 65"/>
                <a:gd name="T2" fmla="*/ 10 w 10"/>
                <a:gd name="T3" fmla="*/ 55 h 65"/>
                <a:gd name="T4" fmla="*/ 2 w 10"/>
                <a:gd name="T5" fmla="*/ 65 h 65"/>
                <a:gd name="T6" fmla="*/ 0 w 10"/>
                <a:gd name="T7" fmla="*/ 10 h 65"/>
                <a:gd name="T8" fmla="*/ 8 w 10"/>
                <a:gd name="T9" fmla="*/ 0 h 65"/>
              </a:gdLst>
              <a:ahLst/>
              <a:cxnLst>
                <a:cxn ang="0">
                  <a:pos x="T0" y="T1"/>
                </a:cxn>
                <a:cxn ang="0">
                  <a:pos x="T2" y="T3"/>
                </a:cxn>
                <a:cxn ang="0">
                  <a:pos x="T4" y="T5"/>
                </a:cxn>
                <a:cxn ang="0">
                  <a:pos x="T6" y="T7"/>
                </a:cxn>
                <a:cxn ang="0">
                  <a:pos x="T8" y="T9"/>
                </a:cxn>
              </a:cxnLst>
              <a:rect l="0" t="0" r="r" b="b"/>
              <a:pathLst>
                <a:path w="10" h="65">
                  <a:moveTo>
                    <a:pt x="8" y="0"/>
                  </a:moveTo>
                  <a:lnTo>
                    <a:pt x="10" y="55"/>
                  </a:lnTo>
                  <a:lnTo>
                    <a:pt x="2" y="65"/>
                  </a:lnTo>
                  <a:lnTo>
                    <a:pt x="0" y="1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9" name="Freeform 2071"/>
            <p:cNvSpPr>
              <a:spLocks/>
            </p:cNvSpPr>
            <p:nvPr/>
          </p:nvSpPr>
          <p:spPr bwMode="auto">
            <a:xfrm>
              <a:off x="13616766" y="-752077"/>
              <a:ext cx="4763" cy="117475"/>
            </a:xfrm>
            <a:custGeom>
              <a:avLst/>
              <a:gdLst>
                <a:gd name="T0" fmla="*/ 1 w 3"/>
                <a:gd name="T1" fmla="*/ 0 h 74"/>
                <a:gd name="T2" fmla="*/ 3 w 3"/>
                <a:gd name="T3" fmla="*/ 55 h 74"/>
                <a:gd name="T4" fmla="*/ 1 w 3"/>
                <a:gd name="T5" fmla="*/ 74 h 74"/>
                <a:gd name="T6" fmla="*/ 0 w 3"/>
                <a:gd name="T7" fmla="*/ 18 h 74"/>
                <a:gd name="T8" fmla="*/ 1 w 3"/>
                <a:gd name="T9" fmla="*/ 0 h 74"/>
              </a:gdLst>
              <a:ahLst/>
              <a:cxnLst>
                <a:cxn ang="0">
                  <a:pos x="T0" y="T1"/>
                </a:cxn>
                <a:cxn ang="0">
                  <a:pos x="T2" y="T3"/>
                </a:cxn>
                <a:cxn ang="0">
                  <a:pos x="T4" y="T5"/>
                </a:cxn>
                <a:cxn ang="0">
                  <a:pos x="T6" y="T7"/>
                </a:cxn>
                <a:cxn ang="0">
                  <a:pos x="T8" y="T9"/>
                </a:cxn>
              </a:cxnLst>
              <a:rect l="0" t="0" r="r" b="b"/>
              <a:pathLst>
                <a:path w="3" h="74">
                  <a:moveTo>
                    <a:pt x="1" y="0"/>
                  </a:moveTo>
                  <a:lnTo>
                    <a:pt x="3" y="55"/>
                  </a:lnTo>
                  <a:lnTo>
                    <a:pt x="1" y="74"/>
                  </a:lnTo>
                  <a:lnTo>
                    <a:pt x="0" y="18"/>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0" name="Freeform 2072"/>
            <p:cNvSpPr>
              <a:spLocks/>
            </p:cNvSpPr>
            <p:nvPr/>
          </p:nvSpPr>
          <p:spPr bwMode="auto">
            <a:xfrm>
              <a:off x="13588191" y="-723502"/>
              <a:ext cx="30163" cy="98425"/>
            </a:xfrm>
            <a:custGeom>
              <a:avLst/>
              <a:gdLst>
                <a:gd name="T0" fmla="*/ 18 w 19"/>
                <a:gd name="T1" fmla="*/ 0 h 62"/>
                <a:gd name="T2" fmla="*/ 19 w 19"/>
                <a:gd name="T3" fmla="*/ 56 h 62"/>
                <a:gd name="T4" fmla="*/ 2 w 19"/>
                <a:gd name="T5" fmla="*/ 62 h 62"/>
                <a:gd name="T6" fmla="*/ 0 w 19"/>
                <a:gd name="T7" fmla="*/ 6 h 62"/>
                <a:gd name="T8" fmla="*/ 18 w 19"/>
                <a:gd name="T9" fmla="*/ 0 h 62"/>
              </a:gdLst>
              <a:ahLst/>
              <a:cxnLst>
                <a:cxn ang="0">
                  <a:pos x="T0" y="T1"/>
                </a:cxn>
                <a:cxn ang="0">
                  <a:pos x="T2" y="T3"/>
                </a:cxn>
                <a:cxn ang="0">
                  <a:pos x="T4" y="T5"/>
                </a:cxn>
                <a:cxn ang="0">
                  <a:pos x="T6" y="T7"/>
                </a:cxn>
                <a:cxn ang="0">
                  <a:pos x="T8" y="T9"/>
                </a:cxn>
              </a:cxnLst>
              <a:rect l="0" t="0" r="r" b="b"/>
              <a:pathLst>
                <a:path w="19" h="62">
                  <a:moveTo>
                    <a:pt x="18" y="0"/>
                  </a:moveTo>
                  <a:lnTo>
                    <a:pt x="19" y="56"/>
                  </a:lnTo>
                  <a:lnTo>
                    <a:pt x="2" y="62"/>
                  </a:lnTo>
                  <a:lnTo>
                    <a:pt x="0" y="6"/>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1" name="Freeform 2073"/>
            <p:cNvSpPr>
              <a:spLocks/>
            </p:cNvSpPr>
            <p:nvPr/>
          </p:nvSpPr>
          <p:spPr bwMode="auto">
            <a:xfrm>
              <a:off x="13564378" y="-713977"/>
              <a:ext cx="26988" cy="100013"/>
            </a:xfrm>
            <a:custGeom>
              <a:avLst/>
              <a:gdLst>
                <a:gd name="T0" fmla="*/ 15 w 17"/>
                <a:gd name="T1" fmla="*/ 0 h 63"/>
                <a:gd name="T2" fmla="*/ 17 w 17"/>
                <a:gd name="T3" fmla="*/ 56 h 63"/>
                <a:gd name="T4" fmla="*/ 1 w 17"/>
                <a:gd name="T5" fmla="*/ 63 h 63"/>
                <a:gd name="T6" fmla="*/ 0 w 17"/>
                <a:gd name="T7" fmla="*/ 8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6"/>
                  </a:lnTo>
                  <a:lnTo>
                    <a:pt x="1" y="63"/>
                  </a:lnTo>
                  <a:lnTo>
                    <a:pt x="0" y="8"/>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2" name="Freeform 2074"/>
            <p:cNvSpPr>
              <a:spLocks/>
            </p:cNvSpPr>
            <p:nvPr/>
          </p:nvSpPr>
          <p:spPr bwMode="auto">
            <a:xfrm>
              <a:off x="13535803" y="-701277"/>
              <a:ext cx="30163" cy="104775"/>
            </a:xfrm>
            <a:custGeom>
              <a:avLst/>
              <a:gdLst>
                <a:gd name="T0" fmla="*/ 18 w 19"/>
                <a:gd name="T1" fmla="*/ 0 h 66"/>
                <a:gd name="T2" fmla="*/ 19 w 19"/>
                <a:gd name="T3" fmla="*/ 55 h 66"/>
                <a:gd name="T4" fmla="*/ 2 w 19"/>
                <a:gd name="T5" fmla="*/ 66 h 66"/>
                <a:gd name="T6" fmla="*/ 0 w 19"/>
                <a:gd name="T7" fmla="*/ 11 h 66"/>
                <a:gd name="T8" fmla="*/ 18 w 19"/>
                <a:gd name="T9" fmla="*/ 0 h 66"/>
              </a:gdLst>
              <a:ahLst/>
              <a:cxnLst>
                <a:cxn ang="0">
                  <a:pos x="T0" y="T1"/>
                </a:cxn>
                <a:cxn ang="0">
                  <a:pos x="T2" y="T3"/>
                </a:cxn>
                <a:cxn ang="0">
                  <a:pos x="T4" y="T5"/>
                </a:cxn>
                <a:cxn ang="0">
                  <a:pos x="T6" y="T7"/>
                </a:cxn>
                <a:cxn ang="0">
                  <a:pos x="T8" y="T9"/>
                </a:cxn>
              </a:cxnLst>
              <a:rect l="0" t="0" r="r" b="b"/>
              <a:pathLst>
                <a:path w="19" h="66">
                  <a:moveTo>
                    <a:pt x="18" y="0"/>
                  </a:moveTo>
                  <a:lnTo>
                    <a:pt x="19" y="55"/>
                  </a:lnTo>
                  <a:lnTo>
                    <a:pt x="2" y="66"/>
                  </a:lnTo>
                  <a:lnTo>
                    <a:pt x="0" y="11"/>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3" name="Freeform 2075"/>
            <p:cNvSpPr>
              <a:spLocks/>
            </p:cNvSpPr>
            <p:nvPr/>
          </p:nvSpPr>
          <p:spPr bwMode="auto">
            <a:xfrm>
              <a:off x="13532628" y="-683815"/>
              <a:ext cx="6350" cy="107950"/>
            </a:xfrm>
            <a:custGeom>
              <a:avLst/>
              <a:gdLst>
                <a:gd name="T0" fmla="*/ 2 w 4"/>
                <a:gd name="T1" fmla="*/ 0 h 68"/>
                <a:gd name="T2" fmla="*/ 4 w 4"/>
                <a:gd name="T3" fmla="*/ 55 h 68"/>
                <a:gd name="T4" fmla="*/ 2 w 4"/>
                <a:gd name="T5" fmla="*/ 68 h 68"/>
                <a:gd name="T6" fmla="*/ 0 w 4"/>
                <a:gd name="T7" fmla="*/ 13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lnTo>
                    <a:pt x="4" y="55"/>
                  </a:lnTo>
                  <a:lnTo>
                    <a:pt x="2" y="68"/>
                  </a:lnTo>
                  <a:lnTo>
                    <a:pt x="0" y="13"/>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4" name="Freeform 2076"/>
            <p:cNvSpPr>
              <a:spLocks/>
            </p:cNvSpPr>
            <p:nvPr/>
          </p:nvSpPr>
          <p:spPr bwMode="auto">
            <a:xfrm>
              <a:off x="13492941" y="-663177"/>
              <a:ext cx="42863" cy="107950"/>
            </a:xfrm>
            <a:custGeom>
              <a:avLst/>
              <a:gdLst>
                <a:gd name="T0" fmla="*/ 25 w 27"/>
                <a:gd name="T1" fmla="*/ 0 h 68"/>
                <a:gd name="T2" fmla="*/ 27 w 27"/>
                <a:gd name="T3" fmla="*/ 55 h 68"/>
                <a:gd name="T4" fmla="*/ 1 w 27"/>
                <a:gd name="T5" fmla="*/ 68 h 68"/>
                <a:gd name="T6" fmla="*/ 0 w 27"/>
                <a:gd name="T7" fmla="*/ 13 h 68"/>
                <a:gd name="T8" fmla="*/ 25 w 27"/>
                <a:gd name="T9" fmla="*/ 0 h 68"/>
              </a:gdLst>
              <a:ahLst/>
              <a:cxnLst>
                <a:cxn ang="0">
                  <a:pos x="T0" y="T1"/>
                </a:cxn>
                <a:cxn ang="0">
                  <a:pos x="T2" y="T3"/>
                </a:cxn>
                <a:cxn ang="0">
                  <a:pos x="T4" y="T5"/>
                </a:cxn>
                <a:cxn ang="0">
                  <a:pos x="T6" y="T7"/>
                </a:cxn>
                <a:cxn ang="0">
                  <a:pos x="T8" y="T9"/>
                </a:cxn>
              </a:cxnLst>
              <a:rect l="0" t="0" r="r" b="b"/>
              <a:pathLst>
                <a:path w="27" h="68">
                  <a:moveTo>
                    <a:pt x="25" y="0"/>
                  </a:moveTo>
                  <a:lnTo>
                    <a:pt x="27" y="55"/>
                  </a:lnTo>
                  <a:lnTo>
                    <a:pt x="1" y="68"/>
                  </a:lnTo>
                  <a:lnTo>
                    <a:pt x="0" y="13"/>
                  </a:lnTo>
                  <a:lnTo>
                    <a:pt x="2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5" name="Freeform 2077"/>
            <p:cNvSpPr>
              <a:spLocks/>
            </p:cNvSpPr>
            <p:nvPr/>
          </p:nvSpPr>
          <p:spPr bwMode="auto">
            <a:xfrm>
              <a:off x="13492941" y="-642540"/>
              <a:ext cx="1588" cy="104775"/>
            </a:xfrm>
            <a:custGeom>
              <a:avLst/>
              <a:gdLst>
                <a:gd name="T0" fmla="*/ 0 w 1"/>
                <a:gd name="T1" fmla="*/ 0 h 66"/>
                <a:gd name="T2" fmla="*/ 1 w 1"/>
                <a:gd name="T3" fmla="*/ 55 h 66"/>
                <a:gd name="T4" fmla="*/ 1 w 1"/>
                <a:gd name="T5" fmla="*/ 66 h 66"/>
                <a:gd name="T6" fmla="*/ 0 w 1"/>
                <a:gd name="T7" fmla="*/ 11 h 66"/>
                <a:gd name="T8" fmla="*/ 0 w 1"/>
                <a:gd name="T9" fmla="*/ 0 h 66"/>
              </a:gdLst>
              <a:ahLst/>
              <a:cxnLst>
                <a:cxn ang="0">
                  <a:pos x="T0" y="T1"/>
                </a:cxn>
                <a:cxn ang="0">
                  <a:pos x="T2" y="T3"/>
                </a:cxn>
                <a:cxn ang="0">
                  <a:pos x="T4" y="T5"/>
                </a:cxn>
                <a:cxn ang="0">
                  <a:pos x="T6" y="T7"/>
                </a:cxn>
                <a:cxn ang="0">
                  <a:pos x="T8" y="T9"/>
                </a:cxn>
              </a:cxnLst>
              <a:rect l="0" t="0" r="r" b="b"/>
              <a:pathLst>
                <a:path w="1" h="66">
                  <a:moveTo>
                    <a:pt x="0" y="0"/>
                  </a:moveTo>
                  <a:lnTo>
                    <a:pt x="1" y="55"/>
                  </a:lnTo>
                  <a:lnTo>
                    <a:pt x="1" y="66"/>
                  </a:lnTo>
                  <a:lnTo>
                    <a:pt x="0" y="11"/>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6" name="Freeform 2078"/>
            <p:cNvSpPr>
              <a:spLocks/>
            </p:cNvSpPr>
            <p:nvPr/>
          </p:nvSpPr>
          <p:spPr bwMode="auto">
            <a:xfrm>
              <a:off x="13472303" y="-625077"/>
              <a:ext cx="22225" cy="100013"/>
            </a:xfrm>
            <a:custGeom>
              <a:avLst/>
              <a:gdLst>
                <a:gd name="T0" fmla="*/ 13 w 14"/>
                <a:gd name="T1" fmla="*/ 0 h 63"/>
                <a:gd name="T2" fmla="*/ 14 w 14"/>
                <a:gd name="T3" fmla="*/ 55 h 63"/>
                <a:gd name="T4" fmla="*/ 2 w 14"/>
                <a:gd name="T5" fmla="*/ 63 h 63"/>
                <a:gd name="T6" fmla="*/ 0 w 14"/>
                <a:gd name="T7" fmla="*/ 8 h 63"/>
                <a:gd name="T8" fmla="*/ 13 w 14"/>
                <a:gd name="T9" fmla="*/ 0 h 63"/>
              </a:gdLst>
              <a:ahLst/>
              <a:cxnLst>
                <a:cxn ang="0">
                  <a:pos x="T0" y="T1"/>
                </a:cxn>
                <a:cxn ang="0">
                  <a:pos x="T2" y="T3"/>
                </a:cxn>
                <a:cxn ang="0">
                  <a:pos x="T4" y="T5"/>
                </a:cxn>
                <a:cxn ang="0">
                  <a:pos x="T6" y="T7"/>
                </a:cxn>
                <a:cxn ang="0">
                  <a:pos x="T8" y="T9"/>
                </a:cxn>
              </a:cxnLst>
              <a:rect l="0" t="0" r="r" b="b"/>
              <a:pathLst>
                <a:path w="14" h="63">
                  <a:moveTo>
                    <a:pt x="13" y="0"/>
                  </a:moveTo>
                  <a:lnTo>
                    <a:pt x="14" y="55"/>
                  </a:lnTo>
                  <a:lnTo>
                    <a:pt x="2" y="63"/>
                  </a:lnTo>
                  <a:lnTo>
                    <a:pt x="0" y="8"/>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7" name="Freeform 2079"/>
            <p:cNvSpPr>
              <a:spLocks/>
            </p:cNvSpPr>
            <p:nvPr/>
          </p:nvSpPr>
          <p:spPr bwMode="auto">
            <a:xfrm>
              <a:off x="13469128" y="-612377"/>
              <a:ext cx="6350" cy="100013"/>
            </a:xfrm>
            <a:custGeom>
              <a:avLst/>
              <a:gdLst>
                <a:gd name="T0" fmla="*/ 2 w 4"/>
                <a:gd name="T1" fmla="*/ 0 h 63"/>
                <a:gd name="T2" fmla="*/ 4 w 4"/>
                <a:gd name="T3" fmla="*/ 55 h 63"/>
                <a:gd name="T4" fmla="*/ 1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1" y="63"/>
                  </a:lnTo>
                  <a:lnTo>
                    <a:pt x="0" y="8"/>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8" name="Freeform 2080"/>
            <p:cNvSpPr>
              <a:spLocks/>
            </p:cNvSpPr>
            <p:nvPr/>
          </p:nvSpPr>
          <p:spPr bwMode="auto">
            <a:xfrm>
              <a:off x="13448491" y="-599677"/>
              <a:ext cx="22225" cy="101600"/>
            </a:xfrm>
            <a:custGeom>
              <a:avLst/>
              <a:gdLst>
                <a:gd name="T0" fmla="*/ 13 w 14"/>
                <a:gd name="T1" fmla="*/ 0 h 64"/>
                <a:gd name="T2" fmla="*/ 14 w 14"/>
                <a:gd name="T3" fmla="*/ 55 h 64"/>
                <a:gd name="T4" fmla="*/ 2 w 14"/>
                <a:gd name="T5" fmla="*/ 64 h 64"/>
                <a:gd name="T6" fmla="*/ 0 w 14"/>
                <a:gd name="T7" fmla="*/ 9 h 64"/>
                <a:gd name="T8" fmla="*/ 13 w 14"/>
                <a:gd name="T9" fmla="*/ 0 h 64"/>
              </a:gdLst>
              <a:ahLst/>
              <a:cxnLst>
                <a:cxn ang="0">
                  <a:pos x="T0" y="T1"/>
                </a:cxn>
                <a:cxn ang="0">
                  <a:pos x="T2" y="T3"/>
                </a:cxn>
                <a:cxn ang="0">
                  <a:pos x="T4" y="T5"/>
                </a:cxn>
                <a:cxn ang="0">
                  <a:pos x="T6" y="T7"/>
                </a:cxn>
                <a:cxn ang="0">
                  <a:pos x="T8" y="T9"/>
                </a:cxn>
              </a:cxnLst>
              <a:rect l="0" t="0" r="r" b="b"/>
              <a:pathLst>
                <a:path w="14" h="64">
                  <a:moveTo>
                    <a:pt x="13" y="0"/>
                  </a:moveTo>
                  <a:lnTo>
                    <a:pt x="14" y="55"/>
                  </a:lnTo>
                  <a:lnTo>
                    <a:pt x="2" y="64"/>
                  </a:lnTo>
                  <a:lnTo>
                    <a:pt x="0" y="9"/>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9" name="Freeform 2081"/>
            <p:cNvSpPr>
              <a:spLocks/>
            </p:cNvSpPr>
            <p:nvPr/>
          </p:nvSpPr>
          <p:spPr bwMode="auto">
            <a:xfrm>
              <a:off x="13419916" y="-585390"/>
              <a:ext cx="31750" cy="111125"/>
            </a:xfrm>
            <a:custGeom>
              <a:avLst/>
              <a:gdLst>
                <a:gd name="T0" fmla="*/ 18 w 20"/>
                <a:gd name="T1" fmla="*/ 0 h 70"/>
                <a:gd name="T2" fmla="*/ 20 w 20"/>
                <a:gd name="T3" fmla="*/ 55 h 70"/>
                <a:gd name="T4" fmla="*/ 2 w 20"/>
                <a:gd name="T5" fmla="*/ 70 h 70"/>
                <a:gd name="T6" fmla="*/ 0 w 20"/>
                <a:gd name="T7" fmla="*/ 15 h 70"/>
                <a:gd name="T8" fmla="*/ 18 w 20"/>
                <a:gd name="T9" fmla="*/ 0 h 70"/>
              </a:gdLst>
              <a:ahLst/>
              <a:cxnLst>
                <a:cxn ang="0">
                  <a:pos x="T0" y="T1"/>
                </a:cxn>
                <a:cxn ang="0">
                  <a:pos x="T2" y="T3"/>
                </a:cxn>
                <a:cxn ang="0">
                  <a:pos x="T4" y="T5"/>
                </a:cxn>
                <a:cxn ang="0">
                  <a:pos x="T6" y="T7"/>
                </a:cxn>
                <a:cxn ang="0">
                  <a:pos x="T8" y="T9"/>
                </a:cxn>
              </a:cxnLst>
              <a:rect l="0" t="0" r="r" b="b"/>
              <a:pathLst>
                <a:path w="20" h="70">
                  <a:moveTo>
                    <a:pt x="18" y="0"/>
                  </a:moveTo>
                  <a:lnTo>
                    <a:pt x="20" y="55"/>
                  </a:lnTo>
                  <a:lnTo>
                    <a:pt x="2" y="70"/>
                  </a:lnTo>
                  <a:lnTo>
                    <a:pt x="0" y="15"/>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0" name="Freeform 2082"/>
            <p:cNvSpPr>
              <a:spLocks/>
            </p:cNvSpPr>
            <p:nvPr/>
          </p:nvSpPr>
          <p:spPr bwMode="auto">
            <a:xfrm>
              <a:off x="13400866" y="-561577"/>
              <a:ext cx="22225" cy="96838"/>
            </a:xfrm>
            <a:custGeom>
              <a:avLst/>
              <a:gdLst>
                <a:gd name="T0" fmla="*/ 12 w 14"/>
                <a:gd name="T1" fmla="*/ 0 h 61"/>
                <a:gd name="T2" fmla="*/ 14 w 14"/>
                <a:gd name="T3" fmla="*/ 55 h 61"/>
                <a:gd name="T4" fmla="*/ 1 w 14"/>
                <a:gd name="T5" fmla="*/ 61 h 61"/>
                <a:gd name="T6" fmla="*/ 0 w 14"/>
                <a:gd name="T7" fmla="*/ 6 h 61"/>
                <a:gd name="T8" fmla="*/ 12 w 14"/>
                <a:gd name="T9" fmla="*/ 0 h 61"/>
              </a:gdLst>
              <a:ahLst/>
              <a:cxnLst>
                <a:cxn ang="0">
                  <a:pos x="T0" y="T1"/>
                </a:cxn>
                <a:cxn ang="0">
                  <a:pos x="T2" y="T3"/>
                </a:cxn>
                <a:cxn ang="0">
                  <a:pos x="T4" y="T5"/>
                </a:cxn>
                <a:cxn ang="0">
                  <a:pos x="T6" y="T7"/>
                </a:cxn>
                <a:cxn ang="0">
                  <a:pos x="T8" y="T9"/>
                </a:cxn>
              </a:cxnLst>
              <a:rect l="0" t="0" r="r" b="b"/>
              <a:pathLst>
                <a:path w="14" h="61">
                  <a:moveTo>
                    <a:pt x="12" y="0"/>
                  </a:moveTo>
                  <a:lnTo>
                    <a:pt x="14" y="55"/>
                  </a:lnTo>
                  <a:lnTo>
                    <a:pt x="1" y="61"/>
                  </a:lnTo>
                  <a:lnTo>
                    <a:pt x="0" y="6"/>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1" name="Freeform 2083"/>
            <p:cNvSpPr>
              <a:spLocks/>
            </p:cNvSpPr>
            <p:nvPr/>
          </p:nvSpPr>
          <p:spPr bwMode="auto">
            <a:xfrm>
              <a:off x="13367528" y="-552052"/>
              <a:ext cx="34925" cy="93663"/>
            </a:xfrm>
            <a:custGeom>
              <a:avLst/>
              <a:gdLst>
                <a:gd name="T0" fmla="*/ 21 w 22"/>
                <a:gd name="T1" fmla="*/ 0 h 59"/>
                <a:gd name="T2" fmla="*/ 22 w 22"/>
                <a:gd name="T3" fmla="*/ 55 h 59"/>
                <a:gd name="T4" fmla="*/ 2 w 22"/>
                <a:gd name="T5" fmla="*/ 59 h 59"/>
                <a:gd name="T6" fmla="*/ 0 w 22"/>
                <a:gd name="T7" fmla="*/ 4 h 59"/>
                <a:gd name="T8" fmla="*/ 21 w 22"/>
                <a:gd name="T9" fmla="*/ 0 h 59"/>
              </a:gdLst>
              <a:ahLst/>
              <a:cxnLst>
                <a:cxn ang="0">
                  <a:pos x="T0" y="T1"/>
                </a:cxn>
                <a:cxn ang="0">
                  <a:pos x="T2" y="T3"/>
                </a:cxn>
                <a:cxn ang="0">
                  <a:pos x="T4" y="T5"/>
                </a:cxn>
                <a:cxn ang="0">
                  <a:pos x="T6" y="T7"/>
                </a:cxn>
                <a:cxn ang="0">
                  <a:pos x="T8" y="T9"/>
                </a:cxn>
              </a:cxnLst>
              <a:rect l="0" t="0" r="r" b="b"/>
              <a:pathLst>
                <a:path w="22" h="59">
                  <a:moveTo>
                    <a:pt x="21" y="0"/>
                  </a:moveTo>
                  <a:lnTo>
                    <a:pt x="22" y="55"/>
                  </a:lnTo>
                  <a:lnTo>
                    <a:pt x="2" y="59"/>
                  </a:lnTo>
                  <a:lnTo>
                    <a:pt x="0" y="4"/>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2" name="Freeform 2084"/>
            <p:cNvSpPr>
              <a:spLocks/>
            </p:cNvSpPr>
            <p:nvPr/>
          </p:nvSpPr>
          <p:spPr bwMode="auto">
            <a:xfrm>
              <a:off x="13331016" y="-545702"/>
              <a:ext cx="39688" cy="103188"/>
            </a:xfrm>
            <a:custGeom>
              <a:avLst/>
              <a:gdLst>
                <a:gd name="T0" fmla="*/ 23 w 25"/>
                <a:gd name="T1" fmla="*/ 0 h 65"/>
                <a:gd name="T2" fmla="*/ 25 w 25"/>
                <a:gd name="T3" fmla="*/ 55 h 65"/>
                <a:gd name="T4" fmla="*/ 1 w 25"/>
                <a:gd name="T5" fmla="*/ 65 h 65"/>
                <a:gd name="T6" fmla="*/ 0 w 25"/>
                <a:gd name="T7" fmla="*/ 10 h 65"/>
                <a:gd name="T8" fmla="*/ 23 w 25"/>
                <a:gd name="T9" fmla="*/ 0 h 65"/>
              </a:gdLst>
              <a:ahLst/>
              <a:cxnLst>
                <a:cxn ang="0">
                  <a:pos x="T0" y="T1"/>
                </a:cxn>
                <a:cxn ang="0">
                  <a:pos x="T2" y="T3"/>
                </a:cxn>
                <a:cxn ang="0">
                  <a:pos x="T4" y="T5"/>
                </a:cxn>
                <a:cxn ang="0">
                  <a:pos x="T6" y="T7"/>
                </a:cxn>
                <a:cxn ang="0">
                  <a:pos x="T8" y="T9"/>
                </a:cxn>
              </a:cxnLst>
              <a:rect l="0" t="0" r="r" b="b"/>
              <a:pathLst>
                <a:path w="25" h="65">
                  <a:moveTo>
                    <a:pt x="23" y="0"/>
                  </a:moveTo>
                  <a:lnTo>
                    <a:pt x="25" y="55"/>
                  </a:lnTo>
                  <a:lnTo>
                    <a:pt x="1" y="65"/>
                  </a:lnTo>
                  <a:lnTo>
                    <a:pt x="0" y="10"/>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3" name="Freeform 2085"/>
            <p:cNvSpPr>
              <a:spLocks/>
            </p:cNvSpPr>
            <p:nvPr/>
          </p:nvSpPr>
          <p:spPr bwMode="auto">
            <a:xfrm>
              <a:off x="14964553" y="-577452"/>
              <a:ext cx="9525" cy="96838"/>
            </a:xfrm>
            <a:custGeom>
              <a:avLst/>
              <a:gdLst>
                <a:gd name="T0" fmla="*/ 4 w 6"/>
                <a:gd name="T1" fmla="*/ 0 h 61"/>
                <a:gd name="T2" fmla="*/ 6 w 6"/>
                <a:gd name="T3" fmla="*/ 55 h 61"/>
                <a:gd name="T4" fmla="*/ 2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2" y="61"/>
                  </a:lnTo>
                  <a:lnTo>
                    <a:pt x="0" y="6"/>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4" name="Freeform 2086"/>
            <p:cNvSpPr>
              <a:spLocks/>
            </p:cNvSpPr>
            <p:nvPr/>
          </p:nvSpPr>
          <p:spPr bwMode="auto">
            <a:xfrm>
              <a:off x="13762816" y="-479027"/>
              <a:ext cx="25400" cy="98425"/>
            </a:xfrm>
            <a:custGeom>
              <a:avLst/>
              <a:gdLst>
                <a:gd name="T0" fmla="*/ 15 w 16"/>
                <a:gd name="T1" fmla="*/ 7 h 62"/>
                <a:gd name="T2" fmla="*/ 16 w 16"/>
                <a:gd name="T3" fmla="*/ 62 h 62"/>
                <a:gd name="T4" fmla="*/ 2 w 16"/>
                <a:gd name="T5" fmla="*/ 56 h 62"/>
                <a:gd name="T6" fmla="*/ 0 w 16"/>
                <a:gd name="T7" fmla="*/ 0 h 62"/>
                <a:gd name="T8" fmla="*/ 15 w 16"/>
                <a:gd name="T9" fmla="*/ 7 h 62"/>
              </a:gdLst>
              <a:ahLst/>
              <a:cxnLst>
                <a:cxn ang="0">
                  <a:pos x="T0" y="T1"/>
                </a:cxn>
                <a:cxn ang="0">
                  <a:pos x="T2" y="T3"/>
                </a:cxn>
                <a:cxn ang="0">
                  <a:pos x="T4" y="T5"/>
                </a:cxn>
                <a:cxn ang="0">
                  <a:pos x="T6" y="T7"/>
                </a:cxn>
                <a:cxn ang="0">
                  <a:pos x="T8" y="T9"/>
                </a:cxn>
              </a:cxnLst>
              <a:rect l="0" t="0" r="r" b="b"/>
              <a:pathLst>
                <a:path w="16" h="62">
                  <a:moveTo>
                    <a:pt x="15" y="7"/>
                  </a:moveTo>
                  <a:lnTo>
                    <a:pt x="16" y="62"/>
                  </a:lnTo>
                  <a:lnTo>
                    <a:pt x="2" y="56"/>
                  </a:lnTo>
                  <a:lnTo>
                    <a:pt x="0" y="0"/>
                  </a:lnTo>
                  <a:lnTo>
                    <a:pt x="15"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5" name="Freeform 2087"/>
            <p:cNvSpPr>
              <a:spLocks/>
            </p:cNvSpPr>
            <p:nvPr/>
          </p:nvSpPr>
          <p:spPr bwMode="auto">
            <a:xfrm>
              <a:off x="13786628" y="-467915"/>
              <a:ext cx="3175" cy="100013"/>
            </a:xfrm>
            <a:custGeom>
              <a:avLst/>
              <a:gdLst>
                <a:gd name="T0" fmla="*/ 1 w 2"/>
                <a:gd name="T1" fmla="*/ 8 h 63"/>
                <a:gd name="T2" fmla="*/ 2 w 2"/>
                <a:gd name="T3" fmla="*/ 63 h 63"/>
                <a:gd name="T4" fmla="*/ 1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1"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6" name="Freeform 2088"/>
            <p:cNvSpPr>
              <a:spLocks/>
            </p:cNvSpPr>
            <p:nvPr/>
          </p:nvSpPr>
          <p:spPr bwMode="auto">
            <a:xfrm>
              <a:off x="14820091" y="-493315"/>
              <a:ext cx="9525" cy="100013"/>
            </a:xfrm>
            <a:custGeom>
              <a:avLst/>
              <a:gdLst>
                <a:gd name="T0" fmla="*/ 4 w 6"/>
                <a:gd name="T1" fmla="*/ 0 h 63"/>
                <a:gd name="T2" fmla="*/ 6 w 6"/>
                <a:gd name="T3" fmla="*/ 56 h 63"/>
                <a:gd name="T4" fmla="*/ 1 w 6"/>
                <a:gd name="T5" fmla="*/ 63 h 63"/>
                <a:gd name="T6" fmla="*/ 0 w 6"/>
                <a:gd name="T7" fmla="*/ 8 h 63"/>
                <a:gd name="T8" fmla="*/ 4 w 6"/>
                <a:gd name="T9" fmla="*/ 0 h 63"/>
              </a:gdLst>
              <a:ahLst/>
              <a:cxnLst>
                <a:cxn ang="0">
                  <a:pos x="T0" y="T1"/>
                </a:cxn>
                <a:cxn ang="0">
                  <a:pos x="T2" y="T3"/>
                </a:cxn>
                <a:cxn ang="0">
                  <a:pos x="T4" y="T5"/>
                </a:cxn>
                <a:cxn ang="0">
                  <a:pos x="T6" y="T7"/>
                </a:cxn>
                <a:cxn ang="0">
                  <a:pos x="T8" y="T9"/>
                </a:cxn>
              </a:cxnLst>
              <a:rect l="0" t="0" r="r" b="b"/>
              <a:pathLst>
                <a:path w="6" h="63">
                  <a:moveTo>
                    <a:pt x="4" y="0"/>
                  </a:moveTo>
                  <a:lnTo>
                    <a:pt x="6" y="56"/>
                  </a:lnTo>
                  <a:lnTo>
                    <a:pt x="1" y="63"/>
                  </a:lnTo>
                  <a:lnTo>
                    <a:pt x="0" y="8"/>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7" name="Freeform 2089"/>
            <p:cNvSpPr>
              <a:spLocks/>
            </p:cNvSpPr>
            <p:nvPr/>
          </p:nvSpPr>
          <p:spPr bwMode="auto">
            <a:xfrm>
              <a:off x="13788216" y="-455215"/>
              <a:ext cx="3175" cy="101600"/>
            </a:xfrm>
            <a:custGeom>
              <a:avLst/>
              <a:gdLst>
                <a:gd name="T0" fmla="*/ 0 w 2"/>
                <a:gd name="T1" fmla="*/ 9 h 64"/>
                <a:gd name="T2" fmla="*/ 2 w 2"/>
                <a:gd name="T3" fmla="*/ 64 h 64"/>
                <a:gd name="T4" fmla="*/ 1 w 2"/>
                <a:gd name="T5" fmla="*/ 55 h 64"/>
                <a:gd name="T6" fmla="*/ 0 w 2"/>
                <a:gd name="T7" fmla="*/ 0 h 64"/>
                <a:gd name="T8" fmla="*/ 0 w 2"/>
                <a:gd name="T9" fmla="*/ 9 h 64"/>
              </a:gdLst>
              <a:ahLst/>
              <a:cxnLst>
                <a:cxn ang="0">
                  <a:pos x="T0" y="T1"/>
                </a:cxn>
                <a:cxn ang="0">
                  <a:pos x="T2" y="T3"/>
                </a:cxn>
                <a:cxn ang="0">
                  <a:pos x="T4" y="T5"/>
                </a:cxn>
                <a:cxn ang="0">
                  <a:pos x="T6" y="T7"/>
                </a:cxn>
                <a:cxn ang="0">
                  <a:pos x="T8" y="T9"/>
                </a:cxn>
              </a:cxnLst>
              <a:rect l="0" t="0" r="r" b="b"/>
              <a:pathLst>
                <a:path w="2" h="64">
                  <a:moveTo>
                    <a:pt x="0" y="9"/>
                  </a:moveTo>
                  <a:lnTo>
                    <a:pt x="2" y="64"/>
                  </a:lnTo>
                  <a:lnTo>
                    <a:pt x="1" y="55"/>
                  </a:lnTo>
                  <a:lnTo>
                    <a:pt x="0" y="0"/>
                  </a:lnTo>
                  <a:lnTo>
                    <a:pt x="0" y="9"/>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8" name="Freeform 2090"/>
            <p:cNvSpPr>
              <a:spLocks/>
            </p:cNvSpPr>
            <p:nvPr/>
          </p:nvSpPr>
          <p:spPr bwMode="auto">
            <a:xfrm>
              <a:off x="14442266" y="-458390"/>
              <a:ext cx="3175" cy="96838"/>
            </a:xfrm>
            <a:custGeom>
              <a:avLst/>
              <a:gdLst>
                <a:gd name="T0" fmla="*/ 0 w 2"/>
                <a:gd name="T1" fmla="*/ 0 h 61"/>
                <a:gd name="T2" fmla="*/ 2 w 2"/>
                <a:gd name="T3" fmla="*/ 55 h 61"/>
                <a:gd name="T4" fmla="*/ 1 w 2"/>
                <a:gd name="T5" fmla="*/ 61 h 61"/>
                <a:gd name="T6" fmla="*/ 0 w 2"/>
                <a:gd name="T7" fmla="*/ 6 h 61"/>
                <a:gd name="T8" fmla="*/ 0 w 2"/>
                <a:gd name="T9" fmla="*/ 0 h 61"/>
              </a:gdLst>
              <a:ahLst/>
              <a:cxnLst>
                <a:cxn ang="0">
                  <a:pos x="T0" y="T1"/>
                </a:cxn>
                <a:cxn ang="0">
                  <a:pos x="T2" y="T3"/>
                </a:cxn>
                <a:cxn ang="0">
                  <a:pos x="T4" y="T5"/>
                </a:cxn>
                <a:cxn ang="0">
                  <a:pos x="T6" y="T7"/>
                </a:cxn>
                <a:cxn ang="0">
                  <a:pos x="T8" y="T9"/>
                </a:cxn>
              </a:cxnLst>
              <a:rect l="0" t="0" r="r" b="b"/>
              <a:pathLst>
                <a:path w="2" h="61">
                  <a:moveTo>
                    <a:pt x="0" y="0"/>
                  </a:moveTo>
                  <a:lnTo>
                    <a:pt x="2" y="55"/>
                  </a:lnTo>
                  <a:lnTo>
                    <a:pt x="1" y="61"/>
                  </a:lnTo>
                  <a:lnTo>
                    <a:pt x="0" y="6"/>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9" name="Freeform 2091"/>
            <p:cNvSpPr>
              <a:spLocks/>
            </p:cNvSpPr>
            <p:nvPr/>
          </p:nvSpPr>
          <p:spPr bwMode="auto">
            <a:xfrm>
              <a:off x="13783453" y="-431402"/>
              <a:ext cx="11113" cy="98425"/>
            </a:xfrm>
            <a:custGeom>
              <a:avLst/>
              <a:gdLst>
                <a:gd name="T0" fmla="*/ 7 w 7"/>
                <a:gd name="T1" fmla="*/ 7 h 62"/>
                <a:gd name="T2" fmla="*/ 7 w 7"/>
                <a:gd name="T3" fmla="*/ 62 h 62"/>
                <a:gd name="T4" fmla="*/ 1 w 7"/>
                <a:gd name="T5" fmla="*/ 55 h 62"/>
                <a:gd name="T6" fmla="*/ 0 w 7"/>
                <a:gd name="T7" fmla="*/ 0 h 62"/>
                <a:gd name="T8" fmla="*/ 7 w 7"/>
                <a:gd name="T9" fmla="*/ 7 h 62"/>
              </a:gdLst>
              <a:ahLst/>
              <a:cxnLst>
                <a:cxn ang="0">
                  <a:pos x="T0" y="T1"/>
                </a:cxn>
                <a:cxn ang="0">
                  <a:pos x="T2" y="T3"/>
                </a:cxn>
                <a:cxn ang="0">
                  <a:pos x="T4" y="T5"/>
                </a:cxn>
                <a:cxn ang="0">
                  <a:pos x="T6" y="T7"/>
                </a:cxn>
                <a:cxn ang="0">
                  <a:pos x="T8" y="T9"/>
                </a:cxn>
              </a:cxnLst>
              <a:rect l="0" t="0" r="r" b="b"/>
              <a:pathLst>
                <a:path w="7" h="62">
                  <a:moveTo>
                    <a:pt x="7" y="7"/>
                  </a:moveTo>
                  <a:lnTo>
                    <a:pt x="7" y="62"/>
                  </a:lnTo>
                  <a:lnTo>
                    <a:pt x="1" y="55"/>
                  </a:lnTo>
                  <a:lnTo>
                    <a:pt x="0" y="0"/>
                  </a:lnTo>
                  <a:lnTo>
                    <a:pt x="7"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0" name="Freeform 2092"/>
            <p:cNvSpPr>
              <a:spLocks/>
            </p:cNvSpPr>
            <p:nvPr/>
          </p:nvSpPr>
          <p:spPr bwMode="auto">
            <a:xfrm>
              <a:off x="13788216" y="-407590"/>
              <a:ext cx="34925" cy="106363"/>
            </a:xfrm>
            <a:custGeom>
              <a:avLst/>
              <a:gdLst>
                <a:gd name="T0" fmla="*/ 20 w 22"/>
                <a:gd name="T1" fmla="*/ 12 h 67"/>
                <a:gd name="T2" fmla="*/ 22 w 22"/>
                <a:gd name="T3" fmla="*/ 67 h 67"/>
                <a:gd name="T4" fmla="*/ 1 w 22"/>
                <a:gd name="T5" fmla="*/ 55 h 67"/>
                <a:gd name="T6" fmla="*/ 0 w 22"/>
                <a:gd name="T7" fmla="*/ 0 h 67"/>
                <a:gd name="T8" fmla="*/ 20 w 22"/>
                <a:gd name="T9" fmla="*/ 12 h 67"/>
              </a:gdLst>
              <a:ahLst/>
              <a:cxnLst>
                <a:cxn ang="0">
                  <a:pos x="T0" y="T1"/>
                </a:cxn>
                <a:cxn ang="0">
                  <a:pos x="T2" y="T3"/>
                </a:cxn>
                <a:cxn ang="0">
                  <a:pos x="T4" y="T5"/>
                </a:cxn>
                <a:cxn ang="0">
                  <a:pos x="T6" y="T7"/>
                </a:cxn>
                <a:cxn ang="0">
                  <a:pos x="T8" y="T9"/>
                </a:cxn>
              </a:cxnLst>
              <a:rect l="0" t="0" r="r" b="b"/>
              <a:pathLst>
                <a:path w="22" h="67">
                  <a:moveTo>
                    <a:pt x="20" y="12"/>
                  </a:moveTo>
                  <a:lnTo>
                    <a:pt x="22" y="67"/>
                  </a:lnTo>
                  <a:lnTo>
                    <a:pt x="1" y="55"/>
                  </a:lnTo>
                  <a:lnTo>
                    <a:pt x="0" y="0"/>
                  </a:lnTo>
                  <a:lnTo>
                    <a:pt x="20" y="1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1" name="Freeform 2093"/>
            <p:cNvSpPr>
              <a:spLocks/>
            </p:cNvSpPr>
            <p:nvPr/>
          </p:nvSpPr>
          <p:spPr bwMode="auto">
            <a:xfrm>
              <a:off x="13819966" y="-388540"/>
              <a:ext cx="4763" cy="100013"/>
            </a:xfrm>
            <a:custGeom>
              <a:avLst/>
              <a:gdLst>
                <a:gd name="T0" fmla="*/ 1 w 3"/>
                <a:gd name="T1" fmla="*/ 8 h 63"/>
                <a:gd name="T2" fmla="*/ 3 w 3"/>
                <a:gd name="T3" fmla="*/ 63 h 63"/>
                <a:gd name="T4" fmla="*/ 2 w 3"/>
                <a:gd name="T5" fmla="*/ 55 h 63"/>
                <a:gd name="T6" fmla="*/ 0 w 3"/>
                <a:gd name="T7" fmla="*/ 0 h 63"/>
                <a:gd name="T8" fmla="*/ 1 w 3"/>
                <a:gd name="T9" fmla="*/ 8 h 63"/>
              </a:gdLst>
              <a:ahLst/>
              <a:cxnLst>
                <a:cxn ang="0">
                  <a:pos x="T0" y="T1"/>
                </a:cxn>
                <a:cxn ang="0">
                  <a:pos x="T2" y="T3"/>
                </a:cxn>
                <a:cxn ang="0">
                  <a:pos x="T4" y="T5"/>
                </a:cxn>
                <a:cxn ang="0">
                  <a:pos x="T6" y="T7"/>
                </a:cxn>
                <a:cxn ang="0">
                  <a:pos x="T8" y="T9"/>
                </a:cxn>
              </a:cxnLst>
              <a:rect l="0" t="0" r="r" b="b"/>
              <a:pathLst>
                <a:path w="3" h="63">
                  <a:moveTo>
                    <a:pt x="1" y="8"/>
                  </a:moveTo>
                  <a:lnTo>
                    <a:pt x="3" y="63"/>
                  </a:lnTo>
                  <a:lnTo>
                    <a:pt x="2"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2" name="Freeform 2094"/>
            <p:cNvSpPr>
              <a:spLocks/>
            </p:cNvSpPr>
            <p:nvPr/>
          </p:nvSpPr>
          <p:spPr bwMode="auto">
            <a:xfrm>
              <a:off x="13821553" y="-375840"/>
              <a:ext cx="12700" cy="95250"/>
            </a:xfrm>
            <a:custGeom>
              <a:avLst/>
              <a:gdLst>
                <a:gd name="T0" fmla="*/ 6 w 8"/>
                <a:gd name="T1" fmla="*/ 5 h 60"/>
                <a:gd name="T2" fmla="*/ 8 w 8"/>
                <a:gd name="T3" fmla="*/ 60 h 60"/>
                <a:gd name="T4" fmla="*/ 2 w 8"/>
                <a:gd name="T5" fmla="*/ 55 h 60"/>
                <a:gd name="T6" fmla="*/ 0 w 8"/>
                <a:gd name="T7" fmla="*/ 0 h 60"/>
                <a:gd name="T8" fmla="*/ 6 w 8"/>
                <a:gd name="T9" fmla="*/ 5 h 60"/>
              </a:gdLst>
              <a:ahLst/>
              <a:cxnLst>
                <a:cxn ang="0">
                  <a:pos x="T0" y="T1"/>
                </a:cxn>
                <a:cxn ang="0">
                  <a:pos x="T2" y="T3"/>
                </a:cxn>
                <a:cxn ang="0">
                  <a:pos x="T4" y="T5"/>
                </a:cxn>
                <a:cxn ang="0">
                  <a:pos x="T6" y="T7"/>
                </a:cxn>
                <a:cxn ang="0">
                  <a:pos x="T8" y="T9"/>
                </a:cxn>
              </a:cxnLst>
              <a:rect l="0" t="0" r="r" b="b"/>
              <a:pathLst>
                <a:path w="8" h="60">
                  <a:moveTo>
                    <a:pt x="6" y="5"/>
                  </a:moveTo>
                  <a:lnTo>
                    <a:pt x="8" y="60"/>
                  </a:lnTo>
                  <a:lnTo>
                    <a:pt x="2" y="55"/>
                  </a:lnTo>
                  <a:lnTo>
                    <a:pt x="0" y="0"/>
                  </a:lnTo>
                  <a:lnTo>
                    <a:pt x="6"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3" name="Freeform 2095"/>
            <p:cNvSpPr>
              <a:spLocks/>
            </p:cNvSpPr>
            <p:nvPr/>
          </p:nvSpPr>
          <p:spPr bwMode="auto">
            <a:xfrm>
              <a:off x="13807266" y="-361552"/>
              <a:ext cx="15875" cy="103188"/>
            </a:xfrm>
            <a:custGeom>
              <a:avLst/>
              <a:gdLst>
                <a:gd name="T0" fmla="*/ 8 w 10"/>
                <a:gd name="T1" fmla="*/ 0 h 65"/>
                <a:gd name="T2" fmla="*/ 10 w 10"/>
                <a:gd name="T3" fmla="*/ 56 h 65"/>
                <a:gd name="T4" fmla="*/ 1 w 10"/>
                <a:gd name="T5" fmla="*/ 65 h 65"/>
                <a:gd name="T6" fmla="*/ 0 w 10"/>
                <a:gd name="T7" fmla="*/ 10 h 65"/>
                <a:gd name="T8" fmla="*/ 8 w 10"/>
                <a:gd name="T9" fmla="*/ 0 h 65"/>
              </a:gdLst>
              <a:ahLst/>
              <a:cxnLst>
                <a:cxn ang="0">
                  <a:pos x="T0" y="T1"/>
                </a:cxn>
                <a:cxn ang="0">
                  <a:pos x="T2" y="T3"/>
                </a:cxn>
                <a:cxn ang="0">
                  <a:pos x="T4" y="T5"/>
                </a:cxn>
                <a:cxn ang="0">
                  <a:pos x="T6" y="T7"/>
                </a:cxn>
                <a:cxn ang="0">
                  <a:pos x="T8" y="T9"/>
                </a:cxn>
              </a:cxnLst>
              <a:rect l="0" t="0" r="r" b="b"/>
              <a:pathLst>
                <a:path w="10" h="65">
                  <a:moveTo>
                    <a:pt x="8" y="0"/>
                  </a:moveTo>
                  <a:lnTo>
                    <a:pt x="10" y="56"/>
                  </a:lnTo>
                  <a:lnTo>
                    <a:pt x="1" y="65"/>
                  </a:lnTo>
                  <a:lnTo>
                    <a:pt x="0" y="1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4" name="Freeform 2096"/>
            <p:cNvSpPr>
              <a:spLocks/>
            </p:cNvSpPr>
            <p:nvPr/>
          </p:nvSpPr>
          <p:spPr bwMode="auto">
            <a:xfrm>
              <a:off x="13907278" y="-340915"/>
              <a:ext cx="14288" cy="90488"/>
            </a:xfrm>
            <a:custGeom>
              <a:avLst/>
              <a:gdLst>
                <a:gd name="T0" fmla="*/ 7 w 9"/>
                <a:gd name="T1" fmla="*/ 2 h 57"/>
                <a:gd name="T2" fmla="*/ 9 w 9"/>
                <a:gd name="T3" fmla="*/ 57 h 57"/>
                <a:gd name="T4" fmla="*/ 1 w 9"/>
                <a:gd name="T5" fmla="*/ 55 h 57"/>
                <a:gd name="T6" fmla="*/ 0 w 9"/>
                <a:gd name="T7" fmla="*/ 0 h 57"/>
                <a:gd name="T8" fmla="*/ 7 w 9"/>
                <a:gd name="T9" fmla="*/ 2 h 57"/>
              </a:gdLst>
              <a:ahLst/>
              <a:cxnLst>
                <a:cxn ang="0">
                  <a:pos x="T0" y="T1"/>
                </a:cxn>
                <a:cxn ang="0">
                  <a:pos x="T2" y="T3"/>
                </a:cxn>
                <a:cxn ang="0">
                  <a:pos x="T4" y="T5"/>
                </a:cxn>
                <a:cxn ang="0">
                  <a:pos x="T6" y="T7"/>
                </a:cxn>
                <a:cxn ang="0">
                  <a:pos x="T8" y="T9"/>
                </a:cxn>
              </a:cxnLst>
              <a:rect l="0" t="0" r="r" b="b"/>
              <a:pathLst>
                <a:path w="9" h="57">
                  <a:moveTo>
                    <a:pt x="7" y="2"/>
                  </a:moveTo>
                  <a:lnTo>
                    <a:pt x="9" y="57"/>
                  </a:lnTo>
                  <a:lnTo>
                    <a:pt x="1" y="55"/>
                  </a:lnTo>
                  <a:lnTo>
                    <a:pt x="0" y="0"/>
                  </a:lnTo>
                  <a:lnTo>
                    <a:pt x="7"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5" name="Freeform 2097"/>
            <p:cNvSpPr>
              <a:spLocks/>
            </p:cNvSpPr>
            <p:nvPr/>
          </p:nvSpPr>
          <p:spPr bwMode="auto">
            <a:xfrm>
              <a:off x="13337366" y="-1191815"/>
              <a:ext cx="1885950" cy="896938"/>
            </a:xfrm>
            <a:custGeom>
              <a:avLst/>
              <a:gdLst>
                <a:gd name="T0" fmla="*/ 855 w 1188"/>
                <a:gd name="T1" fmla="*/ 23 h 565"/>
                <a:gd name="T2" fmla="*/ 916 w 1188"/>
                <a:gd name="T3" fmla="*/ 23 h 565"/>
                <a:gd name="T4" fmla="*/ 988 w 1188"/>
                <a:gd name="T5" fmla="*/ 51 h 565"/>
                <a:gd name="T6" fmla="*/ 1039 w 1188"/>
                <a:gd name="T7" fmla="*/ 60 h 565"/>
                <a:gd name="T8" fmla="*/ 1077 w 1188"/>
                <a:gd name="T9" fmla="*/ 87 h 565"/>
                <a:gd name="T10" fmla="*/ 1162 w 1188"/>
                <a:gd name="T11" fmla="*/ 96 h 565"/>
                <a:gd name="T12" fmla="*/ 1168 w 1188"/>
                <a:gd name="T13" fmla="*/ 125 h 565"/>
                <a:gd name="T14" fmla="*/ 1146 w 1188"/>
                <a:gd name="T15" fmla="*/ 144 h 565"/>
                <a:gd name="T16" fmla="*/ 1113 w 1188"/>
                <a:gd name="T17" fmla="*/ 171 h 565"/>
                <a:gd name="T18" fmla="*/ 1139 w 1188"/>
                <a:gd name="T19" fmla="*/ 207 h 565"/>
                <a:gd name="T20" fmla="*/ 1164 w 1188"/>
                <a:gd name="T21" fmla="*/ 271 h 565"/>
                <a:gd name="T22" fmla="*/ 1120 w 1188"/>
                <a:gd name="T23" fmla="*/ 315 h 565"/>
                <a:gd name="T24" fmla="*/ 1083 w 1188"/>
                <a:gd name="T25" fmla="*/ 345 h 565"/>
                <a:gd name="T26" fmla="*/ 1051 w 1188"/>
                <a:gd name="T27" fmla="*/ 367 h 565"/>
                <a:gd name="T28" fmla="*/ 1025 w 1188"/>
                <a:gd name="T29" fmla="*/ 400 h 565"/>
                <a:gd name="T30" fmla="*/ 961 w 1188"/>
                <a:gd name="T31" fmla="*/ 431 h 565"/>
                <a:gd name="T32" fmla="*/ 925 w 1188"/>
                <a:gd name="T33" fmla="*/ 461 h 565"/>
                <a:gd name="T34" fmla="*/ 830 w 1188"/>
                <a:gd name="T35" fmla="*/ 459 h 565"/>
                <a:gd name="T36" fmla="*/ 785 w 1188"/>
                <a:gd name="T37" fmla="*/ 460 h 565"/>
                <a:gd name="T38" fmla="*/ 737 w 1188"/>
                <a:gd name="T39" fmla="*/ 462 h 565"/>
                <a:gd name="T40" fmla="*/ 696 w 1188"/>
                <a:gd name="T41" fmla="*/ 468 h 565"/>
                <a:gd name="T42" fmla="*/ 642 w 1188"/>
                <a:gd name="T43" fmla="*/ 487 h 565"/>
                <a:gd name="T44" fmla="*/ 600 w 1188"/>
                <a:gd name="T45" fmla="*/ 496 h 565"/>
                <a:gd name="T46" fmla="*/ 544 w 1188"/>
                <a:gd name="T47" fmla="*/ 508 h 565"/>
                <a:gd name="T48" fmla="*/ 488 w 1188"/>
                <a:gd name="T49" fmla="*/ 528 h 565"/>
                <a:gd name="T50" fmla="*/ 418 w 1188"/>
                <a:gd name="T51" fmla="*/ 552 h 565"/>
                <a:gd name="T52" fmla="*/ 388 w 1188"/>
                <a:gd name="T53" fmla="*/ 554 h 565"/>
                <a:gd name="T54" fmla="*/ 359 w 1188"/>
                <a:gd name="T55" fmla="*/ 536 h 565"/>
                <a:gd name="T56" fmla="*/ 311 w 1188"/>
                <a:gd name="T57" fmla="*/ 519 h 565"/>
                <a:gd name="T58" fmla="*/ 288 w 1188"/>
                <a:gd name="T59" fmla="*/ 486 h 565"/>
                <a:gd name="T60" fmla="*/ 283 w 1188"/>
                <a:gd name="T61" fmla="*/ 456 h 565"/>
                <a:gd name="T62" fmla="*/ 192 w 1188"/>
                <a:gd name="T63" fmla="*/ 440 h 565"/>
                <a:gd name="T64" fmla="*/ 130 w 1188"/>
                <a:gd name="T65" fmla="*/ 428 h 565"/>
                <a:gd name="T66" fmla="*/ 63 w 1188"/>
                <a:gd name="T67" fmla="*/ 423 h 565"/>
                <a:gd name="T68" fmla="*/ 2 w 1188"/>
                <a:gd name="T69" fmla="*/ 417 h 565"/>
                <a:gd name="T70" fmla="*/ 76 w 1188"/>
                <a:gd name="T71" fmla="*/ 383 h 565"/>
                <a:gd name="T72" fmla="*/ 103 w 1188"/>
                <a:gd name="T73" fmla="*/ 347 h 565"/>
                <a:gd name="T74" fmla="*/ 164 w 1188"/>
                <a:gd name="T75" fmla="*/ 303 h 565"/>
                <a:gd name="T76" fmla="*/ 197 w 1188"/>
                <a:gd name="T77" fmla="*/ 262 h 565"/>
                <a:gd name="T78" fmla="*/ 236 w 1188"/>
                <a:gd name="T79" fmla="*/ 231 h 565"/>
                <a:gd name="T80" fmla="*/ 325 w 1188"/>
                <a:gd name="T81" fmla="*/ 213 h 565"/>
                <a:gd name="T82" fmla="*/ 377 w 1188"/>
                <a:gd name="T83" fmla="*/ 204 h 565"/>
                <a:gd name="T84" fmla="*/ 500 w 1188"/>
                <a:gd name="T85" fmla="*/ 199 h 565"/>
                <a:gd name="T86" fmla="*/ 525 w 1188"/>
                <a:gd name="T87" fmla="*/ 167 h 565"/>
                <a:gd name="T88" fmla="*/ 544 w 1188"/>
                <a:gd name="T89" fmla="*/ 131 h 565"/>
                <a:gd name="T90" fmla="*/ 532 w 1188"/>
                <a:gd name="T91" fmla="*/ 88 h 565"/>
                <a:gd name="T92" fmla="*/ 573 w 1188"/>
                <a:gd name="T93" fmla="*/ 60 h 565"/>
                <a:gd name="T94" fmla="*/ 585 w 1188"/>
                <a:gd name="T95" fmla="*/ 33 h 565"/>
                <a:gd name="T96" fmla="*/ 615 w 1188"/>
                <a:gd name="T97" fmla="*/ 20 h 565"/>
                <a:gd name="T98" fmla="*/ 632 w 1188"/>
                <a:gd name="T99" fmla="*/ 30 h 565"/>
                <a:gd name="T100" fmla="*/ 696 w 1188"/>
                <a:gd name="T101" fmla="*/ 33 h 565"/>
                <a:gd name="T102" fmla="*/ 787 w 1188"/>
                <a:gd name="T103" fmla="*/ 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8" h="565">
                  <a:moveTo>
                    <a:pt x="842" y="0"/>
                  </a:moveTo>
                  <a:lnTo>
                    <a:pt x="855" y="3"/>
                  </a:lnTo>
                  <a:lnTo>
                    <a:pt x="849" y="13"/>
                  </a:lnTo>
                  <a:lnTo>
                    <a:pt x="855" y="23"/>
                  </a:lnTo>
                  <a:lnTo>
                    <a:pt x="870" y="27"/>
                  </a:lnTo>
                  <a:lnTo>
                    <a:pt x="879" y="30"/>
                  </a:lnTo>
                  <a:lnTo>
                    <a:pt x="902" y="23"/>
                  </a:lnTo>
                  <a:lnTo>
                    <a:pt x="916" y="23"/>
                  </a:lnTo>
                  <a:lnTo>
                    <a:pt x="932" y="25"/>
                  </a:lnTo>
                  <a:lnTo>
                    <a:pt x="944" y="39"/>
                  </a:lnTo>
                  <a:lnTo>
                    <a:pt x="960" y="40"/>
                  </a:lnTo>
                  <a:lnTo>
                    <a:pt x="988" y="51"/>
                  </a:lnTo>
                  <a:lnTo>
                    <a:pt x="1002" y="54"/>
                  </a:lnTo>
                  <a:lnTo>
                    <a:pt x="1018" y="53"/>
                  </a:lnTo>
                  <a:lnTo>
                    <a:pt x="1036" y="55"/>
                  </a:lnTo>
                  <a:lnTo>
                    <a:pt x="1039" y="60"/>
                  </a:lnTo>
                  <a:lnTo>
                    <a:pt x="1054" y="65"/>
                  </a:lnTo>
                  <a:lnTo>
                    <a:pt x="1064" y="74"/>
                  </a:lnTo>
                  <a:lnTo>
                    <a:pt x="1066" y="82"/>
                  </a:lnTo>
                  <a:lnTo>
                    <a:pt x="1077" y="87"/>
                  </a:lnTo>
                  <a:lnTo>
                    <a:pt x="1099" y="83"/>
                  </a:lnTo>
                  <a:lnTo>
                    <a:pt x="1124" y="87"/>
                  </a:lnTo>
                  <a:lnTo>
                    <a:pt x="1144" y="93"/>
                  </a:lnTo>
                  <a:lnTo>
                    <a:pt x="1162" y="96"/>
                  </a:lnTo>
                  <a:lnTo>
                    <a:pt x="1185" y="104"/>
                  </a:lnTo>
                  <a:lnTo>
                    <a:pt x="1188" y="111"/>
                  </a:lnTo>
                  <a:lnTo>
                    <a:pt x="1180" y="118"/>
                  </a:lnTo>
                  <a:lnTo>
                    <a:pt x="1168" y="125"/>
                  </a:lnTo>
                  <a:lnTo>
                    <a:pt x="1162" y="130"/>
                  </a:lnTo>
                  <a:lnTo>
                    <a:pt x="1154" y="134"/>
                  </a:lnTo>
                  <a:lnTo>
                    <a:pt x="1150" y="135"/>
                  </a:lnTo>
                  <a:lnTo>
                    <a:pt x="1146" y="144"/>
                  </a:lnTo>
                  <a:lnTo>
                    <a:pt x="1144" y="147"/>
                  </a:lnTo>
                  <a:lnTo>
                    <a:pt x="1127" y="150"/>
                  </a:lnTo>
                  <a:lnTo>
                    <a:pt x="1114" y="167"/>
                  </a:lnTo>
                  <a:lnTo>
                    <a:pt x="1113" y="171"/>
                  </a:lnTo>
                  <a:lnTo>
                    <a:pt x="1119" y="176"/>
                  </a:lnTo>
                  <a:lnTo>
                    <a:pt x="1125" y="183"/>
                  </a:lnTo>
                  <a:lnTo>
                    <a:pt x="1139" y="195"/>
                  </a:lnTo>
                  <a:lnTo>
                    <a:pt x="1139" y="207"/>
                  </a:lnTo>
                  <a:lnTo>
                    <a:pt x="1181" y="227"/>
                  </a:lnTo>
                  <a:lnTo>
                    <a:pt x="1174" y="233"/>
                  </a:lnTo>
                  <a:lnTo>
                    <a:pt x="1167" y="250"/>
                  </a:lnTo>
                  <a:lnTo>
                    <a:pt x="1164" y="271"/>
                  </a:lnTo>
                  <a:lnTo>
                    <a:pt x="1162" y="287"/>
                  </a:lnTo>
                  <a:lnTo>
                    <a:pt x="1153" y="297"/>
                  </a:lnTo>
                  <a:lnTo>
                    <a:pt x="1132" y="302"/>
                  </a:lnTo>
                  <a:lnTo>
                    <a:pt x="1120" y="315"/>
                  </a:lnTo>
                  <a:lnTo>
                    <a:pt x="1113" y="325"/>
                  </a:lnTo>
                  <a:lnTo>
                    <a:pt x="1100" y="329"/>
                  </a:lnTo>
                  <a:lnTo>
                    <a:pt x="1093" y="333"/>
                  </a:lnTo>
                  <a:lnTo>
                    <a:pt x="1083" y="345"/>
                  </a:lnTo>
                  <a:lnTo>
                    <a:pt x="1070" y="355"/>
                  </a:lnTo>
                  <a:lnTo>
                    <a:pt x="1059" y="357"/>
                  </a:lnTo>
                  <a:lnTo>
                    <a:pt x="1055" y="358"/>
                  </a:lnTo>
                  <a:lnTo>
                    <a:pt x="1051" y="367"/>
                  </a:lnTo>
                  <a:lnTo>
                    <a:pt x="1040" y="376"/>
                  </a:lnTo>
                  <a:lnTo>
                    <a:pt x="1029" y="387"/>
                  </a:lnTo>
                  <a:lnTo>
                    <a:pt x="1025" y="393"/>
                  </a:lnTo>
                  <a:lnTo>
                    <a:pt x="1025" y="400"/>
                  </a:lnTo>
                  <a:lnTo>
                    <a:pt x="1026" y="415"/>
                  </a:lnTo>
                  <a:lnTo>
                    <a:pt x="1015" y="420"/>
                  </a:lnTo>
                  <a:lnTo>
                    <a:pt x="976" y="428"/>
                  </a:lnTo>
                  <a:lnTo>
                    <a:pt x="961" y="431"/>
                  </a:lnTo>
                  <a:lnTo>
                    <a:pt x="938" y="440"/>
                  </a:lnTo>
                  <a:lnTo>
                    <a:pt x="934" y="448"/>
                  </a:lnTo>
                  <a:lnTo>
                    <a:pt x="935" y="455"/>
                  </a:lnTo>
                  <a:lnTo>
                    <a:pt x="925" y="461"/>
                  </a:lnTo>
                  <a:lnTo>
                    <a:pt x="896" y="460"/>
                  </a:lnTo>
                  <a:lnTo>
                    <a:pt x="868" y="462"/>
                  </a:lnTo>
                  <a:lnTo>
                    <a:pt x="841" y="463"/>
                  </a:lnTo>
                  <a:lnTo>
                    <a:pt x="830" y="459"/>
                  </a:lnTo>
                  <a:lnTo>
                    <a:pt x="817" y="464"/>
                  </a:lnTo>
                  <a:lnTo>
                    <a:pt x="809" y="463"/>
                  </a:lnTo>
                  <a:lnTo>
                    <a:pt x="795" y="463"/>
                  </a:lnTo>
                  <a:lnTo>
                    <a:pt x="785" y="460"/>
                  </a:lnTo>
                  <a:lnTo>
                    <a:pt x="777" y="456"/>
                  </a:lnTo>
                  <a:lnTo>
                    <a:pt x="765" y="459"/>
                  </a:lnTo>
                  <a:lnTo>
                    <a:pt x="745" y="463"/>
                  </a:lnTo>
                  <a:lnTo>
                    <a:pt x="737" y="462"/>
                  </a:lnTo>
                  <a:lnTo>
                    <a:pt x="724" y="459"/>
                  </a:lnTo>
                  <a:lnTo>
                    <a:pt x="712" y="461"/>
                  </a:lnTo>
                  <a:lnTo>
                    <a:pt x="696" y="462"/>
                  </a:lnTo>
                  <a:lnTo>
                    <a:pt x="696" y="468"/>
                  </a:lnTo>
                  <a:lnTo>
                    <a:pt x="696" y="477"/>
                  </a:lnTo>
                  <a:lnTo>
                    <a:pt x="677" y="477"/>
                  </a:lnTo>
                  <a:lnTo>
                    <a:pt x="666" y="480"/>
                  </a:lnTo>
                  <a:lnTo>
                    <a:pt x="642" y="487"/>
                  </a:lnTo>
                  <a:lnTo>
                    <a:pt x="631" y="490"/>
                  </a:lnTo>
                  <a:lnTo>
                    <a:pt x="629" y="498"/>
                  </a:lnTo>
                  <a:lnTo>
                    <a:pt x="623" y="498"/>
                  </a:lnTo>
                  <a:lnTo>
                    <a:pt x="600" y="496"/>
                  </a:lnTo>
                  <a:lnTo>
                    <a:pt x="574" y="498"/>
                  </a:lnTo>
                  <a:lnTo>
                    <a:pt x="565" y="501"/>
                  </a:lnTo>
                  <a:lnTo>
                    <a:pt x="555" y="508"/>
                  </a:lnTo>
                  <a:lnTo>
                    <a:pt x="544" y="508"/>
                  </a:lnTo>
                  <a:lnTo>
                    <a:pt x="518" y="514"/>
                  </a:lnTo>
                  <a:lnTo>
                    <a:pt x="502" y="519"/>
                  </a:lnTo>
                  <a:lnTo>
                    <a:pt x="494" y="519"/>
                  </a:lnTo>
                  <a:lnTo>
                    <a:pt x="488" y="528"/>
                  </a:lnTo>
                  <a:lnTo>
                    <a:pt x="475" y="533"/>
                  </a:lnTo>
                  <a:lnTo>
                    <a:pt x="452" y="540"/>
                  </a:lnTo>
                  <a:lnTo>
                    <a:pt x="435" y="543"/>
                  </a:lnTo>
                  <a:lnTo>
                    <a:pt x="418" y="552"/>
                  </a:lnTo>
                  <a:lnTo>
                    <a:pt x="410" y="556"/>
                  </a:lnTo>
                  <a:lnTo>
                    <a:pt x="408" y="565"/>
                  </a:lnTo>
                  <a:lnTo>
                    <a:pt x="392" y="564"/>
                  </a:lnTo>
                  <a:lnTo>
                    <a:pt x="388" y="554"/>
                  </a:lnTo>
                  <a:lnTo>
                    <a:pt x="365" y="553"/>
                  </a:lnTo>
                  <a:lnTo>
                    <a:pt x="364" y="545"/>
                  </a:lnTo>
                  <a:lnTo>
                    <a:pt x="366" y="538"/>
                  </a:lnTo>
                  <a:lnTo>
                    <a:pt x="359" y="536"/>
                  </a:lnTo>
                  <a:lnTo>
                    <a:pt x="338" y="535"/>
                  </a:lnTo>
                  <a:lnTo>
                    <a:pt x="309" y="534"/>
                  </a:lnTo>
                  <a:lnTo>
                    <a:pt x="303" y="528"/>
                  </a:lnTo>
                  <a:lnTo>
                    <a:pt x="311" y="519"/>
                  </a:lnTo>
                  <a:lnTo>
                    <a:pt x="305" y="514"/>
                  </a:lnTo>
                  <a:lnTo>
                    <a:pt x="304" y="506"/>
                  </a:lnTo>
                  <a:lnTo>
                    <a:pt x="284" y="494"/>
                  </a:lnTo>
                  <a:lnTo>
                    <a:pt x="288" y="486"/>
                  </a:lnTo>
                  <a:lnTo>
                    <a:pt x="281" y="479"/>
                  </a:lnTo>
                  <a:lnTo>
                    <a:pt x="284" y="473"/>
                  </a:lnTo>
                  <a:lnTo>
                    <a:pt x="284" y="464"/>
                  </a:lnTo>
                  <a:lnTo>
                    <a:pt x="283" y="456"/>
                  </a:lnTo>
                  <a:lnTo>
                    <a:pt x="268" y="449"/>
                  </a:lnTo>
                  <a:lnTo>
                    <a:pt x="255" y="442"/>
                  </a:lnTo>
                  <a:lnTo>
                    <a:pt x="220" y="440"/>
                  </a:lnTo>
                  <a:lnTo>
                    <a:pt x="192" y="440"/>
                  </a:lnTo>
                  <a:lnTo>
                    <a:pt x="181" y="435"/>
                  </a:lnTo>
                  <a:lnTo>
                    <a:pt x="163" y="432"/>
                  </a:lnTo>
                  <a:lnTo>
                    <a:pt x="141" y="427"/>
                  </a:lnTo>
                  <a:lnTo>
                    <a:pt x="130" y="428"/>
                  </a:lnTo>
                  <a:lnTo>
                    <a:pt x="111" y="426"/>
                  </a:lnTo>
                  <a:lnTo>
                    <a:pt x="92" y="421"/>
                  </a:lnTo>
                  <a:lnTo>
                    <a:pt x="81" y="420"/>
                  </a:lnTo>
                  <a:lnTo>
                    <a:pt x="63" y="423"/>
                  </a:lnTo>
                  <a:lnTo>
                    <a:pt x="42" y="422"/>
                  </a:lnTo>
                  <a:lnTo>
                    <a:pt x="29" y="423"/>
                  </a:lnTo>
                  <a:lnTo>
                    <a:pt x="0" y="420"/>
                  </a:lnTo>
                  <a:lnTo>
                    <a:pt x="2" y="417"/>
                  </a:lnTo>
                  <a:lnTo>
                    <a:pt x="25" y="408"/>
                  </a:lnTo>
                  <a:lnTo>
                    <a:pt x="46" y="403"/>
                  </a:lnTo>
                  <a:lnTo>
                    <a:pt x="58" y="398"/>
                  </a:lnTo>
                  <a:lnTo>
                    <a:pt x="76" y="383"/>
                  </a:lnTo>
                  <a:lnTo>
                    <a:pt x="88" y="375"/>
                  </a:lnTo>
                  <a:lnTo>
                    <a:pt x="91" y="366"/>
                  </a:lnTo>
                  <a:lnTo>
                    <a:pt x="103" y="358"/>
                  </a:lnTo>
                  <a:lnTo>
                    <a:pt x="103" y="347"/>
                  </a:lnTo>
                  <a:lnTo>
                    <a:pt x="129" y="334"/>
                  </a:lnTo>
                  <a:lnTo>
                    <a:pt x="131" y="322"/>
                  </a:lnTo>
                  <a:lnTo>
                    <a:pt x="148" y="310"/>
                  </a:lnTo>
                  <a:lnTo>
                    <a:pt x="164" y="303"/>
                  </a:lnTo>
                  <a:lnTo>
                    <a:pt x="181" y="297"/>
                  </a:lnTo>
                  <a:lnTo>
                    <a:pt x="183" y="278"/>
                  </a:lnTo>
                  <a:lnTo>
                    <a:pt x="192" y="269"/>
                  </a:lnTo>
                  <a:lnTo>
                    <a:pt x="197" y="262"/>
                  </a:lnTo>
                  <a:lnTo>
                    <a:pt x="203" y="255"/>
                  </a:lnTo>
                  <a:lnTo>
                    <a:pt x="223" y="243"/>
                  </a:lnTo>
                  <a:lnTo>
                    <a:pt x="235" y="242"/>
                  </a:lnTo>
                  <a:lnTo>
                    <a:pt x="236" y="231"/>
                  </a:lnTo>
                  <a:lnTo>
                    <a:pt x="247" y="227"/>
                  </a:lnTo>
                  <a:lnTo>
                    <a:pt x="258" y="219"/>
                  </a:lnTo>
                  <a:lnTo>
                    <a:pt x="305" y="217"/>
                  </a:lnTo>
                  <a:lnTo>
                    <a:pt x="325" y="213"/>
                  </a:lnTo>
                  <a:lnTo>
                    <a:pt x="331" y="216"/>
                  </a:lnTo>
                  <a:lnTo>
                    <a:pt x="336" y="218"/>
                  </a:lnTo>
                  <a:lnTo>
                    <a:pt x="366" y="206"/>
                  </a:lnTo>
                  <a:lnTo>
                    <a:pt x="377" y="204"/>
                  </a:lnTo>
                  <a:lnTo>
                    <a:pt x="421" y="205"/>
                  </a:lnTo>
                  <a:lnTo>
                    <a:pt x="449" y="209"/>
                  </a:lnTo>
                  <a:lnTo>
                    <a:pt x="466" y="213"/>
                  </a:lnTo>
                  <a:lnTo>
                    <a:pt x="500" y="199"/>
                  </a:lnTo>
                  <a:lnTo>
                    <a:pt x="521" y="193"/>
                  </a:lnTo>
                  <a:lnTo>
                    <a:pt x="519" y="182"/>
                  </a:lnTo>
                  <a:lnTo>
                    <a:pt x="525" y="172"/>
                  </a:lnTo>
                  <a:lnTo>
                    <a:pt x="525" y="167"/>
                  </a:lnTo>
                  <a:lnTo>
                    <a:pt x="506" y="158"/>
                  </a:lnTo>
                  <a:lnTo>
                    <a:pt x="518" y="148"/>
                  </a:lnTo>
                  <a:lnTo>
                    <a:pt x="538" y="139"/>
                  </a:lnTo>
                  <a:lnTo>
                    <a:pt x="544" y="131"/>
                  </a:lnTo>
                  <a:lnTo>
                    <a:pt x="537" y="120"/>
                  </a:lnTo>
                  <a:lnTo>
                    <a:pt x="525" y="111"/>
                  </a:lnTo>
                  <a:lnTo>
                    <a:pt x="525" y="101"/>
                  </a:lnTo>
                  <a:lnTo>
                    <a:pt x="532" y="88"/>
                  </a:lnTo>
                  <a:lnTo>
                    <a:pt x="547" y="80"/>
                  </a:lnTo>
                  <a:lnTo>
                    <a:pt x="579" y="78"/>
                  </a:lnTo>
                  <a:lnTo>
                    <a:pt x="578" y="68"/>
                  </a:lnTo>
                  <a:lnTo>
                    <a:pt x="573" y="60"/>
                  </a:lnTo>
                  <a:lnTo>
                    <a:pt x="576" y="51"/>
                  </a:lnTo>
                  <a:lnTo>
                    <a:pt x="579" y="47"/>
                  </a:lnTo>
                  <a:lnTo>
                    <a:pt x="570" y="42"/>
                  </a:lnTo>
                  <a:lnTo>
                    <a:pt x="585" y="33"/>
                  </a:lnTo>
                  <a:lnTo>
                    <a:pt x="595" y="37"/>
                  </a:lnTo>
                  <a:lnTo>
                    <a:pt x="608" y="33"/>
                  </a:lnTo>
                  <a:lnTo>
                    <a:pt x="609" y="22"/>
                  </a:lnTo>
                  <a:lnTo>
                    <a:pt x="615" y="20"/>
                  </a:lnTo>
                  <a:lnTo>
                    <a:pt x="627" y="23"/>
                  </a:lnTo>
                  <a:lnTo>
                    <a:pt x="627" y="28"/>
                  </a:lnTo>
                  <a:lnTo>
                    <a:pt x="632" y="28"/>
                  </a:lnTo>
                  <a:lnTo>
                    <a:pt x="632" y="30"/>
                  </a:lnTo>
                  <a:lnTo>
                    <a:pt x="656" y="30"/>
                  </a:lnTo>
                  <a:lnTo>
                    <a:pt x="656" y="40"/>
                  </a:lnTo>
                  <a:lnTo>
                    <a:pt x="679" y="42"/>
                  </a:lnTo>
                  <a:lnTo>
                    <a:pt x="696" y="33"/>
                  </a:lnTo>
                  <a:lnTo>
                    <a:pt x="713" y="31"/>
                  </a:lnTo>
                  <a:lnTo>
                    <a:pt x="729" y="23"/>
                  </a:lnTo>
                  <a:lnTo>
                    <a:pt x="757" y="14"/>
                  </a:lnTo>
                  <a:lnTo>
                    <a:pt x="787" y="5"/>
                  </a:lnTo>
                  <a:lnTo>
                    <a:pt x="814" y="0"/>
                  </a:lnTo>
                  <a:lnTo>
                    <a:pt x="842" y="0"/>
                  </a:lnTo>
                  <a:close/>
                </a:path>
              </a:pathLst>
            </a:custGeom>
            <a:solidFill>
              <a:schemeClr val="accent1">
                <a:lumMod val="20000"/>
                <a:lumOff val="80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6" name="Freeform 2098"/>
            <p:cNvSpPr>
              <a:spLocks/>
            </p:cNvSpPr>
            <p:nvPr/>
          </p:nvSpPr>
          <p:spPr bwMode="auto">
            <a:xfrm>
              <a:off x="14146991" y="-2293540"/>
              <a:ext cx="1936750" cy="1455738"/>
            </a:xfrm>
            <a:custGeom>
              <a:avLst/>
              <a:gdLst>
                <a:gd name="T0" fmla="*/ 343 w 1549"/>
                <a:gd name="T1" fmla="*/ 12 h 1116"/>
                <a:gd name="T2" fmla="*/ 374 w 1549"/>
                <a:gd name="T3" fmla="*/ 36 h 1116"/>
                <a:gd name="T4" fmla="*/ 426 w 1549"/>
                <a:gd name="T5" fmla="*/ 26 h 1116"/>
                <a:gd name="T6" fmla="*/ 469 w 1549"/>
                <a:gd name="T7" fmla="*/ 56 h 1116"/>
                <a:gd name="T8" fmla="*/ 449 w 1549"/>
                <a:gd name="T9" fmla="*/ 82 h 1116"/>
                <a:gd name="T10" fmla="*/ 481 w 1549"/>
                <a:gd name="T11" fmla="*/ 79 h 1116"/>
                <a:gd name="T12" fmla="*/ 430 w 1549"/>
                <a:gd name="T13" fmla="*/ 131 h 1116"/>
                <a:gd name="T14" fmla="*/ 455 w 1549"/>
                <a:gd name="T15" fmla="*/ 123 h 1116"/>
                <a:gd name="T16" fmla="*/ 502 w 1549"/>
                <a:gd name="T17" fmla="*/ 104 h 1116"/>
                <a:gd name="T18" fmla="*/ 594 w 1549"/>
                <a:gd name="T19" fmla="*/ 83 h 1116"/>
                <a:gd name="T20" fmla="*/ 770 w 1549"/>
                <a:gd name="T21" fmla="*/ 111 h 1116"/>
                <a:gd name="T22" fmla="*/ 941 w 1549"/>
                <a:gd name="T23" fmla="*/ 119 h 1116"/>
                <a:gd name="T24" fmla="*/ 1125 w 1549"/>
                <a:gd name="T25" fmla="*/ 176 h 1116"/>
                <a:gd name="T26" fmla="*/ 1240 w 1549"/>
                <a:gd name="T27" fmla="*/ 233 h 1116"/>
                <a:gd name="T28" fmla="*/ 1322 w 1549"/>
                <a:gd name="T29" fmla="*/ 270 h 1116"/>
                <a:gd name="T30" fmla="*/ 1448 w 1549"/>
                <a:gd name="T31" fmla="*/ 283 h 1116"/>
                <a:gd name="T32" fmla="*/ 1523 w 1549"/>
                <a:gd name="T33" fmla="*/ 354 h 1116"/>
                <a:gd name="T34" fmla="*/ 1537 w 1549"/>
                <a:gd name="T35" fmla="*/ 406 h 1116"/>
                <a:gd name="T36" fmla="*/ 1524 w 1549"/>
                <a:gd name="T37" fmla="*/ 481 h 1116"/>
                <a:gd name="T38" fmla="*/ 1420 w 1549"/>
                <a:gd name="T39" fmla="*/ 577 h 1116"/>
                <a:gd name="T40" fmla="*/ 1329 w 1549"/>
                <a:gd name="T41" fmla="*/ 628 h 1116"/>
                <a:gd name="T42" fmla="*/ 1224 w 1549"/>
                <a:gd name="T43" fmla="*/ 672 h 1116"/>
                <a:gd name="T44" fmla="*/ 1099 w 1549"/>
                <a:gd name="T45" fmla="*/ 766 h 1116"/>
                <a:gd name="T46" fmla="*/ 1038 w 1549"/>
                <a:gd name="T47" fmla="*/ 756 h 1116"/>
                <a:gd name="T48" fmla="*/ 996 w 1549"/>
                <a:gd name="T49" fmla="*/ 800 h 1116"/>
                <a:gd name="T50" fmla="*/ 985 w 1549"/>
                <a:gd name="T51" fmla="*/ 833 h 1116"/>
                <a:gd name="T52" fmla="*/ 971 w 1549"/>
                <a:gd name="T53" fmla="*/ 895 h 1116"/>
                <a:gd name="T54" fmla="*/ 941 w 1549"/>
                <a:gd name="T55" fmla="*/ 1008 h 1116"/>
                <a:gd name="T56" fmla="*/ 857 w 1549"/>
                <a:gd name="T57" fmla="*/ 1116 h 1116"/>
                <a:gd name="T58" fmla="*/ 772 w 1549"/>
                <a:gd name="T59" fmla="*/ 1042 h 1116"/>
                <a:gd name="T60" fmla="*/ 832 w 1549"/>
                <a:gd name="T61" fmla="*/ 997 h 1116"/>
                <a:gd name="T62" fmla="*/ 810 w 1549"/>
                <a:gd name="T63" fmla="*/ 951 h 1116"/>
                <a:gd name="T64" fmla="*/ 696 w 1549"/>
                <a:gd name="T65" fmla="*/ 917 h 1116"/>
                <a:gd name="T66" fmla="*/ 577 w 1549"/>
                <a:gd name="T67" fmla="*/ 887 h 1116"/>
                <a:gd name="T68" fmla="*/ 462 w 1549"/>
                <a:gd name="T69" fmla="*/ 872 h 1116"/>
                <a:gd name="T70" fmla="*/ 356 w 1549"/>
                <a:gd name="T71" fmla="*/ 845 h 1116"/>
                <a:gd name="T72" fmla="*/ 191 w 1549"/>
                <a:gd name="T73" fmla="*/ 888 h 1116"/>
                <a:gd name="T74" fmla="*/ 178 w 1549"/>
                <a:gd name="T75" fmla="*/ 818 h 1116"/>
                <a:gd name="T76" fmla="*/ 202 w 1549"/>
                <a:gd name="T77" fmla="*/ 747 h 1116"/>
                <a:gd name="T78" fmla="*/ 182 w 1549"/>
                <a:gd name="T79" fmla="*/ 693 h 1116"/>
                <a:gd name="T80" fmla="*/ 198 w 1549"/>
                <a:gd name="T81" fmla="*/ 658 h 1116"/>
                <a:gd name="T82" fmla="*/ 183 w 1549"/>
                <a:gd name="T83" fmla="*/ 624 h 1116"/>
                <a:gd name="T84" fmla="*/ 257 w 1549"/>
                <a:gd name="T85" fmla="*/ 583 h 1116"/>
                <a:gd name="T86" fmla="*/ 188 w 1549"/>
                <a:gd name="T87" fmla="*/ 560 h 1116"/>
                <a:gd name="T88" fmla="*/ 136 w 1549"/>
                <a:gd name="T89" fmla="*/ 499 h 1116"/>
                <a:gd name="T90" fmla="*/ 193 w 1549"/>
                <a:gd name="T91" fmla="*/ 447 h 1116"/>
                <a:gd name="T92" fmla="*/ 132 w 1549"/>
                <a:gd name="T93" fmla="*/ 429 h 1116"/>
                <a:gd name="T94" fmla="*/ 66 w 1549"/>
                <a:gd name="T95" fmla="*/ 380 h 1116"/>
                <a:gd name="T96" fmla="*/ 105 w 1549"/>
                <a:gd name="T97" fmla="*/ 308 h 1116"/>
                <a:gd name="T98" fmla="*/ 56 w 1549"/>
                <a:gd name="T99" fmla="*/ 250 h 1116"/>
                <a:gd name="T100" fmla="*/ 34 w 1549"/>
                <a:gd name="T101" fmla="*/ 226 h 1116"/>
                <a:gd name="T102" fmla="*/ 195 w 1549"/>
                <a:gd name="T103" fmla="*/ 129 h 1116"/>
                <a:gd name="T104" fmla="*/ 267 w 1549"/>
                <a:gd name="T105" fmla="*/ 35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9" h="1116">
                  <a:moveTo>
                    <a:pt x="296" y="0"/>
                  </a:moveTo>
                  <a:cubicBezTo>
                    <a:pt x="310" y="3"/>
                    <a:pt x="310" y="3"/>
                    <a:pt x="310" y="3"/>
                  </a:cubicBezTo>
                  <a:cubicBezTo>
                    <a:pt x="327" y="5"/>
                    <a:pt x="327" y="5"/>
                    <a:pt x="327" y="5"/>
                  </a:cubicBezTo>
                  <a:cubicBezTo>
                    <a:pt x="333" y="2"/>
                    <a:pt x="333" y="2"/>
                    <a:pt x="333" y="2"/>
                  </a:cubicBezTo>
                  <a:cubicBezTo>
                    <a:pt x="334" y="12"/>
                    <a:pt x="334" y="12"/>
                    <a:pt x="334" y="12"/>
                  </a:cubicBezTo>
                  <a:cubicBezTo>
                    <a:pt x="343" y="12"/>
                    <a:pt x="343" y="12"/>
                    <a:pt x="343" y="12"/>
                  </a:cubicBezTo>
                  <a:cubicBezTo>
                    <a:pt x="354" y="11"/>
                    <a:pt x="354" y="11"/>
                    <a:pt x="354" y="11"/>
                  </a:cubicBezTo>
                  <a:cubicBezTo>
                    <a:pt x="357" y="14"/>
                    <a:pt x="357" y="14"/>
                    <a:pt x="357" y="14"/>
                  </a:cubicBezTo>
                  <a:cubicBezTo>
                    <a:pt x="357" y="18"/>
                    <a:pt x="357" y="18"/>
                    <a:pt x="357" y="18"/>
                  </a:cubicBezTo>
                  <a:cubicBezTo>
                    <a:pt x="375" y="18"/>
                    <a:pt x="375" y="18"/>
                    <a:pt x="375" y="18"/>
                  </a:cubicBezTo>
                  <a:cubicBezTo>
                    <a:pt x="373" y="25"/>
                    <a:pt x="373" y="25"/>
                    <a:pt x="373" y="25"/>
                  </a:cubicBezTo>
                  <a:cubicBezTo>
                    <a:pt x="374" y="36"/>
                    <a:pt x="374" y="36"/>
                    <a:pt x="374" y="36"/>
                  </a:cubicBezTo>
                  <a:cubicBezTo>
                    <a:pt x="383" y="35"/>
                    <a:pt x="383" y="35"/>
                    <a:pt x="383" y="35"/>
                  </a:cubicBezTo>
                  <a:cubicBezTo>
                    <a:pt x="389" y="26"/>
                    <a:pt x="389" y="26"/>
                    <a:pt x="389" y="26"/>
                  </a:cubicBezTo>
                  <a:cubicBezTo>
                    <a:pt x="413" y="19"/>
                    <a:pt x="413" y="19"/>
                    <a:pt x="413" y="19"/>
                  </a:cubicBezTo>
                  <a:cubicBezTo>
                    <a:pt x="416" y="25"/>
                    <a:pt x="416" y="25"/>
                    <a:pt x="416" y="25"/>
                  </a:cubicBezTo>
                  <a:cubicBezTo>
                    <a:pt x="429" y="20"/>
                    <a:pt x="429" y="20"/>
                    <a:pt x="429" y="20"/>
                  </a:cubicBezTo>
                  <a:cubicBezTo>
                    <a:pt x="426" y="26"/>
                    <a:pt x="426" y="26"/>
                    <a:pt x="426" y="26"/>
                  </a:cubicBezTo>
                  <a:cubicBezTo>
                    <a:pt x="430" y="30"/>
                    <a:pt x="430" y="30"/>
                    <a:pt x="430" y="30"/>
                  </a:cubicBezTo>
                  <a:cubicBezTo>
                    <a:pt x="438" y="30"/>
                    <a:pt x="438" y="30"/>
                    <a:pt x="438" y="30"/>
                  </a:cubicBezTo>
                  <a:cubicBezTo>
                    <a:pt x="445" y="39"/>
                    <a:pt x="445" y="39"/>
                    <a:pt x="445" y="39"/>
                  </a:cubicBezTo>
                  <a:cubicBezTo>
                    <a:pt x="451" y="44"/>
                    <a:pt x="451" y="44"/>
                    <a:pt x="451" y="44"/>
                  </a:cubicBezTo>
                  <a:cubicBezTo>
                    <a:pt x="469" y="49"/>
                    <a:pt x="469" y="49"/>
                    <a:pt x="469" y="49"/>
                  </a:cubicBezTo>
                  <a:cubicBezTo>
                    <a:pt x="469" y="56"/>
                    <a:pt x="469" y="56"/>
                    <a:pt x="469" y="56"/>
                  </a:cubicBezTo>
                  <a:cubicBezTo>
                    <a:pt x="462" y="60"/>
                    <a:pt x="462" y="60"/>
                    <a:pt x="462" y="60"/>
                  </a:cubicBezTo>
                  <a:cubicBezTo>
                    <a:pt x="456" y="68"/>
                    <a:pt x="456" y="68"/>
                    <a:pt x="456" y="68"/>
                  </a:cubicBezTo>
                  <a:cubicBezTo>
                    <a:pt x="446" y="68"/>
                    <a:pt x="446" y="68"/>
                    <a:pt x="446" y="68"/>
                  </a:cubicBezTo>
                  <a:cubicBezTo>
                    <a:pt x="441" y="71"/>
                    <a:pt x="441" y="71"/>
                    <a:pt x="441" y="71"/>
                  </a:cubicBezTo>
                  <a:cubicBezTo>
                    <a:pt x="446" y="72"/>
                    <a:pt x="446" y="72"/>
                    <a:pt x="446" y="72"/>
                  </a:cubicBezTo>
                  <a:cubicBezTo>
                    <a:pt x="449" y="82"/>
                    <a:pt x="449" y="82"/>
                    <a:pt x="449" y="82"/>
                  </a:cubicBezTo>
                  <a:cubicBezTo>
                    <a:pt x="456" y="72"/>
                    <a:pt x="456" y="72"/>
                    <a:pt x="456" y="72"/>
                  </a:cubicBezTo>
                  <a:cubicBezTo>
                    <a:pt x="466" y="65"/>
                    <a:pt x="466" y="65"/>
                    <a:pt x="466" y="65"/>
                  </a:cubicBezTo>
                  <a:cubicBezTo>
                    <a:pt x="470" y="62"/>
                    <a:pt x="470" y="62"/>
                    <a:pt x="470" y="62"/>
                  </a:cubicBezTo>
                  <a:cubicBezTo>
                    <a:pt x="475" y="66"/>
                    <a:pt x="475" y="66"/>
                    <a:pt x="475" y="66"/>
                  </a:cubicBezTo>
                  <a:cubicBezTo>
                    <a:pt x="481" y="71"/>
                    <a:pt x="481" y="71"/>
                    <a:pt x="481" y="71"/>
                  </a:cubicBezTo>
                  <a:cubicBezTo>
                    <a:pt x="481" y="79"/>
                    <a:pt x="481" y="79"/>
                    <a:pt x="481" y="79"/>
                  </a:cubicBezTo>
                  <a:cubicBezTo>
                    <a:pt x="470" y="81"/>
                    <a:pt x="470" y="81"/>
                    <a:pt x="470" y="81"/>
                  </a:cubicBezTo>
                  <a:cubicBezTo>
                    <a:pt x="456" y="95"/>
                    <a:pt x="456" y="95"/>
                    <a:pt x="456" y="95"/>
                  </a:cubicBezTo>
                  <a:cubicBezTo>
                    <a:pt x="447" y="107"/>
                    <a:pt x="447" y="107"/>
                    <a:pt x="447" y="107"/>
                  </a:cubicBezTo>
                  <a:cubicBezTo>
                    <a:pt x="444" y="120"/>
                    <a:pt x="444" y="120"/>
                    <a:pt x="444" y="120"/>
                  </a:cubicBezTo>
                  <a:cubicBezTo>
                    <a:pt x="438" y="125"/>
                    <a:pt x="438" y="125"/>
                    <a:pt x="438" y="125"/>
                  </a:cubicBezTo>
                  <a:cubicBezTo>
                    <a:pt x="430" y="131"/>
                    <a:pt x="430" y="131"/>
                    <a:pt x="430" y="131"/>
                  </a:cubicBezTo>
                  <a:cubicBezTo>
                    <a:pt x="429" y="138"/>
                    <a:pt x="429" y="138"/>
                    <a:pt x="429" y="138"/>
                  </a:cubicBezTo>
                  <a:cubicBezTo>
                    <a:pt x="442" y="131"/>
                    <a:pt x="442" y="131"/>
                    <a:pt x="442" y="131"/>
                  </a:cubicBezTo>
                  <a:cubicBezTo>
                    <a:pt x="447" y="129"/>
                    <a:pt x="447" y="129"/>
                    <a:pt x="447" y="129"/>
                  </a:cubicBezTo>
                  <a:cubicBezTo>
                    <a:pt x="455" y="134"/>
                    <a:pt x="455" y="134"/>
                    <a:pt x="455" y="134"/>
                  </a:cubicBezTo>
                  <a:cubicBezTo>
                    <a:pt x="455" y="129"/>
                    <a:pt x="455" y="129"/>
                    <a:pt x="455" y="129"/>
                  </a:cubicBezTo>
                  <a:cubicBezTo>
                    <a:pt x="455" y="123"/>
                    <a:pt x="455" y="123"/>
                    <a:pt x="455" y="123"/>
                  </a:cubicBezTo>
                  <a:cubicBezTo>
                    <a:pt x="482" y="117"/>
                    <a:pt x="482" y="117"/>
                    <a:pt x="482" y="117"/>
                  </a:cubicBezTo>
                  <a:cubicBezTo>
                    <a:pt x="480" y="107"/>
                    <a:pt x="480" y="107"/>
                    <a:pt x="480" y="107"/>
                  </a:cubicBezTo>
                  <a:cubicBezTo>
                    <a:pt x="490" y="92"/>
                    <a:pt x="490" y="92"/>
                    <a:pt x="490" y="92"/>
                  </a:cubicBezTo>
                  <a:cubicBezTo>
                    <a:pt x="498" y="89"/>
                    <a:pt x="498" y="89"/>
                    <a:pt x="498" y="89"/>
                  </a:cubicBezTo>
                  <a:cubicBezTo>
                    <a:pt x="503" y="93"/>
                    <a:pt x="503" y="93"/>
                    <a:pt x="503" y="93"/>
                  </a:cubicBezTo>
                  <a:cubicBezTo>
                    <a:pt x="502" y="104"/>
                    <a:pt x="502" y="104"/>
                    <a:pt x="502" y="104"/>
                  </a:cubicBezTo>
                  <a:cubicBezTo>
                    <a:pt x="514" y="106"/>
                    <a:pt x="514" y="106"/>
                    <a:pt x="514" y="106"/>
                  </a:cubicBezTo>
                  <a:cubicBezTo>
                    <a:pt x="521" y="101"/>
                    <a:pt x="521" y="101"/>
                    <a:pt x="521" y="101"/>
                  </a:cubicBezTo>
                  <a:cubicBezTo>
                    <a:pt x="547" y="93"/>
                    <a:pt x="547" y="93"/>
                    <a:pt x="547" y="93"/>
                  </a:cubicBezTo>
                  <a:cubicBezTo>
                    <a:pt x="567" y="89"/>
                    <a:pt x="567" y="89"/>
                    <a:pt x="567" y="89"/>
                  </a:cubicBezTo>
                  <a:cubicBezTo>
                    <a:pt x="586" y="89"/>
                    <a:pt x="586" y="89"/>
                    <a:pt x="586" y="89"/>
                  </a:cubicBezTo>
                  <a:cubicBezTo>
                    <a:pt x="594" y="83"/>
                    <a:pt x="594" y="83"/>
                    <a:pt x="594" y="83"/>
                  </a:cubicBezTo>
                  <a:cubicBezTo>
                    <a:pt x="623" y="84"/>
                    <a:pt x="623" y="84"/>
                    <a:pt x="623" y="84"/>
                  </a:cubicBezTo>
                  <a:cubicBezTo>
                    <a:pt x="665" y="97"/>
                    <a:pt x="665" y="97"/>
                    <a:pt x="665" y="97"/>
                  </a:cubicBezTo>
                  <a:cubicBezTo>
                    <a:pt x="702" y="107"/>
                    <a:pt x="702" y="107"/>
                    <a:pt x="702" y="107"/>
                  </a:cubicBezTo>
                  <a:cubicBezTo>
                    <a:pt x="735" y="115"/>
                    <a:pt x="735" y="115"/>
                    <a:pt x="735" y="115"/>
                  </a:cubicBezTo>
                  <a:cubicBezTo>
                    <a:pt x="756" y="116"/>
                    <a:pt x="756" y="116"/>
                    <a:pt x="756" y="116"/>
                  </a:cubicBezTo>
                  <a:cubicBezTo>
                    <a:pt x="770" y="111"/>
                    <a:pt x="770" y="111"/>
                    <a:pt x="770" y="111"/>
                  </a:cubicBezTo>
                  <a:cubicBezTo>
                    <a:pt x="782" y="116"/>
                    <a:pt x="782" y="116"/>
                    <a:pt x="782" y="116"/>
                  </a:cubicBezTo>
                  <a:cubicBezTo>
                    <a:pt x="800" y="120"/>
                    <a:pt x="800" y="120"/>
                    <a:pt x="800" y="120"/>
                  </a:cubicBezTo>
                  <a:cubicBezTo>
                    <a:pt x="833" y="126"/>
                    <a:pt x="833" y="126"/>
                    <a:pt x="833" y="126"/>
                  </a:cubicBezTo>
                  <a:cubicBezTo>
                    <a:pt x="843" y="124"/>
                    <a:pt x="843" y="124"/>
                    <a:pt x="843" y="124"/>
                  </a:cubicBezTo>
                  <a:cubicBezTo>
                    <a:pt x="891" y="121"/>
                    <a:pt x="891" y="121"/>
                    <a:pt x="891" y="121"/>
                  </a:cubicBezTo>
                  <a:cubicBezTo>
                    <a:pt x="941" y="119"/>
                    <a:pt x="941" y="119"/>
                    <a:pt x="941" y="119"/>
                  </a:cubicBezTo>
                  <a:cubicBezTo>
                    <a:pt x="988" y="124"/>
                    <a:pt x="988" y="124"/>
                    <a:pt x="988" y="124"/>
                  </a:cubicBezTo>
                  <a:cubicBezTo>
                    <a:pt x="1023" y="135"/>
                    <a:pt x="1023" y="135"/>
                    <a:pt x="1023" y="135"/>
                  </a:cubicBezTo>
                  <a:cubicBezTo>
                    <a:pt x="1062" y="147"/>
                    <a:pt x="1062" y="147"/>
                    <a:pt x="1062" y="147"/>
                  </a:cubicBezTo>
                  <a:cubicBezTo>
                    <a:pt x="1090" y="156"/>
                    <a:pt x="1090" y="156"/>
                    <a:pt x="1090" y="156"/>
                  </a:cubicBezTo>
                  <a:cubicBezTo>
                    <a:pt x="1114" y="168"/>
                    <a:pt x="1114" y="168"/>
                    <a:pt x="1114" y="168"/>
                  </a:cubicBezTo>
                  <a:cubicBezTo>
                    <a:pt x="1125" y="176"/>
                    <a:pt x="1125" y="176"/>
                    <a:pt x="1125" y="176"/>
                  </a:cubicBezTo>
                  <a:cubicBezTo>
                    <a:pt x="1146" y="180"/>
                    <a:pt x="1146" y="180"/>
                    <a:pt x="1146" y="180"/>
                  </a:cubicBezTo>
                  <a:cubicBezTo>
                    <a:pt x="1161" y="191"/>
                    <a:pt x="1161" y="191"/>
                    <a:pt x="1161" y="191"/>
                  </a:cubicBezTo>
                  <a:cubicBezTo>
                    <a:pt x="1173" y="197"/>
                    <a:pt x="1173" y="197"/>
                    <a:pt x="1173" y="197"/>
                  </a:cubicBezTo>
                  <a:cubicBezTo>
                    <a:pt x="1174" y="198"/>
                    <a:pt x="1193" y="206"/>
                    <a:pt x="1194" y="209"/>
                  </a:cubicBezTo>
                  <a:cubicBezTo>
                    <a:pt x="1195" y="211"/>
                    <a:pt x="1215" y="223"/>
                    <a:pt x="1220" y="226"/>
                  </a:cubicBezTo>
                  <a:cubicBezTo>
                    <a:pt x="1225" y="229"/>
                    <a:pt x="1240" y="233"/>
                    <a:pt x="1240" y="233"/>
                  </a:cubicBezTo>
                  <a:cubicBezTo>
                    <a:pt x="1240" y="239"/>
                    <a:pt x="1240" y="239"/>
                    <a:pt x="1240" y="239"/>
                  </a:cubicBezTo>
                  <a:cubicBezTo>
                    <a:pt x="1271" y="249"/>
                    <a:pt x="1271" y="249"/>
                    <a:pt x="1271" y="249"/>
                  </a:cubicBezTo>
                  <a:cubicBezTo>
                    <a:pt x="1287" y="253"/>
                    <a:pt x="1287" y="253"/>
                    <a:pt x="1287" y="253"/>
                  </a:cubicBezTo>
                  <a:cubicBezTo>
                    <a:pt x="1291" y="264"/>
                    <a:pt x="1291" y="264"/>
                    <a:pt x="1291" y="264"/>
                  </a:cubicBezTo>
                  <a:cubicBezTo>
                    <a:pt x="1296" y="267"/>
                    <a:pt x="1296" y="267"/>
                    <a:pt x="1296" y="267"/>
                  </a:cubicBezTo>
                  <a:cubicBezTo>
                    <a:pt x="1322" y="270"/>
                    <a:pt x="1322" y="270"/>
                    <a:pt x="1322" y="270"/>
                  </a:cubicBezTo>
                  <a:cubicBezTo>
                    <a:pt x="1332" y="272"/>
                    <a:pt x="1332" y="272"/>
                    <a:pt x="1332" y="272"/>
                  </a:cubicBezTo>
                  <a:cubicBezTo>
                    <a:pt x="1350" y="280"/>
                    <a:pt x="1350" y="280"/>
                    <a:pt x="1350" y="280"/>
                  </a:cubicBezTo>
                  <a:cubicBezTo>
                    <a:pt x="1363" y="280"/>
                    <a:pt x="1363" y="280"/>
                    <a:pt x="1363" y="280"/>
                  </a:cubicBezTo>
                  <a:cubicBezTo>
                    <a:pt x="1394" y="283"/>
                    <a:pt x="1394" y="283"/>
                    <a:pt x="1394" y="283"/>
                  </a:cubicBezTo>
                  <a:cubicBezTo>
                    <a:pt x="1426" y="283"/>
                    <a:pt x="1426" y="283"/>
                    <a:pt x="1426" y="283"/>
                  </a:cubicBezTo>
                  <a:cubicBezTo>
                    <a:pt x="1448" y="283"/>
                    <a:pt x="1448" y="283"/>
                    <a:pt x="1448" y="283"/>
                  </a:cubicBezTo>
                  <a:cubicBezTo>
                    <a:pt x="1471" y="289"/>
                    <a:pt x="1471" y="289"/>
                    <a:pt x="1471" y="289"/>
                  </a:cubicBezTo>
                  <a:cubicBezTo>
                    <a:pt x="1493" y="293"/>
                    <a:pt x="1493" y="293"/>
                    <a:pt x="1493" y="293"/>
                  </a:cubicBezTo>
                  <a:cubicBezTo>
                    <a:pt x="1507" y="309"/>
                    <a:pt x="1507" y="309"/>
                    <a:pt x="1507" y="309"/>
                  </a:cubicBezTo>
                  <a:cubicBezTo>
                    <a:pt x="1512" y="320"/>
                    <a:pt x="1512" y="320"/>
                    <a:pt x="1512" y="320"/>
                  </a:cubicBezTo>
                  <a:cubicBezTo>
                    <a:pt x="1521" y="338"/>
                    <a:pt x="1521" y="338"/>
                    <a:pt x="1521" y="338"/>
                  </a:cubicBezTo>
                  <a:cubicBezTo>
                    <a:pt x="1523" y="354"/>
                    <a:pt x="1523" y="354"/>
                    <a:pt x="1523" y="354"/>
                  </a:cubicBezTo>
                  <a:cubicBezTo>
                    <a:pt x="1528" y="362"/>
                    <a:pt x="1528" y="362"/>
                    <a:pt x="1528" y="362"/>
                  </a:cubicBezTo>
                  <a:cubicBezTo>
                    <a:pt x="1530" y="369"/>
                    <a:pt x="1530" y="369"/>
                    <a:pt x="1530" y="369"/>
                  </a:cubicBezTo>
                  <a:cubicBezTo>
                    <a:pt x="1533" y="375"/>
                    <a:pt x="1533" y="375"/>
                    <a:pt x="1533" y="375"/>
                  </a:cubicBezTo>
                  <a:cubicBezTo>
                    <a:pt x="1537" y="383"/>
                    <a:pt x="1537" y="383"/>
                    <a:pt x="1537" y="383"/>
                  </a:cubicBezTo>
                  <a:cubicBezTo>
                    <a:pt x="1532" y="394"/>
                    <a:pt x="1532" y="394"/>
                    <a:pt x="1532" y="394"/>
                  </a:cubicBezTo>
                  <a:cubicBezTo>
                    <a:pt x="1537" y="406"/>
                    <a:pt x="1537" y="406"/>
                    <a:pt x="1537" y="406"/>
                  </a:cubicBezTo>
                  <a:cubicBezTo>
                    <a:pt x="1545" y="415"/>
                    <a:pt x="1545" y="415"/>
                    <a:pt x="1545" y="415"/>
                  </a:cubicBezTo>
                  <a:cubicBezTo>
                    <a:pt x="1549" y="430"/>
                    <a:pt x="1549" y="430"/>
                    <a:pt x="1549" y="430"/>
                  </a:cubicBezTo>
                  <a:cubicBezTo>
                    <a:pt x="1540" y="446"/>
                    <a:pt x="1540" y="446"/>
                    <a:pt x="1540" y="446"/>
                  </a:cubicBezTo>
                  <a:cubicBezTo>
                    <a:pt x="1536" y="461"/>
                    <a:pt x="1536" y="461"/>
                    <a:pt x="1536" y="461"/>
                  </a:cubicBezTo>
                  <a:cubicBezTo>
                    <a:pt x="1527" y="473"/>
                    <a:pt x="1527" y="473"/>
                    <a:pt x="1527" y="473"/>
                  </a:cubicBezTo>
                  <a:cubicBezTo>
                    <a:pt x="1524" y="481"/>
                    <a:pt x="1524" y="481"/>
                    <a:pt x="1524" y="481"/>
                  </a:cubicBezTo>
                  <a:cubicBezTo>
                    <a:pt x="1514" y="495"/>
                    <a:pt x="1514" y="495"/>
                    <a:pt x="1514" y="495"/>
                  </a:cubicBezTo>
                  <a:cubicBezTo>
                    <a:pt x="1501" y="516"/>
                    <a:pt x="1501" y="516"/>
                    <a:pt x="1501" y="516"/>
                  </a:cubicBezTo>
                  <a:cubicBezTo>
                    <a:pt x="1485" y="534"/>
                    <a:pt x="1485" y="534"/>
                    <a:pt x="1485" y="534"/>
                  </a:cubicBezTo>
                  <a:cubicBezTo>
                    <a:pt x="1458" y="556"/>
                    <a:pt x="1458" y="556"/>
                    <a:pt x="1458" y="556"/>
                  </a:cubicBezTo>
                  <a:cubicBezTo>
                    <a:pt x="1436" y="567"/>
                    <a:pt x="1436" y="567"/>
                    <a:pt x="1436" y="567"/>
                  </a:cubicBezTo>
                  <a:cubicBezTo>
                    <a:pt x="1420" y="577"/>
                    <a:pt x="1420" y="577"/>
                    <a:pt x="1420" y="577"/>
                  </a:cubicBezTo>
                  <a:cubicBezTo>
                    <a:pt x="1402" y="578"/>
                    <a:pt x="1402" y="578"/>
                    <a:pt x="1402" y="578"/>
                  </a:cubicBezTo>
                  <a:cubicBezTo>
                    <a:pt x="1393" y="587"/>
                    <a:pt x="1393" y="587"/>
                    <a:pt x="1393" y="587"/>
                  </a:cubicBezTo>
                  <a:cubicBezTo>
                    <a:pt x="1391" y="592"/>
                    <a:pt x="1391" y="592"/>
                    <a:pt x="1391" y="592"/>
                  </a:cubicBezTo>
                  <a:cubicBezTo>
                    <a:pt x="1365" y="606"/>
                    <a:pt x="1365" y="606"/>
                    <a:pt x="1365" y="606"/>
                  </a:cubicBezTo>
                  <a:cubicBezTo>
                    <a:pt x="1346" y="614"/>
                    <a:pt x="1346" y="614"/>
                    <a:pt x="1346" y="614"/>
                  </a:cubicBezTo>
                  <a:cubicBezTo>
                    <a:pt x="1329" y="628"/>
                    <a:pt x="1329" y="628"/>
                    <a:pt x="1329" y="628"/>
                  </a:cubicBezTo>
                  <a:cubicBezTo>
                    <a:pt x="1309" y="632"/>
                    <a:pt x="1309" y="632"/>
                    <a:pt x="1309" y="632"/>
                  </a:cubicBezTo>
                  <a:cubicBezTo>
                    <a:pt x="1278" y="641"/>
                    <a:pt x="1278" y="641"/>
                    <a:pt x="1278" y="641"/>
                  </a:cubicBezTo>
                  <a:cubicBezTo>
                    <a:pt x="1259" y="646"/>
                    <a:pt x="1259" y="646"/>
                    <a:pt x="1259" y="646"/>
                  </a:cubicBezTo>
                  <a:cubicBezTo>
                    <a:pt x="1241" y="653"/>
                    <a:pt x="1241" y="653"/>
                    <a:pt x="1241" y="653"/>
                  </a:cubicBezTo>
                  <a:cubicBezTo>
                    <a:pt x="1234" y="659"/>
                    <a:pt x="1234" y="659"/>
                    <a:pt x="1234" y="659"/>
                  </a:cubicBezTo>
                  <a:cubicBezTo>
                    <a:pt x="1224" y="672"/>
                    <a:pt x="1224" y="672"/>
                    <a:pt x="1224" y="672"/>
                  </a:cubicBezTo>
                  <a:cubicBezTo>
                    <a:pt x="1220" y="675"/>
                    <a:pt x="1220" y="675"/>
                    <a:pt x="1220" y="675"/>
                  </a:cubicBezTo>
                  <a:cubicBezTo>
                    <a:pt x="1201" y="682"/>
                    <a:pt x="1201" y="682"/>
                    <a:pt x="1201" y="682"/>
                  </a:cubicBezTo>
                  <a:cubicBezTo>
                    <a:pt x="1195" y="690"/>
                    <a:pt x="1195" y="690"/>
                    <a:pt x="1195" y="690"/>
                  </a:cubicBezTo>
                  <a:cubicBezTo>
                    <a:pt x="1170" y="715"/>
                    <a:pt x="1170" y="715"/>
                    <a:pt x="1170" y="715"/>
                  </a:cubicBezTo>
                  <a:cubicBezTo>
                    <a:pt x="1136" y="743"/>
                    <a:pt x="1136" y="743"/>
                    <a:pt x="1136" y="743"/>
                  </a:cubicBezTo>
                  <a:cubicBezTo>
                    <a:pt x="1099" y="766"/>
                    <a:pt x="1099" y="766"/>
                    <a:pt x="1099" y="766"/>
                  </a:cubicBezTo>
                  <a:cubicBezTo>
                    <a:pt x="1070" y="781"/>
                    <a:pt x="1070" y="781"/>
                    <a:pt x="1070" y="781"/>
                  </a:cubicBezTo>
                  <a:cubicBezTo>
                    <a:pt x="1056" y="783"/>
                    <a:pt x="1056" y="783"/>
                    <a:pt x="1056" y="783"/>
                  </a:cubicBezTo>
                  <a:cubicBezTo>
                    <a:pt x="1054" y="777"/>
                    <a:pt x="1054" y="777"/>
                    <a:pt x="1054" y="777"/>
                  </a:cubicBezTo>
                  <a:cubicBezTo>
                    <a:pt x="1057" y="770"/>
                    <a:pt x="1057" y="770"/>
                    <a:pt x="1057" y="770"/>
                  </a:cubicBezTo>
                  <a:cubicBezTo>
                    <a:pt x="1049" y="761"/>
                    <a:pt x="1049" y="761"/>
                    <a:pt x="1049" y="761"/>
                  </a:cubicBezTo>
                  <a:cubicBezTo>
                    <a:pt x="1038" y="756"/>
                    <a:pt x="1038" y="756"/>
                    <a:pt x="1038" y="756"/>
                  </a:cubicBezTo>
                  <a:cubicBezTo>
                    <a:pt x="1022" y="767"/>
                    <a:pt x="1022" y="767"/>
                    <a:pt x="1022" y="767"/>
                  </a:cubicBezTo>
                  <a:cubicBezTo>
                    <a:pt x="1020" y="771"/>
                    <a:pt x="1020" y="771"/>
                    <a:pt x="1020" y="771"/>
                  </a:cubicBezTo>
                  <a:cubicBezTo>
                    <a:pt x="1025" y="775"/>
                    <a:pt x="1025" y="775"/>
                    <a:pt x="1025" y="775"/>
                  </a:cubicBezTo>
                  <a:cubicBezTo>
                    <a:pt x="1024" y="780"/>
                    <a:pt x="1024" y="780"/>
                    <a:pt x="1024" y="780"/>
                  </a:cubicBezTo>
                  <a:cubicBezTo>
                    <a:pt x="1007" y="792"/>
                    <a:pt x="1007" y="792"/>
                    <a:pt x="1007" y="792"/>
                  </a:cubicBezTo>
                  <a:cubicBezTo>
                    <a:pt x="996" y="800"/>
                    <a:pt x="996" y="800"/>
                    <a:pt x="996" y="800"/>
                  </a:cubicBezTo>
                  <a:cubicBezTo>
                    <a:pt x="987" y="813"/>
                    <a:pt x="987" y="813"/>
                    <a:pt x="987" y="813"/>
                  </a:cubicBezTo>
                  <a:cubicBezTo>
                    <a:pt x="992" y="815"/>
                    <a:pt x="992" y="815"/>
                    <a:pt x="992" y="815"/>
                  </a:cubicBezTo>
                  <a:cubicBezTo>
                    <a:pt x="993" y="822"/>
                    <a:pt x="993" y="822"/>
                    <a:pt x="993" y="822"/>
                  </a:cubicBezTo>
                  <a:cubicBezTo>
                    <a:pt x="991" y="826"/>
                    <a:pt x="991" y="826"/>
                    <a:pt x="991" y="826"/>
                  </a:cubicBezTo>
                  <a:cubicBezTo>
                    <a:pt x="984" y="828"/>
                    <a:pt x="984" y="828"/>
                    <a:pt x="984" y="828"/>
                  </a:cubicBezTo>
                  <a:cubicBezTo>
                    <a:pt x="985" y="833"/>
                    <a:pt x="985" y="833"/>
                    <a:pt x="985" y="833"/>
                  </a:cubicBezTo>
                  <a:cubicBezTo>
                    <a:pt x="993" y="837"/>
                    <a:pt x="993" y="837"/>
                    <a:pt x="993" y="837"/>
                  </a:cubicBezTo>
                  <a:cubicBezTo>
                    <a:pt x="992" y="848"/>
                    <a:pt x="992" y="848"/>
                    <a:pt x="992" y="848"/>
                  </a:cubicBezTo>
                  <a:cubicBezTo>
                    <a:pt x="986" y="852"/>
                    <a:pt x="986" y="852"/>
                    <a:pt x="986" y="852"/>
                  </a:cubicBezTo>
                  <a:cubicBezTo>
                    <a:pt x="981" y="867"/>
                    <a:pt x="981" y="867"/>
                    <a:pt x="981" y="867"/>
                  </a:cubicBezTo>
                  <a:cubicBezTo>
                    <a:pt x="972" y="884"/>
                    <a:pt x="972" y="884"/>
                    <a:pt x="972" y="884"/>
                  </a:cubicBezTo>
                  <a:cubicBezTo>
                    <a:pt x="971" y="895"/>
                    <a:pt x="971" y="895"/>
                    <a:pt x="971" y="895"/>
                  </a:cubicBezTo>
                  <a:cubicBezTo>
                    <a:pt x="972" y="909"/>
                    <a:pt x="972" y="909"/>
                    <a:pt x="972" y="909"/>
                  </a:cubicBezTo>
                  <a:cubicBezTo>
                    <a:pt x="970" y="936"/>
                    <a:pt x="970" y="936"/>
                    <a:pt x="970" y="936"/>
                  </a:cubicBezTo>
                  <a:cubicBezTo>
                    <a:pt x="971" y="951"/>
                    <a:pt x="971" y="951"/>
                    <a:pt x="971" y="951"/>
                  </a:cubicBezTo>
                  <a:cubicBezTo>
                    <a:pt x="974" y="966"/>
                    <a:pt x="974" y="966"/>
                    <a:pt x="974" y="966"/>
                  </a:cubicBezTo>
                  <a:cubicBezTo>
                    <a:pt x="962" y="979"/>
                    <a:pt x="962" y="979"/>
                    <a:pt x="962" y="979"/>
                  </a:cubicBezTo>
                  <a:cubicBezTo>
                    <a:pt x="941" y="1008"/>
                    <a:pt x="941" y="1008"/>
                    <a:pt x="941" y="1008"/>
                  </a:cubicBezTo>
                  <a:cubicBezTo>
                    <a:pt x="923" y="1038"/>
                    <a:pt x="923" y="1038"/>
                    <a:pt x="923" y="1038"/>
                  </a:cubicBezTo>
                  <a:cubicBezTo>
                    <a:pt x="918" y="1061"/>
                    <a:pt x="918" y="1061"/>
                    <a:pt x="918" y="1061"/>
                  </a:cubicBezTo>
                  <a:cubicBezTo>
                    <a:pt x="922" y="1079"/>
                    <a:pt x="922" y="1079"/>
                    <a:pt x="922" y="1079"/>
                  </a:cubicBezTo>
                  <a:cubicBezTo>
                    <a:pt x="894" y="1093"/>
                    <a:pt x="894" y="1093"/>
                    <a:pt x="894" y="1093"/>
                  </a:cubicBezTo>
                  <a:cubicBezTo>
                    <a:pt x="862" y="1112"/>
                    <a:pt x="862" y="1112"/>
                    <a:pt x="862" y="1112"/>
                  </a:cubicBezTo>
                  <a:cubicBezTo>
                    <a:pt x="857" y="1116"/>
                    <a:pt x="857" y="1116"/>
                    <a:pt x="857" y="1116"/>
                  </a:cubicBezTo>
                  <a:cubicBezTo>
                    <a:pt x="804" y="1092"/>
                    <a:pt x="804" y="1092"/>
                    <a:pt x="804" y="1092"/>
                  </a:cubicBezTo>
                  <a:cubicBezTo>
                    <a:pt x="804" y="1077"/>
                    <a:pt x="804" y="1077"/>
                    <a:pt x="804" y="1077"/>
                  </a:cubicBezTo>
                  <a:cubicBezTo>
                    <a:pt x="786" y="1062"/>
                    <a:pt x="786" y="1062"/>
                    <a:pt x="786" y="1062"/>
                  </a:cubicBezTo>
                  <a:cubicBezTo>
                    <a:pt x="779" y="1053"/>
                    <a:pt x="779" y="1053"/>
                    <a:pt x="779" y="1053"/>
                  </a:cubicBezTo>
                  <a:cubicBezTo>
                    <a:pt x="771" y="1047"/>
                    <a:pt x="771" y="1047"/>
                    <a:pt x="771" y="1047"/>
                  </a:cubicBezTo>
                  <a:cubicBezTo>
                    <a:pt x="772" y="1042"/>
                    <a:pt x="772" y="1042"/>
                    <a:pt x="772" y="1042"/>
                  </a:cubicBezTo>
                  <a:cubicBezTo>
                    <a:pt x="783" y="1027"/>
                    <a:pt x="783" y="1027"/>
                    <a:pt x="783" y="1027"/>
                  </a:cubicBezTo>
                  <a:cubicBezTo>
                    <a:pt x="805" y="1023"/>
                    <a:pt x="805" y="1023"/>
                    <a:pt x="805" y="1023"/>
                  </a:cubicBezTo>
                  <a:cubicBezTo>
                    <a:pt x="807" y="1019"/>
                    <a:pt x="807" y="1019"/>
                    <a:pt x="807" y="1019"/>
                  </a:cubicBezTo>
                  <a:cubicBezTo>
                    <a:pt x="817" y="1007"/>
                    <a:pt x="817" y="1007"/>
                    <a:pt x="817" y="1007"/>
                  </a:cubicBezTo>
                  <a:cubicBezTo>
                    <a:pt x="828" y="1002"/>
                    <a:pt x="828" y="1002"/>
                    <a:pt x="828" y="1002"/>
                  </a:cubicBezTo>
                  <a:cubicBezTo>
                    <a:pt x="832" y="997"/>
                    <a:pt x="832" y="997"/>
                    <a:pt x="832" y="997"/>
                  </a:cubicBezTo>
                  <a:cubicBezTo>
                    <a:pt x="850" y="988"/>
                    <a:pt x="850" y="988"/>
                    <a:pt x="850" y="988"/>
                  </a:cubicBezTo>
                  <a:cubicBezTo>
                    <a:pt x="862" y="980"/>
                    <a:pt x="862" y="980"/>
                    <a:pt x="862" y="980"/>
                  </a:cubicBezTo>
                  <a:cubicBezTo>
                    <a:pt x="868" y="975"/>
                    <a:pt x="868" y="975"/>
                    <a:pt x="868" y="975"/>
                  </a:cubicBezTo>
                  <a:cubicBezTo>
                    <a:pt x="863" y="965"/>
                    <a:pt x="863" y="965"/>
                    <a:pt x="863" y="965"/>
                  </a:cubicBezTo>
                  <a:cubicBezTo>
                    <a:pt x="834" y="956"/>
                    <a:pt x="834" y="956"/>
                    <a:pt x="834" y="956"/>
                  </a:cubicBezTo>
                  <a:cubicBezTo>
                    <a:pt x="810" y="951"/>
                    <a:pt x="810" y="951"/>
                    <a:pt x="810" y="951"/>
                  </a:cubicBezTo>
                  <a:cubicBezTo>
                    <a:pt x="785" y="945"/>
                    <a:pt x="785" y="945"/>
                    <a:pt x="785" y="945"/>
                  </a:cubicBezTo>
                  <a:cubicBezTo>
                    <a:pt x="753" y="940"/>
                    <a:pt x="753" y="940"/>
                    <a:pt x="753" y="940"/>
                  </a:cubicBezTo>
                  <a:cubicBezTo>
                    <a:pt x="726" y="945"/>
                    <a:pt x="726" y="945"/>
                    <a:pt x="726" y="945"/>
                  </a:cubicBezTo>
                  <a:cubicBezTo>
                    <a:pt x="711" y="939"/>
                    <a:pt x="711" y="939"/>
                    <a:pt x="711" y="939"/>
                  </a:cubicBezTo>
                  <a:cubicBezTo>
                    <a:pt x="709" y="930"/>
                    <a:pt x="709" y="930"/>
                    <a:pt x="709" y="930"/>
                  </a:cubicBezTo>
                  <a:cubicBezTo>
                    <a:pt x="696" y="917"/>
                    <a:pt x="696" y="917"/>
                    <a:pt x="696" y="917"/>
                  </a:cubicBezTo>
                  <a:cubicBezTo>
                    <a:pt x="677" y="911"/>
                    <a:pt x="677" y="911"/>
                    <a:pt x="677" y="911"/>
                  </a:cubicBezTo>
                  <a:cubicBezTo>
                    <a:pt x="673" y="905"/>
                    <a:pt x="673" y="905"/>
                    <a:pt x="673" y="905"/>
                  </a:cubicBezTo>
                  <a:cubicBezTo>
                    <a:pt x="651" y="904"/>
                    <a:pt x="651" y="904"/>
                    <a:pt x="651" y="904"/>
                  </a:cubicBezTo>
                  <a:cubicBezTo>
                    <a:pt x="630" y="904"/>
                    <a:pt x="630" y="904"/>
                    <a:pt x="630" y="904"/>
                  </a:cubicBezTo>
                  <a:cubicBezTo>
                    <a:pt x="612" y="900"/>
                    <a:pt x="612" y="900"/>
                    <a:pt x="612" y="900"/>
                  </a:cubicBezTo>
                  <a:cubicBezTo>
                    <a:pt x="577" y="887"/>
                    <a:pt x="577" y="887"/>
                    <a:pt x="577" y="887"/>
                  </a:cubicBezTo>
                  <a:cubicBezTo>
                    <a:pt x="556" y="886"/>
                    <a:pt x="556" y="886"/>
                    <a:pt x="556" y="886"/>
                  </a:cubicBezTo>
                  <a:cubicBezTo>
                    <a:pt x="540" y="870"/>
                    <a:pt x="540" y="870"/>
                    <a:pt x="540" y="870"/>
                  </a:cubicBezTo>
                  <a:cubicBezTo>
                    <a:pt x="521" y="866"/>
                    <a:pt x="521" y="866"/>
                    <a:pt x="521" y="866"/>
                  </a:cubicBezTo>
                  <a:cubicBezTo>
                    <a:pt x="503" y="866"/>
                    <a:pt x="503" y="866"/>
                    <a:pt x="503" y="866"/>
                  </a:cubicBezTo>
                  <a:cubicBezTo>
                    <a:pt x="474" y="876"/>
                    <a:pt x="474" y="876"/>
                    <a:pt x="474" y="876"/>
                  </a:cubicBezTo>
                  <a:cubicBezTo>
                    <a:pt x="462" y="872"/>
                    <a:pt x="462" y="872"/>
                    <a:pt x="462" y="872"/>
                  </a:cubicBezTo>
                  <a:cubicBezTo>
                    <a:pt x="443" y="867"/>
                    <a:pt x="443" y="867"/>
                    <a:pt x="443" y="867"/>
                  </a:cubicBezTo>
                  <a:cubicBezTo>
                    <a:pt x="435" y="854"/>
                    <a:pt x="435" y="854"/>
                    <a:pt x="435" y="854"/>
                  </a:cubicBezTo>
                  <a:cubicBezTo>
                    <a:pt x="443" y="843"/>
                    <a:pt x="443" y="843"/>
                    <a:pt x="443" y="843"/>
                  </a:cubicBezTo>
                  <a:cubicBezTo>
                    <a:pt x="427" y="838"/>
                    <a:pt x="427" y="838"/>
                    <a:pt x="427" y="838"/>
                  </a:cubicBezTo>
                  <a:cubicBezTo>
                    <a:pt x="392" y="839"/>
                    <a:pt x="392" y="839"/>
                    <a:pt x="392" y="839"/>
                  </a:cubicBezTo>
                  <a:cubicBezTo>
                    <a:pt x="356" y="845"/>
                    <a:pt x="356" y="845"/>
                    <a:pt x="356" y="845"/>
                  </a:cubicBezTo>
                  <a:cubicBezTo>
                    <a:pt x="319" y="856"/>
                    <a:pt x="319" y="856"/>
                    <a:pt x="319" y="856"/>
                  </a:cubicBezTo>
                  <a:cubicBezTo>
                    <a:pt x="283" y="867"/>
                    <a:pt x="283" y="867"/>
                    <a:pt x="283" y="867"/>
                  </a:cubicBezTo>
                  <a:cubicBezTo>
                    <a:pt x="263" y="876"/>
                    <a:pt x="263" y="876"/>
                    <a:pt x="263" y="876"/>
                  </a:cubicBezTo>
                  <a:cubicBezTo>
                    <a:pt x="242" y="879"/>
                    <a:pt x="242" y="879"/>
                    <a:pt x="242" y="879"/>
                  </a:cubicBezTo>
                  <a:cubicBezTo>
                    <a:pt x="220" y="891"/>
                    <a:pt x="220" y="891"/>
                    <a:pt x="220" y="891"/>
                  </a:cubicBezTo>
                  <a:cubicBezTo>
                    <a:pt x="191" y="888"/>
                    <a:pt x="191" y="888"/>
                    <a:pt x="191" y="888"/>
                  </a:cubicBezTo>
                  <a:cubicBezTo>
                    <a:pt x="191" y="872"/>
                    <a:pt x="191" y="872"/>
                    <a:pt x="191" y="872"/>
                  </a:cubicBezTo>
                  <a:cubicBezTo>
                    <a:pt x="204" y="859"/>
                    <a:pt x="204" y="859"/>
                    <a:pt x="204" y="859"/>
                  </a:cubicBezTo>
                  <a:cubicBezTo>
                    <a:pt x="204" y="849"/>
                    <a:pt x="204" y="849"/>
                    <a:pt x="204" y="849"/>
                  </a:cubicBezTo>
                  <a:cubicBezTo>
                    <a:pt x="210" y="840"/>
                    <a:pt x="210" y="840"/>
                    <a:pt x="210" y="840"/>
                  </a:cubicBezTo>
                  <a:cubicBezTo>
                    <a:pt x="192" y="831"/>
                    <a:pt x="192" y="831"/>
                    <a:pt x="192" y="831"/>
                  </a:cubicBezTo>
                  <a:cubicBezTo>
                    <a:pt x="178" y="818"/>
                    <a:pt x="178" y="818"/>
                    <a:pt x="178" y="818"/>
                  </a:cubicBezTo>
                  <a:cubicBezTo>
                    <a:pt x="172" y="795"/>
                    <a:pt x="172" y="795"/>
                    <a:pt x="172" y="795"/>
                  </a:cubicBezTo>
                  <a:cubicBezTo>
                    <a:pt x="182" y="780"/>
                    <a:pt x="182" y="780"/>
                    <a:pt x="182" y="780"/>
                  </a:cubicBezTo>
                  <a:cubicBezTo>
                    <a:pt x="200" y="772"/>
                    <a:pt x="200" y="772"/>
                    <a:pt x="200" y="772"/>
                  </a:cubicBezTo>
                  <a:cubicBezTo>
                    <a:pt x="191" y="762"/>
                    <a:pt x="191" y="762"/>
                    <a:pt x="191" y="762"/>
                  </a:cubicBezTo>
                  <a:cubicBezTo>
                    <a:pt x="197" y="752"/>
                    <a:pt x="197" y="752"/>
                    <a:pt x="197" y="752"/>
                  </a:cubicBezTo>
                  <a:cubicBezTo>
                    <a:pt x="202" y="747"/>
                    <a:pt x="202" y="747"/>
                    <a:pt x="202" y="747"/>
                  </a:cubicBezTo>
                  <a:cubicBezTo>
                    <a:pt x="186" y="739"/>
                    <a:pt x="186" y="739"/>
                    <a:pt x="186" y="739"/>
                  </a:cubicBezTo>
                  <a:cubicBezTo>
                    <a:pt x="193" y="730"/>
                    <a:pt x="193" y="730"/>
                    <a:pt x="193" y="730"/>
                  </a:cubicBezTo>
                  <a:cubicBezTo>
                    <a:pt x="194" y="722"/>
                    <a:pt x="194" y="722"/>
                    <a:pt x="194" y="722"/>
                  </a:cubicBezTo>
                  <a:cubicBezTo>
                    <a:pt x="181" y="713"/>
                    <a:pt x="181" y="713"/>
                    <a:pt x="181" y="713"/>
                  </a:cubicBezTo>
                  <a:cubicBezTo>
                    <a:pt x="177" y="706"/>
                    <a:pt x="177" y="706"/>
                    <a:pt x="177" y="706"/>
                  </a:cubicBezTo>
                  <a:cubicBezTo>
                    <a:pt x="182" y="693"/>
                    <a:pt x="182" y="693"/>
                    <a:pt x="182" y="693"/>
                  </a:cubicBezTo>
                  <a:cubicBezTo>
                    <a:pt x="209" y="685"/>
                    <a:pt x="209" y="685"/>
                    <a:pt x="209" y="685"/>
                  </a:cubicBezTo>
                  <a:cubicBezTo>
                    <a:pt x="203" y="677"/>
                    <a:pt x="203" y="677"/>
                    <a:pt x="203" y="677"/>
                  </a:cubicBezTo>
                  <a:cubicBezTo>
                    <a:pt x="192" y="674"/>
                    <a:pt x="192" y="674"/>
                    <a:pt x="192" y="674"/>
                  </a:cubicBezTo>
                  <a:cubicBezTo>
                    <a:pt x="207" y="668"/>
                    <a:pt x="207" y="668"/>
                    <a:pt x="207" y="668"/>
                  </a:cubicBezTo>
                  <a:cubicBezTo>
                    <a:pt x="211" y="664"/>
                    <a:pt x="211" y="664"/>
                    <a:pt x="211" y="664"/>
                  </a:cubicBezTo>
                  <a:cubicBezTo>
                    <a:pt x="198" y="658"/>
                    <a:pt x="198" y="658"/>
                    <a:pt x="198" y="658"/>
                  </a:cubicBezTo>
                  <a:cubicBezTo>
                    <a:pt x="189" y="657"/>
                    <a:pt x="189" y="657"/>
                    <a:pt x="189" y="657"/>
                  </a:cubicBezTo>
                  <a:cubicBezTo>
                    <a:pt x="176" y="655"/>
                    <a:pt x="176" y="655"/>
                    <a:pt x="176" y="655"/>
                  </a:cubicBezTo>
                  <a:cubicBezTo>
                    <a:pt x="165" y="647"/>
                    <a:pt x="165" y="647"/>
                    <a:pt x="165" y="647"/>
                  </a:cubicBezTo>
                  <a:cubicBezTo>
                    <a:pt x="164" y="640"/>
                    <a:pt x="164" y="640"/>
                    <a:pt x="164" y="640"/>
                  </a:cubicBezTo>
                  <a:cubicBezTo>
                    <a:pt x="176" y="635"/>
                    <a:pt x="176" y="635"/>
                    <a:pt x="176" y="635"/>
                  </a:cubicBezTo>
                  <a:cubicBezTo>
                    <a:pt x="183" y="624"/>
                    <a:pt x="183" y="624"/>
                    <a:pt x="183" y="624"/>
                  </a:cubicBezTo>
                  <a:cubicBezTo>
                    <a:pt x="195" y="619"/>
                    <a:pt x="195" y="619"/>
                    <a:pt x="195" y="619"/>
                  </a:cubicBezTo>
                  <a:cubicBezTo>
                    <a:pt x="200" y="607"/>
                    <a:pt x="200" y="607"/>
                    <a:pt x="200" y="607"/>
                  </a:cubicBezTo>
                  <a:cubicBezTo>
                    <a:pt x="212" y="605"/>
                    <a:pt x="212" y="605"/>
                    <a:pt x="212" y="605"/>
                  </a:cubicBezTo>
                  <a:cubicBezTo>
                    <a:pt x="216" y="599"/>
                    <a:pt x="216" y="599"/>
                    <a:pt x="216" y="599"/>
                  </a:cubicBezTo>
                  <a:cubicBezTo>
                    <a:pt x="256" y="589"/>
                    <a:pt x="256" y="589"/>
                    <a:pt x="256" y="589"/>
                  </a:cubicBezTo>
                  <a:cubicBezTo>
                    <a:pt x="257" y="583"/>
                    <a:pt x="257" y="583"/>
                    <a:pt x="257" y="583"/>
                  </a:cubicBezTo>
                  <a:cubicBezTo>
                    <a:pt x="247" y="583"/>
                    <a:pt x="247" y="583"/>
                    <a:pt x="247" y="583"/>
                  </a:cubicBezTo>
                  <a:cubicBezTo>
                    <a:pt x="237" y="577"/>
                    <a:pt x="237" y="577"/>
                    <a:pt x="237" y="577"/>
                  </a:cubicBezTo>
                  <a:cubicBezTo>
                    <a:pt x="222" y="572"/>
                    <a:pt x="222" y="572"/>
                    <a:pt x="222" y="572"/>
                  </a:cubicBezTo>
                  <a:cubicBezTo>
                    <a:pt x="211" y="570"/>
                    <a:pt x="211" y="570"/>
                    <a:pt x="211" y="570"/>
                  </a:cubicBezTo>
                  <a:cubicBezTo>
                    <a:pt x="194" y="569"/>
                    <a:pt x="194" y="569"/>
                    <a:pt x="194" y="569"/>
                  </a:cubicBezTo>
                  <a:cubicBezTo>
                    <a:pt x="188" y="560"/>
                    <a:pt x="188" y="560"/>
                    <a:pt x="188" y="560"/>
                  </a:cubicBezTo>
                  <a:cubicBezTo>
                    <a:pt x="165" y="542"/>
                    <a:pt x="165" y="542"/>
                    <a:pt x="165" y="542"/>
                  </a:cubicBezTo>
                  <a:cubicBezTo>
                    <a:pt x="180" y="530"/>
                    <a:pt x="180" y="530"/>
                    <a:pt x="180" y="530"/>
                  </a:cubicBezTo>
                  <a:cubicBezTo>
                    <a:pt x="160" y="523"/>
                    <a:pt x="160" y="523"/>
                    <a:pt x="160" y="523"/>
                  </a:cubicBezTo>
                  <a:cubicBezTo>
                    <a:pt x="148" y="516"/>
                    <a:pt x="148" y="516"/>
                    <a:pt x="148" y="516"/>
                  </a:cubicBezTo>
                  <a:cubicBezTo>
                    <a:pt x="148" y="504"/>
                    <a:pt x="148" y="504"/>
                    <a:pt x="148" y="504"/>
                  </a:cubicBezTo>
                  <a:cubicBezTo>
                    <a:pt x="136" y="499"/>
                    <a:pt x="136" y="499"/>
                    <a:pt x="136" y="499"/>
                  </a:cubicBezTo>
                  <a:cubicBezTo>
                    <a:pt x="121" y="495"/>
                    <a:pt x="121" y="495"/>
                    <a:pt x="121" y="495"/>
                  </a:cubicBezTo>
                  <a:cubicBezTo>
                    <a:pt x="144" y="483"/>
                    <a:pt x="144" y="483"/>
                    <a:pt x="144" y="483"/>
                  </a:cubicBezTo>
                  <a:cubicBezTo>
                    <a:pt x="151" y="467"/>
                    <a:pt x="151" y="467"/>
                    <a:pt x="151" y="467"/>
                  </a:cubicBezTo>
                  <a:cubicBezTo>
                    <a:pt x="168" y="456"/>
                    <a:pt x="168" y="456"/>
                    <a:pt x="168" y="456"/>
                  </a:cubicBezTo>
                  <a:cubicBezTo>
                    <a:pt x="196" y="456"/>
                    <a:pt x="196" y="456"/>
                    <a:pt x="196" y="456"/>
                  </a:cubicBezTo>
                  <a:cubicBezTo>
                    <a:pt x="193" y="447"/>
                    <a:pt x="193" y="447"/>
                    <a:pt x="193" y="447"/>
                  </a:cubicBezTo>
                  <a:cubicBezTo>
                    <a:pt x="202" y="434"/>
                    <a:pt x="202" y="434"/>
                    <a:pt x="202" y="434"/>
                  </a:cubicBezTo>
                  <a:cubicBezTo>
                    <a:pt x="187" y="426"/>
                    <a:pt x="187" y="426"/>
                    <a:pt x="187" y="426"/>
                  </a:cubicBezTo>
                  <a:cubicBezTo>
                    <a:pt x="181" y="426"/>
                    <a:pt x="181" y="426"/>
                    <a:pt x="181" y="426"/>
                  </a:cubicBezTo>
                  <a:cubicBezTo>
                    <a:pt x="175" y="424"/>
                    <a:pt x="175" y="424"/>
                    <a:pt x="175" y="424"/>
                  </a:cubicBezTo>
                  <a:cubicBezTo>
                    <a:pt x="144" y="425"/>
                    <a:pt x="144" y="425"/>
                    <a:pt x="144" y="425"/>
                  </a:cubicBezTo>
                  <a:cubicBezTo>
                    <a:pt x="132" y="429"/>
                    <a:pt x="132" y="429"/>
                    <a:pt x="132" y="429"/>
                  </a:cubicBezTo>
                  <a:cubicBezTo>
                    <a:pt x="110" y="412"/>
                    <a:pt x="110" y="412"/>
                    <a:pt x="110" y="412"/>
                  </a:cubicBezTo>
                  <a:cubicBezTo>
                    <a:pt x="98" y="401"/>
                    <a:pt x="98" y="401"/>
                    <a:pt x="98" y="401"/>
                  </a:cubicBezTo>
                  <a:cubicBezTo>
                    <a:pt x="86" y="396"/>
                    <a:pt x="86" y="396"/>
                    <a:pt x="86" y="396"/>
                  </a:cubicBezTo>
                  <a:cubicBezTo>
                    <a:pt x="81" y="394"/>
                    <a:pt x="81" y="394"/>
                    <a:pt x="81" y="394"/>
                  </a:cubicBezTo>
                  <a:cubicBezTo>
                    <a:pt x="86" y="384"/>
                    <a:pt x="86" y="384"/>
                    <a:pt x="86" y="384"/>
                  </a:cubicBezTo>
                  <a:cubicBezTo>
                    <a:pt x="66" y="380"/>
                    <a:pt x="66" y="380"/>
                    <a:pt x="66" y="380"/>
                  </a:cubicBezTo>
                  <a:cubicBezTo>
                    <a:pt x="68" y="376"/>
                    <a:pt x="68" y="376"/>
                    <a:pt x="68" y="376"/>
                  </a:cubicBezTo>
                  <a:cubicBezTo>
                    <a:pt x="88" y="365"/>
                    <a:pt x="88" y="365"/>
                    <a:pt x="88" y="365"/>
                  </a:cubicBezTo>
                  <a:cubicBezTo>
                    <a:pt x="93" y="348"/>
                    <a:pt x="93" y="348"/>
                    <a:pt x="93" y="348"/>
                  </a:cubicBezTo>
                  <a:cubicBezTo>
                    <a:pt x="101" y="333"/>
                    <a:pt x="101" y="333"/>
                    <a:pt x="101" y="333"/>
                  </a:cubicBezTo>
                  <a:cubicBezTo>
                    <a:pt x="109" y="319"/>
                    <a:pt x="109" y="319"/>
                    <a:pt x="109" y="319"/>
                  </a:cubicBezTo>
                  <a:cubicBezTo>
                    <a:pt x="105" y="308"/>
                    <a:pt x="105" y="308"/>
                    <a:pt x="105" y="308"/>
                  </a:cubicBezTo>
                  <a:cubicBezTo>
                    <a:pt x="104" y="285"/>
                    <a:pt x="104" y="285"/>
                    <a:pt x="104" y="285"/>
                  </a:cubicBezTo>
                  <a:cubicBezTo>
                    <a:pt x="106" y="277"/>
                    <a:pt x="106" y="277"/>
                    <a:pt x="106" y="277"/>
                  </a:cubicBezTo>
                  <a:cubicBezTo>
                    <a:pt x="85" y="268"/>
                    <a:pt x="85" y="268"/>
                    <a:pt x="85" y="268"/>
                  </a:cubicBezTo>
                  <a:cubicBezTo>
                    <a:pt x="73" y="266"/>
                    <a:pt x="73" y="266"/>
                    <a:pt x="73" y="266"/>
                  </a:cubicBezTo>
                  <a:cubicBezTo>
                    <a:pt x="62" y="264"/>
                    <a:pt x="62" y="264"/>
                    <a:pt x="62" y="264"/>
                  </a:cubicBezTo>
                  <a:cubicBezTo>
                    <a:pt x="56" y="250"/>
                    <a:pt x="56" y="250"/>
                    <a:pt x="56" y="250"/>
                  </a:cubicBezTo>
                  <a:cubicBezTo>
                    <a:pt x="46" y="252"/>
                    <a:pt x="46" y="252"/>
                    <a:pt x="46" y="252"/>
                  </a:cubicBezTo>
                  <a:cubicBezTo>
                    <a:pt x="44" y="248"/>
                    <a:pt x="44" y="248"/>
                    <a:pt x="44" y="248"/>
                  </a:cubicBezTo>
                  <a:cubicBezTo>
                    <a:pt x="20" y="252"/>
                    <a:pt x="20" y="252"/>
                    <a:pt x="20" y="252"/>
                  </a:cubicBezTo>
                  <a:cubicBezTo>
                    <a:pt x="14" y="250"/>
                    <a:pt x="14" y="250"/>
                    <a:pt x="14" y="250"/>
                  </a:cubicBezTo>
                  <a:cubicBezTo>
                    <a:pt x="0" y="245"/>
                    <a:pt x="0" y="245"/>
                    <a:pt x="0" y="245"/>
                  </a:cubicBezTo>
                  <a:cubicBezTo>
                    <a:pt x="34" y="226"/>
                    <a:pt x="34" y="226"/>
                    <a:pt x="34" y="226"/>
                  </a:cubicBezTo>
                  <a:cubicBezTo>
                    <a:pt x="69" y="211"/>
                    <a:pt x="69" y="211"/>
                    <a:pt x="69" y="211"/>
                  </a:cubicBezTo>
                  <a:cubicBezTo>
                    <a:pt x="90" y="211"/>
                    <a:pt x="90" y="211"/>
                    <a:pt x="90" y="211"/>
                  </a:cubicBezTo>
                  <a:cubicBezTo>
                    <a:pt x="128" y="184"/>
                    <a:pt x="128" y="184"/>
                    <a:pt x="128" y="184"/>
                  </a:cubicBezTo>
                  <a:cubicBezTo>
                    <a:pt x="152" y="170"/>
                    <a:pt x="152" y="170"/>
                    <a:pt x="152" y="170"/>
                  </a:cubicBezTo>
                  <a:cubicBezTo>
                    <a:pt x="166" y="154"/>
                    <a:pt x="166" y="154"/>
                    <a:pt x="166" y="154"/>
                  </a:cubicBezTo>
                  <a:cubicBezTo>
                    <a:pt x="195" y="129"/>
                    <a:pt x="195" y="129"/>
                    <a:pt x="195" y="129"/>
                  </a:cubicBezTo>
                  <a:cubicBezTo>
                    <a:pt x="217" y="114"/>
                    <a:pt x="217" y="114"/>
                    <a:pt x="217" y="114"/>
                  </a:cubicBezTo>
                  <a:cubicBezTo>
                    <a:pt x="218" y="96"/>
                    <a:pt x="218" y="96"/>
                    <a:pt x="218" y="96"/>
                  </a:cubicBezTo>
                  <a:cubicBezTo>
                    <a:pt x="242" y="83"/>
                    <a:pt x="242" y="83"/>
                    <a:pt x="242" y="83"/>
                  </a:cubicBezTo>
                  <a:cubicBezTo>
                    <a:pt x="252" y="67"/>
                    <a:pt x="252" y="67"/>
                    <a:pt x="252" y="67"/>
                  </a:cubicBezTo>
                  <a:cubicBezTo>
                    <a:pt x="274" y="50"/>
                    <a:pt x="274" y="50"/>
                    <a:pt x="274" y="50"/>
                  </a:cubicBezTo>
                  <a:cubicBezTo>
                    <a:pt x="267" y="35"/>
                    <a:pt x="267" y="35"/>
                    <a:pt x="267" y="35"/>
                  </a:cubicBezTo>
                  <a:cubicBezTo>
                    <a:pt x="279" y="24"/>
                    <a:pt x="279" y="24"/>
                    <a:pt x="279" y="24"/>
                  </a:cubicBezTo>
                  <a:cubicBezTo>
                    <a:pt x="289" y="0"/>
                    <a:pt x="289" y="0"/>
                    <a:pt x="289" y="0"/>
                  </a:cubicBezTo>
                  <a:lnTo>
                    <a:pt x="296" y="0"/>
                  </a:lnTo>
                  <a:close/>
                </a:path>
              </a:pathLst>
            </a:custGeom>
            <a:solidFill>
              <a:schemeClr val="accent4">
                <a:lumMod val="20000"/>
                <a:lumOff val="80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7" name="Freeform 2099"/>
            <p:cNvSpPr>
              <a:spLocks/>
            </p:cNvSpPr>
            <p:nvPr/>
          </p:nvSpPr>
          <p:spPr bwMode="auto">
            <a:xfrm>
              <a:off x="15201091" y="-831452"/>
              <a:ext cx="12700" cy="96838"/>
            </a:xfrm>
            <a:custGeom>
              <a:avLst/>
              <a:gdLst>
                <a:gd name="T0" fmla="*/ 7 w 8"/>
                <a:gd name="T1" fmla="*/ 0 h 61"/>
                <a:gd name="T2" fmla="*/ 8 w 8"/>
                <a:gd name="T3" fmla="*/ 56 h 61"/>
                <a:gd name="T4" fmla="*/ 2 w 8"/>
                <a:gd name="T5" fmla="*/ 61 h 61"/>
                <a:gd name="T6" fmla="*/ 0 w 8"/>
                <a:gd name="T7" fmla="*/ 6 h 61"/>
                <a:gd name="T8" fmla="*/ 7 w 8"/>
                <a:gd name="T9" fmla="*/ 0 h 61"/>
              </a:gdLst>
              <a:ahLst/>
              <a:cxnLst>
                <a:cxn ang="0">
                  <a:pos x="T0" y="T1"/>
                </a:cxn>
                <a:cxn ang="0">
                  <a:pos x="T2" y="T3"/>
                </a:cxn>
                <a:cxn ang="0">
                  <a:pos x="T4" y="T5"/>
                </a:cxn>
                <a:cxn ang="0">
                  <a:pos x="T6" y="T7"/>
                </a:cxn>
                <a:cxn ang="0">
                  <a:pos x="T8" y="T9"/>
                </a:cxn>
              </a:cxnLst>
              <a:rect l="0" t="0" r="r" b="b"/>
              <a:pathLst>
                <a:path w="8" h="61">
                  <a:moveTo>
                    <a:pt x="7" y="0"/>
                  </a:moveTo>
                  <a:lnTo>
                    <a:pt x="8" y="56"/>
                  </a:lnTo>
                  <a:lnTo>
                    <a:pt x="2" y="61"/>
                  </a:lnTo>
                  <a:lnTo>
                    <a:pt x="0" y="6"/>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8" name="Freeform 2100"/>
            <p:cNvSpPr>
              <a:spLocks/>
            </p:cNvSpPr>
            <p:nvPr/>
          </p:nvSpPr>
          <p:spPr bwMode="auto">
            <a:xfrm>
              <a:off x="12646803" y="-763190"/>
              <a:ext cx="28575" cy="109538"/>
            </a:xfrm>
            <a:custGeom>
              <a:avLst/>
              <a:gdLst>
                <a:gd name="T0" fmla="*/ 16 w 18"/>
                <a:gd name="T1" fmla="*/ 14 h 69"/>
                <a:gd name="T2" fmla="*/ 18 w 18"/>
                <a:gd name="T3" fmla="*/ 69 h 69"/>
                <a:gd name="T4" fmla="*/ 1 w 18"/>
                <a:gd name="T5" fmla="*/ 55 h 69"/>
                <a:gd name="T6" fmla="*/ 0 w 18"/>
                <a:gd name="T7" fmla="*/ 0 h 69"/>
                <a:gd name="T8" fmla="*/ 16 w 18"/>
                <a:gd name="T9" fmla="*/ 14 h 69"/>
              </a:gdLst>
              <a:ahLst/>
              <a:cxnLst>
                <a:cxn ang="0">
                  <a:pos x="T0" y="T1"/>
                </a:cxn>
                <a:cxn ang="0">
                  <a:pos x="T2" y="T3"/>
                </a:cxn>
                <a:cxn ang="0">
                  <a:pos x="T4" y="T5"/>
                </a:cxn>
                <a:cxn ang="0">
                  <a:pos x="T6" y="T7"/>
                </a:cxn>
                <a:cxn ang="0">
                  <a:pos x="T8" y="T9"/>
                </a:cxn>
              </a:cxnLst>
              <a:rect l="0" t="0" r="r" b="b"/>
              <a:pathLst>
                <a:path w="18" h="69">
                  <a:moveTo>
                    <a:pt x="16" y="14"/>
                  </a:moveTo>
                  <a:lnTo>
                    <a:pt x="18" y="69"/>
                  </a:lnTo>
                  <a:lnTo>
                    <a:pt x="1" y="55"/>
                  </a:lnTo>
                  <a:lnTo>
                    <a:pt x="0" y="0"/>
                  </a:lnTo>
                  <a:lnTo>
                    <a:pt x="16" y="1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9" name="Freeform 2101"/>
            <p:cNvSpPr>
              <a:spLocks/>
            </p:cNvSpPr>
            <p:nvPr/>
          </p:nvSpPr>
          <p:spPr bwMode="auto">
            <a:xfrm>
              <a:off x="15189978" y="-821927"/>
              <a:ext cx="14288" cy="115888"/>
            </a:xfrm>
            <a:custGeom>
              <a:avLst/>
              <a:gdLst>
                <a:gd name="T0" fmla="*/ 7 w 9"/>
                <a:gd name="T1" fmla="*/ 0 h 73"/>
                <a:gd name="T2" fmla="*/ 9 w 9"/>
                <a:gd name="T3" fmla="*/ 55 h 73"/>
                <a:gd name="T4" fmla="*/ 2 w 9"/>
                <a:gd name="T5" fmla="*/ 73 h 73"/>
                <a:gd name="T6" fmla="*/ 0 w 9"/>
                <a:gd name="T7" fmla="*/ 17 h 73"/>
                <a:gd name="T8" fmla="*/ 7 w 9"/>
                <a:gd name="T9" fmla="*/ 0 h 73"/>
              </a:gdLst>
              <a:ahLst/>
              <a:cxnLst>
                <a:cxn ang="0">
                  <a:pos x="T0" y="T1"/>
                </a:cxn>
                <a:cxn ang="0">
                  <a:pos x="T2" y="T3"/>
                </a:cxn>
                <a:cxn ang="0">
                  <a:pos x="T4" y="T5"/>
                </a:cxn>
                <a:cxn ang="0">
                  <a:pos x="T6" y="T7"/>
                </a:cxn>
                <a:cxn ang="0">
                  <a:pos x="T8" y="T9"/>
                </a:cxn>
              </a:cxnLst>
              <a:rect l="0" t="0" r="r" b="b"/>
              <a:pathLst>
                <a:path w="9" h="73">
                  <a:moveTo>
                    <a:pt x="7" y="0"/>
                  </a:moveTo>
                  <a:lnTo>
                    <a:pt x="9" y="55"/>
                  </a:lnTo>
                  <a:lnTo>
                    <a:pt x="2" y="73"/>
                  </a:lnTo>
                  <a:lnTo>
                    <a:pt x="0" y="1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0" name="Freeform 2102"/>
            <p:cNvSpPr>
              <a:spLocks/>
            </p:cNvSpPr>
            <p:nvPr/>
          </p:nvSpPr>
          <p:spPr bwMode="auto">
            <a:xfrm>
              <a:off x="12637278" y="-720327"/>
              <a:ext cx="22225" cy="109538"/>
            </a:xfrm>
            <a:custGeom>
              <a:avLst/>
              <a:gdLst>
                <a:gd name="T0" fmla="*/ 15 w 17"/>
                <a:gd name="T1" fmla="*/ 17 h 84"/>
                <a:gd name="T2" fmla="*/ 17 w 17"/>
                <a:gd name="T3" fmla="*/ 84 h 84"/>
                <a:gd name="T4" fmla="*/ 16 w 17"/>
                <a:gd name="T5" fmla="*/ 82 h 84"/>
                <a:gd name="T6" fmla="*/ 2 w 17"/>
                <a:gd name="T7" fmla="*/ 67 h 84"/>
                <a:gd name="T8" fmla="*/ 0 w 17"/>
                <a:gd name="T9" fmla="*/ 0 h 84"/>
                <a:gd name="T10" fmla="*/ 14 w 17"/>
                <a:gd name="T11" fmla="*/ 15 h 84"/>
                <a:gd name="T12" fmla="*/ 15 w 17"/>
                <a:gd name="T13" fmla="*/ 17 h 84"/>
              </a:gdLst>
              <a:ahLst/>
              <a:cxnLst>
                <a:cxn ang="0">
                  <a:pos x="T0" y="T1"/>
                </a:cxn>
                <a:cxn ang="0">
                  <a:pos x="T2" y="T3"/>
                </a:cxn>
                <a:cxn ang="0">
                  <a:pos x="T4" y="T5"/>
                </a:cxn>
                <a:cxn ang="0">
                  <a:pos x="T6" y="T7"/>
                </a:cxn>
                <a:cxn ang="0">
                  <a:pos x="T8" y="T9"/>
                </a:cxn>
                <a:cxn ang="0">
                  <a:pos x="T10" y="T11"/>
                </a:cxn>
                <a:cxn ang="0">
                  <a:pos x="T12" y="T13"/>
                </a:cxn>
              </a:cxnLst>
              <a:rect l="0" t="0" r="r" b="b"/>
              <a:pathLst>
                <a:path w="17" h="84">
                  <a:moveTo>
                    <a:pt x="15" y="17"/>
                  </a:moveTo>
                  <a:cubicBezTo>
                    <a:pt x="17" y="84"/>
                    <a:pt x="17" y="84"/>
                    <a:pt x="17" y="84"/>
                  </a:cubicBezTo>
                  <a:cubicBezTo>
                    <a:pt x="17" y="83"/>
                    <a:pt x="17" y="83"/>
                    <a:pt x="16" y="82"/>
                  </a:cubicBezTo>
                  <a:cubicBezTo>
                    <a:pt x="14" y="79"/>
                    <a:pt x="2" y="68"/>
                    <a:pt x="2" y="67"/>
                  </a:cubicBezTo>
                  <a:cubicBezTo>
                    <a:pt x="0" y="0"/>
                    <a:pt x="0" y="0"/>
                    <a:pt x="0" y="0"/>
                  </a:cubicBezTo>
                  <a:cubicBezTo>
                    <a:pt x="0" y="1"/>
                    <a:pt x="12" y="12"/>
                    <a:pt x="14" y="15"/>
                  </a:cubicBezTo>
                  <a:cubicBezTo>
                    <a:pt x="15" y="16"/>
                    <a:pt x="15" y="16"/>
                    <a:pt x="15" y="1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1" name="Freeform 2103"/>
            <p:cNvSpPr>
              <a:spLocks/>
            </p:cNvSpPr>
            <p:nvPr/>
          </p:nvSpPr>
          <p:spPr bwMode="auto">
            <a:xfrm>
              <a:off x="15185216" y="-794940"/>
              <a:ext cx="7938" cy="120650"/>
            </a:xfrm>
            <a:custGeom>
              <a:avLst/>
              <a:gdLst>
                <a:gd name="T0" fmla="*/ 3 w 5"/>
                <a:gd name="T1" fmla="*/ 0 h 76"/>
                <a:gd name="T2" fmla="*/ 5 w 5"/>
                <a:gd name="T3" fmla="*/ 56 h 76"/>
                <a:gd name="T4" fmla="*/ 2 w 5"/>
                <a:gd name="T5" fmla="*/ 76 h 76"/>
                <a:gd name="T6" fmla="*/ 0 w 5"/>
                <a:gd name="T7" fmla="*/ 21 h 76"/>
                <a:gd name="T8" fmla="*/ 3 w 5"/>
                <a:gd name="T9" fmla="*/ 0 h 76"/>
              </a:gdLst>
              <a:ahLst/>
              <a:cxnLst>
                <a:cxn ang="0">
                  <a:pos x="T0" y="T1"/>
                </a:cxn>
                <a:cxn ang="0">
                  <a:pos x="T2" y="T3"/>
                </a:cxn>
                <a:cxn ang="0">
                  <a:pos x="T4" y="T5"/>
                </a:cxn>
                <a:cxn ang="0">
                  <a:pos x="T6" y="T7"/>
                </a:cxn>
                <a:cxn ang="0">
                  <a:pos x="T8" y="T9"/>
                </a:cxn>
              </a:cxnLst>
              <a:rect l="0" t="0" r="r" b="b"/>
              <a:pathLst>
                <a:path w="5" h="76">
                  <a:moveTo>
                    <a:pt x="3" y="0"/>
                  </a:moveTo>
                  <a:lnTo>
                    <a:pt x="5" y="56"/>
                  </a:lnTo>
                  <a:lnTo>
                    <a:pt x="2" y="76"/>
                  </a:lnTo>
                  <a:lnTo>
                    <a:pt x="0" y="21"/>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2" name="Freeform 2104"/>
            <p:cNvSpPr>
              <a:spLocks/>
            </p:cNvSpPr>
            <p:nvPr/>
          </p:nvSpPr>
          <p:spPr bwMode="auto">
            <a:xfrm>
              <a:off x="12656328" y="-696515"/>
              <a:ext cx="20638" cy="122238"/>
            </a:xfrm>
            <a:custGeom>
              <a:avLst/>
              <a:gdLst>
                <a:gd name="T0" fmla="*/ 15 w 17"/>
                <a:gd name="T1" fmla="*/ 26 h 93"/>
                <a:gd name="T2" fmla="*/ 17 w 17"/>
                <a:gd name="T3" fmla="*/ 93 h 93"/>
                <a:gd name="T4" fmla="*/ 17 w 17"/>
                <a:gd name="T5" fmla="*/ 90 h 93"/>
                <a:gd name="T6" fmla="*/ 4 w 17"/>
                <a:gd name="T7" fmla="*/ 73 h 93"/>
                <a:gd name="T8" fmla="*/ 2 w 17"/>
                <a:gd name="T9" fmla="*/ 67 h 93"/>
                <a:gd name="T10" fmla="*/ 0 w 17"/>
                <a:gd name="T11" fmla="*/ 0 h 93"/>
                <a:gd name="T12" fmla="*/ 2 w 17"/>
                <a:gd name="T13" fmla="*/ 6 h 93"/>
                <a:gd name="T14" fmla="*/ 15 w 17"/>
                <a:gd name="T15" fmla="*/ 23 h 93"/>
                <a:gd name="T16" fmla="*/ 15 w 17"/>
                <a:gd name="T17"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3">
                  <a:moveTo>
                    <a:pt x="15" y="26"/>
                  </a:moveTo>
                  <a:cubicBezTo>
                    <a:pt x="17" y="93"/>
                    <a:pt x="17" y="93"/>
                    <a:pt x="17" y="93"/>
                  </a:cubicBezTo>
                  <a:cubicBezTo>
                    <a:pt x="17" y="92"/>
                    <a:pt x="17" y="91"/>
                    <a:pt x="17" y="90"/>
                  </a:cubicBezTo>
                  <a:cubicBezTo>
                    <a:pt x="16" y="86"/>
                    <a:pt x="9" y="80"/>
                    <a:pt x="4" y="73"/>
                  </a:cubicBezTo>
                  <a:cubicBezTo>
                    <a:pt x="2" y="70"/>
                    <a:pt x="2" y="69"/>
                    <a:pt x="2" y="67"/>
                  </a:cubicBezTo>
                  <a:cubicBezTo>
                    <a:pt x="0" y="0"/>
                    <a:pt x="0" y="0"/>
                    <a:pt x="0" y="0"/>
                  </a:cubicBezTo>
                  <a:cubicBezTo>
                    <a:pt x="0" y="2"/>
                    <a:pt x="1" y="3"/>
                    <a:pt x="2" y="6"/>
                  </a:cubicBezTo>
                  <a:cubicBezTo>
                    <a:pt x="7" y="13"/>
                    <a:pt x="14" y="19"/>
                    <a:pt x="15" y="23"/>
                  </a:cubicBezTo>
                  <a:cubicBezTo>
                    <a:pt x="15" y="24"/>
                    <a:pt x="15" y="25"/>
                    <a:pt x="15" y="2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3" name="Freeform 2105"/>
            <p:cNvSpPr>
              <a:spLocks/>
            </p:cNvSpPr>
            <p:nvPr/>
          </p:nvSpPr>
          <p:spPr bwMode="auto">
            <a:xfrm>
              <a:off x="15182041" y="-761602"/>
              <a:ext cx="6350" cy="114300"/>
            </a:xfrm>
            <a:custGeom>
              <a:avLst/>
              <a:gdLst>
                <a:gd name="T0" fmla="*/ 2 w 4"/>
                <a:gd name="T1" fmla="*/ 0 h 72"/>
                <a:gd name="T2" fmla="*/ 4 w 4"/>
                <a:gd name="T3" fmla="*/ 55 h 72"/>
                <a:gd name="T4" fmla="*/ 2 w 4"/>
                <a:gd name="T5" fmla="*/ 72 h 72"/>
                <a:gd name="T6" fmla="*/ 0 w 4"/>
                <a:gd name="T7" fmla="*/ 16 h 72"/>
                <a:gd name="T8" fmla="*/ 2 w 4"/>
                <a:gd name="T9" fmla="*/ 0 h 72"/>
              </a:gdLst>
              <a:ahLst/>
              <a:cxnLst>
                <a:cxn ang="0">
                  <a:pos x="T0" y="T1"/>
                </a:cxn>
                <a:cxn ang="0">
                  <a:pos x="T2" y="T3"/>
                </a:cxn>
                <a:cxn ang="0">
                  <a:pos x="T4" y="T5"/>
                </a:cxn>
                <a:cxn ang="0">
                  <a:pos x="T6" y="T7"/>
                </a:cxn>
                <a:cxn ang="0">
                  <a:pos x="T8" y="T9"/>
                </a:cxn>
              </a:cxnLst>
              <a:rect l="0" t="0" r="r" b="b"/>
              <a:pathLst>
                <a:path w="4" h="72">
                  <a:moveTo>
                    <a:pt x="2" y="0"/>
                  </a:moveTo>
                  <a:lnTo>
                    <a:pt x="4" y="55"/>
                  </a:lnTo>
                  <a:lnTo>
                    <a:pt x="2" y="72"/>
                  </a:lnTo>
                  <a:lnTo>
                    <a:pt x="0" y="16"/>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4" name="Freeform 2106"/>
            <p:cNvSpPr>
              <a:spLocks/>
            </p:cNvSpPr>
            <p:nvPr/>
          </p:nvSpPr>
          <p:spPr bwMode="auto">
            <a:xfrm>
              <a:off x="15167753" y="-736202"/>
              <a:ext cx="17463" cy="103188"/>
            </a:xfrm>
            <a:custGeom>
              <a:avLst/>
              <a:gdLst>
                <a:gd name="T0" fmla="*/ 9 w 11"/>
                <a:gd name="T1" fmla="*/ 0 h 65"/>
                <a:gd name="T2" fmla="*/ 11 w 11"/>
                <a:gd name="T3" fmla="*/ 56 h 65"/>
                <a:gd name="T4" fmla="*/ 2 w 11"/>
                <a:gd name="T5" fmla="*/ 65 h 65"/>
                <a:gd name="T6" fmla="*/ 0 w 11"/>
                <a:gd name="T7" fmla="*/ 10 h 65"/>
                <a:gd name="T8" fmla="*/ 9 w 11"/>
                <a:gd name="T9" fmla="*/ 0 h 65"/>
              </a:gdLst>
              <a:ahLst/>
              <a:cxnLst>
                <a:cxn ang="0">
                  <a:pos x="T0" y="T1"/>
                </a:cxn>
                <a:cxn ang="0">
                  <a:pos x="T2" y="T3"/>
                </a:cxn>
                <a:cxn ang="0">
                  <a:pos x="T4" y="T5"/>
                </a:cxn>
                <a:cxn ang="0">
                  <a:pos x="T6" y="T7"/>
                </a:cxn>
                <a:cxn ang="0">
                  <a:pos x="T8" y="T9"/>
                </a:cxn>
              </a:cxnLst>
              <a:rect l="0" t="0" r="r" b="b"/>
              <a:pathLst>
                <a:path w="11" h="65">
                  <a:moveTo>
                    <a:pt x="9" y="0"/>
                  </a:moveTo>
                  <a:lnTo>
                    <a:pt x="11" y="56"/>
                  </a:lnTo>
                  <a:lnTo>
                    <a:pt x="2" y="65"/>
                  </a:lnTo>
                  <a:lnTo>
                    <a:pt x="0" y="10"/>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5" name="Freeform 2107"/>
            <p:cNvSpPr>
              <a:spLocks/>
            </p:cNvSpPr>
            <p:nvPr/>
          </p:nvSpPr>
          <p:spPr bwMode="auto">
            <a:xfrm>
              <a:off x="15134416" y="-720327"/>
              <a:ext cx="36513" cy="95250"/>
            </a:xfrm>
            <a:custGeom>
              <a:avLst/>
              <a:gdLst>
                <a:gd name="T0" fmla="*/ 21 w 23"/>
                <a:gd name="T1" fmla="*/ 0 h 60"/>
                <a:gd name="T2" fmla="*/ 23 w 23"/>
                <a:gd name="T3" fmla="*/ 55 h 60"/>
                <a:gd name="T4" fmla="*/ 1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1" y="60"/>
                  </a:lnTo>
                  <a:lnTo>
                    <a:pt x="0" y="5"/>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6" name="Freeform 2108"/>
            <p:cNvSpPr>
              <a:spLocks/>
            </p:cNvSpPr>
            <p:nvPr/>
          </p:nvSpPr>
          <p:spPr bwMode="auto">
            <a:xfrm>
              <a:off x="12672203" y="-639365"/>
              <a:ext cx="3175" cy="92075"/>
            </a:xfrm>
            <a:custGeom>
              <a:avLst/>
              <a:gdLst>
                <a:gd name="T0" fmla="*/ 0 w 2"/>
                <a:gd name="T1" fmla="*/ 3 h 70"/>
                <a:gd name="T2" fmla="*/ 2 w 2"/>
                <a:gd name="T3" fmla="*/ 70 h 70"/>
                <a:gd name="T4" fmla="*/ 2 w 2"/>
                <a:gd name="T5" fmla="*/ 67 h 70"/>
                <a:gd name="T6" fmla="*/ 0 w 2"/>
                <a:gd name="T7" fmla="*/ 0 h 70"/>
                <a:gd name="T8" fmla="*/ 0 w 2"/>
                <a:gd name="T9" fmla="*/ 3 h 70"/>
              </a:gdLst>
              <a:ahLst/>
              <a:cxnLst>
                <a:cxn ang="0">
                  <a:pos x="T0" y="T1"/>
                </a:cxn>
                <a:cxn ang="0">
                  <a:pos x="T2" y="T3"/>
                </a:cxn>
                <a:cxn ang="0">
                  <a:pos x="T4" y="T5"/>
                </a:cxn>
                <a:cxn ang="0">
                  <a:pos x="T6" y="T7"/>
                </a:cxn>
                <a:cxn ang="0">
                  <a:pos x="T8" y="T9"/>
                </a:cxn>
              </a:cxnLst>
              <a:rect l="0" t="0" r="r" b="b"/>
              <a:pathLst>
                <a:path w="2" h="70">
                  <a:moveTo>
                    <a:pt x="0" y="3"/>
                  </a:moveTo>
                  <a:cubicBezTo>
                    <a:pt x="2" y="70"/>
                    <a:pt x="2" y="70"/>
                    <a:pt x="2" y="70"/>
                  </a:cubicBezTo>
                  <a:cubicBezTo>
                    <a:pt x="2" y="68"/>
                    <a:pt x="2" y="67"/>
                    <a:pt x="2" y="67"/>
                  </a:cubicBezTo>
                  <a:cubicBezTo>
                    <a:pt x="0" y="0"/>
                    <a:pt x="0" y="0"/>
                    <a:pt x="0" y="0"/>
                  </a:cubicBezTo>
                  <a:cubicBezTo>
                    <a:pt x="0" y="0"/>
                    <a:pt x="0" y="1"/>
                    <a:pt x="0"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7" name="Freeform 2109"/>
            <p:cNvSpPr>
              <a:spLocks/>
            </p:cNvSpPr>
            <p:nvPr/>
          </p:nvSpPr>
          <p:spPr bwMode="auto">
            <a:xfrm>
              <a:off x="15115366" y="-712390"/>
              <a:ext cx="20638" cy="109538"/>
            </a:xfrm>
            <a:custGeom>
              <a:avLst/>
              <a:gdLst>
                <a:gd name="T0" fmla="*/ 12 w 13"/>
                <a:gd name="T1" fmla="*/ 0 h 69"/>
                <a:gd name="T2" fmla="*/ 13 w 13"/>
                <a:gd name="T3" fmla="*/ 55 h 69"/>
                <a:gd name="T4" fmla="*/ 2 w 13"/>
                <a:gd name="T5" fmla="*/ 69 h 69"/>
                <a:gd name="T6" fmla="*/ 0 w 13"/>
                <a:gd name="T7" fmla="*/ 13 h 69"/>
                <a:gd name="T8" fmla="*/ 12 w 13"/>
                <a:gd name="T9" fmla="*/ 0 h 69"/>
              </a:gdLst>
              <a:ahLst/>
              <a:cxnLst>
                <a:cxn ang="0">
                  <a:pos x="T0" y="T1"/>
                </a:cxn>
                <a:cxn ang="0">
                  <a:pos x="T2" y="T3"/>
                </a:cxn>
                <a:cxn ang="0">
                  <a:pos x="T4" y="T5"/>
                </a:cxn>
                <a:cxn ang="0">
                  <a:pos x="T6" y="T7"/>
                </a:cxn>
                <a:cxn ang="0">
                  <a:pos x="T8" y="T9"/>
                </a:cxn>
              </a:cxnLst>
              <a:rect l="0" t="0" r="r" b="b"/>
              <a:pathLst>
                <a:path w="13" h="69">
                  <a:moveTo>
                    <a:pt x="12" y="0"/>
                  </a:moveTo>
                  <a:lnTo>
                    <a:pt x="13" y="55"/>
                  </a:lnTo>
                  <a:lnTo>
                    <a:pt x="2" y="69"/>
                  </a:lnTo>
                  <a:lnTo>
                    <a:pt x="0" y="13"/>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8" name="Freeform 2110"/>
            <p:cNvSpPr>
              <a:spLocks/>
            </p:cNvSpPr>
            <p:nvPr/>
          </p:nvSpPr>
          <p:spPr bwMode="auto">
            <a:xfrm>
              <a:off x="15104253" y="-691752"/>
              <a:ext cx="14288" cy="103188"/>
            </a:xfrm>
            <a:custGeom>
              <a:avLst/>
              <a:gdLst>
                <a:gd name="T0" fmla="*/ 7 w 9"/>
                <a:gd name="T1" fmla="*/ 0 h 65"/>
                <a:gd name="T2" fmla="*/ 9 w 9"/>
                <a:gd name="T3" fmla="*/ 56 h 65"/>
                <a:gd name="T4" fmla="*/ 1 w 9"/>
                <a:gd name="T5" fmla="*/ 65 h 65"/>
                <a:gd name="T6" fmla="*/ 0 w 9"/>
                <a:gd name="T7" fmla="*/ 10 h 65"/>
                <a:gd name="T8" fmla="*/ 7 w 9"/>
                <a:gd name="T9" fmla="*/ 0 h 65"/>
              </a:gdLst>
              <a:ahLst/>
              <a:cxnLst>
                <a:cxn ang="0">
                  <a:pos x="T0" y="T1"/>
                </a:cxn>
                <a:cxn ang="0">
                  <a:pos x="T2" y="T3"/>
                </a:cxn>
                <a:cxn ang="0">
                  <a:pos x="T4" y="T5"/>
                </a:cxn>
                <a:cxn ang="0">
                  <a:pos x="T6" y="T7"/>
                </a:cxn>
                <a:cxn ang="0">
                  <a:pos x="T8" y="T9"/>
                </a:cxn>
              </a:cxnLst>
              <a:rect l="0" t="0" r="r" b="b"/>
              <a:pathLst>
                <a:path w="9" h="65">
                  <a:moveTo>
                    <a:pt x="7" y="0"/>
                  </a:moveTo>
                  <a:lnTo>
                    <a:pt x="9" y="56"/>
                  </a:lnTo>
                  <a:lnTo>
                    <a:pt x="1" y="65"/>
                  </a:lnTo>
                  <a:lnTo>
                    <a:pt x="0" y="10"/>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9" name="Freeform 2111"/>
            <p:cNvSpPr>
              <a:spLocks/>
            </p:cNvSpPr>
            <p:nvPr/>
          </p:nvSpPr>
          <p:spPr bwMode="auto">
            <a:xfrm>
              <a:off x="15083616" y="-675877"/>
              <a:ext cx="22225" cy="95250"/>
            </a:xfrm>
            <a:custGeom>
              <a:avLst/>
              <a:gdLst>
                <a:gd name="T0" fmla="*/ 13 w 14"/>
                <a:gd name="T1" fmla="*/ 0 h 60"/>
                <a:gd name="T2" fmla="*/ 14 w 14"/>
                <a:gd name="T3" fmla="*/ 55 h 60"/>
                <a:gd name="T4" fmla="*/ 2 w 14"/>
                <a:gd name="T5" fmla="*/ 60 h 60"/>
                <a:gd name="T6" fmla="*/ 0 w 14"/>
                <a:gd name="T7" fmla="*/ 4 h 60"/>
                <a:gd name="T8" fmla="*/ 13 w 14"/>
                <a:gd name="T9" fmla="*/ 0 h 60"/>
              </a:gdLst>
              <a:ahLst/>
              <a:cxnLst>
                <a:cxn ang="0">
                  <a:pos x="T0" y="T1"/>
                </a:cxn>
                <a:cxn ang="0">
                  <a:pos x="T2" y="T3"/>
                </a:cxn>
                <a:cxn ang="0">
                  <a:pos x="T4" y="T5"/>
                </a:cxn>
                <a:cxn ang="0">
                  <a:pos x="T6" y="T7"/>
                </a:cxn>
                <a:cxn ang="0">
                  <a:pos x="T8" y="T9"/>
                </a:cxn>
              </a:cxnLst>
              <a:rect l="0" t="0" r="r" b="b"/>
              <a:pathLst>
                <a:path w="14" h="60">
                  <a:moveTo>
                    <a:pt x="13" y="0"/>
                  </a:moveTo>
                  <a:lnTo>
                    <a:pt x="14" y="55"/>
                  </a:lnTo>
                  <a:lnTo>
                    <a:pt x="2" y="60"/>
                  </a:lnTo>
                  <a:lnTo>
                    <a:pt x="0" y="4"/>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0" name="Freeform 2112"/>
            <p:cNvSpPr>
              <a:spLocks/>
            </p:cNvSpPr>
            <p:nvPr/>
          </p:nvSpPr>
          <p:spPr bwMode="auto">
            <a:xfrm>
              <a:off x="15072503" y="-669527"/>
              <a:ext cx="14288" cy="93663"/>
            </a:xfrm>
            <a:custGeom>
              <a:avLst/>
              <a:gdLst>
                <a:gd name="T0" fmla="*/ 7 w 9"/>
                <a:gd name="T1" fmla="*/ 0 h 59"/>
                <a:gd name="T2" fmla="*/ 9 w 9"/>
                <a:gd name="T3" fmla="*/ 56 h 59"/>
                <a:gd name="T4" fmla="*/ 2 w 9"/>
                <a:gd name="T5" fmla="*/ 59 h 59"/>
                <a:gd name="T6" fmla="*/ 0 w 9"/>
                <a:gd name="T7" fmla="*/ 4 h 59"/>
                <a:gd name="T8" fmla="*/ 7 w 9"/>
                <a:gd name="T9" fmla="*/ 0 h 59"/>
              </a:gdLst>
              <a:ahLst/>
              <a:cxnLst>
                <a:cxn ang="0">
                  <a:pos x="T0" y="T1"/>
                </a:cxn>
                <a:cxn ang="0">
                  <a:pos x="T2" y="T3"/>
                </a:cxn>
                <a:cxn ang="0">
                  <a:pos x="T4" y="T5"/>
                </a:cxn>
                <a:cxn ang="0">
                  <a:pos x="T6" y="T7"/>
                </a:cxn>
                <a:cxn ang="0">
                  <a:pos x="T8" y="T9"/>
                </a:cxn>
              </a:cxnLst>
              <a:rect l="0" t="0" r="r" b="b"/>
              <a:pathLst>
                <a:path w="9" h="59">
                  <a:moveTo>
                    <a:pt x="7" y="0"/>
                  </a:moveTo>
                  <a:lnTo>
                    <a:pt x="9" y="56"/>
                  </a:lnTo>
                  <a:lnTo>
                    <a:pt x="2" y="59"/>
                  </a:lnTo>
                  <a:lnTo>
                    <a:pt x="0" y="4"/>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1" name="Freeform 2113"/>
            <p:cNvSpPr>
              <a:spLocks/>
            </p:cNvSpPr>
            <p:nvPr/>
          </p:nvSpPr>
          <p:spPr bwMode="auto">
            <a:xfrm>
              <a:off x="15056628" y="-663177"/>
              <a:ext cx="19050" cy="106363"/>
            </a:xfrm>
            <a:custGeom>
              <a:avLst/>
              <a:gdLst>
                <a:gd name="T0" fmla="*/ 10 w 12"/>
                <a:gd name="T1" fmla="*/ 0 h 67"/>
                <a:gd name="T2" fmla="*/ 12 w 12"/>
                <a:gd name="T3" fmla="*/ 55 h 67"/>
                <a:gd name="T4" fmla="*/ 2 w 12"/>
                <a:gd name="T5" fmla="*/ 67 h 67"/>
                <a:gd name="T6" fmla="*/ 0 w 12"/>
                <a:gd name="T7" fmla="*/ 12 h 67"/>
                <a:gd name="T8" fmla="*/ 10 w 12"/>
                <a:gd name="T9" fmla="*/ 0 h 67"/>
              </a:gdLst>
              <a:ahLst/>
              <a:cxnLst>
                <a:cxn ang="0">
                  <a:pos x="T0" y="T1"/>
                </a:cxn>
                <a:cxn ang="0">
                  <a:pos x="T2" y="T3"/>
                </a:cxn>
                <a:cxn ang="0">
                  <a:pos x="T4" y="T5"/>
                </a:cxn>
                <a:cxn ang="0">
                  <a:pos x="T6" y="T7"/>
                </a:cxn>
                <a:cxn ang="0">
                  <a:pos x="T8" y="T9"/>
                </a:cxn>
              </a:cxnLst>
              <a:rect l="0" t="0" r="r" b="b"/>
              <a:pathLst>
                <a:path w="12" h="67">
                  <a:moveTo>
                    <a:pt x="10" y="0"/>
                  </a:moveTo>
                  <a:lnTo>
                    <a:pt x="12" y="55"/>
                  </a:lnTo>
                  <a:lnTo>
                    <a:pt x="2" y="67"/>
                  </a:lnTo>
                  <a:lnTo>
                    <a:pt x="0" y="12"/>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2" name="Freeform 2114"/>
            <p:cNvSpPr>
              <a:spLocks/>
            </p:cNvSpPr>
            <p:nvPr/>
          </p:nvSpPr>
          <p:spPr bwMode="auto">
            <a:xfrm>
              <a:off x="15035991" y="-644127"/>
              <a:ext cx="23813" cy="103188"/>
            </a:xfrm>
            <a:custGeom>
              <a:avLst/>
              <a:gdLst>
                <a:gd name="T0" fmla="*/ 13 w 15"/>
                <a:gd name="T1" fmla="*/ 0 h 65"/>
                <a:gd name="T2" fmla="*/ 15 w 15"/>
                <a:gd name="T3" fmla="*/ 55 h 65"/>
                <a:gd name="T4" fmla="*/ 1 w 15"/>
                <a:gd name="T5" fmla="*/ 65 h 65"/>
                <a:gd name="T6" fmla="*/ 0 w 15"/>
                <a:gd name="T7" fmla="*/ 10 h 65"/>
                <a:gd name="T8" fmla="*/ 13 w 15"/>
                <a:gd name="T9" fmla="*/ 0 h 65"/>
              </a:gdLst>
              <a:ahLst/>
              <a:cxnLst>
                <a:cxn ang="0">
                  <a:pos x="T0" y="T1"/>
                </a:cxn>
                <a:cxn ang="0">
                  <a:pos x="T2" y="T3"/>
                </a:cxn>
                <a:cxn ang="0">
                  <a:pos x="T4" y="T5"/>
                </a:cxn>
                <a:cxn ang="0">
                  <a:pos x="T6" y="T7"/>
                </a:cxn>
                <a:cxn ang="0">
                  <a:pos x="T8" y="T9"/>
                </a:cxn>
              </a:cxnLst>
              <a:rect l="0" t="0" r="r" b="b"/>
              <a:pathLst>
                <a:path w="15" h="65">
                  <a:moveTo>
                    <a:pt x="13" y="0"/>
                  </a:moveTo>
                  <a:lnTo>
                    <a:pt x="15" y="55"/>
                  </a:lnTo>
                  <a:lnTo>
                    <a:pt x="1" y="65"/>
                  </a:lnTo>
                  <a:lnTo>
                    <a:pt x="0" y="10"/>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3" name="Freeform 2115"/>
            <p:cNvSpPr>
              <a:spLocks/>
            </p:cNvSpPr>
            <p:nvPr/>
          </p:nvSpPr>
          <p:spPr bwMode="auto">
            <a:xfrm>
              <a:off x="15018528" y="-628252"/>
              <a:ext cx="19050" cy="90488"/>
            </a:xfrm>
            <a:custGeom>
              <a:avLst/>
              <a:gdLst>
                <a:gd name="T0" fmla="*/ 11 w 12"/>
                <a:gd name="T1" fmla="*/ 0 h 57"/>
                <a:gd name="T2" fmla="*/ 12 w 12"/>
                <a:gd name="T3" fmla="*/ 55 h 57"/>
                <a:gd name="T4" fmla="*/ 2 w 12"/>
                <a:gd name="T5" fmla="*/ 57 h 57"/>
                <a:gd name="T6" fmla="*/ 0 w 12"/>
                <a:gd name="T7" fmla="*/ 2 h 57"/>
                <a:gd name="T8" fmla="*/ 11 w 12"/>
                <a:gd name="T9" fmla="*/ 0 h 57"/>
              </a:gdLst>
              <a:ahLst/>
              <a:cxnLst>
                <a:cxn ang="0">
                  <a:pos x="T0" y="T1"/>
                </a:cxn>
                <a:cxn ang="0">
                  <a:pos x="T2" y="T3"/>
                </a:cxn>
                <a:cxn ang="0">
                  <a:pos x="T4" y="T5"/>
                </a:cxn>
                <a:cxn ang="0">
                  <a:pos x="T6" y="T7"/>
                </a:cxn>
                <a:cxn ang="0">
                  <a:pos x="T8" y="T9"/>
                </a:cxn>
              </a:cxnLst>
              <a:rect l="0" t="0" r="r" b="b"/>
              <a:pathLst>
                <a:path w="12" h="57">
                  <a:moveTo>
                    <a:pt x="11" y="0"/>
                  </a:moveTo>
                  <a:lnTo>
                    <a:pt x="12" y="55"/>
                  </a:lnTo>
                  <a:lnTo>
                    <a:pt x="2" y="57"/>
                  </a:lnTo>
                  <a:lnTo>
                    <a:pt x="0" y="2"/>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4" name="Freeform 2116"/>
            <p:cNvSpPr>
              <a:spLocks/>
            </p:cNvSpPr>
            <p:nvPr/>
          </p:nvSpPr>
          <p:spPr bwMode="auto">
            <a:xfrm>
              <a:off x="15012178" y="-625077"/>
              <a:ext cx="9525" cy="88900"/>
            </a:xfrm>
            <a:custGeom>
              <a:avLst/>
              <a:gdLst>
                <a:gd name="T0" fmla="*/ 4 w 6"/>
                <a:gd name="T1" fmla="*/ 0 h 56"/>
                <a:gd name="T2" fmla="*/ 6 w 6"/>
                <a:gd name="T3" fmla="*/ 55 h 56"/>
                <a:gd name="T4" fmla="*/ 1 w 6"/>
                <a:gd name="T5" fmla="*/ 56 h 56"/>
                <a:gd name="T6" fmla="*/ 0 w 6"/>
                <a:gd name="T7" fmla="*/ 1 h 56"/>
                <a:gd name="T8" fmla="*/ 4 w 6"/>
                <a:gd name="T9" fmla="*/ 0 h 56"/>
              </a:gdLst>
              <a:ahLst/>
              <a:cxnLst>
                <a:cxn ang="0">
                  <a:pos x="T0" y="T1"/>
                </a:cxn>
                <a:cxn ang="0">
                  <a:pos x="T2" y="T3"/>
                </a:cxn>
                <a:cxn ang="0">
                  <a:pos x="T4" y="T5"/>
                </a:cxn>
                <a:cxn ang="0">
                  <a:pos x="T6" y="T7"/>
                </a:cxn>
                <a:cxn ang="0">
                  <a:pos x="T8" y="T9"/>
                </a:cxn>
              </a:cxnLst>
              <a:rect l="0" t="0" r="r" b="b"/>
              <a:pathLst>
                <a:path w="6" h="56">
                  <a:moveTo>
                    <a:pt x="4" y="0"/>
                  </a:moveTo>
                  <a:lnTo>
                    <a:pt x="6" y="55"/>
                  </a:lnTo>
                  <a:lnTo>
                    <a:pt x="1" y="56"/>
                  </a:lnTo>
                  <a:lnTo>
                    <a:pt x="0" y="1"/>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5" name="Freeform 2117"/>
            <p:cNvSpPr>
              <a:spLocks/>
            </p:cNvSpPr>
            <p:nvPr/>
          </p:nvSpPr>
          <p:spPr bwMode="auto">
            <a:xfrm>
              <a:off x="15005828" y="-623490"/>
              <a:ext cx="7938" cy="101600"/>
            </a:xfrm>
            <a:custGeom>
              <a:avLst/>
              <a:gdLst>
                <a:gd name="T0" fmla="*/ 4 w 5"/>
                <a:gd name="T1" fmla="*/ 0 h 64"/>
                <a:gd name="T2" fmla="*/ 5 w 5"/>
                <a:gd name="T3" fmla="*/ 55 h 64"/>
                <a:gd name="T4" fmla="*/ 2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2" y="64"/>
                  </a:lnTo>
                  <a:lnTo>
                    <a:pt x="0" y="9"/>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6" name="Freeform 2118"/>
            <p:cNvSpPr>
              <a:spLocks/>
            </p:cNvSpPr>
            <p:nvPr/>
          </p:nvSpPr>
          <p:spPr bwMode="auto">
            <a:xfrm>
              <a:off x="12953191" y="-542527"/>
              <a:ext cx="7938" cy="93663"/>
            </a:xfrm>
            <a:custGeom>
              <a:avLst/>
              <a:gdLst>
                <a:gd name="T0" fmla="*/ 5 w 7"/>
                <a:gd name="T1" fmla="*/ 4 h 71"/>
                <a:gd name="T2" fmla="*/ 7 w 7"/>
                <a:gd name="T3" fmla="*/ 71 h 71"/>
                <a:gd name="T4" fmla="*/ 2 w 7"/>
                <a:gd name="T5" fmla="*/ 67 h 71"/>
                <a:gd name="T6" fmla="*/ 0 w 7"/>
                <a:gd name="T7" fmla="*/ 0 h 71"/>
                <a:gd name="T8" fmla="*/ 5 w 7"/>
                <a:gd name="T9" fmla="*/ 4 h 71"/>
              </a:gdLst>
              <a:ahLst/>
              <a:cxnLst>
                <a:cxn ang="0">
                  <a:pos x="T0" y="T1"/>
                </a:cxn>
                <a:cxn ang="0">
                  <a:pos x="T2" y="T3"/>
                </a:cxn>
                <a:cxn ang="0">
                  <a:pos x="T4" y="T5"/>
                </a:cxn>
                <a:cxn ang="0">
                  <a:pos x="T6" y="T7"/>
                </a:cxn>
                <a:cxn ang="0">
                  <a:pos x="T8" y="T9"/>
                </a:cxn>
              </a:cxnLst>
              <a:rect l="0" t="0" r="r" b="b"/>
              <a:pathLst>
                <a:path w="7" h="71">
                  <a:moveTo>
                    <a:pt x="5" y="4"/>
                  </a:moveTo>
                  <a:cubicBezTo>
                    <a:pt x="7" y="71"/>
                    <a:pt x="7" y="71"/>
                    <a:pt x="7" y="71"/>
                  </a:cubicBezTo>
                  <a:cubicBezTo>
                    <a:pt x="7" y="70"/>
                    <a:pt x="5" y="69"/>
                    <a:pt x="2" y="67"/>
                  </a:cubicBezTo>
                  <a:cubicBezTo>
                    <a:pt x="0" y="0"/>
                    <a:pt x="0" y="0"/>
                    <a:pt x="0" y="0"/>
                  </a:cubicBezTo>
                  <a:cubicBezTo>
                    <a:pt x="3" y="2"/>
                    <a:pt x="5" y="3"/>
                    <a:pt x="5" y="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7" name="Freeform 2119"/>
            <p:cNvSpPr>
              <a:spLocks/>
            </p:cNvSpPr>
            <p:nvPr/>
          </p:nvSpPr>
          <p:spPr bwMode="auto">
            <a:xfrm>
              <a:off x="12945253" y="-544115"/>
              <a:ext cx="9525" cy="88900"/>
            </a:xfrm>
            <a:custGeom>
              <a:avLst/>
              <a:gdLst>
                <a:gd name="T0" fmla="*/ 6 w 8"/>
                <a:gd name="T1" fmla="*/ 2 h 69"/>
                <a:gd name="T2" fmla="*/ 8 w 8"/>
                <a:gd name="T3" fmla="*/ 69 h 69"/>
                <a:gd name="T4" fmla="*/ 2 w 8"/>
                <a:gd name="T5" fmla="*/ 68 h 69"/>
                <a:gd name="T6" fmla="*/ 0 w 8"/>
                <a:gd name="T7" fmla="*/ 0 h 69"/>
                <a:gd name="T8" fmla="*/ 6 w 8"/>
                <a:gd name="T9" fmla="*/ 2 h 69"/>
              </a:gdLst>
              <a:ahLst/>
              <a:cxnLst>
                <a:cxn ang="0">
                  <a:pos x="T0" y="T1"/>
                </a:cxn>
                <a:cxn ang="0">
                  <a:pos x="T2" y="T3"/>
                </a:cxn>
                <a:cxn ang="0">
                  <a:pos x="T4" y="T5"/>
                </a:cxn>
                <a:cxn ang="0">
                  <a:pos x="T6" y="T7"/>
                </a:cxn>
                <a:cxn ang="0">
                  <a:pos x="T8" y="T9"/>
                </a:cxn>
              </a:cxnLst>
              <a:rect l="0" t="0" r="r" b="b"/>
              <a:pathLst>
                <a:path w="8" h="69">
                  <a:moveTo>
                    <a:pt x="6" y="2"/>
                  </a:moveTo>
                  <a:cubicBezTo>
                    <a:pt x="8" y="69"/>
                    <a:pt x="8" y="69"/>
                    <a:pt x="8" y="69"/>
                  </a:cubicBezTo>
                  <a:cubicBezTo>
                    <a:pt x="6" y="69"/>
                    <a:pt x="4" y="68"/>
                    <a:pt x="2" y="68"/>
                  </a:cubicBezTo>
                  <a:cubicBezTo>
                    <a:pt x="0" y="0"/>
                    <a:pt x="0" y="0"/>
                    <a:pt x="0" y="0"/>
                  </a:cubicBezTo>
                  <a:cubicBezTo>
                    <a:pt x="2" y="1"/>
                    <a:pt x="4" y="2"/>
                    <a:pt x="6"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8" name="Freeform 2120"/>
            <p:cNvSpPr>
              <a:spLocks/>
            </p:cNvSpPr>
            <p:nvPr/>
          </p:nvSpPr>
          <p:spPr bwMode="auto">
            <a:xfrm>
              <a:off x="12935728" y="-545702"/>
              <a:ext cx="12700" cy="88900"/>
            </a:xfrm>
            <a:custGeom>
              <a:avLst/>
              <a:gdLst>
                <a:gd name="T0" fmla="*/ 7 w 9"/>
                <a:gd name="T1" fmla="*/ 1 h 69"/>
                <a:gd name="T2" fmla="*/ 9 w 9"/>
                <a:gd name="T3" fmla="*/ 69 h 69"/>
                <a:gd name="T4" fmla="*/ 2 w 9"/>
                <a:gd name="T5" fmla="*/ 67 h 69"/>
                <a:gd name="T6" fmla="*/ 0 w 9"/>
                <a:gd name="T7" fmla="*/ 0 h 69"/>
                <a:gd name="T8" fmla="*/ 7 w 9"/>
                <a:gd name="T9" fmla="*/ 1 h 69"/>
              </a:gdLst>
              <a:ahLst/>
              <a:cxnLst>
                <a:cxn ang="0">
                  <a:pos x="T0" y="T1"/>
                </a:cxn>
                <a:cxn ang="0">
                  <a:pos x="T2" y="T3"/>
                </a:cxn>
                <a:cxn ang="0">
                  <a:pos x="T4" y="T5"/>
                </a:cxn>
                <a:cxn ang="0">
                  <a:pos x="T6" y="T7"/>
                </a:cxn>
                <a:cxn ang="0">
                  <a:pos x="T8" y="T9"/>
                </a:cxn>
              </a:cxnLst>
              <a:rect l="0" t="0" r="r" b="b"/>
              <a:pathLst>
                <a:path w="9" h="69">
                  <a:moveTo>
                    <a:pt x="7" y="1"/>
                  </a:moveTo>
                  <a:cubicBezTo>
                    <a:pt x="9" y="69"/>
                    <a:pt x="9" y="69"/>
                    <a:pt x="9" y="69"/>
                  </a:cubicBezTo>
                  <a:cubicBezTo>
                    <a:pt x="7" y="68"/>
                    <a:pt x="4" y="67"/>
                    <a:pt x="2" y="67"/>
                  </a:cubicBezTo>
                  <a:cubicBezTo>
                    <a:pt x="0" y="0"/>
                    <a:pt x="0" y="0"/>
                    <a:pt x="0" y="0"/>
                  </a:cubicBezTo>
                  <a:cubicBezTo>
                    <a:pt x="2" y="0"/>
                    <a:pt x="5" y="1"/>
                    <a:pt x="7"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9" name="Freeform 2121"/>
            <p:cNvSpPr>
              <a:spLocks/>
            </p:cNvSpPr>
            <p:nvPr/>
          </p:nvSpPr>
          <p:spPr bwMode="auto">
            <a:xfrm>
              <a:off x="12926203" y="-548877"/>
              <a:ext cx="12700" cy="90488"/>
            </a:xfrm>
            <a:custGeom>
              <a:avLst/>
              <a:gdLst>
                <a:gd name="T0" fmla="*/ 8 w 10"/>
                <a:gd name="T1" fmla="*/ 2 h 69"/>
                <a:gd name="T2" fmla="*/ 10 w 10"/>
                <a:gd name="T3" fmla="*/ 69 h 69"/>
                <a:gd name="T4" fmla="*/ 2 w 10"/>
                <a:gd name="T5" fmla="*/ 68 h 69"/>
                <a:gd name="T6" fmla="*/ 0 w 10"/>
                <a:gd name="T7" fmla="*/ 0 h 69"/>
                <a:gd name="T8" fmla="*/ 8 w 10"/>
                <a:gd name="T9" fmla="*/ 2 h 69"/>
              </a:gdLst>
              <a:ahLst/>
              <a:cxnLst>
                <a:cxn ang="0">
                  <a:pos x="T0" y="T1"/>
                </a:cxn>
                <a:cxn ang="0">
                  <a:pos x="T2" y="T3"/>
                </a:cxn>
                <a:cxn ang="0">
                  <a:pos x="T4" y="T5"/>
                </a:cxn>
                <a:cxn ang="0">
                  <a:pos x="T6" y="T7"/>
                </a:cxn>
                <a:cxn ang="0">
                  <a:pos x="T8" y="T9"/>
                </a:cxn>
              </a:cxnLst>
              <a:rect l="0" t="0" r="r" b="b"/>
              <a:pathLst>
                <a:path w="10" h="69">
                  <a:moveTo>
                    <a:pt x="8" y="2"/>
                  </a:moveTo>
                  <a:cubicBezTo>
                    <a:pt x="10" y="69"/>
                    <a:pt x="10" y="69"/>
                    <a:pt x="10" y="69"/>
                  </a:cubicBezTo>
                  <a:cubicBezTo>
                    <a:pt x="7" y="68"/>
                    <a:pt x="5" y="68"/>
                    <a:pt x="2" y="68"/>
                  </a:cubicBezTo>
                  <a:cubicBezTo>
                    <a:pt x="0" y="0"/>
                    <a:pt x="0" y="0"/>
                    <a:pt x="0" y="0"/>
                  </a:cubicBezTo>
                  <a:cubicBezTo>
                    <a:pt x="3" y="1"/>
                    <a:pt x="5" y="1"/>
                    <a:pt x="8"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0" name="Freeform 2122"/>
            <p:cNvSpPr>
              <a:spLocks/>
            </p:cNvSpPr>
            <p:nvPr/>
          </p:nvSpPr>
          <p:spPr bwMode="auto">
            <a:xfrm>
              <a:off x="12918266" y="-548877"/>
              <a:ext cx="11113" cy="88900"/>
            </a:xfrm>
            <a:custGeom>
              <a:avLst/>
              <a:gdLst>
                <a:gd name="T0" fmla="*/ 7 w 9"/>
                <a:gd name="T1" fmla="*/ 0 h 68"/>
                <a:gd name="T2" fmla="*/ 9 w 9"/>
                <a:gd name="T3" fmla="*/ 68 h 68"/>
                <a:gd name="T4" fmla="*/ 2 w 9"/>
                <a:gd name="T5" fmla="*/ 67 h 68"/>
                <a:gd name="T6" fmla="*/ 0 w 9"/>
                <a:gd name="T7" fmla="*/ 0 h 68"/>
                <a:gd name="T8" fmla="*/ 7 w 9"/>
                <a:gd name="T9" fmla="*/ 0 h 68"/>
              </a:gdLst>
              <a:ahLst/>
              <a:cxnLst>
                <a:cxn ang="0">
                  <a:pos x="T0" y="T1"/>
                </a:cxn>
                <a:cxn ang="0">
                  <a:pos x="T2" y="T3"/>
                </a:cxn>
                <a:cxn ang="0">
                  <a:pos x="T4" y="T5"/>
                </a:cxn>
                <a:cxn ang="0">
                  <a:pos x="T6" y="T7"/>
                </a:cxn>
                <a:cxn ang="0">
                  <a:pos x="T8" y="T9"/>
                </a:cxn>
              </a:cxnLst>
              <a:rect l="0" t="0" r="r" b="b"/>
              <a:pathLst>
                <a:path w="9" h="68">
                  <a:moveTo>
                    <a:pt x="7" y="0"/>
                  </a:moveTo>
                  <a:cubicBezTo>
                    <a:pt x="9" y="68"/>
                    <a:pt x="9" y="68"/>
                    <a:pt x="9" y="68"/>
                  </a:cubicBezTo>
                  <a:cubicBezTo>
                    <a:pt x="7" y="67"/>
                    <a:pt x="4" y="67"/>
                    <a:pt x="2" y="67"/>
                  </a:cubicBezTo>
                  <a:cubicBezTo>
                    <a:pt x="0" y="0"/>
                    <a:pt x="0" y="0"/>
                    <a:pt x="0" y="0"/>
                  </a:cubicBezTo>
                  <a:cubicBezTo>
                    <a:pt x="2" y="0"/>
                    <a:pt x="5"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1" name="Freeform 2123"/>
            <p:cNvSpPr>
              <a:spLocks/>
            </p:cNvSpPr>
            <p:nvPr/>
          </p:nvSpPr>
          <p:spPr bwMode="auto">
            <a:xfrm>
              <a:off x="12911916" y="-550465"/>
              <a:ext cx="7938" cy="88900"/>
            </a:xfrm>
            <a:custGeom>
              <a:avLst/>
              <a:gdLst>
                <a:gd name="T0" fmla="*/ 5 w 7"/>
                <a:gd name="T1" fmla="*/ 1 h 68"/>
                <a:gd name="T2" fmla="*/ 7 w 7"/>
                <a:gd name="T3" fmla="*/ 68 h 68"/>
                <a:gd name="T4" fmla="*/ 4 w 7"/>
                <a:gd name="T5" fmla="*/ 68 h 68"/>
                <a:gd name="T6" fmla="*/ 2 w 7"/>
                <a:gd name="T7" fmla="*/ 67 h 68"/>
                <a:gd name="T8" fmla="*/ 0 w 7"/>
                <a:gd name="T9" fmla="*/ 0 h 68"/>
                <a:gd name="T10" fmla="*/ 2 w 7"/>
                <a:gd name="T11" fmla="*/ 0 h 68"/>
                <a:gd name="T12" fmla="*/ 5 w 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7" h="68">
                  <a:moveTo>
                    <a:pt x="5" y="1"/>
                  </a:moveTo>
                  <a:cubicBezTo>
                    <a:pt x="7" y="68"/>
                    <a:pt x="7" y="68"/>
                    <a:pt x="7" y="68"/>
                  </a:cubicBezTo>
                  <a:cubicBezTo>
                    <a:pt x="6" y="68"/>
                    <a:pt x="5" y="68"/>
                    <a:pt x="4" y="68"/>
                  </a:cubicBezTo>
                  <a:cubicBezTo>
                    <a:pt x="4" y="67"/>
                    <a:pt x="3" y="67"/>
                    <a:pt x="2" y="67"/>
                  </a:cubicBezTo>
                  <a:cubicBezTo>
                    <a:pt x="0" y="0"/>
                    <a:pt x="0" y="0"/>
                    <a:pt x="0" y="0"/>
                  </a:cubicBezTo>
                  <a:cubicBezTo>
                    <a:pt x="1" y="0"/>
                    <a:pt x="2" y="0"/>
                    <a:pt x="2" y="0"/>
                  </a:cubicBezTo>
                  <a:cubicBezTo>
                    <a:pt x="3" y="1"/>
                    <a:pt x="4"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2" name="Freeform 2124"/>
            <p:cNvSpPr>
              <a:spLocks/>
            </p:cNvSpPr>
            <p:nvPr/>
          </p:nvSpPr>
          <p:spPr bwMode="auto">
            <a:xfrm>
              <a:off x="12903978" y="-550465"/>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3" name="Freeform 2125"/>
            <p:cNvSpPr>
              <a:spLocks/>
            </p:cNvSpPr>
            <p:nvPr/>
          </p:nvSpPr>
          <p:spPr bwMode="auto">
            <a:xfrm>
              <a:off x="12899216" y="-552052"/>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2" y="0"/>
                    <a:pt x="3" y="0"/>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4" name="Freeform 2126"/>
            <p:cNvSpPr>
              <a:spLocks/>
            </p:cNvSpPr>
            <p:nvPr/>
          </p:nvSpPr>
          <p:spPr bwMode="auto">
            <a:xfrm>
              <a:off x="12894453" y="-552052"/>
              <a:ext cx="6350"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2" y="0"/>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5" name="Freeform 2127"/>
            <p:cNvSpPr>
              <a:spLocks/>
            </p:cNvSpPr>
            <p:nvPr/>
          </p:nvSpPr>
          <p:spPr bwMode="auto">
            <a:xfrm>
              <a:off x="12889691" y="-553640"/>
              <a:ext cx="6350"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1" y="0"/>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6" name="Freeform 2128"/>
            <p:cNvSpPr>
              <a:spLocks/>
            </p:cNvSpPr>
            <p:nvPr/>
          </p:nvSpPr>
          <p:spPr bwMode="auto">
            <a:xfrm>
              <a:off x="12867466" y="-566340"/>
              <a:ext cx="23813" cy="100013"/>
            </a:xfrm>
            <a:custGeom>
              <a:avLst/>
              <a:gdLst>
                <a:gd name="T0" fmla="*/ 17 w 19"/>
                <a:gd name="T1" fmla="*/ 9 h 76"/>
                <a:gd name="T2" fmla="*/ 19 w 19"/>
                <a:gd name="T3" fmla="*/ 76 h 76"/>
                <a:gd name="T4" fmla="*/ 5 w 19"/>
                <a:gd name="T5" fmla="*/ 68 h 76"/>
                <a:gd name="T6" fmla="*/ 2 w 19"/>
                <a:gd name="T7" fmla="*/ 67 h 76"/>
                <a:gd name="T8" fmla="*/ 0 w 19"/>
                <a:gd name="T9" fmla="*/ 0 h 76"/>
                <a:gd name="T10" fmla="*/ 3 w 19"/>
                <a:gd name="T11" fmla="*/ 1 h 76"/>
                <a:gd name="T12" fmla="*/ 17 w 19"/>
                <a:gd name="T13" fmla="*/ 9 h 76"/>
              </a:gdLst>
              <a:ahLst/>
              <a:cxnLst>
                <a:cxn ang="0">
                  <a:pos x="T0" y="T1"/>
                </a:cxn>
                <a:cxn ang="0">
                  <a:pos x="T2" y="T3"/>
                </a:cxn>
                <a:cxn ang="0">
                  <a:pos x="T4" y="T5"/>
                </a:cxn>
                <a:cxn ang="0">
                  <a:pos x="T6" y="T7"/>
                </a:cxn>
                <a:cxn ang="0">
                  <a:pos x="T8" y="T9"/>
                </a:cxn>
                <a:cxn ang="0">
                  <a:pos x="T10" y="T11"/>
                </a:cxn>
                <a:cxn ang="0">
                  <a:pos x="T12" y="T13"/>
                </a:cxn>
              </a:cxnLst>
              <a:rect l="0" t="0" r="r" b="b"/>
              <a:pathLst>
                <a:path w="19" h="76">
                  <a:moveTo>
                    <a:pt x="17" y="9"/>
                  </a:moveTo>
                  <a:cubicBezTo>
                    <a:pt x="19" y="76"/>
                    <a:pt x="19" y="76"/>
                    <a:pt x="19" y="76"/>
                  </a:cubicBezTo>
                  <a:cubicBezTo>
                    <a:pt x="14" y="74"/>
                    <a:pt x="10" y="71"/>
                    <a:pt x="5" y="68"/>
                  </a:cubicBezTo>
                  <a:cubicBezTo>
                    <a:pt x="3" y="68"/>
                    <a:pt x="2" y="67"/>
                    <a:pt x="2" y="67"/>
                  </a:cubicBezTo>
                  <a:cubicBezTo>
                    <a:pt x="0" y="0"/>
                    <a:pt x="0" y="0"/>
                    <a:pt x="0" y="0"/>
                  </a:cubicBezTo>
                  <a:cubicBezTo>
                    <a:pt x="1" y="0"/>
                    <a:pt x="2" y="0"/>
                    <a:pt x="3" y="1"/>
                  </a:cubicBezTo>
                  <a:cubicBezTo>
                    <a:pt x="8" y="4"/>
                    <a:pt x="12" y="7"/>
                    <a:pt x="17" y="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7" name="Freeform 2129"/>
            <p:cNvSpPr>
              <a:spLocks/>
            </p:cNvSpPr>
            <p:nvPr/>
          </p:nvSpPr>
          <p:spPr bwMode="auto">
            <a:xfrm>
              <a:off x="12865878" y="-566340"/>
              <a:ext cx="4763" cy="87313"/>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2" y="67"/>
                  </a:cubicBezTo>
                  <a:cubicBezTo>
                    <a:pt x="0" y="0"/>
                    <a:pt x="0" y="0"/>
                    <a:pt x="0" y="0"/>
                  </a:cubicBezTo>
                  <a:cubicBezTo>
                    <a:pt x="0" y="0"/>
                    <a:pt x="0"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8" name="Freeform 2130"/>
            <p:cNvSpPr>
              <a:spLocks/>
            </p:cNvSpPr>
            <p:nvPr/>
          </p:nvSpPr>
          <p:spPr bwMode="auto">
            <a:xfrm>
              <a:off x="12865878" y="-566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9" name="Freeform 2131"/>
            <p:cNvSpPr>
              <a:spLocks/>
            </p:cNvSpPr>
            <p:nvPr/>
          </p:nvSpPr>
          <p:spPr bwMode="auto">
            <a:xfrm>
              <a:off x="12865878"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0" name="Freeform 2132"/>
            <p:cNvSpPr>
              <a:spLocks/>
            </p:cNvSpPr>
            <p:nvPr/>
          </p:nvSpPr>
          <p:spPr bwMode="auto">
            <a:xfrm>
              <a:off x="12865878"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1" name="Freeform 2133"/>
            <p:cNvSpPr>
              <a:spLocks/>
            </p:cNvSpPr>
            <p:nvPr/>
          </p:nvSpPr>
          <p:spPr bwMode="auto">
            <a:xfrm>
              <a:off x="12864291" y="-566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2" name="Freeform 2134"/>
            <p:cNvSpPr>
              <a:spLocks/>
            </p:cNvSpPr>
            <p:nvPr/>
          </p:nvSpPr>
          <p:spPr bwMode="auto">
            <a:xfrm>
              <a:off x="12864291" y="-566340"/>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3" name="Freeform 2135"/>
            <p:cNvSpPr>
              <a:spLocks/>
            </p:cNvSpPr>
            <p:nvPr/>
          </p:nvSpPr>
          <p:spPr bwMode="auto">
            <a:xfrm>
              <a:off x="12864291"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4" name="Freeform 2136"/>
            <p:cNvSpPr>
              <a:spLocks/>
            </p:cNvSpPr>
            <p:nvPr/>
          </p:nvSpPr>
          <p:spPr bwMode="auto">
            <a:xfrm>
              <a:off x="12864291" y="-566340"/>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5" name="Freeform 2137"/>
            <p:cNvSpPr>
              <a:spLocks/>
            </p:cNvSpPr>
            <p:nvPr/>
          </p:nvSpPr>
          <p:spPr bwMode="auto">
            <a:xfrm>
              <a:off x="12862703" y="-56634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6" name="Freeform 2138"/>
            <p:cNvSpPr>
              <a:spLocks/>
            </p:cNvSpPr>
            <p:nvPr/>
          </p:nvSpPr>
          <p:spPr bwMode="auto">
            <a:xfrm>
              <a:off x="12862703" y="-5663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7" name="Freeform 2139"/>
            <p:cNvSpPr>
              <a:spLocks/>
            </p:cNvSpPr>
            <p:nvPr/>
          </p:nvSpPr>
          <p:spPr bwMode="auto">
            <a:xfrm>
              <a:off x="12859528" y="-566340"/>
              <a:ext cx="6350" cy="88900"/>
            </a:xfrm>
            <a:custGeom>
              <a:avLst/>
              <a:gdLst>
                <a:gd name="T0" fmla="*/ 3 w 5"/>
                <a:gd name="T1" fmla="*/ 0 h 69"/>
                <a:gd name="T2" fmla="*/ 5 w 5"/>
                <a:gd name="T3" fmla="*/ 67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7"/>
                    <a:pt x="5" y="67"/>
                    <a:pt x="5" y="67"/>
                  </a:cubicBezTo>
                  <a:cubicBezTo>
                    <a:pt x="4" y="68"/>
                    <a:pt x="3" y="68"/>
                    <a:pt x="2" y="69"/>
                  </a:cubicBezTo>
                  <a:cubicBezTo>
                    <a:pt x="0" y="2"/>
                    <a:pt x="0" y="2"/>
                    <a:pt x="0" y="2"/>
                  </a:cubicBezTo>
                  <a:cubicBezTo>
                    <a:pt x="1" y="1"/>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8" name="Freeform 2140"/>
            <p:cNvSpPr>
              <a:spLocks/>
            </p:cNvSpPr>
            <p:nvPr/>
          </p:nvSpPr>
          <p:spPr bwMode="auto">
            <a:xfrm>
              <a:off x="12853178" y="-564752"/>
              <a:ext cx="7938" cy="92075"/>
            </a:xfrm>
            <a:custGeom>
              <a:avLst/>
              <a:gdLst>
                <a:gd name="T0" fmla="*/ 4 w 6"/>
                <a:gd name="T1" fmla="*/ 0 h 70"/>
                <a:gd name="T2" fmla="*/ 6 w 6"/>
                <a:gd name="T3" fmla="*/ 67 h 70"/>
                <a:gd name="T4" fmla="*/ 2 w 6"/>
                <a:gd name="T5" fmla="*/ 70 h 70"/>
                <a:gd name="T6" fmla="*/ 0 w 6"/>
                <a:gd name="T7" fmla="*/ 3 h 70"/>
                <a:gd name="T8" fmla="*/ 4 w 6"/>
                <a:gd name="T9" fmla="*/ 0 h 70"/>
              </a:gdLst>
              <a:ahLst/>
              <a:cxnLst>
                <a:cxn ang="0">
                  <a:pos x="T0" y="T1"/>
                </a:cxn>
                <a:cxn ang="0">
                  <a:pos x="T2" y="T3"/>
                </a:cxn>
                <a:cxn ang="0">
                  <a:pos x="T4" y="T5"/>
                </a:cxn>
                <a:cxn ang="0">
                  <a:pos x="T6" y="T7"/>
                </a:cxn>
                <a:cxn ang="0">
                  <a:pos x="T8" y="T9"/>
                </a:cxn>
              </a:cxnLst>
              <a:rect l="0" t="0" r="r" b="b"/>
              <a:pathLst>
                <a:path w="6" h="70">
                  <a:moveTo>
                    <a:pt x="4" y="0"/>
                  </a:moveTo>
                  <a:cubicBezTo>
                    <a:pt x="6" y="67"/>
                    <a:pt x="6" y="67"/>
                    <a:pt x="6" y="67"/>
                  </a:cubicBezTo>
                  <a:cubicBezTo>
                    <a:pt x="5" y="67"/>
                    <a:pt x="3" y="69"/>
                    <a:pt x="2" y="70"/>
                  </a:cubicBezTo>
                  <a:cubicBezTo>
                    <a:pt x="0" y="3"/>
                    <a:pt x="0" y="3"/>
                    <a:pt x="0" y="3"/>
                  </a:cubicBezTo>
                  <a:cubicBezTo>
                    <a:pt x="2" y="2"/>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9" name="Freeform 2141"/>
            <p:cNvSpPr>
              <a:spLocks/>
            </p:cNvSpPr>
            <p:nvPr/>
          </p:nvSpPr>
          <p:spPr bwMode="auto">
            <a:xfrm>
              <a:off x="12842066" y="-559990"/>
              <a:ext cx="14288" cy="92075"/>
            </a:xfrm>
            <a:custGeom>
              <a:avLst/>
              <a:gdLst>
                <a:gd name="T0" fmla="*/ 9 w 11"/>
                <a:gd name="T1" fmla="*/ 0 h 71"/>
                <a:gd name="T2" fmla="*/ 11 w 11"/>
                <a:gd name="T3" fmla="*/ 67 h 71"/>
                <a:gd name="T4" fmla="*/ 2 w 11"/>
                <a:gd name="T5" fmla="*/ 71 h 71"/>
                <a:gd name="T6" fmla="*/ 0 w 11"/>
                <a:gd name="T7" fmla="*/ 4 h 71"/>
                <a:gd name="T8" fmla="*/ 9 w 11"/>
                <a:gd name="T9" fmla="*/ 0 h 71"/>
              </a:gdLst>
              <a:ahLst/>
              <a:cxnLst>
                <a:cxn ang="0">
                  <a:pos x="T0" y="T1"/>
                </a:cxn>
                <a:cxn ang="0">
                  <a:pos x="T2" y="T3"/>
                </a:cxn>
                <a:cxn ang="0">
                  <a:pos x="T4" y="T5"/>
                </a:cxn>
                <a:cxn ang="0">
                  <a:pos x="T6" y="T7"/>
                </a:cxn>
                <a:cxn ang="0">
                  <a:pos x="T8" y="T9"/>
                </a:cxn>
              </a:cxnLst>
              <a:rect l="0" t="0" r="r" b="b"/>
              <a:pathLst>
                <a:path w="11" h="71">
                  <a:moveTo>
                    <a:pt x="9" y="0"/>
                  </a:moveTo>
                  <a:cubicBezTo>
                    <a:pt x="11" y="67"/>
                    <a:pt x="11" y="67"/>
                    <a:pt x="11" y="67"/>
                  </a:cubicBezTo>
                  <a:cubicBezTo>
                    <a:pt x="9" y="68"/>
                    <a:pt x="6" y="70"/>
                    <a:pt x="2" y="71"/>
                  </a:cubicBezTo>
                  <a:cubicBezTo>
                    <a:pt x="0" y="4"/>
                    <a:pt x="0" y="4"/>
                    <a:pt x="0" y="4"/>
                  </a:cubicBezTo>
                  <a:cubicBezTo>
                    <a:pt x="4" y="3"/>
                    <a:pt x="7" y="1"/>
                    <a:pt x="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0" name="Freeform 2142"/>
            <p:cNvSpPr>
              <a:spLocks/>
            </p:cNvSpPr>
            <p:nvPr/>
          </p:nvSpPr>
          <p:spPr bwMode="auto">
            <a:xfrm>
              <a:off x="12837303" y="-555227"/>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7"/>
                    <a:pt x="2" y="68"/>
                  </a:cubicBezTo>
                  <a:cubicBezTo>
                    <a:pt x="0" y="1"/>
                    <a:pt x="0" y="1"/>
                    <a:pt x="0" y="1"/>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1" name="Freeform 2143"/>
            <p:cNvSpPr>
              <a:spLocks/>
            </p:cNvSpPr>
            <p:nvPr/>
          </p:nvSpPr>
          <p:spPr bwMode="auto">
            <a:xfrm>
              <a:off x="12830953" y="-553640"/>
              <a:ext cx="9525" cy="87313"/>
            </a:xfrm>
            <a:custGeom>
              <a:avLst/>
              <a:gdLst>
                <a:gd name="T0" fmla="*/ 6 w 8"/>
                <a:gd name="T1" fmla="*/ 0 h 67"/>
                <a:gd name="T2" fmla="*/ 8 w 8"/>
                <a:gd name="T3" fmla="*/ 67 h 67"/>
                <a:gd name="T4" fmla="*/ 5 w 8"/>
                <a:gd name="T5" fmla="*/ 67 h 67"/>
                <a:gd name="T6" fmla="*/ 1 w 8"/>
                <a:gd name="T7" fmla="*/ 67 h 67"/>
                <a:gd name="T8" fmla="*/ 0 w 8"/>
                <a:gd name="T9" fmla="*/ 0 h 67"/>
                <a:gd name="T10" fmla="*/ 4 w 8"/>
                <a:gd name="T11" fmla="*/ 0 h 67"/>
                <a:gd name="T12" fmla="*/ 6 w 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8" h="67">
                  <a:moveTo>
                    <a:pt x="6" y="0"/>
                  </a:moveTo>
                  <a:cubicBezTo>
                    <a:pt x="8" y="67"/>
                    <a:pt x="8" y="67"/>
                    <a:pt x="8" y="67"/>
                  </a:cubicBezTo>
                  <a:cubicBezTo>
                    <a:pt x="7" y="67"/>
                    <a:pt x="6" y="67"/>
                    <a:pt x="5" y="67"/>
                  </a:cubicBezTo>
                  <a:cubicBezTo>
                    <a:pt x="4" y="67"/>
                    <a:pt x="3" y="67"/>
                    <a:pt x="1" y="67"/>
                  </a:cubicBezTo>
                  <a:cubicBezTo>
                    <a:pt x="0" y="0"/>
                    <a:pt x="0" y="0"/>
                    <a:pt x="0" y="0"/>
                  </a:cubicBezTo>
                  <a:cubicBezTo>
                    <a:pt x="1" y="0"/>
                    <a:pt x="2" y="0"/>
                    <a:pt x="4" y="0"/>
                  </a:cubicBezTo>
                  <a:cubicBezTo>
                    <a:pt x="4" y="0"/>
                    <a:pt x="5"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2" name="Freeform 2144"/>
            <p:cNvSpPr>
              <a:spLocks/>
            </p:cNvSpPr>
            <p:nvPr/>
          </p:nvSpPr>
          <p:spPr bwMode="auto">
            <a:xfrm>
              <a:off x="12818253" y="-553640"/>
              <a:ext cx="12700" cy="88900"/>
            </a:xfrm>
            <a:custGeom>
              <a:avLst/>
              <a:gdLst>
                <a:gd name="T0" fmla="*/ 10 w 11"/>
                <a:gd name="T1" fmla="*/ 0 h 68"/>
                <a:gd name="T2" fmla="*/ 11 w 11"/>
                <a:gd name="T3" fmla="*/ 67 h 68"/>
                <a:gd name="T4" fmla="*/ 2 w 11"/>
                <a:gd name="T5" fmla="*/ 68 h 68"/>
                <a:gd name="T6" fmla="*/ 0 w 11"/>
                <a:gd name="T7" fmla="*/ 1 h 68"/>
                <a:gd name="T8" fmla="*/ 10 w 11"/>
                <a:gd name="T9" fmla="*/ 0 h 68"/>
              </a:gdLst>
              <a:ahLst/>
              <a:cxnLst>
                <a:cxn ang="0">
                  <a:pos x="T0" y="T1"/>
                </a:cxn>
                <a:cxn ang="0">
                  <a:pos x="T2" y="T3"/>
                </a:cxn>
                <a:cxn ang="0">
                  <a:pos x="T4" y="T5"/>
                </a:cxn>
                <a:cxn ang="0">
                  <a:pos x="T6" y="T7"/>
                </a:cxn>
                <a:cxn ang="0">
                  <a:pos x="T8" y="T9"/>
                </a:cxn>
              </a:cxnLst>
              <a:rect l="0" t="0" r="r" b="b"/>
              <a:pathLst>
                <a:path w="11" h="68">
                  <a:moveTo>
                    <a:pt x="10" y="0"/>
                  </a:moveTo>
                  <a:cubicBezTo>
                    <a:pt x="11" y="67"/>
                    <a:pt x="11" y="67"/>
                    <a:pt x="11" y="67"/>
                  </a:cubicBezTo>
                  <a:cubicBezTo>
                    <a:pt x="8" y="68"/>
                    <a:pt x="5" y="68"/>
                    <a:pt x="2" y="68"/>
                  </a:cubicBezTo>
                  <a:cubicBezTo>
                    <a:pt x="0" y="1"/>
                    <a:pt x="0" y="1"/>
                    <a:pt x="0" y="1"/>
                  </a:cubicBezTo>
                  <a:cubicBezTo>
                    <a:pt x="3" y="1"/>
                    <a:pt x="6" y="1"/>
                    <a:pt x="1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3" name="Freeform 2145"/>
            <p:cNvSpPr>
              <a:spLocks/>
            </p:cNvSpPr>
            <p:nvPr/>
          </p:nvSpPr>
          <p:spPr bwMode="auto">
            <a:xfrm>
              <a:off x="12811903" y="-552052"/>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4"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4" name="Freeform 2146"/>
            <p:cNvSpPr>
              <a:spLocks/>
            </p:cNvSpPr>
            <p:nvPr/>
          </p:nvSpPr>
          <p:spPr bwMode="auto">
            <a:xfrm>
              <a:off x="12807141" y="-552052"/>
              <a:ext cx="6350" cy="88900"/>
            </a:xfrm>
            <a:custGeom>
              <a:avLst/>
              <a:gdLst>
                <a:gd name="T0" fmla="*/ 4 w 6"/>
                <a:gd name="T1" fmla="*/ 0 h 68"/>
                <a:gd name="T2" fmla="*/ 6 w 6"/>
                <a:gd name="T3" fmla="*/ 67 h 68"/>
                <a:gd name="T4" fmla="*/ 5 w 6"/>
                <a:gd name="T5" fmla="*/ 68 h 68"/>
                <a:gd name="T6" fmla="*/ 2 w 6"/>
                <a:gd name="T7" fmla="*/ 67 h 68"/>
                <a:gd name="T8" fmla="*/ 0 w 6"/>
                <a:gd name="T9" fmla="*/ 0 h 68"/>
                <a:gd name="T10" fmla="*/ 3 w 6"/>
                <a:gd name="T11" fmla="*/ 0 h 68"/>
                <a:gd name="T12" fmla="*/ 4 w 6"/>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0"/>
                  </a:moveTo>
                  <a:cubicBezTo>
                    <a:pt x="6" y="67"/>
                    <a:pt x="6" y="67"/>
                    <a:pt x="6" y="67"/>
                  </a:cubicBezTo>
                  <a:cubicBezTo>
                    <a:pt x="6" y="68"/>
                    <a:pt x="5" y="68"/>
                    <a:pt x="5" y="68"/>
                  </a:cubicBezTo>
                  <a:cubicBezTo>
                    <a:pt x="4" y="68"/>
                    <a:pt x="3" y="67"/>
                    <a:pt x="2" y="67"/>
                  </a:cubicBezTo>
                  <a:cubicBezTo>
                    <a:pt x="0" y="0"/>
                    <a:pt x="0" y="0"/>
                    <a:pt x="0" y="0"/>
                  </a:cubicBezTo>
                  <a:cubicBezTo>
                    <a:pt x="1" y="0"/>
                    <a:pt x="2" y="0"/>
                    <a:pt x="3" y="0"/>
                  </a:cubicBezTo>
                  <a:cubicBezTo>
                    <a:pt x="3" y="0"/>
                    <a:pt x="4"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5" name="Freeform 2147"/>
            <p:cNvSpPr>
              <a:spLocks/>
            </p:cNvSpPr>
            <p:nvPr/>
          </p:nvSpPr>
          <p:spPr bwMode="auto">
            <a:xfrm>
              <a:off x="12802378" y="-5520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6" name="Freeform 2148"/>
            <p:cNvSpPr>
              <a:spLocks/>
            </p:cNvSpPr>
            <p:nvPr/>
          </p:nvSpPr>
          <p:spPr bwMode="auto">
            <a:xfrm>
              <a:off x="12799203" y="-5520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7" name="Freeform 2149"/>
            <p:cNvSpPr>
              <a:spLocks/>
            </p:cNvSpPr>
            <p:nvPr/>
          </p:nvSpPr>
          <p:spPr bwMode="auto">
            <a:xfrm>
              <a:off x="12794441" y="-553640"/>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8" name="Freeform 2150"/>
            <p:cNvSpPr>
              <a:spLocks/>
            </p:cNvSpPr>
            <p:nvPr/>
          </p:nvSpPr>
          <p:spPr bwMode="auto">
            <a:xfrm>
              <a:off x="12789678" y="-553640"/>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4" y="67"/>
                    <a:pt x="2" y="67"/>
                  </a:cubicBezTo>
                  <a:cubicBezTo>
                    <a:pt x="0" y="0"/>
                    <a:pt x="0" y="0"/>
                    <a:pt x="0" y="0"/>
                  </a:cubicBezTo>
                  <a:cubicBezTo>
                    <a:pt x="2"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9" name="Freeform 2151"/>
            <p:cNvSpPr>
              <a:spLocks/>
            </p:cNvSpPr>
            <p:nvPr/>
          </p:nvSpPr>
          <p:spPr bwMode="auto">
            <a:xfrm>
              <a:off x="12783328" y="-556815"/>
              <a:ext cx="9525" cy="90488"/>
            </a:xfrm>
            <a:custGeom>
              <a:avLst/>
              <a:gdLst>
                <a:gd name="T0" fmla="*/ 5 w 7"/>
                <a:gd name="T1" fmla="*/ 2 h 69"/>
                <a:gd name="T2" fmla="*/ 7 w 7"/>
                <a:gd name="T3" fmla="*/ 69 h 69"/>
                <a:gd name="T4" fmla="*/ 3 w 7"/>
                <a:gd name="T5" fmla="*/ 67 h 69"/>
                <a:gd name="T6" fmla="*/ 2 w 7"/>
                <a:gd name="T7" fmla="*/ 67 h 69"/>
                <a:gd name="T8" fmla="*/ 0 w 7"/>
                <a:gd name="T9" fmla="*/ 0 h 69"/>
                <a:gd name="T10" fmla="*/ 1 w 7"/>
                <a:gd name="T11" fmla="*/ 0 h 69"/>
                <a:gd name="T12" fmla="*/ 5 w 7"/>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7" h="69">
                  <a:moveTo>
                    <a:pt x="5" y="2"/>
                  </a:moveTo>
                  <a:cubicBezTo>
                    <a:pt x="7" y="69"/>
                    <a:pt x="7" y="69"/>
                    <a:pt x="7" y="69"/>
                  </a:cubicBezTo>
                  <a:cubicBezTo>
                    <a:pt x="6" y="68"/>
                    <a:pt x="4" y="68"/>
                    <a:pt x="3" y="67"/>
                  </a:cubicBezTo>
                  <a:cubicBezTo>
                    <a:pt x="3" y="67"/>
                    <a:pt x="2" y="67"/>
                    <a:pt x="2" y="67"/>
                  </a:cubicBezTo>
                  <a:cubicBezTo>
                    <a:pt x="0" y="0"/>
                    <a:pt x="0" y="0"/>
                    <a:pt x="0" y="0"/>
                  </a:cubicBezTo>
                  <a:cubicBezTo>
                    <a:pt x="1" y="0"/>
                    <a:pt x="1" y="0"/>
                    <a:pt x="1" y="0"/>
                  </a:cubicBezTo>
                  <a:cubicBezTo>
                    <a:pt x="2" y="1"/>
                    <a:pt x="4" y="1"/>
                    <a:pt x="5"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0" name="Freeform 2152"/>
            <p:cNvSpPr>
              <a:spLocks/>
            </p:cNvSpPr>
            <p:nvPr/>
          </p:nvSpPr>
          <p:spPr bwMode="auto">
            <a:xfrm>
              <a:off x="12783328" y="-55681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1" name="Freeform 2153"/>
            <p:cNvSpPr>
              <a:spLocks/>
            </p:cNvSpPr>
            <p:nvPr/>
          </p:nvSpPr>
          <p:spPr bwMode="auto">
            <a:xfrm>
              <a:off x="12780153" y="-558402"/>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7"/>
                  </a:cubicBezTo>
                  <a:cubicBezTo>
                    <a:pt x="0" y="0"/>
                    <a:pt x="0" y="0"/>
                    <a:pt x="0" y="0"/>
                  </a:cubicBezTo>
                  <a:cubicBezTo>
                    <a:pt x="1" y="0"/>
                    <a:pt x="2"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2" name="Freeform 2154"/>
            <p:cNvSpPr>
              <a:spLocks/>
            </p:cNvSpPr>
            <p:nvPr/>
          </p:nvSpPr>
          <p:spPr bwMode="auto">
            <a:xfrm>
              <a:off x="12776978" y="-55840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3" name="Freeform 2155"/>
            <p:cNvSpPr>
              <a:spLocks/>
            </p:cNvSpPr>
            <p:nvPr/>
          </p:nvSpPr>
          <p:spPr bwMode="auto">
            <a:xfrm>
              <a:off x="12769041" y="-558402"/>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4" name="Freeform 2156"/>
            <p:cNvSpPr>
              <a:spLocks/>
            </p:cNvSpPr>
            <p:nvPr/>
          </p:nvSpPr>
          <p:spPr bwMode="auto">
            <a:xfrm>
              <a:off x="12711891" y="-559990"/>
              <a:ext cx="58738" cy="88900"/>
            </a:xfrm>
            <a:custGeom>
              <a:avLst/>
              <a:gdLst>
                <a:gd name="T0" fmla="*/ 45 w 47"/>
                <a:gd name="T1" fmla="*/ 1 h 68"/>
                <a:gd name="T2" fmla="*/ 47 w 47"/>
                <a:gd name="T3" fmla="*/ 68 h 68"/>
                <a:gd name="T4" fmla="*/ 33 w 47"/>
                <a:gd name="T5" fmla="*/ 68 h 68"/>
                <a:gd name="T6" fmla="*/ 24 w 47"/>
                <a:gd name="T7" fmla="*/ 68 h 68"/>
                <a:gd name="T8" fmla="*/ 15 w 47"/>
                <a:gd name="T9" fmla="*/ 68 h 68"/>
                <a:gd name="T10" fmla="*/ 2 w 47"/>
                <a:gd name="T11" fmla="*/ 67 h 68"/>
                <a:gd name="T12" fmla="*/ 0 w 47"/>
                <a:gd name="T13" fmla="*/ 0 h 68"/>
                <a:gd name="T14" fmla="*/ 13 w 47"/>
                <a:gd name="T15" fmla="*/ 0 h 68"/>
                <a:gd name="T16" fmla="*/ 22 w 47"/>
                <a:gd name="T17" fmla="*/ 0 h 68"/>
                <a:gd name="T18" fmla="*/ 31 w 47"/>
                <a:gd name="T19" fmla="*/ 0 h 68"/>
                <a:gd name="T20" fmla="*/ 45 w 47"/>
                <a:gd name="T2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68">
                  <a:moveTo>
                    <a:pt x="45" y="1"/>
                  </a:moveTo>
                  <a:cubicBezTo>
                    <a:pt x="47" y="68"/>
                    <a:pt x="47" y="68"/>
                    <a:pt x="47" y="68"/>
                  </a:cubicBezTo>
                  <a:cubicBezTo>
                    <a:pt x="43" y="68"/>
                    <a:pt x="38" y="68"/>
                    <a:pt x="33" y="68"/>
                  </a:cubicBezTo>
                  <a:cubicBezTo>
                    <a:pt x="30" y="67"/>
                    <a:pt x="27" y="68"/>
                    <a:pt x="24" y="68"/>
                  </a:cubicBezTo>
                  <a:cubicBezTo>
                    <a:pt x="21" y="68"/>
                    <a:pt x="18" y="68"/>
                    <a:pt x="15" y="68"/>
                  </a:cubicBezTo>
                  <a:cubicBezTo>
                    <a:pt x="10" y="68"/>
                    <a:pt x="6" y="67"/>
                    <a:pt x="2" y="67"/>
                  </a:cubicBezTo>
                  <a:cubicBezTo>
                    <a:pt x="0" y="0"/>
                    <a:pt x="0" y="0"/>
                    <a:pt x="0" y="0"/>
                  </a:cubicBezTo>
                  <a:cubicBezTo>
                    <a:pt x="4" y="0"/>
                    <a:pt x="8" y="0"/>
                    <a:pt x="13" y="0"/>
                  </a:cubicBezTo>
                  <a:cubicBezTo>
                    <a:pt x="16" y="0"/>
                    <a:pt x="19" y="0"/>
                    <a:pt x="22" y="0"/>
                  </a:cubicBezTo>
                  <a:cubicBezTo>
                    <a:pt x="25" y="0"/>
                    <a:pt x="28" y="0"/>
                    <a:pt x="31" y="0"/>
                  </a:cubicBezTo>
                  <a:cubicBezTo>
                    <a:pt x="36" y="0"/>
                    <a:pt x="41" y="1"/>
                    <a:pt x="4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5" name="Freeform 2157"/>
            <p:cNvSpPr>
              <a:spLocks/>
            </p:cNvSpPr>
            <p:nvPr/>
          </p:nvSpPr>
          <p:spPr bwMode="auto">
            <a:xfrm>
              <a:off x="12707128" y="-559990"/>
              <a:ext cx="7938" cy="88900"/>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3" y="67"/>
                    <a:pt x="2" y="67"/>
                  </a:cubicBezTo>
                  <a:cubicBezTo>
                    <a:pt x="0" y="0"/>
                    <a:pt x="0" y="0"/>
                    <a:pt x="0" y="0"/>
                  </a:cubicBezTo>
                  <a:cubicBezTo>
                    <a:pt x="1"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6" name="Freeform 2158"/>
            <p:cNvSpPr>
              <a:spLocks/>
            </p:cNvSpPr>
            <p:nvPr/>
          </p:nvSpPr>
          <p:spPr bwMode="auto">
            <a:xfrm>
              <a:off x="12702366" y="-559990"/>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7" name="Freeform 2159"/>
            <p:cNvSpPr>
              <a:spLocks/>
            </p:cNvSpPr>
            <p:nvPr/>
          </p:nvSpPr>
          <p:spPr bwMode="auto">
            <a:xfrm>
              <a:off x="12700778" y="-559990"/>
              <a:ext cx="4763"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1"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8" name="Freeform 2160"/>
            <p:cNvSpPr>
              <a:spLocks/>
            </p:cNvSpPr>
            <p:nvPr/>
          </p:nvSpPr>
          <p:spPr bwMode="auto">
            <a:xfrm>
              <a:off x="12700778" y="-559990"/>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9" name="Freeform 2161"/>
            <p:cNvSpPr>
              <a:spLocks/>
            </p:cNvSpPr>
            <p:nvPr/>
          </p:nvSpPr>
          <p:spPr bwMode="auto">
            <a:xfrm>
              <a:off x="12697603" y="-559990"/>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0" name="Freeform 2162"/>
            <p:cNvSpPr>
              <a:spLocks/>
            </p:cNvSpPr>
            <p:nvPr/>
          </p:nvSpPr>
          <p:spPr bwMode="auto">
            <a:xfrm>
              <a:off x="12694428" y="-561577"/>
              <a:ext cx="6350"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7"/>
                    <a:pt x="2" y="67"/>
                  </a:cubicBezTo>
                  <a:cubicBezTo>
                    <a:pt x="0" y="0"/>
                    <a:pt x="0" y="0"/>
                    <a:pt x="0" y="0"/>
                  </a:cubicBezTo>
                  <a:cubicBezTo>
                    <a:pt x="1" y="0"/>
                    <a:pt x="1" y="0"/>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1" name="Freeform 2163"/>
            <p:cNvSpPr>
              <a:spLocks/>
            </p:cNvSpPr>
            <p:nvPr/>
          </p:nvSpPr>
          <p:spPr bwMode="auto">
            <a:xfrm>
              <a:off x="12691253" y="-56157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2" name="Freeform 2164"/>
            <p:cNvSpPr>
              <a:spLocks/>
            </p:cNvSpPr>
            <p:nvPr/>
          </p:nvSpPr>
          <p:spPr bwMode="auto">
            <a:xfrm>
              <a:off x="12686491" y="-563165"/>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4" y="67"/>
                    <a:pt x="2" y="67"/>
                  </a:cubicBezTo>
                  <a:cubicBezTo>
                    <a:pt x="0" y="0"/>
                    <a:pt x="0" y="0"/>
                    <a:pt x="0" y="0"/>
                  </a:cubicBezTo>
                  <a:cubicBezTo>
                    <a:pt x="2" y="0"/>
                    <a:pt x="3" y="0"/>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3" name="Freeform 2165"/>
            <p:cNvSpPr>
              <a:spLocks/>
            </p:cNvSpPr>
            <p:nvPr/>
          </p:nvSpPr>
          <p:spPr bwMode="auto">
            <a:xfrm>
              <a:off x="12681728" y="-563165"/>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4" name="Freeform 2166"/>
            <p:cNvSpPr>
              <a:spLocks/>
            </p:cNvSpPr>
            <p:nvPr/>
          </p:nvSpPr>
          <p:spPr bwMode="auto">
            <a:xfrm>
              <a:off x="12659503" y="-563165"/>
              <a:ext cx="23813" cy="87313"/>
            </a:xfrm>
            <a:custGeom>
              <a:avLst/>
              <a:gdLst>
                <a:gd name="T0" fmla="*/ 18 w 20"/>
                <a:gd name="T1" fmla="*/ 0 h 67"/>
                <a:gd name="T2" fmla="*/ 20 w 20"/>
                <a:gd name="T3" fmla="*/ 67 h 67"/>
                <a:gd name="T4" fmla="*/ 13 w 20"/>
                <a:gd name="T5" fmla="*/ 67 h 67"/>
                <a:gd name="T6" fmla="*/ 2 w 20"/>
                <a:gd name="T7" fmla="*/ 67 h 67"/>
                <a:gd name="T8" fmla="*/ 2 w 20"/>
                <a:gd name="T9" fmla="*/ 67 h 67"/>
                <a:gd name="T10" fmla="*/ 0 w 20"/>
                <a:gd name="T11" fmla="*/ 0 h 67"/>
                <a:gd name="T12" fmla="*/ 0 w 20"/>
                <a:gd name="T13" fmla="*/ 0 h 67"/>
                <a:gd name="T14" fmla="*/ 11 w 20"/>
                <a:gd name="T15" fmla="*/ 0 h 67"/>
                <a:gd name="T16" fmla="*/ 18 w 20"/>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7">
                  <a:moveTo>
                    <a:pt x="18" y="0"/>
                  </a:moveTo>
                  <a:cubicBezTo>
                    <a:pt x="20" y="67"/>
                    <a:pt x="20" y="67"/>
                    <a:pt x="20" y="67"/>
                  </a:cubicBezTo>
                  <a:cubicBezTo>
                    <a:pt x="18" y="67"/>
                    <a:pt x="16" y="67"/>
                    <a:pt x="13" y="67"/>
                  </a:cubicBezTo>
                  <a:cubicBezTo>
                    <a:pt x="10" y="67"/>
                    <a:pt x="6" y="67"/>
                    <a:pt x="2" y="67"/>
                  </a:cubicBezTo>
                  <a:cubicBezTo>
                    <a:pt x="2" y="67"/>
                    <a:pt x="2" y="67"/>
                    <a:pt x="2" y="67"/>
                  </a:cubicBezTo>
                  <a:cubicBezTo>
                    <a:pt x="0" y="0"/>
                    <a:pt x="0" y="0"/>
                    <a:pt x="0" y="0"/>
                  </a:cubicBezTo>
                  <a:cubicBezTo>
                    <a:pt x="0" y="0"/>
                    <a:pt x="0" y="0"/>
                    <a:pt x="0" y="0"/>
                  </a:cubicBezTo>
                  <a:cubicBezTo>
                    <a:pt x="4" y="0"/>
                    <a:pt x="8" y="0"/>
                    <a:pt x="11" y="0"/>
                  </a:cubicBezTo>
                  <a:cubicBezTo>
                    <a:pt x="14" y="0"/>
                    <a:pt x="16" y="0"/>
                    <a:pt x="1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5" name="Freeform 2167"/>
            <p:cNvSpPr>
              <a:spLocks/>
            </p:cNvSpPr>
            <p:nvPr/>
          </p:nvSpPr>
          <p:spPr bwMode="auto">
            <a:xfrm>
              <a:off x="12657916" y="-5631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6" name="Freeform 2168"/>
            <p:cNvSpPr>
              <a:spLocks/>
            </p:cNvSpPr>
            <p:nvPr/>
          </p:nvSpPr>
          <p:spPr bwMode="auto">
            <a:xfrm>
              <a:off x="12657916" y="-5631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7" name="Freeform 2169"/>
            <p:cNvSpPr>
              <a:spLocks/>
            </p:cNvSpPr>
            <p:nvPr/>
          </p:nvSpPr>
          <p:spPr bwMode="auto">
            <a:xfrm>
              <a:off x="12656328" y="-5631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8" name="Freeform 2170"/>
            <p:cNvSpPr>
              <a:spLocks/>
            </p:cNvSpPr>
            <p:nvPr/>
          </p:nvSpPr>
          <p:spPr bwMode="auto">
            <a:xfrm>
              <a:off x="12656328" y="-5631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9" name="Freeform 2171"/>
            <p:cNvSpPr>
              <a:spLocks/>
            </p:cNvSpPr>
            <p:nvPr/>
          </p:nvSpPr>
          <p:spPr bwMode="auto">
            <a:xfrm>
              <a:off x="12654741" y="-564752"/>
              <a:ext cx="4763"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7"/>
                    <a:pt x="2" y="67"/>
                  </a:cubicBezTo>
                  <a:cubicBezTo>
                    <a:pt x="0" y="0"/>
                    <a:pt x="0" y="0"/>
                    <a:pt x="0" y="0"/>
                  </a:cubicBezTo>
                  <a:cubicBezTo>
                    <a:pt x="0" y="0"/>
                    <a:pt x="0" y="0"/>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0" name="Freeform 2172"/>
            <p:cNvSpPr>
              <a:spLocks/>
            </p:cNvSpPr>
            <p:nvPr/>
          </p:nvSpPr>
          <p:spPr bwMode="auto">
            <a:xfrm>
              <a:off x="12653153" y="-566340"/>
              <a:ext cx="4763" cy="88900"/>
            </a:xfrm>
            <a:custGeom>
              <a:avLst/>
              <a:gdLst>
                <a:gd name="T0" fmla="*/ 2 w 4"/>
                <a:gd name="T1" fmla="*/ 2 h 69"/>
                <a:gd name="T2" fmla="*/ 4 w 4"/>
                <a:gd name="T3" fmla="*/ 69 h 69"/>
                <a:gd name="T4" fmla="*/ 2 w 4"/>
                <a:gd name="T5" fmla="*/ 67 h 69"/>
                <a:gd name="T6" fmla="*/ 0 w 4"/>
                <a:gd name="T7" fmla="*/ 0 h 69"/>
                <a:gd name="T8" fmla="*/ 2 w 4"/>
                <a:gd name="T9" fmla="*/ 2 h 69"/>
              </a:gdLst>
              <a:ahLst/>
              <a:cxnLst>
                <a:cxn ang="0">
                  <a:pos x="T0" y="T1"/>
                </a:cxn>
                <a:cxn ang="0">
                  <a:pos x="T2" y="T3"/>
                </a:cxn>
                <a:cxn ang="0">
                  <a:pos x="T4" y="T5"/>
                </a:cxn>
                <a:cxn ang="0">
                  <a:pos x="T6" y="T7"/>
                </a:cxn>
                <a:cxn ang="0">
                  <a:pos x="T8" y="T9"/>
                </a:cxn>
              </a:cxnLst>
              <a:rect l="0" t="0" r="r" b="b"/>
              <a:pathLst>
                <a:path w="4" h="69">
                  <a:moveTo>
                    <a:pt x="2" y="2"/>
                  </a:moveTo>
                  <a:cubicBezTo>
                    <a:pt x="4" y="69"/>
                    <a:pt x="4" y="69"/>
                    <a:pt x="4" y="69"/>
                  </a:cubicBezTo>
                  <a:cubicBezTo>
                    <a:pt x="3" y="69"/>
                    <a:pt x="2" y="68"/>
                    <a:pt x="2" y="67"/>
                  </a:cubicBezTo>
                  <a:cubicBezTo>
                    <a:pt x="0" y="0"/>
                    <a:pt x="0" y="0"/>
                    <a:pt x="0" y="0"/>
                  </a:cubicBezTo>
                  <a:cubicBezTo>
                    <a:pt x="0" y="1"/>
                    <a:pt x="1" y="2"/>
                    <a:pt x="2"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1" name="Freeform 2173"/>
            <p:cNvSpPr>
              <a:spLocks/>
            </p:cNvSpPr>
            <p:nvPr/>
          </p:nvSpPr>
          <p:spPr bwMode="auto">
            <a:xfrm>
              <a:off x="14988366" y="-609202"/>
              <a:ext cx="20638" cy="101600"/>
            </a:xfrm>
            <a:custGeom>
              <a:avLst/>
              <a:gdLst>
                <a:gd name="T0" fmla="*/ 11 w 13"/>
                <a:gd name="T1" fmla="*/ 0 h 64"/>
                <a:gd name="T2" fmla="*/ 13 w 13"/>
                <a:gd name="T3" fmla="*/ 55 h 64"/>
                <a:gd name="T4" fmla="*/ 1 w 13"/>
                <a:gd name="T5" fmla="*/ 64 h 64"/>
                <a:gd name="T6" fmla="*/ 0 w 13"/>
                <a:gd name="T7" fmla="*/ 9 h 64"/>
                <a:gd name="T8" fmla="*/ 11 w 13"/>
                <a:gd name="T9" fmla="*/ 0 h 64"/>
              </a:gdLst>
              <a:ahLst/>
              <a:cxnLst>
                <a:cxn ang="0">
                  <a:pos x="T0" y="T1"/>
                </a:cxn>
                <a:cxn ang="0">
                  <a:pos x="T2" y="T3"/>
                </a:cxn>
                <a:cxn ang="0">
                  <a:pos x="T4" y="T5"/>
                </a:cxn>
                <a:cxn ang="0">
                  <a:pos x="T6" y="T7"/>
                </a:cxn>
                <a:cxn ang="0">
                  <a:pos x="T8" y="T9"/>
                </a:cxn>
              </a:cxnLst>
              <a:rect l="0" t="0" r="r" b="b"/>
              <a:pathLst>
                <a:path w="13" h="64">
                  <a:moveTo>
                    <a:pt x="11" y="0"/>
                  </a:moveTo>
                  <a:lnTo>
                    <a:pt x="13" y="55"/>
                  </a:lnTo>
                  <a:lnTo>
                    <a:pt x="1" y="64"/>
                  </a:lnTo>
                  <a:lnTo>
                    <a:pt x="0" y="9"/>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2" name="Freeform 2174"/>
            <p:cNvSpPr>
              <a:spLocks/>
            </p:cNvSpPr>
            <p:nvPr/>
          </p:nvSpPr>
          <p:spPr bwMode="auto">
            <a:xfrm>
              <a:off x="12959541" y="-537765"/>
              <a:ext cx="22225" cy="103188"/>
            </a:xfrm>
            <a:custGeom>
              <a:avLst/>
              <a:gdLst>
                <a:gd name="T0" fmla="*/ 16 w 18"/>
                <a:gd name="T1" fmla="*/ 12 h 79"/>
                <a:gd name="T2" fmla="*/ 18 w 18"/>
                <a:gd name="T3" fmla="*/ 79 h 79"/>
                <a:gd name="T4" fmla="*/ 2 w 18"/>
                <a:gd name="T5" fmla="*/ 67 h 79"/>
                <a:gd name="T6" fmla="*/ 0 w 18"/>
                <a:gd name="T7" fmla="*/ 0 h 79"/>
                <a:gd name="T8" fmla="*/ 16 w 18"/>
                <a:gd name="T9" fmla="*/ 12 h 79"/>
              </a:gdLst>
              <a:ahLst/>
              <a:cxnLst>
                <a:cxn ang="0">
                  <a:pos x="T0" y="T1"/>
                </a:cxn>
                <a:cxn ang="0">
                  <a:pos x="T2" y="T3"/>
                </a:cxn>
                <a:cxn ang="0">
                  <a:pos x="T4" y="T5"/>
                </a:cxn>
                <a:cxn ang="0">
                  <a:pos x="T6" y="T7"/>
                </a:cxn>
                <a:cxn ang="0">
                  <a:pos x="T8" y="T9"/>
                </a:cxn>
              </a:cxnLst>
              <a:rect l="0" t="0" r="r" b="b"/>
              <a:pathLst>
                <a:path w="18" h="79">
                  <a:moveTo>
                    <a:pt x="16" y="12"/>
                  </a:moveTo>
                  <a:cubicBezTo>
                    <a:pt x="18" y="79"/>
                    <a:pt x="18" y="79"/>
                    <a:pt x="18" y="79"/>
                  </a:cubicBezTo>
                  <a:cubicBezTo>
                    <a:pt x="17" y="78"/>
                    <a:pt x="2" y="71"/>
                    <a:pt x="2" y="67"/>
                  </a:cubicBezTo>
                  <a:cubicBezTo>
                    <a:pt x="0" y="0"/>
                    <a:pt x="0" y="0"/>
                    <a:pt x="0" y="0"/>
                  </a:cubicBezTo>
                  <a:cubicBezTo>
                    <a:pt x="0" y="4"/>
                    <a:pt x="15" y="11"/>
                    <a:pt x="16" y="1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3" name="Freeform 2175"/>
            <p:cNvSpPr>
              <a:spLocks/>
            </p:cNvSpPr>
            <p:nvPr/>
          </p:nvSpPr>
          <p:spPr bwMode="auto">
            <a:xfrm>
              <a:off x="14970903" y="-594915"/>
              <a:ext cx="19050" cy="104775"/>
            </a:xfrm>
            <a:custGeom>
              <a:avLst/>
              <a:gdLst>
                <a:gd name="T0" fmla="*/ 11 w 12"/>
                <a:gd name="T1" fmla="*/ 0 h 66"/>
                <a:gd name="T2" fmla="*/ 12 w 12"/>
                <a:gd name="T3" fmla="*/ 55 h 66"/>
                <a:gd name="T4" fmla="*/ 2 w 12"/>
                <a:gd name="T5" fmla="*/ 66 h 66"/>
                <a:gd name="T6" fmla="*/ 0 w 12"/>
                <a:gd name="T7" fmla="*/ 11 h 66"/>
                <a:gd name="T8" fmla="*/ 11 w 12"/>
                <a:gd name="T9" fmla="*/ 0 h 66"/>
              </a:gdLst>
              <a:ahLst/>
              <a:cxnLst>
                <a:cxn ang="0">
                  <a:pos x="T0" y="T1"/>
                </a:cxn>
                <a:cxn ang="0">
                  <a:pos x="T2" y="T3"/>
                </a:cxn>
                <a:cxn ang="0">
                  <a:pos x="T4" y="T5"/>
                </a:cxn>
                <a:cxn ang="0">
                  <a:pos x="T6" y="T7"/>
                </a:cxn>
                <a:cxn ang="0">
                  <a:pos x="T8" y="T9"/>
                </a:cxn>
              </a:cxnLst>
              <a:rect l="0" t="0" r="r" b="b"/>
              <a:pathLst>
                <a:path w="12" h="66">
                  <a:moveTo>
                    <a:pt x="11" y="0"/>
                  </a:moveTo>
                  <a:lnTo>
                    <a:pt x="12" y="55"/>
                  </a:lnTo>
                  <a:lnTo>
                    <a:pt x="2" y="66"/>
                  </a:lnTo>
                  <a:lnTo>
                    <a:pt x="0" y="1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4" name="Freeform 2176"/>
            <p:cNvSpPr>
              <a:spLocks/>
            </p:cNvSpPr>
            <p:nvPr/>
          </p:nvSpPr>
          <p:spPr bwMode="auto">
            <a:xfrm>
              <a:off x="13465953" y="-525065"/>
              <a:ext cx="20638" cy="88900"/>
            </a:xfrm>
            <a:custGeom>
              <a:avLst/>
              <a:gdLst>
                <a:gd name="T0" fmla="*/ 11 w 13"/>
                <a:gd name="T1" fmla="*/ 1 h 56"/>
                <a:gd name="T2" fmla="*/ 13 w 13"/>
                <a:gd name="T3" fmla="*/ 56 h 56"/>
                <a:gd name="T4" fmla="*/ 2 w 13"/>
                <a:gd name="T5" fmla="*/ 55 h 56"/>
                <a:gd name="T6" fmla="*/ 0 w 13"/>
                <a:gd name="T7" fmla="*/ 0 h 56"/>
                <a:gd name="T8" fmla="*/ 11 w 13"/>
                <a:gd name="T9" fmla="*/ 1 h 56"/>
              </a:gdLst>
              <a:ahLst/>
              <a:cxnLst>
                <a:cxn ang="0">
                  <a:pos x="T0" y="T1"/>
                </a:cxn>
                <a:cxn ang="0">
                  <a:pos x="T2" y="T3"/>
                </a:cxn>
                <a:cxn ang="0">
                  <a:pos x="T4" y="T5"/>
                </a:cxn>
                <a:cxn ang="0">
                  <a:pos x="T6" y="T7"/>
                </a:cxn>
                <a:cxn ang="0">
                  <a:pos x="T8" y="T9"/>
                </a:cxn>
              </a:cxnLst>
              <a:rect l="0" t="0" r="r" b="b"/>
              <a:pathLst>
                <a:path w="13" h="56">
                  <a:moveTo>
                    <a:pt x="11" y="1"/>
                  </a:moveTo>
                  <a:lnTo>
                    <a:pt x="13" y="56"/>
                  </a:lnTo>
                  <a:lnTo>
                    <a:pt x="2" y="55"/>
                  </a:lnTo>
                  <a:lnTo>
                    <a:pt x="0" y="0"/>
                  </a:lnTo>
                  <a:lnTo>
                    <a:pt x="11"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5" name="Freeform 2177"/>
            <p:cNvSpPr>
              <a:spLocks/>
            </p:cNvSpPr>
            <p:nvPr/>
          </p:nvSpPr>
          <p:spPr bwMode="auto">
            <a:xfrm>
              <a:off x="13383403" y="-521890"/>
              <a:ext cx="23813" cy="88900"/>
            </a:xfrm>
            <a:custGeom>
              <a:avLst/>
              <a:gdLst>
                <a:gd name="T0" fmla="*/ 13 w 15"/>
                <a:gd name="T1" fmla="*/ 0 h 56"/>
                <a:gd name="T2" fmla="*/ 15 w 15"/>
                <a:gd name="T3" fmla="*/ 55 h 56"/>
                <a:gd name="T4" fmla="*/ 2 w 15"/>
                <a:gd name="T5" fmla="*/ 56 h 56"/>
                <a:gd name="T6" fmla="*/ 0 w 15"/>
                <a:gd name="T7" fmla="*/ 1 h 56"/>
                <a:gd name="T8" fmla="*/ 13 w 15"/>
                <a:gd name="T9" fmla="*/ 0 h 56"/>
              </a:gdLst>
              <a:ahLst/>
              <a:cxnLst>
                <a:cxn ang="0">
                  <a:pos x="T0" y="T1"/>
                </a:cxn>
                <a:cxn ang="0">
                  <a:pos x="T2" y="T3"/>
                </a:cxn>
                <a:cxn ang="0">
                  <a:pos x="T4" y="T5"/>
                </a:cxn>
                <a:cxn ang="0">
                  <a:pos x="T6" y="T7"/>
                </a:cxn>
                <a:cxn ang="0">
                  <a:pos x="T8" y="T9"/>
                </a:cxn>
              </a:cxnLst>
              <a:rect l="0" t="0" r="r" b="b"/>
              <a:pathLst>
                <a:path w="15" h="56">
                  <a:moveTo>
                    <a:pt x="13" y="0"/>
                  </a:moveTo>
                  <a:lnTo>
                    <a:pt x="15" y="55"/>
                  </a:lnTo>
                  <a:lnTo>
                    <a:pt x="2" y="56"/>
                  </a:lnTo>
                  <a:lnTo>
                    <a:pt x="0" y="1"/>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6" name="Freeform 2178"/>
            <p:cNvSpPr>
              <a:spLocks/>
            </p:cNvSpPr>
            <p:nvPr/>
          </p:nvSpPr>
          <p:spPr bwMode="auto">
            <a:xfrm>
              <a:off x="13337366" y="-525065"/>
              <a:ext cx="49213" cy="92075"/>
            </a:xfrm>
            <a:custGeom>
              <a:avLst/>
              <a:gdLst>
                <a:gd name="T0" fmla="*/ 29 w 31"/>
                <a:gd name="T1" fmla="*/ 3 h 58"/>
                <a:gd name="T2" fmla="*/ 31 w 31"/>
                <a:gd name="T3" fmla="*/ 58 h 58"/>
                <a:gd name="T4" fmla="*/ 2 w 31"/>
                <a:gd name="T5" fmla="*/ 55 h 58"/>
                <a:gd name="T6" fmla="*/ 0 w 31"/>
                <a:gd name="T7" fmla="*/ 0 h 58"/>
                <a:gd name="T8" fmla="*/ 29 w 31"/>
                <a:gd name="T9" fmla="*/ 3 h 58"/>
              </a:gdLst>
              <a:ahLst/>
              <a:cxnLst>
                <a:cxn ang="0">
                  <a:pos x="T0" y="T1"/>
                </a:cxn>
                <a:cxn ang="0">
                  <a:pos x="T2" y="T3"/>
                </a:cxn>
                <a:cxn ang="0">
                  <a:pos x="T4" y="T5"/>
                </a:cxn>
                <a:cxn ang="0">
                  <a:pos x="T6" y="T7"/>
                </a:cxn>
                <a:cxn ang="0">
                  <a:pos x="T8" y="T9"/>
                </a:cxn>
              </a:cxnLst>
              <a:rect l="0" t="0" r="r" b="b"/>
              <a:pathLst>
                <a:path w="31" h="58">
                  <a:moveTo>
                    <a:pt x="29" y="3"/>
                  </a:moveTo>
                  <a:lnTo>
                    <a:pt x="31" y="58"/>
                  </a:lnTo>
                  <a:lnTo>
                    <a:pt x="2" y="55"/>
                  </a:lnTo>
                  <a:lnTo>
                    <a:pt x="0" y="0"/>
                  </a:lnTo>
                  <a:lnTo>
                    <a:pt x="29"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7" name="Freeform 2179"/>
            <p:cNvSpPr>
              <a:spLocks/>
            </p:cNvSpPr>
            <p:nvPr/>
          </p:nvSpPr>
          <p:spPr bwMode="auto">
            <a:xfrm>
              <a:off x="13437378" y="-525065"/>
              <a:ext cx="31750" cy="92075"/>
            </a:xfrm>
            <a:custGeom>
              <a:avLst/>
              <a:gdLst>
                <a:gd name="T0" fmla="*/ 18 w 20"/>
                <a:gd name="T1" fmla="*/ 0 h 58"/>
                <a:gd name="T2" fmla="*/ 20 w 20"/>
                <a:gd name="T3" fmla="*/ 55 h 58"/>
                <a:gd name="T4" fmla="*/ 2 w 20"/>
                <a:gd name="T5" fmla="*/ 58 h 58"/>
                <a:gd name="T6" fmla="*/ 0 w 20"/>
                <a:gd name="T7" fmla="*/ 3 h 58"/>
                <a:gd name="T8" fmla="*/ 18 w 20"/>
                <a:gd name="T9" fmla="*/ 0 h 58"/>
              </a:gdLst>
              <a:ahLst/>
              <a:cxnLst>
                <a:cxn ang="0">
                  <a:pos x="T0" y="T1"/>
                </a:cxn>
                <a:cxn ang="0">
                  <a:pos x="T2" y="T3"/>
                </a:cxn>
                <a:cxn ang="0">
                  <a:pos x="T4" y="T5"/>
                </a:cxn>
                <a:cxn ang="0">
                  <a:pos x="T6" y="T7"/>
                </a:cxn>
                <a:cxn ang="0">
                  <a:pos x="T8" y="T9"/>
                </a:cxn>
              </a:cxnLst>
              <a:rect l="0" t="0" r="r" b="b"/>
              <a:pathLst>
                <a:path w="20" h="58">
                  <a:moveTo>
                    <a:pt x="18" y="0"/>
                  </a:moveTo>
                  <a:lnTo>
                    <a:pt x="20" y="55"/>
                  </a:lnTo>
                  <a:lnTo>
                    <a:pt x="2" y="58"/>
                  </a:lnTo>
                  <a:lnTo>
                    <a:pt x="0" y="3"/>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8" name="Freeform 2180"/>
            <p:cNvSpPr>
              <a:spLocks/>
            </p:cNvSpPr>
            <p:nvPr/>
          </p:nvSpPr>
          <p:spPr bwMode="auto">
            <a:xfrm>
              <a:off x="13404041" y="-521890"/>
              <a:ext cx="36513" cy="88900"/>
            </a:xfrm>
            <a:custGeom>
              <a:avLst/>
              <a:gdLst>
                <a:gd name="T0" fmla="*/ 21 w 23"/>
                <a:gd name="T1" fmla="*/ 1 h 56"/>
                <a:gd name="T2" fmla="*/ 23 w 23"/>
                <a:gd name="T3" fmla="*/ 56 h 56"/>
                <a:gd name="T4" fmla="*/ 2 w 23"/>
                <a:gd name="T5" fmla="*/ 55 h 56"/>
                <a:gd name="T6" fmla="*/ 0 w 23"/>
                <a:gd name="T7" fmla="*/ 0 h 56"/>
                <a:gd name="T8" fmla="*/ 21 w 23"/>
                <a:gd name="T9" fmla="*/ 1 h 56"/>
              </a:gdLst>
              <a:ahLst/>
              <a:cxnLst>
                <a:cxn ang="0">
                  <a:pos x="T0" y="T1"/>
                </a:cxn>
                <a:cxn ang="0">
                  <a:pos x="T2" y="T3"/>
                </a:cxn>
                <a:cxn ang="0">
                  <a:pos x="T4" y="T5"/>
                </a:cxn>
                <a:cxn ang="0">
                  <a:pos x="T6" y="T7"/>
                </a:cxn>
                <a:cxn ang="0">
                  <a:pos x="T8" y="T9"/>
                </a:cxn>
              </a:cxnLst>
              <a:rect l="0" t="0" r="r" b="b"/>
              <a:pathLst>
                <a:path w="23" h="56">
                  <a:moveTo>
                    <a:pt x="21" y="1"/>
                  </a:moveTo>
                  <a:lnTo>
                    <a:pt x="23" y="56"/>
                  </a:lnTo>
                  <a:lnTo>
                    <a:pt x="2" y="55"/>
                  </a:lnTo>
                  <a:lnTo>
                    <a:pt x="0" y="0"/>
                  </a:lnTo>
                  <a:lnTo>
                    <a:pt x="21"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9" name="Freeform 2181"/>
            <p:cNvSpPr>
              <a:spLocks/>
            </p:cNvSpPr>
            <p:nvPr/>
          </p:nvSpPr>
          <p:spPr bwMode="auto">
            <a:xfrm>
              <a:off x="13311966" y="-529827"/>
              <a:ext cx="20638" cy="103188"/>
            </a:xfrm>
            <a:custGeom>
              <a:avLst/>
              <a:gdLst>
                <a:gd name="T0" fmla="*/ 12 w 13"/>
                <a:gd name="T1" fmla="*/ 0 h 65"/>
                <a:gd name="T2" fmla="*/ 13 w 13"/>
                <a:gd name="T3" fmla="*/ 55 h 65"/>
                <a:gd name="T4" fmla="*/ 1 w 13"/>
                <a:gd name="T5" fmla="*/ 65 h 65"/>
                <a:gd name="T6" fmla="*/ 0 w 13"/>
                <a:gd name="T7" fmla="*/ 9 h 65"/>
                <a:gd name="T8" fmla="*/ 12 w 13"/>
                <a:gd name="T9" fmla="*/ 0 h 65"/>
              </a:gdLst>
              <a:ahLst/>
              <a:cxnLst>
                <a:cxn ang="0">
                  <a:pos x="T0" y="T1"/>
                </a:cxn>
                <a:cxn ang="0">
                  <a:pos x="T2" y="T3"/>
                </a:cxn>
                <a:cxn ang="0">
                  <a:pos x="T4" y="T5"/>
                </a:cxn>
                <a:cxn ang="0">
                  <a:pos x="T6" y="T7"/>
                </a:cxn>
                <a:cxn ang="0">
                  <a:pos x="T8" y="T9"/>
                </a:cxn>
              </a:cxnLst>
              <a:rect l="0" t="0" r="r" b="b"/>
              <a:pathLst>
                <a:path w="13" h="65">
                  <a:moveTo>
                    <a:pt x="12" y="0"/>
                  </a:moveTo>
                  <a:lnTo>
                    <a:pt x="13" y="55"/>
                  </a:lnTo>
                  <a:lnTo>
                    <a:pt x="1" y="65"/>
                  </a:lnTo>
                  <a:lnTo>
                    <a:pt x="0" y="9"/>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0" name="Freeform 2182"/>
            <p:cNvSpPr>
              <a:spLocks/>
            </p:cNvSpPr>
            <p:nvPr/>
          </p:nvSpPr>
          <p:spPr bwMode="auto">
            <a:xfrm>
              <a:off x="13286566" y="-515540"/>
              <a:ext cx="26988" cy="92075"/>
            </a:xfrm>
            <a:custGeom>
              <a:avLst/>
              <a:gdLst>
                <a:gd name="T0" fmla="*/ 16 w 17"/>
                <a:gd name="T1" fmla="*/ 0 h 58"/>
                <a:gd name="T2" fmla="*/ 17 w 17"/>
                <a:gd name="T3" fmla="*/ 56 h 58"/>
                <a:gd name="T4" fmla="*/ 2 w 17"/>
                <a:gd name="T5" fmla="*/ 58 h 58"/>
                <a:gd name="T6" fmla="*/ 0 w 17"/>
                <a:gd name="T7" fmla="*/ 3 h 58"/>
                <a:gd name="T8" fmla="*/ 16 w 17"/>
                <a:gd name="T9" fmla="*/ 0 h 58"/>
              </a:gdLst>
              <a:ahLst/>
              <a:cxnLst>
                <a:cxn ang="0">
                  <a:pos x="T0" y="T1"/>
                </a:cxn>
                <a:cxn ang="0">
                  <a:pos x="T2" y="T3"/>
                </a:cxn>
                <a:cxn ang="0">
                  <a:pos x="T4" y="T5"/>
                </a:cxn>
                <a:cxn ang="0">
                  <a:pos x="T6" y="T7"/>
                </a:cxn>
                <a:cxn ang="0">
                  <a:pos x="T8" y="T9"/>
                </a:cxn>
              </a:cxnLst>
              <a:rect l="0" t="0" r="r" b="b"/>
              <a:pathLst>
                <a:path w="17" h="58">
                  <a:moveTo>
                    <a:pt x="16" y="0"/>
                  </a:moveTo>
                  <a:lnTo>
                    <a:pt x="17" y="56"/>
                  </a:lnTo>
                  <a:lnTo>
                    <a:pt x="2" y="58"/>
                  </a:lnTo>
                  <a:lnTo>
                    <a:pt x="0" y="3"/>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1" name="Freeform 2183"/>
            <p:cNvSpPr>
              <a:spLocks/>
            </p:cNvSpPr>
            <p:nvPr/>
          </p:nvSpPr>
          <p:spPr bwMode="auto">
            <a:xfrm>
              <a:off x="13483416" y="-523477"/>
              <a:ext cx="33338" cy="96838"/>
            </a:xfrm>
            <a:custGeom>
              <a:avLst/>
              <a:gdLst>
                <a:gd name="T0" fmla="*/ 19 w 21"/>
                <a:gd name="T1" fmla="*/ 5 h 61"/>
                <a:gd name="T2" fmla="*/ 21 w 21"/>
                <a:gd name="T3" fmla="*/ 61 h 61"/>
                <a:gd name="T4" fmla="*/ 2 w 21"/>
                <a:gd name="T5" fmla="*/ 55 h 61"/>
                <a:gd name="T6" fmla="*/ 0 w 21"/>
                <a:gd name="T7" fmla="*/ 0 h 61"/>
                <a:gd name="T8" fmla="*/ 19 w 21"/>
                <a:gd name="T9" fmla="*/ 5 h 61"/>
              </a:gdLst>
              <a:ahLst/>
              <a:cxnLst>
                <a:cxn ang="0">
                  <a:pos x="T0" y="T1"/>
                </a:cxn>
                <a:cxn ang="0">
                  <a:pos x="T2" y="T3"/>
                </a:cxn>
                <a:cxn ang="0">
                  <a:pos x="T4" y="T5"/>
                </a:cxn>
                <a:cxn ang="0">
                  <a:pos x="T6" y="T7"/>
                </a:cxn>
                <a:cxn ang="0">
                  <a:pos x="T8" y="T9"/>
                </a:cxn>
              </a:cxnLst>
              <a:rect l="0" t="0" r="r" b="b"/>
              <a:pathLst>
                <a:path w="21" h="61">
                  <a:moveTo>
                    <a:pt x="19" y="5"/>
                  </a:moveTo>
                  <a:lnTo>
                    <a:pt x="21" y="61"/>
                  </a:lnTo>
                  <a:lnTo>
                    <a:pt x="2" y="55"/>
                  </a:lnTo>
                  <a:lnTo>
                    <a:pt x="0" y="0"/>
                  </a:lnTo>
                  <a:lnTo>
                    <a:pt x="19"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2" name="Freeform 2184"/>
            <p:cNvSpPr>
              <a:spLocks/>
            </p:cNvSpPr>
            <p:nvPr/>
          </p:nvSpPr>
          <p:spPr bwMode="auto">
            <a:xfrm>
              <a:off x="13513578" y="-515540"/>
              <a:ext cx="31750" cy="90488"/>
            </a:xfrm>
            <a:custGeom>
              <a:avLst/>
              <a:gdLst>
                <a:gd name="T0" fmla="*/ 19 w 20"/>
                <a:gd name="T1" fmla="*/ 2 h 57"/>
                <a:gd name="T2" fmla="*/ 20 w 20"/>
                <a:gd name="T3" fmla="*/ 57 h 57"/>
                <a:gd name="T4" fmla="*/ 2 w 20"/>
                <a:gd name="T5" fmla="*/ 56 h 57"/>
                <a:gd name="T6" fmla="*/ 0 w 20"/>
                <a:gd name="T7" fmla="*/ 0 h 57"/>
                <a:gd name="T8" fmla="*/ 19 w 20"/>
                <a:gd name="T9" fmla="*/ 2 h 57"/>
              </a:gdLst>
              <a:ahLst/>
              <a:cxnLst>
                <a:cxn ang="0">
                  <a:pos x="T0" y="T1"/>
                </a:cxn>
                <a:cxn ang="0">
                  <a:pos x="T2" y="T3"/>
                </a:cxn>
                <a:cxn ang="0">
                  <a:pos x="T4" y="T5"/>
                </a:cxn>
                <a:cxn ang="0">
                  <a:pos x="T6" y="T7"/>
                </a:cxn>
                <a:cxn ang="0">
                  <a:pos x="T8" y="T9"/>
                </a:cxn>
              </a:cxnLst>
              <a:rect l="0" t="0" r="r" b="b"/>
              <a:pathLst>
                <a:path w="20" h="57">
                  <a:moveTo>
                    <a:pt x="19" y="2"/>
                  </a:moveTo>
                  <a:lnTo>
                    <a:pt x="20" y="57"/>
                  </a:lnTo>
                  <a:lnTo>
                    <a:pt x="2" y="56"/>
                  </a:lnTo>
                  <a:lnTo>
                    <a:pt x="0" y="0"/>
                  </a:lnTo>
                  <a:lnTo>
                    <a:pt x="19"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3" name="Freeform 2185"/>
            <p:cNvSpPr>
              <a:spLocks/>
            </p:cNvSpPr>
            <p:nvPr/>
          </p:nvSpPr>
          <p:spPr bwMode="auto">
            <a:xfrm>
              <a:off x="13543741" y="-513952"/>
              <a:ext cx="20638" cy="88900"/>
            </a:xfrm>
            <a:custGeom>
              <a:avLst/>
              <a:gdLst>
                <a:gd name="T0" fmla="*/ 11 w 13"/>
                <a:gd name="T1" fmla="*/ 0 h 56"/>
                <a:gd name="T2" fmla="*/ 13 w 13"/>
                <a:gd name="T3" fmla="*/ 55 h 56"/>
                <a:gd name="T4" fmla="*/ 1 w 13"/>
                <a:gd name="T5" fmla="*/ 56 h 56"/>
                <a:gd name="T6" fmla="*/ 0 w 13"/>
                <a:gd name="T7" fmla="*/ 1 h 56"/>
                <a:gd name="T8" fmla="*/ 11 w 13"/>
                <a:gd name="T9" fmla="*/ 0 h 56"/>
              </a:gdLst>
              <a:ahLst/>
              <a:cxnLst>
                <a:cxn ang="0">
                  <a:pos x="T0" y="T1"/>
                </a:cxn>
                <a:cxn ang="0">
                  <a:pos x="T2" y="T3"/>
                </a:cxn>
                <a:cxn ang="0">
                  <a:pos x="T4" y="T5"/>
                </a:cxn>
                <a:cxn ang="0">
                  <a:pos x="T6" y="T7"/>
                </a:cxn>
                <a:cxn ang="0">
                  <a:pos x="T8" y="T9"/>
                </a:cxn>
              </a:cxnLst>
              <a:rect l="0" t="0" r="r" b="b"/>
              <a:pathLst>
                <a:path w="13" h="56">
                  <a:moveTo>
                    <a:pt x="11" y="0"/>
                  </a:moveTo>
                  <a:lnTo>
                    <a:pt x="13" y="55"/>
                  </a:lnTo>
                  <a:lnTo>
                    <a:pt x="1" y="56"/>
                  </a:lnTo>
                  <a:lnTo>
                    <a:pt x="0" y="1"/>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4" name="Freeform 2186"/>
            <p:cNvSpPr>
              <a:spLocks/>
            </p:cNvSpPr>
            <p:nvPr/>
          </p:nvSpPr>
          <p:spPr bwMode="auto">
            <a:xfrm>
              <a:off x="13264341" y="-510777"/>
              <a:ext cx="25400" cy="95250"/>
            </a:xfrm>
            <a:custGeom>
              <a:avLst/>
              <a:gdLst>
                <a:gd name="T0" fmla="*/ 14 w 16"/>
                <a:gd name="T1" fmla="*/ 0 h 60"/>
                <a:gd name="T2" fmla="*/ 16 w 16"/>
                <a:gd name="T3" fmla="*/ 55 h 60"/>
                <a:gd name="T4" fmla="*/ 1 w 16"/>
                <a:gd name="T5" fmla="*/ 60 h 60"/>
                <a:gd name="T6" fmla="*/ 0 w 16"/>
                <a:gd name="T7" fmla="*/ 5 h 60"/>
                <a:gd name="T8" fmla="*/ 14 w 16"/>
                <a:gd name="T9" fmla="*/ 0 h 60"/>
              </a:gdLst>
              <a:ahLst/>
              <a:cxnLst>
                <a:cxn ang="0">
                  <a:pos x="T0" y="T1"/>
                </a:cxn>
                <a:cxn ang="0">
                  <a:pos x="T2" y="T3"/>
                </a:cxn>
                <a:cxn ang="0">
                  <a:pos x="T4" y="T5"/>
                </a:cxn>
                <a:cxn ang="0">
                  <a:pos x="T6" y="T7"/>
                </a:cxn>
                <a:cxn ang="0">
                  <a:pos x="T8" y="T9"/>
                </a:cxn>
              </a:cxnLst>
              <a:rect l="0" t="0" r="r" b="b"/>
              <a:pathLst>
                <a:path w="16" h="60">
                  <a:moveTo>
                    <a:pt x="14" y="0"/>
                  </a:moveTo>
                  <a:lnTo>
                    <a:pt x="16" y="55"/>
                  </a:lnTo>
                  <a:lnTo>
                    <a:pt x="1" y="60"/>
                  </a:lnTo>
                  <a:lnTo>
                    <a:pt x="0" y="5"/>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5" name="Freeform 2187"/>
            <p:cNvSpPr>
              <a:spLocks/>
            </p:cNvSpPr>
            <p:nvPr/>
          </p:nvSpPr>
          <p:spPr bwMode="auto">
            <a:xfrm>
              <a:off x="13248466" y="-502840"/>
              <a:ext cx="17463" cy="90488"/>
            </a:xfrm>
            <a:custGeom>
              <a:avLst/>
              <a:gdLst>
                <a:gd name="T0" fmla="*/ 10 w 11"/>
                <a:gd name="T1" fmla="*/ 0 h 57"/>
                <a:gd name="T2" fmla="*/ 11 w 11"/>
                <a:gd name="T3" fmla="*/ 55 h 57"/>
                <a:gd name="T4" fmla="*/ 0 w 11"/>
                <a:gd name="T5" fmla="*/ 57 h 57"/>
                <a:gd name="T6" fmla="*/ 0 w 11"/>
                <a:gd name="T7" fmla="*/ 2 h 57"/>
                <a:gd name="T8" fmla="*/ 10 w 11"/>
                <a:gd name="T9" fmla="*/ 0 h 57"/>
              </a:gdLst>
              <a:ahLst/>
              <a:cxnLst>
                <a:cxn ang="0">
                  <a:pos x="T0" y="T1"/>
                </a:cxn>
                <a:cxn ang="0">
                  <a:pos x="T2" y="T3"/>
                </a:cxn>
                <a:cxn ang="0">
                  <a:pos x="T4" y="T5"/>
                </a:cxn>
                <a:cxn ang="0">
                  <a:pos x="T6" y="T7"/>
                </a:cxn>
                <a:cxn ang="0">
                  <a:pos x="T8" y="T9"/>
                </a:cxn>
              </a:cxnLst>
              <a:rect l="0" t="0" r="r" b="b"/>
              <a:pathLst>
                <a:path w="11" h="57">
                  <a:moveTo>
                    <a:pt x="10" y="0"/>
                  </a:moveTo>
                  <a:lnTo>
                    <a:pt x="11" y="55"/>
                  </a:lnTo>
                  <a:lnTo>
                    <a:pt x="0" y="57"/>
                  </a:lnTo>
                  <a:lnTo>
                    <a:pt x="0" y="2"/>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6" name="Freeform 2188"/>
            <p:cNvSpPr>
              <a:spLocks/>
            </p:cNvSpPr>
            <p:nvPr/>
          </p:nvSpPr>
          <p:spPr bwMode="auto">
            <a:xfrm>
              <a:off x="13561203" y="-513952"/>
              <a:ext cx="38100" cy="95250"/>
            </a:xfrm>
            <a:custGeom>
              <a:avLst/>
              <a:gdLst>
                <a:gd name="T0" fmla="*/ 22 w 24"/>
                <a:gd name="T1" fmla="*/ 5 h 60"/>
                <a:gd name="T2" fmla="*/ 24 w 24"/>
                <a:gd name="T3" fmla="*/ 60 h 60"/>
                <a:gd name="T4" fmla="*/ 2 w 24"/>
                <a:gd name="T5" fmla="*/ 55 h 60"/>
                <a:gd name="T6" fmla="*/ 0 w 24"/>
                <a:gd name="T7" fmla="*/ 0 h 60"/>
                <a:gd name="T8" fmla="*/ 22 w 24"/>
                <a:gd name="T9" fmla="*/ 5 h 60"/>
              </a:gdLst>
              <a:ahLst/>
              <a:cxnLst>
                <a:cxn ang="0">
                  <a:pos x="T0" y="T1"/>
                </a:cxn>
                <a:cxn ang="0">
                  <a:pos x="T2" y="T3"/>
                </a:cxn>
                <a:cxn ang="0">
                  <a:pos x="T4" y="T5"/>
                </a:cxn>
                <a:cxn ang="0">
                  <a:pos x="T6" y="T7"/>
                </a:cxn>
                <a:cxn ang="0">
                  <a:pos x="T8" y="T9"/>
                </a:cxn>
              </a:cxnLst>
              <a:rect l="0" t="0" r="r" b="b"/>
              <a:pathLst>
                <a:path w="24" h="60">
                  <a:moveTo>
                    <a:pt x="22" y="5"/>
                  </a:moveTo>
                  <a:lnTo>
                    <a:pt x="24" y="60"/>
                  </a:lnTo>
                  <a:lnTo>
                    <a:pt x="2" y="55"/>
                  </a:lnTo>
                  <a:lnTo>
                    <a:pt x="0" y="0"/>
                  </a:lnTo>
                  <a:lnTo>
                    <a:pt x="22"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7" name="Freeform 2189"/>
            <p:cNvSpPr>
              <a:spLocks/>
            </p:cNvSpPr>
            <p:nvPr/>
          </p:nvSpPr>
          <p:spPr bwMode="auto">
            <a:xfrm>
              <a:off x="12969066" y="-504427"/>
              <a:ext cx="14288" cy="106363"/>
            </a:xfrm>
            <a:custGeom>
              <a:avLst/>
              <a:gdLst>
                <a:gd name="T0" fmla="*/ 9 w 11"/>
                <a:gd name="T1" fmla="*/ 14 h 81"/>
                <a:gd name="T2" fmla="*/ 11 w 11"/>
                <a:gd name="T3" fmla="*/ 81 h 81"/>
                <a:gd name="T4" fmla="*/ 2 w 11"/>
                <a:gd name="T5" fmla="*/ 67 h 81"/>
                <a:gd name="T6" fmla="*/ 0 w 11"/>
                <a:gd name="T7" fmla="*/ 0 h 81"/>
                <a:gd name="T8" fmla="*/ 9 w 11"/>
                <a:gd name="T9" fmla="*/ 14 h 81"/>
              </a:gdLst>
              <a:ahLst/>
              <a:cxnLst>
                <a:cxn ang="0">
                  <a:pos x="T0" y="T1"/>
                </a:cxn>
                <a:cxn ang="0">
                  <a:pos x="T2" y="T3"/>
                </a:cxn>
                <a:cxn ang="0">
                  <a:pos x="T4" y="T5"/>
                </a:cxn>
                <a:cxn ang="0">
                  <a:pos x="T6" y="T7"/>
                </a:cxn>
                <a:cxn ang="0">
                  <a:pos x="T8" y="T9"/>
                </a:cxn>
              </a:cxnLst>
              <a:rect l="0" t="0" r="r" b="b"/>
              <a:pathLst>
                <a:path w="11" h="81">
                  <a:moveTo>
                    <a:pt x="9" y="14"/>
                  </a:moveTo>
                  <a:cubicBezTo>
                    <a:pt x="11" y="81"/>
                    <a:pt x="11" y="81"/>
                    <a:pt x="11" y="81"/>
                  </a:cubicBezTo>
                  <a:cubicBezTo>
                    <a:pt x="11" y="77"/>
                    <a:pt x="2" y="68"/>
                    <a:pt x="2" y="67"/>
                  </a:cubicBezTo>
                  <a:cubicBezTo>
                    <a:pt x="0" y="0"/>
                    <a:pt x="0" y="0"/>
                    <a:pt x="0" y="0"/>
                  </a:cubicBezTo>
                  <a:cubicBezTo>
                    <a:pt x="0" y="1"/>
                    <a:pt x="9" y="10"/>
                    <a:pt x="9" y="1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8" name="Freeform 2190"/>
            <p:cNvSpPr>
              <a:spLocks/>
            </p:cNvSpPr>
            <p:nvPr/>
          </p:nvSpPr>
          <p:spPr bwMode="auto">
            <a:xfrm>
              <a:off x="13596128" y="-506015"/>
              <a:ext cx="30163" cy="92075"/>
            </a:xfrm>
            <a:custGeom>
              <a:avLst/>
              <a:gdLst>
                <a:gd name="T0" fmla="*/ 18 w 19"/>
                <a:gd name="T1" fmla="*/ 3 h 58"/>
                <a:gd name="T2" fmla="*/ 19 w 19"/>
                <a:gd name="T3" fmla="*/ 58 h 58"/>
                <a:gd name="T4" fmla="*/ 2 w 19"/>
                <a:gd name="T5" fmla="*/ 55 h 58"/>
                <a:gd name="T6" fmla="*/ 0 w 19"/>
                <a:gd name="T7" fmla="*/ 0 h 58"/>
                <a:gd name="T8" fmla="*/ 18 w 19"/>
                <a:gd name="T9" fmla="*/ 3 h 58"/>
              </a:gdLst>
              <a:ahLst/>
              <a:cxnLst>
                <a:cxn ang="0">
                  <a:pos x="T0" y="T1"/>
                </a:cxn>
                <a:cxn ang="0">
                  <a:pos x="T2" y="T3"/>
                </a:cxn>
                <a:cxn ang="0">
                  <a:pos x="T4" y="T5"/>
                </a:cxn>
                <a:cxn ang="0">
                  <a:pos x="T6" y="T7"/>
                </a:cxn>
                <a:cxn ang="0">
                  <a:pos x="T8" y="T9"/>
                </a:cxn>
              </a:cxnLst>
              <a:rect l="0" t="0" r="r" b="b"/>
              <a:pathLst>
                <a:path w="19" h="58">
                  <a:moveTo>
                    <a:pt x="18" y="3"/>
                  </a:moveTo>
                  <a:lnTo>
                    <a:pt x="19" y="58"/>
                  </a:lnTo>
                  <a:lnTo>
                    <a:pt x="2" y="55"/>
                  </a:lnTo>
                  <a:lnTo>
                    <a:pt x="0" y="0"/>
                  </a:lnTo>
                  <a:lnTo>
                    <a:pt x="18"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9" name="Freeform 2191"/>
            <p:cNvSpPr>
              <a:spLocks/>
            </p:cNvSpPr>
            <p:nvPr/>
          </p:nvSpPr>
          <p:spPr bwMode="auto">
            <a:xfrm>
              <a:off x="13242116" y="-499665"/>
              <a:ext cx="6350" cy="98425"/>
            </a:xfrm>
            <a:custGeom>
              <a:avLst/>
              <a:gdLst>
                <a:gd name="T0" fmla="*/ 4 w 4"/>
                <a:gd name="T1" fmla="*/ 0 h 62"/>
                <a:gd name="T2" fmla="*/ 4 w 4"/>
                <a:gd name="T3" fmla="*/ 55 h 62"/>
                <a:gd name="T4" fmla="*/ 1 w 4"/>
                <a:gd name="T5" fmla="*/ 62 h 62"/>
                <a:gd name="T6" fmla="*/ 0 w 4"/>
                <a:gd name="T7" fmla="*/ 7 h 62"/>
                <a:gd name="T8" fmla="*/ 4 w 4"/>
                <a:gd name="T9" fmla="*/ 0 h 62"/>
              </a:gdLst>
              <a:ahLst/>
              <a:cxnLst>
                <a:cxn ang="0">
                  <a:pos x="T0" y="T1"/>
                </a:cxn>
                <a:cxn ang="0">
                  <a:pos x="T2" y="T3"/>
                </a:cxn>
                <a:cxn ang="0">
                  <a:pos x="T4" y="T5"/>
                </a:cxn>
                <a:cxn ang="0">
                  <a:pos x="T6" y="T7"/>
                </a:cxn>
                <a:cxn ang="0">
                  <a:pos x="T8" y="T9"/>
                </a:cxn>
              </a:cxnLst>
              <a:rect l="0" t="0" r="r" b="b"/>
              <a:pathLst>
                <a:path w="4" h="62">
                  <a:moveTo>
                    <a:pt x="4" y="0"/>
                  </a:moveTo>
                  <a:lnTo>
                    <a:pt x="4" y="55"/>
                  </a:lnTo>
                  <a:lnTo>
                    <a:pt x="1" y="62"/>
                  </a:lnTo>
                  <a:lnTo>
                    <a:pt x="0" y="7"/>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0" name="Freeform 2192"/>
            <p:cNvSpPr>
              <a:spLocks/>
            </p:cNvSpPr>
            <p:nvPr/>
          </p:nvSpPr>
          <p:spPr bwMode="auto">
            <a:xfrm>
              <a:off x="13624703" y="-501252"/>
              <a:ext cx="19050" cy="96838"/>
            </a:xfrm>
            <a:custGeom>
              <a:avLst/>
              <a:gdLst>
                <a:gd name="T0" fmla="*/ 11 w 12"/>
                <a:gd name="T1" fmla="*/ 5 h 61"/>
                <a:gd name="T2" fmla="*/ 12 w 12"/>
                <a:gd name="T3" fmla="*/ 61 h 61"/>
                <a:gd name="T4" fmla="*/ 1 w 12"/>
                <a:gd name="T5" fmla="*/ 55 h 61"/>
                <a:gd name="T6" fmla="*/ 0 w 12"/>
                <a:gd name="T7" fmla="*/ 0 h 61"/>
                <a:gd name="T8" fmla="*/ 11 w 12"/>
                <a:gd name="T9" fmla="*/ 5 h 61"/>
              </a:gdLst>
              <a:ahLst/>
              <a:cxnLst>
                <a:cxn ang="0">
                  <a:pos x="T0" y="T1"/>
                </a:cxn>
                <a:cxn ang="0">
                  <a:pos x="T2" y="T3"/>
                </a:cxn>
                <a:cxn ang="0">
                  <a:pos x="T4" y="T5"/>
                </a:cxn>
                <a:cxn ang="0">
                  <a:pos x="T6" y="T7"/>
                </a:cxn>
                <a:cxn ang="0">
                  <a:pos x="T8" y="T9"/>
                </a:cxn>
              </a:cxnLst>
              <a:rect l="0" t="0" r="r" b="b"/>
              <a:pathLst>
                <a:path w="12" h="61">
                  <a:moveTo>
                    <a:pt x="11" y="5"/>
                  </a:moveTo>
                  <a:lnTo>
                    <a:pt x="12" y="61"/>
                  </a:lnTo>
                  <a:lnTo>
                    <a:pt x="1" y="55"/>
                  </a:lnTo>
                  <a:lnTo>
                    <a:pt x="0" y="0"/>
                  </a:lnTo>
                  <a:lnTo>
                    <a:pt x="11" y="5"/>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1" name="Freeform 2193"/>
            <p:cNvSpPr>
              <a:spLocks/>
            </p:cNvSpPr>
            <p:nvPr/>
          </p:nvSpPr>
          <p:spPr bwMode="auto">
            <a:xfrm>
              <a:off x="13642166" y="-493315"/>
              <a:ext cx="46038" cy="88900"/>
            </a:xfrm>
            <a:custGeom>
              <a:avLst/>
              <a:gdLst>
                <a:gd name="T0" fmla="*/ 28 w 29"/>
                <a:gd name="T1" fmla="*/ 0 h 56"/>
                <a:gd name="T2" fmla="*/ 29 w 29"/>
                <a:gd name="T3" fmla="*/ 56 h 56"/>
                <a:gd name="T4" fmla="*/ 1 w 29"/>
                <a:gd name="T5" fmla="*/ 56 h 56"/>
                <a:gd name="T6" fmla="*/ 0 w 29"/>
                <a:gd name="T7" fmla="*/ 0 h 56"/>
                <a:gd name="T8" fmla="*/ 28 w 29"/>
                <a:gd name="T9" fmla="*/ 0 h 56"/>
              </a:gdLst>
              <a:ahLst/>
              <a:cxnLst>
                <a:cxn ang="0">
                  <a:pos x="T0" y="T1"/>
                </a:cxn>
                <a:cxn ang="0">
                  <a:pos x="T2" y="T3"/>
                </a:cxn>
                <a:cxn ang="0">
                  <a:pos x="T4" y="T5"/>
                </a:cxn>
                <a:cxn ang="0">
                  <a:pos x="T6" y="T7"/>
                </a:cxn>
                <a:cxn ang="0">
                  <a:pos x="T8" y="T9"/>
                </a:cxn>
              </a:cxnLst>
              <a:rect l="0" t="0" r="r" b="b"/>
              <a:pathLst>
                <a:path w="29" h="56">
                  <a:moveTo>
                    <a:pt x="28" y="0"/>
                  </a:moveTo>
                  <a:lnTo>
                    <a:pt x="29" y="56"/>
                  </a:lnTo>
                  <a:lnTo>
                    <a:pt x="1" y="56"/>
                  </a:lnTo>
                  <a:lnTo>
                    <a:pt x="0" y="0"/>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2" name="Freeform 2194"/>
            <p:cNvSpPr>
              <a:spLocks/>
            </p:cNvSpPr>
            <p:nvPr/>
          </p:nvSpPr>
          <p:spPr bwMode="auto">
            <a:xfrm>
              <a:off x="13240528" y="-488552"/>
              <a:ext cx="3175" cy="98425"/>
            </a:xfrm>
            <a:custGeom>
              <a:avLst/>
              <a:gdLst>
                <a:gd name="T0" fmla="*/ 1 w 2"/>
                <a:gd name="T1" fmla="*/ 0 h 62"/>
                <a:gd name="T2" fmla="*/ 2 w 2"/>
                <a:gd name="T3" fmla="*/ 55 h 62"/>
                <a:gd name="T4" fmla="*/ 1 w 2"/>
                <a:gd name="T5" fmla="*/ 62 h 62"/>
                <a:gd name="T6" fmla="*/ 0 w 2"/>
                <a:gd name="T7" fmla="*/ 6 h 62"/>
                <a:gd name="T8" fmla="*/ 1 w 2"/>
                <a:gd name="T9" fmla="*/ 0 h 62"/>
              </a:gdLst>
              <a:ahLst/>
              <a:cxnLst>
                <a:cxn ang="0">
                  <a:pos x="T0" y="T1"/>
                </a:cxn>
                <a:cxn ang="0">
                  <a:pos x="T2" y="T3"/>
                </a:cxn>
                <a:cxn ang="0">
                  <a:pos x="T4" y="T5"/>
                </a:cxn>
                <a:cxn ang="0">
                  <a:pos x="T6" y="T7"/>
                </a:cxn>
                <a:cxn ang="0">
                  <a:pos x="T8" y="T9"/>
                </a:cxn>
              </a:cxnLst>
              <a:rect l="0" t="0" r="r" b="b"/>
              <a:pathLst>
                <a:path w="2" h="62">
                  <a:moveTo>
                    <a:pt x="1" y="0"/>
                  </a:moveTo>
                  <a:lnTo>
                    <a:pt x="2" y="55"/>
                  </a:lnTo>
                  <a:lnTo>
                    <a:pt x="1" y="62"/>
                  </a:lnTo>
                  <a:lnTo>
                    <a:pt x="0" y="6"/>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3" name="Freeform 2195"/>
            <p:cNvSpPr>
              <a:spLocks/>
            </p:cNvSpPr>
            <p:nvPr/>
          </p:nvSpPr>
          <p:spPr bwMode="auto">
            <a:xfrm>
              <a:off x="13686616" y="-493315"/>
              <a:ext cx="55563" cy="90488"/>
            </a:xfrm>
            <a:custGeom>
              <a:avLst/>
              <a:gdLst>
                <a:gd name="T0" fmla="*/ 35 w 35"/>
                <a:gd name="T1" fmla="*/ 2 h 57"/>
                <a:gd name="T2" fmla="*/ 35 w 35"/>
                <a:gd name="T3" fmla="*/ 57 h 57"/>
                <a:gd name="T4" fmla="*/ 1 w 35"/>
                <a:gd name="T5" fmla="*/ 56 h 57"/>
                <a:gd name="T6" fmla="*/ 0 w 35"/>
                <a:gd name="T7" fmla="*/ 0 h 57"/>
                <a:gd name="T8" fmla="*/ 35 w 35"/>
                <a:gd name="T9" fmla="*/ 2 h 57"/>
              </a:gdLst>
              <a:ahLst/>
              <a:cxnLst>
                <a:cxn ang="0">
                  <a:pos x="T0" y="T1"/>
                </a:cxn>
                <a:cxn ang="0">
                  <a:pos x="T2" y="T3"/>
                </a:cxn>
                <a:cxn ang="0">
                  <a:pos x="T4" y="T5"/>
                </a:cxn>
                <a:cxn ang="0">
                  <a:pos x="T6" y="T7"/>
                </a:cxn>
                <a:cxn ang="0">
                  <a:pos x="T8" y="T9"/>
                </a:cxn>
              </a:cxnLst>
              <a:rect l="0" t="0" r="r" b="b"/>
              <a:pathLst>
                <a:path w="35" h="57">
                  <a:moveTo>
                    <a:pt x="35" y="2"/>
                  </a:moveTo>
                  <a:lnTo>
                    <a:pt x="35" y="57"/>
                  </a:lnTo>
                  <a:lnTo>
                    <a:pt x="1" y="56"/>
                  </a:lnTo>
                  <a:lnTo>
                    <a:pt x="0" y="0"/>
                  </a:lnTo>
                  <a:lnTo>
                    <a:pt x="35"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4" name="Freeform 2196"/>
            <p:cNvSpPr>
              <a:spLocks/>
            </p:cNvSpPr>
            <p:nvPr/>
          </p:nvSpPr>
          <p:spPr bwMode="auto">
            <a:xfrm>
              <a:off x="14948678" y="-533002"/>
              <a:ext cx="20638" cy="95250"/>
            </a:xfrm>
            <a:custGeom>
              <a:avLst/>
              <a:gdLst>
                <a:gd name="T0" fmla="*/ 11 w 13"/>
                <a:gd name="T1" fmla="*/ 0 h 60"/>
                <a:gd name="T2" fmla="*/ 13 w 13"/>
                <a:gd name="T3" fmla="*/ 55 h 60"/>
                <a:gd name="T4" fmla="*/ 2 w 13"/>
                <a:gd name="T5" fmla="*/ 60 h 60"/>
                <a:gd name="T6" fmla="*/ 0 w 13"/>
                <a:gd name="T7" fmla="*/ 5 h 60"/>
                <a:gd name="T8" fmla="*/ 11 w 13"/>
                <a:gd name="T9" fmla="*/ 0 h 60"/>
              </a:gdLst>
              <a:ahLst/>
              <a:cxnLst>
                <a:cxn ang="0">
                  <a:pos x="T0" y="T1"/>
                </a:cxn>
                <a:cxn ang="0">
                  <a:pos x="T2" y="T3"/>
                </a:cxn>
                <a:cxn ang="0">
                  <a:pos x="T4" y="T5"/>
                </a:cxn>
                <a:cxn ang="0">
                  <a:pos x="T6" y="T7"/>
                </a:cxn>
                <a:cxn ang="0">
                  <a:pos x="T8" y="T9"/>
                </a:cxn>
              </a:cxnLst>
              <a:rect l="0" t="0" r="r" b="b"/>
              <a:pathLst>
                <a:path w="13" h="60">
                  <a:moveTo>
                    <a:pt x="11" y="0"/>
                  </a:moveTo>
                  <a:lnTo>
                    <a:pt x="13" y="55"/>
                  </a:lnTo>
                  <a:lnTo>
                    <a:pt x="2" y="60"/>
                  </a:lnTo>
                  <a:lnTo>
                    <a:pt x="0" y="5"/>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5" name="Freeform 2197"/>
            <p:cNvSpPr>
              <a:spLocks/>
            </p:cNvSpPr>
            <p:nvPr/>
          </p:nvSpPr>
          <p:spPr bwMode="auto">
            <a:xfrm>
              <a:off x="12980178" y="-485377"/>
              <a:ext cx="4763" cy="109538"/>
            </a:xfrm>
            <a:custGeom>
              <a:avLst/>
              <a:gdLst>
                <a:gd name="T0" fmla="*/ 2 w 4"/>
                <a:gd name="T1" fmla="*/ 17 h 84"/>
                <a:gd name="T2" fmla="*/ 4 w 4"/>
                <a:gd name="T3" fmla="*/ 84 h 84"/>
                <a:gd name="T4" fmla="*/ 2 w 4"/>
                <a:gd name="T5" fmla="*/ 68 h 84"/>
                <a:gd name="T6" fmla="*/ 0 w 4"/>
                <a:gd name="T7" fmla="*/ 0 h 84"/>
                <a:gd name="T8" fmla="*/ 2 w 4"/>
                <a:gd name="T9" fmla="*/ 17 h 84"/>
              </a:gdLst>
              <a:ahLst/>
              <a:cxnLst>
                <a:cxn ang="0">
                  <a:pos x="T0" y="T1"/>
                </a:cxn>
                <a:cxn ang="0">
                  <a:pos x="T2" y="T3"/>
                </a:cxn>
                <a:cxn ang="0">
                  <a:pos x="T4" y="T5"/>
                </a:cxn>
                <a:cxn ang="0">
                  <a:pos x="T6" y="T7"/>
                </a:cxn>
                <a:cxn ang="0">
                  <a:pos x="T8" y="T9"/>
                </a:cxn>
              </a:cxnLst>
              <a:rect l="0" t="0" r="r" b="b"/>
              <a:pathLst>
                <a:path w="4" h="84">
                  <a:moveTo>
                    <a:pt x="2" y="17"/>
                  </a:moveTo>
                  <a:cubicBezTo>
                    <a:pt x="4" y="84"/>
                    <a:pt x="4" y="84"/>
                    <a:pt x="4" y="84"/>
                  </a:cubicBezTo>
                  <a:cubicBezTo>
                    <a:pt x="4" y="81"/>
                    <a:pt x="2" y="72"/>
                    <a:pt x="2" y="68"/>
                  </a:cubicBezTo>
                  <a:cubicBezTo>
                    <a:pt x="0" y="0"/>
                    <a:pt x="0" y="0"/>
                    <a:pt x="0" y="0"/>
                  </a:cubicBezTo>
                  <a:cubicBezTo>
                    <a:pt x="0" y="5"/>
                    <a:pt x="2" y="14"/>
                    <a:pt x="2" y="1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6" name="Freeform 2198"/>
            <p:cNvSpPr>
              <a:spLocks/>
            </p:cNvSpPr>
            <p:nvPr/>
          </p:nvSpPr>
          <p:spPr bwMode="auto">
            <a:xfrm>
              <a:off x="13226241" y="-479027"/>
              <a:ext cx="15875" cy="103188"/>
            </a:xfrm>
            <a:custGeom>
              <a:avLst/>
              <a:gdLst>
                <a:gd name="T0" fmla="*/ 9 w 10"/>
                <a:gd name="T1" fmla="*/ 0 h 65"/>
                <a:gd name="T2" fmla="*/ 10 w 10"/>
                <a:gd name="T3" fmla="*/ 56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6"/>
                  </a:lnTo>
                  <a:lnTo>
                    <a:pt x="2" y="65"/>
                  </a:lnTo>
                  <a:lnTo>
                    <a:pt x="0" y="10"/>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7" name="Freeform 2199"/>
            <p:cNvSpPr>
              <a:spLocks/>
            </p:cNvSpPr>
            <p:nvPr/>
          </p:nvSpPr>
          <p:spPr bwMode="auto">
            <a:xfrm>
              <a:off x="14886766" y="-525065"/>
              <a:ext cx="65088" cy="100013"/>
            </a:xfrm>
            <a:custGeom>
              <a:avLst/>
              <a:gdLst>
                <a:gd name="T0" fmla="*/ 39 w 41"/>
                <a:gd name="T1" fmla="*/ 0 h 63"/>
                <a:gd name="T2" fmla="*/ 41 w 41"/>
                <a:gd name="T3" fmla="*/ 55 h 63"/>
                <a:gd name="T4" fmla="*/ 1 w 41"/>
                <a:gd name="T5" fmla="*/ 63 h 63"/>
                <a:gd name="T6" fmla="*/ 0 w 41"/>
                <a:gd name="T7" fmla="*/ 8 h 63"/>
                <a:gd name="T8" fmla="*/ 39 w 41"/>
                <a:gd name="T9" fmla="*/ 0 h 63"/>
              </a:gdLst>
              <a:ahLst/>
              <a:cxnLst>
                <a:cxn ang="0">
                  <a:pos x="T0" y="T1"/>
                </a:cxn>
                <a:cxn ang="0">
                  <a:pos x="T2" y="T3"/>
                </a:cxn>
                <a:cxn ang="0">
                  <a:pos x="T4" y="T5"/>
                </a:cxn>
                <a:cxn ang="0">
                  <a:pos x="T6" y="T7"/>
                </a:cxn>
                <a:cxn ang="0">
                  <a:pos x="T8" y="T9"/>
                </a:cxn>
              </a:cxnLst>
              <a:rect l="0" t="0" r="r" b="b"/>
              <a:pathLst>
                <a:path w="41" h="63">
                  <a:moveTo>
                    <a:pt x="39" y="0"/>
                  </a:moveTo>
                  <a:lnTo>
                    <a:pt x="41" y="55"/>
                  </a:lnTo>
                  <a:lnTo>
                    <a:pt x="1" y="63"/>
                  </a:lnTo>
                  <a:lnTo>
                    <a:pt x="0" y="8"/>
                  </a:lnTo>
                  <a:lnTo>
                    <a:pt x="3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8" name="Freeform 2200"/>
            <p:cNvSpPr>
              <a:spLocks/>
            </p:cNvSpPr>
            <p:nvPr/>
          </p:nvSpPr>
          <p:spPr bwMode="auto">
            <a:xfrm>
              <a:off x="13742178" y="-490140"/>
              <a:ext cx="23813" cy="100013"/>
            </a:xfrm>
            <a:custGeom>
              <a:avLst/>
              <a:gdLst>
                <a:gd name="T0" fmla="*/ 13 w 15"/>
                <a:gd name="T1" fmla="*/ 7 h 63"/>
                <a:gd name="T2" fmla="*/ 15 w 15"/>
                <a:gd name="T3" fmla="*/ 63 h 63"/>
                <a:gd name="T4" fmla="*/ 0 w 15"/>
                <a:gd name="T5" fmla="*/ 55 h 63"/>
                <a:gd name="T6" fmla="*/ 0 w 15"/>
                <a:gd name="T7" fmla="*/ 0 h 63"/>
                <a:gd name="T8" fmla="*/ 13 w 15"/>
                <a:gd name="T9" fmla="*/ 7 h 63"/>
              </a:gdLst>
              <a:ahLst/>
              <a:cxnLst>
                <a:cxn ang="0">
                  <a:pos x="T0" y="T1"/>
                </a:cxn>
                <a:cxn ang="0">
                  <a:pos x="T2" y="T3"/>
                </a:cxn>
                <a:cxn ang="0">
                  <a:pos x="T4" y="T5"/>
                </a:cxn>
                <a:cxn ang="0">
                  <a:pos x="T6" y="T7"/>
                </a:cxn>
                <a:cxn ang="0">
                  <a:pos x="T8" y="T9"/>
                </a:cxn>
              </a:cxnLst>
              <a:rect l="0" t="0" r="r" b="b"/>
              <a:pathLst>
                <a:path w="15" h="63">
                  <a:moveTo>
                    <a:pt x="13" y="7"/>
                  </a:moveTo>
                  <a:lnTo>
                    <a:pt x="15" y="63"/>
                  </a:lnTo>
                  <a:lnTo>
                    <a:pt x="0" y="55"/>
                  </a:lnTo>
                  <a:lnTo>
                    <a:pt x="0" y="0"/>
                  </a:lnTo>
                  <a:lnTo>
                    <a:pt x="13"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9" name="Freeform 2201"/>
            <p:cNvSpPr>
              <a:spLocks/>
            </p:cNvSpPr>
            <p:nvPr/>
          </p:nvSpPr>
          <p:spPr bwMode="auto">
            <a:xfrm>
              <a:off x="14862953" y="-512365"/>
              <a:ext cx="25400" cy="92075"/>
            </a:xfrm>
            <a:custGeom>
              <a:avLst/>
              <a:gdLst>
                <a:gd name="T0" fmla="*/ 15 w 16"/>
                <a:gd name="T1" fmla="*/ 0 h 58"/>
                <a:gd name="T2" fmla="*/ 16 w 16"/>
                <a:gd name="T3" fmla="*/ 55 h 58"/>
                <a:gd name="T4" fmla="*/ 1 w 16"/>
                <a:gd name="T5" fmla="*/ 58 h 58"/>
                <a:gd name="T6" fmla="*/ 0 w 16"/>
                <a:gd name="T7" fmla="*/ 3 h 58"/>
                <a:gd name="T8" fmla="*/ 15 w 16"/>
                <a:gd name="T9" fmla="*/ 0 h 58"/>
              </a:gdLst>
              <a:ahLst/>
              <a:cxnLst>
                <a:cxn ang="0">
                  <a:pos x="T0" y="T1"/>
                </a:cxn>
                <a:cxn ang="0">
                  <a:pos x="T2" y="T3"/>
                </a:cxn>
                <a:cxn ang="0">
                  <a:pos x="T4" y="T5"/>
                </a:cxn>
                <a:cxn ang="0">
                  <a:pos x="T6" y="T7"/>
                </a:cxn>
                <a:cxn ang="0">
                  <a:pos x="T8" y="T9"/>
                </a:cxn>
              </a:cxnLst>
              <a:rect l="0" t="0" r="r" b="b"/>
              <a:pathLst>
                <a:path w="16" h="58">
                  <a:moveTo>
                    <a:pt x="15" y="0"/>
                  </a:moveTo>
                  <a:lnTo>
                    <a:pt x="16" y="55"/>
                  </a:lnTo>
                  <a:lnTo>
                    <a:pt x="1" y="58"/>
                  </a:lnTo>
                  <a:lnTo>
                    <a:pt x="0" y="3"/>
                  </a:lnTo>
                  <a:lnTo>
                    <a:pt x="1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0" name="Freeform 2202"/>
            <p:cNvSpPr>
              <a:spLocks/>
            </p:cNvSpPr>
            <p:nvPr/>
          </p:nvSpPr>
          <p:spPr bwMode="auto">
            <a:xfrm>
              <a:off x="13208778" y="-463152"/>
              <a:ext cx="20638" cy="95250"/>
            </a:xfrm>
            <a:custGeom>
              <a:avLst/>
              <a:gdLst>
                <a:gd name="T0" fmla="*/ 11 w 13"/>
                <a:gd name="T1" fmla="*/ 0 h 60"/>
                <a:gd name="T2" fmla="*/ 13 w 13"/>
                <a:gd name="T3" fmla="*/ 55 h 60"/>
                <a:gd name="T4" fmla="*/ 2 w 13"/>
                <a:gd name="T5" fmla="*/ 60 h 60"/>
                <a:gd name="T6" fmla="*/ 0 w 13"/>
                <a:gd name="T7" fmla="*/ 4 h 60"/>
                <a:gd name="T8" fmla="*/ 11 w 13"/>
                <a:gd name="T9" fmla="*/ 0 h 60"/>
              </a:gdLst>
              <a:ahLst/>
              <a:cxnLst>
                <a:cxn ang="0">
                  <a:pos x="T0" y="T1"/>
                </a:cxn>
                <a:cxn ang="0">
                  <a:pos x="T2" y="T3"/>
                </a:cxn>
                <a:cxn ang="0">
                  <a:pos x="T4" y="T5"/>
                </a:cxn>
                <a:cxn ang="0">
                  <a:pos x="T6" y="T7"/>
                </a:cxn>
                <a:cxn ang="0">
                  <a:pos x="T8" y="T9"/>
                </a:cxn>
              </a:cxnLst>
              <a:rect l="0" t="0" r="r" b="b"/>
              <a:pathLst>
                <a:path w="13" h="60">
                  <a:moveTo>
                    <a:pt x="11" y="0"/>
                  </a:moveTo>
                  <a:lnTo>
                    <a:pt x="13" y="55"/>
                  </a:lnTo>
                  <a:lnTo>
                    <a:pt x="2" y="60"/>
                  </a:lnTo>
                  <a:lnTo>
                    <a:pt x="0" y="4"/>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1" name="Freeform 2203"/>
            <p:cNvSpPr>
              <a:spLocks/>
            </p:cNvSpPr>
            <p:nvPr/>
          </p:nvSpPr>
          <p:spPr bwMode="auto">
            <a:xfrm>
              <a:off x="13200841" y="-456802"/>
              <a:ext cx="11113" cy="90488"/>
            </a:xfrm>
            <a:custGeom>
              <a:avLst/>
              <a:gdLst>
                <a:gd name="T0" fmla="*/ 5 w 7"/>
                <a:gd name="T1" fmla="*/ 0 h 57"/>
                <a:gd name="T2" fmla="*/ 7 w 7"/>
                <a:gd name="T3" fmla="*/ 56 h 57"/>
                <a:gd name="T4" fmla="*/ 1 w 7"/>
                <a:gd name="T5" fmla="*/ 57 h 57"/>
                <a:gd name="T6" fmla="*/ 0 w 7"/>
                <a:gd name="T7" fmla="*/ 2 h 57"/>
                <a:gd name="T8" fmla="*/ 5 w 7"/>
                <a:gd name="T9" fmla="*/ 0 h 57"/>
              </a:gdLst>
              <a:ahLst/>
              <a:cxnLst>
                <a:cxn ang="0">
                  <a:pos x="T0" y="T1"/>
                </a:cxn>
                <a:cxn ang="0">
                  <a:pos x="T2" y="T3"/>
                </a:cxn>
                <a:cxn ang="0">
                  <a:pos x="T4" y="T5"/>
                </a:cxn>
                <a:cxn ang="0">
                  <a:pos x="T6" y="T7"/>
                </a:cxn>
                <a:cxn ang="0">
                  <a:pos x="T8" y="T9"/>
                </a:cxn>
              </a:cxnLst>
              <a:rect l="0" t="0" r="r" b="b"/>
              <a:pathLst>
                <a:path w="7" h="57">
                  <a:moveTo>
                    <a:pt x="5" y="0"/>
                  </a:moveTo>
                  <a:lnTo>
                    <a:pt x="7" y="56"/>
                  </a:lnTo>
                  <a:lnTo>
                    <a:pt x="1" y="57"/>
                  </a:lnTo>
                  <a:lnTo>
                    <a:pt x="0" y="2"/>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2" name="Freeform 2204"/>
            <p:cNvSpPr>
              <a:spLocks/>
            </p:cNvSpPr>
            <p:nvPr/>
          </p:nvSpPr>
          <p:spPr bwMode="auto">
            <a:xfrm>
              <a:off x="14826441" y="-507602"/>
              <a:ext cx="38100" cy="103188"/>
            </a:xfrm>
            <a:custGeom>
              <a:avLst/>
              <a:gdLst>
                <a:gd name="T0" fmla="*/ 23 w 24"/>
                <a:gd name="T1" fmla="*/ 0 h 65"/>
                <a:gd name="T2" fmla="*/ 24 w 24"/>
                <a:gd name="T3" fmla="*/ 55 h 65"/>
                <a:gd name="T4" fmla="*/ 2 w 24"/>
                <a:gd name="T5" fmla="*/ 65 h 65"/>
                <a:gd name="T6" fmla="*/ 0 w 24"/>
                <a:gd name="T7" fmla="*/ 9 h 65"/>
                <a:gd name="T8" fmla="*/ 23 w 24"/>
                <a:gd name="T9" fmla="*/ 0 h 65"/>
              </a:gdLst>
              <a:ahLst/>
              <a:cxnLst>
                <a:cxn ang="0">
                  <a:pos x="T0" y="T1"/>
                </a:cxn>
                <a:cxn ang="0">
                  <a:pos x="T2" y="T3"/>
                </a:cxn>
                <a:cxn ang="0">
                  <a:pos x="T4" y="T5"/>
                </a:cxn>
                <a:cxn ang="0">
                  <a:pos x="T6" y="T7"/>
                </a:cxn>
                <a:cxn ang="0">
                  <a:pos x="T8" y="T9"/>
                </a:cxn>
              </a:cxnLst>
              <a:rect l="0" t="0" r="r" b="b"/>
              <a:pathLst>
                <a:path w="24" h="65">
                  <a:moveTo>
                    <a:pt x="23" y="0"/>
                  </a:moveTo>
                  <a:lnTo>
                    <a:pt x="24" y="55"/>
                  </a:lnTo>
                  <a:lnTo>
                    <a:pt x="2" y="65"/>
                  </a:lnTo>
                  <a:lnTo>
                    <a:pt x="0" y="9"/>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3" name="Freeform 2205"/>
            <p:cNvSpPr>
              <a:spLocks/>
            </p:cNvSpPr>
            <p:nvPr/>
          </p:nvSpPr>
          <p:spPr bwMode="auto">
            <a:xfrm>
              <a:off x="13186553" y="-453627"/>
              <a:ext cx="15875" cy="103188"/>
            </a:xfrm>
            <a:custGeom>
              <a:avLst/>
              <a:gdLst>
                <a:gd name="T0" fmla="*/ 9 w 10"/>
                <a:gd name="T1" fmla="*/ 0 h 65"/>
                <a:gd name="T2" fmla="*/ 10 w 10"/>
                <a:gd name="T3" fmla="*/ 55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5"/>
                  </a:lnTo>
                  <a:lnTo>
                    <a:pt x="2" y="65"/>
                  </a:lnTo>
                  <a:lnTo>
                    <a:pt x="0" y="10"/>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4" name="Freeform 2206"/>
            <p:cNvSpPr>
              <a:spLocks/>
            </p:cNvSpPr>
            <p:nvPr/>
          </p:nvSpPr>
          <p:spPr bwMode="auto">
            <a:xfrm>
              <a:off x="12983353" y="-461565"/>
              <a:ext cx="12700" cy="125413"/>
            </a:xfrm>
            <a:custGeom>
              <a:avLst/>
              <a:gdLst>
                <a:gd name="T0" fmla="*/ 9 w 11"/>
                <a:gd name="T1" fmla="*/ 29 h 96"/>
                <a:gd name="T2" fmla="*/ 11 w 11"/>
                <a:gd name="T3" fmla="*/ 96 h 96"/>
                <a:gd name="T4" fmla="*/ 5 w 11"/>
                <a:gd name="T5" fmla="*/ 84 h 96"/>
                <a:gd name="T6" fmla="*/ 2 w 11"/>
                <a:gd name="T7" fmla="*/ 67 h 96"/>
                <a:gd name="T8" fmla="*/ 0 w 11"/>
                <a:gd name="T9" fmla="*/ 0 h 96"/>
                <a:gd name="T10" fmla="*/ 3 w 11"/>
                <a:gd name="T11" fmla="*/ 17 h 96"/>
                <a:gd name="T12" fmla="*/ 9 w 11"/>
                <a:gd name="T13" fmla="*/ 29 h 96"/>
              </a:gdLst>
              <a:ahLst/>
              <a:cxnLst>
                <a:cxn ang="0">
                  <a:pos x="T0" y="T1"/>
                </a:cxn>
                <a:cxn ang="0">
                  <a:pos x="T2" y="T3"/>
                </a:cxn>
                <a:cxn ang="0">
                  <a:pos x="T4" y="T5"/>
                </a:cxn>
                <a:cxn ang="0">
                  <a:pos x="T6" y="T7"/>
                </a:cxn>
                <a:cxn ang="0">
                  <a:pos x="T8" y="T9"/>
                </a:cxn>
                <a:cxn ang="0">
                  <a:pos x="T10" y="T11"/>
                </a:cxn>
                <a:cxn ang="0">
                  <a:pos x="T12" y="T13"/>
                </a:cxn>
              </a:cxnLst>
              <a:rect l="0" t="0" r="r" b="b"/>
              <a:pathLst>
                <a:path w="11" h="96">
                  <a:moveTo>
                    <a:pt x="9" y="29"/>
                  </a:moveTo>
                  <a:cubicBezTo>
                    <a:pt x="11" y="96"/>
                    <a:pt x="11" y="96"/>
                    <a:pt x="11" y="96"/>
                  </a:cubicBezTo>
                  <a:cubicBezTo>
                    <a:pt x="11" y="96"/>
                    <a:pt x="6" y="86"/>
                    <a:pt x="5" y="84"/>
                  </a:cubicBezTo>
                  <a:cubicBezTo>
                    <a:pt x="4" y="83"/>
                    <a:pt x="2" y="71"/>
                    <a:pt x="2" y="67"/>
                  </a:cubicBezTo>
                  <a:cubicBezTo>
                    <a:pt x="0" y="0"/>
                    <a:pt x="0" y="0"/>
                    <a:pt x="0" y="0"/>
                  </a:cubicBezTo>
                  <a:cubicBezTo>
                    <a:pt x="0" y="4"/>
                    <a:pt x="2" y="16"/>
                    <a:pt x="3" y="17"/>
                  </a:cubicBezTo>
                  <a:cubicBezTo>
                    <a:pt x="4" y="19"/>
                    <a:pt x="9" y="28"/>
                    <a:pt x="9" y="2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5" name="Freeform 2207"/>
            <p:cNvSpPr>
              <a:spLocks/>
            </p:cNvSpPr>
            <p:nvPr/>
          </p:nvSpPr>
          <p:spPr bwMode="auto">
            <a:xfrm>
              <a:off x="13181791" y="-437752"/>
              <a:ext cx="7938" cy="101600"/>
            </a:xfrm>
            <a:custGeom>
              <a:avLst/>
              <a:gdLst>
                <a:gd name="T0" fmla="*/ 3 w 5"/>
                <a:gd name="T1" fmla="*/ 0 h 64"/>
                <a:gd name="T2" fmla="*/ 5 w 5"/>
                <a:gd name="T3" fmla="*/ 55 h 64"/>
                <a:gd name="T4" fmla="*/ 1 w 5"/>
                <a:gd name="T5" fmla="*/ 64 h 64"/>
                <a:gd name="T6" fmla="*/ 0 w 5"/>
                <a:gd name="T7" fmla="*/ 9 h 64"/>
                <a:gd name="T8" fmla="*/ 3 w 5"/>
                <a:gd name="T9" fmla="*/ 0 h 64"/>
              </a:gdLst>
              <a:ahLst/>
              <a:cxnLst>
                <a:cxn ang="0">
                  <a:pos x="T0" y="T1"/>
                </a:cxn>
                <a:cxn ang="0">
                  <a:pos x="T2" y="T3"/>
                </a:cxn>
                <a:cxn ang="0">
                  <a:pos x="T4" y="T5"/>
                </a:cxn>
                <a:cxn ang="0">
                  <a:pos x="T6" y="T7"/>
                </a:cxn>
                <a:cxn ang="0">
                  <a:pos x="T8" y="T9"/>
                </a:cxn>
              </a:cxnLst>
              <a:rect l="0" t="0" r="r" b="b"/>
              <a:pathLst>
                <a:path w="5" h="64">
                  <a:moveTo>
                    <a:pt x="3" y="0"/>
                  </a:moveTo>
                  <a:lnTo>
                    <a:pt x="5" y="55"/>
                  </a:lnTo>
                  <a:lnTo>
                    <a:pt x="1" y="64"/>
                  </a:lnTo>
                  <a:lnTo>
                    <a:pt x="0" y="9"/>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6" name="Freeform 2208"/>
            <p:cNvSpPr>
              <a:spLocks/>
            </p:cNvSpPr>
            <p:nvPr/>
          </p:nvSpPr>
          <p:spPr bwMode="auto">
            <a:xfrm>
              <a:off x="14551803" y="-467915"/>
              <a:ext cx="22225" cy="92075"/>
            </a:xfrm>
            <a:custGeom>
              <a:avLst/>
              <a:gdLst>
                <a:gd name="T0" fmla="*/ 12 w 14"/>
                <a:gd name="T1" fmla="*/ 0 h 58"/>
                <a:gd name="T2" fmla="*/ 14 w 14"/>
                <a:gd name="T3" fmla="*/ 56 h 58"/>
                <a:gd name="T4" fmla="*/ 1 w 14"/>
                <a:gd name="T5" fmla="*/ 58 h 58"/>
                <a:gd name="T6" fmla="*/ 0 w 14"/>
                <a:gd name="T7" fmla="*/ 3 h 58"/>
                <a:gd name="T8" fmla="*/ 12 w 14"/>
                <a:gd name="T9" fmla="*/ 0 h 58"/>
              </a:gdLst>
              <a:ahLst/>
              <a:cxnLst>
                <a:cxn ang="0">
                  <a:pos x="T0" y="T1"/>
                </a:cxn>
                <a:cxn ang="0">
                  <a:pos x="T2" y="T3"/>
                </a:cxn>
                <a:cxn ang="0">
                  <a:pos x="T4" y="T5"/>
                </a:cxn>
                <a:cxn ang="0">
                  <a:pos x="T6" y="T7"/>
                </a:cxn>
                <a:cxn ang="0">
                  <a:pos x="T8" y="T9"/>
                </a:cxn>
              </a:cxnLst>
              <a:rect l="0" t="0" r="r" b="b"/>
              <a:pathLst>
                <a:path w="14" h="58">
                  <a:moveTo>
                    <a:pt x="12" y="0"/>
                  </a:moveTo>
                  <a:lnTo>
                    <a:pt x="14" y="56"/>
                  </a:lnTo>
                  <a:lnTo>
                    <a:pt x="1" y="58"/>
                  </a:lnTo>
                  <a:lnTo>
                    <a:pt x="0" y="3"/>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7" name="Freeform 2209"/>
            <p:cNvSpPr>
              <a:spLocks/>
            </p:cNvSpPr>
            <p:nvPr/>
          </p:nvSpPr>
          <p:spPr bwMode="auto">
            <a:xfrm>
              <a:off x="14467666" y="-463152"/>
              <a:ext cx="20638" cy="90488"/>
            </a:xfrm>
            <a:custGeom>
              <a:avLst/>
              <a:gdLst>
                <a:gd name="T0" fmla="*/ 12 w 13"/>
                <a:gd name="T1" fmla="*/ 0 h 57"/>
                <a:gd name="T2" fmla="*/ 13 w 13"/>
                <a:gd name="T3" fmla="*/ 55 h 57"/>
                <a:gd name="T4" fmla="*/ 2 w 13"/>
                <a:gd name="T5" fmla="*/ 57 h 57"/>
                <a:gd name="T6" fmla="*/ 0 w 13"/>
                <a:gd name="T7" fmla="*/ 2 h 57"/>
                <a:gd name="T8" fmla="*/ 12 w 13"/>
                <a:gd name="T9" fmla="*/ 0 h 57"/>
              </a:gdLst>
              <a:ahLst/>
              <a:cxnLst>
                <a:cxn ang="0">
                  <a:pos x="T0" y="T1"/>
                </a:cxn>
                <a:cxn ang="0">
                  <a:pos x="T2" y="T3"/>
                </a:cxn>
                <a:cxn ang="0">
                  <a:pos x="T4" y="T5"/>
                </a:cxn>
                <a:cxn ang="0">
                  <a:pos x="T6" y="T7"/>
                </a:cxn>
                <a:cxn ang="0">
                  <a:pos x="T8" y="T9"/>
                </a:cxn>
              </a:cxnLst>
              <a:rect l="0" t="0" r="r" b="b"/>
              <a:pathLst>
                <a:path w="13" h="57">
                  <a:moveTo>
                    <a:pt x="12" y="0"/>
                  </a:moveTo>
                  <a:lnTo>
                    <a:pt x="13" y="55"/>
                  </a:lnTo>
                  <a:lnTo>
                    <a:pt x="2" y="57"/>
                  </a:lnTo>
                  <a:lnTo>
                    <a:pt x="0" y="2"/>
                  </a:lnTo>
                  <a:lnTo>
                    <a:pt x="1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8" name="Freeform 2210"/>
            <p:cNvSpPr>
              <a:spLocks/>
            </p:cNvSpPr>
            <p:nvPr/>
          </p:nvSpPr>
          <p:spPr bwMode="auto">
            <a:xfrm>
              <a:off x="14442266" y="-459977"/>
              <a:ext cx="28575" cy="88900"/>
            </a:xfrm>
            <a:custGeom>
              <a:avLst/>
              <a:gdLst>
                <a:gd name="T0" fmla="*/ 16 w 18"/>
                <a:gd name="T1" fmla="*/ 0 h 56"/>
                <a:gd name="T2" fmla="*/ 18 w 18"/>
                <a:gd name="T3" fmla="*/ 55 h 56"/>
                <a:gd name="T4" fmla="*/ 2 w 18"/>
                <a:gd name="T5" fmla="*/ 56 h 56"/>
                <a:gd name="T6" fmla="*/ 0 w 18"/>
                <a:gd name="T7" fmla="*/ 1 h 56"/>
                <a:gd name="T8" fmla="*/ 16 w 18"/>
                <a:gd name="T9" fmla="*/ 0 h 56"/>
              </a:gdLst>
              <a:ahLst/>
              <a:cxnLst>
                <a:cxn ang="0">
                  <a:pos x="T0" y="T1"/>
                </a:cxn>
                <a:cxn ang="0">
                  <a:pos x="T2" y="T3"/>
                </a:cxn>
                <a:cxn ang="0">
                  <a:pos x="T4" y="T5"/>
                </a:cxn>
                <a:cxn ang="0">
                  <a:pos x="T6" y="T7"/>
                </a:cxn>
                <a:cxn ang="0">
                  <a:pos x="T8" y="T9"/>
                </a:cxn>
              </a:cxnLst>
              <a:rect l="0" t="0" r="r" b="b"/>
              <a:pathLst>
                <a:path w="18" h="56">
                  <a:moveTo>
                    <a:pt x="16" y="0"/>
                  </a:moveTo>
                  <a:lnTo>
                    <a:pt x="18" y="55"/>
                  </a:lnTo>
                  <a:lnTo>
                    <a:pt x="2" y="56"/>
                  </a:lnTo>
                  <a:lnTo>
                    <a:pt x="0" y="1"/>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9" name="Freeform 2211"/>
            <p:cNvSpPr>
              <a:spLocks/>
            </p:cNvSpPr>
            <p:nvPr/>
          </p:nvSpPr>
          <p:spPr bwMode="auto">
            <a:xfrm>
              <a:off x="13100828" y="-420290"/>
              <a:ext cx="14288" cy="88900"/>
            </a:xfrm>
            <a:custGeom>
              <a:avLst/>
              <a:gdLst>
                <a:gd name="T0" fmla="*/ 9 w 11"/>
                <a:gd name="T1" fmla="*/ 1 h 68"/>
                <a:gd name="T2" fmla="*/ 11 w 11"/>
                <a:gd name="T3" fmla="*/ 68 h 68"/>
                <a:gd name="T4" fmla="*/ 2 w 11"/>
                <a:gd name="T5" fmla="*/ 67 h 68"/>
                <a:gd name="T6" fmla="*/ 0 w 11"/>
                <a:gd name="T7" fmla="*/ 0 h 68"/>
                <a:gd name="T8" fmla="*/ 9 w 11"/>
                <a:gd name="T9" fmla="*/ 1 h 68"/>
              </a:gdLst>
              <a:ahLst/>
              <a:cxnLst>
                <a:cxn ang="0">
                  <a:pos x="T0" y="T1"/>
                </a:cxn>
                <a:cxn ang="0">
                  <a:pos x="T2" y="T3"/>
                </a:cxn>
                <a:cxn ang="0">
                  <a:pos x="T4" y="T5"/>
                </a:cxn>
                <a:cxn ang="0">
                  <a:pos x="T6" y="T7"/>
                </a:cxn>
                <a:cxn ang="0">
                  <a:pos x="T8" y="T9"/>
                </a:cxn>
              </a:cxnLst>
              <a:rect l="0" t="0" r="r" b="b"/>
              <a:pathLst>
                <a:path w="11" h="68">
                  <a:moveTo>
                    <a:pt x="9" y="1"/>
                  </a:moveTo>
                  <a:cubicBezTo>
                    <a:pt x="11" y="68"/>
                    <a:pt x="11" y="68"/>
                    <a:pt x="11" y="68"/>
                  </a:cubicBezTo>
                  <a:cubicBezTo>
                    <a:pt x="10" y="68"/>
                    <a:pt x="6" y="68"/>
                    <a:pt x="2" y="67"/>
                  </a:cubicBezTo>
                  <a:cubicBezTo>
                    <a:pt x="0" y="0"/>
                    <a:pt x="0" y="0"/>
                    <a:pt x="0" y="0"/>
                  </a:cubicBezTo>
                  <a:cubicBezTo>
                    <a:pt x="5" y="1"/>
                    <a:pt x="8" y="1"/>
                    <a:pt x="9"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0" name="Freeform 2212"/>
            <p:cNvSpPr>
              <a:spLocks/>
            </p:cNvSpPr>
            <p:nvPr/>
          </p:nvSpPr>
          <p:spPr bwMode="auto">
            <a:xfrm>
              <a:off x="13091303" y="-420290"/>
              <a:ext cx="12700" cy="88900"/>
            </a:xfrm>
            <a:custGeom>
              <a:avLst/>
              <a:gdLst>
                <a:gd name="T0" fmla="*/ 8 w 10"/>
                <a:gd name="T1" fmla="*/ 0 h 67"/>
                <a:gd name="T2" fmla="*/ 10 w 10"/>
                <a:gd name="T3" fmla="*/ 67 h 67"/>
                <a:gd name="T4" fmla="*/ 2 w 10"/>
                <a:gd name="T5" fmla="*/ 67 h 67"/>
                <a:gd name="T6" fmla="*/ 0 w 10"/>
                <a:gd name="T7" fmla="*/ 0 h 67"/>
                <a:gd name="T8" fmla="*/ 8 w 10"/>
                <a:gd name="T9" fmla="*/ 0 h 67"/>
              </a:gdLst>
              <a:ahLst/>
              <a:cxnLst>
                <a:cxn ang="0">
                  <a:pos x="T0" y="T1"/>
                </a:cxn>
                <a:cxn ang="0">
                  <a:pos x="T2" y="T3"/>
                </a:cxn>
                <a:cxn ang="0">
                  <a:pos x="T4" y="T5"/>
                </a:cxn>
                <a:cxn ang="0">
                  <a:pos x="T6" y="T7"/>
                </a:cxn>
                <a:cxn ang="0">
                  <a:pos x="T8" y="T9"/>
                </a:cxn>
              </a:cxnLst>
              <a:rect l="0" t="0" r="r" b="b"/>
              <a:pathLst>
                <a:path w="10" h="67">
                  <a:moveTo>
                    <a:pt x="8" y="0"/>
                  </a:moveTo>
                  <a:cubicBezTo>
                    <a:pt x="10" y="67"/>
                    <a:pt x="10" y="67"/>
                    <a:pt x="10" y="67"/>
                  </a:cubicBezTo>
                  <a:cubicBezTo>
                    <a:pt x="7" y="67"/>
                    <a:pt x="5" y="67"/>
                    <a:pt x="2" y="67"/>
                  </a:cubicBezTo>
                  <a:cubicBezTo>
                    <a:pt x="0" y="0"/>
                    <a:pt x="0" y="0"/>
                    <a:pt x="0" y="0"/>
                  </a:cubicBezTo>
                  <a:cubicBezTo>
                    <a:pt x="3" y="0"/>
                    <a:pt x="5" y="0"/>
                    <a:pt x="8"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1" name="Freeform 2213"/>
            <p:cNvSpPr>
              <a:spLocks/>
            </p:cNvSpPr>
            <p:nvPr/>
          </p:nvSpPr>
          <p:spPr bwMode="auto">
            <a:xfrm>
              <a:off x="13088128" y="-420290"/>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 name="Freeform 2215"/>
            <p:cNvSpPr>
              <a:spLocks/>
            </p:cNvSpPr>
            <p:nvPr/>
          </p:nvSpPr>
          <p:spPr bwMode="auto">
            <a:xfrm>
              <a:off x="14486716" y="-463153"/>
              <a:ext cx="23813" cy="92075"/>
            </a:xfrm>
            <a:custGeom>
              <a:avLst/>
              <a:gdLst>
                <a:gd name="T0" fmla="*/ 13 w 15"/>
                <a:gd name="T1" fmla="*/ 3 h 58"/>
                <a:gd name="T2" fmla="*/ 15 w 15"/>
                <a:gd name="T3" fmla="*/ 58 h 58"/>
                <a:gd name="T4" fmla="*/ 1 w 15"/>
                <a:gd name="T5" fmla="*/ 55 h 58"/>
                <a:gd name="T6" fmla="*/ 0 w 15"/>
                <a:gd name="T7" fmla="*/ 0 h 58"/>
                <a:gd name="T8" fmla="*/ 13 w 15"/>
                <a:gd name="T9" fmla="*/ 3 h 58"/>
              </a:gdLst>
              <a:ahLst/>
              <a:cxnLst>
                <a:cxn ang="0">
                  <a:pos x="T0" y="T1"/>
                </a:cxn>
                <a:cxn ang="0">
                  <a:pos x="T2" y="T3"/>
                </a:cxn>
                <a:cxn ang="0">
                  <a:pos x="T4" y="T5"/>
                </a:cxn>
                <a:cxn ang="0">
                  <a:pos x="T6" y="T7"/>
                </a:cxn>
                <a:cxn ang="0">
                  <a:pos x="T8" y="T9"/>
                </a:cxn>
              </a:cxnLst>
              <a:rect l="0" t="0" r="r" b="b"/>
              <a:pathLst>
                <a:path w="15" h="58">
                  <a:moveTo>
                    <a:pt x="13" y="3"/>
                  </a:moveTo>
                  <a:lnTo>
                    <a:pt x="15" y="58"/>
                  </a:lnTo>
                  <a:lnTo>
                    <a:pt x="1" y="55"/>
                  </a:lnTo>
                  <a:lnTo>
                    <a:pt x="0" y="0"/>
                  </a:lnTo>
                  <a:lnTo>
                    <a:pt x="13"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 name="Freeform 2216"/>
            <p:cNvSpPr>
              <a:spLocks/>
            </p:cNvSpPr>
            <p:nvPr/>
          </p:nvSpPr>
          <p:spPr bwMode="auto">
            <a:xfrm>
              <a:off x="14570853" y="-467915"/>
              <a:ext cx="14288" cy="93663"/>
            </a:xfrm>
            <a:custGeom>
              <a:avLst/>
              <a:gdLst>
                <a:gd name="T0" fmla="*/ 8 w 9"/>
                <a:gd name="T1" fmla="*/ 4 h 59"/>
                <a:gd name="T2" fmla="*/ 9 w 9"/>
                <a:gd name="T3" fmla="*/ 59 h 59"/>
                <a:gd name="T4" fmla="*/ 2 w 9"/>
                <a:gd name="T5" fmla="*/ 56 h 59"/>
                <a:gd name="T6" fmla="*/ 0 w 9"/>
                <a:gd name="T7" fmla="*/ 0 h 59"/>
                <a:gd name="T8" fmla="*/ 8 w 9"/>
                <a:gd name="T9" fmla="*/ 4 h 59"/>
              </a:gdLst>
              <a:ahLst/>
              <a:cxnLst>
                <a:cxn ang="0">
                  <a:pos x="T0" y="T1"/>
                </a:cxn>
                <a:cxn ang="0">
                  <a:pos x="T2" y="T3"/>
                </a:cxn>
                <a:cxn ang="0">
                  <a:pos x="T4" y="T5"/>
                </a:cxn>
                <a:cxn ang="0">
                  <a:pos x="T6" y="T7"/>
                </a:cxn>
                <a:cxn ang="0">
                  <a:pos x="T8" y="T9"/>
                </a:cxn>
              </a:cxnLst>
              <a:rect l="0" t="0" r="r" b="b"/>
              <a:pathLst>
                <a:path w="9" h="59">
                  <a:moveTo>
                    <a:pt x="8" y="4"/>
                  </a:moveTo>
                  <a:lnTo>
                    <a:pt x="9" y="59"/>
                  </a:lnTo>
                  <a:lnTo>
                    <a:pt x="2" y="56"/>
                  </a:lnTo>
                  <a:lnTo>
                    <a:pt x="0" y="0"/>
                  </a:lnTo>
                  <a:lnTo>
                    <a:pt x="8"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 name="Freeform 2217"/>
            <p:cNvSpPr>
              <a:spLocks/>
            </p:cNvSpPr>
            <p:nvPr/>
          </p:nvSpPr>
          <p:spPr bwMode="auto">
            <a:xfrm>
              <a:off x="14507353" y="-458390"/>
              <a:ext cx="15875" cy="88900"/>
            </a:xfrm>
            <a:custGeom>
              <a:avLst/>
              <a:gdLst>
                <a:gd name="T0" fmla="*/ 8 w 10"/>
                <a:gd name="T1" fmla="*/ 1 h 56"/>
                <a:gd name="T2" fmla="*/ 10 w 10"/>
                <a:gd name="T3" fmla="*/ 56 h 56"/>
                <a:gd name="T4" fmla="*/ 2 w 10"/>
                <a:gd name="T5" fmla="*/ 55 h 56"/>
                <a:gd name="T6" fmla="*/ 0 w 10"/>
                <a:gd name="T7" fmla="*/ 0 h 56"/>
                <a:gd name="T8" fmla="*/ 8 w 10"/>
                <a:gd name="T9" fmla="*/ 1 h 56"/>
              </a:gdLst>
              <a:ahLst/>
              <a:cxnLst>
                <a:cxn ang="0">
                  <a:pos x="T0" y="T1"/>
                </a:cxn>
                <a:cxn ang="0">
                  <a:pos x="T2" y="T3"/>
                </a:cxn>
                <a:cxn ang="0">
                  <a:pos x="T4" y="T5"/>
                </a:cxn>
                <a:cxn ang="0">
                  <a:pos x="T6" y="T7"/>
                </a:cxn>
                <a:cxn ang="0">
                  <a:pos x="T8" y="T9"/>
                </a:cxn>
              </a:cxnLst>
              <a:rect l="0" t="0" r="r" b="b"/>
              <a:pathLst>
                <a:path w="10" h="56">
                  <a:moveTo>
                    <a:pt x="8" y="1"/>
                  </a:moveTo>
                  <a:lnTo>
                    <a:pt x="10" y="56"/>
                  </a:lnTo>
                  <a:lnTo>
                    <a:pt x="2" y="55"/>
                  </a:lnTo>
                  <a:lnTo>
                    <a:pt x="0" y="0"/>
                  </a:lnTo>
                  <a:lnTo>
                    <a:pt x="8"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 name="Freeform 2218"/>
            <p:cNvSpPr>
              <a:spLocks/>
            </p:cNvSpPr>
            <p:nvPr/>
          </p:nvSpPr>
          <p:spPr bwMode="auto">
            <a:xfrm>
              <a:off x="14520053" y="-463153"/>
              <a:ext cx="33338" cy="93663"/>
            </a:xfrm>
            <a:custGeom>
              <a:avLst/>
              <a:gdLst>
                <a:gd name="T0" fmla="*/ 20 w 21"/>
                <a:gd name="T1" fmla="*/ 0 h 59"/>
                <a:gd name="T2" fmla="*/ 21 w 21"/>
                <a:gd name="T3" fmla="*/ 55 h 59"/>
                <a:gd name="T4" fmla="*/ 2 w 21"/>
                <a:gd name="T5" fmla="*/ 59 h 59"/>
                <a:gd name="T6" fmla="*/ 0 w 21"/>
                <a:gd name="T7" fmla="*/ 4 h 59"/>
                <a:gd name="T8" fmla="*/ 20 w 21"/>
                <a:gd name="T9" fmla="*/ 0 h 59"/>
              </a:gdLst>
              <a:ahLst/>
              <a:cxnLst>
                <a:cxn ang="0">
                  <a:pos x="T0" y="T1"/>
                </a:cxn>
                <a:cxn ang="0">
                  <a:pos x="T2" y="T3"/>
                </a:cxn>
                <a:cxn ang="0">
                  <a:pos x="T4" y="T5"/>
                </a:cxn>
                <a:cxn ang="0">
                  <a:pos x="T6" y="T7"/>
                </a:cxn>
                <a:cxn ang="0">
                  <a:pos x="T8" y="T9"/>
                </a:cxn>
              </a:cxnLst>
              <a:rect l="0" t="0" r="r" b="b"/>
              <a:pathLst>
                <a:path w="21" h="59">
                  <a:moveTo>
                    <a:pt x="20" y="0"/>
                  </a:moveTo>
                  <a:lnTo>
                    <a:pt x="21" y="55"/>
                  </a:lnTo>
                  <a:lnTo>
                    <a:pt x="2" y="59"/>
                  </a:lnTo>
                  <a:lnTo>
                    <a:pt x="0" y="4"/>
                  </a:lnTo>
                  <a:lnTo>
                    <a:pt x="2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 name="Freeform 2219"/>
            <p:cNvSpPr>
              <a:spLocks/>
            </p:cNvSpPr>
            <p:nvPr/>
          </p:nvSpPr>
          <p:spPr bwMode="auto">
            <a:xfrm>
              <a:off x="14583553" y="-461565"/>
              <a:ext cx="17463" cy="93663"/>
            </a:xfrm>
            <a:custGeom>
              <a:avLst/>
              <a:gdLst>
                <a:gd name="T0" fmla="*/ 10 w 11"/>
                <a:gd name="T1" fmla="*/ 3 h 59"/>
                <a:gd name="T2" fmla="*/ 11 w 11"/>
                <a:gd name="T3" fmla="*/ 59 h 59"/>
                <a:gd name="T4" fmla="*/ 1 w 11"/>
                <a:gd name="T5" fmla="*/ 55 h 59"/>
                <a:gd name="T6" fmla="*/ 0 w 11"/>
                <a:gd name="T7" fmla="*/ 0 h 59"/>
                <a:gd name="T8" fmla="*/ 10 w 11"/>
                <a:gd name="T9" fmla="*/ 3 h 59"/>
              </a:gdLst>
              <a:ahLst/>
              <a:cxnLst>
                <a:cxn ang="0">
                  <a:pos x="T0" y="T1"/>
                </a:cxn>
                <a:cxn ang="0">
                  <a:pos x="T2" y="T3"/>
                </a:cxn>
                <a:cxn ang="0">
                  <a:pos x="T4" y="T5"/>
                </a:cxn>
                <a:cxn ang="0">
                  <a:pos x="T6" y="T7"/>
                </a:cxn>
                <a:cxn ang="0">
                  <a:pos x="T8" y="T9"/>
                </a:cxn>
              </a:cxnLst>
              <a:rect l="0" t="0" r="r" b="b"/>
              <a:pathLst>
                <a:path w="11" h="59">
                  <a:moveTo>
                    <a:pt x="10" y="3"/>
                  </a:moveTo>
                  <a:lnTo>
                    <a:pt x="11" y="59"/>
                  </a:lnTo>
                  <a:lnTo>
                    <a:pt x="1" y="55"/>
                  </a:lnTo>
                  <a:lnTo>
                    <a:pt x="0" y="0"/>
                  </a:lnTo>
                  <a:lnTo>
                    <a:pt x="10"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 name="Freeform 2220"/>
            <p:cNvSpPr>
              <a:spLocks/>
            </p:cNvSpPr>
            <p:nvPr/>
          </p:nvSpPr>
          <p:spPr bwMode="auto">
            <a:xfrm>
              <a:off x="14599428" y="-456803"/>
              <a:ext cx="23813" cy="88900"/>
            </a:xfrm>
            <a:custGeom>
              <a:avLst/>
              <a:gdLst>
                <a:gd name="T0" fmla="*/ 14 w 15"/>
                <a:gd name="T1" fmla="*/ 0 h 56"/>
                <a:gd name="T2" fmla="*/ 15 w 15"/>
                <a:gd name="T3" fmla="*/ 55 h 56"/>
                <a:gd name="T4" fmla="*/ 1 w 15"/>
                <a:gd name="T5" fmla="*/ 56 h 56"/>
                <a:gd name="T6" fmla="*/ 0 w 15"/>
                <a:gd name="T7" fmla="*/ 0 h 56"/>
                <a:gd name="T8" fmla="*/ 14 w 15"/>
                <a:gd name="T9" fmla="*/ 0 h 56"/>
              </a:gdLst>
              <a:ahLst/>
              <a:cxnLst>
                <a:cxn ang="0">
                  <a:pos x="T0" y="T1"/>
                </a:cxn>
                <a:cxn ang="0">
                  <a:pos x="T2" y="T3"/>
                </a:cxn>
                <a:cxn ang="0">
                  <a:pos x="T4" y="T5"/>
                </a:cxn>
                <a:cxn ang="0">
                  <a:pos x="T6" y="T7"/>
                </a:cxn>
                <a:cxn ang="0">
                  <a:pos x="T8" y="T9"/>
                </a:cxn>
              </a:cxnLst>
              <a:rect l="0" t="0" r="r" b="b"/>
              <a:pathLst>
                <a:path w="15" h="56">
                  <a:moveTo>
                    <a:pt x="14" y="0"/>
                  </a:moveTo>
                  <a:lnTo>
                    <a:pt x="15" y="55"/>
                  </a:lnTo>
                  <a:lnTo>
                    <a:pt x="1" y="56"/>
                  </a:lnTo>
                  <a:lnTo>
                    <a:pt x="0" y="0"/>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 name="Freeform 2221"/>
            <p:cNvSpPr>
              <a:spLocks/>
            </p:cNvSpPr>
            <p:nvPr/>
          </p:nvSpPr>
          <p:spPr bwMode="auto">
            <a:xfrm>
              <a:off x="14715316" y="-461565"/>
              <a:ext cx="47625" cy="90488"/>
            </a:xfrm>
            <a:custGeom>
              <a:avLst/>
              <a:gdLst>
                <a:gd name="T0" fmla="*/ 28 w 30"/>
                <a:gd name="T1" fmla="*/ 0 h 57"/>
                <a:gd name="T2" fmla="*/ 30 w 30"/>
                <a:gd name="T3" fmla="*/ 56 h 57"/>
                <a:gd name="T4" fmla="*/ 2 w 30"/>
                <a:gd name="T5" fmla="*/ 57 h 57"/>
                <a:gd name="T6" fmla="*/ 0 w 30"/>
                <a:gd name="T7" fmla="*/ 2 h 57"/>
                <a:gd name="T8" fmla="*/ 28 w 30"/>
                <a:gd name="T9" fmla="*/ 0 h 57"/>
              </a:gdLst>
              <a:ahLst/>
              <a:cxnLst>
                <a:cxn ang="0">
                  <a:pos x="T0" y="T1"/>
                </a:cxn>
                <a:cxn ang="0">
                  <a:pos x="T2" y="T3"/>
                </a:cxn>
                <a:cxn ang="0">
                  <a:pos x="T4" y="T5"/>
                </a:cxn>
                <a:cxn ang="0">
                  <a:pos x="T6" y="T7"/>
                </a:cxn>
                <a:cxn ang="0">
                  <a:pos x="T8" y="T9"/>
                </a:cxn>
              </a:cxnLst>
              <a:rect l="0" t="0" r="r" b="b"/>
              <a:pathLst>
                <a:path w="30" h="57">
                  <a:moveTo>
                    <a:pt x="28" y="0"/>
                  </a:moveTo>
                  <a:lnTo>
                    <a:pt x="30" y="56"/>
                  </a:lnTo>
                  <a:lnTo>
                    <a:pt x="2" y="57"/>
                  </a:lnTo>
                  <a:lnTo>
                    <a:pt x="0" y="2"/>
                  </a:lnTo>
                  <a:lnTo>
                    <a:pt x="2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 name="Freeform 2222"/>
            <p:cNvSpPr>
              <a:spLocks/>
            </p:cNvSpPr>
            <p:nvPr/>
          </p:nvSpPr>
          <p:spPr bwMode="auto">
            <a:xfrm>
              <a:off x="14672453" y="-458390"/>
              <a:ext cx="46038" cy="88900"/>
            </a:xfrm>
            <a:custGeom>
              <a:avLst/>
              <a:gdLst>
                <a:gd name="T0" fmla="*/ 27 w 29"/>
                <a:gd name="T1" fmla="*/ 0 h 56"/>
                <a:gd name="T2" fmla="*/ 29 w 29"/>
                <a:gd name="T3" fmla="*/ 55 h 56"/>
                <a:gd name="T4" fmla="*/ 2 w 29"/>
                <a:gd name="T5" fmla="*/ 56 h 56"/>
                <a:gd name="T6" fmla="*/ 0 w 29"/>
                <a:gd name="T7" fmla="*/ 1 h 56"/>
                <a:gd name="T8" fmla="*/ 27 w 29"/>
                <a:gd name="T9" fmla="*/ 0 h 56"/>
              </a:gdLst>
              <a:ahLst/>
              <a:cxnLst>
                <a:cxn ang="0">
                  <a:pos x="T0" y="T1"/>
                </a:cxn>
                <a:cxn ang="0">
                  <a:pos x="T2" y="T3"/>
                </a:cxn>
                <a:cxn ang="0">
                  <a:pos x="T4" y="T5"/>
                </a:cxn>
                <a:cxn ang="0">
                  <a:pos x="T6" y="T7"/>
                </a:cxn>
                <a:cxn ang="0">
                  <a:pos x="T8" y="T9"/>
                </a:cxn>
              </a:cxnLst>
              <a:rect l="0" t="0" r="r" b="b"/>
              <a:pathLst>
                <a:path w="29" h="56">
                  <a:moveTo>
                    <a:pt x="27" y="0"/>
                  </a:moveTo>
                  <a:lnTo>
                    <a:pt x="29" y="55"/>
                  </a:lnTo>
                  <a:lnTo>
                    <a:pt x="2" y="56"/>
                  </a:lnTo>
                  <a:lnTo>
                    <a:pt x="0" y="1"/>
                  </a:lnTo>
                  <a:lnTo>
                    <a:pt x="2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 name="Freeform 2223"/>
            <p:cNvSpPr>
              <a:spLocks/>
            </p:cNvSpPr>
            <p:nvPr/>
          </p:nvSpPr>
          <p:spPr bwMode="auto">
            <a:xfrm>
              <a:off x="14654991" y="-463153"/>
              <a:ext cx="20638" cy="93663"/>
            </a:xfrm>
            <a:custGeom>
              <a:avLst/>
              <a:gdLst>
                <a:gd name="T0" fmla="*/ 11 w 13"/>
                <a:gd name="T1" fmla="*/ 4 h 59"/>
                <a:gd name="T2" fmla="*/ 13 w 13"/>
                <a:gd name="T3" fmla="*/ 59 h 59"/>
                <a:gd name="T4" fmla="*/ 2 w 13"/>
                <a:gd name="T5" fmla="*/ 55 h 59"/>
                <a:gd name="T6" fmla="*/ 0 w 13"/>
                <a:gd name="T7" fmla="*/ 0 h 59"/>
                <a:gd name="T8" fmla="*/ 11 w 13"/>
                <a:gd name="T9" fmla="*/ 4 h 59"/>
              </a:gdLst>
              <a:ahLst/>
              <a:cxnLst>
                <a:cxn ang="0">
                  <a:pos x="T0" y="T1"/>
                </a:cxn>
                <a:cxn ang="0">
                  <a:pos x="T2" y="T3"/>
                </a:cxn>
                <a:cxn ang="0">
                  <a:pos x="T4" y="T5"/>
                </a:cxn>
                <a:cxn ang="0">
                  <a:pos x="T6" y="T7"/>
                </a:cxn>
                <a:cxn ang="0">
                  <a:pos x="T8" y="T9"/>
                </a:cxn>
              </a:cxnLst>
              <a:rect l="0" t="0" r="r" b="b"/>
              <a:pathLst>
                <a:path w="13" h="59">
                  <a:moveTo>
                    <a:pt x="11" y="4"/>
                  </a:moveTo>
                  <a:lnTo>
                    <a:pt x="13" y="59"/>
                  </a:lnTo>
                  <a:lnTo>
                    <a:pt x="2" y="55"/>
                  </a:lnTo>
                  <a:lnTo>
                    <a:pt x="0" y="0"/>
                  </a:lnTo>
                  <a:lnTo>
                    <a:pt x="11"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 name="Freeform 2224"/>
            <p:cNvSpPr>
              <a:spLocks/>
            </p:cNvSpPr>
            <p:nvPr/>
          </p:nvSpPr>
          <p:spPr bwMode="auto">
            <a:xfrm>
              <a:off x="13088128" y="-42029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 name="Freeform 2225"/>
            <p:cNvSpPr>
              <a:spLocks/>
            </p:cNvSpPr>
            <p:nvPr/>
          </p:nvSpPr>
          <p:spPr bwMode="auto">
            <a:xfrm>
              <a:off x="13051616" y="-420290"/>
              <a:ext cx="38100" cy="96838"/>
            </a:xfrm>
            <a:custGeom>
              <a:avLst/>
              <a:gdLst>
                <a:gd name="T0" fmla="*/ 29 w 31"/>
                <a:gd name="T1" fmla="*/ 0 h 74"/>
                <a:gd name="T2" fmla="*/ 31 w 31"/>
                <a:gd name="T3" fmla="*/ 67 h 74"/>
                <a:gd name="T4" fmla="*/ 2 w 31"/>
                <a:gd name="T5" fmla="*/ 74 h 74"/>
                <a:gd name="T6" fmla="*/ 0 w 31"/>
                <a:gd name="T7" fmla="*/ 7 h 74"/>
                <a:gd name="T8" fmla="*/ 29 w 31"/>
                <a:gd name="T9" fmla="*/ 0 h 74"/>
              </a:gdLst>
              <a:ahLst/>
              <a:cxnLst>
                <a:cxn ang="0">
                  <a:pos x="T0" y="T1"/>
                </a:cxn>
                <a:cxn ang="0">
                  <a:pos x="T2" y="T3"/>
                </a:cxn>
                <a:cxn ang="0">
                  <a:pos x="T4" y="T5"/>
                </a:cxn>
                <a:cxn ang="0">
                  <a:pos x="T6" y="T7"/>
                </a:cxn>
                <a:cxn ang="0">
                  <a:pos x="T8" y="T9"/>
                </a:cxn>
              </a:cxnLst>
              <a:rect l="0" t="0" r="r" b="b"/>
              <a:pathLst>
                <a:path w="31" h="74">
                  <a:moveTo>
                    <a:pt x="29" y="0"/>
                  </a:moveTo>
                  <a:cubicBezTo>
                    <a:pt x="31" y="67"/>
                    <a:pt x="31" y="67"/>
                    <a:pt x="31" y="67"/>
                  </a:cubicBezTo>
                  <a:cubicBezTo>
                    <a:pt x="25" y="68"/>
                    <a:pt x="17" y="71"/>
                    <a:pt x="2" y="74"/>
                  </a:cubicBezTo>
                  <a:cubicBezTo>
                    <a:pt x="0" y="7"/>
                    <a:pt x="0" y="7"/>
                    <a:pt x="0" y="7"/>
                  </a:cubicBezTo>
                  <a:cubicBezTo>
                    <a:pt x="15" y="4"/>
                    <a:pt x="23" y="1"/>
                    <a:pt x="2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 name="Freeform 2226"/>
            <p:cNvSpPr>
              <a:spLocks/>
            </p:cNvSpPr>
            <p:nvPr/>
          </p:nvSpPr>
          <p:spPr bwMode="auto">
            <a:xfrm>
              <a:off x="13034153" y="-410765"/>
              <a:ext cx="19050" cy="90488"/>
            </a:xfrm>
            <a:custGeom>
              <a:avLst/>
              <a:gdLst>
                <a:gd name="T0" fmla="*/ 14 w 16"/>
                <a:gd name="T1" fmla="*/ 0 h 69"/>
                <a:gd name="T2" fmla="*/ 16 w 16"/>
                <a:gd name="T3" fmla="*/ 67 h 69"/>
                <a:gd name="T4" fmla="*/ 2 w 16"/>
                <a:gd name="T5" fmla="*/ 69 h 69"/>
                <a:gd name="T6" fmla="*/ 0 w 16"/>
                <a:gd name="T7" fmla="*/ 2 h 69"/>
                <a:gd name="T8" fmla="*/ 14 w 16"/>
                <a:gd name="T9" fmla="*/ 0 h 69"/>
              </a:gdLst>
              <a:ahLst/>
              <a:cxnLst>
                <a:cxn ang="0">
                  <a:pos x="T0" y="T1"/>
                </a:cxn>
                <a:cxn ang="0">
                  <a:pos x="T2" y="T3"/>
                </a:cxn>
                <a:cxn ang="0">
                  <a:pos x="T4" y="T5"/>
                </a:cxn>
                <a:cxn ang="0">
                  <a:pos x="T6" y="T7"/>
                </a:cxn>
                <a:cxn ang="0">
                  <a:pos x="T8" y="T9"/>
                </a:cxn>
              </a:cxnLst>
              <a:rect l="0" t="0" r="r" b="b"/>
              <a:pathLst>
                <a:path w="16" h="69">
                  <a:moveTo>
                    <a:pt x="14" y="0"/>
                  </a:moveTo>
                  <a:cubicBezTo>
                    <a:pt x="16" y="67"/>
                    <a:pt x="16" y="67"/>
                    <a:pt x="16" y="67"/>
                  </a:cubicBezTo>
                  <a:cubicBezTo>
                    <a:pt x="12" y="68"/>
                    <a:pt x="8" y="68"/>
                    <a:pt x="2" y="69"/>
                  </a:cubicBezTo>
                  <a:cubicBezTo>
                    <a:pt x="0" y="2"/>
                    <a:pt x="0" y="2"/>
                    <a:pt x="0" y="2"/>
                  </a:cubicBezTo>
                  <a:cubicBezTo>
                    <a:pt x="6" y="1"/>
                    <a:pt x="10" y="0"/>
                    <a:pt x="1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 name="Freeform 2227"/>
            <p:cNvSpPr>
              <a:spLocks/>
            </p:cNvSpPr>
            <p:nvPr/>
          </p:nvSpPr>
          <p:spPr bwMode="auto">
            <a:xfrm>
              <a:off x="13024628" y="-407590"/>
              <a:ext cx="11113" cy="88900"/>
            </a:xfrm>
            <a:custGeom>
              <a:avLst/>
              <a:gdLst>
                <a:gd name="T0" fmla="*/ 7 w 9"/>
                <a:gd name="T1" fmla="*/ 0 h 68"/>
                <a:gd name="T2" fmla="*/ 9 w 9"/>
                <a:gd name="T3" fmla="*/ 67 h 68"/>
                <a:gd name="T4" fmla="*/ 5 w 9"/>
                <a:gd name="T5" fmla="*/ 67 h 68"/>
                <a:gd name="T6" fmla="*/ 2 w 9"/>
                <a:gd name="T7" fmla="*/ 68 h 68"/>
                <a:gd name="T8" fmla="*/ 0 w 9"/>
                <a:gd name="T9" fmla="*/ 0 h 68"/>
                <a:gd name="T10" fmla="*/ 3 w 9"/>
                <a:gd name="T11" fmla="*/ 0 h 68"/>
                <a:gd name="T12" fmla="*/ 7 w 9"/>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9" h="68">
                  <a:moveTo>
                    <a:pt x="7" y="0"/>
                  </a:moveTo>
                  <a:cubicBezTo>
                    <a:pt x="9" y="67"/>
                    <a:pt x="9" y="67"/>
                    <a:pt x="9" y="67"/>
                  </a:cubicBezTo>
                  <a:cubicBezTo>
                    <a:pt x="8" y="67"/>
                    <a:pt x="6" y="67"/>
                    <a:pt x="5" y="67"/>
                  </a:cubicBezTo>
                  <a:cubicBezTo>
                    <a:pt x="4" y="67"/>
                    <a:pt x="3" y="67"/>
                    <a:pt x="2" y="68"/>
                  </a:cubicBezTo>
                  <a:cubicBezTo>
                    <a:pt x="0" y="0"/>
                    <a:pt x="0" y="0"/>
                    <a:pt x="0" y="0"/>
                  </a:cubicBezTo>
                  <a:cubicBezTo>
                    <a:pt x="1" y="0"/>
                    <a:pt x="2" y="0"/>
                    <a:pt x="3" y="0"/>
                  </a:cubicBezTo>
                  <a:cubicBezTo>
                    <a:pt x="4" y="0"/>
                    <a:pt x="6" y="0"/>
                    <a:pt x="7"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 name="Freeform 2228"/>
            <p:cNvSpPr>
              <a:spLocks/>
            </p:cNvSpPr>
            <p:nvPr/>
          </p:nvSpPr>
          <p:spPr bwMode="auto">
            <a:xfrm>
              <a:off x="13021453" y="-407590"/>
              <a:ext cx="6350" cy="88900"/>
            </a:xfrm>
            <a:custGeom>
              <a:avLst/>
              <a:gdLst>
                <a:gd name="T0" fmla="*/ 3 w 5"/>
                <a:gd name="T1" fmla="*/ 0 h 68"/>
                <a:gd name="T2" fmla="*/ 5 w 5"/>
                <a:gd name="T3" fmla="*/ 68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8"/>
                    <a:pt x="5" y="68"/>
                    <a:pt x="5" y="68"/>
                  </a:cubicBezTo>
                  <a:cubicBezTo>
                    <a:pt x="4" y="68"/>
                    <a:pt x="3" y="68"/>
                    <a:pt x="2" y="68"/>
                  </a:cubicBezTo>
                  <a:cubicBezTo>
                    <a:pt x="0" y="1"/>
                    <a:pt x="0" y="1"/>
                    <a:pt x="0" y="1"/>
                  </a:cubicBezTo>
                  <a:cubicBezTo>
                    <a:pt x="1" y="1"/>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 name="Freeform 2229"/>
            <p:cNvSpPr>
              <a:spLocks/>
            </p:cNvSpPr>
            <p:nvPr/>
          </p:nvSpPr>
          <p:spPr bwMode="auto">
            <a:xfrm>
              <a:off x="13018278" y="-406003"/>
              <a:ext cx="6350" cy="87313"/>
            </a:xfrm>
            <a:custGeom>
              <a:avLst/>
              <a:gdLst>
                <a:gd name="T0" fmla="*/ 2 w 4"/>
                <a:gd name="T1" fmla="*/ 0 h 67"/>
                <a:gd name="T2" fmla="*/ 4 w 4"/>
                <a:gd name="T3" fmla="*/ 67 h 67"/>
                <a:gd name="T4" fmla="*/ 3 w 4"/>
                <a:gd name="T5" fmla="*/ 67 h 67"/>
                <a:gd name="T6" fmla="*/ 1 w 4"/>
                <a:gd name="T7" fmla="*/ 67 h 67"/>
                <a:gd name="T8" fmla="*/ 0 w 4"/>
                <a:gd name="T9" fmla="*/ 0 h 67"/>
                <a:gd name="T10" fmla="*/ 1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3" y="67"/>
                  </a:cubicBezTo>
                  <a:cubicBezTo>
                    <a:pt x="3" y="67"/>
                    <a:pt x="2" y="67"/>
                    <a:pt x="1" y="67"/>
                  </a:cubicBezTo>
                  <a:cubicBezTo>
                    <a:pt x="0" y="0"/>
                    <a:pt x="0" y="0"/>
                    <a:pt x="0" y="0"/>
                  </a:cubicBezTo>
                  <a:cubicBezTo>
                    <a:pt x="0" y="0"/>
                    <a:pt x="1" y="0"/>
                    <a:pt x="1" y="0"/>
                  </a:cubicBezTo>
                  <a:cubicBezTo>
                    <a:pt x="2"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 name="Freeform 2230"/>
            <p:cNvSpPr>
              <a:spLocks/>
            </p:cNvSpPr>
            <p:nvPr/>
          </p:nvSpPr>
          <p:spPr bwMode="auto">
            <a:xfrm>
              <a:off x="13015103" y="-407590"/>
              <a:ext cx="4763" cy="88900"/>
            </a:xfrm>
            <a:custGeom>
              <a:avLst/>
              <a:gdLst>
                <a:gd name="T0" fmla="*/ 3 w 4"/>
                <a:gd name="T1" fmla="*/ 1 h 68"/>
                <a:gd name="T2" fmla="*/ 4 w 4"/>
                <a:gd name="T3" fmla="*/ 68 h 68"/>
                <a:gd name="T4" fmla="*/ 2 w 4"/>
                <a:gd name="T5" fmla="*/ 67 h 68"/>
                <a:gd name="T6" fmla="*/ 0 w 4"/>
                <a:gd name="T7" fmla="*/ 0 h 68"/>
                <a:gd name="T8" fmla="*/ 3 w 4"/>
                <a:gd name="T9" fmla="*/ 1 h 68"/>
              </a:gdLst>
              <a:ahLst/>
              <a:cxnLst>
                <a:cxn ang="0">
                  <a:pos x="T0" y="T1"/>
                </a:cxn>
                <a:cxn ang="0">
                  <a:pos x="T2" y="T3"/>
                </a:cxn>
                <a:cxn ang="0">
                  <a:pos x="T4" y="T5"/>
                </a:cxn>
                <a:cxn ang="0">
                  <a:pos x="T6" y="T7"/>
                </a:cxn>
                <a:cxn ang="0">
                  <a:pos x="T8" y="T9"/>
                </a:cxn>
              </a:cxnLst>
              <a:rect l="0" t="0" r="r" b="b"/>
              <a:pathLst>
                <a:path w="4" h="68">
                  <a:moveTo>
                    <a:pt x="3" y="1"/>
                  </a:moveTo>
                  <a:cubicBezTo>
                    <a:pt x="4" y="68"/>
                    <a:pt x="4" y="68"/>
                    <a:pt x="4" y="68"/>
                  </a:cubicBezTo>
                  <a:cubicBezTo>
                    <a:pt x="4" y="68"/>
                    <a:pt x="3" y="68"/>
                    <a:pt x="2" y="67"/>
                  </a:cubicBezTo>
                  <a:cubicBezTo>
                    <a:pt x="0" y="0"/>
                    <a:pt x="0" y="0"/>
                    <a:pt x="0" y="0"/>
                  </a:cubicBezTo>
                  <a:cubicBezTo>
                    <a:pt x="1" y="0"/>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 name="Freeform 2231"/>
            <p:cNvSpPr>
              <a:spLocks/>
            </p:cNvSpPr>
            <p:nvPr/>
          </p:nvSpPr>
          <p:spPr bwMode="auto">
            <a:xfrm>
              <a:off x="13011928" y="-40759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 name="Freeform 2232"/>
            <p:cNvSpPr>
              <a:spLocks/>
            </p:cNvSpPr>
            <p:nvPr/>
          </p:nvSpPr>
          <p:spPr bwMode="auto">
            <a:xfrm>
              <a:off x="13010341" y="-40759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 name="Freeform 2233"/>
            <p:cNvSpPr>
              <a:spLocks/>
            </p:cNvSpPr>
            <p:nvPr/>
          </p:nvSpPr>
          <p:spPr bwMode="auto">
            <a:xfrm>
              <a:off x="13007166" y="-409178"/>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7"/>
                  </a:cubicBezTo>
                  <a:cubicBezTo>
                    <a:pt x="0" y="0"/>
                    <a:pt x="0" y="0"/>
                    <a:pt x="0" y="0"/>
                  </a:cubicBezTo>
                  <a:cubicBezTo>
                    <a:pt x="1" y="1"/>
                    <a:pt x="2" y="1"/>
                    <a:pt x="2"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 name="Freeform 2234"/>
            <p:cNvSpPr>
              <a:spLocks/>
            </p:cNvSpPr>
            <p:nvPr/>
          </p:nvSpPr>
          <p:spPr bwMode="auto">
            <a:xfrm>
              <a:off x="13005578" y="-4091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 name="Freeform 2235"/>
            <p:cNvSpPr>
              <a:spLocks/>
            </p:cNvSpPr>
            <p:nvPr/>
          </p:nvSpPr>
          <p:spPr bwMode="auto">
            <a:xfrm>
              <a:off x="12994466" y="-423465"/>
              <a:ext cx="12700" cy="101600"/>
            </a:xfrm>
            <a:custGeom>
              <a:avLst/>
              <a:gdLst>
                <a:gd name="T0" fmla="*/ 9 w 11"/>
                <a:gd name="T1" fmla="*/ 11 h 78"/>
                <a:gd name="T2" fmla="*/ 11 w 11"/>
                <a:gd name="T3" fmla="*/ 78 h 78"/>
                <a:gd name="T4" fmla="*/ 2 w 11"/>
                <a:gd name="T5" fmla="*/ 67 h 78"/>
                <a:gd name="T6" fmla="*/ 0 w 11"/>
                <a:gd name="T7" fmla="*/ 0 h 78"/>
                <a:gd name="T8" fmla="*/ 9 w 11"/>
                <a:gd name="T9" fmla="*/ 11 h 78"/>
              </a:gdLst>
              <a:ahLst/>
              <a:cxnLst>
                <a:cxn ang="0">
                  <a:pos x="T0" y="T1"/>
                </a:cxn>
                <a:cxn ang="0">
                  <a:pos x="T2" y="T3"/>
                </a:cxn>
                <a:cxn ang="0">
                  <a:pos x="T4" y="T5"/>
                </a:cxn>
                <a:cxn ang="0">
                  <a:pos x="T6" y="T7"/>
                </a:cxn>
                <a:cxn ang="0">
                  <a:pos x="T8" y="T9"/>
                </a:cxn>
              </a:cxnLst>
              <a:rect l="0" t="0" r="r" b="b"/>
              <a:pathLst>
                <a:path w="11" h="78">
                  <a:moveTo>
                    <a:pt x="9" y="11"/>
                  </a:moveTo>
                  <a:cubicBezTo>
                    <a:pt x="11" y="78"/>
                    <a:pt x="11" y="78"/>
                    <a:pt x="11" y="78"/>
                  </a:cubicBezTo>
                  <a:cubicBezTo>
                    <a:pt x="3" y="75"/>
                    <a:pt x="2" y="69"/>
                    <a:pt x="2" y="67"/>
                  </a:cubicBezTo>
                  <a:cubicBezTo>
                    <a:pt x="0" y="0"/>
                    <a:pt x="0" y="0"/>
                    <a:pt x="0" y="0"/>
                  </a:cubicBezTo>
                  <a:cubicBezTo>
                    <a:pt x="0" y="1"/>
                    <a:pt x="1" y="8"/>
                    <a:pt x="9" y="1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 name="Freeform 2236"/>
            <p:cNvSpPr>
              <a:spLocks/>
            </p:cNvSpPr>
            <p:nvPr/>
          </p:nvSpPr>
          <p:spPr bwMode="auto">
            <a:xfrm>
              <a:off x="14634353" y="-463153"/>
              <a:ext cx="23813" cy="95250"/>
            </a:xfrm>
            <a:custGeom>
              <a:avLst/>
              <a:gdLst>
                <a:gd name="T0" fmla="*/ 13 w 15"/>
                <a:gd name="T1" fmla="*/ 0 h 60"/>
                <a:gd name="T2" fmla="*/ 15 w 15"/>
                <a:gd name="T3" fmla="*/ 55 h 60"/>
                <a:gd name="T4" fmla="*/ 1 w 15"/>
                <a:gd name="T5" fmla="*/ 60 h 60"/>
                <a:gd name="T6" fmla="*/ 0 w 15"/>
                <a:gd name="T7" fmla="*/ 5 h 60"/>
                <a:gd name="T8" fmla="*/ 13 w 15"/>
                <a:gd name="T9" fmla="*/ 0 h 60"/>
              </a:gdLst>
              <a:ahLst/>
              <a:cxnLst>
                <a:cxn ang="0">
                  <a:pos x="T0" y="T1"/>
                </a:cxn>
                <a:cxn ang="0">
                  <a:pos x="T2" y="T3"/>
                </a:cxn>
                <a:cxn ang="0">
                  <a:pos x="T4" y="T5"/>
                </a:cxn>
                <a:cxn ang="0">
                  <a:pos x="T6" y="T7"/>
                </a:cxn>
                <a:cxn ang="0">
                  <a:pos x="T8" y="T9"/>
                </a:cxn>
              </a:cxnLst>
              <a:rect l="0" t="0" r="r" b="b"/>
              <a:pathLst>
                <a:path w="15" h="60">
                  <a:moveTo>
                    <a:pt x="13" y="0"/>
                  </a:moveTo>
                  <a:lnTo>
                    <a:pt x="15" y="55"/>
                  </a:lnTo>
                  <a:lnTo>
                    <a:pt x="1" y="60"/>
                  </a:lnTo>
                  <a:lnTo>
                    <a:pt x="0" y="5"/>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 name="Freeform 2237"/>
            <p:cNvSpPr>
              <a:spLocks/>
            </p:cNvSpPr>
            <p:nvPr/>
          </p:nvSpPr>
          <p:spPr bwMode="auto">
            <a:xfrm>
              <a:off x="14621653" y="-456803"/>
              <a:ext cx="14288" cy="88900"/>
            </a:xfrm>
            <a:custGeom>
              <a:avLst/>
              <a:gdLst>
                <a:gd name="T0" fmla="*/ 8 w 9"/>
                <a:gd name="T1" fmla="*/ 1 h 56"/>
                <a:gd name="T2" fmla="*/ 9 w 9"/>
                <a:gd name="T3" fmla="*/ 56 h 56"/>
                <a:gd name="T4" fmla="*/ 1 w 9"/>
                <a:gd name="T5" fmla="*/ 55 h 56"/>
                <a:gd name="T6" fmla="*/ 0 w 9"/>
                <a:gd name="T7" fmla="*/ 0 h 56"/>
                <a:gd name="T8" fmla="*/ 8 w 9"/>
                <a:gd name="T9" fmla="*/ 1 h 56"/>
              </a:gdLst>
              <a:ahLst/>
              <a:cxnLst>
                <a:cxn ang="0">
                  <a:pos x="T0" y="T1"/>
                </a:cxn>
                <a:cxn ang="0">
                  <a:pos x="T2" y="T3"/>
                </a:cxn>
                <a:cxn ang="0">
                  <a:pos x="T4" y="T5"/>
                </a:cxn>
                <a:cxn ang="0">
                  <a:pos x="T6" y="T7"/>
                </a:cxn>
                <a:cxn ang="0">
                  <a:pos x="T8" y="T9"/>
                </a:cxn>
              </a:cxnLst>
              <a:rect l="0" t="0" r="r" b="b"/>
              <a:pathLst>
                <a:path w="9" h="56">
                  <a:moveTo>
                    <a:pt x="8" y="1"/>
                  </a:moveTo>
                  <a:lnTo>
                    <a:pt x="9" y="56"/>
                  </a:lnTo>
                  <a:lnTo>
                    <a:pt x="1" y="55"/>
                  </a:lnTo>
                  <a:lnTo>
                    <a:pt x="0" y="0"/>
                  </a:lnTo>
                  <a:lnTo>
                    <a:pt x="8"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 name="Freeform 2238"/>
            <p:cNvSpPr>
              <a:spLocks/>
            </p:cNvSpPr>
            <p:nvPr/>
          </p:nvSpPr>
          <p:spPr bwMode="auto">
            <a:xfrm>
              <a:off x="13177028" y="-423465"/>
              <a:ext cx="6350" cy="100013"/>
            </a:xfrm>
            <a:custGeom>
              <a:avLst/>
              <a:gdLst>
                <a:gd name="T0" fmla="*/ 3 w 4"/>
                <a:gd name="T1" fmla="*/ 0 h 63"/>
                <a:gd name="T2" fmla="*/ 4 w 4"/>
                <a:gd name="T3" fmla="*/ 55 h 63"/>
                <a:gd name="T4" fmla="*/ 2 w 4"/>
                <a:gd name="T5" fmla="*/ 63 h 63"/>
                <a:gd name="T6" fmla="*/ 0 w 4"/>
                <a:gd name="T7" fmla="*/ 8 h 63"/>
                <a:gd name="T8" fmla="*/ 3 w 4"/>
                <a:gd name="T9" fmla="*/ 0 h 63"/>
              </a:gdLst>
              <a:ahLst/>
              <a:cxnLst>
                <a:cxn ang="0">
                  <a:pos x="T0" y="T1"/>
                </a:cxn>
                <a:cxn ang="0">
                  <a:pos x="T2" y="T3"/>
                </a:cxn>
                <a:cxn ang="0">
                  <a:pos x="T4" y="T5"/>
                </a:cxn>
                <a:cxn ang="0">
                  <a:pos x="T6" y="T7"/>
                </a:cxn>
                <a:cxn ang="0">
                  <a:pos x="T8" y="T9"/>
                </a:cxn>
              </a:cxnLst>
              <a:rect l="0" t="0" r="r" b="b"/>
              <a:pathLst>
                <a:path w="4" h="63">
                  <a:moveTo>
                    <a:pt x="3" y="0"/>
                  </a:moveTo>
                  <a:lnTo>
                    <a:pt x="4" y="55"/>
                  </a:lnTo>
                  <a:lnTo>
                    <a:pt x="2" y="63"/>
                  </a:lnTo>
                  <a:lnTo>
                    <a:pt x="0" y="8"/>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 name="Freeform 2239"/>
            <p:cNvSpPr>
              <a:spLocks/>
            </p:cNvSpPr>
            <p:nvPr/>
          </p:nvSpPr>
          <p:spPr bwMode="auto">
            <a:xfrm>
              <a:off x="14805803" y="-469503"/>
              <a:ext cx="17463" cy="96838"/>
            </a:xfrm>
            <a:custGeom>
              <a:avLst/>
              <a:gdLst>
                <a:gd name="T0" fmla="*/ 10 w 11"/>
                <a:gd name="T1" fmla="*/ 0 h 61"/>
                <a:gd name="T2" fmla="*/ 11 w 11"/>
                <a:gd name="T3" fmla="*/ 55 h 61"/>
                <a:gd name="T4" fmla="*/ 1 w 11"/>
                <a:gd name="T5" fmla="*/ 61 h 61"/>
                <a:gd name="T6" fmla="*/ 0 w 11"/>
                <a:gd name="T7" fmla="*/ 6 h 61"/>
                <a:gd name="T8" fmla="*/ 10 w 11"/>
                <a:gd name="T9" fmla="*/ 0 h 61"/>
              </a:gdLst>
              <a:ahLst/>
              <a:cxnLst>
                <a:cxn ang="0">
                  <a:pos x="T0" y="T1"/>
                </a:cxn>
                <a:cxn ang="0">
                  <a:pos x="T2" y="T3"/>
                </a:cxn>
                <a:cxn ang="0">
                  <a:pos x="T4" y="T5"/>
                </a:cxn>
                <a:cxn ang="0">
                  <a:pos x="T6" y="T7"/>
                </a:cxn>
                <a:cxn ang="0">
                  <a:pos x="T8" y="T9"/>
                </a:cxn>
              </a:cxnLst>
              <a:rect l="0" t="0" r="r" b="b"/>
              <a:pathLst>
                <a:path w="11" h="61">
                  <a:moveTo>
                    <a:pt x="10" y="0"/>
                  </a:moveTo>
                  <a:lnTo>
                    <a:pt x="11" y="55"/>
                  </a:lnTo>
                  <a:lnTo>
                    <a:pt x="1" y="61"/>
                  </a:lnTo>
                  <a:lnTo>
                    <a:pt x="0" y="6"/>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 name="Freeform 2240"/>
            <p:cNvSpPr>
              <a:spLocks/>
            </p:cNvSpPr>
            <p:nvPr/>
          </p:nvSpPr>
          <p:spPr bwMode="auto">
            <a:xfrm>
              <a:off x="14759766" y="-461565"/>
              <a:ext cx="47625" cy="88900"/>
            </a:xfrm>
            <a:custGeom>
              <a:avLst/>
              <a:gdLst>
                <a:gd name="T0" fmla="*/ 29 w 30"/>
                <a:gd name="T1" fmla="*/ 1 h 56"/>
                <a:gd name="T2" fmla="*/ 30 w 30"/>
                <a:gd name="T3" fmla="*/ 56 h 56"/>
                <a:gd name="T4" fmla="*/ 2 w 30"/>
                <a:gd name="T5" fmla="*/ 56 h 56"/>
                <a:gd name="T6" fmla="*/ 0 w 30"/>
                <a:gd name="T7" fmla="*/ 0 h 56"/>
                <a:gd name="T8" fmla="*/ 29 w 30"/>
                <a:gd name="T9" fmla="*/ 1 h 56"/>
              </a:gdLst>
              <a:ahLst/>
              <a:cxnLst>
                <a:cxn ang="0">
                  <a:pos x="T0" y="T1"/>
                </a:cxn>
                <a:cxn ang="0">
                  <a:pos x="T2" y="T3"/>
                </a:cxn>
                <a:cxn ang="0">
                  <a:pos x="T4" y="T5"/>
                </a:cxn>
                <a:cxn ang="0">
                  <a:pos x="T6" y="T7"/>
                </a:cxn>
                <a:cxn ang="0">
                  <a:pos x="T8" y="T9"/>
                </a:cxn>
              </a:cxnLst>
              <a:rect l="0" t="0" r="r" b="b"/>
              <a:pathLst>
                <a:path w="30" h="56">
                  <a:moveTo>
                    <a:pt x="29" y="1"/>
                  </a:moveTo>
                  <a:lnTo>
                    <a:pt x="30" y="56"/>
                  </a:lnTo>
                  <a:lnTo>
                    <a:pt x="2" y="56"/>
                  </a:lnTo>
                  <a:lnTo>
                    <a:pt x="0" y="0"/>
                  </a:lnTo>
                  <a:lnTo>
                    <a:pt x="29"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 name="Freeform 2241"/>
            <p:cNvSpPr>
              <a:spLocks/>
            </p:cNvSpPr>
            <p:nvPr/>
          </p:nvSpPr>
          <p:spPr bwMode="auto">
            <a:xfrm>
              <a:off x="13770753" y="-432990"/>
              <a:ext cx="11113" cy="96838"/>
            </a:xfrm>
            <a:custGeom>
              <a:avLst/>
              <a:gdLst>
                <a:gd name="T0" fmla="*/ 5 w 7"/>
                <a:gd name="T1" fmla="*/ 0 h 61"/>
                <a:gd name="T2" fmla="*/ 7 w 7"/>
                <a:gd name="T3" fmla="*/ 55 h 61"/>
                <a:gd name="T4" fmla="*/ 2 w 7"/>
                <a:gd name="T5" fmla="*/ 61 h 61"/>
                <a:gd name="T6" fmla="*/ 0 w 7"/>
                <a:gd name="T7" fmla="*/ 6 h 61"/>
                <a:gd name="T8" fmla="*/ 5 w 7"/>
                <a:gd name="T9" fmla="*/ 0 h 61"/>
              </a:gdLst>
              <a:ahLst/>
              <a:cxnLst>
                <a:cxn ang="0">
                  <a:pos x="T0" y="T1"/>
                </a:cxn>
                <a:cxn ang="0">
                  <a:pos x="T2" y="T3"/>
                </a:cxn>
                <a:cxn ang="0">
                  <a:pos x="T4" y="T5"/>
                </a:cxn>
                <a:cxn ang="0">
                  <a:pos x="T6" y="T7"/>
                </a:cxn>
                <a:cxn ang="0">
                  <a:pos x="T8" y="T9"/>
                </a:cxn>
              </a:cxnLst>
              <a:rect l="0" t="0" r="r" b="b"/>
              <a:pathLst>
                <a:path w="7" h="61">
                  <a:moveTo>
                    <a:pt x="5" y="0"/>
                  </a:moveTo>
                  <a:lnTo>
                    <a:pt x="7" y="55"/>
                  </a:lnTo>
                  <a:lnTo>
                    <a:pt x="2" y="61"/>
                  </a:lnTo>
                  <a:lnTo>
                    <a:pt x="0" y="6"/>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 name="Freeform 2242"/>
            <p:cNvSpPr>
              <a:spLocks/>
            </p:cNvSpPr>
            <p:nvPr/>
          </p:nvSpPr>
          <p:spPr bwMode="auto">
            <a:xfrm>
              <a:off x="12183253" y="-1795065"/>
              <a:ext cx="2211388" cy="1392238"/>
            </a:xfrm>
            <a:custGeom>
              <a:avLst/>
              <a:gdLst>
                <a:gd name="T0" fmla="*/ 451 w 1770"/>
                <a:gd name="T1" fmla="*/ 60 h 1067"/>
                <a:gd name="T2" fmla="*/ 526 w 1770"/>
                <a:gd name="T3" fmla="*/ 109 h 1067"/>
                <a:gd name="T4" fmla="*/ 562 w 1770"/>
                <a:gd name="T5" fmla="*/ 131 h 1067"/>
                <a:gd name="T6" fmla="*/ 1297 w 1770"/>
                <a:gd name="T7" fmla="*/ 172 h 1067"/>
                <a:gd name="T8" fmla="*/ 1258 w 1770"/>
                <a:gd name="T9" fmla="*/ 235 h 1067"/>
                <a:gd name="T10" fmla="*/ 1246 w 1770"/>
                <a:gd name="T11" fmla="*/ 285 h 1067"/>
                <a:gd name="T12" fmla="*/ 1242 w 1770"/>
                <a:gd name="T13" fmla="*/ 338 h 1067"/>
                <a:gd name="T14" fmla="*/ 1291 w 1770"/>
                <a:gd name="T15" fmla="*/ 341 h 1067"/>
                <a:gd name="T16" fmla="*/ 1344 w 1770"/>
                <a:gd name="T17" fmla="*/ 374 h 1067"/>
                <a:gd name="T18" fmla="*/ 1445 w 1770"/>
                <a:gd name="T19" fmla="*/ 354 h 1067"/>
                <a:gd name="T20" fmla="*/ 1462 w 1770"/>
                <a:gd name="T21" fmla="*/ 390 h 1067"/>
                <a:gd name="T22" fmla="*/ 1527 w 1770"/>
                <a:gd name="T23" fmla="*/ 371 h 1067"/>
                <a:gd name="T24" fmla="*/ 1574 w 1770"/>
                <a:gd name="T25" fmla="*/ 377 h 1067"/>
                <a:gd name="T26" fmla="*/ 1654 w 1770"/>
                <a:gd name="T27" fmla="*/ 373 h 1067"/>
                <a:gd name="T28" fmla="*/ 1748 w 1770"/>
                <a:gd name="T29" fmla="*/ 360 h 1067"/>
                <a:gd name="T30" fmla="*/ 1760 w 1770"/>
                <a:gd name="T31" fmla="*/ 393 h 1067"/>
                <a:gd name="T32" fmla="*/ 1753 w 1770"/>
                <a:gd name="T33" fmla="*/ 452 h 1067"/>
                <a:gd name="T34" fmla="*/ 1751 w 1770"/>
                <a:gd name="T35" fmla="*/ 493 h 1067"/>
                <a:gd name="T36" fmla="*/ 1698 w 1770"/>
                <a:gd name="T37" fmla="*/ 484 h 1067"/>
                <a:gd name="T38" fmla="*/ 1661 w 1770"/>
                <a:gd name="T39" fmla="*/ 500 h 1067"/>
                <a:gd name="T40" fmla="*/ 1646 w 1770"/>
                <a:gd name="T41" fmla="*/ 533 h 1067"/>
                <a:gd name="T42" fmla="*/ 1592 w 1770"/>
                <a:gd name="T43" fmla="*/ 567 h 1067"/>
                <a:gd name="T44" fmla="*/ 1608 w 1770"/>
                <a:gd name="T45" fmla="*/ 619 h 1067"/>
                <a:gd name="T46" fmla="*/ 1584 w 1770"/>
                <a:gd name="T47" fmla="*/ 662 h 1067"/>
                <a:gd name="T48" fmla="*/ 1553 w 1770"/>
                <a:gd name="T49" fmla="*/ 702 h 1067"/>
                <a:gd name="T50" fmla="*/ 1397 w 1770"/>
                <a:gd name="T51" fmla="*/ 708 h 1067"/>
                <a:gd name="T52" fmla="*/ 1333 w 1770"/>
                <a:gd name="T53" fmla="*/ 719 h 1067"/>
                <a:gd name="T54" fmla="*/ 1216 w 1770"/>
                <a:gd name="T55" fmla="*/ 741 h 1067"/>
                <a:gd name="T56" fmla="*/ 1167 w 1770"/>
                <a:gd name="T57" fmla="*/ 779 h 1067"/>
                <a:gd name="T58" fmla="*/ 1125 w 1770"/>
                <a:gd name="T59" fmla="*/ 829 h 1067"/>
                <a:gd name="T60" fmla="*/ 1048 w 1770"/>
                <a:gd name="T61" fmla="*/ 883 h 1067"/>
                <a:gd name="T62" fmla="*/ 1013 w 1770"/>
                <a:gd name="T63" fmla="*/ 927 h 1067"/>
                <a:gd name="T64" fmla="*/ 919 w 1770"/>
                <a:gd name="T65" fmla="*/ 969 h 1067"/>
                <a:gd name="T66" fmla="*/ 852 w 1770"/>
                <a:gd name="T67" fmla="*/ 993 h 1067"/>
                <a:gd name="T68" fmla="*/ 821 w 1770"/>
                <a:gd name="T69" fmla="*/ 1026 h 1067"/>
                <a:gd name="T70" fmla="*/ 796 w 1770"/>
                <a:gd name="T71" fmla="*/ 1061 h 1067"/>
                <a:gd name="T72" fmla="*/ 677 w 1770"/>
                <a:gd name="T73" fmla="*/ 1063 h 1067"/>
                <a:gd name="T74" fmla="*/ 640 w 1770"/>
                <a:gd name="T75" fmla="*/ 1021 h 1067"/>
                <a:gd name="T76" fmla="*/ 621 w 1770"/>
                <a:gd name="T77" fmla="*/ 964 h 1067"/>
                <a:gd name="T78" fmla="*/ 522 w 1770"/>
                <a:gd name="T79" fmla="*/ 951 h 1067"/>
                <a:gd name="T80" fmla="*/ 446 w 1770"/>
                <a:gd name="T81" fmla="*/ 947 h 1067"/>
                <a:gd name="T82" fmla="*/ 381 w 1770"/>
                <a:gd name="T83" fmla="*/ 944 h 1067"/>
                <a:gd name="T84" fmla="*/ 392 w 1770"/>
                <a:gd name="T85" fmla="*/ 886 h 1067"/>
                <a:gd name="T86" fmla="*/ 364 w 1770"/>
                <a:gd name="T87" fmla="*/ 823 h 1067"/>
                <a:gd name="T88" fmla="*/ 400 w 1770"/>
                <a:gd name="T89" fmla="*/ 755 h 1067"/>
                <a:gd name="T90" fmla="*/ 423 w 1770"/>
                <a:gd name="T91" fmla="*/ 671 h 1067"/>
                <a:gd name="T92" fmla="*/ 356 w 1770"/>
                <a:gd name="T93" fmla="*/ 638 h 1067"/>
                <a:gd name="T94" fmla="*/ 350 w 1770"/>
                <a:gd name="T95" fmla="*/ 574 h 1067"/>
                <a:gd name="T96" fmla="*/ 173 w 1770"/>
                <a:gd name="T97" fmla="*/ 573 h 1067"/>
                <a:gd name="T98" fmla="*/ 100 w 1770"/>
                <a:gd name="T99" fmla="*/ 498 h 1067"/>
                <a:gd name="T100" fmla="*/ 121 w 1770"/>
                <a:gd name="T101" fmla="*/ 428 h 1067"/>
                <a:gd name="T102" fmla="*/ 113 w 1770"/>
                <a:gd name="T103" fmla="*/ 395 h 1067"/>
                <a:gd name="T104" fmla="*/ 156 w 1770"/>
                <a:gd name="T105" fmla="*/ 361 h 1067"/>
                <a:gd name="T106" fmla="*/ 192 w 1770"/>
                <a:gd name="T107" fmla="*/ 313 h 1067"/>
                <a:gd name="T108" fmla="*/ 172 w 1770"/>
                <a:gd name="T109" fmla="*/ 290 h 1067"/>
                <a:gd name="T110" fmla="*/ 191 w 1770"/>
                <a:gd name="T111" fmla="*/ 259 h 1067"/>
                <a:gd name="T112" fmla="*/ 121 w 1770"/>
                <a:gd name="T113" fmla="*/ 231 h 1067"/>
                <a:gd name="T114" fmla="*/ 14 w 1770"/>
                <a:gd name="T115" fmla="*/ 200 h 1067"/>
                <a:gd name="T116" fmla="*/ 3 w 1770"/>
                <a:gd name="T117" fmla="*/ 155 h 1067"/>
                <a:gd name="T118" fmla="*/ 9 w 1770"/>
                <a:gd name="T119" fmla="*/ 112 h 1067"/>
                <a:gd name="T120" fmla="*/ 363 w 1770"/>
                <a:gd name="T121" fmla="*/ 87 h 1067"/>
                <a:gd name="T122" fmla="*/ 383 w 1770"/>
                <a:gd name="T123" fmla="*/ 43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0" h="1067">
                  <a:moveTo>
                    <a:pt x="412" y="0"/>
                  </a:moveTo>
                  <a:cubicBezTo>
                    <a:pt x="412" y="1"/>
                    <a:pt x="423" y="7"/>
                    <a:pt x="430" y="13"/>
                  </a:cubicBezTo>
                  <a:cubicBezTo>
                    <a:pt x="432" y="19"/>
                    <a:pt x="446" y="43"/>
                    <a:pt x="446" y="44"/>
                  </a:cubicBezTo>
                  <a:cubicBezTo>
                    <a:pt x="451" y="60"/>
                    <a:pt x="451" y="60"/>
                    <a:pt x="451" y="60"/>
                  </a:cubicBezTo>
                  <a:cubicBezTo>
                    <a:pt x="466" y="85"/>
                    <a:pt x="466" y="85"/>
                    <a:pt x="466" y="85"/>
                  </a:cubicBezTo>
                  <a:cubicBezTo>
                    <a:pt x="470" y="90"/>
                    <a:pt x="470" y="90"/>
                    <a:pt x="470" y="90"/>
                  </a:cubicBezTo>
                  <a:cubicBezTo>
                    <a:pt x="495" y="100"/>
                    <a:pt x="495" y="100"/>
                    <a:pt x="495" y="100"/>
                  </a:cubicBezTo>
                  <a:cubicBezTo>
                    <a:pt x="526" y="109"/>
                    <a:pt x="526" y="109"/>
                    <a:pt x="526" y="109"/>
                  </a:cubicBezTo>
                  <a:cubicBezTo>
                    <a:pt x="529" y="117"/>
                    <a:pt x="529" y="117"/>
                    <a:pt x="529" y="117"/>
                  </a:cubicBezTo>
                  <a:cubicBezTo>
                    <a:pt x="533" y="122"/>
                    <a:pt x="533" y="122"/>
                    <a:pt x="533" y="122"/>
                  </a:cubicBezTo>
                  <a:cubicBezTo>
                    <a:pt x="541" y="122"/>
                    <a:pt x="541" y="122"/>
                    <a:pt x="541" y="122"/>
                  </a:cubicBezTo>
                  <a:cubicBezTo>
                    <a:pt x="562" y="131"/>
                    <a:pt x="562" y="131"/>
                    <a:pt x="562" y="131"/>
                  </a:cubicBezTo>
                  <a:cubicBezTo>
                    <a:pt x="583" y="133"/>
                    <a:pt x="583" y="133"/>
                    <a:pt x="583" y="133"/>
                  </a:cubicBezTo>
                  <a:cubicBezTo>
                    <a:pt x="601" y="138"/>
                    <a:pt x="601" y="138"/>
                    <a:pt x="601" y="138"/>
                  </a:cubicBezTo>
                  <a:cubicBezTo>
                    <a:pt x="1306" y="163"/>
                    <a:pt x="1306" y="163"/>
                    <a:pt x="1306" y="163"/>
                  </a:cubicBezTo>
                  <a:cubicBezTo>
                    <a:pt x="1297" y="172"/>
                    <a:pt x="1297" y="172"/>
                    <a:pt x="1297" y="172"/>
                  </a:cubicBezTo>
                  <a:cubicBezTo>
                    <a:pt x="1292" y="184"/>
                    <a:pt x="1292" y="184"/>
                    <a:pt x="1292" y="184"/>
                  </a:cubicBezTo>
                  <a:cubicBezTo>
                    <a:pt x="1266" y="204"/>
                    <a:pt x="1266" y="204"/>
                    <a:pt x="1266" y="204"/>
                  </a:cubicBezTo>
                  <a:cubicBezTo>
                    <a:pt x="1258" y="217"/>
                    <a:pt x="1258" y="217"/>
                    <a:pt x="1258" y="217"/>
                  </a:cubicBezTo>
                  <a:cubicBezTo>
                    <a:pt x="1258" y="235"/>
                    <a:pt x="1258" y="235"/>
                    <a:pt x="1258" y="235"/>
                  </a:cubicBezTo>
                  <a:cubicBezTo>
                    <a:pt x="1241" y="257"/>
                    <a:pt x="1241" y="257"/>
                    <a:pt x="1241" y="257"/>
                  </a:cubicBezTo>
                  <a:cubicBezTo>
                    <a:pt x="1243" y="261"/>
                    <a:pt x="1243" y="261"/>
                    <a:pt x="1243" y="261"/>
                  </a:cubicBezTo>
                  <a:cubicBezTo>
                    <a:pt x="1248" y="273"/>
                    <a:pt x="1248" y="273"/>
                    <a:pt x="1248" y="273"/>
                  </a:cubicBezTo>
                  <a:cubicBezTo>
                    <a:pt x="1246" y="285"/>
                    <a:pt x="1246" y="285"/>
                    <a:pt x="1246" y="285"/>
                  </a:cubicBezTo>
                  <a:cubicBezTo>
                    <a:pt x="1245" y="302"/>
                    <a:pt x="1245" y="302"/>
                    <a:pt x="1245" y="302"/>
                  </a:cubicBezTo>
                  <a:cubicBezTo>
                    <a:pt x="1246" y="305"/>
                    <a:pt x="1246" y="305"/>
                    <a:pt x="1246" y="305"/>
                  </a:cubicBezTo>
                  <a:cubicBezTo>
                    <a:pt x="1251" y="319"/>
                    <a:pt x="1251" y="319"/>
                    <a:pt x="1251" y="319"/>
                  </a:cubicBezTo>
                  <a:cubicBezTo>
                    <a:pt x="1242" y="338"/>
                    <a:pt x="1242" y="338"/>
                    <a:pt x="1242" y="338"/>
                  </a:cubicBezTo>
                  <a:cubicBezTo>
                    <a:pt x="1260" y="355"/>
                    <a:pt x="1260" y="355"/>
                    <a:pt x="1260" y="355"/>
                  </a:cubicBezTo>
                  <a:cubicBezTo>
                    <a:pt x="1270" y="337"/>
                    <a:pt x="1270" y="337"/>
                    <a:pt x="1270" y="337"/>
                  </a:cubicBezTo>
                  <a:cubicBezTo>
                    <a:pt x="1299" y="326"/>
                    <a:pt x="1299" y="326"/>
                    <a:pt x="1299" y="326"/>
                  </a:cubicBezTo>
                  <a:cubicBezTo>
                    <a:pt x="1291" y="341"/>
                    <a:pt x="1291" y="341"/>
                    <a:pt x="1291" y="341"/>
                  </a:cubicBezTo>
                  <a:cubicBezTo>
                    <a:pt x="1288" y="358"/>
                    <a:pt x="1288" y="358"/>
                    <a:pt x="1288" y="358"/>
                  </a:cubicBezTo>
                  <a:cubicBezTo>
                    <a:pt x="1289" y="362"/>
                    <a:pt x="1289" y="362"/>
                    <a:pt x="1289" y="362"/>
                  </a:cubicBezTo>
                  <a:cubicBezTo>
                    <a:pt x="1320" y="369"/>
                    <a:pt x="1320" y="369"/>
                    <a:pt x="1320" y="369"/>
                  </a:cubicBezTo>
                  <a:cubicBezTo>
                    <a:pt x="1344" y="374"/>
                    <a:pt x="1344" y="374"/>
                    <a:pt x="1344" y="374"/>
                  </a:cubicBezTo>
                  <a:cubicBezTo>
                    <a:pt x="1379" y="381"/>
                    <a:pt x="1379" y="381"/>
                    <a:pt x="1379" y="381"/>
                  </a:cubicBezTo>
                  <a:cubicBezTo>
                    <a:pt x="1410" y="357"/>
                    <a:pt x="1410" y="357"/>
                    <a:pt x="1410" y="357"/>
                  </a:cubicBezTo>
                  <a:cubicBezTo>
                    <a:pt x="1422" y="346"/>
                    <a:pt x="1422" y="346"/>
                    <a:pt x="1422" y="346"/>
                  </a:cubicBezTo>
                  <a:cubicBezTo>
                    <a:pt x="1445" y="354"/>
                    <a:pt x="1445" y="354"/>
                    <a:pt x="1445" y="354"/>
                  </a:cubicBezTo>
                  <a:cubicBezTo>
                    <a:pt x="1457" y="367"/>
                    <a:pt x="1457" y="367"/>
                    <a:pt x="1457" y="367"/>
                  </a:cubicBezTo>
                  <a:cubicBezTo>
                    <a:pt x="1455" y="384"/>
                    <a:pt x="1455" y="384"/>
                    <a:pt x="1455" y="384"/>
                  </a:cubicBezTo>
                  <a:cubicBezTo>
                    <a:pt x="1455" y="389"/>
                    <a:pt x="1455" y="389"/>
                    <a:pt x="1455" y="389"/>
                  </a:cubicBezTo>
                  <a:cubicBezTo>
                    <a:pt x="1462" y="390"/>
                    <a:pt x="1462" y="390"/>
                    <a:pt x="1462" y="390"/>
                  </a:cubicBezTo>
                  <a:cubicBezTo>
                    <a:pt x="1471" y="378"/>
                    <a:pt x="1471" y="378"/>
                    <a:pt x="1471" y="378"/>
                  </a:cubicBezTo>
                  <a:cubicBezTo>
                    <a:pt x="1481" y="379"/>
                    <a:pt x="1481" y="379"/>
                    <a:pt x="1481" y="379"/>
                  </a:cubicBezTo>
                  <a:cubicBezTo>
                    <a:pt x="1505" y="377"/>
                    <a:pt x="1505" y="377"/>
                    <a:pt x="1505" y="377"/>
                  </a:cubicBezTo>
                  <a:cubicBezTo>
                    <a:pt x="1527" y="371"/>
                    <a:pt x="1527" y="371"/>
                    <a:pt x="1527" y="371"/>
                  </a:cubicBezTo>
                  <a:cubicBezTo>
                    <a:pt x="1530" y="379"/>
                    <a:pt x="1530" y="379"/>
                    <a:pt x="1530" y="379"/>
                  </a:cubicBezTo>
                  <a:cubicBezTo>
                    <a:pt x="1575" y="392"/>
                    <a:pt x="1575" y="392"/>
                    <a:pt x="1575" y="392"/>
                  </a:cubicBezTo>
                  <a:cubicBezTo>
                    <a:pt x="1575" y="387"/>
                    <a:pt x="1575" y="387"/>
                    <a:pt x="1575" y="387"/>
                  </a:cubicBezTo>
                  <a:cubicBezTo>
                    <a:pt x="1574" y="377"/>
                    <a:pt x="1574" y="377"/>
                    <a:pt x="1574" y="377"/>
                  </a:cubicBezTo>
                  <a:cubicBezTo>
                    <a:pt x="1584" y="377"/>
                    <a:pt x="1584" y="377"/>
                    <a:pt x="1584" y="377"/>
                  </a:cubicBezTo>
                  <a:cubicBezTo>
                    <a:pt x="1604" y="387"/>
                    <a:pt x="1604" y="387"/>
                    <a:pt x="1604" y="387"/>
                  </a:cubicBezTo>
                  <a:cubicBezTo>
                    <a:pt x="1631" y="381"/>
                    <a:pt x="1631" y="381"/>
                    <a:pt x="1631" y="381"/>
                  </a:cubicBezTo>
                  <a:cubicBezTo>
                    <a:pt x="1654" y="373"/>
                    <a:pt x="1654" y="373"/>
                    <a:pt x="1654" y="373"/>
                  </a:cubicBezTo>
                  <a:cubicBezTo>
                    <a:pt x="1679" y="376"/>
                    <a:pt x="1679" y="376"/>
                    <a:pt x="1679" y="376"/>
                  </a:cubicBezTo>
                  <a:cubicBezTo>
                    <a:pt x="1708" y="365"/>
                    <a:pt x="1708" y="365"/>
                    <a:pt x="1708" y="365"/>
                  </a:cubicBezTo>
                  <a:cubicBezTo>
                    <a:pt x="1733" y="361"/>
                    <a:pt x="1733" y="361"/>
                    <a:pt x="1733" y="361"/>
                  </a:cubicBezTo>
                  <a:cubicBezTo>
                    <a:pt x="1733" y="361"/>
                    <a:pt x="1740" y="361"/>
                    <a:pt x="1748" y="360"/>
                  </a:cubicBezTo>
                  <a:cubicBezTo>
                    <a:pt x="1762" y="367"/>
                    <a:pt x="1762" y="367"/>
                    <a:pt x="1762" y="367"/>
                  </a:cubicBezTo>
                  <a:cubicBezTo>
                    <a:pt x="1757" y="373"/>
                    <a:pt x="1757" y="373"/>
                    <a:pt x="1757" y="373"/>
                  </a:cubicBezTo>
                  <a:cubicBezTo>
                    <a:pt x="1751" y="383"/>
                    <a:pt x="1751" y="383"/>
                    <a:pt x="1751" y="383"/>
                  </a:cubicBezTo>
                  <a:cubicBezTo>
                    <a:pt x="1760" y="393"/>
                    <a:pt x="1760" y="393"/>
                    <a:pt x="1760" y="393"/>
                  </a:cubicBezTo>
                  <a:cubicBezTo>
                    <a:pt x="1743" y="400"/>
                    <a:pt x="1743" y="400"/>
                    <a:pt x="1743" y="400"/>
                  </a:cubicBezTo>
                  <a:cubicBezTo>
                    <a:pt x="1732" y="416"/>
                    <a:pt x="1732" y="416"/>
                    <a:pt x="1732" y="416"/>
                  </a:cubicBezTo>
                  <a:cubicBezTo>
                    <a:pt x="1738" y="439"/>
                    <a:pt x="1738" y="439"/>
                    <a:pt x="1738" y="439"/>
                  </a:cubicBezTo>
                  <a:cubicBezTo>
                    <a:pt x="1753" y="452"/>
                    <a:pt x="1753" y="452"/>
                    <a:pt x="1753" y="452"/>
                  </a:cubicBezTo>
                  <a:cubicBezTo>
                    <a:pt x="1770" y="460"/>
                    <a:pt x="1770" y="460"/>
                    <a:pt x="1770" y="460"/>
                  </a:cubicBezTo>
                  <a:cubicBezTo>
                    <a:pt x="1764" y="469"/>
                    <a:pt x="1764" y="469"/>
                    <a:pt x="1764" y="469"/>
                  </a:cubicBezTo>
                  <a:cubicBezTo>
                    <a:pt x="1765" y="479"/>
                    <a:pt x="1765" y="479"/>
                    <a:pt x="1765" y="479"/>
                  </a:cubicBezTo>
                  <a:cubicBezTo>
                    <a:pt x="1751" y="493"/>
                    <a:pt x="1751" y="493"/>
                    <a:pt x="1751" y="493"/>
                  </a:cubicBezTo>
                  <a:cubicBezTo>
                    <a:pt x="1726" y="496"/>
                    <a:pt x="1726" y="496"/>
                    <a:pt x="1726" y="496"/>
                  </a:cubicBezTo>
                  <a:cubicBezTo>
                    <a:pt x="1720" y="496"/>
                    <a:pt x="1720" y="496"/>
                    <a:pt x="1720" y="496"/>
                  </a:cubicBezTo>
                  <a:cubicBezTo>
                    <a:pt x="1720" y="491"/>
                    <a:pt x="1720" y="491"/>
                    <a:pt x="1720" y="491"/>
                  </a:cubicBezTo>
                  <a:cubicBezTo>
                    <a:pt x="1698" y="484"/>
                    <a:pt x="1698" y="484"/>
                    <a:pt x="1698" y="484"/>
                  </a:cubicBezTo>
                  <a:cubicBezTo>
                    <a:pt x="1691" y="486"/>
                    <a:pt x="1691" y="486"/>
                    <a:pt x="1691" y="486"/>
                  </a:cubicBezTo>
                  <a:cubicBezTo>
                    <a:pt x="1690" y="500"/>
                    <a:pt x="1690" y="500"/>
                    <a:pt x="1690" y="500"/>
                  </a:cubicBezTo>
                  <a:cubicBezTo>
                    <a:pt x="1673" y="504"/>
                    <a:pt x="1673" y="504"/>
                    <a:pt x="1673" y="504"/>
                  </a:cubicBezTo>
                  <a:cubicBezTo>
                    <a:pt x="1661" y="500"/>
                    <a:pt x="1661" y="500"/>
                    <a:pt x="1661" y="500"/>
                  </a:cubicBezTo>
                  <a:cubicBezTo>
                    <a:pt x="1642" y="510"/>
                    <a:pt x="1642" y="510"/>
                    <a:pt x="1642" y="510"/>
                  </a:cubicBezTo>
                  <a:cubicBezTo>
                    <a:pt x="1652" y="516"/>
                    <a:pt x="1652" y="516"/>
                    <a:pt x="1652" y="516"/>
                  </a:cubicBezTo>
                  <a:cubicBezTo>
                    <a:pt x="1649" y="522"/>
                    <a:pt x="1649" y="522"/>
                    <a:pt x="1649" y="522"/>
                  </a:cubicBezTo>
                  <a:cubicBezTo>
                    <a:pt x="1646" y="533"/>
                    <a:pt x="1646" y="533"/>
                    <a:pt x="1646" y="533"/>
                  </a:cubicBezTo>
                  <a:cubicBezTo>
                    <a:pt x="1652" y="542"/>
                    <a:pt x="1652" y="542"/>
                    <a:pt x="1652" y="542"/>
                  </a:cubicBezTo>
                  <a:cubicBezTo>
                    <a:pt x="1652" y="554"/>
                    <a:pt x="1652" y="554"/>
                    <a:pt x="1652" y="554"/>
                  </a:cubicBezTo>
                  <a:cubicBezTo>
                    <a:pt x="1613" y="558"/>
                    <a:pt x="1613" y="558"/>
                    <a:pt x="1613" y="558"/>
                  </a:cubicBezTo>
                  <a:cubicBezTo>
                    <a:pt x="1592" y="567"/>
                    <a:pt x="1592" y="567"/>
                    <a:pt x="1592" y="567"/>
                  </a:cubicBezTo>
                  <a:cubicBezTo>
                    <a:pt x="1584" y="583"/>
                    <a:pt x="1584" y="583"/>
                    <a:pt x="1584" y="583"/>
                  </a:cubicBezTo>
                  <a:cubicBezTo>
                    <a:pt x="1583" y="596"/>
                    <a:pt x="1583" y="596"/>
                    <a:pt x="1583" y="596"/>
                  </a:cubicBezTo>
                  <a:cubicBezTo>
                    <a:pt x="1599" y="606"/>
                    <a:pt x="1599" y="606"/>
                    <a:pt x="1599" y="606"/>
                  </a:cubicBezTo>
                  <a:cubicBezTo>
                    <a:pt x="1608" y="619"/>
                    <a:pt x="1608" y="619"/>
                    <a:pt x="1608" y="619"/>
                  </a:cubicBezTo>
                  <a:cubicBezTo>
                    <a:pt x="1600" y="629"/>
                    <a:pt x="1600" y="629"/>
                    <a:pt x="1600" y="629"/>
                  </a:cubicBezTo>
                  <a:cubicBezTo>
                    <a:pt x="1574" y="640"/>
                    <a:pt x="1574" y="640"/>
                    <a:pt x="1574" y="640"/>
                  </a:cubicBezTo>
                  <a:cubicBezTo>
                    <a:pt x="1559" y="652"/>
                    <a:pt x="1559" y="652"/>
                    <a:pt x="1559" y="652"/>
                  </a:cubicBezTo>
                  <a:cubicBezTo>
                    <a:pt x="1584" y="662"/>
                    <a:pt x="1584" y="662"/>
                    <a:pt x="1584" y="662"/>
                  </a:cubicBezTo>
                  <a:cubicBezTo>
                    <a:pt x="1585" y="668"/>
                    <a:pt x="1585" y="668"/>
                    <a:pt x="1585" y="668"/>
                  </a:cubicBezTo>
                  <a:cubicBezTo>
                    <a:pt x="1577" y="681"/>
                    <a:pt x="1577" y="681"/>
                    <a:pt x="1577" y="681"/>
                  </a:cubicBezTo>
                  <a:cubicBezTo>
                    <a:pt x="1578" y="694"/>
                    <a:pt x="1578" y="694"/>
                    <a:pt x="1578" y="694"/>
                  </a:cubicBezTo>
                  <a:cubicBezTo>
                    <a:pt x="1553" y="702"/>
                    <a:pt x="1553" y="702"/>
                    <a:pt x="1553" y="702"/>
                  </a:cubicBezTo>
                  <a:cubicBezTo>
                    <a:pt x="1509" y="719"/>
                    <a:pt x="1509" y="719"/>
                    <a:pt x="1509" y="719"/>
                  </a:cubicBezTo>
                  <a:cubicBezTo>
                    <a:pt x="1487" y="713"/>
                    <a:pt x="1487" y="713"/>
                    <a:pt x="1487" y="713"/>
                  </a:cubicBezTo>
                  <a:cubicBezTo>
                    <a:pt x="1453" y="709"/>
                    <a:pt x="1453" y="709"/>
                    <a:pt x="1453" y="709"/>
                  </a:cubicBezTo>
                  <a:cubicBezTo>
                    <a:pt x="1397" y="708"/>
                    <a:pt x="1397" y="708"/>
                    <a:pt x="1397" y="708"/>
                  </a:cubicBezTo>
                  <a:cubicBezTo>
                    <a:pt x="1381" y="711"/>
                    <a:pt x="1381" y="711"/>
                    <a:pt x="1381" y="711"/>
                  </a:cubicBezTo>
                  <a:cubicBezTo>
                    <a:pt x="1345" y="724"/>
                    <a:pt x="1345" y="724"/>
                    <a:pt x="1345" y="724"/>
                  </a:cubicBezTo>
                  <a:cubicBezTo>
                    <a:pt x="1337" y="722"/>
                    <a:pt x="1337" y="722"/>
                    <a:pt x="1337" y="722"/>
                  </a:cubicBezTo>
                  <a:cubicBezTo>
                    <a:pt x="1333" y="719"/>
                    <a:pt x="1333" y="719"/>
                    <a:pt x="1333" y="719"/>
                  </a:cubicBezTo>
                  <a:cubicBezTo>
                    <a:pt x="1304" y="723"/>
                    <a:pt x="1304" y="723"/>
                    <a:pt x="1304" y="723"/>
                  </a:cubicBezTo>
                  <a:cubicBezTo>
                    <a:pt x="1245" y="726"/>
                    <a:pt x="1245" y="726"/>
                    <a:pt x="1245" y="726"/>
                  </a:cubicBezTo>
                  <a:cubicBezTo>
                    <a:pt x="1231" y="737"/>
                    <a:pt x="1231" y="737"/>
                    <a:pt x="1231" y="737"/>
                  </a:cubicBezTo>
                  <a:cubicBezTo>
                    <a:pt x="1216" y="741"/>
                    <a:pt x="1216" y="741"/>
                    <a:pt x="1216" y="741"/>
                  </a:cubicBezTo>
                  <a:cubicBezTo>
                    <a:pt x="1215" y="755"/>
                    <a:pt x="1215" y="755"/>
                    <a:pt x="1215" y="755"/>
                  </a:cubicBezTo>
                  <a:cubicBezTo>
                    <a:pt x="1200" y="756"/>
                    <a:pt x="1200" y="756"/>
                    <a:pt x="1200" y="756"/>
                  </a:cubicBezTo>
                  <a:cubicBezTo>
                    <a:pt x="1175" y="770"/>
                    <a:pt x="1175" y="770"/>
                    <a:pt x="1175" y="770"/>
                  </a:cubicBezTo>
                  <a:cubicBezTo>
                    <a:pt x="1167" y="779"/>
                    <a:pt x="1167" y="779"/>
                    <a:pt x="1167" y="779"/>
                  </a:cubicBezTo>
                  <a:cubicBezTo>
                    <a:pt x="1159" y="787"/>
                    <a:pt x="1159" y="787"/>
                    <a:pt x="1159" y="787"/>
                  </a:cubicBezTo>
                  <a:cubicBezTo>
                    <a:pt x="1149" y="799"/>
                    <a:pt x="1149" y="799"/>
                    <a:pt x="1149" y="799"/>
                  </a:cubicBezTo>
                  <a:cubicBezTo>
                    <a:pt x="1147" y="821"/>
                    <a:pt x="1147" y="821"/>
                    <a:pt x="1147" y="821"/>
                  </a:cubicBezTo>
                  <a:cubicBezTo>
                    <a:pt x="1125" y="829"/>
                    <a:pt x="1125" y="829"/>
                    <a:pt x="1125" y="829"/>
                  </a:cubicBezTo>
                  <a:cubicBezTo>
                    <a:pt x="1105" y="838"/>
                    <a:pt x="1105" y="838"/>
                    <a:pt x="1105" y="838"/>
                  </a:cubicBezTo>
                  <a:cubicBezTo>
                    <a:pt x="1083" y="852"/>
                    <a:pt x="1083" y="852"/>
                    <a:pt x="1083" y="852"/>
                  </a:cubicBezTo>
                  <a:cubicBezTo>
                    <a:pt x="1080" y="867"/>
                    <a:pt x="1080" y="867"/>
                    <a:pt x="1080" y="867"/>
                  </a:cubicBezTo>
                  <a:cubicBezTo>
                    <a:pt x="1048" y="883"/>
                    <a:pt x="1048" y="883"/>
                    <a:pt x="1048" y="883"/>
                  </a:cubicBezTo>
                  <a:cubicBezTo>
                    <a:pt x="1048" y="896"/>
                    <a:pt x="1048" y="896"/>
                    <a:pt x="1048" y="896"/>
                  </a:cubicBezTo>
                  <a:cubicBezTo>
                    <a:pt x="1032" y="906"/>
                    <a:pt x="1032" y="906"/>
                    <a:pt x="1032" y="906"/>
                  </a:cubicBezTo>
                  <a:cubicBezTo>
                    <a:pt x="1029" y="916"/>
                    <a:pt x="1029" y="916"/>
                    <a:pt x="1029" y="916"/>
                  </a:cubicBezTo>
                  <a:cubicBezTo>
                    <a:pt x="1013" y="927"/>
                    <a:pt x="1013" y="927"/>
                    <a:pt x="1013" y="927"/>
                  </a:cubicBezTo>
                  <a:cubicBezTo>
                    <a:pt x="990" y="945"/>
                    <a:pt x="990" y="945"/>
                    <a:pt x="990" y="945"/>
                  </a:cubicBezTo>
                  <a:cubicBezTo>
                    <a:pt x="974" y="952"/>
                    <a:pt x="974" y="952"/>
                    <a:pt x="974" y="952"/>
                  </a:cubicBezTo>
                  <a:cubicBezTo>
                    <a:pt x="948" y="957"/>
                    <a:pt x="948" y="957"/>
                    <a:pt x="948" y="957"/>
                  </a:cubicBezTo>
                  <a:cubicBezTo>
                    <a:pt x="919" y="969"/>
                    <a:pt x="919" y="969"/>
                    <a:pt x="919" y="969"/>
                  </a:cubicBezTo>
                  <a:cubicBezTo>
                    <a:pt x="903" y="981"/>
                    <a:pt x="903" y="981"/>
                    <a:pt x="903" y="981"/>
                  </a:cubicBezTo>
                  <a:cubicBezTo>
                    <a:pt x="883" y="984"/>
                    <a:pt x="883" y="984"/>
                    <a:pt x="883" y="984"/>
                  </a:cubicBezTo>
                  <a:cubicBezTo>
                    <a:pt x="865" y="990"/>
                    <a:pt x="865" y="990"/>
                    <a:pt x="865" y="990"/>
                  </a:cubicBezTo>
                  <a:cubicBezTo>
                    <a:pt x="852" y="993"/>
                    <a:pt x="852" y="993"/>
                    <a:pt x="852" y="993"/>
                  </a:cubicBezTo>
                  <a:cubicBezTo>
                    <a:pt x="847" y="1001"/>
                    <a:pt x="847" y="1001"/>
                    <a:pt x="847" y="1001"/>
                  </a:cubicBezTo>
                  <a:cubicBezTo>
                    <a:pt x="846" y="1009"/>
                    <a:pt x="846" y="1009"/>
                    <a:pt x="846" y="1009"/>
                  </a:cubicBezTo>
                  <a:cubicBezTo>
                    <a:pt x="835" y="1020"/>
                    <a:pt x="835" y="1020"/>
                    <a:pt x="835" y="1020"/>
                  </a:cubicBezTo>
                  <a:cubicBezTo>
                    <a:pt x="821" y="1026"/>
                    <a:pt x="821" y="1026"/>
                    <a:pt x="821" y="1026"/>
                  </a:cubicBezTo>
                  <a:cubicBezTo>
                    <a:pt x="814" y="1028"/>
                    <a:pt x="814" y="1028"/>
                    <a:pt x="814" y="1028"/>
                  </a:cubicBezTo>
                  <a:cubicBezTo>
                    <a:pt x="803" y="1040"/>
                    <a:pt x="803" y="1040"/>
                    <a:pt x="803" y="1040"/>
                  </a:cubicBezTo>
                  <a:cubicBezTo>
                    <a:pt x="799" y="1051"/>
                    <a:pt x="799" y="1051"/>
                    <a:pt x="799" y="1051"/>
                  </a:cubicBezTo>
                  <a:cubicBezTo>
                    <a:pt x="796" y="1061"/>
                    <a:pt x="796" y="1061"/>
                    <a:pt x="796" y="1061"/>
                  </a:cubicBezTo>
                  <a:cubicBezTo>
                    <a:pt x="769" y="1067"/>
                    <a:pt x="769" y="1067"/>
                    <a:pt x="769" y="1067"/>
                  </a:cubicBezTo>
                  <a:cubicBezTo>
                    <a:pt x="744" y="1055"/>
                    <a:pt x="744" y="1055"/>
                    <a:pt x="744" y="1055"/>
                  </a:cubicBezTo>
                  <a:cubicBezTo>
                    <a:pt x="743" y="1055"/>
                    <a:pt x="731" y="1054"/>
                    <a:pt x="724" y="1054"/>
                  </a:cubicBezTo>
                  <a:cubicBezTo>
                    <a:pt x="716" y="1055"/>
                    <a:pt x="705" y="1061"/>
                    <a:pt x="677" y="1063"/>
                  </a:cubicBezTo>
                  <a:cubicBezTo>
                    <a:pt x="675" y="1063"/>
                    <a:pt x="672" y="1064"/>
                    <a:pt x="670" y="1064"/>
                  </a:cubicBezTo>
                  <a:cubicBezTo>
                    <a:pt x="649" y="1064"/>
                    <a:pt x="649" y="1052"/>
                    <a:pt x="649" y="1051"/>
                  </a:cubicBezTo>
                  <a:cubicBezTo>
                    <a:pt x="649" y="1050"/>
                    <a:pt x="644" y="1041"/>
                    <a:pt x="643" y="1039"/>
                  </a:cubicBezTo>
                  <a:cubicBezTo>
                    <a:pt x="642" y="1038"/>
                    <a:pt x="640" y="1024"/>
                    <a:pt x="640" y="1021"/>
                  </a:cubicBezTo>
                  <a:cubicBezTo>
                    <a:pt x="641" y="1019"/>
                    <a:pt x="637" y="1007"/>
                    <a:pt x="638" y="1004"/>
                  </a:cubicBezTo>
                  <a:cubicBezTo>
                    <a:pt x="638" y="1000"/>
                    <a:pt x="629" y="990"/>
                    <a:pt x="629" y="989"/>
                  </a:cubicBezTo>
                  <a:cubicBezTo>
                    <a:pt x="637" y="976"/>
                    <a:pt x="637" y="976"/>
                    <a:pt x="637" y="976"/>
                  </a:cubicBezTo>
                  <a:cubicBezTo>
                    <a:pt x="636" y="975"/>
                    <a:pt x="621" y="967"/>
                    <a:pt x="621" y="964"/>
                  </a:cubicBezTo>
                  <a:cubicBezTo>
                    <a:pt x="622" y="961"/>
                    <a:pt x="603" y="956"/>
                    <a:pt x="585" y="954"/>
                  </a:cubicBezTo>
                  <a:cubicBezTo>
                    <a:pt x="568" y="953"/>
                    <a:pt x="561" y="950"/>
                    <a:pt x="551" y="943"/>
                  </a:cubicBezTo>
                  <a:cubicBezTo>
                    <a:pt x="548" y="942"/>
                    <a:pt x="547" y="941"/>
                    <a:pt x="545" y="941"/>
                  </a:cubicBezTo>
                  <a:cubicBezTo>
                    <a:pt x="540" y="941"/>
                    <a:pt x="538" y="949"/>
                    <a:pt x="522" y="951"/>
                  </a:cubicBezTo>
                  <a:cubicBezTo>
                    <a:pt x="513" y="952"/>
                    <a:pt x="507" y="952"/>
                    <a:pt x="502" y="952"/>
                  </a:cubicBezTo>
                  <a:cubicBezTo>
                    <a:pt x="494" y="952"/>
                    <a:pt x="488" y="951"/>
                    <a:pt x="482" y="949"/>
                  </a:cubicBezTo>
                  <a:cubicBezTo>
                    <a:pt x="478" y="948"/>
                    <a:pt x="467" y="947"/>
                    <a:pt x="455" y="947"/>
                  </a:cubicBezTo>
                  <a:cubicBezTo>
                    <a:pt x="452" y="947"/>
                    <a:pt x="449" y="947"/>
                    <a:pt x="446" y="947"/>
                  </a:cubicBezTo>
                  <a:cubicBezTo>
                    <a:pt x="443" y="947"/>
                    <a:pt x="440" y="947"/>
                    <a:pt x="437" y="947"/>
                  </a:cubicBezTo>
                  <a:cubicBezTo>
                    <a:pt x="426" y="947"/>
                    <a:pt x="417" y="947"/>
                    <a:pt x="414" y="946"/>
                  </a:cubicBezTo>
                  <a:cubicBezTo>
                    <a:pt x="408" y="944"/>
                    <a:pt x="401" y="944"/>
                    <a:pt x="392" y="944"/>
                  </a:cubicBezTo>
                  <a:cubicBezTo>
                    <a:pt x="389" y="944"/>
                    <a:pt x="385" y="944"/>
                    <a:pt x="381" y="944"/>
                  </a:cubicBezTo>
                  <a:cubicBezTo>
                    <a:pt x="368" y="944"/>
                    <a:pt x="384" y="929"/>
                    <a:pt x="382" y="927"/>
                  </a:cubicBezTo>
                  <a:cubicBezTo>
                    <a:pt x="380" y="924"/>
                    <a:pt x="386" y="917"/>
                    <a:pt x="383" y="912"/>
                  </a:cubicBezTo>
                  <a:cubicBezTo>
                    <a:pt x="380" y="906"/>
                    <a:pt x="385" y="900"/>
                    <a:pt x="389" y="897"/>
                  </a:cubicBezTo>
                  <a:cubicBezTo>
                    <a:pt x="393" y="894"/>
                    <a:pt x="392" y="886"/>
                    <a:pt x="392" y="886"/>
                  </a:cubicBezTo>
                  <a:cubicBezTo>
                    <a:pt x="393" y="883"/>
                    <a:pt x="394" y="869"/>
                    <a:pt x="394" y="865"/>
                  </a:cubicBezTo>
                  <a:cubicBezTo>
                    <a:pt x="393" y="861"/>
                    <a:pt x="386" y="855"/>
                    <a:pt x="381" y="848"/>
                  </a:cubicBezTo>
                  <a:cubicBezTo>
                    <a:pt x="377" y="841"/>
                    <a:pt x="381" y="841"/>
                    <a:pt x="378" y="838"/>
                  </a:cubicBezTo>
                  <a:cubicBezTo>
                    <a:pt x="376" y="835"/>
                    <a:pt x="364" y="824"/>
                    <a:pt x="364" y="823"/>
                  </a:cubicBezTo>
                  <a:cubicBezTo>
                    <a:pt x="392" y="808"/>
                    <a:pt x="392" y="808"/>
                    <a:pt x="392" y="808"/>
                  </a:cubicBezTo>
                  <a:cubicBezTo>
                    <a:pt x="371" y="791"/>
                    <a:pt x="371" y="791"/>
                    <a:pt x="371" y="791"/>
                  </a:cubicBezTo>
                  <a:cubicBezTo>
                    <a:pt x="375" y="783"/>
                    <a:pt x="375" y="783"/>
                    <a:pt x="375" y="783"/>
                  </a:cubicBezTo>
                  <a:cubicBezTo>
                    <a:pt x="400" y="755"/>
                    <a:pt x="400" y="755"/>
                    <a:pt x="400" y="755"/>
                  </a:cubicBezTo>
                  <a:cubicBezTo>
                    <a:pt x="413" y="731"/>
                    <a:pt x="413" y="731"/>
                    <a:pt x="413" y="731"/>
                  </a:cubicBezTo>
                  <a:cubicBezTo>
                    <a:pt x="434" y="696"/>
                    <a:pt x="434" y="696"/>
                    <a:pt x="434" y="696"/>
                  </a:cubicBezTo>
                  <a:cubicBezTo>
                    <a:pt x="427" y="684"/>
                    <a:pt x="427" y="684"/>
                    <a:pt x="427" y="684"/>
                  </a:cubicBezTo>
                  <a:cubicBezTo>
                    <a:pt x="427" y="684"/>
                    <a:pt x="424" y="680"/>
                    <a:pt x="423" y="671"/>
                  </a:cubicBezTo>
                  <a:cubicBezTo>
                    <a:pt x="423" y="668"/>
                    <a:pt x="423" y="667"/>
                    <a:pt x="421" y="665"/>
                  </a:cubicBezTo>
                  <a:cubicBezTo>
                    <a:pt x="418" y="662"/>
                    <a:pt x="413" y="661"/>
                    <a:pt x="411" y="655"/>
                  </a:cubicBezTo>
                  <a:cubicBezTo>
                    <a:pt x="410" y="649"/>
                    <a:pt x="399" y="648"/>
                    <a:pt x="392" y="648"/>
                  </a:cubicBezTo>
                  <a:cubicBezTo>
                    <a:pt x="387" y="648"/>
                    <a:pt x="367" y="642"/>
                    <a:pt x="356" y="638"/>
                  </a:cubicBezTo>
                  <a:cubicBezTo>
                    <a:pt x="345" y="635"/>
                    <a:pt x="340" y="623"/>
                    <a:pt x="339" y="618"/>
                  </a:cubicBezTo>
                  <a:cubicBezTo>
                    <a:pt x="338" y="613"/>
                    <a:pt x="341" y="595"/>
                    <a:pt x="341" y="594"/>
                  </a:cubicBezTo>
                  <a:cubicBezTo>
                    <a:pt x="341" y="594"/>
                    <a:pt x="351" y="586"/>
                    <a:pt x="352" y="584"/>
                  </a:cubicBezTo>
                  <a:cubicBezTo>
                    <a:pt x="352" y="582"/>
                    <a:pt x="353" y="574"/>
                    <a:pt x="350" y="574"/>
                  </a:cubicBezTo>
                  <a:cubicBezTo>
                    <a:pt x="348" y="574"/>
                    <a:pt x="341" y="574"/>
                    <a:pt x="334" y="574"/>
                  </a:cubicBezTo>
                  <a:cubicBezTo>
                    <a:pt x="328" y="574"/>
                    <a:pt x="322" y="574"/>
                    <a:pt x="321" y="574"/>
                  </a:cubicBezTo>
                  <a:cubicBezTo>
                    <a:pt x="320" y="574"/>
                    <a:pt x="292" y="574"/>
                    <a:pt x="259" y="574"/>
                  </a:cubicBezTo>
                  <a:cubicBezTo>
                    <a:pt x="226" y="574"/>
                    <a:pt x="188" y="574"/>
                    <a:pt x="173" y="573"/>
                  </a:cubicBezTo>
                  <a:cubicBezTo>
                    <a:pt x="142" y="572"/>
                    <a:pt x="146" y="569"/>
                    <a:pt x="146" y="568"/>
                  </a:cubicBezTo>
                  <a:cubicBezTo>
                    <a:pt x="143" y="538"/>
                    <a:pt x="143" y="538"/>
                    <a:pt x="143" y="538"/>
                  </a:cubicBezTo>
                  <a:cubicBezTo>
                    <a:pt x="143" y="537"/>
                    <a:pt x="140" y="518"/>
                    <a:pt x="137" y="514"/>
                  </a:cubicBezTo>
                  <a:cubicBezTo>
                    <a:pt x="133" y="510"/>
                    <a:pt x="101" y="498"/>
                    <a:pt x="100" y="498"/>
                  </a:cubicBezTo>
                  <a:cubicBezTo>
                    <a:pt x="141" y="496"/>
                    <a:pt x="141" y="496"/>
                    <a:pt x="141" y="496"/>
                  </a:cubicBezTo>
                  <a:cubicBezTo>
                    <a:pt x="136" y="474"/>
                    <a:pt x="136" y="474"/>
                    <a:pt x="136" y="474"/>
                  </a:cubicBezTo>
                  <a:cubicBezTo>
                    <a:pt x="136" y="473"/>
                    <a:pt x="127" y="453"/>
                    <a:pt x="119" y="447"/>
                  </a:cubicBezTo>
                  <a:cubicBezTo>
                    <a:pt x="110" y="440"/>
                    <a:pt x="121" y="428"/>
                    <a:pt x="121" y="428"/>
                  </a:cubicBezTo>
                  <a:cubicBezTo>
                    <a:pt x="116" y="414"/>
                    <a:pt x="116" y="414"/>
                    <a:pt x="116" y="414"/>
                  </a:cubicBezTo>
                  <a:cubicBezTo>
                    <a:pt x="93" y="409"/>
                    <a:pt x="93" y="409"/>
                    <a:pt x="93" y="409"/>
                  </a:cubicBezTo>
                  <a:cubicBezTo>
                    <a:pt x="96" y="403"/>
                    <a:pt x="96" y="403"/>
                    <a:pt x="96" y="403"/>
                  </a:cubicBezTo>
                  <a:cubicBezTo>
                    <a:pt x="113" y="395"/>
                    <a:pt x="113" y="395"/>
                    <a:pt x="113" y="395"/>
                  </a:cubicBezTo>
                  <a:cubicBezTo>
                    <a:pt x="132" y="389"/>
                    <a:pt x="132" y="389"/>
                    <a:pt x="132" y="389"/>
                  </a:cubicBezTo>
                  <a:cubicBezTo>
                    <a:pt x="136" y="378"/>
                    <a:pt x="136" y="378"/>
                    <a:pt x="136" y="378"/>
                  </a:cubicBezTo>
                  <a:cubicBezTo>
                    <a:pt x="142" y="369"/>
                    <a:pt x="142" y="369"/>
                    <a:pt x="142" y="369"/>
                  </a:cubicBezTo>
                  <a:cubicBezTo>
                    <a:pt x="156" y="361"/>
                    <a:pt x="156" y="361"/>
                    <a:pt x="156" y="361"/>
                  </a:cubicBezTo>
                  <a:cubicBezTo>
                    <a:pt x="173" y="347"/>
                    <a:pt x="173" y="347"/>
                    <a:pt x="173" y="347"/>
                  </a:cubicBezTo>
                  <a:cubicBezTo>
                    <a:pt x="185" y="338"/>
                    <a:pt x="185" y="338"/>
                    <a:pt x="185" y="338"/>
                  </a:cubicBezTo>
                  <a:cubicBezTo>
                    <a:pt x="195" y="323"/>
                    <a:pt x="195" y="323"/>
                    <a:pt x="195" y="323"/>
                  </a:cubicBezTo>
                  <a:cubicBezTo>
                    <a:pt x="192" y="313"/>
                    <a:pt x="192" y="313"/>
                    <a:pt x="192" y="313"/>
                  </a:cubicBezTo>
                  <a:cubicBezTo>
                    <a:pt x="188" y="305"/>
                    <a:pt x="188" y="305"/>
                    <a:pt x="188" y="305"/>
                  </a:cubicBezTo>
                  <a:cubicBezTo>
                    <a:pt x="184" y="296"/>
                    <a:pt x="184" y="296"/>
                    <a:pt x="184" y="296"/>
                  </a:cubicBezTo>
                  <a:cubicBezTo>
                    <a:pt x="178" y="291"/>
                    <a:pt x="178" y="291"/>
                    <a:pt x="178" y="291"/>
                  </a:cubicBezTo>
                  <a:cubicBezTo>
                    <a:pt x="172" y="290"/>
                    <a:pt x="172" y="290"/>
                    <a:pt x="172" y="290"/>
                  </a:cubicBezTo>
                  <a:cubicBezTo>
                    <a:pt x="169" y="285"/>
                    <a:pt x="169" y="285"/>
                    <a:pt x="169" y="285"/>
                  </a:cubicBezTo>
                  <a:cubicBezTo>
                    <a:pt x="168" y="274"/>
                    <a:pt x="168" y="274"/>
                    <a:pt x="168" y="274"/>
                  </a:cubicBezTo>
                  <a:cubicBezTo>
                    <a:pt x="173" y="270"/>
                    <a:pt x="173" y="270"/>
                    <a:pt x="173" y="270"/>
                  </a:cubicBezTo>
                  <a:cubicBezTo>
                    <a:pt x="191" y="259"/>
                    <a:pt x="191" y="259"/>
                    <a:pt x="191" y="259"/>
                  </a:cubicBezTo>
                  <a:cubicBezTo>
                    <a:pt x="187" y="250"/>
                    <a:pt x="187" y="250"/>
                    <a:pt x="187" y="250"/>
                  </a:cubicBezTo>
                  <a:cubicBezTo>
                    <a:pt x="162" y="236"/>
                    <a:pt x="162" y="236"/>
                    <a:pt x="162" y="236"/>
                  </a:cubicBezTo>
                  <a:cubicBezTo>
                    <a:pt x="141" y="237"/>
                    <a:pt x="141" y="237"/>
                    <a:pt x="141" y="237"/>
                  </a:cubicBezTo>
                  <a:cubicBezTo>
                    <a:pt x="121" y="231"/>
                    <a:pt x="121" y="231"/>
                    <a:pt x="121" y="231"/>
                  </a:cubicBezTo>
                  <a:cubicBezTo>
                    <a:pt x="19" y="231"/>
                    <a:pt x="19" y="231"/>
                    <a:pt x="19" y="231"/>
                  </a:cubicBezTo>
                  <a:cubicBezTo>
                    <a:pt x="8" y="229"/>
                    <a:pt x="8" y="229"/>
                    <a:pt x="8" y="229"/>
                  </a:cubicBezTo>
                  <a:cubicBezTo>
                    <a:pt x="12" y="218"/>
                    <a:pt x="12" y="218"/>
                    <a:pt x="12" y="218"/>
                  </a:cubicBezTo>
                  <a:cubicBezTo>
                    <a:pt x="14" y="200"/>
                    <a:pt x="14" y="200"/>
                    <a:pt x="14" y="200"/>
                  </a:cubicBezTo>
                  <a:cubicBezTo>
                    <a:pt x="9" y="196"/>
                    <a:pt x="9" y="196"/>
                    <a:pt x="9" y="196"/>
                  </a:cubicBezTo>
                  <a:cubicBezTo>
                    <a:pt x="5" y="176"/>
                    <a:pt x="5" y="176"/>
                    <a:pt x="5" y="176"/>
                  </a:cubicBezTo>
                  <a:cubicBezTo>
                    <a:pt x="7" y="165"/>
                    <a:pt x="7" y="165"/>
                    <a:pt x="7" y="165"/>
                  </a:cubicBezTo>
                  <a:cubicBezTo>
                    <a:pt x="3" y="155"/>
                    <a:pt x="3" y="155"/>
                    <a:pt x="3" y="155"/>
                  </a:cubicBezTo>
                  <a:cubicBezTo>
                    <a:pt x="8" y="142"/>
                    <a:pt x="8" y="142"/>
                    <a:pt x="8" y="142"/>
                  </a:cubicBezTo>
                  <a:cubicBezTo>
                    <a:pt x="0" y="130"/>
                    <a:pt x="0" y="130"/>
                    <a:pt x="0" y="130"/>
                  </a:cubicBezTo>
                  <a:cubicBezTo>
                    <a:pt x="8" y="121"/>
                    <a:pt x="8" y="121"/>
                    <a:pt x="8" y="121"/>
                  </a:cubicBezTo>
                  <a:cubicBezTo>
                    <a:pt x="9" y="112"/>
                    <a:pt x="9" y="112"/>
                    <a:pt x="9" y="112"/>
                  </a:cubicBezTo>
                  <a:cubicBezTo>
                    <a:pt x="13" y="102"/>
                    <a:pt x="13" y="102"/>
                    <a:pt x="13" y="102"/>
                  </a:cubicBezTo>
                  <a:cubicBezTo>
                    <a:pt x="7" y="97"/>
                    <a:pt x="7" y="97"/>
                    <a:pt x="7" y="97"/>
                  </a:cubicBezTo>
                  <a:cubicBezTo>
                    <a:pt x="2" y="92"/>
                    <a:pt x="2" y="92"/>
                    <a:pt x="2" y="92"/>
                  </a:cubicBezTo>
                  <a:cubicBezTo>
                    <a:pt x="363" y="87"/>
                    <a:pt x="363" y="87"/>
                    <a:pt x="363" y="87"/>
                  </a:cubicBezTo>
                  <a:cubicBezTo>
                    <a:pt x="370" y="76"/>
                    <a:pt x="370" y="76"/>
                    <a:pt x="370" y="76"/>
                  </a:cubicBezTo>
                  <a:cubicBezTo>
                    <a:pt x="369" y="69"/>
                    <a:pt x="369" y="69"/>
                    <a:pt x="369" y="69"/>
                  </a:cubicBezTo>
                  <a:cubicBezTo>
                    <a:pt x="380" y="61"/>
                    <a:pt x="380" y="61"/>
                    <a:pt x="380" y="61"/>
                  </a:cubicBezTo>
                  <a:cubicBezTo>
                    <a:pt x="381" y="60"/>
                    <a:pt x="386" y="46"/>
                    <a:pt x="383" y="43"/>
                  </a:cubicBezTo>
                  <a:cubicBezTo>
                    <a:pt x="380" y="40"/>
                    <a:pt x="375" y="31"/>
                    <a:pt x="383" y="27"/>
                  </a:cubicBezTo>
                  <a:cubicBezTo>
                    <a:pt x="391" y="23"/>
                    <a:pt x="401" y="12"/>
                    <a:pt x="399" y="9"/>
                  </a:cubicBezTo>
                  <a:cubicBezTo>
                    <a:pt x="398" y="8"/>
                    <a:pt x="405" y="4"/>
                    <a:pt x="412" y="0"/>
                  </a:cubicBezTo>
                  <a:close/>
                </a:path>
              </a:pathLst>
            </a:custGeom>
            <a:solidFill>
              <a:schemeClr val="accent6">
                <a:lumMod val="20000"/>
                <a:lumOff val="80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 name="Freeform 2243"/>
            <p:cNvSpPr>
              <a:spLocks/>
            </p:cNvSpPr>
            <p:nvPr/>
          </p:nvSpPr>
          <p:spPr bwMode="auto">
            <a:xfrm>
              <a:off x="13143691" y="-410765"/>
              <a:ext cx="36513" cy="95250"/>
            </a:xfrm>
            <a:custGeom>
              <a:avLst/>
              <a:gdLst>
                <a:gd name="T0" fmla="*/ 21 w 23"/>
                <a:gd name="T1" fmla="*/ 0 h 60"/>
                <a:gd name="T2" fmla="*/ 23 w 23"/>
                <a:gd name="T3" fmla="*/ 55 h 60"/>
                <a:gd name="T4" fmla="*/ 2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2" y="60"/>
                  </a:lnTo>
                  <a:lnTo>
                    <a:pt x="0" y="5"/>
                  </a:lnTo>
                  <a:lnTo>
                    <a:pt x="2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 name="Freeform 2244"/>
            <p:cNvSpPr>
              <a:spLocks/>
            </p:cNvSpPr>
            <p:nvPr/>
          </p:nvSpPr>
          <p:spPr bwMode="auto">
            <a:xfrm>
              <a:off x="13111941" y="-418703"/>
              <a:ext cx="34925" cy="103188"/>
            </a:xfrm>
            <a:custGeom>
              <a:avLst/>
              <a:gdLst>
                <a:gd name="T0" fmla="*/ 20 w 22"/>
                <a:gd name="T1" fmla="*/ 10 h 65"/>
                <a:gd name="T2" fmla="*/ 22 w 22"/>
                <a:gd name="T3" fmla="*/ 65 h 65"/>
                <a:gd name="T4" fmla="*/ 2 w 22"/>
                <a:gd name="T5" fmla="*/ 55 h 65"/>
                <a:gd name="T6" fmla="*/ 0 w 22"/>
                <a:gd name="T7" fmla="*/ 0 h 65"/>
                <a:gd name="T8" fmla="*/ 20 w 22"/>
                <a:gd name="T9" fmla="*/ 10 h 65"/>
              </a:gdLst>
              <a:ahLst/>
              <a:cxnLst>
                <a:cxn ang="0">
                  <a:pos x="T0" y="T1"/>
                </a:cxn>
                <a:cxn ang="0">
                  <a:pos x="T2" y="T3"/>
                </a:cxn>
                <a:cxn ang="0">
                  <a:pos x="T4" y="T5"/>
                </a:cxn>
                <a:cxn ang="0">
                  <a:pos x="T6" y="T7"/>
                </a:cxn>
                <a:cxn ang="0">
                  <a:pos x="T8" y="T9"/>
                </a:cxn>
              </a:cxnLst>
              <a:rect l="0" t="0" r="r" b="b"/>
              <a:pathLst>
                <a:path w="22" h="65">
                  <a:moveTo>
                    <a:pt x="20" y="10"/>
                  </a:moveTo>
                  <a:lnTo>
                    <a:pt x="22" y="65"/>
                  </a:lnTo>
                  <a:lnTo>
                    <a:pt x="2" y="55"/>
                  </a:lnTo>
                  <a:lnTo>
                    <a:pt x="0" y="0"/>
                  </a:lnTo>
                  <a:lnTo>
                    <a:pt x="20"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 name="Freeform 2245"/>
            <p:cNvSpPr>
              <a:spLocks/>
            </p:cNvSpPr>
            <p:nvPr/>
          </p:nvSpPr>
          <p:spPr bwMode="auto">
            <a:xfrm>
              <a:off x="14412103" y="-434578"/>
              <a:ext cx="33338" cy="87313"/>
            </a:xfrm>
            <a:custGeom>
              <a:avLst/>
              <a:gdLst>
                <a:gd name="T0" fmla="*/ 19 w 21"/>
                <a:gd name="T1" fmla="*/ 0 h 55"/>
                <a:gd name="T2" fmla="*/ 21 w 21"/>
                <a:gd name="T3" fmla="*/ 55 h 55"/>
                <a:gd name="T4" fmla="*/ 2 w 21"/>
                <a:gd name="T5" fmla="*/ 55 h 55"/>
                <a:gd name="T6" fmla="*/ 0 w 21"/>
                <a:gd name="T7" fmla="*/ 0 h 55"/>
                <a:gd name="T8" fmla="*/ 19 w 21"/>
                <a:gd name="T9" fmla="*/ 0 h 55"/>
              </a:gdLst>
              <a:ahLst/>
              <a:cxnLst>
                <a:cxn ang="0">
                  <a:pos x="T0" y="T1"/>
                </a:cxn>
                <a:cxn ang="0">
                  <a:pos x="T2" y="T3"/>
                </a:cxn>
                <a:cxn ang="0">
                  <a:pos x="T4" y="T5"/>
                </a:cxn>
                <a:cxn ang="0">
                  <a:pos x="T6" y="T7"/>
                </a:cxn>
                <a:cxn ang="0">
                  <a:pos x="T8" y="T9"/>
                </a:cxn>
              </a:cxnLst>
              <a:rect l="0" t="0" r="r" b="b"/>
              <a:pathLst>
                <a:path w="21" h="55">
                  <a:moveTo>
                    <a:pt x="19" y="0"/>
                  </a:moveTo>
                  <a:lnTo>
                    <a:pt x="21" y="55"/>
                  </a:lnTo>
                  <a:lnTo>
                    <a:pt x="2" y="55"/>
                  </a:lnTo>
                  <a:lnTo>
                    <a:pt x="0" y="0"/>
                  </a:lnTo>
                  <a:lnTo>
                    <a:pt x="1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 name="Freeform 2246"/>
            <p:cNvSpPr>
              <a:spLocks/>
            </p:cNvSpPr>
            <p:nvPr/>
          </p:nvSpPr>
          <p:spPr bwMode="auto">
            <a:xfrm>
              <a:off x="14394641" y="-434578"/>
              <a:ext cx="20638" cy="92075"/>
            </a:xfrm>
            <a:custGeom>
              <a:avLst/>
              <a:gdLst>
                <a:gd name="T0" fmla="*/ 11 w 13"/>
                <a:gd name="T1" fmla="*/ 0 h 58"/>
                <a:gd name="T2" fmla="*/ 13 w 13"/>
                <a:gd name="T3" fmla="*/ 55 h 58"/>
                <a:gd name="T4" fmla="*/ 2 w 13"/>
                <a:gd name="T5" fmla="*/ 58 h 58"/>
                <a:gd name="T6" fmla="*/ 0 w 13"/>
                <a:gd name="T7" fmla="*/ 3 h 58"/>
                <a:gd name="T8" fmla="*/ 11 w 13"/>
                <a:gd name="T9" fmla="*/ 0 h 58"/>
              </a:gdLst>
              <a:ahLst/>
              <a:cxnLst>
                <a:cxn ang="0">
                  <a:pos x="T0" y="T1"/>
                </a:cxn>
                <a:cxn ang="0">
                  <a:pos x="T2" y="T3"/>
                </a:cxn>
                <a:cxn ang="0">
                  <a:pos x="T4" y="T5"/>
                </a:cxn>
                <a:cxn ang="0">
                  <a:pos x="T6" y="T7"/>
                </a:cxn>
                <a:cxn ang="0">
                  <a:pos x="T8" y="T9"/>
                </a:cxn>
              </a:cxnLst>
              <a:rect l="0" t="0" r="r" b="b"/>
              <a:pathLst>
                <a:path w="13" h="58">
                  <a:moveTo>
                    <a:pt x="11" y="0"/>
                  </a:moveTo>
                  <a:lnTo>
                    <a:pt x="13" y="55"/>
                  </a:lnTo>
                  <a:lnTo>
                    <a:pt x="2" y="58"/>
                  </a:lnTo>
                  <a:lnTo>
                    <a:pt x="0" y="3"/>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 name="Freeform 2247"/>
            <p:cNvSpPr>
              <a:spLocks/>
            </p:cNvSpPr>
            <p:nvPr/>
          </p:nvSpPr>
          <p:spPr bwMode="auto">
            <a:xfrm>
              <a:off x="13777103" y="-412353"/>
              <a:ext cx="7938" cy="98425"/>
            </a:xfrm>
            <a:custGeom>
              <a:avLst/>
              <a:gdLst>
                <a:gd name="T0" fmla="*/ 4 w 5"/>
                <a:gd name="T1" fmla="*/ 0 h 62"/>
                <a:gd name="T2" fmla="*/ 5 w 5"/>
                <a:gd name="T3" fmla="*/ 55 h 62"/>
                <a:gd name="T4" fmla="*/ 1 w 5"/>
                <a:gd name="T5" fmla="*/ 62 h 62"/>
                <a:gd name="T6" fmla="*/ 0 w 5"/>
                <a:gd name="T7" fmla="*/ 7 h 62"/>
                <a:gd name="T8" fmla="*/ 4 w 5"/>
                <a:gd name="T9" fmla="*/ 0 h 62"/>
              </a:gdLst>
              <a:ahLst/>
              <a:cxnLst>
                <a:cxn ang="0">
                  <a:pos x="T0" y="T1"/>
                </a:cxn>
                <a:cxn ang="0">
                  <a:pos x="T2" y="T3"/>
                </a:cxn>
                <a:cxn ang="0">
                  <a:pos x="T4" y="T5"/>
                </a:cxn>
                <a:cxn ang="0">
                  <a:pos x="T6" y="T7"/>
                </a:cxn>
                <a:cxn ang="0">
                  <a:pos x="T8" y="T9"/>
                </a:cxn>
              </a:cxnLst>
              <a:rect l="0" t="0" r="r" b="b"/>
              <a:pathLst>
                <a:path w="5" h="62">
                  <a:moveTo>
                    <a:pt x="4" y="0"/>
                  </a:moveTo>
                  <a:lnTo>
                    <a:pt x="5" y="55"/>
                  </a:lnTo>
                  <a:lnTo>
                    <a:pt x="1" y="62"/>
                  </a:lnTo>
                  <a:lnTo>
                    <a:pt x="0" y="7"/>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 name="Freeform 2248"/>
            <p:cNvSpPr>
              <a:spLocks/>
            </p:cNvSpPr>
            <p:nvPr/>
          </p:nvSpPr>
          <p:spPr bwMode="auto">
            <a:xfrm>
              <a:off x="14356541" y="-429815"/>
              <a:ext cx="41275" cy="98425"/>
            </a:xfrm>
            <a:custGeom>
              <a:avLst/>
              <a:gdLst>
                <a:gd name="T0" fmla="*/ 24 w 26"/>
                <a:gd name="T1" fmla="*/ 0 h 62"/>
                <a:gd name="T2" fmla="*/ 26 w 26"/>
                <a:gd name="T3" fmla="*/ 55 h 62"/>
                <a:gd name="T4" fmla="*/ 2 w 26"/>
                <a:gd name="T5" fmla="*/ 62 h 62"/>
                <a:gd name="T6" fmla="*/ 0 w 26"/>
                <a:gd name="T7" fmla="*/ 7 h 62"/>
                <a:gd name="T8" fmla="*/ 24 w 26"/>
                <a:gd name="T9" fmla="*/ 0 h 62"/>
              </a:gdLst>
              <a:ahLst/>
              <a:cxnLst>
                <a:cxn ang="0">
                  <a:pos x="T0" y="T1"/>
                </a:cxn>
                <a:cxn ang="0">
                  <a:pos x="T2" y="T3"/>
                </a:cxn>
                <a:cxn ang="0">
                  <a:pos x="T4" y="T5"/>
                </a:cxn>
                <a:cxn ang="0">
                  <a:pos x="T6" y="T7"/>
                </a:cxn>
                <a:cxn ang="0">
                  <a:pos x="T8" y="T9"/>
                </a:cxn>
              </a:cxnLst>
              <a:rect l="0" t="0" r="r" b="b"/>
              <a:pathLst>
                <a:path w="26" h="62">
                  <a:moveTo>
                    <a:pt x="24" y="0"/>
                  </a:moveTo>
                  <a:lnTo>
                    <a:pt x="26" y="55"/>
                  </a:lnTo>
                  <a:lnTo>
                    <a:pt x="2" y="62"/>
                  </a:lnTo>
                  <a:lnTo>
                    <a:pt x="0" y="7"/>
                  </a:lnTo>
                  <a:lnTo>
                    <a:pt x="2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 name="Freeform 2249"/>
            <p:cNvSpPr>
              <a:spLocks/>
            </p:cNvSpPr>
            <p:nvPr/>
          </p:nvSpPr>
          <p:spPr bwMode="auto">
            <a:xfrm>
              <a:off x="14339078" y="-418703"/>
              <a:ext cx="20638" cy="92075"/>
            </a:xfrm>
            <a:custGeom>
              <a:avLst/>
              <a:gdLst>
                <a:gd name="T0" fmla="*/ 11 w 13"/>
                <a:gd name="T1" fmla="*/ 0 h 58"/>
                <a:gd name="T2" fmla="*/ 13 w 13"/>
                <a:gd name="T3" fmla="*/ 55 h 58"/>
                <a:gd name="T4" fmla="*/ 2 w 13"/>
                <a:gd name="T5" fmla="*/ 58 h 58"/>
                <a:gd name="T6" fmla="*/ 0 w 13"/>
                <a:gd name="T7" fmla="*/ 3 h 58"/>
                <a:gd name="T8" fmla="*/ 11 w 13"/>
                <a:gd name="T9" fmla="*/ 0 h 58"/>
              </a:gdLst>
              <a:ahLst/>
              <a:cxnLst>
                <a:cxn ang="0">
                  <a:pos x="T0" y="T1"/>
                </a:cxn>
                <a:cxn ang="0">
                  <a:pos x="T2" y="T3"/>
                </a:cxn>
                <a:cxn ang="0">
                  <a:pos x="T4" y="T5"/>
                </a:cxn>
                <a:cxn ang="0">
                  <a:pos x="T6" y="T7"/>
                </a:cxn>
                <a:cxn ang="0">
                  <a:pos x="T8" y="T9"/>
                </a:cxn>
              </a:cxnLst>
              <a:rect l="0" t="0" r="r" b="b"/>
              <a:pathLst>
                <a:path w="13" h="58">
                  <a:moveTo>
                    <a:pt x="11" y="0"/>
                  </a:moveTo>
                  <a:lnTo>
                    <a:pt x="13" y="55"/>
                  </a:lnTo>
                  <a:lnTo>
                    <a:pt x="2" y="58"/>
                  </a:lnTo>
                  <a:lnTo>
                    <a:pt x="0" y="3"/>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 name="Freeform 2250"/>
            <p:cNvSpPr>
              <a:spLocks/>
            </p:cNvSpPr>
            <p:nvPr/>
          </p:nvSpPr>
          <p:spPr bwMode="auto">
            <a:xfrm>
              <a:off x="13138928" y="-383778"/>
              <a:ext cx="6350" cy="93663"/>
            </a:xfrm>
            <a:custGeom>
              <a:avLst/>
              <a:gdLst>
                <a:gd name="T0" fmla="*/ 3 w 5"/>
                <a:gd name="T1" fmla="*/ 5 h 72"/>
                <a:gd name="T2" fmla="*/ 5 w 5"/>
                <a:gd name="T3" fmla="*/ 72 h 72"/>
                <a:gd name="T4" fmla="*/ 2 w 5"/>
                <a:gd name="T5" fmla="*/ 67 h 72"/>
                <a:gd name="T6" fmla="*/ 0 w 5"/>
                <a:gd name="T7" fmla="*/ 0 h 72"/>
                <a:gd name="T8" fmla="*/ 3 w 5"/>
                <a:gd name="T9" fmla="*/ 5 h 72"/>
              </a:gdLst>
              <a:ahLst/>
              <a:cxnLst>
                <a:cxn ang="0">
                  <a:pos x="T0" y="T1"/>
                </a:cxn>
                <a:cxn ang="0">
                  <a:pos x="T2" y="T3"/>
                </a:cxn>
                <a:cxn ang="0">
                  <a:pos x="T4" y="T5"/>
                </a:cxn>
                <a:cxn ang="0">
                  <a:pos x="T6" y="T7"/>
                </a:cxn>
                <a:cxn ang="0">
                  <a:pos x="T8" y="T9"/>
                </a:cxn>
              </a:cxnLst>
              <a:rect l="0" t="0" r="r" b="b"/>
              <a:pathLst>
                <a:path w="5" h="72">
                  <a:moveTo>
                    <a:pt x="3" y="5"/>
                  </a:moveTo>
                  <a:cubicBezTo>
                    <a:pt x="5" y="72"/>
                    <a:pt x="5" y="72"/>
                    <a:pt x="5" y="72"/>
                  </a:cubicBezTo>
                  <a:cubicBezTo>
                    <a:pt x="3" y="70"/>
                    <a:pt x="2" y="69"/>
                    <a:pt x="2" y="67"/>
                  </a:cubicBezTo>
                  <a:cubicBezTo>
                    <a:pt x="0" y="0"/>
                    <a:pt x="0" y="0"/>
                    <a:pt x="0" y="0"/>
                  </a:cubicBezTo>
                  <a:cubicBezTo>
                    <a:pt x="0" y="1"/>
                    <a:pt x="1" y="3"/>
                    <a:pt x="3"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 name="Freeform 2251"/>
            <p:cNvSpPr>
              <a:spLocks/>
            </p:cNvSpPr>
            <p:nvPr/>
          </p:nvSpPr>
          <p:spPr bwMode="auto">
            <a:xfrm>
              <a:off x="13142103" y="-377428"/>
              <a:ext cx="4763" cy="92075"/>
            </a:xfrm>
            <a:custGeom>
              <a:avLst/>
              <a:gdLst>
                <a:gd name="T0" fmla="*/ 1 w 3"/>
                <a:gd name="T1" fmla="*/ 4 h 71"/>
                <a:gd name="T2" fmla="*/ 3 w 3"/>
                <a:gd name="T3" fmla="*/ 71 h 71"/>
                <a:gd name="T4" fmla="*/ 2 w 3"/>
                <a:gd name="T5" fmla="*/ 67 h 71"/>
                <a:gd name="T6" fmla="*/ 0 w 3"/>
                <a:gd name="T7" fmla="*/ 0 h 71"/>
                <a:gd name="T8" fmla="*/ 1 w 3"/>
                <a:gd name="T9" fmla="*/ 4 h 71"/>
              </a:gdLst>
              <a:ahLst/>
              <a:cxnLst>
                <a:cxn ang="0">
                  <a:pos x="T0" y="T1"/>
                </a:cxn>
                <a:cxn ang="0">
                  <a:pos x="T2" y="T3"/>
                </a:cxn>
                <a:cxn ang="0">
                  <a:pos x="T4" y="T5"/>
                </a:cxn>
                <a:cxn ang="0">
                  <a:pos x="T6" y="T7"/>
                </a:cxn>
                <a:cxn ang="0">
                  <a:pos x="T8" y="T9"/>
                </a:cxn>
              </a:cxnLst>
              <a:rect l="0" t="0" r="r" b="b"/>
              <a:pathLst>
                <a:path w="3" h="71">
                  <a:moveTo>
                    <a:pt x="1" y="4"/>
                  </a:moveTo>
                  <a:cubicBezTo>
                    <a:pt x="3" y="71"/>
                    <a:pt x="3" y="71"/>
                    <a:pt x="3" y="71"/>
                  </a:cubicBezTo>
                  <a:cubicBezTo>
                    <a:pt x="3" y="70"/>
                    <a:pt x="3" y="69"/>
                    <a:pt x="2" y="67"/>
                  </a:cubicBezTo>
                  <a:cubicBezTo>
                    <a:pt x="0" y="0"/>
                    <a:pt x="0" y="0"/>
                    <a:pt x="0" y="0"/>
                  </a:cubicBezTo>
                  <a:cubicBezTo>
                    <a:pt x="1" y="2"/>
                    <a:pt x="1" y="3"/>
                    <a:pt x="1" y="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 name="Freeform 2252"/>
            <p:cNvSpPr>
              <a:spLocks/>
            </p:cNvSpPr>
            <p:nvPr/>
          </p:nvSpPr>
          <p:spPr bwMode="auto">
            <a:xfrm>
              <a:off x="14248591" y="-404415"/>
              <a:ext cx="44450" cy="90488"/>
            </a:xfrm>
            <a:custGeom>
              <a:avLst/>
              <a:gdLst>
                <a:gd name="T0" fmla="*/ 26 w 28"/>
                <a:gd name="T1" fmla="*/ 0 h 57"/>
                <a:gd name="T2" fmla="*/ 28 w 28"/>
                <a:gd name="T3" fmla="*/ 55 h 57"/>
                <a:gd name="T4" fmla="*/ 2 w 28"/>
                <a:gd name="T5" fmla="*/ 57 h 57"/>
                <a:gd name="T6" fmla="*/ 0 w 28"/>
                <a:gd name="T7" fmla="*/ 2 h 57"/>
                <a:gd name="T8" fmla="*/ 26 w 28"/>
                <a:gd name="T9" fmla="*/ 0 h 57"/>
              </a:gdLst>
              <a:ahLst/>
              <a:cxnLst>
                <a:cxn ang="0">
                  <a:pos x="T0" y="T1"/>
                </a:cxn>
                <a:cxn ang="0">
                  <a:pos x="T2" y="T3"/>
                </a:cxn>
                <a:cxn ang="0">
                  <a:pos x="T4" y="T5"/>
                </a:cxn>
                <a:cxn ang="0">
                  <a:pos x="T6" y="T7"/>
                </a:cxn>
                <a:cxn ang="0">
                  <a:pos x="T8" y="T9"/>
                </a:cxn>
              </a:cxnLst>
              <a:rect l="0" t="0" r="r" b="b"/>
              <a:pathLst>
                <a:path w="28" h="57">
                  <a:moveTo>
                    <a:pt x="26" y="0"/>
                  </a:moveTo>
                  <a:lnTo>
                    <a:pt x="28" y="55"/>
                  </a:lnTo>
                  <a:lnTo>
                    <a:pt x="2" y="57"/>
                  </a:lnTo>
                  <a:lnTo>
                    <a:pt x="0" y="2"/>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 name="Freeform 2253"/>
            <p:cNvSpPr>
              <a:spLocks/>
            </p:cNvSpPr>
            <p:nvPr/>
          </p:nvSpPr>
          <p:spPr bwMode="auto">
            <a:xfrm>
              <a:off x="14289866" y="-404415"/>
              <a:ext cx="39688" cy="90488"/>
            </a:xfrm>
            <a:custGeom>
              <a:avLst/>
              <a:gdLst>
                <a:gd name="T0" fmla="*/ 23 w 25"/>
                <a:gd name="T1" fmla="*/ 2 h 57"/>
                <a:gd name="T2" fmla="*/ 25 w 25"/>
                <a:gd name="T3" fmla="*/ 57 h 57"/>
                <a:gd name="T4" fmla="*/ 2 w 25"/>
                <a:gd name="T5" fmla="*/ 55 h 57"/>
                <a:gd name="T6" fmla="*/ 0 w 25"/>
                <a:gd name="T7" fmla="*/ 0 h 57"/>
                <a:gd name="T8" fmla="*/ 23 w 25"/>
                <a:gd name="T9" fmla="*/ 2 h 57"/>
              </a:gdLst>
              <a:ahLst/>
              <a:cxnLst>
                <a:cxn ang="0">
                  <a:pos x="T0" y="T1"/>
                </a:cxn>
                <a:cxn ang="0">
                  <a:pos x="T2" y="T3"/>
                </a:cxn>
                <a:cxn ang="0">
                  <a:pos x="T4" y="T5"/>
                </a:cxn>
                <a:cxn ang="0">
                  <a:pos x="T6" y="T7"/>
                </a:cxn>
                <a:cxn ang="0">
                  <a:pos x="T8" y="T9"/>
                </a:cxn>
              </a:cxnLst>
              <a:rect l="0" t="0" r="r" b="b"/>
              <a:pathLst>
                <a:path w="25" h="57">
                  <a:moveTo>
                    <a:pt x="23" y="2"/>
                  </a:moveTo>
                  <a:lnTo>
                    <a:pt x="25" y="57"/>
                  </a:lnTo>
                  <a:lnTo>
                    <a:pt x="2" y="55"/>
                  </a:lnTo>
                  <a:lnTo>
                    <a:pt x="0" y="0"/>
                  </a:lnTo>
                  <a:lnTo>
                    <a:pt x="23"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 name="Freeform 2254"/>
            <p:cNvSpPr>
              <a:spLocks/>
            </p:cNvSpPr>
            <p:nvPr/>
          </p:nvSpPr>
          <p:spPr bwMode="auto">
            <a:xfrm>
              <a:off x="14326378" y="-401240"/>
              <a:ext cx="12700" cy="87313"/>
            </a:xfrm>
            <a:custGeom>
              <a:avLst/>
              <a:gdLst>
                <a:gd name="T0" fmla="*/ 6 w 8"/>
                <a:gd name="T1" fmla="*/ 0 h 55"/>
                <a:gd name="T2" fmla="*/ 8 w 8"/>
                <a:gd name="T3" fmla="*/ 55 h 55"/>
                <a:gd name="T4" fmla="*/ 2 w 8"/>
                <a:gd name="T5" fmla="*/ 55 h 55"/>
                <a:gd name="T6" fmla="*/ 0 w 8"/>
                <a:gd name="T7" fmla="*/ 0 h 55"/>
                <a:gd name="T8" fmla="*/ 6 w 8"/>
                <a:gd name="T9" fmla="*/ 0 h 55"/>
              </a:gdLst>
              <a:ahLst/>
              <a:cxnLst>
                <a:cxn ang="0">
                  <a:pos x="T0" y="T1"/>
                </a:cxn>
                <a:cxn ang="0">
                  <a:pos x="T2" y="T3"/>
                </a:cxn>
                <a:cxn ang="0">
                  <a:pos x="T4" y="T5"/>
                </a:cxn>
                <a:cxn ang="0">
                  <a:pos x="T6" y="T7"/>
                </a:cxn>
                <a:cxn ang="0">
                  <a:pos x="T8" y="T9"/>
                </a:cxn>
              </a:cxnLst>
              <a:rect l="0" t="0" r="r" b="b"/>
              <a:pathLst>
                <a:path w="8" h="55">
                  <a:moveTo>
                    <a:pt x="6" y="0"/>
                  </a:moveTo>
                  <a:lnTo>
                    <a:pt x="8" y="55"/>
                  </a:lnTo>
                  <a:lnTo>
                    <a:pt x="2" y="55"/>
                  </a:lnTo>
                  <a:lnTo>
                    <a:pt x="0" y="0"/>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 name="Freeform 2255"/>
            <p:cNvSpPr>
              <a:spLocks/>
            </p:cNvSpPr>
            <p:nvPr/>
          </p:nvSpPr>
          <p:spPr bwMode="auto">
            <a:xfrm>
              <a:off x="14335903" y="-413940"/>
              <a:ext cx="6350" cy="100013"/>
            </a:xfrm>
            <a:custGeom>
              <a:avLst/>
              <a:gdLst>
                <a:gd name="T0" fmla="*/ 2 w 4"/>
                <a:gd name="T1" fmla="*/ 0 h 63"/>
                <a:gd name="T2" fmla="*/ 4 w 4"/>
                <a:gd name="T3" fmla="*/ 55 h 63"/>
                <a:gd name="T4" fmla="*/ 2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2" y="63"/>
                  </a:lnTo>
                  <a:lnTo>
                    <a:pt x="0" y="8"/>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 name="Freeform 2256"/>
            <p:cNvSpPr>
              <a:spLocks/>
            </p:cNvSpPr>
            <p:nvPr/>
          </p:nvSpPr>
          <p:spPr bwMode="auto">
            <a:xfrm>
              <a:off x="14234303" y="-401240"/>
              <a:ext cx="17463" cy="92075"/>
            </a:xfrm>
            <a:custGeom>
              <a:avLst/>
              <a:gdLst>
                <a:gd name="T0" fmla="*/ 9 w 11"/>
                <a:gd name="T1" fmla="*/ 0 h 58"/>
                <a:gd name="T2" fmla="*/ 11 w 11"/>
                <a:gd name="T3" fmla="*/ 55 h 58"/>
                <a:gd name="T4" fmla="*/ 1 w 11"/>
                <a:gd name="T5" fmla="*/ 58 h 58"/>
                <a:gd name="T6" fmla="*/ 0 w 11"/>
                <a:gd name="T7" fmla="*/ 3 h 58"/>
                <a:gd name="T8" fmla="*/ 9 w 11"/>
                <a:gd name="T9" fmla="*/ 0 h 58"/>
              </a:gdLst>
              <a:ahLst/>
              <a:cxnLst>
                <a:cxn ang="0">
                  <a:pos x="T0" y="T1"/>
                </a:cxn>
                <a:cxn ang="0">
                  <a:pos x="T2" y="T3"/>
                </a:cxn>
                <a:cxn ang="0">
                  <a:pos x="T4" y="T5"/>
                </a:cxn>
                <a:cxn ang="0">
                  <a:pos x="T6" y="T7"/>
                </a:cxn>
                <a:cxn ang="0">
                  <a:pos x="T8" y="T9"/>
                </a:cxn>
              </a:cxnLst>
              <a:rect l="0" t="0" r="r" b="b"/>
              <a:pathLst>
                <a:path w="11" h="58">
                  <a:moveTo>
                    <a:pt x="9" y="0"/>
                  </a:moveTo>
                  <a:lnTo>
                    <a:pt x="11" y="55"/>
                  </a:lnTo>
                  <a:lnTo>
                    <a:pt x="1" y="58"/>
                  </a:lnTo>
                  <a:lnTo>
                    <a:pt x="0" y="3"/>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 name="Freeform 2257"/>
            <p:cNvSpPr>
              <a:spLocks/>
            </p:cNvSpPr>
            <p:nvPr/>
          </p:nvSpPr>
          <p:spPr bwMode="auto">
            <a:xfrm>
              <a:off x="14200966" y="-385365"/>
              <a:ext cx="20638" cy="87313"/>
            </a:xfrm>
            <a:custGeom>
              <a:avLst/>
              <a:gdLst>
                <a:gd name="T0" fmla="*/ 11 w 13"/>
                <a:gd name="T1" fmla="*/ 0 h 55"/>
                <a:gd name="T2" fmla="*/ 13 w 13"/>
                <a:gd name="T3" fmla="*/ 55 h 55"/>
                <a:gd name="T4" fmla="*/ 2 w 13"/>
                <a:gd name="T5" fmla="*/ 55 h 55"/>
                <a:gd name="T6" fmla="*/ 0 w 13"/>
                <a:gd name="T7" fmla="*/ 0 h 55"/>
                <a:gd name="T8" fmla="*/ 11 w 13"/>
                <a:gd name="T9" fmla="*/ 0 h 55"/>
              </a:gdLst>
              <a:ahLst/>
              <a:cxnLst>
                <a:cxn ang="0">
                  <a:pos x="T0" y="T1"/>
                </a:cxn>
                <a:cxn ang="0">
                  <a:pos x="T2" y="T3"/>
                </a:cxn>
                <a:cxn ang="0">
                  <a:pos x="T4" y="T5"/>
                </a:cxn>
                <a:cxn ang="0">
                  <a:pos x="T6" y="T7"/>
                </a:cxn>
                <a:cxn ang="0">
                  <a:pos x="T8" y="T9"/>
                </a:cxn>
              </a:cxnLst>
              <a:rect l="0" t="0" r="r" b="b"/>
              <a:pathLst>
                <a:path w="13" h="55">
                  <a:moveTo>
                    <a:pt x="11" y="0"/>
                  </a:moveTo>
                  <a:lnTo>
                    <a:pt x="13" y="55"/>
                  </a:lnTo>
                  <a:lnTo>
                    <a:pt x="2" y="55"/>
                  </a:lnTo>
                  <a:lnTo>
                    <a:pt x="0" y="0"/>
                  </a:lnTo>
                  <a:lnTo>
                    <a:pt x="1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 name="Freeform 2258"/>
            <p:cNvSpPr>
              <a:spLocks/>
            </p:cNvSpPr>
            <p:nvPr/>
          </p:nvSpPr>
          <p:spPr bwMode="auto">
            <a:xfrm>
              <a:off x="14218428" y="-396478"/>
              <a:ext cx="17463" cy="98425"/>
            </a:xfrm>
            <a:custGeom>
              <a:avLst/>
              <a:gdLst>
                <a:gd name="T0" fmla="*/ 10 w 11"/>
                <a:gd name="T1" fmla="*/ 0 h 62"/>
                <a:gd name="T2" fmla="*/ 11 w 11"/>
                <a:gd name="T3" fmla="*/ 55 h 62"/>
                <a:gd name="T4" fmla="*/ 2 w 11"/>
                <a:gd name="T5" fmla="*/ 62 h 62"/>
                <a:gd name="T6" fmla="*/ 0 w 11"/>
                <a:gd name="T7" fmla="*/ 7 h 62"/>
                <a:gd name="T8" fmla="*/ 10 w 11"/>
                <a:gd name="T9" fmla="*/ 0 h 62"/>
              </a:gdLst>
              <a:ahLst/>
              <a:cxnLst>
                <a:cxn ang="0">
                  <a:pos x="T0" y="T1"/>
                </a:cxn>
                <a:cxn ang="0">
                  <a:pos x="T2" y="T3"/>
                </a:cxn>
                <a:cxn ang="0">
                  <a:pos x="T4" y="T5"/>
                </a:cxn>
                <a:cxn ang="0">
                  <a:pos x="T6" y="T7"/>
                </a:cxn>
                <a:cxn ang="0">
                  <a:pos x="T8" y="T9"/>
                </a:cxn>
              </a:cxnLst>
              <a:rect l="0" t="0" r="r" b="b"/>
              <a:pathLst>
                <a:path w="11" h="62">
                  <a:moveTo>
                    <a:pt x="10" y="0"/>
                  </a:moveTo>
                  <a:lnTo>
                    <a:pt x="11" y="55"/>
                  </a:lnTo>
                  <a:lnTo>
                    <a:pt x="2" y="62"/>
                  </a:lnTo>
                  <a:lnTo>
                    <a:pt x="0" y="7"/>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 name="Freeform 2259"/>
            <p:cNvSpPr>
              <a:spLocks/>
            </p:cNvSpPr>
            <p:nvPr/>
          </p:nvSpPr>
          <p:spPr bwMode="auto">
            <a:xfrm>
              <a:off x="13134166" y="-353615"/>
              <a:ext cx="3175" cy="92075"/>
            </a:xfrm>
            <a:custGeom>
              <a:avLst/>
              <a:gdLst>
                <a:gd name="T0" fmla="*/ 1 w 3"/>
                <a:gd name="T1" fmla="*/ 4 h 71"/>
                <a:gd name="T2" fmla="*/ 3 w 3"/>
                <a:gd name="T3" fmla="*/ 71 h 71"/>
                <a:gd name="T4" fmla="*/ 2 w 3"/>
                <a:gd name="T5" fmla="*/ 68 h 71"/>
                <a:gd name="T6" fmla="*/ 2 w 3"/>
                <a:gd name="T7" fmla="*/ 67 h 71"/>
                <a:gd name="T8" fmla="*/ 0 w 3"/>
                <a:gd name="T9" fmla="*/ 0 h 71"/>
                <a:gd name="T10" fmla="*/ 0 w 3"/>
                <a:gd name="T11" fmla="*/ 1 h 71"/>
                <a:gd name="T12" fmla="*/ 1 w 3"/>
                <a:gd name="T13" fmla="*/ 4 h 71"/>
              </a:gdLst>
              <a:ahLst/>
              <a:cxnLst>
                <a:cxn ang="0">
                  <a:pos x="T0" y="T1"/>
                </a:cxn>
                <a:cxn ang="0">
                  <a:pos x="T2" y="T3"/>
                </a:cxn>
                <a:cxn ang="0">
                  <a:pos x="T4" y="T5"/>
                </a:cxn>
                <a:cxn ang="0">
                  <a:pos x="T6" y="T7"/>
                </a:cxn>
                <a:cxn ang="0">
                  <a:pos x="T8" y="T9"/>
                </a:cxn>
                <a:cxn ang="0">
                  <a:pos x="T10" y="T11"/>
                </a:cxn>
                <a:cxn ang="0">
                  <a:pos x="T12" y="T13"/>
                </a:cxn>
              </a:cxnLst>
              <a:rect l="0" t="0" r="r" b="b"/>
              <a:pathLst>
                <a:path w="3" h="71">
                  <a:moveTo>
                    <a:pt x="1" y="4"/>
                  </a:moveTo>
                  <a:cubicBezTo>
                    <a:pt x="3" y="71"/>
                    <a:pt x="3" y="71"/>
                    <a:pt x="3" y="71"/>
                  </a:cubicBezTo>
                  <a:cubicBezTo>
                    <a:pt x="2" y="70"/>
                    <a:pt x="2" y="69"/>
                    <a:pt x="2" y="68"/>
                  </a:cubicBezTo>
                  <a:cubicBezTo>
                    <a:pt x="2" y="68"/>
                    <a:pt x="2" y="68"/>
                    <a:pt x="2" y="67"/>
                  </a:cubicBezTo>
                  <a:cubicBezTo>
                    <a:pt x="0" y="0"/>
                    <a:pt x="0" y="0"/>
                    <a:pt x="0" y="0"/>
                  </a:cubicBezTo>
                  <a:cubicBezTo>
                    <a:pt x="0" y="1"/>
                    <a:pt x="0" y="1"/>
                    <a:pt x="0" y="1"/>
                  </a:cubicBezTo>
                  <a:cubicBezTo>
                    <a:pt x="0" y="2"/>
                    <a:pt x="1" y="3"/>
                    <a:pt x="1" y="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 name="Freeform 2260"/>
            <p:cNvSpPr>
              <a:spLocks/>
            </p:cNvSpPr>
            <p:nvPr/>
          </p:nvSpPr>
          <p:spPr bwMode="auto">
            <a:xfrm>
              <a:off x="14159691" y="-385365"/>
              <a:ext cx="44450" cy="98425"/>
            </a:xfrm>
            <a:custGeom>
              <a:avLst/>
              <a:gdLst>
                <a:gd name="T0" fmla="*/ 26 w 28"/>
                <a:gd name="T1" fmla="*/ 0 h 62"/>
                <a:gd name="T2" fmla="*/ 28 w 28"/>
                <a:gd name="T3" fmla="*/ 55 h 62"/>
                <a:gd name="T4" fmla="*/ 2 w 28"/>
                <a:gd name="T5" fmla="*/ 62 h 62"/>
                <a:gd name="T6" fmla="*/ 0 w 28"/>
                <a:gd name="T7" fmla="*/ 6 h 62"/>
                <a:gd name="T8" fmla="*/ 26 w 28"/>
                <a:gd name="T9" fmla="*/ 0 h 62"/>
              </a:gdLst>
              <a:ahLst/>
              <a:cxnLst>
                <a:cxn ang="0">
                  <a:pos x="T0" y="T1"/>
                </a:cxn>
                <a:cxn ang="0">
                  <a:pos x="T2" y="T3"/>
                </a:cxn>
                <a:cxn ang="0">
                  <a:pos x="T4" y="T5"/>
                </a:cxn>
                <a:cxn ang="0">
                  <a:pos x="T6" y="T7"/>
                </a:cxn>
                <a:cxn ang="0">
                  <a:pos x="T8" y="T9"/>
                </a:cxn>
              </a:cxnLst>
              <a:rect l="0" t="0" r="r" b="b"/>
              <a:pathLst>
                <a:path w="28" h="62">
                  <a:moveTo>
                    <a:pt x="26" y="0"/>
                  </a:moveTo>
                  <a:lnTo>
                    <a:pt x="28" y="55"/>
                  </a:lnTo>
                  <a:lnTo>
                    <a:pt x="2" y="62"/>
                  </a:lnTo>
                  <a:lnTo>
                    <a:pt x="0" y="6"/>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 name="Freeform 2261"/>
            <p:cNvSpPr>
              <a:spLocks/>
            </p:cNvSpPr>
            <p:nvPr/>
          </p:nvSpPr>
          <p:spPr bwMode="auto">
            <a:xfrm>
              <a:off x="14134291" y="-375840"/>
              <a:ext cx="28575" cy="95250"/>
            </a:xfrm>
            <a:custGeom>
              <a:avLst/>
              <a:gdLst>
                <a:gd name="T0" fmla="*/ 16 w 18"/>
                <a:gd name="T1" fmla="*/ 0 h 60"/>
                <a:gd name="T2" fmla="*/ 18 w 18"/>
                <a:gd name="T3" fmla="*/ 56 h 60"/>
                <a:gd name="T4" fmla="*/ 1 w 18"/>
                <a:gd name="T5" fmla="*/ 60 h 60"/>
                <a:gd name="T6" fmla="*/ 0 w 18"/>
                <a:gd name="T7" fmla="*/ 5 h 60"/>
                <a:gd name="T8" fmla="*/ 16 w 18"/>
                <a:gd name="T9" fmla="*/ 0 h 60"/>
              </a:gdLst>
              <a:ahLst/>
              <a:cxnLst>
                <a:cxn ang="0">
                  <a:pos x="T0" y="T1"/>
                </a:cxn>
                <a:cxn ang="0">
                  <a:pos x="T2" y="T3"/>
                </a:cxn>
                <a:cxn ang="0">
                  <a:pos x="T4" y="T5"/>
                </a:cxn>
                <a:cxn ang="0">
                  <a:pos x="T6" y="T7"/>
                </a:cxn>
                <a:cxn ang="0">
                  <a:pos x="T8" y="T9"/>
                </a:cxn>
              </a:cxnLst>
              <a:rect l="0" t="0" r="r" b="b"/>
              <a:pathLst>
                <a:path w="18" h="60">
                  <a:moveTo>
                    <a:pt x="16" y="0"/>
                  </a:moveTo>
                  <a:lnTo>
                    <a:pt x="18" y="56"/>
                  </a:lnTo>
                  <a:lnTo>
                    <a:pt x="1" y="60"/>
                  </a:lnTo>
                  <a:lnTo>
                    <a:pt x="0" y="5"/>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 name="Freeform 2262"/>
            <p:cNvSpPr>
              <a:spLocks/>
            </p:cNvSpPr>
            <p:nvPr/>
          </p:nvSpPr>
          <p:spPr bwMode="auto">
            <a:xfrm>
              <a:off x="14121591" y="-367903"/>
              <a:ext cx="14288" cy="87313"/>
            </a:xfrm>
            <a:custGeom>
              <a:avLst/>
              <a:gdLst>
                <a:gd name="T0" fmla="*/ 8 w 9"/>
                <a:gd name="T1" fmla="*/ 0 h 55"/>
                <a:gd name="T2" fmla="*/ 9 w 9"/>
                <a:gd name="T3" fmla="*/ 55 h 55"/>
                <a:gd name="T4" fmla="*/ 2 w 9"/>
                <a:gd name="T5" fmla="*/ 55 h 55"/>
                <a:gd name="T6" fmla="*/ 0 w 9"/>
                <a:gd name="T7" fmla="*/ 0 h 55"/>
                <a:gd name="T8" fmla="*/ 8 w 9"/>
                <a:gd name="T9" fmla="*/ 0 h 55"/>
              </a:gdLst>
              <a:ahLst/>
              <a:cxnLst>
                <a:cxn ang="0">
                  <a:pos x="T0" y="T1"/>
                </a:cxn>
                <a:cxn ang="0">
                  <a:pos x="T2" y="T3"/>
                </a:cxn>
                <a:cxn ang="0">
                  <a:pos x="T4" y="T5"/>
                </a:cxn>
                <a:cxn ang="0">
                  <a:pos x="T6" y="T7"/>
                </a:cxn>
                <a:cxn ang="0">
                  <a:pos x="T8" y="T9"/>
                </a:cxn>
              </a:cxnLst>
              <a:rect l="0" t="0" r="r" b="b"/>
              <a:pathLst>
                <a:path w="9" h="55">
                  <a:moveTo>
                    <a:pt x="8" y="0"/>
                  </a:moveTo>
                  <a:lnTo>
                    <a:pt x="9" y="55"/>
                  </a:lnTo>
                  <a:lnTo>
                    <a:pt x="2" y="55"/>
                  </a:lnTo>
                  <a:lnTo>
                    <a:pt x="0" y="0"/>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 name="Freeform 2263"/>
            <p:cNvSpPr>
              <a:spLocks/>
            </p:cNvSpPr>
            <p:nvPr/>
          </p:nvSpPr>
          <p:spPr bwMode="auto">
            <a:xfrm>
              <a:off x="14112066" y="-367903"/>
              <a:ext cx="12700" cy="103188"/>
            </a:xfrm>
            <a:custGeom>
              <a:avLst/>
              <a:gdLst>
                <a:gd name="T0" fmla="*/ 6 w 8"/>
                <a:gd name="T1" fmla="*/ 0 h 65"/>
                <a:gd name="T2" fmla="*/ 8 w 8"/>
                <a:gd name="T3" fmla="*/ 55 h 65"/>
                <a:gd name="T4" fmla="*/ 1 w 8"/>
                <a:gd name="T5" fmla="*/ 65 h 65"/>
                <a:gd name="T6" fmla="*/ 0 w 8"/>
                <a:gd name="T7" fmla="*/ 9 h 65"/>
                <a:gd name="T8" fmla="*/ 6 w 8"/>
                <a:gd name="T9" fmla="*/ 0 h 65"/>
              </a:gdLst>
              <a:ahLst/>
              <a:cxnLst>
                <a:cxn ang="0">
                  <a:pos x="T0" y="T1"/>
                </a:cxn>
                <a:cxn ang="0">
                  <a:pos x="T2" y="T3"/>
                </a:cxn>
                <a:cxn ang="0">
                  <a:pos x="T4" y="T5"/>
                </a:cxn>
                <a:cxn ang="0">
                  <a:pos x="T6" y="T7"/>
                </a:cxn>
                <a:cxn ang="0">
                  <a:pos x="T8" y="T9"/>
                </a:cxn>
              </a:cxnLst>
              <a:rect l="0" t="0" r="r" b="b"/>
              <a:pathLst>
                <a:path w="8" h="65">
                  <a:moveTo>
                    <a:pt x="6" y="0"/>
                  </a:moveTo>
                  <a:lnTo>
                    <a:pt x="8" y="55"/>
                  </a:lnTo>
                  <a:lnTo>
                    <a:pt x="1" y="65"/>
                  </a:lnTo>
                  <a:lnTo>
                    <a:pt x="0" y="9"/>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 name="Freeform 2264"/>
            <p:cNvSpPr>
              <a:spLocks/>
            </p:cNvSpPr>
            <p:nvPr/>
          </p:nvSpPr>
          <p:spPr bwMode="auto">
            <a:xfrm>
              <a:off x="13818378" y="-353615"/>
              <a:ext cx="11113" cy="96838"/>
            </a:xfrm>
            <a:custGeom>
              <a:avLst/>
              <a:gdLst>
                <a:gd name="T0" fmla="*/ 6 w 7"/>
                <a:gd name="T1" fmla="*/ 6 h 61"/>
                <a:gd name="T2" fmla="*/ 7 w 7"/>
                <a:gd name="T3" fmla="*/ 61 h 61"/>
                <a:gd name="T4" fmla="*/ 1 w 7"/>
                <a:gd name="T5" fmla="*/ 55 h 61"/>
                <a:gd name="T6" fmla="*/ 0 w 7"/>
                <a:gd name="T7" fmla="*/ 0 h 61"/>
                <a:gd name="T8" fmla="*/ 6 w 7"/>
                <a:gd name="T9" fmla="*/ 6 h 61"/>
              </a:gdLst>
              <a:ahLst/>
              <a:cxnLst>
                <a:cxn ang="0">
                  <a:pos x="T0" y="T1"/>
                </a:cxn>
                <a:cxn ang="0">
                  <a:pos x="T2" y="T3"/>
                </a:cxn>
                <a:cxn ang="0">
                  <a:pos x="T4" y="T5"/>
                </a:cxn>
                <a:cxn ang="0">
                  <a:pos x="T6" y="T7"/>
                </a:cxn>
                <a:cxn ang="0">
                  <a:pos x="T8" y="T9"/>
                </a:cxn>
              </a:cxnLst>
              <a:rect l="0" t="0" r="r" b="b"/>
              <a:pathLst>
                <a:path w="7" h="61">
                  <a:moveTo>
                    <a:pt x="6" y="6"/>
                  </a:moveTo>
                  <a:lnTo>
                    <a:pt x="7" y="61"/>
                  </a:lnTo>
                  <a:lnTo>
                    <a:pt x="1" y="55"/>
                  </a:lnTo>
                  <a:lnTo>
                    <a:pt x="0" y="0"/>
                  </a:lnTo>
                  <a:lnTo>
                    <a:pt x="6"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 name="Freeform 2265"/>
            <p:cNvSpPr>
              <a:spLocks/>
            </p:cNvSpPr>
            <p:nvPr/>
          </p:nvSpPr>
          <p:spPr bwMode="auto">
            <a:xfrm>
              <a:off x="13827903" y="-344090"/>
              <a:ext cx="49213" cy="88900"/>
            </a:xfrm>
            <a:custGeom>
              <a:avLst/>
              <a:gdLst>
                <a:gd name="T0" fmla="*/ 29 w 31"/>
                <a:gd name="T1" fmla="*/ 1 h 56"/>
                <a:gd name="T2" fmla="*/ 31 w 31"/>
                <a:gd name="T3" fmla="*/ 56 h 56"/>
                <a:gd name="T4" fmla="*/ 1 w 31"/>
                <a:gd name="T5" fmla="*/ 55 h 56"/>
                <a:gd name="T6" fmla="*/ 0 w 31"/>
                <a:gd name="T7" fmla="*/ 0 h 56"/>
                <a:gd name="T8" fmla="*/ 29 w 31"/>
                <a:gd name="T9" fmla="*/ 1 h 56"/>
              </a:gdLst>
              <a:ahLst/>
              <a:cxnLst>
                <a:cxn ang="0">
                  <a:pos x="T0" y="T1"/>
                </a:cxn>
                <a:cxn ang="0">
                  <a:pos x="T2" y="T3"/>
                </a:cxn>
                <a:cxn ang="0">
                  <a:pos x="T4" y="T5"/>
                </a:cxn>
                <a:cxn ang="0">
                  <a:pos x="T6" y="T7"/>
                </a:cxn>
                <a:cxn ang="0">
                  <a:pos x="T8" y="T9"/>
                </a:cxn>
              </a:cxnLst>
              <a:rect l="0" t="0" r="r" b="b"/>
              <a:pathLst>
                <a:path w="31" h="56">
                  <a:moveTo>
                    <a:pt x="29" y="1"/>
                  </a:moveTo>
                  <a:lnTo>
                    <a:pt x="31" y="56"/>
                  </a:lnTo>
                  <a:lnTo>
                    <a:pt x="1" y="55"/>
                  </a:lnTo>
                  <a:lnTo>
                    <a:pt x="0" y="0"/>
                  </a:lnTo>
                  <a:lnTo>
                    <a:pt x="29"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 name="Freeform 2266"/>
            <p:cNvSpPr>
              <a:spLocks/>
            </p:cNvSpPr>
            <p:nvPr/>
          </p:nvSpPr>
          <p:spPr bwMode="auto">
            <a:xfrm>
              <a:off x="13873941" y="-342503"/>
              <a:ext cx="34925" cy="88900"/>
            </a:xfrm>
            <a:custGeom>
              <a:avLst/>
              <a:gdLst>
                <a:gd name="T0" fmla="*/ 21 w 22"/>
                <a:gd name="T1" fmla="*/ 1 h 56"/>
                <a:gd name="T2" fmla="*/ 22 w 22"/>
                <a:gd name="T3" fmla="*/ 56 h 56"/>
                <a:gd name="T4" fmla="*/ 2 w 22"/>
                <a:gd name="T5" fmla="*/ 55 h 56"/>
                <a:gd name="T6" fmla="*/ 0 w 22"/>
                <a:gd name="T7" fmla="*/ 0 h 56"/>
                <a:gd name="T8" fmla="*/ 21 w 22"/>
                <a:gd name="T9" fmla="*/ 1 h 56"/>
              </a:gdLst>
              <a:ahLst/>
              <a:cxnLst>
                <a:cxn ang="0">
                  <a:pos x="T0" y="T1"/>
                </a:cxn>
                <a:cxn ang="0">
                  <a:pos x="T2" y="T3"/>
                </a:cxn>
                <a:cxn ang="0">
                  <a:pos x="T4" y="T5"/>
                </a:cxn>
                <a:cxn ang="0">
                  <a:pos x="T6" y="T7"/>
                </a:cxn>
                <a:cxn ang="0">
                  <a:pos x="T8" y="T9"/>
                </a:cxn>
              </a:cxnLst>
              <a:rect l="0" t="0" r="r" b="b"/>
              <a:pathLst>
                <a:path w="22" h="56">
                  <a:moveTo>
                    <a:pt x="21" y="1"/>
                  </a:moveTo>
                  <a:lnTo>
                    <a:pt x="22" y="56"/>
                  </a:lnTo>
                  <a:lnTo>
                    <a:pt x="2" y="55"/>
                  </a:lnTo>
                  <a:lnTo>
                    <a:pt x="0" y="0"/>
                  </a:lnTo>
                  <a:lnTo>
                    <a:pt x="21"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 name="Freeform 2267"/>
            <p:cNvSpPr>
              <a:spLocks/>
            </p:cNvSpPr>
            <p:nvPr/>
          </p:nvSpPr>
          <p:spPr bwMode="auto">
            <a:xfrm>
              <a:off x="14091428" y="-353615"/>
              <a:ext cx="22225" cy="95250"/>
            </a:xfrm>
            <a:custGeom>
              <a:avLst/>
              <a:gdLst>
                <a:gd name="T0" fmla="*/ 13 w 14"/>
                <a:gd name="T1" fmla="*/ 0 h 60"/>
                <a:gd name="T2" fmla="*/ 14 w 14"/>
                <a:gd name="T3" fmla="*/ 56 h 60"/>
                <a:gd name="T4" fmla="*/ 2 w 14"/>
                <a:gd name="T5" fmla="*/ 60 h 60"/>
                <a:gd name="T6" fmla="*/ 0 w 14"/>
                <a:gd name="T7" fmla="*/ 5 h 60"/>
                <a:gd name="T8" fmla="*/ 13 w 14"/>
                <a:gd name="T9" fmla="*/ 0 h 60"/>
              </a:gdLst>
              <a:ahLst/>
              <a:cxnLst>
                <a:cxn ang="0">
                  <a:pos x="T0" y="T1"/>
                </a:cxn>
                <a:cxn ang="0">
                  <a:pos x="T2" y="T3"/>
                </a:cxn>
                <a:cxn ang="0">
                  <a:pos x="T4" y="T5"/>
                </a:cxn>
                <a:cxn ang="0">
                  <a:pos x="T6" y="T7"/>
                </a:cxn>
                <a:cxn ang="0">
                  <a:pos x="T8" y="T9"/>
                </a:cxn>
              </a:cxnLst>
              <a:rect l="0" t="0" r="r" b="b"/>
              <a:pathLst>
                <a:path w="14" h="60">
                  <a:moveTo>
                    <a:pt x="13" y="0"/>
                  </a:moveTo>
                  <a:lnTo>
                    <a:pt x="14" y="56"/>
                  </a:lnTo>
                  <a:lnTo>
                    <a:pt x="2" y="60"/>
                  </a:lnTo>
                  <a:lnTo>
                    <a:pt x="0" y="5"/>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 name="Freeform 2268"/>
            <p:cNvSpPr>
              <a:spLocks/>
            </p:cNvSpPr>
            <p:nvPr/>
          </p:nvSpPr>
          <p:spPr bwMode="auto">
            <a:xfrm>
              <a:off x="14054916" y="-345678"/>
              <a:ext cx="39688" cy="98425"/>
            </a:xfrm>
            <a:custGeom>
              <a:avLst/>
              <a:gdLst>
                <a:gd name="T0" fmla="*/ 23 w 25"/>
                <a:gd name="T1" fmla="*/ 0 h 62"/>
                <a:gd name="T2" fmla="*/ 25 w 25"/>
                <a:gd name="T3" fmla="*/ 55 h 62"/>
                <a:gd name="T4" fmla="*/ 2 w 25"/>
                <a:gd name="T5" fmla="*/ 62 h 62"/>
                <a:gd name="T6" fmla="*/ 0 w 25"/>
                <a:gd name="T7" fmla="*/ 7 h 62"/>
                <a:gd name="T8" fmla="*/ 23 w 25"/>
                <a:gd name="T9" fmla="*/ 0 h 62"/>
              </a:gdLst>
              <a:ahLst/>
              <a:cxnLst>
                <a:cxn ang="0">
                  <a:pos x="T0" y="T1"/>
                </a:cxn>
                <a:cxn ang="0">
                  <a:pos x="T2" y="T3"/>
                </a:cxn>
                <a:cxn ang="0">
                  <a:pos x="T4" y="T5"/>
                </a:cxn>
                <a:cxn ang="0">
                  <a:pos x="T6" y="T7"/>
                </a:cxn>
                <a:cxn ang="0">
                  <a:pos x="T8" y="T9"/>
                </a:cxn>
              </a:cxnLst>
              <a:rect l="0" t="0" r="r" b="b"/>
              <a:pathLst>
                <a:path w="25" h="62">
                  <a:moveTo>
                    <a:pt x="23" y="0"/>
                  </a:moveTo>
                  <a:lnTo>
                    <a:pt x="25" y="55"/>
                  </a:lnTo>
                  <a:lnTo>
                    <a:pt x="2" y="62"/>
                  </a:lnTo>
                  <a:lnTo>
                    <a:pt x="0" y="7"/>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 name="Freeform 2269"/>
            <p:cNvSpPr>
              <a:spLocks/>
            </p:cNvSpPr>
            <p:nvPr/>
          </p:nvSpPr>
          <p:spPr bwMode="auto">
            <a:xfrm>
              <a:off x="14027928" y="-334565"/>
              <a:ext cx="30163" cy="92075"/>
            </a:xfrm>
            <a:custGeom>
              <a:avLst/>
              <a:gdLst>
                <a:gd name="T0" fmla="*/ 17 w 19"/>
                <a:gd name="T1" fmla="*/ 0 h 58"/>
                <a:gd name="T2" fmla="*/ 19 w 19"/>
                <a:gd name="T3" fmla="*/ 55 h 58"/>
                <a:gd name="T4" fmla="*/ 1 w 19"/>
                <a:gd name="T5" fmla="*/ 58 h 58"/>
                <a:gd name="T6" fmla="*/ 0 w 19"/>
                <a:gd name="T7" fmla="*/ 3 h 58"/>
                <a:gd name="T8" fmla="*/ 17 w 19"/>
                <a:gd name="T9" fmla="*/ 0 h 58"/>
              </a:gdLst>
              <a:ahLst/>
              <a:cxnLst>
                <a:cxn ang="0">
                  <a:pos x="T0" y="T1"/>
                </a:cxn>
                <a:cxn ang="0">
                  <a:pos x="T2" y="T3"/>
                </a:cxn>
                <a:cxn ang="0">
                  <a:pos x="T4" y="T5"/>
                </a:cxn>
                <a:cxn ang="0">
                  <a:pos x="T6" y="T7"/>
                </a:cxn>
                <a:cxn ang="0">
                  <a:pos x="T8" y="T9"/>
                </a:cxn>
              </a:cxnLst>
              <a:rect l="0" t="0" r="r" b="b"/>
              <a:pathLst>
                <a:path w="19" h="58">
                  <a:moveTo>
                    <a:pt x="17" y="0"/>
                  </a:moveTo>
                  <a:lnTo>
                    <a:pt x="19" y="55"/>
                  </a:lnTo>
                  <a:lnTo>
                    <a:pt x="1" y="58"/>
                  </a:lnTo>
                  <a:lnTo>
                    <a:pt x="0" y="3"/>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 name="Freeform 2270"/>
            <p:cNvSpPr>
              <a:spLocks/>
            </p:cNvSpPr>
            <p:nvPr/>
          </p:nvSpPr>
          <p:spPr bwMode="auto">
            <a:xfrm>
              <a:off x="13904103" y="-329803"/>
              <a:ext cx="6350" cy="98425"/>
            </a:xfrm>
            <a:custGeom>
              <a:avLst/>
              <a:gdLst>
                <a:gd name="T0" fmla="*/ 2 w 4"/>
                <a:gd name="T1" fmla="*/ 0 h 62"/>
                <a:gd name="T2" fmla="*/ 4 w 4"/>
                <a:gd name="T3" fmla="*/ 55 h 62"/>
                <a:gd name="T4" fmla="*/ 1 w 4"/>
                <a:gd name="T5" fmla="*/ 62 h 62"/>
                <a:gd name="T6" fmla="*/ 0 w 4"/>
                <a:gd name="T7" fmla="*/ 7 h 62"/>
                <a:gd name="T8" fmla="*/ 2 w 4"/>
                <a:gd name="T9" fmla="*/ 0 h 62"/>
              </a:gdLst>
              <a:ahLst/>
              <a:cxnLst>
                <a:cxn ang="0">
                  <a:pos x="T0" y="T1"/>
                </a:cxn>
                <a:cxn ang="0">
                  <a:pos x="T2" y="T3"/>
                </a:cxn>
                <a:cxn ang="0">
                  <a:pos x="T4" y="T5"/>
                </a:cxn>
                <a:cxn ang="0">
                  <a:pos x="T6" y="T7"/>
                </a:cxn>
                <a:cxn ang="0">
                  <a:pos x="T8" y="T9"/>
                </a:cxn>
              </a:cxnLst>
              <a:rect l="0" t="0" r="r" b="b"/>
              <a:pathLst>
                <a:path w="4" h="62">
                  <a:moveTo>
                    <a:pt x="2" y="0"/>
                  </a:moveTo>
                  <a:lnTo>
                    <a:pt x="4" y="55"/>
                  </a:lnTo>
                  <a:lnTo>
                    <a:pt x="1" y="62"/>
                  </a:lnTo>
                  <a:lnTo>
                    <a:pt x="0" y="7"/>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 name="Freeform 2271"/>
            <p:cNvSpPr>
              <a:spLocks/>
            </p:cNvSpPr>
            <p:nvPr/>
          </p:nvSpPr>
          <p:spPr bwMode="auto">
            <a:xfrm>
              <a:off x="13915216" y="-326628"/>
              <a:ext cx="3175" cy="100013"/>
            </a:xfrm>
            <a:custGeom>
              <a:avLst/>
              <a:gdLst>
                <a:gd name="T0" fmla="*/ 1 w 2"/>
                <a:gd name="T1" fmla="*/ 8 h 63"/>
                <a:gd name="T2" fmla="*/ 2 w 2"/>
                <a:gd name="T3" fmla="*/ 63 h 63"/>
                <a:gd name="T4" fmla="*/ 2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2" y="55"/>
                  </a:lnTo>
                  <a:lnTo>
                    <a:pt x="0" y="0"/>
                  </a:lnTo>
                  <a:lnTo>
                    <a:pt x="1"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 name="Freeform 2272"/>
            <p:cNvSpPr>
              <a:spLocks/>
            </p:cNvSpPr>
            <p:nvPr/>
          </p:nvSpPr>
          <p:spPr bwMode="auto">
            <a:xfrm>
              <a:off x="14000941" y="-329803"/>
              <a:ext cx="28575" cy="103188"/>
            </a:xfrm>
            <a:custGeom>
              <a:avLst/>
              <a:gdLst>
                <a:gd name="T0" fmla="*/ 17 w 18"/>
                <a:gd name="T1" fmla="*/ 0 h 65"/>
                <a:gd name="T2" fmla="*/ 18 w 18"/>
                <a:gd name="T3" fmla="*/ 55 h 65"/>
                <a:gd name="T4" fmla="*/ 2 w 18"/>
                <a:gd name="T5" fmla="*/ 65 h 65"/>
                <a:gd name="T6" fmla="*/ 0 w 18"/>
                <a:gd name="T7" fmla="*/ 9 h 65"/>
                <a:gd name="T8" fmla="*/ 17 w 18"/>
                <a:gd name="T9" fmla="*/ 0 h 65"/>
              </a:gdLst>
              <a:ahLst/>
              <a:cxnLst>
                <a:cxn ang="0">
                  <a:pos x="T0" y="T1"/>
                </a:cxn>
                <a:cxn ang="0">
                  <a:pos x="T2" y="T3"/>
                </a:cxn>
                <a:cxn ang="0">
                  <a:pos x="T4" y="T5"/>
                </a:cxn>
                <a:cxn ang="0">
                  <a:pos x="T6" y="T7"/>
                </a:cxn>
                <a:cxn ang="0">
                  <a:pos x="T8" y="T9"/>
                </a:cxn>
              </a:cxnLst>
              <a:rect l="0" t="0" r="r" b="b"/>
              <a:pathLst>
                <a:path w="18" h="65">
                  <a:moveTo>
                    <a:pt x="17" y="0"/>
                  </a:moveTo>
                  <a:lnTo>
                    <a:pt x="18" y="55"/>
                  </a:lnTo>
                  <a:lnTo>
                    <a:pt x="2" y="65"/>
                  </a:lnTo>
                  <a:lnTo>
                    <a:pt x="0" y="9"/>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 name="Freeform 2273"/>
            <p:cNvSpPr>
              <a:spLocks/>
            </p:cNvSpPr>
            <p:nvPr/>
          </p:nvSpPr>
          <p:spPr bwMode="auto">
            <a:xfrm>
              <a:off x="13916803" y="-313928"/>
              <a:ext cx="39688" cy="88900"/>
            </a:xfrm>
            <a:custGeom>
              <a:avLst/>
              <a:gdLst>
                <a:gd name="T0" fmla="*/ 23 w 25"/>
                <a:gd name="T1" fmla="*/ 1 h 56"/>
                <a:gd name="T2" fmla="*/ 25 w 25"/>
                <a:gd name="T3" fmla="*/ 56 h 56"/>
                <a:gd name="T4" fmla="*/ 1 w 25"/>
                <a:gd name="T5" fmla="*/ 55 h 56"/>
                <a:gd name="T6" fmla="*/ 0 w 25"/>
                <a:gd name="T7" fmla="*/ 0 h 56"/>
                <a:gd name="T8" fmla="*/ 23 w 25"/>
                <a:gd name="T9" fmla="*/ 1 h 56"/>
              </a:gdLst>
              <a:ahLst/>
              <a:cxnLst>
                <a:cxn ang="0">
                  <a:pos x="T0" y="T1"/>
                </a:cxn>
                <a:cxn ang="0">
                  <a:pos x="T2" y="T3"/>
                </a:cxn>
                <a:cxn ang="0">
                  <a:pos x="T4" y="T5"/>
                </a:cxn>
                <a:cxn ang="0">
                  <a:pos x="T6" y="T7"/>
                </a:cxn>
                <a:cxn ang="0">
                  <a:pos x="T8" y="T9"/>
                </a:cxn>
              </a:cxnLst>
              <a:rect l="0" t="0" r="r" b="b"/>
              <a:pathLst>
                <a:path w="25" h="56">
                  <a:moveTo>
                    <a:pt x="23" y="1"/>
                  </a:moveTo>
                  <a:lnTo>
                    <a:pt x="25" y="56"/>
                  </a:lnTo>
                  <a:lnTo>
                    <a:pt x="1" y="55"/>
                  </a:lnTo>
                  <a:lnTo>
                    <a:pt x="0" y="0"/>
                  </a:lnTo>
                  <a:lnTo>
                    <a:pt x="23"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 name="Freeform 2274"/>
            <p:cNvSpPr>
              <a:spLocks/>
            </p:cNvSpPr>
            <p:nvPr/>
          </p:nvSpPr>
          <p:spPr bwMode="auto">
            <a:xfrm>
              <a:off x="13988241" y="-315515"/>
              <a:ext cx="15875" cy="93663"/>
            </a:xfrm>
            <a:custGeom>
              <a:avLst/>
              <a:gdLst>
                <a:gd name="T0" fmla="*/ 8 w 10"/>
                <a:gd name="T1" fmla="*/ 0 h 59"/>
                <a:gd name="T2" fmla="*/ 10 w 10"/>
                <a:gd name="T3" fmla="*/ 56 h 59"/>
                <a:gd name="T4" fmla="*/ 2 w 10"/>
                <a:gd name="T5" fmla="*/ 59 h 59"/>
                <a:gd name="T6" fmla="*/ 0 w 10"/>
                <a:gd name="T7" fmla="*/ 4 h 59"/>
                <a:gd name="T8" fmla="*/ 8 w 10"/>
                <a:gd name="T9" fmla="*/ 0 h 59"/>
              </a:gdLst>
              <a:ahLst/>
              <a:cxnLst>
                <a:cxn ang="0">
                  <a:pos x="T0" y="T1"/>
                </a:cxn>
                <a:cxn ang="0">
                  <a:pos x="T2" y="T3"/>
                </a:cxn>
                <a:cxn ang="0">
                  <a:pos x="T4" y="T5"/>
                </a:cxn>
                <a:cxn ang="0">
                  <a:pos x="T6" y="T7"/>
                </a:cxn>
                <a:cxn ang="0">
                  <a:pos x="T8" y="T9"/>
                </a:cxn>
              </a:cxnLst>
              <a:rect l="0" t="0" r="r" b="b"/>
              <a:pathLst>
                <a:path w="10" h="59">
                  <a:moveTo>
                    <a:pt x="8" y="0"/>
                  </a:moveTo>
                  <a:lnTo>
                    <a:pt x="10" y="56"/>
                  </a:lnTo>
                  <a:lnTo>
                    <a:pt x="2" y="59"/>
                  </a:lnTo>
                  <a:lnTo>
                    <a:pt x="0" y="4"/>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 name="Freeform 2275"/>
            <p:cNvSpPr>
              <a:spLocks/>
            </p:cNvSpPr>
            <p:nvPr/>
          </p:nvSpPr>
          <p:spPr bwMode="auto">
            <a:xfrm>
              <a:off x="13953316" y="-312340"/>
              <a:ext cx="9525" cy="103188"/>
            </a:xfrm>
            <a:custGeom>
              <a:avLst/>
              <a:gdLst>
                <a:gd name="T0" fmla="*/ 4 w 6"/>
                <a:gd name="T1" fmla="*/ 10 h 65"/>
                <a:gd name="T2" fmla="*/ 6 w 6"/>
                <a:gd name="T3" fmla="*/ 65 h 65"/>
                <a:gd name="T4" fmla="*/ 2 w 6"/>
                <a:gd name="T5" fmla="*/ 55 h 65"/>
                <a:gd name="T6" fmla="*/ 0 w 6"/>
                <a:gd name="T7" fmla="*/ 0 h 65"/>
                <a:gd name="T8" fmla="*/ 4 w 6"/>
                <a:gd name="T9" fmla="*/ 10 h 65"/>
              </a:gdLst>
              <a:ahLst/>
              <a:cxnLst>
                <a:cxn ang="0">
                  <a:pos x="T0" y="T1"/>
                </a:cxn>
                <a:cxn ang="0">
                  <a:pos x="T2" y="T3"/>
                </a:cxn>
                <a:cxn ang="0">
                  <a:pos x="T4" y="T5"/>
                </a:cxn>
                <a:cxn ang="0">
                  <a:pos x="T6" y="T7"/>
                </a:cxn>
                <a:cxn ang="0">
                  <a:pos x="T8" y="T9"/>
                </a:cxn>
              </a:cxnLst>
              <a:rect l="0" t="0" r="r" b="b"/>
              <a:pathLst>
                <a:path w="6" h="65">
                  <a:moveTo>
                    <a:pt x="4" y="10"/>
                  </a:moveTo>
                  <a:lnTo>
                    <a:pt x="6" y="65"/>
                  </a:lnTo>
                  <a:lnTo>
                    <a:pt x="2" y="55"/>
                  </a:lnTo>
                  <a:lnTo>
                    <a:pt x="0" y="0"/>
                  </a:lnTo>
                  <a:lnTo>
                    <a:pt x="4" y="1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 name="Freeform 2276"/>
            <p:cNvSpPr>
              <a:spLocks/>
            </p:cNvSpPr>
            <p:nvPr/>
          </p:nvSpPr>
          <p:spPr bwMode="auto">
            <a:xfrm>
              <a:off x="13959666" y="-296465"/>
              <a:ext cx="28575" cy="88900"/>
            </a:xfrm>
            <a:custGeom>
              <a:avLst/>
              <a:gdLst>
                <a:gd name="T0" fmla="*/ 16 w 18"/>
                <a:gd name="T1" fmla="*/ 1 h 56"/>
                <a:gd name="T2" fmla="*/ 18 w 18"/>
                <a:gd name="T3" fmla="*/ 56 h 56"/>
                <a:gd name="T4" fmla="*/ 2 w 18"/>
                <a:gd name="T5" fmla="*/ 55 h 56"/>
                <a:gd name="T6" fmla="*/ 0 w 18"/>
                <a:gd name="T7" fmla="*/ 0 h 56"/>
                <a:gd name="T8" fmla="*/ 16 w 18"/>
                <a:gd name="T9" fmla="*/ 1 h 56"/>
              </a:gdLst>
              <a:ahLst/>
              <a:cxnLst>
                <a:cxn ang="0">
                  <a:pos x="T0" y="T1"/>
                </a:cxn>
                <a:cxn ang="0">
                  <a:pos x="T2" y="T3"/>
                </a:cxn>
                <a:cxn ang="0">
                  <a:pos x="T4" y="T5"/>
                </a:cxn>
                <a:cxn ang="0">
                  <a:pos x="T6" y="T7"/>
                </a:cxn>
                <a:cxn ang="0">
                  <a:pos x="T8" y="T9"/>
                </a:cxn>
              </a:cxnLst>
              <a:rect l="0" t="0" r="r" b="b"/>
              <a:pathLst>
                <a:path w="18" h="56">
                  <a:moveTo>
                    <a:pt x="16" y="1"/>
                  </a:moveTo>
                  <a:lnTo>
                    <a:pt x="18" y="56"/>
                  </a:lnTo>
                  <a:lnTo>
                    <a:pt x="2" y="55"/>
                  </a:lnTo>
                  <a:lnTo>
                    <a:pt x="0" y="0"/>
                  </a:lnTo>
                  <a:lnTo>
                    <a:pt x="16" y="1"/>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 name="Freeform 2277"/>
            <p:cNvSpPr>
              <a:spLocks/>
            </p:cNvSpPr>
            <p:nvPr/>
          </p:nvSpPr>
          <p:spPr bwMode="auto">
            <a:xfrm>
              <a:off x="13985066" y="-309165"/>
              <a:ext cx="6350" cy="101600"/>
            </a:xfrm>
            <a:custGeom>
              <a:avLst/>
              <a:gdLst>
                <a:gd name="T0" fmla="*/ 2 w 4"/>
                <a:gd name="T1" fmla="*/ 0 h 64"/>
                <a:gd name="T2" fmla="*/ 4 w 4"/>
                <a:gd name="T3" fmla="*/ 55 h 64"/>
                <a:gd name="T4" fmla="*/ 2 w 4"/>
                <a:gd name="T5" fmla="*/ 64 h 64"/>
                <a:gd name="T6" fmla="*/ 0 w 4"/>
                <a:gd name="T7" fmla="*/ 9 h 64"/>
                <a:gd name="T8" fmla="*/ 2 w 4"/>
                <a:gd name="T9" fmla="*/ 0 h 64"/>
              </a:gdLst>
              <a:ahLst/>
              <a:cxnLst>
                <a:cxn ang="0">
                  <a:pos x="T0" y="T1"/>
                </a:cxn>
                <a:cxn ang="0">
                  <a:pos x="T2" y="T3"/>
                </a:cxn>
                <a:cxn ang="0">
                  <a:pos x="T4" y="T5"/>
                </a:cxn>
                <a:cxn ang="0">
                  <a:pos x="T6" y="T7"/>
                </a:cxn>
                <a:cxn ang="0">
                  <a:pos x="T8" y="T9"/>
                </a:cxn>
              </a:cxnLst>
              <a:rect l="0" t="0" r="r" b="b"/>
              <a:pathLst>
                <a:path w="4" h="64">
                  <a:moveTo>
                    <a:pt x="2" y="0"/>
                  </a:moveTo>
                  <a:lnTo>
                    <a:pt x="4" y="55"/>
                  </a:lnTo>
                  <a:lnTo>
                    <a:pt x="2" y="64"/>
                  </a:lnTo>
                  <a:lnTo>
                    <a:pt x="0" y="9"/>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 name="Freeform 2278"/>
            <p:cNvSpPr>
              <a:spLocks/>
            </p:cNvSpPr>
            <p:nvPr/>
          </p:nvSpPr>
          <p:spPr bwMode="auto">
            <a:xfrm>
              <a:off x="13138928" y="-271065"/>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 name="Freeform 2279"/>
            <p:cNvSpPr>
              <a:spLocks/>
            </p:cNvSpPr>
            <p:nvPr/>
          </p:nvSpPr>
          <p:spPr bwMode="auto">
            <a:xfrm>
              <a:off x="13121466" y="-272653"/>
              <a:ext cx="20638" cy="88900"/>
            </a:xfrm>
            <a:custGeom>
              <a:avLst/>
              <a:gdLst>
                <a:gd name="T0" fmla="*/ 14 w 16"/>
                <a:gd name="T1" fmla="*/ 1 h 68"/>
                <a:gd name="T2" fmla="*/ 16 w 16"/>
                <a:gd name="T3" fmla="*/ 68 h 68"/>
                <a:gd name="T4" fmla="*/ 2 w 16"/>
                <a:gd name="T5" fmla="*/ 67 h 68"/>
                <a:gd name="T6" fmla="*/ 0 w 16"/>
                <a:gd name="T7" fmla="*/ 0 h 68"/>
                <a:gd name="T8" fmla="*/ 14 w 16"/>
                <a:gd name="T9" fmla="*/ 1 h 68"/>
              </a:gdLst>
              <a:ahLst/>
              <a:cxnLst>
                <a:cxn ang="0">
                  <a:pos x="T0" y="T1"/>
                </a:cxn>
                <a:cxn ang="0">
                  <a:pos x="T2" y="T3"/>
                </a:cxn>
                <a:cxn ang="0">
                  <a:pos x="T4" y="T5"/>
                </a:cxn>
                <a:cxn ang="0">
                  <a:pos x="T6" y="T7"/>
                </a:cxn>
                <a:cxn ang="0">
                  <a:pos x="T8" y="T9"/>
                </a:cxn>
              </a:cxnLst>
              <a:rect l="0" t="0" r="r" b="b"/>
              <a:pathLst>
                <a:path w="16" h="68">
                  <a:moveTo>
                    <a:pt x="14" y="1"/>
                  </a:moveTo>
                  <a:cubicBezTo>
                    <a:pt x="16" y="68"/>
                    <a:pt x="16" y="68"/>
                    <a:pt x="16" y="68"/>
                  </a:cubicBezTo>
                  <a:cubicBezTo>
                    <a:pt x="11" y="68"/>
                    <a:pt x="7" y="68"/>
                    <a:pt x="2" y="67"/>
                  </a:cubicBezTo>
                  <a:cubicBezTo>
                    <a:pt x="0" y="0"/>
                    <a:pt x="0" y="0"/>
                    <a:pt x="0" y="0"/>
                  </a:cubicBezTo>
                  <a:cubicBezTo>
                    <a:pt x="5" y="1"/>
                    <a:pt x="10" y="1"/>
                    <a:pt x="1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 name="Freeform 2280"/>
            <p:cNvSpPr>
              <a:spLocks/>
            </p:cNvSpPr>
            <p:nvPr/>
          </p:nvSpPr>
          <p:spPr bwMode="auto">
            <a:xfrm>
              <a:off x="13094478" y="-274240"/>
              <a:ext cx="30163" cy="90488"/>
            </a:xfrm>
            <a:custGeom>
              <a:avLst/>
              <a:gdLst>
                <a:gd name="T0" fmla="*/ 21 w 23"/>
                <a:gd name="T1" fmla="*/ 2 h 69"/>
                <a:gd name="T2" fmla="*/ 23 w 23"/>
                <a:gd name="T3" fmla="*/ 69 h 69"/>
                <a:gd name="T4" fmla="*/ 2 w 23"/>
                <a:gd name="T5" fmla="*/ 67 h 69"/>
                <a:gd name="T6" fmla="*/ 0 w 23"/>
                <a:gd name="T7" fmla="*/ 0 h 69"/>
                <a:gd name="T8" fmla="*/ 21 w 23"/>
                <a:gd name="T9" fmla="*/ 2 h 69"/>
              </a:gdLst>
              <a:ahLst/>
              <a:cxnLst>
                <a:cxn ang="0">
                  <a:pos x="T0" y="T1"/>
                </a:cxn>
                <a:cxn ang="0">
                  <a:pos x="T2" y="T3"/>
                </a:cxn>
                <a:cxn ang="0">
                  <a:pos x="T4" y="T5"/>
                </a:cxn>
                <a:cxn ang="0">
                  <a:pos x="T6" y="T7"/>
                </a:cxn>
                <a:cxn ang="0">
                  <a:pos x="T8" y="T9"/>
                </a:cxn>
              </a:cxnLst>
              <a:rect l="0" t="0" r="r" b="b"/>
              <a:pathLst>
                <a:path w="23" h="69">
                  <a:moveTo>
                    <a:pt x="21" y="2"/>
                  </a:moveTo>
                  <a:cubicBezTo>
                    <a:pt x="23" y="69"/>
                    <a:pt x="23" y="69"/>
                    <a:pt x="23" y="69"/>
                  </a:cubicBezTo>
                  <a:cubicBezTo>
                    <a:pt x="13" y="68"/>
                    <a:pt x="4" y="67"/>
                    <a:pt x="2" y="67"/>
                  </a:cubicBezTo>
                  <a:cubicBezTo>
                    <a:pt x="0" y="0"/>
                    <a:pt x="0" y="0"/>
                    <a:pt x="0" y="0"/>
                  </a:cubicBezTo>
                  <a:cubicBezTo>
                    <a:pt x="2" y="0"/>
                    <a:pt x="11" y="1"/>
                    <a:pt x="21"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 name="Freeform 2281"/>
            <p:cNvSpPr>
              <a:spLocks/>
            </p:cNvSpPr>
            <p:nvPr/>
          </p:nvSpPr>
          <p:spPr bwMode="auto">
            <a:xfrm>
              <a:off x="13094478" y="-2742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 name="Freeform 2282"/>
            <p:cNvSpPr>
              <a:spLocks/>
            </p:cNvSpPr>
            <p:nvPr/>
          </p:nvSpPr>
          <p:spPr bwMode="auto">
            <a:xfrm>
              <a:off x="13967603" y="-288528"/>
              <a:ext cx="9525" cy="95250"/>
            </a:xfrm>
            <a:custGeom>
              <a:avLst/>
              <a:gdLst>
                <a:gd name="T0" fmla="*/ 4 w 6"/>
                <a:gd name="T1" fmla="*/ 0 h 60"/>
                <a:gd name="T2" fmla="*/ 6 w 6"/>
                <a:gd name="T3" fmla="*/ 55 h 60"/>
                <a:gd name="T4" fmla="*/ 2 w 6"/>
                <a:gd name="T5" fmla="*/ 60 h 60"/>
                <a:gd name="T6" fmla="*/ 0 w 6"/>
                <a:gd name="T7" fmla="*/ 5 h 60"/>
                <a:gd name="T8" fmla="*/ 4 w 6"/>
                <a:gd name="T9" fmla="*/ 0 h 60"/>
              </a:gdLst>
              <a:ahLst/>
              <a:cxnLst>
                <a:cxn ang="0">
                  <a:pos x="T0" y="T1"/>
                </a:cxn>
                <a:cxn ang="0">
                  <a:pos x="T2" y="T3"/>
                </a:cxn>
                <a:cxn ang="0">
                  <a:pos x="T4" y="T5"/>
                </a:cxn>
                <a:cxn ang="0">
                  <a:pos x="T6" y="T7"/>
                </a:cxn>
                <a:cxn ang="0">
                  <a:pos x="T8" y="T9"/>
                </a:cxn>
              </a:cxnLst>
              <a:rect l="0" t="0" r="r" b="b"/>
              <a:pathLst>
                <a:path w="6" h="60">
                  <a:moveTo>
                    <a:pt x="4" y="0"/>
                  </a:moveTo>
                  <a:lnTo>
                    <a:pt x="6" y="55"/>
                  </a:lnTo>
                  <a:lnTo>
                    <a:pt x="2" y="60"/>
                  </a:lnTo>
                  <a:lnTo>
                    <a:pt x="0" y="5"/>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 name="Freeform 2283"/>
            <p:cNvSpPr>
              <a:spLocks/>
            </p:cNvSpPr>
            <p:nvPr/>
          </p:nvSpPr>
          <p:spPr bwMode="auto">
            <a:xfrm>
              <a:off x="13912041" y="-283765"/>
              <a:ext cx="23813" cy="93663"/>
            </a:xfrm>
            <a:custGeom>
              <a:avLst/>
              <a:gdLst>
                <a:gd name="T0" fmla="*/ 14 w 15"/>
                <a:gd name="T1" fmla="*/ 4 h 59"/>
                <a:gd name="T2" fmla="*/ 15 w 15"/>
                <a:gd name="T3" fmla="*/ 59 h 59"/>
                <a:gd name="T4" fmla="*/ 2 w 15"/>
                <a:gd name="T5" fmla="*/ 55 h 59"/>
                <a:gd name="T6" fmla="*/ 0 w 15"/>
                <a:gd name="T7" fmla="*/ 0 h 59"/>
                <a:gd name="T8" fmla="*/ 14 w 15"/>
                <a:gd name="T9" fmla="*/ 4 h 59"/>
              </a:gdLst>
              <a:ahLst/>
              <a:cxnLst>
                <a:cxn ang="0">
                  <a:pos x="T0" y="T1"/>
                </a:cxn>
                <a:cxn ang="0">
                  <a:pos x="T2" y="T3"/>
                </a:cxn>
                <a:cxn ang="0">
                  <a:pos x="T4" y="T5"/>
                </a:cxn>
                <a:cxn ang="0">
                  <a:pos x="T6" y="T7"/>
                </a:cxn>
                <a:cxn ang="0">
                  <a:pos x="T8" y="T9"/>
                </a:cxn>
              </a:cxnLst>
              <a:rect l="0" t="0" r="r" b="b"/>
              <a:pathLst>
                <a:path w="15" h="59">
                  <a:moveTo>
                    <a:pt x="14" y="4"/>
                  </a:moveTo>
                  <a:lnTo>
                    <a:pt x="15" y="59"/>
                  </a:lnTo>
                  <a:lnTo>
                    <a:pt x="2" y="55"/>
                  </a:lnTo>
                  <a:lnTo>
                    <a:pt x="0" y="0"/>
                  </a:lnTo>
                  <a:lnTo>
                    <a:pt x="14"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 name="Freeform 2284"/>
            <p:cNvSpPr>
              <a:spLocks/>
            </p:cNvSpPr>
            <p:nvPr/>
          </p:nvSpPr>
          <p:spPr bwMode="auto">
            <a:xfrm>
              <a:off x="13958078" y="-280590"/>
              <a:ext cx="12700" cy="90488"/>
            </a:xfrm>
            <a:custGeom>
              <a:avLst/>
              <a:gdLst>
                <a:gd name="T0" fmla="*/ 6 w 8"/>
                <a:gd name="T1" fmla="*/ 0 h 57"/>
                <a:gd name="T2" fmla="*/ 8 w 8"/>
                <a:gd name="T3" fmla="*/ 55 h 57"/>
                <a:gd name="T4" fmla="*/ 1 w 8"/>
                <a:gd name="T5" fmla="*/ 57 h 57"/>
                <a:gd name="T6" fmla="*/ 0 w 8"/>
                <a:gd name="T7" fmla="*/ 2 h 57"/>
                <a:gd name="T8" fmla="*/ 6 w 8"/>
                <a:gd name="T9" fmla="*/ 0 h 57"/>
              </a:gdLst>
              <a:ahLst/>
              <a:cxnLst>
                <a:cxn ang="0">
                  <a:pos x="T0" y="T1"/>
                </a:cxn>
                <a:cxn ang="0">
                  <a:pos x="T2" y="T3"/>
                </a:cxn>
                <a:cxn ang="0">
                  <a:pos x="T4" y="T5"/>
                </a:cxn>
                <a:cxn ang="0">
                  <a:pos x="T6" y="T7"/>
                </a:cxn>
                <a:cxn ang="0">
                  <a:pos x="T8" y="T9"/>
                </a:cxn>
              </a:cxnLst>
              <a:rect l="0" t="0" r="r" b="b"/>
              <a:pathLst>
                <a:path w="8" h="57">
                  <a:moveTo>
                    <a:pt x="6" y="0"/>
                  </a:moveTo>
                  <a:lnTo>
                    <a:pt x="8" y="55"/>
                  </a:lnTo>
                  <a:lnTo>
                    <a:pt x="1" y="57"/>
                  </a:lnTo>
                  <a:lnTo>
                    <a:pt x="0" y="2"/>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 name="Freeform 2285"/>
            <p:cNvSpPr>
              <a:spLocks/>
            </p:cNvSpPr>
            <p:nvPr/>
          </p:nvSpPr>
          <p:spPr bwMode="auto">
            <a:xfrm>
              <a:off x="13942203" y="-277415"/>
              <a:ext cx="17463" cy="93663"/>
            </a:xfrm>
            <a:custGeom>
              <a:avLst/>
              <a:gdLst>
                <a:gd name="T0" fmla="*/ 10 w 11"/>
                <a:gd name="T1" fmla="*/ 0 h 59"/>
                <a:gd name="T2" fmla="*/ 11 w 11"/>
                <a:gd name="T3" fmla="*/ 55 h 59"/>
                <a:gd name="T4" fmla="*/ 2 w 11"/>
                <a:gd name="T5" fmla="*/ 59 h 59"/>
                <a:gd name="T6" fmla="*/ 0 w 11"/>
                <a:gd name="T7" fmla="*/ 3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5"/>
                  </a:lnTo>
                  <a:lnTo>
                    <a:pt x="2" y="59"/>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 name="Freeform 2286"/>
            <p:cNvSpPr>
              <a:spLocks/>
            </p:cNvSpPr>
            <p:nvPr/>
          </p:nvSpPr>
          <p:spPr bwMode="auto">
            <a:xfrm>
              <a:off x="13934266" y="-277415"/>
              <a:ext cx="11113" cy="93663"/>
            </a:xfrm>
            <a:custGeom>
              <a:avLst/>
              <a:gdLst>
                <a:gd name="T0" fmla="*/ 5 w 7"/>
                <a:gd name="T1" fmla="*/ 3 h 59"/>
                <a:gd name="T2" fmla="*/ 7 w 7"/>
                <a:gd name="T3" fmla="*/ 59 h 59"/>
                <a:gd name="T4" fmla="*/ 1 w 7"/>
                <a:gd name="T5" fmla="*/ 55 h 59"/>
                <a:gd name="T6" fmla="*/ 0 w 7"/>
                <a:gd name="T7" fmla="*/ 0 h 59"/>
                <a:gd name="T8" fmla="*/ 5 w 7"/>
                <a:gd name="T9" fmla="*/ 3 h 59"/>
              </a:gdLst>
              <a:ahLst/>
              <a:cxnLst>
                <a:cxn ang="0">
                  <a:pos x="T0" y="T1"/>
                </a:cxn>
                <a:cxn ang="0">
                  <a:pos x="T2" y="T3"/>
                </a:cxn>
                <a:cxn ang="0">
                  <a:pos x="T4" y="T5"/>
                </a:cxn>
                <a:cxn ang="0">
                  <a:pos x="T6" y="T7"/>
                </a:cxn>
                <a:cxn ang="0">
                  <a:pos x="T8" y="T9"/>
                </a:cxn>
              </a:cxnLst>
              <a:rect l="0" t="0" r="r" b="b"/>
              <a:pathLst>
                <a:path w="7" h="59">
                  <a:moveTo>
                    <a:pt x="5" y="3"/>
                  </a:moveTo>
                  <a:lnTo>
                    <a:pt x="7" y="59"/>
                  </a:lnTo>
                  <a:lnTo>
                    <a:pt x="1" y="55"/>
                  </a:lnTo>
                  <a:lnTo>
                    <a:pt x="0" y="0"/>
                  </a:lnTo>
                  <a:lnTo>
                    <a:pt x="5"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 name="Freeform 2287"/>
            <p:cNvSpPr>
              <a:spLocks/>
            </p:cNvSpPr>
            <p:nvPr/>
          </p:nvSpPr>
          <p:spPr bwMode="auto">
            <a:xfrm>
              <a:off x="13900928" y="-283765"/>
              <a:ext cx="14288" cy="101600"/>
            </a:xfrm>
            <a:custGeom>
              <a:avLst/>
              <a:gdLst>
                <a:gd name="T0" fmla="*/ 7 w 9"/>
                <a:gd name="T1" fmla="*/ 0 h 64"/>
                <a:gd name="T2" fmla="*/ 9 w 9"/>
                <a:gd name="T3" fmla="*/ 55 h 64"/>
                <a:gd name="T4" fmla="*/ 1 w 9"/>
                <a:gd name="T5" fmla="*/ 64 h 64"/>
                <a:gd name="T6" fmla="*/ 0 w 9"/>
                <a:gd name="T7" fmla="*/ 9 h 64"/>
                <a:gd name="T8" fmla="*/ 7 w 9"/>
                <a:gd name="T9" fmla="*/ 0 h 64"/>
              </a:gdLst>
              <a:ahLst/>
              <a:cxnLst>
                <a:cxn ang="0">
                  <a:pos x="T0" y="T1"/>
                </a:cxn>
                <a:cxn ang="0">
                  <a:pos x="T2" y="T3"/>
                </a:cxn>
                <a:cxn ang="0">
                  <a:pos x="T4" y="T5"/>
                </a:cxn>
                <a:cxn ang="0">
                  <a:pos x="T6" y="T7"/>
                </a:cxn>
                <a:cxn ang="0">
                  <a:pos x="T8" y="T9"/>
                </a:cxn>
              </a:cxnLst>
              <a:rect l="0" t="0" r="r" b="b"/>
              <a:pathLst>
                <a:path w="9" h="64">
                  <a:moveTo>
                    <a:pt x="7" y="0"/>
                  </a:moveTo>
                  <a:lnTo>
                    <a:pt x="9" y="55"/>
                  </a:lnTo>
                  <a:lnTo>
                    <a:pt x="1" y="64"/>
                  </a:lnTo>
                  <a:lnTo>
                    <a:pt x="0" y="9"/>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 name="Freeform 2288"/>
            <p:cNvSpPr>
              <a:spLocks/>
            </p:cNvSpPr>
            <p:nvPr/>
          </p:nvSpPr>
          <p:spPr bwMode="auto">
            <a:xfrm>
              <a:off x="13892991" y="-269478"/>
              <a:ext cx="9525" cy="90488"/>
            </a:xfrm>
            <a:custGeom>
              <a:avLst/>
              <a:gdLst>
                <a:gd name="T0" fmla="*/ 5 w 6"/>
                <a:gd name="T1" fmla="*/ 0 h 57"/>
                <a:gd name="T2" fmla="*/ 6 w 6"/>
                <a:gd name="T3" fmla="*/ 55 h 57"/>
                <a:gd name="T4" fmla="*/ 1 w 6"/>
                <a:gd name="T5" fmla="*/ 57 h 57"/>
                <a:gd name="T6" fmla="*/ 0 w 6"/>
                <a:gd name="T7" fmla="*/ 2 h 57"/>
                <a:gd name="T8" fmla="*/ 5 w 6"/>
                <a:gd name="T9" fmla="*/ 0 h 57"/>
              </a:gdLst>
              <a:ahLst/>
              <a:cxnLst>
                <a:cxn ang="0">
                  <a:pos x="T0" y="T1"/>
                </a:cxn>
                <a:cxn ang="0">
                  <a:pos x="T2" y="T3"/>
                </a:cxn>
                <a:cxn ang="0">
                  <a:pos x="T4" y="T5"/>
                </a:cxn>
                <a:cxn ang="0">
                  <a:pos x="T6" y="T7"/>
                </a:cxn>
                <a:cxn ang="0">
                  <a:pos x="T8" y="T9"/>
                </a:cxn>
              </a:cxnLst>
              <a:rect l="0" t="0" r="r" b="b"/>
              <a:pathLst>
                <a:path w="6" h="57">
                  <a:moveTo>
                    <a:pt x="5" y="0"/>
                  </a:moveTo>
                  <a:lnTo>
                    <a:pt x="6" y="55"/>
                  </a:lnTo>
                  <a:lnTo>
                    <a:pt x="1" y="57"/>
                  </a:lnTo>
                  <a:lnTo>
                    <a:pt x="0" y="2"/>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 name="Freeform 2289"/>
            <p:cNvSpPr>
              <a:spLocks/>
            </p:cNvSpPr>
            <p:nvPr/>
          </p:nvSpPr>
          <p:spPr bwMode="auto">
            <a:xfrm>
              <a:off x="13894578" y="-252015"/>
              <a:ext cx="6350" cy="98425"/>
            </a:xfrm>
            <a:custGeom>
              <a:avLst/>
              <a:gdLst>
                <a:gd name="T0" fmla="*/ 2 w 4"/>
                <a:gd name="T1" fmla="*/ 0 h 62"/>
                <a:gd name="T2" fmla="*/ 4 w 4"/>
                <a:gd name="T3" fmla="*/ 55 h 62"/>
                <a:gd name="T4" fmla="*/ 1 w 4"/>
                <a:gd name="T5" fmla="*/ 62 h 62"/>
                <a:gd name="T6" fmla="*/ 0 w 4"/>
                <a:gd name="T7" fmla="*/ 7 h 62"/>
                <a:gd name="T8" fmla="*/ 2 w 4"/>
                <a:gd name="T9" fmla="*/ 0 h 62"/>
              </a:gdLst>
              <a:ahLst/>
              <a:cxnLst>
                <a:cxn ang="0">
                  <a:pos x="T0" y="T1"/>
                </a:cxn>
                <a:cxn ang="0">
                  <a:pos x="T2" y="T3"/>
                </a:cxn>
                <a:cxn ang="0">
                  <a:pos x="T4" y="T5"/>
                </a:cxn>
                <a:cxn ang="0">
                  <a:pos x="T6" y="T7"/>
                </a:cxn>
                <a:cxn ang="0">
                  <a:pos x="T8" y="T9"/>
                </a:cxn>
              </a:cxnLst>
              <a:rect l="0" t="0" r="r" b="b"/>
              <a:pathLst>
                <a:path w="4" h="62">
                  <a:moveTo>
                    <a:pt x="2" y="0"/>
                  </a:moveTo>
                  <a:lnTo>
                    <a:pt x="4" y="55"/>
                  </a:lnTo>
                  <a:lnTo>
                    <a:pt x="1" y="62"/>
                  </a:lnTo>
                  <a:lnTo>
                    <a:pt x="0" y="7"/>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 name="Freeform 2290"/>
            <p:cNvSpPr>
              <a:spLocks/>
            </p:cNvSpPr>
            <p:nvPr/>
          </p:nvSpPr>
          <p:spPr bwMode="auto">
            <a:xfrm>
              <a:off x="13880291" y="-240903"/>
              <a:ext cx="15875" cy="95250"/>
            </a:xfrm>
            <a:custGeom>
              <a:avLst/>
              <a:gdLst>
                <a:gd name="T0" fmla="*/ 9 w 10"/>
                <a:gd name="T1" fmla="*/ 0 h 60"/>
                <a:gd name="T2" fmla="*/ 10 w 10"/>
                <a:gd name="T3" fmla="*/ 55 h 60"/>
                <a:gd name="T4" fmla="*/ 2 w 10"/>
                <a:gd name="T5" fmla="*/ 60 h 60"/>
                <a:gd name="T6" fmla="*/ 0 w 10"/>
                <a:gd name="T7" fmla="*/ 5 h 60"/>
                <a:gd name="T8" fmla="*/ 9 w 10"/>
                <a:gd name="T9" fmla="*/ 0 h 60"/>
              </a:gdLst>
              <a:ahLst/>
              <a:cxnLst>
                <a:cxn ang="0">
                  <a:pos x="T0" y="T1"/>
                </a:cxn>
                <a:cxn ang="0">
                  <a:pos x="T2" y="T3"/>
                </a:cxn>
                <a:cxn ang="0">
                  <a:pos x="T4" y="T5"/>
                </a:cxn>
                <a:cxn ang="0">
                  <a:pos x="T6" y="T7"/>
                </a:cxn>
                <a:cxn ang="0">
                  <a:pos x="T8" y="T9"/>
                </a:cxn>
              </a:cxnLst>
              <a:rect l="0" t="0" r="r" b="b"/>
              <a:pathLst>
                <a:path w="10" h="60">
                  <a:moveTo>
                    <a:pt x="9" y="0"/>
                  </a:moveTo>
                  <a:lnTo>
                    <a:pt x="10" y="55"/>
                  </a:lnTo>
                  <a:lnTo>
                    <a:pt x="2" y="60"/>
                  </a:lnTo>
                  <a:lnTo>
                    <a:pt x="0" y="5"/>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 name="Freeform 2291"/>
            <p:cNvSpPr>
              <a:spLocks/>
            </p:cNvSpPr>
            <p:nvPr/>
          </p:nvSpPr>
          <p:spPr bwMode="auto">
            <a:xfrm>
              <a:off x="13173853" y="-269478"/>
              <a:ext cx="44450" cy="144463"/>
            </a:xfrm>
            <a:custGeom>
              <a:avLst/>
              <a:gdLst>
                <a:gd name="T0" fmla="*/ 34 w 36"/>
                <a:gd name="T1" fmla="*/ 44 h 111"/>
                <a:gd name="T2" fmla="*/ 36 w 36"/>
                <a:gd name="T3" fmla="*/ 111 h 111"/>
                <a:gd name="T4" fmla="*/ 17 w 36"/>
                <a:gd name="T5" fmla="*/ 92 h 111"/>
                <a:gd name="T6" fmla="*/ 7 w 36"/>
                <a:gd name="T7" fmla="*/ 71 h 111"/>
                <a:gd name="T8" fmla="*/ 2 w 36"/>
                <a:gd name="T9" fmla="*/ 68 h 111"/>
                <a:gd name="T10" fmla="*/ 0 w 36"/>
                <a:gd name="T11" fmla="*/ 0 h 111"/>
                <a:gd name="T12" fmla="*/ 5 w 36"/>
                <a:gd name="T13" fmla="*/ 4 h 111"/>
                <a:gd name="T14" fmla="*/ 15 w 36"/>
                <a:gd name="T15" fmla="*/ 25 h 111"/>
                <a:gd name="T16" fmla="*/ 34 w 36"/>
                <a:gd name="T17" fmla="*/ 4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11">
                  <a:moveTo>
                    <a:pt x="34" y="44"/>
                  </a:moveTo>
                  <a:cubicBezTo>
                    <a:pt x="36" y="111"/>
                    <a:pt x="36" y="111"/>
                    <a:pt x="36" y="111"/>
                  </a:cubicBezTo>
                  <a:cubicBezTo>
                    <a:pt x="35" y="106"/>
                    <a:pt x="25" y="99"/>
                    <a:pt x="17" y="92"/>
                  </a:cubicBezTo>
                  <a:cubicBezTo>
                    <a:pt x="7" y="84"/>
                    <a:pt x="12" y="78"/>
                    <a:pt x="7" y="71"/>
                  </a:cubicBezTo>
                  <a:cubicBezTo>
                    <a:pt x="6" y="70"/>
                    <a:pt x="4" y="68"/>
                    <a:pt x="2" y="68"/>
                  </a:cubicBezTo>
                  <a:cubicBezTo>
                    <a:pt x="0" y="0"/>
                    <a:pt x="0" y="0"/>
                    <a:pt x="0" y="0"/>
                  </a:cubicBezTo>
                  <a:cubicBezTo>
                    <a:pt x="2" y="1"/>
                    <a:pt x="4" y="3"/>
                    <a:pt x="5" y="4"/>
                  </a:cubicBezTo>
                  <a:cubicBezTo>
                    <a:pt x="10" y="10"/>
                    <a:pt x="5" y="17"/>
                    <a:pt x="15" y="25"/>
                  </a:cubicBezTo>
                  <a:cubicBezTo>
                    <a:pt x="23" y="32"/>
                    <a:pt x="33" y="39"/>
                    <a:pt x="34" y="4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 name="Freeform 2292"/>
            <p:cNvSpPr>
              <a:spLocks/>
            </p:cNvSpPr>
            <p:nvPr/>
          </p:nvSpPr>
          <p:spPr bwMode="auto">
            <a:xfrm>
              <a:off x="13170678" y="-269478"/>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3" y="67"/>
                    <a:pt x="2" y="67"/>
                  </a:cubicBezTo>
                  <a:cubicBezTo>
                    <a:pt x="0" y="0"/>
                    <a:pt x="0" y="0"/>
                    <a:pt x="0"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 name="Freeform 2293"/>
            <p:cNvSpPr>
              <a:spLocks/>
            </p:cNvSpPr>
            <p:nvPr/>
          </p:nvSpPr>
          <p:spPr bwMode="auto">
            <a:xfrm>
              <a:off x="13170678" y="-26947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 name="Freeform 2294"/>
            <p:cNvSpPr>
              <a:spLocks/>
            </p:cNvSpPr>
            <p:nvPr/>
          </p:nvSpPr>
          <p:spPr bwMode="auto">
            <a:xfrm>
              <a:off x="13169091" y="-271065"/>
              <a:ext cx="3175"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1" y="67"/>
                  </a:cubicBezTo>
                  <a:cubicBezTo>
                    <a:pt x="0" y="0"/>
                    <a:pt x="0" y="0"/>
                    <a:pt x="0" y="0"/>
                  </a:cubicBezTo>
                  <a:cubicBezTo>
                    <a:pt x="0"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 name="Freeform 2295"/>
            <p:cNvSpPr>
              <a:spLocks/>
            </p:cNvSpPr>
            <p:nvPr/>
          </p:nvSpPr>
          <p:spPr bwMode="auto">
            <a:xfrm>
              <a:off x="13165916" y="-271065"/>
              <a:ext cx="4763" cy="87313"/>
            </a:xfrm>
            <a:custGeom>
              <a:avLst/>
              <a:gdLst>
                <a:gd name="T0" fmla="*/ 2 w 3"/>
                <a:gd name="T1" fmla="*/ 0 h 67"/>
                <a:gd name="T2" fmla="*/ 3 w 3"/>
                <a:gd name="T3" fmla="*/ 67 h 67"/>
                <a:gd name="T4" fmla="*/ 2 w 3"/>
                <a:gd name="T5" fmla="*/ 67 h 67"/>
                <a:gd name="T6" fmla="*/ 0 w 3"/>
                <a:gd name="T7" fmla="*/ 0 h 67"/>
                <a:gd name="T8" fmla="*/ 2 w 3"/>
                <a:gd name="T9" fmla="*/ 0 h 67"/>
              </a:gdLst>
              <a:ahLst/>
              <a:cxnLst>
                <a:cxn ang="0">
                  <a:pos x="T0" y="T1"/>
                </a:cxn>
                <a:cxn ang="0">
                  <a:pos x="T2" y="T3"/>
                </a:cxn>
                <a:cxn ang="0">
                  <a:pos x="T4" y="T5"/>
                </a:cxn>
                <a:cxn ang="0">
                  <a:pos x="T6" y="T7"/>
                </a:cxn>
                <a:cxn ang="0">
                  <a:pos x="T8" y="T9"/>
                </a:cxn>
              </a:cxnLst>
              <a:rect l="0" t="0" r="r" b="b"/>
              <a:pathLst>
                <a:path w="3" h="67">
                  <a:moveTo>
                    <a:pt x="2" y="0"/>
                  </a:moveTo>
                  <a:cubicBezTo>
                    <a:pt x="3" y="67"/>
                    <a:pt x="3" y="67"/>
                    <a:pt x="3" y="67"/>
                  </a:cubicBezTo>
                  <a:cubicBezTo>
                    <a:pt x="3" y="67"/>
                    <a:pt x="2" y="67"/>
                    <a:pt x="2" y="67"/>
                  </a:cubicBezTo>
                  <a:cubicBezTo>
                    <a:pt x="0" y="0"/>
                    <a:pt x="0" y="0"/>
                    <a:pt x="0" y="0"/>
                  </a:cubicBezTo>
                  <a:cubicBezTo>
                    <a:pt x="0"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 name="Freeform 2296"/>
            <p:cNvSpPr>
              <a:spLocks/>
            </p:cNvSpPr>
            <p:nvPr/>
          </p:nvSpPr>
          <p:spPr bwMode="auto">
            <a:xfrm>
              <a:off x="13162741" y="-2710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 name="Freeform 2297"/>
            <p:cNvSpPr>
              <a:spLocks/>
            </p:cNvSpPr>
            <p:nvPr/>
          </p:nvSpPr>
          <p:spPr bwMode="auto">
            <a:xfrm>
              <a:off x="13157978" y="-271065"/>
              <a:ext cx="7938" cy="87313"/>
            </a:xfrm>
            <a:custGeom>
              <a:avLst/>
              <a:gdLst>
                <a:gd name="T0" fmla="*/ 4 w 6"/>
                <a:gd name="T1" fmla="*/ 0 h 67"/>
                <a:gd name="T2" fmla="*/ 6 w 6"/>
                <a:gd name="T3" fmla="*/ 67 h 67"/>
                <a:gd name="T4" fmla="*/ 4 w 6"/>
                <a:gd name="T5" fmla="*/ 67 h 67"/>
                <a:gd name="T6" fmla="*/ 2 w 6"/>
                <a:gd name="T7" fmla="*/ 67 h 67"/>
                <a:gd name="T8" fmla="*/ 0 w 6"/>
                <a:gd name="T9" fmla="*/ 0 h 67"/>
                <a:gd name="T10" fmla="*/ 2 w 6"/>
                <a:gd name="T11" fmla="*/ 0 h 67"/>
                <a:gd name="T12" fmla="*/ 4 w 6"/>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6" h="67">
                  <a:moveTo>
                    <a:pt x="4" y="0"/>
                  </a:moveTo>
                  <a:cubicBezTo>
                    <a:pt x="6" y="67"/>
                    <a:pt x="6" y="67"/>
                    <a:pt x="6" y="67"/>
                  </a:cubicBezTo>
                  <a:cubicBezTo>
                    <a:pt x="5" y="67"/>
                    <a:pt x="5" y="67"/>
                    <a:pt x="4" y="67"/>
                  </a:cubicBezTo>
                  <a:cubicBezTo>
                    <a:pt x="3" y="67"/>
                    <a:pt x="3" y="67"/>
                    <a:pt x="2" y="67"/>
                  </a:cubicBezTo>
                  <a:cubicBezTo>
                    <a:pt x="0" y="0"/>
                    <a:pt x="0" y="0"/>
                    <a:pt x="0" y="0"/>
                  </a:cubicBezTo>
                  <a:cubicBezTo>
                    <a:pt x="1" y="0"/>
                    <a:pt x="1" y="0"/>
                    <a:pt x="2" y="0"/>
                  </a:cubicBezTo>
                  <a:cubicBezTo>
                    <a:pt x="3" y="0"/>
                    <a:pt x="4"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 name="Freeform 2298"/>
            <p:cNvSpPr>
              <a:spLocks/>
            </p:cNvSpPr>
            <p:nvPr/>
          </p:nvSpPr>
          <p:spPr bwMode="auto">
            <a:xfrm>
              <a:off x="13146866" y="-271065"/>
              <a:ext cx="12700" cy="87313"/>
            </a:xfrm>
            <a:custGeom>
              <a:avLst/>
              <a:gdLst>
                <a:gd name="T0" fmla="*/ 9 w 11"/>
                <a:gd name="T1" fmla="*/ 0 h 67"/>
                <a:gd name="T2" fmla="*/ 11 w 11"/>
                <a:gd name="T3" fmla="*/ 67 h 67"/>
                <a:gd name="T4" fmla="*/ 2 w 11"/>
                <a:gd name="T5" fmla="*/ 67 h 67"/>
                <a:gd name="T6" fmla="*/ 0 w 11"/>
                <a:gd name="T7" fmla="*/ 0 h 67"/>
                <a:gd name="T8" fmla="*/ 9 w 11"/>
                <a:gd name="T9" fmla="*/ 0 h 67"/>
              </a:gdLst>
              <a:ahLst/>
              <a:cxnLst>
                <a:cxn ang="0">
                  <a:pos x="T0" y="T1"/>
                </a:cxn>
                <a:cxn ang="0">
                  <a:pos x="T2" y="T3"/>
                </a:cxn>
                <a:cxn ang="0">
                  <a:pos x="T4" y="T5"/>
                </a:cxn>
                <a:cxn ang="0">
                  <a:pos x="T6" y="T7"/>
                </a:cxn>
                <a:cxn ang="0">
                  <a:pos x="T8" y="T9"/>
                </a:cxn>
              </a:cxnLst>
              <a:rect l="0" t="0" r="r" b="b"/>
              <a:pathLst>
                <a:path w="11" h="67">
                  <a:moveTo>
                    <a:pt x="9" y="0"/>
                  </a:moveTo>
                  <a:cubicBezTo>
                    <a:pt x="11" y="67"/>
                    <a:pt x="11" y="67"/>
                    <a:pt x="11" y="67"/>
                  </a:cubicBezTo>
                  <a:cubicBezTo>
                    <a:pt x="9" y="67"/>
                    <a:pt x="6" y="67"/>
                    <a:pt x="2" y="67"/>
                  </a:cubicBezTo>
                  <a:cubicBezTo>
                    <a:pt x="0" y="0"/>
                    <a:pt x="0" y="0"/>
                    <a:pt x="0" y="0"/>
                  </a:cubicBezTo>
                  <a:cubicBezTo>
                    <a:pt x="4" y="0"/>
                    <a:pt x="7" y="0"/>
                    <a:pt x="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 name="Freeform 2299"/>
            <p:cNvSpPr>
              <a:spLocks/>
            </p:cNvSpPr>
            <p:nvPr/>
          </p:nvSpPr>
          <p:spPr bwMode="auto">
            <a:xfrm>
              <a:off x="13216716" y="-212328"/>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 name="Freeform 2300"/>
            <p:cNvSpPr>
              <a:spLocks/>
            </p:cNvSpPr>
            <p:nvPr/>
          </p:nvSpPr>
          <p:spPr bwMode="auto">
            <a:xfrm>
              <a:off x="13875528" y="-228203"/>
              <a:ext cx="7938" cy="103188"/>
            </a:xfrm>
            <a:custGeom>
              <a:avLst/>
              <a:gdLst>
                <a:gd name="T0" fmla="*/ 3 w 5"/>
                <a:gd name="T1" fmla="*/ 0 h 65"/>
                <a:gd name="T2" fmla="*/ 5 w 5"/>
                <a:gd name="T3" fmla="*/ 55 h 65"/>
                <a:gd name="T4" fmla="*/ 1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1" y="65"/>
                  </a:lnTo>
                  <a:lnTo>
                    <a:pt x="0" y="10"/>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 name="Freeform 2301"/>
            <p:cNvSpPr>
              <a:spLocks/>
            </p:cNvSpPr>
            <p:nvPr/>
          </p:nvSpPr>
          <p:spPr bwMode="auto">
            <a:xfrm>
              <a:off x="13866003" y="-193278"/>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 name="Freeform 2302"/>
            <p:cNvSpPr>
              <a:spLocks/>
            </p:cNvSpPr>
            <p:nvPr/>
          </p:nvSpPr>
          <p:spPr bwMode="auto">
            <a:xfrm>
              <a:off x="13859653" y="-182165"/>
              <a:ext cx="9525" cy="104775"/>
            </a:xfrm>
            <a:custGeom>
              <a:avLst/>
              <a:gdLst>
                <a:gd name="T0" fmla="*/ 4 w 6"/>
                <a:gd name="T1" fmla="*/ 0 h 66"/>
                <a:gd name="T2" fmla="*/ 6 w 6"/>
                <a:gd name="T3" fmla="*/ 55 h 66"/>
                <a:gd name="T4" fmla="*/ 2 w 6"/>
                <a:gd name="T5" fmla="*/ 66 h 66"/>
                <a:gd name="T6" fmla="*/ 0 w 6"/>
                <a:gd name="T7" fmla="*/ 11 h 66"/>
                <a:gd name="T8" fmla="*/ 4 w 6"/>
                <a:gd name="T9" fmla="*/ 0 h 66"/>
              </a:gdLst>
              <a:ahLst/>
              <a:cxnLst>
                <a:cxn ang="0">
                  <a:pos x="T0" y="T1"/>
                </a:cxn>
                <a:cxn ang="0">
                  <a:pos x="T2" y="T3"/>
                </a:cxn>
                <a:cxn ang="0">
                  <a:pos x="T4" y="T5"/>
                </a:cxn>
                <a:cxn ang="0">
                  <a:pos x="T6" y="T7"/>
                </a:cxn>
                <a:cxn ang="0">
                  <a:pos x="T8" y="T9"/>
                </a:cxn>
              </a:cxnLst>
              <a:rect l="0" t="0" r="r" b="b"/>
              <a:pathLst>
                <a:path w="6" h="66">
                  <a:moveTo>
                    <a:pt x="4" y="0"/>
                  </a:moveTo>
                  <a:lnTo>
                    <a:pt x="6" y="55"/>
                  </a:lnTo>
                  <a:lnTo>
                    <a:pt x="2" y="66"/>
                  </a:lnTo>
                  <a:lnTo>
                    <a:pt x="0" y="11"/>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 name="Freeform 2303"/>
            <p:cNvSpPr>
              <a:spLocks/>
            </p:cNvSpPr>
            <p:nvPr/>
          </p:nvSpPr>
          <p:spPr bwMode="auto">
            <a:xfrm>
              <a:off x="13856478" y="-164703"/>
              <a:ext cx="6350" cy="100013"/>
            </a:xfrm>
            <a:custGeom>
              <a:avLst/>
              <a:gdLst>
                <a:gd name="T0" fmla="*/ 2 w 4"/>
                <a:gd name="T1" fmla="*/ 0 h 63"/>
                <a:gd name="T2" fmla="*/ 4 w 4"/>
                <a:gd name="T3" fmla="*/ 55 h 63"/>
                <a:gd name="T4" fmla="*/ 2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2" y="63"/>
                  </a:lnTo>
                  <a:lnTo>
                    <a:pt x="0" y="8"/>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 name="Freeform 2304"/>
            <p:cNvSpPr>
              <a:spLocks/>
            </p:cNvSpPr>
            <p:nvPr/>
          </p:nvSpPr>
          <p:spPr bwMode="auto">
            <a:xfrm>
              <a:off x="13866003" y="-128190"/>
              <a:ext cx="6350" cy="96838"/>
            </a:xfrm>
            <a:custGeom>
              <a:avLst/>
              <a:gdLst>
                <a:gd name="T0" fmla="*/ 3 w 4"/>
                <a:gd name="T1" fmla="*/ 0 h 61"/>
                <a:gd name="T2" fmla="*/ 4 w 4"/>
                <a:gd name="T3" fmla="*/ 55 h 61"/>
                <a:gd name="T4" fmla="*/ 2 w 4"/>
                <a:gd name="T5" fmla="*/ 61 h 61"/>
                <a:gd name="T6" fmla="*/ 0 w 4"/>
                <a:gd name="T7" fmla="*/ 6 h 61"/>
                <a:gd name="T8" fmla="*/ 3 w 4"/>
                <a:gd name="T9" fmla="*/ 0 h 61"/>
              </a:gdLst>
              <a:ahLst/>
              <a:cxnLst>
                <a:cxn ang="0">
                  <a:pos x="T0" y="T1"/>
                </a:cxn>
                <a:cxn ang="0">
                  <a:pos x="T2" y="T3"/>
                </a:cxn>
                <a:cxn ang="0">
                  <a:pos x="T4" y="T5"/>
                </a:cxn>
                <a:cxn ang="0">
                  <a:pos x="T6" y="T7"/>
                </a:cxn>
                <a:cxn ang="0">
                  <a:pos x="T8" y="T9"/>
                </a:cxn>
              </a:cxnLst>
              <a:rect l="0" t="0" r="r" b="b"/>
              <a:pathLst>
                <a:path w="4" h="61">
                  <a:moveTo>
                    <a:pt x="3" y="0"/>
                  </a:moveTo>
                  <a:lnTo>
                    <a:pt x="4" y="55"/>
                  </a:lnTo>
                  <a:lnTo>
                    <a:pt x="2" y="61"/>
                  </a:lnTo>
                  <a:lnTo>
                    <a:pt x="0" y="6"/>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 name="Freeform 2305"/>
            <p:cNvSpPr>
              <a:spLocks/>
            </p:cNvSpPr>
            <p:nvPr/>
          </p:nvSpPr>
          <p:spPr bwMode="auto">
            <a:xfrm>
              <a:off x="13878703" y="-96440"/>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 name="Freeform 2306"/>
            <p:cNvSpPr>
              <a:spLocks/>
            </p:cNvSpPr>
            <p:nvPr/>
          </p:nvSpPr>
          <p:spPr bwMode="auto">
            <a:xfrm>
              <a:off x="12934141" y="-45640"/>
              <a:ext cx="1588" cy="88900"/>
            </a:xfrm>
            <a:custGeom>
              <a:avLst/>
              <a:gdLst>
                <a:gd name="T0" fmla="*/ 0 w 1"/>
                <a:gd name="T1" fmla="*/ 0 h 56"/>
                <a:gd name="T2" fmla="*/ 1 w 1"/>
                <a:gd name="T3" fmla="*/ 56 h 56"/>
                <a:gd name="T4" fmla="*/ 1 w 1"/>
                <a:gd name="T5" fmla="*/ 56 h 56"/>
                <a:gd name="T6" fmla="*/ 0 w 1"/>
                <a:gd name="T7" fmla="*/ 0 h 56"/>
                <a:gd name="T8" fmla="*/ 0 w 1"/>
                <a:gd name="T9" fmla="*/ 0 h 56"/>
              </a:gdLst>
              <a:ahLst/>
              <a:cxnLst>
                <a:cxn ang="0">
                  <a:pos x="T0" y="T1"/>
                </a:cxn>
                <a:cxn ang="0">
                  <a:pos x="T2" y="T3"/>
                </a:cxn>
                <a:cxn ang="0">
                  <a:pos x="T4" y="T5"/>
                </a:cxn>
                <a:cxn ang="0">
                  <a:pos x="T6" y="T7"/>
                </a:cxn>
                <a:cxn ang="0">
                  <a:pos x="T8" y="T9"/>
                </a:cxn>
              </a:cxnLst>
              <a:rect l="0" t="0" r="r" b="b"/>
              <a:pathLst>
                <a:path w="1" h="56">
                  <a:moveTo>
                    <a:pt x="0" y="0"/>
                  </a:moveTo>
                  <a:lnTo>
                    <a:pt x="1" y="56"/>
                  </a:lnTo>
                  <a:lnTo>
                    <a:pt x="1" y="56"/>
                  </a:lnTo>
                  <a:lnTo>
                    <a:pt x="0" y="0"/>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 name="Freeform 2307"/>
            <p:cNvSpPr>
              <a:spLocks/>
            </p:cNvSpPr>
            <p:nvPr/>
          </p:nvSpPr>
          <p:spPr bwMode="auto">
            <a:xfrm>
              <a:off x="12934141" y="-45640"/>
              <a:ext cx="1588" cy="88900"/>
            </a:xfrm>
            <a:custGeom>
              <a:avLst/>
              <a:gdLst>
                <a:gd name="T0" fmla="*/ 0 w 1"/>
                <a:gd name="T1" fmla="*/ 0 h 56"/>
                <a:gd name="T2" fmla="*/ 1 w 1"/>
                <a:gd name="T3" fmla="*/ 56 h 56"/>
                <a:gd name="T4" fmla="*/ 1 w 1"/>
                <a:gd name="T5" fmla="*/ 56 h 56"/>
                <a:gd name="T6" fmla="*/ 0 w 1"/>
                <a:gd name="T7" fmla="*/ 0 h 56"/>
                <a:gd name="T8" fmla="*/ 0 w 1"/>
                <a:gd name="T9" fmla="*/ 0 h 56"/>
              </a:gdLst>
              <a:ahLst/>
              <a:cxnLst>
                <a:cxn ang="0">
                  <a:pos x="T0" y="T1"/>
                </a:cxn>
                <a:cxn ang="0">
                  <a:pos x="T2" y="T3"/>
                </a:cxn>
                <a:cxn ang="0">
                  <a:pos x="T4" y="T5"/>
                </a:cxn>
                <a:cxn ang="0">
                  <a:pos x="T6" y="T7"/>
                </a:cxn>
                <a:cxn ang="0">
                  <a:pos x="T8" y="T9"/>
                </a:cxn>
              </a:cxnLst>
              <a:rect l="0" t="0" r="r" b="b"/>
              <a:pathLst>
                <a:path w="1" h="56">
                  <a:moveTo>
                    <a:pt x="0" y="0"/>
                  </a:moveTo>
                  <a:lnTo>
                    <a:pt x="1" y="56"/>
                  </a:lnTo>
                  <a:lnTo>
                    <a:pt x="1" y="56"/>
                  </a:lnTo>
                  <a:lnTo>
                    <a:pt x="0" y="0"/>
                  </a:lnTo>
                  <a:lnTo>
                    <a:pt x="0" y="0"/>
                  </a:ln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 name="Freeform 2308"/>
            <p:cNvSpPr>
              <a:spLocks/>
            </p:cNvSpPr>
            <p:nvPr/>
          </p:nvSpPr>
          <p:spPr bwMode="auto">
            <a:xfrm>
              <a:off x="12934141" y="-4564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 name="Freeform 2309"/>
            <p:cNvSpPr>
              <a:spLocks/>
            </p:cNvSpPr>
            <p:nvPr/>
          </p:nvSpPr>
          <p:spPr bwMode="auto">
            <a:xfrm>
              <a:off x="12934141" y="-45640"/>
              <a:ext cx="3175" cy="90488"/>
            </a:xfrm>
            <a:custGeom>
              <a:avLst/>
              <a:gdLst>
                <a:gd name="T0" fmla="*/ 1 w 3"/>
                <a:gd name="T1" fmla="*/ 1 h 69"/>
                <a:gd name="T2" fmla="*/ 3 w 3"/>
                <a:gd name="T3" fmla="*/ 69 h 69"/>
                <a:gd name="T4" fmla="*/ 2 w 3"/>
                <a:gd name="T5" fmla="*/ 67 h 69"/>
                <a:gd name="T6" fmla="*/ 0 w 3"/>
                <a:gd name="T7" fmla="*/ 0 h 69"/>
                <a:gd name="T8" fmla="*/ 1 w 3"/>
                <a:gd name="T9" fmla="*/ 1 h 69"/>
              </a:gdLst>
              <a:ahLst/>
              <a:cxnLst>
                <a:cxn ang="0">
                  <a:pos x="T0" y="T1"/>
                </a:cxn>
                <a:cxn ang="0">
                  <a:pos x="T2" y="T3"/>
                </a:cxn>
                <a:cxn ang="0">
                  <a:pos x="T4" y="T5"/>
                </a:cxn>
                <a:cxn ang="0">
                  <a:pos x="T6" y="T7"/>
                </a:cxn>
                <a:cxn ang="0">
                  <a:pos x="T8" y="T9"/>
                </a:cxn>
              </a:cxnLst>
              <a:rect l="0" t="0" r="r" b="b"/>
              <a:pathLst>
                <a:path w="3" h="69">
                  <a:moveTo>
                    <a:pt x="1" y="1"/>
                  </a:moveTo>
                  <a:cubicBezTo>
                    <a:pt x="3" y="69"/>
                    <a:pt x="3" y="69"/>
                    <a:pt x="3" y="69"/>
                  </a:cubicBezTo>
                  <a:cubicBezTo>
                    <a:pt x="3" y="68"/>
                    <a:pt x="3" y="67"/>
                    <a:pt x="2" y="67"/>
                  </a:cubicBezTo>
                  <a:cubicBezTo>
                    <a:pt x="0" y="0"/>
                    <a:pt x="0" y="0"/>
                    <a:pt x="0" y="0"/>
                  </a:cubicBezTo>
                  <a:cubicBezTo>
                    <a:pt x="1"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 name="Freeform 2310"/>
            <p:cNvSpPr>
              <a:spLocks/>
            </p:cNvSpPr>
            <p:nvPr/>
          </p:nvSpPr>
          <p:spPr bwMode="auto">
            <a:xfrm>
              <a:off x="13864416" y="-88503"/>
              <a:ext cx="17463" cy="106363"/>
            </a:xfrm>
            <a:custGeom>
              <a:avLst/>
              <a:gdLst>
                <a:gd name="T0" fmla="*/ 9 w 11"/>
                <a:gd name="T1" fmla="*/ 0 h 67"/>
                <a:gd name="T2" fmla="*/ 11 w 11"/>
                <a:gd name="T3" fmla="*/ 55 h 67"/>
                <a:gd name="T4" fmla="*/ 1 w 11"/>
                <a:gd name="T5" fmla="*/ 67 h 67"/>
                <a:gd name="T6" fmla="*/ 0 w 11"/>
                <a:gd name="T7" fmla="*/ 12 h 67"/>
                <a:gd name="T8" fmla="*/ 9 w 11"/>
                <a:gd name="T9" fmla="*/ 0 h 67"/>
              </a:gdLst>
              <a:ahLst/>
              <a:cxnLst>
                <a:cxn ang="0">
                  <a:pos x="T0" y="T1"/>
                </a:cxn>
                <a:cxn ang="0">
                  <a:pos x="T2" y="T3"/>
                </a:cxn>
                <a:cxn ang="0">
                  <a:pos x="T4" y="T5"/>
                </a:cxn>
                <a:cxn ang="0">
                  <a:pos x="T6" y="T7"/>
                </a:cxn>
                <a:cxn ang="0">
                  <a:pos x="T8" y="T9"/>
                </a:cxn>
              </a:cxnLst>
              <a:rect l="0" t="0" r="r" b="b"/>
              <a:pathLst>
                <a:path w="11" h="67">
                  <a:moveTo>
                    <a:pt x="9" y="0"/>
                  </a:moveTo>
                  <a:lnTo>
                    <a:pt x="11" y="55"/>
                  </a:lnTo>
                  <a:lnTo>
                    <a:pt x="1" y="67"/>
                  </a:lnTo>
                  <a:lnTo>
                    <a:pt x="0" y="12"/>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 name="Freeform 2311"/>
            <p:cNvSpPr>
              <a:spLocks/>
            </p:cNvSpPr>
            <p:nvPr/>
          </p:nvSpPr>
          <p:spPr bwMode="auto">
            <a:xfrm>
              <a:off x="13858066" y="-69453"/>
              <a:ext cx="7938" cy="93663"/>
            </a:xfrm>
            <a:custGeom>
              <a:avLst/>
              <a:gdLst>
                <a:gd name="T0" fmla="*/ 4 w 5"/>
                <a:gd name="T1" fmla="*/ 0 h 59"/>
                <a:gd name="T2" fmla="*/ 5 w 5"/>
                <a:gd name="T3" fmla="*/ 55 h 59"/>
                <a:gd name="T4" fmla="*/ 1 w 5"/>
                <a:gd name="T5" fmla="*/ 59 h 59"/>
                <a:gd name="T6" fmla="*/ 0 w 5"/>
                <a:gd name="T7" fmla="*/ 4 h 59"/>
                <a:gd name="T8" fmla="*/ 4 w 5"/>
                <a:gd name="T9" fmla="*/ 0 h 59"/>
              </a:gdLst>
              <a:ahLst/>
              <a:cxnLst>
                <a:cxn ang="0">
                  <a:pos x="T0" y="T1"/>
                </a:cxn>
                <a:cxn ang="0">
                  <a:pos x="T2" y="T3"/>
                </a:cxn>
                <a:cxn ang="0">
                  <a:pos x="T4" y="T5"/>
                </a:cxn>
                <a:cxn ang="0">
                  <a:pos x="T6" y="T7"/>
                </a:cxn>
                <a:cxn ang="0">
                  <a:pos x="T8" y="T9"/>
                </a:cxn>
              </a:cxnLst>
              <a:rect l="0" t="0" r="r" b="b"/>
              <a:pathLst>
                <a:path w="5" h="59">
                  <a:moveTo>
                    <a:pt x="4" y="0"/>
                  </a:moveTo>
                  <a:lnTo>
                    <a:pt x="5" y="55"/>
                  </a:lnTo>
                  <a:lnTo>
                    <a:pt x="1" y="59"/>
                  </a:lnTo>
                  <a:lnTo>
                    <a:pt x="0" y="4"/>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 name="Freeform 2312"/>
            <p:cNvSpPr>
              <a:spLocks/>
            </p:cNvSpPr>
            <p:nvPr/>
          </p:nvSpPr>
          <p:spPr bwMode="auto">
            <a:xfrm>
              <a:off x="13848541" y="-63103"/>
              <a:ext cx="11113" cy="98425"/>
            </a:xfrm>
            <a:custGeom>
              <a:avLst/>
              <a:gdLst>
                <a:gd name="T0" fmla="*/ 6 w 7"/>
                <a:gd name="T1" fmla="*/ 0 h 62"/>
                <a:gd name="T2" fmla="*/ 7 w 7"/>
                <a:gd name="T3" fmla="*/ 55 h 62"/>
                <a:gd name="T4" fmla="*/ 2 w 7"/>
                <a:gd name="T5" fmla="*/ 62 h 62"/>
                <a:gd name="T6" fmla="*/ 0 w 7"/>
                <a:gd name="T7" fmla="*/ 7 h 62"/>
                <a:gd name="T8" fmla="*/ 6 w 7"/>
                <a:gd name="T9" fmla="*/ 0 h 62"/>
              </a:gdLst>
              <a:ahLst/>
              <a:cxnLst>
                <a:cxn ang="0">
                  <a:pos x="T0" y="T1"/>
                </a:cxn>
                <a:cxn ang="0">
                  <a:pos x="T2" y="T3"/>
                </a:cxn>
                <a:cxn ang="0">
                  <a:pos x="T4" y="T5"/>
                </a:cxn>
                <a:cxn ang="0">
                  <a:pos x="T6" y="T7"/>
                </a:cxn>
                <a:cxn ang="0">
                  <a:pos x="T8" y="T9"/>
                </a:cxn>
              </a:cxnLst>
              <a:rect l="0" t="0" r="r" b="b"/>
              <a:pathLst>
                <a:path w="7" h="62">
                  <a:moveTo>
                    <a:pt x="6" y="0"/>
                  </a:moveTo>
                  <a:lnTo>
                    <a:pt x="7" y="55"/>
                  </a:lnTo>
                  <a:lnTo>
                    <a:pt x="2" y="62"/>
                  </a:lnTo>
                  <a:lnTo>
                    <a:pt x="0" y="7"/>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 name="Freeform 2313"/>
            <p:cNvSpPr>
              <a:spLocks/>
            </p:cNvSpPr>
            <p:nvPr/>
          </p:nvSpPr>
          <p:spPr bwMode="auto">
            <a:xfrm>
              <a:off x="13846953" y="-51990"/>
              <a:ext cx="4763" cy="100013"/>
            </a:xfrm>
            <a:custGeom>
              <a:avLst/>
              <a:gdLst>
                <a:gd name="T0" fmla="*/ 1 w 3"/>
                <a:gd name="T1" fmla="*/ 0 h 63"/>
                <a:gd name="T2" fmla="*/ 3 w 3"/>
                <a:gd name="T3" fmla="*/ 55 h 63"/>
                <a:gd name="T4" fmla="*/ 1 w 3"/>
                <a:gd name="T5" fmla="*/ 63 h 63"/>
                <a:gd name="T6" fmla="*/ 0 w 3"/>
                <a:gd name="T7" fmla="*/ 8 h 63"/>
                <a:gd name="T8" fmla="*/ 1 w 3"/>
                <a:gd name="T9" fmla="*/ 0 h 63"/>
              </a:gdLst>
              <a:ahLst/>
              <a:cxnLst>
                <a:cxn ang="0">
                  <a:pos x="T0" y="T1"/>
                </a:cxn>
                <a:cxn ang="0">
                  <a:pos x="T2" y="T3"/>
                </a:cxn>
                <a:cxn ang="0">
                  <a:pos x="T4" y="T5"/>
                </a:cxn>
                <a:cxn ang="0">
                  <a:pos x="T6" y="T7"/>
                </a:cxn>
                <a:cxn ang="0">
                  <a:pos x="T8" y="T9"/>
                </a:cxn>
              </a:cxnLst>
              <a:rect l="0" t="0" r="r" b="b"/>
              <a:pathLst>
                <a:path w="3" h="63">
                  <a:moveTo>
                    <a:pt x="1" y="0"/>
                  </a:moveTo>
                  <a:lnTo>
                    <a:pt x="3" y="55"/>
                  </a:lnTo>
                  <a:lnTo>
                    <a:pt x="1" y="63"/>
                  </a:lnTo>
                  <a:lnTo>
                    <a:pt x="0" y="8"/>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 name="Freeform 2314"/>
            <p:cNvSpPr>
              <a:spLocks/>
            </p:cNvSpPr>
            <p:nvPr/>
          </p:nvSpPr>
          <p:spPr bwMode="auto">
            <a:xfrm>
              <a:off x="13835841" y="-39290"/>
              <a:ext cx="12700" cy="100013"/>
            </a:xfrm>
            <a:custGeom>
              <a:avLst/>
              <a:gdLst>
                <a:gd name="T0" fmla="*/ 7 w 8"/>
                <a:gd name="T1" fmla="*/ 0 h 63"/>
                <a:gd name="T2" fmla="*/ 8 w 8"/>
                <a:gd name="T3" fmla="*/ 55 h 63"/>
                <a:gd name="T4" fmla="*/ 2 w 8"/>
                <a:gd name="T5" fmla="*/ 63 h 63"/>
                <a:gd name="T6" fmla="*/ 0 w 8"/>
                <a:gd name="T7" fmla="*/ 8 h 63"/>
                <a:gd name="T8" fmla="*/ 7 w 8"/>
                <a:gd name="T9" fmla="*/ 0 h 63"/>
              </a:gdLst>
              <a:ahLst/>
              <a:cxnLst>
                <a:cxn ang="0">
                  <a:pos x="T0" y="T1"/>
                </a:cxn>
                <a:cxn ang="0">
                  <a:pos x="T2" y="T3"/>
                </a:cxn>
                <a:cxn ang="0">
                  <a:pos x="T4" y="T5"/>
                </a:cxn>
                <a:cxn ang="0">
                  <a:pos x="T6" y="T7"/>
                </a:cxn>
                <a:cxn ang="0">
                  <a:pos x="T8" y="T9"/>
                </a:cxn>
              </a:cxnLst>
              <a:rect l="0" t="0" r="r" b="b"/>
              <a:pathLst>
                <a:path w="8" h="63">
                  <a:moveTo>
                    <a:pt x="7" y="0"/>
                  </a:moveTo>
                  <a:lnTo>
                    <a:pt x="8" y="55"/>
                  </a:lnTo>
                  <a:lnTo>
                    <a:pt x="2" y="63"/>
                  </a:lnTo>
                  <a:lnTo>
                    <a:pt x="0" y="8"/>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 name="Freeform 2315"/>
            <p:cNvSpPr>
              <a:spLocks/>
            </p:cNvSpPr>
            <p:nvPr/>
          </p:nvSpPr>
          <p:spPr bwMode="auto">
            <a:xfrm>
              <a:off x="13824728" y="-26590"/>
              <a:ext cx="14288" cy="92075"/>
            </a:xfrm>
            <a:custGeom>
              <a:avLst/>
              <a:gdLst>
                <a:gd name="T0" fmla="*/ 7 w 9"/>
                <a:gd name="T1" fmla="*/ 0 h 58"/>
                <a:gd name="T2" fmla="*/ 9 w 9"/>
                <a:gd name="T3" fmla="*/ 55 h 58"/>
                <a:gd name="T4" fmla="*/ 2 w 9"/>
                <a:gd name="T5" fmla="*/ 58 h 58"/>
                <a:gd name="T6" fmla="*/ 0 w 9"/>
                <a:gd name="T7" fmla="*/ 2 h 58"/>
                <a:gd name="T8" fmla="*/ 7 w 9"/>
                <a:gd name="T9" fmla="*/ 0 h 58"/>
              </a:gdLst>
              <a:ahLst/>
              <a:cxnLst>
                <a:cxn ang="0">
                  <a:pos x="T0" y="T1"/>
                </a:cxn>
                <a:cxn ang="0">
                  <a:pos x="T2" y="T3"/>
                </a:cxn>
                <a:cxn ang="0">
                  <a:pos x="T4" y="T5"/>
                </a:cxn>
                <a:cxn ang="0">
                  <a:pos x="T6" y="T7"/>
                </a:cxn>
                <a:cxn ang="0">
                  <a:pos x="T8" y="T9"/>
                </a:cxn>
              </a:cxnLst>
              <a:rect l="0" t="0" r="r" b="b"/>
              <a:pathLst>
                <a:path w="9" h="58">
                  <a:moveTo>
                    <a:pt x="7" y="0"/>
                  </a:moveTo>
                  <a:lnTo>
                    <a:pt x="9" y="55"/>
                  </a:lnTo>
                  <a:lnTo>
                    <a:pt x="2" y="58"/>
                  </a:lnTo>
                  <a:lnTo>
                    <a:pt x="0" y="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 name="Freeform 2316"/>
            <p:cNvSpPr>
              <a:spLocks/>
            </p:cNvSpPr>
            <p:nvPr/>
          </p:nvSpPr>
          <p:spPr bwMode="auto">
            <a:xfrm>
              <a:off x="12830953" y="6748"/>
              <a:ext cx="3175" cy="92075"/>
            </a:xfrm>
            <a:custGeom>
              <a:avLst/>
              <a:gdLst>
                <a:gd name="T0" fmla="*/ 0 w 2"/>
                <a:gd name="T1" fmla="*/ 3 h 71"/>
                <a:gd name="T2" fmla="*/ 2 w 2"/>
                <a:gd name="T3" fmla="*/ 71 h 71"/>
                <a:gd name="T4" fmla="*/ 2 w 2"/>
                <a:gd name="T5" fmla="*/ 69 h 71"/>
                <a:gd name="T6" fmla="*/ 2 w 2"/>
                <a:gd name="T7" fmla="*/ 67 h 71"/>
                <a:gd name="T8" fmla="*/ 0 w 2"/>
                <a:gd name="T9" fmla="*/ 0 h 71"/>
                <a:gd name="T10" fmla="*/ 0 w 2"/>
                <a:gd name="T11" fmla="*/ 2 h 71"/>
                <a:gd name="T12" fmla="*/ 0 w 2"/>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2" h="71">
                  <a:moveTo>
                    <a:pt x="0" y="3"/>
                  </a:moveTo>
                  <a:cubicBezTo>
                    <a:pt x="2" y="71"/>
                    <a:pt x="2" y="71"/>
                    <a:pt x="2" y="71"/>
                  </a:cubicBezTo>
                  <a:cubicBezTo>
                    <a:pt x="2" y="70"/>
                    <a:pt x="2" y="69"/>
                    <a:pt x="2" y="69"/>
                  </a:cubicBezTo>
                  <a:cubicBezTo>
                    <a:pt x="2" y="68"/>
                    <a:pt x="2" y="68"/>
                    <a:pt x="2" y="67"/>
                  </a:cubicBezTo>
                  <a:cubicBezTo>
                    <a:pt x="0" y="0"/>
                    <a:pt x="0" y="0"/>
                    <a:pt x="0" y="0"/>
                  </a:cubicBezTo>
                  <a:cubicBezTo>
                    <a:pt x="0" y="0"/>
                    <a:pt x="0" y="1"/>
                    <a:pt x="0" y="2"/>
                  </a:cubicBezTo>
                  <a:cubicBezTo>
                    <a:pt x="0" y="2"/>
                    <a:pt x="0" y="3"/>
                    <a:pt x="0"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 name="Freeform 2317"/>
            <p:cNvSpPr>
              <a:spLocks/>
            </p:cNvSpPr>
            <p:nvPr/>
          </p:nvSpPr>
          <p:spPr bwMode="auto">
            <a:xfrm>
              <a:off x="13819966" y="-23415"/>
              <a:ext cx="7938" cy="95250"/>
            </a:xfrm>
            <a:custGeom>
              <a:avLst/>
              <a:gdLst>
                <a:gd name="T0" fmla="*/ 3 w 5"/>
                <a:gd name="T1" fmla="*/ 0 h 60"/>
                <a:gd name="T2" fmla="*/ 5 w 5"/>
                <a:gd name="T3" fmla="*/ 56 h 60"/>
                <a:gd name="T4" fmla="*/ 2 w 5"/>
                <a:gd name="T5" fmla="*/ 60 h 60"/>
                <a:gd name="T6" fmla="*/ 0 w 5"/>
                <a:gd name="T7" fmla="*/ 5 h 60"/>
                <a:gd name="T8" fmla="*/ 3 w 5"/>
                <a:gd name="T9" fmla="*/ 0 h 60"/>
              </a:gdLst>
              <a:ahLst/>
              <a:cxnLst>
                <a:cxn ang="0">
                  <a:pos x="T0" y="T1"/>
                </a:cxn>
                <a:cxn ang="0">
                  <a:pos x="T2" y="T3"/>
                </a:cxn>
                <a:cxn ang="0">
                  <a:pos x="T4" y="T5"/>
                </a:cxn>
                <a:cxn ang="0">
                  <a:pos x="T6" y="T7"/>
                </a:cxn>
                <a:cxn ang="0">
                  <a:pos x="T8" y="T9"/>
                </a:cxn>
              </a:cxnLst>
              <a:rect l="0" t="0" r="r" b="b"/>
              <a:pathLst>
                <a:path w="5" h="60">
                  <a:moveTo>
                    <a:pt x="3" y="0"/>
                  </a:moveTo>
                  <a:lnTo>
                    <a:pt x="5" y="56"/>
                  </a:lnTo>
                  <a:lnTo>
                    <a:pt x="2" y="60"/>
                  </a:lnTo>
                  <a:lnTo>
                    <a:pt x="0" y="5"/>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5" name="Freeform 2318"/>
            <p:cNvSpPr>
              <a:spLocks/>
            </p:cNvSpPr>
            <p:nvPr/>
          </p:nvSpPr>
          <p:spPr bwMode="auto">
            <a:xfrm>
              <a:off x="13819966" y="-15478"/>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6" name="Freeform 2319"/>
            <p:cNvSpPr>
              <a:spLocks/>
            </p:cNvSpPr>
            <p:nvPr/>
          </p:nvSpPr>
          <p:spPr bwMode="auto">
            <a:xfrm>
              <a:off x="13783453" y="-9128"/>
              <a:ext cx="39688" cy="100013"/>
            </a:xfrm>
            <a:custGeom>
              <a:avLst/>
              <a:gdLst>
                <a:gd name="T0" fmla="*/ 23 w 25"/>
                <a:gd name="T1" fmla="*/ 0 h 63"/>
                <a:gd name="T2" fmla="*/ 25 w 25"/>
                <a:gd name="T3" fmla="*/ 55 h 63"/>
                <a:gd name="T4" fmla="*/ 1 w 25"/>
                <a:gd name="T5" fmla="*/ 63 h 63"/>
                <a:gd name="T6" fmla="*/ 0 w 25"/>
                <a:gd name="T7" fmla="*/ 8 h 63"/>
                <a:gd name="T8" fmla="*/ 23 w 25"/>
                <a:gd name="T9" fmla="*/ 0 h 63"/>
              </a:gdLst>
              <a:ahLst/>
              <a:cxnLst>
                <a:cxn ang="0">
                  <a:pos x="T0" y="T1"/>
                </a:cxn>
                <a:cxn ang="0">
                  <a:pos x="T2" y="T3"/>
                </a:cxn>
                <a:cxn ang="0">
                  <a:pos x="T4" y="T5"/>
                </a:cxn>
                <a:cxn ang="0">
                  <a:pos x="T6" y="T7"/>
                </a:cxn>
                <a:cxn ang="0">
                  <a:pos x="T8" y="T9"/>
                </a:cxn>
              </a:cxnLst>
              <a:rect l="0" t="0" r="r" b="b"/>
              <a:pathLst>
                <a:path w="25" h="63">
                  <a:moveTo>
                    <a:pt x="23" y="0"/>
                  </a:moveTo>
                  <a:lnTo>
                    <a:pt x="25" y="55"/>
                  </a:lnTo>
                  <a:lnTo>
                    <a:pt x="1" y="63"/>
                  </a:lnTo>
                  <a:lnTo>
                    <a:pt x="0" y="8"/>
                  </a:lnTo>
                  <a:lnTo>
                    <a:pt x="2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7" name="Freeform 2320"/>
            <p:cNvSpPr>
              <a:spLocks/>
            </p:cNvSpPr>
            <p:nvPr/>
          </p:nvSpPr>
          <p:spPr bwMode="auto">
            <a:xfrm>
              <a:off x="13726303" y="3573"/>
              <a:ext cx="58738" cy="114300"/>
            </a:xfrm>
            <a:custGeom>
              <a:avLst/>
              <a:gdLst>
                <a:gd name="T0" fmla="*/ 36 w 37"/>
                <a:gd name="T1" fmla="*/ 0 h 72"/>
                <a:gd name="T2" fmla="*/ 37 w 37"/>
                <a:gd name="T3" fmla="*/ 55 h 72"/>
                <a:gd name="T4" fmla="*/ 2 w 37"/>
                <a:gd name="T5" fmla="*/ 72 h 72"/>
                <a:gd name="T6" fmla="*/ 0 w 37"/>
                <a:gd name="T7" fmla="*/ 17 h 72"/>
                <a:gd name="T8" fmla="*/ 36 w 37"/>
                <a:gd name="T9" fmla="*/ 0 h 72"/>
              </a:gdLst>
              <a:ahLst/>
              <a:cxnLst>
                <a:cxn ang="0">
                  <a:pos x="T0" y="T1"/>
                </a:cxn>
                <a:cxn ang="0">
                  <a:pos x="T2" y="T3"/>
                </a:cxn>
                <a:cxn ang="0">
                  <a:pos x="T4" y="T5"/>
                </a:cxn>
                <a:cxn ang="0">
                  <a:pos x="T6" y="T7"/>
                </a:cxn>
                <a:cxn ang="0">
                  <a:pos x="T8" y="T9"/>
                </a:cxn>
              </a:cxnLst>
              <a:rect l="0" t="0" r="r" b="b"/>
              <a:pathLst>
                <a:path w="37" h="72">
                  <a:moveTo>
                    <a:pt x="36" y="0"/>
                  </a:moveTo>
                  <a:lnTo>
                    <a:pt x="37" y="55"/>
                  </a:lnTo>
                  <a:lnTo>
                    <a:pt x="2" y="72"/>
                  </a:lnTo>
                  <a:lnTo>
                    <a:pt x="0" y="17"/>
                  </a:lnTo>
                  <a:lnTo>
                    <a:pt x="3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8" name="Freeform 2321"/>
            <p:cNvSpPr>
              <a:spLocks/>
            </p:cNvSpPr>
            <p:nvPr/>
          </p:nvSpPr>
          <p:spPr bwMode="auto">
            <a:xfrm>
              <a:off x="13697728" y="30560"/>
              <a:ext cx="31750" cy="104775"/>
            </a:xfrm>
            <a:custGeom>
              <a:avLst/>
              <a:gdLst>
                <a:gd name="T0" fmla="*/ 18 w 20"/>
                <a:gd name="T1" fmla="*/ 0 h 66"/>
                <a:gd name="T2" fmla="*/ 20 w 20"/>
                <a:gd name="T3" fmla="*/ 55 h 66"/>
                <a:gd name="T4" fmla="*/ 2 w 20"/>
                <a:gd name="T5" fmla="*/ 66 h 66"/>
                <a:gd name="T6" fmla="*/ 0 w 20"/>
                <a:gd name="T7" fmla="*/ 11 h 66"/>
                <a:gd name="T8" fmla="*/ 18 w 20"/>
                <a:gd name="T9" fmla="*/ 0 h 66"/>
              </a:gdLst>
              <a:ahLst/>
              <a:cxnLst>
                <a:cxn ang="0">
                  <a:pos x="T0" y="T1"/>
                </a:cxn>
                <a:cxn ang="0">
                  <a:pos x="T2" y="T3"/>
                </a:cxn>
                <a:cxn ang="0">
                  <a:pos x="T4" y="T5"/>
                </a:cxn>
                <a:cxn ang="0">
                  <a:pos x="T6" y="T7"/>
                </a:cxn>
                <a:cxn ang="0">
                  <a:pos x="T8" y="T9"/>
                </a:cxn>
              </a:cxnLst>
              <a:rect l="0" t="0" r="r" b="b"/>
              <a:pathLst>
                <a:path w="20" h="66">
                  <a:moveTo>
                    <a:pt x="18" y="0"/>
                  </a:moveTo>
                  <a:lnTo>
                    <a:pt x="20" y="55"/>
                  </a:lnTo>
                  <a:lnTo>
                    <a:pt x="2" y="66"/>
                  </a:lnTo>
                  <a:lnTo>
                    <a:pt x="0" y="11"/>
                  </a:lnTo>
                  <a:lnTo>
                    <a:pt x="1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9" name="Freeform 2322"/>
            <p:cNvSpPr>
              <a:spLocks/>
            </p:cNvSpPr>
            <p:nvPr/>
          </p:nvSpPr>
          <p:spPr bwMode="auto">
            <a:xfrm>
              <a:off x="13694553" y="48023"/>
              <a:ext cx="6350" cy="90488"/>
            </a:xfrm>
            <a:custGeom>
              <a:avLst/>
              <a:gdLst>
                <a:gd name="T0" fmla="*/ 2 w 4"/>
                <a:gd name="T1" fmla="*/ 0 h 57"/>
                <a:gd name="T2" fmla="*/ 4 w 4"/>
                <a:gd name="T3" fmla="*/ 55 h 57"/>
                <a:gd name="T4" fmla="*/ 2 w 4"/>
                <a:gd name="T5" fmla="*/ 57 h 57"/>
                <a:gd name="T6" fmla="*/ 0 w 4"/>
                <a:gd name="T7" fmla="*/ 2 h 57"/>
                <a:gd name="T8" fmla="*/ 2 w 4"/>
                <a:gd name="T9" fmla="*/ 0 h 57"/>
              </a:gdLst>
              <a:ahLst/>
              <a:cxnLst>
                <a:cxn ang="0">
                  <a:pos x="T0" y="T1"/>
                </a:cxn>
                <a:cxn ang="0">
                  <a:pos x="T2" y="T3"/>
                </a:cxn>
                <a:cxn ang="0">
                  <a:pos x="T4" y="T5"/>
                </a:cxn>
                <a:cxn ang="0">
                  <a:pos x="T6" y="T7"/>
                </a:cxn>
                <a:cxn ang="0">
                  <a:pos x="T8" y="T9"/>
                </a:cxn>
              </a:cxnLst>
              <a:rect l="0" t="0" r="r" b="b"/>
              <a:pathLst>
                <a:path w="4" h="57">
                  <a:moveTo>
                    <a:pt x="2" y="0"/>
                  </a:moveTo>
                  <a:lnTo>
                    <a:pt x="4" y="55"/>
                  </a:lnTo>
                  <a:lnTo>
                    <a:pt x="2" y="57"/>
                  </a:lnTo>
                  <a:lnTo>
                    <a:pt x="0" y="2"/>
                  </a:lnTo>
                  <a:lnTo>
                    <a:pt x="2"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0" name="Freeform 2323"/>
            <p:cNvSpPr>
              <a:spLocks/>
            </p:cNvSpPr>
            <p:nvPr/>
          </p:nvSpPr>
          <p:spPr bwMode="auto">
            <a:xfrm>
              <a:off x="13669153" y="51198"/>
              <a:ext cx="28575" cy="106363"/>
            </a:xfrm>
            <a:custGeom>
              <a:avLst/>
              <a:gdLst>
                <a:gd name="T0" fmla="*/ 16 w 18"/>
                <a:gd name="T1" fmla="*/ 0 h 67"/>
                <a:gd name="T2" fmla="*/ 18 w 18"/>
                <a:gd name="T3" fmla="*/ 55 h 67"/>
                <a:gd name="T4" fmla="*/ 1 w 18"/>
                <a:gd name="T5" fmla="*/ 67 h 67"/>
                <a:gd name="T6" fmla="*/ 0 w 18"/>
                <a:gd name="T7" fmla="*/ 12 h 67"/>
                <a:gd name="T8" fmla="*/ 16 w 18"/>
                <a:gd name="T9" fmla="*/ 0 h 67"/>
              </a:gdLst>
              <a:ahLst/>
              <a:cxnLst>
                <a:cxn ang="0">
                  <a:pos x="T0" y="T1"/>
                </a:cxn>
                <a:cxn ang="0">
                  <a:pos x="T2" y="T3"/>
                </a:cxn>
                <a:cxn ang="0">
                  <a:pos x="T4" y="T5"/>
                </a:cxn>
                <a:cxn ang="0">
                  <a:pos x="T6" y="T7"/>
                </a:cxn>
                <a:cxn ang="0">
                  <a:pos x="T8" y="T9"/>
                </a:cxn>
              </a:cxnLst>
              <a:rect l="0" t="0" r="r" b="b"/>
              <a:pathLst>
                <a:path w="18" h="67">
                  <a:moveTo>
                    <a:pt x="16" y="0"/>
                  </a:moveTo>
                  <a:lnTo>
                    <a:pt x="18" y="55"/>
                  </a:lnTo>
                  <a:lnTo>
                    <a:pt x="1" y="67"/>
                  </a:lnTo>
                  <a:lnTo>
                    <a:pt x="0" y="12"/>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1" name="Freeform 2324"/>
            <p:cNvSpPr>
              <a:spLocks/>
            </p:cNvSpPr>
            <p:nvPr/>
          </p:nvSpPr>
          <p:spPr bwMode="auto">
            <a:xfrm>
              <a:off x="12783328" y="106760"/>
              <a:ext cx="34925" cy="103188"/>
            </a:xfrm>
            <a:custGeom>
              <a:avLst/>
              <a:gdLst>
                <a:gd name="T0" fmla="*/ 26 w 28"/>
                <a:gd name="T1" fmla="*/ 12 h 79"/>
                <a:gd name="T2" fmla="*/ 28 w 28"/>
                <a:gd name="T3" fmla="*/ 79 h 79"/>
                <a:gd name="T4" fmla="*/ 2 w 28"/>
                <a:gd name="T5" fmla="*/ 67 h 79"/>
                <a:gd name="T6" fmla="*/ 2 w 28"/>
                <a:gd name="T7" fmla="*/ 67 h 79"/>
                <a:gd name="T8" fmla="*/ 0 w 28"/>
                <a:gd name="T9" fmla="*/ 0 h 79"/>
                <a:gd name="T10" fmla="*/ 0 w 28"/>
                <a:gd name="T11" fmla="*/ 0 h 79"/>
                <a:gd name="T12" fmla="*/ 26 w 28"/>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26" y="12"/>
                  </a:moveTo>
                  <a:cubicBezTo>
                    <a:pt x="28" y="79"/>
                    <a:pt x="28" y="79"/>
                    <a:pt x="28" y="79"/>
                  </a:cubicBezTo>
                  <a:cubicBezTo>
                    <a:pt x="27" y="79"/>
                    <a:pt x="6" y="69"/>
                    <a:pt x="2" y="67"/>
                  </a:cubicBezTo>
                  <a:cubicBezTo>
                    <a:pt x="2" y="67"/>
                    <a:pt x="2" y="67"/>
                    <a:pt x="2" y="67"/>
                  </a:cubicBezTo>
                  <a:cubicBezTo>
                    <a:pt x="0" y="0"/>
                    <a:pt x="0" y="0"/>
                    <a:pt x="0" y="0"/>
                  </a:cubicBezTo>
                  <a:cubicBezTo>
                    <a:pt x="0" y="0"/>
                    <a:pt x="0" y="0"/>
                    <a:pt x="0" y="0"/>
                  </a:cubicBezTo>
                  <a:cubicBezTo>
                    <a:pt x="4" y="2"/>
                    <a:pt x="25" y="12"/>
                    <a:pt x="26" y="1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2" name="Freeform 2325"/>
            <p:cNvSpPr>
              <a:spLocks/>
            </p:cNvSpPr>
            <p:nvPr/>
          </p:nvSpPr>
          <p:spPr bwMode="auto">
            <a:xfrm>
              <a:off x="12783328" y="10676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3" name="Freeform 2326"/>
            <p:cNvSpPr>
              <a:spLocks/>
            </p:cNvSpPr>
            <p:nvPr/>
          </p:nvSpPr>
          <p:spPr bwMode="auto">
            <a:xfrm>
              <a:off x="12783328" y="106760"/>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4" name="Freeform 2327"/>
            <p:cNvSpPr>
              <a:spLocks/>
            </p:cNvSpPr>
            <p:nvPr/>
          </p:nvSpPr>
          <p:spPr bwMode="auto">
            <a:xfrm>
              <a:off x="12781741" y="106760"/>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5" name="Freeform 2328"/>
            <p:cNvSpPr>
              <a:spLocks/>
            </p:cNvSpPr>
            <p:nvPr/>
          </p:nvSpPr>
          <p:spPr bwMode="auto">
            <a:xfrm>
              <a:off x="12780153" y="10676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6" name="Freeform 2329"/>
            <p:cNvSpPr>
              <a:spLocks/>
            </p:cNvSpPr>
            <p:nvPr/>
          </p:nvSpPr>
          <p:spPr bwMode="auto">
            <a:xfrm>
              <a:off x="12778566" y="10676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7" name="Freeform 2330"/>
            <p:cNvSpPr>
              <a:spLocks/>
            </p:cNvSpPr>
            <p:nvPr/>
          </p:nvSpPr>
          <p:spPr bwMode="auto">
            <a:xfrm>
              <a:off x="12775391" y="106760"/>
              <a:ext cx="6350" cy="87313"/>
            </a:xfrm>
            <a:custGeom>
              <a:avLst/>
              <a:gdLst>
                <a:gd name="T0" fmla="*/ 3 w 5"/>
                <a:gd name="T1" fmla="*/ 0 h 67"/>
                <a:gd name="T2" fmla="*/ 5 w 5"/>
                <a:gd name="T3" fmla="*/ 67 h 67"/>
                <a:gd name="T4" fmla="*/ 3 w 5"/>
                <a:gd name="T5" fmla="*/ 67 h 67"/>
                <a:gd name="T6" fmla="*/ 2 w 5"/>
                <a:gd name="T7" fmla="*/ 67 h 67"/>
                <a:gd name="T8" fmla="*/ 0 w 5"/>
                <a:gd name="T9" fmla="*/ 0 h 67"/>
                <a:gd name="T10" fmla="*/ 1 w 5"/>
                <a:gd name="T11" fmla="*/ 0 h 67"/>
                <a:gd name="T12" fmla="*/ 3 w 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5" h="67">
                  <a:moveTo>
                    <a:pt x="3" y="0"/>
                  </a:moveTo>
                  <a:cubicBezTo>
                    <a:pt x="5" y="67"/>
                    <a:pt x="5" y="67"/>
                    <a:pt x="5" y="67"/>
                  </a:cubicBezTo>
                  <a:cubicBezTo>
                    <a:pt x="4" y="67"/>
                    <a:pt x="4" y="67"/>
                    <a:pt x="3" y="67"/>
                  </a:cubicBezTo>
                  <a:cubicBezTo>
                    <a:pt x="3" y="67"/>
                    <a:pt x="3" y="67"/>
                    <a:pt x="2" y="67"/>
                  </a:cubicBezTo>
                  <a:cubicBezTo>
                    <a:pt x="0" y="0"/>
                    <a:pt x="0" y="0"/>
                    <a:pt x="0" y="0"/>
                  </a:cubicBezTo>
                  <a:cubicBezTo>
                    <a:pt x="1" y="0"/>
                    <a:pt x="1" y="0"/>
                    <a:pt x="1" y="0"/>
                  </a:cubicBezTo>
                  <a:cubicBezTo>
                    <a:pt x="2"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8" name="Freeform 2331"/>
            <p:cNvSpPr>
              <a:spLocks/>
            </p:cNvSpPr>
            <p:nvPr/>
          </p:nvSpPr>
          <p:spPr bwMode="auto">
            <a:xfrm>
              <a:off x="12770628" y="10676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9" name="Freeform 2332"/>
            <p:cNvSpPr>
              <a:spLocks/>
            </p:cNvSpPr>
            <p:nvPr/>
          </p:nvSpPr>
          <p:spPr bwMode="auto">
            <a:xfrm>
              <a:off x="12765866" y="106760"/>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0" name="Freeform 2333"/>
            <p:cNvSpPr>
              <a:spLocks/>
            </p:cNvSpPr>
            <p:nvPr/>
          </p:nvSpPr>
          <p:spPr bwMode="auto">
            <a:xfrm>
              <a:off x="12759516" y="106760"/>
              <a:ext cx="7938" cy="88900"/>
            </a:xfrm>
            <a:custGeom>
              <a:avLst/>
              <a:gdLst>
                <a:gd name="T0" fmla="*/ 5 w 7"/>
                <a:gd name="T1" fmla="*/ 0 h 68"/>
                <a:gd name="T2" fmla="*/ 7 w 7"/>
                <a:gd name="T3" fmla="*/ 67 h 68"/>
                <a:gd name="T4" fmla="*/ 2 w 7"/>
                <a:gd name="T5" fmla="*/ 68 h 68"/>
                <a:gd name="T6" fmla="*/ 0 w 7"/>
                <a:gd name="T7" fmla="*/ 1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7"/>
                    <a:pt x="4" y="68"/>
                    <a:pt x="2" y="68"/>
                  </a:cubicBezTo>
                  <a:cubicBezTo>
                    <a:pt x="0" y="1"/>
                    <a:pt x="0" y="1"/>
                    <a:pt x="0" y="1"/>
                  </a:cubicBezTo>
                  <a:cubicBezTo>
                    <a:pt x="2" y="1"/>
                    <a:pt x="4" y="0"/>
                    <a:pt x="5"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1" name="Freeform 2334"/>
            <p:cNvSpPr>
              <a:spLocks/>
            </p:cNvSpPr>
            <p:nvPr/>
          </p:nvSpPr>
          <p:spPr bwMode="auto">
            <a:xfrm>
              <a:off x="12753166" y="108348"/>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7"/>
                    <a:pt x="2" y="68"/>
                  </a:cubicBezTo>
                  <a:cubicBezTo>
                    <a:pt x="0" y="1"/>
                    <a:pt x="0" y="1"/>
                    <a:pt x="0" y="1"/>
                  </a:cubicBezTo>
                  <a:cubicBezTo>
                    <a:pt x="1" y="0"/>
                    <a:pt x="3"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2" name="Freeform 2335"/>
            <p:cNvSpPr>
              <a:spLocks/>
            </p:cNvSpPr>
            <p:nvPr/>
          </p:nvSpPr>
          <p:spPr bwMode="auto">
            <a:xfrm>
              <a:off x="12748403" y="109935"/>
              <a:ext cx="7938" cy="87313"/>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7"/>
                    <a:pt x="3" y="68"/>
                    <a:pt x="2" y="68"/>
                  </a:cubicBezTo>
                  <a:cubicBezTo>
                    <a:pt x="0" y="1"/>
                    <a:pt x="0" y="1"/>
                    <a:pt x="0" y="1"/>
                  </a:cubicBezTo>
                  <a:cubicBezTo>
                    <a:pt x="1" y="1"/>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3" name="Freeform 2336"/>
            <p:cNvSpPr>
              <a:spLocks/>
            </p:cNvSpPr>
            <p:nvPr/>
          </p:nvSpPr>
          <p:spPr bwMode="auto">
            <a:xfrm>
              <a:off x="12748403" y="109935"/>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4" name="Freeform 2337"/>
            <p:cNvSpPr>
              <a:spLocks/>
            </p:cNvSpPr>
            <p:nvPr/>
          </p:nvSpPr>
          <p:spPr bwMode="auto">
            <a:xfrm>
              <a:off x="12748403" y="11152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5" name="Freeform 2338"/>
            <p:cNvSpPr>
              <a:spLocks/>
            </p:cNvSpPr>
            <p:nvPr/>
          </p:nvSpPr>
          <p:spPr bwMode="auto">
            <a:xfrm>
              <a:off x="12748403" y="11152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6" name="Freeform 2339"/>
            <p:cNvSpPr>
              <a:spLocks/>
            </p:cNvSpPr>
            <p:nvPr/>
          </p:nvSpPr>
          <p:spPr bwMode="auto">
            <a:xfrm>
              <a:off x="12748403" y="11152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7" name="Freeform 2340"/>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8" name="Freeform 2341"/>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9" name="Freeform 2342"/>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0" name="Freeform 2343"/>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1" name="Freeform 2344"/>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2" name="Freeform 2345"/>
            <p:cNvSpPr>
              <a:spLocks/>
            </p:cNvSpPr>
            <p:nvPr/>
          </p:nvSpPr>
          <p:spPr bwMode="auto">
            <a:xfrm>
              <a:off x="12748403" y="113110"/>
              <a:ext cx="1588"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1" y="68"/>
                  </a:cubicBezTo>
                  <a:cubicBezTo>
                    <a:pt x="0" y="1"/>
                    <a:pt x="0" y="1"/>
                    <a:pt x="0" y="1"/>
                  </a:cubicBezTo>
                  <a:cubicBezTo>
                    <a:pt x="0" y="1"/>
                    <a:pt x="0" y="1"/>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3" name="Freeform 2346"/>
            <p:cNvSpPr>
              <a:spLocks/>
            </p:cNvSpPr>
            <p:nvPr/>
          </p:nvSpPr>
          <p:spPr bwMode="auto">
            <a:xfrm>
              <a:off x="12746816" y="114698"/>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4" name="Freeform 2347"/>
            <p:cNvSpPr>
              <a:spLocks/>
            </p:cNvSpPr>
            <p:nvPr/>
          </p:nvSpPr>
          <p:spPr bwMode="auto">
            <a:xfrm>
              <a:off x="12746816" y="114698"/>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5" name="Freeform 2348"/>
            <p:cNvSpPr>
              <a:spLocks/>
            </p:cNvSpPr>
            <p:nvPr/>
          </p:nvSpPr>
          <p:spPr bwMode="auto">
            <a:xfrm>
              <a:off x="12746816" y="114698"/>
              <a:ext cx="1588" cy="88900"/>
            </a:xfrm>
            <a:custGeom>
              <a:avLst/>
              <a:gdLst>
                <a:gd name="T0" fmla="*/ 0 w 2"/>
                <a:gd name="T1" fmla="*/ 0 h 68"/>
                <a:gd name="T2" fmla="*/ 2 w 2"/>
                <a:gd name="T3" fmla="*/ 67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6" name="Freeform 2349"/>
            <p:cNvSpPr>
              <a:spLocks/>
            </p:cNvSpPr>
            <p:nvPr/>
          </p:nvSpPr>
          <p:spPr bwMode="auto">
            <a:xfrm>
              <a:off x="12742053" y="114698"/>
              <a:ext cx="6350" cy="90488"/>
            </a:xfrm>
            <a:custGeom>
              <a:avLst/>
              <a:gdLst>
                <a:gd name="T0" fmla="*/ 3 w 5"/>
                <a:gd name="T1" fmla="*/ 0 h 69"/>
                <a:gd name="T2" fmla="*/ 5 w 5"/>
                <a:gd name="T3" fmla="*/ 68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8"/>
                    <a:pt x="5" y="68"/>
                    <a:pt x="5" y="68"/>
                  </a:cubicBezTo>
                  <a:cubicBezTo>
                    <a:pt x="4" y="68"/>
                    <a:pt x="3" y="68"/>
                    <a:pt x="2" y="69"/>
                  </a:cubicBezTo>
                  <a:cubicBezTo>
                    <a:pt x="0" y="2"/>
                    <a:pt x="0" y="2"/>
                    <a:pt x="0" y="2"/>
                  </a:cubicBezTo>
                  <a:cubicBezTo>
                    <a:pt x="1" y="1"/>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7" name="Freeform 2350"/>
            <p:cNvSpPr>
              <a:spLocks/>
            </p:cNvSpPr>
            <p:nvPr/>
          </p:nvSpPr>
          <p:spPr bwMode="auto">
            <a:xfrm>
              <a:off x="12738878" y="116285"/>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8" name="Freeform 2351"/>
            <p:cNvSpPr>
              <a:spLocks/>
            </p:cNvSpPr>
            <p:nvPr/>
          </p:nvSpPr>
          <p:spPr bwMode="auto">
            <a:xfrm>
              <a:off x="12734116" y="116285"/>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3" y="1"/>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9" name="Freeform 2352"/>
            <p:cNvSpPr>
              <a:spLocks/>
            </p:cNvSpPr>
            <p:nvPr/>
          </p:nvSpPr>
          <p:spPr bwMode="auto">
            <a:xfrm>
              <a:off x="12726178" y="117873"/>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0" name="Freeform 2353"/>
            <p:cNvSpPr>
              <a:spLocks/>
            </p:cNvSpPr>
            <p:nvPr/>
          </p:nvSpPr>
          <p:spPr bwMode="auto">
            <a:xfrm>
              <a:off x="12718241" y="117873"/>
              <a:ext cx="11113" cy="88900"/>
            </a:xfrm>
            <a:custGeom>
              <a:avLst/>
              <a:gdLst>
                <a:gd name="T0" fmla="*/ 6 w 8"/>
                <a:gd name="T1" fmla="*/ 0 h 68"/>
                <a:gd name="T2" fmla="*/ 8 w 8"/>
                <a:gd name="T3" fmla="*/ 67 h 68"/>
                <a:gd name="T4" fmla="*/ 2 w 8"/>
                <a:gd name="T5" fmla="*/ 68 h 68"/>
                <a:gd name="T6" fmla="*/ 0 w 8"/>
                <a:gd name="T7" fmla="*/ 1 h 68"/>
                <a:gd name="T8" fmla="*/ 6 w 8"/>
                <a:gd name="T9" fmla="*/ 0 h 68"/>
              </a:gdLst>
              <a:ahLst/>
              <a:cxnLst>
                <a:cxn ang="0">
                  <a:pos x="T0" y="T1"/>
                </a:cxn>
                <a:cxn ang="0">
                  <a:pos x="T2" y="T3"/>
                </a:cxn>
                <a:cxn ang="0">
                  <a:pos x="T4" y="T5"/>
                </a:cxn>
                <a:cxn ang="0">
                  <a:pos x="T6" y="T7"/>
                </a:cxn>
                <a:cxn ang="0">
                  <a:pos x="T8" y="T9"/>
                </a:cxn>
              </a:cxnLst>
              <a:rect l="0" t="0" r="r" b="b"/>
              <a:pathLst>
                <a:path w="8" h="68">
                  <a:moveTo>
                    <a:pt x="6" y="0"/>
                  </a:moveTo>
                  <a:cubicBezTo>
                    <a:pt x="8" y="67"/>
                    <a:pt x="8" y="67"/>
                    <a:pt x="8" y="67"/>
                  </a:cubicBezTo>
                  <a:cubicBezTo>
                    <a:pt x="6" y="68"/>
                    <a:pt x="4" y="68"/>
                    <a:pt x="2" y="68"/>
                  </a:cubicBezTo>
                  <a:cubicBezTo>
                    <a:pt x="0" y="1"/>
                    <a:pt x="0" y="1"/>
                    <a:pt x="0" y="1"/>
                  </a:cubicBezTo>
                  <a:cubicBezTo>
                    <a:pt x="2" y="1"/>
                    <a:pt x="4" y="0"/>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1" name="Freeform 2354"/>
            <p:cNvSpPr>
              <a:spLocks/>
            </p:cNvSpPr>
            <p:nvPr/>
          </p:nvSpPr>
          <p:spPr bwMode="auto">
            <a:xfrm>
              <a:off x="12711891" y="117873"/>
              <a:ext cx="9525" cy="88900"/>
            </a:xfrm>
            <a:custGeom>
              <a:avLst/>
              <a:gdLst>
                <a:gd name="T0" fmla="*/ 6 w 8"/>
                <a:gd name="T1" fmla="*/ 1 h 68"/>
                <a:gd name="T2" fmla="*/ 8 w 8"/>
                <a:gd name="T3" fmla="*/ 68 h 68"/>
                <a:gd name="T4" fmla="*/ 6 w 8"/>
                <a:gd name="T5" fmla="*/ 68 h 68"/>
                <a:gd name="T6" fmla="*/ 2 w 8"/>
                <a:gd name="T7" fmla="*/ 68 h 68"/>
                <a:gd name="T8" fmla="*/ 0 w 8"/>
                <a:gd name="T9" fmla="*/ 0 h 68"/>
                <a:gd name="T10" fmla="*/ 4 w 8"/>
                <a:gd name="T11" fmla="*/ 1 h 68"/>
                <a:gd name="T12" fmla="*/ 6 w 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8" h="68">
                  <a:moveTo>
                    <a:pt x="6" y="1"/>
                  </a:moveTo>
                  <a:cubicBezTo>
                    <a:pt x="8" y="68"/>
                    <a:pt x="8" y="68"/>
                    <a:pt x="8" y="68"/>
                  </a:cubicBezTo>
                  <a:cubicBezTo>
                    <a:pt x="7" y="68"/>
                    <a:pt x="7" y="68"/>
                    <a:pt x="6" y="68"/>
                  </a:cubicBezTo>
                  <a:cubicBezTo>
                    <a:pt x="5" y="68"/>
                    <a:pt x="3" y="68"/>
                    <a:pt x="2" y="68"/>
                  </a:cubicBezTo>
                  <a:cubicBezTo>
                    <a:pt x="0" y="0"/>
                    <a:pt x="0" y="0"/>
                    <a:pt x="0" y="0"/>
                  </a:cubicBezTo>
                  <a:cubicBezTo>
                    <a:pt x="1" y="1"/>
                    <a:pt x="3" y="1"/>
                    <a:pt x="4" y="1"/>
                  </a:cubicBezTo>
                  <a:cubicBezTo>
                    <a:pt x="5" y="1"/>
                    <a:pt x="5" y="1"/>
                    <a:pt x="6"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2" name="Freeform 2355"/>
            <p:cNvSpPr>
              <a:spLocks/>
            </p:cNvSpPr>
            <p:nvPr/>
          </p:nvSpPr>
          <p:spPr bwMode="auto">
            <a:xfrm>
              <a:off x="12707128" y="117873"/>
              <a:ext cx="6350"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4" y="67"/>
                    <a:pt x="3" y="67"/>
                    <a:pt x="2" y="67"/>
                  </a:cubicBezTo>
                  <a:cubicBezTo>
                    <a:pt x="0" y="0"/>
                    <a:pt x="0" y="0"/>
                    <a:pt x="0" y="0"/>
                  </a:cubicBezTo>
                  <a:cubicBezTo>
                    <a:pt x="1" y="0"/>
                    <a:pt x="2" y="0"/>
                    <a:pt x="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3" name="Freeform 2356"/>
            <p:cNvSpPr>
              <a:spLocks/>
            </p:cNvSpPr>
            <p:nvPr/>
          </p:nvSpPr>
          <p:spPr bwMode="auto">
            <a:xfrm>
              <a:off x="12702366" y="11787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3" y="67"/>
                    <a:pt x="3" y="67"/>
                    <a:pt x="2" y="67"/>
                  </a:cubicBezTo>
                  <a:cubicBezTo>
                    <a:pt x="0" y="0"/>
                    <a:pt x="0" y="0"/>
                    <a:pt x="0" y="0"/>
                  </a:cubicBezTo>
                  <a:cubicBezTo>
                    <a:pt x="1" y="0"/>
                    <a:pt x="2" y="0"/>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4" name="Freeform 2357"/>
            <p:cNvSpPr>
              <a:spLocks/>
            </p:cNvSpPr>
            <p:nvPr/>
          </p:nvSpPr>
          <p:spPr bwMode="auto">
            <a:xfrm>
              <a:off x="12700778" y="117873"/>
              <a:ext cx="4763" cy="87313"/>
            </a:xfrm>
            <a:custGeom>
              <a:avLst/>
              <a:gdLst>
                <a:gd name="T0" fmla="*/ 2 w 4"/>
                <a:gd name="T1" fmla="*/ 0 h 67"/>
                <a:gd name="T2" fmla="*/ 4 w 4"/>
                <a:gd name="T3" fmla="*/ 67 h 67"/>
                <a:gd name="T4" fmla="*/ 3 w 4"/>
                <a:gd name="T5" fmla="*/ 67 h 67"/>
                <a:gd name="T6" fmla="*/ 2 w 4"/>
                <a:gd name="T7" fmla="*/ 67 h 67"/>
                <a:gd name="T8" fmla="*/ 0 w 4"/>
                <a:gd name="T9" fmla="*/ 0 h 67"/>
                <a:gd name="T10" fmla="*/ 1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3" y="67"/>
                    <a:pt x="3" y="67"/>
                    <a:pt x="3" y="67"/>
                  </a:cubicBezTo>
                  <a:cubicBezTo>
                    <a:pt x="3" y="67"/>
                    <a:pt x="2" y="67"/>
                    <a:pt x="2" y="67"/>
                  </a:cubicBezTo>
                  <a:cubicBezTo>
                    <a:pt x="0" y="0"/>
                    <a:pt x="0" y="0"/>
                    <a:pt x="0" y="0"/>
                  </a:cubicBezTo>
                  <a:cubicBezTo>
                    <a:pt x="0" y="0"/>
                    <a:pt x="1" y="0"/>
                    <a:pt x="1" y="0"/>
                  </a:cubicBezTo>
                  <a:cubicBezTo>
                    <a:pt x="1" y="0"/>
                    <a:pt x="1"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5" name="Freeform 2358"/>
            <p:cNvSpPr>
              <a:spLocks/>
            </p:cNvSpPr>
            <p:nvPr/>
          </p:nvSpPr>
          <p:spPr bwMode="auto">
            <a:xfrm>
              <a:off x="12699191" y="116285"/>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0"/>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6" name="Freeform 2359"/>
            <p:cNvSpPr>
              <a:spLocks/>
            </p:cNvSpPr>
            <p:nvPr/>
          </p:nvSpPr>
          <p:spPr bwMode="auto">
            <a:xfrm>
              <a:off x="12697603" y="116285"/>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7" name="Freeform 2360"/>
            <p:cNvSpPr>
              <a:spLocks/>
            </p:cNvSpPr>
            <p:nvPr/>
          </p:nvSpPr>
          <p:spPr bwMode="auto">
            <a:xfrm>
              <a:off x="12694428" y="114698"/>
              <a:ext cx="6350" cy="90488"/>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3" y="68"/>
                    <a:pt x="2" y="68"/>
                    <a:pt x="2" y="67"/>
                  </a:cubicBezTo>
                  <a:cubicBezTo>
                    <a:pt x="0" y="0"/>
                    <a:pt x="0" y="0"/>
                    <a:pt x="0" y="0"/>
                  </a:cubicBezTo>
                  <a:cubicBezTo>
                    <a:pt x="0" y="1"/>
                    <a:pt x="1" y="1"/>
                    <a:pt x="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8" name="Freeform 2361"/>
            <p:cNvSpPr>
              <a:spLocks/>
            </p:cNvSpPr>
            <p:nvPr/>
          </p:nvSpPr>
          <p:spPr bwMode="auto">
            <a:xfrm>
              <a:off x="12830953" y="127398"/>
              <a:ext cx="11113" cy="92075"/>
            </a:xfrm>
            <a:custGeom>
              <a:avLst/>
              <a:gdLst>
                <a:gd name="T0" fmla="*/ 8 w 9"/>
                <a:gd name="T1" fmla="*/ 4 h 71"/>
                <a:gd name="T2" fmla="*/ 9 w 9"/>
                <a:gd name="T3" fmla="*/ 71 h 71"/>
                <a:gd name="T4" fmla="*/ 2 w 9"/>
                <a:gd name="T5" fmla="*/ 67 h 71"/>
                <a:gd name="T6" fmla="*/ 0 w 9"/>
                <a:gd name="T7" fmla="*/ 0 h 71"/>
                <a:gd name="T8" fmla="*/ 8 w 9"/>
                <a:gd name="T9" fmla="*/ 4 h 71"/>
              </a:gdLst>
              <a:ahLst/>
              <a:cxnLst>
                <a:cxn ang="0">
                  <a:pos x="T0" y="T1"/>
                </a:cxn>
                <a:cxn ang="0">
                  <a:pos x="T2" y="T3"/>
                </a:cxn>
                <a:cxn ang="0">
                  <a:pos x="T4" y="T5"/>
                </a:cxn>
                <a:cxn ang="0">
                  <a:pos x="T6" y="T7"/>
                </a:cxn>
                <a:cxn ang="0">
                  <a:pos x="T8" y="T9"/>
                </a:cxn>
              </a:cxnLst>
              <a:rect l="0" t="0" r="r" b="b"/>
              <a:pathLst>
                <a:path w="9" h="71">
                  <a:moveTo>
                    <a:pt x="8" y="4"/>
                  </a:moveTo>
                  <a:cubicBezTo>
                    <a:pt x="9" y="71"/>
                    <a:pt x="9" y="71"/>
                    <a:pt x="9" y="71"/>
                  </a:cubicBezTo>
                  <a:cubicBezTo>
                    <a:pt x="9" y="70"/>
                    <a:pt x="6" y="68"/>
                    <a:pt x="2" y="67"/>
                  </a:cubicBezTo>
                  <a:cubicBezTo>
                    <a:pt x="0" y="0"/>
                    <a:pt x="0" y="0"/>
                    <a:pt x="0" y="0"/>
                  </a:cubicBezTo>
                  <a:cubicBezTo>
                    <a:pt x="4" y="1"/>
                    <a:pt x="7" y="3"/>
                    <a:pt x="8" y="4"/>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9" name="Freeform 2362"/>
            <p:cNvSpPr>
              <a:spLocks/>
            </p:cNvSpPr>
            <p:nvPr/>
          </p:nvSpPr>
          <p:spPr bwMode="auto">
            <a:xfrm>
              <a:off x="12821428" y="124223"/>
              <a:ext cx="11113" cy="90488"/>
            </a:xfrm>
            <a:custGeom>
              <a:avLst/>
              <a:gdLst>
                <a:gd name="T0" fmla="*/ 7 w 9"/>
                <a:gd name="T1" fmla="*/ 2 h 69"/>
                <a:gd name="T2" fmla="*/ 9 w 9"/>
                <a:gd name="T3" fmla="*/ 69 h 69"/>
                <a:gd name="T4" fmla="*/ 2 w 9"/>
                <a:gd name="T5" fmla="*/ 67 h 69"/>
                <a:gd name="T6" fmla="*/ 0 w 9"/>
                <a:gd name="T7" fmla="*/ 0 h 69"/>
                <a:gd name="T8" fmla="*/ 7 w 9"/>
                <a:gd name="T9" fmla="*/ 2 h 69"/>
              </a:gdLst>
              <a:ahLst/>
              <a:cxnLst>
                <a:cxn ang="0">
                  <a:pos x="T0" y="T1"/>
                </a:cxn>
                <a:cxn ang="0">
                  <a:pos x="T2" y="T3"/>
                </a:cxn>
                <a:cxn ang="0">
                  <a:pos x="T4" y="T5"/>
                </a:cxn>
                <a:cxn ang="0">
                  <a:pos x="T6" y="T7"/>
                </a:cxn>
                <a:cxn ang="0">
                  <a:pos x="T8" y="T9"/>
                </a:cxn>
              </a:cxnLst>
              <a:rect l="0" t="0" r="r" b="b"/>
              <a:pathLst>
                <a:path w="9" h="69">
                  <a:moveTo>
                    <a:pt x="7" y="2"/>
                  </a:moveTo>
                  <a:cubicBezTo>
                    <a:pt x="9" y="69"/>
                    <a:pt x="9" y="69"/>
                    <a:pt x="9" y="69"/>
                  </a:cubicBezTo>
                  <a:cubicBezTo>
                    <a:pt x="7" y="68"/>
                    <a:pt x="4" y="67"/>
                    <a:pt x="2" y="67"/>
                  </a:cubicBezTo>
                  <a:cubicBezTo>
                    <a:pt x="0" y="0"/>
                    <a:pt x="0" y="0"/>
                    <a:pt x="0" y="0"/>
                  </a:cubicBezTo>
                  <a:cubicBezTo>
                    <a:pt x="2" y="0"/>
                    <a:pt x="5" y="1"/>
                    <a:pt x="7"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0" name="Freeform 2363"/>
            <p:cNvSpPr>
              <a:spLocks/>
            </p:cNvSpPr>
            <p:nvPr/>
          </p:nvSpPr>
          <p:spPr bwMode="auto">
            <a:xfrm>
              <a:off x="12815078" y="122635"/>
              <a:ext cx="9525"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4" y="68"/>
                    <a:pt x="2" y="68"/>
                    <a:pt x="2" y="67"/>
                  </a:cubicBezTo>
                  <a:cubicBezTo>
                    <a:pt x="0" y="0"/>
                    <a:pt x="0" y="0"/>
                    <a:pt x="0" y="0"/>
                  </a:cubicBezTo>
                  <a:cubicBezTo>
                    <a:pt x="0" y="0"/>
                    <a:pt x="2" y="1"/>
                    <a:pt x="5"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1" name="Freeform 2364"/>
            <p:cNvSpPr>
              <a:spLocks/>
            </p:cNvSpPr>
            <p:nvPr/>
          </p:nvSpPr>
          <p:spPr bwMode="auto">
            <a:xfrm>
              <a:off x="13488178" y="111523"/>
              <a:ext cx="17463" cy="93663"/>
            </a:xfrm>
            <a:custGeom>
              <a:avLst/>
              <a:gdLst>
                <a:gd name="T0" fmla="*/ 9 w 11"/>
                <a:gd name="T1" fmla="*/ 3 h 59"/>
                <a:gd name="T2" fmla="*/ 11 w 11"/>
                <a:gd name="T3" fmla="*/ 59 h 59"/>
                <a:gd name="T4" fmla="*/ 2 w 11"/>
                <a:gd name="T5" fmla="*/ 55 h 59"/>
                <a:gd name="T6" fmla="*/ 0 w 11"/>
                <a:gd name="T7" fmla="*/ 0 h 59"/>
                <a:gd name="T8" fmla="*/ 9 w 11"/>
                <a:gd name="T9" fmla="*/ 3 h 59"/>
              </a:gdLst>
              <a:ahLst/>
              <a:cxnLst>
                <a:cxn ang="0">
                  <a:pos x="T0" y="T1"/>
                </a:cxn>
                <a:cxn ang="0">
                  <a:pos x="T2" y="T3"/>
                </a:cxn>
                <a:cxn ang="0">
                  <a:pos x="T4" y="T5"/>
                </a:cxn>
                <a:cxn ang="0">
                  <a:pos x="T6" y="T7"/>
                </a:cxn>
                <a:cxn ang="0">
                  <a:pos x="T8" y="T9"/>
                </a:cxn>
              </a:cxnLst>
              <a:rect l="0" t="0" r="r" b="b"/>
              <a:pathLst>
                <a:path w="11" h="59">
                  <a:moveTo>
                    <a:pt x="9" y="3"/>
                  </a:moveTo>
                  <a:lnTo>
                    <a:pt x="11" y="59"/>
                  </a:lnTo>
                  <a:lnTo>
                    <a:pt x="2" y="55"/>
                  </a:lnTo>
                  <a:lnTo>
                    <a:pt x="0" y="0"/>
                  </a:lnTo>
                  <a:lnTo>
                    <a:pt x="9"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2" name="Freeform 2365"/>
            <p:cNvSpPr>
              <a:spLocks/>
            </p:cNvSpPr>
            <p:nvPr/>
          </p:nvSpPr>
          <p:spPr bwMode="auto">
            <a:xfrm>
              <a:off x="13483416" y="111523"/>
              <a:ext cx="7938" cy="100013"/>
            </a:xfrm>
            <a:custGeom>
              <a:avLst/>
              <a:gdLst>
                <a:gd name="T0" fmla="*/ 3 w 5"/>
                <a:gd name="T1" fmla="*/ 0 h 63"/>
                <a:gd name="T2" fmla="*/ 5 w 5"/>
                <a:gd name="T3" fmla="*/ 55 h 63"/>
                <a:gd name="T4" fmla="*/ 1 w 5"/>
                <a:gd name="T5" fmla="*/ 63 h 63"/>
                <a:gd name="T6" fmla="*/ 0 w 5"/>
                <a:gd name="T7" fmla="*/ 8 h 63"/>
                <a:gd name="T8" fmla="*/ 3 w 5"/>
                <a:gd name="T9" fmla="*/ 0 h 63"/>
              </a:gdLst>
              <a:ahLst/>
              <a:cxnLst>
                <a:cxn ang="0">
                  <a:pos x="T0" y="T1"/>
                </a:cxn>
                <a:cxn ang="0">
                  <a:pos x="T2" y="T3"/>
                </a:cxn>
                <a:cxn ang="0">
                  <a:pos x="T4" y="T5"/>
                </a:cxn>
                <a:cxn ang="0">
                  <a:pos x="T6" y="T7"/>
                </a:cxn>
                <a:cxn ang="0">
                  <a:pos x="T8" y="T9"/>
                </a:cxn>
              </a:cxnLst>
              <a:rect l="0" t="0" r="r" b="b"/>
              <a:pathLst>
                <a:path w="5" h="63">
                  <a:moveTo>
                    <a:pt x="3" y="0"/>
                  </a:moveTo>
                  <a:lnTo>
                    <a:pt x="5" y="55"/>
                  </a:lnTo>
                  <a:lnTo>
                    <a:pt x="1" y="63"/>
                  </a:lnTo>
                  <a:lnTo>
                    <a:pt x="0" y="8"/>
                  </a:lnTo>
                  <a:lnTo>
                    <a:pt x="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3" name="Freeform 2366"/>
            <p:cNvSpPr>
              <a:spLocks/>
            </p:cNvSpPr>
            <p:nvPr/>
          </p:nvSpPr>
          <p:spPr bwMode="auto">
            <a:xfrm>
              <a:off x="13502466" y="116285"/>
              <a:ext cx="14288" cy="96838"/>
            </a:xfrm>
            <a:custGeom>
              <a:avLst/>
              <a:gdLst>
                <a:gd name="T0" fmla="*/ 7 w 9"/>
                <a:gd name="T1" fmla="*/ 6 h 61"/>
                <a:gd name="T2" fmla="*/ 9 w 9"/>
                <a:gd name="T3" fmla="*/ 61 h 61"/>
                <a:gd name="T4" fmla="*/ 2 w 9"/>
                <a:gd name="T5" fmla="*/ 56 h 61"/>
                <a:gd name="T6" fmla="*/ 0 w 9"/>
                <a:gd name="T7" fmla="*/ 0 h 61"/>
                <a:gd name="T8" fmla="*/ 7 w 9"/>
                <a:gd name="T9" fmla="*/ 6 h 61"/>
              </a:gdLst>
              <a:ahLst/>
              <a:cxnLst>
                <a:cxn ang="0">
                  <a:pos x="T0" y="T1"/>
                </a:cxn>
                <a:cxn ang="0">
                  <a:pos x="T2" y="T3"/>
                </a:cxn>
                <a:cxn ang="0">
                  <a:pos x="T4" y="T5"/>
                </a:cxn>
                <a:cxn ang="0">
                  <a:pos x="T6" y="T7"/>
                </a:cxn>
                <a:cxn ang="0">
                  <a:pos x="T8" y="T9"/>
                </a:cxn>
              </a:cxnLst>
              <a:rect l="0" t="0" r="r" b="b"/>
              <a:pathLst>
                <a:path w="9" h="61">
                  <a:moveTo>
                    <a:pt x="7" y="6"/>
                  </a:moveTo>
                  <a:lnTo>
                    <a:pt x="9" y="61"/>
                  </a:lnTo>
                  <a:lnTo>
                    <a:pt x="2" y="56"/>
                  </a:lnTo>
                  <a:lnTo>
                    <a:pt x="0" y="0"/>
                  </a:lnTo>
                  <a:lnTo>
                    <a:pt x="7" y="6"/>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4" name="Freeform 2367"/>
            <p:cNvSpPr>
              <a:spLocks/>
            </p:cNvSpPr>
            <p:nvPr/>
          </p:nvSpPr>
          <p:spPr bwMode="auto">
            <a:xfrm>
              <a:off x="13565966" y="119460"/>
              <a:ext cx="14288" cy="93663"/>
            </a:xfrm>
            <a:custGeom>
              <a:avLst/>
              <a:gdLst>
                <a:gd name="T0" fmla="*/ 7 w 9"/>
                <a:gd name="T1" fmla="*/ 3 h 59"/>
                <a:gd name="T2" fmla="*/ 9 w 9"/>
                <a:gd name="T3" fmla="*/ 59 h 59"/>
                <a:gd name="T4" fmla="*/ 1 w 9"/>
                <a:gd name="T5" fmla="*/ 55 h 59"/>
                <a:gd name="T6" fmla="*/ 0 w 9"/>
                <a:gd name="T7" fmla="*/ 0 h 59"/>
                <a:gd name="T8" fmla="*/ 7 w 9"/>
                <a:gd name="T9" fmla="*/ 3 h 59"/>
              </a:gdLst>
              <a:ahLst/>
              <a:cxnLst>
                <a:cxn ang="0">
                  <a:pos x="T0" y="T1"/>
                </a:cxn>
                <a:cxn ang="0">
                  <a:pos x="T2" y="T3"/>
                </a:cxn>
                <a:cxn ang="0">
                  <a:pos x="T4" y="T5"/>
                </a:cxn>
                <a:cxn ang="0">
                  <a:pos x="T6" y="T7"/>
                </a:cxn>
                <a:cxn ang="0">
                  <a:pos x="T8" y="T9"/>
                </a:cxn>
              </a:cxnLst>
              <a:rect l="0" t="0" r="r" b="b"/>
              <a:pathLst>
                <a:path w="9" h="59">
                  <a:moveTo>
                    <a:pt x="7" y="3"/>
                  </a:moveTo>
                  <a:lnTo>
                    <a:pt x="9" y="59"/>
                  </a:lnTo>
                  <a:lnTo>
                    <a:pt x="1" y="55"/>
                  </a:lnTo>
                  <a:lnTo>
                    <a:pt x="0" y="0"/>
                  </a:lnTo>
                  <a:lnTo>
                    <a:pt x="7"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5" name="Freeform 2368"/>
            <p:cNvSpPr>
              <a:spLocks/>
            </p:cNvSpPr>
            <p:nvPr/>
          </p:nvSpPr>
          <p:spPr bwMode="auto">
            <a:xfrm>
              <a:off x="13558028" y="119460"/>
              <a:ext cx="9525" cy="93663"/>
            </a:xfrm>
            <a:custGeom>
              <a:avLst/>
              <a:gdLst>
                <a:gd name="T0" fmla="*/ 5 w 6"/>
                <a:gd name="T1" fmla="*/ 0 h 59"/>
                <a:gd name="T2" fmla="*/ 6 w 6"/>
                <a:gd name="T3" fmla="*/ 55 h 59"/>
                <a:gd name="T4" fmla="*/ 1 w 6"/>
                <a:gd name="T5" fmla="*/ 59 h 59"/>
                <a:gd name="T6" fmla="*/ 0 w 6"/>
                <a:gd name="T7" fmla="*/ 3 h 59"/>
                <a:gd name="T8" fmla="*/ 5 w 6"/>
                <a:gd name="T9" fmla="*/ 0 h 59"/>
              </a:gdLst>
              <a:ahLst/>
              <a:cxnLst>
                <a:cxn ang="0">
                  <a:pos x="T0" y="T1"/>
                </a:cxn>
                <a:cxn ang="0">
                  <a:pos x="T2" y="T3"/>
                </a:cxn>
                <a:cxn ang="0">
                  <a:pos x="T4" y="T5"/>
                </a:cxn>
                <a:cxn ang="0">
                  <a:pos x="T6" y="T7"/>
                </a:cxn>
                <a:cxn ang="0">
                  <a:pos x="T8" y="T9"/>
                </a:cxn>
              </a:cxnLst>
              <a:rect l="0" t="0" r="r" b="b"/>
              <a:pathLst>
                <a:path w="6" h="59">
                  <a:moveTo>
                    <a:pt x="5" y="0"/>
                  </a:moveTo>
                  <a:lnTo>
                    <a:pt x="6" y="55"/>
                  </a:lnTo>
                  <a:lnTo>
                    <a:pt x="1" y="59"/>
                  </a:lnTo>
                  <a:lnTo>
                    <a:pt x="0" y="3"/>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6" name="Freeform 2369"/>
            <p:cNvSpPr>
              <a:spLocks/>
            </p:cNvSpPr>
            <p:nvPr/>
          </p:nvSpPr>
          <p:spPr bwMode="auto">
            <a:xfrm>
              <a:off x="13621528" y="70248"/>
              <a:ext cx="49213" cy="141288"/>
            </a:xfrm>
            <a:custGeom>
              <a:avLst/>
              <a:gdLst>
                <a:gd name="T0" fmla="*/ 30 w 31"/>
                <a:gd name="T1" fmla="*/ 0 h 89"/>
                <a:gd name="T2" fmla="*/ 31 w 31"/>
                <a:gd name="T3" fmla="*/ 55 h 89"/>
                <a:gd name="T4" fmla="*/ 2 w 31"/>
                <a:gd name="T5" fmla="*/ 89 h 89"/>
                <a:gd name="T6" fmla="*/ 0 w 31"/>
                <a:gd name="T7" fmla="*/ 34 h 89"/>
                <a:gd name="T8" fmla="*/ 30 w 31"/>
                <a:gd name="T9" fmla="*/ 0 h 89"/>
              </a:gdLst>
              <a:ahLst/>
              <a:cxnLst>
                <a:cxn ang="0">
                  <a:pos x="T0" y="T1"/>
                </a:cxn>
                <a:cxn ang="0">
                  <a:pos x="T2" y="T3"/>
                </a:cxn>
                <a:cxn ang="0">
                  <a:pos x="T4" y="T5"/>
                </a:cxn>
                <a:cxn ang="0">
                  <a:pos x="T6" y="T7"/>
                </a:cxn>
                <a:cxn ang="0">
                  <a:pos x="T8" y="T9"/>
                </a:cxn>
              </a:cxnLst>
              <a:rect l="0" t="0" r="r" b="b"/>
              <a:pathLst>
                <a:path w="31" h="89">
                  <a:moveTo>
                    <a:pt x="30" y="0"/>
                  </a:moveTo>
                  <a:lnTo>
                    <a:pt x="31" y="55"/>
                  </a:lnTo>
                  <a:lnTo>
                    <a:pt x="2" y="89"/>
                  </a:lnTo>
                  <a:lnTo>
                    <a:pt x="0" y="34"/>
                  </a:lnTo>
                  <a:lnTo>
                    <a:pt x="3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7" name="Freeform 2370"/>
            <p:cNvSpPr>
              <a:spLocks/>
            </p:cNvSpPr>
            <p:nvPr/>
          </p:nvSpPr>
          <p:spPr bwMode="auto">
            <a:xfrm>
              <a:off x="13542153" y="124223"/>
              <a:ext cx="17463" cy="93663"/>
            </a:xfrm>
            <a:custGeom>
              <a:avLst/>
              <a:gdLst>
                <a:gd name="T0" fmla="*/ 10 w 11"/>
                <a:gd name="T1" fmla="*/ 0 h 59"/>
                <a:gd name="T2" fmla="*/ 11 w 11"/>
                <a:gd name="T3" fmla="*/ 56 h 59"/>
                <a:gd name="T4" fmla="*/ 2 w 11"/>
                <a:gd name="T5" fmla="*/ 59 h 59"/>
                <a:gd name="T6" fmla="*/ 0 w 11"/>
                <a:gd name="T7" fmla="*/ 4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6"/>
                  </a:lnTo>
                  <a:lnTo>
                    <a:pt x="2" y="59"/>
                  </a:lnTo>
                  <a:lnTo>
                    <a:pt x="0" y="4"/>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8" name="Freeform 2371"/>
            <p:cNvSpPr>
              <a:spLocks/>
            </p:cNvSpPr>
            <p:nvPr/>
          </p:nvSpPr>
          <p:spPr bwMode="auto">
            <a:xfrm>
              <a:off x="13513578" y="125810"/>
              <a:ext cx="4763" cy="93663"/>
            </a:xfrm>
            <a:custGeom>
              <a:avLst/>
              <a:gdLst>
                <a:gd name="T0" fmla="*/ 2 w 3"/>
                <a:gd name="T1" fmla="*/ 4 h 59"/>
                <a:gd name="T2" fmla="*/ 3 w 3"/>
                <a:gd name="T3" fmla="*/ 59 h 59"/>
                <a:gd name="T4" fmla="*/ 2 w 3"/>
                <a:gd name="T5" fmla="*/ 55 h 59"/>
                <a:gd name="T6" fmla="*/ 0 w 3"/>
                <a:gd name="T7" fmla="*/ 0 h 59"/>
                <a:gd name="T8" fmla="*/ 2 w 3"/>
                <a:gd name="T9" fmla="*/ 4 h 59"/>
              </a:gdLst>
              <a:ahLst/>
              <a:cxnLst>
                <a:cxn ang="0">
                  <a:pos x="T0" y="T1"/>
                </a:cxn>
                <a:cxn ang="0">
                  <a:pos x="T2" y="T3"/>
                </a:cxn>
                <a:cxn ang="0">
                  <a:pos x="T4" y="T5"/>
                </a:cxn>
                <a:cxn ang="0">
                  <a:pos x="T6" y="T7"/>
                </a:cxn>
                <a:cxn ang="0">
                  <a:pos x="T8" y="T9"/>
                </a:cxn>
              </a:cxnLst>
              <a:rect l="0" t="0" r="r" b="b"/>
              <a:pathLst>
                <a:path w="3" h="59">
                  <a:moveTo>
                    <a:pt x="2" y="4"/>
                  </a:moveTo>
                  <a:lnTo>
                    <a:pt x="3" y="59"/>
                  </a:lnTo>
                  <a:lnTo>
                    <a:pt x="2" y="55"/>
                  </a:lnTo>
                  <a:lnTo>
                    <a:pt x="0" y="0"/>
                  </a:lnTo>
                  <a:lnTo>
                    <a:pt x="2" y="4"/>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9" name="Freeform 2372"/>
            <p:cNvSpPr>
              <a:spLocks/>
            </p:cNvSpPr>
            <p:nvPr/>
          </p:nvSpPr>
          <p:spPr bwMode="auto">
            <a:xfrm>
              <a:off x="13516753" y="132160"/>
              <a:ext cx="12700" cy="90488"/>
            </a:xfrm>
            <a:custGeom>
              <a:avLst/>
              <a:gdLst>
                <a:gd name="T0" fmla="*/ 6 w 8"/>
                <a:gd name="T1" fmla="*/ 2 h 57"/>
                <a:gd name="T2" fmla="*/ 8 w 8"/>
                <a:gd name="T3" fmla="*/ 57 h 57"/>
                <a:gd name="T4" fmla="*/ 1 w 8"/>
                <a:gd name="T5" fmla="*/ 55 h 57"/>
                <a:gd name="T6" fmla="*/ 0 w 8"/>
                <a:gd name="T7" fmla="*/ 0 h 57"/>
                <a:gd name="T8" fmla="*/ 6 w 8"/>
                <a:gd name="T9" fmla="*/ 2 h 57"/>
              </a:gdLst>
              <a:ahLst/>
              <a:cxnLst>
                <a:cxn ang="0">
                  <a:pos x="T0" y="T1"/>
                </a:cxn>
                <a:cxn ang="0">
                  <a:pos x="T2" y="T3"/>
                </a:cxn>
                <a:cxn ang="0">
                  <a:pos x="T4" y="T5"/>
                </a:cxn>
                <a:cxn ang="0">
                  <a:pos x="T6" y="T7"/>
                </a:cxn>
                <a:cxn ang="0">
                  <a:pos x="T8" y="T9"/>
                </a:cxn>
              </a:cxnLst>
              <a:rect l="0" t="0" r="r" b="b"/>
              <a:pathLst>
                <a:path w="8" h="57">
                  <a:moveTo>
                    <a:pt x="6" y="2"/>
                  </a:moveTo>
                  <a:lnTo>
                    <a:pt x="8" y="57"/>
                  </a:lnTo>
                  <a:lnTo>
                    <a:pt x="1" y="55"/>
                  </a:lnTo>
                  <a:lnTo>
                    <a:pt x="0" y="0"/>
                  </a:lnTo>
                  <a:lnTo>
                    <a:pt x="6" y="2"/>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0" name="Freeform 2373"/>
            <p:cNvSpPr>
              <a:spLocks/>
            </p:cNvSpPr>
            <p:nvPr/>
          </p:nvSpPr>
          <p:spPr bwMode="auto">
            <a:xfrm>
              <a:off x="13526278" y="130573"/>
              <a:ext cx="19050" cy="92075"/>
            </a:xfrm>
            <a:custGeom>
              <a:avLst/>
              <a:gdLst>
                <a:gd name="T0" fmla="*/ 10 w 12"/>
                <a:gd name="T1" fmla="*/ 0 h 58"/>
                <a:gd name="T2" fmla="*/ 12 w 12"/>
                <a:gd name="T3" fmla="*/ 55 h 58"/>
                <a:gd name="T4" fmla="*/ 2 w 12"/>
                <a:gd name="T5" fmla="*/ 58 h 58"/>
                <a:gd name="T6" fmla="*/ 0 w 12"/>
                <a:gd name="T7" fmla="*/ 3 h 58"/>
                <a:gd name="T8" fmla="*/ 10 w 12"/>
                <a:gd name="T9" fmla="*/ 0 h 58"/>
              </a:gdLst>
              <a:ahLst/>
              <a:cxnLst>
                <a:cxn ang="0">
                  <a:pos x="T0" y="T1"/>
                </a:cxn>
                <a:cxn ang="0">
                  <a:pos x="T2" y="T3"/>
                </a:cxn>
                <a:cxn ang="0">
                  <a:pos x="T4" y="T5"/>
                </a:cxn>
                <a:cxn ang="0">
                  <a:pos x="T6" y="T7"/>
                </a:cxn>
                <a:cxn ang="0">
                  <a:pos x="T8" y="T9"/>
                </a:cxn>
              </a:cxnLst>
              <a:rect l="0" t="0" r="r" b="b"/>
              <a:pathLst>
                <a:path w="12" h="58">
                  <a:moveTo>
                    <a:pt x="10" y="0"/>
                  </a:moveTo>
                  <a:lnTo>
                    <a:pt x="12" y="55"/>
                  </a:lnTo>
                  <a:lnTo>
                    <a:pt x="2" y="58"/>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1" name="Freeform 2374"/>
            <p:cNvSpPr>
              <a:spLocks/>
            </p:cNvSpPr>
            <p:nvPr/>
          </p:nvSpPr>
          <p:spPr bwMode="auto">
            <a:xfrm>
              <a:off x="13488178" y="138510"/>
              <a:ext cx="9525" cy="90488"/>
            </a:xfrm>
            <a:custGeom>
              <a:avLst/>
              <a:gdLst>
                <a:gd name="T0" fmla="*/ 4 w 6"/>
                <a:gd name="T1" fmla="*/ 0 h 57"/>
                <a:gd name="T2" fmla="*/ 6 w 6"/>
                <a:gd name="T3" fmla="*/ 55 h 57"/>
                <a:gd name="T4" fmla="*/ 1 w 6"/>
                <a:gd name="T5" fmla="*/ 57 h 57"/>
                <a:gd name="T6" fmla="*/ 0 w 6"/>
                <a:gd name="T7" fmla="*/ 2 h 57"/>
                <a:gd name="T8" fmla="*/ 4 w 6"/>
                <a:gd name="T9" fmla="*/ 0 h 57"/>
              </a:gdLst>
              <a:ahLst/>
              <a:cxnLst>
                <a:cxn ang="0">
                  <a:pos x="T0" y="T1"/>
                </a:cxn>
                <a:cxn ang="0">
                  <a:pos x="T2" y="T3"/>
                </a:cxn>
                <a:cxn ang="0">
                  <a:pos x="T4" y="T5"/>
                </a:cxn>
                <a:cxn ang="0">
                  <a:pos x="T6" y="T7"/>
                </a:cxn>
                <a:cxn ang="0">
                  <a:pos x="T8" y="T9"/>
                </a:cxn>
              </a:cxnLst>
              <a:rect l="0" t="0" r="r" b="b"/>
              <a:pathLst>
                <a:path w="6" h="57">
                  <a:moveTo>
                    <a:pt x="4" y="0"/>
                  </a:moveTo>
                  <a:lnTo>
                    <a:pt x="6" y="55"/>
                  </a:lnTo>
                  <a:lnTo>
                    <a:pt x="1" y="57"/>
                  </a:lnTo>
                  <a:lnTo>
                    <a:pt x="0" y="2"/>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2" name="Freeform 2375"/>
            <p:cNvSpPr>
              <a:spLocks/>
            </p:cNvSpPr>
            <p:nvPr/>
          </p:nvSpPr>
          <p:spPr bwMode="auto">
            <a:xfrm>
              <a:off x="13473891" y="141685"/>
              <a:ext cx="15875" cy="107950"/>
            </a:xfrm>
            <a:custGeom>
              <a:avLst/>
              <a:gdLst>
                <a:gd name="T0" fmla="*/ 9 w 10"/>
                <a:gd name="T1" fmla="*/ 0 h 68"/>
                <a:gd name="T2" fmla="*/ 10 w 10"/>
                <a:gd name="T3" fmla="*/ 55 h 68"/>
                <a:gd name="T4" fmla="*/ 2 w 10"/>
                <a:gd name="T5" fmla="*/ 68 h 68"/>
                <a:gd name="T6" fmla="*/ 0 w 10"/>
                <a:gd name="T7" fmla="*/ 13 h 68"/>
                <a:gd name="T8" fmla="*/ 9 w 10"/>
                <a:gd name="T9" fmla="*/ 0 h 68"/>
              </a:gdLst>
              <a:ahLst/>
              <a:cxnLst>
                <a:cxn ang="0">
                  <a:pos x="T0" y="T1"/>
                </a:cxn>
                <a:cxn ang="0">
                  <a:pos x="T2" y="T3"/>
                </a:cxn>
                <a:cxn ang="0">
                  <a:pos x="T4" y="T5"/>
                </a:cxn>
                <a:cxn ang="0">
                  <a:pos x="T6" y="T7"/>
                </a:cxn>
                <a:cxn ang="0">
                  <a:pos x="T8" y="T9"/>
                </a:cxn>
              </a:cxnLst>
              <a:rect l="0" t="0" r="r" b="b"/>
              <a:pathLst>
                <a:path w="10" h="68">
                  <a:moveTo>
                    <a:pt x="9" y="0"/>
                  </a:moveTo>
                  <a:lnTo>
                    <a:pt x="10" y="55"/>
                  </a:lnTo>
                  <a:lnTo>
                    <a:pt x="2" y="68"/>
                  </a:lnTo>
                  <a:lnTo>
                    <a:pt x="0" y="13"/>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3" name="Freeform 2376"/>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4" name="Freeform 2377"/>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5" name="Freeform 2378"/>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6" name="Freeform 2379"/>
            <p:cNvSpPr>
              <a:spLocks/>
            </p:cNvSpPr>
            <p:nvPr/>
          </p:nvSpPr>
          <p:spPr bwMode="auto">
            <a:xfrm>
              <a:off x="12942078" y="16867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7" name="Freeform 2380"/>
            <p:cNvSpPr>
              <a:spLocks/>
            </p:cNvSpPr>
            <p:nvPr/>
          </p:nvSpPr>
          <p:spPr bwMode="auto">
            <a:xfrm>
              <a:off x="12940491" y="168673"/>
              <a:ext cx="3175"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7"/>
                    <a:pt x="2" y="68"/>
                  </a:cubicBezTo>
                  <a:cubicBezTo>
                    <a:pt x="0" y="1"/>
                    <a:pt x="0" y="1"/>
                    <a:pt x="0" y="1"/>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8" name="Freeform 2381"/>
            <p:cNvSpPr>
              <a:spLocks/>
            </p:cNvSpPr>
            <p:nvPr/>
          </p:nvSpPr>
          <p:spPr bwMode="auto">
            <a:xfrm>
              <a:off x="12903978" y="168673"/>
              <a:ext cx="38100" cy="103188"/>
            </a:xfrm>
            <a:custGeom>
              <a:avLst/>
              <a:gdLst>
                <a:gd name="T0" fmla="*/ 29 w 31"/>
                <a:gd name="T1" fmla="*/ 0 h 78"/>
                <a:gd name="T2" fmla="*/ 31 w 31"/>
                <a:gd name="T3" fmla="*/ 67 h 78"/>
                <a:gd name="T4" fmla="*/ 2 w 31"/>
                <a:gd name="T5" fmla="*/ 78 h 78"/>
                <a:gd name="T6" fmla="*/ 0 w 31"/>
                <a:gd name="T7" fmla="*/ 11 h 78"/>
                <a:gd name="T8" fmla="*/ 29 w 31"/>
                <a:gd name="T9" fmla="*/ 0 h 78"/>
              </a:gdLst>
              <a:ahLst/>
              <a:cxnLst>
                <a:cxn ang="0">
                  <a:pos x="T0" y="T1"/>
                </a:cxn>
                <a:cxn ang="0">
                  <a:pos x="T2" y="T3"/>
                </a:cxn>
                <a:cxn ang="0">
                  <a:pos x="T4" y="T5"/>
                </a:cxn>
                <a:cxn ang="0">
                  <a:pos x="T6" y="T7"/>
                </a:cxn>
                <a:cxn ang="0">
                  <a:pos x="T8" y="T9"/>
                </a:cxn>
              </a:cxnLst>
              <a:rect l="0" t="0" r="r" b="b"/>
              <a:pathLst>
                <a:path w="31" h="78">
                  <a:moveTo>
                    <a:pt x="29" y="0"/>
                  </a:moveTo>
                  <a:cubicBezTo>
                    <a:pt x="31" y="67"/>
                    <a:pt x="31" y="67"/>
                    <a:pt x="31" y="67"/>
                  </a:cubicBezTo>
                  <a:cubicBezTo>
                    <a:pt x="25" y="68"/>
                    <a:pt x="12" y="75"/>
                    <a:pt x="2" y="78"/>
                  </a:cubicBezTo>
                  <a:cubicBezTo>
                    <a:pt x="0" y="11"/>
                    <a:pt x="0" y="11"/>
                    <a:pt x="0" y="11"/>
                  </a:cubicBezTo>
                  <a:cubicBezTo>
                    <a:pt x="10" y="8"/>
                    <a:pt x="23" y="1"/>
                    <a:pt x="2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9" name="Freeform 2382"/>
            <p:cNvSpPr>
              <a:spLocks/>
            </p:cNvSpPr>
            <p:nvPr/>
          </p:nvSpPr>
          <p:spPr bwMode="auto">
            <a:xfrm>
              <a:off x="12900803" y="182960"/>
              <a:ext cx="6350" cy="88900"/>
            </a:xfrm>
            <a:custGeom>
              <a:avLst/>
              <a:gdLst>
                <a:gd name="T0" fmla="*/ 2 w 4"/>
                <a:gd name="T1" fmla="*/ 0 h 68"/>
                <a:gd name="T2" fmla="*/ 4 w 4"/>
                <a:gd name="T3" fmla="*/ 67 h 68"/>
                <a:gd name="T4" fmla="*/ 3 w 4"/>
                <a:gd name="T5" fmla="*/ 67 h 68"/>
                <a:gd name="T6" fmla="*/ 2 w 4"/>
                <a:gd name="T7" fmla="*/ 68 h 68"/>
                <a:gd name="T8" fmla="*/ 0 w 4"/>
                <a:gd name="T9" fmla="*/ 0 h 68"/>
                <a:gd name="T10" fmla="*/ 1 w 4"/>
                <a:gd name="T11" fmla="*/ 0 h 68"/>
                <a:gd name="T12" fmla="*/ 2 w 4"/>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0"/>
                  </a:moveTo>
                  <a:cubicBezTo>
                    <a:pt x="4" y="67"/>
                    <a:pt x="4" y="67"/>
                    <a:pt x="4" y="67"/>
                  </a:cubicBezTo>
                  <a:cubicBezTo>
                    <a:pt x="4" y="67"/>
                    <a:pt x="3" y="67"/>
                    <a:pt x="3" y="67"/>
                  </a:cubicBezTo>
                  <a:cubicBezTo>
                    <a:pt x="3" y="67"/>
                    <a:pt x="2" y="67"/>
                    <a:pt x="2" y="68"/>
                  </a:cubicBezTo>
                  <a:cubicBezTo>
                    <a:pt x="0" y="0"/>
                    <a:pt x="0" y="0"/>
                    <a:pt x="0" y="0"/>
                  </a:cubicBezTo>
                  <a:cubicBezTo>
                    <a:pt x="0" y="0"/>
                    <a:pt x="1" y="0"/>
                    <a:pt x="1" y="0"/>
                  </a:cubicBezTo>
                  <a:cubicBezTo>
                    <a:pt x="1" y="0"/>
                    <a:pt x="2" y="0"/>
                    <a:pt x="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0" name="Freeform 2383"/>
            <p:cNvSpPr>
              <a:spLocks/>
            </p:cNvSpPr>
            <p:nvPr/>
          </p:nvSpPr>
          <p:spPr bwMode="auto">
            <a:xfrm>
              <a:off x="12900803" y="182960"/>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1" name="Freeform 2384"/>
            <p:cNvSpPr>
              <a:spLocks/>
            </p:cNvSpPr>
            <p:nvPr/>
          </p:nvSpPr>
          <p:spPr bwMode="auto">
            <a:xfrm>
              <a:off x="12899216" y="18454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2" name="Freeform 2385"/>
            <p:cNvSpPr>
              <a:spLocks/>
            </p:cNvSpPr>
            <p:nvPr/>
          </p:nvSpPr>
          <p:spPr bwMode="auto">
            <a:xfrm>
              <a:off x="12897628" y="18454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3" name="Freeform 2386"/>
            <p:cNvSpPr>
              <a:spLocks/>
            </p:cNvSpPr>
            <p:nvPr/>
          </p:nvSpPr>
          <p:spPr bwMode="auto">
            <a:xfrm>
              <a:off x="12897628" y="184548"/>
              <a:ext cx="3175"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4" name="Freeform 2387"/>
            <p:cNvSpPr>
              <a:spLocks/>
            </p:cNvSpPr>
            <p:nvPr/>
          </p:nvSpPr>
          <p:spPr bwMode="auto">
            <a:xfrm>
              <a:off x="12896041" y="18454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5" name="Freeform 2388"/>
            <p:cNvSpPr>
              <a:spLocks/>
            </p:cNvSpPr>
            <p:nvPr/>
          </p:nvSpPr>
          <p:spPr bwMode="auto">
            <a:xfrm>
              <a:off x="12896041" y="18454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6" name="Freeform 2389"/>
            <p:cNvSpPr>
              <a:spLocks/>
            </p:cNvSpPr>
            <p:nvPr/>
          </p:nvSpPr>
          <p:spPr bwMode="auto">
            <a:xfrm>
              <a:off x="12894453" y="18454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7" name="Freeform 2390"/>
            <p:cNvSpPr>
              <a:spLocks/>
            </p:cNvSpPr>
            <p:nvPr/>
          </p:nvSpPr>
          <p:spPr bwMode="auto">
            <a:xfrm>
              <a:off x="12894453" y="182960"/>
              <a:ext cx="3175" cy="88900"/>
            </a:xfrm>
            <a:custGeom>
              <a:avLst/>
              <a:gdLst>
                <a:gd name="T0" fmla="*/ 0 w 2"/>
                <a:gd name="T1" fmla="*/ 1 h 68"/>
                <a:gd name="T2" fmla="*/ 2 w 2"/>
                <a:gd name="T3" fmla="*/ 68 h 68"/>
                <a:gd name="T4" fmla="*/ 2 w 2"/>
                <a:gd name="T5" fmla="*/ 67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8"/>
                    <a:pt x="2" y="67"/>
                    <a:pt x="2" y="67"/>
                  </a:cubicBezTo>
                  <a:cubicBezTo>
                    <a:pt x="0" y="0"/>
                    <a:pt x="0" y="0"/>
                    <a:pt x="0" y="0"/>
                  </a:cubicBezTo>
                  <a:cubicBezTo>
                    <a:pt x="0" y="0"/>
                    <a:pt x="0" y="0"/>
                    <a:pt x="0"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8" name="Freeform 2391"/>
            <p:cNvSpPr>
              <a:spLocks/>
            </p:cNvSpPr>
            <p:nvPr/>
          </p:nvSpPr>
          <p:spPr bwMode="auto">
            <a:xfrm>
              <a:off x="12894453" y="18296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9" name="Freeform 2392"/>
            <p:cNvSpPr>
              <a:spLocks/>
            </p:cNvSpPr>
            <p:nvPr/>
          </p:nvSpPr>
          <p:spPr bwMode="auto">
            <a:xfrm>
              <a:off x="12861116" y="144860"/>
              <a:ext cx="34925" cy="127000"/>
            </a:xfrm>
            <a:custGeom>
              <a:avLst/>
              <a:gdLst>
                <a:gd name="T0" fmla="*/ 26 w 28"/>
                <a:gd name="T1" fmla="*/ 30 h 97"/>
                <a:gd name="T2" fmla="*/ 28 w 28"/>
                <a:gd name="T3" fmla="*/ 97 h 97"/>
                <a:gd name="T4" fmla="*/ 20 w 28"/>
                <a:gd name="T5" fmla="*/ 83 h 97"/>
                <a:gd name="T6" fmla="*/ 2 w 28"/>
                <a:gd name="T7" fmla="*/ 67 h 97"/>
                <a:gd name="T8" fmla="*/ 0 w 28"/>
                <a:gd name="T9" fmla="*/ 0 h 97"/>
                <a:gd name="T10" fmla="*/ 18 w 28"/>
                <a:gd name="T11" fmla="*/ 16 h 97"/>
                <a:gd name="T12" fmla="*/ 26 w 28"/>
                <a:gd name="T13" fmla="*/ 30 h 97"/>
              </a:gdLst>
              <a:ahLst/>
              <a:cxnLst>
                <a:cxn ang="0">
                  <a:pos x="T0" y="T1"/>
                </a:cxn>
                <a:cxn ang="0">
                  <a:pos x="T2" y="T3"/>
                </a:cxn>
                <a:cxn ang="0">
                  <a:pos x="T4" y="T5"/>
                </a:cxn>
                <a:cxn ang="0">
                  <a:pos x="T6" y="T7"/>
                </a:cxn>
                <a:cxn ang="0">
                  <a:pos x="T8" y="T9"/>
                </a:cxn>
                <a:cxn ang="0">
                  <a:pos x="T10" y="T11"/>
                </a:cxn>
                <a:cxn ang="0">
                  <a:pos x="T12" y="T13"/>
                </a:cxn>
              </a:cxnLst>
              <a:rect l="0" t="0" r="r" b="b"/>
              <a:pathLst>
                <a:path w="28" h="97">
                  <a:moveTo>
                    <a:pt x="26" y="30"/>
                  </a:moveTo>
                  <a:cubicBezTo>
                    <a:pt x="28" y="97"/>
                    <a:pt x="28" y="97"/>
                    <a:pt x="28" y="97"/>
                  </a:cubicBezTo>
                  <a:cubicBezTo>
                    <a:pt x="22" y="95"/>
                    <a:pt x="20" y="87"/>
                    <a:pt x="20" y="83"/>
                  </a:cubicBezTo>
                  <a:cubicBezTo>
                    <a:pt x="19" y="78"/>
                    <a:pt x="6" y="69"/>
                    <a:pt x="2" y="67"/>
                  </a:cubicBezTo>
                  <a:cubicBezTo>
                    <a:pt x="0" y="0"/>
                    <a:pt x="0" y="0"/>
                    <a:pt x="0" y="0"/>
                  </a:cubicBezTo>
                  <a:cubicBezTo>
                    <a:pt x="4" y="2"/>
                    <a:pt x="17" y="11"/>
                    <a:pt x="18" y="16"/>
                  </a:cubicBezTo>
                  <a:cubicBezTo>
                    <a:pt x="19" y="20"/>
                    <a:pt x="20" y="28"/>
                    <a:pt x="26" y="3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0" name="Freeform 2393"/>
            <p:cNvSpPr>
              <a:spLocks/>
            </p:cNvSpPr>
            <p:nvPr/>
          </p:nvSpPr>
          <p:spPr bwMode="auto">
            <a:xfrm>
              <a:off x="12854766" y="143273"/>
              <a:ext cx="9525" cy="88900"/>
            </a:xfrm>
            <a:custGeom>
              <a:avLst/>
              <a:gdLst>
                <a:gd name="T0" fmla="*/ 5 w 7"/>
                <a:gd name="T1" fmla="*/ 1 h 68"/>
                <a:gd name="T2" fmla="*/ 7 w 7"/>
                <a:gd name="T3" fmla="*/ 68 h 68"/>
                <a:gd name="T4" fmla="*/ 6 w 7"/>
                <a:gd name="T5" fmla="*/ 68 h 68"/>
                <a:gd name="T6" fmla="*/ 2 w 7"/>
                <a:gd name="T7" fmla="*/ 67 h 68"/>
                <a:gd name="T8" fmla="*/ 0 w 7"/>
                <a:gd name="T9" fmla="*/ 0 h 68"/>
                <a:gd name="T10" fmla="*/ 4 w 7"/>
                <a:gd name="T11" fmla="*/ 1 h 68"/>
                <a:gd name="T12" fmla="*/ 5 w 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7" h="68">
                  <a:moveTo>
                    <a:pt x="5" y="1"/>
                  </a:moveTo>
                  <a:cubicBezTo>
                    <a:pt x="7" y="68"/>
                    <a:pt x="7" y="68"/>
                    <a:pt x="7" y="68"/>
                  </a:cubicBezTo>
                  <a:cubicBezTo>
                    <a:pt x="6" y="68"/>
                    <a:pt x="6" y="68"/>
                    <a:pt x="6" y="68"/>
                  </a:cubicBezTo>
                  <a:cubicBezTo>
                    <a:pt x="5" y="68"/>
                    <a:pt x="4" y="67"/>
                    <a:pt x="2" y="67"/>
                  </a:cubicBezTo>
                  <a:cubicBezTo>
                    <a:pt x="0" y="0"/>
                    <a:pt x="0" y="0"/>
                    <a:pt x="0" y="0"/>
                  </a:cubicBezTo>
                  <a:cubicBezTo>
                    <a:pt x="2" y="0"/>
                    <a:pt x="3" y="1"/>
                    <a:pt x="4" y="1"/>
                  </a:cubicBezTo>
                  <a:cubicBezTo>
                    <a:pt x="4" y="1"/>
                    <a:pt x="4" y="1"/>
                    <a:pt x="5"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1" name="Freeform 2394"/>
            <p:cNvSpPr>
              <a:spLocks/>
            </p:cNvSpPr>
            <p:nvPr/>
          </p:nvSpPr>
          <p:spPr bwMode="auto">
            <a:xfrm>
              <a:off x="12840478" y="132160"/>
              <a:ext cx="17463" cy="98425"/>
            </a:xfrm>
            <a:custGeom>
              <a:avLst/>
              <a:gdLst>
                <a:gd name="T0" fmla="*/ 12 w 14"/>
                <a:gd name="T1" fmla="*/ 8 h 75"/>
                <a:gd name="T2" fmla="*/ 14 w 14"/>
                <a:gd name="T3" fmla="*/ 75 h 75"/>
                <a:gd name="T4" fmla="*/ 1 w 14"/>
                <a:gd name="T5" fmla="*/ 67 h 75"/>
                <a:gd name="T6" fmla="*/ 0 w 14"/>
                <a:gd name="T7" fmla="*/ 0 h 75"/>
                <a:gd name="T8" fmla="*/ 12 w 14"/>
                <a:gd name="T9" fmla="*/ 8 h 75"/>
              </a:gdLst>
              <a:ahLst/>
              <a:cxnLst>
                <a:cxn ang="0">
                  <a:pos x="T0" y="T1"/>
                </a:cxn>
                <a:cxn ang="0">
                  <a:pos x="T2" y="T3"/>
                </a:cxn>
                <a:cxn ang="0">
                  <a:pos x="T4" y="T5"/>
                </a:cxn>
                <a:cxn ang="0">
                  <a:pos x="T6" y="T7"/>
                </a:cxn>
                <a:cxn ang="0">
                  <a:pos x="T8" y="T9"/>
                </a:cxn>
              </a:cxnLst>
              <a:rect l="0" t="0" r="r" b="b"/>
              <a:pathLst>
                <a:path w="14" h="75">
                  <a:moveTo>
                    <a:pt x="12" y="8"/>
                  </a:moveTo>
                  <a:cubicBezTo>
                    <a:pt x="14" y="75"/>
                    <a:pt x="14" y="75"/>
                    <a:pt x="14" y="75"/>
                  </a:cubicBezTo>
                  <a:cubicBezTo>
                    <a:pt x="9" y="73"/>
                    <a:pt x="3" y="70"/>
                    <a:pt x="1" y="67"/>
                  </a:cubicBezTo>
                  <a:cubicBezTo>
                    <a:pt x="0" y="0"/>
                    <a:pt x="0" y="0"/>
                    <a:pt x="0" y="0"/>
                  </a:cubicBezTo>
                  <a:cubicBezTo>
                    <a:pt x="1" y="3"/>
                    <a:pt x="7" y="6"/>
                    <a:pt x="12" y="8"/>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2" name="Freeform 2395"/>
            <p:cNvSpPr>
              <a:spLocks/>
            </p:cNvSpPr>
            <p:nvPr/>
          </p:nvSpPr>
          <p:spPr bwMode="auto">
            <a:xfrm>
              <a:off x="13580253" y="124223"/>
              <a:ext cx="44450" cy="131763"/>
            </a:xfrm>
            <a:custGeom>
              <a:avLst/>
              <a:gdLst>
                <a:gd name="T0" fmla="*/ 26 w 28"/>
                <a:gd name="T1" fmla="*/ 0 h 83"/>
                <a:gd name="T2" fmla="*/ 28 w 28"/>
                <a:gd name="T3" fmla="*/ 55 h 83"/>
                <a:gd name="T4" fmla="*/ 1 w 28"/>
                <a:gd name="T5" fmla="*/ 83 h 83"/>
                <a:gd name="T6" fmla="*/ 0 w 28"/>
                <a:gd name="T7" fmla="*/ 28 h 83"/>
                <a:gd name="T8" fmla="*/ 26 w 28"/>
                <a:gd name="T9" fmla="*/ 0 h 83"/>
              </a:gdLst>
              <a:ahLst/>
              <a:cxnLst>
                <a:cxn ang="0">
                  <a:pos x="T0" y="T1"/>
                </a:cxn>
                <a:cxn ang="0">
                  <a:pos x="T2" y="T3"/>
                </a:cxn>
                <a:cxn ang="0">
                  <a:pos x="T4" y="T5"/>
                </a:cxn>
                <a:cxn ang="0">
                  <a:pos x="T6" y="T7"/>
                </a:cxn>
                <a:cxn ang="0">
                  <a:pos x="T8" y="T9"/>
                </a:cxn>
              </a:cxnLst>
              <a:rect l="0" t="0" r="r" b="b"/>
              <a:pathLst>
                <a:path w="28" h="83">
                  <a:moveTo>
                    <a:pt x="26" y="0"/>
                  </a:moveTo>
                  <a:lnTo>
                    <a:pt x="28" y="55"/>
                  </a:lnTo>
                  <a:lnTo>
                    <a:pt x="1" y="83"/>
                  </a:lnTo>
                  <a:lnTo>
                    <a:pt x="0" y="28"/>
                  </a:lnTo>
                  <a:lnTo>
                    <a:pt x="2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3" name="Freeform 2396"/>
            <p:cNvSpPr>
              <a:spLocks/>
            </p:cNvSpPr>
            <p:nvPr/>
          </p:nvSpPr>
          <p:spPr bwMode="auto">
            <a:xfrm>
              <a:off x="13464366" y="162323"/>
              <a:ext cx="12700" cy="101600"/>
            </a:xfrm>
            <a:custGeom>
              <a:avLst/>
              <a:gdLst>
                <a:gd name="T0" fmla="*/ 6 w 8"/>
                <a:gd name="T1" fmla="*/ 0 h 64"/>
                <a:gd name="T2" fmla="*/ 8 w 8"/>
                <a:gd name="T3" fmla="*/ 55 h 64"/>
                <a:gd name="T4" fmla="*/ 1 w 8"/>
                <a:gd name="T5" fmla="*/ 64 h 64"/>
                <a:gd name="T6" fmla="*/ 0 w 8"/>
                <a:gd name="T7" fmla="*/ 8 h 64"/>
                <a:gd name="T8" fmla="*/ 6 w 8"/>
                <a:gd name="T9" fmla="*/ 0 h 64"/>
              </a:gdLst>
              <a:ahLst/>
              <a:cxnLst>
                <a:cxn ang="0">
                  <a:pos x="T0" y="T1"/>
                </a:cxn>
                <a:cxn ang="0">
                  <a:pos x="T2" y="T3"/>
                </a:cxn>
                <a:cxn ang="0">
                  <a:pos x="T4" y="T5"/>
                </a:cxn>
                <a:cxn ang="0">
                  <a:pos x="T6" y="T7"/>
                </a:cxn>
                <a:cxn ang="0">
                  <a:pos x="T8" y="T9"/>
                </a:cxn>
              </a:cxnLst>
              <a:rect l="0" t="0" r="r" b="b"/>
              <a:pathLst>
                <a:path w="8" h="64">
                  <a:moveTo>
                    <a:pt x="6" y="0"/>
                  </a:moveTo>
                  <a:lnTo>
                    <a:pt x="8" y="55"/>
                  </a:lnTo>
                  <a:lnTo>
                    <a:pt x="1" y="64"/>
                  </a:lnTo>
                  <a:lnTo>
                    <a:pt x="0" y="8"/>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4" name="Freeform 2397"/>
            <p:cNvSpPr>
              <a:spLocks/>
            </p:cNvSpPr>
            <p:nvPr/>
          </p:nvSpPr>
          <p:spPr bwMode="auto">
            <a:xfrm>
              <a:off x="13453253" y="175023"/>
              <a:ext cx="12700" cy="90488"/>
            </a:xfrm>
            <a:custGeom>
              <a:avLst/>
              <a:gdLst>
                <a:gd name="T0" fmla="*/ 7 w 8"/>
                <a:gd name="T1" fmla="*/ 0 h 57"/>
                <a:gd name="T2" fmla="*/ 8 w 8"/>
                <a:gd name="T3" fmla="*/ 56 h 57"/>
                <a:gd name="T4" fmla="*/ 2 w 8"/>
                <a:gd name="T5" fmla="*/ 57 h 57"/>
                <a:gd name="T6" fmla="*/ 0 w 8"/>
                <a:gd name="T7" fmla="*/ 2 h 57"/>
                <a:gd name="T8" fmla="*/ 7 w 8"/>
                <a:gd name="T9" fmla="*/ 0 h 57"/>
              </a:gdLst>
              <a:ahLst/>
              <a:cxnLst>
                <a:cxn ang="0">
                  <a:pos x="T0" y="T1"/>
                </a:cxn>
                <a:cxn ang="0">
                  <a:pos x="T2" y="T3"/>
                </a:cxn>
                <a:cxn ang="0">
                  <a:pos x="T4" y="T5"/>
                </a:cxn>
                <a:cxn ang="0">
                  <a:pos x="T6" y="T7"/>
                </a:cxn>
                <a:cxn ang="0">
                  <a:pos x="T8" y="T9"/>
                </a:cxn>
              </a:cxnLst>
              <a:rect l="0" t="0" r="r" b="b"/>
              <a:pathLst>
                <a:path w="8" h="57">
                  <a:moveTo>
                    <a:pt x="7" y="0"/>
                  </a:moveTo>
                  <a:lnTo>
                    <a:pt x="8" y="56"/>
                  </a:lnTo>
                  <a:lnTo>
                    <a:pt x="2" y="57"/>
                  </a:lnTo>
                  <a:lnTo>
                    <a:pt x="0" y="2"/>
                  </a:lnTo>
                  <a:lnTo>
                    <a:pt x="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5" name="Freeform 2398"/>
            <p:cNvSpPr>
              <a:spLocks/>
            </p:cNvSpPr>
            <p:nvPr/>
          </p:nvSpPr>
          <p:spPr bwMode="auto">
            <a:xfrm>
              <a:off x="13451666" y="178198"/>
              <a:ext cx="4763" cy="96838"/>
            </a:xfrm>
            <a:custGeom>
              <a:avLst/>
              <a:gdLst>
                <a:gd name="T0" fmla="*/ 1 w 3"/>
                <a:gd name="T1" fmla="*/ 0 h 61"/>
                <a:gd name="T2" fmla="*/ 3 w 3"/>
                <a:gd name="T3" fmla="*/ 55 h 61"/>
                <a:gd name="T4" fmla="*/ 1 w 3"/>
                <a:gd name="T5" fmla="*/ 61 h 61"/>
                <a:gd name="T6" fmla="*/ 0 w 3"/>
                <a:gd name="T7" fmla="*/ 6 h 61"/>
                <a:gd name="T8" fmla="*/ 1 w 3"/>
                <a:gd name="T9" fmla="*/ 0 h 61"/>
              </a:gdLst>
              <a:ahLst/>
              <a:cxnLst>
                <a:cxn ang="0">
                  <a:pos x="T0" y="T1"/>
                </a:cxn>
                <a:cxn ang="0">
                  <a:pos x="T2" y="T3"/>
                </a:cxn>
                <a:cxn ang="0">
                  <a:pos x="T4" y="T5"/>
                </a:cxn>
                <a:cxn ang="0">
                  <a:pos x="T6" y="T7"/>
                </a:cxn>
                <a:cxn ang="0">
                  <a:pos x="T8" y="T9"/>
                </a:cxn>
              </a:cxnLst>
              <a:rect l="0" t="0" r="r" b="b"/>
              <a:pathLst>
                <a:path w="3" h="61">
                  <a:moveTo>
                    <a:pt x="1" y="0"/>
                  </a:moveTo>
                  <a:lnTo>
                    <a:pt x="3" y="55"/>
                  </a:lnTo>
                  <a:lnTo>
                    <a:pt x="1" y="61"/>
                  </a:lnTo>
                  <a:lnTo>
                    <a:pt x="0" y="6"/>
                  </a:lnTo>
                  <a:lnTo>
                    <a:pt x="1"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6" name="Freeform 2399"/>
            <p:cNvSpPr>
              <a:spLocks/>
            </p:cNvSpPr>
            <p:nvPr/>
          </p:nvSpPr>
          <p:spPr bwMode="auto">
            <a:xfrm>
              <a:off x="13435791" y="187723"/>
              <a:ext cx="17463" cy="95250"/>
            </a:xfrm>
            <a:custGeom>
              <a:avLst/>
              <a:gdLst>
                <a:gd name="T0" fmla="*/ 10 w 11"/>
                <a:gd name="T1" fmla="*/ 0 h 60"/>
                <a:gd name="T2" fmla="*/ 11 w 11"/>
                <a:gd name="T3" fmla="*/ 55 h 60"/>
                <a:gd name="T4" fmla="*/ 1 w 11"/>
                <a:gd name="T5" fmla="*/ 60 h 60"/>
                <a:gd name="T6" fmla="*/ 0 w 11"/>
                <a:gd name="T7" fmla="*/ 5 h 60"/>
                <a:gd name="T8" fmla="*/ 10 w 11"/>
                <a:gd name="T9" fmla="*/ 0 h 60"/>
              </a:gdLst>
              <a:ahLst/>
              <a:cxnLst>
                <a:cxn ang="0">
                  <a:pos x="T0" y="T1"/>
                </a:cxn>
                <a:cxn ang="0">
                  <a:pos x="T2" y="T3"/>
                </a:cxn>
                <a:cxn ang="0">
                  <a:pos x="T4" y="T5"/>
                </a:cxn>
                <a:cxn ang="0">
                  <a:pos x="T6" y="T7"/>
                </a:cxn>
                <a:cxn ang="0">
                  <a:pos x="T8" y="T9"/>
                </a:cxn>
              </a:cxnLst>
              <a:rect l="0" t="0" r="r" b="b"/>
              <a:pathLst>
                <a:path w="11" h="60">
                  <a:moveTo>
                    <a:pt x="10" y="0"/>
                  </a:moveTo>
                  <a:lnTo>
                    <a:pt x="11" y="55"/>
                  </a:lnTo>
                  <a:lnTo>
                    <a:pt x="1" y="60"/>
                  </a:lnTo>
                  <a:lnTo>
                    <a:pt x="0" y="5"/>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7" name="Freeform 2400"/>
            <p:cNvSpPr>
              <a:spLocks/>
            </p:cNvSpPr>
            <p:nvPr/>
          </p:nvSpPr>
          <p:spPr bwMode="auto">
            <a:xfrm>
              <a:off x="13429441" y="195660"/>
              <a:ext cx="7938" cy="95250"/>
            </a:xfrm>
            <a:custGeom>
              <a:avLst/>
              <a:gdLst>
                <a:gd name="T0" fmla="*/ 4 w 5"/>
                <a:gd name="T1" fmla="*/ 0 h 60"/>
                <a:gd name="T2" fmla="*/ 5 w 5"/>
                <a:gd name="T3" fmla="*/ 55 h 60"/>
                <a:gd name="T4" fmla="*/ 1 w 5"/>
                <a:gd name="T5" fmla="*/ 60 h 60"/>
                <a:gd name="T6" fmla="*/ 0 w 5"/>
                <a:gd name="T7" fmla="*/ 5 h 60"/>
                <a:gd name="T8" fmla="*/ 4 w 5"/>
                <a:gd name="T9" fmla="*/ 0 h 60"/>
              </a:gdLst>
              <a:ahLst/>
              <a:cxnLst>
                <a:cxn ang="0">
                  <a:pos x="T0" y="T1"/>
                </a:cxn>
                <a:cxn ang="0">
                  <a:pos x="T2" y="T3"/>
                </a:cxn>
                <a:cxn ang="0">
                  <a:pos x="T4" y="T5"/>
                </a:cxn>
                <a:cxn ang="0">
                  <a:pos x="T6" y="T7"/>
                </a:cxn>
                <a:cxn ang="0">
                  <a:pos x="T8" y="T9"/>
                </a:cxn>
              </a:cxnLst>
              <a:rect l="0" t="0" r="r" b="b"/>
              <a:pathLst>
                <a:path w="5" h="60">
                  <a:moveTo>
                    <a:pt x="4" y="0"/>
                  </a:moveTo>
                  <a:lnTo>
                    <a:pt x="5" y="55"/>
                  </a:lnTo>
                  <a:lnTo>
                    <a:pt x="1" y="60"/>
                  </a:lnTo>
                  <a:lnTo>
                    <a:pt x="0" y="5"/>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8" name="Freeform 2401"/>
            <p:cNvSpPr>
              <a:spLocks/>
            </p:cNvSpPr>
            <p:nvPr/>
          </p:nvSpPr>
          <p:spPr bwMode="auto">
            <a:xfrm>
              <a:off x="13402453" y="203598"/>
              <a:ext cx="28575" cy="90488"/>
            </a:xfrm>
            <a:custGeom>
              <a:avLst/>
              <a:gdLst>
                <a:gd name="T0" fmla="*/ 17 w 18"/>
                <a:gd name="T1" fmla="*/ 0 h 57"/>
                <a:gd name="T2" fmla="*/ 18 w 18"/>
                <a:gd name="T3" fmla="*/ 55 h 57"/>
                <a:gd name="T4" fmla="*/ 2 w 18"/>
                <a:gd name="T5" fmla="*/ 57 h 57"/>
                <a:gd name="T6" fmla="*/ 0 w 18"/>
                <a:gd name="T7" fmla="*/ 1 h 57"/>
                <a:gd name="T8" fmla="*/ 17 w 18"/>
                <a:gd name="T9" fmla="*/ 0 h 57"/>
              </a:gdLst>
              <a:ahLst/>
              <a:cxnLst>
                <a:cxn ang="0">
                  <a:pos x="T0" y="T1"/>
                </a:cxn>
                <a:cxn ang="0">
                  <a:pos x="T2" y="T3"/>
                </a:cxn>
                <a:cxn ang="0">
                  <a:pos x="T4" y="T5"/>
                </a:cxn>
                <a:cxn ang="0">
                  <a:pos x="T6" y="T7"/>
                </a:cxn>
                <a:cxn ang="0">
                  <a:pos x="T8" y="T9"/>
                </a:cxn>
              </a:cxnLst>
              <a:rect l="0" t="0" r="r" b="b"/>
              <a:pathLst>
                <a:path w="18" h="57">
                  <a:moveTo>
                    <a:pt x="17" y="0"/>
                  </a:moveTo>
                  <a:lnTo>
                    <a:pt x="18" y="55"/>
                  </a:lnTo>
                  <a:lnTo>
                    <a:pt x="2" y="57"/>
                  </a:lnTo>
                  <a:lnTo>
                    <a:pt x="0" y="1"/>
                  </a:lnTo>
                  <a:lnTo>
                    <a:pt x="17"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9" name="Freeform 2402"/>
            <p:cNvSpPr>
              <a:spLocks/>
            </p:cNvSpPr>
            <p:nvPr/>
          </p:nvSpPr>
          <p:spPr bwMode="auto">
            <a:xfrm>
              <a:off x="13386578" y="205185"/>
              <a:ext cx="19050" cy="95250"/>
            </a:xfrm>
            <a:custGeom>
              <a:avLst/>
              <a:gdLst>
                <a:gd name="T0" fmla="*/ 10 w 12"/>
                <a:gd name="T1" fmla="*/ 0 h 60"/>
                <a:gd name="T2" fmla="*/ 12 w 12"/>
                <a:gd name="T3" fmla="*/ 56 h 60"/>
                <a:gd name="T4" fmla="*/ 1 w 12"/>
                <a:gd name="T5" fmla="*/ 60 h 60"/>
                <a:gd name="T6" fmla="*/ 0 w 12"/>
                <a:gd name="T7" fmla="*/ 5 h 60"/>
                <a:gd name="T8" fmla="*/ 10 w 12"/>
                <a:gd name="T9" fmla="*/ 0 h 60"/>
              </a:gdLst>
              <a:ahLst/>
              <a:cxnLst>
                <a:cxn ang="0">
                  <a:pos x="T0" y="T1"/>
                </a:cxn>
                <a:cxn ang="0">
                  <a:pos x="T2" y="T3"/>
                </a:cxn>
                <a:cxn ang="0">
                  <a:pos x="T4" y="T5"/>
                </a:cxn>
                <a:cxn ang="0">
                  <a:pos x="T6" y="T7"/>
                </a:cxn>
                <a:cxn ang="0">
                  <a:pos x="T8" y="T9"/>
                </a:cxn>
              </a:cxnLst>
              <a:rect l="0" t="0" r="r" b="b"/>
              <a:pathLst>
                <a:path w="12" h="60">
                  <a:moveTo>
                    <a:pt x="10" y="0"/>
                  </a:moveTo>
                  <a:lnTo>
                    <a:pt x="12" y="56"/>
                  </a:lnTo>
                  <a:lnTo>
                    <a:pt x="1" y="60"/>
                  </a:lnTo>
                  <a:lnTo>
                    <a:pt x="0" y="5"/>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0" name="Freeform 2403"/>
            <p:cNvSpPr>
              <a:spLocks/>
            </p:cNvSpPr>
            <p:nvPr/>
          </p:nvSpPr>
          <p:spPr bwMode="auto">
            <a:xfrm>
              <a:off x="13378641" y="213123"/>
              <a:ext cx="9525" cy="103188"/>
            </a:xfrm>
            <a:custGeom>
              <a:avLst/>
              <a:gdLst>
                <a:gd name="T0" fmla="*/ 5 w 6"/>
                <a:gd name="T1" fmla="*/ 0 h 65"/>
                <a:gd name="T2" fmla="*/ 6 w 6"/>
                <a:gd name="T3" fmla="*/ 55 h 65"/>
                <a:gd name="T4" fmla="*/ 2 w 6"/>
                <a:gd name="T5" fmla="*/ 65 h 65"/>
                <a:gd name="T6" fmla="*/ 0 w 6"/>
                <a:gd name="T7" fmla="*/ 10 h 65"/>
                <a:gd name="T8" fmla="*/ 5 w 6"/>
                <a:gd name="T9" fmla="*/ 0 h 65"/>
              </a:gdLst>
              <a:ahLst/>
              <a:cxnLst>
                <a:cxn ang="0">
                  <a:pos x="T0" y="T1"/>
                </a:cxn>
                <a:cxn ang="0">
                  <a:pos x="T2" y="T3"/>
                </a:cxn>
                <a:cxn ang="0">
                  <a:pos x="T4" y="T5"/>
                </a:cxn>
                <a:cxn ang="0">
                  <a:pos x="T6" y="T7"/>
                </a:cxn>
                <a:cxn ang="0">
                  <a:pos x="T8" y="T9"/>
                </a:cxn>
              </a:cxnLst>
              <a:rect l="0" t="0" r="r" b="b"/>
              <a:pathLst>
                <a:path w="6" h="65">
                  <a:moveTo>
                    <a:pt x="5" y="0"/>
                  </a:moveTo>
                  <a:lnTo>
                    <a:pt x="6" y="55"/>
                  </a:lnTo>
                  <a:lnTo>
                    <a:pt x="2" y="65"/>
                  </a:lnTo>
                  <a:lnTo>
                    <a:pt x="0" y="10"/>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1" name="Freeform 2404"/>
            <p:cNvSpPr>
              <a:spLocks/>
            </p:cNvSpPr>
            <p:nvPr/>
          </p:nvSpPr>
          <p:spPr bwMode="auto">
            <a:xfrm>
              <a:off x="13531041" y="168673"/>
              <a:ext cx="50800" cy="122238"/>
            </a:xfrm>
            <a:custGeom>
              <a:avLst/>
              <a:gdLst>
                <a:gd name="T0" fmla="*/ 39 w 40"/>
                <a:gd name="T1" fmla="*/ 0 h 93"/>
                <a:gd name="T2" fmla="*/ 40 w 40"/>
                <a:gd name="T3" fmla="*/ 67 h 93"/>
                <a:gd name="T4" fmla="*/ 4 w 40"/>
                <a:gd name="T5" fmla="*/ 92 h 93"/>
                <a:gd name="T6" fmla="*/ 2 w 40"/>
                <a:gd name="T7" fmla="*/ 93 h 93"/>
                <a:gd name="T8" fmla="*/ 0 w 40"/>
                <a:gd name="T9" fmla="*/ 26 h 93"/>
                <a:gd name="T10" fmla="*/ 2 w 40"/>
                <a:gd name="T11" fmla="*/ 25 h 93"/>
                <a:gd name="T12" fmla="*/ 39 w 40"/>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40" h="93">
                  <a:moveTo>
                    <a:pt x="39" y="0"/>
                  </a:moveTo>
                  <a:cubicBezTo>
                    <a:pt x="40" y="67"/>
                    <a:pt x="40" y="67"/>
                    <a:pt x="40" y="67"/>
                  </a:cubicBezTo>
                  <a:cubicBezTo>
                    <a:pt x="39" y="67"/>
                    <a:pt x="17" y="83"/>
                    <a:pt x="4" y="92"/>
                  </a:cubicBezTo>
                  <a:cubicBezTo>
                    <a:pt x="3" y="92"/>
                    <a:pt x="2" y="93"/>
                    <a:pt x="2" y="93"/>
                  </a:cubicBezTo>
                  <a:cubicBezTo>
                    <a:pt x="0" y="26"/>
                    <a:pt x="0" y="26"/>
                    <a:pt x="0" y="26"/>
                  </a:cubicBezTo>
                  <a:cubicBezTo>
                    <a:pt x="0" y="26"/>
                    <a:pt x="1" y="25"/>
                    <a:pt x="2" y="25"/>
                  </a:cubicBezTo>
                  <a:cubicBezTo>
                    <a:pt x="15" y="15"/>
                    <a:pt x="37" y="0"/>
                    <a:pt x="39"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2" name="Freeform 2405"/>
            <p:cNvSpPr>
              <a:spLocks/>
            </p:cNvSpPr>
            <p:nvPr/>
          </p:nvSpPr>
          <p:spPr bwMode="auto">
            <a:xfrm>
              <a:off x="13480241" y="203598"/>
              <a:ext cx="53975" cy="114300"/>
            </a:xfrm>
            <a:custGeom>
              <a:avLst/>
              <a:gdLst>
                <a:gd name="T0" fmla="*/ 41 w 43"/>
                <a:gd name="T1" fmla="*/ 0 h 88"/>
                <a:gd name="T2" fmla="*/ 43 w 43"/>
                <a:gd name="T3" fmla="*/ 67 h 88"/>
                <a:gd name="T4" fmla="*/ 2 w 43"/>
                <a:gd name="T5" fmla="*/ 88 h 88"/>
                <a:gd name="T6" fmla="*/ 0 w 43"/>
                <a:gd name="T7" fmla="*/ 21 h 88"/>
                <a:gd name="T8" fmla="*/ 41 w 43"/>
                <a:gd name="T9" fmla="*/ 0 h 88"/>
              </a:gdLst>
              <a:ahLst/>
              <a:cxnLst>
                <a:cxn ang="0">
                  <a:pos x="T0" y="T1"/>
                </a:cxn>
                <a:cxn ang="0">
                  <a:pos x="T2" y="T3"/>
                </a:cxn>
                <a:cxn ang="0">
                  <a:pos x="T4" y="T5"/>
                </a:cxn>
                <a:cxn ang="0">
                  <a:pos x="T6" y="T7"/>
                </a:cxn>
                <a:cxn ang="0">
                  <a:pos x="T8" y="T9"/>
                </a:cxn>
              </a:cxnLst>
              <a:rect l="0" t="0" r="r" b="b"/>
              <a:pathLst>
                <a:path w="43" h="88">
                  <a:moveTo>
                    <a:pt x="41" y="0"/>
                  </a:moveTo>
                  <a:cubicBezTo>
                    <a:pt x="43" y="67"/>
                    <a:pt x="43" y="67"/>
                    <a:pt x="43" y="67"/>
                  </a:cubicBezTo>
                  <a:cubicBezTo>
                    <a:pt x="29" y="76"/>
                    <a:pt x="7" y="86"/>
                    <a:pt x="2" y="88"/>
                  </a:cubicBezTo>
                  <a:cubicBezTo>
                    <a:pt x="0" y="21"/>
                    <a:pt x="0" y="21"/>
                    <a:pt x="0" y="21"/>
                  </a:cubicBezTo>
                  <a:cubicBezTo>
                    <a:pt x="5" y="19"/>
                    <a:pt x="27" y="9"/>
                    <a:pt x="4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3" name="Freeform 2406"/>
            <p:cNvSpPr>
              <a:spLocks/>
            </p:cNvSpPr>
            <p:nvPr/>
          </p:nvSpPr>
          <p:spPr bwMode="auto">
            <a:xfrm>
              <a:off x="13370703" y="228998"/>
              <a:ext cx="11113" cy="100013"/>
            </a:xfrm>
            <a:custGeom>
              <a:avLst/>
              <a:gdLst>
                <a:gd name="T0" fmla="*/ 5 w 7"/>
                <a:gd name="T1" fmla="*/ 0 h 63"/>
                <a:gd name="T2" fmla="*/ 7 w 7"/>
                <a:gd name="T3" fmla="*/ 55 h 63"/>
                <a:gd name="T4" fmla="*/ 1 w 7"/>
                <a:gd name="T5" fmla="*/ 63 h 63"/>
                <a:gd name="T6" fmla="*/ 0 w 7"/>
                <a:gd name="T7" fmla="*/ 7 h 63"/>
                <a:gd name="T8" fmla="*/ 5 w 7"/>
                <a:gd name="T9" fmla="*/ 0 h 63"/>
              </a:gdLst>
              <a:ahLst/>
              <a:cxnLst>
                <a:cxn ang="0">
                  <a:pos x="T0" y="T1"/>
                </a:cxn>
                <a:cxn ang="0">
                  <a:pos x="T2" y="T3"/>
                </a:cxn>
                <a:cxn ang="0">
                  <a:pos x="T4" y="T5"/>
                </a:cxn>
                <a:cxn ang="0">
                  <a:pos x="T6" y="T7"/>
                </a:cxn>
                <a:cxn ang="0">
                  <a:pos x="T8" y="T9"/>
                </a:cxn>
              </a:cxnLst>
              <a:rect l="0" t="0" r="r" b="b"/>
              <a:pathLst>
                <a:path w="7" h="63">
                  <a:moveTo>
                    <a:pt x="5" y="0"/>
                  </a:moveTo>
                  <a:lnTo>
                    <a:pt x="7" y="55"/>
                  </a:lnTo>
                  <a:lnTo>
                    <a:pt x="1" y="63"/>
                  </a:lnTo>
                  <a:lnTo>
                    <a:pt x="0" y="7"/>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4" name="Freeform 2407"/>
            <p:cNvSpPr>
              <a:spLocks/>
            </p:cNvSpPr>
            <p:nvPr/>
          </p:nvSpPr>
          <p:spPr bwMode="auto">
            <a:xfrm>
              <a:off x="13437378" y="230585"/>
              <a:ext cx="46038" cy="104775"/>
            </a:xfrm>
            <a:custGeom>
              <a:avLst/>
              <a:gdLst>
                <a:gd name="T0" fmla="*/ 34 w 36"/>
                <a:gd name="T1" fmla="*/ 0 h 80"/>
                <a:gd name="T2" fmla="*/ 36 w 36"/>
                <a:gd name="T3" fmla="*/ 67 h 80"/>
                <a:gd name="T4" fmla="*/ 2 w 36"/>
                <a:gd name="T5" fmla="*/ 80 h 80"/>
                <a:gd name="T6" fmla="*/ 0 w 36"/>
                <a:gd name="T7" fmla="*/ 13 h 80"/>
                <a:gd name="T8" fmla="*/ 34 w 36"/>
                <a:gd name="T9" fmla="*/ 0 h 80"/>
              </a:gdLst>
              <a:ahLst/>
              <a:cxnLst>
                <a:cxn ang="0">
                  <a:pos x="T0" y="T1"/>
                </a:cxn>
                <a:cxn ang="0">
                  <a:pos x="T2" y="T3"/>
                </a:cxn>
                <a:cxn ang="0">
                  <a:pos x="T4" y="T5"/>
                </a:cxn>
                <a:cxn ang="0">
                  <a:pos x="T6" y="T7"/>
                </a:cxn>
                <a:cxn ang="0">
                  <a:pos x="T8" y="T9"/>
                </a:cxn>
              </a:cxnLst>
              <a:rect l="0" t="0" r="r" b="b"/>
              <a:pathLst>
                <a:path w="36" h="80">
                  <a:moveTo>
                    <a:pt x="34" y="0"/>
                  </a:moveTo>
                  <a:cubicBezTo>
                    <a:pt x="36" y="67"/>
                    <a:pt x="36" y="67"/>
                    <a:pt x="36" y="67"/>
                  </a:cubicBezTo>
                  <a:cubicBezTo>
                    <a:pt x="30" y="69"/>
                    <a:pt x="4" y="79"/>
                    <a:pt x="2" y="80"/>
                  </a:cubicBezTo>
                  <a:cubicBezTo>
                    <a:pt x="0" y="13"/>
                    <a:pt x="0" y="13"/>
                    <a:pt x="0" y="13"/>
                  </a:cubicBezTo>
                  <a:cubicBezTo>
                    <a:pt x="2" y="12"/>
                    <a:pt x="28" y="1"/>
                    <a:pt x="34"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5" name="Freeform 2408"/>
            <p:cNvSpPr>
              <a:spLocks/>
            </p:cNvSpPr>
            <p:nvPr/>
          </p:nvSpPr>
          <p:spPr bwMode="auto">
            <a:xfrm>
              <a:off x="13348478" y="240110"/>
              <a:ext cx="23813" cy="96838"/>
            </a:xfrm>
            <a:custGeom>
              <a:avLst/>
              <a:gdLst>
                <a:gd name="T0" fmla="*/ 14 w 15"/>
                <a:gd name="T1" fmla="*/ 0 h 61"/>
                <a:gd name="T2" fmla="*/ 15 w 15"/>
                <a:gd name="T3" fmla="*/ 56 h 61"/>
                <a:gd name="T4" fmla="*/ 2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6"/>
                  </a:lnTo>
                  <a:lnTo>
                    <a:pt x="2" y="61"/>
                  </a:lnTo>
                  <a:lnTo>
                    <a:pt x="0" y="6"/>
                  </a:lnTo>
                  <a:lnTo>
                    <a:pt x="1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6" name="Freeform 2409"/>
            <p:cNvSpPr>
              <a:spLocks/>
            </p:cNvSpPr>
            <p:nvPr/>
          </p:nvSpPr>
          <p:spPr bwMode="auto">
            <a:xfrm>
              <a:off x="13416741" y="248048"/>
              <a:ext cx="23813" cy="93663"/>
            </a:xfrm>
            <a:custGeom>
              <a:avLst/>
              <a:gdLst>
                <a:gd name="T0" fmla="*/ 13 w 15"/>
                <a:gd name="T1" fmla="*/ 0 h 59"/>
                <a:gd name="T2" fmla="*/ 15 w 15"/>
                <a:gd name="T3" fmla="*/ 55 h 59"/>
                <a:gd name="T4" fmla="*/ 1 w 15"/>
                <a:gd name="T5" fmla="*/ 59 h 59"/>
                <a:gd name="T6" fmla="*/ 0 w 15"/>
                <a:gd name="T7" fmla="*/ 4 h 59"/>
                <a:gd name="T8" fmla="*/ 13 w 15"/>
                <a:gd name="T9" fmla="*/ 0 h 59"/>
              </a:gdLst>
              <a:ahLst/>
              <a:cxnLst>
                <a:cxn ang="0">
                  <a:pos x="T0" y="T1"/>
                </a:cxn>
                <a:cxn ang="0">
                  <a:pos x="T2" y="T3"/>
                </a:cxn>
                <a:cxn ang="0">
                  <a:pos x="T4" y="T5"/>
                </a:cxn>
                <a:cxn ang="0">
                  <a:pos x="T6" y="T7"/>
                </a:cxn>
                <a:cxn ang="0">
                  <a:pos x="T8" y="T9"/>
                </a:cxn>
              </a:cxnLst>
              <a:rect l="0" t="0" r="r" b="b"/>
              <a:pathLst>
                <a:path w="15" h="59">
                  <a:moveTo>
                    <a:pt x="13" y="0"/>
                  </a:moveTo>
                  <a:lnTo>
                    <a:pt x="15" y="55"/>
                  </a:lnTo>
                  <a:lnTo>
                    <a:pt x="1" y="59"/>
                  </a:lnTo>
                  <a:lnTo>
                    <a:pt x="0" y="4"/>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7" name="Freeform 2410"/>
            <p:cNvSpPr>
              <a:spLocks/>
            </p:cNvSpPr>
            <p:nvPr/>
          </p:nvSpPr>
          <p:spPr bwMode="auto">
            <a:xfrm>
              <a:off x="13348478" y="249635"/>
              <a:ext cx="3175" cy="103188"/>
            </a:xfrm>
            <a:custGeom>
              <a:avLst/>
              <a:gdLst>
                <a:gd name="T0" fmla="*/ 0 w 2"/>
                <a:gd name="T1" fmla="*/ 0 h 65"/>
                <a:gd name="T2" fmla="*/ 2 w 2"/>
                <a:gd name="T3" fmla="*/ 55 h 65"/>
                <a:gd name="T4" fmla="*/ 1 w 2"/>
                <a:gd name="T5" fmla="*/ 65 h 65"/>
                <a:gd name="T6" fmla="*/ 0 w 2"/>
                <a:gd name="T7" fmla="*/ 9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1" y="65"/>
                  </a:lnTo>
                  <a:lnTo>
                    <a:pt x="0" y="9"/>
                  </a:lnTo>
                  <a:lnTo>
                    <a:pt x="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8" name="Freeform 2411"/>
            <p:cNvSpPr>
              <a:spLocks/>
            </p:cNvSpPr>
            <p:nvPr/>
          </p:nvSpPr>
          <p:spPr bwMode="auto">
            <a:xfrm>
              <a:off x="13396103" y="254398"/>
              <a:ext cx="22225" cy="96838"/>
            </a:xfrm>
            <a:custGeom>
              <a:avLst/>
              <a:gdLst>
                <a:gd name="T0" fmla="*/ 13 w 14"/>
                <a:gd name="T1" fmla="*/ 0 h 61"/>
                <a:gd name="T2" fmla="*/ 14 w 14"/>
                <a:gd name="T3" fmla="*/ 55 h 61"/>
                <a:gd name="T4" fmla="*/ 2 w 14"/>
                <a:gd name="T5" fmla="*/ 61 h 61"/>
                <a:gd name="T6" fmla="*/ 0 w 14"/>
                <a:gd name="T7" fmla="*/ 6 h 61"/>
                <a:gd name="T8" fmla="*/ 13 w 14"/>
                <a:gd name="T9" fmla="*/ 0 h 61"/>
              </a:gdLst>
              <a:ahLst/>
              <a:cxnLst>
                <a:cxn ang="0">
                  <a:pos x="T0" y="T1"/>
                </a:cxn>
                <a:cxn ang="0">
                  <a:pos x="T2" y="T3"/>
                </a:cxn>
                <a:cxn ang="0">
                  <a:pos x="T4" y="T5"/>
                </a:cxn>
                <a:cxn ang="0">
                  <a:pos x="T6" y="T7"/>
                </a:cxn>
                <a:cxn ang="0">
                  <a:pos x="T8" y="T9"/>
                </a:cxn>
              </a:cxnLst>
              <a:rect l="0" t="0" r="r" b="b"/>
              <a:pathLst>
                <a:path w="14" h="61">
                  <a:moveTo>
                    <a:pt x="13" y="0"/>
                  </a:moveTo>
                  <a:lnTo>
                    <a:pt x="14" y="55"/>
                  </a:lnTo>
                  <a:lnTo>
                    <a:pt x="2" y="61"/>
                  </a:lnTo>
                  <a:lnTo>
                    <a:pt x="0" y="6"/>
                  </a:lnTo>
                  <a:lnTo>
                    <a:pt x="13"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9" name="Freeform 2412"/>
            <p:cNvSpPr>
              <a:spLocks/>
            </p:cNvSpPr>
            <p:nvPr/>
          </p:nvSpPr>
          <p:spPr bwMode="auto">
            <a:xfrm>
              <a:off x="13370703" y="263923"/>
              <a:ext cx="28575" cy="101600"/>
            </a:xfrm>
            <a:custGeom>
              <a:avLst/>
              <a:gdLst>
                <a:gd name="T0" fmla="*/ 16 w 18"/>
                <a:gd name="T1" fmla="*/ 0 h 64"/>
                <a:gd name="T2" fmla="*/ 18 w 18"/>
                <a:gd name="T3" fmla="*/ 55 h 64"/>
                <a:gd name="T4" fmla="*/ 1 w 18"/>
                <a:gd name="T5" fmla="*/ 64 h 64"/>
                <a:gd name="T6" fmla="*/ 0 w 18"/>
                <a:gd name="T7" fmla="*/ 9 h 64"/>
                <a:gd name="T8" fmla="*/ 16 w 18"/>
                <a:gd name="T9" fmla="*/ 0 h 64"/>
              </a:gdLst>
              <a:ahLst/>
              <a:cxnLst>
                <a:cxn ang="0">
                  <a:pos x="T0" y="T1"/>
                </a:cxn>
                <a:cxn ang="0">
                  <a:pos x="T2" y="T3"/>
                </a:cxn>
                <a:cxn ang="0">
                  <a:pos x="T4" y="T5"/>
                </a:cxn>
                <a:cxn ang="0">
                  <a:pos x="T6" y="T7"/>
                </a:cxn>
                <a:cxn ang="0">
                  <a:pos x="T8" y="T9"/>
                </a:cxn>
              </a:cxnLst>
              <a:rect l="0" t="0" r="r" b="b"/>
              <a:pathLst>
                <a:path w="18" h="64">
                  <a:moveTo>
                    <a:pt x="16" y="0"/>
                  </a:moveTo>
                  <a:lnTo>
                    <a:pt x="18" y="55"/>
                  </a:lnTo>
                  <a:lnTo>
                    <a:pt x="1" y="64"/>
                  </a:lnTo>
                  <a:lnTo>
                    <a:pt x="0" y="9"/>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0" name="Freeform 2413"/>
            <p:cNvSpPr>
              <a:spLocks/>
            </p:cNvSpPr>
            <p:nvPr/>
          </p:nvSpPr>
          <p:spPr bwMode="auto">
            <a:xfrm>
              <a:off x="13277041" y="281385"/>
              <a:ext cx="17463" cy="95250"/>
            </a:xfrm>
            <a:custGeom>
              <a:avLst/>
              <a:gdLst>
                <a:gd name="T0" fmla="*/ 9 w 11"/>
                <a:gd name="T1" fmla="*/ 0 h 60"/>
                <a:gd name="T2" fmla="*/ 11 w 11"/>
                <a:gd name="T3" fmla="*/ 55 h 60"/>
                <a:gd name="T4" fmla="*/ 2 w 11"/>
                <a:gd name="T5" fmla="*/ 60 h 60"/>
                <a:gd name="T6" fmla="*/ 0 w 11"/>
                <a:gd name="T7" fmla="*/ 5 h 60"/>
                <a:gd name="T8" fmla="*/ 9 w 11"/>
                <a:gd name="T9" fmla="*/ 0 h 60"/>
              </a:gdLst>
              <a:ahLst/>
              <a:cxnLst>
                <a:cxn ang="0">
                  <a:pos x="T0" y="T1"/>
                </a:cxn>
                <a:cxn ang="0">
                  <a:pos x="T2" y="T3"/>
                </a:cxn>
                <a:cxn ang="0">
                  <a:pos x="T4" y="T5"/>
                </a:cxn>
                <a:cxn ang="0">
                  <a:pos x="T6" y="T7"/>
                </a:cxn>
                <a:cxn ang="0">
                  <a:pos x="T8" y="T9"/>
                </a:cxn>
              </a:cxnLst>
              <a:rect l="0" t="0" r="r" b="b"/>
              <a:pathLst>
                <a:path w="11" h="60">
                  <a:moveTo>
                    <a:pt x="9" y="0"/>
                  </a:moveTo>
                  <a:lnTo>
                    <a:pt x="11" y="55"/>
                  </a:lnTo>
                  <a:lnTo>
                    <a:pt x="2" y="60"/>
                  </a:lnTo>
                  <a:lnTo>
                    <a:pt x="0" y="5"/>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1" name="Freeform 2414"/>
            <p:cNvSpPr>
              <a:spLocks/>
            </p:cNvSpPr>
            <p:nvPr/>
          </p:nvSpPr>
          <p:spPr bwMode="auto">
            <a:xfrm>
              <a:off x="13291328" y="281385"/>
              <a:ext cx="3175" cy="98425"/>
            </a:xfrm>
            <a:custGeom>
              <a:avLst/>
              <a:gdLst>
                <a:gd name="T0" fmla="*/ 1 w 2"/>
                <a:gd name="T1" fmla="*/ 7 h 62"/>
                <a:gd name="T2" fmla="*/ 2 w 2"/>
                <a:gd name="T3" fmla="*/ 62 h 62"/>
                <a:gd name="T4" fmla="*/ 2 w 2"/>
                <a:gd name="T5" fmla="*/ 55 h 62"/>
                <a:gd name="T6" fmla="*/ 0 w 2"/>
                <a:gd name="T7" fmla="*/ 0 h 62"/>
                <a:gd name="T8" fmla="*/ 1 w 2"/>
                <a:gd name="T9" fmla="*/ 7 h 62"/>
              </a:gdLst>
              <a:ahLst/>
              <a:cxnLst>
                <a:cxn ang="0">
                  <a:pos x="T0" y="T1"/>
                </a:cxn>
                <a:cxn ang="0">
                  <a:pos x="T2" y="T3"/>
                </a:cxn>
                <a:cxn ang="0">
                  <a:pos x="T4" y="T5"/>
                </a:cxn>
                <a:cxn ang="0">
                  <a:pos x="T6" y="T7"/>
                </a:cxn>
                <a:cxn ang="0">
                  <a:pos x="T8" y="T9"/>
                </a:cxn>
              </a:cxnLst>
              <a:rect l="0" t="0" r="r" b="b"/>
              <a:pathLst>
                <a:path w="2" h="62">
                  <a:moveTo>
                    <a:pt x="1" y="7"/>
                  </a:moveTo>
                  <a:lnTo>
                    <a:pt x="2" y="62"/>
                  </a:lnTo>
                  <a:lnTo>
                    <a:pt x="2" y="55"/>
                  </a:lnTo>
                  <a:lnTo>
                    <a:pt x="0" y="0"/>
                  </a:lnTo>
                  <a:lnTo>
                    <a:pt x="1" y="7"/>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 name="Freeform 2416"/>
            <p:cNvSpPr>
              <a:spLocks/>
            </p:cNvSpPr>
            <p:nvPr/>
          </p:nvSpPr>
          <p:spPr bwMode="auto">
            <a:xfrm>
              <a:off x="13270691" y="289322"/>
              <a:ext cx="9525" cy="96838"/>
            </a:xfrm>
            <a:custGeom>
              <a:avLst/>
              <a:gdLst>
                <a:gd name="T0" fmla="*/ 4 w 6"/>
                <a:gd name="T1" fmla="*/ 0 h 61"/>
                <a:gd name="T2" fmla="*/ 6 w 6"/>
                <a:gd name="T3" fmla="*/ 55 h 61"/>
                <a:gd name="T4" fmla="*/ 1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1" y="61"/>
                  </a:lnTo>
                  <a:lnTo>
                    <a:pt x="0" y="6"/>
                  </a:lnTo>
                  <a:lnTo>
                    <a:pt x="4"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 name="Freeform 2417"/>
            <p:cNvSpPr>
              <a:spLocks/>
            </p:cNvSpPr>
            <p:nvPr/>
          </p:nvSpPr>
          <p:spPr bwMode="auto">
            <a:xfrm>
              <a:off x="13254816" y="298847"/>
              <a:ext cx="17463" cy="92075"/>
            </a:xfrm>
            <a:custGeom>
              <a:avLst/>
              <a:gdLst>
                <a:gd name="T0" fmla="*/ 10 w 11"/>
                <a:gd name="T1" fmla="*/ 0 h 58"/>
                <a:gd name="T2" fmla="*/ 11 w 11"/>
                <a:gd name="T3" fmla="*/ 55 h 58"/>
                <a:gd name="T4" fmla="*/ 2 w 11"/>
                <a:gd name="T5" fmla="*/ 58 h 58"/>
                <a:gd name="T6" fmla="*/ 0 w 11"/>
                <a:gd name="T7" fmla="*/ 3 h 58"/>
                <a:gd name="T8" fmla="*/ 10 w 11"/>
                <a:gd name="T9" fmla="*/ 0 h 58"/>
              </a:gdLst>
              <a:ahLst/>
              <a:cxnLst>
                <a:cxn ang="0">
                  <a:pos x="T0" y="T1"/>
                </a:cxn>
                <a:cxn ang="0">
                  <a:pos x="T2" y="T3"/>
                </a:cxn>
                <a:cxn ang="0">
                  <a:pos x="T4" y="T5"/>
                </a:cxn>
                <a:cxn ang="0">
                  <a:pos x="T6" y="T7"/>
                </a:cxn>
                <a:cxn ang="0">
                  <a:pos x="T8" y="T9"/>
                </a:cxn>
              </a:cxnLst>
              <a:rect l="0" t="0" r="r" b="b"/>
              <a:pathLst>
                <a:path w="11" h="58">
                  <a:moveTo>
                    <a:pt x="10" y="0"/>
                  </a:moveTo>
                  <a:lnTo>
                    <a:pt x="11" y="55"/>
                  </a:lnTo>
                  <a:lnTo>
                    <a:pt x="2" y="58"/>
                  </a:lnTo>
                  <a:lnTo>
                    <a:pt x="0" y="3"/>
                  </a:lnTo>
                  <a:lnTo>
                    <a:pt x="10"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 name="Freeform 2418"/>
            <p:cNvSpPr>
              <a:spLocks/>
            </p:cNvSpPr>
            <p:nvPr/>
          </p:nvSpPr>
          <p:spPr bwMode="auto">
            <a:xfrm>
              <a:off x="13292916" y="292497"/>
              <a:ext cx="7938" cy="100013"/>
            </a:xfrm>
            <a:custGeom>
              <a:avLst/>
              <a:gdLst>
                <a:gd name="T0" fmla="*/ 3 w 5"/>
                <a:gd name="T1" fmla="*/ 8 h 63"/>
                <a:gd name="T2" fmla="*/ 5 w 5"/>
                <a:gd name="T3" fmla="*/ 63 h 63"/>
                <a:gd name="T4" fmla="*/ 1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1" y="55"/>
                  </a:lnTo>
                  <a:lnTo>
                    <a:pt x="0" y="0"/>
                  </a:lnTo>
                  <a:lnTo>
                    <a:pt x="3" y="8"/>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 name="Freeform 2419"/>
            <p:cNvSpPr>
              <a:spLocks/>
            </p:cNvSpPr>
            <p:nvPr/>
          </p:nvSpPr>
          <p:spPr bwMode="auto">
            <a:xfrm>
              <a:off x="13223066" y="314722"/>
              <a:ext cx="6350" cy="88900"/>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5" y="68"/>
                    <a:pt x="4" y="68"/>
                    <a:pt x="2" y="67"/>
                  </a:cubicBezTo>
                  <a:cubicBezTo>
                    <a:pt x="0" y="0"/>
                    <a:pt x="0" y="0"/>
                    <a:pt x="0" y="0"/>
                  </a:cubicBezTo>
                  <a:cubicBezTo>
                    <a:pt x="2" y="0"/>
                    <a:pt x="3" y="1"/>
                    <a:pt x="3"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 name="Freeform 2420"/>
            <p:cNvSpPr>
              <a:spLocks/>
            </p:cNvSpPr>
            <p:nvPr/>
          </p:nvSpPr>
          <p:spPr bwMode="auto">
            <a:xfrm>
              <a:off x="13221478" y="313135"/>
              <a:ext cx="3175"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1" y="67"/>
                  </a:cubicBezTo>
                  <a:cubicBezTo>
                    <a:pt x="0" y="0"/>
                    <a:pt x="0" y="0"/>
                    <a:pt x="0" y="0"/>
                  </a:cubicBezTo>
                  <a:cubicBezTo>
                    <a:pt x="0" y="1"/>
                    <a:pt x="1" y="1"/>
                    <a:pt x="1"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 name="Freeform 2421"/>
            <p:cNvSpPr>
              <a:spLocks/>
            </p:cNvSpPr>
            <p:nvPr/>
          </p:nvSpPr>
          <p:spPr bwMode="auto">
            <a:xfrm>
              <a:off x="13204016" y="308372"/>
              <a:ext cx="19050" cy="92075"/>
            </a:xfrm>
            <a:custGeom>
              <a:avLst/>
              <a:gdLst>
                <a:gd name="T0" fmla="*/ 14 w 15"/>
                <a:gd name="T1" fmla="*/ 3 h 70"/>
                <a:gd name="T2" fmla="*/ 15 w 15"/>
                <a:gd name="T3" fmla="*/ 70 h 70"/>
                <a:gd name="T4" fmla="*/ 2 w 15"/>
                <a:gd name="T5" fmla="*/ 67 h 70"/>
                <a:gd name="T6" fmla="*/ 0 w 15"/>
                <a:gd name="T7" fmla="*/ 0 h 70"/>
                <a:gd name="T8" fmla="*/ 14 w 15"/>
                <a:gd name="T9" fmla="*/ 3 h 70"/>
              </a:gdLst>
              <a:ahLst/>
              <a:cxnLst>
                <a:cxn ang="0">
                  <a:pos x="T0" y="T1"/>
                </a:cxn>
                <a:cxn ang="0">
                  <a:pos x="T2" y="T3"/>
                </a:cxn>
                <a:cxn ang="0">
                  <a:pos x="T4" y="T5"/>
                </a:cxn>
                <a:cxn ang="0">
                  <a:pos x="T6" y="T7"/>
                </a:cxn>
                <a:cxn ang="0">
                  <a:pos x="T8" y="T9"/>
                </a:cxn>
              </a:cxnLst>
              <a:rect l="0" t="0" r="r" b="b"/>
              <a:pathLst>
                <a:path w="15" h="70">
                  <a:moveTo>
                    <a:pt x="14" y="3"/>
                  </a:moveTo>
                  <a:cubicBezTo>
                    <a:pt x="15" y="70"/>
                    <a:pt x="15" y="70"/>
                    <a:pt x="15" y="70"/>
                  </a:cubicBezTo>
                  <a:cubicBezTo>
                    <a:pt x="12" y="70"/>
                    <a:pt x="7" y="69"/>
                    <a:pt x="2" y="67"/>
                  </a:cubicBezTo>
                  <a:cubicBezTo>
                    <a:pt x="0" y="0"/>
                    <a:pt x="0" y="0"/>
                    <a:pt x="0" y="0"/>
                  </a:cubicBezTo>
                  <a:cubicBezTo>
                    <a:pt x="5" y="2"/>
                    <a:pt x="10" y="2"/>
                    <a:pt x="14"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 name="Freeform 2422"/>
            <p:cNvSpPr>
              <a:spLocks/>
            </p:cNvSpPr>
            <p:nvPr/>
          </p:nvSpPr>
          <p:spPr bwMode="auto">
            <a:xfrm>
              <a:off x="13189728" y="305197"/>
              <a:ext cx="17463" cy="90488"/>
            </a:xfrm>
            <a:custGeom>
              <a:avLst/>
              <a:gdLst>
                <a:gd name="T0" fmla="*/ 11 w 13"/>
                <a:gd name="T1" fmla="*/ 3 h 70"/>
                <a:gd name="T2" fmla="*/ 13 w 13"/>
                <a:gd name="T3" fmla="*/ 70 h 70"/>
                <a:gd name="T4" fmla="*/ 11 w 13"/>
                <a:gd name="T5" fmla="*/ 70 h 70"/>
                <a:gd name="T6" fmla="*/ 2 w 13"/>
                <a:gd name="T7" fmla="*/ 67 h 70"/>
                <a:gd name="T8" fmla="*/ 0 w 13"/>
                <a:gd name="T9" fmla="*/ 0 h 70"/>
                <a:gd name="T10" fmla="*/ 9 w 13"/>
                <a:gd name="T11" fmla="*/ 3 h 70"/>
                <a:gd name="T12" fmla="*/ 11 w 13"/>
                <a:gd name="T13" fmla="*/ 3 h 70"/>
              </a:gdLst>
              <a:ahLst/>
              <a:cxnLst>
                <a:cxn ang="0">
                  <a:pos x="T0" y="T1"/>
                </a:cxn>
                <a:cxn ang="0">
                  <a:pos x="T2" y="T3"/>
                </a:cxn>
                <a:cxn ang="0">
                  <a:pos x="T4" y="T5"/>
                </a:cxn>
                <a:cxn ang="0">
                  <a:pos x="T6" y="T7"/>
                </a:cxn>
                <a:cxn ang="0">
                  <a:pos x="T8" y="T9"/>
                </a:cxn>
                <a:cxn ang="0">
                  <a:pos x="T10" y="T11"/>
                </a:cxn>
                <a:cxn ang="0">
                  <a:pos x="T12" y="T13"/>
                </a:cxn>
              </a:cxnLst>
              <a:rect l="0" t="0" r="r" b="b"/>
              <a:pathLst>
                <a:path w="13" h="70">
                  <a:moveTo>
                    <a:pt x="11" y="3"/>
                  </a:moveTo>
                  <a:cubicBezTo>
                    <a:pt x="13" y="70"/>
                    <a:pt x="13" y="70"/>
                    <a:pt x="13" y="70"/>
                  </a:cubicBezTo>
                  <a:cubicBezTo>
                    <a:pt x="12" y="70"/>
                    <a:pt x="12" y="70"/>
                    <a:pt x="11" y="70"/>
                  </a:cubicBezTo>
                  <a:cubicBezTo>
                    <a:pt x="7" y="69"/>
                    <a:pt x="5" y="68"/>
                    <a:pt x="2" y="67"/>
                  </a:cubicBezTo>
                  <a:cubicBezTo>
                    <a:pt x="0" y="0"/>
                    <a:pt x="0" y="0"/>
                    <a:pt x="0" y="0"/>
                  </a:cubicBezTo>
                  <a:cubicBezTo>
                    <a:pt x="3" y="1"/>
                    <a:pt x="5" y="2"/>
                    <a:pt x="9" y="3"/>
                  </a:cubicBezTo>
                  <a:cubicBezTo>
                    <a:pt x="10" y="3"/>
                    <a:pt x="10" y="3"/>
                    <a:pt x="11"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 name="Freeform 2423"/>
            <p:cNvSpPr>
              <a:spLocks/>
            </p:cNvSpPr>
            <p:nvPr/>
          </p:nvSpPr>
          <p:spPr bwMode="auto">
            <a:xfrm>
              <a:off x="13142103" y="259160"/>
              <a:ext cx="50800" cy="133350"/>
            </a:xfrm>
            <a:custGeom>
              <a:avLst/>
              <a:gdLst>
                <a:gd name="T0" fmla="*/ 38 w 40"/>
                <a:gd name="T1" fmla="*/ 35 h 102"/>
                <a:gd name="T2" fmla="*/ 40 w 40"/>
                <a:gd name="T3" fmla="*/ 102 h 102"/>
                <a:gd name="T4" fmla="*/ 30 w 40"/>
                <a:gd name="T5" fmla="*/ 97 h 102"/>
                <a:gd name="T6" fmla="*/ 15 w 40"/>
                <a:gd name="T7" fmla="*/ 73 h 102"/>
                <a:gd name="T8" fmla="*/ 1 w 40"/>
                <a:gd name="T9" fmla="*/ 67 h 102"/>
                <a:gd name="T10" fmla="*/ 0 w 40"/>
                <a:gd name="T11" fmla="*/ 0 h 102"/>
                <a:gd name="T12" fmla="*/ 13 w 40"/>
                <a:gd name="T13" fmla="*/ 6 h 102"/>
                <a:gd name="T14" fmla="*/ 28 w 40"/>
                <a:gd name="T15" fmla="*/ 30 h 102"/>
                <a:gd name="T16" fmla="*/ 38 w 40"/>
                <a:gd name="T17"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2">
                  <a:moveTo>
                    <a:pt x="38" y="35"/>
                  </a:moveTo>
                  <a:cubicBezTo>
                    <a:pt x="40" y="102"/>
                    <a:pt x="40" y="102"/>
                    <a:pt x="40" y="102"/>
                  </a:cubicBezTo>
                  <a:cubicBezTo>
                    <a:pt x="38" y="101"/>
                    <a:pt x="35" y="100"/>
                    <a:pt x="30" y="97"/>
                  </a:cubicBezTo>
                  <a:cubicBezTo>
                    <a:pt x="21" y="92"/>
                    <a:pt x="20" y="76"/>
                    <a:pt x="15" y="73"/>
                  </a:cubicBezTo>
                  <a:cubicBezTo>
                    <a:pt x="13" y="72"/>
                    <a:pt x="8" y="70"/>
                    <a:pt x="1" y="67"/>
                  </a:cubicBezTo>
                  <a:cubicBezTo>
                    <a:pt x="0" y="0"/>
                    <a:pt x="0" y="0"/>
                    <a:pt x="0" y="0"/>
                  </a:cubicBezTo>
                  <a:cubicBezTo>
                    <a:pt x="6" y="3"/>
                    <a:pt x="11" y="5"/>
                    <a:pt x="13" y="6"/>
                  </a:cubicBezTo>
                  <a:cubicBezTo>
                    <a:pt x="18" y="9"/>
                    <a:pt x="19" y="25"/>
                    <a:pt x="28" y="30"/>
                  </a:cubicBezTo>
                  <a:cubicBezTo>
                    <a:pt x="33" y="33"/>
                    <a:pt x="36" y="34"/>
                    <a:pt x="38" y="3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 name="Freeform 2424"/>
            <p:cNvSpPr>
              <a:spLocks/>
            </p:cNvSpPr>
            <p:nvPr/>
          </p:nvSpPr>
          <p:spPr bwMode="auto">
            <a:xfrm>
              <a:off x="13116703" y="251222"/>
              <a:ext cx="26988" cy="95250"/>
            </a:xfrm>
            <a:custGeom>
              <a:avLst/>
              <a:gdLst>
                <a:gd name="T0" fmla="*/ 21 w 22"/>
                <a:gd name="T1" fmla="*/ 6 h 73"/>
                <a:gd name="T2" fmla="*/ 22 w 22"/>
                <a:gd name="T3" fmla="*/ 73 h 73"/>
                <a:gd name="T4" fmla="*/ 2 w 22"/>
                <a:gd name="T5" fmla="*/ 67 h 73"/>
                <a:gd name="T6" fmla="*/ 0 w 22"/>
                <a:gd name="T7" fmla="*/ 0 h 73"/>
                <a:gd name="T8" fmla="*/ 21 w 22"/>
                <a:gd name="T9" fmla="*/ 6 h 73"/>
              </a:gdLst>
              <a:ahLst/>
              <a:cxnLst>
                <a:cxn ang="0">
                  <a:pos x="T0" y="T1"/>
                </a:cxn>
                <a:cxn ang="0">
                  <a:pos x="T2" y="T3"/>
                </a:cxn>
                <a:cxn ang="0">
                  <a:pos x="T4" y="T5"/>
                </a:cxn>
                <a:cxn ang="0">
                  <a:pos x="T6" y="T7"/>
                </a:cxn>
                <a:cxn ang="0">
                  <a:pos x="T8" y="T9"/>
                </a:cxn>
              </a:cxnLst>
              <a:rect l="0" t="0" r="r" b="b"/>
              <a:pathLst>
                <a:path w="22" h="73">
                  <a:moveTo>
                    <a:pt x="21" y="6"/>
                  </a:moveTo>
                  <a:cubicBezTo>
                    <a:pt x="22" y="73"/>
                    <a:pt x="22" y="73"/>
                    <a:pt x="22" y="73"/>
                  </a:cubicBezTo>
                  <a:cubicBezTo>
                    <a:pt x="16" y="71"/>
                    <a:pt x="9" y="69"/>
                    <a:pt x="2" y="67"/>
                  </a:cubicBezTo>
                  <a:cubicBezTo>
                    <a:pt x="0" y="0"/>
                    <a:pt x="0" y="0"/>
                    <a:pt x="0" y="0"/>
                  </a:cubicBezTo>
                  <a:cubicBezTo>
                    <a:pt x="7" y="2"/>
                    <a:pt x="15" y="4"/>
                    <a:pt x="21"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 name="Freeform 2425"/>
            <p:cNvSpPr>
              <a:spLocks/>
            </p:cNvSpPr>
            <p:nvPr/>
          </p:nvSpPr>
          <p:spPr bwMode="auto">
            <a:xfrm>
              <a:off x="13100828" y="248047"/>
              <a:ext cx="17463" cy="90488"/>
            </a:xfrm>
            <a:custGeom>
              <a:avLst/>
              <a:gdLst>
                <a:gd name="T0" fmla="*/ 12 w 14"/>
                <a:gd name="T1" fmla="*/ 3 h 70"/>
                <a:gd name="T2" fmla="*/ 14 w 14"/>
                <a:gd name="T3" fmla="*/ 70 h 70"/>
                <a:gd name="T4" fmla="*/ 2 w 14"/>
                <a:gd name="T5" fmla="*/ 67 h 70"/>
                <a:gd name="T6" fmla="*/ 0 w 14"/>
                <a:gd name="T7" fmla="*/ 0 h 70"/>
                <a:gd name="T8" fmla="*/ 12 w 14"/>
                <a:gd name="T9" fmla="*/ 3 h 70"/>
              </a:gdLst>
              <a:ahLst/>
              <a:cxnLst>
                <a:cxn ang="0">
                  <a:pos x="T0" y="T1"/>
                </a:cxn>
                <a:cxn ang="0">
                  <a:pos x="T2" y="T3"/>
                </a:cxn>
                <a:cxn ang="0">
                  <a:pos x="T4" y="T5"/>
                </a:cxn>
                <a:cxn ang="0">
                  <a:pos x="T6" y="T7"/>
                </a:cxn>
                <a:cxn ang="0">
                  <a:pos x="T8" y="T9"/>
                </a:cxn>
              </a:cxnLst>
              <a:rect l="0" t="0" r="r" b="b"/>
              <a:pathLst>
                <a:path w="14" h="70">
                  <a:moveTo>
                    <a:pt x="12" y="3"/>
                  </a:moveTo>
                  <a:cubicBezTo>
                    <a:pt x="14" y="70"/>
                    <a:pt x="14" y="70"/>
                    <a:pt x="14" y="70"/>
                  </a:cubicBezTo>
                  <a:cubicBezTo>
                    <a:pt x="10" y="69"/>
                    <a:pt x="6" y="68"/>
                    <a:pt x="2" y="67"/>
                  </a:cubicBezTo>
                  <a:cubicBezTo>
                    <a:pt x="0" y="0"/>
                    <a:pt x="0" y="0"/>
                    <a:pt x="0" y="0"/>
                  </a:cubicBezTo>
                  <a:cubicBezTo>
                    <a:pt x="4" y="1"/>
                    <a:pt x="8" y="2"/>
                    <a:pt x="12"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 name="Freeform 2426"/>
            <p:cNvSpPr>
              <a:spLocks/>
            </p:cNvSpPr>
            <p:nvPr/>
          </p:nvSpPr>
          <p:spPr bwMode="auto">
            <a:xfrm>
              <a:off x="13096066" y="246460"/>
              <a:ext cx="7938" cy="88900"/>
            </a:xfrm>
            <a:custGeom>
              <a:avLst/>
              <a:gdLst>
                <a:gd name="T0" fmla="*/ 4 w 6"/>
                <a:gd name="T1" fmla="*/ 1 h 68"/>
                <a:gd name="T2" fmla="*/ 6 w 6"/>
                <a:gd name="T3" fmla="*/ 68 h 68"/>
                <a:gd name="T4" fmla="*/ 3 w 6"/>
                <a:gd name="T5" fmla="*/ 67 h 68"/>
                <a:gd name="T6" fmla="*/ 2 w 6"/>
                <a:gd name="T7" fmla="*/ 67 h 68"/>
                <a:gd name="T8" fmla="*/ 0 w 6"/>
                <a:gd name="T9" fmla="*/ 0 h 68"/>
                <a:gd name="T10" fmla="*/ 1 w 6"/>
                <a:gd name="T11" fmla="*/ 0 h 68"/>
                <a:gd name="T12" fmla="*/ 4 w 6"/>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1"/>
                  </a:moveTo>
                  <a:cubicBezTo>
                    <a:pt x="6" y="68"/>
                    <a:pt x="6" y="68"/>
                    <a:pt x="6" y="68"/>
                  </a:cubicBezTo>
                  <a:cubicBezTo>
                    <a:pt x="5" y="68"/>
                    <a:pt x="4" y="68"/>
                    <a:pt x="3" y="67"/>
                  </a:cubicBezTo>
                  <a:cubicBezTo>
                    <a:pt x="3" y="67"/>
                    <a:pt x="3" y="67"/>
                    <a:pt x="2" y="67"/>
                  </a:cubicBezTo>
                  <a:cubicBezTo>
                    <a:pt x="0" y="0"/>
                    <a:pt x="0" y="0"/>
                    <a:pt x="0" y="0"/>
                  </a:cubicBezTo>
                  <a:cubicBezTo>
                    <a:pt x="1" y="0"/>
                    <a:pt x="1" y="0"/>
                    <a:pt x="1" y="0"/>
                  </a:cubicBezTo>
                  <a:cubicBezTo>
                    <a:pt x="2" y="0"/>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 name="Freeform 2427"/>
            <p:cNvSpPr>
              <a:spLocks/>
            </p:cNvSpPr>
            <p:nvPr/>
          </p:nvSpPr>
          <p:spPr bwMode="auto">
            <a:xfrm>
              <a:off x="13092891" y="244872"/>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 name="Freeform 2428"/>
            <p:cNvSpPr>
              <a:spLocks/>
            </p:cNvSpPr>
            <p:nvPr/>
          </p:nvSpPr>
          <p:spPr bwMode="auto">
            <a:xfrm>
              <a:off x="13089716" y="243285"/>
              <a:ext cx="4763" cy="88900"/>
            </a:xfrm>
            <a:custGeom>
              <a:avLst/>
              <a:gdLst>
                <a:gd name="T0" fmla="*/ 3 w 5"/>
                <a:gd name="T1" fmla="*/ 1 h 68"/>
                <a:gd name="T2" fmla="*/ 5 w 5"/>
                <a:gd name="T3" fmla="*/ 68 h 68"/>
                <a:gd name="T4" fmla="*/ 2 w 5"/>
                <a:gd name="T5" fmla="*/ 68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8"/>
                  </a:cubicBezTo>
                  <a:cubicBezTo>
                    <a:pt x="0" y="0"/>
                    <a:pt x="0" y="0"/>
                    <a:pt x="0" y="0"/>
                  </a:cubicBezTo>
                  <a:cubicBezTo>
                    <a:pt x="1" y="1"/>
                    <a:pt x="2" y="1"/>
                    <a:pt x="3"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 name="Freeform 2429"/>
            <p:cNvSpPr>
              <a:spLocks/>
            </p:cNvSpPr>
            <p:nvPr/>
          </p:nvSpPr>
          <p:spPr bwMode="auto">
            <a:xfrm>
              <a:off x="13059553" y="219472"/>
              <a:ext cx="31750" cy="112713"/>
            </a:xfrm>
            <a:custGeom>
              <a:avLst/>
              <a:gdLst>
                <a:gd name="T0" fmla="*/ 24 w 26"/>
                <a:gd name="T1" fmla="*/ 19 h 87"/>
                <a:gd name="T2" fmla="*/ 26 w 26"/>
                <a:gd name="T3" fmla="*/ 87 h 87"/>
                <a:gd name="T4" fmla="*/ 8 w 26"/>
                <a:gd name="T5" fmla="*/ 70 h 87"/>
                <a:gd name="T6" fmla="*/ 2 w 26"/>
                <a:gd name="T7" fmla="*/ 67 h 87"/>
                <a:gd name="T8" fmla="*/ 0 w 26"/>
                <a:gd name="T9" fmla="*/ 0 h 87"/>
                <a:gd name="T10" fmla="*/ 6 w 26"/>
                <a:gd name="T11" fmla="*/ 3 h 87"/>
                <a:gd name="T12" fmla="*/ 24 w 26"/>
                <a:gd name="T13" fmla="*/ 19 h 87"/>
              </a:gdLst>
              <a:ahLst/>
              <a:cxnLst>
                <a:cxn ang="0">
                  <a:pos x="T0" y="T1"/>
                </a:cxn>
                <a:cxn ang="0">
                  <a:pos x="T2" y="T3"/>
                </a:cxn>
                <a:cxn ang="0">
                  <a:pos x="T4" y="T5"/>
                </a:cxn>
                <a:cxn ang="0">
                  <a:pos x="T6" y="T7"/>
                </a:cxn>
                <a:cxn ang="0">
                  <a:pos x="T8" y="T9"/>
                </a:cxn>
                <a:cxn ang="0">
                  <a:pos x="T10" y="T11"/>
                </a:cxn>
                <a:cxn ang="0">
                  <a:pos x="T12" y="T13"/>
                </a:cxn>
              </a:cxnLst>
              <a:rect l="0" t="0" r="r" b="b"/>
              <a:pathLst>
                <a:path w="26" h="87">
                  <a:moveTo>
                    <a:pt x="24" y="19"/>
                  </a:moveTo>
                  <a:cubicBezTo>
                    <a:pt x="26" y="87"/>
                    <a:pt x="26" y="87"/>
                    <a:pt x="26" y="87"/>
                  </a:cubicBezTo>
                  <a:cubicBezTo>
                    <a:pt x="15" y="82"/>
                    <a:pt x="16" y="75"/>
                    <a:pt x="8" y="70"/>
                  </a:cubicBezTo>
                  <a:cubicBezTo>
                    <a:pt x="7" y="69"/>
                    <a:pt x="5" y="68"/>
                    <a:pt x="2" y="67"/>
                  </a:cubicBezTo>
                  <a:cubicBezTo>
                    <a:pt x="0" y="0"/>
                    <a:pt x="0" y="0"/>
                    <a:pt x="0" y="0"/>
                  </a:cubicBezTo>
                  <a:cubicBezTo>
                    <a:pt x="3" y="1"/>
                    <a:pt x="5" y="2"/>
                    <a:pt x="6" y="3"/>
                  </a:cubicBezTo>
                  <a:cubicBezTo>
                    <a:pt x="14" y="8"/>
                    <a:pt x="13" y="15"/>
                    <a:pt x="24" y="19"/>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 name="Freeform 2430"/>
            <p:cNvSpPr>
              <a:spLocks/>
            </p:cNvSpPr>
            <p:nvPr/>
          </p:nvSpPr>
          <p:spPr bwMode="auto">
            <a:xfrm>
              <a:off x="13046853" y="214710"/>
              <a:ext cx="14288" cy="92075"/>
            </a:xfrm>
            <a:custGeom>
              <a:avLst/>
              <a:gdLst>
                <a:gd name="T0" fmla="*/ 10 w 12"/>
                <a:gd name="T1" fmla="*/ 3 h 70"/>
                <a:gd name="T2" fmla="*/ 12 w 12"/>
                <a:gd name="T3" fmla="*/ 70 h 70"/>
                <a:gd name="T4" fmla="*/ 1 w 12"/>
                <a:gd name="T5" fmla="*/ 67 h 70"/>
                <a:gd name="T6" fmla="*/ 0 w 12"/>
                <a:gd name="T7" fmla="*/ 0 h 70"/>
                <a:gd name="T8" fmla="*/ 10 w 12"/>
                <a:gd name="T9" fmla="*/ 3 h 70"/>
              </a:gdLst>
              <a:ahLst/>
              <a:cxnLst>
                <a:cxn ang="0">
                  <a:pos x="T0" y="T1"/>
                </a:cxn>
                <a:cxn ang="0">
                  <a:pos x="T2" y="T3"/>
                </a:cxn>
                <a:cxn ang="0">
                  <a:pos x="T4" y="T5"/>
                </a:cxn>
                <a:cxn ang="0">
                  <a:pos x="T6" y="T7"/>
                </a:cxn>
                <a:cxn ang="0">
                  <a:pos x="T8" y="T9"/>
                </a:cxn>
              </a:cxnLst>
              <a:rect l="0" t="0" r="r" b="b"/>
              <a:pathLst>
                <a:path w="12" h="70">
                  <a:moveTo>
                    <a:pt x="10" y="3"/>
                  </a:moveTo>
                  <a:cubicBezTo>
                    <a:pt x="12" y="70"/>
                    <a:pt x="12" y="70"/>
                    <a:pt x="12" y="70"/>
                  </a:cubicBezTo>
                  <a:cubicBezTo>
                    <a:pt x="9" y="69"/>
                    <a:pt x="5" y="68"/>
                    <a:pt x="1" y="67"/>
                  </a:cubicBezTo>
                  <a:cubicBezTo>
                    <a:pt x="0" y="0"/>
                    <a:pt x="0" y="0"/>
                    <a:pt x="0" y="0"/>
                  </a:cubicBezTo>
                  <a:cubicBezTo>
                    <a:pt x="3" y="1"/>
                    <a:pt x="7" y="2"/>
                    <a:pt x="10"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 name="Freeform 2431"/>
            <p:cNvSpPr>
              <a:spLocks/>
            </p:cNvSpPr>
            <p:nvPr/>
          </p:nvSpPr>
          <p:spPr bwMode="auto">
            <a:xfrm>
              <a:off x="13011928" y="205185"/>
              <a:ext cx="36513" cy="96838"/>
            </a:xfrm>
            <a:custGeom>
              <a:avLst/>
              <a:gdLst>
                <a:gd name="T0" fmla="*/ 27 w 28"/>
                <a:gd name="T1" fmla="*/ 7 h 74"/>
                <a:gd name="T2" fmla="*/ 28 w 28"/>
                <a:gd name="T3" fmla="*/ 74 h 74"/>
                <a:gd name="T4" fmla="*/ 2 w 28"/>
                <a:gd name="T5" fmla="*/ 67 h 74"/>
                <a:gd name="T6" fmla="*/ 0 w 28"/>
                <a:gd name="T7" fmla="*/ 0 h 74"/>
                <a:gd name="T8" fmla="*/ 27 w 28"/>
                <a:gd name="T9" fmla="*/ 7 h 74"/>
              </a:gdLst>
              <a:ahLst/>
              <a:cxnLst>
                <a:cxn ang="0">
                  <a:pos x="T0" y="T1"/>
                </a:cxn>
                <a:cxn ang="0">
                  <a:pos x="T2" y="T3"/>
                </a:cxn>
                <a:cxn ang="0">
                  <a:pos x="T4" y="T5"/>
                </a:cxn>
                <a:cxn ang="0">
                  <a:pos x="T6" y="T7"/>
                </a:cxn>
                <a:cxn ang="0">
                  <a:pos x="T8" y="T9"/>
                </a:cxn>
              </a:cxnLst>
              <a:rect l="0" t="0" r="r" b="b"/>
              <a:pathLst>
                <a:path w="28" h="74">
                  <a:moveTo>
                    <a:pt x="27" y="7"/>
                  </a:moveTo>
                  <a:cubicBezTo>
                    <a:pt x="28" y="74"/>
                    <a:pt x="28" y="74"/>
                    <a:pt x="28" y="74"/>
                  </a:cubicBezTo>
                  <a:cubicBezTo>
                    <a:pt x="19" y="71"/>
                    <a:pt x="8" y="69"/>
                    <a:pt x="2" y="67"/>
                  </a:cubicBezTo>
                  <a:cubicBezTo>
                    <a:pt x="0" y="0"/>
                    <a:pt x="0" y="0"/>
                    <a:pt x="0" y="0"/>
                  </a:cubicBezTo>
                  <a:cubicBezTo>
                    <a:pt x="6" y="2"/>
                    <a:pt x="17" y="4"/>
                    <a:pt x="27" y="7"/>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 name="Freeform 2432"/>
            <p:cNvSpPr>
              <a:spLocks/>
            </p:cNvSpPr>
            <p:nvPr/>
          </p:nvSpPr>
          <p:spPr bwMode="auto">
            <a:xfrm>
              <a:off x="13007166" y="205185"/>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8"/>
                    <a:pt x="2" y="67"/>
                  </a:cubicBezTo>
                  <a:cubicBezTo>
                    <a:pt x="0" y="0"/>
                    <a:pt x="0" y="0"/>
                    <a:pt x="0" y="0"/>
                  </a:cubicBezTo>
                  <a:cubicBezTo>
                    <a:pt x="1" y="0"/>
                    <a:pt x="3" y="1"/>
                    <a:pt x="4" y="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 name="Freeform 2433"/>
            <p:cNvSpPr>
              <a:spLocks/>
            </p:cNvSpPr>
            <p:nvPr/>
          </p:nvSpPr>
          <p:spPr bwMode="auto">
            <a:xfrm>
              <a:off x="13007166" y="205185"/>
              <a:ext cx="3175" cy="87313"/>
            </a:xfrm>
            <a:custGeom>
              <a:avLst/>
              <a:gdLst>
                <a:gd name="T0" fmla="*/ 1 w 3"/>
                <a:gd name="T1" fmla="*/ 0 h 67"/>
                <a:gd name="T2" fmla="*/ 3 w 3"/>
                <a:gd name="T3" fmla="*/ 67 h 67"/>
                <a:gd name="T4" fmla="*/ 3 w 3"/>
                <a:gd name="T5" fmla="*/ 67 h 67"/>
                <a:gd name="T6" fmla="*/ 2 w 3"/>
                <a:gd name="T7" fmla="*/ 67 h 67"/>
                <a:gd name="T8" fmla="*/ 0 w 3"/>
                <a:gd name="T9" fmla="*/ 0 h 67"/>
                <a:gd name="T10" fmla="*/ 1 w 3"/>
                <a:gd name="T11" fmla="*/ 0 h 67"/>
                <a:gd name="T12" fmla="*/ 1 w 3"/>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3" h="67">
                  <a:moveTo>
                    <a:pt x="1" y="0"/>
                  </a:moveTo>
                  <a:cubicBezTo>
                    <a:pt x="3" y="67"/>
                    <a:pt x="3" y="67"/>
                    <a:pt x="3" y="67"/>
                  </a:cubicBezTo>
                  <a:cubicBezTo>
                    <a:pt x="3" y="67"/>
                    <a:pt x="3" y="67"/>
                    <a:pt x="3" y="67"/>
                  </a:cubicBezTo>
                  <a:cubicBezTo>
                    <a:pt x="3" y="67"/>
                    <a:pt x="2" y="67"/>
                    <a:pt x="2" y="67"/>
                  </a:cubicBezTo>
                  <a:cubicBezTo>
                    <a:pt x="0" y="0"/>
                    <a:pt x="0" y="0"/>
                    <a:pt x="0" y="0"/>
                  </a:cubicBezTo>
                  <a:cubicBezTo>
                    <a:pt x="1" y="0"/>
                    <a:pt x="1" y="0"/>
                    <a:pt x="1"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 name="Freeform 2434"/>
            <p:cNvSpPr>
              <a:spLocks/>
            </p:cNvSpPr>
            <p:nvPr/>
          </p:nvSpPr>
          <p:spPr bwMode="auto">
            <a:xfrm>
              <a:off x="13000816" y="202010"/>
              <a:ext cx="7938" cy="90488"/>
            </a:xfrm>
            <a:custGeom>
              <a:avLst/>
              <a:gdLst>
                <a:gd name="T0" fmla="*/ 4 w 6"/>
                <a:gd name="T1" fmla="*/ 2 h 69"/>
                <a:gd name="T2" fmla="*/ 6 w 6"/>
                <a:gd name="T3" fmla="*/ 69 h 69"/>
                <a:gd name="T4" fmla="*/ 2 w 6"/>
                <a:gd name="T5" fmla="*/ 67 h 69"/>
                <a:gd name="T6" fmla="*/ 0 w 6"/>
                <a:gd name="T7" fmla="*/ 0 h 69"/>
                <a:gd name="T8" fmla="*/ 4 w 6"/>
                <a:gd name="T9" fmla="*/ 2 h 69"/>
              </a:gdLst>
              <a:ahLst/>
              <a:cxnLst>
                <a:cxn ang="0">
                  <a:pos x="T0" y="T1"/>
                </a:cxn>
                <a:cxn ang="0">
                  <a:pos x="T2" y="T3"/>
                </a:cxn>
                <a:cxn ang="0">
                  <a:pos x="T4" y="T5"/>
                </a:cxn>
                <a:cxn ang="0">
                  <a:pos x="T6" y="T7"/>
                </a:cxn>
                <a:cxn ang="0">
                  <a:pos x="T8" y="T9"/>
                </a:cxn>
              </a:cxnLst>
              <a:rect l="0" t="0" r="r" b="b"/>
              <a:pathLst>
                <a:path w="6" h="69">
                  <a:moveTo>
                    <a:pt x="4" y="2"/>
                  </a:moveTo>
                  <a:cubicBezTo>
                    <a:pt x="6" y="69"/>
                    <a:pt x="6" y="69"/>
                    <a:pt x="6" y="69"/>
                  </a:cubicBezTo>
                  <a:cubicBezTo>
                    <a:pt x="5" y="68"/>
                    <a:pt x="4" y="68"/>
                    <a:pt x="2" y="67"/>
                  </a:cubicBezTo>
                  <a:cubicBezTo>
                    <a:pt x="0" y="0"/>
                    <a:pt x="0" y="0"/>
                    <a:pt x="0" y="0"/>
                  </a:cubicBezTo>
                  <a:cubicBezTo>
                    <a:pt x="2" y="1"/>
                    <a:pt x="3" y="1"/>
                    <a:pt x="4"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 name="Freeform 2435"/>
            <p:cNvSpPr>
              <a:spLocks/>
            </p:cNvSpPr>
            <p:nvPr/>
          </p:nvSpPr>
          <p:spPr bwMode="auto">
            <a:xfrm>
              <a:off x="12984941" y="197247"/>
              <a:ext cx="19050" cy="92075"/>
            </a:xfrm>
            <a:custGeom>
              <a:avLst/>
              <a:gdLst>
                <a:gd name="T0" fmla="*/ 13 w 15"/>
                <a:gd name="T1" fmla="*/ 3 h 70"/>
                <a:gd name="T2" fmla="*/ 15 w 15"/>
                <a:gd name="T3" fmla="*/ 70 h 70"/>
                <a:gd name="T4" fmla="*/ 2 w 15"/>
                <a:gd name="T5" fmla="*/ 67 h 70"/>
                <a:gd name="T6" fmla="*/ 0 w 15"/>
                <a:gd name="T7" fmla="*/ 0 h 70"/>
                <a:gd name="T8" fmla="*/ 13 w 15"/>
                <a:gd name="T9" fmla="*/ 3 h 70"/>
              </a:gdLst>
              <a:ahLst/>
              <a:cxnLst>
                <a:cxn ang="0">
                  <a:pos x="T0" y="T1"/>
                </a:cxn>
                <a:cxn ang="0">
                  <a:pos x="T2" y="T3"/>
                </a:cxn>
                <a:cxn ang="0">
                  <a:pos x="T4" y="T5"/>
                </a:cxn>
                <a:cxn ang="0">
                  <a:pos x="T6" y="T7"/>
                </a:cxn>
                <a:cxn ang="0">
                  <a:pos x="T8" y="T9"/>
                </a:cxn>
              </a:cxnLst>
              <a:rect l="0" t="0" r="r" b="b"/>
              <a:pathLst>
                <a:path w="15" h="70">
                  <a:moveTo>
                    <a:pt x="13" y="3"/>
                  </a:moveTo>
                  <a:cubicBezTo>
                    <a:pt x="15" y="70"/>
                    <a:pt x="15" y="70"/>
                    <a:pt x="15" y="70"/>
                  </a:cubicBezTo>
                  <a:cubicBezTo>
                    <a:pt x="11" y="69"/>
                    <a:pt x="7" y="68"/>
                    <a:pt x="2" y="67"/>
                  </a:cubicBezTo>
                  <a:cubicBezTo>
                    <a:pt x="0" y="0"/>
                    <a:pt x="0" y="0"/>
                    <a:pt x="0" y="0"/>
                  </a:cubicBezTo>
                  <a:cubicBezTo>
                    <a:pt x="5" y="1"/>
                    <a:pt x="9" y="2"/>
                    <a:pt x="13" y="3"/>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 name="Freeform 2436"/>
            <p:cNvSpPr>
              <a:spLocks/>
            </p:cNvSpPr>
            <p:nvPr/>
          </p:nvSpPr>
          <p:spPr bwMode="auto">
            <a:xfrm>
              <a:off x="12977003" y="195660"/>
              <a:ext cx="11113" cy="90488"/>
            </a:xfrm>
            <a:custGeom>
              <a:avLst/>
              <a:gdLst>
                <a:gd name="T0" fmla="*/ 7 w 9"/>
                <a:gd name="T1" fmla="*/ 2 h 69"/>
                <a:gd name="T2" fmla="*/ 9 w 9"/>
                <a:gd name="T3" fmla="*/ 69 h 69"/>
                <a:gd name="T4" fmla="*/ 2 w 9"/>
                <a:gd name="T5" fmla="*/ 67 h 69"/>
                <a:gd name="T6" fmla="*/ 0 w 9"/>
                <a:gd name="T7" fmla="*/ 0 h 69"/>
                <a:gd name="T8" fmla="*/ 7 w 9"/>
                <a:gd name="T9" fmla="*/ 2 h 69"/>
              </a:gdLst>
              <a:ahLst/>
              <a:cxnLst>
                <a:cxn ang="0">
                  <a:pos x="T0" y="T1"/>
                </a:cxn>
                <a:cxn ang="0">
                  <a:pos x="T2" y="T3"/>
                </a:cxn>
                <a:cxn ang="0">
                  <a:pos x="T4" y="T5"/>
                </a:cxn>
                <a:cxn ang="0">
                  <a:pos x="T6" y="T7"/>
                </a:cxn>
                <a:cxn ang="0">
                  <a:pos x="T8" y="T9"/>
                </a:cxn>
              </a:cxnLst>
              <a:rect l="0" t="0" r="r" b="b"/>
              <a:pathLst>
                <a:path w="9" h="69">
                  <a:moveTo>
                    <a:pt x="7" y="2"/>
                  </a:moveTo>
                  <a:cubicBezTo>
                    <a:pt x="9" y="69"/>
                    <a:pt x="9" y="69"/>
                    <a:pt x="9" y="69"/>
                  </a:cubicBezTo>
                  <a:cubicBezTo>
                    <a:pt x="7" y="69"/>
                    <a:pt x="4" y="68"/>
                    <a:pt x="2" y="67"/>
                  </a:cubicBezTo>
                  <a:cubicBezTo>
                    <a:pt x="0" y="0"/>
                    <a:pt x="0" y="0"/>
                    <a:pt x="0" y="0"/>
                  </a:cubicBezTo>
                  <a:cubicBezTo>
                    <a:pt x="2" y="1"/>
                    <a:pt x="5" y="2"/>
                    <a:pt x="7" y="2"/>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 name="Freeform 2437"/>
            <p:cNvSpPr>
              <a:spLocks/>
            </p:cNvSpPr>
            <p:nvPr/>
          </p:nvSpPr>
          <p:spPr bwMode="auto">
            <a:xfrm>
              <a:off x="12943666" y="168672"/>
              <a:ext cx="34925" cy="114300"/>
            </a:xfrm>
            <a:custGeom>
              <a:avLst/>
              <a:gdLst>
                <a:gd name="T0" fmla="*/ 26 w 28"/>
                <a:gd name="T1" fmla="*/ 21 h 88"/>
                <a:gd name="T2" fmla="*/ 28 w 28"/>
                <a:gd name="T3" fmla="*/ 88 h 88"/>
                <a:gd name="T4" fmla="*/ 22 w 28"/>
                <a:gd name="T5" fmla="*/ 85 h 88"/>
                <a:gd name="T6" fmla="*/ 2 w 28"/>
                <a:gd name="T7" fmla="*/ 67 h 88"/>
                <a:gd name="T8" fmla="*/ 0 w 28"/>
                <a:gd name="T9" fmla="*/ 0 h 88"/>
                <a:gd name="T10" fmla="*/ 20 w 28"/>
                <a:gd name="T11" fmla="*/ 18 h 88"/>
                <a:gd name="T12" fmla="*/ 26 w 28"/>
                <a:gd name="T13" fmla="*/ 21 h 88"/>
              </a:gdLst>
              <a:ahLst/>
              <a:cxnLst>
                <a:cxn ang="0">
                  <a:pos x="T0" y="T1"/>
                </a:cxn>
                <a:cxn ang="0">
                  <a:pos x="T2" y="T3"/>
                </a:cxn>
                <a:cxn ang="0">
                  <a:pos x="T4" y="T5"/>
                </a:cxn>
                <a:cxn ang="0">
                  <a:pos x="T6" y="T7"/>
                </a:cxn>
                <a:cxn ang="0">
                  <a:pos x="T8" y="T9"/>
                </a:cxn>
                <a:cxn ang="0">
                  <a:pos x="T10" y="T11"/>
                </a:cxn>
                <a:cxn ang="0">
                  <a:pos x="T12" y="T13"/>
                </a:cxn>
              </a:cxnLst>
              <a:rect l="0" t="0" r="r" b="b"/>
              <a:pathLst>
                <a:path w="28" h="88">
                  <a:moveTo>
                    <a:pt x="26" y="21"/>
                  </a:moveTo>
                  <a:cubicBezTo>
                    <a:pt x="28" y="88"/>
                    <a:pt x="28" y="88"/>
                    <a:pt x="28" y="88"/>
                  </a:cubicBezTo>
                  <a:cubicBezTo>
                    <a:pt x="26" y="87"/>
                    <a:pt x="24" y="86"/>
                    <a:pt x="22" y="85"/>
                  </a:cubicBezTo>
                  <a:cubicBezTo>
                    <a:pt x="14" y="81"/>
                    <a:pt x="6" y="69"/>
                    <a:pt x="2" y="67"/>
                  </a:cubicBezTo>
                  <a:cubicBezTo>
                    <a:pt x="0" y="0"/>
                    <a:pt x="0" y="0"/>
                    <a:pt x="0" y="0"/>
                  </a:cubicBezTo>
                  <a:cubicBezTo>
                    <a:pt x="4" y="2"/>
                    <a:pt x="12" y="14"/>
                    <a:pt x="20" y="18"/>
                  </a:cubicBezTo>
                  <a:cubicBezTo>
                    <a:pt x="22" y="19"/>
                    <a:pt x="24" y="20"/>
                    <a:pt x="26" y="2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 name="Freeform 2438"/>
            <p:cNvSpPr>
              <a:spLocks/>
            </p:cNvSpPr>
            <p:nvPr/>
          </p:nvSpPr>
          <p:spPr bwMode="auto">
            <a:xfrm>
              <a:off x="12943666" y="16867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 name="Freeform 2439"/>
            <p:cNvSpPr>
              <a:spLocks/>
            </p:cNvSpPr>
            <p:nvPr/>
          </p:nvSpPr>
          <p:spPr bwMode="auto">
            <a:xfrm>
              <a:off x="12943666" y="16867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 name="Freeform 2440"/>
            <p:cNvSpPr>
              <a:spLocks/>
            </p:cNvSpPr>
            <p:nvPr/>
          </p:nvSpPr>
          <p:spPr bwMode="auto">
            <a:xfrm>
              <a:off x="12942078" y="168672"/>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 name="Freeform 2441"/>
            <p:cNvSpPr>
              <a:spLocks/>
            </p:cNvSpPr>
            <p:nvPr/>
          </p:nvSpPr>
          <p:spPr bwMode="auto">
            <a:xfrm>
              <a:off x="13245291" y="303610"/>
              <a:ext cx="12700" cy="100013"/>
            </a:xfrm>
            <a:custGeom>
              <a:avLst/>
              <a:gdLst>
                <a:gd name="T0" fmla="*/ 6 w 8"/>
                <a:gd name="T1" fmla="*/ 0 h 63"/>
                <a:gd name="T2" fmla="*/ 8 w 8"/>
                <a:gd name="T3" fmla="*/ 55 h 63"/>
                <a:gd name="T4" fmla="*/ 2 w 8"/>
                <a:gd name="T5" fmla="*/ 63 h 63"/>
                <a:gd name="T6" fmla="*/ 0 w 8"/>
                <a:gd name="T7" fmla="*/ 8 h 63"/>
                <a:gd name="T8" fmla="*/ 6 w 8"/>
                <a:gd name="T9" fmla="*/ 0 h 63"/>
              </a:gdLst>
              <a:ahLst/>
              <a:cxnLst>
                <a:cxn ang="0">
                  <a:pos x="T0" y="T1"/>
                </a:cxn>
                <a:cxn ang="0">
                  <a:pos x="T2" y="T3"/>
                </a:cxn>
                <a:cxn ang="0">
                  <a:pos x="T4" y="T5"/>
                </a:cxn>
                <a:cxn ang="0">
                  <a:pos x="T6" y="T7"/>
                </a:cxn>
                <a:cxn ang="0">
                  <a:pos x="T8" y="T9"/>
                </a:cxn>
              </a:cxnLst>
              <a:rect l="0" t="0" r="r" b="b"/>
              <a:pathLst>
                <a:path w="8" h="63">
                  <a:moveTo>
                    <a:pt x="6" y="0"/>
                  </a:moveTo>
                  <a:lnTo>
                    <a:pt x="8" y="55"/>
                  </a:lnTo>
                  <a:lnTo>
                    <a:pt x="2" y="63"/>
                  </a:lnTo>
                  <a:lnTo>
                    <a:pt x="0" y="8"/>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 name="Freeform 2442"/>
            <p:cNvSpPr>
              <a:spLocks/>
            </p:cNvSpPr>
            <p:nvPr/>
          </p:nvSpPr>
          <p:spPr bwMode="auto">
            <a:xfrm>
              <a:off x="13232591" y="316310"/>
              <a:ext cx="15875" cy="95250"/>
            </a:xfrm>
            <a:custGeom>
              <a:avLst/>
              <a:gdLst>
                <a:gd name="T0" fmla="*/ 8 w 10"/>
                <a:gd name="T1" fmla="*/ 0 h 60"/>
                <a:gd name="T2" fmla="*/ 10 w 10"/>
                <a:gd name="T3" fmla="*/ 55 h 60"/>
                <a:gd name="T4" fmla="*/ 2 w 10"/>
                <a:gd name="T5" fmla="*/ 60 h 60"/>
                <a:gd name="T6" fmla="*/ 0 w 10"/>
                <a:gd name="T7" fmla="*/ 4 h 60"/>
                <a:gd name="T8" fmla="*/ 8 w 10"/>
                <a:gd name="T9" fmla="*/ 0 h 60"/>
              </a:gdLst>
              <a:ahLst/>
              <a:cxnLst>
                <a:cxn ang="0">
                  <a:pos x="T0" y="T1"/>
                </a:cxn>
                <a:cxn ang="0">
                  <a:pos x="T2" y="T3"/>
                </a:cxn>
                <a:cxn ang="0">
                  <a:pos x="T4" y="T5"/>
                </a:cxn>
                <a:cxn ang="0">
                  <a:pos x="T6" y="T7"/>
                </a:cxn>
                <a:cxn ang="0">
                  <a:pos x="T8" y="T9"/>
                </a:cxn>
              </a:cxnLst>
              <a:rect l="0" t="0" r="r" b="b"/>
              <a:pathLst>
                <a:path w="10" h="60">
                  <a:moveTo>
                    <a:pt x="8" y="0"/>
                  </a:moveTo>
                  <a:lnTo>
                    <a:pt x="10" y="55"/>
                  </a:lnTo>
                  <a:lnTo>
                    <a:pt x="2" y="60"/>
                  </a:lnTo>
                  <a:lnTo>
                    <a:pt x="0" y="4"/>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 name="Freeform 2443"/>
            <p:cNvSpPr>
              <a:spLocks/>
            </p:cNvSpPr>
            <p:nvPr/>
          </p:nvSpPr>
          <p:spPr bwMode="auto">
            <a:xfrm>
              <a:off x="13226241" y="316310"/>
              <a:ext cx="9525" cy="95250"/>
            </a:xfrm>
            <a:custGeom>
              <a:avLst/>
              <a:gdLst>
                <a:gd name="T0" fmla="*/ 5 w 7"/>
                <a:gd name="T1" fmla="*/ 5 h 72"/>
                <a:gd name="T2" fmla="*/ 7 w 7"/>
                <a:gd name="T3" fmla="*/ 72 h 72"/>
                <a:gd name="T4" fmla="*/ 2 w 7"/>
                <a:gd name="T5" fmla="*/ 67 h 72"/>
                <a:gd name="T6" fmla="*/ 0 w 7"/>
                <a:gd name="T7" fmla="*/ 0 h 72"/>
                <a:gd name="T8" fmla="*/ 5 w 7"/>
                <a:gd name="T9" fmla="*/ 5 h 72"/>
              </a:gdLst>
              <a:ahLst/>
              <a:cxnLst>
                <a:cxn ang="0">
                  <a:pos x="T0" y="T1"/>
                </a:cxn>
                <a:cxn ang="0">
                  <a:pos x="T2" y="T3"/>
                </a:cxn>
                <a:cxn ang="0">
                  <a:pos x="T4" y="T5"/>
                </a:cxn>
                <a:cxn ang="0">
                  <a:pos x="T6" y="T7"/>
                </a:cxn>
                <a:cxn ang="0">
                  <a:pos x="T8" y="T9"/>
                </a:cxn>
              </a:cxnLst>
              <a:rect l="0" t="0" r="r" b="b"/>
              <a:pathLst>
                <a:path w="7" h="72">
                  <a:moveTo>
                    <a:pt x="5" y="5"/>
                  </a:moveTo>
                  <a:cubicBezTo>
                    <a:pt x="7" y="72"/>
                    <a:pt x="7" y="72"/>
                    <a:pt x="7" y="72"/>
                  </a:cubicBezTo>
                  <a:cubicBezTo>
                    <a:pt x="6" y="70"/>
                    <a:pt x="2" y="69"/>
                    <a:pt x="2" y="67"/>
                  </a:cubicBezTo>
                  <a:cubicBezTo>
                    <a:pt x="0" y="0"/>
                    <a:pt x="0" y="0"/>
                    <a:pt x="0" y="0"/>
                  </a:cubicBezTo>
                  <a:cubicBezTo>
                    <a:pt x="0" y="2"/>
                    <a:pt x="4" y="3"/>
                    <a:pt x="5" y="5"/>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 name="Freeform 2444"/>
            <p:cNvSpPr>
              <a:spLocks/>
            </p:cNvSpPr>
            <p:nvPr/>
          </p:nvSpPr>
          <p:spPr bwMode="auto">
            <a:xfrm>
              <a:off x="13342128" y="278210"/>
              <a:ext cx="30163" cy="101600"/>
            </a:xfrm>
            <a:custGeom>
              <a:avLst/>
              <a:gdLst>
                <a:gd name="T0" fmla="*/ 22 w 24"/>
                <a:gd name="T1" fmla="*/ 0 h 78"/>
                <a:gd name="T2" fmla="*/ 24 w 24"/>
                <a:gd name="T3" fmla="*/ 67 h 78"/>
                <a:gd name="T4" fmla="*/ 2 w 24"/>
                <a:gd name="T5" fmla="*/ 78 h 78"/>
                <a:gd name="T6" fmla="*/ 0 w 24"/>
                <a:gd name="T7" fmla="*/ 11 h 78"/>
                <a:gd name="T8" fmla="*/ 22 w 24"/>
                <a:gd name="T9" fmla="*/ 0 h 78"/>
              </a:gdLst>
              <a:ahLst/>
              <a:cxnLst>
                <a:cxn ang="0">
                  <a:pos x="T0" y="T1"/>
                </a:cxn>
                <a:cxn ang="0">
                  <a:pos x="T2" y="T3"/>
                </a:cxn>
                <a:cxn ang="0">
                  <a:pos x="T4" y="T5"/>
                </a:cxn>
                <a:cxn ang="0">
                  <a:pos x="T6" y="T7"/>
                </a:cxn>
                <a:cxn ang="0">
                  <a:pos x="T8" y="T9"/>
                </a:cxn>
              </a:cxnLst>
              <a:rect l="0" t="0" r="r" b="b"/>
              <a:pathLst>
                <a:path w="24" h="78">
                  <a:moveTo>
                    <a:pt x="22" y="0"/>
                  </a:moveTo>
                  <a:cubicBezTo>
                    <a:pt x="24" y="67"/>
                    <a:pt x="24" y="67"/>
                    <a:pt x="24" y="67"/>
                  </a:cubicBezTo>
                  <a:cubicBezTo>
                    <a:pt x="23" y="67"/>
                    <a:pt x="9" y="74"/>
                    <a:pt x="2" y="78"/>
                  </a:cubicBezTo>
                  <a:cubicBezTo>
                    <a:pt x="0" y="11"/>
                    <a:pt x="0" y="11"/>
                    <a:pt x="0" y="11"/>
                  </a:cubicBezTo>
                  <a:cubicBezTo>
                    <a:pt x="7" y="7"/>
                    <a:pt x="21" y="0"/>
                    <a:pt x="22"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 name="Freeform 2445"/>
            <p:cNvSpPr>
              <a:spLocks/>
            </p:cNvSpPr>
            <p:nvPr/>
          </p:nvSpPr>
          <p:spPr bwMode="auto">
            <a:xfrm>
              <a:off x="13338953" y="292497"/>
              <a:ext cx="6350" cy="90488"/>
            </a:xfrm>
            <a:custGeom>
              <a:avLst/>
              <a:gdLst>
                <a:gd name="T0" fmla="*/ 3 w 5"/>
                <a:gd name="T1" fmla="*/ 0 h 70"/>
                <a:gd name="T2" fmla="*/ 5 w 5"/>
                <a:gd name="T3" fmla="*/ 67 h 70"/>
                <a:gd name="T4" fmla="*/ 2 w 5"/>
                <a:gd name="T5" fmla="*/ 70 h 70"/>
                <a:gd name="T6" fmla="*/ 0 w 5"/>
                <a:gd name="T7" fmla="*/ 3 h 70"/>
                <a:gd name="T8" fmla="*/ 3 w 5"/>
                <a:gd name="T9" fmla="*/ 0 h 70"/>
              </a:gdLst>
              <a:ahLst/>
              <a:cxnLst>
                <a:cxn ang="0">
                  <a:pos x="T0" y="T1"/>
                </a:cxn>
                <a:cxn ang="0">
                  <a:pos x="T2" y="T3"/>
                </a:cxn>
                <a:cxn ang="0">
                  <a:pos x="T4" y="T5"/>
                </a:cxn>
                <a:cxn ang="0">
                  <a:pos x="T6" y="T7"/>
                </a:cxn>
                <a:cxn ang="0">
                  <a:pos x="T8" y="T9"/>
                </a:cxn>
              </a:cxnLst>
              <a:rect l="0" t="0" r="r" b="b"/>
              <a:pathLst>
                <a:path w="5" h="70">
                  <a:moveTo>
                    <a:pt x="3" y="0"/>
                  </a:moveTo>
                  <a:cubicBezTo>
                    <a:pt x="5" y="67"/>
                    <a:pt x="5" y="67"/>
                    <a:pt x="5" y="67"/>
                  </a:cubicBezTo>
                  <a:cubicBezTo>
                    <a:pt x="4" y="68"/>
                    <a:pt x="2" y="69"/>
                    <a:pt x="2" y="70"/>
                  </a:cubicBezTo>
                  <a:cubicBezTo>
                    <a:pt x="0" y="3"/>
                    <a:pt x="0" y="3"/>
                    <a:pt x="0" y="3"/>
                  </a:cubicBezTo>
                  <a:cubicBezTo>
                    <a:pt x="0" y="2"/>
                    <a:pt x="2" y="1"/>
                    <a:pt x="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 name="Freeform 2446"/>
            <p:cNvSpPr>
              <a:spLocks/>
            </p:cNvSpPr>
            <p:nvPr/>
          </p:nvSpPr>
          <p:spPr bwMode="auto">
            <a:xfrm>
              <a:off x="13337366" y="295672"/>
              <a:ext cx="4763" cy="88900"/>
            </a:xfrm>
            <a:custGeom>
              <a:avLst/>
              <a:gdLst>
                <a:gd name="T0" fmla="*/ 1 w 3"/>
                <a:gd name="T1" fmla="*/ 0 h 68"/>
                <a:gd name="T2" fmla="*/ 3 w 3"/>
                <a:gd name="T3" fmla="*/ 67 h 68"/>
                <a:gd name="T4" fmla="*/ 2 w 3"/>
                <a:gd name="T5" fmla="*/ 67 h 68"/>
                <a:gd name="T6" fmla="*/ 2 w 3"/>
                <a:gd name="T7" fmla="*/ 68 h 68"/>
                <a:gd name="T8" fmla="*/ 0 w 3"/>
                <a:gd name="T9" fmla="*/ 1 h 68"/>
                <a:gd name="T10" fmla="*/ 0 w 3"/>
                <a:gd name="T11" fmla="*/ 0 h 68"/>
                <a:gd name="T12" fmla="*/ 1 w 3"/>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3" h="68">
                  <a:moveTo>
                    <a:pt x="1" y="0"/>
                  </a:moveTo>
                  <a:cubicBezTo>
                    <a:pt x="3" y="67"/>
                    <a:pt x="3" y="67"/>
                    <a:pt x="3" y="67"/>
                  </a:cubicBezTo>
                  <a:cubicBezTo>
                    <a:pt x="2" y="67"/>
                    <a:pt x="2" y="67"/>
                    <a:pt x="2" y="67"/>
                  </a:cubicBezTo>
                  <a:cubicBezTo>
                    <a:pt x="2" y="67"/>
                    <a:pt x="2" y="68"/>
                    <a:pt x="2" y="68"/>
                  </a:cubicBezTo>
                  <a:cubicBezTo>
                    <a:pt x="0" y="1"/>
                    <a:pt x="0" y="1"/>
                    <a:pt x="0" y="1"/>
                  </a:cubicBezTo>
                  <a:cubicBezTo>
                    <a:pt x="0" y="0"/>
                    <a:pt x="0" y="0"/>
                    <a:pt x="0" y="0"/>
                  </a:cubicBezTo>
                  <a:cubicBezTo>
                    <a:pt x="0" y="0"/>
                    <a:pt x="0" y="0"/>
                    <a:pt x="1"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 name="Freeform 2447"/>
            <p:cNvSpPr>
              <a:spLocks/>
            </p:cNvSpPr>
            <p:nvPr/>
          </p:nvSpPr>
          <p:spPr bwMode="auto">
            <a:xfrm>
              <a:off x="13318316" y="297260"/>
              <a:ext cx="22225" cy="114300"/>
            </a:xfrm>
            <a:custGeom>
              <a:avLst/>
              <a:gdLst>
                <a:gd name="T0" fmla="*/ 16 w 18"/>
                <a:gd name="T1" fmla="*/ 0 h 87"/>
                <a:gd name="T2" fmla="*/ 18 w 18"/>
                <a:gd name="T3" fmla="*/ 67 h 87"/>
                <a:gd name="T4" fmla="*/ 2 w 18"/>
                <a:gd name="T5" fmla="*/ 87 h 87"/>
                <a:gd name="T6" fmla="*/ 0 w 18"/>
                <a:gd name="T7" fmla="*/ 20 h 87"/>
                <a:gd name="T8" fmla="*/ 16 w 18"/>
                <a:gd name="T9" fmla="*/ 0 h 87"/>
              </a:gdLst>
              <a:ahLst/>
              <a:cxnLst>
                <a:cxn ang="0">
                  <a:pos x="T0" y="T1"/>
                </a:cxn>
                <a:cxn ang="0">
                  <a:pos x="T2" y="T3"/>
                </a:cxn>
                <a:cxn ang="0">
                  <a:pos x="T4" y="T5"/>
                </a:cxn>
                <a:cxn ang="0">
                  <a:pos x="T6" y="T7"/>
                </a:cxn>
                <a:cxn ang="0">
                  <a:pos x="T8" y="T9"/>
                </a:cxn>
              </a:cxnLst>
              <a:rect l="0" t="0" r="r" b="b"/>
              <a:pathLst>
                <a:path w="18" h="87">
                  <a:moveTo>
                    <a:pt x="16" y="0"/>
                  </a:moveTo>
                  <a:cubicBezTo>
                    <a:pt x="18" y="67"/>
                    <a:pt x="18" y="67"/>
                    <a:pt x="18" y="67"/>
                  </a:cubicBezTo>
                  <a:cubicBezTo>
                    <a:pt x="15" y="70"/>
                    <a:pt x="9" y="78"/>
                    <a:pt x="2" y="87"/>
                  </a:cubicBezTo>
                  <a:cubicBezTo>
                    <a:pt x="0" y="20"/>
                    <a:pt x="0" y="20"/>
                    <a:pt x="0" y="20"/>
                  </a:cubicBezTo>
                  <a:cubicBezTo>
                    <a:pt x="7" y="11"/>
                    <a:pt x="13" y="3"/>
                    <a:pt x="1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 name="Freeform 2448"/>
            <p:cNvSpPr>
              <a:spLocks/>
            </p:cNvSpPr>
            <p:nvPr/>
          </p:nvSpPr>
          <p:spPr bwMode="auto">
            <a:xfrm>
              <a:off x="13310378" y="322660"/>
              <a:ext cx="9525" cy="96838"/>
            </a:xfrm>
            <a:custGeom>
              <a:avLst/>
              <a:gdLst>
                <a:gd name="T0" fmla="*/ 6 w 8"/>
                <a:gd name="T1" fmla="*/ 0 h 74"/>
                <a:gd name="T2" fmla="*/ 8 w 8"/>
                <a:gd name="T3" fmla="*/ 67 h 74"/>
                <a:gd name="T4" fmla="*/ 2 w 8"/>
                <a:gd name="T5" fmla="*/ 74 h 74"/>
                <a:gd name="T6" fmla="*/ 0 w 8"/>
                <a:gd name="T7" fmla="*/ 7 h 74"/>
                <a:gd name="T8" fmla="*/ 6 w 8"/>
                <a:gd name="T9" fmla="*/ 0 h 74"/>
              </a:gdLst>
              <a:ahLst/>
              <a:cxnLst>
                <a:cxn ang="0">
                  <a:pos x="T0" y="T1"/>
                </a:cxn>
                <a:cxn ang="0">
                  <a:pos x="T2" y="T3"/>
                </a:cxn>
                <a:cxn ang="0">
                  <a:pos x="T4" y="T5"/>
                </a:cxn>
                <a:cxn ang="0">
                  <a:pos x="T6" y="T7"/>
                </a:cxn>
                <a:cxn ang="0">
                  <a:pos x="T8" y="T9"/>
                </a:cxn>
              </a:cxnLst>
              <a:rect l="0" t="0" r="r" b="b"/>
              <a:pathLst>
                <a:path w="8" h="74">
                  <a:moveTo>
                    <a:pt x="6" y="0"/>
                  </a:moveTo>
                  <a:cubicBezTo>
                    <a:pt x="8" y="67"/>
                    <a:pt x="8" y="67"/>
                    <a:pt x="8" y="67"/>
                  </a:cubicBezTo>
                  <a:cubicBezTo>
                    <a:pt x="6" y="69"/>
                    <a:pt x="4" y="72"/>
                    <a:pt x="2" y="74"/>
                  </a:cubicBezTo>
                  <a:cubicBezTo>
                    <a:pt x="0" y="7"/>
                    <a:pt x="0" y="7"/>
                    <a:pt x="0" y="7"/>
                  </a:cubicBezTo>
                  <a:cubicBezTo>
                    <a:pt x="2" y="5"/>
                    <a:pt x="4" y="2"/>
                    <a:pt x="6"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 name="Freeform 2449"/>
            <p:cNvSpPr>
              <a:spLocks/>
            </p:cNvSpPr>
            <p:nvPr/>
          </p:nvSpPr>
          <p:spPr bwMode="auto">
            <a:xfrm>
              <a:off x="13281803" y="332185"/>
              <a:ext cx="30163" cy="117475"/>
            </a:xfrm>
            <a:custGeom>
              <a:avLst/>
              <a:gdLst>
                <a:gd name="T0" fmla="*/ 23 w 25"/>
                <a:gd name="T1" fmla="*/ 0 h 90"/>
                <a:gd name="T2" fmla="*/ 25 w 25"/>
                <a:gd name="T3" fmla="*/ 67 h 90"/>
                <a:gd name="T4" fmla="*/ 2 w 25"/>
                <a:gd name="T5" fmla="*/ 90 h 90"/>
                <a:gd name="T6" fmla="*/ 0 w 25"/>
                <a:gd name="T7" fmla="*/ 23 h 90"/>
                <a:gd name="T8" fmla="*/ 23 w 25"/>
                <a:gd name="T9" fmla="*/ 0 h 90"/>
              </a:gdLst>
              <a:ahLst/>
              <a:cxnLst>
                <a:cxn ang="0">
                  <a:pos x="T0" y="T1"/>
                </a:cxn>
                <a:cxn ang="0">
                  <a:pos x="T2" y="T3"/>
                </a:cxn>
                <a:cxn ang="0">
                  <a:pos x="T4" y="T5"/>
                </a:cxn>
                <a:cxn ang="0">
                  <a:pos x="T6" y="T7"/>
                </a:cxn>
                <a:cxn ang="0">
                  <a:pos x="T8" y="T9"/>
                </a:cxn>
              </a:cxnLst>
              <a:rect l="0" t="0" r="r" b="b"/>
              <a:pathLst>
                <a:path w="25" h="90">
                  <a:moveTo>
                    <a:pt x="23" y="0"/>
                  </a:moveTo>
                  <a:cubicBezTo>
                    <a:pt x="25" y="67"/>
                    <a:pt x="25" y="67"/>
                    <a:pt x="25" y="67"/>
                  </a:cubicBezTo>
                  <a:cubicBezTo>
                    <a:pt x="15" y="78"/>
                    <a:pt x="3" y="90"/>
                    <a:pt x="2" y="90"/>
                  </a:cubicBezTo>
                  <a:cubicBezTo>
                    <a:pt x="0" y="23"/>
                    <a:pt x="0" y="23"/>
                    <a:pt x="0" y="23"/>
                  </a:cubicBezTo>
                  <a:cubicBezTo>
                    <a:pt x="1" y="22"/>
                    <a:pt x="13" y="11"/>
                    <a:pt x="23" y="0"/>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 name="Freeform 2450"/>
            <p:cNvSpPr>
              <a:spLocks/>
            </p:cNvSpPr>
            <p:nvPr/>
          </p:nvSpPr>
          <p:spPr bwMode="auto">
            <a:xfrm>
              <a:off x="13191316" y="370285"/>
              <a:ext cx="3175" cy="95250"/>
            </a:xfrm>
            <a:custGeom>
              <a:avLst/>
              <a:gdLst>
                <a:gd name="T0" fmla="*/ 0 w 2"/>
                <a:gd name="T1" fmla="*/ 6 h 73"/>
                <a:gd name="T2" fmla="*/ 2 w 2"/>
                <a:gd name="T3" fmla="*/ 73 h 73"/>
                <a:gd name="T4" fmla="*/ 2 w 2"/>
                <a:gd name="T5" fmla="*/ 67 h 73"/>
                <a:gd name="T6" fmla="*/ 0 w 2"/>
                <a:gd name="T7" fmla="*/ 0 h 73"/>
                <a:gd name="T8" fmla="*/ 0 w 2"/>
                <a:gd name="T9" fmla="*/ 6 h 73"/>
              </a:gdLst>
              <a:ahLst/>
              <a:cxnLst>
                <a:cxn ang="0">
                  <a:pos x="T0" y="T1"/>
                </a:cxn>
                <a:cxn ang="0">
                  <a:pos x="T2" y="T3"/>
                </a:cxn>
                <a:cxn ang="0">
                  <a:pos x="T4" y="T5"/>
                </a:cxn>
                <a:cxn ang="0">
                  <a:pos x="T6" y="T7"/>
                </a:cxn>
                <a:cxn ang="0">
                  <a:pos x="T8" y="T9"/>
                </a:cxn>
              </a:cxnLst>
              <a:rect l="0" t="0" r="r" b="b"/>
              <a:pathLst>
                <a:path w="2" h="73">
                  <a:moveTo>
                    <a:pt x="0" y="6"/>
                  </a:moveTo>
                  <a:cubicBezTo>
                    <a:pt x="2" y="73"/>
                    <a:pt x="2" y="73"/>
                    <a:pt x="2" y="73"/>
                  </a:cubicBezTo>
                  <a:cubicBezTo>
                    <a:pt x="2" y="72"/>
                    <a:pt x="2" y="70"/>
                    <a:pt x="2" y="67"/>
                  </a:cubicBezTo>
                  <a:cubicBezTo>
                    <a:pt x="0" y="0"/>
                    <a:pt x="0" y="0"/>
                    <a:pt x="0" y="0"/>
                  </a:cubicBezTo>
                  <a:cubicBezTo>
                    <a:pt x="0" y="3"/>
                    <a:pt x="0" y="5"/>
                    <a:pt x="0" y="6"/>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 name="Freeform 2451"/>
            <p:cNvSpPr>
              <a:spLocks/>
            </p:cNvSpPr>
            <p:nvPr/>
          </p:nvSpPr>
          <p:spPr bwMode="auto">
            <a:xfrm>
              <a:off x="13256403" y="362347"/>
              <a:ext cx="26988" cy="104775"/>
            </a:xfrm>
            <a:custGeom>
              <a:avLst/>
              <a:gdLst>
                <a:gd name="T0" fmla="*/ 16 w 17"/>
                <a:gd name="T1" fmla="*/ 0 h 66"/>
                <a:gd name="T2" fmla="*/ 17 w 17"/>
                <a:gd name="T3" fmla="*/ 55 h 66"/>
                <a:gd name="T4" fmla="*/ 2 w 17"/>
                <a:gd name="T5" fmla="*/ 66 h 66"/>
                <a:gd name="T6" fmla="*/ 0 w 17"/>
                <a:gd name="T7" fmla="*/ 11 h 66"/>
                <a:gd name="T8" fmla="*/ 16 w 17"/>
                <a:gd name="T9" fmla="*/ 0 h 66"/>
              </a:gdLst>
              <a:ahLst/>
              <a:cxnLst>
                <a:cxn ang="0">
                  <a:pos x="T0" y="T1"/>
                </a:cxn>
                <a:cxn ang="0">
                  <a:pos x="T2" y="T3"/>
                </a:cxn>
                <a:cxn ang="0">
                  <a:pos x="T4" y="T5"/>
                </a:cxn>
                <a:cxn ang="0">
                  <a:pos x="T6" y="T7"/>
                </a:cxn>
                <a:cxn ang="0">
                  <a:pos x="T8" y="T9"/>
                </a:cxn>
              </a:cxnLst>
              <a:rect l="0" t="0" r="r" b="b"/>
              <a:pathLst>
                <a:path w="17" h="66">
                  <a:moveTo>
                    <a:pt x="16" y="0"/>
                  </a:moveTo>
                  <a:lnTo>
                    <a:pt x="17" y="55"/>
                  </a:lnTo>
                  <a:lnTo>
                    <a:pt x="2" y="66"/>
                  </a:lnTo>
                  <a:lnTo>
                    <a:pt x="0" y="11"/>
                  </a:lnTo>
                  <a:lnTo>
                    <a:pt x="1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 name="Freeform 2452"/>
            <p:cNvSpPr>
              <a:spLocks/>
            </p:cNvSpPr>
            <p:nvPr/>
          </p:nvSpPr>
          <p:spPr bwMode="auto">
            <a:xfrm>
              <a:off x="13246878" y="379810"/>
              <a:ext cx="12700" cy="88900"/>
            </a:xfrm>
            <a:custGeom>
              <a:avLst/>
              <a:gdLst>
                <a:gd name="T0" fmla="*/ 6 w 8"/>
                <a:gd name="T1" fmla="*/ 0 h 56"/>
                <a:gd name="T2" fmla="*/ 8 w 8"/>
                <a:gd name="T3" fmla="*/ 55 h 56"/>
                <a:gd name="T4" fmla="*/ 1 w 8"/>
                <a:gd name="T5" fmla="*/ 56 h 56"/>
                <a:gd name="T6" fmla="*/ 0 w 8"/>
                <a:gd name="T7" fmla="*/ 1 h 56"/>
                <a:gd name="T8" fmla="*/ 6 w 8"/>
                <a:gd name="T9" fmla="*/ 0 h 56"/>
              </a:gdLst>
              <a:ahLst/>
              <a:cxnLst>
                <a:cxn ang="0">
                  <a:pos x="T0" y="T1"/>
                </a:cxn>
                <a:cxn ang="0">
                  <a:pos x="T2" y="T3"/>
                </a:cxn>
                <a:cxn ang="0">
                  <a:pos x="T4" y="T5"/>
                </a:cxn>
                <a:cxn ang="0">
                  <a:pos x="T6" y="T7"/>
                </a:cxn>
                <a:cxn ang="0">
                  <a:pos x="T8" y="T9"/>
                </a:cxn>
              </a:cxnLst>
              <a:rect l="0" t="0" r="r" b="b"/>
              <a:pathLst>
                <a:path w="8" h="56">
                  <a:moveTo>
                    <a:pt x="6" y="0"/>
                  </a:moveTo>
                  <a:lnTo>
                    <a:pt x="8" y="55"/>
                  </a:lnTo>
                  <a:lnTo>
                    <a:pt x="1" y="56"/>
                  </a:lnTo>
                  <a:lnTo>
                    <a:pt x="0" y="1"/>
                  </a:lnTo>
                  <a:lnTo>
                    <a:pt x="6"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 name="Freeform 2453"/>
            <p:cNvSpPr>
              <a:spLocks/>
            </p:cNvSpPr>
            <p:nvPr/>
          </p:nvSpPr>
          <p:spPr bwMode="auto">
            <a:xfrm>
              <a:off x="13242116" y="376635"/>
              <a:ext cx="6350" cy="92075"/>
            </a:xfrm>
            <a:custGeom>
              <a:avLst/>
              <a:gdLst>
                <a:gd name="T0" fmla="*/ 3 w 4"/>
                <a:gd name="T1" fmla="*/ 3 h 58"/>
                <a:gd name="T2" fmla="*/ 4 w 4"/>
                <a:gd name="T3" fmla="*/ 58 h 58"/>
                <a:gd name="T4" fmla="*/ 1 w 4"/>
                <a:gd name="T5" fmla="*/ 56 h 58"/>
                <a:gd name="T6" fmla="*/ 0 w 4"/>
                <a:gd name="T7" fmla="*/ 0 h 58"/>
                <a:gd name="T8" fmla="*/ 3 w 4"/>
                <a:gd name="T9" fmla="*/ 3 h 58"/>
              </a:gdLst>
              <a:ahLst/>
              <a:cxnLst>
                <a:cxn ang="0">
                  <a:pos x="T0" y="T1"/>
                </a:cxn>
                <a:cxn ang="0">
                  <a:pos x="T2" y="T3"/>
                </a:cxn>
                <a:cxn ang="0">
                  <a:pos x="T4" y="T5"/>
                </a:cxn>
                <a:cxn ang="0">
                  <a:pos x="T6" y="T7"/>
                </a:cxn>
                <a:cxn ang="0">
                  <a:pos x="T8" y="T9"/>
                </a:cxn>
              </a:cxnLst>
              <a:rect l="0" t="0" r="r" b="b"/>
              <a:pathLst>
                <a:path w="4" h="58">
                  <a:moveTo>
                    <a:pt x="3" y="3"/>
                  </a:moveTo>
                  <a:lnTo>
                    <a:pt x="4" y="58"/>
                  </a:lnTo>
                  <a:lnTo>
                    <a:pt x="1" y="56"/>
                  </a:lnTo>
                  <a:lnTo>
                    <a:pt x="0" y="0"/>
                  </a:lnTo>
                  <a:lnTo>
                    <a:pt x="3" y="3"/>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 name="Freeform 2454"/>
            <p:cNvSpPr>
              <a:spLocks/>
            </p:cNvSpPr>
            <p:nvPr/>
          </p:nvSpPr>
          <p:spPr bwMode="auto">
            <a:xfrm>
              <a:off x="13229416" y="376635"/>
              <a:ext cx="14288" cy="100013"/>
            </a:xfrm>
            <a:custGeom>
              <a:avLst/>
              <a:gdLst>
                <a:gd name="T0" fmla="*/ 8 w 9"/>
                <a:gd name="T1" fmla="*/ 0 h 63"/>
                <a:gd name="T2" fmla="*/ 9 w 9"/>
                <a:gd name="T3" fmla="*/ 56 h 63"/>
                <a:gd name="T4" fmla="*/ 2 w 9"/>
                <a:gd name="T5" fmla="*/ 63 h 63"/>
                <a:gd name="T6" fmla="*/ 0 w 9"/>
                <a:gd name="T7" fmla="*/ 8 h 63"/>
                <a:gd name="T8" fmla="*/ 8 w 9"/>
                <a:gd name="T9" fmla="*/ 0 h 63"/>
              </a:gdLst>
              <a:ahLst/>
              <a:cxnLst>
                <a:cxn ang="0">
                  <a:pos x="T0" y="T1"/>
                </a:cxn>
                <a:cxn ang="0">
                  <a:pos x="T2" y="T3"/>
                </a:cxn>
                <a:cxn ang="0">
                  <a:pos x="T4" y="T5"/>
                </a:cxn>
                <a:cxn ang="0">
                  <a:pos x="T6" y="T7"/>
                </a:cxn>
                <a:cxn ang="0">
                  <a:pos x="T8" y="T9"/>
                </a:cxn>
              </a:cxnLst>
              <a:rect l="0" t="0" r="r" b="b"/>
              <a:pathLst>
                <a:path w="9" h="63">
                  <a:moveTo>
                    <a:pt x="8" y="0"/>
                  </a:moveTo>
                  <a:lnTo>
                    <a:pt x="9" y="56"/>
                  </a:lnTo>
                  <a:lnTo>
                    <a:pt x="2" y="63"/>
                  </a:lnTo>
                  <a:lnTo>
                    <a:pt x="0" y="8"/>
                  </a:lnTo>
                  <a:lnTo>
                    <a:pt x="8"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 name="Freeform 2455"/>
            <p:cNvSpPr>
              <a:spLocks/>
            </p:cNvSpPr>
            <p:nvPr/>
          </p:nvSpPr>
          <p:spPr bwMode="auto">
            <a:xfrm>
              <a:off x="13215128" y="389335"/>
              <a:ext cx="17463" cy="98425"/>
            </a:xfrm>
            <a:custGeom>
              <a:avLst/>
              <a:gdLst>
                <a:gd name="T0" fmla="*/ 9 w 11"/>
                <a:gd name="T1" fmla="*/ 0 h 62"/>
                <a:gd name="T2" fmla="*/ 11 w 11"/>
                <a:gd name="T3" fmla="*/ 55 h 62"/>
                <a:gd name="T4" fmla="*/ 2 w 11"/>
                <a:gd name="T5" fmla="*/ 62 h 62"/>
                <a:gd name="T6" fmla="*/ 0 w 11"/>
                <a:gd name="T7" fmla="*/ 7 h 62"/>
                <a:gd name="T8" fmla="*/ 9 w 11"/>
                <a:gd name="T9" fmla="*/ 0 h 62"/>
              </a:gdLst>
              <a:ahLst/>
              <a:cxnLst>
                <a:cxn ang="0">
                  <a:pos x="T0" y="T1"/>
                </a:cxn>
                <a:cxn ang="0">
                  <a:pos x="T2" y="T3"/>
                </a:cxn>
                <a:cxn ang="0">
                  <a:pos x="T4" y="T5"/>
                </a:cxn>
                <a:cxn ang="0">
                  <a:pos x="T6" y="T7"/>
                </a:cxn>
                <a:cxn ang="0">
                  <a:pos x="T8" y="T9"/>
                </a:cxn>
              </a:cxnLst>
              <a:rect l="0" t="0" r="r" b="b"/>
              <a:pathLst>
                <a:path w="11" h="62">
                  <a:moveTo>
                    <a:pt x="9" y="0"/>
                  </a:moveTo>
                  <a:lnTo>
                    <a:pt x="11" y="55"/>
                  </a:lnTo>
                  <a:lnTo>
                    <a:pt x="2" y="62"/>
                  </a:lnTo>
                  <a:lnTo>
                    <a:pt x="0" y="7"/>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 name="Freeform 2456"/>
            <p:cNvSpPr>
              <a:spLocks/>
            </p:cNvSpPr>
            <p:nvPr/>
          </p:nvSpPr>
          <p:spPr bwMode="auto">
            <a:xfrm>
              <a:off x="13200841" y="400447"/>
              <a:ext cx="17463" cy="90488"/>
            </a:xfrm>
            <a:custGeom>
              <a:avLst/>
              <a:gdLst>
                <a:gd name="T0" fmla="*/ 9 w 11"/>
                <a:gd name="T1" fmla="*/ 0 h 57"/>
                <a:gd name="T2" fmla="*/ 11 w 11"/>
                <a:gd name="T3" fmla="*/ 55 h 57"/>
                <a:gd name="T4" fmla="*/ 1 w 11"/>
                <a:gd name="T5" fmla="*/ 57 h 57"/>
                <a:gd name="T6" fmla="*/ 0 w 11"/>
                <a:gd name="T7" fmla="*/ 2 h 57"/>
                <a:gd name="T8" fmla="*/ 9 w 11"/>
                <a:gd name="T9" fmla="*/ 0 h 57"/>
              </a:gdLst>
              <a:ahLst/>
              <a:cxnLst>
                <a:cxn ang="0">
                  <a:pos x="T0" y="T1"/>
                </a:cxn>
                <a:cxn ang="0">
                  <a:pos x="T2" y="T3"/>
                </a:cxn>
                <a:cxn ang="0">
                  <a:pos x="T4" y="T5"/>
                </a:cxn>
                <a:cxn ang="0">
                  <a:pos x="T6" y="T7"/>
                </a:cxn>
                <a:cxn ang="0">
                  <a:pos x="T8" y="T9"/>
                </a:cxn>
              </a:cxnLst>
              <a:rect l="0" t="0" r="r" b="b"/>
              <a:pathLst>
                <a:path w="11" h="57">
                  <a:moveTo>
                    <a:pt x="9" y="0"/>
                  </a:moveTo>
                  <a:lnTo>
                    <a:pt x="11" y="55"/>
                  </a:lnTo>
                  <a:lnTo>
                    <a:pt x="1" y="57"/>
                  </a:lnTo>
                  <a:lnTo>
                    <a:pt x="0" y="2"/>
                  </a:lnTo>
                  <a:lnTo>
                    <a:pt x="9"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 name="Freeform 2457"/>
            <p:cNvSpPr>
              <a:spLocks/>
            </p:cNvSpPr>
            <p:nvPr/>
          </p:nvSpPr>
          <p:spPr bwMode="auto">
            <a:xfrm>
              <a:off x="13183378" y="392510"/>
              <a:ext cx="11113" cy="101600"/>
            </a:xfrm>
            <a:custGeom>
              <a:avLst/>
              <a:gdLst>
                <a:gd name="T0" fmla="*/ 7 w 9"/>
                <a:gd name="T1" fmla="*/ 11 h 78"/>
                <a:gd name="T2" fmla="*/ 9 w 9"/>
                <a:gd name="T3" fmla="*/ 78 h 78"/>
                <a:gd name="T4" fmla="*/ 2 w 9"/>
                <a:gd name="T5" fmla="*/ 67 h 78"/>
                <a:gd name="T6" fmla="*/ 0 w 9"/>
                <a:gd name="T7" fmla="*/ 0 h 78"/>
                <a:gd name="T8" fmla="*/ 7 w 9"/>
                <a:gd name="T9" fmla="*/ 11 h 78"/>
              </a:gdLst>
              <a:ahLst/>
              <a:cxnLst>
                <a:cxn ang="0">
                  <a:pos x="T0" y="T1"/>
                </a:cxn>
                <a:cxn ang="0">
                  <a:pos x="T2" y="T3"/>
                </a:cxn>
                <a:cxn ang="0">
                  <a:pos x="T4" y="T5"/>
                </a:cxn>
                <a:cxn ang="0">
                  <a:pos x="T6" y="T7"/>
                </a:cxn>
                <a:cxn ang="0">
                  <a:pos x="T8" y="T9"/>
                </a:cxn>
              </a:cxnLst>
              <a:rect l="0" t="0" r="r" b="b"/>
              <a:pathLst>
                <a:path w="9" h="78">
                  <a:moveTo>
                    <a:pt x="7" y="11"/>
                  </a:moveTo>
                  <a:cubicBezTo>
                    <a:pt x="9" y="78"/>
                    <a:pt x="9" y="78"/>
                    <a:pt x="9" y="78"/>
                  </a:cubicBezTo>
                  <a:cubicBezTo>
                    <a:pt x="7" y="76"/>
                    <a:pt x="3" y="72"/>
                    <a:pt x="2" y="67"/>
                  </a:cubicBezTo>
                  <a:cubicBezTo>
                    <a:pt x="0" y="0"/>
                    <a:pt x="0" y="0"/>
                    <a:pt x="0" y="0"/>
                  </a:cubicBezTo>
                  <a:cubicBezTo>
                    <a:pt x="1" y="5"/>
                    <a:pt x="5" y="9"/>
                    <a:pt x="7" y="11"/>
                  </a:cubicBezTo>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 name="Freeform 2458"/>
            <p:cNvSpPr>
              <a:spLocks/>
            </p:cNvSpPr>
            <p:nvPr/>
          </p:nvSpPr>
          <p:spPr bwMode="auto">
            <a:xfrm>
              <a:off x="13192903" y="403622"/>
              <a:ext cx="9525" cy="90488"/>
            </a:xfrm>
            <a:custGeom>
              <a:avLst/>
              <a:gdLst>
                <a:gd name="T0" fmla="*/ 5 w 6"/>
                <a:gd name="T1" fmla="*/ 0 h 57"/>
                <a:gd name="T2" fmla="*/ 6 w 6"/>
                <a:gd name="T3" fmla="*/ 55 h 57"/>
                <a:gd name="T4" fmla="*/ 1 w 6"/>
                <a:gd name="T5" fmla="*/ 57 h 57"/>
                <a:gd name="T6" fmla="*/ 0 w 6"/>
                <a:gd name="T7" fmla="*/ 2 h 57"/>
                <a:gd name="T8" fmla="*/ 5 w 6"/>
                <a:gd name="T9" fmla="*/ 0 h 57"/>
              </a:gdLst>
              <a:ahLst/>
              <a:cxnLst>
                <a:cxn ang="0">
                  <a:pos x="T0" y="T1"/>
                </a:cxn>
                <a:cxn ang="0">
                  <a:pos x="T2" y="T3"/>
                </a:cxn>
                <a:cxn ang="0">
                  <a:pos x="T4" y="T5"/>
                </a:cxn>
                <a:cxn ang="0">
                  <a:pos x="T6" y="T7"/>
                </a:cxn>
                <a:cxn ang="0">
                  <a:pos x="T8" y="T9"/>
                </a:cxn>
              </a:cxnLst>
              <a:rect l="0" t="0" r="r" b="b"/>
              <a:pathLst>
                <a:path w="6" h="57">
                  <a:moveTo>
                    <a:pt x="5" y="0"/>
                  </a:moveTo>
                  <a:lnTo>
                    <a:pt x="6" y="55"/>
                  </a:lnTo>
                  <a:lnTo>
                    <a:pt x="1" y="57"/>
                  </a:lnTo>
                  <a:lnTo>
                    <a:pt x="0" y="2"/>
                  </a:lnTo>
                  <a:lnTo>
                    <a:pt x="5" y="0"/>
                  </a:lnTo>
                  <a:close/>
                </a:path>
              </a:pathLst>
            </a:custGeom>
            <a:solidFill>
              <a:schemeClr val="bg1">
                <a:lumMod val="75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 name="Freeform 2459"/>
            <p:cNvSpPr>
              <a:spLocks noEditPoints="1"/>
            </p:cNvSpPr>
            <p:nvPr/>
          </p:nvSpPr>
          <p:spPr bwMode="auto">
            <a:xfrm>
              <a:off x="12688078" y="-517128"/>
              <a:ext cx="1285875" cy="923925"/>
            </a:xfrm>
            <a:custGeom>
              <a:avLst/>
              <a:gdLst>
                <a:gd name="T0" fmla="*/ 1016 w 1029"/>
                <a:gd name="T1" fmla="*/ 184 h 708"/>
                <a:gd name="T2" fmla="*/ 970 w 1029"/>
                <a:gd name="T3" fmla="*/ 190 h 708"/>
                <a:gd name="T4" fmla="*/ 966 w 1029"/>
                <a:gd name="T5" fmla="*/ 212 h 708"/>
                <a:gd name="T6" fmla="*/ 952 w 1029"/>
                <a:gd name="T7" fmla="*/ 248 h 708"/>
                <a:gd name="T8" fmla="*/ 943 w 1029"/>
                <a:gd name="T9" fmla="*/ 294 h 708"/>
                <a:gd name="T10" fmla="*/ 950 w 1029"/>
                <a:gd name="T11" fmla="*/ 317 h 708"/>
                <a:gd name="T12" fmla="*/ 941 w 1029"/>
                <a:gd name="T13" fmla="*/ 343 h 708"/>
                <a:gd name="T14" fmla="*/ 919 w 1029"/>
                <a:gd name="T15" fmla="*/ 376 h 708"/>
                <a:gd name="T16" fmla="*/ 876 w 1029"/>
                <a:gd name="T17" fmla="*/ 399 h 708"/>
                <a:gd name="T18" fmla="*/ 785 w 1029"/>
                <a:gd name="T19" fmla="*/ 450 h 708"/>
                <a:gd name="T20" fmla="*/ 634 w 1029"/>
                <a:gd name="T21" fmla="*/ 573 h 708"/>
                <a:gd name="T22" fmla="*/ 546 w 1029"/>
                <a:gd name="T23" fmla="*/ 609 h 708"/>
                <a:gd name="T24" fmla="*/ 455 w 1029"/>
                <a:gd name="T25" fmla="*/ 687 h 708"/>
                <a:gd name="T26" fmla="*/ 422 w 1029"/>
                <a:gd name="T27" fmla="*/ 703 h 708"/>
                <a:gd name="T28" fmla="*/ 399 w 1029"/>
                <a:gd name="T29" fmla="*/ 700 h 708"/>
                <a:gd name="T30" fmla="*/ 420 w 1029"/>
                <a:gd name="T31" fmla="*/ 670 h 708"/>
                <a:gd name="T32" fmla="*/ 459 w 1029"/>
                <a:gd name="T33" fmla="*/ 656 h 708"/>
                <a:gd name="T34" fmla="*/ 484 w 1029"/>
                <a:gd name="T35" fmla="*/ 620 h 708"/>
                <a:gd name="T36" fmla="*/ 454 w 1029"/>
                <a:gd name="T37" fmla="*/ 629 h 708"/>
                <a:gd name="T38" fmla="*/ 411 w 1029"/>
                <a:gd name="T39" fmla="*/ 633 h 708"/>
                <a:gd name="T40" fmla="*/ 303 w 1029"/>
                <a:gd name="T41" fmla="*/ 567 h 708"/>
                <a:gd name="T42" fmla="*/ 172 w 1029"/>
                <a:gd name="T43" fmla="*/ 537 h 708"/>
                <a:gd name="T44" fmla="*/ 122 w 1029"/>
                <a:gd name="T45" fmla="*/ 498 h 708"/>
                <a:gd name="T46" fmla="*/ 48 w 1029"/>
                <a:gd name="T47" fmla="*/ 483 h 708"/>
                <a:gd name="T48" fmla="*/ 29 w 1029"/>
                <a:gd name="T49" fmla="*/ 464 h 708"/>
                <a:gd name="T50" fmla="*/ 105 w 1029"/>
                <a:gd name="T51" fmla="*/ 417 h 708"/>
                <a:gd name="T52" fmla="*/ 175 w 1029"/>
                <a:gd name="T53" fmla="*/ 374 h 708"/>
                <a:gd name="T54" fmla="*/ 239 w 1029"/>
                <a:gd name="T55" fmla="*/ 343 h 708"/>
                <a:gd name="T56" fmla="*/ 306 w 1029"/>
                <a:gd name="T57" fmla="*/ 318 h 708"/>
                <a:gd name="T58" fmla="*/ 384 w 1029"/>
                <a:gd name="T59" fmla="*/ 294 h 708"/>
                <a:gd name="T60" fmla="*/ 421 w 1029"/>
                <a:gd name="T61" fmla="*/ 237 h 708"/>
                <a:gd name="T62" fmla="*/ 378 w 1029"/>
                <a:gd name="T63" fmla="*/ 189 h 708"/>
                <a:gd name="T64" fmla="*/ 345 w 1029"/>
                <a:gd name="T65" fmla="*/ 155 h 708"/>
                <a:gd name="T66" fmla="*/ 367 w 1029"/>
                <a:gd name="T67" fmla="*/ 94 h 708"/>
                <a:gd name="T68" fmla="*/ 411 w 1029"/>
                <a:gd name="T69" fmla="*/ 55 h 708"/>
                <a:gd name="T70" fmla="*/ 444 w 1029"/>
                <a:gd name="T71" fmla="*/ 29 h 708"/>
                <a:gd name="T72" fmla="*/ 499 w 1029"/>
                <a:gd name="T73" fmla="*/ 9 h 708"/>
                <a:gd name="T74" fmla="*/ 593 w 1029"/>
                <a:gd name="T75" fmla="*/ 4 h 708"/>
                <a:gd name="T76" fmla="*/ 677 w 1029"/>
                <a:gd name="T77" fmla="*/ 9 h 708"/>
                <a:gd name="T78" fmla="*/ 755 w 1029"/>
                <a:gd name="T79" fmla="*/ 25 h 708"/>
                <a:gd name="T80" fmla="*/ 870 w 1029"/>
                <a:gd name="T81" fmla="*/ 44 h 708"/>
                <a:gd name="T82" fmla="*/ 876 w 1029"/>
                <a:gd name="T83" fmla="*/ 80 h 708"/>
                <a:gd name="T84" fmla="*/ 906 w 1029"/>
                <a:gd name="T85" fmla="*/ 120 h 708"/>
                <a:gd name="T86" fmla="*/ 966 w 1029"/>
                <a:gd name="T87" fmla="*/ 140 h 708"/>
                <a:gd name="T88" fmla="*/ 1004 w 1029"/>
                <a:gd name="T89" fmla="*/ 163 h 708"/>
                <a:gd name="T90" fmla="*/ 702 w 1029"/>
                <a:gd name="T91" fmla="*/ 488 h 708"/>
                <a:gd name="T92" fmla="*/ 663 w 1029"/>
                <a:gd name="T93" fmla="*/ 498 h 708"/>
                <a:gd name="T94" fmla="*/ 636 w 1029"/>
                <a:gd name="T95" fmla="*/ 491 h 708"/>
                <a:gd name="T96" fmla="*/ 629 w 1029"/>
                <a:gd name="T97" fmla="*/ 521 h 708"/>
                <a:gd name="T98" fmla="*/ 598 w 1029"/>
                <a:gd name="T99" fmla="*/ 546 h 708"/>
                <a:gd name="T100" fmla="*/ 553 w 1029"/>
                <a:gd name="T101" fmla="*/ 572 h 708"/>
                <a:gd name="T102" fmla="*/ 538 w 1029"/>
                <a:gd name="T103" fmla="*/ 607 h 708"/>
                <a:gd name="T104" fmla="*/ 588 w 1029"/>
                <a:gd name="T105" fmla="*/ 586 h 708"/>
                <a:gd name="T106" fmla="*/ 624 w 1029"/>
                <a:gd name="T107" fmla="*/ 568 h 708"/>
                <a:gd name="T108" fmla="*/ 661 w 1029"/>
                <a:gd name="T109" fmla="*/ 540 h 708"/>
                <a:gd name="T110" fmla="*/ 698 w 1029"/>
                <a:gd name="T111" fmla="*/ 504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9" h="708">
                  <a:moveTo>
                    <a:pt x="1008" y="174"/>
                  </a:moveTo>
                  <a:cubicBezTo>
                    <a:pt x="1029" y="175"/>
                    <a:pt x="1029" y="175"/>
                    <a:pt x="1029" y="175"/>
                  </a:cubicBezTo>
                  <a:cubicBezTo>
                    <a:pt x="1024" y="181"/>
                    <a:pt x="1024" y="181"/>
                    <a:pt x="1024" y="181"/>
                  </a:cubicBezTo>
                  <a:cubicBezTo>
                    <a:pt x="1016" y="184"/>
                    <a:pt x="1016" y="184"/>
                    <a:pt x="1016" y="184"/>
                  </a:cubicBezTo>
                  <a:cubicBezTo>
                    <a:pt x="1004" y="188"/>
                    <a:pt x="1004" y="188"/>
                    <a:pt x="1004" y="188"/>
                  </a:cubicBezTo>
                  <a:cubicBezTo>
                    <a:pt x="997" y="184"/>
                    <a:pt x="997" y="184"/>
                    <a:pt x="997" y="184"/>
                  </a:cubicBezTo>
                  <a:cubicBezTo>
                    <a:pt x="980" y="179"/>
                    <a:pt x="980" y="179"/>
                    <a:pt x="980" y="179"/>
                  </a:cubicBezTo>
                  <a:cubicBezTo>
                    <a:pt x="970" y="190"/>
                    <a:pt x="970" y="190"/>
                    <a:pt x="970" y="190"/>
                  </a:cubicBezTo>
                  <a:cubicBezTo>
                    <a:pt x="964" y="192"/>
                    <a:pt x="964" y="192"/>
                    <a:pt x="964" y="192"/>
                  </a:cubicBezTo>
                  <a:cubicBezTo>
                    <a:pt x="966" y="196"/>
                    <a:pt x="966" y="196"/>
                    <a:pt x="966" y="196"/>
                  </a:cubicBezTo>
                  <a:cubicBezTo>
                    <a:pt x="968" y="203"/>
                    <a:pt x="968" y="203"/>
                    <a:pt x="968" y="203"/>
                  </a:cubicBezTo>
                  <a:cubicBezTo>
                    <a:pt x="966" y="212"/>
                    <a:pt x="966" y="212"/>
                    <a:pt x="966" y="212"/>
                  </a:cubicBezTo>
                  <a:cubicBezTo>
                    <a:pt x="954" y="218"/>
                    <a:pt x="954" y="218"/>
                    <a:pt x="954" y="218"/>
                  </a:cubicBezTo>
                  <a:cubicBezTo>
                    <a:pt x="954" y="222"/>
                    <a:pt x="954" y="222"/>
                    <a:pt x="954" y="222"/>
                  </a:cubicBezTo>
                  <a:cubicBezTo>
                    <a:pt x="950" y="234"/>
                    <a:pt x="950" y="234"/>
                    <a:pt x="950" y="234"/>
                  </a:cubicBezTo>
                  <a:cubicBezTo>
                    <a:pt x="952" y="248"/>
                    <a:pt x="952" y="248"/>
                    <a:pt x="952" y="248"/>
                  </a:cubicBezTo>
                  <a:cubicBezTo>
                    <a:pt x="943" y="257"/>
                    <a:pt x="943" y="257"/>
                    <a:pt x="943" y="257"/>
                  </a:cubicBezTo>
                  <a:cubicBezTo>
                    <a:pt x="938" y="270"/>
                    <a:pt x="938" y="270"/>
                    <a:pt x="938" y="270"/>
                  </a:cubicBezTo>
                  <a:cubicBezTo>
                    <a:pt x="935" y="280"/>
                    <a:pt x="935" y="280"/>
                    <a:pt x="935" y="280"/>
                  </a:cubicBezTo>
                  <a:cubicBezTo>
                    <a:pt x="943" y="294"/>
                    <a:pt x="943" y="294"/>
                    <a:pt x="943" y="294"/>
                  </a:cubicBezTo>
                  <a:cubicBezTo>
                    <a:pt x="946" y="298"/>
                    <a:pt x="946" y="298"/>
                    <a:pt x="946" y="298"/>
                  </a:cubicBezTo>
                  <a:cubicBezTo>
                    <a:pt x="943" y="305"/>
                    <a:pt x="943" y="305"/>
                    <a:pt x="943" y="305"/>
                  </a:cubicBezTo>
                  <a:cubicBezTo>
                    <a:pt x="946" y="307"/>
                    <a:pt x="946" y="307"/>
                    <a:pt x="946" y="307"/>
                  </a:cubicBezTo>
                  <a:cubicBezTo>
                    <a:pt x="950" y="317"/>
                    <a:pt x="950" y="317"/>
                    <a:pt x="950" y="317"/>
                  </a:cubicBezTo>
                  <a:cubicBezTo>
                    <a:pt x="958" y="316"/>
                    <a:pt x="958" y="316"/>
                    <a:pt x="958" y="316"/>
                  </a:cubicBezTo>
                  <a:cubicBezTo>
                    <a:pt x="961" y="322"/>
                    <a:pt x="961" y="322"/>
                    <a:pt x="961" y="322"/>
                  </a:cubicBezTo>
                  <a:cubicBezTo>
                    <a:pt x="953" y="328"/>
                    <a:pt x="953" y="328"/>
                    <a:pt x="953" y="328"/>
                  </a:cubicBezTo>
                  <a:cubicBezTo>
                    <a:pt x="941" y="343"/>
                    <a:pt x="941" y="343"/>
                    <a:pt x="941" y="343"/>
                  </a:cubicBezTo>
                  <a:cubicBezTo>
                    <a:pt x="936" y="348"/>
                    <a:pt x="936" y="348"/>
                    <a:pt x="936" y="348"/>
                  </a:cubicBezTo>
                  <a:cubicBezTo>
                    <a:pt x="929" y="356"/>
                    <a:pt x="929" y="356"/>
                    <a:pt x="929" y="356"/>
                  </a:cubicBezTo>
                  <a:cubicBezTo>
                    <a:pt x="927" y="366"/>
                    <a:pt x="927" y="366"/>
                    <a:pt x="927" y="366"/>
                  </a:cubicBezTo>
                  <a:cubicBezTo>
                    <a:pt x="919" y="376"/>
                    <a:pt x="919" y="376"/>
                    <a:pt x="919" y="376"/>
                  </a:cubicBezTo>
                  <a:cubicBezTo>
                    <a:pt x="910" y="379"/>
                    <a:pt x="910" y="379"/>
                    <a:pt x="910" y="379"/>
                  </a:cubicBezTo>
                  <a:cubicBezTo>
                    <a:pt x="906" y="384"/>
                    <a:pt x="906" y="384"/>
                    <a:pt x="906" y="384"/>
                  </a:cubicBezTo>
                  <a:cubicBezTo>
                    <a:pt x="906" y="389"/>
                    <a:pt x="906" y="389"/>
                    <a:pt x="906" y="389"/>
                  </a:cubicBezTo>
                  <a:cubicBezTo>
                    <a:pt x="876" y="399"/>
                    <a:pt x="876" y="399"/>
                    <a:pt x="876" y="399"/>
                  </a:cubicBezTo>
                  <a:cubicBezTo>
                    <a:pt x="831" y="420"/>
                    <a:pt x="831" y="420"/>
                    <a:pt x="831" y="420"/>
                  </a:cubicBezTo>
                  <a:cubicBezTo>
                    <a:pt x="808" y="433"/>
                    <a:pt x="808" y="433"/>
                    <a:pt x="808" y="433"/>
                  </a:cubicBezTo>
                  <a:cubicBezTo>
                    <a:pt x="806" y="435"/>
                    <a:pt x="806" y="435"/>
                    <a:pt x="806" y="435"/>
                  </a:cubicBezTo>
                  <a:cubicBezTo>
                    <a:pt x="785" y="450"/>
                    <a:pt x="785" y="450"/>
                    <a:pt x="785" y="450"/>
                  </a:cubicBezTo>
                  <a:cubicBezTo>
                    <a:pt x="747" y="491"/>
                    <a:pt x="747" y="491"/>
                    <a:pt x="747" y="491"/>
                  </a:cubicBezTo>
                  <a:cubicBezTo>
                    <a:pt x="714" y="526"/>
                    <a:pt x="714" y="526"/>
                    <a:pt x="714" y="526"/>
                  </a:cubicBezTo>
                  <a:cubicBezTo>
                    <a:pt x="712" y="526"/>
                    <a:pt x="690" y="541"/>
                    <a:pt x="677" y="551"/>
                  </a:cubicBezTo>
                  <a:cubicBezTo>
                    <a:pt x="664" y="560"/>
                    <a:pt x="639" y="571"/>
                    <a:pt x="634" y="573"/>
                  </a:cubicBezTo>
                  <a:cubicBezTo>
                    <a:pt x="628" y="574"/>
                    <a:pt x="602" y="585"/>
                    <a:pt x="600" y="586"/>
                  </a:cubicBezTo>
                  <a:cubicBezTo>
                    <a:pt x="583" y="591"/>
                    <a:pt x="583" y="591"/>
                    <a:pt x="583" y="591"/>
                  </a:cubicBezTo>
                  <a:cubicBezTo>
                    <a:pt x="567" y="598"/>
                    <a:pt x="567" y="598"/>
                    <a:pt x="567" y="598"/>
                  </a:cubicBezTo>
                  <a:cubicBezTo>
                    <a:pt x="546" y="609"/>
                    <a:pt x="546" y="609"/>
                    <a:pt x="546" y="609"/>
                  </a:cubicBezTo>
                  <a:cubicBezTo>
                    <a:pt x="545" y="609"/>
                    <a:pt x="524" y="619"/>
                    <a:pt x="520" y="623"/>
                  </a:cubicBezTo>
                  <a:cubicBezTo>
                    <a:pt x="517" y="627"/>
                    <a:pt x="508" y="640"/>
                    <a:pt x="498" y="651"/>
                  </a:cubicBezTo>
                  <a:cubicBezTo>
                    <a:pt x="488" y="662"/>
                    <a:pt x="476" y="673"/>
                    <a:pt x="475" y="674"/>
                  </a:cubicBezTo>
                  <a:cubicBezTo>
                    <a:pt x="455" y="687"/>
                    <a:pt x="455" y="687"/>
                    <a:pt x="455" y="687"/>
                  </a:cubicBezTo>
                  <a:cubicBezTo>
                    <a:pt x="447" y="688"/>
                    <a:pt x="447" y="688"/>
                    <a:pt x="447" y="688"/>
                  </a:cubicBezTo>
                  <a:cubicBezTo>
                    <a:pt x="443" y="685"/>
                    <a:pt x="443" y="685"/>
                    <a:pt x="443" y="685"/>
                  </a:cubicBezTo>
                  <a:cubicBezTo>
                    <a:pt x="434" y="694"/>
                    <a:pt x="434" y="694"/>
                    <a:pt x="434" y="694"/>
                  </a:cubicBezTo>
                  <a:cubicBezTo>
                    <a:pt x="422" y="703"/>
                    <a:pt x="422" y="703"/>
                    <a:pt x="422" y="703"/>
                  </a:cubicBezTo>
                  <a:cubicBezTo>
                    <a:pt x="410" y="706"/>
                    <a:pt x="410" y="706"/>
                    <a:pt x="410" y="706"/>
                  </a:cubicBezTo>
                  <a:cubicBezTo>
                    <a:pt x="404" y="708"/>
                    <a:pt x="404" y="708"/>
                    <a:pt x="404" y="708"/>
                  </a:cubicBezTo>
                  <a:cubicBezTo>
                    <a:pt x="402" y="706"/>
                    <a:pt x="398" y="702"/>
                    <a:pt x="397" y="697"/>
                  </a:cubicBezTo>
                  <a:cubicBezTo>
                    <a:pt x="398" y="699"/>
                    <a:pt x="399" y="700"/>
                    <a:pt x="399" y="700"/>
                  </a:cubicBezTo>
                  <a:cubicBezTo>
                    <a:pt x="399" y="700"/>
                    <a:pt x="401" y="699"/>
                    <a:pt x="401" y="696"/>
                  </a:cubicBezTo>
                  <a:cubicBezTo>
                    <a:pt x="402" y="692"/>
                    <a:pt x="403" y="687"/>
                    <a:pt x="403" y="686"/>
                  </a:cubicBezTo>
                  <a:cubicBezTo>
                    <a:pt x="403" y="685"/>
                    <a:pt x="402" y="678"/>
                    <a:pt x="403" y="673"/>
                  </a:cubicBezTo>
                  <a:cubicBezTo>
                    <a:pt x="420" y="670"/>
                    <a:pt x="420" y="670"/>
                    <a:pt x="420" y="670"/>
                  </a:cubicBezTo>
                  <a:cubicBezTo>
                    <a:pt x="431" y="659"/>
                    <a:pt x="431" y="659"/>
                    <a:pt x="431" y="659"/>
                  </a:cubicBezTo>
                  <a:cubicBezTo>
                    <a:pt x="439" y="651"/>
                    <a:pt x="439" y="651"/>
                    <a:pt x="439" y="651"/>
                  </a:cubicBezTo>
                  <a:cubicBezTo>
                    <a:pt x="452" y="651"/>
                    <a:pt x="452" y="651"/>
                    <a:pt x="452" y="651"/>
                  </a:cubicBezTo>
                  <a:cubicBezTo>
                    <a:pt x="459" y="656"/>
                    <a:pt x="459" y="656"/>
                    <a:pt x="459" y="656"/>
                  </a:cubicBezTo>
                  <a:cubicBezTo>
                    <a:pt x="473" y="654"/>
                    <a:pt x="473" y="654"/>
                    <a:pt x="473" y="654"/>
                  </a:cubicBezTo>
                  <a:cubicBezTo>
                    <a:pt x="487" y="645"/>
                    <a:pt x="487" y="645"/>
                    <a:pt x="487" y="645"/>
                  </a:cubicBezTo>
                  <a:cubicBezTo>
                    <a:pt x="488" y="630"/>
                    <a:pt x="488" y="630"/>
                    <a:pt x="488" y="630"/>
                  </a:cubicBezTo>
                  <a:cubicBezTo>
                    <a:pt x="484" y="620"/>
                    <a:pt x="484" y="620"/>
                    <a:pt x="484" y="620"/>
                  </a:cubicBezTo>
                  <a:cubicBezTo>
                    <a:pt x="483" y="612"/>
                    <a:pt x="483" y="612"/>
                    <a:pt x="483" y="612"/>
                  </a:cubicBezTo>
                  <a:cubicBezTo>
                    <a:pt x="472" y="618"/>
                    <a:pt x="472" y="618"/>
                    <a:pt x="472" y="618"/>
                  </a:cubicBezTo>
                  <a:cubicBezTo>
                    <a:pt x="467" y="625"/>
                    <a:pt x="467" y="625"/>
                    <a:pt x="467" y="625"/>
                  </a:cubicBezTo>
                  <a:cubicBezTo>
                    <a:pt x="454" y="629"/>
                    <a:pt x="454" y="629"/>
                    <a:pt x="454" y="629"/>
                  </a:cubicBezTo>
                  <a:cubicBezTo>
                    <a:pt x="446" y="639"/>
                    <a:pt x="446" y="639"/>
                    <a:pt x="446" y="639"/>
                  </a:cubicBezTo>
                  <a:cubicBezTo>
                    <a:pt x="436" y="644"/>
                    <a:pt x="436" y="644"/>
                    <a:pt x="436" y="644"/>
                  </a:cubicBezTo>
                  <a:cubicBezTo>
                    <a:pt x="435" y="642"/>
                    <a:pt x="430" y="641"/>
                    <a:pt x="431" y="639"/>
                  </a:cubicBezTo>
                  <a:cubicBezTo>
                    <a:pt x="431" y="636"/>
                    <a:pt x="420" y="636"/>
                    <a:pt x="411" y="633"/>
                  </a:cubicBezTo>
                  <a:cubicBezTo>
                    <a:pt x="402" y="630"/>
                    <a:pt x="401" y="630"/>
                    <a:pt x="392" y="625"/>
                  </a:cubicBezTo>
                  <a:cubicBezTo>
                    <a:pt x="383" y="620"/>
                    <a:pt x="382" y="604"/>
                    <a:pt x="377" y="601"/>
                  </a:cubicBezTo>
                  <a:cubicBezTo>
                    <a:pt x="372" y="598"/>
                    <a:pt x="347" y="589"/>
                    <a:pt x="328" y="585"/>
                  </a:cubicBezTo>
                  <a:cubicBezTo>
                    <a:pt x="309" y="582"/>
                    <a:pt x="312" y="573"/>
                    <a:pt x="303" y="567"/>
                  </a:cubicBezTo>
                  <a:cubicBezTo>
                    <a:pt x="295" y="561"/>
                    <a:pt x="263" y="556"/>
                    <a:pt x="256" y="553"/>
                  </a:cubicBezTo>
                  <a:cubicBezTo>
                    <a:pt x="249" y="550"/>
                    <a:pt x="234" y="548"/>
                    <a:pt x="225" y="543"/>
                  </a:cubicBezTo>
                  <a:cubicBezTo>
                    <a:pt x="217" y="538"/>
                    <a:pt x="208" y="526"/>
                    <a:pt x="204" y="525"/>
                  </a:cubicBezTo>
                  <a:cubicBezTo>
                    <a:pt x="200" y="525"/>
                    <a:pt x="184" y="534"/>
                    <a:pt x="172" y="537"/>
                  </a:cubicBezTo>
                  <a:cubicBezTo>
                    <a:pt x="171" y="538"/>
                    <a:pt x="169" y="538"/>
                    <a:pt x="168" y="538"/>
                  </a:cubicBezTo>
                  <a:cubicBezTo>
                    <a:pt x="159" y="538"/>
                    <a:pt x="158" y="527"/>
                    <a:pt x="157" y="523"/>
                  </a:cubicBezTo>
                  <a:cubicBezTo>
                    <a:pt x="156" y="518"/>
                    <a:pt x="142" y="508"/>
                    <a:pt x="138" y="507"/>
                  </a:cubicBezTo>
                  <a:cubicBezTo>
                    <a:pt x="134" y="506"/>
                    <a:pt x="123" y="502"/>
                    <a:pt x="122" y="498"/>
                  </a:cubicBezTo>
                  <a:cubicBezTo>
                    <a:pt x="120" y="494"/>
                    <a:pt x="103" y="491"/>
                    <a:pt x="102" y="490"/>
                  </a:cubicBezTo>
                  <a:cubicBezTo>
                    <a:pt x="101" y="490"/>
                    <a:pt x="80" y="480"/>
                    <a:pt x="76" y="478"/>
                  </a:cubicBezTo>
                  <a:cubicBezTo>
                    <a:pt x="76" y="478"/>
                    <a:pt x="74" y="478"/>
                    <a:pt x="71" y="478"/>
                  </a:cubicBezTo>
                  <a:cubicBezTo>
                    <a:pt x="63" y="478"/>
                    <a:pt x="48" y="480"/>
                    <a:pt x="48" y="483"/>
                  </a:cubicBezTo>
                  <a:cubicBezTo>
                    <a:pt x="47" y="486"/>
                    <a:pt x="35" y="488"/>
                    <a:pt x="23" y="488"/>
                  </a:cubicBezTo>
                  <a:cubicBezTo>
                    <a:pt x="19" y="488"/>
                    <a:pt x="14" y="487"/>
                    <a:pt x="11" y="487"/>
                  </a:cubicBezTo>
                  <a:cubicBezTo>
                    <a:pt x="0" y="485"/>
                    <a:pt x="8" y="479"/>
                    <a:pt x="14" y="476"/>
                  </a:cubicBezTo>
                  <a:cubicBezTo>
                    <a:pt x="20" y="472"/>
                    <a:pt x="29" y="464"/>
                    <a:pt x="29" y="464"/>
                  </a:cubicBezTo>
                  <a:cubicBezTo>
                    <a:pt x="29" y="463"/>
                    <a:pt x="39" y="461"/>
                    <a:pt x="50" y="454"/>
                  </a:cubicBezTo>
                  <a:cubicBezTo>
                    <a:pt x="61" y="447"/>
                    <a:pt x="58" y="448"/>
                    <a:pt x="61" y="442"/>
                  </a:cubicBezTo>
                  <a:cubicBezTo>
                    <a:pt x="65" y="436"/>
                    <a:pt x="78" y="435"/>
                    <a:pt x="81" y="434"/>
                  </a:cubicBezTo>
                  <a:cubicBezTo>
                    <a:pt x="84" y="432"/>
                    <a:pt x="100" y="422"/>
                    <a:pt x="105" y="417"/>
                  </a:cubicBezTo>
                  <a:cubicBezTo>
                    <a:pt x="109" y="413"/>
                    <a:pt x="116" y="411"/>
                    <a:pt x="115" y="403"/>
                  </a:cubicBezTo>
                  <a:cubicBezTo>
                    <a:pt x="113" y="394"/>
                    <a:pt x="120" y="391"/>
                    <a:pt x="123" y="389"/>
                  </a:cubicBezTo>
                  <a:cubicBezTo>
                    <a:pt x="126" y="388"/>
                    <a:pt x="153" y="385"/>
                    <a:pt x="159" y="383"/>
                  </a:cubicBezTo>
                  <a:cubicBezTo>
                    <a:pt x="165" y="381"/>
                    <a:pt x="172" y="376"/>
                    <a:pt x="175" y="374"/>
                  </a:cubicBezTo>
                  <a:cubicBezTo>
                    <a:pt x="178" y="372"/>
                    <a:pt x="187" y="368"/>
                    <a:pt x="192" y="367"/>
                  </a:cubicBezTo>
                  <a:cubicBezTo>
                    <a:pt x="198" y="367"/>
                    <a:pt x="200" y="363"/>
                    <a:pt x="197" y="362"/>
                  </a:cubicBezTo>
                  <a:cubicBezTo>
                    <a:pt x="194" y="361"/>
                    <a:pt x="211" y="353"/>
                    <a:pt x="215" y="352"/>
                  </a:cubicBezTo>
                  <a:cubicBezTo>
                    <a:pt x="219" y="351"/>
                    <a:pt x="235" y="348"/>
                    <a:pt x="239" y="343"/>
                  </a:cubicBezTo>
                  <a:cubicBezTo>
                    <a:pt x="242" y="338"/>
                    <a:pt x="257" y="337"/>
                    <a:pt x="263" y="335"/>
                  </a:cubicBezTo>
                  <a:cubicBezTo>
                    <a:pt x="269" y="334"/>
                    <a:pt x="273" y="334"/>
                    <a:pt x="275" y="331"/>
                  </a:cubicBezTo>
                  <a:cubicBezTo>
                    <a:pt x="278" y="327"/>
                    <a:pt x="286" y="326"/>
                    <a:pt x="290" y="322"/>
                  </a:cubicBezTo>
                  <a:cubicBezTo>
                    <a:pt x="295" y="317"/>
                    <a:pt x="300" y="318"/>
                    <a:pt x="306" y="318"/>
                  </a:cubicBezTo>
                  <a:cubicBezTo>
                    <a:pt x="312" y="317"/>
                    <a:pt x="316" y="314"/>
                    <a:pt x="322" y="312"/>
                  </a:cubicBezTo>
                  <a:cubicBezTo>
                    <a:pt x="329" y="310"/>
                    <a:pt x="332" y="307"/>
                    <a:pt x="345" y="307"/>
                  </a:cubicBezTo>
                  <a:cubicBezTo>
                    <a:pt x="358" y="306"/>
                    <a:pt x="356" y="305"/>
                    <a:pt x="360" y="302"/>
                  </a:cubicBezTo>
                  <a:cubicBezTo>
                    <a:pt x="363" y="299"/>
                    <a:pt x="376" y="296"/>
                    <a:pt x="384" y="294"/>
                  </a:cubicBezTo>
                  <a:cubicBezTo>
                    <a:pt x="387" y="292"/>
                    <a:pt x="393" y="291"/>
                    <a:pt x="397" y="289"/>
                  </a:cubicBezTo>
                  <a:cubicBezTo>
                    <a:pt x="400" y="288"/>
                    <a:pt x="403" y="287"/>
                    <a:pt x="404" y="286"/>
                  </a:cubicBezTo>
                  <a:cubicBezTo>
                    <a:pt x="407" y="285"/>
                    <a:pt x="413" y="274"/>
                    <a:pt x="414" y="266"/>
                  </a:cubicBezTo>
                  <a:cubicBezTo>
                    <a:pt x="415" y="258"/>
                    <a:pt x="416" y="242"/>
                    <a:pt x="421" y="237"/>
                  </a:cubicBezTo>
                  <a:cubicBezTo>
                    <a:pt x="422" y="236"/>
                    <a:pt x="423" y="235"/>
                    <a:pt x="423" y="234"/>
                  </a:cubicBezTo>
                  <a:cubicBezTo>
                    <a:pt x="422" y="229"/>
                    <a:pt x="412" y="222"/>
                    <a:pt x="404" y="215"/>
                  </a:cubicBezTo>
                  <a:cubicBezTo>
                    <a:pt x="394" y="207"/>
                    <a:pt x="399" y="200"/>
                    <a:pt x="394" y="194"/>
                  </a:cubicBezTo>
                  <a:cubicBezTo>
                    <a:pt x="391" y="190"/>
                    <a:pt x="386" y="189"/>
                    <a:pt x="378" y="189"/>
                  </a:cubicBezTo>
                  <a:cubicBezTo>
                    <a:pt x="375" y="189"/>
                    <a:pt x="371" y="189"/>
                    <a:pt x="367" y="189"/>
                  </a:cubicBezTo>
                  <a:cubicBezTo>
                    <a:pt x="351" y="189"/>
                    <a:pt x="327" y="186"/>
                    <a:pt x="326" y="186"/>
                  </a:cubicBezTo>
                  <a:cubicBezTo>
                    <a:pt x="326" y="185"/>
                    <a:pt x="332" y="173"/>
                    <a:pt x="338" y="169"/>
                  </a:cubicBezTo>
                  <a:cubicBezTo>
                    <a:pt x="343" y="165"/>
                    <a:pt x="345" y="156"/>
                    <a:pt x="345" y="155"/>
                  </a:cubicBezTo>
                  <a:cubicBezTo>
                    <a:pt x="345" y="155"/>
                    <a:pt x="348" y="148"/>
                    <a:pt x="352" y="140"/>
                  </a:cubicBezTo>
                  <a:cubicBezTo>
                    <a:pt x="356" y="133"/>
                    <a:pt x="359" y="132"/>
                    <a:pt x="357" y="126"/>
                  </a:cubicBezTo>
                  <a:cubicBezTo>
                    <a:pt x="356" y="120"/>
                    <a:pt x="370" y="115"/>
                    <a:pt x="364" y="107"/>
                  </a:cubicBezTo>
                  <a:cubicBezTo>
                    <a:pt x="357" y="99"/>
                    <a:pt x="366" y="95"/>
                    <a:pt x="367" y="94"/>
                  </a:cubicBezTo>
                  <a:cubicBezTo>
                    <a:pt x="393" y="88"/>
                    <a:pt x="393" y="88"/>
                    <a:pt x="393" y="88"/>
                  </a:cubicBezTo>
                  <a:cubicBezTo>
                    <a:pt x="396" y="78"/>
                    <a:pt x="396" y="78"/>
                    <a:pt x="396" y="78"/>
                  </a:cubicBezTo>
                  <a:cubicBezTo>
                    <a:pt x="400" y="67"/>
                    <a:pt x="400" y="67"/>
                    <a:pt x="400" y="67"/>
                  </a:cubicBezTo>
                  <a:cubicBezTo>
                    <a:pt x="411" y="55"/>
                    <a:pt x="411" y="55"/>
                    <a:pt x="411" y="55"/>
                  </a:cubicBezTo>
                  <a:cubicBezTo>
                    <a:pt x="418" y="54"/>
                    <a:pt x="418" y="54"/>
                    <a:pt x="418" y="54"/>
                  </a:cubicBezTo>
                  <a:cubicBezTo>
                    <a:pt x="432" y="48"/>
                    <a:pt x="432" y="48"/>
                    <a:pt x="432" y="48"/>
                  </a:cubicBezTo>
                  <a:cubicBezTo>
                    <a:pt x="443" y="37"/>
                    <a:pt x="443" y="37"/>
                    <a:pt x="443" y="37"/>
                  </a:cubicBezTo>
                  <a:cubicBezTo>
                    <a:pt x="444" y="29"/>
                    <a:pt x="444" y="29"/>
                    <a:pt x="444" y="29"/>
                  </a:cubicBezTo>
                  <a:cubicBezTo>
                    <a:pt x="448" y="21"/>
                    <a:pt x="448" y="21"/>
                    <a:pt x="448" y="21"/>
                  </a:cubicBezTo>
                  <a:cubicBezTo>
                    <a:pt x="462" y="18"/>
                    <a:pt x="462" y="18"/>
                    <a:pt x="462" y="18"/>
                  </a:cubicBezTo>
                  <a:cubicBezTo>
                    <a:pt x="479" y="12"/>
                    <a:pt x="479" y="12"/>
                    <a:pt x="479" y="12"/>
                  </a:cubicBezTo>
                  <a:cubicBezTo>
                    <a:pt x="499" y="9"/>
                    <a:pt x="499" y="9"/>
                    <a:pt x="499" y="9"/>
                  </a:cubicBezTo>
                  <a:cubicBezTo>
                    <a:pt x="513" y="0"/>
                    <a:pt x="513" y="0"/>
                    <a:pt x="513" y="0"/>
                  </a:cubicBezTo>
                  <a:cubicBezTo>
                    <a:pt x="550" y="3"/>
                    <a:pt x="550" y="3"/>
                    <a:pt x="550" y="3"/>
                  </a:cubicBezTo>
                  <a:cubicBezTo>
                    <a:pt x="566" y="1"/>
                    <a:pt x="566" y="1"/>
                    <a:pt x="566" y="1"/>
                  </a:cubicBezTo>
                  <a:cubicBezTo>
                    <a:pt x="593" y="4"/>
                    <a:pt x="593" y="4"/>
                    <a:pt x="593" y="4"/>
                  </a:cubicBezTo>
                  <a:cubicBezTo>
                    <a:pt x="616" y="0"/>
                    <a:pt x="616" y="0"/>
                    <a:pt x="616" y="0"/>
                  </a:cubicBezTo>
                  <a:cubicBezTo>
                    <a:pt x="630" y="1"/>
                    <a:pt x="630" y="1"/>
                    <a:pt x="630" y="1"/>
                  </a:cubicBezTo>
                  <a:cubicBezTo>
                    <a:pt x="653" y="7"/>
                    <a:pt x="653" y="7"/>
                    <a:pt x="653" y="7"/>
                  </a:cubicBezTo>
                  <a:cubicBezTo>
                    <a:pt x="677" y="9"/>
                    <a:pt x="677" y="9"/>
                    <a:pt x="677" y="9"/>
                  </a:cubicBezTo>
                  <a:cubicBezTo>
                    <a:pt x="692" y="9"/>
                    <a:pt x="692" y="9"/>
                    <a:pt x="692" y="9"/>
                  </a:cubicBezTo>
                  <a:cubicBezTo>
                    <a:pt x="719" y="15"/>
                    <a:pt x="719" y="15"/>
                    <a:pt x="719" y="15"/>
                  </a:cubicBezTo>
                  <a:cubicBezTo>
                    <a:pt x="741" y="18"/>
                    <a:pt x="741" y="18"/>
                    <a:pt x="741" y="18"/>
                  </a:cubicBezTo>
                  <a:cubicBezTo>
                    <a:pt x="755" y="25"/>
                    <a:pt x="755" y="25"/>
                    <a:pt x="755" y="25"/>
                  </a:cubicBezTo>
                  <a:cubicBezTo>
                    <a:pt x="790" y="24"/>
                    <a:pt x="790" y="24"/>
                    <a:pt x="790" y="24"/>
                  </a:cubicBezTo>
                  <a:cubicBezTo>
                    <a:pt x="834" y="27"/>
                    <a:pt x="834" y="27"/>
                    <a:pt x="834" y="27"/>
                  </a:cubicBezTo>
                  <a:cubicBezTo>
                    <a:pt x="851" y="36"/>
                    <a:pt x="851" y="36"/>
                    <a:pt x="851" y="36"/>
                  </a:cubicBezTo>
                  <a:cubicBezTo>
                    <a:pt x="870" y="44"/>
                    <a:pt x="870" y="44"/>
                    <a:pt x="870" y="44"/>
                  </a:cubicBezTo>
                  <a:cubicBezTo>
                    <a:pt x="872" y="54"/>
                    <a:pt x="872" y="54"/>
                    <a:pt x="872" y="54"/>
                  </a:cubicBezTo>
                  <a:cubicBezTo>
                    <a:pt x="873" y="65"/>
                    <a:pt x="873" y="65"/>
                    <a:pt x="873" y="65"/>
                  </a:cubicBezTo>
                  <a:cubicBezTo>
                    <a:pt x="867" y="72"/>
                    <a:pt x="867" y="72"/>
                    <a:pt x="867" y="72"/>
                  </a:cubicBezTo>
                  <a:cubicBezTo>
                    <a:pt x="876" y="80"/>
                    <a:pt x="876" y="80"/>
                    <a:pt x="876" y="80"/>
                  </a:cubicBezTo>
                  <a:cubicBezTo>
                    <a:pt x="871" y="89"/>
                    <a:pt x="871" y="89"/>
                    <a:pt x="871" y="89"/>
                  </a:cubicBezTo>
                  <a:cubicBezTo>
                    <a:pt x="897" y="105"/>
                    <a:pt x="897" y="105"/>
                    <a:pt x="897" y="105"/>
                  </a:cubicBezTo>
                  <a:cubicBezTo>
                    <a:pt x="898" y="114"/>
                    <a:pt x="898" y="114"/>
                    <a:pt x="898" y="114"/>
                  </a:cubicBezTo>
                  <a:cubicBezTo>
                    <a:pt x="906" y="120"/>
                    <a:pt x="906" y="120"/>
                    <a:pt x="906" y="120"/>
                  </a:cubicBezTo>
                  <a:cubicBezTo>
                    <a:pt x="895" y="131"/>
                    <a:pt x="895" y="131"/>
                    <a:pt x="895" y="131"/>
                  </a:cubicBezTo>
                  <a:cubicBezTo>
                    <a:pt x="904" y="138"/>
                    <a:pt x="904" y="138"/>
                    <a:pt x="904" y="138"/>
                  </a:cubicBezTo>
                  <a:cubicBezTo>
                    <a:pt x="940" y="140"/>
                    <a:pt x="940" y="140"/>
                    <a:pt x="940" y="140"/>
                  </a:cubicBezTo>
                  <a:cubicBezTo>
                    <a:pt x="966" y="140"/>
                    <a:pt x="966" y="140"/>
                    <a:pt x="966" y="140"/>
                  </a:cubicBezTo>
                  <a:cubicBezTo>
                    <a:pt x="976" y="144"/>
                    <a:pt x="976" y="144"/>
                    <a:pt x="976" y="144"/>
                  </a:cubicBezTo>
                  <a:cubicBezTo>
                    <a:pt x="973" y="152"/>
                    <a:pt x="973" y="152"/>
                    <a:pt x="973" y="152"/>
                  </a:cubicBezTo>
                  <a:cubicBezTo>
                    <a:pt x="974" y="162"/>
                    <a:pt x="974" y="162"/>
                    <a:pt x="974" y="162"/>
                  </a:cubicBezTo>
                  <a:cubicBezTo>
                    <a:pt x="1004" y="163"/>
                    <a:pt x="1004" y="163"/>
                    <a:pt x="1004" y="163"/>
                  </a:cubicBezTo>
                  <a:lnTo>
                    <a:pt x="1008" y="174"/>
                  </a:lnTo>
                  <a:close/>
                  <a:moveTo>
                    <a:pt x="711" y="497"/>
                  </a:moveTo>
                  <a:cubicBezTo>
                    <a:pt x="712" y="492"/>
                    <a:pt x="712" y="492"/>
                    <a:pt x="712" y="492"/>
                  </a:cubicBezTo>
                  <a:cubicBezTo>
                    <a:pt x="702" y="488"/>
                    <a:pt x="702" y="488"/>
                    <a:pt x="702" y="488"/>
                  </a:cubicBezTo>
                  <a:cubicBezTo>
                    <a:pt x="696" y="492"/>
                    <a:pt x="696" y="492"/>
                    <a:pt x="696" y="492"/>
                  </a:cubicBezTo>
                  <a:cubicBezTo>
                    <a:pt x="684" y="496"/>
                    <a:pt x="684" y="496"/>
                    <a:pt x="684" y="496"/>
                  </a:cubicBezTo>
                  <a:cubicBezTo>
                    <a:pt x="671" y="500"/>
                    <a:pt x="671" y="500"/>
                    <a:pt x="671" y="500"/>
                  </a:cubicBezTo>
                  <a:cubicBezTo>
                    <a:pt x="663" y="498"/>
                    <a:pt x="663" y="498"/>
                    <a:pt x="663" y="498"/>
                  </a:cubicBezTo>
                  <a:cubicBezTo>
                    <a:pt x="661" y="493"/>
                    <a:pt x="661" y="493"/>
                    <a:pt x="661" y="493"/>
                  </a:cubicBezTo>
                  <a:cubicBezTo>
                    <a:pt x="652" y="486"/>
                    <a:pt x="652" y="486"/>
                    <a:pt x="652" y="486"/>
                  </a:cubicBezTo>
                  <a:cubicBezTo>
                    <a:pt x="641" y="482"/>
                    <a:pt x="641" y="482"/>
                    <a:pt x="641" y="482"/>
                  </a:cubicBezTo>
                  <a:cubicBezTo>
                    <a:pt x="636" y="491"/>
                    <a:pt x="636" y="491"/>
                    <a:pt x="636" y="491"/>
                  </a:cubicBezTo>
                  <a:cubicBezTo>
                    <a:pt x="645" y="496"/>
                    <a:pt x="645" y="496"/>
                    <a:pt x="645" y="496"/>
                  </a:cubicBezTo>
                  <a:cubicBezTo>
                    <a:pt x="646" y="502"/>
                    <a:pt x="646" y="502"/>
                    <a:pt x="646" y="502"/>
                  </a:cubicBezTo>
                  <a:cubicBezTo>
                    <a:pt x="640" y="505"/>
                    <a:pt x="640" y="505"/>
                    <a:pt x="640" y="505"/>
                  </a:cubicBezTo>
                  <a:cubicBezTo>
                    <a:pt x="629" y="521"/>
                    <a:pt x="629" y="521"/>
                    <a:pt x="629" y="521"/>
                  </a:cubicBezTo>
                  <a:cubicBezTo>
                    <a:pt x="621" y="531"/>
                    <a:pt x="621" y="531"/>
                    <a:pt x="621" y="531"/>
                  </a:cubicBezTo>
                  <a:cubicBezTo>
                    <a:pt x="613" y="533"/>
                    <a:pt x="613" y="533"/>
                    <a:pt x="613" y="533"/>
                  </a:cubicBezTo>
                  <a:cubicBezTo>
                    <a:pt x="611" y="540"/>
                    <a:pt x="611" y="540"/>
                    <a:pt x="611" y="540"/>
                  </a:cubicBezTo>
                  <a:cubicBezTo>
                    <a:pt x="598" y="546"/>
                    <a:pt x="598" y="546"/>
                    <a:pt x="598" y="546"/>
                  </a:cubicBezTo>
                  <a:cubicBezTo>
                    <a:pt x="593" y="552"/>
                    <a:pt x="593" y="552"/>
                    <a:pt x="593" y="552"/>
                  </a:cubicBezTo>
                  <a:cubicBezTo>
                    <a:pt x="572" y="554"/>
                    <a:pt x="572" y="554"/>
                    <a:pt x="572" y="554"/>
                  </a:cubicBezTo>
                  <a:cubicBezTo>
                    <a:pt x="559" y="560"/>
                    <a:pt x="559" y="560"/>
                    <a:pt x="559" y="560"/>
                  </a:cubicBezTo>
                  <a:cubicBezTo>
                    <a:pt x="553" y="572"/>
                    <a:pt x="553" y="572"/>
                    <a:pt x="553" y="572"/>
                  </a:cubicBezTo>
                  <a:cubicBezTo>
                    <a:pt x="546" y="580"/>
                    <a:pt x="546" y="580"/>
                    <a:pt x="546" y="580"/>
                  </a:cubicBezTo>
                  <a:cubicBezTo>
                    <a:pt x="529" y="588"/>
                    <a:pt x="529" y="588"/>
                    <a:pt x="529" y="588"/>
                  </a:cubicBezTo>
                  <a:cubicBezTo>
                    <a:pt x="528" y="598"/>
                    <a:pt x="528" y="598"/>
                    <a:pt x="528" y="598"/>
                  </a:cubicBezTo>
                  <a:cubicBezTo>
                    <a:pt x="538" y="607"/>
                    <a:pt x="538" y="607"/>
                    <a:pt x="538" y="607"/>
                  </a:cubicBezTo>
                  <a:cubicBezTo>
                    <a:pt x="549" y="601"/>
                    <a:pt x="549" y="601"/>
                    <a:pt x="549" y="601"/>
                  </a:cubicBezTo>
                  <a:cubicBezTo>
                    <a:pt x="550" y="590"/>
                    <a:pt x="550" y="590"/>
                    <a:pt x="550" y="590"/>
                  </a:cubicBezTo>
                  <a:cubicBezTo>
                    <a:pt x="571" y="592"/>
                    <a:pt x="571" y="592"/>
                    <a:pt x="571" y="592"/>
                  </a:cubicBezTo>
                  <a:cubicBezTo>
                    <a:pt x="588" y="586"/>
                    <a:pt x="588" y="586"/>
                    <a:pt x="588" y="586"/>
                  </a:cubicBezTo>
                  <a:cubicBezTo>
                    <a:pt x="598" y="582"/>
                    <a:pt x="598" y="582"/>
                    <a:pt x="598" y="582"/>
                  </a:cubicBezTo>
                  <a:cubicBezTo>
                    <a:pt x="608" y="572"/>
                    <a:pt x="608" y="572"/>
                    <a:pt x="608" y="572"/>
                  </a:cubicBezTo>
                  <a:cubicBezTo>
                    <a:pt x="615" y="568"/>
                    <a:pt x="615" y="568"/>
                    <a:pt x="615" y="568"/>
                  </a:cubicBezTo>
                  <a:cubicBezTo>
                    <a:pt x="624" y="568"/>
                    <a:pt x="624" y="568"/>
                    <a:pt x="624" y="568"/>
                  </a:cubicBezTo>
                  <a:cubicBezTo>
                    <a:pt x="639" y="560"/>
                    <a:pt x="639" y="560"/>
                    <a:pt x="639" y="560"/>
                  </a:cubicBezTo>
                  <a:cubicBezTo>
                    <a:pt x="642" y="546"/>
                    <a:pt x="642" y="546"/>
                    <a:pt x="642" y="546"/>
                  </a:cubicBezTo>
                  <a:cubicBezTo>
                    <a:pt x="655" y="542"/>
                    <a:pt x="655" y="542"/>
                    <a:pt x="655" y="542"/>
                  </a:cubicBezTo>
                  <a:cubicBezTo>
                    <a:pt x="661" y="540"/>
                    <a:pt x="661" y="540"/>
                    <a:pt x="661" y="540"/>
                  </a:cubicBezTo>
                  <a:cubicBezTo>
                    <a:pt x="670" y="528"/>
                    <a:pt x="670" y="528"/>
                    <a:pt x="670" y="528"/>
                  </a:cubicBezTo>
                  <a:cubicBezTo>
                    <a:pt x="685" y="527"/>
                    <a:pt x="685" y="527"/>
                    <a:pt x="685" y="527"/>
                  </a:cubicBezTo>
                  <a:cubicBezTo>
                    <a:pt x="694" y="519"/>
                    <a:pt x="694" y="519"/>
                    <a:pt x="694" y="519"/>
                  </a:cubicBezTo>
                  <a:cubicBezTo>
                    <a:pt x="698" y="504"/>
                    <a:pt x="698" y="504"/>
                    <a:pt x="698" y="504"/>
                  </a:cubicBezTo>
                  <a:cubicBezTo>
                    <a:pt x="709" y="503"/>
                    <a:pt x="709" y="503"/>
                    <a:pt x="709" y="503"/>
                  </a:cubicBezTo>
                  <a:cubicBezTo>
                    <a:pt x="711" y="497"/>
                    <a:pt x="711" y="497"/>
                    <a:pt x="711" y="497"/>
                  </a:cubicBezTo>
                </a:path>
              </a:pathLst>
            </a:custGeom>
            <a:solidFill>
              <a:schemeClr val="tx2">
                <a:lumMod val="20000"/>
                <a:lumOff val="80000"/>
              </a:schemeClr>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grpSp>
      <p:sp>
        <p:nvSpPr>
          <p:cNvPr id="33" name="Espaço Reservado para Conteúdo 2"/>
          <p:cNvSpPr>
            <a:spLocks noGrp="1"/>
          </p:cNvSpPr>
          <p:nvPr>
            <p:ph idx="4294967295"/>
          </p:nvPr>
        </p:nvSpPr>
        <p:spPr>
          <a:xfrm>
            <a:off x="467999" y="1261497"/>
            <a:ext cx="4682744" cy="1653459"/>
          </a:xfrm>
          <a:prstGeom prst="rect">
            <a:avLst/>
          </a:prstGeom>
        </p:spPr>
        <p:txBody>
          <a:bodyPr/>
          <a:lstStyle/>
          <a:p>
            <a:r>
              <a:rPr lang="pt-BR" sz="2000" dirty="0"/>
              <a:t>regionalmente observam-se algumas diferenças entre os totais dessas motivações para a solicitação do </a:t>
            </a:r>
            <a:r>
              <a:rPr lang="pt-BR" sz="2000" dirty="0" err="1"/>
              <a:t>Sebraetec</a:t>
            </a:r>
            <a:r>
              <a:rPr lang="pt-BR" sz="2000" dirty="0"/>
              <a:t>, apesar de serem sempre os dois aspectos mais citados </a:t>
            </a:r>
            <a:r>
              <a:rPr lang="pt-BR" sz="1200" dirty="0"/>
              <a:t>(P3)</a:t>
            </a:r>
            <a:endParaRPr lang="pt-BR" sz="1200" b="1" dirty="0"/>
          </a:p>
        </p:txBody>
      </p:sp>
      <p:graphicFrame>
        <p:nvGraphicFramePr>
          <p:cNvPr id="10" name="Tabela 9"/>
          <p:cNvGraphicFramePr>
            <a:graphicFrameLocks noGrp="1"/>
          </p:cNvGraphicFramePr>
          <p:nvPr>
            <p:extLst>
              <p:ext uri="{D42A27DB-BD31-4B8C-83A1-F6EECF244321}">
                <p14:modId xmlns:p14="http://schemas.microsoft.com/office/powerpoint/2010/main" val="424022225"/>
              </p:ext>
            </p:extLst>
          </p:nvPr>
        </p:nvGraphicFramePr>
        <p:xfrm>
          <a:off x="-37681" y="3106491"/>
          <a:ext cx="5173528" cy="2272103"/>
        </p:xfrm>
        <a:graphic>
          <a:graphicData uri="http://schemas.openxmlformats.org/drawingml/2006/table">
            <a:tbl>
              <a:tblPr firstRow="1" firstCol="1" bandRow="1">
                <a:tableStyleId>{E8034E78-7F5D-4C2E-B375-FC64B27BC917}</a:tableStyleId>
              </a:tblPr>
              <a:tblGrid>
                <a:gridCol w="1787440">
                  <a:extLst>
                    <a:ext uri="{9D8B030D-6E8A-4147-A177-3AD203B41FA5}">
                      <a16:colId xmlns:a16="http://schemas.microsoft.com/office/drawing/2014/main" xmlns="" val="3562034777"/>
                    </a:ext>
                  </a:extLst>
                </a:gridCol>
                <a:gridCol w="1246460">
                  <a:extLst>
                    <a:ext uri="{9D8B030D-6E8A-4147-A177-3AD203B41FA5}">
                      <a16:colId xmlns:a16="http://schemas.microsoft.com/office/drawing/2014/main" xmlns="" val="707954931"/>
                    </a:ext>
                  </a:extLst>
                </a:gridCol>
                <a:gridCol w="1402386">
                  <a:extLst>
                    <a:ext uri="{9D8B030D-6E8A-4147-A177-3AD203B41FA5}">
                      <a16:colId xmlns:a16="http://schemas.microsoft.com/office/drawing/2014/main" xmlns="" val="363449448"/>
                    </a:ext>
                  </a:extLst>
                </a:gridCol>
                <a:gridCol w="737242">
                  <a:extLst>
                    <a:ext uri="{9D8B030D-6E8A-4147-A177-3AD203B41FA5}">
                      <a16:colId xmlns:a16="http://schemas.microsoft.com/office/drawing/2014/main" xmlns="" val="4181847349"/>
                    </a:ext>
                  </a:extLst>
                </a:gridCol>
              </a:tblGrid>
              <a:tr h="716173">
                <a:tc>
                  <a:txBody>
                    <a:bodyPr/>
                    <a:lstStyle/>
                    <a:p>
                      <a:pPr algn="ctr" fontAlgn="ctr"/>
                      <a:endParaRPr lang="en-US" sz="2000" b="0" i="0" u="none" strike="noStrike" dirty="0">
                        <a:solidFill>
                          <a:srgbClr val="002060"/>
                        </a:solidFill>
                        <a:effectLst/>
                        <a:latin typeface="+mn-lt"/>
                      </a:endParaRPr>
                    </a:p>
                  </a:txBody>
                  <a:tcPr marL="9525" marR="9525" marT="9525" marB="0" anchor="ctr">
                    <a:noFill/>
                  </a:tcPr>
                </a:tc>
                <a:tc>
                  <a:txBody>
                    <a:bodyPr/>
                    <a:lstStyle/>
                    <a:p>
                      <a:pPr algn="ctr" fontAlgn="ctr">
                        <a:lnSpc>
                          <a:spcPts val="1500"/>
                        </a:lnSpc>
                      </a:pPr>
                      <a:r>
                        <a:rPr lang="pt-BR" sz="1400" b="1" u="none" strike="noStrike" dirty="0">
                          <a:solidFill>
                            <a:schemeClr val="accent1">
                              <a:lumMod val="50000"/>
                            </a:schemeClr>
                          </a:solidFill>
                          <a:effectLst/>
                          <a:latin typeface="+mn-lt"/>
                        </a:rPr>
                        <a:t>melhorar a comunicação </a:t>
                      </a:r>
                    </a:p>
                    <a:p>
                      <a:pPr algn="ctr" fontAlgn="ctr">
                        <a:lnSpc>
                          <a:spcPts val="1500"/>
                        </a:lnSpc>
                      </a:pPr>
                      <a:r>
                        <a:rPr lang="pt-BR" sz="1400" b="1" u="none" strike="noStrike" dirty="0">
                          <a:solidFill>
                            <a:schemeClr val="accent1">
                              <a:lumMod val="50000"/>
                            </a:schemeClr>
                          </a:solidFill>
                          <a:effectLst/>
                          <a:latin typeface="+mn-lt"/>
                        </a:rPr>
                        <a:t>com cliente</a:t>
                      </a:r>
                      <a:endParaRPr lang="pt-BR" sz="1400" b="1" i="0" u="none" strike="noStrike" dirty="0">
                        <a:solidFill>
                          <a:schemeClr val="accent1">
                            <a:lumMod val="50000"/>
                          </a:schemeClr>
                        </a:solidFill>
                        <a:effectLst/>
                        <a:latin typeface="+mn-lt"/>
                      </a:endParaRPr>
                    </a:p>
                  </a:txBody>
                  <a:tcPr marL="9525" marR="9525" marT="9525" marB="0" anchor="ctr">
                    <a:lnB w="76200" cap="flat" cmpd="sng" algn="ctr">
                      <a:solidFill>
                        <a:srgbClr val="FF6600"/>
                      </a:solidFill>
                      <a:prstDash val="solid"/>
                      <a:round/>
                      <a:headEnd type="none" w="med" len="med"/>
                      <a:tailEnd type="none" w="med" len="med"/>
                    </a:lnB>
                    <a:noFill/>
                  </a:tcPr>
                </a:tc>
                <a:tc>
                  <a:txBody>
                    <a:bodyPr/>
                    <a:lstStyle/>
                    <a:p>
                      <a:pPr algn="ctr" fontAlgn="ctr">
                        <a:lnSpc>
                          <a:spcPts val="1500"/>
                        </a:lnSpc>
                      </a:pPr>
                      <a:r>
                        <a:rPr lang="en-US" sz="1400" b="1" u="none" strike="noStrike" dirty="0" err="1">
                          <a:solidFill>
                            <a:schemeClr val="accent1">
                              <a:lumMod val="50000"/>
                            </a:schemeClr>
                          </a:solidFill>
                          <a:effectLst/>
                          <a:latin typeface="+mn-lt"/>
                        </a:rPr>
                        <a:t>ampliar</a:t>
                      </a:r>
                      <a:r>
                        <a:rPr lang="en-US" sz="1400" b="1" u="none" strike="noStrike" dirty="0">
                          <a:solidFill>
                            <a:schemeClr val="accent1">
                              <a:lumMod val="50000"/>
                            </a:schemeClr>
                          </a:solidFill>
                          <a:effectLst/>
                          <a:latin typeface="+mn-lt"/>
                        </a:rPr>
                        <a:t> a </a:t>
                      </a:r>
                      <a:r>
                        <a:rPr lang="en-US" sz="1400" b="1" u="none" strike="noStrike" dirty="0" err="1">
                          <a:solidFill>
                            <a:schemeClr val="accent1">
                              <a:lumMod val="50000"/>
                            </a:schemeClr>
                          </a:solidFill>
                          <a:effectLst/>
                          <a:latin typeface="+mn-lt"/>
                        </a:rPr>
                        <a:t>produção</a:t>
                      </a:r>
                      <a:endParaRPr lang="en-US" sz="1400" b="1" i="0" u="none" strike="noStrike" dirty="0">
                        <a:solidFill>
                          <a:schemeClr val="accent1">
                            <a:lumMod val="50000"/>
                          </a:schemeClr>
                        </a:solidFill>
                        <a:effectLst/>
                        <a:latin typeface="+mn-lt"/>
                      </a:endParaRPr>
                    </a:p>
                  </a:txBody>
                  <a:tcPr marL="9525" marR="9525" marT="9525" marB="0" anchor="ctr">
                    <a:lnB w="76200" cap="flat" cmpd="sng" algn="ctr">
                      <a:solidFill>
                        <a:srgbClr val="2E75B6"/>
                      </a:solidFill>
                      <a:prstDash val="solid"/>
                      <a:round/>
                      <a:headEnd type="none" w="med" len="med"/>
                      <a:tailEnd type="none" w="med" len="med"/>
                    </a:lnB>
                    <a:noFill/>
                  </a:tcPr>
                </a:tc>
                <a:tc>
                  <a:txBody>
                    <a:bodyPr/>
                    <a:lstStyle/>
                    <a:p>
                      <a:pPr algn="ctr" fontAlgn="ctr">
                        <a:lnSpc>
                          <a:spcPts val="1500"/>
                        </a:lnSpc>
                      </a:pPr>
                      <a:r>
                        <a:rPr lang="en-US" sz="1400" b="1" u="none" strike="noStrike" dirty="0">
                          <a:solidFill>
                            <a:schemeClr val="accent1">
                              <a:lumMod val="50000"/>
                            </a:schemeClr>
                          </a:solidFill>
                          <a:effectLst/>
                          <a:latin typeface="+mn-lt"/>
                        </a:rPr>
                        <a:t>total</a:t>
                      </a:r>
                      <a:endParaRPr lang="en-US" sz="1400" b="1" i="0" u="none" strike="noStrike" dirty="0">
                        <a:solidFill>
                          <a:schemeClr val="accent1">
                            <a:lumMod val="50000"/>
                          </a:schemeClr>
                        </a:solidFill>
                        <a:effectLst/>
                        <a:latin typeface="+mn-lt"/>
                      </a:endParaRPr>
                    </a:p>
                  </a:txBody>
                  <a:tcPr marL="9525" marR="9525" marT="9525" marB="0" anchor="ctr">
                    <a:lnB w="7620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xmlns="" val="10000"/>
                  </a:ext>
                </a:extLst>
              </a:tr>
              <a:tr h="311186">
                <a:tc>
                  <a:txBody>
                    <a:bodyPr/>
                    <a:lstStyle/>
                    <a:p>
                      <a:pPr marL="0" algn="r" defTabSz="914400" rtl="0" eaLnBrk="1" fontAlgn="ctr" latinLnBrk="0" hangingPunct="1"/>
                      <a:r>
                        <a:rPr lang="pt-BR" sz="1600" b="1" i="0" u="none" strike="noStrike" kern="1200" dirty="0">
                          <a:solidFill>
                            <a:schemeClr val="bg1">
                              <a:lumMod val="50000"/>
                            </a:schemeClr>
                          </a:solidFill>
                          <a:effectLst/>
                          <a:latin typeface="+mn-lt"/>
                          <a:ea typeface="+mn-ea"/>
                          <a:cs typeface="+mn-cs"/>
                        </a:rPr>
                        <a:t>Sul</a:t>
                      </a:r>
                    </a:p>
                  </a:txBody>
                  <a:tcPr marL="9525" marR="9525" marT="9525" marB="0" anchor="b">
                    <a:noFill/>
                  </a:tcPr>
                </a:tc>
                <a:tc>
                  <a:txBody>
                    <a:bodyPr/>
                    <a:lstStyle/>
                    <a:p>
                      <a:pPr marL="0" algn="ctr" defTabSz="914400" rtl="0" eaLnBrk="1" fontAlgn="ctr" latinLnBrk="0" hangingPunct="1"/>
                      <a:r>
                        <a:rPr lang="pt-BR" sz="1800" b="1" u="none" strike="noStrike" kern="1200" dirty="0">
                          <a:solidFill>
                            <a:srgbClr val="002060"/>
                          </a:solidFill>
                          <a:effectLst/>
                          <a:latin typeface="+mn-lt"/>
                          <a:ea typeface="+mn-ea"/>
                          <a:cs typeface="+mn-cs"/>
                        </a:rPr>
                        <a:t>34%</a:t>
                      </a:r>
                    </a:p>
                  </a:txBody>
                  <a:tcPr marL="9525" marR="9525" marT="9525" marB="0" anchor="b">
                    <a:lnT w="76200" cap="flat" cmpd="sng" algn="ctr">
                      <a:solidFill>
                        <a:srgbClr val="FF6600"/>
                      </a:solidFill>
                      <a:prstDash val="solid"/>
                      <a:round/>
                      <a:headEnd type="none" w="med" len="med"/>
                      <a:tailEnd type="none" w="med" len="med"/>
                    </a:lnT>
                    <a:noFill/>
                  </a:tcPr>
                </a:tc>
                <a:tc>
                  <a:txBody>
                    <a:bodyPr/>
                    <a:lstStyle/>
                    <a:p>
                      <a:pPr marL="0" algn="ctr" defTabSz="914400" rtl="0" eaLnBrk="1" fontAlgn="ctr" latinLnBrk="0" hangingPunct="1"/>
                      <a:r>
                        <a:rPr lang="pt-BR" sz="1800" b="1" u="none" strike="noStrike" kern="1200">
                          <a:solidFill>
                            <a:srgbClr val="002060"/>
                          </a:solidFill>
                          <a:effectLst/>
                          <a:latin typeface="+mn-lt"/>
                          <a:ea typeface="+mn-ea"/>
                          <a:cs typeface="+mn-cs"/>
                        </a:rPr>
                        <a:t>22%</a:t>
                      </a:r>
                    </a:p>
                  </a:txBody>
                  <a:tcPr marL="9525" marR="9525" marT="9525" marB="0" anchor="b">
                    <a:lnT w="76200" cap="flat" cmpd="sng" algn="ctr">
                      <a:solidFill>
                        <a:srgbClr val="2E75B6"/>
                      </a:solidFill>
                      <a:prstDash val="solid"/>
                      <a:round/>
                      <a:headEnd type="none" w="med" len="med"/>
                      <a:tailEnd type="none" w="med" len="med"/>
                    </a:lnT>
                    <a:noFill/>
                  </a:tcPr>
                </a:tc>
                <a:tc>
                  <a:txBody>
                    <a:bodyPr/>
                    <a:lstStyle/>
                    <a:p>
                      <a:pPr marL="0" algn="ctr" defTabSz="914400" rtl="0" eaLnBrk="1" fontAlgn="ctr" latinLnBrk="0" hangingPunct="1"/>
                      <a:r>
                        <a:rPr lang="pt-BR" sz="1800" b="1" u="none" strike="noStrike" kern="1200">
                          <a:solidFill>
                            <a:srgbClr val="002060"/>
                          </a:solidFill>
                          <a:effectLst/>
                          <a:latin typeface="+mn-lt"/>
                          <a:ea typeface="+mn-ea"/>
                          <a:cs typeface="+mn-cs"/>
                        </a:rPr>
                        <a:t>56%</a:t>
                      </a:r>
                    </a:p>
                  </a:txBody>
                  <a:tcPr marL="9525" marR="9525" marT="9525" marB="0" anchor="b">
                    <a:lnT w="76200" cap="flat" cmpd="sng" algn="ctr">
                      <a:solidFill>
                        <a:srgbClr val="92D050"/>
                      </a:solidFill>
                      <a:prstDash val="solid"/>
                      <a:round/>
                      <a:headEnd type="none" w="med" len="med"/>
                      <a:tailEnd type="none" w="med" len="med"/>
                    </a:lnT>
                    <a:noFill/>
                  </a:tcPr>
                </a:tc>
                <a:extLst>
                  <a:ext uri="{0D108BD9-81ED-4DB2-BD59-A6C34878D82A}">
                    <a16:rowId xmlns:a16="http://schemas.microsoft.com/office/drawing/2014/main" xmlns="" val="3039813150"/>
                  </a:ext>
                </a:extLst>
              </a:tr>
              <a:tr h="311186">
                <a:tc>
                  <a:txBody>
                    <a:bodyPr/>
                    <a:lstStyle/>
                    <a:p>
                      <a:pPr marL="0" algn="r" defTabSz="914400" rtl="0" eaLnBrk="1" fontAlgn="ctr" latinLnBrk="0" hangingPunct="1"/>
                      <a:r>
                        <a:rPr lang="pt-BR" sz="1600" b="1" i="0" u="none" strike="noStrike" kern="1200" dirty="0">
                          <a:solidFill>
                            <a:schemeClr val="bg1">
                              <a:lumMod val="50000"/>
                            </a:schemeClr>
                          </a:solidFill>
                          <a:effectLst/>
                          <a:latin typeface="+mn-lt"/>
                          <a:ea typeface="+mn-ea"/>
                          <a:cs typeface="+mn-cs"/>
                        </a:rPr>
                        <a:t>Sudeste</a:t>
                      </a:r>
                    </a:p>
                  </a:txBody>
                  <a:tcPr marL="9525" marR="9525" marT="9525" marB="0" anchor="b">
                    <a:noFill/>
                  </a:tcPr>
                </a:tc>
                <a:tc>
                  <a:txBody>
                    <a:bodyPr/>
                    <a:lstStyle/>
                    <a:p>
                      <a:pPr marL="0" algn="ctr" defTabSz="914400" rtl="0" eaLnBrk="1" fontAlgn="ctr" latinLnBrk="0" hangingPunct="1"/>
                      <a:r>
                        <a:rPr lang="pt-BR" sz="1800" b="1" u="none" strike="noStrike" kern="1200" dirty="0">
                          <a:solidFill>
                            <a:srgbClr val="002060"/>
                          </a:solidFill>
                          <a:effectLst/>
                          <a:latin typeface="+mn-lt"/>
                          <a:ea typeface="+mn-ea"/>
                          <a:cs typeface="+mn-cs"/>
                        </a:rPr>
                        <a:t>32%</a:t>
                      </a:r>
                    </a:p>
                  </a:txBody>
                  <a:tcPr marL="9525" marR="9525" marT="9525" marB="0" anchor="b">
                    <a:solidFill>
                      <a:schemeClr val="bg1">
                        <a:lumMod val="95000"/>
                      </a:schemeClr>
                    </a:solidFill>
                  </a:tcPr>
                </a:tc>
                <a:tc>
                  <a:txBody>
                    <a:bodyPr/>
                    <a:lstStyle/>
                    <a:p>
                      <a:pPr marL="0" algn="ctr" defTabSz="914400" rtl="0" eaLnBrk="1" fontAlgn="ctr" latinLnBrk="0" hangingPunct="1"/>
                      <a:r>
                        <a:rPr lang="pt-BR" sz="1800" b="1" u="none" strike="noStrike" kern="1200">
                          <a:solidFill>
                            <a:srgbClr val="002060"/>
                          </a:solidFill>
                          <a:effectLst/>
                          <a:latin typeface="+mn-lt"/>
                          <a:ea typeface="+mn-ea"/>
                          <a:cs typeface="+mn-cs"/>
                        </a:rPr>
                        <a:t>21%</a:t>
                      </a:r>
                    </a:p>
                  </a:txBody>
                  <a:tcPr marL="9525" marR="9525" marT="9525" marB="0" anchor="b">
                    <a:solidFill>
                      <a:schemeClr val="bg1">
                        <a:lumMod val="95000"/>
                      </a:schemeClr>
                    </a:solidFill>
                  </a:tcPr>
                </a:tc>
                <a:tc>
                  <a:txBody>
                    <a:bodyPr/>
                    <a:lstStyle/>
                    <a:p>
                      <a:pPr marL="0" algn="ctr" defTabSz="914400" rtl="0" eaLnBrk="1" fontAlgn="ctr" latinLnBrk="0" hangingPunct="1"/>
                      <a:r>
                        <a:rPr lang="pt-BR" sz="1800" b="1" u="none" strike="noStrike" kern="1200">
                          <a:solidFill>
                            <a:srgbClr val="002060"/>
                          </a:solidFill>
                          <a:effectLst/>
                          <a:latin typeface="+mn-lt"/>
                          <a:ea typeface="+mn-ea"/>
                          <a:cs typeface="+mn-cs"/>
                        </a:rPr>
                        <a:t>53%</a:t>
                      </a:r>
                    </a:p>
                  </a:txBody>
                  <a:tcPr marL="9525" marR="9525" marT="9525" marB="0" anchor="b">
                    <a:solidFill>
                      <a:schemeClr val="bg1">
                        <a:lumMod val="95000"/>
                      </a:schemeClr>
                    </a:solidFill>
                  </a:tcPr>
                </a:tc>
                <a:extLst>
                  <a:ext uri="{0D108BD9-81ED-4DB2-BD59-A6C34878D82A}">
                    <a16:rowId xmlns:a16="http://schemas.microsoft.com/office/drawing/2014/main" xmlns="" val="1605984919"/>
                  </a:ext>
                </a:extLst>
              </a:tr>
              <a:tr h="311186">
                <a:tc>
                  <a:txBody>
                    <a:bodyPr/>
                    <a:lstStyle/>
                    <a:p>
                      <a:pPr marL="0" algn="r" defTabSz="914400" rtl="0" eaLnBrk="1" fontAlgn="ctr" latinLnBrk="0" hangingPunct="1"/>
                      <a:r>
                        <a:rPr lang="pt-BR" sz="1600" b="1" i="0" u="none" strike="noStrike" kern="1200" dirty="0">
                          <a:solidFill>
                            <a:schemeClr val="bg1">
                              <a:lumMod val="50000"/>
                            </a:schemeClr>
                          </a:solidFill>
                          <a:effectLst/>
                          <a:latin typeface="+mn-lt"/>
                          <a:ea typeface="+mn-ea"/>
                          <a:cs typeface="+mn-cs"/>
                        </a:rPr>
                        <a:t>Centro-Oeste</a:t>
                      </a:r>
                    </a:p>
                  </a:txBody>
                  <a:tcPr marL="9525" marR="9525" marT="9525" marB="0" anchor="b">
                    <a:noFill/>
                  </a:tcPr>
                </a:tc>
                <a:tc>
                  <a:txBody>
                    <a:bodyPr/>
                    <a:lstStyle/>
                    <a:p>
                      <a:pPr marL="0" algn="ctr" defTabSz="914400" rtl="0" eaLnBrk="1" fontAlgn="ctr" latinLnBrk="0" hangingPunct="1"/>
                      <a:r>
                        <a:rPr lang="pt-BR" sz="1800" b="1" u="none" strike="noStrike" kern="1200">
                          <a:solidFill>
                            <a:srgbClr val="002060"/>
                          </a:solidFill>
                          <a:effectLst/>
                          <a:latin typeface="+mn-lt"/>
                          <a:ea typeface="+mn-ea"/>
                          <a:cs typeface="+mn-cs"/>
                        </a:rPr>
                        <a:t>43%</a:t>
                      </a:r>
                    </a:p>
                  </a:txBody>
                  <a:tcPr marL="9525" marR="9525" marT="9525" marB="0" anchor="b">
                    <a:noFill/>
                  </a:tcPr>
                </a:tc>
                <a:tc>
                  <a:txBody>
                    <a:bodyPr/>
                    <a:lstStyle/>
                    <a:p>
                      <a:pPr marL="0" algn="ctr" defTabSz="914400" rtl="0" eaLnBrk="1" fontAlgn="ctr" latinLnBrk="0" hangingPunct="1"/>
                      <a:r>
                        <a:rPr lang="pt-BR" sz="1800" b="1" u="none" strike="noStrike" kern="1200" dirty="0">
                          <a:solidFill>
                            <a:srgbClr val="002060"/>
                          </a:solidFill>
                          <a:effectLst/>
                          <a:latin typeface="+mn-lt"/>
                          <a:ea typeface="+mn-ea"/>
                          <a:cs typeface="+mn-cs"/>
                        </a:rPr>
                        <a:t>21%</a:t>
                      </a:r>
                    </a:p>
                  </a:txBody>
                  <a:tcPr marL="9525" marR="9525" marT="9525" marB="0" anchor="b">
                    <a:noFill/>
                  </a:tcPr>
                </a:tc>
                <a:tc>
                  <a:txBody>
                    <a:bodyPr/>
                    <a:lstStyle/>
                    <a:p>
                      <a:pPr marL="0" algn="ctr" defTabSz="914400" rtl="0" eaLnBrk="1" fontAlgn="ctr" latinLnBrk="0" hangingPunct="1"/>
                      <a:r>
                        <a:rPr lang="pt-BR" sz="1800" b="1" u="none" strike="noStrike" kern="1200">
                          <a:solidFill>
                            <a:srgbClr val="002060"/>
                          </a:solidFill>
                          <a:effectLst/>
                          <a:latin typeface="+mn-lt"/>
                          <a:ea typeface="+mn-ea"/>
                          <a:cs typeface="+mn-cs"/>
                        </a:rPr>
                        <a:t>64%</a:t>
                      </a:r>
                    </a:p>
                  </a:txBody>
                  <a:tcPr marL="9525" marR="9525" marT="9525" marB="0" anchor="b">
                    <a:noFill/>
                  </a:tcPr>
                </a:tc>
                <a:extLst>
                  <a:ext uri="{0D108BD9-81ED-4DB2-BD59-A6C34878D82A}">
                    <a16:rowId xmlns:a16="http://schemas.microsoft.com/office/drawing/2014/main" xmlns="" val="2154459913"/>
                  </a:ext>
                </a:extLst>
              </a:tr>
              <a:tr h="311186">
                <a:tc>
                  <a:txBody>
                    <a:bodyPr/>
                    <a:lstStyle/>
                    <a:p>
                      <a:pPr marL="0" algn="r" defTabSz="914400" rtl="0" eaLnBrk="1" fontAlgn="ctr" latinLnBrk="0" hangingPunct="1"/>
                      <a:r>
                        <a:rPr lang="pt-BR" sz="1600" b="1" i="0" u="none" strike="noStrike" kern="1200" dirty="0">
                          <a:solidFill>
                            <a:schemeClr val="bg1">
                              <a:lumMod val="50000"/>
                            </a:schemeClr>
                          </a:solidFill>
                          <a:effectLst/>
                          <a:latin typeface="+mn-lt"/>
                          <a:ea typeface="+mn-ea"/>
                          <a:cs typeface="+mn-cs"/>
                        </a:rPr>
                        <a:t>Nordeste</a:t>
                      </a:r>
                    </a:p>
                  </a:txBody>
                  <a:tcPr marL="9525" marR="9525" marT="9525" marB="0" anchor="b">
                    <a:noFill/>
                  </a:tcPr>
                </a:tc>
                <a:tc>
                  <a:txBody>
                    <a:bodyPr/>
                    <a:lstStyle/>
                    <a:p>
                      <a:pPr marL="0" algn="ctr" defTabSz="914400" rtl="0" eaLnBrk="1" fontAlgn="ctr" latinLnBrk="0" hangingPunct="1"/>
                      <a:r>
                        <a:rPr lang="pt-BR" sz="1800" b="1" u="none" strike="noStrike" kern="1200">
                          <a:solidFill>
                            <a:srgbClr val="002060"/>
                          </a:solidFill>
                          <a:effectLst/>
                          <a:latin typeface="+mn-lt"/>
                          <a:ea typeface="+mn-ea"/>
                          <a:cs typeface="+mn-cs"/>
                        </a:rPr>
                        <a:t>31%</a:t>
                      </a:r>
                    </a:p>
                  </a:txBody>
                  <a:tcPr marL="9525" marR="9525" marT="9525" marB="0" anchor="b">
                    <a:solidFill>
                      <a:schemeClr val="bg1">
                        <a:lumMod val="95000"/>
                      </a:schemeClr>
                    </a:solidFill>
                  </a:tcPr>
                </a:tc>
                <a:tc>
                  <a:txBody>
                    <a:bodyPr/>
                    <a:lstStyle/>
                    <a:p>
                      <a:pPr marL="0" algn="ctr" defTabSz="914400" rtl="0" eaLnBrk="1" fontAlgn="ctr" latinLnBrk="0" hangingPunct="1"/>
                      <a:r>
                        <a:rPr lang="pt-BR" sz="1800" b="1" u="none" strike="noStrike" kern="1200" dirty="0">
                          <a:solidFill>
                            <a:srgbClr val="002060"/>
                          </a:solidFill>
                          <a:effectLst/>
                          <a:latin typeface="+mn-lt"/>
                          <a:ea typeface="+mn-ea"/>
                          <a:cs typeface="+mn-cs"/>
                        </a:rPr>
                        <a:t>23%</a:t>
                      </a:r>
                    </a:p>
                  </a:txBody>
                  <a:tcPr marL="9525" marR="9525" marT="9525" marB="0" anchor="b">
                    <a:solidFill>
                      <a:schemeClr val="bg1">
                        <a:lumMod val="95000"/>
                      </a:schemeClr>
                    </a:solidFill>
                  </a:tcPr>
                </a:tc>
                <a:tc>
                  <a:txBody>
                    <a:bodyPr/>
                    <a:lstStyle/>
                    <a:p>
                      <a:pPr marL="0" algn="ctr" defTabSz="914400" rtl="0" eaLnBrk="1" fontAlgn="ctr" latinLnBrk="0" hangingPunct="1"/>
                      <a:r>
                        <a:rPr lang="pt-BR" sz="1800" b="1" u="none" strike="noStrike" kern="1200" dirty="0">
                          <a:solidFill>
                            <a:srgbClr val="002060"/>
                          </a:solidFill>
                          <a:effectLst/>
                          <a:latin typeface="+mn-lt"/>
                          <a:ea typeface="+mn-ea"/>
                          <a:cs typeface="+mn-cs"/>
                        </a:rPr>
                        <a:t>54%</a:t>
                      </a:r>
                    </a:p>
                  </a:txBody>
                  <a:tcPr marL="9525" marR="9525" marT="9525" marB="0" anchor="b">
                    <a:solidFill>
                      <a:schemeClr val="bg1">
                        <a:lumMod val="95000"/>
                      </a:schemeClr>
                    </a:solidFill>
                  </a:tcPr>
                </a:tc>
                <a:extLst>
                  <a:ext uri="{0D108BD9-81ED-4DB2-BD59-A6C34878D82A}">
                    <a16:rowId xmlns:a16="http://schemas.microsoft.com/office/drawing/2014/main" xmlns="" val="1289083815"/>
                  </a:ext>
                </a:extLst>
              </a:tr>
              <a:tr h="311186">
                <a:tc>
                  <a:txBody>
                    <a:bodyPr/>
                    <a:lstStyle/>
                    <a:p>
                      <a:pPr algn="r" fontAlgn="ctr"/>
                      <a:r>
                        <a:rPr lang="en-US" sz="1600" b="1" i="0" u="none" strike="noStrike" dirty="0">
                          <a:solidFill>
                            <a:schemeClr val="bg1">
                              <a:lumMod val="50000"/>
                            </a:schemeClr>
                          </a:solidFill>
                          <a:effectLst/>
                          <a:latin typeface="+mn-lt"/>
                        </a:rPr>
                        <a:t>Norte</a:t>
                      </a:r>
                      <a:endParaRPr lang="en-US" sz="1600" b="0" i="0" u="none" strike="noStrike" dirty="0">
                        <a:solidFill>
                          <a:schemeClr val="bg1">
                            <a:lumMod val="50000"/>
                          </a:schemeClr>
                        </a:solidFill>
                        <a:effectLst/>
                        <a:latin typeface="+mn-lt"/>
                      </a:endParaRPr>
                    </a:p>
                  </a:txBody>
                  <a:tcPr marL="9525" marR="9525" marT="9525" marB="0" anchor="ctr">
                    <a:noFill/>
                  </a:tcPr>
                </a:tc>
                <a:tc>
                  <a:txBody>
                    <a:bodyPr/>
                    <a:lstStyle/>
                    <a:p>
                      <a:pPr algn="ctr" fontAlgn="ctr"/>
                      <a:r>
                        <a:rPr lang="en-US" sz="1800" b="1" u="none" strike="noStrike" dirty="0">
                          <a:solidFill>
                            <a:srgbClr val="002060"/>
                          </a:solidFill>
                          <a:effectLst/>
                          <a:latin typeface="+mn-lt"/>
                        </a:rPr>
                        <a:t>29%</a:t>
                      </a:r>
                      <a:endParaRPr lang="en-US" sz="1800" b="1" i="0" u="none" strike="noStrike" dirty="0">
                        <a:solidFill>
                          <a:srgbClr val="002060"/>
                        </a:solidFill>
                        <a:effectLst/>
                        <a:latin typeface="+mn-lt"/>
                      </a:endParaRPr>
                    </a:p>
                  </a:txBody>
                  <a:tcPr marL="9525" marR="9525" marT="9525" marB="0" anchor="ctr">
                    <a:noFill/>
                  </a:tcPr>
                </a:tc>
                <a:tc>
                  <a:txBody>
                    <a:bodyPr/>
                    <a:lstStyle/>
                    <a:p>
                      <a:pPr algn="ctr" fontAlgn="ctr"/>
                      <a:r>
                        <a:rPr lang="en-US" sz="1800" b="1" u="none" strike="noStrike" dirty="0">
                          <a:solidFill>
                            <a:srgbClr val="002060"/>
                          </a:solidFill>
                          <a:effectLst/>
                          <a:latin typeface="+mn-lt"/>
                        </a:rPr>
                        <a:t>38%</a:t>
                      </a:r>
                      <a:endParaRPr lang="en-US" sz="1800" b="1" i="0" u="none" strike="noStrike" dirty="0">
                        <a:solidFill>
                          <a:srgbClr val="002060"/>
                        </a:solidFill>
                        <a:effectLst/>
                        <a:latin typeface="+mn-lt"/>
                      </a:endParaRPr>
                    </a:p>
                  </a:txBody>
                  <a:tcPr marL="9525" marR="9525" marT="9525" marB="0" anchor="ctr">
                    <a:noFill/>
                  </a:tcPr>
                </a:tc>
                <a:tc>
                  <a:txBody>
                    <a:bodyPr/>
                    <a:lstStyle/>
                    <a:p>
                      <a:pPr algn="ctr" fontAlgn="ctr"/>
                      <a:r>
                        <a:rPr lang="en-US" sz="1800" b="1" u="none" strike="noStrike" dirty="0">
                          <a:solidFill>
                            <a:srgbClr val="002060"/>
                          </a:solidFill>
                          <a:effectLst/>
                          <a:latin typeface="+mn-lt"/>
                        </a:rPr>
                        <a:t>66%</a:t>
                      </a:r>
                      <a:endParaRPr lang="en-US" sz="1800" b="1" i="0" u="none" strike="noStrike" dirty="0">
                        <a:solidFill>
                          <a:srgbClr val="002060"/>
                        </a:solidFill>
                        <a:effectLst/>
                        <a:latin typeface="+mn-lt"/>
                      </a:endParaRPr>
                    </a:p>
                  </a:txBody>
                  <a:tcPr marL="9525" marR="9525" marT="9525" marB="0" anchor="ctr">
                    <a:noFill/>
                  </a:tcPr>
                </a:tc>
                <a:extLst>
                  <a:ext uri="{0D108BD9-81ED-4DB2-BD59-A6C34878D82A}">
                    <a16:rowId xmlns:a16="http://schemas.microsoft.com/office/drawing/2014/main" xmlns="" val="903260989"/>
                  </a:ext>
                </a:extLst>
              </a:tr>
            </a:tbl>
          </a:graphicData>
        </a:graphic>
      </p:graphicFrame>
      <p:sp>
        <p:nvSpPr>
          <p:cNvPr id="11"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12" name="Espaço Reservado para Conteúdo 2"/>
          <p:cNvSpPr txBox="1">
            <a:spLocks/>
          </p:cNvSpPr>
          <p:nvPr/>
        </p:nvSpPr>
        <p:spPr>
          <a:xfrm>
            <a:off x="5680582" y="922840"/>
            <a:ext cx="5265114" cy="51438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000" b="1" dirty="0">
                <a:solidFill>
                  <a:schemeClr val="accent1">
                    <a:lumMod val="75000"/>
                  </a:schemeClr>
                </a:solidFill>
                <a:latin typeface="+mn-lt"/>
              </a:rPr>
              <a:t>motivação para a solicitação do serviço</a:t>
            </a:r>
          </a:p>
        </p:txBody>
      </p:sp>
      <p:sp>
        <p:nvSpPr>
          <p:cNvPr id="53" name="Retângulo de cantos arredondados 52"/>
          <p:cNvSpPr/>
          <p:nvPr/>
        </p:nvSpPr>
        <p:spPr>
          <a:xfrm>
            <a:off x="5593465" y="2213187"/>
            <a:ext cx="1022307" cy="520272"/>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400"/>
          </a:p>
        </p:txBody>
      </p:sp>
      <p:grpSp>
        <p:nvGrpSpPr>
          <p:cNvPr id="54" name="Grupo 53"/>
          <p:cNvGrpSpPr/>
          <p:nvPr/>
        </p:nvGrpSpPr>
        <p:grpSpPr>
          <a:xfrm>
            <a:off x="5956350" y="1997604"/>
            <a:ext cx="1477879" cy="1316428"/>
            <a:chOff x="5011783" y="1103711"/>
            <a:chExt cx="2680699" cy="2287587"/>
          </a:xfrm>
          <a:solidFill>
            <a:schemeClr val="accent4">
              <a:lumMod val="60000"/>
              <a:lumOff val="40000"/>
            </a:schemeClr>
          </a:solidFill>
        </p:grpSpPr>
        <p:sp>
          <p:nvSpPr>
            <p:cNvPr id="58" name="Freeform 5"/>
            <p:cNvSpPr>
              <a:spLocks/>
            </p:cNvSpPr>
            <p:nvPr/>
          </p:nvSpPr>
          <p:spPr bwMode="auto">
            <a:xfrm>
              <a:off x="5543668" y="1103711"/>
              <a:ext cx="1819275" cy="2287587"/>
            </a:xfrm>
            <a:custGeom>
              <a:avLst/>
              <a:gdLst>
                <a:gd name="T0" fmla="*/ 482 w 482"/>
                <a:gd name="T1" fmla="*/ 241 h 607"/>
                <a:gd name="T2" fmla="*/ 241 w 482"/>
                <a:gd name="T3" fmla="*/ 0 h 607"/>
                <a:gd name="T4" fmla="*/ 0 w 482"/>
                <a:gd name="T5" fmla="*/ 241 h 607"/>
                <a:gd name="T6" fmla="*/ 118 w 482"/>
                <a:gd name="T7" fmla="*/ 449 h 607"/>
                <a:gd name="T8" fmla="*/ 245 w 482"/>
                <a:gd name="T9" fmla="*/ 607 h 607"/>
                <a:gd name="T10" fmla="*/ 380 w 482"/>
                <a:gd name="T11" fmla="*/ 437 h 607"/>
                <a:gd name="T12" fmla="*/ 482 w 482"/>
                <a:gd name="T13" fmla="*/ 241 h 607"/>
              </a:gdLst>
              <a:ahLst/>
              <a:cxnLst>
                <a:cxn ang="0">
                  <a:pos x="T0" y="T1"/>
                </a:cxn>
                <a:cxn ang="0">
                  <a:pos x="T2" y="T3"/>
                </a:cxn>
                <a:cxn ang="0">
                  <a:pos x="T4" y="T5"/>
                </a:cxn>
                <a:cxn ang="0">
                  <a:pos x="T6" y="T7"/>
                </a:cxn>
                <a:cxn ang="0">
                  <a:pos x="T8" y="T9"/>
                </a:cxn>
                <a:cxn ang="0">
                  <a:pos x="T10" y="T11"/>
                </a:cxn>
                <a:cxn ang="0">
                  <a:pos x="T12" y="T13"/>
                </a:cxn>
              </a:cxnLst>
              <a:rect l="0" t="0" r="r" b="b"/>
              <a:pathLst>
                <a:path w="482" h="607">
                  <a:moveTo>
                    <a:pt x="482" y="241"/>
                  </a:moveTo>
                  <a:cubicBezTo>
                    <a:pt x="482" y="108"/>
                    <a:pt x="374" y="0"/>
                    <a:pt x="241" y="0"/>
                  </a:cubicBezTo>
                  <a:cubicBezTo>
                    <a:pt x="108" y="0"/>
                    <a:pt x="0" y="108"/>
                    <a:pt x="0" y="241"/>
                  </a:cubicBezTo>
                  <a:cubicBezTo>
                    <a:pt x="0" y="376"/>
                    <a:pt x="117" y="448"/>
                    <a:pt x="118" y="449"/>
                  </a:cubicBezTo>
                  <a:cubicBezTo>
                    <a:pt x="201" y="511"/>
                    <a:pt x="245" y="607"/>
                    <a:pt x="245" y="607"/>
                  </a:cubicBezTo>
                  <a:cubicBezTo>
                    <a:pt x="245" y="607"/>
                    <a:pt x="278" y="526"/>
                    <a:pt x="380" y="437"/>
                  </a:cubicBezTo>
                  <a:cubicBezTo>
                    <a:pt x="442" y="393"/>
                    <a:pt x="482" y="322"/>
                    <a:pt x="482" y="241"/>
                  </a:cubicBezTo>
                  <a:close/>
                </a:path>
              </a:pathLst>
            </a:custGeom>
            <a:grpFill/>
            <a:ln>
              <a:noFill/>
            </a:ln>
          </p:spPr>
          <p:txBody>
            <a:bodyPr vert="horz" wrap="square" lIns="91440" tIns="45720" rIns="91440" bIns="45720" numCol="1" anchor="t" anchorCtr="0" compatLnSpc="1">
              <a:prstTxWarp prst="textNoShape">
                <a:avLst/>
              </a:prstTxWarp>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400"/>
            </a:p>
          </p:txBody>
        </p:sp>
        <p:graphicFrame>
          <p:nvGraphicFramePr>
            <p:cNvPr id="60" name="Gráfico 59"/>
            <p:cNvGraphicFramePr/>
            <p:nvPr>
              <p:extLst>
                <p:ext uri="{D42A27DB-BD31-4B8C-83A1-F6EECF244321}">
                  <p14:modId xmlns:p14="http://schemas.microsoft.com/office/powerpoint/2010/main" val="886878965"/>
                </p:ext>
              </p:extLst>
            </p:nvPr>
          </p:nvGraphicFramePr>
          <p:xfrm>
            <a:off x="5011783" y="1199502"/>
            <a:ext cx="2680699" cy="1787132"/>
          </p:xfrm>
          <a:graphic>
            <a:graphicData uri="http://schemas.openxmlformats.org/drawingml/2006/chart">
              <c:chart xmlns:c="http://schemas.openxmlformats.org/drawingml/2006/chart" xmlns:r="http://schemas.openxmlformats.org/officeDocument/2006/relationships" r:id="rId2"/>
            </a:graphicData>
          </a:graphic>
        </p:graphicFrame>
      </p:grpSp>
      <p:sp>
        <p:nvSpPr>
          <p:cNvPr id="57" name="CaixaDeTexto 97"/>
          <p:cNvSpPr txBox="1"/>
          <p:nvPr/>
        </p:nvSpPr>
        <p:spPr>
          <a:xfrm>
            <a:off x="5745132" y="2200674"/>
            <a:ext cx="427918"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chemeClr val="accent2">
                    <a:lumMod val="75000"/>
                  </a:schemeClr>
                </a:solidFill>
              </a:rPr>
              <a:t>N</a:t>
            </a:r>
          </a:p>
        </p:txBody>
      </p:sp>
      <p:sp>
        <p:nvSpPr>
          <p:cNvPr id="71" name="Retângulo de cantos arredondados 70"/>
          <p:cNvSpPr/>
          <p:nvPr/>
        </p:nvSpPr>
        <p:spPr>
          <a:xfrm>
            <a:off x="9387478" y="2501426"/>
            <a:ext cx="1022307" cy="520272"/>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400"/>
          </a:p>
        </p:txBody>
      </p:sp>
      <p:grpSp>
        <p:nvGrpSpPr>
          <p:cNvPr id="72" name="Grupo 71"/>
          <p:cNvGrpSpPr/>
          <p:nvPr/>
        </p:nvGrpSpPr>
        <p:grpSpPr>
          <a:xfrm>
            <a:off x="9750363" y="2285843"/>
            <a:ext cx="1477879" cy="1316428"/>
            <a:chOff x="5011783" y="1103711"/>
            <a:chExt cx="2680699" cy="2287587"/>
          </a:xfrm>
          <a:solidFill>
            <a:schemeClr val="accent4">
              <a:lumMod val="60000"/>
              <a:lumOff val="40000"/>
            </a:schemeClr>
          </a:solidFill>
        </p:grpSpPr>
        <p:sp>
          <p:nvSpPr>
            <p:cNvPr id="73" name="Freeform 5"/>
            <p:cNvSpPr>
              <a:spLocks/>
            </p:cNvSpPr>
            <p:nvPr/>
          </p:nvSpPr>
          <p:spPr bwMode="auto">
            <a:xfrm>
              <a:off x="5543668" y="1103711"/>
              <a:ext cx="1819275" cy="2287587"/>
            </a:xfrm>
            <a:custGeom>
              <a:avLst/>
              <a:gdLst>
                <a:gd name="T0" fmla="*/ 482 w 482"/>
                <a:gd name="T1" fmla="*/ 241 h 607"/>
                <a:gd name="T2" fmla="*/ 241 w 482"/>
                <a:gd name="T3" fmla="*/ 0 h 607"/>
                <a:gd name="T4" fmla="*/ 0 w 482"/>
                <a:gd name="T5" fmla="*/ 241 h 607"/>
                <a:gd name="T6" fmla="*/ 118 w 482"/>
                <a:gd name="T7" fmla="*/ 449 h 607"/>
                <a:gd name="T8" fmla="*/ 245 w 482"/>
                <a:gd name="T9" fmla="*/ 607 h 607"/>
                <a:gd name="T10" fmla="*/ 380 w 482"/>
                <a:gd name="T11" fmla="*/ 437 h 607"/>
                <a:gd name="T12" fmla="*/ 482 w 482"/>
                <a:gd name="T13" fmla="*/ 241 h 607"/>
              </a:gdLst>
              <a:ahLst/>
              <a:cxnLst>
                <a:cxn ang="0">
                  <a:pos x="T0" y="T1"/>
                </a:cxn>
                <a:cxn ang="0">
                  <a:pos x="T2" y="T3"/>
                </a:cxn>
                <a:cxn ang="0">
                  <a:pos x="T4" y="T5"/>
                </a:cxn>
                <a:cxn ang="0">
                  <a:pos x="T6" y="T7"/>
                </a:cxn>
                <a:cxn ang="0">
                  <a:pos x="T8" y="T9"/>
                </a:cxn>
                <a:cxn ang="0">
                  <a:pos x="T10" y="T11"/>
                </a:cxn>
                <a:cxn ang="0">
                  <a:pos x="T12" y="T13"/>
                </a:cxn>
              </a:cxnLst>
              <a:rect l="0" t="0" r="r" b="b"/>
              <a:pathLst>
                <a:path w="482" h="607">
                  <a:moveTo>
                    <a:pt x="482" y="241"/>
                  </a:moveTo>
                  <a:cubicBezTo>
                    <a:pt x="482" y="108"/>
                    <a:pt x="374" y="0"/>
                    <a:pt x="241" y="0"/>
                  </a:cubicBezTo>
                  <a:cubicBezTo>
                    <a:pt x="108" y="0"/>
                    <a:pt x="0" y="108"/>
                    <a:pt x="0" y="241"/>
                  </a:cubicBezTo>
                  <a:cubicBezTo>
                    <a:pt x="0" y="376"/>
                    <a:pt x="117" y="448"/>
                    <a:pt x="118" y="449"/>
                  </a:cubicBezTo>
                  <a:cubicBezTo>
                    <a:pt x="201" y="511"/>
                    <a:pt x="245" y="607"/>
                    <a:pt x="245" y="607"/>
                  </a:cubicBezTo>
                  <a:cubicBezTo>
                    <a:pt x="245" y="607"/>
                    <a:pt x="278" y="526"/>
                    <a:pt x="380" y="437"/>
                  </a:cubicBezTo>
                  <a:cubicBezTo>
                    <a:pt x="442" y="393"/>
                    <a:pt x="482" y="322"/>
                    <a:pt x="482" y="241"/>
                  </a:cubicBezTo>
                  <a:close/>
                </a:path>
              </a:pathLst>
            </a:custGeom>
            <a:grpFill/>
            <a:ln>
              <a:noFill/>
            </a:ln>
          </p:spPr>
          <p:txBody>
            <a:bodyPr vert="horz" wrap="square" lIns="91440" tIns="45720" rIns="91440" bIns="45720" numCol="1" anchor="t" anchorCtr="0" compatLnSpc="1">
              <a:prstTxWarp prst="textNoShape">
                <a:avLst/>
              </a:prstTxWarp>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400"/>
            </a:p>
          </p:txBody>
        </p:sp>
        <p:graphicFrame>
          <p:nvGraphicFramePr>
            <p:cNvPr id="74" name="Gráfico 73"/>
            <p:cNvGraphicFramePr/>
            <p:nvPr>
              <p:extLst>
                <p:ext uri="{D42A27DB-BD31-4B8C-83A1-F6EECF244321}">
                  <p14:modId xmlns:p14="http://schemas.microsoft.com/office/powerpoint/2010/main" val="3106171638"/>
                </p:ext>
              </p:extLst>
            </p:nvPr>
          </p:nvGraphicFramePr>
          <p:xfrm>
            <a:off x="5011783" y="1199502"/>
            <a:ext cx="2680699" cy="1787132"/>
          </p:xfrm>
          <a:graphic>
            <a:graphicData uri="http://schemas.openxmlformats.org/drawingml/2006/chart">
              <c:chart xmlns:c="http://schemas.openxmlformats.org/drawingml/2006/chart" xmlns:r="http://schemas.openxmlformats.org/officeDocument/2006/relationships" r:id="rId3"/>
            </a:graphicData>
          </a:graphic>
        </p:graphicFrame>
      </p:grpSp>
      <p:sp>
        <p:nvSpPr>
          <p:cNvPr id="75" name="CaixaDeTexto 97"/>
          <p:cNvSpPr txBox="1"/>
          <p:nvPr/>
        </p:nvSpPr>
        <p:spPr>
          <a:xfrm>
            <a:off x="9449084" y="2488913"/>
            <a:ext cx="608040"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chemeClr val="accent2">
                    <a:lumMod val="75000"/>
                  </a:schemeClr>
                </a:solidFill>
              </a:rPr>
              <a:t>NE</a:t>
            </a:r>
          </a:p>
        </p:txBody>
      </p:sp>
      <p:sp>
        <p:nvSpPr>
          <p:cNvPr id="82" name="Retângulo de cantos arredondados 81"/>
          <p:cNvSpPr/>
          <p:nvPr/>
        </p:nvSpPr>
        <p:spPr>
          <a:xfrm>
            <a:off x="8758382" y="3407213"/>
            <a:ext cx="1022307" cy="520272"/>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400"/>
          </a:p>
        </p:txBody>
      </p:sp>
      <p:grpSp>
        <p:nvGrpSpPr>
          <p:cNvPr id="83" name="Grupo 82"/>
          <p:cNvGrpSpPr/>
          <p:nvPr/>
        </p:nvGrpSpPr>
        <p:grpSpPr>
          <a:xfrm>
            <a:off x="9121267" y="3191630"/>
            <a:ext cx="1477879" cy="1316428"/>
            <a:chOff x="5011783" y="1103711"/>
            <a:chExt cx="2680699" cy="2287587"/>
          </a:xfrm>
          <a:solidFill>
            <a:schemeClr val="accent4">
              <a:lumMod val="60000"/>
              <a:lumOff val="40000"/>
            </a:schemeClr>
          </a:solidFill>
        </p:grpSpPr>
        <p:sp>
          <p:nvSpPr>
            <p:cNvPr id="84" name="Freeform 5"/>
            <p:cNvSpPr>
              <a:spLocks/>
            </p:cNvSpPr>
            <p:nvPr/>
          </p:nvSpPr>
          <p:spPr bwMode="auto">
            <a:xfrm>
              <a:off x="5543668" y="1103711"/>
              <a:ext cx="1819275" cy="2287587"/>
            </a:xfrm>
            <a:custGeom>
              <a:avLst/>
              <a:gdLst>
                <a:gd name="T0" fmla="*/ 482 w 482"/>
                <a:gd name="T1" fmla="*/ 241 h 607"/>
                <a:gd name="T2" fmla="*/ 241 w 482"/>
                <a:gd name="T3" fmla="*/ 0 h 607"/>
                <a:gd name="T4" fmla="*/ 0 w 482"/>
                <a:gd name="T5" fmla="*/ 241 h 607"/>
                <a:gd name="T6" fmla="*/ 118 w 482"/>
                <a:gd name="T7" fmla="*/ 449 h 607"/>
                <a:gd name="T8" fmla="*/ 245 w 482"/>
                <a:gd name="T9" fmla="*/ 607 h 607"/>
                <a:gd name="T10" fmla="*/ 380 w 482"/>
                <a:gd name="T11" fmla="*/ 437 h 607"/>
                <a:gd name="T12" fmla="*/ 482 w 482"/>
                <a:gd name="T13" fmla="*/ 241 h 607"/>
              </a:gdLst>
              <a:ahLst/>
              <a:cxnLst>
                <a:cxn ang="0">
                  <a:pos x="T0" y="T1"/>
                </a:cxn>
                <a:cxn ang="0">
                  <a:pos x="T2" y="T3"/>
                </a:cxn>
                <a:cxn ang="0">
                  <a:pos x="T4" y="T5"/>
                </a:cxn>
                <a:cxn ang="0">
                  <a:pos x="T6" y="T7"/>
                </a:cxn>
                <a:cxn ang="0">
                  <a:pos x="T8" y="T9"/>
                </a:cxn>
                <a:cxn ang="0">
                  <a:pos x="T10" y="T11"/>
                </a:cxn>
                <a:cxn ang="0">
                  <a:pos x="T12" y="T13"/>
                </a:cxn>
              </a:cxnLst>
              <a:rect l="0" t="0" r="r" b="b"/>
              <a:pathLst>
                <a:path w="482" h="607">
                  <a:moveTo>
                    <a:pt x="482" y="241"/>
                  </a:moveTo>
                  <a:cubicBezTo>
                    <a:pt x="482" y="108"/>
                    <a:pt x="374" y="0"/>
                    <a:pt x="241" y="0"/>
                  </a:cubicBezTo>
                  <a:cubicBezTo>
                    <a:pt x="108" y="0"/>
                    <a:pt x="0" y="108"/>
                    <a:pt x="0" y="241"/>
                  </a:cubicBezTo>
                  <a:cubicBezTo>
                    <a:pt x="0" y="376"/>
                    <a:pt x="117" y="448"/>
                    <a:pt x="118" y="449"/>
                  </a:cubicBezTo>
                  <a:cubicBezTo>
                    <a:pt x="201" y="511"/>
                    <a:pt x="245" y="607"/>
                    <a:pt x="245" y="607"/>
                  </a:cubicBezTo>
                  <a:cubicBezTo>
                    <a:pt x="245" y="607"/>
                    <a:pt x="278" y="526"/>
                    <a:pt x="380" y="437"/>
                  </a:cubicBezTo>
                  <a:cubicBezTo>
                    <a:pt x="442" y="393"/>
                    <a:pt x="482" y="322"/>
                    <a:pt x="482" y="241"/>
                  </a:cubicBezTo>
                  <a:close/>
                </a:path>
              </a:pathLst>
            </a:custGeom>
            <a:grpFill/>
            <a:ln>
              <a:noFill/>
            </a:ln>
          </p:spPr>
          <p:txBody>
            <a:bodyPr vert="horz" wrap="square" lIns="91440" tIns="45720" rIns="91440" bIns="45720" numCol="1" anchor="t" anchorCtr="0" compatLnSpc="1">
              <a:prstTxWarp prst="textNoShape">
                <a:avLst/>
              </a:prstTxWarp>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400"/>
            </a:p>
          </p:txBody>
        </p:sp>
        <p:graphicFrame>
          <p:nvGraphicFramePr>
            <p:cNvPr id="85" name="Gráfico 84"/>
            <p:cNvGraphicFramePr/>
            <p:nvPr>
              <p:extLst>
                <p:ext uri="{D42A27DB-BD31-4B8C-83A1-F6EECF244321}">
                  <p14:modId xmlns:p14="http://schemas.microsoft.com/office/powerpoint/2010/main" val="156803081"/>
                </p:ext>
              </p:extLst>
            </p:nvPr>
          </p:nvGraphicFramePr>
          <p:xfrm>
            <a:off x="5011783" y="1199501"/>
            <a:ext cx="2680699" cy="1787132"/>
          </p:xfrm>
          <a:graphic>
            <a:graphicData uri="http://schemas.openxmlformats.org/drawingml/2006/chart">
              <c:chart xmlns:c="http://schemas.openxmlformats.org/drawingml/2006/chart" xmlns:r="http://schemas.openxmlformats.org/officeDocument/2006/relationships" r:id="rId4"/>
            </a:graphicData>
          </a:graphic>
        </p:graphicFrame>
      </p:grpSp>
      <p:sp>
        <p:nvSpPr>
          <p:cNvPr id="86" name="CaixaDeTexto 97"/>
          <p:cNvSpPr txBox="1"/>
          <p:nvPr/>
        </p:nvSpPr>
        <p:spPr>
          <a:xfrm>
            <a:off x="8860538" y="3394700"/>
            <a:ext cx="526940"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chemeClr val="accent2">
                    <a:lumMod val="75000"/>
                  </a:schemeClr>
                </a:solidFill>
              </a:rPr>
              <a:t>SE</a:t>
            </a:r>
          </a:p>
        </p:txBody>
      </p:sp>
      <p:sp>
        <p:nvSpPr>
          <p:cNvPr id="87" name="Retângulo de cantos arredondados 86"/>
          <p:cNvSpPr/>
          <p:nvPr/>
        </p:nvSpPr>
        <p:spPr>
          <a:xfrm>
            <a:off x="7135832" y="2975642"/>
            <a:ext cx="1022307" cy="520272"/>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400"/>
          </a:p>
        </p:txBody>
      </p:sp>
      <p:grpSp>
        <p:nvGrpSpPr>
          <p:cNvPr id="88" name="Grupo 87"/>
          <p:cNvGrpSpPr/>
          <p:nvPr/>
        </p:nvGrpSpPr>
        <p:grpSpPr>
          <a:xfrm>
            <a:off x="7498717" y="2760059"/>
            <a:ext cx="1477879" cy="1316428"/>
            <a:chOff x="5011783" y="1103711"/>
            <a:chExt cx="2680699" cy="2287587"/>
          </a:xfrm>
          <a:solidFill>
            <a:schemeClr val="accent4">
              <a:lumMod val="60000"/>
              <a:lumOff val="40000"/>
            </a:schemeClr>
          </a:solidFill>
        </p:grpSpPr>
        <p:sp>
          <p:nvSpPr>
            <p:cNvPr id="89" name="Freeform 5"/>
            <p:cNvSpPr>
              <a:spLocks/>
            </p:cNvSpPr>
            <p:nvPr/>
          </p:nvSpPr>
          <p:spPr bwMode="auto">
            <a:xfrm>
              <a:off x="5543668" y="1103711"/>
              <a:ext cx="1819275" cy="2287587"/>
            </a:xfrm>
            <a:custGeom>
              <a:avLst/>
              <a:gdLst>
                <a:gd name="T0" fmla="*/ 482 w 482"/>
                <a:gd name="T1" fmla="*/ 241 h 607"/>
                <a:gd name="T2" fmla="*/ 241 w 482"/>
                <a:gd name="T3" fmla="*/ 0 h 607"/>
                <a:gd name="T4" fmla="*/ 0 w 482"/>
                <a:gd name="T5" fmla="*/ 241 h 607"/>
                <a:gd name="T6" fmla="*/ 118 w 482"/>
                <a:gd name="T7" fmla="*/ 449 h 607"/>
                <a:gd name="T8" fmla="*/ 245 w 482"/>
                <a:gd name="T9" fmla="*/ 607 h 607"/>
                <a:gd name="T10" fmla="*/ 380 w 482"/>
                <a:gd name="T11" fmla="*/ 437 h 607"/>
                <a:gd name="T12" fmla="*/ 482 w 482"/>
                <a:gd name="T13" fmla="*/ 241 h 607"/>
              </a:gdLst>
              <a:ahLst/>
              <a:cxnLst>
                <a:cxn ang="0">
                  <a:pos x="T0" y="T1"/>
                </a:cxn>
                <a:cxn ang="0">
                  <a:pos x="T2" y="T3"/>
                </a:cxn>
                <a:cxn ang="0">
                  <a:pos x="T4" y="T5"/>
                </a:cxn>
                <a:cxn ang="0">
                  <a:pos x="T6" y="T7"/>
                </a:cxn>
                <a:cxn ang="0">
                  <a:pos x="T8" y="T9"/>
                </a:cxn>
                <a:cxn ang="0">
                  <a:pos x="T10" y="T11"/>
                </a:cxn>
                <a:cxn ang="0">
                  <a:pos x="T12" y="T13"/>
                </a:cxn>
              </a:cxnLst>
              <a:rect l="0" t="0" r="r" b="b"/>
              <a:pathLst>
                <a:path w="482" h="607">
                  <a:moveTo>
                    <a:pt x="482" y="241"/>
                  </a:moveTo>
                  <a:cubicBezTo>
                    <a:pt x="482" y="108"/>
                    <a:pt x="374" y="0"/>
                    <a:pt x="241" y="0"/>
                  </a:cubicBezTo>
                  <a:cubicBezTo>
                    <a:pt x="108" y="0"/>
                    <a:pt x="0" y="108"/>
                    <a:pt x="0" y="241"/>
                  </a:cubicBezTo>
                  <a:cubicBezTo>
                    <a:pt x="0" y="376"/>
                    <a:pt x="117" y="448"/>
                    <a:pt x="118" y="449"/>
                  </a:cubicBezTo>
                  <a:cubicBezTo>
                    <a:pt x="201" y="511"/>
                    <a:pt x="245" y="607"/>
                    <a:pt x="245" y="607"/>
                  </a:cubicBezTo>
                  <a:cubicBezTo>
                    <a:pt x="245" y="607"/>
                    <a:pt x="278" y="526"/>
                    <a:pt x="380" y="437"/>
                  </a:cubicBezTo>
                  <a:cubicBezTo>
                    <a:pt x="442" y="393"/>
                    <a:pt x="482" y="322"/>
                    <a:pt x="482" y="241"/>
                  </a:cubicBezTo>
                  <a:close/>
                </a:path>
              </a:pathLst>
            </a:custGeom>
            <a:grpFill/>
            <a:ln>
              <a:noFill/>
            </a:ln>
          </p:spPr>
          <p:txBody>
            <a:bodyPr vert="horz" wrap="square" lIns="91440" tIns="45720" rIns="91440" bIns="45720" numCol="1" anchor="t" anchorCtr="0" compatLnSpc="1">
              <a:prstTxWarp prst="textNoShape">
                <a:avLst/>
              </a:prstTxWarp>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400"/>
            </a:p>
          </p:txBody>
        </p:sp>
        <p:graphicFrame>
          <p:nvGraphicFramePr>
            <p:cNvPr id="90" name="Gráfico 89"/>
            <p:cNvGraphicFramePr/>
            <p:nvPr>
              <p:extLst>
                <p:ext uri="{D42A27DB-BD31-4B8C-83A1-F6EECF244321}">
                  <p14:modId xmlns:p14="http://schemas.microsoft.com/office/powerpoint/2010/main" val="1006871862"/>
                </p:ext>
              </p:extLst>
            </p:nvPr>
          </p:nvGraphicFramePr>
          <p:xfrm>
            <a:off x="5011783" y="1199502"/>
            <a:ext cx="2680699" cy="1787132"/>
          </p:xfrm>
          <a:graphic>
            <a:graphicData uri="http://schemas.openxmlformats.org/drawingml/2006/chart">
              <c:chart xmlns:c="http://schemas.openxmlformats.org/drawingml/2006/chart" xmlns:r="http://schemas.openxmlformats.org/officeDocument/2006/relationships" r:id="rId5"/>
            </a:graphicData>
          </a:graphic>
        </p:graphicFrame>
      </p:grpSp>
      <p:sp>
        <p:nvSpPr>
          <p:cNvPr id="91" name="CaixaDeTexto 97"/>
          <p:cNvSpPr txBox="1"/>
          <p:nvPr/>
        </p:nvSpPr>
        <p:spPr>
          <a:xfrm>
            <a:off x="7164298" y="2963129"/>
            <a:ext cx="674320"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chemeClr val="accent2">
                    <a:lumMod val="75000"/>
                  </a:schemeClr>
                </a:solidFill>
              </a:rPr>
              <a:t>CO</a:t>
            </a:r>
          </a:p>
        </p:txBody>
      </p:sp>
      <p:sp>
        <p:nvSpPr>
          <p:cNvPr id="92" name="Retângulo de cantos arredondados 91"/>
          <p:cNvSpPr/>
          <p:nvPr/>
        </p:nvSpPr>
        <p:spPr>
          <a:xfrm>
            <a:off x="7534274" y="4143068"/>
            <a:ext cx="1022307" cy="520272"/>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400"/>
          </a:p>
        </p:txBody>
      </p:sp>
      <p:grpSp>
        <p:nvGrpSpPr>
          <p:cNvPr id="93" name="Grupo 92"/>
          <p:cNvGrpSpPr/>
          <p:nvPr/>
        </p:nvGrpSpPr>
        <p:grpSpPr>
          <a:xfrm>
            <a:off x="7897159" y="3927485"/>
            <a:ext cx="1477879" cy="1316428"/>
            <a:chOff x="5011783" y="1103711"/>
            <a:chExt cx="2680699" cy="2287587"/>
          </a:xfrm>
          <a:solidFill>
            <a:schemeClr val="accent4">
              <a:lumMod val="60000"/>
              <a:lumOff val="40000"/>
            </a:schemeClr>
          </a:solidFill>
        </p:grpSpPr>
        <p:sp>
          <p:nvSpPr>
            <p:cNvPr id="94" name="Freeform 5"/>
            <p:cNvSpPr>
              <a:spLocks/>
            </p:cNvSpPr>
            <p:nvPr/>
          </p:nvSpPr>
          <p:spPr bwMode="auto">
            <a:xfrm>
              <a:off x="5543668" y="1103711"/>
              <a:ext cx="1819275" cy="2287587"/>
            </a:xfrm>
            <a:custGeom>
              <a:avLst/>
              <a:gdLst>
                <a:gd name="T0" fmla="*/ 482 w 482"/>
                <a:gd name="T1" fmla="*/ 241 h 607"/>
                <a:gd name="T2" fmla="*/ 241 w 482"/>
                <a:gd name="T3" fmla="*/ 0 h 607"/>
                <a:gd name="T4" fmla="*/ 0 w 482"/>
                <a:gd name="T5" fmla="*/ 241 h 607"/>
                <a:gd name="T6" fmla="*/ 118 w 482"/>
                <a:gd name="T7" fmla="*/ 449 h 607"/>
                <a:gd name="T8" fmla="*/ 245 w 482"/>
                <a:gd name="T9" fmla="*/ 607 h 607"/>
                <a:gd name="T10" fmla="*/ 380 w 482"/>
                <a:gd name="T11" fmla="*/ 437 h 607"/>
                <a:gd name="T12" fmla="*/ 482 w 482"/>
                <a:gd name="T13" fmla="*/ 241 h 607"/>
              </a:gdLst>
              <a:ahLst/>
              <a:cxnLst>
                <a:cxn ang="0">
                  <a:pos x="T0" y="T1"/>
                </a:cxn>
                <a:cxn ang="0">
                  <a:pos x="T2" y="T3"/>
                </a:cxn>
                <a:cxn ang="0">
                  <a:pos x="T4" y="T5"/>
                </a:cxn>
                <a:cxn ang="0">
                  <a:pos x="T6" y="T7"/>
                </a:cxn>
                <a:cxn ang="0">
                  <a:pos x="T8" y="T9"/>
                </a:cxn>
                <a:cxn ang="0">
                  <a:pos x="T10" y="T11"/>
                </a:cxn>
                <a:cxn ang="0">
                  <a:pos x="T12" y="T13"/>
                </a:cxn>
              </a:cxnLst>
              <a:rect l="0" t="0" r="r" b="b"/>
              <a:pathLst>
                <a:path w="482" h="607">
                  <a:moveTo>
                    <a:pt x="482" y="241"/>
                  </a:moveTo>
                  <a:cubicBezTo>
                    <a:pt x="482" y="108"/>
                    <a:pt x="374" y="0"/>
                    <a:pt x="241" y="0"/>
                  </a:cubicBezTo>
                  <a:cubicBezTo>
                    <a:pt x="108" y="0"/>
                    <a:pt x="0" y="108"/>
                    <a:pt x="0" y="241"/>
                  </a:cubicBezTo>
                  <a:cubicBezTo>
                    <a:pt x="0" y="376"/>
                    <a:pt x="117" y="448"/>
                    <a:pt x="118" y="449"/>
                  </a:cubicBezTo>
                  <a:cubicBezTo>
                    <a:pt x="201" y="511"/>
                    <a:pt x="245" y="607"/>
                    <a:pt x="245" y="607"/>
                  </a:cubicBezTo>
                  <a:cubicBezTo>
                    <a:pt x="245" y="607"/>
                    <a:pt x="278" y="526"/>
                    <a:pt x="380" y="437"/>
                  </a:cubicBezTo>
                  <a:cubicBezTo>
                    <a:pt x="442" y="393"/>
                    <a:pt x="482" y="322"/>
                    <a:pt x="482" y="241"/>
                  </a:cubicBezTo>
                  <a:close/>
                </a:path>
              </a:pathLst>
            </a:custGeom>
            <a:grpFill/>
            <a:ln>
              <a:noFill/>
            </a:ln>
          </p:spPr>
          <p:txBody>
            <a:bodyPr vert="horz" wrap="square" lIns="91440" tIns="45720" rIns="91440" bIns="45720" numCol="1" anchor="t" anchorCtr="0" compatLnSpc="1">
              <a:prstTxWarp prst="textNoShape">
                <a:avLst/>
              </a:prstTxWarp>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400"/>
            </a:p>
          </p:txBody>
        </p:sp>
        <p:graphicFrame>
          <p:nvGraphicFramePr>
            <p:cNvPr id="95" name="Gráfico 94"/>
            <p:cNvGraphicFramePr/>
            <p:nvPr>
              <p:extLst>
                <p:ext uri="{D42A27DB-BD31-4B8C-83A1-F6EECF244321}">
                  <p14:modId xmlns:p14="http://schemas.microsoft.com/office/powerpoint/2010/main" val="1947378012"/>
                </p:ext>
              </p:extLst>
            </p:nvPr>
          </p:nvGraphicFramePr>
          <p:xfrm>
            <a:off x="5011783" y="1199501"/>
            <a:ext cx="2680699" cy="1787132"/>
          </p:xfrm>
          <a:graphic>
            <a:graphicData uri="http://schemas.openxmlformats.org/drawingml/2006/chart">
              <c:chart xmlns:c="http://schemas.openxmlformats.org/drawingml/2006/chart" xmlns:r="http://schemas.openxmlformats.org/officeDocument/2006/relationships" r:id="rId6"/>
            </a:graphicData>
          </a:graphic>
        </p:graphicFrame>
      </p:grpSp>
      <p:sp>
        <p:nvSpPr>
          <p:cNvPr id="96" name="CaixaDeTexto 97"/>
          <p:cNvSpPr txBox="1"/>
          <p:nvPr/>
        </p:nvSpPr>
        <p:spPr>
          <a:xfrm>
            <a:off x="7685941" y="4130555"/>
            <a:ext cx="427918"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chemeClr val="accent2">
                    <a:lumMod val="75000"/>
                  </a:schemeClr>
                </a:solidFill>
              </a:rPr>
              <a:t>S</a:t>
            </a:r>
          </a:p>
        </p:txBody>
      </p:sp>
      <p:sp>
        <p:nvSpPr>
          <p:cNvPr id="2553" name="Espaço Reservado para Conteúdo 2"/>
          <p:cNvSpPr txBox="1">
            <a:spLocks/>
          </p:cNvSpPr>
          <p:nvPr/>
        </p:nvSpPr>
        <p:spPr>
          <a:xfrm>
            <a:off x="1810131" y="6159044"/>
            <a:ext cx="10077069"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P3 -</a:t>
            </a:r>
            <a:r>
              <a:rPr lang="pt-BR" sz="1200" dirty="0">
                <a:solidFill>
                  <a:schemeClr val="accent1">
                    <a:lumMod val="50000"/>
                  </a:schemeClr>
                </a:solidFill>
              </a:rPr>
              <a:t> Vou citar alguns motivos para que o(a) Sr.(a) tenha solicitado o serviço e gostaria que indicasse aquele que mais se enquadra na sua situação: (ESP-RU)</a:t>
            </a:r>
          </a:p>
          <a:p>
            <a:pPr marL="457200" lvl="1" indent="0">
              <a:buSzPct val="60000"/>
              <a:buFont typeface="Arial" panose="020B0604020202020204" pitchFamily="34" charset="0"/>
              <a:buNone/>
            </a:pPr>
            <a:endParaRPr lang="pt-BR" sz="1000" dirty="0">
              <a:solidFill>
                <a:schemeClr val="accent1">
                  <a:lumMod val="50000"/>
                </a:schemeClr>
              </a:solidFill>
            </a:endParaRPr>
          </a:p>
        </p:txBody>
      </p:sp>
    </p:spTree>
    <p:extLst>
      <p:ext uri="{BB962C8B-B14F-4D97-AF65-F5344CB8AC3E}">
        <p14:creationId xmlns:p14="http://schemas.microsoft.com/office/powerpoint/2010/main" val="2565613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Effect transition="in" filter="fade">
                                      <p:cBhvr>
                                        <p:cTn id="7" dur="500"/>
                                        <p:tgtEl>
                                          <p:spTgt spid="33">
                                            <p:txEl>
                                              <p:pRg st="0" end="0"/>
                                            </p:txEl>
                                          </p:spTgt>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up)">
                                      <p:cBhvr>
                                        <p:cTn id="11" dur="500"/>
                                        <p:tgtEl>
                                          <p:spTgt spid="1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552"/>
                                        </p:tgtEl>
                                        <p:attrNameLst>
                                          <p:attrName>style.visibility</p:attrName>
                                        </p:attrNameLst>
                                      </p:cBhvr>
                                      <p:to>
                                        <p:strVal val="visible"/>
                                      </p:to>
                                    </p:set>
                                    <p:animEffect transition="in" filter="fade">
                                      <p:cBhvr>
                                        <p:cTn id="15" dur="500"/>
                                        <p:tgtEl>
                                          <p:spTgt spid="2552"/>
                                        </p:tgtEl>
                                      </p:cBhvr>
                                    </p:animEffect>
                                  </p:childTnLst>
                                </p:cTn>
                              </p:par>
                            </p:childTnLst>
                          </p:cTn>
                        </p:par>
                        <p:par>
                          <p:cTn id="16" fill="hold">
                            <p:stCondLst>
                              <p:cond delay="1500"/>
                            </p:stCondLst>
                            <p:childTnLst>
                              <p:par>
                                <p:cTn id="17" presetID="2" presetClass="entr" presetSubtype="2" decel="100000" fill="hold" grpId="0" nodeType="afterEffect">
                                  <p:stCondLst>
                                    <p:cond delay="0"/>
                                  </p:stCondLst>
                                  <p:childTnLst>
                                    <p:set>
                                      <p:cBhvr>
                                        <p:cTn id="18" dur="1" fill="hold">
                                          <p:stCondLst>
                                            <p:cond delay="0"/>
                                          </p:stCondLst>
                                        </p:cTn>
                                        <p:tgtEl>
                                          <p:spTgt spid="53"/>
                                        </p:tgtEl>
                                        <p:attrNameLst>
                                          <p:attrName>style.visibility</p:attrName>
                                        </p:attrNameLst>
                                      </p:cBhvr>
                                      <p:to>
                                        <p:strVal val="visible"/>
                                      </p:to>
                                    </p:set>
                                    <p:anim calcmode="lin" valueType="num">
                                      <p:cBhvr additive="base">
                                        <p:cTn id="19" dur="500" fill="hold"/>
                                        <p:tgtEl>
                                          <p:spTgt spid="53"/>
                                        </p:tgtEl>
                                        <p:attrNameLst>
                                          <p:attrName>ppt_x</p:attrName>
                                        </p:attrNameLst>
                                      </p:cBhvr>
                                      <p:tavLst>
                                        <p:tav tm="0">
                                          <p:val>
                                            <p:strVal val="1+#ppt_w/2"/>
                                          </p:val>
                                        </p:tav>
                                        <p:tav tm="100000">
                                          <p:val>
                                            <p:strVal val="#ppt_x"/>
                                          </p:val>
                                        </p:tav>
                                      </p:tavLst>
                                    </p:anim>
                                    <p:anim calcmode="lin" valueType="num">
                                      <p:cBhvr additive="base">
                                        <p:cTn id="20" dur="500" fill="hold"/>
                                        <p:tgtEl>
                                          <p:spTgt spid="53"/>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0"/>
                                  </p:stCondLst>
                                  <p:childTnLst>
                                    <p:set>
                                      <p:cBhvr>
                                        <p:cTn id="22" dur="1" fill="hold">
                                          <p:stCondLst>
                                            <p:cond delay="0"/>
                                          </p:stCondLst>
                                        </p:cTn>
                                        <p:tgtEl>
                                          <p:spTgt spid="54"/>
                                        </p:tgtEl>
                                        <p:attrNameLst>
                                          <p:attrName>style.visibility</p:attrName>
                                        </p:attrNameLst>
                                      </p:cBhvr>
                                      <p:to>
                                        <p:strVal val="visible"/>
                                      </p:to>
                                    </p:set>
                                    <p:anim calcmode="lin" valueType="num">
                                      <p:cBhvr additive="base">
                                        <p:cTn id="23" dur="500" fill="hold"/>
                                        <p:tgtEl>
                                          <p:spTgt spid="54"/>
                                        </p:tgtEl>
                                        <p:attrNameLst>
                                          <p:attrName>ppt_x</p:attrName>
                                        </p:attrNameLst>
                                      </p:cBhvr>
                                      <p:tavLst>
                                        <p:tav tm="0">
                                          <p:val>
                                            <p:strVal val="1+#ppt_w/2"/>
                                          </p:val>
                                        </p:tav>
                                        <p:tav tm="100000">
                                          <p:val>
                                            <p:strVal val="#ppt_x"/>
                                          </p:val>
                                        </p:tav>
                                      </p:tavLst>
                                    </p:anim>
                                    <p:anim calcmode="lin" valueType="num">
                                      <p:cBhvr additive="base">
                                        <p:cTn id="24" dur="500" fill="hold"/>
                                        <p:tgtEl>
                                          <p:spTgt spid="54"/>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500" fill="hold"/>
                                        <p:tgtEl>
                                          <p:spTgt spid="57"/>
                                        </p:tgtEl>
                                        <p:attrNameLst>
                                          <p:attrName>ppt_x</p:attrName>
                                        </p:attrNameLst>
                                      </p:cBhvr>
                                      <p:tavLst>
                                        <p:tav tm="0">
                                          <p:val>
                                            <p:strVal val="1+#ppt_w/2"/>
                                          </p:val>
                                        </p:tav>
                                        <p:tav tm="100000">
                                          <p:val>
                                            <p:strVal val="#ppt_x"/>
                                          </p:val>
                                        </p:tav>
                                      </p:tavLst>
                                    </p:anim>
                                    <p:anim calcmode="lin" valueType="num">
                                      <p:cBhvr additive="base">
                                        <p:cTn id="28" dur="500" fill="hold"/>
                                        <p:tgtEl>
                                          <p:spTgt spid="57"/>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0"/>
                                  </p:stCondLst>
                                  <p:childTnLst>
                                    <p:set>
                                      <p:cBhvr>
                                        <p:cTn id="30" dur="1" fill="hold">
                                          <p:stCondLst>
                                            <p:cond delay="0"/>
                                          </p:stCondLst>
                                        </p:cTn>
                                        <p:tgtEl>
                                          <p:spTgt spid="71"/>
                                        </p:tgtEl>
                                        <p:attrNameLst>
                                          <p:attrName>style.visibility</p:attrName>
                                        </p:attrNameLst>
                                      </p:cBhvr>
                                      <p:to>
                                        <p:strVal val="visible"/>
                                      </p:to>
                                    </p:set>
                                    <p:anim calcmode="lin" valueType="num">
                                      <p:cBhvr additive="base">
                                        <p:cTn id="31" dur="500" fill="hold"/>
                                        <p:tgtEl>
                                          <p:spTgt spid="71"/>
                                        </p:tgtEl>
                                        <p:attrNameLst>
                                          <p:attrName>ppt_x</p:attrName>
                                        </p:attrNameLst>
                                      </p:cBhvr>
                                      <p:tavLst>
                                        <p:tav tm="0">
                                          <p:val>
                                            <p:strVal val="1+#ppt_w/2"/>
                                          </p:val>
                                        </p:tav>
                                        <p:tav tm="100000">
                                          <p:val>
                                            <p:strVal val="#ppt_x"/>
                                          </p:val>
                                        </p:tav>
                                      </p:tavLst>
                                    </p:anim>
                                    <p:anim calcmode="lin" valueType="num">
                                      <p:cBhvr additive="base">
                                        <p:cTn id="32" dur="500" fill="hold"/>
                                        <p:tgtEl>
                                          <p:spTgt spid="71"/>
                                        </p:tgtEl>
                                        <p:attrNameLst>
                                          <p:attrName>ppt_y</p:attrName>
                                        </p:attrNameLst>
                                      </p:cBhvr>
                                      <p:tavLst>
                                        <p:tav tm="0">
                                          <p:val>
                                            <p:strVal val="#ppt_y"/>
                                          </p:val>
                                        </p:tav>
                                        <p:tav tm="100000">
                                          <p:val>
                                            <p:strVal val="#ppt_y"/>
                                          </p:val>
                                        </p:tav>
                                      </p:tavLst>
                                    </p:anim>
                                  </p:childTnLst>
                                </p:cTn>
                              </p:par>
                              <p:par>
                                <p:cTn id="33" presetID="2" presetClass="entr" presetSubtype="2" decel="100000" fill="hold" nodeType="withEffect">
                                  <p:stCondLst>
                                    <p:cond delay="0"/>
                                  </p:stCondLst>
                                  <p:childTnLst>
                                    <p:set>
                                      <p:cBhvr>
                                        <p:cTn id="34" dur="1" fill="hold">
                                          <p:stCondLst>
                                            <p:cond delay="0"/>
                                          </p:stCondLst>
                                        </p:cTn>
                                        <p:tgtEl>
                                          <p:spTgt spid="72"/>
                                        </p:tgtEl>
                                        <p:attrNameLst>
                                          <p:attrName>style.visibility</p:attrName>
                                        </p:attrNameLst>
                                      </p:cBhvr>
                                      <p:to>
                                        <p:strVal val="visible"/>
                                      </p:to>
                                    </p:set>
                                    <p:anim calcmode="lin" valueType="num">
                                      <p:cBhvr additive="base">
                                        <p:cTn id="35" dur="500" fill="hold"/>
                                        <p:tgtEl>
                                          <p:spTgt spid="72"/>
                                        </p:tgtEl>
                                        <p:attrNameLst>
                                          <p:attrName>ppt_x</p:attrName>
                                        </p:attrNameLst>
                                      </p:cBhvr>
                                      <p:tavLst>
                                        <p:tav tm="0">
                                          <p:val>
                                            <p:strVal val="1+#ppt_w/2"/>
                                          </p:val>
                                        </p:tav>
                                        <p:tav tm="100000">
                                          <p:val>
                                            <p:strVal val="#ppt_x"/>
                                          </p:val>
                                        </p:tav>
                                      </p:tavLst>
                                    </p:anim>
                                    <p:anim calcmode="lin" valueType="num">
                                      <p:cBhvr additive="base">
                                        <p:cTn id="36" dur="500" fill="hold"/>
                                        <p:tgtEl>
                                          <p:spTgt spid="72"/>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additive="base">
                                        <p:cTn id="39" dur="500" fill="hold"/>
                                        <p:tgtEl>
                                          <p:spTgt spid="75"/>
                                        </p:tgtEl>
                                        <p:attrNameLst>
                                          <p:attrName>ppt_x</p:attrName>
                                        </p:attrNameLst>
                                      </p:cBhvr>
                                      <p:tavLst>
                                        <p:tav tm="0">
                                          <p:val>
                                            <p:strVal val="1+#ppt_w/2"/>
                                          </p:val>
                                        </p:tav>
                                        <p:tav tm="100000">
                                          <p:val>
                                            <p:strVal val="#ppt_x"/>
                                          </p:val>
                                        </p:tav>
                                      </p:tavLst>
                                    </p:anim>
                                    <p:anim calcmode="lin" valueType="num">
                                      <p:cBhvr additive="base">
                                        <p:cTn id="40" dur="500" fill="hold"/>
                                        <p:tgtEl>
                                          <p:spTgt spid="75"/>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0"/>
                                  </p:stCondLst>
                                  <p:childTnLst>
                                    <p:set>
                                      <p:cBhvr>
                                        <p:cTn id="42" dur="1" fill="hold">
                                          <p:stCondLst>
                                            <p:cond delay="0"/>
                                          </p:stCondLst>
                                        </p:cTn>
                                        <p:tgtEl>
                                          <p:spTgt spid="82"/>
                                        </p:tgtEl>
                                        <p:attrNameLst>
                                          <p:attrName>style.visibility</p:attrName>
                                        </p:attrNameLst>
                                      </p:cBhvr>
                                      <p:to>
                                        <p:strVal val="visible"/>
                                      </p:to>
                                    </p:set>
                                    <p:anim calcmode="lin" valueType="num">
                                      <p:cBhvr additive="base">
                                        <p:cTn id="43" dur="500" fill="hold"/>
                                        <p:tgtEl>
                                          <p:spTgt spid="82"/>
                                        </p:tgtEl>
                                        <p:attrNameLst>
                                          <p:attrName>ppt_x</p:attrName>
                                        </p:attrNameLst>
                                      </p:cBhvr>
                                      <p:tavLst>
                                        <p:tav tm="0">
                                          <p:val>
                                            <p:strVal val="1+#ppt_w/2"/>
                                          </p:val>
                                        </p:tav>
                                        <p:tav tm="100000">
                                          <p:val>
                                            <p:strVal val="#ppt_x"/>
                                          </p:val>
                                        </p:tav>
                                      </p:tavLst>
                                    </p:anim>
                                    <p:anim calcmode="lin" valueType="num">
                                      <p:cBhvr additive="base">
                                        <p:cTn id="44" dur="500" fill="hold"/>
                                        <p:tgtEl>
                                          <p:spTgt spid="82"/>
                                        </p:tgtEl>
                                        <p:attrNameLst>
                                          <p:attrName>ppt_y</p:attrName>
                                        </p:attrNameLst>
                                      </p:cBhvr>
                                      <p:tavLst>
                                        <p:tav tm="0">
                                          <p:val>
                                            <p:strVal val="#ppt_y"/>
                                          </p:val>
                                        </p:tav>
                                        <p:tav tm="100000">
                                          <p:val>
                                            <p:strVal val="#ppt_y"/>
                                          </p:val>
                                        </p:tav>
                                      </p:tavLst>
                                    </p:anim>
                                  </p:childTnLst>
                                </p:cTn>
                              </p:par>
                              <p:par>
                                <p:cTn id="45" presetID="2" presetClass="entr" presetSubtype="2" decel="100000" fill="hold" nodeType="withEffect">
                                  <p:stCondLst>
                                    <p:cond delay="0"/>
                                  </p:stCondLst>
                                  <p:childTnLst>
                                    <p:set>
                                      <p:cBhvr>
                                        <p:cTn id="46" dur="1" fill="hold">
                                          <p:stCondLst>
                                            <p:cond delay="0"/>
                                          </p:stCondLst>
                                        </p:cTn>
                                        <p:tgtEl>
                                          <p:spTgt spid="83"/>
                                        </p:tgtEl>
                                        <p:attrNameLst>
                                          <p:attrName>style.visibility</p:attrName>
                                        </p:attrNameLst>
                                      </p:cBhvr>
                                      <p:to>
                                        <p:strVal val="visible"/>
                                      </p:to>
                                    </p:set>
                                    <p:anim calcmode="lin" valueType="num">
                                      <p:cBhvr additive="base">
                                        <p:cTn id="47" dur="500" fill="hold"/>
                                        <p:tgtEl>
                                          <p:spTgt spid="83"/>
                                        </p:tgtEl>
                                        <p:attrNameLst>
                                          <p:attrName>ppt_x</p:attrName>
                                        </p:attrNameLst>
                                      </p:cBhvr>
                                      <p:tavLst>
                                        <p:tav tm="0">
                                          <p:val>
                                            <p:strVal val="1+#ppt_w/2"/>
                                          </p:val>
                                        </p:tav>
                                        <p:tav tm="100000">
                                          <p:val>
                                            <p:strVal val="#ppt_x"/>
                                          </p:val>
                                        </p:tav>
                                      </p:tavLst>
                                    </p:anim>
                                    <p:anim calcmode="lin" valueType="num">
                                      <p:cBhvr additive="base">
                                        <p:cTn id="48" dur="500" fill="hold"/>
                                        <p:tgtEl>
                                          <p:spTgt spid="83"/>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86"/>
                                        </p:tgtEl>
                                        <p:attrNameLst>
                                          <p:attrName>style.visibility</p:attrName>
                                        </p:attrNameLst>
                                      </p:cBhvr>
                                      <p:to>
                                        <p:strVal val="visible"/>
                                      </p:to>
                                    </p:set>
                                    <p:anim calcmode="lin" valueType="num">
                                      <p:cBhvr additive="base">
                                        <p:cTn id="51" dur="500" fill="hold"/>
                                        <p:tgtEl>
                                          <p:spTgt spid="86"/>
                                        </p:tgtEl>
                                        <p:attrNameLst>
                                          <p:attrName>ppt_x</p:attrName>
                                        </p:attrNameLst>
                                      </p:cBhvr>
                                      <p:tavLst>
                                        <p:tav tm="0">
                                          <p:val>
                                            <p:strVal val="1+#ppt_w/2"/>
                                          </p:val>
                                        </p:tav>
                                        <p:tav tm="100000">
                                          <p:val>
                                            <p:strVal val="#ppt_x"/>
                                          </p:val>
                                        </p:tav>
                                      </p:tavLst>
                                    </p:anim>
                                    <p:anim calcmode="lin" valueType="num">
                                      <p:cBhvr additive="base">
                                        <p:cTn id="52" dur="500" fill="hold"/>
                                        <p:tgtEl>
                                          <p:spTgt spid="86"/>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0"/>
                                  </p:stCondLst>
                                  <p:childTnLst>
                                    <p:set>
                                      <p:cBhvr>
                                        <p:cTn id="54" dur="1" fill="hold">
                                          <p:stCondLst>
                                            <p:cond delay="0"/>
                                          </p:stCondLst>
                                        </p:cTn>
                                        <p:tgtEl>
                                          <p:spTgt spid="87"/>
                                        </p:tgtEl>
                                        <p:attrNameLst>
                                          <p:attrName>style.visibility</p:attrName>
                                        </p:attrNameLst>
                                      </p:cBhvr>
                                      <p:to>
                                        <p:strVal val="visible"/>
                                      </p:to>
                                    </p:set>
                                    <p:anim calcmode="lin" valueType="num">
                                      <p:cBhvr additive="base">
                                        <p:cTn id="55" dur="500" fill="hold"/>
                                        <p:tgtEl>
                                          <p:spTgt spid="87"/>
                                        </p:tgtEl>
                                        <p:attrNameLst>
                                          <p:attrName>ppt_x</p:attrName>
                                        </p:attrNameLst>
                                      </p:cBhvr>
                                      <p:tavLst>
                                        <p:tav tm="0">
                                          <p:val>
                                            <p:strVal val="1+#ppt_w/2"/>
                                          </p:val>
                                        </p:tav>
                                        <p:tav tm="100000">
                                          <p:val>
                                            <p:strVal val="#ppt_x"/>
                                          </p:val>
                                        </p:tav>
                                      </p:tavLst>
                                    </p:anim>
                                    <p:anim calcmode="lin" valueType="num">
                                      <p:cBhvr additive="base">
                                        <p:cTn id="56" dur="500" fill="hold"/>
                                        <p:tgtEl>
                                          <p:spTgt spid="87"/>
                                        </p:tgtEl>
                                        <p:attrNameLst>
                                          <p:attrName>ppt_y</p:attrName>
                                        </p:attrNameLst>
                                      </p:cBhvr>
                                      <p:tavLst>
                                        <p:tav tm="0">
                                          <p:val>
                                            <p:strVal val="#ppt_y"/>
                                          </p:val>
                                        </p:tav>
                                        <p:tav tm="100000">
                                          <p:val>
                                            <p:strVal val="#ppt_y"/>
                                          </p:val>
                                        </p:tav>
                                      </p:tavLst>
                                    </p:anim>
                                  </p:childTnLst>
                                </p:cTn>
                              </p:par>
                              <p:par>
                                <p:cTn id="57" presetID="2" presetClass="entr" presetSubtype="2" decel="100000" fill="hold" nodeType="withEffect">
                                  <p:stCondLst>
                                    <p:cond delay="0"/>
                                  </p:stCondLst>
                                  <p:childTnLst>
                                    <p:set>
                                      <p:cBhvr>
                                        <p:cTn id="58" dur="1" fill="hold">
                                          <p:stCondLst>
                                            <p:cond delay="0"/>
                                          </p:stCondLst>
                                        </p:cTn>
                                        <p:tgtEl>
                                          <p:spTgt spid="88"/>
                                        </p:tgtEl>
                                        <p:attrNameLst>
                                          <p:attrName>style.visibility</p:attrName>
                                        </p:attrNameLst>
                                      </p:cBhvr>
                                      <p:to>
                                        <p:strVal val="visible"/>
                                      </p:to>
                                    </p:set>
                                    <p:anim calcmode="lin" valueType="num">
                                      <p:cBhvr additive="base">
                                        <p:cTn id="59" dur="500" fill="hold"/>
                                        <p:tgtEl>
                                          <p:spTgt spid="88"/>
                                        </p:tgtEl>
                                        <p:attrNameLst>
                                          <p:attrName>ppt_x</p:attrName>
                                        </p:attrNameLst>
                                      </p:cBhvr>
                                      <p:tavLst>
                                        <p:tav tm="0">
                                          <p:val>
                                            <p:strVal val="1+#ppt_w/2"/>
                                          </p:val>
                                        </p:tav>
                                        <p:tav tm="100000">
                                          <p:val>
                                            <p:strVal val="#ppt_x"/>
                                          </p:val>
                                        </p:tav>
                                      </p:tavLst>
                                    </p:anim>
                                    <p:anim calcmode="lin" valueType="num">
                                      <p:cBhvr additive="base">
                                        <p:cTn id="60" dur="500" fill="hold"/>
                                        <p:tgtEl>
                                          <p:spTgt spid="88"/>
                                        </p:tgtEl>
                                        <p:attrNameLst>
                                          <p:attrName>ppt_y</p:attrName>
                                        </p:attrNameLst>
                                      </p:cBhvr>
                                      <p:tavLst>
                                        <p:tav tm="0">
                                          <p:val>
                                            <p:strVal val="#ppt_y"/>
                                          </p:val>
                                        </p:tav>
                                        <p:tav tm="100000">
                                          <p:val>
                                            <p:strVal val="#ppt_y"/>
                                          </p:val>
                                        </p:tav>
                                      </p:tavLst>
                                    </p:anim>
                                  </p:childTnLst>
                                </p:cTn>
                              </p:par>
                              <p:par>
                                <p:cTn id="61" presetID="2" presetClass="entr" presetSubtype="2" decel="100000" fill="hold" grpId="0" nodeType="withEffect">
                                  <p:stCondLst>
                                    <p:cond delay="0"/>
                                  </p:stCondLst>
                                  <p:childTnLst>
                                    <p:set>
                                      <p:cBhvr>
                                        <p:cTn id="62" dur="1" fill="hold">
                                          <p:stCondLst>
                                            <p:cond delay="0"/>
                                          </p:stCondLst>
                                        </p:cTn>
                                        <p:tgtEl>
                                          <p:spTgt spid="91"/>
                                        </p:tgtEl>
                                        <p:attrNameLst>
                                          <p:attrName>style.visibility</p:attrName>
                                        </p:attrNameLst>
                                      </p:cBhvr>
                                      <p:to>
                                        <p:strVal val="visible"/>
                                      </p:to>
                                    </p:set>
                                    <p:anim calcmode="lin" valueType="num">
                                      <p:cBhvr additive="base">
                                        <p:cTn id="63" dur="500" fill="hold"/>
                                        <p:tgtEl>
                                          <p:spTgt spid="91"/>
                                        </p:tgtEl>
                                        <p:attrNameLst>
                                          <p:attrName>ppt_x</p:attrName>
                                        </p:attrNameLst>
                                      </p:cBhvr>
                                      <p:tavLst>
                                        <p:tav tm="0">
                                          <p:val>
                                            <p:strVal val="1+#ppt_w/2"/>
                                          </p:val>
                                        </p:tav>
                                        <p:tav tm="100000">
                                          <p:val>
                                            <p:strVal val="#ppt_x"/>
                                          </p:val>
                                        </p:tav>
                                      </p:tavLst>
                                    </p:anim>
                                    <p:anim calcmode="lin" valueType="num">
                                      <p:cBhvr additive="base">
                                        <p:cTn id="64" dur="500" fill="hold"/>
                                        <p:tgtEl>
                                          <p:spTgt spid="91"/>
                                        </p:tgtEl>
                                        <p:attrNameLst>
                                          <p:attrName>ppt_y</p:attrName>
                                        </p:attrNameLst>
                                      </p:cBhvr>
                                      <p:tavLst>
                                        <p:tav tm="0">
                                          <p:val>
                                            <p:strVal val="#ppt_y"/>
                                          </p:val>
                                        </p:tav>
                                        <p:tav tm="100000">
                                          <p:val>
                                            <p:strVal val="#ppt_y"/>
                                          </p:val>
                                        </p:tav>
                                      </p:tavLst>
                                    </p:anim>
                                  </p:childTnLst>
                                </p:cTn>
                              </p:par>
                              <p:par>
                                <p:cTn id="65" presetID="2" presetClass="entr" presetSubtype="2" decel="100000" fill="hold" grpId="0" nodeType="with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additive="base">
                                        <p:cTn id="67" dur="500" fill="hold"/>
                                        <p:tgtEl>
                                          <p:spTgt spid="92"/>
                                        </p:tgtEl>
                                        <p:attrNameLst>
                                          <p:attrName>ppt_x</p:attrName>
                                        </p:attrNameLst>
                                      </p:cBhvr>
                                      <p:tavLst>
                                        <p:tav tm="0">
                                          <p:val>
                                            <p:strVal val="1+#ppt_w/2"/>
                                          </p:val>
                                        </p:tav>
                                        <p:tav tm="100000">
                                          <p:val>
                                            <p:strVal val="#ppt_x"/>
                                          </p:val>
                                        </p:tav>
                                      </p:tavLst>
                                    </p:anim>
                                    <p:anim calcmode="lin" valueType="num">
                                      <p:cBhvr additive="base">
                                        <p:cTn id="68" dur="500" fill="hold"/>
                                        <p:tgtEl>
                                          <p:spTgt spid="92"/>
                                        </p:tgtEl>
                                        <p:attrNameLst>
                                          <p:attrName>ppt_y</p:attrName>
                                        </p:attrNameLst>
                                      </p:cBhvr>
                                      <p:tavLst>
                                        <p:tav tm="0">
                                          <p:val>
                                            <p:strVal val="#ppt_y"/>
                                          </p:val>
                                        </p:tav>
                                        <p:tav tm="100000">
                                          <p:val>
                                            <p:strVal val="#ppt_y"/>
                                          </p:val>
                                        </p:tav>
                                      </p:tavLst>
                                    </p:anim>
                                  </p:childTnLst>
                                </p:cTn>
                              </p:par>
                              <p:par>
                                <p:cTn id="69" presetID="2" presetClass="entr" presetSubtype="2" decel="100000" fill="hold" nodeType="withEffect">
                                  <p:stCondLst>
                                    <p:cond delay="0"/>
                                  </p:stCondLst>
                                  <p:childTnLst>
                                    <p:set>
                                      <p:cBhvr>
                                        <p:cTn id="70" dur="1" fill="hold">
                                          <p:stCondLst>
                                            <p:cond delay="0"/>
                                          </p:stCondLst>
                                        </p:cTn>
                                        <p:tgtEl>
                                          <p:spTgt spid="93"/>
                                        </p:tgtEl>
                                        <p:attrNameLst>
                                          <p:attrName>style.visibility</p:attrName>
                                        </p:attrNameLst>
                                      </p:cBhvr>
                                      <p:to>
                                        <p:strVal val="visible"/>
                                      </p:to>
                                    </p:set>
                                    <p:anim calcmode="lin" valueType="num">
                                      <p:cBhvr additive="base">
                                        <p:cTn id="71" dur="500" fill="hold"/>
                                        <p:tgtEl>
                                          <p:spTgt spid="93"/>
                                        </p:tgtEl>
                                        <p:attrNameLst>
                                          <p:attrName>ppt_x</p:attrName>
                                        </p:attrNameLst>
                                      </p:cBhvr>
                                      <p:tavLst>
                                        <p:tav tm="0">
                                          <p:val>
                                            <p:strVal val="1+#ppt_w/2"/>
                                          </p:val>
                                        </p:tav>
                                        <p:tav tm="100000">
                                          <p:val>
                                            <p:strVal val="#ppt_x"/>
                                          </p:val>
                                        </p:tav>
                                      </p:tavLst>
                                    </p:anim>
                                    <p:anim calcmode="lin" valueType="num">
                                      <p:cBhvr additive="base">
                                        <p:cTn id="72" dur="500" fill="hold"/>
                                        <p:tgtEl>
                                          <p:spTgt spid="93"/>
                                        </p:tgtEl>
                                        <p:attrNameLst>
                                          <p:attrName>ppt_y</p:attrName>
                                        </p:attrNameLst>
                                      </p:cBhvr>
                                      <p:tavLst>
                                        <p:tav tm="0">
                                          <p:val>
                                            <p:strVal val="#ppt_y"/>
                                          </p:val>
                                        </p:tav>
                                        <p:tav tm="100000">
                                          <p:val>
                                            <p:strVal val="#ppt_y"/>
                                          </p:val>
                                        </p:tav>
                                      </p:tavLst>
                                    </p:anim>
                                  </p:childTnLst>
                                </p:cTn>
                              </p:par>
                              <p:par>
                                <p:cTn id="73" presetID="2" presetClass="entr" presetSubtype="2" decel="100000" fill="hold" grpId="0" nodeType="withEffect">
                                  <p:stCondLst>
                                    <p:cond delay="0"/>
                                  </p:stCondLst>
                                  <p:childTnLst>
                                    <p:set>
                                      <p:cBhvr>
                                        <p:cTn id="74" dur="1" fill="hold">
                                          <p:stCondLst>
                                            <p:cond delay="0"/>
                                          </p:stCondLst>
                                        </p:cTn>
                                        <p:tgtEl>
                                          <p:spTgt spid="96"/>
                                        </p:tgtEl>
                                        <p:attrNameLst>
                                          <p:attrName>style.visibility</p:attrName>
                                        </p:attrNameLst>
                                      </p:cBhvr>
                                      <p:to>
                                        <p:strVal val="visible"/>
                                      </p:to>
                                    </p:set>
                                    <p:anim calcmode="lin" valueType="num">
                                      <p:cBhvr additive="base">
                                        <p:cTn id="75" dur="500" fill="hold"/>
                                        <p:tgtEl>
                                          <p:spTgt spid="96"/>
                                        </p:tgtEl>
                                        <p:attrNameLst>
                                          <p:attrName>ppt_x</p:attrName>
                                        </p:attrNameLst>
                                      </p:cBhvr>
                                      <p:tavLst>
                                        <p:tav tm="0">
                                          <p:val>
                                            <p:strVal val="1+#ppt_w/2"/>
                                          </p:val>
                                        </p:tav>
                                        <p:tav tm="100000">
                                          <p:val>
                                            <p:strVal val="#ppt_x"/>
                                          </p:val>
                                        </p:tav>
                                      </p:tavLst>
                                    </p:anim>
                                    <p:anim calcmode="lin" valueType="num">
                                      <p:cBhvr additive="base">
                                        <p:cTn id="76" dur="500" fill="hold"/>
                                        <p:tgtEl>
                                          <p:spTgt spid="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build="p"/>
      <p:bldP spid="53" grpId="0" animBg="1"/>
      <p:bldP spid="57" grpId="0"/>
      <p:bldP spid="71" grpId="0" animBg="1"/>
      <p:bldP spid="75" grpId="0"/>
      <p:bldP spid="82" grpId="0" animBg="1"/>
      <p:bldP spid="86" grpId="0"/>
      <p:bldP spid="87" grpId="0" animBg="1"/>
      <p:bldP spid="91" grpId="0"/>
      <p:bldP spid="92" grpId="0" animBg="1"/>
      <p:bldP spid="9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spaço Reservado para Conteúdo 2"/>
          <p:cNvSpPr>
            <a:spLocks noGrp="1"/>
          </p:cNvSpPr>
          <p:nvPr>
            <p:ph idx="4294967295"/>
          </p:nvPr>
        </p:nvSpPr>
        <p:spPr>
          <a:xfrm>
            <a:off x="468000" y="1080001"/>
            <a:ext cx="10568174" cy="641971"/>
          </a:xfrm>
          <a:prstGeom prst="rect">
            <a:avLst/>
          </a:prstGeom>
        </p:spPr>
        <p:txBody>
          <a:bodyPr/>
          <a:lstStyle/>
          <a:p>
            <a:r>
              <a:rPr lang="pt-BR" sz="2000" dirty="0"/>
              <a:t>as formas como tomaram </a:t>
            </a:r>
            <a:r>
              <a:rPr lang="pt-BR" sz="2000" b="1" dirty="0"/>
              <a:t>conhecimento</a:t>
            </a:r>
            <a:r>
              <a:rPr lang="pt-BR" sz="2000" dirty="0"/>
              <a:t> </a:t>
            </a:r>
            <a:r>
              <a:rPr lang="pt-BR" sz="2000" b="1" dirty="0"/>
              <a:t>sobre o Sebraetec </a:t>
            </a:r>
            <a:r>
              <a:rPr lang="pt-BR" sz="2000" dirty="0"/>
              <a:t>foram variadas, mas praticamente 1 em cada 2 casos foi relacionado a </a:t>
            </a:r>
            <a:r>
              <a:rPr lang="pt-BR" sz="2000" b="1" dirty="0"/>
              <a:t>iniciativas</a:t>
            </a:r>
            <a:r>
              <a:rPr lang="pt-BR" sz="2000" dirty="0"/>
              <a:t> da equipe do próprio </a:t>
            </a:r>
            <a:r>
              <a:rPr lang="pt-BR" sz="2000" b="1" dirty="0"/>
              <a:t>Sebrae</a:t>
            </a:r>
            <a:r>
              <a:rPr lang="pt-BR" sz="2000" dirty="0"/>
              <a:t> </a:t>
            </a:r>
            <a:r>
              <a:rPr lang="pt-BR" sz="1200" dirty="0"/>
              <a:t>(P4) </a:t>
            </a:r>
            <a:endParaRPr lang="pt-BR" sz="2000" b="1" dirty="0"/>
          </a:p>
        </p:txBody>
      </p:sp>
      <p:graphicFrame>
        <p:nvGraphicFramePr>
          <p:cNvPr id="3" name="Tabela 2"/>
          <p:cNvGraphicFramePr>
            <a:graphicFrameLocks noGrp="1"/>
          </p:cNvGraphicFramePr>
          <p:nvPr>
            <p:extLst>
              <p:ext uri="{D42A27DB-BD31-4B8C-83A1-F6EECF244321}">
                <p14:modId xmlns:p14="http://schemas.microsoft.com/office/powerpoint/2010/main" val="3987006117"/>
              </p:ext>
            </p:extLst>
          </p:nvPr>
        </p:nvGraphicFramePr>
        <p:xfrm>
          <a:off x="2761306" y="2998644"/>
          <a:ext cx="7590200" cy="2658874"/>
        </p:xfrm>
        <a:graphic>
          <a:graphicData uri="http://schemas.openxmlformats.org/drawingml/2006/table">
            <a:tbl>
              <a:tblPr firstRow="1" firstCol="1" bandRow="1">
                <a:tableStyleId>{C083E6E3-FA7D-4D7B-A595-EF9225AFEA82}</a:tableStyleId>
              </a:tblPr>
              <a:tblGrid>
                <a:gridCol w="6391383">
                  <a:extLst>
                    <a:ext uri="{9D8B030D-6E8A-4147-A177-3AD203B41FA5}">
                      <a16:colId xmlns:a16="http://schemas.microsoft.com/office/drawing/2014/main" xmlns="" val="3530413198"/>
                    </a:ext>
                  </a:extLst>
                </a:gridCol>
                <a:gridCol w="552310">
                  <a:extLst>
                    <a:ext uri="{9D8B030D-6E8A-4147-A177-3AD203B41FA5}">
                      <a16:colId xmlns:a16="http://schemas.microsoft.com/office/drawing/2014/main" xmlns="" val="723885409"/>
                    </a:ext>
                  </a:extLst>
                </a:gridCol>
                <a:gridCol w="646507">
                  <a:extLst>
                    <a:ext uri="{9D8B030D-6E8A-4147-A177-3AD203B41FA5}">
                      <a16:colId xmlns:a16="http://schemas.microsoft.com/office/drawing/2014/main" xmlns="" val="3319089765"/>
                    </a:ext>
                  </a:extLst>
                </a:gridCol>
              </a:tblGrid>
              <a:tr h="310898">
                <a:tc>
                  <a:txBody>
                    <a:bodyPr/>
                    <a:lstStyle/>
                    <a:p>
                      <a:pPr algn="r" fontAlgn="t"/>
                      <a:r>
                        <a:rPr lang="pt-BR" sz="1600" b="1" u="none" kern="1200" dirty="0">
                          <a:solidFill>
                            <a:srgbClr val="002060"/>
                          </a:solidFill>
                          <a:effectLst/>
                          <a:latin typeface="Calibri (Corpo)"/>
                          <a:ea typeface="+mn-ea"/>
                          <a:cs typeface="+mn-cs"/>
                        </a:rPr>
                        <a:t>participou de algum projeto do Sebrae</a:t>
                      </a:r>
                    </a:p>
                  </a:txBody>
                  <a:tcPr marL="9525" marR="9525" marT="9525" marB="0" anchor="ctr">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16</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B w="12700" cap="flat" cmpd="sng" algn="ctr">
                      <a:solidFill>
                        <a:schemeClr val="tx2">
                          <a:lumMod val="60000"/>
                          <a:lumOff val="40000"/>
                        </a:schemeClr>
                      </a:solidFill>
                      <a:prstDash val="solid"/>
                      <a:round/>
                      <a:headEnd type="none" w="med" len="med"/>
                      <a:tailEnd type="none" w="med" len="med"/>
                    </a:lnB>
                    <a:noFill/>
                  </a:tcPr>
                </a:tc>
                <a:tc rowSpan="4">
                  <a:txBody>
                    <a:bodyPr/>
                    <a:lstStyle/>
                    <a:p>
                      <a:pPr algn="ctr">
                        <a:lnSpc>
                          <a:spcPct val="107000"/>
                        </a:lnSpc>
                        <a:spcAft>
                          <a:spcPts val="0"/>
                        </a:spcAft>
                      </a:pPr>
                      <a:r>
                        <a:rPr lang="en-US" sz="1400" b="1" u="none" dirty="0">
                          <a:solidFill>
                            <a:srgbClr val="002060"/>
                          </a:solidFill>
                          <a:effectLst/>
                          <a:latin typeface="Calibri (Corpo)"/>
                          <a:ea typeface="Calibri" panose="020F0502020204030204" pitchFamily="34" charset="0"/>
                          <a:cs typeface="Times New Roman" panose="02020603050405020304" pitchFamily="18" charset="0"/>
                        </a:rPr>
                        <a:t>48%</a:t>
                      </a:r>
                    </a:p>
                  </a:txBody>
                  <a:tcPr marL="44450" marR="44450" marT="0" marB="0" anchor="ctr">
                    <a:lnB w="12700" cap="flat" cmpd="sng" algn="ctr">
                      <a:solidFill>
                        <a:schemeClr val="tx2">
                          <a:lumMod val="60000"/>
                          <a:lumOff val="40000"/>
                        </a:schemeClr>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xmlns="" val="1767922690"/>
                  </a:ext>
                </a:extLst>
              </a:tr>
              <a:tr h="242478">
                <a:tc>
                  <a:txBody>
                    <a:bodyPr/>
                    <a:lstStyle/>
                    <a:p>
                      <a:pPr algn="r" fontAlgn="t"/>
                      <a:r>
                        <a:rPr lang="pt-BR" sz="1600" b="1" u="none" kern="1200" dirty="0">
                          <a:solidFill>
                            <a:srgbClr val="002060"/>
                          </a:solidFill>
                          <a:effectLst/>
                          <a:latin typeface="Calibri (Corpo)"/>
                          <a:ea typeface="+mn-ea"/>
                          <a:cs typeface="+mn-cs"/>
                        </a:rPr>
                        <a:t>por meio de um Agente de Orientação Empresarial</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14</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3095579557"/>
                  </a:ext>
                </a:extLst>
              </a:tr>
              <a:tr h="242478">
                <a:tc>
                  <a:txBody>
                    <a:bodyPr/>
                    <a:lstStyle/>
                    <a:p>
                      <a:pPr algn="r" fontAlgn="t"/>
                      <a:r>
                        <a:rPr lang="pt-BR" sz="1600" b="1" u="none" kern="1200" dirty="0">
                          <a:solidFill>
                            <a:srgbClr val="002060"/>
                          </a:solidFill>
                          <a:effectLst/>
                          <a:latin typeface="Calibri (Corpo)"/>
                          <a:ea typeface="+mn-ea"/>
                          <a:cs typeface="+mn-cs"/>
                        </a:rPr>
                        <a:t>alguém do Sebrae entrou em contato </a:t>
                      </a:r>
                      <a:r>
                        <a:rPr lang="pt-BR" sz="1000" b="1" u="none" kern="1200" dirty="0">
                          <a:solidFill>
                            <a:schemeClr val="bg1">
                              <a:lumMod val="50000"/>
                            </a:schemeClr>
                          </a:solidFill>
                          <a:effectLst/>
                          <a:latin typeface="Calibri (Corpo)"/>
                          <a:ea typeface="+mn-ea"/>
                          <a:cs typeface="+mn-cs"/>
                        </a:rPr>
                        <a:t>(telefone, mensagem ou </a:t>
                      </a:r>
                      <a:r>
                        <a:rPr lang="pt-BR" sz="1000" b="1" u="none" kern="1200" dirty="0" err="1">
                          <a:solidFill>
                            <a:schemeClr val="bg1">
                              <a:lumMod val="50000"/>
                            </a:schemeClr>
                          </a:solidFill>
                          <a:effectLst/>
                          <a:latin typeface="Calibri (Corpo)"/>
                          <a:ea typeface="+mn-ea"/>
                          <a:cs typeface="+mn-cs"/>
                        </a:rPr>
                        <a:t>email</a:t>
                      </a:r>
                      <a:r>
                        <a:rPr lang="pt-BR" sz="1000" b="1" u="none" kern="1200" dirty="0">
                          <a:solidFill>
                            <a:schemeClr val="bg1">
                              <a:lumMod val="50000"/>
                            </a:schemeClr>
                          </a:solidFill>
                          <a:effectLst/>
                          <a:latin typeface="Calibri (Corpo)"/>
                          <a:ea typeface="+mn-ea"/>
                          <a:cs typeface="+mn-cs"/>
                        </a:rPr>
                        <a:t>)</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13</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3447092131"/>
                  </a:ext>
                </a:extLst>
              </a:tr>
              <a:tr h="242478">
                <a:tc>
                  <a:txBody>
                    <a:bodyPr/>
                    <a:lstStyle/>
                    <a:p>
                      <a:pPr algn="r" fontAlgn="t"/>
                      <a:r>
                        <a:rPr lang="pt-BR" sz="1600" b="1" u="none" kern="1200" dirty="0">
                          <a:solidFill>
                            <a:srgbClr val="002060"/>
                          </a:solidFill>
                          <a:effectLst/>
                          <a:latin typeface="Calibri (Corpo)"/>
                          <a:ea typeface="+mn-ea"/>
                          <a:cs typeface="+mn-cs"/>
                        </a:rPr>
                        <a:t>por meio do Agente Local de Inovação </a:t>
                      </a:r>
                      <a:r>
                        <a:rPr lang="pt-BR" sz="1000" b="1" u="none" kern="1200" dirty="0">
                          <a:solidFill>
                            <a:schemeClr val="bg1">
                              <a:lumMod val="50000"/>
                            </a:schemeClr>
                          </a:solidFill>
                          <a:effectLst/>
                          <a:latin typeface="Calibri (Corpo)"/>
                          <a:ea typeface="+mn-ea"/>
                          <a:cs typeface="+mn-cs"/>
                        </a:rPr>
                        <a:t>(projeto ALI)</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5</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1926028023"/>
                  </a:ext>
                </a:extLst>
              </a:tr>
              <a:tr h="242478">
                <a:tc>
                  <a:txBody>
                    <a:bodyPr/>
                    <a:lstStyle/>
                    <a:p>
                      <a:pPr algn="r" fontAlgn="t"/>
                      <a:r>
                        <a:rPr lang="pt-BR" sz="1600" b="1" u="none" kern="1200" dirty="0">
                          <a:solidFill>
                            <a:srgbClr val="002060"/>
                          </a:solidFill>
                          <a:effectLst/>
                          <a:latin typeface="Calibri (Corpo)"/>
                          <a:ea typeface="+mn-ea"/>
                          <a:cs typeface="+mn-cs"/>
                        </a:rPr>
                        <a:t>site ou redes sociais do Sebrae (</a:t>
                      </a:r>
                      <a:r>
                        <a:rPr lang="pt-BR" sz="1600" b="1" u="none" kern="1200" dirty="0" err="1">
                          <a:solidFill>
                            <a:srgbClr val="002060"/>
                          </a:solidFill>
                          <a:effectLst/>
                          <a:latin typeface="Calibri (Corpo)"/>
                          <a:ea typeface="+mn-ea"/>
                          <a:cs typeface="+mn-cs"/>
                        </a:rPr>
                        <a:t>Facebook</a:t>
                      </a:r>
                      <a:r>
                        <a:rPr lang="pt-BR" sz="1600" b="1" u="none" kern="1200" dirty="0">
                          <a:solidFill>
                            <a:srgbClr val="002060"/>
                          </a:solidFill>
                          <a:effectLst/>
                          <a:latin typeface="Calibri (Corpo)"/>
                          <a:ea typeface="+mn-ea"/>
                          <a:cs typeface="+mn-cs"/>
                        </a:rPr>
                        <a:t>, </a:t>
                      </a:r>
                      <a:r>
                        <a:rPr lang="pt-BR" sz="1600" b="1" u="none" kern="1200" dirty="0" err="1">
                          <a:solidFill>
                            <a:srgbClr val="002060"/>
                          </a:solidFill>
                          <a:effectLst/>
                          <a:latin typeface="Calibri (Corpo)"/>
                          <a:ea typeface="+mn-ea"/>
                          <a:cs typeface="+mn-cs"/>
                        </a:rPr>
                        <a:t>Twitter</a:t>
                      </a:r>
                      <a:r>
                        <a:rPr lang="pt-BR" sz="1600" b="1" u="none" kern="1200" dirty="0">
                          <a:solidFill>
                            <a:srgbClr val="002060"/>
                          </a:solidFill>
                          <a:effectLst/>
                          <a:latin typeface="Calibri (Corpo)"/>
                          <a:ea typeface="+mn-ea"/>
                          <a:cs typeface="+mn-cs"/>
                        </a:rPr>
                        <a:t>, </a:t>
                      </a:r>
                      <a:r>
                        <a:rPr lang="pt-BR" sz="1600" b="1" u="none" kern="1200" dirty="0" err="1">
                          <a:solidFill>
                            <a:srgbClr val="002060"/>
                          </a:solidFill>
                          <a:effectLst/>
                          <a:latin typeface="Calibri (Corpo)"/>
                          <a:ea typeface="+mn-ea"/>
                          <a:cs typeface="+mn-cs"/>
                        </a:rPr>
                        <a:t>Youtube</a:t>
                      </a:r>
                      <a:r>
                        <a:rPr lang="pt-BR" sz="1600" b="1" u="none" kern="1200" dirty="0">
                          <a:solidFill>
                            <a:srgbClr val="002060"/>
                          </a:solidFill>
                          <a:effectLst/>
                          <a:latin typeface="Calibri (Corpo)"/>
                          <a:ea typeface="+mn-ea"/>
                          <a:cs typeface="+mn-cs"/>
                        </a:rPr>
                        <a:t>)</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6</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rowSpan="2">
                  <a:txBody>
                    <a:bodyPr/>
                    <a:lstStyle/>
                    <a:p>
                      <a:pPr algn="ctr">
                        <a:lnSpc>
                          <a:spcPct val="107000"/>
                        </a:lnSpc>
                        <a:spcAft>
                          <a:spcPts val="0"/>
                        </a:spcAft>
                      </a:pPr>
                      <a:r>
                        <a:rPr lang="en-US" sz="1400" b="1" u="none" dirty="0">
                          <a:solidFill>
                            <a:srgbClr val="002060"/>
                          </a:solidFill>
                          <a:effectLst/>
                          <a:latin typeface="Calibri (Corpo)"/>
                          <a:ea typeface="Calibri" panose="020F0502020204030204" pitchFamily="34" charset="0"/>
                          <a:cs typeface="Times New Roman" panose="02020603050405020304" pitchFamily="18" charset="0"/>
                        </a:rPr>
                        <a:t>11%</a:t>
                      </a: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chemeClr val="accent1">
                        <a:lumMod val="60000"/>
                        <a:lumOff val="40000"/>
                      </a:schemeClr>
                    </a:solidFill>
                  </a:tcPr>
                </a:tc>
                <a:extLst>
                  <a:ext uri="{0D108BD9-81ED-4DB2-BD59-A6C34878D82A}">
                    <a16:rowId xmlns:a16="http://schemas.microsoft.com/office/drawing/2014/main" xmlns="" val="1614773404"/>
                  </a:ext>
                </a:extLst>
              </a:tr>
              <a:tr h="242478">
                <a:tc>
                  <a:txBody>
                    <a:bodyPr/>
                    <a:lstStyle/>
                    <a:p>
                      <a:pPr algn="r" fontAlgn="t"/>
                      <a:r>
                        <a:rPr lang="pt-BR" sz="1600" b="1" u="none" kern="1200" dirty="0">
                          <a:solidFill>
                            <a:srgbClr val="002060"/>
                          </a:solidFill>
                          <a:effectLst/>
                          <a:latin typeface="Calibri (Corpo)"/>
                          <a:ea typeface="+mn-ea"/>
                          <a:cs typeface="+mn-cs"/>
                        </a:rPr>
                        <a:t>propaganda em TV / Rádio / Jornal / Folder</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5</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1435013484"/>
                  </a:ext>
                </a:extLst>
              </a:tr>
              <a:tr h="242478">
                <a:tc>
                  <a:txBody>
                    <a:bodyPr/>
                    <a:lstStyle/>
                    <a:p>
                      <a:pPr algn="r" fontAlgn="t"/>
                      <a:r>
                        <a:rPr lang="pt-BR" sz="1600" b="1" u="none" kern="1200" dirty="0">
                          <a:solidFill>
                            <a:srgbClr val="002060"/>
                          </a:solidFill>
                          <a:effectLst/>
                          <a:latin typeface="Calibri (Corpo)"/>
                          <a:ea typeface="+mn-ea"/>
                          <a:cs typeface="+mn-cs"/>
                        </a:rPr>
                        <a:t>indicação de outro empresário / amigo</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15</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rowSpan="3">
                  <a:txBody>
                    <a:bodyPr/>
                    <a:lstStyle/>
                    <a:p>
                      <a:pPr algn="ctr">
                        <a:lnSpc>
                          <a:spcPct val="107000"/>
                        </a:lnSpc>
                        <a:spcAft>
                          <a:spcPts val="0"/>
                        </a:spcAft>
                      </a:pPr>
                      <a:r>
                        <a:rPr lang="en-US" sz="1400" b="1" u="none" dirty="0">
                          <a:solidFill>
                            <a:srgbClr val="002060"/>
                          </a:solidFill>
                          <a:effectLst/>
                          <a:latin typeface="Calibri (Corpo)"/>
                          <a:ea typeface="Calibri" panose="020F0502020204030204" pitchFamily="34" charset="0"/>
                          <a:cs typeface="Times New Roman" panose="02020603050405020304" pitchFamily="18" charset="0"/>
                        </a:rPr>
                        <a:t>28%</a:t>
                      </a: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xmlns="" val="1081045294"/>
                  </a:ext>
                </a:extLst>
              </a:tr>
              <a:tr h="242478">
                <a:tc>
                  <a:txBody>
                    <a:bodyPr/>
                    <a:lstStyle/>
                    <a:p>
                      <a:pPr algn="r" fontAlgn="t"/>
                      <a:r>
                        <a:rPr lang="pt-BR" sz="1600" b="1" u="none" kern="1200" dirty="0">
                          <a:solidFill>
                            <a:srgbClr val="002060"/>
                          </a:solidFill>
                          <a:effectLst/>
                          <a:latin typeface="Calibri (Corpo)"/>
                          <a:ea typeface="+mn-ea"/>
                          <a:cs typeface="+mn-cs"/>
                        </a:rPr>
                        <a:t>por meio de outras instituições </a:t>
                      </a:r>
                      <a:r>
                        <a:rPr lang="pt-BR" sz="1000" b="1" u="none" kern="1200" dirty="0">
                          <a:solidFill>
                            <a:schemeClr val="bg1">
                              <a:lumMod val="50000"/>
                            </a:schemeClr>
                          </a:solidFill>
                          <a:effectLst/>
                          <a:latin typeface="Calibri (Corpo)"/>
                          <a:ea typeface="+mn-ea"/>
                          <a:cs typeface="+mn-cs"/>
                        </a:rPr>
                        <a:t>(Senai, IEL, CDL, universidades, etc.)</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12</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3615358577"/>
                  </a:ext>
                </a:extLst>
              </a:tr>
              <a:tr h="242478">
                <a:tc>
                  <a:txBody>
                    <a:bodyPr/>
                    <a:lstStyle/>
                    <a:p>
                      <a:pPr algn="r" fontAlgn="t"/>
                      <a:r>
                        <a:rPr lang="pt-BR" sz="1600" b="1" u="none" kern="1200" dirty="0">
                          <a:solidFill>
                            <a:srgbClr val="002060"/>
                          </a:solidFill>
                          <a:effectLst/>
                          <a:latin typeface="Calibri (Corpo)"/>
                          <a:ea typeface="+mn-ea"/>
                          <a:cs typeface="+mn-cs"/>
                        </a:rPr>
                        <a:t>outros sites / redes sociais</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kern="1200" dirty="0">
                          <a:solidFill>
                            <a:srgbClr val="002060"/>
                          </a:solidFill>
                          <a:effectLst/>
                          <a:latin typeface="Calibri (Corpo)"/>
                          <a:ea typeface="+mn-ea"/>
                          <a:cs typeface="+mn-cs"/>
                        </a:rPr>
                        <a:t>1%</a:t>
                      </a:r>
                      <a:endParaRPr lang="en-US" sz="1800" b="1" u="none" kern="1200" dirty="0">
                        <a:solidFill>
                          <a:srgbClr val="002060"/>
                        </a:solidFill>
                        <a:effectLst/>
                        <a:latin typeface="Calibri (Corpo)"/>
                        <a:ea typeface="+mn-ea"/>
                        <a:cs typeface="+mn-cs"/>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2090249175"/>
                  </a:ext>
                </a:extLst>
              </a:tr>
            </a:tbl>
          </a:graphicData>
        </a:graphic>
      </p:graphicFrame>
      <p:sp>
        <p:nvSpPr>
          <p:cNvPr id="10" name="Espaço Reservado para Conteúdo 2"/>
          <p:cNvSpPr txBox="1">
            <a:spLocks/>
          </p:cNvSpPr>
          <p:nvPr/>
        </p:nvSpPr>
        <p:spPr>
          <a:xfrm>
            <a:off x="468000" y="1945358"/>
            <a:ext cx="10568174" cy="74242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o trabalho de comunicação do sistema Sebrae também foi relevante na divulgação, alcançando a pouco mais de 1 em cada 10 participantes</a:t>
            </a:r>
          </a:p>
        </p:txBody>
      </p:sp>
      <p:sp>
        <p:nvSpPr>
          <p:cNvPr id="1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8" name="Espaço Reservado para Conteúdo 2"/>
          <p:cNvSpPr txBox="1">
            <a:spLocks/>
          </p:cNvSpPr>
          <p:nvPr/>
        </p:nvSpPr>
        <p:spPr>
          <a:xfrm>
            <a:off x="1810131" y="6159044"/>
            <a:ext cx="10077069"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P4. </a:t>
            </a:r>
            <a:r>
              <a:rPr lang="pt-BR" sz="1200" dirty="0">
                <a:solidFill>
                  <a:schemeClr val="accent1">
                    <a:lumMod val="50000"/>
                  </a:schemeClr>
                </a:solidFill>
              </a:rPr>
              <a:t>Como o(a) Sr.(a) tomou conhecimento do programa Sebraetec? (ESP-RU</a:t>
            </a:r>
            <a:r>
              <a:rPr lang="pt-BR" sz="1200" b="1" dirty="0">
                <a:solidFill>
                  <a:schemeClr val="accent1">
                    <a:lumMod val="50000"/>
                  </a:schemeClr>
                </a:solidFill>
              </a:rPr>
              <a:t>)</a:t>
            </a:r>
          </a:p>
        </p:txBody>
      </p:sp>
      <p:sp>
        <p:nvSpPr>
          <p:cNvPr id="2" name="Retângulo 1"/>
          <p:cNvSpPr/>
          <p:nvPr/>
        </p:nvSpPr>
        <p:spPr>
          <a:xfrm>
            <a:off x="10351507" y="2994166"/>
            <a:ext cx="1276188" cy="118344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600" b="1" dirty="0">
                <a:solidFill>
                  <a:schemeClr val="tx1"/>
                </a:solidFill>
              </a:rPr>
              <a:t>INICIATIVA DO SEBRAE</a:t>
            </a:r>
          </a:p>
        </p:txBody>
      </p:sp>
      <p:sp>
        <p:nvSpPr>
          <p:cNvPr id="17" name="Retângulo 16"/>
          <p:cNvSpPr/>
          <p:nvPr/>
        </p:nvSpPr>
        <p:spPr>
          <a:xfrm>
            <a:off x="10351507" y="4177615"/>
            <a:ext cx="1276188" cy="60454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schemeClr val="tx1"/>
                </a:solidFill>
              </a:rPr>
              <a:t>COMUNICAÇÃO</a:t>
            </a:r>
          </a:p>
          <a:p>
            <a:pPr algn="ctr"/>
            <a:r>
              <a:rPr lang="pt-BR" sz="1400" b="1" dirty="0">
                <a:solidFill>
                  <a:schemeClr val="tx1"/>
                </a:solidFill>
              </a:rPr>
              <a:t>SEBRAE</a:t>
            </a:r>
          </a:p>
        </p:txBody>
      </p:sp>
      <p:sp>
        <p:nvSpPr>
          <p:cNvPr id="22" name="Retângulo 21"/>
          <p:cNvSpPr/>
          <p:nvPr/>
        </p:nvSpPr>
        <p:spPr>
          <a:xfrm>
            <a:off x="10351506" y="4766330"/>
            <a:ext cx="1276188" cy="89118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b="1" dirty="0">
                <a:solidFill>
                  <a:schemeClr val="tx1"/>
                </a:solidFill>
              </a:rPr>
              <a:t>OUTROS</a:t>
            </a:r>
          </a:p>
        </p:txBody>
      </p:sp>
      <p:sp>
        <p:nvSpPr>
          <p:cNvPr id="23" name="Espaço Reservado para Conteúdo 2"/>
          <p:cNvSpPr txBox="1">
            <a:spLocks/>
          </p:cNvSpPr>
          <p:nvPr/>
        </p:nvSpPr>
        <p:spPr>
          <a:xfrm>
            <a:off x="444917" y="2896458"/>
            <a:ext cx="2225856" cy="220402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o boca a boca, pessoal ou institucional, alcançou a pouco mais de 1 em cada 4 desses empreendedores</a:t>
            </a:r>
          </a:p>
        </p:txBody>
      </p:sp>
    </p:spTree>
    <p:extLst>
      <p:ext uri="{BB962C8B-B14F-4D97-AF65-F5344CB8AC3E}">
        <p14:creationId xmlns:p14="http://schemas.microsoft.com/office/powerpoint/2010/main" val="602828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Effect transition="in" filter="fade">
                                      <p:cBhvr>
                                        <p:cTn id="7" dur="500"/>
                                        <p:tgtEl>
                                          <p:spTgt spid="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par>
                                <p:cTn id="13" presetID="2" presetClass="entr" presetSubtype="4"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additive="base">
                                        <p:cTn id="24" dur="500" fill="hold"/>
                                        <p:tgtEl>
                                          <p:spTgt spid="17"/>
                                        </p:tgtEl>
                                        <p:attrNameLst>
                                          <p:attrName>ppt_x</p:attrName>
                                        </p:attrNameLst>
                                      </p:cBhvr>
                                      <p:tavLst>
                                        <p:tav tm="0">
                                          <p:val>
                                            <p:strVal val="#ppt_x"/>
                                          </p:val>
                                        </p:tav>
                                        <p:tav tm="100000">
                                          <p:val>
                                            <p:strVal val="#ppt_x"/>
                                          </p:val>
                                        </p:tav>
                                      </p:tavLst>
                                    </p:anim>
                                    <p:anim calcmode="lin" valueType="num">
                                      <p:cBhvr additive="base">
                                        <p:cTn id="2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2" presetClass="entr" presetSubtype="4"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additive="base">
                                        <p:cTn id="33" dur="500" fill="hold"/>
                                        <p:tgtEl>
                                          <p:spTgt spid="22"/>
                                        </p:tgtEl>
                                        <p:attrNameLst>
                                          <p:attrName>ppt_x</p:attrName>
                                        </p:attrNameLst>
                                      </p:cBhvr>
                                      <p:tavLst>
                                        <p:tav tm="0">
                                          <p:val>
                                            <p:strVal val="#ppt_x"/>
                                          </p:val>
                                        </p:tav>
                                        <p:tav tm="100000">
                                          <p:val>
                                            <p:strVal val="#ppt_x"/>
                                          </p:val>
                                        </p:tav>
                                      </p:tavLst>
                                    </p:anim>
                                    <p:anim calcmode="lin" valueType="num">
                                      <p:cBhvr additive="base">
                                        <p:cTn id="3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build="p"/>
      <p:bldP spid="10" grpId="0"/>
      <p:bldP spid="2" grpId="0" animBg="1"/>
      <p:bldP spid="17" grpId="0" animBg="1"/>
      <p:bldP spid="22" grpId="0" animBg="1"/>
      <p:bldP spid="2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spaço Reservado para Conteúdo 2"/>
          <p:cNvSpPr>
            <a:spLocks noGrp="1"/>
          </p:cNvSpPr>
          <p:nvPr>
            <p:ph idx="4294967295"/>
          </p:nvPr>
        </p:nvSpPr>
        <p:spPr>
          <a:xfrm>
            <a:off x="468000" y="1080000"/>
            <a:ext cx="4037984" cy="1875302"/>
          </a:xfrm>
          <a:prstGeom prst="rect">
            <a:avLst/>
          </a:prstGeom>
        </p:spPr>
        <p:txBody>
          <a:bodyPr/>
          <a:lstStyle/>
          <a:p>
            <a:r>
              <a:rPr lang="pt-BR" sz="2000" dirty="0"/>
              <a:t>apenas 1 em cada 7 participantes do Sebraetec em 2015 (13%) declarou não ter conhecimento quanto à prestação dos serviços estar sendo realizada por um consultor do Sebrae </a:t>
            </a:r>
            <a:r>
              <a:rPr lang="pt-BR" sz="1000" dirty="0"/>
              <a:t>(P5)</a:t>
            </a:r>
          </a:p>
        </p:txBody>
      </p:sp>
      <p:sp>
        <p:nvSpPr>
          <p:cNvPr id="214" name="Espaço Reservado para Conteúdo 2"/>
          <p:cNvSpPr txBox="1">
            <a:spLocks/>
          </p:cNvSpPr>
          <p:nvPr/>
        </p:nvSpPr>
        <p:spPr>
          <a:xfrm>
            <a:off x="7142283" y="917474"/>
            <a:ext cx="4228329" cy="584435"/>
          </a:xfrm>
          <a:prstGeom prst="rect">
            <a:avLst/>
          </a:prstGeom>
        </p:spPr>
        <p:txBody>
          <a:bodyPr/>
          <a:lstStyle>
            <a:defPPr>
              <a:defRPr lang="pt-BR"/>
            </a:defPPr>
            <a:lvl1pPr indent="0" algn="ctr">
              <a:lnSpc>
                <a:spcPct val="100000"/>
              </a:lnSpc>
              <a:spcBef>
                <a:spcPts val="1000"/>
              </a:spcBef>
              <a:buFont typeface="Arial" panose="020B0604020202020204" pitchFamily="34" charset="0"/>
              <a:buNone/>
              <a:defRPr sz="2000" b="1">
                <a:solidFill>
                  <a:schemeClr val="accent1">
                    <a:lumMod val="75000"/>
                  </a:schemeClr>
                </a:solidFill>
              </a:defRPr>
            </a:lvl1pPr>
            <a:lvl2pPr marL="6858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2pPr>
            <a:lvl3pPr marL="11430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3pPr>
            <a:lvl4pPr marL="16002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4pPr>
            <a:lvl5pPr marL="20574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pt-BR" sz="1600" dirty="0"/>
              <a:t>conhecimento sobre quem prestou os serviços para a empresa ser um consultor do Sebrae</a:t>
            </a:r>
          </a:p>
        </p:txBody>
      </p:sp>
      <p:sp>
        <p:nvSpPr>
          <p:cNvPr id="55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pSp>
        <p:nvGrpSpPr>
          <p:cNvPr id="389" name="historico"/>
          <p:cNvGrpSpPr/>
          <p:nvPr/>
        </p:nvGrpSpPr>
        <p:grpSpPr>
          <a:xfrm>
            <a:off x="551203" y="5375052"/>
            <a:ext cx="1069593" cy="497735"/>
            <a:chOff x="10807700" y="5128364"/>
            <a:chExt cx="1069593" cy="497735"/>
          </a:xfrm>
        </p:grpSpPr>
        <p:sp>
          <p:nvSpPr>
            <p:cNvPr id="39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391" name="Imagem 390"/>
            <p:cNvPicPr>
              <a:picLocks noChangeAspect="1"/>
            </p:cNvPicPr>
            <p:nvPr/>
          </p:nvPicPr>
          <p:blipFill>
            <a:blip r:embed="rId2"/>
            <a:stretch>
              <a:fillRect/>
            </a:stretch>
          </p:blipFill>
          <p:spPr>
            <a:xfrm>
              <a:off x="10900443" y="5223781"/>
              <a:ext cx="222928" cy="295539"/>
            </a:xfrm>
            <a:prstGeom prst="rect">
              <a:avLst/>
            </a:prstGeom>
          </p:spPr>
        </p:pic>
        <p:sp>
          <p:nvSpPr>
            <p:cNvPr id="392" name="Retângulo 39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393" name="AutoShape 316"/>
          <p:cNvSpPr>
            <a:spLocks/>
          </p:cNvSpPr>
          <p:nvPr/>
        </p:nvSpPr>
        <p:spPr bwMode="auto">
          <a:xfrm>
            <a:off x="2027238" y="5336371"/>
            <a:ext cx="2394529" cy="813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b="1" dirty="0">
                <a:solidFill>
                  <a:schemeClr val="accent2"/>
                </a:solidFill>
              </a:rPr>
              <a:t>2014 - 14</a:t>
            </a:r>
            <a:r>
              <a:rPr lang="pt-BR" altLang="pt-BR" sz="1200" b="1" dirty="0">
                <a:solidFill>
                  <a:schemeClr val="accent2"/>
                </a:solidFill>
              </a:rPr>
              <a:t>% afirmaram não saber se tratar de um consultor</a:t>
            </a:r>
          </a:p>
          <a:p>
            <a:r>
              <a:rPr lang="pt-BR" altLang="pt-BR" b="1" dirty="0">
                <a:solidFill>
                  <a:schemeClr val="accent2"/>
                </a:solidFill>
              </a:rPr>
              <a:t> </a:t>
            </a:r>
            <a:endParaRPr lang="pt-BR" altLang="pt-BR" sz="1200" dirty="0">
              <a:solidFill>
                <a:schemeClr val="accent2"/>
              </a:solidFill>
            </a:endParaRPr>
          </a:p>
        </p:txBody>
      </p:sp>
      <p:sp>
        <p:nvSpPr>
          <p:cNvPr id="404" name="Espaço Reservado para Conteúdo 2"/>
          <p:cNvSpPr txBox="1">
            <a:spLocks/>
          </p:cNvSpPr>
          <p:nvPr/>
        </p:nvSpPr>
        <p:spPr>
          <a:xfrm>
            <a:off x="1810131" y="6159044"/>
            <a:ext cx="10077069"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P5. S</a:t>
            </a:r>
            <a:r>
              <a:rPr lang="pt-BR" sz="1200" dirty="0">
                <a:solidFill>
                  <a:schemeClr val="accent1">
                    <a:lumMod val="50000"/>
                  </a:schemeClr>
                </a:solidFill>
              </a:rPr>
              <a:t>abia que a pessoa que estava prestando serviços para a sua empresa tratava-se de um consultor viabilizado pelo Sebrae? (ESP-RU)</a:t>
            </a:r>
            <a:endParaRPr lang="pt-BR" sz="1200" b="1" dirty="0">
              <a:solidFill>
                <a:schemeClr val="accent1">
                  <a:lumMod val="50000"/>
                </a:schemeClr>
              </a:solidFill>
            </a:endParaRPr>
          </a:p>
        </p:txBody>
      </p:sp>
      <p:grpSp>
        <p:nvGrpSpPr>
          <p:cNvPr id="3" name="Grupo 2"/>
          <p:cNvGrpSpPr/>
          <p:nvPr/>
        </p:nvGrpSpPr>
        <p:grpSpPr>
          <a:xfrm>
            <a:off x="7283003" y="1751240"/>
            <a:ext cx="4154824" cy="4198845"/>
            <a:chOff x="7283003" y="1751240"/>
            <a:chExt cx="4154824" cy="4198845"/>
          </a:xfrm>
        </p:grpSpPr>
        <p:grpSp>
          <p:nvGrpSpPr>
            <p:cNvPr id="2" name="Agrupar 1"/>
            <p:cNvGrpSpPr/>
            <p:nvPr/>
          </p:nvGrpSpPr>
          <p:grpSpPr>
            <a:xfrm>
              <a:off x="7283003" y="1751240"/>
              <a:ext cx="4154824" cy="4198845"/>
              <a:chOff x="7670928" y="1054131"/>
              <a:chExt cx="4154824" cy="4198845"/>
            </a:xfrm>
          </p:grpSpPr>
          <p:grpSp>
            <p:nvGrpSpPr>
              <p:cNvPr id="35" name="Grupo 34"/>
              <p:cNvGrpSpPr/>
              <p:nvPr/>
            </p:nvGrpSpPr>
            <p:grpSpPr>
              <a:xfrm>
                <a:off x="7670928" y="1063293"/>
                <a:ext cx="373905" cy="352377"/>
                <a:chOff x="6478588" y="3275833"/>
                <a:chExt cx="523005" cy="492892"/>
              </a:xfrm>
            </p:grpSpPr>
            <p:sp>
              <p:nvSpPr>
                <p:cNvPr id="216"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5"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10"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14"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19"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0"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1"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3"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4"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5"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6"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7"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9"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1"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274" name="Grupo 273"/>
              <p:cNvGrpSpPr/>
              <p:nvPr/>
            </p:nvGrpSpPr>
            <p:grpSpPr>
              <a:xfrm>
                <a:off x="8092363" y="1061766"/>
                <a:ext cx="373905" cy="352377"/>
                <a:chOff x="6478588" y="3275833"/>
                <a:chExt cx="523005" cy="492892"/>
              </a:xfrm>
            </p:grpSpPr>
            <p:sp>
              <p:nvSpPr>
                <p:cNvPr id="275"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276"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77"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78"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79"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0"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1"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2"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3"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4"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5"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6"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7"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8"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89"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90"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91"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92"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293" name="Grupo 292"/>
              <p:cNvGrpSpPr/>
              <p:nvPr/>
            </p:nvGrpSpPr>
            <p:grpSpPr>
              <a:xfrm>
                <a:off x="8513798" y="1060239"/>
                <a:ext cx="373905" cy="352377"/>
                <a:chOff x="6478588" y="3275833"/>
                <a:chExt cx="523005" cy="492892"/>
              </a:xfrm>
            </p:grpSpPr>
            <p:sp>
              <p:nvSpPr>
                <p:cNvPr id="294"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295"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96"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97"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98"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299"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0"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1"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2"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3"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4"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5"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6"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7"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8"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09"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10"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11"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312" name="Grupo 311"/>
              <p:cNvGrpSpPr/>
              <p:nvPr/>
            </p:nvGrpSpPr>
            <p:grpSpPr>
              <a:xfrm>
                <a:off x="8935233" y="1058712"/>
                <a:ext cx="373905" cy="352377"/>
                <a:chOff x="6478588" y="3275833"/>
                <a:chExt cx="523005" cy="492892"/>
              </a:xfrm>
            </p:grpSpPr>
            <p:sp>
              <p:nvSpPr>
                <p:cNvPr id="313"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314"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15"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16"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17"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18"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19"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0"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1"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2"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3"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4"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5"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6"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7"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8"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29"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30"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331" name="Grupo 330"/>
              <p:cNvGrpSpPr/>
              <p:nvPr/>
            </p:nvGrpSpPr>
            <p:grpSpPr>
              <a:xfrm>
                <a:off x="9356668" y="1057185"/>
                <a:ext cx="373905" cy="352377"/>
                <a:chOff x="6478588" y="3275833"/>
                <a:chExt cx="523005" cy="492892"/>
              </a:xfrm>
            </p:grpSpPr>
            <p:sp>
              <p:nvSpPr>
                <p:cNvPr id="332"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333"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34"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35"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36"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37"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38"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39"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0"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1"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2"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3"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4"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5"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6"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7"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8"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49"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350" name="Grupo 349"/>
              <p:cNvGrpSpPr/>
              <p:nvPr/>
            </p:nvGrpSpPr>
            <p:grpSpPr>
              <a:xfrm>
                <a:off x="9778103" y="1055658"/>
                <a:ext cx="373905" cy="352377"/>
                <a:chOff x="6478588" y="3275833"/>
                <a:chExt cx="523005" cy="492892"/>
              </a:xfrm>
            </p:grpSpPr>
            <p:sp>
              <p:nvSpPr>
                <p:cNvPr id="351"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352"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53"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54"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55"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56"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57"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58"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59"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60"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61"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62"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63"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64"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65"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66"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67"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68"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369" name="Grupo 368"/>
              <p:cNvGrpSpPr/>
              <p:nvPr/>
            </p:nvGrpSpPr>
            <p:grpSpPr>
              <a:xfrm>
                <a:off x="10199538" y="1054131"/>
                <a:ext cx="373905" cy="352377"/>
                <a:chOff x="6478588" y="3275833"/>
                <a:chExt cx="523005" cy="492892"/>
              </a:xfrm>
            </p:grpSpPr>
            <p:sp>
              <p:nvSpPr>
                <p:cNvPr id="370"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371"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72"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73"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74"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75"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76"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77"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78"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79"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80"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81"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82"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83"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84"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85"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86"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387"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36" name="Grupo 35"/>
              <p:cNvGrpSpPr/>
              <p:nvPr/>
            </p:nvGrpSpPr>
            <p:grpSpPr>
              <a:xfrm>
                <a:off x="9786552" y="1534730"/>
                <a:ext cx="1981523" cy="296856"/>
                <a:chOff x="8053547" y="4076236"/>
                <a:chExt cx="2771683" cy="415231"/>
              </a:xfrm>
            </p:grpSpPr>
            <p:pic>
              <p:nvPicPr>
                <p:cNvPr id="449" name="Imagem 448"/>
                <p:cNvPicPr>
                  <a:picLocks noChangeAspect="1"/>
                </p:cNvPicPr>
                <p:nvPr/>
              </p:nvPicPr>
              <p:blipFill>
                <a:blip r:embed="rId3">
                  <a:duotone>
                    <a:schemeClr val="accent1">
                      <a:shade val="45000"/>
                      <a:satMod val="135000"/>
                    </a:schemeClr>
                    <a:prstClr val="white"/>
                  </a:duotone>
                </a:blip>
                <a:stretch>
                  <a:fillRect/>
                </a:stretch>
              </p:blipFill>
              <p:spPr>
                <a:xfrm>
                  <a:off x="8053547" y="4076236"/>
                  <a:ext cx="415231" cy="415231"/>
                </a:xfrm>
                <a:prstGeom prst="rect">
                  <a:avLst/>
                </a:prstGeom>
              </p:spPr>
            </p:pic>
            <p:pic>
              <p:nvPicPr>
                <p:cNvPr id="450" name="Imagem 449"/>
                <p:cNvPicPr>
                  <a:picLocks noChangeAspect="1"/>
                </p:cNvPicPr>
                <p:nvPr/>
              </p:nvPicPr>
              <p:blipFill>
                <a:blip r:embed="rId3">
                  <a:duotone>
                    <a:schemeClr val="accent1">
                      <a:shade val="45000"/>
                      <a:satMod val="135000"/>
                    </a:schemeClr>
                    <a:prstClr val="white"/>
                  </a:duotone>
                </a:blip>
                <a:stretch>
                  <a:fillRect/>
                </a:stretch>
              </p:blipFill>
              <p:spPr>
                <a:xfrm>
                  <a:off x="8642329" y="4076236"/>
                  <a:ext cx="415231" cy="415231"/>
                </a:xfrm>
                <a:prstGeom prst="rect">
                  <a:avLst/>
                </a:prstGeom>
              </p:spPr>
            </p:pic>
            <p:pic>
              <p:nvPicPr>
                <p:cNvPr id="452" name="Imagem 451"/>
                <p:cNvPicPr>
                  <a:picLocks noChangeAspect="1"/>
                </p:cNvPicPr>
                <p:nvPr/>
              </p:nvPicPr>
              <p:blipFill>
                <a:blip r:embed="rId3">
                  <a:duotone>
                    <a:schemeClr val="accent1">
                      <a:shade val="45000"/>
                      <a:satMod val="135000"/>
                    </a:schemeClr>
                    <a:prstClr val="white"/>
                  </a:duotone>
                </a:blip>
                <a:stretch>
                  <a:fillRect/>
                </a:stretch>
              </p:blipFill>
              <p:spPr>
                <a:xfrm>
                  <a:off x="9232431" y="4076236"/>
                  <a:ext cx="415231" cy="415231"/>
                </a:xfrm>
                <a:prstGeom prst="rect">
                  <a:avLst/>
                </a:prstGeom>
              </p:spPr>
            </p:pic>
            <p:pic>
              <p:nvPicPr>
                <p:cNvPr id="453" name="Imagem 452"/>
                <p:cNvPicPr>
                  <a:picLocks noChangeAspect="1"/>
                </p:cNvPicPr>
                <p:nvPr/>
              </p:nvPicPr>
              <p:blipFill>
                <a:blip r:embed="rId3">
                  <a:duotone>
                    <a:schemeClr val="accent1">
                      <a:shade val="45000"/>
                      <a:satMod val="135000"/>
                    </a:schemeClr>
                    <a:prstClr val="white"/>
                  </a:duotone>
                </a:blip>
                <a:stretch>
                  <a:fillRect/>
                </a:stretch>
              </p:blipFill>
              <p:spPr>
                <a:xfrm>
                  <a:off x="9821213" y="4076236"/>
                  <a:ext cx="415231" cy="415231"/>
                </a:xfrm>
                <a:prstGeom prst="rect">
                  <a:avLst/>
                </a:prstGeom>
              </p:spPr>
            </p:pic>
            <p:pic>
              <p:nvPicPr>
                <p:cNvPr id="454" name="Imagem 453"/>
                <p:cNvPicPr>
                  <a:picLocks noChangeAspect="1"/>
                </p:cNvPicPr>
                <p:nvPr/>
              </p:nvPicPr>
              <p:blipFill>
                <a:blip r:embed="rId3">
                  <a:duotone>
                    <a:schemeClr val="accent1">
                      <a:shade val="45000"/>
                      <a:satMod val="135000"/>
                    </a:schemeClr>
                    <a:prstClr val="white"/>
                  </a:duotone>
                </a:blip>
                <a:stretch>
                  <a:fillRect/>
                </a:stretch>
              </p:blipFill>
              <p:spPr>
                <a:xfrm>
                  <a:off x="10409999" y="4076236"/>
                  <a:ext cx="415231" cy="415231"/>
                </a:xfrm>
                <a:prstGeom prst="rect">
                  <a:avLst/>
                </a:prstGeom>
              </p:spPr>
            </p:pic>
          </p:grpSp>
          <p:grpSp>
            <p:nvGrpSpPr>
              <p:cNvPr id="466" name="Grupo 465"/>
              <p:cNvGrpSpPr/>
              <p:nvPr/>
            </p:nvGrpSpPr>
            <p:grpSpPr>
              <a:xfrm>
                <a:off x="7682845" y="1961336"/>
                <a:ext cx="4085231" cy="296856"/>
                <a:chOff x="5110957" y="4076236"/>
                <a:chExt cx="5714273" cy="415231"/>
              </a:xfrm>
            </p:grpSpPr>
            <p:pic>
              <p:nvPicPr>
                <p:cNvPr id="467" name="Imagem 466"/>
                <p:cNvPicPr>
                  <a:picLocks noChangeAspect="1"/>
                </p:cNvPicPr>
                <p:nvPr/>
              </p:nvPicPr>
              <p:blipFill>
                <a:blip r:embed="rId3">
                  <a:duotone>
                    <a:schemeClr val="accent1">
                      <a:shade val="45000"/>
                      <a:satMod val="135000"/>
                    </a:schemeClr>
                    <a:prstClr val="white"/>
                  </a:duotone>
                </a:blip>
                <a:stretch>
                  <a:fillRect/>
                </a:stretch>
              </p:blipFill>
              <p:spPr>
                <a:xfrm>
                  <a:off x="5110957" y="4076236"/>
                  <a:ext cx="415231" cy="415231"/>
                </a:xfrm>
                <a:prstGeom prst="rect">
                  <a:avLst/>
                </a:prstGeom>
              </p:spPr>
            </p:pic>
            <p:pic>
              <p:nvPicPr>
                <p:cNvPr id="468" name="Imagem 467"/>
                <p:cNvPicPr>
                  <a:picLocks noChangeAspect="1"/>
                </p:cNvPicPr>
                <p:nvPr/>
              </p:nvPicPr>
              <p:blipFill>
                <a:blip r:embed="rId3">
                  <a:duotone>
                    <a:schemeClr val="accent1">
                      <a:shade val="45000"/>
                      <a:satMod val="135000"/>
                    </a:schemeClr>
                    <a:prstClr val="white"/>
                  </a:duotone>
                </a:blip>
                <a:stretch>
                  <a:fillRect/>
                </a:stretch>
              </p:blipFill>
              <p:spPr>
                <a:xfrm>
                  <a:off x="5699739" y="4076236"/>
                  <a:ext cx="415231" cy="415231"/>
                </a:xfrm>
                <a:prstGeom prst="rect">
                  <a:avLst/>
                </a:prstGeom>
              </p:spPr>
            </p:pic>
            <p:pic>
              <p:nvPicPr>
                <p:cNvPr id="469" name="Imagem 468"/>
                <p:cNvPicPr>
                  <a:picLocks noChangeAspect="1"/>
                </p:cNvPicPr>
                <p:nvPr/>
              </p:nvPicPr>
              <p:blipFill>
                <a:blip r:embed="rId3">
                  <a:duotone>
                    <a:schemeClr val="accent1">
                      <a:shade val="45000"/>
                      <a:satMod val="135000"/>
                    </a:schemeClr>
                    <a:prstClr val="white"/>
                  </a:duotone>
                </a:blip>
                <a:stretch>
                  <a:fillRect/>
                </a:stretch>
              </p:blipFill>
              <p:spPr>
                <a:xfrm>
                  <a:off x="6288521" y="4076236"/>
                  <a:ext cx="415231" cy="415231"/>
                </a:xfrm>
                <a:prstGeom prst="rect">
                  <a:avLst/>
                </a:prstGeom>
              </p:spPr>
            </p:pic>
            <p:pic>
              <p:nvPicPr>
                <p:cNvPr id="470" name="Imagem 469"/>
                <p:cNvPicPr>
                  <a:picLocks noChangeAspect="1"/>
                </p:cNvPicPr>
                <p:nvPr/>
              </p:nvPicPr>
              <p:blipFill>
                <a:blip r:embed="rId3">
                  <a:duotone>
                    <a:schemeClr val="accent1">
                      <a:shade val="45000"/>
                      <a:satMod val="135000"/>
                    </a:schemeClr>
                    <a:prstClr val="white"/>
                  </a:duotone>
                </a:blip>
                <a:stretch>
                  <a:fillRect/>
                </a:stretch>
              </p:blipFill>
              <p:spPr>
                <a:xfrm>
                  <a:off x="6877303" y="4076236"/>
                  <a:ext cx="415231" cy="415231"/>
                </a:xfrm>
                <a:prstGeom prst="rect">
                  <a:avLst/>
                </a:prstGeom>
              </p:spPr>
            </p:pic>
            <p:pic>
              <p:nvPicPr>
                <p:cNvPr id="471" name="Imagem 470"/>
                <p:cNvPicPr>
                  <a:picLocks noChangeAspect="1"/>
                </p:cNvPicPr>
                <p:nvPr/>
              </p:nvPicPr>
              <p:blipFill>
                <a:blip r:embed="rId3">
                  <a:duotone>
                    <a:schemeClr val="accent1">
                      <a:shade val="45000"/>
                      <a:satMod val="135000"/>
                    </a:schemeClr>
                    <a:prstClr val="white"/>
                  </a:duotone>
                </a:blip>
                <a:stretch>
                  <a:fillRect/>
                </a:stretch>
              </p:blipFill>
              <p:spPr>
                <a:xfrm>
                  <a:off x="7466085" y="4076236"/>
                  <a:ext cx="415231" cy="415231"/>
                </a:xfrm>
                <a:prstGeom prst="rect">
                  <a:avLst/>
                </a:prstGeom>
              </p:spPr>
            </p:pic>
            <p:pic>
              <p:nvPicPr>
                <p:cNvPr id="472" name="Imagem 471"/>
                <p:cNvPicPr>
                  <a:picLocks noChangeAspect="1"/>
                </p:cNvPicPr>
                <p:nvPr/>
              </p:nvPicPr>
              <p:blipFill>
                <a:blip r:embed="rId3">
                  <a:duotone>
                    <a:schemeClr val="accent1">
                      <a:shade val="45000"/>
                      <a:satMod val="135000"/>
                    </a:schemeClr>
                    <a:prstClr val="white"/>
                  </a:duotone>
                </a:blip>
                <a:stretch>
                  <a:fillRect/>
                </a:stretch>
              </p:blipFill>
              <p:spPr>
                <a:xfrm>
                  <a:off x="8054867" y="4076236"/>
                  <a:ext cx="415231" cy="415231"/>
                </a:xfrm>
                <a:prstGeom prst="rect">
                  <a:avLst/>
                </a:prstGeom>
              </p:spPr>
            </p:pic>
            <p:pic>
              <p:nvPicPr>
                <p:cNvPr id="473" name="Imagem 472"/>
                <p:cNvPicPr>
                  <a:picLocks noChangeAspect="1"/>
                </p:cNvPicPr>
                <p:nvPr/>
              </p:nvPicPr>
              <p:blipFill>
                <a:blip r:embed="rId3">
                  <a:duotone>
                    <a:schemeClr val="accent1">
                      <a:shade val="45000"/>
                      <a:satMod val="135000"/>
                    </a:schemeClr>
                    <a:prstClr val="white"/>
                  </a:duotone>
                </a:blip>
                <a:stretch>
                  <a:fillRect/>
                </a:stretch>
              </p:blipFill>
              <p:spPr>
                <a:xfrm>
                  <a:off x="8643649" y="4076236"/>
                  <a:ext cx="415231" cy="415231"/>
                </a:xfrm>
                <a:prstGeom prst="rect">
                  <a:avLst/>
                </a:prstGeom>
              </p:spPr>
            </p:pic>
            <p:pic>
              <p:nvPicPr>
                <p:cNvPr id="474" name="Imagem 473"/>
                <p:cNvPicPr>
                  <a:picLocks noChangeAspect="1"/>
                </p:cNvPicPr>
                <p:nvPr/>
              </p:nvPicPr>
              <p:blipFill>
                <a:blip r:embed="rId3">
                  <a:duotone>
                    <a:schemeClr val="accent1">
                      <a:shade val="45000"/>
                      <a:satMod val="135000"/>
                    </a:schemeClr>
                    <a:prstClr val="white"/>
                  </a:duotone>
                </a:blip>
                <a:stretch>
                  <a:fillRect/>
                </a:stretch>
              </p:blipFill>
              <p:spPr>
                <a:xfrm>
                  <a:off x="9232431" y="4076236"/>
                  <a:ext cx="415231" cy="415231"/>
                </a:xfrm>
                <a:prstGeom prst="rect">
                  <a:avLst/>
                </a:prstGeom>
              </p:spPr>
            </p:pic>
            <p:pic>
              <p:nvPicPr>
                <p:cNvPr id="475" name="Imagem 474"/>
                <p:cNvPicPr>
                  <a:picLocks noChangeAspect="1"/>
                </p:cNvPicPr>
                <p:nvPr/>
              </p:nvPicPr>
              <p:blipFill>
                <a:blip r:embed="rId3">
                  <a:duotone>
                    <a:schemeClr val="accent1">
                      <a:shade val="45000"/>
                      <a:satMod val="135000"/>
                    </a:schemeClr>
                    <a:prstClr val="white"/>
                  </a:duotone>
                </a:blip>
                <a:stretch>
                  <a:fillRect/>
                </a:stretch>
              </p:blipFill>
              <p:spPr>
                <a:xfrm>
                  <a:off x="9821213" y="4076236"/>
                  <a:ext cx="415231" cy="415231"/>
                </a:xfrm>
                <a:prstGeom prst="rect">
                  <a:avLst/>
                </a:prstGeom>
              </p:spPr>
            </p:pic>
            <p:pic>
              <p:nvPicPr>
                <p:cNvPr id="476" name="Imagem 475"/>
                <p:cNvPicPr>
                  <a:picLocks noChangeAspect="1"/>
                </p:cNvPicPr>
                <p:nvPr/>
              </p:nvPicPr>
              <p:blipFill>
                <a:blip r:embed="rId3">
                  <a:duotone>
                    <a:schemeClr val="accent1">
                      <a:shade val="45000"/>
                      <a:satMod val="135000"/>
                    </a:schemeClr>
                    <a:prstClr val="white"/>
                  </a:duotone>
                </a:blip>
                <a:stretch>
                  <a:fillRect/>
                </a:stretch>
              </p:blipFill>
              <p:spPr>
                <a:xfrm>
                  <a:off x="10409999" y="4076236"/>
                  <a:ext cx="415231" cy="415231"/>
                </a:xfrm>
                <a:prstGeom prst="rect">
                  <a:avLst/>
                </a:prstGeom>
              </p:spPr>
            </p:pic>
          </p:grpSp>
          <p:grpSp>
            <p:nvGrpSpPr>
              <p:cNvPr id="477" name="Grupo 476"/>
              <p:cNvGrpSpPr/>
              <p:nvPr/>
            </p:nvGrpSpPr>
            <p:grpSpPr>
              <a:xfrm>
                <a:off x="7682845" y="2387941"/>
                <a:ext cx="4085231" cy="296856"/>
                <a:chOff x="5110957" y="4076236"/>
                <a:chExt cx="5714273" cy="415231"/>
              </a:xfrm>
            </p:grpSpPr>
            <p:pic>
              <p:nvPicPr>
                <p:cNvPr id="478" name="Imagem 477"/>
                <p:cNvPicPr>
                  <a:picLocks noChangeAspect="1"/>
                </p:cNvPicPr>
                <p:nvPr/>
              </p:nvPicPr>
              <p:blipFill>
                <a:blip r:embed="rId3">
                  <a:duotone>
                    <a:schemeClr val="accent1">
                      <a:shade val="45000"/>
                      <a:satMod val="135000"/>
                    </a:schemeClr>
                    <a:prstClr val="white"/>
                  </a:duotone>
                </a:blip>
                <a:stretch>
                  <a:fillRect/>
                </a:stretch>
              </p:blipFill>
              <p:spPr>
                <a:xfrm>
                  <a:off x="5110957" y="4076236"/>
                  <a:ext cx="415231" cy="415231"/>
                </a:xfrm>
                <a:prstGeom prst="rect">
                  <a:avLst/>
                </a:prstGeom>
              </p:spPr>
            </p:pic>
            <p:pic>
              <p:nvPicPr>
                <p:cNvPr id="479" name="Imagem 478"/>
                <p:cNvPicPr>
                  <a:picLocks noChangeAspect="1"/>
                </p:cNvPicPr>
                <p:nvPr/>
              </p:nvPicPr>
              <p:blipFill>
                <a:blip r:embed="rId3">
                  <a:duotone>
                    <a:schemeClr val="accent1">
                      <a:shade val="45000"/>
                      <a:satMod val="135000"/>
                    </a:schemeClr>
                    <a:prstClr val="white"/>
                  </a:duotone>
                </a:blip>
                <a:stretch>
                  <a:fillRect/>
                </a:stretch>
              </p:blipFill>
              <p:spPr>
                <a:xfrm>
                  <a:off x="5699739" y="4076236"/>
                  <a:ext cx="415231" cy="415231"/>
                </a:xfrm>
                <a:prstGeom prst="rect">
                  <a:avLst/>
                </a:prstGeom>
              </p:spPr>
            </p:pic>
            <p:pic>
              <p:nvPicPr>
                <p:cNvPr id="480" name="Imagem 479"/>
                <p:cNvPicPr>
                  <a:picLocks noChangeAspect="1"/>
                </p:cNvPicPr>
                <p:nvPr/>
              </p:nvPicPr>
              <p:blipFill>
                <a:blip r:embed="rId3">
                  <a:duotone>
                    <a:schemeClr val="accent1">
                      <a:shade val="45000"/>
                      <a:satMod val="135000"/>
                    </a:schemeClr>
                    <a:prstClr val="white"/>
                  </a:duotone>
                </a:blip>
                <a:stretch>
                  <a:fillRect/>
                </a:stretch>
              </p:blipFill>
              <p:spPr>
                <a:xfrm>
                  <a:off x="6288521" y="4076236"/>
                  <a:ext cx="415231" cy="415231"/>
                </a:xfrm>
                <a:prstGeom prst="rect">
                  <a:avLst/>
                </a:prstGeom>
              </p:spPr>
            </p:pic>
            <p:pic>
              <p:nvPicPr>
                <p:cNvPr id="481" name="Imagem 480"/>
                <p:cNvPicPr>
                  <a:picLocks noChangeAspect="1"/>
                </p:cNvPicPr>
                <p:nvPr/>
              </p:nvPicPr>
              <p:blipFill>
                <a:blip r:embed="rId3">
                  <a:duotone>
                    <a:schemeClr val="accent1">
                      <a:shade val="45000"/>
                      <a:satMod val="135000"/>
                    </a:schemeClr>
                    <a:prstClr val="white"/>
                  </a:duotone>
                </a:blip>
                <a:stretch>
                  <a:fillRect/>
                </a:stretch>
              </p:blipFill>
              <p:spPr>
                <a:xfrm>
                  <a:off x="6877303" y="4076236"/>
                  <a:ext cx="415231" cy="415231"/>
                </a:xfrm>
                <a:prstGeom prst="rect">
                  <a:avLst/>
                </a:prstGeom>
              </p:spPr>
            </p:pic>
            <p:pic>
              <p:nvPicPr>
                <p:cNvPr id="482" name="Imagem 481"/>
                <p:cNvPicPr>
                  <a:picLocks noChangeAspect="1"/>
                </p:cNvPicPr>
                <p:nvPr/>
              </p:nvPicPr>
              <p:blipFill>
                <a:blip r:embed="rId3">
                  <a:duotone>
                    <a:schemeClr val="accent1">
                      <a:shade val="45000"/>
                      <a:satMod val="135000"/>
                    </a:schemeClr>
                    <a:prstClr val="white"/>
                  </a:duotone>
                </a:blip>
                <a:stretch>
                  <a:fillRect/>
                </a:stretch>
              </p:blipFill>
              <p:spPr>
                <a:xfrm>
                  <a:off x="7466085" y="4076236"/>
                  <a:ext cx="415231" cy="415231"/>
                </a:xfrm>
                <a:prstGeom prst="rect">
                  <a:avLst/>
                </a:prstGeom>
              </p:spPr>
            </p:pic>
            <p:pic>
              <p:nvPicPr>
                <p:cNvPr id="483" name="Imagem 482"/>
                <p:cNvPicPr>
                  <a:picLocks noChangeAspect="1"/>
                </p:cNvPicPr>
                <p:nvPr/>
              </p:nvPicPr>
              <p:blipFill>
                <a:blip r:embed="rId3">
                  <a:duotone>
                    <a:schemeClr val="accent1">
                      <a:shade val="45000"/>
                      <a:satMod val="135000"/>
                    </a:schemeClr>
                    <a:prstClr val="white"/>
                  </a:duotone>
                </a:blip>
                <a:stretch>
                  <a:fillRect/>
                </a:stretch>
              </p:blipFill>
              <p:spPr>
                <a:xfrm>
                  <a:off x="8054867" y="4076236"/>
                  <a:ext cx="415231" cy="415231"/>
                </a:xfrm>
                <a:prstGeom prst="rect">
                  <a:avLst/>
                </a:prstGeom>
              </p:spPr>
            </p:pic>
            <p:pic>
              <p:nvPicPr>
                <p:cNvPr id="484" name="Imagem 483"/>
                <p:cNvPicPr>
                  <a:picLocks noChangeAspect="1"/>
                </p:cNvPicPr>
                <p:nvPr/>
              </p:nvPicPr>
              <p:blipFill>
                <a:blip r:embed="rId3">
                  <a:duotone>
                    <a:schemeClr val="accent1">
                      <a:shade val="45000"/>
                      <a:satMod val="135000"/>
                    </a:schemeClr>
                    <a:prstClr val="white"/>
                  </a:duotone>
                </a:blip>
                <a:stretch>
                  <a:fillRect/>
                </a:stretch>
              </p:blipFill>
              <p:spPr>
                <a:xfrm>
                  <a:off x="8643649" y="4076236"/>
                  <a:ext cx="415231" cy="415231"/>
                </a:xfrm>
                <a:prstGeom prst="rect">
                  <a:avLst/>
                </a:prstGeom>
              </p:spPr>
            </p:pic>
            <p:pic>
              <p:nvPicPr>
                <p:cNvPr id="485" name="Imagem 484"/>
                <p:cNvPicPr>
                  <a:picLocks noChangeAspect="1"/>
                </p:cNvPicPr>
                <p:nvPr/>
              </p:nvPicPr>
              <p:blipFill>
                <a:blip r:embed="rId3">
                  <a:duotone>
                    <a:schemeClr val="accent1">
                      <a:shade val="45000"/>
                      <a:satMod val="135000"/>
                    </a:schemeClr>
                    <a:prstClr val="white"/>
                  </a:duotone>
                </a:blip>
                <a:stretch>
                  <a:fillRect/>
                </a:stretch>
              </p:blipFill>
              <p:spPr>
                <a:xfrm>
                  <a:off x="9232431" y="4076236"/>
                  <a:ext cx="415231" cy="415231"/>
                </a:xfrm>
                <a:prstGeom prst="rect">
                  <a:avLst/>
                </a:prstGeom>
              </p:spPr>
            </p:pic>
            <p:pic>
              <p:nvPicPr>
                <p:cNvPr id="486" name="Imagem 485"/>
                <p:cNvPicPr>
                  <a:picLocks noChangeAspect="1"/>
                </p:cNvPicPr>
                <p:nvPr/>
              </p:nvPicPr>
              <p:blipFill>
                <a:blip r:embed="rId3">
                  <a:duotone>
                    <a:schemeClr val="accent1">
                      <a:shade val="45000"/>
                      <a:satMod val="135000"/>
                    </a:schemeClr>
                    <a:prstClr val="white"/>
                  </a:duotone>
                </a:blip>
                <a:stretch>
                  <a:fillRect/>
                </a:stretch>
              </p:blipFill>
              <p:spPr>
                <a:xfrm>
                  <a:off x="9821213" y="4076236"/>
                  <a:ext cx="415231" cy="415231"/>
                </a:xfrm>
                <a:prstGeom prst="rect">
                  <a:avLst/>
                </a:prstGeom>
              </p:spPr>
            </p:pic>
            <p:pic>
              <p:nvPicPr>
                <p:cNvPr id="487" name="Imagem 486"/>
                <p:cNvPicPr>
                  <a:picLocks noChangeAspect="1"/>
                </p:cNvPicPr>
                <p:nvPr/>
              </p:nvPicPr>
              <p:blipFill>
                <a:blip r:embed="rId3">
                  <a:duotone>
                    <a:schemeClr val="accent1">
                      <a:shade val="45000"/>
                      <a:satMod val="135000"/>
                    </a:schemeClr>
                    <a:prstClr val="white"/>
                  </a:duotone>
                </a:blip>
                <a:stretch>
                  <a:fillRect/>
                </a:stretch>
              </p:blipFill>
              <p:spPr>
                <a:xfrm>
                  <a:off x="10409999" y="4076236"/>
                  <a:ext cx="415231" cy="415231"/>
                </a:xfrm>
                <a:prstGeom prst="rect">
                  <a:avLst/>
                </a:prstGeom>
              </p:spPr>
            </p:pic>
          </p:grpSp>
          <p:grpSp>
            <p:nvGrpSpPr>
              <p:cNvPr id="488" name="Grupo 487"/>
              <p:cNvGrpSpPr/>
              <p:nvPr/>
            </p:nvGrpSpPr>
            <p:grpSpPr>
              <a:xfrm>
                <a:off x="7682845" y="2814546"/>
                <a:ext cx="4085231" cy="296856"/>
                <a:chOff x="5110957" y="4076236"/>
                <a:chExt cx="5714273" cy="415231"/>
              </a:xfrm>
            </p:grpSpPr>
            <p:pic>
              <p:nvPicPr>
                <p:cNvPr id="489" name="Imagem 488"/>
                <p:cNvPicPr>
                  <a:picLocks noChangeAspect="1"/>
                </p:cNvPicPr>
                <p:nvPr/>
              </p:nvPicPr>
              <p:blipFill>
                <a:blip r:embed="rId3">
                  <a:duotone>
                    <a:schemeClr val="accent1">
                      <a:shade val="45000"/>
                      <a:satMod val="135000"/>
                    </a:schemeClr>
                    <a:prstClr val="white"/>
                  </a:duotone>
                </a:blip>
                <a:stretch>
                  <a:fillRect/>
                </a:stretch>
              </p:blipFill>
              <p:spPr>
                <a:xfrm>
                  <a:off x="5110957" y="4076236"/>
                  <a:ext cx="415231" cy="415231"/>
                </a:xfrm>
                <a:prstGeom prst="rect">
                  <a:avLst/>
                </a:prstGeom>
              </p:spPr>
            </p:pic>
            <p:pic>
              <p:nvPicPr>
                <p:cNvPr id="490" name="Imagem 489"/>
                <p:cNvPicPr>
                  <a:picLocks noChangeAspect="1"/>
                </p:cNvPicPr>
                <p:nvPr/>
              </p:nvPicPr>
              <p:blipFill>
                <a:blip r:embed="rId3">
                  <a:duotone>
                    <a:schemeClr val="accent1">
                      <a:shade val="45000"/>
                      <a:satMod val="135000"/>
                    </a:schemeClr>
                    <a:prstClr val="white"/>
                  </a:duotone>
                </a:blip>
                <a:stretch>
                  <a:fillRect/>
                </a:stretch>
              </p:blipFill>
              <p:spPr>
                <a:xfrm>
                  <a:off x="5699739" y="4076236"/>
                  <a:ext cx="415231" cy="415231"/>
                </a:xfrm>
                <a:prstGeom prst="rect">
                  <a:avLst/>
                </a:prstGeom>
              </p:spPr>
            </p:pic>
            <p:pic>
              <p:nvPicPr>
                <p:cNvPr id="491" name="Imagem 490"/>
                <p:cNvPicPr>
                  <a:picLocks noChangeAspect="1"/>
                </p:cNvPicPr>
                <p:nvPr/>
              </p:nvPicPr>
              <p:blipFill>
                <a:blip r:embed="rId3">
                  <a:duotone>
                    <a:schemeClr val="accent1">
                      <a:shade val="45000"/>
                      <a:satMod val="135000"/>
                    </a:schemeClr>
                    <a:prstClr val="white"/>
                  </a:duotone>
                </a:blip>
                <a:stretch>
                  <a:fillRect/>
                </a:stretch>
              </p:blipFill>
              <p:spPr>
                <a:xfrm>
                  <a:off x="6288521" y="4076236"/>
                  <a:ext cx="415231" cy="415231"/>
                </a:xfrm>
                <a:prstGeom prst="rect">
                  <a:avLst/>
                </a:prstGeom>
              </p:spPr>
            </p:pic>
            <p:pic>
              <p:nvPicPr>
                <p:cNvPr id="492" name="Imagem 491"/>
                <p:cNvPicPr>
                  <a:picLocks noChangeAspect="1"/>
                </p:cNvPicPr>
                <p:nvPr/>
              </p:nvPicPr>
              <p:blipFill>
                <a:blip r:embed="rId3">
                  <a:duotone>
                    <a:schemeClr val="accent1">
                      <a:shade val="45000"/>
                      <a:satMod val="135000"/>
                    </a:schemeClr>
                    <a:prstClr val="white"/>
                  </a:duotone>
                </a:blip>
                <a:stretch>
                  <a:fillRect/>
                </a:stretch>
              </p:blipFill>
              <p:spPr>
                <a:xfrm>
                  <a:off x="6877303" y="4076236"/>
                  <a:ext cx="415231" cy="415231"/>
                </a:xfrm>
                <a:prstGeom prst="rect">
                  <a:avLst/>
                </a:prstGeom>
              </p:spPr>
            </p:pic>
            <p:pic>
              <p:nvPicPr>
                <p:cNvPr id="493" name="Imagem 492"/>
                <p:cNvPicPr>
                  <a:picLocks noChangeAspect="1"/>
                </p:cNvPicPr>
                <p:nvPr/>
              </p:nvPicPr>
              <p:blipFill>
                <a:blip r:embed="rId3">
                  <a:duotone>
                    <a:schemeClr val="accent1">
                      <a:shade val="45000"/>
                      <a:satMod val="135000"/>
                    </a:schemeClr>
                    <a:prstClr val="white"/>
                  </a:duotone>
                </a:blip>
                <a:stretch>
                  <a:fillRect/>
                </a:stretch>
              </p:blipFill>
              <p:spPr>
                <a:xfrm>
                  <a:off x="7466085" y="4076236"/>
                  <a:ext cx="415231" cy="415231"/>
                </a:xfrm>
                <a:prstGeom prst="rect">
                  <a:avLst/>
                </a:prstGeom>
              </p:spPr>
            </p:pic>
            <p:pic>
              <p:nvPicPr>
                <p:cNvPr id="494" name="Imagem 493"/>
                <p:cNvPicPr>
                  <a:picLocks noChangeAspect="1"/>
                </p:cNvPicPr>
                <p:nvPr/>
              </p:nvPicPr>
              <p:blipFill>
                <a:blip r:embed="rId3">
                  <a:duotone>
                    <a:schemeClr val="accent1">
                      <a:shade val="45000"/>
                      <a:satMod val="135000"/>
                    </a:schemeClr>
                    <a:prstClr val="white"/>
                  </a:duotone>
                </a:blip>
                <a:stretch>
                  <a:fillRect/>
                </a:stretch>
              </p:blipFill>
              <p:spPr>
                <a:xfrm>
                  <a:off x="8054867" y="4076236"/>
                  <a:ext cx="415231" cy="415231"/>
                </a:xfrm>
                <a:prstGeom prst="rect">
                  <a:avLst/>
                </a:prstGeom>
              </p:spPr>
            </p:pic>
            <p:pic>
              <p:nvPicPr>
                <p:cNvPr id="495" name="Imagem 494"/>
                <p:cNvPicPr>
                  <a:picLocks noChangeAspect="1"/>
                </p:cNvPicPr>
                <p:nvPr/>
              </p:nvPicPr>
              <p:blipFill>
                <a:blip r:embed="rId3">
                  <a:duotone>
                    <a:schemeClr val="accent1">
                      <a:shade val="45000"/>
                      <a:satMod val="135000"/>
                    </a:schemeClr>
                    <a:prstClr val="white"/>
                  </a:duotone>
                </a:blip>
                <a:stretch>
                  <a:fillRect/>
                </a:stretch>
              </p:blipFill>
              <p:spPr>
                <a:xfrm>
                  <a:off x="8643649" y="4076236"/>
                  <a:ext cx="415231" cy="415231"/>
                </a:xfrm>
                <a:prstGeom prst="rect">
                  <a:avLst/>
                </a:prstGeom>
              </p:spPr>
            </p:pic>
            <p:pic>
              <p:nvPicPr>
                <p:cNvPr id="496" name="Imagem 495"/>
                <p:cNvPicPr>
                  <a:picLocks noChangeAspect="1"/>
                </p:cNvPicPr>
                <p:nvPr/>
              </p:nvPicPr>
              <p:blipFill>
                <a:blip r:embed="rId3">
                  <a:duotone>
                    <a:schemeClr val="accent1">
                      <a:shade val="45000"/>
                      <a:satMod val="135000"/>
                    </a:schemeClr>
                    <a:prstClr val="white"/>
                  </a:duotone>
                </a:blip>
                <a:stretch>
                  <a:fillRect/>
                </a:stretch>
              </p:blipFill>
              <p:spPr>
                <a:xfrm>
                  <a:off x="9232431" y="4076236"/>
                  <a:ext cx="415231" cy="415231"/>
                </a:xfrm>
                <a:prstGeom prst="rect">
                  <a:avLst/>
                </a:prstGeom>
              </p:spPr>
            </p:pic>
            <p:pic>
              <p:nvPicPr>
                <p:cNvPr id="497" name="Imagem 496"/>
                <p:cNvPicPr>
                  <a:picLocks noChangeAspect="1"/>
                </p:cNvPicPr>
                <p:nvPr/>
              </p:nvPicPr>
              <p:blipFill>
                <a:blip r:embed="rId3">
                  <a:duotone>
                    <a:schemeClr val="accent1">
                      <a:shade val="45000"/>
                      <a:satMod val="135000"/>
                    </a:schemeClr>
                    <a:prstClr val="white"/>
                  </a:duotone>
                </a:blip>
                <a:stretch>
                  <a:fillRect/>
                </a:stretch>
              </p:blipFill>
              <p:spPr>
                <a:xfrm>
                  <a:off x="9821213" y="4076236"/>
                  <a:ext cx="415231" cy="415231"/>
                </a:xfrm>
                <a:prstGeom prst="rect">
                  <a:avLst/>
                </a:prstGeom>
              </p:spPr>
            </p:pic>
            <p:pic>
              <p:nvPicPr>
                <p:cNvPr id="498" name="Imagem 497"/>
                <p:cNvPicPr>
                  <a:picLocks noChangeAspect="1"/>
                </p:cNvPicPr>
                <p:nvPr/>
              </p:nvPicPr>
              <p:blipFill>
                <a:blip r:embed="rId3">
                  <a:duotone>
                    <a:schemeClr val="accent1">
                      <a:shade val="45000"/>
                      <a:satMod val="135000"/>
                    </a:schemeClr>
                    <a:prstClr val="white"/>
                  </a:duotone>
                </a:blip>
                <a:stretch>
                  <a:fillRect/>
                </a:stretch>
              </p:blipFill>
              <p:spPr>
                <a:xfrm>
                  <a:off x="10409999" y="4076236"/>
                  <a:ext cx="415231" cy="415231"/>
                </a:xfrm>
                <a:prstGeom prst="rect">
                  <a:avLst/>
                </a:prstGeom>
              </p:spPr>
            </p:pic>
          </p:grpSp>
          <p:grpSp>
            <p:nvGrpSpPr>
              <p:cNvPr id="566" name="Grupo 565"/>
              <p:cNvGrpSpPr/>
              <p:nvPr/>
            </p:nvGrpSpPr>
            <p:grpSpPr>
              <a:xfrm>
                <a:off x="7682845" y="3676304"/>
                <a:ext cx="4085231" cy="296856"/>
                <a:chOff x="5110957" y="4076236"/>
                <a:chExt cx="5714273" cy="415231"/>
              </a:xfrm>
            </p:grpSpPr>
            <p:pic>
              <p:nvPicPr>
                <p:cNvPr id="603" name="Imagem 602"/>
                <p:cNvPicPr>
                  <a:picLocks noChangeAspect="1"/>
                </p:cNvPicPr>
                <p:nvPr/>
              </p:nvPicPr>
              <p:blipFill>
                <a:blip r:embed="rId3">
                  <a:duotone>
                    <a:schemeClr val="accent1">
                      <a:shade val="45000"/>
                      <a:satMod val="135000"/>
                    </a:schemeClr>
                    <a:prstClr val="white"/>
                  </a:duotone>
                </a:blip>
                <a:stretch>
                  <a:fillRect/>
                </a:stretch>
              </p:blipFill>
              <p:spPr>
                <a:xfrm>
                  <a:off x="5110957" y="4076236"/>
                  <a:ext cx="415231" cy="415231"/>
                </a:xfrm>
                <a:prstGeom prst="rect">
                  <a:avLst/>
                </a:prstGeom>
              </p:spPr>
            </p:pic>
            <p:pic>
              <p:nvPicPr>
                <p:cNvPr id="604" name="Imagem 603"/>
                <p:cNvPicPr>
                  <a:picLocks noChangeAspect="1"/>
                </p:cNvPicPr>
                <p:nvPr/>
              </p:nvPicPr>
              <p:blipFill>
                <a:blip r:embed="rId3">
                  <a:duotone>
                    <a:schemeClr val="accent1">
                      <a:shade val="45000"/>
                      <a:satMod val="135000"/>
                    </a:schemeClr>
                    <a:prstClr val="white"/>
                  </a:duotone>
                </a:blip>
                <a:stretch>
                  <a:fillRect/>
                </a:stretch>
              </p:blipFill>
              <p:spPr>
                <a:xfrm>
                  <a:off x="5699739" y="4076236"/>
                  <a:ext cx="415231" cy="415231"/>
                </a:xfrm>
                <a:prstGeom prst="rect">
                  <a:avLst/>
                </a:prstGeom>
              </p:spPr>
            </p:pic>
            <p:pic>
              <p:nvPicPr>
                <p:cNvPr id="605" name="Imagem 604"/>
                <p:cNvPicPr>
                  <a:picLocks noChangeAspect="1"/>
                </p:cNvPicPr>
                <p:nvPr/>
              </p:nvPicPr>
              <p:blipFill>
                <a:blip r:embed="rId3">
                  <a:duotone>
                    <a:schemeClr val="accent1">
                      <a:shade val="45000"/>
                      <a:satMod val="135000"/>
                    </a:schemeClr>
                    <a:prstClr val="white"/>
                  </a:duotone>
                </a:blip>
                <a:stretch>
                  <a:fillRect/>
                </a:stretch>
              </p:blipFill>
              <p:spPr>
                <a:xfrm>
                  <a:off x="6288521" y="4076236"/>
                  <a:ext cx="415231" cy="415231"/>
                </a:xfrm>
                <a:prstGeom prst="rect">
                  <a:avLst/>
                </a:prstGeom>
              </p:spPr>
            </p:pic>
            <p:pic>
              <p:nvPicPr>
                <p:cNvPr id="606" name="Imagem 605"/>
                <p:cNvPicPr>
                  <a:picLocks noChangeAspect="1"/>
                </p:cNvPicPr>
                <p:nvPr/>
              </p:nvPicPr>
              <p:blipFill>
                <a:blip r:embed="rId3">
                  <a:duotone>
                    <a:schemeClr val="accent1">
                      <a:shade val="45000"/>
                      <a:satMod val="135000"/>
                    </a:schemeClr>
                    <a:prstClr val="white"/>
                  </a:duotone>
                </a:blip>
                <a:stretch>
                  <a:fillRect/>
                </a:stretch>
              </p:blipFill>
              <p:spPr>
                <a:xfrm>
                  <a:off x="6877303" y="4076236"/>
                  <a:ext cx="415231" cy="415231"/>
                </a:xfrm>
                <a:prstGeom prst="rect">
                  <a:avLst/>
                </a:prstGeom>
              </p:spPr>
            </p:pic>
            <p:pic>
              <p:nvPicPr>
                <p:cNvPr id="607" name="Imagem 606"/>
                <p:cNvPicPr>
                  <a:picLocks noChangeAspect="1"/>
                </p:cNvPicPr>
                <p:nvPr/>
              </p:nvPicPr>
              <p:blipFill>
                <a:blip r:embed="rId3">
                  <a:duotone>
                    <a:schemeClr val="accent1">
                      <a:shade val="45000"/>
                      <a:satMod val="135000"/>
                    </a:schemeClr>
                    <a:prstClr val="white"/>
                  </a:duotone>
                </a:blip>
                <a:stretch>
                  <a:fillRect/>
                </a:stretch>
              </p:blipFill>
              <p:spPr>
                <a:xfrm>
                  <a:off x="7466085" y="4076236"/>
                  <a:ext cx="415231" cy="415231"/>
                </a:xfrm>
                <a:prstGeom prst="rect">
                  <a:avLst/>
                </a:prstGeom>
              </p:spPr>
            </p:pic>
            <p:pic>
              <p:nvPicPr>
                <p:cNvPr id="608" name="Imagem 607"/>
                <p:cNvPicPr>
                  <a:picLocks noChangeAspect="1"/>
                </p:cNvPicPr>
                <p:nvPr/>
              </p:nvPicPr>
              <p:blipFill>
                <a:blip r:embed="rId3">
                  <a:duotone>
                    <a:schemeClr val="accent1">
                      <a:shade val="45000"/>
                      <a:satMod val="135000"/>
                    </a:schemeClr>
                    <a:prstClr val="white"/>
                  </a:duotone>
                </a:blip>
                <a:stretch>
                  <a:fillRect/>
                </a:stretch>
              </p:blipFill>
              <p:spPr>
                <a:xfrm>
                  <a:off x="8054867" y="4076236"/>
                  <a:ext cx="415231" cy="415231"/>
                </a:xfrm>
                <a:prstGeom prst="rect">
                  <a:avLst/>
                </a:prstGeom>
              </p:spPr>
            </p:pic>
            <p:pic>
              <p:nvPicPr>
                <p:cNvPr id="609" name="Imagem 608"/>
                <p:cNvPicPr>
                  <a:picLocks noChangeAspect="1"/>
                </p:cNvPicPr>
                <p:nvPr/>
              </p:nvPicPr>
              <p:blipFill>
                <a:blip r:embed="rId3">
                  <a:duotone>
                    <a:schemeClr val="accent1">
                      <a:shade val="45000"/>
                      <a:satMod val="135000"/>
                    </a:schemeClr>
                    <a:prstClr val="white"/>
                  </a:duotone>
                </a:blip>
                <a:stretch>
                  <a:fillRect/>
                </a:stretch>
              </p:blipFill>
              <p:spPr>
                <a:xfrm>
                  <a:off x="8643649" y="4076236"/>
                  <a:ext cx="415231" cy="415231"/>
                </a:xfrm>
                <a:prstGeom prst="rect">
                  <a:avLst/>
                </a:prstGeom>
              </p:spPr>
            </p:pic>
            <p:pic>
              <p:nvPicPr>
                <p:cNvPr id="610" name="Imagem 609"/>
                <p:cNvPicPr>
                  <a:picLocks noChangeAspect="1"/>
                </p:cNvPicPr>
                <p:nvPr/>
              </p:nvPicPr>
              <p:blipFill>
                <a:blip r:embed="rId3">
                  <a:duotone>
                    <a:schemeClr val="accent1">
                      <a:shade val="45000"/>
                      <a:satMod val="135000"/>
                    </a:schemeClr>
                    <a:prstClr val="white"/>
                  </a:duotone>
                </a:blip>
                <a:stretch>
                  <a:fillRect/>
                </a:stretch>
              </p:blipFill>
              <p:spPr>
                <a:xfrm>
                  <a:off x="9232431" y="4076236"/>
                  <a:ext cx="415231" cy="415231"/>
                </a:xfrm>
                <a:prstGeom prst="rect">
                  <a:avLst/>
                </a:prstGeom>
              </p:spPr>
            </p:pic>
            <p:pic>
              <p:nvPicPr>
                <p:cNvPr id="611" name="Imagem 610"/>
                <p:cNvPicPr>
                  <a:picLocks noChangeAspect="1"/>
                </p:cNvPicPr>
                <p:nvPr/>
              </p:nvPicPr>
              <p:blipFill>
                <a:blip r:embed="rId3">
                  <a:duotone>
                    <a:schemeClr val="accent1">
                      <a:shade val="45000"/>
                      <a:satMod val="135000"/>
                    </a:schemeClr>
                    <a:prstClr val="white"/>
                  </a:duotone>
                </a:blip>
                <a:stretch>
                  <a:fillRect/>
                </a:stretch>
              </p:blipFill>
              <p:spPr>
                <a:xfrm>
                  <a:off x="9821213" y="4076236"/>
                  <a:ext cx="415231" cy="415231"/>
                </a:xfrm>
                <a:prstGeom prst="rect">
                  <a:avLst/>
                </a:prstGeom>
              </p:spPr>
            </p:pic>
            <p:pic>
              <p:nvPicPr>
                <p:cNvPr id="612" name="Imagem 611"/>
                <p:cNvPicPr>
                  <a:picLocks noChangeAspect="1"/>
                </p:cNvPicPr>
                <p:nvPr/>
              </p:nvPicPr>
              <p:blipFill>
                <a:blip r:embed="rId3">
                  <a:duotone>
                    <a:schemeClr val="accent1">
                      <a:shade val="45000"/>
                      <a:satMod val="135000"/>
                    </a:schemeClr>
                    <a:prstClr val="white"/>
                  </a:duotone>
                </a:blip>
                <a:stretch>
                  <a:fillRect/>
                </a:stretch>
              </p:blipFill>
              <p:spPr>
                <a:xfrm>
                  <a:off x="10409999" y="4076236"/>
                  <a:ext cx="415231" cy="415231"/>
                </a:xfrm>
                <a:prstGeom prst="rect">
                  <a:avLst/>
                </a:prstGeom>
              </p:spPr>
            </p:pic>
          </p:grpSp>
          <p:grpSp>
            <p:nvGrpSpPr>
              <p:cNvPr id="567" name="Grupo 566"/>
              <p:cNvGrpSpPr/>
              <p:nvPr/>
            </p:nvGrpSpPr>
            <p:grpSpPr>
              <a:xfrm>
                <a:off x="7682845" y="4102910"/>
                <a:ext cx="4085231" cy="296856"/>
                <a:chOff x="5110957" y="4076236"/>
                <a:chExt cx="5714273" cy="415231"/>
              </a:xfrm>
            </p:grpSpPr>
            <p:pic>
              <p:nvPicPr>
                <p:cNvPr id="593" name="Imagem 592"/>
                <p:cNvPicPr>
                  <a:picLocks noChangeAspect="1"/>
                </p:cNvPicPr>
                <p:nvPr/>
              </p:nvPicPr>
              <p:blipFill>
                <a:blip r:embed="rId3">
                  <a:duotone>
                    <a:schemeClr val="accent1">
                      <a:shade val="45000"/>
                      <a:satMod val="135000"/>
                    </a:schemeClr>
                    <a:prstClr val="white"/>
                  </a:duotone>
                </a:blip>
                <a:stretch>
                  <a:fillRect/>
                </a:stretch>
              </p:blipFill>
              <p:spPr>
                <a:xfrm>
                  <a:off x="5110957" y="4076236"/>
                  <a:ext cx="415231" cy="415231"/>
                </a:xfrm>
                <a:prstGeom prst="rect">
                  <a:avLst/>
                </a:prstGeom>
              </p:spPr>
            </p:pic>
            <p:pic>
              <p:nvPicPr>
                <p:cNvPr id="594" name="Imagem 593"/>
                <p:cNvPicPr>
                  <a:picLocks noChangeAspect="1"/>
                </p:cNvPicPr>
                <p:nvPr/>
              </p:nvPicPr>
              <p:blipFill>
                <a:blip r:embed="rId3">
                  <a:duotone>
                    <a:schemeClr val="accent1">
                      <a:shade val="45000"/>
                      <a:satMod val="135000"/>
                    </a:schemeClr>
                    <a:prstClr val="white"/>
                  </a:duotone>
                </a:blip>
                <a:stretch>
                  <a:fillRect/>
                </a:stretch>
              </p:blipFill>
              <p:spPr>
                <a:xfrm>
                  <a:off x="5699739" y="4076236"/>
                  <a:ext cx="415231" cy="415231"/>
                </a:xfrm>
                <a:prstGeom prst="rect">
                  <a:avLst/>
                </a:prstGeom>
              </p:spPr>
            </p:pic>
            <p:pic>
              <p:nvPicPr>
                <p:cNvPr id="595" name="Imagem 594"/>
                <p:cNvPicPr>
                  <a:picLocks noChangeAspect="1"/>
                </p:cNvPicPr>
                <p:nvPr/>
              </p:nvPicPr>
              <p:blipFill>
                <a:blip r:embed="rId3">
                  <a:duotone>
                    <a:schemeClr val="accent1">
                      <a:shade val="45000"/>
                      <a:satMod val="135000"/>
                    </a:schemeClr>
                    <a:prstClr val="white"/>
                  </a:duotone>
                </a:blip>
                <a:stretch>
                  <a:fillRect/>
                </a:stretch>
              </p:blipFill>
              <p:spPr>
                <a:xfrm>
                  <a:off x="6288521" y="4076236"/>
                  <a:ext cx="415231" cy="415231"/>
                </a:xfrm>
                <a:prstGeom prst="rect">
                  <a:avLst/>
                </a:prstGeom>
              </p:spPr>
            </p:pic>
            <p:pic>
              <p:nvPicPr>
                <p:cNvPr id="596" name="Imagem 595"/>
                <p:cNvPicPr>
                  <a:picLocks noChangeAspect="1"/>
                </p:cNvPicPr>
                <p:nvPr/>
              </p:nvPicPr>
              <p:blipFill>
                <a:blip r:embed="rId3">
                  <a:duotone>
                    <a:schemeClr val="accent1">
                      <a:shade val="45000"/>
                      <a:satMod val="135000"/>
                    </a:schemeClr>
                    <a:prstClr val="white"/>
                  </a:duotone>
                </a:blip>
                <a:stretch>
                  <a:fillRect/>
                </a:stretch>
              </p:blipFill>
              <p:spPr>
                <a:xfrm>
                  <a:off x="6877303" y="4076236"/>
                  <a:ext cx="415231" cy="415231"/>
                </a:xfrm>
                <a:prstGeom prst="rect">
                  <a:avLst/>
                </a:prstGeom>
              </p:spPr>
            </p:pic>
            <p:pic>
              <p:nvPicPr>
                <p:cNvPr id="597" name="Imagem 596"/>
                <p:cNvPicPr>
                  <a:picLocks noChangeAspect="1"/>
                </p:cNvPicPr>
                <p:nvPr/>
              </p:nvPicPr>
              <p:blipFill>
                <a:blip r:embed="rId3">
                  <a:duotone>
                    <a:schemeClr val="accent1">
                      <a:shade val="45000"/>
                      <a:satMod val="135000"/>
                    </a:schemeClr>
                    <a:prstClr val="white"/>
                  </a:duotone>
                </a:blip>
                <a:stretch>
                  <a:fillRect/>
                </a:stretch>
              </p:blipFill>
              <p:spPr>
                <a:xfrm>
                  <a:off x="7466085" y="4076236"/>
                  <a:ext cx="415231" cy="415231"/>
                </a:xfrm>
                <a:prstGeom prst="rect">
                  <a:avLst/>
                </a:prstGeom>
              </p:spPr>
            </p:pic>
            <p:pic>
              <p:nvPicPr>
                <p:cNvPr id="598" name="Imagem 597"/>
                <p:cNvPicPr>
                  <a:picLocks noChangeAspect="1"/>
                </p:cNvPicPr>
                <p:nvPr/>
              </p:nvPicPr>
              <p:blipFill>
                <a:blip r:embed="rId3">
                  <a:duotone>
                    <a:schemeClr val="accent1">
                      <a:shade val="45000"/>
                      <a:satMod val="135000"/>
                    </a:schemeClr>
                    <a:prstClr val="white"/>
                  </a:duotone>
                </a:blip>
                <a:stretch>
                  <a:fillRect/>
                </a:stretch>
              </p:blipFill>
              <p:spPr>
                <a:xfrm>
                  <a:off x="8054867" y="4076236"/>
                  <a:ext cx="415231" cy="415231"/>
                </a:xfrm>
                <a:prstGeom prst="rect">
                  <a:avLst/>
                </a:prstGeom>
              </p:spPr>
            </p:pic>
            <p:pic>
              <p:nvPicPr>
                <p:cNvPr id="599" name="Imagem 598"/>
                <p:cNvPicPr>
                  <a:picLocks noChangeAspect="1"/>
                </p:cNvPicPr>
                <p:nvPr/>
              </p:nvPicPr>
              <p:blipFill>
                <a:blip r:embed="rId3">
                  <a:duotone>
                    <a:schemeClr val="accent1">
                      <a:shade val="45000"/>
                      <a:satMod val="135000"/>
                    </a:schemeClr>
                    <a:prstClr val="white"/>
                  </a:duotone>
                </a:blip>
                <a:stretch>
                  <a:fillRect/>
                </a:stretch>
              </p:blipFill>
              <p:spPr>
                <a:xfrm>
                  <a:off x="8643649" y="4076236"/>
                  <a:ext cx="415231" cy="415231"/>
                </a:xfrm>
                <a:prstGeom prst="rect">
                  <a:avLst/>
                </a:prstGeom>
              </p:spPr>
            </p:pic>
            <p:pic>
              <p:nvPicPr>
                <p:cNvPr id="600" name="Imagem 599"/>
                <p:cNvPicPr>
                  <a:picLocks noChangeAspect="1"/>
                </p:cNvPicPr>
                <p:nvPr/>
              </p:nvPicPr>
              <p:blipFill>
                <a:blip r:embed="rId3">
                  <a:duotone>
                    <a:schemeClr val="accent1">
                      <a:shade val="45000"/>
                      <a:satMod val="135000"/>
                    </a:schemeClr>
                    <a:prstClr val="white"/>
                  </a:duotone>
                </a:blip>
                <a:stretch>
                  <a:fillRect/>
                </a:stretch>
              </p:blipFill>
              <p:spPr>
                <a:xfrm>
                  <a:off x="9232431" y="4076236"/>
                  <a:ext cx="415231" cy="415231"/>
                </a:xfrm>
                <a:prstGeom prst="rect">
                  <a:avLst/>
                </a:prstGeom>
              </p:spPr>
            </p:pic>
            <p:pic>
              <p:nvPicPr>
                <p:cNvPr id="601" name="Imagem 600"/>
                <p:cNvPicPr>
                  <a:picLocks noChangeAspect="1"/>
                </p:cNvPicPr>
                <p:nvPr/>
              </p:nvPicPr>
              <p:blipFill>
                <a:blip r:embed="rId3">
                  <a:duotone>
                    <a:schemeClr val="accent1">
                      <a:shade val="45000"/>
                      <a:satMod val="135000"/>
                    </a:schemeClr>
                    <a:prstClr val="white"/>
                  </a:duotone>
                </a:blip>
                <a:stretch>
                  <a:fillRect/>
                </a:stretch>
              </p:blipFill>
              <p:spPr>
                <a:xfrm>
                  <a:off x="9821213" y="4076236"/>
                  <a:ext cx="415231" cy="415231"/>
                </a:xfrm>
                <a:prstGeom prst="rect">
                  <a:avLst/>
                </a:prstGeom>
              </p:spPr>
            </p:pic>
            <p:pic>
              <p:nvPicPr>
                <p:cNvPr id="602" name="Imagem 601"/>
                <p:cNvPicPr>
                  <a:picLocks noChangeAspect="1"/>
                </p:cNvPicPr>
                <p:nvPr/>
              </p:nvPicPr>
              <p:blipFill>
                <a:blip r:embed="rId3">
                  <a:duotone>
                    <a:schemeClr val="accent1">
                      <a:shade val="45000"/>
                      <a:satMod val="135000"/>
                    </a:schemeClr>
                    <a:prstClr val="white"/>
                  </a:duotone>
                </a:blip>
                <a:stretch>
                  <a:fillRect/>
                </a:stretch>
              </p:blipFill>
              <p:spPr>
                <a:xfrm>
                  <a:off x="10409999" y="4076236"/>
                  <a:ext cx="415231" cy="415231"/>
                </a:xfrm>
                <a:prstGeom prst="rect">
                  <a:avLst/>
                </a:prstGeom>
              </p:spPr>
            </p:pic>
          </p:grpSp>
          <p:grpSp>
            <p:nvGrpSpPr>
              <p:cNvPr id="568" name="Grupo 567"/>
              <p:cNvGrpSpPr/>
              <p:nvPr/>
            </p:nvGrpSpPr>
            <p:grpSpPr>
              <a:xfrm>
                <a:off x="7682845" y="4529515"/>
                <a:ext cx="4085231" cy="296856"/>
                <a:chOff x="5110957" y="4076236"/>
                <a:chExt cx="5714273" cy="415231"/>
              </a:xfrm>
            </p:grpSpPr>
            <p:pic>
              <p:nvPicPr>
                <p:cNvPr id="583" name="Imagem 582"/>
                <p:cNvPicPr>
                  <a:picLocks noChangeAspect="1"/>
                </p:cNvPicPr>
                <p:nvPr/>
              </p:nvPicPr>
              <p:blipFill>
                <a:blip r:embed="rId3">
                  <a:duotone>
                    <a:schemeClr val="accent1">
                      <a:shade val="45000"/>
                      <a:satMod val="135000"/>
                    </a:schemeClr>
                    <a:prstClr val="white"/>
                  </a:duotone>
                </a:blip>
                <a:stretch>
                  <a:fillRect/>
                </a:stretch>
              </p:blipFill>
              <p:spPr>
                <a:xfrm>
                  <a:off x="5110957" y="4076236"/>
                  <a:ext cx="415231" cy="415231"/>
                </a:xfrm>
                <a:prstGeom prst="rect">
                  <a:avLst/>
                </a:prstGeom>
              </p:spPr>
            </p:pic>
            <p:pic>
              <p:nvPicPr>
                <p:cNvPr id="584" name="Imagem 583"/>
                <p:cNvPicPr>
                  <a:picLocks noChangeAspect="1"/>
                </p:cNvPicPr>
                <p:nvPr/>
              </p:nvPicPr>
              <p:blipFill>
                <a:blip r:embed="rId3">
                  <a:duotone>
                    <a:schemeClr val="accent1">
                      <a:shade val="45000"/>
                      <a:satMod val="135000"/>
                    </a:schemeClr>
                    <a:prstClr val="white"/>
                  </a:duotone>
                </a:blip>
                <a:stretch>
                  <a:fillRect/>
                </a:stretch>
              </p:blipFill>
              <p:spPr>
                <a:xfrm>
                  <a:off x="5699739" y="4076236"/>
                  <a:ext cx="415231" cy="415231"/>
                </a:xfrm>
                <a:prstGeom prst="rect">
                  <a:avLst/>
                </a:prstGeom>
              </p:spPr>
            </p:pic>
            <p:pic>
              <p:nvPicPr>
                <p:cNvPr id="585" name="Imagem 584"/>
                <p:cNvPicPr>
                  <a:picLocks noChangeAspect="1"/>
                </p:cNvPicPr>
                <p:nvPr/>
              </p:nvPicPr>
              <p:blipFill>
                <a:blip r:embed="rId3">
                  <a:duotone>
                    <a:schemeClr val="accent1">
                      <a:shade val="45000"/>
                      <a:satMod val="135000"/>
                    </a:schemeClr>
                    <a:prstClr val="white"/>
                  </a:duotone>
                </a:blip>
                <a:stretch>
                  <a:fillRect/>
                </a:stretch>
              </p:blipFill>
              <p:spPr>
                <a:xfrm>
                  <a:off x="6288521" y="4076236"/>
                  <a:ext cx="415231" cy="415231"/>
                </a:xfrm>
                <a:prstGeom prst="rect">
                  <a:avLst/>
                </a:prstGeom>
              </p:spPr>
            </p:pic>
            <p:pic>
              <p:nvPicPr>
                <p:cNvPr id="586" name="Imagem 585"/>
                <p:cNvPicPr>
                  <a:picLocks noChangeAspect="1"/>
                </p:cNvPicPr>
                <p:nvPr/>
              </p:nvPicPr>
              <p:blipFill>
                <a:blip r:embed="rId3">
                  <a:duotone>
                    <a:schemeClr val="accent1">
                      <a:shade val="45000"/>
                      <a:satMod val="135000"/>
                    </a:schemeClr>
                    <a:prstClr val="white"/>
                  </a:duotone>
                </a:blip>
                <a:stretch>
                  <a:fillRect/>
                </a:stretch>
              </p:blipFill>
              <p:spPr>
                <a:xfrm>
                  <a:off x="6877303" y="4076236"/>
                  <a:ext cx="415231" cy="415231"/>
                </a:xfrm>
                <a:prstGeom prst="rect">
                  <a:avLst/>
                </a:prstGeom>
              </p:spPr>
            </p:pic>
            <p:pic>
              <p:nvPicPr>
                <p:cNvPr id="587" name="Imagem 586"/>
                <p:cNvPicPr>
                  <a:picLocks noChangeAspect="1"/>
                </p:cNvPicPr>
                <p:nvPr/>
              </p:nvPicPr>
              <p:blipFill>
                <a:blip r:embed="rId3">
                  <a:duotone>
                    <a:schemeClr val="accent1">
                      <a:shade val="45000"/>
                      <a:satMod val="135000"/>
                    </a:schemeClr>
                    <a:prstClr val="white"/>
                  </a:duotone>
                </a:blip>
                <a:stretch>
                  <a:fillRect/>
                </a:stretch>
              </p:blipFill>
              <p:spPr>
                <a:xfrm>
                  <a:off x="7466085" y="4076236"/>
                  <a:ext cx="415231" cy="415231"/>
                </a:xfrm>
                <a:prstGeom prst="rect">
                  <a:avLst/>
                </a:prstGeom>
              </p:spPr>
            </p:pic>
            <p:pic>
              <p:nvPicPr>
                <p:cNvPr id="588" name="Imagem 587"/>
                <p:cNvPicPr>
                  <a:picLocks noChangeAspect="1"/>
                </p:cNvPicPr>
                <p:nvPr/>
              </p:nvPicPr>
              <p:blipFill>
                <a:blip r:embed="rId3">
                  <a:duotone>
                    <a:schemeClr val="accent1">
                      <a:shade val="45000"/>
                      <a:satMod val="135000"/>
                    </a:schemeClr>
                    <a:prstClr val="white"/>
                  </a:duotone>
                </a:blip>
                <a:stretch>
                  <a:fillRect/>
                </a:stretch>
              </p:blipFill>
              <p:spPr>
                <a:xfrm>
                  <a:off x="8054867" y="4076236"/>
                  <a:ext cx="415231" cy="415231"/>
                </a:xfrm>
                <a:prstGeom prst="rect">
                  <a:avLst/>
                </a:prstGeom>
              </p:spPr>
            </p:pic>
            <p:pic>
              <p:nvPicPr>
                <p:cNvPr id="589" name="Imagem 588"/>
                <p:cNvPicPr>
                  <a:picLocks noChangeAspect="1"/>
                </p:cNvPicPr>
                <p:nvPr/>
              </p:nvPicPr>
              <p:blipFill>
                <a:blip r:embed="rId3">
                  <a:duotone>
                    <a:schemeClr val="accent1">
                      <a:shade val="45000"/>
                      <a:satMod val="135000"/>
                    </a:schemeClr>
                    <a:prstClr val="white"/>
                  </a:duotone>
                </a:blip>
                <a:stretch>
                  <a:fillRect/>
                </a:stretch>
              </p:blipFill>
              <p:spPr>
                <a:xfrm>
                  <a:off x="8643649" y="4076236"/>
                  <a:ext cx="415231" cy="415231"/>
                </a:xfrm>
                <a:prstGeom prst="rect">
                  <a:avLst/>
                </a:prstGeom>
              </p:spPr>
            </p:pic>
            <p:pic>
              <p:nvPicPr>
                <p:cNvPr id="590" name="Imagem 589"/>
                <p:cNvPicPr>
                  <a:picLocks noChangeAspect="1"/>
                </p:cNvPicPr>
                <p:nvPr/>
              </p:nvPicPr>
              <p:blipFill>
                <a:blip r:embed="rId3">
                  <a:duotone>
                    <a:schemeClr val="accent1">
                      <a:shade val="45000"/>
                      <a:satMod val="135000"/>
                    </a:schemeClr>
                    <a:prstClr val="white"/>
                  </a:duotone>
                </a:blip>
                <a:stretch>
                  <a:fillRect/>
                </a:stretch>
              </p:blipFill>
              <p:spPr>
                <a:xfrm>
                  <a:off x="9232431" y="4076236"/>
                  <a:ext cx="415231" cy="415231"/>
                </a:xfrm>
                <a:prstGeom prst="rect">
                  <a:avLst/>
                </a:prstGeom>
              </p:spPr>
            </p:pic>
            <p:pic>
              <p:nvPicPr>
                <p:cNvPr id="591" name="Imagem 590"/>
                <p:cNvPicPr>
                  <a:picLocks noChangeAspect="1"/>
                </p:cNvPicPr>
                <p:nvPr/>
              </p:nvPicPr>
              <p:blipFill>
                <a:blip r:embed="rId3">
                  <a:duotone>
                    <a:schemeClr val="accent1">
                      <a:shade val="45000"/>
                      <a:satMod val="135000"/>
                    </a:schemeClr>
                    <a:prstClr val="white"/>
                  </a:duotone>
                </a:blip>
                <a:stretch>
                  <a:fillRect/>
                </a:stretch>
              </p:blipFill>
              <p:spPr>
                <a:xfrm>
                  <a:off x="9821213" y="4076236"/>
                  <a:ext cx="415231" cy="415231"/>
                </a:xfrm>
                <a:prstGeom prst="rect">
                  <a:avLst/>
                </a:prstGeom>
              </p:spPr>
            </p:pic>
            <p:pic>
              <p:nvPicPr>
                <p:cNvPr id="592" name="Imagem 591"/>
                <p:cNvPicPr>
                  <a:picLocks noChangeAspect="1"/>
                </p:cNvPicPr>
                <p:nvPr/>
              </p:nvPicPr>
              <p:blipFill>
                <a:blip r:embed="rId3">
                  <a:duotone>
                    <a:schemeClr val="accent1">
                      <a:shade val="45000"/>
                      <a:satMod val="135000"/>
                    </a:schemeClr>
                    <a:prstClr val="white"/>
                  </a:duotone>
                </a:blip>
                <a:stretch>
                  <a:fillRect/>
                </a:stretch>
              </p:blipFill>
              <p:spPr>
                <a:xfrm>
                  <a:off x="10409999" y="4076236"/>
                  <a:ext cx="415231" cy="415231"/>
                </a:xfrm>
                <a:prstGeom prst="rect">
                  <a:avLst/>
                </a:prstGeom>
              </p:spPr>
            </p:pic>
          </p:grpSp>
          <p:grpSp>
            <p:nvGrpSpPr>
              <p:cNvPr id="569" name="Grupo 568"/>
              <p:cNvGrpSpPr/>
              <p:nvPr/>
            </p:nvGrpSpPr>
            <p:grpSpPr>
              <a:xfrm>
                <a:off x="7682845" y="4956120"/>
                <a:ext cx="4085231" cy="296856"/>
                <a:chOff x="5110957" y="4076236"/>
                <a:chExt cx="5714273" cy="415231"/>
              </a:xfrm>
            </p:grpSpPr>
            <p:pic>
              <p:nvPicPr>
                <p:cNvPr id="573" name="Imagem 572"/>
                <p:cNvPicPr>
                  <a:picLocks noChangeAspect="1"/>
                </p:cNvPicPr>
                <p:nvPr/>
              </p:nvPicPr>
              <p:blipFill>
                <a:blip r:embed="rId3">
                  <a:duotone>
                    <a:schemeClr val="accent1">
                      <a:shade val="45000"/>
                      <a:satMod val="135000"/>
                    </a:schemeClr>
                    <a:prstClr val="white"/>
                  </a:duotone>
                </a:blip>
                <a:stretch>
                  <a:fillRect/>
                </a:stretch>
              </p:blipFill>
              <p:spPr>
                <a:xfrm>
                  <a:off x="5110957" y="4076236"/>
                  <a:ext cx="415231" cy="415231"/>
                </a:xfrm>
                <a:prstGeom prst="rect">
                  <a:avLst/>
                </a:prstGeom>
              </p:spPr>
            </p:pic>
            <p:pic>
              <p:nvPicPr>
                <p:cNvPr id="574" name="Imagem 573"/>
                <p:cNvPicPr>
                  <a:picLocks noChangeAspect="1"/>
                </p:cNvPicPr>
                <p:nvPr/>
              </p:nvPicPr>
              <p:blipFill>
                <a:blip r:embed="rId3">
                  <a:duotone>
                    <a:schemeClr val="accent1">
                      <a:shade val="45000"/>
                      <a:satMod val="135000"/>
                    </a:schemeClr>
                    <a:prstClr val="white"/>
                  </a:duotone>
                </a:blip>
                <a:stretch>
                  <a:fillRect/>
                </a:stretch>
              </p:blipFill>
              <p:spPr>
                <a:xfrm>
                  <a:off x="5699739" y="4076236"/>
                  <a:ext cx="415231" cy="415231"/>
                </a:xfrm>
                <a:prstGeom prst="rect">
                  <a:avLst/>
                </a:prstGeom>
              </p:spPr>
            </p:pic>
            <p:pic>
              <p:nvPicPr>
                <p:cNvPr id="575" name="Imagem 574"/>
                <p:cNvPicPr>
                  <a:picLocks noChangeAspect="1"/>
                </p:cNvPicPr>
                <p:nvPr/>
              </p:nvPicPr>
              <p:blipFill>
                <a:blip r:embed="rId3">
                  <a:duotone>
                    <a:schemeClr val="accent1">
                      <a:shade val="45000"/>
                      <a:satMod val="135000"/>
                    </a:schemeClr>
                    <a:prstClr val="white"/>
                  </a:duotone>
                </a:blip>
                <a:stretch>
                  <a:fillRect/>
                </a:stretch>
              </p:blipFill>
              <p:spPr>
                <a:xfrm>
                  <a:off x="6288521" y="4076236"/>
                  <a:ext cx="415231" cy="415231"/>
                </a:xfrm>
                <a:prstGeom prst="rect">
                  <a:avLst/>
                </a:prstGeom>
              </p:spPr>
            </p:pic>
            <p:pic>
              <p:nvPicPr>
                <p:cNvPr id="576" name="Imagem 575"/>
                <p:cNvPicPr>
                  <a:picLocks noChangeAspect="1"/>
                </p:cNvPicPr>
                <p:nvPr/>
              </p:nvPicPr>
              <p:blipFill>
                <a:blip r:embed="rId3">
                  <a:duotone>
                    <a:schemeClr val="accent1">
                      <a:shade val="45000"/>
                      <a:satMod val="135000"/>
                    </a:schemeClr>
                    <a:prstClr val="white"/>
                  </a:duotone>
                </a:blip>
                <a:stretch>
                  <a:fillRect/>
                </a:stretch>
              </p:blipFill>
              <p:spPr>
                <a:xfrm>
                  <a:off x="6877303" y="4076236"/>
                  <a:ext cx="415231" cy="415231"/>
                </a:xfrm>
                <a:prstGeom prst="rect">
                  <a:avLst/>
                </a:prstGeom>
              </p:spPr>
            </p:pic>
            <p:pic>
              <p:nvPicPr>
                <p:cNvPr id="577" name="Imagem 576"/>
                <p:cNvPicPr>
                  <a:picLocks noChangeAspect="1"/>
                </p:cNvPicPr>
                <p:nvPr/>
              </p:nvPicPr>
              <p:blipFill>
                <a:blip r:embed="rId3">
                  <a:duotone>
                    <a:schemeClr val="accent1">
                      <a:shade val="45000"/>
                      <a:satMod val="135000"/>
                    </a:schemeClr>
                    <a:prstClr val="white"/>
                  </a:duotone>
                </a:blip>
                <a:stretch>
                  <a:fillRect/>
                </a:stretch>
              </p:blipFill>
              <p:spPr>
                <a:xfrm>
                  <a:off x="7466085" y="4076236"/>
                  <a:ext cx="415231" cy="415231"/>
                </a:xfrm>
                <a:prstGeom prst="rect">
                  <a:avLst/>
                </a:prstGeom>
              </p:spPr>
            </p:pic>
            <p:pic>
              <p:nvPicPr>
                <p:cNvPr id="578" name="Imagem 577"/>
                <p:cNvPicPr>
                  <a:picLocks noChangeAspect="1"/>
                </p:cNvPicPr>
                <p:nvPr/>
              </p:nvPicPr>
              <p:blipFill>
                <a:blip r:embed="rId3">
                  <a:duotone>
                    <a:schemeClr val="accent1">
                      <a:shade val="45000"/>
                      <a:satMod val="135000"/>
                    </a:schemeClr>
                    <a:prstClr val="white"/>
                  </a:duotone>
                </a:blip>
                <a:stretch>
                  <a:fillRect/>
                </a:stretch>
              </p:blipFill>
              <p:spPr>
                <a:xfrm>
                  <a:off x="8054867" y="4076236"/>
                  <a:ext cx="415231" cy="415231"/>
                </a:xfrm>
                <a:prstGeom prst="rect">
                  <a:avLst/>
                </a:prstGeom>
              </p:spPr>
            </p:pic>
            <p:pic>
              <p:nvPicPr>
                <p:cNvPr id="579" name="Imagem 578"/>
                <p:cNvPicPr>
                  <a:picLocks noChangeAspect="1"/>
                </p:cNvPicPr>
                <p:nvPr/>
              </p:nvPicPr>
              <p:blipFill>
                <a:blip r:embed="rId3">
                  <a:duotone>
                    <a:schemeClr val="accent1">
                      <a:shade val="45000"/>
                      <a:satMod val="135000"/>
                    </a:schemeClr>
                    <a:prstClr val="white"/>
                  </a:duotone>
                </a:blip>
                <a:stretch>
                  <a:fillRect/>
                </a:stretch>
              </p:blipFill>
              <p:spPr>
                <a:xfrm>
                  <a:off x="8643649" y="4076236"/>
                  <a:ext cx="415231" cy="415231"/>
                </a:xfrm>
                <a:prstGeom prst="rect">
                  <a:avLst/>
                </a:prstGeom>
              </p:spPr>
            </p:pic>
            <p:pic>
              <p:nvPicPr>
                <p:cNvPr id="580" name="Imagem 579"/>
                <p:cNvPicPr>
                  <a:picLocks noChangeAspect="1"/>
                </p:cNvPicPr>
                <p:nvPr/>
              </p:nvPicPr>
              <p:blipFill>
                <a:blip r:embed="rId3">
                  <a:duotone>
                    <a:schemeClr val="accent1">
                      <a:shade val="45000"/>
                      <a:satMod val="135000"/>
                    </a:schemeClr>
                    <a:prstClr val="white"/>
                  </a:duotone>
                </a:blip>
                <a:stretch>
                  <a:fillRect/>
                </a:stretch>
              </p:blipFill>
              <p:spPr>
                <a:xfrm>
                  <a:off x="9232431" y="4076236"/>
                  <a:ext cx="415231" cy="415231"/>
                </a:xfrm>
                <a:prstGeom prst="rect">
                  <a:avLst/>
                </a:prstGeom>
              </p:spPr>
            </p:pic>
            <p:pic>
              <p:nvPicPr>
                <p:cNvPr id="581" name="Imagem 580"/>
                <p:cNvPicPr>
                  <a:picLocks noChangeAspect="1"/>
                </p:cNvPicPr>
                <p:nvPr/>
              </p:nvPicPr>
              <p:blipFill>
                <a:blip r:embed="rId3">
                  <a:duotone>
                    <a:schemeClr val="accent1">
                      <a:shade val="45000"/>
                      <a:satMod val="135000"/>
                    </a:schemeClr>
                    <a:prstClr val="white"/>
                  </a:duotone>
                </a:blip>
                <a:stretch>
                  <a:fillRect/>
                </a:stretch>
              </p:blipFill>
              <p:spPr>
                <a:xfrm>
                  <a:off x="9821213" y="4076236"/>
                  <a:ext cx="415231" cy="415231"/>
                </a:xfrm>
                <a:prstGeom prst="rect">
                  <a:avLst/>
                </a:prstGeom>
              </p:spPr>
            </p:pic>
            <p:pic>
              <p:nvPicPr>
                <p:cNvPr id="582" name="Imagem 581"/>
                <p:cNvPicPr>
                  <a:picLocks noChangeAspect="1"/>
                </p:cNvPicPr>
                <p:nvPr/>
              </p:nvPicPr>
              <p:blipFill>
                <a:blip r:embed="rId3">
                  <a:duotone>
                    <a:schemeClr val="accent1">
                      <a:shade val="45000"/>
                      <a:satMod val="135000"/>
                    </a:schemeClr>
                    <a:prstClr val="white"/>
                  </a:duotone>
                </a:blip>
                <a:stretch>
                  <a:fillRect/>
                </a:stretch>
              </p:blipFill>
              <p:spPr>
                <a:xfrm>
                  <a:off x="10409999" y="4076236"/>
                  <a:ext cx="415231" cy="415231"/>
                </a:xfrm>
                <a:prstGeom prst="rect">
                  <a:avLst/>
                </a:prstGeom>
              </p:spPr>
            </p:pic>
          </p:grpSp>
          <p:pic>
            <p:nvPicPr>
              <p:cNvPr id="570" name="Imagem 569"/>
              <p:cNvPicPr>
                <a:picLocks noChangeAspect="1"/>
              </p:cNvPicPr>
              <p:nvPr/>
            </p:nvPicPr>
            <p:blipFill>
              <a:blip r:embed="rId3">
                <a:duotone>
                  <a:schemeClr val="accent1">
                    <a:shade val="45000"/>
                    <a:satMod val="135000"/>
                  </a:schemeClr>
                  <a:prstClr val="white"/>
                </a:duotone>
              </a:blip>
              <a:stretch>
                <a:fillRect/>
              </a:stretch>
            </p:blipFill>
            <p:spPr>
              <a:xfrm>
                <a:off x="10612792" y="3254280"/>
                <a:ext cx="296856" cy="296856"/>
              </a:xfrm>
              <a:prstGeom prst="rect">
                <a:avLst/>
              </a:prstGeom>
            </p:spPr>
          </p:pic>
          <p:pic>
            <p:nvPicPr>
              <p:cNvPr id="571" name="Imagem 570"/>
              <p:cNvPicPr>
                <a:picLocks noChangeAspect="1"/>
              </p:cNvPicPr>
              <p:nvPr/>
            </p:nvPicPr>
            <p:blipFill>
              <a:blip r:embed="rId3">
                <a:duotone>
                  <a:schemeClr val="accent1">
                    <a:shade val="45000"/>
                    <a:satMod val="135000"/>
                  </a:schemeClr>
                  <a:prstClr val="white"/>
                </a:duotone>
              </a:blip>
              <a:stretch>
                <a:fillRect/>
              </a:stretch>
            </p:blipFill>
            <p:spPr>
              <a:xfrm>
                <a:off x="11033723" y="3254280"/>
                <a:ext cx="296856" cy="296856"/>
              </a:xfrm>
              <a:prstGeom prst="rect">
                <a:avLst/>
              </a:prstGeom>
            </p:spPr>
          </p:pic>
          <p:pic>
            <p:nvPicPr>
              <p:cNvPr id="572" name="Imagem 571"/>
              <p:cNvPicPr>
                <a:picLocks noChangeAspect="1"/>
              </p:cNvPicPr>
              <p:nvPr/>
            </p:nvPicPr>
            <p:blipFill>
              <a:blip r:embed="rId3">
                <a:duotone>
                  <a:schemeClr val="accent1">
                    <a:shade val="45000"/>
                    <a:satMod val="135000"/>
                  </a:schemeClr>
                  <a:prstClr val="white"/>
                </a:duotone>
              </a:blip>
              <a:stretch>
                <a:fillRect/>
              </a:stretch>
            </p:blipFill>
            <p:spPr>
              <a:xfrm>
                <a:off x="11454656" y="3254280"/>
                <a:ext cx="296856" cy="296856"/>
              </a:xfrm>
              <a:prstGeom prst="rect">
                <a:avLst/>
              </a:prstGeom>
            </p:spPr>
          </p:pic>
          <p:grpSp>
            <p:nvGrpSpPr>
              <p:cNvPr id="739" name="Grupo 738"/>
              <p:cNvGrpSpPr/>
              <p:nvPr/>
            </p:nvGrpSpPr>
            <p:grpSpPr>
              <a:xfrm>
                <a:off x="7682845" y="3255439"/>
                <a:ext cx="2822437" cy="296856"/>
                <a:chOff x="5110957" y="4076236"/>
                <a:chExt cx="3947923" cy="415231"/>
              </a:xfrm>
            </p:grpSpPr>
            <p:pic>
              <p:nvPicPr>
                <p:cNvPr id="740" name="Imagem 739"/>
                <p:cNvPicPr>
                  <a:picLocks noChangeAspect="1"/>
                </p:cNvPicPr>
                <p:nvPr/>
              </p:nvPicPr>
              <p:blipFill>
                <a:blip r:embed="rId3">
                  <a:duotone>
                    <a:schemeClr val="accent1">
                      <a:shade val="45000"/>
                      <a:satMod val="135000"/>
                    </a:schemeClr>
                    <a:prstClr val="white"/>
                  </a:duotone>
                </a:blip>
                <a:stretch>
                  <a:fillRect/>
                </a:stretch>
              </p:blipFill>
              <p:spPr>
                <a:xfrm>
                  <a:off x="5110957" y="4076236"/>
                  <a:ext cx="415231" cy="415231"/>
                </a:xfrm>
                <a:prstGeom prst="rect">
                  <a:avLst/>
                </a:prstGeom>
              </p:spPr>
            </p:pic>
            <p:pic>
              <p:nvPicPr>
                <p:cNvPr id="741" name="Imagem 740"/>
                <p:cNvPicPr>
                  <a:picLocks noChangeAspect="1"/>
                </p:cNvPicPr>
                <p:nvPr/>
              </p:nvPicPr>
              <p:blipFill>
                <a:blip r:embed="rId3">
                  <a:duotone>
                    <a:schemeClr val="accent1">
                      <a:shade val="45000"/>
                      <a:satMod val="135000"/>
                    </a:schemeClr>
                    <a:prstClr val="white"/>
                  </a:duotone>
                </a:blip>
                <a:stretch>
                  <a:fillRect/>
                </a:stretch>
              </p:blipFill>
              <p:spPr>
                <a:xfrm>
                  <a:off x="5699739" y="4076236"/>
                  <a:ext cx="415231" cy="415231"/>
                </a:xfrm>
                <a:prstGeom prst="rect">
                  <a:avLst/>
                </a:prstGeom>
              </p:spPr>
            </p:pic>
            <p:pic>
              <p:nvPicPr>
                <p:cNvPr id="742" name="Imagem 741"/>
                <p:cNvPicPr>
                  <a:picLocks noChangeAspect="1"/>
                </p:cNvPicPr>
                <p:nvPr/>
              </p:nvPicPr>
              <p:blipFill>
                <a:blip r:embed="rId3">
                  <a:duotone>
                    <a:schemeClr val="accent1">
                      <a:shade val="45000"/>
                      <a:satMod val="135000"/>
                    </a:schemeClr>
                    <a:prstClr val="white"/>
                  </a:duotone>
                </a:blip>
                <a:stretch>
                  <a:fillRect/>
                </a:stretch>
              </p:blipFill>
              <p:spPr>
                <a:xfrm>
                  <a:off x="6288521" y="4076236"/>
                  <a:ext cx="415231" cy="415231"/>
                </a:xfrm>
                <a:prstGeom prst="rect">
                  <a:avLst/>
                </a:prstGeom>
              </p:spPr>
            </p:pic>
            <p:pic>
              <p:nvPicPr>
                <p:cNvPr id="743" name="Imagem 742"/>
                <p:cNvPicPr>
                  <a:picLocks noChangeAspect="1"/>
                </p:cNvPicPr>
                <p:nvPr/>
              </p:nvPicPr>
              <p:blipFill>
                <a:blip r:embed="rId3">
                  <a:duotone>
                    <a:schemeClr val="accent1">
                      <a:shade val="45000"/>
                      <a:satMod val="135000"/>
                    </a:schemeClr>
                    <a:prstClr val="white"/>
                  </a:duotone>
                </a:blip>
                <a:stretch>
                  <a:fillRect/>
                </a:stretch>
              </p:blipFill>
              <p:spPr>
                <a:xfrm>
                  <a:off x="6877303" y="4076236"/>
                  <a:ext cx="415231" cy="415231"/>
                </a:xfrm>
                <a:prstGeom prst="rect">
                  <a:avLst/>
                </a:prstGeom>
              </p:spPr>
            </p:pic>
            <p:pic>
              <p:nvPicPr>
                <p:cNvPr id="744" name="Imagem 743"/>
                <p:cNvPicPr>
                  <a:picLocks noChangeAspect="1"/>
                </p:cNvPicPr>
                <p:nvPr/>
              </p:nvPicPr>
              <p:blipFill>
                <a:blip r:embed="rId3">
                  <a:duotone>
                    <a:schemeClr val="accent1">
                      <a:shade val="45000"/>
                      <a:satMod val="135000"/>
                    </a:schemeClr>
                    <a:prstClr val="white"/>
                  </a:duotone>
                </a:blip>
                <a:stretch>
                  <a:fillRect/>
                </a:stretch>
              </p:blipFill>
              <p:spPr>
                <a:xfrm>
                  <a:off x="7466085" y="4076236"/>
                  <a:ext cx="415231" cy="415231"/>
                </a:xfrm>
                <a:prstGeom prst="rect">
                  <a:avLst/>
                </a:prstGeom>
              </p:spPr>
            </p:pic>
            <p:pic>
              <p:nvPicPr>
                <p:cNvPr id="745" name="Imagem 744"/>
                <p:cNvPicPr>
                  <a:picLocks noChangeAspect="1"/>
                </p:cNvPicPr>
                <p:nvPr/>
              </p:nvPicPr>
              <p:blipFill>
                <a:blip r:embed="rId3">
                  <a:duotone>
                    <a:schemeClr val="accent1">
                      <a:shade val="45000"/>
                      <a:satMod val="135000"/>
                    </a:schemeClr>
                    <a:prstClr val="white"/>
                  </a:duotone>
                </a:blip>
                <a:stretch>
                  <a:fillRect/>
                </a:stretch>
              </p:blipFill>
              <p:spPr>
                <a:xfrm>
                  <a:off x="8054867" y="4076236"/>
                  <a:ext cx="415231" cy="415231"/>
                </a:xfrm>
                <a:prstGeom prst="rect">
                  <a:avLst/>
                </a:prstGeom>
              </p:spPr>
            </p:pic>
            <p:pic>
              <p:nvPicPr>
                <p:cNvPr id="746" name="Imagem 745"/>
                <p:cNvPicPr>
                  <a:picLocks noChangeAspect="1"/>
                </p:cNvPicPr>
                <p:nvPr/>
              </p:nvPicPr>
              <p:blipFill>
                <a:blip r:embed="rId3">
                  <a:duotone>
                    <a:schemeClr val="accent1">
                      <a:shade val="45000"/>
                      <a:satMod val="135000"/>
                    </a:schemeClr>
                    <a:prstClr val="white"/>
                  </a:duotone>
                </a:blip>
                <a:stretch>
                  <a:fillRect/>
                </a:stretch>
              </p:blipFill>
              <p:spPr>
                <a:xfrm>
                  <a:off x="8643649" y="4076236"/>
                  <a:ext cx="415231" cy="415231"/>
                </a:xfrm>
                <a:prstGeom prst="rect">
                  <a:avLst/>
                </a:prstGeom>
              </p:spPr>
            </p:pic>
          </p:grpSp>
          <p:grpSp>
            <p:nvGrpSpPr>
              <p:cNvPr id="750" name="Grupo 749"/>
              <p:cNvGrpSpPr/>
              <p:nvPr/>
            </p:nvGrpSpPr>
            <p:grpSpPr>
              <a:xfrm>
                <a:off x="10608977" y="1057185"/>
                <a:ext cx="373905" cy="352377"/>
                <a:chOff x="6478588" y="3275833"/>
                <a:chExt cx="523005" cy="492892"/>
              </a:xfrm>
            </p:grpSpPr>
            <p:sp>
              <p:nvSpPr>
                <p:cNvPr id="751"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752"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53"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54"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55"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56"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57"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58"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59"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60"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61"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62"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63"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64"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65"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66"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67"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68"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769" name="Grupo 768"/>
              <p:cNvGrpSpPr/>
              <p:nvPr/>
            </p:nvGrpSpPr>
            <p:grpSpPr>
              <a:xfrm>
                <a:off x="11030412" y="1055658"/>
                <a:ext cx="373905" cy="352377"/>
                <a:chOff x="6478588" y="3275833"/>
                <a:chExt cx="523005" cy="492892"/>
              </a:xfrm>
            </p:grpSpPr>
            <p:sp>
              <p:nvSpPr>
                <p:cNvPr id="770"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771"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72"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73"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74"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75"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76"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77"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78"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79"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80"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81"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82"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83"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84"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85"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86"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87"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788" name="Grupo 787"/>
              <p:cNvGrpSpPr/>
              <p:nvPr/>
            </p:nvGrpSpPr>
            <p:grpSpPr>
              <a:xfrm>
                <a:off x="11451847" y="1054131"/>
                <a:ext cx="373905" cy="352377"/>
                <a:chOff x="6478588" y="3275833"/>
                <a:chExt cx="523005" cy="492892"/>
              </a:xfrm>
            </p:grpSpPr>
            <p:sp>
              <p:nvSpPr>
                <p:cNvPr id="789"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790"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91"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92"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93"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94"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95"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96"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97"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98"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799"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00"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01"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02"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03"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04"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05"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06"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807" name="Grupo 806"/>
              <p:cNvGrpSpPr/>
              <p:nvPr/>
            </p:nvGrpSpPr>
            <p:grpSpPr>
              <a:xfrm>
                <a:off x="7670928" y="1471030"/>
                <a:ext cx="373905" cy="352377"/>
                <a:chOff x="6478588" y="3275833"/>
                <a:chExt cx="523005" cy="492892"/>
              </a:xfrm>
            </p:grpSpPr>
            <p:sp>
              <p:nvSpPr>
                <p:cNvPr id="808"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809"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0"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1"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2"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3"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4"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5"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6"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7"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8"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19"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20"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21"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22"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23"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24"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25"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826" name="Grupo 825"/>
              <p:cNvGrpSpPr/>
              <p:nvPr/>
            </p:nvGrpSpPr>
            <p:grpSpPr>
              <a:xfrm>
                <a:off x="8092363" y="1469503"/>
                <a:ext cx="373905" cy="352377"/>
                <a:chOff x="6478588" y="3275833"/>
                <a:chExt cx="523005" cy="492892"/>
              </a:xfrm>
            </p:grpSpPr>
            <p:sp>
              <p:nvSpPr>
                <p:cNvPr id="827"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828"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29"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0"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1"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2"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3"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4"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5"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6"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7"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8"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39"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40"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41"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42"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43"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44" name="Freeform 27"/>
                <p:cNvSpPr>
                  <a:spLocks noEditPoints="1"/>
                </p:cNvSpPr>
                <p:nvPr/>
              </p:nvSpPr>
              <p:spPr bwMode="auto">
                <a:xfrm>
                  <a:off x="6532563" y="3422650"/>
                  <a:ext cx="307975"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grpSp>
            <p:nvGrpSpPr>
              <p:cNvPr id="845" name="Grupo 844"/>
              <p:cNvGrpSpPr/>
              <p:nvPr/>
            </p:nvGrpSpPr>
            <p:grpSpPr>
              <a:xfrm>
                <a:off x="8513798" y="1467982"/>
                <a:ext cx="373905" cy="352375"/>
                <a:chOff x="6478588" y="3275833"/>
                <a:chExt cx="523005" cy="492888"/>
              </a:xfrm>
            </p:grpSpPr>
            <p:sp>
              <p:nvSpPr>
                <p:cNvPr id="846" name="Espaço Reservado para Conteúdo 2"/>
                <p:cNvSpPr txBox="1">
                  <a:spLocks/>
                </p:cNvSpPr>
                <p:nvPr/>
              </p:nvSpPr>
              <p:spPr>
                <a:xfrm>
                  <a:off x="6698533" y="3275833"/>
                  <a:ext cx="303060" cy="3793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1400" b="1" dirty="0">
                      <a:solidFill>
                        <a:srgbClr val="C00000"/>
                      </a:solidFill>
                      <a:latin typeface="+mn-lt"/>
                    </a:rPr>
                    <a:t>?</a:t>
                  </a:r>
                </a:p>
              </p:txBody>
            </p:sp>
            <p:sp>
              <p:nvSpPr>
                <p:cNvPr id="847" name="Freeform 5"/>
                <p:cNvSpPr>
                  <a:spLocks noEditPoints="1"/>
                </p:cNvSpPr>
                <p:nvPr/>
              </p:nvSpPr>
              <p:spPr bwMode="auto">
                <a:xfrm>
                  <a:off x="6734176" y="3363913"/>
                  <a:ext cx="22225" cy="20638"/>
                </a:xfrm>
                <a:custGeom>
                  <a:avLst/>
                  <a:gdLst>
                    <a:gd name="T0" fmla="*/ 32 w 86"/>
                    <a:gd name="T1" fmla="*/ 79 h 81"/>
                    <a:gd name="T2" fmla="*/ 43 w 86"/>
                    <a:gd name="T3" fmla="*/ 81 h 81"/>
                    <a:gd name="T4" fmla="*/ 80 w 86"/>
                    <a:gd name="T5" fmla="*/ 54 h 81"/>
                    <a:gd name="T6" fmla="*/ 55 w 86"/>
                    <a:gd name="T7" fmla="*/ 6 h 81"/>
                    <a:gd name="T8" fmla="*/ 7 w 86"/>
                    <a:gd name="T9" fmla="*/ 32 h 81"/>
                    <a:gd name="T10" fmla="*/ 32 w 86"/>
                    <a:gd name="T11" fmla="*/ 79 h 81"/>
                    <a:gd name="T12" fmla="*/ 32 w 86"/>
                    <a:gd name="T13" fmla="*/ 79 h 81"/>
                    <a:gd name="T14" fmla="*/ 32 w 86"/>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32" y="79"/>
                      </a:moveTo>
                      <a:cubicBezTo>
                        <a:pt x="35" y="81"/>
                        <a:pt x="39" y="81"/>
                        <a:pt x="43" y="81"/>
                      </a:cubicBezTo>
                      <a:cubicBezTo>
                        <a:pt x="59" y="81"/>
                        <a:pt x="74" y="71"/>
                        <a:pt x="80" y="54"/>
                      </a:cubicBezTo>
                      <a:cubicBezTo>
                        <a:pt x="86" y="34"/>
                        <a:pt x="75" y="12"/>
                        <a:pt x="55" y="6"/>
                      </a:cubicBezTo>
                      <a:cubicBezTo>
                        <a:pt x="34" y="0"/>
                        <a:pt x="13" y="11"/>
                        <a:pt x="7" y="32"/>
                      </a:cubicBezTo>
                      <a:cubicBezTo>
                        <a:pt x="0" y="51"/>
                        <a:pt x="11" y="73"/>
                        <a:pt x="32" y="79"/>
                      </a:cubicBezTo>
                      <a:close/>
                      <a:moveTo>
                        <a:pt x="32" y="79"/>
                      </a:moveTo>
                      <a:cubicBezTo>
                        <a:pt x="32" y="79"/>
                        <a:pt x="32" y="79"/>
                        <a:pt x="32"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48" name="Freeform 6"/>
                <p:cNvSpPr>
                  <a:spLocks noEditPoints="1"/>
                </p:cNvSpPr>
                <p:nvPr/>
              </p:nvSpPr>
              <p:spPr bwMode="auto">
                <a:xfrm>
                  <a:off x="6694488" y="3355975"/>
                  <a:ext cx="22225" cy="20638"/>
                </a:xfrm>
                <a:custGeom>
                  <a:avLst/>
                  <a:gdLst>
                    <a:gd name="T0" fmla="*/ 37 w 81"/>
                    <a:gd name="T1" fmla="*/ 78 h 79"/>
                    <a:gd name="T2" fmla="*/ 41 w 81"/>
                    <a:gd name="T3" fmla="*/ 79 h 79"/>
                    <a:gd name="T4" fmla="*/ 79 w 81"/>
                    <a:gd name="T5" fmla="*/ 44 h 79"/>
                    <a:gd name="T6" fmla="*/ 44 w 81"/>
                    <a:gd name="T7" fmla="*/ 2 h 79"/>
                    <a:gd name="T8" fmla="*/ 2 w 81"/>
                    <a:gd name="T9" fmla="*/ 37 h 79"/>
                    <a:gd name="T10" fmla="*/ 37 w 81"/>
                    <a:gd name="T11" fmla="*/ 78 h 79"/>
                    <a:gd name="T12" fmla="*/ 37 w 81"/>
                    <a:gd name="T13" fmla="*/ 78 h 79"/>
                    <a:gd name="T14" fmla="*/ 37 w 81"/>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37" y="78"/>
                      </a:moveTo>
                      <a:cubicBezTo>
                        <a:pt x="38" y="78"/>
                        <a:pt x="39" y="79"/>
                        <a:pt x="41" y="79"/>
                      </a:cubicBezTo>
                      <a:cubicBezTo>
                        <a:pt x="60" y="79"/>
                        <a:pt x="77" y="64"/>
                        <a:pt x="79" y="44"/>
                      </a:cubicBezTo>
                      <a:cubicBezTo>
                        <a:pt x="81" y="23"/>
                        <a:pt x="66" y="4"/>
                        <a:pt x="44" y="2"/>
                      </a:cubicBezTo>
                      <a:cubicBezTo>
                        <a:pt x="23" y="0"/>
                        <a:pt x="4" y="15"/>
                        <a:pt x="2" y="37"/>
                      </a:cubicBezTo>
                      <a:cubicBezTo>
                        <a:pt x="0" y="58"/>
                        <a:pt x="16" y="77"/>
                        <a:pt x="37" y="78"/>
                      </a:cubicBezTo>
                      <a:close/>
                      <a:moveTo>
                        <a:pt x="37" y="78"/>
                      </a:moveTo>
                      <a:cubicBezTo>
                        <a:pt x="37" y="78"/>
                        <a:pt x="37" y="78"/>
                        <a:pt x="3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49" name="Freeform 7"/>
                <p:cNvSpPr>
                  <a:spLocks noEditPoints="1"/>
                </p:cNvSpPr>
                <p:nvPr/>
              </p:nvSpPr>
              <p:spPr bwMode="auto">
                <a:xfrm>
                  <a:off x="6615113" y="3363913"/>
                  <a:ext cx="23813" cy="20638"/>
                </a:xfrm>
                <a:custGeom>
                  <a:avLst/>
                  <a:gdLst>
                    <a:gd name="T0" fmla="*/ 43 w 86"/>
                    <a:gd name="T1" fmla="*/ 81 h 81"/>
                    <a:gd name="T2" fmla="*/ 54 w 86"/>
                    <a:gd name="T3" fmla="*/ 80 h 81"/>
                    <a:gd name="T4" fmla="*/ 80 w 86"/>
                    <a:gd name="T5" fmla="*/ 32 h 81"/>
                    <a:gd name="T6" fmla="*/ 32 w 86"/>
                    <a:gd name="T7" fmla="*/ 6 h 81"/>
                    <a:gd name="T8" fmla="*/ 6 w 86"/>
                    <a:gd name="T9" fmla="*/ 54 h 81"/>
                    <a:gd name="T10" fmla="*/ 43 w 86"/>
                    <a:gd name="T11" fmla="*/ 81 h 81"/>
                    <a:gd name="T12" fmla="*/ 43 w 86"/>
                    <a:gd name="T13" fmla="*/ 81 h 81"/>
                    <a:gd name="T14" fmla="*/ 43 w 86"/>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1">
                      <a:moveTo>
                        <a:pt x="43" y="81"/>
                      </a:moveTo>
                      <a:cubicBezTo>
                        <a:pt x="47" y="81"/>
                        <a:pt x="51" y="81"/>
                        <a:pt x="54" y="80"/>
                      </a:cubicBezTo>
                      <a:cubicBezTo>
                        <a:pt x="75" y="73"/>
                        <a:pt x="86" y="52"/>
                        <a:pt x="80" y="32"/>
                      </a:cubicBezTo>
                      <a:cubicBezTo>
                        <a:pt x="73" y="11"/>
                        <a:pt x="52" y="0"/>
                        <a:pt x="32" y="6"/>
                      </a:cubicBezTo>
                      <a:cubicBezTo>
                        <a:pt x="12" y="13"/>
                        <a:pt x="0" y="34"/>
                        <a:pt x="6" y="54"/>
                      </a:cubicBezTo>
                      <a:cubicBezTo>
                        <a:pt x="12" y="71"/>
                        <a:pt x="27" y="81"/>
                        <a:pt x="43" y="81"/>
                      </a:cubicBezTo>
                      <a:close/>
                      <a:moveTo>
                        <a:pt x="43" y="81"/>
                      </a:moveTo>
                      <a:cubicBezTo>
                        <a:pt x="43" y="81"/>
                        <a:pt x="43" y="81"/>
                        <a:pt x="43" y="8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0" name="Freeform 9"/>
                <p:cNvSpPr>
                  <a:spLocks noEditPoints="1"/>
                </p:cNvSpPr>
                <p:nvPr/>
              </p:nvSpPr>
              <p:spPr bwMode="auto">
                <a:xfrm>
                  <a:off x="6578601" y="3378200"/>
                  <a:ext cx="23813" cy="22225"/>
                </a:xfrm>
                <a:custGeom>
                  <a:avLst/>
                  <a:gdLst>
                    <a:gd name="T0" fmla="*/ 44 w 87"/>
                    <a:gd name="T1" fmla="*/ 82 h 82"/>
                    <a:gd name="T2" fmla="*/ 62 w 87"/>
                    <a:gd name="T3" fmla="*/ 78 h 82"/>
                    <a:gd name="T4" fmla="*/ 77 w 87"/>
                    <a:gd name="T5" fmla="*/ 25 h 82"/>
                    <a:gd name="T6" fmla="*/ 25 w 87"/>
                    <a:gd name="T7" fmla="*/ 10 h 82"/>
                    <a:gd name="T8" fmla="*/ 10 w 87"/>
                    <a:gd name="T9" fmla="*/ 63 h 82"/>
                    <a:gd name="T10" fmla="*/ 44 w 87"/>
                    <a:gd name="T11" fmla="*/ 82 h 82"/>
                    <a:gd name="T12" fmla="*/ 44 w 87"/>
                    <a:gd name="T13" fmla="*/ 82 h 82"/>
                    <a:gd name="T14" fmla="*/ 44 w 87"/>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44" y="82"/>
                      </a:moveTo>
                      <a:cubicBezTo>
                        <a:pt x="50" y="82"/>
                        <a:pt x="56" y="81"/>
                        <a:pt x="62" y="78"/>
                      </a:cubicBezTo>
                      <a:cubicBezTo>
                        <a:pt x="81" y="67"/>
                        <a:pt x="87" y="44"/>
                        <a:pt x="77" y="25"/>
                      </a:cubicBezTo>
                      <a:cubicBezTo>
                        <a:pt x="67" y="7"/>
                        <a:pt x="44" y="0"/>
                        <a:pt x="25" y="10"/>
                      </a:cubicBezTo>
                      <a:cubicBezTo>
                        <a:pt x="6" y="21"/>
                        <a:pt x="0" y="44"/>
                        <a:pt x="10" y="63"/>
                      </a:cubicBezTo>
                      <a:cubicBezTo>
                        <a:pt x="17" y="75"/>
                        <a:pt x="30" y="82"/>
                        <a:pt x="44" y="82"/>
                      </a:cubicBezTo>
                      <a:close/>
                      <a:moveTo>
                        <a:pt x="44" y="82"/>
                      </a:moveTo>
                      <a:cubicBezTo>
                        <a:pt x="44" y="82"/>
                        <a:pt x="44" y="82"/>
                        <a:pt x="44"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1" name="Freeform 14"/>
                <p:cNvSpPr>
                  <a:spLocks noEditPoints="1"/>
                </p:cNvSpPr>
                <p:nvPr/>
              </p:nvSpPr>
              <p:spPr bwMode="auto">
                <a:xfrm>
                  <a:off x="6654801" y="3355975"/>
                  <a:ext cx="22225" cy="20638"/>
                </a:xfrm>
                <a:custGeom>
                  <a:avLst/>
                  <a:gdLst>
                    <a:gd name="T0" fmla="*/ 40 w 81"/>
                    <a:gd name="T1" fmla="*/ 79 h 79"/>
                    <a:gd name="T2" fmla="*/ 44 w 81"/>
                    <a:gd name="T3" fmla="*/ 78 h 79"/>
                    <a:gd name="T4" fmla="*/ 78 w 81"/>
                    <a:gd name="T5" fmla="*/ 37 h 79"/>
                    <a:gd name="T6" fmla="*/ 36 w 81"/>
                    <a:gd name="T7" fmla="*/ 2 h 79"/>
                    <a:gd name="T8" fmla="*/ 2 w 81"/>
                    <a:gd name="T9" fmla="*/ 44 h 79"/>
                    <a:gd name="T10" fmla="*/ 40 w 81"/>
                    <a:gd name="T11" fmla="*/ 79 h 79"/>
                    <a:gd name="T12" fmla="*/ 40 w 81"/>
                    <a:gd name="T13" fmla="*/ 79 h 79"/>
                    <a:gd name="T14" fmla="*/ 40 w 81"/>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9">
                      <a:moveTo>
                        <a:pt x="40" y="79"/>
                      </a:moveTo>
                      <a:cubicBezTo>
                        <a:pt x="41" y="79"/>
                        <a:pt x="43" y="79"/>
                        <a:pt x="44" y="78"/>
                      </a:cubicBezTo>
                      <a:cubicBezTo>
                        <a:pt x="65" y="76"/>
                        <a:pt x="81" y="58"/>
                        <a:pt x="78" y="37"/>
                      </a:cubicBezTo>
                      <a:cubicBezTo>
                        <a:pt x="76" y="15"/>
                        <a:pt x="57" y="0"/>
                        <a:pt x="36" y="2"/>
                      </a:cubicBezTo>
                      <a:cubicBezTo>
                        <a:pt x="15" y="5"/>
                        <a:pt x="0" y="23"/>
                        <a:pt x="2" y="44"/>
                      </a:cubicBezTo>
                      <a:cubicBezTo>
                        <a:pt x="4" y="64"/>
                        <a:pt x="21" y="79"/>
                        <a:pt x="40" y="79"/>
                      </a:cubicBezTo>
                      <a:close/>
                      <a:moveTo>
                        <a:pt x="40" y="79"/>
                      </a:moveTo>
                      <a:cubicBezTo>
                        <a:pt x="40" y="79"/>
                        <a:pt x="40" y="79"/>
                        <a:pt x="40"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2" name="Freeform 15"/>
                <p:cNvSpPr>
                  <a:spLocks noEditPoints="1"/>
                </p:cNvSpPr>
                <p:nvPr/>
              </p:nvSpPr>
              <p:spPr bwMode="auto">
                <a:xfrm>
                  <a:off x="6842126" y="3654425"/>
                  <a:ext cx="23813" cy="22225"/>
                </a:xfrm>
                <a:custGeom>
                  <a:avLst/>
                  <a:gdLst>
                    <a:gd name="T0" fmla="*/ 64 w 88"/>
                    <a:gd name="T1" fmla="*/ 11 h 82"/>
                    <a:gd name="T2" fmla="*/ 11 w 88"/>
                    <a:gd name="T3" fmla="*/ 23 h 82"/>
                    <a:gd name="T4" fmla="*/ 24 w 88"/>
                    <a:gd name="T5" fmla="*/ 76 h 82"/>
                    <a:gd name="T6" fmla="*/ 44 w 88"/>
                    <a:gd name="T7" fmla="*/ 82 h 82"/>
                    <a:gd name="T8" fmla="*/ 76 w 88"/>
                    <a:gd name="T9" fmla="*/ 64 h 82"/>
                    <a:gd name="T10" fmla="*/ 64 w 88"/>
                    <a:gd name="T11" fmla="*/ 11 h 82"/>
                    <a:gd name="T12" fmla="*/ 64 w 88"/>
                    <a:gd name="T13" fmla="*/ 11 h 82"/>
                    <a:gd name="T14" fmla="*/ 64 w 88"/>
                    <a:gd name="T15" fmla="*/ 1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64" y="11"/>
                      </a:moveTo>
                      <a:cubicBezTo>
                        <a:pt x="46" y="0"/>
                        <a:pt x="23" y="5"/>
                        <a:pt x="11" y="23"/>
                      </a:cubicBezTo>
                      <a:cubicBezTo>
                        <a:pt x="0" y="41"/>
                        <a:pt x="6" y="65"/>
                        <a:pt x="24" y="76"/>
                      </a:cubicBezTo>
                      <a:cubicBezTo>
                        <a:pt x="30" y="80"/>
                        <a:pt x="37" y="82"/>
                        <a:pt x="44" y="82"/>
                      </a:cubicBezTo>
                      <a:cubicBezTo>
                        <a:pt x="56" y="82"/>
                        <a:pt x="69" y="75"/>
                        <a:pt x="76" y="64"/>
                      </a:cubicBezTo>
                      <a:cubicBezTo>
                        <a:pt x="88" y="46"/>
                        <a:pt x="82" y="22"/>
                        <a:pt x="64" y="11"/>
                      </a:cubicBezTo>
                      <a:close/>
                      <a:moveTo>
                        <a:pt x="64" y="11"/>
                      </a:moveTo>
                      <a:cubicBezTo>
                        <a:pt x="64" y="11"/>
                        <a:pt x="64" y="11"/>
                        <a:pt x="64" y="11"/>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3" name="Freeform 16"/>
                <p:cNvSpPr>
                  <a:spLocks noEditPoints="1"/>
                </p:cNvSpPr>
                <p:nvPr/>
              </p:nvSpPr>
              <p:spPr bwMode="auto">
                <a:xfrm>
                  <a:off x="6869113" y="3581400"/>
                  <a:ext cx="23813" cy="20638"/>
                </a:xfrm>
                <a:custGeom>
                  <a:avLst/>
                  <a:gdLst>
                    <a:gd name="T0" fmla="*/ 47 w 83"/>
                    <a:gd name="T1" fmla="*/ 3 h 79"/>
                    <a:gd name="T2" fmla="*/ 3 w 83"/>
                    <a:gd name="T3" fmla="*/ 35 h 79"/>
                    <a:gd name="T4" fmla="*/ 36 w 83"/>
                    <a:gd name="T5" fmla="*/ 79 h 79"/>
                    <a:gd name="T6" fmla="*/ 41 w 83"/>
                    <a:gd name="T7" fmla="*/ 79 h 79"/>
                    <a:gd name="T8" fmla="*/ 79 w 83"/>
                    <a:gd name="T9" fmla="*/ 46 h 79"/>
                    <a:gd name="T10" fmla="*/ 47 w 83"/>
                    <a:gd name="T11" fmla="*/ 3 h 79"/>
                    <a:gd name="T12" fmla="*/ 47 w 83"/>
                    <a:gd name="T13" fmla="*/ 3 h 79"/>
                    <a:gd name="T14" fmla="*/ 47 w 83"/>
                    <a:gd name="T15" fmla="*/ 3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9">
                      <a:moveTo>
                        <a:pt x="47" y="3"/>
                      </a:moveTo>
                      <a:cubicBezTo>
                        <a:pt x="26" y="0"/>
                        <a:pt x="7" y="14"/>
                        <a:pt x="3" y="35"/>
                      </a:cubicBezTo>
                      <a:cubicBezTo>
                        <a:pt x="0" y="56"/>
                        <a:pt x="15" y="76"/>
                        <a:pt x="36" y="79"/>
                      </a:cubicBezTo>
                      <a:cubicBezTo>
                        <a:pt x="38" y="79"/>
                        <a:pt x="40" y="79"/>
                        <a:pt x="41" y="79"/>
                      </a:cubicBezTo>
                      <a:cubicBezTo>
                        <a:pt x="60" y="79"/>
                        <a:pt x="76" y="65"/>
                        <a:pt x="79" y="46"/>
                      </a:cubicBezTo>
                      <a:cubicBezTo>
                        <a:pt x="83" y="26"/>
                        <a:pt x="68" y="6"/>
                        <a:pt x="47" y="3"/>
                      </a:cubicBezTo>
                      <a:close/>
                      <a:moveTo>
                        <a:pt x="47" y="3"/>
                      </a:moveTo>
                      <a:cubicBezTo>
                        <a:pt x="47" y="3"/>
                        <a:pt x="47" y="3"/>
                        <a:pt x="47" y="3"/>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4" name="Freeform 18"/>
                <p:cNvSpPr>
                  <a:spLocks noEditPoints="1"/>
                </p:cNvSpPr>
                <p:nvPr/>
              </p:nvSpPr>
              <p:spPr bwMode="auto">
                <a:xfrm>
                  <a:off x="6545263" y="3402013"/>
                  <a:ext cx="23813" cy="22225"/>
                </a:xfrm>
                <a:custGeom>
                  <a:avLst/>
                  <a:gdLst>
                    <a:gd name="T0" fmla="*/ 43 w 86"/>
                    <a:gd name="T1" fmla="*/ 82 h 82"/>
                    <a:gd name="T2" fmla="*/ 68 w 86"/>
                    <a:gd name="T3" fmla="*/ 72 h 82"/>
                    <a:gd name="T4" fmla="*/ 72 w 86"/>
                    <a:gd name="T5" fmla="*/ 18 h 82"/>
                    <a:gd name="T6" fmla="*/ 18 w 86"/>
                    <a:gd name="T7" fmla="*/ 14 h 82"/>
                    <a:gd name="T8" fmla="*/ 14 w 86"/>
                    <a:gd name="T9" fmla="*/ 68 h 82"/>
                    <a:gd name="T10" fmla="*/ 43 w 86"/>
                    <a:gd name="T11" fmla="*/ 82 h 82"/>
                    <a:gd name="T12" fmla="*/ 43 w 86"/>
                    <a:gd name="T13" fmla="*/ 82 h 82"/>
                    <a:gd name="T14" fmla="*/ 43 w 86"/>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2">
                      <a:moveTo>
                        <a:pt x="43" y="82"/>
                      </a:moveTo>
                      <a:cubicBezTo>
                        <a:pt x="52" y="82"/>
                        <a:pt x="61" y="78"/>
                        <a:pt x="68" y="72"/>
                      </a:cubicBezTo>
                      <a:cubicBezTo>
                        <a:pt x="84" y="59"/>
                        <a:pt x="86" y="34"/>
                        <a:pt x="72" y="18"/>
                      </a:cubicBezTo>
                      <a:cubicBezTo>
                        <a:pt x="58" y="2"/>
                        <a:pt x="34" y="0"/>
                        <a:pt x="18" y="14"/>
                      </a:cubicBezTo>
                      <a:cubicBezTo>
                        <a:pt x="2" y="28"/>
                        <a:pt x="0" y="52"/>
                        <a:pt x="14" y="68"/>
                      </a:cubicBezTo>
                      <a:cubicBezTo>
                        <a:pt x="21" y="77"/>
                        <a:pt x="32" y="82"/>
                        <a:pt x="43" y="82"/>
                      </a:cubicBezTo>
                      <a:close/>
                      <a:moveTo>
                        <a:pt x="43" y="82"/>
                      </a:moveTo>
                      <a:cubicBezTo>
                        <a:pt x="43" y="82"/>
                        <a:pt x="43" y="82"/>
                        <a:pt x="43" y="82"/>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5" name="Freeform 19"/>
                <p:cNvSpPr>
                  <a:spLocks noEditPoints="1"/>
                </p:cNvSpPr>
                <p:nvPr/>
              </p:nvSpPr>
              <p:spPr bwMode="auto">
                <a:xfrm>
                  <a:off x="6518276" y="3430588"/>
                  <a:ext cx="23813" cy="22225"/>
                </a:xfrm>
                <a:custGeom>
                  <a:avLst/>
                  <a:gdLst>
                    <a:gd name="T0" fmla="*/ 74 w 87"/>
                    <a:gd name="T1" fmla="*/ 66 h 81"/>
                    <a:gd name="T2" fmla="*/ 67 w 87"/>
                    <a:gd name="T3" fmla="*/ 13 h 81"/>
                    <a:gd name="T4" fmla="*/ 13 w 87"/>
                    <a:gd name="T5" fmla="*/ 19 h 81"/>
                    <a:gd name="T6" fmla="*/ 20 w 87"/>
                    <a:gd name="T7" fmla="*/ 73 h 81"/>
                    <a:gd name="T8" fmla="*/ 43 w 87"/>
                    <a:gd name="T9" fmla="*/ 81 h 81"/>
                    <a:gd name="T10" fmla="*/ 74 w 87"/>
                    <a:gd name="T11" fmla="*/ 66 h 81"/>
                    <a:gd name="T12" fmla="*/ 74 w 87"/>
                    <a:gd name="T13" fmla="*/ 66 h 81"/>
                    <a:gd name="T14" fmla="*/ 74 w 87"/>
                    <a:gd name="T15" fmla="*/ 66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1">
                      <a:moveTo>
                        <a:pt x="74" y="66"/>
                      </a:moveTo>
                      <a:cubicBezTo>
                        <a:pt x="87" y="50"/>
                        <a:pt x="83" y="25"/>
                        <a:pt x="67" y="13"/>
                      </a:cubicBezTo>
                      <a:cubicBezTo>
                        <a:pt x="50" y="0"/>
                        <a:pt x="26" y="3"/>
                        <a:pt x="13" y="19"/>
                      </a:cubicBezTo>
                      <a:cubicBezTo>
                        <a:pt x="0" y="36"/>
                        <a:pt x="3" y="60"/>
                        <a:pt x="20" y="73"/>
                      </a:cubicBezTo>
                      <a:cubicBezTo>
                        <a:pt x="27" y="79"/>
                        <a:pt x="35" y="81"/>
                        <a:pt x="43" y="81"/>
                      </a:cubicBezTo>
                      <a:cubicBezTo>
                        <a:pt x="55" y="81"/>
                        <a:pt x="66" y="76"/>
                        <a:pt x="74" y="66"/>
                      </a:cubicBezTo>
                      <a:close/>
                      <a:moveTo>
                        <a:pt x="74" y="66"/>
                      </a:moveTo>
                      <a:cubicBezTo>
                        <a:pt x="74" y="66"/>
                        <a:pt x="74" y="66"/>
                        <a:pt x="74" y="6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6" name="Freeform 20"/>
                <p:cNvSpPr>
                  <a:spLocks noEditPoints="1"/>
                </p:cNvSpPr>
                <p:nvPr/>
              </p:nvSpPr>
              <p:spPr bwMode="auto">
                <a:xfrm>
                  <a:off x="6489701" y="3619500"/>
                  <a:ext cx="22225" cy="20638"/>
                </a:xfrm>
                <a:custGeom>
                  <a:avLst/>
                  <a:gdLst>
                    <a:gd name="T0" fmla="*/ 79 w 87"/>
                    <a:gd name="T1" fmla="*/ 30 h 82"/>
                    <a:gd name="T2" fmla="*/ 30 w 87"/>
                    <a:gd name="T3" fmla="*/ 7 h 82"/>
                    <a:gd name="T4" fmla="*/ 7 w 87"/>
                    <a:gd name="T5" fmla="*/ 57 h 82"/>
                    <a:gd name="T6" fmla="*/ 44 w 87"/>
                    <a:gd name="T7" fmla="*/ 82 h 82"/>
                    <a:gd name="T8" fmla="*/ 57 w 87"/>
                    <a:gd name="T9" fmla="*/ 79 h 82"/>
                    <a:gd name="T10" fmla="*/ 79 w 87"/>
                    <a:gd name="T11" fmla="*/ 30 h 82"/>
                    <a:gd name="T12" fmla="*/ 79 w 87"/>
                    <a:gd name="T13" fmla="*/ 30 h 82"/>
                    <a:gd name="T14" fmla="*/ 79 w 87"/>
                    <a:gd name="T15" fmla="*/ 3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79" y="30"/>
                      </a:moveTo>
                      <a:cubicBezTo>
                        <a:pt x="72" y="10"/>
                        <a:pt x="50" y="0"/>
                        <a:pt x="30" y="7"/>
                      </a:cubicBezTo>
                      <a:cubicBezTo>
                        <a:pt x="10" y="15"/>
                        <a:pt x="0" y="37"/>
                        <a:pt x="7" y="57"/>
                      </a:cubicBezTo>
                      <a:cubicBezTo>
                        <a:pt x="13" y="72"/>
                        <a:pt x="28" y="82"/>
                        <a:pt x="44" y="82"/>
                      </a:cubicBezTo>
                      <a:cubicBezTo>
                        <a:pt x="48" y="82"/>
                        <a:pt x="53" y="81"/>
                        <a:pt x="57" y="79"/>
                      </a:cubicBezTo>
                      <a:cubicBezTo>
                        <a:pt x="77" y="72"/>
                        <a:pt x="87" y="50"/>
                        <a:pt x="79" y="30"/>
                      </a:cubicBezTo>
                      <a:close/>
                      <a:moveTo>
                        <a:pt x="79" y="30"/>
                      </a:moveTo>
                      <a:cubicBezTo>
                        <a:pt x="79" y="30"/>
                        <a:pt x="79" y="30"/>
                        <a:pt x="79" y="30"/>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7" name="Freeform 21"/>
                <p:cNvSpPr>
                  <a:spLocks noEditPoints="1"/>
                </p:cNvSpPr>
                <p:nvPr/>
              </p:nvSpPr>
              <p:spPr bwMode="auto">
                <a:xfrm>
                  <a:off x="6478588" y="3541713"/>
                  <a:ext cx="20638" cy="20638"/>
                </a:xfrm>
                <a:custGeom>
                  <a:avLst/>
                  <a:gdLst>
                    <a:gd name="T0" fmla="*/ 38 w 79"/>
                    <a:gd name="T1" fmla="*/ 78 h 78"/>
                    <a:gd name="T2" fmla="*/ 39 w 79"/>
                    <a:gd name="T3" fmla="*/ 78 h 78"/>
                    <a:gd name="T4" fmla="*/ 78 w 79"/>
                    <a:gd name="T5" fmla="*/ 42 h 78"/>
                    <a:gd name="T6" fmla="*/ 41 w 79"/>
                    <a:gd name="T7" fmla="*/ 1 h 78"/>
                    <a:gd name="T8" fmla="*/ 1 w 79"/>
                    <a:gd name="T9" fmla="*/ 38 h 78"/>
                    <a:gd name="T10" fmla="*/ 38 w 79"/>
                    <a:gd name="T11" fmla="*/ 78 h 78"/>
                    <a:gd name="T12" fmla="*/ 38 w 79"/>
                    <a:gd name="T13" fmla="*/ 78 h 78"/>
                    <a:gd name="T14" fmla="*/ 38 w 79"/>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8">
                      <a:moveTo>
                        <a:pt x="38" y="78"/>
                      </a:moveTo>
                      <a:cubicBezTo>
                        <a:pt x="39" y="78"/>
                        <a:pt x="39" y="78"/>
                        <a:pt x="39" y="78"/>
                      </a:cubicBezTo>
                      <a:cubicBezTo>
                        <a:pt x="60" y="78"/>
                        <a:pt x="77" y="62"/>
                        <a:pt x="78" y="42"/>
                      </a:cubicBezTo>
                      <a:cubicBezTo>
                        <a:pt x="79" y="21"/>
                        <a:pt x="62" y="2"/>
                        <a:pt x="41" y="1"/>
                      </a:cubicBezTo>
                      <a:cubicBezTo>
                        <a:pt x="20" y="0"/>
                        <a:pt x="2" y="17"/>
                        <a:pt x="1" y="38"/>
                      </a:cubicBezTo>
                      <a:cubicBezTo>
                        <a:pt x="0" y="59"/>
                        <a:pt x="16" y="77"/>
                        <a:pt x="38" y="78"/>
                      </a:cubicBezTo>
                      <a:close/>
                      <a:moveTo>
                        <a:pt x="38" y="78"/>
                      </a:moveTo>
                      <a:cubicBezTo>
                        <a:pt x="38" y="78"/>
                        <a:pt x="38" y="78"/>
                        <a:pt x="38"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8" name="Freeform 22"/>
                <p:cNvSpPr>
                  <a:spLocks noEditPoints="1"/>
                </p:cNvSpPr>
                <p:nvPr/>
              </p:nvSpPr>
              <p:spPr bwMode="auto">
                <a:xfrm>
                  <a:off x="6507163" y="3654425"/>
                  <a:ext cx="23813" cy="22225"/>
                </a:xfrm>
                <a:custGeom>
                  <a:avLst/>
                  <a:gdLst>
                    <a:gd name="T0" fmla="*/ 77 w 88"/>
                    <a:gd name="T1" fmla="*/ 24 h 83"/>
                    <a:gd name="T2" fmla="*/ 24 w 88"/>
                    <a:gd name="T3" fmla="*/ 11 h 83"/>
                    <a:gd name="T4" fmla="*/ 12 w 88"/>
                    <a:gd name="T5" fmla="*/ 64 h 83"/>
                    <a:gd name="T6" fmla="*/ 45 w 88"/>
                    <a:gd name="T7" fmla="*/ 83 h 83"/>
                    <a:gd name="T8" fmla="*/ 65 w 88"/>
                    <a:gd name="T9" fmla="*/ 77 h 83"/>
                    <a:gd name="T10" fmla="*/ 77 w 88"/>
                    <a:gd name="T11" fmla="*/ 24 h 83"/>
                    <a:gd name="T12" fmla="*/ 77 w 88"/>
                    <a:gd name="T13" fmla="*/ 24 h 83"/>
                    <a:gd name="T14" fmla="*/ 77 w 88"/>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3">
                      <a:moveTo>
                        <a:pt x="77" y="24"/>
                      </a:moveTo>
                      <a:cubicBezTo>
                        <a:pt x="66" y="6"/>
                        <a:pt x="42" y="0"/>
                        <a:pt x="24" y="11"/>
                      </a:cubicBezTo>
                      <a:cubicBezTo>
                        <a:pt x="6" y="23"/>
                        <a:pt x="0" y="46"/>
                        <a:pt x="12" y="64"/>
                      </a:cubicBezTo>
                      <a:cubicBezTo>
                        <a:pt x="19" y="76"/>
                        <a:pt x="32" y="83"/>
                        <a:pt x="45" y="83"/>
                      </a:cubicBezTo>
                      <a:cubicBezTo>
                        <a:pt x="52" y="83"/>
                        <a:pt x="59" y="81"/>
                        <a:pt x="65" y="77"/>
                      </a:cubicBezTo>
                      <a:cubicBezTo>
                        <a:pt x="83" y="65"/>
                        <a:pt x="88" y="42"/>
                        <a:pt x="77" y="24"/>
                      </a:cubicBezTo>
                      <a:close/>
                      <a:moveTo>
                        <a:pt x="77" y="24"/>
                      </a:moveTo>
                      <a:cubicBezTo>
                        <a:pt x="77" y="24"/>
                        <a:pt x="77" y="24"/>
                        <a:pt x="77" y="24"/>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59" name="Freeform 23"/>
                <p:cNvSpPr>
                  <a:spLocks noEditPoints="1"/>
                </p:cNvSpPr>
                <p:nvPr/>
              </p:nvSpPr>
              <p:spPr bwMode="auto">
                <a:xfrm>
                  <a:off x="6480176" y="3581400"/>
                  <a:ext cx="22225" cy="20638"/>
                </a:xfrm>
                <a:custGeom>
                  <a:avLst/>
                  <a:gdLst>
                    <a:gd name="T0" fmla="*/ 47 w 82"/>
                    <a:gd name="T1" fmla="*/ 79 h 79"/>
                    <a:gd name="T2" fmla="*/ 79 w 82"/>
                    <a:gd name="T3" fmla="*/ 35 h 79"/>
                    <a:gd name="T4" fmla="*/ 35 w 82"/>
                    <a:gd name="T5" fmla="*/ 3 h 79"/>
                    <a:gd name="T6" fmla="*/ 3 w 82"/>
                    <a:gd name="T7" fmla="*/ 47 h 79"/>
                    <a:gd name="T8" fmla="*/ 40 w 82"/>
                    <a:gd name="T9" fmla="*/ 79 h 79"/>
                    <a:gd name="T10" fmla="*/ 47 w 82"/>
                    <a:gd name="T11" fmla="*/ 79 h 79"/>
                    <a:gd name="T12" fmla="*/ 47 w 82"/>
                    <a:gd name="T13" fmla="*/ 79 h 79"/>
                    <a:gd name="T14" fmla="*/ 47 w 82"/>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79">
                      <a:moveTo>
                        <a:pt x="47" y="79"/>
                      </a:moveTo>
                      <a:cubicBezTo>
                        <a:pt x="68" y="76"/>
                        <a:pt x="82" y="56"/>
                        <a:pt x="79" y="35"/>
                      </a:cubicBezTo>
                      <a:cubicBezTo>
                        <a:pt x="76" y="14"/>
                        <a:pt x="56" y="0"/>
                        <a:pt x="35" y="3"/>
                      </a:cubicBezTo>
                      <a:cubicBezTo>
                        <a:pt x="14" y="6"/>
                        <a:pt x="0" y="26"/>
                        <a:pt x="3" y="47"/>
                      </a:cubicBezTo>
                      <a:cubicBezTo>
                        <a:pt x="6" y="66"/>
                        <a:pt x="22" y="79"/>
                        <a:pt x="40" y="79"/>
                      </a:cubicBezTo>
                      <a:cubicBezTo>
                        <a:pt x="43" y="79"/>
                        <a:pt x="45" y="79"/>
                        <a:pt x="47" y="79"/>
                      </a:cubicBezTo>
                      <a:close/>
                      <a:moveTo>
                        <a:pt x="47" y="79"/>
                      </a:moveTo>
                      <a:cubicBezTo>
                        <a:pt x="47" y="79"/>
                        <a:pt x="47" y="79"/>
                        <a:pt x="47"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60" name="Freeform 24"/>
                <p:cNvSpPr>
                  <a:spLocks noEditPoints="1"/>
                </p:cNvSpPr>
                <p:nvPr/>
              </p:nvSpPr>
              <p:spPr bwMode="auto">
                <a:xfrm>
                  <a:off x="6483351" y="3502025"/>
                  <a:ext cx="23813" cy="22225"/>
                </a:xfrm>
                <a:custGeom>
                  <a:avLst/>
                  <a:gdLst>
                    <a:gd name="T0" fmla="*/ 33 w 85"/>
                    <a:gd name="T1" fmla="*/ 79 h 81"/>
                    <a:gd name="T2" fmla="*/ 43 w 85"/>
                    <a:gd name="T3" fmla="*/ 81 h 81"/>
                    <a:gd name="T4" fmla="*/ 80 w 85"/>
                    <a:gd name="T5" fmla="*/ 52 h 81"/>
                    <a:gd name="T6" fmla="*/ 52 w 85"/>
                    <a:gd name="T7" fmla="*/ 5 h 81"/>
                    <a:gd name="T8" fmla="*/ 6 w 85"/>
                    <a:gd name="T9" fmla="*/ 33 h 81"/>
                    <a:gd name="T10" fmla="*/ 33 w 85"/>
                    <a:gd name="T11" fmla="*/ 79 h 81"/>
                    <a:gd name="T12" fmla="*/ 33 w 85"/>
                    <a:gd name="T13" fmla="*/ 79 h 81"/>
                    <a:gd name="T14" fmla="*/ 33 w 85"/>
                    <a:gd name="T15" fmla="*/ 7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33" y="79"/>
                      </a:moveTo>
                      <a:cubicBezTo>
                        <a:pt x="36" y="80"/>
                        <a:pt x="40" y="81"/>
                        <a:pt x="43" y="81"/>
                      </a:cubicBezTo>
                      <a:cubicBezTo>
                        <a:pt x="60" y="81"/>
                        <a:pt x="75" y="69"/>
                        <a:pt x="80" y="52"/>
                      </a:cubicBezTo>
                      <a:cubicBezTo>
                        <a:pt x="85" y="31"/>
                        <a:pt x="73" y="10"/>
                        <a:pt x="52" y="5"/>
                      </a:cubicBezTo>
                      <a:cubicBezTo>
                        <a:pt x="32" y="0"/>
                        <a:pt x="11" y="12"/>
                        <a:pt x="6" y="33"/>
                      </a:cubicBezTo>
                      <a:cubicBezTo>
                        <a:pt x="0" y="53"/>
                        <a:pt x="13" y="74"/>
                        <a:pt x="33" y="79"/>
                      </a:cubicBezTo>
                      <a:close/>
                      <a:moveTo>
                        <a:pt x="33" y="79"/>
                      </a:moveTo>
                      <a:cubicBezTo>
                        <a:pt x="33" y="79"/>
                        <a:pt x="33" y="79"/>
                        <a:pt x="33" y="79"/>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61" name="Freeform 25"/>
                <p:cNvSpPr>
                  <a:spLocks noEditPoints="1"/>
                </p:cNvSpPr>
                <p:nvPr/>
              </p:nvSpPr>
              <p:spPr bwMode="auto">
                <a:xfrm>
                  <a:off x="6497638" y="3463925"/>
                  <a:ext cx="23813" cy="22225"/>
                </a:xfrm>
                <a:custGeom>
                  <a:avLst/>
                  <a:gdLst>
                    <a:gd name="T0" fmla="*/ 27 w 88"/>
                    <a:gd name="T1" fmla="*/ 78 h 82"/>
                    <a:gd name="T2" fmla="*/ 44 w 88"/>
                    <a:gd name="T3" fmla="*/ 82 h 82"/>
                    <a:gd name="T4" fmla="*/ 79 w 88"/>
                    <a:gd name="T5" fmla="*/ 61 h 82"/>
                    <a:gd name="T6" fmla="*/ 61 w 88"/>
                    <a:gd name="T7" fmla="*/ 9 h 82"/>
                    <a:gd name="T8" fmla="*/ 9 w 88"/>
                    <a:gd name="T9" fmla="*/ 27 h 82"/>
                    <a:gd name="T10" fmla="*/ 27 w 88"/>
                    <a:gd name="T11" fmla="*/ 78 h 82"/>
                    <a:gd name="T12" fmla="*/ 27 w 88"/>
                    <a:gd name="T13" fmla="*/ 78 h 82"/>
                    <a:gd name="T14" fmla="*/ 27 w 88"/>
                    <a:gd name="T15" fmla="*/ 78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7" y="78"/>
                      </a:moveTo>
                      <a:cubicBezTo>
                        <a:pt x="33" y="81"/>
                        <a:pt x="38" y="82"/>
                        <a:pt x="44" y="82"/>
                      </a:cubicBezTo>
                      <a:cubicBezTo>
                        <a:pt x="58" y="82"/>
                        <a:pt x="72" y="74"/>
                        <a:pt x="79" y="61"/>
                      </a:cubicBezTo>
                      <a:cubicBezTo>
                        <a:pt x="88" y="42"/>
                        <a:pt x="80" y="19"/>
                        <a:pt x="61" y="9"/>
                      </a:cubicBezTo>
                      <a:cubicBezTo>
                        <a:pt x="42" y="0"/>
                        <a:pt x="19" y="8"/>
                        <a:pt x="9" y="27"/>
                      </a:cubicBezTo>
                      <a:cubicBezTo>
                        <a:pt x="0" y="46"/>
                        <a:pt x="8" y="69"/>
                        <a:pt x="27" y="78"/>
                      </a:cubicBezTo>
                      <a:close/>
                      <a:moveTo>
                        <a:pt x="27" y="78"/>
                      </a:moveTo>
                      <a:cubicBezTo>
                        <a:pt x="27" y="78"/>
                        <a:pt x="27" y="78"/>
                        <a:pt x="27" y="78"/>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62" name="Freeform 26"/>
                <p:cNvSpPr>
                  <a:spLocks noEditPoints="1"/>
                </p:cNvSpPr>
                <p:nvPr/>
              </p:nvSpPr>
              <p:spPr bwMode="auto">
                <a:xfrm>
                  <a:off x="6859588" y="3619500"/>
                  <a:ext cx="23813" cy="20638"/>
                </a:xfrm>
                <a:custGeom>
                  <a:avLst/>
                  <a:gdLst>
                    <a:gd name="T0" fmla="*/ 57 w 87"/>
                    <a:gd name="T1" fmla="*/ 7 h 82"/>
                    <a:gd name="T2" fmla="*/ 8 w 87"/>
                    <a:gd name="T3" fmla="*/ 30 h 82"/>
                    <a:gd name="T4" fmla="*/ 31 w 87"/>
                    <a:gd name="T5" fmla="*/ 79 h 82"/>
                    <a:gd name="T6" fmla="*/ 44 w 87"/>
                    <a:gd name="T7" fmla="*/ 82 h 82"/>
                    <a:gd name="T8" fmla="*/ 80 w 87"/>
                    <a:gd name="T9" fmla="*/ 57 h 82"/>
                    <a:gd name="T10" fmla="*/ 57 w 87"/>
                    <a:gd name="T11" fmla="*/ 7 h 82"/>
                    <a:gd name="T12" fmla="*/ 57 w 87"/>
                    <a:gd name="T13" fmla="*/ 7 h 82"/>
                    <a:gd name="T14" fmla="*/ 57 w 8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2">
                      <a:moveTo>
                        <a:pt x="57" y="7"/>
                      </a:moveTo>
                      <a:cubicBezTo>
                        <a:pt x="37" y="0"/>
                        <a:pt x="15" y="10"/>
                        <a:pt x="8" y="30"/>
                      </a:cubicBezTo>
                      <a:cubicBezTo>
                        <a:pt x="0" y="50"/>
                        <a:pt x="11" y="72"/>
                        <a:pt x="31" y="79"/>
                      </a:cubicBezTo>
                      <a:cubicBezTo>
                        <a:pt x="35" y="81"/>
                        <a:pt x="39" y="82"/>
                        <a:pt x="44" y="82"/>
                      </a:cubicBezTo>
                      <a:cubicBezTo>
                        <a:pt x="60" y="82"/>
                        <a:pt x="74" y="72"/>
                        <a:pt x="80" y="57"/>
                      </a:cubicBezTo>
                      <a:cubicBezTo>
                        <a:pt x="87" y="37"/>
                        <a:pt x="77" y="15"/>
                        <a:pt x="57" y="7"/>
                      </a:cubicBezTo>
                      <a:close/>
                      <a:moveTo>
                        <a:pt x="57" y="7"/>
                      </a:moveTo>
                      <a:cubicBezTo>
                        <a:pt x="57" y="7"/>
                        <a:pt x="57" y="7"/>
                        <a:pt x="57" y="7"/>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sp>
              <p:nvSpPr>
                <p:cNvPr id="863" name="Freeform 27"/>
                <p:cNvSpPr>
                  <a:spLocks noEditPoints="1"/>
                </p:cNvSpPr>
                <p:nvPr/>
              </p:nvSpPr>
              <p:spPr bwMode="auto">
                <a:xfrm>
                  <a:off x="6532564" y="3422646"/>
                  <a:ext cx="307974" cy="346075"/>
                </a:xfrm>
                <a:custGeom>
                  <a:avLst/>
                  <a:gdLst>
                    <a:gd name="T0" fmla="*/ 1106 w 1137"/>
                    <a:gd name="T1" fmla="*/ 981 h 1283"/>
                    <a:gd name="T2" fmla="*/ 830 w 1137"/>
                    <a:gd name="T3" fmla="*/ 848 h 1283"/>
                    <a:gd name="T4" fmla="*/ 777 w 1137"/>
                    <a:gd name="T5" fmla="*/ 779 h 1283"/>
                    <a:gd name="T6" fmla="*/ 799 w 1137"/>
                    <a:gd name="T7" fmla="*/ 757 h 1283"/>
                    <a:gd name="T8" fmla="*/ 902 w 1137"/>
                    <a:gd name="T9" fmla="*/ 345 h 1283"/>
                    <a:gd name="T10" fmla="*/ 751 w 1137"/>
                    <a:gd name="T11" fmla="*/ 51 h 1283"/>
                    <a:gd name="T12" fmla="*/ 570 w 1137"/>
                    <a:gd name="T13" fmla="*/ 0 h 1283"/>
                    <a:gd name="T14" fmla="*/ 555 w 1137"/>
                    <a:gd name="T15" fmla="*/ 0 h 1283"/>
                    <a:gd name="T16" fmla="*/ 375 w 1137"/>
                    <a:gd name="T17" fmla="*/ 51 h 1283"/>
                    <a:gd name="T18" fmla="*/ 223 w 1137"/>
                    <a:gd name="T19" fmla="*/ 345 h 1283"/>
                    <a:gd name="T20" fmla="*/ 327 w 1137"/>
                    <a:gd name="T21" fmla="*/ 757 h 1283"/>
                    <a:gd name="T22" fmla="*/ 360 w 1137"/>
                    <a:gd name="T23" fmla="*/ 789 h 1283"/>
                    <a:gd name="T24" fmla="*/ 31 w 1137"/>
                    <a:gd name="T25" fmla="*/ 980 h 1283"/>
                    <a:gd name="T26" fmla="*/ 4 w 1137"/>
                    <a:gd name="T27" fmla="*/ 1007 h 1283"/>
                    <a:gd name="T28" fmla="*/ 12 w 1137"/>
                    <a:gd name="T29" fmla="*/ 1044 h 1283"/>
                    <a:gd name="T30" fmla="*/ 13 w 1137"/>
                    <a:gd name="T31" fmla="*/ 1044 h 1283"/>
                    <a:gd name="T32" fmla="*/ 261 w 1137"/>
                    <a:gd name="T33" fmla="*/ 1219 h 1283"/>
                    <a:gd name="T34" fmla="*/ 569 w 1137"/>
                    <a:gd name="T35" fmla="*/ 1283 h 1283"/>
                    <a:gd name="T36" fmla="*/ 876 w 1137"/>
                    <a:gd name="T37" fmla="*/ 1219 h 1283"/>
                    <a:gd name="T38" fmla="*/ 1125 w 1137"/>
                    <a:gd name="T39" fmla="*/ 1044 h 1283"/>
                    <a:gd name="T40" fmla="*/ 1134 w 1137"/>
                    <a:gd name="T41" fmla="*/ 1007 h 1283"/>
                    <a:gd name="T42" fmla="*/ 1106 w 1137"/>
                    <a:gd name="T43" fmla="*/ 981 h 1283"/>
                    <a:gd name="T44" fmla="*/ 300 w 1137"/>
                    <a:gd name="T45" fmla="*/ 351 h 1283"/>
                    <a:gd name="T46" fmla="*/ 300 w 1137"/>
                    <a:gd name="T47" fmla="*/ 349 h 1283"/>
                    <a:gd name="T48" fmla="*/ 556 w 1137"/>
                    <a:gd name="T49" fmla="*/ 77 h 1283"/>
                    <a:gd name="T50" fmla="*/ 570 w 1137"/>
                    <a:gd name="T51" fmla="*/ 77 h 1283"/>
                    <a:gd name="T52" fmla="*/ 826 w 1137"/>
                    <a:gd name="T53" fmla="*/ 349 h 1283"/>
                    <a:gd name="T54" fmla="*/ 826 w 1137"/>
                    <a:gd name="T55" fmla="*/ 351 h 1283"/>
                    <a:gd name="T56" fmla="*/ 742 w 1137"/>
                    <a:gd name="T57" fmla="*/ 706 h 1283"/>
                    <a:gd name="T58" fmla="*/ 565 w 1137"/>
                    <a:gd name="T59" fmla="*/ 780 h 1283"/>
                    <a:gd name="T60" fmla="*/ 561 w 1137"/>
                    <a:gd name="T61" fmla="*/ 780 h 1283"/>
                    <a:gd name="T62" fmla="*/ 384 w 1137"/>
                    <a:gd name="T63" fmla="*/ 706 h 1283"/>
                    <a:gd name="T64" fmla="*/ 300 w 1137"/>
                    <a:gd name="T65" fmla="*/ 351 h 1283"/>
                    <a:gd name="T66" fmla="*/ 569 w 1137"/>
                    <a:gd name="T67" fmla="*/ 1206 h 1283"/>
                    <a:gd name="T68" fmla="*/ 115 w 1137"/>
                    <a:gd name="T69" fmla="*/ 1036 h 1283"/>
                    <a:gd name="T70" fmla="*/ 426 w 1137"/>
                    <a:gd name="T71" fmla="*/ 830 h 1283"/>
                    <a:gd name="T72" fmla="*/ 558 w 1137"/>
                    <a:gd name="T73" fmla="*/ 857 h 1283"/>
                    <a:gd name="T74" fmla="*/ 568 w 1137"/>
                    <a:gd name="T75" fmla="*/ 857 h 1283"/>
                    <a:gd name="T76" fmla="*/ 714 w 1137"/>
                    <a:gd name="T77" fmla="*/ 823 h 1283"/>
                    <a:gd name="T78" fmla="*/ 1022 w 1137"/>
                    <a:gd name="T79" fmla="*/ 1038 h 1283"/>
                    <a:gd name="T80" fmla="*/ 569 w 1137"/>
                    <a:gd name="T81" fmla="*/ 1206 h 1283"/>
                    <a:gd name="T82" fmla="*/ 569 w 1137"/>
                    <a:gd name="T83" fmla="*/ 1206 h 1283"/>
                    <a:gd name="T84" fmla="*/ 569 w 1137"/>
                    <a:gd name="T85" fmla="*/ 1206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7" h="1283">
                      <a:moveTo>
                        <a:pt x="1106" y="981"/>
                      </a:moveTo>
                      <a:cubicBezTo>
                        <a:pt x="955" y="945"/>
                        <a:pt x="872" y="889"/>
                        <a:pt x="830" y="848"/>
                      </a:cubicBezTo>
                      <a:cubicBezTo>
                        <a:pt x="798" y="819"/>
                        <a:pt x="784" y="792"/>
                        <a:pt x="777" y="779"/>
                      </a:cubicBezTo>
                      <a:cubicBezTo>
                        <a:pt x="785" y="772"/>
                        <a:pt x="792" y="765"/>
                        <a:pt x="799" y="757"/>
                      </a:cubicBezTo>
                      <a:cubicBezTo>
                        <a:pt x="926" y="614"/>
                        <a:pt x="904" y="367"/>
                        <a:pt x="902" y="345"/>
                      </a:cubicBezTo>
                      <a:cubicBezTo>
                        <a:pt x="894" y="174"/>
                        <a:pt x="816" y="91"/>
                        <a:pt x="751" y="51"/>
                      </a:cubicBezTo>
                      <a:cubicBezTo>
                        <a:pt x="678" y="5"/>
                        <a:pt x="600" y="0"/>
                        <a:pt x="570" y="0"/>
                      </a:cubicBezTo>
                      <a:cubicBezTo>
                        <a:pt x="555" y="0"/>
                        <a:pt x="555" y="0"/>
                        <a:pt x="555" y="0"/>
                      </a:cubicBezTo>
                      <a:cubicBezTo>
                        <a:pt x="526" y="0"/>
                        <a:pt x="448" y="5"/>
                        <a:pt x="375" y="51"/>
                      </a:cubicBezTo>
                      <a:cubicBezTo>
                        <a:pt x="310" y="91"/>
                        <a:pt x="231" y="174"/>
                        <a:pt x="223" y="345"/>
                      </a:cubicBezTo>
                      <a:cubicBezTo>
                        <a:pt x="221" y="367"/>
                        <a:pt x="199" y="614"/>
                        <a:pt x="327" y="757"/>
                      </a:cubicBezTo>
                      <a:cubicBezTo>
                        <a:pt x="337" y="769"/>
                        <a:pt x="348" y="780"/>
                        <a:pt x="360" y="789"/>
                      </a:cubicBezTo>
                      <a:cubicBezTo>
                        <a:pt x="350" y="818"/>
                        <a:pt x="298" y="908"/>
                        <a:pt x="31" y="980"/>
                      </a:cubicBezTo>
                      <a:cubicBezTo>
                        <a:pt x="17" y="984"/>
                        <a:pt x="8" y="994"/>
                        <a:pt x="4" y="1007"/>
                      </a:cubicBezTo>
                      <a:cubicBezTo>
                        <a:pt x="0" y="1020"/>
                        <a:pt x="3" y="1034"/>
                        <a:pt x="12" y="1044"/>
                      </a:cubicBezTo>
                      <a:cubicBezTo>
                        <a:pt x="13" y="1044"/>
                        <a:pt x="13" y="1044"/>
                        <a:pt x="13" y="1044"/>
                      </a:cubicBezTo>
                      <a:cubicBezTo>
                        <a:pt x="84" y="1119"/>
                        <a:pt x="167" y="1178"/>
                        <a:pt x="261" y="1219"/>
                      </a:cubicBezTo>
                      <a:cubicBezTo>
                        <a:pt x="358" y="1261"/>
                        <a:pt x="462" y="1283"/>
                        <a:pt x="569" y="1283"/>
                      </a:cubicBezTo>
                      <a:cubicBezTo>
                        <a:pt x="676" y="1283"/>
                        <a:pt x="779" y="1262"/>
                        <a:pt x="876" y="1219"/>
                      </a:cubicBezTo>
                      <a:cubicBezTo>
                        <a:pt x="970" y="1178"/>
                        <a:pt x="1054" y="1119"/>
                        <a:pt x="1125" y="1044"/>
                      </a:cubicBezTo>
                      <a:cubicBezTo>
                        <a:pt x="1134" y="1035"/>
                        <a:pt x="1137" y="1020"/>
                        <a:pt x="1134" y="1007"/>
                      </a:cubicBezTo>
                      <a:cubicBezTo>
                        <a:pt x="1130" y="994"/>
                        <a:pt x="1119" y="984"/>
                        <a:pt x="1106" y="981"/>
                      </a:cubicBezTo>
                      <a:close/>
                      <a:moveTo>
                        <a:pt x="300" y="351"/>
                      </a:moveTo>
                      <a:cubicBezTo>
                        <a:pt x="300" y="351"/>
                        <a:pt x="300" y="350"/>
                        <a:pt x="300" y="349"/>
                      </a:cubicBezTo>
                      <a:cubicBezTo>
                        <a:pt x="312" y="97"/>
                        <a:pt x="498" y="77"/>
                        <a:pt x="556" y="77"/>
                      </a:cubicBezTo>
                      <a:cubicBezTo>
                        <a:pt x="570" y="77"/>
                        <a:pt x="570" y="77"/>
                        <a:pt x="570" y="77"/>
                      </a:cubicBezTo>
                      <a:cubicBezTo>
                        <a:pt x="627" y="77"/>
                        <a:pt x="814" y="97"/>
                        <a:pt x="826" y="349"/>
                      </a:cubicBezTo>
                      <a:cubicBezTo>
                        <a:pt x="826" y="350"/>
                        <a:pt x="826" y="351"/>
                        <a:pt x="826" y="351"/>
                      </a:cubicBezTo>
                      <a:cubicBezTo>
                        <a:pt x="826" y="354"/>
                        <a:pt x="850" y="584"/>
                        <a:pt x="742" y="706"/>
                      </a:cubicBezTo>
                      <a:cubicBezTo>
                        <a:pt x="698" y="755"/>
                        <a:pt x="640" y="779"/>
                        <a:pt x="565" y="780"/>
                      </a:cubicBezTo>
                      <a:cubicBezTo>
                        <a:pt x="561" y="780"/>
                        <a:pt x="561" y="780"/>
                        <a:pt x="561" y="780"/>
                      </a:cubicBezTo>
                      <a:cubicBezTo>
                        <a:pt x="485" y="779"/>
                        <a:pt x="427" y="755"/>
                        <a:pt x="384" y="706"/>
                      </a:cubicBezTo>
                      <a:cubicBezTo>
                        <a:pt x="276" y="585"/>
                        <a:pt x="299" y="354"/>
                        <a:pt x="300" y="351"/>
                      </a:cubicBezTo>
                      <a:close/>
                      <a:moveTo>
                        <a:pt x="569" y="1206"/>
                      </a:moveTo>
                      <a:cubicBezTo>
                        <a:pt x="400" y="1206"/>
                        <a:pt x="240" y="1146"/>
                        <a:pt x="115" y="1036"/>
                      </a:cubicBezTo>
                      <a:cubicBezTo>
                        <a:pt x="328" y="967"/>
                        <a:pt x="401" y="884"/>
                        <a:pt x="426" y="830"/>
                      </a:cubicBezTo>
                      <a:cubicBezTo>
                        <a:pt x="465" y="847"/>
                        <a:pt x="509" y="856"/>
                        <a:pt x="558" y="857"/>
                      </a:cubicBezTo>
                      <a:cubicBezTo>
                        <a:pt x="568" y="857"/>
                        <a:pt x="568" y="857"/>
                        <a:pt x="568" y="857"/>
                      </a:cubicBezTo>
                      <a:cubicBezTo>
                        <a:pt x="623" y="856"/>
                        <a:pt x="671" y="845"/>
                        <a:pt x="714" y="823"/>
                      </a:cubicBezTo>
                      <a:cubicBezTo>
                        <a:pt x="742" y="876"/>
                        <a:pt x="819" y="975"/>
                        <a:pt x="1022" y="1038"/>
                      </a:cubicBezTo>
                      <a:cubicBezTo>
                        <a:pt x="896" y="1147"/>
                        <a:pt x="738" y="1206"/>
                        <a:pt x="569" y="1206"/>
                      </a:cubicBezTo>
                      <a:close/>
                      <a:moveTo>
                        <a:pt x="569" y="1206"/>
                      </a:moveTo>
                      <a:cubicBezTo>
                        <a:pt x="569" y="1206"/>
                        <a:pt x="569" y="1206"/>
                        <a:pt x="569" y="1206"/>
                      </a:cubicBezTo>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pt-BR" sz="1200"/>
                </a:p>
              </p:txBody>
            </p:sp>
          </p:grpSp>
          <p:pic>
            <p:nvPicPr>
              <p:cNvPr id="388" name="Imagem 387"/>
              <p:cNvPicPr>
                <a:picLocks noChangeAspect="1"/>
              </p:cNvPicPr>
              <p:nvPr/>
            </p:nvPicPr>
            <p:blipFill>
              <a:blip r:embed="rId3">
                <a:duotone>
                  <a:schemeClr val="accent1">
                    <a:shade val="45000"/>
                    <a:satMod val="135000"/>
                  </a:schemeClr>
                  <a:prstClr val="white"/>
                </a:duotone>
              </a:blip>
              <a:stretch>
                <a:fillRect/>
              </a:stretch>
            </p:blipFill>
            <p:spPr>
              <a:xfrm>
                <a:off x="9366451" y="1541160"/>
                <a:ext cx="296856" cy="296856"/>
              </a:xfrm>
              <a:prstGeom prst="rect">
                <a:avLst/>
              </a:prstGeom>
            </p:spPr>
          </p:pic>
        </p:grpSp>
        <p:pic>
          <p:nvPicPr>
            <p:cNvPr id="394" name="Imagem 393"/>
            <p:cNvPicPr>
              <a:picLocks noChangeAspect="1"/>
            </p:cNvPicPr>
            <p:nvPr/>
          </p:nvPicPr>
          <p:blipFill>
            <a:blip r:embed="rId3">
              <a:duotone>
                <a:schemeClr val="accent1">
                  <a:shade val="45000"/>
                  <a:satMod val="135000"/>
                </a:schemeClr>
                <a:prstClr val="white"/>
              </a:duotone>
            </a:blip>
            <a:stretch>
              <a:fillRect/>
            </a:stretch>
          </p:blipFill>
          <p:spPr>
            <a:xfrm>
              <a:off x="8550887" y="2236639"/>
              <a:ext cx="296856" cy="296856"/>
            </a:xfrm>
            <a:prstGeom prst="rect">
              <a:avLst/>
            </a:prstGeom>
          </p:spPr>
        </p:pic>
      </p:grpSp>
      <p:sp>
        <p:nvSpPr>
          <p:cNvPr id="395" name="AutoShape 316"/>
          <p:cNvSpPr>
            <a:spLocks/>
          </p:cNvSpPr>
          <p:nvPr/>
        </p:nvSpPr>
        <p:spPr bwMode="auto">
          <a:xfrm>
            <a:off x="5433075" y="1188951"/>
            <a:ext cx="1255992" cy="14619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sz="6000" b="1" dirty="0">
                <a:solidFill>
                  <a:srgbClr val="C00000"/>
                </a:solidFill>
              </a:rPr>
              <a:t>13</a:t>
            </a:r>
            <a:r>
              <a:rPr lang="pt-BR" altLang="pt-BR" sz="4400" b="1" dirty="0">
                <a:solidFill>
                  <a:srgbClr val="C00000"/>
                </a:solidFill>
              </a:rPr>
              <a:t>%</a:t>
            </a:r>
            <a:r>
              <a:rPr lang="pt-BR" altLang="pt-BR" sz="6000" b="1" dirty="0">
                <a:solidFill>
                  <a:srgbClr val="C00000"/>
                </a:solidFill>
              </a:rPr>
              <a:t> </a:t>
            </a:r>
            <a:endParaRPr lang="pt-BR" altLang="pt-BR" sz="4400" dirty="0">
              <a:solidFill>
                <a:srgbClr val="C00000"/>
              </a:solidFill>
            </a:endParaRPr>
          </a:p>
        </p:txBody>
      </p:sp>
      <p:sp>
        <p:nvSpPr>
          <p:cNvPr id="396" name="AutoShape 316"/>
          <p:cNvSpPr>
            <a:spLocks/>
          </p:cNvSpPr>
          <p:nvPr/>
        </p:nvSpPr>
        <p:spPr bwMode="auto">
          <a:xfrm>
            <a:off x="5474101" y="2179763"/>
            <a:ext cx="1270418" cy="15333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altLang="pt-BR" b="1" dirty="0">
                <a:solidFill>
                  <a:srgbClr val="C00000"/>
                </a:solidFill>
              </a:rPr>
              <a:t>afirmaram não saber se tratar de um consultor</a:t>
            </a:r>
            <a:endParaRPr lang="pt-BR" altLang="pt-BR" dirty="0">
              <a:solidFill>
                <a:srgbClr val="C00000"/>
              </a:solidFill>
            </a:endParaRPr>
          </a:p>
        </p:txBody>
      </p:sp>
    </p:spTree>
    <p:extLst>
      <p:ext uri="{BB962C8B-B14F-4D97-AF65-F5344CB8AC3E}">
        <p14:creationId xmlns:p14="http://schemas.microsoft.com/office/powerpoint/2010/main" val="2843301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Effect transition="in" filter="fade">
                                      <p:cBhvr>
                                        <p:cTn id="7" dur="500"/>
                                        <p:tgtEl>
                                          <p:spTgt spid="33">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14">
                                            <p:txEl>
                                              <p:pRg st="0" end="0"/>
                                            </p:txEl>
                                          </p:spTgt>
                                        </p:tgtEl>
                                        <p:attrNameLst>
                                          <p:attrName>style.visibility</p:attrName>
                                        </p:attrNameLst>
                                      </p:cBhvr>
                                      <p:to>
                                        <p:strVal val="visible"/>
                                      </p:to>
                                    </p:set>
                                    <p:animEffect transition="in" filter="fade">
                                      <p:cBhvr>
                                        <p:cTn id="11" dur="500"/>
                                        <p:tgtEl>
                                          <p:spTgt spid="214">
                                            <p:txEl>
                                              <p:pRg st="0" end="0"/>
                                            </p:txEl>
                                          </p:spTgt>
                                        </p:tgtEl>
                                      </p:cBhvr>
                                    </p:animEffect>
                                  </p:childTnLst>
                                </p:cTn>
                              </p:par>
                            </p:childTnLst>
                          </p:cTn>
                        </p:par>
                        <p:par>
                          <p:cTn id="12" fill="hold">
                            <p:stCondLst>
                              <p:cond delay="1000"/>
                            </p:stCondLst>
                            <p:childTnLst>
                              <p:par>
                                <p:cTn id="13" presetID="2" presetClass="entr" presetSubtype="4" decel="80000" fill="hold" grpId="0" nodeType="afterEffect">
                                  <p:stCondLst>
                                    <p:cond delay="0"/>
                                  </p:stCondLst>
                                  <p:childTnLst>
                                    <p:set>
                                      <p:cBhvr>
                                        <p:cTn id="14" dur="1" fill="hold">
                                          <p:stCondLst>
                                            <p:cond delay="0"/>
                                          </p:stCondLst>
                                        </p:cTn>
                                        <p:tgtEl>
                                          <p:spTgt spid="395"/>
                                        </p:tgtEl>
                                        <p:attrNameLst>
                                          <p:attrName>style.visibility</p:attrName>
                                        </p:attrNameLst>
                                      </p:cBhvr>
                                      <p:to>
                                        <p:strVal val="visible"/>
                                      </p:to>
                                    </p:set>
                                    <p:anim calcmode="lin" valueType="num">
                                      <p:cBhvr additive="base">
                                        <p:cTn id="15" dur="1000" fill="hold"/>
                                        <p:tgtEl>
                                          <p:spTgt spid="395"/>
                                        </p:tgtEl>
                                        <p:attrNameLst>
                                          <p:attrName>ppt_x</p:attrName>
                                        </p:attrNameLst>
                                      </p:cBhvr>
                                      <p:tavLst>
                                        <p:tav tm="0">
                                          <p:val>
                                            <p:strVal val="#ppt_x"/>
                                          </p:val>
                                        </p:tav>
                                        <p:tav tm="100000">
                                          <p:val>
                                            <p:strVal val="#ppt_x"/>
                                          </p:val>
                                        </p:tav>
                                      </p:tavLst>
                                    </p:anim>
                                    <p:anim calcmode="lin" valueType="num">
                                      <p:cBhvr additive="base">
                                        <p:cTn id="16" dur="1000" fill="hold"/>
                                        <p:tgtEl>
                                          <p:spTgt spid="395"/>
                                        </p:tgtEl>
                                        <p:attrNameLst>
                                          <p:attrName>ppt_y</p:attrName>
                                        </p:attrNameLst>
                                      </p:cBhvr>
                                      <p:tavLst>
                                        <p:tav tm="0">
                                          <p:val>
                                            <p:strVal val="1+#ppt_h/2"/>
                                          </p:val>
                                        </p:tav>
                                        <p:tav tm="100000">
                                          <p:val>
                                            <p:strVal val="#ppt_y"/>
                                          </p:val>
                                        </p:tav>
                                      </p:tavLst>
                                    </p:anim>
                                  </p:childTnLst>
                                </p:cTn>
                              </p:par>
                              <p:par>
                                <p:cTn id="17" presetID="2" presetClass="entr" presetSubtype="4" decel="80000" fill="hold" grpId="0" nodeType="withEffect">
                                  <p:stCondLst>
                                    <p:cond delay="100"/>
                                  </p:stCondLst>
                                  <p:childTnLst>
                                    <p:set>
                                      <p:cBhvr>
                                        <p:cTn id="18" dur="1" fill="hold">
                                          <p:stCondLst>
                                            <p:cond delay="0"/>
                                          </p:stCondLst>
                                        </p:cTn>
                                        <p:tgtEl>
                                          <p:spTgt spid="396"/>
                                        </p:tgtEl>
                                        <p:attrNameLst>
                                          <p:attrName>style.visibility</p:attrName>
                                        </p:attrNameLst>
                                      </p:cBhvr>
                                      <p:to>
                                        <p:strVal val="visible"/>
                                      </p:to>
                                    </p:set>
                                    <p:anim calcmode="lin" valueType="num">
                                      <p:cBhvr additive="base">
                                        <p:cTn id="19" dur="1000" fill="hold"/>
                                        <p:tgtEl>
                                          <p:spTgt spid="396"/>
                                        </p:tgtEl>
                                        <p:attrNameLst>
                                          <p:attrName>ppt_x</p:attrName>
                                        </p:attrNameLst>
                                      </p:cBhvr>
                                      <p:tavLst>
                                        <p:tav tm="0">
                                          <p:val>
                                            <p:strVal val="#ppt_x"/>
                                          </p:val>
                                        </p:tav>
                                        <p:tav tm="100000">
                                          <p:val>
                                            <p:strVal val="#ppt_x"/>
                                          </p:val>
                                        </p:tav>
                                      </p:tavLst>
                                    </p:anim>
                                    <p:anim calcmode="lin" valueType="num">
                                      <p:cBhvr additive="base">
                                        <p:cTn id="20" dur="1000" fill="hold"/>
                                        <p:tgtEl>
                                          <p:spTgt spid="396"/>
                                        </p:tgtEl>
                                        <p:attrNameLst>
                                          <p:attrName>ppt_y</p:attrName>
                                        </p:attrNameLst>
                                      </p:cBhvr>
                                      <p:tavLst>
                                        <p:tav tm="0">
                                          <p:val>
                                            <p:strVal val="1+#ppt_h/2"/>
                                          </p:val>
                                        </p:tav>
                                        <p:tav tm="100000">
                                          <p:val>
                                            <p:strVal val="#ppt_y"/>
                                          </p:val>
                                        </p:tav>
                                      </p:tavLst>
                                    </p:anim>
                                  </p:childTnLst>
                                </p:cTn>
                              </p:par>
                            </p:childTnLst>
                          </p:cTn>
                        </p:par>
                        <p:par>
                          <p:cTn id="21" fill="hold">
                            <p:stCondLst>
                              <p:cond delay="2100"/>
                            </p:stCondLst>
                            <p:childTnLst>
                              <p:par>
                                <p:cTn id="22" presetID="22" presetClass="entr" presetSubtype="4"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1" presetClass="entr" presetSubtype="0" fill="hold" grpId="0" nodeType="withEffect">
                                  <p:stCondLst>
                                    <p:cond delay="0"/>
                                  </p:stCondLst>
                                  <p:childTnLst>
                                    <p:set>
                                      <p:cBhvr>
                                        <p:cTn id="26" dur="1" fill="hold">
                                          <p:stCondLst>
                                            <p:cond delay="0"/>
                                          </p:stCondLst>
                                        </p:cTn>
                                        <p:tgtEl>
                                          <p:spTgt spid="214"/>
                                        </p:tgtEl>
                                        <p:attrNameLst>
                                          <p:attrName>style.visibility</p:attrName>
                                        </p:attrNameLst>
                                      </p:cBhvr>
                                      <p:to>
                                        <p:strVal val="visible"/>
                                      </p:to>
                                    </p:set>
                                  </p:childTnLst>
                                </p:cTn>
                              </p:par>
                            </p:childTnLst>
                          </p:cTn>
                        </p:par>
                        <p:par>
                          <p:cTn id="27" fill="hold">
                            <p:stCondLst>
                              <p:cond delay="2600"/>
                            </p:stCondLst>
                            <p:childTnLst>
                              <p:par>
                                <p:cTn id="28" presetID="10" presetClass="entr" presetSubtype="0" fill="hold" nodeType="afterEffect">
                                  <p:stCondLst>
                                    <p:cond delay="0"/>
                                  </p:stCondLst>
                                  <p:childTnLst>
                                    <p:set>
                                      <p:cBhvr>
                                        <p:cTn id="29" dur="1" fill="hold">
                                          <p:stCondLst>
                                            <p:cond delay="0"/>
                                          </p:stCondLst>
                                        </p:cTn>
                                        <p:tgtEl>
                                          <p:spTgt spid="389"/>
                                        </p:tgtEl>
                                        <p:attrNameLst>
                                          <p:attrName>style.visibility</p:attrName>
                                        </p:attrNameLst>
                                      </p:cBhvr>
                                      <p:to>
                                        <p:strVal val="visible"/>
                                      </p:to>
                                    </p:set>
                                    <p:animEffect transition="in" filter="fade">
                                      <p:cBhvr>
                                        <p:cTn id="30" dur="500"/>
                                        <p:tgtEl>
                                          <p:spTgt spid="38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1" restart="whenNotActive" fill="hold" evtFilter="cancelBubble" nodeType="interactiveSeq">
                <p:stCondLst>
                  <p:cond evt="onClick" delay="0">
                    <p:tgtEl>
                      <p:spTgt spid="389"/>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93"/>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xit" presetSubtype="0" fill="hold" grpId="1" nodeType="clickEffect">
                                  <p:stCondLst>
                                    <p:cond delay="0"/>
                                  </p:stCondLst>
                                  <p:childTnLst>
                                    <p:set>
                                      <p:cBhvr>
                                        <p:cTn id="39" dur="1" fill="hold">
                                          <p:stCondLst>
                                            <p:cond delay="0"/>
                                          </p:stCondLst>
                                        </p:cTn>
                                        <p:tgtEl>
                                          <p:spTgt spid="393"/>
                                        </p:tgtEl>
                                        <p:attrNameLst>
                                          <p:attrName>style.visibility</p:attrName>
                                        </p:attrNameLst>
                                      </p:cBhvr>
                                      <p:to>
                                        <p:strVal val="hidden"/>
                                      </p:to>
                                    </p:set>
                                  </p:childTnLst>
                                </p:cTn>
                              </p:par>
                            </p:childTnLst>
                          </p:cTn>
                        </p:par>
                      </p:childTnLst>
                    </p:cTn>
                  </p:par>
                </p:childTnLst>
              </p:cTn>
              <p:nextCondLst>
                <p:cond evt="onClick" delay="0">
                  <p:tgtEl>
                    <p:spTgt spid="389"/>
                  </p:tgtEl>
                </p:cond>
              </p:nextCondLst>
            </p:seq>
          </p:childTnLst>
        </p:cTn>
      </p:par>
    </p:tnLst>
    <p:bldLst>
      <p:bldP spid="33" grpId="0" build="p"/>
      <p:bldP spid="214" grpId="0"/>
      <p:bldP spid="393" grpId="0"/>
      <p:bldP spid="393" grpId="1"/>
      <p:bldP spid="395" grpId="0"/>
      <p:bldP spid="39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 name="Espaço Reservado para Conteúdo 2"/>
          <p:cNvSpPr txBox="1">
            <a:spLocks/>
          </p:cNvSpPr>
          <p:nvPr/>
        </p:nvSpPr>
        <p:spPr>
          <a:xfrm>
            <a:off x="7253205" y="1052119"/>
            <a:ext cx="4228329" cy="584435"/>
          </a:xfrm>
          <a:prstGeom prst="rect">
            <a:avLst/>
          </a:prstGeom>
        </p:spPr>
        <p:txBody>
          <a:bodyPr/>
          <a:lstStyle>
            <a:defPPr>
              <a:defRPr lang="pt-BR"/>
            </a:defPPr>
            <a:lvl1pPr indent="0" algn="ctr">
              <a:lnSpc>
                <a:spcPct val="100000"/>
              </a:lnSpc>
              <a:spcBef>
                <a:spcPts val="1000"/>
              </a:spcBef>
              <a:buFont typeface="Arial" panose="020B0604020202020204" pitchFamily="34" charset="0"/>
              <a:buNone/>
              <a:defRPr sz="2000" b="1">
                <a:solidFill>
                  <a:schemeClr val="accent1">
                    <a:lumMod val="75000"/>
                  </a:schemeClr>
                </a:solidFill>
              </a:defRPr>
            </a:lvl1pPr>
            <a:lvl2pPr marL="6858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2pPr>
            <a:lvl3pPr marL="11430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3pPr>
            <a:lvl4pPr marL="16002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4pPr>
            <a:lvl5pPr marL="2057400" indent="-228600">
              <a:lnSpc>
                <a:spcPct val="90000"/>
              </a:lnSpc>
              <a:spcBef>
                <a:spcPts val="500"/>
              </a:spcBef>
              <a:buFont typeface="Arial" panose="020B0604020202020204" pitchFamily="34" charset="0"/>
              <a:buChar char="•"/>
              <a:defRPr sz="2400">
                <a:solidFill>
                  <a:srgbClr val="002060"/>
                </a:solidFill>
                <a:latin typeface="Arial Narrow" panose="020B060602020203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pt-BR" sz="1600" dirty="0"/>
              <a:t>conhecimento sobre quem prestou os serviços para a empresa ser um consultor do Sebrae</a:t>
            </a:r>
          </a:p>
        </p:txBody>
      </p:sp>
      <p:sp>
        <p:nvSpPr>
          <p:cNvPr id="55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404" name="Espaço Reservado para Conteúdo 2"/>
          <p:cNvSpPr txBox="1">
            <a:spLocks/>
          </p:cNvSpPr>
          <p:nvPr/>
        </p:nvSpPr>
        <p:spPr>
          <a:xfrm>
            <a:off x="1810131" y="6159044"/>
            <a:ext cx="10077069"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P5. </a:t>
            </a:r>
            <a:r>
              <a:rPr lang="pt-BR" sz="1200" dirty="0">
                <a:solidFill>
                  <a:schemeClr val="accent1">
                    <a:lumMod val="50000"/>
                  </a:schemeClr>
                </a:solidFill>
              </a:rPr>
              <a:t>Sabia que a pessoa que estava prestando serviços para a sua empresa tratava-se de um consultor viabilizado pelo Sebrae? (ESP-RU)</a:t>
            </a:r>
            <a:endParaRPr lang="pt-BR" sz="1200" b="1" dirty="0">
              <a:solidFill>
                <a:schemeClr val="accent1">
                  <a:lumMod val="50000"/>
                </a:schemeClr>
              </a:solidFill>
            </a:endParaRPr>
          </a:p>
        </p:txBody>
      </p:sp>
      <p:grpSp>
        <p:nvGrpSpPr>
          <p:cNvPr id="395" name="Agrupar 4"/>
          <p:cNvGrpSpPr/>
          <p:nvPr/>
        </p:nvGrpSpPr>
        <p:grpSpPr>
          <a:xfrm>
            <a:off x="4379191" y="5631915"/>
            <a:ext cx="3411931" cy="277314"/>
            <a:chOff x="4102100" y="5362528"/>
            <a:chExt cx="3411931" cy="277314"/>
          </a:xfrm>
        </p:grpSpPr>
        <p:sp>
          <p:nvSpPr>
            <p:cNvPr id="396" name="Retângulo 395"/>
            <p:cNvSpPr/>
            <p:nvPr/>
          </p:nvSpPr>
          <p:spPr>
            <a:xfrm>
              <a:off x="4102100" y="5477320"/>
              <a:ext cx="72000" cy="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7" name="Espaço Reservado para Conteúdo 2"/>
            <p:cNvSpPr txBox="1">
              <a:spLocks/>
            </p:cNvSpPr>
            <p:nvPr/>
          </p:nvSpPr>
          <p:spPr>
            <a:xfrm>
              <a:off x="4244775" y="5362528"/>
              <a:ext cx="2298700" cy="25304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400" b="1" dirty="0">
                  <a:solidFill>
                    <a:schemeClr val="bg1">
                      <a:lumMod val="50000"/>
                    </a:schemeClr>
                  </a:solidFill>
                </a:rPr>
                <a:t>sim</a:t>
              </a:r>
              <a:endParaRPr lang="pt-BR" sz="1050" dirty="0">
                <a:solidFill>
                  <a:schemeClr val="bg1">
                    <a:lumMod val="50000"/>
                  </a:schemeClr>
                </a:solidFill>
              </a:endParaRPr>
            </a:p>
          </p:txBody>
        </p:sp>
        <p:sp>
          <p:nvSpPr>
            <p:cNvPr id="398" name="Retângulo 397"/>
            <p:cNvSpPr/>
            <p:nvPr/>
          </p:nvSpPr>
          <p:spPr>
            <a:xfrm>
              <a:off x="5144656" y="5477320"/>
              <a:ext cx="72000" cy="72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9" name="Espaço Reservado para Conteúdo 2"/>
            <p:cNvSpPr txBox="1">
              <a:spLocks/>
            </p:cNvSpPr>
            <p:nvPr/>
          </p:nvSpPr>
          <p:spPr>
            <a:xfrm>
              <a:off x="5215331" y="5386798"/>
              <a:ext cx="2298700" cy="25304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400" b="1" dirty="0">
                  <a:solidFill>
                    <a:schemeClr val="bg1">
                      <a:lumMod val="50000"/>
                    </a:schemeClr>
                  </a:solidFill>
                </a:rPr>
                <a:t>não</a:t>
              </a:r>
              <a:endParaRPr lang="pt-BR" sz="1050" dirty="0">
                <a:solidFill>
                  <a:schemeClr val="bg1">
                    <a:lumMod val="50000"/>
                  </a:schemeClr>
                </a:solidFill>
              </a:endParaRPr>
            </a:p>
          </p:txBody>
        </p:sp>
      </p:grpSp>
      <p:graphicFrame>
        <p:nvGraphicFramePr>
          <p:cNvPr id="22" name="Gráfico 21"/>
          <p:cNvGraphicFramePr>
            <a:graphicFrameLocks/>
          </p:cNvGraphicFramePr>
          <p:nvPr>
            <p:extLst/>
          </p:nvPr>
        </p:nvGraphicFramePr>
        <p:xfrm>
          <a:off x="818224" y="1771886"/>
          <a:ext cx="10692000" cy="3744000"/>
        </p:xfrm>
        <a:graphic>
          <a:graphicData uri="http://schemas.openxmlformats.org/drawingml/2006/chart">
            <c:chart xmlns:c="http://schemas.openxmlformats.org/drawingml/2006/chart" xmlns:r="http://schemas.openxmlformats.org/officeDocument/2006/relationships" r:id="rId2"/>
          </a:graphicData>
        </a:graphic>
      </p:graphicFrame>
      <p:cxnSp>
        <p:nvCxnSpPr>
          <p:cNvPr id="3" name="Conector reto 2"/>
          <p:cNvCxnSpPr/>
          <p:nvPr/>
        </p:nvCxnSpPr>
        <p:spPr>
          <a:xfrm>
            <a:off x="2138288" y="1682717"/>
            <a:ext cx="0" cy="3744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3359833" y="1682717"/>
            <a:ext cx="0" cy="3744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4949482" y="1682717"/>
            <a:ext cx="0" cy="3744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8550811" y="1682717"/>
            <a:ext cx="0" cy="3744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sp>
        <p:nvSpPr>
          <p:cNvPr id="2" name="Retângulo 1"/>
          <p:cNvSpPr/>
          <p:nvPr/>
        </p:nvSpPr>
        <p:spPr>
          <a:xfrm>
            <a:off x="818224" y="1771886"/>
            <a:ext cx="10941976" cy="374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23" name="Gráfico 22"/>
          <p:cNvGraphicFramePr>
            <a:graphicFrameLocks/>
          </p:cNvGraphicFramePr>
          <p:nvPr>
            <p:extLst>
              <p:ext uri="{D42A27DB-BD31-4B8C-83A1-F6EECF244321}">
                <p14:modId xmlns:p14="http://schemas.microsoft.com/office/powerpoint/2010/main" val="1711256298"/>
              </p:ext>
            </p:extLst>
          </p:nvPr>
        </p:nvGraphicFramePr>
        <p:xfrm>
          <a:off x="818224" y="1753322"/>
          <a:ext cx="10692000" cy="3744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14652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6" presetClass="entr" presetSubtype="42"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barn(outHorizontal)">
                                      <p:cBhvr>
                                        <p:cTn id="11" dur="500"/>
                                        <p:tgtEl>
                                          <p:spTgt spid="23"/>
                                        </p:tgtEl>
                                      </p:cBhvr>
                                    </p:animEffect>
                                  </p:childTnLst>
                                </p:cTn>
                              </p:par>
                              <p:par>
                                <p:cTn id="12" presetID="16" presetClass="exit" presetSubtype="26" fill="hold" grpId="0" nodeType="withEffect">
                                  <p:stCondLst>
                                    <p:cond delay="0"/>
                                  </p:stCondLst>
                                  <p:childTnLst>
                                    <p:animEffect transition="out" filter="barn(inHorizontal)">
                                      <p:cBhvr>
                                        <p:cTn id="13" dur="500"/>
                                        <p:tgtEl>
                                          <p:spTgt spid="22"/>
                                        </p:tgtEl>
                                      </p:cBhvr>
                                    </p:animEffect>
                                    <p:set>
                                      <p:cBhvr>
                                        <p:cTn id="14" dur="1" fill="hold">
                                          <p:stCondLst>
                                            <p:cond delay="499"/>
                                          </p:stCondLst>
                                        </p:cTn>
                                        <p:tgtEl>
                                          <p:spTgt spid="22"/>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 grpId="0" animBg="1"/>
      <p:bldGraphic spid="23" grpId="0">
        <p:bldAsOne/>
      </p:bldGraphic>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o 3"/>
          <p:cNvGrpSpPr/>
          <p:nvPr/>
        </p:nvGrpSpPr>
        <p:grpSpPr>
          <a:xfrm rot="10800000">
            <a:off x="6692027" y="1586498"/>
            <a:ext cx="3593249" cy="4177191"/>
            <a:chOff x="6539627" y="1772424"/>
            <a:chExt cx="3593249" cy="4177191"/>
          </a:xfrm>
        </p:grpSpPr>
        <p:sp>
          <p:nvSpPr>
            <p:cNvPr id="2517" name="Elipse 2516"/>
            <p:cNvSpPr/>
            <p:nvPr/>
          </p:nvSpPr>
          <p:spPr>
            <a:xfrm>
              <a:off x="6539627" y="2356366"/>
              <a:ext cx="3593249" cy="3593249"/>
            </a:xfrm>
            <a:prstGeom prst="ellipse">
              <a:avLst/>
            </a:prstGeom>
            <a:noFill/>
            <a:ln w="1905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519" name="Conector reto 2518"/>
            <p:cNvCxnSpPr/>
            <p:nvPr/>
          </p:nvCxnSpPr>
          <p:spPr>
            <a:xfrm rot="10800000">
              <a:off x="8291099" y="1772424"/>
              <a:ext cx="0" cy="576000"/>
            </a:xfrm>
            <a:prstGeom prst="line">
              <a:avLst/>
            </a:prstGeom>
            <a:ln w="9525">
              <a:solidFill>
                <a:srgbClr val="92D050"/>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a:off x="5702437" y="2033284"/>
            <a:ext cx="5703889" cy="3338514"/>
            <a:chOff x="10383028" y="-2844403"/>
            <a:chExt cx="5703889" cy="3338514"/>
          </a:xfrm>
          <a:solidFill>
            <a:schemeClr val="accent1">
              <a:lumMod val="20000"/>
              <a:lumOff val="80000"/>
            </a:schemeClr>
          </a:solidFill>
        </p:grpSpPr>
        <p:sp>
          <p:nvSpPr>
            <p:cNvPr id="1585" name="Freeform 1560"/>
            <p:cNvSpPr>
              <a:spLocks/>
            </p:cNvSpPr>
            <p:nvPr/>
          </p:nvSpPr>
          <p:spPr bwMode="auto">
            <a:xfrm>
              <a:off x="10513204" y="-158869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 name="Freeform 4"/>
            <p:cNvSpPr>
              <a:spLocks/>
            </p:cNvSpPr>
            <p:nvPr/>
          </p:nvSpPr>
          <p:spPr bwMode="auto">
            <a:xfrm>
              <a:off x="12376929" y="-2839640"/>
              <a:ext cx="19050" cy="101600"/>
            </a:xfrm>
            <a:custGeom>
              <a:avLst/>
              <a:gdLst>
                <a:gd name="T0" fmla="*/ 13 w 15"/>
                <a:gd name="T1" fmla="*/ 11 h 78"/>
                <a:gd name="T2" fmla="*/ 15 w 15"/>
                <a:gd name="T3" fmla="*/ 78 h 78"/>
                <a:gd name="T4" fmla="*/ 4 w 15"/>
                <a:gd name="T5" fmla="*/ 69 h 78"/>
                <a:gd name="T6" fmla="*/ 2 w 15"/>
                <a:gd name="T7" fmla="*/ 67 h 78"/>
                <a:gd name="T8" fmla="*/ 0 w 15"/>
                <a:gd name="T9" fmla="*/ 0 h 78"/>
                <a:gd name="T10" fmla="*/ 2 w 15"/>
                <a:gd name="T11" fmla="*/ 2 h 78"/>
                <a:gd name="T12" fmla="*/ 13 w 15"/>
                <a:gd name="T13" fmla="*/ 11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13" y="11"/>
                  </a:moveTo>
                  <a:cubicBezTo>
                    <a:pt x="15" y="78"/>
                    <a:pt x="15" y="78"/>
                    <a:pt x="15" y="78"/>
                  </a:cubicBezTo>
                  <a:cubicBezTo>
                    <a:pt x="15" y="76"/>
                    <a:pt x="10" y="73"/>
                    <a:pt x="4" y="69"/>
                  </a:cubicBezTo>
                  <a:cubicBezTo>
                    <a:pt x="2" y="68"/>
                    <a:pt x="2" y="67"/>
                    <a:pt x="2" y="67"/>
                  </a:cubicBezTo>
                  <a:cubicBezTo>
                    <a:pt x="0" y="0"/>
                    <a:pt x="0" y="0"/>
                    <a:pt x="0" y="0"/>
                  </a:cubicBezTo>
                  <a:cubicBezTo>
                    <a:pt x="0" y="0"/>
                    <a:pt x="0" y="1"/>
                    <a:pt x="2" y="2"/>
                  </a:cubicBezTo>
                  <a:cubicBezTo>
                    <a:pt x="8" y="6"/>
                    <a:pt x="13" y="9"/>
                    <a:pt x="13" y="1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 name="Freeform 5"/>
            <p:cNvSpPr>
              <a:spLocks/>
            </p:cNvSpPr>
            <p:nvPr/>
          </p:nvSpPr>
          <p:spPr bwMode="auto">
            <a:xfrm>
              <a:off x="12481704" y="-2822177"/>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 name="Freeform 6"/>
            <p:cNvSpPr>
              <a:spLocks/>
            </p:cNvSpPr>
            <p:nvPr/>
          </p:nvSpPr>
          <p:spPr bwMode="auto">
            <a:xfrm>
              <a:off x="12481704" y="-2822177"/>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 name="Freeform 7"/>
            <p:cNvSpPr>
              <a:spLocks/>
            </p:cNvSpPr>
            <p:nvPr/>
          </p:nvSpPr>
          <p:spPr bwMode="auto">
            <a:xfrm>
              <a:off x="12481704" y="-28205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 name="Freeform 8"/>
            <p:cNvSpPr>
              <a:spLocks/>
            </p:cNvSpPr>
            <p:nvPr/>
          </p:nvSpPr>
          <p:spPr bwMode="auto">
            <a:xfrm>
              <a:off x="12481704" y="-28205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 name="Freeform 9"/>
            <p:cNvSpPr>
              <a:spLocks/>
            </p:cNvSpPr>
            <p:nvPr/>
          </p:nvSpPr>
          <p:spPr bwMode="auto">
            <a:xfrm>
              <a:off x="12481704" y="-2820590"/>
              <a:ext cx="1588" cy="88900"/>
            </a:xfrm>
            <a:custGeom>
              <a:avLst/>
              <a:gdLst>
                <a:gd name="T0" fmla="*/ 0 w 2"/>
                <a:gd name="T1" fmla="*/ 0 h 68"/>
                <a:gd name="T2" fmla="*/ 2 w 2"/>
                <a:gd name="T3" fmla="*/ 67 h 68"/>
                <a:gd name="T4" fmla="*/ 2 w 2"/>
                <a:gd name="T5" fmla="*/ 67 h 68"/>
                <a:gd name="T6" fmla="*/ 2 w 2"/>
                <a:gd name="T7" fmla="*/ 68 h 68"/>
                <a:gd name="T8" fmla="*/ 0 w 2"/>
                <a:gd name="T9" fmla="*/ 1 h 68"/>
                <a:gd name="T10" fmla="*/ 0 w 2"/>
                <a:gd name="T11" fmla="*/ 0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7"/>
                    <a:pt x="2" y="67"/>
                    <a:pt x="2" y="67"/>
                  </a:cubicBezTo>
                  <a:cubicBezTo>
                    <a:pt x="2" y="67"/>
                    <a:pt x="2" y="68"/>
                    <a:pt x="2" y="68"/>
                  </a:cubicBezTo>
                  <a:cubicBezTo>
                    <a:pt x="0" y="1"/>
                    <a:pt x="0" y="1"/>
                    <a:pt x="0" y="1"/>
                  </a:cubicBezTo>
                  <a:cubicBezTo>
                    <a:pt x="0" y="1"/>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 name="Freeform 10"/>
            <p:cNvSpPr>
              <a:spLocks/>
            </p:cNvSpPr>
            <p:nvPr/>
          </p:nvSpPr>
          <p:spPr bwMode="auto">
            <a:xfrm>
              <a:off x="12480116" y="-2819002"/>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7"/>
                    <a:pt x="2" y="68"/>
                  </a:cubicBezTo>
                  <a:cubicBezTo>
                    <a:pt x="0" y="1"/>
                    <a:pt x="0" y="1"/>
                    <a:pt x="0" y="1"/>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 name="Freeform 11"/>
            <p:cNvSpPr>
              <a:spLocks/>
            </p:cNvSpPr>
            <p:nvPr/>
          </p:nvSpPr>
          <p:spPr bwMode="auto">
            <a:xfrm>
              <a:off x="12475354" y="-2817415"/>
              <a:ext cx="7938" cy="101600"/>
            </a:xfrm>
            <a:custGeom>
              <a:avLst/>
              <a:gdLst>
                <a:gd name="T0" fmla="*/ 4 w 6"/>
                <a:gd name="T1" fmla="*/ 0 h 78"/>
                <a:gd name="T2" fmla="*/ 6 w 6"/>
                <a:gd name="T3" fmla="*/ 67 h 78"/>
                <a:gd name="T4" fmla="*/ 2 w 6"/>
                <a:gd name="T5" fmla="*/ 78 h 78"/>
                <a:gd name="T6" fmla="*/ 0 w 6"/>
                <a:gd name="T7" fmla="*/ 11 h 78"/>
                <a:gd name="T8" fmla="*/ 4 w 6"/>
                <a:gd name="T9" fmla="*/ 0 h 78"/>
              </a:gdLst>
              <a:ahLst/>
              <a:cxnLst>
                <a:cxn ang="0">
                  <a:pos x="T0" y="T1"/>
                </a:cxn>
                <a:cxn ang="0">
                  <a:pos x="T2" y="T3"/>
                </a:cxn>
                <a:cxn ang="0">
                  <a:pos x="T4" y="T5"/>
                </a:cxn>
                <a:cxn ang="0">
                  <a:pos x="T6" y="T7"/>
                </a:cxn>
                <a:cxn ang="0">
                  <a:pos x="T8" y="T9"/>
                </a:cxn>
              </a:cxnLst>
              <a:rect l="0" t="0" r="r" b="b"/>
              <a:pathLst>
                <a:path w="6" h="78">
                  <a:moveTo>
                    <a:pt x="4" y="0"/>
                  </a:moveTo>
                  <a:cubicBezTo>
                    <a:pt x="6" y="67"/>
                    <a:pt x="6" y="67"/>
                    <a:pt x="6" y="67"/>
                  </a:cubicBezTo>
                  <a:cubicBezTo>
                    <a:pt x="5" y="70"/>
                    <a:pt x="3" y="74"/>
                    <a:pt x="2" y="78"/>
                  </a:cubicBezTo>
                  <a:cubicBezTo>
                    <a:pt x="0" y="11"/>
                    <a:pt x="0" y="11"/>
                    <a:pt x="0" y="11"/>
                  </a:cubicBezTo>
                  <a:cubicBezTo>
                    <a:pt x="1" y="7"/>
                    <a:pt x="3" y="2"/>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 name="Freeform 12"/>
            <p:cNvSpPr>
              <a:spLocks/>
            </p:cNvSpPr>
            <p:nvPr/>
          </p:nvSpPr>
          <p:spPr bwMode="auto">
            <a:xfrm>
              <a:off x="12472179" y="-2803127"/>
              <a:ext cx="4763" cy="93663"/>
            </a:xfrm>
            <a:custGeom>
              <a:avLst/>
              <a:gdLst>
                <a:gd name="T0" fmla="*/ 3 w 5"/>
                <a:gd name="T1" fmla="*/ 0 h 72"/>
                <a:gd name="T2" fmla="*/ 5 w 5"/>
                <a:gd name="T3" fmla="*/ 67 h 72"/>
                <a:gd name="T4" fmla="*/ 2 w 5"/>
                <a:gd name="T5" fmla="*/ 72 h 72"/>
                <a:gd name="T6" fmla="*/ 0 w 5"/>
                <a:gd name="T7" fmla="*/ 5 h 72"/>
                <a:gd name="T8" fmla="*/ 3 w 5"/>
                <a:gd name="T9" fmla="*/ 0 h 72"/>
              </a:gdLst>
              <a:ahLst/>
              <a:cxnLst>
                <a:cxn ang="0">
                  <a:pos x="T0" y="T1"/>
                </a:cxn>
                <a:cxn ang="0">
                  <a:pos x="T2" y="T3"/>
                </a:cxn>
                <a:cxn ang="0">
                  <a:pos x="T4" y="T5"/>
                </a:cxn>
                <a:cxn ang="0">
                  <a:pos x="T6" y="T7"/>
                </a:cxn>
                <a:cxn ang="0">
                  <a:pos x="T8" y="T9"/>
                </a:cxn>
              </a:cxnLst>
              <a:rect l="0" t="0" r="r" b="b"/>
              <a:pathLst>
                <a:path w="5" h="72">
                  <a:moveTo>
                    <a:pt x="3" y="0"/>
                  </a:moveTo>
                  <a:cubicBezTo>
                    <a:pt x="5" y="67"/>
                    <a:pt x="5" y="67"/>
                    <a:pt x="5" y="67"/>
                  </a:cubicBezTo>
                  <a:cubicBezTo>
                    <a:pt x="4" y="69"/>
                    <a:pt x="3" y="70"/>
                    <a:pt x="2" y="72"/>
                  </a:cubicBezTo>
                  <a:cubicBezTo>
                    <a:pt x="0" y="5"/>
                    <a:pt x="0" y="5"/>
                    <a:pt x="0" y="5"/>
                  </a:cubicBezTo>
                  <a:cubicBezTo>
                    <a:pt x="1" y="3"/>
                    <a:pt x="2" y="2"/>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 name="Freeform 13"/>
            <p:cNvSpPr>
              <a:spLocks/>
            </p:cNvSpPr>
            <p:nvPr/>
          </p:nvSpPr>
          <p:spPr bwMode="auto">
            <a:xfrm>
              <a:off x="12470591" y="-2796777"/>
              <a:ext cx="3175"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2" y="68"/>
                    <a:pt x="2" y="69"/>
                  </a:cubicBezTo>
                  <a:cubicBezTo>
                    <a:pt x="0" y="2"/>
                    <a:pt x="0" y="2"/>
                    <a:pt x="0" y="2"/>
                  </a:cubicBezTo>
                  <a:cubicBezTo>
                    <a:pt x="0"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 name="Freeform 14"/>
            <p:cNvSpPr>
              <a:spLocks/>
            </p:cNvSpPr>
            <p:nvPr/>
          </p:nvSpPr>
          <p:spPr bwMode="auto">
            <a:xfrm>
              <a:off x="12467416" y="-2793602"/>
              <a:ext cx="4763" cy="87313"/>
            </a:xfrm>
            <a:custGeom>
              <a:avLst/>
              <a:gdLst>
                <a:gd name="T0" fmla="*/ 2 w 4"/>
                <a:gd name="T1" fmla="*/ 0 h 68"/>
                <a:gd name="T2" fmla="*/ 4 w 4"/>
                <a:gd name="T3" fmla="*/ 67 h 68"/>
                <a:gd name="T4" fmla="*/ 3 w 4"/>
                <a:gd name="T5" fmla="*/ 67 h 68"/>
                <a:gd name="T6" fmla="*/ 2 w 4"/>
                <a:gd name="T7" fmla="*/ 68 h 68"/>
                <a:gd name="T8" fmla="*/ 0 w 4"/>
                <a:gd name="T9" fmla="*/ 1 h 68"/>
                <a:gd name="T10" fmla="*/ 1 w 4"/>
                <a:gd name="T11" fmla="*/ 0 h 68"/>
                <a:gd name="T12" fmla="*/ 2 w 4"/>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0"/>
                  </a:moveTo>
                  <a:cubicBezTo>
                    <a:pt x="4" y="67"/>
                    <a:pt x="4" y="67"/>
                    <a:pt x="4" y="67"/>
                  </a:cubicBezTo>
                  <a:cubicBezTo>
                    <a:pt x="3" y="67"/>
                    <a:pt x="3" y="67"/>
                    <a:pt x="3" y="67"/>
                  </a:cubicBezTo>
                  <a:cubicBezTo>
                    <a:pt x="3" y="68"/>
                    <a:pt x="2" y="68"/>
                    <a:pt x="2" y="68"/>
                  </a:cubicBezTo>
                  <a:cubicBezTo>
                    <a:pt x="0" y="1"/>
                    <a:pt x="0" y="1"/>
                    <a:pt x="0" y="1"/>
                  </a:cubicBezTo>
                  <a:cubicBezTo>
                    <a:pt x="0" y="1"/>
                    <a:pt x="1" y="1"/>
                    <a:pt x="1"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 name="Freeform 15"/>
            <p:cNvSpPr>
              <a:spLocks/>
            </p:cNvSpPr>
            <p:nvPr/>
          </p:nvSpPr>
          <p:spPr bwMode="auto">
            <a:xfrm>
              <a:off x="12465829" y="-2793602"/>
              <a:ext cx="4763"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 name="Freeform 16"/>
            <p:cNvSpPr>
              <a:spLocks/>
            </p:cNvSpPr>
            <p:nvPr/>
          </p:nvSpPr>
          <p:spPr bwMode="auto">
            <a:xfrm>
              <a:off x="12465829" y="-2792015"/>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 name="Freeform 17"/>
            <p:cNvSpPr>
              <a:spLocks/>
            </p:cNvSpPr>
            <p:nvPr/>
          </p:nvSpPr>
          <p:spPr bwMode="auto">
            <a:xfrm>
              <a:off x="12465829" y="-2790427"/>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 name="Freeform 18"/>
            <p:cNvSpPr>
              <a:spLocks/>
            </p:cNvSpPr>
            <p:nvPr/>
          </p:nvSpPr>
          <p:spPr bwMode="auto">
            <a:xfrm>
              <a:off x="12465829" y="-2790427"/>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 name="Freeform 19"/>
            <p:cNvSpPr>
              <a:spLocks/>
            </p:cNvSpPr>
            <p:nvPr/>
          </p:nvSpPr>
          <p:spPr bwMode="auto">
            <a:xfrm>
              <a:off x="12465829" y="-27888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 name="Freeform 20"/>
            <p:cNvSpPr>
              <a:spLocks/>
            </p:cNvSpPr>
            <p:nvPr/>
          </p:nvSpPr>
          <p:spPr bwMode="auto">
            <a:xfrm>
              <a:off x="12522979" y="-2774552"/>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 name="Freeform 21"/>
            <p:cNvSpPr>
              <a:spLocks/>
            </p:cNvSpPr>
            <p:nvPr/>
          </p:nvSpPr>
          <p:spPr bwMode="auto">
            <a:xfrm>
              <a:off x="12522979" y="-2772965"/>
              <a:ext cx="1588" cy="88900"/>
            </a:xfrm>
            <a:custGeom>
              <a:avLst/>
              <a:gdLst>
                <a:gd name="T0" fmla="*/ 0 w 2"/>
                <a:gd name="T1" fmla="*/ 0 h 69"/>
                <a:gd name="T2" fmla="*/ 2 w 2"/>
                <a:gd name="T3" fmla="*/ 67 h 69"/>
                <a:gd name="T4" fmla="*/ 2 w 2"/>
                <a:gd name="T5" fmla="*/ 69 h 69"/>
                <a:gd name="T6" fmla="*/ 0 w 2"/>
                <a:gd name="T7" fmla="*/ 2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2"/>
                    <a:pt x="0" y="2"/>
                    <a:pt x="0" y="2"/>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 name="Freeform 22"/>
            <p:cNvSpPr>
              <a:spLocks/>
            </p:cNvSpPr>
            <p:nvPr/>
          </p:nvSpPr>
          <p:spPr bwMode="auto">
            <a:xfrm>
              <a:off x="12521391" y="-2771377"/>
              <a:ext cx="3175" cy="92075"/>
            </a:xfrm>
            <a:custGeom>
              <a:avLst/>
              <a:gdLst>
                <a:gd name="T0" fmla="*/ 1 w 3"/>
                <a:gd name="T1" fmla="*/ 0 h 70"/>
                <a:gd name="T2" fmla="*/ 3 w 3"/>
                <a:gd name="T3" fmla="*/ 67 h 70"/>
                <a:gd name="T4" fmla="*/ 2 w 3"/>
                <a:gd name="T5" fmla="*/ 70 h 70"/>
                <a:gd name="T6" fmla="*/ 0 w 3"/>
                <a:gd name="T7" fmla="*/ 2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3" y="68"/>
                    <a:pt x="2" y="69"/>
                    <a:pt x="2" y="70"/>
                  </a:cubicBezTo>
                  <a:cubicBezTo>
                    <a:pt x="0" y="2"/>
                    <a:pt x="0" y="2"/>
                    <a:pt x="0" y="2"/>
                  </a:cubicBezTo>
                  <a:cubicBezTo>
                    <a:pt x="0" y="2"/>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 name="Freeform 23"/>
            <p:cNvSpPr>
              <a:spLocks/>
            </p:cNvSpPr>
            <p:nvPr/>
          </p:nvSpPr>
          <p:spPr bwMode="auto">
            <a:xfrm>
              <a:off x="12518216" y="-2768202"/>
              <a:ext cx="6350" cy="92075"/>
            </a:xfrm>
            <a:custGeom>
              <a:avLst/>
              <a:gdLst>
                <a:gd name="T0" fmla="*/ 2 w 4"/>
                <a:gd name="T1" fmla="*/ 0 h 71"/>
                <a:gd name="T2" fmla="*/ 4 w 4"/>
                <a:gd name="T3" fmla="*/ 68 h 71"/>
                <a:gd name="T4" fmla="*/ 2 w 4"/>
                <a:gd name="T5" fmla="*/ 70 h 71"/>
                <a:gd name="T6" fmla="*/ 2 w 4"/>
                <a:gd name="T7" fmla="*/ 71 h 71"/>
                <a:gd name="T8" fmla="*/ 0 w 4"/>
                <a:gd name="T9" fmla="*/ 4 h 71"/>
                <a:gd name="T10" fmla="*/ 1 w 4"/>
                <a:gd name="T11" fmla="*/ 3 h 71"/>
                <a:gd name="T12" fmla="*/ 2 w 4"/>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4" h="71">
                  <a:moveTo>
                    <a:pt x="2" y="0"/>
                  </a:moveTo>
                  <a:cubicBezTo>
                    <a:pt x="4" y="68"/>
                    <a:pt x="4" y="68"/>
                    <a:pt x="4" y="68"/>
                  </a:cubicBezTo>
                  <a:cubicBezTo>
                    <a:pt x="3" y="68"/>
                    <a:pt x="3" y="69"/>
                    <a:pt x="2" y="70"/>
                  </a:cubicBezTo>
                  <a:cubicBezTo>
                    <a:pt x="2" y="71"/>
                    <a:pt x="2" y="71"/>
                    <a:pt x="2" y="71"/>
                  </a:cubicBezTo>
                  <a:cubicBezTo>
                    <a:pt x="0" y="4"/>
                    <a:pt x="0" y="4"/>
                    <a:pt x="0" y="4"/>
                  </a:cubicBezTo>
                  <a:cubicBezTo>
                    <a:pt x="0" y="4"/>
                    <a:pt x="0" y="3"/>
                    <a:pt x="1" y="3"/>
                  </a:cubicBezTo>
                  <a:cubicBezTo>
                    <a:pt x="1" y="2"/>
                    <a:pt x="2" y="1"/>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 name="Freeform 24"/>
            <p:cNvSpPr>
              <a:spLocks/>
            </p:cNvSpPr>
            <p:nvPr/>
          </p:nvSpPr>
          <p:spPr bwMode="auto">
            <a:xfrm>
              <a:off x="12518216" y="-276344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 name="Freeform 25"/>
            <p:cNvSpPr>
              <a:spLocks/>
            </p:cNvSpPr>
            <p:nvPr/>
          </p:nvSpPr>
          <p:spPr bwMode="auto">
            <a:xfrm>
              <a:off x="12518216" y="-276185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 name="Freeform 26"/>
            <p:cNvSpPr>
              <a:spLocks/>
            </p:cNvSpPr>
            <p:nvPr/>
          </p:nvSpPr>
          <p:spPr bwMode="auto">
            <a:xfrm>
              <a:off x="12518216" y="-2761852"/>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 name="Freeform 27"/>
            <p:cNvSpPr>
              <a:spLocks/>
            </p:cNvSpPr>
            <p:nvPr/>
          </p:nvSpPr>
          <p:spPr bwMode="auto">
            <a:xfrm>
              <a:off x="12067366" y="-2734865"/>
              <a:ext cx="4763" cy="95250"/>
            </a:xfrm>
            <a:custGeom>
              <a:avLst/>
              <a:gdLst>
                <a:gd name="T0" fmla="*/ 1 w 3"/>
                <a:gd name="T1" fmla="*/ 5 h 73"/>
                <a:gd name="T2" fmla="*/ 3 w 3"/>
                <a:gd name="T3" fmla="*/ 73 h 73"/>
                <a:gd name="T4" fmla="*/ 2 w 3"/>
                <a:gd name="T5" fmla="*/ 67 h 73"/>
                <a:gd name="T6" fmla="*/ 2 w 3"/>
                <a:gd name="T7" fmla="*/ 67 h 73"/>
                <a:gd name="T8" fmla="*/ 0 w 3"/>
                <a:gd name="T9" fmla="*/ 0 h 73"/>
                <a:gd name="T10" fmla="*/ 0 w 3"/>
                <a:gd name="T11" fmla="*/ 0 h 73"/>
                <a:gd name="T12" fmla="*/ 1 w 3"/>
                <a:gd name="T13" fmla="*/ 5 h 73"/>
              </a:gdLst>
              <a:ahLst/>
              <a:cxnLst>
                <a:cxn ang="0">
                  <a:pos x="T0" y="T1"/>
                </a:cxn>
                <a:cxn ang="0">
                  <a:pos x="T2" y="T3"/>
                </a:cxn>
                <a:cxn ang="0">
                  <a:pos x="T4" y="T5"/>
                </a:cxn>
                <a:cxn ang="0">
                  <a:pos x="T6" y="T7"/>
                </a:cxn>
                <a:cxn ang="0">
                  <a:pos x="T8" y="T9"/>
                </a:cxn>
                <a:cxn ang="0">
                  <a:pos x="T10" y="T11"/>
                </a:cxn>
                <a:cxn ang="0">
                  <a:pos x="T12" y="T13"/>
                </a:cxn>
              </a:cxnLst>
              <a:rect l="0" t="0" r="r" b="b"/>
              <a:pathLst>
                <a:path w="3" h="73">
                  <a:moveTo>
                    <a:pt x="1" y="5"/>
                  </a:moveTo>
                  <a:cubicBezTo>
                    <a:pt x="3" y="73"/>
                    <a:pt x="3" y="73"/>
                    <a:pt x="3" y="73"/>
                  </a:cubicBezTo>
                  <a:cubicBezTo>
                    <a:pt x="3" y="71"/>
                    <a:pt x="3" y="69"/>
                    <a:pt x="2" y="67"/>
                  </a:cubicBezTo>
                  <a:cubicBezTo>
                    <a:pt x="2" y="67"/>
                    <a:pt x="2" y="67"/>
                    <a:pt x="2" y="67"/>
                  </a:cubicBezTo>
                  <a:cubicBezTo>
                    <a:pt x="0" y="0"/>
                    <a:pt x="0" y="0"/>
                    <a:pt x="0" y="0"/>
                  </a:cubicBezTo>
                  <a:cubicBezTo>
                    <a:pt x="0" y="0"/>
                    <a:pt x="0" y="0"/>
                    <a:pt x="0" y="0"/>
                  </a:cubicBezTo>
                  <a:cubicBezTo>
                    <a:pt x="1" y="2"/>
                    <a:pt x="1" y="4"/>
                    <a:pt x="1"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 name="Freeform 28"/>
            <p:cNvSpPr>
              <a:spLocks/>
            </p:cNvSpPr>
            <p:nvPr/>
          </p:nvSpPr>
          <p:spPr bwMode="auto">
            <a:xfrm>
              <a:off x="11807016" y="-2726927"/>
              <a:ext cx="41275" cy="115888"/>
            </a:xfrm>
            <a:custGeom>
              <a:avLst/>
              <a:gdLst>
                <a:gd name="T0" fmla="*/ 32 w 34"/>
                <a:gd name="T1" fmla="*/ 22 h 89"/>
                <a:gd name="T2" fmla="*/ 34 w 34"/>
                <a:gd name="T3" fmla="*/ 89 h 89"/>
                <a:gd name="T4" fmla="*/ 31 w 34"/>
                <a:gd name="T5" fmla="*/ 81 h 89"/>
                <a:gd name="T6" fmla="*/ 2 w 34"/>
                <a:gd name="T7" fmla="*/ 67 h 89"/>
                <a:gd name="T8" fmla="*/ 0 w 34"/>
                <a:gd name="T9" fmla="*/ 0 h 89"/>
                <a:gd name="T10" fmla="*/ 29 w 34"/>
                <a:gd name="T11" fmla="*/ 14 h 89"/>
                <a:gd name="T12" fmla="*/ 32 w 34"/>
                <a:gd name="T13" fmla="*/ 22 h 89"/>
              </a:gdLst>
              <a:ahLst/>
              <a:cxnLst>
                <a:cxn ang="0">
                  <a:pos x="T0" y="T1"/>
                </a:cxn>
                <a:cxn ang="0">
                  <a:pos x="T2" y="T3"/>
                </a:cxn>
                <a:cxn ang="0">
                  <a:pos x="T4" y="T5"/>
                </a:cxn>
                <a:cxn ang="0">
                  <a:pos x="T6" y="T7"/>
                </a:cxn>
                <a:cxn ang="0">
                  <a:pos x="T8" y="T9"/>
                </a:cxn>
                <a:cxn ang="0">
                  <a:pos x="T10" y="T11"/>
                </a:cxn>
                <a:cxn ang="0">
                  <a:pos x="T12" y="T13"/>
                </a:cxn>
              </a:cxnLst>
              <a:rect l="0" t="0" r="r" b="b"/>
              <a:pathLst>
                <a:path w="34" h="89">
                  <a:moveTo>
                    <a:pt x="32" y="22"/>
                  </a:moveTo>
                  <a:cubicBezTo>
                    <a:pt x="34" y="89"/>
                    <a:pt x="34" y="89"/>
                    <a:pt x="34" y="89"/>
                  </a:cubicBezTo>
                  <a:cubicBezTo>
                    <a:pt x="34" y="86"/>
                    <a:pt x="33" y="83"/>
                    <a:pt x="31" y="81"/>
                  </a:cubicBezTo>
                  <a:cubicBezTo>
                    <a:pt x="28" y="79"/>
                    <a:pt x="13" y="71"/>
                    <a:pt x="2" y="67"/>
                  </a:cubicBezTo>
                  <a:cubicBezTo>
                    <a:pt x="0" y="0"/>
                    <a:pt x="0" y="0"/>
                    <a:pt x="0" y="0"/>
                  </a:cubicBezTo>
                  <a:cubicBezTo>
                    <a:pt x="11" y="4"/>
                    <a:pt x="26" y="12"/>
                    <a:pt x="29" y="14"/>
                  </a:cubicBezTo>
                  <a:cubicBezTo>
                    <a:pt x="31" y="16"/>
                    <a:pt x="32" y="18"/>
                    <a:pt x="32" y="2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 name="Freeform 29"/>
            <p:cNvSpPr>
              <a:spLocks/>
            </p:cNvSpPr>
            <p:nvPr/>
          </p:nvSpPr>
          <p:spPr bwMode="auto">
            <a:xfrm>
              <a:off x="11807016" y="-2726927"/>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 name="Freeform 30"/>
            <p:cNvSpPr>
              <a:spLocks/>
            </p:cNvSpPr>
            <p:nvPr/>
          </p:nvSpPr>
          <p:spPr bwMode="auto">
            <a:xfrm>
              <a:off x="11775266" y="-2757090"/>
              <a:ext cx="33338" cy="117475"/>
            </a:xfrm>
            <a:custGeom>
              <a:avLst/>
              <a:gdLst>
                <a:gd name="T0" fmla="*/ 25 w 27"/>
                <a:gd name="T1" fmla="*/ 22 h 89"/>
                <a:gd name="T2" fmla="*/ 27 w 27"/>
                <a:gd name="T3" fmla="*/ 89 h 89"/>
                <a:gd name="T4" fmla="*/ 2 w 27"/>
                <a:gd name="T5" fmla="*/ 67 h 89"/>
                <a:gd name="T6" fmla="*/ 0 w 27"/>
                <a:gd name="T7" fmla="*/ 0 h 89"/>
                <a:gd name="T8" fmla="*/ 25 w 27"/>
                <a:gd name="T9" fmla="*/ 22 h 89"/>
              </a:gdLst>
              <a:ahLst/>
              <a:cxnLst>
                <a:cxn ang="0">
                  <a:pos x="T0" y="T1"/>
                </a:cxn>
                <a:cxn ang="0">
                  <a:pos x="T2" y="T3"/>
                </a:cxn>
                <a:cxn ang="0">
                  <a:pos x="T4" y="T5"/>
                </a:cxn>
                <a:cxn ang="0">
                  <a:pos x="T6" y="T7"/>
                </a:cxn>
                <a:cxn ang="0">
                  <a:pos x="T8" y="T9"/>
                </a:cxn>
              </a:cxnLst>
              <a:rect l="0" t="0" r="r" b="b"/>
              <a:pathLst>
                <a:path w="27" h="89">
                  <a:moveTo>
                    <a:pt x="25" y="22"/>
                  </a:moveTo>
                  <a:cubicBezTo>
                    <a:pt x="27" y="89"/>
                    <a:pt x="27" y="89"/>
                    <a:pt x="27" y="89"/>
                  </a:cubicBezTo>
                  <a:cubicBezTo>
                    <a:pt x="16" y="85"/>
                    <a:pt x="6" y="75"/>
                    <a:pt x="2" y="67"/>
                  </a:cubicBezTo>
                  <a:cubicBezTo>
                    <a:pt x="0" y="0"/>
                    <a:pt x="0" y="0"/>
                    <a:pt x="0" y="0"/>
                  </a:cubicBezTo>
                  <a:cubicBezTo>
                    <a:pt x="4" y="8"/>
                    <a:pt x="14" y="18"/>
                    <a:pt x="25" y="2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 name="Freeform 31"/>
            <p:cNvSpPr>
              <a:spLocks/>
            </p:cNvSpPr>
            <p:nvPr/>
          </p:nvSpPr>
          <p:spPr bwMode="auto">
            <a:xfrm>
              <a:off x="12540441" y="-2742802"/>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 name="Freeform 32"/>
            <p:cNvSpPr>
              <a:spLocks/>
            </p:cNvSpPr>
            <p:nvPr/>
          </p:nvSpPr>
          <p:spPr bwMode="auto">
            <a:xfrm>
              <a:off x="12538854" y="-274121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 name="Freeform 33"/>
            <p:cNvSpPr>
              <a:spLocks/>
            </p:cNvSpPr>
            <p:nvPr/>
          </p:nvSpPr>
          <p:spPr bwMode="auto">
            <a:xfrm>
              <a:off x="12538854" y="-2741215"/>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 name="Freeform 34"/>
            <p:cNvSpPr>
              <a:spLocks/>
            </p:cNvSpPr>
            <p:nvPr/>
          </p:nvSpPr>
          <p:spPr bwMode="auto">
            <a:xfrm>
              <a:off x="12537266" y="-2739627"/>
              <a:ext cx="4763"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8"/>
                    <a:pt x="2" y="69"/>
                    <a:pt x="2" y="69"/>
                  </a:cubicBezTo>
                  <a:cubicBezTo>
                    <a:pt x="0" y="2"/>
                    <a:pt x="0" y="2"/>
                    <a:pt x="0" y="2"/>
                  </a:cubicBezTo>
                  <a:cubicBezTo>
                    <a:pt x="0" y="2"/>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 name="Freeform 35"/>
            <p:cNvSpPr>
              <a:spLocks/>
            </p:cNvSpPr>
            <p:nvPr/>
          </p:nvSpPr>
          <p:spPr bwMode="auto">
            <a:xfrm>
              <a:off x="12534091" y="-2736452"/>
              <a:ext cx="6350" cy="93663"/>
            </a:xfrm>
            <a:custGeom>
              <a:avLst/>
              <a:gdLst>
                <a:gd name="T0" fmla="*/ 3 w 5"/>
                <a:gd name="T1" fmla="*/ 0 h 72"/>
                <a:gd name="T2" fmla="*/ 5 w 5"/>
                <a:gd name="T3" fmla="*/ 67 h 72"/>
                <a:gd name="T4" fmla="*/ 2 w 5"/>
                <a:gd name="T5" fmla="*/ 72 h 72"/>
                <a:gd name="T6" fmla="*/ 0 w 5"/>
                <a:gd name="T7" fmla="*/ 5 h 72"/>
                <a:gd name="T8" fmla="*/ 3 w 5"/>
                <a:gd name="T9" fmla="*/ 0 h 72"/>
              </a:gdLst>
              <a:ahLst/>
              <a:cxnLst>
                <a:cxn ang="0">
                  <a:pos x="T0" y="T1"/>
                </a:cxn>
                <a:cxn ang="0">
                  <a:pos x="T2" y="T3"/>
                </a:cxn>
                <a:cxn ang="0">
                  <a:pos x="T4" y="T5"/>
                </a:cxn>
                <a:cxn ang="0">
                  <a:pos x="T6" y="T7"/>
                </a:cxn>
                <a:cxn ang="0">
                  <a:pos x="T8" y="T9"/>
                </a:cxn>
              </a:cxnLst>
              <a:rect l="0" t="0" r="r" b="b"/>
              <a:pathLst>
                <a:path w="5" h="72">
                  <a:moveTo>
                    <a:pt x="3" y="0"/>
                  </a:moveTo>
                  <a:cubicBezTo>
                    <a:pt x="5" y="67"/>
                    <a:pt x="5" y="67"/>
                    <a:pt x="5" y="67"/>
                  </a:cubicBezTo>
                  <a:cubicBezTo>
                    <a:pt x="4" y="69"/>
                    <a:pt x="3" y="70"/>
                    <a:pt x="2" y="72"/>
                  </a:cubicBezTo>
                  <a:cubicBezTo>
                    <a:pt x="0" y="5"/>
                    <a:pt x="0" y="5"/>
                    <a:pt x="0" y="5"/>
                  </a:cubicBezTo>
                  <a:cubicBezTo>
                    <a:pt x="1" y="3"/>
                    <a:pt x="2" y="2"/>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 name="Freeform 36"/>
            <p:cNvSpPr>
              <a:spLocks/>
            </p:cNvSpPr>
            <p:nvPr/>
          </p:nvSpPr>
          <p:spPr bwMode="auto">
            <a:xfrm>
              <a:off x="12532504" y="-2730102"/>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8"/>
                    <a:pt x="2" y="68"/>
                  </a:cubicBezTo>
                  <a:cubicBezTo>
                    <a:pt x="0" y="1"/>
                    <a:pt x="0" y="1"/>
                    <a:pt x="0" y="1"/>
                  </a:cubicBezTo>
                  <a:cubicBezTo>
                    <a:pt x="0"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 name="Freeform 37"/>
            <p:cNvSpPr>
              <a:spLocks/>
            </p:cNvSpPr>
            <p:nvPr/>
          </p:nvSpPr>
          <p:spPr bwMode="auto">
            <a:xfrm>
              <a:off x="12532504" y="-2728515"/>
              <a:ext cx="3175" cy="88900"/>
            </a:xfrm>
            <a:custGeom>
              <a:avLst/>
              <a:gdLst>
                <a:gd name="T0" fmla="*/ 0 w 2"/>
                <a:gd name="T1" fmla="*/ 0 h 68"/>
                <a:gd name="T2" fmla="*/ 2 w 2"/>
                <a:gd name="T3" fmla="*/ 67 h 68"/>
                <a:gd name="T4" fmla="*/ 2 w 2"/>
                <a:gd name="T5" fmla="*/ 68 h 68"/>
                <a:gd name="T6" fmla="*/ 2 w 2"/>
                <a:gd name="T7" fmla="*/ 68 h 68"/>
                <a:gd name="T8" fmla="*/ 0 w 2"/>
                <a:gd name="T9" fmla="*/ 1 h 68"/>
                <a:gd name="T10" fmla="*/ 0 w 2"/>
                <a:gd name="T11" fmla="*/ 1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8"/>
                    <a:pt x="2" y="68"/>
                    <a:pt x="2" y="68"/>
                  </a:cubicBezTo>
                  <a:cubicBezTo>
                    <a:pt x="2" y="68"/>
                    <a:pt x="2" y="68"/>
                    <a:pt x="2" y="68"/>
                  </a:cubicBezTo>
                  <a:cubicBezTo>
                    <a:pt x="0" y="1"/>
                    <a:pt x="0" y="1"/>
                    <a:pt x="0" y="1"/>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 name="Freeform 38"/>
            <p:cNvSpPr>
              <a:spLocks/>
            </p:cNvSpPr>
            <p:nvPr/>
          </p:nvSpPr>
          <p:spPr bwMode="auto">
            <a:xfrm>
              <a:off x="12530916" y="-2726927"/>
              <a:ext cx="4763"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 name="Freeform 39"/>
            <p:cNvSpPr>
              <a:spLocks/>
            </p:cNvSpPr>
            <p:nvPr/>
          </p:nvSpPr>
          <p:spPr bwMode="auto">
            <a:xfrm>
              <a:off x="12530916" y="-2726927"/>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 name="Freeform 40"/>
            <p:cNvSpPr>
              <a:spLocks/>
            </p:cNvSpPr>
            <p:nvPr/>
          </p:nvSpPr>
          <p:spPr bwMode="auto">
            <a:xfrm>
              <a:off x="12530916" y="-2726927"/>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 name="Freeform 41"/>
            <p:cNvSpPr>
              <a:spLocks/>
            </p:cNvSpPr>
            <p:nvPr/>
          </p:nvSpPr>
          <p:spPr bwMode="auto">
            <a:xfrm>
              <a:off x="12530916" y="-2725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 name="Freeform 42"/>
            <p:cNvSpPr>
              <a:spLocks/>
            </p:cNvSpPr>
            <p:nvPr/>
          </p:nvSpPr>
          <p:spPr bwMode="auto">
            <a:xfrm>
              <a:off x="12518216" y="-2725340"/>
              <a:ext cx="14288" cy="93663"/>
            </a:xfrm>
            <a:custGeom>
              <a:avLst/>
              <a:gdLst>
                <a:gd name="T0" fmla="*/ 10 w 12"/>
                <a:gd name="T1" fmla="*/ 0 h 71"/>
                <a:gd name="T2" fmla="*/ 12 w 12"/>
                <a:gd name="T3" fmla="*/ 67 h 71"/>
                <a:gd name="T4" fmla="*/ 1 w 12"/>
                <a:gd name="T5" fmla="*/ 71 h 71"/>
                <a:gd name="T6" fmla="*/ 0 w 12"/>
                <a:gd name="T7" fmla="*/ 4 h 71"/>
                <a:gd name="T8" fmla="*/ 10 w 12"/>
                <a:gd name="T9" fmla="*/ 0 h 71"/>
              </a:gdLst>
              <a:ahLst/>
              <a:cxnLst>
                <a:cxn ang="0">
                  <a:pos x="T0" y="T1"/>
                </a:cxn>
                <a:cxn ang="0">
                  <a:pos x="T2" y="T3"/>
                </a:cxn>
                <a:cxn ang="0">
                  <a:pos x="T4" y="T5"/>
                </a:cxn>
                <a:cxn ang="0">
                  <a:pos x="T6" y="T7"/>
                </a:cxn>
                <a:cxn ang="0">
                  <a:pos x="T8" y="T9"/>
                </a:cxn>
              </a:cxnLst>
              <a:rect l="0" t="0" r="r" b="b"/>
              <a:pathLst>
                <a:path w="12" h="71">
                  <a:moveTo>
                    <a:pt x="10" y="0"/>
                  </a:moveTo>
                  <a:cubicBezTo>
                    <a:pt x="12" y="67"/>
                    <a:pt x="12" y="67"/>
                    <a:pt x="12" y="67"/>
                  </a:cubicBezTo>
                  <a:cubicBezTo>
                    <a:pt x="9" y="69"/>
                    <a:pt x="6" y="70"/>
                    <a:pt x="1" y="71"/>
                  </a:cubicBezTo>
                  <a:cubicBezTo>
                    <a:pt x="0" y="4"/>
                    <a:pt x="0" y="4"/>
                    <a:pt x="0" y="4"/>
                  </a:cubicBezTo>
                  <a:cubicBezTo>
                    <a:pt x="4" y="3"/>
                    <a:pt x="7" y="2"/>
                    <a:pt x="1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 name="Freeform 43"/>
            <p:cNvSpPr>
              <a:spLocks/>
            </p:cNvSpPr>
            <p:nvPr/>
          </p:nvSpPr>
          <p:spPr bwMode="auto">
            <a:xfrm>
              <a:off x="12503929" y="-2720577"/>
              <a:ext cx="14288" cy="92075"/>
            </a:xfrm>
            <a:custGeom>
              <a:avLst/>
              <a:gdLst>
                <a:gd name="T0" fmla="*/ 11 w 12"/>
                <a:gd name="T1" fmla="*/ 0 h 70"/>
                <a:gd name="T2" fmla="*/ 12 w 12"/>
                <a:gd name="T3" fmla="*/ 67 h 70"/>
                <a:gd name="T4" fmla="*/ 3 w 12"/>
                <a:gd name="T5" fmla="*/ 70 h 70"/>
                <a:gd name="T6" fmla="*/ 2 w 12"/>
                <a:gd name="T7" fmla="*/ 70 h 70"/>
                <a:gd name="T8" fmla="*/ 0 w 12"/>
                <a:gd name="T9" fmla="*/ 3 h 70"/>
                <a:gd name="T10" fmla="*/ 1 w 12"/>
                <a:gd name="T11" fmla="*/ 3 h 70"/>
                <a:gd name="T12" fmla="*/ 11 w 12"/>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12" h="70">
                  <a:moveTo>
                    <a:pt x="11" y="0"/>
                  </a:moveTo>
                  <a:cubicBezTo>
                    <a:pt x="12" y="67"/>
                    <a:pt x="12" y="67"/>
                    <a:pt x="12" y="67"/>
                  </a:cubicBezTo>
                  <a:cubicBezTo>
                    <a:pt x="10" y="68"/>
                    <a:pt x="6" y="69"/>
                    <a:pt x="3" y="70"/>
                  </a:cubicBezTo>
                  <a:cubicBezTo>
                    <a:pt x="2" y="70"/>
                    <a:pt x="2" y="70"/>
                    <a:pt x="2" y="70"/>
                  </a:cubicBezTo>
                  <a:cubicBezTo>
                    <a:pt x="0" y="3"/>
                    <a:pt x="0" y="3"/>
                    <a:pt x="0" y="3"/>
                  </a:cubicBezTo>
                  <a:cubicBezTo>
                    <a:pt x="0" y="3"/>
                    <a:pt x="0" y="3"/>
                    <a:pt x="1" y="3"/>
                  </a:cubicBezTo>
                  <a:cubicBezTo>
                    <a:pt x="4" y="2"/>
                    <a:pt x="8" y="1"/>
                    <a:pt x="1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 name="Freeform 44"/>
            <p:cNvSpPr>
              <a:spLocks/>
            </p:cNvSpPr>
            <p:nvPr/>
          </p:nvSpPr>
          <p:spPr bwMode="auto">
            <a:xfrm>
              <a:off x="12497579" y="-2715815"/>
              <a:ext cx="9525" cy="90488"/>
            </a:xfrm>
            <a:custGeom>
              <a:avLst/>
              <a:gdLst>
                <a:gd name="T0" fmla="*/ 5 w 7"/>
                <a:gd name="T1" fmla="*/ 0 h 69"/>
                <a:gd name="T2" fmla="*/ 7 w 7"/>
                <a:gd name="T3" fmla="*/ 67 h 69"/>
                <a:gd name="T4" fmla="*/ 1 w 7"/>
                <a:gd name="T5" fmla="*/ 69 h 69"/>
                <a:gd name="T6" fmla="*/ 0 w 7"/>
                <a:gd name="T7" fmla="*/ 2 h 69"/>
                <a:gd name="T8" fmla="*/ 5 w 7"/>
                <a:gd name="T9" fmla="*/ 0 h 69"/>
              </a:gdLst>
              <a:ahLst/>
              <a:cxnLst>
                <a:cxn ang="0">
                  <a:pos x="T0" y="T1"/>
                </a:cxn>
                <a:cxn ang="0">
                  <a:pos x="T2" y="T3"/>
                </a:cxn>
                <a:cxn ang="0">
                  <a:pos x="T4" y="T5"/>
                </a:cxn>
                <a:cxn ang="0">
                  <a:pos x="T6" y="T7"/>
                </a:cxn>
                <a:cxn ang="0">
                  <a:pos x="T8" y="T9"/>
                </a:cxn>
              </a:cxnLst>
              <a:rect l="0" t="0" r="r" b="b"/>
              <a:pathLst>
                <a:path w="7" h="69">
                  <a:moveTo>
                    <a:pt x="5" y="0"/>
                  </a:moveTo>
                  <a:cubicBezTo>
                    <a:pt x="7" y="67"/>
                    <a:pt x="7" y="67"/>
                    <a:pt x="7" y="67"/>
                  </a:cubicBezTo>
                  <a:cubicBezTo>
                    <a:pt x="4" y="68"/>
                    <a:pt x="3" y="69"/>
                    <a:pt x="1" y="69"/>
                  </a:cubicBezTo>
                  <a:cubicBezTo>
                    <a:pt x="0" y="2"/>
                    <a:pt x="0" y="2"/>
                    <a:pt x="0" y="2"/>
                  </a:cubicBezTo>
                  <a:cubicBezTo>
                    <a:pt x="1" y="2"/>
                    <a:pt x="2" y="1"/>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 name="Freeform 45"/>
            <p:cNvSpPr>
              <a:spLocks/>
            </p:cNvSpPr>
            <p:nvPr/>
          </p:nvSpPr>
          <p:spPr bwMode="auto">
            <a:xfrm>
              <a:off x="12495991" y="-2712640"/>
              <a:ext cx="3175" cy="87313"/>
            </a:xfrm>
            <a:custGeom>
              <a:avLst/>
              <a:gdLst>
                <a:gd name="T0" fmla="*/ 1 w 2"/>
                <a:gd name="T1" fmla="*/ 0 h 68"/>
                <a:gd name="T2" fmla="*/ 2 w 2"/>
                <a:gd name="T3" fmla="*/ 67 h 68"/>
                <a:gd name="T4" fmla="*/ 2 w 2"/>
                <a:gd name="T5" fmla="*/ 68 h 68"/>
                <a:gd name="T6" fmla="*/ 0 w 2"/>
                <a:gd name="T7" fmla="*/ 1 h 68"/>
                <a:gd name="T8" fmla="*/ 1 w 2"/>
                <a:gd name="T9" fmla="*/ 0 h 68"/>
              </a:gdLst>
              <a:ahLst/>
              <a:cxnLst>
                <a:cxn ang="0">
                  <a:pos x="T0" y="T1"/>
                </a:cxn>
                <a:cxn ang="0">
                  <a:pos x="T2" y="T3"/>
                </a:cxn>
                <a:cxn ang="0">
                  <a:pos x="T4" y="T5"/>
                </a:cxn>
                <a:cxn ang="0">
                  <a:pos x="T6" y="T7"/>
                </a:cxn>
                <a:cxn ang="0">
                  <a:pos x="T8" y="T9"/>
                </a:cxn>
              </a:cxnLst>
              <a:rect l="0" t="0" r="r" b="b"/>
              <a:pathLst>
                <a:path w="2" h="68">
                  <a:moveTo>
                    <a:pt x="1" y="0"/>
                  </a:moveTo>
                  <a:cubicBezTo>
                    <a:pt x="2" y="67"/>
                    <a:pt x="2" y="67"/>
                    <a:pt x="2" y="67"/>
                  </a:cubicBezTo>
                  <a:cubicBezTo>
                    <a:pt x="2" y="68"/>
                    <a:pt x="2" y="68"/>
                    <a:pt x="2" y="68"/>
                  </a:cubicBezTo>
                  <a:cubicBezTo>
                    <a:pt x="0" y="1"/>
                    <a:pt x="0" y="1"/>
                    <a:pt x="0" y="1"/>
                  </a:cubicBezTo>
                  <a:cubicBezTo>
                    <a:pt x="0" y="1"/>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 name="Freeform 46"/>
            <p:cNvSpPr>
              <a:spLocks/>
            </p:cNvSpPr>
            <p:nvPr/>
          </p:nvSpPr>
          <p:spPr bwMode="auto">
            <a:xfrm>
              <a:off x="12494404" y="-271264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 name="Freeform 47"/>
            <p:cNvSpPr>
              <a:spLocks/>
            </p:cNvSpPr>
            <p:nvPr/>
          </p:nvSpPr>
          <p:spPr bwMode="auto">
            <a:xfrm>
              <a:off x="12494404" y="-271264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 name="Freeform 48"/>
            <p:cNvSpPr>
              <a:spLocks/>
            </p:cNvSpPr>
            <p:nvPr/>
          </p:nvSpPr>
          <p:spPr bwMode="auto">
            <a:xfrm>
              <a:off x="12494404" y="-271105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 name="Freeform 49"/>
            <p:cNvSpPr>
              <a:spLocks/>
            </p:cNvSpPr>
            <p:nvPr/>
          </p:nvSpPr>
          <p:spPr bwMode="auto">
            <a:xfrm>
              <a:off x="12494404" y="-271105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 name="Freeform 50"/>
            <p:cNvSpPr>
              <a:spLocks/>
            </p:cNvSpPr>
            <p:nvPr/>
          </p:nvSpPr>
          <p:spPr bwMode="auto">
            <a:xfrm>
              <a:off x="12494404" y="-2711052"/>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 name="Freeform 51"/>
            <p:cNvSpPr>
              <a:spLocks/>
            </p:cNvSpPr>
            <p:nvPr/>
          </p:nvSpPr>
          <p:spPr bwMode="auto">
            <a:xfrm>
              <a:off x="12494404" y="-27094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 name="Freeform 52"/>
            <p:cNvSpPr>
              <a:spLocks/>
            </p:cNvSpPr>
            <p:nvPr/>
          </p:nvSpPr>
          <p:spPr bwMode="auto">
            <a:xfrm>
              <a:off x="13683441" y="-2733277"/>
              <a:ext cx="3175" cy="88900"/>
            </a:xfrm>
            <a:custGeom>
              <a:avLst/>
              <a:gdLst>
                <a:gd name="T0" fmla="*/ 0 w 2"/>
                <a:gd name="T1" fmla="*/ 1 h 68"/>
                <a:gd name="T2" fmla="*/ 2 w 2"/>
                <a:gd name="T3" fmla="*/ 68 h 68"/>
                <a:gd name="T4" fmla="*/ 2 w 2"/>
                <a:gd name="T5" fmla="*/ 67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7"/>
                    <a:pt x="2" y="67"/>
                    <a:pt x="2" y="67"/>
                  </a:cubicBezTo>
                  <a:cubicBezTo>
                    <a:pt x="0" y="0"/>
                    <a:pt x="0" y="0"/>
                    <a:pt x="0" y="0"/>
                  </a:cubicBezTo>
                  <a:cubicBezTo>
                    <a:pt x="0" y="0"/>
                    <a:pt x="0" y="0"/>
                    <a:pt x="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 name="Freeform 53"/>
            <p:cNvSpPr>
              <a:spLocks/>
            </p:cNvSpPr>
            <p:nvPr/>
          </p:nvSpPr>
          <p:spPr bwMode="auto">
            <a:xfrm>
              <a:off x="13797741" y="-2725340"/>
              <a:ext cx="3175" cy="101600"/>
            </a:xfrm>
            <a:custGeom>
              <a:avLst/>
              <a:gdLst>
                <a:gd name="T0" fmla="*/ 0 w 2"/>
                <a:gd name="T1" fmla="*/ 0 h 64"/>
                <a:gd name="T2" fmla="*/ 2 w 2"/>
                <a:gd name="T3" fmla="*/ 55 h 64"/>
                <a:gd name="T4" fmla="*/ 2 w 2"/>
                <a:gd name="T5" fmla="*/ 64 h 64"/>
                <a:gd name="T6" fmla="*/ 0 w 2"/>
                <a:gd name="T7" fmla="*/ 9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2" y="55"/>
                  </a:lnTo>
                  <a:lnTo>
                    <a:pt x="2" y="64"/>
                  </a:lnTo>
                  <a:lnTo>
                    <a:pt x="0" y="9"/>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 name="Freeform 54"/>
            <p:cNvSpPr>
              <a:spLocks/>
            </p:cNvSpPr>
            <p:nvPr/>
          </p:nvSpPr>
          <p:spPr bwMode="auto">
            <a:xfrm>
              <a:off x="11845116" y="-2677715"/>
              <a:ext cx="34925" cy="130175"/>
            </a:xfrm>
            <a:custGeom>
              <a:avLst/>
              <a:gdLst>
                <a:gd name="T0" fmla="*/ 26 w 28"/>
                <a:gd name="T1" fmla="*/ 33 h 100"/>
                <a:gd name="T2" fmla="*/ 28 w 28"/>
                <a:gd name="T3" fmla="*/ 100 h 100"/>
                <a:gd name="T4" fmla="*/ 10 w 28"/>
                <a:gd name="T5" fmla="*/ 83 h 100"/>
                <a:gd name="T6" fmla="*/ 2 w 28"/>
                <a:gd name="T7" fmla="*/ 67 h 100"/>
                <a:gd name="T8" fmla="*/ 0 w 28"/>
                <a:gd name="T9" fmla="*/ 0 h 100"/>
                <a:gd name="T10" fmla="*/ 8 w 28"/>
                <a:gd name="T11" fmla="*/ 16 h 100"/>
                <a:gd name="T12" fmla="*/ 26 w 28"/>
                <a:gd name="T13" fmla="*/ 33 h 100"/>
              </a:gdLst>
              <a:ahLst/>
              <a:cxnLst>
                <a:cxn ang="0">
                  <a:pos x="T0" y="T1"/>
                </a:cxn>
                <a:cxn ang="0">
                  <a:pos x="T2" y="T3"/>
                </a:cxn>
                <a:cxn ang="0">
                  <a:pos x="T4" y="T5"/>
                </a:cxn>
                <a:cxn ang="0">
                  <a:pos x="T6" y="T7"/>
                </a:cxn>
                <a:cxn ang="0">
                  <a:pos x="T8" y="T9"/>
                </a:cxn>
                <a:cxn ang="0">
                  <a:pos x="T10" y="T11"/>
                </a:cxn>
                <a:cxn ang="0">
                  <a:pos x="T12" y="T13"/>
                </a:cxn>
              </a:cxnLst>
              <a:rect l="0" t="0" r="r" b="b"/>
              <a:pathLst>
                <a:path w="28" h="100">
                  <a:moveTo>
                    <a:pt x="26" y="33"/>
                  </a:moveTo>
                  <a:cubicBezTo>
                    <a:pt x="28" y="100"/>
                    <a:pt x="28" y="100"/>
                    <a:pt x="28" y="100"/>
                  </a:cubicBezTo>
                  <a:cubicBezTo>
                    <a:pt x="28" y="95"/>
                    <a:pt x="18" y="86"/>
                    <a:pt x="10" y="83"/>
                  </a:cubicBezTo>
                  <a:cubicBezTo>
                    <a:pt x="4" y="81"/>
                    <a:pt x="2" y="73"/>
                    <a:pt x="2" y="67"/>
                  </a:cubicBezTo>
                  <a:cubicBezTo>
                    <a:pt x="0" y="0"/>
                    <a:pt x="0" y="0"/>
                    <a:pt x="0" y="0"/>
                  </a:cubicBezTo>
                  <a:cubicBezTo>
                    <a:pt x="0" y="6"/>
                    <a:pt x="2" y="13"/>
                    <a:pt x="8" y="16"/>
                  </a:cubicBezTo>
                  <a:cubicBezTo>
                    <a:pt x="16" y="19"/>
                    <a:pt x="26" y="27"/>
                    <a:pt x="26" y="3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 name="Freeform 55"/>
            <p:cNvSpPr>
              <a:spLocks/>
            </p:cNvSpPr>
            <p:nvPr/>
          </p:nvSpPr>
          <p:spPr bwMode="auto">
            <a:xfrm>
              <a:off x="13794566" y="-2711052"/>
              <a:ext cx="6350" cy="107950"/>
            </a:xfrm>
            <a:custGeom>
              <a:avLst/>
              <a:gdLst>
                <a:gd name="T0" fmla="*/ 2 w 4"/>
                <a:gd name="T1" fmla="*/ 0 h 68"/>
                <a:gd name="T2" fmla="*/ 4 w 4"/>
                <a:gd name="T3" fmla="*/ 55 h 68"/>
                <a:gd name="T4" fmla="*/ 1 w 4"/>
                <a:gd name="T5" fmla="*/ 68 h 68"/>
                <a:gd name="T6" fmla="*/ 0 w 4"/>
                <a:gd name="T7" fmla="*/ 13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lnTo>
                    <a:pt x="4" y="55"/>
                  </a:lnTo>
                  <a:lnTo>
                    <a:pt x="1" y="68"/>
                  </a:lnTo>
                  <a:lnTo>
                    <a:pt x="0" y="13"/>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 name="Freeform 56"/>
            <p:cNvSpPr>
              <a:spLocks/>
            </p:cNvSpPr>
            <p:nvPr/>
          </p:nvSpPr>
          <p:spPr bwMode="auto">
            <a:xfrm>
              <a:off x="12500754" y="-2698352"/>
              <a:ext cx="3175" cy="88900"/>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 name="Freeform 57"/>
            <p:cNvSpPr>
              <a:spLocks/>
            </p:cNvSpPr>
            <p:nvPr/>
          </p:nvSpPr>
          <p:spPr bwMode="auto">
            <a:xfrm>
              <a:off x="12500754" y="-2698352"/>
              <a:ext cx="3175" cy="90488"/>
            </a:xfrm>
            <a:custGeom>
              <a:avLst/>
              <a:gdLst>
                <a:gd name="T0" fmla="*/ 1 w 3"/>
                <a:gd name="T1" fmla="*/ 0 h 69"/>
                <a:gd name="T2" fmla="*/ 3 w 3"/>
                <a:gd name="T3" fmla="*/ 68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8"/>
                    <a:pt x="3" y="68"/>
                    <a:pt x="3" y="68"/>
                  </a:cubicBezTo>
                  <a:cubicBezTo>
                    <a:pt x="3" y="68"/>
                    <a:pt x="2" y="69"/>
                    <a:pt x="2" y="69"/>
                  </a:cubicBezTo>
                  <a:cubicBezTo>
                    <a:pt x="0" y="2"/>
                    <a:pt x="0" y="2"/>
                    <a:pt x="0" y="2"/>
                  </a:cubicBezTo>
                  <a:cubicBezTo>
                    <a:pt x="0" y="1"/>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 name="Freeform 58"/>
            <p:cNvSpPr>
              <a:spLocks/>
            </p:cNvSpPr>
            <p:nvPr/>
          </p:nvSpPr>
          <p:spPr bwMode="auto">
            <a:xfrm>
              <a:off x="12499166" y="-2695177"/>
              <a:ext cx="3175" cy="92075"/>
            </a:xfrm>
            <a:custGeom>
              <a:avLst/>
              <a:gdLst>
                <a:gd name="T0" fmla="*/ 1 w 3"/>
                <a:gd name="T1" fmla="*/ 0 h 70"/>
                <a:gd name="T2" fmla="*/ 3 w 3"/>
                <a:gd name="T3" fmla="*/ 67 h 70"/>
                <a:gd name="T4" fmla="*/ 2 w 3"/>
                <a:gd name="T5" fmla="*/ 70 h 70"/>
                <a:gd name="T6" fmla="*/ 0 w 3"/>
                <a:gd name="T7" fmla="*/ 2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3" y="68"/>
                    <a:pt x="3" y="69"/>
                    <a:pt x="2" y="70"/>
                  </a:cubicBezTo>
                  <a:cubicBezTo>
                    <a:pt x="0" y="2"/>
                    <a:pt x="0" y="2"/>
                    <a:pt x="0" y="2"/>
                  </a:cubicBezTo>
                  <a:cubicBezTo>
                    <a:pt x="1" y="2"/>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 name="Freeform 59"/>
            <p:cNvSpPr>
              <a:spLocks/>
            </p:cNvSpPr>
            <p:nvPr/>
          </p:nvSpPr>
          <p:spPr bwMode="auto">
            <a:xfrm>
              <a:off x="12495991" y="-2692002"/>
              <a:ext cx="4763" cy="93663"/>
            </a:xfrm>
            <a:custGeom>
              <a:avLst/>
              <a:gdLst>
                <a:gd name="T0" fmla="*/ 2 w 4"/>
                <a:gd name="T1" fmla="*/ 0 h 72"/>
                <a:gd name="T2" fmla="*/ 4 w 4"/>
                <a:gd name="T3" fmla="*/ 68 h 72"/>
                <a:gd name="T4" fmla="*/ 2 w 4"/>
                <a:gd name="T5" fmla="*/ 72 h 72"/>
                <a:gd name="T6" fmla="*/ 0 w 4"/>
                <a:gd name="T7" fmla="*/ 5 h 72"/>
                <a:gd name="T8" fmla="*/ 2 w 4"/>
                <a:gd name="T9" fmla="*/ 0 h 72"/>
              </a:gdLst>
              <a:ahLst/>
              <a:cxnLst>
                <a:cxn ang="0">
                  <a:pos x="T0" y="T1"/>
                </a:cxn>
                <a:cxn ang="0">
                  <a:pos x="T2" y="T3"/>
                </a:cxn>
                <a:cxn ang="0">
                  <a:pos x="T4" y="T5"/>
                </a:cxn>
                <a:cxn ang="0">
                  <a:pos x="T6" y="T7"/>
                </a:cxn>
                <a:cxn ang="0">
                  <a:pos x="T8" y="T9"/>
                </a:cxn>
              </a:cxnLst>
              <a:rect l="0" t="0" r="r" b="b"/>
              <a:pathLst>
                <a:path w="4" h="72">
                  <a:moveTo>
                    <a:pt x="2" y="0"/>
                  </a:moveTo>
                  <a:cubicBezTo>
                    <a:pt x="4" y="68"/>
                    <a:pt x="4" y="68"/>
                    <a:pt x="4" y="68"/>
                  </a:cubicBezTo>
                  <a:cubicBezTo>
                    <a:pt x="4" y="69"/>
                    <a:pt x="3" y="71"/>
                    <a:pt x="2" y="72"/>
                  </a:cubicBezTo>
                  <a:cubicBezTo>
                    <a:pt x="0" y="5"/>
                    <a:pt x="0" y="5"/>
                    <a:pt x="0" y="5"/>
                  </a:cubicBezTo>
                  <a:cubicBezTo>
                    <a:pt x="1" y="4"/>
                    <a:pt x="2" y="2"/>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 name="Freeform 60"/>
            <p:cNvSpPr>
              <a:spLocks/>
            </p:cNvSpPr>
            <p:nvPr/>
          </p:nvSpPr>
          <p:spPr bwMode="auto">
            <a:xfrm>
              <a:off x="12488054" y="-2685652"/>
              <a:ext cx="11113" cy="100013"/>
            </a:xfrm>
            <a:custGeom>
              <a:avLst/>
              <a:gdLst>
                <a:gd name="T0" fmla="*/ 7 w 9"/>
                <a:gd name="T1" fmla="*/ 0 h 77"/>
                <a:gd name="T2" fmla="*/ 9 w 9"/>
                <a:gd name="T3" fmla="*/ 67 h 77"/>
                <a:gd name="T4" fmla="*/ 6 w 9"/>
                <a:gd name="T5" fmla="*/ 71 h 77"/>
                <a:gd name="T6" fmla="*/ 2 w 9"/>
                <a:gd name="T7" fmla="*/ 77 h 77"/>
                <a:gd name="T8" fmla="*/ 0 w 9"/>
                <a:gd name="T9" fmla="*/ 9 h 77"/>
                <a:gd name="T10" fmla="*/ 4 w 9"/>
                <a:gd name="T11" fmla="*/ 4 h 77"/>
                <a:gd name="T12" fmla="*/ 7 w 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9" h="77">
                  <a:moveTo>
                    <a:pt x="7" y="0"/>
                  </a:moveTo>
                  <a:cubicBezTo>
                    <a:pt x="9" y="67"/>
                    <a:pt x="9" y="67"/>
                    <a:pt x="9" y="67"/>
                  </a:cubicBezTo>
                  <a:cubicBezTo>
                    <a:pt x="8" y="69"/>
                    <a:pt x="7" y="70"/>
                    <a:pt x="6" y="71"/>
                  </a:cubicBezTo>
                  <a:cubicBezTo>
                    <a:pt x="5" y="73"/>
                    <a:pt x="4" y="75"/>
                    <a:pt x="2" y="77"/>
                  </a:cubicBezTo>
                  <a:cubicBezTo>
                    <a:pt x="0" y="9"/>
                    <a:pt x="0" y="9"/>
                    <a:pt x="0" y="9"/>
                  </a:cubicBezTo>
                  <a:cubicBezTo>
                    <a:pt x="2" y="8"/>
                    <a:pt x="3" y="6"/>
                    <a:pt x="4" y="4"/>
                  </a:cubicBezTo>
                  <a:cubicBezTo>
                    <a:pt x="5" y="3"/>
                    <a:pt x="6" y="2"/>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 name="Freeform 61"/>
            <p:cNvSpPr>
              <a:spLocks/>
            </p:cNvSpPr>
            <p:nvPr/>
          </p:nvSpPr>
          <p:spPr bwMode="auto">
            <a:xfrm>
              <a:off x="12465829" y="-2674540"/>
              <a:ext cx="23813" cy="112713"/>
            </a:xfrm>
            <a:custGeom>
              <a:avLst/>
              <a:gdLst>
                <a:gd name="T0" fmla="*/ 17 w 19"/>
                <a:gd name="T1" fmla="*/ 0 h 86"/>
                <a:gd name="T2" fmla="*/ 19 w 19"/>
                <a:gd name="T3" fmla="*/ 68 h 86"/>
                <a:gd name="T4" fmla="*/ 2 w 19"/>
                <a:gd name="T5" fmla="*/ 86 h 86"/>
                <a:gd name="T6" fmla="*/ 2 w 19"/>
                <a:gd name="T7" fmla="*/ 86 h 86"/>
                <a:gd name="T8" fmla="*/ 0 w 19"/>
                <a:gd name="T9" fmla="*/ 19 h 86"/>
                <a:gd name="T10" fmla="*/ 0 w 19"/>
                <a:gd name="T11" fmla="*/ 19 h 86"/>
                <a:gd name="T12" fmla="*/ 17 w 19"/>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19" h="86">
                  <a:moveTo>
                    <a:pt x="17" y="0"/>
                  </a:moveTo>
                  <a:cubicBezTo>
                    <a:pt x="19" y="68"/>
                    <a:pt x="19" y="68"/>
                    <a:pt x="19" y="68"/>
                  </a:cubicBezTo>
                  <a:cubicBezTo>
                    <a:pt x="14" y="74"/>
                    <a:pt x="6" y="82"/>
                    <a:pt x="2" y="86"/>
                  </a:cubicBezTo>
                  <a:cubicBezTo>
                    <a:pt x="2" y="86"/>
                    <a:pt x="2" y="86"/>
                    <a:pt x="2" y="86"/>
                  </a:cubicBezTo>
                  <a:cubicBezTo>
                    <a:pt x="0" y="19"/>
                    <a:pt x="0" y="19"/>
                    <a:pt x="0" y="19"/>
                  </a:cubicBezTo>
                  <a:cubicBezTo>
                    <a:pt x="0" y="19"/>
                    <a:pt x="0" y="19"/>
                    <a:pt x="0" y="19"/>
                  </a:cubicBezTo>
                  <a:cubicBezTo>
                    <a:pt x="4" y="15"/>
                    <a:pt x="12" y="7"/>
                    <a:pt x="1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 name="Freeform 62"/>
            <p:cNvSpPr>
              <a:spLocks/>
            </p:cNvSpPr>
            <p:nvPr/>
          </p:nvSpPr>
          <p:spPr bwMode="auto">
            <a:xfrm>
              <a:off x="12465829" y="-2649140"/>
              <a:ext cx="3175" cy="88900"/>
            </a:xfrm>
            <a:custGeom>
              <a:avLst/>
              <a:gdLst>
                <a:gd name="T0" fmla="*/ 0 w 2"/>
                <a:gd name="T1" fmla="*/ 0 h 68"/>
                <a:gd name="T2" fmla="*/ 2 w 2"/>
                <a:gd name="T3" fmla="*/ 67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 name="Freeform 63"/>
            <p:cNvSpPr>
              <a:spLocks/>
            </p:cNvSpPr>
            <p:nvPr/>
          </p:nvSpPr>
          <p:spPr bwMode="auto">
            <a:xfrm>
              <a:off x="12465829" y="-2649140"/>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 name="Freeform 64"/>
            <p:cNvSpPr>
              <a:spLocks/>
            </p:cNvSpPr>
            <p:nvPr/>
          </p:nvSpPr>
          <p:spPr bwMode="auto">
            <a:xfrm>
              <a:off x="12465829" y="-2647552"/>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 name="Freeform 65"/>
            <p:cNvSpPr>
              <a:spLocks/>
            </p:cNvSpPr>
            <p:nvPr/>
          </p:nvSpPr>
          <p:spPr bwMode="auto">
            <a:xfrm>
              <a:off x="12465829" y="-2647552"/>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 name="Freeform 66"/>
            <p:cNvSpPr>
              <a:spLocks/>
            </p:cNvSpPr>
            <p:nvPr/>
          </p:nvSpPr>
          <p:spPr bwMode="auto">
            <a:xfrm>
              <a:off x="12465829" y="-2647552"/>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 name="Freeform 67"/>
            <p:cNvSpPr>
              <a:spLocks/>
            </p:cNvSpPr>
            <p:nvPr/>
          </p:nvSpPr>
          <p:spPr bwMode="auto">
            <a:xfrm>
              <a:off x="11937191" y="-2611040"/>
              <a:ext cx="11113"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7" y="67"/>
                    <a:pt x="5" y="67"/>
                    <a:pt x="2" y="67"/>
                  </a:cubicBezTo>
                  <a:cubicBezTo>
                    <a:pt x="0" y="0"/>
                    <a:pt x="0" y="0"/>
                    <a:pt x="0" y="0"/>
                  </a:cubicBezTo>
                  <a:cubicBezTo>
                    <a:pt x="3" y="0"/>
                    <a:pt x="5"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 name="Freeform 68"/>
            <p:cNvSpPr>
              <a:spLocks/>
            </p:cNvSpPr>
            <p:nvPr/>
          </p:nvSpPr>
          <p:spPr bwMode="auto">
            <a:xfrm>
              <a:off x="11892741" y="-2611040"/>
              <a:ext cx="47625" cy="88900"/>
            </a:xfrm>
            <a:custGeom>
              <a:avLst/>
              <a:gdLst>
                <a:gd name="T0" fmla="*/ 36 w 38"/>
                <a:gd name="T1" fmla="*/ 0 h 68"/>
                <a:gd name="T2" fmla="*/ 38 w 38"/>
                <a:gd name="T3" fmla="*/ 67 h 68"/>
                <a:gd name="T4" fmla="*/ 2 w 38"/>
                <a:gd name="T5" fmla="*/ 68 h 68"/>
                <a:gd name="T6" fmla="*/ 0 w 38"/>
                <a:gd name="T7" fmla="*/ 1 h 68"/>
                <a:gd name="T8" fmla="*/ 36 w 38"/>
                <a:gd name="T9" fmla="*/ 0 h 68"/>
              </a:gdLst>
              <a:ahLst/>
              <a:cxnLst>
                <a:cxn ang="0">
                  <a:pos x="T0" y="T1"/>
                </a:cxn>
                <a:cxn ang="0">
                  <a:pos x="T2" y="T3"/>
                </a:cxn>
                <a:cxn ang="0">
                  <a:pos x="T4" y="T5"/>
                </a:cxn>
                <a:cxn ang="0">
                  <a:pos x="T6" y="T7"/>
                </a:cxn>
                <a:cxn ang="0">
                  <a:pos x="T8" y="T9"/>
                </a:cxn>
              </a:cxnLst>
              <a:rect l="0" t="0" r="r" b="b"/>
              <a:pathLst>
                <a:path w="38" h="68">
                  <a:moveTo>
                    <a:pt x="36" y="0"/>
                  </a:moveTo>
                  <a:cubicBezTo>
                    <a:pt x="38" y="67"/>
                    <a:pt x="38" y="67"/>
                    <a:pt x="38" y="67"/>
                  </a:cubicBezTo>
                  <a:cubicBezTo>
                    <a:pt x="31" y="67"/>
                    <a:pt x="18" y="67"/>
                    <a:pt x="2" y="68"/>
                  </a:cubicBezTo>
                  <a:cubicBezTo>
                    <a:pt x="0" y="1"/>
                    <a:pt x="0" y="1"/>
                    <a:pt x="0" y="1"/>
                  </a:cubicBezTo>
                  <a:cubicBezTo>
                    <a:pt x="16" y="0"/>
                    <a:pt x="29" y="0"/>
                    <a:pt x="3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 name="Freeform 69"/>
            <p:cNvSpPr>
              <a:spLocks/>
            </p:cNvSpPr>
            <p:nvPr/>
          </p:nvSpPr>
          <p:spPr bwMode="auto">
            <a:xfrm>
              <a:off x="11889566" y="-2609452"/>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 name="Freeform 70"/>
            <p:cNvSpPr>
              <a:spLocks/>
            </p:cNvSpPr>
            <p:nvPr/>
          </p:nvSpPr>
          <p:spPr bwMode="auto">
            <a:xfrm>
              <a:off x="11886391" y="-26094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 name="Freeform 71"/>
            <p:cNvSpPr>
              <a:spLocks/>
            </p:cNvSpPr>
            <p:nvPr/>
          </p:nvSpPr>
          <p:spPr bwMode="auto">
            <a:xfrm>
              <a:off x="11883216" y="-2609452"/>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 name="Freeform 72"/>
            <p:cNvSpPr>
              <a:spLocks/>
            </p:cNvSpPr>
            <p:nvPr/>
          </p:nvSpPr>
          <p:spPr bwMode="auto">
            <a:xfrm>
              <a:off x="11881629" y="-2611040"/>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8"/>
                    <a:pt x="2" y="68"/>
                  </a:cubicBezTo>
                  <a:cubicBezTo>
                    <a:pt x="0" y="0"/>
                    <a:pt x="0" y="0"/>
                    <a:pt x="0" y="0"/>
                  </a:cubicBezTo>
                  <a:cubicBezTo>
                    <a:pt x="1" y="1"/>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 name="Freeform 73"/>
            <p:cNvSpPr>
              <a:spLocks/>
            </p:cNvSpPr>
            <p:nvPr/>
          </p:nvSpPr>
          <p:spPr bwMode="auto">
            <a:xfrm>
              <a:off x="11880041" y="-2611040"/>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 name="Freeform 74"/>
            <p:cNvSpPr>
              <a:spLocks/>
            </p:cNvSpPr>
            <p:nvPr/>
          </p:nvSpPr>
          <p:spPr bwMode="auto">
            <a:xfrm>
              <a:off x="11876866" y="-261104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 name="Freeform 75"/>
            <p:cNvSpPr>
              <a:spLocks/>
            </p:cNvSpPr>
            <p:nvPr/>
          </p:nvSpPr>
          <p:spPr bwMode="auto">
            <a:xfrm>
              <a:off x="11870516" y="-2620565"/>
              <a:ext cx="9525" cy="96838"/>
            </a:xfrm>
            <a:custGeom>
              <a:avLst/>
              <a:gdLst>
                <a:gd name="T0" fmla="*/ 6 w 8"/>
                <a:gd name="T1" fmla="*/ 7 h 74"/>
                <a:gd name="T2" fmla="*/ 8 w 8"/>
                <a:gd name="T3" fmla="*/ 74 h 74"/>
                <a:gd name="T4" fmla="*/ 2 w 8"/>
                <a:gd name="T5" fmla="*/ 67 h 74"/>
                <a:gd name="T6" fmla="*/ 0 w 8"/>
                <a:gd name="T7" fmla="*/ 0 h 74"/>
                <a:gd name="T8" fmla="*/ 6 w 8"/>
                <a:gd name="T9" fmla="*/ 7 h 74"/>
              </a:gdLst>
              <a:ahLst/>
              <a:cxnLst>
                <a:cxn ang="0">
                  <a:pos x="T0" y="T1"/>
                </a:cxn>
                <a:cxn ang="0">
                  <a:pos x="T2" y="T3"/>
                </a:cxn>
                <a:cxn ang="0">
                  <a:pos x="T4" y="T5"/>
                </a:cxn>
                <a:cxn ang="0">
                  <a:pos x="T6" y="T7"/>
                </a:cxn>
                <a:cxn ang="0">
                  <a:pos x="T8" y="T9"/>
                </a:cxn>
              </a:cxnLst>
              <a:rect l="0" t="0" r="r" b="b"/>
              <a:pathLst>
                <a:path w="8" h="74">
                  <a:moveTo>
                    <a:pt x="6" y="7"/>
                  </a:moveTo>
                  <a:cubicBezTo>
                    <a:pt x="8" y="74"/>
                    <a:pt x="8" y="74"/>
                    <a:pt x="8" y="74"/>
                  </a:cubicBezTo>
                  <a:cubicBezTo>
                    <a:pt x="4" y="72"/>
                    <a:pt x="2" y="70"/>
                    <a:pt x="2" y="67"/>
                  </a:cubicBezTo>
                  <a:cubicBezTo>
                    <a:pt x="0" y="0"/>
                    <a:pt x="0" y="0"/>
                    <a:pt x="0" y="0"/>
                  </a:cubicBezTo>
                  <a:cubicBezTo>
                    <a:pt x="0" y="3"/>
                    <a:pt x="2" y="5"/>
                    <a:pt x="6"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 name="Freeform 76"/>
            <p:cNvSpPr>
              <a:spLocks/>
            </p:cNvSpPr>
            <p:nvPr/>
          </p:nvSpPr>
          <p:spPr bwMode="auto">
            <a:xfrm>
              <a:off x="11959416" y="-2609452"/>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7"/>
                    <a:pt x="2" y="67"/>
                  </a:cubicBezTo>
                  <a:cubicBezTo>
                    <a:pt x="0" y="0"/>
                    <a:pt x="0" y="0"/>
                    <a:pt x="0" y="0"/>
                  </a:cubicBezTo>
                  <a:cubicBezTo>
                    <a:pt x="1" y="0"/>
                    <a:pt x="2" y="0"/>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 name="Freeform 77"/>
            <p:cNvSpPr>
              <a:spLocks/>
            </p:cNvSpPr>
            <p:nvPr/>
          </p:nvSpPr>
          <p:spPr bwMode="auto">
            <a:xfrm>
              <a:off x="11954654" y="-2611040"/>
              <a:ext cx="7938" cy="88900"/>
            </a:xfrm>
            <a:custGeom>
              <a:avLst/>
              <a:gdLst>
                <a:gd name="T0" fmla="*/ 4 w 6"/>
                <a:gd name="T1" fmla="*/ 1 h 68"/>
                <a:gd name="T2" fmla="*/ 6 w 6"/>
                <a:gd name="T3" fmla="*/ 68 h 68"/>
                <a:gd name="T4" fmla="*/ 1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7"/>
                    <a:pt x="1" y="67"/>
                  </a:cubicBezTo>
                  <a:cubicBezTo>
                    <a:pt x="0" y="0"/>
                    <a:pt x="0" y="0"/>
                    <a:pt x="0" y="0"/>
                  </a:cubicBezTo>
                  <a:cubicBezTo>
                    <a:pt x="1" y="0"/>
                    <a:pt x="2"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 name="Freeform 78"/>
            <p:cNvSpPr>
              <a:spLocks/>
            </p:cNvSpPr>
            <p:nvPr/>
          </p:nvSpPr>
          <p:spPr bwMode="auto">
            <a:xfrm>
              <a:off x="11951479" y="-2611040"/>
              <a:ext cx="4763" cy="87313"/>
            </a:xfrm>
            <a:custGeom>
              <a:avLst/>
              <a:gdLst>
                <a:gd name="T0" fmla="*/ 3 w 4"/>
                <a:gd name="T1" fmla="*/ 0 h 67"/>
                <a:gd name="T2" fmla="*/ 4 w 4"/>
                <a:gd name="T3" fmla="*/ 67 h 67"/>
                <a:gd name="T4" fmla="*/ 2 w 4"/>
                <a:gd name="T5" fmla="*/ 67 h 67"/>
                <a:gd name="T6" fmla="*/ 0 w 4"/>
                <a:gd name="T7" fmla="*/ 0 h 67"/>
                <a:gd name="T8" fmla="*/ 3 w 4"/>
                <a:gd name="T9" fmla="*/ 0 h 67"/>
              </a:gdLst>
              <a:ahLst/>
              <a:cxnLst>
                <a:cxn ang="0">
                  <a:pos x="T0" y="T1"/>
                </a:cxn>
                <a:cxn ang="0">
                  <a:pos x="T2" y="T3"/>
                </a:cxn>
                <a:cxn ang="0">
                  <a:pos x="T4" y="T5"/>
                </a:cxn>
                <a:cxn ang="0">
                  <a:pos x="T6" y="T7"/>
                </a:cxn>
                <a:cxn ang="0">
                  <a:pos x="T8" y="T9"/>
                </a:cxn>
              </a:cxnLst>
              <a:rect l="0" t="0" r="r" b="b"/>
              <a:pathLst>
                <a:path w="4" h="67">
                  <a:moveTo>
                    <a:pt x="3" y="0"/>
                  </a:moveTo>
                  <a:cubicBezTo>
                    <a:pt x="4" y="67"/>
                    <a:pt x="4" y="67"/>
                    <a:pt x="4" y="67"/>
                  </a:cubicBezTo>
                  <a:cubicBezTo>
                    <a:pt x="3"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 name="Freeform 79"/>
            <p:cNvSpPr>
              <a:spLocks/>
            </p:cNvSpPr>
            <p:nvPr/>
          </p:nvSpPr>
          <p:spPr bwMode="auto">
            <a:xfrm>
              <a:off x="11948304" y="-261104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 name="Freeform 80"/>
            <p:cNvSpPr>
              <a:spLocks/>
            </p:cNvSpPr>
            <p:nvPr/>
          </p:nvSpPr>
          <p:spPr bwMode="auto">
            <a:xfrm>
              <a:off x="11948304"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 name="Freeform 81"/>
            <p:cNvSpPr>
              <a:spLocks/>
            </p:cNvSpPr>
            <p:nvPr/>
          </p:nvSpPr>
          <p:spPr bwMode="auto">
            <a:xfrm>
              <a:off x="11946716"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 name="Freeform 82"/>
            <p:cNvSpPr>
              <a:spLocks/>
            </p:cNvSpPr>
            <p:nvPr/>
          </p:nvSpPr>
          <p:spPr bwMode="auto">
            <a:xfrm>
              <a:off x="11945129"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 name="Freeform 83"/>
            <p:cNvSpPr>
              <a:spLocks/>
            </p:cNvSpPr>
            <p:nvPr/>
          </p:nvSpPr>
          <p:spPr bwMode="auto">
            <a:xfrm>
              <a:off x="11945129" y="-26110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 name="Freeform 84"/>
            <p:cNvSpPr>
              <a:spLocks/>
            </p:cNvSpPr>
            <p:nvPr/>
          </p:nvSpPr>
          <p:spPr bwMode="auto">
            <a:xfrm>
              <a:off x="11965766" y="-2609452"/>
              <a:ext cx="3175" cy="96838"/>
            </a:xfrm>
            <a:custGeom>
              <a:avLst/>
              <a:gdLst>
                <a:gd name="T0" fmla="*/ 1 w 3"/>
                <a:gd name="T1" fmla="*/ 7 h 74"/>
                <a:gd name="T2" fmla="*/ 3 w 3"/>
                <a:gd name="T3" fmla="*/ 74 h 74"/>
                <a:gd name="T4" fmla="*/ 2 w 3"/>
                <a:gd name="T5" fmla="*/ 67 h 74"/>
                <a:gd name="T6" fmla="*/ 0 w 3"/>
                <a:gd name="T7" fmla="*/ 0 h 74"/>
                <a:gd name="T8" fmla="*/ 1 w 3"/>
                <a:gd name="T9" fmla="*/ 7 h 74"/>
              </a:gdLst>
              <a:ahLst/>
              <a:cxnLst>
                <a:cxn ang="0">
                  <a:pos x="T0" y="T1"/>
                </a:cxn>
                <a:cxn ang="0">
                  <a:pos x="T2" y="T3"/>
                </a:cxn>
                <a:cxn ang="0">
                  <a:pos x="T4" y="T5"/>
                </a:cxn>
                <a:cxn ang="0">
                  <a:pos x="T6" y="T7"/>
                </a:cxn>
                <a:cxn ang="0">
                  <a:pos x="T8" y="T9"/>
                </a:cxn>
              </a:cxnLst>
              <a:rect l="0" t="0" r="r" b="b"/>
              <a:pathLst>
                <a:path w="3" h="74">
                  <a:moveTo>
                    <a:pt x="1" y="7"/>
                  </a:moveTo>
                  <a:cubicBezTo>
                    <a:pt x="3" y="74"/>
                    <a:pt x="3" y="74"/>
                    <a:pt x="3" y="74"/>
                  </a:cubicBezTo>
                  <a:cubicBezTo>
                    <a:pt x="3" y="71"/>
                    <a:pt x="2" y="69"/>
                    <a:pt x="2" y="67"/>
                  </a:cubicBezTo>
                  <a:cubicBezTo>
                    <a:pt x="0" y="0"/>
                    <a:pt x="0" y="0"/>
                    <a:pt x="0" y="0"/>
                  </a:cubicBezTo>
                  <a:cubicBezTo>
                    <a:pt x="0" y="2"/>
                    <a:pt x="1" y="4"/>
                    <a:pt x="1"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 name="Freeform 85"/>
            <p:cNvSpPr>
              <a:spLocks/>
            </p:cNvSpPr>
            <p:nvPr/>
          </p:nvSpPr>
          <p:spPr bwMode="auto">
            <a:xfrm>
              <a:off x="11240279" y="-2557065"/>
              <a:ext cx="7938" cy="100013"/>
            </a:xfrm>
            <a:custGeom>
              <a:avLst/>
              <a:gdLst>
                <a:gd name="T0" fmla="*/ 4 w 6"/>
                <a:gd name="T1" fmla="*/ 9 h 76"/>
                <a:gd name="T2" fmla="*/ 6 w 6"/>
                <a:gd name="T3" fmla="*/ 76 h 76"/>
                <a:gd name="T4" fmla="*/ 3 w 6"/>
                <a:gd name="T5" fmla="*/ 69 h 76"/>
                <a:gd name="T6" fmla="*/ 2 w 6"/>
                <a:gd name="T7" fmla="*/ 67 h 76"/>
                <a:gd name="T8" fmla="*/ 0 w 6"/>
                <a:gd name="T9" fmla="*/ 0 h 76"/>
                <a:gd name="T10" fmla="*/ 1 w 6"/>
                <a:gd name="T11" fmla="*/ 2 h 76"/>
                <a:gd name="T12" fmla="*/ 4 w 6"/>
                <a:gd name="T13" fmla="*/ 9 h 76"/>
              </a:gdLst>
              <a:ahLst/>
              <a:cxnLst>
                <a:cxn ang="0">
                  <a:pos x="T0" y="T1"/>
                </a:cxn>
                <a:cxn ang="0">
                  <a:pos x="T2" y="T3"/>
                </a:cxn>
                <a:cxn ang="0">
                  <a:pos x="T4" y="T5"/>
                </a:cxn>
                <a:cxn ang="0">
                  <a:pos x="T6" y="T7"/>
                </a:cxn>
                <a:cxn ang="0">
                  <a:pos x="T8" y="T9"/>
                </a:cxn>
                <a:cxn ang="0">
                  <a:pos x="T10" y="T11"/>
                </a:cxn>
                <a:cxn ang="0">
                  <a:pos x="T12" y="T13"/>
                </a:cxn>
              </a:cxnLst>
              <a:rect l="0" t="0" r="r" b="b"/>
              <a:pathLst>
                <a:path w="6" h="76">
                  <a:moveTo>
                    <a:pt x="4" y="9"/>
                  </a:moveTo>
                  <a:cubicBezTo>
                    <a:pt x="6" y="76"/>
                    <a:pt x="6" y="76"/>
                    <a:pt x="6" y="76"/>
                  </a:cubicBezTo>
                  <a:cubicBezTo>
                    <a:pt x="6" y="75"/>
                    <a:pt x="5" y="73"/>
                    <a:pt x="3" y="69"/>
                  </a:cubicBezTo>
                  <a:cubicBezTo>
                    <a:pt x="2" y="68"/>
                    <a:pt x="2" y="68"/>
                    <a:pt x="2" y="67"/>
                  </a:cubicBezTo>
                  <a:cubicBezTo>
                    <a:pt x="0" y="0"/>
                    <a:pt x="0" y="0"/>
                    <a:pt x="0" y="0"/>
                  </a:cubicBezTo>
                  <a:cubicBezTo>
                    <a:pt x="0" y="1"/>
                    <a:pt x="1" y="1"/>
                    <a:pt x="1" y="2"/>
                  </a:cubicBezTo>
                  <a:cubicBezTo>
                    <a:pt x="3" y="6"/>
                    <a:pt x="4" y="8"/>
                    <a:pt x="4" y="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 name="Freeform 86"/>
            <p:cNvSpPr>
              <a:spLocks/>
            </p:cNvSpPr>
            <p:nvPr/>
          </p:nvSpPr>
          <p:spPr bwMode="auto">
            <a:xfrm>
              <a:off x="12502341" y="-2590402"/>
              <a:ext cx="3175" cy="98425"/>
            </a:xfrm>
            <a:custGeom>
              <a:avLst/>
              <a:gdLst>
                <a:gd name="T0" fmla="*/ 0 w 2"/>
                <a:gd name="T1" fmla="*/ 0 h 76"/>
                <a:gd name="T2" fmla="*/ 2 w 2"/>
                <a:gd name="T3" fmla="*/ 67 h 76"/>
                <a:gd name="T4" fmla="*/ 2 w 2"/>
                <a:gd name="T5" fmla="*/ 76 h 76"/>
                <a:gd name="T6" fmla="*/ 0 w 2"/>
                <a:gd name="T7" fmla="*/ 9 h 76"/>
                <a:gd name="T8" fmla="*/ 0 w 2"/>
                <a:gd name="T9" fmla="*/ 0 h 76"/>
              </a:gdLst>
              <a:ahLst/>
              <a:cxnLst>
                <a:cxn ang="0">
                  <a:pos x="T0" y="T1"/>
                </a:cxn>
                <a:cxn ang="0">
                  <a:pos x="T2" y="T3"/>
                </a:cxn>
                <a:cxn ang="0">
                  <a:pos x="T4" y="T5"/>
                </a:cxn>
                <a:cxn ang="0">
                  <a:pos x="T6" y="T7"/>
                </a:cxn>
                <a:cxn ang="0">
                  <a:pos x="T8" y="T9"/>
                </a:cxn>
              </a:cxnLst>
              <a:rect l="0" t="0" r="r" b="b"/>
              <a:pathLst>
                <a:path w="2" h="76">
                  <a:moveTo>
                    <a:pt x="0" y="0"/>
                  </a:moveTo>
                  <a:cubicBezTo>
                    <a:pt x="2" y="67"/>
                    <a:pt x="2" y="67"/>
                    <a:pt x="2" y="67"/>
                  </a:cubicBezTo>
                  <a:cubicBezTo>
                    <a:pt x="2" y="70"/>
                    <a:pt x="2" y="73"/>
                    <a:pt x="2" y="76"/>
                  </a:cubicBezTo>
                  <a:cubicBezTo>
                    <a:pt x="0" y="9"/>
                    <a:pt x="0" y="9"/>
                    <a:pt x="0" y="9"/>
                  </a:cubicBezTo>
                  <a:cubicBezTo>
                    <a:pt x="0" y="6"/>
                    <a:pt x="0" y="3"/>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 name="Freeform 87"/>
            <p:cNvSpPr>
              <a:spLocks/>
            </p:cNvSpPr>
            <p:nvPr/>
          </p:nvSpPr>
          <p:spPr bwMode="auto">
            <a:xfrm>
              <a:off x="13045266" y="-2603102"/>
              <a:ext cx="22225" cy="111125"/>
            </a:xfrm>
            <a:custGeom>
              <a:avLst/>
              <a:gdLst>
                <a:gd name="T0" fmla="*/ 16 w 18"/>
                <a:gd name="T1" fmla="*/ 18 h 85"/>
                <a:gd name="T2" fmla="*/ 18 w 18"/>
                <a:gd name="T3" fmla="*/ 85 h 85"/>
                <a:gd name="T4" fmla="*/ 6 w 18"/>
                <a:gd name="T5" fmla="*/ 72 h 85"/>
                <a:gd name="T6" fmla="*/ 2 w 18"/>
                <a:gd name="T7" fmla="*/ 67 h 85"/>
                <a:gd name="T8" fmla="*/ 0 w 18"/>
                <a:gd name="T9" fmla="*/ 0 h 85"/>
                <a:gd name="T10" fmla="*/ 4 w 18"/>
                <a:gd name="T11" fmla="*/ 5 h 85"/>
                <a:gd name="T12" fmla="*/ 16 w 18"/>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8" h="85">
                  <a:moveTo>
                    <a:pt x="16" y="18"/>
                  </a:moveTo>
                  <a:cubicBezTo>
                    <a:pt x="18" y="85"/>
                    <a:pt x="18" y="85"/>
                    <a:pt x="18" y="85"/>
                  </a:cubicBezTo>
                  <a:cubicBezTo>
                    <a:pt x="18" y="80"/>
                    <a:pt x="11" y="75"/>
                    <a:pt x="6" y="72"/>
                  </a:cubicBezTo>
                  <a:cubicBezTo>
                    <a:pt x="3" y="70"/>
                    <a:pt x="2" y="69"/>
                    <a:pt x="2" y="67"/>
                  </a:cubicBezTo>
                  <a:cubicBezTo>
                    <a:pt x="0" y="0"/>
                    <a:pt x="0" y="0"/>
                    <a:pt x="0" y="0"/>
                  </a:cubicBezTo>
                  <a:cubicBezTo>
                    <a:pt x="0" y="2"/>
                    <a:pt x="1" y="3"/>
                    <a:pt x="4" y="5"/>
                  </a:cubicBezTo>
                  <a:cubicBezTo>
                    <a:pt x="9" y="8"/>
                    <a:pt x="16" y="13"/>
                    <a:pt x="16"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 name="Freeform 88"/>
            <p:cNvSpPr>
              <a:spLocks/>
            </p:cNvSpPr>
            <p:nvPr/>
          </p:nvSpPr>
          <p:spPr bwMode="auto">
            <a:xfrm>
              <a:off x="13839016" y="-2595165"/>
              <a:ext cx="4763" cy="101600"/>
            </a:xfrm>
            <a:custGeom>
              <a:avLst/>
              <a:gdLst>
                <a:gd name="T0" fmla="*/ 2 w 3"/>
                <a:gd name="T1" fmla="*/ 0 h 64"/>
                <a:gd name="T2" fmla="*/ 3 w 3"/>
                <a:gd name="T3" fmla="*/ 55 h 64"/>
                <a:gd name="T4" fmla="*/ 2 w 3"/>
                <a:gd name="T5" fmla="*/ 64 h 64"/>
                <a:gd name="T6" fmla="*/ 0 w 3"/>
                <a:gd name="T7" fmla="*/ 9 h 64"/>
                <a:gd name="T8" fmla="*/ 2 w 3"/>
                <a:gd name="T9" fmla="*/ 0 h 64"/>
              </a:gdLst>
              <a:ahLst/>
              <a:cxnLst>
                <a:cxn ang="0">
                  <a:pos x="T0" y="T1"/>
                </a:cxn>
                <a:cxn ang="0">
                  <a:pos x="T2" y="T3"/>
                </a:cxn>
                <a:cxn ang="0">
                  <a:pos x="T4" y="T5"/>
                </a:cxn>
                <a:cxn ang="0">
                  <a:pos x="T6" y="T7"/>
                </a:cxn>
                <a:cxn ang="0">
                  <a:pos x="T8" y="T9"/>
                </a:cxn>
              </a:cxnLst>
              <a:rect l="0" t="0" r="r" b="b"/>
              <a:pathLst>
                <a:path w="3" h="64">
                  <a:moveTo>
                    <a:pt x="2" y="0"/>
                  </a:moveTo>
                  <a:lnTo>
                    <a:pt x="3" y="55"/>
                  </a:lnTo>
                  <a:lnTo>
                    <a:pt x="2" y="64"/>
                  </a:lnTo>
                  <a:lnTo>
                    <a:pt x="0" y="9"/>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 name="Freeform 89"/>
            <p:cNvSpPr>
              <a:spLocks/>
            </p:cNvSpPr>
            <p:nvPr/>
          </p:nvSpPr>
          <p:spPr bwMode="auto">
            <a:xfrm>
              <a:off x="11416491" y="-2525315"/>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 name="Freeform 90"/>
            <p:cNvSpPr>
              <a:spLocks/>
            </p:cNvSpPr>
            <p:nvPr/>
          </p:nvSpPr>
          <p:spPr bwMode="auto">
            <a:xfrm>
              <a:off x="11416491" y="-2523727"/>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 name="Freeform 91"/>
            <p:cNvSpPr>
              <a:spLocks/>
            </p:cNvSpPr>
            <p:nvPr/>
          </p:nvSpPr>
          <p:spPr bwMode="auto">
            <a:xfrm>
              <a:off x="11416491" y="-252214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 name="Freeform 92"/>
            <p:cNvSpPr>
              <a:spLocks/>
            </p:cNvSpPr>
            <p:nvPr/>
          </p:nvSpPr>
          <p:spPr bwMode="auto">
            <a:xfrm>
              <a:off x="11414904" y="-2522140"/>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 name="Freeform 93"/>
            <p:cNvSpPr>
              <a:spLocks/>
            </p:cNvSpPr>
            <p:nvPr/>
          </p:nvSpPr>
          <p:spPr bwMode="auto">
            <a:xfrm>
              <a:off x="11414904" y="-2520552"/>
              <a:ext cx="3175" cy="88900"/>
            </a:xfrm>
            <a:custGeom>
              <a:avLst/>
              <a:gdLst>
                <a:gd name="T0" fmla="*/ 0 w 2"/>
                <a:gd name="T1" fmla="*/ 0 h 68"/>
                <a:gd name="T2" fmla="*/ 2 w 2"/>
                <a:gd name="T3" fmla="*/ 67 h 68"/>
                <a:gd name="T4" fmla="*/ 2 w 2"/>
                <a:gd name="T5" fmla="*/ 67 h 68"/>
                <a:gd name="T6" fmla="*/ 2 w 2"/>
                <a:gd name="T7" fmla="*/ 68 h 68"/>
                <a:gd name="T8" fmla="*/ 0 w 2"/>
                <a:gd name="T9" fmla="*/ 1 h 68"/>
                <a:gd name="T10" fmla="*/ 0 w 2"/>
                <a:gd name="T11" fmla="*/ 0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7"/>
                    <a:pt x="2" y="67"/>
                    <a:pt x="2" y="67"/>
                  </a:cubicBezTo>
                  <a:cubicBezTo>
                    <a:pt x="2" y="68"/>
                    <a:pt x="2" y="68"/>
                    <a:pt x="2" y="68"/>
                  </a:cubicBezTo>
                  <a:cubicBezTo>
                    <a:pt x="0" y="1"/>
                    <a:pt x="0" y="1"/>
                    <a:pt x="0" y="1"/>
                  </a:cubicBezTo>
                  <a:cubicBezTo>
                    <a:pt x="0" y="1"/>
                    <a:pt x="0" y="1"/>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 name="Freeform 94"/>
            <p:cNvSpPr>
              <a:spLocks/>
            </p:cNvSpPr>
            <p:nvPr/>
          </p:nvSpPr>
          <p:spPr bwMode="auto">
            <a:xfrm>
              <a:off x="11413316" y="-2518965"/>
              <a:ext cx="4763" cy="92075"/>
            </a:xfrm>
            <a:custGeom>
              <a:avLst/>
              <a:gdLst>
                <a:gd name="T0" fmla="*/ 2 w 4"/>
                <a:gd name="T1" fmla="*/ 0 h 70"/>
                <a:gd name="T2" fmla="*/ 4 w 4"/>
                <a:gd name="T3" fmla="*/ 67 h 70"/>
                <a:gd name="T4" fmla="*/ 2 w 4"/>
                <a:gd name="T5" fmla="*/ 70 h 70"/>
                <a:gd name="T6" fmla="*/ 0 w 4"/>
                <a:gd name="T7" fmla="*/ 3 h 70"/>
                <a:gd name="T8" fmla="*/ 2 w 4"/>
                <a:gd name="T9" fmla="*/ 0 h 70"/>
              </a:gdLst>
              <a:ahLst/>
              <a:cxnLst>
                <a:cxn ang="0">
                  <a:pos x="T0" y="T1"/>
                </a:cxn>
                <a:cxn ang="0">
                  <a:pos x="T2" y="T3"/>
                </a:cxn>
                <a:cxn ang="0">
                  <a:pos x="T4" y="T5"/>
                </a:cxn>
                <a:cxn ang="0">
                  <a:pos x="T6" y="T7"/>
                </a:cxn>
                <a:cxn ang="0">
                  <a:pos x="T8" y="T9"/>
                </a:cxn>
              </a:cxnLst>
              <a:rect l="0" t="0" r="r" b="b"/>
              <a:pathLst>
                <a:path w="4" h="70">
                  <a:moveTo>
                    <a:pt x="2" y="0"/>
                  </a:moveTo>
                  <a:cubicBezTo>
                    <a:pt x="4" y="67"/>
                    <a:pt x="4" y="67"/>
                    <a:pt x="4" y="67"/>
                  </a:cubicBezTo>
                  <a:cubicBezTo>
                    <a:pt x="3" y="68"/>
                    <a:pt x="2" y="69"/>
                    <a:pt x="2" y="70"/>
                  </a:cubicBezTo>
                  <a:cubicBezTo>
                    <a:pt x="0" y="3"/>
                    <a:pt x="0" y="3"/>
                    <a:pt x="0" y="3"/>
                  </a:cubicBezTo>
                  <a:cubicBezTo>
                    <a:pt x="0" y="2"/>
                    <a:pt x="1" y="1"/>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 name="Freeform 95"/>
            <p:cNvSpPr>
              <a:spLocks/>
            </p:cNvSpPr>
            <p:nvPr/>
          </p:nvSpPr>
          <p:spPr bwMode="auto">
            <a:xfrm>
              <a:off x="11411729" y="-2514202"/>
              <a:ext cx="3175" cy="90488"/>
            </a:xfrm>
            <a:custGeom>
              <a:avLst/>
              <a:gdLst>
                <a:gd name="T0" fmla="*/ 1 w 3"/>
                <a:gd name="T1" fmla="*/ 0 h 70"/>
                <a:gd name="T2" fmla="*/ 3 w 3"/>
                <a:gd name="T3" fmla="*/ 67 h 70"/>
                <a:gd name="T4" fmla="*/ 2 w 3"/>
                <a:gd name="T5" fmla="*/ 70 h 70"/>
                <a:gd name="T6" fmla="*/ 0 w 3"/>
                <a:gd name="T7" fmla="*/ 3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2" y="68"/>
                    <a:pt x="2" y="69"/>
                    <a:pt x="2" y="70"/>
                  </a:cubicBezTo>
                  <a:cubicBezTo>
                    <a:pt x="0" y="3"/>
                    <a:pt x="0" y="3"/>
                    <a:pt x="0" y="3"/>
                  </a:cubicBezTo>
                  <a:cubicBezTo>
                    <a:pt x="0" y="2"/>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 name="Freeform 96"/>
            <p:cNvSpPr>
              <a:spLocks/>
            </p:cNvSpPr>
            <p:nvPr/>
          </p:nvSpPr>
          <p:spPr bwMode="auto">
            <a:xfrm>
              <a:off x="11410141" y="-2511027"/>
              <a:ext cx="3175"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8"/>
                    <a:pt x="2" y="69"/>
                    <a:pt x="2" y="69"/>
                  </a:cubicBezTo>
                  <a:cubicBezTo>
                    <a:pt x="0" y="2"/>
                    <a:pt x="0" y="2"/>
                    <a:pt x="0" y="2"/>
                  </a:cubicBezTo>
                  <a:cubicBezTo>
                    <a:pt x="0" y="2"/>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 name="Freeform 97"/>
            <p:cNvSpPr>
              <a:spLocks/>
            </p:cNvSpPr>
            <p:nvPr/>
          </p:nvSpPr>
          <p:spPr bwMode="auto">
            <a:xfrm>
              <a:off x="11410141" y="-2507852"/>
              <a:ext cx="3175" cy="88900"/>
            </a:xfrm>
            <a:custGeom>
              <a:avLst/>
              <a:gdLst>
                <a:gd name="T0" fmla="*/ 0 w 2"/>
                <a:gd name="T1" fmla="*/ 0 h 69"/>
                <a:gd name="T2" fmla="*/ 2 w 2"/>
                <a:gd name="T3" fmla="*/ 67 h 69"/>
                <a:gd name="T4" fmla="*/ 2 w 2"/>
                <a:gd name="T5" fmla="*/ 69 h 69"/>
                <a:gd name="T6" fmla="*/ 0 w 2"/>
                <a:gd name="T7" fmla="*/ 2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2"/>
                    <a:pt x="0" y="2"/>
                    <a:pt x="0" y="2"/>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 name="Freeform 98"/>
            <p:cNvSpPr>
              <a:spLocks/>
            </p:cNvSpPr>
            <p:nvPr/>
          </p:nvSpPr>
          <p:spPr bwMode="auto">
            <a:xfrm>
              <a:off x="13237354" y="-2563415"/>
              <a:ext cx="25400" cy="88900"/>
            </a:xfrm>
            <a:custGeom>
              <a:avLst/>
              <a:gdLst>
                <a:gd name="T0" fmla="*/ 14 w 16"/>
                <a:gd name="T1" fmla="*/ 1 h 56"/>
                <a:gd name="T2" fmla="*/ 16 w 16"/>
                <a:gd name="T3" fmla="*/ 56 h 56"/>
                <a:gd name="T4" fmla="*/ 2 w 16"/>
                <a:gd name="T5" fmla="*/ 55 h 56"/>
                <a:gd name="T6" fmla="*/ 0 w 16"/>
                <a:gd name="T7" fmla="*/ 0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lnTo>
                    <a:pt x="16" y="56"/>
                  </a:lnTo>
                  <a:lnTo>
                    <a:pt x="2" y="55"/>
                  </a:lnTo>
                  <a:lnTo>
                    <a:pt x="0" y="0"/>
                  </a:lnTo>
                  <a:lnTo>
                    <a:pt x="1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 name="Freeform 99"/>
            <p:cNvSpPr>
              <a:spLocks/>
            </p:cNvSpPr>
            <p:nvPr/>
          </p:nvSpPr>
          <p:spPr bwMode="auto">
            <a:xfrm>
              <a:off x="13259579" y="-2561827"/>
              <a:ext cx="50800" cy="92075"/>
            </a:xfrm>
            <a:custGeom>
              <a:avLst/>
              <a:gdLst>
                <a:gd name="T0" fmla="*/ 30 w 32"/>
                <a:gd name="T1" fmla="*/ 2 h 58"/>
                <a:gd name="T2" fmla="*/ 32 w 32"/>
                <a:gd name="T3" fmla="*/ 58 h 58"/>
                <a:gd name="T4" fmla="*/ 2 w 32"/>
                <a:gd name="T5" fmla="*/ 55 h 58"/>
                <a:gd name="T6" fmla="*/ 0 w 32"/>
                <a:gd name="T7" fmla="*/ 0 h 58"/>
                <a:gd name="T8" fmla="*/ 30 w 32"/>
                <a:gd name="T9" fmla="*/ 2 h 58"/>
              </a:gdLst>
              <a:ahLst/>
              <a:cxnLst>
                <a:cxn ang="0">
                  <a:pos x="T0" y="T1"/>
                </a:cxn>
                <a:cxn ang="0">
                  <a:pos x="T2" y="T3"/>
                </a:cxn>
                <a:cxn ang="0">
                  <a:pos x="T4" y="T5"/>
                </a:cxn>
                <a:cxn ang="0">
                  <a:pos x="T6" y="T7"/>
                </a:cxn>
                <a:cxn ang="0">
                  <a:pos x="T8" y="T9"/>
                </a:cxn>
              </a:cxnLst>
              <a:rect l="0" t="0" r="r" b="b"/>
              <a:pathLst>
                <a:path w="32" h="58">
                  <a:moveTo>
                    <a:pt x="30" y="2"/>
                  </a:moveTo>
                  <a:lnTo>
                    <a:pt x="32" y="58"/>
                  </a:lnTo>
                  <a:lnTo>
                    <a:pt x="2" y="55"/>
                  </a:lnTo>
                  <a:lnTo>
                    <a:pt x="0" y="0"/>
                  </a:lnTo>
                  <a:lnTo>
                    <a:pt x="30"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 name="Freeform 100"/>
            <p:cNvSpPr>
              <a:spLocks/>
            </p:cNvSpPr>
            <p:nvPr/>
          </p:nvSpPr>
          <p:spPr bwMode="auto">
            <a:xfrm>
              <a:off x="11029141" y="-2479277"/>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4" y="67"/>
                    <a:pt x="2" y="67"/>
                  </a:cubicBezTo>
                  <a:cubicBezTo>
                    <a:pt x="0" y="0"/>
                    <a:pt x="0" y="0"/>
                    <a:pt x="0" y="0"/>
                  </a:cubicBezTo>
                  <a:cubicBezTo>
                    <a:pt x="2"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 name="Freeform 101"/>
            <p:cNvSpPr>
              <a:spLocks/>
            </p:cNvSpPr>
            <p:nvPr/>
          </p:nvSpPr>
          <p:spPr bwMode="auto">
            <a:xfrm>
              <a:off x="11024379" y="-247927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 name="Freeform 102"/>
            <p:cNvSpPr>
              <a:spLocks/>
            </p:cNvSpPr>
            <p:nvPr/>
          </p:nvSpPr>
          <p:spPr bwMode="auto">
            <a:xfrm>
              <a:off x="11021204" y="-2480865"/>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0"/>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 name="Freeform 103"/>
            <p:cNvSpPr>
              <a:spLocks/>
            </p:cNvSpPr>
            <p:nvPr/>
          </p:nvSpPr>
          <p:spPr bwMode="auto">
            <a:xfrm>
              <a:off x="11018029" y="-2480865"/>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 name="Freeform 104"/>
            <p:cNvSpPr>
              <a:spLocks/>
            </p:cNvSpPr>
            <p:nvPr/>
          </p:nvSpPr>
          <p:spPr bwMode="auto">
            <a:xfrm>
              <a:off x="11016441" y="-2482452"/>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8"/>
                    <a:pt x="2" y="67"/>
                  </a:cubicBezTo>
                  <a:cubicBezTo>
                    <a:pt x="0" y="0"/>
                    <a:pt x="0" y="0"/>
                    <a:pt x="0" y="0"/>
                  </a:cubicBezTo>
                  <a:cubicBezTo>
                    <a:pt x="0" y="1"/>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 name="Freeform 105"/>
            <p:cNvSpPr>
              <a:spLocks/>
            </p:cNvSpPr>
            <p:nvPr/>
          </p:nvSpPr>
          <p:spPr bwMode="auto">
            <a:xfrm>
              <a:off x="11013266" y="-2482452"/>
              <a:ext cx="4763"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 name="Freeform 106"/>
            <p:cNvSpPr>
              <a:spLocks/>
            </p:cNvSpPr>
            <p:nvPr/>
          </p:nvSpPr>
          <p:spPr bwMode="auto">
            <a:xfrm>
              <a:off x="11006916" y="-2488802"/>
              <a:ext cx="7938" cy="93663"/>
            </a:xfrm>
            <a:custGeom>
              <a:avLst/>
              <a:gdLst>
                <a:gd name="T0" fmla="*/ 5 w 7"/>
                <a:gd name="T1" fmla="*/ 5 h 72"/>
                <a:gd name="T2" fmla="*/ 7 w 7"/>
                <a:gd name="T3" fmla="*/ 72 h 72"/>
                <a:gd name="T4" fmla="*/ 2 w 7"/>
                <a:gd name="T5" fmla="*/ 67 h 72"/>
                <a:gd name="T6" fmla="*/ 0 w 7"/>
                <a:gd name="T7" fmla="*/ 0 h 72"/>
                <a:gd name="T8" fmla="*/ 5 w 7"/>
                <a:gd name="T9" fmla="*/ 5 h 72"/>
              </a:gdLst>
              <a:ahLst/>
              <a:cxnLst>
                <a:cxn ang="0">
                  <a:pos x="T0" y="T1"/>
                </a:cxn>
                <a:cxn ang="0">
                  <a:pos x="T2" y="T3"/>
                </a:cxn>
                <a:cxn ang="0">
                  <a:pos x="T4" y="T5"/>
                </a:cxn>
                <a:cxn ang="0">
                  <a:pos x="T6" y="T7"/>
                </a:cxn>
                <a:cxn ang="0">
                  <a:pos x="T8" y="T9"/>
                </a:cxn>
              </a:cxnLst>
              <a:rect l="0" t="0" r="r" b="b"/>
              <a:pathLst>
                <a:path w="7" h="72">
                  <a:moveTo>
                    <a:pt x="5" y="5"/>
                  </a:moveTo>
                  <a:cubicBezTo>
                    <a:pt x="7" y="72"/>
                    <a:pt x="7" y="72"/>
                    <a:pt x="7" y="72"/>
                  </a:cubicBezTo>
                  <a:cubicBezTo>
                    <a:pt x="2" y="70"/>
                    <a:pt x="2" y="67"/>
                    <a:pt x="2" y="67"/>
                  </a:cubicBezTo>
                  <a:cubicBezTo>
                    <a:pt x="0" y="0"/>
                    <a:pt x="0" y="0"/>
                    <a:pt x="0" y="0"/>
                  </a:cubicBezTo>
                  <a:cubicBezTo>
                    <a:pt x="0" y="0"/>
                    <a:pt x="0" y="3"/>
                    <a:pt x="5"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 name="Freeform 107"/>
            <p:cNvSpPr>
              <a:spLocks/>
            </p:cNvSpPr>
            <p:nvPr/>
          </p:nvSpPr>
          <p:spPr bwMode="auto">
            <a:xfrm>
              <a:off x="11087879" y="-2477690"/>
              <a:ext cx="19050" cy="109538"/>
            </a:xfrm>
            <a:custGeom>
              <a:avLst/>
              <a:gdLst>
                <a:gd name="T0" fmla="*/ 14 w 16"/>
                <a:gd name="T1" fmla="*/ 18 h 85"/>
                <a:gd name="T2" fmla="*/ 16 w 16"/>
                <a:gd name="T3" fmla="*/ 85 h 85"/>
                <a:gd name="T4" fmla="*/ 5 w 16"/>
                <a:gd name="T5" fmla="*/ 69 h 85"/>
                <a:gd name="T6" fmla="*/ 2 w 16"/>
                <a:gd name="T7" fmla="*/ 67 h 85"/>
                <a:gd name="T8" fmla="*/ 0 w 16"/>
                <a:gd name="T9" fmla="*/ 0 h 85"/>
                <a:gd name="T10" fmla="*/ 3 w 16"/>
                <a:gd name="T11" fmla="*/ 2 h 85"/>
                <a:gd name="T12" fmla="*/ 14 w 16"/>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6" h="85">
                  <a:moveTo>
                    <a:pt x="14" y="18"/>
                  </a:moveTo>
                  <a:cubicBezTo>
                    <a:pt x="16" y="85"/>
                    <a:pt x="16" y="85"/>
                    <a:pt x="16" y="85"/>
                  </a:cubicBezTo>
                  <a:cubicBezTo>
                    <a:pt x="16" y="80"/>
                    <a:pt x="10" y="73"/>
                    <a:pt x="5" y="69"/>
                  </a:cubicBezTo>
                  <a:cubicBezTo>
                    <a:pt x="4" y="68"/>
                    <a:pt x="3" y="67"/>
                    <a:pt x="2" y="67"/>
                  </a:cubicBezTo>
                  <a:cubicBezTo>
                    <a:pt x="0" y="0"/>
                    <a:pt x="0" y="0"/>
                    <a:pt x="0" y="0"/>
                  </a:cubicBezTo>
                  <a:cubicBezTo>
                    <a:pt x="1" y="0"/>
                    <a:pt x="2" y="1"/>
                    <a:pt x="3" y="2"/>
                  </a:cubicBezTo>
                  <a:cubicBezTo>
                    <a:pt x="8" y="6"/>
                    <a:pt x="14" y="13"/>
                    <a:pt x="14"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 name="Freeform 108"/>
            <p:cNvSpPr>
              <a:spLocks/>
            </p:cNvSpPr>
            <p:nvPr/>
          </p:nvSpPr>
          <p:spPr bwMode="auto">
            <a:xfrm>
              <a:off x="11084704" y="-2479277"/>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7"/>
                    <a:pt x="2" y="67"/>
                  </a:cubicBezTo>
                  <a:cubicBezTo>
                    <a:pt x="0" y="0"/>
                    <a:pt x="0" y="0"/>
                    <a:pt x="0" y="0"/>
                  </a:cubicBezTo>
                  <a:cubicBezTo>
                    <a:pt x="1" y="0"/>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 name="Freeform 109"/>
            <p:cNvSpPr>
              <a:spLocks/>
            </p:cNvSpPr>
            <p:nvPr/>
          </p:nvSpPr>
          <p:spPr bwMode="auto">
            <a:xfrm>
              <a:off x="11083116" y="-2479277"/>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 name="Freeform 110"/>
            <p:cNvSpPr>
              <a:spLocks/>
            </p:cNvSpPr>
            <p:nvPr/>
          </p:nvSpPr>
          <p:spPr bwMode="auto">
            <a:xfrm>
              <a:off x="11079941" y="-2480865"/>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8"/>
                  </a:cubicBezTo>
                  <a:cubicBezTo>
                    <a:pt x="0" y="0"/>
                    <a:pt x="0" y="0"/>
                    <a:pt x="0" y="0"/>
                  </a:cubicBezTo>
                  <a:cubicBezTo>
                    <a:pt x="1" y="1"/>
                    <a:pt x="2"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 name="Freeform 111"/>
            <p:cNvSpPr>
              <a:spLocks/>
            </p:cNvSpPr>
            <p:nvPr/>
          </p:nvSpPr>
          <p:spPr bwMode="auto">
            <a:xfrm>
              <a:off x="11078354" y="-2480865"/>
              <a:ext cx="4763" cy="88900"/>
            </a:xfrm>
            <a:custGeom>
              <a:avLst/>
              <a:gdLst>
                <a:gd name="T0" fmla="*/ 2 w 4"/>
                <a:gd name="T1" fmla="*/ 0 h 68"/>
                <a:gd name="T2" fmla="*/ 4 w 4"/>
                <a:gd name="T3" fmla="*/ 68 h 68"/>
                <a:gd name="T4" fmla="*/ 1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2" y="67"/>
                    <a:pt x="1"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 name="Freeform 112"/>
            <p:cNvSpPr>
              <a:spLocks/>
            </p:cNvSpPr>
            <p:nvPr/>
          </p:nvSpPr>
          <p:spPr bwMode="auto">
            <a:xfrm>
              <a:off x="11072004" y="-2480865"/>
              <a:ext cx="6350" cy="87313"/>
            </a:xfrm>
            <a:custGeom>
              <a:avLst/>
              <a:gdLst>
                <a:gd name="T0" fmla="*/ 4 w 5"/>
                <a:gd name="T1" fmla="*/ 0 h 67"/>
                <a:gd name="T2" fmla="*/ 5 w 5"/>
                <a:gd name="T3" fmla="*/ 67 h 67"/>
                <a:gd name="T4" fmla="*/ 2 w 5"/>
                <a:gd name="T5" fmla="*/ 67 h 67"/>
                <a:gd name="T6" fmla="*/ 0 w 5"/>
                <a:gd name="T7" fmla="*/ 0 h 67"/>
                <a:gd name="T8" fmla="*/ 4 w 5"/>
                <a:gd name="T9" fmla="*/ 0 h 67"/>
              </a:gdLst>
              <a:ahLst/>
              <a:cxnLst>
                <a:cxn ang="0">
                  <a:pos x="T0" y="T1"/>
                </a:cxn>
                <a:cxn ang="0">
                  <a:pos x="T2" y="T3"/>
                </a:cxn>
                <a:cxn ang="0">
                  <a:pos x="T4" y="T5"/>
                </a:cxn>
                <a:cxn ang="0">
                  <a:pos x="T6" y="T7"/>
                </a:cxn>
                <a:cxn ang="0">
                  <a:pos x="T8" y="T9"/>
                </a:cxn>
              </a:cxnLst>
              <a:rect l="0" t="0" r="r" b="b"/>
              <a:pathLst>
                <a:path w="5" h="67">
                  <a:moveTo>
                    <a:pt x="4" y="0"/>
                  </a:moveTo>
                  <a:cubicBezTo>
                    <a:pt x="5" y="67"/>
                    <a:pt x="5" y="67"/>
                    <a:pt x="5" y="67"/>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 name="Freeform 113"/>
            <p:cNvSpPr>
              <a:spLocks/>
            </p:cNvSpPr>
            <p:nvPr/>
          </p:nvSpPr>
          <p:spPr bwMode="auto">
            <a:xfrm>
              <a:off x="11064066" y="-2480865"/>
              <a:ext cx="11113" cy="87313"/>
            </a:xfrm>
            <a:custGeom>
              <a:avLst/>
              <a:gdLst>
                <a:gd name="T0" fmla="*/ 7 w 9"/>
                <a:gd name="T1" fmla="*/ 0 h 67"/>
                <a:gd name="T2" fmla="*/ 9 w 9"/>
                <a:gd name="T3" fmla="*/ 67 h 67"/>
                <a:gd name="T4" fmla="*/ 4 w 9"/>
                <a:gd name="T5" fmla="*/ 67 h 67"/>
                <a:gd name="T6" fmla="*/ 2 w 9"/>
                <a:gd name="T7" fmla="*/ 67 h 67"/>
                <a:gd name="T8" fmla="*/ 0 w 9"/>
                <a:gd name="T9" fmla="*/ 0 h 67"/>
                <a:gd name="T10" fmla="*/ 2 w 9"/>
                <a:gd name="T11" fmla="*/ 0 h 67"/>
                <a:gd name="T12" fmla="*/ 7 w 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9" h="67">
                  <a:moveTo>
                    <a:pt x="7" y="0"/>
                  </a:moveTo>
                  <a:cubicBezTo>
                    <a:pt x="9" y="67"/>
                    <a:pt x="9" y="67"/>
                    <a:pt x="9" y="67"/>
                  </a:cubicBezTo>
                  <a:cubicBezTo>
                    <a:pt x="7" y="67"/>
                    <a:pt x="6" y="67"/>
                    <a:pt x="4" y="67"/>
                  </a:cubicBezTo>
                  <a:cubicBezTo>
                    <a:pt x="4" y="67"/>
                    <a:pt x="3" y="67"/>
                    <a:pt x="2" y="67"/>
                  </a:cubicBezTo>
                  <a:cubicBezTo>
                    <a:pt x="0" y="0"/>
                    <a:pt x="0" y="0"/>
                    <a:pt x="0" y="0"/>
                  </a:cubicBezTo>
                  <a:cubicBezTo>
                    <a:pt x="1" y="0"/>
                    <a:pt x="2" y="0"/>
                    <a:pt x="2" y="0"/>
                  </a:cubicBezTo>
                  <a:cubicBezTo>
                    <a:pt x="4" y="0"/>
                    <a:pt x="5"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 name="Freeform 114"/>
            <p:cNvSpPr>
              <a:spLocks/>
            </p:cNvSpPr>
            <p:nvPr/>
          </p:nvSpPr>
          <p:spPr bwMode="auto">
            <a:xfrm>
              <a:off x="11033904" y="-2480865"/>
              <a:ext cx="31750" cy="88900"/>
            </a:xfrm>
            <a:custGeom>
              <a:avLst/>
              <a:gdLst>
                <a:gd name="T0" fmla="*/ 24 w 26"/>
                <a:gd name="T1" fmla="*/ 0 h 68"/>
                <a:gd name="T2" fmla="*/ 26 w 26"/>
                <a:gd name="T3" fmla="*/ 67 h 68"/>
                <a:gd name="T4" fmla="*/ 2 w 26"/>
                <a:gd name="T5" fmla="*/ 68 h 68"/>
                <a:gd name="T6" fmla="*/ 0 w 26"/>
                <a:gd name="T7" fmla="*/ 1 h 68"/>
                <a:gd name="T8" fmla="*/ 24 w 26"/>
                <a:gd name="T9" fmla="*/ 0 h 68"/>
              </a:gdLst>
              <a:ahLst/>
              <a:cxnLst>
                <a:cxn ang="0">
                  <a:pos x="T0" y="T1"/>
                </a:cxn>
                <a:cxn ang="0">
                  <a:pos x="T2" y="T3"/>
                </a:cxn>
                <a:cxn ang="0">
                  <a:pos x="T4" y="T5"/>
                </a:cxn>
                <a:cxn ang="0">
                  <a:pos x="T6" y="T7"/>
                </a:cxn>
                <a:cxn ang="0">
                  <a:pos x="T8" y="T9"/>
                </a:cxn>
              </a:cxnLst>
              <a:rect l="0" t="0" r="r" b="b"/>
              <a:pathLst>
                <a:path w="26" h="68">
                  <a:moveTo>
                    <a:pt x="24" y="0"/>
                  </a:moveTo>
                  <a:cubicBezTo>
                    <a:pt x="26" y="67"/>
                    <a:pt x="26" y="67"/>
                    <a:pt x="26" y="67"/>
                  </a:cubicBezTo>
                  <a:cubicBezTo>
                    <a:pt x="19" y="67"/>
                    <a:pt x="11" y="68"/>
                    <a:pt x="2" y="68"/>
                  </a:cubicBezTo>
                  <a:cubicBezTo>
                    <a:pt x="0" y="1"/>
                    <a:pt x="0" y="1"/>
                    <a:pt x="0" y="1"/>
                  </a:cubicBezTo>
                  <a:cubicBezTo>
                    <a:pt x="9" y="0"/>
                    <a:pt x="17" y="0"/>
                    <a:pt x="2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 name="Freeform 115"/>
            <p:cNvSpPr>
              <a:spLocks/>
            </p:cNvSpPr>
            <p:nvPr/>
          </p:nvSpPr>
          <p:spPr bwMode="auto">
            <a:xfrm>
              <a:off x="11641916" y="-2476102"/>
              <a:ext cx="1588" cy="90488"/>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 name="Freeform 116"/>
            <p:cNvSpPr>
              <a:spLocks/>
            </p:cNvSpPr>
            <p:nvPr/>
          </p:nvSpPr>
          <p:spPr bwMode="auto">
            <a:xfrm>
              <a:off x="11640329" y="-2474515"/>
              <a:ext cx="3175" cy="90488"/>
            </a:xfrm>
            <a:custGeom>
              <a:avLst/>
              <a:gdLst>
                <a:gd name="T0" fmla="*/ 1 w 3"/>
                <a:gd name="T1" fmla="*/ 0 h 69"/>
                <a:gd name="T2" fmla="*/ 3 w 3"/>
                <a:gd name="T3" fmla="*/ 68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8"/>
                    <a:pt x="3" y="68"/>
                    <a:pt x="3" y="68"/>
                  </a:cubicBezTo>
                  <a:cubicBezTo>
                    <a:pt x="3" y="68"/>
                    <a:pt x="3" y="68"/>
                    <a:pt x="2" y="69"/>
                  </a:cubicBezTo>
                  <a:cubicBezTo>
                    <a:pt x="0" y="2"/>
                    <a:pt x="0" y="2"/>
                    <a:pt x="0" y="2"/>
                  </a:cubicBezTo>
                  <a:cubicBezTo>
                    <a:pt x="1" y="1"/>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 name="Freeform 117"/>
            <p:cNvSpPr>
              <a:spLocks/>
            </p:cNvSpPr>
            <p:nvPr/>
          </p:nvSpPr>
          <p:spPr bwMode="auto">
            <a:xfrm>
              <a:off x="11640329" y="-247134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 name="Freeform 118"/>
            <p:cNvSpPr>
              <a:spLocks/>
            </p:cNvSpPr>
            <p:nvPr/>
          </p:nvSpPr>
          <p:spPr bwMode="auto">
            <a:xfrm>
              <a:off x="11638741" y="-2469752"/>
              <a:ext cx="3175"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 name="Freeform 119"/>
            <p:cNvSpPr>
              <a:spLocks/>
            </p:cNvSpPr>
            <p:nvPr/>
          </p:nvSpPr>
          <p:spPr bwMode="auto">
            <a:xfrm>
              <a:off x="11638741" y="-2469752"/>
              <a:ext cx="3175"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1"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 name="Freeform 120"/>
            <p:cNvSpPr>
              <a:spLocks/>
            </p:cNvSpPr>
            <p:nvPr/>
          </p:nvSpPr>
          <p:spPr bwMode="auto">
            <a:xfrm>
              <a:off x="11637154" y="-2468165"/>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 name="Freeform 121"/>
            <p:cNvSpPr>
              <a:spLocks/>
            </p:cNvSpPr>
            <p:nvPr/>
          </p:nvSpPr>
          <p:spPr bwMode="auto">
            <a:xfrm>
              <a:off x="13956491" y="-2544365"/>
              <a:ext cx="3175" cy="103188"/>
            </a:xfrm>
            <a:custGeom>
              <a:avLst/>
              <a:gdLst>
                <a:gd name="T0" fmla="*/ 0 w 2"/>
                <a:gd name="T1" fmla="*/ 0 h 65"/>
                <a:gd name="T2" fmla="*/ 2 w 2"/>
                <a:gd name="T3" fmla="*/ 56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6"/>
                  </a:lnTo>
                  <a:lnTo>
                    <a:pt x="2" y="65"/>
                  </a:lnTo>
                  <a:lnTo>
                    <a:pt x="0" y="1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 name="Freeform 122"/>
            <p:cNvSpPr>
              <a:spLocks/>
            </p:cNvSpPr>
            <p:nvPr/>
          </p:nvSpPr>
          <p:spPr bwMode="auto">
            <a:xfrm>
              <a:off x="13946966" y="-2528490"/>
              <a:ext cx="12700" cy="100013"/>
            </a:xfrm>
            <a:custGeom>
              <a:avLst/>
              <a:gdLst>
                <a:gd name="T0" fmla="*/ 6 w 8"/>
                <a:gd name="T1" fmla="*/ 0 h 63"/>
                <a:gd name="T2" fmla="*/ 8 w 8"/>
                <a:gd name="T3" fmla="*/ 55 h 63"/>
                <a:gd name="T4" fmla="*/ 2 w 8"/>
                <a:gd name="T5" fmla="*/ 63 h 63"/>
                <a:gd name="T6" fmla="*/ 0 w 8"/>
                <a:gd name="T7" fmla="*/ 8 h 63"/>
                <a:gd name="T8" fmla="*/ 6 w 8"/>
                <a:gd name="T9" fmla="*/ 0 h 63"/>
              </a:gdLst>
              <a:ahLst/>
              <a:cxnLst>
                <a:cxn ang="0">
                  <a:pos x="T0" y="T1"/>
                </a:cxn>
                <a:cxn ang="0">
                  <a:pos x="T2" y="T3"/>
                </a:cxn>
                <a:cxn ang="0">
                  <a:pos x="T4" y="T5"/>
                </a:cxn>
                <a:cxn ang="0">
                  <a:pos x="T6" y="T7"/>
                </a:cxn>
                <a:cxn ang="0">
                  <a:pos x="T8" y="T9"/>
                </a:cxn>
              </a:cxnLst>
              <a:rect l="0" t="0" r="r" b="b"/>
              <a:pathLst>
                <a:path w="8" h="63">
                  <a:moveTo>
                    <a:pt x="6" y="0"/>
                  </a:moveTo>
                  <a:lnTo>
                    <a:pt x="8" y="55"/>
                  </a:lnTo>
                  <a:lnTo>
                    <a:pt x="2" y="63"/>
                  </a:lnTo>
                  <a:lnTo>
                    <a:pt x="0" y="8"/>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 name="Freeform 123"/>
            <p:cNvSpPr>
              <a:spLocks/>
            </p:cNvSpPr>
            <p:nvPr/>
          </p:nvSpPr>
          <p:spPr bwMode="auto">
            <a:xfrm>
              <a:off x="13931091" y="-2515790"/>
              <a:ext cx="19050" cy="93663"/>
            </a:xfrm>
            <a:custGeom>
              <a:avLst/>
              <a:gdLst>
                <a:gd name="T0" fmla="*/ 10 w 12"/>
                <a:gd name="T1" fmla="*/ 0 h 59"/>
                <a:gd name="T2" fmla="*/ 12 w 12"/>
                <a:gd name="T3" fmla="*/ 55 h 59"/>
                <a:gd name="T4" fmla="*/ 2 w 12"/>
                <a:gd name="T5" fmla="*/ 59 h 59"/>
                <a:gd name="T6" fmla="*/ 0 w 12"/>
                <a:gd name="T7" fmla="*/ 4 h 59"/>
                <a:gd name="T8" fmla="*/ 10 w 12"/>
                <a:gd name="T9" fmla="*/ 0 h 59"/>
              </a:gdLst>
              <a:ahLst/>
              <a:cxnLst>
                <a:cxn ang="0">
                  <a:pos x="T0" y="T1"/>
                </a:cxn>
                <a:cxn ang="0">
                  <a:pos x="T2" y="T3"/>
                </a:cxn>
                <a:cxn ang="0">
                  <a:pos x="T4" y="T5"/>
                </a:cxn>
                <a:cxn ang="0">
                  <a:pos x="T6" y="T7"/>
                </a:cxn>
                <a:cxn ang="0">
                  <a:pos x="T8" y="T9"/>
                </a:cxn>
              </a:cxnLst>
              <a:rect l="0" t="0" r="r" b="b"/>
              <a:pathLst>
                <a:path w="12" h="59">
                  <a:moveTo>
                    <a:pt x="10" y="0"/>
                  </a:moveTo>
                  <a:lnTo>
                    <a:pt x="12" y="55"/>
                  </a:lnTo>
                  <a:lnTo>
                    <a:pt x="2" y="59"/>
                  </a:lnTo>
                  <a:lnTo>
                    <a:pt x="0" y="4"/>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 name="Freeform 124"/>
            <p:cNvSpPr>
              <a:spLocks/>
            </p:cNvSpPr>
            <p:nvPr/>
          </p:nvSpPr>
          <p:spPr bwMode="auto">
            <a:xfrm>
              <a:off x="13926329" y="-2504677"/>
              <a:ext cx="20638" cy="100013"/>
            </a:xfrm>
            <a:custGeom>
              <a:avLst/>
              <a:gdLst>
                <a:gd name="T0" fmla="*/ 12 w 13"/>
                <a:gd name="T1" fmla="*/ 0 h 63"/>
                <a:gd name="T2" fmla="*/ 13 w 13"/>
                <a:gd name="T3" fmla="*/ 55 h 63"/>
                <a:gd name="T4" fmla="*/ 2 w 13"/>
                <a:gd name="T5" fmla="*/ 63 h 63"/>
                <a:gd name="T6" fmla="*/ 0 w 13"/>
                <a:gd name="T7" fmla="*/ 8 h 63"/>
                <a:gd name="T8" fmla="*/ 12 w 13"/>
                <a:gd name="T9" fmla="*/ 0 h 63"/>
              </a:gdLst>
              <a:ahLst/>
              <a:cxnLst>
                <a:cxn ang="0">
                  <a:pos x="T0" y="T1"/>
                </a:cxn>
                <a:cxn ang="0">
                  <a:pos x="T2" y="T3"/>
                </a:cxn>
                <a:cxn ang="0">
                  <a:pos x="T4" y="T5"/>
                </a:cxn>
                <a:cxn ang="0">
                  <a:pos x="T6" y="T7"/>
                </a:cxn>
                <a:cxn ang="0">
                  <a:pos x="T8" y="T9"/>
                </a:cxn>
              </a:cxnLst>
              <a:rect l="0" t="0" r="r" b="b"/>
              <a:pathLst>
                <a:path w="13" h="63">
                  <a:moveTo>
                    <a:pt x="12" y="0"/>
                  </a:moveTo>
                  <a:lnTo>
                    <a:pt x="13" y="55"/>
                  </a:lnTo>
                  <a:lnTo>
                    <a:pt x="2" y="63"/>
                  </a:lnTo>
                  <a:lnTo>
                    <a:pt x="0" y="8"/>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 name="Freeform 125"/>
            <p:cNvSpPr>
              <a:spLocks/>
            </p:cNvSpPr>
            <p:nvPr/>
          </p:nvSpPr>
          <p:spPr bwMode="auto">
            <a:xfrm>
              <a:off x="13908866" y="-2491977"/>
              <a:ext cx="20638" cy="98425"/>
            </a:xfrm>
            <a:custGeom>
              <a:avLst/>
              <a:gdLst>
                <a:gd name="T0" fmla="*/ 11 w 13"/>
                <a:gd name="T1" fmla="*/ 0 h 62"/>
                <a:gd name="T2" fmla="*/ 13 w 13"/>
                <a:gd name="T3" fmla="*/ 55 h 62"/>
                <a:gd name="T4" fmla="*/ 2 w 13"/>
                <a:gd name="T5" fmla="*/ 62 h 62"/>
                <a:gd name="T6" fmla="*/ 0 w 13"/>
                <a:gd name="T7" fmla="*/ 7 h 62"/>
                <a:gd name="T8" fmla="*/ 11 w 13"/>
                <a:gd name="T9" fmla="*/ 0 h 62"/>
              </a:gdLst>
              <a:ahLst/>
              <a:cxnLst>
                <a:cxn ang="0">
                  <a:pos x="T0" y="T1"/>
                </a:cxn>
                <a:cxn ang="0">
                  <a:pos x="T2" y="T3"/>
                </a:cxn>
                <a:cxn ang="0">
                  <a:pos x="T4" y="T5"/>
                </a:cxn>
                <a:cxn ang="0">
                  <a:pos x="T6" y="T7"/>
                </a:cxn>
                <a:cxn ang="0">
                  <a:pos x="T8" y="T9"/>
                </a:cxn>
              </a:cxnLst>
              <a:rect l="0" t="0" r="r" b="b"/>
              <a:pathLst>
                <a:path w="13" h="62">
                  <a:moveTo>
                    <a:pt x="11" y="0"/>
                  </a:moveTo>
                  <a:lnTo>
                    <a:pt x="13" y="55"/>
                  </a:lnTo>
                  <a:lnTo>
                    <a:pt x="2" y="62"/>
                  </a:lnTo>
                  <a:lnTo>
                    <a:pt x="0" y="7"/>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 name="Freeform 126"/>
            <p:cNvSpPr>
              <a:spLocks/>
            </p:cNvSpPr>
            <p:nvPr/>
          </p:nvSpPr>
          <p:spPr bwMode="auto">
            <a:xfrm>
              <a:off x="13926329" y="-2480865"/>
              <a:ext cx="7938" cy="98425"/>
            </a:xfrm>
            <a:custGeom>
              <a:avLst/>
              <a:gdLst>
                <a:gd name="T0" fmla="*/ 3 w 5"/>
                <a:gd name="T1" fmla="*/ 0 h 62"/>
                <a:gd name="T2" fmla="*/ 5 w 5"/>
                <a:gd name="T3" fmla="*/ 55 h 62"/>
                <a:gd name="T4" fmla="*/ 2 w 5"/>
                <a:gd name="T5" fmla="*/ 62 h 62"/>
                <a:gd name="T6" fmla="*/ 0 w 5"/>
                <a:gd name="T7" fmla="*/ 7 h 62"/>
                <a:gd name="T8" fmla="*/ 3 w 5"/>
                <a:gd name="T9" fmla="*/ 0 h 62"/>
              </a:gdLst>
              <a:ahLst/>
              <a:cxnLst>
                <a:cxn ang="0">
                  <a:pos x="T0" y="T1"/>
                </a:cxn>
                <a:cxn ang="0">
                  <a:pos x="T2" y="T3"/>
                </a:cxn>
                <a:cxn ang="0">
                  <a:pos x="T4" y="T5"/>
                </a:cxn>
                <a:cxn ang="0">
                  <a:pos x="T6" y="T7"/>
                </a:cxn>
                <a:cxn ang="0">
                  <a:pos x="T8" y="T9"/>
                </a:cxn>
              </a:cxnLst>
              <a:rect l="0" t="0" r="r" b="b"/>
              <a:pathLst>
                <a:path w="5" h="62">
                  <a:moveTo>
                    <a:pt x="3" y="0"/>
                  </a:moveTo>
                  <a:lnTo>
                    <a:pt x="5" y="55"/>
                  </a:lnTo>
                  <a:lnTo>
                    <a:pt x="2" y="62"/>
                  </a:lnTo>
                  <a:lnTo>
                    <a:pt x="0" y="7"/>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 name="Freeform 127"/>
            <p:cNvSpPr>
              <a:spLocks/>
            </p:cNvSpPr>
            <p:nvPr/>
          </p:nvSpPr>
          <p:spPr bwMode="auto">
            <a:xfrm>
              <a:off x="13875529" y="-2464990"/>
              <a:ext cx="12700" cy="87313"/>
            </a:xfrm>
            <a:custGeom>
              <a:avLst/>
              <a:gdLst>
                <a:gd name="T0" fmla="*/ 7 w 8"/>
                <a:gd name="T1" fmla="*/ 0 h 55"/>
                <a:gd name="T2" fmla="*/ 8 w 8"/>
                <a:gd name="T3" fmla="*/ 55 h 55"/>
                <a:gd name="T4" fmla="*/ 1 w 8"/>
                <a:gd name="T5" fmla="*/ 55 h 55"/>
                <a:gd name="T6" fmla="*/ 0 w 8"/>
                <a:gd name="T7" fmla="*/ 0 h 55"/>
                <a:gd name="T8" fmla="*/ 7 w 8"/>
                <a:gd name="T9" fmla="*/ 0 h 55"/>
              </a:gdLst>
              <a:ahLst/>
              <a:cxnLst>
                <a:cxn ang="0">
                  <a:pos x="T0" y="T1"/>
                </a:cxn>
                <a:cxn ang="0">
                  <a:pos x="T2" y="T3"/>
                </a:cxn>
                <a:cxn ang="0">
                  <a:pos x="T4" y="T5"/>
                </a:cxn>
                <a:cxn ang="0">
                  <a:pos x="T6" y="T7"/>
                </a:cxn>
                <a:cxn ang="0">
                  <a:pos x="T8" y="T9"/>
                </a:cxn>
              </a:cxnLst>
              <a:rect l="0" t="0" r="r" b="b"/>
              <a:pathLst>
                <a:path w="8" h="55">
                  <a:moveTo>
                    <a:pt x="7" y="0"/>
                  </a:moveTo>
                  <a:lnTo>
                    <a:pt x="8" y="55"/>
                  </a:lnTo>
                  <a:lnTo>
                    <a:pt x="1" y="55"/>
                  </a:lnTo>
                  <a:lnTo>
                    <a:pt x="0" y="0"/>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 name="Freeform 128"/>
            <p:cNvSpPr>
              <a:spLocks/>
            </p:cNvSpPr>
            <p:nvPr/>
          </p:nvSpPr>
          <p:spPr bwMode="auto">
            <a:xfrm>
              <a:off x="13886641" y="-2464990"/>
              <a:ext cx="25400" cy="87313"/>
            </a:xfrm>
            <a:custGeom>
              <a:avLst/>
              <a:gdLst>
                <a:gd name="T0" fmla="*/ 15 w 16"/>
                <a:gd name="T1" fmla="*/ 0 h 55"/>
                <a:gd name="T2" fmla="*/ 16 w 16"/>
                <a:gd name="T3" fmla="*/ 55 h 55"/>
                <a:gd name="T4" fmla="*/ 1 w 16"/>
                <a:gd name="T5" fmla="*/ 55 h 55"/>
                <a:gd name="T6" fmla="*/ 0 w 16"/>
                <a:gd name="T7" fmla="*/ 0 h 55"/>
                <a:gd name="T8" fmla="*/ 15 w 16"/>
                <a:gd name="T9" fmla="*/ 0 h 55"/>
              </a:gdLst>
              <a:ahLst/>
              <a:cxnLst>
                <a:cxn ang="0">
                  <a:pos x="T0" y="T1"/>
                </a:cxn>
                <a:cxn ang="0">
                  <a:pos x="T2" y="T3"/>
                </a:cxn>
                <a:cxn ang="0">
                  <a:pos x="T4" y="T5"/>
                </a:cxn>
                <a:cxn ang="0">
                  <a:pos x="T6" y="T7"/>
                </a:cxn>
                <a:cxn ang="0">
                  <a:pos x="T8" y="T9"/>
                </a:cxn>
              </a:cxnLst>
              <a:rect l="0" t="0" r="r" b="b"/>
              <a:pathLst>
                <a:path w="16" h="55">
                  <a:moveTo>
                    <a:pt x="15" y="0"/>
                  </a:moveTo>
                  <a:lnTo>
                    <a:pt x="16" y="55"/>
                  </a:lnTo>
                  <a:lnTo>
                    <a:pt x="1" y="55"/>
                  </a:lnTo>
                  <a:lnTo>
                    <a:pt x="0" y="0"/>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 name="Freeform 129"/>
            <p:cNvSpPr>
              <a:spLocks/>
            </p:cNvSpPr>
            <p:nvPr/>
          </p:nvSpPr>
          <p:spPr bwMode="auto">
            <a:xfrm>
              <a:off x="13910454" y="-2469752"/>
              <a:ext cx="19050" cy="92075"/>
            </a:xfrm>
            <a:custGeom>
              <a:avLst/>
              <a:gdLst>
                <a:gd name="T0" fmla="*/ 10 w 12"/>
                <a:gd name="T1" fmla="*/ 0 h 58"/>
                <a:gd name="T2" fmla="*/ 12 w 12"/>
                <a:gd name="T3" fmla="*/ 55 h 58"/>
                <a:gd name="T4" fmla="*/ 1 w 12"/>
                <a:gd name="T5" fmla="*/ 58 h 58"/>
                <a:gd name="T6" fmla="*/ 0 w 12"/>
                <a:gd name="T7" fmla="*/ 3 h 58"/>
                <a:gd name="T8" fmla="*/ 10 w 12"/>
                <a:gd name="T9" fmla="*/ 0 h 58"/>
              </a:gdLst>
              <a:ahLst/>
              <a:cxnLst>
                <a:cxn ang="0">
                  <a:pos x="T0" y="T1"/>
                </a:cxn>
                <a:cxn ang="0">
                  <a:pos x="T2" y="T3"/>
                </a:cxn>
                <a:cxn ang="0">
                  <a:pos x="T4" y="T5"/>
                </a:cxn>
                <a:cxn ang="0">
                  <a:pos x="T6" y="T7"/>
                </a:cxn>
                <a:cxn ang="0">
                  <a:pos x="T8" y="T9"/>
                </a:cxn>
              </a:cxnLst>
              <a:rect l="0" t="0" r="r" b="b"/>
              <a:pathLst>
                <a:path w="12" h="58">
                  <a:moveTo>
                    <a:pt x="10" y="0"/>
                  </a:moveTo>
                  <a:lnTo>
                    <a:pt x="12" y="55"/>
                  </a:lnTo>
                  <a:lnTo>
                    <a:pt x="1" y="58"/>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 name="Freeform 130"/>
            <p:cNvSpPr>
              <a:spLocks/>
            </p:cNvSpPr>
            <p:nvPr/>
          </p:nvSpPr>
          <p:spPr bwMode="auto">
            <a:xfrm>
              <a:off x="13866004" y="-2464990"/>
              <a:ext cx="11113" cy="104775"/>
            </a:xfrm>
            <a:custGeom>
              <a:avLst/>
              <a:gdLst>
                <a:gd name="T0" fmla="*/ 6 w 7"/>
                <a:gd name="T1" fmla="*/ 0 h 66"/>
                <a:gd name="T2" fmla="*/ 7 w 7"/>
                <a:gd name="T3" fmla="*/ 55 h 66"/>
                <a:gd name="T4" fmla="*/ 1 w 7"/>
                <a:gd name="T5" fmla="*/ 66 h 66"/>
                <a:gd name="T6" fmla="*/ 0 w 7"/>
                <a:gd name="T7" fmla="*/ 10 h 66"/>
                <a:gd name="T8" fmla="*/ 6 w 7"/>
                <a:gd name="T9" fmla="*/ 0 h 66"/>
              </a:gdLst>
              <a:ahLst/>
              <a:cxnLst>
                <a:cxn ang="0">
                  <a:pos x="T0" y="T1"/>
                </a:cxn>
                <a:cxn ang="0">
                  <a:pos x="T2" y="T3"/>
                </a:cxn>
                <a:cxn ang="0">
                  <a:pos x="T4" y="T5"/>
                </a:cxn>
                <a:cxn ang="0">
                  <a:pos x="T6" y="T7"/>
                </a:cxn>
                <a:cxn ang="0">
                  <a:pos x="T8" y="T9"/>
                </a:cxn>
              </a:cxnLst>
              <a:rect l="0" t="0" r="r" b="b"/>
              <a:pathLst>
                <a:path w="7" h="66">
                  <a:moveTo>
                    <a:pt x="6" y="0"/>
                  </a:moveTo>
                  <a:lnTo>
                    <a:pt x="7" y="55"/>
                  </a:lnTo>
                  <a:lnTo>
                    <a:pt x="1" y="66"/>
                  </a:lnTo>
                  <a:lnTo>
                    <a:pt x="0" y="10"/>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 name="Freeform 131"/>
            <p:cNvSpPr>
              <a:spLocks/>
            </p:cNvSpPr>
            <p:nvPr/>
          </p:nvSpPr>
          <p:spPr bwMode="auto">
            <a:xfrm>
              <a:off x="13848541" y="-2449115"/>
              <a:ext cx="19050" cy="100013"/>
            </a:xfrm>
            <a:custGeom>
              <a:avLst/>
              <a:gdLst>
                <a:gd name="T0" fmla="*/ 11 w 12"/>
                <a:gd name="T1" fmla="*/ 0 h 63"/>
                <a:gd name="T2" fmla="*/ 12 w 12"/>
                <a:gd name="T3" fmla="*/ 56 h 63"/>
                <a:gd name="T4" fmla="*/ 2 w 12"/>
                <a:gd name="T5" fmla="*/ 63 h 63"/>
                <a:gd name="T6" fmla="*/ 0 w 12"/>
                <a:gd name="T7" fmla="*/ 8 h 63"/>
                <a:gd name="T8" fmla="*/ 11 w 12"/>
                <a:gd name="T9" fmla="*/ 0 h 63"/>
              </a:gdLst>
              <a:ahLst/>
              <a:cxnLst>
                <a:cxn ang="0">
                  <a:pos x="T0" y="T1"/>
                </a:cxn>
                <a:cxn ang="0">
                  <a:pos x="T2" y="T3"/>
                </a:cxn>
                <a:cxn ang="0">
                  <a:pos x="T4" y="T5"/>
                </a:cxn>
                <a:cxn ang="0">
                  <a:pos x="T6" y="T7"/>
                </a:cxn>
                <a:cxn ang="0">
                  <a:pos x="T8" y="T9"/>
                </a:cxn>
              </a:cxnLst>
              <a:rect l="0" t="0" r="r" b="b"/>
              <a:pathLst>
                <a:path w="12" h="63">
                  <a:moveTo>
                    <a:pt x="11" y="0"/>
                  </a:moveTo>
                  <a:lnTo>
                    <a:pt x="12" y="56"/>
                  </a:lnTo>
                  <a:lnTo>
                    <a:pt x="2" y="63"/>
                  </a:lnTo>
                  <a:lnTo>
                    <a:pt x="0" y="8"/>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 name="Freeform 132"/>
            <p:cNvSpPr>
              <a:spLocks/>
            </p:cNvSpPr>
            <p:nvPr/>
          </p:nvSpPr>
          <p:spPr bwMode="auto">
            <a:xfrm>
              <a:off x="13835841" y="-2436415"/>
              <a:ext cx="15875" cy="104775"/>
            </a:xfrm>
            <a:custGeom>
              <a:avLst/>
              <a:gdLst>
                <a:gd name="T0" fmla="*/ 8 w 10"/>
                <a:gd name="T1" fmla="*/ 0 h 66"/>
                <a:gd name="T2" fmla="*/ 10 w 10"/>
                <a:gd name="T3" fmla="*/ 55 h 66"/>
                <a:gd name="T4" fmla="*/ 2 w 10"/>
                <a:gd name="T5" fmla="*/ 66 h 66"/>
                <a:gd name="T6" fmla="*/ 0 w 10"/>
                <a:gd name="T7" fmla="*/ 11 h 66"/>
                <a:gd name="T8" fmla="*/ 8 w 10"/>
                <a:gd name="T9" fmla="*/ 0 h 66"/>
              </a:gdLst>
              <a:ahLst/>
              <a:cxnLst>
                <a:cxn ang="0">
                  <a:pos x="T0" y="T1"/>
                </a:cxn>
                <a:cxn ang="0">
                  <a:pos x="T2" y="T3"/>
                </a:cxn>
                <a:cxn ang="0">
                  <a:pos x="T4" y="T5"/>
                </a:cxn>
                <a:cxn ang="0">
                  <a:pos x="T6" y="T7"/>
                </a:cxn>
                <a:cxn ang="0">
                  <a:pos x="T8" y="T9"/>
                </a:cxn>
              </a:cxnLst>
              <a:rect l="0" t="0" r="r" b="b"/>
              <a:pathLst>
                <a:path w="10" h="66">
                  <a:moveTo>
                    <a:pt x="8" y="0"/>
                  </a:moveTo>
                  <a:lnTo>
                    <a:pt x="10" y="55"/>
                  </a:lnTo>
                  <a:lnTo>
                    <a:pt x="2" y="66"/>
                  </a:lnTo>
                  <a:lnTo>
                    <a:pt x="0" y="1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 name="Freeform 133"/>
            <p:cNvSpPr>
              <a:spLocks/>
            </p:cNvSpPr>
            <p:nvPr/>
          </p:nvSpPr>
          <p:spPr bwMode="auto">
            <a:xfrm>
              <a:off x="13834254" y="-2418952"/>
              <a:ext cx="4763" cy="101600"/>
            </a:xfrm>
            <a:custGeom>
              <a:avLst/>
              <a:gdLst>
                <a:gd name="T0" fmla="*/ 1 w 3"/>
                <a:gd name="T1" fmla="*/ 0 h 64"/>
                <a:gd name="T2" fmla="*/ 3 w 3"/>
                <a:gd name="T3" fmla="*/ 55 h 64"/>
                <a:gd name="T4" fmla="*/ 1 w 3"/>
                <a:gd name="T5" fmla="*/ 64 h 64"/>
                <a:gd name="T6" fmla="*/ 0 w 3"/>
                <a:gd name="T7" fmla="*/ 9 h 64"/>
                <a:gd name="T8" fmla="*/ 1 w 3"/>
                <a:gd name="T9" fmla="*/ 0 h 64"/>
              </a:gdLst>
              <a:ahLst/>
              <a:cxnLst>
                <a:cxn ang="0">
                  <a:pos x="T0" y="T1"/>
                </a:cxn>
                <a:cxn ang="0">
                  <a:pos x="T2" y="T3"/>
                </a:cxn>
                <a:cxn ang="0">
                  <a:pos x="T4" y="T5"/>
                </a:cxn>
                <a:cxn ang="0">
                  <a:pos x="T6" y="T7"/>
                </a:cxn>
                <a:cxn ang="0">
                  <a:pos x="T8" y="T9"/>
                </a:cxn>
              </a:cxnLst>
              <a:rect l="0" t="0" r="r" b="b"/>
              <a:pathLst>
                <a:path w="3" h="64">
                  <a:moveTo>
                    <a:pt x="1" y="0"/>
                  </a:moveTo>
                  <a:lnTo>
                    <a:pt x="3" y="55"/>
                  </a:lnTo>
                  <a:lnTo>
                    <a:pt x="1" y="64"/>
                  </a:lnTo>
                  <a:lnTo>
                    <a:pt x="0" y="9"/>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 name="Freeform 134"/>
            <p:cNvSpPr>
              <a:spLocks/>
            </p:cNvSpPr>
            <p:nvPr/>
          </p:nvSpPr>
          <p:spPr bwMode="auto">
            <a:xfrm>
              <a:off x="13829491" y="-2404665"/>
              <a:ext cx="6350" cy="96838"/>
            </a:xfrm>
            <a:custGeom>
              <a:avLst/>
              <a:gdLst>
                <a:gd name="T0" fmla="*/ 3 w 4"/>
                <a:gd name="T1" fmla="*/ 0 h 61"/>
                <a:gd name="T2" fmla="*/ 4 w 4"/>
                <a:gd name="T3" fmla="*/ 55 h 61"/>
                <a:gd name="T4" fmla="*/ 1 w 4"/>
                <a:gd name="T5" fmla="*/ 61 h 61"/>
                <a:gd name="T6" fmla="*/ 0 w 4"/>
                <a:gd name="T7" fmla="*/ 6 h 61"/>
                <a:gd name="T8" fmla="*/ 3 w 4"/>
                <a:gd name="T9" fmla="*/ 0 h 61"/>
              </a:gdLst>
              <a:ahLst/>
              <a:cxnLst>
                <a:cxn ang="0">
                  <a:pos x="T0" y="T1"/>
                </a:cxn>
                <a:cxn ang="0">
                  <a:pos x="T2" y="T3"/>
                </a:cxn>
                <a:cxn ang="0">
                  <a:pos x="T4" y="T5"/>
                </a:cxn>
                <a:cxn ang="0">
                  <a:pos x="T6" y="T7"/>
                </a:cxn>
                <a:cxn ang="0">
                  <a:pos x="T8" y="T9"/>
                </a:cxn>
              </a:cxnLst>
              <a:rect l="0" t="0" r="r" b="b"/>
              <a:pathLst>
                <a:path w="4" h="61">
                  <a:moveTo>
                    <a:pt x="3" y="0"/>
                  </a:moveTo>
                  <a:lnTo>
                    <a:pt x="4" y="55"/>
                  </a:lnTo>
                  <a:lnTo>
                    <a:pt x="1" y="61"/>
                  </a:lnTo>
                  <a:lnTo>
                    <a:pt x="0" y="6"/>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 name="Freeform 135"/>
            <p:cNvSpPr>
              <a:spLocks/>
            </p:cNvSpPr>
            <p:nvPr/>
          </p:nvSpPr>
          <p:spPr bwMode="auto">
            <a:xfrm>
              <a:off x="13769166" y="-2403077"/>
              <a:ext cx="11113" cy="101600"/>
            </a:xfrm>
            <a:custGeom>
              <a:avLst/>
              <a:gdLst>
                <a:gd name="T0" fmla="*/ 5 w 7"/>
                <a:gd name="T1" fmla="*/ 8 h 64"/>
                <a:gd name="T2" fmla="*/ 7 w 7"/>
                <a:gd name="T3" fmla="*/ 64 h 64"/>
                <a:gd name="T4" fmla="*/ 1 w 7"/>
                <a:gd name="T5" fmla="*/ 55 h 64"/>
                <a:gd name="T6" fmla="*/ 0 w 7"/>
                <a:gd name="T7" fmla="*/ 0 h 64"/>
                <a:gd name="T8" fmla="*/ 5 w 7"/>
                <a:gd name="T9" fmla="*/ 8 h 64"/>
              </a:gdLst>
              <a:ahLst/>
              <a:cxnLst>
                <a:cxn ang="0">
                  <a:pos x="T0" y="T1"/>
                </a:cxn>
                <a:cxn ang="0">
                  <a:pos x="T2" y="T3"/>
                </a:cxn>
                <a:cxn ang="0">
                  <a:pos x="T4" y="T5"/>
                </a:cxn>
                <a:cxn ang="0">
                  <a:pos x="T6" y="T7"/>
                </a:cxn>
                <a:cxn ang="0">
                  <a:pos x="T8" y="T9"/>
                </a:cxn>
              </a:cxnLst>
              <a:rect l="0" t="0" r="r" b="b"/>
              <a:pathLst>
                <a:path w="7" h="64">
                  <a:moveTo>
                    <a:pt x="5" y="8"/>
                  </a:moveTo>
                  <a:lnTo>
                    <a:pt x="7" y="64"/>
                  </a:lnTo>
                  <a:lnTo>
                    <a:pt x="1" y="55"/>
                  </a:lnTo>
                  <a:lnTo>
                    <a:pt x="0" y="0"/>
                  </a:lnTo>
                  <a:lnTo>
                    <a:pt x="5"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 name="Freeform 136"/>
            <p:cNvSpPr>
              <a:spLocks/>
            </p:cNvSpPr>
            <p:nvPr/>
          </p:nvSpPr>
          <p:spPr bwMode="auto">
            <a:xfrm>
              <a:off x="13810441" y="-2395140"/>
              <a:ext cx="20638" cy="93663"/>
            </a:xfrm>
            <a:custGeom>
              <a:avLst/>
              <a:gdLst>
                <a:gd name="T0" fmla="*/ 12 w 13"/>
                <a:gd name="T1" fmla="*/ 0 h 59"/>
                <a:gd name="T2" fmla="*/ 13 w 13"/>
                <a:gd name="T3" fmla="*/ 55 h 59"/>
                <a:gd name="T4" fmla="*/ 1 w 13"/>
                <a:gd name="T5" fmla="*/ 59 h 59"/>
                <a:gd name="T6" fmla="*/ 0 w 13"/>
                <a:gd name="T7" fmla="*/ 4 h 59"/>
                <a:gd name="T8" fmla="*/ 12 w 13"/>
                <a:gd name="T9" fmla="*/ 0 h 59"/>
              </a:gdLst>
              <a:ahLst/>
              <a:cxnLst>
                <a:cxn ang="0">
                  <a:pos x="T0" y="T1"/>
                </a:cxn>
                <a:cxn ang="0">
                  <a:pos x="T2" y="T3"/>
                </a:cxn>
                <a:cxn ang="0">
                  <a:pos x="T4" y="T5"/>
                </a:cxn>
                <a:cxn ang="0">
                  <a:pos x="T6" y="T7"/>
                </a:cxn>
                <a:cxn ang="0">
                  <a:pos x="T8" y="T9"/>
                </a:cxn>
              </a:cxnLst>
              <a:rect l="0" t="0" r="r" b="b"/>
              <a:pathLst>
                <a:path w="13" h="59">
                  <a:moveTo>
                    <a:pt x="12" y="0"/>
                  </a:moveTo>
                  <a:lnTo>
                    <a:pt x="13" y="55"/>
                  </a:lnTo>
                  <a:lnTo>
                    <a:pt x="1" y="59"/>
                  </a:lnTo>
                  <a:lnTo>
                    <a:pt x="0" y="4"/>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 name="Freeform 137"/>
            <p:cNvSpPr>
              <a:spLocks/>
            </p:cNvSpPr>
            <p:nvPr/>
          </p:nvSpPr>
          <p:spPr bwMode="auto">
            <a:xfrm>
              <a:off x="13777104" y="-2390377"/>
              <a:ext cx="17463" cy="90488"/>
            </a:xfrm>
            <a:custGeom>
              <a:avLst/>
              <a:gdLst>
                <a:gd name="T0" fmla="*/ 10 w 11"/>
                <a:gd name="T1" fmla="*/ 2 h 57"/>
                <a:gd name="T2" fmla="*/ 11 w 11"/>
                <a:gd name="T3" fmla="*/ 57 h 57"/>
                <a:gd name="T4" fmla="*/ 2 w 11"/>
                <a:gd name="T5" fmla="*/ 56 h 57"/>
                <a:gd name="T6" fmla="*/ 0 w 11"/>
                <a:gd name="T7" fmla="*/ 0 h 57"/>
                <a:gd name="T8" fmla="*/ 10 w 11"/>
                <a:gd name="T9" fmla="*/ 2 h 57"/>
              </a:gdLst>
              <a:ahLst/>
              <a:cxnLst>
                <a:cxn ang="0">
                  <a:pos x="T0" y="T1"/>
                </a:cxn>
                <a:cxn ang="0">
                  <a:pos x="T2" y="T3"/>
                </a:cxn>
                <a:cxn ang="0">
                  <a:pos x="T4" y="T5"/>
                </a:cxn>
                <a:cxn ang="0">
                  <a:pos x="T6" y="T7"/>
                </a:cxn>
                <a:cxn ang="0">
                  <a:pos x="T8" y="T9"/>
                </a:cxn>
              </a:cxnLst>
              <a:rect l="0" t="0" r="r" b="b"/>
              <a:pathLst>
                <a:path w="11" h="57">
                  <a:moveTo>
                    <a:pt x="10" y="2"/>
                  </a:moveTo>
                  <a:lnTo>
                    <a:pt x="11" y="57"/>
                  </a:lnTo>
                  <a:lnTo>
                    <a:pt x="2" y="56"/>
                  </a:lnTo>
                  <a:lnTo>
                    <a:pt x="0" y="0"/>
                  </a:lnTo>
                  <a:lnTo>
                    <a:pt x="10"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 name="Freeform 138"/>
            <p:cNvSpPr>
              <a:spLocks/>
            </p:cNvSpPr>
            <p:nvPr/>
          </p:nvSpPr>
          <p:spPr bwMode="auto">
            <a:xfrm>
              <a:off x="13792979" y="-2388790"/>
              <a:ext cx="19050" cy="88900"/>
            </a:xfrm>
            <a:custGeom>
              <a:avLst/>
              <a:gdLst>
                <a:gd name="T0" fmla="*/ 11 w 12"/>
                <a:gd name="T1" fmla="*/ 0 h 56"/>
                <a:gd name="T2" fmla="*/ 12 w 12"/>
                <a:gd name="T3" fmla="*/ 55 h 56"/>
                <a:gd name="T4" fmla="*/ 1 w 12"/>
                <a:gd name="T5" fmla="*/ 56 h 56"/>
                <a:gd name="T6" fmla="*/ 0 w 12"/>
                <a:gd name="T7" fmla="*/ 1 h 56"/>
                <a:gd name="T8" fmla="*/ 11 w 12"/>
                <a:gd name="T9" fmla="*/ 0 h 56"/>
              </a:gdLst>
              <a:ahLst/>
              <a:cxnLst>
                <a:cxn ang="0">
                  <a:pos x="T0" y="T1"/>
                </a:cxn>
                <a:cxn ang="0">
                  <a:pos x="T2" y="T3"/>
                </a:cxn>
                <a:cxn ang="0">
                  <a:pos x="T4" y="T5"/>
                </a:cxn>
                <a:cxn ang="0">
                  <a:pos x="T6" y="T7"/>
                </a:cxn>
                <a:cxn ang="0">
                  <a:pos x="T8" y="T9"/>
                </a:cxn>
              </a:cxnLst>
              <a:rect l="0" t="0" r="r" b="b"/>
              <a:pathLst>
                <a:path w="12" h="56">
                  <a:moveTo>
                    <a:pt x="11" y="0"/>
                  </a:moveTo>
                  <a:lnTo>
                    <a:pt x="12" y="55"/>
                  </a:lnTo>
                  <a:lnTo>
                    <a:pt x="1" y="56"/>
                  </a:lnTo>
                  <a:lnTo>
                    <a:pt x="0" y="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 name="Freeform 139"/>
            <p:cNvSpPr>
              <a:spLocks/>
            </p:cNvSpPr>
            <p:nvPr/>
          </p:nvSpPr>
          <p:spPr bwMode="auto">
            <a:xfrm>
              <a:off x="13753291" y="-2403077"/>
              <a:ext cx="17463" cy="109538"/>
            </a:xfrm>
            <a:custGeom>
              <a:avLst/>
              <a:gdLst>
                <a:gd name="T0" fmla="*/ 10 w 11"/>
                <a:gd name="T1" fmla="*/ 0 h 69"/>
                <a:gd name="T2" fmla="*/ 11 w 11"/>
                <a:gd name="T3" fmla="*/ 55 h 69"/>
                <a:gd name="T4" fmla="*/ 2 w 11"/>
                <a:gd name="T5" fmla="*/ 69 h 69"/>
                <a:gd name="T6" fmla="*/ 0 w 11"/>
                <a:gd name="T7" fmla="*/ 14 h 69"/>
                <a:gd name="T8" fmla="*/ 10 w 11"/>
                <a:gd name="T9" fmla="*/ 0 h 69"/>
              </a:gdLst>
              <a:ahLst/>
              <a:cxnLst>
                <a:cxn ang="0">
                  <a:pos x="T0" y="T1"/>
                </a:cxn>
                <a:cxn ang="0">
                  <a:pos x="T2" y="T3"/>
                </a:cxn>
                <a:cxn ang="0">
                  <a:pos x="T4" y="T5"/>
                </a:cxn>
                <a:cxn ang="0">
                  <a:pos x="T6" y="T7"/>
                </a:cxn>
                <a:cxn ang="0">
                  <a:pos x="T8" y="T9"/>
                </a:cxn>
              </a:cxnLst>
              <a:rect l="0" t="0" r="r" b="b"/>
              <a:pathLst>
                <a:path w="11" h="69">
                  <a:moveTo>
                    <a:pt x="10" y="0"/>
                  </a:moveTo>
                  <a:lnTo>
                    <a:pt x="11" y="55"/>
                  </a:lnTo>
                  <a:lnTo>
                    <a:pt x="2" y="69"/>
                  </a:lnTo>
                  <a:lnTo>
                    <a:pt x="0" y="14"/>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 name="Freeform 140"/>
            <p:cNvSpPr>
              <a:spLocks/>
            </p:cNvSpPr>
            <p:nvPr/>
          </p:nvSpPr>
          <p:spPr bwMode="auto">
            <a:xfrm>
              <a:off x="13735829" y="-2380852"/>
              <a:ext cx="20638" cy="93663"/>
            </a:xfrm>
            <a:custGeom>
              <a:avLst/>
              <a:gdLst>
                <a:gd name="T0" fmla="*/ 11 w 13"/>
                <a:gd name="T1" fmla="*/ 0 h 59"/>
                <a:gd name="T2" fmla="*/ 13 w 13"/>
                <a:gd name="T3" fmla="*/ 55 h 59"/>
                <a:gd name="T4" fmla="*/ 1 w 13"/>
                <a:gd name="T5" fmla="*/ 59 h 59"/>
                <a:gd name="T6" fmla="*/ 0 w 13"/>
                <a:gd name="T7" fmla="*/ 4 h 59"/>
                <a:gd name="T8" fmla="*/ 11 w 13"/>
                <a:gd name="T9" fmla="*/ 0 h 59"/>
              </a:gdLst>
              <a:ahLst/>
              <a:cxnLst>
                <a:cxn ang="0">
                  <a:pos x="T0" y="T1"/>
                </a:cxn>
                <a:cxn ang="0">
                  <a:pos x="T2" y="T3"/>
                </a:cxn>
                <a:cxn ang="0">
                  <a:pos x="T4" y="T5"/>
                </a:cxn>
                <a:cxn ang="0">
                  <a:pos x="T6" y="T7"/>
                </a:cxn>
                <a:cxn ang="0">
                  <a:pos x="T8" y="T9"/>
                </a:cxn>
              </a:cxnLst>
              <a:rect l="0" t="0" r="r" b="b"/>
              <a:pathLst>
                <a:path w="13" h="59">
                  <a:moveTo>
                    <a:pt x="11" y="0"/>
                  </a:moveTo>
                  <a:lnTo>
                    <a:pt x="13" y="55"/>
                  </a:lnTo>
                  <a:lnTo>
                    <a:pt x="1" y="59"/>
                  </a:lnTo>
                  <a:lnTo>
                    <a:pt x="0" y="4"/>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 name="Freeform 141"/>
            <p:cNvSpPr>
              <a:spLocks/>
            </p:cNvSpPr>
            <p:nvPr/>
          </p:nvSpPr>
          <p:spPr bwMode="auto">
            <a:xfrm>
              <a:off x="11008504" y="-2360215"/>
              <a:ext cx="50800" cy="155575"/>
            </a:xfrm>
            <a:custGeom>
              <a:avLst/>
              <a:gdLst>
                <a:gd name="T0" fmla="*/ 39 w 41"/>
                <a:gd name="T1" fmla="*/ 52 h 119"/>
                <a:gd name="T2" fmla="*/ 41 w 41"/>
                <a:gd name="T3" fmla="*/ 119 h 119"/>
                <a:gd name="T4" fmla="*/ 40 w 41"/>
                <a:gd name="T5" fmla="*/ 115 h 119"/>
                <a:gd name="T6" fmla="*/ 22 w 41"/>
                <a:gd name="T7" fmla="*/ 92 h 119"/>
                <a:gd name="T8" fmla="*/ 12 w 41"/>
                <a:gd name="T9" fmla="*/ 74 h 119"/>
                <a:gd name="T10" fmla="*/ 2 w 41"/>
                <a:gd name="T11" fmla="*/ 67 h 119"/>
                <a:gd name="T12" fmla="*/ 0 w 41"/>
                <a:gd name="T13" fmla="*/ 0 h 119"/>
                <a:gd name="T14" fmla="*/ 10 w 41"/>
                <a:gd name="T15" fmla="*/ 7 h 119"/>
                <a:gd name="T16" fmla="*/ 20 w 41"/>
                <a:gd name="T17" fmla="*/ 25 h 119"/>
                <a:gd name="T18" fmla="*/ 38 w 41"/>
                <a:gd name="T19" fmla="*/ 48 h 119"/>
                <a:gd name="T20" fmla="*/ 39 w 41"/>
                <a:gd name="T21" fmla="*/ 5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19">
                  <a:moveTo>
                    <a:pt x="39" y="52"/>
                  </a:moveTo>
                  <a:cubicBezTo>
                    <a:pt x="41" y="119"/>
                    <a:pt x="41" y="119"/>
                    <a:pt x="41" y="119"/>
                  </a:cubicBezTo>
                  <a:cubicBezTo>
                    <a:pt x="41" y="118"/>
                    <a:pt x="41" y="116"/>
                    <a:pt x="40" y="115"/>
                  </a:cubicBezTo>
                  <a:cubicBezTo>
                    <a:pt x="36" y="108"/>
                    <a:pt x="30" y="98"/>
                    <a:pt x="22" y="92"/>
                  </a:cubicBezTo>
                  <a:cubicBezTo>
                    <a:pt x="15" y="86"/>
                    <a:pt x="21" y="83"/>
                    <a:pt x="12" y="74"/>
                  </a:cubicBezTo>
                  <a:cubicBezTo>
                    <a:pt x="9" y="70"/>
                    <a:pt x="6" y="69"/>
                    <a:pt x="2" y="67"/>
                  </a:cubicBezTo>
                  <a:cubicBezTo>
                    <a:pt x="0" y="0"/>
                    <a:pt x="0" y="0"/>
                    <a:pt x="0" y="0"/>
                  </a:cubicBezTo>
                  <a:cubicBezTo>
                    <a:pt x="4" y="1"/>
                    <a:pt x="7" y="3"/>
                    <a:pt x="10" y="7"/>
                  </a:cubicBezTo>
                  <a:cubicBezTo>
                    <a:pt x="19" y="16"/>
                    <a:pt x="13" y="19"/>
                    <a:pt x="20" y="25"/>
                  </a:cubicBezTo>
                  <a:cubicBezTo>
                    <a:pt x="28" y="31"/>
                    <a:pt x="34" y="41"/>
                    <a:pt x="38" y="48"/>
                  </a:cubicBezTo>
                  <a:cubicBezTo>
                    <a:pt x="39" y="49"/>
                    <a:pt x="39" y="51"/>
                    <a:pt x="39" y="5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 name="Freeform 142"/>
            <p:cNvSpPr>
              <a:spLocks/>
            </p:cNvSpPr>
            <p:nvPr/>
          </p:nvSpPr>
          <p:spPr bwMode="auto">
            <a:xfrm>
              <a:off x="10983104" y="-2368152"/>
              <a:ext cx="28575" cy="96838"/>
            </a:xfrm>
            <a:custGeom>
              <a:avLst/>
              <a:gdLst>
                <a:gd name="T0" fmla="*/ 21 w 23"/>
                <a:gd name="T1" fmla="*/ 6 h 73"/>
                <a:gd name="T2" fmla="*/ 23 w 23"/>
                <a:gd name="T3" fmla="*/ 73 h 73"/>
                <a:gd name="T4" fmla="*/ 2 w 23"/>
                <a:gd name="T5" fmla="*/ 67 h 73"/>
                <a:gd name="T6" fmla="*/ 0 w 23"/>
                <a:gd name="T7" fmla="*/ 0 h 73"/>
                <a:gd name="T8" fmla="*/ 21 w 23"/>
                <a:gd name="T9" fmla="*/ 6 h 73"/>
              </a:gdLst>
              <a:ahLst/>
              <a:cxnLst>
                <a:cxn ang="0">
                  <a:pos x="T0" y="T1"/>
                </a:cxn>
                <a:cxn ang="0">
                  <a:pos x="T2" y="T3"/>
                </a:cxn>
                <a:cxn ang="0">
                  <a:pos x="T4" y="T5"/>
                </a:cxn>
                <a:cxn ang="0">
                  <a:pos x="T6" y="T7"/>
                </a:cxn>
                <a:cxn ang="0">
                  <a:pos x="T8" y="T9"/>
                </a:cxn>
              </a:cxnLst>
              <a:rect l="0" t="0" r="r" b="b"/>
              <a:pathLst>
                <a:path w="23" h="73">
                  <a:moveTo>
                    <a:pt x="21" y="6"/>
                  </a:moveTo>
                  <a:cubicBezTo>
                    <a:pt x="23" y="73"/>
                    <a:pt x="23" y="73"/>
                    <a:pt x="23" y="73"/>
                  </a:cubicBezTo>
                  <a:cubicBezTo>
                    <a:pt x="18" y="71"/>
                    <a:pt x="11" y="70"/>
                    <a:pt x="2" y="67"/>
                  </a:cubicBezTo>
                  <a:cubicBezTo>
                    <a:pt x="0" y="0"/>
                    <a:pt x="0" y="0"/>
                    <a:pt x="0" y="0"/>
                  </a:cubicBezTo>
                  <a:cubicBezTo>
                    <a:pt x="9" y="3"/>
                    <a:pt x="16" y="4"/>
                    <a:pt x="21"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 name="Freeform 143"/>
            <p:cNvSpPr>
              <a:spLocks/>
            </p:cNvSpPr>
            <p:nvPr/>
          </p:nvSpPr>
          <p:spPr bwMode="auto">
            <a:xfrm>
              <a:off x="10965641" y="-2384027"/>
              <a:ext cx="19050" cy="104775"/>
            </a:xfrm>
            <a:custGeom>
              <a:avLst/>
              <a:gdLst>
                <a:gd name="T0" fmla="*/ 14 w 16"/>
                <a:gd name="T1" fmla="*/ 13 h 80"/>
                <a:gd name="T2" fmla="*/ 16 w 16"/>
                <a:gd name="T3" fmla="*/ 80 h 80"/>
                <a:gd name="T4" fmla="*/ 11 w 16"/>
                <a:gd name="T5" fmla="*/ 78 h 80"/>
                <a:gd name="T6" fmla="*/ 2 w 16"/>
                <a:gd name="T7" fmla="*/ 68 h 80"/>
                <a:gd name="T8" fmla="*/ 0 w 16"/>
                <a:gd name="T9" fmla="*/ 0 h 80"/>
                <a:gd name="T10" fmla="*/ 9 w 16"/>
                <a:gd name="T11" fmla="*/ 11 h 80"/>
                <a:gd name="T12" fmla="*/ 14 w 16"/>
                <a:gd name="T13" fmla="*/ 13 h 80"/>
              </a:gdLst>
              <a:ahLst/>
              <a:cxnLst>
                <a:cxn ang="0">
                  <a:pos x="T0" y="T1"/>
                </a:cxn>
                <a:cxn ang="0">
                  <a:pos x="T2" y="T3"/>
                </a:cxn>
                <a:cxn ang="0">
                  <a:pos x="T4" y="T5"/>
                </a:cxn>
                <a:cxn ang="0">
                  <a:pos x="T6" y="T7"/>
                </a:cxn>
                <a:cxn ang="0">
                  <a:pos x="T8" y="T9"/>
                </a:cxn>
                <a:cxn ang="0">
                  <a:pos x="T10" y="T11"/>
                </a:cxn>
                <a:cxn ang="0">
                  <a:pos x="T12" y="T13"/>
                </a:cxn>
              </a:cxnLst>
              <a:rect l="0" t="0" r="r" b="b"/>
              <a:pathLst>
                <a:path w="16" h="80">
                  <a:moveTo>
                    <a:pt x="14" y="13"/>
                  </a:moveTo>
                  <a:cubicBezTo>
                    <a:pt x="16" y="80"/>
                    <a:pt x="16" y="80"/>
                    <a:pt x="16" y="80"/>
                  </a:cubicBezTo>
                  <a:cubicBezTo>
                    <a:pt x="15" y="79"/>
                    <a:pt x="13" y="79"/>
                    <a:pt x="11" y="78"/>
                  </a:cubicBezTo>
                  <a:cubicBezTo>
                    <a:pt x="4" y="75"/>
                    <a:pt x="2" y="71"/>
                    <a:pt x="2" y="68"/>
                  </a:cubicBezTo>
                  <a:cubicBezTo>
                    <a:pt x="0" y="0"/>
                    <a:pt x="0" y="0"/>
                    <a:pt x="0" y="0"/>
                  </a:cubicBezTo>
                  <a:cubicBezTo>
                    <a:pt x="0" y="4"/>
                    <a:pt x="2" y="8"/>
                    <a:pt x="9" y="11"/>
                  </a:cubicBezTo>
                  <a:cubicBezTo>
                    <a:pt x="11" y="12"/>
                    <a:pt x="13" y="12"/>
                    <a:pt x="14" y="1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 name="Freeform 144"/>
            <p:cNvSpPr>
              <a:spLocks/>
            </p:cNvSpPr>
            <p:nvPr/>
          </p:nvSpPr>
          <p:spPr bwMode="auto">
            <a:xfrm>
              <a:off x="13727891" y="-2374502"/>
              <a:ext cx="9525" cy="92075"/>
            </a:xfrm>
            <a:custGeom>
              <a:avLst/>
              <a:gdLst>
                <a:gd name="T0" fmla="*/ 5 w 6"/>
                <a:gd name="T1" fmla="*/ 0 h 58"/>
                <a:gd name="T2" fmla="*/ 6 w 6"/>
                <a:gd name="T3" fmla="*/ 55 h 58"/>
                <a:gd name="T4" fmla="*/ 1 w 6"/>
                <a:gd name="T5" fmla="*/ 58 h 58"/>
                <a:gd name="T6" fmla="*/ 0 w 6"/>
                <a:gd name="T7" fmla="*/ 3 h 58"/>
                <a:gd name="T8" fmla="*/ 5 w 6"/>
                <a:gd name="T9" fmla="*/ 0 h 58"/>
              </a:gdLst>
              <a:ahLst/>
              <a:cxnLst>
                <a:cxn ang="0">
                  <a:pos x="T0" y="T1"/>
                </a:cxn>
                <a:cxn ang="0">
                  <a:pos x="T2" y="T3"/>
                </a:cxn>
                <a:cxn ang="0">
                  <a:pos x="T4" y="T5"/>
                </a:cxn>
                <a:cxn ang="0">
                  <a:pos x="T6" y="T7"/>
                </a:cxn>
                <a:cxn ang="0">
                  <a:pos x="T8" y="T9"/>
                </a:cxn>
              </a:cxnLst>
              <a:rect l="0" t="0" r="r" b="b"/>
              <a:pathLst>
                <a:path w="6" h="58">
                  <a:moveTo>
                    <a:pt x="5" y="0"/>
                  </a:moveTo>
                  <a:lnTo>
                    <a:pt x="6" y="55"/>
                  </a:lnTo>
                  <a:lnTo>
                    <a:pt x="1" y="58"/>
                  </a:lnTo>
                  <a:lnTo>
                    <a:pt x="0" y="3"/>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 name="Freeform 145"/>
            <p:cNvSpPr>
              <a:spLocks/>
            </p:cNvSpPr>
            <p:nvPr/>
          </p:nvSpPr>
          <p:spPr bwMode="auto">
            <a:xfrm>
              <a:off x="14162866" y="-2377677"/>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 name="Freeform 146"/>
            <p:cNvSpPr>
              <a:spLocks/>
            </p:cNvSpPr>
            <p:nvPr/>
          </p:nvSpPr>
          <p:spPr bwMode="auto">
            <a:xfrm>
              <a:off x="14153341" y="-2371327"/>
              <a:ext cx="12700" cy="98425"/>
            </a:xfrm>
            <a:custGeom>
              <a:avLst/>
              <a:gdLst>
                <a:gd name="T0" fmla="*/ 6 w 8"/>
                <a:gd name="T1" fmla="*/ 0 h 62"/>
                <a:gd name="T2" fmla="*/ 8 w 8"/>
                <a:gd name="T3" fmla="*/ 55 h 62"/>
                <a:gd name="T4" fmla="*/ 2 w 8"/>
                <a:gd name="T5" fmla="*/ 62 h 62"/>
                <a:gd name="T6" fmla="*/ 0 w 8"/>
                <a:gd name="T7" fmla="*/ 6 h 62"/>
                <a:gd name="T8" fmla="*/ 6 w 8"/>
                <a:gd name="T9" fmla="*/ 0 h 62"/>
              </a:gdLst>
              <a:ahLst/>
              <a:cxnLst>
                <a:cxn ang="0">
                  <a:pos x="T0" y="T1"/>
                </a:cxn>
                <a:cxn ang="0">
                  <a:pos x="T2" y="T3"/>
                </a:cxn>
                <a:cxn ang="0">
                  <a:pos x="T4" y="T5"/>
                </a:cxn>
                <a:cxn ang="0">
                  <a:pos x="T6" y="T7"/>
                </a:cxn>
                <a:cxn ang="0">
                  <a:pos x="T8" y="T9"/>
                </a:cxn>
              </a:cxnLst>
              <a:rect l="0" t="0" r="r" b="b"/>
              <a:pathLst>
                <a:path w="8" h="62">
                  <a:moveTo>
                    <a:pt x="6" y="0"/>
                  </a:moveTo>
                  <a:lnTo>
                    <a:pt x="8" y="55"/>
                  </a:lnTo>
                  <a:lnTo>
                    <a:pt x="2" y="62"/>
                  </a:lnTo>
                  <a:lnTo>
                    <a:pt x="0" y="6"/>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 name="Freeform 147"/>
            <p:cNvSpPr>
              <a:spLocks/>
            </p:cNvSpPr>
            <p:nvPr/>
          </p:nvSpPr>
          <p:spPr bwMode="auto">
            <a:xfrm>
              <a:off x="13835841" y="-2360215"/>
              <a:ext cx="23813" cy="95250"/>
            </a:xfrm>
            <a:custGeom>
              <a:avLst/>
              <a:gdLst>
                <a:gd name="T0" fmla="*/ 13 w 15"/>
                <a:gd name="T1" fmla="*/ 5 h 60"/>
                <a:gd name="T2" fmla="*/ 15 w 15"/>
                <a:gd name="T3" fmla="*/ 60 h 60"/>
                <a:gd name="T4" fmla="*/ 2 w 15"/>
                <a:gd name="T5" fmla="*/ 56 h 60"/>
                <a:gd name="T6" fmla="*/ 0 w 15"/>
                <a:gd name="T7" fmla="*/ 0 h 60"/>
                <a:gd name="T8" fmla="*/ 13 w 15"/>
                <a:gd name="T9" fmla="*/ 5 h 60"/>
              </a:gdLst>
              <a:ahLst/>
              <a:cxnLst>
                <a:cxn ang="0">
                  <a:pos x="T0" y="T1"/>
                </a:cxn>
                <a:cxn ang="0">
                  <a:pos x="T2" y="T3"/>
                </a:cxn>
                <a:cxn ang="0">
                  <a:pos x="T4" y="T5"/>
                </a:cxn>
                <a:cxn ang="0">
                  <a:pos x="T6" y="T7"/>
                </a:cxn>
                <a:cxn ang="0">
                  <a:pos x="T8" y="T9"/>
                </a:cxn>
              </a:cxnLst>
              <a:rect l="0" t="0" r="r" b="b"/>
              <a:pathLst>
                <a:path w="15" h="60">
                  <a:moveTo>
                    <a:pt x="13" y="5"/>
                  </a:moveTo>
                  <a:lnTo>
                    <a:pt x="15" y="60"/>
                  </a:lnTo>
                  <a:lnTo>
                    <a:pt x="2" y="56"/>
                  </a:lnTo>
                  <a:lnTo>
                    <a:pt x="0" y="0"/>
                  </a:lnTo>
                  <a:lnTo>
                    <a:pt x="13"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 name="Freeform 148"/>
            <p:cNvSpPr>
              <a:spLocks/>
            </p:cNvSpPr>
            <p:nvPr/>
          </p:nvSpPr>
          <p:spPr bwMode="auto">
            <a:xfrm>
              <a:off x="13856479" y="-2352277"/>
              <a:ext cx="6350" cy="92075"/>
            </a:xfrm>
            <a:custGeom>
              <a:avLst/>
              <a:gdLst>
                <a:gd name="T0" fmla="*/ 2 w 4"/>
                <a:gd name="T1" fmla="*/ 3 h 58"/>
                <a:gd name="T2" fmla="*/ 4 w 4"/>
                <a:gd name="T3" fmla="*/ 58 h 58"/>
                <a:gd name="T4" fmla="*/ 2 w 4"/>
                <a:gd name="T5" fmla="*/ 55 h 58"/>
                <a:gd name="T6" fmla="*/ 0 w 4"/>
                <a:gd name="T7" fmla="*/ 0 h 58"/>
                <a:gd name="T8" fmla="*/ 2 w 4"/>
                <a:gd name="T9" fmla="*/ 3 h 58"/>
              </a:gdLst>
              <a:ahLst/>
              <a:cxnLst>
                <a:cxn ang="0">
                  <a:pos x="T0" y="T1"/>
                </a:cxn>
                <a:cxn ang="0">
                  <a:pos x="T2" y="T3"/>
                </a:cxn>
                <a:cxn ang="0">
                  <a:pos x="T4" y="T5"/>
                </a:cxn>
                <a:cxn ang="0">
                  <a:pos x="T6" y="T7"/>
                </a:cxn>
                <a:cxn ang="0">
                  <a:pos x="T8" y="T9"/>
                </a:cxn>
              </a:cxnLst>
              <a:rect l="0" t="0" r="r" b="b"/>
              <a:pathLst>
                <a:path w="4" h="58">
                  <a:moveTo>
                    <a:pt x="2" y="3"/>
                  </a:moveTo>
                  <a:lnTo>
                    <a:pt x="4" y="58"/>
                  </a:lnTo>
                  <a:lnTo>
                    <a:pt x="2" y="55"/>
                  </a:lnTo>
                  <a:lnTo>
                    <a:pt x="0" y="0"/>
                  </a:lnTo>
                  <a:lnTo>
                    <a:pt x="2"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 name="Freeform 149"/>
            <p:cNvSpPr>
              <a:spLocks/>
            </p:cNvSpPr>
            <p:nvPr/>
          </p:nvSpPr>
          <p:spPr bwMode="auto">
            <a:xfrm>
              <a:off x="13823141" y="-2352277"/>
              <a:ext cx="3175" cy="96838"/>
            </a:xfrm>
            <a:custGeom>
              <a:avLst/>
              <a:gdLst>
                <a:gd name="T0" fmla="*/ 1 w 2"/>
                <a:gd name="T1" fmla="*/ 6 h 61"/>
                <a:gd name="T2" fmla="*/ 2 w 2"/>
                <a:gd name="T3" fmla="*/ 61 h 61"/>
                <a:gd name="T4" fmla="*/ 1 w 2"/>
                <a:gd name="T5" fmla="*/ 55 h 61"/>
                <a:gd name="T6" fmla="*/ 0 w 2"/>
                <a:gd name="T7" fmla="*/ 0 h 61"/>
                <a:gd name="T8" fmla="*/ 1 w 2"/>
                <a:gd name="T9" fmla="*/ 6 h 61"/>
              </a:gdLst>
              <a:ahLst/>
              <a:cxnLst>
                <a:cxn ang="0">
                  <a:pos x="T0" y="T1"/>
                </a:cxn>
                <a:cxn ang="0">
                  <a:pos x="T2" y="T3"/>
                </a:cxn>
                <a:cxn ang="0">
                  <a:pos x="T4" y="T5"/>
                </a:cxn>
                <a:cxn ang="0">
                  <a:pos x="T6" y="T7"/>
                </a:cxn>
                <a:cxn ang="0">
                  <a:pos x="T8" y="T9"/>
                </a:cxn>
              </a:cxnLst>
              <a:rect l="0" t="0" r="r" b="b"/>
              <a:pathLst>
                <a:path w="2" h="61">
                  <a:moveTo>
                    <a:pt x="1" y="6"/>
                  </a:moveTo>
                  <a:lnTo>
                    <a:pt x="2" y="61"/>
                  </a:lnTo>
                  <a:lnTo>
                    <a:pt x="1" y="55"/>
                  </a:lnTo>
                  <a:lnTo>
                    <a:pt x="0" y="0"/>
                  </a:lnTo>
                  <a:lnTo>
                    <a:pt x="1"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 name="Freeform 150"/>
            <p:cNvSpPr>
              <a:spLocks/>
            </p:cNvSpPr>
            <p:nvPr/>
          </p:nvSpPr>
          <p:spPr bwMode="auto">
            <a:xfrm>
              <a:off x="13739004" y="-2349102"/>
              <a:ext cx="14288" cy="103188"/>
            </a:xfrm>
            <a:custGeom>
              <a:avLst/>
              <a:gdLst>
                <a:gd name="T0" fmla="*/ 8 w 9"/>
                <a:gd name="T1" fmla="*/ 0 h 65"/>
                <a:gd name="T2" fmla="*/ 9 w 9"/>
                <a:gd name="T3" fmla="*/ 55 h 65"/>
                <a:gd name="T4" fmla="*/ 2 w 9"/>
                <a:gd name="T5" fmla="*/ 65 h 65"/>
                <a:gd name="T6" fmla="*/ 0 w 9"/>
                <a:gd name="T7" fmla="*/ 10 h 65"/>
                <a:gd name="T8" fmla="*/ 8 w 9"/>
                <a:gd name="T9" fmla="*/ 0 h 65"/>
              </a:gdLst>
              <a:ahLst/>
              <a:cxnLst>
                <a:cxn ang="0">
                  <a:pos x="T0" y="T1"/>
                </a:cxn>
                <a:cxn ang="0">
                  <a:pos x="T2" y="T3"/>
                </a:cxn>
                <a:cxn ang="0">
                  <a:pos x="T4" y="T5"/>
                </a:cxn>
                <a:cxn ang="0">
                  <a:pos x="T6" y="T7"/>
                </a:cxn>
                <a:cxn ang="0">
                  <a:pos x="T8" y="T9"/>
                </a:cxn>
              </a:cxnLst>
              <a:rect l="0" t="0" r="r" b="b"/>
              <a:pathLst>
                <a:path w="9" h="65">
                  <a:moveTo>
                    <a:pt x="8" y="0"/>
                  </a:moveTo>
                  <a:lnTo>
                    <a:pt x="9" y="55"/>
                  </a:lnTo>
                  <a:lnTo>
                    <a:pt x="2" y="65"/>
                  </a:lnTo>
                  <a:lnTo>
                    <a:pt x="0" y="1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 name="Freeform 151"/>
            <p:cNvSpPr>
              <a:spLocks/>
            </p:cNvSpPr>
            <p:nvPr/>
          </p:nvSpPr>
          <p:spPr bwMode="auto">
            <a:xfrm>
              <a:off x="14142229" y="-2361802"/>
              <a:ext cx="14288" cy="111125"/>
            </a:xfrm>
            <a:custGeom>
              <a:avLst/>
              <a:gdLst>
                <a:gd name="T0" fmla="*/ 7 w 9"/>
                <a:gd name="T1" fmla="*/ 0 h 70"/>
                <a:gd name="T2" fmla="*/ 9 w 9"/>
                <a:gd name="T3" fmla="*/ 56 h 70"/>
                <a:gd name="T4" fmla="*/ 1 w 9"/>
                <a:gd name="T5" fmla="*/ 70 h 70"/>
                <a:gd name="T6" fmla="*/ 0 w 9"/>
                <a:gd name="T7" fmla="*/ 15 h 70"/>
                <a:gd name="T8" fmla="*/ 7 w 9"/>
                <a:gd name="T9" fmla="*/ 0 h 70"/>
              </a:gdLst>
              <a:ahLst/>
              <a:cxnLst>
                <a:cxn ang="0">
                  <a:pos x="T0" y="T1"/>
                </a:cxn>
                <a:cxn ang="0">
                  <a:pos x="T2" y="T3"/>
                </a:cxn>
                <a:cxn ang="0">
                  <a:pos x="T4" y="T5"/>
                </a:cxn>
                <a:cxn ang="0">
                  <a:pos x="T6" y="T7"/>
                </a:cxn>
                <a:cxn ang="0">
                  <a:pos x="T8" y="T9"/>
                </a:cxn>
              </a:cxnLst>
              <a:rect l="0" t="0" r="r" b="b"/>
              <a:pathLst>
                <a:path w="9" h="70">
                  <a:moveTo>
                    <a:pt x="7" y="0"/>
                  </a:moveTo>
                  <a:lnTo>
                    <a:pt x="9" y="56"/>
                  </a:lnTo>
                  <a:lnTo>
                    <a:pt x="1" y="70"/>
                  </a:lnTo>
                  <a:lnTo>
                    <a:pt x="0" y="15"/>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 name="Freeform 152"/>
            <p:cNvSpPr>
              <a:spLocks/>
            </p:cNvSpPr>
            <p:nvPr/>
          </p:nvSpPr>
          <p:spPr bwMode="auto">
            <a:xfrm>
              <a:off x="13861241" y="-2325290"/>
              <a:ext cx="4763" cy="90488"/>
            </a:xfrm>
            <a:custGeom>
              <a:avLst/>
              <a:gdLst>
                <a:gd name="T0" fmla="*/ 1 w 3"/>
                <a:gd name="T1" fmla="*/ 1 h 57"/>
                <a:gd name="T2" fmla="*/ 3 w 3"/>
                <a:gd name="T3" fmla="*/ 57 h 57"/>
                <a:gd name="T4" fmla="*/ 2 w 3"/>
                <a:gd name="T5" fmla="*/ 55 h 57"/>
                <a:gd name="T6" fmla="*/ 0 w 3"/>
                <a:gd name="T7" fmla="*/ 0 h 57"/>
                <a:gd name="T8" fmla="*/ 1 w 3"/>
                <a:gd name="T9" fmla="*/ 1 h 57"/>
              </a:gdLst>
              <a:ahLst/>
              <a:cxnLst>
                <a:cxn ang="0">
                  <a:pos x="T0" y="T1"/>
                </a:cxn>
                <a:cxn ang="0">
                  <a:pos x="T2" y="T3"/>
                </a:cxn>
                <a:cxn ang="0">
                  <a:pos x="T4" y="T5"/>
                </a:cxn>
                <a:cxn ang="0">
                  <a:pos x="T6" y="T7"/>
                </a:cxn>
                <a:cxn ang="0">
                  <a:pos x="T8" y="T9"/>
                </a:cxn>
              </a:cxnLst>
              <a:rect l="0" t="0" r="r" b="b"/>
              <a:pathLst>
                <a:path w="3" h="57">
                  <a:moveTo>
                    <a:pt x="1" y="1"/>
                  </a:moveTo>
                  <a:lnTo>
                    <a:pt x="3" y="57"/>
                  </a:lnTo>
                  <a:lnTo>
                    <a:pt x="2" y="55"/>
                  </a:lnTo>
                  <a:lnTo>
                    <a:pt x="0" y="0"/>
                  </a:lnTo>
                  <a:lnTo>
                    <a:pt x="1"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 name="Freeform 153"/>
            <p:cNvSpPr>
              <a:spLocks/>
            </p:cNvSpPr>
            <p:nvPr/>
          </p:nvSpPr>
          <p:spPr bwMode="auto">
            <a:xfrm>
              <a:off x="13821554" y="-2336402"/>
              <a:ext cx="4763" cy="104775"/>
            </a:xfrm>
            <a:custGeom>
              <a:avLst/>
              <a:gdLst>
                <a:gd name="T0" fmla="*/ 2 w 3"/>
                <a:gd name="T1" fmla="*/ 11 h 66"/>
                <a:gd name="T2" fmla="*/ 3 w 3"/>
                <a:gd name="T3" fmla="*/ 66 h 66"/>
                <a:gd name="T4" fmla="*/ 2 w 3"/>
                <a:gd name="T5" fmla="*/ 55 h 66"/>
                <a:gd name="T6" fmla="*/ 0 w 3"/>
                <a:gd name="T7" fmla="*/ 0 h 66"/>
                <a:gd name="T8" fmla="*/ 2 w 3"/>
                <a:gd name="T9" fmla="*/ 11 h 66"/>
              </a:gdLst>
              <a:ahLst/>
              <a:cxnLst>
                <a:cxn ang="0">
                  <a:pos x="T0" y="T1"/>
                </a:cxn>
                <a:cxn ang="0">
                  <a:pos x="T2" y="T3"/>
                </a:cxn>
                <a:cxn ang="0">
                  <a:pos x="T4" y="T5"/>
                </a:cxn>
                <a:cxn ang="0">
                  <a:pos x="T6" y="T7"/>
                </a:cxn>
                <a:cxn ang="0">
                  <a:pos x="T8" y="T9"/>
                </a:cxn>
              </a:cxnLst>
              <a:rect l="0" t="0" r="r" b="b"/>
              <a:pathLst>
                <a:path w="3" h="66">
                  <a:moveTo>
                    <a:pt x="2" y="11"/>
                  </a:moveTo>
                  <a:lnTo>
                    <a:pt x="3" y="66"/>
                  </a:lnTo>
                  <a:lnTo>
                    <a:pt x="2" y="55"/>
                  </a:lnTo>
                  <a:lnTo>
                    <a:pt x="0" y="0"/>
                  </a:lnTo>
                  <a:lnTo>
                    <a:pt x="2"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 name="Freeform 154"/>
            <p:cNvSpPr>
              <a:spLocks/>
            </p:cNvSpPr>
            <p:nvPr/>
          </p:nvSpPr>
          <p:spPr bwMode="auto">
            <a:xfrm>
              <a:off x="13824729" y="-2318940"/>
              <a:ext cx="20638" cy="87313"/>
            </a:xfrm>
            <a:custGeom>
              <a:avLst/>
              <a:gdLst>
                <a:gd name="T0" fmla="*/ 11 w 13"/>
                <a:gd name="T1" fmla="*/ 0 h 55"/>
                <a:gd name="T2" fmla="*/ 13 w 13"/>
                <a:gd name="T3" fmla="*/ 55 h 55"/>
                <a:gd name="T4" fmla="*/ 1 w 13"/>
                <a:gd name="T5" fmla="*/ 55 h 55"/>
                <a:gd name="T6" fmla="*/ 0 w 13"/>
                <a:gd name="T7" fmla="*/ 0 h 55"/>
                <a:gd name="T8" fmla="*/ 11 w 13"/>
                <a:gd name="T9" fmla="*/ 0 h 55"/>
              </a:gdLst>
              <a:ahLst/>
              <a:cxnLst>
                <a:cxn ang="0">
                  <a:pos x="T0" y="T1"/>
                </a:cxn>
                <a:cxn ang="0">
                  <a:pos x="T2" y="T3"/>
                </a:cxn>
                <a:cxn ang="0">
                  <a:pos x="T4" y="T5"/>
                </a:cxn>
                <a:cxn ang="0">
                  <a:pos x="T6" y="T7"/>
                </a:cxn>
                <a:cxn ang="0">
                  <a:pos x="T8" y="T9"/>
                </a:cxn>
              </a:cxnLst>
              <a:rect l="0" t="0" r="r" b="b"/>
              <a:pathLst>
                <a:path w="13" h="55">
                  <a:moveTo>
                    <a:pt x="11" y="0"/>
                  </a:moveTo>
                  <a:lnTo>
                    <a:pt x="13" y="55"/>
                  </a:lnTo>
                  <a:lnTo>
                    <a:pt x="1" y="55"/>
                  </a:lnTo>
                  <a:lnTo>
                    <a:pt x="0" y="0"/>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 name="Freeform 155"/>
            <p:cNvSpPr>
              <a:spLocks/>
            </p:cNvSpPr>
            <p:nvPr/>
          </p:nvSpPr>
          <p:spPr bwMode="auto">
            <a:xfrm>
              <a:off x="13842191" y="-2325290"/>
              <a:ext cx="22225" cy="93663"/>
            </a:xfrm>
            <a:custGeom>
              <a:avLst/>
              <a:gdLst>
                <a:gd name="T0" fmla="*/ 12 w 14"/>
                <a:gd name="T1" fmla="*/ 0 h 59"/>
                <a:gd name="T2" fmla="*/ 14 w 14"/>
                <a:gd name="T3" fmla="*/ 55 h 59"/>
                <a:gd name="T4" fmla="*/ 2 w 14"/>
                <a:gd name="T5" fmla="*/ 59 h 59"/>
                <a:gd name="T6" fmla="*/ 0 w 14"/>
                <a:gd name="T7" fmla="*/ 4 h 59"/>
                <a:gd name="T8" fmla="*/ 12 w 14"/>
                <a:gd name="T9" fmla="*/ 0 h 59"/>
              </a:gdLst>
              <a:ahLst/>
              <a:cxnLst>
                <a:cxn ang="0">
                  <a:pos x="T0" y="T1"/>
                </a:cxn>
                <a:cxn ang="0">
                  <a:pos x="T2" y="T3"/>
                </a:cxn>
                <a:cxn ang="0">
                  <a:pos x="T4" y="T5"/>
                </a:cxn>
                <a:cxn ang="0">
                  <a:pos x="T6" y="T7"/>
                </a:cxn>
                <a:cxn ang="0">
                  <a:pos x="T8" y="T9"/>
                </a:cxn>
              </a:cxnLst>
              <a:rect l="0" t="0" r="r" b="b"/>
              <a:pathLst>
                <a:path w="14" h="59">
                  <a:moveTo>
                    <a:pt x="12" y="0"/>
                  </a:moveTo>
                  <a:lnTo>
                    <a:pt x="14" y="55"/>
                  </a:lnTo>
                  <a:lnTo>
                    <a:pt x="2" y="59"/>
                  </a:lnTo>
                  <a:lnTo>
                    <a:pt x="0" y="4"/>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 name="Freeform 156"/>
            <p:cNvSpPr>
              <a:spLocks/>
            </p:cNvSpPr>
            <p:nvPr/>
          </p:nvSpPr>
          <p:spPr bwMode="auto">
            <a:xfrm>
              <a:off x="14129529" y="-2337990"/>
              <a:ext cx="14288" cy="100013"/>
            </a:xfrm>
            <a:custGeom>
              <a:avLst/>
              <a:gdLst>
                <a:gd name="T0" fmla="*/ 8 w 9"/>
                <a:gd name="T1" fmla="*/ 0 h 63"/>
                <a:gd name="T2" fmla="*/ 9 w 9"/>
                <a:gd name="T3" fmla="*/ 55 h 63"/>
                <a:gd name="T4" fmla="*/ 2 w 9"/>
                <a:gd name="T5" fmla="*/ 63 h 63"/>
                <a:gd name="T6" fmla="*/ 0 w 9"/>
                <a:gd name="T7" fmla="*/ 8 h 63"/>
                <a:gd name="T8" fmla="*/ 8 w 9"/>
                <a:gd name="T9" fmla="*/ 0 h 63"/>
              </a:gdLst>
              <a:ahLst/>
              <a:cxnLst>
                <a:cxn ang="0">
                  <a:pos x="T0" y="T1"/>
                </a:cxn>
                <a:cxn ang="0">
                  <a:pos x="T2" y="T3"/>
                </a:cxn>
                <a:cxn ang="0">
                  <a:pos x="T4" y="T5"/>
                </a:cxn>
                <a:cxn ang="0">
                  <a:pos x="T6" y="T7"/>
                </a:cxn>
                <a:cxn ang="0">
                  <a:pos x="T8" y="T9"/>
                </a:cxn>
              </a:cxnLst>
              <a:rect l="0" t="0" r="r" b="b"/>
              <a:pathLst>
                <a:path w="9" h="63">
                  <a:moveTo>
                    <a:pt x="8" y="0"/>
                  </a:moveTo>
                  <a:lnTo>
                    <a:pt x="9" y="55"/>
                  </a:lnTo>
                  <a:lnTo>
                    <a:pt x="2" y="63"/>
                  </a:lnTo>
                  <a:lnTo>
                    <a:pt x="0" y="8"/>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 name="Freeform 157"/>
            <p:cNvSpPr>
              <a:spLocks/>
            </p:cNvSpPr>
            <p:nvPr/>
          </p:nvSpPr>
          <p:spPr bwMode="auto">
            <a:xfrm>
              <a:off x="14123179" y="-2325290"/>
              <a:ext cx="9525" cy="96838"/>
            </a:xfrm>
            <a:custGeom>
              <a:avLst/>
              <a:gdLst>
                <a:gd name="T0" fmla="*/ 4 w 6"/>
                <a:gd name="T1" fmla="*/ 0 h 61"/>
                <a:gd name="T2" fmla="*/ 6 w 6"/>
                <a:gd name="T3" fmla="*/ 55 h 61"/>
                <a:gd name="T4" fmla="*/ 1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1" y="61"/>
                  </a:lnTo>
                  <a:lnTo>
                    <a:pt x="0" y="6"/>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 name="Freeform 158"/>
            <p:cNvSpPr>
              <a:spLocks/>
            </p:cNvSpPr>
            <p:nvPr/>
          </p:nvSpPr>
          <p:spPr bwMode="auto">
            <a:xfrm>
              <a:off x="13796154" y="-2322115"/>
              <a:ext cx="4763" cy="104775"/>
            </a:xfrm>
            <a:custGeom>
              <a:avLst/>
              <a:gdLst>
                <a:gd name="T0" fmla="*/ 2 w 3"/>
                <a:gd name="T1" fmla="*/ 0 h 66"/>
                <a:gd name="T2" fmla="*/ 3 w 3"/>
                <a:gd name="T3" fmla="*/ 55 h 66"/>
                <a:gd name="T4" fmla="*/ 2 w 3"/>
                <a:gd name="T5" fmla="*/ 66 h 66"/>
                <a:gd name="T6" fmla="*/ 0 w 3"/>
                <a:gd name="T7" fmla="*/ 11 h 66"/>
                <a:gd name="T8" fmla="*/ 2 w 3"/>
                <a:gd name="T9" fmla="*/ 0 h 66"/>
              </a:gdLst>
              <a:ahLst/>
              <a:cxnLst>
                <a:cxn ang="0">
                  <a:pos x="T0" y="T1"/>
                </a:cxn>
                <a:cxn ang="0">
                  <a:pos x="T2" y="T3"/>
                </a:cxn>
                <a:cxn ang="0">
                  <a:pos x="T4" y="T5"/>
                </a:cxn>
                <a:cxn ang="0">
                  <a:pos x="T6" y="T7"/>
                </a:cxn>
                <a:cxn ang="0">
                  <a:pos x="T8" y="T9"/>
                </a:cxn>
              </a:cxnLst>
              <a:rect l="0" t="0" r="r" b="b"/>
              <a:pathLst>
                <a:path w="3" h="66">
                  <a:moveTo>
                    <a:pt x="2" y="0"/>
                  </a:moveTo>
                  <a:lnTo>
                    <a:pt x="3" y="55"/>
                  </a:lnTo>
                  <a:lnTo>
                    <a:pt x="2" y="66"/>
                  </a:lnTo>
                  <a:lnTo>
                    <a:pt x="0" y="11"/>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 name="Freeform 159"/>
            <p:cNvSpPr>
              <a:spLocks/>
            </p:cNvSpPr>
            <p:nvPr/>
          </p:nvSpPr>
          <p:spPr bwMode="auto">
            <a:xfrm>
              <a:off x="14105716" y="-2315765"/>
              <a:ext cx="19050" cy="95250"/>
            </a:xfrm>
            <a:custGeom>
              <a:avLst/>
              <a:gdLst>
                <a:gd name="T0" fmla="*/ 11 w 12"/>
                <a:gd name="T1" fmla="*/ 0 h 60"/>
                <a:gd name="T2" fmla="*/ 12 w 12"/>
                <a:gd name="T3" fmla="*/ 55 h 60"/>
                <a:gd name="T4" fmla="*/ 2 w 12"/>
                <a:gd name="T5" fmla="*/ 60 h 60"/>
                <a:gd name="T6" fmla="*/ 0 w 12"/>
                <a:gd name="T7" fmla="*/ 4 h 60"/>
                <a:gd name="T8" fmla="*/ 11 w 12"/>
                <a:gd name="T9" fmla="*/ 0 h 60"/>
              </a:gdLst>
              <a:ahLst/>
              <a:cxnLst>
                <a:cxn ang="0">
                  <a:pos x="T0" y="T1"/>
                </a:cxn>
                <a:cxn ang="0">
                  <a:pos x="T2" y="T3"/>
                </a:cxn>
                <a:cxn ang="0">
                  <a:pos x="T4" y="T5"/>
                </a:cxn>
                <a:cxn ang="0">
                  <a:pos x="T6" y="T7"/>
                </a:cxn>
                <a:cxn ang="0">
                  <a:pos x="T8" y="T9"/>
                </a:cxn>
              </a:cxnLst>
              <a:rect l="0" t="0" r="r" b="b"/>
              <a:pathLst>
                <a:path w="12" h="60">
                  <a:moveTo>
                    <a:pt x="11" y="0"/>
                  </a:moveTo>
                  <a:lnTo>
                    <a:pt x="12" y="55"/>
                  </a:lnTo>
                  <a:lnTo>
                    <a:pt x="2" y="60"/>
                  </a:lnTo>
                  <a:lnTo>
                    <a:pt x="0" y="4"/>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 name="Freeform 160"/>
            <p:cNvSpPr>
              <a:spLocks/>
            </p:cNvSpPr>
            <p:nvPr/>
          </p:nvSpPr>
          <p:spPr bwMode="auto">
            <a:xfrm>
              <a:off x="14177154" y="-2320527"/>
              <a:ext cx="6350" cy="100013"/>
            </a:xfrm>
            <a:custGeom>
              <a:avLst/>
              <a:gdLst>
                <a:gd name="T0" fmla="*/ 3 w 4"/>
                <a:gd name="T1" fmla="*/ 8 h 63"/>
                <a:gd name="T2" fmla="*/ 4 w 4"/>
                <a:gd name="T3" fmla="*/ 63 h 63"/>
                <a:gd name="T4" fmla="*/ 2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 name="Freeform 161"/>
            <p:cNvSpPr>
              <a:spLocks/>
            </p:cNvSpPr>
            <p:nvPr/>
          </p:nvSpPr>
          <p:spPr bwMode="auto">
            <a:xfrm>
              <a:off x="14096191" y="-2309415"/>
              <a:ext cx="12700" cy="96838"/>
            </a:xfrm>
            <a:custGeom>
              <a:avLst/>
              <a:gdLst>
                <a:gd name="T0" fmla="*/ 6 w 8"/>
                <a:gd name="T1" fmla="*/ 0 h 61"/>
                <a:gd name="T2" fmla="*/ 8 w 8"/>
                <a:gd name="T3" fmla="*/ 56 h 61"/>
                <a:gd name="T4" fmla="*/ 2 w 8"/>
                <a:gd name="T5" fmla="*/ 61 h 61"/>
                <a:gd name="T6" fmla="*/ 0 w 8"/>
                <a:gd name="T7" fmla="*/ 6 h 61"/>
                <a:gd name="T8" fmla="*/ 6 w 8"/>
                <a:gd name="T9" fmla="*/ 0 h 61"/>
              </a:gdLst>
              <a:ahLst/>
              <a:cxnLst>
                <a:cxn ang="0">
                  <a:pos x="T0" y="T1"/>
                </a:cxn>
                <a:cxn ang="0">
                  <a:pos x="T2" y="T3"/>
                </a:cxn>
                <a:cxn ang="0">
                  <a:pos x="T4" y="T5"/>
                </a:cxn>
                <a:cxn ang="0">
                  <a:pos x="T6" y="T7"/>
                </a:cxn>
                <a:cxn ang="0">
                  <a:pos x="T8" y="T9"/>
                </a:cxn>
              </a:cxnLst>
              <a:rect l="0" t="0" r="r" b="b"/>
              <a:pathLst>
                <a:path w="8" h="61">
                  <a:moveTo>
                    <a:pt x="6" y="0"/>
                  </a:moveTo>
                  <a:lnTo>
                    <a:pt x="8" y="56"/>
                  </a:lnTo>
                  <a:lnTo>
                    <a:pt x="2" y="61"/>
                  </a:lnTo>
                  <a:lnTo>
                    <a:pt x="0" y="6"/>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 name="Freeform 162"/>
            <p:cNvSpPr>
              <a:spLocks/>
            </p:cNvSpPr>
            <p:nvPr/>
          </p:nvSpPr>
          <p:spPr bwMode="auto">
            <a:xfrm>
              <a:off x="13796154" y="-2304652"/>
              <a:ext cx="3175" cy="103188"/>
            </a:xfrm>
            <a:custGeom>
              <a:avLst/>
              <a:gdLst>
                <a:gd name="T0" fmla="*/ 0 w 2"/>
                <a:gd name="T1" fmla="*/ 0 h 65"/>
                <a:gd name="T2" fmla="*/ 2 w 2"/>
                <a:gd name="T3" fmla="*/ 55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2" y="65"/>
                  </a:lnTo>
                  <a:lnTo>
                    <a:pt x="0" y="1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 name="Freeform 163"/>
            <p:cNvSpPr>
              <a:spLocks/>
            </p:cNvSpPr>
            <p:nvPr/>
          </p:nvSpPr>
          <p:spPr bwMode="auto">
            <a:xfrm>
              <a:off x="13821554" y="-2293540"/>
              <a:ext cx="19050" cy="103188"/>
            </a:xfrm>
            <a:custGeom>
              <a:avLst/>
              <a:gdLst>
                <a:gd name="T0" fmla="*/ 10 w 12"/>
                <a:gd name="T1" fmla="*/ 9 h 65"/>
                <a:gd name="T2" fmla="*/ 12 w 12"/>
                <a:gd name="T3" fmla="*/ 65 h 65"/>
                <a:gd name="T4" fmla="*/ 2 w 12"/>
                <a:gd name="T5" fmla="*/ 55 h 65"/>
                <a:gd name="T6" fmla="*/ 0 w 12"/>
                <a:gd name="T7" fmla="*/ 0 h 65"/>
                <a:gd name="T8" fmla="*/ 10 w 12"/>
                <a:gd name="T9" fmla="*/ 9 h 65"/>
              </a:gdLst>
              <a:ahLst/>
              <a:cxnLst>
                <a:cxn ang="0">
                  <a:pos x="T0" y="T1"/>
                </a:cxn>
                <a:cxn ang="0">
                  <a:pos x="T2" y="T3"/>
                </a:cxn>
                <a:cxn ang="0">
                  <a:pos x="T4" y="T5"/>
                </a:cxn>
                <a:cxn ang="0">
                  <a:pos x="T6" y="T7"/>
                </a:cxn>
                <a:cxn ang="0">
                  <a:pos x="T8" y="T9"/>
                </a:cxn>
              </a:cxnLst>
              <a:rect l="0" t="0" r="r" b="b"/>
              <a:pathLst>
                <a:path w="12" h="65">
                  <a:moveTo>
                    <a:pt x="10" y="9"/>
                  </a:moveTo>
                  <a:lnTo>
                    <a:pt x="12" y="65"/>
                  </a:lnTo>
                  <a:lnTo>
                    <a:pt x="2" y="55"/>
                  </a:lnTo>
                  <a:lnTo>
                    <a:pt x="0" y="0"/>
                  </a:lnTo>
                  <a:lnTo>
                    <a:pt x="10"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 name="Freeform 164"/>
            <p:cNvSpPr>
              <a:spLocks/>
            </p:cNvSpPr>
            <p:nvPr/>
          </p:nvSpPr>
          <p:spPr bwMode="auto">
            <a:xfrm>
              <a:off x="14096191" y="-229989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 name="Freeform 165"/>
            <p:cNvSpPr>
              <a:spLocks/>
            </p:cNvSpPr>
            <p:nvPr/>
          </p:nvSpPr>
          <p:spPr bwMode="auto">
            <a:xfrm>
              <a:off x="14094604" y="-2298302"/>
              <a:ext cx="4763"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3" y="68"/>
                    <a:pt x="2" y="69"/>
                  </a:cubicBezTo>
                  <a:cubicBezTo>
                    <a:pt x="0" y="2"/>
                    <a:pt x="0" y="2"/>
                    <a:pt x="0" y="2"/>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 name="Freeform 166"/>
            <p:cNvSpPr>
              <a:spLocks/>
            </p:cNvSpPr>
            <p:nvPr/>
          </p:nvSpPr>
          <p:spPr bwMode="auto">
            <a:xfrm>
              <a:off x="14094604" y="-2295127"/>
              <a:ext cx="3175" cy="88900"/>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2" y="68"/>
                    <a:pt x="2" y="69"/>
                  </a:cubicBezTo>
                  <a:cubicBezTo>
                    <a:pt x="0" y="2"/>
                    <a:pt x="0" y="2"/>
                    <a:pt x="0" y="2"/>
                  </a:cubicBezTo>
                  <a:cubicBezTo>
                    <a:pt x="0"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 name="Freeform 167"/>
            <p:cNvSpPr>
              <a:spLocks/>
            </p:cNvSpPr>
            <p:nvPr/>
          </p:nvSpPr>
          <p:spPr bwMode="auto">
            <a:xfrm>
              <a:off x="14091429" y="-2293540"/>
              <a:ext cx="4763" cy="90488"/>
            </a:xfrm>
            <a:custGeom>
              <a:avLst/>
              <a:gdLst>
                <a:gd name="T0" fmla="*/ 2 w 4"/>
                <a:gd name="T1" fmla="*/ 0 h 69"/>
                <a:gd name="T2" fmla="*/ 4 w 4"/>
                <a:gd name="T3" fmla="*/ 67 h 69"/>
                <a:gd name="T4" fmla="*/ 2 w 4"/>
                <a:gd name="T5" fmla="*/ 69 h 69"/>
                <a:gd name="T6" fmla="*/ 0 w 4"/>
                <a:gd name="T7" fmla="*/ 2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8"/>
                    <a:pt x="2" y="68"/>
                    <a:pt x="2" y="69"/>
                  </a:cubicBezTo>
                  <a:cubicBezTo>
                    <a:pt x="0" y="2"/>
                    <a:pt x="0" y="2"/>
                    <a:pt x="0" y="2"/>
                  </a:cubicBezTo>
                  <a:cubicBezTo>
                    <a:pt x="0" y="1"/>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 name="Freeform 168"/>
            <p:cNvSpPr>
              <a:spLocks/>
            </p:cNvSpPr>
            <p:nvPr/>
          </p:nvSpPr>
          <p:spPr bwMode="auto">
            <a:xfrm>
              <a:off x="14088254" y="-2290365"/>
              <a:ext cx="6350" cy="90488"/>
            </a:xfrm>
            <a:custGeom>
              <a:avLst/>
              <a:gdLst>
                <a:gd name="T0" fmla="*/ 3 w 5"/>
                <a:gd name="T1" fmla="*/ 0 h 69"/>
                <a:gd name="T2" fmla="*/ 5 w 5"/>
                <a:gd name="T3" fmla="*/ 67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7"/>
                    <a:pt x="5" y="67"/>
                    <a:pt x="5" y="67"/>
                  </a:cubicBezTo>
                  <a:cubicBezTo>
                    <a:pt x="4" y="68"/>
                    <a:pt x="3" y="68"/>
                    <a:pt x="2" y="69"/>
                  </a:cubicBezTo>
                  <a:cubicBezTo>
                    <a:pt x="0" y="2"/>
                    <a:pt x="0" y="2"/>
                    <a:pt x="0" y="2"/>
                  </a:cubicBezTo>
                  <a:cubicBezTo>
                    <a:pt x="1" y="1"/>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 name="Freeform 169"/>
            <p:cNvSpPr>
              <a:spLocks/>
            </p:cNvSpPr>
            <p:nvPr/>
          </p:nvSpPr>
          <p:spPr bwMode="auto">
            <a:xfrm>
              <a:off x="14080316" y="-2287190"/>
              <a:ext cx="9525" cy="88900"/>
            </a:xfrm>
            <a:custGeom>
              <a:avLst/>
              <a:gdLst>
                <a:gd name="T0" fmla="*/ 6 w 8"/>
                <a:gd name="T1" fmla="*/ 0 h 69"/>
                <a:gd name="T2" fmla="*/ 8 w 8"/>
                <a:gd name="T3" fmla="*/ 67 h 69"/>
                <a:gd name="T4" fmla="*/ 2 w 8"/>
                <a:gd name="T5" fmla="*/ 69 h 69"/>
                <a:gd name="T6" fmla="*/ 0 w 8"/>
                <a:gd name="T7" fmla="*/ 2 h 69"/>
                <a:gd name="T8" fmla="*/ 6 w 8"/>
                <a:gd name="T9" fmla="*/ 0 h 69"/>
              </a:gdLst>
              <a:ahLst/>
              <a:cxnLst>
                <a:cxn ang="0">
                  <a:pos x="T0" y="T1"/>
                </a:cxn>
                <a:cxn ang="0">
                  <a:pos x="T2" y="T3"/>
                </a:cxn>
                <a:cxn ang="0">
                  <a:pos x="T4" y="T5"/>
                </a:cxn>
                <a:cxn ang="0">
                  <a:pos x="T6" y="T7"/>
                </a:cxn>
                <a:cxn ang="0">
                  <a:pos x="T8" y="T9"/>
                </a:cxn>
              </a:cxnLst>
              <a:rect l="0" t="0" r="r" b="b"/>
              <a:pathLst>
                <a:path w="8" h="69">
                  <a:moveTo>
                    <a:pt x="6" y="0"/>
                  </a:moveTo>
                  <a:cubicBezTo>
                    <a:pt x="8" y="67"/>
                    <a:pt x="8" y="67"/>
                    <a:pt x="8" y="67"/>
                  </a:cubicBezTo>
                  <a:cubicBezTo>
                    <a:pt x="6" y="68"/>
                    <a:pt x="4" y="69"/>
                    <a:pt x="2" y="69"/>
                  </a:cubicBezTo>
                  <a:cubicBezTo>
                    <a:pt x="0" y="2"/>
                    <a:pt x="0" y="2"/>
                    <a:pt x="0" y="2"/>
                  </a:cubicBezTo>
                  <a:cubicBezTo>
                    <a:pt x="3" y="2"/>
                    <a:pt x="4" y="1"/>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 name="Freeform 170"/>
            <p:cNvSpPr>
              <a:spLocks/>
            </p:cNvSpPr>
            <p:nvPr/>
          </p:nvSpPr>
          <p:spPr bwMode="auto">
            <a:xfrm>
              <a:off x="14077141" y="-2285602"/>
              <a:ext cx="6350"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3" y="68"/>
                    <a:pt x="2" y="68"/>
                  </a:cubicBezTo>
                  <a:cubicBezTo>
                    <a:pt x="0" y="1"/>
                    <a:pt x="0" y="1"/>
                    <a:pt x="0" y="1"/>
                  </a:cubicBezTo>
                  <a:cubicBezTo>
                    <a:pt x="1" y="1"/>
                    <a:pt x="1" y="1"/>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 name="Freeform 171"/>
            <p:cNvSpPr>
              <a:spLocks/>
            </p:cNvSpPr>
            <p:nvPr/>
          </p:nvSpPr>
          <p:spPr bwMode="auto">
            <a:xfrm>
              <a:off x="14072379" y="-2284015"/>
              <a:ext cx="7938" cy="88900"/>
            </a:xfrm>
            <a:custGeom>
              <a:avLst/>
              <a:gdLst>
                <a:gd name="T0" fmla="*/ 4 w 6"/>
                <a:gd name="T1" fmla="*/ 0 h 68"/>
                <a:gd name="T2" fmla="*/ 6 w 6"/>
                <a:gd name="T3" fmla="*/ 67 h 68"/>
                <a:gd name="T4" fmla="*/ 5 w 6"/>
                <a:gd name="T5" fmla="*/ 67 h 68"/>
                <a:gd name="T6" fmla="*/ 2 w 6"/>
                <a:gd name="T7" fmla="*/ 68 h 68"/>
                <a:gd name="T8" fmla="*/ 0 w 6"/>
                <a:gd name="T9" fmla="*/ 1 h 68"/>
                <a:gd name="T10" fmla="*/ 3 w 6"/>
                <a:gd name="T11" fmla="*/ 0 h 68"/>
                <a:gd name="T12" fmla="*/ 4 w 6"/>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0"/>
                  </a:moveTo>
                  <a:cubicBezTo>
                    <a:pt x="6" y="67"/>
                    <a:pt x="6" y="67"/>
                    <a:pt x="6" y="67"/>
                  </a:cubicBezTo>
                  <a:cubicBezTo>
                    <a:pt x="6" y="67"/>
                    <a:pt x="5" y="67"/>
                    <a:pt x="5" y="67"/>
                  </a:cubicBezTo>
                  <a:cubicBezTo>
                    <a:pt x="4" y="67"/>
                    <a:pt x="3" y="68"/>
                    <a:pt x="2" y="68"/>
                  </a:cubicBezTo>
                  <a:cubicBezTo>
                    <a:pt x="0" y="1"/>
                    <a:pt x="0" y="1"/>
                    <a:pt x="0" y="1"/>
                  </a:cubicBezTo>
                  <a:cubicBezTo>
                    <a:pt x="1" y="0"/>
                    <a:pt x="2" y="0"/>
                    <a:pt x="3" y="0"/>
                  </a:cubicBezTo>
                  <a:cubicBezTo>
                    <a:pt x="4" y="0"/>
                    <a:pt x="4"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 name="Freeform 172"/>
            <p:cNvSpPr>
              <a:spLocks/>
            </p:cNvSpPr>
            <p:nvPr/>
          </p:nvSpPr>
          <p:spPr bwMode="auto">
            <a:xfrm>
              <a:off x="14043804" y="-2282427"/>
              <a:ext cx="31750" cy="92075"/>
            </a:xfrm>
            <a:custGeom>
              <a:avLst/>
              <a:gdLst>
                <a:gd name="T0" fmla="*/ 23 w 25"/>
                <a:gd name="T1" fmla="*/ 0 h 71"/>
                <a:gd name="T2" fmla="*/ 25 w 25"/>
                <a:gd name="T3" fmla="*/ 67 h 71"/>
                <a:gd name="T4" fmla="*/ 2 w 25"/>
                <a:gd name="T5" fmla="*/ 71 h 71"/>
                <a:gd name="T6" fmla="*/ 0 w 25"/>
                <a:gd name="T7" fmla="*/ 4 h 71"/>
                <a:gd name="T8" fmla="*/ 23 w 25"/>
                <a:gd name="T9" fmla="*/ 0 h 71"/>
              </a:gdLst>
              <a:ahLst/>
              <a:cxnLst>
                <a:cxn ang="0">
                  <a:pos x="T0" y="T1"/>
                </a:cxn>
                <a:cxn ang="0">
                  <a:pos x="T2" y="T3"/>
                </a:cxn>
                <a:cxn ang="0">
                  <a:pos x="T4" y="T5"/>
                </a:cxn>
                <a:cxn ang="0">
                  <a:pos x="T6" y="T7"/>
                </a:cxn>
                <a:cxn ang="0">
                  <a:pos x="T8" y="T9"/>
                </a:cxn>
              </a:cxnLst>
              <a:rect l="0" t="0" r="r" b="b"/>
              <a:pathLst>
                <a:path w="25" h="71">
                  <a:moveTo>
                    <a:pt x="23" y="0"/>
                  </a:moveTo>
                  <a:cubicBezTo>
                    <a:pt x="25" y="67"/>
                    <a:pt x="25" y="67"/>
                    <a:pt x="25" y="67"/>
                  </a:cubicBezTo>
                  <a:cubicBezTo>
                    <a:pt x="14" y="69"/>
                    <a:pt x="2" y="71"/>
                    <a:pt x="2" y="71"/>
                  </a:cubicBezTo>
                  <a:cubicBezTo>
                    <a:pt x="0" y="4"/>
                    <a:pt x="0" y="4"/>
                    <a:pt x="0" y="4"/>
                  </a:cubicBezTo>
                  <a:cubicBezTo>
                    <a:pt x="0" y="4"/>
                    <a:pt x="12" y="2"/>
                    <a:pt x="2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 name="Freeform 173"/>
            <p:cNvSpPr>
              <a:spLocks/>
            </p:cNvSpPr>
            <p:nvPr/>
          </p:nvSpPr>
          <p:spPr bwMode="auto">
            <a:xfrm>
              <a:off x="14010466" y="-2277665"/>
              <a:ext cx="36513" cy="88900"/>
            </a:xfrm>
            <a:custGeom>
              <a:avLst/>
              <a:gdLst>
                <a:gd name="T0" fmla="*/ 21 w 23"/>
                <a:gd name="T1" fmla="*/ 0 h 56"/>
                <a:gd name="T2" fmla="*/ 23 w 23"/>
                <a:gd name="T3" fmla="*/ 55 h 56"/>
                <a:gd name="T4" fmla="*/ 1 w 23"/>
                <a:gd name="T5" fmla="*/ 56 h 56"/>
                <a:gd name="T6" fmla="*/ 0 w 23"/>
                <a:gd name="T7" fmla="*/ 1 h 56"/>
                <a:gd name="T8" fmla="*/ 21 w 23"/>
                <a:gd name="T9" fmla="*/ 0 h 56"/>
              </a:gdLst>
              <a:ahLst/>
              <a:cxnLst>
                <a:cxn ang="0">
                  <a:pos x="T0" y="T1"/>
                </a:cxn>
                <a:cxn ang="0">
                  <a:pos x="T2" y="T3"/>
                </a:cxn>
                <a:cxn ang="0">
                  <a:pos x="T4" y="T5"/>
                </a:cxn>
                <a:cxn ang="0">
                  <a:pos x="T6" y="T7"/>
                </a:cxn>
                <a:cxn ang="0">
                  <a:pos x="T8" y="T9"/>
                </a:cxn>
              </a:cxnLst>
              <a:rect l="0" t="0" r="r" b="b"/>
              <a:pathLst>
                <a:path w="23" h="56">
                  <a:moveTo>
                    <a:pt x="21" y="0"/>
                  </a:moveTo>
                  <a:lnTo>
                    <a:pt x="23" y="55"/>
                  </a:lnTo>
                  <a:lnTo>
                    <a:pt x="1" y="56"/>
                  </a:lnTo>
                  <a:lnTo>
                    <a:pt x="0" y="1"/>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 name="Freeform 174"/>
            <p:cNvSpPr>
              <a:spLocks/>
            </p:cNvSpPr>
            <p:nvPr/>
          </p:nvSpPr>
          <p:spPr bwMode="auto">
            <a:xfrm>
              <a:off x="13994591" y="-2279252"/>
              <a:ext cx="17463" cy="90488"/>
            </a:xfrm>
            <a:custGeom>
              <a:avLst/>
              <a:gdLst>
                <a:gd name="T0" fmla="*/ 10 w 11"/>
                <a:gd name="T1" fmla="*/ 2 h 57"/>
                <a:gd name="T2" fmla="*/ 11 w 11"/>
                <a:gd name="T3" fmla="*/ 57 h 57"/>
                <a:gd name="T4" fmla="*/ 2 w 11"/>
                <a:gd name="T5" fmla="*/ 56 h 57"/>
                <a:gd name="T6" fmla="*/ 0 w 11"/>
                <a:gd name="T7" fmla="*/ 0 h 57"/>
                <a:gd name="T8" fmla="*/ 10 w 11"/>
                <a:gd name="T9" fmla="*/ 2 h 57"/>
              </a:gdLst>
              <a:ahLst/>
              <a:cxnLst>
                <a:cxn ang="0">
                  <a:pos x="T0" y="T1"/>
                </a:cxn>
                <a:cxn ang="0">
                  <a:pos x="T2" y="T3"/>
                </a:cxn>
                <a:cxn ang="0">
                  <a:pos x="T4" y="T5"/>
                </a:cxn>
                <a:cxn ang="0">
                  <a:pos x="T6" y="T7"/>
                </a:cxn>
                <a:cxn ang="0">
                  <a:pos x="T8" y="T9"/>
                </a:cxn>
              </a:cxnLst>
              <a:rect l="0" t="0" r="r" b="b"/>
              <a:pathLst>
                <a:path w="11" h="57">
                  <a:moveTo>
                    <a:pt x="10" y="2"/>
                  </a:moveTo>
                  <a:lnTo>
                    <a:pt x="11" y="57"/>
                  </a:lnTo>
                  <a:lnTo>
                    <a:pt x="2" y="56"/>
                  </a:lnTo>
                  <a:lnTo>
                    <a:pt x="0" y="0"/>
                  </a:lnTo>
                  <a:lnTo>
                    <a:pt x="10"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 name="Freeform 175"/>
            <p:cNvSpPr>
              <a:spLocks/>
            </p:cNvSpPr>
            <p:nvPr/>
          </p:nvSpPr>
          <p:spPr bwMode="auto">
            <a:xfrm>
              <a:off x="13991416" y="-2279252"/>
              <a:ext cx="6350" cy="95250"/>
            </a:xfrm>
            <a:custGeom>
              <a:avLst/>
              <a:gdLst>
                <a:gd name="T0" fmla="*/ 2 w 4"/>
                <a:gd name="T1" fmla="*/ 0 h 60"/>
                <a:gd name="T2" fmla="*/ 4 w 4"/>
                <a:gd name="T3" fmla="*/ 56 h 60"/>
                <a:gd name="T4" fmla="*/ 2 w 4"/>
                <a:gd name="T5" fmla="*/ 60 h 60"/>
                <a:gd name="T6" fmla="*/ 0 w 4"/>
                <a:gd name="T7" fmla="*/ 4 h 60"/>
                <a:gd name="T8" fmla="*/ 2 w 4"/>
                <a:gd name="T9" fmla="*/ 0 h 60"/>
              </a:gdLst>
              <a:ahLst/>
              <a:cxnLst>
                <a:cxn ang="0">
                  <a:pos x="T0" y="T1"/>
                </a:cxn>
                <a:cxn ang="0">
                  <a:pos x="T2" y="T3"/>
                </a:cxn>
                <a:cxn ang="0">
                  <a:pos x="T4" y="T5"/>
                </a:cxn>
                <a:cxn ang="0">
                  <a:pos x="T6" y="T7"/>
                </a:cxn>
                <a:cxn ang="0">
                  <a:pos x="T8" y="T9"/>
                </a:cxn>
              </a:cxnLst>
              <a:rect l="0" t="0" r="r" b="b"/>
              <a:pathLst>
                <a:path w="4" h="60">
                  <a:moveTo>
                    <a:pt x="2" y="0"/>
                  </a:moveTo>
                  <a:lnTo>
                    <a:pt x="4" y="56"/>
                  </a:lnTo>
                  <a:lnTo>
                    <a:pt x="2" y="60"/>
                  </a:lnTo>
                  <a:lnTo>
                    <a:pt x="0" y="4"/>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 name="Freeform 176"/>
            <p:cNvSpPr>
              <a:spLocks/>
            </p:cNvSpPr>
            <p:nvPr/>
          </p:nvSpPr>
          <p:spPr bwMode="auto">
            <a:xfrm>
              <a:off x="13837429" y="-2279252"/>
              <a:ext cx="6350" cy="100013"/>
            </a:xfrm>
            <a:custGeom>
              <a:avLst/>
              <a:gdLst>
                <a:gd name="T0" fmla="*/ 3 w 4"/>
                <a:gd name="T1" fmla="*/ 8 h 63"/>
                <a:gd name="T2" fmla="*/ 4 w 4"/>
                <a:gd name="T3" fmla="*/ 63 h 63"/>
                <a:gd name="T4" fmla="*/ 2 w 4"/>
                <a:gd name="T5" fmla="*/ 56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6"/>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 name="Freeform 177"/>
            <p:cNvSpPr>
              <a:spLocks/>
            </p:cNvSpPr>
            <p:nvPr/>
          </p:nvSpPr>
          <p:spPr bwMode="auto">
            <a:xfrm>
              <a:off x="13908866" y="-2268140"/>
              <a:ext cx="15875" cy="90488"/>
            </a:xfrm>
            <a:custGeom>
              <a:avLst/>
              <a:gdLst>
                <a:gd name="T0" fmla="*/ 8 w 10"/>
                <a:gd name="T1" fmla="*/ 0 h 57"/>
                <a:gd name="T2" fmla="*/ 10 w 10"/>
                <a:gd name="T3" fmla="*/ 55 h 57"/>
                <a:gd name="T4" fmla="*/ 2 w 10"/>
                <a:gd name="T5" fmla="*/ 57 h 57"/>
                <a:gd name="T6" fmla="*/ 0 w 10"/>
                <a:gd name="T7" fmla="*/ 2 h 57"/>
                <a:gd name="T8" fmla="*/ 8 w 10"/>
                <a:gd name="T9" fmla="*/ 0 h 57"/>
              </a:gdLst>
              <a:ahLst/>
              <a:cxnLst>
                <a:cxn ang="0">
                  <a:pos x="T0" y="T1"/>
                </a:cxn>
                <a:cxn ang="0">
                  <a:pos x="T2" y="T3"/>
                </a:cxn>
                <a:cxn ang="0">
                  <a:pos x="T4" y="T5"/>
                </a:cxn>
                <a:cxn ang="0">
                  <a:pos x="T6" y="T7"/>
                </a:cxn>
                <a:cxn ang="0">
                  <a:pos x="T8" y="T9"/>
                </a:cxn>
              </a:cxnLst>
              <a:rect l="0" t="0" r="r" b="b"/>
              <a:pathLst>
                <a:path w="10" h="57">
                  <a:moveTo>
                    <a:pt x="8" y="0"/>
                  </a:moveTo>
                  <a:lnTo>
                    <a:pt x="10" y="55"/>
                  </a:lnTo>
                  <a:lnTo>
                    <a:pt x="2" y="57"/>
                  </a:lnTo>
                  <a:lnTo>
                    <a:pt x="0" y="2"/>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 name="Freeform 178"/>
            <p:cNvSpPr>
              <a:spLocks/>
            </p:cNvSpPr>
            <p:nvPr/>
          </p:nvSpPr>
          <p:spPr bwMode="auto">
            <a:xfrm>
              <a:off x="13877116" y="-2264965"/>
              <a:ext cx="34925" cy="88900"/>
            </a:xfrm>
            <a:custGeom>
              <a:avLst/>
              <a:gdLst>
                <a:gd name="T0" fmla="*/ 20 w 22"/>
                <a:gd name="T1" fmla="*/ 0 h 56"/>
                <a:gd name="T2" fmla="*/ 22 w 22"/>
                <a:gd name="T3" fmla="*/ 55 h 56"/>
                <a:gd name="T4" fmla="*/ 2 w 22"/>
                <a:gd name="T5" fmla="*/ 56 h 56"/>
                <a:gd name="T6" fmla="*/ 0 w 22"/>
                <a:gd name="T7" fmla="*/ 1 h 56"/>
                <a:gd name="T8" fmla="*/ 20 w 22"/>
                <a:gd name="T9" fmla="*/ 0 h 56"/>
              </a:gdLst>
              <a:ahLst/>
              <a:cxnLst>
                <a:cxn ang="0">
                  <a:pos x="T0" y="T1"/>
                </a:cxn>
                <a:cxn ang="0">
                  <a:pos x="T2" y="T3"/>
                </a:cxn>
                <a:cxn ang="0">
                  <a:pos x="T4" y="T5"/>
                </a:cxn>
                <a:cxn ang="0">
                  <a:pos x="T6" y="T7"/>
                </a:cxn>
                <a:cxn ang="0">
                  <a:pos x="T8" y="T9"/>
                </a:cxn>
              </a:cxnLst>
              <a:rect l="0" t="0" r="r" b="b"/>
              <a:pathLst>
                <a:path w="22" h="56">
                  <a:moveTo>
                    <a:pt x="20" y="0"/>
                  </a:moveTo>
                  <a:lnTo>
                    <a:pt x="22" y="55"/>
                  </a:lnTo>
                  <a:lnTo>
                    <a:pt x="2" y="56"/>
                  </a:lnTo>
                  <a:lnTo>
                    <a:pt x="0" y="1"/>
                  </a:lnTo>
                  <a:lnTo>
                    <a:pt x="2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 name="Freeform 179"/>
            <p:cNvSpPr>
              <a:spLocks/>
            </p:cNvSpPr>
            <p:nvPr/>
          </p:nvSpPr>
          <p:spPr bwMode="auto">
            <a:xfrm>
              <a:off x="13842191" y="-2266552"/>
              <a:ext cx="20638" cy="92075"/>
            </a:xfrm>
            <a:custGeom>
              <a:avLst/>
              <a:gdLst>
                <a:gd name="T0" fmla="*/ 11 w 13"/>
                <a:gd name="T1" fmla="*/ 3 h 58"/>
                <a:gd name="T2" fmla="*/ 13 w 13"/>
                <a:gd name="T3" fmla="*/ 58 h 58"/>
                <a:gd name="T4" fmla="*/ 1 w 13"/>
                <a:gd name="T5" fmla="*/ 55 h 58"/>
                <a:gd name="T6" fmla="*/ 0 w 13"/>
                <a:gd name="T7" fmla="*/ 0 h 58"/>
                <a:gd name="T8" fmla="*/ 11 w 13"/>
                <a:gd name="T9" fmla="*/ 3 h 58"/>
              </a:gdLst>
              <a:ahLst/>
              <a:cxnLst>
                <a:cxn ang="0">
                  <a:pos x="T0" y="T1"/>
                </a:cxn>
                <a:cxn ang="0">
                  <a:pos x="T2" y="T3"/>
                </a:cxn>
                <a:cxn ang="0">
                  <a:pos x="T4" y="T5"/>
                </a:cxn>
                <a:cxn ang="0">
                  <a:pos x="T6" y="T7"/>
                </a:cxn>
                <a:cxn ang="0">
                  <a:pos x="T8" y="T9"/>
                </a:cxn>
              </a:cxnLst>
              <a:rect l="0" t="0" r="r" b="b"/>
              <a:pathLst>
                <a:path w="13" h="58">
                  <a:moveTo>
                    <a:pt x="11" y="3"/>
                  </a:moveTo>
                  <a:lnTo>
                    <a:pt x="13" y="58"/>
                  </a:lnTo>
                  <a:lnTo>
                    <a:pt x="1" y="55"/>
                  </a:lnTo>
                  <a:lnTo>
                    <a:pt x="0" y="0"/>
                  </a:lnTo>
                  <a:lnTo>
                    <a:pt x="11"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 name="Freeform 180"/>
            <p:cNvSpPr>
              <a:spLocks/>
            </p:cNvSpPr>
            <p:nvPr/>
          </p:nvSpPr>
          <p:spPr bwMode="auto">
            <a:xfrm>
              <a:off x="13950141" y="-2264965"/>
              <a:ext cx="14288" cy="88900"/>
            </a:xfrm>
            <a:custGeom>
              <a:avLst/>
              <a:gdLst>
                <a:gd name="T0" fmla="*/ 7 w 9"/>
                <a:gd name="T1" fmla="*/ 0 h 56"/>
                <a:gd name="T2" fmla="*/ 9 w 9"/>
                <a:gd name="T3" fmla="*/ 56 h 56"/>
                <a:gd name="T4" fmla="*/ 1 w 9"/>
                <a:gd name="T5" fmla="*/ 56 h 56"/>
                <a:gd name="T6" fmla="*/ 0 w 9"/>
                <a:gd name="T7" fmla="*/ 0 h 56"/>
                <a:gd name="T8" fmla="*/ 7 w 9"/>
                <a:gd name="T9" fmla="*/ 0 h 56"/>
              </a:gdLst>
              <a:ahLst/>
              <a:cxnLst>
                <a:cxn ang="0">
                  <a:pos x="T0" y="T1"/>
                </a:cxn>
                <a:cxn ang="0">
                  <a:pos x="T2" y="T3"/>
                </a:cxn>
                <a:cxn ang="0">
                  <a:pos x="T4" y="T5"/>
                </a:cxn>
                <a:cxn ang="0">
                  <a:pos x="T6" y="T7"/>
                </a:cxn>
                <a:cxn ang="0">
                  <a:pos x="T8" y="T9"/>
                </a:cxn>
              </a:cxnLst>
              <a:rect l="0" t="0" r="r" b="b"/>
              <a:pathLst>
                <a:path w="9" h="56">
                  <a:moveTo>
                    <a:pt x="7" y="0"/>
                  </a:moveTo>
                  <a:lnTo>
                    <a:pt x="9" y="56"/>
                  </a:lnTo>
                  <a:lnTo>
                    <a:pt x="1" y="56"/>
                  </a:lnTo>
                  <a:lnTo>
                    <a:pt x="0" y="0"/>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 name="Freeform 181"/>
            <p:cNvSpPr>
              <a:spLocks/>
            </p:cNvSpPr>
            <p:nvPr/>
          </p:nvSpPr>
          <p:spPr bwMode="auto">
            <a:xfrm>
              <a:off x="13921566" y="-2268140"/>
              <a:ext cx="30163" cy="92075"/>
            </a:xfrm>
            <a:custGeom>
              <a:avLst/>
              <a:gdLst>
                <a:gd name="T0" fmla="*/ 18 w 19"/>
                <a:gd name="T1" fmla="*/ 2 h 58"/>
                <a:gd name="T2" fmla="*/ 19 w 19"/>
                <a:gd name="T3" fmla="*/ 58 h 58"/>
                <a:gd name="T4" fmla="*/ 2 w 19"/>
                <a:gd name="T5" fmla="*/ 55 h 58"/>
                <a:gd name="T6" fmla="*/ 0 w 19"/>
                <a:gd name="T7" fmla="*/ 0 h 58"/>
                <a:gd name="T8" fmla="*/ 18 w 19"/>
                <a:gd name="T9" fmla="*/ 2 h 58"/>
              </a:gdLst>
              <a:ahLst/>
              <a:cxnLst>
                <a:cxn ang="0">
                  <a:pos x="T0" y="T1"/>
                </a:cxn>
                <a:cxn ang="0">
                  <a:pos x="T2" y="T3"/>
                </a:cxn>
                <a:cxn ang="0">
                  <a:pos x="T4" y="T5"/>
                </a:cxn>
                <a:cxn ang="0">
                  <a:pos x="T6" y="T7"/>
                </a:cxn>
                <a:cxn ang="0">
                  <a:pos x="T8" y="T9"/>
                </a:cxn>
              </a:cxnLst>
              <a:rect l="0" t="0" r="r" b="b"/>
              <a:pathLst>
                <a:path w="19" h="58">
                  <a:moveTo>
                    <a:pt x="18" y="2"/>
                  </a:moveTo>
                  <a:lnTo>
                    <a:pt x="19" y="58"/>
                  </a:lnTo>
                  <a:lnTo>
                    <a:pt x="2" y="55"/>
                  </a:lnTo>
                  <a:lnTo>
                    <a:pt x="0" y="0"/>
                  </a:lnTo>
                  <a:lnTo>
                    <a:pt x="18"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 name="Freeform 182"/>
            <p:cNvSpPr>
              <a:spLocks/>
            </p:cNvSpPr>
            <p:nvPr/>
          </p:nvSpPr>
          <p:spPr bwMode="auto">
            <a:xfrm>
              <a:off x="13961254" y="-2264965"/>
              <a:ext cx="17463" cy="88900"/>
            </a:xfrm>
            <a:custGeom>
              <a:avLst/>
              <a:gdLst>
                <a:gd name="T0" fmla="*/ 10 w 11"/>
                <a:gd name="T1" fmla="*/ 0 h 56"/>
                <a:gd name="T2" fmla="*/ 11 w 11"/>
                <a:gd name="T3" fmla="*/ 56 h 56"/>
                <a:gd name="T4" fmla="*/ 2 w 11"/>
                <a:gd name="T5" fmla="*/ 56 h 56"/>
                <a:gd name="T6" fmla="*/ 0 w 11"/>
                <a:gd name="T7" fmla="*/ 0 h 56"/>
                <a:gd name="T8" fmla="*/ 10 w 11"/>
                <a:gd name="T9" fmla="*/ 0 h 56"/>
              </a:gdLst>
              <a:ahLst/>
              <a:cxnLst>
                <a:cxn ang="0">
                  <a:pos x="T0" y="T1"/>
                </a:cxn>
                <a:cxn ang="0">
                  <a:pos x="T2" y="T3"/>
                </a:cxn>
                <a:cxn ang="0">
                  <a:pos x="T4" y="T5"/>
                </a:cxn>
                <a:cxn ang="0">
                  <a:pos x="T6" y="T7"/>
                </a:cxn>
                <a:cxn ang="0">
                  <a:pos x="T8" y="T9"/>
                </a:cxn>
              </a:cxnLst>
              <a:rect l="0" t="0" r="r" b="b"/>
              <a:pathLst>
                <a:path w="11" h="56">
                  <a:moveTo>
                    <a:pt x="10" y="0"/>
                  </a:moveTo>
                  <a:lnTo>
                    <a:pt x="11" y="56"/>
                  </a:lnTo>
                  <a:lnTo>
                    <a:pt x="2" y="56"/>
                  </a:lnTo>
                  <a:lnTo>
                    <a:pt x="0" y="0"/>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 name="Freeform 183"/>
            <p:cNvSpPr>
              <a:spLocks/>
            </p:cNvSpPr>
            <p:nvPr/>
          </p:nvSpPr>
          <p:spPr bwMode="auto">
            <a:xfrm>
              <a:off x="13977129" y="-2272902"/>
              <a:ext cx="17463" cy="96838"/>
            </a:xfrm>
            <a:custGeom>
              <a:avLst/>
              <a:gdLst>
                <a:gd name="T0" fmla="*/ 9 w 11"/>
                <a:gd name="T1" fmla="*/ 0 h 61"/>
                <a:gd name="T2" fmla="*/ 11 w 11"/>
                <a:gd name="T3" fmla="*/ 56 h 61"/>
                <a:gd name="T4" fmla="*/ 1 w 11"/>
                <a:gd name="T5" fmla="*/ 61 h 61"/>
                <a:gd name="T6" fmla="*/ 0 w 11"/>
                <a:gd name="T7" fmla="*/ 5 h 61"/>
                <a:gd name="T8" fmla="*/ 9 w 11"/>
                <a:gd name="T9" fmla="*/ 0 h 61"/>
              </a:gdLst>
              <a:ahLst/>
              <a:cxnLst>
                <a:cxn ang="0">
                  <a:pos x="T0" y="T1"/>
                </a:cxn>
                <a:cxn ang="0">
                  <a:pos x="T2" y="T3"/>
                </a:cxn>
                <a:cxn ang="0">
                  <a:pos x="T4" y="T5"/>
                </a:cxn>
                <a:cxn ang="0">
                  <a:pos x="T6" y="T7"/>
                </a:cxn>
                <a:cxn ang="0">
                  <a:pos x="T8" y="T9"/>
                </a:cxn>
              </a:cxnLst>
              <a:rect l="0" t="0" r="r" b="b"/>
              <a:pathLst>
                <a:path w="11" h="61">
                  <a:moveTo>
                    <a:pt x="9" y="0"/>
                  </a:moveTo>
                  <a:lnTo>
                    <a:pt x="11" y="56"/>
                  </a:lnTo>
                  <a:lnTo>
                    <a:pt x="1" y="61"/>
                  </a:lnTo>
                  <a:lnTo>
                    <a:pt x="0" y="5"/>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 name="Freeform 184"/>
            <p:cNvSpPr>
              <a:spLocks/>
            </p:cNvSpPr>
            <p:nvPr/>
          </p:nvSpPr>
          <p:spPr bwMode="auto">
            <a:xfrm>
              <a:off x="13859654" y="-2261790"/>
              <a:ext cx="7938" cy="88900"/>
            </a:xfrm>
            <a:custGeom>
              <a:avLst/>
              <a:gdLst>
                <a:gd name="T0" fmla="*/ 4 w 5"/>
                <a:gd name="T1" fmla="*/ 1 h 56"/>
                <a:gd name="T2" fmla="*/ 5 w 5"/>
                <a:gd name="T3" fmla="*/ 56 h 56"/>
                <a:gd name="T4" fmla="*/ 2 w 5"/>
                <a:gd name="T5" fmla="*/ 55 h 56"/>
                <a:gd name="T6" fmla="*/ 0 w 5"/>
                <a:gd name="T7" fmla="*/ 0 h 56"/>
                <a:gd name="T8" fmla="*/ 4 w 5"/>
                <a:gd name="T9" fmla="*/ 1 h 56"/>
              </a:gdLst>
              <a:ahLst/>
              <a:cxnLst>
                <a:cxn ang="0">
                  <a:pos x="T0" y="T1"/>
                </a:cxn>
                <a:cxn ang="0">
                  <a:pos x="T2" y="T3"/>
                </a:cxn>
                <a:cxn ang="0">
                  <a:pos x="T4" y="T5"/>
                </a:cxn>
                <a:cxn ang="0">
                  <a:pos x="T6" y="T7"/>
                </a:cxn>
                <a:cxn ang="0">
                  <a:pos x="T8" y="T9"/>
                </a:cxn>
              </a:cxnLst>
              <a:rect l="0" t="0" r="r" b="b"/>
              <a:pathLst>
                <a:path w="5" h="56">
                  <a:moveTo>
                    <a:pt x="4" y="1"/>
                  </a:moveTo>
                  <a:lnTo>
                    <a:pt x="5" y="56"/>
                  </a:lnTo>
                  <a:lnTo>
                    <a:pt x="2" y="55"/>
                  </a:lnTo>
                  <a:lnTo>
                    <a:pt x="0" y="0"/>
                  </a:lnTo>
                  <a:lnTo>
                    <a:pt x="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 name="Freeform 185"/>
            <p:cNvSpPr>
              <a:spLocks/>
            </p:cNvSpPr>
            <p:nvPr/>
          </p:nvSpPr>
          <p:spPr bwMode="auto">
            <a:xfrm>
              <a:off x="13866004" y="-2263377"/>
              <a:ext cx="14288" cy="90488"/>
            </a:xfrm>
            <a:custGeom>
              <a:avLst/>
              <a:gdLst>
                <a:gd name="T0" fmla="*/ 7 w 9"/>
                <a:gd name="T1" fmla="*/ 0 h 57"/>
                <a:gd name="T2" fmla="*/ 9 w 9"/>
                <a:gd name="T3" fmla="*/ 55 h 57"/>
                <a:gd name="T4" fmla="*/ 1 w 9"/>
                <a:gd name="T5" fmla="*/ 57 h 57"/>
                <a:gd name="T6" fmla="*/ 0 w 9"/>
                <a:gd name="T7" fmla="*/ 2 h 57"/>
                <a:gd name="T8" fmla="*/ 7 w 9"/>
                <a:gd name="T9" fmla="*/ 0 h 57"/>
              </a:gdLst>
              <a:ahLst/>
              <a:cxnLst>
                <a:cxn ang="0">
                  <a:pos x="T0" y="T1"/>
                </a:cxn>
                <a:cxn ang="0">
                  <a:pos x="T2" y="T3"/>
                </a:cxn>
                <a:cxn ang="0">
                  <a:pos x="T4" y="T5"/>
                </a:cxn>
                <a:cxn ang="0">
                  <a:pos x="T6" y="T7"/>
                </a:cxn>
                <a:cxn ang="0">
                  <a:pos x="T8" y="T9"/>
                </a:cxn>
              </a:cxnLst>
              <a:rect l="0" t="0" r="r" b="b"/>
              <a:pathLst>
                <a:path w="9" h="57">
                  <a:moveTo>
                    <a:pt x="7" y="0"/>
                  </a:moveTo>
                  <a:lnTo>
                    <a:pt x="9" y="55"/>
                  </a:lnTo>
                  <a:lnTo>
                    <a:pt x="1" y="57"/>
                  </a:lnTo>
                  <a:lnTo>
                    <a:pt x="0" y="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 name="Freeform 186"/>
            <p:cNvSpPr>
              <a:spLocks/>
            </p:cNvSpPr>
            <p:nvPr/>
          </p:nvSpPr>
          <p:spPr bwMode="auto">
            <a:xfrm>
              <a:off x="13821554" y="-2393552"/>
              <a:ext cx="341313" cy="133350"/>
            </a:xfrm>
            <a:custGeom>
              <a:avLst/>
              <a:gdLst>
                <a:gd name="T0" fmla="*/ 53 w 273"/>
                <a:gd name="T1" fmla="*/ 0 h 102"/>
                <a:gd name="T2" fmla="*/ 73 w 273"/>
                <a:gd name="T3" fmla="*/ 0 h 102"/>
                <a:gd name="T4" fmla="*/ 102 w 273"/>
                <a:gd name="T5" fmla="*/ 4 h 102"/>
                <a:gd name="T6" fmla="*/ 131 w 273"/>
                <a:gd name="T7" fmla="*/ 8 h 102"/>
                <a:gd name="T8" fmla="*/ 163 w 273"/>
                <a:gd name="T9" fmla="*/ 7 h 102"/>
                <a:gd name="T10" fmla="*/ 187 w 273"/>
                <a:gd name="T11" fmla="*/ 3 h 102"/>
                <a:gd name="T12" fmla="*/ 190 w 273"/>
                <a:gd name="T13" fmla="*/ 3 h 102"/>
                <a:gd name="T14" fmla="*/ 227 w 273"/>
                <a:gd name="T15" fmla="*/ 8 h 102"/>
                <a:gd name="T16" fmla="*/ 266 w 273"/>
                <a:gd name="T17" fmla="*/ 12 h 102"/>
                <a:gd name="T18" fmla="*/ 273 w 273"/>
                <a:gd name="T19" fmla="*/ 12 h 102"/>
                <a:gd name="T20" fmla="*/ 273 w 273"/>
                <a:gd name="T21" fmla="*/ 17 h 102"/>
                <a:gd name="T22" fmla="*/ 266 w 273"/>
                <a:gd name="T23" fmla="*/ 24 h 102"/>
                <a:gd name="T24" fmla="*/ 256 w 273"/>
                <a:gd name="T25" fmla="*/ 42 h 102"/>
                <a:gd name="T26" fmla="*/ 247 w 273"/>
                <a:gd name="T27" fmla="*/ 52 h 102"/>
                <a:gd name="T28" fmla="*/ 241 w 273"/>
                <a:gd name="T29" fmla="*/ 59 h 102"/>
                <a:gd name="T30" fmla="*/ 228 w 273"/>
                <a:gd name="T31" fmla="*/ 65 h 102"/>
                <a:gd name="T32" fmla="*/ 220 w 273"/>
                <a:gd name="T33" fmla="*/ 72 h 102"/>
                <a:gd name="T34" fmla="*/ 204 w 273"/>
                <a:gd name="T35" fmla="*/ 84 h 102"/>
                <a:gd name="T36" fmla="*/ 178 w 273"/>
                <a:gd name="T37" fmla="*/ 89 h 102"/>
                <a:gd name="T38" fmla="*/ 151 w 273"/>
                <a:gd name="T39" fmla="*/ 90 h 102"/>
                <a:gd name="T40" fmla="*/ 139 w 273"/>
                <a:gd name="T41" fmla="*/ 88 h 102"/>
                <a:gd name="T42" fmla="*/ 136 w 273"/>
                <a:gd name="T43" fmla="*/ 92 h 102"/>
                <a:gd name="T44" fmla="*/ 124 w 273"/>
                <a:gd name="T45" fmla="*/ 99 h 102"/>
                <a:gd name="T46" fmla="*/ 112 w 273"/>
                <a:gd name="T47" fmla="*/ 99 h 102"/>
                <a:gd name="T48" fmla="*/ 103 w 273"/>
                <a:gd name="T49" fmla="*/ 99 h 102"/>
                <a:gd name="T50" fmla="*/ 80 w 273"/>
                <a:gd name="T51" fmla="*/ 96 h 102"/>
                <a:gd name="T52" fmla="*/ 70 w 273"/>
                <a:gd name="T53" fmla="*/ 98 h 102"/>
                <a:gd name="T54" fmla="*/ 45 w 273"/>
                <a:gd name="T55" fmla="*/ 100 h 102"/>
                <a:gd name="T56" fmla="*/ 35 w 273"/>
                <a:gd name="T57" fmla="*/ 102 h 102"/>
                <a:gd name="T58" fmla="*/ 31 w 273"/>
                <a:gd name="T59" fmla="*/ 101 h 102"/>
                <a:gd name="T60" fmla="*/ 16 w 273"/>
                <a:gd name="T61" fmla="*/ 97 h 102"/>
                <a:gd name="T62" fmla="*/ 13 w 273"/>
                <a:gd name="T63" fmla="*/ 88 h 102"/>
                <a:gd name="T64" fmla="*/ 0 w 273"/>
                <a:gd name="T65" fmla="*/ 77 h 102"/>
                <a:gd name="T66" fmla="*/ 1 w 273"/>
                <a:gd name="T67" fmla="*/ 62 h 102"/>
                <a:gd name="T68" fmla="*/ 13 w 273"/>
                <a:gd name="T69" fmla="*/ 62 h 102"/>
                <a:gd name="T70" fmla="*/ 25 w 273"/>
                <a:gd name="T71" fmla="*/ 61 h 102"/>
                <a:gd name="T72" fmla="*/ 27 w 273"/>
                <a:gd name="T73" fmla="*/ 59 h 102"/>
                <a:gd name="T74" fmla="*/ 33 w 273"/>
                <a:gd name="T75" fmla="*/ 54 h 102"/>
                <a:gd name="T76" fmla="*/ 32 w 273"/>
                <a:gd name="T77" fmla="*/ 52 h 102"/>
                <a:gd name="T78" fmla="*/ 17 w 273"/>
                <a:gd name="T79" fmla="*/ 57 h 102"/>
                <a:gd name="T80" fmla="*/ 2 w 273"/>
                <a:gd name="T81" fmla="*/ 57 h 102"/>
                <a:gd name="T82" fmla="*/ 0 w 273"/>
                <a:gd name="T83" fmla="*/ 44 h 102"/>
                <a:gd name="T84" fmla="*/ 3 w 273"/>
                <a:gd name="T85" fmla="*/ 39 h 102"/>
                <a:gd name="T86" fmla="*/ 1 w 273"/>
                <a:gd name="T87" fmla="*/ 31 h 102"/>
                <a:gd name="T88" fmla="*/ 8 w 273"/>
                <a:gd name="T89" fmla="*/ 29 h 102"/>
                <a:gd name="T90" fmla="*/ 18 w 273"/>
                <a:gd name="T91" fmla="*/ 33 h 102"/>
                <a:gd name="T92" fmla="*/ 31 w 273"/>
                <a:gd name="T93" fmla="*/ 35 h 102"/>
                <a:gd name="T94" fmla="*/ 28 w 273"/>
                <a:gd name="T95" fmla="*/ 32 h 102"/>
                <a:gd name="T96" fmla="*/ 12 w 273"/>
                <a:gd name="T97" fmla="*/ 26 h 102"/>
                <a:gd name="T98" fmla="*/ 15 w 273"/>
                <a:gd name="T99" fmla="*/ 12 h 102"/>
                <a:gd name="T100" fmla="*/ 31 w 273"/>
                <a:gd name="T101" fmla="*/ 3 h 102"/>
                <a:gd name="T102" fmla="*/ 53 w 273"/>
                <a:gd name="T10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3" h="102">
                  <a:moveTo>
                    <a:pt x="53" y="0"/>
                  </a:moveTo>
                  <a:cubicBezTo>
                    <a:pt x="73" y="0"/>
                    <a:pt x="73" y="0"/>
                    <a:pt x="73" y="0"/>
                  </a:cubicBezTo>
                  <a:cubicBezTo>
                    <a:pt x="102" y="4"/>
                    <a:pt x="102" y="4"/>
                    <a:pt x="102" y="4"/>
                  </a:cubicBezTo>
                  <a:cubicBezTo>
                    <a:pt x="131" y="8"/>
                    <a:pt x="131" y="8"/>
                    <a:pt x="131" y="8"/>
                  </a:cubicBezTo>
                  <a:cubicBezTo>
                    <a:pt x="163" y="7"/>
                    <a:pt x="163" y="7"/>
                    <a:pt x="163" y="7"/>
                  </a:cubicBezTo>
                  <a:cubicBezTo>
                    <a:pt x="164" y="7"/>
                    <a:pt x="174" y="3"/>
                    <a:pt x="187" y="3"/>
                  </a:cubicBezTo>
                  <a:cubicBezTo>
                    <a:pt x="188" y="3"/>
                    <a:pt x="189" y="3"/>
                    <a:pt x="190" y="3"/>
                  </a:cubicBezTo>
                  <a:cubicBezTo>
                    <a:pt x="204" y="4"/>
                    <a:pt x="226" y="8"/>
                    <a:pt x="227" y="8"/>
                  </a:cubicBezTo>
                  <a:cubicBezTo>
                    <a:pt x="266" y="12"/>
                    <a:pt x="266" y="12"/>
                    <a:pt x="266" y="12"/>
                  </a:cubicBezTo>
                  <a:cubicBezTo>
                    <a:pt x="273" y="12"/>
                    <a:pt x="273" y="12"/>
                    <a:pt x="273" y="12"/>
                  </a:cubicBezTo>
                  <a:cubicBezTo>
                    <a:pt x="273" y="17"/>
                    <a:pt x="273" y="17"/>
                    <a:pt x="273" y="17"/>
                  </a:cubicBezTo>
                  <a:cubicBezTo>
                    <a:pt x="266" y="24"/>
                    <a:pt x="266" y="24"/>
                    <a:pt x="266" y="24"/>
                  </a:cubicBezTo>
                  <a:cubicBezTo>
                    <a:pt x="256" y="42"/>
                    <a:pt x="256" y="42"/>
                    <a:pt x="256" y="42"/>
                  </a:cubicBezTo>
                  <a:cubicBezTo>
                    <a:pt x="247" y="52"/>
                    <a:pt x="247" y="52"/>
                    <a:pt x="247" y="52"/>
                  </a:cubicBezTo>
                  <a:cubicBezTo>
                    <a:pt x="241" y="59"/>
                    <a:pt x="241" y="59"/>
                    <a:pt x="241" y="59"/>
                  </a:cubicBezTo>
                  <a:cubicBezTo>
                    <a:pt x="228" y="65"/>
                    <a:pt x="228" y="65"/>
                    <a:pt x="228" y="65"/>
                  </a:cubicBezTo>
                  <a:cubicBezTo>
                    <a:pt x="220" y="72"/>
                    <a:pt x="220" y="72"/>
                    <a:pt x="220" y="72"/>
                  </a:cubicBezTo>
                  <a:cubicBezTo>
                    <a:pt x="220" y="73"/>
                    <a:pt x="217" y="82"/>
                    <a:pt x="204" y="84"/>
                  </a:cubicBezTo>
                  <a:cubicBezTo>
                    <a:pt x="192" y="86"/>
                    <a:pt x="179" y="89"/>
                    <a:pt x="178" y="89"/>
                  </a:cubicBezTo>
                  <a:cubicBezTo>
                    <a:pt x="151" y="90"/>
                    <a:pt x="151" y="90"/>
                    <a:pt x="151" y="90"/>
                  </a:cubicBezTo>
                  <a:cubicBezTo>
                    <a:pt x="139" y="88"/>
                    <a:pt x="139" y="88"/>
                    <a:pt x="139" y="88"/>
                  </a:cubicBezTo>
                  <a:cubicBezTo>
                    <a:pt x="136" y="92"/>
                    <a:pt x="136" y="92"/>
                    <a:pt x="136" y="92"/>
                  </a:cubicBezTo>
                  <a:cubicBezTo>
                    <a:pt x="124" y="99"/>
                    <a:pt x="124" y="99"/>
                    <a:pt x="124" y="99"/>
                  </a:cubicBezTo>
                  <a:cubicBezTo>
                    <a:pt x="112" y="99"/>
                    <a:pt x="112" y="99"/>
                    <a:pt x="112" y="99"/>
                  </a:cubicBezTo>
                  <a:cubicBezTo>
                    <a:pt x="103" y="99"/>
                    <a:pt x="103" y="99"/>
                    <a:pt x="103" y="99"/>
                  </a:cubicBezTo>
                  <a:cubicBezTo>
                    <a:pt x="80" y="96"/>
                    <a:pt x="80" y="96"/>
                    <a:pt x="80" y="96"/>
                  </a:cubicBezTo>
                  <a:cubicBezTo>
                    <a:pt x="70" y="98"/>
                    <a:pt x="70" y="98"/>
                    <a:pt x="70" y="98"/>
                  </a:cubicBezTo>
                  <a:cubicBezTo>
                    <a:pt x="45" y="100"/>
                    <a:pt x="45" y="100"/>
                    <a:pt x="45" y="100"/>
                  </a:cubicBezTo>
                  <a:cubicBezTo>
                    <a:pt x="35" y="102"/>
                    <a:pt x="35" y="102"/>
                    <a:pt x="35" y="102"/>
                  </a:cubicBezTo>
                  <a:cubicBezTo>
                    <a:pt x="31" y="101"/>
                    <a:pt x="31" y="101"/>
                    <a:pt x="31" y="101"/>
                  </a:cubicBezTo>
                  <a:cubicBezTo>
                    <a:pt x="16" y="97"/>
                    <a:pt x="16" y="97"/>
                    <a:pt x="16" y="97"/>
                  </a:cubicBezTo>
                  <a:cubicBezTo>
                    <a:pt x="13" y="88"/>
                    <a:pt x="13" y="88"/>
                    <a:pt x="13" y="88"/>
                  </a:cubicBezTo>
                  <a:cubicBezTo>
                    <a:pt x="0" y="77"/>
                    <a:pt x="0" y="77"/>
                    <a:pt x="0" y="77"/>
                  </a:cubicBezTo>
                  <a:cubicBezTo>
                    <a:pt x="1" y="62"/>
                    <a:pt x="1" y="62"/>
                    <a:pt x="1" y="62"/>
                  </a:cubicBezTo>
                  <a:cubicBezTo>
                    <a:pt x="13" y="62"/>
                    <a:pt x="13" y="62"/>
                    <a:pt x="13" y="62"/>
                  </a:cubicBezTo>
                  <a:cubicBezTo>
                    <a:pt x="25" y="61"/>
                    <a:pt x="25" y="61"/>
                    <a:pt x="25" y="61"/>
                  </a:cubicBezTo>
                  <a:cubicBezTo>
                    <a:pt x="27" y="59"/>
                    <a:pt x="27" y="59"/>
                    <a:pt x="27" y="59"/>
                  </a:cubicBezTo>
                  <a:cubicBezTo>
                    <a:pt x="33" y="54"/>
                    <a:pt x="33" y="54"/>
                    <a:pt x="33" y="54"/>
                  </a:cubicBezTo>
                  <a:cubicBezTo>
                    <a:pt x="32" y="52"/>
                    <a:pt x="32" y="52"/>
                    <a:pt x="32" y="52"/>
                  </a:cubicBezTo>
                  <a:cubicBezTo>
                    <a:pt x="17" y="57"/>
                    <a:pt x="17" y="57"/>
                    <a:pt x="17" y="57"/>
                  </a:cubicBezTo>
                  <a:cubicBezTo>
                    <a:pt x="2" y="57"/>
                    <a:pt x="2" y="57"/>
                    <a:pt x="2" y="57"/>
                  </a:cubicBezTo>
                  <a:cubicBezTo>
                    <a:pt x="0" y="44"/>
                    <a:pt x="0" y="44"/>
                    <a:pt x="0" y="44"/>
                  </a:cubicBezTo>
                  <a:cubicBezTo>
                    <a:pt x="3" y="39"/>
                    <a:pt x="3" y="39"/>
                    <a:pt x="3" y="39"/>
                  </a:cubicBezTo>
                  <a:cubicBezTo>
                    <a:pt x="1" y="31"/>
                    <a:pt x="1" y="31"/>
                    <a:pt x="1" y="31"/>
                  </a:cubicBezTo>
                  <a:cubicBezTo>
                    <a:pt x="8" y="29"/>
                    <a:pt x="8" y="29"/>
                    <a:pt x="8" y="29"/>
                  </a:cubicBezTo>
                  <a:cubicBezTo>
                    <a:pt x="18" y="33"/>
                    <a:pt x="18" y="33"/>
                    <a:pt x="18" y="33"/>
                  </a:cubicBezTo>
                  <a:cubicBezTo>
                    <a:pt x="31" y="35"/>
                    <a:pt x="31" y="35"/>
                    <a:pt x="31" y="35"/>
                  </a:cubicBezTo>
                  <a:cubicBezTo>
                    <a:pt x="28" y="32"/>
                    <a:pt x="28" y="32"/>
                    <a:pt x="28" y="32"/>
                  </a:cubicBezTo>
                  <a:cubicBezTo>
                    <a:pt x="12" y="26"/>
                    <a:pt x="12" y="26"/>
                    <a:pt x="12" y="26"/>
                  </a:cubicBezTo>
                  <a:cubicBezTo>
                    <a:pt x="15" y="12"/>
                    <a:pt x="15" y="12"/>
                    <a:pt x="15" y="12"/>
                  </a:cubicBezTo>
                  <a:cubicBezTo>
                    <a:pt x="31" y="3"/>
                    <a:pt x="31" y="3"/>
                    <a:pt x="31" y="3"/>
                  </a:cubicBezTo>
                  <a:lnTo>
                    <a:pt x="5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 name="Freeform 187"/>
            <p:cNvSpPr>
              <a:spLocks/>
            </p:cNvSpPr>
            <p:nvPr/>
          </p:nvSpPr>
          <p:spPr bwMode="auto">
            <a:xfrm>
              <a:off x="14564504" y="-2291952"/>
              <a:ext cx="3175" cy="101600"/>
            </a:xfrm>
            <a:custGeom>
              <a:avLst/>
              <a:gdLst>
                <a:gd name="T0" fmla="*/ 0 w 2"/>
                <a:gd name="T1" fmla="*/ 0 h 64"/>
                <a:gd name="T2" fmla="*/ 1 w 2"/>
                <a:gd name="T3" fmla="*/ 55 h 64"/>
                <a:gd name="T4" fmla="*/ 2 w 2"/>
                <a:gd name="T5" fmla="*/ 64 h 64"/>
                <a:gd name="T6" fmla="*/ 0 w 2"/>
                <a:gd name="T7" fmla="*/ 8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1" y="55"/>
                  </a:lnTo>
                  <a:lnTo>
                    <a:pt x="2" y="64"/>
                  </a:lnTo>
                  <a:lnTo>
                    <a:pt x="0" y="8"/>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 name="Freeform 188"/>
            <p:cNvSpPr>
              <a:spLocks/>
            </p:cNvSpPr>
            <p:nvPr/>
          </p:nvSpPr>
          <p:spPr bwMode="auto">
            <a:xfrm>
              <a:off x="13812029" y="-2268140"/>
              <a:ext cx="3175" cy="104775"/>
            </a:xfrm>
            <a:custGeom>
              <a:avLst/>
              <a:gdLst>
                <a:gd name="T0" fmla="*/ 0 w 2"/>
                <a:gd name="T1" fmla="*/ 0 h 66"/>
                <a:gd name="T2" fmla="*/ 2 w 2"/>
                <a:gd name="T3" fmla="*/ 55 h 66"/>
                <a:gd name="T4" fmla="*/ 2 w 2"/>
                <a:gd name="T5" fmla="*/ 66 h 66"/>
                <a:gd name="T6" fmla="*/ 0 w 2"/>
                <a:gd name="T7" fmla="*/ 11 h 66"/>
                <a:gd name="T8" fmla="*/ 0 w 2"/>
                <a:gd name="T9" fmla="*/ 0 h 66"/>
              </a:gdLst>
              <a:ahLst/>
              <a:cxnLst>
                <a:cxn ang="0">
                  <a:pos x="T0" y="T1"/>
                </a:cxn>
                <a:cxn ang="0">
                  <a:pos x="T2" y="T3"/>
                </a:cxn>
                <a:cxn ang="0">
                  <a:pos x="T4" y="T5"/>
                </a:cxn>
                <a:cxn ang="0">
                  <a:pos x="T6" y="T7"/>
                </a:cxn>
                <a:cxn ang="0">
                  <a:pos x="T8" y="T9"/>
                </a:cxn>
              </a:cxnLst>
              <a:rect l="0" t="0" r="r" b="b"/>
              <a:pathLst>
                <a:path w="2" h="66">
                  <a:moveTo>
                    <a:pt x="0" y="0"/>
                  </a:moveTo>
                  <a:lnTo>
                    <a:pt x="2" y="55"/>
                  </a:lnTo>
                  <a:lnTo>
                    <a:pt x="2" y="66"/>
                  </a:lnTo>
                  <a:lnTo>
                    <a:pt x="0" y="11"/>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 name="Freeform 189"/>
            <p:cNvSpPr>
              <a:spLocks/>
            </p:cNvSpPr>
            <p:nvPr/>
          </p:nvSpPr>
          <p:spPr bwMode="auto">
            <a:xfrm>
              <a:off x="14481954" y="-2296715"/>
              <a:ext cx="15875" cy="117475"/>
            </a:xfrm>
            <a:custGeom>
              <a:avLst/>
              <a:gdLst>
                <a:gd name="T0" fmla="*/ 8 w 10"/>
                <a:gd name="T1" fmla="*/ 0 h 74"/>
                <a:gd name="T2" fmla="*/ 10 w 10"/>
                <a:gd name="T3" fmla="*/ 55 h 74"/>
                <a:gd name="T4" fmla="*/ 1 w 10"/>
                <a:gd name="T5" fmla="*/ 74 h 74"/>
                <a:gd name="T6" fmla="*/ 0 w 10"/>
                <a:gd name="T7" fmla="*/ 19 h 74"/>
                <a:gd name="T8" fmla="*/ 8 w 10"/>
                <a:gd name="T9" fmla="*/ 0 h 74"/>
              </a:gdLst>
              <a:ahLst/>
              <a:cxnLst>
                <a:cxn ang="0">
                  <a:pos x="T0" y="T1"/>
                </a:cxn>
                <a:cxn ang="0">
                  <a:pos x="T2" y="T3"/>
                </a:cxn>
                <a:cxn ang="0">
                  <a:pos x="T4" y="T5"/>
                </a:cxn>
                <a:cxn ang="0">
                  <a:pos x="T6" y="T7"/>
                </a:cxn>
                <a:cxn ang="0">
                  <a:pos x="T8" y="T9"/>
                </a:cxn>
              </a:cxnLst>
              <a:rect l="0" t="0" r="r" b="b"/>
              <a:pathLst>
                <a:path w="10" h="74">
                  <a:moveTo>
                    <a:pt x="8" y="0"/>
                  </a:moveTo>
                  <a:lnTo>
                    <a:pt x="10" y="55"/>
                  </a:lnTo>
                  <a:lnTo>
                    <a:pt x="1" y="74"/>
                  </a:lnTo>
                  <a:lnTo>
                    <a:pt x="0" y="19"/>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 name="Freeform 190"/>
            <p:cNvSpPr>
              <a:spLocks/>
            </p:cNvSpPr>
            <p:nvPr/>
          </p:nvSpPr>
          <p:spPr bwMode="auto">
            <a:xfrm>
              <a:off x="14613716" y="-2271315"/>
              <a:ext cx="4763" cy="96838"/>
            </a:xfrm>
            <a:custGeom>
              <a:avLst/>
              <a:gdLst>
                <a:gd name="T0" fmla="*/ 2 w 3"/>
                <a:gd name="T1" fmla="*/ 0 h 61"/>
                <a:gd name="T2" fmla="*/ 3 w 3"/>
                <a:gd name="T3" fmla="*/ 55 h 61"/>
                <a:gd name="T4" fmla="*/ 2 w 3"/>
                <a:gd name="T5" fmla="*/ 61 h 61"/>
                <a:gd name="T6" fmla="*/ 0 w 3"/>
                <a:gd name="T7" fmla="*/ 6 h 61"/>
                <a:gd name="T8" fmla="*/ 2 w 3"/>
                <a:gd name="T9" fmla="*/ 0 h 61"/>
              </a:gdLst>
              <a:ahLst/>
              <a:cxnLst>
                <a:cxn ang="0">
                  <a:pos x="T0" y="T1"/>
                </a:cxn>
                <a:cxn ang="0">
                  <a:pos x="T2" y="T3"/>
                </a:cxn>
                <a:cxn ang="0">
                  <a:pos x="T4" y="T5"/>
                </a:cxn>
                <a:cxn ang="0">
                  <a:pos x="T6" y="T7"/>
                </a:cxn>
                <a:cxn ang="0">
                  <a:pos x="T8" y="T9"/>
                </a:cxn>
              </a:cxnLst>
              <a:rect l="0" t="0" r="r" b="b"/>
              <a:pathLst>
                <a:path w="3" h="61">
                  <a:moveTo>
                    <a:pt x="2" y="0"/>
                  </a:moveTo>
                  <a:lnTo>
                    <a:pt x="3" y="55"/>
                  </a:lnTo>
                  <a:lnTo>
                    <a:pt x="2" y="61"/>
                  </a:lnTo>
                  <a:lnTo>
                    <a:pt x="0" y="6"/>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 name="Freeform 191"/>
            <p:cNvSpPr>
              <a:spLocks/>
            </p:cNvSpPr>
            <p:nvPr/>
          </p:nvSpPr>
          <p:spPr bwMode="auto">
            <a:xfrm>
              <a:off x="14005704" y="-2260202"/>
              <a:ext cx="9525" cy="106363"/>
            </a:xfrm>
            <a:custGeom>
              <a:avLst/>
              <a:gdLst>
                <a:gd name="T0" fmla="*/ 5 w 6"/>
                <a:gd name="T1" fmla="*/ 0 h 67"/>
                <a:gd name="T2" fmla="*/ 6 w 6"/>
                <a:gd name="T3" fmla="*/ 55 h 67"/>
                <a:gd name="T4" fmla="*/ 2 w 6"/>
                <a:gd name="T5" fmla="*/ 67 h 67"/>
                <a:gd name="T6" fmla="*/ 0 w 6"/>
                <a:gd name="T7" fmla="*/ 11 h 67"/>
                <a:gd name="T8" fmla="*/ 5 w 6"/>
                <a:gd name="T9" fmla="*/ 0 h 67"/>
              </a:gdLst>
              <a:ahLst/>
              <a:cxnLst>
                <a:cxn ang="0">
                  <a:pos x="T0" y="T1"/>
                </a:cxn>
                <a:cxn ang="0">
                  <a:pos x="T2" y="T3"/>
                </a:cxn>
                <a:cxn ang="0">
                  <a:pos x="T4" y="T5"/>
                </a:cxn>
                <a:cxn ang="0">
                  <a:pos x="T6" y="T7"/>
                </a:cxn>
                <a:cxn ang="0">
                  <a:pos x="T8" y="T9"/>
                </a:cxn>
              </a:cxnLst>
              <a:rect l="0" t="0" r="r" b="b"/>
              <a:pathLst>
                <a:path w="6" h="67">
                  <a:moveTo>
                    <a:pt x="5" y="0"/>
                  </a:moveTo>
                  <a:lnTo>
                    <a:pt x="6" y="55"/>
                  </a:lnTo>
                  <a:lnTo>
                    <a:pt x="2" y="67"/>
                  </a:lnTo>
                  <a:lnTo>
                    <a:pt x="0" y="11"/>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 name="Freeform 192"/>
            <p:cNvSpPr>
              <a:spLocks/>
            </p:cNvSpPr>
            <p:nvPr/>
          </p:nvSpPr>
          <p:spPr bwMode="auto">
            <a:xfrm>
              <a:off x="13932679" y="-2245915"/>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 name="Freeform 193"/>
            <p:cNvSpPr>
              <a:spLocks/>
            </p:cNvSpPr>
            <p:nvPr/>
          </p:nvSpPr>
          <p:spPr bwMode="auto">
            <a:xfrm>
              <a:off x="14680391" y="-2268140"/>
              <a:ext cx="4763" cy="95250"/>
            </a:xfrm>
            <a:custGeom>
              <a:avLst/>
              <a:gdLst>
                <a:gd name="T0" fmla="*/ 2 w 3"/>
                <a:gd name="T1" fmla="*/ 0 h 60"/>
                <a:gd name="T2" fmla="*/ 3 w 3"/>
                <a:gd name="T3" fmla="*/ 55 h 60"/>
                <a:gd name="T4" fmla="*/ 2 w 3"/>
                <a:gd name="T5" fmla="*/ 60 h 60"/>
                <a:gd name="T6" fmla="*/ 0 w 3"/>
                <a:gd name="T7" fmla="*/ 5 h 60"/>
                <a:gd name="T8" fmla="*/ 2 w 3"/>
                <a:gd name="T9" fmla="*/ 0 h 60"/>
              </a:gdLst>
              <a:ahLst/>
              <a:cxnLst>
                <a:cxn ang="0">
                  <a:pos x="T0" y="T1"/>
                </a:cxn>
                <a:cxn ang="0">
                  <a:pos x="T2" y="T3"/>
                </a:cxn>
                <a:cxn ang="0">
                  <a:pos x="T4" y="T5"/>
                </a:cxn>
                <a:cxn ang="0">
                  <a:pos x="T6" y="T7"/>
                </a:cxn>
                <a:cxn ang="0">
                  <a:pos x="T8" y="T9"/>
                </a:cxn>
              </a:cxnLst>
              <a:rect l="0" t="0" r="r" b="b"/>
              <a:pathLst>
                <a:path w="3" h="60">
                  <a:moveTo>
                    <a:pt x="2" y="0"/>
                  </a:moveTo>
                  <a:lnTo>
                    <a:pt x="3" y="55"/>
                  </a:lnTo>
                  <a:lnTo>
                    <a:pt x="2" y="60"/>
                  </a:lnTo>
                  <a:lnTo>
                    <a:pt x="0" y="5"/>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 name="Freeform 194"/>
            <p:cNvSpPr>
              <a:spLocks/>
            </p:cNvSpPr>
            <p:nvPr/>
          </p:nvSpPr>
          <p:spPr bwMode="auto">
            <a:xfrm>
              <a:off x="14467666" y="-2266552"/>
              <a:ext cx="15875" cy="103188"/>
            </a:xfrm>
            <a:custGeom>
              <a:avLst/>
              <a:gdLst>
                <a:gd name="T0" fmla="*/ 9 w 10"/>
                <a:gd name="T1" fmla="*/ 0 h 65"/>
                <a:gd name="T2" fmla="*/ 10 w 10"/>
                <a:gd name="T3" fmla="*/ 55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5"/>
                  </a:lnTo>
                  <a:lnTo>
                    <a:pt x="2" y="65"/>
                  </a:lnTo>
                  <a:lnTo>
                    <a:pt x="0" y="10"/>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 name="Freeform 195"/>
            <p:cNvSpPr>
              <a:spLocks/>
            </p:cNvSpPr>
            <p:nvPr/>
          </p:nvSpPr>
          <p:spPr bwMode="auto">
            <a:xfrm>
              <a:off x="13932679" y="-2239565"/>
              <a:ext cx="3175" cy="95250"/>
            </a:xfrm>
            <a:custGeom>
              <a:avLst/>
              <a:gdLst>
                <a:gd name="T0" fmla="*/ 0 w 2"/>
                <a:gd name="T1" fmla="*/ 0 h 60"/>
                <a:gd name="T2" fmla="*/ 2 w 2"/>
                <a:gd name="T3" fmla="*/ 55 h 60"/>
                <a:gd name="T4" fmla="*/ 2 w 2"/>
                <a:gd name="T5" fmla="*/ 60 h 60"/>
                <a:gd name="T6" fmla="*/ 0 w 2"/>
                <a:gd name="T7" fmla="*/ 5 h 60"/>
                <a:gd name="T8" fmla="*/ 0 w 2"/>
                <a:gd name="T9" fmla="*/ 0 h 60"/>
              </a:gdLst>
              <a:ahLst/>
              <a:cxnLst>
                <a:cxn ang="0">
                  <a:pos x="T0" y="T1"/>
                </a:cxn>
                <a:cxn ang="0">
                  <a:pos x="T2" y="T3"/>
                </a:cxn>
                <a:cxn ang="0">
                  <a:pos x="T4" y="T5"/>
                </a:cxn>
                <a:cxn ang="0">
                  <a:pos x="T6" y="T7"/>
                </a:cxn>
                <a:cxn ang="0">
                  <a:pos x="T8" y="T9"/>
                </a:cxn>
              </a:cxnLst>
              <a:rect l="0" t="0" r="r" b="b"/>
              <a:pathLst>
                <a:path w="2" h="60">
                  <a:moveTo>
                    <a:pt x="0" y="0"/>
                  </a:moveTo>
                  <a:lnTo>
                    <a:pt x="2" y="55"/>
                  </a:lnTo>
                  <a:lnTo>
                    <a:pt x="2" y="60"/>
                  </a:lnTo>
                  <a:lnTo>
                    <a:pt x="0" y="5"/>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 name="Freeform 196"/>
            <p:cNvSpPr>
              <a:spLocks/>
            </p:cNvSpPr>
            <p:nvPr/>
          </p:nvSpPr>
          <p:spPr bwMode="auto">
            <a:xfrm>
              <a:off x="13993004" y="-2242740"/>
              <a:ext cx="15875" cy="107950"/>
            </a:xfrm>
            <a:custGeom>
              <a:avLst/>
              <a:gdLst>
                <a:gd name="T0" fmla="*/ 8 w 10"/>
                <a:gd name="T1" fmla="*/ 0 h 68"/>
                <a:gd name="T2" fmla="*/ 10 w 10"/>
                <a:gd name="T3" fmla="*/ 56 h 68"/>
                <a:gd name="T4" fmla="*/ 1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6"/>
                  </a:lnTo>
                  <a:lnTo>
                    <a:pt x="1" y="68"/>
                  </a:lnTo>
                  <a:lnTo>
                    <a:pt x="0" y="13"/>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 name="Freeform 197"/>
            <p:cNvSpPr>
              <a:spLocks/>
            </p:cNvSpPr>
            <p:nvPr/>
          </p:nvSpPr>
          <p:spPr bwMode="auto">
            <a:xfrm>
              <a:off x="13988241" y="-2222102"/>
              <a:ext cx="6350" cy="93663"/>
            </a:xfrm>
            <a:custGeom>
              <a:avLst/>
              <a:gdLst>
                <a:gd name="T0" fmla="*/ 3 w 4"/>
                <a:gd name="T1" fmla="*/ 0 h 59"/>
                <a:gd name="T2" fmla="*/ 4 w 4"/>
                <a:gd name="T3" fmla="*/ 55 h 59"/>
                <a:gd name="T4" fmla="*/ 1 w 4"/>
                <a:gd name="T5" fmla="*/ 59 h 59"/>
                <a:gd name="T6" fmla="*/ 0 w 4"/>
                <a:gd name="T7" fmla="*/ 4 h 59"/>
                <a:gd name="T8" fmla="*/ 3 w 4"/>
                <a:gd name="T9" fmla="*/ 0 h 59"/>
              </a:gdLst>
              <a:ahLst/>
              <a:cxnLst>
                <a:cxn ang="0">
                  <a:pos x="T0" y="T1"/>
                </a:cxn>
                <a:cxn ang="0">
                  <a:pos x="T2" y="T3"/>
                </a:cxn>
                <a:cxn ang="0">
                  <a:pos x="T4" y="T5"/>
                </a:cxn>
                <a:cxn ang="0">
                  <a:pos x="T6" y="T7"/>
                </a:cxn>
                <a:cxn ang="0">
                  <a:pos x="T8" y="T9"/>
                </a:cxn>
              </a:cxnLst>
              <a:rect l="0" t="0" r="r" b="b"/>
              <a:pathLst>
                <a:path w="4" h="59">
                  <a:moveTo>
                    <a:pt x="3" y="0"/>
                  </a:moveTo>
                  <a:lnTo>
                    <a:pt x="4" y="55"/>
                  </a:lnTo>
                  <a:lnTo>
                    <a:pt x="1" y="59"/>
                  </a:lnTo>
                  <a:lnTo>
                    <a:pt x="0" y="4"/>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 name="Freeform 198"/>
            <p:cNvSpPr>
              <a:spLocks/>
            </p:cNvSpPr>
            <p:nvPr/>
          </p:nvSpPr>
          <p:spPr bwMode="auto">
            <a:xfrm>
              <a:off x="14481954" y="-2249090"/>
              <a:ext cx="11113" cy="107950"/>
            </a:xfrm>
            <a:custGeom>
              <a:avLst/>
              <a:gdLst>
                <a:gd name="T0" fmla="*/ 5 w 7"/>
                <a:gd name="T1" fmla="*/ 13 h 68"/>
                <a:gd name="T2" fmla="*/ 7 w 7"/>
                <a:gd name="T3" fmla="*/ 68 h 68"/>
                <a:gd name="T4" fmla="*/ 1 w 7"/>
                <a:gd name="T5" fmla="*/ 55 h 68"/>
                <a:gd name="T6" fmla="*/ 0 w 7"/>
                <a:gd name="T7" fmla="*/ 0 h 68"/>
                <a:gd name="T8" fmla="*/ 5 w 7"/>
                <a:gd name="T9" fmla="*/ 13 h 68"/>
              </a:gdLst>
              <a:ahLst/>
              <a:cxnLst>
                <a:cxn ang="0">
                  <a:pos x="T0" y="T1"/>
                </a:cxn>
                <a:cxn ang="0">
                  <a:pos x="T2" y="T3"/>
                </a:cxn>
                <a:cxn ang="0">
                  <a:pos x="T4" y="T5"/>
                </a:cxn>
                <a:cxn ang="0">
                  <a:pos x="T6" y="T7"/>
                </a:cxn>
                <a:cxn ang="0">
                  <a:pos x="T8" y="T9"/>
                </a:cxn>
              </a:cxnLst>
              <a:rect l="0" t="0" r="r" b="b"/>
              <a:pathLst>
                <a:path w="7" h="68">
                  <a:moveTo>
                    <a:pt x="5" y="13"/>
                  </a:moveTo>
                  <a:lnTo>
                    <a:pt x="7" y="68"/>
                  </a:lnTo>
                  <a:lnTo>
                    <a:pt x="1" y="55"/>
                  </a:lnTo>
                  <a:lnTo>
                    <a:pt x="0" y="0"/>
                  </a:lnTo>
                  <a:lnTo>
                    <a:pt x="5" y="1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 name="Freeform 199"/>
            <p:cNvSpPr>
              <a:spLocks/>
            </p:cNvSpPr>
            <p:nvPr/>
          </p:nvSpPr>
          <p:spPr bwMode="auto">
            <a:xfrm>
              <a:off x="14734366" y="-2230040"/>
              <a:ext cx="1588" cy="96838"/>
            </a:xfrm>
            <a:custGeom>
              <a:avLst/>
              <a:gdLst>
                <a:gd name="T0" fmla="*/ 0 w 1"/>
                <a:gd name="T1" fmla="*/ 0 h 61"/>
                <a:gd name="T2" fmla="*/ 1 w 1"/>
                <a:gd name="T3" fmla="*/ 55 h 61"/>
                <a:gd name="T4" fmla="*/ 1 w 1"/>
                <a:gd name="T5" fmla="*/ 61 h 61"/>
                <a:gd name="T6" fmla="*/ 0 w 1"/>
                <a:gd name="T7" fmla="*/ 6 h 61"/>
                <a:gd name="T8" fmla="*/ 0 w 1"/>
                <a:gd name="T9" fmla="*/ 0 h 61"/>
              </a:gdLst>
              <a:ahLst/>
              <a:cxnLst>
                <a:cxn ang="0">
                  <a:pos x="T0" y="T1"/>
                </a:cxn>
                <a:cxn ang="0">
                  <a:pos x="T2" y="T3"/>
                </a:cxn>
                <a:cxn ang="0">
                  <a:pos x="T4" y="T5"/>
                </a:cxn>
                <a:cxn ang="0">
                  <a:pos x="T6" y="T7"/>
                </a:cxn>
                <a:cxn ang="0">
                  <a:pos x="T8" y="T9"/>
                </a:cxn>
              </a:cxnLst>
              <a:rect l="0" t="0" r="r" b="b"/>
              <a:pathLst>
                <a:path w="1" h="61">
                  <a:moveTo>
                    <a:pt x="0" y="0"/>
                  </a:moveTo>
                  <a:lnTo>
                    <a:pt x="1" y="55"/>
                  </a:lnTo>
                  <a:lnTo>
                    <a:pt x="1" y="61"/>
                  </a:lnTo>
                  <a:lnTo>
                    <a:pt x="0" y="6"/>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 name="Freeform 200"/>
            <p:cNvSpPr>
              <a:spLocks/>
            </p:cNvSpPr>
            <p:nvPr/>
          </p:nvSpPr>
          <p:spPr bwMode="auto">
            <a:xfrm>
              <a:off x="14448616" y="-2233215"/>
              <a:ext cx="30163" cy="111125"/>
            </a:xfrm>
            <a:custGeom>
              <a:avLst/>
              <a:gdLst>
                <a:gd name="T0" fmla="*/ 18 w 19"/>
                <a:gd name="T1" fmla="*/ 0 h 70"/>
                <a:gd name="T2" fmla="*/ 19 w 19"/>
                <a:gd name="T3" fmla="*/ 56 h 70"/>
                <a:gd name="T4" fmla="*/ 2 w 19"/>
                <a:gd name="T5" fmla="*/ 70 h 70"/>
                <a:gd name="T6" fmla="*/ 0 w 19"/>
                <a:gd name="T7" fmla="*/ 15 h 70"/>
                <a:gd name="T8" fmla="*/ 18 w 19"/>
                <a:gd name="T9" fmla="*/ 0 h 70"/>
              </a:gdLst>
              <a:ahLst/>
              <a:cxnLst>
                <a:cxn ang="0">
                  <a:pos x="T0" y="T1"/>
                </a:cxn>
                <a:cxn ang="0">
                  <a:pos x="T2" y="T3"/>
                </a:cxn>
                <a:cxn ang="0">
                  <a:pos x="T4" y="T5"/>
                </a:cxn>
                <a:cxn ang="0">
                  <a:pos x="T6" y="T7"/>
                </a:cxn>
                <a:cxn ang="0">
                  <a:pos x="T8" y="T9"/>
                </a:cxn>
              </a:cxnLst>
              <a:rect l="0" t="0" r="r" b="b"/>
              <a:pathLst>
                <a:path w="19" h="70">
                  <a:moveTo>
                    <a:pt x="18" y="0"/>
                  </a:moveTo>
                  <a:lnTo>
                    <a:pt x="19" y="56"/>
                  </a:lnTo>
                  <a:lnTo>
                    <a:pt x="2" y="70"/>
                  </a:lnTo>
                  <a:lnTo>
                    <a:pt x="0" y="15"/>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 name="Freeform 201"/>
            <p:cNvSpPr>
              <a:spLocks/>
            </p:cNvSpPr>
            <p:nvPr/>
          </p:nvSpPr>
          <p:spPr bwMode="auto">
            <a:xfrm>
              <a:off x="14724841" y="-2220515"/>
              <a:ext cx="11113" cy="92075"/>
            </a:xfrm>
            <a:custGeom>
              <a:avLst/>
              <a:gdLst>
                <a:gd name="T0" fmla="*/ 6 w 7"/>
                <a:gd name="T1" fmla="*/ 0 h 58"/>
                <a:gd name="T2" fmla="*/ 7 w 7"/>
                <a:gd name="T3" fmla="*/ 55 h 58"/>
                <a:gd name="T4" fmla="*/ 2 w 7"/>
                <a:gd name="T5" fmla="*/ 58 h 58"/>
                <a:gd name="T6" fmla="*/ 0 w 7"/>
                <a:gd name="T7" fmla="*/ 3 h 58"/>
                <a:gd name="T8" fmla="*/ 6 w 7"/>
                <a:gd name="T9" fmla="*/ 0 h 58"/>
              </a:gdLst>
              <a:ahLst/>
              <a:cxnLst>
                <a:cxn ang="0">
                  <a:pos x="T0" y="T1"/>
                </a:cxn>
                <a:cxn ang="0">
                  <a:pos x="T2" y="T3"/>
                </a:cxn>
                <a:cxn ang="0">
                  <a:pos x="T4" y="T5"/>
                </a:cxn>
                <a:cxn ang="0">
                  <a:pos x="T6" y="T7"/>
                </a:cxn>
                <a:cxn ang="0">
                  <a:pos x="T8" y="T9"/>
                </a:cxn>
              </a:cxnLst>
              <a:rect l="0" t="0" r="r" b="b"/>
              <a:pathLst>
                <a:path w="7" h="58">
                  <a:moveTo>
                    <a:pt x="6" y="0"/>
                  </a:moveTo>
                  <a:lnTo>
                    <a:pt x="7" y="55"/>
                  </a:lnTo>
                  <a:lnTo>
                    <a:pt x="2" y="58"/>
                  </a:lnTo>
                  <a:lnTo>
                    <a:pt x="0" y="3"/>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 name="Freeform 202"/>
            <p:cNvSpPr>
              <a:spLocks/>
            </p:cNvSpPr>
            <p:nvPr/>
          </p:nvSpPr>
          <p:spPr bwMode="auto">
            <a:xfrm>
              <a:off x="14705791" y="-2206227"/>
              <a:ext cx="14288" cy="88900"/>
            </a:xfrm>
            <a:custGeom>
              <a:avLst/>
              <a:gdLst>
                <a:gd name="T0" fmla="*/ 8 w 9"/>
                <a:gd name="T1" fmla="*/ 0 h 56"/>
                <a:gd name="T2" fmla="*/ 9 w 9"/>
                <a:gd name="T3" fmla="*/ 56 h 56"/>
                <a:gd name="T4" fmla="*/ 1 w 9"/>
                <a:gd name="T5" fmla="*/ 56 h 56"/>
                <a:gd name="T6" fmla="*/ 0 w 9"/>
                <a:gd name="T7" fmla="*/ 0 h 56"/>
                <a:gd name="T8" fmla="*/ 8 w 9"/>
                <a:gd name="T9" fmla="*/ 0 h 56"/>
              </a:gdLst>
              <a:ahLst/>
              <a:cxnLst>
                <a:cxn ang="0">
                  <a:pos x="T0" y="T1"/>
                </a:cxn>
                <a:cxn ang="0">
                  <a:pos x="T2" y="T3"/>
                </a:cxn>
                <a:cxn ang="0">
                  <a:pos x="T4" y="T5"/>
                </a:cxn>
                <a:cxn ang="0">
                  <a:pos x="T6" y="T7"/>
                </a:cxn>
                <a:cxn ang="0">
                  <a:pos x="T8" y="T9"/>
                </a:cxn>
              </a:cxnLst>
              <a:rect l="0" t="0" r="r" b="b"/>
              <a:pathLst>
                <a:path w="9" h="56">
                  <a:moveTo>
                    <a:pt x="8" y="0"/>
                  </a:moveTo>
                  <a:lnTo>
                    <a:pt x="9" y="56"/>
                  </a:lnTo>
                  <a:lnTo>
                    <a:pt x="1" y="56"/>
                  </a:lnTo>
                  <a:lnTo>
                    <a:pt x="0" y="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 name="Freeform 203"/>
            <p:cNvSpPr>
              <a:spLocks/>
            </p:cNvSpPr>
            <p:nvPr/>
          </p:nvSpPr>
          <p:spPr bwMode="auto">
            <a:xfrm>
              <a:off x="14718491" y="-2215752"/>
              <a:ext cx="9525" cy="98425"/>
            </a:xfrm>
            <a:custGeom>
              <a:avLst/>
              <a:gdLst>
                <a:gd name="T0" fmla="*/ 4 w 6"/>
                <a:gd name="T1" fmla="*/ 0 h 62"/>
                <a:gd name="T2" fmla="*/ 6 w 6"/>
                <a:gd name="T3" fmla="*/ 55 h 62"/>
                <a:gd name="T4" fmla="*/ 1 w 6"/>
                <a:gd name="T5" fmla="*/ 62 h 62"/>
                <a:gd name="T6" fmla="*/ 0 w 6"/>
                <a:gd name="T7" fmla="*/ 6 h 62"/>
                <a:gd name="T8" fmla="*/ 4 w 6"/>
                <a:gd name="T9" fmla="*/ 0 h 62"/>
              </a:gdLst>
              <a:ahLst/>
              <a:cxnLst>
                <a:cxn ang="0">
                  <a:pos x="T0" y="T1"/>
                </a:cxn>
                <a:cxn ang="0">
                  <a:pos x="T2" y="T3"/>
                </a:cxn>
                <a:cxn ang="0">
                  <a:pos x="T4" y="T5"/>
                </a:cxn>
                <a:cxn ang="0">
                  <a:pos x="T6" y="T7"/>
                </a:cxn>
                <a:cxn ang="0">
                  <a:pos x="T8" y="T9"/>
                </a:cxn>
              </a:cxnLst>
              <a:rect l="0" t="0" r="r" b="b"/>
              <a:pathLst>
                <a:path w="6" h="62">
                  <a:moveTo>
                    <a:pt x="4" y="0"/>
                  </a:moveTo>
                  <a:lnTo>
                    <a:pt x="6" y="55"/>
                  </a:lnTo>
                  <a:lnTo>
                    <a:pt x="1" y="62"/>
                  </a:lnTo>
                  <a:lnTo>
                    <a:pt x="0" y="6"/>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 name="Freeform 205"/>
            <p:cNvSpPr>
              <a:spLocks/>
            </p:cNvSpPr>
            <p:nvPr/>
          </p:nvSpPr>
          <p:spPr bwMode="auto">
            <a:xfrm>
              <a:off x="14699441" y="-2206228"/>
              <a:ext cx="7938" cy="92075"/>
            </a:xfrm>
            <a:custGeom>
              <a:avLst/>
              <a:gdLst>
                <a:gd name="T0" fmla="*/ 4 w 5"/>
                <a:gd name="T1" fmla="*/ 0 h 58"/>
                <a:gd name="T2" fmla="*/ 5 w 5"/>
                <a:gd name="T3" fmla="*/ 56 h 58"/>
                <a:gd name="T4" fmla="*/ 1 w 5"/>
                <a:gd name="T5" fmla="*/ 58 h 58"/>
                <a:gd name="T6" fmla="*/ 0 w 5"/>
                <a:gd name="T7" fmla="*/ 3 h 58"/>
                <a:gd name="T8" fmla="*/ 4 w 5"/>
                <a:gd name="T9" fmla="*/ 0 h 58"/>
              </a:gdLst>
              <a:ahLst/>
              <a:cxnLst>
                <a:cxn ang="0">
                  <a:pos x="T0" y="T1"/>
                </a:cxn>
                <a:cxn ang="0">
                  <a:pos x="T2" y="T3"/>
                </a:cxn>
                <a:cxn ang="0">
                  <a:pos x="T4" y="T5"/>
                </a:cxn>
                <a:cxn ang="0">
                  <a:pos x="T6" y="T7"/>
                </a:cxn>
                <a:cxn ang="0">
                  <a:pos x="T8" y="T9"/>
                </a:cxn>
              </a:cxnLst>
              <a:rect l="0" t="0" r="r" b="b"/>
              <a:pathLst>
                <a:path w="5" h="58">
                  <a:moveTo>
                    <a:pt x="4" y="0"/>
                  </a:moveTo>
                  <a:lnTo>
                    <a:pt x="5" y="56"/>
                  </a:lnTo>
                  <a:lnTo>
                    <a:pt x="1" y="58"/>
                  </a:lnTo>
                  <a:lnTo>
                    <a:pt x="0" y="3"/>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 name="Freeform 206"/>
            <p:cNvSpPr>
              <a:spLocks/>
            </p:cNvSpPr>
            <p:nvPr/>
          </p:nvSpPr>
          <p:spPr bwMode="auto">
            <a:xfrm>
              <a:off x="14435916" y="-2209403"/>
              <a:ext cx="15875" cy="107950"/>
            </a:xfrm>
            <a:custGeom>
              <a:avLst/>
              <a:gdLst>
                <a:gd name="T0" fmla="*/ 8 w 10"/>
                <a:gd name="T1" fmla="*/ 0 h 68"/>
                <a:gd name="T2" fmla="*/ 10 w 10"/>
                <a:gd name="T3" fmla="*/ 55 h 68"/>
                <a:gd name="T4" fmla="*/ 2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5"/>
                  </a:lnTo>
                  <a:lnTo>
                    <a:pt x="2" y="68"/>
                  </a:lnTo>
                  <a:lnTo>
                    <a:pt x="0" y="13"/>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 name="Freeform 207"/>
            <p:cNvSpPr>
              <a:spLocks/>
            </p:cNvSpPr>
            <p:nvPr/>
          </p:nvSpPr>
          <p:spPr bwMode="auto">
            <a:xfrm>
              <a:off x="14748654" y="-2201466"/>
              <a:ext cx="3175" cy="98425"/>
            </a:xfrm>
            <a:custGeom>
              <a:avLst/>
              <a:gdLst>
                <a:gd name="T0" fmla="*/ 0 w 2"/>
                <a:gd name="T1" fmla="*/ 0 h 62"/>
                <a:gd name="T2" fmla="*/ 2 w 2"/>
                <a:gd name="T3" fmla="*/ 55 h 62"/>
                <a:gd name="T4" fmla="*/ 2 w 2"/>
                <a:gd name="T5" fmla="*/ 62 h 62"/>
                <a:gd name="T6" fmla="*/ 0 w 2"/>
                <a:gd name="T7" fmla="*/ 7 h 62"/>
                <a:gd name="T8" fmla="*/ 0 w 2"/>
                <a:gd name="T9" fmla="*/ 0 h 62"/>
              </a:gdLst>
              <a:ahLst/>
              <a:cxnLst>
                <a:cxn ang="0">
                  <a:pos x="T0" y="T1"/>
                </a:cxn>
                <a:cxn ang="0">
                  <a:pos x="T2" y="T3"/>
                </a:cxn>
                <a:cxn ang="0">
                  <a:pos x="T4" y="T5"/>
                </a:cxn>
                <a:cxn ang="0">
                  <a:pos x="T6" y="T7"/>
                </a:cxn>
                <a:cxn ang="0">
                  <a:pos x="T8" y="T9"/>
                </a:cxn>
              </a:cxnLst>
              <a:rect l="0" t="0" r="r" b="b"/>
              <a:pathLst>
                <a:path w="2" h="62">
                  <a:moveTo>
                    <a:pt x="0" y="0"/>
                  </a:moveTo>
                  <a:lnTo>
                    <a:pt x="2" y="55"/>
                  </a:lnTo>
                  <a:lnTo>
                    <a:pt x="2" y="62"/>
                  </a:lnTo>
                  <a:lnTo>
                    <a:pt x="0" y="7"/>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 name="Freeform 208"/>
            <p:cNvSpPr>
              <a:spLocks/>
            </p:cNvSpPr>
            <p:nvPr/>
          </p:nvSpPr>
          <p:spPr bwMode="auto">
            <a:xfrm>
              <a:off x="14735954" y="-2190353"/>
              <a:ext cx="15875" cy="88900"/>
            </a:xfrm>
            <a:custGeom>
              <a:avLst/>
              <a:gdLst>
                <a:gd name="T0" fmla="*/ 8 w 10"/>
                <a:gd name="T1" fmla="*/ 0 h 56"/>
                <a:gd name="T2" fmla="*/ 10 w 10"/>
                <a:gd name="T3" fmla="*/ 55 h 56"/>
                <a:gd name="T4" fmla="*/ 1 w 10"/>
                <a:gd name="T5" fmla="*/ 56 h 56"/>
                <a:gd name="T6" fmla="*/ 0 w 10"/>
                <a:gd name="T7" fmla="*/ 1 h 56"/>
                <a:gd name="T8" fmla="*/ 8 w 10"/>
                <a:gd name="T9" fmla="*/ 0 h 56"/>
              </a:gdLst>
              <a:ahLst/>
              <a:cxnLst>
                <a:cxn ang="0">
                  <a:pos x="T0" y="T1"/>
                </a:cxn>
                <a:cxn ang="0">
                  <a:pos x="T2" y="T3"/>
                </a:cxn>
                <a:cxn ang="0">
                  <a:pos x="T4" y="T5"/>
                </a:cxn>
                <a:cxn ang="0">
                  <a:pos x="T6" y="T7"/>
                </a:cxn>
                <a:cxn ang="0">
                  <a:pos x="T8" y="T9"/>
                </a:cxn>
              </a:cxnLst>
              <a:rect l="0" t="0" r="r" b="b"/>
              <a:pathLst>
                <a:path w="10" h="56">
                  <a:moveTo>
                    <a:pt x="8" y="0"/>
                  </a:moveTo>
                  <a:lnTo>
                    <a:pt x="10" y="55"/>
                  </a:lnTo>
                  <a:lnTo>
                    <a:pt x="1" y="56"/>
                  </a:lnTo>
                  <a:lnTo>
                    <a:pt x="0" y="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 name="Freeform 209"/>
            <p:cNvSpPr>
              <a:spLocks/>
            </p:cNvSpPr>
            <p:nvPr/>
          </p:nvSpPr>
          <p:spPr bwMode="auto">
            <a:xfrm>
              <a:off x="14405754" y="-2188766"/>
              <a:ext cx="33338" cy="103188"/>
            </a:xfrm>
            <a:custGeom>
              <a:avLst/>
              <a:gdLst>
                <a:gd name="T0" fmla="*/ 19 w 21"/>
                <a:gd name="T1" fmla="*/ 0 h 65"/>
                <a:gd name="T2" fmla="*/ 21 w 21"/>
                <a:gd name="T3" fmla="*/ 55 h 65"/>
                <a:gd name="T4" fmla="*/ 2 w 21"/>
                <a:gd name="T5" fmla="*/ 65 h 65"/>
                <a:gd name="T6" fmla="*/ 0 w 21"/>
                <a:gd name="T7" fmla="*/ 10 h 65"/>
                <a:gd name="T8" fmla="*/ 19 w 21"/>
                <a:gd name="T9" fmla="*/ 0 h 65"/>
              </a:gdLst>
              <a:ahLst/>
              <a:cxnLst>
                <a:cxn ang="0">
                  <a:pos x="T0" y="T1"/>
                </a:cxn>
                <a:cxn ang="0">
                  <a:pos x="T2" y="T3"/>
                </a:cxn>
                <a:cxn ang="0">
                  <a:pos x="T4" y="T5"/>
                </a:cxn>
                <a:cxn ang="0">
                  <a:pos x="T6" y="T7"/>
                </a:cxn>
                <a:cxn ang="0">
                  <a:pos x="T8" y="T9"/>
                </a:cxn>
              </a:cxnLst>
              <a:rect l="0" t="0" r="r" b="b"/>
              <a:pathLst>
                <a:path w="21" h="65">
                  <a:moveTo>
                    <a:pt x="19" y="0"/>
                  </a:moveTo>
                  <a:lnTo>
                    <a:pt x="21" y="55"/>
                  </a:lnTo>
                  <a:lnTo>
                    <a:pt x="2" y="65"/>
                  </a:lnTo>
                  <a:lnTo>
                    <a:pt x="0" y="10"/>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 name="Freeform 210"/>
            <p:cNvSpPr>
              <a:spLocks/>
            </p:cNvSpPr>
            <p:nvPr/>
          </p:nvSpPr>
          <p:spPr bwMode="auto">
            <a:xfrm>
              <a:off x="14718491" y="-2188766"/>
              <a:ext cx="19050" cy="106363"/>
            </a:xfrm>
            <a:custGeom>
              <a:avLst/>
              <a:gdLst>
                <a:gd name="T0" fmla="*/ 11 w 12"/>
                <a:gd name="T1" fmla="*/ 0 h 67"/>
                <a:gd name="T2" fmla="*/ 12 w 12"/>
                <a:gd name="T3" fmla="*/ 55 h 67"/>
                <a:gd name="T4" fmla="*/ 1 w 12"/>
                <a:gd name="T5" fmla="*/ 67 h 67"/>
                <a:gd name="T6" fmla="*/ 0 w 12"/>
                <a:gd name="T7" fmla="*/ 12 h 67"/>
                <a:gd name="T8" fmla="*/ 11 w 12"/>
                <a:gd name="T9" fmla="*/ 0 h 67"/>
              </a:gdLst>
              <a:ahLst/>
              <a:cxnLst>
                <a:cxn ang="0">
                  <a:pos x="T0" y="T1"/>
                </a:cxn>
                <a:cxn ang="0">
                  <a:pos x="T2" y="T3"/>
                </a:cxn>
                <a:cxn ang="0">
                  <a:pos x="T4" y="T5"/>
                </a:cxn>
                <a:cxn ang="0">
                  <a:pos x="T6" y="T7"/>
                </a:cxn>
                <a:cxn ang="0">
                  <a:pos x="T8" y="T9"/>
                </a:cxn>
              </a:cxnLst>
              <a:rect l="0" t="0" r="r" b="b"/>
              <a:pathLst>
                <a:path w="12" h="67">
                  <a:moveTo>
                    <a:pt x="11" y="0"/>
                  </a:moveTo>
                  <a:lnTo>
                    <a:pt x="12" y="55"/>
                  </a:lnTo>
                  <a:lnTo>
                    <a:pt x="1" y="67"/>
                  </a:lnTo>
                  <a:lnTo>
                    <a:pt x="0" y="12"/>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 name="Freeform 211"/>
            <p:cNvSpPr>
              <a:spLocks/>
            </p:cNvSpPr>
            <p:nvPr/>
          </p:nvSpPr>
          <p:spPr bwMode="auto">
            <a:xfrm>
              <a:off x="14404166" y="-2172891"/>
              <a:ext cx="4763" cy="112713"/>
            </a:xfrm>
            <a:custGeom>
              <a:avLst/>
              <a:gdLst>
                <a:gd name="T0" fmla="*/ 1 w 3"/>
                <a:gd name="T1" fmla="*/ 0 h 71"/>
                <a:gd name="T2" fmla="*/ 3 w 3"/>
                <a:gd name="T3" fmla="*/ 55 h 71"/>
                <a:gd name="T4" fmla="*/ 1 w 3"/>
                <a:gd name="T5" fmla="*/ 71 h 71"/>
                <a:gd name="T6" fmla="*/ 0 w 3"/>
                <a:gd name="T7" fmla="*/ 16 h 71"/>
                <a:gd name="T8" fmla="*/ 1 w 3"/>
                <a:gd name="T9" fmla="*/ 0 h 71"/>
              </a:gdLst>
              <a:ahLst/>
              <a:cxnLst>
                <a:cxn ang="0">
                  <a:pos x="T0" y="T1"/>
                </a:cxn>
                <a:cxn ang="0">
                  <a:pos x="T2" y="T3"/>
                </a:cxn>
                <a:cxn ang="0">
                  <a:pos x="T4" y="T5"/>
                </a:cxn>
                <a:cxn ang="0">
                  <a:pos x="T6" y="T7"/>
                </a:cxn>
                <a:cxn ang="0">
                  <a:pos x="T8" y="T9"/>
                </a:cxn>
              </a:cxnLst>
              <a:rect l="0" t="0" r="r" b="b"/>
              <a:pathLst>
                <a:path w="3" h="71">
                  <a:moveTo>
                    <a:pt x="1" y="0"/>
                  </a:moveTo>
                  <a:lnTo>
                    <a:pt x="3" y="55"/>
                  </a:lnTo>
                  <a:lnTo>
                    <a:pt x="1" y="71"/>
                  </a:lnTo>
                  <a:lnTo>
                    <a:pt x="0" y="16"/>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 name="Freeform 212"/>
            <p:cNvSpPr>
              <a:spLocks/>
            </p:cNvSpPr>
            <p:nvPr/>
          </p:nvSpPr>
          <p:spPr bwMode="auto">
            <a:xfrm>
              <a:off x="14775641" y="-2172891"/>
              <a:ext cx="3175" cy="101600"/>
            </a:xfrm>
            <a:custGeom>
              <a:avLst/>
              <a:gdLst>
                <a:gd name="T0" fmla="*/ 1 w 2"/>
                <a:gd name="T1" fmla="*/ 0 h 64"/>
                <a:gd name="T2" fmla="*/ 2 w 2"/>
                <a:gd name="T3" fmla="*/ 55 h 64"/>
                <a:gd name="T4" fmla="*/ 1 w 2"/>
                <a:gd name="T5" fmla="*/ 64 h 64"/>
                <a:gd name="T6" fmla="*/ 0 w 2"/>
                <a:gd name="T7" fmla="*/ 9 h 64"/>
                <a:gd name="T8" fmla="*/ 1 w 2"/>
                <a:gd name="T9" fmla="*/ 0 h 64"/>
              </a:gdLst>
              <a:ahLst/>
              <a:cxnLst>
                <a:cxn ang="0">
                  <a:pos x="T0" y="T1"/>
                </a:cxn>
                <a:cxn ang="0">
                  <a:pos x="T2" y="T3"/>
                </a:cxn>
                <a:cxn ang="0">
                  <a:pos x="T4" y="T5"/>
                </a:cxn>
                <a:cxn ang="0">
                  <a:pos x="T6" y="T7"/>
                </a:cxn>
                <a:cxn ang="0">
                  <a:pos x="T8" y="T9"/>
                </a:cxn>
              </a:cxnLst>
              <a:rect l="0" t="0" r="r" b="b"/>
              <a:pathLst>
                <a:path w="2" h="64">
                  <a:moveTo>
                    <a:pt x="1" y="0"/>
                  </a:moveTo>
                  <a:lnTo>
                    <a:pt x="2" y="55"/>
                  </a:lnTo>
                  <a:lnTo>
                    <a:pt x="1" y="64"/>
                  </a:lnTo>
                  <a:lnTo>
                    <a:pt x="0" y="9"/>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 name="Freeform 213"/>
            <p:cNvSpPr>
              <a:spLocks/>
            </p:cNvSpPr>
            <p:nvPr/>
          </p:nvSpPr>
          <p:spPr bwMode="auto">
            <a:xfrm>
              <a:off x="14705791" y="-2169716"/>
              <a:ext cx="14288" cy="103188"/>
            </a:xfrm>
            <a:custGeom>
              <a:avLst/>
              <a:gdLst>
                <a:gd name="T0" fmla="*/ 8 w 9"/>
                <a:gd name="T1" fmla="*/ 0 h 65"/>
                <a:gd name="T2" fmla="*/ 9 w 9"/>
                <a:gd name="T3" fmla="*/ 55 h 65"/>
                <a:gd name="T4" fmla="*/ 2 w 9"/>
                <a:gd name="T5" fmla="*/ 65 h 65"/>
                <a:gd name="T6" fmla="*/ 0 w 9"/>
                <a:gd name="T7" fmla="*/ 10 h 65"/>
                <a:gd name="T8" fmla="*/ 8 w 9"/>
                <a:gd name="T9" fmla="*/ 0 h 65"/>
              </a:gdLst>
              <a:ahLst/>
              <a:cxnLst>
                <a:cxn ang="0">
                  <a:pos x="T0" y="T1"/>
                </a:cxn>
                <a:cxn ang="0">
                  <a:pos x="T2" y="T3"/>
                </a:cxn>
                <a:cxn ang="0">
                  <a:pos x="T4" y="T5"/>
                </a:cxn>
                <a:cxn ang="0">
                  <a:pos x="T6" y="T7"/>
                </a:cxn>
                <a:cxn ang="0">
                  <a:pos x="T8" y="T9"/>
                </a:cxn>
              </a:cxnLst>
              <a:rect l="0" t="0" r="r" b="b"/>
              <a:pathLst>
                <a:path w="9" h="65">
                  <a:moveTo>
                    <a:pt x="8" y="0"/>
                  </a:moveTo>
                  <a:lnTo>
                    <a:pt x="9" y="55"/>
                  </a:lnTo>
                  <a:lnTo>
                    <a:pt x="2" y="65"/>
                  </a:lnTo>
                  <a:lnTo>
                    <a:pt x="0" y="1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 name="Freeform 214"/>
            <p:cNvSpPr>
              <a:spLocks/>
            </p:cNvSpPr>
            <p:nvPr/>
          </p:nvSpPr>
          <p:spPr bwMode="auto">
            <a:xfrm>
              <a:off x="14747066" y="-2153841"/>
              <a:ext cx="6350" cy="100013"/>
            </a:xfrm>
            <a:custGeom>
              <a:avLst/>
              <a:gdLst>
                <a:gd name="T0" fmla="*/ 2 w 4"/>
                <a:gd name="T1" fmla="*/ 8 h 63"/>
                <a:gd name="T2" fmla="*/ 4 w 4"/>
                <a:gd name="T3" fmla="*/ 63 h 63"/>
                <a:gd name="T4" fmla="*/ 2 w 4"/>
                <a:gd name="T5" fmla="*/ 55 h 63"/>
                <a:gd name="T6" fmla="*/ 0 w 4"/>
                <a:gd name="T7" fmla="*/ 0 h 63"/>
                <a:gd name="T8" fmla="*/ 2 w 4"/>
                <a:gd name="T9" fmla="*/ 8 h 63"/>
              </a:gdLst>
              <a:ahLst/>
              <a:cxnLst>
                <a:cxn ang="0">
                  <a:pos x="T0" y="T1"/>
                </a:cxn>
                <a:cxn ang="0">
                  <a:pos x="T2" y="T3"/>
                </a:cxn>
                <a:cxn ang="0">
                  <a:pos x="T4" y="T5"/>
                </a:cxn>
                <a:cxn ang="0">
                  <a:pos x="T6" y="T7"/>
                </a:cxn>
                <a:cxn ang="0">
                  <a:pos x="T8" y="T9"/>
                </a:cxn>
              </a:cxnLst>
              <a:rect l="0" t="0" r="r" b="b"/>
              <a:pathLst>
                <a:path w="4" h="63">
                  <a:moveTo>
                    <a:pt x="2" y="8"/>
                  </a:moveTo>
                  <a:lnTo>
                    <a:pt x="4" y="63"/>
                  </a:lnTo>
                  <a:lnTo>
                    <a:pt x="2" y="55"/>
                  </a:lnTo>
                  <a:lnTo>
                    <a:pt x="0" y="0"/>
                  </a:lnTo>
                  <a:lnTo>
                    <a:pt x="2"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 name="Freeform 215"/>
            <p:cNvSpPr>
              <a:spLocks/>
            </p:cNvSpPr>
            <p:nvPr/>
          </p:nvSpPr>
          <p:spPr bwMode="auto">
            <a:xfrm>
              <a:off x="14377179" y="-2147491"/>
              <a:ext cx="28575" cy="106363"/>
            </a:xfrm>
            <a:custGeom>
              <a:avLst/>
              <a:gdLst>
                <a:gd name="T0" fmla="*/ 17 w 18"/>
                <a:gd name="T1" fmla="*/ 0 h 67"/>
                <a:gd name="T2" fmla="*/ 18 w 18"/>
                <a:gd name="T3" fmla="*/ 55 h 67"/>
                <a:gd name="T4" fmla="*/ 1 w 18"/>
                <a:gd name="T5" fmla="*/ 67 h 67"/>
                <a:gd name="T6" fmla="*/ 0 w 18"/>
                <a:gd name="T7" fmla="*/ 11 h 67"/>
                <a:gd name="T8" fmla="*/ 17 w 18"/>
                <a:gd name="T9" fmla="*/ 0 h 67"/>
              </a:gdLst>
              <a:ahLst/>
              <a:cxnLst>
                <a:cxn ang="0">
                  <a:pos x="T0" y="T1"/>
                </a:cxn>
                <a:cxn ang="0">
                  <a:pos x="T2" y="T3"/>
                </a:cxn>
                <a:cxn ang="0">
                  <a:pos x="T4" y="T5"/>
                </a:cxn>
                <a:cxn ang="0">
                  <a:pos x="T6" y="T7"/>
                </a:cxn>
                <a:cxn ang="0">
                  <a:pos x="T8" y="T9"/>
                </a:cxn>
              </a:cxnLst>
              <a:rect l="0" t="0" r="r" b="b"/>
              <a:pathLst>
                <a:path w="18" h="67">
                  <a:moveTo>
                    <a:pt x="17" y="0"/>
                  </a:moveTo>
                  <a:lnTo>
                    <a:pt x="18" y="55"/>
                  </a:lnTo>
                  <a:lnTo>
                    <a:pt x="1" y="67"/>
                  </a:lnTo>
                  <a:lnTo>
                    <a:pt x="0" y="11"/>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 name="Freeform 216"/>
            <p:cNvSpPr>
              <a:spLocks/>
            </p:cNvSpPr>
            <p:nvPr/>
          </p:nvSpPr>
          <p:spPr bwMode="auto">
            <a:xfrm>
              <a:off x="14702616" y="-2153841"/>
              <a:ext cx="6350" cy="103188"/>
            </a:xfrm>
            <a:custGeom>
              <a:avLst/>
              <a:gdLst>
                <a:gd name="T0" fmla="*/ 2 w 4"/>
                <a:gd name="T1" fmla="*/ 0 h 65"/>
                <a:gd name="T2" fmla="*/ 4 w 4"/>
                <a:gd name="T3" fmla="*/ 55 h 65"/>
                <a:gd name="T4" fmla="*/ 2 w 4"/>
                <a:gd name="T5" fmla="*/ 65 h 65"/>
                <a:gd name="T6" fmla="*/ 0 w 4"/>
                <a:gd name="T7" fmla="*/ 10 h 65"/>
                <a:gd name="T8" fmla="*/ 2 w 4"/>
                <a:gd name="T9" fmla="*/ 0 h 65"/>
              </a:gdLst>
              <a:ahLst/>
              <a:cxnLst>
                <a:cxn ang="0">
                  <a:pos x="T0" y="T1"/>
                </a:cxn>
                <a:cxn ang="0">
                  <a:pos x="T2" y="T3"/>
                </a:cxn>
                <a:cxn ang="0">
                  <a:pos x="T4" y="T5"/>
                </a:cxn>
                <a:cxn ang="0">
                  <a:pos x="T6" y="T7"/>
                </a:cxn>
                <a:cxn ang="0">
                  <a:pos x="T8" y="T9"/>
                </a:cxn>
              </a:cxnLst>
              <a:rect l="0" t="0" r="r" b="b"/>
              <a:pathLst>
                <a:path w="4" h="65">
                  <a:moveTo>
                    <a:pt x="2" y="0"/>
                  </a:moveTo>
                  <a:lnTo>
                    <a:pt x="4" y="55"/>
                  </a:lnTo>
                  <a:lnTo>
                    <a:pt x="2" y="65"/>
                  </a:lnTo>
                  <a:lnTo>
                    <a:pt x="0" y="10"/>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8" name="Freeform 217"/>
            <p:cNvSpPr>
              <a:spLocks/>
            </p:cNvSpPr>
            <p:nvPr/>
          </p:nvSpPr>
          <p:spPr bwMode="auto">
            <a:xfrm>
              <a:off x="14694679" y="-2137966"/>
              <a:ext cx="11113" cy="93663"/>
            </a:xfrm>
            <a:custGeom>
              <a:avLst/>
              <a:gdLst>
                <a:gd name="T0" fmla="*/ 5 w 7"/>
                <a:gd name="T1" fmla="*/ 0 h 59"/>
                <a:gd name="T2" fmla="*/ 7 w 7"/>
                <a:gd name="T3" fmla="*/ 55 h 59"/>
                <a:gd name="T4" fmla="*/ 2 w 7"/>
                <a:gd name="T5" fmla="*/ 59 h 59"/>
                <a:gd name="T6" fmla="*/ 0 w 7"/>
                <a:gd name="T7" fmla="*/ 4 h 59"/>
                <a:gd name="T8" fmla="*/ 5 w 7"/>
                <a:gd name="T9" fmla="*/ 0 h 59"/>
              </a:gdLst>
              <a:ahLst/>
              <a:cxnLst>
                <a:cxn ang="0">
                  <a:pos x="T0" y="T1"/>
                </a:cxn>
                <a:cxn ang="0">
                  <a:pos x="T2" y="T3"/>
                </a:cxn>
                <a:cxn ang="0">
                  <a:pos x="T4" y="T5"/>
                </a:cxn>
                <a:cxn ang="0">
                  <a:pos x="T6" y="T7"/>
                </a:cxn>
                <a:cxn ang="0">
                  <a:pos x="T8" y="T9"/>
                </a:cxn>
              </a:cxnLst>
              <a:rect l="0" t="0" r="r" b="b"/>
              <a:pathLst>
                <a:path w="7" h="59">
                  <a:moveTo>
                    <a:pt x="5" y="0"/>
                  </a:moveTo>
                  <a:lnTo>
                    <a:pt x="7" y="55"/>
                  </a:lnTo>
                  <a:lnTo>
                    <a:pt x="2" y="59"/>
                  </a:lnTo>
                  <a:lnTo>
                    <a:pt x="0" y="4"/>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9" name="Freeform 218"/>
            <p:cNvSpPr>
              <a:spLocks/>
            </p:cNvSpPr>
            <p:nvPr/>
          </p:nvSpPr>
          <p:spPr bwMode="auto">
            <a:xfrm>
              <a:off x="14685154" y="-2131616"/>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0" name="Freeform 219"/>
            <p:cNvSpPr>
              <a:spLocks/>
            </p:cNvSpPr>
            <p:nvPr/>
          </p:nvSpPr>
          <p:spPr bwMode="auto">
            <a:xfrm>
              <a:off x="14716904" y="-2125266"/>
              <a:ext cx="1588" cy="93663"/>
            </a:xfrm>
            <a:custGeom>
              <a:avLst/>
              <a:gdLst>
                <a:gd name="T0" fmla="*/ 0 w 1"/>
                <a:gd name="T1" fmla="*/ 4 h 59"/>
                <a:gd name="T2" fmla="*/ 1 w 1"/>
                <a:gd name="T3" fmla="*/ 59 h 59"/>
                <a:gd name="T4" fmla="*/ 1 w 1"/>
                <a:gd name="T5" fmla="*/ 55 h 59"/>
                <a:gd name="T6" fmla="*/ 0 w 1"/>
                <a:gd name="T7" fmla="*/ 0 h 59"/>
                <a:gd name="T8" fmla="*/ 0 w 1"/>
                <a:gd name="T9" fmla="*/ 4 h 59"/>
              </a:gdLst>
              <a:ahLst/>
              <a:cxnLst>
                <a:cxn ang="0">
                  <a:pos x="T0" y="T1"/>
                </a:cxn>
                <a:cxn ang="0">
                  <a:pos x="T2" y="T3"/>
                </a:cxn>
                <a:cxn ang="0">
                  <a:pos x="T4" y="T5"/>
                </a:cxn>
                <a:cxn ang="0">
                  <a:pos x="T6" y="T7"/>
                </a:cxn>
                <a:cxn ang="0">
                  <a:pos x="T8" y="T9"/>
                </a:cxn>
              </a:cxnLst>
              <a:rect l="0" t="0" r="r" b="b"/>
              <a:pathLst>
                <a:path w="1" h="59">
                  <a:moveTo>
                    <a:pt x="0" y="4"/>
                  </a:moveTo>
                  <a:lnTo>
                    <a:pt x="1" y="59"/>
                  </a:lnTo>
                  <a:lnTo>
                    <a:pt x="1" y="55"/>
                  </a:lnTo>
                  <a:lnTo>
                    <a:pt x="0" y="0"/>
                  </a:lnTo>
                  <a:lnTo>
                    <a:pt x="0"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1" name="Freeform 220"/>
            <p:cNvSpPr>
              <a:spLocks/>
            </p:cNvSpPr>
            <p:nvPr/>
          </p:nvSpPr>
          <p:spPr bwMode="auto">
            <a:xfrm>
              <a:off x="14683566" y="-2123678"/>
              <a:ext cx="4763" cy="96838"/>
            </a:xfrm>
            <a:custGeom>
              <a:avLst/>
              <a:gdLst>
                <a:gd name="T0" fmla="*/ 1 w 3"/>
                <a:gd name="T1" fmla="*/ 0 h 61"/>
                <a:gd name="T2" fmla="*/ 3 w 3"/>
                <a:gd name="T3" fmla="*/ 55 h 61"/>
                <a:gd name="T4" fmla="*/ 2 w 3"/>
                <a:gd name="T5" fmla="*/ 61 h 61"/>
                <a:gd name="T6" fmla="*/ 0 w 3"/>
                <a:gd name="T7" fmla="*/ 6 h 61"/>
                <a:gd name="T8" fmla="*/ 1 w 3"/>
                <a:gd name="T9" fmla="*/ 0 h 61"/>
              </a:gdLst>
              <a:ahLst/>
              <a:cxnLst>
                <a:cxn ang="0">
                  <a:pos x="T0" y="T1"/>
                </a:cxn>
                <a:cxn ang="0">
                  <a:pos x="T2" y="T3"/>
                </a:cxn>
                <a:cxn ang="0">
                  <a:pos x="T4" y="T5"/>
                </a:cxn>
                <a:cxn ang="0">
                  <a:pos x="T6" y="T7"/>
                </a:cxn>
                <a:cxn ang="0">
                  <a:pos x="T8" y="T9"/>
                </a:cxn>
              </a:cxnLst>
              <a:rect l="0" t="0" r="r" b="b"/>
              <a:pathLst>
                <a:path w="3" h="61">
                  <a:moveTo>
                    <a:pt x="1" y="0"/>
                  </a:moveTo>
                  <a:lnTo>
                    <a:pt x="3" y="55"/>
                  </a:lnTo>
                  <a:lnTo>
                    <a:pt x="2" y="61"/>
                  </a:lnTo>
                  <a:lnTo>
                    <a:pt x="0" y="6"/>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2" name="Freeform 221"/>
            <p:cNvSpPr>
              <a:spLocks/>
            </p:cNvSpPr>
            <p:nvPr/>
          </p:nvSpPr>
          <p:spPr bwMode="auto">
            <a:xfrm>
              <a:off x="14340666" y="-2130028"/>
              <a:ext cx="38100" cy="122238"/>
            </a:xfrm>
            <a:custGeom>
              <a:avLst/>
              <a:gdLst>
                <a:gd name="T0" fmla="*/ 23 w 24"/>
                <a:gd name="T1" fmla="*/ 0 h 77"/>
                <a:gd name="T2" fmla="*/ 24 w 24"/>
                <a:gd name="T3" fmla="*/ 56 h 77"/>
                <a:gd name="T4" fmla="*/ 1 w 24"/>
                <a:gd name="T5" fmla="*/ 77 h 77"/>
                <a:gd name="T6" fmla="*/ 0 w 24"/>
                <a:gd name="T7" fmla="*/ 22 h 77"/>
                <a:gd name="T8" fmla="*/ 23 w 24"/>
                <a:gd name="T9" fmla="*/ 0 h 77"/>
              </a:gdLst>
              <a:ahLst/>
              <a:cxnLst>
                <a:cxn ang="0">
                  <a:pos x="T0" y="T1"/>
                </a:cxn>
                <a:cxn ang="0">
                  <a:pos x="T2" y="T3"/>
                </a:cxn>
                <a:cxn ang="0">
                  <a:pos x="T4" y="T5"/>
                </a:cxn>
                <a:cxn ang="0">
                  <a:pos x="T6" y="T7"/>
                </a:cxn>
                <a:cxn ang="0">
                  <a:pos x="T8" y="T9"/>
                </a:cxn>
              </a:cxnLst>
              <a:rect l="0" t="0" r="r" b="b"/>
              <a:pathLst>
                <a:path w="24" h="77">
                  <a:moveTo>
                    <a:pt x="23" y="0"/>
                  </a:moveTo>
                  <a:lnTo>
                    <a:pt x="24" y="56"/>
                  </a:lnTo>
                  <a:lnTo>
                    <a:pt x="1" y="77"/>
                  </a:lnTo>
                  <a:lnTo>
                    <a:pt x="0" y="22"/>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3" name="Freeform 222"/>
            <p:cNvSpPr>
              <a:spLocks/>
            </p:cNvSpPr>
            <p:nvPr/>
          </p:nvSpPr>
          <p:spPr bwMode="auto">
            <a:xfrm>
              <a:off x="14323204" y="-2095103"/>
              <a:ext cx="19050" cy="107950"/>
            </a:xfrm>
            <a:custGeom>
              <a:avLst/>
              <a:gdLst>
                <a:gd name="T0" fmla="*/ 11 w 12"/>
                <a:gd name="T1" fmla="*/ 0 h 68"/>
                <a:gd name="T2" fmla="*/ 12 w 12"/>
                <a:gd name="T3" fmla="*/ 55 h 68"/>
                <a:gd name="T4" fmla="*/ 1 w 12"/>
                <a:gd name="T5" fmla="*/ 68 h 68"/>
                <a:gd name="T6" fmla="*/ 0 w 12"/>
                <a:gd name="T7" fmla="*/ 13 h 68"/>
                <a:gd name="T8" fmla="*/ 11 w 12"/>
                <a:gd name="T9" fmla="*/ 0 h 68"/>
              </a:gdLst>
              <a:ahLst/>
              <a:cxnLst>
                <a:cxn ang="0">
                  <a:pos x="T0" y="T1"/>
                </a:cxn>
                <a:cxn ang="0">
                  <a:pos x="T2" y="T3"/>
                </a:cxn>
                <a:cxn ang="0">
                  <a:pos x="T4" y="T5"/>
                </a:cxn>
                <a:cxn ang="0">
                  <a:pos x="T6" y="T7"/>
                </a:cxn>
                <a:cxn ang="0">
                  <a:pos x="T8" y="T9"/>
                </a:cxn>
              </a:cxnLst>
              <a:rect l="0" t="0" r="r" b="b"/>
              <a:pathLst>
                <a:path w="12" h="68">
                  <a:moveTo>
                    <a:pt x="11" y="0"/>
                  </a:moveTo>
                  <a:lnTo>
                    <a:pt x="12" y="55"/>
                  </a:lnTo>
                  <a:lnTo>
                    <a:pt x="1" y="68"/>
                  </a:lnTo>
                  <a:lnTo>
                    <a:pt x="0" y="13"/>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4" name="Freeform 223"/>
            <p:cNvSpPr>
              <a:spLocks/>
            </p:cNvSpPr>
            <p:nvPr/>
          </p:nvSpPr>
          <p:spPr bwMode="auto">
            <a:xfrm>
              <a:off x="14293041" y="-2074466"/>
              <a:ext cx="31750" cy="103188"/>
            </a:xfrm>
            <a:custGeom>
              <a:avLst/>
              <a:gdLst>
                <a:gd name="T0" fmla="*/ 19 w 20"/>
                <a:gd name="T1" fmla="*/ 0 h 65"/>
                <a:gd name="T2" fmla="*/ 20 w 20"/>
                <a:gd name="T3" fmla="*/ 55 h 65"/>
                <a:gd name="T4" fmla="*/ 1 w 20"/>
                <a:gd name="T5" fmla="*/ 65 h 65"/>
                <a:gd name="T6" fmla="*/ 0 w 20"/>
                <a:gd name="T7" fmla="*/ 10 h 65"/>
                <a:gd name="T8" fmla="*/ 19 w 20"/>
                <a:gd name="T9" fmla="*/ 0 h 65"/>
              </a:gdLst>
              <a:ahLst/>
              <a:cxnLst>
                <a:cxn ang="0">
                  <a:pos x="T0" y="T1"/>
                </a:cxn>
                <a:cxn ang="0">
                  <a:pos x="T2" y="T3"/>
                </a:cxn>
                <a:cxn ang="0">
                  <a:pos x="T4" y="T5"/>
                </a:cxn>
                <a:cxn ang="0">
                  <a:pos x="T6" y="T7"/>
                </a:cxn>
                <a:cxn ang="0">
                  <a:pos x="T8" y="T9"/>
                </a:cxn>
              </a:cxnLst>
              <a:rect l="0" t="0" r="r" b="b"/>
              <a:pathLst>
                <a:path w="20" h="65">
                  <a:moveTo>
                    <a:pt x="19" y="0"/>
                  </a:moveTo>
                  <a:lnTo>
                    <a:pt x="20" y="55"/>
                  </a:lnTo>
                  <a:lnTo>
                    <a:pt x="1" y="65"/>
                  </a:lnTo>
                  <a:lnTo>
                    <a:pt x="0" y="10"/>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5" name="Freeform 224"/>
            <p:cNvSpPr>
              <a:spLocks/>
            </p:cNvSpPr>
            <p:nvPr/>
          </p:nvSpPr>
          <p:spPr bwMode="auto">
            <a:xfrm>
              <a:off x="14218429" y="-2022078"/>
              <a:ext cx="28575" cy="88900"/>
            </a:xfrm>
            <a:custGeom>
              <a:avLst/>
              <a:gdLst>
                <a:gd name="T0" fmla="*/ 17 w 18"/>
                <a:gd name="T1" fmla="*/ 0 h 56"/>
                <a:gd name="T2" fmla="*/ 18 w 18"/>
                <a:gd name="T3" fmla="*/ 56 h 56"/>
                <a:gd name="T4" fmla="*/ 2 w 18"/>
                <a:gd name="T5" fmla="*/ 56 h 56"/>
                <a:gd name="T6" fmla="*/ 0 w 18"/>
                <a:gd name="T7" fmla="*/ 0 h 56"/>
                <a:gd name="T8" fmla="*/ 17 w 18"/>
                <a:gd name="T9" fmla="*/ 0 h 56"/>
              </a:gdLst>
              <a:ahLst/>
              <a:cxnLst>
                <a:cxn ang="0">
                  <a:pos x="T0" y="T1"/>
                </a:cxn>
                <a:cxn ang="0">
                  <a:pos x="T2" y="T3"/>
                </a:cxn>
                <a:cxn ang="0">
                  <a:pos x="T4" y="T5"/>
                </a:cxn>
                <a:cxn ang="0">
                  <a:pos x="T6" y="T7"/>
                </a:cxn>
                <a:cxn ang="0">
                  <a:pos x="T8" y="T9"/>
                </a:cxn>
              </a:cxnLst>
              <a:rect l="0" t="0" r="r" b="b"/>
              <a:pathLst>
                <a:path w="18" h="56">
                  <a:moveTo>
                    <a:pt x="17" y="0"/>
                  </a:moveTo>
                  <a:lnTo>
                    <a:pt x="18" y="56"/>
                  </a:lnTo>
                  <a:lnTo>
                    <a:pt x="2" y="56"/>
                  </a:lnTo>
                  <a:lnTo>
                    <a:pt x="0" y="0"/>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6" name="Freeform 225"/>
            <p:cNvSpPr>
              <a:spLocks/>
            </p:cNvSpPr>
            <p:nvPr/>
          </p:nvSpPr>
          <p:spPr bwMode="auto">
            <a:xfrm>
              <a:off x="14245416" y="-2058591"/>
              <a:ext cx="49213" cy="125413"/>
            </a:xfrm>
            <a:custGeom>
              <a:avLst/>
              <a:gdLst>
                <a:gd name="T0" fmla="*/ 30 w 31"/>
                <a:gd name="T1" fmla="*/ 0 h 79"/>
                <a:gd name="T2" fmla="*/ 31 w 31"/>
                <a:gd name="T3" fmla="*/ 55 h 79"/>
                <a:gd name="T4" fmla="*/ 1 w 31"/>
                <a:gd name="T5" fmla="*/ 79 h 79"/>
                <a:gd name="T6" fmla="*/ 0 w 31"/>
                <a:gd name="T7" fmla="*/ 23 h 79"/>
                <a:gd name="T8" fmla="*/ 30 w 31"/>
                <a:gd name="T9" fmla="*/ 0 h 79"/>
              </a:gdLst>
              <a:ahLst/>
              <a:cxnLst>
                <a:cxn ang="0">
                  <a:pos x="T0" y="T1"/>
                </a:cxn>
                <a:cxn ang="0">
                  <a:pos x="T2" y="T3"/>
                </a:cxn>
                <a:cxn ang="0">
                  <a:pos x="T4" y="T5"/>
                </a:cxn>
                <a:cxn ang="0">
                  <a:pos x="T6" y="T7"/>
                </a:cxn>
                <a:cxn ang="0">
                  <a:pos x="T8" y="T9"/>
                </a:cxn>
              </a:cxnLst>
              <a:rect l="0" t="0" r="r" b="b"/>
              <a:pathLst>
                <a:path w="31" h="79">
                  <a:moveTo>
                    <a:pt x="30" y="0"/>
                  </a:moveTo>
                  <a:lnTo>
                    <a:pt x="31" y="55"/>
                  </a:lnTo>
                  <a:lnTo>
                    <a:pt x="1" y="79"/>
                  </a:lnTo>
                  <a:lnTo>
                    <a:pt x="0" y="23"/>
                  </a:lnTo>
                  <a:lnTo>
                    <a:pt x="3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7" name="Freeform 226"/>
            <p:cNvSpPr>
              <a:spLocks/>
            </p:cNvSpPr>
            <p:nvPr/>
          </p:nvSpPr>
          <p:spPr bwMode="auto">
            <a:xfrm>
              <a:off x="14175566" y="-2022078"/>
              <a:ext cx="46038" cy="107950"/>
            </a:xfrm>
            <a:custGeom>
              <a:avLst/>
              <a:gdLst>
                <a:gd name="T0" fmla="*/ 27 w 29"/>
                <a:gd name="T1" fmla="*/ 0 h 68"/>
                <a:gd name="T2" fmla="*/ 29 w 29"/>
                <a:gd name="T3" fmla="*/ 56 h 68"/>
                <a:gd name="T4" fmla="*/ 1 w 29"/>
                <a:gd name="T5" fmla="*/ 68 h 68"/>
                <a:gd name="T6" fmla="*/ 0 w 29"/>
                <a:gd name="T7" fmla="*/ 13 h 68"/>
                <a:gd name="T8" fmla="*/ 27 w 29"/>
                <a:gd name="T9" fmla="*/ 0 h 68"/>
              </a:gdLst>
              <a:ahLst/>
              <a:cxnLst>
                <a:cxn ang="0">
                  <a:pos x="T0" y="T1"/>
                </a:cxn>
                <a:cxn ang="0">
                  <a:pos x="T2" y="T3"/>
                </a:cxn>
                <a:cxn ang="0">
                  <a:pos x="T4" y="T5"/>
                </a:cxn>
                <a:cxn ang="0">
                  <a:pos x="T6" y="T7"/>
                </a:cxn>
                <a:cxn ang="0">
                  <a:pos x="T8" y="T9"/>
                </a:cxn>
              </a:cxnLst>
              <a:rect l="0" t="0" r="r" b="b"/>
              <a:pathLst>
                <a:path w="29" h="68">
                  <a:moveTo>
                    <a:pt x="27" y="0"/>
                  </a:moveTo>
                  <a:lnTo>
                    <a:pt x="29" y="56"/>
                  </a:lnTo>
                  <a:lnTo>
                    <a:pt x="1" y="68"/>
                  </a:lnTo>
                  <a:lnTo>
                    <a:pt x="0" y="13"/>
                  </a:lnTo>
                  <a:lnTo>
                    <a:pt x="2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8" name="Freeform 227"/>
            <p:cNvSpPr>
              <a:spLocks/>
            </p:cNvSpPr>
            <p:nvPr/>
          </p:nvSpPr>
          <p:spPr bwMode="auto">
            <a:xfrm>
              <a:off x="14134291" y="-2001441"/>
              <a:ext cx="42863" cy="111125"/>
            </a:xfrm>
            <a:custGeom>
              <a:avLst/>
              <a:gdLst>
                <a:gd name="T0" fmla="*/ 26 w 27"/>
                <a:gd name="T1" fmla="*/ 0 h 70"/>
                <a:gd name="T2" fmla="*/ 27 w 27"/>
                <a:gd name="T3" fmla="*/ 55 h 70"/>
                <a:gd name="T4" fmla="*/ 1 w 27"/>
                <a:gd name="T5" fmla="*/ 70 h 70"/>
                <a:gd name="T6" fmla="*/ 0 w 27"/>
                <a:gd name="T7" fmla="*/ 15 h 70"/>
                <a:gd name="T8" fmla="*/ 26 w 27"/>
                <a:gd name="T9" fmla="*/ 0 h 70"/>
              </a:gdLst>
              <a:ahLst/>
              <a:cxnLst>
                <a:cxn ang="0">
                  <a:pos x="T0" y="T1"/>
                </a:cxn>
                <a:cxn ang="0">
                  <a:pos x="T2" y="T3"/>
                </a:cxn>
                <a:cxn ang="0">
                  <a:pos x="T4" y="T5"/>
                </a:cxn>
                <a:cxn ang="0">
                  <a:pos x="T6" y="T7"/>
                </a:cxn>
                <a:cxn ang="0">
                  <a:pos x="T8" y="T9"/>
                </a:cxn>
              </a:cxnLst>
              <a:rect l="0" t="0" r="r" b="b"/>
              <a:pathLst>
                <a:path w="27" h="70">
                  <a:moveTo>
                    <a:pt x="26" y="0"/>
                  </a:moveTo>
                  <a:lnTo>
                    <a:pt x="27" y="55"/>
                  </a:lnTo>
                  <a:lnTo>
                    <a:pt x="1" y="70"/>
                  </a:lnTo>
                  <a:lnTo>
                    <a:pt x="0" y="15"/>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59" name="Freeform 228"/>
            <p:cNvSpPr>
              <a:spLocks/>
            </p:cNvSpPr>
            <p:nvPr/>
          </p:nvSpPr>
          <p:spPr bwMode="auto">
            <a:xfrm>
              <a:off x="14146991" y="-1974453"/>
              <a:ext cx="20638" cy="93663"/>
            </a:xfrm>
            <a:custGeom>
              <a:avLst/>
              <a:gdLst>
                <a:gd name="T0" fmla="*/ 12 w 13"/>
                <a:gd name="T1" fmla="*/ 4 h 59"/>
                <a:gd name="T2" fmla="*/ 13 w 13"/>
                <a:gd name="T3" fmla="*/ 59 h 59"/>
                <a:gd name="T4" fmla="*/ 2 w 13"/>
                <a:gd name="T5" fmla="*/ 55 h 59"/>
                <a:gd name="T6" fmla="*/ 0 w 13"/>
                <a:gd name="T7" fmla="*/ 0 h 59"/>
                <a:gd name="T8" fmla="*/ 12 w 13"/>
                <a:gd name="T9" fmla="*/ 4 h 59"/>
              </a:gdLst>
              <a:ahLst/>
              <a:cxnLst>
                <a:cxn ang="0">
                  <a:pos x="T0" y="T1"/>
                </a:cxn>
                <a:cxn ang="0">
                  <a:pos x="T2" y="T3"/>
                </a:cxn>
                <a:cxn ang="0">
                  <a:pos x="T4" y="T5"/>
                </a:cxn>
                <a:cxn ang="0">
                  <a:pos x="T6" y="T7"/>
                </a:cxn>
                <a:cxn ang="0">
                  <a:pos x="T8" y="T9"/>
                </a:cxn>
              </a:cxnLst>
              <a:rect l="0" t="0" r="r" b="b"/>
              <a:pathLst>
                <a:path w="13" h="59">
                  <a:moveTo>
                    <a:pt x="12" y="4"/>
                  </a:moveTo>
                  <a:lnTo>
                    <a:pt x="13" y="59"/>
                  </a:lnTo>
                  <a:lnTo>
                    <a:pt x="2" y="55"/>
                  </a:lnTo>
                  <a:lnTo>
                    <a:pt x="0" y="0"/>
                  </a:lnTo>
                  <a:lnTo>
                    <a:pt x="1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0" name="Freeform 229"/>
            <p:cNvSpPr>
              <a:spLocks/>
            </p:cNvSpPr>
            <p:nvPr/>
          </p:nvSpPr>
          <p:spPr bwMode="auto">
            <a:xfrm>
              <a:off x="14166041" y="-1968103"/>
              <a:ext cx="9525" cy="90488"/>
            </a:xfrm>
            <a:custGeom>
              <a:avLst/>
              <a:gdLst>
                <a:gd name="T0" fmla="*/ 4 w 6"/>
                <a:gd name="T1" fmla="*/ 2 h 57"/>
                <a:gd name="T2" fmla="*/ 6 w 6"/>
                <a:gd name="T3" fmla="*/ 57 h 57"/>
                <a:gd name="T4" fmla="*/ 1 w 6"/>
                <a:gd name="T5" fmla="*/ 55 h 57"/>
                <a:gd name="T6" fmla="*/ 0 w 6"/>
                <a:gd name="T7" fmla="*/ 0 h 57"/>
                <a:gd name="T8" fmla="*/ 4 w 6"/>
                <a:gd name="T9" fmla="*/ 2 h 57"/>
              </a:gdLst>
              <a:ahLst/>
              <a:cxnLst>
                <a:cxn ang="0">
                  <a:pos x="T0" y="T1"/>
                </a:cxn>
                <a:cxn ang="0">
                  <a:pos x="T2" y="T3"/>
                </a:cxn>
                <a:cxn ang="0">
                  <a:pos x="T4" y="T5"/>
                </a:cxn>
                <a:cxn ang="0">
                  <a:pos x="T6" y="T7"/>
                </a:cxn>
                <a:cxn ang="0">
                  <a:pos x="T8" y="T9"/>
                </a:cxn>
              </a:cxnLst>
              <a:rect l="0" t="0" r="r" b="b"/>
              <a:pathLst>
                <a:path w="6" h="57">
                  <a:moveTo>
                    <a:pt x="4" y="2"/>
                  </a:moveTo>
                  <a:lnTo>
                    <a:pt x="6" y="57"/>
                  </a:lnTo>
                  <a:lnTo>
                    <a:pt x="1" y="55"/>
                  </a:lnTo>
                  <a:lnTo>
                    <a:pt x="0" y="0"/>
                  </a:lnTo>
                  <a:lnTo>
                    <a:pt x="4"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1" name="Freeform 230"/>
            <p:cNvSpPr>
              <a:spLocks/>
            </p:cNvSpPr>
            <p:nvPr/>
          </p:nvSpPr>
          <p:spPr bwMode="auto">
            <a:xfrm>
              <a:off x="14172391" y="-1971278"/>
              <a:ext cx="33338" cy="93663"/>
            </a:xfrm>
            <a:custGeom>
              <a:avLst/>
              <a:gdLst>
                <a:gd name="T0" fmla="*/ 19 w 21"/>
                <a:gd name="T1" fmla="*/ 0 h 59"/>
                <a:gd name="T2" fmla="*/ 21 w 21"/>
                <a:gd name="T3" fmla="*/ 56 h 59"/>
                <a:gd name="T4" fmla="*/ 2 w 21"/>
                <a:gd name="T5" fmla="*/ 59 h 59"/>
                <a:gd name="T6" fmla="*/ 0 w 21"/>
                <a:gd name="T7" fmla="*/ 4 h 59"/>
                <a:gd name="T8" fmla="*/ 19 w 21"/>
                <a:gd name="T9" fmla="*/ 0 h 59"/>
              </a:gdLst>
              <a:ahLst/>
              <a:cxnLst>
                <a:cxn ang="0">
                  <a:pos x="T0" y="T1"/>
                </a:cxn>
                <a:cxn ang="0">
                  <a:pos x="T2" y="T3"/>
                </a:cxn>
                <a:cxn ang="0">
                  <a:pos x="T4" y="T5"/>
                </a:cxn>
                <a:cxn ang="0">
                  <a:pos x="T6" y="T7"/>
                </a:cxn>
                <a:cxn ang="0">
                  <a:pos x="T8" y="T9"/>
                </a:cxn>
              </a:cxnLst>
              <a:rect l="0" t="0" r="r" b="b"/>
              <a:pathLst>
                <a:path w="21" h="59">
                  <a:moveTo>
                    <a:pt x="19" y="0"/>
                  </a:moveTo>
                  <a:lnTo>
                    <a:pt x="21" y="56"/>
                  </a:lnTo>
                  <a:lnTo>
                    <a:pt x="2" y="59"/>
                  </a:lnTo>
                  <a:lnTo>
                    <a:pt x="0" y="4"/>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2" name="Freeform 231"/>
            <p:cNvSpPr>
              <a:spLocks/>
            </p:cNvSpPr>
            <p:nvPr/>
          </p:nvSpPr>
          <p:spPr bwMode="auto">
            <a:xfrm>
              <a:off x="14205729" y="-1968103"/>
              <a:ext cx="14288" cy="90488"/>
            </a:xfrm>
            <a:custGeom>
              <a:avLst/>
              <a:gdLst>
                <a:gd name="T0" fmla="*/ 8 w 9"/>
                <a:gd name="T1" fmla="*/ 0 h 57"/>
                <a:gd name="T2" fmla="*/ 9 w 9"/>
                <a:gd name="T3" fmla="*/ 56 h 57"/>
                <a:gd name="T4" fmla="*/ 1 w 9"/>
                <a:gd name="T5" fmla="*/ 57 h 57"/>
                <a:gd name="T6" fmla="*/ 0 w 9"/>
                <a:gd name="T7" fmla="*/ 2 h 57"/>
                <a:gd name="T8" fmla="*/ 8 w 9"/>
                <a:gd name="T9" fmla="*/ 0 h 57"/>
              </a:gdLst>
              <a:ahLst/>
              <a:cxnLst>
                <a:cxn ang="0">
                  <a:pos x="T0" y="T1"/>
                </a:cxn>
                <a:cxn ang="0">
                  <a:pos x="T2" y="T3"/>
                </a:cxn>
                <a:cxn ang="0">
                  <a:pos x="T4" y="T5"/>
                </a:cxn>
                <a:cxn ang="0">
                  <a:pos x="T6" y="T7"/>
                </a:cxn>
                <a:cxn ang="0">
                  <a:pos x="T8" y="T9"/>
                </a:cxn>
              </a:cxnLst>
              <a:rect l="0" t="0" r="r" b="b"/>
              <a:pathLst>
                <a:path w="9" h="57">
                  <a:moveTo>
                    <a:pt x="8" y="0"/>
                  </a:moveTo>
                  <a:lnTo>
                    <a:pt x="9" y="56"/>
                  </a:lnTo>
                  <a:lnTo>
                    <a:pt x="1" y="57"/>
                  </a:lnTo>
                  <a:lnTo>
                    <a:pt x="0" y="2"/>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3" name="Freeform 232"/>
            <p:cNvSpPr>
              <a:spLocks/>
            </p:cNvSpPr>
            <p:nvPr/>
          </p:nvSpPr>
          <p:spPr bwMode="auto">
            <a:xfrm>
              <a:off x="14202554" y="-1971278"/>
              <a:ext cx="4763" cy="93663"/>
            </a:xfrm>
            <a:custGeom>
              <a:avLst/>
              <a:gdLst>
                <a:gd name="T0" fmla="*/ 2 w 3"/>
                <a:gd name="T1" fmla="*/ 4 h 59"/>
                <a:gd name="T2" fmla="*/ 3 w 3"/>
                <a:gd name="T3" fmla="*/ 59 h 59"/>
                <a:gd name="T4" fmla="*/ 2 w 3"/>
                <a:gd name="T5" fmla="*/ 56 h 59"/>
                <a:gd name="T6" fmla="*/ 0 w 3"/>
                <a:gd name="T7" fmla="*/ 0 h 59"/>
                <a:gd name="T8" fmla="*/ 2 w 3"/>
                <a:gd name="T9" fmla="*/ 4 h 59"/>
              </a:gdLst>
              <a:ahLst/>
              <a:cxnLst>
                <a:cxn ang="0">
                  <a:pos x="T0" y="T1"/>
                </a:cxn>
                <a:cxn ang="0">
                  <a:pos x="T2" y="T3"/>
                </a:cxn>
                <a:cxn ang="0">
                  <a:pos x="T4" y="T5"/>
                </a:cxn>
                <a:cxn ang="0">
                  <a:pos x="T6" y="T7"/>
                </a:cxn>
                <a:cxn ang="0">
                  <a:pos x="T8" y="T9"/>
                </a:cxn>
              </a:cxnLst>
              <a:rect l="0" t="0" r="r" b="b"/>
              <a:pathLst>
                <a:path w="3" h="59">
                  <a:moveTo>
                    <a:pt x="2" y="4"/>
                  </a:moveTo>
                  <a:lnTo>
                    <a:pt x="3" y="59"/>
                  </a:lnTo>
                  <a:lnTo>
                    <a:pt x="2" y="56"/>
                  </a:lnTo>
                  <a:lnTo>
                    <a:pt x="0" y="0"/>
                  </a:lnTo>
                  <a:lnTo>
                    <a:pt x="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4" name="Freeform 233"/>
            <p:cNvSpPr>
              <a:spLocks/>
            </p:cNvSpPr>
            <p:nvPr/>
          </p:nvSpPr>
          <p:spPr bwMode="auto">
            <a:xfrm>
              <a:off x="10497329" y="-1866503"/>
              <a:ext cx="15875" cy="115888"/>
            </a:xfrm>
            <a:custGeom>
              <a:avLst/>
              <a:gdLst>
                <a:gd name="T0" fmla="*/ 11 w 13"/>
                <a:gd name="T1" fmla="*/ 21 h 88"/>
                <a:gd name="T2" fmla="*/ 13 w 13"/>
                <a:gd name="T3" fmla="*/ 88 h 88"/>
                <a:gd name="T4" fmla="*/ 8 w 13"/>
                <a:gd name="T5" fmla="*/ 78 h 88"/>
                <a:gd name="T6" fmla="*/ 2 w 13"/>
                <a:gd name="T7" fmla="*/ 67 h 88"/>
                <a:gd name="T8" fmla="*/ 0 w 13"/>
                <a:gd name="T9" fmla="*/ 0 h 88"/>
                <a:gd name="T10" fmla="*/ 6 w 13"/>
                <a:gd name="T11" fmla="*/ 11 h 88"/>
                <a:gd name="T12" fmla="*/ 11 w 13"/>
                <a:gd name="T13" fmla="*/ 21 h 88"/>
              </a:gdLst>
              <a:ahLst/>
              <a:cxnLst>
                <a:cxn ang="0">
                  <a:pos x="T0" y="T1"/>
                </a:cxn>
                <a:cxn ang="0">
                  <a:pos x="T2" y="T3"/>
                </a:cxn>
                <a:cxn ang="0">
                  <a:pos x="T4" y="T5"/>
                </a:cxn>
                <a:cxn ang="0">
                  <a:pos x="T6" y="T7"/>
                </a:cxn>
                <a:cxn ang="0">
                  <a:pos x="T8" y="T9"/>
                </a:cxn>
                <a:cxn ang="0">
                  <a:pos x="T10" y="T11"/>
                </a:cxn>
                <a:cxn ang="0">
                  <a:pos x="T12" y="T13"/>
                </a:cxn>
              </a:cxnLst>
              <a:rect l="0" t="0" r="r" b="b"/>
              <a:pathLst>
                <a:path w="13" h="88">
                  <a:moveTo>
                    <a:pt x="11" y="21"/>
                  </a:moveTo>
                  <a:cubicBezTo>
                    <a:pt x="13" y="88"/>
                    <a:pt x="13" y="88"/>
                    <a:pt x="13" y="88"/>
                  </a:cubicBezTo>
                  <a:cubicBezTo>
                    <a:pt x="12" y="85"/>
                    <a:pt x="10" y="81"/>
                    <a:pt x="8" y="78"/>
                  </a:cubicBezTo>
                  <a:cubicBezTo>
                    <a:pt x="5" y="75"/>
                    <a:pt x="2" y="71"/>
                    <a:pt x="2" y="67"/>
                  </a:cubicBezTo>
                  <a:cubicBezTo>
                    <a:pt x="0" y="0"/>
                    <a:pt x="0" y="0"/>
                    <a:pt x="0" y="0"/>
                  </a:cubicBezTo>
                  <a:cubicBezTo>
                    <a:pt x="0" y="4"/>
                    <a:pt x="3" y="8"/>
                    <a:pt x="6" y="11"/>
                  </a:cubicBezTo>
                  <a:cubicBezTo>
                    <a:pt x="8" y="14"/>
                    <a:pt x="11" y="17"/>
                    <a:pt x="11" y="2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5" name="Freeform 234"/>
            <p:cNvSpPr>
              <a:spLocks/>
            </p:cNvSpPr>
            <p:nvPr/>
          </p:nvSpPr>
          <p:spPr bwMode="auto">
            <a:xfrm>
              <a:off x="14218429" y="-1968103"/>
              <a:ext cx="9525" cy="106363"/>
            </a:xfrm>
            <a:custGeom>
              <a:avLst/>
              <a:gdLst>
                <a:gd name="T0" fmla="*/ 4 w 6"/>
                <a:gd name="T1" fmla="*/ 12 h 67"/>
                <a:gd name="T2" fmla="*/ 6 w 6"/>
                <a:gd name="T3" fmla="*/ 67 h 67"/>
                <a:gd name="T4" fmla="*/ 1 w 6"/>
                <a:gd name="T5" fmla="*/ 56 h 67"/>
                <a:gd name="T6" fmla="*/ 0 w 6"/>
                <a:gd name="T7" fmla="*/ 0 h 67"/>
                <a:gd name="T8" fmla="*/ 4 w 6"/>
                <a:gd name="T9" fmla="*/ 12 h 67"/>
              </a:gdLst>
              <a:ahLst/>
              <a:cxnLst>
                <a:cxn ang="0">
                  <a:pos x="T0" y="T1"/>
                </a:cxn>
                <a:cxn ang="0">
                  <a:pos x="T2" y="T3"/>
                </a:cxn>
                <a:cxn ang="0">
                  <a:pos x="T4" y="T5"/>
                </a:cxn>
                <a:cxn ang="0">
                  <a:pos x="T6" y="T7"/>
                </a:cxn>
                <a:cxn ang="0">
                  <a:pos x="T8" y="T9"/>
                </a:cxn>
              </a:cxnLst>
              <a:rect l="0" t="0" r="r" b="b"/>
              <a:pathLst>
                <a:path w="6" h="67">
                  <a:moveTo>
                    <a:pt x="4" y="12"/>
                  </a:moveTo>
                  <a:lnTo>
                    <a:pt x="6" y="67"/>
                  </a:lnTo>
                  <a:lnTo>
                    <a:pt x="1" y="56"/>
                  </a:lnTo>
                  <a:lnTo>
                    <a:pt x="0" y="0"/>
                  </a:lnTo>
                  <a:lnTo>
                    <a:pt x="4" y="1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6" name="Freeform 235"/>
            <p:cNvSpPr>
              <a:spLocks/>
            </p:cNvSpPr>
            <p:nvPr/>
          </p:nvSpPr>
          <p:spPr bwMode="auto">
            <a:xfrm>
              <a:off x="14224779" y="-1949053"/>
              <a:ext cx="17463" cy="88900"/>
            </a:xfrm>
            <a:custGeom>
              <a:avLst/>
              <a:gdLst>
                <a:gd name="T0" fmla="*/ 9 w 11"/>
                <a:gd name="T1" fmla="*/ 1 h 56"/>
                <a:gd name="T2" fmla="*/ 11 w 11"/>
                <a:gd name="T3" fmla="*/ 56 h 56"/>
                <a:gd name="T4" fmla="*/ 2 w 11"/>
                <a:gd name="T5" fmla="*/ 55 h 56"/>
                <a:gd name="T6" fmla="*/ 0 w 11"/>
                <a:gd name="T7" fmla="*/ 0 h 56"/>
                <a:gd name="T8" fmla="*/ 9 w 11"/>
                <a:gd name="T9" fmla="*/ 1 h 56"/>
              </a:gdLst>
              <a:ahLst/>
              <a:cxnLst>
                <a:cxn ang="0">
                  <a:pos x="T0" y="T1"/>
                </a:cxn>
                <a:cxn ang="0">
                  <a:pos x="T2" y="T3"/>
                </a:cxn>
                <a:cxn ang="0">
                  <a:pos x="T4" y="T5"/>
                </a:cxn>
                <a:cxn ang="0">
                  <a:pos x="T6" y="T7"/>
                </a:cxn>
                <a:cxn ang="0">
                  <a:pos x="T8" y="T9"/>
                </a:cxn>
              </a:cxnLst>
              <a:rect l="0" t="0" r="r" b="b"/>
              <a:pathLst>
                <a:path w="11" h="56">
                  <a:moveTo>
                    <a:pt x="9" y="1"/>
                  </a:moveTo>
                  <a:lnTo>
                    <a:pt x="11" y="56"/>
                  </a:lnTo>
                  <a:lnTo>
                    <a:pt x="2" y="55"/>
                  </a:lnTo>
                  <a:lnTo>
                    <a:pt x="0" y="0"/>
                  </a:lnTo>
                  <a:lnTo>
                    <a:pt x="9"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7" name="Freeform 236"/>
            <p:cNvSpPr>
              <a:spLocks/>
            </p:cNvSpPr>
            <p:nvPr/>
          </p:nvSpPr>
          <p:spPr bwMode="auto">
            <a:xfrm>
              <a:off x="14239066" y="-1947466"/>
              <a:ext cx="17463" cy="90488"/>
            </a:xfrm>
            <a:custGeom>
              <a:avLst/>
              <a:gdLst>
                <a:gd name="T0" fmla="*/ 9 w 11"/>
                <a:gd name="T1" fmla="*/ 2 h 57"/>
                <a:gd name="T2" fmla="*/ 11 w 11"/>
                <a:gd name="T3" fmla="*/ 57 h 57"/>
                <a:gd name="T4" fmla="*/ 2 w 11"/>
                <a:gd name="T5" fmla="*/ 55 h 57"/>
                <a:gd name="T6" fmla="*/ 0 w 11"/>
                <a:gd name="T7" fmla="*/ 0 h 57"/>
                <a:gd name="T8" fmla="*/ 9 w 11"/>
                <a:gd name="T9" fmla="*/ 2 h 57"/>
              </a:gdLst>
              <a:ahLst/>
              <a:cxnLst>
                <a:cxn ang="0">
                  <a:pos x="T0" y="T1"/>
                </a:cxn>
                <a:cxn ang="0">
                  <a:pos x="T2" y="T3"/>
                </a:cxn>
                <a:cxn ang="0">
                  <a:pos x="T4" y="T5"/>
                </a:cxn>
                <a:cxn ang="0">
                  <a:pos x="T6" y="T7"/>
                </a:cxn>
                <a:cxn ang="0">
                  <a:pos x="T8" y="T9"/>
                </a:cxn>
              </a:cxnLst>
              <a:rect l="0" t="0" r="r" b="b"/>
              <a:pathLst>
                <a:path w="11" h="57">
                  <a:moveTo>
                    <a:pt x="9" y="2"/>
                  </a:moveTo>
                  <a:lnTo>
                    <a:pt x="11" y="57"/>
                  </a:lnTo>
                  <a:lnTo>
                    <a:pt x="2" y="55"/>
                  </a:lnTo>
                  <a:lnTo>
                    <a:pt x="0" y="0"/>
                  </a:lnTo>
                  <a:lnTo>
                    <a:pt x="9"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8" name="Freeform 237"/>
            <p:cNvSpPr>
              <a:spLocks/>
            </p:cNvSpPr>
            <p:nvPr/>
          </p:nvSpPr>
          <p:spPr bwMode="auto">
            <a:xfrm>
              <a:off x="15697979" y="-1990328"/>
              <a:ext cx="1588" cy="95250"/>
            </a:xfrm>
            <a:custGeom>
              <a:avLst/>
              <a:gdLst>
                <a:gd name="T0" fmla="*/ 0 w 1"/>
                <a:gd name="T1" fmla="*/ 0 h 60"/>
                <a:gd name="T2" fmla="*/ 1 w 1"/>
                <a:gd name="T3" fmla="*/ 55 h 60"/>
                <a:gd name="T4" fmla="*/ 1 w 1"/>
                <a:gd name="T5" fmla="*/ 60 h 60"/>
                <a:gd name="T6" fmla="*/ 0 w 1"/>
                <a:gd name="T7" fmla="*/ 5 h 60"/>
                <a:gd name="T8" fmla="*/ 0 w 1"/>
                <a:gd name="T9" fmla="*/ 0 h 60"/>
              </a:gdLst>
              <a:ahLst/>
              <a:cxnLst>
                <a:cxn ang="0">
                  <a:pos x="T0" y="T1"/>
                </a:cxn>
                <a:cxn ang="0">
                  <a:pos x="T2" y="T3"/>
                </a:cxn>
                <a:cxn ang="0">
                  <a:pos x="T4" y="T5"/>
                </a:cxn>
                <a:cxn ang="0">
                  <a:pos x="T6" y="T7"/>
                </a:cxn>
                <a:cxn ang="0">
                  <a:pos x="T8" y="T9"/>
                </a:cxn>
              </a:cxnLst>
              <a:rect l="0" t="0" r="r" b="b"/>
              <a:pathLst>
                <a:path w="1" h="60">
                  <a:moveTo>
                    <a:pt x="0" y="0"/>
                  </a:moveTo>
                  <a:lnTo>
                    <a:pt x="1" y="55"/>
                  </a:lnTo>
                  <a:lnTo>
                    <a:pt x="1" y="60"/>
                  </a:lnTo>
                  <a:lnTo>
                    <a:pt x="0" y="5"/>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69" name="Freeform 238"/>
            <p:cNvSpPr>
              <a:spLocks/>
            </p:cNvSpPr>
            <p:nvPr/>
          </p:nvSpPr>
          <p:spPr bwMode="auto">
            <a:xfrm>
              <a:off x="14253354" y="-1944291"/>
              <a:ext cx="30163" cy="98425"/>
            </a:xfrm>
            <a:custGeom>
              <a:avLst/>
              <a:gdLst>
                <a:gd name="T0" fmla="*/ 17 w 19"/>
                <a:gd name="T1" fmla="*/ 7 h 62"/>
                <a:gd name="T2" fmla="*/ 19 w 19"/>
                <a:gd name="T3" fmla="*/ 62 h 62"/>
                <a:gd name="T4" fmla="*/ 2 w 19"/>
                <a:gd name="T5" fmla="*/ 55 h 62"/>
                <a:gd name="T6" fmla="*/ 0 w 19"/>
                <a:gd name="T7" fmla="*/ 0 h 62"/>
                <a:gd name="T8" fmla="*/ 17 w 19"/>
                <a:gd name="T9" fmla="*/ 7 h 62"/>
              </a:gdLst>
              <a:ahLst/>
              <a:cxnLst>
                <a:cxn ang="0">
                  <a:pos x="T0" y="T1"/>
                </a:cxn>
                <a:cxn ang="0">
                  <a:pos x="T2" y="T3"/>
                </a:cxn>
                <a:cxn ang="0">
                  <a:pos x="T4" y="T5"/>
                </a:cxn>
                <a:cxn ang="0">
                  <a:pos x="T6" y="T7"/>
                </a:cxn>
                <a:cxn ang="0">
                  <a:pos x="T8" y="T9"/>
                </a:cxn>
              </a:cxnLst>
              <a:rect l="0" t="0" r="r" b="b"/>
              <a:pathLst>
                <a:path w="19" h="62">
                  <a:moveTo>
                    <a:pt x="17" y="7"/>
                  </a:moveTo>
                  <a:lnTo>
                    <a:pt x="19" y="62"/>
                  </a:lnTo>
                  <a:lnTo>
                    <a:pt x="2" y="55"/>
                  </a:lnTo>
                  <a:lnTo>
                    <a:pt x="0" y="0"/>
                  </a:lnTo>
                  <a:lnTo>
                    <a:pt x="17"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0" name="Freeform 239"/>
            <p:cNvSpPr>
              <a:spLocks/>
            </p:cNvSpPr>
            <p:nvPr/>
          </p:nvSpPr>
          <p:spPr bwMode="auto">
            <a:xfrm>
              <a:off x="14262879" y="-1936353"/>
              <a:ext cx="4763" cy="98425"/>
            </a:xfrm>
            <a:custGeom>
              <a:avLst/>
              <a:gdLst>
                <a:gd name="T0" fmla="*/ 1 w 3"/>
                <a:gd name="T1" fmla="*/ 0 h 62"/>
                <a:gd name="T2" fmla="*/ 3 w 3"/>
                <a:gd name="T3" fmla="*/ 55 h 62"/>
                <a:gd name="T4" fmla="*/ 1 w 3"/>
                <a:gd name="T5" fmla="*/ 62 h 62"/>
                <a:gd name="T6" fmla="*/ 0 w 3"/>
                <a:gd name="T7" fmla="*/ 7 h 62"/>
                <a:gd name="T8" fmla="*/ 1 w 3"/>
                <a:gd name="T9" fmla="*/ 0 h 62"/>
              </a:gdLst>
              <a:ahLst/>
              <a:cxnLst>
                <a:cxn ang="0">
                  <a:pos x="T0" y="T1"/>
                </a:cxn>
                <a:cxn ang="0">
                  <a:pos x="T2" y="T3"/>
                </a:cxn>
                <a:cxn ang="0">
                  <a:pos x="T4" y="T5"/>
                </a:cxn>
                <a:cxn ang="0">
                  <a:pos x="T6" y="T7"/>
                </a:cxn>
                <a:cxn ang="0">
                  <a:pos x="T8" y="T9"/>
                </a:cxn>
              </a:cxnLst>
              <a:rect l="0" t="0" r="r" b="b"/>
              <a:pathLst>
                <a:path w="3" h="62">
                  <a:moveTo>
                    <a:pt x="1" y="0"/>
                  </a:moveTo>
                  <a:lnTo>
                    <a:pt x="3" y="55"/>
                  </a:lnTo>
                  <a:lnTo>
                    <a:pt x="1" y="62"/>
                  </a:lnTo>
                  <a:lnTo>
                    <a:pt x="0" y="7"/>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1" name="Freeform 240"/>
            <p:cNvSpPr>
              <a:spLocks/>
            </p:cNvSpPr>
            <p:nvPr/>
          </p:nvSpPr>
          <p:spPr bwMode="auto">
            <a:xfrm>
              <a:off x="14277166" y="-1922066"/>
              <a:ext cx="4763" cy="117475"/>
            </a:xfrm>
            <a:custGeom>
              <a:avLst/>
              <a:gdLst>
                <a:gd name="T0" fmla="*/ 1 w 3"/>
                <a:gd name="T1" fmla="*/ 19 h 74"/>
                <a:gd name="T2" fmla="*/ 3 w 3"/>
                <a:gd name="T3" fmla="*/ 74 h 74"/>
                <a:gd name="T4" fmla="*/ 2 w 3"/>
                <a:gd name="T5" fmla="*/ 55 h 74"/>
                <a:gd name="T6" fmla="*/ 0 w 3"/>
                <a:gd name="T7" fmla="*/ 0 h 74"/>
                <a:gd name="T8" fmla="*/ 1 w 3"/>
                <a:gd name="T9" fmla="*/ 19 h 74"/>
              </a:gdLst>
              <a:ahLst/>
              <a:cxnLst>
                <a:cxn ang="0">
                  <a:pos x="T0" y="T1"/>
                </a:cxn>
                <a:cxn ang="0">
                  <a:pos x="T2" y="T3"/>
                </a:cxn>
                <a:cxn ang="0">
                  <a:pos x="T4" y="T5"/>
                </a:cxn>
                <a:cxn ang="0">
                  <a:pos x="T6" y="T7"/>
                </a:cxn>
                <a:cxn ang="0">
                  <a:pos x="T8" y="T9"/>
                </a:cxn>
              </a:cxnLst>
              <a:rect l="0" t="0" r="r" b="b"/>
              <a:pathLst>
                <a:path w="3" h="74">
                  <a:moveTo>
                    <a:pt x="1" y="19"/>
                  </a:moveTo>
                  <a:lnTo>
                    <a:pt x="3" y="74"/>
                  </a:lnTo>
                  <a:lnTo>
                    <a:pt x="2" y="55"/>
                  </a:lnTo>
                  <a:lnTo>
                    <a:pt x="0" y="0"/>
                  </a:lnTo>
                  <a:lnTo>
                    <a:pt x="1" y="1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2" name="Freeform 241"/>
            <p:cNvSpPr>
              <a:spLocks/>
            </p:cNvSpPr>
            <p:nvPr/>
          </p:nvSpPr>
          <p:spPr bwMode="auto">
            <a:xfrm>
              <a:off x="10416366" y="-1783953"/>
              <a:ext cx="11113" cy="104775"/>
            </a:xfrm>
            <a:custGeom>
              <a:avLst/>
              <a:gdLst>
                <a:gd name="T0" fmla="*/ 7 w 9"/>
                <a:gd name="T1" fmla="*/ 13 h 80"/>
                <a:gd name="T2" fmla="*/ 9 w 9"/>
                <a:gd name="T3" fmla="*/ 80 h 80"/>
                <a:gd name="T4" fmla="*/ 7 w 9"/>
                <a:gd name="T5" fmla="*/ 75 h 80"/>
                <a:gd name="T6" fmla="*/ 2 w 9"/>
                <a:gd name="T7" fmla="*/ 67 h 80"/>
                <a:gd name="T8" fmla="*/ 0 w 9"/>
                <a:gd name="T9" fmla="*/ 0 h 80"/>
                <a:gd name="T10" fmla="*/ 5 w 9"/>
                <a:gd name="T11" fmla="*/ 8 h 80"/>
                <a:gd name="T12" fmla="*/ 7 w 9"/>
                <a:gd name="T13" fmla="*/ 13 h 80"/>
              </a:gdLst>
              <a:ahLst/>
              <a:cxnLst>
                <a:cxn ang="0">
                  <a:pos x="T0" y="T1"/>
                </a:cxn>
                <a:cxn ang="0">
                  <a:pos x="T2" y="T3"/>
                </a:cxn>
                <a:cxn ang="0">
                  <a:pos x="T4" y="T5"/>
                </a:cxn>
                <a:cxn ang="0">
                  <a:pos x="T6" y="T7"/>
                </a:cxn>
                <a:cxn ang="0">
                  <a:pos x="T8" y="T9"/>
                </a:cxn>
                <a:cxn ang="0">
                  <a:pos x="T10" y="T11"/>
                </a:cxn>
                <a:cxn ang="0">
                  <a:pos x="T12" y="T13"/>
                </a:cxn>
              </a:cxnLst>
              <a:rect l="0" t="0" r="r" b="b"/>
              <a:pathLst>
                <a:path w="9" h="80">
                  <a:moveTo>
                    <a:pt x="7" y="13"/>
                  </a:moveTo>
                  <a:cubicBezTo>
                    <a:pt x="9" y="80"/>
                    <a:pt x="9" y="80"/>
                    <a:pt x="9" y="80"/>
                  </a:cubicBezTo>
                  <a:cubicBezTo>
                    <a:pt x="9" y="79"/>
                    <a:pt x="8" y="77"/>
                    <a:pt x="7" y="75"/>
                  </a:cubicBezTo>
                  <a:cubicBezTo>
                    <a:pt x="5" y="71"/>
                    <a:pt x="2" y="69"/>
                    <a:pt x="2" y="67"/>
                  </a:cubicBezTo>
                  <a:cubicBezTo>
                    <a:pt x="0" y="0"/>
                    <a:pt x="0" y="0"/>
                    <a:pt x="0" y="0"/>
                  </a:cubicBezTo>
                  <a:cubicBezTo>
                    <a:pt x="0" y="2"/>
                    <a:pt x="3" y="4"/>
                    <a:pt x="5" y="8"/>
                  </a:cubicBezTo>
                  <a:cubicBezTo>
                    <a:pt x="6" y="10"/>
                    <a:pt x="7" y="12"/>
                    <a:pt x="7" y="1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3" name="Freeform 242"/>
            <p:cNvSpPr>
              <a:spLocks/>
            </p:cNvSpPr>
            <p:nvPr/>
          </p:nvSpPr>
          <p:spPr bwMode="auto">
            <a:xfrm>
              <a:off x="14278754" y="-1891903"/>
              <a:ext cx="7938" cy="101600"/>
            </a:xfrm>
            <a:custGeom>
              <a:avLst/>
              <a:gdLst>
                <a:gd name="T0" fmla="*/ 3 w 5"/>
                <a:gd name="T1" fmla="*/ 9 h 64"/>
                <a:gd name="T2" fmla="*/ 5 w 5"/>
                <a:gd name="T3" fmla="*/ 64 h 64"/>
                <a:gd name="T4" fmla="*/ 2 w 5"/>
                <a:gd name="T5" fmla="*/ 55 h 64"/>
                <a:gd name="T6" fmla="*/ 0 w 5"/>
                <a:gd name="T7" fmla="*/ 0 h 64"/>
                <a:gd name="T8" fmla="*/ 3 w 5"/>
                <a:gd name="T9" fmla="*/ 9 h 64"/>
              </a:gdLst>
              <a:ahLst/>
              <a:cxnLst>
                <a:cxn ang="0">
                  <a:pos x="T0" y="T1"/>
                </a:cxn>
                <a:cxn ang="0">
                  <a:pos x="T2" y="T3"/>
                </a:cxn>
                <a:cxn ang="0">
                  <a:pos x="T4" y="T5"/>
                </a:cxn>
                <a:cxn ang="0">
                  <a:pos x="T6" y="T7"/>
                </a:cxn>
                <a:cxn ang="0">
                  <a:pos x="T8" y="T9"/>
                </a:cxn>
              </a:cxnLst>
              <a:rect l="0" t="0" r="r" b="b"/>
              <a:pathLst>
                <a:path w="5" h="64">
                  <a:moveTo>
                    <a:pt x="3" y="9"/>
                  </a:moveTo>
                  <a:lnTo>
                    <a:pt x="5" y="64"/>
                  </a:lnTo>
                  <a:lnTo>
                    <a:pt x="2" y="55"/>
                  </a:lnTo>
                  <a:lnTo>
                    <a:pt x="0" y="0"/>
                  </a:lnTo>
                  <a:lnTo>
                    <a:pt x="3"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4" name="Freeform 243"/>
            <p:cNvSpPr>
              <a:spLocks/>
            </p:cNvSpPr>
            <p:nvPr/>
          </p:nvSpPr>
          <p:spPr bwMode="auto">
            <a:xfrm>
              <a:off x="14259704" y="-1882378"/>
              <a:ext cx="11113" cy="106363"/>
            </a:xfrm>
            <a:custGeom>
              <a:avLst/>
              <a:gdLst>
                <a:gd name="T0" fmla="*/ 6 w 7"/>
                <a:gd name="T1" fmla="*/ 0 h 67"/>
                <a:gd name="T2" fmla="*/ 7 w 7"/>
                <a:gd name="T3" fmla="*/ 56 h 67"/>
                <a:gd name="T4" fmla="*/ 1 w 7"/>
                <a:gd name="T5" fmla="*/ 67 h 67"/>
                <a:gd name="T6" fmla="*/ 0 w 7"/>
                <a:gd name="T7" fmla="*/ 12 h 67"/>
                <a:gd name="T8" fmla="*/ 6 w 7"/>
                <a:gd name="T9" fmla="*/ 0 h 67"/>
              </a:gdLst>
              <a:ahLst/>
              <a:cxnLst>
                <a:cxn ang="0">
                  <a:pos x="T0" y="T1"/>
                </a:cxn>
                <a:cxn ang="0">
                  <a:pos x="T2" y="T3"/>
                </a:cxn>
                <a:cxn ang="0">
                  <a:pos x="T4" y="T5"/>
                </a:cxn>
                <a:cxn ang="0">
                  <a:pos x="T6" y="T7"/>
                </a:cxn>
                <a:cxn ang="0">
                  <a:pos x="T8" y="T9"/>
                </a:cxn>
              </a:cxnLst>
              <a:rect l="0" t="0" r="r" b="b"/>
              <a:pathLst>
                <a:path w="7" h="67">
                  <a:moveTo>
                    <a:pt x="6" y="0"/>
                  </a:moveTo>
                  <a:lnTo>
                    <a:pt x="7" y="56"/>
                  </a:lnTo>
                  <a:lnTo>
                    <a:pt x="1" y="67"/>
                  </a:lnTo>
                  <a:lnTo>
                    <a:pt x="0" y="12"/>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5" name="Freeform 244"/>
            <p:cNvSpPr>
              <a:spLocks/>
            </p:cNvSpPr>
            <p:nvPr/>
          </p:nvSpPr>
          <p:spPr bwMode="auto">
            <a:xfrm>
              <a:off x="14248591" y="-1863328"/>
              <a:ext cx="12700" cy="106363"/>
            </a:xfrm>
            <a:custGeom>
              <a:avLst/>
              <a:gdLst>
                <a:gd name="T0" fmla="*/ 7 w 8"/>
                <a:gd name="T1" fmla="*/ 0 h 67"/>
                <a:gd name="T2" fmla="*/ 8 w 8"/>
                <a:gd name="T3" fmla="*/ 55 h 67"/>
                <a:gd name="T4" fmla="*/ 2 w 8"/>
                <a:gd name="T5" fmla="*/ 67 h 67"/>
                <a:gd name="T6" fmla="*/ 0 w 8"/>
                <a:gd name="T7" fmla="*/ 12 h 67"/>
                <a:gd name="T8" fmla="*/ 7 w 8"/>
                <a:gd name="T9" fmla="*/ 0 h 67"/>
              </a:gdLst>
              <a:ahLst/>
              <a:cxnLst>
                <a:cxn ang="0">
                  <a:pos x="T0" y="T1"/>
                </a:cxn>
                <a:cxn ang="0">
                  <a:pos x="T2" y="T3"/>
                </a:cxn>
                <a:cxn ang="0">
                  <a:pos x="T4" y="T5"/>
                </a:cxn>
                <a:cxn ang="0">
                  <a:pos x="T6" y="T7"/>
                </a:cxn>
                <a:cxn ang="0">
                  <a:pos x="T8" y="T9"/>
                </a:cxn>
              </a:cxnLst>
              <a:rect l="0" t="0" r="r" b="b"/>
              <a:pathLst>
                <a:path w="8" h="67">
                  <a:moveTo>
                    <a:pt x="7" y="0"/>
                  </a:moveTo>
                  <a:lnTo>
                    <a:pt x="8" y="55"/>
                  </a:lnTo>
                  <a:lnTo>
                    <a:pt x="2" y="67"/>
                  </a:lnTo>
                  <a:lnTo>
                    <a:pt x="0" y="1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6" name="Freeform 245"/>
            <p:cNvSpPr>
              <a:spLocks/>
            </p:cNvSpPr>
            <p:nvPr/>
          </p:nvSpPr>
          <p:spPr bwMode="auto">
            <a:xfrm>
              <a:off x="12680141" y="-1801416"/>
              <a:ext cx="14288" cy="95250"/>
            </a:xfrm>
            <a:custGeom>
              <a:avLst/>
              <a:gdLst>
                <a:gd name="T0" fmla="*/ 10 w 12"/>
                <a:gd name="T1" fmla="*/ 0 h 72"/>
                <a:gd name="T2" fmla="*/ 12 w 12"/>
                <a:gd name="T3" fmla="*/ 67 h 72"/>
                <a:gd name="T4" fmla="*/ 2 w 12"/>
                <a:gd name="T5" fmla="*/ 72 h 72"/>
                <a:gd name="T6" fmla="*/ 0 w 12"/>
                <a:gd name="T7" fmla="*/ 5 h 72"/>
                <a:gd name="T8" fmla="*/ 10 w 12"/>
                <a:gd name="T9" fmla="*/ 0 h 72"/>
              </a:gdLst>
              <a:ahLst/>
              <a:cxnLst>
                <a:cxn ang="0">
                  <a:pos x="T0" y="T1"/>
                </a:cxn>
                <a:cxn ang="0">
                  <a:pos x="T2" y="T3"/>
                </a:cxn>
                <a:cxn ang="0">
                  <a:pos x="T4" y="T5"/>
                </a:cxn>
                <a:cxn ang="0">
                  <a:pos x="T6" y="T7"/>
                </a:cxn>
                <a:cxn ang="0">
                  <a:pos x="T8" y="T9"/>
                </a:cxn>
              </a:cxnLst>
              <a:rect l="0" t="0" r="r" b="b"/>
              <a:pathLst>
                <a:path w="12" h="72">
                  <a:moveTo>
                    <a:pt x="10" y="0"/>
                  </a:moveTo>
                  <a:cubicBezTo>
                    <a:pt x="12" y="67"/>
                    <a:pt x="12" y="67"/>
                    <a:pt x="12" y="67"/>
                  </a:cubicBezTo>
                  <a:cubicBezTo>
                    <a:pt x="8" y="68"/>
                    <a:pt x="4" y="70"/>
                    <a:pt x="2" y="72"/>
                  </a:cubicBezTo>
                  <a:cubicBezTo>
                    <a:pt x="0" y="5"/>
                    <a:pt x="0" y="5"/>
                    <a:pt x="0" y="5"/>
                  </a:cubicBezTo>
                  <a:cubicBezTo>
                    <a:pt x="2" y="3"/>
                    <a:pt x="6" y="1"/>
                    <a:pt x="1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7" name="Freeform 246"/>
            <p:cNvSpPr>
              <a:spLocks/>
            </p:cNvSpPr>
            <p:nvPr/>
          </p:nvSpPr>
          <p:spPr bwMode="auto">
            <a:xfrm>
              <a:off x="12676966" y="-1793478"/>
              <a:ext cx="6350" cy="88900"/>
            </a:xfrm>
            <a:custGeom>
              <a:avLst/>
              <a:gdLst>
                <a:gd name="T0" fmla="*/ 2 w 4"/>
                <a:gd name="T1" fmla="*/ 0 h 69"/>
                <a:gd name="T2" fmla="*/ 4 w 4"/>
                <a:gd name="T3" fmla="*/ 67 h 69"/>
                <a:gd name="T4" fmla="*/ 2 w 4"/>
                <a:gd name="T5" fmla="*/ 69 h 69"/>
                <a:gd name="T6" fmla="*/ 0 w 4"/>
                <a:gd name="T7" fmla="*/ 1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7"/>
                    <a:pt x="2" y="68"/>
                    <a:pt x="2" y="69"/>
                  </a:cubicBezTo>
                  <a:cubicBezTo>
                    <a:pt x="0" y="1"/>
                    <a:pt x="0" y="1"/>
                    <a:pt x="0" y="1"/>
                  </a:cubicBezTo>
                  <a:cubicBezTo>
                    <a:pt x="0" y="1"/>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8" name="Freeform 247"/>
            <p:cNvSpPr>
              <a:spLocks/>
            </p:cNvSpPr>
            <p:nvPr/>
          </p:nvSpPr>
          <p:spPr bwMode="auto">
            <a:xfrm>
              <a:off x="12676966" y="-1793478"/>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79" name="Freeform 248"/>
            <p:cNvSpPr>
              <a:spLocks/>
            </p:cNvSpPr>
            <p:nvPr/>
          </p:nvSpPr>
          <p:spPr bwMode="auto">
            <a:xfrm>
              <a:off x="12676966" y="-1791891"/>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0" name="Freeform 249"/>
            <p:cNvSpPr>
              <a:spLocks/>
            </p:cNvSpPr>
            <p:nvPr/>
          </p:nvSpPr>
          <p:spPr bwMode="auto">
            <a:xfrm>
              <a:off x="12676966" y="-1791891"/>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1" name="Freeform 250"/>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2" name="Freeform 251"/>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3" name="Freeform 252"/>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4" name="Freeform 253"/>
            <p:cNvSpPr>
              <a:spLocks/>
            </p:cNvSpPr>
            <p:nvPr/>
          </p:nvSpPr>
          <p:spPr bwMode="auto">
            <a:xfrm>
              <a:off x="10421129" y="-1723628"/>
              <a:ext cx="7938" cy="93663"/>
            </a:xfrm>
            <a:custGeom>
              <a:avLst/>
              <a:gdLst>
                <a:gd name="T0" fmla="*/ 4 w 6"/>
                <a:gd name="T1" fmla="*/ 5 h 72"/>
                <a:gd name="T2" fmla="*/ 6 w 6"/>
                <a:gd name="T3" fmla="*/ 72 h 72"/>
                <a:gd name="T4" fmla="*/ 2 w 6"/>
                <a:gd name="T5" fmla="*/ 67 h 72"/>
                <a:gd name="T6" fmla="*/ 0 w 6"/>
                <a:gd name="T7" fmla="*/ 0 h 72"/>
                <a:gd name="T8" fmla="*/ 4 w 6"/>
                <a:gd name="T9" fmla="*/ 5 h 72"/>
              </a:gdLst>
              <a:ahLst/>
              <a:cxnLst>
                <a:cxn ang="0">
                  <a:pos x="T0" y="T1"/>
                </a:cxn>
                <a:cxn ang="0">
                  <a:pos x="T2" y="T3"/>
                </a:cxn>
                <a:cxn ang="0">
                  <a:pos x="T4" y="T5"/>
                </a:cxn>
                <a:cxn ang="0">
                  <a:pos x="T6" y="T7"/>
                </a:cxn>
                <a:cxn ang="0">
                  <a:pos x="T8" y="T9"/>
                </a:cxn>
              </a:cxnLst>
              <a:rect l="0" t="0" r="r" b="b"/>
              <a:pathLst>
                <a:path w="6" h="72">
                  <a:moveTo>
                    <a:pt x="4" y="5"/>
                  </a:moveTo>
                  <a:cubicBezTo>
                    <a:pt x="6" y="72"/>
                    <a:pt x="6" y="72"/>
                    <a:pt x="6" y="72"/>
                  </a:cubicBezTo>
                  <a:cubicBezTo>
                    <a:pt x="6" y="69"/>
                    <a:pt x="4" y="68"/>
                    <a:pt x="2" y="67"/>
                  </a:cubicBezTo>
                  <a:cubicBezTo>
                    <a:pt x="0" y="0"/>
                    <a:pt x="0" y="0"/>
                    <a:pt x="0" y="0"/>
                  </a:cubicBezTo>
                  <a:cubicBezTo>
                    <a:pt x="3" y="1"/>
                    <a:pt x="4" y="2"/>
                    <a:pt x="4"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5" name="Freeform 254"/>
            <p:cNvSpPr>
              <a:spLocks/>
            </p:cNvSpPr>
            <p:nvPr/>
          </p:nvSpPr>
          <p:spPr bwMode="auto">
            <a:xfrm>
              <a:off x="10400491" y="-1729978"/>
              <a:ext cx="23813" cy="93663"/>
            </a:xfrm>
            <a:custGeom>
              <a:avLst/>
              <a:gdLst>
                <a:gd name="T0" fmla="*/ 17 w 19"/>
                <a:gd name="T1" fmla="*/ 5 h 72"/>
                <a:gd name="T2" fmla="*/ 19 w 19"/>
                <a:gd name="T3" fmla="*/ 72 h 72"/>
                <a:gd name="T4" fmla="*/ 2 w 19"/>
                <a:gd name="T5" fmla="*/ 67 h 72"/>
                <a:gd name="T6" fmla="*/ 2 w 19"/>
                <a:gd name="T7" fmla="*/ 67 h 72"/>
                <a:gd name="T8" fmla="*/ 0 w 19"/>
                <a:gd name="T9" fmla="*/ 0 h 72"/>
                <a:gd name="T10" fmla="*/ 0 w 19"/>
                <a:gd name="T11" fmla="*/ 0 h 72"/>
                <a:gd name="T12" fmla="*/ 17 w 19"/>
                <a:gd name="T13" fmla="*/ 5 h 72"/>
              </a:gdLst>
              <a:ahLst/>
              <a:cxnLst>
                <a:cxn ang="0">
                  <a:pos x="T0" y="T1"/>
                </a:cxn>
                <a:cxn ang="0">
                  <a:pos x="T2" y="T3"/>
                </a:cxn>
                <a:cxn ang="0">
                  <a:pos x="T4" y="T5"/>
                </a:cxn>
                <a:cxn ang="0">
                  <a:pos x="T6" y="T7"/>
                </a:cxn>
                <a:cxn ang="0">
                  <a:pos x="T8" y="T9"/>
                </a:cxn>
                <a:cxn ang="0">
                  <a:pos x="T10" y="T11"/>
                </a:cxn>
                <a:cxn ang="0">
                  <a:pos x="T12" y="T13"/>
                </a:cxn>
              </a:cxnLst>
              <a:rect l="0" t="0" r="r" b="b"/>
              <a:pathLst>
                <a:path w="19" h="72">
                  <a:moveTo>
                    <a:pt x="17" y="5"/>
                  </a:moveTo>
                  <a:cubicBezTo>
                    <a:pt x="19" y="72"/>
                    <a:pt x="19" y="72"/>
                    <a:pt x="19" y="72"/>
                  </a:cubicBezTo>
                  <a:cubicBezTo>
                    <a:pt x="15" y="71"/>
                    <a:pt x="10" y="70"/>
                    <a:pt x="2" y="67"/>
                  </a:cubicBezTo>
                  <a:cubicBezTo>
                    <a:pt x="2" y="67"/>
                    <a:pt x="2" y="67"/>
                    <a:pt x="2" y="67"/>
                  </a:cubicBezTo>
                  <a:cubicBezTo>
                    <a:pt x="0" y="0"/>
                    <a:pt x="0" y="0"/>
                    <a:pt x="0" y="0"/>
                  </a:cubicBezTo>
                  <a:cubicBezTo>
                    <a:pt x="0" y="0"/>
                    <a:pt x="0" y="0"/>
                    <a:pt x="0" y="0"/>
                  </a:cubicBezTo>
                  <a:cubicBezTo>
                    <a:pt x="8" y="3"/>
                    <a:pt x="13" y="4"/>
                    <a:pt x="17"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6" name="Freeform 255"/>
            <p:cNvSpPr>
              <a:spLocks/>
            </p:cNvSpPr>
            <p:nvPr/>
          </p:nvSpPr>
          <p:spPr bwMode="auto">
            <a:xfrm>
              <a:off x="10390966" y="-1739503"/>
              <a:ext cx="11113" cy="96838"/>
            </a:xfrm>
            <a:custGeom>
              <a:avLst/>
              <a:gdLst>
                <a:gd name="T0" fmla="*/ 7 w 9"/>
                <a:gd name="T1" fmla="*/ 7 h 74"/>
                <a:gd name="T2" fmla="*/ 9 w 9"/>
                <a:gd name="T3" fmla="*/ 74 h 74"/>
                <a:gd name="T4" fmla="*/ 2 w 9"/>
                <a:gd name="T5" fmla="*/ 67 h 74"/>
                <a:gd name="T6" fmla="*/ 0 w 9"/>
                <a:gd name="T7" fmla="*/ 0 h 74"/>
                <a:gd name="T8" fmla="*/ 7 w 9"/>
                <a:gd name="T9" fmla="*/ 7 h 74"/>
              </a:gdLst>
              <a:ahLst/>
              <a:cxnLst>
                <a:cxn ang="0">
                  <a:pos x="T0" y="T1"/>
                </a:cxn>
                <a:cxn ang="0">
                  <a:pos x="T2" y="T3"/>
                </a:cxn>
                <a:cxn ang="0">
                  <a:pos x="T4" y="T5"/>
                </a:cxn>
                <a:cxn ang="0">
                  <a:pos x="T6" y="T7"/>
                </a:cxn>
                <a:cxn ang="0">
                  <a:pos x="T8" y="T9"/>
                </a:cxn>
              </a:cxnLst>
              <a:rect l="0" t="0" r="r" b="b"/>
              <a:pathLst>
                <a:path w="9" h="74">
                  <a:moveTo>
                    <a:pt x="7" y="7"/>
                  </a:moveTo>
                  <a:cubicBezTo>
                    <a:pt x="9" y="74"/>
                    <a:pt x="9" y="74"/>
                    <a:pt x="9" y="74"/>
                  </a:cubicBezTo>
                  <a:cubicBezTo>
                    <a:pt x="3" y="72"/>
                    <a:pt x="2" y="70"/>
                    <a:pt x="2" y="67"/>
                  </a:cubicBezTo>
                  <a:cubicBezTo>
                    <a:pt x="0" y="0"/>
                    <a:pt x="0" y="0"/>
                    <a:pt x="0" y="0"/>
                  </a:cubicBezTo>
                  <a:cubicBezTo>
                    <a:pt x="0" y="3"/>
                    <a:pt x="2" y="5"/>
                    <a:pt x="7"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7" name="Freeform 256"/>
            <p:cNvSpPr>
              <a:spLocks/>
            </p:cNvSpPr>
            <p:nvPr/>
          </p:nvSpPr>
          <p:spPr bwMode="auto">
            <a:xfrm>
              <a:off x="12681729" y="-1783953"/>
              <a:ext cx="1588" cy="88900"/>
            </a:xfrm>
            <a:custGeom>
              <a:avLst/>
              <a:gdLst>
                <a:gd name="T0" fmla="*/ 0 w 2"/>
                <a:gd name="T1" fmla="*/ 1 h 68"/>
                <a:gd name="T2" fmla="*/ 2 w 2"/>
                <a:gd name="T3" fmla="*/ 68 h 68"/>
                <a:gd name="T4" fmla="*/ 2 w 2"/>
                <a:gd name="T5" fmla="*/ 67 h 68"/>
                <a:gd name="T6" fmla="*/ 2 w 2"/>
                <a:gd name="T7" fmla="*/ 67 h 68"/>
                <a:gd name="T8" fmla="*/ 0 w 2"/>
                <a:gd name="T9" fmla="*/ 0 h 68"/>
                <a:gd name="T10" fmla="*/ 0 w 2"/>
                <a:gd name="T11" fmla="*/ 0 h 68"/>
                <a:gd name="T12" fmla="*/ 0 w 2"/>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1"/>
                  </a:moveTo>
                  <a:cubicBezTo>
                    <a:pt x="2" y="68"/>
                    <a:pt x="2" y="68"/>
                    <a:pt x="2" y="68"/>
                  </a:cubicBezTo>
                  <a:cubicBezTo>
                    <a:pt x="2" y="68"/>
                    <a:pt x="2" y="68"/>
                    <a:pt x="2" y="67"/>
                  </a:cubicBezTo>
                  <a:cubicBezTo>
                    <a:pt x="2" y="67"/>
                    <a:pt x="2" y="67"/>
                    <a:pt x="2" y="67"/>
                  </a:cubicBezTo>
                  <a:cubicBezTo>
                    <a:pt x="0" y="0"/>
                    <a:pt x="0" y="0"/>
                    <a:pt x="0" y="0"/>
                  </a:cubicBezTo>
                  <a:cubicBezTo>
                    <a:pt x="0" y="0"/>
                    <a:pt x="0" y="0"/>
                    <a:pt x="0" y="0"/>
                  </a:cubicBezTo>
                  <a:cubicBezTo>
                    <a:pt x="0" y="0"/>
                    <a:pt x="0" y="1"/>
                    <a:pt x="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8" name="Freeform 257"/>
            <p:cNvSpPr>
              <a:spLocks/>
            </p:cNvSpPr>
            <p:nvPr/>
          </p:nvSpPr>
          <p:spPr bwMode="auto">
            <a:xfrm>
              <a:off x="12692841" y="-1801416"/>
              <a:ext cx="30163" cy="109538"/>
            </a:xfrm>
            <a:custGeom>
              <a:avLst/>
              <a:gdLst>
                <a:gd name="T0" fmla="*/ 22 w 24"/>
                <a:gd name="T1" fmla="*/ 17 h 84"/>
                <a:gd name="T2" fmla="*/ 24 w 24"/>
                <a:gd name="T3" fmla="*/ 84 h 84"/>
                <a:gd name="T4" fmla="*/ 2 w 24"/>
                <a:gd name="T5" fmla="*/ 67 h 84"/>
                <a:gd name="T6" fmla="*/ 0 w 24"/>
                <a:gd name="T7" fmla="*/ 0 h 84"/>
                <a:gd name="T8" fmla="*/ 22 w 24"/>
                <a:gd name="T9" fmla="*/ 17 h 84"/>
              </a:gdLst>
              <a:ahLst/>
              <a:cxnLst>
                <a:cxn ang="0">
                  <a:pos x="T0" y="T1"/>
                </a:cxn>
                <a:cxn ang="0">
                  <a:pos x="T2" y="T3"/>
                </a:cxn>
                <a:cxn ang="0">
                  <a:pos x="T4" y="T5"/>
                </a:cxn>
                <a:cxn ang="0">
                  <a:pos x="T6" y="T7"/>
                </a:cxn>
                <a:cxn ang="0">
                  <a:pos x="T8" y="T9"/>
                </a:cxn>
              </a:cxnLst>
              <a:rect l="0" t="0" r="r" b="b"/>
              <a:pathLst>
                <a:path w="24" h="84">
                  <a:moveTo>
                    <a:pt x="22" y="17"/>
                  </a:moveTo>
                  <a:cubicBezTo>
                    <a:pt x="24" y="84"/>
                    <a:pt x="24" y="84"/>
                    <a:pt x="24" y="84"/>
                  </a:cubicBezTo>
                  <a:cubicBezTo>
                    <a:pt x="21" y="78"/>
                    <a:pt x="3" y="67"/>
                    <a:pt x="2" y="67"/>
                  </a:cubicBezTo>
                  <a:cubicBezTo>
                    <a:pt x="0" y="0"/>
                    <a:pt x="0" y="0"/>
                    <a:pt x="0" y="0"/>
                  </a:cubicBezTo>
                  <a:cubicBezTo>
                    <a:pt x="1" y="0"/>
                    <a:pt x="19" y="11"/>
                    <a:pt x="22" y="1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89" name="Freeform 258"/>
            <p:cNvSpPr>
              <a:spLocks/>
            </p:cNvSpPr>
            <p:nvPr/>
          </p:nvSpPr>
          <p:spPr bwMode="auto">
            <a:xfrm>
              <a:off x="14242241" y="-1844278"/>
              <a:ext cx="9525" cy="111125"/>
            </a:xfrm>
            <a:custGeom>
              <a:avLst/>
              <a:gdLst>
                <a:gd name="T0" fmla="*/ 4 w 6"/>
                <a:gd name="T1" fmla="*/ 0 h 70"/>
                <a:gd name="T2" fmla="*/ 6 w 6"/>
                <a:gd name="T3" fmla="*/ 55 h 70"/>
                <a:gd name="T4" fmla="*/ 2 w 6"/>
                <a:gd name="T5" fmla="*/ 70 h 70"/>
                <a:gd name="T6" fmla="*/ 0 w 6"/>
                <a:gd name="T7" fmla="*/ 15 h 70"/>
                <a:gd name="T8" fmla="*/ 4 w 6"/>
                <a:gd name="T9" fmla="*/ 0 h 70"/>
              </a:gdLst>
              <a:ahLst/>
              <a:cxnLst>
                <a:cxn ang="0">
                  <a:pos x="T0" y="T1"/>
                </a:cxn>
                <a:cxn ang="0">
                  <a:pos x="T2" y="T3"/>
                </a:cxn>
                <a:cxn ang="0">
                  <a:pos x="T4" y="T5"/>
                </a:cxn>
                <a:cxn ang="0">
                  <a:pos x="T6" y="T7"/>
                </a:cxn>
                <a:cxn ang="0">
                  <a:pos x="T8" y="T9"/>
                </a:cxn>
              </a:cxnLst>
              <a:rect l="0" t="0" r="r" b="b"/>
              <a:pathLst>
                <a:path w="6" h="70">
                  <a:moveTo>
                    <a:pt x="4" y="0"/>
                  </a:moveTo>
                  <a:lnTo>
                    <a:pt x="6" y="55"/>
                  </a:lnTo>
                  <a:lnTo>
                    <a:pt x="2" y="70"/>
                  </a:lnTo>
                  <a:lnTo>
                    <a:pt x="0" y="15"/>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0" name="Freeform 259"/>
            <p:cNvSpPr>
              <a:spLocks/>
            </p:cNvSpPr>
            <p:nvPr/>
          </p:nvSpPr>
          <p:spPr bwMode="auto">
            <a:xfrm>
              <a:off x="14218429" y="-1820466"/>
              <a:ext cx="26988" cy="101600"/>
            </a:xfrm>
            <a:custGeom>
              <a:avLst/>
              <a:gdLst>
                <a:gd name="T0" fmla="*/ 15 w 17"/>
                <a:gd name="T1" fmla="*/ 0 h 64"/>
                <a:gd name="T2" fmla="*/ 17 w 17"/>
                <a:gd name="T3" fmla="*/ 55 h 64"/>
                <a:gd name="T4" fmla="*/ 1 w 17"/>
                <a:gd name="T5" fmla="*/ 64 h 64"/>
                <a:gd name="T6" fmla="*/ 0 w 17"/>
                <a:gd name="T7" fmla="*/ 9 h 64"/>
                <a:gd name="T8" fmla="*/ 15 w 17"/>
                <a:gd name="T9" fmla="*/ 0 h 64"/>
              </a:gdLst>
              <a:ahLst/>
              <a:cxnLst>
                <a:cxn ang="0">
                  <a:pos x="T0" y="T1"/>
                </a:cxn>
                <a:cxn ang="0">
                  <a:pos x="T2" y="T3"/>
                </a:cxn>
                <a:cxn ang="0">
                  <a:pos x="T4" y="T5"/>
                </a:cxn>
                <a:cxn ang="0">
                  <a:pos x="T6" y="T7"/>
                </a:cxn>
                <a:cxn ang="0">
                  <a:pos x="T8" y="T9"/>
                </a:cxn>
              </a:cxnLst>
              <a:rect l="0" t="0" r="r" b="b"/>
              <a:pathLst>
                <a:path w="17" h="64">
                  <a:moveTo>
                    <a:pt x="15" y="0"/>
                  </a:moveTo>
                  <a:lnTo>
                    <a:pt x="17" y="55"/>
                  </a:lnTo>
                  <a:lnTo>
                    <a:pt x="1" y="64"/>
                  </a:lnTo>
                  <a:lnTo>
                    <a:pt x="0" y="9"/>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1" name="Freeform 260"/>
            <p:cNvSpPr>
              <a:spLocks/>
            </p:cNvSpPr>
            <p:nvPr/>
          </p:nvSpPr>
          <p:spPr bwMode="auto">
            <a:xfrm>
              <a:off x="12676966" y="-178871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2" name="Freeform 261"/>
            <p:cNvSpPr>
              <a:spLocks/>
            </p:cNvSpPr>
            <p:nvPr/>
          </p:nvSpPr>
          <p:spPr bwMode="auto">
            <a:xfrm>
              <a:off x="12676966" y="-178871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3" name="Freeform 262"/>
            <p:cNvSpPr>
              <a:spLocks/>
            </p:cNvSpPr>
            <p:nvPr/>
          </p:nvSpPr>
          <p:spPr bwMode="auto">
            <a:xfrm>
              <a:off x="12676966" y="-1788716"/>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4" name="Freeform 263"/>
            <p:cNvSpPr>
              <a:spLocks/>
            </p:cNvSpPr>
            <p:nvPr/>
          </p:nvSpPr>
          <p:spPr bwMode="auto">
            <a:xfrm>
              <a:off x="12675379" y="-1787128"/>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5" name="Freeform 264"/>
            <p:cNvSpPr>
              <a:spLocks/>
            </p:cNvSpPr>
            <p:nvPr/>
          </p:nvSpPr>
          <p:spPr bwMode="auto">
            <a:xfrm>
              <a:off x="12675379" y="-1787128"/>
              <a:ext cx="1588" cy="90488"/>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7"/>
                    <a:pt x="2" y="68"/>
                    <a:pt x="2" y="69"/>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6" name="Freeform 265"/>
            <p:cNvSpPr>
              <a:spLocks/>
            </p:cNvSpPr>
            <p:nvPr/>
          </p:nvSpPr>
          <p:spPr bwMode="auto">
            <a:xfrm>
              <a:off x="12672204" y="-1785541"/>
              <a:ext cx="4763" cy="92075"/>
            </a:xfrm>
            <a:custGeom>
              <a:avLst/>
              <a:gdLst>
                <a:gd name="T0" fmla="*/ 3 w 5"/>
                <a:gd name="T1" fmla="*/ 0 h 70"/>
                <a:gd name="T2" fmla="*/ 5 w 5"/>
                <a:gd name="T3" fmla="*/ 68 h 70"/>
                <a:gd name="T4" fmla="*/ 2 w 5"/>
                <a:gd name="T5" fmla="*/ 70 h 70"/>
                <a:gd name="T6" fmla="*/ 0 w 5"/>
                <a:gd name="T7" fmla="*/ 3 h 70"/>
                <a:gd name="T8" fmla="*/ 3 w 5"/>
                <a:gd name="T9" fmla="*/ 0 h 70"/>
              </a:gdLst>
              <a:ahLst/>
              <a:cxnLst>
                <a:cxn ang="0">
                  <a:pos x="T0" y="T1"/>
                </a:cxn>
                <a:cxn ang="0">
                  <a:pos x="T2" y="T3"/>
                </a:cxn>
                <a:cxn ang="0">
                  <a:pos x="T4" y="T5"/>
                </a:cxn>
                <a:cxn ang="0">
                  <a:pos x="T6" y="T7"/>
                </a:cxn>
                <a:cxn ang="0">
                  <a:pos x="T8" y="T9"/>
                </a:cxn>
              </a:cxnLst>
              <a:rect l="0" t="0" r="r" b="b"/>
              <a:pathLst>
                <a:path w="5" h="70">
                  <a:moveTo>
                    <a:pt x="3" y="0"/>
                  </a:moveTo>
                  <a:cubicBezTo>
                    <a:pt x="5" y="68"/>
                    <a:pt x="5" y="68"/>
                    <a:pt x="5" y="68"/>
                  </a:cubicBezTo>
                  <a:cubicBezTo>
                    <a:pt x="4" y="68"/>
                    <a:pt x="3" y="69"/>
                    <a:pt x="2" y="70"/>
                  </a:cubicBezTo>
                  <a:cubicBezTo>
                    <a:pt x="0" y="3"/>
                    <a:pt x="0" y="3"/>
                    <a:pt x="0" y="3"/>
                  </a:cubicBezTo>
                  <a:cubicBezTo>
                    <a:pt x="1" y="2"/>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7" name="Freeform 266"/>
            <p:cNvSpPr>
              <a:spLocks/>
            </p:cNvSpPr>
            <p:nvPr/>
          </p:nvSpPr>
          <p:spPr bwMode="auto">
            <a:xfrm>
              <a:off x="12665854" y="-1780778"/>
              <a:ext cx="7938" cy="93663"/>
            </a:xfrm>
            <a:custGeom>
              <a:avLst/>
              <a:gdLst>
                <a:gd name="T0" fmla="*/ 4 w 6"/>
                <a:gd name="T1" fmla="*/ 0 h 72"/>
                <a:gd name="T2" fmla="*/ 6 w 6"/>
                <a:gd name="T3" fmla="*/ 67 h 72"/>
                <a:gd name="T4" fmla="*/ 2 w 6"/>
                <a:gd name="T5" fmla="*/ 72 h 72"/>
                <a:gd name="T6" fmla="*/ 0 w 6"/>
                <a:gd name="T7" fmla="*/ 5 h 72"/>
                <a:gd name="T8" fmla="*/ 4 w 6"/>
                <a:gd name="T9" fmla="*/ 0 h 72"/>
              </a:gdLst>
              <a:ahLst/>
              <a:cxnLst>
                <a:cxn ang="0">
                  <a:pos x="T0" y="T1"/>
                </a:cxn>
                <a:cxn ang="0">
                  <a:pos x="T2" y="T3"/>
                </a:cxn>
                <a:cxn ang="0">
                  <a:pos x="T4" y="T5"/>
                </a:cxn>
                <a:cxn ang="0">
                  <a:pos x="T6" y="T7"/>
                </a:cxn>
                <a:cxn ang="0">
                  <a:pos x="T8" y="T9"/>
                </a:cxn>
              </a:cxnLst>
              <a:rect l="0" t="0" r="r" b="b"/>
              <a:pathLst>
                <a:path w="6" h="72">
                  <a:moveTo>
                    <a:pt x="4" y="0"/>
                  </a:moveTo>
                  <a:cubicBezTo>
                    <a:pt x="6" y="67"/>
                    <a:pt x="6" y="67"/>
                    <a:pt x="6" y="67"/>
                  </a:cubicBezTo>
                  <a:cubicBezTo>
                    <a:pt x="5" y="69"/>
                    <a:pt x="4" y="71"/>
                    <a:pt x="2" y="72"/>
                  </a:cubicBezTo>
                  <a:cubicBezTo>
                    <a:pt x="0" y="5"/>
                    <a:pt x="0" y="5"/>
                    <a:pt x="0" y="5"/>
                  </a:cubicBezTo>
                  <a:cubicBezTo>
                    <a:pt x="2" y="3"/>
                    <a:pt x="3" y="2"/>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8" name="Freeform 267"/>
            <p:cNvSpPr>
              <a:spLocks/>
            </p:cNvSpPr>
            <p:nvPr/>
          </p:nvSpPr>
          <p:spPr bwMode="auto">
            <a:xfrm>
              <a:off x="12659504" y="-1774428"/>
              <a:ext cx="9525" cy="93663"/>
            </a:xfrm>
            <a:custGeom>
              <a:avLst/>
              <a:gdLst>
                <a:gd name="T0" fmla="*/ 6 w 8"/>
                <a:gd name="T1" fmla="*/ 0 h 72"/>
                <a:gd name="T2" fmla="*/ 8 w 8"/>
                <a:gd name="T3" fmla="*/ 67 h 72"/>
                <a:gd name="T4" fmla="*/ 2 w 8"/>
                <a:gd name="T5" fmla="*/ 72 h 72"/>
                <a:gd name="T6" fmla="*/ 0 w 8"/>
                <a:gd name="T7" fmla="*/ 5 h 72"/>
                <a:gd name="T8" fmla="*/ 6 w 8"/>
                <a:gd name="T9" fmla="*/ 0 h 72"/>
              </a:gdLst>
              <a:ahLst/>
              <a:cxnLst>
                <a:cxn ang="0">
                  <a:pos x="T0" y="T1"/>
                </a:cxn>
                <a:cxn ang="0">
                  <a:pos x="T2" y="T3"/>
                </a:cxn>
                <a:cxn ang="0">
                  <a:pos x="T4" y="T5"/>
                </a:cxn>
                <a:cxn ang="0">
                  <a:pos x="T6" y="T7"/>
                </a:cxn>
                <a:cxn ang="0">
                  <a:pos x="T8" y="T9"/>
                </a:cxn>
              </a:cxnLst>
              <a:rect l="0" t="0" r="r" b="b"/>
              <a:pathLst>
                <a:path w="8" h="72">
                  <a:moveTo>
                    <a:pt x="6" y="0"/>
                  </a:moveTo>
                  <a:cubicBezTo>
                    <a:pt x="8" y="67"/>
                    <a:pt x="8" y="67"/>
                    <a:pt x="8" y="67"/>
                  </a:cubicBezTo>
                  <a:cubicBezTo>
                    <a:pt x="6" y="69"/>
                    <a:pt x="4" y="70"/>
                    <a:pt x="2" y="72"/>
                  </a:cubicBezTo>
                  <a:cubicBezTo>
                    <a:pt x="0" y="5"/>
                    <a:pt x="0" y="5"/>
                    <a:pt x="0" y="5"/>
                  </a:cubicBezTo>
                  <a:cubicBezTo>
                    <a:pt x="2" y="3"/>
                    <a:pt x="4" y="2"/>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99" name="Freeform 268"/>
            <p:cNvSpPr>
              <a:spLocks/>
            </p:cNvSpPr>
            <p:nvPr/>
          </p:nvSpPr>
          <p:spPr bwMode="auto">
            <a:xfrm>
              <a:off x="12654741" y="-1768078"/>
              <a:ext cx="6350" cy="88900"/>
            </a:xfrm>
            <a:custGeom>
              <a:avLst/>
              <a:gdLst>
                <a:gd name="T0" fmla="*/ 3 w 5"/>
                <a:gd name="T1" fmla="*/ 0 h 68"/>
                <a:gd name="T2" fmla="*/ 5 w 5"/>
                <a:gd name="T3" fmla="*/ 67 h 68"/>
                <a:gd name="T4" fmla="*/ 3 w 5"/>
                <a:gd name="T5" fmla="*/ 68 h 68"/>
                <a:gd name="T6" fmla="*/ 2 w 5"/>
                <a:gd name="T7" fmla="*/ 68 h 68"/>
                <a:gd name="T8" fmla="*/ 0 w 5"/>
                <a:gd name="T9" fmla="*/ 1 h 68"/>
                <a:gd name="T10" fmla="*/ 1 w 5"/>
                <a:gd name="T11" fmla="*/ 1 h 68"/>
                <a:gd name="T12" fmla="*/ 3 w 5"/>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5" h="68">
                  <a:moveTo>
                    <a:pt x="3" y="0"/>
                  </a:moveTo>
                  <a:cubicBezTo>
                    <a:pt x="5" y="67"/>
                    <a:pt x="5" y="67"/>
                    <a:pt x="5" y="67"/>
                  </a:cubicBezTo>
                  <a:cubicBezTo>
                    <a:pt x="4" y="67"/>
                    <a:pt x="3" y="68"/>
                    <a:pt x="3" y="68"/>
                  </a:cubicBezTo>
                  <a:cubicBezTo>
                    <a:pt x="2" y="68"/>
                    <a:pt x="2" y="68"/>
                    <a:pt x="2" y="68"/>
                  </a:cubicBezTo>
                  <a:cubicBezTo>
                    <a:pt x="0" y="1"/>
                    <a:pt x="0" y="1"/>
                    <a:pt x="0" y="1"/>
                  </a:cubicBezTo>
                  <a:cubicBezTo>
                    <a:pt x="0" y="1"/>
                    <a:pt x="0" y="1"/>
                    <a:pt x="1" y="1"/>
                  </a:cubicBezTo>
                  <a:cubicBezTo>
                    <a:pt x="1" y="1"/>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0" name="Freeform 269"/>
            <p:cNvSpPr>
              <a:spLocks/>
            </p:cNvSpPr>
            <p:nvPr/>
          </p:nvSpPr>
          <p:spPr bwMode="auto">
            <a:xfrm>
              <a:off x="12653154" y="-1766491"/>
              <a:ext cx="4763"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1" name="Freeform 270"/>
            <p:cNvSpPr>
              <a:spLocks/>
            </p:cNvSpPr>
            <p:nvPr/>
          </p:nvSpPr>
          <p:spPr bwMode="auto">
            <a:xfrm>
              <a:off x="12653154" y="-17649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2" name="Freeform 271"/>
            <p:cNvSpPr>
              <a:spLocks/>
            </p:cNvSpPr>
            <p:nvPr/>
          </p:nvSpPr>
          <p:spPr bwMode="auto">
            <a:xfrm>
              <a:off x="12651566" y="-17649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3" name="Freeform 272"/>
            <p:cNvSpPr>
              <a:spLocks/>
            </p:cNvSpPr>
            <p:nvPr/>
          </p:nvSpPr>
          <p:spPr bwMode="auto">
            <a:xfrm>
              <a:off x="12651566" y="-1763316"/>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4" name="Freeform 273"/>
            <p:cNvSpPr>
              <a:spLocks/>
            </p:cNvSpPr>
            <p:nvPr/>
          </p:nvSpPr>
          <p:spPr bwMode="auto">
            <a:xfrm>
              <a:off x="12651566" y="-1761728"/>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5" name="Freeform 274"/>
            <p:cNvSpPr>
              <a:spLocks/>
            </p:cNvSpPr>
            <p:nvPr/>
          </p:nvSpPr>
          <p:spPr bwMode="auto">
            <a:xfrm>
              <a:off x="12649979" y="-1760141"/>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7"/>
                    <a:pt x="2" y="67"/>
                    <a:pt x="2" y="68"/>
                  </a:cubicBezTo>
                  <a:cubicBezTo>
                    <a:pt x="0" y="1"/>
                    <a:pt x="0" y="1"/>
                    <a:pt x="0" y="1"/>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6" name="Freeform 275"/>
            <p:cNvSpPr>
              <a:spLocks/>
            </p:cNvSpPr>
            <p:nvPr/>
          </p:nvSpPr>
          <p:spPr bwMode="auto">
            <a:xfrm>
              <a:off x="12649979" y="-1758553"/>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7" name="Freeform 276"/>
            <p:cNvSpPr>
              <a:spLocks/>
            </p:cNvSpPr>
            <p:nvPr/>
          </p:nvSpPr>
          <p:spPr bwMode="auto">
            <a:xfrm>
              <a:off x="14229541" y="-1798241"/>
              <a:ext cx="28575" cy="92075"/>
            </a:xfrm>
            <a:custGeom>
              <a:avLst/>
              <a:gdLst>
                <a:gd name="T0" fmla="*/ 16 w 18"/>
                <a:gd name="T1" fmla="*/ 3 h 58"/>
                <a:gd name="T2" fmla="*/ 18 w 18"/>
                <a:gd name="T3" fmla="*/ 58 h 58"/>
                <a:gd name="T4" fmla="*/ 2 w 18"/>
                <a:gd name="T5" fmla="*/ 55 h 58"/>
                <a:gd name="T6" fmla="*/ 0 w 18"/>
                <a:gd name="T7" fmla="*/ 0 h 58"/>
                <a:gd name="T8" fmla="*/ 16 w 18"/>
                <a:gd name="T9" fmla="*/ 3 h 58"/>
              </a:gdLst>
              <a:ahLst/>
              <a:cxnLst>
                <a:cxn ang="0">
                  <a:pos x="T0" y="T1"/>
                </a:cxn>
                <a:cxn ang="0">
                  <a:pos x="T2" y="T3"/>
                </a:cxn>
                <a:cxn ang="0">
                  <a:pos x="T4" y="T5"/>
                </a:cxn>
                <a:cxn ang="0">
                  <a:pos x="T6" y="T7"/>
                </a:cxn>
                <a:cxn ang="0">
                  <a:pos x="T8" y="T9"/>
                </a:cxn>
              </a:cxnLst>
              <a:rect l="0" t="0" r="r" b="b"/>
              <a:pathLst>
                <a:path w="18" h="58">
                  <a:moveTo>
                    <a:pt x="16" y="3"/>
                  </a:moveTo>
                  <a:lnTo>
                    <a:pt x="18" y="58"/>
                  </a:lnTo>
                  <a:lnTo>
                    <a:pt x="2" y="55"/>
                  </a:lnTo>
                  <a:lnTo>
                    <a:pt x="0" y="0"/>
                  </a:lnTo>
                  <a:lnTo>
                    <a:pt x="16"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8" name="Freeform 277"/>
            <p:cNvSpPr>
              <a:spLocks/>
            </p:cNvSpPr>
            <p:nvPr/>
          </p:nvSpPr>
          <p:spPr bwMode="auto">
            <a:xfrm>
              <a:off x="12719829" y="-1779191"/>
              <a:ext cx="22225" cy="128588"/>
            </a:xfrm>
            <a:custGeom>
              <a:avLst/>
              <a:gdLst>
                <a:gd name="T0" fmla="*/ 16 w 18"/>
                <a:gd name="T1" fmla="*/ 31 h 98"/>
                <a:gd name="T2" fmla="*/ 18 w 18"/>
                <a:gd name="T3" fmla="*/ 98 h 98"/>
                <a:gd name="T4" fmla="*/ 2 w 18"/>
                <a:gd name="T5" fmla="*/ 67 h 98"/>
                <a:gd name="T6" fmla="*/ 0 w 18"/>
                <a:gd name="T7" fmla="*/ 0 h 98"/>
                <a:gd name="T8" fmla="*/ 16 w 18"/>
                <a:gd name="T9" fmla="*/ 31 h 98"/>
              </a:gdLst>
              <a:ahLst/>
              <a:cxnLst>
                <a:cxn ang="0">
                  <a:pos x="T0" y="T1"/>
                </a:cxn>
                <a:cxn ang="0">
                  <a:pos x="T2" y="T3"/>
                </a:cxn>
                <a:cxn ang="0">
                  <a:pos x="T4" y="T5"/>
                </a:cxn>
                <a:cxn ang="0">
                  <a:pos x="T6" y="T7"/>
                </a:cxn>
                <a:cxn ang="0">
                  <a:pos x="T8" y="T9"/>
                </a:cxn>
              </a:cxnLst>
              <a:rect l="0" t="0" r="r" b="b"/>
              <a:pathLst>
                <a:path w="18" h="98">
                  <a:moveTo>
                    <a:pt x="16" y="31"/>
                  </a:moveTo>
                  <a:cubicBezTo>
                    <a:pt x="18" y="98"/>
                    <a:pt x="18" y="98"/>
                    <a:pt x="18" y="98"/>
                  </a:cubicBezTo>
                  <a:cubicBezTo>
                    <a:pt x="18" y="97"/>
                    <a:pt x="3" y="73"/>
                    <a:pt x="2" y="67"/>
                  </a:cubicBezTo>
                  <a:cubicBezTo>
                    <a:pt x="0" y="0"/>
                    <a:pt x="0" y="0"/>
                    <a:pt x="0" y="0"/>
                  </a:cubicBezTo>
                  <a:cubicBezTo>
                    <a:pt x="2" y="6"/>
                    <a:pt x="16" y="30"/>
                    <a:pt x="16" y="3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09" name="Freeform 278"/>
            <p:cNvSpPr>
              <a:spLocks/>
            </p:cNvSpPr>
            <p:nvPr/>
          </p:nvSpPr>
          <p:spPr bwMode="auto">
            <a:xfrm>
              <a:off x="14232716" y="-1795066"/>
              <a:ext cx="9525" cy="98425"/>
            </a:xfrm>
            <a:custGeom>
              <a:avLst/>
              <a:gdLst>
                <a:gd name="T0" fmla="*/ 5 w 6"/>
                <a:gd name="T1" fmla="*/ 0 h 62"/>
                <a:gd name="T2" fmla="*/ 6 w 6"/>
                <a:gd name="T3" fmla="*/ 55 h 62"/>
                <a:gd name="T4" fmla="*/ 2 w 6"/>
                <a:gd name="T5" fmla="*/ 62 h 62"/>
                <a:gd name="T6" fmla="*/ 0 w 6"/>
                <a:gd name="T7" fmla="*/ 7 h 62"/>
                <a:gd name="T8" fmla="*/ 5 w 6"/>
                <a:gd name="T9" fmla="*/ 0 h 62"/>
              </a:gdLst>
              <a:ahLst/>
              <a:cxnLst>
                <a:cxn ang="0">
                  <a:pos x="T0" y="T1"/>
                </a:cxn>
                <a:cxn ang="0">
                  <a:pos x="T2" y="T3"/>
                </a:cxn>
                <a:cxn ang="0">
                  <a:pos x="T4" y="T5"/>
                </a:cxn>
                <a:cxn ang="0">
                  <a:pos x="T6" y="T7"/>
                </a:cxn>
                <a:cxn ang="0">
                  <a:pos x="T8" y="T9"/>
                </a:cxn>
              </a:cxnLst>
              <a:rect l="0" t="0" r="r" b="b"/>
              <a:pathLst>
                <a:path w="6" h="62">
                  <a:moveTo>
                    <a:pt x="5" y="0"/>
                  </a:moveTo>
                  <a:lnTo>
                    <a:pt x="6" y="55"/>
                  </a:lnTo>
                  <a:lnTo>
                    <a:pt x="2" y="62"/>
                  </a:lnTo>
                  <a:lnTo>
                    <a:pt x="0" y="7"/>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0" name="Freeform 279"/>
            <p:cNvSpPr>
              <a:spLocks/>
            </p:cNvSpPr>
            <p:nvPr/>
          </p:nvSpPr>
          <p:spPr bwMode="auto">
            <a:xfrm>
              <a:off x="12656329" y="-1750616"/>
              <a:ext cx="9525" cy="103188"/>
            </a:xfrm>
            <a:custGeom>
              <a:avLst/>
              <a:gdLst>
                <a:gd name="T0" fmla="*/ 5 w 7"/>
                <a:gd name="T1" fmla="*/ 12 h 79"/>
                <a:gd name="T2" fmla="*/ 7 w 7"/>
                <a:gd name="T3" fmla="*/ 79 h 79"/>
                <a:gd name="T4" fmla="*/ 6 w 7"/>
                <a:gd name="T5" fmla="*/ 76 h 79"/>
                <a:gd name="T6" fmla="*/ 2 w 7"/>
                <a:gd name="T7" fmla="*/ 67 h 79"/>
                <a:gd name="T8" fmla="*/ 0 w 7"/>
                <a:gd name="T9" fmla="*/ 0 h 79"/>
                <a:gd name="T10" fmla="*/ 4 w 7"/>
                <a:gd name="T11" fmla="*/ 9 h 79"/>
                <a:gd name="T12" fmla="*/ 5 w 7"/>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7" h="79">
                  <a:moveTo>
                    <a:pt x="5" y="12"/>
                  </a:moveTo>
                  <a:cubicBezTo>
                    <a:pt x="7" y="79"/>
                    <a:pt x="7" y="79"/>
                    <a:pt x="7" y="79"/>
                  </a:cubicBezTo>
                  <a:cubicBezTo>
                    <a:pt x="7" y="78"/>
                    <a:pt x="6" y="77"/>
                    <a:pt x="6" y="76"/>
                  </a:cubicBezTo>
                  <a:cubicBezTo>
                    <a:pt x="4" y="74"/>
                    <a:pt x="2" y="71"/>
                    <a:pt x="2" y="67"/>
                  </a:cubicBezTo>
                  <a:cubicBezTo>
                    <a:pt x="0" y="0"/>
                    <a:pt x="0" y="0"/>
                    <a:pt x="0" y="0"/>
                  </a:cubicBezTo>
                  <a:cubicBezTo>
                    <a:pt x="0" y="4"/>
                    <a:pt x="2" y="7"/>
                    <a:pt x="4" y="9"/>
                  </a:cubicBezTo>
                  <a:cubicBezTo>
                    <a:pt x="4" y="10"/>
                    <a:pt x="5" y="11"/>
                    <a:pt x="5" y="1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1" name="Freeform 280"/>
            <p:cNvSpPr>
              <a:spLocks/>
            </p:cNvSpPr>
            <p:nvPr/>
          </p:nvSpPr>
          <p:spPr bwMode="auto">
            <a:xfrm>
              <a:off x="14248591" y="-1779191"/>
              <a:ext cx="9525" cy="88900"/>
            </a:xfrm>
            <a:custGeom>
              <a:avLst/>
              <a:gdLst>
                <a:gd name="T0" fmla="*/ 4 w 6"/>
                <a:gd name="T1" fmla="*/ 1 h 56"/>
                <a:gd name="T2" fmla="*/ 6 w 6"/>
                <a:gd name="T3" fmla="*/ 56 h 56"/>
                <a:gd name="T4" fmla="*/ 1 w 6"/>
                <a:gd name="T5" fmla="*/ 55 h 56"/>
                <a:gd name="T6" fmla="*/ 0 w 6"/>
                <a:gd name="T7" fmla="*/ 0 h 56"/>
                <a:gd name="T8" fmla="*/ 4 w 6"/>
                <a:gd name="T9" fmla="*/ 1 h 56"/>
              </a:gdLst>
              <a:ahLst/>
              <a:cxnLst>
                <a:cxn ang="0">
                  <a:pos x="T0" y="T1"/>
                </a:cxn>
                <a:cxn ang="0">
                  <a:pos x="T2" y="T3"/>
                </a:cxn>
                <a:cxn ang="0">
                  <a:pos x="T4" y="T5"/>
                </a:cxn>
                <a:cxn ang="0">
                  <a:pos x="T6" y="T7"/>
                </a:cxn>
                <a:cxn ang="0">
                  <a:pos x="T8" y="T9"/>
                </a:cxn>
              </a:cxnLst>
              <a:rect l="0" t="0" r="r" b="b"/>
              <a:pathLst>
                <a:path w="6" h="56">
                  <a:moveTo>
                    <a:pt x="4" y="1"/>
                  </a:moveTo>
                  <a:lnTo>
                    <a:pt x="6" y="56"/>
                  </a:lnTo>
                  <a:lnTo>
                    <a:pt x="1" y="55"/>
                  </a:lnTo>
                  <a:lnTo>
                    <a:pt x="0" y="0"/>
                  </a:lnTo>
                  <a:lnTo>
                    <a:pt x="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2" name="Freeform 281"/>
            <p:cNvSpPr>
              <a:spLocks/>
            </p:cNvSpPr>
            <p:nvPr/>
          </p:nvSpPr>
          <p:spPr bwMode="auto">
            <a:xfrm>
              <a:off x="12656329" y="-1742678"/>
              <a:ext cx="3175" cy="92075"/>
            </a:xfrm>
            <a:custGeom>
              <a:avLst/>
              <a:gdLst>
                <a:gd name="T0" fmla="*/ 0 w 2"/>
                <a:gd name="T1" fmla="*/ 0 h 70"/>
                <a:gd name="T2" fmla="*/ 2 w 2"/>
                <a:gd name="T3" fmla="*/ 67 h 70"/>
                <a:gd name="T4" fmla="*/ 2 w 2"/>
                <a:gd name="T5" fmla="*/ 70 h 70"/>
                <a:gd name="T6" fmla="*/ 0 w 2"/>
                <a:gd name="T7" fmla="*/ 3 h 70"/>
                <a:gd name="T8" fmla="*/ 0 w 2"/>
                <a:gd name="T9" fmla="*/ 0 h 70"/>
              </a:gdLst>
              <a:ahLst/>
              <a:cxnLst>
                <a:cxn ang="0">
                  <a:pos x="T0" y="T1"/>
                </a:cxn>
                <a:cxn ang="0">
                  <a:pos x="T2" y="T3"/>
                </a:cxn>
                <a:cxn ang="0">
                  <a:pos x="T4" y="T5"/>
                </a:cxn>
                <a:cxn ang="0">
                  <a:pos x="T6" y="T7"/>
                </a:cxn>
                <a:cxn ang="0">
                  <a:pos x="T8" y="T9"/>
                </a:cxn>
              </a:cxnLst>
              <a:rect l="0" t="0" r="r" b="b"/>
              <a:pathLst>
                <a:path w="2" h="70">
                  <a:moveTo>
                    <a:pt x="0" y="0"/>
                  </a:moveTo>
                  <a:cubicBezTo>
                    <a:pt x="2" y="67"/>
                    <a:pt x="2" y="67"/>
                    <a:pt x="2" y="67"/>
                  </a:cubicBezTo>
                  <a:cubicBezTo>
                    <a:pt x="2" y="68"/>
                    <a:pt x="2" y="69"/>
                    <a:pt x="2" y="70"/>
                  </a:cubicBezTo>
                  <a:cubicBezTo>
                    <a:pt x="0" y="3"/>
                    <a:pt x="0" y="3"/>
                    <a:pt x="0" y="3"/>
                  </a:cubicBezTo>
                  <a:cubicBezTo>
                    <a:pt x="0" y="2"/>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3" name="Freeform 282"/>
            <p:cNvSpPr>
              <a:spLocks/>
            </p:cNvSpPr>
            <p:nvPr/>
          </p:nvSpPr>
          <p:spPr bwMode="auto">
            <a:xfrm>
              <a:off x="12654741" y="-1737916"/>
              <a:ext cx="4763" cy="96838"/>
            </a:xfrm>
            <a:custGeom>
              <a:avLst/>
              <a:gdLst>
                <a:gd name="T0" fmla="*/ 1 w 3"/>
                <a:gd name="T1" fmla="*/ 0 h 74"/>
                <a:gd name="T2" fmla="*/ 3 w 3"/>
                <a:gd name="T3" fmla="*/ 67 h 74"/>
                <a:gd name="T4" fmla="*/ 1 w 3"/>
                <a:gd name="T5" fmla="*/ 74 h 74"/>
                <a:gd name="T6" fmla="*/ 0 w 3"/>
                <a:gd name="T7" fmla="*/ 7 h 74"/>
                <a:gd name="T8" fmla="*/ 1 w 3"/>
                <a:gd name="T9" fmla="*/ 0 h 74"/>
              </a:gdLst>
              <a:ahLst/>
              <a:cxnLst>
                <a:cxn ang="0">
                  <a:pos x="T0" y="T1"/>
                </a:cxn>
                <a:cxn ang="0">
                  <a:pos x="T2" y="T3"/>
                </a:cxn>
                <a:cxn ang="0">
                  <a:pos x="T4" y="T5"/>
                </a:cxn>
                <a:cxn ang="0">
                  <a:pos x="T6" y="T7"/>
                </a:cxn>
                <a:cxn ang="0">
                  <a:pos x="T8" y="T9"/>
                </a:cxn>
              </a:cxnLst>
              <a:rect l="0" t="0" r="r" b="b"/>
              <a:pathLst>
                <a:path w="3" h="74">
                  <a:moveTo>
                    <a:pt x="1" y="0"/>
                  </a:moveTo>
                  <a:cubicBezTo>
                    <a:pt x="3" y="67"/>
                    <a:pt x="3" y="67"/>
                    <a:pt x="3" y="67"/>
                  </a:cubicBezTo>
                  <a:cubicBezTo>
                    <a:pt x="3" y="69"/>
                    <a:pt x="2" y="72"/>
                    <a:pt x="1" y="74"/>
                  </a:cubicBezTo>
                  <a:cubicBezTo>
                    <a:pt x="0" y="7"/>
                    <a:pt x="0" y="7"/>
                    <a:pt x="0" y="7"/>
                  </a:cubicBezTo>
                  <a:cubicBezTo>
                    <a:pt x="0" y="5"/>
                    <a:pt x="1" y="2"/>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4" name="Freeform 283"/>
            <p:cNvSpPr>
              <a:spLocks/>
            </p:cNvSpPr>
            <p:nvPr/>
          </p:nvSpPr>
          <p:spPr bwMode="auto">
            <a:xfrm>
              <a:off x="12653154" y="-1728391"/>
              <a:ext cx="3175" cy="93663"/>
            </a:xfrm>
            <a:custGeom>
              <a:avLst/>
              <a:gdLst>
                <a:gd name="T0" fmla="*/ 2 w 3"/>
                <a:gd name="T1" fmla="*/ 0 h 72"/>
                <a:gd name="T2" fmla="*/ 3 w 3"/>
                <a:gd name="T3" fmla="*/ 67 h 72"/>
                <a:gd name="T4" fmla="*/ 2 w 3"/>
                <a:gd name="T5" fmla="*/ 72 h 72"/>
                <a:gd name="T6" fmla="*/ 0 w 3"/>
                <a:gd name="T7" fmla="*/ 5 h 72"/>
                <a:gd name="T8" fmla="*/ 2 w 3"/>
                <a:gd name="T9" fmla="*/ 0 h 72"/>
              </a:gdLst>
              <a:ahLst/>
              <a:cxnLst>
                <a:cxn ang="0">
                  <a:pos x="T0" y="T1"/>
                </a:cxn>
                <a:cxn ang="0">
                  <a:pos x="T2" y="T3"/>
                </a:cxn>
                <a:cxn ang="0">
                  <a:pos x="T4" y="T5"/>
                </a:cxn>
                <a:cxn ang="0">
                  <a:pos x="T6" y="T7"/>
                </a:cxn>
                <a:cxn ang="0">
                  <a:pos x="T8" y="T9"/>
                </a:cxn>
              </a:cxnLst>
              <a:rect l="0" t="0" r="r" b="b"/>
              <a:pathLst>
                <a:path w="3" h="72">
                  <a:moveTo>
                    <a:pt x="2" y="0"/>
                  </a:moveTo>
                  <a:cubicBezTo>
                    <a:pt x="3" y="67"/>
                    <a:pt x="3" y="67"/>
                    <a:pt x="3" y="67"/>
                  </a:cubicBezTo>
                  <a:cubicBezTo>
                    <a:pt x="3" y="70"/>
                    <a:pt x="2" y="72"/>
                    <a:pt x="2" y="72"/>
                  </a:cubicBezTo>
                  <a:cubicBezTo>
                    <a:pt x="0" y="5"/>
                    <a:pt x="0" y="5"/>
                    <a:pt x="0" y="5"/>
                  </a:cubicBezTo>
                  <a:cubicBezTo>
                    <a:pt x="0" y="5"/>
                    <a:pt x="1" y="3"/>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5" name="Freeform 284"/>
            <p:cNvSpPr>
              <a:spLocks/>
            </p:cNvSpPr>
            <p:nvPr/>
          </p:nvSpPr>
          <p:spPr bwMode="auto">
            <a:xfrm>
              <a:off x="14254941" y="-1777603"/>
              <a:ext cx="17463" cy="93663"/>
            </a:xfrm>
            <a:custGeom>
              <a:avLst/>
              <a:gdLst>
                <a:gd name="T0" fmla="*/ 10 w 11"/>
                <a:gd name="T1" fmla="*/ 4 h 59"/>
                <a:gd name="T2" fmla="*/ 11 w 11"/>
                <a:gd name="T3" fmla="*/ 59 h 59"/>
                <a:gd name="T4" fmla="*/ 2 w 11"/>
                <a:gd name="T5" fmla="*/ 55 h 59"/>
                <a:gd name="T6" fmla="*/ 0 w 11"/>
                <a:gd name="T7" fmla="*/ 0 h 59"/>
                <a:gd name="T8" fmla="*/ 10 w 11"/>
                <a:gd name="T9" fmla="*/ 4 h 59"/>
              </a:gdLst>
              <a:ahLst/>
              <a:cxnLst>
                <a:cxn ang="0">
                  <a:pos x="T0" y="T1"/>
                </a:cxn>
                <a:cxn ang="0">
                  <a:pos x="T2" y="T3"/>
                </a:cxn>
                <a:cxn ang="0">
                  <a:pos x="T4" y="T5"/>
                </a:cxn>
                <a:cxn ang="0">
                  <a:pos x="T6" y="T7"/>
                </a:cxn>
                <a:cxn ang="0">
                  <a:pos x="T8" y="T9"/>
                </a:cxn>
              </a:cxnLst>
              <a:rect l="0" t="0" r="r" b="b"/>
              <a:pathLst>
                <a:path w="11" h="59">
                  <a:moveTo>
                    <a:pt x="10" y="4"/>
                  </a:moveTo>
                  <a:lnTo>
                    <a:pt x="11" y="59"/>
                  </a:lnTo>
                  <a:lnTo>
                    <a:pt x="2" y="55"/>
                  </a:lnTo>
                  <a:lnTo>
                    <a:pt x="0" y="0"/>
                  </a:lnTo>
                  <a:lnTo>
                    <a:pt x="10"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6" name="Freeform 285"/>
            <p:cNvSpPr>
              <a:spLocks/>
            </p:cNvSpPr>
            <p:nvPr/>
          </p:nvSpPr>
          <p:spPr bwMode="auto">
            <a:xfrm>
              <a:off x="12740466" y="-1737916"/>
              <a:ext cx="7938" cy="107950"/>
            </a:xfrm>
            <a:custGeom>
              <a:avLst/>
              <a:gdLst>
                <a:gd name="T0" fmla="*/ 4 w 5"/>
                <a:gd name="T1" fmla="*/ 13 h 68"/>
                <a:gd name="T2" fmla="*/ 5 w 5"/>
                <a:gd name="T3" fmla="*/ 68 h 68"/>
                <a:gd name="T4" fmla="*/ 1 w 5"/>
                <a:gd name="T5" fmla="*/ 55 h 68"/>
                <a:gd name="T6" fmla="*/ 0 w 5"/>
                <a:gd name="T7" fmla="*/ 0 h 68"/>
                <a:gd name="T8" fmla="*/ 4 w 5"/>
                <a:gd name="T9" fmla="*/ 13 h 68"/>
              </a:gdLst>
              <a:ahLst/>
              <a:cxnLst>
                <a:cxn ang="0">
                  <a:pos x="T0" y="T1"/>
                </a:cxn>
                <a:cxn ang="0">
                  <a:pos x="T2" y="T3"/>
                </a:cxn>
                <a:cxn ang="0">
                  <a:pos x="T4" y="T5"/>
                </a:cxn>
                <a:cxn ang="0">
                  <a:pos x="T6" y="T7"/>
                </a:cxn>
                <a:cxn ang="0">
                  <a:pos x="T8" y="T9"/>
                </a:cxn>
              </a:cxnLst>
              <a:rect l="0" t="0" r="r" b="b"/>
              <a:pathLst>
                <a:path w="5" h="68">
                  <a:moveTo>
                    <a:pt x="4" y="13"/>
                  </a:moveTo>
                  <a:lnTo>
                    <a:pt x="5" y="68"/>
                  </a:lnTo>
                  <a:lnTo>
                    <a:pt x="1" y="55"/>
                  </a:lnTo>
                  <a:lnTo>
                    <a:pt x="0" y="0"/>
                  </a:lnTo>
                  <a:lnTo>
                    <a:pt x="4" y="1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7" name="Freeform 286"/>
            <p:cNvSpPr>
              <a:spLocks/>
            </p:cNvSpPr>
            <p:nvPr/>
          </p:nvSpPr>
          <p:spPr bwMode="auto">
            <a:xfrm>
              <a:off x="12638866" y="-1722041"/>
              <a:ext cx="15875" cy="96838"/>
            </a:xfrm>
            <a:custGeom>
              <a:avLst/>
              <a:gdLst>
                <a:gd name="T0" fmla="*/ 9 w 10"/>
                <a:gd name="T1" fmla="*/ 0 h 61"/>
                <a:gd name="T2" fmla="*/ 10 w 10"/>
                <a:gd name="T3" fmla="*/ 55 h 61"/>
                <a:gd name="T4" fmla="*/ 2 w 10"/>
                <a:gd name="T5" fmla="*/ 61 h 61"/>
                <a:gd name="T6" fmla="*/ 0 w 10"/>
                <a:gd name="T7" fmla="*/ 6 h 61"/>
                <a:gd name="T8" fmla="*/ 9 w 10"/>
                <a:gd name="T9" fmla="*/ 0 h 61"/>
              </a:gdLst>
              <a:ahLst/>
              <a:cxnLst>
                <a:cxn ang="0">
                  <a:pos x="T0" y="T1"/>
                </a:cxn>
                <a:cxn ang="0">
                  <a:pos x="T2" y="T3"/>
                </a:cxn>
                <a:cxn ang="0">
                  <a:pos x="T4" y="T5"/>
                </a:cxn>
                <a:cxn ang="0">
                  <a:pos x="T6" y="T7"/>
                </a:cxn>
                <a:cxn ang="0">
                  <a:pos x="T8" y="T9"/>
                </a:cxn>
              </a:cxnLst>
              <a:rect l="0" t="0" r="r" b="b"/>
              <a:pathLst>
                <a:path w="10" h="61">
                  <a:moveTo>
                    <a:pt x="9" y="0"/>
                  </a:moveTo>
                  <a:lnTo>
                    <a:pt x="10" y="55"/>
                  </a:lnTo>
                  <a:lnTo>
                    <a:pt x="2" y="61"/>
                  </a:lnTo>
                  <a:lnTo>
                    <a:pt x="0" y="6"/>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8" name="Freeform 287"/>
            <p:cNvSpPr>
              <a:spLocks/>
            </p:cNvSpPr>
            <p:nvPr/>
          </p:nvSpPr>
          <p:spPr bwMode="auto">
            <a:xfrm>
              <a:off x="14270816" y="-1771253"/>
              <a:ext cx="17463" cy="101600"/>
            </a:xfrm>
            <a:custGeom>
              <a:avLst/>
              <a:gdLst>
                <a:gd name="T0" fmla="*/ 9 w 11"/>
                <a:gd name="T1" fmla="*/ 9 h 64"/>
                <a:gd name="T2" fmla="*/ 11 w 11"/>
                <a:gd name="T3" fmla="*/ 64 h 64"/>
                <a:gd name="T4" fmla="*/ 1 w 11"/>
                <a:gd name="T5" fmla="*/ 55 h 64"/>
                <a:gd name="T6" fmla="*/ 0 w 11"/>
                <a:gd name="T7" fmla="*/ 0 h 64"/>
                <a:gd name="T8" fmla="*/ 9 w 11"/>
                <a:gd name="T9" fmla="*/ 9 h 64"/>
              </a:gdLst>
              <a:ahLst/>
              <a:cxnLst>
                <a:cxn ang="0">
                  <a:pos x="T0" y="T1"/>
                </a:cxn>
                <a:cxn ang="0">
                  <a:pos x="T2" y="T3"/>
                </a:cxn>
                <a:cxn ang="0">
                  <a:pos x="T4" y="T5"/>
                </a:cxn>
                <a:cxn ang="0">
                  <a:pos x="T6" y="T7"/>
                </a:cxn>
                <a:cxn ang="0">
                  <a:pos x="T8" y="T9"/>
                </a:cxn>
              </a:cxnLst>
              <a:rect l="0" t="0" r="r" b="b"/>
              <a:pathLst>
                <a:path w="11" h="64">
                  <a:moveTo>
                    <a:pt x="9" y="9"/>
                  </a:moveTo>
                  <a:lnTo>
                    <a:pt x="11" y="64"/>
                  </a:lnTo>
                  <a:lnTo>
                    <a:pt x="1" y="55"/>
                  </a:lnTo>
                  <a:lnTo>
                    <a:pt x="0" y="0"/>
                  </a:lnTo>
                  <a:lnTo>
                    <a:pt x="9"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19" name="Freeform 288"/>
            <p:cNvSpPr>
              <a:spLocks/>
            </p:cNvSpPr>
            <p:nvPr/>
          </p:nvSpPr>
          <p:spPr bwMode="auto">
            <a:xfrm>
              <a:off x="12643629" y="-1706166"/>
              <a:ext cx="4763" cy="96838"/>
            </a:xfrm>
            <a:custGeom>
              <a:avLst/>
              <a:gdLst>
                <a:gd name="T0" fmla="*/ 1 w 3"/>
                <a:gd name="T1" fmla="*/ 6 h 61"/>
                <a:gd name="T2" fmla="*/ 3 w 3"/>
                <a:gd name="T3" fmla="*/ 61 h 61"/>
                <a:gd name="T4" fmla="*/ 2 w 3"/>
                <a:gd name="T5" fmla="*/ 56 h 61"/>
                <a:gd name="T6" fmla="*/ 0 w 3"/>
                <a:gd name="T7" fmla="*/ 0 h 61"/>
                <a:gd name="T8" fmla="*/ 1 w 3"/>
                <a:gd name="T9" fmla="*/ 6 h 61"/>
              </a:gdLst>
              <a:ahLst/>
              <a:cxnLst>
                <a:cxn ang="0">
                  <a:pos x="T0" y="T1"/>
                </a:cxn>
                <a:cxn ang="0">
                  <a:pos x="T2" y="T3"/>
                </a:cxn>
                <a:cxn ang="0">
                  <a:pos x="T4" y="T5"/>
                </a:cxn>
                <a:cxn ang="0">
                  <a:pos x="T6" y="T7"/>
                </a:cxn>
                <a:cxn ang="0">
                  <a:pos x="T8" y="T9"/>
                </a:cxn>
              </a:cxnLst>
              <a:rect l="0" t="0" r="r" b="b"/>
              <a:pathLst>
                <a:path w="3" h="61">
                  <a:moveTo>
                    <a:pt x="1" y="6"/>
                  </a:moveTo>
                  <a:lnTo>
                    <a:pt x="3" y="61"/>
                  </a:lnTo>
                  <a:lnTo>
                    <a:pt x="2" y="56"/>
                  </a:lnTo>
                  <a:lnTo>
                    <a:pt x="0" y="0"/>
                  </a:lnTo>
                  <a:lnTo>
                    <a:pt x="1"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0" name="Freeform 289"/>
            <p:cNvSpPr>
              <a:spLocks/>
            </p:cNvSpPr>
            <p:nvPr/>
          </p:nvSpPr>
          <p:spPr bwMode="auto">
            <a:xfrm>
              <a:off x="12630929" y="-1702991"/>
              <a:ext cx="11113" cy="101600"/>
            </a:xfrm>
            <a:custGeom>
              <a:avLst/>
              <a:gdLst>
                <a:gd name="T0" fmla="*/ 5 w 7"/>
                <a:gd name="T1" fmla="*/ 0 h 64"/>
                <a:gd name="T2" fmla="*/ 7 w 7"/>
                <a:gd name="T3" fmla="*/ 55 h 64"/>
                <a:gd name="T4" fmla="*/ 1 w 7"/>
                <a:gd name="T5" fmla="*/ 64 h 64"/>
                <a:gd name="T6" fmla="*/ 0 w 7"/>
                <a:gd name="T7" fmla="*/ 9 h 64"/>
                <a:gd name="T8" fmla="*/ 5 w 7"/>
                <a:gd name="T9" fmla="*/ 0 h 64"/>
              </a:gdLst>
              <a:ahLst/>
              <a:cxnLst>
                <a:cxn ang="0">
                  <a:pos x="T0" y="T1"/>
                </a:cxn>
                <a:cxn ang="0">
                  <a:pos x="T2" y="T3"/>
                </a:cxn>
                <a:cxn ang="0">
                  <a:pos x="T4" y="T5"/>
                </a:cxn>
                <a:cxn ang="0">
                  <a:pos x="T6" y="T7"/>
                </a:cxn>
                <a:cxn ang="0">
                  <a:pos x="T8" y="T9"/>
                </a:cxn>
              </a:cxnLst>
              <a:rect l="0" t="0" r="r" b="b"/>
              <a:pathLst>
                <a:path w="7" h="64">
                  <a:moveTo>
                    <a:pt x="5" y="0"/>
                  </a:moveTo>
                  <a:lnTo>
                    <a:pt x="7" y="55"/>
                  </a:lnTo>
                  <a:lnTo>
                    <a:pt x="1" y="64"/>
                  </a:lnTo>
                  <a:lnTo>
                    <a:pt x="0" y="9"/>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1" name="Freeform 290"/>
            <p:cNvSpPr>
              <a:spLocks/>
            </p:cNvSpPr>
            <p:nvPr/>
          </p:nvSpPr>
          <p:spPr bwMode="auto">
            <a:xfrm>
              <a:off x="12176904" y="-1688703"/>
              <a:ext cx="455613" cy="95250"/>
            </a:xfrm>
            <a:custGeom>
              <a:avLst/>
              <a:gdLst>
                <a:gd name="T0" fmla="*/ 286 w 287"/>
                <a:gd name="T1" fmla="*/ 0 h 60"/>
                <a:gd name="T2" fmla="*/ 287 w 287"/>
                <a:gd name="T3" fmla="*/ 55 h 60"/>
                <a:gd name="T4" fmla="*/ 2 w 287"/>
                <a:gd name="T5" fmla="*/ 60 h 60"/>
                <a:gd name="T6" fmla="*/ 0 w 287"/>
                <a:gd name="T7" fmla="*/ 5 h 60"/>
                <a:gd name="T8" fmla="*/ 286 w 287"/>
                <a:gd name="T9" fmla="*/ 0 h 60"/>
              </a:gdLst>
              <a:ahLst/>
              <a:cxnLst>
                <a:cxn ang="0">
                  <a:pos x="T0" y="T1"/>
                </a:cxn>
                <a:cxn ang="0">
                  <a:pos x="T2" y="T3"/>
                </a:cxn>
                <a:cxn ang="0">
                  <a:pos x="T4" y="T5"/>
                </a:cxn>
                <a:cxn ang="0">
                  <a:pos x="T6" y="T7"/>
                </a:cxn>
                <a:cxn ang="0">
                  <a:pos x="T8" y="T9"/>
                </a:cxn>
              </a:cxnLst>
              <a:rect l="0" t="0" r="r" b="b"/>
              <a:pathLst>
                <a:path w="287" h="60">
                  <a:moveTo>
                    <a:pt x="286" y="0"/>
                  </a:moveTo>
                  <a:lnTo>
                    <a:pt x="287" y="55"/>
                  </a:lnTo>
                  <a:lnTo>
                    <a:pt x="2" y="60"/>
                  </a:lnTo>
                  <a:lnTo>
                    <a:pt x="0" y="5"/>
                  </a:lnTo>
                  <a:lnTo>
                    <a:pt x="28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2" name="Freeform 291"/>
            <p:cNvSpPr>
              <a:spLocks/>
            </p:cNvSpPr>
            <p:nvPr/>
          </p:nvSpPr>
          <p:spPr bwMode="auto">
            <a:xfrm>
              <a:off x="14327966" y="-1741091"/>
              <a:ext cx="41275" cy="88900"/>
            </a:xfrm>
            <a:custGeom>
              <a:avLst/>
              <a:gdLst>
                <a:gd name="T0" fmla="*/ 24 w 26"/>
                <a:gd name="T1" fmla="*/ 0 h 56"/>
                <a:gd name="T2" fmla="*/ 26 w 26"/>
                <a:gd name="T3" fmla="*/ 55 h 56"/>
                <a:gd name="T4" fmla="*/ 1 w 26"/>
                <a:gd name="T5" fmla="*/ 56 h 56"/>
                <a:gd name="T6" fmla="*/ 0 w 26"/>
                <a:gd name="T7" fmla="*/ 1 h 56"/>
                <a:gd name="T8" fmla="*/ 24 w 26"/>
                <a:gd name="T9" fmla="*/ 0 h 56"/>
              </a:gdLst>
              <a:ahLst/>
              <a:cxnLst>
                <a:cxn ang="0">
                  <a:pos x="T0" y="T1"/>
                </a:cxn>
                <a:cxn ang="0">
                  <a:pos x="T2" y="T3"/>
                </a:cxn>
                <a:cxn ang="0">
                  <a:pos x="T4" y="T5"/>
                </a:cxn>
                <a:cxn ang="0">
                  <a:pos x="T6" y="T7"/>
                </a:cxn>
                <a:cxn ang="0">
                  <a:pos x="T8" y="T9"/>
                </a:cxn>
              </a:cxnLst>
              <a:rect l="0" t="0" r="r" b="b"/>
              <a:pathLst>
                <a:path w="26" h="56">
                  <a:moveTo>
                    <a:pt x="24" y="0"/>
                  </a:moveTo>
                  <a:lnTo>
                    <a:pt x="26" y="55"/>
                  </a:lnTo>
                  <a:lnTo>
                    <a:pt x="1" y="56"/>
                  </a:lnTo>
                  <a:lnTo>
                    <a:pt x="0" y="1"/>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3" name="Freeform 292"/>
            <p:cNvSpPr>
              <a:spLocks/>
            </p:cNvSpPr>
            <p:nvPr/>
          </p:nvSpPr>
          <p:spPr bwMode="auto">
            <a:xfrm>
              <a:off x="14366066" y="-1741091"/>
              <a:ext cx="11113" cy="90488"/>
            </a:xfrm>
            <a:custGeom>
              <a:avLst/>
              <a:gdLst>
                <a:gd name="T0" fmla="*/ 5 w 7"/>
                <a:gd name="T1" fmla="*/ 2 h 57"/>
                <a:gd name="T2" fmla="*/ 7 w 7"/>
                <a:gd name="T3" fmla="*/ 57 h 57"/>
                <a:gd name="T4" fmla="*/ 2 w 7"/>
                <a:gd name="T5" fmla="*/ 55 h 57"/>
                <a:gd name="T6" fmla="*/ 0 w 7"/>
                <a:gd name="T7" fmla="*/ 0 h 57"/>
                <a:gd name="T8" fmla="*/ 5 w 7"/>
                <a:gd name="T9" fmla="*/ 2 h 57"/>
              </a:gdLst>
              <a:ahLst/>
              <a:cxnLst>
                <a:cxn ang="0">
                  <a:pos x="T0" y="T1"/>
                </a:cxn>
                <a:cxn ang="0">
                  <a:pos x="T2" y="T3"/>
                </a:cxn>
                <a:cxn ang="0">
                  <a:pos x="T4" y="T5"/>
                </a:cxn>
                <a:cxn ang="0">
                  <a:pos x="T6" y="T7"/>
                </a:cxn>
                <a:cxn ang="0">
                  <a:pos x="T8" y="T9"/>
                </a:cxn>
              </a:cxnLst>
              <a:rect l="0" t="0" r="r" b="b"/>
              <a:pathLst>
                <a:path w="7" h="57">
                  <a:moveTo>
                    <a:pt x="5" y="2"/>
                  </a:moveTo>
                  <a:lnTo>
                    <a:pt x="7" y="57"/>
                  </a:lnTo>
                  <a:lnTo>
                    <a:pt x="2" y="55"/>
                  </a:lnTo>
                  <a:lnTo>
                    <a:pt x="0" y="0"/>
                  </a:lnTo>
                  <a:lnTo>
                    <a:pt x="5"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4" name="Freeform 293"/>
            <p:cNvSpPr>
              <a:spLocks/>
            </p:cNvSpPr>
            <p:nvPr/>
          </p:nvSpPr>
          <p:spPr bwMode="auto">
            <a:xfrm>
              <a:off x="14374004" y="-1737916"/>
              <a:ext cx="9525" cy="87313"/>
            </a:xfrm>
            <a:custGeom>
              <a:avLst/>
              <a:gdLst>
                <a:gd name="T0" fmla="*/ 5 w 6"/>
                <a:gd name="T1" fmla="*/ 0 h 55"/>
                <a:gd name="T2" fmla="*/ 6 w 6"/>
                <a:gd name="T3" fmla="*/ 55 h 55"/>
                <a:gd name="T4" fmla="*/ 2 w 6"/>
                <a:gd name="T5" fmla="*/ 55 h 55"/>
                <a:gd name="T6" fmla="*/ 0 w 6"/>
                <a:gd name="T7" fmla="*/ 0 h 55"/>
                <a:gd name="T8" fmla="*/ 5 w 6"/>
                <a:gd name="T9" fmla="*/ 0 h 55"/>
              </a:gdLst>
              <a:ahLst/>
              <a:cxnLst>
                <a:cxn ang="0">
                  <a:pos x="T0" y="T1"/>
                </a:cxn>
                <a:cxn ang="0">
                  <a:pos x="T2" y="T3"/>
                </a:cxn>
                <a:cxn ang="0">
                  <a:pos x="T4" y="T5"/>
                </a:cxn>
                <a:cxn ang="0">
                  <a:pos x="T6" y="T7"/>
                </a:cxn>
                <a:cxn ang="0">
                  <a:pos x="T8" y="T9"/>
                </a:cxn>
              </a:cxnLst>
              <a:rect l="0" t="0" r="r" b="b"/>
              <a:pathLst>
                <a:path w="6" h="55">
                  <a:moveTo>
                    <a:pt x="5" y="0"/>
                  </a:moveTo>
                  <a:lnTo>
                    <a:pt x="6" y="55"/>
                  </a:lnTo>
                  <a:lnTo>
                    <a:pt x="2" y="55"/>
                  </a:lnTo>
                  <a:lnTo>
                    <a:pt x="0" y="0"/>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5" name="Freeform 294"/>
            <p:cNvSpPr>
              <a:spLocks/>
            </p:cNvSpPr>
            <p:nvPr/>
          </p:nvSpPr>
          <p:spPr bwMode="auto">
            <a:xfrm>
              <a:off x="14285104" y="-1756966"/>
              <a:ext cx="30163" cy="109538"/>
            </a:xfrm>
            <a:custGeom>
              <a:avLst/>
              <a:gdLst>
                <a:gd name="T0" fmla="*/ 17 w 19"/>
                <a:gd name="T1" fmla="*/ 14 h 69"/>
                <a:gd name="T2" fmla="*/ 19 w 19"/>
                <a:gd name="T3" fmla="*/ 69 h 69"/>
                <a:gd name="T4" fmla="*/ 2 w 19"/>
                <a:gd name="T5" fmla="*/ 55 h 69"/>
                <a:gd name="T6" fmla="*/ 0 w 19"/>
                <a:gd name="T7" fmla="*/ 0 h 69"/>
                <a:gd name="T8" fmla="*/ 17 w 19"/>
                <a:gd name="T9" fmla="*/ 14 h 69"/>
              </a:gdLst>
              <a:ahLst/>
              <a:cxnLst>
                <a:cxn ang="0">
                  <a:pos x="T0" y="T1"/>
                </a:cxn>
                <a:cxn ang="0">
                  <a:pos x="T2" y="T3"/>
                </a:cxn>
                <a:cxn ang="0">
                  <a:pos x="T4" y="T5"/>
                </a:cxn>
                <a:cxn ang="0">
                  <a:pos x="T6" y="T7"/>
                </a:cxn>
                <a:cxn ang="0">
                  <a:pos x="T8" y="T9"/>
                </a:cxn>
              </a:cxnLst>
              <a:rect l="0" t="0" r="r" b="b"/>
              <a:pathLst>
                <a:path w="19" h="69">
                  <a:moveTo>
                    <a:pt x="17" y="14"/>
                  </a:moveTo>
                  <a:lnTo>
                    <a:pt x="19" y="69"/>
                  </a:lnTo>
                  <a:lnTo>
                    <a:pt x="2" y="55"/>
                  </a:lnTo>
                  <a:lnTo>
                    <a:pt x="0" y="0"/>
                  </a:lnTo>
                  <a:lnTo>
                    <a:pt x="17" y="1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6" name="Freeform 295"/>
            <p:cNvSpPr>
              <a:spLocks/>
            </p:cNvSpPr>
            <p:nvPr/>
          </p:nvSpPr>
          <p:spPr bwMode="auto">
            <a:xfrm>
              <a:off x="14312091" y="-1739503"/>
              <a:ext cx="17463" cy="92075"/>
            </a:xfrm>
            <a:custGeom>
              <a:avLst/>
              <a:gdLst>
                <a:gd name="T0" fmla="*/ 10 w 11"/>
                <a:gd name="T1" fmla="*/ 0 h 58"/>
                <a:gd name="T2" fmla="*/ 11 w 11"/>
                <a:gd name="T3" fmla="*/ 55 h 58"/>
                <a:gd name="T4" fmla="*/ 2 w 11"/>
                <a:gd name="T5" fmla="*/ 58 h 58"/>
                <a:gd name="T6" fmla="*/ 0 w 11"/>
                <a:gd name="T7" fmla="*/ 3 h 58"/>
                <a:gd name="T8" fmla="*/ 10 w 11"/>
                <a:gd name="T9" fmla="*/ 0 h 58"/>
              </a:gdLst>
              <a:ahLst/>
              <a:cxnLst>
                <a:cxn ang="0">
                  <a:pos x="T0" y="T1"/>
                </a:cxn>
                <a:cxn ang="0">
                  <a:pos x="T2" y="T3"/>
                </a:cxn>
                <a:cxn ang="0">
                  <a:pos x="T4" y="T5"/>
                </a:cxn>
                <a:cxn ang="0">
                  <a:pos x="T6" y="T7"/>
                </a:cxn>
                <a:cxn ang="0">
                  <a:pos x="T8" y="T9"/>
                </a:cxn>
              </a:cxnLst>
              <a:rect l="0" t="0" r="r" b="b"/>
              <a:pathLst>
                <a:path w="11" h="58">
                  <a:moveTo>
                    <a:pt x="10" y="0"/>
                  </a:moveTo>
                  <a:lnTo>
                    <a:pt x="11" y="55"/>
                  </a:lnTo>
                  <a:lnTo>
                    <a:pt x="2" y="58"/>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7" name="Freeform 296"/>
            <p:cNvSpPr>
              <a:spLocks/>
            </p:cNvSpPr>
            <p:nvPr/>
          </p:nvSpPr>
          <p:spPr bwMode="auto">
            <a:xfrm>
              <a:off x="10471929" y="-1669653"/>
              <a:ext cx="60325" cy="138113"/>
            </a:xfrm>
            <a:custGeom>
              <a:avLst/>
              <a:gdLst>
                <a:gd name="T0" fmla="*/ 47 w 49"/>
                <a:gd name="T1" fmla="*/ 39 h 106"/>
                <a:gd name="T2" fmla="*/ 49 w 49"/>
                <a:gd name="T3" fmla="*/ 106 h 106"/>
                <a:gd name="T4" fmla="*/ 43 w 49"/>
                <a:gd name="T5" fmla="*/ 99 h 106"/>
                <a:gd name="T6" fmla="*/ 8 w 49"/>
                <a:gd name="T7" fmla="*/ 74 h 106"/>
                <a:gd name="T8" fmla="*/ 1 w 49"/>
                <a:gd name="T9" fmla="*/ 67 h 106"/>
                <a:gd name="T10" fmla="*/ 0 w 49"/>
                <a:gd name="T11" fmla="*/ 0 h 106"/>
                <a:gd name="T12" fmla="*/ 6 w 49"/>
                <a:gd name="T13" fmla="*/ 7 h 106"/>
                <a:gd name="T14" fmla="*/ 41 w 49"/>
                <a:gd name="T15" fmla="*/ 32 h 106"/>
                <a:gd name="T16" fmla="*/ 47 w 49"/>
                <a:gd name="T17" fmla="*/ 3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6">
                  <a:moveTo>
                    <a:pt x="47" y="39"/>
                  </a:moveTo>
                  <a:cubicBezTo>
                    <a:pt x="49" y="106"/>
                    <a:pt x="49" y="106"/>
                    <a:pt x="49" y="106"/>
                  </a:cubicBezTo>
                  <a:cubicBezTo>
                    <a:pt x="49" y="103"/>
                    <a:pt x="47" y="101"/>
                    <a:pt x="43" y="99"/>
                  </a:cubicBezTo>
                  <a:cubicBezTo>
                    <a:pt x="37" y="95"/>
                    <a:pt x="13" y="85"/>
                    <a:pt x="8" y="74"/>
                  </a:cubicBezTo>
                  <a:cubicBezTo>
                    <a:pt x="6" y="70"/>
                    <a:pt x="4" y="68"/>
                    <a:pt x="1" y="67"/>
                  </a:cubicBezTo>
                  <a:cubicBezTo>
                    <a:pt x="0" y="0"/>
                    <a:pt x="0" y="0"/>
                    <a:pt x="0" y="0"/>
                  </a:cubicBezTo>
                  <a:cubicBezTo>
                    <a:pt x="2" y="1"/>
                    <a:pt x="4" y="3"/>
                    <a:pt x="6" y="7"/>
                  </a:cubicBezTo>
                  <a:cubicBezTo>
                    <a:pt x="11" y="18"/>
                    <a:pt x="35" y="28"/>
                    <a:pt x="41" y="32"/>
                  </a:cubicBezTo>
                  <a:cubicBezTo>
                    <a:pt x="45" y="34"/>
                    <a:pt x="47" y="36"/>
                    <a:pt x="47" y="3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8" name="Freeform 297"/>
            <p:cNvSpPr>
              <a:spLocks/>
            </p:cNvSpPr>
            <p:nvPr/>
          </p:nvSpPr>
          <p:spPr bwMode="auto">
            <a:xfrm>
              <a:off x="10470341" y="-1669653"/>
              <a:ext cx="1588" cy="87313"/>
            </a:xfrm>
            <a:custGeom>
              <a:avLst/>
              <a:gdLst>
                <a:gd name="T0" fmla="*/ 1 w 2"/>
                <a:gd name="T1" fmla="*/ 0 h 67"/>
                <a:gd name="T2" fmla="*/ 2 w 2"/>
                <a:gd name="T3" fmla="*/ 67 h 67"/>
                <a:gd name="T4" fmla="*/ 1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1"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29" name="Freeform 298"/>
            <p:cNvSpPr>
              <a:spLocks/>
            </p:cNvSpPr>
            <p:nvPr/>
          </p:nvSpPr>
          <p:spPr bwMode="auto">
            <a:xfrm>
              <a:off x="10468754" y="-1669653"/>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0" name="Freeform 299"/>
            <p:cNvSpPr>
              <a:spLocks/>
            </p:cNvSpPr>
            <p:nvPr/>
          </p:nvSpPr>
          <p:spPr bwMode="auto">
            <a:xfrm>
              <a:off x="10467166" y="-16696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1" name="Freeform 300"/>
            <p:cNvSpPr>
              <a:spLocks/>
            </p:cNvSpPr>
            <p:nvPr/>
          </p:nvSpPr>
          <p:spPr bwMode="auto">
            <a:xfrm>
              <a:off x="10465579" y="-1671241"/>
              <a:ext cx="4763" cy="88900"/>
            </a:xfrm>
            <a:custGeom>
              <a:avLst/>
              <a:gdLst>
                <a:gd name="T0" fmla="*/ 1 w 3"/>
                <a:gd name="T1" fmla="*/ 1 h 68"/>
                <a:gd name="T2" fmla="*/ 3 w 3"/>
                <a:gd name="T3" fmla="*/ 68 h 68"/>
                <a:gd name="T4" fmla="*/ 1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1" y="68"/>
                  </a:cubicBezTo>
                  <a:cubicBezTo>
                    <a:pt x="0" y="0"/>
                    <a:pt x="0" y="0"/>
                    <a:pt x="0" y="0"/>
                  </a:cubicBezTo>
                  <a:cubicBezTo>
                    <a:pt x="0" y="1"/>
                    <a:pt x="0"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2" name="Freeform 301"/>
            <p:cNvSpPr>
              <a:spLocks/>
            </p:cNvSpPr>
            <p:nvPr/>
          </p:nvSpPr>
          <p:spPr bwMode="auto">
            <a:xfrm>
              <a:off x="10460816" y="-1671241"/>
              <a:ext cx="6350" cy="88900"/>
            </a:xfrm>
            <a:custGeom>
              <a:avLst/>
              <a:gdLst>
                <a:gd name="T0" fmla="*/ 5 w 6"/>
                <a:gd name="T1" fmla="*/ 0 h 68"/>
                <a:gd name="T2" fmla="*/ 6 w 6"/>
                <a:gd name="T3" fmla="*/ 68 h 68"/>
                <a:gd name="T4" fmla="*/ 2 w 6"/>
                <a:gd name="T5" fmla="*/ 67 h 68"/>
                <a:gd name="T6" fmla="*/ 0 w 6"/>
                <a:gd name="T7" fmla="*/ 0 h 68"/>
                <a:gd name="T8" fmla="*/ 5 w 6"/>
                <a:gd name="T9" fmla="*/ 0 h 68"/>
              </a:gdLst>
              <a:ahLst/>
              <a:cxnLst>
                <a:cxn ang="0">
                  <a:pos x="T0" y="T1"/>
                </a:cxn>
                <a:cxn ang="0">
                  <a:pos x="T2" y="T3"/>
                </a:cxn>
                <a:cxn ang="0">
                  <a:pos x="T4" y="T5"/>
                </a:cxn>
                <a:cxn ang="0">
                  <a:pos x="T6" y="T7"/>
                </a:cxn>
                <a:cxn ang="0">
                  <a:pos x="T8" y="T9"/>
                </a:cxn>
              </a:cxnLst>
              <a:rect l="0" t="0" r="r" b="b"/>
              <a:pathLst>
                <a:path w="6" h="68">
                  <a:moveTo>
                    <a:pt x="5" y="0"/>
                  </a:moveTo>
                  <a:cubicBezTo>
                    <a:pt x="6" y="68"/>
                    <a:pt x="6" y="68"/>
                    <a:pt x="6" y="68"/>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3" name="Freeform 302"/>
            <p:cNvSpPr>
              <a:spLocks/>
            </p:cNvSpPr>
            <p:nvPr/>
          </p:nvSpPr>
          <p:spPr bwMode="auto">
            <a:xfrm>
              <a:off x="10459229" y="-1671241"/>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4" name="Freeform 303"/>
            <p:cNvSpPr>
              <a:spLocks/>
            </p:cNvSpPr>
            <p:nvPr/>
          </p:nvSpPr>
          <p:spPr bwMode="auto">
            <a:xfrm>
              <a:off x="10457641" y="-1671241"/>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5" name="Freeform 304"/>
            <p:cNvSpPr>
              <a:spLocks/>
            </p:cNvSpPr>
            <p:nvPr/>
          </p:nvSpPr>
          <p:spPr bwMode="auto">
            <a:xfrm>
              <a:off x="10456054" y="-1671241"/>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6" name="Freeform 305"/>
            <p:cNvSpPr>
              <a:spLocks/>
            </p:cNvSpPr>
            <p:nvPr/>
          </p:nvSpPr>
          <p:spPr bwMode="auto">
            <a:xfrm>
              <a:off x="10456054" y="-1672828"/>
              <a:ext cx="3175" cy="88900"/>
            </a:xfrm>
            <a:custGeom>
              <a:avLst/>
              <a:gdLst>
                <a:gd name="T0" fmla="*/ 0 w 2"/>
                <a:gd name="T1" fmla="*/ 1 h 68"/>
                <a:gd name="T2" fmla="*/ 2 w 2"/>
                <a:gd name="T3" fmla="*/ 68 h 68"/>
                <a:gd name="T4" fmla="*/ 2 w 2"/>
                <a:gd name="T5" fmla="*/ 68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8"/>
                    <a:pt x="2" y="68"/>
                    <a:pt x="2" y="68"/>
                  </a:cubicBezTo>
                  <a:cubicBezTo>
                    <a:pt x="0" y="0"/>
                    <a:pt x="0" y="0"/>
                    <a:pt x="0" y="0"/>
                  </a:cubicBezTo>
                  <a:cubicBezTo>
                    <a:pt x="0" y="1"/>
                    <a:pt x="0" y="1"/>
                    <a:pt x="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7" name="Freeform 306"/>
            <p:cNvSpPr>
              <a:spLocks/>
            </p:cNvSpPr>
            <p:nvPr/>
          </p:nvSpPr>
          <p:spPr bwMode="auto">
            <a:xfrm>
              <a:off x="10425891" y="-1714103"/>
              <a:ext cx="33338" cy="130175"/>
            </a:xfrm>
            <a:custGeom>
              <a:avLst/>
              <a:gdLst>
                <a:gd name="T0" fmla="*/ 24 w 26"/>
                <a:gd name="T1" fmla="*/ 32 h 100"/>
                <a:gd name="T2" fmla="*/ 26 w 26"/>
                <a:gd name="T3" fmla="*/ 100 h 100"/>
                <a:gd name="T4" fmla="*/ 22 w 26"/>
                <a:gd name="T5" fmla="*/ 97 h 100"/>
                <a:gd name="T6" fmla="*/ 12 w 26"/>
                <a:gd name="T7" fmla="*/ 79 h 100"/>
                <a:gd name="T8" fmla="*/ 2 w 26"/>
                <a:gd name="T9" fmla="*/ 67 h 100"/>
                <a:gd name="T10" fmla="*/ 0 w 26"/>
                <a:gd name="T11" fmla="*/ 0 h 100"/>
                <a:gd name="T12" fmla="*/ 10 w 26"/>
                <a:gd name="T13" fmla="*/ 12 h 100"/>
                <a:gd name="T14" fmla="*/ 20 w 26"/>
                <a:gd name="T15" fmla="*/ 30 h 100"/>
                <a:gd name="T16" fmla="*/ 24 w 26"/>
                <a:gd name="T17" fmla="*/ 3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24" y="32"/>
                  </a:moveTo>
                  <a:cubicBezTo>
                    <a:pt x="26" y="100"/>
                    <a:pt x="26" y="100"/>
                    <a:pt x="26" y="100"/>
                  </a:cubicBezTo>
                  <a:cubicBezTo>
                    <a:pt x="24" y="99"/>
                    <a:pt x="23" y="98"/>
                    <a:pt x="22" y="97"/>
                  </a:cubicBezTo>
                  <a:cubicBezTo>
                    <a:pt x="16" y="91"/>
                    <a:pt x="20" y="85"/>
                    <a:pt x="12" y="79"/>
                  </a:cubicBezTo>
                  <a:cubicBezTo>
                    <a:pt x="4" y="74"/>
                    <a:pt x="2" y="71"/>
                    <a:pt x="2" y="67"/>
                  </a:cubicBezTo>
                  <a:cubicBezTo>
                    <a:pt x="0" y="0"/>
                    <a:pt x="0" y="0"/>
                    <a:pt x="0" y="0"/>
                  </a:cubicBezTo>
                  <a:cubicBezTo>
                    <a:pt x="0" y="4"/>
                    <a:pt x="3" y="6"/>
                    <a:pt x="10" y="12"/>
                  </a:cubicBezTo>
                  <a:cubicBezTo>
                    <a:pt x="18" y="18"/>
                    <a:pt x="14" y="24"/>
                    <a:pt x="20" y="30"/>
                  </a:cubicBezTo>
                  <a:cubicBezTo>
                    <a:pt x="21" y="31"/>
                    <a:pt x="22" y="32"/>
                    <a:pt x="24" y="3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8" name="Freeform 307"/>
            <p:cNvSpPr>
              <a:spLocks/>
            </p:cNvSpPr>
            <p:nvPr/>
          </p:nvSpPr>
          <p:spPr bwMode="auto">
            <a:xfrm>
              <a:off x="12184841" y="-1676003"/>
              <a:ext cx="9525" cy="95250"/>
            </a:xfrm>
            <a:custGeom>
              <a:avLst/>
              <a:gdLst>
                <a:gd name="T0" fmla="*/ 4 w 6"/>
                <a:gd name="T1" fmla="*/ 4 h 60"/>
                <a:gd name="T2" fmla="*/ 6 w 6"/>
                <a:gd name="T3" fmla="*/ 60 h 60"/>
                <a:gd name="T4" fmla="*/ 2 w 6"/>
                <a:gd name="T5" fmla="*/ 56 h 60"/>
                <a:gd name="T6" fmla="*/ 0 w 6"/>
                <a:gd name="T7" fmla="*/ 0 h 60"/>
                <a:gd name="T8" fmla="*/ 4 w 6"/>
                <a:gd name="T9" fmla="*/ 4 h 60"/>
              </a:gdLst>
              <a:ahLst/>
              <a:cxnLst>
                <a:cxn ang="0">
                  <a:pos x="T0" y="T1"/>
                </a:cxn>
                <a:cxn ang="0">
                  <a:pos x="T2" y="T3"/>
                </a:cxn>
                <a:cxn ang="0">
                  <a:pos x="T4" y="T5"/>
                </a:cxn>
                <a:cxn ang="0">
                  <a:pos x="T6" y="T7"/>
                </a:cxn>
                <a:cxn ang="0">
                  <a:pos x="T8" y="T9"/>
                </a:cxn>
              </a:cxnLst>
              <a:rect l="0" t="0" r="r" b="b"/>
              <a:pathLst>
                <a:path w="6" h="60">
                  <a:moveTo>
                    <a:pt x="4" y="4"/>
                  </a:moveTo>
                  <a:lnTo>
                    <a:pt x="6" y="60"/>
                  </a:lnTo>
                  <a:lnTo>
                    <a:pt x="2" y="56"/>
                  </a:lnTo>
                  <a:lnTo>
                    <a:pt x="0" y="0"/>
                  </a:lnTo>
                  <a:lnTo>
                    <a:pt x="4"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39" name="Freeform 308"/>
            <p:cNvSpPr>
              <a:spLocks/>
            </p:cNvSpPr>
            <p:nvPr/>
          </p:nvSpPr>
          <p:spPr bwMode="auto">
            <a:xfrm>
              <a:off x="12746816" y="-1717278"/>
              <a:ext cx="23813" cy="122238"/>
            </a:xfrm>
            <a:custGeom>
              <a:avLst/>
              <a:gdLst>
                <a:gd name="T0" fmla="*/ 13 w 15"/>
                <a:gd name="T1" fmla="*/ 21 h 77"/>
                <a:gd name="T2" fmla="*/ 15 w 15"/>
                <a:gd name="T3" fmla="*/ 77 h 77"/>
                <a:gd name="T4" fmla="*/ 1 w 15"/>
                <a:gd name="T5" fmla="*/ 55 h 77"/>
                <a:gd name="T6" fmla="*/ 0 w 15"/>
                <a:gd name="T7" fmla="*/ 0 h 77"/>
                <a:gd name="T8" fmla="*/ 13 w 15"/>
                <a:gd name="T9" fmla="*/ 21 h 77"/>
              </a:gdLst>
              <a:ahLst/>
              <a:cxnLst>
                <a:cxn ang="0">
                  <a:pos x="T0" y="T1"/>
                </a:cxn>
                <a:cxn ang="0">
                  <a:pos x="T2" y="T3"/>
                </a:cxn>
                <a:cxn ang="0">
                  <a:pos x="T4" y="T5"/>
                </a:cxn>
                <a:cxn ang="0">
                  <a:pos x="T6" y="T7"/>
                </a:cxn>
                <a:cxn ang="0">
                  <a:pos x="T8" y="T9"/>
                </a:cxn>
              </a:cxnLst>
              <a:rect l="0" t="0" r="r" b="b"/>
              <a:pathLst>
                <a:path w="15" h="77">
                  <a:moveTo>
                    <a:pt x="13" y="21"/>
                  </a:moveTo>
                  <a:lnTo>
                    <a:pt x="15" y="77"/>
                  </a:lnTo>
                  <a:lnTo>
                    <a:pt x="1" y="55"/>
                  </a:lnTo>
                  <a:lnTo>
                    <a:pt x="0" y="0"/>
                  </a:lnTo>
                  <a:lnTo>
                    <a:pt x="13" y="2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0" name="Freeform 309"/>
            <p:cNvSpPr>
              <a:spLocks/>
            </p:cNvSpPr>
            <p:nvPr/>
          </p:nvSpPr>
          <p:spPr bwMode="auto">
            <a:xfrm>
              <a:off x="16063104" y="-1793478"/>
              <a:ext cx="7938" cy="101600"/>
            </a:xfrm>
            <a:custGeom>
              <a:avLst/>
              <a:gdLst>
                <a:gd name="T0" fmla="*/ 4 w 5"/>
                <a:gd name="T1" fmla="*/ 0 h 64"/>
                <a:gd name="T2" fmla="*/ 5 w 5"/>
                <a:gd name="T3" fmla="*/ 55 h 64"/>
                <a:gd name="T4" fmla="*/ 1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1" y="64"/>
                  </a:lnTo>
                  <a:lnTo>
                    <a:pt x="0" y="9"/>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1" name="Freeform 310"/>
            <p:cNvSpPr>
              <a:spLocks/>
            </p:cNvSpPr>
            <p:nvPr/>
          </p:nvSpPr>
          <p:spPr bwMode="auto">
            <a:xfrm>
              <a:off x="12191191" y="-1669653"/>
              <a:ext cx="9525" cy="95250"/>
            </a:xfrm>
            <a:custGeom>
              <a:avLst/>
              <a:gdLst>
                <a:gd name="T0" fmla="*/ 5 w 6"/>
                <a:gd name="T1" fmla="*/ 5 h 60"/>
                <a:gd name="T2" fmla="*/ 6 w 6"/>
                <a:gd name="T3" fmla="*/ 60 h 60"/>
                <a:gd name="T4" fmla="*/ 2 w 6"/>
                <a:gd name="T5" fmla="*/ 56 h 60"/>
                <a:gd name="T6" fmla="*/ 0 w 6"/>
                <a:gd name="T7" fmla="*/ 0 h 60"/>
                <a:gd name="T8" fmla="*/ 5 w 6"/>
                <a:gd name="T9" fmla="*/ 5 h 60"/>
              </a:gdLst>
              <a:ahLst/>
              <a:cxnLst>
                <a:cxn ang="0">
                  <a:pos x="T0" y="T1"/>
                </a:cxn>
                <a:cxn ang="0">
                  <a:pos x="T2" y="T3"/>
                </a:cxn>
                <a:cxn ang="0">
                  <a:pos x="T4" y="T5"/>
                </a:cxn>
                <a:cxn ang="0">
                  <a:pos x="T6" y="T7"/>
                </a:cxn>
                <a:cxn ang="0">
                  <a:pos x="T8" y="T9"/>
                </a:cxn>
              </a:cxnLst>
              <a:rect l="0" t="0" r="r" b="b"/>
              <a:pathLst>
                <a:path w="6" h="60">
                  <a:moveTo>
                    <a:pt x="5" y="5"/>
                  </a:moveTo>
                  <a:lnTo>
                    <a:pt x="6" y="60"/>
                  </a:lnTo>
                  <a:lnTo>
                    <a:pt x="2" y="56"/>
                  </a:lnTo>
                  <a:lnTo>
                    <a:pt x="0" y="0"/>
                  </a:lnTo>
                  <a:lnTo>
                    <a:pt x="5"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2" name="Freeform 311"/>
            <p:cNvSpPr>
              <a:spLocks/>
            </p:cNvSpPr>
            <p:nvPr/>
          </p:nvSpPr>
          <p:spPr bwMode="auto">
            <a:xfrm>
              <a:off x="14381941" y="-1737916"/>
              <a:ext cx="20638" cy="98425"/>
            </a:xfrm>
            <a:custGeom>
              <a:avLst/>
              <a:gdLst>
                <a:gd name="T0" fmla="*/ 12 w 13"/>
                <a:gd name="T1" fmla="*/ 6 h 62"/>
                <a:gd name="T2" fmla="*/ 13 w 13"/>
                <a:gd name="T3" fmla="*/ 62 h 62"/>
                <a:gd name="T4" fmla="*/ 1 w 13"/>
                <a:gd name="T5" fmla="*/ 55 h 62"/>
                <a:gd name="T6" fmla="*/ 0 w 13"/>
                <a:gd name="T7" fmla="*/ 0 h 62"/>
                <a:gd name="T8" fmla="*/ 12 w 13"/>
                <a:gd name="T9" fmla="*/ 6 h 62"/>
              </a:gdLst>
              <a:ahLst/>
              <a:cxnLst>
                <a:cxn ang="0">
                  <a:pos x="T0" y="T1"/>
                </a:cxn>
                <a:cxn ang="0">
                  <a:pos x="T2" y="T3"/>
                </a:cxn>
                <a:cxn ang="0">
                  <a:pos x="T4" y="T5"/>
                </a:cxn>
                <a:cxn ang="0">
                  <a:pos x="T6" y="T7"/>
                </a:cxn>
                <a:cxn ang="0">
                  <a:pos x="T8" y="T9"/>
                </a:cxn>
              </a:cxnLst>
              <a:rect l="0" t="0" r="r" b="b"/>
              <a:pathLst>
                <a:path w="13" h="62">
                  <a:moveTo>
                    <a:pt x="12" y="6"/>
                  </a:moveTo>
                  <a:lnTo>
                    <a:pt x="13" y="62"/>
                  </a:lnTo>
                  <a:lnTo>
                    <a:pt x="1" y="55"/>
                  </a:lnTo>
                  <a:lnTo>
                    <a:pt x="0" y="0"/>
                  </a:lnTo>
                  <a:lnTo>
                    <a:pt x="12"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3" name="Freeform 312"/>
            <p:cNvSpPr>
              <a:spLocks/>
            </p:cNvSpPr>
            <p:nvPr/>
          </p:nvSpPr>
          <p:spPr bwMode="auto">
            <a:xfrm>
              <a:off x="12186429" y="-1669653"/>
              <a:ext cx="7938" cy="101600"/>
            </a:xfrm>
            <a:custGeom>
              <a:avLst/>
              <a:gdLst>
                <a:gd name="T0" fmla="*/ 3 w 5"/>
                <a:gd name="T1" fmla="*/ 0 h 64"/>
                <a:gd name="T2" fmla="*/ 5 w 5"/>
                <a:gd name="T3" fmla="*/ 56 h 64"/>
                <a:gd name="T4" fmla="*/ 2 w 5"/>
                <a:gd name="T5" fmla="*/ 64 h 64"/>
                <a:gd name="T6" fmla="*/ 0 w 5"/>
                <a:gd name="T7" fmla="*/ 9 h 64"/>
                <a:gd name="T8" fmla="*/ 3 w 5"/>
                <a:gd name="T9" fmla="*/ 0 h 64"/>
              </a:gdLst>
              <a:ahLst/>
              <a:cxnLst>
                <a:cxn ang="0">
                  <a:pos x="T0" y="T1"/>
                </a:cxn>
                <a:cxn ang="0">
                  <a:pos x="T2" y="T3"/>
                </a:cxn>
                <a:cxn ang="0">
                  <a:pos x="T4" y="T5"/>
                </a:cxn>
                <a:cxn ang="0">
                  <a:pos x="T6" y="T7"/>
                </a:cxn>
                <a:cxn ang="0">
                  <a:pos x="T8" y="T9"/>
                </a:cxn>
              </a:cxnLst>
              <a:rect l="0" t="0" r="r" b="b"/>
              <a:pathLst>
                <a:path w="5" h="64">
                  <a:moveTo>
                    <a:pt x="3" y="0"/>
                  </a:moveTo>
                  <a:lnTo>
                    <a:pt x="5" y="56"/>
                  </a:lnTo>
                  <a:lnTo>
                    <a:pt x="2" y="64"/>
                  </a:lnTo>
                  <a:lnTo>
                    <a:pt x="0" y="9"/>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4" name="Freeform 313"/>
            <p:cNvSpPr>
              <a:spLocks/>
            </p:cNvSpPr>
            <p:nvPr/>
          </p:nvSpPr>
          <p:spPr bwMode="auto">
            <a:xfrm>
              <a:off x="12767454" y="-1683941"/>
              <a:ext cx="31750" cy="100013"/>
            </a:xfrm>
            <a:custGeom>
              <a:avLst/>
              <a:gdLst>
                <a:gd name="T0" fmla="*/ 18 w 20"/>
                <a:gd name="T1" fmla="*/ 8 h 63"/>
                <a:gd name="T2" fmla="*/ 20 w 20"/>
                <a:gd name="T3" fmla="*/ 63 h 63"/>
                <a:gd name="T4" fmla="*/ 2 w 20"/>
                <a:gd name="T5" fmla="*/ 56 h 63"/>
                <a:gd name="T6" fmla="*/ 0 w 20"/>
                <a:gd name="T7" fmla="*/ 0 h 63"/>
                <a:gd name="T8" fmla="*/ 18 w 20"/>
                <a:gd name="T9" fmla="*/ 8 h 63"/>
              </a:gdLst>
              <a:ahLst/>
              <a:cxnLst>
                <a:cxn ang="0">
                  <a:pos x="T0" y="T1"/>
                </a:cxn>
                <a:cxn ang="0">
                  <a:pos x="T2" y="T3"/>
                </a:cxn>
                <a:cxn ang="0">
                  <a:pos x="T4" y="T5"/>
                </a:cxn>
                <a:cxn ang="0">
                  <a:pos x="T6" y="T7"/>
                </a:cxn>
                <a:cxn ang="0">
                  <a:pos x="T8" y="T9"/>
                </a:cxn>
              </a:cxnLst>
              <a:rect l="0" t="0" r="r" b="b"/>
              <a:pathLst>
                <a:path w="20" h="63">
                  <a:moveTo>
                    <a:pt x="18" y="8"/>
                  </a:moveTo>
                  <a:lnTo>
                    <a:pt x="20" y="63"/>
                  </a:lnTo>
                  <a:lnTo>
                    <a:pt x="2" y="56"/>
                  </a:lnTo>
                  <a:lnTo>
                    <a:pt x="0" y="0"/>
                  </a:lnTo>
                  <a:lnTo>
                    <a:pt x="18"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5" name="Freeform 314"/>
            <p:cNvSpPr>
              <a:spLocks/>
            </p:cNvSpPr>
            <p:nvPr/>
          </p:nvSpPr>
          <p:spPr bwMode="auto">
            <a:xfrm>
              <a:off x="14374004" y="-1731566"/>
              <a:ext cx="14288" cy="106363"/>
            </a:xfrm>
            <a:custGeom>
              <a:avLst/>
              <a:gdLst>
                <a:gd name="T0" fmla="*/ 8 w 9"/>
                <a:gd name="T1" fmla="*/ 0 h 67"/>
                <a:gd name="T2" fmla="*/ 9 w 9"/>
                <a:gd name="T3" fmla="*/ 55 h 67"/>
                <a:gd name="T4" fmla="*/ 2 w 9"/>
                <a:gd name="T5" fmla="*/ 67 h 67"/>
                <a:gd name="T6" fmla="*/ 0 w 9"/>
                <a:gd name="T7" fmla="*/ 11 h 67"/>
                <a:gd name="T8" fmla="*/ 8 w 9"/>
                <a:gd name="T9" fmla="*/ 0 h 67"/>
              </a:gdLst>
              <a:ahLst/>
              <a:cxnLst>
                <a:cxn ang="0">
                  <a:pos x="T0" y="T1"/>
                </a:cxn>
                <a:cxn ang="0">
                  <a:pos x="T2" y="T3"/>
                </a:cxn>
                <a:cxn ang="0">
                  <a:pos x="T4" y="T5"/>
                </a:cxn>
                <a:cxn ang="0">
                  <a:pos x="T6" y="T7"/>
                </a:cxn>
                <a:cxn ang="0">
                  <a:pos x="T8" y="T9"/>
                </a:cxn>
              </a:cxnLst>
              <a:rect l="0" t="0" r="r" b="b"/>
              <a:pathLst>
                <a:path w="9" h="67">
                  <a:moveTo>
                    <a:pt x="8" y="0"/>
                  </a:moveTo>
                  <a:lnTo>
                    <a:pt x="9" y="55"/>
                  </a:lnTo>
                  <a:lnTo>
                    <a:pt x="2" y="67"/>
                  </a:lnTo>
                  <a:lnTo>
                    <a:pt x="0" y="1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6" name="Freeform 315"/>
            <p:cNvSpPr>
              <a:spLocks/>
            </p:cNvSpPr>
            <p:nvPr/>
          </p:nvSpPr>
          <p:spPr bwMode="auto">
            <a:xfrm>
              <a:off x="12186429" y="-1655366"/>
              <a:ext cx="3175" cy="98425"/>
            </a:xfrm>
            <a:custGeom>
              <a:avLst/>
              <a:gdLst>
                <a:gd name="T0" fmla="*/ 0 w 2"/>
                <a:gd name="T1" fmla="*/ 0 h 62"/>
                <a:gd name="T2" fmla="*/ 2 w 2"/>
                <a:gd name="T3" fmla="*/ 55 h 62"/>
                <a:gd name="T4" fmla="*/ 2 w 2"/>
                <a:gd name="T5" fmla="*/ 62 h 62"/>
                <a:gd name="T6" fmla="*/ 0 w 2"/>
                <a:gd name="T7" fmla="*/ 7 h 62"/>
                <a:gd name="T8" fmla="*/ 0 w 2"/>
                <a:gd name="T9" fmla="*/ 0 h 62"/>
              </a:gdLst>
              <a:ahLst/>
              <a:cxnLst>
                <a:cxn ang="0">
                  <a:pos x="T0" y="T1"/>
                </a:cxn>
                <a:cxn ang="0">
                  <a:pos x="T2" y="T3"/>
                </a:cxn>
                <a:cxn ang="0">
                  <a:pos x="T4" y="T5"/>
                </a:cxn>
                <a:cxn ang="0">
                  <a:pos x="T6" y="T7"/>
                </a:cxn>
                <a:cxn ang="0">
                  <a:pos x="T8" y="T9"/>
                </a:cxn>
              </a:cxnLst>
              <a:rect l="0" t="0" r="r" b="b"/>
              <a:pathLst>
                <a:path w="2" h="62">
                  <a:moveTo>
                    <a:pt x="0" y="0"/>
                  </a:moveTo>
                  <a:lnTo>
                    <a:pt x="2" y="55"/>
                  </a:lnTo>
                  <a:lnTo>
                    <a:pt x="2" y="62"/>
                  </a:lnTo>
                  <a:lnTo>
                    <a:pt x="0" y="7"/>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7" name="Freeform 316"/>
            <p:cNvSpPr>
              <a:spLocks/>
            </p:cNvSpPr>
            <p:nvPr/>
          </p:nvSpPr>
          <p:spPr bwMode="auto">
            <a:xfrm>
              <a:off x="14343841" y="-1701403"/>
              <a:ext cx="36513" cy="87313"/>
            </a:xfrm>
            <a:custGeom>
              <a:avLst/>
              <a:gdLst>
                <a:gd name="T0" fmla="*/ 21 w 23"/>
                <a:gd name="T1" fmla="*/ 0 h 55"/>
                <a:gd name="T2" fmla="*/ 23 w 23"/>
                <a:gd name="T3" fmla="*/ 55 h 55"/>
                <a:gd name="T4" fmla="*/ 2 w 23"/>
                <a:gd name="T5" fmla="*/ 55 h 55"/>
                <a:gd name="T6" fmla="*/ 0 w 23"/>
                <a:gd name="T7" fmla="*/ 0 h 55"/>
                <a:gd name="T8" fmla="*/ 21 w 23"/>
                <a:gd name="T9" fmla="*/ 0 h 55"/>
              </a:gdLst>
              <a:ahLst/>
              <a:cxnLst>
                <a:cxn ang="0">
                  <a:pos x="T0" y="T1"/>
                </a:cxn>
                <a:cxn ang="0">
                  <a:pos x="T2" y="T3"/>
                </a:cxn>
                <a:cxn ang="0">
                  <a:pos x="T4" y="T5"/>
                </a:cxn>
                <a:cxn ang="0">
                  <a:pos x="T6" y="T7"/>
                </a:cxn>
                <a:cxn ang="0">
                  <a:pos x="T8" y="T9"/>
                </a:cxn>
              </a:cxnLst>
              <a:rect l="0" t="0" r="r" b="b"/>
              <a:pathLst>
                <a:path w="23" h="55">
                  <a:moveTo>
                    <a:pt x="21" y="0"/>
                  </a:moveTo>
                  <a:lnTo>
                    <a:pt x="23" y="55"/>
                  </a:lnTo>
                  <a:lnTo>
                    <a:pt x="2" y="55"/>
                  </a:lnTo>
                  <a:lnTo>
                    <a:pt x="0" y="0"/>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8" name="Freeform 317"/>
            <p:cNvSpPr>
              <a:spLocks/>
            </p:cNvSpPr>
            <p:nvPr/>
          </p:nvSpPr>
          <p:spPr bwMode="auto">
            <a:xfrm>
              <a:off x="12175316" y="-1644253"/>
              <a:ext cx="14288" cy="100013"/>
            </a:xfrm>
            <a:custGeom>
              <a:avLst/>
              <a:gdLst>
                <a:gd name="T0" fmla="*/ 7 w 9"/>
                <a:gd name="T1" fmla="*/ 0 h 63"/>
                <a:gd name="T2" fmla="*/ 9 w 9"/>
                <a:gd name="T3" fmla="*/ 55 h 63"/>
                <a:gd name="T4" fmla="*/ 1 w 9"/>
                <a:gd name="T5" fmla="*/ 63 h 63"/>
                <a:gd name="T6" fmla="*/ 0 w 9"/>
                <a:gd name="T7" fmla="*/ 7 h 63"/>
                <a:gd name="T8" fmla="*/ 7 w 9"/>
                <a:gd name="T9" fmla="*/ 0 h 63"/>
              </a:gdLst>
              <a:ahLst/>
              <a:cxnLst>
                <a:cxn ang="0">
                  <a:pos x="T0" y="T1"/>
                </a:cxn>
                <a:cxn ang="0">
                  <a:pos x="T2" y="T3"/>
                </a:cxn>
                <a:cxn ang="0">
                  <a:pos x="T4" y="T5"/>
                </a:cxn>
                <a:cxn ang="0">
                  <a:pos x="T6" y="T7"/>
                </a:cxn>
                <a:cxn ang="0">
                  <a:pos x="T8" y="T9"/>
                </a:cxn>
              </a:cxnLst>
              <a:rect l="0" t="0" r="r" b="b"/>
              <a:pathLst>
                <a:path w="9" h="63">
                  <a:moveTo>
                    <a:pt x="7" y="0"/>
                  </a:moveTo>
                  <a:lnTo>
                    <a:pt x="9" y="55"/>
                  </a:lnTo>
                  <a:lnTo>
                    <a:pt x="1" y="63"/>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49" name="Freeform 318"/>
            <p:cNvSpPr>
              <a:spLocks/>
            </p:cNvSpPr>
            <p:nvPr/>
          </p:nvSpPr>
          <p:spPr bwMode="auto">
            <a:xfrm>
              <a:off x="12796029" y="-1671241"/>
              <a:ext cx="46038" cy="104775"/>
            </a:xfrm>
            <a:custGeom>
              <a:avLst/>
              <a:gdLst>
                <a:gd name="T0" fmla="*/ 28 w 29"/>
                <a:gd name="T1" fmla="*/ 11 h 66"/>
                <a:gd name="T2" fmla="*/ 29 w 29"/>
                <a:gd name="T3" fmla="*/ 66 h 66"/>
                <a:gd name="T4" fmla="*/ 2 w 29"/>
                <a:gd name="T5" fmla="*/ 55 h 66"/>
                <a:gd name="T6" fmla="*/ 0 w 29"/>
                <a:gd name="T7" fmla="*/ 0 h 66"/>
                <a:gd name="T8" fmla="*/ 28 w 29"/>
                <a:gd name="T9" fmla="*/ 11 h 66"/>
              </a:gdLst>
              <a:ahLst/>
              <a:cxnLst>
                <a:cxn ang="0">
                  <a:pos x="T0" y="T1"/>
                </a:cxn>
                <a:cxn ang="0">
                  <a:pos x="T2" y="T3"/>
                </a:cxn>
                <a:cxn ang="0">
                  <a:pos x="T4" y="T5"/>
                </a:cxn>
                <a:cxn ang="0">
                  <a:pos x="T6" y="T7"/>
                </a:cxn>
                <a:cxn ang="0">
                  <a:pos x="T8" y="T9"/>
                </a:cxn>
              </a:cxnLst>
              <a:rect l="0" t="0" r="r" b="b"/>
              <a:pathLst>
                <a:path w="29" h="66">
                  <a:moveTo>
                    <a:pt x="28" y="11"/>
                  </a:moveTo>
                  <a:lnTo>
                    <a:pt x="29" y="66"/>
                  </a:lnTo>
                  <a:lnTo>
                    <a:pt x="2" y="55"/>
                  </a:lnTo>
                  <a:lnTo>
                    <a:pt x="0" y="0"/>
                  </a:lnTo>
                  <a:lnTo>
                    <a:pt x="28"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0" name="Freeform 319"/>
            <p:cNvSpPr>
              <a:spLocks/>
            </p:cNvSpPr>
            <p:nvPr/>
          </p:nvSpPr>
          <p:spPr bwMode="auto">
            <a:xfrm>
              <a:off x="14388291" y="-1710928"/>
              <a:ext cx="6350" cy="100013"/>
            </a:xfrm>
            <a:custGeom>
              <a:avLst/>
              <a:gdLst>
                <a:gd name="T0" fmla="*/ 3 w 4"/>
                <a:gd name="T1" fmla="*/ 8 h 63"/>
                <a:gd name="T2" fmla="*/ 4 w 4"/>
                <a:gd name="T3" fmla="*/ 63 h 63"/>
                <a:gd name="T4" fmla="*/ 2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1" name="Freeform 320"/>
            <p:cNvSpPr>
              <a:spLocks/>
            </p:cNvSpPr>
            <p:nvPr/>
          </p:nvSpPr>
          <p:spPr bwMode="auto">
            <a:xfrm>
              <a:off x="10619566" y="-158075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2" name="Freeform 321"/>
            <p:cNvSpPr>
              <a:spLocks/>
            </p:cNvSpPr>
            <p:nvPr/>
          </p:nvSpPr>
          <p:spPr bwMode="auto">
            <a:xfrm>
              <a:off x="10617979" y="-15807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3" name="Freeform 322"/>
            <p:cNvSpPr>
              <a:spLocks/>
            </p:cNvSpPr>
            <p:nvPr/>
          </p:nvSpPr>
          <p:spPr bwMode="auto">
            <a:xfrm>
              <a:off x="10614804" y="-1582341"/>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8"/>
                    <a:pt x="2" y="68"/>
                  </a:cubicBezTo>
                  <a:cubicBezTo>
                    <a:pt x="0" y="0"/>
                    <a:pt x="0" y="0"/>
                    <a:pt x="0" y="0"/>
                  </a:cubicBezTo>
                  <a:cubicBezTo>
                    <a:pt x="0" y="1"/>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4" name="Freeform 323"/>
            <p:cNvSpPr>
              <a:spLocks/>
            </p:cNvSpPr>
            <p:nvPr/>
          </p:nvSpPr>
          <p:spPr bwMode="auto">
            <a:xfrm>
              <a:off x="10610041" y="-1582341"/>
              <a:ext cx="7938"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5" y="67"/>
                    <a:pt x="3" y="67"/>
                    <a:pt x="2" y="67"/>
                  </a:cubicBezTo>
                  <a:cubicBezTo>
                    <a:pt x="0" y="0"/>
                    <a:pt x="0" y="0"/>
                    <a:pt x="0" y="0"/>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5" name="Freeform 324"/>
            <p:cNvSpPr>
              <a:spLocks/>
            </p:cNvSpPr>
            <p:nvPr/>
          </p:nvSpPr>
          <p:spPr bwMode="auto">
            <a:xfrm>
              <a:off x="10597341" y="-1583928"/>
              <a:ext cx="15875" cy="88900"/>
            </a:xfrm>
            <a:custGeom>
              <a:avLst/>
              <a:gdLst>
                <a:gd name="T0" fmla="*/ 10 w 12"/>
                <a:gd name="T1" fmla="*/ 1 h 68"/>
                <a:gd name="T2" fmla="*/ 12 w 12"/>
                <a:gd name="T3" fmla="*/ 68 h 68"/>
                <a:gd name="T4" fmla="*/ 2 w 12"/>
                <a:gd name="T5" fmla="*/ 67 h 68"/>
                <a:gd name="T6" fmla="*/ 0 w 12"/>
                <a:gd name="T7" fmla="*/ 0 h 68"/>
                <a:gd name="T8" fmla="*/ 10 w 12"/>
                <a:gd name="T9" fmla="*/ 1 h 68"/>
              </a:gdLst>
              <a:ahLst/>
              <a:cxnLst>
                <a:cxn ang="0">
                  <a:pos x="T0" y="T1"/>
                </a:cxn>
                <a:cxn ang="0">
                  <a:pos x="T2" y="T3"/>
                </a:cxn>
                <a:cxn ang="0">
                  <a:pos x="T4" y="T5"/>
                </a:cxn>
                <a:cxn ang="0">
                  <a:pos x="T6" y="T7"/>
                </a:cxn>
                <a:cxn ang="0">
                  <a:pos x="T8" y="T9"/>
                </a:cxn>
              </a:cxnLst>
              <a:rect l="0" t="0" r="r" b="b"/>
              <a:pathLst>
                <a:path w="12" h="68">
                  <a:moveTo>
                    <a:pt x="10" y="1"/>
                  </a:moveTo>
                  <a:cubicBezTo>
                    <a:pt x="12" y="68"/>
                    <a:pt x="12" y="68"/>
                    <a:pt x="12" y="68"/>
                  </a:cubicBezTo>
                  <a:cubicBezTo>
                    <a:pt x="9" y="68"/>
                    <a:pt x="6" y="67"/>
                    <a:pt x="2" y="67"/>
                  </a:cubicBezTo>
                  <a:cubicBezTo>
                    <a:pt x="0" y="0"/>
                    <a:pt x="0" y="0"/>
                    <a:pt x="0" y="0"/>
                  </a:cubicBezTo>
                  <a:cubicBezTo>
                    <a:pt x="4" y="0"/>
                    <a:pt x="7" y="0"/>
                    <a:pt x="1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6" name="Freeform 325"/>
            <p:cNvSpPr>
              <a:spLocks/>
            </p:cNvSpPr>
            <p:nvPr/>
          </p:nvSpPr>
          <p:spPr bwMode="auto">
            <a:xfrm>
              <a:off x="10537016" y="-1588691"/>
              <a:ext cx="63500" cy="92075"/>
            </a:xfrm>
            <a:custGeom>
              <a:avLst/>
              <a:gdLst>
                <a:gd name="T0" fmla="*/ 49 w 51"/>
                <a:gd name="T1" fmla="*/ 3 h 70"/>
                <a:gd name="T2" fmla="*/ 51 w 51"/>
                <a:gd name="T3" fmla="*/ 70 h 70"/>
                <a:gd name="T4" fmla="*/ 10 w 51"/>
                <a:gd name="T5" fmla="*/ 67 h 70"/>
                <a:gd name="T6" fmla="*/ 2 w 51"/>
                <a:gd name="T7" fmla="*/ 67 h 70"/>
                <a:gd name="T8" fmla="*/ 0 w 51"/>
                <a:gd name="T9" fmla="*/ 0 h 70"/>
                <a:gd name="T10" fmla="*/ 8 w 51"/>
                <a:gd name="T11" fmla="*/ 0 h 70"/>
                <a:gd name="T12" fmla="*/ 49 w 51"/>
                <a:gd name="T13" fmla="*/ 3 h 70"/>
              </a:gdLst>
              <a:ahLst/>
              <a:cxnLst>
                <a:cxn ang="0">
                  <a:pos x="T0" y="T1"/>
                </a:cxn>
                <a:cxn ang="0">
                  <a:pos x="T2" y="T3"/>
                </a:cxn>
                <a:cxn ang="0">
                  <a:pos x="T4" y="T5"/>
                </a:cxn>
                <a:cxn ang="0">
                  <a:pos x="T6" y="T7"/>
                </a:cxn>
                <a:cxn ang="0">
                  <a:pos x="T8" y="T9"/>
                </a:cxn>
                <a:cxn ang="0">
                  <a:pos x="T10" y="T11"/>
                </a:cxn>
                <a:cxn ang="0">
                  <a:pos x="T12" y="T13"/>
                </a:cxn>
              </a:cxnLst>
              <a:rect l="0" t="0" r="r" b="b"/>
              <a:pathLst>
                <a:path w="51" h="70">
                  <a:moveTo>
                    <a:pt x="49" y="3"/>
                  </a:moveTo>
                  <a:cubicBezTo>
                    <a:pt x="51" y="70"/>
                    <a:pt x="51" y="70"/>
                    <a:pt x="51" y="70"/>
                  </a:cubicBezTo>
                  <a:cubicBezTo>
                    <a:pt x="40" y="69"/>
                    <a:pt x="26" y="68"/>
                    <a:pt x="10" y="67"/>
                  </a:cubicBezTo>
                  <a:cubicBezTo>
                    <a:pt x="7" y="67"/>
                    <a:pt x="4" y="67"/>
                    <a:pt x="2" y="67"/>
                  </a:cubicBezTo>
                  <a:cubicBezTo>
                    <a:pt x="0" y="0"/>
                    <a:pt x="0" y="0"/>
                    <a:pt x="0" y="0"/>
                  </a:cubicBezTo>
                  <a:cubicBezTo>
                    <a:pt x="2" y="0"/>
                    <a:pt x="5" y="0"/>
                    <a:pt x="8" y="0"/>
                  </a:cubicBezTo>
                  <a:cubicBezTo>
                    <a:pt x="24" y="1"/>
                    <a:pt x="38" y="2"/>
                    <a:pt x="49"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7" name="Freeform 326"/>
            <p:cNvSpPr>
              <a:spLocks/>
            </p:cNvSpPr>
            <p:nvPr/>
          </p:nvSpPr>
          <p:spPr bwMode="auto">
            <a:xfrm>
              <a:off x="10517966" y="-1588691"/>
              <a:ext cx="20638" cy="88900"/>
            </a:xfrm>
            <a:custGeom>
              <a:avLst/>
              <a:gdLst>
                <a:gd name="T0" fmla="*/ 15 w 17"/>
                <a:gd name="T1" fmla="*/ 1 h 68"/>
                <a:gd name="T2" fmla="*/ 17 w 17"/>
                <a:gd name="T3" fmla="*/ 68 h 68"/>
                <a:gd name="T4" fmla="*/ 2 w 17"/>
                <a:gd name="T5" fmla="*/ 67 h 68"/>
                <a:gd name="T6" fmla="*/ 0 w 17"/>
                <a:gd name="T7" fmla="*/ 0 h 68"/>
                <a:gd name="T8" fmla="*/ 15 w 17"/>
                <a:gd name="T9" fmla="*/ 1 h 68"/>
              </a:gdLst>
              <a:ahLst/>
              <a:cxnLst>
                <a:cxn ang="0">
                  <a:pos x="T0" y="T1"/>
                </a:cxn>
                <a:cxn ang="0">
                  <a:pos x="T2" y="T3"/>
                </a:cxn>
                <a:cxn ang="0">
                  <a:pos x="T4" y="T5"/>
                </a:cxn>
                <a:cxn ang="0">
                  <a:pos x="T6" y="T7"/>
                </a:cxn>
                <a:cxn ang="0">
                  <a:pos x="T8" y="T9"/>
                </a:cxn>
              </a:cxnLst>
              <a:rect l="0" t="0" r="r" b="b"/>
              <a:pathLst>
                <a:path w="17" h="68">
                  <a:moveTo>
                    <a:pt x="15" y="1"/>
                  </a:moveTo>
                  <a:cubicBezTo>
                    <a:pt x="17" y="68"/>
                    <a:pt x="17" y="68"/>
                    <a:pt x="17" y="68"/>
                  </a:cubicBezTo>
                  <a:cubicBezTo>
                    <a:pt x="10" y="68"/>
                    <a:pt x="5" y="68"/>
                    <a:pt x="2" y="67"/>
                  </a:cubicBezTo>
                  <a:cubicBezTo>
                    <a:pt x="0" y="0"/>
                    <a:pt x="0" y="0"/>
                    <a:pt x="0" y="0"/>
                  </a:cubicBezTo>
                  <a:cubicBezTo>
                    <a:pt x="3" y="1"/>
                    <a:pt x="8" y="0"/>
                    <a:pt x="1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8" name="Freeform 327"/>
            <p:cNvSpPr>
              <a:spLocks/>
            </p:cNvSpPr>
            <p:nvPr/>
          </p:nvSpPr>
          <p:spPr bwMode="auto">
            <a:xfrm>
              <a:off x="10516379" y="-1588691"/>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59" name="Freeform 328"/>
            <p:cNvSpPr>
              <a:spLocks/>
            </p:cNvSpPr>
            <p:nvPr/>
          </p:nvSpPr>
          <p:spPr bwMode="auto">
            <a:xfrm>
              <a:off x="10514791" y="-1588691"/>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0" name="Freeform 329"/>
            <p:cNvSpPr>
              <a:spLocks/>
            </p:cNvSpPr>
            <p:nvPr/>
          </p:nvSpPr>
          <p:spPr bwMode="auto">
            <a:xfrm>
              <a:off x="10514791" y="-1588691"/>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1" name="Freeform 330"/>
            <p:cNvSpPr>
              <a:spLocks/>
            </p:cNvSpPr>
            <p:nvPr/>
          </p:nvSpPr>
          <p:spPr bwMode="auto">
            <a:xfrm>
              <a:off x="10514791" y="-1588691"/>
              <a:ext cx="3175"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2" name="Freeform 331"/>
            <p:cNvSpPr>
              <a:spLocks/>
            </p:cNvSpPr>
            <p:nvPr/>
          </p:nvSpPr>
          <p:spPr bwMode="auto">
            <a:xfrm>
              <a:off x="10513204" y="-1588691"/>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3" name="Freeform 332"/>
            <p:cNvSpPr>
              <a:spLocks/>
            </p:cNvSpPr>
            <p:nvPr/>
          </p:nvSpPr>
          <p:spPr bwMode="auto">
            <a:xfrm>
              <a:off x="10513204" y="-1588691"/>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4" name="Freeform 333"/>
            <p:cNvSpPr>
              <a:spLocks/>
            </p:cNvSpPr>
            <p:nvPr/>
          </p:nvSpPr>
          <p:spPr bwMode="auto">
            <a:xfrm>
              <a:off x="12840479" y="-1653778"/>
              <a:ext cx="17463" cy="98425"/>
            </a:xfrm>
            <a:custGeom>
              <a:avLst/>
              <a:gdLst>
                <a:gd name="T0" fmla="*/ 9 w 11"/>
                <a:gd name="T1" fmla="*/ 7 h 62"/>
                <a:gd name="T2" fmla="*/ 11 w 11"/>
                <a:gd name="T3" fmla="*/ 62 h 62"/>
                <a:gd name="T4" fmla="*/ 1 w 11"/>
                <a:gd name="T5" fmla="*/ 55 h 62"/>
                <a:gd name="T6" fmla="*/ 0 w 11"/>
                <a:gd name="T7" fmla="*/ 0 h 62"/>
                <a:gd name="T8" fmla="*/ 9 w 11"/>
                <a:gd name="T9" fmla="*/ 7 h 62"/>
              </a:gdLst>
              <a:ahLst/>
              <a:cxnLst>
                <a:cxn ang="0">
                  <a:pos x="T0" y="T1"/>
                </a:cxn>
                <a:cxn ang="0">
                  <a:pos x="T2" y="T3"/>
                </a:cxn>
                <a:cxn ang="0">
                  <a:pos x="T4" y="T5"/>
                </a:cxn>
                <a:cxn ang="0">
                  <a:pos x="T6" y="T7"/>
                </a:cxn>
                <a:cxn ang="0">
                  <a:pos x="T8" y="T9"/>
                </a:cxn>
              </a:cxnLst>
              <a:rect l="0" t="0" r="r" b="b"/>
              <a:pathLst>
                <a:path w="11" h="62">
                  <a:moveTo>
                    <a:pt x="9" y="7"/>
                  </a:moveTo>
                  <a:lnTo>
                    <a:pt x="11" y="62"/>
                  </a:lnTo>
                  <a:lnTo>
                    <a:pt x="1" y="55"/>
                  </a:lnTo>
                  <a:lnTo>
                    <a:pt x="0" y="0"/>
                  </a:lnTo>
                  <a:lnTo>
                    <a:pt x="9"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5" name="Freeform 334"/>
            <p:cNvSpPr>
              <a:spLocks/>
            </p:cNvSpPr>
            <p:nvPr/>
          </p:nvSpPr>
          <p:spPr bwMode="auto">
            <a:xfrm>
              <a:off x="14323204" y="-1701403"/>
              <a:ext cx="23813" cy="101600"/>
            </a:xfrm>
            <a:custGeom>
              <a:avLst/>
              <a:gdLst>
                <a:gd name="T0" fmla="*/ 13 w 15"/>
                <a:gd name="T1" fmla="*/ 0 h 64"/>
                <a:gd name="T2" fmla="*/ 15 w 15"/>
                <a:gd name="T3" fmla="*/ 55 h 64"/>
                <a:gd name="T4" fmla="*/ 1 w 15"/>
                <a:gd name="T5" fmla="*/ 64 h 64"/>
                <a:gd name="T6" fmla="*/ 0 w 15"/>
                <a:gd name="T7" fmla="*/ 9 h 64"/>
                <a:gd name="T8" fmla="*/ 13 w 15"/>
                <a:gd name="T9" fmla="*/ 0 h 64"/>
              </a:gdLst>
              <a:ahLst/>
              <a:cxnLst>
                <a:cxn ang="0">
                  <a:pos x="T0" y="T1"/>
                </a:cxn>
                <a:cxn ang="0">
                  <a:pos x="T2" y="T3"/>
                </a:cxn>
                <a:cxn ang="0">
                  <a:pos x="T4" y="T5"/>
                </a:cxn>
                <a:cxn ang="0">
                  <a:pos x="T6" y="T7"/>
                </a:cxn>
                <a:cxn ang="0">
                  <a:pos x="T8" y="T9"/>
                </a:cxn>
              </a:cxnLst>
              <a:rect l="0" t="0" r="r" b="b"/>
              <a:pathLst>
                <a:path w="15" h="64">
                  <a:moveTo>
                    <a:pt x="13" y="0"/>
                  </a:moveTo>
                  <a:lnTo>
                    <a:pt x="15" y="55"/>
                  </a:lnTo>
                  <a:lnTo>
                    <a:pt x="1" y="64"/>
                  </a:lnTo>
                  <a:lnTo>
                    <a:pt x="0" y="9"/>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6" name="Freeform 335"/>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7" name="Freeform 336"/>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8" name="Freeform 337"/>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69" name="Freeform 338"/>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0" name="Freeform 339"/>
            <p:cNvSpPr>
              <a:spLocks/>
            </p:cNvSpPr>
            <p:nvPr/>
          </p:nvSpPr>
          <p:spPr bwMode="auto">
            <a:xfrm>
              <a:off x="10883091"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1" name="Freeform 340"/>
            <p:cNvSpPr>
              <a:spLocks/>
            </p:cNvSpPr>
            <p:nvPr/>
          </p:nvSpPr>
          <p:spPr bwMode="auto">
            <a:xfrm>
              <a:off x="10883091" y="-1591866"/>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1" y="67"/>
                    <a:pt x="1"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2" name="Freeform 341"/>
            <p:cNvSpPr>
              <a:spLocks/>
            </p:cNvSpPr>
            <p:nvPr/>
          </p:nvSpPr>
          <p:spPr bwMode="auto">
            <a:xfrm>
              <a:off x="10881504" y="-1591866"/>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3" name="Freeform 342"/>
            <p:cNvSpPr>
              <a:spLocks/>
            </p:cNvSpPr>
            <p:nvPr/>
          </p:nvSpPr>
          <p:spPr bwMode="auto">
            <a:xfrm>
              <a:off x="10881504"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4" name="Freeform 343"/>
            <p:cNvSpPr>
              <a:spLocks/>
            </p:cNvSpPr>
            <p:nvPr/>
          </p:nvSpPr>
          <p:spPr bwMode="auto">
            <a:xfrm>
              <a:off x="10881504"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5" name="Freeform 344"/>
            <p:cNvSpPr>
              <a:spLocks/>
            </p:cNvSpPr>
            <p:nvPr/>
          </p:nvSpPr>
          <p:spPr bwMode="auto">
            <a:xfrm>
              <a:off x="10881504" y="-1591866"/>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6" name="Freeform 345"/>
            <p:cNvSpPr>
              <a:spLocks/>
            </p:cNvSpPr>
            <p:nvPr/>
          </p:nvSpPr>
          <p:spPr bwMode="auto">
            <a:xfrm>
              <a:off x="10879916" y="-1591866"/>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7" name="Freeform 346"/>
            <p:cNvSpPr>
              <a:spLocks/>
            </p:cNvSpPr>
            <p:nvPr/>
          </p:nvSpPr>
          <p:spPr bwMode="auto">
            <a:xfrm>
              <a:off x="10852929" y="-1591866"/>
              <a:ext cx="30163" cy="100013"/>
            </a:xfrm>
            <a:custGeom>
              <a:avLst/>
              <a:gdLst>
                <a:gd name="T0" fmla="*/ 22 w 24"/>
                <a:gd name="T1" fmla="*/ 0 h 77"/>
                <a:gd name="T2" fmla="*/ 24 w 24"/>
                <a:gd name="T3" fmla="*/ 67 h 77"/>
                <a:gd name="T4" fmla="*/ 2 w 24"/>
                <a:gd name="T5" fmla="*/ 77 h 77"/>
                <a:gd name="T6" fmla="*/ 0 w 24"/>
                <a:gd name="T7" fmla="*/ 10 h 77"/>
                <a:gd name="T8" fmla="*/ 22 w 24"/>
                <a:gd name="T9" fmla="*/ 0 h 77"/>
              </a:gdLst>
              <a:ahLst/>
              <a:cxnLst>
                <a:cxn ang="0">
                  <a:pos x="T0" y="T1"/>
                </a:cxn>
                <a:cxn ang="0">
                  <a:pos x="T2" y="T3"/>
                </a:cxn>
                <a:cxn ang="0">
                  <a:pos x="T4" y="T5"/>
                </a:cxn>
                <a:cxn ang="0">
                  <a:pos x="T6" y="T7"/>
                </a:cxn>
                <a:cxn ang="0">
                  <a:pos x="T8" y="T9"/>
                </a:cxn>
              </a:cxnLst>
              <a:rect l="0" t="0" r="r" b="b"/>
              <a:pathLst>
                <a:path w="24" h="77">
                  <a:moveTo>
                    <a:pt x="22" y="0"/>
                  </a:moveTo>
                  <a:cubicBezTo>
                    <a:pt x="24" y="67"/>
                    <a:pt x="24" y="67"/>
                    <a:pt x="24" y="67"/>
                  </a:cubicBezTo>
                  <a:cubicBezTo>
                    <a:pt x="21" y="68"/>
                    <a:pt x="13" y="73"/>
                    <a:pt x="2" y="77"/>
                  </a:cubicBezTo>
                  <a:cubicBezTo>
                    <a:pt x="0" y="10"/>
                    <a:pt x="0" y="10"/>
                    <a:pt x="0" y="10"/>
                  </a:cubicBezTo>
                  <a:cubicBezTo>
                    <a:pt x="11" y="6"/>
                    <a:pt x="19" y="1"/>
                    <a:pt x="2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8" name="Freeform 347"/>
            <p:cNvSpPr>
              <a:spLocks/>
            </p:cNvSpPr>
            <p:nvPr/>
          </p:nvSpPr>
          <p:spPr bwMode="auto">
            <a:xfrm>
              <a:off x="10879916" y="-1580753"/>
              <a:ext cx="3175" cy="95250"/>
            </a:xfrm>
            <a:custGeom>
              <a:avLst/>
              <a:gdLst>
                <a:gd name="T0" fmla="*/ 1 w 3"/>
                <a:gd name="T1" fmla="*/ 6 h 73"/>
                <a:gd name="T2" fmla="*/ 3 w 3"/>
                <a:gd name="T3" fmla="*/ 73 h 73"/>
                <a:gd name="T4" fmla="*/ 3 w 3"/>
                <a:gd name="T5" fmla="*/ 73 h 73"/>
                <a:gd name="T6" fmla="*/ 2 w 3"/>
                <a:gd name="T7" fmla="*/ 67 h 73"/>
                <a:gd name="T8" fmla="*/ 0 w 3"/>
                <a:gd name="T9" fmla="*/ 0 h 73"/>
                <a:gd name="T10" fmla="*/ 1 w 3"/>
                <a:gd name="T11" fmla="*/ 6 h 73"/>
                <a:gd name="T12" fmla="*/ 1 w 3"/>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3" h="73">
                  <a:moveTo>
                    <a:pt x="1" y="6"/>
                  </a:moveTo>
                  <a:cubicBezTo>
                    <a:pt x="3" y="73"/>
                    <a:pt x="3" y="73"/>
                    <a:pt x="3" y="73"/>
                  </a:cubicBezTo>
                  <a:cubicBezTo>
                    <a:pt x="3" y="73"/>
                    <a:pt x="3" y="73"/>
                    <a:pt x="3" y="73"/>
                  </a:cubicBezTo>
                  <a:cubicBezTo>
                    <a:pt x="3" y="71"/>
                    <a:pt x="2" y="70"/>
                    <a:pt x="2" y="67"/>
                  </a:cubicBezTo>
                  <a:cubicBezTo>
                    <a:pt x="0" y="0"/>
                    <a:pt x="0" y="0"/>
                    <a:pt x="0" y="0"/>
                  </a:cubicBezTo>
                  <a:cubicBezTo>
                    <a:pt x="0" y="2"/>
                    <a:pt x="1" y="4"/>
                    <a:pt x="1" y="6"/>
                  </a:cubicBezTo>
                  <a:cubicBezTo>
                    <a:pt x="1" y="6"/>
                    <a:pt x="1" y="6"/>
                    <a:pt x="1"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79" name="Freeform 348"/>
            <p:cNvSpPr>
              <a:spLocks/>
            </p:cNvSpPr>
            <p:nvPr/>
          </p:nvSpPr>
          <p:spPr bwMode="auto">
            <a:xfrm>
              <a:off x="10619566" y="-1580753"/>
              <a:ext cx="23813" cy="103188"/>
            </a:xfrm>
            <a:custGeom>
              <a:avLst/>
              <a:gdLst>
                <a:gd name="T0" fmla="*/ 18 w 20"/>
                <a:gd name="T1" fmla="*/ 13 h 80"/>
                <a:gd name="T2" fmla="*/ 20 w 20"/>
                <a:gd name="T3" fmla="*/ 80 h 80"/>
                <a:gd name="T4" fmla="*/ 2 w 20"/>
                <a:gd name="T5" fmla="*/ 67 h 80"/>
                <a:gd name="T6" fmla="*/ 0 w 20"/>
                <a:gd name="T7" fmla="*/ 0 h 80"/>
                <a:gd name="T8" fmla="*/ 18 w 20"/>
                <a:gd name="T9" fmla="*/ 13 h 80"/>
              </a:gdLst>
              <a:ahLst/>
              <a:cxnLst>
                <a:cxn ang="0">
                  <a:pos x="T0" y="T1"/>
                </a:cxn>
                <a:cxn ang="0">
                  <a:pos x="T2" y="T3"/>
                </a:cxn>
                <a:cxn ang="0">
                  <a:pos x="T4" y="T5"/>
                </a:cxn>
                <a:cxn ang="0">
                  <a:pos x="T6" y="T7"/>
                </a:cxn>
                <a:cxn ang="0">
                  <a:pos x="T8" y="T9"/>
                </a:cxn>
              </a:cxnLst>
              <a:rect l="0" t="0" r="r" b="b"/>
              <a:pathLst>
                <a:path w="20" h="80">
                  <a:moveTo>
                    <a:pt x="18" y="13"/>
                  </a:moveTo>
                  <a:cubicBezTo>
                    <a:pt x="20" y="80"/>
                    <a:pt x="20" y="80"/>
                    <a:pt x="20" y="80"/>
                  </a:cubicBezTo>
                  <a:cubicBezTo>
                    <a:pt x="19" y="76"/>
                    <a:pt x="3" y="68"/>
                    <a:pt x="2" y="67"/>
                  </a:cubicBezTo>
                  <a:cubicBezTo>
                    <a:pt x="0" y="0"/>
                    <a:pt x="0" y="0"/>
                    <a:pt x="0" y="0"/>
                  </a:cubicBezTo>
                  <a:cubicBezTo>
                    <a:pt x="1" y="1"/>
                    <a:pt x="17" y="9"/>
                    <a:pt x="18" y="1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0" name="Freeform 349"/>
            <p:cNvSpPr>
              <a:spLocks/>
            </p:cNvSpPr>
            <p:nvPr/>
          </p:nvSpPr>
          <p:spPr bwMode="auto">
            <a:xfrm>
              <a:off x="12854766" y="-1642666"/>
              <a:ext cx="28575" cy="98425"/>
            </a:xfrm>
            <a:custGeom>
              <a:avLst/>
              <a:gdLst>
                <a:gd name="T0" fmla="*/ 16 w 18"/>
                <a:gd name="T1" fmla="*/ 7 h 62"/>
                <a:gd name="T2" fmla="*/ 18 w 18"/>
                <a:gd name="T3" fmla="*/ 62 h 62"/>
                <a:gd name="T4" fmla="*/ 2 w 18"/>
                <a:gd name="T5" fmla="*/ 55 h 62"/>
                <a:gd name="T6" fmla="*/ 0 w 18"/>
                <a:gd name="T7" fmla="*/ 0 h 62"/>
                <a:gd name="T8" fmla="*/ 16 w 18"/>
                <a:gd name="T9" fmla="*/ 7 h 62"/>
              </a:gdLst>
              <a:ahLst/>
              <a:cxnLst>
                <a:cxn ang="0">
                  <a:pos x="T0" y="T1"/>
                </a:cxn>
                <a:cxn ang="0">
                  <a:pos x="T2" y="T3"/>
                </a:cxn>
                <a:cxn ang="0">
                  <a:pos x="T4" y="T5"/>
                </a:cxn>
                <a:cxn ang="0">
                  <a:pos x="T6" y="T7"/>
                </a:cxn>
                <a:cxn ang="0">
                  <a:pos x="T8" y="T9"/>
                </a:cxn>
              </a:cxnLst>
              <a:rect l="0" t="0" r="r" b="b"/>
              <a:pathLst>
                <a:path w="18" h="62">
                  <a:moveTo>
                    <a:pt x="16" y="7"/>
                  </a:moveTo>
                  <a:lnTo>
                    <a:pt x="18" y="62"/>
                  </a:lnTo>
                  <a:lnTo>
                    <a:pt x="2" y="55"/>
                  </a:lnTo>
                  <a:lnTo>
                    <a:pt x="0" y="0"/>
                  </a:lnTo>
                  <a:lnTo>
                    <a:pt x="16"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1" name="Freeform 350"/>
            <p:cNvSpPr>
              <a:spLocks/>
            </p:cNvSpPr>
            <p:nvPr/>
          </p:nvSpPr>
          <p:spPr bwMode="auto">
            <a:xfrm>
              <a:off x="12183254" y="-1625203"/>
              <a:ext cx="11113" cy="103188"/>
            </a:xfrm>
            <a:custGeom>
              <a:avLst/>
              <a:gdLst>
                <a:gd name="T0" fmla="*/ 6 w 7"/>
                <a:gd name="T1" fmla="*/ 9 h 65"/>
                <a:gd name="T2" fmla="*/ 7 w 7"/>
                <a:gd name="T3" fmla="*/ 65 h 65"/>
                <a:gd name="T4" fmla="*/ 1 w 7"/>
                <a:gd name="T5" fmla="*/ 55 h 65"/>
                <a:gd name="T6" fmla="*/ 0 w 7"/>
                <a:gd name="T7" fmla="*/ 0 h 65"/>
                <a:gd name="T8" fmla="*/ 6 w 7"/>
                <a:gd name="T9" fmla="*/ 9 h 65"/>
              </a:gdLst>
              <a:ahLst/>
              <a:cxnLst>
                <a:cxn ang="0">
                  <a:pos x="T0" y="T1"/>
                </a:cxn>
                <a:cxn ang="0">
                  <a:pos x="T2" y="T3"/>
                </a:cxn>
                <a:cxn ang="0">
                  <a:pos x="T4" y="T5"/>
                </a:cxn>
                <a:cxn ang="0">
                  <a:pos x="T6" y="T7"/>
                </a:cxn>
                <a:cxn ang="0">
                  <a:pos x="T8" y="T9"/>
                </a:cxn>
              </a:cxnLst>
              <a:rect l="0" t="0" r="r" b="b"/>
              <a:pathLst>
                <a:path w="7" h="65">
                  <a:moveTo>
                    <a:pt x="6" y="9"/>
                  </a:moveTo>
                  <a:lnTo>
                    <a:pt x="7" y="65"/>
                  </a:lnTo>
                  <a:lnTo>
                    <a:pt x="1" y="55"/>
                  </a:lnTo>
                  <a:lnTo>
                    <a:pt x="0" y="0"/>
                  </a:lnTo>
                  <a:lnTo>
                    <a:pt x="6"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2" name="Freeform 351"/>
            <p:cNvSpPr>
              <a:spLocks/>
            </p:cNvSpPr>
            <p:nvPr/>
          </p:nvSpPr>
          <p:spPr bwMode="auto">
            <a:xfrm>
              <a:off x="12880166" y="-1631553"/>
              <a:ext cx="28575" cy="90488"/>
            </a:xfrm>
            <a:custGeom>
              <a:avLst/>
              <a:gdLst>
                <a:gd name="T0" fmla="*/ 17 w 18"/>
                <a:gd name="T1" fmla="*/ 2 h 57"/>
                <a:gd name="T2" fmla="*/ 18 w 18"/>
                <a:gd name="T3" fmla="*/ 57 h 57"/>
                <a:gd name="T4" fmla="*/ 2 w 18"/>
                <a:gd name="T5" fmla="*/ 55 h 57"/>
                <a:gd name="T6" fmla="*/ 0 w 18"/>
                <a:gd name="T7" fmla="*/ 0 h 57"/>
                <a:gd name="T8" fmla="*/ 17 w 18"/>
                <a:gd name="T9" fmla="*/ 2 h 57"/>
              </a:gdLst>
              <a:ahLst/>
              <a:cxnLst>
                <a:cxn ang="0">
                  <a:pos x="T0" y="T1"/>
                </a:cxn>
                <a:cxn ang="0">
                  <a:pos x="T2" y="T3"/>
                </a:cxn>
                <a:cxn ang="0">
                  <a:pos x="T4" y="T5"/>
                </a:cxn>
                <a:cxn ang="0">
                  <a:pos x="T6" y="T7"/>
                </a:cxn>
                <a:cxn ang="0">
                  <a:pos x="T8" y="T9"/>
                </a:cxn>
              </a:cxnLst>
              <a:rect l="0" t="0" r="r" b="b"/>
              <a:pathLst>
                <a:path w="18" h="57">
                  <a:moveTo>
                    <a:pt x="17" y="2"/>
                  </a:moveTo>
                  <a:lnTo>
                    <a:pt x="18" y="57"/>
                  </a:lnTo>
                  <a:lnTo>
                    <a:pt x="2" y="55"/>
                  </a:lnTo>
                  <a:lnTo>
                    <a:pt x="0" y="0"/>
                  </a:lnTo>
                  <a:lnTo>
                    <a:pt x="17"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3" name="Freeform 352"/>
            <p:cNvSpPr>
              <a:spLocks/>
            </p:cNvSpPr>
            <p:nvPr/>
          </p:nvSpPr>
          <p:spPr bwMode="auto">
            <a:xfrm>
              <a:off x="10813241" y="-1579166"/>
              <a:ext cx="41275" cy="106363"/>
            </a:xfrm>
            <a:custGeom>
              <a:avLst/>
              <a:gdLst>
                <a:gd name="T0" fmla="*/ 32 w 34"/>
                <a:gd name="T1" fmla="*/ 0 h 81"/>
                <a:gd name="T2" fmla="*/ 34 w 34"/>
                <a:gd name="T3" fmla="*/ 67 h 81"/>
                <a:gd name="T4" fmla="*/ 2 w 34"/>
                <a:gd name="T5" fmla="*/ 81 h 81"/>
                <a:gd name="T6" fmla="*/ 0 w 34"/>
                <a:gd name="T7" fmla="*/ 13 h 81"/>
                <a:gd name="T8" fmla="*/ 32 w 34"/>
                <a:gd name="T9" fmla="*/ 0 h 81"/>
              </a:gdLst>
              <a:ahLst/>
              <a:cxnLst>
                <a:cxn ang="0">
                  <a:pos x="T0" y="T1"/>
                </a:cxn>
                <a:cxn ang="0">
                  <a:pos x="T2" y="T3"/>
                </a:cxn>
                <a:cxn ang="0">
                  <a:pos x="T4" y="T5"/>
                </a:cxn>
                <a:cxn ang="0">
                  <a:pos x="T6" y="T7"/>
                </a:cxn>
                <a:cxn ang="0">
                  <a:pos x="T8" y="T9"/>
                </a:cxn>
              </a:cxnLst>
              <a:rect l="0" t="0" r="r" b="b"/>
              <a:pathLst>
                <a:path w="34" h="81">
                  <a:moveTo>
                    <a:pt x="32" y="0"/>
                  </a:moveTo>
                  <a:cubicBezTo>
                    <a:pt x="34" y="67"/>
                    <a:pt x="34" y="67"/>
                    <a:pt x="34" y="67"/>
                  </a:cubicBezTo>
                  <a:cubicBezTo>
                    <a:pt x="16" y="74"/>
                    <a:pt x="3" y="80"/>
                    <a:pt x="2" y="81"/>
                  </a:cubicBezTo>
                  <a:cubicBezTo>
                    <a:pt x="0" y="13"/>
                    <a:pt x="0" y="13"/>
                    <a:pt x="0" y="13"/>
                  </a:cubicBezTo>
                  <a:cubicBezTo>
                    <a:pt x="1" y="13"/>
                    <a:pt x="14" y="7"/>
                    <a:pt x="3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4" name="Freeform 353"/>
            <p:cNvSpPr>
              <a:spLocks/>
            </p:cNvSpPr>
            <p:nvPr/>
          </p:nvSpPr>
          <p:spPr bwMode="auto">
            <a:xfrm>
              <a:off x="14313679" y="-1687116"/>
              <a:ext cx="11113" cy="107950"/>
            </a:xfrm>
            <a:custGeom>
              <a:avLst/>
              <a:gdLst>
                <a:gd name="T0" fmla="*/ 6 w 7"/>
                <a:gd name="T1" fmla="*/ 0 h 68"/>
                <a:gd name="T2" fmla="*/ 7 w 7"/>
                <a:gd name="T3" fmla="*/ 55 h 68"/>
                <a:gd name="T4" fmla="*/ 2 w 7"/>
                <a:gd name="T5" fmla="*/ 68 h 68"/>
                <a:gd name="T6" fmla="*/ 0 w 7"/>
                <a:gd name="T7" fmla="*/ 13 h 68"/>
                <a:gd name="T8" fmla="*/ 6 w 7"/>
                <a:gd name="T9" fmla="*/ 0 h 68"/>
              </a:gdLst>
              <a:ahLst/>
              <a:cxnLst>
                <a:cxn ang="0">
                  <a:pos x="T0" y="T1"/>
                </a:cxn>
                <a:cxn ang="0">
                  <a:pos x="T2" y="T3"/>
                </a:cxn>
                <a:cxn ang="0">
                  <a:pos x="T4" y="T5"/>
                </a:cxn>
                <a:cxn ang="0">
                  <a:pos x="T6" y="T7"/>
                </a:cxn>
                <a:cxn ang="0">
                  <a:pos x="T8" y="T9"/>
                </a:cxn>
              </a:cxnLst>
              <a:rect l="0" t="0" r="r" b="b"/>
              <a:pathLst>
                <a:path w="7" h="68">
                  <a:moveTo>
                    <a:pt x="6" y="0"/>
                  </a:moveTo>
                  <a:lnTo>
                    <a:pt x="7" y="55"/>
                  </a:lnTo>
                  <a:lnTo>
                    <a:pt x="2" y="68"/>
                  </a:lnTo>
                  <a:lnTo>
                    <a:pt x="0" y="13"/>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5" name="Freeform 354"/>
            <p:cNvSpPr>
              <a:spLocks/>
            </p:cNvSpPr>
            <p:nvPr/>
          </p:nvSpPr>
          <p:spPr bwMode="auto">
            <a:xfrm>
              <a:off x="11616516" y="-1588691"/>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2" y="1"/>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6" name="Freeform 355"/>
            <p:cNvSpPr>
              <a:spLocks/>
            </p:cNvSpPr>
            <p:nvPr/>
          </p:nvSpPr>
          <p:spPr bwMode="auto">
            <a:xfrm>
              <a:off x="11606991" y="-1587103"/>
              <a:ext cx="11113" cy="88900"/>
            </a:xfrm>
            <a:custGeom>
              <a:avLst/>
              <a:gdLst>
                <a:gd name="T0" fmla="*/ 8 w 10"/>
                <a:gd name="T1" fmla="*/ 0 h 68"/>
                <a:gd name="T2" fmla="*/ 10 w 10"/>
                <a:gd name="T3" fmla="*/ 67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7"/>
                    <a:pt x="10" y="67"/>
                    <a:pt x="10" y="67"/>
                  </a:cubicBezTo>
                  <a:cubicBezTo>
                    <a:pt x="7" y="68"/>
                    <a:pt x="4" y="68"/>
                    <a:pt x="2" y="68"/>
                  </a:cubicBezTo>
                  <a:cubicBezTo>
                    <a:pt x="0" y="1"/>
                    <a:pt x="0" y="1"/>
                    <a:pt x="0" y="1"/>
                  </a:cubicBezTo>
                  <a:cubicBezTo>
                    <a:pt x="3" y="1"/>
                    <a:pt x="5" y="1"/>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7" name="Freeform 356"/>
            <p:cNvSpPr>
              <a:spLocks/>
            </p:cNvSpPr>
            <p:nvPr/>
          </p:nvSpPr>
          <p:spPr bwMode="auto">
            <a:xfrm>
              <a:off x="11595879" y="-1585516"/>
              <a:ext cx="12700" cy="88900"/>
            </a:xfrm>
            <a:custGeom>
              <a:avLst/>
              <a:gdLst>
                <a:gd name="T0" fmla="*/ 8 w 10"/>
                <a:gd name="T1" fmla="*/ 0 h 68"/>
                <a:gd name="T2" fmla="*/ 10 w 10"/>
                <a:gd name="T3" fmla="*/ 67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7"/>
                    <a:pt x="10" y="67"/>
                    <a:pt x="10" y="67"/>
                  </a:cubicBezTo>
                  <a:cubicBezTo>
                    <a:pt x="7" y="68"/>
                    <a:pt x="5" y="68"/>
                    <a:pt x="2" y="68"/>
                  </a:cubicBezTo>
                  <a:cubicBezTo>
                    <a:pt x="0" y="1"/>
                    <a:pt x="0" y="1"/>
                    <a:pt x="0" y="1"/>
                  </a:cubicBezTo>
                  <a:cubicBezTo>
                    <a:pt x="3" y="1"/>
                    <a:pt x="5" y="1"/>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8" name="Freeform 357"/>
            <p:cNvSpPr>
              <a:spLocks/>
            </p:cNvSpPr>
            <p:nvPr/>
          </p:nvSpPr>
          <p:spPr bwMode="auto">
            <a:xfrm>
              <a:off x="11589529" y="-1583928"/>
              <a:ext cx="9525"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89" name="Freeform 358"/>
            <p:cNvSpPr>
              <a:spLocks/>
            </p:cNvSpPr>
            <p:nvPr/>
          </p:nvSpPr>
          <p:spPr bwMode="auto">
            <a:xfrm>
              <a:off x="11589529" y="-158392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0" name="Freeform 359"/>
            <p:cNvSpPr>
              <a:spLocks/>
            </p:cNvSpPr>
            <p:nvPr/>
          </p:nvSpPr>
          <p:spPr bwMode="auto">
            <a:xfrm>
              <a:off x="12180079" y="-1615678"/>
              <a:ext cx="7938" cy="103188"/>
            </a:xfrm>
            <a:custGeom>
              <a:avLst/>
              <a:gdLst>
                <a:gd name="T0" fmla="*/ 3 w 5"/>
                <a:gd name="T1" fmla="*/ 0 h 65"/>
                <a:gd name="T2" fmla="*/ 5 w 5"/>
                <a:gd name="T3" fmla="*/ 55 h 65"/>
                <a:gd name="T4" fmla="*/ 2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2" y="65"/>
                  </a:lnTo>
                  <a:lnTo>
                    <a:pt x="0" y="10"/>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1" name="Freeform 360"/>
            <p:cNvSpPr>
              <a:spLocks/>
            </p:cNvSpPr>
            <p:nvPr/>
          </p:nvSpPr>
          <p:spPr bwMode="auto">
            <a:xfrm>
              <a:off x="12907154" y="-1628378"/>
              <a:ext cx="23813" cy="93663"/>
            </a:xfrm>
            <a:custGeom>
              <a:avLst/>
              <a:gdLst>
                <a:gd name="T0" fmla="*/ 14 w 15"/>
                <a:gd name="T1" fmla="*/ 4 h 59"/>
                <a:gd name="T2" fmla="*/ 15 w 15"/>
                <a:gd name="T3" fmla="*/ 59 h 59"/>
                <a:gd name="T4" fmla="*/ 1 w 15"/>
                <a:gd name="T5" fmla="*/ 55 h 59"/>
                <a:gd name="T6" fmla="*/ 0 w 15"/>
                <a:gd name="T7" fmla="*/ 0 h 59"/>
                <a:gd name="T8" fmla="*/ 14 w 15"/>
                <a:gd name="T9" fmla="*/ 4 h 59"/>
              </a:gdLst>
              <a:ahLst/>
              <a:cxnLst>
                <a:cxn ang="0">
                  <a:pos x="T0" y="T1"/>
                </a:cxn>
                <a:cxn ang="0">
                  <a:pos x="T2" y="T3"/>
                </a:cxn>
                <a:cxn ang="0">
                  <a:pos x="T4" y="T5"/>
                </a:cxn>
                <a:cxn ang="0">
                  <a:pos x="T6" y="T7"/>
                </a:cxn>
                <a:cxn ang="0">
                  <a:pos x="T8" y="T9"/>
                </a:cxn>
              </a:cxnLst>
              <a:rect l="0" t="0" r="r" b="b"/>
              <a:pathLst>
                <a:path w="15" h="59">
                  <a:moveTo>
                    <a:pt x="14" y="4"/>
                  </a:moveTo>
                  <a:lnTo>
                    <a:pt x="15" y="59"/>
                  </a:lnTo>
                  <a:lnTo>
                    <a:pt x="1" y="55"/>
                  </a:lnTo>
                  <a:lnTo>
                    <a:pt x="0" y="0"/>
                  </a:lnTo>
                  <a:lnTo>
                    <a:pt x="14"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2" name="Freeform 361"/>
            <p:cNvSpPr>
              <a:spLocks/>
            </p:cNvSpPr>
            <p:nvPr/>
          </p:nvSpPr>
          <p:spPr bwMode="auto">
            <a:xfrm>
              <a:off x="11586354" y="-15839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3" name="Freeform 362"/>
            <p:cNvSpPr>
              <a:spLocks/>
            </p:cNvSpPr>
            <p:nvPr/>
          </p:nvSpPr>
          <p:spPr bwMode="auto">
            <a:xfrm>
              <a:off x="11572066" y="-1585516"/>
              <a:ext cx="17463" cy="88900"/>
            </a:xfrm>
            <a:custGeom>
              <a:avLst/>
              <a:gdLst>
                <a:gd name="T0" fmla="*/ 12 w 14"/>
                <a:gd name="T1" fmla="*/ 1 h 68"/>
                <a:gd name="T2" fmla="*/ 14 w 14"/>
                <a:gd name="T3" fmla="*/ 68 h 68"/>
                <a:gd name="T4" fmla="*/ 2 w 14"/>
                <a:gd name="T5" fmla="*/ 67 h 68"/>
                <a:gd name="T6" fmla="*/ 0 w 14"/>
                <a:gd name="T7" fmla="*/ 0 h 68"/>
                <a:gd name="T8" fmla="*/ 12 w 14"/>
                <a:gd name="T9" fmla="*/ 1 h 68"/>
              </a:gdLst>
              <a:ahLst/>
              <a:cxnLst>
                <a:cxn ang="0">
                  <a:pos x="T0" y="T1"/>
                </a:cxn>
                <a:cxn ang="0">
                  <a:pos x="T2" y="T3"/>
                </a:cxn>
                <a:cxn ang="0">
                  <a:pos x="T4" y="T5"/>
                </a:cxn>
                <a:cxn ang="0">
                  <a:pos x="T6" y="T7"/>
                </a:cxn>
                <a:cxn ang="0">
                  <a:pos x="T8" y="T9"/>
                </a:cxn>
              </a:cxnLst>
              <a:rect l="0" t="0" r="r" b="b"/>
              <a:pathLst>
                <a:path w="14" h="68">
                  <a:moveTo>
                    <a:pt x="12" y="1"/>
                  </a:moveTo>
                  <a:cubicBezTo>
                    <a:pt x="14" y="68"/>
                    <a:pt x="14" y="68"/>
                    <a:pt x="14" y="68"/>
                  </a:cubicBezTo>
                  <a:cubicBezTo>
                    <a:pt x="9" y="68"/>
                    <a:pt x="5" y="67"/>
                    <a:pt x="2" y="67"/>
                  </a:cubicBezTo>
                  <a:cubicBezTo>
                    <a:pt x="0" y="0"/>
                    <a:pt x="0" y="0"/>
                    <a:pt x="0" y="0"/>
                  </a:cubicBezTo>
                  <a:cubicBezTo>
                    <a:pt x="3" y="0"/>
                    <a:pt x="7" y="1"/>
                    <a:pt x="1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4" name="Freeform 363"/>
            <p:cNvSpPr>
              <a:spLocks/>
            </p:cNvSpPr>
            <p:nvPr/>
          </p:nvSpPr>
          <p:spPr bwMode="auto">
            <a:xfrm>
              <a:off x="11560954" y="-1585516"/>
              <a:ext cx="12700" cy="87313"/>
            </a:xfrm>
            <a:custGeom>
              <a:avLst/>
              <a:gdLst>
                <a:gd name="T0" fmla="*/ 8 w 10"/>
                <a:gd name="T1" fmla="*/ 0 h 67"/>
                <a:gd name="T2" fmla="*/ 10 w 10"/>
                <a:gd name="T3" fmla="*/ 67 h 67"/>
                <a:gd name="T4" fmla="*/ 5 w 10"/>
                <a:gd name="T5" fmla="*/ 67 h 67"/>
                <a:gd name="T6" fmla="*/ 2 w 10"/>
                <a:gd name="T7" fmla="*/ 67 h 67"/>
                <a:gd name="T8" fmla="*/ 0 w 10"/>
                <a:gd name="T9" fmla="*/ 0 h 67"/>
                <a:gd name="T10" fmla="*/ 3 w 10"/>
                <a:gd name="T11" fmla="*/ 0 h 67"/>
                <a:gd name="T12" fmla="*/ 8 w 10"/>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0" h="67">
                  <a:moveTo>
                    <a:pt x="8" y="0"/>
                  </a:moveTo>
                  <a:cubicBezTo>
                    <a:pt x="10" y="67"/>
                    <a:pt x="10" y="67"/>
                    <a:pt x="10" y="67"/>
                  </a:cubicBezTo>
                  <a:cubicBezTo>
                    <a:pt x="8" y="67"/>
                    <a:pt x="7" y="67"/>
                    <a:pt x="5" y="67"/>
                  </a:cubicBezTo>
                  <a:cubicBezTo>
                    <a:pt x="4" y="67"/>
                    <a:pt x="3" y="67"/>
                    <a:pt x="2" y="67"/>
                  </a:cubicBezTo>
                  <a:cubicBezTo>
                    <a:pt x="0" y="0"/>
                    <a:pt x="0" y="0"/>
                    <a:pt x="0" y="0"/>
                  </a:cubicBezTo>
                  <a:cubicBezTo>
                    <a:pt x="1" y="0"/>
                    <a:pt x="2" y="0"/>
                    <a:pt x="3" y="0"/>
                  </a:cubicBezTo>
                  <a:cubicBezTo>
                    <a:pt x="5" y="0"/>
                    <a:pt x="7" y="0"/>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5" name="Freeform 364"/>
            <p:cNvSpPr>
              <a:spLocks/>
            </p:cNvSpPr>
            <p:nvPr/>
          </p:nvSpPr>
          <p:spPr bwMode="auto">
            <a:xfrm>
              <a:off x="11538729" y="-1585516"/>
              <a:ext cx="25400" cy="88900"/>
            </a:xfrm>
            <a:custGeom>
              <a:avLst/>
              <a:gdLst>
                <a:gd name="T0" fmla="*/ 18 w 20"/>
                <a:gd name="T1" fmla="*/ 0 h 68"/>
                <a:gd name="T2" fmla="*/ 20 w 20"/>
                <a:gd name="T3" fmla="*/ 67 h 68"/>
                <a:gd name="T4" fmla="*/ 2 w 20"/>
                <a:gd name="T5" fmla="*/ 68 h 68"/>
                <a:gd name="T6" fmla="*/ 0 w 20"/>
                <a:gd name="T7" fmla="*/ 1 h 68"/>
                <a:gd name="T8" fmla="*/ 18 w 20"/>
                <a:gd name="T9" fmla="*/ 0 h 68"/>
              </a:gdLst>
              <a:ahLst/>
              <a:cxnLst>
                <a:cxn ang="0">
                  <a:pos x="T0" y="T1"/>
                </a:cxn>
                <a:cxn ang="0">
                  <a:pos x="T2" y="T3"/>
                </a:cxn>
                <a:cxn ang="0">
                  <a:pos x="T4" y="T5"/>
                </a:cxn>
                <a:cxn ang="0">
                  <a:pos x="T6" y="T7"/>
                </a:cxn>
                <a:cxn ang="0">
                  <a:pos x="T8" y="T9"/>
                </a:cxn>
              </a:cxnLst>
              <a:rect l="0" t="0" r="r" b="b"/>
              <a:pathLst>
                <a:path w="20" h="68">
                  <a:moveTo>
                    <a:pt x="18" y="0"/>
                  </a:moveTo>
                  <a:cubicBezTo>
                    <a:pt x="20" y="67"/>
                    <a:pt x="20" y="67"/>
                    <a:pt x="20" y="67"/>
                  </a:cubicBezTo>
                  <a:cubicBezTo>
                    <a:pt x="14" y="67"/>
                    <a:pt x="7" y="68"/>
                    <a:pt x="2" y="68"/>
                  </a:cubicBezTo>
                  <a:cubicBezTo>
                    <a:pt x="0" y="1"/>
                    <a:pt x="0" y="1"/>
                    <a:pt x="0" y="1"/>
                  </a:cubicBezTo>
                  <a:cubicBezTo>
                    <a:pt x="5" y="0"/>
                    <a:pt x="12" y="0"/>
                    <a:pt x="1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6" name="Freeform 365"/>
            <p:cNvSpPr>
              <a:spLocks/>
            </p:cNvSpPr>
            <p:nvPr/>
          </p:nvSpPr>
          <p:spPr bwMode="auto">
            <a:xfrm>
              <a:off x="11459354" y="-1583928"/>
              <a:ext cx="82550" cy="93663"/>
            </a:xfrm>
            <a:custGeom>
              <a:avLst/>
              <a:gdLst>
                <a:gd name="T0" fmla="*/ 63 w 65"/>
                <a:gd name="T1" fmla="*/ 0 h 72"/>
                <a:gd name="T2" fmla="*/ 65 w 65"/>
                <a:gd name="T3" fmla="*/ 67 h 72"/>
                <a:gd name="T4" fmla="*/ 58 w 65"/>
                <a:gd name="T5" fmla="*/ 67 h 72"/>
                <a:gd name="T6" fmla="*/ 2 w 65"/>
                <a:gd name="T7" fmla="*/ 72 h 72"/>
                <a:gd name="T8" fmla="*/ 0 w 65"/>
                <a:gd name="T9" fmla="*/ 5 h 72"/>
                <a:gd name="T10" fmla="*/ 56 w 65"/>
                <a:gd name="T11" fmla="*/ 0 h 72"/>
                <a:gd name="T12" fmla="*/ 63 w 65"/>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65" h="72">
                  <a:moveTo>
                    <a:pt x="63" y="0"/>
                  </a:moveTo>
                  <a:cubicBezTo>
                    <a:pt x="65" y="67"/>
                    <a:pt x="65" y="67"/>
                    <a:pt x="65" y="67"/>
                  </a:cubicBezTo>
                  <a:cubicBezTo>
                    <a:pt x="62" y="67"/>
                    <a:pt x="60" y="67"/>
                    <a:pt x="58" y="67"/>
                  </a:cubicBezTo>
                  <a:cubicBezTo>
                    <a:pt x="52" y="68"/>
                    <a:pt x="16" y="72"/>
                    <a:pt x="2" y="72"/>
                  </a:cubicBezTo>
                  <a:cubicBezTo>
                    <a:pt x="0" y="5"/>
                    <a:pt x="0" y="5"/>
                    <a:pt x="0" y="5"/>
                  </a:cubicBezTo>
                  <a:cubicBezTo>
                    <a:pt x="14" y="5"/>
                    <a:pt x="50" y="1"/>
                    <a:pt x="56" y="0"/>
                  </a:cubicBezTo>
                  <a:cubicBezTo>
                    <a:pt x="58" y="0"/>
                    <a:pt x="60" y="0"/>
                    <a:pt x="6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7" name="Freeform 366"/>
            <p:cNvSpPr>
              <a:spLocks/>
            </p:cNvSpPr>
            <p:nvPr/>
          </p:nvSpPr>
          <p:spPr bwMode="auto">
            <a:xfrm>
              <a:off x="11459354" y="-1577578"/>
              <a:ext cx="3175" cy="88900"/>
            </a:xfrm>
            <a:custGeom>
              <a:avLst/>
              <a:gdLst>
                <a:gd name="T0" fmla="*/ 1 w 3"/>
                <a:gd name="T1" fmla="*/ 0 h 68"/>
                <a:gd name="T2" fmla="*/ 3 w 3"/>
                <a:gd name="T3" fmla="*/ 67 h 68"/>
                <a:gd name="T4" fmla="*/ 2 w 3"/>
                <a:gd name="T5" fmla="*/ 68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8"/>
                    <a:pt x="2" y="68"/>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8" name="Freeform 367"/>
            <p:cNvSpPr>
              <a:spLocks/>
            </p:cNvSpPr>
            <p:nvPr/>
          </p:nvSpPr>
          <p:spPr bwMode="auto">
            <a:xfrm>
              <a:off x="16072629" y="-1733153"/>
              <a:ext cx="14288" cy="107950"/>
            </a:xfrm>
            <a:custGeom>
              <a:avLst/>
              <a:gdLst>
                <a:gd name="T0" fmla="*/ 7 w 9"/>
                <a:gd name="T1" fmla="*/ 0 h 68"/>
                <a:gd name="T2" fmla="*/ 9 w 9"/>
                <a:gd name="T3" fmla="*/ 55 h 68"/>
                <a:gd name="T4" fmla="*/ 2 w 9"/>
                <a:gd name="T5" fmla="*/ 68 h 68"/>
                <a:gd name="T6" fmla="*/ 0 w 9"/>
                <a:gd name="T7" fmla="*/ 13 h 68"/>
                <a:gd name="T8" fmla="*/ 7 w 9"/>
                <a:gd name="T9" fmla="*/ 0 h 68"/>
              </a:gdLst>
              <a:ahLst/>
              <a:cxnLst>
                <a:cxn ang="0">
                  <a:pos x="T0" y="T1"/>
                </a:cxn>
                <a:cxn ang="0">
                  <a:pos x="T2" y="T3"/>
                </a:cxn>
                <a:cxn ang="0">
                  <a:pos x="T4" y="T5"/>
                </a:cxn>
                <a:cxn ang="0">
                  <a:pos x="T6" y="T7"/>
                </a:cxn>
                <a:cxn ang="0">
                  <a:pos x="T8" y="T9"/>
                </a:cxn>
              </a:cxnLst>
              <a:rect l="0" t="0" r="r" b="b"/>
              <a:pathLst>
                <a:path w="9" h="68">
                  <a:moveTo>
                    <a:pt x="7" y="0"/>
                  </a:moveTo>
                  <a:lnTo>
                    <a:pt x="9" y="55"/>
                  </a:lnTo>
                  <a:lnTo>
                    <a:pt x="2" y="68"/>
                  </a:lnTo>
                  <a:lnTo>
                    <a:pt x="0" y="13"/>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399" name="Freeform 368"/>
            <p:cNvSpPr>
              <a:spLocks/>
            </p:cNvSpPr>
            <p:nvPr/>
          </p:nvSpPr>
          <p:spPr bwMode="auto">
            <a:xfrm>
              <a:off x="10641791" y="-1564878"/>
              <a:ext cx="14288" cy="106363"/>
            </a:xfrm>
            <a:custGeom>
              <a:avLst/>
              <a:gdLst>
                <a:gd name="T0" fmla="*/ 10 w 12"/>
                <a:gd name="T1" fmla="*/ 14 h 81"/>
                <a:gd name="T2" fmla="*/ 12 w 12"/>
                <a:gd name="T3" fmla="*/ 81 h 81"/>
                <a:gd name="T4" fmla="*/ 2 w 12"/>
                <a:gd name="T5" fmla="*/ 67 h 81"/>
                <a:gd name="T6" fmla="*/ 0 w 12"/>
                <a:gd name="T7" fmla="*/ 0 h 81"/>
                <a:gd name="T8" fmla="*/ 10 w 12"/>
                <a:gd name="T9" fmla="*/ 14 h 81"/>
              </a:gdLst>
              <a:ahLst/>
              <a:cxnLst>
                <a:cxn ang="0">
                  <a:pos x="T0" y="T1"/>
                </a:cxn>
                <a:cxn ang="0">
                  <a:pos x="T2" y="T3"/>
                </a:cxn>
                <a:cxn ang="0">
                  <a:pos x="T4" y="T5"/>
                </a:cxn>
                <a:cxn ang="0">
                  <a:pos x="T6" y="T7"/>
                </a:cxn>
                <a:cxn ang="0">
                  <a:pos x="T8" y="T9"/>
                </a:cxn>
              </a:cxnLst>
              <a:rect l="0" t="0" r="r" b="b"/>
              <a:pathLst>
                <a:path w="12" h="81">
                  <a:moveTo>
                    <a:pt x="10" y="14"/>
                  </a:moveTo>
                  <a:cubicBezTo>
                    <a:pt x="12" y="81"/>
                    <a:pt x="12" y="81"/>
                    <a:pt x="12" y="81"/>
                  </a:cubicBezTo>
                  <a:cubicBezTo>
                    <a:pt x="12" y="79"/>
                    <a:pt x="3" y="71"/>
                    <a:pt x="2" y="67"/>
                  </a:cubicBezTo>
                  <a:cubicBezTo>
                    <a:pt x="0" y="0"/>
                    <a:pt x="0" y="0"/>
                    <a:pt x="0" y="0"/>
                  </a:cubicBezTo>
                  <a:cubicBezTo>
                    <a:pt x="1" y="4"/>
                    <a:pt x="10" y="12"/>
                    <a:pt x="10" y="1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0" name="Freeform 369"/>
            <p:cNvSpPr>
              <a:spLocks/>
            </p:cNvSpPr>
            <p:nvPr/>
          </p:nvSpPr>
          <p:spPr bwMode="auto">
            <a:xfrm>
              <a:off x="14283516" y="-1666478"/>
              <a:ext cx="33338" cy="101600"/>
            </a:xfrm>
            <a:custGeom>
              <a:avLst/>
              <a:gdLst>
                <a:gd name="T0" fmla="*/ 19 w 21"/>
                <a:gd name="T1" fmla="*/ 0 h 64"/>
                <a:gd name="T2" fmla="*/ 21 w 21"/>
                <a:gd name="T3" fmla="*/ 55 h 64"/>
                <a:gd name="T4" fmla="*/ 2 w 21"/>
                <a:gd name="T5" fmla="*/ 64 h 64"/>
                <a:gd name="T6" fmla="*/ 0 w 21"/>
                <a:gd name="T7" fmla="*/ 9 h 64"/>
                <a:gd name="T8" fmla="*/ 19 w 21"/>
                <a:gd name="T9" fmla="*/ 0 h 64"/>
              </a:gdLst>
              <a:ahLst/>
              <a:cxnLst>
                <a:cxn ang="0">
                  <a:pos x="T0" y="T1"/>
                </a:cxn>
                <a:cxn ang="0">
                  <a:pos x="T2" y="T3"/>
                </a:cxn>
                <a:cxn ang="0">
                  <a:pos x="T4" y="T5"/>
                </a:cxn>
                <a:cxn ang="0">
                  <a:pos x="T6" y="T7"/>
                </a:cxn>
                <a:cxn ang="0">
                  <a:pos x="T8" y="T9"/>
                </a:cxn>
              </a:cxnLst>
              <a:rect l="0" t="0" r="r" b="b"/>
              <a:pathLst>
                <a:path w="21" h="64">
                  <a:moveTo>
                    <a:pt x="19" y="0"/>
                  </a:moveTo>
                  <a:lnTo>
                    <a:pt x="21" y="55"/>
                  </a:lnTo>
                  <a:lnTo>
                    <a:pt x="2" y="64"/>
                  </a:lnTo>
                  <a:lnTo>
                    <a:pt x="0" y="9"/>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1" name="Freeform 370"/>
            <p:cNvSpPr>
              <a:spLocks/>
            </p:cNvSpPr>
            <p:nvPr/>
          </p:nvSpPr>
          <p:spPr bwMode="auto">
            <a:xfrm>
              <a:off x="10786254" y="-1561703"/>
              <a:ext cx="28575" cy="104775"/>
            </a:xfrm>
            <a:custGeom>
              <a:avLst/>
              <a:gdLst>
                <a:gd name="T0" fmla="*/ 17 w 18"/>
                <a:gd name="T1" fmla="*/ 0 h 66"/>
                <a:gd name="T2" fmla="*/ 18 w 18"/>
                <a:gd name="T3" fmla="*/ 56 h 66"/>
                <a:gd name="T4" fmla="*/ 2 w 18"/>
                <a:gd name="T5" fmla="*/ 66 h 66"/>
                <a:gd name="T6" fmla="*/ 0 w 18"/>
                <a:gd name="T7" fmla="*/ 11 h 66"/>
                <a:gd name="T8" fmla="*/ 17 w 18"/>
                <a:gd name="T9" fmla="*/ 0 h 66"/>
              </a:gdLst>
              <a:ahLst/>
              <a:cxnLst>
                <a:cxn ang="0">
                  <a:pos x="T0" y="T1"/>
                </a:cxn>
                <a:cxn ang="0">
                  <a:pos x="T2" y="T3"/>
                </a:cxn>
                <a:cxn ang="0">
                  <a:pos x="T4" y="T5"/>
                </a:cxn>
                <a:cxn ang="0">
                  <a:pos x="T6" y="T7"/>
                </a:cxn>
                <a:cxn ang="0">
                  <a:pos x="T8" y="T9"/>
                </a:cxn>
              </a:cxnLst>
              <a:rect l="0" t="0" r="r" b="b"/>
              <a:pathLst>
                <a:path w="18" h="66">
                  <a:moveTo>
                    <a:pt x="17" y="0"/>
                  </a:moveTo>
                  <a:lnTo>
                    <a:pt x="18" y="56"/>
                  </a:lnTo>
                  <a:lnTo>
                    <a:pt x="2" y="66"/>
                  </a:lnTo>
                  <a:lnTo>
                    <a:pt x="0" y="11"/>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2" name="Freeform 371"/>
            <p:cNvSpPr>
              <a:spLocks/>
            </p:cNvSpPr>
            <p:nvPr/>
          </p:nvSpPr>
          <p:spPr bwMode="auto">
            <a:xfrm>
              <a:off x="10665604" y="-1544241"/>
              <a:ext cx="123825" cy="88900"/>
            </a:xfrm>
            <a:custGeom>
              <a:avLst/>
              <a:gdLst>
                <a:gd name="T0" fmla="*/ 96 w 98"/>
                <a:gd name="T1" fmla="*/ 0 h 69"/>
                <a:gd name="T2" fmla="*/ 98 w 98"/>
                <a:gd name="T3" fmla="*/ 67 h 69"/>
                <a:gd name="T4" fmla="*/ 2 w 98"/>
                <a:gd name="T5" fmla="*/ 69 h 69"/>
                <a:gd name="T6" fmla="*/ 0 w 98"/>
                <a:gd name="T7" fmla="*/ 2 h 69"/>
                <a:gd name="T8" fmla="*/ 96 w 98"/>
                <a:gd name="T9" fmla="*/ 0 h 69"/>
              </a:gdLst>
              <a:ahLst/>
              <a:cxnLst>
                <a:cxn ang="0">
                  <a:pos x="T0" y="T1"/>
                </a:cxn>
                <a:cxn ang="0">
                  <a:pos x="T2" y="T3"/>
                </a:cxn>
                <a:cxn ang="0">
                  <a:pos x="T4" y="T5"/>
                </a:cxn>
                <a:cxn ang="0">
                  <a:pos x="T6" y="T7"/>
                </a:cxn>
                <a:cxn ang="0">
                  <a:pos x="T8" y="T9"/>
                </a:cxn>
              </a:cxnLst>
              <a:rect l="0" t="0" r="r" b="b"/>
              <a:pathLst>
                <a:path w="98" h="69">
                  <a:moveTo>
                    <a:pt x="96" y="0"/>
                  </a:moveTo>
                  <a:cubicBezTo>
                    <a:pt x="98" y="67"/>
                    <a:pt x="98" y="67"/>
                    <a:pt x="98" y="67"/>
                  </a:cubicBezTo>
                  <a:cubicBezTo>
                    <a:pt x="94" y="67"/>
                    <a:pt x="11" y="69"/>
                    <a:pt x="2" y="69"/>
                  </a:cubicBezTo>
                  <a:cubicBezTo>
                    <a:pt x="0" y="2"/>
                    <a:pt x="0" y="2"/>
                    <a:pt x="0" y="2"/>
                  </a:cubicBezTo>
                  <a:cubicBezTo>
                    <a:pt x="9" y="2"/>
                    <a:pt x="92" y="0"/>
                    <a:pt x="9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3" name="Freeform 372"/>
            <p:cNvSpPr>
              <a:spLocks/>
            </p:cNvSpPr>
            <p:nvPr/>
          </p:nvSpPr>
          <p:spPr bwMode="auto">
            <a:xfrm>
              <a:off x="10664016" y="-1542653"/>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4" name="Freeform 373"/>
            <p:cNvSpPr>
              <a:spLocks/>
            </p:cNvSpPr>
            <p:nvPr/>
          </p:nvSpPr>
          <p:spPr bwMode="auto">
            <a:xfrm>
              <a:off x="10662429" y="-15426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5" name="Freeform 374"/>
            <p:cNvSpPr>
              <a:spLocks/>
            </p:cNvSpPr>
            <p:nvPr/>
          </p:nvSpPr>
          <p:spPr bwMode="auto">
            <a:xfrm>
              <a:off x="10659254" y="-1542653"/>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6" name="Freeform 375"/>
            <p:cNvSpPr>
              <a:spLocks/>
            </p:cNvSpPr>
            <p:nvPr/>
          </p:nvSpPr>
          <p:spPr bwMode="auto">
            <a:xfrm>
              <a:off x="10659254" y="-1544241"/>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7" name="Freeform 376"/>
            <p:cNvSpPr>
              <a:spLocks/>
            </p:cNvSpPr>
            <p:nvPr/>
          </p:nvSpPr>
          <p:spPr bwMode="auto">
            <a:xfrm>
              <a:off x="10657666" y="-1544241"/>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8" name="Freeform 377"/>
            <p:cNvSpPr>
              <a:spLocks/>
            </p:cNvSpPr>
            <p:nvPr/>
          </p:nvSpPr>
          <p:spPr bwMode="auto">
            <a:xfrm>
              <a:off x="10656079" y="-1544241"/>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09" name="Freeform 378"/>
            <p:cNvSpPr>
              <a:spLocks/>
            </p:cNvSpPr>
            <p:nvPr/>
          </p:nvSpPr>
          <p:spPr bwMode="auto">
            <a:xfrm>
              <a:off x="10654491" y="-1545828"/>
              <a:ext cx="4763" cy="90488"/>
            </a:xfrm>
            <a:custGeom>
              <a:avLst/>
              <a:gdLst>
                <a:gd name="T0" fmla="*/ 2 w 4"/>
                <a:gd name="T1" fmla="*/ 2 h 69"/>
                <a:gd name="T2" fmla="*/ 4 w 4"/>
                <a:gd name="T3" fmla="*/ 69 h 69"/>
                <a:gd name="T4" fmla="*/ 2 w 4"/>
                <a:gd name="T5" fmla="*/ 67 h 69"/>
                <a:gd name="T6" fmla="*/ 0 w 4"/>
                <a:gd name="T7" fmla="*/ 0 h 69"/>
                <a:gd name="T8" fmla="*/ 2 w 4"/>
                <a:gd name="T9" fmla="*/ 2 h 69"/>
              </a:gdLst>
              <a:ahLst/>
              <a:cxnLst>
                <a:cxn ang="0">
                  <a:pos x="T0" y="T1"/>
                </a:cxn>
                <a:cxn ang="0">
                  <a:pos x="T2" y="T3"/>
                </a:cxn>
                <a:cxn ang="0">
                  <a:pos x="T4" y="T5"/>
                </a:cxn>
                <a:cxn ang="0">
                  <a:pos x="T6" y="T7"/>
                </a:cxn>
                <a:cxn ang="0">
                  <a:pos x="T8" y="T9"/>
                </a:cxn>
              </a:cxnLst>
              <a:rect l="0" t="0" r="r" b="b"/>
              <a:pathLst>
                <a:path w="4" h="69">
                  <a:moveTo>
                    <a:pt x="2" y="2"/>
                  </a:moveTo>
                  <a:cubicBezTo>
                    <a:pt x="4" y="69"/>
                    <a:pt x="4" y="69"/>
                    <a:pt x="4" y="69"/>
                  </a:cubicBezTo>
                  <a:cubicBezTo>
                    <a:pt x="3" y="69"/>
                    <a:pt x="2" y="68"/>
                    <a:pt x="2" y="67"/>
                  </a:cubicBezTo>
                  <a:cubicBezTo>
                    <a:pt x="0" y="0"/>
                    <a:pt x="0" y="0"/>
                    <a:pt x="0" y="0"/>
                  </a:cubicBezTo>
                  <a:cubicBezTo>
                    <a:pt x="0" y="1"/>
                    <a:pt x="1" y="2"/>
                    <a:pt x="2"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0" name="Freeform 379"/>
            <p:cNvSpPr>
              <a:spLocks/>
            </p:cNvSpPr>
            <p:nvPr/>
          </p:nvSpPr>
          <p:spPr bwMode="auto">
            <a:xfrm>
              <a:off x="12186429" y="-1593453"/>
              <a:ext cx="7938" cy="100013"/>
            </a:xfrm>
            <a:custGeom>
              <a:avLst/>
              <a:gdLst>
                <a:gd name="T0" fmla="*/ 3 w 5"/>
                <a:gd name="T1" fmla="*/ 8 h 63"/>
                <a:gd name="T2" fmla="*/ 5 w 5"/>
                <a:gd name="T3" fmla="*/ 63 h 63"/>
                <a:gd name="T4" fmla="*/ 2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2"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1" name="Freeform 380"/>
            <p:cNvSpPr>
              <a:spLocks/>
            </p:cNvSpPr>
            <p:nvPr/>
          </p:nvSpPr>
          <p:spPr bwMode="auto">
            <a:xfrm>
              <a:off x="11626041" y="-1587103"/>
              <a:ext cx="12700" cy="111125"/>
            </a:xfrm>
            <a:custGeom>
              <a:avLst/>
              <a:gdLst>
                <a:gd name="T0" fmla="*/ 8 w 10"/>
                <a:gd name="T1" fmla="*/ 18 h 85"/>
                <a:gd name="T2" fmla="*/ 10 w 10"/>
                <a:gd name="T3" fmla="*/ 85 h 85"/>
                <a:gd name="T4" fmla="*/ 8 w 10"/>
                <a:gd name="T5" fmla="*/ 73 h 85"/>
                <a:gd name="T6" fmla="*/ 2 w 10"/>
                <a:gd name="T7" fmla="*/ 67 h 85"/>
                <a:gd name="T8" fmla="*/ 0 w 10"/>
                <a:gd name="T9" fmla="*/ 0 h 85"/>
                <a:gd name="T10" fmla="*/ 6 w 10"/>
                <a:gd name="T11" fmla="*/ 6 h 85"/>
                <a:gd name="T12" fmla="*/ 8 w 10"/>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0" h="85">
                  <a:moveTo>
                    <a:pt x="8" y="18"/>
                  </a:moveTo>
                  <a:cubicBezTo>
                    <a:pt x="10" y="85"/>
                    <a:pt x="10" y="85"/>
                    <a:pt x="10" y="85"/>
                  </a:cubicBezTo>
                  <a:cubicBezTo>
                    <a:pt x="10" y="80"/>
                    <a:pt x="9" y="77"/>
                    <a:pt x="8" y="73"/>
                  </a:cubicBezTo>
                  <a:cubicBezTo>
                    <a:pt x="7" y="70"/>
                    <a:pt x="4" y="68"/>
                    <a:pt x="2" y="67"/>
                  </a:cubicBezTo>
                  <a:cubicBezTo>
                    <a:pt x="0" y="0"/>
                    <a:pt x="0" y="0"/>
                    <a:pt x="0" y="0"/>
                  </a:cubicBezTo>
                  <a:cubicBezTo>
                    <a:pt x="2" y="1"/>
                    <a:pt x="5" y="3"/>
                    <a:pt x="6" y="6"/>
                  </a:cubicBezTo>
                  <a:cubicBezTo>
                    <a:pt x="7" y="10"/>
                    <a:pt x="8" y="13"/>
                    <a:pt x="8"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2" name="Freeform 381"/>
            <p:cNvSpPr>
              <a:spLocks/>
            </p:cNvSpPr>
            <p:nvPr/>
          </p:nvSpPr>
          <p:spPr bwMode="auto">
            <a:xfrm>
              <a:off x="11624454" y="-158710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3" name="Freeform 382"/>
            <p:cNvSpPr>
              <a:spLocks/>
            </p:cNvSpPr>
            <p:nvPr/>
          </p:nvSpPr>
          <p:spPr bwMode="auto">
            <a:xfrm>
              <a:off x="11624454" y="-158710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4" name="Freeform 383"/>
            <p:cNvSpPr>
              <a:spLocks/>
            </p:cNvSpPr>
            <p:nvPr/>
          </p:nvSpPr>
          <p:spPr bwMode="auto">
            <a:xfrm>
              <a:off x="11622866" y="-1588691"/>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7"/>
                    <a:pt x="2" y="67"/>
                  </a:cubicBezTo>
                  <a:cubicBezTo>
                    <a:pt x="0" y="0"/>
                    <a:pt x="0" y="0"/>
                    <a:pt x="0" y="0"/>
                  </a:cubicBezTo>
                  <a:cubicBezTo>
                    <a:pt x="1" y="0"/>
                    <a:pt x="1" y="0"/>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5" name="Freeform 384"/>
            <p:cNvSpPr>
              <a:spLocks/>
            </p:cNvSpPr>
            <p:nvPr/>
          </p:nvSpPr>
          <p:spPr bwMode="auto">
            <a:xfrm>
              <a:off x="11622866" y="-1588691"/>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6" name="Freeform 385"/>
            <p:cNvSpPr>
              <a:spLocks/>
            </p:cNvSpPr>
            <p:nvPr/>
          </p:nvSpPr>
          <p:spPr bwMode="auto">
            <a:xfrm>
              <a:off x="11621279" y="-1588691"/>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7" name="Freeform 386"/>
            <p:cNvSpPr>
              <a:spLocks/>
            </p:cNvSpPr>
            <p:nvPr/>
          </p:nvSpPr>
          <p:spPr bwMode="auto">
            <a:xfrm>
              <a:off x="11621279" y="-1588691"/>
              <a:ext cx="3175"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8" name="Freeform 387"/>
            <p:cNvSpPr>
              <a:spLocks/>
            </p:cNvSpPr>
            <p:nvPr/>
          </p:nvSpPr>
          <p:spPr bwMode="auto">
            <a:xfrm>
              <a:off x="14299391" y="-1647428"/>
              <a:ext cx="20638" cy="92075"/>
            </a:xfrm>
            <a:custGeom>
              <a:avLst/>
              <a:gdLst>
                <a:gd name="T0" fmla="*/ 12 w 13"/>
                <a:gd name="T1" fmla="*/ 3 h 58"/>
                <a:gd name="T2" fmla="*/ 13 w 13"/>
                <a:gd name="T3" fmla="*/ 58 h 58"/>
                <a:gd name="T4" fmla="*/ 1 w 13"/>
                <a:gd name="T5" fmla="*/ 55 h 58"/>
                <a:gd name="T6" fmla="*/ 0 w 13"/>
                <a:gd name="T7" fmla="*/ 0 h 58"/>
                <a:gd name="T8" fmla="*/ 12 w 13"/>
                <a:gd name="T9" fmla="*/ 3 h 58"/>
              </a:gdLst>
              <a:ahLst/>
              <a:cxnLst>
                <a:cxn ang="0">
                  <a:pos x="T0" y="T1"/>
                </a:cxn>
                <a:cxn ang="0">
                  <a:pos x="T2" y="T3"/>
                </a:cxn>
                <a:cxn ang="0">
                  <a:pos x="T4" y="T5"/>
                </a:cxn>
                <a:cxn ang="0">
                  <a:pos x="T6" y="T7"/>
                </a:cxn>
                <a:cxn ang="0">
                  <a:pos x="T8" y="T9"/>
                </a:cxn>
              </a:cxnLst>
              <a:rect l="0" t="0" r="r" b="b"/>
              <a:pathLst>
                <a:path w="13" h="58">
                  <a:moveTo>
                    <a:pt x="12" y="3"/>
                  </a:moveTo>
                  <a:lnTo>
                    <a:pt x="13" y="58"/>
                  </a:lnTo>
                  <a:lnTo>
                    <a:pt x="1" y="55"/>
                  </a:lnTo>
                  <a:lnTo>
                    <a:pt x="0" y="0"/>
                  </a:lnTo>
                  <a:lnTo>
                    <a:pt x="12"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19" name="Freeform 388"/>
            <p:cNvSpPr>
              <a:spLocks/>
            </p:cNvSpPr>
            <p:nvPr/>
          </p:nvSpPr>
          <p:spPr bwMode="auto">
            <a:xfrm>
              <a:off x="16067866" y="-1712516"/>
              <a:ext cx="7938" cy="107950"/>
            </a:xfrm>
            <a:custGeom>
              <a:avLst/>
              <a:gdLst>
                <a:gd name="T0" fmla="*/ 3 w 5"/>
                <a:gd name="T1" fmla="*/ 0 h 68"/>
                <a:gd name="T2" fmla="*/ 5 w 5"/>
                <a:gd name="T3" fmla="*/ 55 h 68"/>
                <a:gd name="T4" fmla="*/ 2 w 5"/>
                <a:gd name="T5" fmla="*/ 68 h 68"/>
                <a:gd name="T6" fmla="*/ 0 w 5"/>
                <a:gd name="T7" fmla="*/ 13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lnTo>
                    <a:pt x="5" y="55"/>
                  </a:lnTo>
                  <a:lnTo>
                    <a:pt x="2" y="68"/>
                  </a:lnTo>
                  <a:lnTo>
                    <a:pt x="0" y="13"/>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0" name="Freeform 389"/>
            <p:cNvSpPr>
              <a:spLocks/>
            </p:cNvSpPr>
            <p:nvPr/>
          </p:nvSpPr>
          <p:spPr bwMode="auto">
            <a:xfrm>
              <a:off x="12181666" y="-1587103"/>
              <a:ext cx="4763" cy="101600"/>
            </a:xfrm>
            <a:custGeom>
              <a:avLst/>
              <a:gdLst>
                <a:gd name="T0" fmla="*/ 1 w 3"/>
                <a:gd name="T1" fmla="*/ 0 h 64"/>
                <a:gd name="T2" fmla="*/ 3 w 3"/>
                <a:gd name="T3" fmla="*/ 55 h 64"/>
                <a:gd name="T4" fmla="*/ 1 w 3"/>
                <a:gd name="T5" fmla="*/ 64 h 64"/>
                <a:gd name="T6" fmla="*/ 0 w 3"/>
                <a:gd name="T7" fmla="*/ 9 h 64"/>
                <a:gd name="T8" fmla="*/ 1 w 3"/>
                <a:gd name="T9" fmla="*/ 0 h 64"/>
              </a:gdLst>
              <a:ahLst/>
              <a:cxnLst>
                <a:cxn ang="0">
                  <a:pos x="T0" y="T1"/>
                </a:cxn>
                <a:cxn ang="0">
                  <a:pos x="T2" y="T3"/>
                </a:cxn>
                <a:cxn ang="0">
                  <a:pos x="T4" y="T5"/>
                </a:cxn>
                <a:cxn ang="0">
                  <a:pos x="T6" y="T7"/>
                </a:cxn>
                <a:cxn ang="0">
                  <a:pos x="T8" y="T9"/>
                </a:cxn>
              </a:cxnLst>
              <a:rect l="0" t="0" r="r" b="b"/>
              <a:pathLst>
                <a:path w="3" h="64">
                  <a:moveTo>
                    <a:pt x="1" y="0"/>
                  </a:moveTo>
                  <a:lnTo>
                    <a:pt x="3" y="55"/>
                  </a:lnTo>
                  <a:lnTo>
                    <a:pt x="1" y="64"/>
                  </a:lnTo>
                  <a:lnTo>
                    <a:pt x="0" y="9"/>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1" name="Freeform 390"/>
            <p:cNvSpPr>
              <a:spLocks/>
            </p:cNvSpPr>
            <p:nvPr/>
          </p:nvSpPr>
          <p:spPr bwMode="auto">
            <a:xfrm>
              <a:off x="14318441" y="-1642666"/>
              <a:ext cx="17463" cy="93663"/>
            </a:xfrm>
            <a:custGeom>
              <a:avLst/>
              <a:gdLst>
                <a:gd name="T0" fmla="*/ 9 w 11"/>
                <a:gd name="T1" fmla="*/ 4 h 59"/>
                <a:gd name="T2" fmla="*/ 11 w 11"/>
                <a:gd name="T3" fmla="*/ 59 h 59"/>
                <a:gd name="T4" fmla="*/ 1 w 11"/>
                <a:gd name="T5" fmla="*/ 55 h 59"/>
                <a:gd name="T6" fmla="*/ 0 w 11"/>
                <a:gd name="T7" fmla="*/ 0 h 59"/>
                <a:gd name="T8" fmla="*/ 9 w 11"/>
                <a:gd name="T9" fmla="*/ 4 h 59"/>
              </a:gdLst>
              <a:ahLst/>
              <a:cxnLst>
                <a:cxn ang="0">
                  <a:pos x="T0" y="T1"/>
                </a:cxn>
                <a:cxn ang="0">
                  <a:pos x="T2" y="T3"/>
                </a:cxn>
                <a:cxn ang="0">
                  <a:pos x="T4" y="T5"/>
                </a:cxn>
                <a:cxn ang="0">
                  <a:pos x="T6" y="T7"/>
                </a:cxn>
                <a:cxn ang="0">
                  <a:pos x="T8" y="T9"/>
                </a:cxn>
              </a:cxnLst>
              <a:rect l="0" t="0" r="r" b="b"/>
              <a:pathLst>
                <a:path w="11" h="59">
                  <a:moveTo>
                    <a:pt x="9" y="4"/>
                  </a:moveTo>
                  <a:lnTo>
                    <a:pt x="11" y="59"/>
                  </a:lnTo>
                  <a:lnTo>
                    <a:pt x="1" y="55"/>
                  </a:lnTo>
                  <a:lnTo>
                    <a:pt x="0" y="0"/>
                  </a:lnTo>
                  <a:lnTo>
                    <a:pt x="9"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2" name="Freeform 391"/>
            <p:cNvSpPr>
              <a:spLocks/>
            </p:cNvSpPr>
            <p:nvPr/>
          </p:nvSpPr>
          <p:spPr bwMode="auto">
            <a:xfrm>
              <a:off x="11403791" y="-1577578"/>
              <a:ext cx="57150" cy="115888"/>
            </a:xfrm>
            <a:custGeom>
              <a:avLst/>
              <a:gdLst>
                <a:gd name="T0" fmla="*/ 44 w 46"/>
                <a:gd name="T1" fmla="*/ 0 h 89"/>
                <a:gd name="T2" fmla="*/ 46 w 46"/>
                <a:gd name="T3" fmla="*/ 68 h 89"/>
                <a:gd name="T4" fmla="*/ 2 w 46"/>
                <a:gd name="T5" fmla="*/ 89 h 89"/>
                <a:gd name="T6" fmla="*/ 0 w 46"/>
                <a:gd name="T7" fmla="*/ 22 h 89"/>
                <a:gd name="T8" fmla="*/ 44 w 46"/>
                <a:gd name="T9" fmla="*/ 0 h 89"/>
              </a:gdLst>
              <a:ahLst/>
              <a:cxnLst>
                <a:cxn ang="0">
                  <a:pos x="T0" y="T1"/>
                </a:cxn>
                <a:cxn ang="0">
                  <a:pos x="T2" y="T3"/>
                </a:cxn>
                <a:cxn ang="0">
                  <a:pos x="T4" y="T5"/>
                </a:cxn>
                <a:cxn ang="0">
                  <a:pos x="T6" y="T7"/>
                </a:cxn>
                <a:cxn ang="0">
                  <a:pos x="T8" y="T9"/>
                </a:cxn>
              </a:cxnLst>
              <a:rect l="0" t="0" r="r" b="b"/>
              <a:pathLst>
                <a:path w="46" h="89">
                  <a:moveTo>
                    <a:pt x="44" y="0"/>
                  </a:moveTo>
                  <a:cubicBezTo>
                    <a:pt x="46" y="68"/>
                    <a:pt x="46" y="68"/>
                    <a:pt x="46" y="68"/>
                  </a:cubicBezTo>
                  <a:cubicBezTo>
                    <a:pt x="28" y="73"/>
                    <a:pt x="9" y="85"/>
                    <a:pt x="2" y="89"/>
                  </a:cubicBezTo>
                  <a:cubicBezTo>
                    <a:pt x="0" y="22"/>
                    <a:pt x="0" y="22"/>
                    <a:pt x="0" y="22"/>
                  </a:cubicBezTo>
                  <a:cubicBezTo>
                    <a:pt x="7" y="18"/>
                    <a:pt x="26" y="6"/>
                    <a:pt x="4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3" name="Freeform 392"/>
            <p:cNvSpPr>
              <a:spLocks/>
            </p:cNvSpPr>
            <p:nvPr/>
          </p:nvSpPr>
          <p:spPr bwMode="auto">
            <a:xfrm>
              <a:off x="11400616" y="-1549003"/>
              <a:ext cx="6350" cy="90488"/>
            </a:xfrm>
            <a:custGeom>
              <a:avLst/>
              <a:gdLst>
                <a:gd name="T0" fmla="*/ 2 w 4"/>
                <a:gd name="T1" fmla="*/ 0 h 69"/>
                <a:gd name="T2" fmla="*/ 4 w 4"/>
                <a:gd name="T3" fmla="*/ 67 h 69"/>
                <a:gd name="T4" fmla="*/ 2 w 4"/>
                <a:gd name="T5" fmla="*/ 69 h 69"/>
                <a:gd name="T6" fmla="*/ 0 w 4"/>
                <a:gd name="T7" fmla="*/ 2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8"/>
                    <a:pt x="2" y="69"/>
                    <a:pt x="2" y="69"/>
                  </a:cubicBezTo>
                  <a:cubicBezTo>
                    <a:pt x="0" y="2"/>
                    <a:pt x="0" y="2"/>
                    <a:pt x="0" y="2"/>
                  </a:cubicBezTo>
                  <a:cubicBezTo>
                    <a:pt x="0" y="2"/>
                    <a:pt x="1" y="1"/>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4" name="Freeform 393"/>
            <p:cNvSpPr>
              <a:spLocks/>
            </p:cNvSpPr>
            <p:nvPr/>
          </p:nvSpPr>
          <p:spPr bwMode="auto">
            <a:xfrm>
              <a:off x="10871979" y="-1560116"/>
              <a:ext cx="6350" cy="122238"/>
            </a:xfrm>
            <a:custGeom>
              <a:avLst/>
              <a:gdLst>
                <a:gd name="T0" fmla="*/ 3 w 5"/>
                <a:gd name="T1" fmla="*/ 27 h 94"/>
                <a:gd name="T2" fmla="*/ 5 w 5"/>
                <a:gd name="T3" fmla="*/ 94 h 94"/>
                <a:gd name="T4" fmla="*/ 2 w 5"/>
                <a:gd name="T5" fmla="*/ 69 h 94"/>
                <a:gd name="T6" fmla="*/ 2 w 5"/>
                <a:gd name="T7" fmla="*/ 67 h 94"/>
                <a:gd name="T8" fmla="*/ 0 w 5"/>
                <a:gd name="T9" fmla="*/ 0 h 94"/>
                <a:gd name="T10" fmla="*/ 0 w 5"/>
                <a:gd name="T11" fmla="*/ 2 h 94"/>
                <a:gd name="T12" fmla="*/ 3 w 5"/>
                <a:gd name="T13" fmla="*/ 27 h 94"/>
              </a:gdLst>
              <a:ahLst/>
              <a:cxnLst>
                <a:cxn ang="0">
                  <a:pos x="T0" y="T1"/>
                </a:cxn>
                <a:cxn ang="0">
                  <a:pos x="T2" y="T3"/>
                </a:cxn>
                <a:cxn ang="0">
                  <a:pos x="T4" y="T5"/>
                </a:cxn>
                <a:cxn ang="0">
                  <a:pos x="T6" y="T7"/>
                </a:cxn>
                <a:cxn ang="0">
                  <a:pos x="T8" y="T9"/>
                </a:cxn>
                <a:cxn ang="0">
                  <a:pos x="T10" y="T11"/>
                </a:cxn>
                <a:cxn ang="0">
                  <a:pos x="T12" y="T13"/>
                </a:cxn>
              </a:cxnLst>
              <a:rect l="0" t="0" r="r" b="b"/>
              <a:pathLst>
                <a:path w="5" h="94">
                  <a:moveTo>
                    <a:pt x="3" y="27"/>
                  </a:moveTo>
                  <a:cubicBezTo>
                    <a:pt x="5" y="94"/>
                    <a:pt x="5" y="94"/>
                    <a:pt x="5" y="94"/>
                  </a:cubicBezTo>
                  <a:cubicBezTo>
                    <a:pt x="5" y="86"/>
                    <a:pt x="3" y="76"/>
                    <a:pt x="2" y="69"/>
                  </a:cubicBezTo>
                  <a:cubicBezTo>
                    <a:pt x="2" y="68"/>
                    <a:pt x="2" y="67"/>
                    <a:pt x="2" y="67"/>
                  </a:cubicBezTo>
                  <a:cubicBezTo>
                    <a:pt x="0" y="0"/>
                    <a:pt x="0" y="0"/>
                    <a:pt x="0" y="0"/>
                  </a:cubicBezTo>
                  <a:cubicBezTo>
                    <a:pt x="0" y="0"/>
                    <a:pt x="0" y="1"/>
                    <a:pt x="0" y="2"/>
                  </a:cubicBezTo>
                  <a:cubicBezTo>
                    <a:pt x="1" y="8"/>
                    <a:pt x="3" y="19"/>
                    <a:pt x="3" y="2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5" name="Freeform 394"/>
            <p:cNvSpPr>
              <a:spLocks/>
            </p:cNvSpPr>
            <p:nvPr/>
          </p:nvSpPr>
          <p:spPr bwMode="auto">
            <a:xfrm>
              <a:off x="11365691" y="-1545828"/>
              <a:ext cx="38100" cy="98425"/>
            </a:xfrm>
            <a:custGeom>
              <a:avLst/>
              <a:gdLst>
                <a:gd name="T0" fmla="*/ 22 w 24"/>
                <a:gd name="T1" fmla="*/ 0 h 62"/>
                <a:gd name="T2" fmla="*/ 24 w 24"/>
                <a:gd name="T3" fmla="*/ 55 h 62"/>
                <a:gd name="T4" fmla="*/ 2 w 24"/>
                <a:gd name="T5" fmla="*/ 62 h 62"/>
                <a:gd name="T6" fmla="*/ 0 w 24"/>
                <a:gd name="T7" fmla="*/ 7 h 62"/>
                <a:gd name="T8" fmla="*/ 22 w 24"/>
                <a:gd name="T9" fmla="*/ 0 h 62"/>
              </a:gdLst>
              <a:ahLst/>
              <a:cxnLst>
                <a:cxn ang="0">
                  <a:pos x="T0" y="T1"/>
                </a:cxn>
                <a:cxn ang="0">
                  <a:pos x="T2" y="T3"/>
                </a:cxn>
                <a:cxn ang="0">
                  <a:pos x="T4" y="T5"/>
                </a:cxn>
                <a:cxn ang="0">
                  <a:pos x="T6" y="T7"/>
                </a:cxn>
                <a:cxn ang="0">
                  <a:pos x="T8" y="T9"/>
                </a:cxn>
              </a:cxnLst>
              <a:rect l="0" t="0" r="r" b="b"/>
              <a:pathLst>
                <a:path w="24" h="62">
                  <a:moveTo>
                    <a:pt x="22" y="0"/>
                  </a:moveTo>
                  <a:lnTo>
                    <a:pt x="24" y="55"/>
                  </a:lnTo>
                  <a:lnTo>
                    <a:pt x="2" y="62"/>
                  </a:lnTo>
                  <a:lnTo>
                    <a:pt x="0" y="7"/>
                  </a:lnTo>
                  <a:lnTo>
                    <a:pt x="2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6" name="Freeform 395"/>
            <p:cNvSpPr>
              <a:spLocks/>
            </p:cNvSpPr>
            <p:nvPr/>
          </p:nvSpPr>
          <p:spPr bwMode="auto">
            <a:xfrm>
              <a:off x="16056754" y="-1691878"/>
              <a:ext cx="14288" cy="103188"/>
            </a:xfrm>
            <a:custGeom>
              <a:avLst/>
              <a:gdLst>
                <a:gd name="T0" fmla="*/ 7 w 9"/>
                <a:gd name="T1" fmla="*/ 0 h 65"/>
                <a:gd name="T2" fmla="*/ 9 w 9"/>
                <a:gd name="T3" fmla="*/ 55 h 65"/>
                <a:gd name="T4" fmla="*/ 1 w 9"/>
                <a:gd name="T5" fmla="*/ 65 h 65"/>
                <a:gd name="T6" fmla="*/ 0 w 9"/>
                <a:gd name="T7" fmla="*/ 10 h 65"/>
                <a:gd name="T8" fmla="*/ 7 w 9"/>
                <a:gd name="T9" fmla="*/ 0 h 65"/>
              </a:gdLst>
              <a:ahLst/>
              <a:cxnLst>
                <a:cxn ang="0">
                  <a:pos x="T0" y="T1"/>
                </a:cxn>
                <a:cxn ang="0">
                  <a:pos x="T2" y="T3"/>
                </a:cxn>
                <a:cxn ang="0">
                  <a:pos x="T4" y="T5"/>
                </a:cxn>
                <a:cxn ang="0">
                  <a:pos x="T6" y="T7"/>
                </a:cxn>
                <a:cxn ang="0">
                  <a:pos x="T8" y="T9"/>
                </a:cxn>
              </a:cxnLst>
              <a:rect l="0" t="0" r="r" b="b"/>
              <a:pathLst>
                <a:path w="9" h="65">
                  <a:moveTo>
                    <a:pt x="7" y="0"/>
                  </a:moveTo>
                  <a:lnTo>
                    <a:pt x="9" y="55"/>
                  </a:lnTo>
                  <a:lnTo>
                    <a:pt x="1" y="65"/>
                  </a:lnTo>
                  <a:lnTo>
                    <a:pt x="0" y="10"/>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7" name="Freeform 396"/>
            <p:cNvSpPr>
              <a:spLocks/>
            </p:cNvSpPr>
            <p:nvPr/>
          </p:nvSpPr>
          <p:spPr bwMode="auto">
            <a:xfrm>
              <a:off x="14318441" y="-1639491"/>
              <a:ext cx="3175" cy="103188"/>
            </a:xfrm>
            <a:custGeom>
              <a:avLst/>
              <a:gdLst>
                <a:gd name="T0" fmla="*/ 0 w 2"/>
                <a:gd name="T1" fmla="*/ 0 h 65"/>
                <a:gd name="T2" fmla="*/ 2 w 2"/>
                <a:gd name="T3" fmla="*/ 55 h 65"/>
                <a:gd name="T4" fmla="*/ 1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1" y="65"/>
                  </a:lnTo>
                  <a:lnTo>
                    <a:pt x="0" y="1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8" name="Freeform 397"/>
            <p:cNvSpPr>
              <a:spLocks/>
            </p:cNvSpPr>
            <p:nvPr/>
          </p:nvSpPr>
          <p:spPr bwMode="auto">
            <a:xfrm>
              <a:off x="11341879" y="-1534716"/>
              <a:ext cx="26988" cy="93663"/>
            </a:xfrm>
            <a:custGeom>
              <a:avLst/>
              <a:gdLst>
                <a:gd name="T0" fmla="*/ 15 w 17"/>
                <a:gd name="T1" fmla="*/ 0 h 59"/>
                <a:gd name="T2" fmla="*/ 17 w 17"/>
                <a:gd name="T3" fmla="*/ 55 h 59"/>
                <a:gd name="T4" fmla="*/ 1 w 17"/>
                <a:gd name="T5" fmla="*/ 59 h 59"/>
                <a:gd name="T6" fmla="*/ 0 w 17"/>
                <a:gd name="T7" fmla="*/ 4 h 59"/>
                <a:gd name="T8" fmla="*/ 15 w 17"/>
                <a:gd name="T9" fmla="*/ 0 h 59"/>
              </a:gdLst>
              <a:ahLst/>
              <a:cxnLst>
                <a:cxn ang="0">
                  <a:pos x="T0" y="T1"/>
                </a:cxn>
                <a:cxn ang="0">
                  <a:pos x="T2" y="T3"/>
                </a:cxn>
                <a:cxn ang="0">
                  <a:pos x="T4" y="T5"/>
                </a:cxn>
                <a:cxn ang="0">
                  <a:pos x="T6" y="T7"/>
                </a:cxn>
                <a:cxn ang="0">
                  <a:pos x="T8" y="T9"/>
                </a:cxn>
              </a:cxnLst>
              <a:rect l="0" t="0" r="r" b="b"/>
              <a:pathLst>
                <a:path w="17" h="59">
                  <a:moveTo>
                    <a:pt x="15" y="0"/>
                  </a:moveTo>
                  <a:lnTo>
                    <a:pt x="17" y="55"/>
                  </a:lnTo>
                  <a:lnTo>
                    <a:pt x="1" y="59"/>
                  </a:lnTo>
                  <a:lnTo>
                    <a:pt x="0" y="4"/>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29" name="Freeform 398"/>
            <p:cNvSpPr>
              <a:spLocks/>
            </p:cNvSpPr>
            <p:nvPr/>
          </p:nvSpPr>
          <p:spPr bwMode="auto">
            <a:xfrm>
              <a:off x="16053579" y="-1676003"/>
              <a:ext cx="4763" cy="96838"/>
            </a:xfrm>
            <a:custGeom>
              <a:avLst/>
              <a:gdLst>
                <a:gd name="T0" fmla="*/ 2 w 3"/>
                <a:gd name="T1" fmla="*/ 0 h 61"/>
                <a:gd name="T2" fmla="*/ 3 w 3"/>
                <a:gd name="T3" fmla="*/ 55 h 61"/>
                <a:gd name="T4" fmla="*/ 1 w 3"/>
                <a:gd name="T5" fmla="*/ 61 h 61"/>
                <a:gd name="T6" fmla="*/ 0 w 3"/>
                <a:gd name="T7" fmla="*/ 6 h 61"/>
                <a:gd name="T8" fmla="*/ 2 w 3"/>
                <a:gd name="T9" fmla="*/ 0 h 61"/>
              </a:gdLst>
              <a:ahLst/>
              <a:cxnLst>
                <a:cxn ang="0">
                  <a:pos x="T0" y="T1"/>
                </a:cxn>
                <a:cxn ang="0">
                  <a:pos x="T2" y="T3"/>
                </a:cxn>
                <a:cxn ang="0">
                  <a:pos x="T4" y="T5"/>
                </a:cxn>
                <a:cxn ang="0">
                  <a:pos x="T6" y="T7"/>
                </a:cxn>
                <a:cxn ang="0">
                  <a:pos x="T8" y="T9"/>
                </a:cxn>
              </a:cxnLst>
              <a:rect l="0" t="0" r="r" b="b"/>
              <a:pathLst>
                <a:path w="3" h="61">
                  <a:moveTo>
                    <a:pt x="2" y="0"/>
                  </a:moveTo>
                  <a:lnTo>
                    <a:pt x="3" y="55"/>
                  </a:lnTo>
                  <a:lnTo>
                    <a:pt x="1" y="61"/>
                  </a:lnTo>
                  <a:lnTo>
                    <a:pt x="0" y="6"/>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0" name="Freeform 399"/>
            <p:cNvSpPr>
              <a:spLocks/>
            </p:cNvSpPr>
            <p:nvPr/>
          </p:nvSpPr>
          <p:spPr bwMode="auto">
            <a:xfrm>
              <a:off x="14332729" y="-1620441"/>
              <a:ext cx="15875" cy="98425"/>
            </a:xfrm>
            <a:custGeom>
              <a:avLst/>
              <a:gdLst>
                <a:gd name="T0" fmla="*/ 9 w 10"/>
                <a:gd name="T1" fmla="*/ 6 h 62"/>
                <a:gd name="T2" fmla="*/ 10 w 10"/>
                <a:gd name="T3" fmla="*/ 62 h 62"/>
                <a:gd name="T4" fmla="*/ 1 w 10"/>
                <a:gd name="T5" fmla="*/ 55 h 62"/>
                <a:gd name="T6" fmla="*/ 0 w 10"/>
                <a:gd name="T7" fmla="*/ 0 h 62"/>
                <a:gd name="T8" fmla="*/ 9 w 10"/>
                <a:gd name="T9" fmla="*/ 6 h 62"/>
              </a:gdLst>
              <a:ahLst/>
              <a:cxnLst>
                <a:cxn ang="0">
                  <a:pos x="T0" y="T1"/>
                </a:cxn>
                <a:cxn ang="0">
                  <a:pos x="T2" y="T3"/>
                </a:cxn>
                <a:cxn ang="0">
                  <a:pos x="T4" y="T5"/>
                </a:cxn>
                <a:cxn ang="0">
                  <a:pos x="T6" y="T7"/>
                </a:cxn>
                <a:cxn ang="0">
                  <a:pos x="T8" y="T9"/>
                </a:cxn>
              </a:cxnLst>
              <a:rect l="0" t="0" r="r" b="b"/>
              <a:pathLst>
                <a:path w="10" h="62">
                  <a:moveTo>
                    <a:pt x="9" y="6"/>
                  </a:moveTo>
                  <a:lnTo>
                    <a:pt x="10" y="62"/>
                  </a:lnTo>
                  <a:lnTo>
                    <a:pt x="1" y="55"/>
                  </a:lnTo>
                  <a:lnTo>
                    <a:pt x="0" y="0"/>
                  </a:lnTo>
                  <a:lnTo>
                    <a:pt x="9"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1" name="Freeform 400"/>
            <p:cNvSpPr>
              <a:spLocks/>
            </p:cNvSpPr>
            <p:nvPr/>
          </p:nvSpPr>
          <p:spPr bwMode="auto">
            <a:xfrm>
              <a:off x="12929379" y="-1622028"/>
              <a:ext cx="887413" cy="120650"/>
            </a:xfrm>
            <a:custGeom>
              <a:avLst/>
              <a:gdLst>
                <a:gd name="T0" fmla="*/ 557 w 559"/>
                <a:gd name="T1" fmla="*/ 21 h 76"/>
                <a:gd name="T2" fmla="*/ 559 w 559"/>
                <a:gd name="T3" fmla="*/ 76 h 76"/>
                <a:gd name="T4" fmla="*/ 1 w 559"/>
                <a:gd name="T5" fmla="*/ 55 h 76"/>
                <a:gd name="T6" fmla="*/ 0 w 559"/>
                <a:gd name="T7" fmla="*/ 0 h 76"/>
                <a:gd name="T8" fmla="*/ 557 w 559"/>
                <a:gd name="T9" fmla="*/ 21 h 76"/>
              </a:gdLst>
              <a:ahLst/>
              <a:cxnLst>
                <a:cxn ang="0">
                  <a:pos x="T0" y="T1"/>
                </a:cxn>
                <a:cxn ang="0">
                  <a:pos x="T2" y="T3"/>
                </a:cxn>
                <a:cxn ang="0">
                  <a:pos x="T4" y="T5"/>
                </a:cxn>
                <a:cxn ang="0">
                  <a:pos x="T6" y="T7"/>
                </a:cxn>
                <a:cxn ang="0">
                  <a:pos x="T8" y="T9"/>
                </a:cxn>
              </a:cxnLst>
              <a:rect l="0" t="0" r="r" b="b"/>
              <a:pathLst>
                <a:path w="559" h="76">
                  <a:moveTo>
                    <a:pt x="557" y="21"/>
                  </a:moveTo>
                  <a:lnTo>
                    <a:pt x="559" y="76"/>
                  </a:lnTo>
                  <a:lnTo>
                    <a:pt x="1" y="55"/>
                  </a:lnTo>
                  <a:lnTo>
                    <a:pt x="0" y="0"/>
                  </a:lnTo>
                  <a:lnTo>
                    <a:pt x="557" y="2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2" name="Freeform 401"/>
            <p:cNvSpPr>
              <a:spLocks/>
            </p:cNvSpPr>
            <p:nvPr/>
          </p:nvSpPr>
          <p:spPr bwMode="auto">
            <a:xfrm>
              <a:off x="12189604" y="-1566466"/>
              <a:ext cx="4763" cy="114300"/>
            </a:xfrm>
            <a:custGeom>
              <a:avLst/>
              <a:gdLst>
                <a:gd name="T0" fmla="*/ 3 w 3"/>
                <a:gd name="T1" fmla="*/ 17 h 72"/>
                <a:gd name="T2" fmla="*/ 3 w 3"/>
                <a:gd name="T3" fmla="*/ 72 h 72"/>
                <a:gd name="T4" fmla="*/ 1 w 3"/>
                <a:gd name="T5" fmla="*/ 56 h 72"/>
                <a:gd name="T6" fmla="*/ 0 w 3"/>
                <a:gd name="T7" fmla="*/ 0 h 72"/>
                <a:gd name="T8" fmla="*/ 3 w 3"/>
                <a:gd name="T9" fmla="*/ 17 h 72"/>
              </a:gdLst>
              <a:ahLst/>
              <a:cxnLst>
                <a:cxn ang="0">
                  <a:pos x="T0" y="T1"/>
                </a:cxn>
                <a:cxn ang="0">
                  <a:pos x="T2" y="T3"/>
                </a:cxn>
                <a:cxn ang="0">
                  <a:pos x="T4" y="T5"/>
                </a:cxn>
                <a:cxn ang="0">
                  <a:pos x="T6" y="T7"/>
                </a:cxn>
                <a:cxn ang="0">
                  <a:pos x="T8" y="T9"/>
                </a:cxn>
              </a:cxnLst>
              <a:rect l="0" t="0" r="r" b="b"/>
              <a:pathLst>
                <a:path w="3" h="72">
                  <a:moveTo>
                    <a:pt x="3" y="17"/>
                  </a:moveTo>
                  <a:lnTo>
                    <a:pt x="3" y="72"/>
                  </a:lnTo>
                  <a:lnTo>
                    <a:pt x="1" y="56"/>
                  </a:lnTo>
                  <a:lnTo>
                    <a:pt x="0" y="0"/>
                  </a:lnTo>
                  <a:lnTo>
                    <a:pt x="3" y="1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3" name="Freeform 402"/>
            <p:cNvSpPr>
              <a:spLocks/>
            </p:cNvSpPr>
            <p:nvPr/>
          </p:nvSpPr>
          <p:spPr bwMode="auto">
            <a:xfrm>
              <a:off x="14347016" y="-1610916"/>
              <a:ext cx="28575" cy="96838"/>
            </a:xfrm>
            <a:custGeom>
              <a:avLst/>
              <a:gdLst>
                <a:gd name="T0" fmla="*/ 16 w 18"/>
                <a:gd name="T1" fmla="*/ 5 h 61"/>
                <a:gd name="T2" fmla="*/ 18 w 18"/>
                <a:gd name="T3" fmla="*/ 61 h 61"/>
                <a:gd name="T4" fmla="*/ 1 w 18"/>
                <a:gd name="T5" fmla="*/ 56 h 61"/>
                <a:gd name="T6" fmla="*/ 0 w 18"/>
                <a:gd name="T7" fmla="*/ 0 h 61"/>
                <a:gd name="T8" fmla="*/ 16 w 18"/>
                <a:gd name="T9" fmla="*/ 5 h 61"/>
              </a:gdLst>
              <a:ahLst/>
              <a:cxnLst>
                <a:cxn ang="0">
                  <a:pos x="T0" y="T1"/>
                </a:cxn>
                <a:cxn ang="0">
                  <a:pos x="T2" y="T3"/>
                </a:cxn>
                <a:cxn ang="0">
                  <a:pos x="T4" y="T5"/>
                </a:cxn>
                <a:cxn ang="0">
                  <a:pos x="T6" y="T7"/>
                </a:cxn>
                <a:cxn ang="0">
                  <a:pos x="T8" y="T9"/>
                </a:cxn>
              </a:cxnLst>
              <a:rect l="0" t="0" r="r" b="b"/>
              <a:pathLst>
                <a:path w="18" h="61">
                  <a:moveTo>
                    <a:pt x="16" y="5"/>
                  </a:moveTo>
                  <a:lnTo>
                    <a:pt x="18" y="61"/>
                  </a:lnTo>
                  <a:lnTo>
                    <a:pt x="1" y="56"/>
                  </a:lnTo>
                  <a:lnTo>
                    <a:pt x="0" y="0"/>
                  </a:lnTo>
                  <a:lnTo>
                    <a:pt x="16"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4" name="Freeform 403"/>
            <p:cNvSpPr>
              <a:spLocks/>
            </p:cNvSpPr>
            <p:nvPr/>
          </p:nvSpPr>
          <p:spPr bwMode="auto">
            <a:xfrm>
              <a:off x="12194366" y="-1539478"/>
              <a:ext cx="7938" cy="92075"/>
            </a:xfrm>
            <a:custGeom>
              <a:avLst/>
              <a:gdLst>
                <a:gd name="T0" fmla="*/ 4 w 5"/>
                <a:gd name="T1" fmla="*/ 3 h 58"/>
                <a:gd name="T2" fmla="*/ 5 w 5"/>
                <a:gd name="T3" fmla="*/ 58 h 58"/>
                <a:gd name="T4" fmla="*/ 0 w 5"/>
                <a:gd name="T5" fmla="*/ 55 h 58"/>
                <a:gd name="T6" fmla="*/ 0 w 5"/>
                <a:gd name="T7" fmla="*/ 0 h 58"/>
                <a:gd name="T8" fmla="*/ 4 w 5"/>
                <a:gd name="T9" fmla="*/ 3 h 58"/>
              </a:gdLst>
              <a:ahLst/>
              <a:cxnLst>
                <a:cxn ang="0">
                  <a:pos x="T0" y="T1"/>
                </a:cxn>
                <a:cxn ang="0">
                  <a:pos x="T2" y="T3"/>
                </a:cxn>
                <a:cxn ang="0">
                  <a:pos x="T4" y="T5"/>
                </a:cxn>
                <a:cxn ang="0">
                  <a:pos x="T6" y="T7"/>
                </a:cxn>
                <a:cxn ang="0">
                  <a:pos x="T8" y="T9"/>
                </a:cxn>
              </a:cxnLst>
              <a:rect l="0" t="0" r="r" b="b"/>
              <a:pathLst>
                <a:path w="5" h="58">
                  <a:moveTo>
                    <a:pt x="4" y="3"/>
                  </a:moveTo>
                  <a:lnTo>
                    <a:pt x="5" y="58"/>
                  </a:lnTo>
                  <a:lnTo>
                    <a:pt x="0" y="55"/>
                  </a:lnTo>
                  <a:lnTo>
                    <a:pt x="0" y="0"/>
                  </a:lnTo>
                  <a:lnTo>
                    <a:pt x="4"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5" name="Freeform 404"/>
            <p:cNvSpPr>
              <a:spLocks/>
            </p:cNvSpPr>
            <p:nvPr/>
          </p:nvSpPr>
          <p:spPr bwMode="auto">
            <a:xfrm>
              <a:off x="13813616" y="-1588691"/>
              <a:ext cx="4763" cy="95250"/>
            </a:xfrm>
            <a:custGeom>
              <a:avLst/>
              <a:gdLst>
                <a:gd name="T0" fmla="*/ 1 w 3"/>
                <a:gd name="T1" fmla="*/ 5 h 60"/>
                <a:gd name="T2" fmla="*/ 3 w 3"/>
                <a:gd name="T3" fmla="*/ 60 h 60"/>
                <a:gd name="T4" fmla="*/ 2 w 3"/>
                <a:gd name="T5" fmla="*/ 55 h 60"/>
                <a:gd name="T6" fmla="*/ 0 w 3"/>
                <a:gd name="T7" fmla="*/ 0 h 60"/>
                <a:gd name="T8" fmla="*/ 1 w 3"/>
                <a:gd name="T9" fmla="*/ 5 h 60"/>
              </a:gdLst>
              <a:ahLst/>
              <a:cxnLst>
                <a:cxn ang="0">
                  <a:pos x="T0" y="T1"/>
                </a:cxn>
                <a:cxn ang="0">
                  <a:pos x="T2" y="T3"/>
                </a:cxn>
                <a:cxn ang="0">
                  <a:pos x="T4" y="T5"/>
                </a:cxn>
                <a:cxn ang="0">
                  <a:pos x="T6" y="T7"/>
                </a:cxn>
                <a:cxn ang="0">
                  <a:pos x="T8" y="T9"/>
                </a:cxn>
              </a:cxnLst>
              <a:rect l="0" t="0" r="r" b="b"/>
              <a:pathLst>
                <a:path w="3" h="60">
                  <a:moveTo>
                    <a:pt x="1" y="5"/>
                  </a:moveTo>
                  <a:lnTo>
                    <a:pt x="3" y="60"/>
                  </a:lnTo>
                  <a:lnTo>
                    <a:pt x="2" y="55"/>
                  </a:lnTo>
                  <a:lnTo>
                    <a:pt x="0" y="0"/>
                  </a:lnTo>
                  <a:lnTo>
                    <a:pt x="1"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6" name="Freeform 406"/>
            <p:cNvSpPr>
              <a:spLocks/>
            </p:cNvSpPr>
            <p:nvPr/>
          </p:nvSpPr>
          <p:spPr bwMode="auto">
            <a:xfrm>
              <a:off x="11292666" y="-1528365"/>
              <a:ext cx="50800" cy="111125"/>
            </a:xfrm>
            <a:custGeom>
              <a:avLst/>
              <a:gdLst>
                <a:gd name="T0" fmla="*/ 39 w 41"/>
                <a:gd name="T1" fmla="*/ 0 h 85"/>
                <a:gd name="T2" fmla="*/ 41 w 41"/>
                <a:gd name="T3" fmla="*/ 67 h 85"/>
                <a:gd name="T4" fmla="*/ 6 w 41"/>
                <a:gd name="T5" fmla="*/ 83 h 85"/>
                <a:gd name="T6" fmla="*/ 1 w 41"/>
                <a:gd name="T7" fmla="*/ 85 h 85"/>
                <a:gd name="T8" fmla="*/ 0 w 41"/>
                <a:gd name="T9" fmla="*/ 18 h 85"/>
                <a:gd name="T10" fmla="*/ 4 w 41"/>
                <a:gd name="T11" fmla="*/ 16 h 85"/>
                <a:gd name="T12" fmla="*/ 39 w 41"/>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39" y="0"/>
                  </a:moveTo>
                  <a:cubicBezTo>
                    <a:pt x="41" y="67"/>
                    <a:pt x="41" y="67"/>
                    <a:pt x="41" y="67"/>
                  </a:cubicBezTo>
                  <a:cubicBezTo>
                    <a:pt x="39" y="67"/>
                    <a:pt x="16" y="77"/>
                    <a:pt x="6" y="83"/>
                  </a:cubicBezTo>
                  <a:cubicBezTo>
                    <a:pt x="5" y="84"/>
                    <a:pt x="3" y="84"/>
                    <a:pt x="1" y="85"/>
                  </a:cubicBezTo>
                  <a:cubicBezTo>
                    <a:pt x="0" y="18"/>
                    <a:pt x="0" y="18"/>
                    <a:pt x="0" y="18"/>
                  </a:cubicBezTo>
                  <a:cubicBezTo>
                    <a:pt x="1" y="17"/>
                    <a:pt x="3" y="17"/>
                    <a:pt x="4" y="16"/>
                  </a:cubicBezTo>
                  <a:cubicBezTo>
                    <a:pt x="14" y="10"/>
                    <a:pt x="38" y="0"/>
                    <a:pt x="3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7" name="Freeform 407"/>
            <p:cNvSpPr>
              <a:spLocks/>
            </p:cNvSpPr>
            <p:nvPr/>
          </p:nvSpPr>
          <p:spPr bwMode="auto">
            <a:xfrm>
              <a:off x="11289491" y="-1504553"/>
              <a:ext cx="4763" cy="87313"/>
            </a:xfrm>
            <a:custGeom>
              <a:avLst/>
              <a:gdLst>
                <a:gd name="T0" fmla="*/ 3 w 4"/>
                <a:gd name="T1" fmla="*/ 0 h 67"/>
                <a:gd name="T2" fmla="*/ 4 w 4"/>
                <a:gd name="T3" fmla="*/ 67 h 67"/>
                <a:gd name="T4" fmla="*/ 2 w 4"/>
                <a:gd name="T5" fmla="*/ 67 h 67"/>
                <a:gd name="T6" fmla="*/ 0 w 4"/>
                <a:gd name="T7" fmla="*/ 0 h 67"/>
                <a:gd name="T8" fmla="*/ 3 w 4"/>
                <a:gd name="T9" fmla="*/ 0 h 67"/>
              </a:gdLst>
              <a:ahLst/>
              <a:cxnLst>
                <a:cxn ang="0">
                  <a:pos x="T0" y="T1"/>
                </a:cxn>
                <a:cxn ang="0">
                  <a:pos x="T2" y="T3"/>
                </a:cxn>
                <a:cxn ang="0">
                  <a:pos x="T4" y="T5"/>
                </a:cxn>
                <a:cxn ang="0">
                  <a:pos x="T6" y="T7"/>
                </a:cxn>
                <a:cxn ang="0">
                  <a:pos x="T8" y="T9"/>
                </a:cxn>
              </a:cxnLst>
              <a:rect l="0" t="0" r="r" b="b"/>
              <a:pathLst>
                <a:path w="4" h="67">
                  <a:moveTo>
                    <a:pt x="3" y="0"/>
                  </a:moveTo>
                  <a:cubicBezTo>
                    <a:pt x="4" y="67"/>
                    <a:pt x="4" y="67"/>
                    <a:pt x="4"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8" name="Freeform 408"/>
            <p:cNvSpPr>
              <a:spLocks/>
            </p:cNvSpPr>
            <p:nvPr/>
          </p:nvSpPr>
          <p:spPr bwMode="auto">
            <a:xfrm>
              <a:off x="11287904" y="-150455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2" y="68"/>
                    <a:pt x="2" y="68"/>
                  </a:cubicBezTo>
                  <a:cubicBezTo>
                    <a:pt x="0" y="1"/>
                    <a:pt x="0" y="1"/>
                    <a:pt x="0" y="1"/>
                  </a:cubicBezTo>
                  <a:cubicBezTo>
                    <a:pt x="0"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39" name="Freeform 409"/>
            <p:cNvSpPr>
              <a:spLocks/>
            </p:cNvSpPr>
            <p:nvPr/>
          </p:nvSpPr>
          <p:spPr bwMode="auto">
            <a:xfrm>
              <a:off x="11284729" y="-15029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0" name="Freeform 410"/>
            <p:cNvSpPr>
              <a:spLocks/>
            </p:cNvSpPr>
            <p:nvPr/>
          </p:nvSpPr>
          <p:spPr bwMode="auto">
            <a:xfrm>
              <a:off x="11283141" y="-15029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1" name="Freeform 411"/>
            <p:cNvSpPr>
              <a:spLocks/>
            </p:cNvSpPr>
            <p:nvPr/>
          </p:nvSpPr>
          <p:spPr bwMode="auto">
            <a:xfrm>
              <a:off x="11279966" y="-1502965"/>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2" name="Freeform 412"/>
            <p:cNvSpPr>
              <a:spLocks/>
            </p:cNvSpPr>
            <p:nvPr/>
          </p:nvSpPr>
          <p:spPr bwMode="auto">
            <a:xfrm>
              <a:off x="11276791" y="-15029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3" name="Freeform 413"/>
            <p:cNvSpPr>
              <a:spLocks/>
            </p:cNvSpPr>
            <p:nvPr/>
          </p:nvSpPr>
          <p:spPr bwMode="auto">
            <a:xfrm>
              <a:off x="11264091" y="-1506140"/>
              <a:ext cx="14288" cy="90488"/>
            </a:xfrm>
            <a:custGeom>
              <a:avLst/>
              <a:gdLst>
                <a:gd name="T0" fmla="*/ 10 w 12"/>
                <a:gd name="T1" fmla="*/ 2 h 69"/>
                <a:gd name="T2" fmla="*/ 12 w 12"/>
                <a:gd name="T3" fmla="*/ 69 h 69"/>
                <a:gd name="T4" fmla="*/ 7 w 12"/>
                <a:gd name="T5" fmla="*/ 68 h 69"/>
                <a:gd name="T6" fmla="*/ 2 w 12"/>
                <a:gd name="T7" fmla="*/ 68 h 69"/>
                <a:gd name="T8" fmla="*/ 0 w 12"/>
                <a:gd name="T9" fmla="*/ 0 h 69"/>
                <a:gd name="T10" fmla="*/ 5 w 12"/>
                <a:gd name="T11" fmla="*/ 1 h 69"/>
                <a:gd name="T12" fmla="*/ 10 w 12"/>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10" y="2"/>
                  </a:moveTo>
                  <a:cubicBezTo>
                    <a:pt x="12" y="69"/>
                    <a:pt x="12" y="69"/>
                    <a:pt x="12" y="69"/>
                  </a:cubicBezTo>
                  <a:cubicBezTo>
                    <a:pt x="11" y="68"/>
                    <a:pt x="9" y="68"/>
                    <a:pt x="7" y="68"/>
                  </a:cubicBezTo>
                  <a:cubicBezTo>
                    <a:pt x="5" y="68"/>
                    <a:pt x="3" y="68"/>
                    <a:pt x="2" y="68"/>
                  </a:cubicBezTo>
                  <a:cubicBezTo>
                    <a:pt x="0" y="0"/>
                    <a:pt x="0" y="0"/>
                    <a:pt x="0" y="0"/>
                  </a:cubicBezTo>
                  <a:cubicBezTo>
                    <a:pt x="1" y="1"/>
                    <a:pt x="3" y="1"/>
                    <a:pt x="5" y="1"/>
                  </a:cubicBezTo>
                  <a:cubicBezTo>
                    <a:pt x="7" y="1"/>
                    <a:pt x="9" y="1"/>
                    <a:pt x="10"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4" name="Freeform 414"/>
            <p:cNvSpPr>
              <a:spLocks/>
            </p:cNvSpPr>
            <p:nvPr/>
          </p:nvSpPr>
          <p:spPr bwMode="auto">
            <a:xfrm>
              <a:off x="11259329" y="-1506140"/>
              <a:ext cx="6350"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5" name="Freeform 415"/>
            <p:cNvSpPr>
              <a:spLocks/>
            </p:cNvSpPr>
            <p:nvPr/>
          </p:nvSpPr>
          <p:spPr bwMode="auto">
            <a:xfrm>
              <a:off x="11256154" y="-1506140"/>
              <a:ext cx="4763" cy="87313"/>
            </a:xfrm>
            <a:custGeom>
              <a:avLst/>
              <a:gdLst>
                <a:gd name="T0" fmla="*/ 2 w 4"/>
                <a:gd name="T1" fmla="*/ 0 h 67"/>
                <a:gd name="T2" fmla="*/ 4 w 4"/>
                <a:gd name="T3" fmla="*/ 67 h 67"/>
                <a:gd name="T4" fmla="*/ 1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1"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6" name="Freeform 416"/>
            <p:cNvSpPr>
              <a:spLocks/>
            </p:cNvSpPr>
            <p:nvPr/>
          </p:nvSpPr>
          <p:spPr bwMode="auto">
            <a:xfrm>
              <a:off x="16040879" y="-1666478"/>
              <a:ext cx="14288" cy="107950"/>
            </a:xfrm>
            <a:custGeom>
              <a:avLst/>
              <a:gdLst>
                <a:gd name="T0" fmla="*/ 8 w 9"/>
                <a:gd name="T1" fmla="*/ 0 h 68"/>
                <a:gd name="T2" fmla="*/ 9 w 9"/>
                <a:gd name="T3" fmla="*/ 55 h 68"/>
                <a:gd name="T4" fmla="*/ 1 w 9"/>
                <a:gd name="T5" fmla="*/ 68 h 68"/>
                <a:gd name="T6" fmla="*/ 0 w 9"/>
                <a:gd name="T7" fmla="*/ 12 h 68"/>
                <a:gd name="T8" fmla="*/ 8 w 9"/>
                <a:gd name="T9" fmla="*/ 0 h 68"/>
              </a:gdLst>
              <a:ahLst/>
              <a:cxnLst>
                <a:cxn ang="0">
                  <a:pos x="T0" y="T1"/>
                </a:cxn>
                <a:cxn ang="0">
                  <a:pos x="T2" y="T3"/>
                </a:cxn>
                <a:cxn ang="0">
                  <a:pos x="T4" y="T5"/>
                </a:cxn>
                <a:cxn ang="0">
                  <a:pos x="T6" y="T7"/>
                </a:cxn>
                <a:cxn ang="0">
                  <a:pos x="T8" y="T9"/>
                </a:cxn>
              </a:cxnLst>
              <a:rect l="0" t="0" r="r" b="b"/>
              <a:pathLst>
                <a:path w="9" h="68">
                  <a:moveTo>
                    <a:pt x="8" y="0"/>
                  </a:moveTo>
                  <a:lnTo>
                    <a:pt x="9" y="55"/>
                  </a:lnTo>
                  <a:lnTo>
                    <a:pt x="1" y="68"/>
                  </a:lnTo>
                  <a:lnTo>
                    <a:pt x="0" y="12"/>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7" name="Freeform 417"/>
            <p:cNvSpPr>
              <a:spLocks/>
            </p:cNvSpPr>
            <p:nvPr/>
          </p:nvSpPr>
          <p:spPr bwMode="auto">
            <a:xfrm>
              <a:off x="14339079" y="-1604565"/>
              <a:ext cx="20638" cy="103188"/>
            </a:xfrm>
            <a:custGeom>
              <a:avLst/>
              <a:gdLst>
                <a:gd name="T0" fmla="*/ 12 w 13"/>
                <a:gd name="T1" fmla="*/ 0 h 65"/>
                <a:gd name="T2" fmla="*/ 13 w 13"/>
                <a:gd name="T3" fmla="*/ 55 h 65"/>
                <a:gd name="T4" fmla="*/ 2 w 13"/>
                <a:gd name="T5" fmla="*/ 65 h 65"/>
                <a:gd name="T6" fmla="*/ 0 w 13"/>
                <a:gd name="T7" fmla="*/ 10 h 65"/>
                <a:gd name="T8" fmla="*/ 12 w 13"/>
                <a:gd name="T9" fmla="*/ 0 h 65"/>
              </a:gdLst>
              <a:ahLst/>
              <a:cxnLst>
                <a:cxn ang="0">
                  <a:pos x="T0" y="T1"/>
                </a:cxn>
                <a:cxn ang="0">
                  <a:pos x="T2" y="T3"/>
                </a:cxn>
                <a:cxn ang="0">
                  <a:pos x="T4" y="T5"/>
                </a:cxn>
                <a:cxn ang="0">
                  <a:pos x="T6" y="T7"/>
                </a:cxn>
                <a:cxn ang="0">
                  <a:pos x="T8" y="T9"/>
                </a:cxn>
              </a:cxnLst>
              <a:rect l="0" t="0" r="r" b="b"/>
              <a:pathLst>
                <a:path w="13" h="65">
                  <a:moveTo>
                    <a:pt x="12" y="0"/>
                  </a:moveTo>
                  <a:lnTo>
                    <a:pt x="13" y="55"/>
                  </a:lnTo>
                  <a:lnTo>
                    <a:pt x="2" y="65"/>
                  </a:lnTo>
                  <a:lnTo>
                    <a:pt x="0" y="10"/>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8" name="Freeform 418"/>
            <p:cNvSpPr>
              <a:spLocks/>
            </p:cNvSpPr>
            <p:nvPr/>
          </p:nvSpPr>
          <p:spPr bwMode="auto">
            <a:xfrm>
              <a:off x="13804091" y="-1582340"/>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49" name="Freeform 419"/>
            <p:cNvSpPr>
              <a:spLocks/>
            </p:cNvSpPr>
            <p:nvPr/>
          </p:nvSpPr>
          <p:spPr bwMode="auto">
            <a:xfrm>
              <a:off x="12189604" y="-1544240"/>
              <a:ext cx="3175" cy="115888"/>
            </a:xfrm>
            <a:custGeom>
              <a:avLst/>
              <a:gdLst>
                <a:gd name="T0" fmla="*/ 0 w 2"/>
                <a:gd name="T1" fmla="*/ 0 h 73"/>
                <a:gd name="T2" fmla="*/ 2 w 2"/>
                <a:gd name="T3" fmla="*/ 56 h 73"/>
                <a:gd name="T4" fmla="*/ 2 w 2"/>
                <a:gd name="T5" fmla="*/ 73 h 73"/>
                <a:gd name="T6" fmla="*/ 0 w 2"/>
                <a:gd name="T7" fmla="*/ 18 h 73"/>
                <a:gd name="T8" fmla="*/ 0 w 2"/>
                <a:gd name="T9" fmla="*/ 0 h 73"/>
              </a:gdLst>
              <a:ahLst/>
              <a:cxnLst>
                <a:cxn ang="0">
                  <a:pos x="T0" y="T1"/>
                </a:cxn>
                <a:cxn ang="0">
                  <a:pos x="T2" y="T3"/>
                </a:cxn>
                <a:cxn ang="0">
                  <a:pos x="T4" y="T5"/>
                </a:cxn>
                <a:cxn ang="0">
                  <a:pos x="T6" y="T7"/>
                </a:cxn>
                <a:cxn ang="0">
                  <a:pos x="T8" y="T9"/>
                </a:cxn>
              </a:cxnLst>
              <a:rect l="0" t="0" r="r" b="b"/>
              <a:pathLst>
                <a:path w="2" h="73">
                  <a:moveTo>
                    <a:pt x="0" y="0"/>
                  </a:moveTo>
                  <a:lnTo>
                    <a:pt x="2" y="56"/>
                  </a:lnTo>
                  <a:lnTo>
                    <a:pt x="2" y="73"/>
                  </a:lnTo>
                  <a:lnTo>
                    <a:pt x="0" y="18"/>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0" name="Freeform 420"/>
            <p:cNvSpPr>
              <a:spLocks/>
            </p:cNvSpPr>
            <p:nvPr/>
          </p:nvSpPr>
          <p:spPr bwMode="auto">
            <a:xfrm>
              <a:off x="11621279" y="-1525190"/>
              <a:ext cx="15875" cy="115888"/>
            </a:xfrm>
            <a:custGeom>
              <a:avLst/>
              <a:gdLst>
                <a:gd name="T0" fmla="*/ 11 w 13"/>
                <a:gd name="T1" fmla="*/ 22 h 89"/>
                <a:gd name="T2" fmla="*/ 13 w 13"/>
                <a:gd name="T3" fmla="*/ 89 h 89"/>
                <a:gd name="T4" fmla="*/ 11 w 13"/>
                <a:gd name="T5" fmla="*/ 84 h 89"/>
                <a:gd name="T6" fmla="*/ 2 w 13"/>
                <a:gd name="T7" fmla="*/ 69 h 89"/>
                <a:gd name="T8" fmla="*/ 2 w 13"/>
                <a:gd name="T9" fmla="*/ 67 h 89"/>
                <a:gd name="T10" fmla="*/ 0 w 13"/>
                <a:gd name="T11" fmla="*/ 0 h 89"/>
                <a:gd name="T12" fmla="*/ 0 w 13"/>
                <a:gd name="T13" fmla="*/ 2 h 89"/>
                <a:gd name="T14" fmla="*/ 9 w 13"/>
                <a:gd name="T15" fmla="*/ 17 h 89"/>
                <a:gd name="T16" fmla="*/ 11 w 13"/>
                <a:gd name="T17" fmla="*/ 2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9">
                  <a:moveTo>
                    <a:pt x="11" y="22"/>
                  </a:moveTo>
                  <a:cubicBezTo>
                    <a:pt x="13" y="89"/>
                    <a:pt x="13" y="89"/>
                    <a:pt x="13" y="89"/>
                  </a:cubicBezTo>
                  <a:cubicBezTo>
                    <a:pt x="13" y="88"/>
                    <a:pt x="12" y="86"/>
                    <a:pt x="11" y="84"/>
                  </a:cubicBezTo>
                  <a:cubicBezTo>
                    <a:pt x="5" y="74"/>
                    <a:pt x="5" y="74"/>
                    <a:pt x="2" y="69"/>
                  </a:cubicBezTo>
                  <a:cubicBezTo>
                    <a:pt x="2" y="68"/>
                    <a:pt x="2" y="68"/>
                    <a:pt x="2" y="67"/>
                  </a:cubicBezTo>
                  <a:cubicBezTo>
                    <a:pt x="0" y="0"/>
                    <a:pt x="0" y="0"/>
                    <a:pt x="0" y="0"/>
                  </a:cubicBezTo>
                  <a:cubicBezTo>
                    <a:pt x="0" y="1"/>
                    <a:pt x="0" y="1"/>
                    <a:pt x="0" y="2"/>
                  </a:cubicBezTo>
                  <a:cubicBezTo>
                    <a:pt x="3" y="7"/>
                    <a:pt x="3" y="7"/>
                    <a:pt x="9" y="17"/>
                  </a:cubicBezTo>
                  <a:cubicBezTo>
                    <a:pt x="10" y="19"/>
                    <a:pt x="11" y="21"/>
                    <a:pt x="11" y="2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1" name="Freeform 421"/>
            <p:cNvSpPr>
              <a:spLocks/>
            </p:cNvSpPr>
            <p:nvPr/>
          </p:nvSpPr>
          <p:spPr bwMode="auto">
            <a:xfrm>
              <a:off x="11254566" y="-150614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2" name="Freeform 422"/>
            <p:cNvSpPr>
              <a:spLocks/>
            </p:cNvSpPr>
            <p:nvPr/>
          </p:nvSpPr>
          <p:spPr bwMode="auto">
            <a:xfrm>
              <a:off x="11254566" y="-15061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3" name="Freeform 423"/>
            <p:cNvSpPr>
              <a:spLocks/>
            </p:cNvSpPr>
            <p:nvPr/>
          </p:nvSpPr>
          <p:spPr bwMode="auto">
            <a:xfrm>
              <a:off x="11251391" y="-1506140"/>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7"/>
                    <a:pt x="3" y="67"/>
                    <a:pt x="2" y="68"/>
                  </a:cubicBezTo>
                  <a:cubicBezTo>
                    <a:pt x="0" y="1"/>
                    <a:pt x="0" y="1"/>
                    <a:pt x="0" y="1"/>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4" name="Freeform 424"/>
            <p:cNvSpPr>
              <a:spLocks/>
            </p:cNvSpPr>
            <p:nvPr/>
          </p:nvSpPr>
          <p:spPr bwMode="auto">
            <a:xfrm>
              <a:off x="11248216" y="-15045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5" name="Freeform 425"/>
            <p:cNvSpPr>
              <a:spLocks/>
            </p:cNvSpPr>
            <p:nvPr/>
          </p:nvSpPr>
          <p:spPr bwMode="auto">
            <a:xfrm>
              <a:off x="11237104" y="-1504553"/>
              <a:ext cx="12700" cy="93663"/>
            </a:xfrm>
            <a:custGeom>
              <a:avLst/>
              <a:gdLst>
                <a:gd name="T0" fmla="*/ 9 w 11"/>
                <a:gd name="T1" fmla="*/ 0 h 72"/>
                <a:gd name="T2" fmla="*/ 11 w 11"/>
                <a:gd name="T3" fmla="*/ 67 h 72"/>
                <a:gd name="T4" fmla="*/ 2 w 11"/>
                <a:gd name="T5" fmla="*/ 72 h 72"/>
                <a:gd name="T6" fmla="*/ 0 w 11"/>
                <a:gd name="T7" fmla="*/ 5 h 72"/>
                <a:gd name="T8" fmla="*/ 9 w 11"/>
                <a:gd name="T9" fmla="*/ 0 h 72"/>
              </a:gdLst>
              <a:ahLst/>
              <a:cxnLst>
                <a:cxn ang="0">
                  <a:pos x="T0" y="T1"/>
                </a:cxn>
                <a:cxn ang="0">
                  <a:pos x="T2" y="T3"/>
                </a:cxn>
                <a:cxn ang="0">
                  <a:pos x="T4" y="T5"/>
                </a:cxn>
                <a:cxn ang="0">
                  <a:pos x="T6" y="T7"/>
                </a:cxn>
                <a:cxn ang="0">
                  <a:pos x="T8" y="T9"/>
                </a:cxn>
              </a:cxnLst>
              <a:rect l="0" t="0" r="r" b="b"/>
              <a:pathLst>
                <a:path w="11" h="72">
                  <a:moveTo>
                    <a:pt x="9" y="0"/>
                  </a:moveTo>
                  <a:cubicBezTo>
                    <a:pt x="11" y="67"/>
                    <a:pt x="11" y="67"/>
                    <a:pt x="11" y="67"/>
                  </a:cubicBezTo>
                  <a:cubicBezTo>
                    <a:pt x="8" y="68"/>
                    <a:pt x="5" y="70"/>
                    <a:pt x="2" y="72"/>
                  </a:cubicBezTo>
                  <a:cubicBezTo>
                    <a:pt x="0" y="5"/>
                    <a:pt x="0" y="5"/>
                    <a:pt x="0" y="5"/>
                  </a:cubicBezTo>
                  <a:cubicBezTo>
                    <a:pt x="3" y="3"/>
                    <a:pt x="6" y="1"/>
                    <a:pt x="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6" name="Freeform 426"/>
            <p:cNvSpPr>
              <a:spLocks/>
            </p:cNvSpPr>
            <p:nvPr/>
          </p:nvSpPr>
          <p:spPr bwMode="auto">
            <a:xfrm>
              <a:off x="11225991" y="-1498203"/>
              <a:ext cx="12700" cy="95250"/>
            </a:xfrm>
            <a:custGeom>
              <a:avLst/>
              <a:gdLst>
                <a:gd name="T0" fmla="*/ 8 w 10"/>
                <a:gd name="T1" fmla="*/ 0 h 73"/>
                <a:gd name="T2" fmla="*/ 10 w 10"/>
                <a:gd name="T3" fmla="*/ 67 h 73"/>
                <a:gd name="T4" fmla="*/ 2 w 10"/>
                <a:gd name="T5" fmla="*/ 73 h 73"/>
                <a:gd name="T6" fmla="*/ 0 w 10"/>
                <a:gd name="T7" fmla="*/ 6 h 73"/>
                <a:gd name="T8" fmla="*/ 8 w 10"/>
                <a:gd name="T9" fmla="*/ 0 h 73"/>
              </a:gdLst>
              <a:ahLst/>
              <a:cxnLst>
                <a:cxn ang="0">
                  <a:pos x="T0" y="T1"/>
                </a:cxn>
                <a:cxn ang="0">
                  <a:pos x="T2" y="T3"/>
                </a:cxn>
                <a:cxn ang="0">
                  <a:pos x="T4" y="T5"/>
                </a:cxn>
                <a:cxn ang="0">
                  <a:pos x="T6" y="T7"/>
                </a:cxn>
                <a:cxn ang="0">
                  <a:pos x="T8" y="T9"/>
                </a:cxn>
              </a:cxnLst>
              <a:rect l="0" t="0" r="r" b="b"/>
              <a:pathLst>
                <a:path w="10" h="73">
                  <a:moveTo>
                    <a:pt x="8" y="0"/>
                  </a:moveTo>
                  <a:cubicBezTo>
                    <a:pt x="10" y="67"/>
                    <a:pt x="10" y="67"/>
                    <a:pt x="10" y="67"/>
                  </a:cubicBezTo>
                  <a:cubicBezTo>
                    <a:pt x="7" y="69"/>
                    <a:pt x="4" y="71"/>
                    <a:pt x="2" y="73"/>
                  </a:cubicBezTo>
                  <a:cubicBezTo>
                    <a:pt x="0" y="6"/>
                    <a:pt x="0" y="6"/>
                    <a:pt x="0" y="6"/>
                  </a:cubicBezTo>
                  <a:cubicBezTo>
                    <a:pt x="2" y="4"/>
                    <a:pt x="5" y="2"/>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7" name="Freeform 427"/>
            <p:cNvSpPr>
              <a:spLocks/>
            </p:cNvSpPr>
            <p:nvPr/>
          </p:nvSpPr>
          <p:spPr bwMode="auto">
            <a:xfrm>
              <a:off x="11218054" y="-1490265"/>
              <a:ext cx="11113" cy="96838"/>
            </a:xfrm>
            <a:custGeom>
              <a:avLst/>
              <a:gdLst>
                <a:gd name="T0" fmla="*/ 7 w 9"/>
                <a:gd name="T1" fmla="*/ 0 h 74"/>
                <a:gd name="T2" fmla="*/ 9 w 9"/>
                <a:gd name="T3" fmla="*/ 67 h 74"/>
                <a:gd name="T4" fmla="*/ 2 w 9"/>
                <a:gd name="T5" fmla="*/ 74 h 74"/>
                <a:gd name="T6" fmla="*/ 0 w 9"/>
                <a:gd name="T7" fmla="*/ 7 h 74"/>
                <a:gd name="T8" fmla="*/ 7 w 9"/>
                <a:gd name="T9" fmla="*/ 0 h 74"/>
              </a:gdLst>
              <a:ahLst/>
              <a:cxnLst>
                <a:cxn ang="0">
                  <a:pos x="T0" y="T1"/>
                </a:cxn>
                <a:cxn ang="0">
                  <a:pos x="T2" y="T3"/>
                </a:cxn>
                <a:cxn ang="0">
                  <a:pos x="T4" y="T5"/>
                </a:cxn>
                <a:cxn ang="0">
                  <a:pos x="T6" y="T7"/>
                </a:cxn>
                <a:cxn ang="0">
                  <a:pos x="T8" y="T9"/>
                </a:cxn>
              </a:cxnLst>
              <a:rect l="0" t="0" r="r" b="b"/>
              <a:pathLst>
                <a:path w="9" h="74">
                  <a:moveTo>
                    <a:pt x="7" y="0"/>
                  </a:moveTo>
                  <a:cubicBezTo>
                    <a:pt x="9" y="67"/>
                    <a:pt x="9" y="67"/>
                    <a:pt x="9" y="67"/>
                  </a:cubicBezTo>
                  <a:cubicBezTo>
                    <a:pt x="6" y="70"/>
                    <a:pt x="3" y="73"/>
                    <a:pt x="2" y="74"/>
                  </a:cubicBezTo>
                  <a:cubicBezTo>
                    <a:pt x="0" y="7"/>
                    <a:pt x="0" y="7"/>
                    <a:pt x="0" y="7"/>
                  </a:cubicBezTo>
                  <a:cubicBezTo>
                    <a:pt x="1" y="5"/>
                    <a:pt x="4" y="3"/>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8" name="Freeform 428"/>
            <p:cNvSpPr>
              <a:spLocks/>
            </p:cNvSpPr>
            <p:nvPr/>
          </p:nvSpPr>
          <p:spPr bwMode="auto">
            <a:xfrm>
              <a:off x="11218054" y="-1480740"/>
              <a:ext cx="1588"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1"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59" name="Freeform 429"/>
            <p:cNvSpPr>
              <a:spLocks/>
            </p:cNvSpPr>
            <p:nvPr/>
          </p:nvSpPr>
          <p:spPr bwMode="auto">
            <a:xfrm>
              <a:off x="13797741" y="-1571228"/>
              <a:ext cx="9525" cy="103188"/>
            </a:xfrm>
            <a:custGeom>
              <a:avLst/>
              <a:gdLst>
                <a:gd name="T0" fmla="*/ 4 w 6"/>
                <a:gd name="T1" fmla="*/ 0 h 65"/>
                <a:gd name="T2" fmla="*/ 6 w 6"/>
                <a:gd name="T3" fmla="*/ 55 h 65"/>
                <a:gd name="T4" fmla="*/ 2 w 6"/>
                <a:gd name="T5" fmla="*/ 65 h 65"/>
                <a:gd name="T6" fmla="*/ 0 w 6"/>
                <a:gd name="T7" fmla="*/ 10 h 65"/>
                <a:gd name="T8" fmla="*/ 4 w 6"/>
                <a:gd name="T9" fmla="*/ 0 h 65"/>
              </a:gdLst>
              <a:ahLst/>
              <a:cxnLst>
                <a:cxn ang="0">
                  <a:pos x="T0" y="T1"/>
                </a:cxn>
                <a:cxn ang="0">
                  <a:pos x="T2" y="T3"/>
                </a:cxn>
                <a:cxn ang="0">
                  <a:pos x="T4" y="T5"/>
                </a:cxn>
                <a:cxn ang="0">
                  <a:pos x="T6" y="T7"/>
                </a:cxn>
                <a:cxn ang="0">
                  <a:pos x="T8" y="T9"/>
                </a:cxn>
              </a:cxnLst>
              <a:rect l="0" t="0" r="r" b="b"/>
              <a:pathLst>
                <a:path w="6" h="65">
                  <a:moveTo>
                    <a:pt x="4" y="0"/>
                  </a:moveTo>
                  <a:lnTo>
                    <a:pt x="6" y="55"/>
                  </a:lnTo>
                  <a:lnTo>
                    <a:pt x="2" y="65"/>
                  </a:lnTo>
                  <a:lnTo>
                    <a:pt x="0" y="10"/>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0" name="Freeform 430"/>
            <p:cNvSpPr>
              <a:spLocks/>
            </p:cNvSpPr>
            <p:nvPr/>
          </p:nvSpPr>
          <p:spPr bwMode="auto">
            <a:xfrm>
              <a:off x="10886266" y="-14648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1" name="Freeform 431"/>
            <p:cNvSpPr>
              <a:spLocks/>
            </p:cNvSpPr>
            <p:nvPr/>
          </p:nvSpPr>
          <p:spPr bwMode="auto">
            <a:xfrm>
              <a:off x="10883091" y="-14648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2" name="Freeform 432"/>
            <p:cNvSpPr>
              <a:spLocks/>
            </p:cNvSpPr>
            <p:nvPr/>
          </p:nvSpPr>
          <p:spPr bwMode="auto">
            <a:xfrm>
              <a:off x="10878329" y="-14648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3" name="Freeform 433"/>
            <p:cNvSpPr>
              <a:spLocks/>
            </p:cNvSpPr>
            <p:nvPr/>
          </p:nvSpPr>
          <p:spPr bwMode="auto">
            <a:xfrm>
              <a:off x="10875154" y="-1464865"/>
              <a:ext cx="6350" cy="88900"/>
            </a:xfrm>
            <a:custGeom>
              <a:avLst/>
              <a:gdLst>
                <a:gd name="T0" fmla="*/ 3 w 5"/>
                <a:gd name="T1" fmla="*/ 0 h 68"/>
                <a:gd name="T2" fmla="*/ 5 w 5"/>
                <a:gd name="T3" fmla="*/ 67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7"/>
                    <a:pt x="5" y="67"/>
                    <a:pt x="5" y="67"/>
                  </a:cubicBezTo>
                  <a:cubicBezTo>
                    <a:pt x="3" y="67"/>
                    <a:pt x="2" y="68"/>
                    <a:pt x="2" y="68"/>
                  </a:cubicBezTo>
                  <a:cubicBezTo>
                    <a:pt x="0" y="1"/>
                    <a:pt x="0" y="1"/>
                    <a:pt x="0" y="1"/>
                  </a:cubicBezTo>
                  <a:cubicBezTo>
                    <a:pt x="0" y="1"/>
                    <a:pt x="1"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4" name="Freeform 434"/>
            <p:cNvSpPr>
              <a:spLocks/>
            </p:cNvSpPr>
            <p:nvPr/>
          </p:nvSpPr>
          <p:spPr bwMode="auto">
            <a:xfrm>
              <a:off x="10875154" y="-146327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5" name="Freeform 435"/>
            <p:cNvSpPr>
              <a:spLocks/>
            </p:cNvSpPr>
            <p:nvPr/>
          </p:nvSpPr>
          <p:spPr bwMode="auto">
            <a:xfrm>
              <a:off x="10873566" y="-1485503"/>
              <a:ext cx="4763" cy="109538"/>
            </a:xfrm>
            <a:custGeom>
              <a:avLst/>
              <a:gdLst>
                <a:gd name="T0" fmla="*/ 1 w 3"/>
                <a:gd name="T1" fmla="*/ 17 h 84"/>
                <a:gd name="T2" fmla="*/ 3 w 3"/>
                <a:gd name="T3" fmla="*/ 84 h 84"/>
                <a:gd name="T4" fmla="*/ 2 w 3"/>
                <a:gd name="T5" fmla="*/ 67 h 84"/>
                <a:gd name="T6" fmla="*/ 0 w 3"/>
                <a:gd name="T7" fmla="*/ 0 h 84"/>
                <a:gd name="T8" fmla="*/ 1 w 3"/>
                <a:gd name="T9" fmla="*/ 17 h 84"/>
              </a:gdLst>
              <a:ahLst/>
              <a:cxnLst>
                <a:cxn ang="0">
                  <a:pos x="T0" y="T1"/>
                </a:cxn>
                <a:cxn ang="0">
                  <a:pos x="T2" y="T3"/>
                </a:cxn>
                <a:cxn ang="0">
                  <a:pos x="T4" y="T5"/>
                </a:cxn>
                <a:cxn ang="0">
                  <a:pos x="T6" y="T7"/>
                </a:cxn>
                <a:cxn ang="0">
                  <a:pos x="T8" y="T9"/>
                </a:cxn>
              </a:cxnLst>
              <a:rect l="0" t="0" r="r" b="b"/>
              <a:pathLst>
                <a:path w="3" h="84">
                  <a:moveTo>
                    <a:pt x="1" y="17"/>
                  </a:moveTo>
                  <a:cubicBezTo>
                    <a:pt x="3" y="84"/>
                    <a:pt x="3" y="84"/>
                    <a:pt x="3" y="84"/>
                  </a:cubicBezTo>
                  <a:cubicBezTo>
                    <a:pt x="3" y="83"/>
                    <a:pt x="2" y="75"/>
                    <a:pt x="2" y="67"/>
                  </a:cubicBezTo>
                  <a:cubicBezTo>
                    <a:pt x="0" y="0"/>
                    <a:pt x="0" y="0"/>
                    <a:pt x="0" y="0"/>
                  </a:cubicBezTo>
                  <a:cubicBezTo>
                    <a:pt x="0" y="8"/>
                    <a:pt x="1" y="16"/>
                    <a:pt x="1" y="1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6" name="Freeform 436"/>
            <p:cNvSpPr>
              <a:spLocks/>
            </p:cNvSpPr>
            <p:nvPr/>
          </p:nvSpPr>
          <p:spPr bwMode="auto">
            <a:xfrm>
              <a:off x="16023416" y="-1647428"/>
              <a:ext cx="19050" cy="114300"/>
            </a:xfrm>
            <a:custGeom>
              <a:avLst/>
              <a:gdLst>
                <a:gd name="T0" fmla="*/ 11 w 12"/>
                <a:gd name="T1" fmla="*/ 0 h 72"/>
                <a:gd name="T2" fmla="*/ 12 w 12"/>
                <a:gd name="T3" fmla="*/ 56 h 72"/>
                <a:gd name="T4" fmla="*/ 2 w 12"/>
                <a:gd name="T5" fmla="*/ 72 h 72"/>
                <a:gd name="T6" fmla="*/ 0 w 12"/>
                <a:gd name="T7" fmla="*/ 17 h 72"/>
                <a:gd name="T8" fmla="*/ 11 w 12"/>
                <a:gd name="T9" fmla="*/ 0 h 72"/>
              </a:gdLst>
              <a:ahLst/>
              <a:cxnLst>
                <a:cxn ang="0">
                  <a:pos x="T0" y="T1"/>
                </a:cxn>
                <a:cxn ang="0">
                  <a:pos x="T2" y="T3"/>
                </a:cxn>
                <a:cxn ang="0">
                  <a:pos x="T4" y="T5"/>
                </a:cxn>
                <a:cxn ang="0">
                  <a:pos x="T6" y="T7"/>
                </a:cxn>
                <a:cxn ang="0">
                  <a:pos x="T8" y="T9"/>
                </a:cxn>
              </a:cxnLst>
              <a:rect l="0" t="0" r="r" b="b"/>
              <a:pathLst>
                <a:path w="12" h="72">
                  <a:moveTo>
                    <a:pt x="11" y="0"/>
                  </a:moveTo>
                  <a:lnTo>
                    <a:pt x="12" y="56"/>
                  </a:lnTo>
                  <a:lnTo>
                    <a:pt x="2" y="72"/>
                  </a:lnTo>
                  <a:lnTo>
                    <a:pt x="0" y="17"/>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7" name="Freeform 437"/>
            <p:cNvSpPr>
              <a:spLocks/>
            </p:cNvSpPr>
            <p:nvPr/>
          </p:nvSpPr>
          <p:spPr bwMode="auto">
            <a:xfrm>
              <a:off x="11187891" y="-1479153"/>
              <a:ext cx="30163" cy="96838"/>
            </a:xfrm>
            <a:custGeom>
              <a:avLst/>
              <a:gdLst>
                <a:gd name="T0" fmla="*/ 19 w 19"/>
                <a:gd name="T1" fmla="*/ 0 h 61"/>
                <a:gd name="T2" fmla="*/ 19 w 19"/>
                <a:gd name="T3" fmla="*/ 55 h 61"/>
                <a:gd name="T4" fmla="*/ 1 w 19"/>
                <a:gd name="T5" fmla="*/ 61 h 61"/>
                <a:gd name="T6" fmla="*/ 0 w 19"/>
                <a:gd name="T7" fmla="*/ 5 h 61"/>
                <a:gd name="T8" fmla="*/ 19 w 19"/>
                <a:gd name="T9" fmla="*/ 0 h 61"/>
              </a:gdLst>
              <a:ahLst/>
              <a:cxnLst>
                <a:cxn ang="0">
                  <a:pos x="T0" y="T1"/>
                </a:cxn>
                <a:cxn ang="0">
                  <a:pos x="T2" y="T3"/>
                </a:cxn>
                <a:cxn ang="0">
                  <a:pos x="T4" y="T5"/>
                </a:cxn>
                <a:cxn ang="0">
                  <a:pos x="T6" y="T7"/>
                </a:cxn>
                <a:cxn ang="0">
                  <a:pos x="T8" y="T9"/>
                </a:cxn>
              </a:cxnLst>
              <a:rect l="0" t="0" r="r" b="b"/>
              <a:pathLst>
                <a:path w="19" h="61">
                  <a:moveTo>
                    <a:pt x="19" y="0"/>
                  </a:moveTo>
                  <a:lnTo>
                    <a:pt x="19" y="55"/>
                  </a:lnTo>
                  <a:lnTo>
                    <a:pt x="1" y="61"/>
                  </a:lnTo>
                  <a:lnTo>
                    <a:pt x="0" y="5"/>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8" name="Freeform 438"/>
            <p:cNvSpPr>
              <a:spLocks/>
            </p:cNvSpPr>
            <p:nvPr/>
          </p:nvSpPr>
          <p:spPr bwMode="auto">
            <a:xfrm>
              <a:off x="12184841" y="-1515665"/>
              <a:ext cx="7938" cy="103188"/>
            </a:xfrm>
            <a:custGeom>
              <a:avLst/>
              <a:gdLst>
                <a:gd name="T0" fmla="*/ 3 w 5"/>
                <a:gd name="T1" fmla="*/ 0 h 65"/>
                <a:gd name="T2" fmla="*/ 5 w 5"/>
                <a:gd name="T3" fmla="*/ 55 h 65"/>
                <a:gd name="T4" fmla="*/ 2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2" y="65"/>
                  </a:lnTo>
                  <a:lnTo>
                    <a:pt x="0" y="10"/>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69" name="Freeform 439"/>
            <p:cNvSpPr>
              <a:spLocks/>
            </p:cNvSpPr>
            <p:nvPr/>
          </p:nvSpPr>
          <p:spPr bwMode="auto">
            <a:xfrm>
              <a:off x="11051366" y="-1471215"/>
              <a:ext cx="17463" cy="87313"/>
            </a:xfrm>
            <a:custGeom>
              <a:avLst/>
              <a:gdLst>
                <a:gd name="T0" fmla="*/ 12 w 14"/>
                <a:gd name="T1" fmla="*/ 0 h 67"/>
                <a:gd name="T2" fmla="*/ 14 w 14"/>
                <a:gd name="T3" fmla="*/ 67 h 67"/>
                <a:gd name="T4" fmla="*/ 1 w 14"/>
                <a:gd name="T5" fmla="*/ 67 h 67"/>
                <a:gd name="T6" fmla="*/ 0 w 14"/>
                <a:gd name="T7" fmla="*/ 0 h 67"/>
                <a:gd name="T8" fmla="*/ 12 w 14"/>
                <a:gd name="T9" fmla="*/ 0 h 67"/>
              </a:gdLst>
              <a:ahLst/>
              <a:cxnLst>
                <a:cxn ang="0">
                  <a:pos x="T0" y="T1"/>
                </a:cxn>
                <a:cxn ang="0">
                  <a:pos x="T2" y="T3"/>
                </a:cxn>
                <a:cxn ang="0">
                  <a:pos x="T4" y="T5"/>
                </a:cxn>
                <a:cxn ang="0">
                  <a:pos x="T6" y="T7"/>
                </a:cxn>
                <a:cxn ang="0">
                  <a:pos x="T8" y="T9"/>
                </a:cxn>
              </a:cxnLst>
              <a:rect l="0" t="0" r="r" b="b"/>
              <a:pathLst>
                <a:path w="14" h="67">
                  <a:moveTo>
                    <a:pt x="12" y="0"/>
                  </a:moveTo>
                  <a:cubicBezTo>
                    <a:pt x="14" y="67"/>
                    <a:pt x="14" y="67"/>
                    <a:pt x="14" y="67"/>
                  </a:cubicBezTo>
                  <a:cubicBezTo>
                    <a:pt x="8" y="67"/>
                    <a:pt x="5" y="67"/>
                    <a:pt x="1" y="67"/>
                  </a:cubicBezTo>
                  <a:cubicBezTo>
                    <a:pt x="0" y="0"/>
                    <a:pt x="0" y="0"/>
                    <a:pt x="0" y="0"/>
                  </a:cubicBezTo>
                  <a:cubicBezTo>
                    <a:pt x="3" y="0"/>
                    <a:pt x="6" y="0"/>
                    <a:pt x="1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0" name="Freeform 440"/>
            <p:cNvSpPr>
              <a:spLocks/>
            </p:cNvSpPr>
            <p:nvPr/>
          </p:nvSpPr>
          <p:spPr bwMode="auto">
            <a:xfrm>
              <a:off x="10973579" y="-1472803"/>
              <a:ext cx="79375" cy="88900"/>
            </a:xfrm>
            <a:custGeom>
              <a:avLst/>
              <a:gdLst>
                <a:gd name="T0" fmla="*/ 62 w 63"/>
                <a:gd name="T1" fmla="*/ 1 h 68"/>
                <a:gd name="T2" fmla="*/ 63 w 63"/>
                <a:gd name="T3" fmla="*/ 68 h 68"/>
                <a:gd name="T4" fmla="*/ 58 w 63"/>
                <a:gd name="T5" fmla="*/ 68 h 68"/>
                <a:gd name="T6" fmla="*/ 3 w 63"/>
                <a:gd name="T7" fmla="*/ 67 h 68"/>
                <a:gd name="T8" fmla="*/ 2 w 63"/>
                <a:gd name="T9" fmla="*/ 67 h 68"/>
                <a:gd name="T10" fmla="*/ 0 w 63"/>
                <a:gd name="T11" fmla="*/ 0 h 68"/>
                <a:gd name="T12" fmla="*/ 1 w 63"/>
                <a:gd name="T13" fmla="*/ 0 h 68"/>
                <a:gd name="T14" fmla="*/ 56 w 63"/>
                <a:gd name="T15" fmla="*/ 1 h 68"/>
                <a:gd name="T16" fmla="*/ 62 w 63"/>
                <a:gd name="T17"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8">
                  <a:moveTo>
                    <a:pt x="62" y="1"/>
                  </a:moveTo>
                  <a:cubicBezTo>
                    <a:pt x="63" y="68"/>
                    <a:pt x="63" y="68"/>
                    <a:pt x="63" y="68"/>
                  </a:cubicBezTo>
                  <a:cubicBezTo>
                    <a:pt x="61" y="68"/>
                    <a:pt x="60" y="68"/>
                    <a:pt x="58" y="68"/>
                  </a:cubicBezTo>
                  <a:cubicBezTo>
                    <a:pt x="39" y="68"/>
                    <a:pt x="14" y="67"/>
                    <a:pt x="3" y="67"/>
                  </a:cubicBezTo>
                  <a:cubicBezTo>
                    <a:pt x="3" y="67"/>
                    <a:pt x="3" y="67"/>
                    <a:pt x="2" y="67"/>
                  </a:cubicBezTo>
                  <a:cubicBezTo>
                    <a:pt x="0" y="0"/>
                    <a:pt x="0" y="0"/>
                    <a:pt x="0" y="0"/>
                  </a:cubicBezTo>
                  <a:cubicBezTo>
                    <a:pt x="1" y="0"/>
                    <a:pt x="1" y="0"/>
                    <a:pt x="1" y="0"/>
                  </a:cubicBezTo>
                  <a:cubicBezTo>
                    <a:pt x="12" y="0"/>
                    <a:pt x="37" y="1"/>
                    <a:pt x="56" y="1"/>
                  </a:cubicBezTo>
                  <a:cubicBezTo>
                    <a:pt x="58" y="1"/>
                    <a:pt x="59" y="1"/>
                    <a:pt x="6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1" name="Freeform 441"/>
            <p:cNvSpPr>
              <a:spLocks/>
            </p:cNvSpPr>
            <p:nvPr/>
          </p:nvSpPr>
          <p:spPr bwMode="auto">
            <a:xfrm>
              <a:off x="10970404" y="-147280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2" name="Freeform 442"/>
            <p:cNvSpPr>
              <a:spLocks/>
            </p:cNvSpPr>
            <p:nvPr/>
          </p:nvSpPr>
          <p:spPr bwMode="auto">
            <a:xfrm>
              <a:off x="10965641" y="-1472803"/>
              <a:ext cx="6350" cy="88900"/>
            </a:xfrm>
            <a:custGeom>
              <a:avLst/>
              <a:gdLst>
                <a:gd name="T0" fmla="*/ 3 w 5"/>
                <a:gd name="T1" fmla="*/ 0 h 68"/>
                <a:gd name="T2" fmla="*/ 5 w 5"/>
                <a:gd name="T3" fmla="*/ 67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7"/>
                    <a:pt x="5" y="67"/>
                    <a:pt x="5" y="67"/>
                  </a:cubicBezTo>
                  <a:cubicBezTo>
                    <a:pt x="4" y="67"/>
                    <a:pt x="3" y="67"/>
                    <a:pt x="2" y="68"/>
                  </a:cubicBezTo>
                  <a:cubicBezTo>
                    <a:pt x="0" y="1"/>
                    <a:pt x="0" y="1"/>
                    <a:pt x="0" y="1"/>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3" name="Freeform 443"/>
            <p:cNvSpPr>
              <a:spLocks/>
            </p:cNvSpPr>
            <p:nvPr/>
          </p:nvSpPr>
          <p:spPr bwMode="auto">
            <a:xfrm>
              <a:off x="10960879" y="-1471215"/>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4" name="Freeform 444"/>
            <p:cNvSpPr>
              <a:spLocks/>
            </p:cNvSpPr>
            <p:nvPr/>
          </p:nvSpPr>
          <p:spPr bwMode="auto">
            <a:xfrm>
              <a:off x="10956116" y="-1471215"/>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8"/>
                    <a:pt x="2" y="68"/>
                  </a:cubicBezTo>
                  <a:cubicBezTo>
                    <a:pt x="0" y="1"/>
                    <a:pt x="0" y="1"/>
                    <a:pt x="0" y="1"/>
                  </a:cubicBezTo>
                  <a:cubicBezTo>
                    <a:pt x="1" y="1"/>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5" name="Freeform 445"/>
            <p:cNvSpPr>
              <a:spLocks/>
            </p:cNvSpPr>
            <p:nvPr/>
          </p:nvSpPr>
          <p:spPr bwMode="auto">
            <a:xfrm>
              <a:off x="10937066" y="-1471215"/>
              <a:ext cx="22225" cy="95250"/>
            </a:xfrm>
            <a:custGeom>
              <a:avLst/>
              <a:gdLst>
                <a:gd name="T0" fmla="*/ 16 w 18"/>
                <a:gd name="T1" fmla="*/ 0 h 73"/>
                <a:gd name="T2" fmla="*/ 18 w 18"/>
                <a:gd name="T3" fmla="*/ 67 h 73"/>
                <a:gd name="T4" fmla="*/ 6 w 18"/>
                <a:gd name="T5" fmla="*/ 72 h 73"/>
                <a:gd name="T6" fmla="*/ 2 w 18"/>
                <a:gd name="T7" fmla="*/ 73 h 73"/>
                <a:gd name="T8" fmla="*/ 0 w 18"/>
                <a:gd name="T9" fmla="*/ 6 h 73"/>
                <a:gd name="T10" fmla="*/ 4 w 18"/>
                <a:gd name="T11" fmla="*/ 5 h 73"/>
                <a:gd name="T12" fmla="*/ 16 w 18"/>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18" h="73">
                  <a:moveTo>
                    <a:pt x="16" y="0"/>
                  </a:moveTo>
                  <a:cubicBezTo>
                    <a:pt x="18" y="67"/>
                    <a:pt x="18" y="67"/>
                    <a:pt x="18" y="67"/>
                  </a:cubicBezTo>
                  <a:cubicBezTo>
                    <a:pt x="13" y="68"/>
                    <a:pt x="10" y="70"/>
                    <a:pt x="6" y="72"/>
                  </a:cubicBezTo>
                  <a:cubicBezTo>
                    <a:pt x="5" y="72"/>
                    <a:pt x="3" y="73"/>
                    <a:pt x="2" y="73"/>
                  </a:cubicBezTo>
                  <a:cubicBezTo>
                    <a:pt x="0" y="6"/>
                    <a:pt x="0" y="6"/>
                    <a:pt x="0" y="6"/>
                  </a:cubicBezTo>
                  <a:cubicBezTo>
                    <a:pt x="1" y="6"/>
                    <a:pt x="3" y="5"/>
                    <a:pt x="4" y="5"/>
                  </a:cubicBezTo>
                  <a:cubicBezTo>
                    <a:pt x="8" y="3"/>
                    <a:pt x="11" y="1"/>
                    <a:pt x="1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6" name="Freeform 446"/>
            <p:cNvSpPr>
              <a:spLocks/>
            </p:cNvSpPr>
            <p:nvPr/>
          </p:nvSpPr>
          <p:spPr bwMode="auto">
            <a:xfrm>
              <a:off x="10930716" y="-1463278"/>
              <a:ext cx="7938" cy="88900"/>
            </a:xfrm>
            <a:custGeom>
              <a:avLst/>
              <a:gdLst>
                <a:gd name="T0" fmla="*/ 5 w 7"/>
                <a:gd name="T1" fmla="*/ 0 h 68"/>
                <a:gd name="T2" fmla="*/ 7 w 7"/>
                <a:gd name="T3" fmla="*/ 67 h 68"/>
                <a:gd name="T4" fmla="*/ 2 w 7"/>
                <a:gd name="T5" fmla="*/ 68 h 68"/>
                <a:gd name="T6" fmla="*/ 0 w 7"/>
                <a:gd name="T7" fmla="*/ 1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8"/>
                    <a:pt x="4" y="68"/>
                    <a:pt x="2" y="68"/>
                  </a:cubicBezTo>
                  <a:cubicBezTo>
                    <a:pt x="0" y="1"/>
                    <a:pt x="0" y="1"/>
                    <a:pt x="0" y="1"/>
                  </a:cubicBezTo>
                  <a:cubicBezTo>
                    <a:pt x="2" y="1"/>
                    <a:pt x="4" y="1"/>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7" name="Freeform 447"/>
            <p:cNvSpPr>
              <a:spLocks/>
            </p:cNvSpPr>
            <p:nvPr/>
          </p:nvSpPr>
          <p:spPr bwMode="auto">
            <a:xfrm>
              <a:off x="10924366" y="-1461690"/>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8"/>
                    <a:pt x="3" y="68"/>
                    <a:pt x="2" y="68"/>
                  </a:cubicBezTo>
                  <a:cubicBezTo>
                    <a:pt x="0" y="1"/>
                    <a:pt x="0" y="1"/>
                    <a:pt x="0" y="1"/>
                  </a:cubicBezTo>
                  <a:cubicBezTo>
                    <a:pt x="1" y="1"/>
                    <a:pt x="3" y="1"/>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8" name="Freeform 448"/>
            <p:cNvSpPr>
              <a:spLocks/>
            </p:cNvSpPr>
            <p:nvPr/>
          </p:nvSpPr>
          <p:spPr bwMode="auto">
            <a:xfrm>
              <a:off x="10919604" y="-1460103"/>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79" name="Freeform 449"/>
            <p:cNvSpPr>
              <a:spLocks/>
            </p:cNvSpPr>
            <p:nvPr/>
          </p:nvSpPr>
          <p:spPr bwMode="auto">
            <a:xfrm>
              <a:off x="10916429" y="-146010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0" name="Freeform 450"/>
            <p:cNvSpPr>
              <a:spLocks/>
            </p:cNvSpPr>
            <p:nvPr/>
          </p:nvSpPr>
          <p:spPr bwMode="auto">
            <a:xfrm>
              <a:off x="10913254" y="-1460103"/>
              <a:ext cx="6350" cy="87313"/>
            </a:xfrm>
            <a:custGeom>
              <a:avLst/>
              <a:gdLst>
                <a:gd name="T0" fmla="*/ 2 w 4"/>
                <a:gd name="T1" fmla="*/ 0 h 67"/>
                <a:gd name="T2" fmla="*/ 4 w 4"/>
                <a:gd name="T3" fmla="*/ 67 h 67"/>
                <a:gd name="T4" fmla="*/ 3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3" y="67"/>
                  </a:cubicBezTo>
                  <a:cubicBezTo>
                    <a:pt x="3" y="67"/>
                    <a:pt x="2" y="67"/>
                    <a:pt x="2" y="67"/>
                  </a:cubicBezTo>
                  <a:cubicBezTo>
                    <a:pt x="0" y="0"/>
                    <a:pt x="0" y="0"/>
                    <a:pt x="0" y="0"/>
                  </a:cubicBezTo>
                  <a:cubicBezTo>
                    <a:pt x="0" y="0"/>
                    <a:pt x="1" y="0"/>
                    <a:pt x="2"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1" name="Freeform 451"/>
            <p:cNvSpPr>
              <a:spLocks/>
            </p:cNvSpPr>
            <p:nvPr/>
          </p:nvSpPr>
          <p:spPr bwMode="auto">
            <a:xfrm>
              <a:off x="10911666"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2" name="Freeform 452"/>
            <p:cNvSpPr>
              <a:spLocks/>
            </p:cNvSpPr>
            <p:nvPr/>
          </p:nvSpPr>
          <p:spPr bwMode="auto">
            <a:xfrm>
              <a:off x="10908491"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3" name="Freeform 453"/>
            <p:cNvSpPr>
              <a:spLocks/>
            </p:cNvSpPr>
            <p:nvPr/>
          </p:nvSpPr>
          <p:spPr bwMode="auto">
            <a:xfrm>
              <a:off x="10906904"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4" name="Freeform 454"/>
            <p:cNvSpPr>
              <a:spLocks/>
            </p:cNvSpPr>
            <p:nvPr/>
          </p:nvSpPr>
          <p:spPr bwMode="auto">
            <a:xfrm>
              <a:off x="10905316" y="-1461690"/>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5" name="Freeform 455"/>
            <p:cNvSpPr>
              <a:spLocks/>
            </p:cNvSpPr>
            <p:nvPr/>
          </p:nvSpPr>
          <p:spPr bwMode="auto">
            <a:xfrm>
              <a:off x="10902141" y="-146169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6" name="Freeform 456"/>
            <p:cNvSpPr>
              <a:spLocks/>
            </p:cNvSpPr>
            <p:nvPr/>
          </p:nvSpPr>
          <p:spPr bwMode="auto">
            <a:xfrm>
              <a:off x="10898966" y="-1463278"/>
              <a:ext cx="6350" cy="88900"/>
            </a:xfrm>
            <a:custGeom>
              <a:avLst/>
              <a:gdLst>
                <a:gd name="T0" fmla="*/ 3 w 5"/>
                <a:gd name="T1" fmla="*/ 2 h 69"/>
                <a:gd name="T2" fmla="*/ 5 w 5"/>
                <a:gd name="T3" fmla="*/ 69 h 69"/>
                <a:gd name="T4" fmla="*/ 4 w 5"/>
                <a:gd name="T5" fmla="*/ 68 h 69"/>
                <a:gd name="T6" fmla="*/ 2 w 5"/>
                <a:gd name="T7" fmla="*/ 67 h 69"/>
                <a:gd name="T8" fmla="*/ 0 w 5"/>
                <a:gd name="T9" fmla="*/ 0 h 69"/>
                <a:gd name="T10" fmla="*/ 2 w 5"/>
                <a:gd name="T11" fmla="*/ 1 h 69"/>
                <a:gd name="T12" fmla="*/ 3 w 5"/>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5" h="69">
                  <a:moveTo>
                    <a:pt x="3" y="2"/>
                  </a:moveTo>
                  <a:cubicBezTo>
                    <a:pt x="5" y="69"/>
                    <a:pt x="5" y="69"/>
                    <a:pt x="5" y="69"/>
                  </a:cubicBezTo>
                  <a:cubicBezTo>
                    <a:pt x="5" y="69"/>
                    <a:pt x="4" y="68"/>
                    <a:pt x="4" y="68"/>
                  </a:cubicBezTo>
                  <a:cubicBezTo>
                    <a:pt x="3" y="68"/>
                    <a:pt x="2" y="67"/>
                    <a:pt x="2" y="67"/>
                  </a:cubicBezTo>
                  <a:cubicBezTo>
                    <a:pt x="0" y="0"/>
                    <a:pt x="0" y="0"/>
                    <a:pt x="0" y="0"/>
                  </a:cubicBezTo>
                  <a:cubicBezTo>
                    <a:pt x="0" y="0"/>
                    <a:pt x="1" y="1"/>
                    <a:pt x="2" y="1"/>
                  </a:cubicBezTo>
                  <a:cubicBezTo>
                    <a:pt x="2" y="1"/>
                    <a:pt x="3" y="2"/>
                    <a:pt x="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7" name="Freeform 457"/>
            <p:cNvSpPr>
              <a:spLocks/>
            </p:cNvSpPr>
            <p:nvPr/>
          </p:nvSpPr>
          <p:spPr bwMode="auto">
            <a:xfrm>
              <a:off x="10895791" y="-14632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8" name="Freeform 458"/>
            <p:cNvSpPr>
              <a:spLocks/>
            </p:cNvSpPr>
            <p:nvPr/>
          </p:nvSpPr>
          <p:spPr bwMode="auto">
            <a:xfrm>
              <a:off x="10895791" y="-1464865"/>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7"/>
                    <a:pt x="2" y="67"/>
                  </a:cubicBezTo>
                  <a:cubicBezTo>
                    <a:pt x="0" y="0"/>
                    <a:pt x="0" y="0"/>
                    <a:pt x="0" y="0"/>
                  </a:cubicBezTo>
                  <a:cubicBezTo>
                    <a:pt x="0"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89" name="Freeform 459"/>
            <p:cNvSpPr>
              <a:spLocks/>
            </p:cNvSpPr>
            <p:nvPr/>
          </p:nvSpPr>
          <p:spPr bwMode="auto">
            <a:xfrm>
              <a:off x="10892616"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0" name="Freeform 460"/>
            <p:cNvSpPr>
              <a:spLocks/>
            </p:cNvSpPr>
            <p:nvPr/>
          </p:nvSpPr>
          <p:spPr bwMode="auto">
            <a:xfrm>
              <a:off x="10891029" y="-1464865"/>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1" name="Freeform 461"/>
            <p:cNvSpPr>
              <a:spLocks/>
            </p:cNvSpPr>
            <p:nvPr/>
          </p:nvSpPr>
          <p:spPr bwMode="auto">
            <a:xfrm>
              <a:off x="10889441"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2" name="Freeform 462"/>
            <p:cNvSpPr>
              <a:spLocks/>
            </p:cNvSpPr>
            <p:nvPr/>
          </p:nvSpPr>
          <p:spPr bwMode="auto">
            <a:xfrm>
              <a:off x="10886266"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3" name="Freeform 463"/>
            <p:cNvSpPr>
              <a:spLocks/>
            </p:cNvSpPr>
            <p:nvPr/>
          </p:nvSpPr>
          <p:spPr bwMode="auto">
            <a:xfrm>
              <a:off x="14353366" y="-1587103"/>
              <a:ext cx="31750" cy="111125"/>
            </a:xfrm>
            <a:custGeom>
              <a:avLst/>
              <a:gdLst>
                <a:gd name="T0" fmla="*/ 19 w 20"/>
                <a:gd name="T1" fmla="*/ 15 h 70"/>
                <a:gd name="T2" fmla="*/ 20 w 20"/>
                <a:gd name="T3" fmla="*/ 70 h 70"/>
                <a:gd name="T4" fmla="*/ 2 w 20"/>
                <a:gd name="T5" fmla="*/ 55 h 70"/>
                <a:gd name="T6" fmla="*/ 0 w 20"/>
                <a:gd name="T7" fmla="*/ 0 h 70"/>
                <a:gd name="T8" fmla="*/ 19 w 20"/>
                <a:gd name="T9" fmla="*/ 15 h 70"/>
              </a:gdLst>
              <a:ahLst/>
              <a:cxnLst>
                <a:cxn ang="0">
                  <a:pos x="T0" y="T1"/>
                </a:cxn>
                <a:cxn ang="0">
                  <a:pos x="T2" y="T3"/>
                </a:cxn>
                <a:cxn ang="0">
                  <a:pos x="T4" y="T5"/>
                </a:cxn>
                <a:cxn ang="0">
                  <a:pos x="T6" y="T7"/>
                </a:cxn>
                <a:cxn ang="0">
                  <a:pos x="T8" y="T9"/>
                </a:cxn>
              </a:cxnLst>
              <a:rect l="0" t="0" r="r" b="b"/>
              <a:pathLst>
                <a:path w="20" h="70">
                  <a:moveTo>
                    <a:pt x="19" y="15"/>
                  </a:moveTo>
                  <a:lnTo>
                    <a:pt x="20" y="70"/>
                  </a:lnTo>
                  <a:lnTo>
                    <a:pt x="2" y="55"/>
                  </a:lnTo>
                  <a:lnTo>
                    <a:pt x="0" y="0"/>
                  </a:lnTo>
                  <a:lnTo>
                    <a:pt x="19" y="1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4" name="Freeform 464"/>
            <p:cNvSpPr>
              <a:spLocks/>
            </p:cNvSpPr>
            <p:nvPr/>
          </p:nvSpPr>
          <p:spPr bwMode="auto">
            <a:xfrm>
              <a:off x="11141854" y="-1466453"/>
              <a:ext cx="6350" cy="90488"/>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5" y="69"/>
                    <a:pt x="4" y="68"/>
                    <a:pt x="2" y="67"/>
                  </a:cubicBezTo>
                  <a:cubicBezTo>
                    <a:pt x="0" y="0"/>
                    <a:pt x="0" y="0"/>
                    <a:pt x="0" y="0"/>
                  </a:cubicBezTo>
                  <a:cubicBezTo>
                    <a:pt x="2" y="1"/>
                    <a:pt x="3" y="2"/>
                    <a:pt x="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5" name="Freeform 465"/>
            <p:cNvSpPr>
              <a:spLocks/>
            </p:cNvSpPr>
            <p:nvPr/>
          </p:nvSpPr>
          <p:spPr bwMode="auto">
            <a:xfrm>
              <a:off x="11140266" y="-14664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6" name="Freeform 466"/>
            <p:cNvSpPr>
              <a:spLocks/>
            </p:cNvSpPr>
            <p:nvPr/>
          </p:nvSpPr>
          <p:spPr bwMode="auto">
            <a:xfrm>
              <a:off x="11137091" y="-1468040"/>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7"/>
                    <a:pt x="2" y="67"/>
                  </a:cubicBezTo>
                  <a:cubicBezTo>
                    <a:pt x="0" y="0"/>
                    <a:pt x="0" y="0"/>
                    <a:pt x="0" y="0"/>
                  </a:cubicBezTo>
                  <a:cubicBezTo>
                    <a:pt x="1" y="0"/>
                    <a:pt x="2" y="0"/>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7" name="Freeform 467"/>
            <p:cNvSpPr>
              <a:spLocks/>
            </p:cNvSpPr>
            <p:nvPr/>
          </p:nvSpPr>
          <p:spPr bwMode="auto">
            <a:xfrm>
              <a:off x="11135504" y="-146804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8" name="Freeform 468"/>
            <p:cNvSpPr>
              <a:spLocks/>
            </p:cNvSpPr>
            <p:nvPr/>
          </p:nvSpPr>
          <p:spPr bwMode="auto">
            <a:xfrm>
              <a:off x="11130741" y="-1469628"/>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499" name="Freeform 469"/>
            <p:cNvSpPr>
              <a:spLocks/>
            </p:cNvSpPr>
            <p:nvPr/>
          </p:nvSpPr>
          <p:spPr bwMode="auto">
            <a:xfrm>
              <a:off x="11127566" y="-146962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0" name="Freeform 470"/>
            <p:cNvSpPr>
              <a:spLocks/>
            </p:cNvSpPr>
            <p:nvPr/>
          </p:nvSpPr>
          <p:spPr bwMode="auto">
            <a:xfrm>
              <a:off x="11118041" y="-1469628"/>
              <a:ext cx="12700" cy="87313"/>
            </a:xfrm>
            <a:custGeom>
              <a:avLst/>
              <a:gdLst>
                <a:gd name="T0" fmla="*/ 8 w 10"/>
                <a:gd name="T1" fmla="*/ 0 h 67"/>
                <a:gd name="T2" fmla="*/ 10 w 10"/>
                <a:gd name="T3" fmla="*/ 67 h 67"/>
                <a:gd name="T4" fmla="*/ 7 w 10"/>
                <a:gd name="T5" fmla="*/ 67 h 67"/>
                <a:gd name="T6" fmla="*/ 2 w 10"/>
                <a:gd name="T7" fmla="*/ 67 h 67"/>
                <a:gd name="T8" fmla="*/ 0 w 10"/>
                <a:gd name="T9" fmla="*/ 0 h 67"/>
                <a:gd name="T10" fmla="*/ 5 w 10"/>
                <a:gd name="T11" fmla="*/ 0 h 67"/>
                <a:gd name="T12" fmla="*/ 8 w 10"/>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0" h="67">
                  <a:moveTo>
                    <a:pt x="8" y="0"/>
                  </a:moveTo>
                  <a:cubicBezTo>
                    <a:pt x="10" y="67"/>
                    <a:pt x="10" y="67"/>
                    <a:pt x="10" y="67"/>
                  </a:cubicBezTo>
                  <a:cubicBezTo>
                    <a:pt x="9" y="67"/>
                    <a:pt x="8" y="67"/>
                    <a:pt x="7" y="67"/>
                  </a:cubicBezTo>
                  <a:cubicBezTo>
                    <a:pt x="5" y="67"/>
                    <a:pt x="3" y="67"/>
                    <a:pt x="2" y="67"/>
                  </a:cubicBezTo>
                  <a:cubicBezTo>
                    <a:pt x="0" y="0"/>
                    <a:pt x="0" y="0"/>
                    <a:pt x="0" y="0"/>
                  </a:cubicBezTo>
                  <a:cubicBezTo>
                    <a:pt x="2" y="0"/>
                    <a:pt x="3" y="0"/>
                    <a:pt x="5" y="0"/>
                  </a:cubicBezTo>
                  <a:cubicBezTo>
                    <a:pt x="6" y="0"/>
                    <a:pt x="7" y="0"/>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1" name="Freeform 471"/>
            <p:cNvSpPr>
              <a:spLocks/>
            </p:cNvSpPr>
            <p:nvPr/>
          </p:nvSpPr>
          <p:spPr bwMode="auto">
            <a:xfrm>
              <a:off x="11076766" y="-1471215"/>
              <a:ext cx="42863" cy="88900"/>
            </a:xfrm>
            <a:custGeom>
              <a:avLst/>
              <a:gdLst>
                <a:gd name="T0" fmla="*/ 33 w 35"/>
                <a:gd name="T1" fmla="*/ 2 h 69"/>
                <a:gd name="T2" fmla="*/ 35 w 35"/>
                <a:gd name="T3" fmla="*/ 69 h 69"/>
                <a:gd name="T4" fmla="*/ 2 w 35"/>
                <a:gd name="T5" fmla="*/ 67 h 69"/>
                <a:gd name="T6" fmla="*/ 0 w 35"/>
                <a:gd name="T7" fmla="*/ 0 h 69"/>
                <a:gd name="T8" fmla="*/ 33 w 35"/>
                <a:gd name="T9" fmla="*/ 2 h 69"/>
              </a:gdLst>
              <a:ahLst/>
              <a:cxnLst>
                <a:cxn ang="0">
                  <a:pos x="T0" y="T1"/>
                </a:cxn>
                <a:cxn ang="0">
                  <a:pos x="T2" y="T3"/>
                </a:cxn>
                <a:cxn ang="0">
                  <a:pos x="T4" y="T5"/>
                </a:cxn>
                <a:cxn ang="0">
                  <a:pos x="T6" y="T7"/>
                </a:cxn>
                <a:cxn ang="0">
                  <a:pos x="T8" y="T9"/>
                </a:cxn>
              </a:cxnLst>
              <a:rect l="0" t="0" r="r" b="b"/>
              <a:pathLst>
                <a:path w="35" h="69">
                  <a:moveTo>
                    <a:pt x="33" y="2"/>
                  </a:moveTo>
                  <a:cubicBezTo>
                    <a:pt x="35" y="69"/>
                    <a:pt x="35" y="69"/>
                    <a:pt x="35" y="69"/>
                  </a:cubicBezTo>
                  <a:cubicBezTo>
                    <a:pt x="25" y="69"/>
                    <a:pt x="13" y="68"/>
                    <a:pt x="2" y="67"/>
                  </a:cubicBezTo>
                  <a:cubicBezTo>
                    <a:pt x="0" y="0"/>
                    <a:pt x="0" y="0"/>
                    <a:pt x="0" y="0"/>
                  </a:cubicBezTo>
                  <a:cubicBezTo>
                    <a:pt x="11" y="1"/>
                    <a:pt x="23" y="2"/>
                    <a:pt x="3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2" name="Freeform 472"/>
            <p:cNvSpPr>
              <a:spLocks/>
            </p:cNvSpPr>
            <p:nvPr/>
          </p:nvSpPr>
          <p:spPr bwMode="auto">
            <a:xfrm>
              <a:off x="11065654" y="-1471215"/>
              <a:ext cx="12700" cy="87313"/>
            </a:xfrm>
            <a:custGeom>
              <a:avLst/>
              <a:gdLst>
                <a:gd name="T0" fmla="*/ 8 w 10"/>
                <a:gd name="T1" fmla="*/ 0 h 67"/>
                <a:gd name="T2" fmla="*/ 10 w 10"/>
                <a:gd name="T3" fmla="*/ 67 h 67"/>
                <a:gd name="T4" fmla="*/ 2 w 10"/>
                <a:gd name="T5" fmla="*/ 67 h 67"/>
                <a:gd name="T6" fmla="*/ 0 w 10"/>
                <a:gd name="T7" fmla="*/ 0 h 67"/>
                <a:gd name="T8" fmla="*/ 8 w 10"/>
                <a:gd name="T9" fmla="*/ 0 h 67"/>
              </a:gdLst>
              <a:ahLst/>
              <a:cxnLst>
                <a:cxn ang="0">
                  <a:pos x="T0" y="T1"/>
                </a:cxn>
                <a:cxn ang="0">
                  <a:pos x="T2" y="T3"/>
                </a:cxn>
                <a:cxn ang="0">
                  <a:pos x="T4" y="T5"/>
                </a:cxn>
                <a:cxn ang="0">
                  <a:pos x="T6" y="T7"/>
                </a:cxn>
                <a:cxn ang="0">
                  <a:pos x="T8" y="T9"/>
                </a:cxn>
              </a:cxnLst>
              <a:rect l="0" t="0" r="r" b="b"/>
              <a:pathLst>
                <a:path w="10" h="67">
                  <a:moveTo>
                    <a:pt x="8" y="0"/>
                  </a:moveTo>
                  <a:cubicBezTo>
                    <a:pt x="10" y="67"/>
                    <a:pt x="10" y="67"/>
                    <a:pt x="10" y="67"/>
                  </a:cubicBezTo>
                  <a:cubicBezTo>
                    <a:pt x="7" y="67"/>
                    <a:pt x="5" y="67"/>
                    <a:pt x="2" y="67"/>
                  </a:cubicBezTo>
                  <a:cubicBezTo>
                    <a:pt x="0" y="0"/>
                    <a:pt x="0" y="0"/>
                    <a:pt x="0" y="0"/>
                  </a:cubicBezTo>
                  <a:cubicBezTo>
                    <a:pt x="3" y="0"/>
                    <a:pt x="5" y="0"/>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3" name="Freeform 473"/>
            <p:cNvSpPr>
              <a:spLocks/>
            </p:cNvSpPr>
            <p:nvPr/>
          </p:nvSpPr>
          <p:spPr bwMode="auto">
            <a:xfrm>
              <a:off x="11146616" y="-1471215"/>
              <a:ext cx="42863" cy="95250"/>
            </a:xfrm>
            <a:custGeom>
              <a:avLst/>
              <a:gdLst>
                <a:gd name="T0" fmla="*/ 26 w 27"/>
                <a:gd name="T1" fmla="*/ 0 h 60"/>
                <a:gd name="T2" fmla="*/ 27 w 27"/>
                <a:gd name="T3" fmla="*/ 56 h 60"/>
                <a:gd name="T4" fmla="*/ 1 w 27"/>
                <a:gd name="T5" fmla="*/ 60 h 60"/>
                <a:gd name="T6" fmla="*/ 0 w 27"/>
                <a:gd name="T7" fmla="*/ 5 h 60"/>
                <a:gd name="T8" fmla="*/ 26 w 27"/>
                <a:gd name="T9" fmla="*/ 0 h 60"/>
              </a:gdLst>
              <a:ahLst/>
              <a:cxnLst>
                <a:cxn ang="0">
                  <a:pos x="T0" y="T1"/>
                </a:cxn>
                <a:cxn ang="0">
                  <a:pos x="T2" y="T3"/>
                </a:cxn>
                <a:cxn ang="0">
                  <a:pos x="T4" y="T5"/>
                </a:cxn>
                <a:cxn ang="0">
                  <a:pos x="T6" y="T7"/>
                </a:cxn>
                <a:cxn ang="0">
                  <a:pos x="T8" y="T9"/>
                </a:cxn>
              </a:cxnLst>
              <a:rect l="0" t="0" r="r" b="b"/>
              <a:pathLst>
                <a:path w="27" h="60">
                  <a:moveTo>
                    <a:pt x="26" y="0"/>
                  </a:moveTo>
                  <a:lnTo>
                    <a:pt x="27" y="56"/>
                  </a:lnTo>
                  <a:lnTo>
                    <a:pt x="1" y="60"/>
                  </a:lnTo>
                  <a:lnTo>
                    <a:pt x="0" y="5"/>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4" name="Freeform 474"/>
            <p:cNvSpPr>
              <a:spLocks/>
            </p:cNvSpPr>
            <p:nvPr/>
          </p:nvSpPr>
          <p:spPr bwMode="auto">
            <a:xfrm>
              <a:off x="12192779" y="-1496615"/>
              <a:ext cx="15875" cy="90488"/>
            </a:xfrm>
            <a:custGeom>
              <a:avLst/>
              <a:gdLst>
                <a:gd name="T0" fmla="*/ 9 w 10"/>
                <a:gd name="T1" fmla="*/ 2 h 57"/>
                <a:gd name="T2" fmla="*/ 10 w 10"/>
                <a:gd name="T3" fmla="*/ 57 h 57"/>
                <a:gd name="T4" fmla="*/ 1 w 10"/>
                <a:gd name="T5" fmla="*/ 55 h 57"/>
                <a:gd name="T6" fmla="*/ 0 w 10"/>
                <a:gd name="T7" fmla="*/ 0 h 57"/>
                <a:gd name="T8" fmla="*/ 9 w 10"/>
                <a:gd name="T9" fmla="*/ 2 h 57"/>
              </a:gdLst>
              <a:ahLst/>
              <a:cxnLst>
                <a:cxn ang="0">
                  <a:pos x="T0" y="T1"/>
                </a:cxn>
                <a:cxn ang="0">
                  <a:pos x="T2" y="T3"/>
                </a:cxn>
                <a:cxn ang="0">
                  <a:pos x="T4" y="T5"/>
                </a:cxn>
                <a:cxn ang="0">
                  <a:pos x="T6" y="T7"/>
                </a:cxn>
                <a:cxn ang="0">
                  <a:pos x="T8" y="T9"/>
                </a:cxn>
              </a:cxnLst>
              <a:rect l="0" t="0" r="r" b="b"/>
              <a:pathLst>
                <a:path w="10" h="57">
                  <a:moveTo>
                    <a:pt x="9" y="2"/>
                  </a:moveTo>
                  <a:lnTo>
                    <a:pt x="10" y="57"/>
                  </a:lnTo>
                  <a:lnTo>
                    <a:pt x="1" y="55"/>
                  </a:lnTo>
                  <a:lnTo>
                    <a:pt x="0" y="0"/>
                  </a:lnTo>
                  <a:lnTo>
                    <a:pt x="9"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5" name="Freeform 475"/>
            <p:cNvSpPr>
              <a:spLocks/>
            </p:cNvSpPr>
            <p:nvPr/>
          </p:nvSpPr>
          <p:spPr bwMode="auto">
            <a:xfrm>
              <a:off x="12207066" y="-1493440"/>
              <a:ext cx="128588" cy="87313"/>
            </a:xfrm>
            <a:custGeom>
              <a:avLst/>
              <a:gdLst>
                <a:gd name="T0" fmla="*/ 80 w 81"/>
                <a:gd name="T1" fmla="*/ 0 h 55"/>
                <a:gd name="T2" fmla="*/ 81 w 81"/>
                <a:gd name="T3" fmla="*/ 55 h 55"/>
                <a:gd name="T4" fmla="*/ 1 w 81"/>
                <a:gd name="T5" fmla="*/ 55 h 55"/>
                <a:gd name="T6" fmla="*/ 0 w 81"/>
                <a:gd name="T7" fmla="*/ 0 h 55"/>
                <a:gd name="T8" fmla="*/ 80 w 81"/>
                <a:gd name="T9" fmla="*/ 0 h 55"/>
              </a:gdLst>
              <a:ahLst/>
              <a:cxnLst>
                <a:cxn ang="0">
                  <a:pos x="T0" y="T1"/>
                </a:cxn>
                <a:cxn ang="0">
                  <a:pos x="T2" y="T3"/>
                </a:cxn>
                <a:cxn ang="0">
                  <a:pos x="T4" y="T5"/>
                </a:cxn>
                <a:cxn ang="0">
                  <a:pos x="T6" y="T7"/>
                </a:cxn>
                <a:cxn ang="0">
                  <a:pos x="T8" y="T9"/>
                </a:cxn>
              </a:cxnLst>
              <a:rect l="0" t="0" r="r" b="b"/>
              <a:pathLst>
                <a:path w="81" h="55">
                  <a:moveTo>
                    <a:pt x="80" y="0"/>
                  </a:moveTo>
                  <a:lnTo>
                    <a:pt x="81" y="55"/>
                  </a:lnTo>
                  <a:lnTo>
                    <a:pt x="1" y="55"/>
                  </a:lnTo>
                  <a:lnTo>
                    <a:pt x="0" y="0"/>
                  </a:lnTo>
                  <a:lnTo>
                    <a:pt x="8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6" name="Freeform 476"/>
            <p:cNvSpPr>
              <a:spLocks/>
            </p:cNvSpPr>
            <p:nvPr/>
          </p:nvSpPr>
          <p:spPr bwMode="auto">
            <a:xfrm>
              <a:off x="14383529" y="-1563290"/>
              <a:ext cx="9525" cy="100013"/>
            </a:xfrm>
            <a:custGeom>
              <a:avLst/>
              <a:gdLst>
                <a:gd name="T0" fmla="*/ 4 w 6"/>
                <a:gd name="T1" fmla="*/ 7 h 63"/>
                <a:gd name="T2" fmla="*/ 6 w 6"/>
                <a:gd name="T3" fmla="*/ 63 h 63"/>
                <a:gd name="T4" fmla="*/ 1 w 6"/>
                <a:gd name="T5" fmla="*/ 55 h 63"/>
                <a:gd name="T6" fmla="*/ 0 w 6"/>
                <a:gd name="T7" fmla="*/ 0 h 63"/>
                <a:gd name="T8" fmla="*/ 4 w 6"/>
                <a:gd name="T9" fmla="*/ 7 h 63"/>
              </a:gdLst>
              <a:ahLst/>
              <a:cxnLst>
                <a:cxn ang="0">
                  <a:pos x="T0" y="T1"/>
                </a:cxn>
                <a:cxn ang="0">
                  <a:pos x="T2" y="T3"/>
                </a:cxn>
                <a:cxn ang="0">
                  <a:pos x="T4" y="T5"/>
                </a:cxn>
                <a:cxn ang="0">
                  <a:pos x="T6" y="T7"/>
                </a:cxn>
                <a:cxn ang="0">
                  <a:pos x="T8" y="T9"/>
                </a:cxn>
              </a:cxnLst>
              <a:rect l="0" t="0" r="r" b="b"/>
              <a:pathLst>
                <a:path w="6" h="63">
                  <a:moveTo>
                    <a:pt x="4" y="7"/>
                  </a:moveTo>
                  <a:lnTo>
                    <a:pt x="6" y="63"/>
                  </a:lnTo>
                  <a:lnTo>
                    <a:pt x="1" y="55"/>
                  </a:lnTo>
                  <a:lnTo>
                    <a:pt x="0" y="0"/>
                  </a:lnTo>
                  <a:lnTo>
                    <a:pt x="4"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7" name="Freeform 477"/>
            <p:cNvSpPr>
              <a:spLocks/>
            </p:cNvSpPr>
            <p:nvPr/>
          </p:nvSpPr>
          <p:spPr bwMode="auto">
            <a:xfrm>
              <a:off x="14389879" y="-1552178"/>
              <a:ext cx="23813" cy="88900"/>
            </a:xfrm>
            <a:custGeom>
              <a:avLst/>
              <a:gdLst>
                <a:gd name="T0" fmla="*/ 14 w 15"/>
                <a:gd name="T1" fmla="*/ 1 h 56"/>
                <a:gd name="T2" fmla="*/ 15 w 15"/>
                <a:gd name="T3" fmla="*/ 56 h 56"/>
                <a:gd name="T4" fmla="*/ 2 w 15"/>
                <a:gd name="T5" fmla="*/ 56 h 56"/>
                <a:gd name="T6" fmla="*/ 0 w 15"/>
                <a:gd name="T7" fmla="*/ 0 h 56"/>
                <a:gd name="T8" fmla="*/ 14 w 15"/>
                <a:gd name="T9" fmla="*/ 1 h 56"/>
              </a:gdLst>
              <a:ahLst/>
              <a:cxnLst>
                <a:cxn ang="0">
                  <a:pos x="T0" y="T1"/>
                </a:cxn>
                <a:cxn ang="0">
                  <a:pos x="T2" y="T3"/>
                </a:cxn>
                <a:cxn ang="0">
                  <a:pos x="T4" y="T5"/>
                </a:cxn>
                <a:cxn ang="0">
                  <a:pos x="T6" y="T7"/>
                </a:cxn>
                <a:cxn ang="0">
                  <a:pos x="T8" y="T9"/>
                </a:cxn>
              </a:cxnLst>
              <a:rect l="0" t="0" r="r" b="b"/>
              <a:pathLst>
                <a:path w="15" h="56">
                  <a:moveTo>
                    <a:pt x="14" y="1"/>
                  </a:moveTo>
                  <a:lnTo>
                    <a:pt x="15" y="56"/>
                  </a:lnTo>
                  <a:lnTo>
                    <a:pt x="2" y="56"/>
                  </a:lnTo>
                  <a:lnTo>
                    <a:pt x="0" y="0"/>
                  </a:lnTo>
                  <a:lnTo>
                    <a:pt x="1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8" name="Freeform 478"/>
            <p:cNvSpPr>
              <a:spLocks/>
            </p:cNvSpPr>
            <p:nvPr/>
          </p:nvSpPr>
          <p:spPr bwMode="auto">
            <a:xfrm>
              <a:off x="16004366" y="-1620440"/>
              <a:ext cx="22225" cy="111125"/>
            </a:xfrm>
            <a:custGeom>
              <a:avLst/>
              <a:gdLst>
                <a:gd name="T0" fmla="*/ 12 w 14"/>
                <a:gd name="T1" fmla="*/ 0 h 70"/>
                <a:gd name="T2" fmla="*/ 14 w 14"/>
                <a:gd name="T3" fmla="*/ 55 h 70"/>
                <a:gd name="T4" fmla="*/ 1 w 14"/>
                <a:gd name="T5" fmla="*/ 70 h 70"/>
                <a:gd name="T6" fmla="*/ 0 w 14"/>
                <a:gd name="T7" fmla="*/ 15 h 70"/>
                <a:gd name="T8" fmla="*/ 12 w 14"/>
                <a:gd name="T9" fmla="*/ 0 h 70"/>
              </a:gdLst>
              <a:ahLst/>
              <a:cxnLst>
                <a:cxn ang="0">
                  <a:pos x="T0" y="T1"/>
                </a:cxn>
                <a:cxn ang="0">
                  <a:pos x="T2" y="T3"/>
                </a:cxn>
                <a:cxn ang="0">
                  <a:pos x="T4" y="T5"/>
                </a:cxn>
                <a:cxn ang="0">
                  <a:pos x="T6" y="T7"/>
                </a:cxn>
                <a:cxn ang="0">
                  <a:pos x="T8" y="T9"/>
                </a:cxn>
              </a:cxnLst>
              <a:rect l="0" t="0" r="r" b="b"/>
              <a:pathLst>
                <a:path w="14" h="70">
                  <a:moveTo>
                    <a:pt x="12" y="0"/>
                  </a:moveTo>
                  <a:lnTo>
                    <a:pt x="14" y="55"/>
                  </a:lnTo>
                  <a:lnTo>
                    <a:pt x="1" y="70"/>
                  </a:lnTo>
                  <a:lnTo>
                    <a:pt x="0" y="15"/>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09" name="Freeform 479"/>
            <p:cNvSpPr>
              <a:spLocks/>
            </p:cNvSpPr>
            <p:nvPr/>
          </p:nvSpPr>
          <p:spPr bwMode="auto">
            <a:xfrm>
              <a:off x="12334066" y="-1493440"/>
              <a:ext cx="26988" cy="95250"/>
            </a:xfrm>
            <a:custGeom>
              <a:avLst/>
              <a:gdLst>
                <a:gd name="T0" fmla="*/ 16 w 17"/>
                <a:gd name="T1" fmla="*/ 5 h 60"/>
                <a:gd name="T2" fmla="*/ 17 w 17"/>
                <a:gd name="T3" fmla="*/ 60 h 60"/>
                <a:gd name="T4" fmla="*/ 1 w 17"/>
                <a:gd name="T5" fmla="*/ 55 h 60"/>
                <a:gd name="T6" fmla="*/ 0 w 17"/>
                <a:gd name="T7" fmla="*/ 0 h 60"/>
                <a:gd name="T8" fmla="*/ 16 w 17"/>
                <a:gd name="T9" fmla="*/ 5 h 60"/>
              </a:gdLst>
              <a:ahLst/>
              <a:cxnLst>
                <a:cxn ang="0">
                  <a:pos x="T0" y="T1"/>
                </a:cxn>
                <a:cxn ang="0">
                  <a:pos x="T2" y="T3"/>
                </a:cxn>
                <a:cxn ang="0">
                  <a:pos x="T4" y="T5"/>
                </a:cxn>
                <a:cxn ang="0">
                  <a:pos x="T6" y="T7"/>
                </a:cxn>
                <a:cxn ang="0">
                  <a:pos x="T8" y="T9"/>
                </a:cxn>
              </a:cxnLst>
              <a:rect l="0" t="0" r="r" b="b"/>
              <a:pathLst>
                <a:path w="17" h="60">
                  <a:moveTo>
                    <a:pt x="16" y="5"/>
                  </a:moveTo>
                  <a:lnTo>
                    <a:pt x="17" y="60"/>
                  </a:lnTo>
                  <a:lnTo>
                    <a:pt x="1" y="55"/>
                  </a:lnTo>
                  <a:lnTo>
                    <a:pt x="0" y="0"/>
                  </a:lnTo>
                  <a:lnTo>
                    <a:pt x="16"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0" name="Freeform 480"/>
            <p:cNvSpPr>
              <a:spLocks/>
            </p:cNvSpPr>
            <p:nvPr/>
          </p:nvSpPr>
          <p:spPr bwMode="auto">
            <a:xfrm>
              <a:off x="12359466" y="-1487090"/>
              <a:ext cx="28575" cy="88900"/>
            </a:xfrm>
            <a:custGeom>
              <a:avLst/>
              <a:gdLst>
                <a:gd name="T0" fmla="*/ 16 w 18"/>
                <a:gd name="T1" fmla="*/ 0 h 56"/>
                <a:gd name="T2" fmla="*/ 18 w 18"/>
                <a:gd name="T3" fmla="*/ 55 h 56"/>
                <a:gd name="T4" fmla="*/ 1 w 18"/>
                <a:gd name="T5" fmla="*/ 56 h 56"/>
                <a:gd name="T6" fmla="*/ 0 w 18"/>
                <a:gd name="T7" fmla="*/ 1 h 56"/>
                <a:gd name="T8" fmla="*/ 16 w 18"/>
                <a:gd name="T9" fmla="*/ 0 h 56"/>
              </a:gdLst>
              <a:ahLst/>
              <a:cxnLst>
                <a:cxn ang="0">
                  <a:pos x="T0" y="T1"/>
                </a:cxn>
                <a:cxn ang="0">
                  <a:pos x="T2" y="T3"/>
                </a:cxn>
                <a:cxn ang="0">
                  <a:pos x="T4" y="T5"/>
                </a:cxn>
                <a:cxn ang="0">
                  <a:pos x="T6" y="T7"/>
                </a:cxn>
                <a:cxn ang="0">
                  <a:pos x="T8" y="T9"/>
                </a:cxn>
              </a:cxnLst>
              <a:rect l="0" t="0" r="r" b="b"/>
              <a:pathLst>
                <a:path w="18" h="56">
                  <a:moveTo>
                    <a:pt x="16" y="0"/>
                  </a:moveTo>
                  <a:lnTo>
                    <a:pt x="18" y="55"/>
                  </a:lnTo>
                  <a:lnTo>
                    <a:pt x="1" y="56"/>
                  </a:lnTo>
                  <a:lnTo>
                    <a:pt x="0" y="1"/>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1" name="Freeform 481"/>
            <p:cNvSpPr>
              <a:spLocks/>
            </p:cNvSpPr>
            <p:nvPr/>
          </p:nvSpPr>
          <p:spPr bwMode="auto">
            <a:xfrm>
              <a:off x="13765991" y="-1555353"/>
              <a:ext cx="34925" cy="114300"/>
            </a:xfrm>
            <a:custGeom>
              <a:avLst/>
              <a:gdLst>
                <a:gd name="T0" fmla="*/ 20 w 22"/>
                <a:gd name="T1" fmla="*/ 0 h 72"/>
                <a:gd name="T2" fmla="*/ 22 w 22"/>
                <a:gd name="T3" fmla="*/ 55 h 72"/>
                <a:gd name="T4" fmla="*/ 1 w 22"/>
                <a:gd name="T5" fmla="*/ 72 h 72"/>
                <a:gd name="T6" fmla="*/ 0 w 22"/>
                <a:gd name="T7" fmla="*/ 16 h 72"/>
                <a:gd name="T8" fmla="*/ 20 w 22"/>
                <a:gd name="T9" fmla="*/ 0 h 72"/>
              </a:gdLst>
              <a:ahLst/>
              <a:cxnLst>
                <a:cxn ang="0">
                  <a:pos x="T0" y="T1"/>
                </a:cxn>
                <a:cxn ang="0">
                  <a:pos x="T2" y="T3"/>
                </a:cxn>
                <a:cxn ang="0">
                  <a:pos x="T4" y="T5"/>
                </a:cxn>
                <a:cxn ang="0">
                  <a:pos x="T6" y="T7"/>
                </a:cxn>
                <a:cxn ang="0">
                  <a:pos x="T8" y="T9"/>
                </a:cxn>
              </a:cxnLst>
              <a:rect l="0" t="0" r="r" b="b"/>
              <a:pathLst>
                <a:path w="22" h="72">
                  <a:moveTo>
                    <a:pt x="20" y="0"/>
                  </a:moveTo>
                  <a:lnTo>
                    <a:pt x="22" y="55"/>
                  </a:lnTo>
                  <a:lnTo>
                    <a:pt x="1" y="72"/>
                  </a:lnTo>
                  <a:lnTo>
                    <a:pt x="0" y="16"/>
                  </a:lnTo>
                  <a:lnTo>
                    <a:pt x="2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2" name="Freeform 482"/>
            <p:cNvSpPr>
              <a:spLocks/>
            </p:cNvSpPr>
            <p:nvPr/>
          </p:nvSpPr>
          <p:spPr bwMode="auto">
            <a:xfrm>
              <a:off x="14412104" y="-1550590"/>
              <a:ext cx="15875" cy="90488"/>
            </a:xfrm>
            <a:custGeom>
              <a:avLst/>
              <a:gdLst>
                <a:gd name="T0" fmla="*/ 8 w 10"/>
                <a:gd name="T1" fmla="*/ 2 h 57"/>
                <a:gd name="T2" fmla="*/ 10 w 10"/>
                <a:gd name="T3" fmla="*/ 57 h 57"/>
                <a:gd name="T4" fmla="*/ 1 w 10"/>
                <a:gd name="T5" fmla="*/ 55 h 57"/>
                <a:gd name="T6" fmla="*/ 0 w 10"/>
                <a:gd name="T7" fmla="*/ 0 h 57"/>
                <a:gd name="T8" fmla="*/ 8 w 10"/>
                <a:gd name="T9" fmla="*/ 2 h 57"/>
              </a:gdLst>
              <a:ahLst/>
              <a:cxnLst>
                <a:cxn ang="0">
                  <a:pos x="T0" y="T1"/>
                </a:cxn>
                <a:cxn ang="0">
                  <a:pos x="T2" y="T3"/>
                </a:cxn>
                <a:cxn ang="0">
                  <a:pos x="T4" y="T5"/>
                </a:cxn>
                <a:cxn ang="0">
                  <a:pos x="T6" y="T7"/>
                </a:cxn>
                <a:cxn ang="0">
                  <a:pos x="T8" y="T9"/>
                </a:cxn>
              </a:cxnLst>
              <a:rect l="0" t="0" r="r" b="b"/>
              <a:pathLst>
                <a:path w="10" h="57">
                  <a:moveTo>
                    <a:pt x="8" y="2"/>
                  </a:moveTo>
                  <a:lnTo>
                    <a:pt x="10" y="57"/>
                  </a:lnTo>
                  <a:lnTo>
                    <a:pt x="1" y="55"/>
                  </a:lnTo>
                  <a:lnTo>
                    <a:pt x="0" y="0"/>
                  </a:lnTo>
                  <a:lnTo>
                    <a:pt x="8"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3" name="Freeform 483"/>
            <p:cNvSpPr>
              <a:spLocks/>
            </p:cNvSpPr>
            <p:nvPr/>
          </p:nvSpPr>
          <p:spPr bwMode="auto">
            <a:xfrm>
              <a:off x="14424804" y="-1547415"/>
              <a:ext cx="22225" cy="93663"/>
            </a:xfrm>
            <a:custGeom>
              <a:avLst/>
              <a:gdLst>
                <a:gd name="T0" fmla="*/ 12 w 14"/>
                <a:gd name="T1" fmla="*/ 4 h 59"/>
                <a:gd name="T2" fmla="*/ 14 w 14"/>
                <a:gd name="T3" fmla="*/ 59 h 59"/>
                <a:gd name="T4" fmla="*/ 2 w 14"/>
                <a:gd name="T5" fmla="*/ 55 h 59"/>
                <a:gd name="T6" fmla="*/ 0 w 14"/>
                <a:gd name="T7" fmla="*/ 0 h 59"/>
                <a:gd name="T8" fmla="*/ 12 w 14"/>
                <a:gd name="T9" fmla="*/ 4 h 59"/>
              </a:gdLst>
              <a:ahLst/>
              <a:cxnLst>
                <a:cxn ang="0">
                  <a:pos x="T0" y="T1"/>
                </a:cxn>
                <a:cxn ang="0">
                  <a:pos x="T2" y="T3"/>
                </a:cxn>
                <a:cxn ang="0">
                  <a:pos x="T4" y="T5"/>
                </a:cxn>
                <a:cxn ang="0">
                  <a:pos x="T6" y="T7"/>
                </a:cxn>
                <a:cxn ang="0">
                  <a:pos x="T8" y="T9"/>
                </a:cxn>
              </a:cxnLst>
              <a:rect l="0" t="0" r="r" b="b"/>
              <a:pathLst>
                <a:path w="14" h="59">
                  <a:moveTo>
                    <a:pt x="12" y="4"/>
                  </a:moveTo>
                  <a:lnTo>
                    <a:pt x="14" y="59"/>
                  </a:lnTo>
                  <a:lnTo>
                    <a:pt x="2" y="55"/>
                  </a:lnTo>
                  <a:lnTo>
                    <a:pt x="0" y="0"/>
                  </a:lnTo>
                  <a:lnTo>
                    <a:pt x="1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4" name="Freeform 484"/>
            <p:cNvSpPr>
              <a:spLocks/>
            </p:cNvSpPr>
            <p:nvPr/>
          </p:nvSpPr>
          <p:spPr bwMode="auto">
            <a:xfrm>
              <a:off x="13754879" y="-1529953"/>
              <a:ext cx="12700" cy="104775"/>
            </a:xfrm>
            <a:custGeom>
              <a:avLst/>
              <a:gdLst>
                <a:gd name="T0" fmla="*/ 7 w 8"/>
                <a:gd name="T1" fmla="*/ 0 h 66"/>
                <a:gd name="T2" fmla="*/ 8 w 8"/>
                <a:gd name="T3" fmla="*/ 56 h 66"/>
                <a:gd name="T4" fmla="*/ 2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6"/>
                  </a:lnTo>
                  <a:lnTo>
                    <a:pt x="2" y="66"/>
                  </a:lnTo>
                  <a:lnTo>
                    <a:pt x="0" y="11"/>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5" name="Freeform 485"/>
            <p:cNvSpPr>
              <a:spLocks/>
            </p:cNvSpPr>
            <p:nvPr/>
          </p:nvSpPr>
          <p:spPr bwMode="auto">
            <a:xfrm>
              <a:off x="14443854" y="-1541065"/>
              <a:ext cx="15875" cy="95250"/>
            </a:xfrm>
            <a:custGeom>
              <a:avLst/>
              <a:gdLst>
                <a:gd name="T0" fmla="*/ 8 w 10"/>
                <a:gd name="T1" fmla="*/ 5 h 60"/>
                <a:gd name="T2" fmla="*/ 10 w 10"/>
                <a:gd name="T3" fmla="*/ 60 h 60"/>
                <a:gd name="T4" fmla="*/ 2 w 10"/>
                <a:gd name="T5" fmla="*/ 55 h 60"/>
                <a:gd name="T6" fmla="*/ 0 w 10"/>
                <a:gd name="T7" fmla="*/ 0 h 60"/>
                <a:gd name="T8" fmla="*/ 8 w 10"/>
                <a:gd name="T9" fmla="*/ 5 h 60"/>
              </a:gdLst>
              <a:ahLst/>
              <a:cxnLst>
                <a:cxn ang="0">
                  <a:pos x="T0" y="T1"/>
                </a:cxn>
                <a:cxn ang="0">
                  <a:pos x="T2" y="T3"/>
                </a:cxn>
                <a:cxn ang="0">
                  <a:pos x="T4" y="T5"/>
                </a:cxn>
                <a:cxn ang="0">
                  <a:pos x="T6" y="T7"/>
                </a:cxn>
                <a:cxn ang="0">
                  <a:pos x="T8" y="T9"/>
                </a:cxn>
              </a:cxnLst>
              <a:rect l="0" t="0" r="r" b="b"/>
              <a:pathLst>
                <a:path w="10" h="60">
                  <a:moveTo>
                    <a:pt x="8" y="5"/>
                  </a:moveTo>
                  <a:lnTo>
                    <a:pt x="10" y="60"/>
                  </a:lnTo>
                  <a:lnTo>
                    <a:pt x="2" y="55"/>
                  </a:lnTo>
                  <a:lnTo>
                    <a:pt x="0" y="0"/>
                  </a:lnTo>
                  <a:lnTo>
                    <a:pt x="8"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6" name="Freeform 486"/>
            <p:cNvSpPr>
              <a:spLocks/>
            </p:cNvSpPr>
            <p:nvPr/>
          </p:nvSpPr>
          <p:spPr bwMode="auto">
            <a:xfrm>
              <a:off x="14456554" y="-1533128"/>
              <a:ext cx="14288" cy="87313"/>
            </a:xfrm>
            <a:custGeom>
              <a:avLst/>
              <a:gdLst>
                <a:gd name="T0" fmla="*/ 8 w 9"/>
                <a:gd name="T1" fmla="*/ 0 h 55"/>
                <a:gd name="T2" fmla="*/ 9 w 9"/>
                <a:gd name="T3" fmla="*/ 55 h 55"/>
                <a:gd name="T4" fmla="*/ 2 w 9"/>
                <a:gd name="T5" fmla="*/ 55 h 55"/>
                <a:gd name="T6" fmla="*/ 0 w 9"/>
                <a:gd name="T7" fmla="*/ 0 h 55"/>
                <a:gd name="T8" fmla="*/ 8 w 9"/>
                <a:gd name="T9" fmla="*/ 0 h 55"/>
              </a:gdLst>
              <a:ahLst/>
              <a:cxnLst>
                <a:cxn ang="0">
                  <a:pos x="T0" y="T1"/>
                </a:cxn>
                <a:cxn ang="0">
                  <a:pos x="T2" y="T3"/>
                </a:cxn>
                <a:cxn ang="0">
                  <a:pos x="T4" y="T5"/>
                </a:cxn>
                <a:cxn ang="0">
                  <a:pos x="T6" y="T7"/>
                </a:cxn>
                <a:cxn ang="0">
                  <a:pos x="T8" y="T9"/>
                </a:cxn>
              </a:cxnLst>
              <a:rect l="0" t="0" r="r" b="b"/>
              <a:pathLst>
                <a:path w="9" h="55">
                  <a:moveTo>
                    <a:pt x="8" y="0"/>
                  </a:moveTo>
                  <a:lnTo>
                    <a:pt x="9" y="55"/>
                  </a:lnTo>
                  <a:lnTo>
                    <a:pt x="2" y="55"/>
                  </a:lnTo>
                  <a:lnTo>
                    <a:pt x="0" y="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7" name="Freeform 487"/>
            <p:cNvSpPr>
              <a:spLocks/>
            </p:cNvSpPr>
            <p:nvPr/>
          </p:nvSpPr>
          <p:spPr bwMode="auto">
            <a:xfrm>
              <a:off x="12384866" y="-1487090"/>
              <a:ext cx="33338" cy="104775"/>
            </a:xfrm>
            <a:custGeom>
              <a:avLst/>
              <a:gdLst>
                <a:gd name="T0" fmla="*/ 20 w 21"/>
                <a:gd name="T1" fmla="*/ 11 h 66"/>
                <a:gd name="T2" fmla="*/ 21 w 21"/>
                <a:gd name="T3" fmla="*/ 66 h 66"/>
                <a:gd name="T4" fmla="*/ 2 w 21"/>
                <a:gd name="T5" fmla="*/ 55 h 66"/>
                <a:gd name="T6" fmla="*/ 0 w 21"/>
                <a:gd name="T7" fmla="*/ 0 h 66"/>
                <a:gd name="T8" fmla="*/ 20 w 21"/>
                <a:gd name="T9" fmla="*/ 11 h 66"/>
              </a:gdLst>
              <a:ahLst/>
              <a:cxnLst>
                <a:cxn ang="0">
                  <a:pos x="T0" y="T1"/>
                </a:cxn>
                <a:cxn ang="0">
                  <a:pos x="T2" y="T3"/>
                </a:cxn>
                <a:cxn ang="0">
                  <a:pos x="T4" y="T5"/>
                </a:cxn>
                <a:cxn ang="0">
                  <a:pos x="T6" y="T7"/>
                </a:cxn>
                <a:cxn ang="0">
                  <a:pos x="T8" y="T9"/>
                </a:cxn>
              </a:cxnLst>
              <a:rect l="0" t="0" r="r" b="b"/>
              <a:pathLst>
                <a:path w="21" h="66">
                  <a:moveTo>
                    <a:pt x="20" y="11"/>
                  </a:moveTo>
                  <a:lnTo>
                    <a:pt x="21" y="66"/>
                  </a:lnTo>
                  <a:lnTo>
                    <a:pt x="2" y="55"/>
                  </a:lnTo>
                  <a:lnTo>
                    <a:pt x="0" y="0"/>
                  </a:lnTo>
                  <a:lnTo>
                    <a:pt x="20"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8" name="Freeform 488"/>
            <p:cNvSpPr>
              <a:spLocks/>
            </p:cNvSpPr>
            <p:nvPr/>
          </p:nvSpPr>
          <p:spPr bwMode="auto">
            <a:xfrm>
              <a:off x="15971029" y="-1596628"/>
              <a:ext cx="34925" cy="115888"/>
            </a:xfrm>
            <a:custGeom>
              <a:avLst/>
              <a:gdLst>
                <a:gd name="T0" fmla="*/ 21 w 22"/>
                <a:gd name="T1" fmla="*/ 0 h 73"/>
                <a:gd name="T2" fmla="*/ 22 w 22"/>
                <a:gd name="T3" fmla="*/ 55 h 73"/>
                <a:gd name="T4" fmla="*/ 1 w 22"/>
                <a:gd name="T5" fmla="*/ 73 h 73"/>
                <a:gd name="T6" fmla="*/ 0 w 22"/>
                <a:gd name="T7" fmla="*/ 18 h 73"/>
                <a:gd name="T8" fmla="*/ 21 w 22"/>
                <a:gd name="T9" fmla="*/ 0 h 73"/>
              </a:gdLst>
              <a:ahLst/>
              <a:cxnLst>
                <a:cxn ang="0">
                  <a:pos x="T0" y="T1"/>
                </a:cxn>
                <a:cxn ang="0">
                  <a:pos x="T2" y="T3"/>
                </a:cxn>
                <a:cxn ang="0">
                  <a:pos x="T4" y="T5"/>
                </a:cxn>
                <a:cxn ang="0">
                  <a:pos x="T6" y="T7"/>
                </a:cxn>
                <a:cxn ang="0">
                  <a:pos x="T8" y="T9"/>
                </a:cxn>
              </a:cxnLst>
              <a:rect l="0" t="0" r="r" b="b"/>
              <a:pathLst>
                <a:path w="22" h="73">
                  <a:moveTo>
                    <a:pt x="21" y="0"/>
                  </a:moveTo>
                  <a:lnTo>
                    <a:pt x="22" y="55"/>
                  </a:lnTo>
                  <a:lnTo>
                    <a:pt x="1" y="73"/>
                  </a:lnTo>
                  <a:lnTo>
                    <a:pt x="0" y="18"/>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19" name="Freeform 489"/>
            <p:cNvSpPr>
              <a:spLocks/>
            </p:cNvSpPr>
            <p:nvPr/>
          </p:nvSpPr>
          <p:spPr bwMode="auto">
            <a:xfrm>
              <a:off x="11627629" y="-1471215"/>
              <a:ext cx="30163" cy="122238"/>
            </a:xfrm>
            <a:custGeom>
              <a:avLst/>
              <a:gdLst>
                <a:gd name="T0" fmla="*/ 22 w 24"/>
                <a:gd name="T1" fmla="*/ 27 h 94"/>
                <a:gd name="T2" fmla="*/ 24 w 24"/>
                <a:gd name="T3" fmla="*/ 94 h 94"/>
                <a:gd name="T4" fmla="*/ 2 w 24"/>
                <a:gd name="T5" fmla="*/ 67 h 94"/>
                <a:gd name="T6" fmla="*/ 0 w 24"/>
                <a:gd name="T7" fmla="*/ 0 h 94"/>
                <a:gd name="T8" fmla="*/ 22 w 24"/>
                <a:gd name="T9" fmla="*/ 27 h 94"/>
              </a:gdLst>
              <a:ahLst/>
              <a:cxnLst>
                <a:cxn ang="0">
                  <a:pos x="T0" y="T1"/>
                </a:cxn>
                <a:cxn ang="0">
                  <a:pos x="T2" y="T3"/>
                </a:cxn>
                <a:cxn ang="0">
                  <a:pos x="T4" y="T5"/>
                </a:cxn>
                <a:cxn ang="0">
                  <a:pos x="T6" y="T7"/>
                </a:cxn>
                <a:cxn ang="0">
                  <a:pos x="T8" y="T9"/>
                </a:cxn>
              </a:cxnLst>
              <a:rect l="0" t="0" r="r" b="b"/>
              <a:pathLst>
                <a:path w="24" h="94">
                  <a:moveTo>
                    <a:pt x="22" y="27"/>
                  </a:moveTo>
                  <a:cubicBezTo>
                    <a:pt x="24" y="94"/>
                    <a:pt x="24" y="94"/>
                    <a:pt x="24" y="94"/>
                  </a:cubicBezTo>
                  <a:cubicBezTo>
                    <a:pt x="24" y="88"/>
                    <a:pt x="2" y="80"/>
                    <a:pt x="2" y="67"/>
                  </a:cubicBezTo>
                  <a:cubicBezTo>
                    <a:pt x="0" y="0"/>
                    <a:pt x="0" y="0"/>
                    <a:pt x="0" y="0"/>
                  </a:cubicBezTo>
                  <a:cubicBezTo>
                    <a:pt x="0" y="13"/>
                    <a:pt x="22" y="21"/>
                    <a:pt x="22" y="2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0" name="Freeform 490"/>
            <p:cNvSpPr>
              <a:spLocks/>
            </p:cNvSpPr>
            <p:nvPr/>
          </p:nvSpPr>
          <p:spPr bwMode="auto">
            <a:xfrm>
              <a:off x="12416616" y="-1469628"/>
              <a:ext cx="7938" cy="100013"/>
            </a:xfrm>
            <a:custGeom>
              <a:avLst/>
              <a:gdLst>
                <a:gd name="T0" fmla="*/ 3 w 5"/>
                <a:gd name="T1" fmla="*/ 8 h 63"/>
                <a:gd name="T2" fmla="*/ 5 w 5"/>
                <a:gd name="T3" fmla="*/ 63 h 63"/>
                <a:gd name="T4" fmla="*/ 1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1"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1" name="Freeform 491"/>
            <p:cNvSpPr>
              <a:spLocks/>
            </p:cNvSpPr>
            <p:nvPr/>
          </p:nvSpPr>
          <p:spPr bwMode="auto">
            <a:xfrm>
              <a:off x="14404166" y="-1536303"/>
              <a:ext cx="41275" cy="109538"/>
            </a:xfrm>
            <a:custGeom>
              <a:avLst/>
              <a:gdLst>
                <a:gd name="T0" fmla="*/ 24 w 26"/>
                <a:gd name="T1" fmla="*/ 0 h 69"/>
                <a:gd name="T2" fmla="*/ 26 w 26"/>
                <a:gd name="T3" fmla="*/ 55 h 69"/>
                <a:gd name="T4" fmla="*/ 1 w 26"/>
                <a:gd name="T5" fmla="*/ 69 h 69"/>
                <a:gd name="T6" fmla="*/ 0 w 26"/>
                <a:gd name="T7" fmla="*/ 14 h 69"/>
                <a:gd name="T8" fmla="*/ 24 w 26"/>
                <a:gd name="T9" fmla="*/ 0 h 69"/>
              </a:gdLst>
              <a:ahLst/>
              <a:cxnLst>
                <a:cxn ang="0">
                  <a:pos x="T0" y="T1"/>
                </a:cxn>
                <a:cxn ang="0">
                  <a:pos x="T2" y="T3"/>
                </a:cxn>
                <a:cxn ang="0">
                  <a:pos x="T4" y="T5"/>
                </a:cxn>
                <a:cxn ang="0">
                  <a:pos x="T6" y="T7"/>
                </a:cxn>
                <a:cxn ang="0">
                  <a:pos x="T8" y="T9"/>
                </a:cxn>
              </a:cxnLst>
              <a:rect l="0" t="0" r="r" b="b"/>
              <a:pathLst>
                <a:path w="26" h="69">
                  <a:moveTo>
                    <a:pt x="24" y="0"/>
                  </a:moveTo>
                  <a:lnTo>
                    <a:pt x="26" y="55"/>
                  </a:lnTo>
                  <a:lnTo>
                    <a:pt x="1" y="69"/>
                  </a:lnTo>
                  <a:lnTo>
                    <a:pt x="0" y="14"/>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2" name="Freeform 492"/>
            <p:cNvSpPr>
              <a:spLocks/>
            </p:cNvSpPr>
            <p:nvPr/>
          </p:nvSpPr>
          <p:spPr bwMode="auto">
            <a:xfrm>
              <a:off x="12392804" y="-1463278"/>
              <a:ext cx="25400" cy="101600"/>
            </a:xfrm>
            <a:custGeom>
              <a:avLst/>
              <a:gdLst>
                <a:gd name="T0" fmla="*/ 14 w 16"/>
                <a:gd name="T1" fmla="*/ 0 h 64"/>
                <a:gd name="T2" fmla="*/ 16 w 16"/>
                <a:gd name="T3" fmla="*/ 55 h 64"/>
                <a:gd name="T4" fmla="*/ 1 w 16"/>
                <a:gd name="T5" fmla="*/ 64 h 64"/>
                <a:gd name="T6" fmla="*/ 0 w 16"/>
                <a:gd name="T7" fmla="*/ 9 h 64"/>
                <a:gd name="T8" fmla="*/ 14 w 16"/>
                <a:gd name="T9" fmla="*/ 0 h 64"/>
              </a:gdLst>
              <a:ahLst/>
              <a:cxnLst>
                <a:cxn ang="0">
                  <a:pos x="T0" y="T1"/>
                </a:cxn>
                <a:cxn ang="0">
                  <a:pos x="T2" y="T3"/>
                </a:cxn>
                <a:cxn ang="0">
                  <a:pos x="T4" y="T5"/>
                </a:cxn>
                <a:cxn ang="0">
                  <a:pos x="T6" y="T7"/>
                </a:cxn>
                <a:cxn ang="0">
                  <a:pos x="T8" y="T9"/>
                </a:cxn>
              </a:cxnLst>
              <a:rect l="0" t="0" r="r" b="b"/>
              <a:pathLst>
                <a:path w="16" h="64">
                  <a:moveTo>
                    <a:pt x="14" y="0"/>
                  </a:moveTo>
                  <a:lnTo>
                    <a:pt x="16" y="55"/>
                  </a:lnTo>
                  <a:lnTo>
                    <a:pt x="1" y="64"/>
                  </a:lnTo>
                  <a:lnTo>
                    <a:pt x="0" y="9"/>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3" name="Freeform 493"/>
            <p:cNvSpPr>
              <a:spLocks/>
            </p:cNvSpPr>
            <p:nvPr/>
          </p:nvSpPr>
          <p:spPr bwMode="auto">
            <a:xfrm>
              <a:off x="13754879" y="-1512490"/>
              <a:ext cx="3175" cy="111125"/>
            </a:xfrm>
            <a:custGeom>
              <a:avLst/>
              <a:gdLst>
                <a:gd name="T0" fmla="*/ 0 w 2"/>
                <a:gd name="T1" fmla="*/ 0 h 70"/>
                <a:gd name="T2" fmla="*/ 2 w 2"/>
                <a:gd name="T3" fmla="*/ 55 h 70"/>
                <a:gd name="T4" fmla="*/ 2 w 2"/>
                <a:gd name="T5" fmla="*/ 70 h 70"/>
                <a:gd name="T6" fmla="*/ 0 w 2"/>
                <a:gd name="T7" fmla="*/ 15 h 70"/>
                <a:gd name="T8" fmla="*/ 0 w 2"/>
                <a:gd name="T9" fmla="*/ 0 h 70"/>
              </a:gdLst>
              <a:ahLst/>
              <a:cxnLst>
                <a:cxn ang="0">
                  <a:pos x="T0" y="T1"/>
                </a:cxn>
                <a:cxn ang="0">
                  <a:pos x="T2" y="T3"/>
                </a:cxn>
                <a:cxn ang="0">
                  <a:pos x="T4" y="T5"/>
                </a:cxn>
                <a:cxn ang="0">
                  <a:pos x="T6" y="T7"/>
                </a:cxn>
                <a:cxn ang="0">
                  <a:pos x="T8" y="T9"/>
                </a:cxn>
              </a:cxnLst>
              <a:rect l="0" t="0" r="r" b="b"/>
              <a:pathLst>
                <a:path w="2" h="70">
                  <a:moveTo>
                    <a:pt x="0" y="0"/>
                  </a:moveTo>
                  <a:lnTo>
                    <a:pt x="2" y="55"/>
                  </a:lnTo>
                  <a:lnTo>
                    <a:pt x="2" y="70"/>
                  </a:lnTo>
                  <a:lnTo>
                    <a:pt x="0" y="15"/>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4" name="Freeform 494"/>
            <p:cNvSpPr>
              <a:spLocks/>
            </p:cNvSpPr>
            <p:nvPr/>
          </p:nvSpPr>
          <p:spPr bwMode="auto">
            <a:xfrm>
              <a:off x="14397816" y="-1514078"/>
              <a:ext cx="7938" cy="93663"/>
            </a:xfrm>
            <a:custGeom>
              <a:avLst/>
              <a:gdLst>
                <a:gd name="T0" fmla="*/ 4 w 5"/>
                <a:gd name="T1" fmla="*/ 0 h 59"/>
                <a:gd name="T2" fmla="*/ 5 w 5"/>
                <a:gd name="T3" fmla="*/ 55 h 59"/>
                <a:gd name="T4" fmla="*/ 2 w 5"/>
                <a:gd name="T5" fmla="*/ 59 h 59"/>
                <a:gd name="T6" fmla="*/ 0 w 5"/>
                <a:gd name="T7" fmla="*/ 4 h 59"/>
                <a:gd name="T8" fmla="*/ 4 w 5"/>
                <a:gd name="T9" fmla="*/ 0 h 59"/>
              </a:gdLst>
              <a:ahLst/>
              <a:cxnLst>
                <a:cxn ang="0">
                  <a:pos x="T0" y="T1"/>
                </a:cxn>
                <a:cxn ang="0">
                  <a:pos x="T2" y="T3"/>
                </a:cxn>
                <a:cxn ang="0">
                  <a:pos x="T4" y="T5"/>
                </a:cxn>
                <a:cxn ang="0">
                  <a:pos x="T6" y="T7"/>
                </a:cxn>
                <a:cxn ang="0">
                  <a:pos x="T8" y="T9"/>
                </a:cxn>
              </a:cxnLst>
              <a:rect l="0" t="0" r="r" b="b"/>
              <a:pathLst>
                <a:path w="5" h="59">
                  <a:moveTo>
                    <a:pt x="4" y="0"/>
                  </a:moveTo>
                  <a:lnTo>
                    <a:pt x="5" y="55"/>
                  </a:lnTo>
                  <a:lnTo>
                    <a:pt x="2" y="59"/>
                  </a:lnTo>
                  <a:lnTo>
                    <a:pt x="0" y="4"/>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5" name="Freeform 495"/>
            <p:cNvSpPr>
              <a:spLocks/>
            </p:cNvSpPr>
            <p:nvPr/>
          </p:nvSpPr>
          <p:spPr bwMode="auto">
            <a:xfrm>
              <a:off x="15942454" y="-1568053"/>
              <a:ext cx="30163" cy="101600"/>
            </a:xfrm>
            <a:custGeom>
              <a:avLst/>
              <a:gdLst>
                <a:gd name="T0" fmla="*/ 18 w 19"/>
                <a:gd name="T1" fmla="*/ 0 h 64"/>
                <a:gd name="T2" fmla="*/ 19 w 19"/>
                <a:gd name="T3" fmla="*/ 55 h 64"/>
                <a:gd name="T4" fmla="*/ 2 w 19"/>
                <a:gd name="T5" fmla="*/ 64 h 64"/>
                <a:gd name="T6" fmla="*/ 0 w 19"/>
                <a:gd name="T7" fmla="*/ 9 h 64"/>
                <a:gd name="T8" fmla="*/ 18 w 19"/>
                <a:gd name="T9" fmla="*/ 0 h 64"/>
              </a:gdLst>
              <a:ahLst/>
              <a:cxnLst>
                <a:cxn ang="0">
                  <a:pos x="T0" y="T1"/>
                </a:cxn>
                <a:cxn ang="0">
                  <a:pos x="T2" y="T3"/>
                </a:cxn>
                <a:cxn ang="0">
                  <a:pos x="T4" y="T5"/>
                </a:cxn>
                <a:cxn ang="0">
                  <a:pos x="T6" y="T7"/>
                </a:cxn>
                <a:cxn ang="0">
                  <a:pos x="T8" y="T9"/>
                </a:cxn>
              </a:cxnLst>
              <a:rect l="0" t="0" r="r" b="b"/>
              <a:pathLst>
                <a:path w="19" h="64">
                  <a:moveTo>
                    <a:pt x="18" y="0"/>
                  </a:moveTo>
                  <a:lnTo>
                    <a:pt x="19" y="55"/>
                  </a:lnTo>
                  <a:lnTo>
                    <a:pt x="2" y="64"/>
                  </a:lnTo>
                  <a:lnTo>
                    <a:pt x="0" y="9"/>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6" name="Freeform 496"/>
            <p:cNvSpPr>
              <a:spLocks/>
            </p:cNvSpPr>
            <p:nvPr/>
          </p:nvSpPr>
          <p:spPr bwMode="auto">
            <a:xfrm>
              <a:off x="14383529" y="-1507728"/>
              <a:ext cx="17463" cy="90488"/>
            </a:xfrm>
            <a:custGeom>
              <a:avLst/>
              <a:gdLst>
                <a:gd name="T0" fmla="*/ 9 w 11"/>
                <a:gd name="T1" fmla="*/ 0 h 57"/>
                <a:gd name="T2" fmla="*/ 11 w 11"/>
                <a:gd name="T3" fmla="*/ 55 h 57"/>
                <a:gd name="T4" fmla="*/ 2 w 11"/>
                <a:gd name="T5" fmla="*/ 57 h 57"/>
                <a:gd name="T6" fmla="*/ 0 w 11"/>
                <a:gd name="T7" fmla="*/ 2 h 57"/>
                <a:gd name="T8" fmla="*/ 9 w 11"/>
                <a:gd name="T9" fmla="*/ 0 h 57"/>
              </a:gdLst>
              <a:ahLst/>
              <a:cxnLst>
                <a:cxn ang="0">
                  <a:pos x="T0" y="T1"/>
                </a:cxn>
                <a:cxn ang="0">
                  <a:pos x="T2" y="T3"/>
                </a:cxn>
                <a:cxn ang="0">
                  <a:pos x="T4" y="T5"/>
                </a:cxn>
                <a:cxn ang="0">
                  <a:pos x="T6" y="T7"/>
                </a:cxn>
                <a:cxn ang="0">
                  <a:pos x="T8" y="T9"/>
                </a:cxn>
              </a:cxnLst>
              <a:rect l="0" t="0" r="r" b="b"/>
              <a:pathLst>
                <a:path w="11" h="57">
                  <a:moveTo>
                    <a:pt x="9" y="0"/>
                  </a:moveTo>
                  <a:lnTo>
                    <a:pt x="11" y="55"/>
                  </a:lnTo>
                  <a:lnTo>
                    <a:pt x="2" y="57"/>
                  </a:lnTo>
                  <a:lnTo>
                    <a:pt x="0" y="2"/>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7" name="Freeform 497"/>
            <p:cNvSpPr>
              <a:spLocks/>
            </p:cNvSpPr>
            <p:nvPr/>
          </p:nvSpPr>
          <p:spPr bwMode="auto">
            <a:xfrm>
              <a:off x="12384866" y="-1448990"/>
              <a:ext cx="9525" cy="93663"/>
            </a:xfrm>
            <a:custGeom>
              <a:avLst/>
              <a:gdLst>
                <a:gd name="T0" fmla="*/ 5 w 6"/>
                <a:gd name="T1" fmla="*/ 0 h 59"/>
                <a:gd name="T2" fmla="*/ 6 w 6"/>
                <a:gd name="T3" fmla="*/ 55 h 59"/>
                <a:gd name="T4" fmla="*/ 2 w 6"/>
                <a:gd name="T5" fmla="*/ 59 h 59"/>
                <a:gd name="T6" fmla="*/ 0 w 6"/>
                <a:gd name="T7" fmla="*/ 4 h 59"/>
                <a:gd name="T8" fmla="*/ 5 w 6"/>
                <a:gd name="T9" fmla="*/ 0 h 59"/>
              </a:gdLst>
              <a:ahLst/>
              <a:cxnLst>
                <a:cxn ang="0">
                  <a:pos x="T0" y="T1"/>
                </a:cxn>
                <a:cxn ang="0">
                  <a:pos x="T2" y="T3"/>
                </a:cxn>
                <a:cxn ang="0">
                  <a:pos x="T4" y="T5"/>
                </a:cxn>
                <a:cxn ang="0">
                  <a:pos x="T6" y="T7"/>
                </a:cxn>
                <a:cxn ang="0">
                  <a:pos x="T8" y="T9"/>
                </a:cxn>
              </a:cxnLst>
              <a:rect l="0" t="0" r="r" b="b"/>
              <a:pathLst>
                <a:path w="6" h="59">
                  <a:moveTo>
                    <a:pt x="5" y="0"/>
                  </a:moveTo>
                  <a:lnTo>
                    <a:pt x="6" y="55"/>
                  </a:lnTo>
                  <a:lnTo>
                    <a:pt x="2" y="59"/>
                  </a:lnTo>
                  <a:lnTo>
                    <a:pt x="0" y="4"/>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8" name="Freeform 498"/>
            <p:cNvSpPr>
              <a:spLocks/>
            </p:cNvSpPr>
            <p:nvPr/>
          </p:nvSpPr>
          <p:spPr bwMode="auto">
            <a:xfrm>
              <a:off x="15923404" y="-1553765"/>
              <a:ext cx="22225" cy="100013"/>
            </a:xfrm>
            <a:custGeom>
              <a:avLst/>
              <a:gdLst>
                <a:gd name="T0" fmla="*/ 12 w 14"/>
                <a:gd name="T1" fmla="*/ 0 h 63"/>
                <a:gd name="T2" fmla="*/ 14 w 14"/>
                <a:gd name="T3" fmla="*/ 55 h 63"/>
                <a:gd name="T4" fmla="*/ 1 w 14"/>
                <a:gd name="T5" fmla="*/ 63 h 63"/>
                <a:gd name="T6" fmla="*/ 0 w 14"/>
                <a:gd name="T7" fmla="*/ 8 h 63"/>
                <a:gd name="T8" fmla="*/ 12 w 14"/>
                <a:gd name="T9" fmla="*/ 0 h 63"/>
              </a:gdLst>
              <a:ahLst/>
              <a:cxnLst>
                <a:cxn ang="0">
                  <a:pos x="T0" y="T1"/>
                </a:cxn>
                <a:cxn ang="0">
                  <a:pos x="T2" y="T3"/>
                </a:cxn>
                <a:cxn ang="0">
                  <a:pos x="T4" y="T5"/>
                </a:cxn>
                <a:cxn ang="0">
                  <a:pos x="T6" y="T7"/>
                </a:cxn>
                <a:cxn ang="0">
                  <a:pos x="T8" y="T9"/>
                </a:cxn>
              </a:cxnLst>
              <a:rect l="0" t="0" r="r" b="b"/>
              <a:pathLst>
                <a:path w="14" h="63">
                  <a:moveTo>
                    <a:pt x="12" y="0"/>
                  </a:moveTo>
                  <a:lnTo>
                    <a:pt x="14" y="55"/>
                  </a:lnTo>
                  <a:lnTo>
                    <a:pt x="1" y="63"/>
                  </a:lnTo>
                  <a:lnTo>
                    <a:pt x="0" y="8"/>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29" name="Freeform 499"/>
            <p:cNvSpPr>
              <a:spLocks/>
            </p:cNvSpPr>
            <p:nvPr/>
          </p:nvSpPr>
          <p:spPr bwMode="auto">
            <a:xfrm>
              <a:off x="15899591" y="-1541065"/>
              <a:ext cx="25400" cy="88900"/>
            </a:xfrm>
            <a:custGeom>
              <a:avLst/>
              <a:gdLst>
                <a:gd name="T0" fmla="*/ 15 w 16"/>
                <a:gd name="T1" fmla="*/ 0 h 56"/>
                <a:gd name="T2" fmla="*/ 16 w 16"/>
                <a:gd name="T3" fmla="*/ 55 h 56"/>
                <a:gd name="T4" fmla="*/ 2 w 16"/>
                <a:gd name="T5" fmla="*/ 56 h 56"/>
                <a:gd name="T6" fmla="*/ 0 w 16"/>
                <a:gd name="T7" fmla="*/ 1 h 56"/>
                <a:gd name="T8" fmla="*/ 15 w 16"/>
                <a:gd name="T9" fmla="*/ 0 h 56"/>
              </a:gdLst>
              <a:ahLst/>
              <a:cxnLst>
                <a:cxn ang="0">
                  <a:pos x="T0" y="T1"/>
                </a:cxn>
                <a:cxn ang="0">
                  <a:pos x="T2" y="T3"/>
                </a:cxn>
                <a:cxn ang="0">
                  <a:pos x="T4" y="T5"/>
                </a:cxn>
                <a:cxn ang="0">
                  <a:pos x="T6" y="T7"/>
                </a:cxn>
                <a:cxn ang="0">
                  <a:pos x="T8" y="T9"/>
                </a:cxn>
              </a:cxnLst>
              <a:rect l="0" t="0" r="r" b="b"/>
              <a:pathLst>
                <a:path w="16" h="56">
                  <a:moveTo>
                    <a:pt x="15" y="0"/>
                  </a:moveTo>
                  <a:lnTo>
                    <a:pt x="16" y="55"/>
                  </a:lnTo>
                  <a:lnTo>
                    <a:pt x="2" y="56"/>
                  </a:lnTo>
                  <a:lnTo>
                    <a:pt x="0" y="1"/>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0" name="Freeform 500"/>
            <p:cNvSpPr>
              <a:spLocks/>
            </p:cNvSpPr>
            <p:nvPr/>
          </p:nvSpPr>
          <p:spPr bwMode="auto">
            <a:xfrm>
              <a:off x="14377179" y="-1504553"/>
              <a:ext cx="9525" cy="103188"/>
            </a:xfrm>
            <a:custGeom>
              <a:avLst/>
              <a:gdLst>
                <a:gd name="T0" fmla="*/ 4 w 6"/>
                <a:gd name="T1" fmla="*/ 0 h 65"/>
                <a:gd name="T2" fmla="*/ 6 w 6"/>
                <a:gd name="T3" fmla="*/ 55 h 65"/>
                <a:gd name="T4" fmla="*/ 2 w 6"/>
                <a:gd name="T5" fmla="*/ 65 h 65"/>
                <a:gd name="T6" fmla="*/ 0 w 6"/>
                <a:gd name="T7" fmla="*/ 10 h 65"/>
                <a:gd name="T8" fmla="*/ 4 w 6"/>
                <a:gd name="T9" fmla="*/ 0 h 65"/>
              </a:gdLst>
              <a:ahLst/>
              <a:cxnLst>
                <a:cxn ang="0">
                  <a:pos x="T0" y="T1"/>
                </a:cxn>
                <a:cxn ang="0">
                  <a:pos x="T2" y="T3"/>
                </a:cxn>
                <a:cxn ang="0">
                  <a:pos x="T4" y="T5"/>
                </a:cxn>
                <a:cxn ang="0">
                  <a:pos x="T6" y="T7"/>
                </a:cxn>
                <a:cxn ang="0">
                  <a:pos x="T8" y="T9"/>
                </a:cxn>
              </a:cxnLst>
              <a:rect l="0" t="0" r="r" b="b"/>
              <a:pathLst>
                <a:path w="6" h="65">
                  <a:moveTo>
                    <a:pt x="4" y="0"/>
                  </a:moveTo>
                  <a:lnTo>
                    <a:pt x="6" y="55"/>
                  </a:lnTo>
                  <a:lnTo>
                    <a:pt x="2" y="65"/>
                  </a:lnTo>
                  <a:lnTo>
                    <a:pt x="0" y="10"/>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1" name="Freeform 501"/>
            <p:cNvSpPr>
              <a:spLocks/>
            </p:cNvSpPr>
            <p:nvPr/>
          </p:nvSpPr>
          <p:spPr bwMode="auto">
            <a:xfrm>
              <a:off x="12392804" y="-1437878"/>
              <a:ext cx="3175" cy="101600"/>
            </a:xfrm>
            <a:custGeom>
              <a:avLst/>
              <a:gdLst>
                <a:gd name="T0" fmla="*/ 1 w 2"/>
                <a:gd name="T1" fmla="*/ 9 h 64"/>
                <a:gd name="T2" fmla="*/ 2 w 2"/>
                <a:gd name="T3" fmla="*/ 64 h 64"/>
                <a:gd name="T4" fmla="*/ 1 w 2"/>
                <a:gd name="T5" fmla="*/ 55 h 64"/>
                <a:gd name="T6" fmla="*/ 0 w 2"/>
                <a:gd name="T7" fmla="*/ 0 h 64"/>
                <a:gd name="T8" fmla="*/ 1 w 2"/>
                <a:gd name="T9" fmla="*/ 9 h 64"/>
              </a:gdLst>
              <a:ahLst/>
              <a:cxnLst>
                <a:cxn ang="0">
                  <a:pos x="T0" y="T1"/>
                </a:cxn>
                <a:cxn ang="0">
                  <a:pos x="T2" y="T3"/>
                </a:cxn>
                <a:cxn ang="0">
                  <a:pos x="T4" y="T5"/>
                </a:cxn>
                <a:cxn ang="0">
                  <a:pos x="T6" y="T7"/>
                </a:cxn>
                <a:cxn ang="0">
                  <a:pos x="T8" y="T9"/>
                </a:cxn>
              </a:cxnLst>
              <a:rect l="0" t="0" r="r" b="b"/>
              <a:pathLst>
                <a:path w="2" h="64">
                  <a:moveTo>
                    <a:pt x="1" y="9"/>
                  </a:moveTo>
                  <a:lnTo>
                    <a:pt x="2" y="64"/>
                  </a:lnTo>
                  <a:lnTo>
                    <a:pt x="1" y="55"/>
                  </a:lnTo>
                  <a:lnTo>
                    <a:pt x="0" y="0"/>
                  </a:lnTo>
                  <a:lnTo>
                    <a:pt x="1"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2" name="Freeform 502"/>
            <p:cNvSpPr>
              <a:spLocks/>
            </p:cNvSpPr>
            <p:nvPr/>
          </p:nvSpPr>
          <p:spPr bwMode="auto">
            <a:xfrm>
              <a:off x="14362891" y="-1488678"/>
              <a:ext cx="17463" cy="92075"/>
            </a:xfrm>
            <a:custGeom>
              <a:avLst/>
              <a:gdLst>
                <a:gd name="T0" fmla="*/ 9 w 11"/>
                <a:gd name="T1" fmla="*/ 0 h 58"/>
                <a:gd name="T2" fmla="*/ 11 w 11"/>
                <a:gd name="T3" fmla="*/ 55 h 58"/>
                <a:gd name="T4" fmla="*/ 1 w 11"/>
                <a:gd name="T5" fmla="*/ 58 h 58"/>
                <a:gd name="T6" fmla="*/ 0 w 11"/>
                <a:gd name="T7" fmla="*/ 3 h 58"/>
                <a:gd name="T8" fmla="*/ 9 w 11"/>
                <a:gd name="T9" fmla="*/ 0 h 58"/>
              </a:gdLst>
              <a:ahLst/>
              <a:cxnLst>
                <a:cxn ang="0">
                  <a:pos x="T0" y="T1"/>
                </a:cxn>
                <a:cxn ang="0">
                  <a:pos x="T2" y="T3"/>
                </a:cxn>
                <a:cxn ang="0">
                  <a:pos x="T4" y="T5"/>
                </a:cxn>
                <a:cxn ang="0">
                  <a:pos x="T6" y="T7"/>
                </a:cxn>
                <a:cxn ang="0">
                  <a:pos x="T8" y="T9"/>
                </a:cxn>
              </a:cxnLst>
              <a:rect l="0" t="0" r="r" b="b"/>
              <a:pathLst>
                <a:path w="11" h="58">
                  <a:moveTo>
                    <a:pt x="9" y="0"/>
                  </a:moveTo>
                  <a:lnTo>
                    <a:pt x="11" y="55"/>
                  </a:lnTo>
                  <a:lnTo>
                    <a:pt x="1" y="58"/>
                  </a:lnTo>
                  <a:lnTo>
                    <a:pt x="0" y="3"/>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3" name="Freeform 503"/>
            <p:cNvSpPr>
              <a:spLocks/>
            </p:cNvSpPr>
            <p:nvPr/>
          </p:nvSpPr>
          <p:spPr bwMode="auto">
            <a:xfrm>
              <a:off x="15888479" y="-1539478"/>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4" name="Freeform 504"/>
            <p:cNvSpPr>
              <a:spLocks/>
            </p:cNvSpPr>
            <p:nvPr/>
          </p:nvSpPr>
          <p:spPr bwMode="auto">
            <a:xfrm>
              <a:off x="13734241" y="-1488678"/>
              <a:ext cx="23813" cy="115888"/>
            </a:xfrm>
            <a:custGeom>
              <a:avLst/>
              <a:gdLst>
                <a:gd name="T0" fmla="*/ 13 w 15"/>
                <a:gd name="T1" fmla="*/ 0 h 73"/>
                <a:gd name="T2" fmla="*/ 15 w 15"/>
                <a:gd name="T3" fmla="*/ 55 h 73"/>
                <a:gd name="T4" fmla="*/ 1 w 15"/>
                <a:gd name="T5" fmla="*/ 73 h 73"/>
                <a:gd name="T6" fmla="*/ 0 w 15"/>
                <a:gd name="T7" fmla="*/ 18 h 73"/>
                <a:gd name="T8" fmla="*/ 13 w 15"/>
                <a:gd name="T9" fmla="*/ 0 h 73"/>
              </a:gdLst>
              <a:ahLst/>
              <a:cxnLst>
                <a:cxn ang="0">
                  <a:pos x="T0" y="T1"/>
                </a:cxn>
                <a:cxn ang="0">
                  <a:pos x="T2" y="T3"/>
                </a:cxn>
                <a:cxn ang="0">
                  <a:pos x="T4" y="T5"/>
                </a:cxn>
                <a:cxn ang="0">
                  <a:pos x="T6" y="T7"/>
                </a:cxn>
                <a:cxn ang="0">
                  <a:pos x="T8" y="T9"/>
                </a:cxn>
              </a:cxnLst>
              <a:rect l="0" t="0" r="r" b="b"/>
              <a:pathLst>
                <a:path w="15" h="73">
                  <a:moveTo>
                    <a:pt x="13" y="0"/>
                  </a:moveTo>
                  <a:lnTo>
                    <a:pt x="15" y="55"/>
                  </a:lnTo>
                  <a:lnTo>
                    <a:pt x="1" y="73"/>
                  </a:lnTo>
                  <a:lnTo>
                    <a:pt x="0" y="18"/>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5" name="Freeform 505"/>
            <p:cNvSpPr>
              <a:spLocks/>
            </p:cNvSpPr>
            <p:nvPr/>
          </p:nvSpPr>
          <p:spPr bwMode="auto">
            <a:xfrm>
              <a:off x="12394391" y="-1423590"/>
              <a:ext cx="6350" cy="93663"/>
            </a:xfrm>
            <a:custGeom>
              <a:avLst/>
              <a:gdLst>
                <a:gd name="T0" fmla="*/ 2 w 4"/>
                <a:gd name="T1" fmla="*/ 4 h 59"/>
                <a:gd name="T2" fmla="*/ 4 w 4"/>
                <a:gd name="T3" fmla="*/ 59 h 59"/>
                <a:gd name="T4" fmla="*/ 1 w 4"/>
                <a:gd name="T5" fmla="*/ 55 h 59"/>
                <a:gd name="T6" fmla="*/ 0 w 4"/>
                <a:gd name="T7" fmla="*/ 0 h 59"/>
                <a:gd name="T8" fmla="*/ 2 w 4"/>
                <a:gd name="T9" fmla="*/ 4 h 59"/>
              </a:gdLst>
              <a:ahLst/>
              <a:cxnLst>
                <a:cxn ang="0">
                  <a:pos x="T0" y="T1"/>
                </a:cxn>
                <a:cxn ang="0">
                  <a:pos x="T2" y="T3"/>
                </a:cxn>
                <a:cxn ang="0">
                  <a:pos x="T4" y="T5"/>
                </a:cxn>
                <a:cxn ang="0">
                  <a:pos x="T6" y="T7"/>
                </a:cxn>
                <a:cxn ang="0">
                  <a:pos x="T8" y="T9"/>
                </a:cxn>
              </a:cxnLst>
              <a:rect l="0" t="0" r="r" b="b"/>
              <a:pathLst>
                <a:path w="4" h="59">
                  <a:moveTo>
                    <a:pt x="2" y="4"/>
                  </a:moveTo>
                  <a:lnTo>
                    <a:pt x="4" y="59"/>
                  </a:lnTo>
                  <a:lnTo>
                    <a:pt x="1" y="55"/>
                  </a:lnTo>
                  <a:lnTo>
                    <a:pt x="0" y="0"/>
                  </a:lnTo>
                  <a:lnTo>
                    <a:pt x="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6" name="Freeform 506"/>
            <p:cNvSpPr>
              <a:spLocks/>
            </p:cNvSpPr>
            <p:nvPr/>
          </p:nvSpPr>
          <p:spPr bwMode="auto">
            <a:xfrm>
              <a:off x="12397566" y="-1417240"/>
              <a:ext cx="9525" cy="88900"/>
            </a:xfrm>
            <a:custGeom>
              <a:avLst/>
              <a:gdLst>
                <a:gd name="T0" fmla="*/ 5 w 6"/>
                <a:gd name="T1" fmla="*/ 1 h 56"/>
                <a:gd name="T2" fmla="*/ 6 w 6"/>
                <a:gd name="T3" fmla="*/ 56 h 56"/>
                <a:gd name="T4" fmla="*/ 2 w 6"/>
                <a:gd name="T5" fmla="*/ 55 h 56"/>
                <a:gd name="T6" fmla="*/ 0 w 6"/>
                <a:gd name="T7" fmla="*/ 0 h 56"/>
                <a:gd name="T8" fmla="*/ 5 w 6"/>
                <a:gd name="T9" fmla="*/ 1 h 56"/>
              </a:gdLst>
              <a:ahLst/>
              <a:cxnLst>
                <a:cxn ang="0">
                  <a:pos x="T0" y="T1"/>
                </a:cxn>
                <a:cxn ang="0">
                  <a:pos x="T2" y="T3"/>
                </a:cxn>
                <a:cxn ang="0">
                  <a:pos x="T4" y="T5"/>
                </a:cxn>
                <a:cxn ang="0">
                  <a:pos x="T6" y="T7"/>
                </a:cxn>
                <a:cxn ang="0">
                  <a:pos x="T8" y="T9"/>
                </a:cxn>
              </a:cxnLst>
              <a:rect l="0" t="0" r="r" b="b"/>
              <a:pathLst>
                <a:path w="6" h="56">
                  <a:moveTo>
                    <a:pt x="5" y="1"/>
                  </a:moveTo>
                  <a:lnTo>
                    <a:pt x="6" y="56"/>
                  </a:lnTo>
                  <a:lnTo>
                    <a:pt x="2" y="55"/>
                  </a:lnTo>
                  <a:lnTo>
                    <a:pt x="0" y="0"/>
                  </a:lnTo>
                  <a:lnTo>
                    <a:pt x="5"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7" name="Freeform 507"/>
            <p:cNvSpPr>
              <a:spLocks/>
            </p:cNvSpPr>
            <p:nvPr/>
          </p:nvSpPr>
          <p:spPr bwMode="auto">
            <a:xfrm>
              <a:off x="15886891" y="-1528365"/>
              <a:ext cx="4763" cy="93663"/>
            </a:xfrm>
            <a:custGeom>
              <a:avLst/>
              <a:gdLst>
                <a:gd name="T0" fmla="*/ 1 w 3"/>
                <a:gd name="T1" fmla="*/ 0 h 59"/>
                <a:gd name="T2" fmla="*/ 3 w 3"/>
                <a:gd name="T3" fmla="*/ 55 h 59"/>
                <a:gd name="T4" fmla="*/ 1 w 3"/>
                <a:gd name="T5" fmla="*/ 59 h 59"/>
                <a:gd name="T6" fmla="*/ 0 w 3"/>
                <a:gd name="T7" fmla="*/ 4 h 59"/>
                <a:gd name="T8" fmla="*/ 1 w 3"/>
                <a:gd name="T9" fmla="*/ 0 h 59"/>
              </a:gdLst>
              <a:ahLst/>
              <a:cxnLst>
                <a:cxn ang="0">
                  <a:pos x="T0" y="T1"/>
                </a:cxn>
                <a:cxn ang="0">
                  <a:pos x="T2" y="T3"/>
                </a:cxn>
                <a:cxn ang="0">
                  <a:pos x="T4" y="T5"/>
                </a:cxn>
                <a:cxn ang="0">
                  <a:pos x="T6" y="T7"/>
                </a:cxn>
                <a:cxn ang="0">
                  <a:pos x="T8" y="T9"/>
                </a:cxn>
              </a:cxnLst>
              <a:rect l="0" t="0" r="r" b="b"/>
              <a:pathLst>
                <a:path w="3" h="59">
                  <a:moveTo>
                    <a:pt x="1" y="0"/>
                  </a:moveTo>
                  <a:lnTo>
                    <a:pt x="3" y="55"/>
                  </a:lnTo>
                  <a:lnTo>
                    <a:pt x="1" y="59"/>
                  </a:lnTo>
                  <a:lnTo>
                    <a:pt x="0" y="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8" name="Freeform 508"/>
            <p:cNvSpPr>
              <a:spLocks/>
            </p:cNvSpPr>
            <p:nvPr/>
          </p:nvSpPr>
          <p:spPr bwMode="auto">
            <a:xfrm>
              <a:off x="12405504" y="-1415653"/>
              <a:ext cx="7938" cy="93663"/>
            </a:xfrm>
            <a:custGeom>
              <a:avLst/>
              <a:gdLst>
                <a:gd name="T0" fmla="*/ 5 w 5"/>
                <a:gd name="T1" fmla="*/ 4 h 59"/>
                <a:gd name="T2" fmla="*/ 5 w 5"/>
                <a:gd name="T3" fmla="*/ 59 h 59"/>
                <a:gd name="T4" fmla="*/ 1 w 5"/>
                <a:gd name="T5" fmla="*/ 55 h 59"/>
                <a:gd name="T6" fmla="*/ 0 w 5"/>
                <a:gd name="T7" fmla="*/ 0 h 59"/>
                <a:gd name="T8" fmla="*/ 5 w 5"/>
                <a:gd name="T9" fmla="*/ 4 h 59"/>
              </a:gdLst>
              <a:ahLst/>
              <a:cxnLst>
                <a:cxn ang="0">
                  <a:pos x="T0" y="T1"/>
                </a:cxn>
                <a:cxn ang="0">
                  <a:pos x="T2" y="T3"/>
                </a:cxn>
                <a:cxn ang="0">
                  <a:pos x="T4" y="T5"/>
                </a:cxn>
                <a:cxn ang="0">
                  <a:pos x="T6" y="T7"/>
                </a:cxn>
                <a:cxn ang="0">
                  <a:pos x="T8" y="T9"/>
                </a:cxn>
              </a:cxnLst>
              <a:rect l="0" t="0" r="r" b="b"/>
              <a:pathLst>
                <a:path w="5" h="59">
                  <a:moveTo>
                    <a:pt x="5" y="4"/>
                  </a:moveTo>
                  <a:lnTo>
                    <a:pt x="5" y="59"/>
                  </a:lnTo>
                  <a:lnTo>
                    <a:pt x="1" y="55"/>
                  </a:lnTo>
                  <a:lnTo>
                    <a:pt x="0" y="0"/>
                  </a:lnTo>
                  <a:lnTo>
                    <a:pt x="5"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39" name="Freeform 509"/>
            <p:cNvSpPr>
              <a:spLocks/>
            </p:cNvSpPr>
            <p:nvPr/>
          </p:nvSpPr>
          <p:spPr bwMode="auto">
            <a:xfrm>
              <a:off x="14353366" y="-1483915"/>
              <a:ext cx="11113" cy="103188"/>
            </a:xfrm>
            <a:custGeom>
              <a:avLst/>
              <a:gdLst>
                <a:gd name="T0" fmla="*/ 6 w 7"/>
                <a:gd name="T1" fmla="*/ 0 h 65"/>
                <a:gd name="T2" fmla="*/ 7 w 7"/>
                <a:gd name="T3" fmla="*/ 55 h 65"/>
                <a:gd name="T4" fmla="*/ 1 w 7"/>
                <a:gd name="T5" fmla="*/ 65 h 65"/>
                <a:gd name="T6" fmla="*/ 0 w 7"/>
                <a:gd name="T7" fmla="*/ 10 h 65"/>
                <a:gd name="T8" fmla="*/ 6 w 7"/>
                <a:gd name="T9" fmla="*/ 0 h 65"/>
              </a:gdLst>
              <a:ahLst/>
              <a:cxnLst>
                <a:cxn ang="0">
                  <a:pos x="T0" y="T1"/>
                </a:cxn>
                <a:cxn ang="0">
                  <a:pos x="T2" y="T3"/>
                </a:cxn>
                <a:cxn ang="0">
                  <a:pos x="T4" y="T5"/>
                </a:cxn>
                <a:cxn ang="0">
                  <a:pos x="T6" y="T7"/>
                </a:cxn>
                <a:cxn ang="0">
                  <a:pos x="T8" y="T9"/>
                </a:cxn>
              </a:cxnLst>
              <a:rect l="0" t="0" r="r" b="b"/>
              <a:pathLst>
                <a:path w="7" h="65">
                  <a:moveTo>
                    <a:pt x="6" y="0"/>
                  </a:moveTo>
                  <a:lnTo>
                    <a:pt x="7" y="55"/>
                  </a:lnTo>
                  <a:lnTo>
                    <a:pt x="1" y="65"/>
                  </a:lnTo>
                  <a:lnTo>
                    <a:pt x="0" y="10"/>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0" name="Freeform 510"/>
            <p:cNvSpPr>
              <a:spLocks/>
            </p:cNvSpPr>
            <p:nvPr/>
          </p:nvSpPr>
          <p:spPr bwMode="auto">
            <a:xfrm>
              <a:off x="14337491" y="-1468040"/>
              <a:ext cx="17463" cy="93663"/>
            </a:xfrm>
            <a:custGeom>
              <a:avLst/>
              <a:gdLst>
                <a:gd name="T0" fmla="*/ 10 w 11"/>
                <a:gd name="T1" fmla="*/ 0 h 59"/>
                <a:gd name="T2" fmla="*/ 11 w 11"/>
                <a:gd name="T3" fmla="*/ 55 h 59"/>
                <a:gd name="T4" fmla="*/ 2 w 11"/>
                <a:gd name="T5" fmla="*/ 59 h 59"/>
                <a:gd name="T6" fmla="*/ 0 w 11"/>
                <a:gd name="T7" fmla="*/ 3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5"/>
                  </a:lnTo>
                  <a:lnTo>
                    <a:pt x="2" y="59"/>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1" name="Freeform 511"/>
            <p:cNvSpPr>
              <a:spLocks/>
            </p:cNvSpPr>
            <p:nvPr/>
          </p:nvSpPr>
          <p:spPr bwMode="auto">
            <a:xfrm>
              <a:off x="13735829" y="-1455340"/>
              <a:ext cx="9525" cy="103188"/>
            </a:xfrm>
            <a:custGeom>
              <a:avLst/>
              <a:gdLst>
                <a:gd name="T0" fmla="*/ 4 w 6"/>
                <a:gd name="T1" fmla="*/ 10 h 65"/>
                <a:gd name="T2" fmla="*/ 6 w 6"/>
                <a:gd name="T3" fmla="*/ 65 h 65"/>
                <a:gd name="T4" fmla="*/ 2 w 6"/>
                <a:gd name="T5" fmla="*/ 55 h 65"/>
                <a:gd name="T6" fmla="*/ 0 w 6"/>
                <a:gd name="T7" fmla="*/ 0 h 65"/>
                <a:gd name="T8" fmla="*/ 4 w 6"/>
                <a:gd name="T9" fmla="*/ 10 h 65"/>
              </a:gdLst>
              <a:ahLst/>
              <a:cxnLst>
                <a:cxn ang="0">
                  <a:pos x="T0" y="T1"/>
                </a:cxn>
                <a:cxn ang="0">
                  <a:pos x="T2" y="T3"/>
                </a:cxn>
                <a:cxn ang="0">
                  <a:pos x="T4" y="T5"/>
                </a:cxn>
                <a:cxn ang="0">
                  <a:pos x="T6" y="T7"/>
                </a:cxn>
                <a:cxn ang="0">
                  <a:pos x="T8" y="T9"/>
                </a:cxn>
              </a:cxnLst>
              <a:rect l="0" t="0" r="r" b="b"/>
              <a:pathLst>
                <a:path w="6" h="65">
                  <a:moveTo>
                    <a:pt x="4" y="10"/>
                  </a:moveTo>
                  <a:lnTo>
                    <a:pt x="6" y="65"/>
                  </a:lnTo>
                  <a:lnTo>
                    <a:pt x="2" y="55"/>
                  </a:lnTo>
                  <a:lnTo>
                    <a:pt x="0" y="0"/>
                  </a:lnTo>
                  <a:lnTo>
                    <a:pt x="4"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2" name="Freeform 512"/>
            <p:cNvSpPr>
              <a:spLocks/>
            </p:cNvSpPr>
            <p:nvPr/>
          </p:nvSpPr>
          <p:spPr bwMode="auto">
            <a:xfrm>
              <a:off x="15853554" y="-1522015"/>
              <a:ext cx="34925" cy="106363"/>
            </a:xfrm>
            <a:custGeom>
              <a:avLst/>
              <a:gdLst>
                <a:gd name="T0" fmla="*/ 21 w 22"/>
                <a:gd name="T1" fmla="*/ 0 h 67"/>
                <a:gd name="T2" fmla="*/ 22 w 22"/>
                <a:gd name="T3" fmla="*/ 55 h 67"/>
                <a:gd name="T4" fmla="*/ 1 w 22"/>
                <a:gd name="T5" fmla="*/ 67 h 67"/>
                <a:gd name="T6" fmla="*/ 0 w 22"/>
                <a:gd name="T7" fmla="*/ 12 h 67"/>
                <a:gd name="T8" fmla="*/ 21 w 22"/>
                <a:gd name="T9" fmla="*/ 0 h 67"/>
              </a:gdLst>
              <a:ahLst/>
              <a:cxnLst>
                <a:cxn ang="0">
                  <a:pos x="T0" y="T1"/>
                </a:cxn>
                <a:cxn ang="0">
                  <a:pos x="T2" y="T3"/>
                </a:cxn>
                <a:cxn ang="0">
                  <a:pos x="T4" y="T5"/>
                </a:cxn>
                <a:cxn ang="0">
                  <a:pos x="T6" y="T7"/>
                </a:cxn>
                <a:cxn ang="0">
                  <a:pos x="T8" y="T9"/>
                </a:cxn>
              </a:cxnLst>
              <a:rect l="0" t="0" r="r" b="b"/>
              <a:pathLst>
                <a:path w="22" h="67">
                  <a:moveTo>
                    <a:pt x="21" y="0"/>
                  </a:moveTo>
                  <a:lnTo>
                    <a:pt x="22" y="55"/>
                  </a:lnTo>
                  <a:lnTo>
                    <a:pt x="1" y="67"/>
                  </a:lnTo>
                  <a:lnTo>
                    <a:pt x="0" y="12"/>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3" name="Freeform 513"/>
            <p:cNvSpPr>
              <a:spLocks/>
            </p:cNvSpPr>
            <p:nvPr/>
          </p:nvSpPr>
          <p:spPr bwMode="auto">
            <a:xfrm>
              <a:off x="12413441" y="-1409303"/>
              <a:ext cx="6350" cy="100013"/>
            </a:xfrm>
            <a:custGeom>
              <a:avLst/>
              <a:gdLst>
                <a:gd name="T0" fmla="*/ 3 w 4"/>
                <a:gd name="T1" fmla="*/ 8 h 63"/>
                <a:gd name="T2" fmla="*/ 4 w 4"/>
                <a:gd name="T3" fmla="*/ 63 h 63"/>
                <a:gd name="T4" fmla="*/ 0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0"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4" name="Freeform 514"/>
            <p:cNvSpPr>
              <a:spLocks/>
            </p:cNvSpPr>
            <p:nvPr/>
          </p:nvSpPr>
          <p:spPr bwMode="auto">
            <a:xfrm>
              <a:off x="14353366" y="-1458515"/>
              <a:ext cx="3175" cy="96838"/>
            </a:xfrm>
            <a:custGeom>
              <a:avLst/>
              <a:gdLst>
                <a:gd name="T0" fmla="*/ 0 w 2"/>
                <a:gd name="T1" fmla="*/ 6 h 61"/>
                <a:gd name="T2" fmla="*/ 2 w 2"/>
                <a:gd name="T3" fmla="*/ 61 h 61"/>
                <a:gd name="T4" fmla="*/ 1 w 2"/>
                <a:gd name="T5" fmla="*/ 55 h 61"/>
                <a:gd name="T6" fmla="*/ 0 w 2"/>
                <a:gd name="T7" fmla="*/ 0 h 61"/>
                <a:gd name="T8" fmla="*/ 0 w 2"/>
                <a:gd name="T9" fmla="*/ 6 h 61"/>
              </a:gdLst>
              <a:ahLst/>
              <a:cxnLst>
                <a:cxn ang="0">
                  <a:pos x="T0" y="T1"/>
                </a:cxn>
                <a:cxn ang="0">
                  <a:pos x="T2" y="T3"/>
                </a:cxn>
                <a:cxn ang="0">
                  <a:pos x="T4" y="T5"/>
                </a:cxn>
                <a:cxn ang="0">
                  <a:pos x="T6" y="T7"/>
                </a:cxn>
                <a:cxn ang="0">
                  <a:pos x="T8" y="T9"/>
                </a:cxn>
              </a:cxnLst>
              <a:rect l="0" t="0" r="r" b="b"/>
              <a:pathLst>
                <a:path w="2" h="61">
                  <a:moveTo>
                    <a:pt x="0" y="6"/>
                  </a:moveTo>
                  <a:lnTo>
                    <a:pt x="2" y="61"/>
                  </a:lnTo>
                  <a:lnTo>
                    <a:pt x="1" y="55"/>
                  </a:lnTo>
                  <a:lnTo>
                    <a:pt x="0" y="0"/>
                  </a:lnTo>
                  <a:lnTo>
                    <a:pt x="0"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5" name="Freeform 515"/>
            <p:cNvSpPr>
              <a:spLocks/>
            </p:cNvSpPr>
            <p:nvPr/>
          </p:nvSpPr>
          <p:spPr bwMode="auto">
            <a:xfrm>
              <a:off x="15829741" y="-1502965"/>
              <a:ext cx="25400" cy="98425"/>
            </a:xfrm>
            <a:custGeom>
              <a:avLst/>
              <a:gdLst>
                <a:gd name="T0" fmla="*/ 15 w 16"/>
                <a:gd name="T1" fmla="*/ 0 h 62"/>
                <a:gd name="T2" fmla="*/ 16 w 16"/>
                <a:gd name="T3" fmla="*/ 55 h 62"/>
                <a:gd name="T4" fmla="*/ 2 w 16"/>
                <a:gd name="T5" fmla="*/ 62 h 62"/>
                <a:gd name="T6" fmla="*/ 0 w 16"/>
                <a:gd name="T7" fmla="*/ 6 h 62"/>
                <a:gd name="T8" fmla="*/ 15 w 16"/>
                <a:gd name="T9" fmla="*/ 0 h 62"/>
              </a:gdLst>
              <a:ahLst/>
              <a:cxnLst>
                <a:cxn ang="0">
                  <a:pos x="T0" y="T1"/>
                </a:cxn>
                <a:cxn ang="0">
                  <a:pos x="T2" y="T3"/>
                </a:cxn>
                <a:cxn ang="0">
                  <a:pos x="T4" y="T5"/>
                </a:cxn>
                <a:cxn ang="0">
                  <a:pos x="T6" y="T7"/>
                </a:cxn>
                <a:cxn ang="0">
                  <a:pos x="T8" y="T9"/>
                </a:cxn>
              </a:cxnLst>
              <a:rect l="0" t="0" r="r" b="b"/>
              <a:pathLst>
                <a:path w="16" h="62">
                  <a:moveTo>
                    <a:pt x="15" y="0"/>
                  </a:moveTo>
                  <a:lnTo>
                    <a:pt x="16" y="55"/>
                  </a:lnTo>
                  <a:lnTo>
                    <a:pt x="2" y="62"/>
                  </a:lnTo>
                  <a:lnTo>
                    <a:pt x="0" y="6"/>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6" name="Freeform 516"/>
            <p:cNvSpPr>
              <a:spLocks/>
            </p:cNvSpPr>
            <p:nvPr/>
          </p:nvSpPr>
          <p:spPr bwMode="auto">
            <a:xfrm>
              <a:off x="12418204" y="-1396603"/>
              <a:ext cx="6350" cy="96838"/>
            </a:xfrm>
            <a:custGeom>
              <a:avLst/>
              <a:gdLst>
                <a:gd name="T0" fmla="*/ 3 w 4"/>
                <a:gd name="T1" fmla="*/ 6 h 61"/>
                <a:gd name="T2" fmla="*/ 4 w 4"/>
                <a:gd name="T3" fmla="*/ 61 h 61"/>
                <a:gd name="T4" fmla="*/ 1 w 4"/>
                <a:gd name="T5" fmla="*/ 55 h 61"/>
                <a:gd name="T6" fmla="*/ 0 w 4"/>
                <a:gd name="T7" fmla="*/ 0 h 61"/>
                <a:gd name="T8" fmla="*/ 3 w 4"/>
                <a:gd name="T9" fmla="*/ 6 h 61"/>
              </a:gdLst>
              <a:ahLst/>
              <a:cxnLst>
                <a:cxn ang="0">
                  <a:pos x="T0" y="T1"/>
                </a:cxn>
                <a:cxn ang="0">
                  <a:pos x="T2" y="T3"/>
                </a:cxn>
                <a:cxn ang="0">
                  <a:pos x="T4" y="T5"/>
                </a:cxn>
                <a:cxn ang="0">
                  <a:pos x="T6" y="T7"/>
                </a:cxn>
                <a:cxn ang="0">
                  <a:pos x="T8" y="T9"/>
                </a:cxn>
              </a:cxnLst>
              <a:rect l="0" t="0" r="r" b="b"/>
              <a:pathLst>
                <a:path w="4" h="61">
                  <a:moveTo>
                    <a:pt x="3" y="6"/>
                  </a:moveTo>
                  <a:lnTo>
                    <a:pt x="4" y="61"/>
                  </a:lnTo>
                  <a:lnTo>
                    <a:pt x="1" y="55"/>
                  </a:lnTo>
                  <a:lnTo>
                    <a:pt x="0" y="0"/>
                  </a:lnTo>
                  <a:lnTo>
                    <a:pt x="3"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7" name="Freeform 517"/>
            <p:cNvSpPr>
              <a:spLocks/>
            </p:cNvSpPr>
            <p:nvPr/>
          </p:nvSpPr>
          <p:spPr bwMode="auto">
            <a:xfrm>
              <a:off x="13740591" y="-1439465"/>
              <a:ext cx="4763" cy="103188"/>
            </a:xfrm>
            <a:custGeom>
              <a:avLst/>
              <a:gdLst>
                <a:gd name="T0" fmla="*/ 1 w 3"/>
                <a:gd name="T1" fmla="*/ 0 h 65"/>
                <a:gd name="T2" fmla="*/ 3 w 3"/>
                <a:gd name="T3" fmla="*/ 55 h 65"/>
                <a:gd name="T4" fmla="*/ 1 w 3"/>
                <a:gd name="T5" fmla="*/ 65 h 65"/>
                <a:gd name="T6" fmla="*/ 0 w 3"/>
                <a:gd name="T7" fmla="*/ 10 h 65"/>
                <a:gd name="T8" fmla="*/ 1 w 3"/>
                <a:gd name="T9" fmla="*/ 0 h 65"/>
              </a:gdLst>
              <a:ahLst/>
              <a:cxnLst>
                <a:cxn ang="0">
                  <a:pos x="T0" y="T1"/>
                </a:cxn>
                <a:cxn ang="0">
                  <a:pos x="T2" y="T3"/>
                </a:cxn>
                <a:cxn ang="0">
                  <a:pos x="T4" y="T5"/>
                </a:cxn>
                <a:cxn ang="0">
                  <a:pos x="T6" y="T7"/>
                </a:cxn>
                <a:cxn ang="0">
                  <a:pos x="T8" y="T9"/>
                </a:cxn>
              </a:cxnLst>
              <a:rect l="0" t="0" r="r" b="b"/>
              <a:pathLst>
                <a:path w="3" h="65">
                  <a:moveTo>
                    <a:pt x="1" y="0"/>
                  </a:moveTo>
                  <a:lnTo>
                    <a:pt x="3" y="55"/>
                  </a:lnTo>
                  <a:lnTo>
                    <a:pt x="1" y="65"/>
                  </a:lnTo>
                  <a:lnTo>
                    <a:pt x="0" y="10"/>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8" name="Freeform 518"/>
            <p:cNvSpPr>
              <a:spLocks/>
            </p:cNvSpPr>
            <p:nvPr/>
          </p:nvSpPr>
          <p:spPr bwMode="auto">
            <a:xfrm>
              <a:off x="14353366" y="-1448990"/>
              <a:ext cx="17463" cy="96838"/>
            </a:xfrm>
            <a:custGeom>
              <a:avLst/>
              <a:gdLst>
                <a:gd name="T0" fmla="*/ 9 w 11"/>
                <a:gd name="T1" fmla="*/ 6 h 61"/>
                <a:gd name="T2" fmla="*/ 11 w 11"/>
                <a:gd name="T3" fmla="*/ 61 h 61"/>
                <a:gd name="T4" fmla="*/ 2 w 11"/>
                <a:gd name="T5" fmla="*/ 55 h 61"/>
                <a:gd name="T6" fmla="*/ 0 w 11"/>
                <a:gd name="T7" fmla="*/ 0 h 61"/>
                <a:gd name="T8" fmla="*/ 9 w 11"/>
                <a:gd name="T9" fmla="*/ 6 h 61"/>
              </a:gdLst>
              <a:ahLst/>
              <a:cxnLst>
                <a:cxn ang="0">
                  <a:pos x="T0" y="T1"/>
                </a:cxn>
                <a:cxn ang="0">
                  <a:pos x="T2" y="T3"/>
                </a:cxn>
                <a:cxn ang="0">
                  <a:pos x="T4" y="T5"/>
                </a:cxn>
                <a:cxn ang="0">
                  <a:pos x="T6" y="T7"/>
                </a:cxn>
                <a:cxn ang="0">
                  <a:pos x="T8" y="T9"/>
                </a:cxn>
              </a:cxnLst>
              <a:rect l="0" t="0" r="r" b="b"/>
              <a:pathLst>
                <a:path w="11" h="61">
                  <a:moveTo>
                    <a:pt x="9" y="6"/>
                  </a:moveTo>
                  <a:lnTo>
                    <a:pt x="11" y="61"/>
                  </a:lnTo>
                  <a:lnTo>
                    <a:pt x="2" y="55"/>
                  </a:lnTo>
                  <a:lnTo>
                    <a:pt x="0" y="0"/>
                  </a:lnTo>
                  <a:lnTo>
                    <a:pt x="9"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49" name="Freeform 519"/>
            <p:cNvSpPr>
              <a:spLocks/>
            </p:cNvSpPr>
            <p:nvPr/>
          </p:nvSpPr>
          <p:spPr bwMode="auto">
            <a:xfrm>
              <a:off x="11800666" y="-1360090"/>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8"/>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0" name="Freeform 520"/>
            <p:cNvSpPr>
              <a:spLocks/>
            </p:cNvSpPr>
            <p:nvPr/>
          </p:nvSpPr>
          <p:spPr bwMode="auto">
            <a:xfrm>
              <a:off x="11797491" y="-136009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1" name="Freeform 521"/>
            <p:cNvSpPr>
              <a:spLocks/>
            </p:cNvSpPr>
            <p:nvPr/>
          </p:nvSpPr>
          <p:spPr bwMode="auto">
            <a:xfrm>
              <a:off x="11792729" y="-1360090"/>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8"/>
                    <a:pt x="2" y="67"/>
                  </a:cubicBezTo>
                  <a:cubicBezTo>
                    <a:pt x="0" y="0"/>
                    <a:pt x="0" y="0"/>
                    <a:pt x="0" y="0"/>
                  </a:cubicBezTo>
                  <a:cubicBezTo>
                    <a:pt x="1" y="1"/>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2" name="Freeform 522"/>
            <p:cNvSpPr>
              <a:spLocks/>
            </p:cNvSpPr>
            <p:nvPr/>
          </p:nvSpPr>
          <p:spPr bwMode="auto">
            <a:xfrm>
              <a:off x="11783204" y="-1361678"/>
              <a:ext cx="12700" cy="88900"/>
            </a:xfrm>
            <a:custGeom>
              <a:avLst/>
              <a:gdLst>
                <a:gd name="T0" fmla="*/ 7 w 9"/>
                <a:gd name="T1" fmla="*/ 1 h 68"/>
                <a:gd name="T2" fmla="*/ 9 w 9"/>
                <a:gd name="T3" fmla="*/ 68 h 68"/>
                <a:gd name="T4" fmla="*/ 2 w 9"/>
                <a:gd name="T5" fmla="*/ 67 h 68"/>
                <a:gd name="T6" fmla="*/ 0 w 9"/>
                <a:gd name="T7" fmla="*/ 0 h 68"/>
                <a:gd name="T8" fmla="*/ 7 w 9"/>
                <a:gd name="T9" fmla="*/ 1 h 68"/>
              </a:gdLst>
              <a:ahLst/>
              <a:cxnLst>
                <a:cxn ang="0">
                  <a:pos x="T0" y="T1"/>
                </a:cxn>
                <a:cxn ang="0">
                  <a:pos x="T2" y="T3"/>
                </a:cxn>
                <a:cxn ang="0">
                  <a:pos x="T4" y="T5"/>
                </a:cxn>
                <a:cxn ang="0">
                  <a:pos x="T6" y="T7"/>
                </a:cxn>
                <a:cxn ang="0">
                  <a:pos x="T8" y="T9"/>
                </a:cxn>
              </a:cxnLst>
              <a:rect l="0" t="0" r="r" b="b"/>
              <a:pathLst>
                <a:path w="9" h="68">
                  <a:moveTo>
                    <a:pt x="7" y="1"/>
                  </a:moveTo>
                  <a:cubicBezTo>
                    <a:pt x="9" y="68"/>
                    <a:pt x="9" y="68"/>
                    <a:pt x="9" y="68"/>
                  </a:cubicBezTo>
                  <a:cubicBezTo>
                    <a:pt x="7" y="68"/>
                    <a:pt x="4" y="67"/>
                    <a:pt x="2" y="67"/>
                  </a:cubicBezTo>
                  <a:cubicBezTo>
                    <a:pt x="0" y="0"/>
                    <a:pt x="0" y="0"/>
                    <a:pt x="0" y="0"/>
                  </a:cubicBezTo>
                  <a:cubicBezTo>
                    <a:pt x="2" y="0"/>
                    <a:pt x="5" y="1"/>
                    <a:pt x="7"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3" name="Freeform 523"/>
            <p:cNvSpPr>
              <a:spLocks/>
            </p:cNvSpPr>
            <p:nvPr/>
          </p:nvSpPr>
          <p:spPr bwMode="auto">
            <a:xfrm>
              <a:off x="11754629" y="-1372790"/>
              <a:ext cx="31750" cy="98425"/>
            </a:xfrm>
            <a:custGeom>
              <a:avLst/>
              <a:gdLst>
                <a:gd name="T0" fmla="*/ 23 w 25"/>
                <a:gd name="T1" fmla="*/ 8 h 75"/>
                <a:gd name="T2" fmla="*/ 25 w 25"/>
                <a:gd name="T3" fmla="*/ 75 h 75"/>
                <a:gd name="T4" fmla="*/ 3 w 25"/>
                <a:gd name="T5" fmla="*/ 68 h 75"/>
                <a:gd name="T6" fmla="*/ 2 w 25"/>
                <a:gd name="T7" fmla="*/ 68 h 75"/>
                <a:gd name="T8" fmla="*/ 0 w 25"/>
                <a:gd name="T9" fmla="*/ 0 h 75"/>
                <a:gd name="T10" fmla="*/ 1 w 25"/>
                <a:gd name="T11" fmla="*/ 1 h 75"/>
                <a:gd name="T12" fmla="*/ 23 w 25"/>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25" h="75">
                  <a:moveTo>
                    <a:pt x="23" y="8"/>
                  </a:moveTo>
                  <a:cubicBezTo>
                    <a:pt x="25" y="75"/>
                    <a:pt x="25" y="75"/>
                    <a:pt x="25" y="75"/>
                  </a:cubicBezTo>
                  <a:cubicBezTo>
                    <a:pt x="17" y="73"/>
                    <a:pt x="10" y="70"/>
                    <a:pt x="3" y="68"/>
                  </a:cubicBezTo>
                  <a:cubicBezTo>
                    <a:pt x="3" y="68"/>
                    <a:pt x="2" y="68"/>
                    <a:pt x="2" y="68"/>
                  </a:cubicBezTo>
                  <a:cubicBezTo>
                    <a:pt x="0" y="0"/>
                    <a:pt x="0" y="0"/>
                    <a:pt x="0" y="0"/>
                  </a:cubicBezTo>
                  <a:cubicBezTo>
                    <a:pt x="0" y="1"/>
                    <a:pt x="1" y="1"/>
                    <a:pt x="1" y="1"/>
                  </a:cubicBezTo>
                  <a:cubicBezTo>
                    <a:pt x="8" y="3"/>
                    <a:pt x="15" y="6"/>
                    <a:pt x="23" y="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4" name="Freeform 524"/>
            <p:cNvSpPr>
              <a:spLocks/>
            </p:cNvSpPr>
            <p:nvPr/>
          </p:nvSpPr>
          <p:spPr bwMode="auto">
            <a:xfrm>
              <a:off x="11735579" y="-1387078"/>
              <a:ext cx="22225" cy="103188"/>
            </a:xfrm>
            <a:custGeom>
              <a:avLst/>
              <a:gdLst>
                <a:gd name="T0" fmla="*/ 15 w 17"/>
                <a:gd name="T1" fmla="*/ 11 h 79"/>
                <a:gd name="T2" fmla="*/ 17 w 17"/>
                <a:gd name="T3" fmla="*/ 79 h 79"/>
                <a:gd name="T4" fmla="*/ 7 w 17"/>
                <a:gd name="T5" fmla="*/ 69 h 79"/>
                <a:gd name="T6" fmla="*/ 2 w 17"/>
                <a:gd name="T7" fmla="*/ 67 h 79"/>
                <a:gd name="T8" fmla="*/ 0 w 17"/>
                <a:gd name="T9" fmla="*/ 0 h 79"/>
                <a:gd name="T10" fmla="*/ 5 w 17"/>
                <a:gd name="T11" fmla="*/ 2 h 79"/>
                <a:gd name="T12" fmla="*/ 15 w 17"/>
                <a:gd name="T13" fmla="*/ 11 h 79"/>
              </a:gdLst>
              <a:ahLst/>
              <a:cxnLst>
                <a:cxn ang="0">
                  <a:pos x="T0" y="T1"/>
                </a:cxn>
                <a:cxn ang="0">
                  <a:pos x="T2" y="T3"/>
                </a:cxn>
                <a:cxn ang="0">
                  <a:pos x="T4" y="T5"/>
                </a:cxn>
                <a:cxn ang="0">
                  <a:pos x="T6" y="T7"/>
                </a:cxn>
                <a:cxn ang="0">
                  <a:pos x="T8" y="T9"/>
                </a:cxn>
                <a:cxn ang="0">
                  <a:pos x="T10" y="T11"/>
                </a:cxn>
                <a:cxn ang="0">
                  <a:pos x="T12" y="T13"/>
                </a:cxn>
              </a:cxnLst>
              <a:rect l="0" t="0" r="r" b="b"/>
              <a:pathLst>
                <a:path w="17" h="79">
                  <a:moveTo>
                    <a:pt x="15" y="11"/>
                  </a:moveTo>
                  <a:cubicBezTo>
                    <a:pt x="17" y="79"/>
                    <a:pt x="17" y="79"/>
                    <a:pt x="17" y="79"/>
                  </a:cubicBezTo>
                  <a:cubicBezTo>
                    <a:pt x="8" y="75"/>
                    <a:pt x="10" y="71"/>
                    <a:pt x="7" y="69"/>
                  </a:cubicBezTo>
                  <a:cubicBezTo>
                    <a:pt x="6" y="68"/>
                    <a:pt x="4" y="68"/>
                    <a:pt x="2" y="67"/>
                  </a:cubicBezTo>
                  <a:cubicBezTo>
                    <a:pt x="0" y="0"/>
                    <a:pt x="0" y="0"/>
                    <a:pt x="0" y="0"/>
                  </a:cubicBezTo>
                  <a:cubicBezTo>
                    <a:pt x="2" y="1"/>
                    <a:pt x="4" y="1"/>
                    <a:pt x="5" y="2"/>
                  </a:cubicBezTo>
                  <a:cubicBezTo>
                    <a:pt x="8" y="4"/>
                    <a:pt x="6" y="8"/>
                    <a:pt x="15" y="1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5" name="Freeform 525"/>
            <p:cNvSpPr>
              <a:spLocks/>
            </p:cNvSpPr>
            <p:nvPr/>
          </p:nvSpPr>
          <p:spPr bwMode="auto">
            <a:xfrm>
              <a:off x="11691129" y="-1402953"/>
              <a:ext cx="47625" cy="103188"/>
            </a:xfrm>
            <a:custGeom>
              <a:avLst/>
              <a:gdLst>
                <a:gd name="T0" fmla="*/ 36 w 38"/>
                <a:gd name="T1" fmla="*/ 12 h 79"/>
                <a:gd name="T2" fmla="*/ 38 w 38"/>
                <a:gd name="T3" fmla="*/ 79 h 79"/>
                <a:gd name="T4" fmla="*/ 7 w 38"/>
                <a:gd name="T5" fmla="*/ 69 h 79"/>
                <a:gd name="T6" fmla="*/ 2 w 38"/>
                <a:gd name="T7" fmla="*/ 67 h 79"/>
                <a:gd name="T8" fmla="*/ 0 w 38"/>
                <a:gd name="T9" fmla="*/ 0 h 79"/>
                <a:gd name="T10" fmla="*/ 5 w 38"/>
                <a:gd name="T11" fmla="*/ 2 h 79"/>
                <a:gd name="T12" fmla="*/ 36 w 38"/>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38" h="79">
                  <a:moveTo>
                    <a:pt x="36" y="12"/>
                  </a:moveTo>
                  <a:cubicBezTo>
                    <a:pt x="38" y="79"/>
                    <a:pt x="38" y="79"/>
                    <a:pt x="38" y="79"/>
                  </a:cubicBezTo>
                  <a:cubicBezTo>
                    <a:pt x="31" y="76"/>
                    <a:pt x="21" y="73"/>
                    <a:pt x="7" y="69"/>
                  </a:cubicBezTo>
                  <a:cubicBezTo>
                    <a:pt x="5" y="68"/>
                    <a:pt x="3" y="67"/>
                    <a:pt x="2" y="67"/>
                  </a:cubicBezTo>
                  <a:cubicBezTo>
                    <a:pt x="0" y="0"/>
                    <a:pt x="0" y="0"/>
                    <a:pt x="0" y="0"/>
                  </a:cubicBezTo>
                  <a:cubicBezTo>
                    <a:pt x="1" y="0"/>
                    <a:pt x="3" y="1"/>
                    <a:pt x="5" y="2"/>
                  </a:cubicBezTo>
                  <a:cubicBezTo>
                    <a:pt x="19" y="6"/>
                    <a:pt x="29" y="9"/>
                    <a:pt x="36" y="1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6" name="Freeform 526"/>
            <p:cNvSpPr>
              <a:spLocks/>
            </p:cNvSpPr>
            <p:nvPr/>
          </p:nvSpPr>
          <p:spPr bwMode="auto">
            <a:xfrm>
              <a:off x="11649854" y="-1426765"/>
              <a:ext cx="44450" cy="111125"/>
            </a:xfrm>
            <a:custGeom>
              <a:avLst/>
              <a:gdLst>
                <a:gd name="T0" fmla="*/ 33 w 35"/>
                <a:gd name="T1" fmla="*/ 18 h 85"/>
                <a:gd name="T2" fmla="*/ 35 w 35"/>
                <a:gd name="T3" fmla="*/ 85 h 85"/>
                <a:gd name="T4" fmla="*/ 10 w 35"/>
                <a:gd name="T5" fmla="*/ 72 h 85"/>
                <a:gd name="T6" fmla="*/ 2 w 35"/>
                <a:gd name="T7" fmla="*/ 67 h 85"/>
                <a:gd name="T8" fmla="*/ 0 w 35"/>
                <a:gd name="T9" fmla="*/ 0 h 85"/>
                <a:gd name="T10" fmla="*/ 8 w 35"/>
                <a:gd name="T11" fmla="*/ 5 h 85"/>
                <a:gd name="T12" fmla="*/ 33 w 35"/>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35" h="85">
                  <a:moveTo>
                    <a:pt x="33" y="18"/>
                  </a:moveTo>
                  <a:cubicBezTo>
                    <a:pt x="35" y="85"/>
                    <a:pt x="35" y="85"/>
                    <a:pt x="35" y="85"/>
                  </a:cubicBezTo>
                  <a:cubicBezTo>
                    <a:pt x="21" y="80"/>
                    <a:pt x="22" y="77"/>
                    <a:pt x="10" y="72"/>
                  </a:cubicBezTo>
                  <a:cubicBezTo>
                    <a:pt x="4" y="69"/>
                    <a:pt x="2" y="68"/>
                    <a:pt x="2" y="67"/>
                  </a:cubicBezTo>
                  <a:cubicBezTo>
                    <a:pt x="0" y="0"/>
                    <a:pt x="0" y="0"/>
                    <a:pt x="0" y="0"/>
                  </a:cubicBezTo>
                  <a:cubicBezTo>
                    <a:pt x="0" y="1"/>
                    <a:pt x="2" y="2"/>
                    <a:pt x="8" y="5"/>
                  </a:cubicBezTo>
                  <a:cubicBezTo>
                    <a:pt x="20" y="10"/>
                    <a:pt x="19" y="13"/>
                    <a:pt x="33"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7" name="Freeform 527"/>
            <p:cNvSpPr>
              <a:spLocks/>
            </p:cNvSpPr>
            <p:nvPr/>
          </p:nvSpPr>
          <p:spPr bwMode="auto">
            <a:xfrm>
              <a:off x="14367654" y="-1439465"/>
              <a:ext cx="19050" cy="90488"/>
            </a:xfrm>
            <a:custGeom>
              <a:avLst/>
              <a:gdLst>
                <a:gd name="T0" fmla="*/ 10 w 12"/>
                <a:gd name="T1" fmla="*/ 2 h 57"/>
                <a:gd name="T2" fmla="*/ 12 w 12"/>
                <a:gd name="T3" fmla="*/ 57 h 57"/>
                <a:gd name="T4" fmla="*/ 2 w 12"/>
                <a:gd name="T5" fmla="*/ 55 h 57"/>
                <a:gd name="T6" fmla="*/ 0 w 12"/>
                <a:gd name="T7" fmla="*/ 0 h 57"/>
                <a:gd name="T8" fmla="*/ 10 w 12"/>
                <a:gd name="T9" fmla="*/ 2 h 57"/>
              </a:gdLst>
              <a:ahLst/>
              <a:cxnLst>
                <a:cxn ang="0">
                  <a:pos x="T0" y="T1"/>
                </a:cxn>
                <a:cxn ang="0">
                  <a:pos x="T2" y="T3"/>
                </a:cxn>
                <a:cxn ang="0">
                  <a:pos x="T4" y="T5"/>
                </a:cxn>
                <a:cxn ang="0">
                  <a:pos x="T6" y="T7"/>
                </a:cxn>
                <a:cxn ang="0">
                  <a:pos x="T8" y="T9"/>
                </a:cxn>
              </a:cxnLst>
              <a:rect l="0" t="0" r="r" b="b"/>
              <a:pathLst>
                <a:path w="12" h="57">
                  <a:moveTo>
                    <a:pt x="10" y="2"/>
                  </a:moveTo>
                  <a:lnTo>
                    <a:pt x="12" y="57"/>
                  </a:lnTo>
                  <a:lnTo>
                    <a:pt x="2" y="55"/>
                  </a:lnTo>
                  <a:lnTo>
                    <a:pt x="0" y="0"/>
                  </a:lnTo>
                  <a:lnTo>
                    <a:pt x="10"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8" name="Freeform 528"/>
            <p:cNvSpPr>
              <a:spLocks/>
            </p:cNvSpPr>
            <p:nvPr/>
          </p:nvSpPr>
          <p:spPr bwMode="auto">
            <a:xfrm>
              <a:off x="14383529" y="-1436290"/>
              <a:ext cx="14288" cy="88900"/>
            </a:xfrm>
            <a:custGeom>
              <a:avLst/>
              <a:gdLst>
                <a:gd name="T0" fmla="*/ 7 w 9"/>
                <a:gd name="T1" fmla="*/ 1 h 56"/>
                <a:gd name="T2" fmla="*/ 9 w 9"/>
                <a:gd name="T3" fmla="*/ 56 h 56"/>
                <a:gd name="T4" fmla="*/ 2 w 9"/>
                <a:gd name="T5" fmla="*/ 55 h 56"/>
                <a:gd name="T6" fmla="*/ 0 w 9"/>
                <a:gd name="T7" fmla="*/ 0 h 56"/>
                <a:gd name="T8" fmla="*/ 7 w 9"/>
                <a:gd name="T9" fmla="*/ 1 h 56"/>
              </a:gdLst>
              <a:ahLst/>
              <a:cxnLst>
                <a:cxn ang="0">
                  <a:pos x="T0" y="T1"/>
                </a:cxn>
                <a:cxn ang="0">
                  <a:pos x="T2" y="T3"/>
                </a:cxn>
                <a:cxn ang="0">
                  <a:pos x="T4" y="T5"/>
                </a:cxn>
                <a:cxn ang="0">
                  <a:pos x="T6" y="T7"/>
                </a:cxn>
                <a:cxn ang="0">
                  <a:pos x="T8" y="T9"/>
                </a:cxn>
              </a:cxnLst>
              <a:rect l="0" t="0" r="r" b="b"/>
              <a:pathLst>
                <a:path w="9" h="56">
                  <a:moveTo>
                    <a:pt x="7" y="1"/>
                  </a:moveTo>
                  <a:lnTo>
                    <a:pt x="9" y="56"/>
                  </a:lnTo>
                  <a:lnTo>
                    <a:pt x="2" y="55"/>
                  </a:lnTo>
                  <a:lnTo>
                    <a:pt x="0" y="0"/>
                  </a:lnTo>
                  <a:lnTo>
                    <a:pt x="7"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59" name="Freeform 529"/>
            <p:cNvSpPr>
              <a:spLocks/>
            </p:cNvSpPr>
            <p:nvPr/>
          </p:nvSpPr>
          <p:spPr bwMode="auto">
            <a:xfrm>
              <a:off x="12422966" y="-1387078"/>
              <a:ext cx="6350" cy="100013"/>
            </a:xfrm>
            <a:custGeom>
              <a:avLst/>
              <a:gdLst>
                <a:gd name="T0" fmla="*/ 2 w 4"/>
                <a:gd name="T1" fmla="*/ 8 h 63"/>
                <a:gd name="T2" fmla="*/ 4 w 4"/>
                <a:gd name="T3" fmla="*/ 63 h 63"/>
                <a:gd name="T4" fmla="*/ 1 w 4"/>
                <a:gd name="T5" fmla="*/ 55 h 63"/>
                <a:gd name="T6" fmla="*/ 0 w 4"/>
                <a:gd name="T7" fmla="*/ 0 h 63"/>
                <a:gd name="T8" fmla="*/ 2 w 4"/>
                <a:gd name="T9" fmla="*/ 8 h 63"/>
              </a:gdLst>
              <a:ahLst/>
              <a:cxnLst>
                <a:cxn ang="0">
                  <a:pos x="T0" y="T1"/>
                </a:cxn>
                <a:cxn ang="0">
                  <a:pos x="T2" y="T3"/>
                </a:cxn>
                <a:cxn ang="0">
                  <a:pos x="T4" y="T5"/>
                </a:cxn>
                <a:cxn ang="0">
                  <a:pos x="T6" y="T7"/>
                </a:cxn>
                <a:cxn ang="0">
                  <a:pos x="T8" y="T9"/>
                </a:cxn>
              </a:cxnLst>
              <a:rect l="0" t="0" r="r" b="b"/>
              <a:pathLst>
                <a:path w="4" h="63">
                  <a:moveTo>
                    <a:pt x="2" y="8"/>
                  </a:moveTo>
                  <a:lnTo>
                    <a:pt x="4" y="63"/>
                  </a:lnTo>
                  <a:lnTo>
                    <a:pt x="1" y="55"/>
                  </a:lnTo>
                  <a:lnTo>
                    <a:pt x="0" y="0"/>
                  </a:lnTo>
                  <a:lnTo>
                    <a:pt x="2"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0" name="Freeform 530"/>
            <p:cNvSpPr>
              <a:spLocks/>
            </p:cNvSpPr>
            <p:nvPr/>
          </p:nvSpPr>
          <p:spPr bwMode="auto">
            <a:xfrm>
              <a:off x="15809104" y="-1493440"/>
              <a:ext cx="23813" cy="106363"/>
            </a:xfrm>
            <a:custGeom>
              <a:avLst/>
              <a:gdLst>
                <a:gd name="T0" fmla="*/ 13 w 15"/>
                <a:gd name="T1" fmla="*/ 0 h 67"/>
                <a:gd name="T2" fmla="*/ 15 w 15"/>
                <a:gd name="T3" fmla="*/ 56 h 67"/>
                <a:gd name="T4" fmla="*/ 2 w 15"/>
                <a:gd name="T5" fmla="*/ 67 h 67"/>
                <a:gd name="T6" fmla="*/ 0 w 15"/>
                <a:gd name="T7" fmla="*/ 12 h 67"/>
                <a:gd name="T8" fmla="*/ 13 w 15"/>
                <a:gd name="T9" fmla="*/ 0 h 67"/>
              </a:gdLst>
              <a:ahLst/>
              <a:cxnLst>
                <a:cxn ang="0">
                  <a:pos x="T0" y="T1"/>
                </a:cxn>
                <a:cxn ang="0">
                  <a:pos x="T2" y="T3"/>
                </a:cxn>
                <a:cxn ang="0">
                  <a:pos x="T4" y="T5"/>
                </a:cxn>
                <a:cxn ang="0">
                  <a:pos x="T6" y="T7"/>
                </a:cxn>
                <a:cxn ang="0">
                  <a:pos x="T8" y="T9"/>
                </a:cxn>
              </a:cxnLst>
              <a:rect l="0" t="0" r="r" b="b"/>
              <a:pathLst>
                <a:path w="15" h="67">
                  <a:moveTo>
                    <a:pt x="13" y="0"/>
                  </a:moveTo>
                  <a:lnTo>
                    <a:pt x="15" y="56"/>
                  </a:lnTo>
                  <a:lnTo>
                    <a:pt x="2" y="67"/>
                  </a:lnTo>
                  <a:lnTo>
                    <a:pt x="0" y="12"/>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1" name="Freeform 531"/>
            <p:cNvSpPr>
              <a:spLocks/>
            </p:cNvSpPr>
            <p:nvPr/>
          </p:nvSpPr>
          <p:spPr bwMode="auto">
            <a:xfrm>
              <a:off x="15783704" y="-1474390"/>
              <a:ext cx="28575" cy="92075"/>
            </a:xfrm>
            <a:custGeom>
              <a:avLst/>
              <a:gdLst>
                <a:gd name="T0" fmla="*/ 16 w 18"/>
                <a:gd name="T1" fmla="*/ 0 h 58"/>
                <a:gd name="T2" fmla="*/ 18 w 18"/>
                <a:gd name="T3" fmla="*/ 55 h 58"/>
                <a:gd name="T4" fmla="*/ 2 w 18"/>
                <a:gd name="T5" fmla="*/ 58 h 58"/>
                <a:gd name="T6" fmla="*/ 0 w 18"/>
                <a:gd name="T7" fmla="*/ 3 h 58"/>
                <a:gd name="T8" fmla="*/ 16 w 18"/>
                <a:gd name="T9" fmla="*/ 0 h 58"/>
              </a:gdLst>
              <a:ahLst/>
              <a:cxnLst>
                <a:cxn ang="0">
                  <a:pos x="T0" y="T1"/>
                </a:cxn>
                <a:cxn ang="0">
                  <a:pos x="T2" y="T3"/>
                </a:cxn>
                <a:cxn ang="0">
                  <a:pos x="T4" y="T5"/>
                </a:cxn>
                <a:cxn ang="0">
                  <a:pos x="T6" y="T7"/>
                </a:cxn>
                <a:cxn ang="0">
                  <a:pos x="T8" y="T9"/>
                </a:cxn>
              </a:cxnLst>
              <a:rect l="0" t="0" r="r" b="b"/>
              <a:pathLst>
                <a:path w="18" h="58">
                  <a:moveTo>
                    <a:pt x="16" y="0"/>
                  </a:moveTo>
                  <a:lnTo>
                    <a:pt x="18" y="55"/>
                  </a:lnTo>
                  <a:lnTo>
                    <a:pt x="2" y="58"/>
                  </a:lnTo>
                  <a:lnTo>
                    <a:pt x="0" y="3"/>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2" name="Freeform 532"/>
            <p:cNvSpPr>
              <a:spLocks/>
            </p:cNvSpPr>
            <p:nvPr/>
          </p:nvSpPr>
          <p:spPr bwMode="auto">
            <a:xfrm>
              <a:off x="14394641" y="-1434703"/>
              <a:ext cx="19050" cy="95250"/>
            </a:xfrm>
            <a:custGeom>
              <a:avLst/>
              <a:gdLst>
                <a:gd name="T0" fmla="*/ 11 w 12"/>
                <a:gd name="T1" fmla="*/ 5 h 60"/>
                <a:gd name="T2" fmla="*/ 12 w 12"/>
                <a:gd name="T3" fmla="*/ 60 h 60"/>
                <a:gd name="T4" fmla="*/ 2 w 12"/>
                <a:gd name="T5" fmla="*/ 55 h 60"/>
                <a:gd name="T6" fmla="*/ 0 w 12"/>
                <a:gd name="T7" fmla="*/ 0 h 60"/>
                <a:gd name="T8" fmla="*/ 11 w 12"/>
                <a:gd name="T9" fmla="*/ 5 h 60"/>
              </a:gdLst>
              <a:ahLst/>
              <a:cxnLst>
                <a:cxn ang="0">
                  <a:pos x="T0" y="T1"/>
                </a:cxn>
                <a:cxn ang="0">
                  <a:pos x="T2" y="T3"/>
                </a:cxn>
                <a:cxn ang="0">
                  <a:pos x="T4" y="T5"/>
                </a:cxn>
                <a:cxn ang="0">
                  <a:pos x="T6" y="T7"/>
                </a:cxn>
                <a:cxn ang="0">
                  <a:pos x="T8" y="T9"/>
                </a:cxn>
              </a:cxnLst>
              <a:rect l="0" t="0" r="r" b="b"/>
              <a:pathLst>
                <a:path w="12" h="60">
                  <a:moveTo>
                    <a:pt x="11" y="5"/>
                  </a:moveTo>
                  <a:lnTo>
                    <a:pt x="12" y="60"/>
                  </a:lnTo>
                  <a:lnTo>
                    <a:pt x="2" y="55"/>
                  </a:lnTo>
                  <a:lnTo>
                    <a:pt x="0" y="0"/>
                  </a:lnTo>
                  <a:lnTo>
                    <a:pt x="11"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3" name="Freeform 533"/>
            <p:cNvSpPr>
              <a:spLocks/>
            </p:cNvSpPr>
            <p:nvPr/>
          </p:nvSpPr>
          <p:spPr bwMode="auto">
            <a:xfrm>
              <a:off x="11937191" y="-13521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4" name="Freeform 534"/>
            <p:cNvSpPr>
              <a:spLocks/>
            </p:cNvSpPr>
            <p:nvPr/>
          </p:nvSpPr>
          <p:spPr bwMode="auto">
            <a:xfrm>
              <a:off x="11930841" y="-1352153"/>
              <a:ext cx="9525"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5" name="Freeform 535"/>
            <p:cNvSpPr>
              <a:spLocks/>
            </p:cNvSpPr>
            <p:nvPr/>
          </p:nvSpPr>
          <p:spPr bwMode="auto">
            <a:xfrm>
              <a:off x="11926079" y="-1352153"/>
              <a:ext cx="7938" cy="88900"/>
            </a:xfrm>
            <a:custGeom>
              <a:avLst/>
              <a:gdLst>
                <a:gd name="T0" fmla="*/ 4 w 6"/>
                <a:gd name="T1" fmla="*/ 0 h 68"/>
                <a:gd name="T2" fmla="*/ 6 w 6"/>
                <a:gd name="T3" fmla="*/ 67 h 68"/>
                <a:gd name="T4" fmla="*/ 2 w 6"/>
                <a:gd name="T5" fmla="*/ 68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4" y="68"/>
                    <a:pt x="2" y="68"/>
                  </a:cubicBezTo>
                  <a:cubicBezTo>
                    <a:pt x="0" y="0"/>
                    <a:pt x="0" y="0"/>
                    <a:pt x="0" y="0"/>
                  </a:cubicBezTo>
                  <a:cubicBezTo>
                    <a:pt x="2"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6" name="Freeform 536"/>
            <p:cNvSpPr>
              <a:spLocks/>
            </p:cNvSpPr>
            <p:nvPr/>
          </p:nvSpPr>
          <p:spPr bwMode="auto">
            <a:xfrm>
              <a:off x="11922904" y="-1352153"/>
              <a:ext cx="6350" cy="88900"/>
            </a:xfrm>
            <a:custGeom>
              <a:avLst/>
              <a:gdLst>
                <a:gd name="T0" fmla="*/ 3 w 5"/>
                <a:gd name="T1" fmla="*/ 0 h 68"/>
                <a:gd name="T2" fmla="*/ 5 w 5"/>
                <a:gd name="T3" fmla="*/ 68 h 68"/>
                <a:gd name="T4" fmla="*/ 2 w 5"/>
                <a:gd name="T5" fmla="*/ 67 h 68"/>
                <a:gd name="T6" fmla="*/ 0 w 5"/>
                <a:gd name="T7" fmla="*/ 0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8"/>
                    <a:pt x="5" y="68"/>
                    <a:pt x="5" y="68"/>
                  </a:cubicBezTo>
                  <a:cubicBezTo>
                    <a:pt x="4" y="68"/>
                    <a:pt x="3" y="68"/>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7" name="Freeform 537"/>
            <p:cNvSpPr>
              <a:spLocks/>
            </p:cNvSpPr>
            <p:nvPr/>
          </p:nvSpPr>
          <p:spPr bwMode="auto">
            <a:xfrm>
              <a:off x="11918141" y="-13521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8" name="Freeform 538"/>
            <p:cNvSpPr>
              <a:spLocks/>
            </p:cNvSpPr>
            <p:nvPr/>
          </p:nvSpPr>
          <p:spPr bwMode="auto">
            <a:xfrm>
              <a:off x="11914966" y="-13521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69" name="Freeform 539"/>
            <p:cNvSpPr>
              <a:spLocks/>
            </p:cNvSpPr>
            <p:nvPr/>
          </p:nvSpPr>
          <p:spPr bwMode="auto">
            <a:xfrm>
              <a:off x="11910204" y="-1353740"/>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8"/>
                    <a:pt x="2" y="67"/>
                  </a:cubicBezTo>
                  <a:cubicBezTo>
                    <a:pt x="0" y="0"/>
                    <a:pt x="0" y="0"/>
                    <a:pt x="0" y="0"/>
                  </a:cubicBezTo>
                  <a:cubicBezTo>
                    <a:pt x="1" y="0"/>
                    <a:pt x="2"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0" name="Freeform 540"/>
            <p:cNvSpPr>
              <a:spLocks/>
            </p:cNvSpPr>
            <p:nvPr/>
          </p:nvSpPr>
          <p:spPr bwMode="auto">
            <a:xfrm>
              <a:off x="11903854" y="-1353740"/>
              <a:ext cx="9525"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3" y="68"/>
                    <a:pt x="2" y="67"/>
                  </a:cubicBezTo>
                  <a:cubicBezTo>
                    <a:pt x="0" y="0"/>
                    <a:pt x="0" y="0"/>
                    <a:pt x="0" y="0"/>
                  </a:cubicBezTo>
                  <a:cubicBezTo>
                    <a:pt x="2" y="0"/>
                    <a:pt x="3"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1" name="Freeform 541"/>
            <p:cNvSpPr>
              <a:spLocks/>
            </p:cNvSpPr>
            <p:nvPr/>
          </p:nvSpPr>
          <p:spPr bwMode="auto">
            <a:xfrm>
              <a:off x="11876866" y="-1363265"/>
              <a:ext cx="30163" cy="96838"/>
            </a:xfrm>
            <a:custGeom>
              <a:avLst/>
              <a:gdLst>
                <a:gd name="T0" fmla="*/ 22 w 24"/>
                <a:gd name="T1" fmla="*/ 7 h 74"/>
                <a:gd name="T2" fmla="*/ 24 w 24"/>
                <a:gd name="T3" fmla="*/ 74 h 74"/>
                <a:gd name="T4" fmla="*/ 3 w 24"/>
                <a:gd name="T5" fmla="*/ 67 h 74"/>
                <a:gd name="T6" fmla="*/ 2 w 24"/>
                <a:gd name="T7" fmla="*/ 67 h 74"/>
                <a:gd name="T8" fmla="*/ 0 w 24"/>
                <a:gd name="T9" fmla="*/ 0 h 74"/>
                <a:gd name="T10" fmla="*/ 1 w 24"/>
                <a:gd name="T11" fmla="*/ 0 h 74"/>
                <a:gd name="T12" fmla="*/ 22 w 24"/>
                <a:gd name="T13" fmla="*/ 7 h 74"/>
              </a:gdLst>
              <a:ahLst/>
              <a:cxnLst>
                <a:cxn ang="0">
                  <a:pos x="T0" y="T1"/>
                </a:cxn>
                <a:cxn ang="0">
                  <a:pos x="T2" y="T3"/>
                </a:cxn>
                <a:cxn ang="0">
                  <a:pos x="T4" y="T5"/>
                </a:cxn>
                <a:cxn ang="0">
                  <a:pos x="T6" y="T7"/>
                </a:cxn>
                <a:cxn ang="0">
                  <a:pos x="T8" y="T9"/>
                </a:cxn>
                <a:cxn ang="0">
                  <a:pos x="T10" y="T11"/>
                </a:cxn>
                <a:cxn ang="0">
                  <a:pos x="T12" y="T13"/>
                </a:cxn>
              </a:cxnLst>
              <a:rect l="0" t="0" r="r" b="b"/>
              <a:pathLst>
                <a:path w="24" h="74">
                  <a:moveTo>
                    <a:pt x="22" y="7"/>
                  </a:moveTo>
                  <a:cubicBezTo>
                    <a:pt x="24" y="74"/>
                    <a:pt x="24" y="74"/>
                    <a:pt x="24" y="74"/>
                  </a:cubicBezTo>
                  <a:cubicBezTo>
                    <a:pt x="17" y="72"/>
                    <a:pt x="11" y="70"/>
                    <a:pt x="3" y="67"/>
                  </a:cubicBezTo>
                  <a:cubicBezTo>
                    <a:pt x="3" y="67"/>
                    <a:pt x="2" y="67"/>
                    <a:pt x="2" y="67"/>
                  </a:cubicBezTo>
                  <a:cubicBezTo>
                    <a:pt x="0" y="0"/>
                    <a:pt x="0" y="0"/>
                    <a:pt x="0" y="0"/>
                  </a:cubicBezTo>
                  <a:cubicBezTo>
                    <a:pt x="0" y="0"/>
                    <a:pt x="1" y="0"/>
                    <a:pt x="1" y="0"/>
                  </a:cubicBezTo>
                  <a:cubicBezTo>
                    <a:pt x="9" y="3"/>
                    <a:pt x="15" y="5"/>
                    <a:pt x="22"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2" name="Freeform 542"/>
            <p:cNvSpPr>
              <a:spLocks/>
            </p:cNvSpPr>
            <p:nvPr/>
          </p:nvSpPr>
          <p:spPr bwMode="auto">
            <a:xfrm>
              <a:off x="11872104" y="-1364853"/>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7"/>
                    <a:pt x="2" y="67"/>
                  </a:cubicBezTo>
                  <a:cubicBezTo>
                    <a:pt x="0" y="0"/>
                    <a:pt x="0" y="0"/>
                    <a:pt x="0" y="0"/>
                  </a:cubicBezTo>
                  <a:cubicBezTo>
                    <a:pt x="1" y="0"/>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3" name="Freeform 543"/>
            <p:cNvSpPr>
              <a:spLocks/>
            </p:cNvSpPr>
            <p:nvPr/>
          </p:nvSpPr>
          <p:spPr bwMode="auto">
            <a:xfrm>
              <a:off x="11870516" y="-13648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4" name="Freeform 544"/>
            <p:cNvSpPr>
              <a:spLocks/>
            </p:cNvSpPr>
            <p:nvPr/>
          </p:nvSpPr>
          <p:spPr bwMode="auto">
            <a:xfrm>
              <a:off x="11865754" y="-13648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5" name="Freeform 545"/>
            <p:cNvSpPr>
              <a:spLocks/>
            </p:cNvSpPr>
            <p:nvPr/>
          </p:nvSpPr>
          <p:spPr bwMode="auto">
            <a:xfrm>
              <a:off x="11862579" y="-1366440"/>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7"/>
                    <a:pt x="3" y="67"/>
                    <a:pt x="2" y="67"/>
                  </a:cubicBezTo>
                  <a:cubicBezTo>
                    <a:pt x="0" y="0"/>
                    <a:pt x="0" y="0"/>
                    <a:pt x="0" y="0"/>
                  </a:cubicBezTo>
                  <a:cubicBezTo>
                    <a:pt x="1" y="0"/>
                    <a:pt x="2" y="0"/>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6" name="Freeform 546"/>
            <p:cNvSpPr>
              <a:spLocks/>
            </p:cNvSpPr>
            <p:nvPr/>
          </p:nvSpPr>
          <p:spPr bwMode="auto">
            <a:xfrm>
              <a:off x="11859404" y="-1366440"/>
              <a:ext cx="6350" cy="87313"/>
            </a:xfrm>
            <a:custGeom>
              <a:avLst/>
              <a:gdLst>
                <a:gd name="T0" fmla="*/ 3 w 5"/>
                <a:gd name="T1" fmla="*/ 0 h 67"/>
                <a:gd name="T2" fmla="*/ 5 w 5"/>
                <a:gd name="T3" fmla="*/ 67 h 67"/>
                <a:gd name="T4" fmla="*/ 3 w 5"/>
                <a:gd name="T5" fmla="*/ 67 h 67"/>
                <a:gd name="T6" fmla="*/ 2 w 5"/>
                <a:gd name="T7" fmla="*/ 67 h 67"/>
                <a:gd name="T8" fmla="*/ 0 w 5"/>
                <a:gd name="T9" fmla="*/ 0 h 67"/>
                <a:gd name="T10" fmla="*/ 1 w 5"/>
                <a:gd name="T11" fmla="*/ 0 h 67"/>
                <a:gd name="T12" fmla="*/ 3 w 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5" h="67">
                  <a:moveTo>
                    <a:pt x="3" y="0"/>
                  </a:moveTo>
                  <a:cubicBezTo>
                    <a:pt x="5" y="67"/>
                    <a:pt x="5" y="67"/>
                    <a:pt x="5" y="67"/>
                  </a:cubicBezTo>
                  <a:cubicBezTo>
                    <a:pt x="4" y="67"/>
                    <a:pt x="3" y="67"/>
                    <a:pt x="3" y="67"/>
                  </a:cubicBezTo>
                  <a:cubicBezTo>
                    <a:pt x="2" y="67"/>
                    <a:pt x="2" y="67"/>
                    <a:pt x="2" y="67"/>
                  </a:cubicBezTo>
                  <a:cubicBezTo>
                    <a:pt x="0" y="0"/>
                    <a:pt x="0" y="0"/>
                    <a:pt x="0" y="0"/>
                  </a:cubicBezTo>
                  <a:cubicBezTo>
                    <a:pt x="0" y="0"/>
                    <a:pt x="0" y="0"/>
                    <a:pt x="1"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7" name="Freeform 547"/>
            <p:cNvSpPr>
              <a:spLocks/>
            </p:cNvSpPr>
            <p:nvPr/>
          </p:nvSpPr>
          <p:spPr bwMode="auto">
            <a:xfrm>
              <a:off x="11853054" y="-1366440"/>
              <a:ext cx="7938" cy="88900"/>
            </a:xfrm>
            <a:custGeom>
              <a:avLst/>
              <a:gdLst>
                <a:gd name="T0" fmla="*/ 5 w 7"/>
                <a:gd name="T1" fmla="*/ 0 h 68"/>
                <a:gd name="T2" fmla="*/ 7 w 7"/>
                <a:gd name="T3" fmla="*/ 67 h 68"/>
                <a:gd name="T4" fmla="*/ 2 w 7"/>
                <a:gd name="T5" fmla="*/ 68 h 68"/>
                <a:gd name="T6" fmla="*/ 0 w 7"/>
                <a:gd name="T7" fmla="*/ 0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7"/>
                    <a:pt x="3" y="67"/>
                    <a:pt x="2" y="68"/>
                  </a:cubicBezTo>
                  <a:cubicBezTo>
                    <a:pt x="0" y="0"/>
                    <a:pt x="0" y="0"/>
                    <a:pt x="0" y="0"/>
                  </a:cubicBezTo>
                  <a:cubicBezTo>
                    <a:pt x="1"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8" name="Freeform 548"/>
            <p:cNvSpPr>
              <a:spLocks/>
            </p:cNvSpPr>
            <p:nvPr/>
          </p:nvSpPr>
          <p:spPr bwMode="auto">
            <a:xfrm>
              <a:off x="11841941" y="-1366440"/>
              <a:ext cx="12700" cy="88900"/>
            </a:xfrm>
            <a:custGeom>
              <a:avLst/>
              <a:gdLst>
                <a:gd name="T0" fmla="*/ 8 w 10"/>
                <a:gd name="T1" fmla="*/ 0 h 68"/>
                <a:gd name="T2" fmla="*/ 10 w 10"/>
                <a:gd name="T3" fmla="*/ 68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8"/>
                    <a:pt x="10" y="68"/>
                    <a:pt x="10" y="68"/>
                  </a:cubicBezTo>
                  <a:cubicBezTo>
                    <a:pt x="7" y="68"/>
                    <a:pt x="5" y="68"/>
                    <a:pt x="2" y="68"/>
                  </a:cubicBezTo>
                  <a:cubicBezTo>
                    <a:pt x="0" y="1"/>
                    <a:pt x="0" y="1"/>
                    <a:pt x="0" y="1"/>
                  </a:cubicBezTo>
                  <a:cubicBezTo>
                    <a:pt x="3" y="1"/>
                    <a:pt x="5" y="1"/>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79" name="Freeform 549"/>
            <p:cNvSpPr>
              <a:spLocks/>
            </p:cNvSpPr>
            <p:nvPr/>
          </p:nvSpPr>
          <p:spPr bwMode="auto">
            <a:xfrm>
              <a:off x="11810191" y="-1364853"/>
              <a:ext cx="34925" cy="92075"/>
            </a:xfrm>
            <a:custGeom>
              <a:avLst/>
              <a:gdLst>
                <a:gd name="T0" fmla="*/ 26 w 28"/>
                <a:gd name="T1" fmla="*/ 0 h 71"/>
                <a:gd name="T2" fmla="*/ 28 w 28"/>
                <a:gd name="T3" fmla="*/ 67 h 71"/>
                <a:gd name="T4" fmla="*/ 16 w 28"/>
                <a:gd name="T5" fmla="*/ 69 h 71"/>
                <a:gd name="T6" fmla="*/ 2 w 28"/>
                <a:gd name="T7" fmla="*/ 71 h 71"/>
                <a:gd name="T8" fmla="*/ 0 w 28"/>
                <a:gd name="T9" fmla="*/ 4 h 71"/>
                <a:gd name="T10" fmla="*/ 14 w 28"/>
                <a:gd name="T11" fmla="*/ 2 h 71"/>
                <a:gd name="T12" fmla="*/ 26 w 28"/>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28" h="71">
                  <a:moveTo>
                    <a:pt x="26" y="0"/>
                  </a:moveTo>
                  <a:cubicBezTo>
                    <a:pt x="28" y="67"/>
                    <a:pt x="28" y="67"/>
                    <a:pt x="28" y="67"/>
                  </a:cubicBezTo>
                  <a:cubicBezTo>
                    <a:pt x="24" y="68"/>
                    <a:pt x="20" y="68"/>
                    <a:pt x="16" y="69"/>
                  </a:cubicBezTo>
                  <a:cubicBezTo>
                    <a:pt x="11" y="70"/>
                    <a:pt x="6" y="71"/>
                    <a:pt x="2" y="71"/>
                  </a:cubicBezTo>
                  <a:cubicBezTo>
                    <a:pt x="0" y="4"/>
                    <a:pt x="0" y="4"/>
                    <a:pt x="0" y="4"/>
                  </a:cubicBezTo>
                  <a:cubicBezTo>
                    <a:pt x="4" y="4"/>
                    <a:pt x="9" y="3"/>
                    <a:pt x="14" y="2"/>
                  </a:cubicBezTo>
                  <a:cubicBezTo>
                    <a:pt x="18" y="1"/>
                    <a:pt x="22" y="1"/>
                    <a:pt x="2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0" name="Freeform 550"/>
            <p:cNvSpPr>
              <a:spLocks/>
            </p:cNvSpPr>
            <p:nvPr/>
          </p:nvSpPr>
          <p:spPr bwMode="auto">
            <a:xfrm>
              <a:off x="11807016" y="-136009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1" name="Freeform 551"/>
            <p:cNvSpPr>
              <a:spLocks/>
            </p:cNvSpPr>
            <p:nvPr/>
          </p:nvSpPr>
          <p:spPr bwMode="auto">
            <a:xfrm>
              <a:off x="11803841" y="-1360090"/>
              <a:ext cx="4763" cy="88900"/>
            </a:xfrm>
            <a:custGeom>
              <a:avLst/>
              <a:gdLst>
                <a:gd name="T0" fmla="*/ 2 w 4"/>
                <a:gd name="T1" fmla="*/ 0 h 68"/>
                <a:gd name="T2" fmla="*/ 4 w 4"/>
                <a:gd name="T3" fmla="*/ 67 h 68"/>
                <a:gd name="T4" fmla="*/ 2 w 4"/>
                <a:gd name="T5" fmla="*/ 68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3" y="68"/>
                    <a:pt x="2" y="68"/>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2" name="Freeform 552"/>
            <p:cNvSpPr>
              <a:spLocks/>
            </p:cNvSpPr>
            <p:nvPr/>
          </p:nvSpPr>
          <p:spPr bwMode="auto">
            <a:xfrm>
              <a:off x="11803841" y="-1360090"/>
              <a:ext cx="3175" cy="88900"/>
            </a:xfrm>
            <a:custGeom>
              <a:avLst/>
              <a:gdLst>
                <a:gd name="T0" fmla="*/ 0 w 2"/>
                <a:gd name="T1" fmla="*/ 0 h 68"/>
                <a:gd name="T2" fmla="*/ 2 w 2"/>
                <a:gd name="T3" fmla="*/ 68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8"/>
                    <a:pt x="2" y="68"/>
                    <a:pt x="2" y="68"/>
                  </a:cubicBezTo>
                  <a:cubicBezTo>
                    <a:pt x="2" y="68"/>
                    <a:pt x="2" y="68"/>
                    <a:pt x="2" y="68"/>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3" name="Freeform 553"/>
            <p:cNvSpPr>
              <a:spLocks/>
            </p:cNvSpPr>
            <p:nvPr/>
          </p:nvSpPr>
          <p:spPr bwMode="auto">
            <a:xfrm>
              <a:off x="13739004" y="-1423590"/>
              <a:ext cx="3175" cy="109538"/>
            </a:xfrm>
            <a:custGeom>
              <a:avLst/>
              <a:gdLst>
                <a:gd name="T0" fmla="*/ 1 w 2"/>
                <a:gd name="T1" fmla="*/ 0 h 69"/>
                <a:gd name="T2" fmla="*/ 2 w 2"/>
                <a:gd name="T3" fmla="*/ 55 h 69"/>
                <a:gd name="T4" fmla="*/ 2 w 2"/>
                <a:gd name="T5" fmla="*/ 69 h 69"/>
                <a:gd name="T6" fmla="*/ 0 w 2"/>
                <a:gd name="T7" fmla="*/ 14 h 69"/>
                <a:gd name="T8" fmla="*/ 1 w 2"/>
                <a:gd name="T9" fmla="*/ 0 h 69"/>
              </a:gdLst>
              <a:ahLst/>
              <a:cxnLst>
                <a:cxn ang="0">
                  <a:pos x="T0" y="T1"/>
                </a:cxn>
                <a:cxn ang="0">
                  <a:pos x="T2" y="T3"/>
                </a:cxn>
                <a:cxn ang="0">
                  <a:pos x="T4" y="T5"/>
                </a:cxn>
                <a:cxn ang="0">
                  <a:pos x="T6" y="T7"/>
                </a:cxn>
                <a:cxn ang="0">
                  <a:pos x="T8" y="T9"/>
                </a:cxn>
              </a:cxnLst>
              <a:rect l="0" t="0" r="r" b="b"/>
              <a:pathLst>
                <a:path w="2" h="69">
                  <a:moveTo>
                    <a:pt x="1" y="0"/>
                  </a:moveTo>
                  <a:lnTo>
                    <a:pt x="2" y="55"/>
                  </a:lnTo>
                  <a:lnTo>
                    <a:pt x="2" y="69"/>
                  </a:lnTo>
                  <a:lnTo>
                    <a:pt x="0" y="1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4" name="Freeform 554"/>
            <p:cNvSpPr>
              <a:spLocks/>
            </p:cNvSpPr>
            <p:nvPr/>
          </p:nvSpPr>
          <p:spPr bwMode="auto">
            <a:xfrm>
              <a:off x="12407091" y="-1380728"/>
              <a:ext cx="15875" cy="107950"/>
            </a:xfrm>
            <a:custGeom>
              <a:avLst/>
              <a:gdLst>
                <a:gd name="T0" fmla="*/ 8 w 10"/>
                <a:gd name="T1" fmla="*/ 0 h 68"/>
                <a:gd name="T2" fmla="*/ 10 w 10"/>
                <a:gd name="T3" fmla="*/ 55 h 68"/>
                <a:gd name="T4" fmla="*/ 2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5"/>
                  </a:lnTo>
                  <a:lnTo>
                    <a:pt x="2" y="68"/>
                  </a:lnTo>
                  <a:lnTo>
                    <a:pt x="0" y="13"/>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5" name="Freeform 555"/>
            <p:cNvSpPr>
              <a:spLocks/>
            </p:cNvSpPr>
            <p:nvPr/>
          </p:nvSpPr>
          <p:spPr bwMode="auto">
            <a:xfrm>
              <a:off x="14374004" y="-1429940"/>
              <a:ext cx="26988" cy="100013"/>
            </a:xfrm>
            <a:custGeom>
              <a:avLst/>
              <a:gdLst>
                <a:gd name="T0" fmla="*/ 15 w 17"/>
                <a:gd name="T1" fmla="*/ 0 h 63"/>
                <a:gd name="T2" fmla="*/ 17 w 17"/>
                <a:gd name="T3" fmla="*/ 55 h 63"/>
                <a:gd name="T4" fmla="*/ 2 w 17"/>
                <a:gd name="T5" fmla="*/ 63 h 63"/>
                <a:gd name="T6" fmla="*/ 0 w 17"/>
                <a:gd name="T7" fmla="*/ 8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5"/>
                  </a:lnTo>
                  <a:lnTo>
                    <a:pt x="2" y="63"/>
                  </a:lnTo>
                  <a:lnTo>
                    <a:pt x="0" y="8"/>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6" name="Freeform 556"/>
            <p:cNvSpPr>
              <a:spLocks/>
            </p:cNvSpPr>
            <p:nvPr/>
          </p:nvSpPr>
          <p:spPr bwMode="auto">
            <a:xfrm>
              <a:off x="15745604" y="-1469628"/>
              <a:ext cx="41275" cy="100013"/>
            </a:xfrm>
            <a:custGeom>
              <a:avLst/>
              <a:gdLst>
                <a:gd name="T0" fmla="*/ 24 w 26"/>
                <a:gd name="T1" fmla="*/ 0 h 63"/>
                <a:gd name="T2" fmla="*/ 26 w 26"/>
                <a:gd name="T3" fmla="*/ 55 h 63"/>
                <a:gd name="T4" fmla="*/ 1 w 26"/>
                <a:gd name="T5" fmla="*/ 63 h 63"/>
                <a:gd name="T6" fmla="*/ 0 w 26"/>
                <a:gd name="T7" fmla="*/ 8 h 63"/>
                <a:gd name="T8" fmla="*/ 24 w 26"/>
                <a:gd name="T9" fmla="*/ 0 h 63"/>
              </a:gdLst>
              <a:ahLst/>
              <a:cxnLst>
                <a:cxn ang="0">
                  <a:pos x="T0" y="T1"/>
                </a:cxn>
                <a:cxn ang="0">
                  <a:pos x="T2" y="T3"/>
                </a:cxn>
                <a:cxn ang="0">
                  <a:pos x="T4" y="T5"/>
                </a:cxn>
                <a:cxn ang="0">
                  <a:pos x="T6" y="T7"/>
                </a:cxn>
                <a:cxn ang="0">
                  <a:pos x="T8" y="T9"/>
                </a:cxn>
              </a:cxnLst>
              <a:rect l="0" t="0" r="r" b="b"/>
              <a:pathLst>
                <a:path w="26" h="63">
                  <a:moveTo>
                    <a:pt x="24" y="0"/>
                  </a:moveTo>
                  <a:lnTo>
                    <a:pt x="26" y="55"/>
                  </a:lnTo>
                  <a:lnTo>
                    <a:pt x="1" y="63"/>
                  </a:lnTo>
                  <a:lnTo>
                    <a:pt x="0" y="8"/>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7" name="Freeform 557"/>
            <p:cNvSpPr>
              <a:spLocks/>
            </p:cNvSpPr>
            <p:nvPr/>
          </p:nvSpPr>
          <p:spPr bwMode="auto">
            <a:xfrm>
              <a:off x="15721791" y="-1456928"/>
              <a:ext cx="25400" cy="93663"/>
            </a:xfrm>
            <a:custGeom>
              <a:avLst/>
              <a:gdLst>
                <a:gd name="T0" fmla="*/ 15 w 16"/>
                <a:gd name="T1" fmla="*/ 0 h 59"/>
                <a:gd name="T2" fmla="*/ 16 w 16"/>
                <a:gd name="T3" fmla="*/ 55 h 59"/>
                <a:gd name="T4" fmla="*/ 1 w 16"/>
                <a:gd name="T5" fmla="*/ 59 h 59"/>
                <a:gd name="T6" fmla="*/ 0 w 16"/>
                <a:gd name="T7" fmla="*/ 4 h 59"/>
                <a:gd name="T8" fmla="*/ 15 w 16"/>
                <a:gd name="T9" fmla="*/ 0 h 59"/>
              </a:gdLst>
              <a:ahLst/>
              <a:cxnLst>
                <a:cxn ang="0">
                  <a:pos x="T0" y="T1"/>
                </a:cxn>
                <a:cxn ang="0">
                  <a:pos x="T2" y="T3"/>
                </a:cxn>
                <a:cxn ang="0">
                  <a:pos x="T4" y="T5"/>
                </a:cxn>
                <a:cxn ang="0">
                  <a:pos x="T6" y="T7"/>
                </a:cxn>
                <a:cxn ang="0">
                  <a:pos x="T8" y="T9"/>
                </a:cxn>
              </a:cxnLst>
              <a:rect l="0" t="0" r="r" b="b"/>
              <a:pathLst>
                <a:path w="16" h="59">
                  <a:moveTo>
                    <a:pt x="15" y="0"/>
                  </a:moveTo>
                  <a:lnTo>
                    <a:pt x="16" y="55"/>
                  </a:lnTo>
                  <a:lnTo>
                    <a:pt x="1" y="59"/>
                  </a:lnTo>
                  <a:lnTo>
                    <a:pt x="0" y="4"/>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8" name="Freeform 558"/>
            <p:cNvSpPr>
              <a:spLocks/>
            </p:cNvSpPr>
            <p:nvPr/>
          </p:nvSpPr>
          <p:spPr bwMode="auto">
            <a:xfrm>
              <a:off x="14388291" y="-1414065"/>
              <a:ext cx="15875" cy="90488"/>
            </a:xfrm>
            <a:custGeom>
              <a:avLst/>
              <a:gdLst>
                <a:gd name="T0" fmla="*/ 8 w 10"/>
                <a:gd name="T1" fmla="*/ 2 h 57"/>
                <a:gd name="T2" fmla="*/ 10 w 10"/>
                <a:gd name="T3" fmla="*/ 57 h 57"/>
                <a:gd name="T4" fmla="*/ 1 w 10"/>
                <a:gd name="T5" fmla="*/ 55 h 57"/>
                <a:gd name="T6" fmla="*/ 0 w 10"/>
                <a:gd name="T7" fmla="*/ 0 h 57"/>
                <a:gd name="T8" fmla="*/ 8 w 10"/>
                <a:gd name="T9" fmla="*/ 2 h 57"/>
              </a:gdLst>
              <a:ahLst/>
              <a:cxnLst>
                <a:cxn ang="0">
                  <a:pos x="T0" y="T1"/>
                </a:cxn>
                <a:cxn ang="0">
                  <a:pos x="T2" y="T3"/>
                </a:cxn>
                <a:cxn ang="0">
                  <a:pos x="T4" y="T5"/>
                </a:cxn>
                <a:cxn ang="0">
                  <a:pos x="T6" y="T7"/>
                </a:cxn>
                <a:cxn ang="0">
                  <a:pos x="T8" y="T9"/>
                </a:cxn>
              </a:cxnLst>
              <a:rect l="0" t="0" r="r" b="b"/>
              <a:pathLst>
                <a:path w="10" h="57">
                  <a:moveTo>
                    <a:pt x="8" y="2"/>
                  </a:moveTo>
                  <a:lnTo>
                    <a:pt x="10" y="57"/>
                  </a:lnTo>
                  <a:lnTo>
                    <a:pt x="1" y="55"/>
                  </a:lnTo>
                  <a:lnTo>
                    <a:pt x="0" y="0"/>
                  </a:lnTo>
                  <a:lnTo>
                    <a:pt x="8"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89" name="Freeform 559"/>
            <p:cNvSpPr>
              <a:spLocks/>
            </p:cNvSpPr>
            <p:nvPr/>
          </p:nvSpPr>
          <p:spPr bwMode="auto">
            <a:xfrm>
              <a:off x="12392804" y="-1360090"/>
              <a:ext cx="17463" cy="98425"/>
            </a:xfrm>
            <a:custGeom>
              <a:avLst/>
              <a:gdLst>
                <a:gd name="T0" fmla="*/ 9 w 11"/>
                <a:gd name="T1" fmla="*/ 0 h 62"/>
                <a:gd name="T2" fmla="*/ 11 w 11"/>
                <a:gd name="T3" fmla="*/ 55 h 62"/>
                <a:gd name="T4" fmla="*/ 1 w 11"/>
                <a:gd name="T5" fmla="*/ 62 h 62"/>
                <a:gd name="T6" fmla="*/ 0 w 11"/>
                <a:gd name="T7" fmla="*/ 7 h 62"/>
                <a:gd name="T8" fmla="*/ 9 w 11"/>
                <a:gd name="T9" fmla="*/ 0 h 62"/>
              </a:gdLst>
              <a:ahLst/>
              <a:cxnLst>
                <a:cxn ang="0">
                  <a:pos x="T0" y="T1"/>
                </a:cxn>
                <a:cxn ang="0">
                  <a:pos x="T2" y="T3"/>
                </a:cxn>
                <a:cxn ang="0">
                  <a:pos x="T4" y="T5"/>
                </a:cxn>
                <a:cxn ang="0">
                  <a:pos x="T6" y="T7"/>
                </a:cxn>
                <a:cxn ang="0">
                  <a:pos x="T8" y="T9"/>
                </a:cxn>
              </a:cxnLst>
              <a:rect l="0" t="0" r="r" b="b"/>
              <a:pathLst>
                <a:path w="11" h="62">
                  <a:moveTo>
                    <a:pt x="9" y="0"/>
                  </a:moveTo>
                  <a:lnTo>
                    <a:pt x="11" y="55"/>
                  </a:lnTo>
                  <a:lnTo>
                    <a:pt x="1" y="62"/>
                  </a:lnTo>
                  <a:lnTo>
                    <a:pt x="0" y="7"/>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0" name="Freeform 560"/>
            <p:cNvSpPr>
              <a:spLocks/>
            </p:cNvSpPr>
            <p:nvPr/>
          </p:nvSpPr>
          <p:spPr bwMode="auto">
            <a:xfrm>
              <a:off x="15699566" y="-1450578"/>
              <a:ext cx="23813" cy="96838"/>
            </a:xfrm>
            <a:custGeom>
              <a:avLst/>
              <a:gdLst>
                <a:gd name="T0" fmla="*/ 14 w 15"/>
                <a:gd name="T1" fmla="*/ 0 h 61"/>
                <a:gd name="T2" fmla="*/ 15 w 15"/>
                <a:gd name="T3" fmla="*/ 55 h 61"/>
                <a:gd name="T4" fmla="*/ 1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5"/>
                  </a:lnTo>
                  <a:lnTo>
                    <a:pt x="1" y="61"/>
                  </a:lnTo>
                  <a:lnTo>
                    <a:pt x="0" y="6"/>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1" name="Freeform 561"/>
            <p:cNvSpPr>
              <a:spLocks/>
            </p:cNvSpPr>
            <p:nvPr/>
          </p:nvSpPr>
          <p:spPr bwMode="auto">
            <a:xfrm>
              <a:off x="14400991" y="-1410890"/>
              <a:ext cx="11113" cy="98425"/>
            </a:xfrm>
            <a:custGeom>
              <a:avLst/>
              <a:gdLst>
                <a:gd name="T0" fmla="*/ 5 w 7"/>
                <a:gd name="T1" fmla="*/ 7 h 62"/>
                <a:gd name="T2" fmla="*/ 7 w 7"/>
                <a:gd name="T3" fmla="*/ 62 h 62"/>
                <a:gd name="T4" fmla="*/ 2 w 7"/>
                <a:gd name="T5" fmla="*/ 55 h 62"/>
                <a:gd name="T6" fmla="*/ 0 w 7"/>
                <a:gd name="T7" fmla="*/ 0 h 62"/>
                <a:gd name="T8" fmla="*/ 5 w 7"/>
                <a:gd name="T9" fmla="*/ 7 h 62"/>
              </a:gdLst>
              <a:ahLst/>
              <a:cxnLst>
                <a:cxn ang="0">
                  <a:pos x="T0" y="T1"/>
                </a:cxn>
                <a:cxn ang="0">
                  <a:pos x="T2" y="T3"/>
                </a:cxn>
                <a:cxn ang="0">
                  <a:pos x="T4" y="T5"/>
                </a:cxn>
                <a:cxn ang="0">
                  <a:pos x="T6" y="T7"/>
                </a:cxn>
                <a:cxn ang="0">
                  <a:pos x="T8" y="T9"/>
                </a:cxn>
              </a:cxnLst>
              <a:rect l="0" t="0" r="r" b="b"/>
              <a:pathLst>
                <a:path w="7" h="62">
                  <a:moveTo>
                    <a:pt x="5" y="7"/>
                  </a:moveTo>
                  <a:lnTo>
                    <a:pt x="7" y="62"/>
                  </a:lnTo>
                  <a:lnTo>
                    <a:pt x="2" y="55"/>
                  </a:lnTo>
                  <a:lnTo>
                    <a:pt x="0" y="0"/>
                  </a:lnTo>
                  <a:lnTo>
                    <a:pt x="5"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2" name="Freeform 562"/>
            <p:cNvSpPr>
              <a:spLocks/>
            </p:cNvSpPr>
            <p:nvPr/>
          </p:nvSpPr>
          <p:spPr bwMode="auto">
            <a:xfrm>
              <a:off x="13740591" y="-1396603"/>
              <a:ext cx="7938" cy="104775"/>
            </a:xfrm>
            <a:custGeom>
              <a:avLst/>
              <a:gdLst>
                <a:gd name="T0" fmla="*/ 4 w 5"/>
                <a:gd name="T1" fmla="*/ 11 h 66"/>
                <a:gd name="T2" fmla="*/ 5 w 5"/>
                <a:gd name="T3" fmla="*/ 66 h 66"/>
                <a:gd name="T4" fmla="*/ 1 w 5"/>
                <a:gd name="T5" fmla="*/ 55 h 66"/>
                <a:gd name="T6" fmla="*/ 0 w 5"/>
                <a:gd name="T7" fmla="*/ 0 h 66"/>
                <a:gd name="T8" fmla="*/ 4 w 5"/>
                <a:gd name="T9" fmla="*/ 11 h 66"/>
              </a:gdLst>
              <a:ahLst/>
              <a:cxnLst>
                <a:cxn ang="0">
                  <a:pos x="T0" y="T1"/>
                </a:cxn>
                <a:cxn ang="0">
                  <a:pos x="T2" y="T3"/>
                </a:cxn>
                <a:cxn ang="0">
                  <a:pos x="T4" y="T5"/>
                </a:cxn>
                <a:cxn ang="0">
                  <a:pos x="T6" y="T7"/>
                </a:cxn>
                <a:cxn ang="0">
                  <a:pos x="T8" y="T9"/>
                </a:cxn>
              </a:cxnLst>
              <a:rect l="0" t="0" r="r" b="b"/>
              <a:pathLst>
                <a:path w="5" h="66">
                  <a:moveTo>
                    <a:pt x="4" y="11"/>
                  </a:moveTo>
                  <a:lnTo>
                    <a:pt x="5" y="66"/>
                  </a:lnTo>
                  <a:lnTo>
                    <a:pt x="1" y="55"/>
                  </a:lnTo>
                  <a:lnTo>
                    <a:pt x="0" y="0"/>
                  </a:lnTo>
                  <a:lnTo>
                    <a:pt x="4"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3" name="Freeform 563"/>
            <p:cNvSpPr>
              <a:spLocks/>
            </p:cNvSpPr>
            <p:nvPr/>
          </p:nvSpPr>
          <p:spPr bwMode="auto">
            <a:xfrm>
              <a:off x="15690041" y="-1441053"/>
              <a:ext cx="11113" cy="95250"/>
            </a:xfrm>
            <a:custGeom>
              <a:avLst/>
              <a:gdLst>
                <a:gd name="T0" fmla="*/ 6 w 7"/>
                <a:gd name="T1" fmla="*/ 0 h 60"/>
                <a:gd name="T2" fmla="*/ 7 w 7"/>
                <a:gd name="T3" fmla="*/ 55 h 60"/>
                <a:gd name="T4" fmla="*/ 1 w 7"/>
                <a:gd name="T5" fmla="*/ 60 h 60"/>
                <a:gd name="T6" fmla="*/ 0 w 7"/>
                <a:gd name="T7" fmla="*/ 4 h 60"/>
                <a:gd name="T8" fmla="*/ 6 w 7"/>
                <a:gd name="T9" fmla="*/ 0 h 60"/>
              </a:gdLst>
              <a:ahLst/>
              <a:cxnLst>
                <a:cxn ang="0">
                  <a:pos x="T0" y="T1"/>
                </a:cxn>
                <a:cxn ang="0">
                  <a:pos x="T2" y="T3"/>
                </a:cxn>
                <a:cxn ang="0">
                  <a:pos x="T4" y="T5"/>
                </a:cxn>
                <a:cxn ang="0">
                  <a:pos x="T6" y="T7"/>
                </a:cxn>
                <a:cxn ang="0">
                  <a:pos x="T8" y="T9"/>
                </a:cxn>
              </a:cxnLst>
              <a:rect l="0" t="0" r="r" b="b"/>
              <a:pathLst>
                <a:path w="7" h="60">
                  <a:moveTo>
                    <a:pt x="6" y="0"/>
                  </a:moveTo>
                  <a:lnTo>
                    <a:pt x="7" y="55"/>
                  </a:lnTo>
                  <a:lnTo>
                    <a:pt x="1" y="60"/>
                  </a:lnTo>
                  <a:lnTo>
                    <a:pt x="0" y="4"/>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4" name="Freeform 564"/>
            <p:cNvSpPr>
              <a:spLocks/>
            </p:cNvSpPr>
            <p:nvPr/>
          </p:nvSpPr>
          <p:spPr bwMode="auto">
            <a:xfrm>
              <a:off x="14361304" y="-1402953"/>
              <a:ext cx="36513" cy="96838"/>
            </a:xfrm>
            <a:custGeom>
              <a:avLst/>
              <a:gdLst>
                <a:gd name="T0" fmla="*/ 21 w 23"/>
                <a:gd name="T1" fmla="*/ 0 h 61"/>
                <a:gd name="T2" fmla="*/ 23 w 23"/>
                <a:gd name="T3" fmla="*/ 55 h 61"/>
                <a:gd name="T4" fmla="*/ 2 w 23"/>
                <a:gd name="T5" fmla="*/ 61 h 61"/>
                <a:gd name="T6" fmla="*/ 0 w 23"/>
                <a:gd name="T7" fmla="*/ 6 h 61"/>
                <a:gd name="T8" fmla="*/ 21 w 23"/>
                <a:gd name="T9" fmla="*/ 0 h 61"/>
              </a:gdLst>
              <a:ahLst/>
              <a:cxnLst>
                <a:cxn ang="0">
                  <a:pos x="T0" y="T1"/>
                </a:cxn>
                <a:cxn ang="0">
                  <a:pos x="T2" y="T3"/>
                </a:cxn>
                <a:cxn ang="0">
                  <a:pos x="T4" y="T5"/>
                </a:cxn>
                <a:cxn ang="0">
                  <a:pos x="T6" y="T7"/>
                </a:cxn>
                <a:cxn ang="0">
                  <a:pos x="T8" y="T9"/>
                </a:cxn>
              </a:cxnLst>
              <a:rect l="0" t="0" r="r" b="b"/>
              <a:pathLst>
                <a:path w="23" h="61">
                  <a:moveTo>
                    <a:pt x="21" y="0"/>
                  </a:moveTo>
                  <a:lnTo>
                    <a:pt x="23" y="55"/>
                  </a:lnTo>
                  <a:lnTo>
                    <a:pt x="2" y="61"/>
                  </a:lnTo>
                  <a:lnTo>
                    <a:pt x="0" y="6"/>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5" name="Freeform 565"/>
            <p:cNvSpPr>
              <a:spLocks/>
            </p:cNvSpPr>
            <p:nvPr/>
          </p:nvSpPr>
          <p:spPr bwMode="auto">
            <a:xfrm>
              <a:off x="12372166" y="-1348978"/>
              <a:ext cx="22225" cy="106363"/>
            </a:xfrm>
            <a:custGeom>
              <a:avLst/>
              <a:gdLst>
                <a:gd name="T0" fmla="*/ 13 w 14"/>
                <a:gd name="T1" fmla="*/ 0 h 67"/>
                <a:gd name="T2" fmla="*/ 14 w 14"/>
                <a:gd name="T3" fmla="*/ 55 h 67"/>
                <a:gd name="T4" fmla="*/ 1 w 14"/>
                <a:gd name="T5" fmla="*/ 67 h 67"/>
                <a:gd name="T6" fmla="*/ 0 w 14"/>
                <a:gd name="T7" fmla="*/ 11 h 67"/>
                <a:gd name="T8" fmla="*/ 13 w 14"/>
                <a:gd name="T9" fmla="*/ 0 h 67"/>
              </a:gdLst>
              <a:ahLst/>
              <a:cxnLst>
                <a:cxn ang="0">
                  <a:pos x="T0" y="T1"/>
                </a:cxn>
                <a:cxn ang="0">
                  <a:pos x="T2" y="T3"/>
                </a:cxn>
                <a:cxn ang="0">
                  <a:pos x="T4" y="T5"/>
                </a:cxn>
                <a:cxn ang="0">
                  <a:pos x="T6" y="T7"/>
                </a:cxn>
                <a:cxn ang="0">
                  <a:pos x="T8" y="T9"/>
                </a:cxn>
              </a:cxnLst>
              <a:rect l="0" t="0" r="r" b="b"/>
              <a:pathLst>
                <a:path w="14" h="67">
                  <a:moveTo>
                    <a:pt x="13" y="0"/>
                  </a:moveTo>
                  <a:lnTo>
                    <a:pt x="14" y="55"/>
                  </a:lnTo>
                  <a:lnTo>
                    <a:pt x="1" y="67"/>
                  </a:lnTo>
                  <a:lnTo>
                    <a:pt x="0" y="11"/>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6" name="Freeform 566"/>
            <p:cNvSpPr>
              <a:spLocks/>
            </p:cNvSpPr>
            <p:nvPr/>
          </p:nvSpPr>
          <p:spPr bwMode="auto">
            <a:xfrm>
              <a:off x="13805679" y="-1375965"/>
              <a:ext cx="7938" cy="96838"/>
            </a:xfrm>
            <a:custGeom>
              <a:avLst/>
              <a:gdLst>
                <a:gd name="T0" fmla="*/ 4 w 5"/>
                <a:gd name="T1" fmla="*/ 5 h 61"/>
                <a:gd name="T2" fmla="*/ 5 w 5"/>
                <a:gd name="T3" fmla="*/ 61 h 61"/>
                <a:gd name="T4" fmla="*/ 1 w 5"/>
                <a:gd name="T5" fmla="*/ 55 h 61"/>
                <a:gd name="T6" fmla="*/ 0 w 5"/>
                <a:gd name="T7" fmla="*/ 0 h 61"/>
                <a:gd name="T8" fmla="*/ 4 w 5"/>
                <a:gd name="T9" fmla="*/ 5 h 61"/>
              </a:gdLst>
              <a:ahLst/>
              <a:cxnLst>
                <a:cxn ang="0">
                  <a:pos x="T0" y="T1"/>
                </a:cxn>
                <a:cxn ang="0">
                  <a:pos x="T2" y="T3"/>
                </a:cxn>
                <a:cxn ang="0">
                  <a:pos x="T4" y="T5"/>
                </a:cxn>
                <a:cxn ang="0">
                  <a:pos x="T6" y="T7"/>
                </a:cxn>
                <a:cxn ang="0">
                  <a:pos x="T8" y="T9"/>
                </a:cxn>
              </a:cxnLst>
              <a:rect l="0" t="0" r="r" b="b"/>
              <a:pathLst>
                <a:path w="5" h="61">
                  <a:moveTo>
                    <a:pt x="4" y="5"/>
                  </a:moveTo>
                  <a:lnTo>
                    <a:pt x="5" y="61"/>
                  </a:lnTo>
                  <a:lnTo>
                    <a:pt x="1" y="55"/>
                  </a:lnTo>
                  <a:lnTo>
                    <a:pt x="0" y="0"/>
                  </a:lnTo>
                  <a:lnTo>
                    <a:pt x="4"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7" name="Freeform 567"/>
            <p:cNvSpPr>
              <a:spLocks/>
            </p:cNvSpPr>
            <p:nvPr/>
          </p:nvSpPr>
          <p:spPr bwMode="auto">
            <a:xfrm>
              <a:off x="12353116" y="-1331515"/>
              <a:ext cx="20638" cy="98425"/>
            </a:xfrm>
            <a:custGeom>
              <a:avLst/>
              <a:gdLst>
                <a:gd name="T0" fmla="*/ 12 w 13"/>
                <a:gd name="T1" fmla="*/ 0 h 62"/>
                <a:gd name="T2" fmla="*/ 13 w 13"/>
                <a:gd name="T3" fmla="*/ 56 h 62"/>
                <a:gd name="T4" fmla="*/ 2 w 13"/>
                <a:gd name="T5" fmla="*/ 62 h 62"/>
                <a:gd name="T6" fmla="*/ 0 w 13"/>
                <a:gd name="T7" fmla="*/ 7 h 62"/>
                <a:gd name="T8" fmla="*/ 12 w 13"/>
                <a:gd name="T9" fmla="*/ 0 h 62"/>
              </a:gdLst>
              <a:ahLst/>
              <a:cxnLst>
                <a:cxn ang="0">
                  <a:pos x="T0" y="T1"/>
                </a:cxn>
                <a:cxn ang="0">
                  <a:pos x="T2" y="T3"/>
                </a:cxn>
                <a:cxn ang="0">
                  <a:pos x="T4" y="T5"/>
                </a:cxn>
                <a:cxn ang="0">
                  <a:pos x="T6" y="T7"/>
                </a:cxn>
                <a:cxn ang="0">
                  <a:pos x="T8" y="T9"/>
                </a:cxn>
              </a:cxnLst>
              <a:rect l="0" t="0" r="r" b="b"/>
              <a:pathLst>
                <a:path w="13" h="62">
                  <a:moveTo>
                    <a:pt x="12" y="0"/>
                  </a:moveTo>
                  <a:lnTo>
                    <a:pt x="13" y="56"/>
                  </a:lnTo>
                  <a:lnTo>
                    <a:pt x="2" y="62"/>
                  </a:lnTo>
                  <a:lnTo>
                    <a:pt x="0" y="7"/>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8" name="Freeform 568"/>
            <p:cNvSpPr>
              <a:spLocks/>
            </p:cNvSpPr>
            <p:nvPr/>
          </p:nvSpPr>
          <p:spPr bwMode="auto">
            <a:xfrm>
              <a:off x="12051491" y="-13108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599" name="Freeform 569"/>
            <p:cNvSpPr>
              <a:spLocks/>
            </p:cNvSpPr>
            <p:nvPr/>
          </p:nvSpPr>
          <p:spPr bwMode="auto">
            <a:xfrm>
              <a:off x="12046729" y="-13108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2"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0" name="Freeform 570"/>
            <p:cNvSpPr>
              <a:spLocks/>
            </p:cNvSpPr>
            <p:nvPr/>
          </p:nvSpPr>
          <p:spPr bwMode="auto">
            <a:xfrm>
              <a:off x="12041966" y="-13108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1" name="Freeform 571"/>
            <p:cNvSpPr>
              <a:spLocks/>
            </p:cNvSpPr>
            <p:nvPr/>
          </p:nvSpPr>
          <p:spPr bwMode="auto">
            <a:xfrm>
              <a:off x="12035616" y="-1312465"/>
              <a:ext cx="9525"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7"/>
                    <a:pt x="4" y="67"/>
                    <a:pt x="2" y="67"/>
                  </a:cubicBezTo>
                  <a:cubicBezTo>
                    <a:pt x="0" y="0"/>
                    <a:pt x="0" y="0"/>
                    <a:pt x="0" y="0"/>
                  </a:cubicBezTo>
                  <a:cubicBezTo>
                    <a:pt x="2" y="0"/>
                    <a:pt x="3" y="0"/>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2" name="Freeform 572"/>
            <p:cNvSpPr>
              <a:spLocks/>
            </p:cNvSpPr>
            <p:nvPr/>
          </p:nvSpPr>
          <p:spPr bwMode="auto">
            <a:xfrm>
              <a:off x="12030854" y="-1314053"/>
              <a:ext cx="7938"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4" y="67"/>
                    <a:pt x="2" y="67"/>
                  </a:cubicBezTo>
                  <a:cubicBezTo>
                    <a:pt x="0" y="0"/>
                    <a:pt x="0" y="0"/>
                    <a:pt x="0" y="0"/>
                  </a:cubicBezTo>
                  <a:cubicBezTo>
                    <a:pt x="2" y="0"/>
                    <a:pt x="3"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3" name="Freeform 573"/>
            <p:cNvSpPr>
              <a:spLocks/>
            </p:cNvSpPr>
            <p:nvPr/>
          </p:nvSpPr>
          <p:spPr bwMode="auto">
            <a:xfrm>
              <a:off x="12002279" y="-1323578"/>
              <a:ext cx="30163" cy="96838"/>
            </a:xfrm>
            <a:custGeom>
              <a:avLst/>
              <a:gdLst>
                <a:gd name="T0" fmla="*/ 22 w 24"/>
                <a:gd name="T1" fmla="*/ 7 h 74"/>
                <a:gd name="T2" fmla="*/ 24 w 24"/>
                <a:gd name="T3" fmla="*/ 74 h 74"/>
                <a:gd name="T4" fmla="*/ 2 w 24"/>
                <a:gd name="T5" fmla="*/ 67 h 74"/>
                <a:gd name="T6" fmla="*/ 0 w 24"/>
                <a:gd name="T7" fmla="*/ 0 h 74"/>
                <a:gd name="T8" fmla="*/ 22 w 24"/>
                <a:gd name="T9" fmla="*/ 7 h 74"/>
              </a:gdLst>
              <a:ahLst/>
              <a:cxnLst>
                <a:cxn ang="0">
                  <a:pos x="T0" y="T1"/>
                </a:cxn>
                <a:cxn ang="0">
                  <a:pos x="T2" y="T3"/>
                </a:cxn>
                <a:cxn ang="0">
                  <a:pos x="T4" y="T5"/>
                </a:cxn>
                <a:cxn ang="0">
                  <a:pos x="T6" y="T7"/>
                </a:cxn>
                <a:cxn ang="0">
                  <a:pos x="T8" y="T9"/>
                </a:cxn>
              </a:cxnLst>
              <a:rect l="0" t="0" r="r" b="b"/>
              <a:pathLst>
                <a:path w="24" h="74">
                  <a:moveTo>
                    <a:pt x="22" y="7"/>
                  </a:moveTo>
                  <a:cubicBezTo>
                    <a:pt x="24" y="74"/>
                    <a:pt x="24" y="74"/>
                    <a:pt x="24" y="74"/>
                  </a:cubicBezTo>
                  <a:cubicBezTo>
                    <a:pt x="15" y="71"/>
                    <a:pt x="9" y="68"/>
                    <a:pt x="2" y="67"/>
                  </a:cubicBezTo>
                  <a:cubicBezTo>
                    <a:pt x="0" y="0"/>
                    <a:pt x="0" y="0"/>
                    <a:pt x="0" y="0"/>
                  </a:cubicBezTo>
                  <a:cubicBezTo>
                    <a:pt x="7" y="1"/>
                    <a:pt x="13" y="4"/>
                    <a:pt x="22"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4" name="Freeform 574"/>
            <p:cNvSpPr>
              <a:spLocks/>
            </p:cNvSpPr>
            <p:nvPr/>
          </p:nvSpPr>
          <p:spPr bwMode="auto">
            <a:xfrm>
              <a:off x="11994341" y="-1325165"/>
              <a:ext cx="11113" cy="88900"/>
            </a:xfrm>
            <a:custGeom>
              <a:avLst/>
              <a:gdLst>
                <a:gd name="T0" fmla="*/ 7 w 9"/>
                <a:gd name="T1" fmla="*/ 2 h 69"/>
                <a:gd name="T2" fmla="*/ 9 w 9"/>
                <a:gd name="T3" fmla="*/ 69 h 69"/>
                <a:gd name="T4" fmla="*/ 7 w 9"/>
                <a:gd name="T5" fmla="*/ 68 h 69"/>
                <a:gd name="T6" fmla="*/ 2 w 9"/>
                <a:gd name="T7" fmla="*/ 67 h 69"/>
                <a:gd name="T8" fmla="*/ 0 w 9"/>
                <a:gd name="T9" fmla="*/ 0 h 69"/>
                <a:gd name="T10" fmla="*/ 5 w 9"/>
                <a:gd name="T11" fmla="*/ 1 h 69"/>
                <a:gd name="T12" fmla="*/ 7 w 9"/>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9" h="69">
                  <a:moveTo>
                    <a:pt x="7" y="2"/>
                  </a:moveTo>
                  <a:cubicBezTo>
                    <a:pt x="9" y="69"/>
                    <a:pt x="9" y="69"/>
                    <a:pt x="9" y="69"/>
                  </a:cubicBezTo>
                  <a:cubicBezTo>
                    <a:pt x="8" y="68"/>
                    <a:pt x="8" y="68"/>
                    <a:pt x="7" y="68"/>
                  </a:cubicBezTo>
                  <a:cubicBezTo>
                    <a:pt x="6" y="68"/>
                    <a:pt x="4" y="67"/>
                    <a:pt x="2" y="67"/>
                  </a:cubicBezTo>
                  <a:cubicBezTo>
                    <a:pt x="0" y="0"/>
                    <a:pt x="0" y="0"/>
                    <a:pt x="0" y="0"/>
                  </a:cubicBezTo>
                  <a:cubicBezTo>
                    <a:pt x="2" y="0"/>
                    <a:pt x="4" y="1"/>
                    <a:pt x="5" y="1"/>
                  </a:cubicBezTo>
                  <a:cubicBezTo>
                    <a:pt x="6" y="1"/>
                    <a:pt x="6" y="1"/>
                    <a:pt x="7"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5" name="Freeform 575"/>
            <p:cNvSpPr>
              <a:spLocks/>
            </p:cNvSpPr>
            <p:nvPr/>
          </p:nvSpPr>
          <p:spPr bwMode="auto">
            <a:xfrm>
              <a:off x="11983229" y="-1329928"/>
              <a:ext cx="12700" cy="92075"/>
            </a:xfrm>
            <a:custGeom>
              <a:avLst/>
              <a:gdLst>
                <a:gd name="T0" fmla="*/ 9 w 11"/>
                <a:gd name="T1" fmla="*/ 3 h 70"/>
                <a:gd name="T2" fmla="*/ 11 w 11"/>
                <a:gd name="T3" fmla="*/ 70 h 70"/>
                <a:gd name="T4" fmla="*/ 2 w 11"/>
                <a:gd name="T5" fmla="*/ 67 h 70"/>
                <a:gd name="T6" fmla="*/ 0 w 11"/>
                <a:gd name="T7" fmla="*/ 0 h 70"/>
                <a:gd name="T8" fmla="*/ 9 w 11"/>
                <a:gd name="T9" fmla="*/ 3 h 70"/>
              </a:gdLst>
              <a:ahLst/>
              <a:cxnLst>
                <a:cxn ang="0">
                  <a:pos x="T0" y="T1"/>
                </a:cxn>
                <a:cxn ang="0">
                  <a:pos x="T2" y="T3"/>
                </a:cxn>
                <a:cxn ang="0">
                  <a:pos x="T4" y="T5"/>
                </a:cxn>
                <a:cxn ang="0">
                  <a:pos x="T6" y="T7"/>
                </a:cxn>
                <a:cxn ang="0">
                  <a:pos x="T8" y="T9"/>
                </a:cxn>
              </a:cxnLst>
              <a:rect l="0" t="0" r="r" b="b"/>
              <a:pathLst>
                <a:path w="11" h="70">
                  <a:moveTo>
                    <a:pt x="9" y="3"/>
                  </a:moveTo>
                  <a:cubicBezTo>
                    <a:pt x="11" y="70"/>
                    <a:pt x="11" y="70"/>
                    <a:pt x="11" y="70"/>
                  </a:cubicBezTo>
                  <a:cubicBezTo>
                    <a:pt x="8" y="69"/>
                    <a:pt x="5" y="68"/>
                    <a:pt x="2" y="67"/>
                  </a:cubicBezTo>
                  <a:cubicBezTo>
                    <a:pt x="0" y="0"/>
                    <a:pt x="0" y="0"/>
                    <a:pt x="0" y="0"/>
                  </a:cubicBezTo>
                  <a:cubicBezTo>
                    <a:pt x="3" y="1"/>
                    <a:pt x="6" y="2"/>
                    <a:pt x="9"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6" name="Freeform 576"/>
            <p:cNvSpPr>
              <a:spLocks/>
            </p:cNvSpPr>
            <p:nvPr/>
          </p:nvSpPr>
          <p:spPr bwMode="auto">
            <a:xfrm>
              <a:off x="11951479" y="-1350565"/>
              <a:ext cx="33338" cy="107950"/>
            </a:xfrm>
            <a:custGeom>
              <a:avLst/>
              <a:gdLst>
                <a:gd name="T0" fmla="*/ 25 w 27"/>
                <a:gd name="T1" fmla="*/ 16 h 83"/>
                <a:gd name="T2" fmla="*/ 27 w 27"/>
                <a:gd name="T3" fmla="*/ 83 h 83"/>
                <a:gd name="T4" fmla="*/ 11 w 27"/>
                <a:gd name="T5" fmla="*/ 74 h 83"/>
                <a:gd name="T6" fmla="*/ 2 w 27"/>
                <a:gd name="T7" fmla="*/ 68 h 83"/>
                <a:gd name="T8" fmla="*/ 0 w 27"/>
                <a:gd name="T9" fmla="*/ 0 h 83"/>
                <a:gd name="T10" fmla="*/ 9 w 27"/>
                <a:gd name="T11" fmla="*/ 7 h 83"/>
                <a:gd name="T12" fmla="*/ 25 w 27"/>
                <a:gd name="T13" fmla="*/ 16 h 83"/>
              </a:gdLst>
              <a:ahLst/>
              <a:cxnLst>
                <a:cxn ang="0">
                  <a:pos x="T0" y="T1"/>
                </a:cxn>
                <a:cxn ang="0">
                  <a:pos x="T2" y="T3"/>
                </a:cxn>
                <a:cxn ang="0">
                  <a:pos x="T4" y="T5"/>
                </a:cxn>
                <a:cxn ang="0">
                  <a:pos x="T6" y="T7"/>
                </a:cxn>
                <a:cxn ang="0">
                  <a:pos x="T8" y="T9"/>
                </a:cxn>
                <a:cxn ang="0">
                  <a:pos x="T10" y="T11"/>
                </a:cxn>
                <a:cxn ang="0">
                  <a:pos x="T12" y="T13"/>
                </a:cxn>
              </a:cxnLst>
              <a:rect l="0" t="0" r="r" b="b"/>
              <a:pathLst>
                <a:path w="27" h="83">
                  <a:moveTo>
                    <a:pt x="25" y="16"/>
                  </a:moveTo>
                  <a:cubicBezTo>
                    <a:pt x="27" y="83"/>
                    <a:pt x="27" y="83"/>
                    <a:pt x="27" y="83"/>
                  </a:cubicBezTo>
                  <a:cubicBezTo>
                    <a:pt x="20" y="80"/>
                    <a:pt x="13" y="77"/>
                    <a:pt x="11" y="74"/>
                  </a:cubicBezTo>
                  <a:cubicBezTo>
                    <a:pt x="10" y="71"/>
                    <a:pt x="6" y="69"/>
                    <a:pt x="2" y="68"/>
                  </a:cubicBezTo>
                  <a:cubicBezTo>
                    <a:pt x="0" y="0"/>
                    <a:pt x="0" y="0"/>
                    <a:pt x="0" y="0"/>
                  </a:cubicBezTo>
                  <a:cubicBezTo>
                    <a:pt x="5" y="2"/>
                    <a:pt x="8" y="4"/>
                    <a:pt x="9" y="7"/>
                  </a:cubicBezTo>
                  <a:cubicBezTo>
                    <a:pt x="11" y="10"/>
                    <a:pt x="18" y="13"/>
                    <a:pt x="25" y="1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7" name="Freeform 577"/>
            <p:cNvSpPr>
              <a:spLocks/>
            </p:cNvSpPr>
            <p:nvPr/>
          </p:nvSpPr>
          <p:spPr bwMode="auto">
            <a:xfrm>
              <a:off x="11948304" y="-1350565"/>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8" name="Freeform 578"/>
            <p:cNvSpPr>
              <a:spLocks/>
            </p:cNvSpPr>
            <p:nvPr/>
          </p:nvSpPr>
          <p:spPr bwMode="auto">
            <a:xfrm>
              <a:off x="11946716" y="-1352153"/>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7"/>
                    <a:pt x="2" y="67"/>
                  </a:cubicBezTo>
                  <a:cubicBezTo>
                    <a:pt x="0" y="0"/>
                    <a:pt x="0" y="0"/>
                    <a:pt x="0" y="0"/>
                  </a:cubicBezTo>
                  <a:cubicBezTo>
                    <a:pt x="0" y="0"/>
                    <a:pt x="1" y="0"/>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09" name="Freeform 579"/>
            <p:cNvSpPr>
              <a:spLocks/>
            </p:cNvSpPr>
            <p:nvPr/>
          </p:nvSpPr>
          <p:spPr bwMode="auto">
            <a:xfrm>
              <a:off x="11943541" y="-13521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0" name="Freeform 580"/>
            <p:cNvSpPr>
              <a:spLocks/>
            </p:cNvSpPr>
            <p:nvPr/>
          </p:nvSpPr>
          <p:spPr bwMode="auto">
            <a:xfrm>
              <a:off x="11941954" y="-13521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1" name="Freeform 581"/>
            <p:cNvSpPr>
              <a:spLocks/>
            </p:cNvSpPr>
            <p:nvPr/>
          </p:nvSpPr>
          <p:spPr bwMode="auto">
            <a:xfrm>
              <a:off x="11941954" y="-13521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2" name="Freeform 582"/>
            <p:cNvSpPr>
              <a:spLocks/>
            </p:cNvSpPr>
            <p:nvPr/>
          </p:nvSpPr>
          <p:spPr bwMode="auto">
            <a:xfrm>
              <a:off x="11940366" y="-13521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3" name="Freeform 583"/>
            <p:cNvSpPr>
              <a:spLocks/>
            </p:cNvSpPr>
            <p:nvPr/>
          </p:nvSpPr>
          <p:spPr bwMode="auto">
            <a:xfrm>
              <a:off x="12086416" y="-1312465"/>
              <a:ext cx="3175"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0"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4" name="Freeform 584"/>
            <p:cNvSpPr>
              <a:spLocks/>
            </p:cNvSpPr>
            <p:nvPr/>
          </p:nvSpPr>
          <p:spPr bwMode="auto">
            <a:xfrm>
              <a:off x="12083241" y="-1312465"/>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5" name="Freeform 585"/>
            <p:cNvSpPr>
              <a:spLocks/>
            </p:cNvSpPr>
            <p:nvPr/>
          </p:nvSpPr>
          <p:spPr bwMode="auto">
            <a:xfrm>
              <a:off x="12083241" y="-13124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6" name="Freeform 586"/>
            <p:cNvSpPr>
              <a:spLocks/>
            </p:cNvSpPr>
            <p:nvPr/>
          </p:nvSpPr>
          <p:spPr bwMode="auto">
            <a:xfrm>
              <a:off x="12081654" y="-13124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7" name="Freeform 587"/>
            <p:cNvSpPr>
              <a:spLocks/>
            </p:cNvSpPr>
            <p:nvPr/>
          </p:nvSpPr>
          <p:spPr bwMode="auto">
            <a:xfrm>
              <a:off x="12080066" y="-1314053"/>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3" y="68"/>
                    <a:pt x="2" y="67"/>
                  </a:cubicBezTo>
                  <a:cubicBezTo>
                    <a:pt x="0" y="0"/>
                    <a:pt x="0" y="0"/>
                    <a:pt x="0" y="0"/>
                  </a:cubicBezTo>
                  <a:cubicBezTo>
                    <a:pt x="1" y="0"/>
                    <a:pt x="1" y="0"/>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8" name="Freeform 588"/>
            <p:cNvSpPr>
              <a:spLocks/>
            </p:cNvSpPr>
            <p:nvPr/>
          </p:nvSpPr>
          <p:spPr bwMode="auto">
            <a:xfrm>
              <a:off x="12078479" y="-13140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19" name="Freeform 589"/>
            <p:cNvSpPr>
              <a:spLocks/>
            </p:cNvSpPr>
            <p:nvPr/>
          </p:nvSpPr>
          <p:spPr bwMode="auto">
            <a:xfrm>
              <a:off x="12076891" y="-13140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0" name="Freeform 590"/>
            <p:cNvSpPr>
              <a:spLocks/>
            </p:cNvSpPr>
            <p:nvPr/>
          </p:nvSpPr>
          <p:spPr bwMode="auto">
            <a:xfrm>
              <a:off x="12076891" y="-13140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1" name="Freeform 591"/>
            <p:cNvSpPr>
              <a:spLocks/>
            </p:cNvSpPr>
            <p:nvPr/>
          </p:nvSpPr>
          <p:spPr bwMode="auto">
            <a:xfrm>
              <a:off x="12073716" y="-1314053"/>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7"/>
                    <a:pt x="3" y="68"/>
                    <a:pt x="2" y="68"/>
                  </a:cubicBezTo>
                  <a:cubicBezTo>
                    <a:pt x="0" y="1"/>
                    <a:pt x="0" y="1"/>
                    <a:pt x="0" y="1"/>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2" name="Freeform 592"/>
            <p:cNvSpPr>
              <a:spLocks/>
            </p:cNvSpPr>
            <p:nvPr/>
          </p:nvSpPr>
          <p:spPr bwMode="auto">
            <a:xfrm>
              <a:off x="12062604" y="-1312465"/>
              <a:ext cx="14288" cy="88900"/>
            </a:xfrm>
            <a:custGeom>
              <a:avLst/>
              <a:gdLst>
                <a:gd name="T0" fmla="*/ 9 w 11"/>
                <a:gd name="T1" fmla="*/ 0 h 68"/>
                <a:gd name="T2" fmla="*/ 11 w 11"/>
                <a:gd name="T3" fmla="*/ 67 h 68"/>
                <a:gd name="T4" fmla="*/ 2 w 11"/>
                <a:gd name="T5" fmla="*/ 68 h 68"/>
                <a:gd name="T6" fmla="*/ 0 w 11"/>
                <a:gd name="T7" fmla="*/ 1 h 68"/>
                <a:gd name="T8" fmla="*/ 9 w 11"/>
                <a:gd name="T9" fmla="*/ 0 h 68"/>
              </a:gdLst>
              <a:ahLst/>
              <a:cxnLst>
                <a:cxn ang="0">
                  <a:pos x="T0" y="T1"/>
                </a:cxn>
                <a:cxn ang="0">
                  <a:pos x="T2" y="T3"/>
                </a:cxn>
                <a:cxn ang="0">
                  <a:pos x="T4" y="T5"/>
                </a:cxn>
                <a:cxn ang="0">
                  <a:pos x="T6" y="T7"/>
                </a:cxn>
                <a:cxn ang="0">
                  <a:pos x="T8" y="T9"/>
                </a:cxn>
              </a:cxnLst>
              <a:rect l="0" t="0" r="r" b="b"/>
              <a:pathLst>
                <a:path w="11" h="68">
                  <a:moveTo>
                    <a:pt x="9" y="0"/>
                  </a:moveTo>
                  <a:cubicBezTo>
                    <a:pt x="11" y="67"/>
                    <a:pt x="11" y="67"/>
                    <a:pt x="11" y="67"/>
                  </a:cubicBezTo>
                  <a:cubicBezTo>
                    <a:pt x="8" y="67"/>
                    <a:pt x="5" y="68"/>
                    <a:pt x="2" y="68"/>
                  </a:cubicBezTo>
                  <a:cubicBezTo>
                    <a:pt x="0" y="1"/>
                    <a:pt x="0" y="1"/>
                    <a:pt x="0" y="1"/>
                  </a:cubicBezTo>
                  <a:cubicBezTo>
                    <a:pt x="3" y="0"/>
                    <a:pt x="6" y="0"/>
                    <a:pt x="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3" name="Freeform 593"/>
            <p:cNvSpPr>
              <a:spLocks/>
            </p:cNvSpPr>
            <p:nvPr/>
          </p:nvSpPr>
          <p:spPr bwMode="auto">
            <a:xfrm>
              <a:off x="12057841" y="-13108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4" name="Freeform 594"/>
            <p:cNvSpPr>
              <a:spLocks/>
            </p:cNvSpPr>
            <p:nvPr/>
          </p:nvSpPr>
          <p:spPr bwMode="auto">
            <a:xfrm>
              <a:off x="12054666" y="-13108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5" name="Freeform 595"/>
            <p:cNvSpPr>
              <a:spLocks/>
            </p:cNvSpPr>
            <p:nvPr/>
          </p:nvSpPr>
          <p:spPr bwMode="auto">
            <a:xfrm>
              <a:off x="13769166" y="-1375965"/>
              <a:ext cx="38100" cy="101600"/>
            </a:xfrm>
            <a:custGeom>
              <a:avLst/>
              <a:gdLst>
                <a:gd name="T0" fmla="*/ 23 w 24"/>
                <a:gd name="T1" fmla="*/ 0 h 64"/>
                <a:gd name="T2" fmla="*/ 24 w 24"/>
                <a:gd name="T3" fmla="*/ 55 h 64"/>
                <a:gd name="T4" fmla="*/ 1 w 24"/>
                <a:gd name="T5" fmla="*/ 64 h 64"/>
                <a:gd name="T6" fmla="*/ 0 w 24"/>
                <a:gd name="T7" fmla="*/ 9 h 64"/>
                <a:gd name="T8" fmla="*/ 23 w 24"/>
                <a:gd name="T9" fmla="*/ 0 h 64"/>
              </a:gdLst>
              <a:ahLst/>
              <a:cxnLst>
                <a:cxn ang="0">
                  <a:pos x="T0" y="T1"/>
                </a:cxn>
                <a:cxn ang="0">
                  <a:pos x="T2" y="T3"/>
                </a:cxn>
                <a:cxn ang="0">
                  <a:pos x="T4" y="T5"/>
                </a:cxn>
                <a:cxn ang="0">
                  <a:pos x="T6" y="T7"/>
                </a:cxn>
                <a:cxn ang="0">
                  <a:pos x="T8" y="T9"/>
                </a:cxn>
              </a:cxnLst>
              <a:rect l="0" t="0" r="r" b="b"/>
              <a:pathLst>
                <a:path w="24" h="64">
                  <a:moveTo>
                    <a:pt x="23" y="0"/>
                  </a:moveTo>
                  <a:lnTo>
                    <a:pt x="24" y="55"/>
                  </a:lnTo>
                  <a:lnTo>
                    <a:pt x="1" y="64"/>
                  </a:lnTo>
                  <a:lnTo>
                    <a:pt x="0" y="9"/>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6" name="Freeform 596"/>
            <p:cNvSpPr>
              <a:spLocks/>
            </p:cNvSpPr>
            <p:nvPr/>
          </p:nvSpPr>
          <p:spPr bwMode="auto">
            <a:xfrm>
              <a:off x="15677341" y="-1434703"/>
              <a:ext cx="14288" cy="104775"/>
            </a:xfrm>
            <a:custGeom>
              <a:avLst/>
              <a:gdLst>
                <a:gd name="T0" fmla="*/ 8 w 9"/>
                <a:gd name="T1" fmla="*/ 0 h 66"/>
                <a:gd name="T2" fmla="*/ 9 w 9"/>
                <a:gd name="T3" fmla="*/ 56 h 66"/>
                <a:gd name="T4" fmla="*/ 2 w 9"/>
                <a:gd name="T5" fmla="*/ 66 h 66"/>
                <a:gd name="T6" fmla="*/ 0 w 9"/>
                <a:gd name="T7" fmla="*/ 11 h 66"/>
                <a:gd name="T8" fmla="*/ 8 w 9"/>
                <a:gd name="T9" fmla="*/ 0 h 66"/>
              </a:gdLst>
              <a:ahLst/>
              <a:cxnLst>
                <a:cxn ang="0">
                  <a:pos x="T0" y="T1"/>
                </a:cxn>
                <a:cxn ang="0">
                  <a:pos x="T2" y="T3"/>
                </a:cxn>
                <a:cxn ang="0">
                  <a:pos x="T4" y="T5"/>
                </a:cxn>
                <a:cxn ang="0">
                  <a:pos x="T6" y="T7"/>
                </a:cxn>
                <a:cxn ang="0">
                  <a:pos x="T8" y="T9"/>
                </a:cxn>
              </a:cxnLst>
              <a:rect l="0" t="0" r="r" b="b"/>
              <a:pathLst>
                <a:path w="9" h="66">
                  <a:moveTo>
                    <a:pt x="8" y="0"/>
                  </a:moveTo>
                  <a:lnTo>
                    <a:pt x="9" y="56"/>
                  </a:lnTo>
                  <a:lnTo>
                    <a:pt x="2" y="66"/>
                  </a:lnTo>
                  <a:lnTo>
                    <a:pt x="0" y="1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7" name="Freeform 597"/>
            <p:cNvSpPr>
              <a:spLocks/>
            </p:cNvSpPr>
            <p:nvPr/>
          </p:nvSpPr>
          <p:spPr bwMode="auto">
            <a:xfrm>
              <a:off x="14354954" y="-1393428"/>
              <a:ext cx="9525" cy="104775"/>
            </a:xfrm>
            <a:custGeom>
              <a:avLst/>
              <a:gdLst>
                <a:gd name="T0" fmla="*/ 4 w 6"/>
                <a:gd name="T1" fmla="*/ 0 h 66"/>
                <a:gd name="T2" fmla="*/ 6 w 6"/>
                <a:gd name="T3" fmla="*/ 55 h 66"/>
                <a:gd name="T4" fmla="*/ 2 w 6"/>
                <a:gd name="T5" fmla="*/ 66 h 66"/>
                <a:gd name="T6" fmla="*/ 0 w 6"/>
                <a:gd name="T7" fmla="*/ 11 h 66"/>
                <a:gd name="T8" fmla="*/ 4 w 6"/>
                <a:gd name="T9" fmla="*/ 0 h 66"/>
              </a:gdLst>
              <a:ahLst/>
              <a:cxnLst>
                <a:cxn ang="0">
                  <a:pos x="T0" y="T1"/>
                </a:cxn>
                <a:cxn ang="0">
                  <a:pos x="T2" y="T3"/>
                </a:cxn>
                <a:cxn ang="0">
                  <a:pos x="T4" y="T5"/>
                </a:cxn>
                <a:cxn ang="0">
                  <a:pos x="T6" y="T7"/>
                </a:cxn>
                <a:cxn ang="0">
                  <a:pos x="T8" y="T9"/>
                </a:cxn>
              </a:cxnLst>
              <a:rect l="0" t="0" r="r" b="b"/>
              <a:pathLst>
                <a:path w="6" h="66">
                  <a:moveTo>
                    <a:pt x="4" y="0"/>
                  </a:moveTo>
                  <a:lnTo>
                    <a:pt x="6" y="55"/>
                  </a:lnTo>
                  <a:lnTo>
                    <a:pt x="2" y="66"/>
                  </a:lnTo>
                  <a:lnTo>
                    <a:pt x="0" y="11"/>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8" name="Freeform 598"/>
            <p:cNvSpPr>
              <a:spLocks/>
            </p:cNvSpPr>
            <p:nvPr/>
          </p:nvSpPr>
          <p:spPr bwMode="auto">
            <a:xfrm>
              <a:off x="13735829" y="-1379140"/>
              <a:ext cx="12700" cy="112713"/>
            </a:xfrm>
            <a:custGeom>
              <a:avLst/>
              <a:gdLst>
                <a:gd name="T0" fmla="*/ 7 w 8"/>
                <a:gd name="T1" fmla="*/ 0 h 71"/>
                <a:gd name="T2" fmla="*/ 8 w 8"/>
                <a:gd name="T3" fmla="*/ 55 h 71"/>
                <a:gd name="T4" fmla="*/ 1 w 8"/>
                <a:gd name="T5" fmla="*/ 71 h 71"/>
                <a:gd name="T6" fmla="*/ 0 w 8"/>
                <a:gd name="T7" fmla="*/ 16 h 71"/>
                <a:gd name="T8" fmla="*/ 7 w 8"/>
                <a:gd name="T9" fmla="*/ 0 h 71"/>
              </a:gdLst>
              <a:ahLst/>
              <a:cxnLst>
                <a:cxn ang="0">
                  <a:pos x="T0" y="T1"/>
                </a:cxn>
                <a:cxn ang="0">
                  <a:pos x="T2" y="T3"/>
                </a:cxn>
                <a:cxn ang="0">
                  <a:pos x="T4" y="T5"/>
                </a:cxn>
                <a:cxn ang="0">
                  <a:pos x="T6" y="T7"/>
                </a:cxn>
                <a:cxn ang="0">
                  <a:pos x="T8" y="T9"/>
                </a:cxn>
              </a:cxnLst>
              <a:rect l="0" t="0" r="r" b="b"/>
              <a:pathLst>
                <a:path w="8" h="71">
                  <a:moveTo>
                    <a:pt x="7" y="0"/>
                  </a:moveTo>
                  <a:lnTo>
                    <a:pt x="8" y="55"/>
                  </a:lnTo>
                  <a:lnTo>
                    <a:pt x="1" y="71"/>
                  </a:lnTo>
                  <a:lnTo>
                    <a:pt x="0" y="16"/>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29" name="Freeform 599"/>
            <p:cNvSpPr>
              <a:spLocks/>
            </p:cNvSpPr>
            <p:nvPr/>
          </p:nvSpPr>
          <p:spPr bwMode="auto">
            <a:xfrm>
              <a:off x="15672579" y="-1417240"/>
              <a:ext cx="7938" cy="92075"/>
            </a:xfrm>
            <a:custGeom>
              <a:avLst/>
              <a:gdLst>
                <a:gd name="T0" fmla="*/ 3 w 5"/>
                <a:gd name="T1" fmla="*/ 0 h 58"/>
                <a:gd name="T2" fmla="*/ 5 w 5"/>
                <a:gd name="T3" fmla="*/ 55 h 58"/>
                <a:gd name="T4" fmla="*/ 2 w 5"/>
                <a:gd name="T5" fmla="*/ 58 h 58"/>
                <a:gd name="T6" fmla="*/ 0 w 5"/>
                <a:gd name="T7" fmla="*/ 3 h 58"/>
                <a:gd name="T8" fmla="*/ 3 w 5"/>
                <a:gd name="T9" fmla="*/ 0 h 58"/>
              </a:gdLst>
              <a:ahLst/>
              <a:cxnLst>
                <a:cxn ang="0">
                  <a:pos x="T0" y="T1"/>
                </a:cxn>
                <a:cxn ang="0">
                  <a:pos x="T2" y="T3"/>
                </a:cxn>
                <a:cxn ang="0">
                  <a:pos x="T4" y="T5"/>
                </a:cxn>
                <a:cxn ang="0">
                  <a:pos x="T6" y="T7"/>
                </a:cxn>
                <a:cxn ang="0">
                  <a:pos x="T8" y="T9"/>
                </a:cxn>
              </a:cxnLst>
              <a:rect l="0" t="0" r="r" b="b"/>
              <a:pathLst>
                <a:path w="5" h="58">
                  <a:moveTo>
                    <a:pt x="3" y="0"/>
                  </a:moveTo>
                  <a:lnTo>
                    <a:pt x="5" y="55"/>
                  </a:lnTo>
                  <a:lnTo>
                    <a:pt x="2" y="58"/>
                  </a:lnTo>
                  <a:lnTo>
                    <a:pt x="0" y="3"/>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0" name="Freeform 600"/>
            <p:cNvSpPr>
              <a:spLocks/>
            </p:cNvSpPr>
            <p:nvPr/>
          </p:nvSpPr>
          <p:spPr bwMode="auto">
            <a:xfrm>
              <a:off x="12346766" y="-1320403"/>
              <a:ext cx="9525" cy="100013"/>
            </a:xfrm>
            <a:custGeom>
              <a:avLst/>
              <a:gdLst>
                <a:gd name="T0" fmla="*/ 4 w 6"/>
                <a:gd name="T1" fmla="*/ 0 h 63"/>
                <a:gd name="T2" fmla="*/ 6 w 6"/>
                <a:gd name="T3" fmla="*/ 55 h 63"/>
                <a:gd name="T4" fmla="*/ 1 w 6"/>
                <a:gd name="T5" fmla="*/ 63 h 63"/>
                <a:gd name="T6" fmla="*/ 0 w 6"/>
                <a:gd name="T7" fmla="*/ 7 h 63"/>
                <a:gd name="T8" fmla="*/ 4 w 6"/>
                <a:gd name="T9" fmla="*/ 0 h 63"/>
              </a:gdLst>
              <a:ahLst/>
              <a:cxnLst>
                <a:cxn ang="0">
                  <a:pos x="T0" y="T1"/>
                </a:cxn>
                <a:cxn ang="0">
                  <a:pos x="T2" y="T3"/>
                </a:cxn>
                <a:cxn ang="0">
                  <a:pos x="T4" y="T5"/>
                </a:cxn>
                <a:cxn ang="0">
                  <a:pos x="T6" y="T7"/>
                </a:cxn>
                <a:cxn ang="0">
                  <a:pos x="T8" y="T9"/>
                </a:cxn>
              </a:cxnLst>
              <a:rect l="0" t="0" r="r" b="b"/>
              <a:pathLst>
                <a:path w="6" h="63">
                  <a:moveTo>
                    <a:pt x="4" y="0"/>
                  </a:moveTo>
                  <a:lnTo>
                    <a:pt x="6" y="55"/>
                  </a:lnTo>
                  <a:lnTo>
                    <a:pt x="1" y="63"/>
                  </a:lnTo>
                  <a:lnTo>
                    <a:pt x="0" y="7"/>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1" name="Freeform 601"/>
            <p:cNvSpPr>
              <a:spLocks/>
            </p:cNvSpPr>
            <p:nvPr/>
          </p:nvSpPr>
          <p:spPr bwMode="auto">
            <a:xfrm>
              <a:off x="13796154" y="-1369615"/>
              <a:ext cx="12700" cy="106363"/>
            </a:xfrm>
            <a:custGeom>
              <a:avLst/>
              <a:gdLst>
                <a:gd name="T0" fmla="*/ 7 w 8"/>
                <a:gd name="T1" fmla="*/ 0 h 67"/>
                <a:gd name="T2" fmla="*/ 8 w 8"/>
                <a:gd name="T3" fmla="*/ 55 h 67"/>
                <a:gd name="T4" fmla="*/ 2 w 8"/>
                <a:gd name="T5" fmla="*/ 67 h 67"/>
                <a:gd name="T6" fmla="*/ 0 w 8"/>
                <a:gd name="T7" fmla="*/ 12 h 67"/>
                <a:gd name="T8" fmla="*/ 7 w 8"/>
                <a:gd name="T9" fmla="*/ 0 h 67"/>
              </a:gdLst>
              <a:ahLst/>
              <a:cxnLst>
                <a:cxn ang="0">
                  <a:pos x="T0" y="T1"/>
                </a:cxn>
                <a:cxn ang="0">
                  <a:pos x="T2" y="T3"/>
                </a:cxn>
                <a:cxn ang="0">
                  <a:pos x="T4" y="T5"/>
                </a:cxn>
                <a:cxn ang="0">
                  <a:pos x="T6" y="T7"/>
                </a:cxn>
                <a:cxn ang="0">
                  <a:pos x="T8" y="T9"/>
                </a:cxn>
              </a:cxnLst>
              <a:rect l="0" t="0" r="r" b="b"/>
              <a:pathLst>
                <a:path w="8" h="67">
                  <a:moveTo>
                    <a:pt x="7" y="0"/>
                  </a:moveTo>
                  <a:lnTo>
                    <a:pt x="8" y="55"/>
                  </a:lnTo>
                  <a:lnTo>
                    <a:pt x="2" y="67"/>
                  </a:lnTo>
                  <a:lnTo>
                    <a:pt x="0" y="1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2" name="Freeform 602"/>
            <p:cNvSpPr>
              <a:spLocks/>
            </p:cNvSpPr>
            <p:nvPr/>
          </p:nvSpPr>
          <p:spPr bwMode="auto">
            <a:xfrm>
              <a:off x="15648766" y="-1412478"/>
              <a:ext cx="26988" cy="96838"/>
            </a:xfrm>
            <a:custGeom>
              <a:avLst/>
              <a:gdLst>
                <a:gd name="T0" fmla="*/ 15 w 17"/>
                <a:gd name="T1" fmla="*/ 0 h 61"/>
                <a:gd name="T2" fmla="*/ 17 w 17"/>
                <a:gd name="T3" fmla="*/ 55 h 61"/>
                <a:gd name="T4" fmla="*/ 2 w 17"/>
                <a:gd name="T5" fmla="*/ 61 h 61"/>
                <a:gd name="T6" fmla="*/ 0 w 17"/>
                <a:gd name="T7" fmla="*/ 5 h 61"/>
                <a:gd name="T8" fmla="*/ 15 w 17"/>
                <a:gd name="T9" fmla="*/ 0 h 61"/>
              </a:gdLst>
              <a:ahLst/>
              <a:cxnLst>
                <a:cxn ang="0">
                  <a:pos x="T0" y="T1"/>
                </a:cxn>
                <a:cxn ang="0">
                  <a:pos x="T2" y="T3"/>
                </a:cxn>
                <a:cxn ang="0">
                  <a:pos x="T4" y="T5"/>
                </a:cxn>
                <a:cxn ang="0">
                  <a:pos x="T6" y="T7"/>
                </a:cxn>
                <a:cxn ang="0">
                  <a:pos x="T8" y="T9"/>
                </a:cxn>
              </a:cxnLst>
              <a:rect l="0" t="0" r="r" b="b"/>
              <a:pathLst>
                <a:path w="17" h="61">
                  <a:moveTo>
                    <a:pt x="15" y="0"/>
                  </a:moveTo>
                  <a:lnTo>
                    <a:pt x="17" y="55"/>
                  </a:lnTo>
                  <a:lnTo>
                    <a:pt x="2" y="61"/>
                  </a:lnTo>
                  <a:lnTo>
                    <a:pt x="0" y="5"/>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3" name="Freeform 603"/>
            <p:cNvSpPr>
              <a:spLocks/>
            </p:cNvSpPr>
            <p:nvPr/>
          </p:nvSpPr>
          <p:spPr bwMode="auto">
            <a:xfrm>
              <a:off x="14369241" y="-1372790"/>
              <a:ext cx="7938" cy="96838"/>
            </a:xfrm>
            <a:custGeom>
              <a:avLst/>
              <a:gdLst>
                <a:gd name="T0" fmla="*/ 3 w 5"/>
                <a:gd name="T1" fmla="*/ 6 h 61"/>
                <a:gd name="T2" fmla="*/ 5 w 5"/>
                <a:gd name="T3" fmla="*/ 61 h 61"/>
                <a:gd name="T4" fmla="*/ 1 w 5"/>
                <a:gd name="T5" fmla="*/ 55 h 61"/>
                <a:gd name="T6" fmla="*/ 0 w 5"/>
                <a:gd name="T7" fmla="*/ 0 h 61"/>
                <a:gd name="T8" fmla="*/ 3 w 5"/>
                <a:gd name="T9" fmla="*/ 6 h 61"/>
              </a:gdLst>
              <a:ahLst/>
              <a:cxnLst>
                <a:cxn ang="0">
                  <a:pos x="T0" y="T1"/>
                </a:cxn>
                <a:cxn ang="0">
                  <a:pos x="T2" y="T3"/>
                </a:cxn>
                <a:cxn ang="0">
                  <a:pos x="T4" y="T5"/>
                </a:cxn>
                <a:cxn ang="0">
                  <a:pos x="T6" y="T7"/>
                </a:cxn>
                <a:cxn ang="0">
                  <a:pos x="T8" y="T9"/>
                </a:cxn>
              </a:cxnLst>
              <a:rect l="0" t="0" r="r" b="b"/>
              <a:pathLst>
                <a:path w="5" h="61">
                  <a:moveTo>
                    <a:pt x="3" y="6"/>
                  </a:moveTo>
                  <a:lnTo>
                    <a:pt x="5" y="61"/>
                  </a:lnTo>
                  <a:lnTo>
                    <a:pt x="1" y="55"/>
                  </a:lnTo>
                  <a:lnTo>
                    <a:pt x="0" y="0"/>
                  </a:lnTo>
                  <a:lnTo>
                    <a:pt x="3"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4" name="Freeform 604"/>
            <p:cNvSpPr>
              <a:spLocks/>
            </p:cNvSpPr>
            <p:nvPr/>
          </p:nvSpPr>
          <p:spPr bwMode="auto">
            <a:xfrm>
              <a:off x="13739004" y="-1352153"/>
              <a:ext cx="20638" cy="101600"/>
            </a:xfrm>
            <a:custGeom>
              <a:avLst/>
              <a:gdLst>
                <a:gd name="T0" fmla="*/ 11 w 13"/>
                <a:gd name="T1" fmla="*/ 9 h 64"/>
                <a:gd name="T2" fmla="*/ 13 w 13"/>
                <a:gd name="T3" fmla="*/ 64 h 64"/>
                <a:gd name="T4" fmla="*/ 2 w 13"/>
                <a:gd name="T5" fmla="*/ 55 h 64"/>
                <a:gd name="T6" fmla="*/ 0 w 13"/>
                <a:gd name="T7" fmla="*/ 0 h 64"/>
                <a:gd name="T8" fmla="*/ 11 w 13"/>
                <a:gd name="T9" fmla="*/ 9 h 64"/>
              </a:gdLst>
              <a:ahLst/>
              <a:cxnLst>
                <a:cxn ang="0">
                  <a:pos x="T0" y="T1"/>
                </a:cxn>
                <a:cxn ang="0">
                  <a:pos x="T2" y="T3"/>
                </a:cxn>
                <a:cxn ang="0">
                  <a:pos x="T4" y="T5"/>
                </a:cxn>
                <a:cxn ang="0">
                  <a:pos x="T6" y="T7"/>
                </a:cxn>
                <a:cxn ang="0">
                  <a:pos x="T8" y="T9"/>
                </a:cxn>
              </a:cxnLst>
              <a:rect l="0" t="0" r="r" b="b"/>
              <a:pathLst>
                <a:path w="13" h="64">
                  <a:moveTo>
                    <a:pt x="11" y="9"/>
                  </a:moveTo>
                  <a:lnTo>
                    <a:pt x="13" y="64"/>
                  </a:lnTo>
                  <a:lnTo>
                    <a:pt x="2" y="55"/>
                  </a:lnTo>
                  <a:lnTo>
                    <a:pt x="0" y="0"/>
                  </a:lnTo>
                  <a:lnTo>
                    <a:pt x="11"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5" name="Freeform 605"/>
            <p:cNvSpPr>
              <a:spLocks/>
            </p:cNvSpPr>
            <p:nvPr/>
          </p:nvSpPr>
          <p:spPr bwMode="auto">
            <a:xfrm>
              <a:off x="13756466" y="-1361678"/>
              <a:ext cx="14288" cy="111125"/>
            </a:xfrm>
            <a:custGeom>
              <a:avLst/>
              <a:gdLst>
                <a:gd name="T0" fmla="*/ 8 w 9"/>
                <a:gd name="T1" fmla="*/ 0 h 70"/>
                <a:gd name="T2" fmla="*/ 9 w 9"/>
                <a:gd name="T3" fmla="*/ 55 h 70"/>
                <a:gd name="T4" fmla="*/ 2 w 9"/>
                <a:gd name="T5" fmla="*/ 70 h 70"/>
                <a:gd name="T6" fmla="*/ 0 w 9"/>
                <a:gd name="T7" fmla="*/ 15 h 70"/>
                <a:gd name="T8" fmla="*/ 8 w 9"/>
                <a:gd name="T9" fmla="*/ 0 h 70"/>
              </a:gdLst>
              <a:ahLst/>
              <a:cxnLst>
                <a:cxn ang="0">
                  <a:pos x="T0" y="T1"/>
                </a:cxn>
                <a:cxn ang="0">
                  <a:pos x="T2" y="T3"/>
                </a:cxn>
                <a:cxn ang="0">
                  <a:pos x="T4" y="T5"/>
                </a:cxn>
                <a:cxn ang="0">
                  <a:pos x="T6" y="T7"/>
                </a:cxn>
                <a:cxn ang="0">
                  <a:pos x="T8" y="T9"/>
                </a:cxn>
              </a:cxnLst>
              <a:rect l="0" t="0" r="r" b="b"/>
              <a:pathLst>
                <a:path w="9" h="70">
                  <a:moveTo>
                    <a:pt x="8" y="0"/>
                  </a:moveTo>
                  <a:lnTo>
                    <a:pt x="9" y="55"/>
                  </a:lnTo>
                  <a:lnTo>
                    <a:pt x="2" y="70"/>
                  </a:lnTo>
                  <a:lnTo>
                    <a:pt x="0" y="15"/>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6" name="Freeform 607"/>
            <p:cNvSpPr>
              <a:spLocks/>
            </p:cNvSpPr>
            <p:nvPr/>
          </p:nvSpPr>
          <p:spPr bwMode="auto">
            <a:xfrm>
              <a:off x="12342003" y="-1309291"/>
              <a:ext cx="6350" cy="103188"/>
            </a:xfrm>
            <a:custGeom>
              <a:avLst/>
              <a:gdLst>
                <a:gd name="T0" fmla="*/ 3 w 4"/>
                <a:gd name="T1" fmla="*/ 0 h 65"/>
                <a:gd name="T2" fmla="*/ 4 w 4"/>
                <a:gd name="T3" fmla="*/ 56 h 65"/>
                <a:gd name="T4" fmla="*/ 1 w 4"/>
                <a:gd name="T5" fmla="*/ 65 h 65"/>
                <a:gd name="T6" fmla="*/ 0 w 4"/>
                <a:gd name="T7" fmla="*/ 9 h 65"/>
                <a:gd name="T8" fmla="*/ 3 w 4"/>
                <a:gd name="T9" fmla="*/ 0 h 65"/>
              </a:gdLst>
              <a:ahLst/>
              <a:cxnLst>
                <a:cxn ang="0">
                  <a:pos x="T0" y="T1"/>
                </a:cxn>
                <a:cxn ang="0">
                  <a:pos x="T2" y="T3"/>
                </a:cxn>
                <a:cxn ang="0">
                  <a:pos x="T4" y="T5"/>
                </a:cxn>
                <a:cxn ang="0">
                  <a:pos x="T6" y="T7"/>
                </a:cxn>
                <a:cxn ang="0">
                  <a:pos x="T8" y="T9"/>
                </a:cxn>
              </a:cxnLst>
              <a:rect l="0" t="0" r="r" b="b"/>
              <a:pathLst>
                <a:path w="4" h="65">
                  <a:moveTo>
                    <a:pt x="3" y="0"/>
                  </a:moveTo>
                  <a:lnTo>
                    <a:pt x="4" y="56"/>
                  </a:lnTo>
                  <a:lnTo>
                    <a:pt x="1" y="65"/>
                  </a:lnTo>
                  <a:lnTo>
                    <a:pt x="0" y="9"/>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7" name="Freeform 608"/>
            <p:cNvSpPr>
              <a:spLocks/>
            </p:cNvSpPr>
            <p:nvPr/>
          </p:nvSpPr>
          <p:spPr bwMode="auto">
            <a:xfrm>
              <a:off x="15640828" y="-1404541"/>
              <a:ext cx="11113" cy="98425"/>
            </a:xfrm>
            <a:custGeom>
              <a:avLst/>
              <a:gdLst>
                <a:gd name="T0" fmla="*/ 5 w 7"/>
                <a:gd name="T1" fmla="*/ 0 h 62"/>
                <a:gd name="T2" fmla="*/ 7 w 7"/>
                <a:gd name="T3" fmla="*/ 56 h 62"/>
                <a:gd name="T4" fmla="*/ 1 w 7"/>
                <a:gd name="T5" fmla="*/ 62 h 62"/>
                <a:gd name="T6" fmla="*/ 0 w 7"/>
                <a:gd name="T7" fmla="*/ 7 h 62"/>
                <a:gd name="T8" fmla="*/ 5 w 7"/>
                <a:gd name="T9" fmla="*/ 0 h 62"/>
              </a:gdLst>
              <a:ahLst/>
              <a:cxnLst>
                <a:cxn ang="0">
                  <a:pos x="T0" y="T1"/>
                </a:cxn>
                <a:cxn ang="0">
                  <a:pos x="T2" y="T3"/>
                </a:cxn>
                <a:cxn ang="0">
                  <a:pos x="T4" y="T5"/>
                </a:cxn>
                <a:cxn ang="0">
                  <a:pos x="T6" y="T7"/>
                </a:cxn>
                <a:cxn ang="0">
                  <a:pos x="T8" y="T9"/>
                </a:cxn>
              </a:cxnLst>
              <a:rect l="0" t="0" r="r" b="b"/>
              <a:pathLst>
                <a:path w="7" h="62">
                  <a:moveTo>
                    <a:pt x="5" y="0"/>
                  </a:moveTo>
                  <a:lnTo>
                    <a:pt x="7" y="56"/>
                  </a:lnTo>
                  <a:lnTo>
                    <a:pt x="1" y="62"/>
                  </a:lnTo>
                  <a:lnTo>
                    <a:pt x="0" y="7"/>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8" name="Freeform 609"/>
            <p:cNvSpPr>
              <a:spLocks/>
            </p:cNvSpPr>
            <p:nvPr/>
          </p:nvSpPr>
          <p:spPr bwMode="auto">
            <a:xfrm>
              <a:off x="14374003" y="-1363266"/>
              <a:ext cx="19050" cy="98425"/>
            </a:xfrm>
            <a:custGeom>
              <a:avLst/>
              <a:gdLst>
                <a:gd name="T0" fmla="*/ 10 w 12"/>
                <a:gd name="T1" fmla="*/ 7 h 62"/>
                <a:gd name="T2" fmla="*/ 12 w 12"/>
                <a:gd name="T3" fmla="*/ 62 h 62"/>
                <a:gd name="T4" fmla="*/ 2 w 12"/>
                <a:gd name="T5" fmla="*/ 55 h 62"/>
                <a:gd name="T6" fmla="*/ 0 w 12"/>
                <a:gd name="T7" fmla="*/ 0 h 62"/>
                <a:gd name="T8" fmla="*/ 10 w 12"/>
                <a:gd name="T9" fmla="*/ 7 h 62"/>
              </a:gdLst>
              <a:ahLst/>
              <a:cxnLst>
                <a:cxn ang="0">
                  <a:pos x="T0" y="T1"/>
                </a:cxn>
                <a:cxn ang="0">
                  <a:pos x="T2" y="T3"/>
                </a:cxn>
                <a:cxn ang="0">
                  <a:pos x="T4" y="T5"/>
                </a:cxn>
                <a:cxn ang="0">
                  <a:pos x="T6" y="T7"/>
                </a:cxn>
                <a:cxn ang="0">
                  <a:pos x="T8" y="T9"/>
                </a:cxn>
              </a:cxnLst>
              <a:rect l="0" t="0" r="r" b="b"/>
              <a:pathLst>
                <a:path w="12" h="62">
                  <a:moveTo>
                    <a:pt x="10" y="7"/>
                  </a:moveTo>
                  <a:lnTo>
                    <a:pt x="12" y="62"/>
                  </a:lnTo>
                  <a:lnTo>
                    <a:pt x="2" y="55"/>
                  </a:lnTo>
                  <a:lnTo>
                    <a:pt x="0" y="0"/>
                  </a:lnTo>
                  <a:lnTo>
                    <a:pt x="10"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39" name="Freeform 610"/>
            <p:cNvSpPr>
              <a:spLocks/>
            </p:cNvSpPr>
            <p:nvPr/>
          </p:nvSpPr>
          <p:spPr bwMode="auto">
            <a:xfrm>
              <a:off x="13959666" y="-1350566"/>
              <a:ext cx="31750" cy="100013"/>
            </a:xfrm>
            <a:custGeom>
              <a:avLst/>
              <a:gdLst>
                <a:gd name="T0" fmla="*/ 18 w 20"/>
                <a:gd name="T1" fmla="*/ 8 h 63"/>
                <a:gd name="T2" fmla="*/ 20 w 20"/>
                <a:gd name="T3" fmla="*/ 63 h 63"/>
                <a:gd name="T4" fmla="*/ 1 w 20"/>
                <a:gd name="T5" fmla="*/ 55 h 63"/>
                <a:gd name="T6" fmla="*/ 0 w 20"/>
                <a:gd name="T7" fmla="*/ 0 h 63"/>
                <a:gd name="T8" fmla="*/ 18 w 20"/>
                <a:gd name="T9" fmla="*/ 8 h 63"/>
              </a:gdLst>
              <a:ahLst/>
              <a:cxnLst>
                <a:cxn ang="0">
                  <a:pos x="T0" y="T1"/>
                </a:cxn>
                <a:cxn ang="0">
                  <a:pos x="T2" y="T3"/>
                </a:cxn>
                <a:cxn ang="0">
                  <a:pos x="T4" y="T5"/>
                </a:cxn>
                <a:cxn ang="0">
                  <a:pos x="T6" y="T7"/>
                </a:cxn>
                <a:cxn ang="0">
                  <a:pos x="T8" y="T9"/>
                </a:cxn>
              </a:cxnLst>
              <a:rect l="0" t="0" r="r" b="b"/>
              <a:pathLst>
                <a:path w="20" h="63">
                  <a:moveTo>
                    <a:pt x="18" y="8"/>
                  </a:moveTo>
                  <a:lnTo>
                    <a:pt x="20" y="63"/>
                  </a:lnTo>
                  <a:lnTo>
                    <a:pt x="1" y="55"/>
                  </a:lnTo>
                  <a:lnTo>
                    <a:pt x="0" y="0"/>
                  </a:lnTo>
                  <a:lnTo>
                    <a:pt x="18"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0" name="Freeform 611"/>
            <p:cNvSpPr>
              <a:spLocks/>
            </p:cNvSpPr>
            <p:nvPr/>
          </p:nvSpPr>
          <p:spPr bwMode="auto">
            <a:xfrm>
              <a:off x="12318191" y="-1295003"/>
              <a:ext cx="25400" cy="96838"/>
            </a:xfrm>
            <a:custGeom>
              <a:avLst/>
              <a:gdLst>
                <a:gd name="T0" fmla="*/ 15 w 16"/>
                <a:gd name="T1" fmla="*/ 0 h 61"/>
                <a:gd name="T2" fmla="*/ 16 w 16"/>
                <a:gd name="T3" fmla="*/ 56 h 61"/>
                <a:gd name="T4" fmla="*/ 0 w 16"/>
                <a:gd name="T5" fmla="*/ 61 h 61"/>
                <a:gd name="T6" fmla="*/ 0 w 16"/>
                <a:gd name="T7" fmla="*/ 5 h 61"/>
                <a:gd name="T8" fmla="*/ 15 w 16"/>
                <a:gd name="T9" fmla="*/ 0 h 61"/>
              </a:gdLst>
              <a:ahLst/>
              <a:cxnLst>
                <a:cxn ang="0">
                  <a:pos x="T0" y="T1"/>
                </a:cxn>
                <a:cxn ang="0">
                  <a:pos x="T2" y="T3"/>
                </a:cxn>
                <a:cxn ang="0">
                  <a:pos x="T4" y="T5"/>
                </a:cxn>
                <a:cxn ang="0">
                  <a:pos x="T6" y="T7"/>
                </a:cxn>
                <a:cxn ang="0">
                  <a:pos x="T8" y="T9"/>
                </a:cxn>
              </a:cxnLst>
              <a:rect l="0" t="0" r="r" b="b"/>
              <a:pathLst>
                <a:path w="16" h="61">
                  <a:moveTo>
                    <a:pt x="15" y="0"/>
                  </a:moveTo>
                  <a:lnTo>
                    <a:pt x="16" y="56"/>
                  </a:lnTo>
                  <a:lnTo>
                    <a:pt x="0" y="61"/>
                  </a:lnTo>
                  <a:lnTo>
                    <a:pt x="0" y="5"/>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1" name="Freeform 612"/>
            <p:cNvSpPr>
              <a:spLocks/>
            </p:cNvSpPr>
            <p:nvPr/>
          </p:nvSpPr>
          <p:spPr bwMode="auto">
            <a:xfrm>
              <a:off x="13943791" y="-1350566"/>
              <a:ext cx="17463" cy="103188"/>
            </a:xfrm>
            <a:custGeom>
              <a:avLst/>
              <a:gdLst>
                <a:gd name="T0" fmla="*/ 10 w 11"/>
                <a:gd name="T1" fmla="*/ 0 h 65"/>
                <a:gd name="T2" fmla="*/ 11 w 11"/>
                <a:gd name="T3" fmla="*/ 55 h 65"/>
                <a:gd name="T4" fmla="*/ 2 w 11"/>
                <a:gd name="T5" fmla="*/ 65 h 65"/>
                <a:gd name="T6" fmla="*/ 0 w 11"/>
                <a:gd name="T7" fmla="*/ 10 h 65"/>
                <a:gd name="T8" fmla="*/ 10 w 11"/>
                <a:gd name="T9" fmla="*/ 0 h 65"/>
              </a:gdLst>
              <a:ahLst/>
              <a:cxnLst>
                <a:cxn ang="0">
                  <a:pos x="T0" y="T1"/>
                </a:cxn>
                <a:cxn ang="0">
                  <a:pos x="T2" y="T3"/>
                </a:cxn>
                <a:cxn ang="0">
                  <a:pos x="T4" y="T5"/>
                </a:cxn>
                <a:cxn ang="0">
                  <a:pos x="T6" y="T7"/>
                </a:cxn>
                <a:cxn ang="0">
                  <a:pos x="T8" y="T9"/>
                </a:cxn>
              </a:cxnLst>
              <a:rect l="0" t="0" r="r" b="b"/>
              <a:pathLst>
                <a:path w="11" h="65">
                  <a:moveTo>
                    <a:pt x="10" y="0"/>
                  </a:moveTo>
                  <a:lnTo>
                    <a:pt x="11" y="55"/>
                  </a:lnTo>
                  <a:lnTo>
                    <a:pt x="2" y="65"/>
                  </a:lnTo>
                  <a:lnTo>
                    <a:pt x="0" y="10"/>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2" name="Freeform 613"/>
            <p:cNvSpPr>
              <a:spLocks/>
            </p:cNvSpPr>
            <p:nvPr/>
          </p:nvSpPr>
          <p:spPr bwMode="auto">
            <a:xfrm>
              <a:off x="12219766" y="-1287066"/>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3" name="Freeform 614"/>
            <p:cNvSpPr>
              <a:spLocks/>
            </p:cNvSpPr>
            <p:nvPr/>
          </p:nvSpPr>
          <p:spPr bwMode="auto">
            <a:xfrm>
              <a:off x="12211828" y="-1287066"/>
              <a:ext cx="11113" cy="88900"/>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7" y="67"/>
                    <a:pt x="5" y="67"/>
                    <a:pt x="2" y="67"/>
                  </a:cubicBezTo>
                  <a:cubicBezTo>
                    <a:pt x="0" y="0"/>
                    <a:pt x="0" y="0"/>
                    <a:pt x="0" y="0"/>
                  </a:cubicBezTo>
                  <a:cubicBezTo>
                    <a:pt x="3" y="0"/>
                    <a:pt x="5"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4" name="Freeform 615"/>
            <p:cNvSpPr>
              <a:spLocks/>
            </p:cNvSpPr>
            <p:nvPr/>
          </p:nvSpPr>
          <p:spPr bwMode="auto">
            <a:xfrm>
              <a:off x="12195953" y="-1287066"/>
              <a:ext cx="17463" cy="88900"/>
            </a:xfrm>
            <a:custGeom>
              <a:avLst/>
              <a:gdLst>
                <a:gd name="T0" fmla="*/ 12 w 14"/>
                <a:gd name="T1" fmla="*/ 0 h 68"/>
                <a:gd name="T2" fmla="*/ 14 w 14"/>
                <a:gd name="T3" fmla="*/ 67 h 68"/>
                <a:gd name="T4" fmla="*/ 2 w 14"/>
                <a:gd name="T5" fmla="*/ 68 h 68"/>
                <a:gd name="T6" fmla="*/ 0 w 14"/>
                <a:gd name="T7" fmla="*/ 1 h 68"/>
                <a:gd name="T8" fmla="*/ 12 w 14"/>
                <a:gd name="T9" fmla="*/ 0 h 68"/>
              </a:gdLst>
              <a:ahLst/>
              <a:cxnLst>
                <a:cxn ang="0">
                  <a:pos x="T0" y="T1"/>
                </a:cxn>
                <a:cxn ang="0">
                  <a:pos x="T2" y="T3"/>
                </a:cxn>
                <a:cxn ang="0">
                  <a:pos x="T4" y="T5"/>
                </a:cxn>
                <a:cxn ang="0">
                  <a:pos x="T6" y="T7"/>
                </a:cxn>
                <a:cxn ang="0">
                  <a:pos x="T8" y="T9"/>
                </a:cxn>
              </a:cxnLst>
              <a:rect l="0" t="0" r="r" b="b"/>
              <a:pathLst>
                <a:path w="14" h="68">
                  <a:moveTo>
                    <a:pt x="12" y="0"/>
                  </a:moveTo>
                  <a:cubicBezTo>
                    <a:pt x="14" y="67"/>
                    <a:pt x="14" y="67"/>
                    <a:pt x="14" y="67"/>
                  </a:cubicBezTo>
                  <a:cubicBezTo>
                    <a:pt x="10" y="67"/>
                    <a:pt x="6" y="68"/>
                    <a:pt x="2" y="68"/>
                  </a:cubicBezTo>
                  <a:cubicBezTo>
                    <a:pt x="0" y="1"/>
                    <a:pt x="0" y="1"/>
                    <a:pt x="0" y="1"/>
                  </a:cubicBezTo>
                  <a:cubicBezTo>
                    <a:pt x="4" y="1"/>
                    <a:pt x="8" y="0"/>
                    <a:pt x="1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5" name="Freeform 616"/>
            <p:cNvSpPr>
              <a:spLocks/>
            </p:cNvSpPr>
            <p:nvPr/>
          </p:nvSpPr>
          <p:spPr bwMode="auto">
            <a:xfrm>
              <a:off x="12175316" y="-1285478"/>
              <a:ext cx="23813" cy="90488"/>
            </a:xfrm>
            <a:custGeom>
              <a:avLst/>
              <a:gdLst>
                <a:gd name="T0" fmla="*/ 17 w 19"/>
                <a:gd name="T1" fmla="*/ 0 h 69"/>
                <a:gd name="T2" fmla="*/ 19 w 19"/>
                <a:gd name="T3" fmla="*/ 67 h 69"/>
                <a:gd name="T4" fmla="*/ 2 w 19"/>
                <a:gd name="T5" fmla="*/ 69 h 69"/>
                <a:gd name="T6" fmla="*/ 0 w 19"/>
                <a:gd name="T7" fmla="*/ 2 h 69"/>
                <a:gd name="T8" fmla="*/ 17 w 19"/>
                <a:gd name="T9" fmla="*/ 0 h 69"/>
              </a:gdLst>
              <a:ahLst/>
              <a:cxnLst>
                <a:cxn ang="0">
                  <a:pos x="T0" y="T1"/>
                </a:cxn>
                <a:cxn ang="0">
                  <a:pos x="T2" y="T3"/>
                </a:cxn>
                <a:cxn ang="0">
                  <a:pos x="T4" y="T5"/>
                </a:cxn>
                <a:cxn ang="0">
                  <a:pos x="T6" y="T7"/>
                </a:cxn>
                <a:cxn ang="0">
                  <a:pos x="T8" y="T9"/>
                </a:cxn>
              </a:cxnLst>
              <a:rect l="0" t="0" r="r" b="b"/>
              <a:pathLst>
                <a:path w="19" h="69">
                  <a:moveTo>
                    <a:pt x="17" y="0"/>
                  </a:moveTo>
                  <a:cubicBezTo>
                    <a:pt x="19" y="67"/>
                    <a:pt x="19" y="67"/>
                    <a:pt x="19" y="67"/>
                  </a:cubicBezTo>
                  <a:cubicBezTo>
                    <a:pt x="13" y="68"/>
                    <a:pt x="7" y="69"/>
                    <a:pt x="2" y="69"/>
                  </a:cubicBezTo>
                  <a:cubicBezTo>
                    <a:pt x="0" y="2"/>
                    <a:pt x="0" y="2"/>
                    <a:pt x="0" y="2"/>
                  </a:cubicBezTo>
                  <a:cubicBezTo>
                    <a:pt x="5" y="2"/>
                    <a:pt x="11" y="1"/>
                    <a:pt x="1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6" name="Freeform 617"/>
            <p:cNvSpPr>
              <a:spLocks/>
            </p:cNvSpPr>
            <p:nvPr/>
          </p:nvSpPr>
          <p:spPr bwMode="auto">
            <a:xfrm>
              <a:off x="12170553" y="-1282303"/>
              <a:ext cx="6350"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3" y="1"/>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7" name="Freeform 618"/>
            <p:cNvSpPr>
              <a:spLocks/>
            </p:cNvSpPr>
            <p:nvPr/>
          </p:nvSpPr>
          <p:spPr bwMode="auto">
            <a:xfrm>
              <a:off x="12164203" y="-1280716"/>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8" name="Freeform 619"/>
            <p:cNvSpPr>
              <a:spLocks/>
            </p:cNvSpPr>
            <p:nvPr/>
          </p:nvSpPr>
          <p:spPr bwMode="auto">
            <a:xfrm>
              <a:off x="12154678" y="-1282303"/>
              <a:ext cx="11113" cy="88900"/>
            </a:xfrm>
            <a:custGeom>
              <a:avLst/>
              <a:gdLst>
                <a:gd name="T0" fmla="*/ 8 w 10"/>
                <a:gd name="T1" fmla="*/ 1 h 68"/>
                <a:gd name="T2" fmla="*/ 10 w 10"/>
                <a:gd name="T3" fmla="*/ 68 h 68"/>
                <a:gd name="T4" fmla="*/ 2 w 10"/>
                <a:gd name="T5" fmla="*/ 67 h 68"/>
                <a:gd name="T6" fmla="*/ 0 w 10"/>
                <a:gd name="T7" fmla="*/ 0 h 68"/>
                <a:gd name="T8" fmla="*/ 8 w 10"/>
                <a:gd name="T9" fmla="*/ 1 h 68"/>
              </a:gdLst>
              <a:ahLst/>
              <a:cxnLst>
                <a:cxn ang="0">
                  <a:pos x="T0" y="T1"/>
                </a:cxn>
                <a:cxn ang="0">
                  <a:pos x="T2" y="T3"/>
                </a:cxn>
                <a:cxn ang="0">
                  <a:pos x="T4" y="T5"/>
                </a:cxn>
                <a:cxn ang="0">
                  <a:pos x="T6" y="T7"/>
                </a:cxn>
                <a:cxn ang="0">
                  <a:pos x="T8" y="T9"/>
                </a:cxn>
              </a:cxnLst>
              <a:rect l="0" t="0" r="r" b="b"/>
              <a:pathLst>
                <a:path w="10" h="68">
                  <a:moveTo>
                    <a:pt x="8" y="1"/>
                  </a:moveTo>
                  <a:cubicBezTo>
                    <a:pt x="10" y="68"/>
                    <a:pt x="10" y="68"/>
                    <a:pt x="10" y="68"/>
                  </a:cubicBezTo>
                  <a:cubicBezTo>
                    <a:pt x="8" y="68"/>
                    <a:pt x="5" y="68"/>
                    <a:pt x="2" y="67"/>
                  </a:cubicBezTo>
                  <a:cubicBezTo>
                    <a:pt x="0" y="0"/>
                    <a:pt x="0" y="0"/>
                    <a:pt x="0" y="0"/>
                  </a:cubicBezTo>
                  <a:cubicBezTo>
                    <a:pt x="3" y="0"/>
                    <a:pt x="6" y="1"/>
                    <a:pt x="8"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49" name="Freeform 620"/>
            <p:cNvSpPr>
              <a:spLocks/>
            </p:cNvSpPr>
            <p:nvPr/>
          </p:nvSpPr>
          <p:spPr bwMode="auto">
            <a:xfrm>
              <a:off x="12143566" y="-1283891"/>
              <a:ext cx="12700" cy="88900"/>
            </a:xfrm>
            <a:custGeom>
              <a:avLst/>
              <a:gdLst>
                <a:gd name="T0" fmla="*/ 8 w 10"/>
                <a:gd name="T1" fmla="*/ 1 h 68"/>
                <a:gd name="T2" fmla="*/ 10 w 10"/>
                <a:gd name="T3" fmla="*/ 68 h 68"/>
                <a:gd name="T4" fmla="*/ 2 w 10"/>
                <a:gd name="T5" fmla="*/ 67 h 68"/>
                <a:gd name="T6" fmla="*/ 0 w 10"/>
                <a:gd name="T7" fmla="*/ 0 h 68"/>
                <a:gd name="T8" fmla="*/ 8 w 10"/>
                <a:gd name="T9" fmla="*/ 1 h 68"/>
              </a:gdLst>
              <a:ahLst/>
              <a:cxnLst>
                <a:cxn ang="0">
                  <a:pos x="T0" y="T1"/>
                </a:cxn>
                <a:cxn ang="0">
                  <a:pos x="T2" y="T3"/>
                </a:cxn>
                <a:cxn ang="0">
                  <a:pos x="T4" y="T5"/>
                </a:cxn>
                <a:cxn ang="0">
                  <a:pos x="T6" y="T7"/>
                </a:cxn>
                <a:cxn ang="0">
                  <a:pos x="T8" y="T9"/>
                </a:cxn>
              </a:cxnLst>
              <a:rect l="0" t="0" r="r" b="b"/>
              <a:pathLst>
                <a:path w="10" h="68">
                  <a:moveTo>
                    <a:pt x="8" y="1"/>
                  </a:moveTo>
                  <a:cubicBezTo>
                    <a:pt x="10" y="68"/>
                    <a:pt x="10" y="68"/>
                    <a:pt x="10" y="68"/>
                  </a:cubicBezTo>
                  <a:cubicBezTo>
                    <a:pt x="8" y="68"/>
                    <a:pt x="5" y="68"/>
                    <a:pt x="2" y="67"/>
                  </a:cubicBezTo>
                  <a:cubicBezTo>
                    <a:pt x="0" y="0"/>
                    <a:pt x="0" y="0"/>
                    <a:pt x="0" y="0"/>
                  </a:cubicBezTo>
                  <a:cubicBezTo>
                    <a:pt x="3" y="1"/>
                    <a:pt x="6" y="1"/>
                    <a:pt x="8"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0" name="Freeform 621"/>
            <p:cNvSpPr>
              <a:spLocks/>
            </p:cNvSpPr>
            <p:nvPr/>
          </p:nvSpPr>
          <p:spPr bwMode="auto">
            <a:xfrm>
              <a:off x="12135628" y="-1285478"/>
              <a:ext cx="11113" cy="88900"/>
            </a:xfrm>
            <a:custGeom>
              <a:avLst/>
              <a:gdLst>
                <a:gd name="T0" fmla="*/ 7 w 9"/>
                <a:gd name="T1" fmla="*/ 1 h 68"/>
                <a:gd name="T2" fmla="*/ 9 w 9"/>
                <a:gd name="T3" fmla="*/ 68 h 68"/>
                <a:gd name="T4" fmla="*/ 2 w 9"/>
                <a:gd name="T5" fmla="*/ 67 h 68"/>
                <a:gd name="T6" fmla="*/ 0 w 9"/>
                <a:gd name="T7" fmla="*/ 0 h 68"/>
                <a:gd name="T8" fmla="*/ 7 w 9"/>
                <a:gd name="T9" fmla="*/ 1 h 68"/>
              </a:gdLst>
              <a:ahLst/>
              <a:cxnLst>
                <a:cxn ang="0">
                  <a:pos x="T0" y="T1"/>
                </a:cxn>
                <a:cxn ang="0">
                  <a:pos x="T2" y="T3"/>
                </a:cxn>
                <a:cxn ang="0">
                  <a:pos x="T4" y="T5"/>
                </a:cxn>
                <a:cxn ang="0">
                  <a:pos x="T6" y="T7"/>
                </a:cxn>
                <a:cxn ang="0">
                  <a:pos x="T8" y="T9"/>
                </a:cxn>
              </a:cxnLst>
              <a:rect l="0" t="0" r="r" b="b"/>
              <a:pathLst>
                <a:path w="9" h="68">
                  <a:moveTo>
                    <a:pt x="7" y="1"/>
                  </a:moveTo>
                  <a:cubicBezTo>
                    <a:pt x="9" y="68"/>
                    <a:pt x="9" y="68"/>
                    <a:pt x="9" y="68"/>
                  </a:cubicBezTo>
                  <a:cubicBezTo>
                    <a:pt x="7" y="68"/>
                    <a:pt x="4" y="68"/>
                    <a:pt x="2" y="67"/>
                  </a:cubicBezTo>
                  <a:cubicBezTo>
                    <a:pt x="0" y="0"/>
                    <a:pt x="0" y="0"/>
                    <a:pt x="0" y="0"/>
                  </a:cubicBezTo>
                  <a:cubicBezTo>
                    <a:pt x="2" y="1"/>
                    <a:pt x="5" y="1"/>
                    <a:pt x="7"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1" name="Freeform 622"/>
            <p:cNvSpPr>
              <a:spLocks/>
            </p:cNvSpPr>
            <p:nvPr/>
          </p:nvSpPr>
          <p:spPr bwMode="auto">
            <a:xfrm>
              <a:off x="12129278" y="-1287066"/>
              <a:ext cx="7938"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4" y="68"/>
                    <a:pt x="2" y="67"/>
                  </a:cubicBezTo>
                  <a:cubicBezTo>
                    <a:pt x="0" y="0"/>
                    <a:pt x="0" y="0"/>
                    <a:pt x="0" y="0"/>
                  </a:cubicBezTo>
                  <a:cubicBezTo>
                    <a:pt x="2" y="0"/>
                    <a:pt x="3"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2" name="Freeform 623"/>
            <p:cNvSpPr>
              <a:spLocks/>
            </p:cNvSpPr>
            <p:nvPr/>
          </p:nvSpPr>
          <p:spPr bwMode="auto">
            <a:xfrm>
              <a:off x="12124516" y="-1287066"/>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0"/>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3" name="Freeform 624"/>
            <p:cNvSpPr>
              <a:spLocks/>
            </p:cNvSpPr>
            <p:nvPr/>
          </p:nvSpPr>
          <p:spPr bwMode="auto">
            <a:xfrm>
              <a:off x="12088003" y="-1310878"/>
              <a:ext cx="39688" cy="111125"/>
            </a:xfrm>
            <a:custGeom>
              <a:avLst/>
              <a:gdLst>
                <a:gd name="T0" fmla="*/ 30 w 32"/>
                <a:gd name="T1" fmla="*/ 18 h 85"/>
                <a:gd name="T2" fmla="*/ 32 w 32"/>
                <a:gd name="T3" fmla="*/ 85 h 85"/>
                <a:gd name="T4" fmla="*/ 29 w 32"/>
                <a:gd name="T5" fmla="*/ 83 h 85"/>
                <a:gd name="T6" fmla="*/ 2 w 32"/>
                <a:gd name="T7" fmla="*/ 67 h 85"/>
                <a:gd name="T8" fmla="*/ 0 w 32"/>
                <a:gd name="T9" fmla="*/ 0 h 85"/>
                <a:gd name="T10" fmla="*/ 27 w 32"/>
                <a:gd name="T11" fmla="*/ 16 h 85"/>
                <a:gd name="T12" fmla="*/ 30 w 32"/>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32" h="85">
                  <a:moveTo>
                    <a:pt x="30" y="18"/>
                  </a:moveTo>
                  <a:cubicBezTo>
                    <a:pt x="32" y="85"/>
                    <a:pt x="32" y="85"/>
                    <a:pt x="32" y="85"/>
                  </a:cubicBezTo>
                  <a:cubicBezTo>
                    <a:pt x="31" y="85"/>
                    <a:pt x="29" y="84"/>
                    <a:pt x="29" y="83"/>
                  </a:cubicBezTo>
                  <a:cubicBezTo>
                    <a:pt x="27" y="79"/>
                    <a:pt x="6" y="74"/>
                    <a:pt x="2" y="67"/>
                  </a:cubicBezTo>
                  <a:cubicBezTo>
                    <a:pt x="0" y="0"/>
                    <a:pt x="0" y="0"/>
                    <a:pt x="0" y="0"/>
                  </a:cubicBezTo>
                  <a:cubicBezTo>
                    <a:pt x="4" y="7"/>
                    <a:pt x="25" y="12"/>
                    <a:pt x="27" y="16"/>
                  </a:cubicBezTo>
                  <a:cubicBezTo>
                    <a:pt x="27" y="17"/>
                    <a:pt x="29" y="17"/>
                    <a:pt x="30"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4" name="Freeform 625"/>
            <p:cNvSpPr>
              <a:spLocks/>
            </p:cNvSpPr>
            <p:nvPr/>
          </p:nvSpPr>
          <p:spPr bwMode="auto">
            <a:xfrm>
              <a:off x="13792978" y="-1350566"/>
              <a:ext cx="6350" cy="109538"/>
            </a:xfrm>
            <a:custGeom>
              <a:avLst/>
              <a:gdLst>
                <a:gd name="T0" fmla="*/ 2 w 4"/>
                <a:gd name="T1" fmla="*/ 0 h 69"/>
                <a:gd name="T2" fmla="*/ 4 w 4"/>
                <a:gd name="T3" fmla="*/ 55 h 69"/>
                <a:gd name="T4" fmla="*/ 1 w 4"/>
                <a:gd name="T5" fmla="*/ 69 h 69"/>
                <a:gd name="T6" fmla="*/ 0 w 4"/>
                <a:gd name="T7" fmla="*/ 14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lnTo>
                    <a:pt x="4" y="55"/>
                  </a:lnTo>
                  <a:lnTo>
                    <a:pt x="1" y="69"/>
                  </a:lnTo>
                  <a:lnTo>
                    <a:pt x="0" y="14"/>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5" name="Freeform 626"/>
            <p:cNvSpPr>
              <a:spLocks/>
            </p:cNvSpPr>
            <p:nvPr/>
          </p:nvSpPr>
          <p:spPr bwMode="auto">
            <a:xfrm>
              <a:off x="14375591" y="-1355328"/>
              <a:ext cx="3175" cy="98425"/>
            </a:xfrm>
            <a:custGeom>
              <a:avLst/>
              <a:gdLst>
                <a:gd name="T0" fmla="*/ 1 w 2"/>
                <a:gd name="T1" fmla="*/ 0 h 62"/>
                <a:gd name="T2" fmla="*/ 2 w 2"/>
                <a:gd name="T3" fmla="*/ 56 h 62"/>
                <a:gd name="T4" fmla="*/ 1 w 2"/>
                <a:gd name="T5" fmla="*/ 62 h 62"/>
                <a:gd name="T6" fmla="*/ 0 w 2"/>
                <a:gd name="T7" fmla="*/ 7 h 62"/>
                <a:gd name="T8" fmla="*/ 1 w 2"/>
                <a:gd name="T9" fmla="*/ 0 h 62"/>
              </a:gdLst>
              <a:ahLst/>
              <a:cxnLst>
                <a:cxn ang="0">
                  <a:pos x="T0" y="T1"/>
                </a:cxn>
                <a:cxn ang="0">
                  <a:pos x="T2" y="T3"/>
                </a:cxn>
                <a:cxn ang="0">
                  <a:pos x="T4" y="T5"/>
                </a:cxn>
                <a:cxn ang="0">
                  <a:pos x="T6" y="T7"/>
                </a:cxn>
                <a:cxn ang="0">
                  <a:pos x="T8" y="T9"/>
                </a:cxn>
              </a:cxnLst>
              <a:rect l="0" t="0" r="r" b="b"/>
              <a:pathLst>
                <a:path w="2" h="62">
                  <a:moveTo>
                    <a:pt x="1" y="0"/>
                  </a:moveTo>
                  <a:lnTo>
                    <a:pt x="2" y="56"/>
                  </a:lnTo>
                  <a:lnTo>
                    <a:pt x="1" y="62"/>
                  </a:lnTo>
                  <a:lnTo>
                    <a:pt x="0" y="7"/>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6" name="Freeform 627"/>
            <p:cNvSpPr>
              <a:spLocks/>
            </p:cNvSpPr>
            <p:nvPr/>
          </p:nvSpPr>
          <p:spPr bwMode="auto">
            <a:xfrm>
              <a:off x="12294378" y="-1287066"/>
              <a:ext cx="23813" cy="100013"/>
            </a:xfrm>
            <a:custGeom>
              <a:avLst/>
              <a:gdLst>
                <a:gd name="T0" fmla="*/ 15 w 15"/>
                <a:gd name="T1" fmla="*/ 0 h 63"/>
                <a:gd name="T2" fmla="*/ 15 w 15"/>
                <a:gd name="T3" fmla="*/ 56 h 63"/>
                <a:gd name="T4" fmla="*/ 2 w 15"/>
                <a:gd name="T5" fmla="*/ 63 h 63"/>
                <a:gd name="T6" fmla="*/ 0 w 15"/>
                <a:gd name="T7" fmla="*/ 8 h 63"/>
                <a:gd name="T8" fmla="*/ 15 w 15"/>
                <a:gd name="T9" fmla="*/ 0 h 63"/>
              </a:gdLst>
              <a:ahLst/>
              <a:cxnLst>
                <a:cxn ang="0">
                  <a:pos x="T0" y="T1"/>
                </a:cxn>
                <a:cxn ang="0">
                  <a:pos x="T2" y="T3"/>
                </a:cxn>
                <a:cxn ang="0">
                  <a:pos x="T4" y="T5"/>
                </a:cxn>
                <a:cxn ang="0">
                  <a:pos x="T6" y="T7"/>
                </a:cxn>
                <a:cxn ang="0">
                  <a:pos x="T8" y="T9"/>
                </a:cxn>
              </a:cxnLst>
              <a:rect l="0" t="0" r="r" b="b"/>
              <a:pathLst>
                <a:path w="15" h="63">
                  <a:moveTo>
                    <a:pt x="15" y="0"/>
                  </a:moveTo>
                  <a:lnTo>
                    <a:pt x="15" y="56"/>
                  </a:lnTo>
                  <a:lnTo>
                    <a:pt x="2" y="63"/>
                  </a:lnTo>
                  <a:lnTo>
                    <a:pt x="0" y="8"/>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7" name="Freeform 628"/>
            <p:cNvSpPr>
              <a:spLocks/>
            </p:cNvSpPr>
            <p:nvPr/>
          </p:nvSpPr>
          <p:spPr bwMode="auto">
            <a:xfrm>
              <a:off x="12259453" y="-1275953"/>
              <a:ext cx="9525"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7" y="69"/>
                    <a:pt x="5" y="68"/>
                    <a:pt x="2" y="67"/>
                  </a:cubicBezTo>
                  <a:cubicBezTo>
                    <a:pt x="0" y="0"/>
                    <a:pt x="0" y="0"/>
                    <a:pt x="0" y="0"/>
                  </a:cubicBezTo>
                  <a:cubicBezTo>
                    <a:pt x="3" y="1"/>
                    <a:pt x="5" y="2"/>
                    <a:pt x="5"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8" name="Freeform 629"/>
            <p:cNvSpPr>
              <a:spLocks/>
            </p:cNvSpPr>
            <p:nvPr/>
          </p:nvSpPr>
          <p:spPr bwMode="auto">
            <a:xfrm>
              <a:off x="12235641" y="-1283891"/>
              <a:ext cx="26988" cy="95250"/>
            </a:xfrm>
            <a:custGeom>
              <a:avLst/>
              <a:gdLst>
                <a:gd name="T0" fmla="*/ 20 w 22"/>
                <a:gd name="T1" fmla="*/ 6 h 73"/>
                <a:gd name="T2" fmla="*/ 22 w 22"/>
                <a:gd name="T3" fmla="*/ 73 h 73"/>
                <a:gd name="T4" fmla="*/ 2 w 22"/>
                <a:gd name="T5" fmla="*/ 67 h 73"/>
                <a:gd name="T6" fmla="*/ 0 w 22"/>
                <a:gd name="T7" fmla="*/ 0 h 73"/>
                <a:gd name="T8" fmla="*/ 20 w 22"/>
                <a:gd name="T9" fmla="*/ 6 h 73"/>
              </a:gdLst>
              <a:ahLst/>
              <a:cxnLst>
                <a:cxn ang="0">
                  <a:pos x="T0" y="T1"/>
                </a:cxn>
                <a:cxn ang="0">
                  <a:pos x="T2" y="T3"/>
                </a:cxn>
                <a:cxn ang="0">
                  <a:pos x="T4" y="T5"/>
                </a:cxn>
                <a:cxn ang="0">
                  <a:pos x="T6" y="T7"/>
                </a:cxn>
                <a:cxn ang="0">
                  <a:pos x="T8" y="T9"/>
                </a:cxn>
              </a:cxnLst>
              <a:rect l="0" t="0" r="r" b="b"/>
              <a:pathLst>
                <a:path w="22" h="73">
                  <a:moveTo>
                    <a:pt x="20" y="6"/>
                  </a:moveTo>
                  <a:cubicBezTo>
                    <a:pt x="22" y="73"/>
                    <a:pt x="22" y="73"/>
                    <a:pt x="22" y="73"/>
                  </a:cubicBezTo>
                  <a:cubicBezTo>
                    <a:pt x="17" y="72"/>
                    <a:pt x="9" y="69"/>
                    <a:pt x="2" y="67"/>
                  </a:cubicBezTo>
                  <a:cubicBezTo>
                    <a:pt x="0" y="0"/>
                    <a:pt x="0" y="0"/>
                    <a:pt x="0" y="0"/>
                  </a:cubicBezTo>
                  <a:cubicBezTo>
                    <a:pt x="8" y="2"/>
                    <a:pt x="15" y="4"/>
                    <a:pt x="20"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59" name="Freeform 630"/>
            <p:cNvSpPr>
              <a:spLocks/>
            </p:cNvSpPr>
            <p:nvPr/>
          </p:nvSpPr>
          <p:spPr bwMode="auto">
            <a:xfrm>
              <a:off x="12229291" y="-1287066"/>
              <a:ext cx="7938"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5" y="68"/>
                    <a:pt x="3" y="68"/>
                    <a:pt x="2" y="67"/>
                  </a:cubicBezTo>
                  <a:cubicBezTo>
                    <a:pt x="0" y="0"/>
                    <a:pt x="0" y="0"/>
                    <a:pt x="0" y="0"/>
                  </a:cubicBezTo>
                  <a:cubicBezTo>
                    <a:pt x="1" y="1"/>
                    <a:pt x="3" y="1"/>
                    <a:pt x="5"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0" name="Freeform 631"/>
            <p:cNvSpPr>
              <a:spLocks/>
            </p:cNvSpPr>
            <p:nvPr/>
          </p:nvSpPr>
          <p:spPr bwMode="auto">
            <a:xfrm>
              <a:off x="12224528" y="-1287066"/>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1" name="Freeform 632"/>
            <p:cNvSpPr>
              <a:spLocks/>
            </p:cNvSpPr>
            <p:nvPr/>
          </p:nvSpPr>
          <p:spPr bwMode="auto">
            <a:xfrm>
              <a:off x="12224528" y="-1287066"/>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2" name="Freeform 633"/>
            <p:cNvSpPr>
              <a:spLocks/>
            </p:cNvSpPr>
            <p:nvPr/>
          </p:nvSpPr>
          <p:spPr bwMode="auto">
            <a:xfrm>
              <a:off x="13794566" y="-1328341"/>
              <a:ext cx="38100" cy="95250"/>
            </a:xfrm>
            <a:custGeom>
              <a:avLst/>
              <a:gdLst>
                <a:gd name="T0" fmla="*/ 22 w 24"/>
                <a:gd name="T1" fmla="*/ 5 h 60"/>
                <a:gd name="T2" fmla="*/ 24 w 24"/>
                <a:gd name="T3" fmla="*/ 60 h 60"/>
                <a:gd name="T4" fmla="*/ 2 w 24"/>
                <a:gd name="T5" fmla="*/ 55 h 60"/>
                <a:gd name="T6" fmla="*/ 0 w 24"/>
                <a:gd name="T7" fmla="*/ 0 h 60"/>
                <a:gd name="T8" fmla="*/ 22 w 24"/>
                <a:gd name="T9" fmla="*/ 5 h 60"/>
              </a:gdLst>
              <a:ahLst/>
              <a:cxnLst>
                <a:cxn ang="0">
                  <a:pos x="T0" y="T1"/>
                </a:cxn>
                <a:cxn ang="0">
                  <a:pos x="T2" y="T3"/>
                </a:cxn>
                <a:cxn ang="0">
                  <a:pos x="T4" y="T5"/>
                </a:cxn>
                <a:cxn ang="0">
                  <a:pos x="T6" y="T7"/>
                </a:cxn>
                <a:cxn ang="0">
                  <a:pos x="T8" y="T9"/>
                </a:cxn>
              </a:cxnLst>
              <a:rect l="0" t="0" r="r" b="b"/>
              <a:pathLst>
                <a:path w="24" h="60">
                  <a:moveTo>
                    <a:pt x="22" y="5"/>
                  </a:moveTo>
                  <a:lnTo>
                    <a:pt x="24" y="60"/>
                  </a:lnTo>
                  <a:lnTo>
                    <a:pt x="2" y="55"/>
                  </a:lnTo>
                  <a:lnTo>
                    <a:pt x="0" y="0"/>
                  </a:lnTo>
                  <a:lnTo>
                    <a:pt x="22"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3" name="Freeform 634"/>
            <p:cNvSpPr>
              <a:spLocks/>
            </p:cNvSpPr>
            <p:nvPr/>
          </p:nvSpPr>
          <p:spPr bwMode="auto">
            <a:xfrm>
              <a:off x="14364478" y="-1344216"/>
              <a:ext cx="12700" cy="98425"/>
            </a:xfrm>
            <a:custGeom>
              <a:avLst/>
              <a:gdLst>
                <a:gd name="T0" fmla="*/ 7 w 8"/>
                <a:gd name="T1" fmla="*/ 0 h 62"/>
                <a:gd name="T2" fmla="*/ 8 w 8"/>
                <a:gd name="T3" fmla="*/ 55 h 62"/>
                <a:gd name="T4" fmla="*/ 2 w 8"/>
                <a:gd name="T5" fmla="*/ 62 h 62"/>
                <a:gd name="T6" fmla="*/ 0 w 8"/>
                <a:gd name="T7" fmla="*/ 7 h 62"/>
                <a:gd name="T8" fmla="*/ 7 w 8"/>
                <a:gd name="T9" fmla="*/ 0 h 62"/>
              </a:gdLst>
              <a:ahLst/>
              <a:cxnLst>
                <a:cxn ang="0">
                  <a:pos x="T0" y="T1"/>
                </a:cxn>
                <a:cxn ang="0">
                  <a:pos x="T2" y="T3"/>
                </a:cxn>
                <a:cxn ang="0">
                  <a:pos x="T4" y="T5"/>
                </a:cxn>
                <a:cxn ang="0">
                  <a:pos x="T6" y="T7"/>
                </a:cxn>
                <a:cxn ang="0">
                  <a:pos x="T8" y="T9"/>
                </a:cxn>
              </a:cxnLst>
              <a:rect l="0" t="0" r="r" b="b"/>
              <a:pathLst>
                <a:path w="8" h="62">
                  <a:moveTo>
                    <a:pt x="7" y="0"/>
                  </a:moveTo>
                  <a:lnTo>
                    <a:pt x="8"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4" name="Freeform 635"/>
            <p:cNvSpPr>
              <a:spLocks/>
            </p:cNvSpPr>
            <p:nvPr/>
          </p:nvSpPr>
          <p:spPr bwMode="auto">
            <a:xfrm>
              <a:off x="14359716" y="-1333103"/>
              <a:ext cx="7938" cy="90488"/>
            </a:xfrm>
            <a:custGeom>
              <a:avLst/>
              <a:gdLst>
                <a:gd name="T0" fmla="*/ 5 w 7"/>
                <a:gd name="T1" fmla="*/ 0 h 69"/>
                <a:gd name="T2" fmla="*/ 7 w 7"/>
                <a:gd name="T3" fmla="*/ 67 h 69"/>
                <a:gd name="T4" fmla="*/ 2 w 7"/>
                <a:gd name="T5" fmla="*/ 69 h 69"/>
                <a:gd name="T6" fmla="*/ 0 w 7"/>
                <a:gd name="T7" fmla="*/ 2 h 69"/>
                <a:gd name="T8" fmla="*/ 5 w 7"/>
                <a:gd name="T9" fmla="*/ 0 h 69"/>
              </a:gdLst>
              <a:ahLst/>
              <a:cxnLst>
                <a:cxn ang="0">
                  <a:pos x="T0" y="T1"/>
                </a:cxn>
                <a:cxn ang="0">
                  <a:pos x="T2" y="T3"/>
                </a:cxn>
                <a:cxn ang="0">
                  <a:pos x="T4" y="T5"/>
                </a:cxn>
                <a:cxn ang="0">
                  <a:pos x="T6" y="T7"/>
                </a:cxn>
                <a:cxn ang="0">
                  <a:pos x="T8" y="T9"/>
                </a:cxn>
              </a:cxnLst>
              <a:rect l="0" t="0" r="r" b="b"/>
              <a:pathLst>
                <a:path w="7" h="69">
                  <a:moveTo>
                    <a:pt x="5" y="0"/>
                  </a:moveTo>
                  <a:cubicBezTo>
                    <a:pt x="7" y="67"/>
                    <a:pt x="7" y="67"/>
                    <a:pt x="7" y="67"/>
                  </a:cubicBezTo>
                  <a:cubicBezTo>
                    <a:pt x="5" y="68"/>
                    <a:pt x="3" y="68"/>
                    <a:pt x="2" y="69"/>
                  </a:cubicBezTo>
                  <a:cubicBezTo>
                    <a:pt x="0" y="2"/>
                    <a:pt x="0" y="2"/>
                    <a:pt x="0" y="2"/>
                  </a:cubicBezTo>
                  <a:cubicBezTo>
                    <a:pt x="1" y="1"/>
                    <a:pt x="3" y="1"/>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5" name="Freeform 636"/>
            <p:cNvSpPr>
              <a:spLocks/>
            </p:cNvSpPr>
            <p:nvPr/>
          </p:nvSpPr>
          <p:spPr bwMode="auto">
            <a:xfrm>
              <a:off x="14351778" y="-1331516"/>
              <a:ext cx="9525" cy="88900"/>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5" y="67"/>
                    <a:pt x="3" y="67"/>
                    <a:pt x="2" y="67"/>
                  </a:cubicBezTo>
                  <a:cubicBezTo>
                    <a:pt x="0" y="0"/>
                    <a:pt x="0" y="0"/>
                    <a:pt x="0" y="0"/>
                  </a:cubicBezTo>
                  <a:cubicBezTo>
                    <a:pt x="1" y="0"/>
                    <a:pt x="3"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6" name="Freeform 637"/>
            <p:cNvSpPr>
              <a:spLocks/>
            </p:cNvSpPr>
            <p:nvPr/>
          </p:nvSpPr>
          <p:spPr bwMode="auto">
            <a:xfrm>
              <a:off x="14348603" y="-1331516"/>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2" y="68"/>
                    <a:pt x="2" y="68"/>
                  </a:cubicBezTo>
                  <a:cubicBezTo>
                    <a:pt x="0" y="1"/>
                    <a:pt x="0" y="1"/>
                    <a:pt x="0" y="1"/>
                  </a:cubicBezTo>
                  <a:cubicBezTo>
                    <a:pt x="1" y="1"/>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7" name="Freeform 638"/>
            <p:cNvSpPr>
              <a:spLocks/>
            </p:cNvSpPr>
            <p:nvPr/>
          </p:nvSpPr>
          <p:spPr bwMode="auto">
            <a:xfrm>
              <a:off x="12292791" y="-1274366"/>
              <a:ext cx="4763" cy="95250"/>
            </a:xfrm>
            <a:custGeom>
              <a:avLst/>
              <a:gdLst>
                <a:gd name="T0" fmla="*/ 1 w 3"/>
                <a:gd name="T1" fmla="*/ 0 h 60"/>
                <a:gd name="T2" fmla="*/ 3 w 3"/>
                <a:gd name="T3" fmla="*/ 55 h 60"/>
                <a:gd name="T4" fmla="*/ 1 w 3"/>
                <a:gd name="T5" fmla="*/ 60 h 60"/>
                <a:gd name="T6" fmla="*/ 0 w 3"/>
                <a:gd name="T7" fmla="*/ 5 h 60"/>
                <a:gd name="T8" fmla="*/ 1 w 3"/>
                <a:gd name="T9" fmla="*/ 0 h 60"/>
              </a:gdLst>
              <a:ahLst/>
              <a:cxnLst>
                <a:cxn ang="0">
                  <a:pos x="T0" y="T1"/>
                </a:cxn>
                <a:cxn ang="0">
                  <a:pos x="T2" y="T3"/>
                </a:cxn>
                <a:cxn ang="0">
                  <a:pos x="T4" y="T5"/>
                </a:cxn>
                <a:cxn ang="0">
                  <a:pos x="T6" y="T7"/>
                </a:cxn>
                <a:cxn ang="0">
                  <a:pos x="T8" y="T9"/>
                </a:cxn>
              </a:cxnLst>
              <a:rect l="0" t="0" r="r" b="b"/>
              <a:pathLst>
                <a:path w="3" h="60">
                  <a:moveTo>
                    <a:pt x="1" y="0"/>
                  </a:moveTo>
                  <a:lnTo>
                    <a:pt x="3" y="55"/>
                  </a:lnTo>
                  <a:lnTo>
                    <a:pt x="1" y="60"/>
                  </a:lnTo>
                  <a:lnTo>
                    <a:pt x="0" y="5"/>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8" name="Freeform 639"/>
            <p:cNvSpPr>
              <a:spLocks/>
            </p:cNvSpPr>
            <p:nvPr/>
          </p:nvSpPr>
          <p:spPr bwMode="auto">
            <a:xfrm>
              <a:off x="12265803" y="-1272778"/>
              <a:ext cx="28575" cy="93663"/>
            </a:xfrm>
            <a:custGeom>
              <a:avLst/>
              <a:gdLst>
                <a:gd name="T0" fmla="*/ 17 w 18"/>
                <a:gd name="T1" fmla="*/ 4 h 59"/>
                <a:gd name="T2" fmla="*/ 18 w 18"/>
                <a:gd name="T3" fmla="*/ 59 h 59"/>
                <a:gd name="T4" fmla="*/ 2 w 18"/>
                <a:gd name="T5" fmla="*/ 55 h 59"/>
                <a:gd name="T6" fmla="*/ 0 w 18"/>
                <a:gd name="T7" fmla="*/ 0 h 59"/>
                <a:gd name="T8" fmla="*/ 17 w 18"/>
                <a:gd name="T9" fmla="*/ 4 h 59"/>
              </a:gdLst>
              <a:ahLst/>
              <a:cxnLst>
                <a:cxn ang="0">
                  <a:pos x="T0" y="T1"/>
                </a:cxn>
                <a:cxn ang="0">
                  <a:pos x="T2" y="T3"/>
                </a:cxn>
                <a:cxn ang="0">
                  <a:pos x="T4" y="T5"/>
                </a:cxn>
                <a:cxn ang="0">
                  <a:pos x="T6" y="T7"/>
                </a:cxn>
                <a:cxn ang="0">
                  <a:pos x="T8" y="T9"/>
                </a:cxn>
              </a:cxnLst>
              <a:rect l="0" t="0" r="r" b="b"/>
              <a:pathLst>
                <a:path w="18" h="59">
                  <a:moveTo>
                    <a:pt x="17" y="4"/>
                  </a:moveTo>
                  <a:lnTo>
                    <a:pt x="18" y="59"/>
                  </a:lnTo>
                  <a:lnTo>
                    <a:pt x="2" y="55"/>
                  </a:lnTo>
                  <a:lnTo>
                    <a:pt x="0" y="0"/>
                  </a:lnTo>
                  <a:lnTo>
                    <a:pt x="17"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69" name="Freeform 640"/>
            <p:cNvSpPr>
              <a:spLocks/>
            </p:cNvSpPr>
            <p:nvPr/>
          </p:nvSpPr>
          <p:spPr bwMode="auto">
            <a:xfrm>
              <a:off x="13829491" y="-1320403"/>
              <a:ext cx="34925" cy="93663"/>
            </a:xfrm>
            <a:custGeom>
              <a:avLst/>
              <a:gdLst>
                <a:gd name="T0" fmla="*/ 20 w 22"/>
                <a:gd name="T1" fmla="*/ 4 h 59"/>
                <a:gd name="T2" fmla="*/ 22 w 22"/>
                <a:gd name="T3" fmla="*/ 59 h 59"/>
                <a:gd name="T4" fmla="*/ 2 w 22"/>
                <a:gd name="T5" fmla="*/ 55 h 59"/>
                <a:gd name="T6" fmla="*/ 0 w 22"/>
                <a:gd name="T7" fmla="*/ 0 h 59"/>
                <a:gd name="T8" fmla="*/ 20 w 22"/>
                <a:gd name="T9" fmla="*/ 4 h 59"/>
              </a:gdLst>
              <a:ahLst/>
              <a:cxnLst>
                <a:cxn ang="0">
                  <a:pos x="T0" y="T1"/>
                </a:cxn>
                <a:cxn ang="0">
                  <a:pos x="T2" y="T3"/>
                </a:cxn>
                <a:cxn ang="0">
                  <a:pos x="T4" y="T5"/>
                </a:cxn>
                <a:cxn ang="0">
                  <a:pos x="T6" y="T7"/>
                </a:cxn>
                <a:cxn ang="0">
                  <a:pos x="T8" y="T9"/>
                </a:cxn>
              </a:cxnLst>
              <a:rect l="0" t="0" r="r" b="b"/>
              <a:pathLst>
                <a:path w="22" h="59">
                  <a:moveTo>
                    <a:pt x="20" y="4"/>
                  </a:moveTo>
                  <a:lnTo>
                    <a:pt x="22" y="59"/>
                  </a:lnTo>
                  <a:lnTo>
                    <a:pt x="2" y="55"/>
                  </a:lnTo>
                  <a:lnTo>
                    <a:pt x="0" y="0"/>
                  </a:lnTo>
                  <a:lnTo>
                    <a:pt x="20"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0" name="Freeform 641"/>
            <p:cNvSpPr>
              <a:spLocks/>
            </p:cNvSpPr>
            <p:nvPr/>
          </p:nvSpPr>
          <p:spPr bwMode="auto">
            <a:xfrm>
              <a:off x="13988241" y="-1337866"/>
              <a:ext cx="17463" cy="109538"/>
            </a:xfrm>
            <a:custGeom>
              <a:avLst/>
              <a:gdLst>
                <a:gd name="T0" fmla="*/ 10 w 11"/>
                <a:gd name="T1" fmla="*/ 14 h 69"/>
                <a:gd name="T2" fmla="*/ 11 w 11"/>
                <a:gd name="T3" fmla="*/ 69 h 69"/>
                <a:gd name="T4" fmla="*/ 2 w 11"/>
                <a:gd name="T5" fmla="*/ 55 h 69"/>
                <a:gd name="T6" fmla="*/ 0 w 11"/>
                <a:gd name="T7" fmla="*/ 0 h 69"/>
                <a:gd name="T8" fmla="*/ 10 w 11"/>
                <a:gd name="T9" fmla="*/ 14 h 69"/>
              </a:gdLst>
              <a:ahLst/>
              <a:cxnLst>
                <a:cxn ang="0">
                  <a:pos x="T0" y="T1"/>
                </a:cxn>
                <a:cxn ang="0">
                  <a:pos x="T2" y="T3"/>
                </a:cxn>
                <a:cxn ang="0">
                  <a:pos x="T4" y="T5"/>
                </a:cxn>
                <a:cxn ang="0">
                  <a:pos x="T6" y="T7"/>
                </a:cxn>
                <a:cxn ang="0">
                  <a:pos x="T8" y="T9"/>
                </a:cxn>
              </a:cxnLst>
              <a:rect l="0" t="0" r="r" b="b"/>
              <a:pathLst>
                <a:path w="11" h="69">
                  <a:moveTo>
                    <a:pt x="10" y="14"/>
                  </a:moveTo>
                  <a:lnTo>
                    <a:pt x="11" y="69"/>
                  </a:lnTo>
                  <a:lnTo>
                    <a:pt x="2" y="55"/>
                  </a:lnTo>
                  <a:lnTo>
                    <a:pt x="0" y="0"/>
                  </a:lnTo>
                  <a:lnTo>
                    <a:pt x="10" y="1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1" name="Freeform 642"/>
            <p:cNvSpPr>
              <a:spLocks/>
            </p:cNvSpPr>
            <p:nvPr/>
          </p:nvSpPr>
          <p:spPr bwMode="auto">
            <a:xfrm>
              <a:off x="14318441" y="-1329928"/>
              <a:ext cx="33338" cy="92075"/>
            </a:xfrm>
            <a:custGeom>
              <a:avLst/>
              <a:gdLst>
                <a:gd name="T0" fmla="*/ 19 w 21"/>
                <a:gd name="T1" fmla="*/ 0 h 58"/>
                <a:gd name="T2" fmla="*/ 21 w 21"/>
                <a:gd name="T3" fmla="*/ 55 h 58"/>
                <a:gd name="T4" fmla="*/ 1 w 21"/>
                <a:gd name="T5" fmla="*/ 58 h 58"/>
                <a:gd name="T6" fmla="*/ 0 w 21"/>
                <a:gd name="T7" fmla="*/ 3 h 58"/>
                <a:gd name="T8" fmla="*/ 19 w 21"/>
                <a:gd name="T9" fmla="*/ 0 h 58"/>
              </a:gdLst>
              <a:ahLst/>
              <a:cxnLst>
                <a:cxn ang="0">
                  <a:pos x="T0" y="T1"/>
                </a:cxn>
                <a:cxn ang="0">
                  <a:pos x="T2" y="T3"/>
                </a:cxn>
                <a:cxn ang="0">
                  <a:pos x="T4" y="T5"/>
                </a:cxn>
                <a:cxn ang="0">
                  <a:pos x="T6" y="T7"/>
                </a:cxn>
                <a:cxn ang="0">
                  <a:pos x="T8" y="T9"/>
                </a:cxn>
              </a:cxnLst>
              <a:rect l="0" t="0" r="r" b="b"/>
              <a:pathLst>
                <a:path w="21" h="58">
                  <a:moveTo>
                    <a:pt x="19" y="0"/>
                  </a:moveTo>
                  <a:lnTo>
                    <a:pt x="21" y="55"/>
                  </a:lnTo>
                  <a:lnTo>
                    <a:pt x="1" y="58"/>
                  </a:lnTo>
                  <a:lnTo>
                    <a:pt x="0" y="3"/>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2" name="Freeform 643"/>
            <p:cNvSpPr>
              <a:spLocks/>
            </p:cNvSpPr>
            <p:nvPr/>
          </p:nvSpPr>
          <p:spPr bwMode="auto">
            <a:xfrm>
              <a:off x="15610666" y="-1393428"/>
              <a:ext cx="31750" cy="120650"/>
            </a:xfrm>
            <a:custGeom>
              <a:avLst/>
              <a:gdLst>
                <a:gd name="T0" fmla="*/ 19 w 20"/>
                <a:gd name="T1" fmla="*/ 0 h 76"/>
                <a:gd name="T2" fmla="*/ 20 w 20"/>
                <a:gd name="T3" fmla="*/ 55 h 76"/>
                <a:gd name="T4" fmla="*/ 1 w 20"/>
                <a:gd name="T5" fmla="*/ 76 h 76"/>
                <a:gd name="T6" fmla="*/ 0 w 20"/>
                <a:gd name="T7" fmla="*/ 21 h 76"/>
                <a:gd name="T8" fmla="*/ 19 w 20"/>
                <a:gd name="T9" fmla="*/ 0 h 76"/>
              </a:gdLst>
              <a:ahLst/>
              <a:cxnLst>
                <a:cxn ang="0">
                  <a:pos x="T0" y="T1"/>
                </a:cxn>
                <a:cxn ang="0">
                  <a:pos x="T2" y="T3"/>
                </a:cxn>
                <a:cxn ang="0">
                  <a:pos x="T4" y="T5"/>
                </a:cxn>
                <a:cxn ang="0">
                  <a:pos x="T6" y="T7"/>
                </a:cxn>
                <a:cxn ang="0">
                  <a:pos x="T8" y="T9"/>
                </a:cxn>
              </a:cxnLst>
              <a:rect l="0" t="0" r="r" b="b"/>
              <a:pathLst>
                <a:path w="20" h="76">
                  <a:moveTo>
                    <a:pt x="19" y="0"/>
                  </a:moveTo>
                  <a:lnTo>
                    <a:pt x="20" y="55"/>
                  </a:lnTo>
                  <a:lnTo>
                    <a:pt x="1" y="76"/>
                  </a:lnTo>
                  <a:lnTo>
                    <a:pt x="0" y="21"/>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3" name="Freeform 644"/>
            <p:cNvSpPr>
              <a:spLocks/>
            </p:cNvSpPr>
            <p:nvPr/>
          </p:nvSpPr>
          <p:spPr bwMode="auto">
            <a:xfrm>
              <a:off x="13905691" y="-1334691"/>
              <a:ext cx="41275" cy="117475"/>
            </a:xfrm>
            <a:custGeom>
              <a:avLst/>
              <a:gdLst>
                <a:gd name="T0" fmla="*/ 24 w 26"/>
                <a:gd name="T1" fmla="*/ 0 h 74"/>
                <a:gd name="T2" fmla="*/ 26 w 26"/>
                <a:gd name="T3" fmla="*/ 55 h 74"/>
                <a:gd name="T4" fmla="*/ 1 w 26"/>
                <a:gd name="T5" fmla="*/ 74 h 74"/>
                <a:gd name="T6" fmla="*/ 0 w 26"/>
                <a:gd name="T7" fmla="*/ 19 h 74"/>
                <a:gd name="T8" fmla="*/ 24 w 26"/>
                <a:gd name="T9" fmla="*/ 0 h 74"/>
              </a:gdLst>
              <a:ahLst/>
              <a:cxnLst>
                <a:cxn ang="0">
                  <a:pos x="T0" y="T1"/>
                </a:cxn>
                <a:cxn ang="0">
                  <a:pos x="T2" y="T3"/>
                </a:cxn>
                <a:cxn ang="0">
                  <a:pos x="T4" y="T5"/>
                </a:cxn>
                <a:cxn ang="0">
                  <a:pos x="T6" y="T7"/>
                </a:cxn>
                <a:cxn ang="0">
                  <a:pos x="T8" y="T9"/>
                </a:cxn>
              </a:cxnLst>
              <a:rect l="0" t="0" r="r" b="b"/>
              <a:pathLst>
                <a:path w="26" h="74">
                  <a:moveTo>
                    <a:pt x="24" y="0"/>
                  </a:moveTo>
                  <a:lnTo>
                    <a:pt x="26" y="55"/>
                  </a:lnTo>
                  <a:lnTo>
                    <a:pt x="1" y="74"/>
                  </a:lnTo>
                  <a:lnTo>
                    <a:pt x="0" y="19"/>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4" name="Freeform 645"/>
            <p:cNvSpPr>
              <a:spLocks/>
            </p:cNvSpPr>
            <p:nvPr/>
          </p:nvSpPr>
          <p:spPr bwMode="auto">
            <a:xfrm>
              <a:off x="13861241" y="-1314053"/>
              <a:ext cx="46038" cy="96838"/>
            </a:xfrm>
            <a:custGeom>
              <a:avLst/>
              <a:gdLst>
                <a:gd name="T0" fmla="*/ 28 w 29"/>
                <a:gd name="T1" fmla="*/ 6 h 61"/>
                <a:gd name="T2" fmla="*/ 29 w 29"/>
                <a:gd name="T3" fmla="*/ 61 h 61"/>
                <a:gd name="T4" fmla="*/ 2 w 29"/>
                <a:gd name="T5" fmla="*/ 55 h 61"/>
                <a:gd name="T6" fmla="*/ 0 w 29"/>
                <a:gd name="T7" fmla="*/ 0 h 61"/>
                <a:gd name="T8" fmla="*/ 28 w 29"/>
                <a:gd name="T9" fmla="*/ 6 h 61"/>
              </a:gdLst>
              <a:ahLst/>
              <a:cxnLst>
                <a:cxn ang="0">
                  <a:pos x="T0" y="T1"/>
                </a:cxn>
                <a:cxn ang="0">
                  <a:pos x="T2" y="T3"/>
                </a:cxn>
                <a:cxn ang="0">
                  <a:pos x="T4" y="T5"/>
                </a:cxn>
                <a:cxn ang="0">
                  <a:pos x="T6" y="T7"/>
                </a:cxn>
                <a:cxn ang="0">
                  <a:pos x="T8" y="T9"/>
                </a:cxn>
              </a:cxnLst>
              <a:rect l="0" t="0" r="r" b="b"/>
              <a:pathLst>
                <a:path w="29" h="61">
                  <a:moveTo>
                    <a:pt x="28" y="6"/>
                  </a:moveTo>
                  <a:lnTo>
                    <a:pt x="29" y="61"/>
                  </a:lnTo>
                  <a:lnTo>
                    <a:pt x="2" y="55"/>
                  </a:lnTo>
                  <a:lnTo>
                    <a:pt x="0" y="0"/>
                  </a:lnTo>
                  <a:lnTo>
                    <a:pt x="28"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5" name="Freeform 646"/>
            <p:cNvSpPr>
              <a:spLocks/>
            </p:cNvSpPr>
            <p:nvPr/>
          </p:nvSpPr>
          <p:spPr bwMode="auto">
            <a:xfrm>
              <a:off x="14064441" y="-1317228"/>
              <a:ext cx="28575" cy="96838"/>
            </a:xfrm>
            <a:custGeom>
              <a:avLst/>
              <a:gdLst>
                <a:gd name="T0" fmla="*/ 16 w 18"/>
                <a:gd name="T1" fmla="*/ 0 h 61"/>
                <a:gd name="T2" fmla="*/ 18 w 18"/>
                <a:gd name="T3" fmla="*/ 55 h 61"/>
                <a:gd name="T4" fmla="*/ 1 w 18"/>
                <a:gd name="T5" fmla="*/ 61 h 61"/>
                <a:gd name="T6" fmla="*/ 0 w 18"/>
                <a:gd name="T7" fmla="*/ 5 h 61"/>
                <a:gd name="T8" fmla="*/ 16 w 18"/>
                <a:gd name="T9" fmla="*/ 0 h 61"/>
              </a:gdLst>
              <a:ahLst/>
              <a:cxnLst>
                <a:cxn ang="0">
                  <a:pos x="T0" y="T1"/>
                </a:cxn>
                <a:cxn ang="0">
                  <a:pos x="T2" y="T3"/>
                </a:cxn>
                <a:cxn ang="0">
                  <a:pos x="T4" y="T5"/>
                </a:cxn>
                <a:cxn ang="0">
                  <a:pos x="T6" y="T7"/>
                </a:cxn>
                <a:cxn ang="0">
                  <a:pos x="T8" y="T9"/>
                </a:cxn>
              </a:cxnLst>
              <a:rect l="0" t="0" r="r" b="b"/>
              <a:pathLst>
                <a:path w="18" h="61">
                  <a:moveTo>
                    <a:pt x="16" y="0"/>
                  </a:moveTo>
                  <a:lnTo>
                    <a:pt x="18" y="55"/>
                  </a:lnTo>
                  <a:lnTo>
                    <a:pt x="1" y="61"/>
                  </a:lnTo>
                  <a:lnTo>
                    <a:pt x="0" y="5"/>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6" name="Freeform 647"/>
            <p:cNvSpPr>
              <a:spLocks/>
            </p:cNvSpPr>
            <p:nvPr/>
          </p:nvSpPr>
          <p:spPr bwMode="auto">
            <a:xfrm>
              <a:off x="14380353" y="-1329928"/>
              <a:ext cx="22225" cy="98425"/>
            </a:xfrm>
            <a:custGeom>
              <a:avLst/>
              <a:gdLst>
                <a:gd name="T0" fmla="*/ 13 w 14"/>
                <a:gd name="T1" fmla="*/ 7 h 62"/>
                <a:gd name="T2" fmla="*/ 14 w 14"/>
                <a:gd name="T3" fmla="*/ 62 h 62"/>
                <a:gd name="T4" fmla="*/ 2 w 14"/>
                <a:gd name="T5" fmla="*/ 55 h 62"/>
                <a:gd name="T6" fmla="*/ 0 w 14"/>
                <a:gd name="T7" fmla="*/ 0 h 62"/>
                <a:gd name="T8" fmla="*/ 13 w 14"/>
                <a:gd name="T9" fmla="*/ 7 h 62"/>
              </a:gdLst>
              <a:ahLst/>
              <a:cxnLst>
                <a:cxn ang="0">
                  <a:pos x="T0" y="T1"/>
                </a:cxn>
                <a:cxn ang="0">
                  <a:pos x="T2" y="T3"/>
                </a:cxn>
                <a:cxn ang="0">
                  <a:pos x="T4" y="T5"/>
                </a:cxn>
                <a:cxn ang="0">
                  <a:pos x="T6" y="T7"/>
                </a:cxn>
                <a:cxn ang="0">
                  <a:pos x="T8" y="T9"/>
                </a:cxn>
              </a:cxnLst>
              <a:rect l="0" t="0" r="r" b="b"/>
              <a:pathLst>
                <a:path w="14" h="62">
                  <a:moveTo>
                    <a:pt x="13" y="7"/>
                  </a:moveTo>
                  <a:lnTo>
                    <a:pt x="14" y="62"/>
                  </a:lnTo>
                  <a:lnTo>
                    <a:pt x="2" y="55"/>
                  </a:lnTo>
                  <a:lnTo>
                    <a:pt x="0" y="0"/>
                  </a:lnTo>
                  <a:lnTo>
                    <a:pt x="13"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7" name="Freeform 648"/>
            <p:cNvSpPr>
              <a:spLocks/>
            </p:cNvSpPr>
            <p:nvPr/>
          </p:nvSpPr>
          <p:spPr bwMode="auto">
            <a:xfrm>
              <a:off x="14021578" y="-1309291"/>
              <a:ext cx="14288" cy="88900"/>
            </a:xfrm>
            <a:custGeom>
              <a:avLst/>
              <a:gdLst>
                <a:gd name="T0" fmla="*/ 8 w 9"/>
                <a:gd name="T1" fmla="*/ 1 h 56"/>
                <a:gd name="T2" fmla="*/ 9 w 9"/>
                <a:gd name="T3" fmla="*/ 56 h 56"/>
                <a:gd name="T4" fmla="*/ 2 w 9"/>
                <a:gd name="T5" fmla="*/ 56 h 56"/>
                <a:gd name="T6" fmla="*/ 0 w 9"/>
                <a:gd name="T7" fmla="*/ 0 h 56"/>
                <a:gd name="T8" fmla="*/ 8 w 9"/>
                <a:gd name="T9" fmla="*/ 1 h 56"/>
              </a:gdLst>
              <a:ahLst/>
              <a:cxnLst>
                <a:cxn ang="0">
                  <a:pos x="T0" y="T1"/>
                </a:cxn>
                <a:cxn ang="0">
                  <a:pos x="T2" y="T3"/>
                </a:cxn>
                <a:cxn ang="0">
                  <a:pos x="T4" y="T5"/>
                </a:cxn>
                <a:cxn ang="0">
                  <a:pos x="T6" y="T7"/>
                </a:cxn>
                <a:cxn ang="0">
                  <a:pos x="T8" y="T9"/>
                </a:cxn>
              </a:cxnLst>
              <a:rect l="0" t="0" r="r" b="b"/>
              <a:pathLst>
                <a:path w="9" h="56">
                  <a:moveTo>
                    <a:pt x="8" y="1"/>
                  </a:moveTo>
                  <a:lnTo>
                    <a:pt x="9" y="56"/>
                  </a:lnTo>
                  <a:lnTo>
                    <a:pt x="2" y="56"/>
                  </a:lnTo>
                  <a:lnTo>
                    <a:pt x="0" y="0"/>
                  </a:lnTo>
                  <a:lnTo>
                    <a:pt x="8"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8" name="Freeform 649"/>
            <p:cNvSpPr>
              <a:spLocks/>
            </p:cNvSpPr>
            <p:nvPr/>
          </p:nvSpPr>
          <p:spPr bwMode="auto">
            <a:xfrm>
              <a:off x="14034278" y="-1309291"/>
              <a:ext cx="31750" cy="88900"/>
            </a:xfrm>
            <a:custGeom>
              <a:avLst/>
              <a:gdLst>
                <a:gd name="T0" fmla="*/ 19 w 20"/>
                <a:gd name="T1" fmla="*/ 0 h 56"/>
                <a:gd name="T2" fmla="*/ 20 w 20"/>
                <a:gd name="T3" fmla="*/ 56 h 56"/>
                <a:gd name="T4" fmla="*/ 1 w 20"/>
                <a:gd name="T5" fmla="*/ 56 h 56"/>
                <a:gd name="T6" fmla="*/ 0 w 20"/>
                <a:gd name="T7" fmla="*/ 1 h 56"/>
                <a:gd name="T8" fmla="*/ 19 w 20"/>
                <a:gd name="T9" fmla="*/ 0 h 56"/>
              </a:gdLst>
              <a:ahLst/>
              <a:cxnLst>
                <a:cxn ang="0">
                  <a:pos x="T0" y="T1"/>
                </a:cxn>
                <a:cxn ang="0">
                  <a:pos x="T2" y="T3"/>
                </a:cxn>
                <a:cxn ang="0">
                  <a:pos x="T4" y="T5"/>
                </a:cxn>
                <a:cxn ang="0">
                  <a:pos x="T6" y="T7"/>
                </a:cxn>
                <a:cxn ang="0">
                  <a:pos x="T8" y="T9"/>
                </a:cxn>
              </a:cxnLst>
              <a:rect l="0" t="0" r="r" b="b"/>
              <a:pathLst>
                <a:path w="20" h="56">
                  <a:moveTo>
                    <a:pt x="19" y="0"/>
                  </a:moveTo>
                  <a:lnTo>
                    <a:pt x="20" y="56"/>
                  </a:lnTo>
                  <a:lnTo>
                    <a:pt x="1" y="56"/>
                  </a:lnTo>
                  <a:lnTo>
                    <a:pt x="0" y="1"/>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79" name="Freeform 650"/>
            <p:cNvSpPr>
              <a:spLocks/>
            </p:cNvSpPr>
            <p:nvPr/>
          </p:nvSpPr>
          <p:spPr bwMode="auto">
            <a:xfrm>
              <a:off x="12299141" y="-1261666"/>
              <a:ext cx="31750" cy="93663"/>
            </a:xfrm>
            <a:custGeom>
              <a:avLst/>
              <a:gdLst>
                <a:gd name="T0" fmla="*/ 18 w 20"/>
                <a:gd name="T1" fmla="*/ 4 h 59"/>
                <a:gd name="T2" fmla="*/ 20 w 20"/>
                <a:gd name="T3" fmla="*/ 59 h 59"/>
                <a:gd name="T4" fmla="*/ 1 w 20"/>
                <a:gd name="T5" fmla="*/ 55 h 59"/>
                <a:gd name="T6" fmla="*/ 0 w 20"/>
                <a:gd name="T7" fmla="*/ 0 h 59"/>
                <a:gd name="T8" fmla="*/ 18 w 20"/>
                <a:gd name="T9" fmla="*/ 4 h 59"/>
              </a:gdLst>
              <a:ahLst/>
              <a:cxnLst>
                <a:cxn ang="0">
                  <a:pos x="T0" y="T1"/>
                </a:cxn>
                <a:cxn ang="0">
                  <a:pos x="T2" y="T3"/>
                </a:cxn>
                <a:cxn ang="0">
                  <a:pos x="T4" y="T5"/>
                </a:cxn>
                <a:cxn ang="0">
                  <a:pos x="T6" y="T7"/>
                </a:cxn>
                <a:cxn ang="0">
                  <a:pos x="T8" y="T9"/>
                </a:cxn>
              </a:cxnLst>
              <a:rect l="0" t="0" r="r" b="b"/>
              <a:pathLst>
                <a:path w="20" h="59">
                  <a:moveTo>
                    <a:pt x="18" y="4"/>
                  </a:moveTo>
                  <a:lnTo>
                    <a:pt x="20" y="59"/>
                  </a:lnTo>
                  <a:lnTo>
                    <a:pt x="1" y="55"/>
                  </a:lnTo>
                  <a:lnTo>
                    <a:pt x="0" y="0"/>
                  </a:lnTo>
                  <a:lnTo>
                    <a:pt x="18"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0" name="Freeform 651"/>
            <p:cNvSpPr>
              <a:spLocks/>
            </p:cNvSpPr>
            <p:nvPr/>
          </p:nvSpPr>
          <p:spPr bwMode="auto">
            <a:xfrm>
              <a:off x="14148578" y="-1309291"/>
              <a:ext cx="15875" cy="87313"/>
            </a:xfrm>
            <a:custGeom>
              <a:avLst/>
              <a:gdLst>
                <a:gd name="T0" fmla="*/ 8 w 10"/>
                <a:gd name="T1" fmla="*/ 0 h 55"/>
                <a:gd name="T2" fmla="*/ 10 w 10"/>
                <a:gd name="T3" fmla="*/ 55 h 55"/>
                <a:gd name="T4" fmla="*/ 2 w 10"/>
                <a:gd name="T5" fmla="*/ 55 h 55"/>
                <a:gd name="T6" fmla="*/ 0 w 10"/>
                <a:gd name="T7" fmla="*/ 0 h 55"/>
                <a:gd name="T8" fmla="*/ 8 w 10"/>
                <a:gd name="T9" fmla="*/ 0 h 55"/>
              </a:gdLst>
              <a:ahLst/>
              <a:cxnLst>
                <a:cxn ang="0">
                  <a:pos x="T0" y="T1"/>
                </a:cxn>
                <a:cxn ang="0">
                  <a:pos x="T2" y="T3"/>
                </a:cxn>
                <a:cxn ang="0">
                  <a:pos x="T4" y="T5"/>
                </a:cxn>
                <a:cxn ang="0">
                  <a:pos x="T6" y="T7"/>
                </a:cxn>
                <a:cxn ang="0">
                  <a:pos x="T8" y="T9"/>
                </a:cxn>
              </a:cxnLst>
              <a:rect l="0" t="0" r="r" b="b"/>
              <a:pathLst>
                <a:path w="10" h="55">
                  <a:moveTo>
                    <a:pt x="8" y="0"/>
                  </a:moveTo>
                  <a:lnTo>
                    <a:pt x="10" y="55"/>
                  </a:lnTo>
                  <a:lnTo>
                    <a:pt x="2" y="55"/>
                  </a:lnTo>
                  <a:lnTo>
                    <a:pt x="0" y="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1" name="Freeform 652"/>
            <p:cNvSpPr>
              <a:spLocks/>
            </p:cNvSpPr>
            <p:nvPr/>
          </p:nvSpPr>
          <p:spPr bwMode="auto">
            <a:xfrm>
              <a:off x="14089841" y="-1317228"/>
              <a:ext cx="7938" cy="96838"/>
            </a:xfrm>
            <a:custGeom>
              <a:avLst/>
              <a:gdLst>
                <a:gd name="T0" fmla="*/ 3 w 5"/>
                <a:gd name="T1" fmla="*/ 6 h 61"/>
                <a:gd name="T2" fmla="*/ 5 w 5"/>
                <a:gd name="T3" fmla="*/ 61 h 61"/>
                <a:gd name="T4" fmla="*/ 2 w 5"/>
                <a:gd name="T5" fmla="*/ 55 h 61"/>
                <a:gd name="T6" fmla="*/ 0 w 5"/>
                <a:gd name="T7" fmla="*/ 0 h 61"/>
                <a:gd name="T8" fmla="*/ 3 w 5"/>
                <a:gd name="T9" fmla="*/ 6 h 61"/>
              </a:gdLst>
              <a:ahLst/>
              <a:cxnLst>
                <a:cxn ang="0">
                  <a:pos x="T0" y="T1"/>
                </a:cxn>
                <a:cxn ang="0">
                  <a:pos x="T2" y="T3"/>
                </a:cxn>
                <a:cxn ang="0">
                  <a:pos x="T4" y="T5"/>
                </a:cxn>
                <a:cxn ang="0">
                  <a:pos x="T6" y="T7"/>
                </a:cxn>
                <a:cxn ang="0">
                  <a:pos x="T8" y="T9"/>
                </a:cxn>
              </a:cxnLst>
              <a:rect l="0" t="0" r="r" b="b"/>
              <a:pathLst>
                <a:path w="5" h="61">
                  <a:moveTo>
                    <a:pt x="3" y="6"/>
                  </a:moveTo>
                  <a:lnTo>
                    <a:pt x="5" y="61"/>
                  </a:lnTo>
                  <a:lnTo>
                    <a:pt x="2" y="55"/>
                  </a:lnTo>
                  <a:lnTo>
                    <a:pt x="0" y="0"/>
                  </a:lnTo>
                  <a:lnTo>
                    <a:pt x="3"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2" name="Freeform 653"/>
            <p:cNvSpPr>
              <a:spLocks/>
            </p:cNvSpPr>
            <p:nvPr/>
          </p:nvSpPr>
          <p:spPr bwMode="auto">
            <a:xfrm>
              <a:off x="14250178" y="-1314053"/>
              <a:ext cx="33338" cy="92075"/>
            </a:xfrm>
            <a:custGeom>
              <a:avLst/>
              <a:gdLst>
                <a:gd name="T0" fmla="*/ 20 w 21"/>
                <a:gd name="T1" fmla="*/ 3 h 58"/>
                <a:gd name="T2" fmla="*/ 21 w 21"/>
                <a:gd name="T3" fmla="*/ 58 h 58"/>
                <a:gd name="T4" fmla="*/ 2 w 21"/>
                <a:gd name="T5" fmla="*/ 55 h 58"/>
                <a:gd name="T6" fmla="*/ 0 w 21"/>
                <a:gd name="T7" fmla="*/ 0 h 58"/>
                <a:gd name="T8" fmla="*/ 20 w 21"/>
                <a:gd name="T9" fmla="*/ 3 h 58"/>
              </a:gdLst>
              <a:ahLst/>
              <a:cxnLst>
                <a:cxn ang="0">
                  <a:pos x="T0" y="T1"/>
                </a:cxn>
                <a:cxn ang="0">
                  <a:pos x="T2" y="T3"/>
                </a:cxn>
                <a:cxn ang="0">
                  <a:pos x="T4" y="T5"/>
                </a:cxn>
                <a:cxn ang="0">
                  <a:pos x="T6" y="T7"/>
                </a:cxn>
                <a:cxn ang="0">
                  <a:pos x="T8" y="T9"/>
                </a:cxn>
              </a:cxnLst>
              <a:rect l="0" t="0" r="r" b="b"/>
              <a:pathLst>
                <a:path w="21" h="58">
                  <a:moveTo>
                    <a:pt x="20" y="3"/>
                  </a:moveTo>
                  <a:lnTo>
                    <a:pt x="21" y="58"/>
                  </a:lnTo>
                  <a:lnTo>
                    <a:pt x="2" y="55"/>
                  </a:lnTo>
                  <a:lnTo>
                    <a:pt x="0" y="0"/>
                  </a:lnTo>
                  <a:lnTo>
                    <a:pt x="20"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3" name="Freeform 654"/>
            <p:cNvSpPr>
              <a:spLocks/>
            </p:cNvSpPr>
            <p:nvPr/>
          </p:nvSpPr>
          <p:spPr bwMode="auto">
            <a:xfrm>
              <a:off x="14281928" y="-1325166"/>
              <a:ext cx="38100" cy="103188"/>
            </a:xfrm>
            <a:custGeom>
              <a:avLst/>
              <a:gdLst>
                <a:gd name="T0" fmla="*/ 23 w 24"/>
                <a:gd name="T1" fmla="*/ 0 h 65"/>
                <a:gd name="T2" fmla="*/ 24 w 24"/>
                <a:gd name="T3" fmla="*/ 55 h 65"/>
                <a:gd name="T4" fmla="*/ 1 w 24"/>
                <a:gd name="T5" fmla="*/ 65 h 65"/>
                <a:gd name="T6" fmla="*/ 0 w 24"/>
                <a:gd name="T7" fmla="*/ 10 h 65"/>
                <a:gd name="T8" fmla="*/ 23 w 24"/>
                <a:gd name="T9" fmla="*/ 0 h 65"/>
              </a:gdLst>
              <a:ahLst/>
              <a:cxnLst>
                <a:cxn ang="0">
                  <a:pos x="T0" y="T1"/>
                </a:cxn>
                <a:cxn ang="0">
                  <a:pos x="T2" y="T3"/>
                </a:cxn>
                <a:cxn ang="0">
                  <a:pos x="T4" y="T5"/>
                </a:cxn>
                <a:cxn ang="0">
                  <a:pos x="T6" y="T7"/>
                </a:cxn>
                <a:cxn ang="0">
                  <a:pos x="T8" y="T9"/>
                </a:cxn>
              </a:cxnLst>
              <a:rect l="0" t="0" r="r" b="b"/>
              <a:pathLst>
                <a:path w="24" h="65">
                  <a:moveTo>
                    <a:pt x="23" y="0"/>
                  </a:moveTo>
                  <a:lnTo>
                    <a:pt x="24" y="55"/>
                  </a:lnTo>
                  <a:lnTo>
                    <a:pt x="1" y="65"/>
                  </a:lnTo>
                  <a:lnTo>
                    <a:pt x="0" y="10"/>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4" name="Freeform 655"/>
            <p:cNvSpPr>
              <a:spLocks/>
            </p:cNvSpPr>
            <p:nvPr/>
          </p:nvSpPr>
          <p:spPr bwMode="auto">
            <a:xfrm>
              <a:off x="14221603" y="-1314053"/>
              <a:ext cx="31750" cy="96838"/>
            </a:xfrm>
            <a:custGeom>
              <a:avLst/>
              <a:gdLst>
                <a:gd name="T0" fmla="*/ 18 w 20"/>
                <a:gd name="T1" fmla="*/ 0 h 61"/>
                <a:gd name="T2" fmla="*/ 20 w 20"/>
                <a:gd name="T3" fmla="*/ 55 h 61"/>
                <a:gd name="T4" fmla="*/ 2 w 20"/>
                <a:gd name="T5" fmla="*/ 61 h 61"/>
                <a:gd name="T6" fmla="*/ 0 w 20"/>
                <a:gd name="T7" fmla="*/ 6 h 61"/>
                <a:gd name="T8" fmla="*/ 18 w 20"/>
                <a:gd name="T9" fmla="*/ 0 h 61"/>
              </a:gdLst>
              <a:ahLst/>
              <a:cxnLst>
                <a:cxn ang="0">
                  <a:pos x="T0" y="T1"/>
                </a:cxn>
                <a:cxn ang="0">
                  <a:pos x="T2" y="T3"/>
                </a:cxn>
                <a:cxn ang="0">
                  <a:pos x="T4" y="T5"/>
                </a:cxn>
                <a:cxn ang="0">
                  <a:pos x="T6" y="T7"/>
                </a:cxn>
                <a:cxn ang="0">
                  <a:pos x="T8" y="T9"/>
                </a:cxn>
              </a:cxnLst>
              <a:rect l="0" t="0" r="r" b="b"/>
              <a:pathLst>
                <a:path w="20" h="61">
                  <a:moveTo>
                    <a:pt x="18" y="0"/>
                  </a:moveTo>
                  <a:lnTo>
                    <a:pt x="20" y="55"/>
                  </a:lnTo>
                  <a:lnTo>
                    <a:pt x="2" y="61"/>
                  </a:lnTo>
                  <a:lnTo>
                    <a:pt x="0" y="6"/>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5" name="Freeform 656"/>
            <p:cNvSpPr>
              <a:spLocks/>
            </p:cNvSpPr>
            <p:nvPr/>
          </p:nvSpPr>
          <p:spPr bwMode="auto">
            <a:xfrm>
              <a:off x="14378766" y="-1315641"/>
              <a:ext cx="9525" cy="95250"/>
            </a:xfrm>
            <a:custGeom>
              <a:avLst/>
              <a:gdLst>
                <a:gd name="T0" fmla="*/ 4 w 6"/>
                <a:gd name="T1" fmla="*/ 0 h 60"/>
                <a:gd name="T2" fmla="*/ 6 w 6"/>
                <a:gd name="T3" fmla="*/ 55 h 60"/>
                <a:gd name="T4" fmla="*/ 2 w 6"/>
                <a:gd name="T5" fmla="*/ 60 h 60"/>
                <a:gd name="T6" fmla="*/ 0 w 6"/>
                <a:gd name="T7" fmla="*/ 4 h 60"/>
                <a:gd name="T8" fmla="*/ 4 w 6"/>
                <a:gd name="T9" fmla="*/ 0 h 60"/>
              </a:gdLst>
              <a:ahLst/>
              <a:cxnLst>
                <a:cxn ang="0">
                  <a:pos x="T0" y="T1"/>
                </a:cxn>
                <a:cxn ang="0">
                  <a:pos x="T2" y="T3"/>
                </a:cxn>
                <a:cxn ang="0">
                  <a:pos x="T4" y="T5"/>
                </a:cxn>
                <a:cxn ang="0">
                  <a:pos x="T6" y="T7"/>
                </a:cxn>
                <a:cxn ang="0">
                  <a:pos x="T8" y="T9"/>
                </a:cxn>
              </a:cxnLst>
              <a:rect l="0" t="0" r="r" b="b"/>
              <a:pathLst>
                <a:path w="6" h="60">
                  <a:moveTo>
                    <a:pt x="4" y="0"/>
                  </a:moveTo>
                  <a:lnTo>
                    <a:pt x="6" y="55"/>
                  </a:lnTo>
                  <a:lnTo>
                    <a:pt x="2" y="60"/>
                  </a:lnTo>
                  <a:lnTo>
                    <a:pt x="0" y="4"/>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6" name="Freeform 657"/>
            <p:cNvSpPr>
              <a:spLocks/>
            </p:cNvSpPr>
            <p:nvPr/>
          </p:nvSpPr>
          <p:spPr bwMode="auto">
            <a:xfrm>
              <a:off x="14000941" y="-1315641"/>
              <a:ext cx="4763" cy="109538"/>
            </a:xfrm>
            <a:custGeom>
              <a:avLst/>
              <a:gdLst>
                <a:gd name="T0" fmla="*/ 2 w 3"/>
                <a:gd name="T1" fmla="*/ 0 h 69"/>
                <a:gd name="T2" fmla="*/ 3 w 3"/>
                <a:gd name="T3" fmla="*/ 55 h 69"/>
                <a:gd name="T4" fmla="*/ 1 w 3"/>
                <a:gd name="T5" fmla="*/ 69 h 69"/>
                <a:gd name="T6" fmla="*/ 0 w 3"/>
                <a:gd name="T7" fmla="*/ 13 h 69"/>
                <a:gd name="T8" fmla="*/ 2 w 3"/>
                <a:gd name="T9" fmla="*/ 0 h 69"/>
              </a:gdLst>
              <a:ahLst/>
              <a:cxnLst>
                <a:cxn ang="0">
                  <a:pos x="T0" y="T1"/>
                </a:cxn>
                <a:cxn ang="0">
                  <a:pos x="T2" y="T3"/>
                </a:cxn>
                <a:cxn ang="0">
                  <a:pos x="T4" y="T5"/>
                </a:cxn>
                <a:cxn ang="0">
                  <a:pos x="T6" y="T7"/>
                </a:cxn>
                <a:cxn ang="0">
                  <a:pos x="T8" y="T9"/>
                </a:cxn>
              </a:cxnLst>
              <a:rect l="0" t="0" r="r" b="b"/>
              <a:pathLst>
                <a:path w="3" h="69">
                  <a:moveTo>
                    <a:pt x="2" y="0"/>
                  </a:moveTo>
                  <a:lnTo>
                    <a:pt x="3" y="55"/>
                  </a:lnTo>
                  <a:lnTo>
                    <a:pt x="1" y="69"/>
                  </a:lnTo>
                  <a:lnTo>
                    <a:pt x="0" y="13"/>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7" name="Freeform 658"/>
            <p:cNvSpPr>
              <a:spLocks/>
            </p:cNvSpPr>
            <p:nvPr/>
          </p:nvSpPr>
          <p:spPr bwMode="auto">
            <a:xfrm>
              <a:off x="14004116" y="-1315641"/>
              <a:ext cx="7938" cy="111125"/>
            </a:xfrm>
            <a:custGeom>
              <a:avLst/>
              <a:gdLst>
                <a:gd name="T0" fmla="*/ 3 w 5"/>
                <a:gd name="T1" fmla="*/ 15 h 70"/>
                <a:gd name="T2" fmla="*/ 5 w 5"/>
                <a:gd name="T3" fmla="*/ 70 h 70"/>
                <a:gd name="T4" fmla="*/ 1 w 5"/>
                <a:gd name="T5" fmla="*/ 55 h 70"/>
                <a:gd name="T6" fmla="*/ 0 w 5"/>
                <a:gd name="T7" fmla="*/ 0 h 70"/>
                <a:gd name="T8" fmla="*/ 3 w 5"/>
                <a:gd name="T9" fmla="*/ 15 h 70"/>
              </a:gdLst>
              <a:ahLst/>
              <a:cxnLst>
                <a:cxn ang="0">
                  <a:pos x="T0" y="T1"/>
                </a:cxn>
                <a:cxn ang="0">
                  <a:pos x="T2" y="T3"/>
                </a:cxn>
                <a:cxn ang="0">
                  <a:pos x="T4" y="T5"/>
                </a:cxn>
                <a:cxn ang="0">
                  <a:pos x="T6" y="T7"/>
                </a:cxn>
                <a:cxn ang="0">
                  <a:pos x="T8" y="T9"/>
                </a:cxn>
              </a:cxnLst>
              <a:rect l="0" t="0" r="r" b="b"/>
              <a:pathLst>
                <a:path w="5" h="70">
                  <a:moveTo>
                    <a:pt x="3" y="15"/>
                  </a:moveTo>
                  <a:lnTo>
                    <a:pt x="5" y="70"/>
                  </a:lnTo>
                  <a:lnTo>
                    <a:pt x="1" y="55"/>
                  </a:lnTo>
                  <a:lnTo>
                    <a:pt x="0" y="0"/>
                  </a:lnTo>
                  <a:lnTo>
                    <a:pt x="3" y="1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8" name="Freeform 659"/>
            <p:cNvSpPr>
              <a:spLocks/>
            </p:cNvSpPr>
            <p:nvPr/>
          </p:nvSpPr>
          <p:spPr bwMode="auto">
            <a:xfrm>
              <a:off x="14008878" y="-1309291"/>
              <a:ext cx="15875" cy="104775"/>
            </a:xfrm>
            <a:custGeom>
              <a:avLst/>
              <a:gdLst>
                <a:gd name="T0" fmla="*/ 8 w 10"/>
                <a:gd name="T1" fmla="*/ 0 h 66"/>
                <a:gd name="T2" fmla="*/ 10 w 10"/>
                <a:gd name="T3" fmla="*/ 56 h 66"/>
                <a:gd name="T4" fmla="*/ 2 w 10"/>
                <a:gd name="T5" fmla="*/ 66 h 66"/>
                <a:gd name="T6" fmla="*/ 0 w 10"/>
                <a:gd name="T7" fmla="*/ 11 h 66"/>
                <a:gd name="T8" fmla="*/ 8 w 10"/>
                <a:gd name="T9" fmla="*/ 0 h 66"/>
              </a:gdLst>
              <a:ahLst/>
              <a:cxnLst>
                <a:cxn ang="0">
                  <a:pos x="T0" y="T1"/>
                </a:cxn>
                <a:cxn ang="0">
                  <a:pos x="T2" y="T3"/>
                </a:cxn>
                <a:cxn ang="0">
                  <a:pos x="T4" y="T5"/>
                </a:cxn>
                <a:cxn ang="0">
                  <a:pos x="T6" y="T7"/>
                </a:cxn>
                <a:cxn ang="0">
                  <a:pos x="T8" y="T9"/>
                </a:cxn>
              </a:cxnLst>
              <a:rect l="0" t="0" r="r" b="b"/>
              <a:pathLst>
                <a:path w="10" h="66">
                  <a:moveTo>
                    <a:pt x="8" y="0"/>
                  </a:moveTo>
                  <a:lnTo>
                    <a:pt x="10" y="56"/>
                  </a:lnTo>
                  <a:lnTo>
                    <a:pt x="2" y="66"/>
                  </a:lnTo>
                  <a:lnTo>
                    <a:pt x="0" y="1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89" name="Freeform 660"/>
            <p:cNvSpPr>
              <a:spLocks/>
            </p:cNvSpPr>
            <p:nvPr/>
          </p:nvSpPr>
          <p:spPr bwMode="auto">
            <a:xfrm>
              <a:off x="14188266" y="-1304528"/>
              <a:ext cx="36513" cy="95250"/>
            </a:xfrm>
            <a:custGeom>
              <a:avLst/>
              <a:gdLst>
                <a:gd name="T0" fmla="*/ 21 w 23"/>
                <a:gd name="T1" fmla="*/ 0 h 60"/>
                <a:gd name="T2" fmla="*/ 23 w 23"/>
                <a:gd name="T3" fmla="*/ 55 h 60"/>
                <a:gd name="T4" fmla="*/ 1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1" y="60"/>
                  </a:lnTo>
                  <a:lnTo>
                    <a:pt x="0" y="5"/>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0" name="Freeform 661"/>
            <p:cNvSpPr>
              <a:spLocks/>
            </p:cNvSpPr>
            <p:nvPr/>
          </p:nvSpPr>
          <p:spPr bwMode="auto">
            <a:xfrm>
              <a:off x="14161278" y="-1309291"/>
              <a:ext cx="28575" cy="100013"/>
            </a:xfrm>
            <a:custGeom>
              <a:avLst/>
              <a:gdLst>
                <a:gd name="T0" fmla="*/ 17 w 18"/>
                <a:gd name="T1" fmla="*/ 8 h 63"/>
                <a:gd name="T2" fmla="*/ 18 w 18"/>
                <a:gd name="T3" fmla="*/ 63 h 63"/>
                <a:gd name="T4" fmla="*/ 2 w 18"/>
                <a:gd name="T5" fmla="*/ 55 h 63"/>
                <a:gd name="T6" fmla="*/ 0 w 18"/>
                <a:gd name="T7" fmla="*/ 0 h 63"/>
                <a:gd name="T8" fmla="*/ 17 w 18"/>
                <a:gd name="T9" fmla="*/ 8 h 63"/>
              </a:gdLst>
              <a:ahLst/>
              <a:cxnLst>
                <a:cxn ang="0">
                  <a:pos x="T0" y="T1"/>
                </a:cxn>
                <a:cxn ang="0">
                  <a:pos x="T2" y="T3"/>
                </a:cxn>
                <a:cxn ang="0">
                  <a:pos x="T4" y="T5"/>
                </a:cxn>
                <a:cxn ang="0">
                  <a:pos x="T6" y="T7"/>
                </a:cxn>
                <a:cxn ang="0">
                  <a:pos x="T8" y="T9"/>
                </a:cxn>
              </a:cxnLst>
              <a:rect l="0" t="0" r="r" b="b"/>
              <a:pathLst>
                <a:path w="18" h="63">
                  <a:moveTo>
                    <a:pt x="17" y="8"/>
                  </a:moveTo>
                  <a:lnTo>
                    <a:pt x="18" y="63"/>
                  </a:lnTo>
                  <a:lnTo>
                    <a:pt x="2" y="55"/>
                  </a:lnTo>
                  <a:lnTo>
                    <a:pt x="0" y="0"/>
                  </a:lnTo>
                  <a:lnTo>
                    <a:pt x="17"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1" name="Freeform 662"/>
            <p:cNvSpPr>
              <a:spLocks/>
            </p:cNvSpPr>
            <p:nvPr/>
          </p:nvSpPr>
          <p:spPr bwMode="auto">
            <a:xfrm>
              <a:off x="12327716" y="-1255316"/>
              <a:ext cx="7938" cy="106363"/>
            </a:xfrm>
            <a:custGeom>
              <a:avLst/>
              <a:gdLst>
                <a:gd name="T0" fmla="*/ 4 w 5"/>
                <a:gd name="T1" fmla="*/ 12 h 67"/>
                <a:gd name="T2" fmla="*/ 5 w 5"/>
                <a:gd name="T3" fmla="*/ 67 h 67"/>
                <a:gd name="T4" fmla="*/ 2 w 5"/>
                <a:gd name="T5" fmla="*/ 55 h 67"/>
                <a:gd name="T6" fmla="*/ 0 w 5"/>
                <a:gd name="T7" fmla="*/ 0 h 67"/>
                <a:gd name="T8" fmla="*/ 4 w 5"/>
                <a:gd name="T9" fmla="*/ 12 h 67"/>
              </a:gdLst>
              <a:ahLst/>
              <a:cxnLst>
                <a:cxn ang="0">
                  <a:pos x="T0" y="T1"/>
                </a:cxn>
                <a:cxn ang="0">
                  <a:pos x="T2" y="T3"/>
                </a:cxn>
                <a:cxn ang="0">
                  <a:pos x="T4" y="T5"/>
                </a:cxn>
                <a:cxn ang="0">
                  <a:pos x="T6" y="T7"/>
                </a:cxn>
                <a:cxn ang="0">
                  <a:pos x="T8" y="T9"/>
                </a:cxn>
              </a:cxnLst>
              <a:rect l="0" t="0" r="r" b="b"/>
              <a:pathLst>
                <a:path w="5" h="67">
                  <a:moveTo>
                    <a:pt x="4" y="12"/>
                  </a:moveTo>
                  <a:lnTo>
                    <a:pt x="5" y="67"/>
                  </a:lnTo>
                  <a:lnTo>
                    <a:pt x="2" y="55"/>
                  </a:lnTo>
                  <a:lnTo>
                    <a:pt x="0" y="0"/>
                  </a:lnTo>
                  <a:lnTo>
                    <a:pt x="4" y="1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2" name="Freeform 663"/>
            <p:cNvSpPr>
              <a:spLocks/>
            </p:cNvSpPr>
            <p:nvPr/>
          </p:nvSpPr>
          <p:spPr bwMode="auto">
            <a:xfrm>
              <a:off x="14150166" y="-1302941"/>
              <a:ext cx="3175" cy="100013"/>
            </a:xfrm>
            <a:custGeom>
              <a:avLst/>
              <a:gdLst>
                <a:gd name="T0" fmla="*/ 1 w 2"/>
                <a:gd name="T1" fmla="*/ 8 h 63"/>
                <a:gd name="T2" fmla="*/ 2 w 2"/>
                <a:gd name="T3" fmla="*/ 63 h 63"/>
                <a:gd name="T4" fmla="*/ 2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2"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3" name="Freeform 664"/>
            <p:cNvSpPr>
              <a:spLocks noEditPoints="1"/>
            </p:cNvSpPr>
            <p:nvPr/>
          </p:nvSpPr>
          <p:spPr bwMode="auto">
            <a:xfrm>
              <a:off x="10383028" y="-2844403"/>
              <a:ext cx="4111625" cy="1577975"/>
            </a:xfrm>
            <a:custGeom>
              <a:avLst/>
              <a:gdLst>
                <a:gd name="T0" fmla="*/ 3164 w 3289"/>
                <a:gd name="T1" fmla="*/ 1066 h 1208"/>
                <a:gd name="T2" fmla="*/ 3177 w 3289"/>
                <a:gd name="T3" fmla="*/ 1124 h 1208"/>
                <a:gd name="T4" fmla="*/ 3070 w 3289"/>
                <a:gd name="T5" fmla="*/ 1179 h 1208"/>
                <a:gd name="T6" fmla="*/ 2910 w 3289"/>
                <a:gd name="T7" fmla="*/ 1176 h 1208"/>
                <a:gd name="T8" fmla="*/ 2729 w 3289"/>
                <a:gd name="T9" fmla="*/ 1161 h 1208"/>
                <a:gd name="T10" fmla="*/ 2685 w 3289"/>
                <a:gd name="T11" fmla="*/ 1088 h 1208"/>
                <a:gd name="T12" fmla="*/ 2744 w 3289"/>
                <a:gd name="T13" fmla="*/ 961 h 1208"/>
                <a:gd name="T14" fmla="*/ 1885 w 3289"/>
                <a:gd name="T15" fmla="*/ 847 h 1208"/>
                <a:gd name="T16" fmla="*/ 1797 w 3289"/>
                <a:gd name="T17" fmla="*/ 885 h 1208"/>
                <a:gd name="T18" fmla="*/ 1440 w 3289"/>
                <a:gd name="T19" fmla="*/ 963 h 1208"/>
                <a:gd name="T20" fmla="*/ 1601 w 3289"/>
                <a:gd name="T21" fmla="*/ 1039 h 1208"/>
                <a:gd name="T22" fmla="*/ 1629 w 3289"/>
                <a:gd name="T23" fmla="*/ 1121 h 1208"/>
                <a:gd name="T24" fmla="*/ 1527 w 3289"/>
                <a:gd name="T25" fmla="*/ 1208 h 1208"/>
                <a:gd name="T26" fmla="*/ 1245 w 3289"/>
                <a:gd name="T27" fmla="*/ 1143 h 1208"/>
                <a:gd name="T28" fmla="*/ 1017 w 3289"/>
                <a:gd name="T29" fmla="*/ 1079 h 1208"/>
                <a:gd name="T30" fmla="*/ 917 w 3289"/>
                <a:gd name="T31" fmla="*/ 965 h 1208"/>
                <a:gd name="T32" fmla="*/ 667 w 3289"/>
                <a:gd name="T33" fmla="*/ 1045 h 1208"/>
                <a:gd name="T34" fmla="*/ 414 w 3289"/>
                <a:gd name="T35" fmla="*/ 1058 h 1208"/>
                <a:gd name="T36" fmla="*/ 322 w 3289"/>
                <a:gd name="T37" fmla="*/ 995 h 1208"/>
                <a:gd name="T38" fmla="*/ 76 w 3289"/>
                <a:gd name="T39" fmla="*/ 906 h 1208"/>
                <a:gd name="T40" fmla="*/ 53 w 3289"/>
                <a:gd name="T41" fmla="*/ 789 h 1208"/>
                <a:gd name="T42" fmla="*/ 231 w 3289"/>
                <a:gd name="T43" fmla="*/ 649 h 1208"/>
                <a:gd name="T44" fmla="*/ 431 w 3289"/>
                <a:gd name="T45" fmla="*/ 618 h 1208"/>
                <a:gd name="T46" fmla="*/ 510 w 3289"/>
                <a:gd name="T47" fmla="*/ 378 h 1208"/>
                <a:gd name="T48" fmla="*/ 546 w 3289"/>
                <a:gd name="T49" fmla="*/ 278 h 1208"/>
                <a:gd name="T50" fmla="*/ 686 w 3289"/>
                <a:gd name="T51" fmla="*/ 222 h 1208"/>
                <a:gd name="T52" fmla="*/ 825 w 3289"/>
                <a:gd name="T53" fmla="*/ 248 h 1208"/>
                <a:gd name="T54" fmla="*/ 1031 w 3289"/>
                <a:gd name="T55" fmla="*/ 279 h 1208"/>
                <a:gd name="T56" fmla="*/ 1258 w 3289"/>
                <a:gd name="T57" fmla="*/ 197 h 1208"/>
                <a:gd name="T58" fmla="*/ 1113 w 3289"/>
                <a:gd name="T59" fmla="*/ 67 h 1208"/>
                <a:gd name="T60" fmla="*/ 1282 w 3289"/>
                <a:gd name="T61" fmla="*/ 86 h 1208"/>
                <a:gd name="T62" fmla="*/ 1440 w 3289"/>
                <a:gd name="T63" fmla="*/ 68 h 1208"/>
                <a:gd name="T64" fmla="*/ 1607 w 3289"/>
                <a:gd name="T65" fmla="*/ 1 h 1208"/>
                <a:gd name="T66" fmla="*/ 1723 w 3289"/>
                <a:gd name="T67" fmla="*/ 76 h 1208"/>
                <a:gd name="T68" fmla="*/ 1715 w 3289"/>
                <a:gd name="T69" fmla="*/ 221 h 1208"/>
                <a:gd name="T70" fmla="*/ 1881 w 3289"/>
                <a:gd name="T71" fmla="*/ 231 h 1208"/>
                <a:gd name="T72" fmla="*/ 2133 w 3289"/>
                <a:gd name="T73" fmla="*/ 210 h 1208"/>
                <a:gd name="T74" fmla="*/ 2286 w 3289"/>
                <a:gd name="T75" fmla="*/ 177 h 1208"/>
                <a:gd name="T76" fmla="*/ 2517 w 3289"/>
                <a:gd name="T77" fmla="*/ 184 h 1208"/>
                <a:gd name="T78" fmla="*/ 2675 w 3289"/>
                <a:gd name="T79" fmla="*/ 73 h 1208"/>
                <a:gd name="T80" fmla="*/ 2756 w 3289"/>
                <a:gd name="T81" fmla="*/ 174 h 1208"/>
                <a:gd name="T82" fmla="*/ 2851 w 3289"/>
                <a:gd name="T83" fmla="*/ 251 h 1208"/>
                <a:gd name="T84" fmla="*/ 2793 w 3289"/>
                <a:gd name="T85" fmla="*/ 290 h 1208"/>
                <a:gd name="T86" fmla="*/ 2708 w 3289"/>
                <a:gd name="T87" fmla="*/ 338 h 1208"/>
                <a:gd name="T88" fmla="*/ 2711 w 3289"/>
                <a:gd name="T89" fmla="*/ 400 h 1208"/>
                <a:gd name="T90" fmla="*/ 2773 w 3289"/>
                <a:gd name="T91" fmla="*/ 454 h 1208"/>
                <a:gd name="T92" fmla="*/ 2904 w 3289"/>
                <a:gd name="T93" fmla="*/ 447 h 1208"/>
                <a:gd name="T94" fmla="*/ 2972 w 3289"/>
                <a:gd name="T95" fmla="*/ 435 h 1208"/>
                <a:gd name="T96" fmla="*/ 3075 w 3289"/>
                <a:gd name="T97" fmla="*/ 386 h 1208"/>
                <a:gd name="T98" fmla="*/ 3204 w 3289"/>
                <a:gd name="T99" fmla="*/ 393 h 1208"/>
                <a:gd name="T100" fmla="*/ 3274 w 3289"/>
                <a:gd name="T101" fmla="*/ 468 h 1208"/>
                <a:gd name="T102" fmla="*/ 3089 w 3289"/>
                <a:gd name="T103" fmla="*/ 630 h 1208"/>
                <a:gd name="T104" fmla="*/ 3084 w 3289"/>
                <a:gd name="T105" fmla="*/ 687 h 1208"/>
                <a:gd name="T106" fmla="*/ 3085 w 3289"/>
                <a:gd name="T107" fmla="*/ 803 h 1208"/>
                <a:gd name="T108" fmla="*/ 3195 w 3289"/>
                <a:gd name="T109" fmla="*/ 875 h 1208"/>
                <a:gd name="T110" fmla="*/ 3179 w 3289"/>
                <a:gd name="T111" fmla="*/ 949 h 1208"/>
                <a:gd name="T112" fmla="*/ 2339 w 3289"/>
                <a:gd name="T113" fmla="*/ 219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9" h="1208">
                  <a:moveTo>
                    <a:pt x="3247" y="1001"/>
                  </a:moveTo>
                  <a:cubicBezTo>
                    <a:pt x="3216" y="1018"/>
                    <a:pt x="3216" y="1018"/>
                    <a:pt x="3216" y="1018"/>
                  </a:cubicBezTo>
                  <a:cubicBezTo>
                    <a:pt x="3211" y="1023"/>
                    <a:pt x="3211" y="1023"/>
                    <a:pt x="3211" y="1023"/>
                  </a:cubicBezTo>
                  <a:cubicBezTo>
                    <a:pt x="3200" y="1026"/>
                    <a:pt x="3200" y="1026"/>
                    <a:pt x="3200" y="1026"/>
                  </a:cubicBezTo>
                  <a:cubicBezTo>
                    <a:pt x="3195" y="1038"/>
                    <a:pt x="3195" y="1038"/>
                    <a:pt x="3195" y="1038"/>
                  </a:cubicBezTo>
                  <a:cubicBezTo>
                    <a:pt x="3183" y="1042"/>
                    <a:pt x="3183" y="1042"/>
                    <a:pt x="3183" y="1042"/>
                  </a:cubicBezTo>
                  <a:cubicBezTo>
                    <a:pt x="3175" y="1054"/>
                    <a:pt x="3175" y="1054"/>
                    <a:pt x="3175" y="1054"/>
                  </a:cubicBezTo>
                  <a:cubicBezTo>
                    <a:pt x="3163" y="1058"/>
                    <a:pt x="3163" y="1058"/>
                    <a:pt x="3163" y="1058"/>
                  </a:cubicBezTo>
                  <a:cubicBezTo>
                    <a:pt x="3164" y="1066"/>
                    <a:pt x="3164" y="1066"/>
                    <a:pt x="3164" y="1066"/>
                  </a:cubicBezTo>
                  <a:cubicBezTo>
                    <a:pt x="3178" y="1075"/>
                    <a:pt x="3178" y="1075"/>
                    <a:pt x="3178" y="1075"/>
                  </a:cubicBezTo>
                  <a:cubicBezTo>
                    <a:pt x="3187" y="1076"/>
                    <a:pt x="3187" y="1076"/>
                    <a:pt x="3187" y="1076"/>
                  </a:cubicBezTo>
                  <a:cubicBezTo>
                    <a:pt x="3197" y="1077"/>
                    <a:pt x="3197" y="1077"/>
                    <a:pt x="3197" y="1077"/>
                  </a:cubicBezTo>
                  <a:cubicBezTo>
                    <a:pt x="3211" y="1083"/>
                    <a:pt x="3211" y="1083"/>
                    <a:pt x="3211" y="1083"/>
                  </a:cubicBezTo>
                  <a:cubicBezTo>
                    <a:pt x="3192" y="1093"/>
                    <a:pt x="3192" y="1093"/>
                    <a:pt x="3192" y="1093"/>
                  </a:cubicBezTo>
                  <a:cubicBezTo>
                    <a:pt x="3203" y="1095"/>
                    <a:pt x="3203" y="1095"/>
                    <a:pt x="3203" y="1095"/>
                  </a:cubicBezTo>
                  <a:cubicBezTo>
                    <a:pt x="3209" y="1104"/>
                    <a:pt x="3209" y="1104"/>
                    <a:pt x="3209" y="1104"/>
                  </a:cubicBezTo>
                  <a:cubicBezTo>
                    <a:pt x="3182" y="1111"/>
                    <a:pt x="3182" y="1111"/>
                    <a:pt x="3182" y="1111"/>
                  </a:cubicBezTo>
                  <a:cubicBezTo>
                    <a:pt x="3177" y="1124"/>
                    <a:pt x="3177" y="1124"/>
                    <a:pt x="3177" y="1124"/>
                  </a:cubicBezTo>
                  <a:cubicBezTo>
                    <a:pt x="3180" y="1132"/>
                    <a:pt x="3180" y="1132"/>
                    <a:pt x="3180" y="1132"/>
                  </a:cubicBezTo>
                  <a:cubicBezTo>
                    <a:pt x="3194" y="1140"/>
                    <a:pt x="3194" y="1140"/>
                    <a:pt x="3194" y="1140"/>
                  </a:cubicBezTo>
                  <a:cubicBezTo>
                    <a:pt x="3193" y="1149"/>
                    <a:pt x="3193" y="1149"/>
                    <a:pt x="3193" y="1149"/>
                  </a:cubicBezTo>
                  <a:cubicBezTo>
                    <a:pt x="3185" y="1157"/>
                    <a:pt x="3185" y="1157"/>
                    <a:pt x="3185" y="1157"/>
                  </a:cubicBezTo>
                  <a:cubicBezTo>
                    <a:pt x="3179" y="1159"/>
                    <a:pt x="3173" y="1160"/>
                    <a:pt x="3172" y="1160"/>
                  </a:cubicBezTo>
                  <a:cubicBezTo>
                    <a:pt x="3147" y="1163"/>
                    <a:pt x="3147" y="1163"/>
                    <a:pt x="3147" y="1163"/>
                  </a:cubicBezTo>
                  <a:cubicBezTo>
                    <a:pt x="3118" y="1175"/>
                    <a:pt x="3118" y="1175"/>
                    <a:pt x="3118" y="1175"/>
                  </a:cubicBezTo>
                  <a:cubicBezTo>
                    <a:pt x="3093" y="1172"/>
                    <a:pt x="3093" y="1172"/>
                    <a:pt x="3093" y="1172"/>
                  </a:cubicBezTo>
                  <a:cubicBezTo>
                    <a:pt x="3070" y="1179"/>
                    <a:pt x="3070" y="1179"/>
                    <a:pt x="3070" y="1179"/>
                  </a:cubicBezTo>
                  <a:cubicBezTo>
                    <a:pt x="3043" y="1185"/>
                    <a:pt x="3043" y="1185"/>
                    <a:pt x="3043" y="1185"/>
                  </a:cubicBezTo>
                  <a:cubicBezTo>
                    <a:pt x="3022" y="1175"/>
                    <a:pt x="3022" y="1175"/>
                    <a:pt x="3022" y="1175"/>
                  </a:cubicBezTo>
                  <a:cubicBezTo>
                    <a:pt x="3012" y="1175"/>
                    <a:pt x="3012" y="1175"/>
                    <a:pt x="3012" y="1175"/>
                  </a:cubicBezTo>
                  <a:cubicBezTo>
                    <a:pt x="3014" y="1190"/>
                    <a:pt x="3014" y="1190"/>
                    <a:pt x="3014" y="1190"/>
                  </a:cubicBezTo>
                  <a:cubicBezTo>
                    <a:pt x="2969" y="1177"/>
                    <a:pt x="2969" y="1177"/>
                    <a:pt x="2969" y="1177"/>
                  </a:cubicBezTo>
                  <a:cubicBezTo>
                    <a:pt x="2965" y="1169"/>
                    <a:pt x="2965" y="1169"/>
                    <a:pt x="2965" y="1169"/>
                  </a:cubicBezTo>
                  <a:cubicBezTo>
                    <a:pt x="2944" y="1176"/>
                    <a:pt x="2944" y="1176"/>
                    <a:pt x="2944" y="1176"/>
                  </a:cubicBezTo>
                  <a:cubicBezTo>
                    <a:pt x="2920" y="1177"/>
                    <a:pt x="2920" y="1177"/>
                    <a:pt x="2920" y="1177"/>
                  </a:cubicBezTo>
                  <a:cubicBezTo>
                    <a:pt x="2910" y="1176"/>
                    <a:pt x="2910" y="1176"/>
                    <a:pt x="2910" y="1176"/>
                  </a:cubicBezTo>
                  <a:cubicBezTo>
                    <a:pt x="2900" y="1189"/>
                    <a:pt x="2900" y="1189"/>
                    <a:pt x="2900" y="1189"/>
                  </a:cubicBezTo>
                  <a:cubicBezTo>
                    <a:pt x="2896" y="1170"/>
                    <a:pt x="2896" y="1170"/>
                    <a:pt x="2896" y="1170"/>
                  </a:cubicBezTo>
                  <a:cubicBezTo>
                    <a:pt x="2884" y="1153"/>
                    <a:pt x="2884" y="1153"/>
                    <a:pt x="2884" y="1153"/>
                  </a:cubicBezTo>
                  <a:cubicBezTo>
                    <a:pt x="2860" y="1144"/>
                    <a:pt x="2860" y="1144"/>
                    <a:pt x="2860" y="1144"/>
                  </a:cubicBezTo>
                  <a:cubicBezTo>
                    <a:pt x="2848" y="1156"/>
                    <a:pt x="2848" y="1156"/>
                    <a:pt x="2848" y="1156"/>
                  </a:cubicBezTo>
                  <a:cubicBezTo>
                    <a:pt x="2817" y="1179"/>
                    <a:pt x="2817" y="1179"/>
                    <a:pt x="2817" y="1179"/>
                  </a:cubicBezTo>
                  <a:cubicBezTo>
                    <a:pt x="2782" y="1172"/>
                    <a:pt x="2782" y="1172"/>
                    <a:pt x="2782" y="1172"/>
                  </a:cubicBezTo>
                  <a:cubicBezTo>
                    <a:pt x="2757" y="1167"/>
                    <a:pt x="2757" y="1167"/>
                    <a:pt x="2757" y="1167"/>
                  </a:cubicBezTo>
                  <a:cubicBezTo>
                    <a:pt x="2729" y="1161"/>
                    <a:pt x="2729" y="1161"/>
                    <a:pt x="2729" y="1161"/>
                  </a:cubicBezTo>
                  <a:cubicBezTo>
                    <a:pt x="2730" y="1144"/>
                    <a:pt x="2730" y="1144"/>
                    <a:pt x="2730" y="1144"/>
                  </a:cubicBezTo>
                  <a:cubicBezTo>
                    <a:pt x="2742" y="1131"/>
                    <a:pt x="2742" y="1131"/>
                    <a:pt x="2742" y="1131"/>
                  </a:cubicBezTo>
                  <a:cubicBezTo>
                    <a:pt x="2737" y="1124"/>
                    <a:pt x="2737" y="1124"/>
                    <a:pt x="2737" y="1124"/>
                  </a:cubicBezTo>
                  <a:cubicBezTo>
                    <a:pt x="2708" y="1135"/>
                    <a:pt x="2708" y="1135"/>
                    <a:pt x="2708" y="1135"/>
                  </a:cubicBezTo>
                  <a:cubicBezTo>
                    <a:pt x="2698" y="1153"/>
                    <a:pt x="2698" y="1153"/>
                    <a:pt x="2698" y="1153"/>
                  </a:cubicBezTo>
                  <a:cubicBezTo>
                    <a:pt x="2684" y="1143"/>
                    <a:pt x="2684" y="1143"/>
                    <a:pt x="2684" y="1143"/>
                  </a:cubicBezTo>
                  <a:cubicBezTo>
                    <a:pt x="2690" y="1122"/>
                    <a:pt x="2690" y="1122"/>
                    <a:pt x="2690" y="1122"/>
                  </a:cubicBezTo>
                  <a:cubicBezTo>
                    <a:pt x="2685" y="1108"/>
                    <a:pt x="2685" y="1108"/>
                    <a:pt x="2685" y="1108"/>
                  </a:cubicBezTo>
                  <a:cubicBezTo>
                    <a:pt x="2685" y="1088"/>
                    <a:pt x="2685" y="1088"/>
                    <a:pt x="2685" y="1088"/>
                  </a:cubicBezTo>
                  <a:cubicBezTo>
                    <a:pt x="2687" y="1076"/>
                    <a:pt x="2687" y="1076"/>
                    <a:pt x="2687" y="1076"/>
                  </a:cubicBezTo>
                  <a:cubicBezTo>
                    <a:pt x="2682" y="1064"/>
                    <a:pt x="2682" y="1064"/>
                    <a:pt x="2682" y="1064"/>
                  </a:cubicBezTo>
                  <a:cubicBezTo>
                    <a:pt x="2697" y="1038"/>
                    <a:pt x="2697" y="1038"/>
                    <a:pt x="2697" y="1038"/>
                  </a:cubicBezTo>
                  <a:cubicBezTo>
                    <a:pt x="2697" y="1020"/>
                    <a:pt x="2697" y="1020"/>
                    <a:pt x="2697" y="1020"/>
                  </a:cubicBezTo>
                  <a:cubicBezTo>
                    <a:pt x="2705" y="1007"/>
                    <a:pt x="2705" y="1007"/>
                    <a:pt x="2705" y="1007"/>
                  </a:cubicBezTo>
                  <a:cubicBezTo>
                    <a:pt x="2731" y="987"/>
                    <a:pt x="2731" y="987"/>
                    <a:pt x="2731" y="987"/>
                  </a:cubicBezTo>
                  <a:cubicBezTo>
                    <a:pt x="2736" y="975"/>
                    <a:pt x="2736" y="975"/>
                    <a:pt x="2736" y="975"/>
                  </a:cubicBezTo>
                  <a:cubicBezTo>
                    <a:pt x="2745" y="968"/>
                    <a:pt x="2745" y="968"/>
                    <a:pt x="2745" y="968"/>
                  </a:cubicBezTo>
                  <a:cubicBezTo>
                    <a:pt x="2744" y="961"/>
                    <a:pt x="2744" y="961"/>
                    <a:pt x="2744" y="961"/>
                  </a:cubicBezTo>
                  <a:cubicBezTo>
                    <a:pt x="2036" y="936"/>
                    <a:pt x="2036" y="936"/>
                    <a:pt x="2036" y="936"/>
                  </a:cubicBezTo>
                  <a:cubicBezTo>
                    <a:pt x="2018" y="931"/>
                    <a:pt x="2018" y="931"/>
                    <a:pt x="2018" y="931"/>
                  </a:cubicBezTo>
                  <a:cubicBezTo>
                    <a:pt x="1997" y="929"/>
                    <a:pt x="1997" y="929"/>
                    <a:pt x="1997" y="929"/>
                  </a:cubicBezTo>
                  <a:cubicBezTo>
                    <a:pt x="1977" y="920"/>
                    <a:pt x="1977" y="920"/>
                    <a:pt x="1977" y="920"/>
                  </a:cubicBezTo>
                  <a:cubicBezTo>
                    <a:pt x="1965" y="912"/>
                    <a:pt x="1965" y="912"/>
                    <a:pt x="1965" y="912"/>
                  </a:cubicBezTo>
                  <a:cubicBezTo>
                    <a:pt x="1930" y="898"/>
                    <a:pt x="1930" y="898"/>
                    <a:pt x="1930" y="898"/>
                  </a:cubicBezTo>
                  <a:cubicBezTo>
                    <a:pt x="1907" y="889"/>
                    <a:pt x="1907" y="889"/>
                    <a:pt x="1907" y="889"/>
                  </a:cubicBezTo>
                  <a:cubicBezTo>
                    <a:pt x="1890" y="863"/>
                    <a:pt x="1890" y="863"/>
                    <a:pt x="1890" y="863"/>
                  </a:cubicBezTo>
                  <a:cubicBezTo>
                    <a:pt x="1885" y="847"/>
                    <a:pt x="1885" y="847"/>
                    <a:pt x="1885" y="847"/>
                  </a:cubicBezTo>
                  <a:cubicBezTo>
                    <a:pt x="1885" y="846"/>
                    <a:pt x="1871" y="822"/>
                    <a:pt x="1869" y="816"/>
                  </a:cubicBezTo>
                  <a:cubicBezTo>
                    <a:pt x="1866" y="810"/>
                    <a:pt x="1848" y="799"/>
                    <a:pt x="1847" y="799"/>
                  </a:cubicBezTo>
                  <a:cubicBezTo>
                    <a:pt x="1839" y="802"/>
                    <a:pt x="1833" y="806"/>
                    <a:pt x="1834" y="807"/>
                  </a:cubicBezTo>
                  <a:cubicBezTo>
                    <a:pt x="1836" y="810"/>
                    <a:pt x="1825" y="821"/>
                    <a:pt x="1818" y="825"/>
                  </a:cubicBezTo>
                  <a:cubicBezTo>
                    <a:pt x="1810" y="829"/>
                    <a:pt x="1814" y="838"/>
                    <a:pt x="1817" y="841"/>
                  </a:cubicBezTo>
                  <a:cubicBezTo>
                    <a:pt x="1820" y="844"/>
                    <a:pt x="1815" y="858"/>
                    <a:pt x="1815" y="859"/>
                  </a:cubicBezTo>
                  <a:cubicBezTo>
                    <a:pt x="1804" y="867"/>
                    <a:pt x="1804" y="867"/>
                    <a:pt x="1804" y="867"/>
                  </a:cubicBezTo>
                  <a:cubicBezTo>
                    <a:pt x="1804" y="874"/>
                    <a:pt x="1804" y="874"/>
                    <a:pt x="1804" y="874"/>
                  </a:cubicBezTo>
                  <a:cubicBezTo>
                    <a:pt x="1797" y="885"/>
                    <a:pt x="1797" y="885"/>
                    <a:pt x="1797" y="885"/>
                  </a:cubicBezTo>
                  <a:cubicBezTo>
                    <a:pt x="1435" y="891"/>
                    <a:pt x="1435" y="891"/>
                    <a:pt x="1435" y="891"/>
                  </a:cubicBezTo>
                  <a:cubicBezTo>
                    <a:pt x="1441" y="895"/>
                    <a:pt x="1441" y="895"/>
                    <a:pt x="1441" y="895"/>
                  </a:cubicBezTo>
                  <a:cubicBezTo>
                    <a:pt x="1446" y="900"/>
                    <a:pt x="1446" y="900"/>
                    <a:pt x="1446" y="900"/>
                  </a:cubicBezTo>
                  <a:cubicBezTo>
                    <a:pt x="1442" y="910"/>
                    <a:pt x="1442" y="910"/>
                    <a:pt x="1442" y="910"/>
                  </a:cubicBezTo>
                  <a:cubicBezTo>
                    <a:pt x="1442" y="919"/>
                    <a:pt x="1442" y="919"/>
                    <a:pt x="1442" y="919"/>
                  </a:cubicBezTo>
                  <a:cubicBezTo>
                    <a:pt x="1433" y="928"/>
                    <a:pt x="1433" y="928"/>
                    <a:pt x="1433" y="928"/>
                  </a:cubicBezTo>
                  <a:cubicBezTo>
                    <a:pt x="1441" y="941"/>
                    <a:pt x="1441" y="941"/>
                    <a:pt x="1441" y="941"/>
                  </a:cubicBezTo>
                  <a:cubicBezTo>
                    <a:pt x="1437" y="953"/>
                    <a:pt x="1437" y="953"/>
                    <a:pt x="1437" y="953"/>
                  </a:cubicBezTo>
                  <a:cubicBezTo>
                    <a:pt x="1440" y="963"/>
                    <a:pt x="1440" y="963"/>
                    <a:pt x="1440" y="963"/>
                  </a:cubicBezTo>
                  <a:cubicBezTo>
                    <a:pt x="1438" y="974"/>
                    <a:pt x="1438" y="974"/>
                    <a:pt x="1438" y="974"/>
                  </a:cubicBezTo>
                  <a:cubicBezTo>
                    <a:pt x="1439" y="992"/>
                    <a:pt x="1439" y="992"/>
                    <a:pt x="1439" y="992"/>
                  </a:cubicBezTo>
                  <a:cubicBezTo>
                    <a:pt x="1445" y="996"/>
                    <a:pt x="1445" y="996"/>
                    <a:pt x="1445" y="996"/>
                  </a:cubicBezTo>
                  <a:cubicBezTo>
                    <a:pt x="1445" y="1017"/>
                    <a:pt x="1445" y="1017"/>
                    <a:pt x="1445" y="1017"/>
                  </a:cubicBezTo>
                  <a:cubicBezTo>
                    <a:pt x="1441" y="1030"/>
                    <a:pt x="1441" y="1030"/>
                    <a:pt x="1441" y="1030"/>
                  </a:cubicBezTo>
                  <a:cubicBezTo>
                    <a:pt x="1458" y="1034"/>
                    <a:pt x="1458" y="1034"/>
                    <a:pt x="1458" y="1034"/>
                  </a:cubicBezTo>
                  <a:cubicBezTo>
                    <a:pt x="1560" y="1034"/>
                    <a:pt x="1560" y="1034"/>
                    <a:pt x="1560" y="1034"/>
                  </a:cubicBezTo>
                  <a:cubicBezTo>
                    <a:pt x="1580" y="1040"/>
                    <a:pt x="1580" y="1040"/>
                    <a:pt x="1580" y="1040"/>
                  </a:cubicBezTo>
                  <a:cubicBezTo>
                    <a:pt x="1601" y="1039"/>
                    <a:pt x="1601" y="1039"/>
                    <a:pt x="1601" y="1039"/>
                  </a:cubicBezTo>
                  <a:cubicBezTo>
                    <a:pt x="1621" y="1049"/>
                    <a:pt x="1621" y="1049"/>
                    <a:pt x="1621" y="1049"/>
                  </a:cubicBezTo>
                  <a:cubicBezTo>
                    <a:pt x="1625" y="1057"/>
                    <a:pt x="1625" y="1057"/>
                    <a:pt x="1625" y="1057"/>
                  </a:cubicBezTo>
                  <a:cubicBezTo>
                    <a:pt x="1607" y="1068"/>
                    <a:pt x="1607" y="1068"/>
                    <a:pt x="1607" y="1068"/>
                  </a:cubicBezTo>
                  <a:cubicBezTo>
                    <a:pt x="1601" y="1073"/>
                    <a:pt x="1601" y="1073"/>
                    <a:pt x="1601" y="1073"/>
                  </a:cubicBezTo>
                  <a:cubicBezTo>
                    <a:pt x="1603" y="1083"/>
                    <a:pt x="1603" y="1083"/>
                    <a:pt x="1603" y="1083"/>
                  </a:cubicBezTo>
                  <a:cubicBezTo>
                    <a:pt x="1609" y="1093"/>
                    <a:pt x="1609" y="1093"/>
                    <a:pt x="1609" y="1093"/>
                  </a:cubicBezTo>
                  <a:cubicBezTo>
                    <a:pt x="1622" y="1103"/>
                    <a:pt x="1622" y="1103"/>
                    <a:pt x="1622" y="1103"/>
                  </a:cubicBezTo>
                  <a:cubicBezTo>
                    <a:pt x="1626" y="1111"/>
                    <a:pt x="1626" y="1111"/>
                    <a:pt x="1626" y="1111"/>
                  </a:cubicBezTo>
                  <a:cubicBezTo>
                    <a:pt x="1629" y="1121"/>
                    <a:pt x="1629" y="1121"/>
                    <a:pt x="1629" y="1121"/>
                  </a:cubicBezTo>
                  <a:cubicBezTo>
                    <a:pt x="1619" y="1136"/>
                    <a:pt x="1619" y="1136"/>
                    <a:pt x="1619" y="1136"/>
                  </a:cubicBezTo>
                  <a:cubicBezTo>
                    <a:pt x="1607" y="1145"/>
                    <a:pt x="1607" y="1145"/>
                    <a:pt x="1607" y="1145"/>
                  </a:cubicBezTo>
                  <a:cubicBezTo>
                    <a:pt x="1590" y="1159"/>
                    <a:pt x="1590" y="1159"/>
                    <a:pt x="1590" y="1159"/>
                  </a:cubicBezTo>
                  <a:cubicBezTo>
                    <a:pt x="1576" y="1167"/>
                    <a:pt x="1576" y="1167"/>
                    <a:pt x="1576" y="1167"/>
                  </a:cubicBezTo>
                  <a:cubicBezTo>
                    <a:pt x="1570" y="1176"/>
                    <a:pt x="1570" y="1176"/>
                    <a:pt x="1570" y="1176"/>
                  </a:cubicBezTo>
                  <a:cubicBezTo>
                    <a:pt x="1566" y="1187"/>
                    <a:pt x="1566" y="1187"/>
                    <a:pt x="1566" y="1187"/>
                  </a:cubicBezTo>
                  <a:cubicBezTo>
                    <a:pt x="1547" y="1193"/>
                    <a:pt x="1547" y="1193"/>
                    <a:pt x="1547" y="1193"/>
                  </a:cubicBezTo>
                  <a:cubicBezTo>
                    <a:pt x="1529" y="1202"/>
                    <a:pt x="1529" y="1202"/>
                    <a:pt x="1529" y="1202"/>
                  </a:cubicBezTo>
                  <a:cubicBezTo>
                    <a:pt x="1527" y="1208"/>
                    <a:pt x="1527" y="1208"/>
                    <a:pt x="1527" y="1208"/>
                  </a:cubicBezTo>
                  <a:cubicBezTo>
                    <a:pt x="1506" y="1203"/>
                    <a:pt x="1506" y="1203"/>
                    <a:pt x="1506" y="1203"/>
                  </a:cubicBezTo>
                  <a:cubicBezTo>
                    <a:pt x="1505" y="1203"/>
                    <a:pt x="1483" y="1194"/>
                    <a:pt x="1472" y="1193"/>
                  </a:cubicBezTo>
                  <a:cubicBezTo>
                    <a:pt x="1456" y="1193"/>
                    <a:pt x="1438" y="1196"/>
                    <a:pt x="1429" y="1197"/>
                  </a:cubicBezTo>
                  <a:cubicBezTo>
                    <a:pt x="1415" y="1197"/>
                    <a:pt x="1392" y="1194"/>
                    <a:pt x="1390" y="1190"/>
                  </a:cubicBezTo>
                  <a:cubicBezTo>
                    <a:pt x="1388" y="1186"/>
                    <a:pt x="1367" y="1181"/>
                    <a:pt x="1363" y="1174"/>
                  </a:cubicBezTo>
                  <a:cubicBezTo>
                    <a:pt x="1355" y="1170"/>
                    <a:pt x="1349" y="1174"/>
                    <a:pt x="1337" y="1174"/>
                  </a:cubicBezTo>
                  <a:cubicBezTo>
                    <a:pt x="1317" y="1174"/>
                    <a:pt x="1305" y="1167"/>
                    <a:pt x="1293" y="1164"/>
                  </a:cubicBezTo>
                  <a:cubicBezTo>
                    <a:pt x="1281" y="1161"/>
                    <a:pt x="1267" y="1156"/>
                    <a:pt x="1263" y="1151"/>
                  </a:cubicBezTo>
                  <a:cubicBezTo>
                    <a:pt x="1261" y="1147"/>
                    <a:pt x="1253" y="1143"/>
                    <a:pt x="1245" y="1143"/>
                  </a:cubicBezTo>
                  <a:cubicBezTo>
                    <a:pt x="1222" y="1146"/>
                    <a:pt x="1211" y="1139"/>
                    <a:pt x="1195" y="1134"/>
                  </a:cubicBezTo>
                  <a:cubicBezTo>
                    <a:pt x="1191" y="1133"/>
                    <a:pt x="1186" y="1132"/>
                    <a:pt x="1181" y="1132"/>
                  </a:cubicBezTo>
                  <a:cubicBezTo>
                    <a:pt x="1172" y="1132"/>
                    <a:pt x="1163" y="1134"/>
                    <a:pt x="1155" y="1135"/>
                  </a:cubicBezTo>
                  <a:cubicBezTo>
                    <a:pt x="1147" y="1136"/>
                    <a:pt x="1140" y="1137"/>
                    <a:pt x="1136" y="1137"/>
                  </a:cubicBezTo>
                  <a:cubicBezTo>
                    <a:pt x="1124" y="1137"/>
                    <a:pt x="1109" y="1131"/>
                    <a:pt x="1098" y="1128"/>
                  </a:cubicBezTo>
                  <a:cubicBezTo>
                    <a:pt x="1088" y="1125"/>
                    <a:pt x="1090" y="1120"/>
                    <a:pt x="1087" y="1118"/>
                  </a:cubicBezTo>
                  <a:cubicBezTo>
                    <a:pt x="1083" y="1116"/>
                    <a:pt x="1070" y="1112"/>
                    <a:pt x="1051" y="1106"/>
                  </a:cubicBezTo>
                  <a:cubicBezTo>
                    <a:pt x="1031" y="1099"/>
                    <a:pt x="1034" y="1096"/>
                    <a:pt x="1021" y="1091"/>
                  </a:cubicBezTo>
                  <a:cubicBezTo>
                    <a:pt x="1008" y="1085"/>
                    <a:pt x="1014" y="1086"/>
                    <a:pt x="1017" y="1079"/>
                  </a:cubicBezTo>
                  <a:cubicBezTo>
                    <a:pt x="1020" y="1073"/>
                    <a:pt x="993" y="1064"/>
                    <a:pt x="995" y="1050"/>
                  </a:cubicBezTo>
                  <a:cubicBezTo>
                    <a:pt x="996" y="1035"/>
                    <a:pt x="1004" y="1037"/>
                    <a:pt x="999" y="1027"/>
                  </a:cubicBezTo>
                  <a:cubicBezTo>
                    <a:pt x="993" y="1017"/>
                    <a:pt x="993" y="1017"/>
                    <a:pt x="990" y="1012"/>
                  </a:cubicBezTo>
                  <a:cubicBezTo>
                    <a:pt x="987" y="1007"/>
                    <a:pt x="1001" y="996"/>
                    <a:pt x="1002" y="988"/>
                  </a:cubicBezTo>
                  <a:cubicBezTo>
                    <a:pt x="1003" y="979"/>
                    <a:pt x="1002" y="975"/>
                    <a:pt x="1000" y="969"/>
                  </a:cubicBezTo>
                  <a:cubicBezTo>
                    <a:pt x="998" y="964"/>
                    <a:pt x="993" y="962"/>
                    <a:pt x="990" y="962"/>
                  </a:cubicBezTo>
                  <a:cubicBezTo>
                    <a:pt x="984" y="964"/>
                    <a:pt x="973" y="965"/>
                    <a:pt x="964" y="965"/>
                  </a:cubicBezTo>
                  <a:cubicBezTo>
                    <a:pt x="954" y="964"/>
                    <a:pt x="950" y="964"/>
                    <a:pt x="945" y="964"/>
                  </a:cubicBezTo>
                  <a:cubicBezTo>
                    <a:pt x="935" y="964"/>
                    <a:pt x="921" y="965"/>
                    <a:pt x="917" y="965"/>
                  </a:cubicBezTo>
                  <a:cubicBezTo>
                    <a:pt x="911" y="966"/>
                    <a:pt x="872" y="970"/>
                    <a:pt x="860" y="970"/>
                  </a:cubicBezTo>
                  <a:cubicBezTo>
                    <a:pt x="838" y="977"/>
                    <a:pt x="815" y="993"/>
                    <a:pt x="814" y="994"/>
                  </a:cubicBezTo>
                  <a:cubicBezTo>
                    <a:pt x="786" y="1003"/>
                    <a:pt x="786" y="1003"/>
                    <a:pt x="786" y="1003"/>
                  </a:cubicBezTo>
                  <a:cubicBezTo>
                    <a:pt x="766" y="1008"/>
                    <a:pt x="766" y="1008"/>
                    <a:pt x="766" y="1008"/>
                  </a:cubicBezTo>
                  <a:cubicBezTo>
                    <a:pt x="765" y="1008"/>
                    <a:pt x="741" y="1018"/>
                    <a:pt x="731" y="1024"/>
                  </a:cubicBezTo>
                  <a:cubicBezTo>
                    <a:pt x="727" y="1026"/>
                    <a:pt x="723" y="1027"/>
                    <a:pt x="719" y="1027"/>
                  </a:cubicBezTo>
                  <a:cubicBezTo>
                    <a:pt x="716" y="1027"/>
                    <a:pt x="712" y="1026"/>
                    <a:pt x="709" y="1026"/>
                  </a:cubicBezTo>
                  <a:cubicBezTo>
                    <a:pt x="705" y="1026"/>
                    <a:pt x="701" y="1025"/>
                    <a:pt x="698" y="1025"/>
                  </a:cubicBezTo>
                  <a:cubicBezTo>
                    <a:pt x="682" y="1026"/>
                    <a:pt x="667" y="1044"/>
                    <a:pt x="667" y="1045"/>
                  </a:cubicBezTo>
                  <a:cubicBezTo>
                    <a:pt x="643" y="1052"/>
                    <a:pt x="643" y="1052"/>
                    <a:pt x="643" y="1052"/>
                  </a:cubicBezTo>
                  <a:cubicBezTo>
                    <a:pt x="610" y="1057"/>
                    <a:pt x="610" y="1057"/>
                    <a:pt x="610" y="1057"/>
                  </a:cubicBezTo>
                  <a:cubicBezTo>
                    <a:pt x="610" y="1056"/>
                    <a:pt x="605" y="1053"/>
                    <a:pt x="592" y="1053"/>
                  </a:cubicBezTo>
                  <a:cubicBezTo>
                    <a:pt x="580" y="1053"/>
                    <a:pt x="562" y="1051"/>
                    <a:pt x="546" y="1051"/>
                  </a:cubicBezTo>
                  <a:cubicBezTo>
                    <a:pt x="537" y="1051"/>
                    <a:pt x="532" y="1051"/>
                    <a:pt x="528" y="1051"/>
                  </a:cubicBezTo>
                  <a:cubicBezTo>
                    <a:pt x="509" y="1051"/>
                    <a:pt x="484" y="1050"/>
                    <a:pt x="473" y="1050"/>
                  </a:cubicBezTo>
                  <a:cubicBezTo>
                    <a:pt x="460" y="1050"/>
                    <a:pt x="453" y="1053"/>
                    <a:pt x="446" y="1057"/>
                  </a:cubicBezTo>
                  <a:cubicBezTo>
                    <a:pt x="441" y="1059"/>
                    <a:pt x="433" y="1060"/>
                    <a:pt x="426" y="1060"/>
                  </a:cubicBezTo>
                  <a:cubicBezTo>
                    <a:pt x="421" y="1060"/>
                    <a:pt x="416" y="1060"/>
                    <a:pt x="414" y="1058"/>
                  </a:cubicBezTo>
                  <a:cubicBezTo>
                    <a:pt x="411" y="1056"/>
                    <a:pt x="406" y="1056"/>
                    <a:pt x="402" y="1056"/>
                  </a:cubicBezTo>
                  <a:cubicBezTo>
                    <a:pt x="397" y="1056"/>
                    <a:pt x="393" y="1057"/>
                    <a:pt x="393" y="1057"/>
                  </a:cubicBezTo>
                  <a:cubicBezTo>
                    <a:pt x="393" y="1055"/>
                    <a:pt x="390" y="1026"/>
                    <a:pt x="393" y="1020"/>
                  </a:cubicBezTo>
                  <a:cubicBezTo>
                    <a:pt x="396" y="1013"/>
                    <a:pt x="393" y="995"/>
                    <a:pt x="391" y="985"/>
                  </a:cubicBezTo>
                  <a:cubicBezTo>
                    <a:pt x="389" y="975"/>
                    <a:pt x="399" y="975"/>
                    <a:pt x="398" y="973"/>
                  </a:cubicBezTo>
                  <a:cubicBezTo>
                    <a:pt x="397" y="970"/>
                    <a:pt x="396" y="964"/>
                    <a:pt x="399" y="959"/>
                  </a:cubicBezTo>
                  <a:cubicBezTo>
                    <a:pt x="398" y="958"/>
                    <a:pt x="389" y="964"/>
                    <a:pt x="375" y="969"/>
                  </a:cubicBezTo>
                  <a:cubicBezTo>
                    <a:pt x="357" y="976"/>
                    <a:pt x="344" y="982"/>
                    <a:pt x="343" y="982"/>
                  </a:cubicBezTo>
                  <a:cubicBezTo>
                    <a:pt x="322" y="995"/>
                    <a:pt x="322" y="995"/>
                    <a:pt x="322" y="995"/>
                  </a:cubicBezTo>
                  <a:cubicBezTo>
                    <a:pt x="318" y="995"/>
                    <a:pt x="229" y="997"/>
                    <a:pt x="226" y="997"/>
                  </a:cubicBezTo>
                  <a:cubicBezTo>
                    <a:pt x="222" y="997"/>
                    <a:pt x="216" y="996"/>
                    <a:pt x="216" y="994"/>
                  </a:cubicBezTo>
                  <a:cubicBezTo>
                    <a:pt x="216" y="992"/>
                    <a:pt x="207" y="984"/>
                    <a:pt x="206" y="980"/>
                  </a:cubicBezTo>
                  <a:cubicBezTo>
                    <a:pt x="205" y="976"/>
                    <a:pt x="189" y="968"/>
                    <a:pt x="188" y="967"/>
                  </a:cubicBezTo>
                  <a:cubicBezTo>
                    <a:pt x="182" y="965"/>
                    <a:pt x="158" y="964"/>
                    <a:pt x="130" y="962"/>
                  </a:cubicBezTo>
                  <a:cubicBezTo>
                    <a:pt x="102" y="961"/>
                    <a:pt x="101" y="963"/>
                    <a:pt x="107" y="957"/>
                  </a:cubicBezTo>
                  <a:cubicBezTo>
                    <a:pt x="113" y="951"/>
                    <a:pt x="115" y="950"/>
                    <a:pt x="116" y="943"/>
                  </a:cubicBezTo>
                  <a:cubicBezTo>
                    <a:pt x="118" y="936"/>
                    <a:pt x="117" y="934"/>
                    <a:pt x="111" y="931"/>
                  </a:cubicBezTo>
                  <a:cubicBezTo>
                    <a:pt x="105" y="927"/>
                    <a:pt x="81" y="917"/>
                    <a:pt x="76" y="906"/>
                  </a:cubicBezTo>
                  <a:cubicBezTo>
                    <a:pt x="70" y="894"/>
                    <a:pt x="60" y="902"/>
                    <a:pt x="54" y="895"/>
                  </a:cubicBezTo>
                  <a:cubicBezTo>
                    <a:pt x="48" y="889"/>
                    <a:pt x="52" y="883"/>
                    <a:pt x="44" y="877"/>
                  </a:cubicBezTo>
                  <a:cubicBezTo>
                    <a:pt x="36" y="871"/>
                    <a:pt x="34" y="868"/>
                    <a:pt x="34" y="863"/>
                  </a:cubicBezTo>
                  <a:cubicBezTo>
                    <a:pt x="35" y="858"/>
                    <a:pt x="27" y="858"/>
                    <a:pt x="13" y="853"/>
                  </a:cubicBezTo>
                  <a:cubicBezTo>
                    <a:pt x="0" y="849"/>
                    <a:pt x="7" y="842"/>
                    <a:pt x="10" y="838"/>
                  </a:cubicBezTo>
                  <a:cubicBezTo>
                    <a:pt x="12" y="833"/>
                    <a:pt x="24" y="835"/>
                    <a:pt x="31" y="830"/>
                  </a:cubicBezTo>
                  <a:cubicBezTo>
                    <a:pt x="35" y="827"/>
                    <a:pt x="33" y="823"/>
                    <a:pt x="31" y="820"/>
                  </a:cubicBezTo>
                  <a:cubicBezTo>
                    <a:pt x="29" y="816"/>
                    <a:pt x="26" y="814"/>
                    <a:pt x="26" y="812"/>
                  </a:cubicBezTo>
                  <a:cubicBezTo>
                    <a:pt x="25" y="809"/>
                    <a:pt x="47" y="793"/>
                    <a:pt x="53" y="789"/>
                  </a:cubicBezTo>
                  <a:cubicBezTo>
                    <a:pt x="58" y="784"/>
                    <a:pt x="79" y="782"/>
                    <a:pt x="93" y="778"/>
                  </a:cubicBezTo>
                  <a:cubicBezTo>
                    <a:pt x="107" y="775"/>
                    <a:pt x="101" y="765"/>
                    <a:pt x="97" y="760"/>
                  </a:cubicBezTo>
                  <a:cubicBezTo>
                    <a:pt x="93" y="755"/>
                    <a:pt x="89" y="750"/>
                    <a:pt x="93" y="744"/>
                  </a:cubicBezTo>
                  <a:cubicBezTo>
                    <a:pt x="97" y="738"/>
                    <a:pt x="106" y="730"/>
                    <a:pt x="114" y="724"/>
                  </a:cubicBezTo>
                  <a:cubicBezTo>
                    <a:pt x="122" y="719"/>
                    <a:pt x="125" y="703"/>
                    <a:pt x="127" y="694"/>
                  </a:cubicBezTo>
                  <a:cubicBezTo>
                    <a:pt x="128" y="686"/>
                    <a:pt x="132" y="685"/>
                    <a:pt x="137" y="683"/>
                  </a:cubicBezTo>
                  <a:cubicBezTo>
                    <a:pt x="143" y="681"/>
                    <a:pt x="166" y="676"/>
                    <a:pt x="175" y="673"/>
                  </a:cubicBezTo>
                  <a:cubicBezTo>
                    <a:pt x="185" y="671"/>
                    <a:pt x="187" y="666"/>
                    <a:pt x="190" y="663"/>
                  </a:cubicBezTo>
                  <a:cubicBezTo>
                    <a:pt x="192" y="660"/>
                    <a:pt x="220" y="654"/>
                    <a:pt x="231" y="649"/>
                  </a:cubicBezTo>
                  <a:cubicBezTo>
                    <a:pt x="242" y="645"/>
                    <a:pt x="251" y="643"/>
                    <a:pt x="265" y="641"/>
                  </a:cubicBezTo>
                  <a:cubicBezTo>
                    <a:pt x="279" y="638"/>
                    <a:pt x="285" y="639"/>
                    <a:pt x="292" y="637"/>
                  </a:cubicBezTo>
                  <a:cubicBezTo>
                    <a:pt x="300" y="635"/>
                    <a:pt x="310" y="635"/>
                    <a:pt x="311" y="633"/>
                  </a:cubicBezTo>
                  <a:cubicBezTo>
                    <a:pt x="313" y="631"/>
                    <a:pt x="324" y="630"/>
                    <a:pt x="343" y="629"/>
                  </a:cubicBezTo>
                  <a:cubicBezTo>
                    <a:pt x="362" y="627"/>
                    <a:pt x="364" y="622"/>
                    <a:pt x="371" y="618"/>
                  </a:cubicBezTo>
                  <a:cubicBezTo>
                    <a:pt x="374" y="616"/>
                    <a:pt x="377" y="615"/>
                    <a:pt x="382" y="615"/>
                  </a:cubicBezTo>
                  <a:cubicBezTo>
                    <a:pt x="397" y="616"/>
                    <a:pt x="401" y="615"/>
                    <a:pt x="405" y="615"/>
                  </a:cubicBezTo>
                  <a:cubicBezTo>
                    <a:pt x="410" y="615"/>
                    <a:pt x="415" y="614"/>
                    <a:pt x="418" y="614"/>
                  </a:cubicBezTo>
                  <a:cubicBezTo>
                    <a:pt x="425" y="614"/>
                    <a:pt x="428" y="616"/>
                    <a:pt x="431" y="618"/>
                  </a:cubicBezTo>
                  <a:cubicBezTo>
                    <a:pt x="434" y="621"/>
                    <a:pt x="439" y="625"/>
                    <a:pt x="443" y="625"/>
                  </a:cubicBezTo>
                  <a:cubicBezTo>
                    <a:pt x="451" y="619"/>
                    <a:pt x="464" y="618"/>
                    <a:pt x="464" y="618"/>
                  </a:cubicBezTo>
                  <a:cubicBezTo>
                    <a:pt x="474" y="608"/>
                    <a:pt x="474" y="608"/>
                    <a:pt x="474" y="608"/>
                  </a:cubicBezTo>
                  <a:cubicBezTo>
                    <a:pt x="496" y="550"/>
                    <a:pt x="496" y="550"/>
                    <a:pt x="496" y="550"/>
                  </a:cubicBezTo>
                  <a:cubicBezTo>
                    <a:pt x="497" y="548"/>
                    <a:pt x="513" y="495"/>
                    <a:pt x="519" y="482"/>
                  </a:cubicBezTo>
                  <a:cubicBezTo>
                    <a:pt x="526" y="469"/>
                    <a:pt x="532" y="448"/>
                    <a:pt x="534" y="440"/>
                  </a:cubicBezTo>
                  <a:cubicBezTo>
                    <a:pt x="536" y="431"/>
                    <a:pt x="542" y="425"/>
                    <a:pt x="538" y="419"/>
                  </a:cubicBezTo>
                  <a:cubicBezTo>
                    <a:pt x="534" y="412"/>
                    <a:pt x="528" y="402"/>
                    <a:pt x="520" y="396"/>
                  </a:cubicBezTo>
                  <a:cubicBezTo>
                    <a:pt x="513" y="390"/>
                    <a:pt x="519" y="387"/>
                    <a:pt x="510" y="378"/>
                  </a:cubicBezTo>
                  <a:cubicBezTo>
                    <a:pt x="502" y="369"/>
                    <a:pt x="493" y="371"/>
                    <a:pt x="474" y="363"/>
                  </a:cubicBezTo>
                  <a:cubicBezTo>
                    <a:pt x="456" y="355"/>
                    <a:pt x="469" y="343"/>
                    <a:pt x="471" y="336"/>
                  </a:cubicBezTo>
                  <a:cubicBezTo>
                    <a:pt x="472" y="329"/>
                    <a:pt x="471" y="319"/>
                    <a:pt x="472" y="312"/>
                  </a:cubicBezTo>
                  <a:cubicBezTo>
                    <a:pt x="473" y="306"/>
                    <a:pt x="489" y="310"/>
                    <a:pt x="508" y="305"/>
                  </a:cubicBezTo>
                  <a:cubicBezTo>
                    <a:pt x="518" y="303"/>
                    <a:pt x="522" y="303"/>
                    <a:pt x="525" y="303"/>
                  </a:cubicBezTo>
                  <a:cubicBezTo>
                    <a:pt x="545" y="299"/>
                    <a:pt x="551" y="302"/>
                    <a:pt x="555" y="304"/>
                  </a:cubicBezTo>
                  <a:cubicBezTo>
                    <a:pt x="565" y="305"/>
                    <a:pt x="568" y="304"/>
                    <a:pt x="573" y="302"/>
                  </a:cubicBezTo>
                  <a:cubicBezTo>
                    <a:pt x="582" y="300"/>
                    <a:pt x="572" y="287"/>
                    <a:pt x="566" y="282"/>
                  </a:cubicBezTo>
                  <a:cubicBezTo>
                    <a:pt x="563" y="279"/>
                    <a:pt x="556" y="278"/>
                    <a:pt x="546" y="278"/>
                  </a:cubicBezTo>
                  <a:cubicBezTo>
                    <a:pt x="539" y="278"/>
                    <a:pt x="530" y="278"/>
                    <a:pt x="520" y="279"/>
                  </a:cubicBezTo>
                  <a:cubicBezTo>
                    <a:pt x="499" y="279"/>
                    <a:pt x="498" y="273"/>
                    <a:pt x="498" y="272"/>
                  </a:cubicBezTo>
                  <a:cubicBezTo>
                    <a:pt x="498" y="271"/>
                    <a:pt x="499" y="244"/>
                    <a:pt x="500" y="239"/>
                  </a:cubicBezTo>
                  <a:cubicBezTo>
                    <a:pt x="501" y="235"/>
                    <a:pt x="507" y="235"/>
                    <a:pt x="518" y="235"/>
                  </a:cubicBezTo>
                  <a:cubicBezTo>
                    <a:pt x="535" y="235"/>
                    <a:pt x="536" y="234"/>
                    <a:pt x="541" y="234"/>
                  </a:cubicBezTo>
                  <a:cubicBezTo>
                    <a:pt x="550" y="234"/>
                    <a:pt x="554" y="235"/>
                    <a:pt x="558" y="235"/>
                  </a:cubicBezTo>
                  <a:cubicBezTo>
                    <a:pt x="574" y="233"/>
                    <a:pt x="580" y="235"/>
                    <a:pt x="581" y="235"/>
                  </a:cubicBezTo>
                  <a:cubicBezTo>
                    <a:pt x="584" y="235"/>
                    <a:pt x="649" y="233"/>
                    <a:pt x="671" y="232"/>
                  </a:cubicBezTo>
                  <a:cubicBezTo>
                    <a:pt x="693" y="231"/>
                    <a:pt x="691" y="232"/>
                    <a:pt x="686" y="222"/>
                  </a:cubicBezTo>
                  <a:cubicBezTo>
                    <a:pt x="684" y="218"/>
                    <a:pt x="687" y="217"/>
                    <a:pt x="692" y="217"/>
                  </a:cubicBezTo>
                  <a:cubicBezTo>
                    <a:pt x="699" y="217"/>
                    <a:pt x="710" y="220"/>
                    <a:pt x="714" y="225"/>
                  </a:cubicBezTo>
                  <a:cubicBezTo>
                    <a:pt x="717" y="228"/>
                    <a:pt x="722" y="229"/>
                    <a:pt x="727" y="229"/>
                  </a:cubicBezTo>
                  <a:cubicBezTo>
                    <a:pt x="734" y="229"/>
                    <a:pt x="740" y="227"/>
                    <a:pt x="741" y="226"/>
                  </a:cubicBezTo>
                  <a:cubicBezTo>
                    <a:pt x="744" y="224"/>
                    <a:pt x="755" y="215"/>
                    <a:pt x="782" y="207"/>
                  </a:cubicBezTo>
                  <a:cubicBezTo>
                    <a:pt x="790" y="204"/>
                    <a:pt x="795" y="203"/>
                    <a:pt x="798" y="203"/>
                  </a:cubicBezTo>
                  <a:cubicBezTo>
                    <a:pt x="806" y="203"/>
                    <a:pt x="803" y="210"/>
                    <a:pt x="806" y="216"/>
                  </a:cubicBezTo>
                  <a:cubicBezTo>
                    <a:pt x="810" y="224"/>
                    <a:pt x="810" y="221"/>
                    <a:pt x="816" y="228"/>
                  </a:cubicBezTo>
                  <a:cubicBezTo>
                    <a:pt x="822" y="235"/>
                    <a:pt x="829" y="242"/>
                    <a:pt x="825" y="248"/>
                  </a:cubicBezTo>
                  <a:cubicBezTo>
                    <a:pt x="822" y="253"/>
                    <a:pt x="818" y="263"/>
                    <a:pt x="826" y="263"/>
                  </a:cubicBezTo>
                  <a:cubicBezTo>
                    <a:pt x="847" y="262"/>
                    <a:pt x="877" y="273"/>
                    <a:pt x="885" y="276"/>
                  </a:cubicBezTo>
                  <a:cubicBezTo>
                    <a:pt x="893" y="278"/>
                    <a:pt x="901" y="289"/>
                    <a:pt x="917" y="289"/>
                  </a:cubicBezTo>
                  <a:cubicBezTo>
                    <a:pt x="935" y="289"/>
                    <a:pt x="955" y="286"/>
                    <a:pt x="962" y="280"/>
                  </a:cubicBezTo>
                  <a:cubicBezTo>
                    <a:pt x="965" y="277"/>
                    <a:pt x="969" y="277"/>
                    <a:pt x="973" y="277"/>
                  </a:cubicBezTo>
                  <a:cubicBezTo>
                    <a:pt x="986" y="277"/>
                    <a:pt x="990" y="277"/>
                    <a:pt x="994" y="276"/>
                  </a:cubicBezTo>
                  <a:cubicBezTo>
                    <a:pt x="1008" y="275"/>
                    <a:pt x="1007" y="284"/>
                    <a:pt x="1003" y="288"/>
                  </a:cubicBezTo>
                  <a:cubicBezTo>
                    <a:pt x="1006" y="292"/>
                    <a:pt x="1012" y="290"/>
                    <a:pt x="1018" y="288"/>
                  </a:cubicBezTo>
                  <a:cubicBezTo>
                    <a:pt x="1029" y="283"/>
                    <a:pt x="1023" y="283"/>
                    <a:pt x="1031" y="279"/>
                  </a:cubicBezTo>
                  <a:cubicBezTo>
                    <a:pt x="1039" y="275"/>
                    <a:pt x="1048" y="274"/>
                    <a:pt x="1051" y="269"/>
                  </a:cubicBezTo>
                  <a:cubicBezTo>
                    <a:pt x="1053" y="263"/>
                    <a:pt x="1064" y="264"/>
                    <a:pt x="1073" y="261"/>
                  </a:cubicBezTo>
                  <a:cubicBezTo>
                    <a:pt x="1082" y="257"/>
                    <a:pt x="1083" y="255"/>
                    <a:pt x="1091" y="255"/>
                  </a:cubicBezTo>
                  <a:cubicBezTo>
                    <a:pt x="1108" y="256"/>
                    <a:pt x="1115" y="251"/>
                    <a:pt x="1123" y="245"/>
                  </a:cubicBezTo>
                  <a:cubicBezTo>
                    <a:pt x="1129" y="241"/>
                    <a:pt x="1136" y="238"/>
                    <a:pt x="1139" y="238"/>
                  </a:cubicBezTo>
                  <a:cubicBezTo>
                    <a:pt x="1148" y="244"/>
                    <a:pt x="1157" y="241"/>
                    <a:pt x="1164" y="238"/>
                  </a:cubicBezTo>
                  <a:cubicBezTo>
                    <a:pt x="1176" y="232"/>
                    <a:pt x="1182" y="222"/>
                    <a:pt x="1184" y="213"/>
                  </a:cubicBezTo>
                  <a:cubicBezTo>
                    <a:pt x="1186" y="205"/>
                    <a:pt x="1211" y="212"/>
                    <a:pt x="1226" y="204"/>
                  </a:cubicBezTo>
                  <a:cubicBezTo>
                    <a:pt x="1241" y="196"/>
                    <a:pt x="1241" y="200"/>
                    <a:pt x="1258" y="197"/>
                  </a:cubicBezTo>
                  <a:cubicBezTo>
                    <a:pt x="1271" y="190"/>
                    <a:pt x="1265" y="184"/>
                    <a:pt x="1265" y="180"/>
                  </a:cubicBezTo>
                  <a:cubicBezTo>
                    <a:pt x="1253" y="177"/>
                    <a:pt x="1249" y="178"/>
                    <a:pt x="1249" y="178"/>
                  </a:cubicBezTo>
                  <a:cubicBezTo>
                    <a:pt x="1246" y="178"/>
                    <a:pt x="1230" y="178"/>
                    <a:pt x="1207" y="179"/>
                  </a:cubicBezTo>
                  <a:cubicBezTo>
                    <a:pt x="1184" y="179"/>
                    <a:pt x="1188" y="168"/>
                    <a:pt x="1193" y="163"/>
                  </a:cubicBezTo>
                  <a:cubicBezTo>
                    <a:pt x="1200" y="158"/>
                    <a:pt x="1186" y="147"/>
                    <a:pt x="1177" y="143"/>
                  </a:cubicBezTo>
                  <a:cubicBezTo>
                    <a:pt x="1167" y="139"/>
                    <a:pt x="1169" y="121"/>
                    <a:pt x="1170" y="117"/>
                  </a:cubicBezTo>
                  <a:cubicBezTo>
                    <a:pt x="1170" y="112"/>
                    <a:pt x="1171" y="105"/>
                    <a:pt x="1167" y="103"/>
                  </a:cubicBezTo>
                  <a:cubicBezTo>
                    <a:pt x="1164" y="101"/>
                    <a:pt x="1149" y="93"/>
                    <a:pt x="1138" y="89"/>
                  </a:cubicBezTo>
                  <a:cubicBezTo>
                    <a:pt x="1127" y="85"/>
                    <a:pt x="1117" y="75"/>
                    <a:pt x="1113" y="67"/>
                  </a:cubicBezTo>
                  <a:cubicBezTo>
                    <a:pt x="1117" y="62"/>
                    <a:pt x="1121" y="65"/>
                    <a:pt x="1125" y="69"/>
                  </a:cubicBezTo>
                  <a:cubicBezTo>
                    <a:pt x="1127" y="72"/>
                    <a:pt x="1130" y="73"/>
                    <a:pt x="1134" y="73"/>
                  </a:cubicBezTo>
                  <a:cubicBezTo>
                    <a:pt x="1138" y="73"/>
                    <a:pt x="1143" y="71"/>
                    <a:pt x="1150" y="71"/>
                  </a:cubicBezTo>
                  <a:cubicBezTo>
                    <a:pt x="1166" y="70"/>
                    <a:pt x="1183" y="76"/>
                    <a:pt x="1189" y="78"/>
                  </a:cubicBezTo>
                  <a:cubicBezTo>
                    <a:pt x="1195" y="81"/>
                    <a:pt x="1195" y="87"/>
                    <a:pt x="1202" y="87"/>
                  </a:cubicBezTo>
                  <a:cubicBezTo>
                    <a:pt x="1208" y="87"/>
                    <a:pt x="1217" y="84"/>
                    <a:pt x="1236" y="84"/>
                  </a:cubicBezTo>
                  <a:cubicBezTo>
                    <a:pt x="1245" y="84"/>
                    <a:pt x="1249" y="85"/>
                    <a:pt x="1252" y="85"/>
                  </a:cubicBezTo>
                  <a:cubicBezTo>
                    <a:pt x="1256" y="86"/>
                    <a:pt x="1258" y="86"/>
                    <a:pt x="1261" y="86"/>
                  </a:cubicBezTo>
                  <a:cubicBezTo>
                    <a:pt x="1278" y="83"/>
                    <a:pt x="1279" y="85"/>
                    <a:pt x="1282" y="86"/>
                  </a:cubicBezTo>
                  <a:cubicBezTo>
                    <a:pt x="1287" y="88"/>
                    <a:pt x="1300" y="97"/>
                    <a:pt x="1317" y="103"/>
                  </a:cubicBezTo>
                  <a:cubicBezTo>
                    <a:pt x="1324" y="105"/>
                    <a:pt x="1329" y="106"/>
                    <a:pt x="1332" y="106"/>
                  </a:cubicBezTo>
                  <a:cubicBezTo>
                    <a:pt x="1338" y="106"/>
                    <a:pt x="1341" y="104"/>
                    <a:pt x="1343" y="101"/>
                  </a:cubicBezTo>
                  <a:cubicBezTo>
                    <a:pt x="1348" y="97"/>
                    <a:pt x="1349" y="89"/>
                    <a:pt x="1347" y="83"/>
                  </a:cubicBezTo>
                  <a:cubicBezTo>
                    <a:pt x="1345" y="78"/>
                    <a:pt x="1372" y="74"/>
                    <a:pt x="1377" y="70"/>
                  </a:cubicBezTo>
                  <a:cubicBezTo>
                    <a:pt x="1388" y="68"/>
                    <a:pt x="1393" y="70"/>
                    <a:pt x="1402" y="71"/>
                  </a:cubicBezTo>
                  <a:cubicBezTo>
                    <a:pt x="1410" y="72"/>
                    <a:pt x="1415" y="73"/>
                    <a:pt x="1419" y="73"/>
                  </a:cubicBezTo>
                  <a:cubicBezTo>
                    <a:pt x="1423" y="73"/>
                    <a:pt x="1426" y="72"/>
                    <a:pt x="1430" y="70"/>
                  </a:cubicBezTo>
                  <a:cubicBezTo>
                    <a:pt x="1433" y="68"/>
                    <a:pt x="1437" y="68"/>
                    <a:pt x="1440" y="68"/>
                  </a:cubicBezTo>
                  <a:cubicBezTo>
                    <a:pt x="1459" y="65"/>
                    <a:pt x="1474" y="63"/>
                    <a:pt x="1479" y="63"/>
                  </a:cubicBezTo>
                  <a:cubicBezTo>
                    <a:pt x="1484" y="63"/>
                    <a:pt x="1494" y="61"/>
                    <a:pt x="1496" y="56"/>
                  </a:cubicBezTo>
                  <a:cubicBezTo>
                    <a:pt x="1498" y="52"/>
                    <a:pt x="1515" y="51"/>
                    <a:pt x="1520" y="49"/>
                  </a:cubicBezTo>
                  <a:cubicBezTo>
                    <a:pt x="1524" y="47"/>
                    <a:pt x="1529" y="45"/>
                    <a:pt x="1537" y="45"/>
                  </a:cubicBezTo>
                  <a:cubicBezTo>
                    <a:pt x="1546" y="45"/>
                    <a:pt x="1553" y="45"/>
                    <a:pt x="1564" y="42"/>
                  </a:cubicBezTo>
                  <a:cubicBezTo>
                    <a:pt x="1575" y="38"/>
                    <a:pt x="1575" y="33"/>
                    <a:pt x="1579" y="30"/>
                  </a:cubicBezTo>
                  <a:cubicBezTo>
                    <a:pt x="1583" y="28"/>
                    <a:pt x="1589" y="26"/>
                    <a:pt x="1602" y="20"/>
                  </a:cubicBezTo>
                  <a:cubicBezTo>
                    <a:pt x="1614" y="14"/>
                    <a:pt x="1607" y="12"/>
                    <a:pt x="1597" y="5"/>
                  </a:cubicBezTo>
                  <a:cubicBezTo>
                    <a:pt x="1591" y="1"/>
                    <a:pt x="1597" y="0"/>
                    <a:pt x="1607" y="1"/>
                  </a:cubicBezTo>
                  <a:cubicBezTo>
                    <a:pt x="1614" y="1"/>
                    <a:pt x="1624" y="1"/>
                    <a:pt x="1632" y="1"/>
                  </a:cubicBezTo>
                  <a:cubicBezTo>
                    <a:pt x="1641" y="1"/>
                    <a:pt x="1647" y="1"/>
                    <a:pt x="1652" y="1"/>
                  </a:cubicBezTo>
                  <a:cubicBezTo>
                    <a:pt x="1657" y="1"/>
                    <a:pt x="1661" y="1"/>
                    <a:pt x="1665" y="2"/>
                  </a:cubicBezTo>
                  <a:cubicBezTo>
                    <a:pt x="1674" y="4"/>
                    <a:pt x="1680" y="16"/>
                    <a:pt x="1678" y="18"/>
                  </a:cubicBezTo>
                  <a:cubicBezTo>
                    <a:pt x="1676" y="21"/>
                    <a:pt x="1673" y="34"/>
                    <a:pt x="1668" y="38"/>
                  </a:cubicBezTo>
                  <a:cubicBezTo>
                    <a:pt x="1664" y="43"/>
                    <a:pt x="1666" y="45"/>
                    <a:pt x="1674" y="45"/>
                  </a:cubicBezTo>
                  <a:cubicBezTo>
                    <a:pt x="1682" y="45"/>
                    <a:pt x="1685" y="46"/>
                    <a:pt x="1700" y="47"/>
                  </a:cubicBezTo>
                  <a:cubicBezTo>
                    <a:pt x="1714" y="49"/>
                    <a:pt x="1712" y="54"/>
                    <a:pt x="1709" y="61"/>
                  </a:cubicBezTo>
                  <a:cubicBezTo>
                    <a:pt x="1705" y="69"/>
                    <a:pt x="1718" y="75"/>
                    <a:pt x="1723" y="76"/>
                  </a:cubicBezTo>
                  <a:cubicBezTo>
                    <a:pt x="1728" y="78"/>
                    <a:pt x="1720" y="85"/>
                    <a:pt x="1719" y="89"/>
                  </a:cubicBezTo>
                  <a:cubicBezTo>
                    <a:pt x="1718" y="93"/>
                    <a:pt x="1708" y="95"/>
                    <a:pt x="1697" y="98"/>
                  </a:cubicBezTo>
                  <a:cubicBezTo>
                    <a:pt x="1685" y="101"/>
                    <a:pt x="1689" y="105"/>
                    <a:pt x="1692" y="108"/>
                  </a:cubicBezTo>
                  <a:cubicBezTo>
                    <a:pt x="1696" y="112"/>
                    <a:pt x="1691" y="120"/>
                    <a:pt x="1687" y="125"/>
                  </a:cubicBezTo>
                  <a:cubicBezTo>
                    <a:pt x="1683" y="131"/>
                    <a:pt x="1671" y="143"/>
                    <a:pt x="1666" y="149"/>
                  </a:cubicBezTo>
                  <a:cubicBezTo>
                    <a:pt x="1661" y="154"/>
                    <a:pt x="1678" y="170"/>
                    <a:pt x="1679" y="175"/>
                  </a:cubicBezTo>
                  <a:cubicBezTo>
                    <a:pt x="1680" y="179"/>
                    <a:pt x="1694" y="182"/>
                    <a:pt x="1695" y="191"/>
                  </a:cubicBezTo>
                  <a:cubicBezTo>
                    <a:pt x="1696" y="200"/>
                    <a:pt x="1693" y="205"/>
                    <a:pt x="1698" y="209"/>
                  </a:cubicBezTo>
                  <a:cubicBezTo>
                    <a:pt x="1702" y="214"/>
                    <a:pt x="1705" y="219"/>
                    <a:pt x="1715" y="221"/>
                  </a:cubicBezTo>
                  <a:cubicBezTo>
                    <a:pt x="1726" y="223"/>
                    <a:pt x="1726" y="229"/>
                    <a:pt x="1739" y="234"/>
                  </a:cubicBezTo>
                  <a:cubicBezTo>
                    <a:pt x="1752" y="240"/>
                    <a:pt x="1760" y="245"/>
                    <a:pt x="1772" y="246"/>
                  </a:cubicBezTo>
                  <a:cubicBezTo>
                    <a:pt x="1777" y="246"/>
                    <a:pt x="1781" y="247"/>
                    <a:pt x="1784" y="248"/>
                  </a:cubicBezTo>
                  <a:cubicBezTo>
                    <a:pt x="1790" y="249"/>
                    <a:pt x="1794" y="250"/>
                    <a:pt x="1799" y="252"/>
                  </a:cubicBezTo>
                  <a:cubicBezTo>
                    <a:pt x="1810" y="252"/>
                    <a:pt x="1817" y="249"/>
                    <a:pt x="1827" y="249"/>
                  </a:cubicBezTo>
                  <a:cubicBezTo>
                    <a:pt x="1840" y="248"/>
                    <a:pt x="1836" y="247"/>
                    <a:pt x="1839" y="239"/>
                  </a:cubicBezTo>
                  <a:cubicBezTo>
                    <a:pt x="1840" y="234"/>
                    <a:pt x="1844" y="234"/>
                    <a:pt x="1847" y="234"/>
                  </a:cubicBezTo>
                  <a:cubicBezTo>
                    <a:pt x="1859" y="231"/>
                    <a:pt x="1864" y="230"/>
                    <a:pt x="1870" y="230"/>
                  </a:cubicBezTo>
                  <a:cubicBezTo>
                    <a:pt x="1874" y="230"/>
                    <a:pt x="1877" y="230"/>
                    <a:pt x="1881" y="231"/>
                  </a:cubicBezTo>
                  <a:cubicBezTo>
                    <a:pt x="1895" y="231"/>
                    <a:pt x="1898" y="230"/>
                    <a:pt x="1898" y="228"/>
                  </a:cubicBezTo>
                  <a:cubicBezTo>
                    <a:pt x="1898" y="224"/>
                    <a:pt x="1910" y="225"/>
                    <a:pt x="1910" y="224"/>
                  </a:cubicBezTo>
                  <a:cubicBezTo>
                    <a:pt x="1911" y="222"/>
                    <a:pt x="1918" y="220"/>
                    <a:pt x="1931" y="220"/>
                  </a:cubicBezTo>
                  <a:cubicBezTo>
                    <a:pt x="1953" y="221"/>
                    <a:pt x="1962" y="215"/>
                    <a:pt x="1969" y="209"/>
                  </a:cubicBezTo>
                  <a:cubicBezTo>
                    <a:pt x="1973" y="205"/>
                    <a:pt x="1981" y="204"/>
                    <a:pt x="1986" y="204"/>
                  </a:cubicBezTo>
                  <a:cubicBezTo>
                    <a:pt x="1991" y="204"/>
                    <a:pt x="1998" y="202"/>
                    <a:pt x="2006" y="202"/>
                  </a:cubicBezTo>
                  <a:cubicBezTo>
                    <a:pt x="2020" y="205"/>
                    <a:pt x="2026" y="208"/>
                    <a:pt x="2036" y="208"/>
                  </a:cubicBezTo>
                  <a:cubicBezTo>
                    <a:pt x="2053" y="207"/>
                    <a:pt x="2066" y="205"/>
                    <a:pt x="2078" y="205"/>
                  </a:cubicBezTo>
                  <a:cubicBezTo>
                    <a:pt x="2092" y="205"/>
                    <a:pt x="2116" y="210"/>
                    <a:pt x="2133" y="210"/>
                  </a:cubicBezTo>
                  <a:cubicBezTo>
                    <a:pt x="2156" y="207"/>
                    <a:pt x="2141" y="194"/>
                    <a:pt x="2133" y="190"/>
                  </a:cubicBezTo>
                  <a:cubicBezTo>
                    <a:pt x="2124" y="185"/>
                    <a:pt x="2132" y="178"/>
                    <a:pt x="2134" y="176"/>
                  </a:cubicBezTo>
                  <a:cubicBezTo>
                    <a:pt x="2135" y="174"/>
                    <a:pt x="2144" y="170"/>
                    <a:pt x="2150" y="170"/>
                  </a:cubicBezTo>
                  <a:cubicBezTo>
                    <a:pt x="2157" y="174"/>
                    <a:pt x="2165" y="176"/>
                    <a:pt x="2173" y="176"/>
                  </a:cubicBezTo>
                  <a:cubicBezTo>
                    <a:pt x="2205" y="175"/>
                    <a:pt x="2210" y="174"/>
                    <a:pt x="2214" y="172"/>
                  </a:cubicBezTo>
                  <a:cubicBezTo>
                    <a:pt x="2218" y="170"/>
                    <a:pt x="2221" y="169"/>
                    <a:pt x="2226" y="169"/>
                  </a:cubicBezTo>
                  <a:cubicBezTo>
                    <a:pt x="2235" y="169"/>
                    <a:pt x="2241" y="169"/>
                    <a:pt x="2248" y="168"/>
                  </a:cubicBezTo>
                  <a:cubicBezTo>
                    <a:pt x="2251" y="167"/>
                    <a:pt x="2254" y="167"/>
                    <a:pt x="2257" y="167"/>
                  </a:cubicBezTo>
                  <a:cubicBezTo>
                    <a:pt x="2270" y="167"/>
                    <a:pt x="2276" y="174"/>
                    <a:pt x="2286" y="177"/>
                  </a:cubicBezTo>
                  <a:cubicBezTo>
                    <a:pt x="2299" y="181"/>
                    <a:pt x="2304" y="183"/>
                    <a:pt x="2310" y="184"/>
                  </a:cubicBezTo>
                  <a:cubicBezTo>
                    <a:pt x="2318" y="185"/>
                    <a:pt x="2331" y="191"/>
                    <a:pt x="2341" y="193"/>
                  </a:cubicBezTo>
                  <a:cubicBezTo>
                    <a:pt x="2358" y="194"/>
                    <a:pt x="2376" y="189"/>
                    <a:pt x="2387" y="187"/>
                  </a:cubicBezTo>
                  <a:cubicBezTo>
                    <a:pt x="2398" y="185"/>
                    <a:pt x="2404" y="182"/>
                    <a:pt x="2409" y="182"/>
                  </a:cubicBezTo>
                  <a:cubicBezTo>
                    <a:pt x="2416" y="183"/>
                    <a:pt x="2425" y="185"/>
                    <a:pt x="2432" y="185"/>
                  </a:cubicBezTo>
                  <a:cubicBezTo>
                    <a:pt x="2442" y="183"/>
                    <a:pt x="2448" y="182"/>
                    <a:pt x="2453" y="182"/>
                  </a:cubicBezTo>
                  <a:cubicBezTo>
                    <a:pt x="2457" y="182"/>
                    <a:pt x="2462" y="183"/>
                    <a:pt x="2464" y="185"/>
                  </a:cubicBezTo>
                  <a:cubicBezTo>
                    <a:pt x="2470" y="190"/>
                    <a:pt x="2469" y="190"/>
                    <a:pt x="2479" y="190"/>
                  </a:cubicBezTo>
                  <a:cubicBezTo>
                    <a:pt x="2499" y="190"/>
                    <a:pt x="2506" y="190"/>
                    <a:pt x="2517" y="184"/>
                  </a:cubicBezTo>
                  <a:cubicBezTo>
                    <a:pt x="2527" y="178"/>
                    <a:pt x="2546" y="172"/>
                    <a:pt x="2547" y="169"/>
                  </a:cubicBezTo>
                  <a:cubicBezTo>
                    <a:pt x="2548" y="167"/>
                    <a:pt x="2563" y="151"/>
                    <a:pt x="2567" y="147"/>
                  </a:cubicBezTo>
                  <a:cubicBezTo>
                    <a:pt x="2571" y="142"/>
                    <a:pt x="2575" y="134"/>
                    <a:pt x="2581" y="128"/>
                  </a:cubicBezTo>
                  <a:cubicBezTo>
                    <a:pt x="2586" y="123"/>
                    <a:pt x="2599" y="122"/>
                    <a:pt x="2608" y="113"/>
                  </a:cubicBezTo>
                  <a:cubicBezTo>
                    <a:pt x="2617" y="104"/>
                    <a:pt x="2618" y="101"/>
                    <a:pt x="2630" y="97"/>
                  </a:cubicBezTo>
                  <a:cubicBezTo>
                    <a:pt x="2642" y="93"/>
                    <a:pt x="2640" y="86"/>
                    <a:pt x="2640" y="85"/>
                  </a:cubicBezTo>
                  <a:cubicBezTo>
                    <a:pt x="2642" y="83"/>
                    <a:pt x="2659" y="76"/>
                    <a:pt x="2663" y="74"/>
                  </a:cubicBezTo>
                  <a:cubicBezTo>
                    <a:pt x="2664" y="74"/>
                    <a:pt x="2666" y="72"/>
                    <a:pt x="2667" y="69"/>
                  </a:cubicBezTo>
                  <a:cubicBezTo>
                    <a:pt x="2675" y="73"/>
                    <a:pt x="2675" y="73"/>
                    <a:pt x="2675" y="73"/>
                  </a:cubicBezTo>
                  <a:cubicBezTo>
                    <a:pt x="2678" y="66"/>
                    <a:pt x="2678" y="66"/>
                    <a:pt x="2678" y="66"/>
                  </a:cubicBezTo>
                  <a:cubicBezTo>
                    <a:pt x="2687" y="61"/>
                    <a:pt x="2687" y="61"/>
                    <a:pt x="2687" y="61"/>
                  </a:cubicBezTo>
                  <a:cubicBezTo>
                    <a:pt x="2688" y="62"/>
                    <a:pt x="2707" y="68"/>
                    <a:pt x="2711" y="71"/>
                  </a:cubicBezTo>
                  <a:cubicBezTo>
                    <a:pt x="2714" y="74"/>
                    <a:pt x="2721" y="87"/>
                    <a:pt x="2721" y="88"/>
                  </a:cubicBezTo>
                  <a:cubicBezTo>
                    <a:pt x="2731" y="91"/>
                    <a:pt x="2731" y="91"/>
                    <a:pt x="2731" y="91"/>
                  </a:cubicBezTo>
                  <a:cubicBezTo>
                    <a:pt x="2731" y="102"/>
                    <a:pt x="2731" y="102"/>
                    <a:pt x="2731" y="102"/>
                  </a:cubicBezTo>
                  <a:cubicBezTo>
                    <a:pt x="2728" y="118"/>
                    <a:pt x="2728" y="118"/>
                    <a:pt x="2728" y="118"/>
                  </a:cubicBezTo>
                  <a:cubicBezTo>
                    <a:pt x="2739" y="145"/>
                    <a:pt x="2739" y="145"/>
                    <a:pt x="2739" y="145"/>
                  </a:cubicBezTo>
                  <a:cubicBezTo>
                    <a:pt x="2756" y="174"/>
                    <a:pt x="2756" y="174"/>
                    <a:pt x="2756" y="174"/>
                  </a:cubicBezTo>
                  <a:cubicBezTo>
                    <a:pt x="2766" y="191"/>
                    <a:pt x="2766" y="191"/>
                    <a:pt x="2766" y="191"/>
                  </a:cubicBezTo>
                  <a:cubicBezTo>
                    <a:pt x="2764" y="201"/>
                    <a:pt x="2764" y="201"/>
                    <a:pt x="2764" y="201"/>
                  </a:cubicBezTo>
                  <a:cubicBezTo>
                    <a:pt x="2777" y="201"/>
                    <a:pt x="2777" y="201"/>
                    <a:pt x="2777" y="201"/>
                  </a:cubicBezTo>
                  <a:cubicBezTo>
                    <a:pt x="2787" y="214"/>
                    <a:pt x="2787" y="214"/>
                    <a:pt x="2787" y="214"/>
                  </a:cubicBezTo>
                  <a:cubicBezTo>
                    <a:pt x="2805" y="220"/>
                    <a:pt x="2805" y="220"/>
                    <a:pt x="2805" y="220"/>
                  </a:cubicBezTo>
                  <a:cubicBezTo>
                    <a:pt x="2842" y="223"/>
                    <a:pt x="2842" y="223"/>
                    <a:pt x="2842" y="223"/>
                  </a:cubicBezTo>
                  <a:cubicBezTo>
                    <a:pt x="2858" y="230"/>
                    <a:pt x="2858" y="230"/>
                    <a:pt x="2858" y="230"/>
                  </a:cubicBezTo>
                  <a:cubicBezTo>
                    <a:pt x="2858" y="241"/>
                    <a:pt x="2858" y="241"/>
                    <a:pt x="2858" y="241"/>
                  </a:cubicBezTo>
                  <a:cubicBezTo>
                    <a:pt x="2851" y="251"/>
                    <a:pt x="2851" y="251"/>
                    <a:pt x="2851" y="251"/>
                  </a:cubicBezTo>
                  <a:cubicBezTo>
                    <a:pt x="2838" y="256"/>
                    <a:pt x="2838" y="256"/>
                    <a:pt x="2838" y="256"/>
                  </a:cubicBezTo>
                  <a:cubicBezTo>
                    <a:pt x="2849" y="260"/>
                    <a:pt x="2849" y="260"/>
                    <a:pt x="2849" y="260"/>
                  </a:cubicBezTo>
                  <a:cubicBezTo>
                    <a:pt x="2834" y="270"/>
                    <a:pt x="2834" y="270"/>
                    <a:pt x="2834" y="270"/>
                  </a:cubicBezTo>
                  <a:cubicBezTo>
                    <a:pt x="2820" y="278"/>
                    <a:pt x="2820" y="278"/>
                    <a:pt x="2820" y="278"/>
                  </a:cubicBezTo>
                  <a:cubicBezTo>
                    <a:pt x="2838" y="278"/>
                    <a:pt x="2838" y="278"/>
                    <a:pt x="2838" y="278"/>
                  </a:cubicBezTo>
                  <a:cubicBezTo>
                    <a:pt x="2834" y="287"/>
                    <a:pt x="2834" y="287"/>
                    <a:pt x="2834" y="287"/>
                  </a:cubicBezTo>
                  <a:cubicBezTo>
                    <a:pt x="2821" y="290"/>
                    <a:pt x="2821" y="290"/>
                    <a:pt x="2821" y="290"/>
                  </a:cubicBezTo>
                  <a:cubicBezTo>
                    <a:pt x="2802" y="290"/>
                    <a:pt x="2802" y="290"/>
                    <a:pt x="2802" y="290"/>
                  </a:cubicBezTo>
                  <a:cubicBezTo>
                    <a:pt x="2793" y="290"/>
                    <a:pt x="2793" y="290"/>
                    <a:pt x="2793" y="290"/>
                  </a:cubicBezTo>
                  <a:cubicBezTo>
                    <a:pt x="2785" y="303"/>
                    <a:pt x="2785" y="303"/>
                    <a:pt x="2785" y="303"/>
                  </a:cubicBezTo>
                  <a:cubicBezTo>
                    <a:pt x="2772" y="312"/>
                    <a:pt x="2772" y="312"/>
                    <a:pt x="2772" y="312"/>
                  </a:cubicBezTo>
                  <a:cubicBezTo>
                    <a:pt x="2762" y="325"/>
                    <a:pt x="2762" y="325"/>
                    <a:pt x="2762" y="325"/>
                  </a:cubicBezTo>
                  <a:cubicBezTo>
                    <a:pt x="2760" y="336"/>
                    <a:pt x="2760" y="336"/>
                    <a:pt x="2760" y="336"/>
                  </a:cubicBezTo>
                  <a:cubicBezTo>
                    <a:pt x="2756" y="344"/>
                    <a:pt x="2756" y="344"/>
                    <a:pt x="2756" y="344"/>
                  </a:cubicBezTo>
                  <a:cubicBezTo>
                    <a:pt x="2741" y="348"/>
                    <a:pt x="2741" y="348"/>
                    <a:pt x="2741" y="348"/>
                  </a:cubicBezTo>
                  <a:cubicBezTo>
                    <a:pt x="2727" y="350"/>
                    <a:pt x="2727" y="350"/>
                    <a:pt x="2727" y="350"/>
                  </a:cubicBezTo>
                  <a:cubicBezTo>
                    <a:pt x="2715" y="347"/>
                    <a:pt x="2715" y="347"/>
                    <a:pt x="2715" y="347"/>
                  </a:cubicBezTo>
                  <a:cubicBezTo>
                    <a:pt x="2708" y="338"/>
                    <a:pt x="2708" y="338"/>
                    <a:pt x="2708" y="338"/>
                  </a:cubicBezTo>
                  <a:cubicBezTo>
                    <a:pt x="2696" y="355"/>
                    <a:pt x="2696" y="355"/>
                    <a:pt x="2696" y="355"/>
                  </a:cubicBezTo>
                  <a:cubicBezTo>
                    <a:pt x="2681" y="359"/>
                    <a:pt x="2681" y="359"/>
                    <a:pt x="2681" y="359"/>
                  </a:cubicBezTo>
                  <a:cubicBezTo>
                    <a:pt x="2675" y="363"/>
                    <a:pt x="2675" y="363"/>
                    <a:pt x="2675" y="363"/>
                  </a:cubicBezTo>
                  <a:cubicBezTo>
                    <a:pt x="2692" y="368"/>
                    <a:pt x="2692" y="368"/>
                    <a:pt x="2692" y="368"/>
                  </a:cubicBezTo>
                  <a:cubicBezTo>
                    <a:pt x="2694" y="379"/>
                    <a:pt x="2694" y="379"/>
                    <a:pt x="2694" y="379"/>
                  </a:cubicBezTo>
                  <a:cubicBezTo>
                    <a:pt x="2684" y="391"/>
                    <a:pt x="2684" y="391"/>
                    <a:pt x="2684" y="391"/>
                  </a:cubicBezTo>
                  <a:cubicBezTo>
                    <a:pt x="2694" y="394"/>
                    <a:pt x="2694" y="394"/>
                    <a:pt x="2694" y="394"/>
                  </a:cubicBezTo>
                  <a:cubicBezTo>
                    <a:pt x="2698" y="404"/>
                    <a:pt x="2698" y="404"/>
                    <a:pt x="2698" y="404"/>
                  </a:cubicBezTo>
                  <a:cubicBezTo>
                    <a:pt x="2711" y="400"/>
                    <a:pt x="2711" y="400"/>
                    <a:pt x="2711" y="400"/>
                  </a:cubicBezTo>
                  <a:cubicBezTo>
                    <a:pt x="2723" y="393"/>
                    <a:pt x="2723" y="393"/>
                    <a:pt x="2723" y="393"/>
                  </a:cubicBezTo>
                  <a:cubicBezTo>
                    <a:pt x="2732" y="400"/>
                    <a:pt x="2732" y="400"/>
                    <a:pt x="2732" y="400"/>
                  </a:cubicBezTo>
                  <a:cubicBezTo>
                    <a:pt x="2730" y="413"/>
                    <a:pt x="2730" y="413"/>
                    <a:pt x="2730" y="413"/>
                  </a:cubicBezTo>
                  <a:cubicBezTo>
                    <a:pt x="2730" y="425"/>
                    <a:pt x="2730" y="425"/>
                    <a:pt x="2730" y="425"/>
                  </a:cubicBezTo>
                  <a:cubicBezTo>
                    <a:pt x="2742" y="434"/>
                    <a:pt x="2742" y="434"/>
                    <a:pt x="2742" y="434"/>
                  </a:cubicBezTo>
                  <a:cubicBezTo>
                    <a:pt x="2743" y="441"/>
                    <a:pt x="2743" y="441"/>
                    <a:pt x="2743" y="441"/>
                  </a:cubicBezTo>
                  <a:cubicBezTo>
                    <a:pt x="2743" y="454"/>
                    <a:pt x="2743" y="454"/>
                    <a:pt x="2743" y="454"/>
                  </a:cubicBezTo>
                  <a:cubicBezTo>
                    <a:pt x="2764" y="454"/>
                    <a:pt x="2764" y="454"/>
                    <a:pt x="2764" y="454"/>
                  </a:cubicBezTo>
                  <a:cubicBezTo>
                    <a:pt x="2773" y="454"/>
                    <a:pt x="2773" y="454"/>
                    <a:pt x="2773" y="454"/>
                  </a:cubicBezTo>
                  <a:cubicBezTo>
                    <a:pt x="2789" y="459"/>
                    <a:pt x="2789" y="459"/>
                    <a:pt x="2789" y="459"/>
                  </a:cubicBezTo>
                  <a:cubicBezTo>
                    <a:pt x="2810" y="455"/>
                    <a:pt x="2810" y="455"/>
                    <a:pt x="2810" y="455"/>
                  </a:cubicBezTo>
                  <a:cubicBezTo>
                    <a:pt x="2826" y="451"/>
                    <a:pt x="2826" y="451"/>
                    <a:pt x="2826" y="451"/>
                  </a:cubicBezTo>
                  <a:cubicBezTo>
                    <a:pt x="2839" y="458"/>
                    <a:pt x="2839" y="458"/>
                    <a:pt x="2839" y="458"/>
                  </a:cubicBezTo>
                  <a:cubicBezTo>
                    <a:pt x="2839" y="463"/>
                    <a:pt x="2839" y="463"/>
                    <a:pt x="2839" y="463"/>
                  </a:cubicBezTo>
                  <a:cubicBezTo>
                    <a:pt x="2839" y="469"/>
                    <a:pt x="2839" y="469"/>
                    <a:pt x="2839" y="469"/>
                  </a:cubicBezTo>
                  <a:cubicBezTo>
                    <a:pt x="2844" y="462"/>
                    <a:pt x="2844" y="462"/>
                    <a:pt x="2844" y="462"/>
                  </a:cubicBezTo>
                  <a:cubicBezTo>
                    <a:pt x="2877" y="454"/>
                    <a:pt x="2877" y="454"/>
                    <a:pt x="2877" y="454"/>
                  </a:cubicBezTo>
                  <a:cubicBezTo>
                    <a:pt x="2904" y="447"/>
                    <a:pt x="2904" y="447"/>
                    <a:pt x="2904" y="447"/>
                  </a:cubicBezTo>
                  <a:cubicBezTo>
                    <a:pt x="2898" y="461"/>
                    <a:pt x="2898" y="461"/>
                    <a:pt x="2898" y="461"/>
                  </a:cubicBezTo>
                  <a:cubicBezTo>
                    <a:pt x="2887" y="476"/>
                    <a:pt x="2887" y="476"/>
                    <a:pt x="2887" y="476"/>
                  </a:cubicBezTo>
                  <a:cubicBezTo>
                    <a:pt x="2883" y="481"/>
                    <a:pt x="2883" y="481"/>
                    <a:pt x="2883" y="481"/>
                  </a:cubicBezTo>
                  <a:cubicBezTo>
                    <a:pt x="2887" y="490"/>
                    <a:pt x="2887" y="490"/>
                    <a:pt x="2887" y="490"/>
                  </a:cubicBezTo>
                  <a:cubicBezTo>
                    <a:pt x="2901" y="477"/>
                    <a:pt x="2901" y="477"/>
                    <a:pt x="2901" y="477"/>
                  </a:cubicBezTo>
                  <a:cubicBezTo>
                    <a:pt x="2914" y="463"/>
                    <a:pt x="2914" y="463"/>
                    <a:pt x="2914" y="463"/>
                  </a:cubicBezTo>
                  <a:cubicBezTo>
                    <a:pt x="2932" y="455"/>
                    <a:pt x="2932" y="455"/>
                    <a:pt x="2932" y="455"/>
                  </a:cubicBezTo>
                  <a:cubicBezTo>
                    <a:pt x="2948" y="453"/>
                    <a:pt x="2948" y="453"/>
                    <a:pt x="2948" y="453"/>
                  </a:cubicBezTo>
                  <a:cubicBezTo>
                    <a:pt x="2972" y="435"/>
                    <a:pt x="2972" y="435"/>
                    <a:pt x="2972" y="435"/>
                  </a:cubicBezTo>
                  <a:cubicBezTo>
                    <a:pt x="2986" y="431"/>
                    <a:pt x="2986" y="431"/>
                    <a:pt x="2986" y="431"/>
                  </a:cubicBezTo>
                  <a:cubicBezTo>
                    <a:pt x="2997" y="430"/>
                    <a:pt x="2997" y="430"/>
                    <a:pt x="2997" y="430"/>
                  </a:cubicBezTo>
                  <a:cubicBezTo>
                    <a:pt x="3014" y="426"/>
                    <a:pt x="3014" y="426"/>
                    <a:pt x="3014" y="426"/>
                  </a:cubicBezTo>
                  <a:cubicBezTo>
                    <a:pt x="3022" y="420"/>
                    <a:pt x="3022" y="420"/>
                    <a:pt x="3022" y="420"/>
                  </a:cubicBezTo>
                  <a:cubicBezTo>
                    <a:pt x="3038" y="411"/>
                    <a:pt x="3038" y="411"/>
                    <a:pt x="3038" y="411"/>
                  </a:cubicBezTo>
                  <a:cubicBezTo>
                    <a:pt x="3035" y="401"/>
                    <a:pt x="3035" y="401"/>
                    <a:pt x="3035" y="401"/>
                  </a:cubicBezTo>
                  <a:cubicBezTo>
                    <a:pt x="3049" y="393"/>
                    <a:pt x="3049" y="393"/>
                    <a:pt x="3049" y="393"/>
                  </a:cubicBezTo>
                  <a:cubicBezTo>
                    <a:pt x="3062" y="383"/>
                    <a:pt x="3062" y="383"/>
                    <a:pt x="3062" y="383"/>
                  </a:cubicBezTo>
                  <a:cubicBezTo>
                    <a:pt x="3075" y="386"/>
                    <a:pt x="3075" y="386"/>
                    <a:pt x="3075" y="386"/>
                  </a:cubicBezTo>
                  <a:cubicBezTo>
                    <a:pt x="3089" y="382"/>
                    <a:pt x="3089" y="382"/>
                    <a:pt x="3089" y="382"/>
                  </a:cubicBezTo>
                  <a:cubicBezTo>
                    <a:pt x="3104" y="387"/>
                    <a:pt x="3104" y="387"/>
                    <a:pt x="3104" y="387"/>
                  </a:cubicBezTo>
                  <a:cubicBezTo>
                    <a:pt x="3119" y="383"/>
                    <a:pt x="3119" y="383"/>
                    <a:pt x="3119" y="383"/>
                  </a:cubicBezTo>
                  <a:cubicBezTo>
                    <a:pt x="3134" y="388"/>
                    <a:pt x="3134" y="388"/>
                    <a:pt x="3134" y="388"/>
                  </a:cubicBezTo>
                  <a:cubicBezTo>
                    <a:pt x="3146" y="381"/>
                    <a:pt x="3146" y="381"/>
                    <a:pt x="3146" y="381"/>
                  </a:cubicBezTo>
                  <a:cubicBezTo>
                    <a:pt x="3162" y="382"/>
                    <a:pt x="3162" y="382"/>
                    <a:pt x="3162" y="382"/>
                  </a:cubicBezTo>
                  <a:cubicBezTo>
                    <a:pt x="3165" y="390"/>
                    <a:pt x="3165" y="390"/>
                    <a:pt x="3165" y="390"/>
                  </a:cubicBezTo>
                  <a:cubicBezTo>
                    <a:pt x="3187" y="390"/>
                    <a:pt x="3187" y="390"/>
                    <a:pt x="3187" y="390"/>
                  </a:cubicBezTo>
                  <a:cubicBezTo>
                    <a:pt x="3204" y="393"/>
                    <a:pt x="3204" y="393"/>
                    <a:pt x="3204" y="393"/>
                  </a:cubicBezTo>
                  <a:cubicBezTo>
                    <a:pt x="3225" y="398"/>
                    <a:pt x="3225" y="398"/>
                    <a:pt x="3225" y="398"/>
                  </a:cubicBezTo>
                  <a:cubicBezTo>
                    <a:pt x="3234" y="406"/>
                    <a:pt x="3234" y="406"/>
                    <a:pt x="3234" y="406"/>
                  </a:cubicBezTo>
                  <a:cubicBezTo>
                    <a:pt x="3255" y="408"/>
                    <a:pt x="3255" y="408"/>
                    <a:pt x="3255" y="408"/>
                  </a:cubicBezTo>
                  <a:cubicBezTo>
                    <a:pt x="3273" y="408"/>
                    <a:pt x="3273" y="408"/>
                    <a:pt x="3273" y="408"/>
                  </a:cubicBezTo>
                  <a:cubicBezTo>
                    <a:pt x="3274" y="420"/>
                    <a:pt x="3274" y="420"/>
                    <a:pt x="3274" y="420"/>
                  </a:cubicBezTo>
                  <a:cubicBezTo>
                    <a:pt x="3289" y="419"/>
                    <a:pt x="3289" y="419"/>
                    <a:pt x="3289" y="419"/>
                  </a:cubicBezTo>
                  <a:cubicBezTo>
                    <a:pt x="3278" y="442"/>
                    <a:pt x="3278" y="442"/>
                    <a:pt x="3278" y="442"/>
                  </a:cubicBezTo>
                  <a:cubicBezTo>
                    <a:pt x="3267" y="454"/>
                    <a:pt x="3267" y="454"/>
                    <a:pt x="3267" y="454"/>
                  </a:cubicBezTo>
                  <a:cubicBezTo>
                    <a:pt x="3274" y="468"/>
                    <a:pt x="3274" y="468"/>
                    <a:pt x="3274" y="468"/>
                  </a:cubicBezTo>
                  <a:cubicBezTo>
                    <a:pt x="3252" y="486"/>
                    <a:pt x="3252" y="486"/>
                    <a:pt x="3252" y="486"/>
                  </a:cubicBezTo>
                  <a:cubicBezTo>
                    <a:pt x="3242" y="502"/>
                    <a:pt x="3242" y="502"/>
                    <a:pt x="3242" y="502"/>
                  </a:cubicBezTo>
                  <a:cubicBezTo>
                    <a:pt x="3218" y="514"/>
                    <a:pt x="3218" y="514"/>
                    <a:pt x="3218" y="514"/>
                  </a:cubicBezTo>
                  <a:cubicBezTo>
                    <a:pt x="3216" y="533"/>
                    <a:pt x="3216" y="533"/>
                    <a:pt x="3216" y="533"/>
                  </a:cubicBezTo>
                  <a:cubicBezTo>
                    <a:pt x="3194" y="547"/>
                    <a:pt x="3194" y="547"/>
                    <a:pt x="3194" y="547"/>
                  </a:cubicBezTo>
                  <a:cubicBezTo>
                    <a:pt x="3165" y="573"/>
                    <a:pt x="3165" y="573"/>
                    <a:pt x="3165" y="573"/>
                  </a:cubicBezTo>
                  <a:cubicBezTo>
                    <a:pt x="3151" y="589"/>
                    <a:pt x="3151" y="589"/>
                    <a:pt x="3151" y="589"/>
                  </a:cubicBezTo>
                  <a:cubicBezTo>
                    <a:pt x="3127" y="602"/>
                    <a:pt x="3127" y="602"/>
                    <a:pt x="3127" y="602"/>
                  </a:cubicBezTo>
                  <a:cubicBezTo>
                    <a:pt x="3089" y="630"/>
                    <a:pt x="3089" y="630"/>
                    <a:pt x="3089" y="630"/>
                  </a:cubicBezTo>
                  <a:cubicBezTo>
                    <a:pt x="3068" y="630"/>
                    <a:pt x="3068" y="630"/>
                    <a:pt x="3068" y="630"/>
                  </a:cubicBezTo>
                  <a:cubicBezTo>
                    <a:pt x="3033" y="645"/>
                    <a:pt x="3033" y="645"/>
                    <a:pt x="3033" y="645"/>
                  </a:cubicBezTo>
                  <a:cubicBezTo>
                    <a:pt x="3000" y="663"/>
                    <a:pt x="3000" y="663"/>
                    <a:pt x="3000" y="663"/>
                  </a:cubicBezTo>
                  <a:cubicBezTo>
                    <a:pt x="3013" y="669"/>
                    <a:pt x="3013" y="669"/>
                    <a:pt x="3013" y="669"/>
                  </a:cubicBezTo>
                  <a:cubicBezTo>
                    <a:pt x="3029" y="673"/>
                    <a:pt x="3029" y="673"/>
                    <a:pt x="3029" y="673"/>
                  </a:cubicBezTo>
                  <a:cubicBezTo>
                    <a:pt x="3055" y="669"/>
                    <a:pt x="3055" y="669"/>
                    <a:pt x="3055" y="669"/>
                  </a:cubicBezTo>
                  <a:cubicBezTo>
                    <a:pt x="3061" y="682"/>
                    <a:pt x="3061" y="682"/>
                    <a:pt x="3061" y="682"/>
                  </a:cubicBezTo>
                  <a:cubicBezTo>
                    <a:pt x="3073" y="685"/>
                    <a:pt x="3073" y="685"/>
                    <a:pt x="3073" y="685"/>
                  </a:cubicBezTo>
                  <a:cubicBezTo>
                    <a:pt x="3084" y="687"/>
                    <a:pt x="3084" y="687"/>
                    <a:pt x="3084" y="687"/>
                  </a:cubicBezTo>
                  <a:cubicBezTo>
                    <a:pt x="3105" y="695"/>
                    <a:pt x="3105" y="695"/>
                    <a:pt x="3105" y="695"/>
                  </a:cubicBezTo>
                  <a:cubicBezTo>
                    <a:pt x="3103" y="704"/>
                    <a:pt x="3103" y="704"/>
                    <a:pt x="3103" y="704"/>
                  </a:cubicBezTo>
                  <a:cubicBezTo>
                    <a:pt x="3105" y="727"/>
                    <a:pt x="3105" y="727"/>
                    <a:pt x="3105" y="727"/>
                  </a:cubicBezTo>
                  <a:cubicBezTo>
                    <a:pt x="3108" y="737"/>
                    <a:pt x="3108" y="737"/>
                    <a:pt x="3108" y="737"/>
                  </a:cubicBezTo>
                  <a:cubicBezTo>
                    <a:pt x="3100" y="751"/>
                    <a:pt x="3100" y="751"/>
                    <a:pt x="3100" y="751"/>
                  </a:cubicBezTo>
                  <a:cubicBezTo>
                    <a:pt x="3092" y="766"/>
                    <a:pt x="3092" y="766"/>
                    <a:pt x="3092" y="766"/>
                  </a:cubicBezTo>
                  <a:cubicBezTo>
                    <a:pt x="3087" y="784"/>
                    <a:pt x="3087" y="784"/>
                    <a:pt x="3087" y="784"/>
                  </a:cubicBezTo>
                  <a:cubicBezTo>
                    <a:pt x="3067" y="795"/>
                    <a:pt x="3067" y="795"/>
                    <a:pt x="3067" y="795"/>
                  </a:cubicBezTo>
                  <a:cubicBezTo>
                    <a:pt x="3085" y="803"/>
                    <a:pt x="3085" y="803"/>
                    <a:pt x="3085" y="803"/>
                  </a:cubicBezTo>
                  <a:cubicBezTo>
                    <a:pt x="3079" y="812"/>
                    <a:pt x="3079" y="812"/>
                    <a:pt x="3079" y="812"/>
                  </a:cubicBezTo>
                  <a:cubicBezTo>
                    <a:pt x="3097" y="820"/>
                    <a:pt x="3097" y="820"/>
                    <a:pt x="3097" y="820"/>
                  </a:cubicBezTo>
                  <a:cubicBezTo>
                    <a:pt x="3109" y="831"/>
                    <a:pt x="3109" y="831"/>
                    <a:pt x="3109" y="831"/>
                  </a:cubicBezTo>
                  <a:cubicBezTo>
                    <a:pt x="3137" y="851"/>
                    <a:pt x="3137" y="851"/>
                    <a:pt x="3137" y="851"/>
                  </a:cubicBezTo>
                  <a:cubicBezTo>
                    <a:pt x="3155" y="846"/>
                    <a:pt x="3155" y="846"/>
                    <a:pt x="3155" y="846"/>
                  </a:cubicBezTo>
                  <a:cubicBezTo>
                    <a:pt x="3186" y="845"/>
                    <a:pt x="3186" y="845"/>
                    <a:pt x="3186" y="845"/>
                  </a:cubicBezTo>
                  <a:cubicBezTo>
                    <a:pt x="3202" y="852"/>
                    <a:pt x="3202" y="852"/>
                    <a:pt x="3202" y="852"/>
                  </a:cubicBezTo>
                  <a:cubicBezTo>
                    <a:pt x="3192" y="866"/>
                    <a:pt x="3192" y="866"/>
                    <a:pt x="3192" y="866"/>
                  </a:cubicBezTo>
                  <a:cubicBezTo>
                    <a:pt x="3195" y="875"/>
                    <a:pt x="3195" y="875"/>
                    <a:pt x="3195" y="875"/>
                  </a:cubicBezTo>
                  <a:cubicBezTo>
                    <a:pt x="3168" y="875"/>
                    <a:pt x="3168" y="875"/>
                    <a:pt x="3168" y="875"/>
                  </a:cubicBezTo>
                  <a:cubicBezTo>
                    <a:pt x="3151" y="886"/>
                    <a:pt x="3151" y="886"/>
                    <a:pt x="3151" y="886"/>
                  </a:cubicBezTo>
                  <a:cubicBezTo>
                    <a:pt x="3144" y="902"/>
                    <a:pt x="3144" y="902"/>
                    <a:pt x="3144" y="902"/>
                  </a:cubicBezTo>
                  <a:cubicBezTo>
                    <a:pt x="3120" y="913"/>
                    <a:pt x="3120" y="913"/>
                    <a:pt x="3120" y="913"/>
                  </a:cubicBezTo>
                  <a:cubicBezTo>
                    <a:pt x="3136" y="918"/>
                    <a:pt x="3136" y="918"/>
                    <a:pt x="3136" y="918"/>
                  </a:cubicBezTo>
                  <a:cubicBezTo>
                    <a:pt x="3148" y="923"/>
                    <a:pt x="3148" y="923"/>
                    <a:pt x="3148" y="923"/>
                  </a:cubicBezTo>
                  <a:cubicBezTo>
                    <a:pt x="3147" y="935"/>
                    <a:pt x="3147" y="935"/>
                    <a:pt x="3147" y="935"/>
                  </a:cubicBezTo>
                  <a:cubicBezTo>
                    <a:pt x="3159" y="942"/>
                    <a:pt x="3159" y="942"/>
                    <a:pt x="3159" y="942"/>
                  </a:cubicBezTo>
                  <a:cubicBezTo>
                    <a:pt x="3179" y="949"/>
                    <a:pt x="3179" y="949"/>
                    <a:pt x="3179" y="949"/>
                  </a:cubicBezTo>
                  <a:cubicBezTo>
                    <a:pt x="3164" y="961"/>
                    <a:pt x="3164" y="961"/>
                    <a:pt x="3164" y="961"/>
                  </a:cubicBezTo>
                  <a:cubicBezTo>
                    <a:pt x="3187" y="979"/>
                    <a:pt x="3187" y="979"/>
                    <a:pt x="3187" y="979"/>
                  </a:cubicBezTo>
                  <a:cubicBezTo>
                    <a:pt x="3195" y="990"/>
                    <a:pt x="3195" y="990"/>
                    <a:pt x="3195" y="990"/>
                  </a:cubicBezTo>
                  <a:cubicBezTo>
                    <a:pt x="3205" y="990"/>
                    <a:pt x="3205" y="990"/>
                    <a:pt x="3205" y="990"/>
                  </a:cubicBezTo>
                  <a:cubicBezTo>
                    <a:pt x="3222" y="991"/>
                    <a:pt x="3222" y="991"/>
                    <a:pt x="3222" y="991"/>
                  </a:cubicBezTo>
                  <a:cubicBezTo>
                    <a:pt x="3236" y="996"/>
                    <a:pt x="3236" y="996"/>
                    <a:pt x="3236" y="996"/>
                  </a:cubicBezTo>
                  <a:lnTo>
                    <a:pt x="3247" y="1001"/>
                  </a:lnTo>
                  <a:close/>
                  <a:moveTo>
                    <a:pt x="2301" y="216"/>
                  </a:moveTo>
                  <a:cubicBezTo>
                    <a:pt x="2339" y="219"/>
                    <a:pt x="2339" y="219"/>
                    <a:pt x="2339" y="219"/>
                  </a:cubicBezTo>
                  <a:cubicBezTo>
                    <a:pt x="2301" y="216"/>
                    <a:pt x="2301" y="216"/>
                    <a:pt x="2301" y="216"/>
                  </a:cubicBezTo>
                  <a:cubicBezTo>
                    <a:pt x="2283" y="215"/>
                    <a:pt x="2283" y="215"/>
                    <a:pt x="2283" y="215"/>
                  </a:cubicBezTo>
                  <a:cubicBezTo>
                    <a:pt x="2301" y="216"/>
                    <a:pt x="2301" y="216"/>
                    <a:pt x="2301" y="21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4" name="Freeform 665"/>
            <p:cNvSpPr>
              <a:spLocks/>
            </p:cNvSpPr>
            <p:nvPr/>
          </p:nvSpPr>
          <p:spPr bwMode="auto">
            <a:xfrm>
              <a:off x="14094603" y="-1307703"/>
              <a:ext cx="58738" cy="106363"/>
            </a:xfrm>
            <a:custGeom>
              <a:avLst/>
              <a:gdLst>
                <a:gd name="T0" fmla="*/ 36 w 37"/>
                <a:gd name="T1" fmla="*/ 11 h 67"/>
                <a:gd name="T2" fmla="*/ 37 w 37"/>
                <a:gd name="T3" fmla="*/ 67 h 67"/>
                <a:gd name="T4" fmla="*/ 2 w 37"/>
                <a:gd name="T5" fmla="*/ 55 h 67"/>
                <a:gd name="T6" fmla="*/ 0 w 37"/>
                <a:gd name="T7" fmla="*/ 0 h 67"/>
                <a:gd name="T8" fmla="*/ 36 w 37"/>
                <a:gd name="T9" fmla="*/ 11 h 67"/>
              </a:gdLst>
              <a:ahLst/>
              <a:cxnLst>
                <a:cxn ang="0">
                  <a:pos x="T0" y="T1"/>
                </a:cxn>
                <a:cxn ang="0">
                  <a:pos x="T2" y="T3"/>
                </a:cxn>
                <a:cxn ang="0">
                  <a:pos x="T4" y="T5"/>
                </a:cxn>
                <a:cxn ang="0">
                  <a:pos x="T6" y="T7"/>
                </a:cxn>
                <a:cxn ang="0">
                  <a:pos x="T8" y="T9"/>
                </a:cxn>
              </a:cxnLst>
              <a:rect l="0" t="0" r="r" b="b"/>
              <a:pathLst>
                <a:path w="37" h="67">
                  <a:moveTo>
                    <a:pt x="36" y="11"/>
                  </a:moveTo>
                  <a:lnTo>
                    <a:pt x="37" y="67"/>
                  </a:lnTo>
                  <a:lnTo>
                    <a:pt x="2" y="55"/>
                  </a:lnTo>
                  <a:lnTo>
                    <a:pt x="0" y="0"/>
                  </a:lnTo>
                  <a:lnTo>
                    <a:pt x="36"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5" name="Freeform 666"/>
            <p:cNvSpPr>
              <a:spLocks/>
            </p:cNvSpPr>
            <p:nvPr/>
          </p:nvSpPr>
          <p:spPr bwMode="auto">
            <a:xfrm>
              <a:off x="14370828" y="-1309291"/>
              <a:ext cx="11113" cy="101600"/>
            </a:xfrm>
            <a:custGeom>
              <a:avLst/>
              <a:gdLst>
                <a:gd name="T0" fmla="*/ 5 w 7"/>
                <a:gd name="T1" fmla="*/ 0 h 64"/>
                <a:gd name="T2" fmla="*/ 7 w 7"/>
                <a:gd name="T3" fmla="*/ 56 h 64"/>
                <a:gd name="T4" fmla="*/ 2 w 7"/>
                <a:gd name="T5" fmla="*/ 64 h 64"/>
                <a:gd name="T6" fmla="*/ 0 w 7"/>
                <a:gd name="T7" fmla="*/ 9 h 64"/>
                <a:gd name="T8" fmla="*/ 5 w 7"/>
                <a:gd name="T9" fmla="*/ 0 h 64"/>
              </a:gdLst>
              <a:ahLst/>
              <a:cxnLst>
                <a:cxn ang="0">
                  <a:pos x="T0" y="T1"/>
                </a:cxn>
                <a:cxn ang="0">
                  <a:pos x="T2" y="T3"/>
                </a:cxn>
                <a:cxn ang="0">
                  <a:pos x="T4" y="T5"/>
                </a:cxn>
                <a:cxn ang="0">
                  <a:pos x="T6" y="T7"/>
                </a:cxn>
                <a:cxn ang="0">
                  <a:pos x="T8" y="T9"/>
                </a:cxn>
              </a:cxnLst>
              <a:rect l="0" t="0" r="r" b="b"/>
              <a:pathLst>
                <a:path w="7" h="64">
                  <a:moveTo>
                    <a:pt x="5" y="0"/>
                  </a:moveTo>
                  <a:lnTo>
                    <a:pt x="7" y="56"/>
                  </a:lnTo>
                  <a:lnTo>
                    <a:pt x="2" y="64"/>
                  </a:lnTo>
                  <a:lnTo>
                    <a:pt x="0" y="9"/>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6" name="Freeform 667"/>
            <p:cNvSpPr>
              <a:spLocks/>
            </p:cNvSpPr>
            <p:nvPr/>
          </p:nvSpPr>
          <p:spPr bwMode="auto">
            <a:xfrm>
              <a:off x="14151753" y="-1290241"/>
              <a:ext cx="1588" cy="93663"/>
            </a:xfrm>
            <a:custGeom>
              <a:avLst/>
              <a:gdLst>
                <a:gd name="T0" fmla="*/ 0 w 1"/>
                <a:gd name="T1" fmla="*/ 4 h 59"/>
                <a:gd name="T2" fmla="*/ 1 w 1"/>
                <a:gd name="T3" fmla="*/ 59 h 59"/>
                <a:gd name="T4" fmla="*/ 1 w 1"/>
                <a:gd name="T5" fmla="*/ 55 h 59"/>
                <a:gd name="T6" fmla="*/ 0 w 1"/>
                <a:gd name="T7" fmla="*/ 0 h 59"/>
                <a:gd name="T8" fmla="*/ 0 w 1"/>
                <a:gd name="T9" fmla="*/ 4 h 59"/>
              </a:gdLst>
              <a:ahLst/>
              <a:cxnLst>
                <a:cxn ang="0">
                  <a:pos x="T0" y="T1"/>
                </a:cxn>
                <a:cxn ang="0">
                  <a:pos x="T2" y="T3"/>
                </a:cxn>
                <a:cxn ang="0">
                  <a:pos x="T4" y="T5"/>
                </a:cxn>
                <a:cxn ang="0">
                  <a:pos x="T6" y="T7"/>
                </a:cxn>
                <a:cxn ang="0">
                  <a:pos x="T8" y="T9"/>
                </a:cxn>
              </a:cxnLst>
              <a:rect l="0" t="0" r="r" b="b"/>
              <a:pathLst>
                <a:path w="1" h="59">
                  <a:moveTo>
                    <a:pt x="0" y="4"/>
                  </a:moveTo>
                  <a:lnTo>
                    <a:pt x="1" y="59"/>
                  </a:lnTo>
                  <a:lnTo>
                    <a:pt x="1" y="55"/>
                  </a:lnTo>
                  <a:lnTo>
                    <a:pt x="0" y="0"/>
                  </a:lnTo>
                  <a:lnTo>
                    <a:pt x="0"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7" name="Freeform 668"/>
            <p:cNvSpPr>
              <a:spLocks/>
            </p:cNvSpPr>
            <p:nvPr/>
          </p:nvSpPr>
          <p:spPr bwMode="auto">
            <a:xfrm>
              <a:off x="15567803" y="-1360091"/>
              <a:ext cx="44450" cy="123825"/>
            </a:xfrm>
            <a:custGeom>
              <a:avLst/>
              <a:gdLst>
                <a:gd name="T0" fmla="*/ 27 w 28"/>
                <a:gd name="T1" fmla="*/ 0 h 78"/>
                <a:gd name="T2" fmla="*/ 28 w 28"/>
                <a:gd name="T3" fmla="*/ 55 h 78"/>
                <a:gd name="T4" fmla="*/ 2 w 28"/>
                <a:gd name="T5" fmla="*/ 78 h 78"/>
                <a:gd name="T6" fmla="*/ 0 w 28"/>
                <a:gd name="T7" fmla="*/ 23 h 78"/>
                <a:gd name="T8" fmla="*/ 27 w 28"/>
                <a:gd name="T9" fmla="*/ 0 h 78"/>
              </a:gdLst>
              <a:ahLst/>
              <a:cxnLst>
                <a:cxn ang="0">
                  <a:pos x="T0" y="T1"/>
                </a:cxn>
                <a:cxn ang="0">
                  <a:pos x="T2" y="T3"/>
                </a:cxn>
                <a:cxn ang="0">
                  <a:pos x="T4" y="T5"/>
                </a:cxn>
                <a:cxn ang="0">
                  <a:pos x="T6" y="T7"/>
                </a:cxn>
                <a:cxn ang="0">
                  <a:pos x="T8" y="T9"/>
                </a:cxn>
              </a:cxnLst>
              <a:rect l="0" t="0" r="r" b="b"/>
              <a:pathLst>
                <a:path w="28" h="78">
                  <a:moveTo>
                    <a:pt x="27" y="0"/>
                  </a:moveTo>
                  <a:lnTo>
                    <a:pt x="28" y="55"/>
                  </a:lnTo>
                  <a:lnTo>
                    <a:pt x="2" y="78"/>
                  </a:lnTo>
                  <a:lnTo>
                    <a:pt x="0" y="23"/>
                  </a:lnTo>
                  <a:lnTo>
                    <a:pt x="2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8" name="Freeform 669"/>
            <p:cNvSpPr>
              <a:spLocks/>
            </p:cNvSpPr>
            <p:nvPr/>
          </p:nvSpPr>
          <p:spPr bwMode="auto">
            <a:xfrm>
              <a:off x="14386703" y="-1299766"/>
              <a:ext cx="14288" cy="101600"/>
            </a:xfrm>
            <a:custGeom>
              <a:avLst/>
              <a:gdLst>
                <a:gd name="T0" fmla="*/ 7 w 9"/>
                <a:gd name="T1" fmla="*/ 8 h 64"/>
                <a:gd name="T2" fmla="*/ 9 w 9"/>
                <a:gd name="T3" fmla="*/ 64 h 64"/>
                <a:gd name="T4" fmla="*/ 1 w 9"/>
                <a:gd name="T5" fmla="*/ 55 h 64"/>
                <a:gd name="T6" fmla="*/ 0 w 9"/>
                <a:gd name="T7" fmla="*/ 0 h 64"/>
                <a:gd name="T8" fmla="*/ 7 w 9"/>
                <a:gd name="T9" fmla="*/ 8 h 64"/>
              </a:gdLst>
              <a:ahLst/>
              <a:cxnLst>
                <a:cxn ang="0">
                  <a:pos x="T0" y="T1"/>
                </a:cxn>
                <a:cxn ang="0">
                  <a:pos x="T2" y="T3"/>
                </a:cxn>
                <a:cxn ang="0">
                  <a:pos x="T4" y="T5"/>
                </a:cxn>
                <a:cxn ang="0">
                  <a:pos x="T6" y="T7"/>
                </a:cxn>
                <a:cxn ang="0">
                  <a:pos x="T8" y="T9"/>
                </a:cxn>
              </a:cxnLst>
              <a:rect l="0" t="0" r="r" b="b"/>
              <a:pathLst>
                <a:path w="9" h="64">
                  <a:moveTo>
                    <a:pt x="7" y="8"/>
                  </a:moveTo>
                  <a:lnTo>
                    <a:pt x="9" y="64"/>
                  </a:lnTo>
                  <a:lnTo>
                    <a:pt x="1" y="55"/>
                  </a:lnTo>
                  <a:lnTo>
                    <a:pt x="0" y="0"/>
                  </a:lnTo>
                  <a:lnTo>
                    <a:pt x="7"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699" name="Freeform 670"/>
            <p:cNvSpPr>
              <a:spLocks/>
            </p:cNvSpPr>
            <p:nvPr/>
          </p:nvSpPr>
          <p:spPr bwMode="auto">
            <a:xfrm>
              <a:off x="14361303" y="-1282303"/>
              <a:ext cx="23813" cy="96838"/>
            </a:xfrm>
            <a:custGeom>
              <a:avLst/>
              <a:gdLst>
                <a:gd name="T0" fmla="*/ 14 w 15"/>
                <a:gd name="T1" fmla="*/ 0 h 61"/>
                <a:gd name="T2" fmla="*/ 15 w 15"/>
                <a:gd name="T3" fmla="*/ 55 h 61"/>
                <a:gd name="T4" fmla="*/ 2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5"/>
                  </a:lnTo>
                  <a:lnTo>
                    <a:pt x="2" y="61"/>
                  </a:lnTo>
                  <a:lnTo>
                    <a:pt x="0" y="6"/>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0" name="Freeform 671"/>
            <p:cNvSpPr>
              <a:spLocks/>
            </p:cNvSpPr>
            <p:nvPr/>
          </p:nvSpPr>
          <p:spPr bwMode="auto">
            <a:xfrm>
              <a:off x="15445566" y="-1307703"/>
              <a:ext cx="15875" cy="93663"/>
            </a:xfrm>
            <a:custGeom>
              <a:avLst/>
              <a:gdLst>
                <a:gd name="T0" fmla="*/ 9 w 10"/>
                <a:gd name="T1" fmla="*/ 4 h 59"/>
                <a:gd name="T2" fmla="*/ 10 w 10"/>
                <a:gd name="T3" fmla="*/ 59 h 59"/>
                <a:gd name="T4" fmla="*/ 1 w 10"/>
                <a:gd name="T5" fmla="*/ 55 h 59"/>
                <a:gd name="T6" fmla="*/ 0 w 10"/>
                <a:gd name="T7" fmla="*/ 0 h 59"/>
                <a:gd name="T8" fmla="*/ 9 w 10"/>
                <a:gd name="T9" fmla="*/ 4 h 59"/>
              </a:gdLst>
              <a:ahLst/>
              <a:cxnLst>
                <a:cxn ang="0">
                  <a:pos x="T0" y="T1"/>
                </a:cxn>
                <a:cxn ang="0">
                  <a:pos x="T2" y="T3"/>
                </a:cxn>
                <a:cxn ang="0">
                  <a:pos x="T4" y="T5"/>
                </a:cxn>
                <a:cxn ang="0">
                  <a:pos x="T6" y="T7"/>
                </a:cxn>
                <a:cxn ang="0">
                  <a:pos x="T8" y="T9"/>
                </a:cxn>
              </a:cxnLst>
              <a:rect l="0" t="0" r="r" b="b"/>
              <a:pathLst>
                <a:path w="10" h="59">
                  <a:moveTo>
                    <a:pt x="9" y="4"/>
                  </a:moveTo>
                  <a:lnTo>
                    <a:pt x="10" y="59"/>
                  </a:lnTo>
                  <a:lnTo>
                    <a:pt x="1" y="55"/>
                  </a:lnTo>
                  <a:lnTo>
                    <a:pt x="0" y="0"/>
                  </a:lnTo>
                  <a:lnTo>
                    <a:pt x="9"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1" name="Freeform 672"/>
            <p:cNvSpPr>
              <a:spLocks/>
            </p:cNvSpPr>
            <p:nvPr/>
          </p:nvSpPr>
          <p:spPr bwMode="auto">
            <a:xfrm>
              <a:off x="15424928" y="-1307703"/>
              <a:ext cx="22225" cy="101600"/>
            </a:xfrm>
            <a:custGeom>
              <a:avLst/>
              <a:gdLst>
                <a:gd name="T0" fmla="*/ 13 w 14"/>
                <a:gd name="T1" fmla="*/ 0 h 64"/>
                <a:gd name="T2" fmla="*/ 14 w 14"/>
                <a:gd name="T3" fmla="*/ 55 h 64"/>
                <a:gd name="T4" fmla="*/ 2 w 14"/>
                <a:gd name="T5" fmla="*/ 64 h 64"/>
                <a:gd name="T6" fmla="*/ 0 w 14"/>
                <a:gd name="T7" fmla="*/ 9 h 64"/>
                <a:gd name="T8" fmla="*/ 13 w 14"/>
                <a:gd name="T9" fmla="*/ 0 h 64"/>
              </a:gdLst>
              <a:ahLst/>
              <a:cxnLst>
                <a:cxn ang="0">
                  <a:pos x="T0" y="T1"/>
                </a:cxn>
                <a:cxn ang="0">
                  <a:pos x="T2" y="T3"/>
                </a:cxn>
                <a:cxn ang="0">
                  <a:pos x="T4" y="T5"/>
                </a:cxn>
                <a:cxn ang="0">
                  <a:pos x="T6" y="T7"/>
                </a:cxn>
                <a:cxn ang="0">
                  <a:pos x="T8" y="T9"/>
                </a:cxn>
              </a:cxnLst>
              <a:rect l="0" t="0" r="r" b="b"/>
              <a:pathLst>
                <a:path w="14" h="64">
                  <a:moveTo>
                    <a:pt x="13" y="0"/>
                  </a:moveTo>
                  <a:lnTo>
                    <a:pt x="14" y="55"/>
                  </a:lnTo>
                  <a:lnTo>
                    <a:pt x="2" y="64"/>
                  </a:lnTo>
                  <a:lnTo>
                    <a:pt x="0" y="9"/>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2" name="Freeform 673"/>
            <p:cNvSpPr>
              <a:spLocks/>
            </p:cNvSpPr>
            <p:nvPr/>
          </p:nvSpPr>
          <p:spPr bwMode="auto">
            <a:xfrm>
              <a:off x="15521766" y="-1323578"/>
              <a:ext cx="49213" cy="117475"/>
            </a:xfrm>
            <a:custGeom>
              <a:avLst/>
              <a:gdLst>
                <a:gd name="T0" fmla="*/ 29 w 31"/>
                <a:gd name="T1" fmla="*/ 0 h 74"/>
                <a:gd name="T2" fmla="*/ 31 w 31"/>
                <a:gd name="T3" fmla="*/ 55 h 74"/>
                <a:gd name="T4" fmla="*/ 1 w 31"/>
                <a:gd name="T5" fmla="*/ 74 h 74"/>
                <a:gd name="T6" fmla="*/ 0 w 31"/>
                <a:gd name="T7" fmla="*/ 18 h 74"/>
                <a:gd name="T8" fmla="*/ 29 w 31"/>
                <a:gd name="T9" fmla="*/ 0 h 74"/>
              </a:gdLst>
              <a:ahLst/>
              <a:cxnLst>
                <a:cxn ang="0">
                  <a:pos x="T0" y="T1"/>
                </a:cxn>
                <a:cxn ang="0">
                  <a:pos x="T2" y="T3"/>
                </a:cxn>
                <a:cxn ang="0">
                  <a:pos x="T4" y="T5"/>
                </a:cxn>
                <a:cxn ang="0">
                  <a:pos x="T6" y="T7"/>
                </a:cxn>
                <a:cxn ang="0">
                  <a:pos x="T8" y="T9"/>
                </a:cxn>
              </a:cxnLst>
              <a:rect l="0" t="0" r="r" b="b"/>
              <a:pathLst>
                <a:path w="31" h="74">
                  <a:moveTo>
                    <a:pt x="29" y="0"/>
                  </a:moveTo>
                  <a:lnTo>
                    <a:pt x="31" y="55"/>
                  </a:lnTo>
                  <a:lnTo>
                    <a:pt x="1" y="74"/>
                  </a:lnTo>
                  <a:lnTo>
                    <a:pt x="0" y="18"/>
                  </a:lnTo>
                  <a:lnTo>
                    <a:pt x="2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3" name="Freeform 674"/>
            <p:cNvSpPr>
              <a:spLocks/>
            </p:cNvSpPr>
            <p:nvPr/>
          </p:nvSpPr>
          <p:spPr bwMode="auto">
            <a:xfrm>
              <a:off x="15423341" y="-1293416"/>
              <a:ext cx="4763" cy="93663"/>
            </a:xfrm>
            <a:custGeom>
              <a:avLst/>
              <a:gdLst>
                <a:gd name="T0" fmla="*/ 1 w 3"/>
                <a:gd name="T1" fmla="*/ 0 h 59"/>
                <a:gd name="T2" fmla="*/ 3 w 3"/>
                <a:gd name="T3" fmla="*/ 55 h 59"/>
                <a:gd name="T4" fmla="*/ 1 w 3"/>
                <a:gd name="T5" fmla="*/ 59 h 59"/>
                <a:gd name="T6" fmla="*/ 0 w 3"/>
                <a:gd name="T7" fmla="*/ 4 h 59"/>
                <a:gd name="T8" fmla="*/ 1 w 3"/>
                <a:gd name="T9" fmla="*/ 0 h 59"/>
              </a:gdLst>
              <a:ahLst/>
              <a:cxnLst>
                <a:cxn ang="0">
                  <a:pos x="T0" y="T1"/>
                </a:cxn>
                <a:cxn ang="0">
                  <a:pos x="T2" y="T3"/>
                </a:cxn>
                <a:cxn ang="0">
                  <a:pos x="T4" y="T5"/>
                </a:cxn>
                <a:cxn ang="0">
                  <a:pos x="T6" y="T7"/>
                </a:cxn>
                <a:cxn ang="0">
                  <a:pos x="T8" y="T9"/>
                </a:cxn>
              </a:cxnLst>
              <a:rect l="0" t="0" r="r" b="b"/>
              <a:pathLst>
                <a:path w="3" h="59">
                  <a:moveTo>
                    <a:pt x="1" y="0"/>
                  </a:moveTo>
                  <a:lnTo>
                    <a:pt x="3" y="55"/>
                  </a:lnTo>
                  <a:lnTo>
                    <a:pt x="1" y="59"/>
                  </a:lnTo>
                  <a:lnTo>
                    <a:pt x="0" y="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4" name="Freeform 675"/>
            <p:cNvSpPr>
              <a:spLocks/>
            </p:cNvSpPr>
            <p:nvPr/>
          </p:nvSpPr>
          <p:spPr bwMode="auto">
            <a:xfrm>
              <a:off x="15459853" y="-1301353"/>
              <a:ext cx="11113" cy="100013"/>
            </a:xfrm>
            <a:custGeom>
              <a:avLst/>
              <a:gdLst>
                <a:gd name="T0" fmla="*/ 6 w 7"/>
                <a:gd name="T1" fmla="*/ 8 h 63"/>
                <a:gd name="T2" fmla="*/ 7 w 7"/>
                <a:gd name="T3" fmla="*/ 63 h 63"/>
                <a:gd name="T4" fmla="*/ 1 w 7"/>
                <a:gd name="T5" fmla="*/ 55 h 63"/>
                <a:gd name="T6" fmla="*/ 0 w 7"/>
                <a:gd name="T7" fmla="*/ 0 h 63"/>
                <a:gd name="T8" fmla="*/ 6 w 7"/>
                <a:gd name="T9" fmla="*/ 8 h 63"/>
              </a:gdLst>
              <a:ahLst/>
              <a:cxnLst>
                <a:cxn ang="0">
                  <a:pos x="T0" y="T1"/>
                </a:cxn>
                <a:cxn ang="0">
                  <a:pos x="T2" y="T3"/>
                </a:cxn>
                <a:cxn ang="0">
                  <a:pos x="T4" y="T5"/>
                </a:cxn>
                <a:cxn ang="0">
                  <a:pos x="T6" y="T7"/>
                </a:cxn>
                <a:cxn ang="0">
                  <a:pos x="T8" y="T9"/>
                </a:cxn>
              </a:cxnLst>
              <a:rect l="0" t="0" r="r" b="b"/>
              <a:pathLst>
                <a:path w="7" h="63">
                  <a:moveTo>
                    <a:pt x="6" y="8"/>
                  </a:moveTo>
                  <a:lnTo>
                    <a:pt x="7" y="63"/>
                  </a:lnTo>
                  <a:lnTo>
                    <a:pt x="1" y="55"/>
                  </a:lnTo>
                  <a:lnTo>
                    <a:pt x="0" y="0"/>
                  </a:lnTo>
                  <a:lnTo>
                    <a:pt x="6"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5" name="Freeform 676"/>
            <p:cNvSpPr>
              <a:spLocks/>
            </p:cNvSpPr>
            <p:nvPr/>
          </p:nvSpPr>
          <p:spPr bwMode="auto">
            <a:xfrm>
              <a:off x="14347016" y="-1272778"/>
              <a:ext cx="17463" cy="107950"/>
            </a:xfrm>
            <a:custGeom>
              <a:avLst/>
              <a:gdLst>
                <a:gd name="T0" fmla="*/ 9 w 11"/>
                <a:gd name="T1" fmla="*/ 0 h 68"/>
                <a:gd name="T2" fmla="*/ 11 w 11"/>
                <a:gd name="T3" fmla="*/ 55 h 68"/>
                <a:gd name="T4" fmla="*/ 2 w 11"/>
                <a:gd name="T5" fmla="*/ 68 h 68"/>
                <a:gd name="T6" fmla="*/ 0 w 11"/>
                <a:gd name="T7" fmla="*/ 13 h 68"/>
                <a:gd name="T8" fmla="*/ 9 w 11"/>
                <a:gd name="T9" fmla="*/ 0 h 68"/>
              </a:gdLst>
              <a:ahLst/>
              <a:cxnLst>
                <a:cxn ang="0">
                  <a:pos x="T0" y="T1"/>
                </a:cxn>
                <a:cxn ang="0">
                  <a:pos x="T2" y="T3"/>
                </a:cxn>
                <a:cxn ang="0">
                  <a:pos x="T4" y="T5"/>
                </a:cxn>
                <a:cxn ang="0">
                  <a:pos x="T6" y="T7"/>
                </a:cxn>
                <a:cxn ang="0">
                  <a:pos x="T8" y="T9"/>
                </a:cxn>
              </a:cxnLst>
              <a:rect l="0" t="0" r="r" b="b"/>
              <a:pathLst>
                <a:path w="11" h="68">
                  <a:moveTo>
                    <a:pt x="9" y="0"/>
                  </a:moveTo>
                  <a:lnTo>
                    <a:pt x="11" y="55"/>
                  </a:lnTo>
                  <a:lnTo>
                    <a:pt x="2" y="68"/>
                  </a:lnTo>
                  <a:lnTo>
                    <a:pt x="0" y="13"/>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6" name="Freeform 677"/>
            <p:cNvSpPr>
              <a:spLocks/>
            </p:cNvSpPr>
            <p:nvPr/>
          </p:nvSpPr>
          <p:spPr bwMode="auto">
            <a:xfrm>
              <a:off x="15428103" y="-1282303"/>
              <a:ext cx="3175" cy="93663"/>
            </a:xfrm>
            <a:custGeom>
              <a:avLst/>
              <a:gdLst>
                <a:gd name="T0" fmla="*/ 1 w 2"/>
                <a:gd name="T1" fmla="*/ 0 h 59"/>
                <a:gd name="T2" fmla="*/ 2 w 2"/>
                <a:gd name="T3" fmla="*/ 55 h 59"/>
                <a:gd name="T4" fmla="*/ 1 w 2"/>
                <a:gd name="T5" fmla="*/ 59 h 59"/>
                <a:gd name="T6" fmla="*/ 0 w 2"/>
                <a:gd name="T7" fmla="*/ 4 h 59"/>
                <a:gd name="T8" fmla="*/ 1 w 2"/>
                <a:gd name="T9" fmla="*/ 0 h 59"/>
              </a:gdLst>
              <a:ahLst/>
              <a:cxnLst>
                <a:cxn ang="0">
                  <a:pos x="T0" y="T1"/>
                </a:cxn>
                <a:cxn ang="0">
                  <a:pos x="T2" y="T3"/>
                </a:cxn>
                <a:cxn ang="0">
                  <a:pos x="T4" y="T5"/>
                </a:cxn>
                <a:cxn ang="0">
                  <a:pos x="T6" y="T7"/>
                </a:cxn>
                <a:cxn ang="0">
                  <a:pos x="T8" y="T9"/>
                </a:cxn>
              </a:cxnLst>
              <a:rect l="0" t="0" r="r" b="b"/>
              <a:pathLst>
                <a:path w="2" h="59">
                  <a:moveTo>
                    <a:pt x="1" y="0"/>
                  </a:moveTo>
                  <a:lnTo>
                    <a:pt x="2" y="55"/>
                  </a:lnTo>
                  <a:lnTo>
                    <a:pt x="1" y="59"/>
                  </a:lnTo>
                  <a:lnTo>
                    <a:pt x="0" y="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7" name="Freeform 678"/>
            <p:cNvSpPr>
              <a:spLocks/>
            </p:cNvSpPr>
            <p:nvPr/>
          </p:nvSpPr>
          <p:spPr bwMode="auto">
            <a:xfrm>
              <a:off x="15485253" y="-1295003"/>
              <a:ext cx="38100" cy="107950"/>
            </a:xfrm>
            <a:custGeom>
              <a:avLst/>
              <a:gdLst>
                <a:gd name="T0" fmla="*/ 23 w 24"/>
                <a:gd name="T1" fmla="*/ 0 h 68"/>
                <a:gd name="T2" fmla="*/ 24 w 24"/>
                <a:gd name="T3" fmla="*/ 56 h 68"/>
                <a:gd name="T4" fmla="*/ 2 w 24"/>
                <a:gd name="T5" fmla="*/ 68 h 68"/>
                <a:gd name="T6" fmla="*/ 0 w 24"/>
                <a:gd name="T7" fmla="*/ 13 h 68"/>
                <a:gd name="T8" fmla="*/ 23 w 24"/>
                <a:gd name="T9" fmla="*/ 0 h 68"/>
              </a:gdLst>
              <a:ahLst/>
              <a:cxnLst>
                <a:cxn ang="0">
                  <a:pos x="T0" y="T1"/>
                </a:cxn>
                <a:cxn ang="0">
                  <a:pos x="T2" y="T3"/>
                </a:cxn>
                <a:cxn ang="0">
                  <a:pos x="T4" y="T5"/>
                </a:cxn>
                <a:cxn ang="0">
                  <a:pos x="T6" y="T7"/>
                </a:cxn>
                <a:cxn ang="0">
                  <a:pos x="T8" y="T9"/>
                </a:cxn>
              </a:cxnLst>
              <a:rect l="0" t="0" r="r" b="b"/>
              <a:pathLst>
                <a:path w="24" h="68">
                  <a:moveTo>
                    <a:pt x="23" y="0"/>
                  </a:moveTo>
                  <a:lnTo>
                    <a:pt x="24" y="56"/>
                  </a:lnTo>
                  <a:lnTo>
                    <a:pt x="2" y="68"/>
                  </a:lnTo>
                  <a:lnTo>
                    <a:pt x="0" y="13"/>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8" name="Freeform 679"/>
            <p:cNvSpPr>
              <a:spLocks/>
            </p:cNvSpPr>
            <p:nvPr/>
          </p:nvSpPr>
          <p:spPr bwMode="auto">
            <a:xfrm>
              <a:off x="15464616" y="-1279128"/>
              <a:ext cx="6350" cy="95250"/>
            </a:xfrm>
            <a:custGeom>
              <a:avLst/>
              <a:gdLst>
                <a:gd name="T0" fmla="*/ 2 w 4"/>
                <a:gd name="T1" fmla="*/ 4 h 60"/>
                <a:gd name="T2" fmla="*/ 4 w 4"/>
                <a:gd name="T3" fmla="*/ 60 h 60"/>
                <a:gd name="T4" fmla="*/ 2 w 4"/>
                <a:gd name="T5" fmla="*/ 55 h 60"/>
                <a:gd name="T6" fmla="*/ 0 w 4"/>
                <a:gd name="T7" fmla="*/ 0 h 60"/>
                <a:gd name="T8" fmla="*/ 2 w 4"/>
                <a:gd name="T9" fmla="*/ 4 h 60"/>
              </a:gdLst>
              <a:ahLst/>
              <a:cxnLst>
                <a:cxn ang="0">
                  <a:pos x="T0" y="T1"/>
                </a:cxn>
                <a:cxn ang="0">
                  <a:pos x="T2" y="T3"/>
                </a:cxn>
                <a:cxn ang="0">
                  <a:pos x="T4" y="T5"/>
                </a:cxn>
                <a:cxn ang="0">
                  <a:pos x="T6" y="T7"/>
                </a:cxn>
                <a:cxn ang="0">
                  <a:pos x="T8" y="T9"/>
                </a:cxn>
              </a:cxnLst>
              <a:rect l="0" t="0" r="r" b="b"/>
              <a:pathLst>
                <a:path w="4" h="60">
                  <a:moveTo>
                    <a:pt x="2" y="4"/>
                  </a:moveTo>
                  <a:lnTo>
                    <a:pt x="4" y="60"/>
                  </a:lnTo>
                  <a:lnTo>
                    <a:pt x="2" y="55"/>
                  </a:lnTo>
                  <a:lnTo>
                    <a:pt x="0" y="0"/>
                  </a:lnTo>
                  <a:lnTo>
                    <a:pt x="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09" name="Freeform 680"/>
            <p:cNvSpPr>
              <a:spLocks/>
            </p:cNvSpPr>
            <p:nvPr/>
          </p:nvSpPr>
          <p:spPr bwMode="auto">
            <a:xfrm>
              <a:off x="15467791" y="-1274366"/>
              <a:ext cx="20638" cy="90488"/>
            </a:xfrm>
            <a:custGeom>
              <a:avLst/>
              <a:gdLst>
                <a:gd name="T0" fmla="*/ 11 w 13"/>
                <a:gd name="T1" fmla="*/ 0 h 57"/>
                <a:gd name="T2" fmla="*/ 13 w 13"/>
                <a:gd name="T3" fmla="*/ 55 h 57"/>
                <a:gd name="T4" fmla="*/ 2 w 13"/>
                <a:gd name="T5" fmla="*/ 57 h 57"/>
                <a:gd name="T6" fmla="*/ 0 w 13"/>
                <a:gd name="T7" fmla="*/ 1 h 57"/>
                <a:gd name="T8" fmla="*/ 11 w 13"/>
                <a:gd name="T9" fmla="*/ 0 h 57"/>
              </a:gdLst>
              <a:ahLst/>
              <a:cxnLst>
                <a:cxn ang="0">
                  <a:pos x="T0" y="T1"/>
                </a:cxn>
                <a:cxn ang="0">
                  <a:pos x="T2" y="T3"/>
                </a:cxn>
                <a:cxn ang="0">
                  <a:pos x="T4" y="T5"/>
                </a:cxn>
                <a:cxn ang="0">
                  <a:pos x="T6" y="T7"/>
                </a:cxn>
                <a:cxn ang="0">
                  <a:pos x="T8" y="T9"/>
                </a:cxn>
              </a:cxnLst>
              <a:rect l="0" t="0" r="r" b="b"/>
              <a:pathLst>
                <a:path w="13" h="57">
                  <a:moveTo>
                    <a:pt x="11" y="0"/>
                  </a:moveTo>
                  <a:lnTo>
                    <a:pt x="13" y="55"/>
                  </a:lnTo>
                  <a:lnTo>
                    <a:pt x="2" y="57"/>
                  </a:lnTo>
                  <a:lnTo>
                    <a:pt x="0" y="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0" name="Freeform 681"/>
            <p:cNvSpPr>
              <a:spLocks/>
            </p:cNvSpPr>
            <p:nvPr/>
          </p:nvSpPr>
          <p:spPr bwMode="auto">
            <a:xfrm>
              <a:off x="12326128" y="-1220391"/>
              <a:ext cx="28575" cy="131763"/>
            </a:xfrm>
            <a:custGeom>
              <a:avLst/>
              <a:gdLst>
                <a:gd name="T0" fmla="*/ 21 w 23"/>
                <a:gd name="T1" fmla="*/ 34 h 101"/>
                <a:gd name="T2" fmla="*/ 23 w 23"/>
                <a:gd name="T3" fmla="*/ 101 h 101"/>
                <a:gd name="T4" fmla="*/ 5 w 23"/>
                <a:gd name="T5" fmla="*/ 74 h 101"/>
                <a:gd name="T6" fmla="*/ 2 w 23"/>
                <a:gd name="T7" fmla="*/ 67 h 101"/>
                <a:gd name="T8" fmla="*/ 0 w 23"/>
                <a:gd name="T9" fmla="*/ 0 h 101"/>
                <a:gd name="T10" fmla="*/ 4 w 23"/>
                <a:gd name="T11" fmla="*/ 7 h 101"/>
                <a:gd name="T12" fmla="*/ 21 w 23"/>
                <a:gd name="T13" fmla="*/ 34 h 101"/>
              </a:gdLst>
              <a:ahLst/>
              <a:cxnLst>
                <a:cxn ang="0">
                  <a:pos x="T0" y="T1"/>
                </a:cxn>
                <a:cxn ang="0">
                  <a:pos x="T2" y="T3"/>
                </a:cxn>
                <a:cxn ang="0">
                  <a:pos x="T4" y="T5"/>
                </a:cxn>
                <a:cxn ang="0">
                  <a:pos x="T6" y="T7"/>
                </a:cxn>
                <a:cxn ang="0">
                  <a:pos x="T8" y="T9"/>
                </a:cxn>
                <a:cxn ang="0">
                  <a:pos x="T10" y="T11"/>
                </a:cxn>
                <a:cxn ang="0">
                  <a:pos x="T12" y="T13"/>
                </a:cxn>
              </a:cxnLst>
              <a:rect l="0" t="0" r="r" b="b"/>
              <a:pathLst>
                <a:path w="23" h="101">
                  <a:moveTo>
                    <a:pt x="21" y="34"/>
                  </a:moveTo>
                  <a:cubicBezTo>
                    <a:pt x="23" y="101"/>
                    <a:pt x="23" y="101"/>
                    <a:pt x="23" y="101"/>
                  </a:cubicBezTo>
                  <a:cubicBezTo>
                    <a:pt x="23" y="100"/>
                    <a:pt x="14" y="80"/>
                    <a:pt x="5" y="74"/>
                  </a:cubicBezTo>
                  <a:cubicBezTo>
                    <a:pt x="3" y="72"/>
                    <a:pt x="2" y="70"/>
                    <a:pt x="2" y="67"/>
                  </a:cubicBezTo>
                  <a:cubicBezTo>
                    <a:pt x="0" y="0"/>
                    <a:pt x="0" y="0"/>
                    <a:pt x="0" y="0"/>
                  </a:cubicBezTo>
                  <a:cubicBezTo>
                    <a:pt x="1" y="3"/>
                    <a:pt x="1" y="5"/>
                    <a:pt x="4" y="7"/>
                  </a:cubicBezTo>
                  <a:cubicBezTo>
                    <a:pt x="12" y="13"/>
                    <a:pt x="21" y="33"/>
                    <a:pt x="21" y="3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1" name="Freeform 682"/>
            <p:cNvSpPr>
              <a:spLocks/>
            </p:cNvSpPr>
            <p:nvPr/>
          </p:nvSpPr>
          <p:spPr bwMode="auto">
            <a:xfrm>
              <a:off x="15405878" y="-1275953"/>
              <a:ext cx="23813" cy="103188"/>
            </a:xfrm>
            <a:custGeom>
              <a:avLst/>
              <a:gdLst>
                <a:gd name="T0" fmla="*/ 14 w 15"/>
                <a:gd name="T1" fmla="*/ 0 h 65"/>
                <a:gd name="T2" fmla="*/ 15 w 15"/>
                <a:gd name="T3" fmla="*/ 55 h 65"/>
                <a:gd name="T4" fmla="*/ 2 w 15"/>
                <a:gd name="T5" fmla="*/ 65 h 65"/>
                <a:gd name="T6" fmla="*/ 0 w 15"/>
                <a:gd name="T7" fmla="*/ 10 h 65"/>
                <a:gd name="T8" fmla="*/ 14 w 15"/>
                <a:gd name="T9" fmla="*/ 0 h 65"/>
              </a:gdLst>
              <a:ahLst/>
              <a:cxnLst>
                <a:cxn ang="0">
                  <a:pos x="T0" y="T1"/>
                </a:cxn>
                <a:cxn ang="0">
                  <a:pos x="T2" y="T3"/>
                </a:cxn>
                <a:cxn ang="0">
                  <a:pos x="T4" y="T5"/>
                </a:cxn>
                <a:cxn ang="0">
                  <a:pos x="T6" y="T7"/>
                </a:cxn>
                <a:cxn ang="0">
                  <a:pos x="T8" y="T9"/>
                </a:cxn>
              </a:cxnLst>
              <a:rect l="0" t="0" r="r" b="b"/>
              <a:pathLst>
                <a:path w="15" h="65">
                  <a:moveTo>
                    <a:pt x="14" y="0"/>
                  </a:moveTo>
                  <a:lnTo>
                    <a:pt x="15" y="55"/>
                  </a:lnTo>
                  <a:lnTo>
                    <a:pt x="2" y="65"/>
                  </a:lnTo>
                  <a:lnTo>
                    <a:pt x="0" y="10"/>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2" name="Freeform 683"/>
            <p:cNvSpPr>
              <a:spLocks/>
            </p:cNvSpPr>
            <p:nvPr/>
          </p:nvSpPr>
          <p:spPr bwMode="auto">
            <a:xfrm>
              <a:off x="14362891" y="-1256903"/>
              <a:ext cx="9525" cy="117475"/>
            </a:xfrm>
            <a:custGeom>
              <a:avLst/>
              <a:gdLst>
                <a:gd name="T0" fmla="*/ 5 w 6"/>
                <a:gd name="T1" fmla="*/ 19 h 74"/>
                <a:gd name="T2" fmla="*/ 6 w 6"/>
                <a:gd name="T3" fmla="*/ 74 h 74"/>
                <a:gd name="T4" fmla="*/ 1 w 6"/>
                <a:gd name="T5" fmla="*/ 55 h 74"/>
                <a:gd name="T6" fmla="*/ 0 w 6"/>
                <a:gd name="T7" fmla="*/ 0 h 74"/>
                <a:gd name="T8" fmla="*/ 5 w 6"/>
                <a:gd name="T9" fmla="*/ 19 h 74"/>
              </a:gdLst>
              <a:ahLst/>
              <a:cxnLst>
                <a:cxn ang="0">
                  <a:pos x="T0" y="T1"/>
                </a:cxn>
                <a:cxn ang="0">
                  <a:pos x="T2" y="T3"/>
                </a:cxn>
                <a:cxn ang="0">
                  <a:pos x="T4" y="T5"/>
                </a:cxn>
                <a:cxn ang="0">
                  <a:pos x="T6" y="T7"/>
                </a:cxn>
                <a:cxn ang="0">
                  <a:pos x="T8" y="T9"/>
                </a:cxn>
              </a:cxnLst>
              <a:rect l="0" t="0" r="r" b="b"/>
              <a:pathLst>
                <a:path w="6" h="74">
                  <a:moveTo>
                    <a:pt x="5" y="19"/>
                  </a:moveTo>
                  <a:lnTo>
                    <a:pt x="6" y="74"/>
                  </a:lnTo>
                  <a:lnTo>
                    <a:pt x="1" y="55"/>
                  </a:lnTo>
                  <a:lnTo>
                    <a:pt x="0" y="0"/>
                  </a:lnTo>
                  <a:lnTo>
                    <a:pt x="5" y="1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3" name="Freeform 684"/>
            <p:cNvSpPr>
              <a:spLocks/>
            </p:cNvSpPr>
            <p:nvPr/>
          </p:nvSpPr>
          <p:spPr bwMode="auto">
            <a:xfrm>
              <a:off x="15393178" y="-1260078"/>
              <a:ext cx="15875" cy="98425"/>
            </a:xfrm>
            <a:custGeom>
              <a:avLst/>
              <a:gdLst>
                <a:gd name="T0" fmla="*/ 8 w 10"/>
                <a:gd name="T1" fmla="*/ 0 h 62"/>
                <a:gd name="T2" fmla="*/ 10 w 10"/>
                <a:gd name="T3" fmla="*/ 55 h 62"/>
                <a:gd name="T4" fmla="*/ 1 w 10"/>
                <a:gd name="T5" fmla="*/ 62 h 62"/>
                <a:gd name="T6" fmla="*/ 0 w 10"/>
                <a:gd name="T7" fmla="*/ 6 h 62"/>
                <a:gd name="T8" fmla="*/ 8 w 10"/>
                <a:gd name="T9" fmla="*/ 0 h 62"/>
              </a:gdLst>
              <a:ahLst/>
              <a:cxnLst>
                <a:cxn ang="0">
                  <a:pos x="T0" y="T1"/>
                </a:cxn>
                <a:cxn ang="0">
                  <a:pos x="T2" y="T3"/>
                </a:cxn>
                <a:cxn ang="0">
                  <a:pos x="T4" y="T5"/>
                </a:cxn>
                <a:cxn ang="0">
                  <a:pos x="T6" y="T7"/>
                </a:cxn>
                <a:cxn ang="0">
                  <a:pos x="T8" y="T9"/>
                </a:cxn>
              </a:cxnLst>
              <a:rect l="0" t="0" r="r" b="b"/>
              <a:pathLst>
                <a:path w="10" h="62">
                  <a:moveTo>
                    <a:pt x="8" y="0"/>
                  </a:moveTo>
                  <a:lnTo>
                    <a:pt x="10" y="55"/>
                  </a:lnTo>
                  <a:lnTo>
                    <a:pt x="1" y="62"/>
                  </a:lnTo>
                  <a:lnTo>
                    <a:pt x="0" y="6"/>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4" name="Freeform 685"/>
            <p:cNvSpPr>
              <a:spLocks/>
            </p:cNvSpPr>
            <p:nvPr/>
          </p:nvSpPr>
          <p:spPr bwMode="auto">
            <a:xfrm>
              <a:off x="12353116" y="-1177528"/>
              <a:ext cx="7938" cy="117475"/>
            </a:xfrm>
            <a:custGeom>
              <a:avLst/>
              <a:gdLst>
                <a:gd name="T0" fmla="*/ 4 w 5"/>
                <a:gd name="T1" fmla="*/ 19 h 74"/>
                <a:gd name="T2" fmla="*/ 5 w 5"/>
                <a:gd name="T3" fmla="*/ 74 h 74"/>
                <a:gd name="T4" fmla="*/ 1 w 5"/>
                <a:gd name="T5" fmla="*/ 56 h 74"/>
                <a:gd name="T6" fmla="*/ 0 w 5"/>
                <a:gd name="T7" fmla="*/ 0 h 74"/>
                <a:gd name="T8" fmla="*/ 4 w 5"/>
                <a:gd name="T9" fmla="*/ 19 h 74"/>
              </a:gdLst>
              <a:ahLst/>
              <a:cxnLst>
                <a:cxn ang="0">
                  <a:pos x="T0" y="T1"/>
                </a:cxn>
                <a:cxn ang="0">
                  <a:pos x="T2" y="T3"/>
                </a:cxn>
                <a:cxn ang="0">
                  <a:pos x="T4" y="T5"/>
                </a:cxn>
                <a:cxn ang="0">
                  <a:pos x="T6" y="T7"/>
                </a:cxn>
                <a:cxn ang="0">
                  <a:pos x="T8" y="T9"/>
                </a:cxn>
              </a:cxnLst>
              <a:rect l="0" t="0" r="r" b="b"/>
              <a:pathLst>
                <a:path w="5" h="74">
                  <a:moveTo>
                    <a:pt x="4" y="19"/>
                  </a:moveTo>
                  <a:lnTo>
                    <a:pt x="5" y="74"/>
                  </a:lnTo>
                  <a:lnTo>
                    <a:pt x="1" y="56"/>
                  </a:lnTo>
                  <a:lnTo>
                    <a:pt x="0" y="0"/>
                  </a:lnTo>
                  <a:lnTo>
                    <a:pt x="4" y="1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5" name="Freeform 686"/>
            <p:cNvSpPr>
              <a:spLocks/>
            </p:cNvSpPr>
            <p:nvPr/>
          </p:nvSpPr>
          <p:spPr bwMode="auto">
            <a:xfrm>
              <a:off x="14370828" y="-1226741"/>
              <a:ext cx="19050" cy="104775"/>
            </a:xfrm>
            <a:custGeom>
              <a:avLst/>
              <a:gdLst>
                <a:gd name="T0" fmla="*/ 11 w 12"/>
                <a:gd name="T1" fmla="*/ 11 h 66"/>
                <a:gd name="T2" fmla="*/ 12 w 12"/>
                <a:gd name="T3" fmla="*/ 66 h 66"/>
                <a:gd name="T4" fmla="*/ 1 w 12"/>
                <a:gd name="T5" fmla="*/ 55 h 66"/>
                <a:gd name="T6" fmla="*/ 0 w 12"/>
                <a:gd name="T7" fmla="*/ 0 h 66"/>
                <a:gd name="T8" fmla="*/ 11 w 12"/>
                <a:gd name="T9" fmla="*/ 11 h 66"/>
              </a:gdLst>
              <a:ahLst/>
              <a:cxnLst>
                <a:cxn ang="0">
                  <a:pos x="T0" y="T1"/>
                </a:cxn>
                <a:cxn ang="0">
                  <a:pos x="T2" y="T3"/>
                </a:cxn>
                <a:cxn ang="0">
                  <a:pos x="T4" y="T5"/>
                </a:cxn>
                <a:cxn ang="0">
                  <a:pos x="T6" y="T7"/>
                </a:cxn>
                <a:cxn ang="0">
                  <a:pos x="T8" y="T9"/>
                </a:cxn>
              </a:cxnLst>
              <a:rect l="0" t="0" r="r" b="b"/>
              <a:pathLst>
                <a:path w="12" h="66">
                  <a:moveTo>
                    <a:pt x="11" y="11"/>
                  </a:moveTo>
                  <a:lnTo>
                    <a:pt x="12" y="66"/>
                  </a:lnTo>
                  <a:lnTo>
                    <a:pt x="1" y="55"/>
                  </a:lnTo>
                  <a:lnTo>
                    <a:pt x="0" y="0"/>
                  </a:lnTo>
                  <a:lnTo>
                    <a:pt x="11"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6" name="Freeform 687"/>
            <p:cNvSpPr>
              <a:spLocks/>
            </p:cNvSpPr>
            <p:nvPr/>
          </p:nvSpPr>
          <p:spPr bwMode="auto">
            <a:xfrm>
              <a:off x="15382066" y="-1250553"/>
              <a:ext cx="12700" cy="104775"/>
            </a:xfrm>
            <a:custGeom>
              <a:avLst/>
              <a:gdLst>
                <a:gd name="T0" fmla="*/ 7 w 8"/>
                <a:gd name="T1" fmla="*/ 0 h 66"/>
                <a:gd name="T2" fmla="*/ 8 w 8"/>
                <a:gd name="T3" fmla="*/ 56 h 66"/>
                <a:gd name="T4" fmla="*/ 0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6"/>
                  </a:lnTo>
                  <a:lnTo>
                    <a:pt x="0" y="66"/>
                  </a:lnTo>
                  <a:lnTo>
                    <a:pt x="0" y="11"/>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7" name="Freeform 688"/>
            <p:cNvSpPr>
              <a:spLocks/>
            </p:cNvSpPr>
            <p:nvPr/>
          </p:nvSpPr>
          <p:spPr bwMode="auto">
            <a:xfrm>
              <a:off x="14388291" y="-1209278"/>
              <a:ext cx="23813" cy="98425"/>
            </a:xfrm>
            <a:custGeom>
              <a:avLst/>
              <a:gdLst>
                <a:gd name="T0" fmla="*/ 14 w 15"/>
                <a:gd name="T1" fmla="*/ 7 h 62"/>
                <a:gd name="T2" fmla="*/ 15 w 15"/>
                <a:gd name="T3" fmla="*/ 62 h 62"/>
                <a:gd name="T4" fmla="*/ 1 w 15"/>
                <a:gd name="T5" fmla="*/ 55 h 62"/>
                <a:gd name="T6" fmla="*/ 0 w 15"/>
                <a:gd name="T7" fmla="*/ 0 h 62"/>
                <a:gd name="T8" fmla="*/ 14 w 15"/>
                <a:gd name="T9" fmla="*/ 7 h 62"/>
              </a:gdLst>
              <a:ahLst/>
              <a:cxnLst>
                <a:cxn ang="0">
                  <a:pos x="T0" y="T1"/>
                </a:cxn>
                <a:cxn ang="0">
                  <a:pos x="T2" y="T3"/>
                </a:cxn>
                <a:cxn ang="0">
                  <a:pos x="T4" y="T5"/>
                </a:cxn>
                <a:cxn ang="0">
                  <a:pos x="T6" y="T7"/>
                </a:cxn>
                <a:cxn ang="0">
                  <a:pos x="T8" y="T9"/>
                </a:cxn>
              </a:cxnLst>
              <a:rect l="0" t="0" r="r" b="b"/>
              <a:pathLst>
                <a:path w="15" h="62">
                  <a:moveTo>
                    <a:pt x="14" y="7"/>
                  </a:moveTo>
                  <a:lnTo>
                    <a:pt x="15" y="62"/>
                  </a:lnTo>
                  <a:lnTo>
                    <a:pt x="1" y="55"/>
                  </a:lnTo>
                  <a:lnTo>
                    <a:pt x="0" y="0"/>
                  </a:lnTo>
                  <a:lnTo>
                    <a:pt x="14"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8" name="Freeform 689"/>
            <p:cNvSpPr>
              <a:spLocks/>
            </p:cNvSpPr>
            <p:nvPr/>
          </p:nvSpPr>
          <p:spPr bwMode="auto">
            <a:xfrm>
              <a:off x="14637528" y="-1199753"/>
              <a:ext cx="46038" cy="88900"/>
            </a:xfrm>
            <a:custGeom>
              <a:avLst/>
              <a:gdLst>
                <a:gd name="T0" fmla="*/ 28 w 29"/>
                <a:gd name="T1" fmla="*/ 0 h 56"/>
                <a:gd name="T2" fmla="*/ 29 w 29"/>
                <a:gd name="T3" fmla="*/ 55 h 56"/>
                <a:gd name="T4" fmla="*/ 2 w 29"/>
                <a:gd name="T5" fmla="*/ 56 h 56"/>
                <a:gd name="T6" fmla="*/ 0 w 29"/>
                <a:gd name="T7" fmla="*/ 1 h 56"/>
                <a:gd name="T8" fmla="*/ 28 w 29"/>
                <a:gd name="T9" fmla="*/ 0 h 56"/>
              </a:gdLst>
              <a:ahLst/>
              <a:cxnLst>
                <a:cxn ang="0">
                  <a:pos x="T0" y="T1"/>
                </a:cxn>
                <a:cxn ang="0">
                  <a:pos x="T2" y="T3"/>
                </a:cxn>
                <a:cxn ang="0">
                  <a:pos x="T4" y="T5"/>
                </a:cxn>
                <a:cxn ang="0">
                  <a:pos x="T6" y="T7"/>
                </a:cxn>
                <a:cxn ang="0">
                  <a:pos x="T8" y="T9"/>
                </a:cxn>
              </a:cxnLst>
              <a:rect l="0" t="0" r="r" b="b"/>
              <a:pathLst>
                <a:path w="29" h="56">
                  <a:moveTo>
                    <a:pt x="28" y="0"/>
                  </a:moveTo>
                  <a:lnTo>
                    <a:pt x="29" y="55"/>
                  </a:lnTo>
                  <a:lnTo>
                    <a:pt x="2" y="56"/>
                  </a:lnTo>
                  <a:lnTo>
                    <a:pt x="0" y="1"/>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19" name="Freeform 690"/>
            <p:cNvSpPr>
              <a:spLocks/>
            </p:cNvSpPr>
            <p:nvPr/>
          </p:nvSpPr>
          <p:spPr bwMode="auto">
            <a:xfrm>
              <a:off x="15386828" y="-1220391"/>
              <a:ext cx="4763" cy="92075"/>
            </a:xfrm>
            <a:custGeom>
              <a:avLst/>
              <a:gdLst>
                <a:gd name="T0" fmla="*/ 1 w 3"/>
                <a:gd name="T1" fmla="*/ 0 h 58"/>
                <a:gd name="T2" fmla="*/ 3 w 3"/>
                <a:gd name="T3" fmla="*/ 55 h 58"/>
                <a:gd name="T4" fmla="*/ 1 w 3"/>
                <a:gd name="T5" fmla="*/ 58 h 58"/>
                <a:gd name="T6" fmla="*/ 0 w 3"/>
                <a:gd name="T7" fmla="*/ 3 h 58"/>
                <a:gd name="T8" fmla="*/ 1 w 3"/>
                <a:gd name="T9" fmla="*/ 0 h 58"/>
              </a:gdLst>
              <a:ahLst/>
              <a:cxnLst>
                <a:cxn ang="0">
                  <a:pos x="T0" y="T1"/>
                </a:cxn>
                <a:cxn ang="0">
                  <a:pos x="T2" y="T3"/>
                </a:cxn>
                <a:cxn ang="0">
                  <a:pos x="T4" y="T5"/>
                </a:cxn>
                <a:cxn ang="0">
                  <a:pos x="T6" y="T7"/>
                </a:cxn>
                <a:cxn ang="0">
                  <a:pos x="T8" y="T9"/>
                </a:cxn>
              </a:cxnLst>
              <a:rect l="0" t="0" r="r" b="b"/>
              <a:pathLst>
                <a:path w="3" h="58">
                  <a:moveTo>
                    <a:pt x="1" y="0"/>
                  </a:moveTo>
                  <a:lnTo>
                    <a:pt x="3" y="55"/>
                  </a:lnTo>
                  <a:lnTo>
                    <a:pt x="1" y="58"/>
                  </a:lnTo>
                  <a:lnTo>
                    <a:pt x="0" y="3"/>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0" name="Freeform 691"/>
            <p:cNvSpPr>
              <a:spLocks/>
            </p:cNvSpPr>
            <p:nvPr/>
          </p:nvSpPr>
          <p:spPr bwMode="auto">
            <a:xfrm>
              <a:off x="14681978" y="-1199753"/>
              <a:ext cx="22225" cy="93663"/>
            </a:xfrm>
            <a:custGeom>
              <a:avLst/>
              <a:gdLst>
                <a:gd name="T0" fmla="*/ 12 w 14"/>
                <a:gd name="T1" fmla="*/ 4 h 59"/>
                <a:gd name="T2" fmla="*/ 14 w 14"/>
                <a:gd name="T3" fmla="*/ 59 h 59"/>
                <a:gd name="T4" fmla="*/ 1 w 14"/>
                <a:gd name="T5" fmla="*/ 55 h 59"/>
                <a:gd name="T6" fmla="*/ 0 w 14"/>
                <a:gd name="T7" fmla="*/ 0 h 59"/>
                <a:gd name="T8" fmla="*/ 12 w 14"/>
                <a:gd name="T9" fmla="*/ 4 h 59"/>
              </a:gdLst>
              <a:ahLst/>
              <a:cxnLst>
                <a:cxn ang="0">
                  <a:pos x="T0" y="T1"/>
                </a:cxn>
                <a:cxn ang="0">
                  <a:pos x="T2" y="T3"/>
                </a:cxn>
                <a:cxn ang="0">
                  <a:pos x="T4" y="T5"/>
                </a:cxn>
                <a:cxn ang="0">
                  <a:pos x="T6" y="T7"/>
                </a:cxn>
                <a:cxn ang="0">
                  <a:pos x="T8" y="T9"/>
                </a:cxn>
              </a:cxnLst>
              <a:rect l="0" t="0" r="r" b="b"/>
              <a:pathLst>
                <a:path w="14" h="59">
                  <a:moveTo>
                    <a:pt x="12" y="4"/>
                  </a:moveTo>
                  <a:lnTo>
                    <a:pt x="14" y="59"/>
                  </a:lnTo>
                  <a:lnTo>
                    <a:pt x="1" y="55"/>
                  </a:lnTo>
                  <a:lnTo>
                    <a:pt x="0" y="0"/>
                  </a:lnTo>
                  <a:lnTo>
                    <a:pt x="1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1" name="Freeform 692"/>
            <p:cNvSpPr>
              <a:spLocks/>
            </p:cNvSpPr>
            <p:nvPr/>
          </p:nvSpPr>
          <p:spPr bwMode="auto">
            <a:xfrm>
              <a:off x="14593078" y="-1198166"/>
              <a:ext cx="47625" cy="95250"/>
            </a:xfrm>
            <a:custGeom>
              <a:avLst/>
              <a:gdLst>
                <a:gd name="T0" fmla="*/ 28 w 30"/>
                <a:gd name="T1" fmla="*/ 0 h 60"/>
                <a:gd name="T2" fmla="*/ 30 w 30"/>
                <a:gd name="T3" fmla="*/ 55 h 60"/>
                <a:gd name="T4" fmla="*/ 1 w 30"/>
                <a:gd name="T5" fmla="*/ 60 h 60"/>
                <a:gd name="T6" fmla="*/ 0 w 30"/>
                <a:gd name="T7" fmla="*/ 4 h 60"/>
                <a:gd name="T8" fmla="*/ 28 w 30"/>
                <a:gd name="T9" fmla="*/ 0 h 60"/>
              </a:gdLst>
              <a:ahLst/>
              <a:cxnLst>
                <a:cxn ang="0">
                  <a:pos x="T0" y="T1"/>
                </a:cxn>
                <a:cxn ang="0">
                  <a:pos x="T2" y="T3"/>
                </a:cxn>
                <a:cxn ang="0">
                  <a:pos x="T4" y="T5"/>
                </a:cxn>
                <a:cxn ang="0">
                  <a:pos x="T6" y="T7"/>
                </a:cxn>
                <a:cxn ang="0">
                  <a:pos x="T8" y="T9"/>
                </a:cxn>
              </a:cxnLst>
              <a:rect l="0" t="0" r="r" b="b"/>
              <a:pathLst>
                <a:path w="30" h="60">
                  <a:moveTo>
                    <a:pt x="28" y="0"/>
                  </a:moveTo>
                  <a:lnTo>
                    <a:pt x="30" y="55"/>
                  </a:lnTo>
                  <a:lnTo>
                    <a:pt x="1" y="60"/>
                  </a:lnTo>
                  <a:lnTo>
                    <a:pt x="0" y="4"/>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2" name="Freeform 693"/>
            <p:cNvSpPr>
              <a:spLocks/>
            </p:cNvSpPr>
            <p:nvPr/>
          </p:nvSpPr>
          <p:spPr bwMode="auto">
            <a:xfrm>
              <a:off x="15377303" y="-1215628"/>
              <a:ext cx="11113" cy="90488"/>
            </a:xfrm>
            <a:custGeom>
              <a:avLst/>
              <a:gdLst>
                <a:gd name="T0" fmla="*/ 6 w 7"/>
                <a:gd name="T1" fmla="*/ 0 h 57"/>
                <a:gd name="T2" fmla="*/ 7 w 7"/>
                <a:gd name="T3" fmla="*/ 55 h 57"/>
                <a:gd name="T4" fmla="*/ 2 w 7"/>
                <a:gd name="T5" fmla="*/ 57 h 57"/>
                <a:gd name="T6" fmla="*/ 0 w 7"/>
                <a:gd name="T7" fmla="*/ 1 h 57"/>
                <a:gd name="T8" fmla="*/ 6 w 7"/>
                <a:gd name="T9" fmla="*/ 0 h 57"/>
              </a:gdLst>
              <a:ahLst/>
              <a:cxnLst>
                <a:cxn ang="0">
                  <a:pos x="T0" y="T1"/>
                </a:cxn>
                <a:cxn ang="0">
                  <a:pos x="T2" y="T3"/>
                </a:cxn>
                <a:cxn ang="0">
                  <a:pos x="T4" y="T5"/>
                </a:cxn>
                <a:cxn ang="0">
                  <a:pos x="T6" y="T7"/>
                </a:cxn>
                <a:cxn ang="0">
                  <a:pos x="T8" y="T9"/>
                </a:cxn>
              </a:cxnLst>
              <a:rect l="0" t="0" r="r" b="b"/>
              <a:pathLst>
                <a:path w="7" h="57">
                  <a:moveTo>
                    <a:pt x="6" y="0"/>
                  </a:moveTo>
                  <a:lnTo>
                    <a:pt x="7" y="55"/>
                  </a:lnTo>
                  <a:lnTo>
                    <a:pt x="2" y="57"/>
                  </a:lnTo>
                  <a:lnTo>
                    <a:pt x="0" y="1"/>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3" name="Freeform 694"/>
            <p:cNvSpPr>
              <a:spLocks/>
            </p:cNvSpPr>
            <p:nvPr/>
          </p:nvSpPr>
          <p:spPr bwMode="auto">
            <a:xfrm>
              <a:off x="14388291" y="-1194991"/>
              <a:ext cx="9525" cy="98425"/>
            </a:xfrm>
            <a:custGeom>
              <a:avLst/>
              <a:gdLst>
                <a:gd name="T0" fmla="*/ 4 w 6"/>
                <a:gd name="T1" fmla="*/ 0 h 62"/>
                <a:gd name="T2" fmla="*/ 6 w 6"/>
                <a:gd name="T3" fmla="*/ 55 h 62"/>
                <a:gd name="T4" fmla="*/ 1 w 6"/>
                <a:gd name="T5" fmla="*/ 62 h 62"/>
                <a:gd name="T6" fmla="*/ 0 w 6"/>
                <a:gd name="T7" fmla="*/ 7 h 62"/>
                <a:gd name="T8" fmla="*/ 4 w 6"/>
                <a:gd name="T9" fmla="*/ 0 h 62"/>
              </a:gdLst>
              <a:ahLst/>
              <a:cxnLst>
                <a:cxn ang="0">
                  <a:pos x="T0" y="T1"/>
                </a:cxn>
                <a:cxn ang="0">
                  <a:pos x="T2" y="T3"/>
                </a:cxn>
                <a:cxn ang="0">
                  <a:pos x="T4" y="T5"/>
                </a:cxn>
                <a:cxn ang="0">
                  <a:pos x="T6" y="T7"/>
                </a:cxn>
                <a:cxn ang="0">
                  <a:pos x="T8" y="T9"/>
                </a:cxn>
              </a:cxnLst>
              <a:rect l="0" t="0" r="r" b="b"/>
              <a:pathLst>
                <a:path w="6" h="62">
                  <a:moveTo>
                    <a:pt x="4" y="0"/>
                  </a:moveTo>
                  <a:lnTo>
                    <a:pt x="6" y="55"/>
                  </a:lnTo>
                  <a:lnTo>
                    <a:pt x="1" y="62"/>
                  </a:lnTo>
                  <a:lnTo>
                    <a:pt x="0" y="7"/>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4" name="Freeform 695"/>
            <p:cNvSpPr>
              <a:spLocks/>
            </p:cNvSpPr>
            <p:nvPr/>
          </p:nvSpPr>
          <p:spPr bwMode="auto">
            <a:xfrm>
              <a:off x="14402578" y="-1185466"/>
              <a:ext cx="3175" cy="100013"/>
            </a:xfrm>
            <a:custGeom>
              <a:avLst/>
              <a:gdLst>
                <a:gd name="T0" fmla="*/ 0 w 2"/>
                <a:gd name="T1" fmla="*/ 8 h 63"/>
                <a:gd name="T2" fmla="*/ 2 w 2"/>
                <a:gd name="T3" fmla="*/ 63 h 63"/>
                <a:gd name="T4" fmla="*/ 2 w 2"/>
                <a:gd name="T5" fmla="*/ 55 h 63"/>
                <a:gd name="T6" fmla="*/ 0 w 2"/>
                <a:gd name="T7" fmla="*/ 0 h 63"/>
                <a:gd name="T8" fmla="*/ 0 w 2"/>
                <a:gd name="T9" fmla="*/ 8 h 63"/>
              </a:gdLst>
              <a:ahLst/>
              <a:cxnLst>
                <a:cxn ang="0">
                  <a:pos x="T0" y="T1"/>
                </a:cxn>
                <a:cxn ang="0">
                  <a:pos x="T2" y="T3"/>
                </a:cxn>
                <a:cxn ang="0">
                  <a:pos x="T4" y="T5"/>
                </a:cxn>
                <a:cxn ang="0">
                  <a:pos x="T6" y="T7"/>
                </a:cxn>
                <a:cxn ang="0">
                  <a:pos x="T8" y="T9"/>
                </a:cxn>
              </a:cxnLst>
              <a:rect l="0" t="0" r="r" b="b"/>
              <a:pathLst>
                <a:path w="2" h="63">
                  <a:moveTo>
                    <a:pt x="0" y="8"/>
                  </a:moveTo>
                  <a:lnTo>
                    <a:pt x="2" y="63"/>
                  </a:lnTo>
                  <a:lnTo>
                    <a:pt x="2" y="55"/>
                  </a:lnTo>
                  <a:lnTo>
                    <a:pt x="0" y="0"/>
                  </a:lnTo>
                  <a:lnTo>
                    <a:pt x="0"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5" name="Freeform 696"/>
            <p:cNvSpPr>
              <a:spLocks/>
            </p:cNvSpPr>
            <p:nvPr/>
          </p:nvSpPr>
          <p:spPr bwMode="auto">
            <a:xfrm>
              <a:off x="14547041" y="-1191816"/>
              <a:ext cx="47625" cy="103188"/>
            </a:xfrm>
            <a:custGeom>
              <a:avLst/>
              <a:gdLst>
                <a:gd name="T0" fmla="*/ 29 w 30"/>
                <a:gd name="T1" fmla="*/ 0 h 65"/>
                <a:gd name="T2" fmla="*/ 30 w 30"/>
                <a:gd name="T3" fmla="*/ 56 h 65"/>
                <a:gd name="T4" fmla="*/ 1 w 30"/>
                <a:gd name="T5" fmla="*/ 65 h 65"/>
                <a:gd name="T6" fmla="*/ 0 w 30"/>
                <a:gd name="T7" fmla="*/ 9 h 65"/>
                <a:gd name="T8" fmla="*/ 29 w 30"/>
                <a:gd name="T9" fmla="*/ 0 h 65"/>
              </a:gdLst>
              <a:ahLst/>
              <a:cxnLst>
                <a:cxn ang="0">
                  <a:pos x="T0" y="T1"/>
                </a:cxn>
                <a:cxn ang="0">
                  <a:pos x="T2" y="T3"/>
                </a:cxn>
                <a:cxn ang="0">
                  <a:pos x="T4" y="T5"/>
                </a:cxn>
                <a:cxn ang="0">
                  <a:pos x="T6" y="T7"/>
                </a:cxn>
                <a:cxn ang="0">
                  <a:pos x="T8" y="T9"/>
                </a:cxn>
              </a:cxnLst>
              <a:rect l="0" t="0" r="r" b="b"/>
              <a:pathLst>
                <a:path w="30" h="65">
                  <a:moveTo>
                    <a:pt x="29" y="0"/>
                  </a:moveTo>
                  <a:lnTo>
                    <a:pt x="30" y="56"/>
                  </a:lnTo>
                  <a:lnTo>
                    <a:pt x="1" y="65"/>
                  </a:lnTo>
                  <a:lnTo>
                    <a:pt x="0" y="9"/>
                  </a:lnTo>
                  <a:lnTo>
                    <a:pt x="2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6" name="Freeform 697"/>
            <p:cNvSpPr>
              <a:spLocks/>
            </p:cNvSpPr>
            <p:nvPr/>
          </p:nvSpPr>
          <p:spPr bwMode="auto">
            <a:xfrm>
              <a:off x="14296216" y="-1163241"/>
              <a:ext cx="11113" cy="88900"/>
            </a:xfrm>
            <a:custGeom>
              <a:avLst/>
              <a:gdLst>
                <a:gd name="T0" fmla="*/ 6 w 7"/>
                <a:gd name="T1" fmla="*/ 0 h 56"/>
                <a:gd name="T2" fmla="*/ 7 w 7"/>
                <a:gd name="T3" fmla="*/ 55 h 56"/>
                <a:gd name="T4" fmla="*/ 2 w 7"/>
                <a:gd name="T5" fmla="*/ 56 h 56"/>
                <a:gd name="T6" fmla="*/ 0 w 7"/>
                <a:gd name="T7" fmla="*/ 1 h 56"/>
                <a:gd name="T8" fmla="*/ 6 w 7"/>
                <a:gd name="T9" fmla="*/ 0 h 56"/>
              </a:gdLst>
              <a:ahLst/>
              <a:cxnLst>
                <a:cxn ang="0">
                  <a:pos x="T0" y="T1"/>
                </a:cxn>
                <a:cxn ang="0">
                  <a:pos x="T2" y="T3"/>
                </a:cxn>
                <a:cxn ang="0">
                  <a:pos x="T4" y="T5"/>
                </a:cxn>
                <a:cxn ang="0">
                  <a:pos x="T6" y="T7"/>
                </a:cxn>
                <a:cxn ang="0">
                  <a:pos x="T8" y="T9"/>
                </a:cxn>
              </a:cxnLst>
              <a:rect l="0" t="0" r="r" b="b"/>
              <a:pathLst>
                <a:path w="7" h="56">
                  <a:moveTo>
                    <a:pt x="6" y="0"/>
                  </a:moveTo>
                  <a:lnTo>
                    <a:pt x="7" y="55"/>
                  </a:lnTo>
                  <a:lnTo>
                    <a:pt x="2" y="56"/>
                  </a:lnTo>
                  <a:lnTo>
                    <a:pt x="0" y="1"/>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7" name="Freeform 698"/>
            <p:cNvSpPr>
              <a:spLocks/>
            </p:cNvSpPr>
            <p:nvPr/>
          </p:nvSpPr>
          <p:spPr bwMode="auto">
            <a:xfrm>
              <a:off x="14685153" y="-1187053"/>
              <a:ext cx="11113" cy="103188"/>
            </a:xfrm>
            <a:custGeom>
              <a:avLst/>
              <a:gdLst>
                <a:gd name="T0" fmla="*/ 6 w 7"/>
                <a:gd name="T1" fmla="*/ 0 h 65"/>
                <a:gd name="T2" fmla="*/ 7 w 7"/>
                <a:gd name="T3" fmla="*/ 55 h 65"/>
                <a:gd name="T4" fmla="*/ 2 w 7"/>
                <a:gd name="T5" fmla="*/ 65 h 65"/>
                <a:gd name="T6" fmla="*/ 0 w 7"/>
                <a:gd name="T7" fmla="*/ 10 h 65"/>
                <a:gd name="T8" fmla="*/ 6 w 7"/>
                <a:gd name="T9" fmla="*/ 0 h 65"/>
              </a:gdLst>
              <a:ahLst/>
              <a:cxnLst>
                <a:cxn ang="0">
                  <a:pos x="T0" y="T1"/>
                </a:cxn>
                <a:cxn ang="0">
                  <a:pos x="T2" y="T3"/>
                </a:cxn>
                <a:cxn ang="0">
                  <a:pos x="T4" y="T5"/>
                </a:cxn>
                <a:cxn ang="0">
                  <a:pos x="T6" y="T7"/>
                </a:cxn>
                <a:cxn ang="0">
                  <a:pos x="T8" y="T9"/>
                </a:cxn>
              </a:cxnLst>
              <a:rect l="0" t="0" r="r" b="b"/>
              <a:pathLst>
                <a:path w="7" h="65">
                  <a:moveTo>
                    <a:pt x="6" y="0"/>
                  </a:moveTo>
                  <a:lnTo>
                    <a:pt x="7" y="55"/>
                  </a:lnTo>
                  <a:lnTo>
                    <a:pt x="2" y="65"/>
                  </a:lnTo>
                  <a:lnTo>
                    <a:pt x="0" y="10"/>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8" name="Freeform 699"/>
            <p:cNvSpPr>
              <a:spLocks/>
            </p:cNvSpPr>
            <p:nvPr/>
          </p:nvSpPr>
          <p:spPr bwMode="auto">
            <a:xfrm>
              <a:off x="14501003" y="-1177528"/>
              <a:ext cx="47625" cy="103188"/>
            </a:xfrm>
            <a:custGeom>
              <a:avLst/>
              <a:gdLst>
                <a:gd name="T0" fmla="*/ 29 w 30"/>
                <a:gd name="T1" fmla="*/ 0 h 65"/>
                <a:gd name="T2" fmla="*/ 30 w 30"/>
                <a:gd name="T3" fmla="*/ 56 h 65"/>
                <a:gd name="T4" fmla="*/ 2 w 30"/>
                <a:gd name="T5" fmla="*/ 65 h 65"/>
                <a:gd name="T6" fmla="*/ 0 w 30"/>
                <a:gd name="T7" fmla="*/ 10 h 65"/>
                <a:gd name="T8" fmla="*/ 29 w 30"/>
                <a:gd name="T9" fmla="*/ 0 h 65"/>
              </a:gdLst>
              <a:ahLst/>
              <a:cxnLst>
                <a:cxn ang="0">
                  <a:pos x="T0" y="T1"/>
                </a:cxn>
                <a:cxn ang="0">
                  <a:pos x="T2" y="T3"/>
                </a:cxn>
                <a:cxn ang="0">
                  <a:pos x="T4" y="T5"/>
                </a:cxn>
                <a:cxn ang="0">
                  <a:pos x="T6" y="T7"/>
                </a:cxn>
                <a:cxn ang="0">
                  <a:pos x="T8" y="T9"/>
                </a:cxn>
              </a:cxnLst>
              <a:rect l="0" t="0" r="r" b="b"/>
              <a:pathLst>
                <a:path w="30" h="65">
                  <a:moveTo>
                    <a:pt x="29" y="0"/>
                  </a:moveTo>
                  <a:lnTo>
                    <a:pt x="30" y="56"/>
                  </a:lnTo>
                  <a:lnTo>
                    <a:pt x="2" y="65"/>
                  </a:lnTo>
                  <a:lnTo>
                    <a:pt x="0" y="10"/>
                  </a:lnTo>
                  <a:lnTo>
                    <a:pt x="2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29" name="Freeform 700"/>
            <p:cNvSpPr>
              <a:spLocks/>
            </p:cNvSpPr>
            <p:nvPr/>
          </p:nvSpPr>
          <p:spPr bwMode="auto">
            <a:xfrm>
              <a:off x="15388416" y="-1201341"/>
              <a:ext cx="3175" cy="101600"/>
            </a:xfrm>
            <a:custGeom>
              <a:avLst/>
              <a:gdLst>
                <a:gd name="T0" fmla="*/ 0 w 2"/>
                <a:gd name="T1" fmla="*/ 0 h 64"/>
                <a:gd name="T2" fmla="*/ 2 w 2"/>
                <a:gd name="T3" fmla="*/ 55 h 64"/>
                <a:gd name="T4" fmla="*/ 1 w 2"/>
                <a:gd name="T5" fmla="*/ 64 h 64"/>
                <a:gd name="T6" fmla="*/ 0 w 2"/>
                <a:gd name="T7" fmla="*/ 9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2" y="55"/>
                  </a:lnTo>
                  <a:lnTo>
                    <a:pt x="1" y="64"/>
                  </a:lnTo>
                  <a:lnTo>
                    <a:pt x="0" y="9"/>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0" name="Freeform 701"/>
            <p:cNvSpPr>
              <a:spLocks/>
            </p:cNvSpPr>
            <p:nvPr/>
          </p:nvSpPr>
          <p:spPr bwMode="auto">
            <a:xfrm>
              <a:off x="14305741" y="-1163241"/>
              <a:ext cx="30163" cy="96838"/>
            </a:xfrm>
            <a:custGeom>
              <a:avLst/>
              <a:gdLst>
                <a:gd name="T0" fmla="*/ 17 w 19"/>
                <a:gd name="T1" fmla="*/ 5 h 61"/>
                <a:gd name="T2" fmla="*/ 19 w 19"/>
                <a:gd name="T3" fmla="*/ 61 h 61"/>
                <a:gd name="T4" fmla="*/ 1 w 19"/>
                <a:gd name="T5" fmla="*/ 55 h 61"/>
                <a:gd name="T6" fmla="*/ 0 w 19"/>
                <a:gd name="T7" fmla="*/ 0 h 61"/>
                <a:gd name="T8" fmla="*/ 17 w 19"/>
                <a:gd name="T9" fmla="*/ 5 h 61"/>
              </a:gdLst>
              <a:ahLst/>
              <a:cxnLst>
                <a:cxn ang="0">
                  <a:pos x="T0" y="T1"/>
                </a:cxn>
                <a:cxn ang="0">
                  <a:pos x="T2" y="T3"/>
                </a:cxn>
                <a:cxn ang="0">
                  <a:pos x="T4" y="T5"/>
                </a:cxn>
                <a:cxn ang="0">
                  <a:pos x="T6" y="T7"/>
                </a:cxn>
                <a:cxn ang="0">
                  <a:pos x="T8" y="T9"/>
                </a:cxn>
              </a:cxnLst>
              <a:rect l="0" t="0" r="r" b="b"/>
              <a:pathLst>
                <a:path w="19" h="61">
                  <a:moveTo>
                    <a:pt x="17" y="5"/>
                  </a:moveTo>
                  <a:lnTo>
                    <a:pt x="19" y="61"/>
                  </a:lnTo>
                  <a:lnTo>
                    <a:pt x="1" y="55"/>
                  </a:lnTo>
                  <a:lnTo>
                    <a:pt x="0" y="0"/>
                  </a:lnTo>
                  <a:lnTo>
                    <a:pt x="17"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1" name="Freeform 702"/>
            <p:cNvSpPr>
              <a:spLocks/>
            </p:cNvSpPr>
            <p:nvPr/>
          </p:nvSpPr>
          <p:spPr bwMode="auto">
            <a:xfrm>
              <a:off x="12308666" y="-1145778"/>
              <a:ext cx="55563" cy="139700"/>
            </a:xfrm>
            <a:custGeom>
              <a:avLst/>
              <a:gdLst>
                <a:gd name="T0" fmla="*/ 42 w 44"/>
                <a:gd name="T1" fmla="*/ 40 h 107"/>
                <a:gd name="T2" fmla="*/ 44 w 44"/>
                <a:gd name="T3" fmla="*/ 107 h 107"/>
                <a:gd name="T4" fmla="*/ 38 w 44"/>
                <a:gd name="T5" fmla="*/ 83 h 107"/>
                <a:gd name="T6" fmla="*/ 2 w 44"/>
                <a:gd name="T7" fmla="*/ 67 h 107"/>
                <a:gd name="T8" fmla="*/ 0 w 44"/>
                <a:gd name="T9" fmla="*/ 0 h 107"/>
                <a:gd name="T10" fmla="*/ 36 w 44"/>
                <a:gd name="T11" fmla="*/ 16 h 107"/>
                <a:gd name="T12" fmla="*/ 42 w 44"/>
                <a:gd name="T13" fmla="*/ 40 h 107"/>
              </a:gdLst>
              <a:ahLst/>
              <a:cxnLst>
                <a:cxn ang="0">
                  <a:pos x="T0" y="T1"/>
                </a:cxn>
                <a:cxn ang="0">
                  <a:pos x="T2" y="T3"/>
                </a:cxn>
                <a:cxn ang="0">
                  <a:pos x="T4" y="T5"/>
                </a:cxn>
                <a:cxn ang="0">
                  <a:pos x="T6" y="T7"/>
                </a:cxn>
                <a:cxn ang="0">
                  <a:pos x="T8" y="T9"/>
                </a:cxn>
                <a:cxn ang="0">
                  <a:pos x="T10" y="T11"/>
                </a:cxn>
                <a:cxn ang="0">
                  <a:pos x="T12" y="T13"/>
                </a:cxn>
              </a:cxnLst>
              <a:rect l="0" t="0" r="r" b="b"/>
              <a:pathLst>
                <a:path w="44" h="107">
                  <a:moveTo>
                    <a:pt x="42" y="40"/>
                  </a:moveTo>
                  <a:cubicBezTo>
                    <a:pt x="44" y="107"/>
                    <a:pt x="44" y="107"/>
                    <a:pt x="44" y="107"/>
                  </a:cubicBezTo>
                  <a:cubicBezTo>
                    <a:pt x="44" y="106"/>
                    <a:pt x="41" y="87"/>
                    <a:pt x="38" y="83"/>
                  </a:cubicBezTo>
                  <a:cubicBezTo>
                    <a:pt x="35" y="79"/>
                    <a:pt x="7" y="69"/>
                    <a:pt x="2" y="67"/>
                  </a:cubicBezTo>
                  <a:cubicBezTo>
                    <a:pt x="0" y="0"/>
                    <a:pt x="0" y="0"/>
                    <a:pt x="0" y="0"/>
                  </a:cubicBezTo>
                  <a:cubicBezTo>
                    <a:pt x="5" y="2"/>
                    <a:pt x="33" y="12"/>
                    <a:pt x="36" y="16"/>
                  </a:cubicBezTo>
                  <a:cubicBezTo>
                    <a:pt x="39" y="20"/>
                    <a:pt x="42" y="39"/>
                    <a:pt x="42" y="4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2" name="Freeform 703"/>
            <p:cNvSpPr>
              <a:spLocks/>
            </p:cNvSpPr>
            <p:nvPr/>
          </p:nvSpPr>
          <p:spPr bwMode="auto">
            <a:xfrm>
              <a:off x="12307078" y="-114577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3" name="Freeform 704"/>
            <p:cNvSpPr>
              <a:spLocks/>
            </p:cNvSpPr>
            <p:nvPr/>
          </p:nvSpPr>
          <p:spPr bwMode="auto">
            <a:xfrm>
              <a:off x="14691503" y="-1179116"/>
              <a:ext cx="12700" cy="104775"/>
            </a:xfrm>
            <a:custGeom>
              <a:avLst/>
              <a:gdLst>
                <a:gd name="T0" fmla="*/ 6 w 8"/>
                <a:gd name="T1" fmla="*/ 11 h 66"/>
                <a:gd name="T2" fmla="*/ 8 w 8"/>
                <a:gd name="T3" fmla="*/ 66 h 66"/>
                <a:gd name="T4" fmla="*/ 2 w 8"/>
                <a:gd name="T5" fmla="*/ 55 h 66"/>
                <a:gd name="T6" fmla="*/ 0 w 8"/>
                <a:gd name="T7" fmla="*/ 0 h 66"/>
                <a:gd name="T8" fmla="*/ 6 w 8"/>
                <a:gd name="T9" fmla="*/ 11 h 66"/>
              </a:gdLst>
              <a:ahLst/>
              <a:cxnLst>
                <a:cxn ang="0">
                  <a:pos x="T0" y="T1"/>
                </a:cxn>
                <a:cxn ang="0">
                  <a:pos x="T2" y="T3"/>
                </a:cxn>
                <a:cxn ang="0">
                  <a:pos x="T4" y="T5"/>
                </a:cxn>
                <a:cxn ang="0">
                  <a:pos x="T6" y="T7"/>
                </a:cxn>
                <a:cxn ang="0">
                  <a:pos x="T8" y="T9"/>
                </a:cxn>
              </a:cxnLst>
              <a:rect l="0" t="0" r="r" b="b"/>
              <a:pathLst>
                <a:path w="8" h="66">
                  <a:moveTo>
                    <a:pt x="6" y="11"/>
                  </a:moveTo>
                  <a:lnTo>
                    <a:pt x="8" y="66"/>
                  </a:lnTo>
                  <a:lnTo>
                    <a:pt x="2" y="55"/>
                  </a:lnTo>
                  <a:lnTo>
                    <a:pt x="0" y="0"/>
                  </a:lnTo>
                  <a:lnTo>
                    <a:pt x="6"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4" name="Freeform 705"/>
            <p:cNvSpPr>
              <a:spLocks/>
            </p:cNvSpPr>
            <p:nvPr/>
          </p:nvSpPr>
          <p:spPr bwMode="auto">
            <a:xfrm>
              <a:off x="14370828" y="-1169591"/>
              <a:ext cx="19050" cy="104775"/>
            </a:xfrm>
            <a:custGeom>
              <a:avLst/>
              <a:gdLst>
                <a:gd name="T0" fmla="*/ 11 w 12"/>
                <a:gd name="T1" fmla="*/ 0 h 66"/>
                <a:gd name="T2" fmla="*/ 12 w 12"/>
                <a:gd name="T3" fmla="*/ 55 h 66"/>
                <a:gd name="T4" fmla="*/ 2 w 12"/>
                <a:gd name="T5" fmla="*/ 66 h 66"/>
                <a:gd name="T6" fmla="*/ 0 w 12"/>
                <a:gd name="T7" fmla="*/ 11 h 66"/>
                <a:gd name="T8" fmla="*/ 11 w 12"/>
                <a:gd name="T9" fmla="*/ 0 h 66"/>
              </a:gdLst>
              <a:ahLst/>
              <a:cxnLst>
                <a:cxn ang="0">
                  <a:pos x="T0" y="T1"/>
                </a:cxn>
                <a:cxn ang="0">
                  <a:pos x="T2" y="T3"/>
                </a:cxn>
                <a:cxn ang="0">
                  <a:pos x="T4" y="T5"/>
                </a:cxn>
                <a:cxn ang="0">
                  <a:pos x="T6" y="T7"/>
                </a:cxn>
                <a:cxn ang="0">
                  <a:pos x="T8" y="T9"/>
                </a:cxn>
              </a:cxnLst>
              <a:rect l="0" t="0" r="r" b="b"/>
              <a:pathLst>
                <a:path w="12" h="66">
                  <a:moveTo>
                    <a:pt x="11" y="0"/>
                  </a:moveTo>
                  <a:lnTo>
                    <a:pt x="12" y="55"/>
                  </a:lnTo>
                  <a:lnTo>
                    <a:pt x="2" y="66"/>
                  </a:lnTo>
                  <a:lnTo>
                    <a:pt x="0" y="1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5" name="Freeform 706"/>
            <p:cNvSpPr>
              <a:spLocks/>
            </p:cNvSpPr>
            <p:nvPr/>
          </p:nvSpPr>
          <p:spPr bwMode="auto">
            <a:xfrm>
              <a:off x="15380478" y="-1187053"/>
              <a:ext cx="9525" cy="92075"/>
            </a:xfrm>
            <a:custGeom>
              <a:avLst/>
              <a:gdLst>
                <a:gd name="T0" fmla="*/ 5 w 6"/>
                <a:gd name="T1" fmla="*/ 0 h 58"/>
                <a:gd name="T2" fmla="*/ 6 w 6"/>
                <a:gd name="T3" fmla="*/ 55 h 58"/>
                <a:gd name="T4" fmla="*/ 1 w 6"/>
                <a:gd name="T5" fmla="*/ 58 h 58"/>
                <a:gd name="T6" fmla="*/ 0 w 6"/>
                <a:gd name="T7" fmla="*/ 3 h 58"/>
                <a:gd name="T8" fmla="*/ 5 w 6"/>
                <a:gd name="T9" fmla="*/ 0 h 58"/>
              </a:gdLst>
              <a:ahLst/>
              <a:cxnLst>
                <a:cxn ang="0">
                  <a:pos x="T0" y="T1"/>
                </a:cxn>
                <a:cxn ang="0">
                  <a:pos x="T2" y="T3"/>
                </a:cxn>
                <a:cxn ang="0">
                  <a:pos x="T4" y="T5"/>
                </a:cxn>
                <a:cxn ang="0">
                  <a:pos x="T6" y="T7"/>
                </a:cxn>
                <a:cxn ang="0">
                  <a:pos x="T8" y="T9"/>
                </a:cxn>
              </a:cxnLst>
              <a:rect l="0" t="0" r="r" b="b"/>
              <a:pathLst>
                <a:path w="6" h="58">
                  <a:moveTo>
                    <a:pt x="5" y="0"/>
                  </a:moveTo>
                  <a:lnTo>
                    <a:pt x="6" y="55"/>
                  </a:lnTo>
                  <a:lnTo>
                    <a:pt x="1" y="58"/>
                  </a:lnTo>
                  <a:lnTo>
                    <a:pt x="0" y="3"/>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6" name="Freeform 707"/>
            <p:cNvSpPr>
              <a:spLocks/>
            </p:cNvSpPr>
            <p:nvPr/>
          </p:nvSpPr>
          <p:spPr bwMode="auto">
            <a:xfrm>
              <a:off x="14777228" y="-1163241"/>
              <a:ext cx="23813" cy="88900"/>
            </a:xfrm>
            <a:custGeom>
              <a:avLst/>
              <a:gdLst>
                <a:gd name="T0" fmla="*/ 14 w 15"/>
                <a:gd name="T1" fmla="*/ 0 h 56"/>
                <a:gd name="T2" fmla="*/ 15 w 15"/>
                <a:gd name="T3" fmla="*/ 56 h 56"/>
                <a:gd name="T4" fmla="*/ 1 w 15"/>
                <a:gd name="T5" fmla="*/ 55 h 56"/>
                <a:gd name="T6" fmla="*/ 0 w 15"/>
                <a:gd name="T7" fmla="*/ 0 h 56"/>
                <a:gd name="T8" fmla="*/ 14 w 15"/>
                <a:gd name="T9" fmla="*/ 0 h 56"/>
              </a:gdLst>
              <a:ahLst/>
              <a:cxnLst>
                <a:cxn ang="0">
                  <a:pos x="T0" y="T1"/>
                </a:cxn>
                <a:cxn ang="0">
                  <a:pos x="T2" y="T3"/>
                </a:cxn>
                <a:cxn ang="0">
                  <a:pos x="T4" y="T5"/>
                </a:cxn>
                <a:cxn ang="0">
                  <a:pos x="T6" y="T7"/>
                </a:cxn>
                <a:cxn ang="0">
                  <a:pos x="T8" y="T9"/>
                </a:cxn>
              </a:cxnLst>
              <a:rect l="0" t="0" r="r" b="b"/>
              <a:pathLst>
                <a:path w="15" h="56">
                  <a:moveTo>
                    <a:pt x="14" y="0"/>
                  </a:moveTo>
                  <a:lnTo>
                    <a:pt x="15" y="56"/>
                  </a:lnTo>
                  <a:lnTo>
                    <a:pt x="1" y="55"/>
                  </a:lnTo>
                  <a:lnTo>
                    <a:pt x="0" y="0"/>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7" name="Freeform 708"/>
            <p:cNvSpPr>
              <a:spLocks/>
            </p:cNvSpPr>
            <p:nvPr/>
          </p:nvSpPr>
          <p:spPr bwMode="auto">
            <a:xfrm>
              <a:off x="14332728" y="-1155303"/>
              <a:ext cx="3175" cy="95250"/>
            </a:xfrm>
            <a:custGeom>
              <a:avLst/>
              <a:gdLst>
                <a:gd name="T0" fmla="*/ 0 w 2"/>
                <a:gd name="T1" fmla="*/ 0 h 60"/>
                <a:gd name="T2" fmla="*/ 2 w 2"/>
                <a:gd name="T3" fmla="*/ 56 h 60"/>
                <a:gd name="T4" fmla="*/ 2 w 2"/>
                <a:gd name="T5" fmla="*/ 60 h 60"/>
                <a:gd name="T6" fmla="*/ 0 w 2"/>
                <a:gd name="T7" fmla="*/ 5 h 60"/>
                <a:gd name="T8" fmla="*/ 0 w 2"/>
                <a:gd name="T9" fmla="*/ 0 h 60"/>
              </a:gdLst>
              <a:ahLst/>
              <a:cxnLst>
                <a:cxn ang="0">
                  <a:pos x="T0" y="T1"/>
                </a:cxn>
                <a:cxn ang="0">
                  <a:pos x="T2" y="T3"/>
                </a:cxn>
                <a:cxn ang="0">
                  <a:pos x="T4" y="T5"/>
                </a:cxn>
                <a:cxn ang="0">
                  <a:pos x="T6" y="T7"/>
                </a:cxn>
                <a:cxn ang="0">
                  <a:pos x="T8" y="T9"/>
                </a:cxn>
              </a:cxnLst>
              <a:rect l="0" t="0" r="r" b="b"/>
              <a:pathLst>
                <a:path w="2" h="60">
                  <a:moveTo>
                    <a:pt x="0" y="0"/>
                  </a:moveTo>
                  <a:lnTo>
                    <a:pt x="2" y="56"/>
                  </a:lnTo>
                  <a:lnTo>
                    <a:pt x="2" y="60"/>
                  </a:lnTo>
                  <a:lnTo>
                    <a:pt x="0" y="5"/>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8" name="Freeform 709"/>
            <p:cNvSpPr>
              <a:spLocks/>
            </p:cNvSpPr>
            <p:nvPr/>
          </p:nvSpPr>
          <p:spPr bwMode="auto">
            <a:xfrm>
              <a:off x="14340666" y="-1152128"/>
              <a:ext cx="33338" cy="92075"/>
            </a:xfrm>
            <a:custGeom>
              <a:avLst/>
              <a:gdLst>
                <a:gd name="T0" fmla="*/ 19 w 21"/>
                <a:gd name="T1" fmla="*/ 0 h 58"/>
                <a:gd name="T2" fmla="*/ 21 w 21"/>
                <a:gd name="T3" fmla="*/ 55 h 58"/>
                <a:gd name="T4" fmla="*/ 1 w 21"/>
                <a:gd name="T5" fmla="*/ 58 h 58"/>
                <a:gd name="T6" fmla="*/ 0 w 21"/>
                <a:gd name="T7" fmla="*/ 3 h 58"/>
                <a:gd name="T8" fmla="*/ 19 w 21"/>
                <a:gd name="T9" fmla="*/ 0 h 58"/>
              </a:gdLst>
              <a:ahLst/>
              <a:cxnLst>
                <a:cxn ang="0">
                  <a:pos x="T0" y="T1"/>
                </a:cxn>
                <a:cxn ang="0">
                  <a:pos x="T2" y="T3"/>
                </a:cxn>
                <a:cxn ang="0">
                  <a:pos x="T4" y="T5"/>
                </a:cxn>
                <a:cxn ang="0">
                  <a:pos x="T6" y="T7"/>
                </a:cxn>
                <a:cxn ang="0">
                  <a:pos x="T8" y="T9"/>
                </a:cxn>
              </a:cxnLst>
              <a:rect l="0" t="0" r="r" b="b"/>
              <a:pathLst>
                <a:path w="21" h="58">
                  <a:moveTo>
                    <a:pt x="19" y="0"/>
                  </a:moveTo>
                  <a:lnTo>
                    <a:pt x="21" y="55"/>
                  </a:lnTo>
                  <a:lnTo>
                    <a:pt x="1" y="58"/>
                  </a:lnTo>
                  <a:lnTo>
                    <a:pt x="0" y="3"/>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39" name="Freeform 710"/>
            <p:cNvSpPr>
              <a:spLocks/>
            </p:cNvSpPr>
            <p:nvPr/>
          </p:nvSpPr>
          <p:spPr bwMode="auto">
            <a:xfrm>
              <a:off x="14332728" y="-1147366"/>
              <a:ext cx="9525" cy="87313"/>
            </a:xfrm>
            <a:custGeom>
              <a:avLst/>
              <a:gdLst>
                <a:gd name="T0" fmla="*/ 5 w 6"/>
                <a:gd name="T1" fmla="*/ 0 h 55"/>
                <a:gd name="T2" fmla="*/ 6 w 6"/>
                <a:gd name="T3" fmla="*/ 55 h 55"/>
                <a:gd name="T4" fmla="*/ 2 w 6"/>
                <a:gd name="T5" fmla="*/ 55 h 55"/>
                <a:gd name="T6" fmla="*/ 0 w 6"/>
                <a:gd name="T7" fmla="*/ 0 h 55"/>
                <a:gd name="T8" fmla="*/ 5 w 6"/>
                <a:gd name="T9" fmla="*/ 0 h 55"/>
              </a:gdLst>
              <a:ahLst/>
              <a:cxnLst>
                <a:cxn ang="0">
                  <a:pos x="T0" y="T1"/>
                </a:cxn>
                <a:cxn ang="0">
                  <a:pos x="T2" y="T3"/>
                </a:cxn>
                <a:cxn ang="0">
                  <a:pos x="T4" y="T5"/>
                </a:cxn>
                <a:cxn ang="0">
                  <a:pos x="T6" y="T7"/>
                </a:cxn>
                <a:cxn ang="0">
                  <a:pos x="T8" y="T9"/>
                </a:cxn>
              </a:cxnLst>
              <a:rect l="0" t="0" r="r" b="b"/>
              <a:pathLst>
                <a:path w="6" h="55">
                  <a:moveTo>
                    <a:pt x="5" y="0"/>
                  </a:moveTo>
                  <a:lnTo>
                    <a:pt x="6" y="55"/>
                  </a:lnTo>
                  <a:lnTo>
                    <a:pt x="2" y="55"/>
                  </a:lnTo>
                  <a:lnTo>
                    <a:pt x="0" y="0"/>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0" name="Freeform 711"/>
            <p:cNvSpPr>
              <a:spLocks/>
            </p:cNvSpPr>
            <p:nvPr/>
          </p:nvSpPr>
          <p:spPr bwMode="auto">
            <a:xfrm>
              <a:off x="14477191" y="-1161653"/>
              <a:ext cx="26988" cy="100013"/>
            </a:xfrm>
            <a:custGeom>
              <a:avLst/>
              <a:gdLst>
                <a:gd name="T0" fmla="*/ 15 w 17"/>
                <a:gd name="T1" fmla="*/ 0 h 63"/>
                <a:gd name="T2" fmla="*/ 17 w 17"/>
                <a:gd name="T3" fmla="*/ 55 h 63"/>
                <a:gd name="T4" fmla="*/ 1 w 17"/>
                <a:gd name="T5" fmla="*/ 63 h 63"/>
                <a:gd name="T6" fmla="*/ 0 w 17"/>
                <a:gd name="T7" fmla="*/ 7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5"/>
                  </a:lnTo>
                  <a:lnTo>
                    <a:pt x="1" y="63"/>
                  </a:lnTo>
                  <a:lnTo>
                    <a:pt x="0" y="7"/>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1" name="Freeform 712"/>
            <p:cNvSpPr>
              <a:spLocks/>
            </p:cNvSpPr>
            <p:nvPr/>
          </p:nvSpPr>
          <p:spPr bwMode="auto">
            <a:xfrm>
              <a:off x="14701028" y="-1161653"/>
              <a:ext cx="26988" cy="93663"/>
            </a:xfrm>
            <a:custGeom>
              <a:avLst/>
              <a:gdLst>
                <a:gd name="T0" fmla="*/ 15 w 17"/>
                <a:gd name="T1" fmla="*/ 4 h 59"/>
                <a:gd name="T2" fmla="*/ 17 w 17"/>
                <a:gd name="T3" fmla="*/ 59 h 59"/>
                <a:gd name="T4" fmla="*/ 2 w 17"/>
                <a:gd name="T5" fmla="*/ 55 h 59"/>
                <a:gd name="T6" fmla="*/ 0 w 17"/>
                <a:gd name="T7" fmla="*/ 0 h 59"/>
                <a:gd name="T8" fmla="*/ 15 w 17"/>
                <a:gd name="T9" fmla="*/ 4 h 59"/>
              </a:gdLst>
              <a:ahLst/>
              <a:cxnLst>
                <a:cxn ang="0">
                  <a:pos x="T0" y="T1"/>
                </a:cxn>
                <a:cxn ang="0">
                  <a:pos x="T2" y="T3"/>
                </a:cxn>
                <a:cxn ang="0">
                  <a:pos x="T4" y="T5"/>
                </a:cxn>
                <a:cxn ang="0">
                  <a:pos x="T6" y="T7"/>
                </a:cxn>
                <a:cxn ang="0">
                  <a:pos x="T8" y="T9"/>
                </a:cxn>
              </a:cxnLst>
              <a:rect l="0" t="0" r="r" b="b"/>
              <a:pathLst>
                <a:path w="17" h="59">
                  <a:moveTo>
                    <a:pt x="15" y="4"/>
                  </a:moveTo>
                  <a:lnTo>
                    <a:pt x="17" y="59"/>
                  </a:lnTo>
                  <a:lnTo>
                    <a:pt x="2" y="55"/>
                  </a:lnTo>
                  <a:lnTo>
                    <a:pt x="0" y="0"/>
                  </a:lnTo>
                  <a:lnTo>
                    <a:pt x="15"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2" name="Freeform 713"/>
            <p:cNvSpPr>
              <a:spLocks/>
            </p:cNvSpPr>
            <p:nvPr/>
          </p:nvSpPr>
          <p:spPr bwMode="auto">
            <a:xfrm>
              <a:off x="14799453" y="-1163241"/>
              <a:ext cx="25400" cy="92075"/>
            </a:xfrm>
            <a:custGeom>
              <a:avLst/>
              <a:gdLst>
                <a:gd name="T0" fmla="*/ 15 w 16"/>
                <a:gd name="T1" fmla="*/ 3 h 58"/>
                <a:gd name="T2" fmla="*/ 16 w 16"/>
                <a:gd name="T3" fmla="*/ 58 h 58"/>
                <a:gd name="T4" fmla="*/ 1 w 16"/>
                <a:gd name="T5" fmla="*/ 56 h 58"/>
                <a:gd name="T6" fmla="*/ 0 w 16"/>
                <a:gd name="T7" fmla="*/ 0 h 58"/>
                <a:gd name="T8" fmla="*/ 15 w 16"/>
                <a:gd name="T9" fmla="*/ 3 h 58"/>
              </a:gdLst>
              <a:ahLst/>
              <a:cxnLst>
                <a:cxn ang="0">
                  <a:pos x="T0" y="T1"/>
                </a:cxn>
                <a:cxn ang="0">
                  <a:pos x="T2" y="T3"/>
                </a:cxn>
                <a:cxn ang="0">
                  <a:pos x="T4" y="T5"/>
                </a:cxn>
                <a:cxn ang="0">
                  <a:pos x="T6" y="T7"/>
                </a:cxn>
                <a:cxn ang="0">
                  <a:pos x="T8" y="T9"/>
                </a:cxn>
              </a:cxnLst>
              <a:rect l="0" t="0" r="r" b="b"/>
              <a:pathLst>
                <a:path w="16" h="58">
                  <a:moveTo>
                    <a:pt x="15" y="3"/>
                  </a:moveTo>
                  <a:lnTo>
                    <a:pt x="16" y="58"/>
                  </a:lnTo>
                  <a:lnTo>
                    <a:pt x="1" y="56"/>
                  </a:lnTo>
                  <a:lnTo>
                    <a:pt x="0" y="0"/>
                  </a:lnTo>
                  <a:lnTo>
                    <a:pt x="15"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3" name="Freeform 714"/>
            <p:cNvSpPr>
              <a:spLocks/>
            </p:cNvSpPr>
            <p:nvPr/>
          </p:nvSpPr>
          <p:spPr bwMode="auto">
            <a:xfrm>
              <a:off x="14340666" y="-1147366"/>
              <a:ext cx="1588" cy="90488"/>
            </a:xfrm>
            <a:custGeom>
              <a:avLst/>
              <a:gdLst>
                <a:gd name="T0" fmla="*/ 0 w 1"/>
                <a:gd name="T1" fmla="*/ 0 h 57"/>
                <a:gd name="T2" fmla="*/ 1 w 1"/>
                <a:gd name="T3" fmla="*/ 55 h 57"/>
                <a:gd name="T4" fmla="*/ 1 w 1"/>
                <a:gd name="T5" fmla="*/ 57 h 57"/>
                <a:gd name="T6" fmla="*/ 0 w 1"/>
                <a:gd name="T7" fmla="*/ 2 h 57"/>
                <a:gd name="T8" fmla="*/ 0 w 1"/>
                <a:gd name="T9" fmla="*/ 0 h 57"/>
              </a:gdLst>
              <a:ahLst/>
              <a:cxnLst>
                <a:cxn ang="0">
                  <a:pos x="T0" y="T1"/>
                </a:cxn>
                <a:cxn ang="0">
                  <a:pos x="T2" y="T3"/>
                </a:cxn>
                <a:cxn ang="0">
                  <a:pos x="T4" y="T5"/>
                </a:cxn>
                <a:cxn ang="0">
                  <a:pos x="T6" y="T7"/>
                </a:cxn>
                <a:cxn ang="0">
                  <a:pos x="T8" y="T9"/>
                </a:cxn>
              </a:cxnLst>
              <a:rect l="0" t="0" r="r" b="b"/>
              <a:pathLst>
                <a:path w="1" h="57">
                  <a:moveTo>
                    <a:pt x="0" y="0"/>
                  </a:moveTo>
                  <a:lnTo>
                    <a:pt x="1" y="55"/>
                  </a:lnTo>
                  <a:lnTo>
                    <a:pt x="1" y="57"/>
                  </a:lnTo>
                  <a:lnTo>
                    <a:pt x="0" y="2"/>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4" name="Freeform 715"/>
            <p:cNvSpPr>
              <a:spLocks/>
            </p:cNvSpPr>
            <p:nvPr/>
          </p:nvSpPr>
          <p:spPr bwMode="auto">
            <a:xfrm>
              <a:off x="14450203" y="-1150541"/>
              <a:ext cx="28575" cy="92075"/>
            </a:xfrm>
            <a:custGeom>
              <a:avLst/>
              <a:gdLst>
                <a:gd name="T0" fmla="*/ 17 w 18"/>
                <a:gd name="T1" fmla="*/ 0 h 58"/>
                <a:gd name="T2" fmla="*/ 18 w 18"/>
                <a:gd name="T3" fmla="*/ 56 h 58"/>
                <a:gd name="T4" fmla="*/ 2 w 18"/>
                <a:gd name="T5" fmla="*/ 58 h 58"/>
                <a:gd name="T6" fmla="*/ 0 w 18"/>
                <a:gd name="T7" fmla="*/ 2 h 58"/>
                <a:gd name="T8" fmla="*/ 17 w 18"/>
                <a:gd name="T9" fmla="*/ 0 h 58"/>
              </a:gdLst>
              <a:ahLst/>
              <a:cxnLst>
                <a:cxn ang="0">
                  <a:pos x="T0" y="T1"/>
                </a:cxn>
                <a:cxn ang="0">
                  <a:pos x="T2" y="T3"/>
                </a:cxn>
                <a:cxn ang="0">
                  <a:pos x="T4" y="T5"/>
                </a:cxn>
                <a:cxn ang="0">
                  <a:pos x="T6" y="T7"/>
                </a:cxn>
                <a:cxn ang="0">
                  <a:pos x="T8" y="T9"/>
                </a:cxn>
              </a:cxnLst>
              <a:rect l="0" t="0" r="r" b="b"/>
              <a:pathLst>
                <a:path w="18" h="58">
                  <a:moveTo>
                    <a:pt x="17" y="0"/>
                  </a:moveTo>
                  <a:lnTo>
                    <a:pt x="18" y="56"/>
                  </a:lnTo>
                  <a:lnTo>
                    <a:pt x="2" y="58"/>
                  </a:lnTo>
                  <a:lnTo>
                    <a:pt x="0" y="2"/>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5" name="Freeform 716"/>
            <p:cNvSpPr>
              <a:spLocks/>
            </p:cNvSpPr>
            <p:nvPr/>
          </p:nvSpPr>
          <p:spPr bwMode="auto">
            <a:xfrm>
              <a:off x="14294628" y="-1161653"/>
              <a:ext cx="4763" cy="106363"/>
            </a:xfrm>
            <a:custGeom>
              <a:avLst/>
              <a:gdLst>
                <a:gd name="T0" fmla="*/ 1 w 3"/>
                <a:gd name="T1" fmla="*/ 0 h 67"/>
                <a:gd name="T2" fmla="*/ 3 w 3"/>
                <a:gd name="T3" fmla="*/ 55 h 67"/>
                <a:gd name="T4" fmla="*/ 2 w 3"/>
                <a:gd name="T5" fmla="*/ 67 h 67"/>
                <a:gd name="T6" fmla="*/ 0 w 3"/>
                <a:gd name="T7" fmla="*/ 12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lnTo>
                    <a:pt x="3" y="55"/>
                  </a:lnTo>
                  <a:lnTo>
                    <a:pt x="2" y="67"/>
                  </a:lnTo>
                  <a:lnTo>
                    <a:pt x="0" y="12"/>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6" name="Freeform 717"/>
            <p:cNvSpPr>
              <a:spLocks/>
            </p:cNvSpPr>
            <p:nvPr/>
          </p:nvSpPr>
          <p:spPr bwMode="auto">
            <a:xfrm>
              <a:off x="14273991" y="-1142603"/>
              <a:ext cx="23813" cy="92075"/>
            </a:xfrm>
            <a:custGeom>
              <a:avLst/>
              <a:gdLst>
                <a:gd name="T0" fmla="*/ 13 w 15"/>
                <a:gd name="T1" fmla="*/ 0 h 58"/>
                <a:gd name="T2" fmla="*/ 15 w 15"/>
                <a:gd name="T3" fmla="*/ 55 h 58"/>
                <a:gd name="T4" fmla="*/ 2 w 15"/>
                <a:gd name="T5" fmla="*/ 58 h 58"/>
                <a:gd name="T6" fmla="*/ 0 w 15"/>
                <a:gd name="T7" fmla="*/ 3 h 58"/>
                <a:gd name="T8" fmla="*/ 13 w 15"/>
                <a:gd name="T9" fmla="*/ 0 h 58"/>
              </a:gdLst>
              <a:ahLst/>
              <a:cxnLst>
                <a:cxn ang="0">
                  <a:pos x="T0" y="T1"/>
                </a:cxn>
                <a:cxn ang="0">
                  <a:pos x="T2" y="T3"/>
                </a:cxn>
                <a:cxn ang="0">
                  <a:pos x="T4" y="T5"/>
                </a:cxn>
                <a:cxn ang="0">
                  <a:pos x="T6" y="T7"/>
                </a:cxn>
                <a:cxn ang="0">
                  <a:pos x="T8" y="T9"/>
                </a:cxn>
              </a:cxnLst>
              <a:rect l="0" t="0" r="r" b="b"/>
              <a:pathLst>
                <a:path w="15" h="58">
                  <a:moveTo>
                    <a:pt x="13" y="0"/>
                  </a:moveTo>
                  <a:lnTo>
                    <a:pt x="15" y="55"/>
                  </a:lnTo>
                  <a:lnTo>
                    <a:pt x="2" y="58"/>
                  </a:lnTo>
                  <a:lnTo>
                    <a:pt x="0" y="3"/>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7" name="Freeform 718"/>
            <p:cNvSpPr>
              <a:spLocks/>
            </p:cNvSpPr>
            <p:nvPr/>
          </p:nvSpPr>
          <p:spPr bwMode="auto">
            <a:xfrm>
              <a:off x="14259703" y="-1142603"/>
              <a:ext cx="17463" cy="92075"/>
            </a:xfrm>
            <a:custGeom>
              <a:avLst/>
              <a:gdLst>
                <a:gd name="T0" fmla="*/ 9 w 11"/>
                <a:gd name="T1" fmla="*/ 3 h 58"/>
                <a:gd name="T2" fmla="*/ 11 w 11"/>
                <a:gd name="T3" fmla="*/ 58 h 58"/>
                <a:gd name="T4" fmla="*/ 1 w 11"/>
                <a:gd name="T5" fmla="*/ 55 h 58"/>
                <a:gd name="T6" fmla="*/ 0 w 11"/>
                <a:gd name="T7" fmla="*/ 0 h 58"/>
                <a:gd name="T8" fmla="*/ 9 w 11"/>
                <a:gd name="T9" fmla="*/ 3 h 58"/>
              </a:gdLst>
              <a:ahLst/>
              <a:cxnLst>
                <a:cxn ang="0">
                  <a:pos x="T0" y="T1"/>
                </a:cxn>
                <a:cxn ang="0">
                  <a:pos x="T2" y="T3"/>
                </a:cxn>
                <a:cxn ang="0">
                  <a:pos x="T4" y="T5"/>
                </a:cxn>
                <a:cxn ang="0">
                  <a:pos x="T6" y="T7"/>
                </a:cxn>
                <a:cxn ang="0">
                  <a:pos x="T8" y="T9"/>
                </a:cxn>
              </a:cxnLst>
              <a:rect l="0" t="0" r="r" b="b"/>
              <a:pathLst>
                <a:path w="11" h="58">
                  <a:moveTo>
                    <a:pt x="9" y="3"/>
                  </a:moveTo>
                  <a:lnTo>
                    <a:pt x="11" y="58"/>
                  </a:lnTo>
                  <a:lnTo>
                    <a:pt x="1" y="55"/>
                  </a:lnTo>
                  <a:lnTo>
                    <a:pt x="0" y="0"/>
                  </a:lnTo>
                  <a:lnTo>
                    <a:pt x="9"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8" name="Freeform 719"/>
            <p:cNvSpPr>
              <a:spLocks/>
            </p:cNvSpPr>
            <p:nvPr/>
          </p:nvSpPr>
          <p:spPr bwMode="auto">
            <a:xfrm>
              <a:off x="14740716" y="-1163241"/>
              <a:ext cx="38100" cy="100013"/>
            </a:xfrm>
            <a:custGeom>
              <a:avLst/>
              <a:gdLst>
                <a:gd name="T0" fmla="*/ 23 w 24"/>
                <a:gd name="T1" fmla="*/ 0 h 63"/>
                <a:gd name="T2" fmla="*/ 24 w 24"/>
                <a:gd name="T3" fmla="*/ 55 h 63"/>
                <a:gd name="T4" fmla="*/ 1 w 24"/>
                <a:gd name="T5" fmla="*/ 63 h 63"/>
                <a:gd name="T6" fmla="*/ 0 w 24"/>
                <a:gd name="T7" fmla="*/ 8 h 63"/>
                <a:gd name="T8" fmla="*/ 23 w 24"/>
                <a:gd name="T9" fmla="*/ 0 h 63"/>
              </a:gdLst>
              <a:ahLst/>
              <a:cxnLst>
                <a:cxn ang="0">
                  <a:pos x="T0" y="T1"/>
                </a:cxn>
                <a:cxn ang="0">
                  <a:pos x="T2" y="T3"/>
                </a:cxn>
                <a:cxn ang="0">
                  <a:pos x="T4" y="T5"/>
                </a:cxn>
                <a:cxn ang="0">
                  <a:pos x="T6" y="T7"/>
                </a:cxn>
                <a:cxn ang="0">
                  <a:pos x="T8" y="T9"/>
                </a:cxn>
              </a:cxnLst>
              <a:rect l="0" t="0" r="r" b="b"/>
              <a:pathLst>
                <a:path w="24" h="63">
                  <a:moveTo>
                    <a:pt x="23" y="0"/>
                  </a:moveTo>
                  <a:lnTo>
                    <a:pt x="24" y="55"/>
                  </a:lnTo>
                  <a:lnTo>
                    <a:pt x="1" y="63"/>
                  </a:lnTo>
                  <a:lnTo>
                    <a:pt x="0" y="8"/>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49" name="Freeform 720"/>
            <p:cNvSpPr>
              <a:spLocks/>
            </p:cNvSpPr>
            <p:nvPr/>
          </p:nvSpPr>
          <p:spPr bwMode="auto">
            <a:xfrm>
              <a:off x="14724841" y="-1155303"/>
              <a:ext cx="17463" cy="92075"/>
            </a:xfrm>
            <a:custGeom>
              <a:avLst/>
              <a:gdLst>
                <a:gd name="T0" fmla="*/ 10 w 11"/>
                <a:gd name="T1" fmla="*/ 3 h 58"/>
                <a:gd name="T2" fmla="*/ 11 w 11"/>
                <a:gd name="T3" fmla="*/ 58 h 58"/>
                <a:gd name="T4" fmla="*/ 2 w 11"/>
                <a:gd name="T5" fmla="*/ 55 h 58"/>
                <a:gd name="T6" fmla="*/ 0 w 11"/>
                <a:gd name="T7" fmla="*/ 0 h 58"/>
                <a:gd name="T8" fmla="*/ 10 w 11"/>
                <a:gd name="T9" fmla="*/ 3 h 58"/>
              </a:gdLst>
              <a:ahLst/>
              <a:cxnLst>
                <a:cxn ang="0">
                  <a:pos x="T0" y="T1"/>
                </a:cxn>
                <a:cxn ang="0">
                  <a:pos x="T2" y="T3"/>
                </a:cxn>
                <a:cxn ang="0">
                  <a:pos x="T4" y="T5"/>
                </a:cxn>
                <a:cxn ang="0">
                  <a:pos x="T6" y="T7"/>
                </a:cxn>
                <a:cxn ang="0">
                  <a:pos x="T8" y="T9"/>
                </a:cxn>
              </a:cxnLst>
              <a:rect l="0" t="0" r="r" b="b"/>
              <a:pathLst>
                <a:path w="11" h="58">
                  <a:moveTo>
                    <a:pt x="10" y="3"/>
                  </a:moveTo>
                  <a:lnTo>
                    <a:pt x="11" y="58"/>
                  </a:lnTo>
                  <a:lnTo>
                    <a:pt x="2" y="55"/>
                  </a:lnTo>
                  <a:lnTo>
                    <a:pt x="0" y="0"/>
                  </a:lnTo>
                  <a:lnTo>
                    <a:pt x="10"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0" name="Freeform 721"/>
            <p:cNvSpPr>
              <a:spLocks/>
            </p:cNvSpPr>
            <p:nvPr/>
          </p:nvSpPr>
          <p:spPr bwMode="auto">
            <a:xfrm>
              <a:off x="14235891" y="-1142603"/>
              <a:ext cx="25400" cy="100013"/>
            </a:xfrm>
            <a:custGeom>
              <a:avLst/>
              <a:gdLst>
                <a:gd name="T0" fmla="*/ 15 w 16"/>
                <a:gd name="T1" fmla="*/ 0 h 63"/>
                <a:gd name="T2" fmla="*/ 16 w 16"/>
                <a:gd name="T3" fmla="*/ 55 h 63"/>
                <a:gd name="T4" fmla="*/ 1 w 16"/>
                <a:gd name="T5" fmla="*/ 63 h 63"/>
                <a:gd name="T6" fmla="*/ 0 w 16"/>
                <a:gd name="T7" fmla="*/ 8 h 63"/>
                <a:gd name="T8" fmla="*/ 15 w 16"/>
                <a:gd name="T9" fmla="*/ 0 h 63"/>
              </a:gdLst>
              <a:ahLst/>
              <a:cxnLst>
                <a:cxn ang="0">
                  <a:pos x="T0" y="T1"/>
                </a:cxn>
                <a:cxn ang="0">
                  <a:pos x="T2" y="T3"/>
                </a:cxn>
                <a:cxn ang="0">
                  <a:pos x="T4" y="T5"/>
                </a:cxn>
                <a:cxn ang="0">
                  <a:pos x="T6" y="T7"/>
                </a:cxn>
                <a:cxn ang="0">
                  <a:pos x="T8" y="T9"/>
                </a:cxn>
              </a:cxnLst>
              <a:rect l="0" t="0" r="r" b="b"/>
              <a:pathLst>
                <a:path w="16" h="63">
                  <a:moveTo>
                    <a:pt x="15" y="0"/>
                  </a:moveTo>
                  <a:lnTo>
                    <a:pt x="16" y="55"/>
                  </a:lnTo>
                  <a:lnTo>
                    <a:pt x="1" y="63"/>
                  </a:lnTo>
                  <a:lnTo>
                    <a:pt x="0" y="8"/>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1" name="Freeform 722"/>
            <p:cNvSpPr>
              <a:spLocks/>
            </p:cNvSpPr>
            <p:nvPr/>
          </p:nvSpPr>
          <p:spPr bwMode="auto">
            <a:xfrm>
              <a:off x="15374128" y="-1182291"/>
              <a:ext cx="7938" cy="107950"/>
            </a:xfrm>
            <a:custGeom>
              <a:avLst/>
              <a:gdLst>
                <a:gd name="T0" fmla="*/ 4 w 5"/>
                <a:gd name="T1" fmla="*/ 0 h 68"/>
                <a:gd name="T2" fmla="*/ 5 w 5"/>
                <a:gd name="T3" fmla="*/ 55 h 68"/>
                <a:gd name="T4" fmla="*/ 2 w 5"/>
                <a:gd name="T5" fmla="*/ 68 h 68"/>
                <a:gd name="T6" fmla="*/ 0 w 5"/>
                <a:gd name="T7" fmla="*/ 13 h 68"/>
                <a:gd name="T8" fmla="*/ 4 w 5"/>
                <a:gd name="T9" fmla="*/ 0 h 68"/>
              </a:gdLst>
              <a:ahLst/>
              <a:cxnLst>
                <a:cxn ang="0">
                  <a:pos x="T0" y="T1"/>
                </a:cxn>
                <a:cxn ang="0">
                  <a:pos x="T2" y="T3"/>
                </a:cxn>
                <a:cxn ang="0">
                  <a:pos x="T4" y="T5"/>
                </a:cxn>
                <a:cxn ang="0">
                  <a:pos x="T6" y="T7"/>
                </a:cxn>
                <a:cxn ang="0">
                  <a:pos x="T8" y="T9"/>
                </a:cxn>
              </a:cxnLst>
              <a:rect l="0" t="0" r="r" b="b"/>
              <a:pathLst>
                <a:path w="5" h="68">
                  <a:moveTo>
                    <a:pt x="4" y="0"/>
                  </a:moveTo>
                  <a:lnTo>
                    <a:pt x="5" y="55"/>
                  </a:lnTo>
                  <a:lnTo>
                    <a:pt x="2" y="68"/>
                  </a:lnTo>
                  <a:lnTo>
                    <a:pt x="0" y="13"/>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2" name="Freeform 723"/>
            <p:cNvSpPr>
              <a:spLocks/>
            </p:cNvSpPr>
            <p:nvPr/>
          </p:nvSpPr>
          <p:spPr bwMode="auto">
            <a:xfrm>
              <a:off x="14423216" y="-1147366"/>
              <a:ext cx="30163" cy="103188"/>
            </a:xfrm>
            <a:custGeom>
              <a:avLst/>
              <a:gdLst>
                <a:gd name="T0" fmla="*/ 17 w 19"/>
                <a:gd name="T1" fmla="*/ 0 h 65"/>
                <a:gd name="T2" fmla="*/ 19 w 19"/>
                <a:gd name="T3" fmla="*/ 56 h 65"/>
                <a:gd name="T4" fmla="*/ 1 w 19"/>
                <a:gd name="T5" fmla="*/ 65 h 65"/>
                <a:gd name="T6" fmla="*/ 0 w 19"/>
                <a:gd name="T7" fmla="*/ 10 h 65"/>
                <a:gd name="T8" fmla="*/ 17 w 19"/>
                <a:gd name="T9" fmla="*/ 0 h 65"/>
              </a:gdLst>
              <a:ahLst/>
              <a:cxnLst>
                <a:cxn ang="0">
                  <a:pos x="T0" y="T1"/>
                </a:cxn>
                <a:cxn ang="0">
                  <a:pos x="T2" y="T3"/>
                </a:cxn>
                <a:cxn ang="0">
                  <a:pos x="T4" y="T5"/>
                </a:cxn>
                <a:cxn ang="0">
                  <a:pos x="T6" y="T7"/>
                </a:cxn>
                <a:cxn ang="0">
                  <a:pos x="T8" y="T9"/>
                </a:cxn>
              </a:cxnLst>
              <a:rect l="0" t="0" r="r" b="b"/>
              <a:pathLst>
                <a:path w="19" h="65">
                  <a:moveTo>
                    <a:pt x="17" y="0"/>
                  </a:moveTo>
                  <a:lnTo>
                    <a:pt x="19" y="56"/>
                  </a:lnTo>
                  <a:lnTo>
                    <a:pt x="1" y="65"/>
                  </a:lnTo>
                  <a:lnTo>
                    <a:pt x="0" y="10"/>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3" name="Freeform 724"/>
            <p:cNvSpPr>
              <a:spLocks/>
            </p:cNvSpPr>
            <p:nvPr/>
          </p:nvSpPr>
          <p:spPr bwMode="auto">
            <a:xfrm>
              <a:off x="14386703" y="-1134666"/>
              <a:ext cx="38100" cy="90488"/>
            </a:xfrm>
            <a:custGeom>
              <a:avLst/>
              <a:gdLst>
                <a:gd name="T0" fmla="*/ 23 w 24"/>
                <a:gd name="T1" fmla="*/ 2 h 57"/>
                <a:gd name="T2" fmla="*/ 24 w 24"/>
                <a:gd name="T3" fmla="*/ 57 h 57"/>
                <a:gd name="T4" fmla="*/ 1 w 24"/>
                <a:gd name="T5" fmla="*/ 55 h 57"/>
                <a:gd name="T6" fmla="*/ 0 w 24"/>
                <a:gd name="T7" fmla="*/ 0 h 57"/>
                <a:gd name="T8" fmla="*/ 23 w 24"/>
                <a:gd name="T9" fmla="*/ 2 h 57"/>
              </a:gdLst>
              <a:ahLst/>
              <a:cxnLst>
                <a:cxn ang="0">
                  <a:pos x="T0" y="T1"/>
                </a:cxn>
                <a:cxn ang="0">
                  <a:pos x="T2" y="T3"/>
                </a:cxn>
                <a:cxn ang="0">
                  <a:pos x="T4" y="T5"/>
                </a:cxn>
                <a:cxn ang="0">
                  <a:pos x="T6" y="T7"/>
                </a:cxn>
                <a:cxn ang="0">
                  <a:pos x="T8" y="T9"/>
                </a:cxn>
              </a:cxnLst>
              <a:rect l="0" t="0" r="r" b="b"/>
              <a:pathLst>
                <a:path w="24" h="57">
                  <a:moveTo>
                    <a:pt x="23" y="2"/>
                  </a:moveTo>
                  <a:lnTo>
                    <a:pt x="24" y="57"/>
                  </a:lnTo>
                  <a:lnTo>
                    <a:pt x="1" y="55"/>
                  </a:lnTo>
                  <a:lnTo>
                    <a:pt x="0" y="0"/>
                  </a:lnTo>
                  <a:lnTo>
                    <a:pt x="23"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4" name="Freeform 725"/>
            <p:cNvSpPr>
              <a:spLocks/>
            </p:cNvSpPr>
            <p:nvPr/>
          </p:nvSpPr>
          <p:spPr bwMode="auto">
            <a:xfrm>
              <a:off x="14378766" y="-1144191"/>
              <a:ext cx="3175" cy="103188"/>
            </a:xfrm>
            <a:custGeom>
              <a:avLst/>
              <a:gdLst>
                <a:gd name="T0" fmla="*/ 0 w 2"/>
                <a:gd name="T1" fmla="*/ 0 h 65"/>
                <a:gd name="T2" fmla="*/ 2 w 2"/>
                <a:gd name="T3" fmla="*/ 55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2" y="65"/>
                  </a:lnTo>
                  <a:lnTo>
                    <a:pt x="0" y="1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5" name="Freeform 726"/>
            <p:cNvSpPr>
              <a:spLocks/>
            </p:cNvSpPr>
            <p:nvPr/>
          </p:nvSpPr>
          <p:spPr bwMode="auto">
            <a:xfrm>
              <a:off x="14823266" y="-1158478"/>
              <a:ext cx="22225" cy="109538"/>
            </a:xfrm>
            <a:custGeom>
              <a:avLst/>
              <a:gdLst>
                <a:gd name="T0" fmla="*/ 12 w 14"/>
                <a:gd name="T1" fmla="*/ 13 h 69"/>
                <a:gd name="T2" fmla="*/ 14 w 14"/>
                <a:gd name="T3" fmla="*/ 69 h 69"/>
                <a:gd name="T4" fmla="*/ 1 w 14"/>
                <a:gd name="T5" fmla="*/ 55 h 69"/>
                <a:gd name="T6" fmla="*/ 0 w 14"/>
                <a:gd name="T7" fmla="*/ 0 h 69"/>
                <a:gd name="T8" fmla="*/ 12 w 14"/>
                <a:gd name="T9" fmla="*/ 13 h 69"/>
              </a:gdLst>
              <a:ahLst/>
              <a:cxnLst>
                <a:cxn ang="0">
                  <a:pos x="T0" y="T1"/>
                </a:cxn>
                <a:cxn ang="0">
                  <a:pos x="T2" y="T3"/>
                </a:cxn>
                <a:cxn ang="0">
                  <a:pos x="T4" y="T5"/>
                </a:cxn>
                <a:cxn ang="0">
                  <a:pos x="T6" y="T7"/>
                </a:cxn>
                <a:cxn ang="0">
                  <a:pos x="T8" y="T9"/>
                </a:cxn>
              </a:cxnLst>
              <a:rect l="0" t="0" r="r" b="b"/>
              <a:pathLst>
                <a:path w="14" h="69">
                  <a:moveTo>
                    <a:pt x="12" y="13"/>
                  </a:moveTo>
                  <a:lnTo>
                    <a:pt x="14" y="69"/>
                  </a:lnTo>
                  <a:lnTo>
                    <a:pt x="1" y="55"/>
                  </a:lnTo>
                  <a:lnTo>
                    <a:pt x="0" y="0"/>
                  </a:lnTo>
                  <a:lnTo>
                    <a:pt x="12" y="1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6" name="Freeform 727"/>
            <p:cNvSpPr>
              <a:spLocks/>
            </p:cNvSpPr>
            <p:nvPr/>
          </p:nvSpPr>
          <p:spPr bwMode="auto">
            <a:xfrm>
              <a:off x="14242241" y="-1125141"/>
              <a:ext cx="17463" cy="95250"/>
            </a:xfrm>
            <a:custGeom>
              <a:avLst/>
              <a:gdLst>
                <a:gd name="T0" fmla="*/ 9 w 11"/>
                <a:gd name="T1" fmla="*/ 5 h 60"/>
                <a:gd name="T2" fmla="*/ 11 w 11"/>
                <a:gd name="T3" fmla="*/ 60 h 60"/>
                <a:gd name="T4" fmla="*/ 2 w 11"/>
                <a:gd name="T5" fmla="*/ 55 h 60"/>
                <a:gd name="T6" fmla="*/ 0 w 11"/>
                <a:gd name="T7" fmla="*/ 0 h 60"/>
                <a:gd name="T8" fmla="*/ 9 w 11"/>
                <a:gd name="T9" fmla="*/ 5 h 60"/>
              </a:gdLst>
              <a:ahLst/>
              <a:cxnLst>
                <a:cxn ang="0">
                  <a:pos x="T0" y="T1"/>
                </a:cxn>
                <a:cxn ang="0">
                  <a:pos x="T2" y="T3"/>
                </a:cxn>
                <a:cxn ang="0">
                  <a:pos x="T4" y="T5"/>
                </a:cxn>
                <a:cxn ang="0">
                  <a:pos x="T6" y="T7"/>
                </a:cxn>
                <a:cxn ang="0">
                  <a:pos x="T8" y="T9"/>
                </a:cxn>
              </a:cxnLst>
              <a:rect l="0" t="0" r="r" b="b"/>
              <a:pathLst>
                <a:path w="11" h="60">
                  <a:moveTo>
                    <a:pt x="9" y="5"/>
                  </a:moveTo>
                  <a:lnTo>
                    <a:pt x="11" y="60"/>
                  </a:lnTo>
                  <a:lnTo>
                    <a:pt x="2" y="55"/>
                  </a:lnTo>
                  <a:lnTo>
                    <a:pt x="0" y="0"/>
                  </a:lnTo>
                  <a:lnTo>
                    <a:pt x="9"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7" name="Freeform 728"/>
            <p:cNvSpPr>
              <a:spLocks/>
            </p:cNvSpPr>
            <p:nvPr/>
          </p:nvSpPr>
          <p:spPr bwMode="auto">
            <a:xfrm>
              <a:off x="14842316" y="-1137841"/>
              <a:ext cx="28575" cy="88900"/>
            </a:xfrm>
            <a:custGeom>
              <a:avLst/>
              <a:gdLst>
                <a:gd name="T0" fmla="*/ 17 w 18"/>
                <a:gd name="T1" fmla="*/ 1 h 56"/>
                <a:gd name="T2" fmla="*/ 18 w 18"/>
                <a:gd name="T3" fmla="*/ 56 h 56"/>
                <a:gd name="T4" fmla="*/ 2 w 18"/>
                <a:gd name="T5" fmla="*/ 56 h 56"/>
                <a:gd name="T6" fmla="*/ 0 w 18"/>
                <a:gd name="T7" fmla="*/ 0 h 56"/>
                <a:gd name="T8" fmla="*/ 17 w 18"/>
                <a:gd name="T9" fmla="*/ 1 h 56"/>
              </a:gdLst>
              <a:ahLst/>
              <a:cxnLst>
                <a:cxn ang="0">
                  <a:pos x="T0" y="T1"/>
                </a:cxn>
                <a:cxn ang="0">
                  <a:pos x="T2" y="T3"/>
                </a:cxn>
                <a:cxn ang="0">
                  <a:pos x="T4" y="T5"/>
                </a:cxn>
                <a:cxn ang="0">
                  <a:pos x="T6" y="T7"/>
                </a:cxn>
                <a:cxn ang="0">
                  <a:pos x="T8" y="T9"/>
                </a:cxn>
              </a:cxnLst>
              <a:rect l="0" t="0" r="r" b="b"/>
              <a:pathLst>
                <a:path w="18" h="56">
                  <a:moveTo>
                    <a:pt x="17" y="1"/>
                  </a:moveTo>
                  <a:lnTo>
                    <a:pt x="18" y="56"/>
                  </a:lnTo>
                  <a:lnTo>
                    <a:pt x="2" y="56"/>
                  </a:lnTo>
                  <a:lnTo>
                    <a:pt x="0" y="0"/>
                  </a:lnTo>
                  <a:lnTo>
                    <a:pt x="17"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8" name="Freeform 729"/>
            <p:cNvSpPr>
              <a:spLocks/>
            </p:cNvSpPr>
            <p:nvPr/>
          </p:nvSpPr>
          <p:spPr bwMode="auto">
            <a:xfrm>
              <a:off x="14243828" y="-1121966"/>
              <a:ext cx="6350" cy="95250"/>
            </a:xfrm>
            <a:custGeom>
              <a:avLst/>
              <a:gdLst>
                <a:gd name="T0" fmla="*/ 2 w 4"/>
                <a:gd name="T1" fmla="*/ 0 h 60"/>
                <a:gd name="T2" fmla="*/ 4 w 4"/>
                <a:gd name="T3" fmla="*/ 55 h 60"/>
                <a:gd name="T4" fmla="*/ 2 w 4"/>
                <a:gd name="T5" fmla="*/ 60 h 60"/>
                <a:gd name="T6" fmla="*/ 0 w 4"/>
                <a:gd name="T7" fmla="*/ 5 h 60"/>
                <a:gd name="T8" fmla="*/ 2 w 4"/>
                <a:gd name="T9" fmla="*/ 0 h 60"/>
              </a:gdLst>
              <a:ahLst/>
              <a:cxnLst>
                <a:cxn ang="0">
                  <a:pos x="T0" y="T1"/>
                </a:cxn>
                <a:cxn ang="0">
                  <a:pos x="T2" y="T3"/>
                </a:cxn>
                <a:cxn ang="0">
                  <a:pos x="T4" y="T5"/>
                </a:cxn>
                <a:cxn ang="0">
                  <a:pos x="T6" y="T7"/>
                </a:cxn>
                <a:cxn ang="0">
                  <a:pos x="T8" y="T9"/>
                </a:cxn>
              </a:cxnLst>
              <a:rect l="0" t="0" r="r" b="b"/>
              <a:pathLst>
                <a:path w="4" h="60">
                  <a:moveTo>
                    <a:pt x="2" y="0"/>
                  </a:moveTo>
                  <a:lnTo>
                    <a:pt x="4" y="55"/>
                  </a:lnTo>
                  <a:lnTo>
                    <a:pt x="2" y="60"/>
                  </a:lnTo>
                  <a:lnTo>
                    <a:pt x="0" y="5"/>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59" name="Freeform 730"/>
            <p:cNvSpPr>
              <a:spLocks/>
            </p:cNvSpPr>
            <p:nvPr/>
          </p:nvSpPr>
          <p:spPr bwMode="auto">
            <a:xfrm>
              <a:off x="12361053" y="-1093391"/>
              <a:ext cx="6350" cy="127000"/>
            </a:xfrm>
            <a:custGeom>
              <a:avLst/>
              <a:gdLst>
                <a:gd name="T0" fmla="*/ 3 w 4"/>
                <a:gd name="T1" fmla="*/ 25 h 80"/>
                <a:gd name="T2" fmla="*/ 4 w 4"/>
                <a:gd name="T3" fmla="*/ 80 h 80"/>
                <a:gd name="T4" fmla="*/ 2 w 4"/>
                <a:gd name="T5" fmla="*/ 55 h 80"/>
                <a:gd name="T6" fmla="*/ 0 w 4"/>
                <a:gd name="T7" fmla="*/ 0 h 80"/>
                <a:gd name="T8" fmla="*/ 3 w 4"/>
                <a:gd name="T9" fmla="*/ 25 h 80"/>
              </a:gdLst>
              <a:ahLst/>
              <a:cxnLst>
                <a:cxn ang="0">
                  <a:pos x="T0" y="T1"/>
                </a:cxn>
                <a:cxn ang="0">
                  <a:pos x="T2" y="T3"/>
                </a:cxn>
                <a:cxn ang="0">
                  <a:pos x="T4" y="T5"/>
                </a:cxn>
                <a:cxn ang="0">
                  <a:pos x="T6" y="T7"/>
                </a:cxn>
                <a:cxn ang="0">
                  <a:pos x="T8" y="T9"/>
                </a:cxn>
              </a:cxnLst>
              <a:rect l="0" t="0" r="r" b="b"/>
              <a:pathLst>
                <a:path w="4" h="80">
                  <a:moveTo>
                    <a:pt x="3" y="25"/>
                  </a:moveTo>
                  <a:lnTo>
                    <a:pt x="4" y="80"/>
                  </a:lnTo>
                  <a:lnTo>
                    <a:pt x="2" y="55"/>
                  </a:lnTo>
                  <a:lnTo>
                    <a:pt x="0" y="0"/>
                  </a:lnTo>
                  <a:lnTo>
                    <a:pt x="3" y="2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0" name="Freeform 731"/>
            <p:cNvSpPr>
              <a:spLocks/>
            </p:cNvSpPr>
            <p:nvPr/>
          </p:nvSpPr>
          <p:spPr bwMode="auto">
            <a:xfrm>
              <a:off x="15363016" y="-1161653"/>
              <a:ext cx="14288" cy="109538"/>
            </a:xfrm>
            <a:custGeom>
              <a:avLst/>
              <a:gdLst>
                <a:gd name="T0" fmla="*/ 7 w 9"/>
                <a:gd name="T1" fmla="*/ 0 h 69"/>
                <a:gd name="T2" fmla="*/ 9 w 9"/>
                <a:gd name="T3" fmla="*/ 55 h 69"/>
                <a:gd name="T4" fmla="*/ 1 w 9"/>
                <a:gd name="T5" fmla="*/ 69 h 69"/>
                <a:gd name="T6" fmla="*/ 0 w 9"/>
                <a:gd name="T7" fmla="*/ 14 h 69"/>
                <a:gd name="T8" fmla="*/ 7 w 9"/>
                <a:gd name="T9" fmla="*/ 0 h 69"/>
              </a:gdLst>
              <a:ahLst/>
              <a:cxnLst>
                <a:cxn ang="0">
                  <a:pos x="T0" y="T1"/>
                </a:cxn>
                <a:cxn ang="0">
                  <a:pos x="T2" y="T3"/>
                </a:cxn>
                <a:cxn ang="0">
                  <a:pos x="T4" y="T5"/>
                </a:cxn>
                <a:cxn ang="0">
                  <a:pos x="T6" y="T7"/>
                </a:cxn>
                <a:cxn ang="0">
                  <a:pos x="T8" y="T9"/>
                </a:cxn>
              </a:cxnLst>
              <a:rect l="0" t="0" r="r" b="b"/>
              <a:pathLst>
                <a:path w="9" h="69">
                  <a:moveTo>
                    <a:pt x="7" y="0"/>
                  </a:moveTo>
                  <a:lnTo>
                    <a:pt x="9" y="55"/>
                  </a:lnTo>
                  <a:lnTo>
                    <a:pt x="1" y="69"/>
                  </a:lnTo>
                  <a:lnTo>
                    <a:pt x="0" y="14"/>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1" name="Freeform 732"/>
            <p:cNvSpPr>
              <a:spLocks/>
            </p:cNvSpPr>
            <p:nvPr/>
          </p:nvSpPr>
          <p:spPr bwMode="auto">
            <a:xfrm>
              <a:off x="14240653" y="-1114028"/>
              <a:ext cx="6350" cy="101600"/>
            </a:xfrm>
            <a:custGeom>
              <a:avLst/>
              <a:gdLst>
                <a:gd name="T0" fmla="*/ 2 w 4"/>
                <a:gd name="T1" fmla="*/ 0 h 64"/>
                <a:gd name="T2" fmla="*/ 4 w 4"/>
                <a:gd name="T3" fmla="*/ 55 h 64"/>
                <a:gd name="T4" fmla="*/ 1 w 4"/>
                <a:gd name="T5" fmla="*/ 64 h 64"/>
                <a:gd name="T6" fmla="*/ 0 w 4"/>
                <a:gd name="T7" fmla="*/ 9 h 64"/>
                <a:gd name="T8" fmla="*/ 2 w 4"/>
                <a:gd name="T9" fmla="*/ 0 h 64"/>
              </a:gdLst>
              <a:ahLst/>
              <a:cxnLst>
                <a:cxn ang="0">
                  <a:pos x="T0" y="T1"/>
                </a:cxn>
                <a:cxn ang="0">
                  <a:pos x="T2" y="T3"/>
                </a:cxn>
                <a:cxn ang="0">
                  <a:pos x="T4" y="T5"/>
                </a:cxn>
                <a:cxn ang="0">
                  <a:pos x="T6" y="T7"/>
                </a:cxn>
                <a:cxn ang="0">
                  <a:pos x="T8" y="T9"/>
                </a:cxn>
              </a:cxnLst>
              <a:rect l="0" t="0" r="r" b="b"/>
              <a:pathLst>
                <a:path w="4" h="64">
                  <a:moveTo>
                    <a:pt x="2" y="0"/>
                  </a:moveTo>
                  <a:lnTo>
                    <a:pt x="4" y="55"/>
                  </a:lnTo>
                  <a:lnTo>
                    <a:pt x="1" y="64"/>
                  </a:lnTo>
                  <a:lnTo>
                    <a:pt x="0" y="9"/>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2" name="Freeform 733"/>
            <p:cNvSpPr>
              <a:spLocks/>
            </p:cNvSpPr>
            <p:nvPr/>
          </p:nvSpPr>
          <p:spPr bwMode="auto">
            <a:xfrm>
              <a:off x="14869303" y="-1136253"/>
              <a:ext cx="46038" cy="104775"/>
            </a:xfrm>
            <a:custGeom>
              <a:avLst/>
              <a:gdLst>
                <a:gd name="T0" fmla="*/ 27 w 29"/>
                <a:gd name="T1" fmla="*/ 11 h 66"/>
                <a:gd name="T2" fmla="*/ 29 w 29"/>
                <a:gd name="T3" fmla="*/ 66 h 66"/>
                <a:gd name="T4" fmla="*/ 1 w 29"/>
                <a:gd name="T5" fmla="*/ 55 h 66"/>
                <a:gd name="T6" fmla="*/ 0 w 29"/>
                <a:gd name="T7" fmla="*/ 0 h 66"/>
                <a:gd name="T8" fmla="*/ 27 w 29"/>
                <a:gd name="T9" fmla="*/ 11 h 66"/>
              </a:gdLst>
              <a:ahLst/>
              <a:cxnLst>
                <a:cxn ang="0">
                  <a:pos x="T0" y="T1"/>
                </a:cxn>
                <a:cxn ang="0">
                  <a:pos x="T2" y="T3"/>
                </a:cxn>
                <a:cxn ang="0">
                  <a:pos x="T4" y="T5"/>
                </a:cxn>
                <a:cxn ang="0">
                  <a:pos x="T6" y="T7"/>
                </a:cxn>
                <a:cxn ang="0">
                  <a:pos x="T8" y="T9"/>
                </a:cxn>
              </a:cxnLst>
              <a:rect l="0" t="0" r="r" b="b"/>
              <a:pathLst>
                <a:path w="29" h="66">
                  <a:moveTo>
                    <a:pt x="27" y="11"/>
                  </a:moveTo>
                  <a:lnTo>
                    <a:pt x="29" y="66"/>
                  </a:lnTo>
                  <a:lnTo>
                    <a:pt x="1" y="55"/>
                  </a:lnTo>
                  <a:lnTo>
                    <a:pt x="0" y="0"/>
                  </a:lnTo>
                  <a:lnTo>
                    <a:pt x="27"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3" name="Freeform 734"/>
            <p:cNvSpPr>
              <a:spLocks/>
            </p:cNvSpPr>
            <p:nvPr/>
          </p:nvSpPr>
          <p:spPr bwMode="auto">
            <a:xfrm>
              <a:off x="12400741" y="-1047353"/>
              <a:ext cx="185738" cy="88900"/>
            </a:xfrm>
            <a:custGeom>
              <a:avLst/>
              <a:gdLst>
                <a:gd name="T0" fmla="*/ 146 w 148"/>
                <a:gd name="T1" fmla="*/ 1 h 68"/>
                <a:gd name="T2" fmla="*/ 148 w 148"/>
                <a:gd name="T3" fmla="*/ 68 h 68"/>
                <a:gd name="T4" fmla="*/ 86 w 148"/>
                <a:gd name="T5" fmla="*/ 68 h 68"/>
                <a:gd name="T6" fmla="*/ 2 w 148"/>
                <a:gd name="T7" fmla="*/ 67 h 68"/>
                <a:gd name="T8" fmla="*/ 0 w 148"/>
                <a:gd name="T9" fmla="*/ 0 h 68"/>
                <a:gd name="T10" fmla="*/ 84 w 148"/>
                <a:gd name="T11" fmla="*/ 1 h 68"/>
                <a:gd name="T12" fmla="*/ 146 w 14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148" h="68">
                  <a:moveTo>
                    <a:pt x="146" y="1"/>
                  </a:moveTo>
                  <a:cubicBezTo>
                    <a:pt x="148" y="68"/>
                    <a:pt x="148" y="68"/>
                    <a:pt x="148" y="68"/>
                  </a:cubicBezTo>
                  <a:cubicBezTo>
                    <a:pt x="147" y="68"/>
                    <a:pt x="119" y="68"/>
                    <a:pt x="86" y="68"/>
                  </a:cubicBezTo>
                  <a:cubicBezTo>
                    <a:pt x="54" y="68"/>
                    <a:pt x="19" y="68"/>
                    <a:pt x="2" y="67"/>
                  </a:cubicBezTo>
                  <a:cubicBezTo>
                    <a:pt x="0" y="0"/>
                    <a:pt x="0" y="0"/>
                    <a:pt x="0" y="0"/>
                  </a:cubicBezTo>
                  <a:cubicBezTo>
                    <a:pt x="17" y="1"/>
                    <a:pt x="52" y="1"/>
                    <a:pt x="84" y="1"/>
                  </a:cubicBezTo>
                  <a:cubicBezTo>
                    <a:pt x="117" y="1"/>
                    <a:pt x="145" y="1"/>
                    <a:pt x="146"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4" name="Freeform 735"/>
            <p:cNvSpPr>
              <a:spLocks/>
            </p:cNvSpPr>
            <p:nvPr/>
          </p:nvSpPr>
          <p:spPr bwMode="auto">
            <a:xfrm>
              <a:off x="12383278" y="-1048941"/>
              <a:ext cx="20638" cy="88900"/>
            </a:xfrm>
            <a:custGeom>
              <a:avLst/>
              <a:gdLst>
                <a:gd name="T0" fmla="*/ 14 w 16"/>
                <a:gd name="T1" fmla="*/ 1 h 68"/>
                <a:gd name="T2" fmla="*/ 16 w 16"/>
                <a:gd name="T3" fmla="*/ 68 h 68"/>
                <a:gd name="T4" fmla="*/ 14 w 16"/>
                <a:gd name="T5" fmla="*/ 68 h 68"/>
                <a:gd name="T6" fmla="*/ 2 w 16"/>
                <a:gd name="T7" fmla="*/ 67 h 68"/>
                <a:gd name="T8" fmla="*/ 0 w 16"/>
                <a:gd name="T9" fmla="*/ 0 h 68"/>
                <a:gd name="T10" fmla="*/ 12 w 16"/>
                <a:gd name="T11" fmla="*/ 1 h 68"/>
                <a:gd name="T12" fmla="*/ 14 w 16"/>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16" h="68">
                  <a:moveTo>
                    <a:pt x="14" y="1"/>
                  </a:moveTo>
                  <a:cubicBezTo>
                    <a:pt x="16" y="68"/>
                    <a:pt x="16" y="68"/>
                    <a:pt x="16" y="68"/>
                  </a:cubicBezTo>
                  <a:cubicBezTo>
                    <a:pt x="15" y="68"/>
                    <a:pt x="14" y="68"/>
                    <a:pt x="14" y="68"/>
                  </a:cubicBezTo>
                  <a:cubicBezTo>
                    <a:pt x="9" y="68"/>
                    <a:pt x="5" y="68"/>
                    <a:pt x="2" y="67"/>
                  </a:cubicBezTo>
                  <a:cubicBezTo>
                    <a:pt x="0" y="0"/>
                    <a:pt x="0" y="0"/>
                    <a:pt x="0" y="0"/>
                  </a:cubicBezTo>
                  <a:cubicBezTo>
                    <a:pt x="3" y="1"/>
                    <a:pt x="7" y="1"/>
                    <a:pt x="12" y="1"/>
                  </a:cubicBezTo>
                  <a:cubicBezTo>
                    <a:pt x="12" y="1"/>
                    <a:pt x="13" y="1"/>
                    <a:pt x="1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5" name="Freeform 736"/>
            <p:cNvSpPr>
              <a:spLocks/>
            </p:cNvSpPr>
            <p:nvPr/>
          </p:nvSpPr>
          <p:spPr bwMode="auto">
            <a:xfrm>
              <a:off x="12375341" y="-1048941"/>
              <a:ext cx="11113" cy="87313"/>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6" y="67"/>
                    <a:pt x="4" y="67"/>
                    <a:pt x="2" y="67"/>
                  </a:cubicBezTo>
                  <a:cubicBezTo>
                    <a:pt x="0" y="0"/>
                    <a:pt x="0" y="0"/>
                    <a:pt x="0" y="0"/>
                  </a:cubicBezTo>
                  <a:cubicBezTo>
                    <a:pt x="2" y="0"/>
                    <a:pt x="4"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6" name="Freeform 737"/>
            <p:cNvSpPr>
              <a:spLocks/>
            </p:cNvSpPr>
            <p:nvPr/>
          </p:nvSpPr>
          <p:spPr bwMode="auto">
            <a:xfrm>
              <a:off x="12372166" y="-1050528"/>
              <a:ext cx="4763"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7"/>
                    <a:pt x="2" y="67"/>
                  </a:cubicBezTo>
                  <a:cubicBezTo>
                    <a:pt x="0" y="0"/>
                    <a:pt x="0" y="0"/>
                    <a:pt x="0" y="0"/>
                  </a:cubicBezTo>
                  <a:cubicBezTo>
                    <a:pt x="1" y="0"/>
                    <a:pt x="2" y="0"/>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7" name="Freeform 738"/>
            <p:cNvSpPr>
              <a:spLocks/>
            </p:cNvSpPr>
            <p:nvPr/>
          </p:nvSpPr>
          <p:spPr bwMode="auto">
            <a:xfrm>
              <a:off x="12368991" y="-10505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8" name="Freeform 739"/>
            <p:cNvSpPr>
              <a:spLocks/>
            </p:cNvSpPr>
            <p:nvPr/>
          </p:nvSpPr>
          <p:spPr bwMode="auto">
            <a:xfrm>
              <a:off x="12367403" y="-1052116"/>
              <a:ext cx="4763"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7"/>
                    <a:pt x="1" y="67"/>
                  </a:cubicBezTo>
                  <a:cubicBezTo>
                    <a:pt x="0" y="0"/>
                    <a:pt x="0" y="0"/>
                    <a:pt x="0" y="0"/>
                  </a:cubicBezTo>
                  <a:cubicBezTo>
                    <a:pt x="0" y="0"/>
                    <a:pt x="0" y="0"/>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69" name="Freeform 740"/>
            <p:cNvSpPr>
              <a:spLocks/>
            </p:cNvSpPr>
            <p:nvPr/>
          </p:nvSpPr>
          <p:spPr bwMode="auto">
            <a:xfrm>
              <a:off x="12365816" y="-1052116"/>
              <a:ext cx="3175" cy="88900"/>
            </a:xfrm>
            <a:custGeom>
              <a:avLst/>
              <a:gdLst>
                <a:gd name="T0" fmla="*/ 2 w 3"/>
                <a:gd name="T1" fmla="*/ 1 h 68"/>
                <a:gd name="T2" fmla="*/ 3 w 3"/>
                <a:gd name="T3" fmla="*/ 68 h 68"/>
                <a:gd name="T4" fmla="*/ 2 w 3"/>
                <a:gd name="T5" fmla="*/ 67 h 68"/>
                <a:gd name="T6" fmla="*/ 0 w 3"/>
                <a:gd name="T7" fmla="*/ 0 h 68"/>
                <a:gd name="T8" fmla="*/ 2 w 3"/>
                <a:gd name="T9" fmla="*/ 1 h 68"/>
              </a:gdLst>
              <a:ahLst/>
              <a:cxnLst>
                <a:cxn ang="0">
                  <a:pos x="T0" y="T1"/>
                </a:cxn>
                <a:cxn ang="0">
                  <a:pos x="T2" y="T3"/>
                </a:cxn>
                <a:cxn ang="0">
                  <a:pos x="T4" y="T5"/>
                </a:cxn>
                <a:cxn ang="0">
                  <a:pos x="T6" y="T7"/>
                </a:cxn>
                <a:cxn ang="0">
                  <a:pos x="T8" y="T9"/>
                </a:cxn>
              </a:cxnLst>
              <a:rect l="0" t="0" r="r" b="b"/>
              <a:pathLst>
                <a:path w="3" h="68">
                  <a:moveTo>
                    <a:pt x="2" y="1"/>
                  </a:moveTo>
                  <a:cubicBezTo>
                    <a:pt x="3" y="68"/>
                    <a:pt x="3" y="68"/>
                    <a:pt x="3" y="68"/>
                  </a:cubicBezTo>
                  <a:cubicBezTo>
                    <a:pt x="2" y="68"/>
                    <a:pt x="2" y="67"/>
                    <a:pt x="2" y="67"/>
                  </a:cubicBezTo>
                  <a:cubicBezTo>
                    <a:pt x="0" y="0"/>
                    <a:pt x="0" y="0"/>
                    <a:pt x="0" y="0"/>
                  </a:cubicBezTo>
                  <a:cubicBezTo>
                    <a:pt x="0" y="0"/>
                    <a:pt x="0"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0" name="Freeform 741"/>
            <p:cNvSpPr>
              <a:spLocks/>
            </p:cNvSpPr>
            <p:nvPr/>
          </p:nvSpPr>
          <p:spPr bwMode="auto">
            <a:xfrm>
              <a:off x="12619816"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1" name="Freeform 742"/>
            <p:cNvSpPr>
              <a:spLocks/>
            </p:cNvSpPr>
            <p:nvPr/>
          </p:nvSpPr>
          <p:spPr bwMode="auto">
            <a:xfrm>
              <a:off x="12618228" y="-1045766"/>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2" name="Freeform 743"/>
            <p:cNvSpPr>
              <a:spLocks/>
            </p:cNvSpPr>
            <p:nvPr/>
          </p:nvSpPr>
          <p:spPr bwMode="auto">
            <a:xfrm>
              <a:off x="12618228" y="-1045766"/>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3" name="Freeform 744"/>
            <p:cNvSpPr>
              <a:spLocks/>
            </p:cNvSpPr>
            <p:nvPr/>
          </p:nvSpPr>
          <p:spPr bwMode="auto">
            <a:xfrm>
              <a:off x="12613466" y="-1045766"/>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4" name="Freeform 745"/>
            <p:cNvSpPr>
              <a:spLocks/>
            </p:cNvSpPr>
            <p:nvPr/>
          </p:nvSpPr>
          <p:spPr bwMode="auto">
            <a:xfrm>
              <a:off x="12605528" y="-1045766"/>
              <a:ext cx="11113" cy="87313"/>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7" y="67"/>
                    <a:pt x="4" y="67"/>
                    <a:pt x="2" y="67"/>
                  </a:cubicBezTo>
                  <a:cubicBezTo>
                    <a:pt x="0" y="0"/>
                    <a:pt x="0" y="0"/>
                    <a:pt x="0" y="0"/>
                  </a:cubicBezTo>
                  <a:cubicBezTo>
                    <a:pt x="3" y="0"/>
                    <a:pt x="5"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5" name="Freeform 746"/>
            <p:cNvSpPr>
              <a:spLocks/>
            </p:cNvSpPr>
            <p:nvPr/>
          </p:nvSpPr>
          <p:spPr bwMode="auto">
            <a:xfrm>
              <a:off x="12583303" y="-1045766"/>
              <a:ext cx="23813" cy="87313"/>
            </a:xfrm>
            <a:custGeom>
              <a:avLst/>
              <a:gdLst>
                <a:gd name="T0" fmla="*/ 17 w 19"/>
                <a:gd name="T1" fmla="*/ 0 h 67"/>
                <a:gd name="T2" fmla="*/ 19 w 19"/>
                <a:gd name="T3" fmla="*/ 67 h 67"/>
                <a:gd name="T4" fmla="*/ 15 w 19"/>
                <a:gd name="T5" fmla="*/ 67 h 67"/>
                <a:gd name="T6" fmla="*/ 2 w 19"/>
                <a:gd name="T7" fmla="*/ 67 h 67"/>
                <a:gd name="T8" fmla="*/ 0 w 19"/>
                <a:gd name="T9" fmla="*/ 0 h 67"/>
                <a:gd name="T10" fmla="*/ 13 w 19"/>
                <a:gd name="T11" fmla="*/ 0 h 67"/>
                <a:gd name="T12" fmla="*/ 17 w 1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9" h="67">
                  <a:moveTo>
                    <a:pt x="17" y="0"/>
                  </a:moveTo>
                  <a:cubicBezTo>
                    <a:pt x="19" y="67"/>
                    <a:pt x="19" y="67"/>
                    <a:pt x="19" y="67"/>
                  </a:cubicBezTo>
                  <a:cubicBezTo>
                    <a:pt x="18" y="67"/>
                    <a:pt x="16" y="67"/>
                    <a:pt x="15" y="67"/>
                  </a:cubicBezTo>
                  <a:cubicBezTo>
                    <a:pt x="8" y="67"/>
                    <a:pt x="3" y="67"/>
                    <a:pt x="2" y="67"/>
                  </a:cubicBezTo>
                  <a:cubicBezTo>
                    <a:pt x="0" y="0"/>
                    <a:pt x="0" y="0"/>
                    <a:pt x="0" y="0"/>
                  </a:cubicBezTo>
                  <a:cubicBezTo>
                    <a:pt x="1" y="0"/>
                    <a:pt x="7" y="0"/>
                    <a:pt x="13" y="0"/>
                  </a:cubicBezTo>
                  <a:cubicBezTo>
                    <a:pt x="14" y="0"/>
                    <a:pt x="16" y="0"/>
                    <a:pt x="1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6" name="Freeform 747"/>
            <p:cNvSpPr>
              <a:spLocks/>
            </p:cNvSpPr>
            <p:nvPr/>
          </p:nvSpPr>
          <p:spPr bwMode="auto">
            <a:xfrm>
              <a:off x="14912166" y="-1118791"/>
              <a:ext cx="25400" cy="92075"/>
            </a:xfrm>
            <a:custGeom>
              <a:avLst/>
              <a:gdLst>
                <a:gd name="T0" fmla="*/ 15 w 16"/>
                <a:gd name="T1" fmla="*/ 3 h 58"/>
                <a:gd name="T2" fmla="*/ 16 w 16"/>
                <a:gd name="T3" fmla="*/ 58 h 58"/>
                <a:gd name="T4" fmla="*/ 2 w 16"/>
                <a:gd name="T5" fmla="*/ 55 h 58"/>
                <a:gd name="T6" fmla="*/ 0 w 16"/>
                <a:gd name="T7" fmla="*/ 0 h 58"/>
                <a:gd name="T8" fmla="*/ 15 w 16"/>
                <a:gd name="T9" fmla="*/ 3 h 58"/>
              </a:gdLst>
              <a:ahLst/>
              <a:cxnLst>
                <a:cxn ang="0">
                  <a:pos x="T0" y="T1"/>
                </a:cxn>
                <a:cxn ang="0">
                  <a:pos x="T2" y="T3"/>
                </a:cxn>
                <a:cxn ang="0">
                  <a:pos x="T4" y="T5"/>
                </a:cxn>
                <a:cxn ang="0">
                  <a:pos x="T6" y="T7"/>
                </a:cxn>
                <a:cxn ang="0">
                  <a:pos x="T8" y="T9"/>
                </a:cxn>
              </a:cxnLst>
              <a:rect l="0" t="0" r="r" b="b"/>
              <a:pathLst>
                <a:path w="16" h="58">
                  <a:moveTo>
                    <a:pt x="15" y="3"/>
                  </a:moveTo>
                  <a:lnTo>
                    <a:pt x="16" y="58"/>
                  </a:lnTo>
                  <a:lnTo>
                    <a:pt x="2" y="55"/>
                  </a:lnTo>
                  <a:lnTo>
                    <a:pt x="0" y="0"/>
                  </a:lnTo>
                  <a:lnTo>
                    <a:pt x="15"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7" name="Freeform 748"/>
            <p:cNvSpPr>
              <a:spLocks/>
            </p:cNvSpPr>
            <p:nvPr/>
          </p:nvSpPr>
          <p:spPr bwMode="auto">
            <a:xfrm>
              <a:off x="14935978" y="-1114028"/>
              <a:ext cx="28575" cy="87313"/>
            </a:xfrm>
            <a:custGeom>
              <a:avLst/>
              <a:gdLst>
                <a:gd name="T0" fmla="*/ 16 w 18"/>
                <a:gd name="T1" fmla="*/ 0 h 55"/>
                <a:gd name="T2" fmla="*/ 18 w 18"/>
                <a:gd name="T3" fmla="*/ 55 h 55"/>
                <a:gd name="T4" fmla="*/ 1 w 18"/>
                <a:gd name="T5" fmla="*/ 55 h 55"/>
                <a:gd name="T6" fmla="*/ 0 w 18"/>
                <a:gd name="T7" fmla="*/ 0 h 55"/>
                <a:gd name="T8" fmla="*/ 16 w 18"/>
                <a:gd name="T9" fmla="*/ 0 h 55"/>
              </a:gdLst>
              <a:ahLst/>
              <a:cxnLst>
                <a:cxn ang="0">
                  <a:pos x="T0" y="T1"/>
                </a:cxn>
                <a:cxn ang="0">
                  <a:pos x="T2" y="T3"/>
                </a:cxn>
                <a:cxn ang="0">
                  <a:pos x="T4" y="T5"/>
                </a:cxn>
                <a:cxn ang="0">
                  <a:pos x="T6" y="T7"/>
                </a:cxn>
                <a:cxn ang="0">
                  <a:pos x="T8" y="T9"/>
                </a:cxn>
              </a:cxnLst>
              <a:rect l="0" t="0" r="r" b="b"/>
              <a:pathLst>
                <a:path w="18" h="55">
                  <a:moveTo>
                    <a:pt x="16" y="0"/>
                  </a:moveTo>
                  <a:lnTo>
                    <a:pt x="18" y="55"/>
                  </a:lnTo>
                  <a:lnTo>
                    <a:pt x="1" y="55"/>
                  </a:lnTo>
                  <a:lnTo>
                    <a:pt x="0" y="0"/>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8" name="Freeform 749"/>
            <p:cNvSpPr>
              <a:spLocks/>
            </p:cNvSpPr>
            <p:nvPr/>
          </p:nvSpPr>
          <p:spPr bwMode="auto">
            <a:xfrm>
              <a:off x="15361428" y="-1139428"/>
              <a:ext cx="3175" cy="101600"/>
            </a:xfrm>
            <a:custGeom>
              <a:avLst/>
              <a:gdLst>
                <a:gd name="T0" fmla="*/ 1 w 2"/>
                <a:gd name="T1" fmla="*/ 0 h 64"/>
                <a:gd name="T2" fmla="*/ 2 w 2"/>
                <a:gd name="T3" fmla="*/ 55 h 64"/>
                <a:gd name="T4" fmla="*/ 2 w 2"/>
                <a:gd name="T5" fmla="*/ 64 h 64"/>
                <a:gd name="T6" fmla="*/ 0 w 2"/>
                <a:gd name="T7" fmla="*/ 9 h 64"/>
                <a:gd name="T8" fmla="*/ 1 w 2"/>
                <a:gd name="T9" fmla="*/ 0 h 64"/>
              </a:gdLst>
              <a:ahLst/>
              <a:cxnLst>
                <a:cxn ang="0">
                  <a:pos x="T0" y="T1"/>
                </a:cxn>
                <a:cxn ang="0">
                  <a:pos x="T2" y="T3"/>
                </a:cxn>
                <a:cxn ang="0">
                  <a:pos x="T4" y="T5"/>
                </a:cxn>
                <a:cxn ang="0">
                  <a:pos x="T6" y="T7"/>
                </a:cxn>
                <a:cxn ang="0">
                  <a:pos x="T8" y="T9"/>
                </a:cxn>
              </a:cxnLst>
              <a:rect l="0" t="0" r="r" b="b"/>
              <a:pathLst>
                <a:path w="2" h="64">
                  <a:moveTo>
                    <a:pt x="1" y="0"/>
                  </a:moveTo>
                  <a:lnTo>
                    <a:pt x="2" y="55"/>
                  </a:lnTo>
                  <a:lnTo>
                    <a:pt x="2" y="64"/>
                  </a:lnTo>
                  <a:lnTo>
                    <a:pt x="0" y="9"/>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79" name="Freeform 750"/>
            <p:cNvSpPr>
              <a:spLocks/>
            </p:cNvSpPr>
            <p:nvPr/>
          </p:nvSpPr>
          <p:spPr bwMode="auto">
            <a:xfrm>
              <a:off x="12621403" y="-1045766"/>
              <a:ext cx="3175" cy="90488"/>
            </a:xfrm>
            <a:custGeom>
              <a:avLst/>
              <a:gdLst>
                <a:gd name="T0" fmla="*/ 1 w 3"/>
                <a:gd name="T1" fmla="*/ 3 h 70"/>
                <a:gd name="T2" fmla="*/ 3 w 3"/>
                <a:gd name="T3" fmla="*/ 70 h 70"/>
                <a:gd name="T4" fmla="*/ 2 w 3"/>
                <a:gd name="T5" fmla="*/ 67 h 70"/>
                <a:gd name="T6" fmla="*/ 0 w 3"/>
                <a:gd name="T7" fmla="*/ 0 h 70"/>
                <a:gd name="T8" fmla="*/ 1 w 3"/>
                <a:gd name="T9" fmla="*/ 3 h 70"/>
              </a:gdLst>
              <a:ahLst/>
              <a:cxnLst>
                <a:cxn ang="0">
                  <a:pos x="T0" y="T1"/>
                </a:cxn>
                <a:cxn ang="0">
                  <a:pos x="T2" y="T3"/>
                </a:cxn>
                <a:cxn ang="0">
                  <a:pos x="T4" y="T5"/>
                </a:cxn>
                <a:cxn ang="0">
                  <a:pos x="T6" y="T7"/>
                </a:cxn>
                <a:cxn ang="0">
                  <a:pos x="T8" y="T9"/>
                </a:cxn>
              </a:cxnLst>
              <a:rect l="0" t="0" r="r" b="b"/>
              <a:pathLst>
                <a:path w="3" h="70">
                  <a:moveTo>
                    <a:pt x="1" y="3"/>
                  </a:moveTo>
                  <a:cubicBezTo>
                    <a:pt x="3" y="70"/>
                    <a:pt x="3" y="70"/>
                    <a:pt x="3" y="70"/>
                  </a:cubicBezTo>
                  <a:cubicBezTo>
                    <a:pt x="3" y="68"/>
                    <a:pt x="3" y="67"/>
                    <a:pt x="2" y="67"/>
                  </a:cubicBezTo>
                  <a:cubicBezTo>
                    <a:pt x="0" y="0"/>
                    <a:pt x="0" y="0"/>
                    <a:pt x="0" y="0"/>
                  </a:cubicBezTo>
                  <a:cubicBezTo>
                    <a:pt x="1" y="0"/>
                    <a:pt x="1" y="1"/>
                    <a:pt x="1"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0" name="Freeform 751"/>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1" name="Freeform 752"/>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2" name="Freeform 753"/>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3" name="Freeform 754"/>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4" name="Freeform 755"/>
            <p:cNvSpPr>
              <a:spLocks/>
            </p:cNvSpPr>
            <p:nvPr/>
          </p:nvSpPr>
          <p:spPr bwMode="auto">
            <a:xfrm>
              <a:off x="12621403" y="-1045766"/>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5" name="Freeform 756"/>
            <p:cNvSpPr>
              <a:spLocks/>
            </p:cNvSpPr>
            <p:nvPr/>
          </p:nvSpPr>
          <p:spPr bwMode="auto">
            <a:xfrm>
              <a:off x="12619816" y="-1045766"/>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6" name="Freeform 757"/>
            <p:cNvSpPr>
              <a:spLocks/>
            </p:cNvSpPr>
            <p:nvPr/>
          </p:nvSpPr>
          <p:spPr bwMode="auto">
            <a:xfrm>
              <a:off x="14961378" y="-1114028"/>
              <a:ext cx="30163" cy="88900"/>
            </a:xfrm>
            <a:custGeom>
              <a:avLst/>
              <a:gdLst>
                <a:gd name="T0" fmla="*/ 17 w 19"/>
                <a:gd name="T1" fmla="*/ 1 h 56"/>
                <a:gd name="T2" fmla="*/ 19 w 19"/>
                <a:gd name="T3" fmla="*/ 56 h 56"/>
                <a:gd name="T4" fmla="*/ 2 w 19"/>
                <a:gd name="T5" fmla="*/ 55 h 56"/>
                <a:gd name="T6" fmla="*/ 0 w 19"/>
                <a:gd name="T7" fmla="*/ 0 h 56"/>
                <a:gd name="T8" fmla="*/ 17 w 19"/>
                <a:gd name="T9" fmla="*/ 1 h 56"/>
              </a:gdLst>
              <a:ahLst/>
              <a:cxnLst>
                <a:cxn ang="0">
                  <a:pos x="T0" y="T1"/>
                </a:cxn>
                <a:cxn ang="0">
                  <a:pos x="T2" y="T3"/>
                </a:cxn>
                <a:cxn ang="0">
                  <a:pos x="T4" y="T5"/>
                </a:cxn>
                <a:cxn ang="0">
                  <a:pos x="T6" y="T7"/>
                </a:cxn>
                <a:cxn ang="0">
                  <a:pos x="T8" y="T9"/>
                </a:cxn>
              </a:cxnLst>
              <a:rect l="0" t="0" r="r" b="b"/>
              <a:pathLst>
                <a:path w="19" h="56">
                  <a:moveTo>
                    <a:pt x="17" y="1"/>
                  </a:moveTo>
                  <a:lnTo>
                    <a:pt x="19" y="56"/>
                  </a:lnTo>
                  <a:lnTo>
                    <a:pt x="2" y="55"/>
                  </a:lnTo>
                  <a:lnTo>
                    <a:pt x="0" y="0"/>
                  </a:lnTo>
                  <a:lnTo>
                    <a:pt x="17"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7" name="Freeform 758"/>
            <p:cNvSpPr>
              <a:spLocks/>
            </p:cNvSpPr>
            <p:nvPr/>
          </p:nvSpPr>
          <p:spPr bwMode="auto">
            <a:xfrm>
              <a:off x="14247003" y="-1096566"/>
              <a:ext cx="11113" cy="100013"/>
            </a:xfrm>
            <a:custGeom>
              <a:avLst/>
              <a:gdLst>
                <a:gd name="T0" fmla="*/ 5 w 7"/>
                <a:gd name="T1" fmla="*/ 8 h 63"/>
                <a:gd name="T2" fmla="*/ 7 w 7"/>
                <a:gd name="T3" fmla="*/ 63 h 63"/>
                <a:gd name="T4" fmla="*/ 2 w 7"/>
                <a:gd name="T5" fmla="*/ 56 h 63"/>
                <a:gd name="T6" fmla="*/ 0 w 7"/>
                <a:gd name="T7" fmla="*/ 0 h 63"/>
                <a:gd name="T8" fmla="*/ 5 w 7"/>
                <a:gd name="T9" fmla="*/ 8 h 63"/>
              </a:gdLst>
              <a:ahLst/>
              <a:cxnLst>
                <a:cxn ang="0">
                  <a:pos x="T0" y="T1"/>
                </a:cxn>
                <a:cxn ang="0">
                  <a:pos x="T2" y="T3"/>
                </a:cxn>
                <a:cxn ang="0">
                  <a:pos x="T4" y="T5"/>
                </a:cxn>
                <a:cxn ang="0">
                  <a:pos x="T6" y="T7"/>
                </a:cxn>
                <a:cxn ang="0">
                  <a:pos x="T8" y="T9"/>
                </a:cxn>
              </a:cxnLst>
              <a:rect l="0" t="0" r="r" b="b"/>
              <a:pathLst>
                <a:path w="7" h="63">
                  <a:moveTo>
                    <a:pt x="5" y="8"/>
                  </a:moveTo>
                  <a:lnTo>
                    <a:pt x="7" y="63"/>
                  </a:lnTo>
                  <a:lnTo>
                    <a:pt x="2" y="56"/>
                  </a:lnTo>
                  <a:lnTo>
                    <a:pt x="0" y="0"/>
                  </a:lnTo>
                  <a:lnTo>
                    <a:pt x="5"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8" name="Freeform 759"/>
            <p:cNvSpPr>
              <a:spLocks/>
            </p:cNvSpPr>
            <p:nvPr/>
          </p:nvSpPr>
          <p:spPr bwMode="auto">
            <a:xfrm>
              <a:off x="14988366" y="-1112441"/>
              <a:ext cx="7938" cy="95250"/>
            </a:xfrm>
            <a:custGeom>
              <a:avLst/>
              <a:gdLst>
                <a:gd name="T0" fmla="*/ 4 w 5"/>
                <a:gd name="T1" fmla="*/ 5 h 60"/>
                <a:gd name="T2" fmla="*/ 5 w 5"/>
                <a:gd name="T3" fmla="*/ 60 h 60"/>
                <a:gd name="T4" fmla="*/ 2 w 5"/>
                <a:gd name="T5" fmla="*/ 55 h 60"/>
                <a:gd name="T6" fmla="*/ 0 w 5"/>
                <a:gd name="T7" fmla="*/ 0 h 60"/>
                <a:gd name="T8" fmla="*/ 4 w 5"/>
                <a:gd name="T9" fmla="*/ 5 h 60"/>
              </a:gdLst>
              <a:ahLst/>
              <a:cxnLst>
                <a:cxn ang="0">
                  <a:pos x="T0" y="T1"/>
                </a:cxn>
                <a:cxn ang="0">
                  <a:pos x="T2" y="T3"/>
                </a:cxn>
                <a:cxn ang="0">
                  <a:pos x="T4" y="T5"/>
                </a:cxn>
                <a:cxn ang="0">
                  <a:pos x="T6" y="T7"/>
                </a:cxn>
                <a:cxn ang="0">
                  <a:pos x="T8" y="T9"/>
                </a:cxn>
              </a:cxnLst>
              <a:rect l="0" t="0" r="r" b="b"/>
              <a:pathLst>
                <a:path w="5" h="60">
                  <a:moveTo>
                    <a:pt x="4" y="5"/>
                  </a:moveTo>
                  <a:lnTo>
                    <a:pt x="5" y="60"/>
                  </a:lnTo>
                  <a:lnTo>
                    <a:pt x="2" y="55"/>
                  </a:lnTo>
                  <a:lnTo>
                    <a:pt x="0" y="0"/>
                  </a:lnTo>
                  <a:lnTo>
                    <a:pt x="4"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89" name="Freeform 760"/>
            <p:cNvSpPr>
              <a:spLocks/>
            </p:cNvSpPr>
            <p:nvPr/>
          </p:nvSpPr>
          <p:spPr bwMode="auto">
            <a:xfrm>
              <a:off x="14994716" y="-1104503"/>
              <a:ext cx="25400" cy="96838"/>
            </a:xfrm>
            <a:custGeom>
              <a:avLst/>
              <a:gdLst>
                <a:gd name="T0" fmla="*/ 15 w 16"/>
                <a:gd name="T1" fmla="*/ 5 h 61"/>
                <a:gd name="T2" fmla="*/ 16 w 16"/>
                <a:gd name="T3" fmla="*/ 61 h 61"/>
                <a:gd name="T4" fmla="*/ 1 w 16"/>
                <a:gd name="T5" fmla="*/ 55 h 61"/>
                <a:gd name="T6" fmla="*/ 0 w 16"/>
                <a:gd name="T7" fmla="*/ 0 h 61"/>
                <a:gd name="T8" fmla="*/ 15 w 16"/>
                <a:gd name="T9" fmla="*/ 5 h 61"/>
              </a:gdLst>
              <a:ahLst/>
              <a:cxnLst>
                <a:cxn ang="0">
                  <a:pos x="T0" y="T1"/>
                </a:cxn>
                <a:cxn ang="0">
                  <a:pos x="T2" y="T3"/>
                </a:cxn>
                <a:cxn ang="0">
                  <a:pos x="T4" y="T5"/>
                </a:cxn>
                <a:cxn ang="0">
                  <a:pos x="T6" y="T7"/>
                </a:cxn>
                <a:cxn ang="0">
                  <a:pos x="T8" y="T9"/>
                </a:cxn>
              </a:cxnLst>
              <a:rect l="0" t="0" r="r" b="b"/>
              <a:pathLst>
                <a:path w="16" h="61">
                  <a:moveTo>
                    <a:pt x="15" y="5"/>
                  </a:moveTo>
                  <a:lnTo>
                    <a:pt x="16" y="61"/>
                  </a:lnTo>
                  <a:lnTo>
                    <a:pt x="1" y="55"/>
                  </a:lnTo>
                  <a:lnTo>
                    <a:pt x="0" y="0"/>
                  </a:lnTo>
                  <a:lnTo>
                    <a:pt x="15"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0" name="Freeform 761"/>
            <p:cNvSpPr>
              <a:spLocks/>
            </p:cNvSpPr>
            <p:nvPr/>
          </p:nvSpPr>
          <p:spPr bwMode="auto">
            <a:xfrm>
              <a:off x="14199378" y="-1072753"/>
              <a:ext cx="50800" cy="93663"/>
            </a:xfrm>
            <a:custGeom>
              <a:avLst/>
              <a:gdLst>
                <a:gd name="T0" fmla="*/ 30 w 32"/>
                <a:gd name="T1" fmla="*/ 0 h 59"/>
                <a:gd name="T2" fmla="*/ 32 w 32"/>
                <a:gd name="T3" fmla="*/ 55 h 59"/>
                <a:gd name="T4" fmla="*/ 1 w 32"/>
                <a:gd name="T5" fmla="*/ 59 h 59"/>
                <a:gd name="T6" fmla="*/ 0 w 32"/>
                <a:gd name="T7" fmla="*/ 4 h 59"/>
                <a:gd name="T8" fmla="*/ 30 w 32"/>
                <a:gd name="T9" fmla="*/ 0 h 59"/>
              </a:gdLst>
              <a:ahLst/>
              <a:cxnLst>
                <a:cxn ang="0">
                  <a:pos x="T0" y="T1"/>
                </a:cxn>
                <a:cxn ang="0">
                  <a:pos x="T2" y="T3"/>
                </a:cxn>
                <a:cxn ang="0">
                  <a:pos x="T4" y="T5"/>
                </a:cxn>
                <a:cxn ang="0">
                  <a:pos x="T6" y="T7"/>
                </a:cxn>
                <a:cxn ang="0">
                  <a:pos x="T8" y="T9"/>
                </a:cxn>
              </a:cxnLst>
              <a:rect l="0" t="0" r="r" b="b"/>
              <a:pathLst>
                <a:path w="32" h="59">
                  <a:moveTo>
                    <a:pt x="30" y="0"/>
                  </a:moveTo>
                  <a:lnTo>
                    <a:pt x="32" y="55"/>
                  </a:lnTo>
                  <a:lnTo>
                    <a:pt x="1" y="59"/>
                  </a:lnTo>
                  <a:lnTo>
                    <a:pt x="0" y="4"/>
                  </a:lnTo>
                  <a:lnTo>
                    <a:pt x="3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1" name="Freeform 762"/>
            <p:cNvSpPr>
              <a:spLocks/>
            </p:cNvSpPr>
            <p:nvPr/>
          </p:nvSpPr>
          <p:spPr bwMode="auto">
            <a:xfrm>
              <a:off x="14254941" y="-1083866"/>
              <a:ext cx="3175" cy="103188"/>
            </a:xfrm>
            <a:custGeom>
              <a:avLst/>
              <a:gdLst>
                <a:gd name="T0" fmla="*/ 1 w 2"/>
                <a:gd name="T1" fmla="*/ 10 h 65"/>
                <a:gd name="T2" fmla="*/ 2 w 2"/>
                <a:gd name="T3" fmla="*/ 65 h 65"/>
                <a:gd name="T4" fmla="*/ 2 w 2"/>
                <a:gd name="T5" fmla="*/ 55 h 65"/>
                <a:gd name="T6" fmla="*/ 0 w 2"/>
                <a:gd name="T7" fmla="*/ 0 h 65"/>
                <a:gd name="T8" fmla="*/ 1 w 2"/>
                <a:gd name="T9" fmla="*/ 10 h 65"/>
              </a:gdLst>
              <a:ahLst/>
              <a:cxnLst>
                <a:cxn ang="0">
                  <a:pos x="T0" y="T1"/>
                </a:cxn>
                <a:cxn ang="0">
                  <a:pos x="T2" y="T3"/>
                </a:cxn>
                <a:cxn ang="0">
                  <a:pos x="T4" y="T5"/>
                </a:cxn>
                <a:cxn ang="0">
                  <a:pos x="T6" y="T7"/>
                </a:cxn>
                <a:cxn ang="0">
                  <a:pos x="T8" y="T9"/>
                </a:cxn>
              </a:cxnLst>
              <a:rect l="0" t="0" r="r" b="b"/>
              <a:pathLst>
                <a:path w="2" h="65">
                  <a:moveTo>
                    <a:pt x="1" y="10"/>
                  </a:moveTo>
                  <a:lnTo>
                    <a:pt x="2" y="65"/>
                  </a:lnTo>
                  <a:lnTo>
                    <a:pt x="2" y="55"/>
                  </a:lnTo>
                  <a:lnTo>
                    <a:pt x="0" y="0"/>
                  </a:lnTo>
                  <a:lnTo>
                    <a:pt x="1"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2" name="Freeform 763"/>
            <p:cNvSpPr>
              <a:spLocks/>
            </p:cNvSpPr>
            <p:nvPr/>
          </p:nvSpPr>
          <p:spPr bwMode="auto">
            <a:xfrm>
              <a:off x="14172391" y="-1066403"/>
              <a:ext cx="28575" cy="98425"/>
            </a:xfrm>
            <a:custGeom>
              <a:avLst/>
              <a:gdLst>
                <a:gd name="T0" fmla="*/ 17 w 18"/>
                <a:gd name="T1" fmla="*/ 0 h 62"/>
                <a:gd name="T2" fmla="*/ 18 w 18"/>
                <a:gd name="T3" fmla="*/ 55 h 62"/>
                <a:gd name="T4" fmla="*/ 2 w 18"/>
                <a:gd name="T5" fmla="*/ 62 h 62"/>
                <a:gd name="T6" fmla="*/ 0 w 18"/>
                <a:gd name="T7" fmla="*/ 7 h 62"/>
                <a:gd name="T8" fmla="*/ 17 w 18"/>
                <a:gd name="T9" fmla="*/ 0 h 62"/>
              </a:gdLst>
              <a:ahLst/>
              <a:cxnLst>
                <a:cxn ang="0">
                  <a:pos x="T0" y="T1"/>
                </a:cxn>
                <a:cxn ang="0">
                  <a:pos x="T2" y="T3"/>
                </a:cxn>
                <a:cxn ang="0">
                  <a:pos x="T4" y="T5"/>
                </a:cxn>
                <a:cxn ang="0">
                  <a:pos x="T6" y="T7"/>
                </a:cxn>
                <a:cxn ang="0">
                  <a:pos x="T8" y="T9"/>
                </a:cxn>
              </a:cxnLst>
              <a:rect l="0" t="0" r="r" b="b"/>
              <a:pathLst>
                <a:path w="18" h="62">
                  <a:moveTo>
                    <a:pt x="17" y="0"/>
                  </a:moveTo>
                  <a:lnTo>
                    <a:pt x="18" y="55"/>
                  </a:lnTo>
                  <a:lnTo>
                    <a:pt x="2" y="62"/>
                  </a:lnTo>
                  <a:lnTo>
                    <a:pt x="0" y="7"/>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3" name="Freeform 764"/>
            <p:cNvSpPr>
              <a:spLocks/>
            </p:cNvSpPr>
            <p:nvPr/>
          </p:nvSpPr>
          <p:spPr bwMode="auto">
            <a:xfrm>
              <a:off x="15018528" y="-1096566"/>
              <a:ext cx="17463" cy="103188"/>
            </a:xfrm>
            <a:custGeom>
              <a:avLst/>
              <a:gdLst>
                <a:gd name="T0" fmla="*/ 10 w 11"/>
                <a:gd name="T1" fmla="*/ 10 h 65"/>
                <a:gd name="T2" fmla="*/ 11 w 11"/>
                <a:gd name="T3" fmla="*/ 65 h 65"/>
                <a:gd name="T4" fmla="*/ 1 w 11"/>
                <a:gd name="T5" fmla="*/ 56 h 65"/>
                <a:gd name="T6" fmla="*/ 0 w 11"/>
                <a:gd name="T7" fmla="*/ 0 h 65"/>
                <a:gd name="T8" fmla="*/ 10 w 11"/>
                <a:gd name="T9" fmla="*/ 10 h 65"/>
              </a:gdLst>
              <a:ahLst/>
              <a:cxnLst>
                <a:cxn ang="0">
                  <a:pos x="T0" y="T1"/>
                </a:cxn>
                <a:cxn ang="0">
                  <a:pos x="T2" y="T3"/>
                </a:cxn>
                <a:cxn ang="0">
                  <a:pos x="T4" y="T5"/>
                </a:cxn>
                <a:cxn ang="0">
                  <a:pos x="T6" y="T7"/>
                </a:cxn>
                <a:cxn ang="0">
                  <a:pos x="T8" y="T9"/>
                </a:cxn>
              </a:cxnLst>
              <a:rect l="0" t="0" r="r" b="b"/>
              <a:pathLst>
                <a:path w="11" h="65">
                  <a:moveTo>
                    <a:pt x="10" y="10"/>
                  </a:moveTo>
                  <a:lnTo>
                    <a:pt x="11" y="65"/>
                  </a:lnTo>
                  <a:lnTo>
                    <a:pt x="1" y="56"/>
                  </a:lnTo>
                  <a:lnTo>
                    <a:pt x="0" y="0"/>
                  </a:lnTo>
                  <a:lnTo>
                    <a:pt x="10"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4" name="Freeform 765"/>
            <p:cNvSpPr>
              <a:spLocks/>
            </p:cNvSpPr>
            <p:nvPr/>
          </p:nvSpPr>
          <p:spPr bwMode="auto">
            <a:xfrm>
              <a:off x="15034403" y="-1080691"/>
              <a:ext cx="4763" cy="100013"/>
            </a:xfrm>
            <a:custGeom>
              <a:avLst/>
              <a:gdLst>
                <a:gd name="T0" fmla="*/ 1 w 3"/>
                <a:gd name="T1" fmla="*/ 8 h 63"/>
                <a:gd name="T2" fmla="*/ 3 w 3"/>
                <a:gd name="T3" fmla="*/ 63 h 63"/>
                <a:gd name="T4" fmla="*/ 1 w 3"/>
                <a:gd name="T5" fmla="*/ 55 h 63"/>
                <a:gd name="T6" fmla="*/ 0 w 3"/>
                <a:gd name="T7" fmla="*/ 0 h 63"/>
                <a:gd name="T8" fmla="*/ 1 w 3"/>
                <a:gd name="T9" fmla="*/ 8 h 63"/>
              </a:gdLst>
              <a:ahLst/>
              <a:cxnLst>
                <a:cxn ang="0">
                  <a:pos x="T0" y="T1"/>
                </a:cxn>
                <a:cxn ang="0">
                  <a:pos x="T2" y="T3"/>
                </a:cxn>
                <a:cxn ang="0">
                  <a:pos x="T4" y="T5"/>
                </a:cxn>
                <a:cxn ang="0">
                  <a:pos x="T6" y="T7"/>
                </a:cxn>
                <a:cxn ang="0">
                  <a:pos x="T8" y="T9"/>
                </a:cxn>
              </a:cxnLst>
              <a:rect l="0" t="0" r="r" b="b"/>
              <a:pathLst>
                <a:path w="3" h="63">
                  <a:moveTo>
                    <a:pt x="1" y="8"/>
                  </a:moveTo>
                  <a:lnTo>
                    <a:pt x="3" y="63"/>
                  </a:lnTo>
                  <a:lnTo>
                    <a:pt x="1"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5" name="Freeform 766"/>
            <p:cNvSpPr>
              <a:spLocks/>
            </p:cNvSpPr>
            <p:nvPr/>
          </p:nvSpPr>
          <p:spPr bwMode="auto">
            <a:xfrm>
              <a:off x="15359841" y="-1107678"/>
              <a:ext cx="4763" cy="122238"/>
            </a:xfrm>
            <a:custGeom>
              <a:avLst/>
              <a:gdLst>
                <a:gd name="T0" fmla="*/ 2 w 3"/>
                <a:gd name="T1" fmla="*/ 0 h 77"/>
                <a:gd name="T2" fmla="*/ 3 w 3"/>
                <a:gd name="T3" fmla="*/ 56 h 77"/>
                <a:gd name="T4" fmla="*/ 2 w 3"/>
                <a:gd name="T5" fmla="*/ 77 h 77"/>
                <a:gd name="T6" fmla="*/ 0 w 3"/>
                <a:gd name="T7" fmla="*/ 22 h 77"/>
                <a:gd name="T8" fmla="*/ 2 w 3"/>
                <a:gd name="T9" fmla="*/ 0 h 77"/>
              </a:gdLst>
              <a:ahLst/>
              <a:cxnLst>
                <a:cxn ang="0">
                  <a:pos x="T0" y="T1"/>
                </a:cxn>
                <a:cxn ang="0">
                  <a:pos x="T2" y="T3"/>
                </a:cxn>
                <a:cxn ang="0">
                  <a:pos x="T4" y="T5"/>
                </a:cxn>
                <a:cxn ang="0">
                  <a:pos x="T6" y="T7"/>
                </a:cxn>
                <a:cxn ang="0">
                  <a:pos x="T8" y="T9"/>
                </a:cxn>
              </a:cxnLst>
              <a:rect l="0" t="0" r="r" b="b"/>
              <a:pathLst>
                <a:path w="3" h="77">
                  <a:moveTo>
                    <a:pt x="2" y="0"/>
                  </a:moveTo>
                  <a:lnTo>
                    <a:pt x="3" y="56"/>
                  </a:lnTo>
                  <a:lnTo>
                    <a:pt x="2" y="77"/>
                  </a:lnTo>
                  <a:lnTo>
                    <a:pt x="0" y="22"/>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6" name="Freeform 767"/>
            <p:cNvSpPr>
              <a:spLocks/>
            </p:cNvSpPr>
            <p:nvPr/>
          </p:nvSpPr>
          <p:spPr bwMode="auto">
            <a:xfrm>
              <a:off x="14162866" y="-1055291"/>
              <a:ext cx="12700" cy="107950"/>
            </a:xfrm>
            <a:custGeom>
              <a:avLst/>
              <a:gdLst>
                <a:gd name="T0" fmla="*/ 6 w 8"/>
                <a:gd name="T1" fmla="*/ 0 h 68"/>
                <a:gd name="T2" fmla="*/ 8 w 8"/>
                <a:gd name="T3" fmla="*/ 55 h 68"/>
                <a:gd name="T4" fmla="*/ 2 w 8"/>
                <a:gd name="T5" fmla="*/ 68 h 68"/>
                <a:gd name="T6" fmla="*/ 0 w 8"/>
                <a:gd name="T7" fmla="*/ 13 h 68"/>
                <a:gd name="T8" fmla="*/ 6 w 8"/>
                <a:gd name="T9" fmla="*/ 0 h 68"/>
              </a:gdLst>
              <a:ahLst/>
              <a:cxnLst>
                <a:cxn ang="0">
                  <a:pos x="T0" y="T1"/>
                </a:cxn>
                <a:cxn ang="0">
                  <a:pos x="T2" y="T3"/>
                </a:cxn>
                <a:cxn ang="0">
                  <a:pos x="T4" y="T5"/>
                </a:cxn>
                <a:cxn ang="0">
                  <a:pos x="T6" y="T7"/>
                </a:cxn>
                <a:cxn ang="0">
                  <a:pos x="T8" y="T9"/>
                </a:cxn>
              </a:cxnLst>
              <a:rect l="0" t="0" r="r" b="b"/>
              <a:pathLst>
                <a:path w="8" h="68">
                  <a:moveTo>
                    <a:pt x="6" y="0"/>
                  </a:moveTo>
                  <a:lnTo>
                    <a:pt x="8" y="55"/>
                  </a:lnTo>
                  <a:lnTo>
                    <a:pt x="2" y="68"/>
                  </a:lnTo>
                  <a:lnTo>
                    <a:pt x="0" y="13"/>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7" name="Freeform 768"/>
            <p:cNvSpPr>
              <a:spLocks/>
            </p:cNvSpPr>
            <p:nvPr/>
          </p:nvSpPr>
          <p:spPr bwMode="auto">
            <a:xfrm>
              <a:off x="15055041" y="-1066403"/>
              <a:ext cx="36513" cy="93663"/>
            </a:xfrm>
            <a:custGeom>
              <a:avLst/>
              <a:gdLst>
                <a:gd name="T0" fmla="*/ 21 w 23"/>
                <a:gd name="T1" fmla="*/ 0 h 59"/>
                <a:gd name="T2" fmla="*/ 23 w 23"/>
                <a:gd name="T3" fmla="*/ 55 h 59"/>
                <a:gd name="T4" fmla="*/ 2 w 23"/>
                <a:gd name="T5" fmla="*/ 59 h 59"/>
                <a:gd name="T6" fmla="*/ 0 w 23"/>
                <a:gd name="T7" fmla="*/ 4 h 59"/>
                <a:gd name="T8" fmla="*/ 21 w 23"/>
                <a:gd name="T9" fmla="*/ 0 h 59"/>
              </a:gdLst>
              <a:ahLst/>
              <a:cxnLst>
                <a:cxn ang="0">
                  <a:pos x="T0" y="T1"/>
                </a:cxn>
                <a:cxn ang="0">
                  <a:pos x="T2" y="T3"/>
                </a:cxn>
                <a:cxn ang="0">
                  <a:pos x="T4" y="T5"/>
                </a:cxn>
                <a:cxn ang="0">
                  <a:pos x="T6" y="T7"/>
                </a:cxn>
                <a:cxn ang="0">
                  <a:pos x="T8" y="T9"/>
                </a:cxn>
              </a:cxnLst>
              <a:rect l="0" t="0" r="r" b="b"/>
              <a:pathLst>
                <a:path w="23" h="59">
                  <a:moveTo>
                    <a:pt x="21" y="0"/>
                  </a:moveTo>
                  <a:lnTo>
                    <a:pt x="23" y="55"/>
                  </a:lnTo>
                  <a:lnTo>
                    <a:pt x="2" y="59"/>
                  </a:lnTo>
                  <a:lnTo>
                    <a:pt x="0" y="4"/>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8" name="Freeform 769"/>
            <p:cNvSpPr>
              <a:spLocks/>
            </p:cNvSpPr>
            <p:nvPr/>
          </p:nvSpPr>
          <p:spPr bwMode="auto">
            <a:xfrm>
              <a:off x="15035991" y="-1067991"/>
              <a:ext cx="22225" cy="95250"/>
            </a:xfrm>
            <a:custGeom>
              <a:avLst/>
              <a:gdLst>
                <a:gd name="T0" fmla="*/ 12 w 14"/>
                <a:gd name="T1" fmla="*/ 5 h 60"/>
                <a:gd name="T2" fmla="*/ 14 w 14"/>
                <a:gd name="T3" fmla="*/ 60 h 60"/>
                <a:gd name="T4" fmla="*/ 2 w 14"/>
                <a:gd name="T5" fmla="*/ 55 h 60"/>
                <a:gd name="T6" fmla="*/ 0 w 14"/>
                <a:gd name="T7" fmla="*/ 0 h 60"/>
                <a:gd name="T8" fmla="*/ 12 w 14"/>
                <a:gd name="T9" fmla="*/ 5 h 60"/>
              </a:gdLst>
              <a:ahLst/>
              <a:cxnLst>
                <a:cxn ang="0">
                  <a:pos x="T0" y="T1"/>
                </a:cxn>
                <a:cxn ang="0">
                  <a:pos x="T2" y="T3"/>
                </a:cxn>
                <a:cxn ang="0">
                  <a:pos x="T4" y="T5"/>
                </a:cxn>
                <a:cxn ang="0">
                  <a:pos x="T6" y="T7"/>
                </a:cxn>
                <a:cxn ang="0">
                  <a:pos x="T8" y="T9"/>
                </a:cxn>
              </a:cxnLst>
              <a:rect l="0" t="0" r="r" b="b"/>
              <a:pathLst>
                <a:path w="14" h="60">
                  <a:moveTo>
                    <a:pt x="12" y="5"/>
                  </a:moveTo>
                  <a:lnTo>
                    <a:pt x="14" y="60"/>
                  </a:lnTo>
                  <a:lnTo>
                    <a:pt x="2" y="55"/>
                  </a:lnTo>
                  <a:lnTo>
                    <a:pt x="0" y="0"/>
                  </a:lnTo>
                  <a:lnTo>
                    <a:pt x="12"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799" name="Freeform 770"/>
            <p:cNvSpPr>
              <a:spLocks/>
            </p:cNvSpPr>
            <p:nvPr/>
          </p:nvSpPr>
          <p:spPr bwMode="auto">
            <a:xfrm>
              <a:off x="15088378" y="-1066403"/>
              <a:ext cx="42863" cy="93663"/>
            </a:xfrm>
            <a:custGeom>
              <a:avLst/>
              <a:gdLst>
                <a:gd name="T0" fmla="*/ 26 w 27"/>
                <a:gd name="T1" fmla="*/ 4 h 59"/>
                <a:gd name="T2" fmla="*/ 27 w 27"/>
                <a:gd name="T3" fmla="*/ 59 h 59"/>
                <a:gd name="T4" fmla="*/ 2 w 27"/>
                <a:gd name="T5" fmla="*/ 55 h 59"/>
                <a:gd name="T6" fmla="*/ 0 w 27"/>
                <a:gd name="T7" fmla="*/ 0 h 59"/>
                <a:gd name="T8" fmla="*/ 26 w 27"/>
                <a:gd name="T9" fmla="*/ 4 h 59"/>
              </a:gdLst>
              <a:ahLst/>
              <a:cxnLst>
                <a:cxn ang="0">
                  <a:pos x="T0" y="T1"/>
                </a:cxn>
                <a:cxn ang="0">
                  <a:pos x="T2" y="T3"/>
                </a:cxn>
                <a:cxn ang="0">
                  <a:pos x="T4" y="T5"/>
                </a:cxn>
                <a:cxn ang="0">
                  <a:pos x="T6" y="T7"/>
                </a:cxn>
                <a:cxn ang="0">
                  <a:pos x="T8" y="T9"/>
                </a:cxn>
              </a:cxnLst>
              <a:rect l="0" t="0" r="r" b="b"/>
              <a:pathLst>
                <a:path w="27" h="59">
                  <a:moveTo>
                    <a:pt x="26" y="4"/>
                  </a:moveTo>
                  <a:lnTo>
                    <a:pt x="27" y="59"/>
                  </a:lnTo>
                  <a:lnTo>
                    <a:pt x="2" y="55"/>
                  </a:lnTo>
                  <a:lnTo>
                    <a:pt x="0" y="0"/>
                  </a:lnTo>
                  <a:lnTo>
                    <a:pt x="26"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0" name="Freeform 771"/>
            <p:cNvSpPr>
              <a:spLocks/>
            </p:cNvSpPr>
            <p:nvPr/>
          </p:nvSpPr>
          <p:spPr bwMode="auto">
            <a:xfrm>
              <a:off x="15129653" y="-1060053"/>
              <a:ext cx="33338" cy="96838"/>
            </a:xfrm>
            <a:custGeom>
              <a:avLst/>
              <a:gdLst>
                <a:gd name="T0" fmla="*/ 19 w 21"/>
                <a:gd name="T1" fmla="*/ 5 h 61"/>
                <a:gd name="T2" fmla="*/ 21 w 21"/>
                <a:gd name="T3" fmla="*/ 61 h 61"/>
                <a:gd name="T4" fmla="*/ 1 w 21"/>
                <a:gd name="T5" fmla="*/ 55 h 61"/>
                <a:gd name="T6" fmla="*/ 0 w 21"/>
                <a:gd name="T7" fmla="*/ 0 h 61"/>
                <a:gd name="T8" fmla="*/ 19 w 21"/>
                <a:gd name="T9" fmla="*/ 5 h 61"/>
              </a:gdLst>
              <a:ahLst/>
              <a:cxnLst>
                <a:cxn ang="0">
                  <a:pos x="T0" y="T1"/>
                </a:cxn>
                <a:cxn ang="0">
                  <a:pos x="T2" y="T3"/>
                </a:cxn>
                <a:cxn ang="0">
                  <a:pos x="T4" y="T5"/>
                </a:cxn>
                <a:cxn ang="0">
                  <a:pos x="T6" y="T7"/>
                </a:cxn>
                <a:cxn ang="0">
                  <a:pos x="T8" y="T9"/>
                </a:cxn>
              </a:cxnLst>
              <a:rect l="0" t="0" r="r" b="b"/>
              <a:pathLst>
                <a:path w="21" h="61">
                  <a:moveTo>
                    <a:pt x="19" y="5"/>
                  </a:moveTo>
                  <a:lnTo>
                    <a:pt x="21" y="61"/>
                  </a:lnTo>
                  <a:lnTo>
                    <a:pt x="1" y="55"/>
                  </a:lnTo>
                  <a:lnTo>
                    <a:pt x="0" y="0"/>
                  </a:lnTo>
                  <a:lnTo>
                    <a:pt x="19"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1" name="Freeform 772"/>
            <p:cNvSpPr>
              <a:spLocks/>
            </p:cNvSpPr>
            <p:nvPr/>
          </p:nvSpPr>
          <p:spPr bwMode="auto">
            <a:xfrm>
              <a:off x="14161278" y="-1034653"/>
              <a:ext cx="4763" cy="104775"/>
            </a:xfrm>
            <a:custGeom>
              <a:avLst/>
              <a:gdLst>
                <a:gd name="T0" fmla="*/ 1 w 3"/>
                <a:gd name="T1" fmla="*/ 0 h 66"/>
                <a:gd name="T2" fmla="*/ 3 w 3"/>
                <a:gd name="T3" fmla="*/ 55 h 66"/>
                <a:gd name="T4" fmla="*/ 2 w 3"/>
                <a:gd name="T5" fmla="*/ 66 h 66"/>
                <a:gd name="T6" fmla="*/ 0 w 3"/>
                <a:gd name="T7" fmla="*/ 11 h 66"/>
                <a:gd name="T8" fmla="*/ 1 w 3"/>
                <a:gd name="T9" fmla="*/ 0 h 66"/>
              </a:gdLst>
              <a:ahLst/>
              <a:cxnLst>
                <a:cxn ang="0">
                  <a:pos x="T0" y="T1"/>
                </a:cxn>
                <a:cxn ang="0">
                  <a:pos x="T2" y="T3"/>
                </a:cxn>
                <a:cxn ang="0">
                  <a:pos x="T4" y="T5"/>
                </a:cxn>
                <a:cxn ang="0">
                  <a:pos x="T6" y="T7"/>
                </a:cxn>
                <a:cxn ang="0">
                  <a:pos x="T8" y="T9"/>
                </a:cxn>
              </a:cxnLst>
              <a:rect l="0" t="0" r="r" b="b"/>
              <a:pathLst>
                <a:path w="3" h="66">
                  <a:moveTo>
                    <a:pt x="1" y="0"/>
                  </a:moveTo>
                  <a:lnTo>
                    <a:pt x="3" y="55"/>
                  </a:lnTo>
                  <a:lnTo>
                    <a:pt x="2" y="66"/>
                  </a:lnTo>
                  <a:lnTo>
                    <a:pt x="0" y="11"/>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2" name="Freeform 773"/>
            <p:cNvSpPr>
              <a:spLocks/>
            </p:cNvSpPr>
            <p:nvPr/>
          </p:nvSpPr>
          <p:spPr bwMode="auto">
            <a:xfrm>
              <a:off x="15159816" y="-1052116"/>
              <a:ext cx="33338" cy="93663"/>
            </a:xfrm>
            <a:custGeom>
              <a:avLst/>
              <a:gdLst>
                <a:gd name="T0" fmla="*/ 19 w 21"/>
                <a:gd name="T1" fmla="*/ 4 h 59"/>
                <a:gd name="T2" fmla="*/ 21 w 21"/>
                <a:gd name="T3" fmla="*/ 59 h 59"/>
                <a:gd name="T4" fmla="*/ 2 w 21"/>
                <a:gd name="T5" fmla="*/ 56 h 59"/>
                <a:gd name="T6" fmla="*/ 0 w 21"/>
                <a:gd name="T7" fmla="*/ 0 h 59"/>
                <a:gd name="T8" fmla="*/ 19 w 21"/>
                <a:gd name="T9" fmla="*/ 4 h 59"/>
              </a:gdLst>
              <a:ahLst/>
              <a:cxnLst>
                <a:cxn ang="0">
                  <a:pos x="T0" y="T1"/>
                </a:cxn>
                <a:cxn ang="0">
                  <a:pos x="T2" y="T3"/>
                </a:cxn>
                <a:cxn ang="0">
                  <a:pos x="T4" y="T5"/>
                </a:cxn>
                <a:cxn ang="0">
                  <a:pos x="T6" y="T7"/>
                </a:cxn>
                <a:cxn ang="0">
                  <a:pos x="T8" y="T9"/>
                </a:cxn>
              </a:cxnLst>
              <a:rect l="0" t="0" r="r" b="b"/>
              <a:pathLst>
                <a:path w="21" h="59">
                  <a:moveTo>
                    <a:pt x="19" y="4"/>
                  </a:moveTo>
                  <a:lnTo>
                    <a:pt x="21" y="59"/>
                  </a:lnTo>
                  <a:lnTo>
                    <a:pt x="2" y="56"/>
                  </a:lnTo>
                  <a:lnTo>
                    <a:pt x="0" y="0"/>
                  </a:lnTo>
                  <a:lnTo>
                    <a:pt x="19"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3" name="Freeform 774"/>
            <p:cNvSpPr>
              <a:spLocks/>
            </p:cNvSpPr>
            <p:nvPr/>
          </p:nvSpPr>
          <p:spPr bwMode="auto">
            <a:xfrm>
              <a:off x="15189978" y="-1045766"/>
              <a:ext cx="39688" cy="98425"/>
            </a:xfrm>
            <a:custGeom>
              <a:avLst/>
              <a:gdLst>
                <a:gd name="T0" fmla="*/ 23 w 25"/>
                <a:gd name="T1" fmla="*/ 7 h 62"/>
                <a:gd name="T2" fmla="*/ 25 w 25"/>
                <a:gd name="T3" fmla="*/ 62 h 62"/>
                <a:gd name="T4" fmla="*/ 2 w 25"/>
                <a:gd name="T5" fmla="*/ 55 h 62"/>
                <a:gd name="T6" fmla="*/ 0 w 25"/>
                <a:gd name="T7" fmla="*/ 0 h 62"/>
                <a:gd name="T8" fmla="*/ 23 w 25"/>
                <a:gd name="T9" fmla="*/ 7 h 62"/>
              </a:gdLst>
              <a:ahLst/>
              <a:cxnLst>
                <a:cxn ang="0">
                  <a:pos x="T0" y="T1"/>
                </a:cxn>
                <a:cxn ang="0">
                  <a:pos x="T2" y="T3"/>
                </a:cxn>
                <a:cxn ang="0">
                  <a:pos x="T4" y="T5"/>
                </a:cxn>
                <a:cxn ang="0">
                  <a:pos x="T6" y="T7"/>
                </a:cxn>
                <a:cxn ang="0">
                  <a:pos x="T8" y="T9"/>
                </a:cxn>
              </a:cxnLst>
              <a:rect l="0" t="0" r="r" b="b"/>
              <a:pathLst>
                <a:path w="25" h="62">
                  <a:moveTo>
                    <a:pt x="23" y="7"/>
                  </a:moveTo>
                  <a:lnTo>
                    <a:pt x="25" y="62"/>
                  </a:lnTo>
                  <a:lnTo>
                    <a:pt x="2" y="55"/>
                  </a:lnTo>
                  <a:lnTo>
                    <a:pt x="0" y="0"/>
                  </a:lnTo>
                  <a:lnTo>
                    <a:pt x="23"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4" name="Freeform 775"/>
            <p:cNvSpPr>
              <a:spLocks/>
            </p:cNvSpPr>
            <p:nvPr/>
          </p:nvSpPr>
          <p:spPr bwMode="auto">
            <a:xfrm>
              <a:off x="14170803" y="-1015603"/>
              <a:ext cx="22225" cy="101600"/>
            </a:xfrm>
            <a:custGeom>
              <a:avLst/>
              <a:gdLst>
                <a:gd name="T0" fmla="*/ 12 w 14"/>
                <a:gd name="T1" fmla="*/ 9 h 64"/>
                <a:gd name="T2" fmla="*/ 14 w 14"/>
                <a:gd name="T3" fmla="*/ 64 h 64"/>
                <a:gd name="T4" fmla="*/ 1 w 14"/>
                <a:gd name="T5" fmla="*/ 56 h 64"/>
                <a:gd name="T6" fmla="*/ 0 w 14"/>
                <a:gd name="T7" fmla="*/ 0 h 64"/>
                <a:gd name="T8" fmla="*/ 12 w 14"/>
                <a:gd name="T9" fmla="*/ 9 h 64"/>
              </a:gdLst>
              <a:ahLst/>
              <a:cxnLst>
                <a:cxn ang="0">
                  <a:pos x="T0" y="T1"/>
                </a:cxn>
                <a:cxn ang="0">
                  <a:pos x="T2" y="T3"/>
                </a:cxn>
                <a:cxn ang="0">
                  <a:pos x="T4" y="T5"/>
                </a:cxn>
                <a:cxn ang="0">
                  <a:pos x="T6" y="T7"/>
                </a:cxn>
                <a:cxn ang="0">
                  <a:pos x="T8" y="T9"/>
                </a:cxn>
              </a:cxnLst>
              <a:rect l="0" t="0" r="r" b="b"/>
              <a:pathLst>
                <a:path w="14" h="64">
                  <a:moveTo>
                    <a:pt x="12" y="9"/>
                  </a:moveTo>
                  <a:lnTo>
                    <a:pt x="14" y="64"/>
                  </a:lnTo>
                  <a:lnTo>
                    <a:pt x="1" y="56"/>
                  </a:lnTo>
                  <a:lnTo>
                    <a:pt x="0" y="0"/>
                  </a:lnTo>
                  <a:lnTo>
                    <a:pt x="12"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5" name="Freeform 776"/>
            <p:cNvSpPr>
              <a:spLocks/>
            </p:cNvSpPr>
            <p:nvPr/>
          </p:nvSpPr>
          <p:spPr bwMode="auto">
            <a:xfrm>
              <a:off x="12672203" y="-948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6" name="Freeform 777"/>
            <p:cNvSpPr>
              <a:spLocks/>
            </p:cNvSpPr>
            <p:nvPr/>
          </p:nvSpPr>
          <p:spPr bwMode="auto">
            <a:xfrm>
              <a:off x="12672203" y="-948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7" name="Freeform 778"/>
            <p:cNvSpPr>
              <a:spLocks/>
            </p:cNvSpPr>
            <p:nvPr/>
          </p:nvSpPr>
          <p:spPr bwMode="auto">
            <a:xfrm>
              <a:off x="12672203" y="-950516"/>
              <a:ext cx="3175"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0"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8" name="Freeform 779"/>
            <p:cNvSpPr>
              <a:spLocks/>
            </p:cNvSpPr>
            <p:nvPr/>
          </p:nvSpPr>
          <p:spPr bwMode="auto">
            <a:xfrm>
              <a:off x="12670616" y="-950516"/>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8"/>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09" name="Freeform 780"/>
            <p:cNvSpPr>
              <a:spLocks/>
            </p:cNvSpPr>
            <p:nvPr/>
          </p:nvSpPr>
          <p:spPr bwMode="auto">
            <a:xfrm>
              <a:off x="12665853" y="-950516"/>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0" name="Freeform 781"/>
            <p:cNvSpPr>
              <a:spLocks/>
            </p:cNvSpPr>
            <p:nvPr/>
          </p:nvSpPr>
          <p:spPr bwMode="auto">
            <a:xfrm>
              <a:off x="12653153" y="-955278"/>
              <a:ext cx="15875" cy="92075"/>
            </a:xfrm>
            <a:custGeom>
              <a:avLst/>
              <a:gdLst>
                <a:gd name="T0" fmla="*/ 10 w 12"/>
                <a:gd name="T1" fmla="*/ 3 h 70"/>
                <a:gd name="T2" fmla="*/ 12 w 12"/>
                <a:gd name="T3" fmla="*/ 70 h 70"/>
                <a:gd name="T4" fmla="*/ 2 w 12"/>
                <a:gd name="T5" fmla="*/ 67 h 70"/>
                <a:gd name="T6" fmla="*/ 0 w 12"/>
                <a:gd name="T7" fmla="*/ 0 h 70"/>
                <a:gd name="T8" fmla="*/ 10 w 12"/>
                <a:gd name="T9" fmla="*/ 3 h 70"/>
              </a:gdLst>
              <a:ahLst/>
              <a:cxnLst>
                <a:cxn ang="0">
                  <a:pos x="T0" y="T1"/>
                </a:cxn>
                <a:cxn ang="0">
                  <a:pos x="T2" y="T3"/>
                </a:cxn>
                <a:cxn ang="0">
                  <a:pos x="T4" y="T5"/>
                </a:cxn>
                <a:cxn ang="0">
                  <a:pos x="T6" y="T7"/>
                </a:cxn>
                <a:cxn ang="0">
                  <a:pos x="T8" y="T9"/>
                </a:cxn>
              </a:cxnLst>
              <a:rect l="0" t="0" r="r" b="b"/>
              <a:pathLst>
                <a:path w="12" h="70">
                  <a:moveTo>
                    <a:pt x="10" y="3"/>
                  </a:moveTo>
                  <a:cubicBezTo>
                    <a:pt x="12" y="70"/>
                    <a:pt x="12" y="70"/>
                    <a:pt x="12" y="70"/>
                  </a:cubicBezTo>
                  <a:cubicBezTo>
                    <a:pt x="9" y="69"/>
                    <a:pt x="6" y="68"/>
                    <a:pt x="2" y="67"/>
                  </a:cubicBezTo>
                  <a:cubicBezTo>
                    <a:pt x="0" y="0"/>
                    <a:pt x="0" y="0"/>
                    <a:pt x="0" y="0"/>
                  </a:cubicBezTo>
                  <a:cubicBezTo>
                    <a:pt x="4" y="1"/>
                    <a:pt x="7" y="2"/>
                    <a:pt x="10"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1" name="Freeform 782"/>
            <p:cNvSpPr>
              <a:spLocks/>
            </p:cNvSpPr>
            <p:nvPr/>
          </p:nvSpPr>
          <p:spPr bwMode="auto">
            <a:xfrm>
              <a:off x="12626166" y="-963216"/>
              <a:ext cx="30163" cy="95250"/>
            </a:xfrm>
            <a:custGeom>
              <a:avLst/>
              <a:gdLst>
                <a:gd name="T0" fmla="*/ 22 w 24"/>
                <a:gd name="T1" fmla="*/ 6 h 73"/>
                <a:gd name="T2" fmla="*/ 24 w 24"/>
                <a:gd name="T3" fmla="*/ 73 h 73"/>
                <a:gd name="T4" fmla="*/ 3 w 24"/>
                <a:gd name="T5" fmla="*/ 67 h 73"/>
                <a:gd name="T6" fmla="*/ 2 w 24"/>
                <a:gd name="T7" fmla="*/ 67 h 73"/>
                <a:gd name="T8" fmla="*/ 0 w 24"/>
                <a:gd name="T9" fmla="*/ 0 h 73"/>
                <a:gd name="T10" fmla="*/ 1 w 24"/>
                <a:gd name="T11" fmla="*/ 0 h 73"/>
                <a:gd name="T12" fmla="*/ 22 w 24"/>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24" h="73">
                  <a:moveTo>
                    <a:pt x="22" y="6"/>
                  </a:moveTo>
                  <a:cubicBezTo>
                    <a:pt x="24" y="73"/>
                    <a:pt x="24" y="73"/>
                    <a:pt x="24" y="73"/>
                  </a:cubicBezTo>
                  <a:cubicBezTo>
                    <a:pt x="17" y="72"/>
                    <a:pt x="8" y="69"/>
                    <a:pt x="3" y="67"/>
                  </a:cubicBezTo>
                  <a:cubicBezTo>
                    <a:pt x="2" y="67"/>
                    <a:pt x="2" y="67"/>
                    <a:pt x="2" y="67"/>
                  </a:cubicBezTo>
                  <a:cubicBezTo>
                    <a:pt x="0" y="0"/>
                    <a:pt x="0" y="0"/>
                    <a:pt x="0" y="0"/>
                  </a:cubicBezTo>
                  <a:cubicBezTo>
                    <a:pt x="0" y="0"/>
                    <a:pt x="1" y="0"/>
                    <a:pt x="1" y="0"/>
                  </a:cubicBezTo>
                  <a:cubicBezTo>
                    <a:pt x="6" y="2"/>
                    <a:pt x="15" y="4"/>
                    <a:pt x="22"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2" name="Freeform 783"/>
            <p:cNvSpPr>
              <a:spLocks/>
            </p:cNvSpPr>
            <p:nvPr/>
          </p:nvSpPr>
          <p:spPr bwMode="auto">
            <a:xfrm>
              <a:off x="12607116" y="-991791"/>
              <a:ext cx="22225" cy="115888"/>
            </a:xfrm>
            <a:custGeom>
              <a:avLst/>
              <a:gdLst>
                <a:gd name="T0" fmla="*/ 16 w 18"/>
                <a:gd name="T1" fmla="*/ 22 h 89"/>
                <a:gd name="T2" fmla="*/ 18 w 18"/>
                <a:gd name="T3" fmla="*/ 89 h 89"/>
                <a:gd name="T4" fmla="*/ 2 w 18"/>
                <a:gd name="T5" fmla="*/ 69 h 89"/>
                <a:gd name="T6" fmla="*/ 2 w 18"/>
                <a:gd name="T7" fmla="*/ 67 h 89"/>
                <a:gd name="T8" fmla="*/ 0 w 18"/>
                <a:gd name="T9" fmla="*/ 0 h 89"/>
                <a:gd name="T10" fmla="*/ 0 w 18"/>
                <a:gd name="T11" fmla="*/ 2 h 89"/>
                <a:gd name="T12" fmla="*/ 16 w 18"/>
                <a:gd name="T13" fmla="*/ 22 h 89"/>
              </a:gdLst>
              <a:ahLst/>
              <a:cxnLst>
                <a:cxn ang="0">
                  <a:pos x="T0" y="T1"/>
                </a:cxn>
                <a:cxn ang="0">
                  <a:pos x="T2" y="T3"/>
                </a:cxn>
                <a:cxn ang="0">
                  <a:pos x="T4" y="T5"/>
                </a:cxn>
                <a:cxn ang="0">
                  <a:pos x="T6" y="T7"/>
                </a:cxn>
                <a:cxn ang="0">
                  <a:pos x="T8" y="T9"/>
                </a:cxn>
                <a:cxn ang="0">
                  <a:pos x="T10" y="T11"/>
                </a:cxn>
                <a:cxn ang="0">
                  <a:pos x="T12" y="T13"/>
                </a:cxn>
              </a:cxnLst>
              <a:rect l="0" t="0" r="r" b="b"/>
              <a:pathLst>
                <a:path w="18" h="89">
                  <a:moveTo>
                    <a:pt x="16" y="22"/>
                  </a:moveTo>
                  <a:cubicBezTo>
                    <a:pt x="18" y="89"/>
                    <a:pt x="18" y="89"/>
                    <a:pt x="18" y="89"/>
                  </a:cubicBezTo>
                  <a:cubicBezTo>
                    <a:pt x="8" y="85"/>
                    <a:pt x="3" y="74"/>
                    <a:pt x="2" y="69"/>
                  </a:cubicBezTo>
                  <a:cubicBezTo>
                    <a:pt x="2" y="69"/>
                    <a:pt x="2" y="68"/>
                    <a:pt x="2" y="67"/>
                  </a:cubicBezTo>
                  <a:cubicBezTo>
                    <a:pt x="0" y="0"/>
                    <a:pt x="0" y="0"/>
                    <a:pt x="0" y="0"/>
                  </a:cubicBezTo>
                  <a:cubicBezTo>
                    <a:pt x="0" y="1"/>
                    <a:pt x="0" y="1"/>
                    <a:pt x="0" y="2"/>
                  </a:cubicBezTo>
                  <a:cubicBezTo>
                    <a:pt x="1" y="7"/>
                    <a:pt x="6" y="18"/>
                    <a:pt x="16" y="2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3" name="Freeform 784"/>
            <p:cNvSpPr>
              <a:spLocks/>
            </p:cNvSpPr>
            <p:nvPr/>
          </p:nvSpPr>
          <p:spPr bwMode="auto">
            <a:xfrm>
              <a:off x="15226491" y="-1034653"/>
              <a:ext cx="9525" cy="100013"/>
            </a:xfrm>
            <a:custGeom>
              <a:avLst/>
              <a:gdLst>
                <a:gd name="T0" fmla="*/ 4 w 6"/>
                <a:gd name="T1" fmla="*/ 8 h 63"/>
                <a:gd name="T2" fmla="*/ 6 w 6"/>
                <a:gd name="T3" fmla="*/ 63 h 63"/>
                <a:gd name="T4" fmla="*/ 2 w 6"/>
                <a:gd name="T5" fmla="*/ 55 h 63"/>
                <a:gd name="T6" fmla="*/ 0 w 6"/>
                <a:gd name="T7" fmla="*/ 0 h 63"/>
                <a:gd name="T8" fmla="*/ 4 w 6"/>
                <a:gd name="T9" fmla="*/ 8 h 63"/>
              </a:gdLst>
              <a:ahLst/>
              <a:cxnLst>
                <a:cxn ang="0">
                  <a:pos x="T0" y="T1"/>
                </a:cxn>
                <a:cxn ang="0">
                  <a:pos x="T2" y="T3"/>
                </a:cxn>
                <a:cxn ang="0">
                  <a:pos x="T4" y="T5"/>
                </a:cxn>
                <a:cxn ang="0">
                  <a:pos x="T6" y="T7"/>
                </a:cxn>
                <a:cxn ang="0">
                  <a:pos x="T8" y="T9"/>
                </a:cxn>
              </a:cxnLst>
              <a:rect l="0" t="0" r="r" b="b"/>
              <a:pathLst>
                <a:path w="6" h="63">
                  <a:moveTo>
                    <a:pt x="4" y="8"/>
                  </a:moveTo>
                  <a:lnTo>
                    <a:pt x="6" y="63"/>
                  </a:lnTo>
                  <a:lnTo>
                    <a:pt x="2" y="55"/>
                  </a:lnTo>
                  <a:lnTo>
                    <a:pt x="0" y="0"/>
                  </a:lnTo>
                  <a:lnTo>
                    <a:pt x="4"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4" name="Freeform 785"/>
            <p:cNvSpPr>
              <a:spLocks/>
            </p:cNvSpPr>
            <p:nvPr/>
          </p:nvSpPr>
          <p:spPr bwMode="auto">
            <a:xfrm>
              <a:off x="14189853" y="-1001316"/>
              <a:ext cx="12700" cy="104775"/>
            </a:xfrm>
            <a:custGeom>
              <a:avLst/>
              <a:gdLst>
                <a:gd name="T0" fmla="*/ 7 w 8"/>
                <a:gd name="T1" fmla="*/ 11 h 66"/>
                <a:gd name="T2" fmla="*/ 8 w 8"/>
                <a:gd name="T3" fmla="*/ 66 h 66"/>
                <a:gd name="T4" fmla="*/ 2 w 8"/>
                <a:gd name="T5" fmla="*/ 55 h 66"/>
                <a:gd name="T6" fmla="*/ 0 w 8"/>
                <a:gd name="T7" fmla="*/ 0 h 66"/>
                <a:gd name="T8" fmla="*/ 7 w 8"/>
                <a:gd name="T9" fmla="*/ 11 h 66"/>
              </a:gdLst>
              <a:ahLst/>
              <a:cxnLst>
                <a:cxn ang="0">
                  <a:pos x="T0" y="T1"/>
                </a:cxn>
                <a:cxn ang="0">
                  <a:pos x="T2" y="T3"/>
                </a:cxn>
                <a:cxn ang="0">
                  <a:pos x="T4" y="T5"/>
                </a:cxn>
                <a:cxn ang="0">
                  <a:pos x="T6" y="T7"/>
                </a:cxn>
                <a:cxn ang="0">
                  <a:pos x="T8" y="T9"/>
                </a:cxn>
              </a:cxnLst>
              <a:rect l="0" t="0" r="r" b="b"/>
              <a:pathLst>
                <a:path w="8" h="66">
                  <a:moveTo>
                    <a:pt x="7" y="11"/>
                  </a:moveTo>
                  <a:lnTo>
                    <a:pt x="8" y="66"/>
                  </a:lnTo>
                  <a:lnTo>
                    <a:pt x="2" y="55"/>
                  </a:lnTo>
                  <a:lnTo>
                    <a:pt x="0" y="0"/>
                  </a:lnTo>
                  <a:lnTo>
                    <a:pt x="7"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5" name="Freeform 786"/>
            <p:cNvSpPr>
              <a:spLocks/>
            </p:cNvSpPr>
            <p:nvPr/>
          </p:nvSpPr>
          <p:spPr bwMode="auto">
            <a:xfrm>
              <a:off x="15350316" y="-1033066"/>
              <a:ext cx="17463" cy="104775"/>
            </a:xfrm>
            <a:custGeom>
              <a:avLst/>
              <a:gdLst>
                <a:gd name="T0" fmla="*/ 9 w 11"/>
                <a:gd name="T1" fmla="*/ 0 h 66"/>
                <a:gd name="T2" fmla="*/ 11 w 11"/>
                <a:gd name="T3" fmla="*/ 55 h 66"/>
                <a:gd name="T4" fmla="*/ 2 w 11"/>
                <a:gd name="T5" fmla="*/ 66 h 66"/>
                <a:gd name="T6" fmla="*/ 0 w 11"/>
                <a:gd name="T7" fmla="*/ 11 h 66"/>
                <a:gd name="T8" fmla="*/ 9 w 11"/>
                <a:gd name="T9" fmla="*/ 0 h 66"/>
              </a:gdLst>
              <a:ahLst/>
              <a:cxnLst>
                <a:cxn ang="0">
                  <a:pos x="T0" y="T1"/>
                </a:cxn>
                <a:cxn ang="0">
                  <a:pos x="T2" y="T3"/>
                </a:cxn>
                <a:cxn ang="0">
                  <a:pos x="T4" y="T5"/>
                </a:cxn>
                <a:cxn ang="0">
                  <a:pos x="T6" y="T7"/>
                </a:cxn>
                <a:cxn ang="0">
                  <a:pos x="T8" y="T9"/>
                </a:cxn>
              </a:cxnLst>
              <a:rect l="0" t="0" r="r" b="b"/>
              <a:pathLst>
                <a:path w="11" h="66">
                  <a:moveTo>
                    <a:pt x="9" y="0"/>
                  </a:moveTo>
                  <a:lnTo>
                    <a:pt x="11" y="55"/>
                  </a:lnTo>
                  <a:lnTo>
                    <a:pt x="2" y="66"/>
                  </a:lnTo>
                  <a:lnTo>
                    <a:pt x="0" y="11"/>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6" name="Freeform 787"/>
            <p:cNvSpPr>
              <a:spLocks/>
            </p:cNvSpPr>
            <p:nvPr/>
          </p:nvSpPr>
          <p:spPr bwMode="auto">
            <a:xfrm>
              <a:off x="14183503" y="-987028"/>
              <a:ext cx="11113" cy="100013"/>
            </a:xfrm>
            <a:custGeom>
              <a:avLst/>
              <a:gdLst>
                <a:gd name="T0" fmla="*/ 6 w 7"/>
                <a:gd name="T1" fmla="*/ 0 h 63"/>
                <a:gd name="T2" fmla="*/ 7 w 7"/>
                <a:gd name="T3" fmla="*/ 56 h 63"/>
                <a:gd name="T4" fmla="*/ 1 w 7"/>
                <a:gd name="T5" fmla="*/ 63 h 63"/>
                <a:gd name="T6" fmla="*/ 0 w 7"/>
                <a:gd name="T7" fmla="*/ 8 h 63"/>
                <a:gd name="T8" fmla="*/ 6 w 7"/>
                <a:gd name="T9" fmla="*/ 0 h 63"/>
              </a:gdLst>
              <a:ahLst/>
              <a:cxnLst>
                <a:cxn ang="0">
                  <a:pos x="T0" y="T1"/>
                </a:cxn>
                <a:cxn ang="0">
                  <a:pos x="T2" y="T3"/>
                </a:cxn>
                <a:cxn ang="0">
                  <a:pos x="T4" y="T5"/>
                </a:cxn>
                <a:cxn ang="0">
                  <a:pos x="T6" y="T7"/>
                </a:cxn>
                <a:cxn ang="0">
                  <a:pos x="T8" y="T9"/>
                </a:cxn>
              </a:cxnLst>
              <a:rect l="0" t="0" r="r" b="b"/>
              <a:pathLst>
                <a:path w="7" h="63">
                  <a:moveTo>
                    <a:pt x="6" y="0"/>
                  </a:moveTo>
                  <a:lnTo>
                    <a:pt x="7" y="56"/>
                  </a:lnTo>
                  <a:lnTo>
                    <a:pt x="1" y="63"/>
                  </a:lnTo>
                  <a:lnTo>
                    <a:pt x="0" y="8"/>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7" name="Freeform 788"/>
            <p:cNvSpPr>
              <a:spLocks/>
            </p:cNvSpPr>
            <p:nvPr/>
          </p:nvSpPr>
          <p:spPr bwMode="auto">
            <a:xfrm>
              <a:off x="15210616" y="-1015603"/>
              <a:ext cx="15875" cy="98425"/>
            </a:xfrm>
            <a:custGeom>
              <a:avLst/>
              <a:gdLst>
                <a:gd name="T0" fmla="*/ 8 w 10"/>
                <a:gd name="T1" fmla="*/ 0 h 62"/>
                <a:gd name="T2" fmla="*/ 10 w 10"/>
                <a:gd name="T3" fmla="*/ 56 h 62"/>
                <a:gd name="T4" fmla="*/ 1 w 10"/>
                <a:gd name="T5" fmla="*/ 62 h 62"/>
                <a:gd name="T6" fmla="*/ 0 w 10"/>
                <a:gd name="T7" fmla="*/ 7 h 62"/>
                <a:gd name="T8" fmla="*/ 8 w 10"/>
                <a:gd name="T9" fmla="*/ 0 h 62"/>
              </a:gdLst>
              <a:ahLst/>
              <a:cxnLst>
                <a:cxn ang="0">
                  <a:pos x="T0" y="T1"/>
                </a:cxn>
                <a:cxn ang="0">
                  <a:pos x="T2" y="T3"/>
                </a:cxn>
                <a:cxn ang="0">
                  <a:pos x="T4" y="T5"/>
                </a:cxn>
                <a:cxn ang="0">
                  <a:pos x="T6" y="T7"/>
                </a:cxn>
                <a:cxn ang="0">
                  <a:pos x="T8" y="T9"/>
                </a:cxn>
              </a:cxnLst>
              <a:rect l="0" t="0" r="r" b="b"/>
              <a:pathLst>
                <a:path w="10" h="62">
                  <a:moveTo>
                    <a:pt x="8" y="0"/>
                  </a:moveTo>
                  <a:lnTo>
                    <a:pt x="10" y="56"/>
                  </a:lnTo>
                  <a:lnTo>
                    <a:pt x="1" y="62"/>
                  </a:lnTo>
                  <a:lnTo>
                    <a:pt x="0" y="7"/>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8" name="Freeform 789"/>
            <p:cNvSpPr>
              <a:spLocks/>
            </p:cNvSpPr>
            <p:nvPr/>
          </p:nvSpPr>
          <p:spPr bwMode="auto">
            <a:xfrm>
              <a:off x="15191566" y="-1004491"/>
              <a:ext cx="20638" cy="98425"/>
            </a:xfrm>
            <a:custGeom>
              <a:avLst/>
              <a:gdLst>
                <a:gd name="T0" fmla="*/ 12 w 13"/>
                <a:gd name="T1" fmla="*/ 0 h 62"/>
                <a:gd name="T2" fmla="*/ 13 w 13"/>
                <a:gd name="T3" fmla="*/ 55 h 62"/>
                <a:gd name="T4" fmla="*/ 2 w 13"/>
                <a:gd name="T5" fmla="*/ 62 h 62"/>
                <a:gd name="T6" fmla="*/ 0 w 13"/>
                <a:gd name="T7" fmla="*/ 7 h 62"/>
                <a:gd name="T8" fmla="*/ 12 w 13"/>
                <a:gd name="T9" fmla="*/ 0 h 62"/>
              </a:gdLst>
              <a:ahLst/>
              <a:cxnLst>
                <a:cxn ang="0">
                  <a:pos x="T0" y="T1"/>
                </a:cxn>
                <a:cxn ang="0">
                  <a:pos x="T2" y="T3"/>
                </a:cxn>
                <a:cxn ang="0">
                  <a:pos x="T4" y="T5"/>
                </a:cxn>
                <a:cxn ang="0">
                  <a:pos x="T6" y="T7"/>
                </a:cxn>
                <a:cxn ang="0">
                  <a:pos x="T8" y="T9"/>
                </a:cxn>
              </a:cxnLst>
              <a:rect l="0" t="0" r="r" b="b"/>
              <a:pathLst>
                <a:path w="13" h="62">
                  <a:moveTo>
                    <a:pt x="12" y="0"/>
                  </a:moveTo>
                  <a:lnTo>
                    <a:pt x="13" y="55"/>
                  </a:lnTo>
                  <a:lnTo>
                    <a:pt x="2" y="62"/>
                  </a:lnTo>
                  <a:lnTo>
                    <a:pt x="0" y="7"/>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19" name="Freeform 790"/>
            <p:cNvSpPr>
              <a:spLocks/>
            </p:cNvSpPr>
            <p:nvPr/>
          </p:nvSpPr>
          <p:spPr bwMode="auto">
            <a:xfrm>
              <a:off x="14150166" y="-974328"/>
              <a:ext cx="34925" cy="101600"/>
            </a:xfrm>
            <a:custGeom>
              <a:avLst/>
              <a:gdLst>
                <a:gd name="T0" fmla="*/ 21 w 22"/>
                <a:gd name="T1" fmla="*/ 0 h 64"/>
                <a:gd name="T2" fmla="*/ 22 w 22"/>
                <a:gd name="T3" fmla="*/ 55 h 64"/>
                <a:gd name="T4" fmla="*/ 2 w 22"/>
                <a:gd name="T5" fmla="*/ 64 h 64"/>
                <a:gd name="T6" fmla="*/ 0 w 22"/>
                <a:gd name="T7" fmla="*/ 9 h 64"/>
                <a:gd name="T8" fmla="*/ 21 w 22"/>
                <a:gd name="T9" fmla="*/ 0 h 64"/>
              </a:gdLst>
              <a:ahLst/>
              <a:cxnLst>
                <a:cxn ang="0">
                  <a:pos x="T0" y="T1"/>
                </a:cxn>
                <a:cxn ang="0">
                  <a:pos x="T2" y="T3"/>
                </a:cxn>
                <a:cxn ang="0">
                  <a:pos x="T4" y="T5"/>
                </a:cxn>
                <a:cxn ang="0">
                  <a:pos x="T6" y="T7"/>
                </a:cxn>
                <a:cxn ang="0">
                  <a:pos x="T8" y="T9"/>
                </a:cxn>
              </a:cxnLst>
              <a:rect l="0" t="0" r="r" b="b"/>
              <a:pathLst>
                <a:path w="22" h="64">
                  <a:moveTo>
                    <a:pt x="21" y="0"/>
                  </a:moveTo>
                  <a:lnTo>
                    <a:pt x="22" y="55"/>
                  </a:lnTo>
                  <a:lnTo>
                    <a:pt x="2" y="64"/>
                  </a:lnTo>
                  <a:lnTo>
                    <a:pt x="0" y="9"/>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0" name="Freeform 791"/>
            <p:cNvSpPr>
              <a:spLocks/>
            </p:cNvSpPr>
            <p:nvPr/>
          </p:nvSpPr>
          <p:spPr bwMode="auto">
            <a:xfrm>
              <a:off x="15182041" y="-993378"/>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1" name="Freeform 792"/>
            <p:cNvSpPr>
              <a:spLocks/>
            </p:cNvSpPr>
            <p:nvPr/>
          </p:nvSpPr>
          <p:spPr bwMode="auto">
            <a:xfrm>
              <a:off x="15169341" y="-985441"/>
              <a:ext cx="15875" cy="93663"/>
            </a:xfrm>
            <a:custGeom>
              <a:avLst/>
              <a:gdLst>
                <a:gd name="T0" fmla="*/ 8 w 10"/>
                <a:gd name="T1" fmla="*/ 0 h 59"/>
                <a:gd name="T2" fmla="*/ 10 w 10"/>
                <a:gd name="T3" fmla="*/ 55 h 59"/>
                <a:gd name="T4" fmla="*/ 1 w 10"/>
                <a:gd name="T5" fmla="*/ 59 h 59"/>
                <a:gd name="T6" fmla="*/ 0 w 10"/>
                <a:gd name="T7" fmla="*/ 4 h 59"/>
                <a:gd name="T8" fmla="*/ 8 w 10"/>
                <a:gd name="T9" fmla="*/ 0 h 59"/>
              </a:gdLst>
              <a:ahLst/>
              <a:cxnLst>
                <a:cxn ang="0">
                  <a:pos x="T0" y="T1"/>
                </a:cxn>
                <a:cxn ang="0">
                  <a:pos x="T2" y="T3"/>
                </a:cxn>
                <a:cxn ang="0">
                  <a:pos x="T4" y="T5"/>
                </a:cxn>
                <a:cxn ang="0">
                  <a:pos x="T6" y="T7"/>
                </a:cxn>
                <a:cxn ang="0">
                  <a:pos x="T8" y="T9"/>
                </a:cxn>
              </a:cxnLst>
              <a:rect l="0" t="0" r="r" b="b"/>
              <a:pathLst>
                <a:path w="10" h="59">
                  <a:moveTo>
                    <a:pt x="8" y="0"/>
                  </a:moveTo>
                  <a:lnTo>
                    <a:pt x="10" y="55"/>
                  </a:lnTo>
                  <a:lnTo>
                    <a:pt x="1" y="59"/>
                  </a:lnTo>
                  <a:lnTo>
                    <a:pt x="0" y="4"/>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2" name="Freeform 793"/>
            <p:cNvSpPr>
              <a:spLocks/>
            </p:cNvSpPr>
            <p:nvPr/>
          </p:nvSpPr>
          <p:spPr bwMode="auto">
            <a:xfrm>
              <a:off x="15162991" y="-979091"/>
              <a:ext cx="7938" cy="88900"/>
            </a:xfrm>
            <a:custGeom>
              <a:avLst/>
              <a:gdLst>
                <a:gd name="T0" fmla="*/ 4 w 5"/>
                <a:gd name="T1" fmla="*/ 0 h 56"/>
                <a:gd name="T2" fmla="*/ 5 w 5"/>
                <a:gd name="T3" fmla="*/ 55 h 56"/>
                <a:gd name="T4" fmla="*/ 1 w 5"/>
                <a:gd name="T5" fmla="*/ 56 h 56"/>
                <a:gd name="T6" fmla="*/ 0 w 5"/>
                <a:gd name="T7" fmla="*/ 1 h 56"/>
                <a:gd name="T8" fmla="*/ 4 w 5"/>
                <a:gd name="T9" fmla="*/ 0 h 56"/>
              </a:gdLst>
              <a:ahLst/>
              <a:cxnLst>
                <a:cxn ang="0">
                  <a:pos x="T0" y="T1"/>
                </a:cxn>
                <a:cxn ang="0">
                  <a:pos x="T2" y="T3"/>
                </a:cxn>
                <a:cxn ang="0">
                  <a:pos x="T4" y="T5"/>
                </a:cxn>
                <a:cxn ang="0">
                  <a:pos x="T6" y="T7"/>
                </a:cxn>
                <a:cxn ang="0">
                  <a:pos x="T8" y="T9"/>
                </a:cxn>
              </a:cxnLst>
              <a:rect l="0" t="0" r="r" b="b"/>
              <a:pathLst>
                <a:path w="5" h="56">
                  <a:moveTo>
                    <a:pt x="4" y="0"/>
                  </a:moveTo>
                  <a:lnTo>
                    <a:pt x="5" y="55"/>
                  </a:lnTo>
                  <a:lnTo>
                    <a:pt x="1" y="56"/>
                  </a:lnTo>
                  <a:lnTo>
                    <a:pt x="0" y="1"/>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3" name="Freeform 794"/>
            <p:cNvSpPr>
              <a:spLocks/>
            </p:cNvSpPr>
            <p:nvPr/>
          </p:nvSpPr>
          <p:spPr bwMode="auto">
            <a:xfrm>
              <a:off x="12689666" y="-948928"/>
              <a:ext cx="28575" cy="133350"/>
            </a:xfrm>
            <a:custGeom>
              <a:avLst/>
              <a:gdLst>
                <a:gd name="T0" fmla="*/ 21 w 23"/>
                <a:gd name="T1" fmla="*/ 35 h 102"/>
                <a:gd name="T2" fmla="*/ 23 w 23"/>
                <a:gd name="T3" fmla="*/ 102 h 102"/>
                <a:gd name="T4" fmla="*/ 19 w 23"/>
                <a:gd name="T5" fmla="*/ 89 h 102"/>
                <a:gd name="T6" fmla="*/ 17 w 23"/>
                <a:gd name="T7" fmla="*/ 83 h 102"/>
                <a:gd name="T8" fmla="*/ 7 w 23"/>
                <a:gd name="T9" fmla="*/ 73 h 102"/>
                <a:gd name="T10" fmla="*/ 2 w 23"/>
                <a:gd name="T11" fmla="*/ 67 h 102"/>
                <a:gd name="T12" fmla="*/ 0 w 23"/>
                <a:gd name="T13" fmla="*/ 0 h 102"/>
                <a:gd name="T14" fmla="*/ 5 w 23"/>
                <a:gd name="T15" fmla="*/ 6 h 102"/>
                <a:gd name="T16" fmla="*/ 15 w 23"/>
                <a:gd name="T17" fmla="*/ 16 h 102"/>
                <a:gd name="T18" fmla="*/ 17 w 23"/>
                <a:gd name="T19" fmla="*/ 22 h 102"/>
                <a:gd name="T20" fmla="*/ 21 w 23"/>
                <a:gd name="T21"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02">
                  <a:moveTo>
                    <a:pt x="21" y="35"/>
                  </a:moveTo>
                  <a:cubicBezTo>
                    <a:pt x="23" y="102"/>
                    <a:pt x="23" y="102"/>
                    <a:pt x="23" y="102"/>
                  </a:cubicBezTo>
                  <a:cubicBezTo>
                    <a:pt x="23" y="102"/>
                    <a:pt x="20" y="98"/>
                    <a:pt x="19" y="89"/>
                  </a:cubicBezTo>
                  <a:cubicBezTo>
                    <a:pt x="19" y="86"/>
                    <a:pt x="19" y="85"/>
                    <a:pt x="17" y="83"/>
                  </a:cubicBezTo>
                  <a:cubicBezTo>
                    <a:pt x="14" y="80"/>
                    <a:pt x="8" y="79"/>
                    <a:pt x="7" y="73"/>
                  </a:cubicBezTo>
                  <a:cubicBezTo>
                    <a:pt x="7" y="70"/>
                    <a:pt x="4" y="68"/>
                    <a:pt x="2" y="67"/>
                  </a:cubicBezTo>
                  <a:cubicBezTo>
                    <a:pt x="0" y="0"/>
                    <a:pt x="0" y="0"/>
                    <a:pt x="0" y="0"/>
                  </a:cubicBezTo>
                  <a:cubicBezTo>
                    <a:pt x="3" y="1"/>
                    <a:pt x="5" y="3"/>
                    <a:pt x="5" y="6"/>
                  </a:cubicBezTo>
                  <a:cubicBezTo>
                    <a:pt x="7" y="12"/>
                    <a:pt x="12" y="13"/>
                    <a:pt x="15" y="16"/>
                  </a:cubicBezTo>
                  <a:cubicBezTo>
                    <a:pt x="17" y="18"/>
                    <a:pt x="17" y="19"/>
                    <a:pt x="17" y="22"/>
                  </a:cubicBezTo>
                  <a:cubicBezTo>
                    <a:pt x="18" y="31"/>
                    <a:pt x="21" y="35"/>
                    <a:pt x="21" y="3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4" name="Freeform 795"/>
            <p:cNvSpPr>
              <a:spLocks/>
            </p:cNvSpPr>
            <p:nvPr/>
          </p:nvSpPr>
          <p:spPr bwMode="auto">
            <a:xfrm>
              <a:off x="12688078" y="-948928"/>
              <a:ext cx="4763" cy="88900"/>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5" name="Freeform 796"/>
            <p:cNvSpPr>
              <a:spLocks/>
            </p:cNvSpPr>
            <p:nvPr/>
          </p:nvSpPr>
          <p:spPr bwMode="auto">
            <a:xfrm>
              <a:off x="12684903" y="-948928"/>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8"/>
                    <a:pt x="2" y="67"/>
                  </a:cubicBezTo>
                  <a:cubicBezTo>
                    <a:pt x="0" y="0"/>
                    <a:pt x="0" y="0"/>
                    <a:pt x="0" y="0"/>
                  </a:cubicBezTo>
                  <a:cubicBezTo>
                    <a:pt x="1" y="0"/>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6" name="Freeform 797"/>
            <p:cNvSpPr>
              <a:spLocks/>
            </p:cNvSpPr>
            <p:nvPr/>
          </p:nvSpPr>
          <p:spPr bwMode="auto">
            <a:xfrm>
              <a:off x="12683316" y="-9489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7" name="Freeform 798"/>
            <p:cNvSpPr>
              <a:spLocks/>
            </p:cNvSpPr>
            <p:nvPr/>
          </p:nvSpPr>
          <p:spPr bwMode="auto">
            <a:xfrm>
              <a:off x="12680141" y="-9489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8" name="Freeform 799"/>
            <p:cNvSpPr>
              <a:spLocks/>
            </p:cNvSpPr>
            <p:nvPr/>
          </p:nvSpPr>
          <p:spPr bwMode="auto">
            <a:xfrm>
              <a:off x="12676966" y="-94892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29" name="Freeform 800"/>
            <p:cNvSpPr>
              <a:spLocks/>
            </p:cNvSpPr>
            <p:nvPr/>
          </p:nvSpPr>
          <p:spPr bwMode="auto">
            <a:xfrm>
              <a:off x="12672203" y="-94892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0" name="Freeform 801"/>
            <p:cNvSpPr>
              <a:spLocks/>
            </p:cNvSpPr>
            <p:nvPr/>
          </p:nvSpPr>
          <p:spPr bwMode="auto">
            <a:xfrm>
              <a:off x="14131116" y="-960041"/>
              <a:ext cx="22225" cy="103188"/>
            </a:xfrm>
            <a:custGeom>
              <a:avLst/>
              <a:gdLst>
                <a:gd name="T0" fmla="*/ 12 w 14"/>
                <a:gd name="T1" fmla="*/ 0 h 65"/>
                <a:gd name="T2" fmla="*/ 14 w 14"/>
                <a:gd name="T3" fmla="*/ 55 h 65"/>
                <a:gd name="T4" fmla="*/ 2 w 14"/>
                <a:gd name="T5" fmla="*/ 65 h 65"/>
                <a:gd name="T6" fmla="*/ 0 w 14"/>
                <a:gd name="T7" fmla="*/ 10 h 65"/>
                <a:gd name="T8" fmla="*/ 12 w 14"/>
                <a:gd name="T9" fmla="*/ 0 h 65"/>
              </a:gdLst>
              <a:ahLst/>
              <a:cxnLst>
                <a:cxn ang="0">
                  <a:pos x="T0" y="T1"/>
                </a:cxn>
                <a:cxn ang="0">
                  <a:pos x="T2" y="T3"/>
                </a:cxn>
                <a:cxn ang="0">
                  <a:pos x="T4" y="T5"/>
                </a:cxn>
                <a:cxn ang="0">
                  <a:pos x="T6" y="T7"/>
                </a:cxn>
                <a:cxn ang="0">
                  <a:pos x="T8" y="T9"/>
                </a:cxn>
              </a:cxnLst>
              <a:rect l="0" t="0" r="r" b="b"/>
              <a:pathLst>
                <a:path w="14" h="65">
                  <a:moveTo>
                    <a:pt x="12" y="0"/>
                  </a:moveTo>
                  <a:lnTo>
                    <a:pt x="14" y="55"/>
                  </a:lnTo>
                  <a:lnTo>
                    <a:pt x="2" y="65"/>
                  </a:lnTo>
                  <a:lnTo>
                    <a:pt x="0" y="10"/>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1" name="Freeform 802"/>
            <p:cNvSpPr>
              <a:spLocks/>
            </p:cNvSpPr>
            <p:nvPr/>
          </p:nvSpPr>
          <p:spPr bwMode="auto">
            <a:xfrm>
              <a:off x="15323328" y="-1015603"/>
              <a:ext cx="30163" cy="125413"/>
            </a:xfrm>
            <a:custGeom>
              <a:avLst/>
              <a:gdLst>
                <a:gd name="T0" fmla="*/ 17 w 19"/>
                <a:gd name="T1" fmla="*/ 0 h 79"/>
                <a:gd name="T2" fmla="*/ 19 w 19"/>
                <a:gd name="T3" fmla="*/ 55 h 79"/>
                <a:gd name="T4" fmla="*/ 2 w 19"/>
                <a:gd name="T5" fmla="*/ 79 h 79"/>
                <a:gd name="T6" fmla="*/ 0 w 19"/>
                <a:gd name="T7" fmla="*/ 23 h 79"/>
                <a:gd name="T8" fmla="*/ 17 w 19"/>
                <a:gd name="T9" fmla="*/ 0 h 79"/>
              </a:gdLst>
              <a:ahLst/>
              <a:cxnLst>
                <a:cxn ang="0">
                  <a:pos x="T0" y="T1"/>
                </a:cxn>
                <a:cxn ang="0">
                  <a:pos x="T2" y="T3"/>
                </a:cxn>
                <a:cxn ang="0">
                  <a:pos x="T4" y="T5"/>
                </a:cxn>
                <a:cxn ang="0">
                  <a:pos x="T6" y="T7"/>
                </a:cxn>
                <a:cxn ang="0">
                  <a:pos x="T8" y="T9"/>
                </a:cxn>
              </a:cxnLst>
              <a:rect l="0" t="0" r="r" b="b"/>
              <a:pathLst>
                <a:path w="19" h="79">
                  <a:moveTo>
                    <a:pt x="17" y="0"/>
                  </a:moveTo>
                  <a:lnTo>
                    <a:pt x="19" y="55"/>
                  </a:lnTo>
                  <a:lnTo>
                    <a:pt x="2" y="79"/>
                  </a:lnTo>
                  <a:lnTo>
                    <a:pt x="0" y="23"/>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2" name="Freeform 803"/>
            <p:cNvSpPr>
              <a:spLocks/>
            </p:cNvSpPr>
            <p:nvPr/>
          </p:nvSpPr>
          <p:spPr bwMode="auto">
            <a:xfrm>
              <a:off x="15156641" y="-977503"/>
              <a:ext cx="7938" cy="101600"/>
            </a:xfrm>
            <a:custGeom>
              <a:avLst/>
              <a:gdLst>
                <a:gd name="T0" fmla="*/ 4 w 5"/>
                <a:gd name="T1" fmla="*/ 0 h 64"/>
                <a:gd name="T2" fmla="*/ 5 w 5"/>
                <a:gd name="T3" fmla="*/ 55 h 64"/>
                <a:gd name="T4" fmla="*/ 2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2" y="64"/>
                  </a:lnTo>
                  <a:lnTo>
                    <a:pt x="0" y="9"/>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3" name="Freeform 804"/>
            <p:cNvSpPr>
              <a:spLocks/>
            </p:cNvSpPr>
            <p:nvPr/>
          </p:nvSpPr>
          <p:spPr bwMode="auto">
            <a:xfrm>
              <a:off x="12716653" y="-902891"/>
              <a:ext cx="11113" cy="103188"/>
            </a:xfrm>
            <a:custGeom>
              <a:avLst/>
              <a:gdLst>
                <a:gd name="T0" fmla="*/ 5 w 7"/>
                <a:gd name="T1" fmla="*/ 10 h 65"/>
                <a:gd name="T2" fmla="*/ 7 w 7"/>
                <a:gd name="T3" fmla="*/ 65 h 65"/>
                <a:gd name="T4" fmla="*/ 1 w 7"/>
                <a:gd name="T5" fmla="*/ 55 h 65"/>
                <a:gd name="T6" fmla="*/ 0 w 7"/>
                <a:gd name="T7" fmla="*/ 0 h 65"/>
                <a:gd name="T8" fmla="*/ 5 w 7"/>
                <a:gd name="T9" fmla="*/ 10 h 65"/>
              </a:gdLst>
              <a:ahLst/>
              <a:cxnLst>
                <a:cxn ang="0">
                  <a:pos x="T0" y="T1"/>
                </a:cxn>
                <a:cxn ang="0">
                  <a:pos x="T2" y="T3"/>
                </a:cxn>
                <a:cxn ang="0">
                  <a:pos x="T4" y="T5"/>
                </a:cxn>
                <a:cxn ang="0">
                  <a:pos x="T6" y="T7"/>
                </a:cxn>
                <a:cxn ang="0">
                  <a:pos x="T8" y="T9"/>
                </a:cxn>
              </a:cxnLst>
              <a:rect l="0" t="0" r="r" b="b"/>
              <a:pathLst>
                <a:path w="7" h="65">
                  <a:moveTo>
                    <a:pt x="5" y="10"/>
                  </a:moveTo>
                  <a:lnTo>
                    <a:pt x="7" y="65"/>
                  </a:lnTo>
                  <a:lnTo>
                    <a:pt x="1" y="55"/>
                  </a:lnTo>
                  <a:lnTo>
                    <a:pt x="0" y="0"/>
                  </a:lnTo>
                  <a:lnTo>
                    <a:pt x="5"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4" name="Freeform 805"/>
            <p:cNvSpPr>
              <a:spLocks/>
            </p:cNvSpPr>
            <p:nvPr/>
          </p:nvSpPr>
          <p:spPr bwMode="auto">
            <a:xfrm>
              <a:off x="15153466" y="-963216"/>
              <a:ext cx="6350" cy="92075"/>
            </a:xfrm>
            <a:custGeom>
              <a:avLst/>
              <a:gdLst>
                <a:gd name="T0" fmla="*/ 2 w 4"/>
                <a:gd name="T1" fmla="*/ 0 h 58"/>
                <a:gd name="T2" fmla="*/ 4 w 4"/>
                <a:gd name="T3" fmla="*/ 55 h 58"/>
                <a:gd name="T4" fmla="*/ 2 w 4"/>
                <a:gd name="T5" fmla="*/ 58 h 58"/>
                <a:gd name="T6" fmla="*/ 0 w 4"/>
                <a:gd name="T7" fmla="*/ 3 h 58"/>
                <a:gd name="T8" fmla="*/ 2 w 4"/>
                <a:gd name="T9" fmla="*/ 0 h 58"/>
              </a:gdLst>
              <a:ahLst/>
              <a:cxnLst>
                <a:cxn ang="0">
                  <a:pos x="T0" y="T1"/>
                </a:cxn>
                <a:cxn ang="0">
                  <a:pos x="T2" y="T3"/>
                </a:cxn>
                <a:cxn ang="0">
                  <a:pos x="T4" y="T5"/>
                </a:cxn>
                <a:cxn ang="0">
                  <a:pos x="T6" y="T7"/>
                </a:cxn>
                <a:cxn ang="0">
                  <a:pos x="T8" y="T9"/>
                </a:cxn>
              </a:cxnLst>
              <a:rect l="0" t="0" r="r" b="b"/>
              <a:pathLst>
                <a:path w="4" h="58">
                  <a:moveTo>
                    <a:pt x="2" y="0"/>
                  </a:moveTo>
                  <a:lnTo>
                    <a:pt x="4" y="55"/>
                  </a:lnTo>
                  <a:lnTo>
                    <a:pt x="2" y="58"/>
                  </a:lnTo>
                  <a:lnTo>
                    <a:pt x="0" y="3"/>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5" name="Freeform 806"/>
            <p:cNvSpPr>
              <a:spLocks/>
            </p:cNvSpPr>
            <p:nvPr/>
          </p:nvSpPr>
          <p:spPr bwMode="auto">
            <a:xfrm>
              <a:off x="14140641" y="-940991"/>
              <a:ext cx="31750" cy="101600"/>
            </a:xfrm>
            <a:custGeom>
              <a:avLst/>
              <a:gdLst>
                <a:gd name="T0" fmla="*/ 19 w 20"/>
                <a:gd name="T1" fmla="*/ 9 h 64"/>
                <a:gd name="T2" fmla="*/ 20 w 20"/>
                <a:gd name="T3" fmla="*/ 64 h 64"/>
                <a:gd name="T4" fmla="*/ 1 w 20"/>
                <a:gd name="T5" fmla="*/ 55 h 64"/>
                <a:gd name="T6" fmla="*/ 0 w 20"/>
                <a:gd name="T7" fmla="*/ 0 h 64"/>
                <a:gd name="T8" fmla="*/ 19 w 20"/>
                <a:gd name="T9" fmla="*/ 9 h 64"/>
              </a:gdLst>
              <a:ahLst/>
              <a:cxnLst>
                <a:cxn ang="0">
                  <a:pos x="T0" y="T1"/>
                </a:cxn>
                <a:cxn ang="0">
                  <a:pos x="T2" y="T3"/>
                </a:cxn>
                <a:cxn ang="0">
                  <a:pos x="T4" y="T5"/>
                </a:cxn>
                <a:cxn ang="0">
                  <a:pos x="T6" y="T7"/>
                </a:cxn>
                <a:cxn ang="0">
                  <a:pos x="T8" y="T9"/>
                </a:cxn>
              </a:cxnLst>
              <a:rect l="0" t="0" r="r" b="b"/>
              <a:pathLst>
                <a:path w="20" h="64">
                  <a:moveTo>
                    <a:pt x="19" y="9"/>
                  </a:moveTo>
                  <a:lnTo>
                    <a:pt x="20" y="64"/>
                  </a:lnTo>
                  <a:lnTo>
                    <a:pt x="1" y="55"/>
                  </a:lnTo>
                  <a:lnTo>
                    <a:pt x="0" y="0"/>
                  </a:lnTo>
                  <a:lnTo>
                    <a:pt x="19"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6" name="Freeform 808"/>
            <p:cNvSpPr>
              <a:spLocks/>
            </p:cNvSpPr>
            <p:nvPr/>
          </p:nvSpPr>
          <p:spPr bwMode="auto">
            <a:xfrm>
              <a:off x="15126478" y="-958452"/>
              <a:ext cx="30163" cy="92075"/>
            </a:xfrm>
            <a:custGeom>
              <a:avLst/>
              <a:gdLst>
                <a:gd name="T0" fmla="*/ 17 w 19"/>
                <a:gd name="T1" fmla="*/ 0 h 58"/>
                <a:gd name="T2" fmla="*/ 19 w 19"/>
                <a:gd name="T3" fmla="*/ 55 h 58"/>
                <a:gd name="T4" fmla="*/ 2 w 19"/>
                <a:gd name="T5" fmla="*/ 58 h 58"/>
                <a:gd name="T6" fmla="*/ 0 w 19"/>
                <a:gd name="T7" fmla="*/ 3 h 58"/>
                <a:gd name="T8" fmla="*/ 17 w 19"/>
                <a:gd name="T9" fmla="*/ 0 h 58"/>
              </a:gdLst>
              <a:ahLst/>
              <a:cxnLst>
                <a:cxn ang="0">
                  <a:pos x="T0" y="T1"/>
                </a:cxn>
                <a:cxn ang="0">
                  <a:pos x="T2" y="T3"/>
                </a:cxn>
                <a:cxn ang="0">
                  <a:pos x="T4" y="T5"/>
                </a:cxn>
                <a:cxn ang="0">
                  <a:pos x="T6" y="T7"/>
                </a:cxn>
                <a:cxn ang="0">
                  <a:pos x="T8" y="T9"/>
                </a:cxn>
              </a:cxnLst>
              <a:rect l="0" t="0" r="r" b="b"/>
              <a:pathLst>
                <a:path w="19" h="58">
                  <a:moveTo>
                    <a:pt x="17" y="0"/>
                  </a:moveTo>
                  <a:lnTo>
                    <a:pt x="19" y="55"/>
                  </a:lnTo>
                  <a:lnTo>
                    <a:pt x="2" y="58"/>
                  </a:lnTo>
                  <a:lnTo>
                    <a:pt x="0" y="3"/>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7" name="Freeform 809"/>
            <p:cNvSpPr>
              <a:spLocks/>
            </p:cNvSpPr>
            <p:nvPr/>
          </p:nvSpPr>
          <p:spPr bwMode="auto">
            <a:xfrm>
              <a:off x="14170803" y="-926702"/>
              <a:ext cx="3175" cy="95250"/>
            </a:xfrm>
            <a:custGeom>
              <a:avLst/>
              <a:gdLst>
                <a:gd name="T0" fmla="*/ 0 w 2"/>
                <a:gd name="T1" fmla="*/ 5 h 60"/>
                <a:gd name="T2" fmla="*/ 2 w 2"/>
                <a:gd name="T3" fmla="*/ 60 h 60"/>
                <a:gd name="T4" fmla="*/ 1 w 2"/>
                <a:gd name="T5" fmla="*/ 55 h 60"/>
                <a:gd name="T6" fmla="*/ 0 w 2"/>
                <a:gd name="T7" fmla="*/ 0 h 60"/>
                <a:gd name="T8" fmla="*/ 0 w 2"/>
                <a:gd name="T9" fmla="*/ 5 h 60"/>
              </a:gdLst>
              <a:ahLst/>
              <a:cxnLst>
                <a:cxn ang="0">
                  <a:pos x="T0" y="T1"/>
                </a:cxn>
                <a:cxn ang="0">
                  <a:pos x="T2" y="T3"/>
                </a:cxn>
                <a:cxn ang="0">
                  <a:pos x="T4" y="T5"/>
                </a:cxn>
                <a:cxn ang="0">
                  <a:pos x="T6" y="T7"/>
                </a:cxn>
                <a:cxn ang="0">
                  <a:pos x="T8" y="T9"/>
                </a:cxn>
              </a:cxnLst>
              <a:rect l="0" t="0" r="r" b="b"/>
              <a:pathLst>
                <a:path w="2" h="60">
                  <a:moveTo>
                    <a:pt x="0" y="5"/>
                  </a:moveTo>
                  <a:lnTo>
                    <a:pt x="2" y="60"/>
                  </a:lnTo>
                  <a:lnTo>
                    <a:pt x="1" y="55"/>
                  </a:lnTo>
                  <a:lnTo>
                    <a:pt x="0" y="0"/>
                  </a:lnTo>
                  <a:lnTo>
                    <a:pt x="0"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8" name="Freeform 810"/>
            <p:cNvSpPr>
              <a:spLocks/>
            </p:cNvSpPr>
            <p:nvPr/>
          </p:nvSpPr>
          <p:spPr bwMode="auto">
            <a:xfrm>
              <a:off x="14153341" y="-923527"/>
              <a:ext cx="12700" cy="104775"/>
            </a:xfrm>
            <a:custGeom>
              <a:avLst/>
              <a:gdLst>
                <a:gd name="T0" fmla="*/ 7 w 8"/>
                <a:gd name="T1" fmla="*/ 0 h 66"/>
                <a:gd name="T2" fmla="*/ 8 w 8"/>
                <a:gd name="T3" fmla="*/ 55 h 66"/>
                <a:gd name="T4" fmla="*/ 2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5"/>
                  </a:lnTo>
                  <a:lnTo>
                    <a:pt x="2" y="66"/>
                  </a:lnTo>
                  <a:lnTo>
                    <a:pt x="0" y="11"/>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39" name="Freeform 811"/>
            <p:cNvSpPr>
              <a:spLocks/>
            </p:cNvSpPr>
            <p:nvPr/>
          </p:nvSpPr>
          <p:spPr bwMode="auto">
            <a:xfrm>
              <a:off x="15301103" y="-979090"/>
              <a:ext cx="25400" cy="128588"/>
            </a:xfrm>
            <a:custGeom>
              <a:avLst/>
              <a:gdLst>
                <a:gd name="T0" fmla="*/ 14 w 16"/>
                <a:gd name="T1" fmla="*/ 0 h 81"/>
                <a:gd name="T2" fmla="*/ 16 w 16"/>
                <a:gd name="T3" fmla="*/ 56 h 81"/>
                <a:gd name="T4" fmla="*/ 2 w 16"/>
                <a:gd name="T5" fmla="*/ 81 h 81"/>
                <a:gd name="T6" fmla="*/ 0 w 16"/>
                <a:gd name="T7" fmla="*/ 25 h 81"/>
                <a:gd name="T8" fmla="*/ 14 w 16"/>
                <a:gd name="T9" fmla="*/ 0 h 81"/>
              </a:gdLst>
              <a:ahLst/>
              <a:cxnLst>
                <a:cxn ang="0">
                  <a:pos x="T0" y="T1"/>
                </a:cxn>
                <a:cxn ang="0">
                  <a:pos x="T2" y="T3"/>
                </a:cxn>
                <a:cxn ang="0">
                  <a:pos x="T4" y="T5"/>
                </a:cxn>
                <a:cxn ang="0">
                  <a:pos x="T6" y="T7"/>
                </a:cxn>
                <a:cxn ang="0">
                  <a:pos x="T8" y="T9"/>
                </a:cxn>
              </a:cxnLst>
              <a:rect l="0" t="0" r="r" b="b"/>
              <a:pathLst>
                <a:path w="16" h="81">
                  <a:moveTo>
                    <a:pt x="14" y="0"/>
                  </a:moveTo>
                  <a:lnTo>
                    <a:pt x="16" y="56"/>
                  </a:lnTo>
                  <a:lnTo>
                    <a:pt x="2" y="81"/>
                  </a:lnTo>
                  <a:lnTo>
                    <a:pt x="0" y="25"/>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0" name="Freeform 812"/>
            <p:cNvSpPr>
              <a:spLocks/>
            </p:cNvSpPr>
            <p:nvPr/>
          </p:nvSpPr>
          <p:spPr bwMode="auto">
            <a:xfrm>
              <a:off x="15105841" y="-953690"/>
              <a:ext cx="23813" cy="114300"/>
            </a:xfrm>
            <a:custGeom>
              <a:avLst/>
              <a:gdLst>
                <a:gd name="T0" fmla="*/ 13 w 15"/>
                <a:gd name="T1" fmla="*/ 0 h 72"/>
                <a:gd name="T2" fmla="*/ 15 w 15"/>
                <a:gd name="T3" fmla="*/ 55 h 72"/>
                <a:gd name="T4" fmla="*/ 1 w 15"/>
                <a:gd name="T5" fmla="*/ 72 h 72"/>
                <a:gd name="T6" fmla="*/ 0 w 15"/>
                <a:gd name="T7" fmla="*/ 17 h 72"/>
                <a:gd name="T8" fmla="*/ 13 w 15"/>
                <a:gd name="T9" fmla="*/ 0 h 72"/>
              </a:gdLst>
              <a:ahLst/>
              <a:cxnLst>
                <a:cxn ang="0">
                  <a:pos x="T0" y="T1"/>
                </a:cxn>
                <a:cxn ang="0">
                  <a:pos x="T2" y="T3"/>
                </a:cxn>
                <a:cxn ang="0">
                  <a:pos x="T4" y="T5"/>
                </a:cxn>
                <a:cxn ang="0">
                  <a:pos x="T6" y="T7"/>
                </a:cxn>
                <a:cxn ang="0">
                  <a:pos x="T8" y="T9"/>
                </a:cxn>
              </a:cxnLst>
              <a:rect l="0" t="0" r="r" b="b"/>
              <a:pathLst>
                <a:path w="15" h="72">
                  <a:moveTo>
                    <a:pt x="13" y="0"/>
                  </a:moveTo>
                  <a:lnTo>
                    <a:pt x="15" y="55"/>
                  </a:lnTo>
                  <a:lnTo>
                    <a:pt x="1" y="72"/>
                  </a:lnTo>
                  <a:lnTo>
                    <a:pt x="0" y="17"/>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1" name="Freeform 813"/>
            <p:cNvSpPr>
              <a:spLocks/>
            </p:cNvSpPr>
            <p:nvPr/>
          </p:nvSpPr>
          <p:spPr bwMode="auto">
            <a:xfrm>
              <a:off x="15104253" y="-926702"/>
              <a:ext cx="3175" cy="93663"/>
            </a:xfrm>
            <a:custGeom>
              <a:avLst/>
              <a:gdLst>
                <a:gd name="T0" fmla="*/ 1 w 2"/>
                <a:gd name="T1" fmla="*/ 0 h 59"/>
                <a:gd name="T2" fmla="*/ 2 w 2"/>
                <a:gd name="T3" fmla="*/ 55 h 59"/>
                <a:gd name="T4" fmla="*/ 1 w 2"/>
                <a:gd name="T5" fmla="*/ 59 h 59"/>
                <a:gd name="T6" fmla="*/ 0 w 2"/>
                <a:gd name="T7" fmla="*/ 4 h 59"/>
                <a:gd name="T8" fmla="*/ 1 w 2"/>
                <a:gd name="T9" fmla="*/ 0 h 59"/>
              </a:gdLst>
              <a:ahLst/>
              <a:cxnLst>
                <a:cxn ang="0">
                  <a:pos x="T0" y="T1"/>
                </a:cxn>
                <a:cxn ang="0">
                  <a:pos x="T2" y="T3"/>
                </a:cxn>
                <a:cxn ang="0">
                  <a:pos x="T4" y="T5"/>
                </a:cxn>
                <a:cxn ang="0">
                  <a:pos x="T6" y="T7"/>
                </a:cxn>
                <a:cxn ang="0">
                  <a:pos x="T8" y="T9"/>
                </a:cxn>
              </a:cxnLst>
              <a:rect l="0" t="0" r="r" b="b"/>
              <a:pathLst>
                <a:path w="2" h="59">
                  <a:moveTo>
                    <a:pt x="1" y="0"/>
                  </a:moveTo>
                  <a:lnTo>
                    <a:pt x="2" y="55"/>
                  </a:lnTo>
                  <a:lnTo>
                    <a:pt x="1" y="59"/>
                  </a:lnTo>
                  <a:lnTo>
                    <a:pt x="0" y="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2" name="Freeform 814"/>
            <p:cNvSpPr>
              <a:spLocks/>
            </p:cNvSpPr>
            <p:nvPr/>
          </p:nvSpPr>
          <p:spPr bwMode="auto">
            <a:xfrm>
              <a:off x="15112191" y="-926702"/>
              <a:ext cx="11113" cy="95250"/>
            </a:xfrm>
            <a:custGeom>
              <a:avLst/>
              <a:gdLst>
                <a:gd name="T0" fmla="*/ 6 w 7"/>
                <a:gd name="T1" fmla="*/ 5 h 60"/>
                <a:gd name="T2" fmla="*/ 7 w 7"/>
                <a:gd name="T3" fmla="*/ 60 h 60"/>
                <a:gd name="T4" fmla="*/ 1 w 7"/>
                <a:gd name="T5" fmla="*/ 55 h 60"/>
                <a:gd name="T6" fmla="*/ 0 w 7"/>
                <a:gd name="T7" fmla="*/ 0 h 60"/>
                <a:gd name="T8" fmla="*/ 6 w 7"/>
                <a:gd name="T9" fmla="*/ 5 h 60"/>
              </a:gdLst>
              <a:ahLst/>
              <a:cxnLst>
                <a:cxn ang="0">
                  <a:pos x="T0" y="T1"/>
                </a:cxn>
                <a:cxn ang="0">
                  <a:pos x="T2" y="T3"/>
                </a:cxn>
                <a:cxn ang="0">
                  <a:pos x="T4" y="T5"/>
                </a:cxn>
                <a:cxn ang="0">
                  <a:pos x="T6" y="T7"/>
                </a:cxn>
                <a:cxn ang="0">
                  <a:pos x="T8" y="T9"/>
                </a:cxn>
              </a:cxnLst>
              <a:rect l="0" t="0" r="r" b="b"/>
              <a:pathLst>
                <a:path w="7" h="60">
                  <a:moveTo>
                    <a:pt x="6" y="5"/>
                  </a:moveTo>
                  <a:lnTo>
                    <a:pt x="7" y="60"/>
                  </a:lnTo>
                  <a:lnTo>
                    <a:pt x="1" y="55"/>
                  </a:lnTo>
                  <a:lnTo>
                    <a:pt x="0" y="0"/>
                  </a:lnTo>
                  <a:lnTo>
                    <a:pt x="6"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3" name="Freeform 815"/>
            <p:cNvSpPr>
              <a:spLocks/>
            </p:cNvSpPr>
            <p:nvPr/>
          </p:nvSpPr>
          <p:spPr bwMode="auto">
            <a:xfrm>
              <a:off x="14161278" y="-902890"/>
              <a:ext cx="4763" cy="104775"/>
            </a:xfrm>
            <a:custGeom>
              <a:avLst/>
              <a:gdLst>
                <a:gd name="T0" fmla="*/ 2 w 3"/>
                <a:gd name="T1" fmla="*/ 11 h 66"/>
                <a:gd name="T2" fmla="*/ 3 w 3"/>
                <a:gd name="T3" fmla="*/ 66 h 66"/>
                <a:gd name="T4" fmla="*/ 2 w 3"/>
                <a:gd name="T5" fmla="*/ 55 h 66"/>
                <a:gd name="T6" fmla="*/ 0 w 3"/>
                <a:gd name="T7" fmla="*/ 0 h 66"/>
                <a:gd name="T8" fmla="*/ 2 w 3"/>
                <a:gd name="T9" fmla="*/ 11 h 66"/>
              </a:gdLst>
              <a:ahLst/>
              <a:cxnLst>
                <a:cxn ang="0">
                  <a:pos x="T0" y="T1"/>
                </a:cxn>
                <a:cxn ang="0">
                  <a:pos x="T2" y="T3"/>
                </a:cxn>
                <a:cxn ang="0">
                  <a:pos x="T4" y="T5"/>
                </a:cxn>
                <a:cxn ang="0">
                  <a:pos x="T6" y="T7"/>
                </a:cxn>
                <a:cxn ang="0">
                  <a:pos x="T8" y="T9"/>
                </a:cxn>
              </a:cxnLst>
              <a:rect l="0" t="0" r="r" b="b"/>
              <a:pathLst>
                <a:path w="3" h="66">
                  <a:moveTo>
                    <a:pt x="2" y="11"/>
                  </a:moveTo>
                  <a:lnTo>
                    <a:pt x="3" y="66"/>
                  </a:lnTo>
                  <a:lnTo>
                    <a:pt x="2" y="55"/>
                  </a:lnTo>
                  <a:lnTo>
                    <a:pt x="0" y="0"/>
                  </a:lnTo>
                  <a:lnTo>
                    <a:pt x="2"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4" name="Freeform 816"/>
            <p:cNvSpPr>
              <a:spLocks/>
            </p:cNvSpPr>
            <p:nvPr/>
          </p:nvSpPr>
          <p:spPr bwMode="auto">
            <a:xfrm>
              <a:off x="14124766" y="-890190"/>
              <a:ext cx="33338" cy="98425"/>
            </a:xfrm>
            <a:custGeom>
              <a:avLst/>
              <a:gdLst>
                <a:gd name="T0" fmla="*/ 19 w 21"/>
                <a:gd name="T1" fmla="*/ 0 h 62"/>
                <a:gd name="T2" fmla="*/ 21 w 21"/>
                <a:gd name="T3" fmla="*/ 56 h 62"/>
                <a:gd name="T4" fmla="*/ 1 w 21"/>
                <a:gd name="T5" fmla="*/ 62 h 62"/>
                <a:gd name="T6" fmla="*/ 0 w 21"/>
                <a:gd name="T7" fmla="*/ 7 h 62"/>
                <a:gd name="T8" fmla="*/ 19 w 21"/>
                <a:gd name="T9" fmla="*/ 0 h 62"/>
              </a:gdLst>
              <a:ahLst/>
              <a:cxnLst>
                <a:cxn ang="0">
                  <a:pos x="T0" y="T1"/>
                </a:cxn>
                <a:cxn ang="0">
                  <a:pos x="T2" y="T3"/>
                </a:cxn>
                <a:cxn ang="0">
                  <a:pos x="T4" y="T5"/>
                </a:cxn>
                <a:cxn ang="0">
                  <a:pos x="T6" y="T7"/>
                </a:cxn>
                <a:cxn ang="0">
                  <a:pos x="T8" y="T9"/>
                </a:cxn>
              </a:cxnLst>
              <a:rect l="0" t="0" r="r" b="b"/>
              <a:pathLst>
                <a:path w="21" h="62">
                  <a:moveTo>
                    <a:pt x="19" y="0"/>
                  </a:moveTo>
                  <a:lnTo>
                    <a:pt x="21" y="56"/>
                  </a:lnTo>
                  <a:lnTo>
                    <a:pt x="1" y="62"/>
                  </a:lnTo>
                  <a:lnTo>
                    <a:pt x="0" y="7"/>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5" name="Freeform 817"/>
            <p:cNvSpPr>
              <a:spLocks/>
            </p:cNvSpPr>
            <p:nvPr/>
          </p:nvSpPr>
          <p:spPr bwMode="auto">
            <a:xfrm>
              <a:off x="15121716" y="-918765"/>
              <a:ext cx="11113" cy="98425"/>
            </a:xfrm>
            <a:custGeom>
              <a:avLst/>
              <a:gdLst>
                <a:gd name="T0" fmla="*/ 5 w 7"/>
                <a:gd name="T1" fmla="*/ 7 h 62"/>
                <a:gd name="T2" fmla="*/ 7 w 7"/>
                <a:gd name="T3" fmla="*/ 62 h 62"/>
                <a:gd name="T4" fmla="*/ 1 w 7"/>
                <a:gd name="T5" fmla="*/ 55 h 62"/>
                <a:gd name="T6" fmla="*/ 0 w 7"/>
                <a:gd name="T7" fmla="*/ 0 h 62"/>
                <a:gd name="T8" fmla="*/ 5 w 7"/>
                <a:gd name="T9" fmla="*/ 7 h 62"/>
              </a:gdLst>
              <a:ahLst/>
              <a:cxnLst>
                <a:cxn ang="0">
                  <a:pos x="T0" y="T1"/>
                </a:cxn>
                <a:cxn ang="0">
                  <a:pos x="T2" y="T3"/>
                </a:cxn>
                <a:cxn ang="0">
                  <a:pos x="T4" y="T5"/>
                </a:cxn>
                <a:cxn ang="0">
                  <a:pos x="T6" y="T7"/>
                </a:cxn>
                <a:cxn ang="0">
                  <a:pos x="T8" y="T9"/>
                </a:cxn>
              </a:cxnLst>
              <a:rect l="0" t="0" r="r" b="b"/>
              <a:pathLst>
                <a:path w="7" h="62">
                  <a:moveTo>
                    <a:pt x="5" y="7"/>
                  </a:moveTo>
                  <a:lnTo>
                    <a:pt x="7" y="62"/>
                  </a:lnTo>
                  <a:lnTo>
                    <a:pt x="1" y="55"/>
                  </a:lnTo>
                  <a:lnTo>
                    <a:pt x="0" y="0"/>
                  </a:lnTo>
                  <a:lnTo>
                    <a:pt x="5"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6" name="Freeform 818"/>
            <p:cNvSpPr>
              <a:spLocks/>
            </p:cNvSpPr>
            <p:nvPr/>
          </p:nvSpPr>
          <p:spPr bwMode="auto">
            <a:xfrm>
              <a:off x="13908866" y="-871140"/>
              <a:ext cx="22225" cy="90488"/>
            </a:xfrm>
            <a:custGeom>
              <a:avLst/>
              <a:gdLst>
                <a:gd name="T0" fmla="*/ 13 w 14"/>
                <a:gd name="T1" fmla="*/ 0 h 57"/>
                <a:gd name="T2" fmla="*/ 14 w 14"/>
                <a:gd name="T3" fmla="*/ 55 h 57"/>
                <a:gd name="T4" fmla="*/ 2 w 14"/>
                <a:gd name="T5" fmla="*/ 57 h 57"/>
                <a:gd name="T6" fmla="*/ 0 w 14"/>
                <a:gd name="T7" fmla="*/ 2 h 57"/>
                <a:gd name="T8" fmla="*/ 13 w 14"/>
                <a:gd name="T9" fmla="*/ 0 h 57"/>
              </a:gdLst>
              <a:ahLst/>
              <a:cxnLst>
                <a:cxn ang="0">
                  <a:pos x="T0" y="T1"/>
                </a:cxn>
                <a:cxn ang="0">
                  <a:pos x="T2" y="T3"/>
                </a:cxn>
                <a:cxn ang="0">
                  <a:pos x="T4" y="T5"/>
                </a:cxn>
                <a:cxn ang="0">
                  <a:pos x="T6" y="T7"/>
                </a:cxn>
                <a:cxn ang="0">
                  <a:pos x="T8" y="T9"/>
                </a:cxn>
              </a:cxnLst>
              <a:rect l="0" t="0" r="r" b="b"/>
              <a:pathLst>
                <a:path w="14" h="57">
                  <a:moveTo>
                    <a:pt x="13" y="0"/>
                  </a:moveTo>
                  <a:lnTo>
                    <a:pt x="14" y="55"/>
                  </a:lnTo>
                  <a:lnTo>
                    <a:pt x="2" y="57"/>
                  </a:lnTo>
                  <a:lnTo>
                    <a:pt x="0" y="2"/>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7" name="Freeform 819"/>
            <p:cNvSpPr>
              <a:spLocks/>
            </p:cNvSpPr>
            <p:nvPr/>
          </p:nvSpPr>
          <p:spPr bwMode="auto">
            <a:xfrm>
              <a:off x="13929503" y="-871140"/>
              <a:ext cx="71438" cy="88900"/>
            </a:xfrm>
            <a:custGeom>
              <a:avLst/>
              <a:gdLst>
                <a:gd name="T0" fmla="*/ 44 w 45"/>
                <a:gd name="T1" fmla="*/ 1 h 56"/>
                <a:gd name="T2" fmla="*/ 45 w 45"/>
                <a:gd name="T3" fmla="*/ 56 h 56"/>
                <a:gd name="T4" fmla="*/ 1 w 45"/>
                <a:gd name="T5" fmla="*/ 55 h 56"/>
                <a:gd name="T6" fmla="*/ 0 w 45"/>
                <a:gd name="T7" fmla="*/ 0 h 56"/>
                <a:gd name="T8" fmla="*/ 44 w 45"/>
                <a:gd name="T9" fmla="*/ 1 h 56"/>
              </a:gdLst>
              <a:ahLst/>
              <a:cxnLst>
                <a:cxn ang="0">
                  <a:pos x="T0" y="T1"/>
                </a:cxn>
                <a:cxn ang="0">
                  <a:pos x="T2" y="T3"/>
                </a:cxn>
                <a:cxn ang="0">
                  <a:pos x="T4" y="T5"/>
                </a:cxn>
                <a:cxn ang="0">
                  <a:pos x="T6" y="T7"/>
                </a:cxn>
                <a:cxn ang="0">
                  <a:pos x="T8" y="T9"/>
                </a:cxn>
              </a:cxnLst>
              <a:rect l="0" t="0" r="r" b="b"/>
              <a:pathLst>
                <a:path w="45" h="56">
                  <a:moveTo>
                    <a:pt x="44" y="1"/>
                  </a:moveTo>
                  <a:lnTo>
                    <a:pt x="45" y="56"/>
                  </a:lnTo>
                  <a:lnTo>
                    <a:pt x="1" y="55"/>
                  </a:lnTo>
                  <a:lnTo>
                    <a:pt x="0" y="0"/>
                  </a:lnTo>
                  <a:lnTo>
                    <a:pt x="4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8" name="Freeform 820"/>
            <p:cNvSpPr>
              <a:spLocks/>
            </p:cNvSpPr>
            <p:nvPr/>
          </p:nvSpPr>
          <p:spPr bwMode="auto">
            <a:xfrm>
              <a:off x="15294753" y="-939402"/>
              <a:ext cx="9525" cy="117475"/>
            </a:xfrm>
            <a:custGeom>
              <a:avLst/>
              <a:gdLst>
                <a:gd name="T0" fmla="*/ 4 w 6"/>
                <a:gd name="T1" fmla="*/ 0 h 74"/>
                <a:gd name="T2" fmla="*/ 6 w 6"/>
                <a:gd name="T3" fmla="*/ 56 h 74"/>
                <a:gd name="T4" fmla="*/ 2 w 6"/>
                <a:gd name="T5" fmla="*/ 74 h 74"/>
                <a:gd name="T6" fmla="*/ 0 w 6"/>
                <a:gd name="T7" fmla="*/ 19 h 74"/>
                <a:gd name="T8" fmla="*/ 4 w 6"/>
                <a:gd name="T9" fmla="*/ 0 h 74"/>
              </a:gdLst>
              <a:ahLst/>
              <a:cxnLst>
                <a:cxn ang="0">
                  <a:pos x="T0" y="T1"/>
                </a:cxn>
                <a:cxn ang="0">
                  <a:pos x="T2" y="T3"/>
                </a:cxn>
                <a:cxn ang="0">
                  <a:pos x="T4" y="T5"/>
                </a:cxn>
                <a:cxn ang="0">
                  <a:pos x="T6" y="T7"/>
                </a:cxn>
                <a:cxn ang="0">
                  <a:pos x="T8" y="T9"/>
                </a:cxn>
              </a:cxnLst>
              <a:rect l="0" t="0" r="r" b="b"/>
              <a:pathLst>
                <a:path w="6" h="74">
                  <a:moveTo>
                    <a:pt x="4" y="0"/>
                  </a:moveTo>
                  <a:lnTo>
                    <a:pt x="6" y="56"/>
                  </a:lnTo>
                  <a:lnTo>
                    <a:pt x="2" y="74"/>
                  </a:lnTo>
                  <a:lnTo>
                    <a:pt x="0" y="19"/>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49" name="Freeform 821"/>
            <p:cNvSpPr>
              <a:spLocks/>
            </p:cNvSpPr>
            <p:nvPr/>
          </p:nvSpPr>
          <p:spPr bwMode="auto">
            <a:xfrm>
              <a:off x="13999353" y="-869552"/>
              <a:ext cx="44450" cy="92075"/>
            </a:xfrm>
            <a:custGeom>
              <a:avLst/>
              <a:gdLst>
                <a:gd name="T0" fmla="*/ 27 w 28"/>
                <a:gd name="T1" fmla="*/ 3 h 58"/>
                <a:gd name="T2" fmla="*/ 28 w 28"/>
                <a:gd name="T3" fmla="*/ 58 h 58"/>
                <a:gd name="T4" fmla="*/ 1 w 28"/>
                <a:gd name="T5" fmla="*/ 55 h 58"/>
                <a:gd name="T6" fmla="*/ 0 w 28"/>
                <a:gd name="T7" fmla="*/ 0 h 58"/>
                <a:gd name="T8" fmla="*/ 27 w 28"/>
                <a:gd name="T9" fmla="*/ 3 h 58"/>
              </a:gdLst>
              <a:ahLst/>
              <a:cxnLst>
                <a:cxn ang="0">
                  <a:pos x="T0" y="T1"/>
                </a:cxn>
                <a:cxn ang="0">
                  <a:pos x="T2" y="T3"/>
                </a:cxn>
                <a:cxn ang="0">
                  <a:pos x="T4" y="T5"/>
                </a:cxn>
                <a:cxn ang="0">
                  <a:pos x="T6" y="T7"/>
                </a:cxn>
                <a:cxn ang="0">
                  <a:pos x="T8" y="T9"/>
                </a:cxn>
              </a:cxnLst>
              <a:rect l="0" t="0" r="r" b="b"/>
              <a:pathLst>
                <a:path w="28" h="58">
                  <a:moveTo>
                    <a:pt x="27" y="3"/>
                  </a:moveTo>
                  <a:lnTo>
                    <a:pt x="28" y="58"/>
                  </a:lnTo>
                  <a:lnTo>
                    <a:pt x="1" y="55"/>
                  </a:lnTo>
                  <a:lnTo>
                    <a:pt x="0" y="0"/>
                  </a:lnTo>
                  <a:lnTo>
                    <a:pt x="27"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0" name="Freeform 822"/>
            <p:cNvSpPr>
              <a:spLocks/>
            </p:cNvSpPr>
            <p:nvPr/>
          </p:nvSpPr>
          <p:spPr bwMode="auto">
            <a:xfrm>
              <a:off x="13848541" y="-856852"/>
              <a:ext cx="7938" cy="92075"/>
            </a:xfrm>
            <a:custGeom>
              <a:avLst/>
              <a:gdLst>
                <a:gd name="T0" fmla="*/ 3 w 5"/>
                <a:gd name="T1" fmla="*/ 2 h 58"/>
                <a:gd name="T2" fmla="*/ 5 w 5"/>
                <a:gd name="T3" fmla="*/ 58 h 58"/>
                <a:gd name="T4" fmla="*/ 2 w 5"/>
                <a:gd name="T5" fmla="*/ 55 h 58"/>
                <a:gd name="T6" fmla="*/ 0 w 5"/>
                <a:gd name="T7" fmla="*/ 0 h 58"/>
                <a:gd name="T8" fmla="*/ 3 w 5"/>
                <a:gd name="T9" fmla="*/ 2 h 58"/>
              </a:gdLst>
              <a:ahLst/>
              <a:cxnLst>
                <a:cxn ang="0">
                  <a:pos x="T0" y="T1"/>
                </a:cxn>
                <a:cxn ang="0">
                  <a:pos x="T2" y="T3"/>
                </a:cxn>
                <a:cxn ang="0">
                  <a:pos x="T4" y="T5"/>
                </a:cxn>
                <a:cxn ang="0">
                  <a:pos x="T6" y="T7"/>
                </a:cxn>
                <a:cxn ang="0">
                  <a:pos x="T8" y="T9"/>
                </a:cxn>
              </a:cxnLst>
              <a:rect l="0" t="0" r="r" b="b"/>
              <a:pathLst>
                <a:path w="5" h="58">
                  <a:moveTo>
                    <a:pt x="3" y="2"/>
                  </a:moveTo>
                  <a:lnTo>
                    <a:pt x="5" y="58"/>
                  </a:lnTo>
                  <a:lnTo>
                    <a:pt x="2" y="55"/>
                  </a:lnTo>
                  <a:lnTo>
                    <a:pt x="0" y="0"/>
                  </a:lnTo>
                  <a:lnTo>
                    <a:pt x="3"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1" name="Freeform 823"/>
            <p:cNvSpPr>
              <a:spLocks/>
            </p:cNvSpPr>
            <p:nvPr/>
          </p:nvSpPr>
          <p:spPr bwMode="auto">
            <a:xfrm>
              <a:off x="13812028" y="-856852"/>
              <a:ext cx="39688" cy="92075"/>
            </a:xfrm>
            <a:custGeom>
              <a:avLst/>
              <a:gdLst>
                <a:gd name="T0" fmla="*/ 23 w 25"/>
                <a:gd name="T1" fmla="*/ 0 h 58"/>
                <a:gd name="T2" fmla="*/ 25 w 25"/>
                <a:gd name="T3" fmla="*/ 55 h 58"/>
                <a:gd name="T4" fmla="*/ 2 w 25"/>
                <a:gd name="T5" fmla="*/ 58 h 58"/>
                <a:gd name="T6" fmla="*/ 0 w 25"/>
                <a:gd name="T7" fmla="*/ 3 h 58"/>
                <a:gd name="T8" fmla="*/ 23 w 25"/>
                <a:gd name="T9" fmla="*/ 0 h 58"/>
              </a:gdLst>
              <a:ahLst/>
              <a:cxnLst>
                <a:cxn ang="0">
                  <a:pos x="T0" y="T1"/>
                </a:cxn>
                <a:cxn ang="0">
                  <a:pos x="T2" y="T3"/>
                </a:cxn>
                <a:cxn ang="0">
                  <a:pos x="T4" y="T5"/>
                </a:cxn>
                <a:cxn ang="0">
                  <a:pos x="T6" y="T7"/>
                </a:cxn>
                <a:cxn ang="0">
                  <a:pos x="T8" y="T9"/>
                </a:cxn>
              </a:cxnLst>
              <a:rect l="0" t="0" r="r" b="b"/>
              <a:pathLst>
                <a:path w="25" h="58">
                  <a:moveTo>
                    <a:pt x="23" y="0"/>
                  </a:moveTo>
                  <a:lnTo>
                    <a:pt x="25" y="55"/>
                  </a:lnTo>
                  <a:lnTo>
                    <a:pt x="2" y="58"/>
                  </a:lnTo>
                  <a:lnTo>
                    <a:pt x="0" y="3"/>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2" name="Freeform 824"/>
            <p:cNvSpPr>
              <a:spLocks/>
            </p:cNvSpPr>
            <p:nvPr/>
          </p:nvSpPr>
          <p:spPr bwMode="auto">
            <a:xfrm>
              <a:off x="14042216" y="-864790"/>
              <a:ext cx="28575" cy="95250"/>
            </a:xfrm>
            <a:custGeom>
              <a:avLst/>
              <a:gdLst>
                <a:gd name="T0" fmla="*/ 17 w 18"/>
                <a:gd name="T1" fmla="*/ 5 h 60"/>
                <a:gd name="T2" fmla="*/ 18 w 18"/>
                <a:gd name="T3" fmla="*/ 60 h 60"/>
                <a:gd name="T4" fmla="*/ 1 w 18"/>
                <a:gd name="T5" fmla="*/ 55 h 60"/>
                <a:gd name="T6" fmla="*/ 0 w 18"/>
                <a:gd name="T7" fmla="*/ 0 h 60"/>
                <a:gd name="T8" fmla="*/ 17 w 18"/>
                <a:gd name="T9" fmla="*/ 5 h 60"/>
              </a:gdLst>
              <a:ahLst/>
              <a:cxnLst>
                <a:cxn ang="0">
                  <a:pos x="T0" y="T1"/>
                </a:cxn>
                <a:cxn ang="0">
                  <a:pos x="T2" y="T3"/>
                </a:cxn>
                <a:cxn ang="0">
                  <a:pos x="T4" y="T5"/>
                </a:cxn>
                <a:cxn ang="0">
                  <a:pos x="T6" y="T7"/>
                </a:cxn>
                <a:cxn ang="0">
                  <a:pos x="T8" y="T9"/>
                </a:cxn>
              </a:cxnLst>
              <a:rect l="0" t="0" r="r" b="b"/>
              <a:pathLst>
                <a:path w="18" h="60">
                  <a:moveTo>
                    <a:pt x="17" y="5"/>
                  </a:moveTo>
                  <a:lnTo>
                    <a:pt x="18" y="60"/>
                  </a:lnTo>
                  <a:lnTo>
                    <a:pt x="1" y="55"/>
                  </a:lnTo>
                  <a:lnTo>
                    <a:pt x="0" y="0"/>
                  </a:lnTo>
                  <a:lnTo>
                    <a:pt x="17"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3" name="Freeform 825"/>
            <p:cNvSpPr>
              <a:spLocks/>
            </p:cNvSpPr>
            <p:nvPr/>
          </p:nvSpPr>
          <p:spPr bwMode="auto">
            <a:xfrm>
              <a:off x="14069203" y="-879077"/>
              <a:ext cx="57150" cy="109538"/>
            </a:xfrm>
            <a:custGeom>
              <a:avLst/>
              <a:gdLst>
                <a:gd name="T0" fmla="*/ 35 w 36"/>
                <a:gd name="T1" fmla="*/ 0 h 69"/>
                <a:gd name="T2" fmla="*/ 36 w 36"/>
                <a:gd name="T3" fmla="*/ 55 h 69"/>
                <a:gd name="T4" fmla="*/ 1 w 36"/>
                <a:gd name="T5" fmla="*/ 69 h 69"/>
                <a:gd name="T6" fmla="*/ 0 w 36"/>
                <a:gd name="T7" fmla="*/ 14 h 69"/>
                <a:gd name="T8" fmla="*/ 35 w 36"/>
                <a:gd name="T9" fmla="*/ 0 h 69"/>
              </a:gdLst>
              <a:ahLst/>
              <a:cxnLst>
                <a:cxn ang="0">
                  <a:pos x="T0" y="T1"/>
                </a:cxn>
                <a:cxn ang="0">
                  <a:pos x="T2" y="T3"/>
                </a:cxn>
                <a:cxn ang="0">
                  <a:pos x="T4" y="T5"/>
                </a:cxn>
                <a:cxn ang="0">
                  <a:pos x="T6" y="T7"/>
                </a:cxn>
                <a:cxn ang="0">
                  <a:pos x="T8" y="T9"/>
                </a:cxn>
              </a:cxnLst>
              <a:rect l="0" t="0" r="r" b="b"/>
              <a:pathLst>
                <a:path w="36" h="69">
                  <a:moveTo>
                    <a:pt x="35" y="0"/>
                  </a:moveTo>
                  <a:lnTo>
                    <a:pt x="36" y="55"/>
                  </a:lnTo>
                  <a:lnTo>
                    <a:pt x="1" y="69"/>
                  </a:lnTo>
                  <a:lnTo>
                    <a:pt x="0" y="14"/>
                  </a:lnTo>
                  <a:lnTo>
                    <a:pt x="3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4" name="Freeform 826"/>
            <p:cNvSpPr>
              <a:spLocks/>
            </p:cNvSpPr>
            <p:nvPr/>
          </p:nvSpPr>
          <p:spPr bwMode="auto">
            <a:xfrm>
              <a:off x="13739003" y="-852090"/>
              <a:ext cx="76200" cy="92075"/>
            </a:xfrm>
            <a:custGeom>
              <a:avLst/>
              <a:gdLst>
                <a:gd name="T0" fmla="*/ 46 w 48"/>
                <a:gd name="T1" fmla="*/ 0 h 58"/>
                <a:gd name="T2" fmla="*/ 48 w 48"/>
                <a:gd name="T3" fmla="*/ 55 h 58"/>
                <a:gd name="T4" fmla="*/ 2 w 48"/>
                <a:gd name="T5" fmla="*/ 58 h 58"/>
                <a:gd name="T6" fmla="*/ 0 w 48"/>
                <a:gd name="T7" fmla="*/ 3 h 58"/>
                <a:gd name="T8" fmla="*/ 46 w 48"/>
                <a:gd name="T9" fmla="*/ 0 h 58"/>
              </a:gdLst>
              <a:ahLst/>
              <a:cxnLst>
                <a:cxn ang="0">
                  <a:pos x="T0" y="T1"/>
                </a:cxn>
                <a:cxn ang="0">
                  <a:pos x="T2" y="T3"/>
                </a:cxn>
                <a:cxn ang="0">
                  <a:pos x="T4" y="T5"/>
                </a:cxn>
                <a:cxn ang="0">
                  <a:pos x="T6" y="T7"/>
                </a:cxn>
                <a:cxn ang="0">
                  <a:pos x="T8" y="T9"/>
                </a:cxn>
              </a:cxnLst>
              <a:rect l="0" t="0" r="r" b="b"/>
              <a:pathLst>
                <a:path w="48" h="58">
                  <a:moveTo>
                    <a:pt x="46" y="0"/>
                  </a:moveTo>
                  <a:lnTo>
                    <a:pt x="48" y="55"/>
                  </a:lnTo>
                  <a:lnTo>
                    <a:pt x="2" y="58"/>
                  </a:lnTo>
                  <a:lnTo>
                    <a:pt x="0" y="3"/>
                  </a:lnTo>
                  <a:lnTo>
                    <a:pt x="4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5" name="Freeform 827"/>
            <p:cNvSpPr>
              <a:spLocks/>
            </p:cNvSpPr>
            <p:nvPr/>
          </p:nvSpPr>
          <p:spPr bwMode="auto">
            <a:xfrm>
              <a:off x="13864416" y="-867965"/>
              <a:ext cx="47625" cy="104775"/>
            </a:xfrm>
            <a:custGeom>
              <a:avLst/>
              <a:gdLst>
                <a:gd name="T0" fmla="*/ 28 w 30"/>
                <a:gd name="T1" fmla="*/ 0 h 66"/>
                <a:gd name="T2" fmla="*/ 30 w 30"/>
                <a:gd name="T3" fmla="*/ 55 h 66"/>
                <a:gd name="T4" fmla="*/ 1 w 30"/>
                <a:gd name="T5" fmla="*/ 66 h 66"/>
                <a:gd name="T6" fmla="*/ 0 w 30"/>
                <a:gd name="T7" fmla="*/ 11 h 66"/>
                <a:gd name="T8" fmla="*/ 28 w 30"/>
                <a:gd name="T9" fmla="*/ 0 h 66"/>
              </a:gdLst>
              <a:ahLst/>
              <a:cxnLst>
                <a:cxn ang="0">
                  <a:pos x="T0" y="T1"/>
                </a:cxn>
                <a:cxn ang="0">
                  <a:pos x="T2" y="T3"/>
                </a:cxn>
                <a:cxn ang="0">
                  <a:pos x="T4" y="T5"/>
                </a:cxn>
                <a:cxn ang="0">
                  <a:pos x="T6" y="T7"/>
                </a:cxn>
                <a:cxn ang="0">
                  <a:pos x="T8" y="T9"/>
                </a:cxn>
              </a:cxnLst>
              <a:rect l="0" t="0" r="r" b="b"/>
              <a:pathLst>
                <a:path w="30" h="66">
                  <a:moveTo>
                    <a:pt x="28" y="0"/>
                  </a:moveTo>
                  <a:lnTo>
                    <a:pt x="30" y="55"/>
                  </a:lnTo>
                  <a:lnTo>
                    <a:pt x="1" y="66"/>
                  </a:lnTo>
                  <a:lnTo>
                    <a:pt x="0" y="11"/>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6" name="Freeform 828"/>
            <p:cNvSpPr>
              <a:spLocks/>
            </p:cNvSpPr>
            <p:nvPr/>
          </p:nvSpPr>
          <p:spPr bwMode="auto">
            <a:xfrm>
              <a:off x="13853303" y="-853677"/>
              <a:ext cx="12700" cy="90488"/>
            </a:xfrm>
            <a:custGeom>
              <a:avLst/>
              <a:gdLst>
                <a:gd name="T0" fmla="*/ 7 w 8"/>
                <a:gd name="T1" fmla="*/ 2 h 57"/>
                <a:gd name="T2" fmla="*/ 8 w 8"/>
                <a:gd name="T3" fmla="*/ 57 h 57"/>
                <a:gd name="T4" fmla="*/ 2 w 8"/>
                <a:gd name="T5" fmla="*/ 56 h 57"/>
                <a:gd name="T6" fmla="*/ 0 w 8"/>
                <a:gd name="T7" fmla="*/ 0 h 57"/>
                <a:gd name="T8" fmla="*/ 7 w 8"/>
                <a:gd name="T9" fmla="*/ 2 h 57"/>
              </a:gdLst>
              <a:ahLst/>
              <a:cxnLst>
                <a:cxn ang="0">
                  <a:pos x="T0" y="T1"/>
                </a:cxn>
                <a:cxn ang="0">
                  <a:pos x="T2" y="T3"/>
                </a:cxn>
                <a:cxn ang="0">
                  <a:pos x="T4" y="T5"/>
                </a:cxn>
                <a:cxn ang="0">
                  <a:pos x="T6" y="T7"/>
                </a:cxn>
                <a:cxn ang="0">
                  <a:pos x="T8" y="T9"/>
                </a:cxn>
              </a:cxnLst>
              <a:rect l="0" t="0" r="r" b="b"/>
              <a:pathLst>
                <a:path w="8" h="57">
                  <a:moveTo>
                    <a:pt x="7" y="2"/>
                  </a:moveTo>
                  <a:lnTo>
                    <a:pt x="8" y="57"/>
                  </a:lnTo>
                  <a:lnTo>
                    <a:pt x="2" y="56"/>
                  </a:lnTo>
                  <a:lnTo>
                    <a:pt x="0" y="0"/>
                  </a:lnTo>
                  <a:lnTo>
                    <a:pt x="7"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7" name="Freeform 829"/>
            <p:cNvSpPr>
              <a:spLocks/>
            </p:cNvSpPr>
            <p:nvPr/>
          </p:nvSpPr>
          <p:spPr bwMode="auto">
            <a:xfrm>
              <a:off x="15129653" y="-907652"/>
              <a:ext cx="25400" cy="106363"/>
            </a:xfrm>
            <a:custGeom>
              <a:avLst/>
              <a:gdLst>
                <a:gd name="T0" fmla="*/ 15 w 16"/>
                <a:gd name="T1" fmla="*/ 12 h 67"/>
                <a:gd name="T2" fmla="*/ 16 w 16"/>
                <a:gd name="T3" fmla="*/ 67 h 67"/>
                <a:gd name="T4" fmla="*/ 2 w 16"/>
                <a:gd name="T5" fmla="*/ 55 h 67"/>
                <a:gd name="T6" fmla="*/ 0 w 16"/>
                <a:gd name="T7" fmla="*/ 0 h 67"/>
                <a:gd name="T8" fmla="*/ 15 w 16"/>
                <a:gd name="T9" fmla="*/ 12 h 67"/>
              </a:gdLst>
              <a:ahLst/>
              <a:cxnLst>
                <a:cxn ang="0">
                  <a:pos x="T0" y="T1"/>
                </a:cxn>
                <a:cxn ang="0">
                  <a:pos x="T2" y="T3"/>
                </a:cxn>
                <a:cxn ang="0">
                  <a:pos x="T4" y="T5"/>
                </a:cxn>
                <a:cxn ang="0">
                  <a:pos x="T6" y="T7"/>
                </a:cxn>
                <a:cxn ang="0">
                  <a:pos x="T8" y="T9"/>
                </a:cxn>
              </a:cxnLst>
              <a:rect l="0" t="0" r="r" b="b"/>
              <a:pathLst>
                <a:path w="16" h="67">
                  <a:moveTo>
                    <a:pt x="15" y="12"/>
                  </a:moveTo>
                  <a:lnTo>
                    <a:pt x="16" y="67"/>
                  </a:lnTo>
                  <a:lnTo>
                    <a:pt x="2" y="55"/>
                  </a:lnTo>
                  <a:lnTo>
                    <a:pt x="0" y="0"/>
                  </a:lnTo>
                  <a:lnTo>
                    <a:pt x="15" y="1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8" name="Freeform 830"/>
            <p:cNvSpPr>
              <a:spLocks/>
            </p:cNvSpPr>
            <p:nvPr/>
          </p:nvSpPr>
          <p:spPr bwMode="auto">
            <a:xfrm>
              <a:off x="13721541" y="-847327"/>
              <a:ext cx="20638" cy="101600"/>
            </a:xfrm>
            <a:custGeom>
              <a:avLst/>
              <a:gdLst>
                <a:gd name="T0" fmla="*/ 11 w 13"/>
                <a:gd name="T1" fmla="*/ 0 h 64"/>
                <a:gd name="T2" fmla="*/ 13 w 13"/>
                <a:gd name="T3" fmla="*/ 55 h 64"/>
                <a:gd name="T4" fmla="*/ 2 w 13"/>
                <a:gd name="T5" fmla="*/ 64 h 64"/>
                <a:gd name="T6" fmla="*/ 0 w 13"/>
                <a:gd name="T7" fmla="*/ 9 h 64"/>
                <a:gd name="T8" fmla="*/ 11 w 13"/>
                <a:gd name="T9" fmla="*/ 0 h 64"/>
              </a:gdLst>
              <a:ahLst/>
              <a:cxnLst>
                <a:cxn ang="0">
                  <a:pos x="T0" y="T1"/>
                </a:cxn>
                <a:cxn ang="0">
                  <a:pos x="T2" y="T3"/>
                </a:cxn>
                <a:cxn ang="0">
                  <a:pos x="T4" y="T5"/>
                </a:cxn>
                <a:cxn ang="0">
                  <a:pos x="T6" y="T7"/>
                </a:cxn>
                <a:cxn ang="0">
                  <a:pos x="T8" y="T9"/>
                </a:cxn>
              </a:cxnLst>
              <a:rect l="0" t="0" r="r" b="b"/>
              <a:pathLst>
                <a:path w="13" h="64">
                  <a:moveTo>
                    <a:pt x="11" y="0"/>
                  </a:moveTo>
                  <a:lnTo>
                    <a:pt x="13" y="55"/>
                  </a:lnTo>
                  <a:lnTo>
                    <a:pt x="2" y="64"/>
                  </a:lnTo>
                  <a:lnTo>
                    <a:pt x="0" y="9"/>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59" name="Freeform 831"/>
            <p:cNvSpPr>
              <a:spLocks/>
            </p:cNvSpPr>
            <p:nvPr/>
          </p:nvSpPr>
          <p:spPr bwMode="auto">
            <a:xfrm>
              <a:off x="13702491" y="-833040"/>
              <a:ext cx="22225" cy="92075"/>
            </a:xfrm>
            <a:custGeom>
              <a:avLst/>
              <a:gdLst>
                <a:gd name="T0" fmla="*/ 12 w 14"/>
                <a:gd name="T1" fmla="*/ 0 h 58"/>
                <a:gd name="T2" fmla="*/ 14 w 14"/>
                <a:gd name="T3" fmla="*/ 55 h 58"/>
                <a:gd name="T4" fmla="*/ 2 w 14"/>
                <a:gd name="T5" fmla="*/ 58 h 58"/>
                <a:gd name="T6" fmla="*/ 0 w 14"/>
                <a:gd name="T7" fmla="*/ 3 h 58"/>
                <a:gd name="T8" fmla="*/ 12 w 14"/>
                <a:gd name="T9" fmla="*/ 0 h 58"/>
              </a:gdLst>
              <a:ahLst/>
              <a:cxnLst>
                <a:cxn ang="0">
                  <a:pos x="T0" y="T1"/>
                </a:cxn>
                <a:cxn ang="0">
                  <a:pos x="T2" y="T3"/>
                </a:cxn>
                <a:cxn ang="0">
                  <a:pos x="T4" y="T5"/>
                </a:cxn>
                <a:cxn ang="0">
                  <a:pos x="T6" y="T7"/>
                </a:cxn>
                <a:cxn ang="0">
                  <a:pos x="T8" y="T9"/>
                </a:cxn>
              </a:cxnLst>
              <a:rect l="0" t="0" r="r" b="b"/>
              <a:pathLst>
                <a:path w="14" h="58">
                  <a:moveTo>
                    <a:pt x="12" y="0"/>
                  </a:moveTo>
                  <a:lnTo>
                    <a:pt x="14" y="55"/>
                  </a:lnTo>
                  <a:lnTo>
                    <a:pt x="2" y="58"/>
                  </a:lnTo>
                  <a:lnTo>
                    <a:pt x="0" y="3"/>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0" name="Freeform 832"/>
            <p:cNvSpPr>
              <a:spLocks/>
            </p:cNvSpPr>
            <p:nvPr/>
          </p:nvSpPr>
          <p:spPr bwMode="auto">
            <a:xfrm>
              <a:off x="15264591" y="-885427"/>
              <a:ext cx="38100" cy="104775"/>
            </a:xfrm>
            <a:custGeom>
              <a:avLst/>
              <a:gdLst>
                <a:gd name="T0" fmla="*/ 23 w 24"/>
                <a:gd name="T1" fmla="*/ 0 h 66"/>
                <a:gd name="T2" fmla="*/ 24 w 24"/>
                <a:gd name="T3" fmla="*/ 55 h 66"/>
                <a:gd name="T4" fmla="*/ 2 w 24"/>
                <a:gd name="T5" fmla="*/ 66 h 66"/>
                <a:gd name="T6" fmla="*/ 0 w 24"/>
                <a:gd name="T7" fmla="*/ 11 h 66"/>
                <a:gd name="T8" fmla="*/ 23 w 24"/>
                <a:gd name="T9" fmla="*/ 0 h 66"/>
              </a:gdLst>
              <a:ahLst/>
              <a:cxnLst>
                <a:cxn ang="0">
                  <a:pos x="T0" y="T1"/>
                </a:cxn>
                <a:cxn ang="0">
                  <a:pos x="T2" y="T3"/>
                </a:cxn>
                <a:cxn ang="0">
                  <a:pos x="T4" y="T5"/>
                </a:cxn>
                <a:cxn ang="0">
                  <a:pos x="T6" y="T7"/>
                </a:cxn>
                <a:cxn ang="0">
                  <a:pos x="T8" y="T9"/>
                </a:cxn>
              </a:cxnLst>
              <a:rect l="0" t="0" r="r" b="b"/>
              <a:pathLst>
                <a:path w="24" h="66">
                  <a:moveTo>
                    <a:pt x="23" y="0"/>
                  </a:moveTo>
                  <a:lnTo>
                    <a:pt x="24" y="55"/>
                  </a:lnTo>
                  <a:lnTo>
                    <a:pt x="2" y="66"/>
                  </a:lnTo>
                  <a:lnTo>
                    <a:pt x="0" y="11"/>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1" name="Freeform 833"/>
            <p:cNvSpPr>
              <a:spLocks/>
            </p:cNvSpPr>
            <p:nvPr/>
          </p:nvSpPr>
          <p:spPr bwMode="auto">
            <a:xfrm>
              <a:off x="15145528" y="-882252"/>
              <a:ext cx="1588" cy="106363"/>
            </a:xfrm>
            <a:custGeom>
              <a:avLst/>
              <a:gdLst>
                <a:gd name="T0" fmla="*/ 0 w 1"/>
                <a:gd name="T1" fmla="*/ 0 h 67"/>
                <a:gd name="T2" fmla="*/ 1 w 1"/>
                <a:gd name="T3" fmla="*/ 55 h 67"/>
                <a:gd name="T4" fmla="*/ 1 w 1"/>
                <a:gd name="T5" fmla="*/ 67 h 67"/>
                <a:gd name="T6" fmla="*/ 0 w 1"/>
                <a:gd name="T7" fmla="*/ 12 h 67"/>
                <a:gd name="T8" fmla="*/ 0 w 1"/>
                <a:gd name="T9" fmla="*/ 0 h 67"/>
              </a:gdLst>
              <a:ahLst/>
              <a:cxnLst>
                <a:cxn ang="0">
                  <a:pos x="T0" y="T1"/>
                </a:cxn>
                <a:cxn ang="0">
                  <a:pos x="T2" y="T3"/>
                </a:cxn>
                <a:cxn ang="0">
                  <a:pos x="T4" y="T5"/>
                </a:cxn>
                <a:cxn ang="0">
                  <a:pos x="T6" y="T7"/>
                </a:cxn>
                <a:cxn ang="0">
                  <a:pos x="T8" y="T9"/>
                </a:cxn>
              </a:cxnLst>
              <a:rect l="0" t="0" r="r" b="b"/>
              <a:pathLst>
                <a:path w="1" h="67">
                  <a:moveTo>
                    <a:pt x="0" y="0"/>
                  </a:moveTo>
                  <a:lnTo>
                    <a:pt x="1" y="55"/>
                  </a:lnTo>
                  <a:lnTo>
                    <a:pt x="1" y="67"/>
                  </a:lnTo>
                  <a:lnTo>
                    <a:pt x="0" y="12"/>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2" name="Freeform 834"/>
            <p:cNvSpPr>
              <a:spLocks/>
            </p:cNvSpPr>
            <p:nvPr/>
          </p:nvSpPr>
          <p:spPr bwMode="auto">
            <a:xfrm>
              <a:off x="13700903" y="-828277"/>
              <a:ext cx="4763" cy="106363"/>
            </a:xfrm>
            <a:custGeom>
              <a:avLst/>
              <a:gdLst>
                <a:gd name="T0" fmla="*/ 1 w 3"/>
                <a:gd name="T1" fmla="*/ 0 h 67"/>
                <a:gd name="T2" fmla="*/ 3 w 3"/>
                <a:gd name="T3" fmla="*/ 55 h 67"/>
                <a:gd name="T4" fmla="*/ 2 w 3"/>
                <a:gd name="T5" fmla="*/ 67 h 67"/>
                <a:gd name="T6" fmla="*/ 0 w 3"/>
                <a:gd name="T7" fmla="*/ 12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lnTo>
                    <a:pt x="3" y="55"/>
                  </a:lnTo>
                  <a:lnTo>
                    <a:pt x="2" y="67"/>
                  </a:lnTo>
                  <a:lnTo>
                    <a:pt x="0" y="12"/>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3" name="Freeform 835"/>
            <p:cNvSpPr>
              <a:spLocks/>
            </p:cNvSpPr>
            <p:nvPr/>
          </p:nvSpPr>
          <p:spPr bwMode="auto">
            <a:xfrm>
              <a:off x="13683441" y="-809227"/>
              <a:ext cx="20638" cy="88900"/>
            </a:xfrm>
            <a:custGeom>
              <a:avLst/>
              <a:gdLst>
                <a:gd name="T0" fmla="*/ 11 w 13"/>
                <a:gd name="T1" fmla="*/ 0 h 56"/>
                <a:gd name="T2" fmla="*/ 13 w 13"/>
                <a:gd name="T3" fmla="*/ 55 h 56"/>
                <a:gd name="T4" fmla="*/ 1 w 13"/>
                <a:gd name="T5" fmla="*/ 56 h 56"/>
                <a:gd name="T6" fmla="*/ 0 w 13"/>
                <a:gd name="T7" fmla="*/ 0 h 56"/>
                <a:gd name="T8" fmla="*/ 11 w 13"/>
                <a:gd name="T9" fmla="*/ 0 h 56"/>
              </a:gdLst>
              <a:ahLst/>
              <a:cxnLst>
                <a:cxn ang="0">
                  <a:pos x="T0" y="T1"/>
                </a:cxn>
                <a:cxn ang="0">
                  <a:pos x="T2" y="T3"/>
                </a:cxn>
                <a:cxn ang="0">
                  <a:pos x="T4" y="T5"/>
                </a:cxn>
                <a:cxn ang="0">
                  <a:pos x="T6" y="T7"/>
                </a:cxn>
                <a:cxn ang="0">
                  <a:pos x="T8" y="T9"/>
                </a:cxn>
              </a:cxnLst>
              <a:rect l="0" t="0" r="r" b="b"/>
              <a:pathLst>
                <a:path w="13" h="56">
                  <a:moveTo>
                    <a:pt x="11" y="0"/>
                  </a:moveTo>
                  <a:lnTo>
                    <a:pt x="13" y="55"/>
                  </a:lnTo>
                  <a:lnTo>
                    <a:pt x="1" y="56"/>
                  </a:lnTo>
                  <a:lnTo>
                    <a:pt x="0" y="0"/>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4" name="Freeform 836"/>
            <p:cNvSpPr>
              <a:spLocks/>
            </p:cNvSpPr>
            <p:nvPr/>
          </p:nvSpPr>
          <p:spPr bwMode="auto">
            <a:xfrm>
              <a:off x="15224903" y="-867965"/>
              <a:ext cx="42863" cy="112713"/>
            </a:xfrm>
            <a:custGeom>
              <a:avLst/>
              <a:gdLst>
                <a:gd name="T0" fmla="*/ 25 w 27"/>
                <a:gd name="T1" fmla="*/ 0 h 71"/>
                <a:gd name="T2" fmla="*/ 27 w 27"/>
                <a:gd name="T3" fmla="*/ 55 h 71"/>
                <a:gd name="T4" fmla="*/ 1 w 27"/>
                <a:gd name="T5" fmla="*/ 71 h 71"/>
                <a:gd name="T6" fmla="*/ 0 w 27"/>
                <a:gd name="T7" fmla="*/ 16 h 71"/>
                <a:gd name="T8" fmla="*/ 25 w 27"/>
                <a:gd name="T9" fmla="*/ 0 h 71"/>
              </a:gdLst>
              <a:ahLst/>
              <a:cxnLst>
                <a:cxn ang="0">
                  <a:pos x="T0" y="T1"/>
                </a:cxn>
                <a:cxn ang="0">
                  <a:pos x="T2" y="T3"/>
                </a:cxn>
                <a:cxn ang="0">
                  <a:pos x="T4" y="T5"/>
                </a:cxn>
                <a:cxn ang="0">
                  <a:pos x="T6" y="T7"/>
                </a:cxn>
                <a:cxn ang="0">
                  <a:pos x="T8" y="T9"/>
                </a:cxn>
              </a:cxnLst>
              <a:rect l="0" t="0" r="r" b="b"/>
              <a:pathLst>
                <a:path w="27" h="71">
                  <a:moveTo>
                    <a:pt x="25" y="0"/>
                  </a:moveTo>
                  <a:lnTo>
                    <a:pt x="27" y="55"/>
                  </a:lnTo>
                  <a:lnTo>
                    <a:pt x="1" y="71"/>
                  </a:lnTo>
                  <a:lnTo>
                    <a:pt x="0" y="16"/>
                  </a:lnTo>
                  <a:lnTo>
                    <a:pt x="2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5" name="Freeform 837"/>
            <p:cNvSpPr>
              <a:spLocks/>
            </p:cNvSpPr>
            <p:nvPr/>
          </p:nvSpPr>
          <p:spPr bwMode="auto">
            <a:xfrm>
              <a:off x="13651691" y="-809227"/>
              <a:ext cx="33338" cy="107950"/>
            </a:xfrm>
            <a:custGeom>
              <a:avLst/>
              <a:gdLst>
                <a:gd name="T0" fmla="*/ 20 w 21"/>
                <a:gd name="T1" fmla="*/ 0 h 68"/>
                <a:gd name="T2" fmla="*/ 21 w 21"/>
                <a:gd name="T3" fmla="*/ 56 h 68"/>
                <a:gd name="T4" fmla="*/ 1 w 21"/>
                <a:gd name="T5" fmla="*/ 68 h 68"/>
                <a:gd name="T6" fmla="*/ 0 w 21"/>
                <a:gd name="T7" fmla="*/ 12 h 68"/>
                <a:gd name="T8" fmla="*/ 20 w 21"/>
                <a:gd name="T9" fmla="*/ 0 h 68"/>
              </a:gdLst>
              <a:ahLst/>
              <a:cxnLst>
                <a:cxn ang="0">
                  <a:pos x="T0" y="T1"/>
                </a:cxn>
                <a:cxn ang="0">
                  <a:pos x="T2" y="T3"/>
                </a:cxn>
                <a:cxn ang="0">
                  <a:pos x="T4" y="T5"/>
                </a:cxn>
                <a:cxn ang="0">
                  <a:pos x="T6" y="T7"/>
                </a:cxn>
                <a:cxn ang="0">
                  <a:pos x="T8" y="T9"/>
                </a:cxn>
              </a:cxnLst>
              <a:rect l="0" t="0" r="r" b="b"/>
              <a:pathLst>
                <a:path w="21" h="68">
                  <a:moveTo>
                    <a:pt x="20" y="0"/>
                  </a:moveTo>
                  <a:lnTo>
                    <a:pt x="21" y="56"/>
                  </a:lnTo>
                  <a:lnTo>
                    <a:pt x="1" y="68"/>
                  </a:lnTo>
                  <a:lnTo>
                    <a:pt x="0" y="12"/>
                  </a:lnTo>
                  <a:lnTo>
                    <a:pt x="2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6" name="Freeform 838"/>
            <p:cNvSpPr>
              <a:spLocks/>
            </p:cNvSpPr>
            <p:nvPr/>
          </p:nvSpPr>
          <p:spPr bwMode="auto">
            <a:xfrm>
              <a:off x="15218553" y="-842565"/>
              <a:ext cx="7938" cy="92075"/>
            </a:xfrm>
            <a:custGeom>
              <a:avLst/>
              <a:gdLst>
                <a:gd name="T0" fmla="*/ 4 w 5"/>
                <a:gd name="T1" fmla="*/ 0 h 58"/>
                <a:gd name="T2" fmla="*/ 5 w 5"/>
                <a:gd name="T3" fmla="*/ 55 h 58"/>
                <a:gd name="T4" fmla="*/ 2 w 5"/>
                <a:gd name="T5" fmla="*/ 58 h 58"/>
                <a:gd name="T6" fmla="*/ 0 w 5"/>
                <a:gd name="T7" fmla="*/ 3 h 58"/>
                <a:gd name="T8" fmla="*/ 4 w 5"/>
                <a:gd name="T9" fmla="*/ 0 h 58"/>
              </a:gdLst>
              <a:ahLst/>
              <a:cxnLst>
                <a:cxn ang="0">
                  <a:pos x="T0" y="T1"/>
                </a:cxn>
                <a:cxn ang="0">
                  <a:pos x="T2" y="T3"/>
                </a:cxn>
                <a:cxn ang="0">
                  <a:pos x="T4" y="T5"/>
                </a:cxn>
                <a:cxn ang="0">
                  <a:pos x="T6" y="T7"/>
                </a:cxn>
                <a:cxn ang="0">
                  <a:pos x="T8" y="T9"/>
                </a:cxn>
              </a:cxnLst>
              <a:rect l="0" t="0" r="r" b="b"/>
              <a:pathLst>
                <a:path w="5" h="58">
                  <a:moveTo>
                    <a:pt x="4" y="0"/>
                  </a:moveTo>
                  <a:lnTo>
                    <a:pt x="5" y="55"/>
                  </a:lnTo>
                  <a:lnTo>
                    <a:pt x="2" y="58"/>
                  </a:lnTo>
                  <a:lnTo>
                    <a:pt x="0" y="3"/>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7" name="Freeform 839"/>
            <p:cNvSpPr>
              <a:spLocks/>
            </p:cNvSpPr>
            <p:nvPr/>
          </p:nvSpPr>
          <p:spPr bwMode="auto">
            <a:xfrm>
              <a:off x="15153466" y="-867965"/>
              <a:ext cx="68263" cy="117475"/>
            </a:xfrm>
            <a:custGeom>
              <a:avLst/>
              <a:gdLst>
                <a:gd name="T0" fmla="*/ 41 w 43"/>
                <a:gd name="T1" fmla="*/ 19 h 74"/>
                <a:gd name="T2" fmla="*/ 43 w 43"/>
                <a:gd name="T3" fmla="*/ 74 h 74"/>
                <a:gd name="T4" fmla="*/ 1 w 43"/>
                <a:gd name="T5" fmla="*/ 55 h 74"/>
                <a:gd name="T6" fmla="*/ 0 w 43"/>
                <a:gd name="T7" fmla="*/ 0 h 74"/>
                <a:gd name="T8" fmla="*/ 41 w 43"/>
                <a:gd name="T9" fmla="*/ 19 h 74"/>
              </a:gdLst>
              <a:ahLst/>
              <a:cxnLst>
                <a:cxn ang="0">
                  <a:pos x="T0" y="T1"/>
                </a:cxn>
                <a:cxn ang="0">
                  <a:pos x="T2" y="T3"/>
                </a:cxn>
                <a:cxn ang="0">
                  <a:pos x="T4" y="T5"/>
                </a:cxn>
                <a:cxn ang="0">
                  <a:pos x="T6" y="T7"/>
                </a:cxn>
                <a:cxn ang="0">
                  <a:pos x="T8" y="T9"/>
                </a:cxn>
              </a:cxnLst>
              <a:rect l="0" t="0" r="r" b="b"/>
              <a:pathLst>
                <a:path w="43" h="74">
                  <a:moveTo>
                    <a:pt x="41" y="19"/>
                  </a:moveTo>
                  <a:lnTo>
                    <a:pt x="43" y="74"/>
                  </a:lnTo>
                  <a:lnTo>
                    <a:pt x="1" y="55"/>
                  </a:lnTo>
                  <a:lnTo>
                    <a:pt x="0" y="0"/>
                  </a:lnTo>
                  <a:lnTo>
                    <a:pt x="41" y="1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8" name="Freeform 840"/>
            <p:cNvSpPr>
              <a:spLocks/>
            </p:cNvSpPr>
            <p:nvPr/>
          </p:nvSpPr>
          <p:spPr bwMode="auto">
            <a:xfrm>
              <a:off x="13642166" y="-790177"/>
              <a:ext cx="11113" cy="98425"/>
            </a:xfrm>
            <a:custGeom>
              <a:avLst/>
              <a:gdLst>
                <a:gd name="T0" fmla="*/ 6 w 7"/>
                <a:gd name="T1" fmla="*/ 0 h 62"/>
                <a:gd name="T2" fmla="*/ 7 w 7"/>
                <a:gd name="T3" fmla="*/ 56 h 62"/>
                <a:gd name="T4" fmla="*/ 1 w 7"/>
                <a:gd name="T5" fmla="*/ 62 h 62"/>
                <a:gd name="T6" fmla="*/ 0 w 7"/>
                <a:gd name="T7" fmla="*/ 7 h 62"/>
                <a:gd name="T8" fmla="*/ 6 w 7"/>
                <a:gd name="T9" fmla="*/ 0 h 62"/>
              </a:gdLst>
              <a:ahLst/>
              <a:cxnLst>
                <a:cxn ang="0">
                  <a:pos x="T0" y="T1"/>
                </a:cxn>
                <a:cxn ang="0">
                  <a:pos x="T2" y="T3"/>
                </a:cxn>
                <a:cxn ang="0">
                  <a:pos x="T4" y="T5"/>
                </a:cxn>
                <a:cxn ang="0">
                  <a:pos x="T6" y="T7"/>
                </a:cxn>
                <a:cxn ang="0">
                  <a:pos x="T8" y="T9"/>
                </a:cxn>
              </a:cxnLst>
              <a:rect l="0" t="0" r="r" b="b"/>
              <a:pathLst>
                <a:path w="7" h="62">
                  <a:moveTo>
                    <a:pt x="6" y="0"/>
                  </a:moveTo>
                  <a:lnTo>
                    <a:pt x="7" y="56"/>
                  </a:lnTo>
                  <a:lnTo>
                    <a:pt x="1" y="62"/>
                  </a:lnTo>
                  <a:lnTo>
                    <a:pt x="0" y="7"/>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69" name="Freeform 841"/>
            <p:cNvSpPr>
              <a:spLocks/>
            </p:cNvSpPr>
            <p:nvPr/>
          </p:nvSpPr>
          <p:spPr bwMode="auto">
            <a:xfrm>
              <a:off x="13631053" y="-779065"/>
              <a:ext cx="12700" cy="98425"/>
            </a:xfrm>
            <a:custGeom>
              <a:avLst/>
              <a:gdLst>
                <a:gd name="T0" fmla="*/ 7 w 8"/>
                <a:gd name="T1" fmla="*/ 0 h 62"/>
                <a:gd name="T2" fmla="*/ 8 w 8"/>
                <a:gd name="T3" fmla="*/ 55 h 62"/>
                <a:gd name="T4" fmla="*/ 2 w 8"/>
                <a:gd name="T5" fmla="*/ 62 h 62"/>
                <a:gd name="T6" fmla="*/ 0 w 8"/>
                <a:gd name="T7" fmla="*/ 7 h 62"/>
                <a:gd name="T8" fmla="*/ 7 w 8"/>
                <a:gd name="T9" fmla="*/ 0 h 62"/>
              </a:gdLst>
              <a:ahLst/>
              <a:cxnLst>
                <a:cxn ang="0">
                  <a:pos x="T0" y="T1"/>
                </a:cxn>
                <a:cxn ang="0">
                  <a:pos x="T2" y="T3"/>
                </a:cxn>
                <a:cxn ang="0">
                  <a:pos x="T4" y="T5"/>
                </a:cxn>
                <a:cxn ang="0">
                  <a:pos x="T6" y="T7"/>
                </a:cxn>
                <a:cxn ang="0">
                  <a:pos x="T8" y="T9"/>
                </a:cxn>
              </a:cxnLst>
              <a:rect l="0" t="0" r="r" b="b"/>
              <a:pathLst>
                <a:path w="8" h="62">
                  <a:moveTo>
                    <a:pt x="7" y="0"/>
                  </a:moveTo>
                  <a:lnTo>
                    <a:pt x="8"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0" name="Freeform 842"/>
            <p:cNvSpPr>
              <a:spLocks/>
            </p:cNvSpPr>
            <p:nvPr/>
          </p:nvSpPr>
          <p:spPr bwMode="auto">
            <a:xfrm>
              <a:off x="13618353" y="-767952"/>
              <a:ext cx="15875" cy="103188"/>
            </a:xfrm>
            <a:custGeom>
              <a:avLst/>
              <a:gdLst>
                <a:gd name="T0" fmla="*/ 8 w 10"/>
                <a:gd name="T1" fmla="*/ 0 h 65"/>
                <a:gd name="T2" fmla="*/ 10 w 10"/>
                <a:gd name="T3" fmla="*/ 55 h 65"/>
                <a:gd name="T4" fmla="*/ 2 w 10"/>
                <a:gd name="T5" fmla="*/ 65 h 65"/>
                <a:gd name="T6" fmla="*/ 0 w 10"/>
                <a:gd name="T7" fmla="*/ 10 h 65"/>
                <a:gd name="T8" fmla="*/ 8 w 10"/>
                <a:gd name="T9" fmla="*/ 0 h 65"/>
              </a:gdLst>
              <a:ahLst/>
              <a:cxnLst>
                <a:cxn ang="0">
                  <a:pos x="T0" y="T1"/>
                </a:cxn>
                <a:cxn ang="0">
                  <a:pos x="T2" y="T3"/>
                </a:cxn>
                <a:cxn ang="0">
                  <a:pos x="T4" y="T5"/>
                </a:cxn>
                <a:cxn ang="0">
                  <a:pos x="T6" y="T7"/>
                </a:cxn>
                <a:cxn ang="0">
                  <a:pos x="T8" y="T9"/>
                </a:cxn>
              </a:cxnLst>
              <a:rect l="0" t="0" r="r" b="b"/>
              <a:pathLst>
                <a:path w="10" h="65">
                  <a:moveTo>
                    <a:pt x="8" y="0"/>
                  </a:moveTo>
                  <a:lnTo>
                    <a:pt x="10" y="55"/>
                  </a:lnTo>
                  <a:lnTo>
                    <a:pt x="2" y="65"/>
                  </a:lnTo>
                  <a:lnTo>
                    <a:pt x="0" y="1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1" name="Freeform 843"/>
            <p:cNvSpPr>
              <a:spLocks/>
            </p:cNvSpPr>
            <p:nvPr/>
          </p:nvSpPr>
          <p:spPr bwMode="auto">
            <a:xfrm>
              <a:off x="13616766" y="-752077"/>
              <a:ext cx="4763" cy="117475"/>
            </a:xfrm>
            <a:custGeom>
              <a:avLst/>
              <a:gdLst>
                <a:gd name="T0" fmla="*/ 1 w 3"/>
                <a:gd name="T1" fmla="*/ 0 h 74"/>
                <a:gd name="T2" fmla="*/ 3 w 3"/>
                <a:gd name="T3" fmla="*/ 55 h 74"/>
                <a:gd name="T4" fmla="*/ 1 w 3"/>
                <a:gd name="T5" fmla="*/ 74 h 74"/>
                <a:gd name="T6" fmla="*/ 0 w 3"/>
                <a:gd name="T7" fmla="*/ 18 h 74"/>
                <a:gd name="T8" fmla="*/ 1 w 3"/>
                <a:gd name="T9" fmla="*/ 0 h 74"/>
              </a:gdLst>
              <a:ahLst/>
              <a:cxnLst>
                <a:cxn ang="0">
                  <a:pos x="T0" y="T1"/>
                </a:cxn>
                <a:cxn ang="0">
                  <a:pos x="T2" y="T3"/>
                </a:cxn>
                <a:cxn ang="0">
                  <a:pos x="T4" y="T5"/>
                </a:cxn>
                <a:cxn ang="0">
                  <a:pos x="T6" y="T7"/>
                </a:cxn>
                <a:cxn ang="0">
                  <a:pos x="T8" y="T9"/>
                </a:cxn>
              </a:cxnLst>
              <a:rect l="0" t="0" r="r" b="b"/>
              <a:pathLst>
                <a:path w="3" h="74">
                  <a:moveTo>
                    <a:pt x="1" y="0"/>
                  </a:moveTo>
                  <a:lnTo>
                    <a:pt x="3" y="55"/>
                  </a:lnTo>
                  <a:lnTo>
                    <a:pt x="1" y="74"/>
                  </a:lnTo>
                  <a:lnTo>
                    <a:pt x="0" y="18"/>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2" name="Freeform 844"/>
            <p:cNvSpPr>
              <a:spLocks/>
            </p:cNvSpPr>
            <p:nvPr/>
          </p:nvSpPr>
          <p:spPr bwMode="auto">
            <a:xfrm>
              <a:off x="13588191" y="-723502"/>
              <a:ext cx="30163" cy="98425"/>
            </a:xfrm>
            <a:custGeom>
              <a:avLst/>
              <a:gdLst>
                <a:gd name="T0" fmla="*/ 18 w 19"/>
                <a:gd name="T1" fmla="*/ 0 h 62"/>
                <a:gd name="T2" fmla="*/ 19 w 19"/>
                <a:gd name="T3" fmla="*/ 56 h 62"/>
                <a:gd name="T4" fmla="*/ 2 w 19"/>
                <a:gd name="T5" fmla="*/ 62 h 62"/>
                <a:gd name="T6" fmla="*/ 0 w 19"/>
                <a:gd name="T7" fmla="*/ 6 h 62"/>
                <a:gd name="T8" fmla="*/ 18 w 19"/>
                <a:gd name="T9" fmla="*/ 0 h 62"/>
              </a:gdLst>
              <a:ahLst/>
              <a:cxnLst>
                <a:cxn ang="0">
                  <a:pos x="T0" y="T1"/>
                </a:cxn>
                <a:cxn ang="0">
                  <a:pos x="T2" y="T3"/>
                </a:cxn>
                <a:cxn ang="0">
                  <a:pos x="T4" y="T5"/>
                </a:cxn>
                <a:cxn ang="0">
                  <a:pos x="T6" y="T7"/>
                </a:cxn>
                <a:cxn ang="0">
                  <a:pos x="T8" y="T9"/>
                </a:cxn>
              </a:cxnLst>
              <a:rect l="0" t="0" r="r" b="b"/>
              <a:pathLst>
                <a:path w="19" h="62">
                  <a:moveTo>
                    <a:pt x="18" y="0"/>
                  </a:moveTo>
                  <a:lnTo>
                    <a:pt x="19" y="56"/>
                  </a:lnTo>
                  <a:lnTo>
                    <a:pt x="2" y="62"/>
                  </a:lnTo>
                  <a:lnTo>
                    <a:pt x="0" y="6"/>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3" name="Freeform 845"/>
            <p:cNvSpPr>
              <a:spLocks/>
            </p:cNvSpPr>
            <p:nvPr/>
          </p:nvSpPr>
          <p:spPr bwMode="auto">
            <a:xfrm>
              <a:off x="13564378" y="-713977"/>
              <a:ext cx="26988" cy="100013"/>
            </a:xfrm>
            <a:custGeom>
              <a:avLst/>
              <a:gdLst>
                <a:gd name="T0" fmla="*/ 15 w 17"/>
                <a:gd name="T1" fmla="*/ 0 h 63"/>
                <a:gd name="T2" fmla="*/ 17 w 17"/>
                <a:gd name="T3" fmla="*/ 56 h 63"/>
                <a:gd name="T4" fmla="*/ 1 w 17"/>
                <a:gd name="T5" fmla="*/ 63 h 63"/>
                <a:gd name="T6" fmla="*/ 0 w 17"/>
                <a:gd name="T7" fmla="*/ 8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6"/>
                  </a:lnTo>
                  <a:lnTo>
                    <a:pt x="1" y="63"/>
                  </a:lnTo>
                  <a:lnTo>
                    <a:pt x="0" y="8"/>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4" name="Freeform 846"/>
            <p:cNvSpPr>
              <a:spLocks/>
            </p:cNvSpPr>
            <p:nvPr/>
          </p:nvSpPr>
          <p:spPr bwMode="auto">
            <a:xfrm>
              <a:off x="13535803" y="-701277"/>
              <a:ext cx="30163" cy="104775"/>
            </a:xfrm>
            <a:custGeom>
              <a:avLst/>
              <a:gdLst>
                <a:gd name="T0" fmla="*/ 18 w 19"/>
                <a:gd name="T1" fmla="*/ 0 h 66"/>
                <a:gd name="T2" fmla="*/ 19 w 19"/>
                <a:gd name="T3" fmla="*/ 55 h 66"/>
                <a:gd name="T4" fmla="*/ 2 w 19"/>
                <a:gd name="T5" fmla="*/ 66 h 66"/>
                <a:gd name="T6" fmla="*/ 0 w 19"/>
                <a:gd name="T7" fmla="*/ 11 h 66"/>
                <a:gd name="T8" fmla="*/ 18 w 19"/>
                <a:gd name="T9" fmla="*/ 0 h 66"/>
              </a:gdLst>
              <a:ahLst/>
              <a:cxnLst>
                <a:cxn ang="0">
                  <a:pos x="T0" y="T1"/>
                </a:cxn>
                <a:cxn ang="0">
                  <a:pos x="T2" y="T3"/>
                </a:cxn>
                <a:cxn ang="0">
                  <a:pos x="T4" y="T5"/>
                </a:cxn>
                <a:cxn ang="0">
                  <a:pos x="T6" y="T7"/>
                </a:cxn>
                <a:cxn ang="0">
                  <a:pos x="T8" y="T9"/>
                </a:cxn>
              </a:cxnLst>
              <a:rect l="0" t="0" r="r" b="b"/>
              <a:pathLst>
                <a:path w="19" h="66">
                  <a:moveTo>
                    <a:pt x="18" y="0"/>
                  </a:moveTo>
                  <a:lnTo>
                    <a:pt x="19" y="55"/>
                  </a:lnTo>
                  <a:lnTo>
                    <a:pt x="2" y="66"/>
                  </a:lnTo>
                  <a:lnTo>
                    <a:pt x="0" y="11"/>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5" name="Freeform 847"/>
            <p:cNvSpPr>
              <a:spLocks/>
            </p:cNvSpPr>
            <p:nvPr/>
          </p:nvSpPr>
          <p:spPr bwMode="auto">
            <a:xfrm>
              <a:off x="13532628" y="-683815"/>
              <a:ext cx="6350" cy="107950"/>
            </a:xfrm>
            <a:custGeom>
              <a:avLst/>
              <a:gdLst>
                <a:gd name="T0" fmla="*/ 2 w 4"/>
                <a:gd name="T1" fmla="*/ 0 h 68"/>
                <a:gd name="T2" fmla="*/ 4 w 4"/>
                <a:gd name="T3" fmla="*/ 55 h 68"/>
                <a:gd name="T4" fmla="*/ 2 w 4"/>
                <a:gd name="T5" fmla="*/ 68 h 68"/>
                <a:gd name="T6" fmla="*/ 0 w 4"/>
                <a:gd name="T7" fmla="*/ 13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lnTo>
                    <a:pt x="4" y="55"/>
                  </a:lnTo>
                  <a:lnTo>
                    <a:pt x="2" y="68"/>
                  </a:lnTo>
                  <a:lnTo>
                    <a:pt x="0" y="13"/>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6" name="Freeform 848"/>
            <p:cNvSpPr>
              <a:spLocks/>
            </p:cNvSpPr>
            <p:nvPr/>
          </p:nvSpPr>
          <p:spPr bwMode="auto">
            <a:xfrm>
              <a:off x="13492941" y="-663177"/>
              <a:ext cx="42863" cy="107950"/>
            </a:xfrm>
            <a:custGeom>
              <a:avLst/>
              <a:gdLst>
                <a:gd name="T0" fmla="*/ 25 w 27"/>
                <a:gd name="T1" fmla="*/ 0 h 68"/>
                <a:gd name="T2" fmla="*/ 27 w 27"/>
                <a:gd name="T3" fmla="*/ 55 h 68"/>
                <a:gd name="T4" fmla="*/ 1 w 27"/>
                <a:gd name="T5" fmla="*/ 68 h 68"/>
                <a:gd name="T6" fmla="*/ 0 w 27"/>
                <a:gd name="T7" fmla="*/ 13 h 68"/>
                <a:gd name="T8" fmla="*/ 25 w 27"/>
                <a:gd name="T9" fmla="*/ 0 h 68"/>
              </a:gdLst>
              <a:ahLst/>
              <a:cxnLst>
                <a:cxn ang="0">
                  <a:pos x="T0" y="T1"/>
                </a:cxn>
                <a:cxn ang="0">
                  <a:pos x="T2" y="T3"/>
                </a:cxn>
                <a:cxn ang="0">
                  <a:pos x="T4" y="T5"/>
                </a:cxn>
                <a:cxn ang="0">
                  <a:pos x="T6" y="T7"/>
                </a:cxn>
                <a:cxn ang="0">
                  <a:pos x="T8" y="T9"/>
                </a:cxn>
              </a:cxnLst>
              <a:rect l="0" t="0" r="r" b="b"/>
              <a:pathLst>
                <a:path w="27" h="68">
                  <a:moveTo>
                    <a:pt x="25" y="0"/>
                  </a:moveTo>
                  <a:lnTo>
                    <a:pt x="27" y="55"/>
                  </a:lnTo>
                  <a:lnTo>
                    <a:pt x="1" y="68"/>
                  </a:lnTo>
                  <a:lnTo>
                    <a:pt x="0" y="13"/>
                  </a:lnTo>
                  <a:lnTo>
                    <a:pt x="2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7" name="Freeform 849"/>
            <p:cNvSpPr>
              <a:spLocks/>
            </p:cNvSpPr>
            <p:nvPr/>
          </p:nvSpPr>
          <p:spPr bwMode="auto">
            <a:xfrm>
              <a:off x="13492941" y="-642540"/>
              <a:ext cx="1588" cy="104775"/>
            </a:xfrm>
            <a:custGeom>
              <a:avLst/>
              <a:gdLst>
                <a:gd name="T0" fmla="*/ 0 w 1"/>
                <a:gd name="T1" fmla="*/ 0 h 66"/>
                <a:gd name="T2" fmla="*/ 1 w 1"/>
                <a:gd name="T3" fmla="*/ 55 h 66"/>
                <a:gd name="T4" fmla="*/ 1 w 1"/>
                <a:gd name="T5" fmla="*/ 66 h 66"/>
                <a:gd name="T6" fmla="*/ 0 w 1"/>
                <a:gd name="T7" fmla="*/ 11 h 66"/>
                <a:gd name="T8" fmla="*/ 0 w 1"/>
                <a:gd name="T9" fmla="*/ 0 h 66"/>
              </a:gdLst>
              <a:ahLst/>
              <a:cxnLst>
                <a:cxn ang="0">
                  <a:pos x="T0" y="T1"/>
                </a:cxn>
                <a:cxn ang="0">
                  <a:pos x="T2" y="T3"/>
                </a:cxn>
                <a:cxn ang="0">
                  <a:pos x="T4" y="T5"/>
                </a:cxn>
                <a:cxn ang="0">
                  <a:pos x="T6" y="T7"/>
                </a:cxn>
                <a:cxn ang="0">
                  <a:pos x="T8" y="T9"/>
                </a:cxn>
              </a:cxnLst>
              <a:rect l="0" t="0" r="r" b="b"/>
              <a:pathLst>
                <a:path w="1" h="66">
                  <a:moveTo>
                    <a:pt x="0" y="0"/>
                  </a:moveTo>
                  <a:lnTo>
                    <a:pt x="1" y="55"/>
                  </a:lnTo>
                  <a:lnTo>
                    <a:pt x="1" y="66"/>
                  </a:lnTo>
                  <a:lnTo>
                    <a:pt x="0" y="11"/>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8" name="Freeform 850"/>
            <p:cNvSpPr>
              <a:spLocks/>
            </p:cNvSpPr>
            <p:nvPr/>
          </p:nvSpPr>
          <p:spPr bwMode="auto">
            <a:xfrm>
              <a:off x="13472303" y="-625077"/>
              <a:ext cx="22225" cy="100013"/>
            </a:xfrm>
            <a:custGeom>
              <a:avLst/>
              <a:gdLst>
                <a:gd name="T0" fmla="*/ 13 w 14"/>
                <a:gd name="T1" fmla="*/ 0 h 63"/>
                <a:gd name="T2" fmla="*/ 14 w 14"/>
                <a:gd name="T3" fmla="*/ 55 h 63"/>
                <a:gd name="T4" fmla="*/ 2 w 14"/>
                <a:gd name="T5" fmla="*/ 63 h 63"/>
                <a:gd name="T6" fmla="*/ 0 w 14"/>
                <a:gd name="T7" fmla="*/ 8 h 63"/>
                <a:gd name="T8" fmla="*/ 13 w 14"/>
                <a:gd name="T9" fmla="*/ 0 h 63"/>
              </a:gdLst>
              <a:ahLst/>
              <a:cxnLst>
                <a:cxn ang="0">
                  <a:pos x="T0" y="T1"/>
                </a:cxn>
                <a:cxn ang="0">
                  <a:pos x="T2" y="T3"/>
                </a:cxn>
                <a:cxn ang="0">
                  <a:pos x="T4" y="T5"/>
                </a:cxn>
                <a:cxn ang="0">
                  <a:pos x="T6" y="T7"/>
                </a:cxn>
                <a:cxn ang="0">
                  <a:pos x="T8" y="T9"/>
                </a:cxn>
              </a:cxnLst>
              <a:rect l="0" t="0" r="r" b="b"/>
              <a:pathLst>
                <a:path w="14" h="63">
                  <a:moveTo>
                    <a:pt x="13" y="0"/>
                  </a:moveTo>
                  <a:lnTo>
                    <a:pt x="14" y="55"/>
                  </a:lnTo>
                  <a:lnTo>
                    <a:pt x="2" y="63"/>
                  </a:lnTo>
                  <a:lnTo>
                    <a:pt x="0" y="8"/>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79" name="Freeform 851"/>
            <p:cNvSpPr>
              <a:spLocks/>
            </p:cNvSpPr>
            <p:nvPr/>
          </p:nvSpPr>
          <p:spPr bwMode="auto">
            <a:xfrm>
              <a:off x="13469128" y="-612377"/>
              <a:ext cx="6350" cy="100013"/>
            </a:xfrm>
            <a:custGeom>
              <a:avLst/>
              <a:gdLst>
                <a:gd name="T0" fmla="*/ 2 w 4"/>
                <a:gd name="T1" fmla="*/ 0 h 63"/>
                <a:gd name="T2" fmla="*/ 4 w 4"/>
                <a:gd name="T3" fmla="*/ 55 h 63"/>
                <a:gd name="T4" fmla="*/ 1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1" y="63"/>
                  </a:lnTo>
                  <a:lnTo>
                    <a:pt x="0" y="8"/>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0" name="Freeform 852"/>
            <p:cNvSpPr>
              <a:spLocks/>
            </p:cNvSpPr>
            <p:nvPr/>
          </p:nvSpPr>
          <p:spPr bwMode="auto">
            <a:xfrm>
              <a:off x="13448491" y="-599677"/>
              <a:ext cx="22225" cy="101600"/>
            </a:xfrm>
            <a:custGeom>
              <a:avLst/>
              <a:gdLst>
                <a:gd name="T0" fmla="*/ 13 w 14"/>
                <a:gd name="T1" fmla="*/ 0 h 64"/>
                <a:gd name="T2" fmla="*/ 14 w 14"/>
                <a:gd name="T3" fmla="*/ 55 h 64"/>
                <a:gd name="T4" fmla="*/ 2 w 14"/>
                <a:gd name="T5" fmla="*/ 64 h 64"/>
                <a:gd name="T6" fmla="*/ 0 w 14"/>
                <a:gd name="T7" fmla="*/ 9 h 64"/>
                <a:gd name="T8" fmla="*/ 13 w 14"/>
                <a:gd name="T9" fmla="*/ 0 h 64"/>
              </a:gdLst>
              <a:ahLst/>
              <a:cxnLst>
                <a:cxn ang="0">
                  <a:pos x="T0" y="T1"/>
                </a:cxn>
                <a:cxn ang="0">
                  <a:pos x="T2" y="T3"/>
                </a:cxn>
                <a:cxn ang="0">
                  <a:pos x="T4" y="T5"/>
                </a:cxn>
                <a:cxn ang="0">
                  <a:pos x="T6" y="T7"/>
                </a:cxn>
                <a:cxn ang="0">
                  <a:pos x="T8" y="T9"/>
                </a:cxn>
              </a:cxnLst>
              <a:rect l="0" t="0" r="r" b="b"/>
              <a:pathLst>
                <a:path w="14" h="64">
                  <a:moveTo>
                    <a:pt x="13" y="0"/>
                  </a:moveTo>
                  <a:lnTo>
                    <a:pt x="14" y="55"/>
                  </a:lnTo>
                  <a:lnTo>
                    <a:pt x="2" y="64"/>
                  </a:lnTo>
                  <a:lnTo>
                    <a:pt x="0" y="9"/>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1" name="Freeform 853"/>
            <p:cNvSpPr>
              <a:spLocks/>
            </p:cNvSpPr>
            <p:nvPr/>
          </p:nvSpPr>
          <p:spPr bwMode="auto">
            <a:xfrm>
              <a:off x="13419916" y="-585390"/>
              <a:ext cx="31750" cy="111125"/>
            </a:xfrm>
            <a:custGeom>
              <a:avLst/>
              <a:gdLst>
                <a:gd name="T0" fmla="*/ 18 w 20"/>
                <a:gd name="T1" fmla="*/ 0 h 70"/>
                <a:gd name="T2" fmla="*/ 20 w 20"/>
                <a:gd name="T3" fmla="*/ 55 h 70"/>
                <a:gd name="T4" fmla="*/ 2 w 20"/>
                <a:gd name="T5" fmla="*/ 70 h 70"/>
                <a:gd name="T6" fmla="*/ 0 w 20"/>
                <a:gd name="T7" fmla="*/ 15 h 70"/>
                <a:gd name="T8" fmla="*/ 18 w 20"/>
                <a:gd name="T9" fmla="*/ 0 h 70"/>
              </a:gdLst>
              <a:ahLst/>
              <a:cxnLst>
                <a:cxn ang="0">
                  <a:pos x="T0" y="T1"/>
                </a:cxn>
                <a:cxn ang="0">
                  <a:pos x="T2" y="T3"/>
                </a:cxn>
                <a:cxn ang="0">
                  <a:pos x="T4" y="T5"/>
                </a:cxn>
                <a:cxn ang="0">
                  <a:pos x="T6" y="T7"/>
                </a:cxn>
                <a:cxn ang="0">
                  <a:pos x="T8" y="T9"/>
                </a:cxn>
              </a:cxnLst>
              <a:rect l="0" t="0" r="r" b="b"/>
              <a:pathLst>
                <a:path w="20" h="70">
                  <a:moveTo>
                    <a:pt x="18" y="0"/>
                  </a:moveTo>
                  <a:lnTo>
                    <a:pt x="20" y="55"/>
                  </a:lnTo>
                  <a:lnTo>
                    <a:pt x="2" y="70"/>
                  </a:lnTo>
                  <a:lnTo>
                    <a:pt x="0" y="15"/>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2" name="Freeform 854"/>
            <p:cNvSpPr>
              <a:spLocks/>
            </p:cNvSpPr>
            <p:nvPr/>
          </p:nvSpPr>
          <p:spPr bwMode="auto">
            <a:xfrm>
              <a:off x="13400866" y="-561577"/>
              <a:ext cx="22225" cy="96838"/>
            </a:xfrm>
            <a:custGeom>
              <a:avLst/>
              <a:gdLst>
                <a:gd name="T0" fmla="*/ 12 w 14"/>
                <a:gd name="T1" fmla="*/ 0 h 61"/>
                <a:gd name="T2" fmla="*/ 14 w 14"/>
                <a:gd name="T3" fmla="*/ 55 h 61"/>
                <a:gd name="T4" fmla="*/ 1 w 14"/>
                <a:gd name="T5" fmla="*/ 61 h 61"/>
                <a:gd name="T6" fmla="*/ 0 w 14"/>
                <a:gd name="T7" fmla="*/ 6 h 61"/>
                <a:gd name="T8" fmla="*/ 12 w 14"/>
                <a:gd name="T9" fmla="*/ 0 h 61"/>
              </a:gdLst>
              <a:ahLst/>
              <a:cxnLst>
                <a:cxn ang="0">
                  <a:pos x="T0" y="T1"/>
                </a:cxn>
                <a:cxn ang="0">
                  <a:pos x="T2" y="T3"/>
                </a:cxn>
                <a:cxn ang="0">
                  <a:pos x="T4" y="T5"/>
                </a:cxn>
                <a:cxn ang="0">
                  <a:pos x="T6" y="T7"/>
                </a:cxn>
                <a:cxn ang="0">
                  <a:pos x="T8" y="T9"/>
                </a:cxn>
              </a:cxnLst>
              <a:rect l="0" t="0" r="r" b="b"/>
              <a:pathLst>
                <a:path w="14" h="61">
                  <a:moveTo>
                    <a:pt x="12" y="0"/>
                  </a:moveTo>
                  <a:lnTo>
                    <a:pt x="14" y="55"/>
                  </a:lnTo>
                  <a:lnTo>
                    <a:pt x="1" y="61"/>
                  </a:lnTo>
                  <a:lnTo>
                    <a:pt x="0" y="6"/>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3" name="Freeform 855"/>
            <p:cNvSpPr>
              <a:spLocks/>
            </p:cNvSpPr>
            <p:nvPr/>
          </p:nvSpPr>
          <p:spPr bwMode="auto">
            <a:xfrm>
              <a:off x="13367528" y="-552052"/>
              <a:ext cx="34925" cy="93663"/>
            </a:xfrm>
            <a:custGeom>
              <a:avLst/>
              <a:gdLst>
                <a:gd name="T0" fmla="*/ 21 w 22"/>
                <a:gd name="T1" fmla="*/ 0 h 59"/>
                <a:gd name="T2" fmla="*/ 22 w 22"/>
                <a:gd name="T3" fmla="*/ 55 h 59"/>
                <a:gd name="T4" fmla="*/ 2 w 22"/>
                <a:gd name="T5" fmla="*/ 59 h 59"/>
                <a:gd name="T6" fmla="*/ 0 w 22"/>
                <a:gd name="T7" fmla="*/ 4 h 59"/>
                <a:gd name="T8" fmla="*/ 21 w 22"/>
                <a:gd name="T9" fmla="*/ 0 h 59"/>
              </a:gdLst>
              <a:ahLst/>
              <a:cxnLst>
                <a:cxn ang="0">
                  <a:pos x="T0" y="T1"/>
                </a:cxn>
                <a:cxn ang="0">
                  <a:pos x="T2" y="T3"/>
                </a:cxn>
                <a:cxn ang="0">
                  <a:pos x="T4" y="T5"/>
                </a:cxn>
                <a:cxn ang="0">
                  <a:pos x="T6" y="T7"/>
                </a:cxn>
                <a:cxn ang="0">
                  <a:pos x="T8" y="T9"/>
                </a:cxn>
              </a:cxnLst>
              <a:rect l="0" t="0" r="r" b="b"/>
              <a:pathLst>
                <a:path w="22" h="59">
                  <a:moveTo>
                    <a:pt x="21" y="0"/>
                  </a:moveTo>
                  <a:lnTo>
                    <a:pt x="22" y="55"/>
                  </a:lnTo>
                  <a:lnTo>
                    <a:pt x="2" y="59"/>
                  </a:lnTo>
                  <a:lnTo>
                    <a:pt x="0" y="4"/>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4" name="Freeform 856"/>
            <p:cNvSpPr>
              <a:spLocks/>
            </p:cNvSpPr>
            <p:nvPr/>
          </p:nvSpPr>
          <p:spPr bwMode="auto">
            <a:xfrm>
              <a:off x="13331016" y="-545702"/>
              <a:ext cx="39688" cy="103188"/>
            </a:xfrm>
            <a:custGeom>
              <a:avLst/>
              <a:gdLst>
                <a:gd name="T0" fmla="*/ 23 w 25"/>
                <a:gd name="T1" fmla="*/ 0 h 65"/>
                <a:gd name="T2" fmla="*/ 25 w 25"/>
                <a:gd name="T3" fmla="*/ 55 h 65"/>
                <a:gd name="T4" fmla="*/ 1 w 25"/>
                <a:gd name="T5" fmla="*/ 65 h 65"/>
                <a:gd name="T6" fmla="*/ 0 w 25"/>
                <a:gd name="T7" fmla="*/ 10 h 65"/>
                <a:gd name="T8" fmla="*/ 23 w 25"/>
                <a:gd name="T9" fmla="*/ 0 h 65"/>
              </a:gdLst>
              <a:ahLst/>
              <a:cxnLst>
                <a:cxn ang="0">
                  <a:pos x="T0" y="T1"/>
                </a:cxn>
                <a:cxn ang="0">
                  <a:pos x="T2" y="T3"/>
                </a:cxn>
                <a:cxn ang="0">
                  <a:pos x="T4" y="T5"/>
                </a:cxn>
                <a:cxn ang="0">
                  <a:pos x="T6" y="T7"/>
                </a:cxn>
                <a:cxn ang="0">
                  <a:pos x="T8" y="T9"/>
                </a:cxn>
              </a:cxnLst>
              <a:rect l="0" t="0" r="r" b="b"/>
              <a:pathLst>
                <a:path w="25" h="65">
                  <a:moveTo>
                    <a:pt x="23" y="0"/>
                  </a:moveTo>
                  <a:lnTo>
                    <a:pt x="25" y="55"/>
                  </a:lnTo>
                  <a:lnTo>
                    <a:pt x="1" y="65"/>
                  </a:lnTo>
                  <a:lnTo>
                    <a:pt x="0" y="10"/>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5" name="Freeform 857"/>
            <p:cNvSpPr>
              <a:spLocks/>
            </p:cNvSpPr>
            <p:nvPr/>
          </p:nvSpPr>
          <p:spPr bwMode="auto">
            <a:xfrm>
              <a:off x="14964553" y="-577452"/>
              <a:ext cx="9525" cy="96838"/>
            </a:xfrm>
            <a:custGeom>
              <a:avLst/>
              <a:gdLst>
                <a:gd name="T0" fmla="*/ 4 w 6"/>
                <a:gd name="T1" fmla="*/ 0 h 61"/>
                <a:gd name="T2" fmla="*/ 6 w 6"/>
                <a:gd name="T3" fmla="*/ 55 h 61"/>
                <a:gd name="T4" fmla="*/ 2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2" y="61"/>
                  </a:lnTo>
                  <a:lnTo>
                    <a:pt x="0" y="6"/>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6" name="Freeform 858"/>
            <p:cNvSpPr>
              <a:spLocks/>
            </p:cNvSpPr>
            <p:nvPr/>
          </p:nvSpPr>
          <p:spPr bwMode="auto">
            <a:xfrm>
              <a:off x="13762816" y="-479027"/>
              <a:ext cx="25400" cy="98425"/>
            </a:xfrm>
            <a:custGeom>
              <a:avLst/>
              <a:gdLst>
                <a:gd name="T0" fmla="*/ 15 w 16"/>
                <a:gd name="T1" fmla="*/ 7 h 62"/>
                <a:gd name="T2" fmla="*/ 16 w 16"/>
                <a:gd name="T3" fmla="*/ 62 h 62"/>
                <a:gd name="T4" fmla="*/ 2 w 16"/>
                <a:gd name="T5" fmla="*/ 56 h 62"/>
                <a:gd name="T6" fmla="*/ 0 w 16"/>
                <a:gd name="T7" fmla="*/ 0 h 62"/>
                <a:gd name="T8" fmla="*/ 15 w 16"/>
                <a:gd name="T9" fmla="*/ 7 h 62"/>
              </a:gdLst>
              <a:ahLst/>
              <a:cxnLst>
                <a:cxn ang="0">
                  <a:pos x="T0" y="T1"/>
                </a:cxn>
                <a:cxn ang="0">
                  <a:pos x="T2" y="T3"/>
                </a:cxn>
                <a:cxn ang="0">
                  <a:pos x="T4" y="T5"/>
                </a:cxn>
                <a:cxn ang="0">
                  <a:pos x="T6" y="T7"/>
                </a:cxn>
                <a:cxn ang="0">
                  <a:pos x="T8" y="T9"/>
                </a:cxn>
              </a:cxnLst>
              <a:rect l="0" t="0" r="r" b="b"/>
              <a:pathLst>
                <a:path w="16" h="62">
                  <a:moveTo>
                    <a:pt x="15" y="7"/>
                  </a:moveTo>
                  <a:lnTo>
                    <a:pt x="16" y="62"/>
                  </a:lnTo>
                  <a:lnTo>
                    <a:pt x="2" y="56"/>
                  </a:lnTo>
                  <a:lnTo>
                    <a:pt x="0" y="0"/>
                  </a:lnTo>
                  <a:lnTo>
                    <a:pt x="15"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7" name="Freeform 859"/>
            <p:cNvSpPr>
              <a:spLocks/>
            </p:cNvSpPr>
            <p:nvPr/>
          </p:nvSpPr>
          <p:spPr bwMode="auto">
            <a:xfrm>
              <a:off x="13786628" y="-467915"/>
              <a:ext cx="3175" cy="100013"/>
            </a:xfrm>
            <a:custGeom>
              <a:avLst/>
              <a:gdLst>
                <a:gd name="T0" fmla="*/ 1 w 2"/>
                <a:gd name="T1" fmla="*/ 8 h 63"/>
                <a:gd name="T2" fmla="*/ 2 w 2"/>
                <a:gd name="T3" fmla="*/ 63 h 63"/>
                <a:gd name="T4" fmla="*/ 1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1"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8" name="Freeform 860"/>
            <p:cNvSpPr>
              <a:spLocks/>
            </p:cNvSpPr>
            <p:nvPr/>
          </p:nvSpPr>
          <p:spPr bwMode="auto">
            <a:xfrm>
              <a:off x="14820091" y="-493315"/>
              <a:ext cx="9525" cy="100013"/>
            </a:xfrm>
            <a:custGeom>
              <a:avLst/>
              <a:gdLst>
                <a:gd name="T0" fmla="*/ 4 w 6"/>
                <a:gd name="T1" fmla="*/ 0 h 63"/>
                <a:gd name="T2" fmla="*/ 6 w 6"/>
                <a:gd name="T3" fmla="*/ 56 h 63"/>
                <a:gd name="T4" fmla="*/ 1 w 6"/>
                <a:gd name="T5" fmla="*/ 63 h 63"/>
                <a:gd name="T6" fmla="*/ 0 w 6"/>
                <a:gd name="T7" fmla="*/ 8 h 63"/>
                <a:gd name="T8" fmla="*/ 4 w 6"/>
                <a:gd name="T9" fmla="*/ 0 h 63"/>
              </a:gdLst>
              <a:ahLst/>
              <a:cxnLst>
                <a:cxn ang="0">
                  <a:pos x="T0" y="T1"/>
                </a:cxn>
                <a:cxn ang="0">
                  <a:pos x="T2" y="T3"/>
                </a:cxn>
                <a:cxn ang="0">
                  <a:pos x="T4" y="T5"/>
                </a:cxn>
                <a:cxn ang="0">
                  <a:pos x="T6" y="T7"/>
                </a:cxn>
                <a:cxn ang="0">
                  <a:pos x="T8" y="T9"/>
                </a:cxn>
              </a:cxnLst>
              <a:rect l="0" t="0" r="r" b="b"/>
              <a:pathLst>
                <a:path w="6" h="63">
                  <a:moveTo>
                    <a:pt x="4" y="0"/>
                  </a:moveTo>
                  <a:lnTo>
                    <a:pt x="6" y="56"/>
                  </a:lnTo>
                  <a:lnTo>
                    <a:pt x="1" y="63"/>
                  </a:lnTo>
                  <a:lnTo>
                    <a:pt x="0" y="8"/>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89" name="Freeform 861"/>
            <p:cNvSpPr>
              <a:spLocks/>
            </p:cNvSpPr>
            <p:nvPr/>
          </p:nvSpPr>
          <p:spPr bwMode="auto">
            <a:xfrm>
              <a:off x="13788216" y="-455215"/>
              <a:ext cx="3175" cy="101600"/>
            </a:xfrm>
            <a:custGeom>
              <a:avLst/>
              <a:gdLst>
                <a:gd name="T0" fmla="*/ 0 w 2"/>
                <a:gd name="T1" fmla="*/ 9 h 64"/>
                <a:gd name="T2" fmla="*/ 2 w 2"/>
                <a:gd name="T3" fmla="*/ 64 h 64"/>
                <a:gd name="T4" fmla="*/ 1 w 2"/>
                <a:gd name="T5" fmla="*/ 55 h 64"/>
                <a:gd name="T6" fmla="*/ 0 w 2"/>
                <a:gd name="T7" fmla="*/ 0 h 64"/>
                <a:gd name="T8" fmla="*/ 0 w 2"/>
                <a:gd name="T9" fmla="*/ 9 h 64"/>
              </a:gdLst>
              <a:ahLst/>
              <a:cxnLst>
                <a:cxn ang="0">
                  <a:pos x="T0" y="T1"/>
                </a:cxn>
                <a:cxn ang="0">
                  <a:pos x="T2" y="T3"/>
                </a:cxn>
                <a:cxn ang="0">
                  <a:pos x="T4" y="T5"/>
                </a:cxn>
                <a:cxn ang="0">
                  <a:pos x="T6" y="T7"/>
                </a:cxn>
                <a:cxn ang="0">
                  <a:pos x="T8" y="T9"/>
                </a:cxn>
              </a:cxnLst>
              <a:rect l="0" t="0" r="r" b="b"/>
              <a:pathLst>
                <a:path w="2" h="64">
                  <a:moveTo>
                    <a:pt x="0" y="9"/>
                  </a:moveTo>
                  <a:lnTo>
                    <a:pt x="2" y="64"/>
                  </a:lnTo>
                  <a:lnTo>
                    <a:pt x="1" y="55"/>
                  </a:lnTo>
                  <a:lnTo>
                    <a:pt x="0" y="0"/>
                  </a:lnTo>
                  <a:lnTo>
                    <a:pt x="0"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0" name="Freeform 862"/>
            <p:cNvSpPr>
              <a:spLocks/>
            </p:cNvSpPr>
            <p:nvPr/>
          </p:nvSpPr>
          <p:spPr bwMode="auto">
            <a:xfrm>
              <a:off x="14442266" y="-458390"/>
              <a:ext cx="3175" cy="96838"/>
            </a:xfrm>
            <a:custGeom>
              <a:avLst/>
              <a:gdLst>
                <a:gd name="T0" fmla="*/ 0 w 2"/>
                <a:gd name="T1" fmla="*/ 0 h 61"/>
                <a:gd name="T2" fmla="*/ 2 w 2"/>
                <a:gd name="T3" fmla="*/ 55 h 61"/>
                <a:gd name="T4" fmla="*/ 1 w 2"/>
                <a:gd name="T5" fmla="*/ 61 h 61"/>
                <a:gd name="T6" fmla="*/ 0 w 2"/>
                <a:gd name="T7" fmla="*/ 6 h 61"/>
                <a:gd name="T8" fmla="*/ 0 w 2"/>
                <a:gd name="T9" fmla="*/ 0 h 61"/>
              </a:gdLst>
              <a:ahLst/>
              <a:cxnLst>
                <a:cxn ang="0">
                  <a:pos x="T0" y="T1"/>
                </a:cxn>
                <a:cxn ang="0">
                  <a:pos x="T2" y="T3"/>
                </a:cxn>
                <a:cxn ang="0">
                  <a:pos x="T4" y="T5"/>
                </a:cxn>
                <a:cxn ang="0">
                  <a:pos x="T6" y="T7"/>
                </a:cxn>
                <a:cxn ang="0">
                  <a:pos x="T8" y="T9"/>
                </a:cxn>
              </a:cxnLst>
              <a:rect l="0" t="0" r="r" b="b"/>
              <a:pathLst>
                <a:path w="2" h="61">
                  <a:moveTo>
                    <a:pt x="0" y="0"/>
                  </a:moveTo>
                  <a:lnTo>
                    <a:pt x="2" y="55"/>
                  </a:lnTo>
                  <a:lnTo>
                    <a:pt x="1" y="61"/>
                  </a:lnTo>
                  <a:lnTo>
                    <a:pt x="0" y="6"/>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1" name="Freeform 863"/>
            <p:cNvSpPr>
              <a:spLocks/>
            </p:cNvSpPr>
            <p:nvPr/>
          </p:nvSpPr>
          <p:spPr bwMode="auto">
            <a:xfrm>
              <a:off x="13783453" y="-431402"/>
              <a:ext cx="11113" cy="98425"/>
            </a:xfrm>
            <a:custGeom>
              <a:avLst/>
              <a:gdLst>
                <a:gd name="T0" fmla="*/ 7 w 7"/>
                <a:gd name="T1" fmla="*/ 7 h 62"/>
                <a:gd name="T2" fmla="*/ 7 w 7"/>
                <a:gd name="T3" fmla="*/ 62 h 62"/>
                <a:gd name="T4" fmla="*/ 1 w 7"/>
                <a:gd name="T5" fmla="*/ 55 h 62"/>
                <a:gd name="T6" fmla="*/ 0 w 7"/>
                <a:gd name="T7" fmla="*/ 0 h 62"/>
                <a:gd name="T8" fmla="*/ 7 w 7"/>
                <a:gd name="T9" fmla="*/ 7 h 62"/>
              </a:gdLst>
              <a:ahLst/>
              <a:cxnLst>
                <a:cxn ang="0">
                  <a:pos x="T0" y="T1"/>
                </a:cxn>
                <a:cxn ang="0">
                  <a:pos x="T2" y="T3"/>
                </a:cxn>
                <a:cxn ang="0">
                  <a:pos x="T4" y="T5"/>
                </a:cxn>
                <a:cxn ang="0">
                  <a:pos x="T6" y="T7"/>
                </a:cxn>
                <a:cxn ang="0">
                  <a:pos x="T8" y="T9"/>
                </a:cxn>
              </a:cxnLst>
              <a:rect l="0" t="0" r="r" b="b"/>
              <a:pathLst>
                <a:path w="7" h="62">
                  <a:moveTo>
                    <a:pt x="7" y="7"/>
                  </a:moveTo>
                  <a:lnTo>
                    <a:pt x="7" y="62"/>
                  </a:lnTo>
                  <a:lnTo>
                    <a:pt x="1" y="55"/>
                  </a:lnTo>
                  <a:lnTo>
                    <a:pt x="0" y="0"/>
                  </a:lnTo>
                  <a:lnTo>
                    <a:pt x="7"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2" name="Freeform 864"/>
            <p:cNvSpPr>
              <a:spLocks/>
            </p:cNvSpPr>
            <p:nvPr/>
          </p:nvSpPr>
          <p:spPr bwMode="auto">
            <a:xfrm>
              <a:off x="13788216" y="-407590"/>
              <a:ext cx="34925" cy="106363"/>
            </a:xfrm>
            <a:custGeom>
              <a:avLst/>
              <a:gdLst>
                <a:gd name="T0" fmla="*/ 20 w 22"/>
                <a:gd name="T1" fmla="*/ 12 h 67"/>
                <a:gd name="T2" fmla="*/ 22 w 22"/>
                <a:gd name="T3" fmla="*/ 67 h 67"/>
                <a:gd name="T4" fmla="*/ 1 w 22"/>
                <a:gd name="T5" fmla="*/ 55 h 67"/>
                <a:gd name="T6" fmla="*/ 0 w 22"/>
                <a:gd name="T7" fmla="*/ 0 h 67"/>
                <a:gd name="T8" fmla="*/ 20 w 22"/>
                <a:gd name="T9" fmla="*/ 12 h 67"/>
              </a:gdLst>
              <a:ahLst/>
              <a:cxnLst>
                <a:cxn ang="0">
                  <a:pos x="T0" y="T1"/>
                </a:cxn>
                <a:cxn ang="0">
                  <a:pos x="T2" y="T3"/>
                </a:cxn>
                <a:cxn ang="0">
                  <a:pos x="T4" y="T5"/>
                </a:cxn>
                <a:cxn ang="0">
                  <a:pos x="T6" y="T7"/>
                </a:cxn>
                <a:cxn ang="0">
                  <a:pos x="T8" y="T9"/>
                </a:cxn>
              </a:cxnLst>
              <a:rect l="0" t="0" r="r" b="b"/>
              <a:pathLst>
                <a:path w="22" h="67">
                  <a:moveTo>
                    <a:pt x="20" y="12"/>
                  </a:moveTo>
                  <a:lnTo>
                    <a:pt x="22" y="67"/>
                  </a:lnTo>
                  <a:lnTo>
                    <a:pt x="1" y="55"/>
                  </a:lnTo>
                  <a:lnTo>
                    <a:pt x="0" y="0"/>
                  </a:lnTo>
                  <a:lnTo>
                    <a:pt x="20" y="1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3" name="Freeform 865"/>
            <p:cNvSpPr>
              <a:spLocks/>
            </p:cNvSpPr>
            <p:nvPr/>
          </p:nvSpPr>
          <p:spPr bwMode="auto">
            <a:xfrm>
              <a:off x="13819966" y="-388540"/>
              <a:ext cx="4763" cy="100013"/>
            </a:xfrm>
            <a:custGeom>
              <a:avLst/>
              <a:gdLst>
                <a:gd name="T0" fmla="*/ 1 w 3"/>
                <a:gd name="T1" fmla="*/ 8 h 63"/>
                <a:gd name="T2" fmla="*/ 3 w 3"/>
                <a:gd name="T3" fmla="*/ 63 h 63"/>
                <a:gd name="T4" fmla="*/ 2 w 3"/>
                <a:gd name="T5" fmla="*/ 55 h 63"/>
                <a:gd name="T6" fmla="*/ 0 w 3"/>
                <a:gd name="T7" fmla="*/ 0 h 63"/>
                <a:gd name="T8" fmla="*/ 1 w 3"/>
                <a:gd name="T9" fmla="*/ 8 h 63"/>
              </a:gdLst>
              <a:ahLst/>
              <a:cxnLst>
                <a:cxn ang="0">
                  <a:pos x="T0" y="T1"/>
                </a:cxn>
                <a:cxn ang="0">
                  <a:pos x="T2" y="T3"/>
                </a:cxn>
                <a:cxn ang="0">
                  <a:pos x="T4" y="T5"/>
                </a:cxn>
                <a:cxn ang="0">
                  <a:pos x="T6" y="T7"/>
                </a:cxn>
                <a:cxn ang="0">
                  <a:pos x="T8" y="T9"/>
                </a:cxn>
              </a:cxnLst>
              <a:rect l="0" t="0" r="r" b="b"/>
              <a:pathLst>
                <a:path w="3" h="63">
                  <a:moveTo>
                    <a:pt x="1" y="8"/>
                  </a:moveTo>
                  <a:lnTo>
                    <a:pt x="3" y="63"/>
                  </a:lnTo>
                  <a:lnTo>
                    <a:pt x="2"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4" name="Freeform 866"/>
            <p:cNvSpPr>
              <a:spLocks/>
            </p:cNvSpPr>
            <p:nvPr/>
          </p:nvSpPr>
          <p:spPr bwMode="auto">
            <a:xfrm>
              <a:off x="13821553" y="-375840"/>
              <a:ext cx="12700" cy="95250"/>
            </a:xfrm>
            <a:custGeom>
              <a:avLst/>
              <a:gdLst>
                <a:gd name="T0" fmla="*/ 6 w 8"/>
                <a:gd name="T1" fmla="*/ 5 h 60"/>
                <a:gd name="T2" fmla="*/ 8 w 8"/>
                <a:gd name="T3" fmla="*/ 60 h 60"/>
                <a:gd name="T4" fmla="*/ 2 w 8"/>
                <a:gd name="T5" fmla="*/ 55 h 60"/>
                <a:gd name="T6" fmla="*/ 0 w 8"/>
                <a:gd name="T7" fmla="*/ 0 h 60"/>
                <a:gd name="T8" fmla="*/ 6 w 8"/>
                <a:gd name="T9" fmla="*/ 5 h 60"/>
              </a:gdLst>
              <a:ahLst/>
              <a:cxnLst>
                <a:cxn ang="0">
                  <a:pos x="T0" y="T1"/>
                </a:cxn>
                <a:cxn ang="0">
                  <a:pos x="T2" y="T3"/>
                </a:cxn>
                <a:cxn ang="0">
                  <a:pos x="T4" y="T5"/>
                </a:cxn>
                <a:cxn ang="0">
                  <a:pos x="T6" y="T7"/>
                </a:cxn>
                <a:cxn ang="0">
                  <a:pos x="T8" y="T9"/>
                </a:cxn>
              </a:cxnLst>
              <a:rect l="0" t="0" r="r" b="b"/>
              <a:pathLst>
                <a:path w="8" h="60">
                  <a:moveTo>
                    <a:pt x="6" y="5"/>
                  </a:moveTo>
                  <a:lnTo>
                    <a:pt x="8" y="60"/>
                  </a:lnTo>
                  <a:lnTo>
                    <a:pt x="2" y="55"/>
                  </a:lnTo>
                  <a:lnTo>
                    <a:pt x="0" y="0"/>
                  </a:lnTo>
                  <a:lnTo>
                    <a:pt x="6"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5" name="Freeform 867"/>
            <p:cNvSpPr>
              <a:spLocks/>
            </p:cNvSpPr>
            <p:nvPr/>
          </p:nvSpPr>
          <p:spPr bwMode="auto">
            <a:xfrm>
              <a:off x="13807266" y="-361552"/>
              <a:ext cx="15875" cy="103188"/>
            </a:xfrm>
            <a:custGeom>
              <a:avLst/>
              <a:gdLst>
                <a:gd name="T0" fmla="*/ 8 w 10"/>
                <a:gd name="T1" fmla="*/ 0 h 65"/>
                <a:gd name="T2" fmla="*/ 10 w 10"/>
                <a:gd name="T3" fmla="*/ 56 h 65"/>
                <a:gd name="T4" fmla="*/ 1 w 10"/>
                <a:gd name="T5" fmla="*/ 65 h 65"/>
                <a:gd name="T6" fmla="*/ 0 w 10"/>
                <a:gd name="T7" fmla="*/ 10 h 65"/>
                <a:gd name="T8" fmla="*/ 8 w 10"/>
                <a:gd name="T9" fmla="*/ 0 h 65"/>
              </a:gdLst>
              <a:ahLst/>
              <a:cxnLst>
                <a:cxn ang="0">
                  <a:pos x="T0" y="T1"/>
                </a:cxn>
                <a:cxn ang="0">
                  <a:pos x="T2" y="T3"/>
                </a:cxn>
                <a:cxn ang="0">
                  <a:pos x="T4" y="T5"/>
                </a:cxn>
                <a:cxn ang="0">
                  <a:pos x="T6" y="T7"/>
                </a:cxn>
                <a:cxn ang="0">
                  <a:pos x="T8" y="T9"/>
                </a:cxn>
              </a:cxnLst>
              <a:rect l="0" t="0" r="r" b="b"/>
              <a:pathLst>
                <a:path w="10" h="65">
                  <a:moveTo>
                    <a:pt x="8" y="0"/>
                  </a:moveTo>
                  <a:lnTo>
                    <a:pt x="10" y="56"/>
                  </a:lnTo>
                  <a:lnTo>
                    <a:pt x="1" y="65"/>
                  </a:lnTo>
                  <a:lnTo>
                    <a:pt x="0" y="1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6" name="Freeform 868"/>
            <p:cNvSpPr>
              <a:spLocks/>
            </p:cNvSpPr>
            <p:nvPr/>
          </p:nvSpPr>
          <p:spPr bwMode="auto">
            <a:xfrm>
              <a:off x="13907278" y="-340915"/>
              <a:ext cx="14288" cy="90488"/>
            </a:xfrm>
            <a:custGeom>
              <a:avLst/>
              <a:gdLst>
                <a:gd name="T0" fmla="*/ 7 w 9"/>
                <a:gd name="T1" fmla="*/ 2 h 57"/>
                <a:gd name="T2" fmla="*/ 9 w 9"/>
                <a:gd name="T3" fmla="*/ 57 h 57"/>
                <a:gd name="T4" fmla="*/ 1 w 9"/>
                <a:gd name="T5" fmla="*/ 55 h 57"/>
                <a:gd name="T6" fmla="*/ 0 w 9"/>
                <a:gd name="T7" fmla="*/ 0 h 57"/>
                <a:gd name="T8" fmla="*/ 7 w 9"/>
                <a:gd name="T9" fmla="*/ 2 h 57"/>
              </a:gdLst>
              <a:ahLst/>
              <a:cxnLst>
                <a:cxn ang="0">
                  <a:pos x="T0" y="T1"/>
                </a:cxn>
                <a:cxn ang="0">
                  <a:pos x="T2" y="T3"/>
                </a:cxn>
                <a:cxn ang="0">
                  <a:pos x="T4" y="T5"/>
                </a:cxn>
                <a:cxn ang="0">
                  <a:pos x="T6" y="T7"/>
                </a:cxn>
                <a:cxn ang="0">
                  <a:pos x="T8" y="T9"/>
                </a:cxn>
              </a:cxnLst>
              <a:rect l="0" t="0" r="r" b="b"/>
              <a:pathLst>
                <a:path w="9" h="57">
                  <a:moveTo>
                    <a:pt x="7" y="2"/>
                  </a:moveTo>
                  <a:lnTo>
                    <a:pt x="9" y="57"/>
                  </a:lnTo>
                  <a:lnTo>
                    <a:pt x="1" y="55"/>
                  </a:lnTo>
                  <a:lnTo>
                    <a:pt x="0" y="0"/>
                  </a:lnTo>
                  <a:lnTo>
                    <a:pt x="7"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7" name="Freeform 869"/>
            <p:cNvSpPr>
              <a:spLocks/>
            </p:cNvSpPr>
            <p:nvPr/>
          </p:nvSpPr>
          <p:spPr bwMode="auto">
            <a:xfrm>
              <a:off x="13337366" y="-1191815"/>
              <a:ext cx="1885950" cy="896938"/>
            </a:xfrm>
            <a:custGeom>
              <a:avLst/>
              <a:gdLst>
                <a:gd name="T0" fmla="*/ 855 w 1188"/>
                <a:gd name="T1" fmla="*/ 23 h 565"/>
                <a:gd name="T2" fmla="*/ 916 w 1188"/>
                <a:gd name="T3" fmla="*/ 23 h 565"/>
                <a:gd name="T4" fmla="*/ 988 w 1188"/>
                <a:gd name="T5" fmla="*/ 51 h 565"/>
                <a:gd name="T6" fmla="*/ 1039 w 1188"/>
                <a:gd name="T7" fmla="*/ 60 h 565"/>
                <a:gd name="T8" fmla="*/ 1077 w 1188"/>
                <a:gd name="T9" fmla="*/ 87 h 565"/>
                <a:gd name="T10" fmla="*/ 1162 w 1188"/>
                <a:gd name="T11" fmla="*/ 96 h 565"/>
                <a:gd name="T12" fmla="*/ 1168 w 1188"/>
                <a:gd name="T13" fmla="*/ 125 h 565"/>
                <a:gd name="T14" fmla="*/ 1146 w 1188"/>
                <a:gd name="T15" fmla="*/ 144 h 565"/>
                <a:gd name="T16" fmla="*/ 1113 w 1188"/>
                <a:gd name="T17" fmla="*/ 171 h 565"/>
                <a:gd name="T18" fmla="*/ 1139 w 1188"/>
                <a:gd name="T19" fmla="*/ 207 h 565"/>
                <a:gd name="T20" fmla="*/ 1164 w 1188"/>
                <a:gd name="T21" fmla="*/ 271 h 565"/>
                <a:gd name="T22" fmla="*/ 1120 w 1188"/>
                <a:gd name="T23" fmla="*/ 315 h 565"/>
                <a:gd name="T24" fmla="*/ 1083 w 1188"/>
                <a:gd name="T25" fmla="*/ 345 h 565"/>
                <a:gd name="T26" fmla="*/ 1051 w 1188"/>
                <a:gd name="T27" fmla="*/ 367 h 565"/>
                <a:gd name="T28" fmla="*/ 1025 w 1188"/>
                <a:gd name="T29" fmla="*/ 400 h 565"/>
                <a:gd name="T30" fmla="*/ 961 w 1188"/>
                <a:gd name="T31" fmla="*/ 431 h 565"/>
                <a:gd name="T32" fmla="*/ 925 w 1188"/>
                <a:gd name="T33" fmla="*/ 461 h 565"/>
                <a:gd name="T34" fmla="*/ 830 w 1188"/>
                <a:gd name="T35" fmla="*/ 459 h 565"/>
                <a:gd name="T36" fmla="*/ 785 w 1188"/>
                <a:gd name="T37" fmla="*/ 460 h 565"/>
                <a:gd name="T38" fmla="*/ 737 w 1188"/>
                <a:gd name="T39" fmla="*/ 462 h 565"/>
                <a:gd name="T40" fmla="*/ 696 w 1188"/>
                <a:gd name="T41" fmla="*/ 468 h 565"/>
                <a:gd name="T42" fmla="*/ 642 w 1188"/>
                <a:gd name="T43" fmla="*/ 487 h 565"/>
                <a:gd name="T44" fmla="*/ 600 w 1188"/>
                <a:gd name="T45" fmla="*/ 496 h 565"/>
                <a:gd name="T46" fmla="*/ 544 w 1188"/>
                <a:gd name="T47" fmla="*/ 508 h 565"/>
                <a:gd name="T48" fmla="*/ 488 w 1188"/>
                <a:gd name="T49" fmla="*/ 528 h 565"/>
                <a:gd name="T50" fmla="*/ 418 w 1188"/>
                <a:gd name="T51" fmla="*/ 552 h 565"/>
                <a:gd name="T52" fmla="*/ 388 w 1188"/>
                <a:gd name="T53" fmla="*/ 554 h 565"/>
                <a:gd name="T54" fmla="*/ 359 w 1188"/>
                <a:gd name="T55" fmla="*/ 536 h 565"/>
                <a:gd name="T56" fmla="*/ 311 w 1188"/>
                <a:gd name="T57" fmla="*/ 519 h 565"/>
                <a:gd name="T58" fmla="*/ 288 w 1188"/>
                <a:gd name="T59" fmla="*/ 486 h 565"/>
                <a:gd name="T60" fmla="*/ 283 w 1188"/>
                <a:gd name="T61" fmla="*/ 456 h 565"/>
                <a:gd name="T62" fmla="*/ 192 w 1188"/>
                <a:gd name="T63" fmla="*/ 440 h 565"/>
                <a:gd name="T64" fmla="*/ 130 w 1188"/>
                <a:gd name="T65" fmla="*/ 428 h 565"/>
                <a:gd name="T66" fmla="*/ 63 w 1188"/>
                <a:gd name="T67" fmla="*/ 423 h 565"/>
                <a:gd name="T68" fmla="*/ 2 w 1188"/>
                <a:gd name="T69" fmla="*/ 417 h 565"/>
                <a:gd name="T70" fmla="*/ 76 w 1188"/>
                <a:gd name="T71" fmla="*/ 383 h 565"/>
                <a:gd name="T72" fmla="*/ 103 w 1188"/>
                <a:gd name="T73" fmla="*/ 347 h 565"/>
                <a:gd name="T74" fmla="*/ 164 w 1188"/>
                <a:gd name="T75" fmla="*/ 303 h 565"/>
                <a:gd name="T76" fmla="*/ 197 w 1188"/>
                <a:gd name="T77" fmla="*/ 262 h 565"/>
                <a:gd name="T78" fmla="*/ 236 w 1188"/>
                <a:gd name="T79" fmla="*/ 231 h 565"/>
                <a:gd name="T80" fmla="*/ 325 w 1188"/>
                <a:gd name="T81" fmla="*/ 213 h 565"/>
                <a:gd name="T82" fmla="*/ 377 w 1188"/>
                <a:gd name="T83" fmla="*/ 204 h 565"/>
                <a:gd name="T84" fmla="*/ 500 w 1188"/>
                <a:gd name="T85" fmla="*/ 199 h 565"/>
                <a:gd name="T86" fmla="*/ 525 w 1188"/>
                <a:gd name="T87" fmla="*/ 167 h 565"/>
                <a:gd name="T88" fmla="*/ 544 w 1188"/>
                <a:gd name="T89" fmla="*/ 131 h 565"/>
                <a:gd name="T90" fmla="*/ 532 w 1188"/>
                <a:gd name="T91" fmla="*/ 88 h 565"/>
                <a:gd name="T92" fmla="*/ 573 w 1188"/>
                <a:gd name="T93" fmla="*/ 60 h 565"/>
                <a:gd name="T94" fmla="*/ 585 w 1188"/>
                <a:gd name="T95" fmla="*/ 33 h 565"/>
                <a:gd name="T96" fmla="*/ 615 w 1188"/>
                <a:gd name="T97" fmla="*/ 20 h 565"/>
                <a:gd name="T98" fmla="*/ 632 w 1188"/>
                <a:gd name="T99" fmla="*/ 30 h 565"/>
                <a:gd name="T100" fmla="*/ 696 w 1188"/>
                <a:gd name="T101" fmla="*/ 33 h 565"/>
                <a:gd name="T102" fmla="*/ 787 w 1188"/>
                <a:gd name="T103" fmla="*/ 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8" h="565">
                  <a:moveTo>
                    <a:pt x="842" y="0"/>
                  </a:moveTo>
                  <a:lnTo>
                    <a:pt x="855" y="3"/>
                  </a:lnTo>
                  <a:lnTo>
                    <a:pt x="849" y="13"/>
                  </a:lnTo>
                  <a:lnTo>
                    <a:pt x="855" y="23"/>
                  </a:lnTo>
                  <a:lnTo>
                    <a:pt x="870" y="27"/>
                  </a:lnTo>
                  <a:lnTo>
                    <a:pt x="879" y="30"/>
                  </a:lnTo>
                  <a:lnTo>
                    <a:pt x="902" y="23"/>
                  </a:lnTo>
                  <a:lnTo>
                    <a:pt x="916" y="23"/>
                  </a:lnTo>
                  <a:lnTo>
                    <a:pt x="932" y="25"/>
                  </a:lnTo>
                  <a:lnTo>
                    <a:pt x="944" y="39"/>
                  </a:lnTo>
                  <a:lnTo>
                    <a:pt x="960" y="40"/>
                  </a:lnTo>
                  <a:lnTo>
                    <a:pt x="988" y="51"/>
                  </a:lnTo>
                  <a:lnTo>
                    <a:pt x="1002" y="54"/>
                  </a:lnTo>
                  <a:lnTo>
                    <a:pt x="1018" y="53"/>
                  </a:lnTo>
                  <a:lnTo>
                    <a:pt x="1036" y="55"/>
                  </a:lnTo>
                  <a:lnTo>
                    <a:pt x="1039" y="60"/>
                  </a:lnTo>
                  <a:lnTo>
                    <a:pt x="1054" y="65"/>
                  </a:lnTo>
                  <a:lnTo>
                    <a:pt x="1064" y="74"/>
                  </a:lnTo>
                  <a:lnTo>
                    <a:pt x="1066" y="82"/>
                  </a:lnTo>
                  <a:lnTo>
                    <a:pt x="1077" y="87"/>
                  </a:lnTo>
                  <a:lnTo>
                    <a:pt x="1099" y="83"/>
                  </a:lnTo>
                  <a:lnTo>
                    <a:pt x="1124" y="87"/>
                  </a:lnTo>
                  <a:lnTo>
                    <a:pt x="1144" y="93"/>
                  </a:lnTo>
                  <a:lnTo>
                    <a:pt x="1162" y="96"/>
                  </a:lnTo>
                  <a:lnTo>
                    <a:pt x="1185" y="104"/>
                  </a:lnTo>
                  <a:lnTo>
                    <a:pt x="1188" y="111"/>
                  </a:lnTo>
                  <a:lnTo>
                    <a:pt x="1180" y="118"/>
                  </a:lnTo>
                  <a:lnTo>
                    <a:pt x="1168" y="125"/>
                  </a:lnTo>
                  <a:lnTo>
                    <a:pt x="1162" y="130"/>
                  </a:lnTo>
                  <a:lnTo>
                    <a:pt x="1154" y="134"/>
                  </a:lnTo>
                  <a:lnTo>
                    <a:pt x="1150" y="135"/>
                  </a:lnTo>
                  <a:lnTo>
                    <a:pt x="1146" y="144"/>
                  </a:lnTo>
                  <a:lnTo>
                    <a:pt x="1144" y="147"/>
                  </a:lnTo>
                  <a:lnTo>
                    <a:pt x="1127" y="150"/>
                  </a:lnTo>
                  <a:lnTo>
                    <a:pt x="1114" y="167"/>
                  </a:lnTo>
                  <a:lnTo>
                    <a:pt x="1113" y="171"/>
                  </a:lnTo>
                  <a:lnTo>
                    <a:pt x="1119" y="176"/>
                  </a:lnTo>
                  <a:lnTo>
                    <a:pt x="1125" y="183"/>
                  </a:lnTo>
                  <a:lnTo>
                    <a:pt x="1139" y="195"/>
                  </a:lnTo>
                  <a:lnTo>
                    <a:pt x="1139" y="207"/>
                  </a:lnTo>
                  <a:lnTo>
                    <a:pt x="1181" y="227"/>
                  </a:lnTo>
                  <a:lnTo>
                    <a:pt x="1174" y="233"/>
                  </a:lnTo>
                  <a:lnTo>
                    <a:pt x="1167" y="250"/>
                  </a:lnTo>
                  <a:lnTo>
                    <a:pt x="1164" y="271"/>
                  </a:lnTo>
                  <a:lnTo>
                    <a:pt x="1162" y="287"/>
                  </a:lnTo>
                  <a:lnTo>
                    <a:pt x="1153" y="297"/>
                  </a:lnTo>
                  <a:lnTo>
                    <a:pt x="1132" y="302"/>
                  </a:lnTo>
                  <a:lnTo>
                    <a:pt x="1120" y="315"/>
                  </a:lnTo>
                  <a:lnTo>
                    <a:pt x="1113" y="325"/>
                  </a:lnTo>
                  <a:lnTo>
                    <a:pt x="1100" y="329"/>
                  </a:lnTo>
                  <a:lnTo>
                    <a:pt x="1093" y="333"/>
                  </a:lnTo>
                  <a:lnTo>
                    <a:pt x="1083" y="345"/>
                  </a:lnTo>
                  <a:lnTo>
                    <a:pt x="1070" y="355"/>
                  </a:lnTo>
                  <a:lnTo>
                    <a:pt x="1059" y="357"/>
                  </a:lnTo>
                  <a:lnTo>
                    <a:pt x="1055" y="358"/>
                  </a:lnTo>
                  <a:lnTo>
                    <a:pt x="1051" y="367"/>
                  </a:lnTo>
                  <a:lnTo>
                    <a:pt x="1040" y="376"/>
                  </a:lnTo>
                  <a:lnTo>
                    <a:pt x="1029" y="387"/>
                  </a:lnTo>
                  <a:lnTo>
                    <a:pt x="1025" y="393"/>
                  </a:lnTo>
                  <a:lnTo>
                    <a:pt x="1025" y="400"/>
                  </a:lnTo>
                  <a:lnTo>
                    <a:pt x="1026" y="415"/>
                  </a:lnTo>
                  <a:lnTo>
                    <a:pt x="1015" y="420"/>
                  </a:lnTo>
                  <a:lnTo>
                    <a:pt x="976" y="428"/>
                  </a:lnTo>
                  <a:lnTo>
                    <a:pt x="961" y="431"/>
                  </a:lnTo>
                  <a:lnTo>
                    <a:pt x="938" y="440"/>
                  </a:lnTo>
                  <a:lnTo>
                    <a:pt x="934" y="448"/>
                  </a:lnTo>
                  <a:lnTo>
                    <a:pt x="935" y="455"/>
                  </a:lnTo>
                  <a:lnTo>
                    <a:pt x="925" y="461"/>
                  </a:lnTo>
                  <a:lnTo>
                    <a:pt x="896" y="460"/>
                  </a:lnTo>
                  <a:lnTo>
                    <a:pt x="868" y="462"/>
                  </a:lnTo>
                  <a:lnTo>
                    <a:pt x="841" y="463"/>
                  </a:lnTo>
                  <a:lnTo>
                    <a:pt x="830" y="459"/>
                  </a:lnTo>
                  <a:lnTo>
                    <a:pt x="817" y="464"/>
                  </a:lnTo>
                  <a:lnTo>
                    <a:pt x="809" y="463"/>
                  </a:lnTo>
                  <a:lnTo>
                    <a:pt x="795" y="463"/>
                  </a:lnTo>
                  <a:lnTo>
                    <a:pt x="785" y="460"/>
                  </a:lnTo>
                  <a:lnTo>
                    <a:pt x="777" y="456"/>
                  </a:lnTo>
                  <a:lnTo>
                    <a:pt x="765" y="459"/>
                  </a:lnTo>
                  <a:lnTo>
                    <a:pt x="745" y="463"/>
                  </a:lnTo>
                  <a:lnTo>
                    <a:pt x="737" y="462"/>
                  </a:lnTo>
                  <a:lnTo>
                    <a:pt x="724" y="459"/>
                  </a:lnTo>
                  <a:lnTo>
                    <a:pt x="712" y="461"/>
                  </a:lnTo>
                  <a:lnTo>
                    <a:pt x="696" y="462"/>
                  </a:lnTo>
                  <a:lnTo>
                    <a:pt x="696" y="468"/>
                  </a:lnTo>
                  <a:lnTo>
                    <a:pt x="696" y="477"/>
                  </a:lnTo>
                  <a:lnTo>
                    <a:pt x="677" y="477"/>
                  </a:lnTo>
                  <a:lnTo>
                    <a:pt x="666" y="480"/>
                  </a:lnTo>
                  <a:lnTo>
                    <a:pt x="642" y="487"/>
                  </a:lnTo>
                  <a:lnTo>
                    <a:pt x="631" y="490"/>
                  </a:lnTo>
                  <a:lnTo>
                    <a:pt x="629" y="498"/>
                  </a:lnTo>
                  <a:lnTo>
                    <a:pt x="623" y="498"/>
                  </a:lnTo>
                  <a:lnTo>
                    <a:pt x="600" y="496"/>
                  </a:lnTo>
                  <a:lnTo>
                    <a:pt x="574" y="498"/>
                  </a:lnTo>
                  <a:lnTo>
                    <a:pt x="565" y="501"/>
                  </a:lnTo>
                  <a:lnTo>
                    <a:pt x="555" y="508"/>
                  </a:lnTo>
                  <a:lnTo>
                    <a:pt x="544" y="508"/>
                  </a:lnTo>
                  <a:lnTo>
                    <a:pt x="518" y="514"/>
                  </a:lnTo>
                  <a:lnTo>
                    <a:pt x="502" y="519"/>
                  </a:lnTo>
                  <a:lnTo>
                    <a:pt x="494" y="519"/>
                  </a:lnTo>
                  <a:lnTo>
                    <a:pt x="488" y="528"/>
                  </a:lnTo>
                  <a:lnTo>
                    <a:pt x="475" y="533"/>
                  </a:lnTo>
                  <a:lnTo>
                    <a:pt x="452" y="540"/>
                  </a:lnTo>
                  <a:lnTo>
                    <a:pt x="435" y="543"/>
                  </a:lnTo>
                  <a:lnTo>
                    <a:pt x="418" y="552"/>
                  </a:lnTo>
                  <a:lnTo>
                    <a:pt x="410" y="556"/>
                  </a:lnTo>
                  <a:lnTo>
                    <a:pt x="408" y="565"/>
                  </a:lnTo>
                  <a:lnTo>
                    <a:pt x="392" y="564"/>
                  </a:lnTo>
                  <a:lnTo>
                    <a:pt x="388" y="554"/>
                  </a:lnTo>
                  <a:lnTo>
                    <a:pt x="365" y="553"/>
                  </a:lnTo>
                  <a:lnTo>
                    <a:pt x="364" y="545"/>
                  </a:lnTo>
                  <a:lnTo>
                    <a:pt x="366" y="538"/>
                  </a:lnTo>
                  <a:lnTo>
                    <a:pt x="359" y="536"/>
                  </a:lnTo>
                  <a:lnTo>
                    <a:pt x="338" y="535"/>
                  </a:lnTo>
                  <a:lnTo>
                    <a:pt x="309" y="534"/>
                  </a:lnTo>
                  <a:lnTo>
                    <a:pt x="303" y="528"/>
                  </a:lnTo>
                  <a:lnTo>
                    <a:pt x="311" y="519"/>
                  </a:lnTo>
                  <a:lnTo>
                    <a:pt x="305" y="514"/>
                  </a:lnTo>
                  <a:lnTo>
                    <a:pt x="304" y="506"/>
                  </a:lnTo>
                  <a:lnTo>
                    <a:pt x="284" y="494"/>
                  </a:lnTo>
                  <a:lnTo>
                    <a:pt x="288" y="486"/>
                  </a:lnTo>
                  <a:lnTo>
                    <a:pt x="281" y="479"/>
                  </a:lnTo>
                  <a:lnTo>
                    <a:pt x="284" y="473"/>
                  </a:lnTo>
                  <a:lnTo>
                    <a:pt x="284" y="464"/>
                  </a:lnTo>
                  <a:lnTo>
                    <a:pt x="283" y="456"/>
                  </a:lnTo>
                  <a:lnTo>
                    <a:pt x="268" y="449"/>
                  </a:lnTo>
                  <a:lnTo>
                    <a:pt x="255" y="442"/>
                  </a:lnTo>
                  <a:lnTo>
                    <a:pt x="220" y="440"/>
                  </a:lnTo>
                  <a:lnTo>
                    <a:pt x="192" y="440"/>
                  </a:lnTo>
                  <a:lnTo>
                    <a:pt x="181" y="435"/>
                  </a:lnTo>
                  <a:lnTo>
                    <a:pt x="163" y="432"/>
                  </a:lnTo>
                  <a:lnTo>
                    <a:pt x="141" y="427"/>
                  </a:lnTo>
                  <a:lnTo>
                    <a:pt x="130" y="428"/>
                  </a:lnTo>
                  <a:lnTo>
                    <a:pt x="111" y="426"/>
                  </a:lnTo>
                  <a:lnTo>
                    <a:pt x="92" y="421"/>
                  </a:lnTo>
                  <a:lnTo>
                    <a:pt x="81" y="420"/>
                  </a:lnTo>
                  <a:lnTo>
                    <a:pt x="63" y="423"/>
                  </a:lnTo>
                  <a:lnTo>
                    <a:pt x="42" y="422"/>
                  </a:lnTo>
                  <a:lnTo>
                    <a:pt x="29" y="423"/>
                  </a:lnTo>
                  <a:lnTo>
                    <a:pt x="0" y="420"/>
                  </a:lnTo>
                  <a:lnTo>
                    <a:pt x="2" y="417"/>
                  </a:lnTo>
                  <a:lnTo>
                    <a:pt x="25" y="408"/>
                  </a:lnTo>
                  <a:lnTo>
                    <a:pt x="46" y="403"/>
                  </a:lnTo>
                  <a:lnTo>
                    <a:pt x="58" y="398"/>
                  </a:lnTo>
                  <a:lnTo>
                    <a:pt x="76" y="383"/>
                  </a:lnTo>
                  <a:lnTo>
                    <a:pt x="88" y="375"/>
                  </a:lnTo>
                  <a:lnTo>
                    <a:pt x="91" y="366"/>
                  </a:lnTo>
                  <a:lnTo>
                    <a:pt x="103" y="358"/>
                  </a:lnTo>
                  <a:lnTo>
                    <a:pt x="103" y="347"/>
                  </a:lnTo>
                  <a:lnTo>
                    <a:pt x="129" y="334"/>
                  </a:lnTo>
                  <a:lnTo>
                    <a:pt x="131" y="322"/>
                  </a:lnTo>
                  <a:lnTo>
                    <a:pt x="148" y="310"/>
                  </a:lnTo>
                  <a:lnTo>
                    <a:pt x="164" y="303"/>
                  </a:lnTo>
                  <a:lnTo>
                    <a:pt x="181" y="297"/>
                  </a:lnTo>
                  <a:lnTo>
                    <a:pt x="183" y="278"/>
                  </a:lnTo>
                  <a:lnTo>
                    <a:pt x="192" y="269"/>
                  </a:lnTo>
                  <a:lnTo>
                    <a:pt x="197" y="262"/>
                  </a:lnTo>
                  <a:lnTo>
                    <a:pt x="203" y="255"/>
                  </a:lnTo>
                  <a:lnTo>
                    <a:pt x="223" y="243"/>
                  </a:lnTo>
                  <a:lnTo>
                    <a:pt x="235" y="242"/>
                  </a:lnTo>
                  <a:lnTo>
                    <a:pt x="236" y="231"/>
                  </a:lnTo>
                  <a:lnTo>
                    <a:pt x="247" y="227"/>
                  </a:lnTo>
                  <a:lnTo>
                    <a:pt x="258" y="219"/>
                  </a:lnTo>
                  <a:lnTo>
                    <a:pt x="305" y="217"/>
                  </a:lnTo>
                  <a:lnTo>
                    <a:pt x="325" y="213"/>
                  </a:lnTo>
                  <a:lnTo>
                    <a:pt x="331" y="216"/>
                  </a:lnTo>
                  <a:lnTo>
                    <a:pt x="336" y="218"/>
                  </a:lnTo>
                  <a:lnTo>
                    <a:pt x="366" y="206"/>
                  </a:lnTo>
                  <a:lnTo>
                    <a:pt x="377" y="204"/>
                  </a:lnTo>
                  <a:lnTo>
                    <a:pt x="421" y="205"/>
                  </a:lnTo>
                  <a:lnTo>
                    <a:pt x="449" y="209"/>
                  </a:lnTo>
                  <a:lnTo>
                    <a:pt x="466" y="213"/>
                  </a:lnTo>
                  <a:lnTo>
                    <a:pt x="500" y="199"/>
                  </a:lnTo>
                  <a:lnTo>
                    <a:pt x="521" y="193"/>
                  </a:lnTo>
                  <a:lnTo>
                    <a:pt x="519" y="182"/>
                  </a:lnTo>
                  <a:lnTo>
                    <a:pt x="525" y="172"/>
                  </a:lnTo>
                  <a:lnTo>
                    <a:pt x="525" y="167"/>
                  </a:lnTo>
                  <a:lnTo>
                    <a:pt x="506" y="158"/>
                  </a:lnTo>
                  <a:lnTo>
                    <a:pt x="518" y="148"/>
                  </a:lnTo>
                  <a:lnTo>
                    <a:pt x="538" y="139"/>
                  </a:lnTo>
                  <a:lnTo>
                    <a:pt x="544" y="131"/>
                  </a:lnTo>
                  <a:lnTo>
                    <a:pt x="537" y="120"/>
                  </a:lnTo>
                  <a:lnTo>
                    <a:pt x="525" y="111"/>
                  </a:lnTo>
                  <a:lnTo>
                    <a:pt x="525" y="101"/>
                  </a:lnTo>
                  <a:lnTo>
                    <a:pt x="532" y="88"/>
                  </a:lnTo>
                  <a:lnTo>
                    <a:pt x="547" y="80"/>
                  </a:lnTo>
                  <a:lnTo>
                    <a:pt x="579" y="78"/>
                  </a:lnTo>
                  <a:lnTo>
                    <a:pt x="578" y="68"/>
                  </a:lnTo>
                  <a:lnTo>
                    <a:pt x="573" y="60"/>
                  </a:lnTo>
                  <a:lnTo>
                    <a:pt x="576" y="51"/>
                  </a:lnTo>
                  <a:lnTo>
                    <a:pt x="579" y="47"/>
                  </a:lnTo>
                  <a:lnTo>
                    <a:pt x="570" y="42"/>
                  </a:lnTo>
                  <a:lnTo>
                    <a:pt x="585" y="33"/>
                  </a:lnTo>
                  <a:lnTo>
                    <a:pt x="595" y="37"/>
                  </a:lnTo>
                  <a:lnTo>
                    <a:pt x="608" y="33"/>
                  </a:lnTo>
                  <a:lnTo>
                    <a:pt x="609" y="22"/>
                  </a:lnTo>
                  <a:lnTo>
                    <a:pt x="615" y="20"/>
                  </a:lnTo>
                  <a:lnTo>
                    <a:pt x="627" y="23"/>
                  </a:lnTo>
                  <a:lnTo>
                    <a:pt x="627" y="28"/>
                  </a:lnTo>
                  <a:lnTo>
                    <a:pt x="632" y="28"/>
                  </a:lnTo>
                  <a:lnTo>
                    <a:pt x="632" y="30"/>
                  </a:lnTo>
                  <a:lnTo>
                    <a:pt x="656" y="30"/>
                  </a:lnTo>
                  <a:lnTo>
                    <a:pt x="656" y="40"/>
                  </a:lnTo>
                  <a:lnTo>
                    <a:pt x="679" y="42"/>
                  </a:lnTo>
                  <a:lnTo>
                    <a:pt x="696" y="33"/>
                  </a:lnTo>
                  <a:lnTo>
                    <a:pt x="713" y="31"/>
                  </a:lnTo>
                  <a:lnTo>
                    <a:pt x="729" y="23"/>
                  </a:lnTo>
                  <a:lnTo>
                    <a:pt x="757" y="14"/>
                  </a:lnTo>
                  <a:lnTo>
                    <a:pt x="787" y="5"/>
                  </a:lnTo>
                  <a:lnTo>
                    <a:pt x="814" y="0"/>
                  </a:lnTo>
                  <a:lnTo>
                    <a:pt x="84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8" name="Freeform 870"/>
            <p:cNvSpPr>
              <a:spLocks/>
            </p:cNvSpPr>
            <p:nvPr/>
          </p:nvSpPr>
          <p:spPr bwMode="auto">
            <a:xfrm>
              <a:off x="14146991" y="-2293540"/>
              <a:ext cx="1936750" cy="1455738"/>
            </a:xfrm>
            <a:custGeom>
              <a:avLst/>
              <a:gdLst>
                <a:gd name="T0" fmla="*/ 343 w 1549"/>
                <a:gd name="T1" fmla="*/ 12 h 1116"/>
                <a:gd name="T2" fmla="*/ 374 w 1549"/>
                <a:gd name="T3" fmla="*/ 36 h 1116"/>
                <a:gd name="T4" fmla="*/ 426 w 1549"/>
                <a:gd name="T5" fmla="*/ 26 h 1116"/>
                <a:gd name="T6" fmla="*/ 469 w 1549"/>
                <a:gd name="T7" fmla="*/ 56 h 1116"/>
                <a:gd name="T8" fmla="*/ 449 w 1549"/>
                <a:gd name="T9" fmla="*/ 82 h 1116"/>
                <a:gd name="T10" fmla="*/ 481 w 1549"/>
                <a:gd name="T11" fmla="*/ 79 h 1116"/>
                <a:gd name="T12" fmla="*/ 430 w 1549"/>
                <a:gd name="T13" fmla="*/ 131 h 1116"/>
                <a:gd name="T14" fmla="*/ 455 w 1549"/>
                <a:gd name="T15" fmla="*/ 123 h 1116"/>
                <a:gd name="T16" fmla="*/ 502 w 1549"/>
                <a:gd name="T17" fmla="*/ 104 h 1116"/>
                <a:gd name="T18" fmla="*/ 594 w 1549"/>
                <a:gd name="T19" fmla="*/ 83 h 1116"/>
                <a:gd name="T20" fmla="*/ 770 w 1549"/>
                <a:gd name="T21" fmla="*/ 111 h 1116"/>
                <a:gd name="T22" fmla="*/ 941 w 1549"/>
                <a:gd name="T23" fmla="*/ 119 h 1116"/>
                <a:gd name="T24" fmla="*/ 1125 w 1549"/>
                <a:gd name="T25" fmla="*/ 176 h 1116"/>
                <a:gd name="T26" fmla="*/ 1240 w 1549"/>
                <a:gd name="T27" fmla="*/ 233 h 1116"/>
                <a:gd name="T28" fmla="*/ 1322 w 1549"/>
                <a:gd name="T29" fmla="*/ 270 h 1116"/>
                <a:gd name="T30" fmla="*/ 1448 w 1549"/>
                <a:gd name="T31" fmla="*/ 283 h 1116"/>
                <a:gd name="T32" fmla="*/ 1523 w 1549"/>
                <a:gd name="T33" fmla="*/ 354 h 1116"/>
                <a:gd name="T34" fmla="*/ 1537 w 1549"/>
                <a:gd name="T35" fmla="*/ 406 h 1116"/>
                <a:gd name="T36" fmla="*/ 1524 w 1549"/>
                <a:gd name="T37" fmla="*/ 481 h 1116"/>
                <a:gd name="T38" fmla="*/ 1420 w 1549"/>
                <a:gd name="T39" fmla="*/ 577 h 1116"/>
                <a:gd name="T40" fmla="*/ 1329 w 1549"/>
                <a:gd name="T41" fmla="*/ 628 h 1116"/>
                <a:gd name="T42" fmla="*/ 1224 w 1549"/>
                <a:gd name="T43" fmla="*/ 672 h 1116"/>
                <a:gd name="T44" fmla="*/ 1099 w 1549"/>
                <a:gd name="T45" fmla="*/ 766 h 1116"/>
                <a:gd name="T46" fmla="*/ 1038 w 1549"/>
                <a:gd name="T47" fmla="*/ 756 h 1116"/>
                <a:gd name="T48" fmla="*/ 996 w 1549"/>
                <a:gd name="T49" fmla="*/ 800 h 1116"/>
                <a:gd name="T50" fmla="*/ 985 w 1549"/>
                <a:gd name="T51" fmla="*/ 833 h 1116"/>
                <a:gd name="T52" fmla="*/ 971 w 1549"/>
                <a:gd name="T53" fmla="*/ 895 h 1116"/>
                <a:gd name="T54" fmla="*/ 941 w 1549"/>
                <a:gd name="T55" fmla="*/ 1008 h 1116"/>
                <a:gd name="T56" fmla="*/ 857 w 1549"/>
                <a:gd name="T57" fmla="*/ 1116 h 1116"/>
                <a:gd name="T58" fmla="*/ 772 w 1549"/>
                <a:gd name="T59" fmla="*/ 1042 h 1116"/>
                <a:gd name="T60" fmla="*/ 832 w 1549"/>
                <a:gd name="T61" fmla="*/ 997 h 1116"/>
                <a:gd name="T62" fmla="*/ 810 w 1549"/>
                <a:gd name="T63" fmla="*/ 951 h 1116"/>
                <a:gd name="T64" fmla="*/ 696 w 1549"/>
                <a:gd name="T65" fmla="*/ 917 h 1116"/>
                <a:gd name="T66" fmla="*/ 577 w 1549"/>
                <a:gd name="T67" fmla="*/ 887 h 1116"/>
                <a:gd name="T68" fmla="*/ 462 w 1549"/>
                <a:gd name="T69" fmla="*/ 872 h 1116"/>
                <a:gd name="T70" fmla="*/ 356 w 1549"/>
                <a:gd name="T71" fmla="*/ 845 h 1116"/>
                <a:gd name="T72" fmla="*/ 191 w 1549"/>
                <a:gd name="T73" fmla="*/ 888 h 1116"/>
                <a:gd name="T74" fmla="*/ 178 w 1549"/>
                <a:gd name="T75" fmla="*/ 818 h 1116"/>
                <a:gd name="T76" fmla="*/ 202 w 1549"/>
                <a:gd name="T77" fmla="*/ 747 h 1116"/>
                <a:gd name="T78" fmla="*/ 182 w 1549"/>
                <a:gd name="T79" fmla="*/ 693 h 1116"/>
                <a:gd name="T80" fmla="*/ 198 w 1549"/>
                <a:gd name="T81" fmla="*/ 658 h 1116"/>
                <a:gd name="T82" fmla="*/ 183 w 1549"/>
                <a:gd name="T83" fmla="*/ 624 h 1116"/>
                <a:gd name="T84" fmla="*/ 257 w 1549"/>
                <a:gd name="T85" fmla="*/ 583 h 1116"/>
                <a:gd name="T86" fmla="*/ 188 w 1549"/>
                <a:gd name="T87" fmla="*/ 560 h 1116"/>
                <a:gd name="T88" fmla="*/ 136 w 1549"/>
                <a:gd name="T89" fmla="*/ 499 h 1116"/>
                <a:gd name="T90" fmla="*/ 193 w 1549"/>
                <a:gd name="T91" fmla="*/ 447 h 1116"/>
                <a:gd name="T92" fmla="*/ 132 w 1549"/>
                <a:gd name="T93" fmla="*/ 429 h 1116"/>
                <a:gd name="T94" fmla="*/ 66 w 1549"/>
                <a:gd name="T95" fmla="*/ 380 h 1116"/>
                <a:gd name="T96" fmla="*/ 105 w 1549"/>
                <a:gd name="T97" fmla="*/ 308 h 1116"/>
                <a:gd name="T98" fmla="*/ 56 w 1549"/>
                <a:gd name="T99" fmla="*/ 250 h 1116"/>
                <a:gd name="T100" fmla="*/ 34 w 1549"/>
                <a:gd name="T101" fmla="*/ 226 h 1116"/>
                <a:gd name="T102" fmla="*/ 195 w 1549"/>
                <a:gd name="T103" fmla="*/ 129 h 1116"/>
                <a:gd name="T104" fmla="*/ 267 w 1549"/>
                <a:gd name="T105" fmla="*/ 35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9" h="1116">
                  <a:moveTo>
                    <a:pt x="296" y="0"/>
                  </a:moveTo>
                  <a:cubicBezTo>
                    <a:pt x="310" y="3"/>
                    <a:pt x="310" y="3"/>
                    <a:pt x="310" y="3"/>
                  </a:cubicBezTo>
                  <a:cubicBezTo>
                    <a:pt x="327" y="5"/>
                    <a:pt x="327" y="5"/>
                    <a:pt x="327" y="5"/>
                  </a:cubicBezTo>
                  <a:cubicBezTo>
                    <a:pt x="333" y="2"/>
                    <a:pt x="333" y="2"/>
                    <a:pt x="333" y="2"/>
                  </a:cubicBezTo>
                  <a:cubicBezTo>
                    <a:pt x="334" y="12"/>
                    <a:pt x="334" y="12"/>
                    <a:pt x="334" y="12"/>
                  </a:cubicBezTo>
                  <a:cubicBezTo>
                    <a:pt x="343" y="12"/>
                    <a:pt x="343" y="12"/>
                    <a:pt x="343" y="12"/>
                  </a:cubicBezTo>
                  <a:cubicBezTo>
                    <a:pt x="354" y="11"/>
                    <a:pt x="354" y="11"/>
                    <a:pt x="354" y="11"/>
                  </a:cubicBezTo>
                  <a:cubicBezTo>
                    <a:pt x="357" y="14"/>
                    <a:pt x="357" y="14"/>
                    <a:pt x="357" y="14"/>
                  </a:cubicBezTo>
                  <a:cubicBezTo>
                    <a:pt x="357" y="18"/>
                    <a:pt x="357" y="18"/>
                    <a:pt x="357" y="18"/>
                  </a:cubicBezTo>
                  <a:cubicBezTo>
                    <a:pt x="375" y="18"/>
                    <a:pt x="375" y="18"/>
                    <a:pt x="375" y="18"/>
                  </a:cubicBezTo>
                  <a:cubicBezTo>
                    <a:pt x="373" y="25"/>
                    <a:pt x="373" y="25"/>
                    <a:pt x="373" y="25"/>
                  </a:cubicBezTo>
                  <a:cubicBezTo>
                    <a:pt x="374" y="36"/>
                    <a:pt x="374" y="36"/>
                    <a:pt x="374" y="36"/>
                  </a:cubicBezTo>
                  <a:cubicBezTo>
                    <a:pt x="383" y="35"/>
                    <a:pt x="383" y="35"/>
                    <a:pt x="383" y="35"/>
                  </a:cubicBezTo>
                  <a:cubicBezTo>
                    <a:pt x="389" y="26"/>
                    <a:pt x="389" y="26"/>
                    <a:pt x="389" y="26"/>
                  </a:cubicBezTo>
                  <a:cubicBezTo>
                    <a:pt x="413" y="19"/>
                    <a:pt x="413" y="19"/>
                    <a:pt x="413" y="19"/>
                  </a:cubicBezTo>
                  <a:cubicBezTo>
                    <a:pt x="416" y="25"/>
                    <a:pt x="416" y="25"/>
                    <a:pt x="416" y="25"/>
                  </a:cubicBezTo>
                  <a:cubicBezTo>
                    <a:pt x="429" y="20"/>
                    <a:pt x="429" y="20"/>
                    <a:pt x="429" y="20"/>
                  </a:cubicBezTo>
                  <a:cubicBezTo>
                    <a:pt x="426" y="26"/>
                    <a:pt x="426" y="26"/>
                    <a:pt x="426" y="26"/>
                  </a:cubicBezTo>
                  <a:cubicBezTo>
                    <a:pt x="430" y="30"/>
                    <a:pt x="430" y="30"/>
                    <a:pt x="430" y="30"/>
                  </a:cubicBezTo>
                  <a:cubicBezTo>
                    <a:pt x="438" y="30"/>
                    <a:pt x="438" y="30"/>
                    <a:pt x="438" y="30"/>
                  </a:cubicBezTo>
                  <a:cubicBezTo>
                    <a:pt x="445" y="39"/>
                    <a:pt x="445" y="39"/>
                    <a:pt x="445" y="39"/>
                  </a:cubicBezTo>
                  <a:cubicBezTo>
                    <a:pt x="451" y="44"/>
                    <a:pt x="451" y="44"/>
                    <a:pt x="451" y="44"/>
                  </a:cubicBezTo>
                  <a:cubicBezTo>
                    <a:pt x="469" y="49"/>
                    <a:pt x="469" y="49"/>
                    <a:pt x="469" y="49"/>
                  </a:cubicBezTo>
                  <a:cubicBezTo>
                    <a:pt x="469" y="56"/>
                    <a:pt x="469" y="56"/>
                    <a:pt x="469" y="56"/>
                  </a:cubicBezTo>
                  <a:cubicBezTo>
                    <a:pt x="462" y="60"/>
                    <a:pt x="462" y="60"/>
                    <a:pt x="462" y="60"/>
                  </a:cubicBezTo>
                  <a:cubicBezTo>
                    <a:pt x="456" y="68"/>
                    <a:pt x="456" y="68"/>
                    <a:pt x="456" y="68"/>
                  </a:cubicBezTo>
                  <a:cubicBezTo>
                    <a:pt x="446" y="68"/>
                    <a:pt x="446" y="68"/>
                    <a:pt x="446" y="68"/>
                  </a:cubicBezTo>
                  <a:cubicBezTo>
                    <a:pt x="441" y="71"/>
                    <a:pt x="441" y="71"/>
                    <a:pt x="441" y="71"/>
                  </a:cubicBezTo>
                  <a:cubicBezTo>
                    <a:pt x="446" y="72"/>
                    <a:pt x="446" y="72"/>
                    <a:pt x="446" y="72"/>
                  </a:cubicBezTo>
                  <a:cubicBezTo>
                    <a:pt x="449" y="82"/>
                    <a:pt x="449" y="82"/>
                    <a:pt x="449" y="82"/>
                  </a:cubicBezTo>
                  <a:cubicBezTo>
                    <a:pt x="456" y="72"/>
                    <a:pt x="456" y="72"/>
                    <a:pt x="456" y="72"/>
                  </a:cubicBezTo>
                  <a:cubicBezTo>
                    <a:pt x="466" y="65"/>
                    <a:pt x="466" y="65"/>
                    <a:pt x="466" y="65"/>
                  </a:cubicBezTo>
                  <a:cubicBezTo>
                    <a:pt x="470" y="62"/>
                    <a:pt x="470" y="62"/>
                    <a:pt x="470" y="62"/>
                  </a:cubicBezTo>
                  <a:cubicBezTo>
                    <a:pt x="475" y="66"/>
                    <a:pt x="475" y="66"/>
                    <a:pt x="475" y="66"/>
                  </a:cubicBezTo>
                  <a:cubicBezTo>
                    <a:pt x="481" y="71"/>
                    <a:pt x="481" y="71"/>
                    <a:pt x="481" y="71"/>
                  </a:cubicBezTo>
                  <a:cubicBezTo>
                    <a:pt x="481" y="79"/>
                    <a:pt x="481" y="79"/>
                    <a:pt x="481" y="79"/>
                  </a:cubicBezTo>
                  <a:cubicBezTo>
                    <a:pt x="470" y="81"/>
                    <a:pt x="470" y="81"/>
                    <a:pt x="470" y="81"/>
                  </a:cubicBezTo>
                  <a:cubicBezTo>
                    <a:pt x="456" y="95"/>
                    <a:pt x="456" y="95"/>
                    <a:pt x="456" y="95"/>
                  </a:cubicBezTo>
                  <a:cubicBezTo>
                    <a:pt x="447" y="107"/>
                    <a:pt x="447" y="107"/>
                    <a:pt x="447" y="107"/>
                  </a:cubicBezTo>
                  <a:cubicBezTo>
                    <a:pt x="444" y="120"/>
                    <a:pt x="444" y="120"/>
                    <a:pt x="444" y="120"/>
                  </a:cubicBezTo>
                  <a:cubicBezTo>
                    <a:pt x="438" y="125"/>
                    <a:pt x="438" y="125"/>
                    <a:pt x="438" y="125"/>
                  </a:cubicBezTo>
                  <a:cubicBezTo>
                    <a:pt x="430" y="131"/>
                    <a:pt x="430" y="131"/>
                    <a:pt x="430" y="131"/>
                  </a:cubicBezTo>
                  <a:cubicBezTo>
                    <a:pt x="429" y="138"/>
                    <a:pt x="429" y="138"/>
                    <a:pt x="429" y="138"/>
                  </a:cubicBezTo>
                  <a:cubicBezTo>
                    <a:pt x="442" y="131"/>
                    <a:pt x="442" y="131"/>
                    <a:pt x="442" y="131"/>
                  </a:cubicBezTo>
                  <a:cubicBezTo>
                    <a:pt x="447" y="129"/>
                    <a:pt x="447" y="129"/>
                    <a:pt x="447" y="129"/>
                  </a:cubicBezTo>
                  <a:cubicBezTo>
                    <a:pt x="455" y="134"/>
                    <a:pt x="455" y="134"/>
                    <a:pt x="455" y="134"/>
                  </a:cubicBezTo>
                  <a:cubicBezTo>
                    <a:pt x="455" y="129"/>
                    <a:pt x="455" y="129"/>
                    <a:pt x="455" y="129"/>
                  </a:cubicBezTo>
                  <a:cubicBezTo>
                    <a:pt x="455" y="123"/>
                    <a:pt x="455" y="123"/>
                    <a:pt x="455" y="123"/>
                  </a:cubicBezTo>
                  <a:cubicBezTo>
                    <a:pt x="482" y="117"/>
                    <a:pt x="482" y="117"/>
                    <a:pt x="482" y="117"/>
                  </a:cubicBezTo>
                  <a:cubicBezTo>
                    <a:pt x="480" y="107"/>
                    <a:pt x="480" y="107"/>
                    <a:pt x="480" y="107"/>
                  </a:cubicBezTo>
                  <a:cubicBezTo>
                    <a:pt x="490" y="92"/>
                    <a:pt x="490" y="92"/>
                    <a:pt x="490" y="92"/>
                  </a:cubicBezTo>
                  <a:cubicBezTo>
                    <a:pt x="498" y="89"/>
                    <a:pt x="498" y="89"/>
                    <a:pt x="498" y="89"/>
                  </a:cubicBezTo>
                  <a:cubicBezTo>
                    <a:pt x="503" y="93"/>
                    <a:pt x="503" y="93"/>
                    <a:pt x="503" y="93"/>
                  </a:cubicBezTo>
                  <a:cubicBezTo>
                    <a:pt x="502" y="104"/>
                    <a:pt x="502" y="104"/>
                    <a:pt x="502" y="104"/>
                  </a:cubicBezTo>
                  <a:cubicBezTo>
                    <a:pt x="514" y="106"/>
                    <a:pt x="514" y="106"/>
                    <a:pt x="514" y="106"/>
                  </a:cubicBezTo>
                  <a:cubicBezTo>
                    <a:pt x="521" y="101"/>
                    <a:pt x="521" y="101"/>
                    <a:pt x="521" y="101"/>
                  </a:cubicBezTo>
                  <a:cubicBezTo>
                    <a:pt x="547" y="93"/>
                    <a:pt x="547" y="93"/>
                    <a:pt x="547" y="93"/>
                  </a:cubicBezTo>
                  <a:cubicBezTo>
                    <a:pt x="567" y="89"/>
                    <a:pt x="567" y="89"/>
                    <a:pt x="567" y="89"/>
                  </a:cubicBezTo>
                  <a:cubicBezTo>
                    <a:pt x="586" y="89"/>
                    <a:pt x="586" y="89"/>
                    <a:pt x="586" y="89"/>
                  </a:cubicBezTo>
                  <a:cubicBezTo>
                    <a:pt x="594" y="83"/>
                    <a:pt x="594" y="83"/>
                    <a:pt x="594" y="83"/>
                  </a:cubicBezTo>
                  <a:cubicBezTo>
                    <a:pt x="623" y="84"/>
                    <a:pt x="623" y="84"/>
                    <a:pt x="623" y="84"/>
                  </a:cubicBezTo>
                  <a:cubicBezTo>
                    <a:pt x="665" y="97"/>
                    <a:pt x="665" y="97"/>
                    <a:pt x="665" y="97"/>
                  </a:cubicBezTo>
                  <a:cubicBezTo>
                    <a:pt x="702" y="107"/>
                    <a:pt x="702" y="107"/>
                    <a:pt x="702" y="107"/>
                  </a:cubicBezTo>
                  <a:cubicBezTo>
                    <a:pt x="735" y="115"/>
                    <a:pt x="735" y="115"/>
                    <a:pt x="735" y="115"/>
                  </a:cubicBezTo>
                  <a:cubicBezTo>
                    <a:pt x="756" y="116"/>
                    <a:pt x="756" y="116"/>
                    <a:pt x="756" y="116"/>
                  </a:cubicBezTo>
                  <a:cubicBezTo>
                    <a:pt x="770" y="111"/>
                    <a:pt x="770" y="111"/>
                    <a:pt x="770" y="111"/>
                  </a:cubicBezTo>
                  <a:cubicBezTo>
                    <a:pt x="782" y="116"/>
                    <a:pt x="782" y="116"/>
                    <a:pt x="782" y="116"/>
                  </a:cubicBezTo>
                  <a:cubicBezTo>
                    <a:pt x="800" y="120"/>
                    <a:pt x="800" y="120"/>
                    <a:pt x="800" y="120"/>
                  </a:cubicBezTo>
                  <a:cubicBezTo>
                    <a:pt x="833" y="126"/>
                    <a:pt x="833" y="126"/>
                    <a:pt x="833" y="126"/>
                  </a:cubicBezTo>
                  <a:cubicBezTo>
                    <a:pt x="843" y="124"/>
                    <a:pt x="843" y="124"/>
                    <a:pt x="843" y="124"/>
                  </a:cubicBezTo>
                  <a:cubicBezTo>
                    <a:pt x="891" y="121"/>
                    <a:pt x="891" y="121"/>
                    <a:pt x="891" y="121"/>
                  </a:cubicBezTo>
                  <a:cubicBezTo>
                    <a:pt x="941" y="119"/>
                    <a:pt x="941" y="119"/>
                    <a:pt x="941" y="119"/>
                  </a:cubicBezTo>
                  <a:cubicBezTo>
                    <a:pt x="988" y="124"/>
                    <a:pt x="988" y="124"/>
                    <a:pt x="988" y="124"/>
                  </a:cubicBezTo>
                  <a:cubicBezTo>
                    <a:pt x="1023" y="135"/>
                    <a:pt x="1023" y="135"/>
                    <a:pt x="1023" y="135"/>
                  </a:cubicBezTo>
                  <a:cubicBezTo>
                    <a:pt x="1062" y="147"/>
                    <a:pt x="1062" y="147"/>
                    <a:pt x="1062" y="147"/>
                  </a:cubicBezTo>
                  <a:cubicBezTo>
                    <a:pt x="1090" y="156"/>
                    <a:pt x="1090" y="156"/>
                    <a:pt x="1090" y="156"/>
                  </a:cubicBezTo>
                  <a:cubicBezTo>
                    <a:pt x="1114" y="168"/>
                    <a:pt x="1114" y="168"/>
                    <a:pt x="1114" y="168"/>
                  </a:cubicBezTo>
                  <a:cubicBezTo>
                    <a:pt x="1125" y="176"/>
                    <a:pt x="1125" y="176"/>
                    <a:pt x="1125" y="176"/>
                  </a:cubicBezTo>
                  <a:cubicBezTo>
                    <a:pt x="1146" y="180"/>
                    <a:pt x="1146" y="180"/>
                    <a:pt x="1146" y="180"/>
                  </a:cubicBezTo>
                  <a:cubicBezTo>
                    <a:pt x="1161" y="191"/>
                    <a:pt x="1161" y="191"/>
                    <a:pt x="1161" y="191"/>
                  </a:cubicBezTo>
                  <a:cubicBezTo>
                    <a:pt x="1173" y="197"/>
                    <a:pt x="1173" y="197"/>
                    <a:pt x="1173" y="197"/>
                  </a:cubicBezTo>
                  <a:cubicBezTo>
                    <a:pt x="1174" y="198"/>
                    <a:pt x="1193" y="206"/>
                    <a:pt x="1194" y="209"/>
                  </a:cubicBezTo>
                  <a:cubicBezTo>
                    <a:pt x="1195" y="211"/>
                    <a:pt x="1215" y="223"/>
                    <a:pt x="1220" y="226"/>
                  </a:cubicBezTo>
                  <a:cubicBezTo>
                    <a:pt x="1225" y="229"/>
                    <a:pt x="1240" y="233"/>
                    <a:pt x="1240" y="233"/>
                  </a:cubicBezTo>
                  <a:cubicBezTo>
                    <a:pt x="1240" y="239"/>
                    <a:pt x="1240" y="239"/>
                    <a:pt x="1240" y="239"/>
                  </a:cubicBezTo>
                  <a:cubicBezTo>
                    <a:pt x="1271" y="249"/>
                    <a:pt x="1271" y="249"/>
                    <a:pt x="1271" y="249"/>
                  </a:cubicBezTo>
                  <a:cubicBezTo>
                    <a:pt x="1287" y="253"/>
                    <a:pt x="1287" y="253"/>
                    <a:pt x="1287" y="253"/>
                  </a:cubicBezTo>
                  <a:cubicBezTo>
                    <a:pt x="1291" y="264"/>
                    <a:pt x="1291" y="264"/>
                    <a:pt x="1291" y="264"/>
                  </a:cubicBezTo>
                  <a:cubicBezTo>
                    <a:pt x="1296" y="267"/>
                    <a:pt x="1296" y="267"/>
                    <a:pt x="1296" y="267"/>
                  </a:cubicBezTo>
                  <a:cubicBezTo>
                    <a:pt x="1322" y="270"/>
                    <a:pt x="1322" y="270"/>
                    <a:pt x="1322" y="270"/>
                  </a:cubicBezTo>
                  <a:cubicBezTo>
                    <a:pt x="1332" y="272"/>
                    <a:pt x="1332" y="272"/>
                    <a:pt x="1332" y="272"/>
                  </a:cubicBezTo>
                  <a:cubicBezTo>
                    <a:pt x="1350" y="280"/>
                    <a:pt x="1350" y="280"/>
                    <a:pt x="1350" y="280"/>
                  </a:cubicBezTo>
                  <a:cubicBezTo>
                    <a:pt x="1363" y="280"/>
                    <a:pt x="1363" y="280"/>
                    <a:pt x="1363" y="280"/>
                  </a:cubicBezTo>
                  <a:cubicBezTo>
                    <a:pt x="1394" y="283"/>
                    <a:pt x="1394" y="283"/>
                    <a:pt x="1394" y="283"/>
                  </a:cubicBezTo>
                  <a:cubicBezTo>
                    <a:pt x="1426" y="283"/>
                    <a:pt x="1426" y="283"/>
                    <a:pt x="1426" y="283"/>
                  </a:cubicBezTo>
                  <a:cubicBezTo>
                    <a:pt x="1448" y="283"/>
                    <a:pt x="1448" y="283"/>
                    <a:pt x="1448" y="283"/>
                  </a:cubicBezTo>
                  <a:cubicBezTo>
                    <a:pt x="1471" y="289"/>
                    <a:pt x="1471" y="289"/>
                    <a:pt x="1471" y="289"/>
                  </a:cubicBezTo>
                  <a:cubicBezTo>
                    <a:pt x="1493" y="293"/>
                    <a:pt x="1493" y="293"/>
                    <a:pt x="1493" y="293"/>
                  </a:cubicBezTo>
                  <a:cubicBezTo>
                    <a:pt x="1507" y="309"/>
                    <a:pt x="1507" y="309"/>
                    <a:pt x="1507" y="309"/>
                  </a:cubicBezTo>
                  <a:cubicBezTo>
                    <a:pt x="1512" y="320"/>
                    <a:pt x="1512" y="320"/>
                    <a:pt x="1512" y="320"/>
                  </a:cubicBezTo>
                  <a:cubicBezTo>
                    <a:pt x="1521" y="338"/>
                    <a:pt x="1521" y="338"/>
                    <a:pt x="1521" y="338"/>
                  </a:cubicBezTo>
                  <a:cubicBezTo>
                    <a:pt x="1523" y="354"/>
                    <a:pt x="1523" y="354"/>
                    <a:pt x="1523" y="354"/>
                  </a:cubicBezTo>
                  <a:cubicBezTo>
                    <a:pt x="1528" y="362"/>
                    <a:pt x="1528" y="362"/>
                    <a:pt x="1528" y="362"/>
                  </a:cubicBezTo>
                  <a:cubicBezTo>
                    <a:pt x="1530" y="369"/>
                    <a:pt x="1530" y="369"/>
                    <a:pt x="1530" y="369"/>
                  </a:cubicBezTo>
                  <a:cubicBezTo>
                    <a:pt x="1533" y="375"/>
                    <a:pt x="1533" y="375"/>
                    <a:pt x="1533" y="375"/>
                  </a:cubicBezTo>
                  <a:cubicBezTo>
                    <a:pt x="1537" y="383"/>
                    <a:pt x="1537" y="383"/>
                    <a:pt x="1537" y="383"/>
                  </a:cubicBezTo>
                  <a:cubicBezTo>
                    <a:pt x="1532" y="394"/>
                    <a:pt x="1532" y="394"/>
                    <a:pt x="1532" y="394"/>
                  </a:cubicBezTo>
                  <a:cubicBezTo>
                    <a:pt x="1537" y="406"/>
                    <a:pt x="1537" y="406"/>
                    <a:pt x="1537" y="406"/>
                  </a:cubicBezTo>
                  <a:cubicBezTo>
                    <a:pt x="1545" y="415"/>
                    <a:pt x="1545" y="415"/>
                    <a:pt x="1545" y="415"/>
                  </a:cubicBezTo>
                  <a:cubicBezTo>
                    <a:pt x="1549" y="430"/>
                    <a:pt x="1549" y="430"/>
                    <a:pt x="1549" y="430"/>
                  </a:cubicBezTo>
                  <a:cubicBezTo>
                    <a:pt x="1540" y="446"/>
                    <a:pt x="1540" y="446"/>
                    <a:pt x="1540" y="446"/>
                  </a:cubicBezTo>
                  <a:cubicBezTo>
                    <a:pt x="1536" y="461"/>
                    <a:pt x="1536" y="461"/>
                    <a:pt x="1536" y="461"/>
                  </a:cubicBezTo>
                  <a:cubicBezTo>
                    <a:pt x="1527" y="473"/>
                    <a:pt x="1527" y="473"/>
                    <a:pt x="1527" y="473"/>
                  </a:cubicBezTo>
                  <a:cubicBezTo>
                    <a:pt x="1524" y="481"/>
                    <a:pt x="1524" y="481"/>
                    <a:pt x="1524" y="481"/>
                  </a:cubicBezTo>
                  <a:cubicBezTo>
                    <a:pt x="1514" y="495"/>
                    <a:pt x="1514" y="495"/>
                    <a:pt x="1514" y="495"/>
                  </a:cubicBezTo>
                  <a:cubicBezTo>
                    <a:pt x="1501" y="516"/>
                    <a:pt x="1501" y="516"/>
                    <a:pt x="1501" y="516"/>
                  </a:cubicBezTo>
                  <a:cubicBezTo>
                    <a:pt x="1485" y="534"/>
                    <a:pt x="1485" y="534"/>
                    <a:pt x="1485" y="534"/>
                  </a:cubicBezTo>
                  <a:cubicBezTo>
                    <a:pt x="1458" y="556"/>
                    <a:pt x="1458" y="556"/>
                    <a:pt x="1458" y="556"/>
                  </a:cubicBezTo>
                  <a:cubicBezTo>
                    <a:pt x="1436" y="567"/>
                    <a:pt x="1436" y="567"/>
                    <a:pt x="1436" y="567"/>
                  </a:cubicBezTo>
                  <a:cubicBezTo>
                    <a:pt x="1420" y="577"/>
                    <a:pt x="1420" y="577"/>
                    <a:pt x="1420" y="577"/>
                  </a:cubicBezTo>
                  <a:cubicBezTo>
                    <a:pt x="1402" y="578"/>
                    <a:pt x="1402" y="578"/>
                    <a:pt x="1402" y="578"/>
                  </a:cubicBezTo>
                  <a:cubicBezTo>
                    <a:pt x="1393" y="587"/>
                    <a:pt x="1393" y="587"/>
                    <a:pt x="1393" y="587"/>
                  </a:cubicBezTo>
                  <a:cubicBezTo>
                    <a:pt x="1391" y="592"/>
                    <a:pt x="1391" y="592"/>
                    <a:pt x="1391" y="592"/>
                  </a:cubicBezTo>
                  <a:cubicBezTo>
                    <a:pt x="1365" y="606"/>
                    <a:pt x="1365" y="606"/>
                    <a:pt x="1365" y="606"/>
                  </a:cubicBezTo>
                  <a:cubicBezTo>
                    <a:pt x="1346" y="614"/>
                    <a:pt x="1346" y="614"/>
                    <a:pt x="1346" y="614"/>
                  </a:cubicBezTo>
                  <a:cubicBezTo>
                    <a:pt x="1329" y="628"/>
                    <a:pt x="1329" y="628"/>
                    <a:pt x="1329" y="628"/>
                  </a:cubicBezTo>
                  <a:cubicBezTo>
                    <a:pt x="1309" y="632"/>
                    <a:pt x="1309" y="632"/>
                    <a:pt x="1309" y="632"/>
                  </a:cubicBezTo>
                  <a:cubicBezTo>
                    <a:pt x="1278" y="641"/>
                    <a:pt x="1278" y="641"/>
                    <a:pt x="1278" y="641"/>
                  </a:cubicBezTo>
                  <a:cubicBezTo>
                    <a:pt x="1259" y="646"/>
                    <a:pt x="1259" y="646"/>
                    <a:pt x="1259" y="646"/>
                  </a:cubicBezTo>
                  <a:cubicBezTo>
                    <a:pt x="1241" y="653"/>
                    <a:pt x="1241" y="653"/>
                    <a:pt x="1241" y="653"/>
                  </a:cubicBezTo>
                  <a:cubicBezTo>
                    <a:pt x="1234" y="659"/>
                    <a:pt x="1234" y="659"/>
                    <a:pt x="1234" y="659"/>
                  </a:cubicBezTo>
                  <a:cubicBezTo>
                    <a:pt x="1224" y="672"/>
                    <a:pt x="1224" y="672"/>
                    <a:pt x="1224" y="672"/>
                  </a:cubicBezTo>
                  <a:cubicBezTo>
                    <a:pt x="1220" y="675"/>
                    <a:pt x="1220" y="675"/>
                    <a:pt x="1220" y="675"/>
                  </a:cubicBezTo>
                  <a:cubicBezTo>
                    <a:pt x="1201" y="682"/>
                    <a:pt x="1201" y="682"/>
                    <a:pt x="1201" y="682"/>
                  </a:cubicBezTo>
                  <a:cubicBezTo>
                    <a:pt x="1195" y="690"/>
                    <a:pt x="1195" y="690"/>
                    <a:pt x="1195" y="690"/>
                  </a:cubicBezTo>
                  <a:cubicBezTo>
                    <a:pt x="1170" y="715"/>
                    <a:pt x="1170" y="715"/>
                    <a:pt x="1170" y="715"/>
                  </a:cubicBezTo>
                  <a:cubicBezTo>
                    <a:pt x="1136" y="743"/>
                    <a:pt x="1136" y="743"/>
                    <a:pt x="1136" y="743"/>
                  </a:cubicBezTo>
                  <a:cubicBezTo>
                    <a:pt x="1099" y="766"/>
                    <a:pt x="1099" y="766"/>
                    <a:pt x="1099" y="766"/>
                  </a:cubicBezTo>
                  <a:cubicBezTo>
                    <a:pt x="1070" y="781"/>
                    <a:pt x="1070" y="781"/>
                    <a:pt x="1070" y="781"/>
                  </a:cubicBezTo>
                  <a:cubicBezTo>
                    <a:pt x="1056" y="783"/>
                    <a:pt x="1056" y="783"/>
                    <a:pt x="1056" y="783"/>
                  </a:cubicBezTo>
                  <a:cubicBezTo>
                    <a:pt x="1054" y="777"/>
                    <a:pt x="1054" y="777"/>
                    <a:pt x="1054" y="777"/>
                  </a:cubicBezTo>
                  <a:cubicBezTo>
                    <a:pt x="1057" y="770"/>
                    <a:pt x="1057" y="770"/>
                    <a:pt x="1057" y="770"/>
                  </a:cubicBezTo>
                  <a:cubicBezTo>
                    <a:pt x="1049" y="761"/>
                    <a:pt x="1049" y="761"/>
                    <a:pt x="1049" y="761"/>
                  </a:cubicBezTo>
                  <a:cubicBezTo>
                    <a:pt x="1038" y="756"/>
                    <a:pt x="1038" y="756"/>
                    <a:pt x="1038" y="756"/>
                  </a:cubicBezTo>
                  <a:cubicBezTo>
                    <a:pt x="1022" y="767"/>
                    <a:pt x="1022" y="767"/>
                    <a:pt x="1022" y="767"/>
                  </a:cubicBezTo>
                  <a:cubicBezTo>
                    <a:pt x="1020" y="771"/>
                    <a:pt x="1020" y="771"/>
                    <a:pt x="1020" y="771"/>
                  </a:cubicBezTo>
                  <a:cubicBezTo>
                    <a:pt x="1025" y="775"/>
                    <a:pt x="1025" y="775"/>
                    <a:pt x="1025" y="775"/>
                  </a:cubicBezTo>
                  <a:cubicBezTo>
                    <a:pt x="1024" y="780"/>
                    <a:pt x="1024" y="780"/>
                    <a:pt x="1024" y="780"/>
                  </a:cubicBezTo>
                  <a:cubicBezTo>
                    <a:pt x="1007" y="792"/>
                    <a:pt x="1007" y="792"/>
                    <a:pt x="1007" y="792"/>
                  </a:cubicBezTo>
                  <a:cubicBezTo>
                    <a:pt x="996" y="800"/>
                    <a:pt x="996" y="800"/>
                    <a:pt x="996" y="800"/>
                  </a:cubicBezTo>
                  <a:cubicBezTo>
                    <a:pt x="987" y="813"/>
                    <a:pt x="987" y="813"/>
                    <a:pt x="987" y="813"/>
                  </a:cubicBezTo>
                  <a:cubicBezTo>
                    <a:pt x="992" y="815"/>
                    <a:pt x="992" y="815"/>
                    <a:pt x="992" y="815"/>
                  </a:cubicBezTo>
                  <a:cubicBezTo>
                    <a:pt x="993" y="822"/>
                    <a:pt x="993" y="822"/>
                    <a:pt x="993" y="822"/>
                  </a:cubicBezTo>
                  <a:cubicBezTo>
                    <a:pt x="991" y="826"/>
                    <a:pt x="991" y="826"/>
                    <a:pt x="991" y="826"/>
                  </a:cubicBezTo>
                  <a:cubicBezTo>
                    <a:pt x="984" y="828"/>
                    <a:pt x="984" y="828"/>
                    <a:pt x="984" y="828"/>
                  </a:cubicBezTo>
                  <a:cubicBezTo>
                    <a:pt x="985" y="833"/>
                    <a:pt x="985" y="833"/>
                    <a:pt x="985" y="833"/>
                  </a:cubicBezTo>
                  <a:cubicBezTo>
                    <a:pt x="993" y="837"/>
                    <a:pt x="993" y="837"/>
                    <a:pt x="993" y="837"/>
                  </a:cubicBezTo>
                  <a:cubicBezTo>
                    <a:pt x="992" y="848"/>
                    <a:pt x="992" y="848"/>
                    <a:pt x="992" y="848"/>
                  </a:cubicBezTo>
                  <a:cubicBezTo>
                    <a:pt x="986" y="852"/>
                    <a:pt x="986" y="852"/>
                    <a:pt x="986" y="852"/>
                  </a:cubicBezTo>
                  <a:cubicBezTo>
                    <a:pt x="981" y="867"/>
                    <a:pt x="981" y="867"/>
                    <a:pt x="981" y="867"/>
                  </a:cubicBezTo>
                  <a:cubicBezTo>
                    <a:pt x="972" y="884"/>
                    <a:pt x="972" y="884"/>
                    <a:pt x="972" y="884"/>
                  </a:cubicBezTo>
                  <a:cubicBezTo>
                    <a:pt x="971" y="895"/>
                    <a:pt x="971" y="895"/>
                    <a:pt x="971" y="895"/>
                  </a:cubicBezTo>
                  <a:cubicBezTo>
                    <a:pt x="972" y="909"/>
                    <a:pt x="972" y="909"/>
                    <a:pt x="972" y="909"/>
                  </a:cubicBezTo>
                  <a:cubicBezTo>
                    <a:pt x="970" y="936"/>
                    <a:pt x="970" y="936"/>
                    <a:pt x="970" y="936"/>
                  </a:cubicBezTo>
                  <a:cubicBezTo>
                    <a:pt x="971" y="951"/>
                    <a:pt x="971" y="951"/>
                    <a:pt x="971" y="951"/>
                  </a:cubicBezTo>
                  <a:cubicBezTo>
                    <a:pt x="974" y="966"/>
                    <a:pt x="974" y="966"/>
                    <a:pt x="974" y="966"/>
                  </a:cubicBezTo>
                  <a:cubicBezTo>
                    <a:pt x="962" y="979"/>
                    <a:pt x="962" y="979"/>
                    <a:pt x="962" y="979"/>
                  </a:cubicBezTo>
                  <a:cubicBezTo>
                    <a:pt x="941" y="1008"/>
                    <a:pt x="941" y="1008"/>
                    <a:pt x="941" y="1008"/>
                  </a:cubicBezTo>
                  <a:cubicBezTo>
                    <a:pt x="923" y="1038"/>
                    <a:pt x="923" y="1038"/>
                    <a:pt x="923" y="1038"/>
                  </a:cubicBezTo>
                  <a:cubicBezTo>
                    <a:pt x="918" y="1061"/>
                    <a:pt x="918" y="1061"/>
                    <a:pt x="918" y="1061"/>
                  </a:cubicBezTo>
                  <a:cubicBezTo>
                    <a:pt x="922" y="1079"/>
                    <a:pt x="922" y="1079"/>
                    <a:pt x="922" y="1079"/>
                  </a:cubicBezTo>
                  <a:cubicBezTo>
                    <a:pt x="894" y="1093"/>
                    <a:pt x="894" y="1093"/>
                    <a:pt x="894" y="1093"/>
                  </a:cubicBezTo>
                  <a:cubicBezTo>
                    <a:pt x="862" y="1112"/>
                    <a:pt x="862" y="1112"/>
                    <a:pt x="862" y="1112"/>
                  </a:cubicBezTo>
                  <a:cubicBezTo>
                    <a:pt x="857" y="1116"/>
                    <a:pt x="857" y="1116"/>
                    <a:pt x="857" y="1116"/>
                  </a:cubicBezTo>
                  <a:cubicBezTo>
                    <a:pt x="804" y="1092"/>
                    <a:pt x="804" y="1092"/>
                    <a:pt x="804" y="1092"/>
                  </a:cubicBezTo>
                  <a:cubicBezTo>
                    <a:pt x="804" y="1077"/>
                    <a:pt x="804" y="1077"/>
                    <a:pt x="804" y="1077"/>
                  </a:cubicBezTo>
                  <a:cubicBezTo>
                    <a:pt x="786" y="1062"/>
                    <a:pt x="786" y="1062"/>
                    <a:pt x="786" y="1062"/>
                  </a:cubicBezTo>
                  <a:cubicBezTo>
                    <a:pt x="779" y="1053"/>
                    <a:pt x="779" y="1053"/>
                    <a:pt x="779" y="1053"/>
                  </a:cubicBezTo>
                  <a:cubicBezTo>
                    <a:pt x="771" y="1047"/>
                    <a:pt x="771" y="1047"/>
                    <a:pt x="771" y="1047"/>
                  </a:cubicBezTo>
                  <a:cubicBezTo>
                    <a:pt x="772" y="1042"/>
                    <a:pt x="772" y="1042"/>
                    <a:pt x="772" y="1042"/>
                  </a:cubicBezTo>
                  <a:cubicBezTo>
                    <a:pt x="783" y="1027"/>
                    <a:pt x="783" y="1027"/>
                    <a:pt x="783" y="1027"/>
                  </a:cubicBezTo>
                  <a:cubicBezTo>
                    <a:pt x="805" y="1023"/>
                    <a:pt x="805" y="1023"/>
                    <a:pt x="805" y="1023"/>
                  </a:cubicBezTo>
                  <a:cubicBezTo>
                    <a:pt x="807" y="1019"/>
                    <a:pt x="807" y="1019"/>
                    <a:pt x="807" y="1019"/>
                  </a:cubicBezTo>
                  <a:cubicBezTo>
                    <a:pt x="817" y="1007"/>
                    <a:pt x="817" y="1007"/>
                    <a:pt x="817" y="1007"/>
                  </a:cubicBezTo>
                  <a:cubicBezTo>
                    <a:pt x="828" y="1002"/>
                    <a:pt x="828" y="1002"/>
                    <a:pt x="828" y="1002"/>
                  </a:cubicBezTo>
                  <a:cubicBezTo>
                    <a:pt x="832" y="997"/>
                    <a:pt x="832" y="997"/>
                    <a:pt x="832" y="997"/>
                  </a:cubicBezTo>
                  <a:cubicBezTo>
                    <a:pt x="850" y="988"/>
                    <a:pt x="850" y="988"/>
                    <a:pt x="850" y="988"/>
                  </a:cubicBezTo>
                  <a:cubicBezTo>
                    <a:pt x="862" y="980"/>
                    <a:pt x="862" y="980"/>
                    <a:pt x="862" y="980"/>
                  </a:cubicBezTo>
                  <a:cubicBezTo>
                    <a:pt x="868" y="975"/>
                    <a:pt x="868" y="975"/>
                    <a:pt x="868" y="975"/>
                  </a:cubicBezTo>
                  <a:cubicBezTo>
                    <a:pt x="863" y="965"/>
                    <a:pt x="863" y="965"/>
                    <a:pt x="863" y="965"/>
                  </a:cubicBezTo>
                  <a:cubicBezTo>
                    <a:pt x="834" y="956"/>
                    <a:pt x="834" y="956"/>
                    <a:pt x="834" y="956"/>
                  </a:cubicBezTo>
                  <a:cubicBezTo>
                    <a:pt x="810" y="951"/>
                    <a:pt x="810" y="951"/>
                    <a:pt x="810" y="951"/>
                  </a:cubicBezTo>
                  <a:cubicBezTo>
                    <a:pt x="785" y="945"/>
                    <a:pt x="785" y="945"/>
                    <a:pt x="785" y="945"/>
                  </a:cubicBezTo>
                  <a:cubicBezTo>
                    <a:pt x="753" y="940"/>
                    <a:pt x="753" y="940"/>
                    <a:pt x="753" y="940"/>
                  </a:cubicBezTo>
                  <a:cubicBezTo>
                    <a:pt x="726" y="945"/>
                    <a:pt x="726" y="945"/>
                    <a:pt x="726" y="945"/>
                  </a:cubicBezTo>
                  <a:cubicBezTo>
                    <a:pt x="711" y="939"/>
                    <a:pt x="711" y="939"/>
                    <a:pt x="711" y="939"/>
                  </a:cubicBezTo>
                  <a:cubicBezTo>
                    <a:pt x="709" y="930"/>
                    <a:pt x="709" y="930"/>
                    <a:pt x="709" y="930"/>
                  </a:cubicBezTo>
                  <a:cubicBezTo>
                    <a:pt x="696" y="917"/>
                    <a:pt x="696" y="917"/>
                    <a:pt x="696" y="917"/>
                  </a:cubicBezTo>
                  <a:cubicBezTo>
                    <a:pt x="677" y="911"/>
                    <a:pt x="677" y="911"/>
                    <a:pt x="677" y="911"/>
                  </a:cubicBezTo>
                  <a:cubicBezTo>
                    <a:pt x="673" y="905"/>
                    <a:pt x="673" y="905"/>
                    <a:pt x="673" y="905"/>
                  </a:cubicBezTo>
                  <a:cubicBezTo>
                    <a:pt x="651" y="904"/>
                    <a:pt x="651" y="904"/>
                    <a:pt x="651" y="904"/>
                  </a:cubicBezTo>
                  <a:cubicBezTo>
                    <a:pt x="630" y="904"/>
                    <a:pt x="630" y="904"/>
                    <a:pt x="630" y="904"/>
                  </a:cubicBezTo>
                  <a:cubicBezTo>
                    <a:pt x="612" y="900"/>
                    <a:pt x="612" y="900"/>
                    <a:pt x="612" y="900"/>
                  </a:cubicBezTo>
                  <a:cubicBezTo>
                    <a:pt x="577" y="887"/>
                    <a:pt x="577" y="887"/>
                    <a:pt x="577" y="887"/>
                  </a:cubicBezTo>
                  <a:cubicBezTo>
                    <a:pt x="556" y="886"/>
                    <a:pt x="556" y="886"/>
                    <a:pt x="556" y="886"/>
                  </a:cubicBezTo>
                  <a:cubicBezTo>
                    <a:pt x="540" y="870"/>
                    <a:pt x="540" y="870"/>
                    <a:pt x="540" y="870"/>
                  </a:cubicBezTo>
                  <a:cubicBezTo>
                    <a:pt x="521" y="866"/>
                    <a:pt x="521" y="866"/>
                    <a:pt x="521" y="866"/>
                  </a:cubicBezTo>
                  <a:cubicBezTo>
                    <a:pt x="503" y="866"/>
                    <a:pt x="503" y="866"/>
                    <a:pt x="503" y="866"/>
                  </a:cubicBezTo>
                  <a:cubicBezTo>
                    <a:pt x="474" y="876"/>
                    <a:pt x="474" y="876"/>
                    <a:pt x="474" y="876"/>
                  </a:cubicBezTo>
                  <a:cubicBezTo>
                    <a:pt x="462" y="872"/>
                    <a:pt x="462" y="872"/>
                    <a:pt x="462" y="872"/>
                  </a:cubicBezTo>
                  <a:cubicBezTo>
                    <a:pt x="443" y="867"/>
                    <a:pt x="443" y="867"/>
                    <a:pt x="443" y="867"/>
                  </a:cubicBezTo>
                  <a:cubicBezTo>
                    <a:pt x="435" y="854"/>
                    <a:pt x="435" y="854"/>
                    <a:pt x="435" y="854"/>
                  </a:cubicBezTo>
                  <a:cubicBezTo>
                    <a:pt x="443" y="843"/>
                    <a:pt x="443" y="843"/>
                    <a:pt x="443" y="843"/>
                  </a:cubicBezTo>
                  <a:cubicBezTo>
                    <a:pt x="427" y="838"/>
                    <a:pt x="427" y="838"/>
                    <a:pt x="427" y="838"/>
                  </a:cubicBezTo>
                  <a:cubicBezTo>
                    <a:pt x="392" y="839"/>
                    <a:pt x="392" y="839"/>
                    <a:pt x="392" y="839"/>
                  </a:cubicBezTo>
                  <a:cubicBezTo>
                    <a:pt x="356" y="845"/>
                    <a:pt x="356" y="845"/>
                    <a:pt x="356" y="845"/>
                  </a:cubicBezTo>
                  <a:cubicBezTo>
                    <a:pt x="319" y="856"/>
                    <a:pt x="319" y="856"/>
                    <a:pt x="319" y="856"/>
                  </a:cubicBezTo>
                  <a:cubicBezTo>
                    <a:pt x="283" y="867"/>
                    <a:pt x="283" y="867"/>
                    <a:pt x="283" y="867"/>
                  </a:cubicBezTo>
                  <a:cubicBezTo>
                    <a:pt x="263" y="876"/>
                    <a:pt x="263" y="876"/>
                    <a:pt x="263" y="876"/>
                  </a:cubicBezTo>
                  <a:cubicBezTo>
                    <a:pt x="242" y="879"/>
                    <a:pt x="242" y="879"/>
                    <a:pt x="242" y="879"/>
                  </a:cubicBezTo>
                  <a:cubicBezTo>
                    <a:pt x="220" y="891"/>
                    <a:pt x="220" y="891"/>
                    <a:pt x="220" y="891"/>
                  </a:cubicBezTo>
                  <a:cubicBezTo>
                    <a:pt x="191" y="888"/>
                    <a:pt x="191" y="888"/>
                    <a:pt x="191" y="888"/>
                  </a:cubicBezTo>
                  <a:cubicBezTo>
                    <a:pt x="191" y="872"/>
                    <a:pt x="191" y="872"/>
                    <a:pt x="191" y="872"/>
                  </a:cubicBezTo>
                  <a:cubicBezTo>
                    <a:pt x="204" y="859"/>
                    <a:pt x="204" y="859"/>
                    <a:pt x="204" y="859"/>
                  </a:cubicBezTo>
                  <a:cubicBezTo>
                    <a:pt x="204" y="849"/>
                    <a:pt x="204" y="849"/>
                    <a:pt x="204" y="849"/>
                  </a:cubicBezTo>
                  <a:cubicBezTo>
                    <a:pt x="210" y="840"/>
                    <a:pt x="210" y="840"/>
                    <a:pt x="210" y="840"/>
                  </a:cubicBezTo>
                  <a:cubicBezTo>
                    <a:pt x="192" y="831"/>
                    <a:pt x="192" y="831"/>
                    <a:pt x="192" y="831"/>
                  </a:cubicBezTo>
                  <a:cubicBezTo>
                    <a:pt x="178" y="818"/>
                    <a:pt x="178" y="818"/>
                    <a:pt x="178" y="818"/>
                  </a:cubicBezTo>
                  <a:cubicBezTo>
                    <a:pt x="172" y="795"/>
                    <a:pt x="172" y="795"/>
                    <a:pt x="172" y="795"/>
                  </a:cubicBezTo>
                  <a:cubicBezTo>
                    <a:pt x="182" y="780"/>
                    <a:pt x="182" y="780"/>
                    <a:pt x="182" y="780"/>
                  </a:cubicBezTo>
                  <a:cubicBezTo>
                    <a:pt x="200" y="772"/>
                    <a:pt x="200" y="772"/>
                    <a:pt x="200" y="772"/>
                  </a:cubicBezTo>
                  <a:cubicBezTo>
                    <a:pt x="191" y="762"/>
                    <a:pt x="191" y="762"/>
                    <a:pt x="191" y="762"/>
                  </a:cubicBezTo>
                  <a:cubicBezTo>
                    <a:pt x="197" y="752"/>
                    <a:pt x="197" y="752"/>
                    <a:pt x="197" y="752"/>
                  </a:cubicBezTo>
                  <a:cubicBezTo>
                    <a:pt x="202" y="747"/>
                    <a:pt x="202" y="747"/>
                    <a:pt x="202" y="747"/>
                  </a:cubicBezTo>
                  <a:cubicBezTo>
                    <a:pt x="186" y="739"/>
                    <a:pt x="186" y="739"/>
                    <a:pt x="186" y="739"/>
                  </a:cubicBezTo>
                  <a:cubicBezTo>
                    <a:pt x="193" y="730"/>
                    <a:pt x="193" y="730"/>
                    <a:pt x="193" y="730"/>
                  </a:cubicBezTo>
                  <a:cubicBezTo>
                    <a:pt x="194" y="722"/>
                    <a:pt x="194" y="722"/>
                    <a:pt x="194" y="722"/>
                  </a:cubicBezTo>
                  <a:cubicBezTo>
                    <a:pt x="181" y="713"/>
                    <a:pt x="181" y="713"/>
                    <a:pt x="181" y="713"/>
                  </a:cubicBezTo>
                  <a:cubicBezTo>
                    <a:pt x="177" y="706"/>
                    <a:pt x="177" y="706"/>
                    <a:pt x="177" y="706"/>
                  </a:cubicBezTo>
                  <a:cubicBezTo>
                    <a:pt x="182" y="693"/>
                    <a:pt x="182" y="693"/>
                    <a:pt x="182" y="693"/>
                  </a:cubicBezTo>
                  <a:cubicBezTo>
                    <a:pt x="209" y="685"/>
                    <a:pt x="209" y="685"/>
                    <a:pt x="209" y="685"/>
                  </a:cubicBezTo>
                  <a:cubicBezTo>
                    <a:pt x="203" y="677"/>
                    <a:pt x="203" y="677"/>
                    <a:pt x="203" y="677"/>
                  </a:cubicBezTo>
                  <a:cubicBezTo>
                    <a:pt x="192" y="674"/>
                    <a:pt x="192" y="674"/>
                    <a:pt x="192" y="674"/>
                  </a:cubicBezTo>
                  <a:cubicBezTo>
                    <a:pt x="207" y="668"/>
                    <a:pt x="207" y="668"/>
                    <a:pt x="207" y="668"/>
                  </a:cubicBezTo>
                  <a:cubicBezTo>
                    <a:pt x="211" y="664"/>
                    <a:pt x="211" y="664"/>
                    <a:pt x="211" y="664"/>
                  </a:cubicBezTo>
                  <a:cubicBezTo>
                    <a:pt x="198" y="658"/>
                    <a:pt x="198" y="658"/>
                    <a:pt x="198" y="658"/>
                  </a:cubicBezTo>
                  <a:cubicBezTo>
                    <a:pt x="189" y="657"/>
                    <a:pt x="189" y="657"/>
                    <a:pt x="189" y="657"/>
                  </a:cubicBezTo>
                  <a:cubicBezTo>
                    <a:pt x="176" y="655"/>
                    <a:pt x="176" y="655"/>
                    <a:pt x="176" y="655"/>
                  </a:cubicBezTo>
                  <a:cubicBezTo>
                    <a:pt x="165" y="647"/>
                    <a:pt x="165" y="647"/>
                    <a:pt x="165" y="647"/>
                  </a:cubicBezTo>
                  <a:cubicBezTo>
                    <a:pt x="164" y="640"/>
                    <a:pt x="164" y="640"/>
                    <a:pt x="164" y="640"/>
                  </a:cubicBezTo>
                  <a:cubicBezTo>
                    <a:pt x="176" y="635"/>
                    <a:pt x="176" y="635"/>
                    <a:pt x="176" y="635"/>
                  </a:cubicBezTo>
                  <a:cubicBezTo>
                    <a:pt x="183" y="624"/>
                    <a:pt x="183" y="624"/>
                    <a:pt x="183" y="624"/>
                  </a:cubicBezTo>
                  <a:cubicBezTo>
                    <a:pt x="195" y="619"/>
                    <a:pt x="195" y="619"/>
                    <a:pt x="195" y="619"/>
                  </a:cubicBezTo>
                  <a:cubicBezTo>
                    <a:pt x="200" y="607"/>
                    <a:pt x="200" y="607"/>
                    <a:pt x="200" y="607"/>
                  </a:cubicBezTo>
                  <a:cubicBezTo>
                    <a:pt x="212" y="605"/>
                    <a:pt x="212" y="605"/>
                    <a:pt x="212" y="605"/>
                  </a:cubicBezTo>
                  <a:cubicBezTo>
                    <a:pt x="216" y="599"/>
                    <a:pt x="216" y="599"/>
                    <a:pt x="216" y="599"/>
                  </a:cubicBezTo>
                  <a:cubicBezTo>
                    <a:pt x="256" y="589"/>
                    <a:pt x="256" y="589"/>
                    <a:pt x="256" y="589"/>
                  </a:cubicBezTo>
                  <a:cubicBezTo>
                    <a:pt x="257" y="583"/>
                    <a:pt x="257" y="583"/>
                    <a:pt x="257" y="583"/>
                  </a:cubicBezTo>
                  <a:cubicBezTo>
                    <a:pt x="247" y="583"/>
                    <a:pt x="247" y="583"/>
                    <a:pt x="247" y="583"/>
                  </a:cubicBezTo>
                  <a:cubicBezTo>
                    <a:pt x="237" y="577"/>
                    <a:pt x="237" y="577"/>
                    <a:pt x="237" y="577"/>
                  </a:cubicBezTo>
                  <a:cubicBezTo>
                    <a:pt x="222" y="572"/>
                    <a:pt x="222" y="572"/>
                    <a:pt x="222" y="572"/>
                  </a:cubicBezTo>
                  <a:cubicBezTo>
                    <a:pt x="211" y="570"/>
                    <a:pt x="211" y="570"/>
                    <a:pt x="211" y="570"/>
                  </a:cubicBezTo>
                  <a:cubicBezTo>
                    <a:pt x="194" y="569"/>
                    <a:pt x="194" y="569"/>
                    <a:pt x="194" y="569"/>
                  </a:cubicBezTo>
                  <a:cubicBezTo>
                    <a:pt x="188" y="560"/>
                    <a:pt x="188" y="560"/>
                    <a:pt x="188" y="560"/>
                  </a:cubicBezTo>
                  <a:cubicBezTo>
                    <a:pt x="165" y="542"/>
                    <a:pt x="165" y="542"/>
                    <a:pt x="165" y="542"/>
                  </a:cubicBezTo>
                  <a:cubicBezTo>
                    <a:pt x="180" y="530"/>
                    <a:pt x="180" y="530"/>
                    <a:pt x="180" y="530"/>
                  </a:cubicBezTo>
                  <a:cubicBezTo>
                    <a:pt x="160" y="523"/>
                    <a:pt x="160" y="523"/>
                    <a:pt x="160" y="523"/>
                  </a:cubicBezTo>
                  <a:cubicBezTo>
                    <a:pt x="148" y="516"/>
                    <a:pt x="148" y="516"/>
                    <a:pt x="148" y="516"/>
                  </a:cubicBezTo>
                  <a:cubicBezTo>
                    <a:pt x="148" y="504"/>
                    <a:pt x="148" y="504"/>
                    <a:pt x="148" y="504"/>
                  </a:cubicBezTo>
                  <a:cubicBezTo>
                    <a:pt x="136" y="499"/>
                    <a:pt x="136" y="499"/>
                    <a:pt x="136" y="499"/>
                  </a:cubicBezTo>
                  <a:cubicBezTo>
                    <a:pt x="121" y="495"/>
                    <a:pt x="121" y="495"/>
                    <a:pt x="121" y="495"/>
                  </a:cubicBezTo>
                  <a:cubicBezTo>
                    <a:pt x="144" y="483"/>
                    <a:pt x="144" y="483"/>
                    <a:pt x="144" y="483"/>
                  </a:cubicBezTo>
                  <a:cubicBezTo>
                    <a:pt x="151" y="467"/>
                    <a:pt x="151" y="467"/>
                    <a:pt x="151" y="467"/>
                  </a:cubicBezTo>
                  <a:cubicBezTo>
                    <a:pt x="168" y="456"/>
                    <a:pt x="168" y="456"/>
                    <a:pt x="168" y="456"/>
                  </a:cubicBezTo>
                  <a:cubicBezTo>
                    <a:pt x="196" y="456"/>
                    <a:pt x="196" y="456"/>
                    <a:pt x="196" y="456"/>
                  </a:cubicBezTo>
                  <a:cubicBezTo>
                    <a:pt x="193" y="447"/>
                    <a:pt x="193" y="447"/>
                    <a:pt x="193" y="447"/>
                  </a:cubicBezTo>
                  <a:cubicBezTo>
                    <a:pt x="202" y="434"/>
                    <a:pt x="202" y="434"/>
                    <a:pt x="202" y="434"/>
                  </a:cubicBezTo>
                  <a:cubicBezTo>
                    <a:pt x="187" y="426"/>
                    <a:pt x="187" y="426"/>
                    <a:pt x="187" y="426"/>
                  </a:cubicBezTo>
                  <a:cubicBezTo>
                    <a:pt x="181" y="426"/>
                    <a:pt x="181" y="426"/>
                    <a:pt x="181" y="426"/>
                  </a:cubicBezTo>
                  <a:cubicBezTo>
                    <a:pt x="175" y="424"/>
                    <a:pt x="175" y="424"/>
                    <a:pt x="175" y="424"/>
                  </a:cubicBezTo>
                  <a:cubicBezTo>
                    <a:pt x="144" y="425"/>
                    <a:pt x="144" y="425"/>
                    <a:pt x="144" y="425"/>
                  </a:cubicBezTo>
                  <a:cubicBezTo>
                    <a:pt x="132" y="429"/>
                    <a:pt x="132" y="429"/>
                    <a:pt x="132" y="429"/>
                  </a:cubicBezTo>
                  <a:cubicBezTo>
                    <a:pt x="110" y="412"/>
                    <a:pt x="110" y="412"/>
                    <a:pt x="110" y="412"/>
                  </a:cubicBezTo>
                  <a:cubicBezTo>
                    <a:pt x="98" y="401"/>
                    <a:pt x="98" y="401"/>
                    <a:pt x="98" y="401"/>
                  </a:cubicBezTo>
                  <a:cubicBezTo>
                    <a:pt x="86" y="396"/>
                    <a:pt x="86" y="396"/>
                    <a:pt x="86" y="396"/>
                  </a:cubicBezTo>
                  <a:cubicBezTo>
                    <a:pt x="81" y="394"/>
                    <a:pt x="81" y="394"/>
                    <a:pt x="81" y="394"/>
                  </a:cubicBezTo>
                  <a:cubicBezTo>
                    <a:pt x="86" y="384"/>
                    <a:pt x="86" y="384"/>
                    <a:pt x="86" y="384"/>
                  </a:cubicBezTo>
                  <a:cubicBezTo>
                    <a:pt x="66" y="380"/>
                    <a:pt x="66" y="380"/>
                    <a:pt x="66" y="380"/>
                  </a:cubicBezTo>
                  <a:cubicBezTo>
                    <a:pt x="68" y="376"/>
                    <a:pt x="68" y="376"/>
                    <a:pt x="68" y="376"/>
                  </a:cubicBezTo>
                  <a:cubicBezTo>
                    <a:pt x="88" y="365"/>
                    <a:pt x="88" y="365"/>
                    <a:pt x="88" y="365"/>
                  </a:cubicBezTo>
                  <a:cubicBezTo>
                    <a:pt x="93" y="348"/>
                    <a:pt x="93" y="348"/>
                    <a:pt x="93" y="348"/>
                  </a:cubicBezTo>
                  <a:cubicBezTo>
                    <a:pt x="101" y="333"/>
                    <a:pt x="101" y="333"/>
                    <a:pt x="101" y="333"/>
                  </a:cubicBezTo>
                  <a:cubicBezTo>
                    <a:pt x="109" y="319"/>
                    <a:pt x="109" y="319"/>
                    <a:pt x="109" y="319"/>
                  </a:cubicBezTo>
                  <a:cubicBezTo>
                    <a:pt x="105" y="308"/>
                    <a:pt x="105" y="308"/>
                    <a:pt x="105" y="308"/>
                  </a:cubicBezTo>
                  <a:cubicBezTo>
                    <a:pt x="104" y="285"/>
                    <a:pt x="104" y="285"/>
                    <a:pt x="104" y="285"/>
                  </a:cubicBezTo>
                  <a:cubicBezTo>
                    <a:pt x="106" y="277"/>
                    <a:pt x="106" y="277"/>
                    <a:pt x="106" y="277"/>
                  </a:cubicBezTo>
                  <a:cubicBezTo>
                    <a:pt x="85" y="268"/>
                    <a:pt x="85" y="268"/>
                    <a:pt x="85" y="268"/>
                  </a:cubicBezTo>
                  <a:cubicBezTo>
                    <a:pt x="73" y="266"/>
                    <a:pt x="73" y="266"/>
                    <a:pt x="73" y="266"/>
                  </a:cubicBezTo>
                  <a:cubicBezTo>
                    <a:pt x="62" y="264"/>
                    <a:pt x="62" y="264"/>
                    <a:pt x="62" y="264"/>
                  </a:cubicBezTo>
                  <a:cubicBezTo>
                    <a:pt x="56" y="250"/>
                    <a:pt x="56" y="250"/>
                    <a:pt x="56" y="250"/>
                  </a:cubicBezTo>
                  <a:cubicBezTo>
                    <a:pt x="46" y="252"/>
                    <a:pt x="46" y="252"/>
                    <a:pt x="46" y="252"/>
                  </a:cubicBezTo>
                  <a:cubicBezTo>
                    <a:pt x="44" y="248"/>
                    <a:pt x="44" y="248"/>
                    <a:pt x="44" y="248"/>
                  </a:cubicBezTo>
                  <a:cubicBezTo>
                    <a:pt x="20" y="252"/>
                    <a:pt x="20" y="252"/>
                    <a:pt x="20" y="252"/>
                  </a:cubicBezTo>
                  <a:cubicBezTo>
                    <a:pt x="14" y="250"/>
                    <a:pt x="14" y="250"/>
                    <a:pt x="14" y="250"/>
                  </a:cubicBezTo>
                  <a:cubicBezTo>
                    <a:pt x="0" y="245"/>
                    <a:pt x="0" y="245"/>
                    <a:pt x="0" y="245"/>
                  </a:cubicBezTo>
                  <a:cubicBezTo>
                    <a:pt x="34" y="226"/>
                    <a:pt x="34" y="226"/>
                    <a:pt x="34" y="226"/>
                  </a:cubicBezTo>
                  <a:cubicBezTo>
                    <a:pt x="69" y="211"/>
                    <a:pt x="69" y="211"/>
                    <a:pt x="69" y="211"/>
                  </a:cubicBezTo>
                  <a:cubicBezTo>
                    <a:pt x="90" y="211"/>
                    <a:pt x="90" y="211"/>
                    <a:pt x="90" y="211"/>
                  </a:cubicBezTo>
                  <a:cubicBezTo>
                    <a:pt x="128" y="184"/>
                    <a:pt x="128" y="184"/>
                    <a:pt x="128" y="184"/>
                  </a:cubicBezTo>
                  <a:cubicBezTo>
                    <a:pt x="152" y="170"/>
                    <a:pt x="152" y="170"/>
                    <a:pt x="152" y="170"/>
                  </a:cubicBezTo>
                  <a:cubicBezTo>
                    <a:pt x="166" y="154"/>
                    <a:pt x="166" y="154"/>
                    <a:pt x="166" y="154"/>
                  </a:cubicBezTo>
                  <a:cubicBezTo>
                    <a:pt x="195" y="129"/>
                    <a:pt x="195" y="129"/>
                    <a:pt x="195" y="129"/>
                  </a:cubicBezTo>
                  <a:cubicBezTo>
                    <a:pt x="217" y="114"/>
                    <a:pt x="217" y="114"/>
                    <a:pt x="217" y="114"/>
                  </a:cubicBezTo>
                  <a:cubicBezTo>
                    <a:pt x="218" y="96"/>
                    <a:pt x="218" y="96"/>
                    <a:pt x="218" y="96"/>
                  </a:cubicBezTo>
                  <a:cubicBezTo>
                    <a:pt x="242" y="83"/>
                    <a:pt x="242" y="83"/>
                    <a:pt x="242" y="83"/>
                  </a:cubicBezTo>
                  <a:cubicBezTo>
                    <a:pt x="252" y="67"/>
                    <a:pt x="252" y="67"/>
                    <a:pt x="252" y="67"/>
                  </a:cubicBezTo>
                  <a:cubicBezTo>
                    <a:pt x="274" y="50"/>
                    <a:pt x="274" y="50"/>
                    <a:pt x="274" y="50"/>
                  </a:cubicBezTo>
                  <a:cubicBezTo>
                    <a:pt x="267" y="35"/>
                    <a:pt x="267" y="35"/>
                    <a:pt x="267" y="35"/>
                  </a:cubicBezTo>
                  <a:cubicBezTo>
                    <a:pt x="279" y="24"/>
                    <a:pt x="279" y="24"/>
                    <a:pt x="279" y="24"/>
                  </a:cubicBezTo>
                  <a:cubicBezTo>
                    <a:pt x="289" y="0"/>
                    <a:pt x="289" y="0"/>
                    <a:pt x="289" y="0"/>
                  </a:cubicBezTo>
                  <a:lnTo>
                    <a:pt x="29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899" name="Freeform 871"/>
            <p:cNvSpPr>
              <a:spLocks/>
            </p:cNvSpPr>
            <p:nvPr/>
          </p:nvSpPr>
          <p:spPr bwMode="auto">
            <a:xfrm>
              <a:off x="15201091" y="-831452"/>
              <a:ext cx="12700" cy="96838"/>
            </a:xfrm>
            <a:custGeom>
              <a:avLst/>
              <a:gdLst>
                <a:gd name="T0" fmla="*/ 7 w 8"/>
                <a:gd name="T1" fmla="*/ 0 h 61"/>
                <a:gd name="T2" fmla="*/ 8 w 8"/>
                <a:gd name="T3" fmla="*/ 56 h 61"/>
                <a:gd name="T4" fmla="*/ 2 w 8"/>
                <a:gd name="T5" fmla="*/ 61 h 61"/>
                <a:gd name="T6" fmla="*/ 0 w 8"/>
                <a:gd name="T7" fmla="*/ 6 h 61"/>
                <a:gd name="T8" fmla="*/ 7 w 8"/>
                <a:gd name="T9" fmla="*/ 0 h 61"/>
              </a:gdLst>
              <a:ahLst/>
              <a:cxnLst>
                <a:cxn ang="0">
                  <a:pos x="T0" y="T1"/>
                </a:cxn>
                <a:cxn ang="0">
                  <a:pos x="T2" y="T3"/>
                </a:cxn>
                <a:cxn ang="0">
                  <a:pos x="T4" y="T5"/>
                </a:cxn>
                <a:cxn ang="0">
                  <a:pos x="T6" y="T7"/>
                </a:cxn>
                <a:cxn ang="0">
                  <a:pos x="T8" y="T9"/>
                </a:cxn>
              </a:cxnLst>
              <a:rect l="0" t="0" r="r" b="b"/>
              <a:pathLst>
                <a:path w="8" h="61">
                  <a:moveTo>
                    <a:pt x="7" y="0"/>
                  </a:moveTo>
                  <a:lnTo>
                    <a:pt x="8" y="56"/>
                  </a:lnTo>
                  <a:lnTo>
                    <a:pt x="2" y="61"/>
                  </a:lnTo>
                  <a:lnTo>
                    <a:pt x="0" y="6"/>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0" name="Freeform 872"/>
            <p:cNvSpPr>
              <a:spLocks/>
            </p:cNvSpPr>
            <p:nvPr/>
          </p:nvSpPr>
          <p:spPr bwMode="auto">
            <a:xfrm>
              <a:off x="12646803" y="-763190"/>
              <a:ext cx="28575" cy="109538"/>
            </a:xfrm>
            <a:custGeom>
              <a:avLst/>
              <a:gdLst>
                <a:gd name="T0" fmla="*/ 16 w 18"/>
                <a:gd name="T1" fmla="*/ 14 h 69"/>
                <a:gd name="T2" fmla="*/ 18 w 18"/>
                <a:gd name="T3" fmla="*/ 69 h 69"/>
                <a:gd name="T4" fmla="*/ 1 w 18"/>
                <a:gd name="T5" fmla="*/ 55 h 69"/>
                <a:gd name="T6" fmla="*/ 0 w 18"/>
                <a:gd name="T7" fmla="*/ 0 h 69"/>
                <a:gd name="T8" fmla="*/ 16 w 18"/>
                <a:gd name="T9" fmla="*/ 14 h 69"/>
              </a:gdLst>
              <a:ahLst/>
              <a:cxnLst>
                <a:cxn ang="0">
                  <a:pos x="T0" y="T1"/>
                </a:cxn>
                <a:cxn ang="0">
                  <a:pos x="T2" y="T3"/>
                </a:cxn>
                <a:cxn ang="0">
                  <a:pos x="T4" y="T5"/>
                </a:cxn>
                <a:cxn ang="0">
                  <a:pos x="T6" y="T7"/>
                </a:cxn>
                <a:cxn ang="0">
                  <a:pos x="T8" y="T9"/>
                </a:cxn>
              </a:cxnLst>
              <a:rect l="0" t="0" r="r" b="b"/>
              <a:pathLst>
                <a:path w="18" h="69">
                  <a:moveTo>
                    <a:pt x="16" y="14"/>
                  </a:moveTo>
                  <a:lnTo>
                    <a:pt x="18" y="69"/>
                  </a:lnTo>
                  <a:lnTo>
                    <a:pt x="1" y="55"/>
                  </a:lnTo>
                  <a:lnTo>
                    <a:pt x="0" y="0"/>
                  </a:lnTo>
                  <a:lnTo>
                    <a:pt x="16" y="1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1" name="Freeform 873"/>
            <p:cNvSpPr>
              <a:spLocks/>
            </p:cNvSpPr>
            <p:nvPr/>
          </p:nvSpPr>
          <p:spPr bwMode="auto">
            <a:xfrm>
              <a:off x="15189978" y="-821927"/>
              <a:ext cx="14288" cy="115888"/>
            </a:xfrm>
            <a:custGeom>
              <a:avLst/>
              <a:gdLst>
                <a:gd name="T0" fmla="*/ 7 w 9"/>
                <a:gd name="T1" fmla="*/ 0 h 73"/>
                <a:gd name="T2" fmla="*/ 9 w 9"/>
                <a:gd name="T3" fmla="*/ 55 h 73"/>
                <a:gd name="T4" fmla="*/ 2 w 9"/>
                <a:gd name="T5" fmla="*/ 73 h 73"/>
                <a:gd name="T6" fmla="*/ 0 w 9"/>
                <a:gd name="T7" fmla="*/ 17 h 73"/>
                <a:gd name="T8" fmla="*/ 7 w 9"/>
                <a:gd name="T9" fmla="*/ 0 h 73"/>
              </a:gdLst>
              <a:ahLst/>
              <a:cxnLst>
                <a:cxn ang="0">
                  <a:pos x="T0" y="T1"/>
                </a:cxn>
                <a:cxn ang="0">
                  <a:pos x="T2" y="T3"/>
                </a:cxn>
                <a:cxn ang="0">
                  <a:pos x="T4" y="T5"/>
                </a:cxn>
                <a:cxn ang="0">
                  <a:pos x="T6" y="T7"/>
                </a:cxn>
                <a:cxn ang="0">
                  <a:pos x="T8" y="T9"/>
                </a:cxn>
              </a:cxnLst>
              <a:rect l="0" t="0" r="r" b="b"/>
              <a:pathLst>
                <a:path w="9" h="73">
                  <a:moveTo>
                    <a:pt x="7" y="0"/>
                  </a:moveTo>
                  <a:lnTo>
                    <a:pt x="9" y="55"/>
                  </a:lnTo>
                  <a:lnTo>
                    <a:pt x="2" y="73"/>
                  </a:lnTo>
                  <a:lnTo>
                    <a:pt x="0" y="1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2" name="Freeform 874"/>
            <p:cNvSpPr>
              <a:spLocks/>
            </p:cNvSpPr>
            <p:nvPr/>
          </p:nvSpPr>
          <p:spPr bwMode="auto">
            <a:xfrm>
              <a:off x="12637278" y="-720327"/>
              <a:ext cx="22225" cy="109538"/>
            </a:xfrm>
            <a:custGeom>
              <a:avLst/>
              <a:gdLst>
                <a:gd name="T0" fmla="*/ 15 w 17"/>
                <a:gd name="T1" fmla="*/ 17 h 84"/>
                <a:gd name="T2" fmla="*/ 17 w 17"/>
                <a:gd name="T3" fmla="*/ 84 h 84"/>
                <a:gd name="T4" fmla="*/ 16 w 17"/>
                <a:gd name="T5" fmla="*/ 82 h 84"/>
                <a:gd name="T6" fmla="*/ 2 w 17"/>
                <a:gd name="T7" fmla="*/ 67 h 84"/>
                <a:gd name="T8" fmla="*/ 0 w 17"/>
                <a:gd name="T9" fmla="*/ 0 h 84"/>
                <a:gd name="T10" fmla="*/ 14 w 17"/>
                <a:gd name="T11" fmla="*/ 15 h 84"/>
                <a:gd name="T12" fmla="*/ 15 w 17"/>
                <a:gd name="T13" fmla="*/ 17 h 84"/>
              </a:gdLst>
              <a:ahLst/>
              <a:cxnLst>
                <a:cxn ang="0">
                  <a:pos x="T0" y="T1"/>
                </a:cxn>
                <a:cxn ang="0">
                  <a:pos x="T2" y="T3"/>
                </a:cxn>
                <a:cxn ang="0">
                  <a:pos x="T4" y="T5"/>
                </a:cxn>
                <a:cxn ang="0">
                  <a:pos x="T6" y="T7"/>
                </a:cxn>
                <a:cxn ang="0">
                  <a:pos x="T8" y="T9"/>
                </a:cxn>
                <a:cxn ang="0">
                  <a:pos x="T10" y="T11"/>
                </a:cxn>
                <a:cxn ang="0">
                  <a:pos x="T12" y="T13"/>
                </a:cxn>
              </a:cxnLst>
              <a:rect l="0" t="0" r="r" b="b"/>
              <a:pathLst>
                <a:path w="17" h="84">
                  <a:moveTo>
                    <a:pt x="15" y="17"/>
                  </a:moveTo>
                  <a:cubicBezTo>
                    <a:pt x="17" y="84"/>
                    <a:pt x="17" y="84"/>
                    <a:pt x="17" y="84"/>
                  </a:cubicBezTo>
                  <a:cubicBezTo>
                    <a:pt x="17" y="83"/>
                    <a:pt x="17" y="83"/>
                    <a:pt x="16" y="82"/>
                  </a:cubicBezTo>
                  <a:cubicBezTo>
                    <a:pt x="14" y="79"/>
                    <a:pt x="2" y="68"/>
                    <a:pt x="2" y="67"/>
                  </a:cubicBezTo>
                  <a:cubicBezTo>
                    <a:pt x="0" y="0"/>
                    <a:pt x="0" y="0"/>
                    <a:pt x="0" y="0"/>
                  </a:cubicBezTo>
                  <a:cubicBezTo>
                    <a:pt x="0" y="1"/>
                    <a:pt x="12" y="12"/>
                    <a:pt x="14" y="15"/>
                  </a:cubicBezTo>
                  <a:cubicBezTo>
                    <a:pt x="15" y="16"/>
                    <a:pt x="15" y="16"/>
                    <a:pt x="15" y="1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3" name="Freeform 875"/>
            <p:cNvSpPr>
              <a:spLocks/>
            </p:cNvSpPr>
            <p:nvPr/>
          </p:nvSpPr>
          <p:spPr bwMode="auto">
            <a:xfrm>
              <a:off x="15185216" y="-794940"/>
              <a:ext cx="7938" cy="120650"/>
            </a:xfrm>
            <a:custGeom>
              <a:avLst/>
              <a:gdLst>
                <a:gd name="T0" fmla="*/ 3 w 5"/>
                <a:gd name="T1" fmla="*/ 0 h 76"/>
                <a:gd name="T2" fmla="*/ 5 w 5"/>
                <a:gd name="T3" fmla="*/ 56 h 76"/>
                <a:gd name="T4" fmla="*/ 2 w 5"/>
                <a:gd name="T5" fmla="*/ 76 h 76"/>
                <a:gd name="T6" fmla="*/ 0 w 5"/>
                <a:gd name="T7" fmla="*/ 21 h 76"/>
                <a:gd name="T8" fmla="*/ 3 w 5"/>
                <a:gd name="T9" fmla="*/ 0 h 76"/>
              </a:gdLst>
              <a:ahLst/>
              <a:cxnLst>
                <a:cxn ang="0">
                  <a:pos x="T0" y="T1"/>
                </a:cxn>
                <a:cxn ang="0">
                  <a:pos x="T2" y="T3"/>
                </a:cxn>
                <a:cxn ang="0">
                  <a:pos x="T4" y="T5"/>
                </a:cxn>
                <a:cxn ang="0">
                  <a:pos x="T6" y="T7"/>
                </a:cxn>
                <a:cxn ang="0">
                  <a:pos x="T8" y="T9"/>
                </a:cxn>
              </a:cxnLst>
              <a:rect l="0" t="0" r="r" b="b"/>
              <a:pathLst>
                <a:path w="5" h="76">
                  <a:moveTo>
                    <a:pt x="3" y="0"/>
                  </a:moveTo>
                  <a:lnTo>
                    <a:pt x="5" y="56"/>
                  </a:lnTo>
                  <a:lnTo>
                    <a:pt x="2" y="76"/>
                  </a:lnTo>
                  <a:lnTo>
                    <a:pt x="0" y="21"/>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4" name="Freeform 876"/>
            <p:cNvSpPr>
              <a:spLocks/>
            </p:cNvSpPr>
            <p:nvPr/>
          </p:nvSpPr>
          <p:spPr bwMode="auto">
            <a:xfrm>
              <a:off x="12656328" y="-696515"/>
              <a:ext cx="20638" cy="122238"/>
            </a:xfrm>
            <a:custGeom>
              <a:avLst/>
              <a:gdLst>
                <a:gd name="T0" fmla="*/ 15 w 17"/>
                <a:gd name="T1" fmla="*/ 26 h 93"/>
                <a:gd name="T2" fmla="*/ 17 w 17"/>
                <a:gd name="T3" fmla="*/ 93 h 93"/>
                <a:gd name="T4" fmla="*/ 17 w 17"/>
                <a:gd name="T5" fmla="*/ 90 h 93"/>
                <a:gd name="T6" fmla="*/ 4 w 17"/>
                <a:gd name="T7" fmla="*/ 73 h 93"/>
                <a:gd name="T8" fmla="*/ 2 w 17"/>
                <a:gd name="T9" fmla="*/ 67 h 93"/>
                <a:gd name="T10" fmla="*/ 0 w 17"/>
                <a:gd name="T11" fmla="*/ 0 h 93"/>
                <a:gd name="T12" fmla="*/ 2 w 17"/>
                <a:gd name="T13" fmla="*/ 6 h 93"/>
                <a:gd name="T14" fmla="*/ 15 w 17"/>
                <a:gd name="T15" fmla="*/ 23 h 93"/>
                <a:gd name="T16" fmla="*/ 15 w 17"/>
                <a:gd name="T17"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3">
                  <a:moveTo>
                    <a:pt x="15" y="26"/>
                  </a:moveTo>
                  <a:cubicBezTo>
                    <a:pt x="17" y="93"/>
                    <a:pt x="17" y="93"/>
                    <a:pt x="17" y="93"/>
                  </a:cubicBezTo>
                  <a:cubicBezTo>
                    <a:pt x="17" y="92"/>
                    <a:pt x="17" y="91"/>
                    <a:pt x="17" y="90"/>
                  </a:cubicBezTo>
                  <a:cubicBezTo>
                    <a:pt x="16" y="86"/>
                    <a:pt x="9" y="80"/>
                    <a:pt x="4" y="73"/>
                  </a:cubicBezTo>
                  <a:cubicBezTo>
                    <a:pt x="2" y="70"/>
                    <a:pt x="2" y="69"/>
                    <a:pt x="2" y="67"/>
                  </a:cubicBezTo>
                  <a:cubicBezTo>
                    <a:pt x="0" y="0"/>
                    <a:pt x="0" y="0"/>
                    <a:pt x="0" y="0"/>
                  </a:cubicBezTo>
                  <a:cubicBezTo>
                    <a:pt x="0" y="2"/>
                    <a:pt x="1" y="3"/>
                    <a:pt x="2" y="6"/>
                  </a:cubicBezTo>
                  <a:cubicBezTo>
                    <a:pt x="7" y="13"/>
                    <a:pt x="14" y="19"/>
                    <a:pt x="15" y="23"/>
                  </a:cubicBezTo>
                  <a:cubicBezTo>
                    <a:pt x="15" y="24"/>
                    <a:pt x="15" y="25"/>
                    <a:pt x="15" y="2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5" name="Freeform 877"/>
            <p:cNvSpPr>
              <a:spLocks/>
            </p:cNvSpPr>
            <p:nvPr/>
          </p:nvSpPr>
          <p:spPr bwMode="auto">
            <a:xfrm>
              <a:off x="15182041" y="-761602"/>
              <a:ext cx="6350" cy="114300"/>
            </a:xfrm>
            <a:custGeom>
              <a:avLst/>
              <a:gdLst>
                <a:gd name="T0" fmla="*/ 2 w 4"/>
                <a:gd name="T1" fmla="*/ 0 h 72"/>
                <a:gd name="T2" fmla="*/ 4 w 4"/>
                <a:gd name="T3" fmla="*/ 55 h 72"/>
                <a:gd name="T4" fmla="*/ 2 w 4"/>
                <a:gd name="T5" fmla="*/ 72 h 72"/>
                <a:gd name="T6" fmla="*/ 0 w 4"/>
                <a:gd name="T7" fmla="*/ 16 h 72"/>
                <a:gd name="T8" fmla="*/ 2 w 4"/>
                <a:gd name="T9" fmla="*/ 0 h 72"/>
              </a:gdLst>
              <a:ahLst/>
              <a:cxnLst>
                <a:cxn ang="0">
                  <a:pos x="T0" y="T1"/>
                </a:cxn>
                <a:cxn ang="0">
                  <a:pos x="T2" y="T3"/>
                </a:cxn>
                <a:cxn ang="0">
                  <a:pos x="T4" y="T5"/>
                </a:cxn>
                <a:cxn ang="0">
                  <a:pos x="T6" y="T7"/>
                </a:cxn>
                <a:cxn ang="0">
                  <a:pos x="T8" y="T9"/>
                </a:cxn>
              </a:cxnLst>
              <a:rect l="0" t="0" r="r" b="b"/>
              <a:pathLst>
                <a:path w="4" h="72">
                  <a:moveTo>
                    <a:pt x="2" y="0"/>
                  </a:moveTo>
                  <a:lnTo>
                    <a:pt x="4" y="55"/>
                  </a:lnTo>
                  <a:lnTo>
                    <a:pt x="2" y="72"/>
                  </a:lnTo>
                  <a:lnTo>
                    <a:pt x="0" y="16"/>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6" name="Freeform 878"/>
            <p:cNvSpPr>
              <a:spLocks/>
            </p:cNvSpPr>
            <p:nvPr/>
          </p:nvSpPr>
          <p:spPr bwMode="auto">
            <a:xfrm>
              <a:off x="15167753" y="-736202"/>
              <a:ext cx="17463" cy="103188"/>
            </a:xfrm>
            <a:custGeom>
              <a:avLst/>
              <a:gdLst>
                <a:gd name="T0" fmla="*/ 9 w 11"/>
                <a:gd name="T1" fmla="*/ 0 h 65"/>
                <a:gd name="T2" fmla="*/ 11 w 11"/>
                <a:gd name="T3" fmla="*/ 56 h 65"/>
                <a:gd name="T4" fmla="*/ 2 w 11"/>
                <a:gd name="T5" fmla="*/ 65 h 65"/>
                <a:gd name="T6" fmla="*/ 0 w 11"/>
                <a:gd name="T7" fmla="*/ 10 h 65"/>
                <a:gd name="T8" fmla="*/ 9 w 11"/>
                <a:gd name="T9" fmla="*/ 0 h 65"/>
              </a:gdLst>
              <a:ahLst/>
              <a:cxnLst>
                <a:cxn ang="0">
                  <a:pos x="T0" y="T1"/>
                </a:cxn>
                <a:cxn ang="0">
                  <a:pos x="T2" y="T3"/>
                </a:cxn>
                <a:cxn ang="0">
                  <a:pos x="T4" y="T5"/>
                </a:cxn>
                <a:cxn ang="0">
                  <a:pos x="T6" y="T7"/>
                </a:cxn>
                <a:cxn ang="0">
                  <a:pos x="T8" y="T9"/>
                </a:cxn>
              </a:cxnLst>
              <a:rect l="0" t="0" r="r" b="b"/>
              <a:pathLst>
                <a:path w="11" h="65">
                  <a:moveTo>
                    <a:pt x="9" y="0"/>
                  </a:moveTo>
                  <a:lnTo>
                    <a:pt x="11" y="56"/>
                  </a:lnTo>
                  <a:lnTo>
                    <a:pt x="2" y="65"/>
                  </a:lnTo>
                  <a:lnTo>
                    <a:pt x="0" y="10"/>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7" name="Freeform 879"/>
            <p:cNvSpPr>
              <a:spLocks/>
            </p:cNvSpPr>
            <p:nvPr/>
          </p:nvSpPr>
          <p:spPr bwMode="auto">
            <a:xfrm>
              <a:off x="15134416" y="-720327"/>
              <a:ext cx="36513" cy="95250"/>
            </a:xfrm>
            <a:custGeom>
              <a:avLst/>
              <a:gdLst>
                <a:gd name="T0" fmla="*/ 21 w 23"/>
                <a:gd name="T1" fmla="*/ 0 h 60"/>
                <a:gd name="T2" fmla="*/ 23 w 23"/>
                <a:gd name="T3" fmla="*/ 55 h 60"/>
                <a:gd name="T4" fmla="*/ 1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1" y="60"/>
                  </a:lnTo>
                  <a:lnTo>
                    <a:pt x="0" y="5"/>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8" name="Freeform 880"/>
            <p:cNvSpPr>
              <a:spLocks/>
            </p:cNvSpPr>
            <p:nvPr/>
          </p:nvSpPr>
          <p:spPr bwMode="auto">
            <a:xfrm>
              <a:off x="12672203" y="-639365"/>
              <a:ext cx="3175" cy="92075"/>
            </a:xfrm>
            <a:custGeom>
              <a:avLst/>
              <a:gdLst>
                <a:gd name="T0" fmla="*/ 0 w 2"/>
                <a:gd name="T1" fmla="*/ 3 h 70"/>
                <a:gd name="T2" fmla="*/ 2 w 2"/>
                <a:gd name="T3" fmla="*/ 70 h 70"/>
                <a:gd name="T4" fmla="*/ 2 w 2"/>
                <a:gd name="T5" fmla="*/ 67 h 70"/>
                <a:gd name="T6" fmla="*/ 0 w 2"/>
                <a:gd name="T7" fmla="*/ 0 h 70"/>
                <a:gd name="T8" fmla="*/ 0 w 2"/>
                <a:gd name="T9" fmla="*/ 3 h 70"/>
              </a:gdLst>
              <a:ahLst/>
              <a:cxnLst>
                <a:cxn ang="0">
                  <a:pos x="T0" y="T1"/>
                </a:cxn>
                <a:cxn ang="0">
                  <a:pos x="T2" y="T3"/>
                </a:cxn>
                <a:cxn ang="0">
                  <a:pos x="T4" y="T5"/>
                </a:cxn>
                <a:cxn ang="0">
                  <a:pos x="T6" y="T7"/>
                </a:cxn>
                <a:cxn ang="0">
                  <a:pos x="T8" y="T9"/>
                </a:cxn>
              </a:cxnLst>
              <a:rect l="0" t="0" r="r" b="b"/>
              <a:pathLst>
                <a:path w="2" h="70">
                  <a:moveTo>
                    <a:pt x="0" y="3"/>
                  </a:moveTo>
                  <a:cubicBezTo>
                    <a:pt x="2" y="70"/>
                    <a:pt x="2" y="70"/>
                    <a:pt x="2" y="70"/>
                  </a:cubicBezTo>
                  <a:cubicBezTo>
                    <a:pt x="2" y="68"/>
                    <a:pt x="2" y="67"/>
                    <a:pt x="2" y="67"/>
                  </a:cubicBezTo>
                  <a:cubicBezTo>
                    <a:pt x="0" y="0"/>
                    <a:pt x="0" y="0"/>
                    <a:pt x="0" y="0"/>
                  </a:cubicBezTo>
                  <a:cubicBezTo>
                    <a:pt x="0" y="0"/>
                    <a:pt x="0" y="1"/>
                    <a:pt x="0"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09" name="Freeform 881"/>
            <p:cNvSpPr>
              <a:spLocks/>
            </p:cNvSpPr>
            <p:nvPr/>
          </p:nvSpPr>
          <p:spPr bwMode="auto">
            <a:xfrm>
              <a:off x="15115366" y="-712390"/>
              <a:ext cx="20638" cy="109538"/>
            </a:xfrm>
            <a:custGeom>
              <a:avLst/>
              <a:gdLst>
                <a:gd name="T0" fmla="*/ 12 w 13"/>
                <a:gd name="T1" fmla="*/ 0 h 69"/>
                <a:gd name="T2" fmla="*/ 13 w 13"/>
                <a:gd name="T3" fmla="*/ 55 h 69"/>
                <a:gd name="T4" fmla="*/ 2 w 13"/>
                <a:gd name="T5" fmla="*/ 69 h 69"/>
                <a:gd name="T6" fmla="*/ 0 w 13"/>
                <a:gd name="T7" fmla="*/ 13 h 69"/>
                <a:gd name="T8" fmla="*/ 12 w 13"/>
                <a:gd name="T9" fmla="*/ 0 h 69"/>
              </a:gdLst>
              <a:ahLst/>
              <a:cxnLst>
                <a:cxn ang="0">
                  <a:pos x="T0" y="T1"/>
                </a:cxn>
                <a:cxn ang="0">
                  <a:pos x="T2" y="T3"/>
                </a:cxn>
                <a:cxn ang="0">
                  <a:pos x="T4" y="T5"/>
                </a:cxn>
                <a:cxn ang="0">
                  <a:pos x="T6" y="T7"/>
                </a:cxn>
                <a:cxn ang="0">
                  <a:pos x="T8" y="T9"/>
                </a:cxn>
              </a:cxnLst>
              <a:rect l="0" t="0" r="r" b="b"/>
              <a:pathLst>
                <a:path w="13" h="69">
                  <a:moveTo>
                    <a:pt x="12" y="0"/>
                  </a:moveTo>
                  <a:lnTo>
                    <a:pt x="13" y="55"/>
                  </a:lnTo>
                  <a:lnTo>
                    <a:pt x="2" y="69"/>
                  </a:lnTo>
                  <a:lnTo>
                    <a:pt x="0" y="13"/>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0" name="Freeform 882"/>
            <p:cNvSpPr>
              <a:spLocks/>
            </p:cNvSpPr>
            <p:nvPr/>
          </p:nvSpPr>
          <p:spPr bwMode="auto">
            <a:xfrm>
              <a:off x="15104253" y="-691752"/>
              <a:ext cx="14288" cy="103188"/>
            </a:xfrm>
            <a:custGeom>
              <a:avLst/>
              <a:gdLst>
                <a:gd name="T0" fmla="*/ 7 w 9"/>
                <a:gd name="T1" fmla="*/ 0 h 65"/>
                <a:gd name="T2" fmla="*/ 9 w 9"/>
                <a:gd name="T3" fmla="*/ 56 h 65"/>
                <a:gd name="T4" fmla="*/ 1 w 9"/>
                <a:gd name="T5" fmla="*/ 65 h 65"/>
                <a:gd name="T6" fmla="*/ 0 w 9"/>
                <a:gd name="T7" fmla="*/ 10 h 65"/>
                <a:gd name="T8" fmla="*/ 7 w 9"/>
                <a:gd name="T9" fmla="*/ 0 h 65"/>
              </a:gdLst>
              <a:ahLst/>
              <a:cxnLst>
                <a:cxn ang="0">
                  <a:pos x="T0" y="T1"/>
                </a:cxn>
                <a:cxn ang="0">
                  <a:pos x="T2" y="T3"/>
                </a:cxn>
                <a:cxn ang="0">
                  <a:pos x="T4" y="T5"/>
                </a:cxn>
                <a:cxn ang="0">
                  <a:pos x="T6" y="T7"/>
                </a:cxn>
                <a:cxn ang="0">
                  <a:pos x="T8" y="T9"/>
                </a:cxn>
              </a:cxnLst>
              <a:rect l="0" t="0" r="r" b="b"/>
              <a:pathLst>
                <a:path w="9" h="65">
                  <a:moveTo>
                    <a:pt x="7" y="0"/>
                  </a:moveTo>
                  <a:lnTo>
                    <a:pt x="9" y="56"/>
                  </a:lnTo>
                  <a:lnTo>
                    <a:pt x="1" y="65"/>
                  </a:lnTo>
                  <a:lnTo>
                    <a:pt x="0" y="10"/>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1" name="Freeform 883"/>
            <p:cNvSpPr>
              <a:spLocks/>
            </p:cNvSpPr>
            <p:nvPr/>
          </p:nvSpPr>
          <p:spPr bwMode="auto">
            <a:xfrm>
              <a:off x="15083616" y="-675877"/>
              <a:ext cx="22225" cy="95250"/>
            </a:xfrm>
            <a:custGeom>
              <a:avLst/>
              <a:gdLst>
                <a:gd name="T0" fmla="*/ 13 w 14"/>
                <a:gd name="T1" fmla="*/ 0 h 60"/>
                <a:gd name="T2" fmla="*/ 14 w 14"/>
                <a:gd name="T3" fmla="*/ 55 h 60"/>
                <a:gd name="T4" fmla="*/ 2 w 14"/>
                <a:gd name="T5" fmla="*/ 60 h 60"/>
                <a:gd name="T6" fmla="*/ 0 w 14"/>
                <a:gd name="T7" fmla="*/ 4 h 60"/>
                <a:gd name="T8" fmla="*/ 13 w 14"/>
                <a:gd name="T9" fmla="*/ 0 h 60"/>
              </a:gdLst>
              <a:ahLst/>
              <a:cxnLst>
                <a:cxn ang="0">
                  <a:pos x="T0" y="T1"/>
                </a:cxn>
                <a:cxn ang="0">
                  <a:pos x="T2" y="T3"/>
                </a:cxn>
                <a:cxn ang="0">
                  <a:pos x="T4" y="T5"/>
                </a:cxn>
                <a:cxn ang="0">
                  <a:pos x="T6" y="T7"/>
                </a:cxn>
                <a:cxn ang="0">
                  <a:pos x="T8" y="T9"/>
                </a:cxn>
              </a:cxnLst>
              <a:rect l="0" t="0" r="r" b="b"/>
              <a:pathLst>
                <a:path w="14" h="60">
                  <a:moveTo>
                    <a:pt x="13" y="0"/>
                  </a:moveTo>
                  <a:lnTo>
                    <a:pt x="14" y="55"/>
                  </a:lnTo>
                  <a:lnTo>
                    <a:pt x="2" y="60"/>
                  </a:lnTo>
                  <a:lnTo>
                    <a:pt x="0" y="4"/>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2" name="Freeform 884"/>
            <p:cNvSpPr>
              <a:spLocks/>
            </p:cNvSpPr>
            <p:nvPr/>
          </p:nvSpPr>
          <p:spPr bwMode="auto">
            <a:xfrm>
              <a:off x="15072503" y="-669527"/>
              <a:ext cx="14288" cy="93663"/>
            </a:xfrm>
            <a:custGeom>
              <a:avLst/>
              <a:gdLst>
                <a:gd name="T0" fmla="*/ 7 w 9"/>
                <a:gd name="T1" fmla="*/ 0 h 59"/>
                <a:gd name="T2" fmla="*/ 9 w 9"/>
                <a:gd name="T3" fmla="*/ 56 h 59"/>
                <a:gd name="T4" fmla="*/ 2 w 9"/>
                <a:gd name="T5" fmla="*/ 59 h 59"/>
                <a:gd name="T6" fmla="*/ 0 w 9"/>
                <a:gd name="T7" fmla="*/ 4 h 59"/>
                <a:gd name="T8" fmla="*/ 7 w 9"/>
                <a:gd name="T9" fmla="*/ 0 h 59"/>
              </a:gdLst>
              <a:ahLst/>
              <a:cxnLst>
                <a:cxn ang="0">
                  <a:pos x="T0" y="T1"/>
                </a:cxn>
                <a:cxn ang="0">
                  <a:pos x="T2" y="T3"/>
                </a:cxn>
                <a:cxn ang="0">
                  <a:pos x="T4" y="T5"/>
                </a:cxn>
                <a:cxn ang="0">
                  <a:pos x="T6" y="T7"/>
                </a:cxn>
                <a:cxn ang="0">
                  <a:pos x="T8" y="T9"/>
                </a:cxn>
              </a:cxnLst>
              <a:rect l="0" t="0" r="r" b="b"/>
              <a:pathLst>
                <a:path w="9" h="59">
                  <a:moveTo>
                    <a:pt x="7" y="0"/>
                  </a:moveTo>
                  <a:lnTo>
                    <a:pt x="9" y="56"/>
                  </a:lnTo>
                  <a:lnTo>
                    <a:pt x="2" y="59"/>
                  </a:lnTo>
                  <a:lnTo>
                    <a:pt x="0" y="4"/>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3" name="Freeform 885"/>
            <p:cNvSpPr>
              <a:spLocks/>
            </p:cNvSpPr>
            <p:nvPr/>
          </p:nvSpPr>
          <p:spPr bwMode="auto">
            <a:xfrm>
              <a:off x="15056628" y="-663177"/>
              <a:ext cx="19050" cy="106363"/>
            </a:xfrm>
            <a:custGeom>
              <a:avLst/>
              <a:gdLst>
                <a:gd name="T0" fmla="*/ 10 w 12"/>
                <a:gd name="T1" fmla="*/ 0 h 67"/>
                <a:gd name="T2" fmla="*/ 12 w 12"/>
                <a:gd name="T3" fmla="*/ 55 h 67"/>
                <a:gd name="T4" fmla="*/ 2 w 12"/>
                <a:gd name="T5" fmla="*/ 67 h 67"/>
                <a:gd name="T6" fmla="*/ 0 w 12"/>
                <a:gd name="T7" fmla="*/ 12 h 67"/>
                <a:gd name="T8" fmla="*/ 10 w 12"/>
                <a:gd name="T9" fmla="*/ 0 h 67"/>
              </a:gdLst>
              <a:ahLst/>
              <a:cxnLst>
                <a:cxn ang="0">
                  <a:pos x="T0" y="T1"/>
                </a:cxn>
                <a:cxn ang="0">
                  <a:pos x="T2" y="T3"/>
                </a:cxn>
                <a:cxn ang="0">
                  <a:pos x="T4" y="T5"/>
                </a:cxn>
                <a:cxn ang="0">
                  <a:pos x="T6" y="T7"/>
                </a:cxn>
                <a:cxn ang="0">
                  <a:pos x="T8" y="T9"/>
                </a:cxn>
              </a:cxnLst>
              <a:rect l="0" t="0" r="r" b="b"/>
              <a:pathLst>
                <a:path w="12" h="67">
                  <a:moveTo>
                    <a:pt x="10" y="0"/>
                  </a:moveTo>
                  <a:lnTo>
                    <a:pt x="12" y="55"/>
                  </a:lnTo>
                  <a:lnTo>
                    <a:pt x="2" y="67"/>
                  </a:lnTo>
                  <a:lnTo>
                    <a:pt x="0" y="12"/>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4" name="Freeform 886"/>
            <p:cNvSpPr>
              <a:spLocks/>
            </p:cNvSpPr>
            <p:nvPr/>
          </p:nvSpPr>
          <p:spPr bwMode="auto">
            <a:xfrm>
              <a:off x="15035991" y="-644127"/>
              <a:ext cx="23813" cy="103188"/>
            </a:xfrm>
            <a:custGeom>
              <a:avLst/>
              <a:gdLst>
                <a:gd name="T0" fmla="*/ 13 w 15"/>
                <a:gd name="T1" fmla="*/ 0 h 65"/>
                <a:gd name="T2" fmla="*/ 15 w 15"/>
                <a:gd name="T3" fmla="*/ 55 h 65"/>
                <a:gd name="T4" fmla="*/ 1 w 15"/>
                <a:gd name="T5" fmla="*/ 65 h 65"/>
                <a:gd name="T6" fmla="*/ 0 w 15"/>
                <a:gd name="T7" fmla="*/ 10 h 65"/>
                <a:gd name="T8" fmla="*/ 13 w 15"/>
                <a:gd name="T9" fmla="*/ 0 h 65"/>
              </a:gdLst>
              <a:ahLst/>
              <a:cxnLst>
                <a:cxn ang="0">
                  <a:pos x="T0" y="T1"/>
                </a:cxn>
                <a:cxn ang="0">
                  <a:pos x="T2" y="T3"/>
                </a:cxn>
                <a:cxn ang="0">
                  <a:pos x="T4" y="T5"/>
                </a:cxn>
                <a:cxn ang="0">
                  <a:pos x="T6" y="T7"/>
                </a:cxn>
                <a:cxn ang="0">
                  <a:pos x="T8" y="T9"/>
                </a:cxn>
              </a:cxnLst>
              <a:rect l="0" t="0" r="r" b="b"/>
              <a:pathLst>
                <a:path w="15" h="65">
                  <a:moveTo>
                    <a:pt x="13" y="0"/>
                  </a:moveTo>
                  <a:lnTo>
                    <a:pt x="15" y="55"/>
                  </a:lnTo>
                  <a:lnTo>
                    <a:pt x="1" y="65"/>
                  </a:lnTo>
                  <a:lnTo>
                    <a:pt x="0" y="10"/>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5" name="Freeform 887"/>
            <p:cNvSpPr>
              <a:spLocks/>
            </p:cNvSpPr>
            <p:nvPr/>
          </p:nvSpPr>
          <p:spPr bwMode="auto">
            <a:xfrm>
              <a:off x="15018528" y="-628252"/>
              <a:ext cx="19050" cy="90488"/>
            </a:xfrm>
            <a:custGeom>
              <a:avLst/>
              <a:gdLst>
                <a:gd name="T0" fmla="*/ 11 w 12"/>
                <a:gd name="T1" fmla="*/ 0 h 57"/>
                <a:gd name="T2" fmla="*/ 12 w 12"/>
                <a:gd name="T3" fmla="*/ 55 h 57"/>
                <a:gd name="T4" fmla="*/ 2 w 12"/>
                <a:gd name="T5" fmla="*/ 57 h 57"/>
                <a:gd name="T6" fmla="*/ 0 w 12"/>
                <a:gd name="T7" fmla="*/ 2 h 57"/>
                <a:gd name="T8" fmla="*/ 11 w 12"/>
                <a:gd name="T9" fmla="*/ 0 h 57"/>
              </a:gdLst>
              <a:ahLst/>
              <a:cxnLst>
                <a:cxn ang="0">
                  <a:pos x="T0" y="T1"/>
                </a:cxn>
                <a:cxn ang="0">
                  <a:pos x="T2" y="T3"/>
                </a:cxn>
                <a:cxn ang="0">
                  <a:pos x="T4" y="T5"/>
                </a:cxn>
                <a:cxn ang="0">
                  <a:pos x="T6" y="T7"/>
                </a:cxn>
                <a:cxn ang="0">
                  <a:pos x="T8" y="T9"/>
                </a:cxn>
              </a:cxnLst>
              <a:rect l="0" t="0" r="r" b="b"/>
              <a:pathLst>
                <a:path w="12" h="57">
                  <a:moveTo>
                    <a:pt x="11" y="0"/>
                  </a:moveTo>
                  <a:lnTo>
                    <a:pt x="12" y="55"/>
                  </a:lnTo>
                  <a:lnTo>
                    <a:pt x="2" y="57"/>
                  </a:lnTo>
                  <a:lnTo>
                    <a:pt x="0" y="2"/>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6" name="Freeform 888"/>
            <p:cNvSpPr>
              <a:spLocks/>
            </p:cNvSpPr>
            <p:nvPr/>
          </p:nvSpPr>
          <p:spPr bwMode="auto">
            <a:xfrm>
              <a:off x="15012178" y="-625077"/>
              <a:ext cx="9525" cy="88900"/>
            </a:xfrm>
            <a:custGeom>
              <a:avLst/>
              <a:gdLst>
                <a:gd name="T0" fmla="*/ 4 w 6"/>
                <a:gd name="T1" fmla="*/ 0 h 56"/>
                <a:gd name="T2" fmla="*/ 6 w 6"/>
                <a:gd name="T3" fmla="*/ 55 h 56"/>
                <a:gd name="T4" fmla="*/ 1 w 6"/>
                <a:gd name="T5" fmla="*/ 56 h 56"/>
                <a:gd name="T6" fmla="*/ 0 w 6"/>
                <a:gd name="T7" fmla="*/ 1 h 56"/>
                <a:gd name="T8" fmla="*/ 4 w 6"/>
                <a:gd name="T9" fmla="*/ 0 h 56"/>
              </a:gdLst>
              <a:ahLst/>
              <a:cxnLst>
                <a:cxn ang="0">
                  <a:pos x="T0" y="T1"/>
                </a:cxn>
                <a:cxn ang="0">
                  <a:pos x="T2" y="T3"/>
                </a:cxn>
                <a:cxn ang="0">
                  <a:pos x="T4" y="T5"/>
                </a:cxn>
                <a:cxn ang="0">
                  <a:pos x="T6" y="T7"/>
                </a:cxn>
                <a:cxn ang="0">
                  <a:pos x="T8" y="T9"/>
                </a:cxn>
              </a:cxnLst>
              <a:rect l="0" t="0" r="r" b="b"/>
              <a:pathLst>
                <a:path w="6" h="56">
                  <a:moveTo>
                    <a:pt x="4" y="0"/>
                  </a:moveTo>
                  <a:lnTo>
                    <a:pt x="6" y="55"/>
                  </a:lnTo>
                  <a:lnTo>
                    <a:pt x="1" y="56"/>
                  </a:lnTo>
                  <a:lnTo>
                    <a:pt x="0" y="1"/>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7" name="Freeform 889"/>
            <p:cNvSpPr>
              <a:spLocks/>
            </p:cNvSpPr>
            <p:nvPr/>
          </p:nvSpPr>
          <p:spPr bwMode="auto">
            <a:xfrm>
              <a:off x="15005828" y="-623490"/>
              <a:ext cx="7938" cy="101600"/>
            </a:xfrm>
            <a:custGeom>
              <a:avLst/>
              <a:gdLst>
                <a:gd name="T0" fmla="*/ 4 w 5"/>
                <a:gd name="T1" fmla="*/ 0 h 64"/>
                <a:gd name="T2" fmla="*/ 5 w 5"/>
                <a:gd name="T3" fmla="*/ 55 h 64"/>
                <a:gd name="T4" fmla="*/ 2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2" y="64"/>
                  </a:lnTo>
                  <a:lnTo>
                    <a:pt x="0" y="9"/>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8" name="Freeform 890"/>
            <p:cNvSpPr>
              <a:spLocks/>
            </p:cNvSpPr>
            <p:nvPr/>
          </p:nvSpPr>
          <p:spPr bwMode="auto">
            <a:xfrm>
              <a:off x="12953191" y="-542527"/>
              <a:ext cx="7938" cy="93663"/>
            </a:xfrm>
            <a:custGeom>
              <a:avLst/>
              <a:gdLst>
                <a:gd name="T0" fmla="*/ 5 w 7"/>
                <a:gd name="T1" fmla="*/ 4 h 71"/>
                <a:gd name="T2" fmla="*/ 7 w 7"/>
                <a:gd name="T3" fmla="*/ 71 h 71"/>
                <a:gd name="T4" fmla="*/ 2 w 7"/>
                <a:gd name="T5" fmla="*/ 67 h 71"/>
                <a:gd name="T6" fmla="*/ 0 w 7"/>
                <a:gd name="T7" fmla="*/ 0 h 71"/>
                <a:gd name="T8" fmla="*/ 5 w 7"/>
                <a:gd name="T9" fmla="*/ 4 h 71"/>
              </a:gdLst>
              <a:ahLst/>
              <a:cxnLst>
                <a:cxn ang="0">
                  <a:pos x="T0" y="T1"/>
                </a:cxn>
                <a:cxn ang="0">
                  <a:pos x="T2" y="T3"/>
                </a:cxn>
                <a:cxn ang="0">
                  <a:pos x="T4" y="T5"/>
                </a:cxn>
                <a:cxn ang="0">
                  <a:pos x="T6" y="T7"/>
                </a:cxn>
                <a:cxn ang="0">
                  <a:pos x="T8" y="T9"/>
                </a:cxn>
              </a:cxnLst>
              <a:rect l="0" t="0" r="r" b="b"/>
              <a:pathLst>
                <a:path w="7" h="71">
                  <a:moveTo>
                    <a:pt x="5" y="4"/>
                  </a:moveTo>
                  <a:cubicBezTo>
                    <a:pt x="7" y="71"/>
                    <a:pt x="7" y="71"/>
                    <a:pt x="7" y="71"/>
                  </a:cubicBezTo>
                  <a:cubicBezTo>
                    <a:pt x="7" y="70"/>
                    <a:pt x="5" y="69"/>
                    <a:pt x="2" y="67"/>
                  </a:cubicBezTo>
                  <a:cubicBezTo>
                    <a:pt x="0" y="0"/>
                    <a:pt x="0" y="0"/>
                    <a:pt x="0" y="0"/>
                  </a:cubicBezTo>
                  <a:cubicBezTo>
                    <a:pt x="3" y="2"/>
                    <a:pt x="5" y="3"/>
                    <a:pt x="5" y="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19" name="Freeform 891"/>
            <p:cNvSpPr>
              <a:spLocks/>
            </p:cNvSpPr>
            <p:nvPr/>
          </p:nvSpPr>
          <p:spPr bwMode="auto">
            <a:xfrm>
              <a:off x="12945253" y="-544115"/>
              <a:ext cx="9525" cy="88900"/>
            </a:xfrm>
            <a:custGeom>
              <a:avLst/>
              <a:gdLst>
                <a:gd name="T0" fmla="*/ 6 w 8"/>
                <a:gd name="T1" fmla="*/ 2 h 69"/>
                <a:gd name="T2" fmla="*/ 8 w 8"/>
                <a:gd name="T3" fmla="*/ 69 h 69"/>
                <a:gd name="T4" fmla="*/ 2 w 8"/>
                <a:gd name="T5" fmla="*/ 68 h 69"/>
                <a:gd name="T6" fmla="*/ 0 w 8"/>
                <a:gd name="T7" fmla="*/ 0 h 69"/>
                <a:gd name="T8" fmla="*/ 6 w 8"/>
                <a:gd name="T9" fmla="*/ 2 h 69"/>
              </a:gdLst>
              <a:ahLst/>
              <a:cxnLst>
                <a:cxn ang="0">
                  <a:pos x="T0" y="T1"/>
                </a:cxn>
                <a:cxn ang="0">
                  <a:pos x="T2" y="T3"/>
                </a:cxn>
                <a:cxn ang="0">
                  <a:pos x="T4" y="T5"/>
                </a:cxn>
                <a:cxn ang="0">
                  <a:pos x="T6" y="T7"/>
                </a:cxn>
                <a:cxn ang="0">
                  <a:pos x="T8" y="T9"/>
                </a:cxn>
              </a:cxnLst>
              <a:rect l="0" t="0" r="r" b="b"/>
              <a:pathLst>
                <a:path w="8" h="69">
                  <a:moveTo>
                    <a:pt x="6" y="2"/>
                  </a:moveTo>
                  <a:cubicBezTo>
                    <a:pt x="8" y="69"/>
                    <a:pt x="8" y="69"/>
                    <a:pt x="8" y="69"/>
                  </a:cubicBezTo>
                  <a:cubicBezTo>
                    <a:pt x="6" y="69"/>
                    <a:pt x="4" y="68"/>
                    <a:pt x="2" y="68"/>
                  </a:cubicBezTo>
                  <a:cubicBezTo>
                    <a:pt x="0" y="0"/>
                    <a:pt x="0" y="0"/>
                    <a:pt x="0" y="0"/>
                  </a:cubicBezTo>
                  <a:cubicBezTo>
                    <a:pt x="2" y="1"/>
                    <a:pt x="4" y="2"/>
                    <a:pt x="6"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0" name="Freeform 892"/>
            <p:cNvSpPr>
              <a:spLocks/>
            </p:cNvSpPr>
            <p:nvPr/>
          </p:nvSpPr>
          <p:spPr bwMode="auto">
            <a:xfrm>
              <a:off x="12935728" y="-545702"/>
              <a:ext cx="12700" cy="88900"/>
            </a:xfrm>
            <a:custGeom>
              <a:avLst/>
              <a:gdLst>
                <a:gd name="T0" fmla="*/ 7 w 9"/>
                <a:gd name="T1" fmla="*/ 1 h 69"/>
                <a:gd name="T2" fmla="*/ 9 w 9"/>
                <a:gd name="T3" fmla="*/ 69 h 69"/>
                <a:gd name="T4" fmla="*/ 2 w 9"/>
                <a:gd name="T5" fmla="*/ 67 h 69"/>
                <a:gd name="T6" fmla="*/ 0 w 9"/>
                <a:gd name="T7" fmla="*/ 0 h 69"/>
                <a:gd name="T8" fmla="*/ 7 w 9"/>
                <a:gd name="T9" fmla="*/ 1 h 69"/>
              </a:gdLst>
              <a:ahLst/>
              <a:cxnLst>
                <a:cxn ang="0">
                  <a:pos x="T0" y="T1"/>
                </a:cxn>
                <a:cxn ang="0">
                  <a:pos x="T2" y="T3"/>
                </a:cxn>
                <a:cxn ang="0">
                  <a:pos x="T4" y="T5"/>
                </a:cxn>
                <a:cxn ang="0">
                  <a:pos x="T6" y="T7"/>
                </a:cxn>
                <a:cxn ang="0">
                  <a:pos x="T8" y="T9"/>
                </a:cxn>
              </a:cxnLst>
              <a:rect l="0" t="0" r="r" b="b"/>
              <a:pathLst>
                <a:path w="9" h="69">
                  <a:moveTo>
                    <a:pt x="7" y="1"/>
                  </a:moveTo>
                  <a:cubicBezTo>
                    <a:pt x="9" y="69"/>
                    <a:pt x="9" y="69"/>
                    <a:pt x="9" y="69"/>
                  </a:cubicBezTo>
                  <a:cubicBezTo>
                    <a:pt x="7" y="68"/>
                    <a:pt x="4" y="67"/>
                    <a:pt x="2" y="67"/>
                  </a:cubicBezTo>
                  <a:cubicBezTo>
                    <a:pt x="0" y="0"/>
                    <a:pt x="0" y="0"/>
                    <a:pt x="0" y="0"/>
                  </a:cubicBezTo>
                  <a:cubicBezTo>
                    <a:pt x="2" y="0"/>
                    <a:pt x="5" y="1"/>
                    <a:pt x="7"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1" name="Freeform 893"/>
            <p:cNvSpPr>
              <a:spLocks/>
            </p:cNvSpPr>
            <p:nvPr/>
          </p:nvSpPr>
          <p:spPr bwMode="auto">
            <a:xfrm>
              <a:off x="12926203" y="-548877"/>
              <a:ext cx="12700" cy="90488"/>
            </a:xfrm>
            <a:custGeom>
              <a:avLst/>
              <a:gdLst>
                <a:gd name="T0" fmla="*/ 8 w 10"/>
                <a:gd name="T1" fmla="*/ 2 h 69"/>
                <a:gd name="T2" fmla="*/ 10 w 10"/>
                <a:gd name="T3" fmla="*/ 69 h 69"/>
                <a:gd name="T4" fmla="*/ 2 w 10"/>
                <a:gd name="T5" fmla="*/ 68 h 69"/>
                <a:gd name="T6" fmla="*/ 0 w 10"/>
                <a:gd name="T7" fmla="*/ 0 h 69"/>
                <a:gd name="T8" fmla="*/ 8 w 10"/>
                <a:gd name="T9" fmla="*/ 2 h 69"/>
              </a:gdLst>
              <a:ahLst/>
              <a:cxnLst>
                <a:cxn ang="0">
                  <a:pos x="T0" y="T1"/>
                </a:cxn>
                <a:cxn ang="0">
                  <a:pos x="T2" y="T3"/>
                </a:cxn>
                <a:cxn ang="0">
                  <a:pos x="T4" y="T5"/>
                </a:cxn>
                <a:cxn ang="0">
                  <a:pos x="T6" y="T7"/>
                </a:cxn>
                <a:cxn ang="0">
                  <a:pos x="T8" y="T9"/>
                </a:cxn>
              </a:cxnLst>
              <a:rect l="0" t="0" r="r" b="b"/>
              <a:pathLst>
                <a:path w="10" h="69">
                  <a:moveTo>
                    <a:pt x="8" y="2"/>
                  </a:moveTo>
                  <a:cubicBezTo>
                    <a:pt x="10" y="69"/>
                    <a:pt x="10" y="69"/>
                    <a:pt x="10" y="69"/>
                  </a:cubicBezTo>
                  <a:cubicBezTo>
                    <a:pt x="7" y="68"/>
                    <a:pt x="5" y="68"/>
                    <a:pt x="2" y="68"/>
                  </a:cubicBezTo>
                  <a:cubicBezTo>
                    <a:pt x="0" y="0"/>
                    <a:pt x="0" y="0"/>
                    <a:pt x="0" y="0"/>
                  </a:cubicBezTo>
                  <a:cubicBezTo>
                    <a:pt x="3" y="1"/>
                    <a:pt x="5" y="1"/>
                    <a:pt x="8"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2" name="Freeform 894"/>
            <p:cNvSpPr>
              <a:spLocks/>
            </p:cNvSpPr>
            <p:nvPr/>
          </p:nvSpPr>
          <p:spPr bwMode="auto">
            <a:xfrm>
              <a:off x="12918266" y="-548877"/>
              <a:ext cx="11113" cy="88900"/>
            </a:xfrm>
            <a:custGeom>
              <a:avLst/>
              <a:gdLst>
                <a:gd name="T0" fmla="*/ 7 w 9"/>
                <a:gd name="T1" fmla="*/ 0 h 68"/>
                <a:gd name="T2" fmla="*/ 9 w 9"/>
                <a:gd name="T3" fmla="*/ 68 h 68"/>
                <a:gd name="T4" fmla="*/ 2 w 9"/>
                <a:gd name="T5" fmla="*/ 67 h 68"/>
                <a:gd name="T6" fmla="*/ 0 w 9"/>
                <a:gd name="T7" fmla="*/ 0 h 68"/>
                <a:gd name="T8" fmla="*/ 7 w 9"/>
                <a:gd name="T9" fmla="*/ 0 h 68"/>
              </a:gdLst>
              <a:ahLst/>
              <a:cxnLst>
                <a:cxn ang="0">
                  <a:pos x="T0" y="T1"/>
                </a:cxn>
                <a:cxn ang="0">
                  <a:pos x="T2" y="T3"/>
                </a:cxn>
                <a:cxn ang="0">
                  <a:pos x="T4" y="T5"/>
                </a:cxn>
                <a:cxn ang="0">
                  <a:pos x="T6" y="T7"/>
                </a:cxn>
                <a:cxn ang="0">
                  <a:pos x="T8" y="T9"/>
                </a:cxn>
              </a:cxnLst>
              <a:rect l="0" t="0" r="r" b="b"/>
              <a:pathLst>
                <a:path w="9" h="68">
                  <a:moveTo>
                    <a:pt x="7" y="0"/>
                  </a:moveTo>
                  <a:cubicBezTo>
                    <a:pt x="9" y="68"/>
                    <a:pt x="9" y="68"/>
                    <a:pt x="9" y="68"/>
                  </a:cubicBezTo>
                  <a:cubicBezTo>
                    <a:pt x="7" y="67"/>
                    <a:pt x="4" y="67"/>
                    <a:pt x="2" y="67"/>
                  </a:cubicBezTo>
                  <a:cubicBezTo>
                    <a:pt x="0" y="0"/>
                    <a:pt x="0" y="0"/>
                    <a:pt x="0" y="0"/>
                  </a:cubicBezTo>
                  <a:cubicBezTo>
                    <a:pt x="2" y="0"/>
                    <a:pt x="5"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3" name="Freeform 895"/>
            <p:cNvSpPr>
              <a:spLocks/>
            </p:cNvSpPr>
            <p:nvPr/>
          </p:nvSpPr>
          <p:spPr bwMode="auto">
            <a:xfrm>
              <a:off x="12911916" y="-550465"/>
              <a:ext cx="7938" cy="88900"/>
            </a:xfrm>
            <a:custGeom>
              <a:avLst/>
              <a:gdLst>
                <a:gd name="T0" fmla="*/ 5 w 7"/>
                <a:gd name="T1" fmla="*/ 1 h 68"/>
                <a:gd name="T2" fmla="*/ 7 w 7"/>
                <a:gd name="T3" fmla="*/ 68 h 68"/>
                <a:gd name="T4" fmla="*/ 4 w 7"/>
                <a:gd name="T5" fmla="*/ 68 h 68"/>
                <a:gd name="T6" fmla="*/ 2 w 7"/>
                <a:gd name="T7" fmla="*/ 67 h 68"/>
                <a:gd name="T8" fmla="*/ 0 w 7"/>
                <a:gd name="T9" fmla="*/ 0 h 68"/>
                <a:gd name="T10" fmla="*/ 2 w 7"/>
                <a:gd name="T11" fmla="*/ 0 h 68"/>
                <a:gd name="T12" fmla="*/ 5 w 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7" h="68">
                  <a:moveTo>
                    <a:pt x="5" y="1"/>
                  </a:moveTo>
                  <a:cubicBezTo>
                    <a:pt x="7" y="68"/>
                    <a:pt x="7" y="68"/>
                    <a:pt x="7" y="68"/>
                  </a:cubicBezTo>
                  <a:cubicBezTo>
                    <a:pt x="6" y="68"/>
                    <a:pt x="5" y="68"/>
                    <a:pt x="4" y="68"/>
                  </a:cubicBezTo>
                  <a:cubicBezTo>
                    <a:pt x="4" y="67"/>
                    <a:pt x="3" y="67"/>
                    <a:pt x="2" y="67"/>
                  </a:cubicBezTo>
                  <a:cubicBezTo>
                    <a:pt x="0" y="0"/>
                    <a:pt x="0" y="0"/>
                    <a:pt x="0" y="0"/>
                  </a:cubicBezTo>
                  <a:cubicBezTo>
                    <a:pt x="1" y="0"/>
                    <a:pt x="2" y="0"/>
                    <a:pt x="2" y="0"/>
                  </a:cubicBezTo>
                  <a:cubicBezTo>
                    <a:pt x="3" y="1"/>
                    <a:pt x="4"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4" name="Freeform 896"/>
            <p:cNvSpPr>
              <a:spLocks/>
            </p:cNvSpPr>
            <p:nvPr/>
          </p:nvSpPr>
          <p:spPr bwMode="auto">
            <a:xfrm>
              <a:off x="12903978" y="-550465"/>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5" name="Freeform 897"/>
            <p:cNvSpPr>
              <a:spLocks/>
            </p:cNvSpPr>
            <p:nvPr/>
          </p:nvSpPr>
          <p:spPr bwMode="auto">
            <a:xfrm>
              <a:off x="12899216" y="-552052"/>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2" y="0"/>
                    <a:pt x="3" y="0"/>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6" name="Freeform 898"/>
            <p:cNvSpPr>
              <a:spLocks/>
            </p:cNvSpPr>
            <p:nvPr/>
          </p:nvSpPr>
          <p:spPr bwMode="auto">
            <a:xfrm>
              <a:off x="12894453" y="-552052"/>
              <a:ext cx="6350"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2" y="0"/>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7" name="Freeform 899"/>
            <p:cNvSpPr>
              <a:spLocks/>
            </p:cNvSpPr>
            <p:nvPr/>
          </p:nvSpPr>
          <p:spPr bwMode="auto">
            <a:xfrm>
              <a:off x="12889691" y="-553640"/>
              <a:ext cx="6350"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1" y="0"/>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8" name="Freeform 900"/>
            <p:cNvSpPr>
              <a:spLocks/>
            </p:cNvSpPr>
            <p:nvPr/>
          </p:nvSpPr>
          <p:spPr bwMode="auto">
            <a:xfrm>
              <a:off x="12867466" y="-566340"/>
              <a:ext cx="23813" cy="100013"/>
            </a:xfrm>
            <a:custGeom>
              <a:avLst/>
              <a:gdLst>
                <a:gd name="T0" fmla="*/ 17 w 19"/>
                <a:gd name="T1" fmla="*/ 9 h 76"/>
                <a:gd name="T2" fmla="*/ 19 w 19"/>
                <a:gd name="T3" fmla="*/ 76 h 76"/>
                <a:gd name="T4" fmla="*/ 5 w 19"/>
                <a:gd name="T5" fmla="*/ 68 h 76"/>
                <a:gd name="T6" fmla="*/ 2 w 19"/>
                <a:gd name="T7" fmla="*/ 67 h 76"/>
                <a:gd name="T8" fmla="*/ 0 w 19"/>
                <a:gd name="T9" fmla="*/ 0 h 76"/>
                <a:gd name="T10" fmla="*/ 3 w 19"/>
                <a:gd name="T11" fmla="*/ 1 h 76"/>
                <a:gd name="T12" fmla="*/ 17 w 19"/>
                <a:gd name="T13" fmla="*/ 9 h 76"/>
              </a:gdLst>
              <a:ahLst/>
              <a:cxnLst>
                <a:cxn ang="0">
                  <a:pos x="T0" y="T1"/>
                </a:cxn>
                <a:cxn ang="0">
                  <a:pos x="T2" y="T3"/>
                </a:cxn>
                <a:cxn ang="0">
                  <a:pos x="T4" y="T5"/>
                </a:cxn>
                <a:cxn ang="0">
                  <a:pos x="T6" y="T7"/>
                </a:cxn>
                <a:cxn ang="0">
                  <a:pos x="T8" y="T9"/>
                </a:cxn>
                <a:cxn ang="0">
                  <a:pos x="T10" y="T11"/>
                </a:cxn>
                <a:cxn ang="0">
                  <a:pos x="T12" y="T13"/>
                </a:cxn>
              </a:cxnLst>
              <a:rect l="0" t="0" r="r" b="b"/>
              <a:pathLst>
                <a:path w="19" h="76">
                  <a:moveTo>
                    <a:pt x="17" y="9"/>
                  </a:moveTo>
                  <a:cubicBezTo>
                    <a:pt x="19" y="76"/>
                    <a:pt x="19" y="76"/>
                    <a:pt x="19" y="76"/>
                  </a:cubicBezTo>
                  <a:cubicBezTo>
                    <a:pt x="14" y="74"/>
                    <a:pt x="10" y="71"/>
                    <a:pt x="5" y="68"/>
                  </a:cubicBezTo>
                  <a:cubicBezTo>
                    <a:pt x="3" y="68"/>
                    <a:pt x="2" y="67"/>
                    <a:pt x="2" y="67"/>
                  </a:cubicBezTo>
                  <a:cubicBezTo>
                    <a:pt x="0" y="0"/>
                    <a:pt x="0" y="0"/>
                    <a:pt x="0" y="0"/>
                  </a:cubicBezTo>
                  <a:cubicBezTo>
                    <a:pt x="1" y="0"/>
                    <a:pt x="2" y="0"/>
                    <a:pt x="3" y="1"/>
                  </a:cubicBezTo>
                  <a:cubicBezTo>
                    <a:pt x="8" y="4"/>
                    <a:pt x="12" y="7"/>
                    <a:pt x="17" y="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29" name="Freeform 901"/>
            <p:cNvSpPr>
              <a:spLocks/>
            </p:cNvSpPr>
            <p:nvPr/>
          </p:nvSpPr>
          <p:spPr bwMode="auto">
            <a:xfrm>
              <a:off x="12865878" y="-566340"/>
              <a:ext cx="4763" cy="87313"/>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2" y="67"/>
                  </a:cubicBezTo>
                  <a:cubicBezTo>
                    <a:pt x="0" y="0"/>
                    <a:pt x="0" y="0"/>
                    <a:pt x="0" y="0"/>
                  </a:cubicBezTo>
                  <a:cubicBezTo>
                    <a:pt x="0" y="0"/>
                    <a:pt x="0"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0" name="Freeform 902"/>
            <p:cNvSpPr>
              <a:spLocks/>
            </p:cNvSpPr>
            <p:nvPr/>
          </p:nvSpPr>
          <p:spPr bwMode="auto">
            <a:xfrm>
              <a:off x="12865878" y="-566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1" name="Freeform 903"/>
            <p:cNvSpPr>
              <a:spLocks/>
            </p:cNvSpPr>
            <p:nvPr/>
          </p:nvSpPr>
          <p:spPr bwMode="auto">
            <a:xfrm>
              <a:off x="12865878"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2" name="Freeform 904"/>
            <p:cNvSpPr>
              <a:spLocks/>
            </p:cNvSpPr>
            <p:nvPr/>
          </p:nvSpPr>
          <p:spPr bwMode="auto">
            <a:xfrm>
              <a:off x="12865878"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3" name="Freeform 905"/>
            <p:cNvSpPr>
              <a:spLocks/>
            </p:cNvSpPr>
            <p:nvPr/>
          </p:nvSpPr>
          <p:spPr bwMode="auto">
            <a:xfrm>
              <a:off x="12864291" y="-566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4" name="Freeform 906"/>
            <p:cNvSpPr>
              <a:spLocks/>
            </p:cNvSpPr>
            <p:nvPr/>
          </p:nvSpPr>
          <p:spPr bwMode="auto">
            <a:xfrm>
              <a:off x="12864291" y="-566340"/>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5" name="Freeform 907"/>
            <p:cNvSpPr>
              <a:spLocks/>
            </p:cNvSpPr>
            <p:nvPr/>
          </p:nvSpPr>
          <p:spPr bwMode="auto">
            <a:xfrm>
              <a:off x="12864291"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6" name="Freeform 908"/>
            <p:cNvSpPr>
              <a:spLocks/>
            </p:cNvSpPr>
            <p:nvPr/>
          </p:nvSpPr>
          <p:spPr bwMode="auto">
            <a:xfrm>
              <a:off x="12864291" y="-566340"/>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7" name="Freeform 909"/>
            <p:cNvSpPr>
              <a:spLocks/>
            </p:cNvSpPr>
            <p:nvPr/>
          </p:nvSpPr>
          <p:spPr bwMode="auto">
            <a:xfrm>
              <a:off x="12862703" y="-56634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8" name="Freeform 910"/>
            <p:cNvSpPr>
              <a:spLocks/>
            </p:cNvSpPr>
            <p:nvPr/>
          </p:nvSpPr>
          <p:spPr bwMode="auto">
            <a:xfrm>
              <a:off x="12862703" y="-5663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39" name="Freeform 911"/>
            <p:cNvSpPr>
              <a:spLocks/>
            </p:cNvSpPr>
            <p:nvPr/>
          </p:nvSpPr>
          <p:spPr bwMode="auto">
            <a:xfrm>
              <a:off x="12859528" y="-566340"/>
              <a:ext cx="6350" cy="88900"/>
            </a:xfrm>
            <a:custGeom>
              <a:avLst/>
              <a:gdLst>
                <a:gd name="T0" fmla="*/ 3 w 5"/>
                <a:gd name="T1" fmla="*/ 0 h 69"/>
                <a:gd name="T2" fmla="*/ 5 w 5"/>
                <a:gd name="T3" fmla="*/ 67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7"/>
                    <a:pt x="5" y="67"/>
                    <a:pt x="5" y="67"/>
                  </a:cubicBezTo>
                  <a:cubicBezTo>
                    <a:pt x="4" y="68"/>
                    <a:pt x="3" y="68"/>
                    <a:pt x="2" y="69"/>
                  </a:cubicBezTo>
                  <a:cubicBezTo>
                    <a:pt x="0" y="2"/>
                    <a:pt x="0" y="2"/>
                    <a:pt x="0" y="2"/>
                  </a:cubicBezTo>
                  <a:cubicBezTo>
                    <a:pt x="1" y="1"/>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0" name="Freeform 912"/>
            <p:cNvSpPr>
              <a:spLocks/>
            </p:cNvSpPr>
            <p:nvPr/>
          </p:nvSpPr>
          <p:spPr bwMode="auto">
            <a:xfrm>
              <a:off x="12853178" y="-564752"/>
              <a:ext cx="7938" cy="92075"/>
            </a:xfrm>
            <a:custGeom>
              <a:avLst/>
              <a:gdLst>
                <a:gd name="T0" fmla="*/ 4 w 6"/>
                <a:gd name="T1" fmla="*/ 0 h 70"/>
                <a:gd name="T2" fmla="*/ 6 w 6"/>
                <a:gd name="T3" fmla="*/ 67 h 70"/>
                <a:gd name="T4" fmla="*/ 2 w 6"/>
                <a:gd name="T5" fmla="*/ 70 h 70"/>
                <a:gd name="T6" fmla="*/ 0 w 6"/>
                <a:gd name="T7" fmla="*/ 3 h 70"/>
                <a:gd name="T8" fmla="*/ 4 w 6"/>
                <a:gd name="T9" fmla="*/ 0 h 70"/>
              </a:gdLst>
              <a:ahLst/>
              <a:cxnLst>
                <a:cxn ang="0">
                  <a:pos x="T0" y="T1"/>
                </a:cxn>
                <a:cxn ang="0">
                  <a:pos x="T2" y="T3"/>
                </a:cxn>
                <a:cxn ang="0">
                  <a:pos x="T4" y="T5"/>
                </a:cxn>
                <a:cxn ang="0">
                  <a:pos x="T6" y="T7"/>
                </a:cxn>
                <a:cxn ang="0">
                  <a:pos x="T8" y="T9"/>
                </a:cxn>
              </a:cxnLst>
              <a:rect l="0" t="0" r="r" b="b"/>
              <a:pathLst>
                <a:path w="6" h="70">
                  <a:moveTo>
                    <a:pt x="4" y="0"/>
                  </a:moveTo>
                  <a:cubicBezTo>
                    <a:pt x="6" y="67"/>
                    <a:pt x="6" y="67"/>
                    <a:pt x="6" y="67"/>
                  </a:cubicBezTo>
                  <a:cubicBezTo>
                    <a:pt x="5" y="67"/>
                    <a:pt x="3" y="69"/>
                    <a:pt x="2" y="70"/>
                  </a:cubicBezTo>
                  <a:cubicBezTo>
                    <a:pt x="0" y="3"/>
                    <a:pt x="0" y="3"/>
                    <a:pt x="0" y="3"/>
                  </a:cubicBezTo>
                  <a:cubicBezTo>
                    <a:pt x="2" y="2"/>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1" name="Freeform 913"/>
            <p:cNvSpPr>
              <a:spLocks/>
            </p:cNvSpPr>
            <p:nvPr/>
          </p:nvSpPr>
          <p:spPr bwMode="auto">
            <a:xfrm>
              <a:off x="12842066" y="-559990"/>
              <a:ext cx="14288" cy="92075"/>
            </a:xfrm>
            <a:custGeom>
              <a:avLst/>
              <a:gdLst>
                <a:gd name="T0" fmla="*/ 9 w 11"/>
                <a:gd name="T1" fmla="*/ 0 h 71"/>
                <a:gd name="T2" fmla="*/ 11 w 11"/>
                <a:gd name="T3" fmla="*/ 67 h 71"/>
                <a:gd name="T4" fmla="*/ 2 w 11"/>
                <a:gd name="T5" fmla="*/ 71 h 71"/>
                <a:gd name="T6" fmla="*/ 0 w 11"/>
                <a:gd name="T7" fmla="*/ 4 h 71"/>
                <a:gd name="T8" fmla="*/ 9 w 11"/>
                <a:gd name="T9" fmla="*/ 0 h 71"/>
              </a:gdLst>
              <a:ahLst/>
              <a:cxnLst>
                <a:cxn ang="0">
                  <a:pos x="T0" y="T1"/>
                </a:cxn>
                <a:cxn ang="0">
                  <a:pos x="T2" y="T3"/>
                </a:cxn>
                <a:cxn ang="0">
                  <a:pos x="T4" y="T5"/>
                </a:cxn>
                <a:cxn ang="0">
                  <a:pos x="T6" y="T7"/>
                </a:cxn>
                <a:cxn ang="0">
                  <a:pos x="T8" y="T9"/>
                </a:cxn>
              </a:cxnLst>
              <a:rect l="0" t="0" r="r" b="b"/>
              <a:pathLst>
                <a:path w="11" h="71">
                  <a:moveTo>
                    <a:pt x="9" y="0"/>
                  </a:moveTo>
                  <a:cubicBezTo>
                    <a:pt x="11" y="67"/>
                    <a:pt x="11" y="67"/>
                    <a:pt x="11" y="67"/>
                  </a:cubicBezTo>
                  <a:cubicBezTo>
                    <a:pt x="9" y="68"/>
                    <a:pt x="6" y="70"/>
                    <a:pt x="2" y="71"/>
                  </a:cubicBezTo>
                  <a:cubicBezTo>
                    <a:pt x="0" y="4"/>
                    <a:pt x="0" y="4"/>
                    <a:pt x="0" y="4"/>
                  </a:cubicBezTo>
                  <a:cubicBezTo>
                    <a:pt x="4" y="3"/>
                    <a:pt x="7" y="1"/>
                    <a:pt x="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2" name="Freeform 914"/>
            <p:cNvSpPr>
              <a:spLocks/>
            </p:cNvSpPr>
            <p:nvPr/>
          </p:nvSpPr>
          <p:spPr bwMode="auto">
            <a:xfrm>
              <a:off x="12837303" y="-555227"/>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7"/>
                    <a:pt x="2" y="68"/>
                  </a:cubicBezTo>
                  <a:cubicBezTo>
                    <a:pt x="0" y="1"/>
                    <a:pt x="0" y="1"/>
                    <a:pt x="0" y="1"/>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3" name="Freeform 915"/>
            <p:cNvSpPr>
              <a:spLocks/>
            </p:cNvSpPr>
            <p:nvPr/>
          </p:nvSpPr>
          <p:spPr bwMode="auto">
            <a:xfrm>
              <a:off x="12830953" y="-553640"/>
              <a:ext cx="9525" cy="87313"/>
            </a:xfrm>
            <a:custGeom>
              <a:avLst/>
              <a:gdLst>
                <a:gd name="T0" fmla="*/ 6 w 8"/>
                <a:gd name="T1" fmla="*/ 0 h 67"/>
                <a:gd name="T2" fmla="*/ 8 w 8"/>
                <a:gd name="T3" fmla="*/ 67 h 67"/>
                <a:gd name="T4" fmla="*/ 5 w 8"/>
                <a:gd name="T5" fmla="*/ 67 h 67"/>
                <a:gd name="T6" fmla="*/ 1 w 8"/>
                <a:gd name="T7" fmla="*/ 67 h 67"/>
                <a:gd name="T8" fmla="*/ 0 w 8"/>
                <a:gd name="T9" fmla="*/ 0 h 67"/>
                <a:gd name="T10" fmla="*/ 4 w 8"/>
                <a:gd name="T11" fmla="*/ 0 h 67"/>
                <a:gd name="T12" fmla="*/ 6 w 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8" h="67">
                  <a:moveTo>
                    <a:pt x="6" y="0"/>
                  </a:moveTo>
                  <a:cubicBezTo>
                    <a:pt x="8" y="67"/>
                    <a:pt x="8" y="67"/>
                    <a:pt x="8" y="67"/>
                  </a:cubicBezTo>
                  <a:cubicBezTo>
                    <a:pt x="7" y="67"/>
                    <a:pt x="6" y="67"/>
                    <a:pt x="5" y="67"/>
                  </a:cubicBezTo>
                  <a:cubicBezTo>
                    <a:pt x="4" y="67"/>
                    <a:pt x="3" y="67"/>
                    <a:pt x="1" y="67"/>
                  </a:cubicBezTo>
                  <a:cubicBezTo>
                    <a:pt x="0" y="0"/>
                    <a:pt x="0" y="0"/>
                    <a:pt x="0" y="0"/>
                  </a:cubicBezTo>
                  <a:cubicBezTo>
                    <a:pt x="1" y="0"/>
                    <a:pt x="2" y="0"/>
                    <a:pt x="4" y="0"/>
                  </a:cubicBezTo>
                  <a:cubicBezTo>
                    <a:pt x="4" y="0"/>
                    <a:pt x="5"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4" name="Freeform 916"/>
            <p:cNvSpPr>
              <a:spLocks/>
            </p:cNvSpPr>
            <p:nvPr/>
          </p:nvSpPr>
          <p:spPr bwMode="auto">
            <a:xfrm>
              <a:off x="12818253" y="-553640"/>
              <a:ext cx="12700" cy="88900"/>
            </a:xfrm>
            <a:custGeom>
              <a:avLst/>
              <a:gdLst>
                <a:gd name="T0" fmla="*/ 10 w 11"/>
                <a:gd name="T1" fmla="*/ 0 h 68"/>
                <a:gd name="T2" fmla="*/ 11 w 11"/>
                <a:gd name="T3" fmla="*/ 67 h 68"/>
                <a:gd name="T4" fmla="*/ 2 w 11"/>
                <a:gd name="T5" fmla="*/ 68 h 68"/>
                <a:gd name="T6" fmla="*/ 0 w 11"/>
                <a:gd name="T7" fmla="*/ 1 h 68"/>
                <a:gd name="T8" fmla="*/ 10 w 11"/>
                <a:gd name="T9" fmla="*/ 0 h 68"/>
              </a:gdLst>
              <a:ahLst/>
              <a:cxnLst>
                <a:cxn ang="0">
                  <a:pos x="T0" y="T1"/>
                </a:cxn>
                <a:cxn ang="0">
                  <a:pos x="T2" y="T3"/>
                </a:cxn>
                <a:cxn ang="0">
                  <a:pos x="T4" y="T5"/>
                </a:cxn>
                <a:cxn ang="0">
                  <a:pos x="T6" y="T7"/>
                </a:cxn>
                <a:cxn ang="0">
                  <a:pos x="T8" y="T9"/>
                </a:cxn>
              </a:cxnLst>
              <a:rect l="0" t="0" r="r" b="b"/>
              <a:pathLst>
                <a:path w="11" h="68">
                  <a:moveTo>
                    <a:pt x="10" y="0"/>
                  </a:moveTo>
                  <a:cubicBezTo>
                    <a:pt x="11" y="67"/>
                    <a:pt x="11" y="67"/>
                    <a:pt x="11" y="67"/>
                  </a:cubicBezTo>
                  <a:cubicBezTo>
                    <a:pt x="8" y="68"/>
                    <a:pt x="5" y="68"/>
                    <a:pt x="2" y="68"/>
                  </a:cubicBezTo>
                  <a:cubicBezTo>
                    <a:pt x="0" y="1"/>
                    <a:pt x="0" y="1"/>
                    <a:pt x="0" y="1"/>
                  </a:cubicBezTo>
                  <a:cubicBezTo>
                    <a:pt x="3" y="1"/>
                    <a:pt x="6" y="1"/>
                    <a:pt x="1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5" name="Freeform 917"/>
            <p:cNvSpPr>
              <a:spLocks/>
            </p:cNvSpPr>
            <p:nvPr/>
          </p:nvSpPr>
          <p:spPr bwMode="auto">
            <a:xfrm>
              <a:off x="12811903" y="-552052"/>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4"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6" name="Freeform 918"/>
            <p:cNvSpPr>
              <a:spLocks/>
            </p:cNvSpPr>
            <p:nvPr/>
          </p:nvSpPr>
          <p:spPr bwMode="auto">
            <a:xfrm>
              <a:off x="12807141" y="-552052"/>
              <a:ext cx="6350" cy="88900"/>
            </a:xfrm>
            <a:custGeom>
              <a:avLst/>
              <a:gdLst>
                <a:gd name="T0" fmla="*/ 4 w 6"/>
                <a:gd name="T1" fmla="*/ 0 h 68"/>
                <a:gd name="T2" fmla="*/ 6 w 6"/>
                <a:gd name="T3" fmla="*/ 67 h 68"/>
                <a:gd name="T4" fmla="*/ 5 w 6"/>
                <a:gd name="T5" fmla="*/ 68 h 68"/>
                <a:gd name="T6" fmla="*/ 2 w 6"/>
                <a:gd name="T7" fmla="*/ 67 h 68"/>
                <a:gd name="T8" fmla="*/ 0 w 6"/>
                <a:gd name="T9" fmla="*/ 0 h 68"/>
                <a:gd name="T10" fmla="*/ 3 w 6"/>
                <a:gd name="T11" fmla="*/ 0 h 68"/>
                <a:gd name="T12" fmla="*/ 4 w 6"/>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0"/>
                  </a:moveTo>
                  <a:cubicBezTo>
                    <a:pt x="6" y="67"/>
                    <a:pt x="6" y="67"/>
                    <a:pt x="6" y="67"/>
                  </a:cubicBezTo>
                  <a:cubicBezTo>
                    <a:pt x="6" y="68"/>
                    <a:pt x="5" y="68"/>
                    <a:pt x="5" y="68"/>
                  </a:cubicBezTo>
                  <a:cubicBezTo>
                    <a:pt x="4" y="68"/>
                    <a:pt x="3" y="67"/>
                    <a:pt x="2" y="67"/>
                  </a:cubicBezTo>
                  <a:cubicBezTo>
                    <a:pt x="0" y="0"/>
                    <a:pt x="0" y="0"/>
                    <a:pt x="0" y="0"/>
                  </a:cubicBezTo>
                  <a:cubicBezTo>
                    <a:pt x="1" y="0"/>
                    <a:pt x="2" y="0"/>
                    <a:pt x="3" y="0"/>
                  </a:cubicBezTo>
                  <a:cubicBezTo>
                    <a:pt x="3" y="0"/>
                    <a:pt x="4"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7" name="Freeform 919"/>
            <p:cNvSpPr>
              <a:spLocks/>
            </p:cNvSpPr>
            <p:nvPr/>
          </p:nvSpPr>
          <p:spPr bwMode="auto">
            <a:xfrm>
              <a:off x="12802378" y="-5520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8" name="Freeform 920"/>
            <p:cNvSpPr>
              <a:spLocks/>
            </p:cNvSpPr>
            <p:nvPr/>
          </p:nvSpPr>
          <p:spPr bwMode="auto">
            <a:xfrm>
              <a:off x="12799203" y="-5520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49" name="Freeform 921"/>
            <p:cNvSpPr>
              <a:spLocks/>
            </p:cNvSpPr>
            <p:nvPr/>
          </p:nvSpPr>
          <p:spPr bwMode="auto">
            <a:xfrm>
              <a:off x="12794441" y="-553640"/>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0" name="Freeform 922"/>
            <p:cNvSpPr>
              <a:spLocks/>
            </p:cNvSpPr>
            <p:nvPr/>
          </p:nvSpPr>
          <p:spPr bwMode="auto">
            <a:xfrm>
              <a:off x="12789678" y="-553640"/>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4" y="67"/>
                    <a:pt x="2" y="67"/>
                  </a:cubicBezTo>
                  <a:cubicBezTo>
                    <a:pt x="0" y="0"/>
                    <a:pt x="0" y="0"/>
                    <a:pt x="0" y="0"/>
                  </a:cubicBezTo>
                  <a:cubicBezTo>
                    <a:pt x="2"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1" name="Freeform 923"/>
            <p:cNvSpPr>
              <a:spLocks/>
            </p:cNvSpPr>
            <p:nvPr/>
          </p:nvSpPr>
          <p:spPr bwMode="auto">
            <a:xfrm>
              <a:off x="12783328" y="-556815"/>
              <a:ext cx="9525" cy="90488"/>
            </a:xfrm>
            <a:custGeom>
              <a:avLst/>
              <a:gdLst>
                <a:gd name="T0" fmla="*/ 5 w 7"/>
                <a:gd name="T1" fmla="*/ 2 h 69"/>
                <a:gd name="T2" fmla="*/ 7 w 7"/>
                <a:gd name="T3" fmla="*/ 69 h 69"/>
                <a:gd name="T4" fmla="*/ 3 w 7"/>
                <a:gd name="T5" fmla="*/ 67 h 69"/>
                <a:gd name="T6" fmla="*/ 2 w 7"/>
                <a:gd name="T7" fmla="*/ 67 h 69"/>
                <a:gd name="T8" fmla="*/ 0 w 7"/>
                <a:gd name="T9" fmla="*/ 0 h 69"/>
                <a:gd name="T10" fmla="*/ 1 w 7"/>
                <a:gd name="T11" fmla="*/ 0 h 69"/>
                <a:gd name="T12" fmla="*/ 5 w 7"/>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7" h="69">
                  <a:moveTo>
                    <a:pt x="5" y="2"/>
                  </a:moveTo>
                  <a:cubicBezTo>
                    <a:pt x="7" y="69"/>
                    <a:pt x="7" y="69"/>
                    <a:pt x="7" y="69"/>
                  </a:cubicBezTo>
                  <a:cubicBezTo>
                    <a:pt x="6" y="68"/>
                    <a:pt x="4" y="68"/>
                    <a:pt x="3" y="67"/>
                  </a:cubicBezTo>
                  <a:cubicBezTo>
                    <a:pt x="3" y="67"/>
                    <a:pt x="2" y="67"/>
                    <a:pt x="2" y="67"/>
                  </a:cubicBezTo>
                  <a:cubicBezTo>
                    <a:pt x="0" y="0"/>
                    <a:pt x="0" y="0"/>
                    <a:pt x="0" y="0"/>
                  </a:cubicBezTo>
                  <a:cubicBezTo>
                    <a:pt x="1" y="0"/>
                    <a:pt x="1" y="0"/>
                    <a:pt x="1" y="0"/>
                  </a:cubicBezTo>
                  <a:cubicBezTo>
                    <a:pt x="2" y="1"/>
                    <a:pt x="4" y="1"/>
                    <a:pt x="5"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2" name="Freeform 924"/>
            <p:cNvSpPr>
              <a:spLocks/>
            </p:cNvSpPr>
            <p:nvPr/>
          </p:nvSpPr>
          <p:spPr bwMode="auto">
            <a:xfrm>
              <a:off x="12783328" y="-55681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3" name="Freeform 925"/>
            <p:cNvSpPr>
              <a:spLocks/>
            </p:cNvSpPr>
            <p:nvPr/>
          </p:nvSpPr>
          <p:spPr bwMode="auto">
            <a:xfrm>
              <a:off x="12780153" y="-558402"/>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7"/>
                  </a:cubicBezTo>
                  <a:cubicBezTo>
                    <a:pt x="0" y="0"/>
                    <a:pt x="0" y="0"/>
                    <a:pt x="0" y="0"/>
                  </a:cubicBezTo>
                  <a:cubicBezTo>
                    <a:pt x="1" y="0"/>
                    <a:pt x="2"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4" name="Freeform 926"/>
            <p:cNvSpPr>
              <a:spLocks/>
            </p:cNvSpPr>
            <p:nvPr/>
          </p:nvSpPr>
          <p:spPr bwMode="auto">
            <a:xfrm>
              <a:off x="12776978" y="-55840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5" name="Freeform 927"/>
            <p:cNvSpPr>
              <a:spLocks/>
            </p:cNvSpPr>
            <p:nvPr/>
          </p:nvSpPr>
          <p:spPr bwMode="auto">
            <a:xfrm>
              <a:off x="12769041" y="-558402"/>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6" name="Freeform 928"/>
            <p:cNvSpPr>
              <a:spLocks/>
            </p:cNvSpPr>
            <p:nvPr/>
          </p:nvSpPr>
          <p:spPr bwMode="auto">
            <a:xfrm>
              <a:off x="12711891" y="-559990"/>
              <a:ext cx="58738" cy="88900"/>
            </a:xfrm>
            <a:custGeom>
              <a:avLst/>
              <a:gdLst>
                <a:gd name="T0" fmla="*/ 45 w 47"/>
                <a:gd name="T1" fmla="*/ 1 h 68"/>
                <a:gd name="T2" fmla="*/ 47 w 47"/>
                <a:gd name="T3" fmla="*/ 68 h 68"/>
                <a:gd name="T4" fmla="*/ 33 w 47"/>
                <a:gd name="T5" fmla="*/ 68 h 68"/>
                <a:gd name="T6" fmla="*/ 24 w 47"/>
                <a:gd name="T7" fmla="*/ 68 h 68"/>
                <a:gd name="T8" fmla="*/ 15 w 47"/>
                <a:gd name="T9" fmla="*/ 68 h 68"/>
                <a:gd name="T10" fmla="*/ 2 w 47"/>
                <a:gd name="T11" fmla="*/ 67 h 68"/>
                <a:gd name="T12" fmla="*/ 0 w 47"/>
                <a:gd name="T13" fmla="*/ 0 h 68"/>
                <a:gd name="T14" fmla="*/ 13 w 47"/>
                <a:gd name="T15" fmla="*/ 0 h 68"/>
                <a:gd name="T16" fmla="*/ 22 w 47"/>
                <a:gd name="T17" fmla="*/ 0 h 68"/>
                <a:gd name="T18" fmla="*/ 31 w 47"/>
                <a:gd name="T19" fmla="*/ 0 h 68"/>
                <a:gd name="T20" fmla="*/ 45 w 47"/>
                <a:gd name="T2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68">
                  <a:moveTo>
                    <a:pt x="45" y="1"/>
                  </a:moveTo>
                  <a:cubicBezTo>
                    <a:pt x="47" y="68"/>
                    <a:pt x="47" y="68"/>
                    <a:pt x="47" y="68"/>
                  </a:cubicBezTo>
                  <a:cubicBezTo>
                    <a:pt x="43" y="68"/>
                    <a:pt x="38" y="68"/>
                    <a:pt x="33" y="68"/>
                  </a:cubicBezTo>
                  <a:cubicBezTo>
                    <a:pt x="30" y="67"/>
                    <a:pt x="27" y="68"/>
                    <a:pt x="24" y="68"/>
                  </a:cubicBezTo>
                  <a:cubicBezTo>
                    <a:pt x="21" y="68"/>
                    <a:pt x="18" y="68"/>
                    <a:pt x="15" y="68"/>
                  </a:cubicBezTo>
                  <a:cubicBezTo>
                    <a:pt x="10" y="68"/>
                    <a:pt x="6" y="67"/>
                    <a:pt x="2" y="67"/>
                  </a:cubicBezTo>
                  <a:cubicBezTo>
                    <a:pt x="0" y="0"/>
                    <a:pt x="0" y="0"/>
                    <a:pt x="0" y="0"/>
                  </a:cubicBezTo>
                  <a:cubicBezTo>
                    <a:pt x="4" y="0"/>
                    <a:pt x="8" y="0"/>
                    <a:pt x="13" y="0"/>
                  </a:cubicBezTo>
                  <a:cubicBezTo>
                    <a:pt x="16" y="0"/>
                    <a:pt x="19" y="0"/>
                    <a:pt x="22" y="0"/>
                  </a:cubicBezTo>
                  <a:cubicBezTo>
                    <a:pt x="25" y="0"/>
                    <a:pt x="28" y="0"/>
                    <a:pt x="31" y="0"/>
                  </a:cubicBezTo>
                  <a:cubicBezTo>
                    <a:pt x="36" y="0"/>
                    <a:pt x="41" y="1"/>
                    <a:pt x="4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7" name="Freeform 929"/>
            <p:cNvSpPr>
              <a:spLocks/>
            </p:cNvSpPr>
            <p:nvPr/>
          </p:nvSpPr>
          <p:spPr bwMode="auto">
            <a:xfrm>
              <a:off x="12707128" y="-559990"/>
              <a:ext cx="7938" cy="88900"/>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3" y="67"/>
                    <a:pt x="2" y="67"/>
                  </a:cubicBezTo>
                  <a:cubicBezTo>
                    <a:pt x="0" y="0"/>
                    <a:pt x="0" y="0"/>
                    <a:pt x="0" y="0"/>
                  </a:cubicBezTo>
                  <a:cubicBezTo>
                    <a:pt x="1"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8" name="Freeform 930"/>
            <p:cNvSpPr>
              <a:spLocks/>
            </p:cNvSpPr>
            <p:nvPr/>
          </p:nvSpPr>
          <p:spPr bwMode="auto">
            <a:xfrm>
              <a:off x="12702366" y="-559990"/>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59" name="Freeform 931"/>
            <p:cNvSpPr>
              <a:spLocks/>
            </p:cNvSpPr>
            <p:nvPr/>
          </p:nvSpPr>
          <p:spPr bwMode="auto">
            <a:xfrm>
              <a:off x="12700778" y="-559990"/>
              <a:ext cx="4763"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1"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0" name="Freeform 932"/>
            <p:cNvSpPr>
              <a:spLocks/>
            </p:cNvSpPr>
            <p:nvPr/>
          </p:nvSpPr>
          <p:spPr bwMode="auto">
            <a:xfrm>
              <a:off x="12700778" y="-559990"/>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1" name="Freeform 933"/>
            <p:cNvSpPr>
              <a:spLocks/>
            </p:cNvSpPr>
            <p:nvPr/>
          </p:nvSpPr>
          <p:spPr bwMode="auto">
            <a:xfrm>
              <a:off x="12697603" y="-559990"/>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2" name="Freeform 934"/>
            <p:cNvSpPr>
              <a:spLocks/>
            </p:cNvSpPr>
            <p:nvPr/>
          </p:nvSpPr>
          <p:spPr bwMode="auto">
            <a:xfrm>
              <a:off x="12694428" y="-561577"/>
              <a:ext cx="6350"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7"/>
                    <a:pt x="2" y="67"/>
                  </a:cubicBezTo>
                  <a:cubicBezTo>
                    <a:pt x="0" y="0"/>
                    <a:pt x="0" y="0"/>
                    <a:pt x="0" y="0"/>
                  </a:cubicBezTo>
                  <a:cubicBezTo>
                    <a:pt x="1" y="0"/>
                    <a:pt x="1" y="0"/>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3" name="Freeform 935"/>
            <p:cNvSpPr>
              <a:spLocks/>
            </p:cNvSpPr>
            <p:nvPr/>
          </p:nvSpPr>
          <p:spPr bwMode="auto">
            <a:xfrm>
              <a:off x="12691253" y="-56157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4" name="Freeform 936"/>
            <p:cNvSpPr>
              <a:spLocks/>
            </p:cNvSpPr>
            <p:nvPr/>
          </p:nvSpPr>
          <p:spPr bwMode="auto">
            <a:xfrm>
              <a:off x="12686491" y="-563165"/>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4" y="67"/>
                    <a:pt x="2" y="67"/>
                  </a:cubicBezTo>
                  <a:cubicBezTo>
                    <a:pt x="0" y="0"/>
                    <a:pt x="0" y="0"/>
                    <a:pt x="0" y="0"/>
                  </a:cubicBezTo>
                  <a:cubicBezTo>
                    <a:pt x="2" y="0"/>
                    <a:pt x="3" y="0"/>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5" name="Freeform 937"/>
            <p:cNvSpPr>
              <a:spLocks/>
            </p:cNvSpPr>
            <p:nvPr/>
          </p:nvSpPr>
          <p:spPr bwMode="auto">
            <a:xfrm>
              <a:off x="12681728" y="-563165"/>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6" name="Freeform 938"/>
            <p:cNvSpPr>
              <a:spLocks/>
            </p:cNvSpPr>
            <p:nvPr/>
          </p:nvSpPr>
          <p:spPr bwMode="auto">
            <a:xfrm>
              <a:off x="12659503" y="-563165"/>
              <a:ext cx="23813" cy="87313"/>
            </a:xfrm>
            <a:custGeom>
              <a:avLst/>
              <a:gdLst>
                <a:gd name="T0" fmla="*/ 18 w 20"/>
                <a:gd name="T1" fmla="*/ 0 h 67"/>
                <a:gd name="T2" fmla="*/ 20 w 20"/>
                <a:gd name="T3" fmla="*/ 67 h 67"/>
                <a:gd name="T4" fmla="*/ 13 w 20"/>
                <a:gd name="T5" fmla="*/ 67 h 67"/>
                <a:gd name="T6" fmla="*/ 2 w 20"/>
                <a:gd name="T7" fmla="*/ 67 h 67"/>
                <a:gd name="T8" fmla="*/ 2 w 20"/>
                <a:gd name="T9" fmla="*/ 67 h 67"/>
                <a:gd name="T10" fmla="*/ 0 w 20"/>
                <a:gd name="T11" fmla="*/ 0 h 67"/>
                <a:gd name="T12" fmla="*/ 0 w 20"/>
                <a:gd name="T13" fmla="*/ 0 h 67"/>
                <a:gd name="T14" fmla="*/ 11 w 20"/>
                <a:gd name="T15" fmla="*/ 0 h 67"/>
                <a:gd name="T16" fmla="*/ 18 w 20"/>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7">
                  <a:moveTo>
                    <a:pt x="18" y="0"/>
                  </a:moveTo>
                  <a:cubicBezTo>
                    <a:pt x="20" y="67"/>
                    <a:pt x="20" y="67"/>
                    <a:pt x="20" y="67"/>
                  </a:cubicBezTo>
                  <a:cubicBezTo>
                    <a:pt x="18" y="67"/>
                    <a:pt x="16" y="67"/>
                    <a:pt x="13" y="67"/>
                  </a:cubicBezTo>
                  <a:cubicBezTo>
                    <a:pt x="10" y="67"/>
                    <a:pt x="6" y="67"/>
                    <a:pt x="2" y="67"/>
                  </a:cubicBezTo>
                  <a:cubicBezTo>
                    <a:pt x="2" y="67"/>
                    <a:pt x="2" y="67"/>
                    <a:pt x="2" y="67"/>
                  </a:cubicBezTo>
                  <a:cubicBezTo>
                    <a:pt x="0" y="0"/>
                    <a:pt x="0" y="0"/>
                    <a:pt x="0" y="0"/>
                  </a:cubicBezTo>
                  <a:cubicBezTo>
                    <a:pt x="0" y="0"/>
                    <a:pt x="0" y="0"/>
                    <a:pt x="0" y="0"/>
                  </a:cubicBezTo>
                  <a:cubicBezTo>
                    <a:pt x="4" y="0"/>
                    <a:pt x="8" y="0"/>
                    <a:pt x="11" y="0"/>
                  </a:cubicBezTo>
                  <a:cubicBezTo>
                    <a:pt x="14" y="0"/>
                    <a:pt x="16" y="0"/>
                    <a:pt x="1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7" name="Freeform 939"/>
            <p:cNvSpPr>
              <a:spLocks/>
            </p:cNvSpPr>
            <p:nvPr/>
          </p:nvSpPr>
          <p:spPr bwMode="auto">
            <a:xfrm>
              <a:off x="12657916" y="-5631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8" name="Freeform 940"/>
            <p:cNvSpPr>
              <a:spLocks/>
            </p:cNvSpPr>
            <p:nvPr/>
          </p:nvSpPr>
          <p:spPr bwMode="auto">
            <a:xfrm>
              <a:off x="12657916" y="-5631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69" name="Freeform 941"/>
            <p:cNvSpPr>
              <a:spLocks/>
            </p:cNvSpPr>
            <p:nvPr/>
          </p:nvSpPr>
          <p:spPr bwMode="auto">
            <a:xfrm>
              <a:off x="12656328" y="-5631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0" name="Freeform 942"/>
            <p:cNvSpPr>
              <a:spLocks/>
            </p:cNvSpPr>
            <p:nvPr/>
          </p:nvSpPr>
          <p:spPr bwMode="auto">
            <a:xfrm>
              <a:off x="12656328" y="-5631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1" name="Freeform 943"/>
            <p:cNvSpPr>
              <a:spLocks/>
            </p:cNvSpPr>
            <p:nvPr/>
          </p:nvSpPr>
          <p:spPr bwMode="auto">
            <a:xfrm>
              <a:off x="12654741" y="-564752"/>
              <a:ext cx="4763"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7"/>
                    <a:pt x="2" y="67"/>
                  </a:cubicBezTo>
                  <a:cubicBezTo>
                    <a:pt x="0" y="0"/>
                    <a:pt x="0" y="0"/>
                    <a:pt x="0" y="0"/>
                  </a:cubicBezTo>
                  <a:cubicBezTo>
                    <a:pt x="0" y="0"/>
                    <a:pt x="0" y="0"/>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2" name="Freeform 944"/>
            <p:cNvSpPr>
              <a:spLocks/>
            </p:cNvSpPr>
            <p:nvPr/>
          </p:nvSpPr>
          <p:spPr bwMode="auto">
            <a:xfrm>
              <a:off x="12653153" y="-566340"/>
              <a:ext cx="4763" cy="88900"/>
            </a:xfrm>
            <a:custGeom>
              <a:avLst/>
              <a:gdLst>
                <a:gd name="T0" fmla="*/ 2 w 4"/>
                <a:gd name="T1" fmla="*/ 2 h 69"/>
                <a:gd name="T2" fmla="*/ 4 w 4"/>
                <a:gd name="T3" fmla="*/ 69 h 69"/>
                <a:gd name="T4" fmla="*/ 2 w 4"/>
                <a:gd name="T5" fmla="*/ 67 h 69"/>
                <a:gd name="T6" fmla="*/ 0 w 4"/>
                <a:gd name="T7" fmla="*/ 0 h 69"/>
                <a:gd name="T8" fmla="*/ 2 w 4"/>
                <a:gd name="T9" fmla="*/ 2 h 69"/>
              </a:gdLst>
              <a:ahLst/>
              <a:cxnLst>
                <a:cxn ang="0">
                  <a:pos x="T0" y="T1"/>
                </a:cxn>
                <a:cxn ang="0">
                  <a:pos x="T2" y="T3"/>
                </a:cxn>
                <a:cxn ang="0">
                  <a:pos x="T4" y="T5"/>
                </a:cxn>
                <a:cxn ang="0">
                  <a:pos x="T6" y="T7"/>
                </a:cxn>
                <a:cxn ang="0">
                  <a:pos x="T8" y="T9"/>
                </a:cxn>
              </a:cxnLst>
              <a:rect l="0" t="0" r="r" b="b"/>
              <a:pathLst>
                <a:path w="4" h="69">
                  <a:moveTo>
                    <a:pt x="2" y="2"/>
                  </a:moveTo>
                  <a:cubicBezTo>
                    <a:pt x="4" y="69"/>
                    <a:pt x="4" y="69"/>
                    <a:pt x="4" y="69"/>
                  </a:cubicBezTo>
                  <a:cubicBezTo>
                    <a:pt x="3" y="69"/>
                    <a:pt x="2" y="68"/>
                    <a:pt x="2" y="67"/>
                  </a:cubicBezTo>
                  <a:cubicBezTo>
                    <a:pt x="0" y="0"/>
                    <a:pt x="0" y="0"/>
                    <a:pt x="0" y="0"/>
                  </a:cubicBezTo>
                  <a:cubicBezTo>
                    <a:pt x="0" y="1"/>
                    <a:pt x="1" y="2"/>
                    <a:pt x="2"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3" name="Freeform 945"/>
            <p:cNvSpPr>
              <a:spLocks/>
            </p:cNvSpPr>
            <p:nvPr/>
          </p:nvSpPr>
          <p:spPr bwMode="auto">
            <a:xfrm>
              <a:off x="14988366" y="-609202"/>
              <a:ext cx="20638" cy="101600"/>
            </a:xfrm>
            <a:custGeom>
              <a:avLst/>
              <a:gdLst>
                <a:gd name="T0" fmla="*/ 11 w 13"/>
                <a:gd name="T1" fmla="*/ 0 h 64"/>
                <a:gd name="T2" fmla="*/ 13 w 13"/>
                <a:gd name="T3" fmla="*/ 55 h 64"/>
                <a:gd name="T4" fmla="*/ 1 w 13"/>
                <a:gd name="T5" fmla="*/ 64 h 64"/>
                <a:gd name="T6" fmla="*/ 0 w 13"/>
                <a:gd name="T7" fmla="*/ 9 h 64"/>
                <a:gd name="T8" fmla="*/ 11 w 13"/>
                <a:gd name="T9" fmla="*/ 0 h 64"/>
              </a:gdLst>
              <a:ahLst/>
              <a:cxnLst>
                <a:cxn ang="0">
                  <a:pos x="T0" y="T1"/>
                </a:cxn>
                <a:cxn ang="0">
                  <a:pos x="T2" y="T3"/>
                </a:cxn>
                <a:cxn ang="0">
                  <a:pos x="T4" y="T5"/>
                </a:cxn>
                <a:cxn ang="0">
                  <a:pos x="T6" y="T7"/>
                </a:cxn>
                <a:cxn ang="0">
                  <a:pos x="T8" y="T9"/>
                </a:cxn>
              </a:cxnLst>
              <a:rect l="0" t="0" r="r" b="b"/>
              <a:pathLst>
                <a:path w="13" h="64">
                  <a:moveTo>
                    <a:pt x="11" y="0"/>
                  </a:moveTo>
                  <a:lnTo>
                    <a:pt x="13" y="55"/>
                  </a:lnTo>
                  <a:lnTo>
                    <a:pt x="1" y="64"/>
                  </a:lnTo>
                  <a:lnTo>
                    <a:pt x="0" y="9"/>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4" name="Freeform 946"/>
            <p:cNvSpPr>
              <a:spLocks/>
            </p:cNvSpPr>
            <p:nvPr/>
          </p:nvSpPr>
          <p:spPr bwMode="auto">
            <a:xfrm>
              <a:off x="12959541" y="-537765"/>
              <a:ext cx="22225" cy="103188"/>
            </a:xfrm>
            <a:custGeom>
              <a:avLst/>
              <a:gdLst>
                <a:gd name="T0" fmla="*/ 16 w 18"/>
                <a:gd name="T1" fmla="*/ 12 h 79"/>
                <a:gd name="T2" fmla="*/ 18 w 18"/>
                <a:gd name="T3" fmla="*/ 79 h 79"/>
                <a:gd name="T4" fmla="*/ 2 w 18"/>
                <a:gd name="T5" fmla="*/ 67 h 79"/>
                <a:gd name="T6" fmla="*/ 0 w 18"/>
                <a:gd name="T7" fmla="*/ 0 h 79"/>
                <a:gd name="T8" fmla="*/ 16 w 18"/>
                <a:gd name="T9" fmla="*/ 12 h 79"/>
              </a:gdLst>
              <a:ahLst/>
              <a:cxnLst>
                <a:cxn ang="0">
                  <a:pos x="T0" y="T1"/>
                </a:cxn>
                <a:cxn ang="0">
                  <a:pos x="T2" y="T3"/>
                </a:cxn>
                <a:cxn ang="0">
                  <a:pos x="T4" y="T5"/>
                </a:cxn>
                <a:cxn ang="0">
                  <a:pos x="T6" y="T7"/>
                </a:cxn>
                <a:cxn ang="0">
                  <a:pos x="T8" y="T9"/>
                </a:cxn>
              </a:cxnLst>
              <a:rect l="0" t="0" r="r" b="b"/>
              <a:pathLst>
                <a:path w="18" h="79">
                  <a:moveTo>
                    <a:pt x="16" y="12"/>
                  </a:moveTo>
                  <a:cubicBezTo>
                    <a:pt x="18" y="79"/>
                    <a:pt x="18" y="79"/>
                    <a:pt x="18" y="79"/>
                  </a:cubicBezTo>
                  <a:cubicBezTo>
                    <a:pt x="17" y="78"/>
                    <a:pt x="2" y="71"/>
                    <a:pt x="2" y="67"/>
                  </a:cubicBezTo>
                  <a:cubicBezTo>
                    <a:pt x="0" y="0"/>
                    <a:pt x="0" y="0"/>
                    <a:pt x="0" y="0"/>
                  </a:cubicBezTo>
                  <a:cubicBezTo>
                    <a:pt x="0" y="4"/>
                    <a:pt x="15" y="11"/>
                    <a:pt x="16" y="1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5" name="Freeform 947"/>
            <p:cNvSpPr>
              <a:spLocks/>
            </p:cNvSpPr>
            <p:nvPr/>
          </p:nvSpPr>
          <p:spPr bwMode="auto">
            <a:xfrm>
              <a:off x="14970903" y="-594915"/>
              <a:ext cx="19050" cy="104775"/>
            </a:xfrm>
            <a:custGeom>
              <a:avLst/>
              <a:gdLst>
                <a:gd name="T0" fmla="*/ 11 w 12"/>
                <a:gd name="T1" fmla="*/ 0 h 66"/>
                <a:gd name="T2" fmla="*/ 12 w 12"/>
                <a:gd name="T3" fmla="*/ 55 h 66"/>
                <a:gd name="T4" fmla="*/ 2 w 12"/>
                <a:gd name="T5" fmla="*/ 66 h 66"/>
                <a:gd name="T6" fmla="*/ 0 w 12"/>
                <a:gd name="T7" fmla="*/ 11 h 66"/>
                <a:gd name="T8" fmla="*/ 11 w 12"/>
                <a:gd name="T9" fmla="*/ 0 h 66"/>
              </a:gdLst>
              <a:ahLst/>
              <a:cxnLst>
                <a:cxn ang="0">
                  <a:pos x="T0" y="T1"/>
                </a:cxn>
                <a:cxn ang="0">
                  <a:pos x="T2" y="T3"/>
                </a:cxn>
                <a:cxn ang="0">
                  <a:pos x="T4" y="T5"/>
                </a:cxn>
                <a:cxn ang="0">
                  <a:pos x="T6" y="T7"/>
                </a:cxn>
                <a:cxn ang="0">
                  <a:pos x="T8" y="T9"/>
                </a:cxn>
              </a:cxnLst>
              <a:rect l="0" t="0" r="r" b="b"/>
              <a:pathLst>
                <a:path w="12" h="66">
                  <a:moveTo>
                    <a:pt x="11" y="0"/>
                  </a:moveTo>
                  <a:lnTo>
                    <a:pt x="12" y="55"/>
                  </a:lnTo>
                  <a:lnTo>
                    <a:pt x="2" y="66"/>
                  </a:lnTo>
                  <a:lnTo>
                    <a:pt x="0" y="1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6" name="Freeform 948"/>
            <p:cNvSpPr>
              <a:spLocks/>
            </p:cNvSpPr>
            <p:nvPr/>
          </p:nvSpPr>
          <p:spPr bwMode="auto">
            <a:xfrm>
              <a:off x="13465953" y="-525065"/>
              <a:ext cx="20638" cy="88900"/>
            </a:xfrm>
            <a:custGeom>
              <a:avLst/>
              <a:gdLst>
                <a:gd name="T0" fmla="*/ 11 w 13"/>
                <a:gd name="T1" fmla="*/ 1 h 56"/>
                <a:gd name="T2" fmla="*/ 13 w 13"/>
                <a:gd name="T3" fmla="*/ 56 h 56"/>
                <a:gd name="T4" fmla="*/ 2 w 13"/>
                <a:gd name="T5" fmla="*/ 55 h 56"/>
                <a:gd name="T6" fmla="*/ 0 w 13"/>
                <a:gd name="T7" fmla="*/ 0 h 56"/>
                <a:gd name="T8" fmla="*/ 11 w 13"/>
                <a:gd name="T9" fmla="*/ 1 h 56"/>
              </a:gdLst>
              <a:ahLst/>
              <a:cxnLst>
                <a:cxn ang="0">
                  <a:pos x="T0" y="T1"/>
                </a:cxn>
                <a:cxn ang="0">
                  <a:pos x="T2" y="T3"/>
                </a:cxn>
                <a:cxn ang="0">
                  <a:pos x="T4" y="T5"/>
                </a:cxn>
                <a:cxn ang="0">
                  <a:pos x="T6" y="T7"/>
                </a:cxn>
                <a:cxn ang="0">
                  <a:pos x="T8" y="T9"/>
                </a:cxn>
              </a:cxnLst>
              <a:rect l="0" t="0" r="r" b="b"/>
              <a:pathLst>
                <a:path w="13" h="56">
                  <a:moveTo>
                    <a:pt x="11" y="1"/>
                  </a:moveTo>
                  <a:lnTo>
                    <a:pt x="13" y="56"/>
                  </a:lnTo>
                  <a:lnTo>
                    <a:pt x="2" y="55"/>
                  </a:lnTo>
                  <a:lnTo>
                    <a:pt x="0" y="0"/>
                  </a:lnTo>
                  <a:lnTo>
                    <a:pt x="11"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7" name="Freeform 949"/>
            <p:cNvSpPr>
              <a:spLocks/>
            </p:cNvSpPr>
            <p:nvPr/>
          </p:nvSpPr>
          <p:spPr bwMode="auto">
            <a:xfrm>
              <a:off x="13383403" y="-521890"/>
              <a:ext cx="23813" cy="88900"/>
            </a:xfrm>
            <a:custGeom>
              <a:avLst/>
              <a:gdLst>
                <a:gd name="T0" fmla="*/ 13 w 15"/>
                <a:gd name="T1" fmla="*/ 0 h 56"/>
                <a:gd name="T2" fmla="*/ 15 w 15"/>
                <a:gd name="T3" fmla="*/ 55 h 56"/>
                <a:gd name="T4" fmla="*/ 2 w 15"/>
                <a:gd name="T5" fmla="*/ 56 h 56"/>
                <a:gd name="T6" fmla="*/ 0 w 15"/>
                <a:gd name="T7" fmla="*/ 1 h 56"/>
                <a:gd name="T8" fmla="*/ 13 w 15"/>
                <a:gd name="T9" fmla="*/ 0 h 56"/>
              </a:gdLst>
              <a:ahLst/>
              <a:cxnLst>
                <a:cxn ang="0">
                  <a:pos x="T0" y="T1"/>
                </a:cxn>
                <a:cxn ang="0">
                  <a:pos x="T2" y="T3"/>
                </a:cxn>
                <a:cxn ang="0">
                  <a:pos x="T4" y="T5"/>
                </a:cxn>
                <a:cxn ang="0">
                  <a:pos x="T6" y="T7"/>
                </a:cxn>
                <a:cxn ang="0">
                  <a:pos x="T8" y="T9"/>
                </a:cxn>
              </a:cxnLst>
              <a:rect l="0" t="0" r="r" b="b"/>
              <a:pathLst>
                <a:path w="15" h="56">
                  <a:moveTo>
                    <a:pt x="13" y="0"/>
                  </a:moveTo>
                  <a:lnTo>
                    <a:pt x="15" y="55"/>
                  </a:lnTo>
                  <a:lnTo>
                    <a:pt x="2" y="56"/>
                  </a:lnTo>
                  <a:lnTo>
                    <a:pt x="0" y="1"/>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8" name="Freeform 950"/>
            <p:cNvSpPr>
              <a:spLocks/>
            </p:cNvSpPr>
            <p:nvPr/>
          </p:nvSpPr>
          <p:spPr bwMode="auto">
            <a:xfrm>
              <a:off x="13337366" y="-525065"/>
              <a:ext cx="49213" cy="92075"/>
            </a:xfrm>
            <a:custGeom>
              <a:avLst/>
              <a:gdLst>
                <a:gd name="T0" fmla="*/ 29 w 31"/>
                <a:gd name="T1" fmla="*/ 3 h 58"/>
                <a:gd name="T2" fmla="*/ 31 w 31"/>
                <a:gd name="T3" fmla="*/ 58 h 58"/>
                <a:gd name="T4" fmla="*/ 2 w 31"/>
                <a:gd name="T5" fmla="*/ 55 h 58"/>
                <a:gd name="T6" fmla="*/ 0 w 31"/>
                <a:gd name="T7" fmla="*/ 0 h 58"/>
                <a:gd name="T8" fmla="*/ 29 w 31"/>
                <a:gd name="T9" fmla="*/ 3 h 58"/>
              </a:gdLst>
              <a:ahLst/>
              <a:cxnLst>
                <a:cxn ang="0">
                  <a:pos x="T0" y="T1"/>
                </a:cxn>
                <a:cxn ang="0">
                  <a:pos x="T2" y="T3"/>
                </a:cxn>
                <a:cxn ang="0">
                  <a:pos x="T4" y="T5"/>
                </a:cxn>
                <a:cxn ang="0">
                  <a:pos x="T6" y="T7"/>
                </a:cxn>
                <a:cxn ang="0">
                  <a:pos x="T8" y="T9"/>
                </a:cxn>
              </a:cxnLst>
              <a:rect l="0" t="0" r="r" b="b"/>
              <a:pathLst>
                <a:path w="31" h="58">
                  <a:moveTo>
                    <a:pt x="29" y="3"/>
                  </a:moveTo>
                  <a:lnTo>
                    <a:pt x="31" y="58"/>
                  </a:lnTo>
                  <a:lnTo>
                    <a:pt x="2" y="55"/>
                  </a:lnTo>
                  <a:lnTo>
                    <a:pt x="0" y="0"/>
                  </a:lnTo>
                  <a:lnTo>
                    <a:pt x="29"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79" name="Freeform 951"/>
            <p:cNvSpPr>
              <a:spLocks/>
            </p:cNvSpPr>
            <p:nvPr/>
          </p:nvSpPr>
          <p:spPr bwMode="auto">
            <a:xfrm>
              <a:off x="13437378" y="-525065"/>
              <a:ext cx="31750" cy="92075"/>
            </a:xfrm>
            <a:custGeom>
              <a:avLst/>
              <a:gdLst>
                <a:gd name="T0" fmla="*/ 18 w 20"/>
                <a:gd name="T1" fmla="*/ 0 h 58"/>
                <a:gd name="T2" fmla="*/ 20 w 20"/>
                <a:gd name="T3" fmla="*/ 55 h 58"/>
                <a:gd name="T4" fmla="*/ 2 w 20"/>
                <a:gd name="T5" fmla="*/ 58 h 58"/>
                <a:gd name="T6" fmla="*/ 0 w 20"/>
                <a:gd name="T7" fmla="*/ 3 h 58"/>
                <a:gd name="T8" fmla="*/ 18 w 20"/>
                <a:gd name="T9" fmla="*/ 0 h 58"/>
              </a:gdLst>
              <a:ahLst/>
              <a:cxnLst>
                <a:cxn ang="0">
                  <a:pos x="T0" y="T1"/>
                </a:cxn>
                <a:cxn ang="0">
                  <a:pos x="T2" y="T3"/>
                </a:cxn>
                <a:cxn ang="0">
                  <a:pos x="T4" y="T5"/>
                </a:cxn>
                <a:cxn ang="0">
                  <a:pos x="T6" y="T7"/>
                </a:cxn>
                <a:cxn ang="0">
                  <a:pos x="T8" y="T9"/>
                </a:cxn>
              </a:cxnLst>
              <a:rect l="0" t="0" r="r" b="b"/>
              <a:pathLst>
                <a:path w="20" h="58">
                  <a:moveTo>
                    <a:pt x="18" y="0"/>
                  </a:moveTo>
                  <a:lnTo>
                    <a:pt x="20" y="55"/>
                  </a:lnTo>
                  <a:lnTo>
                    <a:pt x="2" y="58"/>
                  </a:lnTo>
                  <a:lnTo>
                    <a:pt x="0" y="3"/>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0" name="Freeform 952"/>
            <p:cNvSpPr>
              <a:spLocks/>
            </p:cNvSpPr>
            <p:nvPr/>
          </p:nvSpPr>
          <p:spPr bwMode="auto">
            <a:xfrm>
              <a:off x="13404041" y="-521890"/>
              <a:ext cx="36513" cy="88900"/>
            </a:xfrm>
            <a:custGeom>
              <a:avLst/>
              <a:gdLst>
                <a:gd name="T0" fmla="*/ 21 w 23"/>
                <a:gd name="T1" fmla="*/ 1 h 56"/>
                <a:gd name="T2" fmla="*/ 23 w 23"/>
                <a:gd name="T3" fmla="*/ 56 h 56"/>
                <a:gd name="T4" fmla="*/ 2 w 23"/>
                <a:gd name="T5" fmla="*/ 55 h 56"/>
                <a:gd name="T6" fmla="*/ 0 w 23"/>
                <a:gd name="T7" fmla="*/ 0 h 56"/>
                <a:gd name="T8" fmla="*/ 21 w 23"/>
                <a:gd name="T9" fmla="*/ 1 h 56"/>
              </a:gdLst>
              <a:ahLst/>
              <a:cxnLst>
                <a:cxn ang="0">
                  <a:pos x="T0" y="T1"/>
                </a:cxn>
                <a:cxn ang="0">
                  <a:pos x="T2" y="T3"/>
                </a:cxn>
                <a:cxn ang="0">
                  <a:pos x="T4" y="T5"/>
                </a:cxn>
                <a:cxn ang="0">
                  <a:pos x="T6" y="T7"/>
                </a:cxn>
                <a:cxn ang="0">
                  <a:pos x="T8" y="T9"/>
                </a:cxn>
              </a:cxnLst>
              <a:rect l="0" t="0" r="r" b="b"/>
              <a:pathLst>
                <a:path w="23" h="56">
                  <a:moveTo>
                    <a:pt x="21" y="1"/>
                  </a:moveTo>
                  <a:lnTo>
                    <a:pt x="23" y="56"/>
                  </a:lnTo>
                  <a:lnTo>
                    <a:pt x="2" y="55"/>
                  </a:lnTo>
                  <a:lnTo>
                    <a:pt x="0" y="0"/>
                  </a:lnTo>
                  <a:lnTo>
                    <a:pt x="21"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1" name="Freeform 953"/>
            <p:cNvSpPr>
              <a:spLocks/>
            </p:cNvSpPr>
            <p:nvPr/>
          </p:nvSpPr>
          <p:spPr bwMode="auto">
            <a:xfrm>
              <a:off x="13311966" y="-529827"/>
              <a:ext cx="20638" cy="103188"/>
            </a:xfrm>
            <a:custGeom>
              <a:avLst/>
              <a:gdLst>
                <a:gd name="T0" fmla="*/ 12 w 13"/>
                <a:gd name="T1" fmla="*/ 0 h 65"/>
                <a:gd name="T2" fmla="*/ 13 w 13"/>
                <a:gd name="T3" fmla="*/ 55 h 65"/>
                <a:gd name="T4" fmla="*/ 1 w 13"/>
                <a:gd name="T5" fmla="*/ 65 h 65"/>
                <a:gd name="T6" fmla="*/ 0 w 13"/>
                <a:gd name="T7" fmla="*/ 9 h 65"/>
                <a:gd name="T8" fmla="*/ 12 w 13"/>
                <a:gd name="T9" fmla="*/ 0 h 65"/>
              </a:gdLst>
              <a:ahLst/>
              <a:cxnLst>
                <a:cxn ang="0">
                  <a:pos x="T0" y="T1"/>
                </a:cxn>
                <a:cxn ang="0">
                  <a:pos x="T2" y="T3"/>
                </a:cxn>
                <a:cxn ang="0">
                  <a:pos x="T4" y="T5"/>
                </a:cxn>
                <a:cxn ang="0">
                  <a:pos x="T6" y="T7"/>
                </a:cxn>
                <a:cxn ang="0">
                  <a:pos x="T8" y="T9"/>
                </a:cxn>
              </a:cxnLst>
              <a:rect l="0" t="0" r="r" b="b"/>
              <a:pathLst>
                <a:path w="13" h="65">
                  <a:moveTo>
                    <a:pt x="12" y="0"/>
                  </a:moveTo>
                  <a:lnTo>
                    <a:pt x="13" y="55"/>
                  </a:lnTo>
                  <a:lnTo>
                    <a:pt x="1" y="65"/>
                  </a:lnTo>
                  <a:lnTo>
                    <a:pt x="0" y="9"/>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2" name="Freeform 954"/>
            <p:cNvSpPr>
              <a:spLocks/>
            </p:cNvSpPr>
            <p:nvPr/>
          </p:nvSpPr>
          <p:spPr bwMode="auto">
            <a:xfrm>
              <a:off x="13286566" y="-515540"/>
              <a:ext cx="26988" cy="92075"/>
            </a:xfrm>
            <a:custGeom>
              <a:avLst/>
              <a:gdLst>
                <a:gd name="T0" fmla="*/ 16 w 17"/>
                <a:gd name="T1" fmla="*/ 0 h 58"/>
                <a:gd name="T2" fmla="*/ 17 w 17"/>
                <a:gd name="T3" fmla="*/ 56 h 58"/>
                <a:gd name="T4" fmla="*/ 2 w 17"/>
                <a:gd name="T5" fmla="*/ 58 h 58"/>
                <a:gd name="T6" fmla="*/ 0 w 17"/>
                <a:gd name="T7" fmla="*/ 3 h 58"/>
                <a:gd name="T8" fmla="*/ 16 w 17"/>
                <a:gd name="T9" fmla="*/ 0 h 58"/>
              </a:gdLst>
              <a:ahLst/>
              <a:cxnLst>
                <a:cxn ang="0">
                  <a:pos x="T0" y="T1"/>
                </a:cxn>
                <a:cxn ang="0">
                  <a:pos x="T2" y="T3"/>
                </a:cxn>
                <a:cxn ang="0">
                  <a:pos x="T4" y="T5"/>
                </a:cxn>
                <a:cxn ang="0">
                  <a:pos x="T6" y="T7"/>
                </a:cxn>
                <a:cxn ang="0">
                  <a:pos x="T8" y="T9"/>
                </a:cxn>
              </a:cxnLst>
              <a:rect l="0" t="0" r="r" b="b"/>
              <a:pathLst>
                <a:path w="17" h="58">
                  <a:moveTo>
                    <a:pt x="16" y="0"/>
                  </a:moveTo>
                  <a:lnTo>
                    <a:pt x="17" y="56"/>
                  </a:lnTo>
                  <a:lnTo>
                    <a:pt x="2" y="58"/>
                  </a:lnTo>
                  <a:lnTo>
                    <a:pt x="0" y="3"/>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3" name="Freeform 955"/>
            <p:cNvSpPr>
              <a:spLocks/>
            </p:cNvSpPr>
            <p:nvPr/>
          </p:nvSpPr>
          <p:spPr bwMode="auto">
            <a:xfrm>
              <a:off x="13483416" y="-523477"/>
              <a:ext cx="33338" cy="96838"/>
            </a:xfrm>
            <a:custGeom>
              <a:avLst/>
              <a:gdLst>
                <a:gd name="T0" fmla="*/ 19 w 21"/>
                <a:gd name="T1" fmla="*/ 5 h 61"/>
                <a:gd name="T2" fmla="*/ 21 w 21"/>
                <a:gd name="T3" fmla="*/ 61 h 61"/>
                <a:gd name="T4" fmla="*/ 2 w 21"/>
                <a:gd name="T5" fmla="*/ 55 h 61"/>
                <a:gd name="T6" fmla="*/ 0 w 21"/>
                <a:gd name="T7" fmla="*/ 0 h 61"/>
                <a:gd name="T8" fmla="*/ 19 w 21"/>
                <a:gd name="T9" fmla="*/ 5 h 61"/>
              </a:gdLst>
              <a:ahLst/>
              <a:cxnLst>
                <a:cxn ang="0">
                  <a:pos x="T0" y="T1"/>
                </a:cxn>
                <a:cxn ang="0">
                  <a:pos x="T2" y="T3"/>
                </a:cxn>
                <a:cxn ang="0">
                  <a:pos x="T4" y="T5"/>
                </a:cxn>
                <a:cxn ang="0">
                  <a:pos x="T6" y="T7"/>
                </a:cxn>
                <a:cxn ang="0">
                  <a:pos x="T8" y="T9"/>
                </a:cxn>
              </a:cxnLst>
              <a:rect l="0" t="0" r="r" b="b"/>
              <a:pathLst>
                <a:path w="21" h="61">
                  <a:moveTo>
                    <a:pt x="19" y="5"/>
                  </a:moveTo>
                  <a:lnTo>
                    <a:pt x="21" y="61"/>
                  </a:lnTo>
                  <a:lnTo>
                    <a:pt x="2" y="55"/>
                  </a:lnTo>
                  <a:lnTo>
                    <a:pt x="0" y="0"/>
                  </a:lnTo>
                  <a:lnTo>
                    <a:pt x="19"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4" name="Freeform 956"/>
            <p:cNvSpPr>
              <a:spLocks/>
            </p:cNvSpPr>
            <p:nvPr/>
          </p:nvSpPr>
          <p:spPr bwMode="auto">
            <a:xfrm>
              <a:off x="13513578" y="-515540"/>
              <a:ext cx="31750" cy="90488"/>
            </a:xfrm>
            <a:custGeom>
              <a:avLst/>
              <a:gdLst>
                <a:gd name="T0" fmla="*/ 19 w 20"/>
                <a:gd name="T1" fmla="*/ 2 h 57"/>
                <a:gd name="T2" fmla="*/ 20 w 20"/>
                <a:gd name="T3" fmla="*/ 57 h 57"/>
                <a:gd name="T4" fmla="*/ 2 w 20"/>
                <a:gd name="T5" fmla="*/ 56 h 57"/>
                <a:gd name="T6" fmla="*/ 0 w 20"/>
                <a:gd name="T7" fmla="*/ 0 h 57"/>
                <a:gd name="T8" fmla="*/ 19 w 20"/>
                <a:gd name="T9" fmla="*/ 2 h 57"/>
              </a:gdLst>
              <a:ahLst/>
              <a:cxnLst>
                <a:cxn ang="0">
                  <a:pos x="T0" y="T1"/>
                </a:cxn>
                <a:cxn ang="0">
                  <a:pos x="T2" y="T3"/>
                </a:cxn>
                <a:cxn ang="0">
                  <a:pos x="T4" y="T5"/>
                </a:cxn>
                <a:cxn ang="0">
                  <a:pos x="T6" y="T7"/>
                </a:cxn>
                <a:cxn ang="0">
                  <a:pos x="T8" y="T9"/>
                </a:cxn>
              </a:cxnLst>
              <a:rect l="0" t="0" r="r" b="b"/>
              <a:pathLst>
                <a:path w="20" h="57">
                  <a:moveTo>
                    <a:pt x="19" y="2"/>
                  </a:moveTo>
                  <a:lnTo>
                    <a:pt x="20" y="57"/>
                  </a:lnTo>
                  <a:lnTo>
                    <a:pt x="2" y="56"/>
                  </a:lnTo>
                  <a:lnTo>
                    <a:pt x="0" y="0"/>
                  </a:lnTo>
                  <a:lnTo>
                    <a:pt x="19"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5" name="Freeform 957"/>
            <p:cNvSpPr>
              <a:spLocks/>
            </p:cNvSpPr>
            <p:nvPr/>
          </p:nvSpPr>
          <p:spPr bwMode="auto">
            <a:xfrm>
              <a:off x="13543741" y="-513952"/>
              <a:ext cx="20638" cy="88900"/>
            </a:xfrm>
            <a:custGeom>
              <a:avLst/>
              <a:gdLst>
                <a:gd name="T0" fmla="*/ 11 w 13"/>
                <a:gd name="T1" fmla="*/ 0 h 56"/>
                <a:gd name="T2" fmla="*/ 13 w 13"/>
                <a:gd name="T3" fmla="*/ 55 h 56"/>
                <a:gd name="T4" fmla="*/ 1 w 13"/>
                <a:gd name="T5" fmla="*/ 56 h 56"/>
                <a:gd name="T6" fmla="*/ 0 w 13"/>
                <a:gd name="T7" fmla="*/ 1 h 56"/>
                <a:gd name="T8" fmla="*/ 11 w 13"/>
                <a:gd name="T9" fmla="*/ 0 h 56"/>
              </a:gdLst>
              <a:ahLst/>
              <a:cxnLst>
                <a:cxn ang="0">
                  <a:pos x="T0" y="T1"/>
                </a:cxn>
                <a:cxn ang="0">
                  <a:pos x="T2" y="T3"/>
                </a:cxn>
                <a:cxn ang="0">
                  <a:pos x="T4" y="T5"/>
                </a:cxn>
                <a:cxn ang="0">
                  <a:pos x="T6" y="T7"/>
                </a:cxn>
                <a:cxn ang="0">
                  <a:pos x="T8" y="T9"/>
                </a:cxn>
              </a:cxnLst>
              <a:rect l="0" t="0" r="r" b="b"/>
              <a:pathLst>
                <a:path w="13" h="56">
                  <a:moveTo>
                    <a:pt x="11" y="0"/>
                  </a:moveTo>
                  <a:lnTo>
                    <a:pt x="13" y="55"/>
                  </a:lnTo>
                  <a:lnTo>
                    <a:pt x="1" y="56"/>
                  </a:lnTo>
                  <a:lnTo>
                    <a:pt x="0" y="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6" name="Freeform 958"/>
            <p:cNvSpPr>
              <a:spLocks/>
            </p:cNvSpPr>
            <p:nvPr/>
          </p:nvSpPr>
          <p:spPr bwMode="auto">
            <a:xfrm>
              <a:off x="13264341" y="-510777"/>
              <a:ext cx="25400" cy="95250"/>
            </a:xfrm>
            <a:custGeom>
              <a:avLst/>
              <a:gdLst>
                <a:gd name="T0" fmla="*/ 14 w 16"/>
                <a:gd name="T1" fmla="*/ 0 h 60"/>
                <a:gd name="T2" fmla="*/ 16 w 16"/>
                <a:gd name="T3" fmla="*/ 55 h 60"/>
                <a:gd name="T4" fmla="*/ 1 w 16"/>
                <a:gd name="T5" fmla="*/ 60 h 60"/>
                <a:gd name="T6" fmla="*/ 0 w 16"/>
                <a:gd name="T7" fmla="*/ 5 h 60"/>
                <a:gd name="T8" fmla="*/ 14 w 16"/>
                <a:gd name="T9" fmla="*/ 0 h 60"/>
              </a:gdLst>
              <a:ahLst/>
              <a:cxnLst>
                <a:cxn ang="0">
                  <a:pos x="T0" y="T1"/>
                </a:cxn>
                <a:cxn ang="0">
                  <a:pos x="T2" y="T3"/>
                </a:cxn>
                <a:cxn ang="0">
                  <a:pos x="T4" y="T5"/>
                </a:cxn>
                <a:cxn ang="0">
                  <a:pos x="T6" y="T7"/>
                </a:cxn>
                <a:cxn ang="0">
                  <a:pos x="T8" y="T9"/>
                </a:cxn>
              </a:cxnLst>
              <a:rect l="0" t="0" r="r" b="b"/>
              <a:pathLst>
                <a:path w="16" h="60">
                  <a:moveTo>
                    <a:pt x="14" y="0"/>
                  </a:moveTo>
                  <a:lnTo>
                    <a:pt x="16" y="55"/>
                  </a:lnTo>
                  <a:lnTo>
                    <a:pt x="1" y="60"/>
                  </a:lnTo>
                  <a:lnTo>
                    <a:pt x="0" y="5"/>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7" name="Freeform 959"/>
            <p:cNvSpPr>
              <a:spLocks/>
            </p:cNvSpPr>
            <p:nvPr/>
          </p:nvSpPr>
          <p:spPr bwMode="auto">
            <a:xfrm>
              <a:off x="13248466" y="-502840"/>
              <a:ext cx="17463" cy="90488"/>
            </a:xfrm>
            <a:custGeom>
              <a:avLst/>
              <a:gdLst>
                <a:gd name="T0" fmla="*/ 10 w 11"/>
                <a:gd name="T1" fmla="*/ 0 h 57"/>
                <a:gd name="T2" fmla="*/ 11 w 11"/>
                <a:gd name="T3" fmla="*/ 55 h 57"/>
                <a:gd name="T4" fmla="*/ 0 w 11"/>
                <a:gd name="T5" fmla="*/ 57 h 57"/>
                <a:gd name="T6" fmla="*/ 0 w 11"/>
                <a:gd name="T7" fmla="*/ 2 h 57"/>
                <a:gd name="T8" fmla="*/ 10 w 11"/>
                <a:gd name="T9" fmla="*/ 0 h 57"/>
              </a:gdLst>
              <a:ahLst/>
              <a:cxnLst>
                <a:cxn ang="0">
                  <a:pos x="T0" y="T1"/>
                </a:cxn>
                <a:cxn ang="0">
                  <a:pos x="T2" y="T3"/>
                </a:cxn>
                <a:cxn ang="0">
                  <a:pos x="T4" y="T5"/>
                </a:cxn>
                <a:cxn ang="0">
                  <a:pos x="T6" y="T7"/>
                </a:cxn>
                <a:cxn ang="0">
                  <a:pos x="T8" y="T9"/>
                </a:cxn>
              </a:cxnLst>
              <a:rect l="0" t="0" r="r" b="b"/>
              <a:pathLst>
                <a:path w="11" h="57">
                  <a:moveTo>
                    <a:pt x="10" y="0"/>
                  </a:moveTo>
                  <a:lnTo>
                    <a:pt x="11" y="55"/>
                  </a:lnTo>
                  <a:lnTo>
                    <a:pt x="0" y="57"/>
                  </a:lnTo>
                  <a:lnTo>
                    <a:pt x="0" y="2"/>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8" name="Freeform 960"/>
            <p:cNvSpPr>
              <a:spLocks/>
            </p:cNvSpPr>
            <p:nvPr/>
          </p:nvSpPr>
          <p:spPr bwMode="auto">
            <a:xfrm>
              <a:off x="13561203" y="-513952"/>
              <a:ext cx="38100" cy="95250"/>
            </a:xfrm>
            <a:custGeom>
              <a:avLst/>
              <a:gdLst>
                <a:gd name="T0" fmla="*/ 22 w 24"/>
                <a:gd name="T1" fmla="*/ 5 h 60"/>
                <a:gd name="T2" fmla="*/ 24 w 24"/>
                <a:gd name="T3" fmla="*/ 60 h 60"/>
                <a:gd name="T4" fmla="*/ 2 w 24"/>
                <a:gd name="T5" fmla="*/ 55 h 60"/>
                <a:gd name="T6" fmla="*/ 0 w 24"/>
                <a:gd name="T7" fmla="*/ 0 h 60"/>
                <a:gd name="T8" fmla="*/ 22 w 24"/>
                <a:gd name="T9" fmla="*/ 5 h 60"/>
              </a:gdLst>
              <a:ahLst/>
              <a:cxnLst>
                <a:cxn ang="0">
                  <a:pos x="T0" y="T1"/>
                </a:cxn>
                <a:cxn ang="0">
                  <a:pos x="T2" y="T3"/>
                </a:cxn>
                <a:cxn ang="0">
                  <a:pos x="T4" y="T5"/>
                </a:cxn>
                <a:cxn ang="0">
                  <a:pos x="T6" y="T7"/>
                </a:cxn>
                <a:cxn ang="0">
                  <a:pos x="T8" y="T9"/>
                </a:cxn>
              </a:cxnLst>
              <a:rect l="0" t="0" r="r" b="b"/>
              <a:pathLst>
                <a:path w="24" h="60">
                  <a:moveTo>
                    <a:pt x="22" y="5"/>
                  </a:moveTo>
                  <a:lnTo>
                    <a:pt x="24" y="60"/>
                  </a:lnTo>
                  <a:lnTo>
                    <a:pt x="2" y="55"/>
                  </a:lnTo>
                  <a:lnTo>
                    <a:pt x="0" y="0"/>
                  </a:lnTo>
                  <a:lnTo>
                    <a:pt x="22"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89" name="Freeform 961"/>
            <p:cNvSpPr>
              <a:spLocks/>
            </p:cNvSpPr>
            <p:nvPr/>
          </p:nvSpPr>
          <p:spPr bwMode="auto">
            <a:xfrm>
              <a:off x="12969066" y="-504427"/>
              <a:ext cx="14288" cy="106363"/>
            </a:xfrm>
            <a:custGeom>
              <a:avLst/>
              <a:gdLst>
                <a:gd name="T0" fmla="*/ 9 w 11"/>
                <a:gd name="T1" fmla="*/ 14 h 81"/>
                <a:gd name="T2" fmla="*/ 11 w 11"/>
                <a:gd name="T3" fmla="*/ 81 h 81"/>
                <a:gd name="T4" fmla="*/ 2 w 11"/>
                <a:gd name="T5" fmla="*/ 67 h 81"/>
                <a:gd name="T6" fmla="*/ 0 w 11"/>
                <a:gd name="T7" fmla="*/ 0 h 81"/>
                <a:gd name="T8" fmla="*/ 9 w 11"/>
                <a:gd name="T9" fmla="*/ 14 h 81"/>
              </a:gdLst>
              <a:ahLst/>
              <a:cxnLst>
                <a:cxn ang="0">
                  <a:pos x="T0" y="T1"/>
                </a:cxn>
                <a:cxn ang="0">
                  <a:pos x="T2" y="T3"/>
                </a:cxn>
                <a:cxn ang="0">
                  <a:pos x="T4" y="T5"/>
                </a:cxn>
                <a:cxn ang="0">
                  <a:pos x="T6" y="T7"/>
                </a:cxn>
                <a:cxn ang="0">
                  <a:pos x="T8" y="T9"/>
                </a:cxn>
              </a:cxnLst>
              <a:rect l="0" t="0" r="r" b="b"/>
              <a:pathLst>
                <a:path w="11" h="81">
                  <a:moveTo>
                    <a:pt x="9" y="14"/>
                  </a:moveTo>
                  <a:cubicBezTo>
                    <a:pt x="11" y="81"/>
                    <a:pt x="11" y="81"/>
                    <a:pt x="11" y="81"/>
                  </a:cubicBezTo>
                  <a:cubicBezTo>
                    <a:pt x="11" y="77"/>
                    <a:pt x="2" y="68"/>
                    <a:pt x="2" y="67"/>
                  </a:cubicBezTo>
                  <a:cubicBezTo>
                    <a:pt x="0" y="0"/>
                    <a:pt x="0" y="0"/>
                    <a:pt x="0" y="0"/>
                  </a:cubicBezTo>
                  <a:cubicBezTo>
                    <a:pt x="0" y="1"/>
                    <a:pt x="9" y="10"/>
                    <a:pt x="9" y="1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0" name="Freeform 962"/>
            <p:cNvSpPr>
              <a:spLocks/>
            </p:cNvSpPr>
            <p:nvPr/>
          </p:nvSpPr>
          <p:spPr bwMode="auto">
            <a:xfrm>
              <a:off x="13596128" y="-506015"/>
              <a:ext cx="30163" cy="92075"/>
            </a:xfrm>
            <a:custGeom>
              <a:avLst/>
              <a:gdLst>
                <a:gd name="T0" fmla="*/ 18 w 19"/>
                <a:gd name="T1" fmla="*/ 3 h 58"/>
                <a:gd name="T2" fmla="*/ 19 w 19"/>
                <a:gd name="T3" fmla="*/ 58 h 58"/>
                <a:gd name="T4" fmla="*/ 2 w 19"/>
                <a:gd name="T5" fmla="*/ 55 h 58"/>
                <a:gd name="T6" fmla="*/ 0 w 19"/>
                <a:gd name="T7" fmla="*/ 0 h 58"/>
                <a:gd name="T8" fmla="*/ 18 w 19"/>
                <a:gd name="T9" fmla="*/ 3 h 58"/>
              </a:gdLst>
              <a:ahLst/>
              <a:cxnLst>
                <a:cxn ang="0">
                  <a:pos x="T0" y="T1"/>
                </a:cxn>
                <a:cxn ang="0">
                  <a:pos x="T2" y="T3"/>
                </a:cxn>
                <a:cxn ang="0">
                  <a:pos x="T4" y="T5"/>
                </a:cxn>
                <a:cxn ang="0">
                  <a:pos x="T6" y="T7"/>
                </a:cxn>
                <a:cxn ang="0">
                  <a:pos x="T8" y="T9"/>
                </a:cxn>
              </a:cxnLst>
              <a:rect l="0" t="0" r="r" b="b"/>
              <a:pathLst>
                <a:path w="19" h="58">
                  <a:moveTo>
                    <a:pt x="18" y="3"/>
                  </a:moveTo>
                  <a:lnTo>
                    <a:pt x="19" y="58"/>
                  </a:lnTo>
                  <a:lnTo>
                    <a:pt x="2" y="55"/>
                  </a:lnTo>
                  <a:lnTo>
                    <a:pt x="0" y="0"/>
                  </a:lnTo>
                  <a:lnTo>
                    <a:pt x="18"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1" name="Freeform 963"/>
            <p:cNvSpPr>
              <a:spLocks/>
            </p:cNvSpPr>
            <p:nvPr/>
          </p:nvSpPr>
          <p:spPr bwMode="auto">
            <a:xfrm>
              <a:off x="13242116" y="-499665"/>
              <a:ext cx="6350" cy="98425"/>
            </a:xfrm>
            <a:custGeom>
              <a:avLst/>
              <a:gdLst>
                <a:gd name="T0" fmla="*/ 4 w 4"/>
                <a:gd name="T1" fmla="*/ 0 h 62"/>
                <a:gd name="T2" fmla="*/ 4 w 4"/>
                <a:gd name="T3" fmla="*/ 55 h 62"/>
                <a:gd name="T4" fmla="*/ 1 w 4"/>
                <a:gd name="T5" fmla="*/ 62 h 62"/>
                <a:gd name="T6" fmla="*/ 0 w 4"/>
                <a:gd name="T7" fmla="*/ 7 h 62"/>
                <a:gd name="T8" fmla="*/ 4 w 4"/>
                <a:gd name="T9" fmla="*/ 0 h 62"/>
              </a:gdLst>
              <a:ahLst/>
              <a:cxnLst>
                <a:cxn ang="0">
                  <a:pos x="T0" y="T1"/>
                </a:cxn>
                <a:cxn ang="0">
                  <a:pos x="T2" y="T3"/>
                </a:cxn>
                <a:cxn ang="0">
                  <a:pos x="T4" y="T5"/>
                </a:cxn>
                <a:cxn ang="0">
                  <a:pos x="T6" y="T7"/>
                </a:cxn>
                <a:cxn ang="0">
                  <a:pos x="T8" y="T9"/>
                </a:cxn>
              </a:cxnLst>
              <a:rect l="0" t="0" r="r" b="b"/>
              <a:pathLst>
                <a:path w="4" h="62">
                  <a:moveTo>
                    <a:pt x="4" y="0"/>
                  </a:moveTo>
                  <a:lnTo>
                    <a:pt x="4" y="55"/>
                  </a:lnTo>
                  <a:lnTo>
                    <a:pt x="1" y="62"/>
                  </a:lnTo>
                  <a:lnTo>
                    <a:pt x="0" y="7"/>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2" name="Freeform 964"/>
            <p:cNvSpPr>
              <a:spLocks/>
            </p:cNvSpPr>
            <p:nvPr/>
          </p:nvSpPr>
          <p:spPr bwMode="auto">
            <a:xfrm>
              <a:off x="13624703" y="-501252"/>
              <a:ext cx="19050" cy="96838"/>
            </a:xfrm>
            <a:custGeom>
              <a:avLst/>
              <a:gdLst>
                <a:gd name="T0" fmla="*/ 11 w 12"/>
                <a:gd name="T1" fmla="*/ 5 h 61"/>
                <a:gd name="T2" fmla="*/ 12 w 12"/>
                <a:gd name="T3" fmla="*/ 61 h 61"/>
                <a:gd name="T4" fmla="*/ 1 w 12"/>
                <a:gd name="T5" fmla="*/ 55 h 61"/>
                <a:gd name="T6" fmla="*/ 0 w 12"/>
                <a:gd name="T7" fmla="*/ 0 h 61"/>
                <a:gd name="T8" fmla="*/ 11 w 12"/>
                <a:gd name="T9" fmla="*/ 5 h 61"/>
              </a:gdLst>
              <a:ahLst/>
              <a:cxnLst>
                <a:cxn ang="0">
                  <a:pos x="T0" y="T1"/>
                </a:cxn>
                <a:cxn ang="0">
                  <a:pos x="T2" y="T3"/>
                </a:cxn>
                <a:cxn ang="0">
                  <a:pos x="T4" y="T5"/>
                </a:cxn>
                <a:cxn ang="0">
                  <a:pos x="T6" y="T7"/>
                </a:cxn>
                <a:cxn ang="0">
                  <a:pos x="T8" y="T9"/>
                </a:cxn>
              </a:cxnLst>
              <a:rect l="0" t="0" r="r" b="b"/>
              <a:pathLst>
                <a:path w="12" h="61">
                  <a:moveTo>
                    <a:pt x="11" y="5"/>
                  </a:moveTo>
                  <a:lnTo>
                    <a:pt x="12" y="61"/>
                  </a:lnTo>
                  <a:lnTo>
                    <a:pt x="1" y="55"/>
                  </a:lnTo>
                  <a:lnTo>
                    <a:pt x="0" y="0"/>
                  </a:lnTo>
                  <a:lnTo>
                    <a:pt x="11"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3" name="Freeform 965"/>
            <p:cNvSpPr>
              <a:spLocks/>
            </p:cNvSpPr>
            <p:nvPr/>
          </p:nvSpPr>
          <p:spPr bwMode="auto">
            <a:xfrm>
              <a:off x="13642166" y="-493315"/>
              <a:ext cx="46038" cy="88900"/>
            </a:xfrm>
            <a:custGeom>
              <a:avLst/>
              <a:gdLst>
                <a:gd name="T0" fmla="*/ 28 w 29"/>
                <a:gd name="T1" fmla="*/ 0 h 56"/>
                <a:gd name="T2" fmla="*/ 29 w 29"/>
                <a:gd name="T3" fmla="*/ 56 h 56"/>
                <a:gd name="T4" fmla="*/ 1 w 29"/>
                <a:gd name="T5" fmla="*/ 56 h 56"/>
                <a:gd name="T6" fmla="*/ 0 w 29"/>
                <a:gd name="T7" fmla="*/ 0 h 56"/>
                <a:gd name="T8" fmla="*/ 28 w 29"/>
                <a:gd name="T9" fmla="*/ 0 h 56"/>
              </a:gdLst>
              <a:ahLst/>
              <a:cxnLst>
                <a:cxn ang="0">
                  <a:pos x="T0" y="T1"/>
                </a:cxn>
                <a:cxn ang="0">
                  <a:pos x="T2" y="T3"/>
                </a:cxn>
                <a:cxn ang="0">
                  <a:pos x="T4" y="T5"/>
                </a:cxn>
                <a:cxn ang="0">
                  <a:pos x="T6" y="T7"/>
                </a:cxn>
                <a:cxn ang="0">
                  <a:pos x="T8" y="T9"/>
                </a:cxn>
              </a:cxnLst>
              <a:rect l="0" t="0" r="r" b="b"/>
              <a:pathLst>
                <a:path w="29" h="56">
                  <a:moveTo>
                    <a:pt x="28" y="0"/>
                  </a:moveTo>
                  <a:lnTo>
                    <a:pt x="29" y="56"/>
                  </a:lnTo>
                  <a:lnTo>
                    <a:pt x="1" y="56"/>
                  </a:lnTo>
                  <a:lnTo>
                    <a:pt x="0" y="0"/>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4" name="Freeform 966"/>
            <p:cNvSpPr>
              <a:spLocks/>
            </p:cNvSpPr>
            <p:nvPr/>
          </p:nvSpPr>
          <p:spPr bwMode="auto">
            <a:xfrm>
              <a:off x="13240528" y="-488552"/>
              <a:ext cx="3175" cy="98425"/>
            </a:xfrm>
            <a:custGeom>
              <a:avLst/>
              <a:gdLst>
                <a:gd name="T0" fmla="*/ 1 w 2"/>
                <a:gd name="T1" fmla="*/ 0 h 62"/>
                <a:gd name="T2" fmla="*/ 2 w 2"/>
                <a:gd name="T3" fmla="*/ 55 h 62"/>
                <a:gd name="T4" fmla="*/ 1 w 2"/>
                <a:gd name="T5" fmla="*/ 62 h 62"/>
                <a:gd name="T6" fmla="*/ 0 w 2"/>
                <a:gd name="T7" fmla="*/ 6 h 62"/>
                <a:gd name="T8" fmla="*/ 1 w 2"/>
                <a:gd name="T9" fmla="*/ 0 h 62"/>
              </a:gdLst>
              <a:ahLst/>
              <a:cxnLst>
                <a:cxn ang="0">
                  <a:pos x="T0" y="T1"/>
                </a:cxn>
                <a:cxn ang="0">
                  <a:pos x="T2" y="T3"/>
                </a:cxn>
                <a:cxn ang="0">
                  <a:pos x="T4" y="T5"/>
                </a:cxn>
                <a:cxn ang="0">
                  <a:pos x="T6" y="T7"/>
                </a:cxn>
                <a:cxn ang="0">
                  <a:pos x="T8" y="T9"/>
                </a:cxn>
              </a:cxnLst>
              <a:rect l="0" t="0" r="r" b="b"/>
              <a:pathLst>
                <a:path w="2" h="62">
                  <a:moveTo>
                    <a:pt x="1" y="0"/>
                  </a:moveTo>
                  <a:lnTo>
                    <a:pt x="2" y="55"/>
                  </a:lnTo>
                  <a:lnTo>
                    <a:pt x="1" y="62"/>
                  </a:lnTo>
                  <a:lnTo>
                    <a:pt x="0" y="6"/>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5" name="Freeform 967"/>
            <p:cNvSpPr>
              <a:spLocks/>
            </p:cNvSpPr>
            <p:nvPr/>
          </p:nvSpPr>
          <p:spPr bwMode="auto">
            <a:xfrm>
              <a:off x="13686616" y="-493315"/>
              <a:ext cx="55563" cy="90488"/>
            </a:xfrm>
            <a:custGeom>
              <a:avLst/>
              <a:gdLst>
                <a:gd name="T0" fmla="*/ 35 w 35"/>
                <a:gd name="T1" fmla="*/ 2 h 57"/>
                <a:gd name="T2" fmla="*/ 35 w 35"/>
                <a:gd name="T3" fmla="*/ 57 h 57"/>
                <a:gd name="T4" fmla="*/ 1 w 35"/>
                <a:gd name="T5" fmla="*/ 56 h 57"/>
                <a:gd name="T6" fmla="*/ 0 w 35"/>
                <a:gd name="T7" fmla="*/ 0 h 57"/>
                <a:gd name="T8" fmla="*/ 35 w 35"/>
                <a:gd name="T9" fmla="*/ 2 h 57"/>
              </a:gdLst>
              <a:ahLst/>
              <a:cxnLst>
                <a:cxn ang="0">
                  <a:pos x="T0" y="T1"/>
                </a:cxn>
                <a:cxn ang="0">
                  <a:pos x="T2" y="T3"/>
                </a:cxn>
                <a:cxn ang="0">
                  <a:pos x="T4" y="T5"/>
                </a:cxn>
                <a:cxn ang="0">
                  <a:pos x="T6" y="T7"/>
                </a:cxn>
                <a:cxn ang="0">
                  <a:pos x="T8" y="T9"/>
                </a:cxn>
              </a:cxnLst>
              <a:rect l="0" t="0" r="r" b="b"/>
              <a:pathLst>
                <a:path w="35" h="57">
                  <a:moveTo>
                    <a:pt x="35" y="2"/>
                  </a:moveTo>
                  <a:lnTo>
                    <a:pt x="35" y="57"/>
                  </a:lnTo>
                  <a:lnTo>
                    <a:pt x="1" y="56"/>
                  </a:lnTo>
                  <a:lnTo>
                    <a:pt x="0" y="0"/>
                  </a:lnTo>
                  <a:lnTo>
                    <a:pt x="35"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6" name="Freeform 968"/>
            <p:cNvSpPr>
              <a:spLocks/>
            </p:cNvSpPr>
            <p:nvPr/>
          </p:nvSpPr>
          <p:spPr bwMode="auto">
            <a:xfrm>
              <a:off x="14948678" y="-533002"/>
              <a:ext cx="20638" cy="95250"/>
            </a:xfrm>
            <a:custGeom>
              <a:avLst/>
              <a:gdLst>
                <a:gd name="T0" fmla="*/ 11 w 13"/>
                <a:gd name="T1" fmla="*/ 0 h 60"/>
                <a:gd name="T2" fmla="*/ 13 w 13"/>
                <a:gd name="T3" fmla="*/ 55 h 60"/>
                <a:gd name="T4" fmla="*/ 2 w 13"/>
                <a:gd name="T5" fmla="*/ 60 h 60"/>
                <a:gd name="T6" fmla="*/ 0 w 13"/>
                <a:gd name="T7" fmla="*/ 5 h 60"/>
                <a:gd name="T8" fmla="*/ 11 w 13"/>
                <a:gd name="T9" fmla="*/ 0 h 60"/>
              </a:gdLst>
              <a:ahLst/>
              <a:cxnLst>
                <a:cxn ang="0">
                  <a:pos x="T0" y="T1"/>
                </a:cxn>
                <a:cxn ang="0">
                  <a:pos x="T2" y="T3"/>
                </a:cxn>
                <a:cxn ang="0">
                  <a:pos x="T4" y="T5"/>
                </a:cxn>
                <a:cxn ang="0">
                  <a:pos x="T6" y="T7"/>
                </a:cxn>
                <a:cxn ang="0">
                  <a:pos x="T8" y="T9"/>
                </a:cxn>
              </a:cxnLst>
              <a:rect l="0" t="0" r="r" b="b"/>
              <a:pathLst>
                <a:path w="13" h="60">
                  <a:moveTo>
                    <a:pt x="11" y="0"/>
                  </a:moveTo>
                  <a:lnTo>
                    <a:pt x="13" y="55"/>
                  </a:lnTo>
                  <a:lnTo>
                    <a:pt x="2" y="60"/>
                  </a:lnTo>
                  <a:lnTo>
                    <a:pt x="0" y="5"/>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7" name="Freeform 969"/>
            <p:cNvSpPr>
              <a:spLocks/>
            </p:cNvSpPr>
            <p:nvPr/>
          </p:nvSpPr>
          <p:spPr bwMode="auto">
            <a:xfrm>
              <a:off x="12980178" y="-485377"/>
              <a:ext cx="4763" cy="109538"/>
            </a:xfrm>
            <a:custGeom>
              <a:avLst/>
              <a:gdLst>
                <a:gd name="T0" fmla="*/ 2 w 4"/>
                <a:gd name="T1" fmla="*/ 17 h 84"/>
                <a:gd name="T2" fmla="*/ 4 w 4"/>
                <a:gd name="T3" fmla="*/ 84 h 84"/>
                <a:gd name="T4" fmla="*/ 2 w 4"/>
                <a:gd name="T5" fmla="*/ 68 h 84"/>
                <a:gd name="T6" fmla="*/ 0 w 4"/>
                <a:gd name="T7" fmla="*/ 0 h 84"/>
                <a:gd name="T8" fmla="*/ 2 w 4"/>
                <a:gd name="T9" fmla="*/ 17 h 84"/>
              </a:gdLst>
              <a:ahLst/>
              <a:cxnLst>
                <a:cxn ang="0">
                  <a:pos x="T0" y="T1"/>
                </a:cxn>
                <a:cxn ang="0">
                  <a:pos x="T2" y="T3"/>
                </a:cxn>
                <a:cxn ang="0">
                  <a:pos x="T4" y="T5"/>
                </a:cxn>
                <a:cxn ang="0">
                  <a:pos x="T6" y="T7"/>
                </a:cxn>
                <a:cxn ang="0">
                  <a:pos x="T8" y="T9"/>
                </a:cxn>
              </a:cxnLst>
              <a:rect l="0" t="0" r="r" b="b"/>
              <a:pathLst>
                <a:path w="4" h="84">
                  <a:moveTo>
                    <a:pt x="2" y="17"/>
                  </a:moveTo>
                  <a:cubicBezTo>
                    <a:pt x="4" y="84"/>
                    <a:pt x="4" y="84"/>
                    <a:pt x="4" y="84"/>
                  </a:cubicBezTo>
                  <a:cubicBezTo>
                    <a:pt x="4" y="81"/>
                    <a:pt x="2" y="72"/>
                    <a:pt x="2" y="68"/>
                  </a:cubicBezTo>
                  <a:cubicBezTo>
                    <a:pt x="0" y="0"/>
                    <a:pt x="0" y="0"/>
                    <a:pt x="0" y="0"/>
                  </a:cubicBezTo>
                  <a:cubicBezTo>
                    <a:pt x="0" y="5"/>
                    <a:pt x="2" y="14"/>
                    <a:pt x="2" y="1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8" name="Freeform 970"/>
            <p:cNvSpPr>
              <a:spLocks/>
            </p:cNvSpPr>
            <p:nvPr/>
          </p:nvSpPr>
          <p:spPr bwMode="auto">
            <a:xfrm>
              <a:off x="13226241" y="-479027"/>
              <a:ext cx="15875" cy="103188"/>
            </a:xfrm>
            <a:custGeom>
              <a:avLst/>
              <a:gdLst>
                <a:gd name="T0" fmla="*/ 9 w 10"/>
                <a:gd name="T1" fmla="*/ 0 h 65"/>
                <a:gd name="T2" fmla="*/ 10 w 10"/>
                <a:gd name="T3" fmla="*/ 56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6"/>
                  </a:lnTo>
                  <a:lnTo>
                    <a:pt x="2" y="65"/>
                  </a:lnTo>
                  <a:lnTo>
                    <a:pt x="0" y="10"/>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999" name="Freeform 971"/>
            <p:cNvSpPr>
              <a:spLocks/>
            </p:cNvSpPr>
            <p:nvPr/>
          </p:nvSpPr>
          <p:spPr bwMode="auto">
            <a:xfrm>
              <a:off x="14886766" y="-525065"/>
              <a:ext cx="65088" cy="100013"/>
            </a:xfrm>
            <a:custGeom>
              <a:avLst/>
              <a:gdLst>
                <a:gd name="T0" fmla="*/ 39 w 41"/>
                <a:gd name="T1" fmla="*/ 0 h 63"/>
                <a:gd name="T2" fmla="*/ 41 w 41"/>
                <a:gd name="T3" fmla="*/ 55 h 63"/>
                <a:gd name="T4" fmla="*/ 1 w 41"/>
                <a:gd name="T5" fmla="*/ 63 h 63"/>
                <a:gd name="T6" fmla="*/ 0 w 41"/>
                <a:gd name="T7" fmla="*/ 8 h 63"/>
                <a:gd name="T8" fmla="*/ 39 w 41"/>
                <a:gd name="T9" fmla="*/ 0 h 63"/>
              </a:gdLst>
              <a:ahLst/>
              <a:cxnLst>
                <a:cxn ang="0">
                  <a:pos x="T0" y="T1"/>
                </a:cxn>
                <a:cxn ang="0">
                  <a:pos x="T2" y="T3"/>
                </a:cxn>
                <a:cxn ang="0">
                  <a:pos x="T4" y="T5"/>
                </a:cxn>
                <a:cxn ang="0">
                  <a:pos x="T6" y="T7"/>
                </a:cxn>
                <a:cxn ang="0">
                  <a:pos x="T8" y="T9"/>
                </a:cxn>
              </a:cxnLst>
              <a:rect l="0" t="0" r="r" b="b"/>
              <a:pathLst>
                <a:path w="41" h="63">
                  <a:moveTo>
                    <a:pt x="39" y="0"/>
                  </a:moveTo>
                  <a:lnTo>
                    <a:pt x="41" y="55"/>
                  </a:lnTo>
                  <a:lnTo>
                    <a:pt x="1" y="63"/>
                  </a:lnTo>
                  <a:lnTo>
                    <a:pt x="0" y="8"/>
                  </a:lnTo>
                  <a:lnTo>
                    <a:pt x="3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0" name="Freeform 972"/>
            <p:cNvSpPr>
              <a:spLocks/>
            </p:cNvSpPr>
            <p:nvPr/>
          </p:nvSpPr>
          <p:spPr bwMode="auto">
            <a:xfrm>
              <a:off x="13742178" y="-490140"/>
              <a:ext cx="23813" cy="100013"/>
            </a:xfrm>
            <a:custGeom>
              <a:avLst/>
              <a:gdLst>
                <a:gd name="T0" fmla="*/ 13 w 15"/>
                <a:gd name="T1" fmla="*/ 7 h 63"/>
                <a:gd name="T2" fmla="*/ 15 w 15"/>
                <a:gd name="T3" fmla="*/ 63 h 63"/>
                <a:gd name="T4" fmla="*/ 0 w 15"/>
                <a:gd name="T5" fmla="*/ 55 h 63"/>
                <a:gd name="T6" fmla="*/ 0 w 15"/>
                <a:gd name="T7" fmla="*/ 0 h 63"/>
                <a:gd name="T8" fmla="*/ 13 w 15"/>
                <a:gd name="T9" fmla="*/ 7 h 63"/>
              </a:gdLst>
              <a:ahLst/>
              <a:cxnLst>
                <a:cxn ang="0">
                  <a:pos x="T0" y="T1"/>
                </a:cxn>
                <a:cxn ang="0">
                  <a:pos x="T2" y="T3"/>
                </a:cxn>
                <a:cxn ang="0">
                  <a:pos x="T4" y="T5"/>
                </a:cxn>
                <a:cxn ang="0">
                  <a:pos x="T6" y="T7"/>
                </a:cxn>
                <a:cxn ang="0">
                  <a:pos x="T8" y="T9"/>
                </a:cxn>
              </a:cxnLst>
              <a:rect l="0" t="0" r="r" b="b"/>
              <a:pathLst>
                <a:path w="15" h="63">
                  <a:moveTo>
                    <a:pt x="13" y="7"/>
                  </a:moveTo>
                  <a:lnTo>
                    <a:pt x="15" y="63"/>
                  </a:lnTo>
                  <a:lnTo>
                    <a:pt x="0" y="55"/>
                  </a:lnTo>
                  <a:lnTo>
                    <a:pt x="0" y="0"/>
                  </a:lnTo>
                  <a:lnTo>
                    <a:pt x="13"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1" name="Freeform 973"/>
            <p:cNvSpPr>
              <a:spLocks/>
            </p:cNvSpPr>
            <p:nvPr/>
          </p:nvSpPr>
          <p:spPr bwMode="auto">
            <a:xfrm>
              <a:off x="14862953" y="-512365"/>
              <a:ext cx="25400" cy="92075"/>
            </a:xfrm>
            <a:custGeom>
              <a:avLst/>
              <a:gdLst>
                <a:gd name="T0" fmla="*/ 15 w 16"/>
                <a:gd name="T1" fmla="*/ 0 h 58"/>
                <a:gd name="T2" fmla="*/ 16 w 16"/>
                <a:gd name="T3" fmla="*/ 55 h 58"/>
                <a:gd name="T4" fmla="*/ 1 w 16"/>
                <a:gd name="T5" fmla="*/ 58 h 58"/>
                <a:gd name="T6" fmla="*/ 0 w 16"/>
                <a:gd name="T7" fmla="*/ 3 h 58"/>
                <a:gd name="T8" fmla="*/ 15 w 16"/>
                <a:gd name="T9" fmla="*/ 0 h 58"/>
              </a:gdLst>
              <a:ahLst/>
              <a:cxnLst>
                <a:cxn ang="0">
                  <a:pos x="T0" y="T1"/>
                </a:cxn>
                <a:cxn ang="0">
                  <a:pos x="T2" y="T3"/>
                </a:cxn>
                <a:cxn ang="0">
                  <a:pos x="T4" y="T5"/>
                </a:cxn>
                <a:cxn ang="0">
                  <a:pos x="T6" y="T7"/>
                </a:cxn>
                <a:cxn ang="0">
                  <a:pos x="T8" y="T9"/>
                </a:cxn>
              </a:cxnLst>
              <a:rect l="0" t="0" r="r" b="b"/>
              <a:pathLst>
                <a:path w="16" h="58">
                  <a:moveTo>
                    <a:pt x="15" y="0"/>
                  </a:moveTo>
                  <a:lnTo>
                    <a:pt x="16" y="55"/>
                  </a:lnTo>
                  <a:lnTo>
                    <a:pt x="1" y="58"/>
                  </a:lnTo>
                  <a:lnTo>
                    <a:pt x="0" y="3"/>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2" name="Freeform 974"/>
            <p:cNvSpPr>
              <a:spLocks/>
            </p:cNvSpPr>
            <p:nvPr/>
          </p:nvSpPr>
          <p:spPr bwMode="auto">
            <a:xfrm>
              <a:off x="13208778" y="-463152"/>
              <a:ext cx="20638" cy="95250"/>
            </a:xfrm>
            <a:custGeom>
              <a:avLst/>
              <a:gdLst>
                <a:gd name="T0" fmla="*/ 11 w 13"/>
                <a:gd name="T1" fmla="*/ 0 h 60"/>
                <a:gd name="T2" fmla="*/ 13 w 13"/>
                <a:gd name="T3" fmla="*/ 55 h 60"/>
                <a:gd name="T4" fmla="*/ 2 w 13"/>
                <a:gd name="T5" fmla="*/ 60 h 60"/>
                <a:gd name="T6" fmla="*/ 0 w 13"/>
                <a:gd name="T7" fmla="*/ 4 h 60"/>
                <a:gd name="T8" fmla="*/ 11 w 13"/>
                <a:gd name="T9" fmla="*/ 0 h 60"/>
              </a:gdLst>
              <a:ahLst/>
              <a:cxnLst>
                <a:cxn ang="0">
                  <a:pos x="T0" y="T1"/>
                </a:cxn>
                <a:cxn ang="0">
                  <a:pos x="T2" y="T3"/>
                </a:cxn>
                <a:cxn ang="0">
                  <a:pos x="T4" y="T5"/>
                </a:cxn>
                <a:cxn ang="0">
                  <a:pos x="T6" y="T7"/>
                </a:cxn>
                <a:cxn ang="0">
                  <a:pos x="T8" y="T9"/>
                </a:cxn>
              </a:cxnLst>
              <a:rect l="0" t="0" r="r" b="b"/>
              <a:pathLst>
                <a:path w="13" h="60">
                  <a:moveTo>
                    <a:pt x="11" y="0"/>
                  </a:moveTo>
                  <a:lnTo>
                    <a:pt x="13" y="55"/>
                  </a:lnTo>
                  <a:lnTo>
                    <a:pt x="2" y="60"/>
                  </a:lnTo>
                  <a:lnTo>
                    <a:pt x="0" y="4"/>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3" name="Freeform 975"/>
            <p:cNvSpPr>
              <a:spLocks/>
            </p:cNvSpPr>
            <p:nvPr/>
          </p:nvSpPr>
          <p:spPr bwMode="auto">
            <a:xfrm>
              <a:off x="13200841" y="-456802"/>
              <a:ext cx="11113" cy="90488"/>
            </a:xfrm>
            <a:custGeom>
              <a:avLst/>
              <a:gdLst>
                <a:gd name="T0" fmla="*/ 5 w 7"/>
                <a:gd name="T1" fmla="*/ 0 h 57"/>
                <a:gd name="T2" fmla="*/ 7 w 7"/>
                <a:gd name="T3" fmla="*/ 56 h 57"/>
                <a:gd name="T4" fmla="*/ 1 w 7"/>
                <a:gd name="T5" fmla="*/ 57 h 57"/>
                <a:gd name="T6" fmla="*/ 0 w 7"/>
                <a:gd name="T7" fmla="*/ 2 h 57"/>
                <a:gd name="T8" fmla="*/ 5 w 7"/>
                <a:gd name="T9" fmla="*/ 0 h 57"/>
              </a:gdLst>
              <a:ahLst/>
              <a:cxnLst>
                <a:cxn ang="0">
                  <a:pos x="T0" y="T1"/>
                </a:cxn>
                <a:cxn ang="0">
                  <a:pos x="T2" y="T3"/>
                </a:cxn>
                <a:cxn ang="0">
                  <a:pos x="T4" y="T5"/>
                </a:cxn>
                <a:cxn ang="0">
                  <a:pos x="T6" y="T7"/>
                </a:cxn>
                <a:cxn ang="0">
                  <a:pos x="T8" y="T9"/>
                </a:cxn>
              </a:cxnLst>
              <a:rect l="0" t="0" r="r" b="b"/>
              <a:pathLst>
                <a:path w="7" h="57">
                  <a:moveTo>
                    <a:pt x="5" y="0"/>
                  </a:moveTo>
                  <a:lnTo>
                    <a:pt x="7" y="56"/>
                  </a:lnTo>
                  <a:lnTo>
                    <a:pt x="1" y="57"/>
                  </a:lnTo>
                  <a:lnTo>
                    <a:pt x="0" y="2"/>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4" name="Freeform 976"/>
            <p:cNvSpPr>
              <a:spLocks/>
            </p:cNvSpPr>
            <p:nvPr/>
          </p:nvSpPr>
          <p:spPr bwMode="auto">
            <a:xfrm>
              <a:off x="14826441" y="-507602"/>
              <a:ext cx="38100" cy="103188"/>
            </a:xfrm>
            <a:custGeom>
              <a:avLst/>
              <a:gdLst>
                <a:gd name="T0" fmla="*/ 23 w 24"/>
                <a:gd name="T1" fmla="*/ 0 h 65"/>
                <a:gd name="T2" fmla="*/ 24 w 24"/>
                <a:gd name="T3" fmla="*/ 55 h 65"/>
                <a:gd name="T4" fmla="*/ 2 w 24"/>
                <a:gd name="T5" fmla="*/ 65 h 65"/>
                <a:gd name="T6" fmla="*/ 0 w 24"/>
                <a:gd name="T7" fmla="*/ 9 h 65"/>
                <a:gd name="T8" fmla="*/ 23 w 24"/>
                <a:gd name="T9" fmla="*/ 0 h 65"/>
              </a:gdLst>
              <a:ahLst/>
              <a:cxnLst>
                <a:cxn ang="0">
                  <a:pos x="T0" y="T1"/>
                </a:cxn>
                <a:cxn ang="0">
                  <a:pos x="T2" y="T3"/>
                </a:cxn>
                <a:cxn ang="0">
                  <a:pos x="T4" y="T5"/>
                </a:cxn>
                <a:cxn ang="0">
                  <a:pos x="T6" y="T7"/>
                </a:cxn>
                <a:cxn ang="0">
                  <a:pos x="T8" y="T9"/>
                </a:cxn>
              </a:cxnLst>
              <a:rect l="0" t="0" r="r" b="b"/>
              <a:pathLst>
                <a:path w="24" h="65">
                  <a:moveTo>
                    <a:pt x="23" y="0"/>
                  </a:moveTo>
                  <a:lnTo>
                    <a:pt x="24" y="55"/>
                  </a:lnTo>
                  <a:lnTo>
                    <a:pt x="2" y="65"/>
                  </a:lnTo>
                  <a:lnTo>
                    <a:pt x="0" y="9"/>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5" name="Freeform 977"/>
            <p:cNvSpPr>
              <a:spLocks/>
            </p:cNvSpPr>
            <p:nvPr/>
          </p:nvSpPr>
          <p:spPr bwMode="auto">
            <a:xfrm>
              <a:off x="13186553" y="-453627"/>
              <a:ext cx="15875" cy="103188"/>
            </a:xfrm>
            <a:custGeom>
              <a:avLst/>
              <a:gdLst>
                <a:gd name="T0" fmla="*/ 9 w 10"/>
                <a:gd name="T1" fmla="*/ 0 h 65"/>
                <a:gd name="T2" fmla="*/ 10 w 10"/>
                <a:gd name="T3" fmla="*/ 55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5"/>
                  </a:lnTo>
                  <a:lnTo>
                    <a:pt x="2" y="65"/>
                  </a:lnTo>
                  <a:lnTo>
                    <a:pt x="0" y="10"/>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6" name="Freeform 978"/>
            <p:cNvSpPr>
              <a:spLocks/>
            </p:cNvSpPr>
            <p:nvPr/>
          </p:nvSpPr>
          <p:spPr bwMode="auto">
            <a:xfrm>
              <a:off x="12983353" y="-461565"/>
              <a:ext cx="12700" cy="125413"/>
            </a:xfrm>
            <a:custGeom>
              <a:avLst/>
              <a:gdLst>
                <a:gd name="T0" fmla="*/ 9 w 11"/>
                <a:gd name="T1" fmla="*/ 29 h 96"/>
                <a:gd name="T2" fmla="*/ 11 w 11"/>
                <a:gd name="T3" fmla="*/ 96 h 96"/>
                <a:gd name="T4" fmla="*/ 5 w 11"/>
                <a:gd name="T5" fmla="*/ 84 h 96"/>
                <a:gd name="T6" fmla="*/ 2 w 11"/>
                <a:gd name="T7" fmla="*/ 67 h 96"/>
                <a:gd name="T8" fmla="*/ 0 w 11"/>
                <a:gd name="T9" fmla="*/ 0 h 96"/>
                <a:gd name="T10" fmla="*/ 3 w 11"/>
                <a:gd name="T11" fmla="*/ 17 h 96"/>
                <a:gd name="T12" fmla="*/ 9 w 11"/>
                <a:gd name="T13" fmla="*/ 29 h 96"/>
              </a:gdLst>
              <a:ahLst/>
              <a:cxnLst>
                <a:cxn ang="0">
                  <a:pos x="T0" y="T1"/>
                </a:cxn>
                <a:cxn ang="0">
                  <a:pos x="T2" y="T3"/>
                </a:cxn>
                <a:cxn ang="0">
                  <a:pos x="T4" y="T5"/>
                </a:cxn>
                <a:cxn ang="0">
                  <a:pos x="T6" y="T7"/>
                </a:cxn>
                <a:cxn ang="0">
                  <a:pos x="T8" y="T9"/>
                </a:cxn>
                <a:cxn ang="0">
                  <a:pos x="T10" y="T11"/>
                </a:cxn>
                <a:cxn ang="0">
                  <a:pos x="T12" y="T13"/>
                </a:cxn>
              </a:cxnLst>
              <a:rect l="0" t="0" r="r" b="b"/>
              <a:pathLst>
                <a:path w="11" h="96">
                  <a:moveTo>
                    <a:pt x="9" y="29"/>
                  </a:moveTo>
                  <a:cubicBezTo>
                    <a:pt x="11" y="96"/>
                    <a:pt x="11" y="96"/>
                    <a:pt x="11" y="96"/>
                  </a:cubicBezTo>
                  <a:cubicBezTo>
                    <a:pt x="11" y="96"/>
                    <a:pt x="6" y="86"/>
                    <a:pt x="5" y="84"/>
                  </a:cubicBezTo>
                  <a:cubicBezTo>
                    <a:pt x="4" y="83"/>
                    <a:pt x="2" y="71"/>
                    <a:pt x="2" y="67"/>
                  </a:cubicBezTo>
                  <a:cubicBezTo>
                    <a:pt x="0" y="0"/>
                    <a:pt x="0" y="0"/>
                    <a:pt x="0" y="0"/>
                  </a:cubicBezTo>
                  <a:cubicBezTo>
                    <a:pt x="0" y="4"/>
                    <a:pt x="2" y="16"/>
                    <a:pt x="3" y="17"/>
                  </a:cubicBezTo>
                  <a:cubicBezTo>
                    <a:pt x="4" y="19"/>
                    <a:pt x="9" y="28"/>
                    <a:pt x="9" y="2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7" name="Freeform 979"/>
            <p:cNvSpPr>
              <a:spLocks/>
            </p:cNvSpPr>
            <p:nvPr/>
          </p:nvSpPr>
          <p:spPr bwMode="auto">
            <a:xfrm>
              <a:off x="13181791" y="-437752"/>
              <a:ext cx="7938" cy="101600"/>
            </a:xfrm>
            <a:custGeom>
              <a:avLst/>
              <a:gdLst>
                <a:gd name="T0" fmla="*/ 3 w 5"/>
                <a:gd name="T1" fmla="*/ 0 h 64"/>
                <a:gd name="T2" fmla="*/ 5 w 5"/>
                <a:gd name="T3" fmla="*/ 55 h 64"/>
                <a:gd name="T4" fmla="*/ 1 w 5"/>
                <a:gd name="T5" fmla="*/ 64 h 64"/>
                <a:gd name="T6" fmla="*/ 0 w 5"/>
                <a:gd name="T7" fmla="*/ 9 h 64"/>
                <a:gd name="T8" fmla="*/ 3 w 5"/>
                <a:gd name="T9" fmla="*/ 0 h 64"/>
              </a:gdLst>
              <a:ahLst/>
              <a:cxnLst>
                <a:cxn ang="0">
                  <a:pos x="T0" y="T1"/>
                </a:cxn>
                <a:cxn ang="0">
                  <a:pos x="T2" y="T3"/>
                </a:cxn>
                <a:cxn ang="0">
                  <a:pos x="T4" y="T5"/>
                </a:cxn>
                <a:cxn ang="0">
                  <a:pos x="T6" y="T7"/>
                </a:cxn>
                <a:cxn ang="0">
                  <a:pos x="T8" y="T9"/>
                </a:cxn>
              </a:cxnLst>
              <a:rect l="0" t="0" r="r" b="b"/>
              <a:pathLst>
                <a:path w="5" h="64">
                  <a:moveTo>
                    <a:pt x="3" y="0"/>
                  </a:moveTo>
                  <a:lnTo>
                    <a:pt x="5" y="55"/>
                  </a:lnTo>
                  <a:lnTo>
                    <a:pt x="1" y="64"/>
                  </a:lnTo>
                  <a:lnTo>
                    <a:pt x="0" y="9"/>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8" name="Freeform 980"/>
            <p:cNvSpPr>
              <a:spLocks/>
            </p:cNvSpPr>
            <p:nvPr/>
          </p:nvSpPr>
          <p:spPr bwMode="auto">
            <a:xfrm>
              <a:off x="14551803" y="-467915"/>
              <a:ext cx="22225" cy="92075"/>
            </a:xfrm>
            <a:custGeom>
              <a:avLst/>
              <a:gdLst>
                <a:gd name="T0" fmla="*/ 12 w 14"/>
                <a:gd name="T1" fmla="*/ 0 h 58"/>
                <a:gd name="T2" fmla="*/ 14 w 14"/>
                <a:gd name="T3" fmla="*/ 56 h 58"/>
                <a:gd name="T4" fmla="*/ 1 w 14"/>
                <a:gd name="T5" fmla="*/ 58 h 58"/>
                <a:gd name="T6" fmla="*/ 0 w 14"/>
                <a:gd name="T7" fmla="*/ 3 h 58"/>
                <a:gd name="T8" fmla="*/ 12 w 14"/>
                <a:gd name="T9" fmla="*/ 0 h 58"/>
              </a:gdLst>
              <a:ahLst/>
              <a:cxnLst>
                <a:cxn ang="0">
                  <a:pos x="T0" y="T1"/>
                </a:cxn>
                <a:cxn ang="0">
                  <a:pos x="T2" y="T3"/>
                </a:cxn>
                <a:cxn ang="0">
                  <a:pos x="T4" y="T5"/>
                </a:cxn>
                <a:cxn ang="0">
                  <a:pos x="T6" y="T7"/>
                </a:cxn>
                <a:cxn ang="0">
                  <a:pos x="T8" y="T9"/>
                </a:cxn>
              </a:cxnLst>
              <a:rect l="0" t="0" r="r" b="b"/>
              <a:pathLst>
                <a:path w="14" h="58">
                  <a:moveTo>
                    <a:pt x="12" y="0"/>
                  </a:moveTo>
                  <a:lnTo>
                    <a:pt x="14" y="56"/>
                  </a:lnTo>
                  <a:lnTo>
                    <a:pt x="1" y="58"/>
                  </a:lnTo>
                  <a:lnTo>
                    <a:pt x="0" y="3"/>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09" name="Freeform 981"/>
            <p:cNvSpPr>
              <a:spLocks/>
            </p:cNvSpPr>
            <p:nvPr/>
          </p:nvSpPr>
          <p:spPr bwMode="auto">
            <a:xfrm>
              <a:off x="14467666" y="-463152"/>
              <a:ext cx="20638" cy="90488"/>
            </a:xfrm>
            <a:custGeom>
              <a:avLst/>
              <a:gdLst>
                <a:gd name="T0" fmla="*/ 12 w 13"/>
                <a:gd name="T1" fmla="*/ 0 h 57"/>
                <a:gd name="T2" fmla="*/ 13 w 13"/>
                <a:gd name="T3" fmla="*/ 55 h 57"/>
                <a:gd name="T4" fmla="*/ 2 w 13"/>
                <a:gd name="T5" fmla="*/ 57 h 57"/>
                <a:gd name="T6" fmla="*/ 0 w 13"/>
                <a:gd name="T7" fmla="*/ 2 h 57"/>
                <a:gd name="T8" fmla="*/ 12 w 13"/>
                <a:gd name="T9" fmla="*/ 0 h 57"/>
              </a:gdLst>
              <a:ahLst/>
              <a:cxnLst>
                <a:cxn ang="0">
                  <a:pos x="T0" y="T1"/>
                </a:cxn>
                <a:cxn ang="0">
                  <a:pos x="T2" y="T3"/>
                </a:cxn>
                <a:cxn ang="0">
                  <a:pos x="T4" y="T5"/>
                </a:cxn>
                <a:cxn ang="0">
                  <a:pos x="T6" y="T7"/>
                </a:cxn>
                <a:cxn ang="0">
                  <a:pos x="T8" y="T9"/>
                </a:cxn>
              </a:cxnLst>
              <a:rect l="0" t="0" r="r" b="b"/>
              <a:pathLst>
                <a:path w="13" h="57">
                  <a:moveTo>
                    <a:pt x="12" y="0"/>
                  </a:moveTo>
                  <a:lnTo>
                    <a:pt x="13" y="55"/>
                  </a:lnTo>
                  <a:lnTo>
                    <a:pt x="2" y="57"/>
                  </a:lnTo>
                  <a:lnTo>
                    <a:pt x="0" y="2"/>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0" name="Freeform 982"/>
            <p:cNvSpPr>
              <a:spLocks/>
            </p:cNvSpPr>
            <p:nvPr/>
          </p:nvSpPr>
          <p:spPr bwMode="auto">
            <a:xfrm>
              <a:off x="14442266" y="-459977"/>
              <a:ext cx="28575" cy="88900"/>
            </a:xfrm>
            <a:custGeom>
              <a:avLst/>
              <a:gdLst>
                <a:gd name="T0" fmla="*/ 16 w 18"/>
                <a:gd name="T1" fmla="*/ 0 h 56"/>
                <a:gd name="T2" fmla="*/ 18 w 18"/>
                <a:gd name="T3" fmla="*/ 55 h 56"/>
                <a:gd name="T4" fmla="*/ 2 w 18"/>
                <a:gd name="T5" fmla="*/ 56 h 56"/>
                <a:gd name="T6" fmla="*/ 0 w 18"/>
                <a:gd name="T7" fmla="*/ 1 h 56"/>
                <a:gd name="T8" fmla="*/ 16 w 18"/>
                <a:gd name="T9" fmla="*/ 0 h 56"/>
              </a:gdLst>
              <a:ahLst/>
              <a:cxnLst>
                <a:cxn ang="0">
                  <a:pos x="T0" y="T1"/>
                </a:cxn>
                <a:cxn ang="0">
                  <a:pos x="T2" y="T3"/>
                </a:cxn>
                <a:cxn ang="0">
                  <a:pos x="T4" y="T5"/>
                </a:cxn>
                <a:cxn ang="0">
                  <a:pos x="T6" y="T7"/>
                </a:cxn>
                <a:cxn ang="0">
                  <a:pos x="T8" y="T9"/>
                </a:cxn>
              </a:cxnLst>
              <a:rect l="0" t="0" r="r" b="b"/>
              <a:pathLst>
                <a:path w="18" h="56">
                  <a:moveTo>
                    <a:pt x="16" y="0"/>
                  </a:moveTo>
                  <a:lnTo>
                    <a:pt x="18" y="55"/>
                  </a:lnTo>
                  <a:lnTo>
                    <a:pt x="2" y="56"/>
                  </a:lnTo>
                  <a:lnTo>
                    <a:pt x="0" y="1"/>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1" name="Freeform 983"/>
            <p:cNvSpPr>
              <a:spLocks/>
            </p:cNvSpPr>
            <p:nvPr/>
          </p:nvSpPr>
          <p:spPr bwMode="auto">
            <a:xfrm>
              <a:off x="13100828" y="-420290"/>
              <a:ext cx="14288" cy="88900"/>
            </a:xfrm>
            <a:custGeom>
              <a:avLst/>
              <a:gdLst>
                <a:gd name="T0" fmla="*/ 9 w 11"/>
                <a:gd name="T1" fmla="*/ 1 h 68"/>
                <a:gd name="T2" fmla="*/ 11 w 11"/>
                <a:gd name="T3" fmla="*/ 68 h 68"/>
                <a:gd name="T4" fmla="*/ 2 w 11"/>
                <a:gd name="T5" fmla="*/ 67 h 68"/>
                <a:gd name="T6" fmla="*/ 0 w 11"/>
                <a:gd name="T7" fmla="*/ 0 h 68"/>
                <a:gd name="T8" fmla="*/ 9 w 11"/>
                <a:gd name="T9" fmla="*/ 1 h 68"/>
              </a:gdLst>
              <a:ahLst/>
              <a:cxnLst>
                <a:cxn ang="0">
                  <a:pos x="T0" y="T1"/>
                </a:cxn>
                <a:cxn ang="0">
                  <a:pos x="T2" y="T3"/>
                </a:cxn>
                <a:cxn ang="0">
                  <a:pos x="T4" y="T5"/>
                </a:cxn>
                <a:cxn ang="0">
                  <a:pos x="T6" y="T7"/>
                </a:cxn>
                <a:cxn ang="0">
                  <a:pos x="T8" y="T9"/>
                </a:cxn>
              </a:cxnLst>
              <a:rect l="0" t="0" r="r" b="b"/>
              <a:pathLst>
                <a:path w="11" h="68">
                  <a:moveTo>
                    <a:pt x="9" y="1"/>
                  </a:moveTo>
                  <a:cubicBezTo>
                    <a:pt x="11" y="68"/>
                    <a:pt x="11" y="68"/>
                    <a:pt x="11" y="68"/>
                  </a:cubicBezTo>
                  <a:cubicBezTo>
                    <a:pt x="10" y="68"/>
                    <a:pt x="6" y="68"/>
                    <a:pt x="2" y="67"/>
                  </a:cubicBezTo>
                  <a:cubicBezTo>
                    <a:pt x="0" y="0"/>
                    <a:pt x="0" y="0"/>
                    <a:pt x="0" y="0"/>
                  </a:cubicBezTo>
                  <a:cubicBezTo>
                    <a:pt x="5" y="1"/>
                    <a:pt x="8" y="1"/>
                    <a:pt x="9"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2" name="Freeform 984"/>
            <p:cNvSpPr>
              <a:spLocks/>
            </p:cNvSpPr>
            <p:nvPr/>
          </p:nvSpPr>
          <p:spPr bwMode="auto">
            <a:xfrm>
              <a:off x="13091303" y="-420290"/>
              <a:ext cx="12700" cy="88900"/>
            </a:xfrm>
            <a:custGeom>
              <a:avLst/>
              <a:gdLst>
                <a:gd name="T0" fmla="*/ 8 w 10"/>
                <a:gd name="T1" fmla="*/ 0 h 67"/>
                <a:gd name="T2" fmla="*/ 10 w 10"/>
                <a:gd name="T3" fmla="*/ 67 h 67"/>
                <a:gd name="T4" fmla="*/ 2 w 10"/>
                <a:gd name="T5" fmla="*/ 67 h 67"/>
                <a:gd name="T6" fmla="*/ 0 w 10"/>
                <a:gd name="T7" fmla="*/ 0 h 67"/>
                <a:gd name="T8" fmla="*/ 8 w 10"/>
                <a:gd name="T9" fmla="*/ 0 h 67"/>
              </a:gdLst>
              <a:ahLst/>
              <a:cxnLst>
                <a:cxn ang="0">
                  <a:pos x="T0" y="T1"/>
                </a:cxn>
                <a:cxn ang="0">
                  <a:pos x="T2" y="T3"/>
                </a:cxn>
                <a:cxn ang="0">
                  <a:pos x="T4" y="T5"/>
                </a:cxn>
                <a:cxn ang="0">
                  <a:pos x="T6" y="T7"/>
                </a:cxn>
                <a:cxn ang="0">
                  <a:pos x="T8" y="T9"/>
                </a:cxn>
              </a:cxnLst>
              <a:rect l="0" t="0" r="r" b="b"/>
              <a:pathLst>
                <a:path w="10" h="67">
                  <a:moveTo>
                    <a:pt x="8" y="0"/>
                  </a:moveTo>
                  <a:cubicBezTo>
                    <a:pt x="10" y="67"/>
                    <a:pt x="10" y="67"/>
                    <a:pt x="10" y="67"/>
                  </a:cubicBezTo>
                  <a:cubicBezTo>
                    <a:pt x="7" y="67"/>
                    <a:pt x="5" y="67"/>
                    <a:pt x="2" y="67"/>
                  </a:cubicBezTo>
                  <a:cubicBezTo>
                    <a:pt x="0" y="0"/>
                    <a:pt x="0" y="0"/>
                    <a:pt x="0" y="0"/>
                  </a:cubicBezTo>
                  <a:cubicBezTo>
                    <a:pt x="3" y="0"/>
                    <a:pt x="5" y="0"/>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3" name="Freeform 985"/>
            <p:cNvSpPr>
              <a:spLocks/>
            </p:cNvSpPr>
            <p:nvPr/>
          </p:nvSpPr>
          <p:spPr bwMode="auto">
            <a:xfrm>
              <a:off x="13088128" y="-420290"/>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4" name="Freeform 986"/>
            <p:cNvSpPr>
              <a:spLocks/>
            </p:cNvSpPr>
            <p:nvPr/>
          </p:nvSpPr>
          <p:spPr bwMode="auto">
            <a:xfrm>
              <a:off x="14486716" y="-463152"/>
              <a:ext cx="23813" cy="92075"/>
            </a:xfrm>
            <a:custGeom>
              <a:avLst/>
              <a:gdLst>
                <a:gd name="T0" fmla="*/ 13 w 15"/>
                <a:gd name="T1" fmla="*/ 3 h 58"/>
                <a:gd name="T2" fmla="*/ 15 w 15"/>
                <a:gd name="T3" fmla="*/ 58 h 58"/>
                <a:gd name="T4" fmla="*/ 1 w 15"/>
                <a:gd name="T5" fmla="*/ 55 h 58"/>
                <a:gd name="T6" fmla="*/ 0 w 15"/>
                <a:gd name="T7" fmla="*/ 0 h 58"/>
                <a:gd name="T8" fmla="*/ 13 w 15"/>
                <a:gd name="T9" fmla="*/ 3 h 58"/>
              </a:gdLst>
              <a:ahLst/>
              <a:cxnLst>
                <a:cxn ang="0">
                  <a:pos x="T0" y="T1"/>
                </a:cxn>
                <a:cxn ang="0">
                  <a:pos x="T2" y="T3"/>
                </a:cxn>
                <a:cxn ang="0">
                  <a:pos x="T4" y="T5"/>
                </a:cxn>
                <a:cxn ang="0">
                  <a:pos x="T6" y="T7"/>
                </a:cxn>
                <a:cxn ang="0">
                  <a:pos x="T8" y="T9"/>
                </a:cxn>
              </a:cxnLst>
              <a:rect l="0" t="0" r="r" b="b"/>
              <a:pathLst>
                <a:path w="15" h="58">
                  <a:moveTo>
                    <a:pt x="13" y="3"/>
                  </a:moveTo>
                  <a:lnTo>
                    <a:pt x="15" y="58"/>
                  </a:lnTo>
                  <a:lnTo>
                    <a:pt x="1" y="55"/>
                  </a:lnTo>
                  <a:lnTo>
                    <a:pt x="0" y="0"/>
                  </a:lnTo>
                  <a:lnTo>
                    <a:pt x="13"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5" name="Freeform 987"/>
            <p:cNvSpPr>
              <a:spLocks/>
            </p:cNvSpPr>
            <p:nvPr/>
          </p:nvSpPr>
          <p:spPr bwMode="auto">
            <a:xfrm>
              <a:off x="14570853" y="-467915"/>
              <a:ext cx="14288" cy="93663"/>
            </a:xfrm>
            <a:custGeom>
              <a:avLst/>
              <a:gdLst>
                <a:gd name="T0" fmla="*/ 8 w 9"/>
                <a:gd name="T1" fmla="*/ 4 h 59"/>
                <a:gd name="T2" fmla="*/ 9 w 9"/>
                <a:gd name="T3" fmla="*/ 59 h 59"/>
                <a:gd name="T4" fmla="*/ 2 w 9"/>
                <a:gd name="T5" fmla="*/ 56 h 59"/>
                <a:gd name="T6" fmla="*/ 0 w 9"/>
                <a:gd name="T7" fmla="*/ 0 h 59"/>
                <a:gd name="T8" fmla="*/ 8 w 9"/>
                <a:gd name="T9" fmla="*/ 4 h 59"/>
              </a:gdLst>
              <a:ahLst/>
              <a:cxnLst>
                <a:cxn ang="0">
                  <a:pos x="T0" y="T1"/>
                </a:cxn>
                <a:cxn ang="0">
                  <a:pos x="T2" y="T3"/>
                </a:cxn>
                <a:cxn ang="0">
                  <a:pos x="T4" y="T5"/>
                </a:cxn>
                <a:cxn ang="0">
                  <a:pos x="T6" y="T7"/>
                </a:cxn>
                <a:cxn ang="0">
                  <a:pos x="T8" y="T9"/>
                </a:cxn>
              </a:cxnLst>
              <a:rect l="0" t="0" r="r" b="b"/>
              <a:pathLst>
                <a:path w="9" h="59">
                  <a:moveTo>
                    <a:pt x="8" y="4"/>
                  </a:moveTo>
                  <a:lnTo>
                    <a:pt x="9" y="59"/>
                  </a:lnTo>
                  <a:lnTo>
                    <a:pt x="2" y="56"/>
                  </a:lnTo>
                  <a:lnTo>
                    <a:pt x="0" y="0"/>
                  </a:lnTo>
                  <a:lnTo>
                    <a:pt x="8"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6" name="Freeform 988"/>
            <p:cNvSpPr>
              <a:spLocks/>
            </p:cNvSpPr>
            <p:nvPr/>
          </p:nvSpPr>
          <p:spPr bwMode="auto">
            <a:xfrm>
              <a:off x="14507353" y="-458390"/>
              <a:ext cx="15875" cy="88900"/>
            </a:xfrm>
            <a:custGeom>
              <a:avLst/>
              <a:gdLst>
                <a:gd name="T0" fmla="*/ 8 w 10"/>
                <a:gd name="T1" fmla="*/ 1 h 56"/>
                <a:gd name="T2" fmla="*/ 10 w 10"/>
                <a:gd name="T3" fmla="*/ 56 h 56"/>
                <a:gd name="T4" fmla="*/ 2 w 10"/>
                <a:gd name="T5" fmla="*/ 55 h 56"/>
                <a:gd name="T6" fmla="*/ 0 w 10"/>
                <a:gd name="T7" fmla="*/ 0 h 56"/>
                <a:gd name="T8" fmla="*/ 8 w 10"/>
                <a:gd name="T9" fmla="*/ 1 h 56"/>
              </a:gdLst>
              <a:ahLst/>
              <a:cxnLst>
                <a:cxn ang="0">
                  <a:pos x="T0" y="T1"/>
                </a:cxn>
                <a:cxn ang="0">
                  <a:pos x="T2" y="T3"/>
                </a:cxn>
                <a:cxn ang="0">
                  <a:pos x="T4" y="T5"/>
                </a:cxn>
                <a:cxn ang="0">
                  <a:pos x="T6" y="T7"/>
                </a:cxn>
                <a:cxn ang="0">
                  <a:pos x="T8" y="T9"/>
                </a:cxn>
              </a:cxnLst>
              <a:rect l="0" t="0" r="r" b="b"/>
              <a:pathLst>
                <a:path w="10" h="56">
                  <a:moveTo>
                    <a:pt x="8" y="1"/>
                  </a:moveTo>
                  <a:lnTo>
                    <a:pt x="10" y="56"/>
                  </a:lnTo>
                  <a:lnTo>
                    <a:pt x="2" y="55"/>
                  </a:lnTo>
                  <a:lnTo>
                    <a:pt x="0" y="0"/>
                  </a:lnTo>
                  <a:lnTo>
                    <a:pt x="8"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7" name="Freeform 989"/>
            <p:cNvSpPr>
              <a:spLocks/>
            </p:cNvSpPr>
            <p:nvPr/>
          </p:nvSpPr>
          <p:spPr bwMode="auto">
            <a:xfrm>
              <a:off x="14520053" y="-463152"/>
              <a:ext cx="33338" cy="93663"/>
            </a:xfrm>
            <a:custGeom>
              <a:avLst/>
              <a:gdLst>
                <a:gd name="T0" fmla="*/ 20 w 21"/>
                <a:gd name="T1" fmla="*/ 0 h 59"/>
                <a:gd name="T2" fmla="*/ 21 w 21"/>
                <a:gd name="T3" fmla="*/ 55 h 59"/>
                <a:gd name="T4" fmla="*/ 2 w 21"/>
                <a:gd name="T5" fmla="*/ 59 h 59"/>
                <a:gd name="T6" fmla="*/ 0 w 21"/>
                <a:gd name="T7" fmla="*/ 4 h 59"/>
                <a:gd name="T8" fmla="*/ 20 w 21"/>
                <a:gd name="T9" fmla="*/ 0 h 59"/>
              </a:gdLst>
              <a:ahLst/>
              <a:cxnLst>
                <a:cxn ang="0">
                  <a:pos x="T0" y="T1"/>
                </a:cxn>
                <a:cxn ang="0">
                  <a:pos x="T2" y="T3"/>
                </a:cxn>
                <a:cxn ang="0">
                  <a:pos x="T4" y="T5"/>
                </a:cxn>
                <a:cxn ang="0">
                  <a:pos x="T6" y="T7"/>
                </a:cxn>
                <a:cxn ang="0">
                  <a:pos x="T8" y="T9"/>
                </a:cxn>
              </a:cxnLst>
              <a:rect l="0" t="0" r="r" b="b"/>
              <a:pathLst>
                <a:path w="21" h="59">
                  <a:moveTo>
                    <a:pt x="20" y="0"/>
                  </a:moveTo>
                  <a:lnTo>
                    <a:pt x="21" y="55"/>
                  </a:lnTo>
                  <a:lnTo>
                    <a:pt x="2" y="59"/>
                  </a:lnTo>
                  <a:lnTo>
                    <a:pt x="0" y="4"/>
                  </a:lnTo>
                  <a:lnTo>
                    <a:pt x="2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8" name="Freeform 990"/>
            <p:cNvSpPr>
              <a:spLocks/>
            </p:cNvSpPr>
            <p:nvPr/>
          </p:nvSpPr>
          <p:spPr bwMode="auto">
            <a:xfrm>
              <a:off x="14583553" y="-461565"/>
              <a:ext cx="17463" cy="93663"/>
            </a:xfrm>
            <a:custGeom>
              <a:avLst/>
              <a:gdLst>
                <a:gd name="T0" fmla="*/ 10 w 11"/>
                <a:gd name="T1" fmla="*/ 3 h 59"/>
                <a:gd name="T2" fmla="*/ 11 w 11"/>
                <a:gd name="T3" fmla="*/ 59 h 59"/>
                <a:gd name="T4" fmla="*/ 1 w 11"/>
                <a:gd name="T5" fmla="*/ 55 h 59"/>
                <a:gd name="T6" fmla="*/ 0 w 11"/>
                <a:gd name="T7" fmla="*/ 0 h 59"/>
                <a:gd name="T8" fmla="*/ 10 w 11"/>
                <a:gd name="T9" fmla="*/ 3 h 59"/>
              </a:gdLst>
              <a:ahLst/>
              <a:cxnLst>
                <a:cxn ang="0">
                  <a:pos x="T0" y="T1"/>
                </a:cxn>
                <a:cxn ang="0">
                  <a:pos x="T2" y="T3"/>
                </a:cxn>
                <a:cxn ang="0">
                  <a:pos x="T4" y="T5"/>
                </a:cxn>
                <a:cxn ang="0">
                  <a:pos x="T6" y="T7"/>
                </a:cxn>
                <a:cxn ang="0">
                  <a:pos x="T8" y="T9"/>
                </a:cxn>
              </a:cxnLst>
              <a:rect l="0" t="0" r="r" b="b"/>
              <a:pathLst>
                <a:path w="11" h="59">
                  <a:moveTo>
                    <a:pt x="10" y="3"/>
                  </a:moveTo>
                  <a:lnTo>
                    <a:pt x="11" y="59"/>
                  </a:lnTo>
                  <a:lnTo>
                    <a:pt x="1" y="55"/>
                  </a:lnTo>
                  <a:lnTo>
                    <a:pt x="0" y="0"/>
                  </a:lnTo>
                  <a:lnTo>
                    <a:pt x="10"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19" name="Freeform 991"/>
            <p:cNvSpPr>
              <a:spLocks/>
            </p:cNvSpPr>
            <p:nvPr/>
          </p:nvSpPr>
          <p:spPr bwMode="auto">
            <a:xfrm>
              <a:off x="14599428" y="-456802"/>
              <a:ext cx="23813" cy="88900"/>
            </a:xfrm>
            <a:custGeom>
              <a:avLst/>
              <a:gdLst>
                <a:gd name="T0" fmla="*/ 14 w 15"/>
                <a:gd name="T1" fmla="*/ 0 h 56"/>
                <a:gd name="T2" fmla="*/ 15 w 15"/>
                <a:gd name="T3" fmla="*/ 55 h 56"/>
                <a:gd name="T4" fmla="*/ 1 w 15"/>
                <a:gd name="T5" fmla="*/ 56 h 56"/>
                <a:gd name="T6" fmla="*/ 0 w 15"/>
                <a:gd name="T7" fmla="*/ 0 h 56"/>
                <a:gd name="T8" fmla="*/ 14 w 15"/>
                <a:gd name="T9" fmla="*/ 0 h 56"/>
              </a:gdLst>
              <a:ahLst/>
              <a:cxnLst>
                <a:cxn ang="0">
                  <a:pos x="T0" y="T1"/>
                </a:cxn>
                <a:cxn ang="0">
                  <a:pos x="T2" y="T3"/>
                </a:cxn>
                <a:cxn ang="0">
                  <a:pos x="T4" y="T5"/>
                </a:cxn>
                <a:cxn ang="0">
                  <a:pos x="T6" y="T7"/>
                </a:cxn>
                <a:cxn ang="0">
                  <a:pos x="T8" y="T9"/>
                </a:cxn>
              </a:cxnLst>
              <a:rect l="0" t="0" r="r" b="b"/>
              <a:pathLst>
                <a:path w="15" h="56">
                  <a:moveTo>
                    <a:pt x="14" y="0"/>
                  </a:moveTo>
                  <a:lnTo>
                    <a:pt x="15" y="55"/>
                  </a:lnTo>
                  <a:lnTo>
                    <a:pt x="1" y="56"/>
                  </a:lnTo>
                  <a:lnTo>
                    <a:pt x="0" y="0"/>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0" name="Freeform 992"/>
            <p:cNvSpPr>
              <a:spLocks/>
            </p:cNvSpPr>
            <p:nvPr/>
          </p:nvSpPr>
          <p:spPr bwMode="auto">
            <a:xfrm>
              <a:off x="14715316" y="-461565"/>
              <a:ext cx="47625" cy="90488"/>
            </a:xfrm>
            <a:custGeom>
              <a:avLst/>
              <a:gdLst>
                <a:gd name="T0" fmla="*/ 28 w 30"/>
                <a:gd name="T1" fmla="*/ 0 h 57"/>
                <a:gd name="T2" fmla="*/ 30 w 30"/>
                <a:gd name="T3" fmla="*/ 56 h 57"/>
                <a:gd name="T4" fmla="*/ 2 w 30"/>
                <a:gd name="T5" fmla="*/ 57 h 57"/>
                <a:gd name="T6" fmla="*/ 0 w 30"/>
                <a:gd name="T7" fmla="*/ 2 h 57"/>
                <a:gd name="T8" fmla="*/ 28 w 30"/>
                <a:gd name="T9" fmla="*/ 0 h 57"/>
              </a:gdLst>
              <a:ahLst/>
              <a:cxnLst>
                <a:cxn ang="0">
                  <a:pos x="T0" y="T1"/>
                </a:cxn>
                <a:cxn ang="0">
                  <a:pos x="T2" y="T3"/>
                </a:cxn>
                <a:cxn ang="0">
                  <a:pos x="T4" y="T5"/>
                </a:cxn>
                <a:cxn ang="0">
                  <a:pos x="T6" y="T7"/>
                </a:cxn>
                <a:cxn ang="0">
                  <a:pos x="T8" y="T9"/>
                </a:cxn>
              </a:cxnLst>
              <a:rect l="0" t="0" r="r" b="b"/>
              <a:pathLst>
                <a:path w="30" h="57">
                  <a:moveTo>
                    <a:pt x="28" y="0"/>
                  </a:moveTo>
                  <a:lnTo>
                    <a:pt x="30" y="56"/>
                  </a:lnTo>
                  <a:lnTo>
                    <a:pt x="2" y="57"/>
                  </a:lnTo>
                  <a:lnTo>
                    <a:pt x="0" y="2"/>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1" name="Freeform 993"/>
            <p:cNvSpPr>
              <a:spLocks/>
            </p:cNvSpPr>
            <p:nvPr/>
          </p:nvSpPr>
          <p:spPr bwMode="auto">
            <a:xfrm>
              <a:off x="14672453" y="-458390"/>
              <a:ext cx="46038" cy="88900"/>
            </a:xfrm>
            <a:custGeom>
              <a:avLst/>
              <a:gdLst>
                <a:gd name="T0" fmla="*/ 27 w 29"/>
                <a:gd name="T1" fmla="*/ 0 h 56"/>
                <a:gd name="T2" fmla="*/ 29 w 29"/>
                <a:gd name="T3" fmla="*/ 55 h 56"/>
                <a:gd name="T4" fmla="*/ 2 w 29"/>
                <a:gd name="T5" fmla="*/ 56 h 56"/>
                <a:gd name="T6" fmla="*/ 0 w 29"/>
                <a:gd name="T7" fmla="*/ 1 h 56"/>
                <a:gd name="T8" fmla="*/ 27 w 29"/>
                <a:gd name="T9" fmla="*/ 0 h 56"/>
              </a:gdLst>
              <a:ahLst/>
              <a:cxnLst>
                <a:cxn ang="0">
                  <a:pos x="T0" y="T1"/>
                </a:cxn>
                <a:cxn ang="0">
                  <a:pos x="T2" y="T3"/>
                </a:cxn>
                <a:cxn ang="0">
                  <a:pos x="T4" y="T5"/>
                </a:cxn>
                <a:cxn ang="0">
                  <a:pos x="T6" y="T7"/>
                </a:cxn>
                <a:cxn ang="0">
                  <a:pos x="T8" y="T9"/>
                </a:cxn>
              </a:cxnLst>
              <a:rect l="0" t="0" r="r" b="b"/>
              <a:pathLst>
                <a:path w="29" h="56">
                  <a:moveTo>
                    <a:pt x="27" y="0"/>
                  </a:moveTo>
                  <a:lnTo>
                    <a:pt x="29" y="55"/>
                  </a:lnTo>
                  <a:lnTo>
                    <a:pt x="2" y="56"/>
                  </a:lnTo>
                  <a:lnTo>
                    <a:pt x="0" y="1"/>
                  </a:lnTo>
                  <a:lnTo>
                    <a:pt x="2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2" name="Freeform 994"/>
            <p:cNvSpPr>
              <a:spLocks/>
            </p:cNvSpPr>
            <p:nvPr/>
          </p:nvSpPr>
          <p:spPr bwMode="auto">
            <a:xfrm>
              <a:off x="14654991" y="-463152"/>
              <a:ext cx="20638" cy="93663"/>
            </a:xfrm>
            <a:custGeom>
              <a:avLst/>
              <a:gdLst>
                <a:gd name="T0" fmla="*/ 11 w 13"/>
                <a:gd name="T1" fmla="*/ 4 h 59"/>
                <a:gd name="T2" fmla="*/ 13 w 13"/>
                <a:gd name="T3" fmla="*/ 59 h 59"/>
                <a:gd name="T4" fmla="*/ 2 w 13"/>
                <a:gd name="T5" fmla="*/ 55 h 59"/>
                <a:gd name="T6" fmla="*/ 0 w 13"/>
                <a:gd name="T7" fmla="*/ 0 h 59"/>
                <a:gd name="T8" fmla="*/ 11 w 13"/>
                <a:gd name="T9" fmla="*/ 4 h 59"/>
              </a:gdLst>
              <a:ahLst/>
              <a:cxnLst>
                <a:cxn ang="0">
                  <a:pos x="T0" y="T1"/>
                </a:cxn>
                <a:cxn ang="0">
                  <a:pos x="T2" y="T3"/>
                </a:cxn>
                <a:cxn ang="0">
                  <a:pos x="T4" y="T5"/>
                </a:cxn>
                <a:cxn ang="0">
                  <a:pos x="T6" y="T7"/>
                </a:cxn>
                <a:cxn ang="0">
                  <a:pos x="T8" y="T9"/>
                </a:cxn>
              </a:cxnLst>
              <a:rect l="0" t="0" r="r" b="b"/>
              <a:pathLst>
                <a:path w="13" h="59">
                  <a:moveTo>
                    <a:pt x="11" y="4"/>
                  </a:moveTo>
                  <a:lnTo>
                    <a:pt x="13" y="59"/>
                  </a:lnTo>
                  <a:lnTo>
                    <a:pt x="2" y="55"/>
                  </a:lnTo>
                  <a:lnTo>
                    <a:pt x="0" y="0"/>
                  </a:lnTo>
                  <a:lnTo>
                    <a:pt x="11"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3" name="Freeform 995"/>
            <p:cNvSpPr>
              <a:spLocks/>
            </p:cNvSpPr>
            <p:nvPr/>
          </p:nvSpPr>
          <p:spPr bwMode="auto">
            <a:xfrm>
              <a:off x="13088128" y="-42029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4" name="Freeform 996"/>
            <p:cNvSpPr>
              <a:spLocks/>
            </p:cNvSpPr>
            <p:nvPr/>
          </p:nvSpPr>
          <p:spPr bwMode="auto">
            <a:xfrm>
              <a:off x="13051616" y="-420290"/>
              <a:ext cx="38100" cy="96838"/>
            </a:xfrm>
            <a:custGeom>
              <a:avLst/>
              <a:gdLst>
                <a:gd name="T0" fmla="*/ 29 w 31"/>
                <a:gd name="T1" fmla="*/ 0 h 74"/>
                <a:gd name="T2" fmla="*/ 31 w 31"/>
                <a:gd name="T3" fmla="*/ 67 h 74"/>
                <a:gd name="T4" fmla="*/ 2 w 31"/>
                <a:gd name="T5" fmla="*/ 74 h 74"/>
                <a:gd name="T6" fmla="*/ 0 w 31"/>
                <a:gd name="T7" fmla="*/ 7 h 74"/>
                <a:gd name="T8" fmla="*/ 29 w 31"/>
                <a:gd name="T9" fmla="*/ 0 h 74"/>
              </a:gdLst>
              <a:ahLst/>
              <a:cxnLst>
                <a:cxn ang="0">
                  <a:pos x="T0" y="T1"/>
                </a:cxn>
                <a:cxn ang="0">
                  <a:pos x="T2" y="T3"/>
                </a:cxn>
                <a:cxn ang="0">
                  <a:pos x="T4" y="T5"/>
                </a:cxn>
                <a:cxn ang="0">
                  <a:pos x="T6" y="T7"/>
                </a:cxn>
                <a:cxn ang="0">
                  <a:pos x="T8" y="T9"/>
                </a:cxn>
              </a:cxnLst>
              <a:rect l="0" t="0" r="r" b="b"/>
              <a:pathLst>
                <a:path w="31" h="74">
                  <a:moveTo>
                    <a:pt x="29" y="0"/>
                  </a:moveTo>
                  <a:cubicBezTo>
                    <a:pt x="31" y="67"/>
                    <a:pt x="31" y="67"/>
                    <a:pt x="31" y="67"/>
                  </a:cubicBezTo>
                  <a:cubicBezTo>
                    <a:pt x="25" y="68"/>
                    <a:pt x="17" y="71"/>
                    <a:pt x="2" y="74"/>
                  </a:cubicBezTo>
                  <a:cubicBezTo>
                    <a:pt x="0" y="7"/>
                    <a:pt x="0" y="7"/>
                    <a:pt x="0" y="7"/>
                  </a:cubicBezTo>
                  <a:cubicBezTo>
                    <a:pt x="15" y="4"/>
                    <a:pt x="23" y="1"/>
                    <a:pt x="2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5" name="Freeform 997"/>
            <p:cNvSpPr>
              <a:spLocks/>
            </p:cNvSpPr>
            <p:nvPr/>
          </p:nvSpPr>
          <p:spPr bwMode="auto">
            <a:xfrm>
              <a:off x="13034153" y="-410765"/>
              <a:ext cx="19050" cy="90488"/>
            </a:xfrm>
            <a:custGeom>
              <a:avLst/>
              <a:gdLst>
                <a:gd name="T0" fmla="*/ 14 w 16"/>
                <a:gd name="T1" fmla="*/ 0 h 69"/>
                <a:gd name="T2" fmla="*/ 16 w 16"/>
                <a:gd name="T3" fmla="*/ 67 h 69"/>
                <a:gd name="T4" fmla="*/ 2 w 16"/>
                <a:gd name="T5" fmla="*/ 69 h 69"/>
                <a:gd name="T6" fmla="*/ 0 w 16"/>
                <a:gd name="T7" fmla="*/ 2 h 69"/>
                <a:gd name="T8" fmla="*/ 14 w 16"/>
                <a:gd name="T9" fmla="*/ 0 h 69"/>
              </a:gdLst>
              <a:ahLst/>
              <a:cxnLst>
                <a:cxn ang="0">
                  <a:pos x="T0" y="T1"/>
                </a:cxn>
                <a:cxn ang="0">
                  <a:pos x="T2" y="T3"/>
                </a:cxn>
                <a:cxn ang="0">
                  <a:pos x="T4" y="T5"/>
                </a:cxn>
                <a:cxn ang="0">
                  <a:pos x="T6" y="T7"/>
                </a:cxn>
                <a:cxn ang="0">
                  <a:pos x="T8" y="T9"/>
                </a:cxn>
              </a:cxnLst>
              <a:rect l="0" t="0" r="r" b="b"/>
              <a:pathLst>
                <a:path w="16" h="69">
                  <a:moveTo>
                    <a:pt x="14" y="0"/>
                  </a:moveTo>
                  <a:cubicBezTo>
                    <a:pt x="16" y="67"/>
                    <a:pt x="16" y="67"/>
                    <a:pt x="16" y="67"/>
                  </a:cubicBezTo>
                  <a:cubicBezTo>
                    <a:pt x="12" y="68"/>
                    <a:pt x="8" y="68"/>
                    <a:pt x="2" y="69"/>
                  </a:cubicBezTo>
                  <a:cubicBezTo>
                    <a:pt x="0" y="2"/>
                    <a:pt x="0" y="2"/>
                    <a:pt x="0" y="2"/>
                  </a:cubicBezTo>
                  <a:cubicBezTo>
                    <a:pt x="6" y="1"/>
                    <a:pt x="10" y="0"/>
                    <a:pt x="1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6" name="Freeform 998"/>
            <p:cNvSpPr>
              <a:spLocks/>
            </p:cNvSpPr>
            <p:nvPr/>
          </p:nvSpPr>
          <p:spPr bwMode="auto">
            <a:xfrm>
              <a:off x="13024628" y="-407590"/>
              <a:ext cx="11113" cy="88900"/>
            </a:xfrm>
            <a:custGeom>
              <a:avLst/>
              <a:gdLst>
                <a:gd name="T0" fmla="*/ 7 w 9"/>
                <a:gd name="T1" fmla="*/ 0 h 68"/>
                <a:gd name="T2" fmla="*/ 9 w 9"/>
                <a:gd name="T3" fmla="*/ 67 h 68"/>
                <a:gd name="T4" fmla="*/ 5 w 9"/>
                <a:gd name="T5" fmla="*/ 67 h 68"/>
                <a:gd name="T6" fmla="*/ 2 w 9"/>
                <a:gd name="T7" fmla="*/ 68 h 68"/>
                <a:gd name="T8" fmla="*/ 0 w 9"/>
                <a:gd name="T9" fmla="*/ 0 h 68"/>
                <a:gd name="T10" fmla="*/ 3 w 9"/>
                <a:gd name="T11" fmla="*/ 0 h 68"/>
                <a:gd name="T12" fmla="*/ 7 w 9"/>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9" h="68">
                  <a:moveTo>
                    <a:pt x="7" y="0"/>
                  </a:moveTo>
                  <a:cubicBezTo>
                    <a:pt x="9" y="67"/>
                    <a:pt x="9" y="67"/>
                    <a:pt x="9" y="67"/>
                  </a:cubicBezTo>
                  <a:cubicBezTo>
                    <a:pt x="8" y="67"/>
                    <a:pt x="6" y="67"/>
                    <a:pt x="5" y="67"/>
                  </a:cubicBezTo>
                  <a:cubicBezTo>
                    <a:pt x="4" y="67"/>
                    <a:pt x="3" y="67"/>
                    <a:pt x="2" y="68"/>
                  </a:cubicBezTo>
                  <a:cubicBezTo>
                    <a:pt x="0" y="0"/>
                    <a:pt x="0" y="0"/>
                    <a:pt x="0" y="0"/>
                  </a:cubicBezTo>
                  <a:cubicBezTo>
                    <a:pt x="1" y="0"/>
                    <a:pt x="2" y="0"/>
                    <a:pt x="3" y="0"/>
                  </a:cubicBezTo>
                  <a:cubicBezTo>
                    <a:pt x="4" y="0"/>
                    <a:pt x="6"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7" name="Freeform 999"/>
            <p:cNvSpPr>
              <a:spLocks/>
            </p:cNvSpPr>
            <p:nvPr/>
          </p:nvSpPr>
          <p:spPr bwMode="auto">
            <a:xfrm>
              <a:off x="13021453" y="-407590"/>
              <a:ext cx="6350" cy="88900"/>
            </a:xfrm>
            <a:custGeom>
              <a:avLst/>
              <a:gdLst>
                <a:gd name="T0" fmla="*/ 3 w 5"/>
                <a:gd name="T1" fmla="*/ 0 h 68"/>
                <a:gd name="T2" fmla="*/ 5 w 5"/>
                <a:gd name="T3" fmla="*/ 68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8"/>
                    <a:pt x="5" y="68"/>
                    <a:pt x="5" y="68"/>
                  </a:cubicBezTo>
                  <a:cubicBezTo>
                    <a:pt x="4" y="68"/>
                    <a:pt x="3" y="68"/>
                    <a:pt x="2" y="68"/>
                  </a:cubicBezTo>
                  <a:cubicBezTo>
                    <a:pt x="0" y="1"/>
                    <a:pt x="0" y="1"/>
                    <a:pt x="0" y="1"/>
                  </a:cubicBezTo>
                  <a:cubicBezTo>
                    <a:pt x="1" y="1"/>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8" name="Freeform 1000"/>
            <p:cNvSpPr>
              <a:spLocks/>
            </p:cNvSpPr>
            <p:nvPr/>
          </p:nvSpPr>
          <p:spPr bwMode="auto">
            <a:xfrm>
              <a:off x="13018278" y="-406002"/>
              <a:ext cx="6350" cy="87313"/>
            </a:xfrm>
            <a:custGeom>
              <a:avLst/>
              <a:gdLst>
                <a:gd name="T0" fmla="*/ 2 w 4"/>
                <a:gd name="T1" fmla="*/ 0 h 67"/>
                <a:gd name="T2" fmla="*/ 4 w 4"/>
                <a:gd name="T3" fmla="*/ 67 h 67"/>
                <a:gd name="T4" fmla="*/ 3 w 4"/>
                <a:gd name="T5" fmla="*/ 67 h 67"/>
                <a:gd name="T6" fmla="*/ 1 w 4"/>
                <a:gd name="T7" fmla="*/ 67 h 67"/>
                <a:gd name="T8" fmla="*/ 0 w 4"/>
                <a:gd name="T9" fmla="*/ 0 h 67"/>
                <a:gd name="T10" fmla="*/ 1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3" y="67"/>
                  </a:cubicBezTo>
                  <a:cubicBezTo>
                    <a:pt x="3" y="67"/>
                    <a:pt x="2" y="67"/>
                    <a:pt x="1" y="67"/>
                  </a:cubicBezTo>
                  <a:cubicBezTo>
                    <a:pt x="0" y="0"/>
                    <a:pt x="0" y="0"/>
                    <a:pt x="0" y="0"/>
                  </a:cubicBezTo>
                  <a:cubicBezTo>
                    <a:pt x="0" y="0"/>
                    <a:pt x="1" y="0"/>
                    <a:pt x="1"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29" name="Freeform 1001"/>
            <p:cNvSpPr>
              <a:spLocks/>
            </p:cNvSpPr>
            <p:nvPr/>
          </p:nvSpPr>
          <p:spPr bwMode="auto">
            <a:xfrm>
              <a:off x="13015103" y="-407590"/>
              <a:ext cx="4763" cy="88900"/>
            </a:xfrm>
            <a:custGeom>
              <a:avLst/>
              <a:gdLst>
                <a:gd name="T0" fmla="*/ 3 w 4"/>
                <a:gd name="T1" fmla="*/ 1 h 68"/>
                <a:gd name="T2" fmla="*/ 4 w 4"/>
                <a:gd name="T3" fmla="*/ 68 h 68"/>
                <a:gd name="T4" fmla="*/ 2 w 4"/>
                <a:gd name="T5" fmla="*/ 67 h 68"/>
                <a:gd name="T6" fmla="*/ 0 w 4"/>
                <a:gd name="T7" fmla="*/ 0 h 68"/>
                <a:gd name="T8" fmla="*/ 3 w 4"/>
                <a:gd name="T9" fmla="*/ 1 h 68"/>
              </a:gdLst>
              <a:ahLst/>
              <a:cxnLst>
                <a:cxn ang="0">
                  <a:pos x="T0" y="T1"/>
                </a:cxn>
                <a:cxn ang="0">
                  <a:pos x="T2" y="T3"/>
                </a:cxn>
                <a:cxn ang="0">
                  <a:pos x="T4" y="T5"/>
                </a:cxn>
                <a:cxn ang="0">
                  <a:pos x="T6" y="T7"/>
                </a:cxn>
                <a:cxn ang="0">
                  <a:pos x="T8" y="T9"/>
                </a:cxn>
              </a:cxnLst>
              <a:rect l="0" t="0" r="r" b="b"/>
              <a:pathLst>
                <a:path w="4" h="68">
                  <a:moveTo>
                    <a:pt x="3" y="1"/>
                  </a:moveTo>
                  <a:cubicBezTo>
                    <a:pt x="4" y="68"/>
                    <a:pt x="4" y="68"/>
                    <a:pt x="4" y="68"/>
                  </a:cubicBezTo>
                  <a:cubicBezTo>
                    <a:pt x="4" y="68"/>
                    <a:pt x="3" y="68"/>
                    <a:pt x="2" y="67"/>
                  </a:cubicBezTo>
                  <a:cubicBezTo>
                    <a:pt x="0" y="0"/>
                    <a:pt x="0" y="0"/>
                    <a:pt x="0" y="0"/>
                  </a:cubicBezTo>
                  <a:cubicBezTo>
                    <a:pt x="1" y="0"/>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0" name="Freeform 1002"/>
            <p:cNvSpPr>
              <a:spLocks/>
            </p:cNvSpPr>
            <p:nvPr/>
          </p:nvSpPr>
          <p:spPr bwMode="auto">
            <a:xfrm>
              <a:off x="13011928" y="-40759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1" name="Freeform 1003"/>
            <p:cNvSpPr>
              <a:spLocks/>
            </p:cNvSpPr>
            <p:nvPr/>
          </p:nvSpPr>
          <p:spPr bwMode="auto">
            <a:xfrm>
              <a:off x="13010341" y="-40759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2" name="Freeform 1004"/>
            <p:cNvSpPr>
              <a:spLocks/>
            </p:cNvSpPr>
            <p:nvPr/>
          </p:nvSpPr>
          <p:spPr bwMode="auto">
            <a:xfrm>
              <a:off x="13007166" y="-409177"/>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7"/>
                  </a:cubicBezTo>
                  <a:cubicBezTo>
                    <a:pt x="0" y="0"/>
                    <a:pt x="0" y="0"/>
                    <a:pt x="0" y="0"/>
                  </a:cubicBezTo>
                  <a:cubicBezTo>
                    <a:pt x="1" y="1"/>
                    <a:pt x="2"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3" name="Freeform 1005"/>
            <p:cNvSpPr>
              <a:spLocks/>
            </p:cNvSpPr>
            <p:nvPr/>
          </p:nvSpPr>
          <p:spPr bwMode="auto">
            <a:xfrm>
              <a:off x="13005578" y="-409177"/>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4" name="Freeform 1006"/>
            <p:cNvSpPr>
              <a:spLocks/>
            </p:cNvSpPr>
            <p:nvPr/>
          </p:nvSpPr>
          <p:spPr bwMode="auto">
            <a:xfrm>
              <a:off x="12994466" y="-423465"/>
              <a:ext cx="12700" cy="101600"/>
            </a:xfrm>
            <a:custGeom>
              <a:avLst/>
              <a:gdLst>
                <a:gd name="T0" fmla="*/ 9 w 11"/>
                <a:gd name="T1" fmla="*/ 11 h 78"/>
                <a:gd name="T2" fmla="*/ 11 w 11"/>
                <a:gd name="T3" fmla="*/ 78 h 78"/>
                <a:gd name="T4" fmla="*/ 2 w 11"/>
                <a:gd name="T5" fmla="*/ 67 h 78"/>
                <a:gd name="T6" fmla="*/ 0 w 11"/>
                <a:gd name="T7" fmla="*/ 0 h 78"/>
                <a:gd name="T8" fmla="*/ 9 w 11"/>
                <a:gd name="T9" fmla="*/ 11 h 78"/>
              </a:gdLst>
              <a:ahLst/>
              <a:cxnLst>
                <a:cxn ang="0">
                  <a:pos x="T0" y="T1"/>
                </a:cxn>
                <a:cxn ang="0">
                  <a:pos x="T2" y="T3"/>
                </a:cxn>
                <a:cxn ang="0">
                  <a:pos x="T4" y="T5"/>
                </a:cxn>
                <a:cxn ang="0">
                  <a:pos x="T6" y="T7"/>
                </a:cxn>
                <a:cxn ang="0">
                  <a:pos x="T8" y="T9"/>
                </a:cxn>
              </a:cxnLst>
              <a:rect l="0" t="0" r="r" b="b"/>
              <a:pathLst>
                <a:path w="11" h="78">
                  <a:moveTo>
                    <a:pt x="9" y="11"/>
                  </a:moveTo>
                  <a:cubicBezTo>
                    <a:pt x="11" y="78"/>
                    <a:pt x="11" y="78"/>
                    <a:pt x="11" y="78"/>
                  </a:cubicBezTo>
                  <a:cubicBezTo>
                    <a:pt x="3" y="75"/>
                    <a:pt x="2" y="69"/>
                    <a:pt x="2" y="67"/>
                  </a:cubicBezTo>
                  <a:cubicBezTo>
                    <a:pt x="0" y="0"/>
                    <a:pt x="0" y="0"/>
                    <a:pt x="0" y="0"/>
                  </a:cubicBezTo>
                  <a:cubicBezTo>
                    <a:pt x="0" y="1"/>
                    <a:pt x="1" y="8"/>
                    <a:pt x="9" y="1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5" name="Freeform 1007"/>
            <p:cNvSpPr>
              <a:spLocks/>
            </p:cNvSpPr>
            <p:nvPr/>
          </p:nvSpPr>
          <p:spPr bwMode="auto">
            <a:xfrm>
              <a:off x="14634353" y="-463152"/>
              <a:ext cx="23813" cy="95250"/>
            </a:xfrm>
            <a:custGeom>
              <a:avLst/>
              <a:gdLst>
                <a:gd name="T0" fmla="*/ 13 w 15"/>
                <a:gd name="T1" fmla="*/ 0 h 60"/>
                <a:gd name="T2" fmla="*/ 15 w 15"/>
                <a:gd name="T3" fmla="*/ 55 h 60"/>
                <a:gd name="T4" fmla="*/ 1 w 15"/>
                <a:gd name="T5" fmla="*/ 60 h 60"/>
                <a:gd name="T6" fmla="*/ 0 w 15"/>
                <a:gd name="T7" fmla="*/ 5 h 60"/>
                <a:gd name="T8" fmla="*/ 13 w 15"/>
                <a:gd name="T9" fmla="*/ 0 h 60"/>
              </a:gdLst>
              <a:ahLst/>
              <a:cxnLst>
                <a:cxn ang="0">
                  <a:pos x="T0" y="T1"/>
                </a:cxn>
                <a:cxn ang="0">
                  <a:pos x="T2" y="T3"/>
                </a:cxn>
                <a:cxn ang="0">
                  <a:pos x="T4" y="T5"/>
                </a:cxn>
                <a:cxn ang="0">
                  <a:pos x="T6" y="T7"/>
                </a:cxn>
                <a:cxn ang="0">
                  <a:pos x="T8" y="T9"/>
                </a:cxn>
              </a:cxnLst>
              <a:rect l="0" t="0" r="r" b="b"/>
              <a:pathLst>
                <a:path w="15" h="60">
                  <a:moveTo>
                    <a:pt x="13" y="0"/>
                  </a:moveTo>
                  <a:lnTo>
                    <a:pt x="15" y="55"/>
                  </a:lnTo>
                  <a:lnTo>
                    <a:pt x="1" y="60"/>
                  </a:lnTo>
                  <a:lnTo>
                    <a:pt x="0" y="5"/>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6" name="Freeform 1009"/>
            <p:cNvSpPr>
              <a:spLocks/>
            </p:cNvSpPr>
            <p:nvPr/>
          </p:nvSpPr>
          <p:spPr bwMode="auto">
            <a:xfrm>
              <a:off x="14621653" y="-456802"/>
              <a:ext cx="14288" cy="88900"/>
            </a:xfrm>
            <a:custGeom>
              <a:avLst/>
              <a:gdLst>
                <a:gd name="T0" fmla="*/ 8 w 9"/>
                <a:gd name="T1" fmla="*/ 1 h 56"/>
                <a:gd name="T2" fmla="*/ 9 w 9"/>
                <a:gd name="T3" fmla="*/ 56 h 56"/>
                <a:gd name="T4" fmla="*/ 1 w 9"/>
                <a:gd name="T5" fmla="*/ 55 h 56"/>
                <a:gd name="T6" fmla="*/ 0 w 9"/>
                <a:gd name="T7" fmla="*/ 0 h 56"/>
                <a:gd name="T8" fmla="*/ 8 w 9"/>
                <a:gd name="T9" fmla="*/ 1 h 56"/>
              </a:gdLst>
              <a:ahLst/>
              <a:cxnLst>
                <a:cxn ang="0">
                  <a:pos x="T0" y="T1"/>
                </a:cxn>
                <a:cxn ang="0">
                  <a:pos x="T2" y="T3"/>
                </a:cxn>
                <a:cxn ang="0">
                  <a:pos x="T4" y="T5"/>
                </a:cxn>
                <a:cxn ang="0">
                  <a:pos x="T6" y="T7"/>
                </a:cxn>
                <a:cxn ang="0">
                  <a:pos x="T8" y="T9"/>
                </a:cxn>
              </a:cxnLst>
              <a:rect l="0" t="0" r="r" b="b"/>
              <a:pathLst>
                <a:path w="9" h="56">
                  <a:moveTo>
                    <a:pt x="8" y="1"/>
                  </a:moveTo>
                  <a:lnTo>
                    <a:pt x="9" y="56"/>
                  </a:lnTo>
                  <a:lnTo>
                    <a:pt x="1" y="55"/>
                  </a:lnTo>
                  <a:lnTo>
                    <a:pt x="0" y="0"/>
                  </a:lnTo>
                  <a:lnTo>
                    <a:pt x="8"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7" name="Freeform 1010"/>
            <p:cNvSpPr>
              <a:spLocks/>
            </p:cNvSpPr>
            <p:nvPr/>
          </p:nvSpPr>
          <p:spPr bwMode="auto">
            <a:xfrm>
              <a:off x="13177028" y="-423465"/>
              <a:ext cx="6350" cy="100013"/>
            </a:xfrm>
            <a:custGeom>
              <a:avLst/>
              <a:gdLst>
                <a:gd name="T0" fmla="*/ 3 w 4"/>
                <a:gd name="T1" fmla="*/ 0 h 63"/>
                <a:gd name="T2" fmla="*/ 4 w 4"/>
                <a:gd name="T3" fmla="*/ 55 h 63"/>
                <a:gd name="T4" fmla="*/ 2 w 4"/>
                <a:gd name="T5" fmla="*/ 63 h 63"/>
                <a:gd name="T6" fmla="*/ 0 w 4"/>
                <a:gd name="T7" fmla="*/ 8 h 63"/>
                <a:gd name="T8" fmla="*/ 3 w 4"/>
                <a:gd name="T9" fmla="*/ 0 h 63"/>
              </a:gdLst>
              <a:ahLst/>
              <a:cxnLst>
                <a:cxn ang="0">
                  <a:pos x="T0" y="T1"/>
                </a:cxn>
                <a:cxn ang="0">
                  <a:pos x="T2" y="T3"/>
                </a:cxn>
                <a:cxn ang="0">
                  <a:pos x="T4" y="T5"/>
                </a:cxn>
                <a:cxn ang="0">
                  <a:pos x="T6" y="T7"/>
                </a:cxn>
                <a:cxn ang="0">
                  <a:pos x="T8" y="T9"/>
                </a:cxn>
              </a:cxnLst>
              <a:rect l="0" t="0" r="r" b="b"/>
              <a:pathLst>
                <a:path w="4" h="63">
                  <a:moveTo>
                    <a:pt x="3" y="0"/>
                  </a:moveTo>
                  <a:lnTo>
                    <a:pt x="4" y="55"/>
                  </a:lnTo>
                  <a:lnTo>
                    <a:pt x="2" y="63"/>
                  </a:lnTo>
                  <a:lnTo>
                    <a:pt x="0" y="8"/>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8" name="Freeform 1011"/>
            <p:cNvSpPr>
              <a:spLocks/>
            </p:cNvSpPr>
            <p:nvPr/>
          </p:nvSpPr>
          <p:spPr bwMode="auto">
            <a:xfrm>
              <a:off x="14805803" y="-469502"/>
              <a:ext cx="17463" cy="96838"/>
            </a:xfrm>
            <a:custGeom>
              <a:avLst/>
              <a:gdLst>
                <a:gd name="T0" fmla="*/ 10 w 11"/>
                <a:gd name="T1" fmla="*/ 0 h 61"/>
                <a:gd name="T2" fmla="*/ 11 w 11"/>
                <a:gd name="T3" fmla="*/ 55 h 61"/>
                <a:gd name="T4" fmla="*/ 1 w 11"/>
                <a:gd name="T5" fmla="*/ 61 h 61"/>
                <a:gd name="T6" fmla="*/ 0 w 11"/>
                <a:gd name="T7" fmla="*/ 6 h 61"/>
                <a:gd name="T8" fmla="*/ 10 w 11"/>
                <a:gd name="T9" fmla="*/ 0 h 61"/>
              </a:gdLst>
              <a:ahLst/>
              <a:cxnLst>
                <a:cxn ang="0">
                  <a:pos x="T0" y="T1"/>
                </a:cxn>
                <a:cxn ang="0">
                  <a:pos x="T2" y="T3"/>
                </a:cxn>
                <a:cxn ang="0">
                  <a:pos x="T4" y="T5"/>
                </a:cxn>
                <a:cxn ang="0">
                  <a:pos x="T6" y="T7"/>
                </a:cxn>
                <a:cxn ang="0">
                  <a:pos x="T8" y="T9"/>
                </a:cxn>
              </a:cxnLst>
              <a:rect l="0" t="0" r="r" b="b"/>
              <a:pathLst>
                <a:path w="11" h="61">
                  <a:moveTo>
                    <a:pt x="10" y="0"/>
                  </a:moveTo>
                  <a:lnTo>
                    <a:pt x="11" y="55"/>
                  </a:lnTo>
                  <a:lnTo>
                    <a:pt x="1" y="61"/>
                  </a:lnTo>
                  <a:lnTo>
                    <a:pt x="0" y="6"/>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39" name="Freeform 1012"/>
            <p:cNvSpPr>
              <a:spLocks/>
            </p:cNvSpPr>
            <p:nvPr/>
          </p:nvSpPr>
          <p:spPr bwMode="auto">
            <a:xfrm>
              <a:off x="14759766" y="-461565"/>
              <a:ext cx="47625" cy="88900"/>
            </a:xfrm>
            <a:custGeom>
              <a:avLst/>
              <a:gdLst>
                <a:gd name="T0" fmla="*/ 29 w 30"/>
                <a:gd name="T1" fmla="*/ 1 h 56"/>
                <a:gd name="T2" fmla="*/ 30 w 30"/>
                <a:gd name="T3" fmla="*/ 56 h 56"/>
                <a:gd name="T4" fmla="*/ 2 w 30"/>
                <a:gd name="T5" fmla="*/ 56 h 56"/>
                <a:gd name="T6" fmla="*/ 0 w 30"/>
                <a:gd name="T7" fmla="*/ 0 h 56"/>
                <a:gd name="T8" fmla="*/ 29 w 30"/>
                <a:gd name="T9" fmla="*/ 1 h 56"/>
              </a:gdLst>
              <a:ahLst/>
              <a:cxnLst>
                <a:cxn ang="0">
                  <a:pos x="T0" y="T1"/>
                </a:cxn>
                <a:cxn ang="0">
                  <a:pos x="T2" y="T3"/>
                </a:cxn>
                <a:cxn ang="0">
                  <a:pos x="T4" y="T5"/>
                </a:cxn>
                <a:cxn ang="0">
                  <a:pos x="T6" y="T7"/>
                </a:cxn>
                <a:cxn ang="0">
                  <a:pos x="T8" y="T9"/>
                </a:cxn>
              </a:cxnLst>
              <a:rect l="0" t="0" r="r" b="b"/>
              <a:pathLst>
                <a:path w="30" h="56">
                  <a:moveTo>
                    <a:pt x="29" y="1"/>
                  </a:moveTo>
                  <a:lnTo>
                    <a:pt x="30" y="56"/>
                  </a:lnTo>
                  <a:lnTo>
                    <a:pt x="2" y="56"/>
                  </a:lnTo>
                  <a:lnTo>
                    <a:pt x="0" y="0"/>
                  </a:lnTo>
                  <a:lnTo>
                    <a:pt x="29"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0" name="Freeform 1013"/>
            <p:cNvSpPr>
              <a:spLocks/>
            </p:cNvSpPr>
            <p:nvPr/>
          </p:nvSpPr>
          <p:spPr bwMode="auto">
            <a:xfrm>
              <a:off x="13770753" y="-432990"/>
              <a:ext cx="11113" cy="96838"/>
            </a:xfrm>
            <a:custGeom>
              <a:avLst/>
              <a:gdLst>
                <a:gd name="T0" fmla="*/ 5 w 7"/>
                <a:gd name="T1" fmla="*/ 0 h 61"/>
                <a:gd name="T2" fmla="*/ 7 w 7"/>
                <a:gd name="T3" fmla="*/ 55 h 61"/>
                <a:gd name="T4" fmla="*/ 2 w 7"/>
                <a:gd name="T5" fmla="*/ 61 h 61"/>
                <a:gd name="T6" fmla="*/ 0 w 7"/>
                <a:gd name="T7" fmla="*/ 6 h 61"/>
                <a:gd name="T8" fmla="*/ 5 w 7"/>
                <a:gd name="T9" fmla="*/ 0 h 61"/>
              </a:gdLst>
              <a:ahLst/>
              <a:cxnLst>
                <a:cxn ang="0">
                  <a:pos x="T0" y="T1"/>
                </a:cxn>
                <a:cxn ang="0">
                  <a:pos x="T2" y="T3"/>
                </a:cxn>
                <a:cxn ang="0">
                  <a:pos x="T4" y="T5"/>
                </a:cxn>
                <a:cxn ang="0">
                  <a:pos x="T6" y="T7"/>
                </a:cxn>
                <a:cxn ang="0">
                  <a:pos x="T8" y="T9"/>
                </a:cxn>
              </a:cxnLst>
              <a:rect l="0" t="0" r="r" b="b"/>
              <a:pathLst>
                <a:path w="7" h="61">
                  <a:moveTo>
                    <a:pt x="5" y="0"/>
                  </a:moveTo>
                  <a:lnTo>
                    <a:pt x="7" y="55"/>
                  </a:lnTo>
                  <a:lnTo>
                    <a:pt x="2" y="61"/>
                  </a:lnTo>
                  <a:lnTo>
                    <a:pt x="0" y="6"/>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1" name="Freeform 1014"/>
            <p:cNvSpPr>
              <a:spLocks/>
            </p:cNvSpPr>
            <p:nvPr/>
          </p:nvSpPr>
          <p:spPr bwMode="auto">
            <a:xfrm>
              <a:off x="12183253" y="-1795065"/>
              <a:ext cx="2211388" cy="1392238"/>
            </a:xfrm>
            <a:custGeom>
              <a:avLst/>
              <a:gdLst>
                <a:gd name="T0" fmla="*/ 451 w 1770"/>
                <a:gd name="T1" fmla="*/ 60 h 1067"/>
                <a:gd name="T2" fmla="*/ 526 w 1770"/>
                <a:gd name="T3" fmla="*/ 109 h 1067"/>
                <a:gd name="T4" fmla="*/ 562 w 1770"/>
                <a:gd name="T5" fmla="*/ 131 h 1067"/>
                <a:gd name="T6" fmla="*/ 1297 w 1770"/>
                <a:gd name="T7" fmla="*/ 172 h 1067"/>
                <a:gd name="T8" fmla="*/ 1258 w 1770"/>
                <a:gd name="T9" fmla="*/ 235 h 1067"/>
                <a:gd name="T10" fmla="*/ 1246 w 1770"/>
                <a:gd name="T11" fmla="*/ 285 h 1067"/>
                <a:gd name="T12" fmla="*/ 1242 w 1770"/>
                <a:gd name="T13" fmla="*/ 338 h 1067"/>
                <a:gd name="T14" fmla="*/ 1291 w 1770"/>
                <a:gd name="T15" fmla="*/ 341 h 1067"/>
                <a:gd name="T16" fmla="*/ 1344 w 1770"/>
                <a:gd name="T17" fmla="*/ 374 h 1067"/>
                <a:gd name="T18" fmla="*/ 1445 w 1770"/>
                <a:gd name="T19" fmla="*/ 354 h 1067"/>
                <a:gd name="T20" fmla="*/ 1462 w 1770"/>
                <a:gd name="T21" fmla="*/ 390 h 1067"/>
                <a:gd name="T22" fmla="*/ 1527 w 1770"/>
                <a:gd name="T23" fmla="*/ 371 h 1067"/>
                <a:gd name="T24" fmla="*/ 1574 w 1770"/>
                <a:gd name="T25" fmla="*/ 377 h 1067"/>
                <a:gd name="T26" fmla="*/ 1654 w 1770"/>
                <a:gd name="T27" fmla="*/ 373 h 1067"/>
                <a:gd name="T28" fmla="*/ 1748 w 1770"/>
                <a:gd name="T29" fmla="*/ 360 h 1067"/>
                <a:gd name="T30" fmla="*/ 1760 w 1770"/>
                <a:gd name="T31" fmla="*/ 393 h 1067"/>
                <a:gd name="T32" fmla="*/ 1753 w 1770"/>
                <a:gd name="T33" fmla="*/ 452 h 1067"/>
                <a:gd name="T34" fmla="*/ 1751 w 1770"/>
                <a:gd name="T35" fmla="*/ 493 h 1067"/>
                <a:gd name="T36" fmla="*/ 1698 w 1770"/>
                <a:gd name="T37" fmla="*/ 484 h 1067"/>
                <a:gd name="T38" fmla="*/ 1661 w 1770"/>
                <a:gd name="T39" fmla="*/ 500 h 1067"/>
                <a:gd name="T40" fmla="*/ 1646 w 1770"/>
                <a:gd name="T41" fmla="*/ 533 h 1067"/>
                <a:gd name="T42" fmla="*/ 1592 w 1770"/>
                <a:gd name="T43" fmla="*/ 567 h 1067"/>
                <a:gd name="T44" fmla="*/ 1608 w 1770"/>
                <a:gd name="T45" fmla="*/ 619 h 1067"/>
                <a:gd name="T46" fmla="*/ 1584 w 1770"/>
                <a:gd name="T47" fmla="*/ 662 h 1067"/>
                <a:gd name="T48" fmla="*/ 1553 w 1770"/>
                <a:gd name="T49" fmla="*/ 702 h 1067"/>
                <a:gd name="T50" fmla="*/ 1397 w 1770"/>
                <a:gd name="T51" fmla="*/ 708 h 1067"/>
                <a:gd name="T52" fmla="*/ 1333 w 1770"/>
                <a:gd name="T53" fmla="*/ 719 h 1067"/>
                <a:gd name="T54" fmla="*/ 1216 w 1770"/>
                <a:gd name="T55" fmla="*/ 741 h 1067"/>
                <a:gd name="T56" fmla="*/ 1167 w 1770"/>
                <a:gd name="T57" fmla="*/ 779 h 1067"/>
                <a:gd name="T58" fmla="*/ 1125 w 1770"/>
                <a:gd name="T59" fmla="*/ 829 h 1067"/>
                <a:gd name="T60" fmla="*/ 1048 w 1770"/>
                <a:gd name="T61" fmla="*/ 883 h 1067"/>
                <a:gd name="T62" fmla="*/ 1013 w 1770"/>
                <a:gd name="T63" fmla="*/ 927 h 1067"/>
                <a:gd name="T64" fmla="*/ 919 w 1770"/>
                <a:gd name="T65" fmla="*/ 969 h 1067"/>
                <a:gd name="T66" fmla="*/ 852 w 1770"/>
                <a:gd name="T67" fmla="*/ 993 h 1067"/>
                <a:gd name="T68" fmla="*/ 821 w 1770"/>
                <a:gd name="T69" fmla="*/ 1026 h 1067"/>
                <a:gd name="T70" fmla="*/ 796 w 1770"/>
                <a:gd name="T71" fmla="*/ 1061 h 1067"/>
                <a:gd name="T72" fmla="*/ 677 w 1770"/>
                <a:gd name="T73" fmla="*/ 1063 h 1067"/>
                <a:gd name="T74" fmla="*/ 640 w 1770"/>
                <a:gd name="T75" fmla="*/ 1021 h 1067"/>
                <a:gd name="T76" fmla="*/ 621 w 1770"/>
                <a:gd name="T77" fmla="*/ 964 h 1067"/>
                <a:gd name="T78" fmla="*/ 522 w 1770"/>
                <a:gd name="T79" fmla="*/ 951 h 1067"/>
                <a:gd name="T80" fmla="*/ 446 w 1770"/>
                <a:gd name="T81" fmla="*/ 947 h 1067"/>
                <a:gd name="T82" fmla="*/ 381 w 1770"/>
                <a:gd name="T83" fmla="*/ 944 h 1067"/>
                <a:gd name="T84" fmla="*/ 392 w 1770"/>
                <a:gd name="T85" fmla="*/ 886 h 1067"/>
                <a:gd name="T86" fmla="*/ 364 w 1770"/>
                <a:gd name="T87" fmla="*/ 823 h 1067"/>
                <a:gd name="T88" fmla="*/ 400 w 1770"/>
                <a:gd name="T89" fmla="*/ 755 h 1067"/>
                <a:gd name="T90" fmla="*/ 423 w 1770"/>
                <a:gd name="T91" fmla="*/ 671 h 1067"/>
                <a:gd name="T92" fmla="*/ 356 w 1770"/>
                <a:gd name="T93" fmla="*/ 638 h 1067"/>
                <a:gd name="T94" fmla="*/ 350 w 1770"/>
                <a:gd name="T95" fmla="*/ 574 h 1067"/>
                <a:gd name="T96" fmla="*/ 173 w 1770"/>
                <a:gd name="T97" fmla="*/ 573 h 1067"/>
                <a:gd name="T98" fmla="*/ 100 w 1770"/>
                <a:gd name="T99" fmla="*/ 498 h 1067"/>
                <a:gd name="T100" fmla="*/ 121 w 1770"/>
                <a:gd name="T101" fmla="*/ 428 h 1067"/>
                <a:gd name="T102" fmla="*/ 113 w 1770"/>
                <a:gd name="T103" fmla="*/ 395 h 1067"/>
                <a:gd name="T104" fmla="*/ 156 w 1770"/>
                <a:gd name="T105" fmla="*/ 361 h 1067"/>
                <a:gd name="T106" fmla="*/ 192 w 1770"/>
                <a:gd name="T107" fmla="*/ 313 h 1067"/>
                <a:gd name="T108" fmla="*/ 172 w 1770"/>
                <a:gd name="T109" fmla="*/ 290 h 1067"/>
                <a:gd name="T110" fmla="*/ 191 w 1770"/>
                <a:gd name="T111" fmla="*/ 259 h 1067"/>
                <a:gd name="T112" fmla="*/ 121 w 1770"/>
                <a:gd name="T113" fmla="*/ 231 h 1067"/>
                <a:gd name="T114" fmla="*/ 14 w 1770"/>
                <a:gd name="T115" fmla="*/ 200 h 1067"/>
                <a:gd name="T116" fmla="*/ 3 w 1770"/>
                <a:gd name="T117" fmla="*/ 155 h 1067"/>
                <a:gd name="T118" fmla="*/ 9 w 1770"/>
                <a:gd name="T119" fmla="*/ 112 h 1067"/>
                <a:gd name="T120" fmla="*/ 363 w 1770"/>
                <a:gd name="T121" fmla="*/ 87 h 1067"/>
                <a:gd name="T122" fmla="*/ 383 w 1770"/>
                <a:gd name="T123" fmla="*/ 43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0" h="1067">
                  <a:moveTo>
                    <a:pt x="412" y="0"/>
                  </a:moveTo>
                  <a:cubicBezTo>
                    <a:pt x="412" y="1"/>
                    <a:pt x="423" y="7"/>
                    <a:pt x="430" y="13"/>
                  </a:cubicBezTo>
                  <a:cubicBezTo>
                    <a:pt x="432" y="19"/>
                    <a:pt x="446" y="43"/>
                    <a:pt x="446" y="44"/>
                  </a:cubicBezTo>
                  <a:cubicBezTo>
                    <a:pt x="451" y="60"/>
                    <a:pt x="451" y="60"/>
                    <a:pt x="451" y="60"/>
                  </a:cubicBezTo>
                  <a:cubicBezTo>
                    <a:pt x="466" y="85"/>
                    <a:pt x="466" y="85"/>
                    <a:pt x="466" y="85"/>
                  </a:cubicBezTo>
                  <a:cubicBezTo>
                    <a:pt x="470" y="90"/>
                    <a:pt x="470" y="90"/>
                    <a:pt x="470" y="90"/>
                  </a:cubicBezTo>
                  <a:cubicBezTo>
                    <a:pt x="495" y="100"/>
                    <a:pt x="495" y="100"/>
                    <a:pt x="495" y="100"/>
                  </a:cubicBezTo>
                  <a:cubicBezTo>
                    <a:pt x="526" y="109"/>
                    <a:pt x="526" y="109"/>
                    <a:pt x="526" y="109"/>
                  </a:cubicBezTo>
                  <a:cubicBezTo>
                    <a:pt x="529" y="117"/>
                    <a:pt x="529" y="117"/>
                    <a:pt x="529" y="117"/>
                  </a:cubicBezTo>
                  <a:cubicBezTo>
                    <a:pt x="533" y="122"/>
                    <a:pt x="533" y="122"/>
                    <a:pt x="533" y="122"/>
                  </a:cubicBezTo>
                  <a:cubicBezTo>
                    <a:pt x="541" y="122"/>
                    <a:pt x="541" y="122"/>
                    <a:pt x="541" y="122"/>
                  </a:cubicBezTo>
                  <a:cubicBezTo>
                    <a:pt x="562" y="131"/>
                    <a:pt x="562" y="131"/>
                    <a:pt x="562" y="131"/>
                  </a:cubicBezTo>
                  <a:cubicBezTo>
                    <a:pt x="583" y="133"/>
                    <a:pt x="583" y="133"/>
                    <a:pt x="583" y="133"/>
                  </a:cubicBezTo>
                  <a:cubicBezTo>
                    <a:pt x="601" y="138"/>
                    <a:pt x="601" y="138"/>
                    <a:pt x="601" y="138"/>
                  </a:cubicBezTo>
                  <a:cubicBezTo>
                    <a:pt x="1306" y="163"/>
                    <a:pt x="1306" y="163"/>
                    <a:pt x="1306" y="163"/>
                  </a:cubicBezTo>
                  <a:cubicBezTo>
                    <a:pt x="1297" y="172"/>
                    <a:pt x="1297" y="172"/>
                    <a:pt x="1297" y="172"/>
                  </a:cubicBezTo>
                  <a:cubicBezTo>
                    <a:pt x="1292" y="184"/>
                    <a:pt x="1292" y="184"/>
                    <a:pt x="1292" y="184"/>
                  </a:cubicBezTo>
                  <a:cubicBezTo>
                    <a:pt x="1266" y="204"/>
                    <a:pt x="1266" y="204"/>
                    <a:pt x="1266" y="204"/>
                  </a:cubicBezTo>
                  <a:cubicBezTo>
                    <a:pt x="1258" y="217"/>
                    <a:pt x="1258" y="217"/>
                    <a:pt x="1258" y="217"/>
                  </a:cubicBezTo>
                  <a:cubicBezTo>
                    <a:pt x="1258" y="235"/>
                    <a:pt x="1258" y="235"/>
                    <a:pt x="1258" y="235"/>
                  </a:cubicBezTo>
                  <a:cubicBezTo>
                    <a:pt x="1241" y="257"/>
                    <a:pt x="1241" y="257"/>
                    <a:pt x="1241" y="257"/>
                  </a:cubicBezTo>
                  <a:cubicBezTo>
                    <a:pt x="1243" y="261"/>
                    <a:pt x="1243" y="261"/>
                    <a:pt x="1243" y="261"/>
                  </a:cubicBezTo>
                  <a:cubicBezTo>
                    <a:pt x="1248" y="273"/>
                    <a:pt x="1248" y="273"/>
                    <a:pt x="1248" y="273"/>
                  </a:cubicBezTo>
                  <a:cubicBezTo>
                    <a:pt x="1246" y="285"/>
                    <a:pt x="1246" y="285"/>
                    <a:pt x="1246" y="285"/>
                  </a:cubicBezTo>
                  <a:cubicBezTo>
                    <a:pt x="1245" y="302"/>
                    <a:pt x="1245" y="302"/>
                    <a:pt x="1245" y="302"/>
                  </a:cubicBezTo>
                  <a:cubicBezTo>
                    <a:pt x="1246" y="305"/>
                    <a:pt x="1246" y="305"/>
                    <a:pt x="1246" y="305"/>
                  </a:cubicBezTo>
                  <a:cubicBezTo>
                    <a:pt x="1251" y="319"/>
                    <a:pt x="1251" y="319"/>
                    <a:pt x="1251" y="319"/>
                  </a:cubicBezTo>
                  <a:cubicBezTo>
                    <a:pt x="1242" y="338"/>
                    <a:pt x="1242" y="338"/>
                    <a:pt x="1242" y="338"/>
                  </a:cubicBezTo>
                  <a:cubicBezTo>
                    <a:pt x="1260" y="355"/>
                    <a:pt x="1260" y="355"/>
                    <a:pt x="1260" y="355"/>
                  </a:cubicBezTo>
                  <a:cubicBezTo>
                    <a:pt x="1270" y="337"/>
                    <a:pt x="1270" y="337"/>
                    <a:pt x="1270" y="337"/>
                  </a:cubicBezTo>
                  <a:cubicBezTo>
                    <a:pt x="1299" y="326"/>
                    <a:pt x="1299" y="326"/>
                    <a:pt x="1299" y="326"/>
                  </a:cubicBezTo>
                  <a:cubicBezTo>
                    <a:pt x="1291" y="341"/>
                    <a:pt x="1291" y="341"/>
                    <a:pt x="1291" y="341"/>
                  </a:cubicBezTo>
                  <a:cubicBezTo>
                    <a:pt x="1288" y="358"/>
                    <a:pt x="1288" y="358"/>
                    <a:pt x="1288" y="358"/>
                  </a:cubicBezTo>
                  <a:cubicBezTo>
                    <a:pt x="1289" y="362"/>
                    <a:pt x="1289" y="362"/>
                    <a:pt x="1289" y="362"/>
                  </a:cubicBezTo>
                  <a:cubicBezTo>
                    <a:pt x="1320" y="369"/>
                    <a:pt x="1320" y="369"/>
                    <a:pt x="1320" y="369"/>
                  </a:cubicBezTo>
                  <a:cubicBezTo>
                    <a:pt x="1344" y="374"/>
                    <a:pt x="1344" y="374"/>
                    <a:pt x="1344" y="374"/>
                  </a:cubicBezTo>
                  <a:cubicBezTo>
                    <a:pt x="1379" y="381"/>
                    <a:pt x="1379" y="381"/>
                    <a:pt x="1379" y="381"/>
                  </a:cubicBezTo>
                  <a:cubicBezTo>
                    <a:pt x="1410" y="357"/>
                    <a:pt x="1410" y="357"/>
                    <a:pt x="1410" y="357"/>
                  </a:cubicBezTo>
                  <a:cubicBezTo>
                    <a:pt x="1422" y="346"/>
                    <a:pt x="1422" y="346"/>
                    <a:pt x="1422" y="346"/>
                  </a:cubicBezTo>
                  <a:cubicBezTo>
                    <a:pt x="1445" y="354"/>
                    <a:pt x="1445" y="354"/>
                    <a:pt x="1445" y="354"/>
                  </a:cubicBezTo>
                  <a:cubicBezTo>
                    <a:pt x="1457" y="367"/>
                    <a:pt x="1457" y="367"/>
                    <a:pt x="1457" y="367"/>
                  </a:cubicBezTo>
                  <a:cubicBezTo>
                    <a:pt x="1455" y="384"/>
                    <a:pt x="1455" y="384"/>
                    <a:pt x="1455" y="384"/>
                  </a:cubicBezTo>
                  <a:cubicBezTo>
                    <a:pt x="1455" y="389"/>
                    <a:pt x="1455" y="389"/>
                    <a:pt x="1455" y="389"/>
                  </a:cubicBezTo>
                  <a:cubicBezTo>
                    <a:pt x="1462" y="390"/>
                    <a:pt x="1462" y="390"/>
                    <a:pt x="1462" y="390"/>
                  </a:cubicBezTo>
                  <a:cubicBezTo>
                    <a:pt x="1471" y="378"/>
                    <a:pt x="1471" y="378"/>
                    <a:pt x="1471" y="378"/>
                  </a:cubicBezTo>
                  <a:cubicBezTo>
                    <a:pt x="1481" y="379"/>
                    <a:pt x="1481" y="379"/>
                    <a:pt x="1481" y="379"/>
                  </a:cubicBezTo>
                  <a:cubicBezTo>
                    <a:pt x="1505" y="377"/>
                    <a:pt x="1505" y="377"/>
                    <a:pt x="1505" y="377"/>
                  </a:cubicBezTo>
                  <a:cubicBezTo>
                    <a:pt x="1527" y="371"/>
                    <a:pt x="1527" y="371"/>
                    <a:pt x="1527" y="371"/>
                  </a:cubicBezTo>
                  <a:cubicBezTo>
                    <a:pt x="1530" y="379"/>
                    <a:pt x="1530" y="379"/>
                    <a:pt x="1530" y="379"/>
                  </a:cubicBezTo>
                  <a:cubicBezTo>
                    <a:pt x="1575" y="392"/>
                    <a:pt x="1575" y="392"/>
                    <a:pt x="1575" y="392"/>
                  </a:cubicBezTo>
                  <a:cubicBezTo>
                    <a:pt x="1575" y="387"/>
                    <a:pt x="1575" y="387"/>
                    <a:pt x="1575" y="387"/>
                  </a:cubicBezTo>
                  <a:cubicBezTo>
                    <a:pt x="1574" y="377"/>
                    <a:pt x="1574" y="377"/>
                    <a:pt x="1574" y="377"/>
                  </a:cubicBezTo>
                  <a:cubicBezTo>
                    <a:pt x="1584" y="377"/>
                    <a:pt x="1584" y="377"/>
                    <a:pt x="1584" y="377"/>
                  </a:cubicBezTo>
                  <a:cubicBezTo>
                    <a:pt x="1604" y="387"/>
                    <a:pt x="1604" y="387"/>
                    <a:pt x="1604" y="387"/>
                  </a:cubicBezTo>
                  <a:cubicBezTo>
                    <a:pt x="1631" y="381"/>
                    <a:pt x="1631" y="381"/>
                    <a:pt x="1631" y="381"/>
                  </a:cubicBezTo>
                  <a:cubicBezTo>
                    <a:pt x="1654" y="373"/>
                    <a:pt x="1654" y="373"/>
                    <a:pt x="1654" y="373"/>
                  </a:cubicBezTo>
                  <a:cubicBezTo>
                    <a:pt x="1679" y="376"/>
                    <a:pt x="1679" y="376"/>
                    <a:pt x="1679" y="376"/>
                  </a:cubicBezTo>
                  <a:cubicBezTo>
                    <a:pt x="1708" y="365"/>
                    <a:pt x="1708" y="365"/>
                    <a:pt x="1708" y="365"/>
                  </a:cubicBezTo>
                  <a:cubicBezTo>
                    <a:pt x="1733" y="361"/>
                    <a:pt x="1733" y="361"/>
                    <a:pt x="1733" y="361"/>
                  </a:cubicBezTo>
                  <a:cubicBezTo>
                    <a:pt x="1733" y="361"/>
                    <a:pt x="1740" y="361"/>
                    <a:pt x="1748" y="360"/>
                  </a:cubicBezTo>
                  <a:cubicBezTo>
                    <a:pt x="1762" y="367"/>
                    <a:pt x="1762" y="367"/>
                    <a:pt x="1762" y="367"/>
                  </a:cubicBezTo>
                  <a:cubicBezTo>
                    <a:pt x="1757" y="373"/>
                    <a:pt x="1757" y="373"/>
                    <a:pt x="1757" y="373"/>
                  </a:cubicBezTo>
                  <a:cubicBezTo>
                    <a:pt x="1751" y="383"/>
                    <a:pt x="1751" y="383"/>
                    <a:pt x="1751" y="383"/>
                  </a:cubicBezTo>
                  <a:cubicBezTo>
                    <a:pt x="1760" y="393"/>
                    <a:pt x="1760" y="393"/>
                    <a:pt x="1760" y="393"/>
                  </a:cubicBezTo>
                  <a:cubicBezTo>
                    <a:pt x="1743" y="400"/>
                    <a:pt x="1743" y="400"/>
                    <a:pt x="1743" y="400"/>
                  </a:cubicBezTo>
                  <a:cubicBezTo>
                    <a:pt x="1732" y="416"/>
                    <a:pt x="1732" y="416"/>
                    <a:pt x="1732" y="416"/>
                  </a:cubicBezTo>
                  <a:cubicBezTo>
                    <a:pt x="1738" y="439"/>
                    <a:pt x="1738" y="439"/>
                    <a:pt x="1738" y="439"/>
                  </a:cubicBezTo>
                  <a:cubicBezTo>
                    <a:pt x="1753" y="452"/>
                    <a:pt x="1753" y="452"/>
                    <a:pt x="1753" y="452"/>
                  </a:cubicBezTo>
                  <a:cubicBezTo>
                    <a:pt x="1770" y="460"/>
                    <a:pt x="1770" y="460"/>
                    <a:pt x="1770" y="460"/>
                  </a:cubicBezTo>
                  <a:cubicBezTo>
                    <a:pt x="1764" y="469"/>
                    <a:pt x="1764" y="469"/>
                    <a:pt x="1764" y="469"/>
                  </a:cubicBezTo>
                  <a:cubicBezTo>
                    <a:pt x="1765" y="479"/>
                    <a:pt x="1765" y="479"/>
                    <a:pt x="1765" y="479"/>
                  </a:cubicBezTo>
                  <a:cubicBezTo>
                    <a:pt x="1751" y="493"/>
                    <a:pt x="1751" y="493"/>
                    <a:pt x="1751" y="493"/>
                  </a:cubicBezTo>
                  <a:cubicBezTo>
                    <a:pt x="1726" y="496"/>
                    <a:pt x="1726" y="496"/>
                    <a:pt x="1726" y="496"/>
                  </a:cubicBezTo>
                  <a:cubicBezTo>
                    <a:pt x="1720" y="496"/>
                    <a:pt x="1720" y="496"/>
                    <a:pt x="1720" y="496"/>
                  </a:cubicBezTo>
                  <a:cubicBezTo>
                    <a:pt x="1720" y="491"/>
                    <a:pt x="1720" y="491"/>
                    <a:pt x="1720" y="491"/>
                  </a:cubicBezTo>
                  <a:cubicBezTo>
                    <a:pt x="1698" y="484"/>
                    <a:pt x="1698" y="484"/>
                    <a:pt x="1698" y="484"/>
                  </a:cubicBezTo>
                  <a:cubicBezTo>
                    <a:pt x="1691" y="486"/>
                    <a:pt x="1691" y="486"/>
                    <a:pt x="1691" y="486"/>
                  </a:cubicBezTo>
                  <a:cubicBezTo>
                    <a:pt x="1690" y="500"/>
                    <a:pt x="1690" y="500"/>
                    <a:pt x="1690" y="500"/>
                  </a:cubicBezTo>
                  <a:cubicBezTo>
                    <a:pt x="1673" y="504"/>
                    <a:pt x="1673" y="504"/>
                    <a:pt x="1673" y="504"/>
                  </a:cubicBezTo>
                  <a:cubicBezTo>
                    <a:pt x="1661" y="500"/>
                    <a:pt x="1661" y="500"/>
                    <a:pt x="1661" y="500"/>
                  </a:cubicBezTo>
                  <a:cubicBezTo>
                    <a:pt x="1642" y="510"/>
                    <a:pt x="1642" y="510"/>
                    <a:pt x="1642" y="510"/>
                  </a:cubicBezTo>
                  <a:cubicBezTo>
                    <a:pt x="1652" y="516"/>
                    <a:pt x="1652" y="516"/>
                    <a:pt x="1652" y="516"/>
                  </a:cubicBezTo>
                  <a:cubicBezTo>
                    <a:pt x="1649" y="522"/>
                    <a:pt x="1649" y="522"/>
                    <a:pt x="1649" y="522"/>
                  </a:cubicBezTo>
                  <a:cubicBezTo>
                    <a:pt x="1646" y="533"/>
                    <a:pt x="1646" y="533"/>
                    <a:pt x="1646" y="533"/>
                  </a:cubicBezTo>
                  <a:cubicBezTo>
                    <a:pt x="1652" y="542"/>
                    <a:pt x="1652" y="542"/>
                    <a:pt x="1652" y="542"/>
                  </a:cubicBezTo>
                  <a:cubicBezTo>
                    <a:pt x="1652" y="554"/>
                    <a:pt x="1652" y="554"/>
                    <a:pt x="1652" y="554"/>
                  </a:cubicBezTo>
                  <a:cubicBezTo>
                    <a:pt x="1613" y="558"/>
                    <a:pt x="1613" y="558"/>
                    <a:pt x="1613" y="558"/>
                  </a:cubicBezTo>
                  <a:cubicBezTo>
                    <a:pt x="1592" y="567"/>
                    <a:pt x="1592" y="567"/>
                    <a:pt x="1592" y="567"/>
                  </a:cubicBezTo>
                  <a:cubicBezTo>
                    <a:pt x="1584" y="583"/>
                    <a:pt x="1584" y="583"/>
                    <a:pt x="1584" y="583"/>
                  </a:cubicBezTo>
                  <a:cubicBezTo>
                    <a:pt x="1583" y="596"/>
                    <a:pt x="1583" y="596"/>
                    <a:pt x="1583" y="596"/>
                  </a:cubicBezTo>
                  <a:cubicBezTo>
                    <a:pt x="1599" y="606"/>
                    <a:pt x="1599" y="606"/>
                    <a:pt x="1599" y="606"/>
                  </a:cubicBezTo>
                  <a:cubicBezTo>
                    <a:pt x="1608" y="619"/>
                    <a:pt x="1608" y="619"/>
                    <a:pt x="1608" y="619"/>
                  </a:cubicBezTo>
                  <a:cubicBezTo>
                    <a:pt x="1600" y="629"/>
                    <a:pt x="1600" y="629"/>
                    <a:pt x="1600" y="629"/>
                  </a:cubicBezTo>
                  <a:cubicBezTo>
                    <a:pt x="1574" y="640"/>
                    <a:pt x="1574" y="640"/>
                    <a:pt x="1574" y="640"/>
                  </a:cubicBezTo>
                  <a:cubicBezTo>
                    <a:pt x="1559" y="652"/>
                    <a:pt x="1559" y="652"/>
                    <a:pt x="1559" y="652"/>
                  </a:cubicBezTo>
                  <a:cubicBezTo>
                    <a:pt x="1584" y="662"/>
                    <a:pt x="1584" y="662"/>
                    <a:pt x="1584" y="662"/>
                  </a:cubicBezTo>
                  <a:cubicBezTo>
                    <a:pt x="1585" y="668"/>
                    <a:pt x="1585" y="668"/>
                    <a:pt x="1585" y="668"/>
                  </a:cubicBezTo>
                  <a:cubicBezTo>
                    <a:pt x="1577" y="681"/>
                    <a:pt x="1577" y="681"/>
                    <a:pt x="1577" y="681"/>
                  </a:cubicBezTo>
                  <a:cubicBezTo>
                    <a:pt x="1578" y="694"/>
                    <a:pt x="1578" y="694"/>
                    <a:pt x="1578" y="694"/>
                  </a:cubicBezTo>
                  <a:cubicBezTo>
                    <a:pt x="1553" y="702"/>
                    <a:pt x="1553" y="702"/>
                    <a:pt x="1553" y="702"/>
                  </a:cubicBezTo>
                  <a:cubicBezTo>
                    <a:pt x="1509" y="719"/>
                    <a:pt x="1509" y="719"/>
                    <a:pt x="1509" y="719"/>
                  </a:cubicBezTo>
                  <a:cubicBezTo>
                    <a:pt x="1487" y="713"/>
                    <a:pt x="1487" y="713"/>
                    <a:pt x="1487" y="713"/>
                  </a:cubicBezTo>
                  <a:cubicBezTo>
                    <a:pt x="1453" y="709"/>
                    <a:pt x="1453" y="709"/>
                    <a:pt x="1453" y="709"/>
                  </a:cubicBezTo>
                  <a:cubicBezTo>
                    <a:pt x="1397" y="708"/>
                    <a:pt x="1397" y="708"/>
                    <a:pt x="1397" y="708"/>
                  </a:cubicBezTo>
                  <a:cubicBezTo>
                    <a:pt x="1381" y="711"/>
                    <a:pt x="1381" y="711"/>
                    <a:pt x="1381" y="711"/>
                  </a:cubicBezTo>
                  <a:cubicBezTo>
                    <a:pt x="1345" y="724"/>
                    <a:pt x="1345" y="724"/>
                    <a:pt x="1345" y="724"/>
                  </a:cubicBezTo>
                  <a:cubicBezTo>
                    <a:pt x="1337" y="722"/>
                    <a:pt x="1337" y="722"/>
                    <a:pt x="1337" y="722"/>
                  </a:cubicBezTo>
                  <a:cubicBezTo>
                    <a:pt x="1333" y="719"/>
                    <a:pt x="1333" y="719"/>
                    <a:pt x="1333" y="719"/>
                  </a:cubicBezTo>
                  <a:cubicBezTo>
                    <a:pt x="1304" y="723"/>
                    <a:pt x="1304" y="723"/>
                    <a:pt x="1304" y="723"/>
                  </a:cubicBezTo>
                  <a:cubicBezTo>
                    <a:pt x="1245" y="726"/>
                    <a:pt x="1245" y="726"/>
                    <a:pt x="1245" y="726"/>
                  </a:cubicBezTo>
                  <a:cubicBezTo>
                    <a:pt x="1231" y="737"/>
                    <a:pt x="1231" y="737"/>
                    <a:pt x="1231" y="737"/>
                  </a:cubicBezTo>
                  <a:cubicBezTo>
                    <a:pt x="1216" y="741"/>
                    <a:pt x="1216" y="741"/>
                    <a:pt x="1216" y="741"/>
                  </a:cubicBezTo>
                  <a:cubicBezTo>
                    <a:pt x="1215" y="755"/>
                    <a:pt x="1215" y="755"/>
                    <a:pt x="1215" y="755"/>
                  </a:cubicBezTo>
                  <a:cubicBezTo>
                    <a:pt x="1200" y="756"/>
                    <a:pt x="1200" y="756"/>
                    <a:pt x="1200" y="756"/>
                  </a:cubicBezTo>
                  <a:cubicBezTo>
                    <a:pt x="1175" y="770"/>
                    <a:pt x="1175" y="770"/>
                    <a:pt x="1175" y="770"/>
                  </a:cubicBezTo>
                  <a:cubicBezTo>
                    <a:pt x="1167" y="779"/>
                    <a:pt x="1167" y="779"/>
                    <a:pt x="1167" y="779"/>
                  </a:cubicBezTo>
                  <a:cubicBezTo>
                    <a:pt x="1159" y="787"/>
                    <a:pt x="1159" y="787"/>
                    <a:pt x="1159" y="787"/>
                  </a:cubicBezTo>
                  <a:cubicBezTo>
                    <a:pt x="1149" y="799"/>
                    <a:pt x="1149" y="799"/>
                    <a:pt x="1149" y="799"/>
                  </a:cubicBezTo>
                  <a:cubicBezTo>
                    <a:pt x="1147" y="821"/>
                    <a:pt x="1147" y="821"/>
                    <a:pt x="1147" y="821"/>
                  </a:cubicBezTo>
                  <a:cubicBezTo>
                    <a:pt x="1125" y="829"/>
                    <a:pt x="1125" y="829"/>
                    <a:pt x="1125" y="829"/>
                  </a:cubicBezTo>
                  <a:cubicBezTo>
                    <a:pt x="1105" y="838"/>
                    <a:pt x="1105" y="838"/>
                    <a:pt x="1105" y="838"/>
                  </a:cubicBezTo>
                  <a:cubicBezTo>
                    <a:pt x="1083" y="852"/>
                    <a:pt x="1083" y="852"/>
                    <a:pt x="1083" y="852"/>
                  </a:cubicBezTo>
                  <a:cubicBezTo>
                    <a:pt x="1080" y="867"/>
                    <a:pt x="1080" y="867"/>
                    <a:pt x="1080" y="867"/>
                  </a:cubicBezTo>
                  <a:cubicBezTo>
                    <a:pt x="1048" y="883"/>
                    <a:pt x="1048" y="883"/>
                    <a:pt x="1048" y="883"/>
                  </a:cubicBezTo>
                  <a:cubicBezTo>
                    <a:pt x="1048" y="896"/>
                    <a:pt x="1048" y="896"/>
                    <a:pt x="1048" y="896"/>
                  </a:cubicBezTo>
                  <a:cubicBezTo>
                    <a:pt x="1032" y="906"/>
                    <a:pt x="1032" y="906"/>
                    <a:pt x="1032" y="906"/>
                  </a:cubicBezTo>
                  <a:cubicBezTo>
                    <a:pt x="1029" y="916"/>
                    <a:pt x="1029" y="916"/>
                    <a:pt x="1029" y="916"/>
                  </a:cubicBezTo>
                  <a:cubicBezTo>
                    <a:pt x="1013" y="927"/>
                    <a:pt x="1013" y="927"/>
                    <a:pt x="1013" y="927"/>
                  </a:cubicBezTo>
                  <a:cubicBezTo>
                    <a:pt x="990" y="945"/>
                    <a:pt x="990" y="945"/>
                    <a:pt x="990" y="945"/>
                  </a:cubicBezTo>
                  <a:cubicBezTo>
                    <a:pt x="974" y="952"/>
                    <a:pt x="974" y="952"/>
                    <a:pt x="974" y="952"/>
                  </a:cubicBezTo>
                  <a:cubicBezTo>
                    <a:pt x="948" y="957"/>
                    <a:pt x="948" y="957"/>
                    <a:pt x="948" y="957"/>
                  </a:cubicBezTo>
                  <a:cubicBezTo>
                    <a:pt x="919" y="969"/>
                    <a:pt x="919" y="969"/>
                    <a:pt x="919" y="969"/>
                  </a:cubicBezTo>
                  <a:cubicBezTo>
                    <a:pt x="903" y="981"/>
                    <a:pt x="903" y="981"/>
                    <a:pt x="903" y="981"/>
                  </a:cubicBezTo>
                  <a:cubicBezTo>
                    <a:pt x="883" y="984"/>
                    <a:pt x="883" y="984"/>
                    <a:pt x="883" y="984"/>
                  </a:cubicBezTo>
                  <a:cubicBezTo>
                    <a:pt x="865" y="990"/>
                    <a:pt x="865" y="990"/>
                    <a:pt x="865" y="990"/>
                  </a:cubicBezTo>
                  <a:cubicBezTo>
                    <a:pt x="852" y="993"/>
                    <a:pt x="852" y="993"/>
                    <a:pt x="852" y="993"/>
                  </a:cubicBezTo>
                  <a:cubicBezTo>
                    <a:pt x="847" y="1001"/>
                    <a:pt x="847" y="1001"/>
                    <a:pt x="847" y="1001"/>
                  </a:cubicBezTo>
                  <a:cubicBezTo>
                    <a:pt x="846" y="1009"/>
                    <a:pt x="846" y="1009"/>
                    <a:pt x="846" y="1009"/>
                  </a:cubicBezTo>
                  <a:cubicBezTo>
                    <a:pt x="835" y="1020"/>
                    <a:pt x="835" y="1020"/>
                    <a:pt x="835" y="1020"/>
                  </a:cubicBezTo>
                  <a:cubicBezTo>
                    <a:pt x="821" y="1026"/>
                    <a:pt x="821" y="1026"/>
                    <a:pt x="821" y="1026"/>
                  </a:cubicBezTo>
                  <a:cubicBezTo>
                    <a:pt x="814" y="1028"/>
                    <a:pt x="814" y="1028"/>
                    <a:pt x="814" y="1028"/>
                  </a:cubicBezTo>
                  <a:cubicBezTo>
                    <a:pt x="803" y="1040"/>
                    <a:pt x="803" y="1040"/>
                    <a:pt x="803" y="1040"/>
                  </a:cubicBezTo>
                  <a:cubicBezTo>
                    <a:pt x="799" y="1051"/>
                    <a:pt x="799" y="1051"/>
                    <a:pt x="799" y="1051"/>
                  </a:cubicBezTo>
                  <a:cubicBezTo>
                    <a:pt x="796" y="1061"/>
                    <a:pt x="796" y="1061"/>
                    <a:pt x="796" y="1061"/>
                  </a:cubicBezTo>
                  <a:cubicBezTo>
                    <a:pt x="769" y="1067"/>
                    <a:pt x="769" y="1067"/>
                    <a:pt x="769" y="1067"/>
                  </a:cubicBezTo>
                  <a:cubicBezTo>
                    <a:pt x="744" y="1055"/>
                    <a:pt x="744" y="1055"/>
                    <a:pt x="744" y="1055"/>
                  </a:cubicBezTo>
                  <a:cubicBezTo>
                    <a:pt x="743" y="1055"/>
                    <a:pt x="731" y="1054"/>
                    <a:pt x="724" y="1054"/>
                  </a:cubicBezTo>
                  <a:cubicBezTo>
                    <a:pt x="716" y="1055"/>
                    <a:pt x="705" y="1061"/>
                    <a:pt x="677" y="1063"/>
                  </a:cubicBezTo>
                  <a:cubicBezTo>
                    <a:pt x="675" y="1063"/>
                    <a:pt x="672" y="1064"/>
                    <a:pt x="670" y="1064"/>
                  </a:cubicBezTo>
                  <a:cubicBezTo>
                    <a:pt x="649" y="1064"/>
                    <a:pt x="649" y="1052"/>
                    <a:pt x="649" y="1051"/>
                  </a:cubicBezTo>
                  <a:cubicBezTo>
                    <a:pt x="649" y="1050"/>
                    <a:pt x="644" y="1041"/>
                    <a:pt x="643" y="1039"/>
                  </a:cubicBezTo>
                  <a:cubicBezTo>
                    <a:pt x="642" y="1038"/>
                    <a:pt x="640" y="1024"/>
                    <a:pt x="640" y="1021"/>
                  </a:cubicBezTo>
                  <a:cubicBezTo>
                    <a:pt x="641" y="1019"/>
                    <a:pt x="637" y="1007"/>
                    <a:pt x="638" y="1004"/>
                  </a:cubicBezTo>
                  <a:cubicBezTo>
                    <a:pt x="638" y="1000"/>
                    <a:pt x="629" y="990"/>
                    <a:pt x="629" y="989"/>
                  </a:cubicBezTo>
                  <a:cubicBezTo>
                    <a:pt x="637" y="976"/>
                    <a:pt x="637" y="976"/>
                    <a:pt x="637" y="976"/>
                  </a:cubicBezTo>
                  <a:cubicBezTo>
                    <a:pt x="636" y="975"/>
                    <a:pt x="621" y="967"/>
                    <a:pt x="621" y="964"/>
                  </a:cubicBezTo>
                  <a:cubicBezTo>
                    <a:pt x="622" y="961"/>
                    <a:pt x="603" y="956"/>
                    <a:pt x="585" y="954"/>
                  </a:cubicBezTo>
                  <a:cubicBezTo>
                    <a:pt x="568" y="953"/>
                    <a:pt x="561" y="950"/>
                    <a:pt x="551" y="943"/>
                  </a:cubicBezTo>
                  <a:cubicBezTo>
                    <a:pt x="548" y="942"/>
                    <a:pt x="547" y="941"/>
                    <a:pt x="545" y="941"/>
                  </a:cubicBezTo>
                  <a:cubicBezTo>
                    <a:pt x="540" y="941"/>
                    <a:pt x="538" y="949"/>
                    <a:pt x="522" y="951"/>
                  </a:cubicBezTo>
                  <a:cubicBezTo>
                    <a:pt x="513" y="952"/>
                    <a:pt x="507" y="952"/>
                    <a:pt x="502" y="952"/>
                  </a:cubicBezTo>
                  <a:cubicBezTo>
                    <a:pt x="494" y="952"/>
                    <a:pt x="488" y="951"/>
                    <a:pt x="482" y="949"/>
                  </a:cubicBezTo>
                  <a:cubicBezTo>
                    <a:pt x="478" y="948"/>
                    <a:pt x="467" y="947"/>
                    <a:pt x="455" y="947"/>
                  </a:cubicBezTo>
                  <a:cubicBezTo>
                    <a:pt x="452" y="947"/>
                    <a:pt x="449" y="947"/>
                    <a:pt x="446" y="947"/>
                  </a:cubicBezTo>
                  <a:cubicBezTo>
                    <a:pt x="443" y="947"/>
                    <a:pt x="440" y="947"/>
                    <a:pt x="437" y="947"/>
                  </a:cubicBezTo>
                  <a:cubicBezTo>
                    <a:pt x="426" y="947"/>
                    <a:pt x="417" y="947"/>
                    <a:pt x="414" y="946"/>
                  </a:cubicBezTo>
                  <a:cubicBezTo>
                    <a:pt x="408" y="944"/>
                    <a:pt x="401" y="944"/>
                    <a:pt x="392" y="944"/>
                  </a:cubicBezTo>
                  <a:cubicBezTo>
                    <a:pt x="389" y="944"/>
                    <a:pt x="385" y="944"/>
                    <a:pt x="381" y="944"/>
                  </a:cubicBezTo>
                  <a:cubicBezTo>
                    <a:pt x="368" y="944"/>
                    <a:pt x="384" y="929"/>
                    <a:pt x="382" y="927"/>
                  </a:cubicBezTo>
                  <a:cubicBezTo>
                    <a:pt x="380" y="924"/>
                    <a:pt x="386" y="917"/>
                    <a:pt x="383" y="912"/>
                  </a:cubicBezTo>
                  <a:cubicBezTo>
                    <a:pt x="380" y="906"/>
                    <a:pt x="385" y="900"/>
                    <a:pt x="389" y="897"/>
                  </a:cubicBezTo>
                  <a:cubicBezTo>
                    <a:pt x="393" y="894"/>
                    <a:pt x="392" y="886"/>
                    <a:pt x="392" y="886"/>
                  </a:cubicBezTo>
                  <a:cubicBezTo>
                    <a:pt x="393" y="883"/>
                    <a:pt x="394" y="869"/>
                    <a:pt x="394" y="865"/>
                  </a:cubicBezTo>
                  <a:cubicBezTo>
                    <a:pt x="393" y="861"/>
                    <a:pt x="386" y="855"/>
                    <a:pt x="381" y="848"/>
                  </a:cubicBezTo>
                  <a:cubicBezTo>
                    <a:pt x="377" y="841"/>
                    <a:pt x="381" y="841"/>
                    <a:pt x="378" y="838"/>
                  </a:cubicBezTo>
                  <a:cubicBezTo>
                    <a:pt x="376" y="835"/>
                    <a:pt x="364" y="824"/>
                    <a:pt x="364" y="823"/>
                  </a:cubicBezTo>
                  <a:cubicBezTo>
                    <a:pt x="392" y="808"/>
                    <a:pt x="392" y="808"/>
                    <a:pt x="392" y="808"/>
                  </a:cubicBezTo>
                  <a:cubicBezTo>
                    <a:pt x="371" y="791"/>
                    <a:pt x="371" y="791"/>
                    <a:pt x="371" y="791"/>
                  </a:cubicBezTo>
                  <a:cubicBezTo>
                    <a:pt x="375" y="783"/>
                    <a:pt x="375" y="783"/>
                    <a:pt x="375" y="783"/>
                  </a:cubicBezTo>
                  <a:cubicBezTo>
                    <a:pt x="400" y="755"/>
                    <a:pt x="400" y="755"/>
                    <a:pt x="400" y="755"/>
                  </a:cubicBezTo>
                  <a:cubicBezTo>
                    <a:pt x="413" y="731"/>
                    <a:pt x="413" y="731"/>
                    <a:pt x="413" y="731"/>
                  </a:cubicBezTo>
                  <a:cubicBezTo>
                    <a:pt x="434" y="696"/>
                    <a:pt x="434" y="696"/>
                    <a:pt x="434" y="696"/>
                  </a:cubicBezTo>
                  <a:cubicBezTo>
                    <a:pt x="427" y="684"/>
                    <a:pt x="427" y="684"/>
                    <a:pt x="427" y="684"/>
                  </a:cubicBezTo>
                  <a:cubicBezTo>
                    <a:pt x="427" y="684"/>
                    <a:pt x="424" y="680"/>
                    <a:pt x="423" y="671"/>
                  </a:cubicBezTo>
                  <a:cubicBezTo>
                    <a:pt x="423" y="668"/>
                    <a:pt x="423" y="667"/>
                    <a:pt x="421" y="665"/>
                  </a:cubicBezTo>
                  <a:cubicBezTo>
                    <a:pt x="418" y="662"/>
                    <a:pt x="413" y="661"/>
                    <a:pt x="411" y="655"/>
                  </a:cubicBezTo>
                  <a:cubicBezTo>
                    <a:pt x="410" y="649"/>
                    <a:pt x="399" y="648"/>
                    <a:pt x="392" y="648"/>
                  </a:cubicBezTo>
                  <a:cubicBezTo>
                    <a:pt x="387" y="648"/>
                    <a:pt x="367" y="642"/>
                    <a:pt x="356" y="638"/>
                  </a:cubicBezTo>
                  <a:cubicBezTo>
                    <a:pt x="345" y="635"/>
                    <a:pt x="340" y="623"/>
                    <a:pt x="339" y="618"/>
                  </a:cubicBezTo>
                  <a:cubicBezTo>
                    <a:pt x="338" y="613"/>
                    <a:pt x="341" y="595"/>
                    <a:pt x="341" y="594"/>
                  </a:cubicBezTo>
                  <a:cubicBezTo>
                    <a:pt x="341" y="594"/>
                    <a:pt x="351" y="586"/>
                    <a:pt x="352" y="584"/>
                  </a:cubicBezTo>
                  <a:cubicBezTo>
                    <a:pt x="352" y="582"/>
                    <a:pt x="353" y="574"/>
                    <a:pt x="350" y="574"/>
                  </a:cubicBezTo>
                  <a:cubicBezTo>
                    <a:pt x="348" y="574"/>
                    <a:pt x="341" y="574"/>
                    <a:pt x="334" y="574"/>
                  </a:cubicBezTo>
                  <a:cubicBezTo>
                    <a:pt x="328" y="574"/>
                    <a:pt x="322" y="574"/>
                    <a:pt x="321" y="574"/>
                  </a:cubicBezTo>
                  <a:cubicBezTo>
                    <a:pt x="320" y="574"/>
                    <a:pt x="292" y="574"/>
                    <a:pt x="259" y="574"/>
                  </a:cubicBezTo>
                  <a:cubicBezTo>
                    <a:pt x="226" y="574"/>
                    <a:pt x="188" y="574"/>
                    <a:pt x="173" y="573"/>
                  </a:cubicBezTo>
                  <a:cubicBezTo>
                    <a:pt x="142" y="572"/>
                    <a:pt x="146" y="569"/>
                    <a:pt x="146" y="568"/>
                  </a:cubicBezTo>
                  <a:cubicBezTo>
                    <a:pt x="143" y="538"/>
                    <a:pt x="143" y="538"/>
                    <a:pt x="143" y="538"/>
                  </a:cubicBezTo>
                  <a:cubicBezTo>
                    <a:pt x="143" y="537"/>
                    <a:pt x="140" y="518"/>
                    <a:pt x="137" y="514"/>
                  </a:cubicBezTo>
                  <a:cubicBezTo>
                    <a:pt x="133" y="510"/>
                    <a:pt x="101" y="498"/>
                    <a:pt x="100" y="498"/>
                  </a:cubicBezTo>
                  <a:cubicBezTo>
                    <a:pt x="141" y="496"/>
                    <a:pt x="141" y="496"/>
                    <a:pt x="141" y="496"/>
                  </a:cubicBezTo>
                  <a:cubicBezTo>
                    <a:pt x="136" y="474"/>
                    <a:pt x="136" y="474"/>
                    <a:pt x="136" y="474"/>
                  </a:cubicBezTo>
                  <a:cubicBezTo>
                    <a:pt x="136" y="473"/>
                    <a:pt x="127" y="453"/>
                    <a:pt x="119" y="447"/>
                  </a:cubicBezTo>
                  <a:cubicBezTo>
                    <a:pt x="110" y="440"/>
                    <a:pt x="121" y="428"/>
                    <a:pt x="121" y="428"/>
                  </a:cubicBezTo>
                  <a:cubicBezTo>
                    <a:pt x="116" y="414"/>
                    <a:pt x="116" y="414"/>
                    <a:pt x="116" y="414"/>
                  </a:cubicBezTo>
                  <a:cubicBezTo>
                    <a:pt x="93" y="409"/>
                    <a:pt x="93" y="409"/>
                    <a:pt x="93" y="409"/>
                  </a:cubicBezTo>
                  <a:cubicBezTo>
                    <a:pt x="96" y="403"/>
                    <a:pt x="96" y="403"/>
                    <a:pt x="96" y="403"/>
                  </a:cubicBezTo>
                  <a:cubicBezTo>
                    <a:pt x="113" y="395"/>
                    <a:pt x="113" y="395"/>
                    <a:pt x="113" y="395"/>
                  </a:cubicBezTo>
                  <a:cubicBezTo>
                    <a:pt x="132" y="389"/>
                    <a:pt x="132" y="389"/>
                    <a:pt x="132" y="389"/>
                  </a:cubicBezTo>
                  <a:cubicBezTo>
                    <a:pt x="136" y="378"/>
                    <a:pt x="136" y="378"/>
                    <a:pt x="136" y="378"/>
                  </a:cubicBezTo>
                  <a:cubicBezTo>
                    <a:pt x="142" y="369"/>
                    <a:pt x="142" y="369"/>
                    <a:pt x="142" y="369"/>
                  </a:cubicBezTo>
                  <a:cubicBezTo>
                    <a:pt x="156" y="361"/>
                    <a:pt x="156" y="361"/>
                    <a:pt x="156" y="361"/>
                  </a:cubicBezTo>
                  <a:cubicBezTo>
                    <a:pt x="173" y="347"/>
                    <a:pt x="173" y="347"/>
                    <a:pt x="173" y="347"/>
                  </a:cubicBezTo>
                  <a:cubicBezTo>
                    <a:pt x="185" y="338"/>
                    <a:pt x="185" y="338"/>
                    <a:pt x="185" y="338"/>
                  </a:cubicBezTo>
                  <a:cubicBezTo>
                    <a:pt x="195" y="323"/>
                    <a:pt x="195" y="323"/>
                    <a:pt x="195" y="323"/>
                  </a:cubicBezTo>
                  <a:cubicBezTo>
                    <a:pt x="192" y="313"/>
                    <a:pt x="192" y="313"/>
                    <a:pt x="192" y="313"/>
                  </a:cubicBezTo>
                  <a:cubicBezTo>
                    <a:pt x="188" y="305"/>
                    <a:pt x="188" y="305"/>
                    <a:pt x="188" y="305"/>
                  </a:cubicBezTo>
                  <a:cubicBezTo>
                    <a:pt x="184" y="296"/>
                    <a:pt x="184" y="296"/>
                    <a:pt x="184" y="296"/>
                  </a:cubicBezTo>
                  <a:cubicBezTo>
                    <a:pt x="178" y="291"/>
                    <a:pt x="178" y="291"/>
                    <a:pt x="178" y="291"/>
                  </a:cubicBezTo>
                  <a:cubicBezTo>
                    <a:pt x="172" y="290"/>
                    <a:pt x="172" y="290"/>
                    <a:pt x="172" y="290"/>
                  </a:cubicBezTo>
                  <a:cubicBezTo>
                    <a:pt x="169" y="285"/>
                    <a:pt x="169" y="285"/>
                    <a:pt x="169" y="285"/>
                  </a:cubicBezTo>
                  <a:cubicBezTo>
                    <a:pt x="168" y="274"/>
                    <a:pt x="168" y="274"/>
                    <a:pt x="168" y="274"/>
                  </a:cubicBezTo>
                  <a:cubicBezTo>
                    <a:pt x="173" y="270"/>
                    <a:pt x="173" y="270"/>
                    <a:pt x="173" y="270"/>
                  </a:cubicBezTo>
                  <a:cubicBezTo>
                    <a:pt x="191" y="259"/>
                    <a:pt x="191" y="259"/>
                    <a:pt x="191" y="259"/>
                  </a:cubicBezTo>
                  <a:cubicBezTo>
                    <a:pt x="187" y="250"/>
                    <a:pt x="187" y="250"/>
                    <a:pt x="187" y="250"/>
                  </a:cubicBezTo>
                  <a:cubicBezTo>
                    <a:pt x="162" y="236"/>
                    <a:pt x="162" y="236"/>
                    <a:pt x="162" y="236"/>
                  </a:cubicBezTo>
                  <a:cubicBezTo>
                    <a:pt x="141" y="237"/>
                    <a:pt x="141" y="237"/>
                    <a:pt x="141" y="237"/>
                  </a:cubicBezTo>
                  <a:cubicBezTo>
                    <a:pt x="121" y="231"/>
                    <a:pt x="121" y="231"/>
                    <a:pt x="121" y="231"/>
                  </a:cubicBezTo>
                  <a:cubicBezTo>
                    <a:pt x="19" y="231"/>
                    <a:pt x="19" y="231"/>
                    <a:pt x="19" y="231"/>
                  </a:cubicBezTo>
                  <a:cubicBezTo>
                    <a:pt x="8" y="229"/>
                    <a:pt x="8" y="229"/>
                    <a:pt x="8" y="229"/>
                  </a:cubicBezTo>
                  <a:cubicBezTo>
                    <a:pt x="12" y="218"/>
                    <a:pt x="12" y="218"/>
                    <a:pt x="12" y="218"/>
                  </a:cubicBezTo>
                  <a:cubicBezTo>
                    <a:pt x="14" y="200"/>
                    <a:pt x="14" y="200"/>
                    <a:pt x="14" y="200"/>
                  </a:cubicBezTo>
                  <a:cubicBezTo>
                    <a:pt x="9" y="196"/>
                    <a:pt x="9" y="196"/>
                    <a:pt x="9" y="196"/>
                  </a:cubicBezTo>
                  <a:cubicBezTo>
                    <a:pt x="5" y="176"/>
                    <a:pt x="5" y="176"/>
                    <a:pt x="5" y="176"/>
                  </a:cubicBezTo>
                  <a:cubicBezTo>
                    <a:pt x="7" y="165"/>
                    <a:pt x="7" y="165"/>
                    <a:pt x="7" y="165"/>
                  </a:cubicBezTo>
                  <a:cubicBezTo>
                    <a:pt x="3" y="155"/>
                    <a:pt x="3" y="155"/>
                    <a:pt x="3" y="155"/>
                  </a:cubicBezTo>
                  <a:cubicBezTo>
                    <a:pt x="8" y="142"/>
                    <a:pt x="8" y="142"/>
                    <a:pt x="8" y="142"/>
                  </a:cubicBezTo>
                  <a:cubicBezTo>
                    <a:pt x="0" y="130"/>
                    <a:pt x="0" y="130"/>
                    <a:pt x="0" y="130"/>
                  </a:cubicBezTo>
                  <a:cubicBezTo>
                    <a:pt x="8" y="121"/>
                    <a:pt x="8" y="121"/>
                    <a:pt x="8" y="121"/>
                  </a:cubicBezTo>
                  <a:cubicBezTo>
                    <a:pt x="9" y="112"/>
                    <a:pt x="9" y="112"/>
                    <a:pt x="9" y="112"/>
                  </a:cubicBezTo>
                  <a:cubicBezTo>
                    <a:pt x="13" y="102"/>
                    <a:pt x="13" y="102"/>
                    <a:pt x="13" y="102"/>
                  </a:cubicBezTo>
                  <a:cubicBezTo>
                    <a:pt x="7" y="97"/>
                    <a:pt x="7" y="97"/>
                    <a:pt x="7" y="97"/>
                  </a:cubicBezTo>
                  <a:cubicBezTo>
                    <a:pt x="2" y="92"/>
                    <a:pt x="2" y="92"/>
                    <a:pt x="2" y="92"/>
                  </a:cubicBezTo>
                  <a:cubicBezTo>
                    <a:pt x="363" y="87"/>
                    <a:pt x="363" y="87"/>
                    <a:pt x="363" y="87"/>
                  </a:cubicBezTo>
                  <a:cubicBezTo>
                    <a:pt x="370" y="76"/>
                    <a:pt x="370" y="76"/>
                    <a:pt x="370" y="76"/>
                  </a:cubicBezTo>
                  <a:cubicBezTo>
                    <a:pt x="369" y="69"/>
                    <a:pt x="369" y="69"/>
                    <a:pt x="369" y="69"/>
                  </a:cubicBezTo>
                  <a:cubicBezTo>
                    <a:pt x="380" y="61"/>
                    <a:pt x="380" y="61"/>
                    <a:pt x="380" y="61"/>
                  </a:cubicBezTo>
                  <a:cubicBezTo>
                    <a:pt x="381" y="60"/>
                    <a:pt x="386" y="46"/>
                    <a:pt x="383" y="43"/>
                  </a:cubicBezTo>
                  <a:cubicBezTo>
                    <a:pt x="380" y="40"/>
                    <a:pt x="375" y="31"/>
                    <a:pt x="383" y="27"/>
                  </a:cubicBezTo>
                  <a:cubicBezTo>
                    <a:pt x="391" y="23"/>
                    <a:pt x="401" y="12"/>
                    <a:pt x="399" y="9"/>
                  </a:cubicBezTo>
                  <a:cubicBezTo>
                    <a:pt x="398" y="8"/>
                    <a:pt x="405" y="4"/>
                    <a:pt x="412" y="0"/>
                  </a:cubicBez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2" name="Freeform 1015"/>
            <p:cNvSpPr>
              <a:spLocks/>
            </p:cNvSpPr>
            <p:nvPr/>
          </p:nvSpPr>
          <p:spPr bwMode="auto">
            <a:xfrm>
              <a:off x="13143691" y="-410765"/>
              <a:ext cx="36513" cy="95250"/>
            </a:xfrm>
            <a:custGeom>
              <a:avLst/>
              <a:gdLst>
                <a:gd name="T0" fmla="*/ 21 w 23"/>
                <a:gd name="T1" fmla="*/ 0 h 60"/>
                <a:gd name="T2" fmla="*/ 23 w 23"/>
                <a:gd name="T3" fmla="*/ 55 h 60"/>
                <a:gd name="T4" fmla="*/ 2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2" y="60"/>
                  </a:lnTo>
                  <a:lnTo>
                    <a:pt x="0" y="5"/>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3" name="Freeform 1016"/>
            <p:cNvSpPr>
              <a:spLocks/>
            </p:cNvSpPr>
            <p:nvPr/>
          </p:nvSpPr>
          <p:spPr bwMode="auto">
            <a:xfrm>
              <a:off x="13111941" y="-418702"/>
              <a:ext cx="34925" cy="103188"/>
            </a:xfrm>
            <a:custGeom>
              <a:avLst/>
              <a:gdLst>
                <a:gd name="T0" fmla="*/ 20 w 22"/>
                <a:gd name="T1" fmla="*/ 10 h 65"/>
                <a:gd name="T2" fmla="*/ 22 w 22"/>
                <a:gd name="T3" fmla="*/ 65 h 65"/>
                <a:gd name="T4" fmla="*/ 2 w 22"/>
                <a:gd name="T5" fmla="*/ 55 h 65"/>
                <a:gd name="T6" fmla="*/ 0 w 22"/>
                <a:gd name="T7" fmla="*/ 0 h 65"/>
                <a:gd name="T8" fmla="*/ 20 w 22"/>
                <a:gd name="T9" fmla="*/ 10 h 65"/>
              </a:gdLst>
              <a:ahLst/>
              <a:cxnLst>
                <a:cxn ang="0">
                  <a:pos x="T0" y="T1"/>
                </a:cxn>
                <a:cxn ang="0">
                  <a:pos x="T2" y="T3"/>
                </a:cxn>
                <a:cxn ang="0">
                  <a:pos x="T4" y="T5"/>
                </a:cxn>
                <a:cxn ang="0">
                  <a:pos x="T6" y="T7"/>
                </a:cxn>
                <a:cxn ang="0">
                  <a:pos x="T8" y="T9"/>
                </a:cxn>
              </a:cxnLst>
              <a:rect l="0" t="0" r="r" b="b"/>
              <a:pathLst>
                <a:path w="22" h="65">
                  <a:moveTo>
                    <a:pt x="20" y="10"/>
                  </a:moveTo>
                  <a:lnTo>
                    <a:pt x="22" y="65"/>
                  </a:lnTo>
                  <a:lnTo>
                    <a:pt x="2" y="55"/>
                  </a:lnTo>
                  <a:lnTo>
                    <a:pt x="0" y="0"/>
                  </a:lnTo>
                  <a:lnTo>
                    <a:pt x="20"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4" name="Freeform 1017"/>
            <p:cNvSpPr>
              <a:spLocks/>
            </p:cNvSpPr>
            <p:nvPr/>
          </p:nvSpPr>
          <p:spPr bwMode="auto">
            <a:xfrm>
              <a:off x="14412103" y="-434577"/>
              <a:ext cx="33338" cy="87313"/>
            </a:xfrm>
            <a:custGeom>
              <a:avLst/>
              <a:gdLst>
                <a:gd name="T0" fmla="*/ 19 w 21"/>
                <a:gd name="T1" fmla="*/ 0 h 55"/>
                <a:gd name="T2" fmla="*/ 21 w 21"/>
                <a:gd name="T3" fmla="*/ 55 h 55"/>
                <a:gd name="T4" fmla="*/ 2 w 21"/>
                <a:gd name="T5" fmla="*/ 55 h 55"/>
                <a:gd name="T6" fmla="*/ 0 w 21"/>
                <a:gd name="T7" fmla="*/ 0 h 55"/>
                <a:gd name="T8" fmla="*/ 19 w 21"/>
                <a:gd name="T9" fmla="*/ 0 h 55"/>
              </a:gdLst>
              <a:ahLst/>
              <a:cxnLst>
                <a:cxn ang="0">
                  <a:pos x="T0" y="T1"/>
                </a:cxn>
                <a:cxn ang="0">
                  <a:pos x="T2" y="T3"/>
                </a:cxn>
                <a:cxn ang="0">
                  <a:pos x="T4" y="T5"/>
                </a:cxn>
                <a:cxn ang="0">
                  <a:pos x="T6" y="T7"/>
                </a:cxn>
                <a:cxn ang="0">
                  <a:pos x="T8" y="T9"/>
                </a:cxn>
              </a:cxnLst>
              <a:rect l="0" t="0" r="r" b="b"/>
              <a:pathLst>
                <a:path w="21" h="55">
                  <a:moveTo>
                    <a:pt x="19" y="0"/>
                  </a:moveTo>
                  <a:lnTo>
                    <a:pt x="21" y="55"/>
                  </a:lnTo>
                  <a:lnTo>
                    <a:pt x="2" y="55"/>
                  </a:lnTo>
                  <a:lnTo>
                    <a:pt x="0" y="0"/>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5" name="Freeform 1018"/>
            <p:cNvSpPr>
              <a:spLocks/>
            </p:cNvSpPr>
            <p:nvPr/>
          </p:nvSpPr>
          <p:spPr bwMode="auto">
            <a:xfrm>
              <a:off x="14394641" y="-434577"/>
              <a:ext cx="20638" cy="92075"/>
            </a:xfrm>
            <a:custGeom>
              <a:avLst/>
              <a:gdLst>
                <a:gd name="T0" fmla="*/ 11 w 13"/>
                <a:gd name="T1" fmla="*/ 0 h 58"/>
                <a:gd name="T2" fmla="*/ 13 w 13"/>
                <a:gd name="T3" fmla="*/ 55 h 58"/>
                <a:gd name="T4" fmla="*/ 2 w 13"/>
                <a:gd name="T5" fmla="*/ 58 h 58"/>
                <a:gd name="T6" fmla="*/ 0 w 13"/>
                <a:gd name="T7" fmla="*/ 3 h 58"/>
                <a:gd name="T8" fmla="*/ 11 w 13"/>
                <a:gd name="T9" fmla="*/ 0 h 58"/>
              </a:gdLst>
              <a:ahLst/>
              <a:cxnLst>
                <a:cxn ang="0">
                  <a:pos x="T0" y="T1"/>
                </a:cxn>
                <a:cxn ang="0">
                  <a:pos x="T2" y="T3"/>
                </a:cxn>
                <a:cxn ang="0">
                  <a:pos x="T4" y="T5"/>
                </a:cxn>
                <a:cxn ang="0">
                  <a:pos x="T6" y="T7"/>
                </a:cxn>
                <a:cxn ang="0">
                  <a:pos x="T8" y="T9"/>
                </a:cxn>
              </a:cxnLst>
              <a:rect l="0" t="0" r="r" b="b"/>
              <a:pathLst>
                <a:path w="13" h="58">
                  <a:moveTo>
                    <a:pt x="11" y="0"/>
                  </a:moveTo>
                  <a:lnTo>
                    <a:pt x="13" y="55"/>
                  </a:lnTo>
                  <a:lnTo>
                    <a:pt x="2" y="58"/>
                  </a:lnTo>
                  <a:lnTo>
                    <a:pt x="0" y="3"/>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6" name="Freeform 1019"/>
            <p:cNvSpPr>
              <a:spLocks/>
            </p:cNvSpPr>
            <p:nvPr/>
          </p:nvSpPr>
          <p:spPr bwMode="auto">
            <a:xfrm>
              <a:off x="13777103" y="-412352"/>
              <a:ext cx="7938" cy="98425"/>
            </a:xfrm>
            <a:custGeom>
              <a:avLst/>
              <a:gdLst>
                <a:gd name="T0" fmla="*/ 4 w 5"/>
                <a:gd name="T1" fmla="*/ 0 h 62"/>
                <a:gd name="T2" fmla="*/ 5 w 5"/>
                <a:gd name="T3" fmla="*/ 55 h 62"/>
                <a:gd name="T4" fmla="*/ 1 w 5"/>
                <a:gd name="T5" fmla="*/ 62 h 62"/>
                <a:gd name="T6" fmla="*/ 0 w 5"/>
                <a:gd name="T7" fmla="*/ 7 h 62"/>
                <a:gd name="T8" fmla="*/ 4 w 5"/>
                <a:gd name="T9" fmla="*/ 0 h 62"/>
              </a:gdLst>
              <a:ahLst/>
              <a:cxnLst>
                <a:cxn ang="0">
                  <a:pos x="T0" y="T1"/>
                </a:cxn>
                <a:cxn ang="0">
                  <a:pos x="T2" y="T3"/>
                </a:cxn>
                <a:cxn ang="0">
                  <a:pos x="T4" y="T5"/>
                </a:cxn>
                <a:cxn ang="0">
                  <a:pos x="T6" y="T7"/>
                </a:cxn>
                <a:cxn ang="0">
                  <a:pos x="T8" y="T9"/>
                </a:cxn>
              </a:cxnLst>
              <a:rect l="0" t="0" r="r" b="b"/>
              <a:pathLst>
                <a:path w="5" h="62">
                  <a:moveTo>
                    <a:pt x="4" y="0"/>
                  </a:moveTo>
                  <a:lnTo>
                    <a:pt x="5" y="55"/>
                  </a:lnTo>
                  <a:lnTo>
                    <a:pt x="1" y="62"/>
                  </a:lnTo>
                  <a:lnTo>
                    <a:pt x="0" y="7"/>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7" name="Freeform 1020"/>
            <p:cNvSpPr>
              <a:spLocks/>
            </p:cNvSpPr>
            <p:nvPr/>
          </p:nvSpPr>
          <p:spPr bwMode="auto">
            <a:xfrm>
              <a:off x="14356541" y="-429815"/>
              <a:ext cx="41275" cy="98425"/>
            </a:xfrm>
            <a:custGeom>
              <a:avLst/>
              <a:gdLst>
                <a:gd name="T0" fmla="*/ 24 w 26"/>
                <a:gd name="T1" fmla="*/ 0 h 62"/>
                <a:gd name="T2" fmla="*/ 26 w 26"/>
                <a:gd name="T3" fmla="*/ 55 h 62"/>
                <a:gd name="T4" fmla="*/ 2 w 26"/>
                <a:gd name="T5" fmla="*/ 62 h 62"/>
                <a:gd name="T6" fmla="*/ 0 w 26"/>
                <a:gd name="T7" fmla="*/ 7 h 62"/>
                <a:gd name="T8" fmla="*/ 24 w 26"/>
                <a:gd name="T9" fmla="*/ 0 h 62"/>
              </a:gdLst>
              <a:ahLst/>
              <a:cxnLst>
                <a:cxn ang="0">
                  <a:pos x="T0" y="T1"/>
                </a:cxn>
                <a:cxn ang="0">
                  <a:pos x="T2" y="T3"/>
                </a:cxn>
                <a:cxn ang="0">
                  <a:pos x="T4" y="T5"/>
                </a:cxn>
                <a:cxn ang="0">
                  <a:pos x="T6" y="T7"/>
                </a:cxn>
                <a:cxn ang="0">
                  <a:pos x="T8" y="T9"/>
                </a:cxn>
              </a:cxnLst>
              <a:rect l="0" t="0" r="r" b="b"/>
              <a:pathLst>
                <a:path w="26" h="62">
                  <a:moveTo>
                    <a:pt x="24" y="0"/>
                  </a:moveTo>
                  <a:lnTo>
                    <a:pt x="26" y="55"/>
                  </a:lnTo>
                  <a:lnTo>
                    <a:pt x="2" y="62"/>
                  </a:lnTo>
                  <a:lnTo>
                    <a:pt x="0" y="7"/>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8" name="Freeform 1021"/>
            <p:cNvSpPr>
              <a:spLocks/>
            </p:cNvSpPr>
            <p:nvPr/>
          </p:nvSpPr>
          <p:spPr bwMode="auto">
            <a:xfrm>
              <a:off x="14339078" y="-418702"/>
              <a:ext cx="20638" cy="92075"/>
            </a:xfrm>
            <a:custGeom>
              <a:avLst/>
              <a:gdLst>
                <a:gd name="T0" fmla="*/ 11 w 13"/>
                <a:gd name="T1" fmla="*/ 0 h 58"/>
                <a:gd name="T2" fmla="*/ 13 w 13"/>
                <a:gd name="T3" fmla="*/ 55 h 58"/>
                <a:gd name="T4" fmla="*/ 2 w 13"/>
                <a:gd name="T5" fmla="*/ 58 h 58"/>
                <a:gd name="T6" fmla="*/ 0 w 13"/>
                <a:gd name="T7" fmla="*/ 3 h 58"/>
                <a:gd name="T8" fmla="*/ 11 w 13"/>
                <a:gd name="T9" fmla="*/ 0 h 58"/>
              </a:gdLst>
              <a:ahLst/>
              <a:cxnLst>
                <a:cxn ang="0">
                  <a:pos x="T0" y="T1"/>
                </a:cxn>
                <a:cxn ang="0">
                  <a:pos x="T2" y="T3"/>
                </a:cxn>
                <a:cxn ang="0">
                  <a:pos x="T4" y="T5"/>
                </a:cxn>
                <a:cxn ang="0">
                  <a:pos x="T6" y="T7"/>
                </a:cxn>
                <a:cxn ang="0">
                  <a:pos x="T8" y="T9"/>
                </a:cxn>
              </a:cxnLst>
              <a:rect l="0" t="0" r="r" b="b"/>
              <a:pathLst>
                <a:path w="13" h="58">
                  <a:moveTo>
                    <a:pt x="11" y="0"/>
                  </a:moveTo>
                  <a:lnTo>
                    <a:pt x="13" y="55"/>
                  </a:lnTo>
                  <a:lnTo>
                    <a:pt x="2" y="58"/>
                  </a:lnTo>
                  <a:lnTo>
                    <a:pt x="0" y="3"/>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49" name="Freeform 1022"/>
            <p:cNvSpPr>
              <a:spLocks/>
            </p:cNvSpPr>
            <p:nvPr/>
          </p:nvSpPr>
          <p:spPr bwMode="auto">
            <a:xfrm>
              <a:off x="13138928" y="-383777"/>
              <a:ext cx="6350" cy="93663"/>
            </a:xfrm>
            <a:custGeom>
              <a:avLst/>
              <a:gdLst>
                <a:gd name="T0" fmla="*/ 3 w 5"/>
                <a:gd name="T1" fmla="*/ 5 h 72"/>
                <a:gd name="T2" fmla="*/ 5 w 5"/>
                <a:gd name="T3" fmla="*/ 72 h 72"/>
                <a:gd name="T4" fmla="*/ 2 w 5"/>
                <a:gd name="T5" fmla="*/ 67 h 72"/>
                <a:gd name="T6" fmla="*/ 0 w 5"/>
                <a:gd name="T7" fmla="*/ 0 h 72"/>
                <a:gd name="T8" fmla="*/ 3 w 5"/>
                <a:gd name="T9" fmla="*/ 5 h 72"/>
              </a:gdLst>
              <a:ahLst/>
              <a:cxnLst>
                <a:cxn ang="0">
                  <a:pos x="T0" y="T1"/>
                </a:cxn>
                <a:cxn ang="0">
                  <a:pos x="T2" y="T3"/>
                </a:cxn>
                <a:cxn ang="0">
                  <a:pos x="T4" y="T5"/>
                </a:cxn>
                <a:cxn ang="0">
                  <a:pos x="T6" y="T7"/>
                </a:cxn>
                <a:cxn ang="0">
                  <a:pos x="T8" y="T9"/>
                </a:cxn>
              </a:cxnLst>
              <a:rect l="0" t="0" r="r" b="b"/>
              <a:pathLst>
                <a:path w="5" h="72">
                  <a:moveTo>
                    <a:pt x="3" y="5"/>
                  </a:moveTo>
                  <a:cubicBezTo>
                    <a:pt x="5" y="72"/>
                    <a:pt x="5" y="72"/>
                    <a:pt x="5" y="72"/>
                  </a:cubicBezTo>
                  <a:cubicBezTo>
                    <a:pt x="3" y="70"/>
                    <a:pt x="2" y="69"/>
                    <a:pt x="2" y="67"/>
                  </a:cubicBezTo>
                  <a:cubicBezTo>
                    <a:pt x="0" y="0"/>
                    <a:pt x="0" y="0"/>
                    <a:pt x="0" y="0"/>
                  </a:cubicBezTo>
                  <a:cubicBezTo>
                    <a:pt x="0" y="1"/>
                    <a:pt x="1" y="3"/>
                    <a:pt x="3"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0" name="Freeform 1023"/>
            <p:cNvSpPr>
              <a:spLocks/>
            </p:cNvSpPr>
            <p:nvPr/>
          </p:nvSpPr>
          <p:spPr bwMode="auto">
            <a:xfrm>
              <a:off x="13142103" y="-377427"/>
              <a:ext cx="4763" cy="92075"/>
            </a:xfrm>
            <a:custGeom>
              <a:avLst/>
              <a:gdLst>
                <a:gd name="T0" fmla="*/ 1 w 3"/>
                <a:gd name="T1" fmla="*/ 4 h 71"/>
                <a:gd name="T2" fmla="*/ 3 w 3"/>
                <a:gd name="T3" fmla="*/ 71 h 71"/>
                <a:gd name="T4" fmla="*/ 2 w 3"/>
                <a:gd name="T5" fmla="*/ 67 h 71"/>
                <a:gd name="T6" fmla="*/ 0 w 3"/>
                <a:gd name="T7" fmla="*/ 0 h 71"/>
                <a:gd name="T8" fmla="*/ 1 w 3"/>
                <a:gd name="T9" fmla="*/ 4 h 71"/>
              </a:gdLst>
              <a:ahLst/>
              <a:cxnLst>
                <a:cxn ang="0">
                  <a:pos x="T0" y="T1"/>
                </a:cxn>
                <a:cxn ang="0">
                  <a:pos x="T2" y="T3"/>
                </a:cxn>
                <a:cxn ang="0">
                  <a:pos x="T4" y="T5"/>
                </a:cxn>
                <a:cxn ang="0">
                  <a:pos x="T6" y="T7"/>
                </a:cxn>
                <a:cxn ang="0">
                  <a:pos x="T8" y="T9"/>
                </a:cxn>
              </a:cxnLst>
              <a:rect l="0" t="0" r="r" b="b"/>
              <a:pathLst>
                <a:path w="3" h="71">
                  <a:moveTo>
                    <a:pt x="1" y="4"/>
                  </a:moveTo>
                  <a:cubicBezTo>
                    <a:pt x="3" y="71"/>
                    <a:pt x="3" y="71"/>
                    <a:pt x="3" y="71"/>
                  </a:cubicBezTo>
                  <a:cubicBezTo>
                    <a:pt x="3" y="70"/>
                    <a:pt x="3" y="69"/>
                    <a:pt x="2" y="67"/>
                  </a:cubicBezTo>
                  <a:cubicBezTo>
                    <a:pt x="0" y="0"/>
                    <a:pt x="0" y="0"/>
                    <a:pt x="0" y="0"/>
                  </a:cubicBezTo>
                  <a:cubicBezTo>
                    <a:pt x="1" y="2"/>
                    <a:pt x="1" y="3"/>
                    <a:pt x="1" y="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1" name="Freeform 1024"/>
            <p:cNvSpPr>
              <a:spLocks/>
            </p:cNvSpPr>
            <p:nvPr/>
          </p:nvSpPr>
          <p:spPr bwMode="auto">
            <a:xfrm>
              <a:off x="14248591" y="-404415"/>
              <a:ext cx="44450" cy="90488"/>
            </a:xfrm>
            <a:custGeom>
              <a:avLst/>
              <a:gdLst>
                <a:gd name="T0" fmla="*/ 26 w 28"/>
                <a:gd name="T1" fmla="*/ 0 h 57"/>
                <a:gd name="T2" fmla="*/ 28 w 28"/>
                <a:gd name="T3" fmla="*/ 55 h 57"/>
                <a:gd name="T4" fmla="*/ 2 w 28"/>
                <a:gd name="T5" fmla="*/ 57 h 57"/>
                <a:gd name="T6" fmla="*/ 0 w 28"/>
                <a:gd name="T7" fmla="*/ 2 h 57"/>
                <a:gd name="T8" fmla="*/ 26 w 28"/>
                <a:gd name="T9" fmla="*/ 0 h 57"/>
              </a:gdLst>
              <a:ahLst/>
              <a:cxnLst>
                <a:cxn ang="0">
                  <a:pos x="T0" y="T1"/>
                </a:cxn>
                <a:cxn ang="0">
                  <a:pos x="T2" y="T3"/>
                </a:cxn>
                <a:cxn ang="0">
                  <a:pos x="T4" y="T5"/>
                </a:cxn>
                <a:cxn ang="0">
                  <a:pos x="T6" y="T7"/>
                </a:cxn>
                <a:cxn ang="0">
                  <a:pos x="T8" y="T9"/>
                </a:cxn>
              </a:cxnLst>
              <a:rect l="0" t="0" r="r" b="b"/>
              <a:pathLst>
                <a:path w="28" h="57">
                  <a:moveTo>
                    <a:pt x="26" y="0"/>
                  </a:moveTo>
                  <a:lnTo>
                    <a:pt x="28" y="55"/>
                  </a:lnTo>
                  <a:lnTo>
                    <a:pt x="2" y="57"/>
                  </a:lnTo>
                  <a:lnTo>
                    <a:pt x="0" y="2"/>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2" name="Freeform 1025"/>
            <p:cNvSpPr>
              <a:spLocks/>
            </p:cNvSpPr>
            <p:nvPr/>
          </p:nvSpPr>
          <p:spPr bwMode="auto">
            <a:xfrm>
              <a:off x="14289866" y="-404415"/>
              <a:ext cx="39688" cy="90488"/>
            </a:xfrm>
            <a:custGeom>
              <a:avLst/>
              <a:gdLst>
                <a:gd name="T0" fmla="*/ 23 w 25"/>
                <a:gd name="T1" fmla="*/ 2 h 57"/>
                <a:gd name="T2" fmla="*/ 25 w 25"/>
                <a:gd name="T3" fmla="*/ 57 h 57"/>
                <a:gd name="T4" fmla="*/ 2 w 25"/>
                <a:gd name="T5" fmla="*/ 55 h 57"/>
                <a:gd name="T6" fmla="*/ 0 w 25"/>
                <a:gd name="T7" fmla="*/ 0 h 57"/>
                <a:gd name="T8" fmla="*/ 23 w 25"/>
                <a:gd name="T9" fmla="*/ 2 h 57"/>
              </a:gdLst>
              <a:ahLst/>
              <a:cxnLst>
                <a:cxn ang="0">
                  <a:pos x="T0" y="T1"/>
                </a:cxn>
                <a:cxn ang="0">
                  <a:pos x="T2" y="T3"/>
                </a:cxn>
                <a:cxn ang="0">
                  <a:pos x="T4" y="T5"/>
                </a:cxn>
                <a:cxn ang="0">
                  <a:pos x="T6" y="T7"/>
                </a:cxn>
                <a:cxn ang="0">
                  <a:pos x="T8" y="T9"/>
                </a:cxn>
              </a:cxnLst>
              <a:rect l="0" t="0" r="r" b="b"/>
              <a:pathLst>
                <a:path w="25" h="57">
                  <a:moveTo>
                    <a:pt x="23" y="2"/>
                  </a:moveTo>
                  <a:lnTo>
                    <a:pt x="25" y="57"/>
                  </a:lnTo>
                  <a:lnTo>
                    <a:pt x="2" y="55"/>
                  </a:lnTo>
                  <a:lnTo>
                    <a:pt x="0" y="0"/>
                  </a:lnTo>
                  <a:lnTo>
                    <a:pt x="23"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3" name="Freeform 1026"/>
            <p:cNvSpPr>
              <a:spLocks/>
            </p:cNvSpPr>
            <p:nvPr/>
          </p:nvSpPr>
          <p:spPr bwMode="auto">
            <a:xfrm>
              <a:off x="14326378" y="-401240"/>
              <a:ext cx="12700" cy="87313"/>
            </a:xfrm>
            <a:custGeom>
              <a:avLst/>
              <a:gdLst>
                <a:gd name="T0" fmla="*/ 6 w 8"/>
                <a:gd name="T1" fmla="*/ 0 h 55"/>
                <a:gd name="T2" fmla="*/ 8 w 8"/>
                <a:gd name="T3" fmla="*/ 55 h 55"/>
                <a:gd name="T4" fmla="*/ 2 w 8"/>
                <a:gd name="T5" fmla="*/ 55 h 55"/>
                <a:gd name="T6" fmla="*/ 0 w 8"/>
                <a:gd name="T7" fmla="*/ 0 h 55"/>
                <a:gd name="T8" fmla="*/ 6 w 8"/>
                <a:gd name="T9" fmla="*/ 0 h 55"/>
              </a:gdLst>
              <a:ahLst/>
              <a:cxnLst>
                <a:cxn ang="0">
                  <a:pos x="T0" y="T1"/>
                </a:cxn>
                <a:cxn ang="0">
                  <a:pos x="T2" y="T3"/>
                </a:cxn>
                <a:cxn ang="0">
                  <a:pos x="T4" y="T5"/>
                </a:cxn>
                <a:cxn ang="0">
                  <a:pos x="T6" y="T7"/>
                </a:cxn>
                <a:cxn ang="0">
                  <a:pos x="T8" y="T9"/>
                </a:cxn>
              </a:cxnLst>
              <a:rect l="0" t="0" r="r" b="b"/>
              <a:pathLst>
                <a:path w="8" h="55">
                  <a:moveTo>
                    <a:pt x="6" y="0"/>
                  </a:moveTo>
                  <a:lnTo>
                    <a:pt x="8" y="55"/>
                  </a:lnTo>
                  <a:lnTo>
                    <a:pt x="2" y="55"/>
                  </a:lnTo>
                  <a:lnTo>
                    <a:pt x="0" y="0"/>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4" name="Freeform 1027"/>
            <p:cNvSpPr>
              <a:spLocks/>
            </p:cNvSpPr>
            <p:nvPr/>
          </p:nvSpPr>
          <p:spPr bwMode="auto">
            <a:xfrm>
              <a:off x="14335903" y="-413940"/>
              <a:ext cx="6350" cy="100013"/>
            </a:xfrm>
            <a:custGeom>
              <a:avLst/>
              <a:gdLst>
                <a:gd name="T0" fmla="*/ 2 w 4"/>
                <a:gd name="T1" fmla="*/ 0 h 63"/>
                <a:gd name="T2" fmla="*/ 4 w 4"/>
                <a:gd name="T3" fmla="*/ 55 h 63"/>
                <a:gd name="T4" fmla="*/ 2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2" y="63"/>
                  </a:lnTo>
                  <a:lnTo>
                    <a:pt x="0" y="8"/>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5" name="Freeform 1028"/>
            <p:cNvSpPr>
              <a:spLocks/>
            </p:cNvSpPr>
            <p:nvPr/>
          </p:nvSpPr>
          <p:spPr bwMode="auto">
            <a:xfrm>
              <a:off x="14234303" y="-401240"/>
              <a:ext cx="17463" cy="92075"/>
            </a:xfrm>
            <a:custGeom>
              <a:avLst/>
              <a:gdLst>
                <a:gd name="T0" fmla="*/ 9 w 11"/>
                <a:gd name="T1" fmla="*/ 0 h 58"/>
                <a:gd name="T2" fmla="*/ 11 w 11"/>
                <a:gd name="T3" fmla="*/ 55 h 58"/>
                <a:gd name="T4" fmla="*/ 1 w 11"/>
                <a:gd name="T5" fmla="*/ 58 h 58"/>
                <a:gd name="T6" fmla="*/ 0 w 11"/>
                <a:gd name="T7" fmla="*/ 3 h 58"/>
                <a:gd name="T8" fmla="*/ 9 w 11"/>
                <a:gd name="T9" fmla="*/ 0 h 58"/>
              </a:gdLst>
              <a:ahLst/>
              <a:cxnLst>
                <a:cxn ang="0">
                  <a:pos x="T0" y="T1"/>
                </a:cxn>
                <a:cxn ang="0">
                  <a:pos x="T2" y="T3"/>
                </a:cxn>
                <a:cxn ang="0">
                  <a:pos x="T4" y="T5"/>
                </a:cxn>
                <a:cxn ang="0">
                  <a:pos x="T6" y="T7"/>
                </a:cxn>
                <a:cxn ang="0">
                  <a:pos x="T8" y="T9"/>
                </a:cxn>
              </a:cxnLst>
              <a:rect l="0" t="0" r="r" b="b"/>
              <a:pathLst>
                <a:path w="11" h="58">
                  <a:moveTo>
                    <a:pt x="9" y="0"/>
                  </a:moveTo>
                  <a:lnTo>
                    <a:pt x="11" y="55"/>
                  </a:lnTo>
                  <a:lnTo>
                    <a:pt x="1" y="58"/>
                  </a:lnTo>
                  <a:lnTo>
                    <a:pt x="0" y="3"/>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6" name="Freeform 1029"/>
            <p:cNvSpPr>
              <a:spLocks/>
            </p:cNvSpPr>
            <p:nvPr/>
          </p:nvSpPr>
          <p:spPr bwMode="auto">
            <a:xfrm>
              <a:off x="14200966" y="-385365"/>
              <a:ext cx="20638" cy="87313"/>
            </a:xfrm>
            <a:custGeom>
              <a:avLst/>
              <a:gdLst>
                <a:gd name="T0" fmla="*/ 11 w 13"/>
                <a:gd name="T1" fmla="*/ 0 h 55"/>
                <a:gd name="T2" fmla="*/ 13 w 13"/>
                <a:gd name="T3" fmla="*/ 55 h 55"/>
                <a:gd name="T4" fmla="*/ 2 w 13"/>
                <a:gd name="T5" fmla="*/ 55 h 55"/>
                <a:gd name="T6" fmla="*/ 0 w 13"/>
                <a:gd name="T7" fmla="*/ 0 h 55"/>
                <a:gd name="T8" fmla="*/ 11 w 13"/>
                <a:gd name="T9" fmla="*/ 0 h 55"/>
              </a:gdLst>
              <a:ahLst/>
              <a:cxnLst>
                <a:cxn ang="0">
                  <a:pos x="T0" y="T1"/>
                </a:cxn>
                <a:cxn ang="0">
                  <a:pos x="T2" y="T3"/>
                </a:cxn>
                <a:cxn ang="0">
                  <a:pos x="T4" y="T5"/>
                </a:cxn>
                <a:cxn ang="0">
                  <a:pos x="T6" y="T7"/>
                </a:cxn>
                <a:cxn ang="0">
                  <a:pos x="T8" y="T9"/>
                </a:cxn>
              </a:cxnLst>
              <a:rect l="0" t="0" r="r" b="b"/>
              <a:pathLst>
                <a:path w="13" h="55">
                  <a:moveTo>
                    <a:pt x="11" y="0"/>
                  </a:moveTo>
                  <a:lnTo>
                    <a:pt x="13" y="55"/>
                  </a:lnTo>
                  <a:lnTo>
                    <a:pt x="2" y="55"/>
                  </a:lnTo>
                  <a:lnTo>
                    <a:pt x="0" y="0"/>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7" name="Freeform 1030"/>
            <p:cNvSpPr>
              <a:spLocks/>
            </p:cNvSpPr>
            <p:nvPr/>
          </p:nvSpPr>
          <p:spPr bwMode="auto">
            <a:xfrm>
              <a:off x="14218428" y="-396477"/>
              <a:ext cx="17463" cy="98425"/>
            </a:xfrm>
            <a:custGeom>
              <a:avLst/>
              <a:gdLst>
                <a:gd name="T0" fmla="*/ 10 w 11"/>
                <a:gd name="T1" fmla="*/ 0 h 62"/>
                <a:gd name="T2" fmla="*/ 11 w 11"/>
                <a:gd name="T3" fmla="*/ 55 h 62"/>
                <a:gd name="T4" fmla="*/ 2 w 11"/>
                <a:gd name="T5" fmla="*/ 62 h 62"/>
                <a:gd name="T6" fmla="*/ 0 w 11"/>
                <a:gd name="T7" fmla="*/ 7 h 62"/>
                <a:gd name="T8" fmla="*/ 10 w 11"/>
                <a:gd name="T9" fmla="*/ 0 h 62"/>
              </a:gdLst>
              <a:ahLst/>
              <a:cxnLst>
                <a:cxn ang="0">
                  <a:pos x="T0" y="T1"/>
                </a:cxn>
                <a:cxn ang="0">
                  <a:pos x="T2" y="T3"/>
                </a:cxn>
                <a:cxn ang="0">
                  <a:pos x="T4" y="T5"/>
                </a:cxn>
                <a:cxn ang="0">
                  <a:pos x="T6" y="T7"/>
                </a:cxn>
                <a:cxn ang="0">
                  <a:pos x="T8" y="T9"/>
                </a:cxn>
              </a:cxnLst>
              <a:rect l="0" t="0" r="r" b="b"/>
              <a:pathLst>
                <a:path w="11" h="62">
                  <a:moveTo>
                    <a:pt x="10" y="0"/>
                  </a:moveTo>
                  <a:lnTo>
                    <a:pt x="11" y="55"/>
                  </a:lnTo>
                  <a:lnTo>
                    <a:pt x="2" y="62"/>
                  </a:lnTo>
                  <a:lnTo>
                    <a:pt x="0" y="7"/>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8" name="Freeform 1031"/>
            <p:cNvSpPr>
              <a:spLocks/>
            </p:cNvSpPr>
            <p:nvPr/>
          </p:nvSpPr>
          <p:spPr bwMode="auto">
            <a:xfrm>
              <a:off x="13134166" y="-353615"/>
              <a:ext cx="3175" cy="92075"/>
            </a:xfrm>
            <a:custGeom>
              <a:avLst/>
              <a:gdLst>
                <a:gd name="T0" fmla="*/ 1 w 3"/>
                <a:gd name="T1" fmla="*/ 4 h 71"/>
                <a:gd name="T2" fmla="*/ 3 w 3"/>
                <a:gd name="T3" fmla="*/ 71 h 71"/>
                <a:gd name="T4" fmla="*/ 2 w 3"/>
                <a:gd name="T5" fmla="*/ 68 h 71"/>
                <a:gd name="T6" fmla="*/ 2 w 3"/>
                <a:gd name="T7" fmla="*/ 67 h 71"/>
                <a:gd name="T8" fmla="*/ 0 w 3"/>
                <a:gd name="T9" fmla="*/ 0 h 71"/>
                <a:gd name="T10" fmla="*/ 0 w 3"/>
                <a:gd name="T11" fmla="*/ 1 h 71"/>
                <a:gd name="T12" fmla="*/ 1 w 3"/>
                <a:gd name="T13" fmla="*/ 4 h 71"/>
              </a:gdLst>
              <a:ahLst/>
              <a:cxnLst>
                <a:cxn ang="0">
                  <a:pos x="T0" y="T1"/>
                </a:cxn>
                <a:cxn ang="0">
                  <a:pos x="T2" y="T3"/>
                </a:cxn>
                <a:cxn ang="0">
                  <a:pos x="T4" y="T5"/>
                </a:cxn>
                <a:cxn ang="0">
                  <a:pos x="T6" y="T7"/>
                </a:cxn>
                <a:cxn ang="0">
                  <a:pos x="T8" y="T9"/>
                </a:cxn>
                <a:cxn ang="0">
                  <a:pos x="T10" y="T11"/>
                </a:cxn>
                <a:cxn ang="0">
                  <a:pos x="T12" y="T13"/>
                </a:cxn>
              </a:cxnLst>
              <a:rect l="0" t="0" r="r" b="b"/>
              <a:pathLst>
                <a:path w="3" h="71">
                  <a:moveTo>
                    <a:pt x="1" y="4"/>
                  </a:moveTo>
                  <a:cubicBezTo>
                    <a:pt x="3" y="71"/>
                    <a:pt x="3" y="71"/>
                    <a:pt x="3" y="71"/>
                  </a:cubicBezTo>
                  <a:cubicBezTo>
                    <a:pt x="2" y="70"/>
                    <a:pt x="2" y="69"/>
                    <a:pt x="2" y="68"/>
                  </a:cubicBezTo>
                  <a:cubicBezTo>
                    <a:pt x="2" y="68"/>
                    <a:pt x="2" y="68"/>
                    <a:pt x="2" y="67"/>
                  </a:cubicBezTo>
                  <a:cubicBezTo>
                    <a:pt x="0" y="0"/>
                    <a:pt x="0" y="0"/>
                    <a:pt x="0" y="0"/>
                  </a:cubicBezTo>
                  <a:cubicBezTo>
                    <a:pt x="0" y="1"/>
                    <a:pt x="0" y="1"/>
                    <a:pt x="0" y="1"/>
                  </a:cubicBezTo>
                  <a:cubicBezTo>
                    <a:pt x="0" y="2"/>
                    <a:pt x="1" y="3"/>
                    <a:pt x="1" y="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59" name="Freeform 1032"/>
            <p:cNvSpPr>
              <a:spLocks/>
            </p:cNvSpPr>
            <p:nvPr/>
          </p:nvSpPr>
          <p:spPr bwMode="auto">
            <a:xfrm>
              <a:off x="14159691" y="-385365"/>
              <a:ext cx="44450" cy="98425"/>
            </a:xfrm>
            <a:custGeom>
              <a:avLst/>
              <a:gdLst>
                <a:gd name="T0" fmla="*/ 26 w 28"/>
                <a:gd name="T1" fmla="*/ 0 h 62"/>
                <a:gd name="T2" fmla="*/ 28 w 28"/>
                <a:gd name="T3" fmla="*/ 55 h 62"/>
                <a:gd name="T4" fmla="*/ 2 w 28"/>
                <a:gd name="T5" fmla="*/ 62 h 62"/>
                <a:gd name="T6" fmla="*/ 0 w 28"/>
                <a:gd name="T7" fmla="*/ 6 h 62"/>
                <a:gd name="T8" fmla="*/ 26 w 28"/>
                <a:gd name="T9" fmla="*/ 0 h 62"/>
              </a:gdLst>
              <a:ahLst/>
              <a:cxnLst>
                <a:cxn ang="0">
                  <a:pos x="T0" y="T1"/>
                </a:cxn>
                <a:cxn ang="0">
                  <a:pos x="T2" y="T3"/>
                </a:cxn>
                <a:cxn ang="0">
                  <a:pos x="T4" y="T5"/>
                </a:cxn>
                <a:cxn ang="0">
                  <a:pos x="T6" y="T7"/>
                </a:cxn>
                <a:cxn ang="0">
                  <a:pos x="T8" y="T9"/>
                </a:cxn>
              </a:cxnLst>
              <a:rect l="0" t="0" r="r" b="b"/>
              <a:pathLst>
                <a:path w="28" h="62">
                  <a:moveTo>
                    <a:pt x="26" y="0"/>
                  </a:moveTo>
                  <a:lnTo>
                    <a:pt x="28" y="55"/>
                  </a:lnTo>
                  <a:lnTo>
                    <a:pt x="2" y="62"/>
                  </a:lnTo>
                  <a:lnTo>
                    <a:pt x="0" y="6"/>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0" name="Freeform 1033"/>
            <p:cNvSpPr>
              <a:spLocks/>
            </p:cNvSpPr>
            <p:nvPr/>
          </p:nvSpPr>
          <p:spPr bwMode="auto">
            <a:xfrm>
              <a:off x="14134291" y="-375840"/>
              <a:ext cx="28575" cy="95250"/>
            </a:xfrm>
            <a:custGeom>
              <a:avLst/>
              <a:gdLst>
                <a:gd name="T0" fmla="*/ 16 w 18"/>
                <a:gd name="T1" fmla="*/ 0 h 60"/>
                <a:gd name="T2" fmla="*/ 18 w 18"/>
                <a:gd name="T3" fmla="*/ 56 h 60"/>
                <a:gd name="T4" fmla="*/ 1 w 18"/>
                <a:gd name="T5" fmla="*/ 60 h 60"/>
                <a:gd name="T6" fmla="*/ 0 w 18"/>
                <a:gd name="T7" fmla="*/ 5 h 60"/>
                <a:gd name="T8" fmla="*/ 16 w 18"/>
                <a:gd name="T9" fmla="*/ 0 h 60"/>
              </a:gdLst>
              <a:ahLst/>
              <a:cxnLst>
                <a:cxn ang="0">
                  <a:pos x="T0" y="T1"/>
                </a:cxn>
                <a:cxn ang="0">
                  <a:pos x="T2" y="T3"/>
                </a:cxn>
                <a:cxn ang="0">
                  <a:pos x="T4" y="T5"/>
                </a:cxn>
                <a:cxn ang="0">
                  <a:pos x="T6" y="T7"/>
                </a:cxn>
                <a:cxn ang="0">
                  <a:pos x="T8" y="T9"/>
                </a:cxn>
              </a:cxnLst>
              <a:rect l="0" t="0" r="r" b="b"/>
              <a:pathLst>
                <a:path w="18" h="60">
                  <a:moveTo>
                    <a:pt x="16" y="0"/>
                  </a:moveTo>
                  <a:lnTo>
                    <a:pt x="18" y="56"/>
                  </a:lnTo>
                  <a:lnTo>
                    <a:pt x="1" y="60"/>
                  </a:lnTo>
                  <a:lnTo>
                    <a:pt x="0" y="5"/>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1" name="Freeform 1034"/>
            <p:cNvSpPr>
              <a:spLocks/>
            </p:cNvSpPr>
            <p:nvPr/>
          </p:nvSpPr>
          <p:spPr bwMode="auto">
            <a:xfrm>
              <a:off x="14121591" y="-367902"/>
              <a:ext cx="14288" cy="87313"/>
            </a:xfrm>
            <a:custGeom>
              <a:avLst/>
              <a:gdLst>
                <a:gd name="T0" fmla="*/ 8 w 9"/>
                <a:gd name="T1" fmla="*/ 0 h 55"/>
                <a:gd name="T2" fmla="*/ 9 w 9"/>
                <a:gd name="T3" fmla="*/ 55 h 55"/>
                <a:gd name="T4" fmla="*/ 2 w 9"/>
                <a:gd name="T5" fmla="*/ 55 h 55"/>
                <a:gd name="T6" fmla="*/ 0 w 9"/>
                <a:gd name="T7" fmla="*/ 0 h 55"/>
                <a:gd name="T8" fmla="*/ 8 w 9"/>
                <a:gd name="T9" fmla="*/ 0 h 55"/>
              </a:gdLst>
              <a:ahLst/>
              <a:cxnLst>
                <a:cxn ang="0">
                  <a:pos x="T0" y="T1"/>
                </a:cxn>
                <a:cxn ang="0">
                  <a:pos x="T2" y="T3"/>
                </a:cxn>
                <a:cxn ang="0">
                  <a:pos x="T4" y="T5"/>
                </a:cxn>
                <a:cxn ang="0">
                  <a:pos x="T6" y="T7"/>
                </a:cxn>
                <a:cxn ang="0">
                  <a:pos x="T8" y="T9"/>
                </a:cxn>
              </a:cxnLst>
              <a:rect l="0" t="0" r="r" b="b"/>
              <a:pathLst>
                <a:path w="9" h="55">
                  <a:moveTo>
                    <a:pt x="8" y="0"/>
                  </a:moveTo>
                  <a:lnTo>
                    <a:pt x="9" y="55"/>
                  </a:lnTo>
                  <a:lnTo>
                    <a:pt x="2" y="55"/>
                  </a:lnTo>
                  <a:lnTo>
                    <a:pt x="0" y="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2" name="Freeform 1035"/>
            <p:cNvSpPr>
              <a:spLocks/>
            </p:cNvSpPr>
            <p:nvPr/>
          </p:nvSpPr>
          <p:spPr bwMode="auto">
            <a:xfrm>
              <a:off x="14112066" y="-367902"/>
              <a:ext cx="12700" cy="103188"/>
            </a:xfrm>
            <a:custGeom>
              <a:avLst/>
              <a:gdLst>
                <a:gd name="T0" fmla="*/ 6 w 8"/>
                <a:gd name="T1" fmla="*/ 0 h 65"/>
                <a:gd name="T2" fmla="*/ 8 w 8"/>
                <a:gd name="T3" fmla="*/ 55 h 65"/>
                <a:gd name="T4" fmla="*/ 1 w 8"/>
                <a:gd name="T5" fmla="*/ 65 h 65"/>
                <a:gd name="T6" fmla="*/ 0 w 8"/>
                <a:gd name="T7" fmla="*/ 9 h 65"/>
                <a:gd name="T8" fmla="*/ 6 w 8"/>
                <a:gd name="T9" fmla="*/ 0 h 65"/>
              </a:gdLst>
              <a:ahLst/>
              <a:cxnLst>
                <a:cxn ang="0">
                  <a:pos x="T0" y="T1"/>
                </a:cxn>
                <a:cxn ang="0">
                  <a:pos x="T2" y="T3"/>
                </a:cxn>
                <a:cxn ang="0">
                  <a:pos x="T4" y="T5"/>
                </a:cxn>
                <a:cxn ang="0">
                  <a:pos x="T6" y="T7"/>
                </a:cxn>
                <a:cxn ang="0">
                  <a:pos x="T8" y="T9"/>
                </a:cxn>
              </a:cxnLst>
              <a:rect l="0" t="0" r="r" b="b"/>
              <a:pathLst>
                <a:path w="8" h="65">
                  <a:moveTo>
                    <a:pt x="6" y="0"/>
                  </a:moveTo>
                  <a:lnTo>
                    <a:pt x="8" y="55"/>
                  </a:lnTo>
                  <a:lnTo>
                    <a:pt x="1" y="65"/>
                  </a:lnTo>
                  <a:lnTo>
                    <a:pt x="0" y="9"/>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3" name="Freeform 1036"/>
            <p:cNvSpPr>
              <a:spLocks/>
            </p:cNvSpPr>
            <p:nvPr/>
          </p:nvSpPr>
          <p:spPr bwMode="auto">
            <a:xfrm>
              <a:off x="13818378" y="-353615"/>
              <a:ext cx="11113" cy="96838"/>
            </a:xfrm>
            <a:custGeom>
              <a:avLst/>
              <a:gdLst>
                <a:gd name="T0" fmla="*/ 6 w 7"/>
                <a:gd name="T1" fmla="*/ 6 h 61"/>
                <a:gd name="T2" fmla="*/ 7 w 7"/>
                <a:gd name="T3" fmla="*/ 61 h 61"/>
                <a:gd name="T4" fmla="*/ 1 w 7"/>
                <a:gd name="T5" fmla="*/ 55 h 61"/>
                <a:gd name="T6" fmla="*/ 0 w 7"/>
                <a:gd name="T7" fmla="*/ 0 h 61"/>
                <a:gd name="T8" fmla="*/ 6 w 7"/>
                <a:gd name="T9" fmla="*/ 6 h 61"/>
              </a:gdLst>
              <a:ahLst/>
              <a:cxnLst>
                <a:cxn ang="0">
                  <a:pos x="T0" y="T1"/>
                </a:cxn>
                <a:cxn ang="0">
                  <a:pos x="T2" y="T3"/>
                </a:cxn>
                <a:cxn ang="0">
                  <a:pos x="T4" y="T5"/>
                </a:cxn>
                <a:cxn ang="0">
                  <a:pos x="T6" y="T7"/>
                </a:cxn>
                <a:cxn ang="0">
                  <a:pos x="T8" y="T9"/>
                </a:cxn>
              </a:cxnLst>
              <a:rect l="0" t="0" r="r" b="b"/>
              <a:pathLst>
                <a:path w="7" h="61">
                  <a:moveTo>
                    <a:pt x="6" y="6"/>
                  </a:moveTo>
                  <a:lnTo>
                    <a:pt x="7" y="61"/>
                  </a:lnTo>
                  <a:lnTo>
                    <a:pt x="1" y="55"/>
                  </a:lnTo>
                  <a:lnTo>
                    <a:pt x="0" y="0"/>
                  </a:lnTo>
                  <a:lnTo>
                    <a:pt x="6"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4" name="Freeform 1037"/>
            <p:cNvSpPr>
              <a:spLocks/>
            </p:cNvSpPr>
            <p:nvPr/>
          </p:nvSpPr>
          <p:spPr bwMode="auto">
            <a:xfrm>
              <a:off x="13827903" y="-344090"/>
              <a:ext cx="49213" cy="88900"/>
            </a:xfrm>
            <a:custGeom>
              <a:avLst/>
              <a:gdLst>
                <a:gd name="T0" fmla="*/ 29 w 31"/>
                <a:gd name="T1" fmla="*/ 1 h 56"/>
                <a:gd name="T2" fmla="*/ 31 w 31"/>
                <a:gd name="T3" fmla="*/ 56 h 56"/>
                <a:gd name="T4" fmla="*/ 1 w 31"/>
                <a:gd name="T5" fmla="*/ 55 h 56"/>
                <a:gd name="T6" fmla="*/ 0 w 31"/>
                <a:gd name="T7" fmla="*/ 0 h 56"/>
                <a:gd name="T8" fmla="*/ 29 w 31"/>
                <a:gd name="T9" fmla="*/ 1 h 56"/>
              </a:gdLst>
              <a:ahLst/>
              <a:cxnLst>
                <a:cxn ang="0">
                  <a:pos x="T0" y="T1"/>
                </a:cxn>
                <a:cxn ang="0">
                  <a:pos x="T2" y="T3"/>
                </a:cxn>
                <a:cxn ang="0">
                  <a:pos x="T4" y="T5"/>
                </a:cxn>
                <a:cxn ang="0">
                  <a:pos x="T6" y="T7"/>
                </a:cxn>
                <a:cxn ang="0">
                  <a:pos x="T8" y="T9"/>
                </a:cxn>
              </a:cxnLst>
              <a:rect l="0" t="0" r="r" b="b"/>
              <a:pathLst>
                <a:path w="31" h="56">
                  <a:moveTo>
                    <a:pt x="29" y="1"/>
                  </a:moveTo>
                  <a:lnTo>
                    <a:pt x="31" y="56"/>
                  </a:lnTo>
                  <a:lnTo>
                    <a:pt x="1" y="55"/>
                  </a:lnTo>
                  <a:lnTo>
                    <a:pt x="0" y="0"/>
                  </a:lnTo>
                  <a:lnTo>
                    <a:pt x="29"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5" name="Freeform 1038"/>
            <p:cNvSpPr>
              <a:spLocks/>
            </p:cNvSpPr>
            <p:nvPr/>
          </p:nvSpPr>
          <p:spPr bwMode="auto">
            <a:xfrm>
              <a:off x="13873941" y="-342502"/>
              <a:ext cx="34925" cy="88900"/>
            </a:xfrm>
            <a:custGeom>
              <a:avLst/>
              <a:gdLst>
                <a:gd name="T0" fmla="*/ 21 w 22"/>
                <a:gd name="T1" fmla="*/ 1 h 56"/>
                <a:gd name="T2" fmla="*/ 22 w 22"/>
                <a:gd name="T3" fmla="*/ 56 h 56"/>
                <a:gd name="T4" fmla="*/ 2 w 22"/>
                <a:gd name="T5" fmla="*/ 55 h 56"/>
                <a:gd name="T6" fmla="*/ 0 w 22"/>
                <a:gd name="T7" fmla="*/ 0 h 56"/>
                <a:gd name="T8" fmla="*/ 21 w 22"/>
                <a:gd name="T9" fmla="*/ 1 h 56"/>
              </a:gdLst>
              <a:ahLst/>
              <a:cxnLst>
                <a:cxn ang="0">
                  <a:pos x="T0" y="T1"/>
                </a:cxn>
                <a:cxn ang="0">
                  <a:pos x="T2" y="T3"/>
                </a:cxn>
                <a:cxn ang="0">
                  <a:pos x="T4" y="T5"/>
                </a:cxn>
                <a:cxn ang="0">
                  <a:pos x="T6" y="T7"/>
                </a:cxn>
                <a:cxn ang="0">
                  <a:pos x="T8" y="T9"/>
                </a:cxn>
              </a:cxnLst>
              <a:rect l="0" t="0" r="r" b="b"/>
              <a:pathLst>
                <a:path w="22" h="56">
                  <a:moveTo>
                    <a:pt x="21" y="1"/>
                  </a:moveTo>
                  <a:lnTo>
                    <a:pt x="22" y="56"/>
                  </a:lnTo>
                  <a:lnTo>
                    <a:pt x="2" y="55"/>
                  </a:lnTo>
                  <a:lnTo>
                    <a:pt x="0" y="0"/>
                  </a:lnTo>
                  <a:lnTo>
                    <a:pt x="21"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6" name="Freeform 1039"/>
            <p:cNvSpPr>
              <a:spLocks/>
            </p:cNvSpPr>
            <p:nvPr/>
          </p:nvSpPr>
          <p:spPr bwMode="auto">
            <a:xfrm>
              <a:off x="14091428" y="-353615"/>
              <a:ext cx="22225" cy="95250"/>
            </a:xfrm>
            <a:custGeom>
              <a:avLst/>
              <a:gdLst>
                <a:gd name="T0" fmla="*/ 13 w 14"/>
                <a:gd name="T1" fmla="*/ 0 h 60"/>
                <a:gd name="T2" fmla="*/ 14 w 14"/>
                <a:gd name="T3" fmla="*/ 56 h 60"/>
                <a:gd name="T4" fmla="*/ 2 w 14"/>
                <a:gd name="T5" fmla="*/ 60 h 60"/>
                <a:gd name="T6" fmla="*/ 0 w 14"/>
                <a:gd name="T7" fmla="*/ 5 h 60"/>
                <a:gd name="T8" fmla="*/ 13 w 14"/>
                <a:gd name="T9" fmla="*/ 0 h 60"/>
              </a:gdLst>
              <a:ahLst/>
              <a:cxnLst>
                <a:cxn ang="0">
                  <a:pos x="T0" y="T1"/>
                </a:cxn>
                <a:cxn ang="0">
                  <a:pos x="T2" y="T3"/>
                </a:cxn>
                <a:cxn ang="0">
                  <a:pos x="T4" y="T5"/>
                </a:cxn>
                <a:cxn ang="0">
                  <a:pos x="T6" y="T7"/>
                </a:cxn>
                <a:cxn ang="0">
                  <a:pos x="T8" y="T9"/>
                </a:cxn>
              </a:cxnLst>
              <a:rect l="0" t="0" r="r" b="b"/>
              <a:pathLst>
                <a:path w="14" h="60">
                  <a:moveTo>
                    <a:pt x="13" y="0"/>
                  </a:moveTo>
                  <a:lnTo>
                    <a:pt x="14" y="56"/>
                  </a:lnTo>
                  <a:lnTo>
                    <a:pt x="2" y="60"/>
                  </a:lnTo>
                  <a:lnTo>
                    <a:pt x="0" y="5"/>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7" name="Freeform 1040"/>
            <p:cNvSpPr>
              <a:spLocks/>
            </p:cNvSpPr>
            <p:nvPr/>
          </p:nvSpPr>
          <p:spPr bwMode="auto">
            <a:xfrm>
              <a:off x="14054916" y="-345677"/>
              <a:ext cx="39688" cy="98425"/>
            </a:xfrm>
            <a:custGeom>
              <a:avLst/>
              <a:gdLst>
                <a:gd name="T0" fmla="*/ 23 w 25"/>
                <a:gd name="T1" fmla="*/ 0 h 62"/>
                <a:gd name="T2" fmla="*/ 25 w 25"/>
                <a:gd name="T3" fmla="*/ 55 h 62"/>
                <a:gd name="T4" fmla="*/ 2 w 25"/>
                <a:gd name="T5" fmla="*/ 62 h 62"/>
                <a:gd name="T6" fmla="*/ 0 w 25"/>
                <a:gd name="T7" fmla="*/ 7 h 62"/>
                <a:gd name="T8" fmla="*/ 23 w 25"/>
                <a:gd name="T9" fmla="*/ 0 h 62"/>
              </a:gdLst>
              <a:ahLst/>
              <a:cxnLst>
                <a:cxn ang="0">
                  <a:pos x="T0" y="T1"/>
                </a:cxn>
                <a:cxn ang="0">
                  <a:pos x="T2" y="T3"/>
                </a:cxn>
                <a:cxn ang="0">
                  <a:pos x="T4" y="T5"/>
                </a:cxn>
                <a:cxn ang="0">
                  <a:pos x="T6" y="T7"/>
                </a:cxn>
                <a:cxn ang="0">
                  <a:pos x="T8" y="T9"/>
                </a:cxn>
              </a:cxnLst>
              <a:rect l="0" t="0" r="r" b="b"/>
              <a:pathLst>
                <a:path w="25" h="62">
                  <a:moveTo>
                    <a:pt x="23" y="0"/>
                  </a:moveTo>
                  <a:lnTo>
                    <a:pt x="25" y="55"/>
                  </a:lnTo>
                  <a:lnTo>
                    <a:pt x="2" y="62"/>
                  </a:lnTo>
                  <a:lnTo>
                    <a:pt x="0" y="7"/>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8" name="Freeform 1041"/>
            <p:cNvSpPr>
              <a:spLocks/>
            </p:cNvSpPr>
            <p:nvPr/>
          </p:nvSpPr>
          <p:spPr bwMode="auto">
            <a:xfrm>
              <a:off x="14027928" y="-334565"/>
              <a:ext cx="30163" cy="92075"/>
            </a:xfrm>
            <a:custGeom>
              <a:avLst/>
              <a:gdLst>
                <a:gd name="T0" fmla="*/ 17 w 19"/>
                <a:gd name="T1" fmla="*/ 0 h 58"/>
                <a:gd name="T2" fmla="*/ 19 w 19"/>
                <a:gd name="T3" fmla="*/ 55 h 58"/>
                <a:gd name="T4" fmla="*/ 1 w 19"/>
                <a:gd name="T5" fmla="*/ 58 h 58"/>
                <a:gd name="T6" fmla="*/ 0 w 19"/>
                <a:gd name="T7" fmla="*/ 3 h 58"/>
                <a:gd name="T8" fmla="*/ 17 w 19"/>
                <a:gd name="T9" fmla="*/ 0 h 58"/>
              </a:gdLst>
              <a:ahLst/>
              <a:cxnLst>
                <a:cxn ang="0">
                  <a:pos x="T0" y="T1"/>
                </a:cxn>
                <a:cxn ang="0">
                  <a:pos x="T2" y="T3"/>
                </a:cxn>
                <a:cxn ang="0">
                  <a:pos x="T4" y="T5"/>
                </a:cxn>
                <a:cxn ang="0">
                  <a:pos x="T6" y="T7"/>
                </a:cxn>
                <a:cxn ang="0">
                  <a:pos x="T8" y="T9"/>
                </a:cxn>
              </a:cxnLst>
              <a:rect l="0" t="0" r="r" b="b"/>
              <a:pathLst>
                <a:path w="19" h="58">
                  <a:moveTo>
                    <a:pt x="17" y="0"/>
                  </a:moveTo>
                  <a:lnTo>
                    <a:pt x="19" y="55"/>
                  </a:lnTo>
                  <a:lnTo>
                    <a:pt x="1" y="58"/>
                  </a:lnTo>
                  <a:lnTo>
                    <a:pt x="0" y="3"/>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69" name="Freeform 1042"/>
            <p:cNvSpPr>
              <a:spLocks/>
            </p:cNvSpPr>
            <p:nvPr/>
          </p:nvSpPr>
          <p:spPr bwMode="auto">
            <a:xfrm>
              <a:off x="13904103" y="-329802"/>
              <a:ext cx="6350" cy="98425"/>
            </a:xfrm>
            <a:custGeom>
              <a:avLst/>
              <a:gdLst>
                <a:gd name="T0" fmla="*/ 2 w 4"/>
                <a:gd name="T1" fmla="*/ 0 h 62"/>
                <a:gd name="T2" fmla="*/ 4 w 4"/>
                <a:gd name="T3" fmla="*/ 55 h 62"/>
                <a:gd name="T4" fmla="*/ 1 w 4"/>
                <a:gd name="T5" fmla="*/ 62 h 62"/>
                <a:gd name="T6" fmla="*/ 0 w 4"/>
                <a:gd name="T7" fmla="*/ 7 h 62"/>
                <a:gd name="T8" fmla="*/ 2 w 4"/>
                <a:gd name="T9" fmla="*/ 0 h 62"/>
              </a:gdLst>
              <a:ahLst/>
              <a:cxnLst>
                <a:cxn ang="0">
                  <a:pos x="T0" y="T1"/>
                </a:cxn>
                <a:cxn ang="0">
                  <a:pos x="T2" y="T3"/>
                </a:cxn>
                <a:cxn ang="0">
                  <a:pos x="T4" y="T5"/>
                </a:cxn>
                <a:cxn ang="0">
                  <a:pos x="T6" y="T7"/>
                </a:cxn>
                <a:cxn ang="0">
                  <a:pos x="T8" y="T9"/>
                </a:cxn>
              </a:cxnLst>
              <a:rect l="0" t="0" r="r" b="b"/>
              <a:pathLst>
                <a:path w="4" h="62">
                  <a:moveTo>
                    <a:pt x="2" y="0"/>
                  </a:moveTo>
                  <a:lnTo>
                    <a:pt x="4" y="55"/>
                  </a:lnTo>
                  <a:lnTo>
                    <a:pt x="1" y="62"/>
                  </a:lnTo>
                  <a:lnTo>
                    <a:pt x="0" y="7"/>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0" name="Freeform 1043"/>
            <p:cNvSpPr>
              <a:spLocks/>
            </p:cNvSpPr>
            <p:nvPr/>
          </p:nvSpPr>
          <p:spPr bwMode="auto">
            <a:xfrm>
              <a:off x="13915216" y="-326627"/>
              <a:ext cx="3175" cy="100013"/>
            </a:xfrm>
            <a:custGeom>
              <a:avLst/>
              <a:gdLst>
                <a:gd name="T0" fmla="*/ 1 w 2"/>
                <a:gd name="T1" fmla="*/ 8 h 63"/>
                <a:gd name="T2" fmla="*/ 2 w 2"/>
                <a:gd name="T3" fmla="*/ 63 h 63"/>
                <a:gd name="T4" fmla="*/ 2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2"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1" name="Freeform 1044"/>
            <p:cNvSpPr>
              <a:spLocks/>
            </p:cNvSpPr>
            <p:nvPr/>
          </p:nvSpPr>
          <p:spPr bwMode="auto">
            <a:xfrm>
              <a:off x="14000941" y="-329802"/>
              <a:ext cx="28575" cy="103188"/>
            </a:xfrm>
            <a:custGeom>
              <a:avLst/>
              <a:gdLst>
                <a:gd name="T0" fmla="*/ 17 w 18"/>
                <a:gd name="T1" fmla="*/ 0 h 65"/>
                <a:gd name="T2" fmla="*/ 18 w 18"/>
                <a:gd name="T3" fmla="*/ 55 h 65"/>
                <a:gd name="T4" fmla="*/ 2 w 18"/>
                <a:gd name="T5" fmla="*/ 65 h 65"/>
                <a:gd name="T6" fmla="*/ 0 w 18"/>
                <a:gd name="T7" fmla="*/ 9 h 65"/>
                <a:gd name="T8" fmla="*/ 17 w 18"/>
                <a:gd name="T9" fmla="*/ 0 h 65"/>
              </a:gdLst>
              <a:ahLst/>
              <a:cxnLst>
                <a:cxn ang="0">
                  <a:pos x="T0" y="T1"/>
                </a:cxn>
                <a:cxn ang="0">
                  <a:pos x="T2" y="T3"/>
                </a:cxn>
                <a:cxn ang="0">
                  <a:pos x="T4" y="T5"/>
                </a:cxn>
                <a:cxn ang="0">
                  <a:pos x="T6" y="T7"/>
                </a:cxn>
                <a:cxn ang="0">
                  <a:pos x="T8" y="T9"/>
                </a:cxn>
              </a:cxnLst>
              <a:rect l="0" t="0" r="r" b="b"/>
              <a:pathLst>
                <a:path w="18" h="65">
                  <a:moveTo>
                    <a:pt x="17" y="0"/>
                  </a:moveTo>
                  <a:lnTo>
                    <a:pt x="18" y="55"/>
                  </a:lnTo>
                  <a:lnTo>
                    <a:pt x="2" y="65"/>
                  </a:lnTo>
                  <a:lnTo>
                    <a:pt x="0" y="9"/>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2" name="Freeform 1045"/>
            <p:cNvSpPr>
              <a:spLocks/>
            </p:cNvSpPr>
            <p:nvPr/>
          </p:nvSpPr>
          <p:spPr bwMode="auto">
            <a:xfrm>
              <a:off x="13916803" y="-313927"/>
              <a:ext cx="39688" cy="88900"/>
            </a:xfrm>
            <a:custGeom>
              <a:avLst/>
              <a:gdLst>
                <a:gd name="T0" fmla="*/ 23 w 25"/>
                <a:gd name="T1" fmla="*/ 1 h 56"/>
                <a:gd name="T2" fmla="*/ 25 w 25"/>
                <a:gd name="T3" fmla="*/ 56 h 56"/>
                <a:gd name="T4" fmla="*/ 1 w 25"/>
                <a:gd name="T5" fmla="*/ 55 h 56"/>
                <a:gd name="T6" fmla="*/ 0 w 25"/>
                <a:gd name="T7" fmla="*/ 0 h 56"/>
                <a:gd name="T8" fmla="*/ 23 w 25"/>
                <a:gd name="T9" fmla="*/ 1 h 56"/>
              </a:gdLst>
              <a:ahLst/>
              <a:cxnLst>
                <a:cxn ang="0">
                  <a:pos x="T0" y="T1"/>
                </a:cxn>
                <a:cxn ang="0">
                  <a:pos x="T2" y="T3"/>
                </a:cxn>
                <a:cxn ang="0">
                  <a:pos x="T4" y="T5"/>
                </a:cxn>
                <a:cxn ang="0">
                  <a:pos x="T6" y="T7"/>
                </a:cxn>
                <a:cxn ang="0">
                  <a:pos x="T8" y="T9"/>
                </a:cxn>
              </a:cxnLst>
              <a:rect l="0" t="0" r="r" b="b"/>
              <a:pathLst>
                <a:path w="25" h="56">
                  <a:moveTo>
                    <a:pt x="23" y="1"/>
                  </a:moveTo>
                  <a:lnTo>
                    <a:pt x="25" y="56"/>
                  </a:lnTo>
                  <a:lnTo>
                    <a:pt x="1" y="55"/>
                  </a:lnTo>
                  <a:lnTo>
                    <a:pt x="0" y="0"/>
                  </a:lnTo>
                  <a:lnTo>
                    <a:pt x="23"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3" name="Freeform 1046"/>
            <p:cNvSpPr>
              <a:spLocks/>
            </p:cNvSpPr>
            <p:nvPr/>
          </p:nvSpPr>
          <p:spPr bwMode="auto">
            <a:xfrm>
              <a:off x="13988241" y="-315515"/>
              <a:ext cx="15875" cy="93663"/>
            </a:xfrm>
            <a:custGeom>
              <a:avLst/>
              <a:gdLst>
                <a:gd name="T0" fmla="*/ 8 w 10"/>
                <a:gd name="T1" fmla="*/ 0 h 59"/>
                <a:gd name="T2" fmla="*/ 10 w 10"/>
                <a:gd name="T3" fmla="*/ 56 h 59"/>
                <a:gd name="T4" fmla="*/ 2 w 10"/>
                <a:gd name="T5" fmla="*/ 59 h 59"/>
                <a:gd name="T6" fmla="*/ 0 w 10"/>
                <a:gd name="T7" fmla="*/ 4 h 59"/>
                <a:gd name="T8" fmla="*/ 8 w 10"/>
                <a:gd name="T9" fmla="*/ 0 h 59"/>
              </a:gdLst>
              <a:ahLst/>
              <a:cxnLst>
                <a:cxn ang="0">
                  <a:pos x="T0" y="T1"/>
                </a:cxn>
                <a:cxn ang="0">
                  <a:pos x="T2" y="T3"/>
                </a:cxn>
                <a:cxn ang="0">
                  <a:pos x="T4" y="T5"/>
                </a:cxn>
                <a:cxn ang="0">
                  <a:pos x="T6" y="T7"/>
                </a:cxn>
                <a:cxn ang="0">
                  <a:pos x="T8" y="T9"/>
                </a:cxn>
              </a:cxnLst>
              <a:rect l="0" t="0" r="r" b="b"/>
              <a:pathLst>
                <a:path w="10" h="59">
                  <a:moveTo>
                    <a:pt x="8" y="0"/>
                  </a:moveTo>
                  <a:lnTo>
                    <a:pt x="10" y="56"/>
                  </a:lnTo>
                  <a:lnTo>
                    <a:pt x="2" y="59"/>
                  </a:lnTo>
                  <a:lnTo>
                    <a:pt x="0" y="4"/>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4" name="Freeform 1047"/>
            <p:cNvSpPr>
              <a:spLocks/>
            </p:cNvSpPr>
            <p:nvPr/>
          </p:nvSpPr>
          <p:spPr bwMode="auto">
            <a:xfrm>
              <a:off x="13953316" y="-312340"/>
              <a:ext cx="9525" cy="103188"/>
            </a:xfrm>
            <a:custGeom>
              <a:avLst/>
              <a:gdLst>
                <a:gd name="T0" fmla="*/ 4 w 6"/>
                <a:gd name="T1" fmla="*/ 10 h 65"/>
                <a:gd name="T2" fmla="*/ 6 w 6"/>
                <a:gd name="T3" fmla="*/ 65 h 65"/>
                <a:gd name="T4" fmla="*/ 2 w 6"/>
                <a:gd name="T5" fmla="*/ 55 h 65"/>
                <a:gd name="T6" fmla="*/ 0 w 6"/>
                <a:gd name="T7" fmla="*/ 0 h 65"/>
                <a:gd name="T8" fmla="*/ 4 w 6"/>
                <a:gd name="T9" fmla="*/ 10 h 65"/>
              </a:gdLst>
              <a:ahLst/>
              <a:cxnLst>
                <a:cxn ang="0">
                  <a:pos x="T0" y="T1"/>
                </a:cxn>
                <a:cxn ang="0">
                  <a:pos x="T2" y="T3"/>
                </a:cxn>
                <a:cxn ang="0">
                  <a:pos x="T4" y="T5"/>
                </a:cxn>
                <a:cxn ang="0">
                  <a:pos x="T6" y="T7"/>
                </a:cxn>
                <a:cxn ang="0">
                  <a:pos x="T8" y="T9"/>
                </a:cxn>
              </a:cxnLst>
              <a:rect l="0" t="0" r="r" b="b"/>
              <a:pathLst>
                <a:path w="6" h="65">
                  <a:moveTo>
                    <a:pt x="4" y="10"/>
                  </a:moveTo>
                  <a:lnTo>
                    <a:pt x="6" y="65"/>
                  </a:lnTo>
                  <a:lnTo>
                    <a:pt x="2" y="55"/>
                  </a:lnTo>
                  <a:lnTo>
                    <a:pt x="0" y="0"/>
                  </a:lnTo>
                  <a:lnTo>
                    <a:pt x="4"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5" name="Freeform 1048"/>
            <p:cNvSpPr>
              <a:spLocks/>
            </p:cNvSpPr>
            <p:nvPr/>
          </p:nvSpPr>
          <p:spPr bwMode="auto">
            <a:xfrm>
              <a:off x="13959666" y="-296465"/>
              <a:ext cx="28575" cy="88900"/>
            </a:xfrm>
            <a:custGeom>
              <a:avLst/>
              <a:gdLst>
                <a:gd name="T0" fmla="*/ 16 w 18"/>
                <a:gd name="T1" fmla="*/ 1 h 56"/>
                <a:gd name="T2" fmla="*/ 18 w 18"/>
                <a:gd name="T3" fmla="*/ 56 h 56"/>
                <a:gd name="T4" fmla="*/ 2 w 18"/>
                <a:gd name="T5" fmla="*/ 55 h 56"/>
                <a:gd name="T6" fmla="*/ 0 w 18"/>
                <a:gd name="T7" fmla="*/ 0 h 56"/>
                <a:gd name="T8" fmla="*/ 16 w 18"/>
                <a:gd name="T9" fmla="*/ 1 h 56"/>
              </a:gdLst>
              <a:ahLst/>
              <a:cxnLst>
                <a:cxn ang="0">
                  <a:pos x="T0" y="T1"/>
                </a:cxn>
                <a:cxn ang="0">
                  <a:pos x="T2" y="T3"/>
                </a:cxn>
                <a:cxn ang="0">
                  <a:pos x="T4" y="T5"/>
                </a:cxn>
                <a:cxn ang="0">
                  <a:pos x="T6" y="T7"/>
                </a:cxn>
                <a:cxn ang="0">
                  <a:pos x="T8" y="T9"/>
                </a:cxn>
              </a:cxnLst>
              <a:rect l="0" t="0" r="r" b="b"/>
              <a:pathLst>
                <a:path w="18" h="56">
                  <a:moveTo>
                    <a:pt x="16" y="1"/>
                  </a:moveTo>
                  <a:lnTo>
                    <a:pt x="18" y="56"/>
                  </a:lnTo>
                  <a:lnTo>
                    <a:pt x="2" y="55"/>
                  </a:lnTo>
                  <a:lnTo>
                    <a:pt x="0" y="0"/>
                  </a:lnTo>
                  <a:lnTo>
                    <a:pt x="16"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6" name="Freeform 1049"/>
            <p:cNvSpPr>
              <a:spLocks/>
            </p:cNvSpPr>
            <p:nvPr/>
          </p:nvSpPr>
          <p:spPr bwMode="auto">
            <a:xfrm>
              <a:off x="13985066" y="-309165"/>
              <a:ext cx="6350" cy="101600"/>
            </a:xfrm>
            <a:custGeom>
              <a:avLst/>
              <a:gdLst>
                <a:gd name="T0" fmla="*/ 2 w 4"/>
                <a:gd name="T1" fmla="*/ 0 h 64"/>
                <a:gd name="T2" fmla="*/ 4 w 4"/>
                <a:gd name="T3" fmla="*/ 55 h 64"/>
                <a:gd name="T4" fmla="*/ 2 w 4"/>
                <a:gd name="T5" fmla="*/ 64 h 64"/>
                <a:gd name="T6" fmla="*/ 0 w 4"/>
                <a:gd name="T7" fmla="*/ 9 h 64"/>
                <a:gd name="T8" fmla="*/ 2 w 4"/>
                <a:gd name="T9" fmla="*/ 0 h 64"/>
              </a:gdLst>
              <a:ahLst/>
              <a:cxnLst>
                <a:cxn ang="0">
                  <a:pos x="T0" y="T1"/>
                </a:cxn>
                <a:cxn ang="0">
                  <a:pos x="T2" y="T3"/>
                </a:cxn>
                <a:cxn ang="0">
                  <a:pos x="T4" y="T5"/>
                </a:cxn>
                <a:cxn ang="0">
                  <a:pos x="T6" y="T7"/>
                </a:cxn>
                <a:cxn ang="0">
                  <a:pos x="T8" y="T9"/>
                </a:cxn>
              </a:cxnLst>
              <a:rect l="0" t="0" r="r" b="b"/>
              <a:pathLst>
                <a:path w="4" h="64">
                  <a:moveTo>
                    <a:pt x="2" y="0"/>
                  </a:moveTo>
                  <a:lnTo>
                    <a:pt x="4" y="55"/>
                  </a:lnTo>
                  <a:lnTo>
                    <a:pt x="2" y="64"/>
                  </a:lnTo>
                  <a:lnTo>
                    <a:pt x="0" y="9"/>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7" name="Freeform 1050"/>
            <p:cNvSpPr>
              <a:spLocks/>
            </p:cNvSpPr>
            <p:nvPr/>
          </p:nvSpPr>
          <p:spPr bwMode="auto">
            <a:xfrm>
              <a:off x="13138928" y="-271065"/>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8" name="Freeform 1051"/>
            <p:cNvSpPr>
              <a:spLocks/>
            </p:cNvSpPr>
            <p:nvPr/>
          </p:nvSpPr>
          <p:spPr bwMode="auto">
            <a:xfrm>
              <a:off x="13121466" y="-272652"/>
              <a:ext cx="20638" cy="88900"/>
            </a:xfrm>
            <a:custGeom>
              <a:avLst/>
              <a:gdLst>
                <a:gd name="T0" fmla="*/ 14 w 16"/>
                <a:gd name="T1" fmla="*/ 1 h 68"/>
                <a:gd name="T2" fmla="*/ 16 w 16"/>
                <a:gd name="T3" fmla="*/ 68 h 68"/>
                <a:gd name="T4" fmla="*/ 2 w 16"/>
                <a:gd name="T5" fmla="*/ 67 h 68"/>
                <a:gd name="T6" fmla="*/ 0 w 16"/>
                <a:gd name="T7" fmla="*/ 0 h 68"/>
                <a:gd name="T8" fmla="*/ 14 w 16"/>
                <a:gd name="T9" fmla="*/ 1 h 68"/>
              </a:gdLst>
              <a:ahLst/>
              <a:cxnLst>
                <a:cxn ang="0">
                  <a:pos x="T0" y="T1"/>
                </a:cxn>
                <a:cxn ang="0">
                  <a:pos x="T2" y="T3"/>
                </a:cxn>
                <a:cxn ang="0">
                  <a:pos x="T4" y="T5"/>
                </a:cxn>
                <a:cxn ang="0">
                  <a:pos x="T6" y="T7"/>
                </a:cxn>
                <a:cxn ang="0">
                  <a:pos x="T8" y="T9"/>
                </a:cxn>
              </a:cxnLst>
              <a:rect l="0" t="0" r="r" b="b"/>
              <a:pathLst>
                <a:path w="16" h="68">
                  <a:moveTo>
                    <a:pt x="14" y="1"/>
                  </a:moveTo>
                  <a:cubicBezTo>
                    <a:pt x="16" y="68"/>
                    <a:pt x="16" y="68"/>
                    <a:pt x="16" y="68"/>
                  </a:cubicBezTo>
                  <a:cubicBezTo>
                    <a:pt x="11" y="68"/>
                    <a:pt x="7" y="68"/>
                    <a:pt x="2" y="67"/>
                  </a:cubicBezTo>
                  <a:cubicBezTo>
                    <a:pt x="0" y="0"/>
                    <a:pt x="0" y="0"/>
                    <a:pt x="0" y="0"/>
                  </a:cubicBezTo>
                  <a:cubicBezTo>
                    <a:pt x="5" y="1"/>
                    <a:pt x="10" y="1"/>
                    <a:pt x="1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79" name="Freeform 1052"/>
            <p:cNvSpPr>
              <a:spLocks/>
            </p:cNvSpPr>
            <p:nvPr/>
          </p:nvSpPr>
          <p:spPr bwMode="auto">
            <a:xfrm>
              <a:off x="13094478" y="-274240"/>
              <a:ext cx="30163" cy="90488"/>
            </a:xfrm>
            <a:custGeom>
              <a:avLst/>
              <a:gdLst>
                <a:gd name="T0" fmla="*/ 21 w 23"/>
                <a:gd name="T1" fmla="*/ 2 h 69"/>
                <a:gd name="T2" fmla="*/ 23 w 23"/>
                <a:gd name="T3" fmla="*/ 69 h 69"/>
                <a:gd name="T4" fmla="*/ 2 w 23"/>
                <a:gd name="T5" fmla="*/ 67 h 69"/>
                <a:gd name="T6" fmla="*/ 0 w 23"/>
                <a:gd name="T7" fmla="*/ 0 h 69"/>
                <a:gd name="T8" fmla="*/ 21 w 23"/>
                <a:gd name="T9" fmla="*/ 2 h 69"/>
              </a:gdLst>
              <a:ahLst/>
              <a:cxnLst>
                <a:cxn ang="0">
                  <a:pos x="T0" y="T1"/>
                </a:cxn>
                <a:cxn ang="0">
                  <a:pos x="T2" y="T3"/>
                </a:cxn>
                <a:cxn ang="0">
                  <a:pos x="T4" y="T5"/>
                </a:cxn>
                <a:cxn ang="0">
                  <a:pos x="T6" y="T7"/>
                </a:cxn>
                <a:cxn ang="0">
                  <a:pos x="T8" y="T9"/>
                </a:cxn>
              </a:cxnLst>
              <a:rect l="0" t="0" r="r" b="b"/>
              <a:pathLst>
                <a:path w="23" h="69">
                  <a:moveTo>
                    <a:pt x="21" y="2"/>
                  </a:moveTo>
                  <a:cubicBezTo>
                    <a:pt x="23" y="69"/>
                    <a:pt x="23" y="69"/>
                    <a:pt x="23" y="69"/>
                  </a:cubicBezTo>
                  <a:cubicBezTo>
                    <a:pt x="13" y="68"/>
                    <a:pt x="4" y="67"/>
                    <a:pt x="2" y="67"/>
                  </a:cubicBezTo>
                  <a:cubicBezTo>
                    <a:pt x="0" y="0"/>
                    <a:pt x="0" y="0"/>
                    <a:pt x="0" y="0"/>
                  </a:cubicBezTo>
                  <a:cubicBezTo>
                    <a:pt x="2" y="0"/>
                    <a:pt x="11" y="1"/>
                    <a:pt x="21"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0" name="Freeform 1053"/>
            <p:cNvSpPr>
              <a:spLocks/>
            </p:cNvSpPr>
            <p:nvPr/>
          </p:nvSpPr>
          <p:spPr bwMode="auto">
            <a:xfrm>
              <a:off x="13094478" y="-2742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1" name="Freeform 1054"/>
            <p:cNvSpPr>
              <a:spLocks/>
            </p:cNvSpPr>
            <p:nvPr/>
          </p:nvSpPr>
          <p:spPr bwMode="auto">
            <a:xfrm>
              <a:off x="13967603" y="-288527"/>
              <a:ext cx="9525" cy="95250"/>
            </a:xfrm>
            <a:custGeom>
              <a:avLst/>
              <a:gdLst>
                <a:gd name="T0" fmla="*/ 4 w 6"/>
                <a:gd name="T1" fmla="*/ 0 h 60"/>
                <a:gd name="T2" fmla="*/ 6 w 6"/>
                <a:gd name="T3" fmla="*/ 55 h 60"/>
                <a:gd name="T4" fmla="*/ 2 w 6"/>
                <a:gd name="T5" fmla="*/ 60 h 60"/>
                <a:gd name="T6" fmla="*/ 0 w 6"/>
                <a:gd name="T7" fmla="*/ 5 h 60"/>
                <a:gd name="T8" fmla="*/ 4 w 6"/>
                <a:gd name="T9" fmla="*/ 0 h 60"/>
              </a:gdLst>
              <a:ahLst/>
              <a:cxnLst>
                <a:cxn ang="0">
                  <a:pos x="T0" y="T1"/>
                </a:cxn>
                <a:cxn ang="0">
                  <a:pos x="T2" y="T3"/>
                </a:cxn>
                <a:cxn ang="0">
                  <a:pos x="T4" y="T5"/>
                </a:cxn>
                <a:cxn ang="0">
                  <a:pos x="T6" y="T7"/>
                </a:cxn>
                <a:cxn ang="0">
                  <a:pos x="T8" y="T9"/>
                </a:cxn>
              </a:cxnLst>
              <a:rect l="0" t="0" r="r" b="b"/>
              <a:pathLst>
                <a:path w="6" h="60">
                  <a:moveTo>
                    <a:pt x="4" y="0"/>
                  </a:moveTo>
                  <a:lnTo>
                    <a:pt x="6" y="55"/>
                  </a:lnTo>
                  <a:lnTo>
                    <a:pt x="2" y="60"/>
                  </a:lnTo>
                  <a:lnTo>
                    <a:pt x="0" y="5"/>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2" name="Freeform 1055"/>
            <p:cNvSpPr>
              <a:spLocks/>
            </p:cNvSpPr>
            <p:nvPr/>
          </p:nvSpPr>
          <p:spPr bwMode="auto">
            <a:xfrm>
              <a:off x="13912041" y="-283765"/>
              <a:ext cx="23813" cy="93663"/>
            </a:xfrm>
            <a:custGeom>
              <a:avLst/>
              <a:gdLst>
                <a:gd name="T0" fmla="*/ 14 w 15"/>
                <a:gd name="T1" fmla="*/ 4 h 59"/>
                <a:gd name="T2" fmla="*/ 15 w 15"/>
                <a:gd name="T3" fmla="*/ 59 h 59"/>
                <a:gd name="T4" fmla="*/ 2 w 15"/>
                <a:gd name="T5" fmla="*/ 55 h 59"/>
                <a:gd name="T6" fmla="*/ 0 w 15"/>
                <a:gd name="T7" fmla="*/ 0 h 59"/>
                <a:gd name="T8" fmla="*/ 14 w 15"/>
                <a:gd name="T9" fmla="*/ 4 h 59"/>
              </a:gdLst>
              <a:ahLst/>
              <a:cxnLst>
                <a:cxn ang="0">
                  <a:pos x="T0" y="T1"/>
                </a:cxn>
                <a:cxn ang="0">
                  <a:pos x="T2" y="T3"/>
                </a:cxn>
                <a:cxn ang="0">
                  <a:pos x="T4" y="T5"/>
                </a:cxn>
                <a:cxn ang="0">
                  <a:pos x="T6" y="T7"/>
                </a:cxn>
                <a:cxn ang="0">
                  <a:pos x="T8" y="T9"/>
                </a:cxn>
              </a:cxnLst>
              <a:rect l="0" t="0" r="r" b="b"/>
              <a:pathLst>
                <a:path w="15" h="59">
                  <a:moveTo>
                    <a:pt x="14" y="4"/>
                  </a:moveTo>
                  <a:lnTo>
                    <a:pt x="15" y="59"/>
                  </a:lnTo>
                  <a:lnTo>
                    <a:pt x="2" y="55"/>
                  </a:lnTo>
                  <a:lnTo>
                    <a:pt x="0" y="0"/>
                  </a:lnTo>
                  <a:lnTo>
                    <a:pt x="14"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3" name="Freeform 1056"/>
            <p:cNvSpPr>
              <a:spLocks/>
            </p:cNvSpPr>
            <p:nvPr/>
          </p:nvSpPr>
          <p:spPr bwMode="auto">
            <a:xfrm>
              <a:off x="13958078" y="-280590"/>
              <a:ext cx="12700" cy="90488"/>
            </a:xfrm>
            <a:custGeom>
              <a:avLst/>
              <a:gdLst>
                <a:gd name="T0" fmla="*/ 6 w 8"/>
                <a:gd name="T1" fmla="*/ 0 h 57"/>
                <a:gd name="T2" fmla="*/ 8 w 8"/>
                <a:gd name="T3" fmla="*/ 55 h 57"/>
                <a:gd name="T4" fmla="*/ 1 w 8"/>
                <a:gd name="T5" fmla="*/ 57 h 57"/>
                <a:gd name="T6" fmla="*/ 0 w 8"/>
                <a:gd name="T7" fmla="*/ 2 h 57"/>
                <a:gd name="T8" fmla="*/ 6 w 8"/>
                <a:gd name="T9" fmla="*/ 0 h 57"/>
              </a:gdLst>
              <a:ahLst/>
              <a:cxnLst>
                <a:cxn ang="0">
                  <a:pos x="T0" y="T1"/>
                </a:cxn>
                <a:cxn ang="0">
                  <a:pos x="T2" y="T3"/>
                </a:cxn>
                <a:cxn ang="0">
                  <a:pos x="T4" y="T5"/>
                </a:cxn>
                <a:cxn ang="0">
                  <a:pos x="T6" y="T7"/>
                </a:cxn>
                <a:cxn ang="0">
                  <a:pos x="T8" y="T9"/>
                </a:cxn>
              </a:cxnLst>
              <a:rect l="0" t="0" r="r" b="b"/>
              <a:pathLst>
                <a:path w="8" h="57">
                  <a:moveTo>
                    <a:pt x="6" y="0"/>
                  </a:moveTo>
                  <a:lnTo>
                    <a:pt x="8" y="55"/>
                  </a:lnTo>
                  <a:lnTo>
                    <a:pt x="1" y="57"/>
                  </a:lnTo>
                  <a:lnTo>
                    <a:pt x="0" y="2"/>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4" name="Freeform 1057"/>
            <p:cNvSpPr>
              <a:spLocks/>
            </p:cNvSpPr>
            <p:nvPr/>
          </p:nvSpPr>
          <p:spPr bwMode="auto">
            <a:xfrm>
              <a:off x="13942203" y="-277415"/>
              <a:ext cx="17463" cy="93663"/>
            </a:xfrm>
            <a:custGeom>
              <a:avLst/>
              <a:gdLst>
                <a:gd name="T0" fmla="*/ 10 w 11"/>
                <a:gd name="T1" fmla="*/ 0 h 59"/>
                <a:gd name="T2" fmla="*/ 11 w 11"/>
                <a:gd name="T3" fmla="*/ 55 h 59"/>
                <a:gd name="T4" fmla="*/ 2 w 11"/>
                <a:gd name="T5" fmla="*/ 59 h 59"/>
                <a:gd name="T6" fmla="*/ 0 w 11"/>
                <a:gd name="T7" fmla="*/ 3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5"/>
                  </a:lnTo>
                  <a:lnTo>
                    <a:pt x="2" y="59"/>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5" name="Freeform 1058"/>
            <p:cNvSpPr>
              <a:spLocks/>
            </p:cNvSpPr>
            <p:nvPr/>
          </p:nvSpPr>
          <p:spPr bwMode="auto">
            <a:xfrm>
              <a:off x="13934266" y="-277415"/>
              <a:ext cx="11113" cy="93663"/>
            </a:xfrm>
            <a:custGeom>
              <a:avLst/>
              <a:gdLst>
                <a:gd name="T0" fmla="*/ 5 w 7"/>
                <a:gd name="T1" fmla="*/ 3 h 59"/>
                <a:gd name="T2" fmla="*/ 7 w 7"/>
                <a:gd name="T3" fmla="*/ 59 h 59"/>
                <a:gd name="T4" fmla="*/ 1 w 7"/>
                <a:gd name="T5" fmla="*/ 55 h 59"/>
                <a:gd name="T6" fmla="*/ 0 w 7"/>
                <a:gd name="T7" fmla="*/ 0 h 59"/>
                <a:gd name="T8" fmla="*/ 5 w 7"/>
                <a:gd name="T9" fmla="*/ 3 h 59"/>
              </a:gdLst>
              <a:ahLst/>
              <a:cxnLst>
                <a:cxn ang="0">
                  <a:pos x="T0" y="T1"/>
                </a:cxn>
                <a:cxn ang="0">
                  <a:pos x="T2" y="T3"/>
                </a:cxn>
                <a:cxn ang="0">
                  <a:pos x="T4" y="T5"/>
                </a:cxn>
                <a:cxn ang="0">
                  <a:pos x="T6" y="T7"/>
                </a:cxn>
                <a:cxn ang="0">
                  <a:pos x="T8" y="T9"/>
                </a:cxn>
              </a:cxnLst>
              <a:rect l="0" t="0" r="r" b="b"/>
              <a:pathLst>
                <a:path w="7" h="59">
                  <a:moveTo>
                    <a:pt x="5" y="3"/>
                  </a:moveTo>
                  <a:lnTo>
                    <a:pt x="7" y="59"/>
                  </a:lnTo>
                  <a:lnTo>
                    <a:pt x="1" y="55"/>
                  </a:lnTo>
                  <a:lnTo>
                    <a:pt x="0" y="0"/>
                  </a:lnTo>
                  <a:lnTo>
                    <a:pt x="5"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6" name="Freeform 1059"/>
            <p:cNvSpPr>
              <a:spLocks/>
            </p:cNvSpPr>
            <p:nvPr/>
          </p:nvSpPr>
          <p:spPr bwMode="auto">
            <a:xfrm>
              <a:off x="13900928" y="-283765"/>
              <a:ext cx="14288" cy="101600"/>
            </a:xfrm>
            <a:custGeom>
              <a:avLst/>
              <a:gdLst>
                <a:gd name="T0" fmla="*/ 7 w 9"/>
                <a:gd name="T1" fmla="*/ 0 h 64"/>
                <a:gd name="T2" fmla="*/ 9 w 9"/>
                <a:gd name="T3" fmla="*/ 55 h 64"/>
                <a:gd name="T4" fmla="*/ 1 w 9"/>
                <a:gd name="T5" fmla="*/ 64 h 64"/>
                <a:gd name="T6" fmla="*/ 0 w 9"/>
                <a:gd name="T7" fmla="*/ 9 h 64"/>
                <a:gd name="T8" fmla="*/ 7 w 9"/>
                <a:gd name="T9" fmla="*/ 0 h 64"/>
              </a:gdLst>
              <a:ahLst/>
              <a:cxnLst>
                <a:cxn ang="0">
                  <a:pos x="T0" y="T1"/>
                </a:cxn>
                <a:cxn ang="0">
                  <a:pos x="T2" y="T3"/>
                </a:cxn>
                <a:cxn ang="0">
                  <a:pos x="T4" y="T5"/>
                </a:cxn>
                <a:cxn ang="0">
                  <a:pos x="T6" y="T7"/>
                </a:cxn>
                <a:cxn ang="0">
                  <a:pos x="T8" y="T9"/>
                </a:cxn>
              </a:cxnLst>
              <a:rect l="0" t="0" r="r" b="b"/>
              <a:pathLst>
                <a:path w="9" h="64">
                  <a:moveTo>
                    <a:pt x="7" y="0"/>
                  </a:moveTo>
                  <a:lnTo>
                    <a:pt x="9" y="55"/>
                  </a:lnTo>
                  <a:lnTo>
                    <a:pt x="1" y="64"/>
                  </a:lnTo>
                  <a:lnTo>
                    <a:pt x="0" y="9"/>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7" name="Freeform 1060"/>
            <p:cNvSpPr>
              <a:spLocks/>
            </p:cNvSpPr>
            <p:nvPr/>
          </p:nvSpPr>
          <p:spPr bwMode="auto">
            <a:xfrm>
              <a:off x="13892991" y="-269477"/>
              <a:ext cx="9525" cy="90488"/>
            </a:xfrm>
            <a:custGeom>
              <a:avLst/>
              <a:gdLst>
                <a:gd name="T0" fmla="*/ 5 w 6"/>
                <a:gd name="T1" fmla="*/ 0 h 57"/>
                <a:gd name="T2" fmla="*/ 6 w 6"/>
                <a:gd name="T3" fmla="*/ 55 h 57"/>
                <a:gd name="T4" fmla="*/ 1 w 6"/>
                <a:gd name="T5" fmla="*/ 57 h 57"/>
                <a:gd name="T6" fmla="*/ 0 w 6"/>
                <a:gd name="T7" fmla="*/ 2 h 57"/>
                <a:gd name="T8" fmla="*/ 5 w 6"/>
                <a:gd name="T9" fmla="*/ 0 h 57"/>
              </a:gdLst>
              <a:ahLst/>
              <a:cxnLst>
                <a:cxn ang="0">
                  <a:pos x="T0" y="T1"/>
                </a:cxn>
                <a:cxn ang="0">
                  <a:pos x="T2" y="T3"/>
                </a:cxn>
                <a:cxn ang="0">
                  <a:pos x="T4" y="T5"/>
                </a:cxn>
                <a:cxn ang="0">
                  <a:pos x="T6" y="T7"/>
                </a:cxn>
                <a:cxn ang="0">
                  <a:pos x="T8" y="T9"/>
                </a:cxn>
              </a:cxnLst>
              <a:rect l="0" t="0" r="r" b="b"/>
              <a:pathLst>
                <a:path w="6" h="57">
                  <a:moveTo>
                    <a:pt x="5" y="0"/>
                  </a:moveTo>
                  <a:lnTo>
                    <a:pt x="6" y="55"/>
                  </a:lnTo>
                  <a:lnTo>
                    <a:pt x="1" y="57"/>
                  </a:lnTo>
                  <a:lnTo>
                    <a:pt x="0" y="2"/>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8" name="Freeform 1061"/>
            <p:cNvSpPr>
              <a:spLocks/>
            </p:cNvSpPr>
            <p:nvPr/>
          </p:nvSpPr>
          <p:spPr bwMode="auto">
            <a:xfrm>
              <a:off x="13894578" y="-252015"/>
              <a:ext cx="6350" cy="98425"/>
            </a:xfrm>
            <a:custGeom>
              <a:avLst/>
              <a:gdLst>
                <a:gd name="T0" fmla="*/ 2 w 4"/>
                <a:gd name="T1" fmla="*/ 0 h 62"/>
                <a:gd name="T2" fmla="*/ 4 w 4"/>
                <a:gd name="T3" fmla="*/ 55 h 62"/>
                <a:gd name="T4" fmla="*/ 1 w 4"/>
                <a:gd name="T5" fmla="*/ 62 h 62"/>
                <a:gd name="T6" fmla="*/ 0 w 4"/>
                <a:gd name="T7" fmla="*/ 7 h 62"/>
                <a:gd name="T8" fmla="*/ 2 w 4"/>
                <a:gd name="T9" fmla="*/ 0 h 62"/>
              </a:gdLst>
              <a:ahLst/>
              <a:cxnLst>
                <a:cxn ang="0">
                  <a:pos x="T0" y="T1"/>
                </a:cxn>
                <a:cxn ang="0">
                  <a:pos x="T2" y="T3"/>
                </a:cxn>
                <a:cxn ang="0">
                  <a:pos x="T4" y="T5"/>
                </a:cxn>
                <a:cxn ang="0">
                  <a:pos x="T6" y="T7"/>
                </a:cxn>
                <a:cxn ang="0">
                  <a:pos x="T8" y="T9"/>
                </a:cxn>
              </a:cxnLst>
              <a:rect l="0" t="0" r="r" b="b"/>
              <a:pathLst>
                <a:path w="4" h="62">
                  <a:moveTo>
                    <a:pt x="2" y="0"/>
                  </a:moveTo>
                  <a:lnTo>
                    <a:pt x="4" y="55"/>
                  </a:lnTo>
                  <a:lnTo>
                    <a:pt x="1" y="62"/>
                  </a:lnTo>
                  <a:lnTo>
                    <a:pt x="0" y="7"/>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89" name="Freeform 1062"/>
            <p:cNvSpPr>
              <a:spLocks/>
            </p:cNvSpPr>
            <p:nvPr/>
          </p:nvSpPr>
          <p:spPr bwMode="auto">
            <a:xfrm>
              <a:off x="13880291" y="-240902"/>
              <a:ext cx="15875" cy="95250"/>
            </a:xfrm>
            <a:custGeom>
              <a:avLst/>
              <a:gdLst>
                <a:gd name="T0" fmla="*/ 9 w 10"/>
                <a:gd name="T1" fmla="*/ 0 h 60"/>
                <a:gd name="T2" fmla="*/ 10 w 10"/>
                <a:gd name="T3" fmla="*/ 55 h 60"/>
                <a:gd name="T4" fmla="*/ 2 w 10"/>
                <a:gd name="T5" fmla="*/ 60 h 60"/>
                <a:gd name="T6" fmla="*/ 0 w 10"/>
                <a:gd name="T7" fmla="*/ 5 h 60"/>
                <a:gd name="T8" fmla="*/ 9 w 10"/>
                <a:gd name="T9" fmla="*/ 0 h 60"/>
              </a:gdLst>
              <a:ahLst/>
              <a:cxnLst>
                <a:cxn ang="0">
                  <a:pos x="T0" y="T1"/>
                </a:cxn>
                <a:cxn ang="0">
                  <a:pos x="T2" y="T3"/>
                </a:cxn>
                <a:cxn ang="0">
                  <a:pos x="T4" y="T5"/>
                </a:cxn>
                <a:cxn ang="0">
                  <a:pos x="T6" y="T7"/>
                </a:cxn>
                <a:cxn ang="0">
                  <a:pos x="T8" y="T9"/>
                </a:cxn>
              </a:cxnLst>
              <a:rect l="0" t="0" r="r" b="b"/>
              <a:pathLst>
                <a:path w="10" h="60">
                  <a:moveTo>
                    <a:pt x="9" y="0"/>
                  </a:moveTo>
                  <a:lnTo>
                    <a:pt x="10" y="55"/>
                  </a:lnTo>
                  <a:lnTo>
                    <a:pt x="2" y="60"/>
                  </a:lnTo>
                  <a:lnTo>
                    <a:pt x="0" y="5"/>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0" name="Freeform 1063"/>
            <p:cNvSpPr>
              <a:spLocks/>
            </p:cNvSpPr>
            <p:nvPr/>
          </p:nvSpPr>
          <p:spPr bwMode="auto">
            <a:xfrm>
              <a:off x="13173853" y="-269477"/>
              <a:ext cx="44450" cy="144463"/>
            </a:xfrm>
            <a:custGeom>
              <a:avLst/>
              <a:gdLst>
                <a:gd name="T0" fmla="*/ 34 w 36"/>
                <a:gd name="T1" fmla="*/ 44 h 111"/>
                <a:gd name="T2" fmla="*/ 36 w 36"/>
                <a:gd name="T3" fmla="*/ 111 h 111"/>
                <a:gd name="T4" fmla="*/ 17 w 36"/>
                <a:gd name="T5" fmla="*/ 92 h 111"/>
                <a:gd name="T6" fmla="*/ 7 w 36"/>
                <a:gd name="T7" fmla="*/ 71 h 111"/>
                <a:gd name="T8" fmla="*/ 2 w 36"/>
                <a:gd name="T9" fmla="*/ 68 h 111"/>
                <a:gd name="T10" fmla="*/ 0 w 36"/>
                <a:gd name="T11" fmla="*/ 0 h 111"/>
                <a:gd name="T12" fmla="*/ 5 w 36"/>
                <a:gd name="T13" fmla="*/ 4 h 111"/>
                <a:gd name="T14" fmla="*/ 15 w 36"/>
                <a:gd name="T15" fmla="*/ 25 h 111"/>
                <a:gd name="T16" fmla="*/ 34 w 36"/>
                <a:gd name="T17" fmla="*/ 4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11">
                  <a:moveTo>
                    <a:pt x="34" y="44"/>
                  </a:moveTo>
                  <a:cubicBezTo>
                    <a:pt x="36" y="111"/>
                    <a:pt x="36" y="111"/>
                    <a:pt x="36" y="111"/>
                  </a:cubicBezTo>
                  <a:cubicBezTo>
                    <a:pt x="35" y="106"/>
                    <a:pt x="25" y="99"/>
                    <a:pt x="17" y="92"/>
                  </a:cubicBezTo>
                  <a:cubicBezTo>
                    <a:pt x="7" y="84"/>
                    <a:pt x="12" y="78"/>
                    <a:pt x="7" y="71"/>
                  </a:cubicBezTo>
                  <a:cubicBezTo>
                    <a:pt x="6" y="70"/>
                    <a:pt x="4" y="68"/>
                    <a:pt x="2" y="68"/>
                  </a:cubicBezTo>
                  <a:cubicBezTo>
                    <a:pt x="0" y="0"/>
                    <a:pt x="0" y="0"/>
                    <a:pt x="0" y="0"/>
                  </a:cubicBezTo>
                  <a:cubicBezTo>
                    <a:pt x="2" y="1"/>
                    <a:pt x="4" y="3"/>
                    <a:pt x="5" y="4"/>
                  </a:cubicBezTo>
                  <a:cubicBezTo>
                    <a:pt x="10" y="10"/>
                    <a:pt x="5" y="17"/>
                    <a:pt x="15" y="25"/>
                  </a:cubicBezTo>
                  <a:cubicBezTo>
                    <a:pt x="23" y="32"/>
                    <a:pt x="33" y="39"/>
                    <a:pt x="34" y="4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1" name="Freeform 1064"/>
            <p:cNvSpPr>
              <a:spLocks/>
            </p:cNvSpPr>
            <p:nvPr/>
          </p:nvSpPr>
          <p:spPr bwMode="auto">
            <a:xfrm>
              <a:off x="13170678" y="-269477"/>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2" name="Freeform 1065"/>
            <p:cNvSpPr>
              <a:spLocks/>
            </p:cNvSpPr>
            <p:nvPr/>
          </p:nvSpPr>
          <p:spPr bwMode="auto">
            <a:xfrm>
              <a:off x="13170678" y="-269477"/>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3" name="Freeform 1066"/>
            <p:cNvSpPr>
              <a:spLocks/>
            </p:cNvSpPr>
            <p:nvPr/>
          </p:nvSpPr>
          <p:spPr bwMode="auto">
            <a:xfrm>
              <a:off x="13169091" y="-271065"/>
              <a:ext cx="3175"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1" y="67"/>
                  </a:cubicBezTo>
                  <a:cubicBezTo>
                    <a:pt x="0" y="0"/>
                    <a:pt x="0" y="0"/>
                    <a:pt x="0" y="0"/>
                  </a:cubicBezTo>
                  <a:cubicBezTo>
                    <a:pt x="0"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4" name="Freeform 1067"/>
            <p:cNvSpPr>
              <a:spLocks/>
            </p:cNvSpPr>
            <p:nvPr/>
          </p:nvSpPr>
          <p:spPr bwMode="auto">
            <a:xfrm>
              <a:off x="13165916" y="-271065"/>
              <a:ext cx="4763" cy="87313"/>
            </a:xfrm>
            <a:custGeom>
              <a:avLst/>
              <a:gdLst>
                <a:gd name="T0" fmla="*/ 2 w 3"/>
                <a:gd name="T1" fmla="*/ 0 h 67"/>
                <a:gd name="T2" fmla="*/ 3 w 3"/>
                <a:gd name="T3" fmla="*/ 67 h 67"/>
                <a:gd name="T4" fmla="*/ 2 w 3"/>
                <a:gd name="T5" fmla="*/ 67 h 67"/>
                <a:gd name="T6" fmla="*/ 0 w 3"/>
                <a:gd name="T7" fmla="*/ 0 h 67"/>
                <a:gd name="T8" fmla="*/ 2 w 3"/>
                <a:gd name="T9" fmla="*/ 0 h 67"/>
              </a:gdLst>
              <a:ahLst/>
              <a:cxnLst>
                <a:cxn ang="0">
                  <a:pos x="T0" y="T1"/>
                </a:cxn>
                <a:cxn ang="0">
                  <a:pos x="T2" y="T3"/>
                </a:cxn>
                <a:cxn ang="0">
                  <a:pos x="T4" y="T5"/>
                </a:cxn>
                <a:cxn ang="0">
                  <a:pos x="T6" y="T7"/>
                </a:cxn>
                <a:cxn ang="0">
                  <a:pos x="T8" y="T9"/>
                </a:cxn>
              </a:cxnLst>
              <a:rect l="0" t="0" r="r" b="b"/>
              <a:pathLst>
                <a:path w="3" h="67">
                  <a:moveTo>
                    <a:pt x="2" y="0"/>
                  </a:moveTo>
                  <a:cubicBezTo>
                    <a:pt x="3" y="67"/>
                    <a:pt x="3" y="67"/>
                    <a:pt x="3"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5" name="Freeform 1068"/>
            <p:cNvSpPr>
              <a:spLocks/>
            </p:cNvSpPr>
            <p:nvPr/>
          </p:nvSpPr>
          <p:spPr bwMode="auto">
            <a:xfrm>
              <a:off x="13162741" y="-2710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6" name="Freeform 1069"/>
            <p:cNvSpPr>
              <a:spLocks/>
            </p:cNvSpPr>
            <p:nvPr/>
          </p:nvSpPr>
          <p:spPr bwMode="auto">
            <a:xfrm>
              <a:off x="13157978" y="-271065"/>
              <a:ext cx="7938" cy="87313"/>
            </a:xfrm>
            <a:custGeom>
              <a:avLst/>
              <a:gdLst>
                <a:gd name="T0" fmla="*/ 4 w 6"/>
                <a:gd name="T1" fmla="*/ 0 h 67"/>
                <a:gd name="T2" fmla="*/ 6 w 6"/>
                <a:gd name="T3" fmla="*/ 67 h 67"/>
                <a:gd name="T4" fmla="*/ 4 w 6"/>
                <a:gd name="T5" fmla="*/ 67 h 67"/>
                <a:gd name="T6" fmla="*/ 2 w 6"/>
                <a:gd name="T7" fmla="*/ 67 h 67"/>
                <a:gd name="T8" fmla="*/ 0 w 6"/>
                <a:gd name="T9" fmla="*/ 0 h 67"/>
                <a:gd name="T10" fmla="*/ 2 w 6"/>
                <a:gd name="T11" fmla="*/ 0 h 67"/>
                <a:gd name="T12" fmla="*/ 4 w 6"/>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6" h="67">
                  <a:moveTo>
                    <a:pt x="4" y="0"/>
                  </a:moveTo>
                  <a:cubicBezTo>
                    <a:pt x="6" y="67"/>
                    <a:pt x="6" y="67"/>
                    <a:pt x="6" y="67"/>
                  </a:cubicBezTo>
                  <a:cubicBezTo>
                    <a:pt x="5" y="67"/>
                    <a:pt x="5" y="67"/>
                    <a:pt x="4" y="67"/>
                  </a:cubicBezTo>
                  <a:cubicBezTo>
                    <a:pt x="3" y="67"/>
                    <a:pt x="3" y="67"/>
                    <a:pt x="2" y="67"/>
                  </a:cubicBezTo>
                  <a:cubicBezTo>
                    <a:pt x="0" y="0"/>
                    <a:pt x="0" y="0"/>
                    <a:pt x="0" y="0"/>
                  </a:cubicBezTo>
                  <a:cubicBezTo>
                    <a:pt x="1" y="0"/>
                    <a:pt x="1" y="0"/>
                    <a:pt x="2" y="0"/>
                  </a:cubicBezTo>
                  <a:cubicBezTo>
                    <a:pt x="3" y="0"/>
                    <a:pt x="4"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7" name="Freeform 1070"/>
            <p:cNvSpPr>
              <a:spLocks/>
            </p:cNvSpPr>
            <p:nvPr/>
          </p:nvSpPr>
          <p:spPr bwMode="auto">
            <a:xfrm>
              <a:off x="13146866" y="-271065"/>
              <a:ext cx="12700" cy="87313"/>
            </a:xfrm>
            <a:custGeom>
              <a:avLst/>
              <a:gdLst>
                <a:gd name="T0" fmla="*/ 9 w 11"/>
                <a:gd name="T1" fmla="*/ 0 h 67"/>
                <a:gd name="T2" fmla="*/ 11 w 11"/>
                <a:gd name="T3" fmla="*/ 67 h 67"/>
                <a:gd name="T4" fmla="*/ 2 w 11"/>
                <a:gd name="T5" fmla="*/ 67 h 67"/>
                <a:gd name="T6" fmla="*/ 0 w 11"/>
                <a:gd name="T7" fmla="*/ 0 h 67"/>
                <a:gd name="T8" fmla="*/ 9 w 11"/>
                <a:gd name="T9" fmla="*/ 0 h 67"/>
              </a:gdLst>
              <a:ahLst/>
              <a:cxnLst>
                <a:cxn ang="0">
                  <a:pos x="T0" y="T1"/>
                </a:cxn>
                <a:cxn ang="0">
                  <a:pos x="T2" y="T3"/>
                </a:cxn>
                <a:cxn ang="0">
                  <a:pos x="T4" y="T5"/>
                </a:cxn>
                <a:cxn ang="0">
                  <a:pos x="T6" y="T7"/>
                </a:cxn>
                <a:cxn ang="0">
                  <a:pos x="T8" y="T9"/>
                </a:cxn>
              </a:cxnLst>
              <a:rect l="0" t="0" r="r" b="b"/>
              <a:pathLst>
                <a:path w="11" h="67">
                  <a:moveTo>
                    <a:pt x="9" y="0"/>
                  </a:moveTo>
                  <a:cubicBezTo>
                    <a:pt x="11" y="67"/>
                    <a:pt x="11" y="67"/>
                    <a:pt x="11" y="67"/>
                  </a:cubicBezTo>
                  <a:cubicBezTo>
                    <a:pt x="9" y="67"/>
                    <a:pt x="6" y="67"/>
                    <a:pt x="2" y="67"/>
                  </a:cubicBezTo>
                  <a:cubicBezTo>
                    <a:pt x="0" y="0"/>
                    <a:pt x="0" y="0"/>
                    <a:pt x="0" y="0"/>
                  </a:cubicBezTo>
                  <a:cubicBezTo>
                    <a:pt x="4" y="0"/>
                    <a:pt x="7" y="0"/>
                    <a:pt x="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8" name="Freeform 1071"/>
            <p:cNvSpPr>
              <a:spLocks/>
            </p:cNvSpPr>
            <p:nvPr/>
          </p:nvSpPr>
          <p:spPr bwMode="auto">
            <a:xfrm>
              <a:off x="13216716" y="-212327"/>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099" name="Freeform 1072"/>
            <p:cNvSpPr>
              <a:spLocks/>
            </p:cNvSpPr>
            <p:nvPr/>
          </p:nvSpPr>
          <p:spPr bwMode="auto">
            <a:xfrm>
              <a:off x="13875528" y="-228202"/>
              <a:ext cx="7938" cy="103188"/>
            </a:xfrm>
            <a:custGeom>
              <a:avLst/>
              <a:gdLst>
                <a:gd name="T0" fmla="*/ 3 w 5"/>
                <a:gd name="T1" fmla="*/ 0 h 65"/>
                <a:gd name="T2" fmla="*/ 5 w 5"/>
                <a:gd name="T3" fmla="*/ 55 h 65"/>
                <a:gd name="T4" fmla="*/ 1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1" y="65"/>
                  </a:lnTo>
                  <a:lnTo>
                    <a:pt x="0" y="10"/>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0" name="Freeform 1073"/>
            <p:cNvSpPr>
              <a:spLocks/>
            </p:cNvSpPr>
            <p:nvPr/>
          </p:nvSpPr>
          <p:spPr bwMode="auto">
            <a:xfrm>
              <a:off x="13866003" y="-193277"/>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1" name="Freeform 1074"/>
            <p:cNvSpPr>
              <a:spLocks/>
            </p:cNvSpPr>
            <p:nvPr/>
          </p:nvSpPr>
          <p:spPr bwMode="auto">
            <a:xfrm>
              <a:off x="13859653" y="-182165"/>
              <a:ext cx="9525" cy="104775"/>
            </a:xfrm>
            <a:custGeom>
              <a:avLst/>
              <a:gdLst>
                <a:gd name="T0" fmla="*/ 4 w 6"/>
                <a:gd name="T1" fmla="*/ 0 h 66"/>
                <a:gd name="T2" fmla="*/ 6 w 6"/>
                <a:gd name="T3" fmla="*/ 55 h 66"/>
                <a:gd name="T4" fmla="*/ 2 w 6"/>
                <a:gd name="T5" fmla="*/ 66 h 66"/>
                <a:gd name="T6" fmla="*/ 0 w 6"/>
                <a:gd name="T7" fmla="*/ 11 h 66"/>
                <a:gd name="T8" fmla="*/ 4 w 6"/>
                <a:gd name="T9" fmla="*/ 0 h 66"/>
              </a:gdLst>
              <a:ahLst/>
              <a:cxnLst>
                <a:cxn ang="0">
                  <a:pos x="T0" y="T1"/>
                </a:cxn>
                <a:cxn ang="0">
                  <a:pos x="T2" y="T3"/>
                </a:cxn>
                <a:cxn ang="0">
                  <a:pos x="T4" y="T5"/>
                </a:cxn>
                <a:cxn ang="0">
                  <a:pos x="T6" y="T7"/>
                </a:cxn>
                <a:cxn ang="0">
                  <a:pos x="T8" y="T9"/>
                </a:cxn>
              </a:cxnLst>
              <a:rect l="0" t="0" r="r" b="b"/>
              <a:pathLst>
                <a:path w="6" h="66">
                  <a:moveTo>
                    <a:pt x="4" y="0"/>
                  </a:moveTo>
                  <a:lnTo>
                    <a:pt x="6" y="55"/>
                  </a:lnTo>
                  <a:lnTo>
                    <a:pt x="2" y="66"/>
                  </a:lnTo>
                  <a:lnTo>
                    <a:pt x="0" y="11"/>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2" name="Freeform 1075"/>
            <p:cNvSpPr>
              <a:spLocks/>
            </p:cNvSpPr>
            <p:nvPr/>
          </p:nvSpPr>
          <p:spPr bwMode="auto">
            <a:xfrm>
              <a:off x="13856478" y="-164702"/>
              <a:ext cx="6350" cy="100013"/>
            </a:xfrm>
            <a:custGeom>
              <a:avLst/>
              <a:gdLst>
                <a:gd name="T0" fmla="*/ 2 w 4"/>
                <a:gd name="T1" fmla="*/ 0 h 63"/>
                <a:gd name="T2" fmla="*/ 4 w 4"/>
                <a:gd name="T3" fmla="*/ 55 h 63"/>
                <a:gd name="T4" fmla="*/ 2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2" y="63"/>
                  </a:lnTo>
                  <a:lnTo>
                    <a:pt x="0" y="8"/>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3" name="Freeform 1076"/>
            <p:cNvSpPr>
              <a:spLocks/>
            </p:cNvSpPr>
            <p:nvPr/>
          </p:nvSpPr>
          <p:spPr bwMode="auto">
            <a:xfrm>
              <a:off x="13866003" y="-128190"/>
              <a:ext cx="6350" cy="96838"/>
            </a:xfrm>
            <a:custGeom>
              <a:avLst/>
              <a:gdLst>
                <a:gd name="T0" fmla="*/ 3 w 4"/>
                <a:gd name="T1" fmla="*/ 0 h 61"/>
                <a:gd name="T2" fmla="*/ 4 w 4"/>
                <a:gd name="T3" fmla="*/ 55 h 61"/>
                <a:gd name="T4" fmla="*/ 2 w 4"/>
                <a:gd name="T5" fmla="*/ 61 h 61"/>
                <a:gd name="T6" fmla="*/ 0 w 4"/>
                <a:gd name="T7" fmla="*/ 6 h 61"/>
                <a:gd name="T8" fmla="*/ 3 w 4"/>
                <a:gd name="T9" fmla="*/ 0 h 61"/>
              </a:gdLst>
              <a:ahLst/>
              <a:cxnLst>
                <a:cxn ang="0">
                  <a:pos x="T0" y="T1"/>
                </a:cxn>
                <a:cxn ang="0">
                  <a:pos x="T2" y="T3"/>
                </a:cxn>
                <a:cxn ang="0">
                  <a:pos x="T4" y="T5"/>
                </a:cxn>
                <a:cxn ang="0">
                  <a:pos x="T6" y="T7"/>
                </a:cxn>
                <a:cxn ang="0">
                  <a:pos x="T8" y="T9"/>
                </a:cxn>
              </a:cxnLst>
              <a:rect l="0" t="0" r="r" b="b"/>
              <a:pathLst>
                <a:path w="4" h="61">
                  <a:moveTo>
                    <a:pt x="3" y="0"/>
                  </a:moveTo>
                  <a:lnTo>
                    <a:pt x="4" y="55"/>
                  </a:lnTo>
                  <a:lnTo>
                    <a:pt x="2" y="61"/>
                  </a:lnTo>
                  <a:lnTo>
                    <a:pt x="0" y="6"/>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4" name="Freeform 1077"/>
            <p:cNvSpPr>
              <a:spLocks/>
            </p:cNvSpPr>
            <p:nvPr/>
          </p:nvSpPr>
          <p:spPr bwMode="auto">
            <a:xfrm>
              <a:off x="13878703" y="-96440"/>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5" name="Freeform 1078"/>
            <p:cNvSpPr>
              <a:spLocks/>
            </p:cNvSpPr>
            <p:nvPr/>
          </p:nvSpPr>
          <p:spPr bwMode="auto">
            <a:xfrm>
              <a:off x="12934141" y="-45640"/>
              <a:ext cx="1588" cy="88900"/>
            </a:xfrm>
            <a:custGeom>
              <a:avLst/>
              <a:gdLst>
                <a:gd name="T0" fmla="*/ 0 w 1"/>
                <a:gd name="T1" fmla="*/ 0 h 56"/>
                <a:gd name="T2" fmla="*/ 1 w 1"/>
                <a:gd name="T3" fmla="*/ 56 h 56"/>
                <a:gd name="T4" fmla="*/ 1 w 1"/>
                <a:gd name="T5" fmla="*/ 56 h 56"/>
                <a:gd name="T6" fmla="*/ 0 w 1"/>
                <a:gd name="T7" fmla="*/ 0 h 56"/>
                <a:gd name="T8" fmla="*/ 0 w 1"/>
                <a:gd name="T9" fmla="*/ 0 h 56"/>
              </a:gdLst>
              <a:ahLst/>
              <a:cxnLst>
                <a:cxn ang="0">
                  <a:pos x="T0" y="T1"/>
                </a:cxn>
                <a:cxn ang="0">
                  <a:pos x="T2" y="T3"/>
                </a:cxn>
                <a:cxn ang="0">
                  <a:pos x="T4" y="T5"/>
                </a:cxn>
                <a:cxn ang="0">
                  <a:pos x="T6" y="T7"/>
                </a:cxn>
                <a:cxn ang="0">
                  <a:pos x="T8" y="T9"/>
                </a:cxn>
              </a:cxnLst>
              <a:rect l="0" t="0" r="r" b="b"/>
              <a:pathLst>
                <a:path w="1" h="56">
                  <a:moveTo>
                    <a:pt x="0" y="0"/>
                  </a:moveTo>
                  <a:lnTo>
                    <a:pt x="1" y="56"/>
                  </a:lnTo>
                  <a:lnTo>
                    <a:pt x="1" y="56"/>
                  </a:lnTo>
                  <a:lnTo>
                    <a:pt x="0" y="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6" name="Freeform 1079"/>
            <p:cNvSpPr>
              <a:spLocks/>
            </p:cNvSpPr>
            <p:nvPr/>
          </p:nvSpPr>
          <p:spPr bwMode="auto">
            <a:xfrm>
              <a:off x="12934141" y="-45640"/>
              <a:ext cx="1588" cy="88900"/>
            </a:xfrm>
            <a:custGeom>
              <a:avLst/>
              <a:gdLst>
                <a:gd name="T0" fmla="*/ 0 w 1"/>
                <a:gd name="T1" fmla="*/ 0 h 56"/>
                <a:gd name="T2" fmla="*/ 1 w 1"/>
                <a:gd name="T3" fmla="*/ 56 h 56"/>
                <a:gd name="T4" fmla="*/ 1 w 1"/>
                <a:gd name="T5" fmla="*/ 56 h 56"/>
                <a:gd name="T6" fmla="*/ 0 w 1"/>
                <a:gd name="T7" fmla="*/ 0 h 56"/>
                <a:gd name="T8" fmla="*/ 0 w 1"/>
                <a:gd name="T9" fmla="*/ 0 h 56"/>
              </a:gdLst>
              <a:ahLst/>
              <a:cxnLst>
                <a:cxn ang="0">
                  <a:pos x="T0" y="T1"/>
                </a:cxn>
                <a:cxn ang="0">
                  <a:pos x="T2" y="T3"/>
                </a:cxn>
                <a:cxn ang="0">
                  <a:pos x="T4" y="T5"/>
                </a:cxn>
                <a:cxn ang="0">
                  <a:pos x="T6" y="T7"/>
                </a:cxn>
                <a:cxn ang="0">
                  <a:pos x="T8" y="T9"/>
                </a:cxn>
              </a:cxnLst>
              <a:rect l="0" t="0" r="r" b="b"/>
              <a:pathLst>
                <a:path w="1" h="56">
                  <a:moveTo>
                    <a:pt x="0" y="0"/>
                  </a:moveTo>
                  <a:lnTo>
                    <a:pt x="1" y="56"/>
                  </a:lnTo>
                  <a:lnTo>
                    <a:pt x="1" y="56"/>
                  </a:lnTo>
                  <a:lnTo>
                    <a:pt x="0" y="0"/>
                  </a:lnTo>
                  <a:lnTo>
                    <a:pt x="0" y="0"/>
                  </a:ln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7" name="Freeform 1080"/>
            <p:cNvSpPr>
              <a:spLocks/>
            </p:cNvSpPr>
            <p:nvPr/>
          </p:nvSpPr>
          <p:spPr bwMode="auto">
            <a:xfrm>
              <a:off x="12934141" y="-4564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8" name="Freeform 1081"/>
            <p:cNvSpPr>
              <a:spLocks/>
            </p:cNvSpPr>
            <p:nvPr/>
          </p:nvSpPr>
          <p:spPr bwMode="auto">
            <a:xfrm>
              <a:off x="12934141" y="-45640"/>
              <a:ext cx="3175" cy="90488"/>
            </a:xfrm>
            <a:custGeom>
              <a:avLst/>
              <a:gdLst>
                <a:gd name="T0" fmla="*/ 1 w 3"/>
                <a:gd name="T1" fmla="*/ 1 h 69"/>
                <a:gd name="T2" fmla="*/ 3 w 3"/>
                <a:gd name="T3" fmla="*/ 69 h 69"/>
                <a:gd name="T4" fmla="*/ 2 w 3"/>
                <a:gd name="T5" fmla="*/ 67 h 69"/>
                <a:gd name="T6" fmla="*/ 0 w 3"/>
                <a:gd name="T7" fmla="*/ 0 h 69"/>
                <a:gd name="T8" fmla="*/ 1 w 3"/>
                <a:gd name="T9" fmla="*/ 1 h 69"/>
              </a:gdLst>
              <a:ahLst/>
              <a:cxnLst>
                <a:cxn ang="0">
                  <a:pos x="T0" y="T1"/>
                </a:cxn>
                <a:cxn ang="0">
                  <a:pos x="T2" y="T3"/>
                </a:cxn>
                <a:cxn ang="0">
                  <a:pos x="T4" y="T5"/>
                </a:cxn>
                <a:cxn ang="0">
                  <a:pos x="T6" y="T7"/>
                </a:cxn>
                <a:cxn ang="0">
                  <a:pos x="T8" y="T9"/>
                </a:cxn>
              </a:cxnLst>
              <a:rect l="0" t="0" r="r" b="b"/>
              <a:pathLst>
                <a:path w="3" h="69">
                  <a:moveTo>
                    <a:pt x="1" y="1"/>
                  </a:moveTo>
                  <a:cubicBezTo>
                    <a:pt x="3" y="69"/>
                    <a:pt x="3" y="69"/>
                    <a:pt x="3" y="69"/>
                  </a:cubicBezTo>
                  <a:cubicBezTo>
                    <a:pt x="3" y="68"/>
                    <a:pt x="3" y="67"/>
                    <a:pt x="2" y="67"/>
                  </a:cubicBezTo>
                  <a:cubicBezTo>
                    <a:pt x="0" y="0"/>
                    <a:pt x="0" y="0"/>
                    <a:pt x="0" y="0"/>
                  </a:cubicBezTo>
                  <a:cubicBezTo>
                    <a:pt x="1"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09" name="Freeform 1082"/>
            <p:cNvSpPr>
              <a:spLocks/>
            </p:cNvSpPr>
            <p:nvPr/>
          </p:nvSpPr>
          <p:spPr bwMode="auto">
            <a:xfrm>
              <a:off x="13864416" y="-88502"/>
              <a:ext cx="17463" cy="106363"/>
            </a:xfrm>
            <a:custGeom>
              <a:avLst/>
              <a:gdLst>
                <a:gd name="T0" fmla="*/ 9 w 11"/>
                <a:gd name="T1" fmla="*/ 0 h 67"/>
                <a:gd name="T2" fmla="*/ 11 w 11"/>
                <a:gd name="T3" fmla="*/ 55 h 67"/>
                <a:gd name="T4" fmla="*/ 1 w 11"/>
                <a:gd name="T5" fmla="*/ 67 h 67"/>
                <a:gd name="T6" fmla="*/ 0 w 11"/>
                <a:gd name="T7" fmla="*/ 12 h 67"/>
                <a:gd name="T8" fmla="*/ 9 w 11"/>
                <a:gd name="T9" fmla="*/ 0 h 67"/>
              </a:gdLst>
              <a:ahLst/>
              <a:cxnLst>
                <a:cxn ang="0">
                  <a:pos x="T0" y="T1"/>
                </a:cxn>
                <a:cxn ang="0">
                  <a:pos x="T2" y="T3"/>
                </a:cxn>
                <a:cxn ang="0">
                  <a:pos x="T4" y="T5"/>
                </a:cxn>
                <a:cxn ang="0">
                  <a:pos x="T6" y="T7"/>
                </a:cxn>
                <a:cxn ang="0">
                  <a:pos x="T8" y="T9"/>
                </a:cxn>
              </a:cxnLst>
              <a:rect l="0" t="0" r="r" b="b"/>
              <a:pathLst>
                <a:path w="11" h="67">
                  <a:moveTo>
                    <a:pt x="9" y="0"/>
                  </a:moveTo>
                  <a:lnTo>
                    <a:pt x="11" y="55"/>
                  </a:lnTo>
                  <a:lnTo>
                    <a:pt x="1" y="67"/>
                  </a:lnTo>
                  <a:lnTo>
                    <a:pt x="0" y="12"/>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0" name="Freeform 1083"/>
            <p:cNvSpPr>
              <a:spLocks/>
            </p:cNvSpPr>
            <p:nvPr/>
          </p:nvSpPr>
          <p:spPr bwMode="auto">
            <a:xfrm>
              <a:off x="13858066" y="-69452"/>
              <a:ext cx="7938" cy="93663"/>
            </a:xfrm>
            <a:custGeom>
              <a:avLst/>
              <a:gdLst>
                <a:gd name="T0" fmla="*/ 4 w 5"/>
                <a:gd name="T1" fmla="*/ 0 h 59"/>
                <a:gd name="T2" fmla="*/ 5 w 5"/>
                <a:gd name="T3" fmla="*/ 55 h 59"/>
                <a:gd name="T4" fmla="*/ 1 w 5"/>
                <a:gd name="T5" fmla="*/ 59 h 59"/>
                <a:gd name="T6" fmla="*/ 0 w 5"/>
                <a:gd name="T7" fmla="*/ 4 h 59"/>
                <a:gd name="T8" fmla="*/ 4 w 5"/>
                <a:gd name="T9" fmla="*/ 0 h 59"/>
              </a:gdLst>
              <a:ahLst/>
              <a:cxnLst>
                <a:cxn ang="0">
                  <a:pos x="T0" y="T1"/>
                </a:cxn>
                <a:cxn ang="0">
                  <a:pos x="T2" y="T3"/>
                </a:cxn>
                <a:cxn ang="0">
                  <a:pos x="T4" y="T5"/>
                </a:cxn>
                <a:cxn ang="0">
                  <a:pos x="T6" y="T7"/>
                </a:cxn>
                <a:cxn ang="0">
                  <a:pos x="T8" y="T9"/>
                </a:cxn>
              </a:cxnLst>
              <a:rect l="0" t="0" r="r" b="b"/>
              <a:pathLst>
                <a:path w="5" h="59">
                  <a:moveTo>
                    <a:pt x="4" y="0"/>
                  </a:moveTo>
                  <a:lnTo>
                    <a:pt x="5" y="55"/>
                  </a:lnTo>
                  <a:lnTo>
                    <a:pt x="1" y="59"/>
                  </a:lnTo>
                  <a:lnTo>
                    <a:pt x="0" y="4"/>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1" name="Freeform 1084"/>
            <p:cNvSpPr>
              <a:spLocks/>
            </p:cNvSpPr>
            <p:nvPr/>
          </p:nvSpPr>
          <p:spPr bwMode="auto">
            <a:xfrm>
              <a:off x="13848541" y="-63102"/>
              <a:ext cx="11113" cy="98425"/>
            </a:xfrm>
            <a:custGeom>
              <a:avLst/>
              <a:gdLst>
                <a:gd name="T0" fmla="*/ 6 w 7"/>
                <a:gd name="T1" fmla="*/ 0 h 62"/>
                <a:gd name="T2" fmla="*/ 7 w 7"/>
                <a:gd name="T3" fmla="*/ 55 h 62"/>
                <a:gd name="T4" fmla="*/ 2 w 7"/>
                <a:gd name="T5" fmla="*/ 62 h 62"/>
                <a:gd name="T6" fmla="*/ 0 w 7"/>
                <a:gd name="T7" fmla="*/ 7 h 62"/>
                <a:gd name="T8" fmla="*/ 6 w 7"/>
                <a:gd name="T9" fmla="*/ 0 h 62"/>
              </a:gdLst>
              <a:ahLst/>
              <a:cxnLst>
                <a:cxn ang="0">
                  <a:pos x="T0" y="T1"/>
                </a:cxn>
                <a:cxn ang="0">
                  <a:pos x="T2" y="T3"/>
                </a:cxn>
                <a:cxn ang="0">
                  <a:pos x="T4" y="T5"/>
                </a:cxn>
                <a:cxn ang="0">
                  <a:pos x="T6" y="T7"/>
                </a:cxn>
                <a:cxn ang="0">
                  <a:pos x="T8" y="T9"/>
                </a:cxn>
              </a:cxnLst>
              <a:rect l="0" t="0" r="r" b="b"/>
              <a:pathLst>
                <a:path w="7" h="62">
                  <a:moveTo>
                    <a:pt x="6" y="0"/>
                  </a:moveTo>
                  <a:lnTo>
                    <a:pt x="7" y="55"/>
                  </a:lnTo>
                  <a:lnTo>
                    <a:pt x="2" y="62"/>
                  </a:lnTo>
                  <a:lnTo>
                    <a:pt x="0" y="7"/>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2" name="Freeform 1085"/>
            <p:cNvSpPr>
              <a:spLocks/>
            </p:cNvSpPr>
            <p:nvPr/>
          </p:nvSpPr>
          <p:spPr bwMode="auto">
            <a:xfrm>
              <a:off x="13846953" y="-51990"/>
              <a:ext cx="4763" cy="100013"/>
            </a:xfrm>
            <a:custGeom>
              <a:avLst/>
              <a:gdLst>
                <a:gd name="T0" fmla="*/ 1 w 3"/>
                <a:gd name="T1" fmla="*/ 0 h 63"/>
                <a:gd name="T2" fmla="*/ 3 w 3"/>
                <a:gd name="T3" fmla="*/ 55 h 63"/>
                <a:gd name="T4" fmla="*/ 1 w 3"/>
                <a:gd name="T5" fmla="*/ 63 h 63"/>
                <a:gd name="T6" fmla="*/ 0 w 3"/>
                <a:gd name="T7" fmla="*/ 8 h 63"/>
                <a:gd name="T8" fmla="*/ 1 w 3"/>
                <a:gd name="T9" fmla="*/ 0 h 63"/>
              </a:gdLst>
              <a:ahLst/>
              <a:cxnLst>
                <a:cxn ang="0">
                  <a:pos x="T0" y="T1"/>
                </a:cxn>
                <a:cxn ang="0">
                  <a:pos x="T2" y="T3"/>
                </a:cxn>
                <a:cxn ang="0">
                  <a:pos x="T4" y="T5"/>
                </a:cxn>
                <a:cxn ang="0">
                  <a:pos x="T6" y="T7"/>
                </a:cxn>
                <a:cxn ang="0">
                  <a:pos x="T8" y="T9"/>
                </a:cxn>
              </a:cxnLst>
              <a:rect l="0" t="0" r="r" b="b"/>
              <a:pathLst>
                <a:path w="3" h="63">
                  <a:moveTo>
                    <a:pt x="1" y="0"/>
                  </a:moveTo>
                  <a:lnTo>
                    <a:pt x="3" y="55"/>
                  </a:lnTo>
                  <a:lnTo>
                    <a:pt x="1" y="63"/>
                  </a:lnTo>
                  <a:lnTo>
                    <a:pt x="0" y="8"/>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3" name="Freeform 1086"/>
            <p:cNvSpPr>
              <a:spLocks/>
            </p:cNvSpPr>
            <p:nvPr/>
          </p:nvSpPr>
          <p:spPr bwMode="auto">
            <a:xfrm>
              <a:off x="13835841" y="-39290"/>
              <a:ext cx="12700" cy="100013"/>
            </a:xfrm>
            <a:custGeom>
              <a:avLst/>
              <a:gdLst>
                <a:gd name="T0" fmla="*/ 7 w 8"/>
                <a:gd name="T1" fmla="*/ 0 h 63"/>
                <a:gd name="T2" fmla="*/ 8 w 8"/>
                <a:gd name="T3" fmla="*/ 55 h 63"/>
                <a:gd name="T4" fmla="*/ 2 w 8"/>
                <a:gd name="T5" fmla="*/ 63 h 63"/>
                <a:gd name="T6" fmla="*/ 0 w 8"/>
                <a:gd name="T7" fmla="*/ 8 h 63"/>
                <a:gd name="T8" fmla="*/ 7 w 8"/>
                <a:gd name="T9" fmla="*/ 0 h 63"/>
              </a:gdLst>
              <a:ahLst/>
              <a:cxnLst>
                <a:cxn ang="0">
                  <a:pos x="T0" y="T1"/>
                </a:cxn>
                <a:cxn ang="0">
                  <a:pos x="T2" y="T3"/>
                </a:cxn>
                <a:cxn ang="0">
                  <a:pos x="T4" y="T5"/>
                </a:cxn>
                <a:cxn ang="0">
                  <a:pos x="T6" y="T7"/>
                </a:cxn>
                <a:cxn ang="0">
                  <a:pos x="T8" y="T9"/>
                </a:cxn>
              </a:cxnLst>
              <a:rect l="0" t="0" r="r" b="b"/>
              <a:pathLst>
                <a:path w="8" h="63">
                  <a:moveTo>
                    <a:pt x="7" y="0"/>
                  </a:moveTo>
                  <a:lnTo>
                    <a:pt x="8" y="55"/>
                  </a:lnTo>
                  <a:lnTo>
                    <a:pt x="2" y="63"/>
                  </a:lnTo>
                  <a:lnTo>
                    <a:pt x="0" y="8"/>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4" name="Freeform 1087"/>
            <p:cNvSpPr>
              <a:spLocks/>
            </p:cNvSpPr>
            <p:nvPr/>
          </p:nvSpPr>
          <p:spPr bwMode="auto">
            <a:xfrm>
              <a:off x="13824728" y="-26590"/>
              <a:ext cx="14288" cy="92075"/>
            </a:xfrm>
            <a:custGeom>
              <a:avLst/>
              <a:gdLst>
                <a:gd name="T0" fmla="*/ 7 w 9"/>
                <a:gd name="T1" fmla="*/ 0 h 58"/>
                <a:gd name="T2" fmla="*/ 9 w 9"/>
                <a:gd name="T3" fmla="*/ 55 h 58"/>
                <a:gd name="T4" fmla="*/ 2 w 9"/>
                <a:gd name="T5" fmla="*/ 58 h 58"/>
                <a:gd name="T6" fmla="*/ 0 w 9"/>
                <a:gd name="T7" fmla="*/ 2 h 58"/>
                <a:gd name="T8" fmla="*/ 7 w 9"/>
                <a:gd name="T9" fmla="*/ 0 h 58"/>
              </a:gdLst>
              <a:ahLst/>
              <a:cxnLst>
                <a:cxn ang="0">
                  <a:pos x="T0" y="T1"/>
                </a:cxn>
                <a:cxn ang="0">
                  <a:pos x="T2" y="T3"/>
                </a:cxn>
                <a:cxn ang="0">
                  <a:pos x="T4" y="T5"/>
                </a:cxn>
                <a:cxn ang="0">
                  <a:pos x="T6" y="T7"/>
                </a:cxn>
                <a:cxn ang="0">
                  <a:pos x="T8" y="T9"/>
                </a:cxn>
              </a:cxnLst>
              <a:rect l="0" t="0" r="r" b="b"/>
              <a:pathLst>
                <a:path w="9" h="58">
                  <a:moveTo>
                    <a:pt x="7" y="0"/>
                  </a:moveTo>
                  <a:lnTo>
                    <a:pt x="9" y="55"/>
                  </a:lnTo>
                  <a:lnTo>
                    <a:pt x="2" y="58"/>
                  </a:lnTo>
                  <a:lnTo>
                    <a:pt x="0" y="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5" name="Freeform 1088"/>
            <p:cNvSpPr>
              <a:spLocks/>
            </p:cNvSpPr>
            <p:nvPr/>
          </p:nvSpPr>
          <p:spPr bwMode="auto">
            <a:xfrm>
              <a:off x="12830953" y="6748"/>
              <a:ext cx="3175" cy="92075"/>
            </a:xfrm>
            <a:custGeom>
              <a:avLst/>
              <a:gdLst>
                <a:gd name="T0" fmla="*/ 0 w 2"/>
                <a:gd name="T1" fmla="*/ 3 h 71"/>
                <a:gd name="T2" fmla="*/ 2 w 2"/>
                <a:gd name="T3" fmla="*/ 71 h 71"/>
                <a:gd name="T4" fmla="*/ 2 w 2"/>
                <a:gd name="T5" fmla="*/ 69 h 71"/>
                <a:gd name="T6" fmla="*/ 2 w 2"/>
                <a:gd name="T7" fmla="*/ 67 h 71"/>
                <a:gd name="T8" fmla="*/ 0 w 2"/>
                <a:gd name="T9" fmla="*/ 0 h 71"/>
                <a:gd name="T10" fmla="*/ 0 w 2"/>
                <a:gd name="T11" fmla="*/ 2 h 71"/>
                <a:gd name="T12" fmla="*/ 0 w 2"/>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2" h="71">
                  <a:moveTo>
                    <a:pt x="0" y="3"/>
                  </a:moveTo>
                  <a:cubicBezTo>
                    <a:pt x="2" y="71"/>
                    <a:pt x="2" y="71"/>
                    <a:pt x="2" y="71"/>
                  </a:cubicBezTo>
                  <a:cubicBezTo>
                    <a:pt x="2" y="70"/>
                    <a:pt x="2" y="69"/>
                    <a:pt x="2" y="69"/>
                  </a:cubicBezTo>
                  <a:cubicBezTo>
                    <a:pt x="2" y="68"/>
                    <a:pt x="2" y="68"/>
                    <a:pt x="2" y="67"/>
                  </a:cubicBezTo>
                  <a:cubicBezTo>
                    <a:pt x="0" y="0"/>
                    <a:pt x="0" y="0"/>
                    <a:pt x="0" y="0"/>
                  </a:cubicBezTo>
                  <a:cubicBezTo>
                    <a:pt x="0" y="0"/>
                    <a:pt x="0" y="1"/>
                    <a:pt x="0" y="2"/>
                  </a:cubicBezTo>
                  <a:cubicBezTo>
                    <a:pt x="0" y="2"/>
                    <a:pt x="0" y="3"/>
                    <a:pt x="0"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6" name="Freeform 1089"/>
            <p:cNvSpPr>
              <a:spLocks/>
            </p:cNvSpPr>
            <p:nvPr/>
          </p:nvSpPr>
          <p:spPr bwMode="auto">
            <a:xfrm>
              <a:off x="13819966" y="-23415"/>
              <a:ext cx="7938" cy="95250"/>
            </a:xfrm>
            <a:custGeom>
              <a:avLst/>
              <a:gdLst>
                <a:gd name="T0" fmla="*/ 3 w 5"/>
                <a:gd name="T1" fmla="*/ 0 h 60"/>
                <a:gd name="T2" fmla="*/ 5 w 5"/>
                <a:gd name="T3" fmla="*/ 56 h 60"/>
                <a:gd name="T4" fmla="*/ 2 w 5"/>
                <a:gd name="T5" fmla="*/ 60 h 60"/>
                <a:gd name="T6" fmla="*/ 0 w 5"/>
                <a:gd name="T7" fmla="*/ 5 h 60"/>
                <a:gd name="T8" fmla="*/ 3 w 5"/>
                <a:gd name="T9" fmla="*/ 0 h 60"/>
              </a:gdLst>
              <a:ahLst/>
              <a:cxnLst>
                <a:cxn ang="0">
                  <a:pos x="T0" y="T1"/>
                </a:cxn>
                <a:cxn ang="0">
                  <a:pos x="T2" y="T3"/>
                </a:cxn>
                <a:cxn ang="0">
                  <a:pos x="T4" y="T5"/>
                </a:cxn>
                <a:cxn ang="0">
                  <a:pos x="T6" y="T7"/>
                </a:cxn>
                <a:cxn ang="0">
                  <a:pos x="T8" y="T9"/>
                </a:cxn>
              </a:cxnLst>
              <a:rect l="0" t="0" r="r" b="b"/>
              <a:pathLst>
                <a:path w="5" h="60">
                  <a:moveTo>
                    <a:pt x="3" y="0"/>
                  </a:moveTo>
                  <a:lnTo>
                    <a:pt x="5" y="56"/>
                  </a:lnTo>
                  <a:lnTo>
                    <a:pt x="2" y="60"/>
                  </a:lnTo>
                  <a:lnTo>
                    <a:pt x="0" y="5"/>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7" name="Freeform 1090"/>
            <p:cNvSpPr>
              <a:spLocks/>
            </p:cNvSpPr>
            <p:nvPr/>
          </p:nvSpPr>
          <p:spPr bwMode="auto">
            <a:xfrm>
              <a:off x="13819966" y="-15477"/>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8" name="Freeform 1091"/>
            <p:cNvSpPr>
              <a:spLocks/>
            </p:cNvSpPr>
            <p:nvPr/>
          </p:nvSpPr>
          <p:spPr bwMode="auto">
            <a:xfrm>
              <a:off x="13783453" y="-9127"/>
              <a:ext cx="39688" cy="100013"/>
            </a:xfrm>
            <a:custGeom>
              <a:avLst/>
              <a:gdLst>
                <a:gd name="T0" fmla="*/ 23 w 25"/>
                <a:gd name="T1" fmla="*/ 0 h 63"/>
                <a:gd name="T2" fmla="*/ 25 w 25"/>
                <a:gd name="T3" fmla="*/ 55 h 63"/>
                <a:gd name="T4" fmla="*/ 1 w 25"/>
                <a:gd name="T5" fmla="*/ 63 h 63"/>
                <a:gd name="T6" fmla="*/ 0 w 25"/>
                <a:gd name="T7" fmla="*/ 8 h 63"/>
                <a:gd name="T8" fmla="*/ 23 w 25"/>
                <a:gd name="T9" fmla="*/ 0 h 63"/>
              </a:gdLst>
              <a:ahLst/>
              <a:cxnLst>
                <a:cxn ang="0">
                  <a:pos x="T0" y="T1"/>
                </a:cxn>
                <a:cxn ang="0">
                  <a:pos x="T2" y="T3"/>
                </a:cxn>
                <a:cxn ang="0">
                  <a:pos x="T4" y="T5"/>
                </a:cxn>
                <a:cxn ang="0">
                  <a:pos x="T6" y="T7"/>
                </a:cxn>
                <a:cxn ang="0">
                  <a:pos x="T8" y="T9"/>
                </a:cxn>
              </a:cxnLst>
              <a:rect l="0" t="0" r="r" b="b"/>
              <a:pathLst>
                <a:path w="25" h="63">
                  <a:moveTo>
                    <a:pt x="23" y="0"/>
                  </a:moveTo>
                  <a:lnTo>
                    <a:pt x="25" y="55"/>
                  </a:lnTo>
                  <a:lnTo>
                    <a:pt x="1" y="63"/>
                  </a:lnTo>
                  <a:lnTo>
                    <a:pt x="0" y="8"/>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19" name="Freeform 1092"/>
            <p:cNvSpPr>
              <a:spLocks/>
            </p:cNvSpPr>
            <p:nvPr/>
          </p:nvSpPr>
          <p:spPr bwMode="auto">
            <a:xfrm>
              <a:off x="13726303" y="3573"/>
              <a:ext cx="58738" cy="114300"/>
            </a:xfrm>
            <a:custGeom>
              <a:avLst/>
              <a:gdLst>
                <a:gd name="T0" fmla="*/ 36 w 37"/>
                <a:gd name="T1" fmla="*/ 0 h 72"/>
                <a:gd name="T2" fmla="*/ 37 w 37"/>
                <a:gd name="T3" fmla="*/ 55 h 72"/>
                <a:gd name="T4" fmla="*/ 2 w 37"/>
                <a:gd name="T5" fmla="*/ 72 h 72"/>
                <a:gd name="T6" fmla="*/ 0 w 37"/>
                <a:gd name="T7" fmla="*/ 17 h 72"/>
                <a:gd name="T8" fmla="*/ 36 w 37"/>
                <a:gd name="T9" fmla="*/ 0 h 72"/>
              </a:gdLst>
              <a:ahLst/>
              <a:cxnLst>
                <a:cxn ang="0">
                  <a:pos x="T0" y="T1"/>
                </a:cxn>
                <a:cxn ang="0">
                  <a:pos x="T2" y="T3"/>
                </a:cxn>
                <a:cxn ang="0">
                  <a:pos x="T4" y="T5"/>
                </a:cxn>
                <a:cxn ang="0">
                  <a:pos x="T6" y="T7"/>
                </a:cxn>
                <a:cxn ang="0">
                  <a:pos x="T8" y="T9"/>
                </a:cxn>
              </a:cxnLst>
              <a:rect l="0" t="0" r="r" b="b"/>
              <a:pathLst>
                <a:path w="37" h="72">
                  <a:moveTo>
                    <a:pt x="36" y="0"/>
                  </a:moveTo>
                  <a:lnTo>
                    <a:pt x="37" y="55"/>
                  </a:lnTo>
                  <a:lnTo>
                    <a:pt x="2" y="72"/>
                  </a:lnTo>
                  <a:lnTo>
                    <a:pt x="0" y="17"/>
                  </a:lnTo>
                  <a:lnTo>
                    <a:pt x="3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0" name="Freeform 1093"/>
            <p:cNvSpPr>
              <a:spLocks/>
            </p:cNvSpPr>
            <p:nvPr/>
          </p:nvSpPr>
          <p:spPr bwMode="auto">
            <a:xfrm>
              <a:off x="13697728" y="30560"/>
              <a:ext cx="31750" cy="104775"/>
            </a:xfrm>
            <a:custGeom>
              <a:avLst/>
              <a:gdLst>
                <a:gd name="T0" fmla="*/ 18 w 20"/>
                <a:gd name="T1" fmla="*/ 0 h 66"/>
                <a:gd name="T2" fmla="*/ 20 w 20"/>
                <a:gd name="T3" fmla="*/ 55 h 66"/>
                <a:gd name="T4" fmla="*/ 2 w 20"/>
                <a:gd name="T5" fmla="*/ 66 h 66"/>
                <a:gd name="T6" fmla="*/ 0 w 20"/>
                <a:gd name="T7" fmla="*/ 11 h 66"/>
                <a:gd name="T8" fmla="*/ 18 w 20"/>
                <a:gd name="T9" fmla="*/ 0 h 66"/>
              </a:gdLst>
              <a:ahLst/>
              <a:cxnLst>
                <a:cxn ang="0">
                  <a:pos x="T0" y="T1"/>
                </a:cxn>
                <a:cxn ang="0">
                  <a:pos x="T2" y="T3"/>
                </a:cxn>
                <a:cxn ang="0">
                  <a:pos x="T4" y="T5"/>
                </a:cxn>
                <a:cxn ang="0">
                  <a:pos x="T6" y="T7"/>
                </a:cxn>
                <a:cxn ang="0">
                  <a:pos x="T8" y="T9"/>
                </a:cxn>
              </a:cxnLst>
              <a:rect l="0" t="0" r="r" b="b"/>
              <a:pathLst>
                <a:path w="20" h="66">
                  <a:moveTo>
                    <a:pt x="18" y="0"/>
                  </a:moveTo>
                  <a:lnTo>
                    <a:pt x="20" y="55"/>
                  </a:lnTo>
                  <a:lnTo>
                    <a:pt x="2" y="66"/>
                  </a:lnTo>
                  <a:lnTo>
                    <a:pt x="0" y="11"/>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1" name="Freeform 1094"/>
            <p:cNvSpPr>
              <a:spLocks/>
            </p:cNvSpPr>
            <p:nvPr/>
          </p:nvSpPr>
          <p:spPr bwMode="auto">
            <a:xfrm>
              <a:off x="13694553" y="48023"/>
              <a:ext cx="6350" cy="90488"/>
            </a:xfrm>
            <a:custGeom>
              <a:avLst/>
              <a:gdLst>
                <a:gd name="T0" fmla="*/ 2 w 4"/>
                <a:gd name="T1" fmla="*/ 0 h 57"/>
                <a:gd name="T2" fmla="*/ 4 w 4"/>
                <a:gd name="T3" fmla="*/ 55 h 57"/>
                <a:gd name="T4" fmla="*/ 2 w 4"/>
                <a:gd name="T5" fmla="*/ 57 h 57"/>
                <a:gd name="T6" fmla="*/ 0 w 4"/>
                <a:gd name="T7" fmla="*/ 2 h 57"/>
                <a:gd name="T8" fmla="*/ 2 w 4"/>
                <a:gd name="T9" fmla="*/ 0 h 57"/>
              </a:gdLst>
              <a:ahLst/>
              <a:cxnLst>
                <a:cxn ang="0">
                  <a:pos x="T0" y="T1"/>
                </a:cxn>
                <a:cxn ang="0">
                  <a:pos x="T2" y="T3"/>
                </a:cxn>
                <a:cxn ang="0">
                  <a:pos x="T4" y="T5"/>
                </a:cxn>
                <a:cxn ang="0">
                  <a:pos x="T6" y="T7"/>
                </a:cxn>
                <a:cxn ang="0">
                  <a:pos x="T8" y="T9"/>
                </a:cxn>
              </a:cxnLst>
              <a:rect l="0" t="0" r="r" b="b"/>
              <a:pathLst>
                <a:path w="4" h="57">
                  <a:moveTo>
                    <a:pt x="2" y="0"/>
                  </a:moveTo>
                  <a:lnTo>
                    <a:pt x="4" y="55"/>
                  </a:lnTo>
                  <a:lnTo>
                    <a:pt x="2" y="57"/>
                  </a:lnTo>
                  <a:lnTo>
                    <a:pt x="0" y="2"/>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2" name="Freeform 1095"/>
            <p:cNvSpPr>
              <a:spLocks/>
            </p:cNvSpPr>
            <p:nvPr/>
          </p:nvSpPr>
          <p:spPr bwMode="auto">
            <a:xfrm>
              <a:off x="13669153" y="51198"/>
              <a:ext cx="28575" cy="106363"/>
            </a:xfrm>
            <a:custGeom>
              <a:avLst/>
              <a:gdLst>
                <a:gd name="T0" fmla="*/ 16 w 18"/>
                <a:gd name="T1" fmla="*/ 0 h 67"/>
                <a:gd name="T2" fmla="*/ 18 w 18"/>
                <a:gd name="T3" fmla="*/ 55 h 67"/>
                <a:gd name="T4" fmla="*/ 1 w 18"/>
                <a:gd name="T5" fmla="*/ 67 h 67"/>
                <a:gd name="T6" fmla="*/ 0 w 18"/>
                <a:gd name="T7" fmla="*/ 12 h 67"/>
                <a:gd name="T8" fmla="*/ 16 w 18"/>
                <a:gd name="T9" fmla="*/ 0 h 67"/>
              </a:gdLst>
              <a:ahLst/>
              <a:cxnLst>
                <a:cxn ang="0">
                  <a:pos x="T0" y="T1"/>
                </a:cxn>
                <a:cxn ang="0">
                  <a:pos x="T2" y="T3"/>
                </a:cxn>
                <a:cxn ang="0">
                  <a:pos x="T4" y="T5"/>
                </a:cxn>
                <a:cxn ang="0">
                  <a:pos x="T6" y="T7"/>
                </a:cxn>
                <a:cxn ang="0">
                  <a:pos x="T8" y="T9"/>
                </a:cxn>
              </a:cxnLst>
              <a:rect l="0" t="0" r="r" b="b"/>
              <a:pathLst>
                <a:path w="18" h="67">
                  <a:moveTo>
                    <a:pt x="16" y="0"/>
                  </a:moveTo>
                  <a:lnTo>
                    <a:pt x="18" y="55"/>
                  </a:lnTo>
                  <a:lnTo>
                    <a:pt x="1" y="67"/>
                  </a:lnTo>
                  <a:lnTo>
                    <a:pt x="0" y="12"/>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3" name="Freeform 1096"/>
            <p:cNvSpPr>
              <a:spLocks/>
            </p:cNvSpPr>
            <p:nvPr/>
          </p:nvSpPr>
          <p:spPr bwMode="auto">
            <a:xfrm>
              <a:off x="12783328" y="106760"/>
              <a:ext cx="34925" cy="103188"/>
            </a:xfrm>
            <a:custGeom>
              <a:avLst/>
              <a:gdLst>
                <a:gd name="T0" fmla="*/ 26 w 28"/>
                <a:gd name="T1" fmla="*/ 12 h 79"/>
                <a:gd name="T2" fmla="*/ 28 w 28"/>
                <a:gd name="T3" fmla="*/ 79 h 79"/>
                <a:gd name="T4" fmla="*/ 2 w 28"/>
                <a:gd name="T5" fmla="*/ 67 h 79"/>
                <a:gd name="T6" fmla="*/ 2 w 28"/>
                <a:gd name="T7" fmla="*/ 67 h 79"/>
                <a:gd name="T8" fmla="*/ 0 w 28"/>
                <a:gd name="T9" fmla="*/ 0 h 79"/>
                <a:gd name="T10" fmla="*/ 0 w 28"/>
                <a:gd name="T11" fmla="*/ 0 h 79"/>
                <a:gd name="T12" fmla="*/ 26 w 28"/>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26" y="12"/>
                  </a:moveTo>
                  <a:cubicBezTo>
                    <a:pt x="28" y="79"/>
                    <a:pt x="28" y="79"/>
                    <a:pt x="28" y="79"/>
                  </a:cubicBezTo>
                  <a:cubicBezTo>
                    <a:pt x="27" y="79"/>
                    <a:pt x="6" y="69"/>
                    <a:pt x="2" y="67"/>
                  </a:cubicBezTo>
                  <a:cubicBezTo>
                    <a:pt x="2" y="67"/>
                    <a:pt x="2" y="67"/>
                    <a:pt x="2" y="67"/>
                  </a:cubicBezTo>
                  <a:cubicBezTo>
                    <a:pt x="0" y="0"/>
                    <a:pt x="0" y="0"/>
                    <a:pt x="0" y="0"/>
                  </a:cubicBezTo>
                  <a:cubicBezTo>
                    <a:pt x="0" y="0"/>
                    <a:pt x="0" y="0"/>
                    <a:pt x="0" y="0"/>
                  </a:cubicBezTo>
                  <a:cubicBezTo>
                    <a:pt x="4" y="2"/>
                    <a:pt x="25" y="12"/>
                    <a:pt x="26" y="1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4" name="Freeform 1097"/>
            <p:cNvSpPr>
              <a:spLocks/>
            </p:cNvSpPr>
            <p:nvPr/>
          </p:nvSpPr>
          <p:spPr bwMode="auto">
            <a:xfrm>
              <a:off x="12783328" y="10676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5" name="Freeform 1098"/>
            <p:cNvSpPr>
              <a:spLocks/>
            </p:cNvSpPr>
            <p:nvPr/>
          </p:nvSpPr>
          <p:spPr bwMode="auto">
            <a:xfrm>
              <a:off x="12783328" y="106760"/>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6" name="Freeform 1099"/>
            <p:cNvSpPr>
              <a:spLocks/>
            </p:cNvSpPr>
            <p:nvPr/>
          </p:nvSpPr>
          <p:spPr bwMode="auto">
            <a:xfrm>
              <a:off x="12781741" y="106760"/>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7" name="Freeform 1100"/>
            <p:cNvSpPr>
              <a:spLocks/>
            </p:cNvSpPr>
            <p:nvPr/>
          </p:nvSpPr>
          <p:spPr bwMode="auto">
            <a:xfrm>
              <a:off x="12780153" y="10676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8" name="Freeform 1101"/>
            <p:cNvSpPr>
              <a:spLocks/>
            </p:cNvSpPr>
            <p:nvPr/>
          </p:nvSpPr>
          <p:spPr bwMode="auto">
            <a:xfrm>
              <a:off x="12778566" y="10676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29" name="Freeform 1102"/>
            <p:cNvSpPr>
              <a:spLocks/>
            </p:cNvSpPr>
            <p:nvPr/>
          </p:nvSpPr>
          <p:spPr bwMode="auto">
            <a:xfrm>
              <a:off x="12775391" y="106760"/>
              <a:ext cx="6350" cy="87313"/>
            </a:xfrm>
            <a:custGeom>
              <a:avLst/>
              <a:gdLst>
                <a:gd name="T0" fmla="*/ 3 w 5"/>
                <a:gd name="T1" fmla="*/ 0 h 67"/>
                <a:gd name="T2" fmla="*/ 5 w 5"/>
                <a:gd name="T3" fmla="*/ 67 h 67"/>
                <a:gd name="T4" fmla="*/ 3 w 5"/>
                <a:gd name="T5" fmla="*/ 67 h 67"/>
                <a:gd name="T6" fmla="*/ 2 w 5"/>
                <a:gd name="T7" fmla="*/ 67 h 67"/>
                <a:gd name="T8" fmla="*/ 0 w 5"/>
                <a:gd name="T9" fmla="*/ 0 h 67"/>
                <a:gd name="T10" fmla="*/ 1 w 5"/>
                <a:gd name="T11" fmla="*/ 0 h 67"/>
                <a:gd name="T12" fmla="*/ 3 w 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5" h="67">
                  <a:moveTo>
                    <a:pt x="3" y="0"/>
                  </a:moveTo>
                  <a:cubicBezTo>
                    <a:pt x="5" y="67"/>
                    <a:pt x="5" y="67"/>
                    <a:pt x="5" y="67"/>
                  </a:cubicBezTo>
                  <a:cubicBezTo>
                    <a:pt x="4" y="67"/>
                    <a:pt x="4" y="67"/>
                    <a:pt x="3" y="67"/>
                  </a:cubicBezTo>
                  <a:cubicBezTo>
                    <a:pt x="3" y="67"/>
                    <a:pt x="3" y="67"/>
                    <a:pt x="2" y="67"/>
                  </a:cubicBezTo>
                  <a:cubicBezTo>
                    <a:pt x="0" y="0"/>
                    <a:pt x="0" y="0"/>
                    <a:pt x="0" y="0"/>
                  </a:cubicBezTo>
                  <a:cubicBezTo>
                    <a:pt x="1" y="0"/>
                    <a:pt x="1" y="0"/>
                    <a:pt x="1" y="0"/>
                  </a:cubicBezTo>
                  <a:cubicBezTo>
                    <a:pt x="2"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0" name="Freeform 1103"/>
            <p:cNvSpPr>
              <a:spLocks/>
            </p:cNvSpPr>
            <p:nvPr/>
          </p:nvSpPr>
          <p:spPr bwMode="auto">
            <a:xfrm>
              <a:off x="12770628" y="10676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1" name="Freeform 1104"/>
            <p:cNvSpPr>
              <a:spLocks/>
            </p:cNvSpPr>
            <p:nvPr/>
          </p:nvSpPr>
          <p:spPr bwMode="auto">
            <a:xfrm>
              <a:off x="12765866" y="106760"/>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2" name="Freeform 1105"/>
            <p:cNvSpPr>
              <a:spLocks/>
            </p:cNvSpPr>
            <p:nvPr/>
          </p:nvSpPr>
          <p:spPr bwMode="auto">
            <a:xfrm>
              <a:off x="12759516" y="106760"/>
              <a:ext cx="7938" cy="88900"/>
            </a:xfrm>
            <a:custGeom>
              <a:avLst/>
              <a:gdLst>
                <a:gd name="T0" fmla="*/ 5 w 7"/>
                <a:gd name="T1" fmla="*/ 0 h 68"/>
                <a:gd name="T2" fmla="*/ 7 w 7"/>
                <a:gd name="T3" fmla="*/ 67 h 68"/>
                <a:gd name="T4" fmla="*/ 2 w 7"/>
                <a:gd name="T5" fmla="*/ 68 h 68"/>
                <a:gd name="T6" fmla="*/ 0 w 7"/>
                <a:gd name="T7" fmla="*/ 1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7"/>
                    <a:pt x="4" y="68"/>
                    <a:pt x="2" y="68"/>
                  </a:cubicBezTo>
                  <a:cubicBezTo>
                    <a:pt x="0" y="1"/>
                    <a:pt x="0" y="1"/>
                    <a:pt x="0" y="1"/>
                  </a:cubicBezTo>
                  <a:cubicBezTo>
                    <a:pt x="2" y="1"/>
                    <a:pt x="4"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3" name="Freeform 1106"/>
            <p:cNvSpPr>
              <a:spLocks/>
            </p:cNvSpPr>
            <p:nvPr/>
          </p:nvSpPr>
          <p:spPr bwMode="auto">
            <a:xfrm>
              <a:off x="12753166" y="108348"/>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7"/>
                    <a:pt x="2" y="68"/>
                  </a:cubicBezTo>
                  <a:cubicBezTo>
                    <a:pt x="0" y="1"/>
                    <a:pt x="0" y="1"/>
                    <a:pt x="0" y="1"/>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4" name="Freeform 1107"/>
            <p:cNvSpPr>
              <a:spLocks/>
            </p:cNvSpPr>
            <p:nvPr/>
          </p:nvSpPr>
          <p:spPr bwMode="auto">
            <a:xfrm>
              <a:off x="12748403" y="109935"/>
              <a:ext cx="7938" cy="87313"/>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7"/>
                    <a:pt x="3" y="68"/>
                    <a:pt x="2" y="68"/>
                  </a:cubicBezTo>
                  <a:cubicBezTo>
                    <a:pt x="0" y="1"/>
                    <a:pt x="0" y="1"/>
                    <a:pt x="0" y="1"/>
                  </a:cubicBezTo>
                  <a:cubicBezTo>
                    <a:pt x="1" y="1"/>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5" name="Freeform 1108"/>
            <p:cNvSpPr>
              <a:spLocks/>
            </p:cNvSpPr>
            <p:nvPr/>
          </p:nvSpPr>
          <p:spPr bwMode="auto">
            <a:xfrm>
              <a:off x="12748403" y="109935"/>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6" name="Freeform 1109"/>
            <p:cNvSpPr>
              <a:spLocks/>
            </p:cNvSpPr>
            <p:nvPr/>
          </p:nvSpPr>
          <p:spPr bwMode="auto">
            <a:xfrm>
              <a:off x="12748403" y="11152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7" name="Freeform 1110"/>
            <p:cNvSpPr>
              <a:spLocks/>
            </p:cNvSpPr>
            <p:nvPr/>
          </p:nvSpPr>
          <p:spPr bwMode="auto">
            <a:xfrm>
              <a:off x="12748403" y="11152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8" name="Freeform 1111"/>
            <p:cNvSpPr>
              <a:spLocks/>
            </p:cNvSpPr>
            <p:nvPr/>
          </p:nvSpPr>
          <p:spPr bwMode="auto">
            <a:xfrm>
              <a:off x="12748403" y="11152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39" name="Freeform 1112"/>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0" name="Freeform 1113"/>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1" name="Freeform 1114"/>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2" name="Freeform 1115"/>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3" name="Freeform 1116"/>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4" name="Freeform 1117"/>
            <p:cNvSpPr>
              <a:spLocks/>
            </p:cNvSpPr>
            <p:nvPr/>
          </p:nvSpPr>
          <p:spPr bwMode="auto">
            <a:xfrm>
              <a:off x="12748403" y="113110"/>
              <a:ext cx="1588"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1"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5" name="Freeform 1118"/>
            <p:cNvSpPr>
              <a:spLocks/>
            </p:cNvSpPr>
            <p:nvPr/>
          </p:nvSpPr>
          <p:spPr bwMode="auto">
            <a:xfrm>
              <a:off x="12746816" y="114698"/>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6" name="Freeform 1119"/>
            <p:cNvSpPr>
              <a:spLocks/>
            </p:cNvSpPr>
            <p:nvPr/>
          </p:nvSpPr>
          <p:spPr bwMode="auto">
            <a:xfrm>
              <a:off x="12746816" y="114698"/>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7" name="Freeform 1120"/>
            <p:cNvSpPr>
              <a:spLocks/>
            </p:cNvSpPr>
            <p:nvPr/>
          </p:nvSpPr>
          <p:spPr bwMode="auto">
            <a:xfrm>
              <a:off x="12746816" y="114698"/>
              <a:ext cx="1588" cy="88900"/>
            </a:xfrm>
            <a:custGeom>
              <a:avLst/>
              <a:gdLst>
                <a:gd name="T0" fmla="*/ 0 w 2"/>
                <a:gd name="T1" fmla="*/ 0 h 68"/>
                <a:gd name="T2" fmla="*/ 2 w 2"/>
                <a:gd name="T3" fmla="*/ 67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8" name="Freeform 1121"/>
            <p:cNvSpPr>
              <a:spLocks/>
            </p:cNvSpPr>
            <p:nvPr/>
          </p:nvSpPr>
          <p:spPr bwMode="auto">
            <a:xfrm>
              <a:off x="12742053" y="114698"/>
              <a:ext cx="6350" cy="90488"/>
            </a:xfrm>
            <a:custGeom>
              <a:avLst/>
              <a:gdLst>
                <a:gd name="T0" fmla="*/ 3 w 5"/>
                <a:gd name="T1" fmla="*/ 0 h 69"/>
                <a:gd name="T2" fmla="*/ 5 w 5"/>
                <a:gd name="T3" fmla="*/ 68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8"/>
                    <a:pt x="5" y="68"/>
                    <a:pt x="5" y="68"/>
                  </a:cubicBezTo>
                  <a:cubicBezTo>
                    <a:pt x="4" y="68"/>
                    <a:pt x="3" y="68"/>
                    <a:pt x="2" y="69"/>
                  </a:cubicBezTo>
                  <a:cubicBezTo>
                    <a:pt x="0" y="2"/>
                    <a:pt x="0" y="2"/>
                    <a:pt x="0" y="2"/>
                  </a:cubicBezTo>
                  <a:cubicBezTo>
                    <a:pt x="1" y="1"/>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49" name="Freeform 1122"/>
            <p:cNvSpPr>
              <a:spLocks/>
            </p:cNvSpPr>
            <p:nvPr/>
          </p:nvSpPr>
          <p:spPr bwMode="auto">
            <a:xfrm>
              <a:off x="12738878" y="116285"/>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0" name="Freeform 1123"/>
            <p:cNvSpPr>
              <a:spLocks/>
            </p:cNvSpPr>
            <p:nvPr/>
          </p:nvSpPr>
          <p:spPr bwMode="auto">
            <a:xfrm>
              <a:off x="12734116" y="116285"/>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3" y="1"/>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1" name="Freeform 1124"/>
            <p:cNvSpPr>
              <a:spLocks/>
            </p:cNvSpPr>
            <p:nvPr/>
          </p:nvSpPr>
          <p:spPr bwMode="auto">
            <a:xfrm>
              <a:off x="12726178" y="117873"/>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2" name="Freeform 1125"/>
            <p:cNvSpPr>
              <a:spLocks/>
            </p:cNvSpPr>
            <p:nvPr/>
          </p:nvSpPr>
          <p:spPr bwMode="auto">
            <a:xfrm>
              <a:off x="12718241" y="117873"/>
              <a:ext cx="11113" cy="88900"/>
            </a:xfrm>
            <a:custGeom>
              <a:avLst/>
              <a:gdLst>
                <a:gd name="T0" fmla="*/ 6 w 8"/>
                <a:gd name="T1" fmla="*/ 0 h 68"/>
                <a:gd name="T2" fmla="*/ 8 w 8"/>
                <a:gd name="T3" fmla="*/ 67 h 68"/>
                <a:gd name="T4" fmla="*/ 2 w 8"/>
                <a:gd name="T5" fmla="*/ 68 h 68"/>
                <a:gd name="T6" fmla="*/ 0 w 8"/>
                <a:gd name="T7" fmla="*/ 1 h 68"/>
                <a:gd name="T8" fmla="*/ 6 w 8"/>
                <a:gd name="T9" fmla="*/ 0 h 68"/>
              </a:gdLst>
              <a:ahLst/>
              <a:cxnLst>
                <a:cxn ang="0">
                  <a:pos x="T0" y="T1"/>
                </a:cxn>
                <a:cxn ang="0">
                  <a:pos x="T2" y="T3"/>
                </a:cxn>
                <a:cxn ang="0">
                  <a:pos x="T4" y="T5"/>
                </a:cxn>
                <a:cxn ang="0">
                  <a:pos x="T6" y="T7"/>
                </a:cxn>
                <a:cxn ang="0">
                  <a:pos x="T8" y="T9"/>
                </a:cxn>
              </a:cxnLst>
              <a:rect l="0" t="0" r="r" b="b"/>
              <a:pathLst>
                <a:path w="8" h="68">
                  <a:moveTo>
                    <a:pt x="6" y="0"/>
                  </a:moveTo>
                  <a:cubicBezTo>
                    <a:pt x="8" y="67"/>
                    <a:pt x="8" y="67"/>
                    <a:pt x="8" y="67"/>
                  </a:cubicBezTo>
                  <a:cubicBezTo>
                    <a:pt x="6" y="68"/>
                    <a:pt x="4" y="68"/>
                    <a:pt x="2" y="68"/>
                  </a:cubicBezTo>
                  <a:cubicBezTo>
                    <a:pt x="0" y="1"/>
                    <a:pt x="0" y="1"/>
                    <a:pt x="0" y="1"/>
                  </a:cubicBezTo>
                  <a:cubicBezTo>
                    <a:pt x="2" y="1"/>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3" name="Freeform 1126"/>
            <p:cNvSpPr>
              <a:spLocks/>
            </p:cNvSpPr>
            <p:nvPr/>
          </p:nvSpPr>
          <p:spPr bwMode="auto">
            <a:xfrm>
              <a:off x="12711891" y="117873"/>
              <a:ext cx="9525" cy="88900"/>
            </a:xfrm>
            <a:custGeom>
              <a:avLst/>
              <a:gdLst>
                <a:gd name="T0" fmla="*/ 6 w 8"/>
                <a:gd name="T1" fmla="*/ 1 h 68"/>
                <a:gd name="T2" fmla="*/ 8 w 8"/>
                <a:gd name="T3" fmla="*/ 68 h 68"/>
                <a:gd name="T4" fmla="*/ 6 w 8"/>
                <a:gd name="T5" fmla="*/ 68 h 68"/>
                <a:gd name="T6" fmla="*/ 2 w 8"/>
                <a:gd name="T7" fmla="*/ 68 h 68"/>
                <a:gd name="T8" fmla="*/ 0 w 8"/>
                <a:gd name="T9" fmla="*/ 0 h 68"/>
                <a:gd name="T10" fmla="*/ 4 w 8"/>
                <a:gd name="T11" fmla="*/ 1 h 68"/>
                <a:gd name="T12" fmla="*/ 6 w 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8" h="68">
                  <a:moveTo>
                    <a:pt x="6" y="1"/>
                  </a:moveTo>
                  <a:cubicBezTo>
                    <a:pt x="8" y="68"/>
                    <a:pt x="8" y="68"/>
                    <a:pt x="8" y="68"/>
                  </a:cubicBezTo>
                  <a:cubicBezTo>
                    <a:pt x="7" y="68"/>
                    <a:pt x="7" y="68"/>
                    <a:pt x="6" y="68"/>
                  </a:cubicBezTo>
                  <a:cubicBezTo>
                    <a:pt x="5" y="68"/>
                    <a:pt x="3" y="68"/>
                    <a:pt x="2" y="68"/>
                  </a:cubicBezTo>
                  <a:cubicBezTo>
                    <a:pt x="0" y="0"/>
                    <a:pt x="0" y="0"/>
                    <a:pt x="0" y="0"/>
                  </a:cubicBezTo>
                  <a:cubicBezTo>
                    <a:pt x="1" y="1"/>
                    <a:pt x="3" y="1"/>
                    <a:pt x="4" y="1"/>
                  </a:cubicBezTo>
                  <a:cubicBezTo>
                    <a:pt x="5" y="1"/>
                    <a:pt x="5" y="1"/>
                    <a:pt x="6"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4" name="Freeform 1127"/>
            <p:cNvSpPr>
              <a:spLocks/>
            </p:cNvSpPr>
            <p:nvPr/>
          </p:nvSpPr>
          <p:spPr bwMode="auto">
            <a:xfrm>
              <a:off x="12707128" y="117873"/>
              <a:ext cx="6350"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5" name="Freeform 1128"/>
            <p:cNvSpPr>
              <a:spLocks/>
            </p:cNvSpPr>
            <p:nvPr/>
          </p:nvSpPr>
          <p:spPr bwMode="auto">
            <a:xfrm>
              <a:off x="12702366" y="11787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3"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6" name="Freeform 1129"/>
            <p:cNvSpPr>
              <a:spLocks/>
            </p:cNvSpPr>
            <p:nvPr/>
          </p:nvSpPr>
          <p:spPr bwMode="auto">
            <a:xfrm>
              <a:off x="12700778" y="117873"/>
              <a:ext cx="4763" cy="87313"/>
            </a:xfrm>
            <a:custGeom>
              <a:avLst/>
              <a:gdLst>
                <a:gd name="T0" fmla="*/ 2 w 4"/>
                <a:gd name="T1" fmla="*/ 0 h 67"/>
                <a:gd name="T2" fmla="*/ 4 w 4"/>
                <a:gd name="T3" fmla="*/ 67 h 67"/>
                <a:gd name="T4" fmla="*/ 3 w 4"/>
                <a:gd name="T5" fmla="*/ 67 h 67"/>
                <a:gd name="T6" fmla="*/ 2 w 4"/>
                <a:gd name="T7" fmla="*/ 67 h 67"/>
                <a:gd name="T8" fmla="*/ 0 w 4"/>
                <a:gd name="T9" fmla="*/ 0 h 67"/>
                <a:gd name="T10" fmla="*/ 1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3" y="67"/>
                    <a:pt x="3" y="67"/>
                    <a:pt x="3" y="67"/>
                  </a:cubicBezTo>
                  <a:cubicBezTo>
                    <a:pt x="3" y="67"/>
                    <a:pt x="2" y="67"/>
                    <a:pt x="2" y="67"/>
                  </a:cubicBezTo>
                  <a:cubicBezTo>
                    <a:pt x="0" y="0"/>
                    <a:pt x="0" y="0"/>
                    <a:pt x="0" y="0"/>
                  </a:cubicBezTo>
                  <a:cubicBezTo>
                    <a:pt x="0" y="0"/>
                    <a:pt x="1" y="0"/>
                    <a:pt x="1"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7" name="Freeform 1130"/>
            <p:cNvSpPr>
              <a:spLocks/>
            </p:cNvSpPr>
            <p:nvPr/>
          </p:nvSpPr>
          <p:spPr bwMode="auto">
            <a:xfrm>
              <a:off x="12699191" y="116285"/>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8" name="Freeform 1131"/>
            <p:cNvSpPr>
              <a:spLocks/>
            </p:cNvSpPr>
            <p:nvPr/>
          </p:nvSpPr>
          <p:spPr bwMode="auto">
            <a:xfrm>
              <a:off x="12697603" y="116285"/>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59" name="Freeform 1132"/>
            <p:cNvSpPr>
              <a:spLocks/>
            </p:cNvSpPr>
            <p:nvPr/>
          </p:nvSpPr>
          <p:spPr bwMode="auto">
            <a:xfrm>
              <a:off x="12694428" y="114698"/>
              <a:ext cx="6350" cy="90488"/>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3" y="68"/>
                    <a:pt x="2" y="68"/>
                    <a:pt x="2" y="67"/>
                  </a:cubicBezTo>
                  <a:cubicBezTo>
                    <a:pt x="0" y="0"/>
                    <a:pt x="0" y="0"/>
                    <a:pt x="0" y="0"/>
                  </a:cubicBezTo>
                  <a:cubicBezTo>
                    <a:pt x="0" y="1"/>
                    <a:pt x="1" y="1"/>
                    <a:pt x="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0" name="Freeform 1133"/>
            <p:cNvSpPr>
              <a:spLocks/>
            </p:cNvSpPr>
            <p:nvPr/>
          </p:nvSpPr>
          <p:spPr bwMode="auto">
            <a:xfrm>
              <a:off x="12830953" y="127398"/>
              <a:ext cx="11113" cy="92075"/>
            </a:xfrm>
            <a:custGeom>
              <a:avLst/>
              <a:gdLst>
                <a:gd name="T0" fmla="*/ 8 w 9"/>
                <a:gd name="T1" fmla="*/ 4 h 71"/>
                <a:gd name="T2" fmla="*/ 9 w 9"/>
                <a:gd name="T3" fmla="*/ 71 h 71"/>
                <a:gd name="T4" fmla="*/ 2 w 9"/>
                <a:gd name="T5" fmla="*/ 67 h 71"/>
                <a:gd name="T6" fmla="*/ 0 w 9"/>
                <a:gd name="T7" fmla="*/ 0 h 71"/>
                <a:gd name="T8" fmla="*/ 8 w 9"/>
                <a:gd name="T9" fmla="*/ 4 h 71"/>
              </a:gdLst>
              <a:ahLst/>
              <a:cxnLst>
                <a:cxn ang="0">
                  <a:pos x="T0" y="T1"/>
                </a:cxn>
                <a:cxn ang="0">
                  <a:pos x="T2" y="T3"/>
                </a:cxn>
                <a:cxn ang="0">
                  <a:pos x="T4" y="T5"/>
                </a:cxn>
                <a:cxn ang="0">
                  <a:pos x="T6" y="T7"/>
                </a:cxn>
                <a:cxn ang="0">
                  <a:pos x="T8" y="T9"/>
                </a:cxn>
              </a:cxnLst>
              <a:rect l="0" t="0" r="r" b="b"/>
              <a:pathLst>
                <a:path w="9" h="71">
                  <a:moveTo>
                    <a:pt x="8" y="4"/>
                  </a:moveTo>
                  <a:cubicBezTo>
                    <a:pt x="9" y="71"/>
                    <a:pt x="9" y="71"/>
                    <a:pt x="9" y="71"/>
                  </a:cubicBezTo>
                  <a:cubicBezTo>
                    <a:pt x="9" y="70"/>
                    <a:pt x="6" y="68"/>
                    <a:pt x="2" y="67"/>
                  </a:cubicBezTo>
                  <a:cubicBezTo>
                    <a:pt x="0" y="0"/>
                    <a:pt x="0" y="0"/>
                    <a:pt x="0" y="0"/>
                  </a:cubicBezTo>
                  <a:cubicBezTo>
                    <a:pt x="4" y="1"/>
                    <a:pt x="7" y="3"/>
                    <a:pt x="8" y="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1" name="Freeform 1134"/>
            <p:cNvSpPr>
              <a:spLocks/>
            </p:cNvSpPr>
            <p:nvPr/>
          </p:nvSpPr>
          <p:spPr bwMode="auto">
            <a:xfrm>
              <a:off x="12821428" y="124223"/>
              <a:ext cx="11113" cy="90488"/>
            </a:xfrm>
            <a:custGeom>
              <a:avLst/>
              <a:gdLst>
                <a:gd name="T0" fmla="*/ 7 w 9"/>
                <a:gd name="T1" fmla="*/ 2 h 69"/>
                <a:gd name="T2" fmla="*/ 9 w 9"/>
                <a:gd name="T3" fmla="*/ 69 h 69"/>
                <a:gd name="T4" fmla="*/ 2 w 9"/>
                <a:gd name="T5" fmla="*/ 67 h 69"/>
                <a:gd name="T6" fmla="*/ 0 w 9"/>
                <a:gd name="T7" fmla="*/ 0 h 69"/>
                <a:gd name="T8" fmla="*/ 7 w 9"/>
                <a:gd name="T9" fmla="*/ 2 h 69"/>
              </a:gdLst>
              <a:ahLst/>
              <a:cxnLst>
                <a:cxn ang="0">
                  <a:pos x="T0" y="T1"/>
                </a:cxn>
                <a:cxn ang="0">
                  <a:pos x="T2" y="T3"/>
                </a:cxn>
                <a:cxn ang="0">
                  <a:pos x="T4" y="T5"/>
                </a:cxn>
                <a:cxn ang="0">
                  <a:pos x="T6" y="T7"/>
                </a:cxn>
                <a:cxn ang="0">
                  <a:pos x="T8" y="T9"/>
                </a:cxn>
              </a:cxnLst>
              <a:rect l="0" t="0" r="r" b="b"/>
              <a:pathLst>
                <a:path w="9" h="69">
                  <a:moveTo>
                    <a:pt x="7" y="2"/>
                  </a:moveTo>
                  <a:cubicBezTo>
                    <a:pt x="9" y="69"/>
                    <a:pt x="9" y="69"/>
                    <a:pt x="9" y="69"/>
                  </a:cubicBezTo>
                  <a:cubicBezTo>
                    <a:pt x="7" y="68"/>
                    <a:pt x="4" y="67"/>
                    <a:pt x="2" y="67"/>
                  </a:cubicBezTo>
                  <a:cubicBezTo>
                    <a:pt x="0" y="0"/>
                    <a:pt x="0" y="0"/>
                    <a:pt x="0" y="0"/>
                  </a:cubicBezTo>
                  <a:cubicBezTo>
                    <a:pt x="2" y="0"/>
                    <a:pt x="5" y="1"/>
                    <a:pt x="7"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2" name="Freeform 1135"/>
            <p:cNvSpPr>
              <a:spLocks/>
            </p:cNvSpPr>
            <p:nvPr/>
          </p:nvSpPr>
          <p:spPr bwMode="auto">
            <a:xfrm>
              <a:off x="12815078" y="122635"/>
              <a:ext cx="9525"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4" y="68"/>
                    <a:pt x="2" y="68"/>
                    <a:pt x="2" y="67"/>
                  </a:cubicBezTo>
                  <a:cubicBezTo>
                    <a:pt x="0" y="0"/>
                    <a:pt x="0" y="0"/>
                    <a:pt x="0" y="0"/>
                  </a:cubicBezTo>
                  <a:cubicBezTo>
                    <a:pt x="0" y="0"/>
                    <a:pt x="2" y="1"/>
                    <a:pt x="5"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3" name="Freeform 1136"/>
            <p:cNvSpPr>
              <a:spLocks/>
            </p:cNvSpPr>
            <p:nvPr/>
          </p:nvSpPr>
          <p:spPr bwMode="auto">
            <a:xfrm>
              <a:off x="13488178" y="111523"/>
              <a:ext cx="17463" cy="93663"/>
            </a:xfrm>
            <a:custGeom>
              <a:avLst/>
              <a:gdLst>
                <a:gd name="T0" fmla="*/ 9 w 11"/>
                <a:gd name="T1" fmla="*/ 3 h 59"/>
                <a:gd name="T2" fmla="*/ 11 w 11"/>
                <a:gd name="T3" fmla="*/ 59 h 59"/>
                <a:gd name="T4" fmla="*/ 2 w 11"/>
                <a:gd name="T5" fmla="*/ 55 h 59"/>
                <a:gd name="T6" fmla="*/ 0 w 11"/>
                <a:gd name="T7" fmla="*/ 0 h 59"/>
                <a:gd name="T8" fmla="*/ 9 w 11"/>
                <a:gd name="T9" fmla="*/ 3 h 59"/>
              </a:gdLst>
              <a:ahLst/>
              <a:cxnLst>
                <a:cxn ang="0">
                  <a:pos x="T0" y="T1"/>
                </a:cxn>
                <a:cxn ang="0">
                  <a:pos x="T2" y="T3"/>
                </a:cxn>
                <a:cxn ang="0">
                  <a:pos x="T4" y="T5"/>
                </a:cxn>
                <a:cxn ang="0">
                  <a:pos x="T6" y="T7"/>
                </a:cxn>
                <a:cxn ang="0">
                  <a:pos x="T8" y="T9"/>
                </a:cxn>
              </a:cxnLst>
              <a:rect l="0" t="0" r="r" b="b"/>
              <a:pathLst>
                <a:path w="11" h="59">
                  <a:moveTo>
                    <a:pt x="9" y="3"/>
                  </a:moveTo>
                  <a:lnTo>
                    <a:pt x="11" y="59"/>
                  </a:lnTo>
                  <a:lnTo>
                    <a:pt x="2" y="55"/>
                  </a:lnTo>
                  <a:lnTo>
                    <a:pt x="0" y="0"/>
                  </a:lnTo>
                  <a:lnTo>
                    <a:pt x="9"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4" name="Freeform 1137"/>
            <p:cNvSpPr>
              <a:spLocks/>
            </p:cNvSpPr>
            <p:nvPr/>
          </p:nvSpPr>
          <p:spPr bwMode="auto">
            <a:xfrm>
              <a:off x="13483416" y="111523"/>
              <a:ext cx="7938" cy="100013"/>
            </a:xfrm>
            <a:custGeom>
              <a:avLst/>
              <a:gdLst>
                <a:gd name="T0" fmla="*/ 3 w 5"/>
                <a:gd name="T1" fmla="*/ 0 h 63"/>
                <a:gd name="T2" fmla="*/ 5 w 5"/>
                <a:gd name="T3" fmla="*/ 55 h 63"/>
                <a:gd name="T4" fmla="*/ 1 w 5"/>
                <a:gd name="T5" fmla="*/ 63 h 63"/>
                <a:gd name="T6" fmla="*/ 0 w 5"/>
                <a:gd name="T7" fmla="*/ 8 h 63"/>
                <a:gd name="T8" fmla="*/ 3 w 5"/>
                <a:gd name="T9" fmla="*/ 0 h 63"/>
              </a:gdLst>
              <a:ahLst/>
              <a:cxnLst>
                <a:cxn ang="0">
                  <a:pos x="T0" y="T1"/>
                </a:cxn>
                <a:cxn ang="0">
                  <a:pos x="T2" y="T3"/>
                </a:cxn>
                <a:cxn ang="0">
                  <a:pos x="T4" y="T5"/>
                </a:cxn>
                <a:cxn ang="0">
                  <a:pos x="T6" y="T7"/>
                </a:cxn>
                <a:cxn ang="0">
                  <a:pos x="T8" y="T9"/>
                </a:cxn>
              </a:cxnLst>
              <a:rect l="0" t="0" r="r" b="b"/>
              <a:pathLst>
                <a:path w="5" h="63">
                  <a:moveTo>
                    <a:pt x="3" y="0"/>
                  </a:moveTo>
                  <a:lnTo>
                    <a:pt x="5" y="55"/>
                  </a:lnTo>
                  <a:lnTo>
                    <a:pt x="1" y="63"/>
                  </a:lnTo>
                  <a:lnTo>
                    <a:pt x="0" y="8"/>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5" name="Freeform 1138"/>
            <p:cNvSpPr>
              <a:spLocks/>
            </p:cNvSpPr>
            <p:nvPr/>
          </p:nvSpPr>
          <p:spPr bwMode="auto">
            <a:xfrm>
              <a:off x="13502466" y="116285"/>
              <a:ext cx="14288" cy="96838"/>
            </a:xfrm>
            <a:custGeom>
              <a:avLst/>
              <a:gdLst>
                <a:gd name="T0" fmla="*/ 7 w 9"/>
                <a:gd name="T1" fmla="*/ 6 h 61"/>
                <a:gd name="T2" fmla="*/ 9 w 9"/>
                <a:gd name="T3" fmla="*/ 61 h 61"/>
                <a:gd name="T4" fmla="*/ 2 w 9"/>
                <a:gd name="T5" fmla="*/ 56 h 61"/>
                <a:gd name="T6" fmla="*/ 0 w 9"/>
                <a:gd name="T7" fmla="*/ 0 h 61"/>
                <a:gd name="T8" fmla="*/ 7 w 9"/>
                <a:gd name="T9" fmla="*/ 6 h 61"/>
              </a:gdLst>
              <a:ahLst/>
              <a:cxnLst>
                <a:cxn ang="0">
                  <a:pos x="T0" y="T1"/>
                </a:cxn>
                <a:cxn ang="0">
                  <a:pos x="T2" y="T3"/>
                </a:cxn>
                <a:cxn ang="0">
                  <a:pos x="T4" y="T5"/>
                </a:cxn>
                <a:cxn ang="0">
                  <a:pos x="T6" y="T7"/>
                </a:cxn>
                <a:cxn ang="0">
                  <a:pos x="T8" y="T9"/>
                </a:cxn>
              </a:cxnLst>
              <a:rect l="0" t="0" r="r" b="b"/>
              <a:pathLst>
                <a:path w="9" h="61">
                  <a:moveTo>
                    <a:pt x="7" y="6"/>
                  </a:moveTo>
                  <a:lnTo>
                    <a:pt x="9" y="61"/>
                  </a:lnTo>
                  <a:lnTo>
                    <a:pt x="2" y="56"/>
                  </a:lnTo>
                  <a:lnTo>
                    <a:pt x="0" y="0"/>
                  </a:lnTo>
                  <a:lnTo>
                    <a:pt x="7"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6" name="Freeform 1139"/>
            <p:cNvSpPr>
              <a:spLocks/>
            </p:cNvSpPr>
            <p:nvPr/>
          </p:nvSpPr>
          <p:spPr bwMode="auto">
            <a:xfrm>
              <a:off x="13565966" y="119460"/>
              <a:ext cx="14288" cy="93663"/>
            </a:xfrm>
            <a:custGeom>
              <a:avLst/>
              <a:gdLst>
                <a:gd name="T0" fmla="*/ 7 w 9"/>
                <a:gd name="T1" fmla="*/ 3 h 59"/>
                <a:gd name="T2" fmla="*/ 9 w 9"/>
                <a:gd name="T3" fmla="*/ 59 h 59"/>
                <a:gd name="T4" fmla="*/ 1 w 9"/>
                <a:gd name="T5" fmla="*/ 55 h 59"/>
                <a:gd name="T6" fmla="*/ 0 w 9"/>
                <a:gd name="T7" fmla="*/ 0 h 59"/>
                <a:gd name="T8" fmla="*/ 7 w 9"/>
                <a:gd name="T9" fmla="*/ 3 h 59"/>
              </a:gdLst>
              <a:ahLst/>
              <a:cxnLst>
                <a:cxn ang="0">
                  <a:pos x="T0" y="T1"/>
                </a:cxn>
                <a:cxn ang="0">
                  <a:pos x="T2" y="T3"/>
                </a:cxn>
                <a:cxn ang="0">
                  <a:pos x="T4" y="T5"/>
                </a:cxn>
                <a:cxn ang="0">
                  <a:pos x="T6" y="T7"/>
                </a:cxn>
                <a:cxn ang="0">
                  <a:pos x="T8" y="T9"/>
                </a:cxn>
              </a:cxnLst>
              <a:rect l="0" t="0" r="r" b="b"/>
              <a:pathLst>
                <a:path w="9" h="59">
                  <a:moveTo>
                    <a:pt x="7" y="3"/>
                  </a:moveTo>
                  <a:lnTo>
                    <a:pt x="9" y="59"/>
                  </a:lnTo>
                  <a:lnTo>
                    <a:pt x="1" y="55"/>
                  </a:lnTo>
                  <a:lnTo>
                    <a:pt x="0" y="0"/>
                  </a:lnTo>
                  <a:lnTo>
                    <a:pt x="7"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7" name="Freeform 1140"/>
            <p:cNvSpPr>
              <a:spLocks/>
            </p:cNvSpPr>
            <p:nvPr/>
          </p:nvSpPr>
          <p:spPr bwMode="auto">
            <a:xfrm>
              <a:off x="13558028" y="119460"/>
              <a:ext cx="9525" cy="93663"/>
            </a:xfrm>
            <a:custGeom>
              <a:avLst/>
              <a:gdLst>
                <a:gd name="T0" fmla="*/ 5 w 6"/>
                <a:gd name="T1" fmla="*/ 0 h 59"/>
                <a:gd name="T2" fmla="*/ 6 w 6"/>
                <a:gd name="T3" fmla="*/ 55 h 59"/>
                <a:gd name="T4" fmla="*/ 1 w 6"/>
                <a:gd name="T5" fmla="*/ 59 h 59"/>
                <a:gd name="T6" fmla="*/ 0 w 6"/>
                <a:gd name="T7" fmla="*/ 3 h 59"/>
                <a:gd name="T8" fmla="*/ 5 w 6"/>
                <a:gd name="T9" fmla="*/ 0 h 59"/>
              </a:gdLst>
              <a:ahLst/>
              <a:cxnLst>
                <a:cxn ang="0">
                  <a:pos x="T0" y="T1"/>
                </a:cxn>
                <a:cxn ang="0">
                  <a:pos x="T2" y="T3"/>
                </a:cxn>
                <a:cxn ang="0">
                  <a:pos x="T4" y="T5"/>
                </a:cxn>
                <a:cxn ang="0">
                  <a:pos x="T6" y="T7"/>
                </a:cxn>
                <a:cxn ang="0">
                  <a:pos x="T8" y="T9"/>
                </a:cxn>
              </a:cxnLst>
              <a:rect l="0" t="0" r="r" b="b"/>
              <a:pathLst>
                <a:path w="6" h="59">
                  <a:moveTo>
                    <a:pt x="5" y="0"/>
                  </a:moveTo>
                  <a:lnTo>
                    <a:pt x="6" y="55"/>
                  </a:lnTo>
                  <a:lnTo>
                    <a:pt x="1" y="59"/>
                  </a:lnTo>
                  <a:lnTo>
                    <a:pt x="0" y="3"/>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8" name="Freeform 1141"/>
            <p:cNvSpPr>
              <a:spLocks/>
            </p:cNvSpPr>
            <p:nvPr/>
          </p:nvSpPr>
          <p:spPr bwMode="auto">
            <a:xfrm>
              <a:off x="13621528" y="70248"/>
              <a:ext cx="49213" cy="141288"/>
            </a:xfrm>
            <a:custGeom>
              <a:avLst/>
              <a:gdLst>
                <a:gd name="T0" fmla="*/ 30 w 31"/>
                <a:gd name="T1" fmla="*/ 0 h 89"/>
                <a:gd name="T2" fmla="*/ 31 w 31"/>
                <a:gd name="T3" fmla="*/ 55 h 89"/>
                <a:gd name="T4" fmla="*/ 2 w 31"/>
                <a:gd name="T5" fmla="*/ 89 h 89"/>
                <a:gd name="T6" fmla="*/ 0 w 31"/>
                <a:gd name="T7" fmla="*/ 34 h 89"/>
                <a:gd name="T8" fmla="*/ 30 w 31"/>
                <a:gd name="T9" fmla="*/ 0 h 89"/>
              </a:gdLst>
              <a:ahLst/>
              <a:cxnLst>
                <a:cxn ang="0">
                  <a:pos x="T0" y="T1"/>
                </a:cxn>
                <a:cxn ang="0">
                  <a:pos x="T2" y="T3"/>
                </a:cxn>
                <a:cxn ang="0">
                  <a:pos x="T4" y="T5"/>
                </a:cxn>
                <a:cxn ang="0">
                  <a:pos x="T6" y="T7"/>
                </a:cxn>
                <a:cxn ang="0">
                  <a:pos x="T8" y="T9"/>
                </a:cxn>
              </a:cxnLst>
              <a:rect l="0" t="0" r="r" b="b"/>
              <a:pathLst>
                <a:path w="31" h="89">
                  <a:moveTo>
                    <a:pt x="30" y="0"/>
                  </a:moveTo>
                  <a:lnTo>
                    <a:pt x="31" y="55"/>
                  </a:lnTo>
                  <a:lnTo>
                    <a:pt x="2" y="89"/>
                  </a:lnTo>
                  <a:lnTo>
                    <a:pt x="0" y="34"/>
                  </a:lnTo>
                  <a:lnTo>
                    <a:pt x="3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69" name="Freeform 1142"/>
            <p:cNvSpPr>
              <a:spLocks/>
            </p:cNvSpPr>
            <p:nvPr/>
          </p:nvSpPr>
          <p:spPr bwMode="auto">
            <a:xfrm>
              <a:off x="13542153" y="124223"/>
              <a:ext cx="17463" cy="93663"/>
            </a:xfrm>
            <a:custGeom>
              <a:avLst/>
              <a:gdLst>
                <a:gd name="T0" fmla="*/ 10 w 11"/>
                <a:gd name="T1" fmla="*/ 0 h 59"/>
                <a:gd name="T2" fmla="*/ 11 w 11"/>
                <a:gd name="T3" fmla="*/ 56 h 59"/>
                <a:gd name="T4" fmla="*/ 2 w 11"/>
                <a:gd name="T5" fmla="*/ 59 h 59"/>
                <a:gd name="T6" fmla="*/ 0 w 11"/>
                <a:gd name="T7" fmla="*/ 4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6"/>
                  </a:lnTo>
                  <a:lnTo>
                    <a:pt x="2" y="59"/>
                  </a:lnTo>
                  <a:lnTo>
                    <a:pt x="0" y="4"/>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0" name="Freeform 1143"/>
            <p:cNvSpPr>
              <a:spLocks/>
            </p:cNvSpPr>
            <p:nvPr/>
          </p:nvSpPr>
          <p:spPr bwMode="auto">
            <a:xfrm>
              <a:off x="13513578" y="125810"/>
              <a:ext cx="4763" cy="93663"/>
            </a:xfrm>
            <a:custGeom>
              <a:avLst/>
              <a:gdLst>
                <a:gd name="T0" fmla="*/ 2 w 3"/>
                <a:gd name="T1" fmla="*/ 4 h 59"/>
                <a:gd name="T2" fmla="*/ 3 w 3"/>
                <a:gd name="T3" fmla="*/ 59 h 59"/>
                <a:gd name="T4" fmla="*/ 2 w 3"/>
                <a:gd name="T5" fmla="*/ 55 h 59"/>
                <a:gd name="T6" fmla="*/ 0 w 3"/>
                <a:gd name="T7" fmla="*/ 0 h 59"/>
                <a:gd name="T8" fmla="*/ 2 w 3"/>
                <a:gd name="T9" fmla="*/ 4 h 59"/>
              </a:gdLst>
              <a:ahLst/>
              <a:cxnLst>
                <a:cxn ang="0">
                  <a:pos x="T0" y="T1"/>
                </a:cxn>
                <a:cxn ang="0">
                  <a:pos x="T2" y="T3"/>
                </a:cxn>
                <a:cxn ang="0">
                  <a:pos x="T4" y="T5"/>
                </a:cxn>
                <a:cxn ang="0">
                  <a:pos x="T6" y="T7"/>
                </a:cxn>
                <a:cxn ang="0">
                  <a:pos x="T8" y="T9"/>
                </a:cxn>
              </a:cxnLst>
              <a:rect l="0" t="0" r="r" b="b"/>
              <a:pathLst>
                <a:path w="3" h="59">
                  <a:moveTo>
                    <a:pt x="2" y="4"/>
                  </a:moveTo>
                  <a:lnTo>
                    <a:pt x="3" y="59"/>
                  </a:lnTo>
                  <a:lnTo>
                    <a:pt x="2" y="55"/>
                  </a:lnTo>
                  <a:lnTo>
                    <a:pt x="0" y="0"/>
                  </a:lnTo>
                  <a:lnTo>
                    <a:pt x="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1" name="Freeform 1144"/>
            <p:cNvSpPr>
              <a:spLocks/>
            </p:cNvSpPr>
            <p:nvPr/>
          </p:nvSpPr>
          <p:spPr bwMode="auto">
            <a:xfrm>
              <a:off x="13516753" y="132160"/>
              <a:ext cx="12700" cy="90488"/>
            </a:xfrm>
            <a:custGeom>
              <a:avLst/>
              <a:gdLst>
                <a:gd name="T0" fmla="*/ 6 w 8"/>
                <a:gd name="T1" fmla="*/ 2 h 57"/>
                <a:gd name="T2" fmla="*/ 8 w 8"/>
                <a:gd name="T3" fmla="*/ 57 h 57"/>
                <a:gd name="T4" fmla="*/ 1 w 8"/>
                <a:gd name="T5" fmla="*/ 55 h 57"/>
                <a:gd name="T6" fmla="*/ 0 w 8"/>
                <a:gd name="T7" fmla="*/ 0 h 57"/>
                <a:gd name="T8" fmla="*/ 6 w 8"/>
                <a:gd name="T9" fmla="*/ 2 h 57"/>
              </a:gdLst>
              <a:ahLst/>
              <a:cxnLst>
                <a:cxn ang="0">
                  <a:pos x="T0" y="T1"/>
                </a:cxn>
                <a:cxn ang="0">
                  <a:pos x="T2" y="T3"/>
                </a:cxn>
                <a:cxn ang="0">
                  <a:pos x="T4" y="T5"/>
                </a:cxn>
                <a:cxn ang="0">
                  <a:pos x="T6" y="T7"/>
                </a:cxn>
                <a:cxn ang="0">
                  <a:pos x="T8" y="T9"/>
                </a:cxn>
              </a:cxnLst>
              <a:rect l="0" t="0" r="r" b="b"/>
              <a:pathLst>
                <a:path w="8" h="57">
                  <a:moveTo>
                    <a:pt x="6" y="2"/>
                  </a:moveTo>
                  <a:lnTo>
                    <a:pt x="8" y="57"/>
                  </a:lnTo>
                  <a:lnTo>
                    <a:pt x="1" y="55"/>
                  </a:lnTo>
                  <a:lnTo>
                    <a:pt x="0" y="0"/>
                  </a:lnTo>
                  <a:lnTo>
                    <a:pt x="6"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2" name="Freeform 1145"/>
            <p:cNvSpPr>
              <a:spLocks/>
            </p:cNvSpPr>
            <p:nvPr/>
          </p:nvSpPr>
          <p:spPr bwMode="auto">
            <a:xfrm>
              <a:off x="13526278" y="130573"/>
              <a:ext cx="19050" cy="92075"/>
            </a:xfrm>
            <a:custGeom>
              <a:avLst/>
              <a:gdLst>
                <a:gd name="T0" fmla="*/ 10 w 12"/>
                <a:gd name="T1" fmla="*/ 0 h 58"/>
                <a:gd name="T2" fmla="*/ 12 w 12"/>
                <a:gd name="T3" fmla="*/ 55 h 58"/>
                <a:gd name="T4" fmla="*/ 2 w 12"/>
                <a:gd name="T5" fmla="*/ 58 h 58"/>
                <a:gd name="T6" fmla="*/ 0 w 12"/>
                <a:gd name="T7" fmla="*/ 3 h 58"/>
                <a:gd name="T8" fmla="*/ 10 w 12"/>
                <a:gd name="T9" fmla="*/ 0 h 58"/>
              </a:gdLst>
              <a:ahLst/>
              <a:cxnLst>
                <a:cxn ang="0">
                  <a:pos x="T0" y="T1"/>
                </a:cxn>
                <a:cxn ang="0">
                  <a:pos x="T2" y="T3"/>
                </a:cxn>
                <a:cxn ang="0">
                  <a:pos x="T4" y="T5"/>
                </a:cxn>
                <a:cxn ang="0">
                  <a:pos x="T6" y="T7"/>
                </a:cxn>
                <a:cxn ang="0">
                  <a:pos x="T8" y="T9"/>
                </a:cxn>
              </a:cxnLst>
              <a:rect l="0" t="0" r="r" b="b"/>
              <a:pathLst>
                <a:path w="12" h="58">
                  <a:moveTo>
                    <a:pt x="10" y="0"/>
                  </a:moveTo>
                  <a:lnTo>
                    <a:pt x="12" y="55"/>
                  </a:lnTo>
                  <a:lnTo>
                    <a:pt x="2" y="58"/>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3" name="Freeform 1146"/>
            <p:cNvSpPr>
              <a:spLocks/>
            </p:cNvSpPr>
            <p:nvPr/>
          </p:nvSpPr>
          <p:spPr bwMode="auto">
            <a:xfrm>
              <a:off x="13488178" y="138510"/>
              <a:ext cx="9525" cy="90488"/>
            </a:xfrm>
            <a:custGeom>
              <a:avLst/>
              <a:gdLst>
                <a:gd name="T0" fmla="*/ 4 w 6"/>
                <a:gd name="T1" fmla="*/ 0 h 57"/>
                <a:gd name="T2" fmla="*/ 6 w 6"/>
                <a:gd name="T3" fmla="*/ 55 h 57"/>
                <a:gd name="T4" fmla="*/ 1 w 6"/>
                <a:gd name="T5" fmla="*/ 57 h 57"/>
                <a:gd name="T6" fmla="*/ 0 w 6"/>
                <a:gd name="T7" fmla="*/ 2 h 57"/>
                <a:gd name="T8" fmla="*/ 4 w 6"/>
                <a:gd name="T9" fmla="*/ 0 h 57"/>
              </a:gdLst>
              <a:ahLst/>
              <a:cxnLst>
                <a:cxn ang="0">
                  <a:pos x="T0" y="T1"/>
                </a:cxn>
                <a:cxn ang="0">
                  <a:pos x="T2" y="T3"/>
                </a:cxn>
                <a:cxn ang="0">
                  <a:pos x="T4" y="T5"/>
                </a:cxn>
                <a:cxn ang="0">
                  <a:pos x="T6" y="T7"/>
                </a:cxn>
                <a:cxn ang="0">
                  <a:pos x="T8" y="T9"/>
                </a:cxn>
              </a:cxnLst>
              <a:rect l="0" t="0" r="r" b="b"/>
              <a:pathLst>
                <a:path w="6" h="57">
                  <a:moveTo>
                    <a:pt x="4" y="0"/>
                  </a:moveTo>
                  <a:lnTo>
                    <a:pt x="6" y="55"/>
                  </a:lnTo>
                  <a:lnTo>
                    <a:pt x="1" y="57"/>
                  </a:lnTo>
                  <a:lnTo>
                    <a:pt x="0" y="2"/>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4" name="Freeform 1147"/>
            <p:cNvSpPr>
              <a:spLocks/>
            </p:cNvSpPr>
            <p:nvPr/>
          </p:nvSpPr>
          <p:spPr bwMode="auto">
            <a:xfrm>
              <a:off x="13473891" y="141685"/>
              <a:ext cx="15875" cy="107950"/>
            </a:xfrm>
            <a:custGeom>
              <a:avLst/>
              <a:gdLst>
                <a:gd name="T0" fmla="*/ 9 w 10"/>
                <a:gd name="T1" fmla="*/ 0 h 68"/>
                <a:gd name="T2" fmla="*/ 10 w 10"/>
                <a:gd name="T3" fmla="*/ 55 h 68"/>
                <a:gd name="T4" fmla="*/ 2 w 10"/>
                <a:gd name="T5" fmla="*/ 68 h 68"/>
                <a:gd name="T6" fmla="*/ 0 w 10"/>
                <a:gd name="T7" fmla="*/ 13 h 68"/>
                <a:gd name="T8" fmla="*/ 9 w 10"/>
                <a:gd name="T9" fmla="*/ 0 h 68"/>
              </a:gdLst>
              <a:ahLst/>
              <a:cxnLst>
                <a:cxn ang="0">
                  <a:pos x="T0" y="T1"/>
                </a:cxn>
                <a:cxn ang="0">
                  <a:pos x="T2" y="T3"/>
                </a:cxn>
                <a:cxn ang="0">
                  <a:pos x="T4" y="T5"/>
                </a:cxn>
                <a:cxn ang="0">
                  <a:pos x="T6" y="T7"/>
                </a:cxn>
                <a:cxn ang="0">
                  <a:pos x="T8" y="T9"/>
                </a:cxn>
              </a:cxnLst>
              <a:rect l="0" t="0" r="r" b="b"/>
              <a:pathLst>
                <a:path w="10" h="68">
                  <a:moveTo>
                    <a:pt x="9" y="0"/>
                  </a:moveTo>
                  <a:lnTo>
                    <a:pt x="10" y="55"/>
                  </a:lnTo>
                  <a:lnTo>
                    <a:pt x="2" y="68"/>
                  </a:lnTo>
                  <a:lnTo>
                    <a:pt x="0" y="13"/>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5" name="Freeform 1148"/>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6" name="Freeform 1149"/>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7" name="Freeform 1150"/>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8" name="Freeform 1151"/>
            <p:cNvSpPr>
              <a:spLocks/>
            </p:cNvSpPr>
            <p:nvPr/>
          </p:nvSpPr>
          <p:spPr bwMode="auto">
            <a:xfrm>
              <a:off x="12942078" y="16867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79" name="Freeform 1152"/>
            <p:cNvSpPr>
              <a:spLocks/>
            </p:cNvSpPr>
            <p:nvPr/>
          </p:nvSpPr>
          <p:spPr bwMode="auto">
            <a:xfrm>
              <a:off x="12940491" y="168673"/>
              <a:ext cx="3175"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7"/>
                    <a:pt x="2" y="68"/>
                  </a:cubicBezTo>
                  <a:cubicBezTo>
                    <a:pt x="0" y="1"/>
                    <a:pt x="0" y="1"/>
                    <a:pt x="0" y="1"/>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0" name="Freeform 1153"/>
            <p:cNvSpPr>
              <a:spLocks/>
            </p:cNvSpPr>
            <p:nvPr/>
          </p:nvSpPr>
          <p:spPr bwMode="auto">
            <a:xfrm>
              <a:off x="12903978" y="168673"/>
              <a:ext cx="38100" cy="103188"/>
            </a:xfrm>
            <a:custGeom>
              <a:avLst/>
              <a:gdLst>
                <a:gd name="T0" fmla="*/ 29 w 31"/>
                <a:gd name="T1" fmla="*/ 0 h 78"/>
                <a:gd name="T2" fmla="*/ 31 w 31"/>
                <a:gd name="T3" fmla="*/ 67 h 78"/>
                <a:gd name="T4" fmla="*/ 2 w 31"/>
                <a:gd name="T5" fmla="*/ 78 h 78"/>
                <a:gd name="T6" fmla="*/ 0 w 31"/>
                <a:gd name="T7" fmla="*/ 11 h 78"/>
                <a:gd name="T8" fmla="*/ 29 w 31"/>
                <a:gd name="T9" fmla="*/ 0 h 78"/>
              </a:gdLst>
              <a:ahLst/>
              <a:cxnLst>
                <a:cxn ang="0">
                  <a:pos x="T0" y="T1"/>
                </a:cxn>
                <a:cxn ang="0">
                  <a:pos x="T2" y="T3"/>
                </a:cxn>
                <a:cxn ang="0">
                  <a:pos x="T4" y="T5"/>
                </a:cxn>
                <a:cxn ang="0">
                  <a:pos x="T6" y="T7"/>
                </a:cxn>
                <a:cxn ang="0">
                  <a:pos x="T8" y="T9"/>
                </a:cxn>
              </a:cxnLst>
              <a:rect l="0" t="0" r="r" b="b"/>
              <a:pathLst>
                <a:path w="31" h="78">
                  <a:moveTo>
                    <a:pt x="29" y="0"/>
                  </a:moveTo>
                  <a:cubicBezTo>
                    <a:pt x="31" y="67"/>
                    <a:pt x="31" y="67"/>
                    <a:pt x="31" y="67"/>
                  </a:cubicBezTo>
                  <a:cubicBezTo>
                    <a:pt x="25" y="68"/>
                    <a:pt x="12" y="75"/>
                    <a:pt x="2" y="78"/>
                  </a:cubicBezTo>
                  <a:cubicBezTo>
                    <a:pt x="0" y="11"/>
                    <a:pt x="0" y="11"/>
                    <a:pt x="0" y="11"/>
                  </a:cubicBezTo>
                  <a:cubicBezTo>
                    <a:pt x="10" y="8"/>
                    <a:pt x="23" y="1"/>
                    <a:pt x="2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1" name="Freeform 1154"/>
            <p:cNvSpPr>
              <a:spLocks/>
            </p:cNvSpPr>
            <p:nvPr/>
          </p:nvSpPr>
          <p:spPr bwMode="auto">
            <a:xfrm>
              <a:off x="12900803" y="182960"/>
              <a:ext cx="6350" cy="88900"/>
            </a:xfrm>
            <a:custGeom>
              <a:avLst/>
              <a:gdLst>
                <a:gd name="T0" fmla="*/ 2 w 4"/>
                <a:gd name="T1" fmla="*/ 0 h 68"/>
                <a:gd name="T2" fmla="*/ 4 w 4"/>
                <a:gd name="T3" fmla="*/ 67 h 68"/>
                <a:gd name="T4" fmla="*/ 3 w 4"/>
                <a:gd name="T5" fmla="*/ 67 h 68"/>
                <a:gd name="T6" fmla="*/ 2 w 4"/>
                <a:gd name="T7" fmla="*/ 68 h 68"/>
                <a:gd name="T8" fmla="*/ 0 w 4"/>
                <a:gd name="T9" fmla="*/ 0 h 68"/>
                <a:gd name="T10" fmla="*/ 1 w 4"/>
                <a:gd name="T11" fmla="*/ 0 h 68"/>
                <a:gd name="T12" fmla="*/ 2 w 4"/>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0"/>
                  </a:moveTo>
                  <a:cubicBezTo>
                    <a:pt x="4" y="67"/>
                    <a:pt x="4" y="67"/>
                    <a:pt x="4" y="67"/>
                  </a:cubicBezTo>
                  <a:cubicBezTo>
                    <a:pt x="4" y="67"/>
                    <a:pt x="3" y="67"/>
                    <a:pt x="3" y="67"/>
                  </a:cubicBezTo>
                  <a:cubicBezTo>
                    <a:pt x="3" y="67"/>
                    <a:pt x="2" y="67"/>
                    <a:pt x="2" y="68"/>
                  </a:cubicBezTo>
                  <a:cubicBezTo>
                    <a:pt x="0" y="0"/>
                    <a:pt x="0" y="0"/>
                    <a:pt x="0" y="0"/>
                  </a:cubicBezTo>
                  <a:cubicBezTo>
                    <a:pt x="0" y="0"/>
                    <a:pt x="1" y="0"/>
                    <a:pt x="1"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2" name="Freeform 1155"/>
            <p:cNvSpPr>
              <a:spLocks/>
            </p:cNvSpPr>
            <p:nvPr/>
          </p:nvSpPr>
          <p:spPr bwMode="auto">
            <a:xfrm>
              <a:off x="12900803" y="182960"/>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3" name="Freeform 1156"/>
            <p:cNvSpPr>
              <a:spLocks/>
            </p:cNvSpPr>
            <p:nvPr/>
          </p:nvSpPr>
          <p:spPr bwMode="auto">
            <a:xfrm>
              <a:off x="12899216" y="18454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4" name="Freeform 1157"/>
            <p:cNvSpPr>
              <a:spLocks/>
            </p:cNvSpPr>
            <p:nvPr/>
          </p:nvSpPr>
          <p:spPr bwMode="auto">
            <a:xfrm>
              <a:off x="12897628" y="18454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5" name="Freeform 1158"/>
            <p:cNvSpPr>
              <a:spLocks/>
            </p:cNvSpPr>
            <p:nvPr/>
          </p:nvSpPr>
          <p:spPr bwMode="auto">
            <a:xfrm>
              <a:off x="12897628" y="184548"/>
              <a:ext cx="3175"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6" name="Freeform 1159"/>
            <p:cNvSpPr>
              <a:spLocks/>
            </p:cNvSpPr>
            <p:nvPr/>
          </p:nvSpPr>
          <p:spPr bwMode="auto">
            <a:xfrm>
              <a:off x="12896041" y="18454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7" name="Freeform 1160"/>
            <p:cNvSpPr>
              <a:spLocks/>
            </p:cNvSpPr>
            <p:nvPr/>
          </p:nvSpPr>
          <p:spPr bwMode="auto">
            <a:xfrm>
              <a:off x="12896041" y="18454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8" name="Freeform 1161"/>
            <p:cNvSpPr>
              <a:spLocks/>
            </p:cNvSpPr>
            <p:nvPr/>
          </p:nvSpPr>
          <p:spPr bwMode="auto">
            <a:xfrm>
              <a:off x="12894453" y="18454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89" name="Freeform 1162"/>
            <p:cNvSpPr>
              <a:spLocks/>
            </p:cNvSpPr>
            <p:nvPr/>
          </p:nvSpPr>
          <p:spPr bwMode="auto">
            <a:xfrm>
              <a:off x="12894453" y="182960"/>
              <a:ext cx="3175" cy="88900"/>
            </a:xfrm>
            <a:custGeom>
              <a:avLst/>
              <a:gdLst>
                <a:gd name="T0" fmla="*/ 0 w 2"/>
                <a:gd name="T1" fmla="*/ 1 h 68"/>
                <a:gd name="T2" fmla="*/ 2 w 2"/>
                <a:gd name="T3" fmla="*/ 68 h 68"/>
                <a:gd name="T4" fmla="*/ 2 w 2"/>
                <a:gd name="T5" fmla="*/ 67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8"/>
                    <a:pt x="2" y="67"/>
                    <a:pt x="2" y="67"/>
                  </a:cubicBezTo>
                  <a:cubicBezTo>
                    <a:pt x="0" y="0"/>
                    <a:pt x="0" y="0"/>
                    <a:pt x="0" y="0"/>
                  </a:cubicBezTo>
                  <a:cubicBezTo>
                    <a:pt x="0" y="0"/>
                    <a:pt x="0" y="0"/>
                    <a:pt x="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0" name="Freeform 1163"/>
            <p:cNvSpPr>
              <a:spLocks/>
            </p:cNvSpPr>
            <p:nvPr/>
          </p:nvSpPr>
          <p:spPr bwMode="auto">
            <a:xfrm>
              <a:off x="12894453" y="18296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1" name="Freeform 1164"/>
            <p:cNvSpPr>
              <a:spLocks/>
            </p:cNvSpPr>
            <p:nvPr/>
          </p:nvSpPr>
          <p:spPr bwMode="auto">
            <a:xfrm>
              <a:off x="12861116" y="144860"/>
              <a:ext cx="34925" cy="127000"/>
            </a:xfrm>
            <a:custGeom>
              <a:avLst/>
              <a:gdLst>
                <a:gd name="T0" fmla="*/ 26 w 28"/>
                <a:gd name="T1" fmla="*/ 30 h 97"/>
                <a:gd name="T2" fmla="*/ 28 w 28"/>
                <a:gd name="T3" fmla="*/ 97 h 97"/>
                <a:gd name="T4" fmla="*/ 20 w 28"/>
                <a:gd name="T5" fmla="*/ 83 h 97"/>
                <a:gd name="T6" fmla="*/ 2 w 28"/>
                <a:gd name="T7" fmla="*/ 67 h 97"/>
                <a:gd name="T8" fmla="*/ 0 w 28"/>
                <a:gd name="T9" fmla="*/ 0 h 97"/>
                <a:gd name="T10" fmla="*/ 18 w 28"/>
                <a:gd name="T11" fmla="*/ 16 h 97"/>
                <a:gd name="T12" fmla="*/ 26 w 28"/>
                <a:gd name="T13" fmla="*/ 30 h 97"/>
              </a:gdLst>
              <a:ahLst/>
              <a:cxnLst>
                <a:cxn ang="0">
                  <a:pos x="T0" y="T1"/>
                </a:cxn>
                <a:cxn ang="0">
                  <a:pos x="T2" y="T3"/>
                </a:cxn>
                <a:cxn ang="0">
                  <a:pos x="T4" y="T5"/>
                </a:cxn>
                <a:cxn ang="0">
                  <a:pos x="T6" y="T7"/>
                </a:cxn>
                <a:cxn ang="0">
                  <a:pos x="T8" y="T9"/>
                </a:cxn>
                <a:cxn ang="0">
                  <a:pos x="T10" y="T11"/>
                </a:cxn>
                <a:cxn ang="0">
                  <a:pos x="T12" y="T13"/>
                </a:cxn>
              </a:cxnLst>
              <a:rect l="0" t="0" r="r" b="b"/>
              <a:pathLst>
                <a:path w="28" h="97">
                  <a:moveTo>
                    <a:pt x="26" y="30"/>
                  </a:moveTo>
                  <a:cubicBezTo>
                    <a:pt x="28" y="97"/>
                    <a:pt x="28" y="97"/>
                    <a:pt x="28" y="97"/>
                  </a:cubicBezTo>
                  <a:cubicBezTo>
                    <a:pt x="22" y="95"/>
                    <a:pt x="20" y="87"/>
                    <a:pt x="20" y="83"/>
                  </a:cubicBezTo>
                  <a:cubicBezTo>
                    <a:pt x="19" y="78"/>
                    <a:pt x="6" y="69"/>
                    <a:pt x="2" y="67"/>
                  </a:cubicBezTo>
                  <a:cubicBezTo>
                    <a:pt x="0" y="0"/>
                    <a:pt x="0" y="0"/>
                    <a:pt x="0" y="0"/>
                  </a:cubicBezTo>
                  <a:cubicBezTo>
                    <a:pt x="4" y="2"/>
                    <a:pt x="17" y="11"/>
                    <a:pt x="18" y="16"/>
                  </a:cubicBezTo>
                  <a:cubicBezTo>
                    <a:pt x="19" y="20"/>
                    <a:pt x="20" y="28"/>
                    <a:pt x="26" y="3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2" name="Freeform 1165"/>
            <p:cNvSpPr>
              <a:spLocks/>
            </p:cNvSpPr>
            <p:nvPr/>
          </p:nvSpPr>
          <p:spPr bwMode="auto">
            <a:xfrm>
              <a:off x="12854766" y="143273"/>
              <a:ext cx="9525" cy="88900"/>
            </a:xfrm>
            <a:custGeom>
              <a:avLst/>
              <a:gdLst>
                <a:gd name="T0" fmla="*/ 5 w 7"/>
                <a:gd name="T1" fmla="*/ 1 h 68"/>
                <a:gd name="T2" fmla="*/ 7 w 7"/>
                <a:gd name="T3" fmla="*/ 68 h 68"/>
                <a:gd name="T4" fmla="*/ 6 w 7"/>
                <a:gd name="T5" fmla="*/ 68 h 68"/>
                <a:gd name="T6" fmla="*/ 2 w 7"/>
                <a:gd name="T7" fmla="*/ 67 h 68"/>
                <a:gd name="T8" fmla="*/ 0 w 7"/>
                <a:gd name="T9" fmla="*/ 0 h 68"/>
                <a:gd name="T10" fmla="*/ 4 w 7"/>
                <a:gd name="T11" fmla="*/ 1 h 68"/>
                <a:gd name="T12" fmla="*/ 5 w 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7" h="68">
                  <a:moveTo>
                    <a:pt x="5" y="1"/>
                  </a:moveTo>
                  <a:cubicBezTo>
                    <a:pt x="7" y="68"/>
                    <a:pt x="7" y="68"/>
                    <a:pt x="7" y="68"/>
                  </a:cubicBezTo>
                  <a:cubicBezTo>
                    <a:pt x="6" y="68"/>
                    <a:pt x="6" y="68"/>
                    <a:pt x="6" y="68"/>
                  </a:cubicBezTo>
                  <a:cubicBezTo>
                    <a:pt x="5" y="68"/>
                    <a:pt x="4" y="67"/>
                    <a:pt x="2" y="67"/>
                  </a:cubicBezTo>
                  <a:cubicBezTo>
                    <a:pt x="0" y="0"/>
                    <a:pt x="0" y="0"/>
                    <a:pt x="0" y="0"/>
                  </a:cubicBezTo>
                  <a:cubicBezTo>
                    <a:pt x="2" y="0"/>
                    <a:pt x="3" y="1"/>
                    <a:pt x="4" y="1"/>
                  </a:cubicBezTo>
                  <a:cubicBezTo>
                    <a:pt x="4" y="1"/>
                    <a:pt x="4"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3" name="Freeform 1166"/>
            <p:cNvSpPr>
              <a:spLocks/>
            </p:cNvSpPr>
            <p:nvPr/>
          </p:nvSpPr>
          <p:spPr bwMode="auto">
            <a:xfrm>
              <a:off x="12840478" y="132160"/>
              <a:ext cx="17463" cy="98425"/>
            </a:xfrm>
            <a:custGeom>
              <a:avLst/>
              <a:gdLst>
                <a:gd name="T0" fmla="*/ 12 w 14"/>
                <a:gd name="T1" fmla="*/ 8 h 75"/>
                <a:gd name="T2" fmla="*/ 14 w 14"/>
                <a:gd name="T3" fmla="*/ 75 h 75"/>
                <a:gd name="T4" fmla="*/ 1 w 14"/>
                <a:gd name="T5" fmla="*/ 67 h 75"/>
                <a:gd name="T6" fmla="*/ 0 w 14"/>
                <a:gd name="T7" fmla="*/ 0 h 75"/>
                <a:gd name="T8" fmla="*/ 12 w 14"/>
                <a:gd name="T9" fmla="*/ 8 h 75"/>
              </a:gdLst>
              <a:ahLst/>
              <a:cxnLst>
                <a:cxn ang="0">
                  <a:pos x="T0" y="T1"/>
                </a:cxn>
                <a:cxn ang="0">
                  <a:pos x="T2" y="T3"/>
                </a:cxn>
                <a:cxn ang="0">
                  <a:pos x="T4" y="T5"/>
                </a:cxn>
                <a:cxn ang="0">
                  <a:pos x="T6" y="T7"/>
                </a:cxn>
                <a:cxn ang="0">
                  <a:pos x="T8" y="T9"/>
                </a:cxn>
              </a:cxnLst>
              <a:rect l="0" t="0" r="r" b="b"/>
              <a:pathLst>
                <a:path w="14" h="75">
                  <a:moveTo>
                    <a:pt x="12" y="8"/>
                  </a:moveTo>
                  <a:cubicBezTo>
                    <a:pt x="14" y="75"/>
                    <a:pt x="14" y="75"/>
                    <a:pt x="14" y="75"/>
                  </a:cubicBezTo>
                  <a:cubicBezTo>
                    <a:pt x="9" y="73"/>
                    <a:pt x="3" y="70"/>
                    <a:pt x="1" y="67"/>
                  </a:cubicBezTo>
                  <a:cubicBezTo>
                    <a:pt x="0" y="0"/>
                    <a:pt x="0" y="0"/>
                    <a:pt x="0" y="0"/>
                  </a:cubicBezTo>
                  <a:cubicBezTo>
                    <a:pt x="1" y="3"/>
                    <a:pt x="7" y="6"/>
                    <a:pt x="12" y="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4" name="Freeform 1167"/>
            <p:cNvSpPr>
              <a:spLocks/>
            </p:cNvSpPr>
            <p:nvPr/>
          </p:nvSpPr>
          <p:spPr bwMode="auto">
            <a:xfrm>
              <a:off x="13580253" y="124223"/>
              <a:ext cx="44450" cy="131763"/>
            </a:xfrm>
            <a:custGeom>
              <a:avLst/>
              <a:gdLst>
                <a:gd name="T0" fmla="*/ 26 w 28"/>
                <a:gd name="T1" fmla="*/ 0 h 83"/>
                <a:gd name="T2" fmla="*/ 28 w 28"/>
                <a:gd name="T3" fmla="*/ 55 h 83"/>
                <a:gd name="T4" fmla="*/ 1 w 28"/>
                <a:gd name="T5" fmla="*/ 83 h 83"/>
                <a:gd name="T6" fmla="*/ 0 w 28"/>
                <a:gd name="T7" fmla="*/ 28 h 83"/>
                <a:gd name="T8" fmla="*/ 26 w 28"/>
                <a:gd name="T9" fmla="*/ 0 h 83"/>
              </a:gdLst>
              <a:ahLst/>
              <a:cxnLst>
                <a:cxn ang="0">
                  <a:pos x="T0" y="T1"/>
                </a:cxn>
                <a:cxn ang="0">
                  <a:pos x="T2" y="T3"/>
                </a:cxn>
                <a:cxn ang="0">
                  <a:pos x="T4" y="T5"/>
                </a:cxn>
                <a:cxn ang="0">
                  <a:pos x="T6" y="T7"/>
                </a:cxn>
                <a:cxn ang="0">
                  <a:pos x="T8" y="T9"/>
                </a:cxn>
              </a:cxnLst>
              <a:rect l="0" t="0" r="r" b="b"/>
              <a:pathLst>
                <a:path w="28" h="83">
                  <a:moveTo>
                    <a:pt x="26" y="0"/>
                  </a:moveTo>
                  <a:lnTo>
                    <a:pt x="28" y="55"/>
                  </a:lnTo>
                  <a:lnTo>
                    <a:pt x="1" y="83"/>
                  </a:lnTo>
                  <a:lnTo>
                    <a:pt x="0" y="28"/>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5" name="Freeform 1168"/>
            <p:cNvSpPr>
              <a:spLocks/>
            </p:cNvSpPr>
            <p:nvPr/>
          </p:nvSpPr>
          <p:spPr bwMode="auto">
            <a:xfrm>
              <a:off x="13464366" y="162323"/>
              <a:ext cx="12700" cy="101600"/>
            </a:xfrm>
            <a:custGeom>
              <a:avLst/>
              <a:gdLst>
                <a:gd name="T0" fmla="*/ 6 w 8"/>
                <a:gd name="T1" fmla="*/ 0 h 64"/>
                <a:gd name="T2" fmla="*/ 8 w 8"/>
                <a:gd name="T3" fmla="*/ 55 h 64"/>
                <a:gd name="T4" fmla="*/ 1 w 8"/>
                <a:gd name="T5" fmla="*/ 64 h 64"/>
                <a:gd name="T6" fmla="*/ 0 w 8"/>
                <a:gd name="T7" fmla="*/ 8 h 64"/>
                <a:gd name="T8" fmla="*/ 6 w 8"/>
                <a:gd name="T9" fmla="*/ 0 h 64"/>
              </a:gdLst>
              <a:ahLst/>
              <a:cxnLst>
                <a:cxn ang="0">
                  <a:pos x="T0" y="T1"/>
                </a:cxn>
                <a:cxn ang="0">
                  <a:pos x="T2" y="T3"/>
                </a:cxn>
                <a:cxn ang="0">
                  <a:pos x="T4" y="T5"/>
                </a:cxn>
                <a:cxn ang="0">
                  <a:pos x="T6" y="T7"/>
                </a:cxn>
                <a:cxn ang="0">
                  <a:pos x="T8" y="T9"/>
                </a:cxn>
              </a:cxnLst>
              <a:rect l="0" t="0" r="r" b="b"/>
              <a:pathLst>
                <a:path w="8" h="64">
                  <a:moveTo>
                    <a:pt x="6" y="0"/>
                  </a:moveTo>
                  <a:lnTo>
                    <a:pt x="8" y="55"/>
                  </a:lnTo>
                  <a:lnTo>
                    <a:pt x="1" y="64"/>
                  </a:lnTo>
                  <a:lnTo>
                    <a:pt x="0" y="8"/>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6" name="Freeform 1169"/>
            <p:cNvSpPr>
              <a:spLocks/>
            </p:cNvSpPr>
            <p:nvPr/>
          </p:nvSpPr>
          <p:spPr bwMode="auto">
            <a:xfrm>
              <a:off x="13453253" y="175023"/>
              <a:ext cx="12700" cy="90488"/>
            </a:xfrm>
            <a:custGeom>
              <a:avLst/>
              <a:gdLst>
                <a:gd name="T0" fmla="*/ 7 w 8"/>
                <a:gd name="T1" fmla="*/ 0 h 57"/>
                <a:gd name="T2" fmla="*/ 8 w 8"/>
                <a:gd name="T3" fmla="*/ 56 h 57"/>
                <a:gd name="T4" fmla="*/ 2 w 8"/>
                <a:gd name="T5" fmla="*/ 57 h 57"/>
                <a:gd name="T6" fmla="*/ 0 w 8"/>
                <a:gd name="T7" fmla="*/ 2 h 57"/>
                <a:gd name="T8" fmla="*/ 7 w 8"/>
                <a:gd name="T9" fmla="*/ 0 h 57"/>
              </a:gdLst>
              <a:ahLst/>
              <a:cxnLst>
                <a:cxn ang="0">
                  <a:pos x="T0" y="T1"/>
                </a:cxn>
                <a:cxn ang="0">
                  <a:pos x="T2" y="T3"/>
                </a:cxn>
                <a:cxn ang="0">
                  <a:pos x="T4" y="T5"/>
                </a:cxn>
                <a:cxn ang="0">
                  <a:pos x="T6" y="T7"/>
                </a:cxn>
                <a:cxn ang="0">
                  <a:pos x="T8" y="T9"/>
                </a:cxn>
              </a:cxnLst>
              <a:rect l="0" t="0" r="r" b="b"/>
              <a:pathLst>
                <a:path w="8" h="57">
                  <a:moveTo>
                    <a:pt x="7" y="0"/>
                  </a:moveTo>
                  <a:lnTo>
                    <a:pt x="8" y="56"/>
                  </a:lnTo>
                  <a:lnTo>
                    <a:pt x="2" y="57"/>
                  </a:lnTo>
                  <a:lnTo>
                    <a:pt x="0" y="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7" name="Freeform 1170"/>
            <p:cNvSpPr>
              <a:spLocks/>
            </p:cNvSpPr>
            <p:nvPr/>
          </p:nvSpPr>
          <p:spPr bwMode="auto">
            <a:xfrm>
              <a:off x="13451666" y="178198"/>
              <a:ext cx="4763" cy="96838"/>
            </a:xfrm>
            <a:custGeom>
              <a:avLst/>
              <a:gdLst>
                <a:gd name="T0" fmla="*/ 1 w 3"/>
                <a:gd name="T1" fmla="*/ 0 h 61"/>
                <a:gd name="T2" fmla="*/ 3 w 3"/>
                <a:gd name="T3" fmla="*/ 55 h 61"/>
                <a:gd name="T4" fmla="*/ 1 w 3"/>
                <a:gd name="T5" fmla="*/ 61 h 61"/>
                <a:gd name="T6" fmla="*/ 0 w 3"/>
                <a:gd name="T7" fmla="*/ 6 h 61"/>
                <a:gd name="T8" fmla="*/ 1 w 3"/>
                <a:gd name="T9" fmla="*/ 0 h 61"/>
              </a:gdLst>
              <a:ahLst/>
              <a:cxnLst>
                <a:cxn ang="0">
                  <a:pos x="T0" y="T1"/>
                </a:cxn>
                <a:cxn ang="0">
                  <a:pos x="T2" y="T3"/>
                </a:cxn>
                <a:cxn ang="0">
                  <a:pos x="T4" y="T5"/>
                </a:cxn>
                <a:cxn ang="0">
                  <a:pos x="T6" y="T7"/>
                </a:cxn>
                <a:cxn ang="0">
                  <a:pos x="T8" y="T9"/>
                </a:cxn>
              </a:cxnLst>
              <a:rect l="0" t="0" r="r" b="b"/>
              <a:pathLst>
                <a:path w="3" h="61">
                  <a:moveTo>
                    <a:pt x="1" y="0"/>
                  </a:moveTo>
                  <a:lnTo>
                    <a:pt x="3" y="55"/>
                  </a:lnTo>
                  <a:lnTo>
                    <a:pt x="1" y="61"/>
                  </a:lnTo>
                  <a:lnTo>
                    <a:pt x="0" y="6"/>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8" name="Freeform 1171"/>
            <p:cNvSpPr>
              <a:spLocks/>
            </p:cNvSpPr>
            <p:nvPr/>
          </p:nvSpPr>
          <p:spPr bwMode="auto">
            <a:xfrm>
              <a:off x="13435791" y="187723"/>
              <a:ext cx="17463" cy="95250"/>
            </a:xfrm>
            <a:custGeom>
              <a:avLst/>
              <a:gdLst>
                <a:gd name="T0" fmla="*/ 10 w 11"/>
                <a:gd name="T1" fmla="*/ 0 h 60"/>
                <a:gd name="T2" fmla="*/ 11 w 11"/>
                <a:gd name="T3" fmla="*/ 55 h 60"/>
                <a:gd name="T4" fmla="*/ 1 w 11"/>
                <a:gd name="T5" fmla="*/ 60 h 60"/>
                <a:gd name="T6" fmla="*/ 0 w 11"/>
                <a:gd name="T7" fmla="*/ 5 h 60"/>
                <a:gd name="T8" fmla="*/ 10 w 11"/>
                <a:gd name="T9" fmla="*/ 0 h 60"/>
              </a:gdLst>
              <a:ahLst/>
              <a:cxnLst>
                <a:cxn ang="0">
                  <a:pos x="T0" y="T1"/>
                </a:cxn>
                <a:cxn ang="0">
                  <a:pos x="T2" y="T3"/>
                </a:cxn>
                <a:cxn ang="0">
                  <a:pos x="T4" y="T5"/>
                </a:cxn>
                <a:cxn ang="0">
                  <a:pos x="T6" y="T7"/>
                </a:cxn>
                <a:cxn ang="0">
                  <a:pos x="T8" y="T9"/>
                </a:cxn>
              </a:cxnLst>
              <a:rect l="0" t="0" r="r" b="b"/>
              <a:pathLst>
                <a:path w="11" h="60">
                  <a:moveTo>
                    <a:pt x="10" y="0"/>
                  </a:moveTo>
                  <a:lnTo>
                    <a:pt x="11" y="55"/>
                  </a:lnTo>
                  <a:lnTo>
                    <a:pt x="1" y="60"/>
                  </a:lnTo>
                  <a:lnTo>
                    <a:pt x="0" y="5"/>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199" name="Freeform 1172"/>
            <p:cNvSpPr>
              <a:spLocks/>
            </p:cNvSpPr>
            <p:nvPr/>
          </p:nvSpPr>
          <p:spPr bwMode="auto">
            <a:xfrm>
              <a:off x="13429441" y="195660"/>
              <a:ext cx="7938" cy="95250"/>
            </a:xfrm>
            <a:custGeom>
              <a:avLst/>
              <a:gdLst>
                <a:gd name="T0" fmla="*/ 4 w 5"/>
                <a:gd name="T1" fmla="*/ 0 h 60"/>
                <a:gd name="T2" fmla="*/ 5 w 5"/>
                <a:gd name="T3" fmla="*/ 55 h 60"/>
                <a:gd name="T4" fmla="*/ 1 w 5"/>
                <a:gd name="T5" fmla="*/ 60 h 60"/>
                <a:gd name="T6" fmla="*/ 0 w 5"/>
                <a:gd name="T7" fmla="*/ 5 h 60"/>
                <a:gd name="T8" fmla="*/ 4 w 5"/>
                <a:gd name="T9" fmla="*/ 0 h 60"/>
              </a:gdLst>
              <a:ahLst/>
              <a:cxnLst>
                <a:cxn ang="0">
                  <a:pos x="T0" y="T1"/>
                </a:cxn>
                <a:cxn ang="0">
                  <a:pos x="T2" y="T3"/>
                </a:cxn>
                <a:cxn ang="0">
                  <a:pos x="T4" y="T5"/>
                </a:cxn>
                <a:cxn ang="0">
                  <a:pos x="T6" y="T7"/>
                </a:cxn>
                <a:cxn ang="0">
                  <a:pos x="T8" y="T9"/>
                </a:cxn>
              </a:cxnLst>
              <a:rect l="0" t="0" r="r" b="b"/>
              <a:pathLst>
                <a:path w="5" h="60">
                  <a:moveTo>
                    <a:pt x="4" y="0"/>
                  </a:moveTo>
                  <a:lnTo>
                    <a:pt x="5" y="55"/>
                  </a:lnTo>
                  <a:lnTo>
                    <a:pt x="1" y="60"/>
                  </a:lnTo>
                  <a:lnTo>
                    <a:pt x="0" y="5"/>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0" name="Freeform 1173"/>
            <p:cNvSpPr>
              <a:spLocks/>
            </p:cNvSpPr>
            <p:nvPr/>
          </p:nvSpPr>
          <p:spPr bwMode="auto">
            <a:xfrm>
              <a:off x="13402453" y="203598"/>
              <a:ext cx="28575" cy="90488"/>
            </a:xfrm>
            <a:custGeom>
              <a:avLst/>
              <a:gdLst>
                <a:gd name="T0" fmla="*/ 17 w 18"/>
                <a:gd name="T1" fmla="*/ 0 h 57"/>
                <a:gd name="T2" fmla="*/ 18 w 18"/>
                <a:gd name="T3" fmla="*/ 55 h 57"/>
                <a:gd name="T4" fmla="*/ 2 w 18"/>
                <a:gd name="T5" fmla="*/ 57 h 57"/>
                <a:gd name="T6" fmla="*/ 0 w 18"/>
                <a:gd name="T7" fmla="*/ 1 h 57"/>
                <a:gd name="T8" fmla="*/ 17 w 18"/>
                <a:gd name="T9" fmla="*/ 0 h 57"/>
              </a:gdLst>
              <a:ahLst/>
              <a:cxnLst>
                <a:cxn ang="0">
                  <a:pos x="T0" y="T1"/>
                </a:cxn>
                <a:cxn ang="0">
                  <a:pos x="T2" y="T3"/>
                </a:cxn>
                <a:cxn ang="0">
                  <a:pos x="T4" y="T5"/>
                </a:cxn>
                <a:cxn ang="0">
                  <a:pos x="T6" y="T7"/>
                </a:cxn>
                <a:cxn ang="0">
                  <a:pos x="T8" y="T9"/>
                </a:cxn>
              </a:cxnLst>
              <a:rect l="0" t="0" r="r" b="b"/>
              <a:pathLst>
                <a:path w="18" h="57">
                  <a:moveTo>
                    <a:pt x="17" y="0"/>
                  </a:moveTo>
                  <a:lnTo>
                    <a:pt x="18" y="55"/>
                  </a:lnTo>
                  <a:lnTo>
                    <a:pt x="2" y="57"/>
                  </a:lnTo>
                  <a:lnTo>
                    <a:pt x="0" y="1"/>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1" name="Freeform 1174"/>
            <p:cNvSpPr>
              <a:spLocks/>
            </p:cNvSpPr>
            <p:nvPr/>
          </p:nvSpPr>
          <p:spPr bwMode="auto">
            <a:xfrm>
              <a:off x="13386578" y="205185"/>
              <a:ext cx="19050" cy="95250"/>
            </a:xfrm>
            <a:custGeom>
              <a:avLst/>
              <a:gdLst>
                <a:gd name="T0" fmla="*/ 10 w 12"/>
                <a:gd name="T1" fmla="*/ 0 h 60"/>
                <a:gd name="T2" fmla="*/ 12 w 12"/>
                <a:gd name="T3" fmla="*/ 56 h 60"/>
                <a:gd name="T4" fmla="*/ 1 w 12"/>
                <a:gd name="T5" fmla="*/ 60 h 60"/>
                <a:gd name="T6" fmla="*/ 0 w 12"/>
                <a:gd name="T7" fmla="*/ 5 h 60"/>
                <a:gd name="T8" fmla="*/ 10 w 12"/>
                <a:gd name="T9" fmla="*/ 0 h 60"/>
              </a:gdLst>
              <a:ahLst/>
              <a:cxnLst>
                <a:cxn ang="0">
                  <a:pos x="T0" y="T1"/>
                </a:cxn>
                <a:cxn ang="0">
                  <a:pos x="T2" y="T3"/>
                </a:cxn>
                <a:cxn ang="0">
                  <a:pos x="T4" y="T5"/>
                </a:cxn>
                <a:cxn ang="0">
                  <a:pos x="T6" y="T7"/>
                </a:cxn>
                <a:cxn ang="0">
                  <a:pos x="T8" y="T9"/>
                </a:cxn>
              </a:cxnLst>
              <a:rect l="0" t="0" r="r" b="b"/>
              <a:pathLst>
                <a:path w="12" h="60">
                  <a:moveTo>
                    <a:pt x="10" y="0"/>
                  </a:moveTo>
                  <a:lnTo>
                    <a:pt x="12" y="56"/>
                  </a:lnTo>
                  <a:lnTo>
                    <a:pt x="1" y="60"/>
                  </a:lnTo>
                  <a:lnTo>
                    <a:pt x="0" y="5"/>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2" name="Freeform 1175"/>
            <p:cNvSpPr>
              <a:spLocks/>
            </p:cNvSpPr>
            <p:nvPr/>
          </p:nvSpPr>
          <p:spPr bwMode="auto">
            <a:xfrm>
              <a:off x="13378641" y="213123"/>
              <a:ext cx="9525" cy="103188"/>
            </a:xfrm>
            <a:custGeom>
              <a:avLst/>
              <a:gdLst>
                <a:gd name="T0" fmla="*/ 5 w 6"/>
                <a:gd name="T1" fmla="*/ 0 h 65"/>
                <a:gd name="T2" fmla="*/ 6 w 6"/>
                <a:gd name="T3" fmla="*/ 55 h 65"/>
                <a:gd name="T4" fmla="*/ 2 w 6"/>
                <a:gd name="T5" fmla="*/ 65 h 65"/>
                <a:gd name="T6" fmla="*/ 0 w 6"/>
                <a:gd name="T7" fmla="*/ 10 h 65"/>
                <a:gd name="T8" fmla="*/ 5 w 6"/>
                <a:gd name="T9" fmla="*/ 0 h 65"/>
              </a:gdLst>
              <a:ahLst/>
              <a:cxnLst>
                <a:cxn ang="0">
                  <a:pos x="T0" y="T1"/>
                </a:cxn>
                <a:cxn ang="0">
                  <a:pos x="T2" y="T3"/>
                </a:cxn>
                <a:cxn ang="0">
                  <a:pos x="T4" y="T5"/>
                </a:cxn>
                <a:cxn ang="0">
                  <a:pos x="T6" y="T7"/>
                </a:cxn>
                <a:cxn ang="0">
                  <a:pos x="T8" y="T9"/>
                </a:cxn>
              </a:cxnLst>
              <a:rect l="0" t="0" r="r" b="b"/>
              <a:pathLst>
                <a:path w="6" h="65">
                  <a:moveTo>
                    <a:pt x="5" y="0"/>
                  </a:moveTo>
                  <a:lnTo>
                    <a:pt x="6" y="55"/>
                  </a:lnTo>
                  <a:lnTo>
                    <a:pt x="2" y="65"/>
                  </a:lnTo>
                  <a:lnTo>
                    <a:pt x="0" y="10"/>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3" name="Freeform 1176"/>
            <p:cNvSpPr>
              <a:spLocks/>
            </p:cNvSpPr>
            <p:nvPr/>
          </p:nvSpPr>
          <p:spPr bwMode="auto">
            <a:xfrm>
              <a:off x="13531041" y="168673"/>
              <a:ext cx="50800" cy="122238"/>
            </a:xfrm>
            <a:custGeom>
              <a:avLst/>
              <a:gdLst>
                <a:gd name="T0" fmla="*/ 39 w 40"/>
                <a:gd name="T1" fmla="*/ 0 h 93"/>
                <a:gd name="T2" fmla="*/ 40 w 40"/>
                <a:gd name="T3" fmla="*/ 67 h 93"/>
                <a:gd name="T4" fmla="*/ 4 w 40"/>
                <a:gd name="T5" fmla="*/ 92 h 93"/>
                <a:gd name="T6" fmla="*/ 2 w 40"/>
                <a:gd name="T7" fmla="*/ 93 h 93"/>
                <a:gd name="T8" fmla="*/ 0 w 40"/>
                <a:gd name="T9" fmla="*/ 26 h 93"/>
                <a:gd name="T10" fmla="*/ 2 w 40"/>
                <a:gd name="T11" fmla="*/ 25 h 93"/>
                <a:gd name="T12" fmla="*/ 39 w 40"/>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40" h="93">
                  <a:moveTo>
                    <a:pt x="39" y="0"/>
                  </a:moveTo>
                  <a:cubicBezTo>
                    <a:pt x="40" y="67"/>
                    <a:pt x="40" y="67"/>
                    <a:pt x="40" y="67"/>
                  </a:cubicBezTo>
                  <a:cubicBezTo>
                    <a:pt x="39" y="67"/>
                    <a:pt x="17" y="83"/>
                    <a:pt x="4" y="92"/>
                  </a:cubicBezTo>
                  <a:cubicBezTo>
                    <a:pt x="3" y="92"/>
                    <a:pt x="2" y="93"/>
                    <a:pt x="2" y="93"/>
                  </a:cubicBezTo>
                  <a:cubicBezTo>
                    <a:pt x="0" y="26"/>
                    <a:pt x="0" y="26"/>
                    <a:pt x="0" y="26"/>
                  </a:cubicBezTo>
                  <a:cubicBezTo>
                    <a:pt x="0" y="26"/>
                    <a:pt x="1" y="25"/>
                    <a:pt x="2" y="25"/>
                  </a:cubicBezTo>
                  <a:cubicBezTo>
                    <a:pt x="15" y="15"/>
                    <a:pt x="37" y="0"/>
                    <a:pt x="3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4" name="Freeform 1177"/>
            <p:cNvSpPr>
              <a:spLocks/>
            </p:cNvSpPr>
            <p:nvPr/>
          </p:nvSpPr>
          <p:spPr bwMode="auto">
            <a:xfrm>
              <a:off x="13480241" y="203598"/>
              <a:ext cx="53975" cy="114300"/>
            </a:xfrm>
            <a:custGeom>
              <a:avLst/>
              <a:gdLst>
                <a:gd name="T0" fmla="*/ 41 w 43"/>
                <a:gd name="T1" fmla="*/ 0 h 88"/>
                <a:gd name="T2" fmla="*/ 43 w 43"/>
                <a:gd name="T3" fmla="*/ 67 h 88"/>
                <a:gd name="T4" fmla="*/ 2 w 43"/>
                <a:gd name="T5" fmla="*/ 88 h 88"/>
                <a:gd name="T6" fmla="*/ 0 w 43"/>
                <a:gd name="T7" fmla="*/ 21 h 88"/>
                <a:gd name="T8" fmla="*/ 41 w 43"/>
                <a:gd name="T9" fmla="*/ 0 h 88"/>
              </a:gdLst>
              <a:ahLst/>
              <a:cxnLst>
                <a:cxn ang="0">
                  <a:pos x="T0" y="T1"/>
                </a:cxn>
                <a:cxn ang="0">
                  <a:pos x="T2" y="T3"/>
                </a:cxn>
                <a:cxn ang="0">
                  <a:pos x="T4" y="T5"/>
                </a:cxn>
                <a:cxn ang="0">
                  <a:pos x="T6" y="T7"/>
                </a:cxn>
                <a:cxn ang="0">
                  <a:pos x="T8" y="T9"/>
                </a:cxn>
              </a:cxnLst>
              <a:rect l="0" t="0" r="r" b="b"/>
              <a:pathLst>
                <a:path w="43" h="88">
                  <a:moveTo>
                    <a:pt x="41" y="0"/>
                  </a:moveTo>
                  <a:cubicBezTo>
                    <a:pt x="43" y="67"/>
                    <a:pt x="43" y="67"/>
                    <a:pt x="43" y="67"/>
                  </a:cubicBezTo>
                  <a:cubicBezTo>
                    <a:pt x="29" y="76"/>
                    <a:pt x="7" y="86"/>
                    <a:pt x="2" y="88"/>
                  </a:cubicBezTo>
                  <a:cubicBezTo>
                    <a:pt x="0" y="21"/>
                    <a:pt x="0" y="21"/>
                    <a:pt x="0" y="21"/>
                  </a:cubicBezTo>
                  <a:cubicBezTo>
                    <a:pt x="5" y="19"/>
                    <a:pt x="27" y="9"/>
                    <a:pt x="4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5" name="Freeform 1178"/>
            <p:cNvSpPr>
              <a:spLocks/>
            </p:cNvSpPr>
            <p:nvPr/>
          </p:nvSpPr>
          <p:spPr bwMode="auto">
            <a:xfrm>
              <a:off x="13370703" y="228998"/>
              <a:ext cx="11113" cy="100013"/>
            </a:xfrm>
            <a:custGeom>
              <a:avLst/>
              <a:gdLst>
                <a:gd name="T0" fmla="*/ 5 w 7"/>
                <a:gd name="T1" fmla="*/ 0 h 63"/>
                <a:gd name="T2" fmla="*/ 7 w 7"/>
                <a:gd name="T3" fmla="*/ 55 h 63"/>
                <a:gd name="T4" fmla="*/ 1 w 7"/>
                <a:gd name="T5" fmla="*/ 63 h 63"/>
                <a:gd name="T6" fmla="*/ 0 w 7"/>
                <a:gd name="T7" fmla="*/ 7 h 63"/>
                <a:gd name="T8" fmla="*/ 5 w 7"/>
                <a:gd name="T9" fmla="*/ 0 h 63"/>
              </a:gdLst>
              <a:ahLst/>
              <a:cxnLst>
                <a:cxn ang="0">
                  <a:pos x="T0" y="T1"/>
                </a:cxn>
                <a:cxn ang="0">
                  <a:pos x="T2" y="T3"/>
                </a:cxn>
                <a:cxn ang="0">
                  <a:pos x="T4" y="T5"/>
                </a:cxn>
                <a:cxn ang="0">
                  <a:pos x="T6" y="T7"/>
                </a:cxn>
                <a:cxn ang="0">
                  <a:pos x="T8" y="T9"/>
                </a:cxn>
              </a:cxnLst>
              <a:rect l="0" t="0" r="r" b="b"/>
              <a:pathLst>
                <a:path w="7" h="63">
                  <a:moveTo>
                    <a:pt x="5" y="0"/>
                  </a:moveTo>
                  <a:lnTo>
                    <a:pt x="7" y="55"/>
                  </a:lnTo>
                  <a:lnTo>
                    <a:pt x="1" y="63"/>
                  </a:lnTo>
                  <a:lnTo>
                    <a:pt x="0" y="7"/>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6" name="Freeform 1179"/>
            <p:cNvSpPr>
              <a:spLocks/>
            </p:cNvSpPr>
            <p:nvPr/>
          </p:nvSpPr>
          <p:spPr bwMode="auto">
            <a:xfrm>
              <a:off x="13437378" y="230585"/>
              <a:ext cx="46038" cy="104775"/>
            </a:xfrm>
            <a:custGeom>
              <a:avLst/>
              <a:gdLst>
                <a:gd name="T0" fmla="*/ 34 w 36"/>
                <a:gd name="T1" fmla="*/ 0 h 80"/>
                <a:gd name="T2" fmla="*/ 36 w 36"/>
                <a:gd name="T3" fmla="*/ 67 h 80"/>
                <a:gd name="T4" fmla="*/ 2 w 36"/>
                <a:gd name="T5" fmla="*/ 80 h 80"/>
                <a:gd name="T6" fmla="*/ 0 w 36"/>
                <a:gd name="T7" fmla="*/ 13 h 80"/>
                <a:gd name="T8" fmla="*/ 34 w 36"/>
                <a:gd name="T9" fmla="*/ 0 h 80"/>
              </a:gdLst>
              <a:ahLst/>
              <a:cxnLst>
                <a:cxn ang="0">
                  <a:pos x="T0" y="T1"/>
                </a:cxn>
                <a:cxn ang="0">
                  <a:pos x="T2" y="T3"/>
                </a:cxn>
                <a:cxn ang="0">
                  <a:pos x="T4" y="T5"/>
                </a:cxn>
                <a:cxn ang="0">
                  <a:pos x="T6" y="T7"/>
                </a:cxn>
                <a:cxn ang="0">
                  <a:pos x="T8" y="T9"/>
                </a:cxn>
              </a:cxnLst>
              <a:rect l="0" t="0" r="r" b="b"/>
              <a:pathLst>
                <a:path w="36" h="80">
                  <a:moveTo>
                    <a:pt x="34" y="0"/>
                  </a:moveTo>
                  <a:cubicBezTo>
                    <a:pt x="36" y="67"/>
                    <a:pt x="36" y="67"/>
                    <a:pt x="36" y="67"/>
                  </a:cubicBezTo>
                  <a:cubicBezTo>
                    <a:pt x="30" y="69"/>
                    <a:pt x="4" y="79"/>
                    <a:pt x="2" y="80"/>
                  </a:cubicBezTo>
                  <a:cubicBezTo>
                    <a:pt x="0" y="13"/>
                    <a:pt x="0" y="13"/>
                    <a:pt x="0" y="13"/>
                  </a:cubicBezTo>
                  <a:cubicBezTo>
                    <a:pt x="2" y="12"/>
                    <a:pt x="28" y="1"/>
                    <a:pt x="3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7" name="Freeform 1180"/>
            <p:cNvSpPr>
              <a:spLocks/>
            </p:cNvSpPr>
            <p:nvPr/>
          </p:nvSpPr>
          <p:spPr bwMode="auto">
            <a:xfrm>
              <a:off x="13348478" y="240110"/>
              <a:ext cx="23813" cy="96838"/>
            </a:xfrm>
            <a:custGeom>
              <a:avLst/>
              <a:gdLst>
                <a:gd name="T0" fmla="*/ 14 w 15"/>
                <a:gd name="T1" fmla="*/ 0 h 61"/>
                <a:gd name="T2" fmla="*/ 15 w 15"/>
                <a:gd name="T3" fmla="*/ 56 h 61"/>
                <a:gd name="T4" fmla="*/ 2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6"/>
                  </a:lnTo>
                  <a:lnTo>
                    <a:pt x="2" y="61"/>
                  </a:lnTo>
                  <a:lnTo>
                    <a:pt x="0" y="6"/>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8" name="Freeform 1181"/>
            <p:cNvSpPr>
              <a:spLocks/>
            </p:cNvSpPr>
            <p:nvPr/>
          </p:nvSpPr>
          <p:spPr bwMode="auto">
            <a:xfrm>
              <a:off x="13416741" y="248048"/>
              <a:ext cx="23813" cy="93663"/>
            </a:xfrm>
            <a:custGeom>
              <a:avLst/>
              <a:gdLst>
                <a:gd name="T0" fmla="*/ 13 w 15"/>
                <a:gd name="T1" fmla="*/ 0 h 59"/>
                <a:gd name="T2" fmla="*/ 15 w 15"/>
                <a:gd name="T3" fmla="*/ 55 h 59"/>
                <a:gd name="T4" fmla="*/ 1 w 15"/>
                <a:gd name="T5" fmla="*/ 59 h 59"/>
                <a:gd name="T6" fmla="*/ 0 w 15"/>
                <a:gd name="T7" fmla="*/ 4 h 59"/>
                <a:gd name="T8" fmla="*/ 13 w 15"/>
                <a:gd name="T9" fmla="*/ 0 h 59"/>
              </a:gdLst>
              <a:ahLst/>
              <a:cxnLst>
                <a:cxn ang="0">
                  <a:pos x="T0" y="T1"/>
                </a:cxn>
                <a:cxn ang="0">
                  <a:pos x="T2" y="T3"/>
                </a:cxn>
                <a:cxn ang="0">
                  <a:pos x="T4" y="T5"/>
                </a:cxn>
                <a:cxn ang="0">
                  <a:pos x="T6" y="T7"/>
                </a:cxn>
                <a:cxn ang="0">
                  <a:pos x="T8" y="T9"/>
                </a:cxn>
              </a:cxnLst>
              <a:rect l="0" t="0" r="r" b="b"/>
              <a:pathLst>
                <a:path w="15" h="59">
                  <a:moveTo>
                    <a:pt x="13" y="0"/>
                  </a:moveTo>
                  <a:lnTo>
                    <a:pt x="15" y="55"/>
                  </a:lnTo>
                  <a:lnTo>
                    <a:pt x="1" y="59"/>
                  </a:lnTo>
                  <a:lnTo>
                    <a:pt x="0" y="4"/>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09" name="Freeform 1182"/>
            <p:cNvSpPr>
              <a:spLocks/>
            </p:cNvSpPr>
            <p:nvPr/>
          </p:nvSpPr>
          <p:spPr bwMode="auto">
            <a:xfrm>
              <a:off x="13348478" y="249635"/>
              <a:ext cx="3175" cy="103188"/>
            </a:xfrm>
            <a:custGeom>
              <a:avLst/>
              <a:gdLst>
                <a:gd name="T0" fmla="*/ 0 w 2"/>
                <a:gd name="T1" fmla="*/ 0 h 65"/>
                <a:gd name="T2" fmla="*/ 2 w 2"/>
                <a:gd name="T3" fmla="*/ 55 h 65"/>
                <a:gd name="T4" fmla="*/ 1 w 2"/>
                <a:gd name="T5" fmla="*/ 65 h 65"/>
                <a:gd name="T6" fmla="*/ 0 w 2"/>
                <a:gd name="T7" fmla="*/ 9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1" y="65"/>
                  </a:lnTo>
                  <a:lnTo>
                    <a:pt x="0" y="9"/>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0" name="Freeform 1183"/>
            <p:cNvSpPr>
              <a:spLocks/>
            </p:cNvSpPr>
            <p:nvPr/>
          </p:nvSpPr>
          <p:spPr bwMode="auto">
            <a:xfrm>
              <a:off x="13396103" y="254398"/>
              <a:ext cx="22225" cy="96838"/>
            </a:xfrm>
            <a:custGeom>
              <a:avLst/>
              <a:gdLst>
                <a:gd name="T0" fmla="*/ 13 w 14"/>
                <a:gd name="T1" fmla="*/ 0 h 61"/>
                <a:gd name="T2" fmla="*/ 14 w 14"/>
                <a:gd name="T3" fmla="*/ 55 h 61"/>
                <a:gd name="T4" fmla="*/ 2 w 14"/>
                <a:gd name="T5" fmla="*/ 61 h 61"/>
                <a:gd name="T6" fmla="*/ 0 w 14"/>
                <a:gd name="T7" fmla="*/ 6 h 61"/>
                <a:gd name="T8" fmla="*/ 13 w 14"/>
                <a:gd name="T9" fmla="*/ 0 h 61"/>
              </a:gdLst>
              <a:ahLst/>
              <a:cxnLst>
                <a:cxn ang="0">
                  <a:pos x="T0" y="T1"/>
                </a:cxn>
                <a:cxn ang="0">
                  <a:pos x="T2" y="T3"/>
                </a:cxn>
                <a:cxn ang="0">
                  <a:pos x="T4" y="T5"/>
                </a:cxn>
                <a:cxn ang="0">
                  <a:pos x="T6" y="T7"/>
                </a:cxn>
                <a:cxn ang="0">
                  <a:pos x="T8" y="T9"/>
                </a:cxn>
              </a:cxnLst>
              <a:rect l="0" t="0" r="r" b="b"/>
              <a:pathLst>
                <a:path w="14" h="61">
                  <a:moveTo>
                    <a:pt x="13" y="0"/>
                  </a:moveTo>
                  <a:lnTo>
                    <a:pt x="14" y="55"/>
                  </a:lnTo>
                  <a:lnTo>
                    <a:pt x="2" y="61"/>
                  </a:lnTo>
                  <a:lnTo>
                    <a:pt x="0" y="6"/>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1" name="Freeform 1184"/>
            <p:cNvSpPr>
              <a:spLocks/>
            </p:cNvSpPr>
            <p:nvPr/>
          </p:nvSpPr>
          <p:spPr bwMode="auto">
            <a:xfrm>
              <a:off x="13370703" y="263923"/>
              <a:ext cx="28575" cy="101600"/>
            </a:xfrm>
            <a:custGeom>
              <a:avLst/>
              <a:gdLst>
                <a:gd name="T0" fmla="*/ 16 w 18"/>
                <a:gd name="T1" fmla="*/ 0 h 64"/>
                <a:gd name="T2" fmla="*/ 18 w 18"/>
                <a:gd name="T3" fmla="*/ 55 h 64"/>
                <a:gd name="T4" fmla="*/ 1 w 18"/>
                <a:gd name="T5" fmla="*/ 64 h 64"/>
                <a:gd name="T6" fmla="*/ 0 w 18"/>
                <a:gd name="T7" fmla="*/ 9 h 64"/>
                <a:gd name="T8" fmla="*/ 16 w 18"/>
                <a:gd name="T9" fmla="*/ 0 h 64"/>
              </a:gdLst>
              <a:ahLst/>
              <a:cxnLst>
                <a:cxn ang="0">
                  <a:pos x="T0" y="T1"/>
                </a:cxn>
                <a:cxn ang="0">
                  <a:pos x="T2" y="T3"/>
                </a:cxn>
                <a:cxn ang="0">
                  <a:pos x="T4" y="T5"/>
                </a:cxn>
                <a:cxn ang="0">
                  <a:pos x="T6" y="T7"/>
                </a:cxn>
                <a:cxn ang="0">
                  <a:pos x="T8" y="T9"/>
                </a:cxn>
              </a:cxnLst>
              <a:rect l="0" t="0" r="r" b="b"/>
              <a:pathLst>
                <a:path w="18" h="64">
                  <a:moveTo>
                    <a:pt x="16" y="0"/>
                  </a:moveTo>
                  <a:lnTo>
                    <a:pt x="18" y="55"/>
                  </a:lnTo>
                  <a:lnTo>
                    <a:pt x="1" y="64"/>
                  </a:lnTo>
                  <a:lnTo>
                    <a:pt x="0" y="9"/>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2" name="Freeform 1185"/>
            <p:cNvSpPr>
              <a:spLocks/>
            </p:cNvSpPr>
            <p:nvPr/>
          </p:nvSpPr>
          <p:spPr bwMode="auto">
            <a:xfrm>
              <a:off x="13277041" y="281385"/>
              <a:ext cx="17463" cy="95250"/>
            </a:xfrm>
            <a:custGeom>
              <a:avLst/>
              <a:gdLst>
                <a:gd name="T0" fmla="*/ 9 w 11"/>
                <a:gd name="T1" fmla="*/ 0 h 60"/>
                <a:gd name="T2" fmla="*/ 11 w 11"/>
                <a:gd name="T3" fmla="*/ 55 h 60"/>
                <a:gd name="T4" fmla="*/ 2 w 11"/>
                <a:gd name="T5" fmla="*/ 60 h 60"/>
                <a:gd name="T6" fmla="*/ 0 w 11"/>
                <a:gd name="T7" fmla="*/ 5 h 60"/>
                <a:gd name="T8" fmla="*/ 9 w 11"/>
                <a:gd name="T9" fmla="*/ 0 h 60"/>
              </a:gdLst>
              <a:ahLst/>
              <a:cxnLst>
                <a:cxn ang="0">
                  <a:pos x="T0" y="T1"/>
                </a:cxn>
                <a:cxn ang="0">
                  <a:pos x="T2" y="T3"/>
                </a:cxn>
                <a:cxn ang="0">
                  <a:pos x="T4" y="T5"/>
                </a:cxn>
                <a:cxn ang="0">
                  <a:pos x="T6" y="T7"/>
                </a:cxn>
                <a:cxn ang="0">
                  <a:pos x="T8" y="T9"/>
                </a:cxn>
              </a:cxnLst>
              <a:rect l="0" t="0" r="r" b="b"/>
              <a:pathLst>
                <a:path w="11" h="60">
                  <a:moveTo>
                    <a:pt x="9" y="0"/>
                  </a:moveTo>
                  <a:lnTo>
                    <a:pt x="11" y="55"/>
                  </a:lnTo>
                  <a:lnTo>
                    <a:pt x="2" y="60"/>
                  </a:lnTo>
                  <a:lnTo>
                    <a:pt x="0" y="5"/>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3" name="Freeform 1186"/>
            <p:cNvSpPr>
              <a:spLocks/>
            </p:cNvSpPr>
            <p:nvPr/>
          </p:nvSpPr>
          <p:spPr bwMode="auto">
            <a:xfrm>
              <a:off x="13291328" y="281385"/>
              <a:ext cx="3175" cy="98425"/>
            </a:xfrm>
            <a:custGeom>
              <a:avLst/>
              <a:gdLst>
                <a:gd name="T0" fmla="*/ 1 w 2"/>
                <a:gd name="T1" fmla="*/ 7 h 62"/>
                <a:gd name="T2" fmla="*/ 2 w 2"/>
                <a:gd name="T3" fmla="*/ 62 h 62"/>
                <a:gd name="T4" fmla="*/ 2 w 2"/>
                <a:gd name="T5" fmla="*/ 55 h 62"/>
                <a:gd name="T6" fmla="*/ 0 w 2"/>
                <a:gd name="T7" fmla="*/ 0 h 62"/>
                <a:gd name="T8" fmla="*/ 1 w 2"/>
                <a:gd name="T9" fmla="*/ 7 h 62"/>
              </a:gdLst>
              <a:ahLst/>
              <a:cxnLst>
                <a:cxn ang="0">
                  <a:pos x="T0" y="T1"/>
                </a:cxn>
                <a:cxn ang="0">
                  <a:pos x="T2" y="T3"/>
                </a:cxn>
                <a:cxn ang="0">
                  <a:pos x="T4" y="T5"/>
                </a:cxn>
                <a:cxn ang="0">
                  <a:pos x="T6" y="T7"/>
                </a:cxn>
                <a:cxn ang="0">
                  <a:pos x="T8" y="T9"/>
                </a:cxn>
              </a:cxnLst>
              <a:rect l="0" t="0" r="r" b="b"/>
              <a:pathLst>
                <a:path w="2" h="62">
                  <a:moveTo>
                    <a:pt x="1" y="7"/>
                  </a:moveTo>
                  <a:lnTo>
                    <a:pt x="2" y="62"/>
                  </a:lnTo>
                  <a:lnTo>
                    <a:pt x="2" y="55"/>
                  </a:lnTo>
                  <a:lnTo>
                    <a:pt x="0" y="0"/>
                  </a:lnTo>
                  <a:lnTo>
                    <a:pt x="1"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4" name="Freeform 1187"/>
            <p:cNvSpPr>
              <a:spLocks/>
            </p:cNvSpPr>
            <p:nvPr/>
          </p:nvSpPr>
          <p:spPr bwMode="auto">
            <a:xfrm>
              <a:off x="13270691" y="289323"/>
              <a:ext cx="9525" cy="96838"/>
            </a:xfrm>
            <a:custGeom>
              <a:avLst/>
              <a:gdLst>
                <a:gd name="T0" fmla="*/ 4 w 6"/>
                <a:gd name="T1" fmla="*/ 0 h 61"/>
                <a:gd name="T2" fmla="*/ 6 w 6"/>
                <a:gd name="T3" fmla="*/ 55 h 61"/>
                <a:gd name="T4" fmla="*/ 1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1" y="61"/>
                  </a:lnTo>
                  <a:lnTo>
                    <a:pt x="0" y="6"/>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5" name="Freeform 1188"/>
            <p:cNvSpPr>
              <a:spLocks/>
            </p:cNvSpPr>
            <p:nvPr/>
          </p:nvSpPr>
          <p:spPr bwMode="auto">
            <a:xfrm>
              <a:off x="13254816" y="298848"/>
              <a:ext cx="17463" cy="92075"/>
            </a:xfrm>
            <a:custGeom>
              <a:avLst/>
              <a:gdLst>
                <a:gd name="T0" fmla="*/ 10 w 11"/>
                <a:gd name="T1" fmla="*/ 0 h 58"/>
                <a:gd name="T2" fmla="*/ 11 w 11"/>
                <a:gd name="T3" fmla="*/ 55 h 58"/>
                <a:gd name="T4" fmla="*/ 2 w 11"/>
                <a:gd name="T5" fmla="*/ 58 h 58"/>
                <a:gd name="T6" fmla="*/ 0 w 11"/>
                <a:gd name="T7" fmla="*/ 3 h 58"/>
                <a:gd name="T8" fmla="*/ 10 w 11"/>
                <a:gd name="T9" fmla="*/ 0 h 58"/>
              </a:gdLst>
              <a:ahLst/>
              <a:cxnLst>
                <a:cxn ang="0">
                  <a:pos x="T0" y="T1"/>
                </a:cxn>
                <a:cxn ang="0">
                  <a:pos x="T2" y="T3"/>
                </a:cxn>
                <a:cxn ang="0">
                  <a:pos x="T4" y="T5"/>
                </a:cxn>
                <a:cxn ang="0">
                  <a:pos x="T6" y="T7"/>
                </a:cxn>
                <a:cxn ang="0">
                  <a:pos x="T8" y="T9"/>
                </a:cxn>
              </a:cxnLst>
              <a:rect l="0" t="0" r="r" b="b"/>
              <a:pathLst>
                <a:path w="11" h="58">
                  <a:moveTo>
                    <a:pt x="10" y="0"/>
                  </a:moveTo>
                  <a:lnTo>
                    <a:pt x="11" y="55"/>
                  </a:lnTo>
                  <a:lnTo>
                    <a:pt x="2" y="58"/>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6" name="Freeform 1189"/>
            <p:cNvSpPr>
              <a:spLocks/>
            </p:cNvSpPr>
            <p:nvPr/>
          </p:nvSpPr>
          <p:spPr bwMode="auto">
            <a:xfrm>
              <a:off x="13292916" y="292498"/>
              <a:ext cx="7938" cy="100013"/>
            </a:xfrm>
            <a:custGeom>
              <a:avLst/>
              <a:gdLst>
                <a:gd name="T0" fmla="*/ 3 w 5"/>
                <a:gd name="T1" fmla="*/ 8 h 63"/>
                <a:gd name="T2" fmla="*/ 5 w 5"/>
                <a:gd name="T3" fmla="*/ 63 h 63"/>
                <a:gd name="T4" fmla="*/ 1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1"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7" name="Freeform 1190"/>
            <p:cNvSpPr>
              <a:spLocks/>
            </p:cNvSpPr>
            <p:nvPr/>
          </p:nvSpPr>
          <p:spPr bwMode="auto">
            <a:xfrm>
              <a:off x="13223066" y="314723"/>
              <a:ext cx="6350" cy="88900"/>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5" y="68"/>
                    <a:pt x="4" y="68"/>
                    <a:pt x="2" y="67"/>
                  </a:cubicBezTo>
                  <a:cubicBezTo>
                    <a:pt x="0" y="0"/>
                    <a:pt x="0" y="0"/>
                    <a:pt x="0" y="0"/>
                  </a:cubicBezTo>
                  <a:cubicBezTo>
                    <a:pt x="2" y="0"/>
                    <a:pt x="3" y="1"/>
                    <a:pt x="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8" name="Freeform 1191"/>
            <p:cNvSpPr>
              <a:spLocks/>
            </p:cNvSpPr>
            <p:nvPr/>
          </p:nvSpPr>
          <p:spPr bwMode="auto">
            <a:xfrm>
              <a:off x="13221478" y="313135"/>
              <a:ext cx="3175"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1" y="67"/>
                  </a:cubicBezTo>
                  <a:cubicBezTo>
                    <a:pt x="0" y="0"/>
                    <a:pt x="0" y="0"/>
                    <a:pt x="0" y="0"/>
                  </a:cubicBezTo>
                  <a:cubicBezTo>
                    <a:pt x="0"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19" name="Freeform 1192"/>
            <p:cNvSpPr>
              <a:spLocks/>
            </p:cNvSpPr>
            <p:nvPr/>
          </p:nvSpPr>
          <p:spPr bwMode="auto">
            <a:xfrm>
              <a:off x="13204016" y="308373"/>
              <a:ext cx="19050" cy="92075"/>
            </a:xfrm>
            <a:custGeom>
              <a:avLst/>
              <a:gdLst>
                <a:gd name="T0" fmla="*/ 14 w 15"/>
                <a:gd name="T1" fmla="*/ 3 h 70"/>
                <a:gd name="T2" fmla="*/ 15 w 15"/>
                <a:gd name="T3" fmla="*/ 70 h 70"/>
                <a:gd name="T4" fmla="*/ 2 w 15"/>
                <a:gd name="T5" fmla="*/ 67 h 70"/>
                <a:gd name="T6" fmla="*/ 0 w 15"/>
                <a:gd name="T7" fmla="*/ 0 h 70"/>
                <a:gd name="T8" fmla="*/ 14 w 15"/>
                <a:gd name="T9" fmla="*/ 3 h 70"/>
              </a:gdLst>
              <a:ahLst/>
              <a:cxnLst>
                <a:cxn ang="0">
                  <a:pos x="T0" y="T1"/>
                </a:cxn>
                <a:cxn ang="0">
                  <a:pos x="T2" y="T3"/>
                </a:cxn>
                <a:cxn ang="0">
                  <a:pos x="T4" y="T5"/>
                </a:cxn>
                <a:cxn ang="0">
                  <a:pos x="T6" y="T7"/>
                </a:cxn>
                <a:cxn ang="0">
                  <a:pos x="T8" y="T9"/>
                </a:cxn>
              </a:cxnLst>
              <a:rect l="0" t="0" r="r" b="b"/>
              <a:pathLst>
                <a:path w="15" h="70">
                  <a:moveTo>
                    <a:pt x="14" y="3"/>
                  </a:moveTo>
                  <a:cubicBezTo>
                    <a:pt x="15" y="70"/>
                    <a:pt x="15" y="70"/>
                    <a:pt x="15" y="70"/>
                  </a:cubicBezTo>
                  <a:cubicBezTo>
                    <a:pt x="12" y="70"/>
                    <a:pt x="7" y="69"/>
                    <a:pt x="2" y="67"/>
                  </a:cubicBezTo>
                  <a:cubicBezTo>
                    <a:pt x="0" y="0"/>
                    <a:pt x="0" y="0"/>
                    <a:pt x="0" y="0"/>
                  </a:cubicBezTo>
                  <a:cubicBezTo>
                    <a:pt x="5" y="2"/>
                    <a:pt x="10" y="2"/>
                    <a:pt x="14"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0" name="Freeform 1193"/>
            <p:cNvSpPr>
              <a:spLocks/>
            </p:cNvSpPr>
            <p:nvPr/>
          </p:nvSpPr>
          <p:spPr bwMode="auto">
            <a:xfrm>
              <a:off x="13189728" y="305198"/>
              <a:ext cx="17463" cy="90488"/>
            </a:xfrm>
            <a:custGeom>
              <a:avLst/>
              <a:gdLst>
                <a:gd name="T0" fmla="*/ 11 w 13"/>
                <a:gd name="T1" fmla="*/ 3 h 70"/>
                <a:gd name="T2" fmla="*/ 13 w 13"/>
                <a:gd name="T3" fmla="*/ 70 h 70"/>
                <a:gd name="T4" fmla="*/ 11 w 13"/>
                <a:gd name="T5" fmla="*/ 70 h 70"/>
                <a:gd name="T6" fmla="*/ 2 w 13"/>
                <a:gd name="T7" fmla="*/ 67 h 70"/>
                <a:gd name="T8" fmla="*/ 0 w 13"/>
                <a:gd name="T9" fmla="*/ 0 h 70"/>
                <a:gd name="T10" fmla="*/ 9 w 13"/>
                <a:gd name="T11" fmla="*/ 3 h 70"/>
                <a:gd name="T12" fmla="*/ 11 w 13"/>
                <a:gd name="T13" fmla="*/ 3 h 70"/>
              </a:gdLst>
              <a:ahLst/>
              <a:cxnLst>
                <a:cxn ang="0">
                  <a:pos x="T0" y="T1"/>
                </a:cxn>
                <a:cxn ang="0">
                  <a:pos x="T2" y="T3"/>
                </a:cxn>
                <a:cxn ang="0">
                  <a:pos x="T4" y="T5"/>
                </a:cxn>
                <a:cxn ang="0">
                  <a:pos x="T6" y="T7"/>
                </a:cxn>
                <a:cxn ang="0">
                  <a:pos x="T8" y="T9"/>
                </a:cxn>
                <a:cxn ang="0">
                  <a:pos x="T10" y="T11"/>
                </a:cxn>
                <a:cxn ang="0">
                  <a:pos x="T12" y="T13"/>
                </a:cxn>
              </a:cxnLst>
              <a:rect l="0" t="0" r="r" b="b"/>
              <a:pathLst>
                <a:path w="13" h="70">
                  <a:moveTo>
                    <a:pt x="11" y="3"/>
                  </a:moveTo>
                  <a:cubicBezTo>
                    <a:pt x="13" y="70"/>
                    <a:pt x="13" y="70"/>
                    <a:pt x="13" y="70"/>
                  </a:cubicBezTo>
                  <a:cubicBezTo>
                    <a:pt x="12" y="70"/>
                    <a:pt x="12" y="70"/>
                    <a:pt x="11" y="70"/>
                  </a:cubicBezTo>
                  <a:cubicBezTo>
                    <a:pt x="7" y="69"/>
                    <a:pt x="5" y="68"/>
                    <a:pt x="2" y="67"/>
                  </a:cubicBezTo>
                  <a:cubicBezTo>
                    <a:pt x="0" y="0"/>
                    <a:pt x="0" y="0"/>
                    <a:pt x="0" y="0"/>
                  </a:cubicBezTo>
                  <a:cubicBezTo>
                    <a:pt x="3" y="1"/>
                    <a:pt x="5" y="2"/>
                    <a:pt x="9" y="3"/>
                  </a:cubicBezTo>
                  <a:cubicBezTo>
                    <a:pt x="10" y="3"/>
                    <a:pt x="10" y="3"/>
                    <a:pt x="11"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1" name="Freeform 1194"/>
            <p:cNvSpPr>
              <a:spLocks/>
            </p:cNvSpPr>
            <p:nvPr/>
          </p:nvSpPr>
          <p:spPr bwMode="auto">
            <a:xfrm>
              <a:off x="13142103" y="259160"/>
              <a:ext cx="50800" cy="133350"/>
            </a:xfrm>
            <a:custGeom>
              <a:avLst/>
              <a:gdLst>
                <a:gd name="T0" fmla="*/ 38 w 40"/>
                <a:gd name="T1" fmla="*/ 35 h 102"/>
                <a:gd name="T2" fmla="*/ 40 w 40"/>
                <a:gd name="T3" fmla="*/ 102 h 102"/>
                <a:gd name="T4" fmla="*/ 30 w 40"/>
                <a:gd name="T5" fmla="*/ 97 h 102"/>
                <a:gd name="T6" fmla="*/ 15 w 40"/>
                <a:gd name="T7" fmla="*/ 73 h 102"/>
                <a:gd name="T8" fmla="*/ 1 w 40"/>
                <a:gd name="T9" fmla="*/ 67 h 102"/>
                <a:gd name="T10" fmla="*/ 0 w 40"/>
                <a:gd name="T11" fmla="*/ 0 h 102"/>
                <a:gd name="T12" fmla="*/ 13 w 40"/>
                <a:gd name="T13" fmla="*/ 6 h 102"/>
                <a:gd name="T14" fmla="*/ 28 w 40"/>
                <a:gd name="T15" fmla="*/ 30 h 102"/>
                <a:gd name="T16" fmla="*/ 38 w 40"/>
                <a:gd name="T17"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2">
                  <a:moveTo>
                    <a:pt x="38" y="35"/>
                  </a:moveTo>
                  <a:cubicBezTo>
                    <a:pt x="40" y="102"/>
                    <a:pt x="40" y="102"/>
                    <a:pt x="40" y="102"/>
                  </a:cubicBezTo>
                  <a:cubicBezTo>
                    <a:pt x="38" y="101"/>
                    <a:pt x="35" y="100"/>
                    <a:pt x="30" y="97"/>
                  </a:cubicBezTo>
                  <a:cubicBezTo>
                    <a:pt x="21" y="92"/>
                    <a:pt x="20" y="76"/>
                    <a:pt x="15" y="73"/>
                  </a:cubicBezTo>
                  <a:cubicBezTo>
                    <a:pt x="13" y="72"/>
                    <a:pt x="8" y="70"/>
                    <a:pt x="1" y="67"/>
                  </a:cubicBezTo>
                  <a:cubicBezTo>
                    <a:pt x="0" y="0"/>
                    <a:pt x="0" y="0"/>
                    <a:pt x="0" y="0"/>
                  </a:cubicBezTo>
                  <a:cubicBezTo>
                    <a:pt x="6" y="3"/>
                    <a:pt x="11" y="5"/>
                    <a:pt x="13" y="6"/>
                  </a:cubicBezTo>
                  <a:cubicBezTo>
                    <a:pt x="18" y="9"/>
                    <a:pt x="19" y="25"/>
                    <a:pt x="28" y="30"/>
                  </a:cubicBezTo>
                  <a:cubicBezTo>
                    <a:pt x="33" y="33"/>
                    <a:pt x="36" y="34"/>
                    <a:pt x="38" y="3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2" name="Freeform 1195"/>
            <p:cNvSpPr>
              <a:spLocks/>
            </p:cNvSpPr>
            <p:nvPr/>
          </p:nvSpPr>
          <p:spPr bwMode="auto">
            <a:xfrm>
              <a:off x="13116703" y="251223"/>
              <a:ext cx="26988" cy="95250"/>
            </a:xfrm>
            <a:custGeom>
              <a:avLst/>
              <a:gdLst>
                <a:gd name="T0" fmla="*/ 21 w 22"/>
                <a:gd name="T1" fmla="*/ 6 h 73"/>
                <a:gd name="T2" fmla="*/ 22 w 22"/>
                <a:gd name="T3" fmla="*/ 73 h 73"/>
                <a:gd name="T4" fmla="*/ 2 w 22"/>
                <a:gd name="T5" fmla="*/ 67 h 73"/>
                <a:gd name="T6" fmla="*/ 0 w 22"/>
                <a:gd name="T7" fmla="*/ 0 h 73"/>
                <a:gd name="T8" fmla="*/ 21 w 22"/>
                <a:gd name="T9" fmla="*/ 6 h 73"/>
              </a:gdLst>
              <a:ahLst/>
              <a:cxnLst>
                <a:cxn ang="0">
                  <a:pos x="T0" y="T1"/>
                </a:cxn>
                <a:cxn ang="0">
                  <a:pos x="T2" y="T3"/>
                </a:cxn>
                <a:cxn ang="0">
                  <a:pos x="T4" y="T5"/>
                </a:cxn>
                <a:cxn ang="0">
                  <a:pos x="T6" y="T7"/>
                </a:cxn>
                <a:cxn ang="0">
                  <a:pos x="T8" y="T9"/>
                </a:cxn>
              </a:cxnLst>
              <a:rect l="0" t="0" r="r" b="b"/>
              <a:pathLst>
                <a:path w="22" h="73">
                  <a:moveTo>
                    <a:pt x="21" y="6"/>
                  </a:moveTo>
                  <a:cubicBezTo>
                    <a:pt x="22" y="73"/>
                    <a:pt x="22" y="73"/>
                    <a:pt x="22" y="73"/>
                  </a:cubicBezTo>
                  <a:cubicBezTo>
                    <a:pt x="16" y="71"/>
                    <a:pt x="9" y="69"/>
                    <a:pt x="2" y="67"/>
                  </a:cubicBezTo>
                  <a:cubicBezTo>
                    <a:pt x="0" y="0"/>
                    <a:pt x="0" y="0"/>
                    <a:pt x="0" y="0"/>
                  </a:cubicBezTo>
                  <a:cubicBezTo>
                    <a:pt x="7" y="2"/>
                    <a:pt x="15" y="4"/>
                    <a:pt x="21"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3" name="Freeform 1196"/>
            <p:cNvSpPr>
              <a:spLocks/>
            </p:cNvSpPr>
            <p:nvPr/>
          </p:nvSpPr>
          <p:spPr bwMode="auto">
            <a:xfrm>
              <a:off x="13100828" y="248048"/>
              <a:ext cx="17463" cy="90488"/>
            </a:xfrm>
            <a:custGeom>
              <a:avLst/>
              <a:gdLst>
                <a:gd name="T0" fmla="*/ 12 w 14"/>
                <a:gd name="T1" fmla="*/ 3 h 70"/>
                <a:gd name="T2" fmla="*/ 14 w 14"/>
                <a:gd name="T3" fmla="*/ 70 h 70"/>
                <a:gd name="T4" fmla="*/ 2 w 14"/>
                <a:gd name="T5" fmla="*/ 67 h 70"/>
                <a:gd name="T6" fmla="*/ 0 w 14"/>
                <a:gd name="T7" fmla="*/ 0 h 70"/>
                <a:gd name="T8" fmla="*/ 12 w 14"/>
                <a:gd name="T9" fmla="*/ 3 h 70"/>
              </a:gdLst>
              <a:ahLst/>
              <a:cxnLst>
                <a:cxn ang="0">
                  <a:pos x="T0" y="T1"/>
                </a:cxn>
                <a:cxn ang="0">
                  <a:pos x="T2" y="T3"/>
                </a:cxn>
                <a:cxn ang="0">
                  <a:pos x="T4" y="T5"/>
                </a:cxn>
                <a:cxn ang="0">
                  <a:pos x="T6" y="T7"/>
                </a:cxn>
                <a:cxn ang="0">
                  <a:pos x="T8" y="T9"/>
                </a:cxn>
              </a:cxnLst>
              <a:rect l="0" t="0" r="r" b="b"/>
              <a:pathLst>
                <a:path w="14" h="70">
                  <a:moveTo>
                    <a:pt x="12" y="3"/>
                  </a:moveTo>
                  <a:cubicBezTo>
                    <a:pt x="14" y="70"/>
                    <a:pt x="14" y="70"/>
                    <a:pt x="14" y="70"/>
                  </a:cubicBezTo>
                  <a:cubicBezTo>
                    <a:pt x="10" y="69"/>
                    <a:pt x="6" y="68"/>
                    <a:pt x="2" y="67"/>
                  </a:cubicBezTo>
                  <a:cubicBezTo>
                    <a:pt x="0" y="0"/>
                    <a:pt x="0" y="0"/>
                    <a:pt x="0" y="0"/>
                  </a:cubicBezTo>
                  <a:cubicBezTo>
                    <a:pt x="4" y="1"/>
                    <a:pt x="8" y="2"/>
                    <a:pt x="12"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4" name="Freeform 1197"/>
            <p:cNvSpPr>
              <a:spLocks/>
            </p:cNvSpPr>
            <p:nvPr/>
          </p:nvSpPr>
          <p:spPr bwMode="auto">
            <a:xfrm>
              <a:off x="13096066" y="246460"/>
              <a:ext cx="7938" cy="88900"/>
            </a:xfrm>
            <a:custGeom>
              <a:avLst/>
              <a:gdLst>
                <a:gd name="T0" fmla="*/ 4 w 6"/>
                <a:gd name="T1" fmla="*/ 1 h 68"/>
                <a:gd name="T2" fmla="*/ 6 w 6"/>
                <a:gd name="T3" fmla="*/ 68 h 68"/>
                <a:gd name="T4" fmla="*/ 3 w 6"/>
                <a:gd name="T5" fmla="*/ 67 h 68"/>
                <a:gd name="T6" fmla="*/ 2 w 6"/>
                <a:gd name="T7" fmla="*/ 67 h 68"/>
                <a:gd name="T8" fmla="*/ 0 w 6"/>
                <a:gd name="T9" fmla="*/ 0 h 68"/>
                <a:gd name="T10" fmla="*/ 1 w 6"/>
                <a:gd name="T11" fmla="*/ 0 h 68"/>
                <a:gd name="T12" fmla="*/ 4 w 6"/>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1"/>
                  </a:moveTo>
                  <a:cubicBezTo>
                    <a:pt x="6" y="68"/>
                    <a:pt x="6" y="68"/>
                    <a:pt x="6" y="68"/>
                  </a:cubicBezTo>
                  <a:cubicBezTo>
                    <a:pt x="5" y="68"/>
                    <a:pt x="4" y="68"/>
                    <a:pt x="3" y="67"/>
                  </a:cubicBezTo>
                  <a:cubicBezTo>
                    <a:pt x="3" y="67"/>
                    <a:pt x="3" y="67"/>
                    <a:pt x="2" y="67"/>
                  </a:cubicBezTo>
                  <a:cubicBezTo>
                    <a:pt x="0" y="0"/>
                    <a:pt x="0" y="0"/>
                    <a:pt x="0" y="0"/>
                  </a:cubicBezTo>
                  <a:cubicBezTo>
                    <a:pt x="1" y="0"/>
                    <a:pt x="1" y="0"/>
                    <a:pt x="1" y="0"/>
                  </a:cubicBezTo>
                  <a:cubicBezTo>
                    <a:pt x="2" y="0"/>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5" name="Freeform 1198"/>
            <p:cNvSpPr>
              <a:spLocks/>
            </p:cNvSpPr>
            <p:nvPr/>
          </p:nvSpPr>
          <p:spPr bwMode="auto">
            <a:xfrm>
              <a:off x="13092891" y="244873"/>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6" name="Freeform 1199"/>
            <p:cNvSpPr>
              <a:spLocks/>
            </p:cNvSpPr>
            <p:nvPr/>
          </p:nvSpPr>
          <p:spPr bwMode="auto">
            <a:xfrm>
              <a:off x="13089716" y="243285"/>
              <a:ext cx="4763" cy="88900"/>
            </a:xfrm>
            <a:custGeom>
              <a:avLst/>
              <a:gdLst>
                <a:gd name="T0" fmla="*/ 3 w 5"/>
                <a:gd name="T1" fmla="*/ 1 h 68"/>
                <a:gd name="T2" fmla="*/ 5 w 5"/>
                <a:gd name="T3" fmla="*/ 68 h 68"/>
                <a:gd name="T4" fmla="*/ 2 w 5"/>
                <a:gd name="T5" fmla="*/ 68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8"/>
                  </a:cubicBezTo>
                  <a:cubicBezTo>
                    <a:pt x="0" y="0"/>
                    <a:pt x="0" y="0"/>
                    <a:pt x="0" y="0"/>
                  </a:cubicBezTo>
                  <a:cubicBezTo>
                    <a:pt x="1" y="1"/>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7" name="Freeform 1200"/>
            <p:cNvSpPr>
              <a:spLocks/>
            </p:cNvSpPr>
            <p:nvPr/>
          </p:nvSpPr>
          <p:spPr bwMode="auto">
            <a:xfrm>
              <a:off x="13059553" y="219473"/>
              <a:ext cx="31750" cy="112713"/>
            </a:xfrm>
            <a:custGeom>
              <a:avLst/>
              <a:gdLst>
                <a:gd name="T0" fmla="*/ 24 w 26"/>
                <a:gd name="T1" fmla="*/ 19 h 87"/>
                <a:gd name="T2" fmla="*/ 26 w 26"/>
                <a:gd name="T3" fmla="*/ 87 h 87"/>
                <a:gd name="T4" fmla="*/ 8 w 26"/>
                <a:gd name="T5" fmla="*/ 70 h 87"/>
                <a:gd name="T6" fmla="*/ 2 w 26"/>
                <a:gd name="T7" fmla="*/ 67 h 87"/>
                <a:gd name="T8" fmla="*/ 0 w 26"/>
                <a:gd name="T9" fmla="*/ 0 h 87"/>
                <a:gd name="T10" fmla="*/ 6 w 26"/>
                <a:gd name="T11" fmla="*/ 3 h 87"/>
                <a:gd name="T12" fmla="*/ 24 w 26"/>
                <a:gd name="T13" fmla="*/ 19 h 87"/>
              </a:gdLst>
              <a:ahLst/>
              <a:cxnLst>
                <a:cxn ang="0">
                  <a:pos x="T0" y="T1"/>
                </a:cxn>
                <a:cxn ang="0">
                  <a:pos x="T2" y="T3"/>
                </a:cxn>
                <a:cxn ang="0">
                  <a:pos x="T4" y="T5"/>
                </a:cxn>
                <a:cxn ang="0">
                  <a:pos x="T6" y="T7"/>
                </a:cxn>
                <a:cxn ang="0">
                  <a:pos x="T8" y="T9"/>
                </a:cxn>
                <a:cxn ang="0">
                  <a:pos x="T10" y="T11"/>
                </a:cxn>
                <a:cxn ang="0">
                  <a:pos x="T12" y="T13"/>
                </a:cxn>
              </a:cxnLst>
              <a:rect l="0" t="0" r="r" b="b"/>
              <a:pathLst>
                <a:path w="26" h="87">
                  <a:moveTo>
                    <a:pt x="24" y="19"/>
                  </a:moveTo>
                  <a:cubicBezTo>
                    <a:pt x="26" y="87"/>
                    <a:pt x="26" y="87"/>
                    <a:pt x="26" y="87"/>
                  </a:cubicBezTo>
                  <a:cubicBezTo>
                    <a:pt x="15" y="82"/>
                    <a:pt x="16" y="75"/>
                    <a:pt x="8" y="70"/>
                  </a:cubicBezTo>
                  <a:cubicBezTo>
                    <a:pt x="7" y="69"/>
                    <a:pt x="5" y="68"/>
                    <a:pt x="2" y="67"/>
                  </a:cubicBezTo>
                  <a:cubicBezTo>
                    <a:pt x="0" y="0"/>
                    <a:pt x="0" y="0"/>
                    <a:pt x="0" y="0"/>
                  </a:cubicBezTo>
                  <a:cubicBezTo>
                    <a:pt x="3" y="1"/>
                    <a:pt x="5" y="2"/>
                    <a:pt x="6" y="3"/>
                  </a:cubicBezTo>
                  <a:cubicBezTo>
                    <a:pt x="14" y="8"/>
                    <a:pt x="13" y="15"/>
                    <a:pt x="24" y="1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8" name="Freeform 1201"/>
            <p:cNvSpPr>
              <a:spLocks/>
            </p:cNvSpPr>
            <p:nvPr/>
          </p:nvSpPr>
          <p:spPr bwMode="auto">
            <a:xfrm>
              <a:off x="13046853" y="214710"/>
              <a:ext cx="14288" cy="92075"/>
            </a:xfrm>
            <a:custGeom>
              <a:avLst/>
              <a:gdLst>
                <a:gd name="T0" fmla="*/ 10 w 12"/>
                <a:gd name="T1" fmla="*/ 3 h 70"/>
                <a:gd name="T2" fmla="*/ 12 w 12"/>
                <a:gd name="T3" fmla="*/ 70 h 70"/>
                <a:gd name="T4" fmla="*/ 1 w 12"/>
                <a:gd name="T5" fmla="*/ 67 h 70"/>
                <a:gd name="T6" fmla="*/ 0 w 12"/>
                <a:gd name="T7" fmla="*/ 0 h 70"/>
                <a:gd name="T8" fmla="*/ 10 w 12"/>
                <a:gd name="T9" fmla="*/ 3 h 70"/>
              </a:gdLst>
              <a:ahLst/>
              <a:cxnLst>
                <a:cxn ang="0">
                  <a:pos x="T0" y="T1"/>
                </a:cxn>
                <a:cxn ang="0">
                  <a:pos x="T2" y="T3"/>
                </a:cxn>
                <a:cxn ang="0">
                  <a:pos x="T4" y="T5"/>
                </a:cxn>
                <a:cxn ang="0">
                  <a:pos x="T6" y="T7"/>
                </a:cxn>
                <a:cxn ang="0">
                  <a:pos x="T8" y="T9"/>
                </a:cxn>
              </a:cxnLst>
              <a:rect l="0" t="0" r="r" b="b"/>
              <a:pathLst>
                <a:path w="12" h="70">
                  <a:moveTo>
                    <a:pt x="10" y="3"/>
                  </a:moveTo>
                  <a:cubicBezTo>
                    <a:pt x="12" y="70"/>
                    <a:pt x="12" y="70"/>
                    <a:pt x="12" y="70"/>
                  </a:cubicBezTo>
                  <a:cubicBezTo>
                    <a:pt x="9" y="69"/>
                    <a:pt x="5" y="68"/>
                    <a:pt x="1" y="67"/>
                  </a:cubicBezTo>
                  <a:cubicBezTo>
                    <a:pt x="0" y="0"/>
                    <a:pt x="0" y="0"/>
                    <a:pt x="0" y="0"/>
                  </a:cubicBezTo>
                  <a:cubicBezTo>
                    <a:pt x="3" y="1"/>
                    <a:pt x="7" y="2"/>
                    <a:pt x="10"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29" name="Freeform 1202"/>
            <p:cNvSpPr>
              <a:spLocks/>
            </p:cNvSpPr>
            <p:nvPr/>
          </p:nvSpPr>
          <p:spPr bwMode="auto">
            <a:xfrm>
              <a:off x="13011928" y="205185"/>
              <a:ext cx="36513" cy="96838"/>
            </a:xfrm>
            <a:custGeom>
              <a:avLst/>
              <a:gdLst>
                <a:gd name="T0" fmla="*/ 27 w 28"/>
                <a:gd name="T1" fmla="*/ 7 h 74"/>
                <a:gd name="T2" fmla="*/ 28 w 28"/>
                <a:gd name="T3" fmla="*/ 74 h 74"/>
                <a:gd name="T4" fmla="*/ 2 w 28"/>
                <a:gd name="T5" fmla="*/ 67 h 74"/>
                <a:gd name="T6" fmla="*/ 0 w 28"/>
                <a:gd name="T7" fmla="*/ 0 h 74"/>
                <a:gd name="T8" fmla="*/ 27 w 28"/>
                <a:gd name="T9" fmla="*/ 7 h 74"/>
              </a:gdLst>
              <a:ahLst/>
              <a:cxnLst>
                <a:cxn ang="0">
                  <a:pos x="T0" y="T1"/>
                </a:cxn>
                <a:cxn ang="0">
                  <a:pos x="T2" y="T3"/>
                </a:cxn>
                <a:cxn ang="0">
                  <a:pos x="T4" y="T5"/>
                </a:cxn>
                <a:cxn ang="0">
                  <a:pos x="T6" y="T7"/>
                </a:cxn>
                <a:cxn ang="0">
                  <a:pos x="T8" y="T9"/>
                </a:cxn>
              </a:cxnLst>
              <a:rect l="0" t="0" r="r" b="b"/>
              <a:pathLst>
                <a:path w="28" h="74">
                  <a:moveTo>
                    <a:pt x="27" y="7"/>
                  </a:moveTo>
                  <a:cubicBezTo>
                    <a:pt x="28" y="74"/>
                    <a:pt x="28" y="74"/>
                    <a:pt x="28" y="74"/>
                  </a:cubicBezTo>
                  <a:cubicBezTo>
                    <a:pt x="19" y="71"/>
                    <a:pt x="8" y="69"/>
                    <a:pt x="2" y="67"/>
                  </a:cubicBezTo>
                  <a:cubicBezTo>
                    <a:pt x="0" y="0"/>
                    <a:pt x="0" y="0"/>
                    <a:pt x="0" y="0"/>
                  </a:cubicBezTo>
                  <a:cubicBezTo>
                    <a:pt x="6" y="2"/>
                    <a:pt x="17" y="4"/>
                    <a:pt x="27"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0" name="Freeform 1203"/>
            <p:cNvSpPr>
              <a:spLocks/>
            </p:cNvSpPr>
            <p:nvPr/>
          </p:nvSpPr>
          <p:spPr bwMode="auto">
            <a:xfrm>
              <a:off x="13007166" y="205185"/>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8"/>
                    <a:pt x="2" y="67"/>
                  </a:cubicBezTo>
                  <a:cubicBezTo>
                    <a:pt x="0" y="0"/>
                    <a:pt x="0" y="0"/>
                    <a:pt x="0" y="0"/>
                  </a:cubicBezTo>
                  <a:cubicBezTo>
                    <a:pt x="1" y="0"/>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1" name="Freeform 1204"/>
            <p:cNvSpPr>
              <a:spLocks/>
            </p:cNvSpPr>
            <p:nvPr/>
          </p:nvSpPr>
          <p:spPr bwMode="auto">
            <a:xfrm>
              <a:off x="13007166" y="205185"/>
              <a:ext cx="3175" cy="87313"/>
            </a:xfrm>
            <a:custGeom>
              <a:avLst/>
              <a:gdLst>
                <a:gd name="T0" fmla="*/ 1 w 3"/>
                <a:gd name="T1" fmla="*/ 0 h 67"/>
                <a:gd name="T2" fmla="*/ 3 w 3"/>
                <a:gd name="T3" fmla="*/ 67 h 67"/>
                <a:gd name="T4" fmla="*/ 3 w 3"/>
                <a:gd name="T5" fmla="*/ 67 h 67"/>
                <a:gd name="T6" fmla="*/ 2 w 3"/>
                <a:gd name="T7" fmla="*/ 67 h 67"/>
                <a:gd name="T8" fmla="*/ 0 w 3"/>
                <a:gd name="T9" fmla="*/ 0 h 67"/>
                <a:gd name="T10" fmla="*/ 1 w 3"/>
                <a:gd name="T11" fmla="*/ 0 h 67"/>
                <a:gd name="T12" fmla="*/ 1 w 3"/>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3" h="67">
                  <a:moveTo>
                    <a:pt x="1" y="0"/>
                  </a:moveTo>
                  <a:cubicBezTo>
                    <a:pt x="3" y="67"/>
                    <a:pt x="3" y="67"/>
                    <a:pt x="3" y="67"/>
                  </a:cubicBezTo>
                  <a:cubicBezTo>
                    <a:pt x="3" y="67"/>
                    <a:pt x="3" y="67"/>
                    <a:pt x="3" y="67"/>
                  </a:cubicBezTo>
                  <a:cubicBezTo>
                    <a:pt x="3" y="67"/>
                    <a:pt x="2" y="67"/>
                    <a:pt x="2" y="67"/>
                  </a:cubicBezTo>
                  <a:cubicBezTo>
                    <a:pt x="0" y="0"/>
                    <a:pt x="0" y="0"/>
                    <a:pt x="0" y="0"/>
                  </a:cubicBezTo>
                  <a:cubicBezTo>
                    <a:pt x="1" y="0"/>
                    <a:pt x="1" y="0"/>
                    <a:pt x="1"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2" name="Freeform 1205"/>
            <p:cNvSpPr>
              <a:spLocks/>
            </p:cNvSpPr>
            <p:nvPr/>
          </p:nvSpPr>
          <p:spPr bwMode="auto">
            <a:xfrm>
              <a:off x="13000816" y="202010"/>
              <a:ext cx="7938" cy="90488"/>
            </a:xfrm>
            <a:custGeom>
              <a:avLst/>
              <a:gdLst>
                <a:gd name="T0" fmla="*/ 4 w 6"/>
                <a:gd name="T1" fmla="*/ 2 h 69"/>
                <a:gd name="T2" fmla="*/ 6 w 6"/>
                <a:gd name="T3" fmla="*/ 69 h 69"/>
                <a:gd name="T4" fmla="*/ 2 w 6"/>
                <a:gd name="T5" fmla="*/ 67 h 69"/>
                <a:gd name="T6" fmla="*/ 0 w 6"/>
                <a:gd name="T7" fmla="*/ 0 h 69"/>
                <a:gd name="T8" fmla="*/ 4 w 6"/>
                <a:gd name="T9" fmla="*/ 2 h 69"/>
              </a:gdLst>
              <a:ahLst/>
              <a:cxnLst>
                <a:cxn ang="0">
                  <a:pos x="T0" y="T1"/>
                </a:cxn>
                <a:cxn ang="0">
                  <a:pos x="T2" y="T3"/>
                </a:cxn>
                <a:cxn ang="0">
                  <a:pos x="T4" y="T5"/>
                </a:cxn>
                <a:cxn ang="0">
                  <a:pos x="T6" y="T7"/>
                </a:cxn>
                <a:cxn ang="0">
                  <a:pos x="T8" y="T9"/>
                </a:cxn>
              </a:cxnLst>
              <a:rect l="0" t="0" r="r" b="b"/>
              <a:pathLst>
                <a:path w="6" h="69">
                  <a:moveTo>
                    <a:pt x="4" y="2"/>
                  </a:moveTo>
                  <a:cubicBezTo>
                    <a:pt x="6" y="69"/>
                    <a:pt x="6" y="69"/>
                    <a:pt x="6" y="69"/>
                  </a:cubicBezTo>
                  <a:cubicBezTo>
                    <a:pt x="5" y="68"/>
                    <a:pt x="4" y="68"/>
                    <a:pt x="2" y="67"/>
                  </a:cubicBezTo>
                  <a:cubicBezTo>
                    <a:pt x="0" y="0"/>
                    <a:pt x="0" y="0"/>
                    <a:pt x="0" y="0"/>
                  </a:cubicBezTo>
                  <a:cubicBezTo>
                    <a:pt x="2" y="1"/>
                    <a:pt x="3" y="1"/>
                    <a:pt x="4"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3" name="Freeform 1206"/>
            <p:cNvSpPr>
              <a:spLocks/>
            </p:cNvSpPr>
            <p:nvPr/>
          </p:nvSpPr>
          <p:spPr bwMode="auto">
            <a:xfrm>
              <a:off x="12984941" y="197248"/>
              <a:ext cx="19050" cy="92075"/>
            </a:xfrm>
            <a:custGeom>
              <a:avLst/>
              <a:gdLst>
                <a:gd name="T0" fmla="*/ 13 w 15"/>
                <a:gd name="T1" fmla="*/ 3 h 70"/>
                <a:gd name="T2" fmla="*/ 15 w 15"/>
                <a:gd name="T3" fmla="*/ 70 h 70"/>
                <a:gd name="T4" fmla="*/ 2 w 15"/>
                <a:gd name="T5" fmla="*/ 67 h 70"/>
                <a:gd name="T6" fmla="*/ 0 w 15"/>
                <a:gd name="T7" fmla="*/ 0 h 70"/>
                <a:gd name="T8" fmla="*/ 13 w 15"/>
                <a:gd name="T9" fmla="*/ 3 h 70"/>
              </a:gdLst>
              <a:ahLst/>
              <a:cxnLst>
                <a:cxn ang="0">
                  <a:pos x="T0" y="T1"/>
                </a:cxn>
                <a:cxn ang="0">
                  <a:pos x="T2" y="T3"/>
                </a:cxn>
                <a:cxn ang="0">
                  <a:pos x="T4" y="T5"/>
                </a:cxn>
                <a:cxn ang="0">
                  <a:pos x="T6" y="T7"/>
                </a:cxn>
                <a:cxn ang="0">
                  <a:pos x="T8" y="T9"/>
                </a:cxn>
              </a:cxnLst>
              <a:rect l="0" t="0" r="r" b="b"/>
              <a:pathLst>
                <a:path w="15" h="70">
                  <a:moveTo>
                    <a:pt x="13" y="3"/>
                  </a:moveTo>
                  <a:cubicBezTo>
                    <a:pt x="15" y="70"/>
                    <a:pt x="15" y="70"/>
                    <a:pt x="15" y="70"/>
                  </a:cubicBezTo>
                  <a:cubicBezTo>
                    <a:pt x="11" y="69"/>
                    <a:pt x="7" y="68"/>
                    <a:pt x="2" y="67"/>
                  </a:cubicBezTo>
                  <a:cubicBezTo>
                    <a:pt x="0" y="0"/>
                    <a:pt x="0" y="0"/>
                    <a:pt x="0" y="0"/>
                  </a:cubicBezTo>
                  <a:cubicBezTo>
                    <a:pt x="5" y="1"/>
                    <a:pt x="9" y="2"/>
                    <a:pt x="13"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4" name="Freeform 1207"/>
            <p:cNvSpPr>
              <a:spLocks/>
            </p:cNvSpPr>
            <p:nvPr/>
          </p:nvSpPr>
          <p:spPr bwMode="auto">
            <a:xfrm>
              <a:off x="12977003" y="195660"/>
              <a:ext cx="11113" cy="90488"/>
            </a:xfrm>
            <a:custGeom>
              <a:avLst/>
              <a:gdLst>
                <a:gd name="T0" fmla="*/ 7 w 9"/>
                <a:gd name="T1" fmla="*/ 2 h 69"/>
                <a:gd name="T2" fmla="*/ 9 w 9"/>
                <a:gd name="T3" fmla="*/ 69 h 69"/>
                <a:gd name="T4" fmla="*/ 2 w 9"/>
                <a:gd name="T5" fmla="*/ 67 h 69"/>
                <a:gd name="T6" fmla="*/ 0 w 9"/>
                <a:gd name="T7" fmla="*/ 0 h 69"/>
                <a:gd name="T8" fmla="*/ 7 w 9"/>
                <a:gd name="T9" fmla="*/ 2 h 69"/>
              </a:gdLst>
              <a:ahLst/>
              <a:cxnLst>
                <a:cxn ang="0">
                  <a:pos x="T0" y="T1"/>
                </a:cxn>
                <a:cxn ang="0">
                  <a:pos x="T2" y="T3"/>
                </a:cxn>
                <a:cxn ang="0">
                  <a:pos x="T4" y="T5"/>
                </a:cxn>
                <a:cxn ang="0">
                  <a:pos x="T6" y="T7"/>
                </a:cxn>
                <a:cxn ang="0">
                  <a:pos x="T8" y="T9"/>
                </a:cxn>
              </a:cxnLst>
              <a:rect l="0" t="0" r="r" b="b"/>
              <a:pathLst>
                <a:path w="9" h="69">
                  <a:moveTo>
                    <a:pt x="7" y="2"/>
                  </a:moveTo>
                  <a:cubicBezTo>
                    <a:pt x="9" y="69"/>
                    <a:pt x="9" y="69"/>
                    <a:pt x="9" y="69"/>
                  </a:cubicBezTo>
                  <a:cubicBezTo>
                    <a:pt x="7" y="69"/>
                    <a:pt x="4" y="68"/>
                    <a:pt x="2" y="67"/>
                  </a:cubicBezTo>
                  <a:cubicBezTo>
                    <a:pt x="0" y="0"/>
                    <a:pt x="0" y="0"/>
                    <a:pt x="0" y="0"/>
                  </a:cubicBezTo>
                  <a:cubicBezTo>
                    <a:pt x="2" y="1"/>
                    <a:pt x="5" y="2"/>
                    <a:pt x="7"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5" name="Freeform 1208"/>
            <p:cNvSpPr>
              <a:spLocks/>
            </p:cNvSpPr>
            <p:nvPr/>
          </p:nvSpPr>
          <p:spPr bwMode="auto">
            <a:xfrm>
              <a:off x="12943666" y="168673"/>
              <a:ext cx="34925" cy="114300"/>
            </a:xfrm>
            <a:custGeom>
              <a:avLst/>
              <a:gdLst>
                <a:gd name="T0" fmla="*/ 26 w 28"/>
                <a:gd name="T1" fmla="*/ 21 h 88"/>
                <a:gd name="T2" fmla="*/ 28 w 28"/>
                <a:gd name="T3" fmla="*/ 88 h 88"/>
                <a:gd name="T4" fmla="*/ 22 w 28"/>
                <a:gd name="T5" fmla="*/ 85 h 88"/>
                <a:gd name="T6" fmla="*/ 2 w 28"/>
                <a:gd name="T7" fmla="*/ 67 h 88"/>
                <a:gd name="T8" fmla="*/ 0 w 28"/>
                <a:gd name="T9" fmla="*/ 0 h 88"/>
                <a:gd name="T10" fmla="*/ 20 w 28"/>
                <a:gd name="T11" fmla="*/ 18 h 88"/>
                <a:gd name="T12" fmla="*/ 26 w 28"/>
                <a:gd name="T13" fmla="*/ 21 h 88"/>
              </a:gdLst>
              <a:ahLst/>
              <a:cxnLst>
                <a:cxn ang="0">
                  <a:pos x="T0" y="T1"/>
                </a:cxn>
                <a:cxn ang="0">
                  <a:pos x="T2" y="T3"/>
                </a:cxn>
                <a:cxn ang="0">
                  <a:pos x="T4" y="T5"/>
                </a:cxn>
                <a:cxn ang="0">
                  <a:pos x="T6" y="T7"/>
                </a:cxn>
                <a:cxn ang="0">
                  <a:pos x="T8" y="T9"/>
                </a:cxn>
                <a:cxn ang="0">
                  <a:pos x="T10" y="T11"/>
                </a:cxn>
                <a:cxn ang="0">
                  <a:pos x="T12" y="T13"/>
                </a:cxn>
              </a:cxnLst>
              <a:rect l="0" t="0" r="r" b="b"/>
              <a:pathLst>
                <a:path w="28" h="88">
                  <a:moveTo>
                    <a:pt x="26" y="21"/>
                  </a:moveTo>
                  <a:cubicBezTo>
                    <a:pt x="28" y="88"/>
                    <a:pt x="28" y="88"/>
                    <a:pt x="28" y="88"/>
                  </a:cubicBezTo>
                  <a:cubicBezTo>
                    <a:pt x="26" y="87"/>
                    <a:pt x="24" y="86"/>
                    <a:pt x="22" y="85"/>
                  </a:cubicBezTo>
                  <a:cubicBezTo>
                    <a:pt x="14" y="81"/>
                    <a:pt x="6" y="69"/>
                    <a:pt x="2" y="67"/>
                  </a:cubicBezTo>
                  <a:cubicBezTo>
                    <a:pt x="0" y="0"/>
                    <a:pt x="0" y="0"/>
                    <a:pt x="0" y="0"/>
                  </a:cubicBezTo>
                  <a:cubicBezTo>
                    <a:pt x="4" y="2"/>
                    <a:pt x="12" y="14"/>
                    <a:pt x="20" y="18"/>
                  </a:cubicBezTo>
                  <a:cubicBezTo>
                    <a:pt x="22" y="19"/>
                    <a:pt x="24" y="20"/>
                    <a:pt x="26" y="2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6" name="Freeform 1210"/>
            <p:cNvSpPr>
              <a:spLocks/>
            </p:cNvSpPr>
            <p:nvPr/>
          </p:nvSpPr>
          <p:spPr bwMode="auto">
            <a:xfrm>
              <a:off x="12943666"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7" name="Freeform 1211"/>
            <p:cNvSpPr>
              <a:spLocks/>
            </p:cNvSpPr>
            <p:nvPr/>
          </p:nvSpPr>
          <p:spPr bwMode="auto">
            <a:xfrm>
              <a:off x="12943666"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8" name="Freeform 1212"/>
            <p:cNvSpPr>
              <a:spLocks/>
            </p:cNvSpPr>
            <p:nvPr/>
          </p:nvSpPr>
          <p:spPr bwMode="auto">
            <a:xfrm>
              <a:off x="12942079" y="16867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39" name="Freeform 1213"/>
            <p:cNvSpPr>
              <a:spLocks/>
            </p:cNvSpPr>
            <p:nvPr/>
          </p:nvSpPr>
          <p:spPr bwMode="auto">
            <a:xfrm>
              <a:off x="13245291" y="303610"/>
              <a:ext cx="12700" cy="100013"/>
            </a:xfrm>
            <a:custGeom>
              <a:avLst/>
              <a:gdLst>
                <a:gd name="T0" fmla="*/ 6 w 8"/>
                <a:gd name="T1" fmla="*/ 0 h 63"/>
                <a:gd name="T2" fmla="*/ 8 w 8"/>
                <a:gd name="T3" fmla="*/ 55 h 63"/>
                <a:gd name="T4" fmla="*/ 2 w 8"/>
                <a:gd name="T5" fmla="*/ 63 h 63"/>
                <a:gd name="T6" fmla="*/ 0 w 8"/>
                <a:gd name="T7" fmla="*/ 8 h 63"/>
                <a:gd name="T8" fmla="*/ 6 w 8"/>
                <a:gd name="T9" fmla="*/ 0 h 63"/>
              </a:gdLst>
              <a:ahLst/>
              <a:cxnLst>
                <a:cxn ang="0">
                  <a:pos x="T0" y="T1"/>
                </a:cxn>
                <a:cxn ang="0">
                  <a:pos x="T2" y="T3"/>
                </a:cxn>
                <a:cxn ang="0">
                  <a:pos x="T4" y="T5"/>
                </a:cxn>
                <a:cxn ang="0">
                  <a:pos x="T6" y="T7"/>
                </a:cxn>
                <a:cxn ang="0">
                  <a:pos x="T8" y="T9"/>
                </a:cxn>
              </a:cxnLst>
              <a:rect l="0" t="0" r="r" b="b"/>
              <a:pathLst>
                <a:path w="8" h="63">
                  <a:moveTo>
                    <a:pt x="6" y="0"/>
                  </a:moveTo>
                  <a:lnTo>
                    <a:pt x="8" y="55"/>
                  </a:lnTo>
                  <a:lnTo>
                    <a:pt x="2" y="63"/>
                  </a:lnTo>
                  <a:lnTo>
                    <a:pt x="0" y="8"/>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0" name="Freeform 1214"/>
            <p:cNvSpPr>
              <a:spLocks/>
            </p:cNvSpPr>
            <p:nvPr/>
          </p:nvSpPr>
          <p:spPr bwMode="auto">
            <a:xfrm>
              <a:off x="13232591" y="316310"/>
              <a:ext cx="15875" cy="95250"/>
            </a:xfrm>
            <a:custGeom>
              <a:avLst/>
              <a:gdLst>
                <a:gd name="T0" fmla="*/ 8 w 10"/>
                <a:gd name="T1" fmla="*/ 0 h 60"/>
                <a:gd name="T2" fmla="*/ 10 w 10"/>
                <a:gd name="T3" fmla="*/ 55 h 60"/>
                <a:gd name="T4" fmla="*/ 2 w 10"/>
                <a:gd name="T5" fmla="*/ 60 h 60"/>
                <a:gd name="T6" fmla="*/ 0 w 10"/>
                <a:gd name="T7" fmla="*/ 4 h 60"/>
                <a:gd name="T8" fmla="*/ 8 w 10"/>
                <a:gd name="T9" fmla="*/ 0 h 60"/>
              </a:gdLst>
              <a:ahLst/>
              <a:cxnLst>
                <a:cxn ang="0">
                  <a:pos x="T0" y="T1"/>
                </a:cxn>
                <a:cxn ang="0">
                  <a:pos x="T2" y="T3"/>
                </a:cxn>
                <a:cxn ang="0">
                  <a:pos x="T4" y="T5"/>
                </a:cxn>
                <a:cxn ang="0">
                  <a:pos x="T6" y="T7"/>
                </a:cxn>
                <a:cxn ang="0">
                  <a:pos x="T8" y="T9"/>
                </a:cxn>
              </a:cxnLst>
              <a:rect l="0" t="0" r="r" b="b"/>
              <a:pathLst>
                <a:path w="10" h="60">
                  <a:moveTo>
                    <a:pt x="8" y="0"/>
                  </a:moveTo>
                  <a:lnTo>
                    <a:pt x="10" y="55"/>
                  </a:lnTo>
                  <a:lnTo>
                    <a:pt x="2" y="60"/>
                  </a:lnTo>
                  <a:lnTo>
                    <a:pt x="0" y="4"/>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1" name="Freeform 1215"/>
            <p:cNvSpPr>
              <a:spLocks/>
            </p:cNvSpPr>
            <p:nvPr/>
          </p:nvSpPr>
          <p:spPr bwMode="auto">
            <a:xfrm>
              <a:off x="13226241" y="316310"/>
              <a:ext cx="9525" cy="95250"/>
            </a:xfrm>
            <a:custGeom>
              <a:avLst/>
              <a:gdLst>
                <a:gd name="T0" fmla="*/ 5 w 7"/>
                <a:gd name="T1" fmla="*/ 5 h 72"/>
                <a:gd name="T2" fmla="*/ 7 w 7"/>
                <a:gd name="T3" fmla="*/ 72 h 72"/>
                <a:gd name="T4" fmla="*/ 2 w 7"/>
                <a:gd name="T5" fmla="*/ 67 h 72"/>
                <a:gd name="T6" fmla="*/ 0 w 7"/>
                <a:gd name="T7" fmla="*/ 0 h 72"/>
                <a:gd name="T8" fmla="*/ 5 w 7"/>
                <a:gd name="T9" fmla="*/ 5 h 72"/>
              </a:gdLst>
              <a:ahLst/>
              <a:cxnLst>
                <a:cxn ang="0">
                  <a:pos x="T0" y="T1"/>
                </a:cxn>
                <a:cxn ang="0">
                  <a:pos x="T2" y="T3"/>
                </a:cxn>
                <a:cxn ang="0">
                  <a:pos x="T4" y="T5"/>
                </a:cxn>
                <a:cxn ang="0">
                  <a:pos x="T6" y="T7"/>
                </a:cxn>
                <a:cxn ang="0">
                  <a:pos x="T8" y="T9"/>
                </a:cxn>
              </a:cxnLst>
              <a:rect l="0" t="0" r="r" b="b"/>
              <a:pathLst>
                <a:path w="7" h="72">
                  <a:moveTo>
                    <a:pt x="5" y="5"/>
                  </a:moveTo>
                  <a:cubicBezTo>
                    <a:pt x="7" y="72"/>
                    <a:pt x="7" y="72"/>
                    <a:pt x="7" y="72"/>
                  </a:cubicBezTo>
                  <a:cubicBezTo>
                    <a:pt x="6" y="70"/>
                    <a:pt x="2" y="69"/>
                    <a:pt x="2" y="67"/>
                  </a:cubicBezTo>
                  <a:cubicBezTo>
                    <a:pt x="0" y="0"/>
                    <a:pt x="0" y="0"/>
                    <a:pt x="0" y="0"/>
                  </a:cubicBezTo>
                  <a:cubicBezTo>
                    <a:pt x="0" y="2"/>
                    <a:pt x="4" y="3"/>
                    <a:pt x="5"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2" name="Freeform 1216"/>
            <p:cNvSpPr>
              <a:spLocks/>
            </p:cNvSpPr>
            <p:nvPr/>
          </p:nvSpPr>
          <p:spPr bwMode="auto">
            <a:xfrm>
              <a:off x="13342129" y="278210"/>
              <a:ext cx="30163" cy="101600"/>
            </a:xfrm>
            <a:custGeom>
              <a:avLst/>
              <a:gdLst>
                <a:gd name="T0" fmla="*/ 22 w 24"/>
                <a:gd name="T1" fmla="*/ 0 h 78"/>
                <a:gd name="T2" fmla="*/ 24 w 24"/>
                <a:gd name="T3" fmla="*/ 67 h 78"/>
                <a:gd name="T4" fmla="*/ 2 w 24"/>
                <a:gd name="T5" fmla="*/ 78 h 78"/>
                <a:gd name="T6" fmla="*/ 0 w 24"/>
                <a:gd name="T7" fmla="*/ 11 h 78"/>
                <a:gd name="T8" fmla="*/ 22 w 24"/>
                <a:gd name="T9" fmla="*/ 0 h 78"/>
              </a:gdLst>
              <a:ahLst/>
              <a:cxnLst>
                <a:cxn ang="0">
                  <a:pos x="T0" y="T1"/>
                </a:cxn>
                <a:cxn ang="0">
                  <a:pos x="T2" y="T3"/>
                </a:cxn>
                <a:cxn ang="0">
                  <a:pos x="T4" y="T5"/>
                </a:cxn>
                <a:cxn ang="0">
                  <a:pos x="T6" y="T7"/>
                </a:cxn>
                <a:cxn ang="0">
                  <a:pos x="T8" y="T9"/>
                </a:cxn>
              </a:cxnLst>
              <a:rect l="0" t="0" r="r" b="b"/>
              <a:pathLst>
                <a:path w="24" h="78">
                  <a:moveTo>
                    <a:pt x="22" y="0"/>
                  </a:moveTo>
                  <a:cubicBezTo>
                    <a:pt x="24" y="67"/>
                    <a:pt x="24" y="67"/>
                    <a:pt x="24" y="67"/>
                  </a:cubicBezTo>
                  <a:cubicBezTo>
                    <a:pt x="23" y="67"/>
                    <a:pt x="9" y="74"/>
                    <a:pt x="2" y="78"/>
                  </a:cubicBezTo>
                  <a:cubicBezTo>
                    <a:pt x="0" y="11"/>
                    <a:pt x="0" y="11"/>
                    <a:pt x="0" y="11"/>
                  </a:cubicBezTo>
                  <a:cubicBezTo>
                    <a:pt x="7" y="7"/>
                    <a:pt x="21" y="0"/>
                    <a:pt x="2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3" name="Freeform 1217"/>
            <p:cNvSpPr>
              <a:spLocks/>
            </p:cNvSpPr>
            <p:nvPr/>
          </p:nvSpPr>
          <p:spPr bwMode="auto">
            <a:xfrm>
              <a:off x="13338954" y="292498"/>
              <a:ext cx="6350" cy="90488"/>
            </a:xfrm>
            <a:custGeom>
              <a:avLst/>
              <a:gdLst>
                <a:gd name="T0" fmla="*/ 3 w 5"/>
                <a:gd name="T1" fmla="*/ 0 h 70"/>
                <a:gd name="T2" fmla="*/ 5 w 5"/>
                <a:gd name="T3" fmla="*/ 67 h 70"/>
                <a:gd name="T4" fmla="*/ 2 w 5"/>
                <a:gd name="T5" fmla="*/ 70 h 70"/>
                <a:gd name="T6" fmla="*/ 0 w 5"/>
                <a:gd name="T7" fmla="*/ 3 h 70"/>
                <a:gd name="T8" fmla="*/ 3 w 5"/>
                <a:gd name="T9" fmla="*/ 0 h 70"/>
              </a:gdLst>
              <a:ahLst/>
              <a:cxnLst>
                <a:cxn ang="0">
                  <a:pos x="T0" y="T1"/>
                </a:cxn>
                <a:cxn ang="0">
                  <a:pos x="T2" y="T3"/>
                </a:cxn>
                <a:cxn ang="0">
                  <a:pos x="T4" y="T5"/>
                </a:cxn>
                <a:cxn ang="0">
                  <a:pos x="T6" y="T7"/>
                </a:cxn>
                <a:cxn ang="0">
                  <a:pos x="T8" y="T9"/>
                </a:cxn>
              </a:cxnLst>
              <a:rect l="0" t="0" r="r" b="b"/>
              <a:pathLst>
                <a:path w="5" h="70">
                  <a:moveTo>
                    <a:pt x="3" y="0"/>
                  </a:moveTo>
                  <a:cubicBezTo>
                    <a:pt x="5" y="67"/>
                    <a:pt x="5" y="67"/>
                    <a:pt x="5" y="67"/>
                  </a:cubicBezTo>
                  <a:cubicBezTo>
                    <a:pt x="4" y="68"/>
                    <a:pt x="2" y="69"/>
                    <a:pt x="2" y="70"/>
                  </a:cubicBezTo>
                  <a:cubicBezTo>
                    <a:pt x="0" y="3"/>
                    <a:pt x="0" y="3"/>
                    <a:pt x="0" y="3"/>
                  </a:cubicBezTo>
                  <a:cubicBezTo>
                    <a:pt x="0" y="2"/>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4" name="Freeform 1218"/>
            <p:cNvSpPr>
              <a:spLocks/>
            </p:cNvSpPr>
            <p:nvPr/>
          </p:nvSpPr>
          <p:spPr bwMode="auto">
            <a:xfrm>
              <a:off x="13337366" y="295673"/>
              <a:ext cx="4763" cy="88900"/>
            </a:xfrm>
            <a:custGeom>
              <a:avLst/>
              <a:gdLst>
                <a:gd name="T0" fmla="*/ 1 w 3"/>
                <a:gd name="T1" fmla="*/ 0 h 68"/>
                <a:gd name="T2" fmla="*/ 3 w 3"/>
                <a:gd name="T3" fmla="*/ 67 h 68"/>
                <a:gd name="T4" fmla="*/ 2 w 3"/>
                <a:gd name="T5" fmla="*/ 67 h 68"/>
                <a:gd name="T6" fmla="*/ 2 w 3"/>
                <a:gd name="T7" fmla="*/ 68 h 68"/>
                <a:gd name="T8" fmla="*/ 0 w 3"/>
                <a:gd name="T9" fmla="*/ 1 h 68"/>
                <a:gd name="T10" fmla="*/ 0 w 3"/>
                <a:gd name="T11" fmla="*/ 0 h 68"/>
                <a:gd name="T12" fmla="*/ 1 w 3"/>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3" h="68">
                  <a:moveTo>
                    <a:pt x="1" y="0"/>
                  </a:moveTo>
                  <a:cubicBezTo>
                    <a:pt x="3" y="67"/>
                    <a:pt x="3" y="67"/>
                    <a:pt x="3" y="67"/>
                  </a:cubicBezTo>
                  <a:cubicBezTo>
                    <a:pt x="2" y="67"/>
                    <a:pt x="2" y="67"/>
                    <a:pt x="2" y="67"/>
                  </a:cubicBezTo>
                  <a:cubicBezTo>
                    <a:pt x="2" y="67"/>
                    <a:pt x="2" y="68"/>
                    <a:pt x="2" y="68"/>
                  </a:cubicBezTo>
                  <a:cubicBezTo>
                    <a:pt x="0" y="1"/>
                    <a:pt x="0" y="1"/>
                    <a:pt x="0" y="1"/>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5" name="Freeform 1219"/>
            <p:cNvSpPr>
              <a:spLocks/>
            </p:cNvSpPr>
            <p:nvPr/>
          </p:nvSpPr>
          <p:spPr bwMode="auto">
            <a:xfrm>
              <a:off x="13318316" y="297260"/>
              <a:ext cx="22225" cy="114300"/>
            </a:xfrm>
            <a:custGeom>
              <a:avLst/>
              <a:gdLst>
                <a:gd name="T0" fmla="*/ 16 w 18"/>
                <a:gd name="T1" fmla="*/ 0 h 87"/>
                <a:gd name="T2" fmla="*/ 18 w 18"/>
                <a:gd name="T3" fmla="*/ 67 h 87"/>
                <a:gd name="T4" fmla="*/ 2 w 18"/>
                <a:gd name="T5" fmla="*/ 87 h 87"/>
                <a:gd name="T6" fmla="*/ 0 w 18"/>
                <a:gd name="T7" fmla="*/ 20 h 87"/>
                <a:gd name="T8" fmla="*/ 16 w 18"/>
                <a:gd name="T9" fmla="*/ 0 h 87"/>
              </a:gdLst>
              <a:ahLst/>
              <a:cxnLst>
                <a:cxn ang="0">
                  <a:pos x="T0" y="T1"/>
                </a:cxn>
                <a:cxn ang="0">
                  <a:pos x="T2" y="T3"/>
                </a:cxn>
                <a:cxn ang="0">
                  <a:pos x="T4" y="T5"/>
                </a:cxn>
                <a:cxn ang="0">
                  <a:pos x="T6" y="T7"/>
                </a:cxn>
                <a:cxn ang="0">
                  <a:pos x="T8" y="T9"/>
                </a:cxn>
              </a:cxnLst>
              <a:rect l="0" t="0" r="r" b="b"/>
              <a:pathLst>
                <a:path w="18" h="87">
                  <a:moveTo>
                    <a:pt x="16" y="0"/>
                  </a:moveTo>
                  <a:cubicBezTo>
                    <a:pt x="18" y="67"/>
                    <a:pt x="18" y="67"/>
                    <a:pt x="18" y="67"/>
                  </a:cubicBezTo>
                  <a:cubicBezTo>
                    <a:pt x="15" y="70"/>
                    <a:pt x="9" y="78"/>
                    <a:pt x="2" y="87"/>
                  </a:cubicBezTo>
                  <a:cubicBezTo>
                    <a:pt x="0" y="20"/>
                    <a:pt x="0" y="20"/>
                    <a:pt x="0" y="20"/>
                  </a:cubicBezTo>
                  <a:cubicBezTo>
                    <a:pt x="7" y="11"/>
                    <a:pt x="13" y="3"/>
                    <a:pt x="1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6" name="Freeform 1220"/>
            <p:cNvSpPr>
              <a:spLocks/>
            </p:cNvSpPr>
            <p:nvPr/>
          </p:nvSpPr>
          <p:spPr bwMode="auto">
            <a:xfrm>
              <a:off x="13310379" y="322660"/>
              <a:ext cx="9525" cy="96838"/>
            </a:xfrm>
            <a:custGeom>
              <a:avLst/>
              <a:gdLst>
                <a:gd name="T0" fmla="*/ 6 w 8"/>
                <a:gd name="T1" fmla="*/ 0 h 74"/>
                <a:gd name="T2" fmla="*/ 8 w 8"/>
                <a:gd name="T3" fmla="*/ 67 h 74"/>
                <a:gd name="T4" fmla="*/ 2 w 8"/>
                <a:gd name="T5" fmla="*/ 74 h 74"/>
                <a:gd name="T6" fmla="*/ 0 w 8"/>
                <a:gd name="T7" fmla="*/ 7 h 74"/>
                <a:gd name="T8" fmla="*/ 6 w 8"/>
                <a:gd name="T9" fmla="*/ 0 h 74"/>
              </a:gdLst>
              <a:ahLst/>
              <a:cxnLst>
                <a:cxn ang="0">
                  <a:pos x="T0" y="T1"/>
                </a:cxn>
                <a:cxn ang="0">
                  <a:pos x="T2" y="T3"/>
                </a:cxn>
                <a:cxn ang="0">
                  <a:pos x="T4" y="T5"/>
                </a:cxn>
                <a:cxn ang="0">
                  <a:pos x="T6" y="T7"/>
                </a:cxn>
                <a:cxn ang="0">
                  <a:pos x="T8" y="T9"/>
                </a:cxn>
              </a:cxnLst>
              <a:rect l="0" t="0" r="r" b="b"/>
              <a:pathLst>
                <a:path w="8" h="74">
                  <a:moveTo>
                    <a:pt x="6" y="0"/>
                  </a:moveTo>
                  <a:cubicBezTo>
                    <a:pt x="8" y="67"/>
                    <a:pt x="8" y="67"/>
                    <a:pt x="8" y="67"/>
                  </a:cubicBezTo>
                  <a:cubicBezTo>
                    <a:pt x="6" y="69"/>
                    <a:pt x="4" y="72"/>
                    <a:pt x="2" y="74"/>
                  </a:cubicBezTo>
                  <a:cubicBezTo>
                    <a:pt x="0" y="7"/>
                    <a:pt x="0" y="7"/>
                    <a:pt x="0" y="7"/>
                  </a:cubicBezTo>
                  <a:cubicBezTo>
                    <a:pt x="2" y="5"/>
                    <a:pt x="4" y="2"/>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7" name="Freeform 1221"/>
            <p:cNvSpPr>
              <a:spLocks/>
            </p:cNvSpPr>
            <p:nvPr/>
          </p:nvSpPr>
          <p:spPr bwMode="auto">
            <a:xfrm>
              <a:off x="13281804" y="332185"/>
              <a:ext cx="30163" cy="117475"/>
            </a:xfrm>
            <a:custGeom>
              <a:avLst/>
              <a:gdLst>
                <a:gd name="T0" fmla="*/ 23 w 25"/>
                <a:gd name="T1" fmla="*/ 0 h 90"/>
                <a:gd name="T2" fmla="*/ 25 w 25"/>
                <a:gd name="T3" fmla="*/ 67 h 90"/>
                <a:gd name="T4" fmla="*/ 2 w 25"/>
                <a:gd name="T5" fmla="*/ 90 h 90"/>
                <a:gd name="T6" fmla="*/ 0 w 25"/>
                <a:gd name="T7" fmla="*/ 23 h 90"/>
                <a:gd name="T8" fmla="*/ 23 w 25"/>
                <a:gd name="T9" fmla="*/ 0 h 90"/>
              </a:gdLst>
              <a:ahLst/>
              <a:cxnLst>
                <a:cxn ang="0">
                  <a:pos x="T0" y="T1"/>
                </a:cxn>
                <a:cxn ang="0">
                  <a:pos x="T2" y="T3"/>
                </a:cxn>
                <a:cxn ang="0">
                  <a:pos x="T4" y="T5"/>
                </a:cxn>
                <a:cxn ang="0">
                  <a:pos x="T6" y="T7"/>
                </a:cxn>
                <a:cxn ang="0">
                  <a:pos x="T8" y="T9"/>
                </a:cxn>
              </a:cxnLst>
              <a:rect l="0" t="0" r="r" b="b"/>
              <a:pathLst>
                <a:path w="25" h="90">
                  <a:moveTo>
                    <a:pt x="23" y="0"/>
                  </a:moveTo>
                  <a:cubicBezTo>
                    <a:pt x="25" y="67"/>
                    <a:pt x="25" y="67"/>
                    <a:pt x="25" y="67"/>
                  </a:cubicBezTo>
                  <a:cubicBezTo>
                    <a:pt x="15" y="78"/>
                    <a:pt x="3" y="90"/>
                    <a:pt x="2" y="90"/>
                  </a:cubicBezTo>
                  <a:cubicBezTo>
                    <a:pt x="0" y="23"/>
                    <a:pt x="0" y="23"/>
                    <a:pt x="0" y="23"/>
                  </a:cubicBezTo>
                  <a:cubicBezTo>
                    <a:pt x="1" y="22"/>
                    <a:pt x="13" y="11"/>
                    <a:pt x="2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8" name="Freeform 1222"/>
            <p:cNvSpPr>
              <a:spLocks/>
            </p:cNvSpPr>
            <p:nvPr/>
          </p:nvSpPr>
          <p:spPr bwMode="auto">
            <a:xfrm>
              <a:off x="13191316" y="370285"/>
              <a:ext cx="3175" cy="95250"/>
            </a:xfrm>
            <a:custGeom>
              <a:avLst/>
              <a:gdLst>
                <a:gd name="T0" fmla="*/ 0 w 2"/>
                <a:gd name="T1" fmla="*/ 6 h 73"/>
                <a:gd name="T2" fmla="*/ 2 w 2"/>
                <a:gd name="T3" fmla="*/ 73 h 73"/>
                <a:gd name="T4" fmla="*/ 2 w 2"/>
                <a:gd name="T5" fmla="*/ 67 h 73"/>
                <a:gd name="T6" fmla="*/ 0 w 2"/>
                <a:gd name="T7" fmla="*/ 0 h 73"/>
                <a:gd name="T8" fmla="*/ 0 w 2"/>
                <a:gd name="T9" fmla="*/ 6 h 73"/>
              </a:gdLst>
              <a:ahLst/>
              <a:cxnLst>
                <a:cxn ang="0">
                  <a:pos x="T0" y="T1"/>
                </a:cxn>
                <a:cxn ang="0">
                  <a:pos x="T2" y="T3"/>
                </a:cxn>
                <a:cxn ang="0">
                  <a:pos x="T4" y="T5"/>
                </a:cxn>
                <a:cxn ang="0">
                  <a:pos x="T6" y="T7"/>
                </a:cxn>
                <a:cxn ang="0">
                  <a:pos x="T8" y="T9"/>
                </a:cxn>
              </a:cxnLst>
              <a:rect l="0" t="0" r="r" b="b"/>
              <a:pathLst>
                <a:path w="2" h="73">
                  <a:moveTo>
                    <a:pt x="0" y="6"/>
                  </a:moveTo>
                  <a:cubicBezTo>
                    <a:pt x="2" y="73"/>
                    <a:pt x="2" y="73"/>
                    <a:pt x="2" y="73"/>
                  </a:cubicBezTo>
                  <a:cubicBezTo>
                    <a:pt x="2" y="72"/>
                    <a:pt x="2" y="70"/>
                    <a:pt x="2" y="67"/>
                  </a:cubicBezTo>
                  <a:cubicBezTo>
                    <a:pt x="0" y="0"/>
                    <a:pt x="0" y="0"/>
                    <a:pt x="0" y="0"/>
                  </a:cubicBezTo>
                  <a:cubicBezTo>
                    <a:pt x="0" y="3"/>
                    <a:pt x="0" y="5"/>
                    <a:pt x="0"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49" name="Freeform 1223"/>
            <p:cNvSpPr>
              <a:spLocks/>
            </p:cNvSpPr>
            <p:nvPr/>
          </p:nvSpPr>
          <p:spPr bwMode="auto">
            <a:xfrm>
              <a:off x="13256404" y="362348"/>
              <a:ext cx="26988" cy="104775"/>
            </a:xfrm>
            <a:custGeom>
              <a:avLst/>
              <a:gdLst>
                <a:gd name="T0" fmla="*/ 16 w 17"/>
                <a:gd name="T1" fmla="*/ 0 h 66"/>
                <a:gd name="T2" fmla="*/ 17 w 17"/>
                <a:gd name="T3" fmla="*/ 55 h 66"/>
                <a:gd name="T4" fmla="*/ 2 w 17"/>
                <a:gd name="T5" fmla="*/ 66 h 66"/>
                <a:gd name="T6" fmla="*/ 0 w 17"/>
                <a:gd name="T7" fmla="*/ 11 h 66"/>
                <a:gd name="T8" fmla="*/ 16 w 17"/>
                <a:gd name="T9" fmla="*/ 0 h 66"/>
              </a:gdLst>
              <a:ahLst/>
              <a:cxnLst>
                <a:cxn ang="0">
                  <a:pos x="T0" y="T1"/>
                </a:cxn>
                <a:cxn ang="0">
                  <a:pos x="T2" y="T3"/>
                </a:cxn>
                <a:cxn ang="0">
                  <a:pos x="T4" y="T5"/>
                </a:cxn>
                <a:cxn ang="0">
                  <a:pos x="T6" y="T7"/>
                </a:cxn>
                <a:cxn ang="0">
                  <a:pos x="T8" y="T9"/>
                </a:cxn>
              </a:cxnLst>
              <a:rect l="0" t="0" r="r" b="b"/>
              <a:pathLst>
                <a:path w="17" h="66">
                  <a:moveTo>
                    <a:pt x="16" y="0"/>
                  </a:moveTo>
                  <a:lnTo>
                    <a:pt x="17" y="55"/>
                  </a:lnTo>
                  <a:lnTo>
                    <a:pt x="2" y="66"/>
                  </a:lnTo>
                  <a:lnTo>
                    <a:pt x="0" y="11"/>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0" name="Freeform 1224"/>
            <p:cNvSpPr>
              <a:spLocks/>
            </p:cNvSpPr>
            <p:nvPr/>
          </p:nvSpPr>
          <p:spPr bwMode="auto">
            <a:xfrm>
              <a:off x="13246879" y="379810"/>
              <a:ext cx="12700" cy="88900"/>
            </a:xfrm>
            <a:custGeom>
              <a:avLst/>
              <a:gdLst>
                <a:gd name="T0" fmla="*/ 6 w 8"/>
                <a:gd name="T1" fmla="*/ 0 h 56"/>
                <a:gd name="T2" fmla="*/ 8 w 8"/>
                <a:gd name="T3" fmla="*/ 55 h 56"/>
                <a:gd name="T4" fmla="*/ 1 w 8"/>
                <a:gd name="T5" fmla="*/ 56 h 56"/>
                <a:gd name="T6" fmla="*/ 0 w 8"/>
                <a:gd name="T7" fmla="*/ 1 h 56"/>
                <a:gd name="T8" fmla="*/ 6 w 8"/>
                <a:gd name="T9" fmla="*/ 0 h 56"/>
              </a:gdLst>
              <a:ahLst/>
              <a:cxnLst>
                <a:cxn ang="0">
                  <a:pos x="T0" y="T1"/>
                </a:cxn>
                <a:cxn ang="0">
                  <a:pos x="T2" y="T3"/>
                </a:cxn>
                <a:cxn ang="0">
                  <a:pos x="T4" y="T5"/>
                </a:cxn>
                <a:cxn ang="0">
                  <a:pos x="T6" y="T7"/>
                </a:cxn>
                <a:cxn ang="0">
                  <a:pos x="T8" y="T9"/>
                </a:cxn>
              </a:cxnLst>
              <a:rect l="0" t="0" r="r" b="b"/>
              <a:pathLst>
                <a:path w="8" h="56">
                  <a:moveTo>
                    <a:pt x="6" y="0"/>
                  </a:moveTo>
                  <a:lnTo>
                    <a:pt x="8" y="55"/>
                  </a:lnTo>
                  <a:lnTo>
                    <a:pt x="1" y="56"/>
                  </a:lnTo>
                  <a:lnTo>
                    <a:pt x="0" y="1"/>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1" name="Freeform 1225"/>
            <p:cNvSpPr>
              <a:spLocks/>
            </p:cNvSpPr>
            <p:nvPr/>
          </p:nvSpPr>
          <p:spPr bwMode="auto">
            <a:xfrm>
              <a:off x="13242116" y="376635"/>
              <a:ext cx="6350" cy="92075"/>
            </a:xfrm>
            <a:custGeom>
              <a:avLst/>
              <a:gdLst>
                <a:gd name="T0" fmla="*/ 3 w 4"/>
                <a:gd name="T1" fmla="*/ 3 h 58"/>
                <a:gd name="T2" fmla="*/ 4 w 4"/>
                <a:gd name="T3" fmla="*/ 58 h 58"/>
                <a:gd name="T4" fmla="*/ 1 w 4"/>
                <a:gd name="T5" fmla="*/ 56 h 58"/>
                <a:gd name="T6" fmla="*/ 0 w 4"/>
                <a:gd name="T7" fmla="*/ 0 h 58"/>
                <a:gd name="T8" fmla="*/ 3 w 4"/>
                <a:gd name="T9" fmla="*/ 3 h 58"/>
              </a:gdLst>
              <a:ahLst/>
              <a:cxnLst>
                <a:cxn ang="0">
                  <a:pos x="T0" y="T1"/>
                </a:cxn>
                <a:cxn ang="0">
                  <a:pos x="T2" y="T3"/>
                </a:cxn>
                <a:cxn ang="0">
                  <a:pos x="T4" y="T5"/>
                </a:cxn>
                <a:cxn ang="0">
                  <a:pos x="T6" y="T7"/>
                </a:cxn>
                <a:cxn ang="0">
                  <a:pos x="T8" y="T9"/>
                </a:cxn>
              </a:cxnLst>
              <a:rect l="0" t="0" r="r" b="b"/>
              <a:pathLst>
                <a:path w="4" h="58">
                  <a:moveTo>
                    <a:pt x="3" y="3"/>
                  </a:moveTo>
                  <a:lnTo>
                    <a:pt x="4" y="58"/>
                  </a:lnTo>
                  <a:lnTo>
                    <a:pt x="1" y="56"/>
                  </a:lnTo>
                  <a:lnTo>
                    <a:pt x="0" y="0"/>
                  </a:lnTo>
                  <a:lnTo>
                    <a:pt x="3"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2" name="Freeform 1226"/>
            <p:cNvSpPr>
              <a:spLocks/>
            </p:cNvSpPr>
            <p:nvPr/>
          </p:nvSpPr>
          <p:spPr bwMode="auto">
            <a:xfrm>
              <a:off x="13229416" y="376635"/>
              <a:ext cx="14288" cy="100013"/>
            </a:xfrm>
            <a:custGeom>
              <a:avLst/>
              <a:gdLst>
                <a:gd name="T0" fmla="*/ 8 w 9"/>
                <a:gd name="T1" fmla="*/ 0 h 63"/>
                <a:gd name="T2" fmla="*/ 9 w 9"/>
                <a:gd name="T3" fmla="*/ 56 h 63"/>
                <a:gd name="T4" fmla="*/ 2 w 9"/>
                <a:gd name="T5" fmla="*/ 63 h 63"/>
                <a:gd name="T6" fmla="*/ 0 w 9"/>
                <a:gd name="T7" fmla="*/ 8 h 63"/>
                <a:gd name="T8" fmla="*/ 8 w 9"/>
                <a:gd name="T9" fmla="*/ 0 h 63"/>
              </a:gdLst>
              <a:ahLst/>
              <a:cxnLst>
                <a:cxn ang="0">
                  <a:pos x="T0" y="T1"/>
                </a:cxn>
                <a:cxn ang="0">
                  <a:pos x="T2" y="T3"/>
                </a:cxn>
                <a:cxn ang="0">
                  <a:pos x="T4" y="T5"/>
                </a:cxn>
                <a:cxn ang="0">
                  <a:pos x="T6" y="T7"/>
                </a:cxn>
                <a:cxn ang="0">
                  <a:pos x="T8" y="T9"/>
                </a:cxn>
              </a:cxnLst>
              <a:rect l="0" t="0" r="r" b="b"/>
              <a:pathLst>
                <a:path w="9" h="63">
                  <a:moveTo>
                    <a:pt x="8" y="0"/>
                  </a:moveTo>
                  <a:lnTo>
                    <a:pt x="9" y="56"/>
                  </a:lnTo>
                  <a:lnTo>
                    <a:pt x="2" y="63"/>
                  </a:lnTo>
                  <a:lnTo>
                    <a:pt x="0" y="8"/>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3" name="Freeform 1227"/>
            <p:cNvSpPr>
              <a:spLocks/>
            </p:cNvSpPr>
            <p:nvPr/>
          </p:nvSpPr>
          <p:spPr bwMode="auto">
            <a:xfrm>
              <a:off x="13215129" y="389335"/>
              <a:ext cx="17463" cy="98425"/>
            </a:xfrm>
            <a:custGeom>
              <a:avLst/>
              <a:gdLst>
                <a:gd name="T0" fmla="*/ 9 w 11"/>
                <a:gd name="T1" fmla="*/ 0 h 62"/>
                <a:gd name="T2" fmla="*/ 11 w 11"/>
                <a:gd name="T3" fmla="*/ 55 h 62"/>
                <a:gd name="T4" fmla="*/ 2 w 11"/>
                <a:gd name="T5" fmla="*/ 62 h 62"/>
                <a:gd name="T6" fmla="*/ 0 w 11"/>
                <a:gd name="T7" fmla="*/ 7 h 62"/>
                <a:gd name="T8" fmla="*/ 9 w 11"/>
                <a:gd name="T9" fmla="*/ 0 h 62"/>
              </a:gdLst>
              <a:ahLst/>
              <a:cxnLst>
                <a:cxn ang="0">
                  <a:pos x="T0" y="T1"/>
                </a:cxn>
                <a:cxn ang="0">
                  <a:pos x="T2" y="T3"/>
                </a:cxn>
                <a:cxn ang="0">
                  <a:pos x="T4" y="T5"/>
                </a:cxn>
                <a:cxn ang="0">
                  <a:pos x="T6" y="T7"/>
                </a:cxn>
                <a:cxn ang="0">
                  <a:pos x="T8" y="T9"/>
                </a:cxn>
              </a:cxnLst>
              <a:rect l="0" t="0" r="r" b="b"/>
              <a:pathLst>
                <a:path w="11" h="62">
                  <a:moveTo>
                    <a:pt x="9" y="0"/>
                  </a:moveTo>
                  <a:lnTo>
                    <a:pt x="11" y="55"/>
                  </a:lnTo>
                  <a:lnTo>
                    <a:pt x="2" y="62"/>
                  </a:lnTo>
                  <a:lnTo>
                    <a:pt x="0" y="7"/>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4" name="Freeform 1228"/>
            <p:cNvSpPr>
              <a:spLocks/>
            </p:cNvSpPr>
            <p:nvPr/>
          </p:nvSpPr>
          <p:spPr bwMode="auto">
            <a:xfrm>
              <a:off x="13200841" y="400448"/>
              <a:ext cx="17463" cy="90488"/>
            </a:xfrm>
            <a:custGeom>
              <a:avLst/>
              <a:gdLst>
                <a:gd name="T0" fmla="*/ 9 w 11"/>
                <a:gd name="T1" fmla="*/ 0 h 57"/>
                <a:gd name="T2" fmla="*/ 11 w 11"/>
                <a:gd name="T3" fmla="*/ 55 h 57"/>
                <a:gd name="T4" fmla="*/ 1 w 11"/>
                <a:gd name="T5" fmla="*/ 57 h 57"/>
                <a:gd name="T6" fmla="*/ 0 w 11"/>
                <a:gd name="T7" fmla="*/ 2 h 57"/>
                <a:gd name="T8" fmla="*/ 9 w 11"/>
                <a:gd name="T9" fmla="*/ 0 h 57"/>
              </a:gdLst>
              <a:ahLst/>
              <a:cxnLst>
                <a:cxn ang="0">
                  <a:pos x="T0" y="T1"/>
                </a:cxn>
                <a:cxn ang="0">
                  <a:pos x="T2" y="T3"/>
                </a:cxn>
                <a:cxn ang="0">
                  <a:pos x="T4" y="T5"/>
                </a:cxn>
                <a:cxn ang="0">
                  <a:pos x="T6" y="T7"/>
                </a:cxn>
                <a:cxn ang="0">
                  <a:pos x="T8" y="T9"/>
                </a:cxn>
              </a:cxnLst>
              <a:rect l="0" t="0" r="r" b="b"/>
              <a:pathLst>
                <a:path w="11" h="57">
                  <a:moveTo>
                    <a:pt x="9" y="0"/>
                  </a:moveTo>
                  <a:lnTo>
                    <a:pt x="11" y="55"/>
                  </a:lnTo>
                  <a:lnTo>
                    <a:pt x="1" y="57"/>
                  </a:lnTo>
                  <a:lnTo>
                    <a:pt x="0" y="2"/>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5" name="Freeform 1229"/>
            <p:cNvSpPr>
              <a:spLocks/>
            </p:cNvSpPr>
            <p:nvPr/>
          </p:nvSpPr>
          <p:spPr bwMode="auto">
            <a:xfrm>
              <a:off x="13183379" y="392510"/>
              <a:ext cx="11113" cy="101600"/>
            </a:xfrm>
            <a:custGeom>
              <a:avLst/>
              <a:gdLst>
                <a:gd name="T0" fmla="*/ 7 w 9"/>
                <a:gd name="T1" fmla="*/ 11 h 78"/>
                <a:gd name="T2" fmla="*/ 9 w 9"/>
                <a:gd name="T3" fmla="*/ 78 h 78"/>
                <a:gd name="T4" fmla="*/ 2 w 9"/>
                <a:gd name="T5" fmla="*/ 67 h 78"/>
                <a:gd name="T6" fmla="*/ 0 w 9"/>
                <a:gd name="T7" fmla="*/ 0 h 78"/>
                <a:gd name="T8" fmla="*/ 7 w 9"/>
                <a:gd name="T9" fmla="*/ 11 h 78"/>
              </a:gdLst>
              <a:ahLst/>
              <a:cxnLst>
                <a:cxn ang="0">
                  <a:pos x="T0" y="T1"/>
                </a:cxn>
                <a:cxn ang="0">
                  <a:pos x="T2" y="T3"/>
                </a:cxn>
                <a:cxn ang="0">
                  <a:pos x="T4" y="T5"/>
                </a:cxn>
                <a:cxn ang="0">
                  <a:pos x="T6" y="T7"/>
                </a:cxn>
                <a:cxn ang="0">
                  <a:pos x="T8" y="T9"/>
                </a:cxn>
              </a:cxnLst>
              <a:rect l="0" t="0" r="r" b="b"/>
              <a:pathLst>
                <a:path w="9" h="78">
                  <a:moveTo>
                    <a:pt x="7" y="11"/>
                  </a:moveTo>
                  <a:cubicBezTo>
                    <a:pt x="9" y="78"/>
                    <a:pt x="9" y="78"/>
                    <a:pt x="9" y="78"/>
                  </a:cubicBezTo>
                  <a:cubicBezTo>
                    <a:pt x="7" y="76"/>
                    <a:pt x="3" y="72"/>
                    <a:pt x="2" y="67"/>
                  </a:cubicBezTo>
                  <a:cubicBezTo>
                    <a:pt x="0" y="0"/>
                    <a:pt x="0" y="0"/>
                    <a:pt x="0" y="0"/>
                  </a:cubicBezTo>
                  <a:cubicBezTo>
                    <a:pt x="1" y="5"/>
                    <a:pt x="5" y="9"/>
                    <a:pt x="7" y="1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6" name="Freeform 1230"/>
            <p:cNvSpPr>
              <a:spLocks/>
            </p:cNvSpPr>
            <p:nvPr/>
          </p:nvSpPr>
          <p:spPr bwMode="auto">
            <a:xfrm>
              <a:off x="13192904" y="403623"/>
              <a:ext cx="9525" cy="90488"/>
            </a:xfrm>
            <a:custGeom>
              <a:avLst/>
              <a:gdLst>
                <a:gd name="T0" fmla="*/ 5 w 6"/>
                <a:gd name="T1" fmla="*/ 0 h 57"/>
                <a:gd name="T2" fmla="*/ 6 w 6"/>
                <a:gd name="T3" fmla="*/ 55 h 57"/>
                <a:gd name="T4" fmla="*/ 1 w 6"/>
                <a:gd name="T5" fmla="*/ 57 h 57"/>
                <a:gd name="T6" fmla="*/ 0 w 6"/>
                <a:gd name="T7" fmla="*/ 2 h 57"/>
                <a:gd name="T8" fmla="*/ 5 w 6"/>
                <a:gd name="T9" fmla="*/ 0 h 57"/>
              </a:gdLst>
              <a:ahLst/>
              <a:cxnLst>
                <a:cxn ang="0">
                  <a:pos x="T0" y="T1"/>
                </a:cxn>
                <a:cxn ang="0">
                  <a:pos x="T2" y="T3"/>
                </a:cxn>
                <a:cxn ang="0">
                  <a:pos x="T4" y="T5"/>
                </a:cxn>
                <a:cxn ang="0">
                  <a:pos x="T6" y="T7"/>
                </a:cxn>
                <a:cxn ang="0">
                  <a:pos x="T8" y="T9"/>
                </a:cxn>
              </a:cxnLst>
              <a:rect l="0" t="0" r="r" b="b"/>
              <a:pathLst>
                <a:path w="6" h="57">
                  <a:moveTo>
                    <a:pt x="5" y="0"/>
                  </a:moveTo>
                  <a:lnTo>
                    <a:pt x="6" y="55"/>
                  </a:lnTo>
                  <a:lnTo>
                    <a:pt x="1" y="57"/>
                  </a:lnTo>
                  <a:lnTo>
                    <a:pt x="0" y="2"/>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7" name="Freeform 1231"/>
            <p:cNvSpPr>
              <a:spLocks noEditPoints="1"/>
            </p:cNvSpPr>
            <p:nvPr/>
          </p:nvSpPr>
          <p:spPr bwMode="auto">
            <a:xfrm>
              <a:off x="12688079" y="-517128"/>
              <a:ext cx="1285875" cy="923925"/>
            </a:xfrm>
            <a:custGeom>
              <a:avLst/>
              <a:gdLst>
                <a:gd name="T0" fmla="*/ 1016 w 1029"/>
                <a:gd name="T1" fmla="*/ 184 h 708"/>
                <a:gd name="T2" fmla="*/ 970 w 1029"/>
                <a:gd name="T3" fmla="*/ 190 h 708"/>
                <a:gd name="T4" fmla="*/ 966 w 1029"/>
                <a:gd name="T5" fmla="*/ 212 h 708"/>
                <a:gd name="T6" fmla="*/ 952 w 1029"/>
                <a:gd name="T7" fmla="*/ 248 h 708"/>
                <a:gd name="T8" fmla="*/ 943 w 1029"/>
                <a:gd name="T9" fmla="*/ 294 h 708"/>
                <a:gd name="T10" fmla="*/ 950 w 1029"/>
                <a:gd name="T11" fmla="*/ 317 h 708"/>
                <a:gd name="T12" fmla="*/ 941 w 1029"/>
                <a:gd name="T13" fmla="*/ 343 h 708"/>
                <a:gd name="T14" fmla="*/ 919 w 1029"/>
                <a:gd name="T15" fmla="*/ 376 h 708"/>
                <a:gd name="T16" fmla="*/ 876 w 1029"/>
                <a:gd name="T17" fmla="*/ 399 h 708"/>
                <a:gd name="T18" fmla="*/ 785 w 1029"/>
                <a:gd name="T19" fmla="*/ 450 h 708"/>
                <a:gd name="T20" fmla="*/ 634 w 1029"/>
                <a:gd name="T21" fmla="*/ 573 h 708"/>
                <a:gd name="T22" fmla="*/ 546 w 1029"/>
                <a:gd name="T23" fmla="*/ 609 h 708"/>
                <a:gd name="T24" fmla="*/ 455 w 1029"/>
                <a:gd name="T25" fmla="*/ 687 h 708"/>
                <a:gd name="T26" fmla="*/ 422 w 1029"/>
                <a:gd name="T27" fmla="*/ 703 h 708"/>
                <a:gd name="T28" fmla="*/ 399 w 1029"/>
                <a:gd name="T29" fmla="*/ 700 h 708"/>
                <a:gd name="T30" fmla="*/ 420 w 1029"/>
                <a:gd name="T31" fmla="*/ 670 h 708"/>
                <a:gd name="T32" fmla="*/ 459 w 1029"/>
                <a:gd name="T33" fmla="*/ 656 h 708"/>
                <a:gd name="T34" fmla="*/ 484 w 1029"/>
                <a:gd name="T35" fmla="*/ 620 h 708"/>
                <a:gd name="T36" fmla="*/ 454 w 1029"/>
                <a:gd name="T37" fmla="*/ 629 h 708"/>
                <a:gd name="T38" fmla="*/ 411 w 1029"/>
                <a:gd name="T39" fmla="*/ 633 h 708"/>
                <a:gd name="T40" fmla="*/ 303 w 1029"/>
                <a:gd name="T41" fmla="*/ 567 h 708"/>
                <a:gd name="T42" fmla="*/ 172 w 1029"/>
                <a:gd name="T43" fmla="*/ 537 h 708"/>
                <a:gd name="T44" fmla="*/ 122 w 1029"/>
                <a:gd name="T45" fmla="*/ 498 h 708"/>
                <a:gd name="T46" fmla="*/ 48 w 1029"/>
                <a:gd name="T47" fmla="*/ 483 h 708"/>
                <a:gd name="T48" fmla="*/ 29 w 1029"/>
                <a:gd name="T49" fmla="*/ 464 h 708"/>
                <a:gd name="T50" fmla="*/ 105 w 1029"/>
                <a:gd name="T51" fmla="*/ 417 h 708"/>
                <a:gd name="T52" fmla="*/ 175 w 1029"/>
                <a:gd name="T53" fmla="*/ 374 h 708"/>
                <a:gd name="T54" fmla="*/ 239 w 1029"/>
                <a:gd name="T55" fmla="*/ 343 h 708"/>
                <a:gd name="T56" fmla="*/ 306 w 1029"/>
                <a:gd name="T57" fmla="*/ 318 h 708"/>
                <a:gd name="T58" fmla="*/ 384 w 1029"/>
                <a:gd name="T59" fmla="*/ 294 h 708"/>
                <a:gd name="T60" fmla="*/ 421 w 1029"/>
                <a:gd name="T61" fmla="*/ 237 h 708"/>
                <a:gd name="T62" fmla="*/ 378 w 1029"/>
                <a:gd name="T63" fmla="*/ 189 h 708"/>
                <a:gd name="T64" fmla="*/ 345 w 1029"/>
                <a:gd name="T65" fmla="*/ 155 h 708"/>
                <a:gd name="T66" fmla="*/ 367 w 1029"/>
                <a:gd name="T67" fmla="*/ 94 h 708"/>
                <a:gd name="T68" fmla="*/ 411 w 1029"/>
                <a:gd name="T69" fmla="*/ 55 h 708"/>
                <a:gd name="T70" fmla="*/ 444 w 1029"/>
                <a:gd name="T71" fmla="*/ 29 h 708"/>
                <a:gd name="T72" fmla="*/ 499 w 1029"/>
                <a:gd name="T73" fmla="*/ 9 h 708"/>
                <a:gd name="T74" fmla="*/ 593 w 1029"/>
                <a:gd name="T75" fmla="*/ 4 h 708"/>
                <a:gd name="T76" fmla="*/ 677 w 1029"/>
                <a:gd name="T77" fmla="*/ 9 h 708"/>
                <a:gd name="T78" fmla="*/ 755 w 1029"/>
                <a:gd name="T79" fmla="*/ 25 h 708"/>
                <a:gd name="T80" fmla="*/ 870 w 1029"/>
                <a:gd name="T81" fmla="*/ 44 h 708"/>
                <a:gd name="T82" fmla="*/ 876 w 1029"/>
                <a:gd name="T83" fmla="*/ 80 h 708"/>
                <a:gd name="T84" fmla="*/ 906 w 1029"/>
                <a:gd name="T85" fmla="*/ 120 h 708"/>
                <a:gd name="T86" fmla="*/ 966 w 1029"/>
                <a:gd name="T87" fmla="*/ 140 h 708"/>
                <a:gd name="T88" fmla="*/ 1004 w 1029"/>
                <a:gd name="T89" fmla="*/ 163 h 708"/>
                <a:gd name="T90" fmla="*/ 702 w 1029"/>
                <a:gd name="T91" fmla="*/ 488 h 708"/>
                <a:gd name="T92" fmla="*/ 663 w 1029"/>
                <a:gd name="T93" fmla="*/ 498 h 708"/>
                <a:gd name="T94" fmla="*/ 636 w 1029"/>
                <a:gd name="T95" fmla="*/ 491 h 708"/>
                <a:gd name="T96" fmla="*/ 629 w 1029"/>
                <a:gd name="T97" fmla="*/ 521 h 708"/>
                <a:gd name="T98" fmla="*/ 598 w 1029"/>
                <a:gd name="T99" fmla="*/ 546 h 708"/>
                <a:gd name="T100" fmla="*/ 553 w 1029"/>
                <a:gd name="T101" fmla="*/ 572 h 708"/>
                <a:gd name="T102" fmla="*/ 538 w 1029"/>
                <a:gd name="T103" fmla="*/ 607 h 708"/>
                <a:gd name="T104" fmla="*/ 588 w 1029"/>
                <a:gd name="T105" fmla="*/ 586 h 708"/>
                <a:gd name="T106" fmla="*/ 624 w 1029"/>
                <a:gd name="T107" fmla="*/ 568 h 708"/>
                <a:gd name="T108" fmla="*/ 661 w 1029"/>
                <a:gd name="T109" fmla="*/ 540 h 708"/>
                <a:gd name="T110" fmla="*/ 698 w 1029"/>
                <a:gd name="T111" fmla="*/ 504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9" h="708">
                  <a:moveTo>
                    <a:pt x="1008" y="174"/>
                  </a:moveTo>
                  <a:cubicBezTo>
                    <a:pt x="1029" y="175"/>
                    <a:pt x="1029" y="175"/>
                    <a:pt x="1029" y="175"/>
                  </a:cubicBezTo>
                  <a:cubicBezTo>
                    <a:pt x="1024" y="181"/>
                    <a:pt x="1024" y="181"/>
                    <a:pt x="1024" y="181"/>
                  </a:cubicBezTo>
                  <a:cubicBezTo>
                    <a:pt x="1016" y="184"/>
                    <a:pt x="1016" y="184"/>
                    <a:pt x="1016" y="184"/>
                  </a:cubicBezTo>
                  <a:cubicBezTo>
                    <a:pt x="1004" y="188"/>
                    <a:pt x="1004" y="188"/>
                    <a:pt x="1004" y="188"/>
                  </a:cubicBezTo>
                  <a:cubicBezTo>
                    <a:pt x="997" y="184"/>
                    <a:pt x="997" y="184"/>
                    <a:pt x="997" y="184"/>
                  </a:cubicBezTo>
                  <a:cubicBezTo>
                    <a:pt x="980" y="179"/>
                    <a:pt x="980" y="179"/>
                    <a:pt x="980" y="179"/>
                  </a:cubicBezTo>
                  <a:cubicBezTo>
                    <a:pt x="970" y="190"/>
                    <a:pt x="970" y="190"/>
                    <a:pt x="970" y="190"/>
                  </a:cubicBezTo>
                  <a:cubicBezTo>
                    <a:pt x="964" y="192"/>
                    <a:pt x="964" y="192"/>
                    <a:pt x="964" y="192"/>
                  </a:cubicBezTo>
                  <a:cubicBezTo>
                    <a:pt x="966" y="196"/>
                    <a:pt x="966" y="196"/>
                    <a:pt x="966" y="196"/>
                  </a:cubicBezTo>
                  <a:cubicBezTo>
                    <a:pt x="968" y="203"/>
                    <a:pt x="968" y="203"/>
                    <a:pt x="968" y="203"/>
                  </a:cubicBezTo>
                  <a:cubicBezTo>
                    <a:pt x="966" y="212"/>
                    <a:pt x="966" y="212"/>
                    <a:pt x="966" y="212"/>
                  </a:cubicBezTo>
                  <a:cubicBezTo>
                    <a:pt x="954" y="218"/>
                    <a:pt x="954" y="218"/>
                    <a:pt x="954" y="218"/>
                  </a:cubicBezTo>
                  <a:cubicBezTo>
                    <a:pt x="954" y="222"/>
                    <a:pt x="954" y="222"/>
                    <a:pt x="954" y="222"/>
                  </a:cubicBezTo>
                  <a:cubicBezTo>
                    <a:pt x="950" y="234"/>
                    <a:pt x="950" y="234"/>
                    <a:pt x="950" y="234"/>
                  </a:cubicBezTo>
                  <a:cubicBezTo>
                    <a:pt x="952" y="248"/>
                    <a:pt x="952" y="248"/>
                    <a:pt x="952" y="248"/>
                  </a:cubicBezTo>
                  <a:cubicBezTo>
                    <a:pt x="943" y="257"/>
                    <a:pt x="943" y="257"/>
                    <a:pt x="943" y="257"/>
                  </a:cubicBezTo>
                  <a:cubicBezTo>
                    <a:pt x="938" y="270"/>
                    <a:pt x="938" y="270"/>
                    <a:pt x="938" y="270"/>
                  </a:cubicBezTo>
                  <a:cubicBezTo>
                    <a:pt x="935" y="280"/>
                    <a:pt x="935" y="280"/>
                    <a:pt x="935" y="280"/>
                  </a:cubicBezTo>
                  <a:cubicBezTo>
                    <a:pt x="943" y="294"/>
                    <a:pt x="943" y="294"/>
                    <a:pt x="943" y="294"/>
                  </a:cubicBezTo>
                  <a:cubicBezTo>
                    <a:pt x="946" y="298"/>
                    <a:pt x="946" y="298"/>
                    <a:pt x="946" y="298"/>
                  </a:cubicBezTo>
                  <a:cubicBezTo>
                    <a:pt x="943" y="305"/>
                    <a:pt x="943" y="305"/>
                    <a:pt x="943" y="305"/>
                  </a:cubicBezTo>
                  <a:cubicBezTo>
                    <a:pt x="946" y="307"/>
                    <a:pt x="946" y="307"/>
                    <a:pt x="946" y="307"/>
                  </a:cubicBezTo>
                  <a:cubicBezTo>
                    <a:pt x="950" y="317"/>
                    <a:pt x="950" y="317"/>
                    <a:pt x="950" y="317"/>
                  </a:cubicBezTo>
                  <a:cubicBezTo>
                    <a:pt x="958" y="316"/>
                    <a:pt x="958" y="316"/>
                    <a:pt x="958" y="316"/>
                  </a:cubicBezTo>
                  <a:cubicBezTo>
                    <a:pt x="961" y="322"/>
                    <a:pt x="961" y="322"/>
                    <a:pt x="961" y="322"/>
                  </a:cubicBezTo>
                  <a:cubicBezTo>
                    <a:pt x="953" y="328"/>
                    <a:pt x="953" y="328"/>
                    <a:pt x="953" y="328"/>
                  </a:cubicBezTo>
                  <a:cubicBezTo>
                    <a:pt x="941" y="343"/>
                    <a:pt x="941" y="343"/>
                    <a:pt x="941" y="343"/>
                  </a:cubicBezTo>
                  <a:cubicBezTo>
                    <a:pt x="936" y="348"/>
                    <a:pt x="936" y="348"/>
                    <a:pt x="936" y="348"/>
                  </a:cubicBezTo>
                  <a:cubicBezTo>
                    <a:pt x="929" y="356"/>
                    <a:pt x="929" y="356"/>
                    <a:pt x="929" y="356"/>
                  </a:cubicBezTo>
                  <a:cubicBezTo>
                    <a:pt x="927" y="366"/>
                    <a:pt x="927" y="366"/>
                    <a:pt x="927" y="366"/>
                  </a:cubicBezTo>
                  <a:cubicBezTo>
                    <a:pt x="919" y="376"/>
                    <a:pt x="919" y="376"/>
                    <a:pt x="919" y="376"/>
                  </a:cubicBezTo>
                  <a:cubicBezTo>
                    <a:pt x="910" y="379"/>
                    <a:pt x="910" y="379"/>
                    <a:pt x="910" y="379"/>
                  </a:cubicBezTo>
                  <a:cubicBezTo>
                    <a:pt x="906" y="384"/>
                    <a:pt x="906" y="384"/>
                    <a:pt x="906" y="384"/>
                  </a:cubicBezTo>
                  <a:cubicBezTo>
                    <a:pt x="906" y="389"/>
                    <a:pt x="906" y="389"/>
                    <a:pt x="906" y="389"/>
                  </a:cubicBezTo>
                  <a:cubicBezTo>
                    <a:pt x="876" y="399"/>
                    <a:pt x="876" y="399"/>
                    <a:pt x="876" y="399"/>
                  </a:cubicBezTo>
                  <a:cubicBezTo>
                    <a:pt x="831" y="420"/>
                    <a:pt x="831" y="420"/>
                    <a:pt x="831" y="420"/>
                  </a:cubicBezTo>
                  <a:cubicBezTo>
                    <a:pt x="808" y="433"/>
                    <a:pt x="808" y="433"/>
                    <a:pt x="808" y="433"/>
                  </a:cubicBezTo>
                  <a:cubicBezTo>
                    <a:pt x="806" y="435"/>
                    <a:pt x="806" y="435"/>
                    <a:pt x="806" y="435"/>
                  </a:cubicBezTo>
                  <a:cubicBezTo>
                    <a:pt x="785" y="450"/>
                    <a:pt x="785" y="450"/>
                    <a:pt x="785" y="450"/>
                  </a:cubicBezTo>
                  <a:cubicBezTo>
                    <a:pt x="747" y="491"/>
                    <a:pt x="747" y="491"/>
                    <a:pt x="747" y="491"/>
                  </a:cubicBezTo>
                  <a:cubicBezTo>
                    <a:pt x="714" y="526"/>
                    <a:pt x="714" y="526"/>
                    <a:pt x="714" y="526"/>
                  </a:cubicBezTo>
                  <a:cubicBezTo>
                    <a:pt x="712" y="526"/>
                    <a:pt x="690" y="541"/>
                    <a:pt x="677" y="551"/>
                  </a:cubicBezTo>
                  <a:cubicBezTo>
                    <a:pt x="664" y="560"/>
                    <a:pt x="639" y="571"/>
                    <a:pt x="634" y="573"/>
                  </a:cubicBezTo>
                  <a:cubicBezTo>
                    <a:pt x="628" y="574"/>
                    <a:pt x="602" y="585"/>
                    <a:pt x="600" y="586"/>
                  </a:cubicBezTo>
                  <a:cubicBezTo>
                    <a:pt x="583" y="591"/>
                    <a:pt x="583" y="591"/>
                    <a:pt x="583" y="591"/>
                  </a:cubicBezTo>
                  <a:cubicBezTo>
                    <a:pt x="567" y="598"/>
                    <a:pt x="567" y="598"/>
                    <a:pt x="567" y="598"/>
                  </a:cubicBezTo>
                  <a:cubicBezTo>
                    <a:pt x="546" y="609"/>
                    <a:pt x="546" y="609"/>
                    <a:pt x="546" y="609"/>
                  </a:cubicBezTo>
                  <a:cubicBezTo>
                    <a:pt x="545" y="609"/>
                    <a:pt x="524" y="619"/>
                    <a:pt x="520" y="623"/>
                  </a:cubicBezTo>
                  <a:cubicBezTo>
                    <a:pt x="517" y="627"/>
                    <a:pt x="508" y="640"/>
                    <a:pt x="498" y="651"/>
                  </a:cubicBezTo>
                  <a:cubicBezTo>
                    <a:pt x="488" y="662"/>
                    <a:pt x="476" y="673"/>
                    <a:pt x="475" y="674"/>
                  </a:cubicBezTo>
                  <a:cubicBezTo>
                    <a:pt x="455" y="687"/>
                    <a:pt x="455" y="687"/>
                    <a:pt x="455" y="687"/>
                  </a:cubicBezTo>
                  <a:cubicBezTo>
                    <a:pt x="447" y="688"/>
                    <a:pt x="447" y="688"/>
                    <a:pt x="447" y="688"/>
                  </a:cubicBezTo>
                  <a:cubicBezTo>
                    <a:pt x="443" y="685"/>
                    <a:pt x="443" y="685"/>
                    <a:pt x="443" y="685"/>
                  </a:cubicBezTo>
                  <a:cubicBezTo>
                    <a:pt x="434" y="694"/>
                    <a:pt x="434" y="694"/>
                    <a:pt x="434" y="694"/>
                  </a:cubicBezTo>
                  <a:cubicBezTo>
                    <a:pt x="422" y="703"/>
                    <a:pt x="422" y="703"/>
                    <a:pt x="422" y="703"/>
                  </a:cubicBezTo>
                  <a:cubicBezTo>
                    <a:pt x="410" y="706"/>
                    <a:pt x="410" y="706"/>
                    <a:pt x="410" y="706"/>
                  </a:cubicBezTo>
                  <a:cubicBezTo>
                    <a:pt x="404" y="708"/>
                    <a:pt x="404" y="708"/>
                    <a:pt x="404" y="708"/>
                  </a:cubicBezTo>
                  <a:cubicBezTo>
                    <a:pt x="402" y="706"/>
                    <a:pt x="398" y="702"/>
                    <a:pt x="397" y="697"/>
                  </a:cubicBezTo>
                  <a:cubicBezTo>
                    <a:pt x="398" y="699"/>
                    <a:pt x="399" y="700"/>
                    <a:pt x="399" y="700"/>
                  </a:cubicBezTo>
                  <a:cubicBezTo>
                    <a:pt x="399" y="700"/>
                    <a:pt x="401" y="699"/>
                    <a:pt x="401" y="696"/>
                  </a:cubicBezTo>
                  <a:cubicBezTo>
                    <a:pt x="402" y="692"/>
                    <a:pt x="403" y="687"/>
                    <a:pt x="403" y="686"/>
                  </a:cubicBezTo>
                  <a:cubicBezTo>
                    <a:pt x="403" y="685"/>
                    <a:pt x="402" y="678"/>
                    <a:pt x="403" y="673"/>
                  </a:cubicBezTo>
                  <a:cubicBezTo>
                    <a:pt x="420" y="670"/>
                    <a:pt x="420" y="670"/>
                    <a:pt x="420" y="670"/>
                  </a:cubicBezTo>
                  <a:cubicBezTo>
                    <a:pt x="431" y="659"/>
                    <a:pt x="431" y="659"/>
                    <a:pt x="431" y="659"/>
                  </a:cubicBezTo>
                  <a:cubicBezTo>
                    <a:pt x="439" y="651"/>
                    <a:pt x="439" y="651"/>
                    <a:pt x="439" y="651"/>
                  </a:cubicBezTo>
                  <a:cubicBezTo>
                    <a:pt x="452" y="651"/>
                    <a:pt x="452" y="651"/>
                    <a:pt x="452" y="651"/>
                  </a:cubicBezTo>
                  <a:cubicBezTo>
                    <a:pt x="459" y="656"/>
                    <a:pt x="459" y="656"/>
                    <a:pt x="459" y="656"/>
                  </a:cubicBezTo>
                  <a:cubicBezTo>
                    <a:pt x="473" y="654"/>
                    <a:pt x="473" y="654"/>
                    <a:pt x="473" y="654"/>
                  </a:cubicBezTo>
                  <a:cubicBezTo>
                    <a:pt x="487" y="645"/>
                    <a:pt x="487" y="645"/>
                    <a:pt x="487" y="645"/>
                  </a:cubicBezTo>
                  <a:cubicBezTo>
                    <a:pt x="488" y="630"/>
                    <a:pt x="488" y="630"/>
                    <a:pt x="488" y="630"/>
                  </a:cubicBezTo>
                  <a:cubicBezTo>
                    <a:pt x="484" y="620"/>
                    <a:pt x="484" y="620"/>
                    <a:pt x="484" y="620"/>
                  </a:cubicBezTo>
                  <a:cubicBezTo>
                    <a:pt x="483" y="612"/>
                    <a:pt x="483" y="612"/>
                    <a:pt x="483" y="612"/>
                  </a:cubicBezTo>
                  <a:cubicBezTo>
                    <a:pt x="472" y="618"/>
                    <a:pt x="472" y="618"/>
                    <a:pt x="472" y="618"/>
                  </a:cubicBezTo>
                  <a:cubicBezTo>
                    <a:pt x="467" y="625"/>
                    <a:pt x="467" y="625"/>
                    <a:pt x="467" y="625"/>
                  </a:cubicBezTo>
                  <a:cubicBezTo>
                    <a:pt x="454" y="629"/>
                    <a:pt x="454" y="629"/>
                    <a:pt x="454" y="629"/>
                  </a:cubicBezTo>
                  <a:cubicBezTo>
                    <a:pt x="446" y="639"/>
                    <a:pt x="446" y="639"/>
                    <a:pt x="446" y="639"/>
                  </a:cubicBezTo>
                  <a:cubicBezTo>
                    <a:pt x="436" y="644"/>
                    <a:pt x="436" y="644"/>
                    <a:pt x="436" y="644"/>
                  </a:cubicBezTo>
                  <a:cubicBezTo>
                    <a:pt x="435" y="642"/>
                    <a:pt x="430" y="641"/>
                    <a:pt x="431" y="639"/>
                  </a:cubicBezTo>
                  <a:cubicBezTo>
                    <a:pt x="431" y="636"/>
                    <a:pt x="420" y="636"/>
                    <a:pt x="411" y="633"/>
                  </a:cubicBezTo>
                  <a:cubicBezTo>
                    <a:pt x="402" y="630"/>
                    <a:pt x="401" y="630"/>
                    <a:pt x="392" y="625"/>
                  </a:cubicBezTo>
                  <a:cubicBezTo>
                    <a:pt x="383" y="620"/>
                    <a:pt x="382" y="604"/>
                    <a:pt x="377" y="601"/>
                  </a:cubicBezTo>
                  <a:cubicBezTo>
                    <a:pt x="372" y="598"/>
                    <a:pt x="347" y="589"/>
                    <a:pt x="328" y="585"/>
                  </a:cubicBezTo>
                  <a:cubicBezTo>
                    <a:pt x="309" y="582"/>
                    <a:pt x="312" y="573"/>
                    <a:pt x="303" y="567"/>
                  </a:cubicBezTo>
                  <a:cubicBezTo>
                    <a:pt x="295" y="561"/>
                    <a:pt x="263" y="556"/>
                    <a:pt x="256" y="553"/>
                  </a:cubicBezTo>
                  <a:cubicBezTo>
                    <a:pt x="249" y="550"/>
                    <a:pt x="234" y="548"/>
                    <a:pt x="225" y="543"/>
                  </a:cubicBezTo>
                  <a:cubicBezTo>
                    <a:pt x="217" y="538"/>
                    <a:pt x="208" y="526"/>
                    <a:pt x="204" y="525"/>
                  </a:cubicBezTo>
                  <a:cubicBezTo>
                    <a:pt x="200" y="525"/>
                    <a:pt x="184" y="534"/>
                    <a:pt x="172" y="537"/>
                  </a:cubicBezTo>
                  <a:cubicBezTo>
                    <a:pt x="171" y="538"/>
                    <a:pt x="169" y="538"/>
                    <a:pt x="168" y="538"/>
                  </a:cubicBezTo>
                  <a:cubicBezTo>
                    <a:pt x="159" y="538"/>
                    <a:pt x="158" y="527"/>
                    <a:pt x="157" y="523"/>
                  </a:cubicBezTo>
                  <a:cubicBezTo>
                    <a:pt x="156" y="518"/>
                    <a:pt x="142" y="508"/>
                    <a:pt x="138" y="507"/>
                  </a:cubicBezTo>
                  <a:cubicBezTo>
                    <a:pt x="134" y="506"/>
                    <a:pt x="123" y="502"/>
                    <a:pt x="122" y="498"/>
                  </a:cubicBezTo>
                  <a:cubicBezTo>
                    <a:pt x="120" y="494"/>
                    <a:pt x="103" y="491"/>
                    <a:pt x="102" y="490"/>
                  </a:cubicBezTo>
                  <a:cubicBezTo>
                    <a:pt x="101" y="490"/>
                    <a:pt x="80" y="480"/>
                    <a:pt x="76" y="478"/>
                  </a:cubicBezTo>
                  <a:cubicBezTo>
                    <a:pt x="76" y="478"/>
                    <a:pt x="74" y="478"/>
                    <a:pt x="71" y="478"/>
                  </a:cubicBezTo>
                  <a:cubicBezTo>
                    <a:pt x="63" y="478"/>
                    <a:pt x="48" y="480"/>
                    <a:pt x="48" y="483"/>
                  </a:cubicBezTo>
                  <a:cubicBezTo>
                    <a:pt x="47" y="486"/>
                    <a:pt x="35" y="488"/>
                    <a:pt x="23" y="488"/>
                  </a:cubicBezTo>
                  <a:cubicBezTo>
                    <a:pt x="19" y="488"/>
                    <a:pt x="14" y="487"/>
                    <a:pt x="11" y="487"/>
                  </a:cubicBezTo>
                  <a:cubicBezTo>
                    <a:pt x="0" y="485"/>
                    <a:pt x="8" y="479"/>
                    <a:pt x="14" y="476"/>
                  </a:cubicBezTo>
                  <a:cubicBezTo>
                    <a:pt x="20" y="472"/>
                    <a:pt x="29" y="464"/>
                    <a:pt x="29" y="464"/>
                  </a:cubicBezTo>
                  <a:cubicBezTo>
                    <a:pt x="29" y="463"/>
                    <a:pt x="39" y="461"/>
                    <a:pt x="50" y="454"/>
                  </a:cubicBezTo>
                  <a:cubicBezTo>
                    <a:pt x="61" y="447"/>
                    <a:pt x="58" y="448"/>
                    <a:pt x="61" y="442"/>
                  </a:cubicBezTo>
                  <a:cubicBezTo>
                    <a:pt x="65" y="436"/>
                    <a:pt x="78" y="435"/>
                    <a:pt x="81" y="434"/>
                  </a:cubicBezTo>
                  <a:cubicBezTo>
                    <a:pt x="84" y="432"/>
                    <a:pt x="100" y="422"/>
                    <a:pt x="105" y="417"/>
                  </a:cubicBezTo>
                  <a:cubicBezTo>
                    <a:pt x="109" y="413"/>
                    <a:pt x="116" y="411"/>
                    <a:pt x="115" y="403"/>
                  </a:cubicBezTo>
                  <a:cubicBezTo>
                    <a:pt x="113" y="394"/>
                    <a:pt x="120" y="391"/>
                    <a:pt x="123" y="389"/>
                  </a:cubicBezTo>
                  <a:cubicBezTo>
                    <a:pt x="126" y="388"/>
                    <a:pt x="153" y="385"/>
                    <a:pt x="159" y="383"/>
                  </a:cubicBezTo>
                  <a:cubicBezTo>
                    <a:pt x="165" y="381"/>
                    <a:pt x="172" y="376"/>
                    <a:pt x="175" y="374"/>
                  </a:cubicBezTo>
                  <a:cubicBezTo>
                    <a:pt x="178" y="372"/>
                    <a:pt x="187" y="368"/>
                    <a:pt x="192" y="367"/>
                  </a:cubicBezTo>
                  <a:cubicBezTo>
                    <a:pt x="198" y="367"/>
                    <a:pt x="200" y="363"/>
                    <a:pt x="197" y="362"/>
                  </a:cubicBezTo>
                  <a:cubicBezTo>
                    <a:pt x="194" y="361"/>
                    <a:pt x="211" y="353"/>
                    <a:pt x="215" y="352"/>
                  </a:cubicBezTo>
                  <a:cubicBezTo>
                    <a:pt x="219" y="351"/>
                    <a:pt x="235" y="348"/>
                    <a:pt x="239" y="343"/>
                  </a:cubicBezTo>
                  <a:cubicBezTo>
                    <a:pt x="242" y="338"/>
                    <a:pt x="257" y="337"/>
                    <a:pt x="263" y="335"/>
                  </a:cubicBezTo>
                  <a:cubicBezTo>
                    <a:pt x="269" y="334"/>
                    <a:pt x="273" y="334"/>
                    <a:pt x="275" y="331"/>
                  </a:cubicBezTo>
                  <a:cubicBezTo>
                    <a:pt x="278" y="327"/>
                    <a:pt x="286" y="326"/>
                    <a:pt x="290" y="322"/>
                  </a:cubicBezTo>
                  <a:cubicBezTo>
                    <a:pt x="295" y="317"/>
                    <a:pt x="300" y="318"/>
                    <a:pt x="306" y="318"/>
                  </a:cubicBezTo>
                  <a:cubicBezTo>
                    <a:pt x="312" y="317"/>
                    <a:pt x="316" y="314"/>
                    <a:pt x="322" y="312"/>
                  </a:cubicBezTo>
                  <a:cubicBezTo>
                    <a:pt x="329" y="310"/>
                    <a:pt x="332" y="307"/>
                    <a:pt x="345" y="307"/>
                  </a:cubicBezTo>
                  <a:cubicBezTo>
                    <a:pt x="358" y="306"/>
                    <a:pt x="356" y="305"/>
                    <a:pt x="360" y="302"/>
                  </a:cubicBezTo>
                  <a:cubicBezTo>
                    <a:pt x="363" y="299"/>
                    <a:pt x="376" y="296"/>
                    <a:pt x="384" y="294"/>
                  </a:cubicBezTo>
                  <a:cubicBezTo>
                    <a:pt x="387" y="292"/>
                    <a:pt x="393" y="291"/>
                    <a:pt x="397" y="289"/>
                  </a:cubicBezTo>
                  <a:cubicBezTo>
                    <a:pt x="400" y="288"/>
                    <a:pt x="403" y="287"/>
                    <a:pt x="404" y="286"/>
                  </a:cubicBezTo>
                  <a:cubicBezTo>
                    <a:pt x="407" y="285"/>
                    <a:pt x="413" y="274"/>
                    <a:pt x="414" y="266"/>
                  </a:cubicBezTo>
                  <a:cubicBezTo>
                    <a:pt x="415" y="258"/>
                    <a:pt x="416" y="242"/>
                    <a:pt x="421" y="237"/>
                  </a:cubicBezTo>
                  <a:cubicBezTo>
                    <a:pt x="422" y="236"/>
                    <a:pt x="423" y="235"/>
                    <a:pt x="423" y="234"/>
                  </a:cubicBezTo>
                  <a:cubicBezTo>
                    <a:pt x="422" y="229"/>
                    <a:pt x="412" y="222"/>
                    <a:pt x="404" y="215"/>
                  </a:cubicBezTo>
                  <a:cubicBezTo>
                    <a:pt x="394" y="207"/>
                    <a:pt x="399" y="200"/>
                    <a:pt x="394" y="194"/>
                  </a:cubicBezTo>
                  <a:cubicBezTo>
                    <a:pt x="391" y="190"/>
                    <a:pt x="386" y="189"/>
                    <a:pt x="378" y="189"/>
                  </a:cubicBezTo>
                  <a:cubicBezTo>
                    <a:pt x="375" y="189"/>
                    <a:pt x="371" y="189"/>
                    <a:pt x="367" y="189"/>
                  </a:cubicBezTo>
                  <a:cubicBezTo>
                    <a:pt x="351" y="189"/>
                    <a:pt x="327" y="186"/>
                    <a:pt x="326" y="186"/>
                  </a:cubicBezTo>
                  <a:cubicBezTo>
                    <a:pt x="326" y="185"/>
                    <a:pt x="332" y="173"/>
                    <a:pt x="338" y="169"/>
                  </a:cubicBezTo>
                  <a:cubicBezTo>
                    <a:pt x="343" y="165"/>
                    <a:pt x="345" y="156"/>
                    <a:pt x="345" y="155"/>
                  </a:cubicBezTo>
                  <a:cubicBezTo>
                    <a:pt x="345" y="155"/>
                    <a:pt x="348" y="148"/>
                    <a:pt x="352" y="140"/>
                  </a:cubicBezTo>
                  <a:cubicBezTo>
                    <a:pt x="356" y="133"/>
                    <a:pt x="359" y="132"/>
                    <a:pt x="357" y="126"/>
                  </a:cubicBezTo>
                  <a:cubicBezTo>
                    <a:pt x="356" y="120"/>
                    <a:pt x="370" y="115"/>
                    <a:pt x="364" y="107"/>
                  </a:cubicBezTo>
                  <a:cubicBezTo>
                    <a:pt x="357" y="99"/>
                    <a:pt x="366" y="95"/>
                    <a:pt x="367" y="94"/>
                  </a:cubicBezTo>
                  <a:cubicBezTo>
                    <a:pt x="393" y="88"/>
                    <a:pt x="393" y="88"/>
                    <a:pt x="393" y="88"/>
                  </a:cubicBezTo>
                  <a:cubicBezTo>
                    <a:pt x="396" y="78"/>
                    <a:pt x="396" y="78"/>
                    <a:pt x="396" y="78"/>
                  </a:cubicBezTo>
                  <a:cubicBezTo>
                    <a:pt x="400" y="67"/>
                    <a:pt x="400" y="67"/>
                    <a:pt x="400" y="67"/>
                  </a:cubicBezTo>
                  <a:cubicBezTo>
                    <a:pt x="411" y="55"/>
                    <a:pt x="411" y="55"/>
                    <a:pt x="411" y="55"/>
                  </a:cubicBezTo>
                  <a:cubicBezTo>
                    <a:pt x="418" y="54"/>
                    <a:pt x="418" y="54"/>
                    <a:pt x="418" y="54"/>
                  </a:cubicBezTo>
                  <a:cubicBezTo>
                    <a:pt x="432" y="48"/>
                    <a:pt x="432" y="48"/>
                    <a:pt x="432" y="48"/>
                  </a:cubicBezTo>
                  <a:cubicBezTo>
                    <a:pt x="443" y="37"/>
                    <a:pt x="443" y="37"/>
                    <a:pt x="443" y="37"/>
                  </a:cubicBezTo>
                  <a:cubicBezTo>
                    <a:pt x="444" y="29"/>
                    <a:pt x="444" y="29"/>
                    <a:pt x="444" y="29"/>
                  </a:cubicBezTo>
                  <a:cubicBezTo>
                    <a:pt x="448" y="21"/>
                    <a:pt x="448" y="21"/>
                    <a:pt x="448" y="21"/>
                  </a:cubicBezTo>
                  <a:cubicBezTo>
                    <a:pt x="462" y="18"/>
                    <a:pt x="462" y="18"/>
                    <a:pt x="462" y="18"/>
                  </a:cubicBezTo>
                  <a:cubicBezTo>
                    <a:pt x="479" y="12"/>
                    <a:pt x="479" y="12"/>
                    <a:pt x="479" y="12"/>
                  </a:cubicBezTo>
                  <a:cubicBezTo>
                    <a:pt x="499" y="9"/>
                    <a:pt x="499" y="9"/>
                    <a:pt x="499" y="9"/>
                  </a:cubicBezTo>
                  <a:cubicBezTo>
                    <a:pt x="513" y="0"/>
                    <a:pt x="513" y="0"/>
                    <a:pt x="513" y="0"/>
                  </a:cubicBezTo>
                  <a:cubicBezTo>
                    <a:pt x="550" y="3"/>
                    <a:pt x="550" y="3"/>
                    <a:pt x="550" y="3"/>
                  </a:cubicBezTo>
                  <a:cubicBezTo>
                    <a:pt x="566" y="1"/>
                    <a:pt x="566" y="1"/>
                    <a:pt x="566" y="1"/>
                  </a:cubicBezTo>
                  <a:cubicBezTo>
                    <a:pt x="593" y="4"/>
                    <a:pt x="593" y="4"/>
                    <a:pt x="593" y="4"/>
                  </a:cubicBezTo>
                  <a:cubicBezTo>
                    <a:pt x="616" y="0"/>
                    <a:pt x="616" y="0"/>
                    <a:pt x="616" y="0"/>
                  </a:cubicBezTo>
                  <a:cubicBezTo>
                    <a:pt x="630" y="1"/>
                    <a:pt x="630" y="1"/>
                    <a:pt x="630" y="1"/>
                  </a:cubicBezTo>
                  <a:cubicBezTo>
                    <a:pt x="653" y="7"/>
                    <a:pt x="653" y="7"/>
                    <a:pt x="653" y="7"/>
                  </a:cubicBezTo>
                  <a:cubicBezTo>
                    <a:pt x="677" y="9"/>
                    <a:pt x="677" y="9"/>
                    <a:pt x="677" y="9"/>
                  </a:cubicBezTo>
                  <a:cubicBezTo>
                    <a:pt x="692" y="9"/>
                    <a:pt x="692" y="9"/>
                    <a:pt x="692" y="9"/>
                  </a:cubicBezTo>
                  <a:cubicBezTo>
                    <a:pt x="719" y="15"/>
                    <a:pt x="719" y="15"/>
                    <a:pt x="719" y="15"/>
                  </a:cubicBezTo>
                  <a:cubicBezTo>
                    <a:pt x="741" y="18"/>
                    <a:pt x="741" y="18"/>
                    <a:pt x="741" y="18"/>
                  </a:cubicBezTo>
                  <a:cubicBezTo>
                    <a:pt x="755" y="25"/>
                    <a:pt x="755" y="25"/>
                    <a:pt x="755" y="25"/>
                  </a:cubicBezTo>
                  <a:cubicBezTo>
                    <a:pt x="790" y="24"/>
                    <a:pt x="790" y="24"/>
                    <a:pt x="790" y="24"/>
                  </a:cubicBezTo>
                  <a:cubicBezTo>
                    <a:pt x="834" y="27"/>
                    <a:pt x="834" y="27"/>
                    <a:pt x="834" y="27"/>
                  </a:cubicBezTo>
                  <a:cubicBezTo>
                    <a:pt x="851" y="36"/>
                    <a:pt x="851" y="36"/>
                    <a:pt x="851" y="36"/>
                  </a:cubicBezTo>
                  <a:cubicBezTo>
                    <a:pt x="870" y="44"/>
                    <a:pt x="870" y="44"/>
                    <a:pt x="870" y="44"/>
                  </a:cubicBezTo>
                  <a:cubicBezTo>
                    <a:pt x="872" y="54"/>
                    <a:pt x="872" y="54"/>
                    <a:pt x="872" y="54"/>
                  </a:cubicBezTo>
                  <a:cubicBezTo>
                    <a:pt x="873" y="65"/>
                    <a:pt x="873" y="65"/>
                    <a:pt x="873" y="65"/>
                  </a:cubicBezTo>
                  <a:cubicBezTo>
                    <a:pt x="867" y="72"/>
                    <a:pt x="867" y="72"/>
                    <a:pt x="867" y="72"/>
                  </a:cubicBezTo>
                  <a:cubicBezTo>
                    <a:pt x="876" y="80"/>
                    <a:pt x="876" y="80"/>
                    <a:pt x="876" y="80"/>
                  </a:cubicBezTo>
                  <a:cubicBezTo>
                    <a:pt x="871" y="89"/>
                    <a:pt x="871" y="89"/>
                    <a:pt x="871" y="89"/>
                  </a:cubicBezTo>
                  <a:cubicBezTo>
                    <a:pt x="897" y="105"/>
                    <a:pt x="897" y="105"/>
                    <a:pt x="897" y="105"/>
                  </a:cubicBezTo>
                  <a:cubicBezTo>
                    <a:pt x="898" y="114"/>
                    <a:pt x="898" y="114"/>
                    <a:pt x="898" y="114"/>
                  </a:cubicBezTo>
                  <a:cubicBezTo>
                    <a:pt x="906" y="120"/>
                    <a:pt x="906" y="120"/>
                    <a:pt x="906" y="120"/>
                  </a:cubicBezTo>
                  <a:cubicBezTo>
                    <a:pt x="895" y="131"/>
                    <a:pt x="895" y="131"/>
                    <a:pt x="895" y="131"/>
                  </a:cubicBezTo>
                  <a:cubicBezTo>
                    <a:pt x="904" y="138"/>
                    <a:pt x="904" y="138"/>
                    <a:pt x="904" y="138"/>
                  </a:cubicBezTo>
                  <a:cubicBezTo>
                    <a:pt x="940" y="140"/>
                    <a:pt x="940" y="140"/>
                    <a:pt x="940" y="140"/>
                  </a:cubicBezTo>
                  <a:cubicBezTo>
                    <a:pt x="966" y="140"/>
                    <a:pt x="966" y="140"/>
                    <a:pt x="966" y="140"/>
                  </a:cubicBezTo>
                  <a:cubicBezTo>
                    <a:pt x="976" y="144"/>
                    <a:pt x="976" y="144"/>
                    <a:pt x="976" y="144"/>
                  </a:cubicBezTo>
                  <a:cubicBezTo>
                    <a:pt x="973" y="152"/>
                    <a:pt x="973" y="152"/>
                    <a:pt x="973" y="152"/>
                  </a:cubicBezTo>
                  <a:cubicBezTo>
                    <a:pt x="974" y="162"/>
                    <a:pt x="974" y="162"/>
                    <a:pt x="974" y="162"/>
                  </a:cubicBezTo>
                  <a:cubicBezTo>
                    <a:pt x="1004" y="163"/>
                    <a:pt x="1004" y="163"/>
                    <a:pt x="1004" y="163"/>
                  </a:cubicBezTo>
                  <a:lnTo>
                    <a:pt x="1008" y="174"/>
                  </a:lnTo>
                  <a:close/>
                  <a:moveTo>
                    <a:pt x="711" y="497"/>
                  </a:moveTo>
                  <a:cubicBezTo>
                    <a:pt x="712" y="492"/>
                    <a:pt x="712" y="492"/>
                    <a:pt x="712" y="492"/>
                  </a:cubicBezTo>
                  <a:cubicBezTo>
                    <a:pt x="702" y="488"/>
                    <a:pt x="702" y="488"/>
                    <a:pt x="702" y="488"/>
                  </a:cubicBezTo>
                  <a:cubicBezTo>
                    <a:pt x="696" y="492"/>
                    <a:pt x="696" y="492"/>
                    <a:pt x="696" y="492"/>
                  </a:cubicBezTo>
                  <a:cubicBezTo>
                    <a:pt x="684" y="496"/>
                    <a:pt x="684" y="496"/>
                    <a:pt x="684" y="496"/>
                  </a:cubicBezTo>
                  <a:cubicBezTo>
                    <a:pt x="671" y="500"/>
                    <a:pt x="671" y="500"/>
                    <a:pt x="671" y="500"/>
                  </a:cubicBezTo>
                  <a:cubicBezTo>
                    <a:pt x="663" y="498"/>
                    <a:pt x="663" y="498"/>
                    <a:pt x="663" y="498"/>
                  </a:cubicBezTo>
                  <a:cubicBezTo>
                    <a:pt x="661" y="493"/>
                    <a:pt x="661" y="493"/>
                    <a:pt x="661" y="493"/>
                  </a:cubicBezTo>
                  <a:cubicBezTo>
                    <a:pt x="652" y="486"/>
                    <a:pt x="652" y="486"/>
                    <a:pt x="652" y="486"/>
                  </a:cubicBezTo>
                  <a:cubicBezTo>
                    <a:pt x="641" y="482"/>
                    <a:pt x="641" y="482"/>
                    <a:pt x="641" y="482"/>
                  </a:cubicBezTo>
                  <a:cubicBezTo>
                    <a:pt x="636" y="491"/>
                    <a:pt x="636" y="491"/>
                    <a:pt x="636" y="491"/>
                  </a:cubicBezTo>
                  <a:cubicBezTo>
                    <a:pt x="645" y="496"/>
                    <a:pt x="645" y="496"/>
                    <a:pt x="645" y="496"/>
                  </a:cubicBezTo>
                  <a:cubicBezTo>
                    <a:pt x="646" y="502"/>
                    <a:pt x="646" y="502"/>
                    <a:pt x="646" y="502"/>
                  </a:cubicBezTo>
                  <a:cubicBezTo>
                    <a:pt x="640" y="505"/>
                    <a:pt x="640" y="505"/>
                    <a:pt x="640" y="505"/>
                  </a:cubicBezTo>
                  <a:cubicBezTo>
                    <a:pt x="629" y="521"/>
                    <a:pt x="629" y="521"/>
                    <a:pt x="629" y="521"/>
                  </a:cubicBezTo>
                  <a:cubicBezTo>
                    <a:pt x="621" y="531"/>
                    <a:pt x="621" y="531"/>
                    <a:pt x="621" y="531"/>
                  </a:cubicBezTo>
                  <a:cubicBezTo>
                    <a:pt x="613" y="533"/>
                    <a:pt x="613" y="533"/>
                    <a:pt x="613" y="533"/>
                  </a:cubicBezTo>
                  <a:cubicBezTo>
                    <a:pt x="611" y="540"/>
                    <a:pt x="611" y="540"/>
                    <a:pt x="611" y="540"/>
                  </a:cubicBezTo>
                  <a:cubicBezTo>
                    <a:pt x="598" y="546"/>
                    <a:pt x="598" y="546"/>
                    <a:pt x="598" y="546"/>
                  </a:cubicBezTo>
                  <a:cubicBezTo>
                    <a:pt x="593" y="552"/>
                    <a:pt x="593" y="552"/>
                    <a:pt x="593" y="552"/>
                  </a:cubicBezTo>
                  <a:cubicBezTo>
                    <a:pt x="572" y="554"/>
                    <a:pt x="572" y="554"/>
                    <a:pt x="572" y="554"/>
                  </a:cubicBezTo>
                  <a:cubicBezTo>
                    <a:pt x="559" y="560"/>
                    <a:pt x="559" y="560"/>
                    <a:pt x="559" y="560"/>
                  </a:cubicBezTo>
                  <a:cubicBezTo>
                    <a:pt x="553" y="572"/>
                    <a:pt x="553" y="572"/>
                    <a:pt x="553" y="572"/>
                  </a:cubicBezTo>
                  <a:cubicBezTo>
                    <a:pt x="546" y="580"/>
                    <a:pt x="546" y="580"/>
                    <a:pt x="546" y="580"/>
                  </a:cubicBezTo>
                  <a:cubicBezTo>
                    <a:pt x="529" y="588"/>
                    <a:pt x="529" y="588"/>
                    <a:pt x="529" y="588"/>
                  </a:cubicBezTo>
                  <a:cubicBezTo>
                    <a:pt x="528" y="598"/>
                    <a:pt x="528" y="598"/>
                    <a:pt x="528" y="598"/>
                  </a:cubicBezTo>
                  <a:cubicBezTo>
                    <a:pt x="538" y="607"/>
                    <a:pt x="538" y="607"/>
                    <a:pt x="538" y="607"/>
                  </a:cubicBezTo>
                  <a:cubicBezTo>
                    <a:pt x="549" y="601"/>
                    <a:pt x="549" y="601"/>
                    <a:pt x="549" y="601"/>
                  </a:cubicBezTo>
                  <a:cubicBezTo>
                    <a:pt x="550" y="590"/>
                    <a:pt x="550" y="590"/>
                    <a:pt x="550" y="590"/>
                  </a:cubicBezTo>
                  <a:cubicBezTo>
                    <a:pt x="571" y="592"/>
                    <a:pt x="571" y="592"/>
                    <a:pt x="571" y="592"/>
                  </a:cubicBezTo>
                  <a:cubicBezTo>
                    <a:pt x="588" y="586"/>
                    <a:pt x="588" y="586"/>
                    <a:pt x="588" y="586"/>
                  </a:cubicBezTo>
                  <a:cubicBezTo>
                    <a:pt x="598" y="582"/>
                    <a:pt x="598" y="582"/>
                    <a:pt x="598" y="582"/>
                  </a:cubicBezTo>
                  <a:cubicBezTo>
                    <a:pt x="608" y="572"/>
                    <a:pt x="608" y="572"/>
                    <a:pt x="608" y="572"/>
                  </a:cubicBezTo>
                  <a:cubicBezTo>
                    <a:pt x="615" y="568"/>
                    <a:pt x="615" y="568"/>
                    <a:pt x="615" y="568"/>
                  </a:cubicBezTo>
                  <a:cubicBezTo>
                    <a:pt x="624" y="568"/>
                    <a:pt x="624" y="568"/>
                    <a:pt x="624" y="568"/>
                  </a:cubicBezTo>
                  <a:cubicBezTo>
                    <a:pt x="639" y="560"/>
                    <a:pt x="639" y="560"/>
                    <a:pt x="639" y="560"/>
                  </a:cubicBezTo>
                  <a:cubicBezTo>
                    <a:pt x="642" y="546"/>
                    <a:pt x="642" y="546"/>
                    <a:pt x="642" y="546"/>
                  </a:cubicBezTo>
                  <a:cubicBezTo>
                    <a:pt x="655" y="542"/>
                    <a:pt x="655" y="542"/>
                    <a:pt x="655" y="542"/>
                  </a:cubicBezTo>
                  <a:cubicBezTo>
                    <a:pt x="661" y="540"/>
                    <a:pt x="661" y="540"/>
                    <a:pt x="661" y="540"/>
                  </a:cubicBezTo>
                  <a:cubicBezTo>
                    <a:pt x="670" y="528"/>
                    <a:pt x="670" y="528"/>
                    <a:pt x="670" y="528"/>
                  </a:cubicBezTo>
                  <a:cubicBezTo>
                    <a:pt x="685" y="527"/>
                    <a:pt x="685" y="527"/>
                    <a:pt x="685" y="527"/>
                  </a:cubicBezTo>
                  <a:cubicBezTo>
                    <a:pt x="694" y="519"/>
                    <a:pt x="694" y="519"/>
                    <a:pt x="694" y="519"/>
                  </a:cubicBezTo>
                  <a:cubicBezTo>
                    <a:pt x="698" y="504"/>
                    <a:pt x="698" y="504"/>
                    <a:pt x="698" y="504"/>
                  </a:cubicBezTo>
                  <a:cubicBezTo>
                    <a:pt x="709" y="503"/>
                    <a:pt x="709" y="503"/>
                    <a:pt x="709" y="503"/>
                  </a:cubicBezTo>
                  <a:cubicBezTo>
                    <a:pt x="711" y="497"/>
                    <a:pt x="711" y="497"/>
                    <a:pt x="711" y="49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8" name="Freeform 1232"/>
            <p:cNvSpPr>
              <a:spLocks/>
            </p:cNvSpPr>
            <p:nvPr/>
          </p:nvSpPr>
          <p:spPr bwMode="auto">
            <a:xfrm>
              <a:off x="12376929" y="-2839640"/>
              <a:ext cx="19050" cy="101600"/>
            </a:xfrm>
            <a:custGeom>
              <a:avLst/>
              <a:gdLst>
                <a:gd name="T0" fmla="*/ 13 w 15"/>
                <a:gd name="T1" fmla="*/ 11 h 78"/>
                <a:gd name="T2" fmla="*/ 15 w 15"/>
                <a:gd name="T3" fmla="*/ 78 h 78"/>
                <a:gd name="T4" fmla="*/ 4 w 15"/>
                <a:gd name="T5" fmla="*/ 69 h 78"/>
                <a:gd name="T6" fmla="*/ 2 w 15"/>
                <a:gd name="T7" fmla="*/ 67 h 78"/>
                <a:gd name="T8" fmla="*/ 0 w 15"/>
                <a:gd name="T9" fmla="*/ 0 h 78"/>
                <a:gd name="T10" fmla="*/ 2 w 15"/>
                <a:gd name="T11" fmla="*/ 2 h 78"/>
                <a:gd name="T12" fmla="*/ 13 w 15"/>
                <a:gd name="T13" fmla="*/ 11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13" y="11"/>
                  </a:moveTo>
                  <a:cubicBezTo>
                    <a:pt x="15" y="78"/>
                    <a:pt x="15" y="78"/>
                    <a:pt x="15" y="78"/>
                  </a:cubicBezTo>
                  <a:cubicBezTo>
                    <a:pt x="15" y="76"/>
                    <a:pt x="10" y="73"/>
                    <a:pt x="4" y="69"/>
                  </a:cubicBezTo>
                  <a:cubicBezTo>
                    <a:pt x="2" y="68"/>
                    <a:pt x="2" y="67"/>
                    <a:pt x="2" y="67"/>
                  </a:cubicBezTo>
                  <a:cubicBezTo>
                    <a:pt x="0" y="0"/>
                    <a:pt x="0" y="0"/>
                    <a:pt x="0" y="0"/>
                  </a:cubicBezTo>
                  <a:cubicBezTo>
                    <a:pt x="0" y="0"/>
                    <a:pt x="0" y="1"/>
                    <a:pt x="2" y="2"/>
                  </a:cubicBezTo>
                  <a:cubicBezTo>
                    <a:pt x="8" y="6"/>
                    <a:pt x="13" y="9"/>
                    <a:pt x="13" y="1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59" name="Freeform 1233"/>
            <p:cNvSpPr>
              <a:spLocks/>
            </p:cNvSpPr>
            <p:nvPr/>
          </p:nvSpPr>
          <p:spPr bwMode="auto">
            <a:xfrm>
              <a:off x="12481704" y="-2822178"/>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0" name="Freeform 1234"/>
            <p:cNvSpPr>
              <a:spLocks/>
            </p:cNvSpPr>
            <p:nvPr/>
          </p:nvSpPr>
          <p:spPr bwMode="auto">
            <a:xfrm>
              <a:off x="12481704" y="-2822178"/>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1" name="Freeform 1235"/>
            <p:cNvSpPr>
              <a:spLocks/>
            </p:cNvSpPr>
            <p:nvPr/>
          </p:nvSpPr>
          <p:spPr bwMode="auto">
            <a:xfrm>
              <a:off x="12481704" y="-28205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2" name="Freeform 1236"/>
            <p:cNvSpPr>
              <a:spLocks/>
            </p:cNvSpPr>
            <p:nvPr/>
          </p:nvSpPr>
          <p:spPr bwMode="auto">
            <a:xfrm>
              <a:off x="12481704" y="-28205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3" name="Freeform 1237"/>
            <p:cNvSpPr>
              <a:spLocks/>
            </p:cNvSpPr>
            <p:nvPr/>
          </p:nvSpPr>
          <p:spPr bwMode="auto">
            <a:xfrm>
              <a:off x="12481704" y="-2820590"/>
              <a:ext cx="1588" cy="88900"/>
            </a:xfrm>
            <a:custGeom>
              <a:avLst/>
              <a:gdLst>
                <a:gd name="T0" fmla="*/ 0 w 2"/>
                <a:gd name="T1" fmla="*/ 0 h 68"/>
                <a:gd name="T2" fmla="*/ 2 w 2"/>
                <a:gd name="T3" fmla="*/ 67 h 68"/>
                <a:gd name="T4" fmla="*/ 2 w 2"/>
                <a:gd name="T5" fmla="*/ 67 h 68"/>
                <a:gd name="T6" fmla="*/ 2 w 2"/>
                <a:gd name="T7" fmla="*/ 68 h 68"/>
                <a:gd name="T8" fmla="*/ 0 w 2"/>
                <a:gd name="T9" fmla="*/ 1 h 68"/>
                <a:gd name="T10" fmla="*/ 0 w 2"/>
                <a:gd name="T11" fmla="*/ 0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7"/>
                    <a:pt x="2" y="67"/>
                    <a:pt x="2" y="67"/>
                  </a:cubicBezTo>
                  <a:cubicBezTo>
                    <a:pt x="2" y="67"/>
                    <a:pt x="2" y="68"/>
                    <a:pt x="2" y="68"/>
                  </a:cubicBezTo>
                  <a:cubicBezTo>
                    <a:pt x="0" y="1"/>
                    <a:pt x="0" y="1"/>
                    <a:pt x="0" y="1"/>
                  </a:cubicBezTo>
                  <a:cubicBezTo>
                    <a:pt x="0" y="1"/>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4" name="Freeform 1238"/>
            <p:cNvSpPr>
              <a:spLocks/>
            </p:cNvSpPr>
            <p:nvPr/>
          </p:nvSpPr>
          <p:spPr bwMode="auto">
            <a:xfrm>
              <a:off x="12480116" y="-28190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7"/>
                    <a:pt x="2" y="68"/>
                  </a:cubicBezTo>
                  <a:cubicBezTo>
                    <a:pt x="0" y="1"/>
                    <a:pt x="0" y="1"/>
                    <a:pt x="0" y="1"/>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5" name="Freeform 1239"/>
            <p:cNvSpPr>
              <a:spLocks/>
            </p:cNvSpPr>
            <p:nvPr/>
          </p:nvSpPr>
          <p:spPr bwMode="auto">
            <a:xfrm>
              <a:off x="12475354" y="-2817415"/>
              <a:ext cx="7938" cy="101600"/>
            </a:xfrm>
            <a:custGeom>
              <a:avLst/>
              <a:gdLst>
                <a:gd name="T0" fmla="*/ 4 w 6"/>
                <a:gd name="T1" fmla="*/ 0 h 78"/>
                <a:gd name="T2" fmla="*/ 6 w 6"/>
                <a:gd name="T3" fmla="*/ 67 h 78"/>
                <a:gd name="T4" fmla="*/ 2 w 6"/>
                <a:gd name="T5" fmla="*/ 78 h 78"/>
                <a:gd name="T6" fmla="*/ 0 w 6"/>
                <a:gd name="T7" fmla="*/ 11 h 78"/>
                <a:gd name="T8" fmla="*/ 4 w 6"/>
                <a:gd name="T9" fmla="*/ 0 h 78"/>
              </a:gdLst>
              <a:ahLst/>
              <a:cxnLst>
                <a:cxn ang="0">
                  <a:pos x="T0" y="T1"/>
                </a:cxn>
                <a:cxn ang="0">
                  <a:pos x="T2" y="T3"/>
                </a:cxn>
                <a:cxn ang="0">
                  <a:pos x="T4" y="T5"/>
                </a:cxn>
                <a:cxn ang="0">
                  <a:pos x="T6" y="T7"/>
                </a:cxn>
                <a:cxn ang="0">
                  <a:pos x="T8" y="T9"/>
                </a:cxn>
              </a:cxnLst>
              <a:rect l="0" t="0" r="r" b="b"/>
              <a:pathLst>
                <a:path w="6" h="78">
                  <a:moveTo>
                    <a:pt x="4" y="0"/>
                  </a:moveTo>
                  <a:cubicBezTo>
                    <a:pt x="6" y="67"/>
                    <a:pt x="6" y="67"/>
                    <a:pt x="6" y="67"/>
                  </a:cubicBezTo>
                  <a:cubicBezTo>
                    <a:pt x="5" y="70"/>
                    <a:pt x="3" y="74"/>
                    <a:pt x="2" y="78"/>
                  </a:cubicBezTo>
                  <a:cubicBezTo>
                    <a:pt x="0" y="11"/>
                    <a:pt x="0" y="11"/>
                    <a:pt x="0" y="11"/>
                  </a:cubicBezTo>
                  <a:cubicBezTo>
                    <a:pt x="1" y="7"/>
                    <a:pt x="3" y="2"/>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6" name="Freeform 1240"/>
            <p:cNvSpPr>
              <a:spLocks/>
            </p:cNvSpPr>
            <p:nvPr/>
          </p:nvSpPr>
          <p:spPr bwMode="auto">
            <a:xfrm>
              <a:off x="12472179" y="-2803128"/>
              <a:ext cx="4763" cy="93663"/>
            </a:xfrm>
            <a:custGeom>
              <a:avLst/>
              <a:gdLst>
                <a:gd name="T0" fmla="*/ 3 w 5"/>
                <a:gd name="T1" fmla="*/ 0 h 72"/>
                <a:gd name="T2" fmla="*/ 5 w 5"/>
                <a:gd name="T3" fmla="*/ 67 h 72"/>
                <a:gd name="T4" fmla="*/ 2 w 5"/>
                <a:gd name="T5" fmla="*/ 72 h 72"/>
                <a:gd name="T6" fmla="*/ 0 w 5"/>
                <a:gd name="T7" fmla="*/ 5 h 72"/>
                <a:gd name="T8" fmla="*/ 3 w 5"/>
                <a:gd name="T9" fmla="*/ 0 h 72"/>
              </a:gdLst>
              <a:ahLst/>
              <a:cxnLst>
                <a:cxn ang="0">
                  <a:pos x="T0" y="T1"/>
                </a:cxn>
                <a:cxn ang="0">
                  <a:pos x="T2" y="T3"/>
                </a:cxn>
                <a:cxn ang="0">
                  <a:pos x="T4" y="T5"/>
                </a:cxn>
                <a:cxn ang="0">
                  <a:pos x="T6" y="T7"/>
                </a:cxn>
                <a:cxn ang="0">
                  <a:pos x="T8" y="T9"/>
                </a:cxn>
              </a:cxnLst>
              <a:rect l="0" t="0" r="r" b="b"/>
              <a:pathLst>
                <a:path w="5" h="72">
                  <a:moveTo>
                    <a:pt x="3" y="0"/>
                  </a:moveTo>
                  <a:cubicBezTo>
                    <a:pt x="5" y="67"/>
                    <a:pt x="5" y="67"/>
                    <a:pt x="5" y="67"/>
                  </a:cubicBezTo>
                  <a:cubicBezTo>
                    <a:pt x="4" y="69"/>
                    <a:pt x="3" y="70"/>
                    <a:pt x="2" y="72"/>
                  </a:cubicBezTo>
                  <a:cubicBezTo>
                    <a:pt x="0" y="5"/>
                    <a:pt x="0" y="5"/>
                    <a:pt x="0" y="5"/>
                  </a:cubicBezTo>
                  <a:cubicBezTo>
                    <a:pt x="1" y="3"/>
                    <a:pt x="2" y="2"/>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7" name="Freeform 1241"/>
            <p:cNvSpPr>
              <a:spLocks/>
            </p:cNvSpPr>
            <p:nvPr/>
          </p:nvSpPr>
          <p:spPr bwMode="auto">
            <a:xfrm>
              <a:off x="12470591" y="-2796778"/>
              <a:ext cx="3175"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2" y="68"/>
                    <a:pt x="2" y="69"/>
                  </a:cubicBezTo>
                  <a:cubicBezTo>
                    <a:pt x="0" y="2"/>
                    <a:pt x="0" y="2"/>
                    <a:pt x="0" y="2"/>
                  </a:cubicBezTo>
                  <a:cubicBezTo>
                    <a:pt x="0"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8" name="Freeform 1242"/>
            <p:cNvSpPr>
              <a:spLocks/>
            </p:cNvSpPr>
            <p:nvPr/>
          </p:nvSpPr>
          <p:spPr bwMode="auto">
            <a:xfrm>
              <a:off x="12467416" y="-2793603"/>
              <a:ext cx="4763" cy="87313"/>
            </a:xfrm>
            <a:custGeom>
              <a:avLst/>
              <a:gdLst>
                <a:gd name="T0" fmla="*/ 2 w 4"/>
                <a:gd name="T1" fmla="*/ 0 h 68"/>
                <a:gd name="T2" fmla="*/ 4 w 4"/>
                <a:gd name="T3" fmla="*/ 67 h 68"/>
                <a:gd name="T4" fmla="*/ 3 w 4"/>
                <a:gd name="T5" fmla="*/ 67 h 68"/>
                <a:gd name="T6" fmla="*/ 2 w 4"/>
                <a:gd name="T7" fmla="*/ 68 h 68"/>
                <a:gd name="T8" fmla="*/ 0 w 4"/>
                <a:gd name="T9" fmla="*/ 1 h 68"/>
                <a:gd name="T10" fmla="*/ 1 w 4"/>
                <a:gd name="T11" fmla="*/ 0 h 68"/>
                <a:gd name="T12" fmla="*/ 2 w 4"/>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0"/>
                  </a:moveTo>
                  <a:cubicBezTo>
                    <a:pt x="4" y="67"/>
                    <a:pt x="4" y="67"/>
                    <a:pt x="4" y="67"/>
                  </a:cubicBezTo>
                  <a:cubicBezTo>
                    <a:pt x="3" y="67"/>
                    <a:pt x="3" y="67"/>
                    <a:pt x="3" y="67"/>
                  </a:cubicBezTo>
                  <a:cubicBezTo>
                    <a:pt x="3" y="68"/>
                    <a:pt x="2" y="68"/>
                    <a:pt x="2" y="68"/>
                  </a:cubicBezTo>
                  <a:cubicBezTo>
                    <a:pt x="0" y="1"/>
                    <a:pt x="0" y="1"/>
                    <a:pt x="0" y="1"/>
                  </a:cubicBezTo>
                  <a:cubicBezTo>
                    <a:pt x="0" y="1"/>
                    <a:pt x="1" y="1"/>
                    <a:pt x="1"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69" name="Freeform 1243"/>
            <p:cNvSpPr>
              <a:spLocks/>
            </p:cNvSpPr>
            <p:nvPr/>
          </p:nvSpPr>
          <p:spPr bwMode="auto">
            <a:xfrm>
              <a:off x="12465829" y="-2793603"/>
              <a:ext cx="4763"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0" name="Freeform 1244"/>
            <p:cNvSpPr>
              <a:spLocks/>
            </p:cNvSpPr>
            <p:nvPr/>
          </p:nvSpPr>
          <p:spPr bwMode="auto">
            <a:xfrm>
              <a:off x="12465829" y="-2792015"/>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1" name="Freeform 1245"/>
            <p:cNvSpPr>
              <a:spLocks/>
            </p:cNvSpPr>
            <p:nvPr/>
          </p:nvSpPr>
          <p:spPr bwMode="auto">
            <a:xfrm>
              <a:off x="12465829" y="-27904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2" name="Freeform 1246"/>
            <p:cNvSpPr>
              <a:spLocks/>
            </p:cNvSpPr>
            <p:nvPr/>
          </p:nvSpPr>
          <p:spPr bwMode="auto">
            <a:xfrm>
              <a:off x="12465829" y="-2790428"/>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3" name="Freeform 1247"/>
            <p:cNvSpPr>
              <a:spLocks/>
            </p:cNvSpPr>
            <p:nvPr/>
          </p:nvSpPr>
          <p:spPr bwMode="auto">
            <a:xfrm>
              <a:off x="12465829" y="-27888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4" name="Freeform 1248"/>
            <p:cNvSpPr>
              <a:spLocks/>
            </p:cNvSpPr>
            <p:nvPr/>
          </p:nvSpPr>
          <p:spPr bwMode="auto">
            <a:xfrm>
              <a:off x="12522979" y="-277455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5" name="Freeform 1249"/>
            <p:cNvSpPr>
              <a:spLocks/>
            </p:cNvSpPr>
            <p:nvPr/>
          </p:nvSpPr>
          <p:spPr bwMode="auto">
            <a:xfrm>
              <a:off x="12522979" y="-2772965"/>
              <a:ext cx="1588" cy="88900"/>
            </a:xfrm>
            <a:custGeom>
              <a:avLst/>
              <a:gdLst>
                <a:gd name="T0" fmla="*/ 0 w 2"/>
                <a:gd name="T1" fmla="*/ 0 h 69"/>
                <a:gd name="T2" fmla="*/ 2 w 2"/>
                <a:gd name="T3" fmla="*/ 67 h 69"/>
                <a:gd name="T4" fmla="*/ 2 w 2"/>
                <a:gd name="T5" fmla="*/ 69 h 69"/>
                <a:gd name="T6" fmla="*/ 0 w 2"/>
                <a:gd name="T7" fmla="*/ 2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2"/>
                    <a:pt x="0" y="2"/>
                    <a:pt x="0" y="2"/>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6" name="Freeform 1250"/>
            <p:cNvSpPr>
              <a:spLocks/>
            </p:cNvSpPr>
            <p:nvPr/>
          </p:nvSpPr>
          <p:spPr bwMode="auto">
            <a:xfrm>
              <a:off x="12521391" y="-2771378"/>
              <a:ext cx="3175" cy="92075"/>
            </a:xfrm>
            <a:custGeom>
              <a:avLst/>
              <a:gdLst>
                <a:gd name="T0" fmla="*/ 1 w 3"/>
                <a:gd name="T1" fmla="*/ 0 h 70"/>
                <a:gd name="T2" fmla="*/ 3 w 3"/>
                <a:gd name="T3" fmla="*/ 67 h 70"/>
                <a:gd name="T4" fmla="*/ 2 w 3"/>
                <a:gd name="T5" fmla="*/ 70 h 70"/>
                <a:gd name="T6" fmla="*/ 0 w 3"/>
                <a:gd name="T7" fmla="*/ 2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3" y="68"/>
                    <a:pt x="2" y="69"/>
                    <a:pt x="2" y="70"/>
                  </a:cubicBezTo>
                  <a:cubicBezTo>
                    <a:pt x="0" y="2"/>
                    <a:pt x="0" y="2"/>
                    <a:pt x="0" y="2"/>
                  </a:cubicBezTo>
                  <a:cubicBezTo>
                    <a:pt x="0" y="2"/>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7" name="Freeform 1251"/>
            <p:cNvSpPr>
              <a:spLocks/>
            </p:cNvSpPr>
            <p:nvPr/>
          </p:nvSpPr>
          <p:spPr bwMode="auto">
            <a:xfrm>
              <a:off x="12518216" y="-2768203"/>
              <a:ext cx="6350" cy="92075"/>
            </a:xfrm>
            <a:custGeom>
              <a:avLst/>
              <a:gdLst>
                <a:gd name="T0" fmla="*/ 2 w 4"/>
                <a:gd name="T1" fmla="*/ 0 h 71"/>
                <a:gd name="T2" fmla="*/ 4 w 4"/>
                <a:gd name="T3" fmla="*/ 68 h 71"/>
                <a:gd name="T4" fmla="*/ 2 w 4"/>
                <a:gd name="T5" fmla="*/ 70 h 71"/>
                <a:gd name="T6" fmla="*/ 2 w 4"/>
                <a:gd name="T7" fmla="*/ 71 h 71"/>
                <a:gd name="T8" fmla="*/ 0 w 4"/>
                <a:gd name="T9" fmla="*/ 4 h 71"/>
                <a:gd name="T10" fmla="*/ 1 w 4"/>
                <a:gd name="T11" fmla="*/ 3 h 71"/>
                <a:gd name="T12" fmla="*/ 2 w 4"/>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4" h="71">
                  <a:moveTo>
                    <a:pt x="2" y="0"/>
                  </a:moveTo>
                  <a:cubicBezTo>
                    <a:pt x="4" y="68"/>
                    <a:pt x="4" y="68"/>
                    <a:pt x="4" y="68"/>
                  </a:cubicBezTo>
                  <a:cubicBezTo>
                    <a:pt x="3" y="68"/>
                    <a:pt x="3" y="69"/>
                    <a:pt x="2" y="70"/>
                  </a:cubicBezTo>
                  <a:cubicBezTo>
                    <a:pt x="2" y="71"/>
                    <a:pt x="2" y="71"/>
                    <a:pt x="2" y="71"/>
                  </a:cubicBezTo>
                  <a:cubicBezTo>
                    <a:pt x="0" y="4"/>
                    <a:pt x="0" y="4"/>
                    <a:pt x="0" y="4"/>
                  </a:cubicBezTo>
                  <a:cubicBezTo>
                    <a:pt x="0" y="4"/>
                    <a:pt x="0" y="3"/>
                    <a:pt x="1" y="3"/>
                  </a:cubicBezTo>
                  <a:cubicBezTo>
                    <a:pt x="1" y="2"/>
                    <a:pt x="2" y="1"/>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8" name="Freeform 1252"/>
            <p:cNvSpPr>
              <a:spLocks/>
            </p:cNvSpPr>
            <p:nvPr/>
          </p:nvSpPr>
          <p:spPr bwMode="auto">
            <a:xfrm>
              <a:off x="12518216" y="-276344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79" name="Freeform 1253"/>
            <p:cNvSpPr>
              <a:spLocks/>
            </p:cNvSpPr>
            <p:nvPr/>
          </p:nvSpPr>
          <p:spPr bwMode="auto">
            <a:xfrm>
              <a:off x="12518216" y="-276185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0" name="Freeform 1254"/>
            <p:cNvSpPr>
              <a:spLocks/>
            </p:cNvSpPr>
            <p:nvPr/>
          </p:nvSpPr>
          <p:spPr bwMode="auto">
            <a:xfrm>
              <a:off x="12518216" y="-2761853"/>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1" name="Freeform 1255"/>
            <p:cNvSpPr>
              <a:spLocks/>
            </p:cNvSpPr>
            <p:nvPr/>
          </p:nvSpPr>
          <p:spPr bwMode="auto">
            <a:xfrm>
              <a:off x="12067366" y="-2734865"/>
              <a:ext cx="4763" cy="95250"/>
            </a:xfrm>
            <a:custGeom>
              <a:avLst/>
              <a:gdLst>
                <a:gd name="T0" fmla="*/ 1 w 3"/>
                <a:gd name="T1" fmla="*/ 5 h 73"/>
                <a:gd name="T2" fmla="*/ 3 w 3"/>
                <a:gd name="T3" fmla="*/ 73 h 73"/>
                <a:gd name="T4" fmla="*/ 2 w 3"/>
                <a:gd name="T5" fmla="*/ 67 h 73"/>
                <a:gd name="T6" fmla="*/ 2 w 3"/>
                <a:gd name="T7" fmla="*/ 67 h 73"/>
                <a:gd name="T8" fmla="*/ 0 w 3"/>
                <a:gd name="T9" fmla="*/ 0 h 73"/>
                <a:gd name="T10" fmla="*/ 0 w 3"/>
                <a:gd name="T11" fmla="*/ 0 h 73"/>
                <a:gd name="T12" fmla="*/ 1 w 3"/>
                <a:gd name="T13" fmla="*/ 5 h 73"/>
              </a:gdLst>
              <a:ahLst/>
              <a:cxnLst>
                <a:cxn ang="0">
                  <a:pos x="T0" y="T1"/>
                </a:cxn>
                <a:cxn ang="0">
                  <a:pos x="T2" y="T3"/>
                </a:cxn>
                <a:cxn ang="0">
                  <a:pos x="T4" y="T5"/>
                </a:cxn>
                <a:cxn ang="0">
                  <a:pos x="T6" y="T7"/>
                </a:cxn>
                <a:cxn ang="0">
                  <a:pos x="T8" y="T9"/>
                </a:cxn>
                <a:cxn ang="0">
                  <a:pos x="T10" y="T11"/>
                </a:cxn>
                <a:cxn ang="0">
                  <a:pos x="T12" y="T13"/>
                </a:cxn>
              </a:cxnLst>
              <a:rect l="0" t="0" r="r" b="b"/>
              <a:pathLst>
                <a:path w="3" h="73">
                  <a:moveTo>
                    <a:pt x="1" y="5"/>
                  </a:moveTo>
                  <a:cubicBezTo>
                    <a:pt x="3" y="73"/>
                    <a:pt x="3" y="73"/>
                    <a:pt x="3" y="73"/>
                  </a:cubicBezTo>
                  <a:cubicBezTo>
                    <a:pt x="3" y="71"/>
                    <a:pt x="3" y="69"/>
                    <a:pt x="2" y="67"/>
                  </a:cubicBezTo>
                  <a:cubicBezTo>
                    <a:pt x="2" y="67"/>
                    <a:pt x="2" y="67"/>
                    <a:pt x="2" y="67"/>
                  </a:cubicBezTo>
                  <a:cubicBezTo>
                    <a:pt x="0" y="0"/>
                    <a:pt x="0" y="0"/>
                    <a:pt x="0" y="0"/>
                  </a:cubicBezTo>
                  <a:cubicBezTo>
                    <a:pt x="0" y="0"/>
                    <a:pt x="0" y="0"/>
                    <a:pt x="0" y="0"/>
                  </a:cubicBezTo>
                  <a:cubicBezTo>
                    <a:pt x="1" y="2"/>
                    <a:pt x="1" y="4"/>
                    <a:pt x="1"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2" name="Freeform 1256"/>
            <p:cNvSpPr>
              <a:spLocks/>
            </p:cNvSpPr>
            <p:nvPr/>
          </p:nvSpPr>
          <p:spPr bwMode="auto">
            <a:xfrm>
              <a:off x="11807016" y="-2726928"/>
              <a:ext cx="41275" cy="115888"/>
            </a:xfrm>
            <a:custGeom>
              <a:avLst/>
              <a:gdLst>
                <a:gd name="T0" fmla="*/ 32 w 34"/>
                <a:gd name="T1" fmla="*/ 22 h 89"/>
                <a:gd name="T2" fmla="*/ 34 w 34"/>
                <a:gd name="T3" fmla="*/ 89 h 89"/>
                <a:gd name="T4" fmla="*/ 31 w 34"/>
                <a:gd name="T5" fmla="*/ 81 h 89"/>
                <a:gd name="T6" fmla="*/ 2 w 34"/>
                <a:gd name="T7" fmla="*/ 67 h 89"/>
                <a:gd name="T8" fmla="*/ 0 w 34"/>
                <a:gd name="T9" fmla="*/ 0 h 89"/>
                <a:gd name="T10" fmla="*/ 29 w 34"/>
                <a:gd name="T11" fmla="*/ 14 h 89"/>
                <a:gd name="T12" fmla="*/ 32 w 34"/>
                <a:gd name="T13" fmla="*/ 22 h 89"/>
              </a:gdLst>
              <a:ahLst/>
              <a:cxnLst>
                <a:cxn ang="0">
                  <a:pos x="T0" y="T1"/>
                </a:cxn>
                <a:cxn ang="0">
                  <a:pos x="T2" y="T3"/>
                </a:cxn>
                <a:cxn ang="0">
                  <a:pos x="T4" y="T5"/>
                </a:cxn>
                <a:cxn ang="0">
                  <a:pos x="T6" y="T7"/>
                </a:cxn>
                <a:cxn ang="0">
                  <a:pos x="T8" y="T9"/>
                </a:cxn>
                <a:cxn ang="0">
                  <a:pos x="T10" y="T11"/>
                </a:cxn>
                <a:cxn ang="0">
                  <a:pos x="T12" y="T13"/>
                </a:cxn>
              </a:cxnLst>
              <a:rect l="0" t="0" r="r" b="b"/>
              <a:pathLst>
                <a:path w="34" h="89">
                  <a:moveTo>
                    <a:pt x="32" y="22"/>
                  </a:moveTo>
                  <a:cubicBezTo>
                    <a:pt x="34" y="89"/>
                    <a:pt x="34" y="89"/>
                    <a:pt x="34" y="89"/>
                  </a:cubicBezTo>
                  <a:cubicBezTo>
                    <a:pt x="34" y="86"/>
                    <a:pt x="33" y="83"/>
                    <a:pt x="31" y="81"/>
                  </a:cubicBezTo>
                  <a:cubicBezTo>
                    <a:pt x="28" y="79"/>
                    <a:pt x="13" y="71"/>
                    <a:pt x="2" y="67"/>
                  </a:cubicBezTo>
                  <a:cubicBezTo>
                    <a:pt x="0" y="0"/>
                    <a:pt x="0" y="0"/>
                    <a:pt x="0" y="0"/>
                  </a:cubicBezTo>
                  <a:cubicBezTo>
                    <a:pt x="11" y="4"/>
                    <a:pt x="26" y="12"/>
                    <a:pt x="29" y="14"/>
                  </a:cubicBezTo>
                  <a:cubicBezTo>
                    <a:pt x="31" y="16"/>
                    <a:pt x="32" y="18"/>
                    <a:pt x="32" y="2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3" name="Freeform 1257"/>
            <p:cNvSpPr>
              <a:spLocks/>
            </p:cNvSpPr>
            <p:nvPr/>
          </p:nvSpPr>
          <p:spPr bwMode="auto">
            <a:xfrm>
              <a:off x="11807016" y="-2726928"/>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4" name="Freeform 1258"/>
            <p:cNvSpPr>
              <a:spLocks/>
            </p:cNvSpPr>
            <p:nvPr/>
          </p:nvSpPr>
          <p:spPr bwMode="auto">
            <a:xfrm>
              <a:off x="11775266" y="-2757090"/>
              <a:ext cx="33338" cy="117475"/>
            </a:xfrm>
            <a:custGeom>
              <a:avLst/>
              <a:gdLst>
                <a:gd name="T0" fmla="*/ 25 w 27"/>
                <a:gd name="T1" fmla="*/ 22 h 89"/>
                <a:gd name="T2" fmla="*/ 27 w 27"/>
                <a:gd name="T3" fmla="*/ 89 h 89"/>
                <a:gd name="T4" fmla="*/ 2 w 27"/>
                <a:gd name="T5" fmla="*/ 67 h 89"/>
                <a:gd name="T6" fmla="*/ 0 w 27"/>
                <a:gd name="T7" fmla="*/ 0 h 89"/>
                <a:gd name="T8" fmla="*/ 25 w 27"/>
                <a:gd name="T9" fmla="*/ 22 h 89"/>
              </a:gdLst>
              <a:ahLst/>
              <a:cxnLst>
                <a:cxn ang="0">
                  <a:pos x="T0" y="T1"/>
                </a:cxn>
                <a:cxn ang="0">
                  <a:pos x="T2" y="T3"/>
                </a:cxn>
                <a:cxn ang="0">
                  <a:pos x="T4" y="T5"/>
                </a:cxn>
                <a:cxn ang="0">
                  <a:pos x="T6" y="T7"/>
                </a:cxn>
                <a:cxn ang="0">
                  <a:pos x="T8" y="T9"/>
                </a:cxn>
              </a:cxnLst>
              <a:rect l="0" t="0" r="r" b="b"/>
              <a:pathLst>
                <a:path w="27" h="89">
                  <a:moveTo>
                    <a:pt x="25" y="22"/>
                  </a:moveTo>
                  <a:cubicBezTo>
                    <a:pt x="27" y="89"/>
                    <a:pt x="27" y="89"/>
                    <a:pt x="27" y="89"/>
                  </a:cubicBezTo>
                  <a:cubicBezTo>
                    <a:pt x="16" y="85"/>
                    <a:pt x="6" y="75"/>
                    <a:pt x="2" y="67"/>
                  </a:cubicBezTo>
                  <a:cubicBezTo>
                    <a:pt x="0" y="0"/>
                    <a:pt x="0" y="0"/>
                    <a:pt x="0" y="0"/>
                  </a:cubicBezTo>
                  <a:cubicBezTo>
                    <a:pt x="4" y="8"/>
                    <a:pt x="14" y="18"/>
                    <a:pt x="25" y="2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5" name="Freeform 1259"/>
            <p:cNvSpPr>
              <a:spLocks/>
            </p:cNvSpPr>
            <p:nvPr/>
          </p:nvSpPr>
          <p:spPr bwMode="auto">
            <a:xfrm>
              <a:off x="12540441" y="-274280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6" name="Freeform 1260"/>
            <p:cNvSpPr>
              <a:spLocks/>
            </p:cNvSpPr>
            <p:nvPr/>
          </p:nvSpPr>
          <p:spPr bwMode="auto">
            <a:xfrm>
              <a:off x="12538854" y="-274121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7" name="Freeform 1261"/>
            <p:cNvSpPr>
              <a:spLocks/>
            </p:cNvSpPr>
            <p:nvPr/>
          </p:nvSpPr>
          <p:spPr bwMode="auto">
            <a:xfrm>
              <a:off x="12538854" y="-2741215"/>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8" name="Freeform 1262"/>
            <p:cNvSpPr>
              <a:spLocks/>
            </p:cNvSpPr>
            <p:nvPr/>
          </p:nvSpPr>
          <p:spPr bwMode="auto">
            <a:xfrm>
              <a:off x="12537266" y="-2739628"/>
              <a:ext cx="4763"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8"/>
                    <a:pt x="2" y="69"/>
                    <a:pt x="2" y="69"/>
                  </a:cubicBezTo>
                  <a:cubicBezTo>
                    <a:pt x="0" y="2"/>
                    <a:pt x="0" y="2"/>
                    <a:pt x="0" y="2"/>
                  </a:cubicBezTo>
                  <a:cubicBezTo>
                    <a:pt x="0" y="2"/>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89" name="Freeform 1263"/>
            <p:cNvSpPr>
              <a:spLocks/>
            </p:cNvSpPr>
            <p:nvPr/>
          </p:nvSpPr>
          <p:spPr bwMode="auto">
            <a:xfrm>
              <a:off x="12534091" y="-2736453"/>
              <a:ext cx="6350" cy="93663"/>
            </a:xfrm>
            <a:custGeom>
              <a:avLst/>
              <a:gdLst>
                <a:gd name="T0" fmla="*/ 3 w 5"/>
                <a:gd name="T1" fmla="*/ 0 h 72"/>
                <a:gd name="T2" fmla="*/ 5 w 5"/>
                <a:gd name="T3" fmla="*/ 67 h 72"/>
                <a:gd name="T4" fmla="*/ 2 w 5"/>
                <a:gd name="T5" fmla="*/ 72 h 72"/>
                <a:gd name="T6" fmla="*/ 0 w 5"/>
                <a:gd name="T7" fmla="*/ 5 h 72"/>
                <a:gd name="T8" fmla="*/ 3 w 5"/>
                <a:gd name="T9" fmla="*/ 0 h 72"/>
              </a:gdLst>
              <a:ahLst/>
              <a:cxnLst>
                <a:cxn ang="0">
                  <a:pos x="T0" y="T1"/>
                </a:cxn>
                <a:cxn ang="0">
                  <a:pos x="T2" y="T3"/>
                </a:cxn>
                <a:cxn ang="0">
                  <a:pos x="T4" y="T5"/>
                </a:cxn>
                <a:cxn ang="0">
                  <a:pos x="T6" y="T7"/>
                </a:cxn>
                <a:cxn ang="0">
                  <a:pos x="T8" y="T9"/>
                </a:cxn>
              </a:cxnLst>
              <a:rect l="0" t="0" r="r" b="b"/>
              <a:pathLst>
                <a:path w="5" h="72">
                  <a:moveTo>
                    <a:pt x="3" y="0"/>
                  </a:moveTo>
                  <a:cubicBezTo>
                    <a:pt x="5" y="67"/>
                    <a:pt x="5" y="67"/>
                    <a:pt x="5" y="67"/>
                  </a:cubicBezTo>
                  <a:cubicBezTo>
                    <a:pt x="4" y="69"/>
                    <a:pt x="3" y="70"/>
                    <a:pt x="2" y="72"/>
                  </a:cubicBezTo>
                  <a:cubicBezTo>
                    <a:pt x="0" y="5"/>
                    <a:pt x="0" y="5"/>
                    <a:pt x="0" y="5"/>
                  </a:cubicBezTo>
                  <a:cubicBezTo>
                    <a:pt x="1" y="3"/>
                    <a:pt x="2" y="2"/>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0" name="Freeform 1264"/>
            <p:cNvSpPr>
              <a:spLocks/>
            </p:cNvSpPr>
            <p:nvPr/>
          </p:nvSpPr>
          <p:spPr bwMode="auto">
            <a:xfrm>
              <a:off x="12532504" y="-27301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8"/>
                    <a:pt x="2" y="68"/>
                  </a:cubicBezTo>
                  <a:cubicBezTo>
                    <a:pt x="0" y="1"/>
                    <a:pt x="0" y="1"/>
                    <a:pt x="0" y="1"/>
                  </a:cubicBezTo>
                  <a:cubicBezTo>
                    <a:pt x="0"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1" name="Freeform 1265"/>
            <p:cNvSpPr>
              <a:spLocks/>
            </p:cNvSpPr>
            <p:nvPr/>
          </p:nvSpPr>
          <p:spPr bwMode="auto">
            <a:xfrm>
              <a:off x="12532504" y="-2728515"/>
              <a:ext cx="3175" cy="88900"/>
            </a:xfrm>
            <a:custGeom>
              <a:avLst/>
              <a:gdLst>
                <a:gd name="T0" fmla="*/ 0 w 2"/>
                <a:gd name="T1" fmla="*/ 0 h 68"/>
                <a:gd name="T2" fmla="*/ 2 w 2"/>
                <a:gd name="T3" fmla="*/ 67 h 68"/>
                <a:gd name="T4" fmla="*/ 2 w 2"/>
                <a:gd name="T5" fmla="*/ 68 h 68"/>
                <a:gd name="T6" fmla="*/ 2 w 2"/>
                <a:gd name="T7" fmla="*/ 68 h 68"/>
                <a:gd name="T8" fmla="*/ 0 w 2"/>
                <a:gd name="T9" fmla="*/ 1 h 68"/>
                <a:gd name="T10" fmla="*/ 0 w 2"/>
                <a:gd name="T11" fmla="*/ 1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8"/>
                    <a:pt x="2" y="68"/>
                    <a:pt x="2" y="68"/>
                  </a:cubicBezTo>
                  <a:cubicBezTo>
                    <a:pt x="2" y="68"/>
                    <a:pt x="2" y="68"/>
                    <a:pt x="2" y="68"/>
                  </a:cubicBezTo>
                  <a:cubicBezTo>
                    <a:pt x="0" y="1"/>
                    <a:pt x="0" y="1"/>
                    <a:pt x="0" y="1"/>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2" name="Freeform 1266"/>
            <p:cNvSpPr>
              <a:spLocks/>
            </p:cNvSpPr>
            <p:nvPr/>
          </p:nvSpPr>
          <p:spPr bwMode="auto">
            <a:xfrm>
              <a:off x="12530916" y="-2726928"/>
              <a:ext cx="4763"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3" name="Freeform 1267"/>
            <p:cNvSpPr>
              <a:spLocks/>
            </p:cNvSpPr>
            <p:nvPr/>
          </p:nvSpPr>
          <p:spPr bwMode="auto">
            <a:xfrm>
              <a:off x="12530916" y="-2726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4" name="Freeform 1268"/>
            <p:cNvSpPr>
              <a:spLocks/>
            </p:cNvSpPr>
            <p:nvPr/>
          </p:nvSpPr>
          <p:spPr bwMode="auto">
            <a:xfrm>
              <a:off x="12530916" y="-2726928"/>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5" name="Freeform 1269"/>
            <p:cNvSpPr>
              <a:spLocks/>
            </p:cNvSpPr>
            <p:nvPr/>
          </p:nvSpPr>
          <p:spPr bwMode="auto">
            <a:xfrm>
              <a:off x="12530916" y="-2725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6" name="Freeform 1270"/>
            <p:cNvSpPr>
              <a:spLocks/>
            </p:cNvSpPr>
            <p:nvPr/>
          </p:nvSpPr>
          <p:spPr bwMode="auto">
            <a:xfrm>
              <a:off x="12518216" y="-2725340"/>
              <a:ext cx="14288" cy="93663"/>
            </a:xfrm>
            <a:custGeom>
              <a:avLst/>
              <a:gdLst>
                <a:gd name="T0" fmla="*/ 10 w 12"/>
                <a:gd name="T1" fmla="*/ 0 h 71"/>
                <a:gd name="T2" fmla="*/ 12 w 12"/>
                <a:gd name="T3" fmla="*/ 67 h 71"/>
                <a:gd name="T4" fmla="*/ 1 w 12"/>
                <a:gd name="T5" fmla="*/ 71 h 71"/>
                <a:gd name="T6" fmla="*/ 0 w 12"/>
                <a:gd name="T7" fmla="*/ 4 h 71"/>
                <a:gd name="T8" fmla="*/ 10 w 12"/>
                <a:gd name="T9" fmla="*/ 0 h 71"/>
              </a:gdLst>
              <a:ahLst/>
              <a:cxnLst>
                <a:cxn ang="0">
                  <a:pos x="T0" y="T1"/>
                </a:cxn>
                <a:cxn ang="0">
                  <a:pos x="T2" y="T3"/>
                </a:cxn>
                <a:cxn ang="0">
                  <a:pos x="T4" y="T5"/>
                </a:cxn>
                <a:cxn ang="0">
                  <a:pos x="T6" y="T7"/>
                </a:cxn>
                <a:cxn ang="0">
                  <a:pos x="T8" y="T9"/>
                </a:cxn>
              </a:cxnLst>
              <a:rect l="0" t="0" r="r" b="b"/>
              <a:pathLst>
                <a:path w="12" h="71">
                  <a:moveTo>
                    <a:pt x="10" y="0"/>
                  </a:moveTo>
                  <a:cubicBezTo>
                    <a:pt x="12" y="67"/>
                    <a:pt x="12" y="67"/>
                    <a:pt x="12" y="67"/>
                  </a:cubicBezTo>
                  <a:cubicBezTo>
                    <a:pt x="9" y="69"/>
                    <a:pt x="6" y="70"/>
                    <a:pt x="1" y="71"/>
                  </a:cubicBezTo>
                  <a:cubicBezTo>
                    <a:pt x="0" y="4"/>
                    <a:pt x="0" y="4"/>
                    <a:pt x="0" y="4"/>
                  </a:cubicBezTo>
                  <a:cubicBezTo>
                    <a:pt x="4" y="3"/>
                    <a:pt x="7" y="2"/>
                    <a:pt x="1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7" name="Freeform 1271"/>
            <p:cNvSpPr>
              <a:spLocks/>
            </p:cNvSpPr>
            <p:nvPr/>
          </p:nvSpPr>
          <p:spPr bwMode="auto">
            <a:xfrm>
              <a:off x="12503929" y="-2720578"/>
              <a:ext cx="14288" cy="92075"/>
            </a:xfrm>
            <a:custGeom>
              <a:avLst/>
              <a:gdLst>
                <a:gd name="T0" fmla="*/ 11 w 12"/>
                <a:gd name="T1" fmla="*/ 0 h 70"/>
                <a:gd name="T2" fmla="*/ 12 w 12"/>
                <a:gd name="T3" fmla="*/ 67 h 70"/>
                <a:gd name="T4" fmla="*/ 3 w 12"/>
                <a:gd name="T5" fmla="*/ 70 h 70"/>
                <a:gd name="T6" fmla="*/ 2 w 12"/>
                <a:gd name="T7" fmla="*/ 70 h 70"/>
                <a:gd name="T8" fmla="*/ 0 w 12"/>
                <a:gd name="T9" fmla="*/ 3 h 70"/>
                <a:gd name="T10" fmla="*/ 1 w 12"/>
                <a:gd name="T11" fmla="*/ 3 h 70"/>
                <a:gd name="T12" fmla="*/ 11 w 12"/>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12" h="70">
                  <a:moveTo>
                    <a:pt x="11" y="0"/>
                  </a:moveTo>
                  <a:cubicBezTo>
                    <a:pt x="12" y="67"/>
                    <a:pt x="12" y="67"/>
                    <a:pt x="12" y="67"/>
                  </a:cubicBezTo>
                  <a:cubicBezTo>
                    <a:pt x="10" y="68"/>
                    <a:pt x="6" y="69"/>
                    <a:pt x="3" y="70"/>
                  </a:cubicBezTo>
                  <a:cubicBezTo>
                    <a:pt x="2" y="70"/>
                    <a:pt x="2" y="70"/>
                    <a:pt x="2" y="70"/>
                  </a:cubicBezTo>
                  <a:cubicBezTo>
                    <a:pt x="0" y="3"/>
                    <a:pt x="0" y="3"/>
                    <a:pt x="0" y="3"/>
                  </a:cubicBezTo>
                  <a:cubicBezTo>
                    <a:pt x="0" y="3"/>
                    <a:pt x="0" y="3"/>
                    <a:pt x="1" y="3"/>
                  </a:cubicBezTo>
                  <a:cubicBezTo>
                    <a:pt x="4" y="2"/>
                    <a:pt x="8" y="1"/>
                    <a:pt x="1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8" name="Freeform 1272"/>
            <p:cNvSpPr>
              <a:spLocks/>
            </p:cNvSpPr>
            <p:nvPr/>
          </p:nvSpPr>
          <p:spPr bwMode="auto">
            <a:xfrm>
              <a:off x="12497579" y="-2715815"/>
              <a:ext cx="9525" cy="90488"/>
            </a:xfrm>
            <a:custGeom>
              <a:avLst/>
              <a:gdLst>
                <a:gd name="T0" fmla="*/ 5 w 7"/>
                <a:gd name="T1" fmla="*/ 0 h 69"/>
                <a:gd name="T2" fmla="*/ 7 w 7"/>
                <a:gd name="T3" fmla="*/ 67 h 69"/>
                <a:gd name="T4" fmla="*/ 1 w 7"/>
                <a:gd name="T5" fmla="*/ 69 h 69"/>
                <a:gd name="T6" fmla="*/ 0 w 7"/>
                <a:gd name="T7" fmla="*/ 2 h 69"/>
                <a:gd name="T8" fmla="*/ 5 w 7"/>
                <a:gd name="T9" fmla="*/ 0 h 69"/>
              </a:gdLst>
              <a:ahLst/>
              <a:cxnLst>
                <a:cxn ang="0">
                  <a:pos x="T0" y="T1"/>
                </a:cxn>
                <a:cxn ang="0">
                  <a:pos x="T2" y="T3"/>
                </a:cxn>
                <a:cxn ang="0">
                  <a:pos x="T4" y="T5"/>
                </a:cxn>
                <a:cxn ang="0">
                  <a:pos x="T6" y="T7"/>
                </a:cxn>
                <a:cxn ang="0">
                  <a:pos x="T8" y="T9"/>
                </a:cxn>
              </a:cxnLst>
              <a:rect l="0" t="0" r="r" b="b"/>
              <a:pathLst>
                <a:path w="7" h="69">
                  <a:moveTo>
                    <a:pt x="5" y="0"/>
                  </a:moveTo>
                  <a:cubicBezTo>
                    <a:pt x="7" y="67"/>
                    <a:pt x="7" y="67"/>
                    <a:pt x="7" y="67"/>
                  </a:cubicBezTo>
                  <a:cubicBezTo>
                    <a:pt x="4" y="68"/>
                    <a:pt x="3" y="69"/>
                    <a:pt x="1" y="69"/>
                  </a:cubicBezTo>
                  <a:cubicBezTo>
                    <a:pt x="0" y="2"/>
                    <a:pt x="0" y="2"/>
                    <a:pt x="0" y="2"/>
                  </a:cubicBezTo>
                  <a:cubicBezTo>
                    <a:pt x="1" y="2"/>
                    <a:pt x="2" y="1"/>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299" name="Freeform 1273"/>
            <p:cNvSpPr>
              <a:spLocks/>
            </p:cNvSpPr>
            <p:nvPr/>
          </p:nvSpPr>
          <p:spPr bwMode="auto">
            <a:xfrm>
              <a:off x="12495991" y="-2712640"/>
              <a:ext cx="3175" cy="87313"/>
            </a:xfrm>
            <a:custGeom>
              <a:avLst/>
              <a:gdLst>
                <a:gd name="T0" fmla="*/ 1 w 2"/>
                <a:gd name="T1" fmla="*/ 0 h 68"/>
                <a:gd name="T2" fmla="*/ 2 w 2"/>
                <a:gd name="T3" fmla="*/ 67 h 68"/>
                <a:gd name="T4" fmla="*/ 2 w 2"/>
                <a:gd name="T5" fmla="*/ 68 h 68"/>
                <a:gd name="T6" fmla="*/ 0 w 2"/>
                <a:gd name="T7" fmla="*/ 1 h 68"/>
                <a:gd name="T8" fmla="*/ 1 w 2"/>
                <a:gd name="T9" fmla="*/ 0 h 68"/>
              </a:gdLst>
              <a:ahLst/>
              <a:cxnLst>
                <a:cxn ang="0">
                  <a:pos x="T0" y="T1"/>
                </a:cxn>
                <a:cxn ang="0">
                  <a:pos x="T2" y="T3"/>
                </a:cxn>
                <a:cxn ang="0">
                  <a:pos x="T4" y="T5"/>
                </a:cxn>
                <a:cxn ang="0">
                  <a:pos x="T6" y="T7"/>
                </a:cxn>
                <a:cxn ang="0">
                  <a:pos x="T8" y="T9"/>
                </a:cxn>
              </a:cxnLst>
              <a:rect l="0" t="0" r="r" b="b"/>
              <a:pathLst>
                <a:path w="2" h="68">
                  <a:moveTo>
                    <a:pt x="1" y="0"/>
                  </a:moveTo>
                  <a:cubicBezTo>
                    <a:pt x="2" y="67"/>
                    <a:pt x="2" y="67"/>
                    <a:pt x="2" y="67"/>
                  </a:cubicBezTo>
                  <a:cubicBezTo>
                    <a:pt x="2" y="68"/>
                    <a:pt x="2" y="68"/>
                    <a:pt x="2" y="68"/>
                  </a:cubicBezTo>
                  <a:cubicBezTo>
                    <a:pt x="0" y="1"/>
                    <a:pt x="0" y="1"/>
                    <a:pt x="0" y="1"/>
                  </a:cubicBezTo>
                  <a:cubicBezTo>
                    <a:pt x="0" y="1"/>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0" name="Freeform 1274"/>
            <p:cNvSpPr>
              <a:spLocks/>
            </p:cNvSpPr>
            <p:nvPr/>
          </p:nvSpPr>
          <p:spPr bwMode="auto">
            <a:xfrm>
              <a:off x="12494404" y="-271264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1" name="Freeform 1275"/>
            <p:cNvSpPr>
              <a:spLocks/>
            </p:cNvSpPr>
            <p:nvPr/>
          </p:nvSpPr>
          <p:spPr bwMode="auto">
            <a:xfrm>
              <a:off x="12494404" y="-271264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2" name="Freeform 1276"/>
            <p:cNvSpPr>
              <a:spLocks/>
            </p:cNvSpPr>
            <p:nvPr/>
          </p:nvSpPr>
          <p:spPr bwMode="auto">
            <a:xfrm>
              <a:off x="12494404" y="-271105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3" name="Freeform 1277"/>
            <p:cNvSpPr>
              <a:spLocks/>
            </p:cNvSpPr>
            <p:nvPr/>
          </p:nvSpPr>
          <p:spPr bwMode="auto">
            <a:xfrm>
              <a:off x="12494404" y="-271105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4" name="Freeform 1278"/>
            <p:cNvSpPr>
              <a:spLocks/>
            </p:cNvSpPr>
            <p:nvPr/>
          </p:nvSpPr>
          <p:spPr bwMode="auto">
            <a:xfrm>
              <a:off x="12494404" y="-2711053"/>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5" name="Freeform 1279"/>
            <p:cNvSpPr>
              <a:spLocks/>
            </p:cNvSpPr>
            <p:nvPr/>
          </p:nvSpPr>
          <p:spPr bwMode="auto">
            <a:xfrm>
              <a:off x="12494404" y="-27094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6" name="Freeform 1280"/>
            <p:cNvSpPr>
              <a:spLocks/>
            </p:cNvSpPr>
            <p:nvPr/>
          </p:nvSpPr>
          <p:spPr bwMode="auto">
            <a:xfrm>
              <a:off x="13683441" y="-2733278"/>
              <a:ext cx="3175" cy="88900"/>
            </a:xfrm>
            <a:custGeom>
              <a:avLst/>
              <a:gdLst>
                <a:gd name="T0" fmla="*/ 0 w 2"/>
                <a:gd name="T1" fmla="*/ 1 h 68"/>
                <a:gd name="T2" fmla="*/ 2 w 2"/>
                <a:gd name="T3" fmla="*/ 68 h 68"/>
                <a:gd name="T4" fmla="*/ 2 w 2"/>
                <a:gd name="T5" fmla="*/ 67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7"/>
                    <a:pt x="2" y="67"/>
                    <a:pt x="2" y="67"/>
                  </a:cubicBezTo>
                  <a:cubicBezTo>
                    <a:pt x="0" y="0"/>
                    <a:pt x="0" y="0"/>
                    <a:pt x="0" y="0"/>
                  </a:cubicBezTo>
                  <a:cubicBezTo>
                    <a:pt x="0" y="0"/>
                    <a:pt x="0" y="0"/>
                    <a:pt x="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7" name="Freeform 1281"/>
            <p:cNvSpPr>
              <a:spLocks/>
            </p:cNvSpPr>
            <p:nvPr/>
          </p:nvSpPr>
          <p:spPr bwMode="auto">
            <a:xfrm>
              <a:off x="13797741" y="-2725340"/>
              <a:ext cx="3175" cy="101600"/>
            </a:xfrm>
            <a:custGeom>
              <a:avLst/>
              <a:gdLst>
                <a:gd name="T0" fmla="*/ 0 w 2"/>
                <a:gd name="T1" fmla="*/ 0 h 64"/>
                <a:gd name="T2" fmla="*/ 2 w 2"/>
                <a:gd name="T3" fmla="*/ 55 h 64"/>
                <a:gd name="T4" fmla="*/ 2 w 2"/>
                <a:gd name="T5" fmla="*/ 64 h 64"/>
                <a:gd name="T6" fmla="*/ 0 w 2"/>
                <a:gd name="T7" fmla="*/ 9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2" y="55"/>
                  </a:lnTo>
                  <a:lnTo>
                    <a:pt x="2" y="64"/>
                  </a:lnTo>
                  <a:lnTo>
                    <a:pt x="0" y="9"/>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8" name="Freeform 1282"/>
            <p:cNvSpPr>
              <a:spLocks/>
            </p:cNvSpPr>
            <p:nvPr/>
          </p:nvSpPr>
          <p:spPr bwMode="auto">
            <a:xfrm>
              <a:off x="11845116" y="-2677715"/>
              <a:ext cx="34925" cy="130175"/>
            </a:xfrm>
            <a:custGeom>
              <a:avLst/>
              <a:gdLst>
                <a:gd name="T0" fmla="*/ 26 w 28"/>
                <a:gd name="T1" fmla="*/ 33 h 100"/>
                <a:gd name="T2" fmla="*/ 28 w 28"/>
                <a:gd name="T3" fmla="*/ 100 h 100"/>
                <a:gd name="T4" fmla="*/ 10 w 28"/>
                <a:gd name="T5" fmla="*/ 83 h 100"/>
                <a:gd name="T6" fmla="*/ 2 w 28"/>
                <a:gd name="T7" fmla="*/ 67 h 100"/>
                <a:gd name="T8" fmla="*/ 0 w 28"/>
                <a:gd name="T9" fmla="*/ 0 h 100"/>
                <a:gd name="T10" fmla="*/ 8 w 28"/>
                <a:gd name="T11" fmla="*/ 16 h 100"/>
                <a:gd name="T12" fmla="*/ 26 w 28"/>
                <a:gd name="T13" fmla="*/ 33 h 100"/>
              </a:gdLst>
              <a:ahLst/>
              <a:cxnLst>
                <a:cxn ang="0">
                  <a:pos x="T0" y="T1"/>
                </a:cxn>
                <a:cxn ang="0">
                  <a:pos x="T2" y="T3"/>
                </a:cxn>
                <a:cxn ang="0">
                  <a:pos x="T4" y="T5"/>
                </a:cxn>
                <a:cxn ang="0">
                  <a:pos x="T6" y="T7"/>
                </a:cxn>
                <a:cxn ang="0">
                  <a:pos x="T8" y="T9"/>
                </a:cxn>
                <a:cxn ang="0">
                  <a:pos x="T10" y="T11"/>
                </a:cxn>
                <a:cxn ang="0">
                  <a:pos x="T12" y="T13"/>
                </a:cxn>
              </a:cxnLst>
              <a:rect l="0" t="0" r="r" b="b"/>
              <a:pathLst>
                <a:path w="28" h="100">
                  <a:moveTo>
                    <a:pt x="26" y="33"/>
                  </a:moveTo>
                  <a:cubicBezTo>
                    <a:pt x="28" y="100"/>
                    <a:pt x="28" y="100"/>
                    <a:pt x="28" y="100"/>
                  </a:cubicBezTo>
                  <a:cubicBezTo>
                    <a:pt x="28" y="95"/>
                    <a:pt x="18" y="86"/>
                    <a:pt x="10" y="83"/>
                  </a:cubicBezTo>
                  <a:cubicBezTo>
                    <a:pt x="4" y="81"/>
                    <a:pt x="2" y="73"/>
                    <a:pt x="2" y="67"/>
                  </a:cubicBezTo>
                  <a:cubicBezTo>
                    <a:pt x="0" y="0"/>
                    <a:pt x="0" y="0"/>
                    <a:pt x="0" y="0"/>
                  </a:cubicBezTo>
                  <a:cubicBezTo>
                    <a:pt x="0" y="6"/>
                    <a:pt x="2" y="13"/>
                    <a:pt x="8" y="16"/>
                  </a:cubicBezTo>
                  <a:cubicBezTo>
                    <a:pt x="16" y="19"/>
                    <a:pt x="26" y="27"/>
                    <a:pt x="26" y="3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09" name="Freeform 1283"/>
            <p:cNvSpPr>
              <a:spLocks/>
            </p:cNvSpPr>
            <p:nvPr/>
          </p:nvSpPr>
          <p:spPr bwMode="auto">
            <a:xfrm>
              <a:off x="13794566" y="-2711053"/>
              <a:ext cx="6350" cy="107950"/>
            </a:xfrm>
            <a:custGeom>
              <a:avLst/>
              <a:gdLst>
                <a:gd name="T0" fmla="*/ 2 w 4"/>
                <a:gd name="T1" fmla="*/ 0 h 68"/>
                <a:gd name="T2" fmla="*/ 4 w 4"/>
                <a:gd name="T3" fmla="*/ 55 h 68"/>
                <a:gd name="T4" fmla="*/ 1 w 4"/>
                <a:gd name="T5" fmla="*/ 68 h 68"/>
                <a:gd name="T6" fmla="*/ 0 w 4"/>
                <a:gd name="T7" fmla="*/ 13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lnTo>
                    <a:pt x="4" y="55"/>
                  </a:lnTo>
                  <a:lnTo>
                    <a:pt x="1" y="68"/>
                  </a:lnTo>
                  <a:lnTo>
                    <a:pt x="0" y="13"/>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0" name="Freeform 1284"/>
            <p:cNvSpPr>
              <a:spLocks/>
            </p:cNvSpPr>
            <p:nvPr/>
          </p:nvSpPr>
          <p:spPr bwMode="auto">
            <a:xfrm>
              <a:off x="12500754" y="-2698353"/>
              <a:ext cx="3175" cy="88900"/>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1" name="Freeform 1285"/>
            <p:cNvSpPr>
              <a:spLocks/>
            </p:cNvSpPr>
            <p:nvPr/>
          </p:nvSpPr>
          <p:spPr bwMode="auto">
            <a:xfrm>
              <a:off x="12500754" y="-2698353"/>
              <a:ext cx="3175" cy="90488"/>
            </a:xfrm>
            <a:custGeom>
              <a:avLst/>
              <a:gdLst>
                <a:gd name="T0" fmla="*/ 1 w 3"/>
                <a:gd name="T1" fmla="*/ 0 h 69"/>
                <a:gd name="T2" fmla="*/ 3 w 3"/>
                <a:gd name="T3" fmla="*/ 68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8"/>
                    <a:pt x="3" y="68"/>
                    <a:pt x="3" y="68"/>
                  </a:cubicBezTo>
                  <a:cubicBezTo>
                    <a:pt x="3" y="68"/>
                    <a:pt x="2" y="69"/>
                    <a:pt x="2" y="69"/>
                  </a:cubicBezTo>
                  <a:cubicBezTo>
                    <a:pt x="0" y="2"/>
                    <a:pt x="0" y="2"/>
                    <a:pt x="0" y="2"/>
                  </a:cubicBezTo>
                  <a:cubicBezTo>
                    <a:pt x="0" y="1"/>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2" name="Freeform 1286"/>
            <p:cNvSpPr>
              <a:spLocks/>
            </p:cNvSpPr>
            <p:nvPr/>
          </p:nvSpPr>
          <p:spPr bwMode="auto">
            <a:xfrm>
              <a:off x="12499166" y="-2695178"/>
              <a:ext cx="3175" cy="92075"/>
            </a:xfrm>
            <a:custGeom>
              <a:avLst/>
              <a:gdLst>
                <a:gd name="T0" fmla="*/ 1 w 3"/>
                <a:gd name="T1" fmla="*/ 0 h 70"/>
                <a:gd name="T2" fmla="*/ 3 w 3"/>
                <a:gd name="T3" fmla="*/ 67 h 70"/>
                <a:gd name="T4" fmla="*/ 2 w 3"/>
                <a:gd name="T5" fmla="*/ 70 h 70"/>
                <a:gd name="T6" fmla="*/ 0 w 3"/>
                <a:gd name="T7" fmla="*/ 2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3" y="68"/>
                    <a:pt x="3" y="69"/>
                    <a:pt x="2" y="70"/>
                  </a:cubicBezTo>
                  <a:cubicBezTo>
                    <a:pt x="0" y="2"/>
                    <a:pt x="0" y="2"/>
                    <a:pt x="0" y="2"/>
                  </a:cubicBezTo>
                  <a:cubicBezTo>
                    <a:pt x="1" y="2"/>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3" name="Freeform 1287"/>
            <p:cNvSpPr>
              <a:spLocks/>
            </p:cNvSpPr>
            <p:nvPr/>
          </p:nvSpPr>
          <p:spPr bwMode="auto">
            <a:xfrm>
              <a:off x="12495991" y="-2692003"/>
              <a:ext cx="4763" cy="93663"/>
            </a:xfrm>
            <a:custGeom>
              <a:avLst/>
              <a:gdLst>
                <a:gd name="T0" fmla="*/ 2 w 4"/>
                <a:gd name="T1" fmla="*/ 0 h 72"/>
                <a:gd name="T2" fmla="*/ 4 w 4"/>
                <a:gd name="T3" fmla="*/ 68 h 72"/>
                <a:gd name="T4" fmla="*/ 2 w 4"/>
                <a:gd name="T5" fmla="*/ 72 h 72"/>
                <a:gd name="T6" fmla="*/ 0 w 4"/>
                <a:gd name="T7" fmla="*/ 5 h 72"/>
                <a:gd name="T8" fmla="*/ 2 w 4"/>
                <a:gd name="T9" fmla="*/ 0 h 72"/>
              </a:gdLst>
              <a:ahLst/>
              <a:cxnLst>
                <a:cxn ang="0">
                  <a:pos x="T0" y="T1"/>
                </a:cxn>
                <a:cxn ang="0">
                  <a:pos x="T2" y="T3"/>
                </a:cxn>
                <a:cxn ang="0">
                  <a:pos x="T4" y="T5"/>
                </a:cxn>
                <a:cxn ang="0">
                  <a:pos x="T6" y="T7"/>
                </a:cxn>
                <a:cxn ang="0">
                  <a:pos x="T8" y="T9"/>
                </a:cxn>
              </a:cxnLst>
              <a:rect l="0" t="0" r="r" b="b"/>
              <a:pathLst>
                <a:path w="4" h="72">
                  <a:moveTo>
                    <a:pt x="2" y="0"/>
                  </a:moveTo>
                  <a:cubicBezTo>
                    <a:pt x="4" y="68"/>
                    <a:pt x="4" y="68"/>
                    <a:pt x="4" y="68"/>
                  </a:cubicBezTo>
                  <a:cubicBezTo>
                    <a:pt x="4" y="69"/>
                    <a:pt x="3" y="71"/>
                    <a:pt x="2" y="72"/>
                  </a:cubicBezTo>
                  <a:cubicBezTo>
                    <a:pt x="0" y="5"/>
                    <a:pt x="0" y="5"/>
                    <a:pt x="0" y="5"/>
                  </a:cubicBezTo>
                  <a:cubicBezTo>
                    <a:pt x="1" y="4"/>
                    <a:pt x="2" y="2"/>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4" name="Freeform 1288"/>
            <p:cNvSpPr>
              <a:spLocks/>
            </p:cNvSpPr>
            <p:nvPr/>
          </p:nvSpPr>
          <p:spPr bwMode="auto">
            <a:xfrm>
              <a:off x="12488054" y="-2685653"/>
              <a:ext cx="11113" cy="100013"/>
            </a:xfrm>
            <a:custGeom>
              <a:avLst/>
              <a:gdLst>
                <a:gd name="T0" fmla="*/ 7 w 9"/>
                <a:gd name="T1" fmla="*/ 0 h 77"/>
                <a:gd name="T2" fmla="*/ 9 w 9"/>
                <a:gd name="T3" fmla="*/ 67 h 77"/>
                <a:gd name="T4" fmla="*/ 6 w 9"/>
                <a:gd name="T5" fmla="*/ 71 h 77"/>
                <a:gd name="T6" fmla="*/ 2 w 9"/>
                <a:gd name="T7" fmla="*/ 77 h 77"/>
                <a:gd name="T8" fmla="*/ 0 w 9"/>
                <a:gd name="T9" fmla="*/ 9 h 77"/>
                <a:gd name="T10" fmla="*/ 4 w 9"/>
                <a:gd name="T11" fmla="*/ 4 h 77"/>
                <a:gd name="T12" fmla="*/ 7 w 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9" h="77">
                  <a:moveTo>
                    <a:pt x="7" y="0"/>
                  </a:moveTo>
                  <a:cubicBezTo>
                    <a:pt x="9" y="67"/>
                    <a:pt x="9" y="67"/>
                    <a:pt x="9" y="67"/>
                  </a:cubicBezTo>
                  <a:cubicBezTo>
                    <a:pt x="8" y="69"/>
                    <a:pt x="7" y="70"/>
                    <a:pt x="6" y="71"/>
                  </a:cubicBezTo>
                  <a:cubicBezTo>
                    <a:pt x="5" y="73"/>
                    <a:pt x="4" y="75"/>
                    <a:pt x="2" y="77"/>
                  </a:cubicBezTo>
                  <a:cubicBezTo>
                    <a:pt x="0" y="9"/>
                    <a:pt x="0" y="9"/>
                    <a:pt x="0" y="9"/>
                  </a:cubicBezTo>
                  <a:cubicBezTo>
                    <a:pt x="2" y="8"/>
                    <a:pt x="3" y="6"/>
                    <a:pt x="4" y="4"/>
                  </a:cubicBezTo>
                  <a:cubicBezTo>
                    <a:pt x="5" y="3"/>
                    <a:pt x="6" y="2"/>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5" name="Freeform 1289"/>
            <p:cNvSpPr>
              <a:spLocks/>
            </p:cNvSpPr>
            <p:nvPr/>
          </p:nvSpPr>
          <p:spPr bwMode="auto">
            <a:xfrm>
              <a:off x="12465829" y="-2674540"/>
              <a:ext cx="23813" cy="112713"/>
            </a:xfrm>
            <a:custGeom>
              <a:avLst/>
              <a:gdLst>
                <a:gd name="T0" fmla="*/ 17 w 19"/>
                <a:gd name="T1" fmla="*/ 0 h 86"/>
                <a:gd name="T2" fmla="*/ 19 w 19"/>
                <a:gd name="T3" fmla="*/ 68 h 86"/>
                <a:gd name="T4" fmla="*/ 2 w 19"/>
                <a:gd name="T5" fmla="*/ 86 h 86"/>
                <a:gd name="T6" fmla="*/ 2 w 19"/>
                <a:gd name="T7" fmla="*/ 86 h 86"/>
                <a:gd name="T8" fmla="*/ 0 w 19"/>
                <a:gd name="T9" fmla="*/ 19 h 86"/>
                <a:gd name="T10" fmla="*/ 0 w 19"/>
                <a:gd name="T11" fmla="*/ 19 h 86"/>
                <a:gd name="T12" fmla="*/ 17 w 19"/>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19" h="86">
                  <a:moveTo>
                    <a:pt x="17" y="0"/>
                  </a:moveTo>
                  <a:cubicBezTo>
                    <a:pt x="19" y="68"/>
                    <a:pt x="19" y="68"/>
                    <a:pt x="19" y="68"/>
                  </a:cubicBezTo>
                  <a:cubicBezTo>
                    <a:pt x="14" y="74"/>
                    <a:pt x="6" y="82"/>
                    <a:pt x="2" y="86"/>
                  </a:cubicBezTo>
                  <a:cubicBezTo>
                    <a:pt x="2" y="86"/>
                    <a:pt x="2" y="86"/>
                    <a:pt x="2" y="86"/>
                  </a:cubicBezTo>
                  <a:cubicBezTo>
                    <a:pt x="0" y="19"/>
                    <a:pt x="0" y="19"/>
                    <a:pt x="0" y="19"/>
                  </a:cubicBezTo>
                  <a:cubicBezTo>
                    <a:pt x="0" y="19"/>
                    <a:pt x="0" y="19"/>
                    <a:pt x="0" y="19"/>
                  </a:cubicBezTo>
                  <a:cubicBezTo>
                    <a:pt x="4" y="15"/>
                    <a:pt x="12" y="7"/>
                    <a:pt x="1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6" name="Freeform 1290"/>
            <p:cNvSpPr>
              <a:spLocks/>
            </p:cNvSpPr>
            <p:nvPr/>
          </p:nvSpPr>
          <p:spPr bwMode="auto">
            <a:xfrm>
              <a:off x="12465829" y="-2649140"/>
              <a:ext cx="3175" cy="88900"/>
            </a:xfrm>
            <a:custGeom>
              <a:avLst/>
              <a:gdLst>
                <a:gd name="T0" fmla="*/ 0 w 2"/>
                <a:gd name="T1" fmla="*/ 0 h 68"/>
                <a:gd name="T2" fmla="*/ 2 w 2"/>
                <a:gd name="T3" fmla="*/ 67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7" name="Freeform 1291"/>
            <p:cNvSpPr>
              <a:spLocks/>
            </p:cNvSpPr>
            <p:nvPr/>
          </p:nvSpPr>
          <p:spPr bwMode="auto">
            <a:xfrm>
              <a:off x="12465829" y="-2649140"/>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8" name="Freeform 1292"/>
            <p:cNvSpPr>
              <a:spLocks/>
            </p:cNvSpPr>
            <p:nvPr/>
          </p:nvSpPr>
          <p:spPr bwMode="auto">
            <a:xfrm>
              <a:off x="12465829" y="-264755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19" name="Freeform 1293"/>
            <p:cNvSpPr>
              <a:spLocks/>
            </p:cNvSpPr>
            <p:nvPr/>
          </p:nvSpPr>
          <p:spPr bwMode="auto">
            <a:xfrm>
              <a:off x="12465829" y="-264755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0" name="Freeform 1294"/>
            <p:cNvSpPr>
              <a:spLocks/>
            </p:cNvSpPr>
            <p:nvPr/>
          </p:nvSpPr>
          <p:spPr bwMode="auto">
            <a:xfrm>
              <a:off x="12465829" y="-264755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1" name="Freeform 1295"/>
            <p:cNvSpPr>
              <a:spLocks/>
            </p:cNvSpPr>
            <p:nvPr/>
          </p:nvSpPr>
          <p:spPr bwMode="auto">
            <a:xfrm>
              <a:off x="11937191" y="-2611040"/>
              <a:ext cx="11113"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7" y="67"/>
                    <a:pt x="5" y="67"/>
                    <a:pt x="2" y="67"/>
                  </a:cubicBezTo>
                  <a:cubicBezTo>
                    <a:pt x="0" y="0"/>
                    <a:pt x="0" y="0"/>
                    <a:pt x="0" y="0"/>
                  </a:cubicBezTo>
                  <a:cubicBezTo>
                    <a:pt x="3" y="0"/>
                    <a:pt x="5"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2" name="Freeform 1296"/>
            <p:cNvSpPr>
              <a:spLocks/>
            </p:cNvSpPr>
            <p:nvPr/>
          </p:nvSpPr>
          <p:spPr bwMode="auto">
            <a:xfrm>
              <a:off x="11892741" y="-2611040"/>
              <a:ext cx="47625" cy="88900"/>
            </a:xfrm>
            <a:custGeom>
              <a:avLst/>
              <a:gdLst>
                <a:gd name="T0" fmla="*/ 36 w 38"/>
                <a:gd name="T1" fmla="*/ 0 h 68"/>
                <a:gd name="T2" fmla="*/ 38 w 38"/>
                <a:gd name="T3" fmla="*/ 67 h 68"/>
                <a:gd name="T4" fmla="*/ 2 w 38"/>
                <a:gd name="T5" fmla="*/ 68 h 68"/>
                <a:gd name="T6" fmla="*/ 0 w 38"/>
                <a:gd name="T7" fmla="*/ 1 h 68"/>
                <a:gd name="T8" fmla="*/ 36 w 38"/>
                <a:gd name="T9" fmla="*/ 0 h 68"/>
              </a:gdLst>
              <a:ahLst/>
              <a:cxnLst>
                <a:cxn ang="0">
                  <a:pos x="T0" y="T1"/>
                </a:cxn>
                <a:cxn ang="0">
                  <a:pos x="T2" y="T3"/>
                </a:cxn>
                <a:cxn ang="0">
                  <a:pos x="T4" y="T5"/>
                </a:cxn>
                <a:cxn ang="0">
                  <a:pos x="T6" y="T7"/>
                </a:cxn>
                <a:cxn ang="0">
                  <a:pos x="T8" y="T9"/>
                </a:cxn>
              </a:cxnLst>
              <a:rect l="0" t="0" r="r" b="b"/>
              <a:pathLst>
                <a:path w="38" h="68">
                  <a:moveTo>
                    <a:pt x="36" y="0"/>
                  </a:moveTo>
                  <a:cubicBezTo>
                    <a:pt x="38" y="67"/>
                    <a:pt x="38" y="67"/>
                    <a:pt x="38" y="67"/>
                  </a:cubicBezTo>
                  <a:cubicBezTo>
                    <a:pt x="31" y="67"/>
                    <a:pt x="18" y="67"/>
                    <a:pt x="2" y="68"/>
                  </a:cubicBezTo>
                  <a:cubicBezTo>
                    <a:pt x="0" y="1"/>
                    <a:pt x="0" y="1"/>
                    <a:pt x="0" y="1"/>
                  </a:cubicBezTo>
                  <a:cubicBezTo>
                    <a:pt x="16" y="0"/>
                    <a:pt x="29" y="0"/>
                    <a:pt x="3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3" name="Freeform 1297"/>
            <p:cNvSpPr>
              <a:spLocks/>
            </p:cNvSpPr>
            <p:nvPr/>
          </p:nvSpPr>
          <p:spPr bwMode="auto">
            <a:xfrm>
              <a:off x="11889566" y="-26094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4" name="Freeform 1298"/>
            <p:cNvSpPr>
              <a:spLocks/>
            </p:cNvSpPr>
            <p:nvPr/>
          </p:nvSpPr>
          <p:spPr bwMode="auto">
            <a:xfrm>
              <a:off x="11886391" y="-26094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5" name="Freeform 1299"/>
            <p:cNvSpPr>
              <a:spLocks/>
            </p:cNvSpPr>
            <p:nvPr/>
          </p:nvSpPr>
          <p:spPr bwMode="auto">
            <a:xfrm>
              <a:off x="11883216" y="-2609453"/>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6" name="Freeform 1300"/>
            <p:cNvSpPr>
              <a:spLocks/>
            </p:cNvSpPr>
            <p:nvPr/>
          </p:nvSpPr>
          <p:spPr bwMode="auto">
            <a:xfrm>
              <a:off x="11881629" y="-2611040"/>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8"/>
                    <a:pt x="2" y="68"/>
                  </a:cubicBezTo>
                  <a:cubicBezTo>
                    <a:pt x="0" y="0"/>
                    <a:pt x="0" y="0"/>
                    <a:pt x="0" y="0"/>
                  </a:cubicBezTo>
                  <a:cubicBezTo>
                    <a:pt x="1" y="1"/>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7" name="Freeform 1301"/>
            <p:cNvSpPr>
              <a:spLocks/>
            </p:cNvSpPr>
            <p:nvPr/>
          </p:nvSpPr>
          <p:spPr bwMode="auto">
            <a:xfrm>
              <a:off x="11880041" y="-2611040"/>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8" name="Freeform 1302"/>
            <p:cNvSpPr>
              <a:spLocks/>
            </p:cNvSpPr>
            <p:nvPr/>
          </p:nvSpPr>
          <p:spPr bwMode="auto">
            <a:xfrm>
              <a:off x="11876866" y="-261104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29" name="Freeform 1303"/>
            <p:cNvSpPr>
              <a:spLocks/>
            </p:cNvSpPr>
            <p:nvPr/>
          </p:nvSpPr>
          <p:spPr bwMode="auto">
            <a:xfrm>
              <a:off x="11870516" y="-2620565"/>
              <a:ext cx="9525" cy="96838"/>
            </a:xfrm>
            <a:custGeom>
              <a:avLst/>
              <a:gdLst>
                <a:gd name="T0" fmla="*/ 6 w 8"/>
                <a:gd name="T1" fmla="*/ 7 h 74"/>
                <a:gd name="T2" fmla="*/ 8 w 8"/>
                <a:gd name="T3" fmla="*/ 74 h 74"/>
                <a:gd name="T4" fmla="*/ 2 w 8"/>
                <a:gd name="T5" fmla="*/ 67 h 74"/>
                <a:gd name="T6" fmla="*/ 0 w 8"/>
                <a:gd name="T7" fmla="*/ 0 h 74"/>
                <a:gd name="T8" fmla="*/ 6 w 8"/>
                <a:gd name="T9" fmla="*/ 7 h 74"/>
              </a:gdLst>
              <a:ahLst/>
              <a:cxnLst>
                <a:cxn ang="0">
                  <a:pos x="T0" y="T1"/>
                </a:cxn>
                <a:cxn ang="0">
                  <a:pos x="T2" y="T3"/>
                </a:cxn>
                <a:cxn ang="0">
                  <a:pos x="T4" y="T5"/>
                </a:cxn>
                <a:cxn ang="0">
                  <a:pos x="T6" y="T7"/>
                </a:cxn>
                <a:cxn ang="0">
                  <a:pos x="T8" y="T9"/>
                </a:cxn>
              </a:cxnLst>
              <a:rect l="0" t="0" r="r" b="b"/>
              <a:pathLst>
                <a:path w="8" h="74">
                  <a:moveTo>
                    <a:pt x="6" y="7"/>
                  </a:moveTo>
                  <a:cubicBezTo>
                    <a:pt x="8" y="74"/>
                    <a:pt x="8" y="74"/>
                    <a:pt x="8" y="74"/>
                  </a:cubicBezTo>
                  <a:cubicBezTo>
                    <a:pt x="4" y="72"/>
                    <a:pt x="2" y="70"/>
                    <a:pt x="2" y="67"/>
                  </a:cubicBezTo>
                  <a:cubicBezTo>
                    <a:pt x="0" y="0"/>
                    <a:pt x="0" y="0"/>
                    <a:pt x="0" y="0"/>
                  </a:cubicBezTo>
                  <a:cubicBezTo>
                    <a:pt x="0" y="3"/>
                    <a:pt x="2" y="5"/>
                    <a:pt x="6"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0" name="Freeform 1304"/>
            <p:cNvSpPr>
              <a:spLocks/>
            </p:cNvSpPr>
            <p:nvPr/>
          </p:nvSpPr>
          <p:spPr bwMode="auto">
            <a:xfrm>
              <a:off x="11959416" y="-2609453"/>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7"/>
                    <a:pt x="2" y="67"/>
                  </a:cubicBezTo>
                  <a:cubicBezTo>
                    <a:pt x="0" y="0"/>
                    <a:pt x="0" y="0"/>
                    <a:pt x="0" y="0"/>
                  </a:cubicBezTo>
                  <a:cubicBezTo>
                    <a:pt x="1" y="0"/>
                    <a:pt x="2" y="0"/>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1" name="Freeform 1305"/>
            <p:cNvSpPr>
              <a:spLocks/>
            </p:cNvSpPr>
            <p:nvPr/>
          </p:nvSpPr>
          <p:spPr bwMode="auto">
            <a:xfrm>
              <a:off x="11954654" y="-2611040"/>
              <a:ext cx="7938" cy="88900"/>
            </a:xfrm>
            <a:custGeom>
              <a:avLst/>
              <a:gdLst>
                <a:gd name="T0" fmla="*/ 4 w 6"/>
                <a:gd name="T1" fmla="*/ 1 h 68"/>
                <a:gd name="T2" fmla="*/ 6 w 6"/>
                <a:gd name="T3" fmla="*/ 68 h 68"/>
                <a:gd name="T4" fmla="*/ 1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7"/>
                    <a:pt x="1" y="67"/>
                  </a:cubicBezTo>
                  <a:cubicBezTo>
                    <a:pt x="0" y="0"/>
                    <a:pt x="0" y="0"/>
                    <a:pt x="0" y="0"/>
                  </a:cubicBezTo>
                  <a:cubicBezTo>
                    <a:pt x="1" y="0"/>
                    <a:pt x="2"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2" name="Freeform 1306"/>
            <p:cNvSpPr>
              <a:spLocks/>
            </p:cNvSpPr>
            <p:nvPr/>
          </p:nvSpPr>
          <p:spPr bwMode="auto">
            <a:xfrm>
              <a:off x="11951479" y="-2611040"/>
              <a:ext cx="4763" cy="87313"/>
            </a:xfrm>
            <a:custGeom>
              <a:avLst/>
              <a:gdLst>
                <a:gd name="T0" fmla="*/ 3 w 4"/>
                <a:gd name="T1" fmla="*/ 0 h 67"/>
                <a:gd name="T2" fmla="*/ 4 w 4"/>
                <a:gd name="T3" fmla="*/ 67 h 67"/>
                <a:gd name="T4" fmla="*/ 2 w 4"/>
                <a:gd name="T5" fmla="*/ 67 h 67"/>
                <a:gd name="T6" fmla="*/ 0 w 4"/>
                <a:gd name="T7" fmla="*/ 0 h 67"/>
                <a:gd name="T8" fmla="*/ 3 w 4"/>
                <a:gd name="T9" fmla="*/ 0 h 67"/>
              </a:gdLst>
              <a:ahLst/>
              <a:cxnLst>
                <a:cxn ang="0">
                  <a:pos x="T0" y="T1"/>
                </a:cxn>
                <a:cxn ang="0">
                  <a:pos x="T2" y="T3"/>
                </a:cxn>
                <a:cxn ang="0">
                  <a:pos x="T4" y="T5"/>
                </a:cxn>
                <a:cxn ang="0">
                  <a:pos x="T6" y="T7"/>
                </a:cxn>
                <a:cxn ang="0">
                  <a:pos x="T8" y="T9"/>
                </a:cxn>
              </a:cxnLst>
              <a:rect l="0" t="0" r="r" b="b"/>
              <a:pathLst>
                <a:path w="4" h="67">
                  <a:moveTo>
                    <a:pt x="3" y="0"/>
                  </a:moveTo>
                  <a:cubicBezTo>
                    <a:pt x="4" y="67"/>
                    <a:pt x="4" y="67"/>
                    <a:pt x="4" y="67"/>
                  </a:cubicBezTo>
                  <a:cubicBezTo>
                    <a:pt x="3"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3" name="Freeform 1307"/>
            <p:cNvSpPr>
              <a:spLocks/>
            </p:cNvSpPr>
            <p:nvPr/>
          </p:nvSpPr>
          <p:spPr bwMode="auto">
            <a:xfrm>
              <a:off x="11948304" y="-261104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4" name="Freeform 1308"/>
            <p:cNvSpPr>
              <a:spLocks/>
            </p:cNvSpPr>
            <p:nvPr/>
          </p:nvSpPr>
          <p:spPr bwMode="auto">
            <a:xfrm>
              <a:off x="11948304"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5" name="Freeform 1309"/>
            <p:cNvSpPr>
              <a:spLocks/>
            </p:cNvSpPr>
            <p:nvPr/>
          </p:nvSpPr>
          <p:spPr bwMode="auto">
            <a:xfrm>
              <a:off x="11946716"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6" name="Freeform 1310"/>
            <p:cNvSpPr>
              <a:spLocks/>
            </p:cNvSpPr>
            <p:nvPr/>
          </p:nvSpPr>
          <p:spPr bwMode="auto">
            <a:xfrm>
              <a:off x="11945129" y="-26110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7" name="Freeform 1311"/>
            <p:cNvSpPr>
              <a:spLocks/>
            </p:cNvSpPr>
            <p:nvPr/>
          </p:nvSpPr>
          <p:spPr bwMode="auto">
            <a:xfrm>
              <a:off x="11945129" y="-26110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8" name="Freeform 1312"/>
            <p:cNvSpPr>
              <a:spLocks/>
            </p:cNvSpPr>
            <p:nvPr/>
          </p:nvSpPr>
          <p:spPr bwMode="auto">
            <a:xfrm>
              <a:off x="11965766" y="-2609453"/>
              <a:ext cx="3175" cy="96838"/>
            </a:xfrm>
            <a:custGeom>
              <a:avLst/>
              <a:gdLst>
                <a:gd name="T0" fmla="*/ 1 w 3"/>
                <a:gd name="T1" fmla="*/ 7 h 74"/>
                <a:gd name="T2" fmla="*/ 3 w 3"/>
                <a:gd name="T3" fmla="*/ 74 h 74"/>
                <a:gd name="T4" fmla="*/ 2 w 3"/>
                <a:gd name="T5" fmla="*/ 67 h 74"/>
                <a:gd name="T6" fmla="*/ 0 w 3"/>
                <a:gd name="T7" fmla="*/ 0 h 74"/>
                <a:gd name="T8" fmla="*/ 1 w 3"/>
                <a:gd name="T9" fmla="*/ 7 h 74"/>
              </a:gdLst>
              <a:ahLst/>
              <a:cxnLst>
                <a:cxn ang="0">
                  <a:pos x="T0" y="T1"/>
                </a:cxn>
                <a:cxn ang="0">
                  <a:pos x="T2" y="T3"/>
                </a:cxn>
                <a:cxn ang="0">
                  <a:pos x="T4" y="T5"/>
                </a:cxn>
                <a:cxn ang="0">
                  <a:pos x="T6" y="T7"/>
                </a:cxn>
                <a:cxn ang="0">
                  <a:pos x="T8" y="T9"/>
                </a:cxn>
              </a:cxnLst>
              <a:rect l="0" t="0" r="r" b="b"/>
              <a:pathLst>
                <a:path w="3" h="74">
                  <a:moveTo>
                    <a:pt x="1" y="7"/>
                  </a:moveTo>
                  <a:cubicBezTo>
                    <a:pt x="3" y="74"/>
                    <a:pt x="3" y="74"/>
                    <a:pt x="3" y="74"/>
                  </a:cubicBezTo>
                  <a:cubicBezTo>
                    <a:pt x="3" y="71"/>
                    <a:pt x="2" y="69"/>
                    <a:pt x="2" y="67"/>
                  </a:cubicBezTo>
                  <a:cubicBezTo>
                    <a:pt x="0" y="0"/>
                    <a:pt x="0" y="0"/>
                    <a:pt x="0" y="0"/>
                  </a:cubicBezTo>
                  <a:cubicBezTo>
                    <a:pt x="0" y="2"/>
                    <a:pt x="1" y="4"/>
                    <a:pt x="1"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39" name="Freeform 1313"/>
            <p:cNvSpPr>
              <a:spLocks/>
            </p:cNvSpPr>
            <p:nvPr/>
          </p:nvSpPr>
          <p:spPr bwMode="auto">
            <a:xfrm>
              <a:off x="11240279" y="-2557065"/>
              <a:ext cx="7938" cy="100013"/>
            </a:xfrm>
            <a:custGeom>
              <a:avLst/>
              <a:gdLst>
                <a:gd name="T0" fmla="*/ 4 w 6"/>
                <a:gd name="T1" fmla="*/ 9 h 76"/>
                <a:gd name="T2" fmla="*/ 6 w 6"/>
                <a:gd name="T3" fmla="*/ 76 h 76"/>
                <a:gd name="T4" fmla="*/ 3 w 6"/>
                <a:gd name="T5" fmla="*/ 69 h 76"/>
                <a:gd name="T6" fmla="*/ 2 w 6"/>
                <a:gd name="T7" fmla="*/ 67 h 76"/>
                <a:gd name="T8" fmla="*/ 0 w 6"/>
                <a:gd name="T9" fmla="*/ 0 h 76"/>
                <a:gd name="T10" fmla="*/ 1 w 6"/>
                <a:gd name="T11" fmla="*/ 2 h 76"/>
                <a:gd name="T12" fmla="*/ 4 w 6"/>
                <a:gd name="T13" fmla="*/ 9 h 76"/>
              </a:gdLst>
              <a:ahLst/>
              <a:cxnLst>
                <a:cxn ang="0">
                  <a:pos x="T0" y="T1"/>
                </a:cxn>
                <a:cxn ang="0">
                  <a:pos x="T2" y="T3"/>
                </a:cxn>
                <a:cxn ang="0">
                  <a:pos x="T4" y="T5"/>
                </a:cxn>
                <a:cxn ang="0">
                  <a:pos x="T6" y="T7"/>
                </a:cxn>
                <a:cxn ang="0">
                  <a:pos x="T8" y="T9"/>
                </a:cxn>
                <a:cxn ang="0">
                  <a:pos x="T10" y="T11"/>
                </a:cxn>
                <a:cxn ang="0">
                  <a:pos x="T12" y="T13"/>
                </a:cxn>
              </a:cxnLst>
              <a:rect l="0" t="0" r="r" b="b"/>
              <a:pathLst>
                <a:path w="6" h="76">
                  <a:moveTo>
                    <a:pt x="4" y="9"/>
                  </a:moveTo>
                  <a:cubicBezTo>
                    <a:pt x="6" y="76"/>
                    <a:pt x="6" y="76"/>
                    <a:pt x="6" y="76"/>
                  </a:cubicBezTo>
                  <a:cubicBezTo>
                    <a:pt x="6" y="75"/>
                    <a:pt x="5" y="73"/>
                    <a:pt x="3" y="69"/>
                  </a:cubicBezTo>
                  <a:cubicBezTo>
                    <a:pt x="2" y="68"/>
                    <a:pt x="2" y="68"/>
                    <a:pt x="2" y="67"/>
                  </a:cubicBezTo>
                  <a:cubicBezTo>
                    <a:pt x="0" y="0"/>
                    <a:pt x="0" y="0"/>
                    <a:pt x="0" y="0"/>
                  </a:cubicBezTo>
                  <a:cubicBezTo>
                    <a:pt x="0" y="1"/>
                    <a:pt x="1" y="1"/>
                    <a:pt x="1" y="2"/>
                  </a:cubicBezTo>
                  <a:cubicBezTo>
                    <a:pt x="3" y="6"/>
                    <a:pt x="4" y="8"/>
                    <a:pt x="4" y="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0" name="Freeform 1314"/>
            <p:cNvSpPr>
              <a:spLocks/>
            </p:cNvSpPr>
            <p:nvPr/>
          </p:nvSpPr>
          <p:spPr bwMode="auto">
            <a:xfrm>
              <a:off x="12502341" y="-2590403"/>
              <a:ext cx="3175" cy="98425"/>
            </a:xfrm>
            <a:custGeom>
              <a:avLst/>
              <a:gdLst>
                <a:gd name="T0" fmla="*/ 0 w 2"/>
                <a:gd name="T1" fmla="*/ 0 h 76"/>
                <a:gd name="T2" fmla="*/ 2 w 2"/>
                <a:gd name="T3" fmla="*/ 67 h 76"/>
                <a:gd name="T4" fmla="*/ 2 w 2"/>
                <a:gd name="T5" fmla="*/ 76 h 76"/>
                <a:gd name="T6" fmla="*/ 0 w 2"/>
                <a:gd name="T7" fmla="*/ 9 h 76"/>
                <a:gd name="T8" fmla="*/ 0 w 2"/>
                <a:gd name="T9" fmla="*/ 0 h 76"/>
              </a:gdLst>
              <a:ahLst/>
              <a:cxnLst>
                <a:cxn ang="0">
                  <a:pos x="T0" y="T1"/>
                </a:cxn>
                <a:cxn ang="0">
                  <a:pos x="T2" y="T3"/>
                </a:cxn>
                <a:cxn ang="0">
                  <a:pos x="T4" y="T5"/>
                </a:cxn>
                <a:cxn ang="0">
                  <a:pos x="T6" y="T7"/>
                </a:cxn>
                <a:cxn ang="0">
                  <a:pos x="T8" y="T9"/>
                </a:cxn>
              </a:cxnLst>
              <a:rect l="0" t="0" r="r" b="b"/>
              <a:pathLst>
                <a:path w="2" h="76">
                  <a:moveTo>
                    <a:pt x="0" y="0"/>
                  </a:moveTo>
                  <a:cubicBezTo>
                    <a:pt x="2" y="67"/>
                    <a:pt x="2" y="67"/>
                    <a:pt x="2" y="67"/>
                  </a:cubicBezTo>
                  <a:cubicBezTo>
                    <a:pt x="2" y="70"/>
                    <a:pt x="2" y="73"/>
                    <a:pt x="2" y="76"/>
                  </a:cubicBezTo>
                  <a:cubicBezTo>
                    <a:pt x="0" y="9"/>
                    <a:pt x="0" y="9"/>
                    <a:pt x="0" y="9"/>
                  </a:cubicBezTo>
                  <a:cubicBezTo>
                    <a:pt x="0" y="6"/>
                    <a:pt x="0" y="3"/>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1" name="Freeform 1315"/>
            <p:cNvSpPr>
              <a:spLocks/>
            </p:cNvSpPr>
            <p:nvPr/>
          </p:nvSpPr>
          <p:spPr bwMode="auto">
            <a:xfrm>
              <a:off x="13045266" y="-2603103"/>
              <a:ext cx="22225" cy="111125"/>
            </a:xfrm>
            <a:custGeom>
              <a:avLst/>
              <a:gdLst>
                <a:gd name="T0" fmla="*/ 16 w 18"/>
                <a:gd name="T1" fmla="*/ 18 h 85"/>
                <a:gd name="T2" fmla="*/ 18 w 18"/>
                <a:gd name="T3" fmla="*/ 85 h 85"/>
                <a:gd name="T4" fmla="*/ 6 w 18"/>
                <a:gd name="T5" fmla="*/ 72 h 85"/>
                <a:gd name="T6" fmla="*/ 2 w 18"/>
                <a:gd name="T7" fmla="*/ 67 h 85"/>
                <a:gd name="T8" fmla="*/ 0 w 18"/>
                <a:gd name="T9" fmla="*/ 0 h 85"/>
                <a:gd name="T10" fmla="*/ 4 w 18"/>
                <a:gd name="T11" fmla="*/ 5 h 85"/>
                <a:gd name="T12" fmla="*/ 16 w 18"/>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8" h="85">
                  <a:moveTo>
                    <a:pt x="16" y="18"/>
                  </a:moveTo>
                  <a:cubicBezTo>
                    <a:pt x="18" y="85"/>
                    <a:pt x="18" y="85"/>
                    <a:pt x="18" y="85"/>
                  </a:cubicBezTo>
                  <a:cubicBezTo>
                    <a:pt x="18" y="80"/>
                    <a:pt x="11" y="75"/>
                    <a:pt x="6" y="72"/>
                  </a:cubicBezTo>
                  <a:cubicBezTo>
                    <a:pt x="3" y="70"/>
                    <a:pt x="2" y="69"/>
                    <a:pt x="2" y="67"/>
                  </a:cubicBezTo>
                  <a:cubicBezTo>
                    <a:pt x="0" y="0"/>
                    <a:pt x="0" y="0"/>
                    <a:pt x="0" y="0"/>
                  </a:cubicBezTo>
                  <a:cubicBezTo>
                    <a:pt x="0" y="2"/>
                    <a:pt x="1" y="3"/>
                    <a:pt x="4" y="5"/>
                  </a:cubicBezTo>
                  <a:cubicBezTo>
                    <a:pt x="9" y="8"/>
                    <a:pt x="16" y="13"/>
                    <a:pt x="16"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2" name="Freeform 1316"/>
            <p:cNvSpPr>
              <a:spLocks/>
            </p:cNvSpPr>
            <p:nvPr/>
          </p:nvSpPr>
          <p:spPr bwMode="auto">
            <a:xfrm>
              <a:off x="13839016" y="-2595165"/>
              <a:ext cx="4763" cy="101600"/>
            </a:xfrm>
            <a:custGeom>
              <a:avLst/>
              <a:gdLst>
                <a:gd name="T0" fmla="*/ 2 w 3"/>
                <a:gd name="T1" fmla="*/ 0 h 64"/>
                <a:gd name="T2" fmla="*/ 3 w 3"/>
                <a:gd name="T3" fmla="*/ 55 h 64"/>
                <a:gd name="T4" fmla="*/ 2 w 3"/>
                <a:gd name="T5" fmla="*/ 64 h 64"/>
                <a:gd name="T6" fmla="*/ 0 w 3"/>
                <a:gd name="T7" fmla="*/ 9 h 64"/>
                <a:gd name="T8" fmla="*/ 2 w 3"/>
                <a:gd name="T9" fmla="*/ 0 h 64"/>
              </a:gdLst>
              <a:ahLst/>
              <a:cxnLst>
                <a:cxn ang="0">
                  <a:pos x="T0" y="T1"/>
                </a:cxn>
                <a:cxn ang="0">
                  <a:pos x="T2" y="T3"/>
                </a:cxn>
                <a:cxn ang="0">
                  <a:pos x="T4" y="T5"/>
                </a:cxn>
                <a:cxn ang="0">
                  <a:pos x="T6" y="T7"/>
                </a:cxn>
                <a:cxn ang="0">
                  <a:pos x="T8" y="T9"/>
                </a:cxn>
              </a:cxnLst>
              <a:rect l="0" t="0" r="r" b="b"/>
              <a:pathLst>
                <a:path w="3" h="64">
                  <a:moveTo>
                    <a:pt x="2" y="0"/>
                  </a:moveTo>
                  <a:lnTo>
                    <a:pt x="3" y="55"/>
                  </a:lnTo>
                  <a:lnTo>
                    <a:pt x="2" y="64"/>
                  </a:lnTo>
                  <a:lnTo>
                    <a:pt x="0" y="9"/>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3" name="Freeform 1317"/>
            <p:cNvSpPr>
              <a:spLocks/>
            </p:cNvSpPr>
            <p:nvPr/>
          </p:nvSpPr>
          <p:spPr bwMode="auto">
            <a:xfrm>
              <a:off x="11416491" y="-2525315"/>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4" name="Freeform 1318"/>
            <p:cNvSpPr>
              <a:spLocks/>
            </p:cNvSpPr>
            <p:nvPr/>
          </p:nvSpPr>
          <p:spPr bwMode="auto">
            <a:xfrm>
              <a:off x="11416491" y="-2523728"/>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5" name="Freeform 1319"/>
            <p:cNvSpPr>
              <a:spLocks/>
            </p:cNvSpPr>
            <p:nvPr/>
          </p:nvSpPr>
          <p:spPr bwMode="auto">
            <a:xfrm>
              <a:off x="11416491" y="-252214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6" name="Freeform 1320"/>
            <p:cNvSpPr>
              <a:spLocks/>
            </p:cNvSpPr>
            <p:nvPr/>
          </p:nvSpPr>
          <p:spPr bwMode="auto">
            <a:xfrm>
              <a:off x="11414904" y="-2522140"/>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7" name="Freeform 1321"/>
            <p:cNvSpPr>
              <a:spLocks/>
            </p:cNvSpPr>
            <p:nvPr/>
          </p:nvSpPr>
          <p:spPr bwMode="auto">
            <a:xfrm>
              <a:off x="11414904" y="-2520553"/>
              <a:ext cx="3175" cy="88900"/>
            </a:xfrm>
            <a:custGeom>
              <a:avLst/>
              <a:gdLst>
                <a:gd name="T0" fmla="*/ 0 w 2"/>
                <a:gd name="T1" fmla="*/ 0 h 68"/>
                <a:gd name="T2" fmla="*/ 2 w 2"/>
                <a:gd name="T3" fmla="*/ 67 h 68"/>
                <a:gd name="T4" fmla="*/ 2 w 2"/>
                <a:gd name="T5" fmla="*/ 67 h 68"/>
                <a:gd name="T6" fmla="*/ 2 w 2"/>
                <a:gd name="T7" fmla="*/ 68 h 68"/>
                <a:gd name="T8" fmla="*/ 0 w 2"/>
                <a:gd name="T9" fmla="*/ 1 h 68"/>
                <a:gd name="T10" fmla="*/ 0 w 2"/>
                <a:gd name="T11" fmla="*/ 0 h 68"/>
                <a:gd name="T12" fmla="*/ 0 w 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0"/>
                  </a:moveTo>
                  <a:cubicBezTo>
                    <a:pt x="2" y="67"/>
                    <a:pt x="2" y="67"/>
                    <a:pt x="2" y="67"/>
                  </a:cubicBezTo>
                  <a:cubicBezTo>
                    <a:pt x="2" y="67"/>
                    <a:pt x="2" y="67"/>
                    <a:pt x="2" y="67"/>
                  </a:cubicBezTo>
                  <a:cubicBezTo>
                    <a:pt x="2" y="68"/>
                    <a:pt x="2" y="68"/>
                    <a:pt x="2" y="68"/>
                  </a:cubicBezTo>
                  <a:cubicBezTo>
                    <a:pt x="0" y="1"/>
                    <a:pt x="0" y="1"/>
                    <a:pt x="0" y="1"/>
                  </a:cubicBezTo>
                  <a:cubicBezTo>
                    <a:pt x="0" y="1"/>
                    <a:pt x="0" y="1"/>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8" name="Freeform 1322"/>
            <p:cNvSpPr>
              <a:spLocks/>
            </p:cNvSpPr>
            <p:nvPr/>
          </p:nvSpPr>
          <p:spPr bwMode="auto">
            <a:xfrm>
              <a:off x="11413316" y="-2518965"/>
              <a:ext cx="4763" cy="92075"/>
            </a:xfrm>
            <a:custGeom>
              <a:avLst/>
              <a:gdLst>
                <a:gd name="T0" fmla="*/ 2 w 4"/>
                <a:gd name="T1" fmla="*/ 0 h 70"/>
                <a:gd name="T2" fmla="*/ 4 w 4"/>
                <a:gd name="T3" fmla="*/ 67 h 70"/>
                <a:gd name="T4" fmla="*/ 2 w 4"/>
                <a:gd name="T5" fmla="*/ 70 h 70"/>
                <a:gd name="T6" fmla="*/ 0 w 4"/>
                <a:gd name="T7" fmla="*/ 3 h 70"/>
                <a:gd name="T8" fmla="*/ 2 w 4"/>
                <a:gd name="T9" fmla="*/ 0 h 70"/>
              </a:gdLst>
              <a:ahLst/>
              <a:cxnLst>
                <a:cxn ang="0">
                  <a:pos x="T0" y="T1"/>
                </a:cxn>
                <a:cxn ang="0">
                  <a:pos x="T2" y="T3"/>
                </a:cxn>
                <a:cxn ang="0">
                  <a:pos x="T4" y="T5"/>
                </a:cxn>
                <a:cxn ang="0">
                  <a:pos x="T6" y="T7"/>
                </a:cxn>
                <a:cxn ang="0">
                  <a:pos x="T8" y="T9"/>
                </a:cxn>
              </a:cxnLst>
              <a:rect l="0" t="0" r="r" b="b"/>
              <a:pathLst>
                <a:path w="4" h="70">
                  <a:moveTo>
                    <a:pt x="2" y="0"/>
                  </a:moveTo>
                  <a:cubicBezTo>
                    <a:pt x="4" y="67"/>
                    <a:pt x="4" y="67"/>
                    <a:pt x="4" y="67"/>
                  </a:cubicBezTo>
                  <a:cubicBezTo>
                    <a:pt x="3" y="68"/>
                    <a:pt x="2" y="69"/>
                    <a:pt x="2" y="70"/>
                  </a:cubicBezTo>
                  <a:cubicBezTo>
                    <a:pt x="0" y="3"/>
                    <a:pt x="0" y="3"/>
                    <a:pt x="0" y="3"/>
                  </a:cubicBezTo>
                  <a:cubicBezTo>
                    <a:pt x="0" y="2"/>
                    <a:pt x="1" y="1"/>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49" name="Freeform 1323"/>
            <p:cNvSpPr>
              <a:spLocks/>
            </p:cNvSpPr>
            <p:nvPr/>
          </p:nvSpPr>
          <p:spPr bwMode="auto">
            <a:xfrm>
              <a:off x="11411729" y="-2514203"/>
              <a:ext cx="3175" cy="90488"/>
            </a:xfrm>
            <a:custGeom>
              <a:avLst/>
              <a:gdLst>
                <a:gd name="T0" fmla="*/ 1 w 3"/>
                <a:gd name="T1" fmla="*/ 0 h 70"/>
                <a:gd name="T2" fmla="*/ 3 w 3"/>
                <a:gd name="T3" fmla="*/ 67 h 70"/>
                <a:gd name="T4" fmla="*/ 2 w 3"/>
                <a:gd name="T5" fmla="*/ 70 h 70"/>
                <a:gd name="T6" fmla="*/ 0 w 3"/>
                <a:gd name="T7" fmla="*/ 3 h 70"/>
                <a:gd name="T8" fmla="*/ 1 w 3"/>
                <a:gd name="T9" fmla="*/ 0 h 70"/>
              </a:gdLst>
              <a:ahLst/>
              <a:cxnLst>
                <a:cxn ang="0">
                  <a:pos x="T0" y="T1"/>
                </a:cxn>
                <a:cxn ang="0">
                  <a:pos x="T2" y="T3"/>
                </a:cxn>
                <a:cxn ang="0">
                  <a:pos x="T4" y="T5"/>
                </a:cxn>
                <a:cxn ang="0">
                  <a:pos x="T6" y="T7"/>
                </a:cxn>
                <a:cxn ang="0">
                  <a:pos x="T8" y="T9"/>
                </a:cxn>
              </a:cxnLst>
              <a:rect l="0" t="0" r="r" b="b"/>
              <a:pathLst>
                <a:path w="3" h="70">
                  <a:moveTo>
                    <a:pt x="1" y="0"/>
                  </a:moveTo>
                  <a:cubicBezTo>
                    <a:pt x="3" y="67"/>
                    <a:pt x="3" y="67"/>
                    <a:pt x="3" y="67"/>
                  </a:cubicBezTo>
                  <a:cubicBezTo>
                    <a:pt x="2" y="68"/>
                    <a:pt x="2" y="69"/>
                    <a:pt x="2" y="70"/>
                  </a:cubicBezTo>
                  <a:cubicBezTo>
                    <a:pt x="0" y="3"/>
                    <a:pt x="0" y="3"/>
                    <a:pt x="0" y="3"/>
                  </a:cubicBezTo>
                  <a:cubicBezTo>
                    <a:pt x="0" y="2"/>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0" name="Freeform 1324"/>
            <p:cNvSpPr>
              <a:spLocks/>
            </p:cNvSpPr>
            <p:nvPr/>
          </p:nvSpPr>
          <p:spPr bwMode="auto">
            <a:xfrm>
              <a:off x="11410141" y="-2511028"/>
              <a:ext cx="3175"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8"/>
                    <a:pt x="2" y="69"/>
                    <a:pt x="2" y="69"/>
                  </a:cubicBezTo>
                  <a:cubicBezTo>
                    <a:pt x="0" y="2"/>
                    <a:pt x="0" y="2"/>
                    <a:pt x="0" y="2"/>
                  </a:cubicBezTo>
                  <a:cubicBezTo>
                    <a:pt x="0" y="2"/>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1" name="Freeform 1325"/>
            <p:cNvSpPr>
              <a:spLocks/>
            </p:cNvSpPr>
            <p:nvPr/>
          </p:nvSpPr>
          <p:spPr bwMode="auto">
            <a:xfrm>
              <a:off x="11410141" y="-2507853"/>
              <a:ext cx="3175" cy="88900"/>
            </a:xfrm>
            <a:custGeom>
              <a:avLst/>
              <a:gdLst>
                <a:gd name="T0" fmla="*/ 0 w 2"/>
                <a:gd name="T1" fmla="*/ 0 h 69"/>
                <a:gd name="T2" fmla="*/ 2 w 2"/>
                <a:gd name="T3" fmla="*/ 67 h 69"/>
                <a:gd name="T4" fmla="*/ 2 w 2"/>
                <a:gd name="T5" fmla="*/ 69 h 69"/>
                <a:gd name="T6" fmla="*/ 0 w 2"/>
                <a:gd name="T7" fmla="*/ 2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2"/>
                    <a:pt x="0" y="2"/>
                    <a:pt x="0" y="2"/>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2" name="Freeform 1326"/>
            <p:cNvSpPr>
              <a:spLocks/>
            </p:cNvSpPr>
            <p:nvPr/>
          </p:nvSpPr>
          <p:spPr bwMode="auto">
            <a:xfrm>
              <a:off x="13237354" y="-2563415"/>
              <a:ext cx="25400" cy="88900"/>
            </a:xfrm>
            <a:custGeom>
              <a:avLst/>
              <a:gdLst>
                <a:gd name="T0" fmla="*/ 14 w 16"/>
                <a:gd name="T1" fmla="*/ 1 h 56"/>
                <a:gd name="T2" fmla="*/ 16 w 16"/>
                <a:gd name="T3" fmla="*/ 56 h 56"/>
                <a:gd name="T4" fmla="*/ 2 w 16"/>
                <a:gd name="T5" fmla="*/ 55 h 56"/>
                <a:gd name="T6" fmla="*/ 0 w 16"/>
                <a:gd name="T7" fmla="*/ 0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lnTo>
                    <a:pt x="16" y="56"/>
                  </a:lnTo>
                  <a:lnTo>
                    <a:pt x="2" y="55"/>
                  </a:lnTo>
                  <a:lnTo>
                    <a:pt x="0" y="0"/>
                  </a:lnTo>
                  <a:lnTo>
                    <a:pt x="1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3" name="Freeform 1327"/>
            <p:cNvSpPr>
              <a:spLocks/>
            </p:cNvSpPr>
            <p:nvPr/>
          </p:nvSpPr>
          <p:spPr bwMode="auto">
            <a:xfrm>
              <a:off x="13259579" y="-2561828"/>
              <a:ext cx="50800" cy="92075"/>
            </a:xfrm>
            <a:custGeom>
              <a:avLst/>
              <a:gdLst>
                <a:gd name="T0" fmla="*/ 30 w 32"/>
                <a:gd name="T1" fmla="*/ 2 h 58"/>
                <a:gd name="T2" fmla="*/ 32 w 32"/>
                <a:gd name="T3" fmla="*/ 58 h 58"/>
                <a:gd name="T4" fmla="*/ 2 w 32"/>
                <a:gd name="T5" fmla="*/ 55 h 58"/>
                <a:gd name="T6" fmla="*/ 0 w 32"/>
                <a:gd name="T7" fmla="*/ 0 h 58"/>
                <a:gd name="T8" fmla="*/ 30 w 32"/>
                <a:gd name="T9" fmla="*/ 2 h 58"/>
              </a:gdLst>
              <a:ahLst/>
              <a:cxnLst>
                <a:cxn ang="0">
                  <a:pos x="T0" y="T1"/>
                </a:cxn>
                <a:cxn ang="0">
                  <a:pos x="T2" y="T3"/>
                </a:cxn>
                <a:cxn ang="0">
                  <a:pos x="T4" y="T5"/>
                </a:cxn>
                <a:cxn ang="0">
                  <a:pos x="T6" y="T7"/>
                </a:cxn>
                <a:cxn ang="0">
                  <a:pos x="T8" y="T9"/>
                </a:cxn>
              </a:cxnLst>
              <a:rect l="0" t="0" r="r" b="b"/>
              <a:pathLst>
                <a:path w="32" h="58">
                  <a:moveTo>
                    <a:pt x="30" y="2"/>
                  </a:moveTo>
                  <a:lnTo>
                    <a:pt x="32" y="58"/>
                  </a:lnTo>
                  <a:lnTo>
                    <a:pt x="2" y="55"/>
                  </a:lnTo>
                  <a:lnTo>
                    <a:pt x="0" y="0"/>
                  </a:lnTo>
                  <a:lnTo>
                    <a:pt x="30"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4" name="Freeform 1328"/>
            <p:cNvSpPr>
              <a:spLocks/>
            </p:cNvSpPr>
            <p:nvPr/>
          </p:nvSpPr>
          <p:spPr bwMode="auto">
            <a:xfrm>
              <a:off x="11029141" y="-24792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4" y="67"/>
                    <a:pt x="2" y="67"/>
                  </a:cubicBezTo>
                  <a:cubicBezTo>
                    <a:pt x="0" y="0"/>
                    <a:pt x="0" y="0"/>
                    <a:pt x="0" y="0"/>
                  </a:cubicBezTo>
                  <a:cubicBezTo>
                    <a:pt x="2"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5" name="Freeform 1329"/>
            <p:cNvSpPr>
              <a:spLocks/>
            </p:cNvSpPr>
            <p:nvPr/>
          </p:nvSpPr>
          <p:spPr bwMode="auto">
            <a:xfrm>
              <a:off x="11024379" y="-24792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6" name="Freeform 1330"/>
            <p:cNvSpPr>
              <a:spLocks/>
            </p:cNvSpPr>
            <p:nvPr/>
          </p:nvSpPr>
          <p:spPr bwMode="auto">
            <a:xfrm>
              <a:off x="11021204" y="-2480865"/>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0"/>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7" name="Freeform 1331"/>
            <p:cNvSpPr>
              <a:spLocks/>
            </p:cNvSpPr>
            <p:nvPr/>
          </p:nvSpPr>
          <p:spPr bwMode="auto">
            <a:xfrm>
              <a:off x="11018029" y="-2480865"/>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8" name="Freeform 1332"/>
            <p:cNvSpPr>
              <a:spLocks/>
            </p:cNvSpPr>
            <p:nvPr/>
          </p:nvSpPr>
          <p:spPr bwMode="auto">
            <a:xfrm>
              <a:off x="11016441" y="-2482453"/>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8"/>
                    <a:pt x="2" y="67"/>
                  </a:cubicBezTo>
                  <a:cubicBezTo>
                    <a:pt x="0" y="0"/>
                    <a:pt x="0" y="0"/>
                    <a:pt x="0" y="0"/>
                  </a:cubicBezTo>
                  <a:cubicBezTo>
                    <a:pt x="0" y="1"/>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59" name="Freeform 1333"/>
            <p:cNvSpPr>
              <a:spLocks/>
            </p:cNvSpPr>
            <p:nvPr/>
          </p:nvSpPr>
          <p:spPr bwMode="auto">
            <a:xfrm>
              <a:off x="11013266" y="-2482453"/>
              <a:ext cx="4763"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0" name="Freeform 1334"/>
            <p:cNvSpPr>
              <a:spLocks/>
            </p:cNvSpPr>
            <p:nvPr/>
          </p:nvSpPr>
          <p:spPr bwMode="auto">
            <a:xfrm>
              <a:off x="11006916" y="-2488803"/>
              <a:ext cx="7938" cy="93663"/>
            </a:xfrm>
            <a:custGeom>
              <a:avLst/>
              <a:gdLst>
                <a:gd name="T0" fmla="*/ 5 w 7"/>
                <a:gd name="T1" fmla="*/ 5 h 72"/>
                <a:gd name="T2" fmla="*/ 7 w 7"/>
                <a:gd name="T3" fmla="*/ 72 h 72"/>
                <a:gd name="T4" fmla="*/ 2 w 7"/>
                <a:gd name="T5" fmla="*/ 67 h 72"/>
                <a:gd name="T6" fmla="*/ 0 w 7"/>
                <a:gd name="T7" fmla="*/ 0 h 72"/>
                <a:gd name="T8" fmla="*/ 5 w 7"/>
                <a:gd name="T9" fmla="*/ 5 h 72"/>
              </a:gdLst>
              <a:ahLst/>
              <a:cxnLst>
                <a:cxn ang="0">
                  <a:pos x="T0" y="T1"/>
                </a:cxn>
                <a:cxn ang="0">
                  <a:pos x="T2" y="T3"/>
                </a:cxn>
                <a:cxn ang="0">
                  <a:pos x="T4" y="T5"/>
                </a:cxn>
                <a:cxn ang="0">
                  <a:pos x="T6" y="T7"/>
                </a:cxn>
                <a:cxn ang="0">
                  <a:pos x="T8" y="T9"/>
                </a:cxn>
              </a:cxnLst>
              <a:rect l="0" t="0" r="r" b="b"/>
              <a:pathLst>
                <a:path w="7" h="72">
                  <a:moveTo>
                    <a:pt x="5" y="5"/>
                  </a:moveTo>
                  <a:cubicBezTo>
                    <a:pt x="7" y="72"/>
                    <a:pt x="7" y="72"/>
                    <a:pt x="7" y="72"/>
                  </a:cubicBezTo>
                  <a:cubicBezTo>
                    <a:pt x="2" y="70"/>
                    <a:pt x="2" y="67"/>
                    <a:pt x="2" y="67"/>
                  </a:cubicBezTo>
                  <a:cubicBezTo>
                    <a:pt x="0" y="0"/>
                    <a:pt x="0" y="0"/>
                    <a:pt x="0" y="0"/>
                  </a:cubicBezTo>
                  <a:cubicBezTo>
                    <a:pt x="0" y="0"/>
                    <a:pt x="0" y="3"/>
                    <a:pt x="5"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1" name="Freeform 1335"/>
            <p:cNvSpPr>
              <a:spLocks/>
            </p:cNvSpPr>
            <p:nvPr/>
          </p:nvSpPr>
          <p:spPr bwMode="auto">
            <a:xfrm>
              <a:off x="11087879" y="-2477690"/>
              <a:ext cx="19050" cy="109538"/>
            </a:xfrm>
            <a:custGeom>
              <a:avLst/>
              <a:gdLst>
                <a:gd name="T0" fmla="*/ 14 w 16"/>
                <a:gd name="T1" fmla="*/ 18 h 85"/>
                <a:gd name="T2" fmla="*/ 16 w 16"/>
                <a:gd name="T3" fmla="*/ 85 h 85"/>
                <a:gd name="T4" fmla="*/ 5 w 16"/>
                <a:gd name="T5" fmla="*/ 69 h 85"/>
                <a:gd name="T6" fmla="*/ 2 w 16"/>
                <a:gd name="T7" fmla="*/ 67 h 85"/>
                <a:gd name="T8" fmla="*/ 0 w 16"/>
                <a:gd name="T9" fmla="*/ 0 h 85"/>
                <a:gd name="T10" fmla="*/ 3 w 16"/>
                <a:gd name="T11" fmla="*/ 2 h 85"/>
                <a:gd name="T12" fmla="*/ 14 w 16"/>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6" h="85">
                  <a:moveTo>
                    <a:pt x="14" y="18"/>
                  </a:moveTo>
                  <a:cubicBezTo>
                    <a:pt x="16" y="85"/>
                    <a:pt x="16" y="85"/>
                    <a:pt x="16" y="85"/>
                  </a:cubicBezTo>
                  <a:cubicBezTo>
                    <a:pt x="16" y="80"/>
                    <a:pt x="10" y="73"/>
                    <a:pt x="5" y="69"/>
                  </a:cubicBezTo>
                  <a:cubicBezTo>
                    <a:pt x="4" y="68"/>
                    <a:pt x="3" y="67"/>
                    <a:pt x="2" y="67"/>
                  </a:cubicBezTo>
                  <a:cubicBezTo>
                    <a:pt x="0" y="0"/>
                    <a:pt x="0" y="0"/>
                    <a:pt x="0" y="0"/>
                  </a:cubicBezTo>
                  <a:cubicBezTo>
                    <a:pt x="1" y="0"/>
                    <a:pt x="2" y="1"/>
                    <a:pt x="3" y="2"/>
                  </a:cubicBezTo>
                  <a:cubicBezTo>
                    <a:pt x="8" y="6"/>
                    <a:pt x="14" y="13"/>
                    <a:pt x="14"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2" name="Freeform 1336"/>
            <p:cNvSpPr>
              <a:spLocks/>
            </p:cNvSpPr>
            <p:nvPr/>
          </p:nvSpPr>
          <p:spPr bwMode="auto">
            <a:xfrm>
              <a:off x="11084704" y="-2479278"/>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7"/>
                    <a:pt x="2" y="67"/>
                  </a:cubicBezTo>
                  <a:cubicBezTo>
                    <a:pt x="0" y="0"/>
                    <a:pt x="0" y="0"/>
                    <a:pt x="0" y="0"/>
                  </a:cubicBezTo>
                  <a:cubicBezTo>
                    <a:pt x="1" y="0"/>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3" name="Freeform 1337"/>
            <p:cNvSpPr>
              <a:spLocks/>
            </p:cNvSpPr>
            <p:nvPr/>
          </p:nvSpPr>
          <p:spPr bwMode="auto">
            <a:xfrm>
              <a:off x="11083116" y="-24792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4" name="Freeform 1338"/>
            <p:cNvSpPr>
              <a:spLocks/>
            </p:cNvSpPr>
            <p:nvPr/>
          </p:nvSpPr>
          <p:spPr bwMode="auto">
            <a:xfrm>
              <a:off x="11079941" y="-2480865"/>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8"/>
                  </a:cubicBezTo>
                  <a:cubicBezTo>
                    <a:pt x="0" y="0"/>
                    <a:pt x="0" y="0"/>
                    <a:pt x="0" y="0"/>
                  </a:cubicBezTo>
                  <a:cubicBezTo>
                    <a:pt x="1" y="1"/>
                    <a:pt x="2"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5" name="Freeform 1339"/>
            <p:cNvSpPr>
              <a:spLocks/>
            </p:cNvSpPr>
            <p:nvPr/>
          </p:nvSpPr>
          <p:spPr bwMode="auto">
            <a:xfrm>
              <a:off x="11078354" y="-2480865"/>
              <a:ext cx="4763" cy="88900"/>
            </a:xfrm>
            <a:custGeom>
              <a:avLst/>
              <a:gdLst>
                <a:gd name="T0" fmla="*/ 2 w 4"/>
                <a:gd name="T1" fmla="*/ 0 h 68"/>
                <a:gd name="T2" fmla="*/ 4 w 4"/>
                <a:gd name="T3" fmla="*/ 68 h 68"/>
                <a:gd name="T4" fmla="*/ 1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2" y="67"/>
                    <a:pt x="1"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6" name="Freeform 1340"/>
            <p:cNvSpPr>
              <a:spLocks/>
            </p:cNvSpPr>
            <p:nvPr/>
          </p:nvSpPr>
          <p:spPr bwMode="auto">
            <a:xfrm>
              <a:off x="11072004" y="-2480865"/>
              <a:ext cx="6350" cy="87313"/>
            </a:xfrm>
            <a:custGeom>
              <a:avLst/>
              <a:gdLst>
                <a:gd name="T0" fmla="*/ 4 w 5"/>
                <a:gd name="T1" fmla="*/ 0 h 67"/>
                <a:gd name="T2" fmla="*/ 5 w 5"/>
                <a:gd name="T3" fmla="*/ 67 h 67"/>
                <a:gd name="T4" fmla="*/ 2 w 5"/>
                <a:gd name="T5" fmla="*/ 67 h 67"/>
                <a:gd name="T6" fmla="*/ 0 w 5"/>
                <a:gd name="T7" fmla="*/ 0 h 67"/>
                <a:gd name="T8" fmla="*/ 4 w 5"/>
                <a:gd name="T9" fmla="*/ 0 h 67"/>
              </a:gdLst>
              <a:ahLst/>
              <a:cxnLst>
                <a:cxn ang="0">
                  <a:pos x="T0" y="T1"/>
                </a:cxn>
                <a:cxn ang="0">
                  <a:pos x="T2" y="T3"/>
                </a:cxn>
                <a:cxn ang="0">
                  <a:pos x="T4" y="T5"/>
                </a:cxn>
                <a:cxn ang="0">
                  <a:pos x="T6" y="T7"/>
                </a:cxn>
                <a:cxn ang="0">
                  <a:pos x="T8" y="T9"/>
                </a:cxn>
              </a:cxnLst>
              <a:rect l="0" t="0" r="r" b="b"/>
              <a:pathLst>
                <a:path w="5" h="67">
                  <a:moveTo>
                    <a:pt x="4" y="0"/>
                  </a:moveTo>
                  <a:cubicBezTo>
                    <a:pt x="5" y="67"/>
                    <a:pt x="5" y="67"/>
                    <a:pt x="5" y="67"/>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7" name="Freeform 1341"/>
            <p:cNvSpPr>
              <a:spLocks/>
            </p:cNvSpPr>
            <p:nvPr/>
          </p:nvSpPr>
          <p:spPr bwMode="auto">
            <a:xfrm>
              <a:off x="11064066" y="-2480865"/>
              <a:ext cx="11113" cy="87313"/>
            </a:xfrm>
            <a:custGeom>
              <a:avLst/>
              <a:gdLst>
                <a:gd name="T0" fmla="*/ 7 w 9"/>
                <a:gd name="T1" fmla="*/ 0 h 67"/>
                <a:gd name="T2" fmla="*/ 9 w 9"/>
                <a:gd name="T3" fmla="*/ 67 h 67"/>
                <a:gd name="T4" fmla="*/ 4 w 9"/>
                <a:gd name="T5" fmla="*/ 67 h 67"/>
                <a:gd name="T6" fmla="*/ 2 w 9"/>
                <a:gd name="T7" fmla="*/ 67 h 67"/>
                <a:gd name="T8" fmla="*/ 0 w 9"/>
                <a:gd name="T9" fmla="*/ 0 h 67"/>
                <a:gd name="T10" fmla="*/ 2 w 9"/>
                <a:gd name="T11" fmla="*/ 0 h 67"/>
                <a:gd name="T12" fmla="*/ 7 w 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9" h="67">
                  <a:moveTo>
                    <a:pt x="7" y="0"/>
                  </a:moveTo>
                  <a:cubicBezTo>
                    <a:pt x="9" y="67"/>
                    <a:pt x="9" y="67"/>
                    <a:pt x="9" y="67"/>
                  </a:cubicBezTo>
                  <a:cubicBezTo>
                    <a:pt x="7" y="67"/>
                    <a:pt x="6" y="67"/>
                    <a:pt x="4" y="67"/>
                  </a:cubicBezTo>
                  <a:cubicBezTo>
                    <a:pt x="4" y="67"/>
                    <a:pt x="3" y="67"/>
                    <a:pt x="2" y="67"/>
                  </a:cubicBezTo>
                  <a:cubicBezTo>
                    <a:pt x="0" y="0"/>
                    <a:pt x="0" y="0"/>
                    <a:pt x="0" y="0"/>
                  </a:cubicBezTo>
                  <a:cubicBezTo>
                    <a:pt x="1" y="0"/>
                    <a:pt x="2" y="0"/>
                    <a:pt x="2" y="0"/>
                  </a:cubicBezTo>
                  <a:cubicBezTo>
                    <a:pt x="4" y="0"/>
                    <a:pt x="5"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8" name="Freeform 1342"/>
            <p:cNvSpPr>
              <a:spLocks/>
            </p:cNvSpPr>
            <p:nvPr/>
          </p:nvSpPr>
          <p:spPr bwMode="auto">
            <a:xfrm>
              <a:off x="11033904" y="-2480865"/>
              <a:ext cx="31750" cy="88900"/>
            </a:xfrm>
            <a:custGeom>
              <a:avLst/>
              <a:gdLst>
                <a:gd name="T0" fmla="*/ 24 w 26"/>
                <a:gd name="T1" fmla="*/ 0 h 68"/>
                <a:gd name="T2" fmla="*/ 26 w 26"/>
                <a:gd name="T3" fmla="*/ 67 h 68"/>
                <a:gd name="T4" fmla="*/ 2 w 26"/>
                <a:gd name="T5" fmla="*/ 68 h 68"/>
                <a:gd name="T6" fmla="*/ 0 w 26"/>
                <a:gd name="T7" fmla="*/ 1 h 68"/>
                <a:gd name="T8" fmla="*/ 24 w 26"/>
                <a:gd name="T9" fmla="*/ 0 h 68"/>
              </a:gdLst>
              <a:ahLst/>
              <a:cxnLst>
                <a:cxn ang="0">
                  <a:pos x="T0" y="T1"/>
                </a:cxn>
                <a:cxn ang="0">
                  <a:pos x="T2" y="T3"/>
                </a:cxn>
                <a:cxn ang="0">
                  <a:pos x="T4" y="T5"/>
                </a:cxn>
                <a:cxn ang="0">
                  <a:pos x="T6" y="T7"/>
                </a:cxn>
                <a:cxn ang="0">
                  <a:pos x="T8" y="T9"/>
                </a:cxn>
              </a:cxnLst>
              <a:rect l="0" t="0" r="r" b="b"/>
              <a:pathLst>
                <a:path w="26" h="68">
                  <a:moveTo>
                    <a:pt x="24" y="0"/>
                  </a:moveTo>
                  <a:cubicBezTo>
                    <a:pt x="26" y="67"/>
                    <a:pt x="26" y="67"/>
                    <a:pt x="26" y="67"/>
                  </a:cubicBezTo>
                  <a:cubicBezTo>
                    <a:pt x="19" y="67"/>
                    <a:pt x="11" y="68"/>
                    <a:pt x="2" y="68"/>
                  </a:cubicBezTo>
                  <a:cubicBezTo>
                    <a:pt x="0" y="1"/>
                    <a:pt x="0" y="1"/>
                    <a:pt x="0" y="1"/>
                  </a:cubicBezTo>
                  <a:cubicBezTo>
                    <a:pt x="9" y="0"/>
                    <a:pt x="17" y="0"/>
                    <a:pt x="2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69" name="Freeform 1343"/>
            <p:cNvSpPr>
              <a:spLocks/>
            </p:cNvSpPr>
            <p:nvPr/>
          </p:nvSpPr>
          <p:spPr bwMode="auto">
            <a:xfrm>
              <a:off x="11641916" y="-2476103"/>
              <a:ext cx="1588" cy="90488"/>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8"/>
                    <a:pt x="2" y="68"/>
                    <a:pt x="2" y="69"/>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0" name="Freeform 1344"/>
            <p:cNvSpPr>
              <a:spLocks/>
            </p:cNvSpPr>
            <p:nvPr/>
          </p:nvSpPr>
          <p:spPr bwMode="auto">
            <a:xfrm>
              <a:off x="11640329" y="-2474515"/>
              <a:ext cx="3175" cy="90488"/>
            </a:xfrm>
            <a:custGeom>
              <a:avLst/>
              <a:gdLst>
                <a:gd name="T0" fmla="*/ 1 w 3"/>
                <a:gd name="T1" fmla="*/ 0 h 69"/>
                <a:gd name="T2" fmla="*/ 3 w 3"/>
                <a:gd name="T3" fmla="*/ 68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8"/>
                    <a:pt x="3" y="68"/>
                    <a:pt x="3" y="68"/>
                  </a:cubicBezTo>
                  <a:cubicBezTo>
                    <a:pt x="3" y="68"/>
                    <a:pt x="3" y="68"/>
                    <a:pt x="2" y="69"/>
                  </a:cubicBezTo>
                  <a:cubicBezTo>
                    <a:pt x="0" y="2"/>
                    <a:pt x="0" y="2"/>
                    <a:pt x="0" y="2"/>
                  </a:cubicBezTo>
                  <a:cubicBezTo>
                    <a:pt x="1" y="1"/>
                    <a:pt x="1"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1" name="Freeform 1345"/>
            <p:cNvSpPr>
              <a:spLocks/>
            </p:cNvSpPr>
            <p:nvPr/>
          </p:nvSpPr>
          <p:spPr bwMode="auto">
            <a:xfrm>
              <a:off x="11640329" y="-247134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2" name="Freeform 1346"/>
            <p:cNvSpPr>
              <a:spLocks/>
            </p:cNvSpPr>
            <p:nvPr/>
          </p:nvSpPr>
          <p:spPr bwMode="auto">
            <a:xfrm>
              <a:off x="11638741" y="-2469753"/>
              <a:ext cx="3175"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3" name="Freeform 1347"/>
            <p:cNvSpPr>
              <a:spLocks/>
            </p:cNvSpPr>
            <p:nvPr/>
          </p:nvSpPr>
          <p:spPr bwMode="auto">
            <a:xfrm>
              <a:off x="11638741" y="-2469753"/>
              <a:ext cx="3175"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1"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4" name="Freeform 1348"/>
            <p:cNvSpPr>
              <a:spLocks/>
            </p:cNvSpPr>
            <p:nvPr/>
          </p:nvSpPr>
          <p:spPr bwMode="auto">
            <a:xfrm>
              <a:off x="11637154" y="-2468165"/>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5" name="Freeform 1349"/>
            <p:cNvSpPr>
              <a:spLocks/>
            </p:cNvSpPr>
            <p:nvPr/>
          </p:nvSpPr>
          <p:spPr bwMode="auto">
            <a:xfrm>
              <a:off x="13956491" y="-2544365"/>
              <a:ext cx="3175" cy="103188"/>
            </a:xfrm>
            <a:custGeom>
              <a:avLst/>
              <a:gdLst>
                <a:gd name="T0" fmla="*/ 0 w 2"/>
                <a:gd name="T1" fmla="*/ 0 h 65"/>
                <a:gd name="T2" fmla="*/ 2 w 2"/>
                <a:gd name="T3" fmla="*/ 56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6"/>
                  </a:lnTo>
                  <a:lnTo>
                    <a:pt x="2" y="65"/>
                  </a:lnTo>
                  <a:lnTo>
                    <a:pt x="0" y="1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6" name="Freeform 1350"/>
            <p:cNvSpPr>
              <a:spLocks/>
            </p:cNvSpPr>
            <p:nvPr/>
          </p:nvSpPr>
          <p:spPr bwMode="auto">
            <a:xfrm>
              <a:off x="13946966" y="-2528490"/>
              <a:ext cx="12700" cy="100013"/>
            </a:xfrm>
            <a:custGeom>
              <a:avLst/>
              <a:gdLst>
                <a:gd name="T0" fmla="*/ 6 w 8"/>
                <a:gd name="T1" fmla="*/ 0 h 63"/>
                <a:gd name="T2" fmla="*/ 8 w 8"/>
                <a:gd name="T3" fmla="*/ 55 h 63"/>
                <a:gd name="T4" fmla="*/ 2 w 8"/>
                <a:gd name="T5" fmla="*/ 63 h 63"/>
                <a:gd name="T6" fmla="*/ 0 w 8"/>
                <a:gd name="T7" fmla="*/ 8 h 63"/>
                <a:gd name="T8" fmla="*/ 6 w 8"/>
                <a:gd name="T9" fmla="*/ 0 h 63"/>
              </a:gdLst>
              <a:ahLst/>
              <a:cxnLst>
                <a:cxn ang="0">
                  <a:pos x="T0" y="T1"/>
                </a:cxn>
                <a:cxn ang="0">
                  <a:pos x="T2" y="T3"/>
                </a:cxn>
                <a:cxn ang="0">
                  <a:pos x="T4" y="T5"/>
                </a:cxn>
                <a:cxn ang="0">
                  <a:pos x="T6" y="T7"/>
                </a:cxn>
                <a:cxn ang="0">
                  <a:pos x="T8" y="T9"/>
                </a:cxn>
              </a:cxnLst>
              <a:rect l="0" t="0" r="r" b="b"/>
              <a:pathLst>
                <a:path w="8" h="63">
                  <a:moveTo>
                    <a:pt x="6" y="0"/>
                  </a:moveTo>
                  <a:lnTo>
                    <a:pt x="8" y="55"/>
                  </a:lnTo>
                  <a:lnTo>
                    <a:pt x="2" y="63"/>
                  </a:lnTo>
                  <a:lnTo>
                    <a:pt x="0" y="8"/>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7" name="Freeform 1351"/>
            <p:cNvSpPr>
              <a:spLocks/>
            </p:cNvSpPr>
            <p:nvPr/>
          </p:nvSpPr>
          <p:spPr bwMode="auto">
            <a:xfrm>
              <a:off x="13931091" y="-2515790"/>
              <a:ext cx="19050" cy="93663"/>
            </a:xfrm>
            <a:custGeom>
              <a:avLst/>
              <a:gdLst>
                <a:gd name="T0" fmla="*/ 10 w 12"/>
                <a:gd name="T1" fmla="*/ 0 h 59"/>
                <a:gd name="T2" fmla="*/ 12 w 12"/>
                <a:gd name="T3" fmla="*/ 55 h 59"/>
                <a:gd name="T4" fmla="*/ 2 w 12"/>
                <a:gd name="T5" fmla="*/ 59 h 59"/>
                <a:gd name="T6" fmla="*/ 0 w 12"/>
                <a:gd name="T7" fmla="*/ 4 h 59"/>
                <a:gd name="T8" fmla="*/ 10 w 12"/>
                <a:gd name="T9" fmla="*/ 0 h 59"/>
              </a:gdLst>
              <a:ahLst/>
              <a:cxnLst>
                <a:cxn ang="0">
                  <a:pos x="T0" y="T1"/>
                </a:cxn>
                <a:cxn ang="0">
                  <a:pos x="T2" y="T3"/>
                </a:cxn>
                <a:cxn ang="0">
                  <a:pos x="T4" y="T5"/>
                </a:cxn>
                <a:cxn ang="0">
                  <a:pos x="T6" y="T7"/>
                </a:cxn>
                <a:cxn ang="0">
                  <a:pos x="T8" y="T9"/>
                </a:cxn>
              </a:cxnLst>
              <a:rect l="0" t="0" r="r" b="b"/>
              <a:pathLst>
                <a:path w="12" h="59">
                  <a:moveTo>
                    <a:pt x="10" y="0"/>
                  </a:moveTo>
                  <a:lnTo>
                    <a:pt x="12" y="55"/>
                  </a:lnTo>
                  <a:lnTo>
                    <a:pt x="2" y="59"/>
                  </a:lnTo>
                  <a:lnTo>
                    <a:pt x="0" y="4"/>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8" name="Freeform 1352"/>
            <p:cNvSpPr>
              <a:spLocks/>
            </p:cNvSpPr>
            <p:nvPr/>
          </p:nvSpPr>
          <p:spPr bwMode="auto">
            <a:xfrm>
              <a:off x="13926329" y="-2504678"/>
              <a:ext cx="20638" cy="100013"/>
            </a:xfrm>
            <a:custGeom>
              <a:avLst/>
              <a:gdLst>
                <a:gd name="T0" fmla="*/ 12 w 13"/>
                <a:gd name="T1" fmla="*/ 0 h 63"/>
                <a:gd name="T2" fmla="*/ 13 w 13"/>
                <a:gd name="T3" fmla="*/ 55 h 63"/>
                <a:gd name="T4" fmla="*/ 2 w 13"/>
                <a:gd name="T5" fmla="*/ 63 h 63"/>
                <a:gd name="T6" fmla="*/ 0 w 13"/>
                <a:gd name="T7" fmla="*/ 8 h 63"/>
                <a:gd name="T8" fmla="*/ 12 w 13"/>
                <a:gd name="T9" fmla="*/ 0 h 63"/>
              </a:gdLst>
              <a:ahLst/>
              <a:cxnLst>
                <a:cxn ang="0">
                  <a:pos x="T0" y="T1"/>
                </a:cxn>
                <a:cxn ang="0">
                  <a:pos x="T2" y="T3"/>
                </a:cxn>
                <a:cxn ang="0">
                  <a:pos x="T4" y="T5"/>
                </a:cxn>
                <a:cxn ang="0">
                  <a:pos x="T6" y="T7"/>
                </a:cxn>
                <a:cxn ang="0">
                  <a:pos x="T8" y="T9"/>
                </a:cxn>
              </a:cxnLst>
              <a:rect l="0" t="0" r="r" b="b"/>
              <a:pathLst>
                <a:path w="13" h="63">
                  <a:moveTo>
                    <a:pt x="12" y="0"/>
                  </a:moveTo>
                  <a:lnTo>
                    <a:pt x="13" y="55"/>
                  </a:lnTo>
                  <a:lnTo>
                    <a:pt x="2" y="63"/>
                  </a:lnTo>
                  <a:lnTo>
                    <a:pt x="0" y="8"/>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79" name="Freeform 1353"/>
            <p:cNvSpPr>
              <a:spLocks/>
            </p:cNvSpPr>
            <p:nvPr/>
          </p:nvSpPr>
          <p:spPr bwMode="auto">
            <a:xfrm>
              <a:off x="13908866" y="-2491978"/>
              <a:ext cx="20638" cy="98425"/>
            </a:xfrm>
            <a:custGeom>
              <a:avLst/>
              <a:gdLst>
                <a:gd name="T0" fmla="*/ 11 w 13"/>
                <a:gd name="T1" fmla="*/ 0 h 62"/>
                <a:gd name="T2" fmla="*/ 13 w 13"/>
                <a:gd name="T3" fmla="*/ 55 h 62"/>
                <a:gd name="T4" fmla="*/ 2 w 13"/>
                <a:gd name="T5" fmla="*/ 62 h 62"/>
                <a:gd name="T6" fmla="*/ 0 w 13"/>
                <a:gd name="T7" fmla="*/ 7 h 62"/>
                <a:gd name="T8" fmla="*/ 11 w 13"/>
                <a:gd name="T9" fmla="*/ 0 h 62"/>
              </a:gdLst>
              <a:ahLst/>
              <a:cxnLst>
                <a:cxn ang="0">
                  <a:pos x="T0" y="T1"/>
                </a:cxn>
                <a:cxn ang="0">
                  <a:pos x="T2" y="T3"/>
                </a:cxn>
                <a:cxn ang="0">
                  <a:pos x="T4" y="T5"/>
                </a:cxn>
                <a:cxn ang="0">
                  <a:pos x="T6" y="T7"/>
                </a:cxn>
                <a:cxn ang="0">
                  <a:pos x="T8" y="T9"/>
                </a:cxn>
              </a:cxnLst>
              <a:rect l="0" t="0" r="r" b="b"/>
              <a:pathLst>
                <a:path w="13" h="62">
                  <a:moveTo>
                    <a:pt x="11" y="0"/>
                  </a:moveTo>
                  <a:lnTo>
                    <a:pt x="13" y="55"/>
                  </a:lnTo>
                  <a:lnTo>
                    <a:pt x="2" y="62"/>
                  </a:lnTo>
                  <a:lnTo>
                    <a:pt x="0" y="7"/>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0" name="Freeform 1354"/>
            <p:cNvSpPr>
              <a:spLocks/>
            </p:cNvSpPr>
            <p:nvPr/>
          </p:nvSpPr>
          <p:spPr bwMode="auto">
            <a:xfrm>
              <a:off x="13926329" y="-2480865"/>
              <a:ext cx="7938" cy="98425"/>
            </a:xfrm>
            <a:custGeom>
              <a:avLst/>
              <a:gdLst>
                <a:gd name="T0" fmla="*/ 3 w 5"/>
                <a:gd name="T1" fmla="*/ 0 h 62"/>
                <a:gd name="T2" fmla="*/ 5 w 5"/>
                <a:gd name="T3" fmla="*/ 55 h 62"/>
                <a:gd name="T4" fmla="*/ 2 w 5"/>
                <a:gd name="T5" fmla="*/ 62 h 62"/>
                <a:gd name="T6" fmla="*/ 0 w 5"/>
                <a:gd name="T7" fmla="*/ 7 h 62"/>
                <a:gd name="T8" fmla="*/ 3 w 5"/>
                <a:gd name="T9" fmla="*/ 0 h 62"/>
              </a:gdLst>
              <a:ahLst/>
              <a:cxnLst>
                <a:cxn ang="0">
                  <a:pos x="T0" y="T1"/>
                </a:cxn>
                <a:cxn ang="0">
                  <a:pos x="T2" y="T3"/>
                </a:cxn>
                <a:cxn ang="0">
                  <a:pos x="T4" y="T5"/>
                </a:cxn>
                <a:cxn ang="0">
                  <a:pos x="T6" y="T7"/>
                </a:cxn>
                <a:cxn ang="0">
                  <a:pos x="T8" y="T9"/>
                </a:cxn>
              </a:cxnLst>
              <a:rect l="0" t="0" r="r" b="b"/>
              <a:pathLst>
                <a:path w="5" h="62">
                  <a:moveTo>
                    <a:pt x="3" y="0"/>
                  </a:moveTo>
                  <a:lnTo>
                    <a:pt x="5" y="55"/>
                  </a:lnTo>
                  <a:lnTo>
                    <a:pt x="2" y="62"/>
                  </a:lnTo>
                  <a:lnTo>
                    <a:pt x="0" y="7"/>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1" name="Freeform 1355"/>
            <p:cNvSpPr>
              <a:spLocks/>
            </p:cNvSpPr>
            <p:nvPr/>
          </p:nvSpPr>
          <p:spPr bwMode="auto">
            <a:xfrm>
              <a:off x="13875529" y="-2464990"/>
              <a:ext cx="12700" cy="87313"/>
            </a:xfrm>
            <a:custGeom>
              <a:avLst/>
              <a:gdLst>
                <a:gd name="T0" fmla="*/ 7 w 8"/>
                <a:gd name="T1" fmla="*/ 0 h 55"/>
                <a:gd name="T2" fmla="*/ 8 w 8"/>
                <a:gd name="T3" fmla="*/ 55 h 55"/>
                <a:gd name="T4" fmla="*/ 1 w 8"/>
                <a:gd name="T5" fmla="*/ 55 h 55"/>
                <a:gd name="T6" fmla="*/ 0 w 8"/>
                <a:gd name="T7" fmla="*/ 0 h 55"/>
                <a:gd name="T8" fmla="*/ 7 w 8"/>
                <a:gd name="T9" fmla="*/ 0 h 55"/>
              </a:gdLst>
              <a:ahLst/>
              <a:cxnLst>
                <a:cxn ang="0">
                  <a:pos x="T0" y="T1"/>
                </a:cxn>
                <a:cxn ang="0">
                  <a:pos x="T2" y="T3"/>
                </a:cxn>
                <a:cxn ang="0">
                  <a:pos x="T4" y="T5"/>
                </a:cxn>
                <a:cxn ang="0">
                  <a:pos x="T6" y="T7"/>
                </a:cxn>
                <a:cxn ang="0">
                  <a:pos x="T8" y="T9"/>
                </a:cxn>
              </a:cxnLst>
              <a:rect l="0" t="0" r="r" b="b"/>
              <a:pathLst>
                <a:path w="8" h="55">
                  <a:moveTo>
                    <a:pt x="7" y="0"/>
                  </a:moveTo>
                  <a:lnTo>
                    <a:pt x="8" y="55"/>
                  </a:lnTo>
                  <a:lnTo>
                    <a:pt x="1" y="55"/>
                  </a:lnTo>
                  <a:lnTo>
                    <a:pt x="0" y="0"/>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2" name="Freeform 1356"/>
            <p:cNvSpPr>
              <a:spLocks/>
            </p:cNvSpPr>
            <p:nvPr/>
          </p:nvSpPr>
          <p:spPr bwMode="auto">
            <a:xfrm>
              <a:off x="13886641" y="-2464990"/>
              <a:ext cx="25400" cy="87313"/>
            </a:xfrm>
            <a:custGeom>
              <a:avLst/>
              <a:gdLst>
                <a:gd name="T0" fmla="*/ 15 w 16"/>
                <a:gd name="T1" fmla="*/ 0 h 55"/>
                <a:gd name="T2" fmla="*/ 16 w 16"/>
                <a:gd name="T3" fmla="*/ 55 h 55"/>
                <a:gd name="T4" fmla="*/ 1 w 16"/>
                <a:gd name="T5" fmla="*/ 55 h 55"/>
                <a:gd name="T6" fmla="*/ 0 w 16"/>
                <a:gd name="T7" fmla="*/ 0 h 55"/>
                <a:gd name="T8" fmla="*/ 15 w 16"/>
                <a:gd name="T9" fmla="*/ 0 h 55"/>
              </a:gdLst>
              <a:ahLst/>
              <a:cxnLst>
                <a:cxn ang="0">
                  <a:pos x="T0" y="T1"/>
                </a:cxn>
                <a:cxn ang="0">
                  <a:pos x="T2" y="T3"/>
                </a:cxn>
                <a:cxn ang="0">
                  <a:pos x="T4" y="T5"/>
                </a:cxn>
                <a:cxn ang="0">
                  <a:pos x="T6" y="T7"/>
                </a:cxn>
                <a:cxn ang="0">
                  <a:pos x="T8" y="T9"/>
                </a:cxn>
              </a:cxnLst>
              <a:rect l="0" t="0" r="r" b="b"/>
              <a:pathLst>
                <a:path w="16" h="55">
                  <a:moveTo>
                    <a:pt x="15" y="0"/>
                  </a:moveTo>
                  <a:lnTo>
                    <a:pt x="16" y="55"/>
                  </a:lnTo>
                  <a:lnTo>
                    <a:pt x="1" y="55"/>
                  </a:lnTo>
                  <a:lnTo>
                    <a:pt x="0" y="0"/>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3" name="Freeform 1357"/>
            <p:cNvSpPr>
              <a:spLocks/>
            </p:cNvSpPr>
            <p:nvPr/>
          </p:nvSpPr>
          <p:spPr bwMode="auto">
            <a:xfrm>
              <a:off x="13910454" y="-2469753"/>
              <a:ext cx="19050" cy="92075"/>
            </a:xfrm>
            <a:custGeom>
              <a:avLst/>
              <a:gdLst>
                <a:gd name="T0" fmla="*/ 10 w 12"/>
                <a:gd name="T1" fmla="*/ 0 h 58"/>
                <a:gd name="T2" fmla="*/ 12 w 12"/>
                <a:gd name="T3" fmla="*/ 55 h 58"/>
                <a:gd name="T4" fmla="*/ 1 w 12"/>
                <a:gd name="T5" fmla="*/ 58 h 58"/>
                <a:gd name="T6" fmla="*/ 0 w 12"/>
                <a:gd name="T7" fmla="*/ 3 h 58"/>
                <a:gd name="T8" fmla="*/ 10 w 12"/>
                <a:gd name="T9" fmla="*/ 0 h 58"/>
              </a:gdLst>
              <a:ahLst/>
              <a:cxnLst>
                <a:cxn ang="0">
                  <a:pos x="T0" y="T1"/>
                </a:cxn>
                <a:cxn ang="0">
                  <a:pos x="T2" y="T3"/>
                </a:cxn>
                <a:cxn ang="0">
                  <a:pos x="T4" y="T5"/>
                </a:cxn>
                <a:cxn ang="0">
                  <a:pos x="T6" y="T7"/>
                </a:cxn>
                <a:cxn ang="0">
                  <a:pos x="T8" y="T9"/>
                </a:cxn>
              </a:cxnLst>
              <a:rect l="0" t="0" r="r" b="b"/>
              <a:pathLst>
                <a:path w="12" h="58">
                  <a:moveTo>
                    <a:pt x="10" y="0"/>
                  </a:moveTo>
                  <a:lnTo>
                    <a:pt x="12" y="55"/>
                  </a:lnTo>
                  <a:lnTo>
                    <a:pt x="1" y="58"/>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4" name="Freeform 1358"/>
            <p:cNvSpPr>
              <a:spLocks/>
            </p:cNvSpPr>
            <p:nvPr/>
          </p:nvSpPr>
          <p:spPr bwMode="auto">
            <a:xfrm>
              <a:off x="13866004" y="-2464990"/>
              <a:ext cx="11113" cy="104775"/>
            </a:xfrm>
            <a:custGeom>
              <a:avLst/>
              <a:gdLst>
                <a:gd name="T0" fmla="*/ 6 w 7"/>
                <a:gd name="T1" fmla="*/ 0 h 66"/>
                <a:gd name="T2" fmla="*/ 7 w 7"/>
                <a:gd name="T3" fmla="*/ 55 h 66"/>
                <a:gd name="T4" fmla="*/ 1 w 7"/>
                <a:gd name="T5" fmla="*/ 66 h 66"/>
                <a:gd name="T6" fmla="*/ 0 w 7"/>
                <a:gd name="T7" fmla="*/ 10 h 66"/>
                <a:gd name="T8" fmla="*/ 6 w 7"/>
                <a:gd name="T9" fmla="*/ 0 h 66"/>
              </a:gdLst>
              <a:ahLst/>
              <a:cxnLst>
                <a:cxn ang="0">
                  <a:pos x="T0" y="T1"/>
                </a:cxn>
                <a:cxn ang="0">
                  <a:pos x="T2" y="T3"/>
                </a:cxn>
                <a:cxn ang="0">
                  <a:pos x="T4" y="T5"/>
                </a:cxn>
                <a:cxn ang="0">
                  <a:pos x="T6" y="T7"/>
                </a:cxn>
                <a:cxn ang="0">
                  <a:pos x="T8" y="T9"/>
                </a:cxn>
              </a:cxnLst>
              <a:rect l="0" t="0" r="r" b="b"/>
              <a:pathLst>
                <a:path w="7" h="66">
                  <a:moveTo>
                    <a:pt x="6" y="0"/>
                  </a:moveTo>
                  <a:lnTo>
                    <a:pt x="7" y="55"/>
                  </a:lnTo>
                  <a:lnTo>
                    <a:pt x="1" y="66"/>
                  </a:lnTo>
                  <a:lnTo>
                    <a:pt x="0" y="10"/>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5" name="Freeform 1359"/>
            <p:cNvSpPr>
              <a:spLocks/>
            </p:cNvSpPr>
            <p:nvPr/>
          </p:nvSpPr>
          <p:spPr bwMode="auto">
            <a:xfrm>
              <a:off x="13848541" y="-2449115"/>
              <a:ext cx="19050" cy="100013"/>
            </a:xfrm>
            <a:custGeom>
              <a:avLst/>
              <a:gdLst>
                <a:gd name="T0" fmla="*/ 11 w 12"/>
                <a:gd name="T1" fmla="*/ 0 h 63"/>
                <a:gd name="T2" fmla="*/ 12 w 12"/>
                <a:gd name="T3" fmla="*/ 56 h 63"/>
                <a:gd name="T4" fmla="*/ 2 w 12"/>
                <a:gd name="T5" fmla="*/ 63 h 63"/>
                <a:gd name="T6" fmla="*/ 0 w 12"/>
                <a:gd name="T7" fmla="*/ 8 h 63"/>
                <a:gd name="T8" fmla="*/ 11 w 12"/>
                <a:gd name="T9" fmla="*/ 0 h 63"/>
              </a:gdLst>
              <a:ahLst/>
              <a:cxnLst>
                <a:cxn ang="0">
                  <a:pos x="T0" y="T1"/>
                </a:cxn>
                <a:cxn ang="0">
                  <a:pos x="T2" y="T3"/>
                </a:cxn>
                <a:cxn ang="0">
                  <a:pos x="T4" y="T5"/>
                </a:cxn>
                <a:cxn ang="0">
                  <a:pos x="T6" y="T7"/>
                </a:cxn>
                <a:cxn ang="0">
                  <a:pos x="T8" y="T9"/>
                </a:cxn>
              </a:cxnLst>
              <a:rect l="0" t="0" r="r" b="b"/>
              <a:pathLst>
                <a:path w="12" h="63">
                  <a:moveTo>
                    <a:pt x="11" y="0"/>
                  </a:moveTo>
                  <a:lnTo>
                    <a:pt x="12" y="56"/>
                  </a:lnTo>
                  <a:lnTo>
                    <a:pt x="2" y="63"/>
                  </a:lnTo>
                  <a:lnTo>
                    <a:pt x="0" y="8"/>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6" name="Freeform 1360"/>
            <p:cNvSpPr>
              <a:spLocks/>
            </p:cNvSpPr>
            <p:nvPr/>
          </p:nvSpPr>
          <p:spPr bwMode="auto">
            <a:xfrm>
              <a:off x="13835841" y="-2436415"/>
              <a:ext cx="15875" cy="104775"/>
            </a:xfrm>
            <a:custGeom>
              <a:avLst/>
              <a:gdLst>
                <a:gd name="T0" fmla="*/ 8 w 10"/>
                <a:gd name="T1" fmla="*/ 0 h 66"/>
                <a:gd name="T2" fmla="*/ 10 w 10"/>
                <a:gd name="T3" fmla="*/ 55 h 66"/>
                <a:gd name="T4" fmla="*/ 2 w 10"/>
                <a:gd name="T5" fmla="*/ 66 h 66"/>
                <a:gd name="T6" fmla="*/ 0 w 10"/>
                <a:gd name="T7" fmla="*/ 11 h 66"/>
                <a:gd name="T8" fmla="*/ 8 w 10"/>
                <a:gd name="T9" fmla="*/ 0 h 66"/>
              </a:gdLst>
              <a:ahLst/>
              <a:cxnLst>
                <a:cxn ang="0">
                  <a:pos x="T0" y="T1"/>
                </a:cxn>
                <a:cxn ang="0">
                  <a:pos x="T2" y="T3"/>
                </a:cxn>
                <a:cxn ang="0">
                  <a:pos x="T4" y="T5"/>
                </a:cxn>
                <a:cxn ang="0">
                  <a:pos x="T6" y="T7"/>
                </a:cxn>
                <a:cxn ang="0">
                  <a:pos x="T8" y="T9"/>
                </a:cxn>
              </a:cxnLst>
              <a:rect l="0" t="0" r="r" b="b"/>
              <a:pathLst>
                <a:path w="10" h="66">
                  <a:moveTo>
                    <a:pt x="8" y="0"/>
                  </a:moveTo>
                  <a:lnTo>
                    <a:pt x="10" y="55"/>
                  </a:lnTo>
                  <a:lnTo>
                    <a:pt x="2" y="66"/>
                  </a:lnTo>
                  <a:lnTo>
                    <a:pt x="0" y="1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7" name="Freeform 1361"/>
            <p:cNvSpPr>
              <a:spLocks/>
            </p:cNvSpPr>
            <p:nvPr/>
          </p:nvSpPr>
          <p:spPr bwMode="auto">
            <a:xfrm>
              <a:off x="13834254" y="-2418953"/>
              <a:ext cx="4763" cy="101600"/>
            </a:xfrm>
            <a:custGeom>
              <a:avLst/>
              <a:gdLst>
                <a:gd name="T0" fmla="*/ 1 w 3"/>
                <a:gd name="T1" fmla="*/ 0 h 64"/>
                <a:gd name="T2" fmla="*/ 3 w 3"/>
                <a:gd name="T3" fmla="*/ 55 h 64"/>
                <a:gd name="T4" fmla="*/ 1 w 3"/>
                <a:gd name="T5" fmla="*/ 64 h 64"/>
                <a:gd name="T6" fmla="*/ 0 w 3"/>
                <a:gd name="T7" fmla="*/ 9 h 64"/>
                <a:gd name="T8" fmla="*/ 1 w 3"/>
                <a:gd name="T9" fmla="*/ 0 h 64"/>
              </a:gdLst>
              <a:ahLst/>
              <a:cxnLst>
                <a:cxn ang="0">
                  <a:pos x="T0" y="T1"/>
                </a:cxn>
                <a:cxn ang="0">
                  <a:pos x="T2" y="T3"/>
                </a:cxn>
                <a:cxn ang="0">
                  <a:pos x="T4" y="T5"/>
                </a:cxn>
                <a:cxn ang="0">
                  <a:pos x="T6" y="T7"/>
                </a:cxn>
                <a:cxn ang="0">
                  <a:pos x="T8" y="T9"/>
                </a:cxn>
              </a:cxnLst>
              <a:rect l="0" t="0" r="r" b="b"/>
              <a:pathLst>
                <a:path w="3" h="64">
                  <a:moveTo>
                    <a:pt x="1" y="0"/>
                  </a:moveTo>
                  <a:lnTo>
                    <a:pt x="3" y="55"/>
                  </a:lnTo>
                  <a:lnTo>
                    <a:pt x="1" y="64"/>
                  </a:lnTo>
                  <a:lnTo>
                    <a:pt x="0" y="9"/>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8" name="Freeform 1362"/>
            <p:cNvSpPr>
              <a:spLocks/>
            </p:cNvSpPr>
            <p:nvPr/>
          </p:nvSpPr>
          <p:spPr bwMode="auto">
            <a:xfrm>
              <a:off x="13829491" y="-2404665"/>
              <a:ext cx="6350" cy="96838"/>
            </a:xfrm>
            <a:custGeom>
              <a:avLst/>
              <a:gdLst>
                <a:gd name="T0" fmla="*/ 3 w 4"/>
                <a:gd name="T1" fmla="*/ 0 h 61"/>
                <a:gd name="T2" fmla="*/ 4 w 4"/>
                <a:gd name="T3" fmla="*/ 55 h 61"/>
                <a:gd name="T4" fmla="*/ 1 w 4"/>
                <a:gd name="T5" fmla="*/ 61 h 61"/>
                <a:gd name="T6" fmla="*/ 0 w 4"/>
                <a:gd name="T7" fmla="*/ 6 h 61"/>
                <a:gd name="T8" fmla="*/ 3 w 4"/>
                <a:gd name="T9" fmla="*/ 0 h 61"/>
              </a:gdLst>
              <a:ahLst/>
              <a:cxnLst>
                <a:cxn ang="0">
                  <a:pos x="T0" y="T1"/>
                </a:cxn>
                <a:cxn ang="0">
                  <a:pos x="T2" y="T3"/>
                </a:cxn>
                <a:cxn ang="0">
                  <a:pos x="T4" y="T5"/>
                </a:cxn>
                <a:cxn ang="0">
                  <a:pos x="T6" y="T7"/>
                </a:cxn>
                <a:cxn ang="0">
                  <a:pos x="T8" y="T9"/>
                </a:cxn>
              </a:cxnLst>
              <a:rect l="0" t="0" r="r" b="b"/>
              <a:pathLst>
                <a:path w="4" h="61">
                  <a:moveTo>
                    <a:pt x="3" y="0"/>
                  </a:moveTo>
                  <a:lnTo>
                    <a:pt x="4" y="55"/>
                  </a:lnTo>
                  <a:lnTo>
                    <a:pt x="1" y="61"/>
                  </a:lnTo>
                  <a:lnTo>
                    <a:pt x="0" y="6"/>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89" name="Freeform 1363"/>
            <p:cNvSpPr>
              <a:spLocks/>
            </p:cNvSpPr>
            <p:nvPr/>
          </p:nvSpPr>
          <p:spPr bwMode="auto">
            <a:xfrm>
              <a:off x="13769166" y="-2403078"/>
              <a:ext cx="11113" cy="101600"/>
            </a:xfrm>
            <a:custGeom>
              <a:avLst/>
              <a:gdLst>
                <a:gd name="T0" fmla="*/ 5 w 7"/>
                <a:gd name="T1" fmla="*/ 8 h 64"/>
                <a:gd name="T2" fmla="*/ 7 w 7"/>
                <a:gd name="T3" fmla="*/ 64 h 64"/>
                <a:gd name="T4" fmla="*/ 1 w 7"/>
                <a:gd name="T5" fmla="*/ 55 h 64"/>
                <a:gd name="T6" fmla="*/ 0 w 7"/>
                <a:gd name="T7" fmla="*/ 0 h 64"/>
                <a:gd name="T8" fmla="*/ 5 w 7"/>
                <a:gd name="T9" fmla="*/ 8 h 64"/>
              </a:gdLst>
              <a:ahLst/>
              <a:cxnLst>
                <a:cxn ang="0">
                  <a:pos x="T0" y="T1"/>
                </a:cxn>
                <a:cxn ang="0">
                  <a:pos x="T2" y="T3"/>
                </a:cxn>
                <a:cxn ang="0">
                  <a:pos x="T4" y="T5"/>
                </a:cxn>
                <a:cxn ang="0">
                  <a:pos x="T6" y="T7"/>
                </a:cxn>
                <a:cxn ang="0">
                  <a:pos x="T8" y="T9"/>
                </a:cxn>
              </a:cxnLst>
              <a:rect l="0" t="0" r="r" b="b"/>
              <a:pathLst>
                <a:path w="7" h="64">
                  <a:moveTo>
                    <a:pt x="5" y="8"/>
                  </a:moveTo>
                  <a:lnTo>
                    <a:pt x="7" y="64"/>
                  </a:lnTo>
                  <a:lnTo>
                    <a:pt x="1" y="55"/>
                  </a:lnTo>
                  <a:lnTo>
                    <a:pt x="0" y="0"/>
                  </a:lnTo>
                  <a:lnTo>
                    <a:pt x="5"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0" name="Freeform 1364"/>
            <p:cNvSpPr>
              <a:spLocks/>
            </p:cNvSpPr>
            <p:nvPr/>
          </p:nvSpPr>
          <p:spPr bwMode="auto">
            <a:xfrm>
              <a:off x="13810441" y="-2395140"/>
              <a:ext cx="20638" cy="93663"/>
            </a:xfrm>
            <a:custGeom>
              <a:avLst/>
              <a:gdLst>
                <a:gd name="T0" fmla="*/ 12 w 13"/>
                <a:gd name="T1" fmla="*/ 0 h 59"/>
                <a:gd name="T2" fmla="*/ 13 w 13"/>
                <a:gd name="T3" fmla="*/ 55 h 59"/>
                <a:gd name="T4" fmla="*/ 1 w 13"/>
                <a:gd name="T5" fmla="*/ 59 h 59"/>
                <a:gd name="T6" fmla="*/ 0 w 13"/>
                <a:gd name="T7" fmla="*/ 4 h 59"/>
                <a:gd name="T8" fmla="*/ 12 w 13"/>
                <a:gd name="T9" fmla="*/ 0 h 59"/>
              </a:gdLst>
              <a:ahLst/>
              <a:cxnLst>
                <a:cxn ang="0">
                  <a:pos x="T0" y="T1"/>
                </a:cxn>
                <a:cxn ang="0">
                  <a:pos x="T2" y="T3"/>
                </a:cxn>
                <a:cxn ang="0">
                  <a:pos x="T4" y="T5"/>
                </a:cxn>
                <a:cxn ang="0">
                  <a:pos x="T6" y="T7"/>
                </a:cxn>
                <a:cxn ang="0">
                  <a:pos x="T8" y="T9"/>
                </a:cxn>
              </a:cxnLst>
              <a:rect l="0" t="0" r="r" b="b"/>
              <a:pathLst>
                <a:path w="13" h="59">
                  <a:moveTo>
                    <a:pt x="12" y="0"/>
                  </a:moveTo>
                  <a:lnTo>
                    <a:pt x="13" y="55"/>
                  </a:lnTo>
                  <a:lnTo>
                    <a:pt x="1" y="59"/>
                  </a:lnTo>
                  <a:lnTo>
                    <a:pt x="0" y="4"/>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1" name="Freeform 1365"/>
            <p:cNvSpPr>
              <a:spLocks/>
            </p:cNvSpPr>
            <p:nvPr/>
          </p:nvSpPr>
          <p:spPr bwMode="auto">
            <a:xfrm>
              <a:off x="13777104" y="-2390378"/>
              <a:ext cx="17463" cy="90488"/>
            </a:xfrm>
            <a:custGeom>
              <a:avLst/>
              <a:gdLst>
                <a:gd name="T0" fmla="*/ 10 w 11"/>
                <a:gd name="T1" fmla="*/ 2 h 57"/>
                <a:gd name="T2" fmla="*/ 11 w 11"/>
                <a:gd name="T3" fmla="*/ 57 h 57"/>
                <a:gd name="T4" fmla="*/ 2 w 11"/>
                <a:gd name="T5" fmla="*/ 56 h 57"/>
                <a:gd name="T6" fmla="*/ 0 w 11"/>
                <a:gd name="T7" fmla="*/ 0 h 57"/>
                <a:gd name="T8" fmla="*/ 10 w 11"/>
                <a:gd name="T9" fmla="*/ 2 h 57"/>
              </a:gdLst>
              <a:ahLst/>
              <a:cxnLst>
                <a:cxn ang="0">
                  <a:pos x="T0" y="T1"/>
                </a:cxn>
                <a:cxn ang="0">
                  <a:pos x="T2" y="T3"/>
                </a:cxn>
                <a:cxn ang="0">
                  <a:pos x="T4" y="T5"/>
                </a:cxn>
                <a:cxn ang="0">
                  <a:pos x="T6" y="T7"/>
                </a:cxn>
                <a:cxn ang="0">
                  <a:pos x="T8" y="T9"/>
                </a:cxn>
              </a:cxnLst>
              <a:rect l="0" t="0" r="r" b="b"/>
              <a:pathLst>
                <a:path w="11" h="57">
                  <a:moveTo>
                    <a:pt x="10" y="2"/>
                  </a:moveTo>
                  <a:lnTo>
                    <a:pt x="11" y="57"/>
                  </a:lnTo>
                  <a:lnTo>
                    <a:pt x="2" y="56"/>
                  </a:lnTo>
                  <a:lnTo>
                    <a:pt x="0" y="0"/>
                  </a:lnTo>
                  <a:lnTo>
                    <a:pt x="10"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2" name="Freeform 1366"/>
            <p:cNvSpPr>
              <a:spLocks/>
            </p:cNvSpPr>
            <p:nvPr/>
          </p:nvSpPr>
          <p:spPr bwMode="auto">
            <a:xfrm>
              <a:off x="13792979" y="-2388790"/>
              <a:ext cx="19050" cy="88900"/>
            </a:xfrm>
            <a:custGeom>
              <a:avLst/>
              <a:gdLst>
                <a:gd name="T0" fmla="*/ 11 w 12"/>
                <a:gd name="T1" fmla="*/ 0 h 56"/>
                <a:gd name="T2" fmla="*/ 12 w 12"/>
                <a:gd name="T3" fmla="*/ 55 h 56"/>
                <a:gd name="T4" fmla="*/ 1 w 12"/>
                <a:gd name="T5" fmla="*/ 56 h 56"/>
                <a:gd name="T6" fmla="*/ 0 w 12"/>
                <a:gd name="T7" fmla="*/ 1 h 56"/>
                <a:gd name="T8" fmla="*/ 11 w 12"/>
                <a:gd name="T9" fmla="*/ 0 h 56"/>
              </a:gdLst>
              <a:ahLst/>
              <a:cxnLst>
                <a:cxn ang="0">
                  <a:pos x="T0" y="T1"/>
                </a:cxn>
                <a:cxn ang="0">
                  <a:pos x="T2" y="T3"/>
                </a:cxn>
                <a:cxn ang="0">
                  <a:pos x="T4" y="T5"/>
                </a:cxn>
                <a:cxn ang="0">
                  <a:pos x="T6" y="T7"/>
                </a:cxn>
                <a:cxn ang="0">
                  <a:pos x="T8" y="T9"/>
                </a:cxn>
              </a:cxnLst>
              <a:rect l="0" t="0" r="r" b="b"/>
              <a:pathLst>
                <a:path w="12" h="56">
                  <a:moveTo>
                    <a:pt x="11" y="0"/>
                  </a:moveTo>
                  <a:lnTo>
                    <a:pt x="12" y="55"/>
                  </a:lnTo>
                  <a:lnTo>
                    <a:pt x="1" y="56"/>
                  </a:lnTo>
                  <a:lnTo>
                    <a:pt x="0" y="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3" name="Freeform 1367"/>
            <p:cNvSpPr>
              <a:spLocks/>
            </p:cNvSpPr>
            <p:nvPr/>
          </p:nvSpPr>
          <p:spPr bwMode="auto">
            <a:xfrm>
              <a:off x="13753291" y="-2403078"/>
              <a:ext cx="17463" cy="109538"/>
            </a:xfrm>
            <a:custGeom>
              <a:avLst/>
              <a:gdLst>
                <a:gd name="T0" fmla="*/ 10 w 11"/>
                <a:gd name="T1" fmla="*/ 0 h 69"/>
                <a:gd name="T2" fmla="*/ 11 w 11"/>
                <a:gd name="T3" fmla="*/ 55 h 69"/>
                <a:gd name="T4" fmla="*/ 2 w 11"/>
                <a:gd name="T5" fmla="*/ 69 h 69"/>
                <a:gd name="T6" fmla="*/ 0 w 11"/>
                <a:gd name="T7" fmla="*/ 14 h 69"/>
                <a:gd name="T8" fmla="*/ 10 w 11"/>
                <a:gd name="T9" fmla="*/ 0 h 69"/>
              </a:gdLst>
              <a:ahLst/>
              <a:cxnLst>
                <a:cxn ang="0">
                  <a:pos x="T0" y="T1"/>
                </a:cxn>
                <a:cxn ang="0">
                  <a:pos x="T2" y="T3"/>
                </a:cxn>
                <a:cxn ang="0">
                  <a:pos x="T4" y="T5"/>
                </a:cxn>
                <a:cxn ang="0">
                  <a:pos x="T6" y="T7"/>
                </a:cxn>
                <a:cxn ang="0">
                  <a:pos x="T8" y="T9"/>
                </a:cxn>
              </a:cxnLst>
              <a:rect l="0" t="0" r="r" b="b"/>
              <a:pathLst>
                <a:path w="11" h="69">
                  <a:moveTo>
                    <a:pt x="10" y="0"/>
                  </a:moveTo>
                  <a:lnTo>
                    <a:pt x="11" y="55"/>
                  </a:lnTo>
                  <a:lnTo>
                    <a:pt x="2" y="69"/>
                  </a:lnTo>
                  <a:lnTo>
                    <a:pt x="0" y="14"/>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4" name="Freeform 1368"/>
            <p:cNvSpPr>
              <a:spLocks/>
            </p:cNvSpPr>
            <p:nvPr/>
          </p:nvSpPr>
          <p:spPr bwMode="auto">
            <a:xfrm>
              <a:off x="13735829" y="-2380853"/>
              <a:ext cx="20638" cy="93663"/>
            </a:xfrm>
            <a:custGeom>
              <a:avLst/>
              <a:gdLst>
                <a:gd name="T0" fmla="*/ 11 w 13"/>
                <a:gd name="T1" fmla="*/ 0 h 59"/>
                <a:gd name="T2" fmla="*/ 13 w 13"/>
                <a:gd name="T3" fmla="*/ 55 h 59"/>
                <a:gd name="T4" fmla="*/ 1 w 13"/>
                <a:gd name="T5" fmla="*/ 59 h 59"/>
                <a:gd name="T6" fmla="*/ 0 w 13"/>
                <a:gd name="T7" fmla="*/ 4 h 59"/>
                <a:gd name="T8" fmla="*/ 11 w 13"/>
                <a:gd name="T9" fmla="*/ 0 h 59"/>
              </a:gdLst>
              <a:ahLst/>
              <a:cxnLst>
                <a:cxn ang="0">
                  <a:pos x="T0" y="T1"/>
                </a:cxn>
                <a:cxn ang="0">
                  <a:pos x="T2" y="T3"/>
                </a:cxn>
                <a:cxn ang="0">
                  <a:pos x="T4" y="T5"/>
                </a:cxn>
                <a:cxn ang="0">
                  <a:pos x="T6" y="T7"/>
                </a:cxn>
                <a:cxn ang="0">
                  <a:pos x="T8" y="T9"/>
                </a:cxn>
              </a:cxnLst>
              <a:rect l="0" t="0" r="r" b="b"/>
              <a:pathLst>
                <a:path w="13" h="59">
                  <a:moveTo>
                    <a:pt x="11" y="0"/>
                  </a:moveTo>
                  <a:lnTo>
                    <a:pt x="13" y="55"/>
                  </a:lnTo>
                  <a:lnTo>
                    <a:pt x="1" y="59"/>
                  </a:lnTo>
                  <a:lnTo>
                    <a:pt x="0" y="4"/>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5" name="Freeform 1369"/>
            <p:cNvSpPr>
              <a:spLocks/>
            </p:cNvSpPr>
            <p:nvPr/>
          </p:nvSpPr>
          <p:spPr bwMode="auto">
            <a:xfrm>
              <a:off x="11008504" y="-2360215"/>
              <a:ext cx="50800" cy="155575"/>
            </a:xfrm>
            <a:custGeom>
              <a:avLst/>
              <a:gdLst>
                <a:gd name="T0" fmla="*/ 39 w 41"/>
                <a:gd name="T1" fmla="*/ 52 h 119"/>
                <a:gd name="T2" fmla="*/ 41 w 41"/>
                <a:gd name="T3" fmla="*/ 119 h 119"/>
                <a:gd name="T4" fmla="*/ 40 w 41"/>
                <a:gd name="T5" fmla="*/ 115 h 119"/>
                <a:gd name="T6" fmla="*/ 22 w 41"/>
                <a:gd name="T7" fmla="*/ 92 h 119"/>
                <a:gd name="T8" fmla="*/ 12 w 41"/>
                <a:gd name="T9" fmla="*/ 74 h 119"/>
                <a:gd name="T10" fmla="*/ 2 w 41"/>
                <a:gd name="T11" fmla="*/ 67 h 119"/>
                <a:gd name="T12" fmla="*/ 0 w 41"/>
                <a:gd name="T13" fmla="*/ 0 h 119"/>
                <a:gd name="T14" fmla="*/ 10 w 41"/>
                <a:gd name="T15" fmla="*/ 7 h 119"/>
                <a:gd name="T16" fmla="*/ 20 w 41"/>
                <a:gd name="T17" fmla="*/ 25 h 119"/>
                <a:gd name="T18" fmla="*/ 38 w 41"/>
                <a:gd name="T19" fmla="*/ 48 h 119"/>
                <a:gd name="T20" fmla="*/ 39 w 41"/>
                <a:gd name="T21" fmla="*/ 5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19">
                  <a:moveTo>
                    <a:pt x="39" y="52"/>
                  </a:moveTo>
                  <a:cubicBezTo>
                    <a:pt x="41" y="119"/>
                    <a:pt x="41" y="119"/>
                    <a:pt x="41" y="119"/>
                  </a:cubicBezTo>
                  <a:cubicBezTo>
                    <a:pt x="41" y="118"/>
                    <a:pt x="41" y="116"/>
                    <a:pt x="40" y="115"/>
                  </a:cubicBezTo>
                  <a:cubicBezTo>
                    <a:pt x="36" y="108"/>
                    <a:pt x="30" y="98"/>
                    <a:pt x="22" y="92"/>
                  </a:cubicBezTo>
                  <a:cubicBezTo>
                    <a:pt x="15" y="86"/>
                    <a:pt x="21" y="83"/>
                    <a:pt x="12" y="74"/>
                  </a:cubicBezTo>
                  <a:cubicBezTo>
                    <a:pt x="9" y="70"/>
                    <a:pt x="6" y="69"/>
                    <a:pt x="2" y="67"/>
                  </a:cubicBezTo>
                  <a:cubicBezTo>
                    <a:pt x="0" y="0"/>
                    <a:pt x="0" y="0"/>
                    <a:pt x="0" y="0"/>
                  </a:cubicBezTo>
                  <a:cubicBezTo>
                    <a:pt x="4" y="1"/>
                    <a:pt x="7" y="3"/>
                    <a:pt x="10" y="7"/>
                  </a:cubicBezTo>
                  <a:cubicBezTo>
                    <a:pt x="19" y="16"/>
                    <a:pt x="13" y="19"/>
                    <a:pt x="20" y="25"/>
                  </a:cubicBezTo>
                  <a:cubicBezTo>
                    <a:pt x="28" y="31"/>
                    <a:pt x="34" y="41"/>
                    <a:pt x="38" y="48"/>
                  </a:cubicBezTo>
                  <a:cubicBezTo>
                    <a:pt x="39" y="49"/>
                    <a:pt x="39" y="51"/>
                    <a:pt x="39" y="5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6" name="Freeform 1370"/>
            <p:cNvSpPr>
              <a:spLocks/>
            </p:cNvSpPr>
            <p:nvPr/>
          </p:nvSpPr>
          <p:spPr bwMode="auto">
            <a:xfrm>
              <a:off x="10983104" y="-2368153"/>
              <a:ext cx="28575" cy="96838"/>
            </a:xfrm>
            <a:custGeom>
              <a:avLst/>
              <a:gdLst>
                <a:gd name="T0" fmla="*/ 21 w 23"/>
                <a:gd name="T1" fmla="*/ 6 h 73"/>
                <a:gd name="T2" fmla="*/ 23 w 23"/>
                <a:gd name="T3" fmla="*/ 73 h 73"/>
                <a:gd name="T4" fmla="*/ 2 w 23"/>
                <a:gd name="T5" fmla="*/ 67 h 73"/>
                <a:gd name="T6" fmla="*/ 0 w 23"/>
                <a:gd name="T7" fmla="*/ 0 h 73"/>
                <a:gd name="T8" fmla="*/ 21 w 23"/>
                <a:gd name="T9" fmla="*/ 6 h 73"/>
              </a:gdLst>
              <a:ahLst/>
              <a:cxnLst>
                <a:cxn ang="0">
                  <a:pos x="T0" y="T1"/>
                </a:cxn>
                <a:cxn ang="0">
                  <a:pos x="T2" y="T3"/>
                </a:cxn>
                <a:cxn ang="0">
                  <a:pos x="T4" y="T5"/>
                </a:cxn>
                <a:cxn ang="0">
                  <a:pos x="T6" y="T7"/>
                </a:cxn>
                <a:cxn ang="0">
                  <a:pos x="T8" y="T9"/>
                </a:cxn>
              </a:cxnLst>
              <a:rect l="0" t="0" r="r" b="b"/>
              <a:pathLst>
                <a:path w="23" h="73">
                  <a:moveTo>
                    <a:pt x="21" y="6"/>
                  </a:moveTo>
                  <a:cubicBezTo>
                    <a:pt x="23" y="73"/>
                    <a:pt x="23" y="73"/>
                    <a:pt x="23" y="73"/>
                  </a:cubicBezTo>
                  <a:cubicBezTo>
                    <a:pt x="18" y="71"/>
                    <a:pt x="11" y="70"/>
                    <a:pt x="2" y="67"/>
                  </a:cubicBezTo>
                  <a:cubicBezTo>
                    <a:pt x="0" y="0"/>
                    <a:pt x="0" y="0"/>
                    <a:pt x="0" y="0"/>
                  </a:cubicBezTo>
                  <a:cubicBezTo>
                    <a:pt x="9" y="3"/>
                    <a:pt x="16" y="4"/>
                    <a:pt x="21"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7" name="Freeform 1371"/>
            <p:cNvSpPr>
              <a:spLocks/>
            </p:cNvSpPr>
            <p:nvPr/>
          </p:nvSpPr>
          <p:spPr bwMode="auto">
            <a:xfrm>
              <a:off x="10965641" y="-2384028"/>
              <a:ext cx="19050" cy="104775"/>
            </a:xfrm>
            <a:custGeom>
              <a:avLst/>
              <a:gdLst>
                <a:gd name="T0" fmla="*/ 14 w 16"/>
                <a:gd name="T1" fmla="*/ 13 h 80"/>
                <a:gd name="T2" fmla="*/ 16 w 16"/>
                <a:gd name="T3" fmla="*/ 80 h 80"/>
                <a:gd name="T4" fmla="*/ 11 w 16"/>
                <a:gd name="T5" fmla="*/ 78 h 80"/>
                <a:gd name="T6" fmla="*/ 2 w 16"/>
                <a:gd name="T7" fmla="*/ 68 h 80"/>
                <a:gd name="T8" fmla="*/ 0 w 16"/>
                <a:gd name="T9" fmla="*/ 0 h 80"/>
                <a:gd name="T10" fmla="*/ 9 w 16"/>
                <a:gd name="T11" fmla="*/ 11 h 80"/>
                <a:gd name="T12" fmla="*/ 14 w 16"/>
                <a:gd name="T13" fmla="*/ 13 h 80"/>
              </a:gdLst>
              <a:ahLst/>
              <a:cxnLst>
                <a:cxn ang="0">
                  <a:pos x="T0" y="T1"/>
                </a:cxn>
                <a:cxn ang="0">
                  <a:pos x="T2" y="T3"/>
                </a:cxn>
                <a:cxn ang="0">
                  <a:pos x="T4" y="T5"/>
                </a:cxn>
                <a:cxn ang="0">
                  <a:pos x="T6" y="T7"/>
                </a:cxn>
                <a:cxn ang="0">
                  <a:pos x="T8" y="T9"/>
                </a:cxn>
                <a:cxn ang="0">
                  <a:pos x="T10" y="T11"/>
                </a:cxn>
                <a:cxn ang="0">
                  <a:pos x="T12" y="T13"/>
                </a:cxn>
              </a:cxnLst>
              <a:rect l="0" t="0" r="r" b="b"/>
              <a:pathLst>
                <a:path w="16" h="80">
                  <a:moveTo>
                    <a:pt x="14" y="13"/>
                  </a:moveTo>
                  <a:cubicBezTo>
                    <a:pt x="16" y="80"/>
                    <a:pt x="16" y="80"/>
                    <a:pt x="16" y="80"/>
                  </a:cubicBezTo>
                  <a:cubicBezTo>
                    <a:pt x="15" y="79"/>
                    <a:pt x="13" y="79"/>
                    <a:pt x="11" y="78"/>
                  </a:cubicBezTo>
                  <a:cubicBezTo>
                    <a:pt x="4" y="75"/>
                    <a:pt x="2" y="71"/>
                    <a:pt x="2" y="68"/>
                  </a:cubicBezTo>
                  <a:cubicBezTo>
                    <a:pt x="0" y="0"/>
                    <a:pt x="0" y="0"/>
                    <a:pt x="0" y="0"/>
                  </a:cubicBezTo>
                  <a:cubicBezTo>
                    <a:pt x="0" y="4"/>
                    <a:pt x="2" y="8"/>
                    <a:pt x="9" y="11"/>
                  </a:cubicBezTo>
                  <a:cubicBezTo>
                    <a:pt x="11" y="12"/>
                    <a:pt x="13" y="12"/>
                    <a:pt x="14" y="1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8" name="Freeform 1372"/>
            <p:cNvSpPr>
              <a:spLocks/>
            </p:cNvSpPr>
            <p:nvPr/>
          </p:nvSpPr>
          <p:spPr bwMode="auto">
            <a:xfrm>
              <a:off x="13727891" y="-2374503"/>
              <a:ext cx="9525" cy="92075"/>
            </a:xfrm>
            <a:custGeom>
              <a:avLst/>
              <a:gdLst>
                <a:gd name="T0" fmla="*/ 5 w 6"/>
                <a:gd name="T1" fmla="*/ 0 h 58"/>
                <a:gd name="T2" fmla="*/ 6 w 6"/>
                <a:gd name="T3" fmla="*/ 55 h 58"/>
                <a:gd name="T4" fmla="*/ 1 w 6"/>
                <a:gd name="T5" fmla="*/ 58 h 58"/>
                <a:gd name="T6" fmla="*/ 0 w 6"/>
                <a:gd name="T7" fmla="*/ 3 h 58"/>
                <a:gd name="T8" fmla="*/ 5 w 6"/>
                <a:gd name="T9" fmla="*/ 0 h 58"/>
              </a:gdLst>
              <a:ahLst/>
              <a:cxnLst>
                <a:cxn ang="0">
                  <a:pos x="T0" y="T1"/>
                </a:cxn>
                <a:cxn ang="0">
                  <a:pos x="T2" y="T3"/>
                </a:cxn>
                <a:cxn ang="0">
                  <a:pos x="T4" y="T5"/>
                </a:cxn>
                <a:cxn ang="0">
                  <a:pos x="T6" y="T7"/>
                </a:cxn>
                <a:cxn ang="0">
                  <a:pos x="T8" y="T9"/>
                </a:cxn>
              </a:cxnLst>
              <a:rect l="0" t="0" r="r" b="b"/>
              <a:pathLst>
                <a:path w="6" h="58">
                  <a:moveTo>
                    <a:pt x="5" y="0"/>
                  </a:moveTo>
                  <a:lnTo>
                    <a:pt x="6" y="55"/>
                  </a:lnTo>
                  <a:lnTo>
                    <a:pt x="1" y="58"/>
                  </a:lnTo>
                  <a:lnTo>
                    <a:pt x="0" y="3"/>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399" name="Freeform 1373"/>
            <p:cNvSpPr>
              <a:spLocks/>
            </p:cNvSpPr>
            <p:nvPr/>
          </p:nvSpPr>
          <p:spPr bwMode="auto">
            <a:xfrm>
              <a:off x="14162866" y="-2377678"/>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0" name="Freeform 1374"/>
            <p:cNvSpPr>
              <a:spLocks/>
            </p:cNvSpPr>
            <p:nvPr/>
          </p:nvSpPr>
          <p:spPr bwMode="auto">
            <a:xfrm>
              <a:off x="14153341" y="-2371328"/>
              <a:ext cx="12700" cy="98425"/>
            </a:xfrm>
            <a:custGeom>
              <a:avLst/>
              <a:gdLst>
                <a:gd name="T0" fmla="*/ 6 w 8"/>
                <a:gd name="T1" fmla="*/ 0 h 62"/>
                <a:gd name="T2" fmla="*/ 8 w 8"/>
                <a:gd name="T3" fmla="*/ 55 h 62"/>
                <a:gd name="T4" fmla="*/ 2 w 8"/>
                <a:gd name="T5" fmla="*/ 62 h 62"/>
                <a:gd name="T6" fmla="*/ 0 w 8"/>
                <a:gd name="T7" fmla="*/ 6 h 62"/>
                <a:gd name="T8" fmla="*/ 6 w 8"/>
                <a:gd name="T9" fmla="*/ 0 h 62"/>
              </a:gdLst>
              <a:ahLst/>
              <a:cxnLst>
                <a:cxn ang="0">
                  <a:pos x="T0" y="T1"/>
                </a:cxn>
                <a:cxn ang="0">
                  <a:pos x="T2" y="T3"/>
                </a:cxn>
                <a:cxn ang="0">
                  <a:pos x="T4" y="T5"/>
                </a:cxn>
                <a:cxn ang="0">
                  <a:pos x="T6" y="T7"/>
                </a:cxn>
                <a:cxn ang="0">
                  <a:pos x="T8" y="T9"/>
                </a:cxn>
              </a:cxnLst>
              <a:rect l="0" t="0" r="r" b="b"/>
              <a:pathLst>
                <a:path w="8" h="62">
                  <a:moveTo>
                    <a:pt x="6" y="0"/>
                  </a:moveTo>
                  <a:lnTo>
                    <a:pt x="8" y="55"/>
                  </a:lnTo>
                  <a:lnTo>
                    <a:pt x="2" y="62"/>
                  </a:lnTo>
                  <a:lnTo>
                    <a:pt x="0" y="6"/>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1" name="Freeform 1375"/>
            <p:cNvSpPr>
              <a:spLocks/>
            </p:cNvSpPr>
            <p:nvPr/>
          </p:nvSpPr>
          <p:spPr bwMode="auto">
            <a:xfrm>
              <a:off x="13835841" y="-2360215"/>
              <a:ext cx="23813" cy="95250"/>
            </a:xfrm>
            <a:custGeom>
              <a:avLst/>
              <a:gdLst>
                <a:gd name="T0" fmla="*/ 13 w 15"/>
                <a:gd name="T1" fmla="*/ 5 h 60"/>
                <a:gd name="T2" fmla="*/ 15 w 15"/>
                <a:gd name="T3" fmla="*/ 60 h 60"/>
                <a:gd name="T4" fmla="*/ 2 w 15"/>
                <a:gd name="T5" fmla="*/ 56 h 60"/>
                <a:gd name="T6" fmla="*/ 0 w 15"/>
                <a:gd name="T7" fmla="*/ 0 h 60"/>
                <a:gd name="T8" fmla="*/ 13 w 15"/>
                <a:gd name="T9" fmla="*/ 5 h 60"/>
              </a:gdLst>
              <a:ahLst/>
              <a:cxnLst>
                <a:cxn ang="0">
                  <a:pos x="T0" y="T1"/>
                </a:cxn>
                <a:cxn ang="0">
                  <a:pos x="T2" y="T3"/>
                </a:cxn>
                <a:cxn ang="0">
                  <a:pos x="T4" y="T5"/>
                </a:cxn>
                <a:cxn ang="0">
                  <a:pos x="T6" y="T7"/>
                </a:cxn>
                <a:cxn ang="0">
                  <a:pos x="T8" y="T9"/>
                </a:cxn>
              </a:cxnLst>
              <a:rect l="0" t="0" r="r" b="b"/>
              <a:pathLst>
                <a:path w="15" h="60">
                  <a:moveTo>
                    <a:pt x="13" y="5"/>
                  </a:moveTo>
                  <a:lnTo>
                    <a:pt x="15" y="60"/>
                  </a:lnTo>
                  <a:lnTo>
                    <a:pt x="2" y="56"/>
                  </a:lnTo>
                  <a:lnTo>
                    <a:pt x="0" y="0"/>
                  </a:lnTo>
                  <a:lnTo>
                    <a:pt x="13"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2" name="Freeform 1376"/>
            <p:cNvSpPr>
              <a:spLocks/>
            </p:cNvSpPr>
            <p:nvPr/>
          </p:nvSpPr>
          <p:spPr bwMode="auto">
            <a:xfrm>
              <a:off x="13856479" y="-2352278"/>
              <a:ext cx="6350" cy="92075"/>
            </a:xfrm>
            <a:custGeom>
              <a:avLst/>
              <a:gdLst>
                <a:gd name="T0" fmla="*/ 2 w 4"/>
                <a:gd name="T1" fmla="*/ 3 h 58"/>
                <a:gd name="T2" fmla="*/ 4 w 4"/>
                <a:gd name="T3" fmla="*/ 58 h 58"/>
                <a:gd name="T4" fmla="*/ 2 w 4"/>
                <a:gd name="T5" fmla="*/ 55 h 58"/>
                <a:gd name="T6" fmla="*/ 0 w 4"/>
                <a:gd name="T7" fmla="*/ 0 h 58"/>
                <a:gd name="T8" fmla="*/ 2 w 4"/>
                <a:gd name="T9" fmla="*/ 3 h 58"/>
              </a:gdLst>
              <a:ahLst/>
              <a:cxnLst>
                <a:cxn ang="0">
                  <a:pos x="T0" y="T1"/>
                </a:cxn>
                <a:cxn ang="0">
                  <a:pos x="T2" y="T3"/>
                </a:cxn>
                <a:cxn ang="0">
                  <a:pos x="T4" y="T5"/>
                </a:cxn>
                <a:cxn ang="0">
                  <a:pos x="T6" y="T7"/>
                </a:cxn>
                <a:cxn ang="0">
                  <a:pos x="T8" y="T9"/>
                </a:cxn>
              </a:cxnLst>
              <a:rect l="0" t="0" r="r" b="b"/>
              <a:pathLst>
                <a:path w="4" h="58">
                  <a:moveTo>
                    <a:pt x="2" y="3"/>
                  </a:moveTo>
                  <a:lnTo>
                    <a:pt x="4" y="58"/>
                  </a:lnTo>
                  <a:lnTo>
                    <a:pt x="2" y="55"/>
                  </a:lnTo>
                  <a:lnTo>
                    <a:pt x="0" y="0"/>
                  </a:lnTo>
                  <a:lnTo>
                    <a:pt x="2"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3" name="Freeform 1377"/>
            <p:cNvSpPr>
              <a:spLocks/>
            </p:cNvSpPr>
            <p:nvPr/>
          </p:nvSpPr>
          <p:spPr bwMode="auto">
            <a:xfrm>
              <a:off x="13823141" y="-2352278"/>
              <a:ext cx="3175" cy="96838"/>
            </a:xfrm>
            <a:custGeom>
              <a:avLst/>
              <a:gdLst>
                <a:gd name="T0" fmla="*/ 1 w 2"/>
                <a:gd name="T1" fmla="*/ 6 h 61"/>
                <a:gd name="T2" fmla="*/ 2 w 2"/>
                <a:gd name="T3" fmla="*/ 61 h 61"/>
                <a:gd name="T4" fmla="*/ 1 w 2"/>
                <a:gd name="T5" fmla="*/ 55 h 61"/>
                <a:gd name="T6" fmla="*/ 0 w 2"/>
                <a:gd name="T7" fmla="*/ 0 h 61"/>
                <a:gd name="T8" fmla="*/ 1 w 2"/>
                <a:gd name="T9" fmla="*/ 6 h 61"/>
              </a:gdLst>
              <a:ahLst/>
              <a:cxnLst>
                <a:cxn ang="0">
                  <a:pos x="T0" y="T1"/>
                </a:cxn>
                <a:cxn ang="0">
                  <a:pos x="T2" y="T3"/>
                </a:cxn>
                <a:cxn ang="0">
                  <a:pos x="T4" y="T5"/>
                </a:cxn>
                <a:cxn ang="0">
                  <a:pos x="T6" y="T7"/>
                </a:cxn>
                <a:cxn ang="0">
                  <a:pos x="T8" y="T9"/>
                </a:cxn>
              </a:cxnLst>
              <a:rect l="0" t="0" r="r" b="b"/>
              <a:pathLst>
                <a:path w="2" h="61">
                  <a:moveTo>
                    <a:pt x="1" y="6"/>
                  </a:moveTo>
                  <a:lnTo>
                    <a:pt x="2" y="61"/>
                  </a:lnTo>
                  <a:lnTo>
                    <a:pt x="1" y="55"/>
                  </a:lnTo>
                  <a:lnTo>
                    <a:pt x="0" y="0"/>
                  </a:lnTo>
                  <a:lnTo>
                    <a:pt x="1"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4" name="Freeform 1378"/>
            <p:cNvSpPr>
              <a:spLocks/>
            </p:cNvSpPr>
            <p:nvPr/>
          </p:nvSpPr>
          <p:spPr bwMode="auto">
            <a:xfrm>
              <a:off x="13739004" y="-2349103"/>
              <a:ext cx="14288" cy="103188"/>
            </a:xfrm>
            <a:custGeom>
              <a:avLst/>
              <a:gdLst>
                <a:gd name="T0" fmla="*/ 8 w 9"/>
                <a:gd name="T1" fmla="*/ 0 h 65"/>
                <a:gd name="T2" fmla="*/ 9 w 9"/>
                <a:gd name="T3" fmla="*/ 55 h 65"/>
                <a:gd name="T4" fmla="*/ 2 w 9"/>
                <a:gd name="T5" fmla="*/ 65 h 65"/>
                <a:gd name="T6" fmla="*/ 0 w 9"/>
                <a:gd name="T7" fmla="*/ 10 h 65"/>
                <a:gd name="T8" fmla="*/ 8 w 9"/>
                <a:gd name="T9" fmla="*/ 0 h 65"/>
              </a:gdLst>
              <a:ahLst/>
              <a:cxnLst>
                <a:cxn ang="0">
                  <a:pos x="T0" y="T1"/>
                </a:cxn>
                <a:cxn ang="0">
                  <a:pos x="T2" y="T3"/>
                </a:cxn>
                <a:cxn ang="0">
                  <a:pos x="T4" y="T5"/>
                </a:cxn>
                <a:cxn ang="0">
                  <a:pos x="T6" y="T7"/>
                </a:cxn>
                <a:cxn ang="0">
                  <a:pos x="T8" y="T9"/>
                </a:cxn>
              </a:cxnLst>
              <a:rect l="0" t="0" r="r" b="b"/>
              <a:pathLst>
                <a:path w="9" h="65">
                  <a:moveTo>
                    <a:pt x="8" y="0"/>
                  </a:moveTo>
                  <a:lnTo>
                    <a:pt x="9" y="55"/>
                  </a:lnTo>
                  <a:lnTo>
                    <a:pt x="2" y="65"/>
                  </a:lnTo>
                  <a:lnTo>
                    <a:pt x="0" y="1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5" name="Freeform 1379"/>
            <p:cNvSpPr>
              <a:spLocks/>
            </p:cNvSpPr>
            <p:nvPr/>
          </p:nvSpPr>
          <p:spPr bwMode="auto">
            <a:xfrm>
              <a:off x="14142229" y="-2361803"/>
              <a:ext cx="14288" cy="111125"/>
            </a:xfrm>
            <a:custGeom>
              <a:avLst/>
              <a:gdLst>
                <a:gd name="T0" fmla="*/ 7 w 9"/>
                <a:gd name="T1" fmla="*/ 0 h 70"/>
                <a:gd name="T2" fmla="*/ 9 w 9"/>
                <a:gd name="T3" fmla="*/ 56 h 70"/>
                <a:gd name="T4" fmla="*/ 1 w 9"/>
                <a:gd name="T5" fmla="*/ 70 h 70"/>
                <a:gd name="T6" fmla="*/ 0 w 9"/>
                <a:gd name="T7" fmla="*/ 15 h 70"/>
                <a:gd name="T8" fmla="*/ 7 w 9"/>
                <a:gd name="T9" fmla="*/ 0 h 70"/>
              </a:gdLst>
              <a:ahLst/>
              <a:cxnLst>
                <a:cxn ang="0">
                  <a:pos x="T0" y="T1"/>
                </a:cxn>
                <a:cxn ang="0">
                  <a:pos x="T2" y="T3"/>
                </a:cxn>
                <a:cxn ang="0">
                  <a:pos x="T4" y="T5"/>
                </a:cxn>
                <a:cxn ang="0">
                  <a:pos x="T6" y="T7"/>
                </a:cxn>
                <a:cxn ang="0">
                  <a:pos x="T8" y="T9"/>
                </a:cxn>
              </a:cxnLst>
              <a:rect l="0" t="0" r="r" b="b"/>
              <a:pathLst>
                <a:path w="9" h="70">
                  <a:moveTo>
                    <a:pt x="7" y="0"/>
                  </a:moveTo>
                  <a:lnTo>
                    <a:pt x="9" y="56"/>
                  </a:lnTo>
                  <a:lnTo>
                    <a:pt x="1" y="70"/>
                  </a:lnTo>
                  <a:lnTo>
                    <a:pt x="0" y="15"/>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6" name="Freeform 1380"/>
            <p:cNvSpPr>
              <a:spLocks/>
            </p:cNvSpPr>
            <p:nvPr/>
          </p:nvSpPr>
          <p:spPr bwMode="auto">
            <a:xfrm>
              <a:off x="13861241" y="-2325290"/>
              <a:ext cx="4763" cy="90488"/>
            </a:xfrm>
            <a:custGeom>
              <a:avLst/>
              <a:gdLst>
                <a:gd name="T0" fmla="*/ 1 w 3"/>
                <a:gd name="T1" fmla="*/ 1 h 57"/>
                <a:gd name="T2" fmla="*/ 3 w 3"/>
                <a:gd name="T3" fmla="*/ 57 h 57"/>
                <a:gd name="T4" fmla="*/ 2 w 3"/>
                <a:gd name="T5" fmla="*/ 55 h 57"/>
                <a:gd name="T6" fmla="*/ 0 w 3"/>
                <a:gd name="T7" fmla="*/ 0 h 57"/>
                <a:gd name="T8" fmla="*/ 1 w 3"/>
                <a:gd name="T9" fmla="*/ 1 h 57"/>
              </a:gdLst>
              <a:ahLst/>
              <a:cxnLst>
                <a:cxn ang="0">
                  <a:pos x="T0" y="T1"/>
                </a:cxn>
                <a:cxn ang="0">
                  <a:pos x="T2" y="T3"/>
                </a:cxn>
                <a:cxn ang="0">
                  <a:pos x="T4" y="T5"/>
                </a:cxn>
                <a:cxn ang="0">
                  <a:pos x="T6" y="T7"/>
                </a:cxn>
                <a:cxn ang="0">
                  <a:pos x="T8" y="T9"/>
                </a:cxn>
              </a:cxnLst>
              <a:rect l="0" t="0" r="r" b="b"/>
              <a:pathLst>
                <a:path w="3" h="57">
                  <a:moveTo>
                    <a:pt x="1" y="1"/>
                  </a:moveTo>
                  <a:lnTo>
                    <a:pt x="3" y="57"/>
                  </a:lnTo>
                  <a:lnTo>
                    <a:pt x="2" y="55"/>
                  </a:lnTo>
                  <a:lnTo>
                    <a:pt x="0" y="0"/>
                  </a:lnTo>
                  <a:lnTo>
                    <a:pt x="1"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7" name="Freeform 1381"/>
            <p:cNvSpPr>
              <a:spLocks/>
            </p:cNvSpPr>
            <p:nvPr/>
          </p:nvSpPr>
          <p:spPr bwMode="auto">
            <a:xfrm>
              <a:off x="13821554" y="-2336403"/>
              <a:ext cx="4763" cy="104775"/>
            </a:xfrm>
            <a:custGeom>
              <a:avLst/>
              <a:gdLst>
                <a:gd name="T0" fmla="*/ 2 w 3"/>
                <a:gd name="T1" fmla="*/ 11 h 66"/>
                <a:gd name="T2" fmla="*/ 3 w 3"/>
                <a:gd name="T3" fmla="*/ 66 h 66"/>
                <a:gd name="T4" fmla="*/ 2 w 3"/>
                <a:gd name="T5" fmla="*/ 55 h 66"/>
                <a:gd name="T6" fmla="*/ 0 w 3"/>
                <a:gd name="T7" fmla="*/ 0 h 66"/>
                <a:gd name="T8" fmla="*/ 2 w 3"/>
                <a:gd name="T9" fmla="*/ 11 h 66"/>
              </a:gdLst>
              <a:ahLst/>
              <a:cxnLst>
                <a:cxn ang="0">
                  <a:pos x="T0" y="T1"/>
                </a:cxn>
                <a:cxn ang="0">
                  <a:pos x="T2" y="T3"/>
                </a:cxn>
                <a:cxn ang="0">
                  <a:pos x="T4" y="T5"/>
                </a:cxn>
                <a:cxn ang="0">
                  <a:pos x="T6" y="T7"/>
                </a:cxn>
                <a:cxn ang="0">
                  <a:pos x="T8" y="T9"/>
                </a:cxn>
              </a:cxnLst>
              <a:rect l="0" t="0" r="r" b="b"/>
              <a:pathLst>
                <a:path w="3" h="66">
                  <a:moveTo>
                    <a:pt x="2" y="11"/>
                  </a:moveTo>
                  <a:lnTo>
                    <a:pt x="3" y="66"/>
                  </a:lnTo>
                  <a:lnTo>
                    <a:pt x="2" y="55"/>
                  </a:lnTo>
                  <a:lnTo>
                    <a:pt x="0" y="0"/>
                  </a:lnTo>
                  <a:lnTo>
                    <a:pt x="2"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8" name="Freeform 1382"/>
            <p:cNvSpPr>
              <a:spLocks/>
            </p:cNvSpPr>
            <p:nvPr/>
          </p:nvSpPr>
          <p:spPr bwMode="auto">
            <a:xfrm>
              <a:off x="13824729" y="-2318940"/>
              <a:ext cx="20638" cy="87313"/>
            </a:xfrm>
            <a:custGeom>
              <a:avLst/>
              <a:gdLst>
                <a:gd name="T0" fmla="*/ 11 w 13"/>
                <a:gd name="T1" fmla="*/ 0 h 55"/>
                <a:gd name="T2" fmla="*/ 13 w 13"/>
                <a:gd name="T3" fmla="*/ 55 h 55"/>
                <a:gd name="T4" fmla="*/ 1 w 13"/>
                <a:gd name="T5" fmla="*/ 55 h 55"/>
                <a:gd name="T6" fmla="*/ 0 w 13"/>
                <a:gd name="T7" fmla="*/ 0 h 55"/>
                <a:gd name="T8" fmla="*/ 11 w 13"/>
                <a:gd name="T9" fmla="*/ 0 h 55"/>
              </a:gdLst>
              <a:ahLst/>
              <a:cxnLst>
                <a:cxn ang="0">
                  <a:pos x="T0" y="T1"/>
                </a:cxn>
                <a:cxn ang="0">
                  <a:pos x="T2" y="T3"/>
                </a:cxn>
                <a:cxn ang="0">
                  <a:pos x="T4" y="T5"/>
                </a:cxn>
                <a:cxn ang="0">
                  <a:pos x="T6" y="T7"/>
                </a:cxn>
                <a:cxn ang="0">
                  <a:pos x="T8" y="T9"/>
                </a:cxn>
              </a:cxnLst>
              <a:rect l="0" t="0" r="r" b="b"/>
              <a:pathLst>
                <a:path w="13" h="55">
                  <a:moveTo>
                    <a:pt x="11" y="0"/>
                  </a:moveTo>
                  <a:lnTo>
                    <a:pt x="13" y="55"/>
                  </a:lnTo>
                  <a:lnTo>
                    <a:pt x="1" y="55"/>
                  </a:lnTo>
                  <a:lnTo>
                    <a:pt x="0" y="0"/>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09" name="Freeform 1383"/>
            <p:cNvSpPr>
              <a:spLocks/>
            </p:cNvSpPr>
            <p:nvPr/>
          </p:nvSpPr>
          <p:spPr bwMode="auto">
            <a:xfrm>
              <a:off x="13842191" y="-2325290"/>
              <a:ext cx="22225" cy="93663"/>
            </a:xfrm>
            <a:custGeom>
              <a:avLst/>
              <a:gdLst>
                <a:gd name="T0" fmla="*/ 12 w 14"/>
                <a:gd name="T1" fmla="*/ 0 h 59"/>
                <a:gd name="T2" fmla="*/ 14 w 14"/>
                <a:gd name="T3" fmla="*/ 55 h 59"/>
                <a:gd name="T4" fmla="*/ 2 w 14"/>
                <a:gd name="T5" fmla="*/ 59 h 59"/>
                <a:gd name="T6" fmla="*/ 0 w 14"/>
                <a:gd name="T7" fmla="*/ 4 h 59"/>
                <a:gd name="T8" fmla="*/ 12 w 14"/>
                <a:gd name="T9" fmla="*/ 0 h 59"/>
              </a:gdLst>
              <a:ahLst/>
              <a:cxnLst>
                <a:cxn ang="0">
                  <a:pos x="T0" y="T1"/>
                </a:cxn>
                <a:cxn ang="0">
                  <a:pos x="T2" y="T3"/>
                </a:cxn>
                <a:cxn ang="0">
                  <a:pos x="T4" y="T5"/>
                </a:cxn>
                <a:cxn ang="0">
                  <a:pos x="T6" y="T7"/>
                </a:cxn>
                <a:cxn ang="0">
                  <a:pos x="T8" y="T9"/>
                </a:cxn>
              </a:cxnLst>
              <a:rect l="0" t="0" r="r" b="b"/>
              <a:pathLst>
                <a:path w="14" h="59">
                  <a:moveTo>
                    <a:pt x="12" y="0"/>
                  </a:moveTo>
                  <a:lnTo>
                    <a:pt x="14" y="55"/>
                  </a:lnTo>
                  <a:lnTo>
                    <a:pt x="2" y="59"/>
                  </a:lnTo>
                  <a:lnTo>
                    <a:pt x="0" y="4"/>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0" name="Freeform 1384"/>
            <p:cNvSpPr>
              <a:spLocks/>
            </p:cNvSpPr>
            <p:nvPr/>
          </p:nvSpPr>
          <p:spPr bwMode="auto">
            <a:xfrm>
              <a:off x="14129529" y="-2337990"/>
              <a:ext cx="14288" cy="100013"/>
            </a:xfrm>
            <a:custGeom>
              <a:avLst/>
              <a:gdLst>
                <a:gd name="T0" fmla="*/ 8 w 9"/>
                <a:gd name="T1" fmla="*/ 0 h 63"/>
                <a:gd name="T2" fmla="*/ 9 w 9"/>
                <a:gd name="T3" fmla="*/ 55 h 63"/>
                <a:gd name="T4" fmla="*/ 2 w 9"/>
                <a:gd name="T5" fmla="*/ 63 h 63"/>
                <a:gd name="T6" fmla="*/ 0 w 9"/>
                <a:gd name="T7" fmla="*/ 8 h 63"/>
                <a:gd name="T8" fmla="*/ 8 w 9"/>
                <a:gd name="T9" fmla="*/ 0 h 63"/>
              </a:gdLst>
              <a:ahLst/>
              <a:cxnLst>
                <a:cxn ang="0">
                  <a:pos x="T0" y="T1"/>
                </a:cxn>
                <a:cxn ang="0">
                  <a:pos x="T2" y="T3"/>
                </a:cxn>
                <a:cxn ang="0">
                  <a:pos x="T4" y="T5"/>
                </a:cxn>
                <a:cxn ang="0">
                  <a:pos x="T6" y="T7"/>
                </a:cxn>
                <a:cxn ang="0">
                  <a:pos x="T8" y="T9"/>
                </a:cxn>
              </a:cxnLst>
              <a:rect l="0" t="0" r="r" b="b"/>
              <a:pathLst>
                <a:path w="9" h="63">
                  <a:moveTo>
                    <a:pt x="8" y="0"/>
                  </a:moveTo>
                  <a:lnTo>
                    <a:pt x="9" y="55"/>
                  </a:lnTo>
                  <a:lnTo>
                    <a:pt x="2" y="63"/>
                  </a:lnTo>
                  <a:lnTo>
                    <a:pt x="0" y="8"/>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1" name="Freeform 1385"/>
            <p:cNvSpPr>
              <a:spLocks/>
            </p:cNvSpPr>
            <p:nvPr/>
          </p:nvSpPr>
          <p:spPr bwMode="auto">
            <a:xfrm>
              <a:off x="14123179" y="-2325290"/>
              <a:ext cx="9525" cy="96838"/>
            </a:xfrm>
            <a:custGeom>
              <a:avLst/>
              <a:gdLst>
                <a:gd name="T0" fmla="*/ 4 w 6"/>
                <a:gd name="T1" fmla="*/ 0 h 61"/>
                <a:gd name="T2" fmla="*/ 6 w 6"/>
                <a:gd name="T3" fmla="*/ 55 h 61"/>
                <a:gd name="T4" fmla="*/ 1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1" y="61"/>
                  </a:lnTo>
                  <a:lnTo>
                    <a:pt x="0" y="6"/>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2" name="Freeform 1386"/>
            <p:cNvSpPr>
              <a:spLocks/>
            </p:cNvSpPr>
            <p:nvPr/>
          </p:nvSpPr>
          <p:spPr bwMode="auto">
            <a:xfrm>
              <a:off x="13796154" y="-2322115"/>
              <a:ext cx="4763" cy="104775"/>
            </a:xfrm>
            <a:custGeom>
              <a:avLst/>
              <a:gdLst>
                <a:gd name="T0" fmla="*/ 2 w 3"/>
                <a:gd name="T1" fmla="*/ 0 h 66"/>
                <a:gd name="T2" fmla="*/ 3 w 3"/>
                <a:gd name="T3" fmla="*/ 55 h 66"/>
                <a:gd name="T4" fmla="*/ 2 w 3"/>
                <a:gd name="T5" fmla="*/ 66 h 66"/>
                <a:gd name="T6" fmla="*/ 0 w 3"/>
                <a:gd name="T7" fmla="*/ 11 h 66"/>
                <a:gd name="T8" fmla="*/ 2 w 3"/>
                <a:gd name="T9" fmla="*/ 0 h 66"/>
              </a:gdLst>
              <a:ahLst/>
              <a:cxnLst>
                <a:cxn ang="0">
                  <a:pos x="T0" y="T1"/>
                </a:cxn>
                <a:cxn ang="0">
                  <a:pos x="T2" y="T3"/>
                </a:cxn>
                <a:cxn ang="0">
                  <a:pos x="T4" y="T5"/>
                </a:cxn>
                <a:cxn ang="0">
                  <a:pos x="T6" y="T7"/>
                </a:cxn>
                <a:cxn ang="0">
                  <a:pos x="T8" y="T9"/>
                </a:cxn>
              </a:cxnLst>
              <a:rect l="0" t="0" r="r" b="b"/>
              <a:pathLst>
                <a:path w="3" h="66">
                  <a:moveTo>
                    <a:pt x="2" y="0"/>
                  </a:moveTo>
                  <a:lnTo>
                    <a:pt x="3" y="55"/>
                  </a:lnTo>
                  <a:lnTo>
                    <a:pt x="2" y="66"/>
                  </a:lnTo>
                  <a:lnTo>
                    <a:pt x="0" y="11"/>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3" name="Freeform 1387"/>
            <p:cNvSpPr>
              <a:spLocks/>
            </p:cNvSpPr>
            <p:nvPr/>
          </p:nvSpPr>
          <p:spPr bwMode="auto">
            <a:xfrm>
              <a:off x="14105716" y="-2315765"/>
              <a:ext cx="19050" cy="95250"/>
            </a:xfrm>
            <a:custGeom>
              <a:avLst/>
              <a:gdLst>
                <a:gd name="T0" fmla="*/ 11 w 12"/>
                <a:gd name="T1" fmla="*/ 0 h 60"/>
                <a:gd name="T2" fmla="*/ 12 w 12"/>
                <a:gd name="T3" fmla="*/ 55 h 60"/>
                <a:gd name="T4" fmla="*/ 2 w 12"/>
                <a:gd name="T5" fmla="*/ 60 h 60"/>
                <a:gd name="T6" fmla="*/ 0 w 12"/>
                <a:gd name="T7" fmla="*/ 4 h 60"/>
                <a:gd name="T8" fmla="*/ 11 w 12"/>
                <a:gd name="T9" fmla="*/ 0 h 60"/>
              </a:gdLst>
              <a:ahLst/>
              <a:cxnLst>
                <a:cxn ang="0">
                  <a:pos x="T0" y="T1"/>
                </a:cxn>
                <a:cxn ang="0">
                  <a:pos x="T2" y="T3"/>
                </a:cxn>
                <a:cxn ang="0">
                  <a:pos x="T4" y="T5"/>
                </a:cxn>
                <a:cxn ang="0">
                  <a:pos x="T6" y="T7"/>
                </a:cxn>
                <a:cxn ang="0">
                  <a:pos x="T8" y="T9"/>
                </a:cxn>
              </a:cxnLst>
              <a:rect l="0" t="0" r="r" b="b"/>
              <a:pathLst>
                <a:path w="12" h="60">
                  <a:moveTo>
                    <a:pt x="11" y="0"/>
                  </a:moveTo>
                  <a:lnTo>
                    <a:pt x="12" y="55"/>
                  </a:lnTo>
                  <a:lnTo>
                    <a:pt x="2" y="60"/>
                  </a:lnTo>
                  <a:lnTo>
                    <a:pt x="0" y="4"/>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4" name="Freeform 1388"/>
            <p:cNvSpPr>
              <a:spLocks/>
            </p:cNvSpPr>
            <p:nvPr/>
          </p:nvSpPr>
          <p:spPr bwMode="auto">
            <a:xfrm>
              <a:off x="14177154" y="-2320528"/>
              <a:ext cx="6350" cy="100013"/>
            </a:xfrm>
            <a:custGeom>
              <a:avLst/>
              <a:gdLst>
                <a:gd name="T0" fmla="*/ 3 w 4"/>
                <a:gd name="T1" fmla="*/ 8 h 63"/>
                <a:gd name="T2" fmla="*/ 4 w 4"/>
                <a:gd name="T3" fmla="*/ 63 h 63"/>
                <a:gd name="T4" fmla="*/ 2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5" name="Freeform 1389"/>
            <p:cNvSpPr>
              <a:spLocks/>
            </p:cNvSpPr>
            <p:nvPr/>
          </p:nvSpPr>
          <p:spPr bwMode="auto">
            <a:xfrm>
              <a:off x="14096191" y="-2309415"/>
              <a:ext cx="12700" cy="96838"/>
            </a:xfrm>
            <a:custGeom>
              <a:avLst/>
              <a:gdLst>
                <a:gd name="T0" fmla="*/ 6 w 8"/>
                <a:gd name="T1" fmla="*/ 0 h 61"/>
                <a:gd name="T2" fmla="*/ 8 w 8"/>
                <a:gd name="T3" fmla="*/ 56 h 61"/>
                <a:gd name="T4" fmla="*/ 2 w 8"/>
                <a:gd name="T5" fmla="*/ 61 h 61"/>
                <a:gd name="T6" fmla="*/ 0 w 8"/>
                <a:gd name="T7" fmla="*/ 6 h 61"/>
                <a:gd name="T8" fmla="*/ 6 w 8"/>
                <a:gd name="T9" fmla="*/ 0 h 61"/>
              </a:gdLst>
              <a:ahLst/>
              <a:cxnLst>
                <a:cxn ang="0">
                  <a:pos x="T0" y="T1"/>
                </a:cxn>
                <a:cxn ang="0">
                  <a:pos x="T2" y="T3"/>
                </a:cxn>
                <a:cxn ang="0">
                  <a:pos x="T4" y="T5"/>
                </a:cxn>
                <a:cxn ang="0">
                  <a:pos x="T6" y="T7"/>
                </a:cxn>
                <a:cxn ang="0">
                  <a:pos x="T8" y="T9"/>
                </a:cxn>
              </a:cxnLst>
              <a:rect l="0" t="0" r="r" b="b"/>
              <a:pathLst>
                <a:path w="8" h="61">
                  <a:moveTo>
                    <a:pt x="6" y="0"/>
                  </a:moveTo>
                  <a:lnTo>
                    <a:pt x="8" y="56"/>
                  </a:lnTo>
                  <a:lnTo>
                    <a:pt x="2" y="61"/>
                  </a:lnTo>
                  <a:lnTo>
                    <a:pt x="0" y="6"/>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6" name="Freeform 1390"/>
            <p:cNvSpPr>
              <a:spLocks/>
            </p:cNvSpPr>
            <p:nvPr/>
          </p:nvSpPr>
          <p:spPr bwMode="auto">
            <a:xfrm>
              <a:off x="13796154" y="-2304653"/>
              <a:ext cx="3175" cy="103188"/>
            </a:xfrm>
            <a:custGeom>
              <a:avLst/>
              <a:gdLst>
                <a:gd name="T0" fmla="*/ 0 w 2"/>
                <a:gd name="T1" fmla="*/ 0 h 65"/>
                <a:gd name="T2" fmla="*/ 2 w 2"/>
                <a:gd name="T3" fmla="*/ 55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2" y="65"/>
                  </a:lnTo>
                  <a:lnTo>
                    <a:pt x="0" y="1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7" name="Freeform 1391"/>
            <p:cNvSpPr>
              <a:spLocks/>
            </p:cNvSpPr>
            <p:nvPr/>
          </p:nvSpPr>
          <p:spPr bwMode="auto">
            <a:xfrm>
              <a:off x="13821554" y="-2293540"/>
              <a:ext cx="19050" cy="103188"/>
            </a:xfrm>
            <a:custGeom>
              <a:avLst/>
              <a:gdLst>
                <a:gd name="T0" fmla="*/ 10 w 12"/>
                <a:gd name="T1" fmla="*/ 9 h 65"/>
                <a:gd name="T2" fmla="*/ 12 w 12"/>
                <a:gd name="T3" fmla="*/ 65 h 65"/>
                <a:gd name="T4" fmla="*/ 2 w 12"/>
                <a:gd name="T5" fmla="*/ 55 h 65"/>
                <a:gd name="T6" fmla="*/ 0 w 12"/>
                <a:gd name="T7" fmla="*/ 0 h 65"/>
                <a:gd name="T8" fmla="*/ 10 w 12"/>
                <a:gd name="T9" fmla="*/ 9 h 65"/>
              </a:gdLst>
              <a:ahLst/>
              <a:cxnLst>
                <a:cxn ang="0">
                  <a:pos x="T0" y="T1"/>
                </a:cxn>
                <a:cxn ang="0">
                  <a:pos x="T2" y="T3"/>
                </a:cxn>
                <a:cxn ang="0">
                  <a:pos x="T4" y="T5"/>
                </a:cxn>
                <a:cxn ang="0">
                  <a:pos x="T6" y="T7"/>
                </a:cxn>
                <a:cxn ang="0">
                  <a:pos x="T8" y="T9"/>
                </a:cxn>
              </a:cxnLst>
              <a:rect l="0" t="0" r="r" b="b"/>
              <a:pathLst>
                <a:path w="12" h="65">
                  <a:moveTo>
                    <a:pt x="10" y="9"/>
                  </a:moveTo>
                  <a:lnTo>
                    <a:pt x="12" y="65"/>
                  </a:lnTo>
                  <a:lnTo>
                    <a:pt x="2" y="55"/>
                  </a:lnTo>
                  <a:lnTo>
                    <a:pt x="0" y="0"/>
                  </a:lnTo>
                  <a:lnTo>
                    <a:pt x="10"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8" name="Freeform 1392"/>
            <p:cNvSpPr>
              <a:spLocks/>
            </p:cNvSpPr>
            <p:nvPr/>
          </p:nvSpPr>
          <p:spPr bwMode="auto">
            <a:xfrm>
              <a:off x="14096191" y="-2299890"/>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19" name="Freeform 1393"/>
            <p:cNvSpPr>
              <a:spLocks/>
            </p:cNvSpPr>
            <p:nvPr/>
          </p:nvSpPr>
          <p:spPr bwMode="auto">
            <a:xfrm>
              <a:off x="14094604" y="-2298303"/>
              <a:ext cx="4763" cy="90488"/>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3" y="68"/>
                    <a:pt x="2" y="69"/>
                  </a:cubicBezTo>
                  <a:cubicBezTo>
                    <a:pt x="0" y="2"/>
                    <a:pt x="0" y="2"/>
                    <a:pt x="0" y="2"/>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0" name="Freeform 1394"/>
            <p:cNvSpPr>
              <a:spLocks/>
            </p:cNvSpPr>
            <p:nvPr/>
          </p:nvSpPr>
          <p:spPr bwMode="auto">
            <a:xfrm>
              <a:off x="14094604" y="-2295128"/>
              <a:ext cx="3175" cy="88900"/>
            </a:xfrm>
            <a:custGeom>
              <a:avLst/>
              <a:gdLst>
                <a:gd name="T0" fmla="*/ 1 w 3"/>
                <a:gd name="T1" fmla="*/ 0 h 69"/>
                <a:gd name="T2" fmla="*/ 3 w 3"/>
                <a:gd name="T3" fmla="*/ 67 h 69"/>
                <a:gd name="T4" fmla="*/ 2 w 3"/>
                <a:gd name="T5" fmla="*/ 69 h 69"/>
                <a:gd name="T6" fmla="*/ 0 w 3"/>
                <a:gd name="T7" fmla="*/ 2 h 69"/>
                <a:gd name="T8" fmla="*/ 1 w 3"/>
                <a:gd name="T9" fmla="*/ 0 h 69"/>
              </a:gdLst>
              <a:ahLst/>
              <a:cxnLst>
                <a:cxn ang="0">
                  <a:pos x="T0" y="T1"/>
                </a:cxn>
                <a:cxn ang="0">
                  <a:pos x="T2" y="T3"/>
                </a:cxn>
                <a:cxn ang="0">
                  <a:pos x="T4" y="T5"/>
                </a:cxn>
                <a:cxn ang="0">
                  <a:pos x="T6" y="T7"/>
                </a:cxn>
                <a:cxn ang="0">
                  <a:pos x="T8" y="T9"/>
                </a:cxn>
              </a:cxnLst>
              <a:rect l="0" t="0" r="r" b="b"/>
              <a:pathLst>
                <a:path w="3" h="69">
                  <a:moveTo>
                    <a:pt x="1" y="0"/>
                  </a:moveTo>
                  <a:cubicBezTo>
                    <a:pt x="3" y="67"/>
                    <a:pt x="3" y="67"/>
                    <a:pt x="3" y="67"/>
                  </a:cubicBezTo>
                  <a:cubicBezTo>
                    <a:pt x="3" y="67"/>
                    <a:pt x="2" y="68"/>
                    <a:pt x="2" y="69"/>
                  </a:cubicBezTo>
                  <a:cubicBezTo>
                    <a:pt x="0" y="2"/>
                    <a:pt x="0" y="2"/>
                    <a:pt x="0" y="2"/>
                  </a:cubicBezTo>
                  <a:cubicBezTo>
                    <a:pt x="0"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1" name="Freeform 1395"/>
            <p:cNvSpPr>
              <a:spLocks/>
            </p:cNvSpPr>
            <p:nvPr/>
          </p:nvSpPr>
          <p:spPr bwMode="auto">
            <a:xfrm>
              <a:off x="14091429" y="-2293540"/>
              <a:ext cx="4763" cy="90488"/>
            </a:xfrm>
            <a:custGeom>
              <a:avLst/>
              <a:gdLst>
                <a:gd name="T0" fmla="*/ 2 w 4"/>
                <a:gd name="T1" fmla="*/ 0 h 69"/>
                <a:gd name="T2" fmla="*/ 4 w 4"/>
                <a:gd name="T3" fmla="*/ 67 h 69"/>
                <a:gd name="T4" fmla="*/ 2 w 4"/>
                <a:gd name="T5" fmla="*/ 69 h 69"/>
                <a:gd name="T6" fmla="*/ 0 w 4"/>
                <a:gd name="T7" fmla="*/ 2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8"/>
                    <a:pt x="2" y="68"/>
                    <a:pt x="2" y="69"/>
                  </a:cubicBezTo>
                  <a:cubicBezTo>
                    <a:pt x="0" y="2"/>
                    <a:pt x="0" y="2"/>
                    <a:pt x="0" y="2"/>
                  </a:cubicBezTo>
                  <a:cubicBezTo>
                    <a:pt x="0" y="1"/>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2" name="Freeform 1396"/>
            <p:cNvSpPr>
              <a:spLocks/>
            </p:cNvSpPr>
            <p:nvPr/>
          </p:nvSpPr>
          <p:spPr bwMode="auto">
            <a:xfrm>
              <a:off x="14088254" y="-2290365"/>
              <a:ext cx="6350" cy="90488"/>
            </a:xfrm>
            <a:custGeom>
              <a:avLst/>
              <a:gdLst>
                <a:gd name="T0" fmla="*/ 3 w 5"/>
                <a:gd name="T1" fmla="*/ 0 h 69"/>
                <a:gd name="T2" fmla="*/ 5 w 5"/>
                <a:gd name="T3" fmla="*/ 67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7"/>
                    <a:pt x="5" y="67"/>
                    <a:pt x="5" y="67"/>
                  </a:cubicBezTo>
                  <a:cubicBezTo>
                    <a:pt x="4" y="68"/>
                    <a:pt x="3" y="68"/>
                    <a:pt x="2" y="69"/>
                  </a:cubicBezTo>
                  <a:cubicBezTo>
                    <a:pt x="0" y="2"/>
                    <a:pt x="0" y="2"/>
                    <a:pt x="0" y="2"/>
                  </a:cubicBezTo>
                  <a:cubicBezTo>
                    <a:pt x="1" y="1"/>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3" name="Freeform 1397"/>
            <p:cNvSpPr>
              <a:spLocks/>
            </p:cNvSpPr>
            <p:nvPr/>
          </p:nvSpPr>
          <p:spPr bwMode="auto">
            <a:xfrm>
              <a:off x="14080316" y="-2287190"/>
              <a:ext cx="9525" cy="88900"/>
            </a:xfrm>
            <a:custGeom>
              <a:avLst/>
              <a:gdLst>
                <a:gd name="T0" fmla="*/ 6 w 8"/>
                <a:gd name="T1" fmla="*/ 0 h 69"/>
                <a:gd name="T2" fmla="*/ 8 w 8"/>
                <a:gd name="T3" fmla="*/ 67 h 69"/>
                <a:gd name="T4" fmla="*/ 2 w 8"/>
                <a:gd name="T5" fmla="*/ 69 h 69"/>
                <a:gd name="T6" fmla="*/ 0 w 8"/>
                <a:gd name="T7" fmla="*/ 2 h 69"/>
                <a:gd name="T8" fmla="*/ 6 w 8"/>
                <a:gd name="T9" fmla="*/ 0 h 69"/>
              </a:gdLst>
              <a:ahLst/>
              <a:cxnLst>
                <a:cxn ang="0">
                  <a:pos x="T0" y="T1"/>
                </a:cxn>
                <a:cxn ang="0">
                  <a:pos x="T2" y="T3"/>
                </a:cxn>
                <a:cxn ang="0">
                  <a:pos x="T4" y="T5"/>
                </a:cxn>
                <a:cxn ang="0">
                  <a:pos x="T6" y="T7"/>
                </a:cxn>
                <a:cxn ang="0">
                  <a:pos x="T8" y="T9"/>
                </a:cxn>
              </a:cxnLst>
              <a:rect l="0" t="0" r="r" b="b"/>
              <a:pathLst>
                <a:path w="8" h="69">
                  <a:moveTo>
                    <a:pt x="6" y="0"/>
                  </a:moveTo>
                  <a:cubicBezTo>
                    <a:pt x="8" y="67"/>
                    <a:pt x="8" y="67"/>
                    <a:pt x="8" y="67"/>
                  </a:cubicBezTo>
                  <a:cubicBezTo>
                    <a:pt x="6" y="68"/>
                    <a:pt x="4" y="69"/>
                    <a:pt x="2" y="69"/>
                  </a:cubicBezTo>
                  <a:cubicBezTo>
                    <a:pt x="0" y="2"/>
                    <a:pt x="0" y="2"/>
                    <a:pt x="0" y="2"/>
                  </a:cubicBezTo>
                  <a:cubicBezTo>
                    <a:pt x="3" y="2"/>
                    <a:pt x="4" y="1"/>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4" name="Freeform 1398"/>
            <p:cNvSpPr>
              <a:spLocks/>
            </p:cNvSpPr>
            <p:nvPr/>
          </p:nvSpPr>
          <p:spPr bwMode="auto">
            <a:xfrm>
              <a:off x="14077141" y="-2285603"/>
              <a:ext cx="6350"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3" y="68"/>
                    <a:pt x="2" y="68"/>
                  </a:cubicBezTo>
                  <a:cubicBezTo>
                    <a:pt x="0" y="1"/>
                    <a:pt x="0" y="1"/>
                    <a:pt x="0" y="1"/>
                  </a:cubicBezTo>
                  <a:cubicBezTo>
                    <a:pt x="1" y="1"/>
                    <a:pt x="1" y="1"/>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5" name="Freeform 1399"/>
            <p:cNvSpPr>
              <a:spLocks/>
            </p:cNvSpPr>
            <p:nvPr/>
          </p:nvSpPr>
          <p:spPr bwMode="auto">
            <a:xfrm>
              <a:off x="14072379" y="-2284015"/>
              <a:ext cx="7938" cy="88900"/>
            </a:xfrm>
            <a:custGeom>
              <a:avLst/>
              <a:gdLst>
                <a:gd name="T0" fmla="*/ 4 w 6"/>
                <a:gd name="T1" fmla="*/ 0 h 68"/>
                <a:gd name="T2" fmla="*/ 6 w 6"/>
                <a:gd name="T3" fmla="*/ 67 h 68"/>
                <a:gd name="T4" fmla="*/ 5 w 6"/>
                <a:gd name="T5" fmla="*/ 67 h 68"/>
                <a:gd name="T6" fmla="*/ 2 w 6"/>
                <a:gd name="T7" fmla="*/ 68 h 68"/>
                <a:gd name="T8" fmla="*/ 0 w 6"/>
                <a:gd name="T9" fmla="*/ 1 h 68"/>
                <a:gd name="T10" fmla="*/ 3 w 6"/>
                <a:gd name="T11" fmla="*/ 0 h 68"/>
                <a:gd name="T12" fmla="*/ 4 w 6"/>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0"/>
                  </a:moveTo>
                  <a:cubicBezTo>
                    <a:pt x="6" y="67"/>
                    <a:pt x="6" y="67"/>
                    <a:pt x="6" y="67"/>
                  </a:cubicBezTo>
                  <a:cubicBezTo>
                    <a:pt x="6" y="67"/>
                    <a:pt x="5" y="67"/>
                    <a:pt x="5" y="67"/>
                  </a:cubicBezTo>
                  <a:cubicBezTo>
                    <a:pt x="4" y="67"/>
                    <a:pt x="3" y="68"/>
                    <a:pt x="2" y="68"/>
                  </a:cubicBezTo>
                  <a:cubicBezTo>
                    <a:pt x="0" y="1"/>
                    <a:pt x="0" y="1"/>
                    <a:pt x="0" y="1"/>
                  </a:cubicBezTo>
                  <a:cubicBezTo>
                    <a:pt x="1" y="0"/>
                    <a:pt x="2" y="0"/>
                    <a:pt x="3" y="0"/>
                  </a:cubicBezTo>
                  <a:cubicBezTo>
                    <a:pt x="4" y="0"/>
                    <a:pt x="4"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6" name="Freeform 1400"/>
            <p:cNvSpPr>
              <a:spLocks/>
            </p:cNvSpPr>
            <p:nvPr/>
          </p:nvSpPr>
          <p:spPr bwMode="auto">
            <a:xfrm>
              <a:off x="14043804" y="-2282428"/>
              <a:ext cx="31750" cy="92075"/>
            </a:xfrm>
            <a:custGeom>
              <a:avLst/>
              <a:gdLst>
                <a:gd name="T0" fmla="*/ 23 w 25"/>
                <a:gd name="T1" fmla="*/ 0 h 71"/>
                <a:gd name="T2" fmla="*/ 25 w 25"/>
                <a:gd name="T3" fmla="*/ 67 h 71"/>
                <a:gd name="T4" fmla="*/ 2 w 25"/>
                <a:gd name="T5" fmla="*/ 71 h 71"/>
                <a:gd name="T6" fmla="*/ 0 w 25"/>
                <a:gd name="T7" fmla="*/ 4 h 71"/>
                <a:gd name="T8" fmla="*/ 23 w 25"/>
                <a:gd name="T9" fmla="*/ 0 h 71"/>
              </a:gdLst>
              <a:ahLst/>
              <a:cxnLst>
                <a:cxn ang="0">
                  <a:pos x="T0" y="T1"/>
                </a:cxn>
                <a:cxn ang="0">
                  <a:pos x="T2" y="T3"/>
                </a:cxn>
                <a:cxn ang="0">
                  <a:pos x="T4" y="T5"/>
                </a:cxn>
                <a:cxn ang="0">
                  <a:pos x="T6" y="T7"/>
                </a:cxn>
                <a:cxn ang="0">
                  <a:pos x="T8" y="T9"/>
                </a:cxn>
              </a:cxnLst>
              <a:rect l="0" t="0" r="r" b="b"/>
              <a:pathLst>
                <a:path w="25" h="71">
                  <a:moveTo>
                    <a:pt x="23" y="0"/>
                  </a:moveTo>
                  <a:cubicBezTo>
                    <a:pt x="25" y="67"/>
                    <a:pt x="25" y="67"/>
                    <a:pt x="25" y="67"/>
                  </a:cubicBezTo>
                  <a:cubicBezTo>
                    <a:pt x="14" y="69"/>
                    <a:pt x="2" y="71"/>
                    <a:pt x="2" y="71"/>
                  </a:cubicBezTo>
                  <a:cubicBezTo>
                    <a:pt x="0" y="4"/>
                    <a:pt x="0" y="4"/>
                    <a:pt x="0" y="4"/>
                  </a:cubicBezTo>
                  <a:cubicBezTo>
                    <a:pt x="0" y="4"/>
                    <a:pt x="12" y="2"/>
                    <a:pt x="2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7" name="Freeform 1401"/>
            <p:cNvSpPr>
              <a:spLocks/>
            </p:cNvSpPr>
            <p:nvPr/>
          </p:nvSpPr>
          <p:spPr bwMode="auto">
            <a:xfrm>
              <a:off x="14010466" y="-2277665"/>
              <a:ext cx="36513" cy="88900"/>
            </a:xfrm>
            <a:custGeom>
              <a:avLst/>
              <a:gdLst>
                <a:gd name="T0" fmla="*/ 21 w 23"/>
                <a:gd name="T1" fmla="*/ 0 h 56"/>
                <a:gd name="T2" fmla="*/ 23 w 23"/>
                <a:gd name="T3" fmla="*/ 55 h 56"/>
                <a:gd name="T4" fmla="*/ 1 w 23"/>
                <a:gd name="T5" fmla="*/ 56 h 56"/>
                <a:gd name="T6" fmla="*/ 0 w 23"/>
                <a:gd name="T7" fmla="*/ 1 h 56"/>
                <a:gd name="T8" fmla="*/ 21 w 23"/>
                <a:gd name="T9" fmla="*/ 0 h 56"/>
              </a:gdLst>
              <a:ahLst/>
              <a:cxnLst>
                <a:cxn ang="0">
                  <a:pos x="T0" y="T1"/>
                </a:cxn>
                <a:cxn ang="0">
                  <a:pos x="T2" y="T3"/>
                </a:cxn>
                <a:cxn ang="0">
                  <a:pos x="T4" y="T5"/>
                </a:cxn>
                <a:cxn ang="0">
                  <a:pos x="T6" y="T7"/>
                </a:cxn>
                <a:cxn ang="0">
                  <a:pos x="T8" y="T9"/>
                </a:cxn>
              </a:cxnLst>
              <a:rect l="0" t="0" r="r" b="b"/>
              <a:pathLst>
                <a:path w="23" h="56">
                  <a:moveTo>
                    <a:pt x="21" y="0"/>
                  </a:moveTo>
                  <a:lnTo>
                    <a:pt x="23" y="55"/>
                  </a:lnTo>
                  <a:lnTo>
                    <a:pt x="1" y="56"/>
                  </a:lnTo>
                  <a:lnTo>
                    <a:pt x="0" y="1"/>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8" name="Freeform 1402"/>
            <p:cNvSpPr>
              <a:spLocks/>
            </p:cNvSpPr>
            <p:nvPr/>
          </p:nvSpPr>
          <p:spPr bwMode="auto">
            <a:xfrm>
              <a:off x="13994591" y="-2279253"/>
              <a:ext cx="17463" cy="90488"/>
            </a:xfrm>
            <a:custGeom>
              <a:avLst/>
              <a:gdLst>
                <a:gd name="T0" fmla="*/ 10 w 11"/>
                <a:gd name="T1" fmla="*/ 2 h 57"/>
                <a:gd name="T2" fmla="*/ 11 w 11"/>
                <a:gd name="T3" fmla="*/ 57 h 57"/>
                <a:gd name="T4" fmla="*/ 2 w 11"/>
                <a:gd name="T5" fmla="*/ 56 h 57"/>
                <a:gd name="T6" fmla="*/ 0 w 11"/>
                <a:gd name="T7" fmla="*/ 0 h 57"/>
                <a:gd name="T8" fmla="*/ 10 w 11"/>
                <a:gd name="T9" fmla="*/ 2 h 57"/>
              </a:gdLst>
              <a:ahLst/>
              <a:cxnLst>
                <a:cxn ang="0">
                  <a:pos x="T0" y="T1"/>
                </a:cxn>
                <a:cxn ang="0">
                  <a:pos x="T2" y="T3"/>
                </a:cxn>
                <a:cxn ang="0">
                  <a:pos x="T4" y="T5"/>
                </a:cxn>
                <a:cxn ang="0">
                  <a:pos x="T6" y="T7"/>
                </a:cxn>
                <a:cxn ang="0">
                  <a:pos x="T8" y="T9"/>
                </a:cxn>
              </a:cxnLst>
              <a:rect l="0" t="0" r="r" b="b"/>
              <a:pathLst>
                <a:path w="11" h="57">
                  <a:moveTo>
                    <a:pt x="10" y="2"/>
                  </a:moveTo>
                  <a:lnTo>
                    <a:pt x="11" y="57"/>
                  </a:lnTo>
                  <a:lnTo>
                    <a:pt x="2" y="56"/>
                  </a:lnTo>
                  <a:lnTo>
                    <a:pt x="0" y="0"/>
                  </a:lnTo>
                  <a:lnTo>
                    <a:pt x="10"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29" name="Freeform 1403"/>
            <p:cNvSpPr>
              <a:spLocks/>
            </p:cNvSpPr>
            <p:nvPr/>
          </p:nvSpPr>
          <p:spPr bwMode="auto">
            <a:xfrm>
              <a:off x="13991416" y="-2279253"/>
              <a:ext cx="6350" cy="95250"/>
            </a:xfrm>
            <a:custGeom>
              <a:avLst/>
              <a:gdLst>
                <a:gd name="T0" fmla="*/ 2 w 4"/>
                <a:gd name="T1" fmla="*/ 0 h 60"/>
                <a:gd name="T2" fmla="*/ 4 w 4"/>
                <a:gd name="T3" fmla="*/ 56 h 60"/>
                <a:gd name="T4" fmla="*/ 2 w 4"/>
                <a:gd name="T5" fmla="*/ 60 h 60"/>
                <a:gd name="T6" fmla="*/ 0 w 4"/>
                <a:gd name="T7" fmla="*/ 4 h 60"/>
                <a:gd name="T8" fmla="*/ 2 w 4"/>
                <a:gd name="T9" fmla="*/ 0 h 60"/>
              </a:gdLst>
              <a:ahLst/>
              <a:cxnLst>
                <a:cxn ang="0">
                  <a:pos x="T0" y="T1"/>
                </a:cxn>
                <a:cxn ang="0">
                  <a:pos x="T2" y="T3"/>
                </a:cxn>
                <a:cxn ang="0">
                  <a:pos x="T4" y="T5"/>
                </a:cxn>
                <a:cxn ang="0">
                  <a:pos x="T6" y="T7"/>
                </a:cxn>
                <a:cxn ang="0">
                  <a:pos x="T8" y="T9"/>
                </a:cxn>
              </a:cxnLst>
              <a:rect l="0" t="0" r="r" b="b"/>
              <a:pathLst>
                <a:path w="4" h="60">
                  <a:moveTo>
                    <a:pt x="2" y="0"/>
                  </a:moveTo>
                  <a:lnTo>
                    <a:pt x="4" y="56"/>
                  </a:lnTo>
                  <a:lnTo>
                    <a:pt x="2" y="60"/>
                  </a:lnTo>
                  <a:lnTo>
                    <a:pt x="0" y="4"/>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0" name="Freeform 1404"/>
            <p:cNvSpPr>
              <a:spLocks/>
            </p:cNvSpPr>
            <p:nvPr/>
          </p:nvSpPr>
          <p:spPr bwMode="auto">
            <a:xfrm>
              <a:off x="13837429" y="-2279253"/>
              <a:ext cx="6350" cy="100013"/>
            </a:xfrm>
            <a:custGeom>
              <a:avLst/>
              <a:gdLst>
                <a:gd name="T0" fmla="*/ 3 w 4"/>
                <a:gd name="T1" fmla="*/ 8 h 63"/>
                <a:gd name="T2" fmla="*/ 4 w 4"/>
                <a:gd name="T3" fmla="*/ 63 h 63"/>
                <a:gd name="T4" fmla="*/ 2 w 4"/>
                <a:gd name="T5" fmla="*/ 56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6"/>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1" name="Freeform 1405"/>
            <p:cNvSpPr>
              <a:spLocks/>
            </p:cNvSpPr>
            <p:nvPr/>
          </p:nvSpPr>
          <p:spPr bwMode="auto">
            <a:xfrm>
              <a:off x="13908866" y="-2268140"/>
              <a:ext cx="15875" cy="90488"/>
            </a:xfrm>
            <a:custGeom>
              <a:avLst/>
              <a:gdLst>
                <a:gd name="T0" fmla="*/ 8 w 10"/>
                <a:gd name="T1" fmla="*/ 0 h 57"/>
                <a:gd name="T2" fmla="*/ 10 w 10"/>
                <a:gd name="T3" fmla="*/ 55 h 57"/>
                <a:gd name="T4" fmla="*/ 2 w 10"/>
                <a:gd name="T5" fmla="*/ 57 h 57"/>
                <a:gd name="T6" fmla="*/ 0 w 10"/>
                <a:gd name="T7" fmla="*/ 2 h 57"/>
                <a:gd name="T8" fmla="*/ 8 w 10"/>
                <a:gd name="T9" fmla="*/ 0 h 57"/>
              </a:gdLst>
              <a:ahLst/>
              <a:cxnLst>
                <a:cxn ang="0">
                  <a:pos x="T0" y="T1"/>
                </a:cxn>
                <a:cxn ang="0">
                  <a:pos x="T2" y="T3"/>
                </a:cxn>
                <a:cxn ang="0">
                  <a:pos x="T4" y="T5"/>
                </a:cxn>
                <a:cxn ang="0">
                  <a:pos x="T6" y="T7"/>
                </a:cxn>
                <a:cxn ang="0">
                  <a:pos x="T8" y="T9"/>
                </a:cxn>
              </a:cxnLst>
              <a:rect l="0" t="0" r="r" b="b"/>
              <a:pathLst>
                <a:path w="10" h="57">
                  <a:moveTo>
                    <a:pt x="8" y="0"/>
                  </a:moveTo>
                  <a:lnTo>
                    <a:pt x="10" y="55"/>
                  </a:lnTo>
                  <a:lnTo>
                    <a:pt x="2" y="57"/>
                  </a:lnTo>
                  <a:lnTo>
                    <a:pt x="0" y="2"/>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2" name="Freeform 1406"/>
            <p:cNvSpPr>
              <a:spLocks/>
            </p:cNvSpPr>
            <p:nvPr/>
          </p:nvSpPr>
          <p:spPr bwMode="auto">
            <a:xfrm>
              <a:off x="13877116" y="-2264965"/>
              <a:ext cx="34925" cy="88900"/>
            </a:xfrm>
            <a:custGeom>
              <a:avLst/>
              <a:gdLst>
                <a:gd name="T0" fmla="*/ 20 w 22"/>
                <a:gd name="T1" fmla="*/ 0 h 56"/>
                <a:gd name="T2" fmla="*/ 22 w 22"/>
                <a:gd name="T3" fmla="*/ 55 h 56"/>
                <a:gd name="T4" fmla="*/ 2 w 22"/>
                <a:gd name="T5" fmla="*/ 56 h 56"/>
                <a:gd name="T6" fmla="*/ 0 w 22"/>
                <a:gd name="T7" fmla="*/ 1 h 56"/>
                <a:gd name="T8" fmla="*/ 20 w 22"/>
                <a:gd name="T9" fmla="*/ 0 h 56"/>
              </a:gdLst>
              <a:ahLst/>
              <a:cxnLst>
                <a:cxn ang="0">
                  <a:pos x="T0" y="T1"/>
                </a:cxn>
                <a:cxn ang="0">
                  <a:pos x="T2" y="T3"/>
                </a:cxn>
                <a:cxn ang="0">
                  <a:pos x="T4" y="T5"/>
                </a:cxn>
                <a:cxn ang="0">
                  <a:pos x="T6" y="T7"/>
                </a:cxn>
                <a:cxn ang="0">
                  <a:pos x="T8" y="T9"/>
                </a:cxn>
              </a:cxnLst>
              <a:rect l="0" t="0" r="r" b="b"/>
              <a:pathLst>
                <a:path w="22" h="56">
                  <a:moveTo>
                    <a:pt x="20" y="0"/>
                  </a:moveTo>
                  <a:lnTo>
                    <a:pt x="22" y="55"/>
                  </a:lnTo>
                  <a:lnTo>
                    <a:pt x="2" y="56"/>
                  </a:lnTo>
                  <a:lnTo>
                    <a:pt x="0" y="1"/>
                  </a:lnTo>
                  <a:lnTo>
                    <a:pt x="2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3" name="Freeform 1407"/>
            <p:cNvSpPr>
              <a:spLocks/>
            </p:cNvSpPr>
            <p:nvPr/>
          </p:nvSpPr>
          <p:spPr bwMode="auto">
            <a:xfrm>
              <a:off x="13842191" y="-2266553"/>
              <a:ext cx="20638" cy="92075"/>
            </a:xfrm>
            <a:custGeom>
              <a:avLst/>
              <a:gdLst>
                <a:gd name="T0" fmla="*/ 11 w 13"/>
                <a:gd name="T1" fmla="*/ 3 h 58"/>
                <a:gd name="T2" fmla="*/ 13 w 13"/>
                <a:gd name="T3" fmla="*/ 58 h 58"/>
                <a:gd name="T4" fmla="*/ 1 w 13"/>
                <a:gd name="T5" fmla="*/ 55 h 58"/>
                <a:gd name="T6" fmla="*/ 0 w 13"/>
                <a:gd name="T7" fmla="*/ 0 h 58"/>
                <a:gd name="T8" fmla="*/ 11 w 13"/>
                <a:gd name="T9" fmla="*/ 3 h 58"/>
              </a:gdLst>
              <a:ahLst/>
              <a:cxnLst>
                <a:cxn ang="0">
                  <a:pos x="T0" y="T1"/>
                </a:cxn>
                <a:cxn ang="0">
                  <a:pos x="T2" y="T3"/>
                </a:cxn>
                <a:cxn ang="0">
                  <a:pos x="T4" y="T5"/>
                </a:cxn>
                <a:cxn ang="0">
                  <a:pos x="T6" y="T7"/>
                </a:cxn>
                <a:cxn ang="0">
                  <a:pos x="T8" y="T9"/>
                </a:cxn>
              </a:cxnLst>
              <a:rect l="0" t="0" r="r" b="b"/>
              <a:pathLst>
                <a:path w="13" h="58">
                  <a:moveTo>
                    <a:pt x="11" y="3"/>
                  </a:moveTo>
                  <a:lnTo>
                    <a:pt x="13" y="58"/>
                  </a:lnTo>
                  <a:lnTo>
                    <a:pt x="1" y="55"/>
                  </a:lnTo>
                  <a:lnTo>
                    <a:pt x="0" y="0"/>
                  </a:lnTo>
                  <a:lnTo>
                    <a:pt x="11"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4" name="Freeform 1408"/>
            <p:cNvSpPr>
              <a:spLocks/>
            </p:cNvSpPr>
            <p:nvPr/>
          </p:nvSpPr>
          <p:spPr bwMode="auto">
            <a:xfrm>
              <a:off x="13950141" y="-2264965"/>
              <a:ext cx="14288" cy="88900"/>
            </a:xfrm>
            <a:custGeom>
              <a:avLst/>
              <a:gdLst>
                <a:gd name="T0" fmla="*/ 7 w 9"/>
                <a:gd name="T1" fmla="*/ 0 h 56"/>
                <a:gd name="T2" fmla="*/ 9 w 9"/>
                <a:gd name="T3" fmla="*/ 56 h 56"/>
                <a:gd name="T4" fmla="*/ 1 w 9"/>
                <a:gd name="T5" fmla="*/ 56 h 56"/>
                <a:gd name="T6" fmla="*/ 0 w 9"/>
                <a:gd name="T7" fmla="*/ 0 h 56"/>
                <a:gd name="T8" fmla="*/ 7 w 9"/>
                <a:gd name="T9" fmla="*/ 0 h 56"/>
              </a:gdLst>
              <a:ahLst/>
              <a:cxnLst>
                <a:cxn ang="0">
                  <a:pos x="T0" y="T1"/>
                </a:cxn>
                <a:cxn ang="0">
                  <a:pos x="T2" y="T3"/>
                </a:cxn>
                <a:cxn ang="0">
                  <a:pos x="T4" y="T5"/>
                </a:cxn>
                <a:cxn ang="0">
                  <a:pos x="T6" y="T7"/>
                </a:cxn>
                <a:cxn ang="0">
                  <a:pos x="T8" y="T9"/>
                </a:cxn>
              </a:cxnLst>
              <a:rect l="0" t="0" r="r" b="b"/>
              <a:pathLst>
                <a:path w="9" h="56">
                  <a:moveTo>
                    <a:pt x="7" y="0"/>
                  </a:moveTo>
                  <a:lnTo>
                    <a:pt x="9" y="56"/>
                  </a:lnTo>
                  <a:lnTo>
                    <a:pt x="1" y="56"/>
                  </a:lnTo>
                  <a:lnTo>
                    <a:pt x="0" y="0"/>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5" name="Freeform 1409"/>
            <p:cNvSpPr>
              <a:spLocks/>
            </p:cNvSpPr>
            <p:nvPr/>
          </p:nvSpPr>
          <p:spPr bwMode="auto">
            <a:xfrm>
              <a:off x="13921566" y="-2268140"/>
              <a:ext cx="30163" cy="92075"/>
            </a:xfrm>
            <a:custGeom>
              <a:avLst/>
              <a:gdLst>
                <a:gd name="T0" fmla="*/ 18 w 19"/>
                <a:gd name="T1" fmla="*/ 2 h 58"/>
                <a:gd name="T2" fmla="*/ 19 w 19"/>
                <a:gd name="T3" fmla="*/ 58 h 58"/>
                <a:gd name="T4" fmla="*/ 2 w 19"/>
                <a:gd name="T5" fmla="*/ 55 h 58"/>
                <a:gd name="T6" fmla="*/ 0 w 19"/>
                <a:gd name="T7" fmla="*/ 0 h 58"/>
                <a:gd name="T8" fmla="*/ 18 w 19"/>
                <a:gd name="T9" fmla="*/ 2 h 58"/>
              </a:gdLst>
              <a:ahLst/>
              <a:cxnLst>
                <a:cxn ang="0">
                  <a:pos x="T0" y="T1"/>
                </a:cxn>
                <a:cxn ang="0">
                  <a:pos x="T2" y="T3"/>
                </a:cxn>
                <a:cxn ang="0">
                  <a:pos x="T4" y="T5"/>
                </a:cxn>
                <a:cxn ang="0">
                  <a:pos x="T6" y="T7"/>
                </a:cxn>
                <a:cxn ang="0">
                  <a:pos x="T8" y="T9"/>
                </a:cxn>
              </a:cxnLst>
              <a:rect l="0" t="0" r="r" b="b"/>
              <a:pathLst>
                <a:path w="19" h="58">
                  <a:moveTo>
                    <a:pt x="18" y="2"/>
                  </a:moveTo>
                  <a:lnTo>
                    <a:pt x="19" y="58"/>
                  </a:lnTo>
                  <a:lnTo>
                    <a:pt x="2" y="55"/>
                  </a:lnTo>
                  <a:lnTo>
                    <a:pt x="0" y="0"/>
                  </a:lnTo>
                  <a:lnTo>
                    <a:pt x="18"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6" name="Freeform 1411"/>
            <p:cNvSpPr>
              <a:spLocks/>
            </p:cNvSpPr>
            <p:nvPr/>
          </p:nvSpPr>
          <p:spPr bwMode="auto">
            <a:xfrm>
              <a:off x="13961254" y="-2264965"/>
              <a:ext cx="17463" cy="88900"/>
            </a:xfrm>
            <a:custGeom>
              <a:avLst/>
              <a:gdLst>
                <a:gd name="T0" fmla="*/ 10 w 11"/>
                <a:gd name="T1" fmla="*/ 0 h 56"/>
                <a:gd name="T2" fmla="*/ 11 w 11"/>
                <a:gd name="T3" fmla="*/ 56 h 56"/>
                <a:gd name="T4" fmla="*/ 2 w 11"/>
                <a:gd name="T5" fmla="*/ 56 h 56"/>
                <a:gd name="T6" fmla="*/ 0 w 11"/>
                <a:gd name="T7" fmla="*/ 0 h 56"/>
                <a:gd name="T8" fmla="*/ 10 w 11"/>
                <a:gd name="T9" fmla="*/ 0 h 56"/>
              </a:gdLst>
              <a:ahLst/>
              <a:cxnLst>
                <a:cxn ang="0">
                  <a:pos x="T0" y="T1"/>
                </a:cxn>
                <a:cxn ang="0">
                  <a:pos x="T2" y="T3"/>
                </a:cxn>
                <a:cxn ang="0">
                  <a:pos x="T4" y="T5"/>
                </a:cxn>
                <a:cxn ang="0">
                  <a:pos x="T6" y="T7"/>
                </a:cxn>
                <a:cxn ang="0">
                  <a:pos x="T8" y="T9"/>
                </a:cxn>
              </a:cxnLst>
              <a:rect l="0" t="0" r="r" b="b"/>
              <a:pathLst>
                <a:path w="11" h="56">
                  <a:moveTo>
                    <a:pt x="10" y="0"/>
                  </a:moveTo>
                  <a:lnTo>
                    <a:pt x="11" y="56"/>
                  </a:lnTo>
                  <a:lnTo>
                    <a:pt x="2" y="56"/>
                  </a:lnTo>
                  <a:lnTo>
                    <a:pt x="0" y="0"/>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7" name="Freeform 1412"/>
            <p:cNvSpPr>
              <a:spLocks/>
            </p:cNvSpPr>
            <p:nvPr/>
          </p:nvSpPr>
          <p:spPr bwMode="auto">
            <a:xfrm>
              <a:off x="13977129" y="-2272903"/>
              <a:ext cx="17463" cy="96838"/>
            </a:xfrm>
            <a:custGeom>
              <a:avLst/>
              <a:gdLst>
                <a:gd name="T0" fmla="*/ 9 w 11"/>
                <a:gd name="T1" fmla="*/ 0 h 61"/>
                <a:gd name="T2" fmla="*/ 11 w 11"/>
                <a:gd name="T3" fmla="*/ 56 h 61"/>
                <a:gd name="T4" fmla="*/ 1 w 11"/>
                <a:gd name="T5" fmla="*/ 61 h 61"/>
                <a:gd name="T6" fmla="*/ 0 w 11"/>
                <a:gd name="T7" fmla="*/ 5 h 61"/>
                <a:gd name="T8" fmla="*/ 9 w 11"/>
                <a:gd name="T9" fmla="*/ 0 h 61"/>
              </a:gdLst>
              <a:ahLst/>
              <a:cxnLst>
                <a:cxn ang="0">
                  <a:pos x="T0" y="T1"/>
                </a:cxn>
                <a:cxn ang="0">
                  <a:pos x="T2" y="T3"/>
                </a:cxn>
                <a:cxn ang="0">
                  <a:pos x="T4" y="T5"/>
                </a:cxn>
                <a:cxn ang="0">
                  <a:pos x="T6" y="T7"/>
                </a:cxn>
                <a:cxn ang="0">
                  <a:pos x="T8" y="T9"/>
                </a:cxn>
              </a:cxnLst>
              <a:rect l="0" t="0" r="r" b="b"/>
              <a:pathLst>
                <a:path w="11" h="61">
                  <a:moveTo>
                    <a:pt x="9" y="0"/>
                  </a:moveTo>
                  <a:lnTo>
                    <a:pt x="11" y="56"/>
                  </a:lnTo>
                  <a:lnTo>
                    <a:pt x="1" y="61"/>
                  </a:lnTo>
                  <a:lnTo>
                    <a:pt x="0" y="5"/>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8" name="Freeform 1413"/>
            <p:cNvSpPr>
              <a:spLocks/>
            </p:cNvSpPr>
            <p:nvPr/>
          </p:nvSpPr>
          <p:spPr bwMode="auto">
            <a:xfrm>
              <a:off x="13859654" y="-2261790"/>
              <a:ext cx="7938" cy="88900"/>
            </a:xfrm>
            <a:custGeom>
              <a:avLst/>
              <a:gdLst>
                <a:gd name="T0" fmla="*/ 4 w 5"/>
                <a:gd name="T1" fmla="*/ 1 h 56"/>
                <a:gd name="T2" fmla="*/ 5 w 5"/>
                <a:gd name="T3" fmla="*/ 56 h 56"/>
                <a:gd name="T4" fmla="*/ 2 w 5"/>
                <a:gd name="T5" fmla="*/ 55 h 56"/>
                <a:gd name="T6" fmla="*/ 0 w 5"/>
                <a:gd name="T7" fmla="*/ 0 h 56"/>
                <a:gd name="T8" fmla="*/ 4 w 5"/>
                <a:gd name="T9" fmla="*/ 1 h 56"/>
              </a:gdLst>
              <a:ahLst/>
              <a:cxnLst>
                <a:cxn ang="0">
                  <a:pos x="T0" y="T1"/>
                </a:cxn>
                <a:cxn ang="0">
                  <a:pos x="T2" y="T3"/>
                </a:cxn>
                <a:cxn ang="0">
                  <a:pos x="T4" y="T5"/>
                </a:cxn>
                <a:cxn ang="0">
                  <a:pos x="T6" y="T7"/>
                </a:cxn>
                <a:cxn ang="0">
                  <a:pos x="T8" y="T9"/>
                </a:cxn>
              </a:cxnLst>
              <a:rect l="0" t="0" r="r" b="b"/>
              <a:pathLst>
                <a:path w="5" h="56">
                  <a:moveTo>
                    <a:pt x="4" y="1"/>
                  </a:moveTo>
                  <a:lnTo>
                    <a:pt x="5" y="56"/>
                  </a:lnTo>
                  <a:lnTo>
                    <a:pt x="2" y="55"/>
                  </a:lnTo>
                  <a:lnTo>
                    <a:pt x="0" y="0"/>
                  </a:lnTo>
                  <a:lnTo>
                    <a:pt x="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39" name="Freeform 1414"/>
            <p:cNvSpPr>
              <a:spLocks/>
            </p:cNvSpPr>
            <p:nvPr/>
          </p:nvSpPr>
          <p:spPr bwMode="auto">
            <a:xfrm>
              <a:off x="13866004" y="-2263378"/>
              <a:ext cx="14288" cy="90488"/>
            </a:xfrm>
            <a:custGeom>
              <a:avLst/>
              <a:gdLst>
                <a:gd name="T0" fmla="*/ 7 w 9"/>
                <a:gd name="T1" fmla="*/ 0 h 57"/>
                <a:gd name="T2" fmla="*/ 9 w 9"/>
                <a:gd name="T3" fmla="*/ 55 h 57"/>
                <a:gd name="T4" fmla="*/ 1 w 9"/>
                <a:gd name="T5" fmla="*/ 57 h 57"/>
                <a:gd name="T6" fmla="*/ 0 w 9"/>
                <a:gd name="T7" fmla="*/ 2 h 57"/>
                <a:gd name="T8" fmla="*/ 7 w 9"/>
                <a:gd name="T9" fmla="*/ 0 h 57"/>
              </a:gdLst>
              <a:ahLst/>
              <a:cxnLst>
                <a:cxn ang="0">
                  <a:pos x="T0" y="T1"/>
                </a:cxn>
                <a:cxn ang="0">
                  <a:pos x="T2" y="T3"/>
                </a:cxn>
                <a:cxn ang="0">
                  <a:pos x="T4" y="T5"/>
                </a:cxn>
                <a:cxn ang="0">
                  <a:pos x="T6" y="T7"/>
                </a:cxn>
                <a:cxn ang="0">
                  <a:pos x="T8" y="T9"/>
                </a:cxn>
              </a:cxnLst>
              <a:rect l="0" t="0" r="r" b="b"/>
              <a:pathLst>
                <a:path w="9" h="57">
                  <a:moveTo>
                    <a:pt x="7" y="0"/>
                  </a:moveTo>
                  <a:lnTo>
                    <a:pt x="9" y="55"/>
                  </a:lnTo>
                  <a:lnTo>
                    <a:pt x="1" y="57"/>
                  </a:lnTo>
                  <a:lnTo>
                    <a:pt x="0" y="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0" name="Freeform 1415"/>
            <p:cNvSpPr>
              <a:spLocks/>
            </p:cNvSpPr>
            <p:nvPr/>
          </p:nvSpPr>
          <p:spPr bwMode="auto">
            <a:xfrm>
              <a:off x="13821554" y="-2393553"/>
              <a:ext cx="341313" cy="133350"/>
            </a:xfrm>
            <a:custGeom>
              <a:avLst/>
              <a:gdLst>
                <a:gd name="T0" fmla="*/ 53 w 273"/>
                <a:gd name="T1" fmla="*/ 0 h 102"/>
                <a:gd name="T2" fmla="*/ 73 w 273"/>
                <a:gd name="T3" fmla="*/ 0 h 102"/>
                <a:gd name="T4" fmla="*/ 102 w 273"/>
                <a:gd name="T5" fmla="*/ 4 h 102"/>
                <a:gd name="T6" fmla="*/ 131 w 273"/>
                <a:gd name="T7" fmla="*/ 8 h 102"/>
                <a:gd name="T8" fmla="*/ 163 w 273"/>
                <a:gd name="T9" fmla="*/ 7 h 102"/>
                <a:gd name="T10" fmla="*/ 187 w 273"/>
                <a:gd name="T11" fmla="*/ 3 h 102"/>
                <a:gd name="T12" fmla="*/ 190 w 273"/>
                <a:gd name="T13" fmla="*/ 3 h 102"/>
                <a:gd name="T14" fmla="*/ 227 w 273"/>
                <a:gd name="T15" fmla="*/ 8 h 102"/>
                <a:gd name="T16" fmla="*/ 266 w 273"/>
                <a:gd name="T17" fmla="*/ 12 h 102"/>
                <a:gd name="T18" fmla="*/ 273 w 273"/>
                <a:gd name="T19" fmla="*/ 12 h 102"/>
                <a:gd name="T20" fmla="*/ 273 w 273"/>
                <a:gd name="T21" fmla="*/ 17 h 102"/>
                <a:gd name="T22" fmla="*/ 266 w 273"/>
                <a:gd name="T23" fmla="*/ 24 h 102"/>
                <a:gd name="T24" fmla="*/ 256 w 273"/>
                <a:gd name="T25" fmla="*/ 42 h 102"/>
                <a:gd name="T26" fmla="*/ 247 w 273"/>
                <a:gd name="T27" fmla="*/ 52 h 102"/>
                <a:gd name="T28" fmla="*/ 241 w 273"/>
                <a:gd name="T29" fmla="*/ 59 h 102"/>
                <a:gd name="T30" fmla="*/ 228 w 273"/>
                <a:gd name="T31" fmla="*/ 65 h 102"/>
                <a:gd name="T32" fmla="*/ 220 w 273"/>
                <a:gd name="T33" fmla="*/ 72 h 102"/>
                <a:gd name="T34" fmla="*/ 204 w 273"/>
                <a:gd name="T35" fmla="*/ 84 h 102"/>
                <a:gd name="T36" fmla="*/ 178 w 273"/>
                <a:gd name="T37" fmla="*/ 89 h 102"/>
                <a:gd name="T38" fmla="*/ 151 w 273"/>
                <a:gd name="T39" fmla="*/ 90 h 102"/>
                <a:gd name="T40" fmla="*/ 139 w 273"/>
                <a:gd name="T41" fmla="*/ 88 h 102"/>
                <a:gd name="T42" fmla="*/ 136 w 273"/>
                <a:gd name="T43" fmla="*/ 92 h 102"/>
                <a:gd name="T44" fmla="*/ 124 w 273"/>
                <a:gd name="T45" fmla="*/ 99 h 102"/>
                <a:gd name="T46" fmla="*/ 112 w 273"/>
                <a:gd name="T47" fmla="*/ 99 h 102"/>
                <a:gd name="T48" fmla="*/ 103 w 273"/>
                <a:gd name="T49" fmla="*/ 99 h 102"/>
                <a:gd name="T50" fmla="*/ 80 w 273"/>
                <a:gd name="T51" fmla="*/ 96 h 102"/>
                <a:gd name="T52" fmla="*/ 70 w 273"/>
                <a:gd name="T53" fmla="*/ 98 h 102"/>
                <a:gd name="T54" fmla="*/ 45 w 273"/>
                <a:gd name="T55" fmla="*/ 100 h 102"/>
                <a:gd name="T56" fmla="*/ 35 w 273"/>
                <a:gd name="T57" fmla="*/ 102 h 102"/>
                <a:gd name="T58" fmla="*/ 31 w 273"/>
                <a:gd name="T59" fmla="*/ 101 h 102"/>
                <a:gd name="T60" fmla="*/ 16 w 273"/>
                <a:gd name="T61" fmla="*/ 97 h 102"/>
                <a:gd name="T62" fmla="*/ 13 w 273"/>
                <a:gd name="T63" fmla="*/ 88 h 102"/>
                <a:gd name="T64" fmla="*/ 0 w 273"/>
                <a:gd name="T65" fmla="*/ 77 h 102"/>
                <a:gd name="T66" fmla="*/ 1 w 273"/>
                <a:gd name="T67" fmla="*/ 62 h 102"/>
                <a:gd name="T68" fmla="*/ 13 w 273"/>
                <a:gd name="T69" fmla="*/ 62 h 102"/>
                <a:gd name="T70" fmla="*/ 25 w 273"/>
                <a:gd name="T71" fmla="*/ 61 h 102"/>
                <a:gd name="T72" fmla="*/ 27 w 273"/>
                <a:gd name="T73" fmla="*/ 59 h 102"/>
                <a:gd name="T74" fmla="*/ 33 w 273"/>
                <a:gd name="T75" fmla="*/ 54 h 102"/>
                <a:gd name="T76" fmla="*/ 32 w 273"/>
                <a:gd name="T77" fmla="*/ 52 h 102"/>
                <a:gd name="T78" fmla="*/ 17 w 273"/>
                <a:gd name="T79" fmla="*/ 57 h 102"/>
                <a:gd name="T80" fmla="*/ 2 w 273"/>
                <a:gd name="T81" fmla="*/ 57 h 102"/>
                <a:gd name="T82" fmla="*/ 0 w 273"/>
                <a:gd name="T83" fmla="*/ 44 h 102"/>
                <a:gd name="T84" fmla="*/ 3 w 273"/>
                <a:gd name="T85" fmla="*/ 39 h 102"/>
                <a:gd name="T86" fmla="*/ 1 w 273"/>
                <a:gd name="T87" fmla="*/ 31 h 102"/>
                <a:gd name="T88" fmla="*/ 8 w 273"/>
                <a:gd name="T89" fmla="*/ 29 h 102"/>
                <a:gd name="T90" fmla="*/ 18 w 273"/>
                <a:gd name="T91" fmla="*/ 33 h 102"/>
                <a:gd name="T92" fmla="*/ 31 w 273"/>
                <a:gd name="T93" fmla="*/ 35 h 102"/>
                <a:gd name="T94" fmla="*/ 28 w 273"/>
                <a:gd name="T95" fmla="*/ 32 h 102"/>
                <a:gd name="T96" fmla="*/ 12 w 273"/>
                <a:gd name="T97" fmla="*/ 26 h 102"/>
                <a:gd name="T98" fmla="*/ 15 w 273"/>
                <a:gd name="T99" fmla="*/ 12 h 102"/>
                <a:gd name="T100" fmla="*/ 31 w 273"/>
                <a:gd name="T101" fmla="*/ 3 h 102"/>
                <a:gd name="T102" fmla="*/ 53 w 273"/>
                <a:gd name="T10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3" h="102">
                  <a:moveTo>
                    <a:pt x="53" y="0"/>
                  </a:moveTo>
                  <a:cubicBezTo>
                    <a:pt x="73" y="0"/>
                    <a:pt x="73" y="0"/>
                    <a:pt x="73" y="0"/>
                  </a:cubicBezTo>
                  <a:cubicBezTo>
                    <a:pt x="102" y="4"/>
                    <a:pt x="102" y="4"/>
                    <a:pt x="102" y="4"/>
                  </a:cubicBezTo>
                  <a:cubicBezTo>
                    <a:pt x="131" y="8"/>
                    <a:pt x="131" y="8"/>
                    <a:pt x="131" y="8"/>
                  </a:cubicBezTo>
                  <a:cubicBezTo>
                    <a:pt x="163" y="7"/>
                    <a:pt x="163" y="7"/>
                    <a:pt x="163" y="7"/>
                  </a:cubicBezTo>
                  <a:cubicBezTo>
                    <a:pt x="164" y="7"/>
                    <a:pt x="174" y="3"/>
                    <a:pt x="187" y="3"/>
                  </a:cubicBezTo>
                  <a:cubicBezTo>
                    <a:pt x="188" y="3"/>
                    <a:pt x="189" y="3"/>
                    <a:pt x="190" y="3"/>
                  </a:cubicBezTo>
                  <a:cubicBezTo>
                    <a:pt x="204" y="4"/>
                    <a:pt x="226" y="8"/>
                    <a:pt x="227" y="8"/>
                  </a:cubicBezTo>
                  <a:cubicBezTo>
                    <a:pt x="266" y="12"/>
                    <a:pt x="266" y="12"/>
                    <a:pt x="266" y="12"/>
                  </a:cubicBezTo>
                  <a:cubicBezTo>
                    <a:pt x="273" y="12"/>
                    <a:pt x="273" y="12"/>
                    <a:pt x="273" y="12"/>
                  </a:cubicBezTo>
                  <a:cubicBezTo>
                    <a:pt x="273" y="17"/>
                    <a:pt x="273" y="17"/>
                    <a:pt x="273" y="17"/>
                  </a:cubicBezTo>
                  <a:cubicBezTo>
                    <a:pt x="266" y="24"/>
                    <a:pt x="266" y="24"/>
                    <a:pt x="266" y="24"/>
                  </a:cubicBezTo>
                  <a:cubicBezTo>
                    <a:pt x="256" y="42"/>
                    <a:pt x="256" y="42"/>
                    <a:pt x="256" y="42"/>
                  </a:cubicBezTo>
                  <a:cubicBezTo>
                    <a:pt x="247" y="52"/>
                    <a:pt x="247" y="52"/>
                    <a:pt x="247" y="52"/>
                  </a:cubicBezTo>
                  <a:cubicBezTo>
                    <a:pt x="241" y="59"/>
                    <a:pt x="241" y="59"/>
                    <a:pt x="241" y="59"/>
                  </a:cubicBezTo>
                  <a:cubicBezTo>
                    <a:pt x="228" y="65"/>
                    <a:pt x="228" y="65"/>
                    <a:pt x="228" y="65"/>
                  </a:cubicBezTo>
                  <a:cubicBezTo>
                    <a:pt x="220" y="72"/>
                    <a:pt x="220" y="72"/>
                    <a:pt x="220" y="72"/>
                  </a:cubicBezTo>
                  <a:cubicBezTo>
                    <a:pt x="220" y="73"/>
                    <a:pt x="217" y="82"/>
                    <a:pt x="204" y="84"/>
                  </a:cubicBezTo>
                  <a:cubicBezTo>
                    <a:pt x="192" y="86"/>
                    <a:pt x="179" y="89"/>
                    <a:pt x="178" y="89"/>
                  </a:cubicBezTo>
                  <a:cubicBezTo>
                    <a:pt x="151" y="90"/>
                    <a:pt x="151" y="90"/>
                    <a:pt x="151" y="90"/>
                  </a:cubicBezTo>
                  <a:cubicBezTo>
                    <a:pt x="139" y="88"/>
                    <a:pt x="139" y="88"/>
                    <a:pt x="139" y="88"/>
                  </a:cubicBezTo>
                  <a:cubicBezTo>
                    <a:pt x="136" y="92"/>
                    <a:pt x="136" y="92"/>
                    <a:pt x="136" y="92"/>
                  </a:cubicBezTo>
                  <a:cubicBezTo>
                    <a:pt x="124" y="99"/>
                    <a:pt x="124" y="99"/>
                    <a:pt x="124" y="99"/>
                  </a:cubicBezTo>
                  <a:cubicBezTo>
                    <a:pt x="112" y="99"/>
                    <a:pt x="112" y="99"/>
                    <a:pt x="112" y="99"/>
                  </a:cubicBezTo>
                  <a:cubicBezTo>
                    <a:pt x="103" y="99"/>
                    <a:pt x="103" y="99"/>
                    <a:pt x="103" y="99"/>
                  </a:cubicBezTo>
                  <a:cubicBezTo>
                    <a:pt x="80" y="96"/>
                    <a:pt x="80" y="96"/>
                    <a:pt x="80" y="96"/>
                  </a:cubicBezTo>
                  <a:cubicBezTo>
                    <a:pt x="70" y="98"/>
                    <a:pt x="70" y="98"/>
                    <a:pt x="70" y="98"/>
                  </a:cubicBezTo>
                  <a:cubicBezTo>
                    <a:pt x="45" y="100"/>
                    <a:pt x="45" y="100"/>
                    <a:pt x="45" y="100"/>
                  </a:cubicBezTo>
                  <a:cubicBezTo>
                    <a:pt x="35" y="102"/>
                    <a:pt x="35" y="102"/>
                    <a:pt x="35" y="102"/>
                  </a:cubicBezTo>
                  <a:cubicBezTo>
                    <a:pt x="31" y="101"/>
                    <a:pt x="31" y="101"/>
                    <a:pt x="31" y="101"/>
                  </a:cubicBezTo>
                  <a:cubicBezTo>
                    <a:pt x="16" y="97"/>
                    <a:pt x="16" y="97"/>
                    <a:pt x="16" y="97"/>
                  </a:cubicBezTo>
                  <a:cubicBezTo>
                    <a:pt x="13" y="88"/>
                    <a:pt x="13" y="88"/>
                    <a:pt x="13" y="88"/>
                  </a:cubicBezTo>
                  <a:cubicBezTo>
                    <a:pt x="0" y="77"/>
                    <a:pt x="0" y="77"/>
                    <a:pt x="0" y="77"/>
                  </a:cubicBezTo>
                  <a:cubicBezTo>
                    <a:pt x="1" y="62"/>
                    <a:pt x="1" y="62"/>
                    <a:pt x="1" y="62"/>
                  </a:cubicBezTo>
                  <a:cubicBezTo>
                    <a:pt x="13" y="62"/>
                    <a:pt x="13" y="62"/>
                    <a:pt x="13" y="62"/>
                  </a:cubicBezTo>
                  <a:cubicBezTo>
                    <a:pt x="25" y="61"/>
                    <a:pt x="25" y="61"/>
                    <a:pt x="25" y="61"/>
                  </a:cubicBezTo>
                  <a:cubicBezTo>
                    <a:pt x="27" y="59"/>
                    <a:pt x="27" y="59"/>
                    <a:pt x="27" y="59"/>
                  </a:cubicBezTo>
                  <a:cubicBezTo>
                    <a:pt x="33" y="54"/>
                    <a:pt x="33" y="54"/>
                    <a:pt x="33" y="54"/>
                  </a:cubicBezTo>
                  <a:cubicBezTo>
                    <a:pt x="32" y="52"/>
                    <a:pt x="32" y="52"/>
                    <a:pt x="32" y="52"/>
                  </a:cubicBezTo>
                  <a:cubicBezTo>
                    <a:pt x="17" y="57"/>
                    <a:pt x="17" y="57"/>
                    <a:pt x="17" y="57"/>
                  </a:cubicBezTo>
                  <a:cubicBezTo>
                    <a:pt x="2" y="57"/>
                    <a:pt x="2" y="57"/>
                    <a:pt x="2" y="57"/>
                  </a:cubicBezTo>
                  <a:cubicBezTo>
                    <a:pt x="0" y="44"/>
                    <a:pt x="0" y="44"/>
                    <a:pt x="0" y="44"/>
                  </a:cubicBezTo>
                  <a:cubicBezTo>
                    <a:pt x="3" y="39"/>
                    <a:pt x="3" y="39"/>
                    <a:pt x="3" y="39"/>
                  </a:cubicBezTo>
                  <a:cubicBezTo>
                    <a:pt x="1" y="31"/>
                    <a:pt x="1" y="31"/>
                    <a:pt x="1" y="31"/>
                  </a:cubicBezTo>
                  <a:cubicBezTo>
                    <a:pt x="8" y="29"/>
                    <a:pt x="8" y="29"/>
                    <a:pt x="8" y="29"/>
                  </a:cubicBezTo>
                  <a:cubicBezTo>
                    <a:pt x="18" y="33"/>
                    <a:pt x="18" y="33"/>
                    <a:pt x="18" y="33"/>
                  </a:cubicBezTo>
                  <a:cubicBezTo>
                    <a:pt x="31" y="35"/>
                    <a:pt x="31" y="35"/>
                    <a:pt x="31" y="35"/>
                  </a:cubicBezTo>
                  <a:cubicBezTo>
                    <a:pt x="28" y="32"/>
                    <a:pt x="28" y="32"/>
                    <a:pt x="28" y="32"/>
                  </a:cubicBezTo>
                  <a:cubicBezTo>
                    <a:pt x="12" y="26"/>
                    <a:pt x="12" y="26"/>
                    <a:pt x="12" y="26"/>
                  </a:cubicBezTo>
                  <a:cubicBezTo>
                    <a:pt x="15" y="12"/>
                    <a:pt x="15" y="12"/>
                    <a:pt x="15" y="12"/>
                  </a:cubicBezTo>
                  <a:cubicBezTo>
                    <a:pt x="31" y="3"/>
                    <a:pt x="31" y="3"/>
                    <a:pt x="31" y="3"/>
                  </a:cubicBezTo>
                  <a:lnTo>
                    <a:pt x="5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1" name="Freeform 1416"/>
            <p:cNvSpPr>
              <a:spLocks/>
            </p:cNvSpPr>
            <p:nvPr/>
          </p:nvSpPr>
          <p:spPr bwMode="auto">
            <a:xfrm>
              <a:off x="14564504" y="-2291953"/>
              <a:ext cx="3175" cy="101600"/>
            </a:xfrm>
            <a:custGeom>
              <a:avLst/>
              <a:gdLst>
                <a:gd name="T0" fmla="*/ 0 w 2"/>
                <a:gd name="T1" fmla="*/ 0 h 64"/>
                <a:gd name="T2" fmla="*/ 1 w 2"/>
                <a:gd name="T3" fmla="*/ 55 h 64"/>
                <a:gd name="T4" fmla="*/ 2 w 2"/>
                <a:gd name="T5" fmla="*/ 64 h 64"/>
                <a:gd name="T6" fmla="*/ 0 w 2"/>
                <a:gd name="T7" fmla="*/ 8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1" y="55"/>
                  </a:lnTo>
                  <a:lnTo>
                    <a:pt x="2" y="64"/>
                  </a:lnTo>
                  <a:lnTo>
                    <a:pt x="0" y="8"/>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2" name="Freeform 1417"/>
            <p:cNvSpPr>
              <a:spLocks/>
            </p:cNvSpPr>
            <p:nvPr/>
          </p:nvSpPr>
          <p:spPr bwMode="auto">
            <a:xfrm>
              <a:off x="13812029" y="-2268140"/>
              <a:ext cx="3175" cy="104775"/>
            </a:xfrm>
            <a:custGeom>
              <a:avLst/>
              <a:gdLst>
                <a:gd name="T0" fmla="*/ 0 w 2"/>
                <a:gd name="T1" fmla="*/ 0 h 66"/>
                <a:gd name="T2" fmla="*/ 2 w 2"/>
                <a:gd name="T3" fmla="*/ 55 h 66"/>
                <a:gd name="T4" fmla="*/ 2 w 2"/>
                <a:gd name="T5" fmla="*/ 66 h 66"/>
                <a:gd name="T6" fmla="*/ 0 w 2"/>
                <a:gd name="T7" fmla="*/ 11 h 66"/>
                <a:gd name="T8" fmla="*/ 0 w 2"/>
                <a:gd name="T9" fmla="*/ 0 h 66"/>
              </a:gdLst>
              <a:ahLst/>
              <a:cxnLst>
                <a:cxn ang="0">
                  <a:pos x="T0" y="T1"/>
                </a:cxn>
                <a:cxn ang="0">
                  <a:pos x="T2" y="T3"/>
                </a:cxn>
                <a:cxn ang="0">
                  <a:pos x="T4" y="T5"/>
                </a:cxn>
                <a:cxn ang="0">
                  <a:pos x="T6" y="T7"/>
                </a:cxn>
                <a:cxn ang="0">
                  <a:pos x="T8" y="T9"/>
                </a:cxn>
              </a:cxnLst>
              <a:rect l="0" t="0" r="r" b="b"/>
              <a:pathLst>
                <a:path w="2" h="66">
                  <a:moveTo>
                    <a:pt x="0" y="0"/>
                  </a:moveTo>
                  <a:lnTo>
                    <a:pt x="2" y="55"/>
                  </a:lnTo>
                  <a:lnTo>
                    <a:pt x="2" y="66"/>
                  </a:lnTo>
                  <a:lnTo>
                    <a:pt x="0" y="11"/>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3" name="Freeform 1418"/>
            <p:cNvSpPr>
              <a:spLocks/>
            </p:cNvSpPr>
            <p:nvPr/>
          </p:nvSpPr>
          <p:spPr bwMode="auto">
            <a:xfrm>
              <a:off x="14481954" y="-2296715"/>
              <a:ext cx="15875" cy="117475"/>
            </a:xfrm>
            <a:custGeom>
              <a:avLst/>
              <a:gdLst>
                <a:gd name="T0" fmla="*/ 8 w 10"/>
                <a:gd name="T1" fmla="*/ 0 h 74"/>
                <a:gd name="T2" fmla="*/ 10 w 10"/>
                <a:gd name="T3" fmla="*/ 55 h 74"/>
                <a:gd name="T4" fmla="*/ 1 w 10"/>
                <a:gd name="T5" fmla="*/ 74 h 74"/>
                <a:gd name="T6" fmla="*/ 0 w 10"/>
                <a:gd name="T7" fmla="*/ 19 h 74"/>
                <a:gd name="T8" fmla="*/ 8 w 10"/>
                <a:gd name="T9" fmla="*/ 0 h 74"/>
              </a:gdLst>
              <a:ahLst/>
              <a:cxnLst>
                <a:cxn ang="0">
                  <a:pos x="T0" y="T1"/>
                </a:cxn>
                <a:cxn ang="0">
                  <a:pos x="T2" y="T3"/>
                </a:cxn>
                <a:cxn ang="0">
                  <a:pos x="T4" y="T5"/>
                </a:cxn>
                <a:cxn ang="0">
                  <a:pos x="T6" y="T7"/>
                </a:cxn>
                <a:cxn ang="0">
                  <a:pos x="T8" y="T9"/>
                </a:cxn>
              </a:cxnLst>
              <a:rect l="0" t="0" r="r" b="b"/>
              <a:pathLst>
                <a:path w="10" h="74">
                  <a:moveTo>
                    <a:pt x="8" y="0"/>
                  </a:moveTo>
                  <a:lnTo>
                    <a:pt x="10" y="55"/>
                  </a:lnTo>
                  <a:lnTo>
                    <a:pt x="1" y="74"/>
                  </a:lnTo>
                  <a:lnTo>
                    <a:pt x="0" y="19"/>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4" name="Freeform 1419"/>
            <p:cNvSpPr>
              <a:spLocks/>
            </p:cNvSpPr>
            <p:nvPr/>
          </p:nvSpPr>
          <p:spPr bwMode="auto">
            <a:xfrm>
              <a:off x="14613716" y="-2271315"/>
              <a:ext cx="4763" cy="96838"/>
            </a:xfrm>
            <a:custGeom>
              <a:avLst/>
              <a:gdLst>
                <a:gd name="T0" fmla="*/ 2 w 3"/>
                <a:gd name="T1" fmla="*/ 0 h 61"/>
                <a:gd name="T2" fmla="*/ 3 w 3"/>
                <a:gd name="T3" fmla="*/ 55 h 61"/>
                <a:gd name="T4" fmla="*/ 2 w 3"/>
                <a:gd name="T5" fmla="*/ 61 h 61"/>
                <a:gd name="T6" fmla="*/ 0 w 3"/>
                <a:gd name="T7" fmla="*/ 6 h 61"/>
                <a:gd name="T8" fmla="*/ 2 w 3"/>
                <a:gd name="T9" fmla="*/ 0 h 61"/>
              </a:gdLst>
              <a:ahLst/>
              <a:cxnLst>
                <a:cxn ang="0">
                  <a:pos x="T0" y="T1"/>
                </a:cxn>
                <a:cxn ang="0">
                  <a:pos x="T2" y="T3"/>
                </a:cxn>
                <a:cxn ang="0">
                  <a:pos x="T4" y="T5"/>
                </a:cxn>
                <a:cxn ang="0">
                  <a:pos x="T6" y="T7"/>
                </a:cxn>
                <a:cxn ang="0">
                  <a:pos x="T8" y="T9"/>
                </a:cxn>
              </a:cxnLst>
              <a:rect l="0" t="0" r="r" b="b"/>
              <a:pathLst>
                <a:path w="3" h="61">
                  <a:moveTo>
                    <a:pt x="2" y="0"/>
                  </a:moveTo>
                  <a:lnTo>
                    <a:pt x="3" y="55"/>
                  </a:lnTo>
                  <a:lnTo>
                    <a:pt x="2" y="61"/>
                  </a:lnTo>
                  <a:lnTo>
                    <a:pt x="0" y="6"/>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5" name="Freeform 1420"/>
            <p:cNvSpPr>
              <a:spLocks/>
            </p:cNvSpPr>
            <p:nvPr/>
          </p:nvSpPr>
          <p:spPr bwMode="auto">
            <a:xfrm>
              <a:off x="14005704" y="-2260203"/>
              <a:ext cx="9525" cy="106363"/>
            </a:xfrm>
            <a:custGeom>
              <a:avLst/>
              <a:gdLst>
                <a:gd name="T0" fmla="*/ 5 w 6"/>
                <a:gd name="T1" fmla="*/ 0 h 67"/>
                <a:gd name="T2" fmla="*/ 6 w 6"/>
                <a:gd name="T3" fmla="*/ 55 h 67"/>
                <a:gd name="T4" fmla="*/ 2 w 6"/>
                <a:gd name="T5" fmla="*/ 67 h 67"/>
                <a:gd name="T6" fmla="*/ 0 w 6"/>
                <a:gd name="T7" fmla="*/ 11 h 67"/>
                <a:gd name="T8" fmla="*/ 5 w 6"/>
                <a:gd name="T9" fmla="*/ 0 h 67"/>
              </a:gdLst>
              <a:ahLst/>
              <a:cxnLst>
                <a:cxn ang="0">
                  <a:pos x="T0" y="T1"/>
                </a:cxn>
                <a:cxn ang="0">
                  <a:pos x="T2" y="T3"/>
                </a:cxn>
                <a:cxn ang="0">
                  <a:pos x="T4" y="T5"/>
                </a:cxn>
                <a:cxn ang="0">
                  <a:pos x="T6" y="T7"/>
                </a:cxn>
                <a:cxn ang="0">
                  <a:pos x="T8" y="T9"/>
                </a:cxn>
              </a:cxnLst>
              <a:rect l="0" t="0" r="r" b="b"/>
              <a:pathLst>
                <a:path w="6" h="67">
                  <a:moveTo>
                    <a:pt x="5" y="0"/>
                  </a:moveTo>
                  <a:lnTo>
                    <a:pt x="6" y="55"/>
                  </a:lnTo>
                  <a:lnTo>
                    <a:pt x="2" y="67"/>
                  </a:lnTo>
                  <a:lnTo>
                    <a:pt x="0" y="11"/>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6" name="Freeform 1421"/>
            <p:cNvSpPr>
              <a:spLocks/>
            </p:cNvSpPr>
            <p:nvPr/>
          </p:nvSpPr>
          <p:spPr bwMode="auto">
            <a:xfrm>
              <a:off x="13932679" y="-2245915"/>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7" name="Freeform 1422"/>
            <p:cNvSpPr>
              <a:spLocks/>
            </p:cNvSpPr>
            <p:nvPr/>
          </p:nvSpPr>
          <p:spPr bwMode="auto">
            <a:xfrm>
              <a:off x="14680391" y="-2268140"/>
              <a:ext cx="4763" cy="95250"/>
            </a:xfrm>
            <a:custGeom>
              <a:avLst/>
              <a:gdLst>
                <a:gd name="T0" fmla="*/ 2 w 3"/>
                <a:gd name="T1" fmla="*/ 0 h 60"/>
                <a:gd name="T2" fmla="*/ 3 w 3"/>
                <a:gd name="T3" fmla="*/ 55 h 60"/>
                <a:gd name="T4" fmla="*/ 2 w 3"/>
                <a:gd name="T5" fmla="*/ 60 h 60"/>
                <a:gd name="T6" fmla="*/ 0 w 3"/>
                <a:gd name="T7" fmla="*/ 5 h 60"/>
                <a:gd name="T8" fmla="*/ 2 w 3"/>
                <a:gd name="T9" fmla="*/ 0 h 60"/>
              </a:gdLst>
              <a:ahLst/>
              <a:cxnLst>
                <a:cxn ang="0">
                  <a:pos x="T0" y="T1"/>
                </a:cxn>
                <a:cxn ang="0">
                  <a:pos x="T2" y="T3"/>
                </a:cxn>
                <a:cxn ang="0">
                  <a:pos x="T4" y="T5"/>
                </a:cxn>
                <a:cxn ang="0">
                  <a:pos x="T6" y="T7"/>
                </a:cxn>
                <a:cxn ang="0">
                  <a:pos x="T8" y="T9"/>
                </a:cxn>
              </a:cxnLst>
              <a:rect l="0" t="0" r="r" b="b"/>
              <a:pathLst>
                <a:path w="3" h="60">
                  <a:moveTo>
                    <a:pt x="2" y="0"/>
                  </a:moveTo>
                  <a:lnTo>
                    <a:pt x="3" y="55"/>
                  </a:lnTo>
                  <a:lnTo>
                    <a:pt x="2" y="60"/>
                  </a:lnTo>
                  <a:lnTo>
                    <a:pt x="0" y="5"/>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8" name="Freeform 1423"/>
            <p:cNvSpPr>
              <a:spLocks/>
            </p:cNvSpPr>
            <p:nvPr/>
          </p:nvSpPr>
          <p:spPr bwMode="auto">
            <a:xfrm>
              <a:off x="14467666" y="-2266553"/>
              <a:ext cx="15875" cy="103188"/>
            </a:xfrm>
            <a:custGeom>
              <a:avLst/>
              <a:gdLst>
                <a:gd name="T0" fmla="*/ 9 w 10"/>
                <a:gd name="T1" fmla="*/ 0 h 65"/>
                <a:gd name="T2" fmla="*/ 10 w 10"/>
                <a:gd name="T3" fmla="*/ 55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5"/>
                  </a:lnTo>
                  <a:lnTo>
                    <a:pt x="2" y="65"/>
                  </a:lnTo>
                  <a:lnTo>
                    <a:pt x="0" y="10"/>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49" name="Freeform 1424"/>
            <p:cNvSpPr>
              <a:spLocks/>
            </p:cNvSpPr>
            <p:nvPr/>
          </p:nvSpPr>
          <p:spPr bwMode="auto">
            <a:xfrm>
              <a:off x="13932679" y="-2239565"/>
              <a:ext cx="3175" cy="95250"/>
            </a:xfrm>
            <a:custGeom>
              <a:avLst/>
              <a:gdLst>
                <a:gd name="T0" fmla="*/ 0 w 2"/>
                <a:gd name="T1" fmla="*/ 0 h 60"/>
                <a:gd name="T2" fmla="*/ 2 w 2"/>
                <a:gd name="T3" fmla="*/ 55 h 60"/>
                <a:gd name="T4" fmla="*/ 2 w 2"/>
                <a:gd name="T5" fmla="*/ 60 h 60"/>
                <a:gd name="T6" fmla="*/ 0 w 2"/>
                <a:gd name="T7" fmla="*/ 5 h 60"/>
                <a:gd name="T8" fmla="*/ 0 w 2"/>
                <a:gd name="T9" fmla="*/ 0 h 60"/>
              </a:gdLst>
              <a:ahLst/>
              <a:cxnLst>
                <a:cxn ang="0">
                  <a:pos x="T0" y="T1"/>
                </a:cxn>
                <a:cxn ang="0">
                  <a:pos x="T2" y="T3"/>
                </a:cxn>
                <a:cxn ang="0">
                  <a:pos x="T4" y="T5"/>
                </a:cxn>
                <a:cxn ang="0">
                  <a:pos x="T6" y="T7"/>
                </a:cxn>
                <a:cxn ang="0">
                  <a:pos x="T8" y="T9"/>
                </a:cxn>
              </a:cxnLst>
              <a:rect l="0" t="0" r="r" b="b"/>
              <a:pathLst>
                <a:path w="2" h="60">
                  <a:moveTo>
                    <a:pt x="0" y="0"/>
                  </a:moveTo>
                  <a:lnTo>
                    <a:pt x="2" y="55"/>
                  </a:lnTo>
                  <a:lnTo>
                    <a:pt x="2" y="60"/>
                  </a:lnTo>
                  <a:lnTo>
                    <a:pt x="0" y="5"/>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0" name="Freeform 1425"/>
            <p:cNvSpPr>
              <a:spLocks/>
            </p:cNvSpPr>
            <p:nvPr/>
          </p:nvSpPr>
          <p:spPr bwMode="auto">
            <a:xfrm>
              <a:off x="13993004" y="-2242740"/>
              <a:ext cx="15875" cy="107950"/>
            </a:xfrm>
            <a:custGeom>
              <a:avLst/>
              <a:gdLst>
                <a:gd name="T0" fmla="*/ 8 w 10"/>
                <a:gd name="T1" fmla="*/ 0 h 68"/>
                <a:gd name="T2" fmla="*/ 10 w 10"/>
                <a:gd name="T3" fmla="*/ 56 h 68"/>
                <a:gd name="T4" fmla="*/ 1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6"/>
                  </a:lnTo>
                  <a:lnTo>
                    <a:pt x="1" y="68"/>
                  </a:lnTo>
                  <a:lnTo>
                    <a:pt x="0" y="13"/>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1" name="Freeform 1426"/>
            <p:cNvSpPr>
              <a:spLocks/>
            </p:cNvSpPr>
            <p:nvPr/>
          </p:nvSpPr>
          <p:spPr bwMode="auto">
            <a:xfrm>
              <a:off x="13988241" y="-2222103"/>
              <a:ext cx="6350" cy="93663"/>
            </a:xfrm>
            <a:custGeom>
              <a:avLst/>
              <a:gdLst>
                <a:gd name="T0" fmla="*/ 3 w 4"/>
                <a:gd name="T1" fmla="*/ 0 h 59"/>
                <a:gd name="T2" fmla="*/ 4 w 4"/>
                <a:gd name="T3" fmla="*/ 55 h 59"/>
                <a:gd name="T4" fmla="*/ 1 w 4"/>
                <a:gd name="T5" fmla="*/ 59 h 59"/>
                <a:gd name="T6" fmla="*/ 0 w 4"/>
                <a:gd name="T7" fmla="*/ 4 h 59"/>
                <a:gd name="T8" fmla="*/ 3 w 4"/>
                <a:gd name="T9" fmla="*/ 0 h 59"/>
              </a:gdLst>
              <a:ahLst/>
              <a:cxnLst>
                <a:cxn ang="0">
                  <a:pos x="T0" y="T1"/>
                </a:cxn>
                <a:cxn ang="0">
                  <a:pos x="T2" y="T3"/>
                </a:cxn>
                <a:cxn ang="0">
                  <a:pos x="T4" y="T5"/>
                </a:cxn>
                <a:cxn ang="0">
                  <a:pos x="T6" y="T7"/>
                </a:cxn>
                <a:cxn ang="0">
                  <a:pos x="T8" y="T9"/>
                </a:cxn>
              </a:cxnLst>
              <a:rect l="0" t="0" r="r" b="b"/>
              <a:pathLst>
                <a:path w="4" h="59">
                  <a:moveTo>
                    <a:pt x="3" y="0"/>
                  </a:moveTo>
                  <a:lnTo>
                    <a:pt x="4" y="55"/>
                  </a:lnTo>
                  <a:lnTo>
                    <a:pt x="1" y="59"/>
                  </a:lnTo>
                  <a:lnTo>
                    <a:pt x="0" y="4"/>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2" name="Freeform 1427"/>
            <p:cNvSpPr>
              <a:spLocks/>
            </p:cNvSpPr>
            <p:nvPr/>
          </p:nvSpPr>
          <p:spPr bwMode="auto">
            <a:xfrm>
              <a:off x="14481954" y="-2249090"/>
              <a:ext cx="11113" cy="107950"/>
            </a:xfrm>
            <a:custGeom>
              <a:avLst/>
              <a:gdLst>
                <a:gd name="T0" fmla="*/ 5 w 7"/>
                <a:gd name="T1" fmla="*/ 13 h 68"/>
                <a:gd name="T2" fmla="*/ 7 w 7"/>
                <a:gd name="T3" fmla="*/ 68 h 68"/>
                <a:gd name="T4" fmla="*/ 1 w 7"/>
                <a:gd name="T5" fmla="*/ 55 h 68"/>
                <a:gd name="T6" fmla="*/ 0 w 7"/>
                <a:gd name="T7" fmla="*/ 0 h 68"/>
                <a:gd name="T8" fmla="*/ 5 w 7"/>
                <a:gd name="T9" fmla="*/ 13 h 68"/>
              </a:gdLst>
              <a:ahLst/>
              <a:cxnLst>
                <a:cxn ang="0">
                  <a:pos x="T0" y="T1"/>
                </a:cxn>
                <a:cxn ang="0">
                  <a:pos x="T2" y="T3"/>
                </a:cxn>
                <a:cxn ang="0">
                  <a:pos x="T4" y="T5"/>
                </a:cxn>
                <a:cxn ang="0">
                  <a:pos x="T6" y="T7"/>
                </a:cxn>
                <a:cxn ang="0">
                  <a:pos x="T8" y="T9"/>
                </a:cxn>
              </a:cxnLst>
              <a:rect l="0" t="0" r="r" b="b"/>
              <a:pathLst>
                <a:path w="7" h="68">
                  <a:moveTo>
                    <a:pt x="5" y="13"/>
                  </a:moveTo>
                  <a:lnTo>
                    <a:pt x="7" y="68"/>
                  </a:lnTo>
                  <a:lnTo>
                    <a:pt x="1" y="55"/>
                  </a:lnTo>
                  <a:lnTo>
                    <a:pt x="0" y="0"/>
                  </a:lnTo>
                  <a:lnTo>
                    <a:pt x="5" y="1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3" name="Freeform 1428"/>
            <p:cNvSpPr>
              <a:spLocks/>
            </p:cNvSpPr>
            <p:nvPr/>
          </p:nvSpPr>
          <p:spPr bwMode="auto">
            <a:xfrm>
              <a:off x="14734366" y="-2230040"/>
              <a:ext cx="1588" cy="96838"/>
            </a:xfrm>
            <a:custGeom>
              <a:avLst/>
              <a:gdLst>
                <a:gd name="T0" fmla="*/ 0 w 1"/>
                <a:gd name="T1" fmla="*/ 0 h 61"/>
                <a:gd name="T2" fmla="*/ 1 w 1"/>
                <a:gd name="T3" fmla="*/ 55 h 61"/>
                <a:gd name="T4" fmla="*/ 1 w 1"/>
                <a:gd name="T5" fmla="*/ 61 h 61"/>
                <a:gd name="T6" fmla="*/ 0 w 1"/>
                <a:gd name="T7" fmla="*/ 6 h 61"/>
                <a:gd name="T8" fmla="*/ 0 w 1"/>
                <a:gd name="T9" fmla="*/ 0 h 61"/>
              </a:gdLst>
              <a:ahLst/>
              <a:cxnLst>
                <a:cxn ang="0">
                  <a:pos x="T0" y="T1"/>
                </a:cxn>
                <a:cxn ang="0">
                  <a:pos x="T2" y="T3"/>
                </a:cxn>
                <a:cxn ang="0">
                  <a:pos x="T4" y="T5"/>
                </a:cxn>
                <a:cxn ang="0">
                  <a:pos x="T6" y="T7"/>
                </a:cxn>
                <a:cxn ang="0">
                  <a:pos x="T8" y="T9"/>
                </a:cxn>
              </a:cxnLst>
              <a:rect l="0" t="0" r="r" b="b"/>
              <a:pathLst>
                <a:path w="1" h="61">
                  <a:moveTo>
                    <a:pt x="0" y="0"/>
                  </a:moveTo>
                  <a:lnTo>
                    <a:pt x="1" y="55"/>
                  </a:lnTo>
                  <a:lnTo>
                    <a:pt x="1" y="61"/>
                  </a:lnTo>
                  <a:lnTo>
                    <a:pt x="0" y="6"/>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4" name="Freeform 1429"/>
            <p:cNvSpPr>
              <a:spLocks/>
            </p:cNvSpPr>
            <p:nvPr/>
          </p:nvSpPr>
          <p:spPr bwMode="auto">
            <a:xfrm>
              <a:off x="14448616" y="-2233215"/>
              <a:ext cx="30163" cy="111125"/>
            </a:xfrm>
            <a:custGeom>
              <a:avLst/>
              <a:gdLst>
                <a:gd name="T0" fmla="*/ 18 w 19"/>
                <a:gd name="T1" fmla="*/ 0 h 70"/>
                <a:gd name="T2" fmla="*/ 19 w 19"/>
                <a:gd name="T3" fmla="*/ 56 h 70"/>
                <a:gd name="T4" fmla="*/ 2 w 19"/>
                <a:gd name="T5" fmla="*/ 70 h 70"/>
                <a:gd name="T6" fmla="*/ 0 w 19"/>
                <a:gd name="T7" fmla="*/ 15 h 70"/>
                <a:gd name="T8" fmla="*/ 18 w 19"/>
                <a:gd name="T9" fmla="*/ 0 h 70"/>
              </a:gdLst>
              <a:ahLst/>
              <a:cxnLst>
                <a:cxn ang="0">
                  <a:pos x="T0" y="T1"/>
                </a:cxn>
                <a:cxn ang="0">
                  <a:pos x="T2" y="T3"/>
                </a:cxn>
                <a:cxn ang="0">
                  <a:pos x="T4" y="T5"/>
                </a:cxn>
                <a:cxn ang="0">
                  <a:pos x="T6" y="T7"/>
                </a:cxn>
                <a:cxn ang="0">
                  <a:pos x="T8" y="T9"/>
                </a:cxn>
              </a:cxnLst>
              <a:rect l="0" t="0" r="r" b="b"/>
              <a:pathLst>
                <a:path w="19" h="70">
                  <a:moveTo>
                    <a:pt x="18" y="0"/>
                  </a:moveTo>
                  <a:lnTo>
                    <a:pt x="19" y="56"/>
                  </a:lnTo>
                  <a:lnTo>
                    <a:pt x="2" y="70"/>
                  </a:lnTo>
                  <a:lnTo>
                    <a:pt x="0" y="15"/>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5" name="Freeform 1430"/>
            <p:cNvSpPr>
              <a:spLocks/>
            </p:cNvSpPr>
            <p:nvPr/>
          </p:nvSpPr>
          <p:spPr bwMode="auto">
            <a:xfrm>
              <a:off x="14724841" y="-2220515"/>
              <a:ext cx="11113" cy="92075"/>
            </a:xfrm>
            <a:custGeom>
              <a:avLst/>
              <a:gdLst>
                <a:gd name="T0" fmla="*/ 6 w 7"/>
                <a:gd name="T1" fmla="*/ 0 h 58"/>
                <a:gd name="T2" fmla="*/ 7 w 7"/>
                <a:gd name="T3" fmla="*/ 55 h 58"/>
                <a:gd name="T4" fmla="*/ 2 w 7"/>
                <a:gd name="T5" fmla="*/ 58 h 58"/>
                <a:gd name="T6" fmla="*/ 0 w 7"/>
                <a:gd name="T7" fmla="*/ 3 h 58"/>
                <a:gd name="T8" fmla="*/ 6 w 7"/>
                <a:gd name="T9" fmla="*/ 0 h 58"/>
              </a:gdLst>
              <a:ahLst/>
              <a:cxnLst>
                <a:cxn ang="0">
                  <a:pos x="T0" y="T1"/>
                </a:cxn>
                <a:cxn ang="0">
                  <a:pos x="T2" y="T3"/>
                </a:cxn>
                <a:cxn ang="0">
                  <a:pos x="T4" y="T5"/>
                </a:cxn>
                <a:cxn ang="0">
                  <a:pos x="T6" y="T7"/>
                </a:cxn>
                <a:cxn ang="0">
                  <a:pos x="T8" y="T9"/>
                </a:cxn>
              </a:cxnLst>
              <a:rect l="0" t="0" r="r" b="b"/>
              <a:pathLst>
                <a:path w="7" h="58">
                  <a:moveTo>
                    <a:pt x="6" y="0"/>
                  </a:moveTo>
                  <a:lnTo>
                    <a:pt x="7" y="55"/>
                  </a:lnTo>
                  <a:lnTo>
                    <a:pt x="2" y="58"/>
                  </a:lnTo>
                  <a:lnTo>
                    <a:pt x="0" y="3"/>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6" name="Freeform 1431"/>
            <p:cNvSpPr>
              <a:spLocks/>
            </p:cNvSpPr>
            <p:nvPr/>
          </p:nvSpPr>
          <p:spPr bwMode="auto">
            <a:xfrm>
              <a:off x="14705791" y="-2206228"/>
              <a:ext cx="14288" cy="88900"/>
            </a:xfrm>
            <a:custGeom>
              <a:avLst/>
              <a:gdLst>
                <a:gd name="T0" fmla="*/ 8 w 9"/>
                <a:gd name="T1" fmla="*/ 0 h 56"/>
                <a:gd name="T2" fmla="*/ 9 w 9"/>
                <a:gd name="T3" fmla="*/ 56 h 56"/>
                <a:gd name="T4" fmla="*/ 1 w 9"/>
                <a:gd name="T5" fmla="*/ 56 h 56"/>
                <a:gd name="T6" fmla="*/ 0 w 9"/>
                <a:gd name="T7" fmla="*/ 0 h 56"/>
                <a:gd name="T8" fmla="*/ 8 w 9"/>
                <a:gd name="T9" fmla="*/ 0 h 56"/>
              </a:gdLst>
              <a:ahLst/>
              <a:cxnLst>
                <a:cxn ang="0">
                  <a:pos x="T0" y="T1"/>
                </a:cxn>
                <a:cxn ang="0">
                  <a:pos x="T2" y="T3"/>
                </a:cxn>
                <a:cxn ang="0">
                  <a:pos x="T4" y="T5"/>
                </a:cxn>
                <a:cxn ang="0">
                  <a:pos x="T6" y="T7"/>
                </a:cxn>
                <a:cxn ang="0">
                  <a:pos x="T8" y="T9"/>
                </a:cxn>
              </a:cxnLst>
              <a:rect l="0" t="0" r="r" b="b"/>
              <a:pathLst>
                <a:path w="9" h="56">
                  <a:moveTo>
                    <a:pt x="8" y="0"/>
                  </a:moveTo>
                  <a:lnTo>
                    <a:pt x="9" y="56"/>
                  </a:lnTo>
                  <a:lnTo>
                    <a:pt x="1" y="56"/>
                  </a:lnTo>
                  <a:lnTo>
                    <a:pt x="0" y="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7" name="Freeform 1432"/>
            <p:cNvSpPr>
              <a:spLocks/>
            </p:cNvSpPr>
            <p:nvPr/>
          </p:nvSpPr>
          <p:spPr bwMode="auto">
            <a:xfrm>
              <a:off x="14718491" y="-2215753"/>
              <a:ext cx="9525" cy="98425"/>
            </a:xfrm>
            <a:custGeom>
              <a:avLst/>
              <a:gdLst>
                <a:gd name="T0" fmla="*/ 4 w 6"/>
                <a:gd name="T1" fmla="*/ 0 h 62"/>
                <a:gd name="T2" fmla="*/ 6 w 6"/>
                <a:gd name="T3" fmla="*/ 55 h 62"/>
                <a:gd name="T4" fmla="*/ 1 w 6"/>
                <a:gd name="T5" fmla="*/ 62 h 62"/>
                <a:gd name="T6" fmla="*/ 0 w 6"/>
                <a:gd name="T7" fmla="*/ 6 h 62"/>
                <a:gd name="T8" fmla="*/ 4 w 6"/>
                <a:gd name="T9" fmla="*/ 0 h 62"/>
              </a:gdLst>
              <a:ahLst/>
              <a:cxnLst>
                <a:cxn ang="0">
                  <a:pos x="T0" y="T1"/>
                </a:cxn>
                <a:cxn ang="0">
                  <a:pos x="T2" y="T3"/>
                </a:cxn>
                <a:cxn ang="0">
                  <a:pos x="T4" y="T5"/>
                </a:cxn>
                <a:cxn ang="0">
                  <a:pos x="T6" y="T7"/>
                </a:cxn>
                <a:cxn ang="0">
                  <a:pos x="T8" y="T9"/>
                </a:cxn>
              </a:cxnLst>
              <a:rect l="0" t="0" r="r" b="b"/>
              <a:pathLst>
                <a:path w="6" h="62">
                  <a:moveTo>
                    <a:pt x="4" y="0"/>
                  </a:moveTo>
                  <a:lnTo>
                    <a:pt x="6" y="55"/>
                  </a:lnTo>
                  <a:lnTo>
                    <a:pt x="1" y="62"/>
                  </a:lnTo>
                  <a:lnTo>
                    <a:pt x="0" y="6"/>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8" name="Freeform 1433"/>
            <p:cNvSpPr>
              <a:spLocks/>
            </p:cNvSpPr>
            <p:nvPr/>
          </p:nvSpPr>
          <p:spPr bwMode="auto">
            <a:xfrm>
              <a:off x="14699441" y="-2206228"/>
              <a:ext cx="7938" cy="92075"/>
            </a:xfrm>
            <a:custGeom>
              <a:avLst/>
              <a:gdLst>
                <a:gd name="T0" fmla="*/ 4 w 5"/>
                <a:gd name="T1" fmla="*/ 0 h 58"/>
                <a:gd name="T2" fmla="*/ 5 w 5"/>
                <a:gd name="T3" fmla="*/ 56 h 58"/>
                <a:gd name="T4" fmla="*/ 1 w 5"/>
                <a:gd name="T5" fmla="*/ 58 h 58"/>
                <a:gd name="T6" fmla="*/ 0 w 5"/>
                <a:gd name="T7" fmla="*/ 3 h 58"/>
                <a:gd name="T8" fmla="*/ 4 w 5"/>
                <a:gd name="T9" fmla="*/ 0 h 58"/>
              </a:gdLst>
              <a:ahLst/>
              <a:cxnLst>
                <a:cxn ang="0">
                  <a:pos x="T0" y="T1"/>
                </a:cxn>
                <a:cxn ang="0">
                  <a:pos x="T2" y="T3"/>
                </a:cxn>
                <a:cxn ang="0">
                  <a:pos x="T4" y="T5"/>
                </a:cxn>
                <a:cxn ang="0">
                  <a:pos x="T6" y="T7"/>
                </a:cxn>
                <a:cxn ang="0">
                  <a:pos x="T8" y="T9"/>
                </a:cxn>
              </a:cxnLst>
              <a:rect l="0" t="0" r="r" b="b"/>
              <a:pathLst>
                <a:path w="5" h="58">
                  <a:moveTo>
                    <a:pt x="4" y="0"/>
                  </a:moveTo>
                  <a:lnTo>
                    <a:pt x="5" y="56"/>
                  </a:lnTo>
                  <a:lnTo>
                    <a:pt x="1" y="58"/>
                  </a:lnTo>
                  <a:lnTo>
                    <a:pt x="0" y="3"/>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59" name="Freeform 1434"/>
            <p:cNvSpPr>
              <a:spLocks/>
            </p:cNvSpPr>
            <p:nvPr/>
          </p:nvSpPr>
          <p:spPr bwMode="auto">
            <a:xfrm>
              <a:off x="14435916" y="-2209403"/>
              <a:ext cx="15875" cy="107950"/>
            </a:xfrm>
            <a:custGeom>
              <a:avLst/>
              <a:gdLst>
                <a:gd name="T0" fmla="*/ 8 w 10"/>
                <a:gd name="T1" fmla="*/ 0 h 68"/>
                <a:gd name="T2" fmla="*/ 10 w 10"/>
                <a:gd name="T3" fmla="*/ 55 h 68"/>
                <a:gd name="T4" fmla="*/ 2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5"/>
                  </a:lnTo>
                  <a:lnTo>
                    <a:pt x="2" y="68"/>
                  </a:lnTo>
                  <a:lnTo>
                    <a:pt x="0" y="13"/>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0" name="Freeform 1435"/>
            <p:cNvSpPr>
              <a:spLocks/>
            </p:cNvSpPr>
            <p:nvPr/>
          </p:nvSpPr>
          <p:spPr bwMode="auto">
            <a:xfrm>
              <a:off x="14748654" y="-2201465"/>
              <a:ext cx="3175" cy="98425"/>
            </a:xfrm>
            <a:custGeom>
              <a:avLst/>
              <a:gdLst>
                <a:gd name="T0" fmla="*/ 0 w 2"/>
                <a:gd name="T1" fmla="*/ 0 h 62"/>
                <a:gd name="T2" fmla="*/ 2 w 2"/>
                <a:gd name="T3" fmla="*/ 55 h 62"/>
                <a:gd name="T4" fmla="*/ 2 w 2"/>
                <a:gd name="T5" fmla="*/ 62 h 62"/>
                <a:gd name="T6" fmla="*/ 0 w 2"/>
                <a:gd name="T7" fmla="*/ 7 h 62"/>
                <a:gd name="T8" fmla="*/ 0 w 2"/>
                <a:gd name="T9" fmla="*/ 0 h 62"/>
              </a:gdLst>
              <a:ahLst/>
              <a:cxnLst>
                <a:cxn ang="0">
                  <a:pos x="T0" y="T1"/>
                </a:cxn>
                <a:cxn ang="0">
                  <a:pos x="T2" y="T3"/>
                </a:cxn>
                <a:cxn ang="0">
                  <a:pos x="T4" y="T5"/>
                </a:cxn>
                <a:cxn ang="0">
                  <a:pos x="T6" y="T7"/>
                </a:cxn>
                <a:cxn ang="0">
                  <a:pos x="T8" y="T9"/>
                </a:cxn>
              </a:cxnLst>
              <a:rect l="0" t="0" r="r" b="b"/>
              <a:pathLst>
                <a:path w="2" h="62">
                  <a:moveTo>
                    <a:pt x="0" y="0"/>
                  </a:moveTo>
                  <a:lnTo>
                    <a:pt x="2" y="55"/>
                  </a:lnTo>
                  <a:lnTo>
                    <a:pt x="2" y="62"/>
                  </a:lnTo>
                  <a:lnTo>
                    <a:pt x="0" y="7"/>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1" name="Freeform 1436"/>
            <p:cNvSpPr>
              <a:spLocks/>
            </p:cNvSpPr>
            <p:nvPr/>
          </p:nvSpPr>
          <p:spPr bwMode="auto">
            <a:xfrm>
              <a:off x="14735954" y="-2190353"/>
              <a:ext cx="15875" cy="88900"/>
            </a:xfrm>
            <a:custGeom>
              <a:avLst/>
              <a:gdLst>
                <a:gd name="T0" fmla="*/ 8 w 10"/>
                <a:gd name="T1" fmla="*/ 0 h 56"/>
                <a:gd name="T2" fmla="*/ 10 w 10"/>
                <a:gd name="T3" fmla="*/ 55 h 56"/>
                <a:gd name="T4" fmla="*/ 1 w 10"/>
                <a:gd name="T5" fmla="*/ 56 h 56"/>
                <a:gd name="T6" fmla="*/ 0 w 10"/>
                <a:gd name="T7" fmla="*/ 1 h 56"/>
                <a:gd name="T8" fmla="*/ 8 w 10"/>
                <a:gd name="T9" fmla="*/ 0 h 56"/>
              </a:gdLst>
              <a:ahLst/>
              <a:cxnLst>
                <a:cxn ang="0">
                  <a:pos x="T0" y="T1"/>
                </a:cxn>
                <a:cxn ang="0">
                  <a:pos x="T2" y="T3"/>
                </a:cxn>
                <a:cxn ang="0">
                  <a:pos x="T4" y="T5"/>
                </a:cxn>
                <a:cxn ang="0">
                  <a:pos x="T6" y="T7"/>
                </a:cxn>
                <a:cxn ang="0">
                  <a:pos x="T8" y="T9"/>
                </a:cxn>
              </a:cxnLst>
              <a:rect l="0" t="0" r="r" b="b"/>
              <a:pathLst>
                <a:path w="10" h="56">
                  <a:moveTo>
                    <a:pt x="8" y="0"/>
                  </a:moveTo>
                  <a:lnTo>
                    <a:pt x="10" y="55"/>
                  </a:lnTo>
                  <a:lnTo>
                    <a:pt x="1" y="56"/>
                  </a:lnTo>
                  <a:lnTo>
                    <a:pt x="0" y="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2" name="Freeform 1437"/>
            <p:cNvSpPr>
              <a:spLocks/>
            </p:cNvSpPr>
            <p:nvPr/>
          </p:nvSpPr>
          <p:spPr bwMode="auto">
            <a:xfrm>
              <a:off x="14405754" y="-2188765"/>
              <a:ext cx="33338" cy="103188"/>
            </a:xfrm>
            <a:custGeom>
              <a:avLst/>
              <a:gdLst>
                <a:gd name="T0" fmla="*/ 19 w 21"/>
                <a:gd name="T1" fmla="*/ 0 h 65"/>
                <a:gd name="T2" fmla="*/ 21 w 21"/>
                <a:gd name="T3" fmla="*/ 55 h 65"/>
                <a:gd name="T4" fmla="*/ 2 w 21"/>
                <a:gd name="T5" fmla="*/ 65 h 65"/>
                <a:gd name="T6" fmla="*/ 0 w 21"/>
                <a:gd name="T7" fmla="*/ 10 h 65"/>
                <a:gd name="T8" fmla="*/ 19 w 21"/>
                <a:gd name="T9" fmla="*/ 0 h 65"/>
              </a:gdLst>
              <a:ahLst/>
              <a:cxnLst>
                <a:cxn ang="0">
                  <a:pos x="T0" y="T1"/>
                </a:cxn>
                <a:cxn ang="0">
                  <a:pos x="T2" y="T3"/>
                </a:cxn>
                <a:cxn ang="0">
                  <a:pos x="T4" y="T5"/>
                </a:cxn>
                <a:cxn ang="0">
                  <a:pos x="T6" y="T7"/>
                </a:cxn>
                <a:cxn ang="0">
                  <a:pos x="T8" y="T9"/>
                </a:cxn>
              </a:cxnLst>
              <a:rect l="0" t="0" r="r" b="b"/>
              <a:pathLst>
                <a:path w="21" h="65">
                  <a:moveTo>
                    <a:pt x="19" y="0"/>
                  </a:moveTo>
                  <a:lnTo>
                    <a:pt x="21" y="55"/>
                  </a:lnTo>
                  <a:lnTo>
                    <a:pt x="2" y="65"/>
                  </a:lnTo>
                  <a:lnTo>
                    <a:pt x="0" y="10"/>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3" name="Freeform 1438"/>
            <p:cNvSpPr>
              <a:spLocks/>
            </p:cNvSpPr>
            <p:nvPr/>
          </p:nvSpPr>
          <p:spPr bwMode="auto">
            <a:xfrm>
              <a:off x="14718491" y="-2188765"/>
              <a:ext cx="19050" cy="106363"/>
            </a:xfrm>
            <a:custGeom>
              <a:avLst/>
              <a:gdLst>
                <a:gd name="T0" fmla="*/ 11 w 12"/>
                <a:gd name="T1" fmla="*/ 0 h 67"/>
                <a:gd name="T2" fmla="*/ 12 w 12"/>
                <a:gd name="T3" fmla="*/ 55 h 67"/>
                <a:gd name="T4" fmla="*/ 1 w 12"/>
                <a:gd name="T5" fmla="*/ 67 h 67"/>
                <a:gd name="T6" fmla="*/ 0 w 12"/>
                <a:gd name="T7" fmla="*/ 12 h 67"/>
                <a:gd name="T8" fmla="*/ 11 w 12"/>
                <a:gd name="T9" fmla="*/ 0 h 67"/>
              </a:gdLst>
              <a:ahLst/>
              <a:cxnLst>
                <a:cxn ang="0">
                  <a:pos x="T0" y="T1"/>
                </a:cxn>
                <a:cxn ang="0">
                  <a:pos x="T2" y="T3"/>
                </a:cxn>
                <a:cxn ang="0">
                  <a:pos x="T4" y="T5"/>
                </a:cxn>
                <a:cxn ang="0">
                  <a:pos x="T6" y="T7"/>
                </a:cxn>
                <a:cxn ang="0">
                  <a:pos x="T8" y="T9"/>
                </a:cxn>
              </a:cxnLst>
              <a:rect l="0" t="0" r="r" b="b"/>
              <a:pathLst>
                <a:path w="12" h="67">
                  <a:moveTo>
                    <a:pt x="11" y="0"/>
                  </a:moveTo>
                  <a:lnTo>
                    <a:pt x="12" y="55"/>
                  </a:lnTo>
                  <a:lnTo>
                    <a:pt x="1" y="67"/>
                  </a:lnTo>
                  <a:lnTo>
                    <a:pt x="0" y="12"/>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4" name="Freeform 1439"/>
            <p:cNvSpPr>
              <a:spLocks/>
            </p:cNvSpPr>
            <p:nvPr/>
          </p:nvSpPr>
          <p:spPr bwMode="auto">
            <a:xfrm>
              <a:off x="14404166" y="-2172890"/>
              <a:ext cx="4763" cy="112713"/>
            </a:xfrm>
            <a:custGeom>
              <a:avLst/>
              <a:gdLst>
                <a:gd name="T0" fmla="*/ 1 w 3"/>
                <a:gd name="T1" fmla="*/ 0 h 71"/>
                <a:gd name="T2" fmla="*/ 3 w 3"/>
                <a:gd name="T3" fmla="*/ 55 h 71"/>
                <a:gd name="T4" fmla="*/ 1 w 3"/>
                <a:gd name="T5" fmla="*/ 71 h 71"/>
                <a:gd name="T6" fmla="*/ 0 w 3"/>
                <a:gd name="T7" fmla="*/ 16 h 71"/>
                <a:gd name="T8" fmla="*/ 1 w 3"/>
                <a:gd name="T9" fmla="*/ 0 h 71"/>
              </a:gdLst>
              <a:ahLst/>
              <a:cxnLst>
                <a:cxn ang="0">
                  <a:pos x="T0" y="T1"/>
                </a:cxn>
                <a:cxn ang="0">
                  <a:pos x="T2" y="T3"/>
                </a:cxn>
                <a:cxn ang="0">
                  <a:pos x="T4" y="T5"/>
                </a:cxn>
                <a:cxn ang="0">
                  <a:pos x="T6" y="T7"/>
                </a:cxn>
                <a:cxn ang="0">
                  <a:pos x="T8" y="T9"/>
                </a:cxn>
              </a:cxnLst>
              <a:rect l="0" t="0" r="r" b="b"/>
              <a:pathLst>
                <a:path w="3" h="71">
                  <a:moveTo>
                    <a:pt x="1" y="0"/>
                  </a:moveTo>
                  <a:lnTo>
                    <a:pt x="3" y="55"/>
                  </a:lnTo>
                  <a:lnTo>
                    <a:pt x="1" y="71"/>
                  </a:lnTo>
                  <a:lnTo>
                    <a:pt x="0" y="16"/>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5" name="Freeform 1440"/>
            <p:cNvSpPr>
              <a:spLocks/>
            </p:cNvSpPr>
            <p:nvPr/>
          </p:nvSpPr>
          <p:spPr bwMode="auto">
            <a:xfrm>
              <a:off x="14775641" y="-2172890"/>
              <a:ext cx="3175" cy="101600"/>
            </a:xfrm>
            <a:custGeom>
              <a:avLst/>
              <a:gdLst>
                <a:gd name="T0" fmla="*/ 1 w 2"/>
                <a:gd name="T1" fmla="*/ 0 h 64"/>
                <a:gd name="T2" fmla="*/ 2 w 2"/>
                <a:gd name="T3" fmla="*/ 55 h 64"/>
                <a:gd name="T4" fmla="*/ 1 w 2"/>
                <a:gd name="T5" fmla="*/ 64 h 64"/>
                <a:gd name="T6" fmla="*/ 0 w 2"/>
                <a:gd name="T7" fmla="*/ 9 h 64"/>
                <a:gd name="T8" fmla="*/ 1 w 2"/>
                <a:gd name="T9" fmla="*/ 0 h 64"/>
              </a:gdLst>
              <a:ahLst/>
              <a:cxnLst>
                <a:cxn ang="0">
                  <a:pos x="T0" y="T1"/>
                </a:cxn>
                <a:cxn ang="0">
                  <a:pos x="T2" y="T3"/>
                </a:cxn>
                <a:cxn ang="0">
                  <a:pos x="T4" y="T5"/>
                </a:cxn>
                <a:cxn ang="0">
                  <a:pos x="T6" y="T7"/>
                </a:cxn>
                <a:cxn ang="0">
                  <a:pos x="T8" y="T9"/>
                </a:cxn>
              </a:cxnLst>
              <a:rect l="0" t="0" r="r" b="b"/>
              <a:pathLst>
                <a:path w="2" h="64">
                  <a:moveTo>
                    <a:pt x="1" y="0"/>
                  </a:moveTo>
                  <a:lnTo>
                    <a:pt x="2" y="55"/>
                  </a:lnTo>
                  <a:lnTo>
                    <a:pt x="1" y="64"/>
                  </a:lnTo>
                  <a:lnTo>
                    <a:pt x="0" y="9"/>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6" name="Freeform 1441"/>
            <p:cNvSpPr>
              <a:spLocks/>
            </p:cNvSpPr>
            <p:nvPr/>
          </p:nvSpPr>
          <p:spPr bwMode="auto">
            <a:xfrm>
              <a:off x="14705791" y="-2169715"/>
              <a:ext cx="14288" cy="103188"/>
            </a:xfrm>
            <a:custGeom>
              <a:avLst/>
              <a:gdLst>
                <a:gd name="T0" fmla="*/ 8 w 9"/>
                <a:gd name="T1" fmla="*/ 0 h 65"/>
                <a:gd name="T2" fmla="*/ 9 w 9"/>
                <a:gd name="T3" fmla="*/ 55 h 65"/>
                <a:gd name="T4" fmla="*/ 2 w 9"/>
                <a:gd name="T5" fmla="*/ 65 h 65"/>
                <a:gd name="T6" fmla="*/ 0 w 9"/>
                <a:gd name="T7" fmla="*/ 10 h 65"/>
                <a:gd name="T8" fmla="*/ 8 w 9"/>
                <a:gd name="T9" fmla="*/ 0 h 65"/>
              </a:gdLst>
              <a:ahLst/>
              <a:cxnLst>
                <a:cxn ang="0">
                  <a:pos x="T0" y="T1"/>
                </a:cxn>
                <a:cxn ang="0">
                  <a:pos x="T2" y="T3"/>
                </a:cxn>
                <a:cxn ang="0">
                  <a:pos x="T4" y="T5"/>
                </a:cxn>
                <a:cxn ang="0">
                  <a:pos x="T6" y="T7"/>
                </a:cxn>
                <a:cxn ang="0">
                  <a:pos x="T8" y="T9"/>
                </a:cxn>
              </a:cxnLst>
              <a:rect l="0" t="0" r="r" b="b"/>
              <a:pathLst>
                <a:path w="9" h="65">
                  <a:moveTo>
                    <a:pt x="8" y="0"/>
                  </a:moveTo>
                  <a:lnTo>
                    <a:pt x="9" y="55"/>
                  </a:lnTo>
                  <a:lnTo>
                    <a:pt x="2" y="65"/>
                  </a:lnTo>
                  <a:lnTo>
                    <a:pt x="0" y="1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7" name="Freeform 1442"/>
            <p:cNvSpPr>
              <a:spLocks/>
            </p:cNvSpPr>
            <p:nvPr/>
          </p:nvSpPr>
          <p:spPr bwMode="auto">
            <a:xfrm>
              <a:off x="14747066" y="-2153840"/>
              <a:ext cx="6350" cy="100013"/>
            </a:xfrm>
            <a:custGeom>
              <a:avLst/>
              <a:gdLst>
                <a:gd name="T0" fmla="*/ 2 w 4"/>
                <a:gd name="T1" fmla="*/ 8 h 63"/>
                <a:gd name="T2" fmla="*/ 4 w 4"/>
                <a:gd name="T3" fmla="*/ 63 h 63"/>
                <a:gd name="T4" fmla="*/ 2 w 4"/>
                <a:gd name="T5" fmla="*/ 55 h 63"/>
                <a:gd name="T6" fmla="*/ 0 w 4"/>
                <a:gd name="T7" fmla="*/ 0 h 63"/>
                <a:gd name="T8" fmla="*/ 2 w 4"/>
                <a:gd name="T9" fmla="*/ 8 h 63"/>
              </a:gdLst>
              <a:ahLst/>
              <a:cxnLst>
                <a:cxn ang="0">
                  <a:pos x="T0" y="T1"/>
                </a:cxn>
                <a:cxn ang="0">
                  <a:pos x="T2" y="T3"/>
                </a:cxn>
                <a:cxn ang="0">
                  <a:pos x="T4" y="T5"/>
                </a:cxn>
                <a:cxn ang="0">
                  <a:pos x="T6" y="T7"/>
                </a:cxn>
                <a:cxn ang="0">
                  <a:pos x="T8" y="T9"/>
                </a:cxn>
              </a:cxnLst>
              <a:rect l="0" t="0" r="r" b="b"/>
              <a:pathLst>
                <a:path w="4" h="63">
                  <a:moveTo>
                    <a:pt x="2" y="8"/>
                  </a:moveTo>
                  <a:lnTo>
                    <a:pt x="4" y="63"/>
                  </a:lnTo>
                  <a:lnTo>
                    <a:pt x="2" y="55"/>
                  </a:lnTo>
                  <a:lnTo>
                    <a:pt x="0" y="0"/>
                  </a:lnTo>
                  <a:lnTo>
                    <a:pt x="2"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8" name="Freeform 1443"/>
            <p:cNvSpPr>
              <a:spLocks/>
            </p:cNvSpPr>
            <p:nvPr/>
          </p:nvSpPr>
          <p:spPr bwMode="auto">
            <a:xfrm>
              <a:off x="14377179" y="-2147490"/>
              <a:ext cx="28575" cy="106363"/>
            </a:xfrm>
            <a:custGeom>
              <a:avLst/>
              <a:gdLst>
                <a:gd name="T0" fmla="*/ 17 w 18"/>
                <a:gd name="T1" fmla="*/ 0 h 67"/>
                <a:gd name="T2" fmla="*/ 18 w 18"/>
                <a:gd name="T3" fmla="*/ 55 h 67"/>
                <a:gd name="T4" fmla="*/ 1 w 18"/>
                <a:gd name="T5" fmla="*/ 67 h 67"/>
                <a:gd name="T6" fmla="*/ 0 w 18"/>
                <a:gd name="T7" fmla="*/ 11 h 67"/>
                <a:gd name="T8" fmla="*/ 17 w 18"/>
                <a:gd name="T9" fmla="*/ 0 h 67"/>
              </a:gdLst>
              <a:ahLst/>
              <a:cxnLst>
                <a:cxn ang="0">
                  <a:pos x="T0" y="T1"/>
                </a:cxn>
                <a:cxn ang="0">
                  <a:pos x="T2" y="T3"/>
                </a:cxn>
                <a:cxn ang="0">
                  <a:pos x="T4" y="T5"/>
                </a:cxn>
                <a:cxn ang="0">
                  <a:pos x="T6" y="T7"/>
                </a:cxn>
                <a:cxn ang="0">
                  <a:pos x="T8" y="T9"/>
                </a:cxn>
              </a:cxnLst>
              <a:rect l="0" t="0" r="r" b="b"/>
              <a:pathLst>
                <a:path w="18" h="67">
                  <a:moveTo>
                    <a:pt x="17" y="0"/>
                  </a:moveTo>
                  <a:lnTo>
                    <a:pt x="18" y="55"/>
                  </a:lnTo>
                  <a:lnTo>
                    <a:pt x="1" y="67"/>
                  </a:lnTo>
                  <a:lnTo>
                    <a:pt x="0" y="11"/>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69" name="Freeform 1444"/>
            <p:cNvSpPr>
              <a:spLocks/>
            </p:cNvSpPr>
            <p:nvPr/>
          </p:nvSpPr>
          <p:spPr bwMode="auto">
            <a:xfrm>
              <a:off x="14702616" y="-2153840"/>
              <a:ext cx="6350" cy="103188"/>
            </a:xfrm>
            <a:custGeom>
              <a:avLst/>
              <a:gdLst>
                <a:gd name="T0" fmla="*/ 2 w 4"/>
                <a:gd name="T1" fmla="*/ 0 h 65"/>
                <a:gd name="T2" fmla="*/ 4 w 4"/>
                <a:gd name="T3" fmla="*/ 55 h 65"/>
                <a:gd name="T4" fmla="*/ 2 w 4"/>
                <a:gd name="T5" fmla="*/ 65 h 65"/>
                <a:gd name="T6" fmla="*/ 0 w 4"/>
                <a:gd name="T7" fmla="*/ 10 h 65"/>
                <a:gd name="T8" fmla="*/ 2 w 4"/>
                <a:gd name="T9" fmla="*/ 0 h 65"/>
              </a:gdLst>
              <a:ahLst/>
              <a:cxnLst>
                <a:cxn ang="0">
                  <a:pos x="T0" y="T1"/>
                </a:cxn>
                <a:cxn ang="0">
                  <a:pos x="T2" y="T3"/>
                </a:cxn>
                <a:cxn ang="0">
                  <a:pos x="T4" y="T5"/>
                </a:cxn>
                <a:cxn ang="0">
                  <a:pos x="T6" y="T7"/>
                </a:cxn>
                <a:cxn ang="0">
                  <a:pos x="T8" y="T9"/>
                </a:cxn>
              </a:cxnLst>
              <a:rect l="0" t="0" r="r" b="b"/>
              <a:pathLst>
                <a:path w="4" h="65">
                  <a:moveTo>
                    <a:pt x="2" y="0"/>
                  </a:moveTo>
                  <a:lnTo>
                    <a:pt x="4" y="55"/>
                  </a:lnTo>
                  <a:lnTo>
                    <a:pt x="2" y="65"/>
                  </a:lnTo>
                  <a:lnTo>
                    <a:pt x="0" y="10"/>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0" name="Freeform 1445"/>
            <p:cNvSpPr>
              <a:spLocks/>
            </p:cNvSpPr>
            <p:nvPr/>
          </p:nvSpPr>
          <p:spPr bwMode="auto">
            <a:xfrm>
              <a:off x="14694679" y="-2137965"/>
              <a:ext cx="11113" cy="93663"/>
            </a:xfrm>
            <a:custGeom>
              <a:avLst/>
              <a:gdLst>
                <a:gd name="T0" fmla="*/ 5 w 7"/>
                <a:gd name="T1" fmla="*/ 0 h 59"/>
                <a:gd name="T2" fmla="*/ 7 w 7"/>
                <a:gd name="T3" fmla="*/ 55 h 59"/>
                <a:gd name="T4" fmla="*/ 2 w 7"/>
                <a:gd name="T5" fmla="*/ 59 h 59"/>
                <a:gd name="T6" fmla="*/ 0 w 7"/>
                <a:gd name="T7" fmla="*/ 4 h 59"/>
                <a:gd name="T8" fmla="*/ 5 w 7"/>
                <a:gd name="T9" fmla="*/ 0 h 59"/>
              </a:gdLst>
              <a:ahLst/>
              <a:cxnLst>
                <a:cxn ang="0">
                  <a:pos x="T0" y="T1"/>
                </a:cxn>
                <a:cxn ang="0">
                  <a:pos x="T2" y="T3"/>
                </a:cxn>
                <a:cxn ang="0">
                  <a:pos x="T4" y="T5"/>
                </a:cxn>
                <a:cxn ang="0">
                  <a:pos x="T6" y="T7"/>
                </a:cxn>
                <a:cxn ang="0">
                  <a:pos x="T8" y="T9"/>
                </a:cxn>
              </a:cxnLst>
              <a:rect l="0" t="0" r="r" b="b"/>
              <a:pathLst>
                <a:path w="7" h="59">
                  <a:moveTo>
                    <a:pt x="5" y="0"/>
                  </a:moveTo>
                  <a:lnTo>
                    <a:pt x="7" y="55"/>
                  </a:lnTo>
                  <a:lnTo>
                    <a:pt x="2" y="59"/>
                  </a:lnTo>
                  <a:lnTo>
                    <a:pt x="0" y="4"/>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1" name="Freeform 1446"/>
            <p:cNvSpPr>
              <a:spLocks/>
            </p:cNvSpPr>
            <p:nvPr/>
          </p:nvSpPr>
          <p:spPr bwMode="auto">
            <a:xfrm>
              <a:off x="14685154" y="-2131615"/>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2" name="Freeform 1447"/>
            <p:cNvSpPr>
              <a:spLocks/>
            </p:cNvSpPr>
            <p:nvPr/>
          </p:nvSpPr>
          <p:spPr bwMode="auto">
            <a:xfrm>
              <a:off x="14716904" y="-2125265"/>
              <a:ext cx="1588" cy="93663"/>
            </a:xfrm>
            <a:custGeom>
              <a:avLst/>
              <a:gdLst>
                <a:gd name="T0" fmla="*/ 0 w 1"/>
                <a:gd name="T1" fmla="*/ 4 h 59"/>
                <a:gd name="T2" fmla="*/ 1 w 1"/>
                <a:gd name="T3" fmla="*/ 59 h 59"/>
                <a:gd name="T4" fmla="*/ 1 w 1"/>
                <a:gd name="T5" fmla="*/ 55 h 59"/>
                <a:gd name="T6" fmla="*/ 0 w 1"/>
                <a:gd name="T7" fmla="*/ 0 h 59"/>
                <a:gd name="T8" fmla="*/ 0 w 1"/>
                <a:gd name="T9" fmla="*/ 4 h 59"/>
              </a:gdLst>
              <a:ahLst/>
              <a:cxnLst>
                <a:cxn ang="0">
                  <a:pos x="T0" y="T1"/>
                </a:cxn>
                <a:cxn ang="0">
                  <a:pos x="T2" y="T3"/>
                </a:cxn>
                <a:cxn ang="0">
                  <a:pos x="T4" y="T5"/>
                </a:cxn>
                <a:cxn ang="0">
                  <a:pos x="T6" y="T7"/>
                </a:cxn>
                <a:cxn ang="0">
                  <a:pos x="T8" y="T9"/>
                </a:cxn>
              </a:cxnLst>
              <a:rect l="0" t="0" r="r" b="b"/>
              <a:pathLst>
                <a:path w="1" h="59">
                  <a:moveTo>
                    <a:pt x="0" y="4"/>
                  </a:moveTo>
                  <a:lnTo>
                    <a:pt x="1" y="59"/>
                  </a:lnTo>
                  <a:lnTo>
                    <a:pt x="1" y="55"/>
                  </a:lnTo>
                  <a:lnTo>
                    <a:pt x="0" y="0"/>
                  </a:lnTo>
                  <a:lnTo>
                    <a:pt x="0"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3" name="Freeform 1448"/>
            <p:cNvSpPr>
              <a:spLocks/>
            </p:cNvSpPr>
            <p:nvPr/>
          </p:nvSpPr>
          <p:spPr bwMode="auto">
            <a:xfrm>
              <a:off x="14683566" y="-2123678"/>
              <a:ext cx="4763" cy="96838"/>
            </a:xfrm>
            <a:custGeom>
              <a:avLst/>
              <a:gdLst>
                <a:gd name="T0" fmla="*/ 1 w 3"/>
                <a:gd name="T1" fmla="*/ 0 h 61"/>
                <a:gd name="T2" fmla="*/ 3 w 3"/>
                <a:gd name="T3" fmla="*/ 55 h 61"/>
                <a:gd name="T4" fmla="*/ 2 w 3"/>
                <a:gd name="T5" fmla="*/ 61 h 61"/>
                <a:gd name="T6" fmla="*/ 0 w 3"/>
                <a:gd name="T7" fmla="*/ 6 h 61"/>
                <a:gd name="T8" fmla="*/ 1 w 3"/>
                <a:gd name="T9" fmla="*/ 0 h 61"/>
              </a:gdLst>
              <a:ahLst/>
              <a:cxnLst>
                <a:cxn ang="0">
                  <a:pos x="T0" y="T1"/>
                </a:cxn>
                <a:cxn ang="0">
                  <a:pos x="T2" y="T3"/>
                </a:cxn>
                <a:cxn ang="0">
                  <a:pos x="T4" y="T5"/>
                </a:cxn>
                <a:cxn ang="0">
                  <a:pos x="T6" y="T7"/>
                </a:cxn>
                <a:cxn ang="0">
                  <a:pos x="T8" y="T9"/>
                </a:cxn>
              </a:cxnLst>
              <a:rect l="0" t="0" r="r" b="b"/>
              <a:pathLst>
                <a:path w="3" h="61">
                  <a:moveTo>
                    <a:pt x="1" y="0"/>
                  </a:moveTo>
                  <a:lnTo>
                    <a:pt x="3" y="55"/>
                  </a:lnTo>
                  <a:lnTo>
                    <a:pt x="2" y="61"/>
                  </a:lnTo>
                  <a:lnTo>
                    <a:pt x="0" y="6"/>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4" name="Freeform 1449"/>
            <p:cNvSpPr>
              <a:spLocks/>
            </p:cNvSpPr>
            <p:nvPr/>
          </p:nvSpPr>
          <p:spPr bwMode="auto">
            <a:xfrm>
              <a:off x="14340666" y="-2130028"/>
              <a:ext cx="38100" cy="122238"/>
            </a:xfrm>
            <a:custGeom>
              <a:avLst/>
              <a:gdLst>
                <a:gd name="T0" fmla="*/ 23 w 24"/>
                <a:gd name="T1" fmla="*/ 0 h 77"/>
                <a:gd name="T2" fmla="*/ 24 w 24"/>
                <a:gd name="T3" fmla="*/ 56 h 77"/>
                <a:gd name="T4" fmla="*/ 1 w 24"/>
                <a:gd name="T5" fmla="*/ 77 h 77"/>
                <a:gd name="T6" fmla="*/ 0 w 24"/>
                <a:gd name="T7" fmla="*/ 22 h 77"/>
                <a:gd name="T8" fmla="*/ 23 w 24"/>
                <a:gd name="T9" fmla="*/ 0 h 77"/>
              </a:gdLst>
              <a:ahLst/>
              <a:cxnLst>
                <a:cxn ang="0">
                  <a:pos x="T0" y="T1"/>
                </a:cxn>
                <a:cxn ang="0">
                  <a:pos x="T2" y="T3"/>
                </a:cxn>
                <a:cxn ang="0">
                  <a:pos x="T4" y="T5"/>
                </a:cxn>
                <a:cxn ang="0">
                  <a:pos x="T6" y="T7"/>
                </a:cxn>
                <a:cxn ang="0">
                  <a:pos x="T8" y="T9"/>
                </a:cxn>
              </a:cxnLst>
              <a:rect l="0" t="0" r="r" b="b"/>
              <a:pathLst>
                <a:path w="24" h="77">
                  <a:moveTo>
                    <a:pt x="23" y="0"/>
                  </a:moveTo>
                  <a:lnTo>
                    <a:pt x="24" y="56"/>
                  </a:lnTo>
                  <a:lnTo>
                    <a:pt x="1" y="77"/>
                  </a:lnTo>
                  <a:lnTo>
                    <a:pt x="0" y="22"/>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5" name="Freeform 1450"/>
            <p:cNvSpPr>
              <a:spLocks/>
            </p:cNvSpPr>
            <p:nvPr/>
          </p:nvSpPr>
          <p:spPr bwMode="auto">
            <a:xfrm>
              <a:off x="14323204" y="-2095103"/>
              <a:ext cx="19050" cy="107950"/>
            </a:xfrm>
            <a:custGeom>
              <a:avLst/>
              <a:gdLst>
                <a:gd name="T0" fmla="*/ 11 w 12"/>
                <a:gd name="T1" fmla="*/ 0 h 68"/>
                <a:gd name="T2" fmla="*/ 12 w 12"/>
                <a:gd name="T3" fmla="*/ 55 h 68"/>
                <a:gd name="T4" fmla="*/ 1 w 12"/>
                <a:gd name="T5" fmla="*/ 68 h 68"/>
                <a:gd name="T6" fmla="*/ 0 w 12"/>
                <a:gd name="T7" fmla="*/ 13 h 68"/>
                <a:gd name="T8" fmla="*/ 11 w 12"/>
                <a:gd name="T9" fmla="*/ 0 h 68"/>
              </a:gdLst>
              <a:ahLst/>
              <a:cxnLst>
                <a:cxn ang="0">
                  <a:pos x="T0" y="T1"/>
                </a:cxn>
                <a:cxn ang="0">
                  <a:pos x="T2" y="T3"/>
                </a:cxn>
                <a:cxn ang="0">
                  <a:pos x="T4" y="T5"/>
                </a:cxn>
                <a:cxn ang="0">
                  <a:pos x="T6" y="T7"/>
                </a:cxn>
                <a:cxn ang="0">
                  <a:pos x="T8" y="T9"/>
                </a:cxn>
              </a:cxnLst>
              <a:rect l="0" t="0" r="r" b="b"/>
              <a:pathLst>
                <a:path w="12" h="68">
                  <a:moveTo>
                    <a:pt x="11" y="0"/>
                  </a:moveTo>
                  <a:lnTo>
                    <a:pt x="12" y="55"/>
                  </a:lnTo>
                  <a:lnTo>
                    <a:pt x="1" y="68"/>
                  </a:lnTo>
                  <a:lnTo>
                    <a:pt x="0" y="13"/>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6" name="Freeform 1451"/>
            <p:cNvSpPr>
              <a:spLocks/>
            </p:cNvSpPr>
            <p:nvPr/>
          </p:nvSpPr>
          <p:spPr bwMode="auto">
            <a:xfrm>
              <a:off x="14293041" y="-2074465"/>
              <a:ext cx="31750" cy="103188"/>
            </a:xfrm>
            <a:custGeom>
              <a:avLst/>
              <a:gdLst>
                <a:gd name="T0" fmla="*/ 19 w 20"/>
                <a:gd name="T1" fmla="*/ 0 h 65"/>
                <a:gd name="T2" fmla="*/ 20 w 20"/>
                <a:gd name="T3" fmla="*/ 55 h 65"/>
                <a:gd name="T4" fmla="*/ 1 w 20"/>
                <a:gd name="T5" fmla="*/ 65 h 65"/>
                <a:gd name="T6" fmla="*/ 0 w 20"/>
                <a:gd name="T7" fmla="*/ 10 h 65"/>
                <a:gd name="T8" fmla="*/ 19 w 20"/>
                <a:gd name="T9" fmla="*/ 0 h 65"/>
              </a:gdLst>
              <a:ahLst/>
              <a:cxnLst>
                <a:cxn ang="0">
                  <a:pos x="T0" y="T1"/>
                </a:cxn>
                <a:cxn ang="0">
                  <a:pos x="T2" y="T3"/>
                </a:cxn>
                <a:cxn ang="0">
                  <a:pos x="T4" y="T5"/>
                </a:cxn>
                <a:cxn ang="0">
                  <a:pos x="T6" y="T7"/>
                </a:cxn>
                <a:cxn ang="0">
                  <a:pos x="T8" y="T9"/>
                </a:cxn>
              </a:cxnLst>
              <a:rect l="0" t="0" r="r" b="b"/>
              <a:pathLst>
                <a:path w="20" h="65">
                  <a:moveTo>
                    <a:pt x="19" y="0"/>
                  </a:moveTo>
                  <a:lnTo>
                    <a:pt x="20" y="55"/>
                  </a:lnTo>
                  <a:lnTo>
                    <a:pt x="1" y="65"/>
                  </a:lnTo>
                  <a:lnTo>
                    <a:pt x="0" y="10"/>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7" name="Freeform 1452"/>
            <p:cNvSpPr>
              <a:spLocks/>
            </p:cNvSpPr>
            <p:nvPr/>
          </p:nvSpPr>
          <p:spPr bwMode="auto">
            <a:xfrm>
              <a:off x="14218429" y="-2022078"/>
              <a:ext cx="28575" cy="88900"/>
            </a:xfrm>
            <a:custGeom>
              <a:avLst/>
              <a:gdLst>
                <a:gd name="T0" fmla="*/ 17 w 18"/>
                <a:gd name="T1" fmla="*/ 0 h 56"/>
                <a:gd name="T2" fmla="*/ 18 w 18"/>
                <a:gd name="T3" fmla="*/ 56 h 56"/>
                <a:gd name="T4" fmla="*/ 2 w 18"/>
                <a:gd name="T5" fmla="*/ 56 h 56"/>
                <a:gd name="T6" fmla="*/ 0 w 18"/>
                <a:gd name="T7" fmla="*/ 0 h 56"/>
                <a:gd name="T8" fmla="*/ 17 w 18"/>
                <a:gd name="T9" fmla="*/ 0 h 56"/>
              </a:gdLst>
              <a:ahLst/>
              <a:cxnLst>
                <a:cxn ang="0">
                  <a:pos x="T0" y="T1"/>
                </a:cxn>
                <a:cxn ang="0">
                  <a:pos x="T2" y="T3"/>
                </a:cxn>
                <a:cxn ang="0">
                  <a:pos x="T4" y="T5"/>
                </a:cxn>
                <a:cxn ang="0">
                  <a:pos x="T6" y="T7"/>
                </a:cxn>
                <a:cxn ang="0">
                  <a:pos x="T8" y="T9"/>
                </a:cxn>
              </a:cxnLst>
              <a:rect l="0" t="0" r="r" b="b"/>
              <a:pathLst>
                <a:path w="18" h="56">
                  <a:moveTo>
                    <a:pt x="17" y="0"/>
                  </a:moveTo>
                  <a:lnTo>
                    <a:pt x="18" y="56"/>
                  </a:lnTo>
                  <a:lnTo>
                    <a:pt x="2" y="56"/>
                  </a:lnTo>
                  <a:lnTo>
                    <a:pt x="0" y="0"/>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8" name="Freeform 1453"/>
            <p:cNvSpPr>
              <a:spLocks/>
            </p:cNvSpPr>
            <p:nvPr/>
          </p:nvSpPr>
          <p:spPr bwMode="auto">
            <a:xfrm>
              <a:off x="14245416" y="-2058590"/>
              <a:ext cx="49213" cy="125413"/>
            </a:xfrm>
            <a:custGeom>
              <a:avLst/>
              <a:gdLst>
                <a:gd name="T0" fmla="*/ 30 w 31"/>
                <a:gd name="T1" fmla="*/ 0 h 79"/>
                <a:gd name="T2" fmla="*/ 31 w 31"/>
                <a:gd name="T3" fmla="*/ 55 h 79"/>
                <a:gd name="T4" fmla="*/ 1 w 31"/>
                <a:gd name="T5" fmla="*/ 79 h 79"/>
                <a:gd name="T6" fmla="*/ 0 w 31"/>
                <a:gd name="T7" fmla="*/ 23 h 79"/>
                <a:gd name="T8" fmla="*/ 30 w 31"/>
                <a:gd name="T9" fmla="*/ 0 h 79"/>
              </a:gdLst>
              <a:ahLst/>
              <a:cxnLst>
                <a:cxn ang="0">
                  <a:pos x="T0" y="T1"/>
                </a:cxn>
                <a:cxn ang="0">
                  <a:pos x="T2" y="T3"/>
                </a:cxn>
                <a:cxn ang="0">
                  <a:pos x="T4" y="T5"/>
                </a:cxn>
                <a:cxn ang="0">
                  <a:pos x="T6" y="T7"/>
                </a:cxn>
                <a:cxn ang="0">
                  <a:pos x="T8" y="T9"/>
                </a:cxn>
              </a:cxnLst>
              <a:rect l="0" t="0" r="r" b="b"/>
              <a:pathLst>
                <a:path w="31" h="79">
                  <a:moveTo>
                    <a:pt x="30" y="0"/>
                  </a:moveTo>
                  <a:lnTo>
                    <a:pt x="31" y="55"/>
                  </a:lnTo>
                  <a:lnTo>
                    <a:pt x="1" y="79"/>
                  </a:lnTo>
                  <a:lnTo>
                    <a:pt x="0" y="23"/>
                  </a:lnTo>
                  <a:lnTo>
                    <a:pt x="3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79" name="Freeform 1454"/>
            <p:cNvSpPr>
              <a:spLocks/>
            </p:cNvSpPr>
            <p:nvPr/>
          </p:nvSpPr>
          <p:spPr bwMode="auto">
            <a:xfrm>
              <a:off x="14175566" y="-2022078"/>
              <a:ext cx="46038" cy="107950"/>
            </a:xfrm>
            <a:custGeom>
              <a:avLst/>
              <a:gdLst>
                <a:gd name="T0" fmla="*/ 27 w 29"/>
                <a:gd name="T1" fmla="*/ 0 h 68"/>
                <a:gd name="T2" fmla="*/ 29 w 29"/>
                <a:gd name="T3" fmla="*/ 56 h 68"/>
                <a:gd name="T4" fmla="*/ 1 w 29"/>
                <a:gd name="T5" fmla="*/ 68 h 68"/>
                <a:gd name="T6" fmla="*/ 0 w 29"/>
                <a:gd name="T7" fmla="*/ 13 h 68"/>
                <a:gd name="T8" fmla="*/ 27 w 29"/>
                <a:gd name="T9" fmla="*/ 0 h 68"/>
              </a:gdLst>
              <a:ahLst/>
              <a:cxnLst>
                <a:cxn ang="0">
                  <a:pos x="T0" y="T1"/>
                </a:cxn>
                <a:cxn ang="0">
                  <a:pos x="T2" y="T3"/>
                </a:cxn>
                <a:cxn ang="0">
                  <a:pos x="T4" y="T5"/>
                </a:cxn>
                <a:cxn ang="0">
                  <a:pos x="T6" y="T7"/>
                </a:cxn>
                <a:cxn ang="0">
                  <a:pos x="T8" y="T9"/>
                </a:cxn>
              </a:cxnLst>
              <a:rect l="0" t="0" r="r" b="b"/>
              <a:pathLst>
                <a:path w="29" h="68">
                  <a:moveTo>
                    <a:pt x="27" y="0"/>
                  </a:moveTo>
                  <a:lnTo>
                    <a:pt x="29" y="56"/>
                  </a:lnTo>
                  <a:lnTo>
                    <a:pt x="1" y="68"/>
                  </a:lnTo>
                  <a:lnTo>
                    <a:pt x="0" y="13"/>
                  </a:lnTo>
                  <a:lnTo>
                    <a:pt x="2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0" name="Freeform 1455"/>
            <p:cNvSpPr>
              <a:spLocks/>
            </p:cNvSpPr>
            <p:nvPr/>
          </p:nvSpPr>
          <p:spPr bwMode="auto">
            <a:xfrm>
              <a:off x="14134291" y="-2001440"/>
              <a:ext cx="42863" cy="111125"/>
            </a:xfrm>
            <a:custGeom>
              <a:avLst/>
              <a:gdLst>
                <a:gd name="T0" fmla="*/ 26 w 27"/>
                <a:gd name="T1" fmla="*/ 0 h 70"/>
                <a:gd name="T2" fmla="*/ 27 w 27"/>
                <a:gd name="T3" fmla="*/ 55 h 70"/>
                <a:gd name="T4" fmla="*/ 1 w 27"/>
                <a:gd name="T5" fmla="*/ 70 h 70"/>
                <a:gd name="T6" fmla="*/ 0 w 27"/>
                <a:gd name="T7" fmla="*/ 15 h 70"/>
                <a:gd name="T8" fmla="*/ 26 w 27"/>
                <a:gd name="T9" fmla="*/ 0 h 70"/>
              </a:gdLst>
              <a:ahLst/>
              <a:cxnLst>
                <a:cxn ang="0">
                  <a:pos x="T0" y="T1"/>
                </a:cxn>
                <a:cxn ang="0">
                  <a:pos x="T2" y="T3"/>
                </a:cxn>
                <a:cxn ang="0">
                  <a:pos x="T4" y="T5"/>
                </a:cxn>
                <a:cxn ang="0">
                  <a:pos x="T6" y="T7"/>
                </a:cxn>
                <a:cxn ang="0">
                  <a:pos x="T8" y="T9"/>
                </a:cxn>
              </a:cxnLst>
              <a:rect l="0" t="0" r="r" b="b"/>
              <a:pathLst>
                <a:path w="27" h="70">
                  <a:moveTo>
                    <a:pt x="26" y="0"/>
                  </a:moveTo>
                  <a:lnTo>
                    <a:pt x="27" y="55"/>
                  </a:lnTo>
                  <a:lnTo>
                    <a:pt x="1" y="70"/>
                  </a:lnTo>
                  <a:lnTo>
                    <a:pt x="0" y="15"/>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1" name="Freeform 1456"/>
            <p:cNvSpPr>
              <a:spLocks/>
            </p:cNvSpPr>
            <p:nvPr/>
          </p:nvSpPr>
          <p:spPr bwMode="auto">
            <a:xfrm>
              <a:off x="14146991" y="-1974453"/>
              <a:ext cx="20638" cy="93663"/>
            </a:xfrm>
            <a:custGeom>
              <a:avLst/>
              <a:gdLst>
                <a:gd name="T0" fmla="*/ 12 w 13"/>
                <a:gd name="T1" fmla="*/ 4 h 59"/>
                <a:gd name="T2" fmla="*/ 13 w 13"/>
                <a:gd name="T3" fmla="*/ 59 h 59"/>
                <a:gd name="T4" fmla="*/ 2 w 13"/>
                <a:gd name="T5" fmla="*/ 55 h 59"/>
                <a:gd name="T6" fmla="*/ 0 w 13"/>
                <a:gd name="T7" fmla="*/ 0 h 59"/>
                <a:gd name="T8" fmla="*/ 12 w 13"/>
                <a:gd name="T9" fmla="*/ 4 h 59"/>
              </a:gdLst>
              <a:ahLst/>
              <a:cxnLst>
                <a:cxn ang="0">
                  <a:pos x="T0" y="T1"/>
                </a:cxn>
                <a:cxn ang="0">
                  <a:pos x="T2" y="T3"/>
                </a:cxn>
                <a:cxn ang="0">
                  <a:pos x="T4" y="T5"/>
                </a:cxn>
                <a:cxn ang="0">
                  <a:pos x="T6" y="T7"/>
                </a:cxn>
                <a:cxn ang="0">
                  <a:pos x="T8" y="T9"/>
                </a:cxn>
              </a:cxnLst>
              <a:rect l="0" t="0" r="r" b="b"/>
              <a:pathLst>
                <a:path w="13" h="59">
                  <a:moveTo>
                    <a:pt x="12" y="4"/>
                  </a:moveTo>
                  <a:lnTo>
                    <a:pt x="13" y="59"/>
                  </a:lnTo>
                  <a:lnTo>
                    <a:pt x="2" y="55"/>
                  </a:lnTo>
                  <a:lnTo>
                    <a:pt x="0" y="0"/>
                  </a:lnTo>
                  <a:lnTo>
                    <a:pt x="1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2" name="Freeform 1457"/>
            <p:cNvSpPr>
              <a:spLocks/>
            </p:cNvSpPr>
            <p:nvPr/>
          </p:nvSpPr>
          <p:spPr bwMode="auto">
            <a:xfrm>
              <a:off x="14166041" y="-1968103"/>
              <a:ext cx="9525" cy="90488"/>
            </a:xfrm>
            <a:custGeom>
              <a:avLst/>
              <a:gdLst>
                <a:gd name="T0" fmla="*/ 4 w 6"/>
                <a:gd name="T1" fmla="*/ 2 h 57"/>
                <a:gd name="T2" fmla="*/ 6 w 6"/>
                <a:gd name="T3" fmla="*/ 57 h 57"/>
                <a:gd name="T4" fmla="*/ 1 w 6"/>
                <a:gd name="T5" fmla="*/ 55 h 57"/>
                <a:gd name="T6" fmla="*/ 0 w 6"/>
                <a:gd name="T7" fmla="*/ 0 h 57"/>
                <a:gd name="T8" fmla="*/ 4 w 6"/>
                <a:gd name="T9" fmla="*/ 2 h 57"/>
              </a:gdLst>
              <a:ahLst/>
              <a:cxnLst>
                <a:cxn ang="0">
                  <a:pos x="T0" y="T1"/>
                </a:cxn>
                <a:cxn ang="0">
                  <a:pos x="T2" y="T3"/>
                </a:cxn>
                <a:cxn ang="0">
                  <a:pos x="T4" y="T5"/>
                </a:cxn>
                <a:cxn ang="0">
                  <a:pos x="T6" y="T7"/>
                </a:cxn>
                <a:cxn ang="0">
                  <a:pos x="T8" y="T9"/>
                </a:cxn>
              </a:cxnLst>
              <a:rect l="0" t="0" r="r" b="b"/>
              <a:pathLst>
                <a:path w="6" h="57">
                  <a:moveTo>
                    <a:pt x="4" y="2"/>
                  </a:moveTo>
                  <a:lnTo>
                    <a:pt x="6" y="57"/>
                  </a:lnTo>
                  <a:lnTo>
                    <a:pt x="1" y="55"/>
                  </a:lnTo>
                  <a:lnTo>
                    <a:pt x="0" y="0"/>
                  </a:lnTo>
                  <a:lnTo>
                    <a:pt x="4"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3" name="Freeform 1458"/>
            <p:cNvSpPr>
              <a:spLocks/>
            </p:cNvSpPr>
            <p:nvPr/>
          </p:nvSpPr>
          <p:spPr bwMode="auto">
            <a:xfrm>
              <a:off x="14172391" y="-1971278"/>
              <a:ext cx="33338" cy="93663"/>
            </a:xfrm>
            <a:custGeom>
              <a:avLst/>
              <a:gdLst>
                <a:gd name="T0" fmla="*/ 19 w 21"/>
                <a:gd name="T1" fmla="*/ 0 h 59"/>
                <a:gd name="T2" fmla="*/ 21 w 21"/>
                <a:gd name="T3" fmla="*/ 56 h 59"/>
                <a:gd name="T4" fmla="*/ 2 w 21"/>
                <a:gd name="T5" fmla="*/ 59 h 59"/>
                <a:gd name="T6" fmla="*/ 0 w 21"/>
                <a:gd name="T7" fmla="*/ 4 h 59"/>
                <a:gd name="T8" fmla="*/ 19 w 21"/>
                <a:gd name="T9" fmla="*/ 0 h 59"/>
              </a:gdLst>
              <a:ahLst/>
              <a:cxnLst>
                <a:cxn ang="0">
                  <a:pos x="T0" y="T1"/>
                </a:cxn>
                <a:cxn ang="0">
                  <a:pos x="T2" y="T3"/>
                </a:cxn>
                <a:cxn ang="0">
                  <a:pos x="T4" y="T5"/>
                </a:cxn>
                <a:cxn ang="0">
                  <a:pos x="T6" y="T7"/>
                </a:cxn>
                <a:cxn ang="0">
                  <a:pos x="T8" y="T9"/>
                </a:cxn>
              </a:cxnLst>
              <a:rect l="0" t="0" r="r" b="b"/>
              <a:pathLst>
                <a:path w="21" h="59">
                  <a:moveTo>
                    <a:pt x="19" y="0"/>
                  </a:moveTo>
                  <a:lnTo>
                    <a:pt x="21" y="56"/>
                  </a:lnTo>
                  <a:lnTo>
                    <a:pt x="2" y="59"/>
                  </a:lnTo>
                  <a:lnTo>
                    <a:pt x="0" y="4"/>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4" name="Freeform 1459"/>
            <p:cNvSpPr>
              <a:spLocks/>
            </p:cNvSpPr>
            <p:nvPr/>
          </p:nvSpPr>
          <p:spPr bwMode="auto">
            <a:xfrm>
              <a:off x="14205729" y="-1968103"/>
              <a:ext cx="14288" cy="90488"/>
            </a:xfrm>
            <a:custGeom>
              <a:avLst/>
              <a:gdLst>
                <a:gd name="T0" fmla="*/ 8 w 9"/>
                <a:gd name="T1" fmla="*/ 0 h 57"/>
                <a:gd name="T2" fmla="*/ 9 w 9"/>
                <a:gd name="T3" fmla="*/ 56 h 57"/>
                <a:gd name="T4" fmla="*/ 1 w 9"/>
                <a:gd name="T5" fmla="*/ 57 h 57"/>
                <a:gd name="T6" fmla="*/ 0 w 9"/>
                <a:gd name="T7" fmla="*/ 2 h 57"/>
                <a:gd name="T8" fmla="*/ 8 w 9"/>
                <a:gd name="T9" fmla="*/ 0 h 57"/>
              </a:gdLst>
              <a:ahLst/>
              <a:cxnLst>
                <a:cxn ang="0">
                  <a:pos x="T0" y="T1"/>
                </a:cxn>
                <a:cxn ang="0">
                  <a:pos x="T2" y="T3"/>
                </a:cxn>
                <a:cxn ang="0">
                  <a:pos x="T4" y="T5"/>
                </a:cxn>
                <a:cxn ang="0">
                  <a:pos x="T6" y="T7"/>
                </a:cxn>
                <a:cxn ang="0">
                  <a:pos x="T8" y="T9"/>
                </a:cxn>
              </a:cxnLst>
              <a:rect l="0" t="0" r="r" b="b"/>
              <a:pathLst>
                <a:path w="9" h="57">
                  <a:moveTo>
                    <a:pt x="8" y="0"/>
                  </a:moveTo>
                  <a:lnTo>
                    <a:pt x="9" y="56"/>
                  </a:lnTo>
                  <a:lnTo>
                    <a:pt x="1" y="57"/>
                  </a:lnTo>
                  <a:lnTo>
                    <a:pt x="0" y="2"/>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5" name="Freeform 1460"/>
            <p:cNvSpPr>
              <a:spLocks/>
            </p:cNvSpPr>
            <p:nvPr/>
          </p:nvSpPr>
          <p:spPr bwMode="auto">
            <a:xfrm>
              <a:off x="14202554" y="-1971278"/>
              <a:ext cx="4763" cy="93663"/>
            </a:xfrm>
            <a:custGeom>
              <a:avLst/>
              <a:gdLst>
                <a:gd name="T0" fmla="*/ 2 w 3"/>
                <a:gd name="T1" fmla="*/ 4 h 59"/>
                <a:gd name="T2" fmla="*/ 3 w 3"/>
                <a:gd name="T3" fmla="*/ 59 h 59"/>
                <a:gd name="T4" fmla="*/ 2 w 3"/>
                <a:gd name="T5" fmla="*/ 56 h 59"/>
                <a:gd name="T6" fmla="*/ 0 w 3"/>
                <a:gd name="T7" fmla="*/ 0 h 59"/>
                <a:gd name="T8" fmla="*/ 2 w 3"/>
                <a:gd name="T9" fmla="*/ 4 h 59"/>
              </a:gdLst>
              <a:ahLst/>
              <a:cxnLst>
                <a:cxn ang="0">
                  <a:pos x="T0" y="T1"/>
                </a:cxn>
                <a:cxn ang="0">
                  <a:pos x="T2" y="T3"/>
                </a:cxn>
                <a:cxn ang="0">
                  <a:pos x="T4" y="T5"/>
                </a:cxn>
                <a:cxn ang="0">
                  <a:pos x="T6" y="T7"/>
                </a:cxn>
                <a:cxn ang="0">
                  <a:pos x="T8" y="T9"/>
                </a:cxn>
              </a:cxnLst>
              <a:rect l="0" t="0" r="r" b="b"/>
              <a:pathLst>
                <a:path w="3" h="59">
                  <a:moveTo>
                    <a:pt x="2" y="4"/>
                  </a:moveTo>
                  <a:lnTo>
                    <a:pt x="3" y="59"/>
                  </a:lnTo>
                  <a:lnTo>
                    <a:pt x="2" y="56"/>
                  </a:lnTo>
                  <a:lnTo>
                    <a:pt x="0" y="0"/>
                  </a:lnTo>
                  <a:lnTo>
                    <a:pt x="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6" name="Freeform 1461"/>
            <p:cNvSpPr>
              <a:spLocks/>
            </p:cNvSpPr>
            <p:nvPr/>
          </p:nvSpPr>
          <p:spPr bwMode="auto">
            <a:xfrm>
              <a:off x="10497329" y="-1866503"/>
              <a:ext cx="15875" cy="115888"/>
            </a:xfrm>
            <a:custGeom>
              <a:avLst/>
              <a:gdLst>
                <a:gd name="T0" fmla="*/ 11 w 13"/>
                <a:gd name="T1" fmla="*/ 21 h 88"/>
                <a:gd name="T2" fmla="*/ 13 w 13"/>
                <a:gd name="T3" fmla="*/ 88 h 88"/>
                <a:gd name="T4" fmla="*/ 8 w 13"/>
                <a:gd name="T5" fmla="*/ 78 h 88"/>
                <a:gd name="T6" fmla="*/ 2 w 13"/>
                <a:gd name="T7" fmla="*/ 67 h 88"/>
                <a:gd name="T8" fmla="*/ 0 w 13"/>
                <a:gd name="T9" fmla="*/ 0 h 88"/>
                <a:gd name="T10" fmla="*/ 6 w 13"/>
                <a:gd name="T11" fmla="*/ 11 h 88"/>
                <a:gd name="T12" fmla="*/ 11 w 13"/>
                <a:gd name="T13" fmla="*/ 21 h 88"/>
              </a:gdLst>
              <a:ahLst/>
              <a:cxnLst>
                <a:cxn ang="0">
                  <a:pos x="T0" y="T1"/>
                </a:cxn>
                <a:cxn ang="0">
                  <a:pos x="T2" y="T3"/>
                </a:cxn>
                <a:cxn ang="0">
                  <a:pos x="T4" y="T5"/>
                </a:cxn>
                <a:cxn ang="0">
                  <a:pos x="T6" y="T7"/>
                </a:cxn>
                <a:cxn ang="0">
                  <a:pos x="T8" y="T9"/>
                </a:cxn>
                <a:cxn ang="0">
                  <a:pos x="T10" y="T11"/>
                </a:cxn>
                <a:cxn ang="0">
                  <a:pos x="T12" y="T13"/>
                </a:cxn>
              </a:cxnLst>
              <a:rect l="0" t="0" r="r" b="b"/>
              <a:pathLst>
                <a:path w="13" h="88">
                  <a:moveTo>
                    <a:pt x="11" y="21"/>
                  </a:moveTo>
                  <a:cubicBezTo>
                    <a:pt x="13" y="88"/>
                    <a:pt x="13" y="88"/>
                    <a:pt x="13" y="88"/>
                  </a:cubicBezTo>
                  <a:cubicBezTo>
                    <a:pt x="12" y="85"/>
                    <a:pt x="10" y="81"/>
                    <a:pt x="8" y="78"/>
                  </a:cubicBezTo>
                  <a:cubicBezTo>
                    <a:pt x="5" y="75"/>
                    <a:pt x="2" y="71"/>
                    <a:pt x="2" y="67"/>
                  </a:cubicBezTo>
                  <a:cubicBezTo>
                    <a:pt x="0" y="0"/>
                    <a:pt x="0" y="0"/>
                    <a:pt x="0" y="0"/>
                  </a:cubicBezTo>
                  <a:cubicBezTo>
                    <a:pt x="0" y="4"/>
                    <a:pt x="3" y="8"/>
                    <a:pt x="6" y="11"/>
                  </a:cubicBezTo>
                  <a:cubicBezTo>
                    <a:pt x="8" y="14"/>
                    <a:pt x="11" y="17"/>
                    <a:pt x="11" y="2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7" name="Freeform 1462"/>
            <p:cNvSpPr>
              <a:spLocks/>
            </p:cNvSpPr>
            <p:nvPr/>
          </p:nvSpPr>
          <p:spPr bwMode="auto">
            <a:xfrm>
              <a:off x="14218429" y="-1968103"/>
              <a:ext cx="9525" cy="106363"/>
            </a:xfrm>
            <a:custGeom>
              <a:avLst/>
              <a:gdLst>
                <a:gd name="T0" fmla="*/ 4 w 6"/>
                <a:gd name="T1" fmla="*/ 12 h 67"/>
                <a:gd name="T2" fmla="*/ 6 w 6"/>
                <a:gd name="T3" fmla="*/ 67 h 67"/>
                <a:gd name="T4" fmla="*/ 1 w 6"/>
                <a:gd name="T5" fmla="*/ 56 h 67"/>
                <a:gd name="T6" fmla="*/ 0 w 6"/>
                <a:gd name="T7" fmla="*/ 0 h 67"/>
                <a:gd name="T8" fmla="*/ 4 w 6"/>
                <a:gd name="T9" fmla="*/ 12 h 67"/>
              </a:gdLst>
              <a:ahLst/>
              <a:cxnLst>
                <a:cxn ang="0">
                  <a:pos x="T0" y="T1"/>
                </a:cxn>
                <a:cxn ang="0">
                  <a:pos x="T2" y="T3"/>
                </a:cxn>
                <a:cxn ang="0">
                  <a:pos x="T4" y="T5"/>
                </a:cxn>
                <a:cxn ang="0">
                  <a:pos x="T6" y="T7"/>
                </a:cxn>
                <a:cxn ang="0">
                  <a:pos x="T8" y="T9"/>
                </a:cxn>
              </a:cxnLst>
              <a:rect l="0" t="0" r="r" b="b"/>
              <a:pathLst>
                <a:path w="6" h="67">
                  <a:moveTo>
                    <a:pt x="4" y="12"/>
                  </a:moveTo>
                  <a:lnTo>
                    <a:pt x="6" y="67"/>
                  </a:lnTo>
                  <a:lnTo>
                    <a:pt x="1" y="56"/>
                  </a:lnTo>
                  <a:lnTo>
                    <a:pt x="0" y="0"/>
                  </a:lnTo>
                  <a:lnTo>
                    <a:pt x="4" y="1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8" name="Freeform 1463"/>
            <p:cNvSpPr>
              <a:spLocks/>
            </p:cNvSpPr>
            <p:nvPr/>
          </p:nvSpPr>
          <p:spPr bwMode="auto">
            <a:xfrm>
              <a:off x="14224779" y="-1949053"/>
              <a:ext cx="17463" cy="88900"/>
            </a:xfrm>
            <a:custGeom>
              <a:avLst/>
              <a:gdLst>
                <a:gd name="T0" fmla="*/ 9 w 11"/>
                <a:gd name="T1" fmla="*/ 1 h 56"/>
                <a:gd name="T2" fmla="*/ 11 w 11"/>
                <a:gd name="T3" fmla="*/ 56 h 56"/>
                <a:gd name="T4" fmla="*/ 2 w 11"/>
                <a:gd name="T5" fmla="*/ 55 h 56"/>
                <a:gd name="T6" fmla="*/ 0 w 11"/>
                <a:gd name="T7" fmla="*/ 0 h 56"/>
                <a:gd name="T8" fmla="*/ 9 w 11"/>
                <a:gd name="T9" fmla="*/ 1 h 56"/>
              </a:gdLst>
              <a:ahLst/>
              <a:cxnLst>
                <a:cxn ang="0">
                  <a:pos x="T0" y="T1"/>
                </a:cxn>
                <a:cxn ang="0">
                  <a:pos x="T2" y="T3"/>
                </a:cxn>
                <a:cxn ang="0">
                  <a:pos x="T4" y="T5"/>
                </a:cxn>
                <a:cxn ang="0">
                  <a:pos x="T6" y="T7"/>
                </a:cxn>
                <a:cxn ang="0">
                  <a:pos x="T8" y="T9"/>
                </a:cxn>
              </a:cxnLst>
              <a:rect l="0" t="0" r="r" b="b"/>
              <a:pathLst>
                <a:path w="11" h="56">
                  <a:moveTo>
                    <a:pt x="9" y="1"/>
                  </a:moveTo>
                  <a:lnTo>
                    <a:pt x="11" y="56"/>
                  </a:lnTo>
                  <a:lnTo>
                    <a:pt x="2" y="55"/>
                  </a:lnTo>
                  <a:lnTo>
                    <a:pt x="0" y="0"/>
                  </a:lnTo>
                  <a:lnTo>
                    <a:pt x="9"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89" name="Freeform 1464"/>
            <p:cNvSpPr>
              <a:spLocks/>
            </p:cNvSpPr>
            <p:nvPr/>
          </p:nvSpPr>
          <p:spPr bwMode="auto">
            <a:xfrm>
              <a:off x="14239066" y="-1947465"/>
              <a:ext cx="17463" cy="90488"/>
            </a:xfrm>
            <a:custGeom>
              <a:avLst/>
              <a:gdLst>
                <a:gd name="T0" fmla="*/ 9 w 11"/>
                <a:gd name="T1" fmla="*/ 2 h 57"/>
                <a:gd name="T2" fmla="*/ 11 w 11"/>
                <a:gd name="T3" fmla="*/ 57 h 57"/>
                <a:gd name="T4" fmla="*/ 2 w 11"/>
                <a:gd name="T5" fmla="*/ 55 h 57"/>
                <a:gd name="T6" fmla="*/ 0 w 11"/>
                <a:gd name="T7" fmla="*/ 0 h 57"/>
                <a:gd name="T8" fmla="*/ 9 w 11"/>
                <a:gd name="T9" fmla="*/ 2 h 57"/>
              </a:gdLst>
              <a:ahLst/>
              <a:cxnLst>
                <a:cxn ang="0">
                  <a:pos x="T0" y="T1"/>
                </a:cxn>
                <a:cxn ang="0">
                  <a:pos x="T2" y="T3"/>
                </a:cxn>
                <a:cxn ang="0">
                  <a:pos x="T4" y="T5"/>
                </a:cxn>
                <a:cxn ang="0">
                  <a:pos x="T6" y="T7"/>
                </a:cxn>
                <a:cxn ang="0">
                  <a:pos x="T8" y="T9"/>
                </a:cxn>
              </a:cxnLst>
              <a:rect l="0" t="0" r="r" b="b"/>
              <a:pathLst>
                <a:path w="11" h="57">
                  <a:moveTo>
                    <a:pt x="9" y="2"/>
                  </a:moveTo>
                  <a:lnTo>
                    <a:pt x="11" y="57"/>
                  </a:lnTo>
                  <a:lnTo>
                    <a:pt x="2" y="55"/>
                  </a:lnTo>
                  <a:lnTo>
                    <a:pt x="0" y="0"/>
                  </a:lnTo>
                  <a:lnTo>
                    <a:pt x="9"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0" name="Freeform 1465"/>
            <p:cNvSpPr>
              <a:spLocks/>
            </p:cNvSpPr>
            <p:nvPr/>
          </p:nvSpPr>
          <p:spPr bwMode="auto">
            <a:xfrm>
              <a:off x="15697979" y="-1990328"/>
              <a:ext cx="1588" cy="95250"/>
            </a:xfrm>
            <a:custGeom>
              <a:avLst/>
              <a:gdLst>
                <a:gd name="T0" fmla="*/ 0 w 1"/>
                <a:gd name="T1" fmla="*/ 0 h 60"/>
                <a:gd name="T2" fmla="*/ 1 w 1"/>
                <a:gd name="T3" fmla="*/ 55 h 60"/>
                <a:gd name="T4" fmla="*/ 1 w 1"/>
                <a:gd name="T5" fmla="*/ 60 h 60"/>
                <a:gd name="T6" fmla="*/ 0 w 1"/>
                <a:gd name="T7" fmla="*/ 5 h 60"/>
                <a:gd name="T8" fmla="*/ 0 w 1"/>
                <a:gd name="T9" fmla="*/ 0 h 60"/>
              </a:gdLst>
              <a:ahLst/>
              <a:cxnLst>
                <a:cxn ang="0">
                  <a:pos x="T0" y="T1"/>
                </a:cxn>
                <a:cxn ang="0">
                  <a:pos x="T2" y="T3"/>
                </a:cxn>
                <a:cxn ang="0">
                  <a:pos x="T4" y="T5"/>
                </a:cxn>
                <a:cxn ang="0">
                  <a:pos x="T6" y="T7"/>
                </a:cxn>
                <a:cxn ang="0">
                  <a:pos x="T8" y="T9"/>
                </a:cxn>
              </a:cxnLst>
              <a:rect l="0" t="0" r="r" b="b"/>
              <a:pathLst>
                <a:path w="1" h="60">
                  <a:moveTo>
                    <a:pt x="0" y="0"/>
                  </a:moveTo>
                  <a:lnTo>
                    <a:pt x="1" y="55"/>
                  </a:lnTo>
                  <a:lnTo>
                    <a:pt x="1" y="60"/>
                  </a:lnTo>
                  <a:lnTo>
                    <a:pt x="0" y="5"/>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1" name="Freeform 1466"/>
            <p:cNvSpPr>
              <a:spLocks/>
            </p:cNvSpPr>
            <p:nvPr/>
          </p:nvSpPr>
          <p:spPr bwMode="auto">
            <a:xfrm>
              <a:off x="14253354" y="-1944290"/>
              <a:ext cx="30163" cy="98425"/>
            </a:xfrm>
            <a:custGeom>
              <a:avLst/>
              <a:gdLst>
                <a:gd name="T0" fmla="*/ 17 w 19"/>
                <a:gd name="T1" fmla="*/ 7 h 62"/>
                <a:gd name="T2" fmla="*/ 19 w 19"/>
                <a:gd name="T3" fmla="*/ 62 h 62"/>
                <a:gd name="T4" fmla="*/ 2 w 19"/>
                <a:gd name="T5" fmla="*/ 55 h 62"/>
                <a:gd name="T6" fmla="*/ 0 w 19"/>
                <a:gd name="T7" fmla="*/ 0 h 62"/>
                <a:gd name="T8" fmla="*/ 17 w 19"/>
                <a:gd name="T9" fmla="*/ 7 h 62"/>
              </a:gdLst>
              <a:ahLst/>
              <a:cxnLst>
                <a:cxn ang="0">
                  <a:pos x="T0" y="T1"/>
                </a:cxn>
                <a:cxn ang="0">
                  <a:pos x="T2" y="T3"/>
                </a:cxn>
                <a:cxn ang="0">
                  <a:pos x="T4" y="T5"/>
                </a:cxn>
                <a:cxn ang="0">
                  <a:pos x="T6" y="T7"/>
                </a:cxn>
                <a:cxn ang="0">
                  <a:pos x="T8" y="T9"/>
                </a:cxn>
              </a:cxnLst>
              <a:rect l="0" t="0" r="r" b="b"/>
              <a:pathLst>
                <a:path w="19" h="62">
                  <a:moveTo>
                    <a:pt x="17" y="7"/>
                  </a:moveTo>
                  <a:lnTo>
                    <a:pt x="19" y="62"/>
                  </a:lnTo>
                  <a:lnTo>
                    <a:pt x="2" y="55"/>
                  </a:lnTo>
                  <a:lnTo>
                    <a:pt x="0" y="0"/>
                  </a:lnTo>
                  <a:lnTo>
                    <a:pt x="17"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2" name="Freeform 1467"/>
            <p:cNvSpPr>
              <a:spLocks/>
            </p:cNvSpPr>
            <p:nvPr/>
          </p:nvSpPr>
          <p:spPr bwMode="auto">
            <a:xfrm>
              <a:off x="14262879" y="-1936353"/>
              <a:ext cx="4763" cy="98425"/>
            </a:xfrm>
            <a:custGeom>
              <a:avLst/>
              <a:gdLst>
                <a:gd name="T0" fmla="*/ 1 w 3"/>
                <a:gd name="T1" fmla="*/ 0 h 62"/>
                <a:gd name="T2" fmla="*/ 3 w 3"/>
                <a:gd name="T3" fmla="*/ 55 h 62"/>
                <a:gd name="T4" fmla="*/ 1 w 3"/>
                <a:gd name="T5" fmla="*/ 62 h 62"/>
                <a:gd name="T6" fmla="*/ 0 w 3"/>
                <a:gd name="T7" fmla="*/ 7 h 62"/>
                <a:gd name="T8" fmla="*/ 1 w 3"/>
                <a:gd name="T9" fmla="*/ 0 h 62"/>
              </a:gdLst>
              <a:ahLst/>
              <a:cxnLst>
                <a:cxn ang="0">
                  <a:pos x="T0" y="T1"/>
                </a:cxn>
                <a:cxn ang="0">
                  <a:pos x="T2" y="T3"/>
                </a:cxn>
                <a:cxn ang="0">
                  <a:pos x="T4" y="T5"/>
                </a:cxn>
                <a:cxn ang="0">
                  <a:pos x="T6" y="T7"/>
                </a:cxn>
                <a:cxn ang="0">
                  <a:pos x="T8" y="T9"/>
                </a:cxn>
              </a:cxnLst>
              <a:rect l="0" t="0" r="r" b="b"/>
              <a:pathLst>
                <a:path w="3" h="62">
                  <a:moveTo>
                    <a:pt x="1" y="0"/>
                  </a:moveTo>
                  <a:lnTo>
                    <a:pt x="3" y="55"/>
                  </a:lnTo>
                  <a:lnTo>
                    <a:pt x="1" y="62"/>
                  </a:lnTo>
                  <a:lnTo>
                    <a:pt x="0" y="7"/>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3" name="Freeform 1468"/>
            <p:cNvSpPr>
              <a:spLocks/>
            </p:cNvSpPr>
            <p:nvPr/>
          </p:nvSpPr>
          <p:spPr bwMode="auto">
            <a:xfrm>
              <a:off x="14277166" y="-1922065"/>
              <a:ext cx="4763" cy="117475"/>
            </a:xfrm>
            <a:custGeom>
              <a:avLst/>
              <a:gdLst>
                <a:gd name="T0" fmla="*/ 1 w 3"/>
                <a:gd name="T1" fmla="*/ 19 h 74"/>
                <a:gd name="T2" fmla="*/ 3 w 3"/>
                <a:gd name="T3" fmla="*/ 74 h 74"/>
                <a:gd name="T4" fmla="*/ 2 w 3"/>
                <a:gd name="T5" fmla="*/ 55 h 74"/>
                <a:gd name="T6" fmla="*/ 0 w 3"/>
                <a:gd name="T7" fmla="*/ 0 h 74"/>
                <a:gd name="T8" fmla="*/ 1 w 3"/>
                <a:gd name="T9" fmla="*/ 19 h 74"/>
              </a:gdLst>
              <a:ahLst/>
              <a:cxnLst>
                <a:cxn ang="0">
                  <a:pos x="T0" y="T1"/>
                </a:cxn>
                <a:cxn ang="0">
                  <a:pos x="T2" y="T3"/>
                </a:cxn>
                <a:cxn ang="0">
                  <a:pos x="T4" y="T5"/>
                </a:cxn>
                <a:cxn ang="0">
                  <a:pos x="T6" y="T7"/>
                </a:cxn>
                <a:cxn ang="0">
                  <a:pos x="T8" y="T9"/>
                </a:cxn>
              </a:cxnLst>
              <a:rect l="0" t="0" r="r" b="b"/>
              <a:pathLst>
                <a:path w="3" h="74">
                  <a:moveTo>
                    <a:pt x="1" y="19"/>
                  </a:moveTo>
                  <a:lnTo>
                    <a:pt x="3" y="74"/>
                  </a:lnTo>
                  <a:lnTo>
                    <a:pt x="2" y="55"/>
                  </a:lnTo>
                  <a:lnTo>
                    <a:pt x="0" y="0"/>
                  </a:lnTo>
                  <a:lnTo>
                    <a:pt x="1" y="1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4" name="Freeform 1469"/>
            <p:cNvSpPr>
              <a:spLocks/>
            </p:cNvSpPr>
            <p:nvPr/>
          </p:nvSpPr>
          <p:spPr bwMode="auto">
            <a:xfrm>
              <a:off x="10416366" y="-1783953"/>
              <a:ext cx="11113" cy="104775"/>
            </a:xfrm>
            <a:custGeom>
              <a:avLst/>
              <a:gdLst>
                <a:gd name="T0" fmla="*/ 7 w 9"/>
                <a:gd name="T1" fmla="*/ 13 h 80"/>
                <a:gd name="T2" fmla="*/ 9 w 9"/>
                <a:gd name="T3" fmla="*/ 80 h 80"/>
                <a:gd name="T4" fmla="*/ 7 w 9"/>
                <a:gd name="T5" fmla="*/ 75 h 80"/>
                <a:gd name="T6" fmla="*/ 2 w 9"/>
                <a:gd name="T7" fmla="*/ 67 h 80"/>
                <a:gd name="T8" fmla="*/ 0 w 9"/>
                <a:gd name="T9" fmla="*/ 0 h 80"/>
                <a:gd name="T10" fmla="*/ 5 w 9"/>
                <a:gd name="T11" fmla="*/ 8 h 80"/>
                <a:gd name="T12" fmla="*/ 7 w 9"/>
                <a:gd name="T13" fmla="*/ 13 h 80"/>
              </a:gdLst>
              <a:ahLst/>
              <a:cxnLst>
                <a:cxn ang="0">
                  <a:pos x="T0" y="T1"/>
                </a:cxn>
                <a:cxn ang="0">
                  <a:pos x="T2" y="T3"/>
                </a:cxn>
                <a:cxn ang="0">
                  <a:pos x="T4" y="T5"/>
                </a:cxn>
                <a:cxn ang="0">
                  <a:pos x="T6" y="T7"/>
                </a:cxn>
                <a:cxn ang="0">
                  <a:pos x="T8" y="T9"/>
                </a:cxn>
                <a:cxn ang="0">
                  <a:pos x="T10" y="T11"/>
                </a:cxn>
                <a:cxn ang="0">
                  <a:pos x="T12" y="T13"/>
                </a:cxn>
              </a:cxnLst>
              <a:rect l="0" t="0" r="r" b="b"/>
              <a:pathLst>
                <a:path w="9" h="80">
                  <a:moveTo>
                    <a:pt x="7" y="13"/>
                  </a:moveTo>
                  <a:cubicBezTo>
                    <a:pt x="9" y="80"/>
                    <a:pt x="9" y="80"/>
                    <a:pt x="9" y="80"/>
                  </a:cubicBezTo>
                  <a:cubicBezTo>
                    <a:pt x="9" y="79"/>
                    <a:pt x="8" y="77"/>
                    <a:pt x="7" y="75"/>
                  </a:cubicBezTo>
                  <a:cubicBezTo>
                    <a:pt x="5" y="71"/>
                    <a:pt x="2" y="69"/>
                    <a:pt x="2" y="67"/>
                  </a:cubicBezTo>
                  <a:cubicBezTo>
                    <a:pt x="0" y="0"/>
                    <a:pt x="0" y="0"/>
                    <a:pt x="0" y="0"/>
                  </a:cubicBezTo>
                  <a:cubicBezTo>
                    <a:pt x="0" y="2"/>
                    <a:pt x="3" y="4"/>
                    <a:pt x="5" y="8"/>
                  </a:cubicBezTo>
                  <a:cubicBezTo>
                    <a:pt x="6" y="10"/>
                    <a:pt x="7" y="12"/>
                    <a:pt x="7" y="1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5" name="Freeform 1470"/>
            <p:cNvSpPr>
              <a:spLocks/>
            </p:cNvSpPr>
            <p:nvPr/>
          </p:nvSpPr>
          <p:spPr bwMode="auto">
            <a:xfrm>
              <a:off x="14278754" y="-1891903"/>
              <a:ext cx="7938" cy="101600"/>
            </a:xfrm>
            <a:custGeom>
              <a:avLst/>
              <a:gdLst>
                <a:gd name="T0" fmla="*/ 3 w 5"/>
                <a:gd name="T1" fmla="*/ 9 h 64"/>
                <a:gd name="T2" fmla="*/ 5 w 5"/>
                <a:gd name="T3" fmla="*/ 64 h 64"/>
                <a:gd name="T4" fmla="*/ 2 w 5"/>
                <a:gd name="T5" fmla="*/ 55 h 64"/>
                <a:gd name="T6" fmla="*/ 0 w 5"/>
                <a:gd name="T7" fmla="*/ 0 h 64"/>
                <a:gd name="T8" fmla="*/ 3 w 5"/>
                <a:gd name="T9" fmla="*/ 9 h 64"/>
              </a:gdLst>
              <a:ahLst/>
              <a:cxnLst>
                <a:cxn ang="0">
                  <a:pos x="T0" y="T1"/>
                </a:cxn>
                <a:cxn ang="0">
                  <a:pos x="T2" y="T3"/>
                </a:cxn>
                <a:cxn ang="0">
                  <a:pos x="T4" y="T5"/>
                </a:cxn>
                <a:cxn ang="0">
                  <a:pos x="T6" y="T7"/>
                </a:cxn>
                <a:cxn ang="0">
                  <a:pos x="T8" y="T9"/>
                </a:cxn>
              </a:cxnLst>
              <a:rect l="0" t="0" r="r" b="b"/>
              <a:pathLst>
                <a:path w="5" h="64">
                  <a:moveTo>
                    <a:pt x="3" y="9"/>
                  </a:moveTo>
                  <a:lnTo>
                    <a:pt x="5" y="64"/>
                  </a:lnTo>
                  <a:lnTo>
                    <a:pt x="2" y="55"/>
                  </a:lnTo>
                  <a:lnTo>
                    <a:pt x="0" y="0"/>
                  </a:lnTo>
                  <a:lnTo>
                    <a:pt x="3"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6" name="Freeform 1471"/>
            <p:cNvSpPr>
              <a:spLocks/>
            </p:cNvSpPr>
            <p:nvPr/>
          </p:nvSpPr>
          <p:spPr bwMode="auto">
            <a:xfrm>
              <a:off x="14259704" y="-1882378"/>
              <a:ext cx="11113" cy="106363"/>
            </a:xfrm>
            <a:custGeom>
              <a:avLst/>
              <a:gdLst>
                <a:gd name="T0" fmla="*/ 6 w 7"/>
                <a:gd name="T1" fmla="*/ 0 h 67"/>
                <a:gd name="T2" fmla="*/ 7 w 7"/>
                <a:gd name="T3" fmla="*/ 56 h 67"/>
                <a:gd name="T4" fmla="*/ 1 w 7"/>
                <a:gd name="T5" fmla="*/ 67 h 67"/>
                <a:gd name="T6" fmla="*/ 0 w 7"/>
                <a:gd name="T7" fmla="*/ 12 h 67"/>
                <a:gd name="T8" fmla="*/ 6 w 7"/>
                <a:gd name="T9" fmla="*/ 0 h 67"/>
              </a:gdLst>
              <a:ahLst/>
              <a:cxnLst>
                <a:cxn ang="0">
                  <a:pos x="T0" y="T1"/>
                </a:cxn>
                <a:cxn ang="0">
                  <a:pos x="T2" y="T3"/>
                </a:cxn>
                <a:cxn ang="0">
                  <a:pos x="T4" y="T5"/>
                </a:cxn>
                <a:cxn ang="0">
                  <a:pos x="T6" y="T7"/>
                </a:cxn>
                <a:cxn ang="0">
                  <a:pos x="T8" y="T9"/>
                </a:cxn>
              </a:cxnLst>
              <a:rect l="0" t="0" r="r" b="b"/>
              <a:pathLst>
                <a:path w="7" h="67">
                  <a:moveTo>
                    <a:pt x="6" y="0"/>
                  </a:moveTo>
                  <a:lnTo>
                    <a:pt x="7" y="56"/>
                  </a:lnTo>
                  <a:lnTo>
                    <a:pt x="1" y="67"/>
                  </a:lnTo>
                  <a:lnTo>
                    <a:pt x="0" y="12"/>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7" name="Freeform 1472"/>
            <p:cNvSpPr>
              <a:spLocks/>
            </p:cNvSpPr>
            <p:nvPr/>
          </p:nvSpPr>
          <p:spPr bwMode="auto">
            <a:xfrm>
              <a:off x="14248591" y="-1863328"/>
              <a:ext cx="12700" cy="106363"/>
            </a:xfrm>
            <a:custGeom>
              <a:avLst/>
              <a:gdLst>
                <a:gd name="T0" fmla="*/ 7 w 8"/>
                <a:gd name="T1" fmla="*/ 0 h 67"/>
                <a:gd name="T2" fmla="*/ 8 w 8"/>
                <a:gd name="T3" fmla="*/ 55 h 67"/>
                <a:gd name="T4" fmla="*/ 2 w 8"/>
                <a:gd name="T5" fmla="*/ 67 h 67"/>
                <a:gd name="T6" fmla="*/ 0 w 8"/>
                <a:gd name="T7" fmla="*/ 12 h 67"/>
                <a:gd name="T8" fmla="*/ 7 w 8"/>
                <a:gd name="T9" fmla="*/ 0 h 67"/>
              </a:gdLst>
              <a:ahLst/>
              <a:cxnLst>
                <a:cxn ang="0">
                  <a:pos x="T0" y="T1"/>
                </a:cxn>
                <a:cxn ang="0">
                  <a:pos x="T2" y="T3"/>
                </a:cxn>
                <a:cxn ang="0">
                  <a:pos x="T4" y="T5"/>
                </a:cxn>
                <a:cxn ang="0">
                  <a:pos x="T6" y="T7"/>
                </a:cxn>
                <a:cxn ang="0">
                  <a:pos x="T8" y="T9"/>
                </a:cxn>
              </a:cxnLst>
              <a:rect l="0" t="0" r="r" b="b"/>
              <a:pathLst>
                <a:path w="8" h="67">
                  <a:moveTo>
                    <a:pt x="7" y="0"/>
                  </a:moveTo>
                  <a:lnTo>
                    <a:pt x="8" y="55"/>
                  </a:lnTo>
                  <a:lnTo>
                    <a:pt x="2" y="67"/>
                  </a:lnTo>
                  <a:lnTo>
                    <a:pt x="0" y="1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8" name="Freeform 1473"/>
            <p:cNvSpPr>
              <a:spLocks/>
            </p:cNvSpPr>
            <p:nvPr/>
          </p:nvSpPr>
          <p:spPr bwMode="auto">
            <a:xfrm>
              <a:off x="12680141" y="-1801415"/>
              <a:ext cx="14288" cy="95250"/>
            </a:xfrm>
            <a:custGeom>
              <a:avLst/>
              <a:gdLst>
                <a:gd name="T0" fmla="*/ 10 w 12"/>
                <a:gd name="T1" fmla="*/ 0 h 72"/>
                <a:gd name="T2" fmla="*/ 12 w 12"/>
                <a:gd name="T3" fmla="*/ 67 h 72"/>
                <a:gd name="T4" fmla="*/ 2 w 12"/>
                <a:gd name="T5" fmla="*/ 72 h 72"/>
                <a:gd name="T6" fmla="*/ 0 w 12"/>
                <a:gd name="T7" fmla="*/ 5 h 72"/>
                <a:gd name="T8" fmla="*/ 10 w 12"/>
                <a:gd name="T9" fmla="*/ 0 h 72"/>
              </a:gdLst>
              <a:ahLst/>
              <a:cxnLst>
                <a:cxn ang="0">
                  <a:pos x="T0" y="T1"/>
                </a:cxn>
                <a:cxn ang="0">
                  <a:pos x="T2" y="T3"/>
                </a:cxn>
                <a:cxn ang="0">
                  <a:pos x="T4" y="T5"/>
                </a:cxn>
                <a:cxn ang="0">
                  <a:pos x="T6" y="T7"/>
                </a:cxn>
                <a:cxn ang="0">
                  <a:pos x="T8" y="T9"/>
                </a:cxn>
              </a:cxnLst>
              <a:rect l="0" t="0" r="r" b="b"/>
              <a:pathLst>
                <a:path w="12" h="72">
                  <a:moveTo>
                    <a:pt x="10" y="0"/>
                  </a:moveTo>
                  <a:cubicBezTo>
                    <a:pt x="12" y="67"/>
                    <a:pt x="12" y="67"/>
                    <a:pt x="12" y="67"/>
                  </a:cubicBezTo>
                  <a:cubicBezTo>
                    <a:pt x="8" y="68"/>
                    <a:pt x="4" y="70"/>
                    <a:pt x="2" y="72"/>
                  </a:cubicBezTo>
                  <a:cubicBezTo>
                    <a:pt x="0" y="5"/>
                    <a:pt x="0" y="5"/>
                    <a:pt x="0" y="5"/>
                  </a:cubicBezTo>
                  <a:cubicBezTo>
                    <a:pt x="2" y="3"/>
                    <a:pt x="6" y="1"/>
                    <a:pt x="1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499" name="Freeform 1474"/>
            <p:cNvSpPr>
              <a:spLocks/>
            </p:cNvSpPr>
            <p:nvPr/>
          </p:nvSpPr>
          <p:spPr bwMode="auto">
            <a:xfrm>
              <a:off x="12676966" y="-1793478"/>
              <a:ext cx="6350" cy="88900"/>
            </a:xfrm>
            <a:custGeom>
              <a:avLst/>
              <a:gdLst>
                <a:gd name="T0" fmla="*/ 2 w 4"/>
                <a:gd name="T1" fmla="*/ 0 h 69"/>
                <a:gd name="T2" fmla="*/ 4 w 4"/>
                <a:gd name="T3" fmla="*/ 67 h 69"/>
                <a:gd name="T4" fmla="*/ 2 w 4"/>
                <a:gd name="T5" fmla="*/ 69 h 69"/>
                <a:gd name="T6" fmla="*/ 0 w 4"/>
                <a:gd name="T7" fmla="*/ 1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7"/>
                    <a:pt x="2" y="68"/>
                    <a:pt x="2" y="69"/>
                  </a:cubicBezTo>
                  <a:cubicBezTo>
                    <a:pt x="0" y="1"/>
                    <a:pt x="0" y="1"/>
                    <a:pt x="0" y="1"/>
                  </a:cubicBezTo>
                  <a:cubicBezTo>
                    <a:pt x="0" y="1"/>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0" name="Freeform 1475"/>
            <p:cNvSpPr>
              <a:spLocks/>
            </p:cNvSpPr>
            <p:nvPr/>
          </p:nvSpPr>
          <p:spPr bwMode="auto">
            <a:xfrm>
              <a:off x="12676966" y="-1793478"/>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1" name="Freeform 1476"/>
            <p:cNvSpPr>
              <a:spLocks/>
            </p:cNvSpPr>
            <p:nvPr/>
          </p:nvSpPr>
          <p:spPr bwMode="auto">
            <a:xfrm>
              <a:off x="12676966" y="-179189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2" name="Freeform 1477"/>
            <p:cNvSpPr>
              <a:spLocks/>
            </p:cNvSpPr>
            <p:nvPr/>
          </p:nvSpPr>
          <p:spPr bwMode="auto">
            <a:xfrm>
              <a:off x="12676966" y="-1791890"/>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3" name="Freeform 1478"/>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4" name="Freeform 1479"/>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5" name="Freeform 1480"/>
            <p:cNvSpPr>
              <a:spLocks/>
            </p:cNvSpPr>
            <p:nvPr/>
          </p:nvSpPr>
          <p:spPr bwMode="auto">
            <a:xfrm>
              <a:off x="12676966" y="-179030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6" name="Freeform 1481"/>
            <p:cNvSpPr>
              <a:spLocks/>
            </p:cNvSpPr>
            <p:nvPr/>
          </p:nvSpPr>
          <p:spPr bwMode="auto">
            <a:xfrm>
              <a:off x="10421129" y="-1723628"/>
              <a:ext cx="7938" cy="93663"/>
            </a:xfrm>
            <a:custGeom>
              <a:avLst/>
              <a:gdLst>
                <a:gd name="T0" fmla="*/ 4 w 6"/>
                <a:gd name="T1" fmla="*/ 5 h 72"/>
                <a:gd name="T2" fmla="*/ 6 w 6"/>
                <a:gd name="T3" fmla="*/ 72 h 72"/>
                <a:gd name="T4" fmla="*/ 2 w 6"/>
                <a:gd name="T5" fmla="*/ 67 h 72"/>
                <a:gd name="T6" fmla="*/ 0 w 6"/>
                <a:gd name="T7" fmla="*/ 0 h 72"/>
                <a:gd name="T8" fmla="*/ 4 w 6"/>
                <a:gd name="T9" fmla="*/ 5 h 72"/>
              </a:gdLst>
              <a:ahLst/>
              <a:cxnLst>
                <a:cxn ang="0">
                  <a:pos x="T0" y="T1"/>
                </a:cxn>
                <a:cxn ang="0">
                  <a:pos x="T2" y="T3"/>
                </a:cxn>
                <a:cxn ang="0">
                  <a:pos x="T4" y="T5"/>
                </a:cxn>
                <a:cxn ang="0">
                  <a:pos x="T6" y="T7"/>
                </a:cxn>
                <a:cxn ang="0">
                  <a:pos x="T8" y="T9"/>
                </a:cxn>
              </a:cxnLst>
              <a:rect l="0" t="0" r="r" b="b"/>
              <a:pathLst>
                <a:path w="6" h="72">
                  <a:moveTo>
                    <a:pt x="4" y="5"/>
                  </a:moveTo>
                  <a:cubicBezTo>
                    <a:pt x="6" y="72"/>
                    <a:pt x="6" y="72"/>
                    <a:pt x="6" y="72"/>
                  </a:cubicBezTo>
                  <a:cubicBezTo>
                    <a:pt x="6" y="69"/>
                    <a:pt x="4" y="68"/>
                    <a:pt x="2" y="67"/>
                  </a:cubicBezTo>
                  <a:cubicBezTo>
                    <a:pt x="0" y="0"/>
                    <a:pt x="0" y="0"/>
                    <a:pt x="0" y="0"/>
                  </a:cubicBezTo>
                  <a:cubicBezTo>
                    <a:pt x="3" y="1"/>
                    <a:pt x="4" y="2"/>
                    <a:pt x="4"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7" name="Freeform 1482"/>
            <p:cNvSpPr>
              <a:spLocks/>
            </p:cNvSpPr>
            <p:nvPr/>
          </p:nvSpPr>
          <p:spPr bwMode="auto">
            <a:xfrm>
              <a:off x="10400491" y="-1729978"/>
              <a:ext cx="23813" cy="93663"/>
            </a:xfrm>
            <a:custGeom>
              <a:avLst/>
              <a:gdLst>
                <a:gd name="T0" fmla="*/ 17 w 19"/>
                <a:gd name="T1" fmla="*/ 5 h 72"/>
                <a:gd name="T2" fmla="*/ 19 w 19"/>
                <a:gd name="T3" fmla="*/ 72 h 72"/>
                <a:gd name="T4" fmla="*/ 2 w 19"/>
                <a:gd name="T5" fmla="*/ 67 h 72"/>
                <a:gd name="T6" fmla="*/ 2 w 19"/>
                <a:gd name="T7" fmla="*/ 67 h 72"/>
                <a:gd name="T8" fmla="*/ 0 w 19"/>
                <a:gd name="T9" fmla="*/ 0 h 72"/>
                <a:gd name="T10" fmla="*/ 0 w 19"/>
                <a:gd name="T11" fmla="*/ 0 h 72"/>
                <a:gd name="T12" fmla="*/ 17 w 19"/>
                <a:gd name="T13" fmla="*/ 5 h 72"/>
              </a:gdLst>
              <a:ahLst/>
              <a:cxnLst>
                <a:cxn ang="0">
                  <a:pos x="T0" y="T1"/>
                </a:cxn>
                <a:cxn ang="0">
                  <a:pos x="T2" y="T3"/>
                </a:cxn>
                <a:cxn ang="0">
                  <a:pos x="T4" y="T5"/>
                </a:cxn>
                <a:cxn ang="0">
                  <a:pos x="T6" y="T7"/>
                </a:cxn>
                <a:cxn ang="0">
                  <a:pos x="T8" y="T9"/>
                </a:cxn>
                <a:cxn ang="0">
                  <a:pos x="T10" y="T11"/>
                </a:cxn>
                <a:cxn ang="0">
                  <a:pos x="T12" y="T13"/>
                </a:cxn>
              </a:cxnLst>
              <a:rect l="0" t="0" r="r" b="b"/>
              <a:pathLst>
                <a:path w="19" h="72">
                  <a:moveTo>
                    <a:pt x="17" y="5"/>
                  </a:moveTo>
                  <a:cubicBezTo>
                    <a:pt x="19" y="72"/>
                    <a:pt x="19" y="72"/>
                    <a:pt x="19" y="72"/>
                  </a:cubicBezTo>
                  <a:cubicBezTo>
                    <a:pt x="15" y="71"/>
                    <a:pt x="10" y="70"/>
                    <a:pt x="2" y="67"/>
                  </a:cubicBezTo>
                  <a:cubicBezTo>
                    <a:pt x="2" y="67"/>
                    <a:pt x="2" y="67"/>
                    <a:pt x="2" y="67"/>
                  </a:cubicBezTo>
                  <a:cubicBezTo>
                    <a:pt x="0" y="0"/>
                    <a:pt x="0" y="0"/>
                    <a:pt x="0" y="0"/>
                  </a:cubicBezTo>
                  <a:cubicBezTo>
                    <a:pt x="0" y="0"/>
                    <a:pt x="0" y="0"/>
                    <a:pt x="0" y="0"/>
                  </a:cubicBezTo>
                  <a:cubicBezTo>
                    <a:pt x="8" y="3"/>
                    <a:pt x="13" y="4"/>
                    <a:pt x="17"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8" name="Freeform 1483"/>
            <p:cNvSpPr>
              <a:spLocks/>
            </p:cNvSpPr>
            <p:nvPr/>
          </p:nvSpPr>
          <p:spPr bwMode="auto">
            <a:xfrm>
              <a:off x="10390966" y="-1739503"/>
              <a:ext cx="11113" cy="96838"/>
            </a:xfrm>
            <a:custGeom>
              <a:avLst/>
              <a:gdLst>
                <a:gd name="T0" fmla="*/ 7 w 9"/>
                <a:gd name="T1" fmla="*/ 7 h 74"/>
                <a:gd name="T2" fmla="*/ 9 w 9"/>
                <a:gd name="T3" fmla="*/ 74 h 74"/>
                <a:gd name="T4" fmla="*/ 2 w 9"/>
                <a:gd name="T5" fmla="*/ 67 h 74"/>
                <a:gd name="T6" fmla="*/ 0 w 9"/>
                <a:gd name="T7" fmla="*/ 0 h 74"/>
                <a:gd name="T8" fmla="*/ 7 w 9"/>
                <a:gd name="T9" fmla="*/ 7 h 74"/>
              </a:gdLst>
              <a:ahLst/>
              <a:cxnLst>
                <a:cxn ang="0">
                  <a:pos x="T0" y="T1"/>
                </a:cxn>
                <a:cxn ang="0">
                  <a:pos x="T2" y="T3"/>
                </a:cxn>
                <a:cxn ang="0">
                  <a:pos x="T4" y="T5"/>
                </a:cxn>
                <a:cxn ang="0">
                  <a:pos x="T6" y="T7"/>
                </a:cxn>
                <a:cxn ang="0">
                  <a:pos x="T8" y="T9"/>
                </a:cxn>
              </a:cxnLst>
              <a:rect l="0" t="0" r="r" b="b"/>
              <a:pathLst>
                <a:path w="9" h="74">
                  <a:moveTo>
                    <a:pt x="7" y="7"/>
                  </a:moveTo>
                  <a:cubicBezTo>
                    <a:pt x="9" y="74"/>
                    <a:pt x="9" y="74"/>
                    <a:pt x="9" y="74"/>
                  </a:cubicBezTo>
                  <a:cubicBezTo>
                    <a:pt x="3" y="72"/>
                    <a:pt x="2" y="70"/>
                    <a:pt x="2" y="67"/>
                  </a:cubicBezTo>
                  <a:cubicBezTo>
                    <a:pt x="0" y="0"/>
                    <a:pt x="0" y="0"/>
                    <a:pt x="0" y="0"/>
                  </a:cubicBezTo>
                  <a:cubicBezTo>
                    <a:pt x="0" y="3"/>
                    <a:pt x="2" y="5"/>
                    <a:pt x="7"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09" name="Freeform 1484"/>
            <p:cNvSpPr>
              <a:spLocks/>
            </p:cNvSpPr>
            <p:nvPr/>
          </p:nvSpPr>
          <p:spPr bwMode="auto">
            <a:xfrm>
              <a:off x="12681729" y="-1783953"/>
              <a:ext cx="1588" cy="88900"/>
            </a:xfrm>
            <a:custGeom>
              <a:avLst/>
              <a:gdLst>
                <a:gd name="T0" fmla="*/ 0 w 2"/>
                <a:gd name="T1" fmla="*/ 1 h 68"/>
                <a:gd name="T2" fmla="*/ 2 w 2"/>
                <a:gd name="T3" fmla="*/ 68 h 68"/>
                <a:gd name="T4" fmla="*/ 2 w 2"/>
                <a:gd name="T5" fmla="*/ 67 h 68"/>
                <a:gd name="T6" fmla="*/ 2 w 2"/>
                <a:gd name="T7" fmla="*/ 67 h 68"/>
                <a:gd name="T8" fmla="*/ 0 w 2"/>
                <a:gd name="T9" fmla="*/ 0 h 68"/>
                <a:gd name="T10" fmla="*/ 0 w 2"/>
                <a:gd name="T11" fmla="*/ 0 h 68"/>
                <a:gd name="T12" fmla="*/ 0 w 2"/>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 h="68">
                  <a:moveTo>
                    <a:pt x="0" y="1"/>
                  </a:moveTo>
                  <a:cubicBezTo>
                    <a:pt x="2" y="68"/>
                    <a:pt x="2" y="68"/>
                    <a:pt x="2" y="68"/>
                  </a:cubicBezTo>
                  <a:cubicBezTo>
                    <a:pt x="2" y="68"/>
                    <a:pt x="2" y="68"/>
                    <a:pt x="2" y="67"/>
                  </a:cubicBezTo>
                  <a:cubicBezTo>
                    <a:pt x="2" y="67"/>
                    <a:pt x="2" y="67"/>
                    <a:pt x="2" y="67"/>
                  </a:cubicBezTo>
                  <a:cubicBezTo>
                    <a:pt x="0" y="0"/>
                    <a:pt x="0" y="0"/>
                    <a:pt x="0" y="0"/>
                  </a:cubicBezTo>
                  <a:cubicBezTo>
                    <a:pt x="0" y="0"/>
                    <a:pt x="0" y="0"/>
                    <a:pt x="0" y="0"/>
                  </a:cubicBezTo>
                  <a:cubicBezTo>
                    <a:pt x="0" y="0"/>
                    <a:pt x="0" y="1"/>
                    <a:pt x="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0" name="Freeform 1485"/>
            <p:cNvSpPr>
              <a:spLocks/>
            </p:cNvSpPr>
            <p:nvPr/>
          </p:nvSpPr>
          <p:spPr bwMode="auto">
            <a:xfrm>
              <a:off x="12692841" y="-1801415"/>
              <a:ext cx="30163" cy="109538"/>
            </a:xfrm>
            <a:custGeom>
              <a:avLst/>
              <a:gdLst>
                <a:gd name="T0" fmla="*/ 22 w 24"/>
                <a:gd name="T1" fmla="*/ 17 h 84"/>
                <a:gd name="T2" fmla="*/ 24 w 24"/>
                <a:gd name="T3" fmla="*/ 84 h 84"/>
                <a:gd name="T4" fmla="*/ 2 w 24"/>
                <a:gd name="T5" fmla="*/ 67 h 84"/>
                <a:gd name="T6" fmla="*/ 0 w 24"/>
                <a:gd name="T7" fmla="*/ 0 h 84"/>
                <a:gd name="T8" fmla="*/ 22 w 24"/>
                <a:gd name="T9" fmla="*/ 17 h 84"/>
              </a:gdLst>
              <a:ahLst/>
              <a:cxnLst>
                <a:cxn ang="0">
                  <a:pos x="T0" y="T1"/>
                </a:cxn>
                <a:cxn ang="0">
                  <a:pos x="T2" y="T3"/>
                </a:cxn>
                <a:cxn ang="0">
                  <a:pos x="T4" y="T5"/>
                </a:cxn>
                <a:cxn ang="0">
                  <a:pos x="T6" y="T7"/>
                </a:cxn>
                <a:cxn ang="0">
                  <a:pos x="T8" y="T9"/>
                </a:cxn>
              </a:cxnLst>
              <a:rect l="0" t="0" r="r" b="b"/>
              <a:pathLst>
                <a:path w="24" h="84">
                  <a:moveTo>
                    <a:pt x="22" y="17"/>
                  </a:moveTo>
                  <a:cubicBezTo>
                    <a:pt x="24" y="84"/>
                    <a:pt x="24" y="84"/>
                    <a:pt x="24" y="84"/>
                  </a:cubicBezTo>
                  <a:cubicBezTo>
                    <a:pt x="21" y="78"/>
                    <a:pt x="3" y="67"/>
                    <a:pt x="2" y="67"/>
                  </a:cubicBezTo>
                  <a:cubicBezTo>
                    <a:pt x="0" y="0"/>
                    <a:pt x="0" y="0"/>
                    <a:pt x="0" y="0"/>
                  </a:cubicBezTo>
                  <a:cubicBezTo>
                    <a:pt x="1" y="0"/>
                    <a:pt x="19" y="11"/>
                    <a:pt x="22" y="1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1" name="Freeform 1486"/>
            <p:cNvSpPr>
              <a:spLocks/>
            </p:cNvSpPr>
            <p:nvPr/>
          </p:nvSpPr>
          <p:spPr bwMode="auto">
            <a:xfrm>
              <a:off x="14242241" y="-1844278"/>
              <a:ext cx="9525" cy="111125"/>
            </a:xfrm>
            <a:custGeom>
              <a:avLst/>
              <a:gdLst>
                <a:gd name="T0" fmla="*/ 4 w 6"/>
                <a:gd name="T1" fmla="*/ 0 h 70"/>
                <a:gd name="T2" fmla="*/ 6 w 6"/>
                <a:gd name="T3" fmla="*/ 55 h 70"/>
                <a:gd name="T4" fmla="*/ 2 w 6"/>
                <a:gd name="T5" fmla="*/ 70 h 70"/>
                <a:gd name="T6" fmla="*/ 0 w 6"/>
                <a:gd name="T7" fmla="*/ 15 h 70"/>
                <a:gd name="T8" fmla="*/ 4 w 6"/>
                <a:gd name="T9" fmla="*/ 0 h 70"/>
              </a:gdLst>
              <a:ahLst/>
              <a:cxnLst>
                <a:cxn ang="0">
                  <a:pos x="T0" y="T1"/>
                </a:cxn>
                <a:cxn ang="0">
                  <a:pos x="T2" y="T3"/>
                </a:cxn>
                <a:cxn ang="0">
                  <a:pos x="T4" y="T5"/>
                </a:cxn>
                <a:cxn ang="0">
                  <a:pos x="T6" y="T7"/>
                </a:cxn>
                <a:cxn ang="0">
                  <a:pos x="T8" y="T9"/>
                </a:cxn>
              </a:cxnLst>
              <a:rect l="0" t="0" r="r" b="b"/>
              <a:pathLst>
                <a:path w="6" h="70">
                  <a:moveTo>
                    <a:pt x="4" y="0"/>
                  </a:moveTo>
                  <a:lnTo>
                    <a:pt x="6" y="55"/>
                  </a:lnTo>
                  <a:lnTo>
                    <a:pt x="2" y="70"/>
                  </a:lnTo>
                  <a:lnTo>
                    <a:pt x="0" y="15"/>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2" name="Freeform 1487"/>
            <p:cNvSpPr>
              <a:spLocks/>
            </p:cNvSpPr>
            <p:nvPr/>
          </p:nvSpPr>
          <p:spPr bwMode="auto">
            <a:xfrm>
              <a:off x="14218429" y="-1820465"/>
              <a:ext cx="26988" cy="101600"/>
            </a:xfrm>
            <a:custGeom>
              <a:avLst/>
              <a:gdLst>
                <a:gd name="T0" fmla="*/ 15 w 17"/>
                <a:gd name="T1" fmla="*/ 0 h 64"/>
                <a:gd name="T2" fmla="*/ 17 w 17"/>
                <a:gd name="T3" fmla="*/ 55 h 64"/>
                <a:gd name="T4" fmla="*/ 1 w 17"/>
                <a:gd name="T5" fmla="*/ 64 h 64"/>
                <a:gd name="T6" fmla="*/ 0 w 17"/>
                <a:gd name="T7" fmla="*/ 9 h 64"/>
                <a:gd name="T8" fmla="*/ 15 w 17"/>
                <a:gd name="T9" fmla="*/ 0 h 64"/>
              </a:gdLst>
              <a:ahLst/>
              <a:cxnLst>
                <a:cxn ang="0">
                  <a:pos x="T0" y="T1"/>
                </a:cxn>
                <a:cxn ang="0">
                  <a:pos x="T2" y="T3"/>
                </a:cxn>
                <a:cxn ang="0">
                  <a:pos x="T4" y="T5"/>
                </a:cxn>
                <a:cxn ang="0">
                  <a:pos x="T6" y="T7"/>
                </a:cxn>
                <a:cxn ang="0">
                  <a:pos x="T8" y="T9"/>
                </a:cxn>
              </a:cxnLst>
              <a:rect l="0" t="0" r="r" b="b"/>
              <a:pathLst>
                <a:path w="17" h="64">
                  <a:moveTo>
                    <a:pt x="15" y="0"/>
                  </a:moveTo>
                  <a:lnTo>
                    <a:pt x="17" y="55"/>
                  </a:lnTo>
                  <a:lnTo>
                    <a:pt x="1" y="64"/>
                  </a:lnTo>
                  <a:lnTo>
                    <a:pt x="0" y="9"/>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3" name="Freeform 1488"/>
            <p:cNvSpPr>
              <a:spLocks/>
            </p:cNvSpPr>
            <p:nvPr/>
          </p:nvSpPr>
          <p:spPr bwMode="auto">
            <a:xfrm>
              <a:off x="12676966" y="-178871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4" name="Freeform 1489"/>
            <p:cNvSpPr>
              <a:spLocks/>
            </p:cNvSpPr>
            <p:nvPr/>
          </p:nvSpPr>
          <p:spPr bwMode="auto">
            <a:xfrm>
              <a:off x="12676966" y="-178871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5" name="Freeform 1490"/>
            <p:cNvSpPr>
              <a:spLocks/>
            </p:cNvSpPr>
            <p:nvPr/>
          </p:nvSpPr>
          <p:spPr bwMode="auto">
            <a:xfrm>
              <a:off x="12676966" y="-1788715"/>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2"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6" name="Freeform 1491"/>
            <p:cNvSpPr>
              <a:spLocks/>
            </p:cNvSpPr>
            <p:nvPr/>
          </p:nvSpPr>
          <p:spPr bwMode="auto">
            <a:xfrm>
              <a:off x="12675379" y="-1787128"/>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7" name="Freeform 1492"/>
            <p:cNvSpPr>
              <a:spLocks/>
            </p:cNvSpPr>
            <p:nvPr/>
          </p:nvSpPr>
          <p:spPr bwMode="auto">
            <a:xfrm>
              <a:off x="12675379" y="-1787128"/>
              <a:ext cx="1588" cy="90488"/>
            </a:xfrm>
            <a:custGeom>
              <a:avLst/>
              <a:gdLst>
                <a:gd name="T0" fmla="*/ 0 w 2"/>
                <a:gd name="T1" fmla="*/ 0 h 69"/>
                <a:gd name="T2" fmla="*/ 2 w 2"/>
                <a:gd name="T3" fmla="*/ 67 h 69"/>
                <a:gd name="T4" fmla="*/ 2 w 2"/>
                <a:gd name="T5" fmla="*/ 69 h 69"/>
                <a:gd name="T6" fmla="*/ 0 w 2"/>
                <a:gd name="T7" fmla="*/ 1 h 69"/>
                <a:gd name="T8" fmla="*/ 0 w 2"/>
                <a:gd name="T9" fmla="*/ 0 h 69"/>
              </a:gdLst>
              <a:ahLst/>
              <a:cxnLst>
                <a:cxn ang="0">
                  <a:pos x="T0" y="T1"/>
                </a:cxn>
                <a:cxn ang="0">
                  <a:pos x="T2" y="T3"/>
                </a:cxn>
                <a:cxn ang="0">
                  <a:pos x="T4" y="T5"/>
                </a:cxn>
                <a:cxn ang="0">
                  <a:pos x="T6" y="T7"/>
                </a:cxn>
                <a:cxn ang="0">
                  <a:pos x="T8" y="T9"/>
                </a:cxn>
              </a:cxnLst>
              <a:rect l="0" t="0" r="r" b="b"/>
              <a:pathLst>
                <a:path w="2" h="69">
                  <a:moveTo>
                    <a:pt x="0" y="0"/>
                  </a:moveTo>
                  <a:cubicBezTo>
                    <a:pt x="2" y="67"/>
                    <a:pt x="2" y="67"/>
                    <a:pt x="2" y="67"/>
                  </a:cubicBezTo>
                  <a:cubicBezTo>
                    <a:pt x="2" y="67"/>
                    <a:pt x="2" y="68"/>
                    <a:pt x="2" y="69"/>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8" name="Freeform 1493"/>
            <p:cNvSpPr>
              <a:spLocks/>
            </p:cNvSpPr>
            <p:nvPr/>
          </p:nvSpPr>
          <p:spPr bwMode="auto">
            <a:xfrm>
              <a:off x="12672204" y="-1785540"/>
              <a:ext cx="4763" cy="92075"/>
            </a:xfrm>
            <a:custGeom>
              <a:avLst/>
              <a:gdLst>
                <a:gd name="T0" fmla="*/ 3 w 5"/>
                <a:gd name="T1" fmla="*/ 0 h 70"/>
                <a:gd name="T2" fmla="*/ 5 w 5"/>
                <a:gd name="T3" fmla="*/ 68 h 70"/>
                <a:gd name="T4" fmla="*/ 2 w 5"/>
                <a:gd name="T5" fmla="*/ 70 h 70"/>
                <a:gd name="T6" fmla="*/ 0 w 5"/>
                <a:gd name="T7" fmla="*/ 3 h 70"/>
                <a:gd name="T8" fmla="*/ 3 w 5"/>
                <a:gd name="T9" fmla="*/ 0 h 70"/>
              </a:gdLst>
              <a:ahLst/>
              <a:cxnLst>
                <a:cxn ang="0">
                  <a:pos x="T0" y="T1"/>
                </a:cxn>
                <a:cxn ang="0">
                  <a:pos x="T2" y="T3"/>
                </a:cxn>
                <a:cxn ang="0">
                  <a:pos x="T4" y="T5"/>
                </a:cxn>
                <a:cxn ang="0">
                  <a:pos x="T6" y="T7"/>
                </a:cxn>
                <a:cxn ang="0">
                  <a:pos x="T8" y="T9"/>
                </a:cxn>
              </a:cxnLst>
              <a:rect l="0" t="0" r="r" b="b"/>
              <a:pathLst>
                <a:path w="5" h="70">
                  <a:moveTo>
                    <a:pt x="3" y="0"/>
                  </a:moveTo>
                  <a:cubicBezTo>
                    <a:pt x="5" y="68"/>
                    <a:pt x="5" y="68"/>
                    <a:pt x="5" y="68"/>
                  </a:cubicBezTo>
                  <a:cubicBezTo>
                    <a:pt x="4" y="68"/>
                    <a:pt x="3" y="69"/>
                    <a:pt x="2" y="70"/>
                  </a:cubicBezTo>
                  <a:cubicBezTo>
                    <a:pt x="0" y="3"/>
                    <a:pt x="0" y="3"/>
                    <a:pt x="0" y="3"/>
                  </a:cubicBezTo>
                  <a:cubicBezTo>
                    <a:pt x="1" y="2"/>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19" name="Freeform 1494"/>
            <p:cNvSpPr>
              <a:spLocks/>
            </p:cNvSpPr>
            <p:nvPr/>
          </p:nvSpPr>
          <p:spPr bwMode="auto">
            <a:xfrm>
              <a:off x="12665854" y="-1780778"/>
              <a:ext cx="7938" cy="93663"/>
            </a:xfrm>
            <a:custGeom>
              <a:avLst/>
              <a:gdLst>
                <a:gd name="T0" fmla="*/ 4 w 6"/>
                <a:gd name="T1" fmla="*/ 0 h 72"/>
                <a:gd name="T2" fmla="*/ 6 w 6"/>
                <a:gd name="T3" fmla="*/ 67 h 72"/>
                <a:gd name="T4" fmla="*/ 2 w 6"/>
                <a:gd name="T5" fmla="*/ 72 h 72"/>
                <a:gd name="T6" fmla="*/ 0 w 6"/>
                <a:gd name="T7" fmla="*/ 5 h 72"/>
                <a:gd name="T8" fmla="*/ 4 w 6"/>
                <a:gd name="T9" fmla="*/ 0 h 72"/>
              </a:gdLst>
              <a:ahLst/>
              <a:cxnLst>
                <a:cxn ang="0">
                  <a:pos x="T0" y="T1"/>
                </a:cxn>
                <a:cxn ang="0">
                  <a:pos x="T2" y="T3"/>
                </a:cxn>
                <a:cxn ang="0">
                  <a:pos x="T4" y="T5"/>
                </a:cxn>
                <a:cxn ang="0">
                  <a:pos x="T6" y="T7"/>
                </a:cxn>
                <a:cxn ang="0">
                  <a:pos x="T8" y="T9"/>
                </a:cxn>
              </a:cxnLst>
              <a:rect l="0" t="0" r="r" b="b"/>
              <a:pathLst>
                <a:path w="6" h="72">
                  <a:moveTo>
                    <a:pt x="4" y="0"/>
                  </a:moveTo>
                  <a:cubicBezTo>
                    <a:pt x="6" y="67"/>
                    <a:pt x="6" y="67"/>
                    <a:pt x="6" y="67"/>
                  </a:cubicBezTo>
                  <a:cubicBezTo>
                    <a:pt x="5" y="69"/>
                    <a:pt x="4" y="71"/>
                    <a:pt x="2" y="72"/>
                  </a:cubicBezTo>
                  <a:cubicBezTo>
                    <a:pt x="0" y="5"/>
                    <a:pt x="0" y="5"/>
                    <a:pt x="0" y="5"/>
                  </a:cubicBezTo>
                  <a:cubicBezTo>
                    <a:pt x="2" y="3"/>
                    <a:pt x="3" y="2"/>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0" name="Freeform 1495"/>
            <p:cNvSpPr>
              <a:spLocks/>
            </p:cNvSpPr>
            <p:nvPr/>
          </p:nvSpPr>
          <p:spPr bwMode="auto">
            <a:xfrm>
              <a:off x="12659504" y="-1774428"/>
              <a:ext cx="9525" cy="93663"/>
            </a:xfrm>
            <a:custGeom>
              <a:avLst/>
              <a:gdLst>
                <a:gd name="T0" fmla="*/ 6 w 8"/>
                <a:gd name="T1" fmla="*/ 0 h 72"/>
                <a:gd name="T2" fmla="*/ 8 w 8"/>
                <a:gd name="T3" fmla="*/ 67 h 72"/>
                <a:gd name="T4" fmla="*/ 2 w 8"/>
                <a:gd name="T5" fmla="*/ 72 h 72"/>
                <a:gd name="T6" fmla="*/ 0 w 8"/>
                <a:gd name="T7" fmla="*/ 5 h 72"/>
                <a:gd name="T8" fmla="*/ 6 w 8"/>
                <a:gd name="T9" fmla="*/ 0 h 72"/>
              </a:gdLst>
              <a:ahLst/>
              <a:cxnLst>
                <a:cxn ang="0">
                  <a:pos x="T0" y="T1"/>
                </a:cxn>
                <a:cxn ang="0">
                  <a:pos x="T2" y="T3"/>
                </a:cxn>
                <a:cxn ang="0">
                  <a:pos x="T4" y="T5"/>
                </a:cxn>
                <a:cxn ang="0">
                  <a:pos x="T6" y="T7"/>
                </a:cxn>
                <a:cxn ang="0">
                  <a:pos x="T8" y="T9"/>
                </a:cxn>
              </a:cxnLst>
              <a:rect l="0" t="0" r="r" b="b"/>
              <a:pathLst>
                <a:path w="8" h="72">
                  <a:moveTo>
                    <a:pt x="6" y="0"/>
                  </a:moveTo>
                  <a:cubicBezTo>
                    <a:pt x="8" y="67"/>
                    <a:pt x="8" y="67"/>
                    <a:pt x="8" y="67"/>
                  </a:cubicBezTo>
                  <a:cubicBezTo>
                    <a:pt x="6" y="69"/>
                    <a:pt x="4" y="70"/>
                    <a:pt x="2" y="72"/>
                  </a:cubicBezTo>
                  <a:cubicBezTo>
                    <a:pt x="0" y="5"/>
                    <a:pt x="0" y="5"/>
                    <a:pt x="0" y="5"/>
                  </a:cubicBezTo>
                  <a:cubicBezTo>
                    <a:pt x="2" y="3"/>
                    <a:pt x="4" y="2"/>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1" name="Freeform 1496"/>
            <p:cNvSpPr>
              <a:spLocks/>
            </p:cNvSpPr>
            <p:nvPr/>
          </p:nvSpPr>
          <p:spPr bwMode="auto">
            <a:xfrm>
              <a:off x="12654741" y="-1768078"/>
              <a:ext cx="6350" cy="88900"/>
            </a:xfrm>
            <a:custGeom>
              <a:avLst/>
              <a:gdLst>
                <a:gd name="T0" fmla="*/ 3 w 5"/>
                <a:gd name="T1" fmla="*/ 0 h 68"/>
                <a:gd name="T2" fmla="*/ 5 w 5"/>
                <a:gd name="T3" fmla="*/ 67 h 68"/>
                <a:gd name="T4" fmla="*/ 3 w 5"/>
                <a:gd name="T5" fmla="*/ 68 h 68"/>
                <a:gd name="T6" fmla="*/ 2 w 5"/>
                <a:gd name="T7" fmla="*/ 68 h 68"/>
                <a:gd name="T8" fmla="*/ 0 w 5"/>
                <a:gd name="T9" fmla="*/ 1 h 68"/>
                <a:gd name="T10" fmla="*/ 1 w 5"/>
                <a:gd name="T11" fmla="*/ 1 h 68"/>
                <a:gd name="T12" fmla="*/ 3 w 5"/>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5" h="68">
                  <a:moveTo>
                    <a:pt x="3" y="0"/>
                  </a:moveTo>
                  <a:cubicBezTo>
                    <a:pt x="5" y="67"/>
                    <a:pt x="5" y="67"/>
                    <a:pt x="5" y="67"/>
                  </a:cubicBezTo>
                  <a:cubicBezTo>
                    <a:pt x="4" y="67"/>
                    <a:pt x="3" y="68"/>
                    <a:pt x="3" y="68"/>
                  </a:cubicBezTo>
                  <a:cubicBezTo>
                    <a:pt x="2" y="68"/>
                    <a:pt x="2" y="68"/>
                    <a:pt x="2" y="68"/>
                  </a:cubicBezTo>
                  <a:cubicBezTo>
                    <a:pt x="0" y="1"/>
                    <a:pt x="0" y="1"/>
                    <a:pt x="0" y="1"/>
                  </a:cubicBezTo>
                  <a:cubicBezTo>
                    <a:pt x="0" y="1"/>
                    <a:pt x="0" y="1"/>
                    <a:pt x="1" y="1"/>
                  </a:cubicBezTo>
                  <a:cubicBezTo>
                    <a:pt x="1" y="1"/>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2" name="Freeform 1497"/>
            <p:cNvSpPr>
              <a:spLocks/>
            </p:cNvSpPr>
            <p:nvPr/>
          </p:nvSpPr>
          <p:spPr bwMode="auto">
            <a:xfrm>
              <a:off x="12653154" y="-1766490"/>
              <a:ext cx="4763"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3" name="Freeform 1498"/>
            <p:cNvSpPr>
              <a:spLocks/>
            </p:cNvSpPr>
            <p:nvPr/>
          </p:nvSpPr>
          <p:spPr bwMode="auto">
            <a:xfrm>
              <a:off x="12653154" y="-17649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4" name="Freeform 1499"/>
            <p:cNvSpPr>
              <a:spLocks/>
            </p:cNvSpPr>
            <p:nvPr/>
          </p:nvSpPr>
          <p:spPr bwMode="auto">
            <a:xfrm>
              <a:off x="12651566" y="-176490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5" name="Freeform 1500"/>
            <p:cNvSpPr>
              <a:spLocks/>
            </p:cNvSpPr>
            <p:nvPr/>
          </p:nvSpPr>
          <p:spPr bwMode="auto">
            <a:xfrm>
              <a:off x="12651566" y="-1763315"/>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6" name="Freeform 1501"/>
            <p:cNvSpPr>
              <a:spLocks/>
            </p:cNvSpPr>
            <p:nvPr/>
          </p:nvSpPr>
          <p:spPr bwMode="auto">
            <a:xfrm>
              <a:off x="12651566" y="-1761728"/>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7" name="Freeform 1502"/>
            <p:cNvSpPr>
              <a:spLocks/>
            </p:cNvSpPr>
            <p:nvPr/>
          </p:nvSpPr>
          <p:spPr bwMode="auto">
            <a:xfrm>
              <a:off x="12649979" y="-1760140"/>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2" y="67"/>
                    <a:pt x="2" y="67"/>
                    <a:pt x="2" y="68"/>
                  </a:cubicBezTo>
                  <a:cubicBezTo>
                    <a:pt x="0" y="1"/>
                    <a:pt x="0" y="1"/>
                    <a:pt x="0" y="1"/>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8" name="Freeform 1503"/>
            <p:cNvSpPr>
              <a:spLocks/>
            </p:cNvSpPr>
            <p:nvPr/>
          </p:nvSpPr>
          <p:spPr bwMode="auto">
            <a:xfrm>
              <a:off x="12649979" y="-1758553"/>
              <a:ext cx="3175"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29" name="Freeform 1504"/>
            <p:cNvSpPr>
              <a:spLocks/>
            </p:cNvSpPr>
            <p:nvPr/>
          </p:nvSpPr>
          <p:spPr bwMode="auto">
            <a:xfrm>
              <a:off x="14229541" y="-1798240"/>
              <a:ext cx="28575" cy="92075"/>
            </a:xfrm>
            <a:custGeom>
              <a:avLst/>
              <a:gdLst>
                <a:gd name="T0" fmla="*/ 16 w 18"/>
                <a:gd name="T1" fmla="*/ 3 h 58"/>
                <a:gd name="T2" fmla="*/ 18 w 18"/>
                <a:gd name="T3" fmla="*/ 58 h 58"/>
                <a:gd name="T4" fmla="*/ 2 w 18"/>
                <a:gd name="T5" fmla="*/ 55 h 58"/>
                <a:gd name="T6" fmla="*/ 0 w 18"/>
                <a:gd name="T7" fmla="*/ 0 h 58"/>
                <a:gd name="T8" fmla="*/ 16 w 18"/>
                <a:gd name="T9" fmla="*/ 3 h 58"/>
              </a:gdLst>
              <a:ahLst/>
              <a:cxnLst>
                <a:cxn ang="0">
                  <a:pos x="T0" y="T1"/>
                </a:cxn>
                <a:cxn ang="0">
                  <a:pos x="T2" y="T3"/>
                </a:cxn>
                <a:cxn ang="0">
                  <a:pos x="T4" y="T5"/>
                </a:cxn>
                <a:cxn ang="0">
                  <a:pos x="T6" y="T7"/>
                </a:cxn>
                <a:cxn ang="0">
                  <a:pos x="T8" y="T9"/>
                </a:cxn>
              </a:cxnLst>
              <a:rect l="0" t="0" r="r" b="b"/>
              <a:pathLst>
                <a:path w="18" h="58">
                  <a:moveTo>
                    <a:pt x="16" y="3"/>
                  </a:moveTo>
                  <a:lnTo>
                    <a:pt x="18" y="58"/>
                  </a:lnTo>
                  <a:lnTo>
                    <a:pt x="2" y="55"/>
                  </a:lnTo>
                  <a:lnTo>
                    <a:pt x="0" y="0"/>
                  </a:lnTo>
                  <a:lnTo>
                    <a:pt x="16"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0" name="Freeform 1505"/>
            <p:cNvSpPr>
              <a:spLocks/>
            </p:cNvSpPr>
            <p:nvPr/>
          </p:nvSpPr>
          <p:spPr bwMode="auto">
            <a:xfrm>
              <a:off x="12719829" y="-1779190"/>
              <a:ext cx="22225" cy="128588"/>
            </a:xfrm>
            <a:custGeom>
              <a:avLst/>
              <a:gdLst>
                <a:gd name="T0" fmla="*/ 16 w 18"/>
                <a:gd name="T1" fmla="*/ 31 h 98"/>
                <a:gd name="T2" fmla="*/ 18 w 18"/>
                <a:gd name="T3" fmla="*/ 98 h 98"/>
                <a:gd name="T4" fmla="*/ 2 w 18"/>
                <a:gd name="T5" fmla="*/ 67 h 98"/>
                <a:gd name="T6" fmla="*/ 0 w 18"/>
                <a:gd name="T7" fmla="*/ 0 h 98"/>
                <a:gd name="T8" fmla="*/ 16 w 18"/>
                <a:gd name="T9" fmla="*/ 31 h 98"/>
              </a:gdLst>
              <a:ahLst/>
              <a:cxnLst>
                <a:cxn ang="0">
                  <a:pos x="T0" y="T1"/>
                </a:cxn>
                <a:cxn ang="0">
                  <a:pos x="T2" y="T3"/>
                </a:cxn>
                <a:cxn ang="0">
                  <a:pos x="T4" y="T5"/>
                </a:cxn>
                <a:cxn ang="0">
                  <a:pos x="T6" y="T7"/>
                </a:cxn>
                <a:cxn ang="0">
                  <a:pos x="T8" y="T9"/>
                </a:cxn>
              </a:cxnLst>
              <a:rect l="0" t="0" r="r" b="b"/>
              <a:pathLst>
                <a:path w="18" h="98">
                  <a:moveTo>
                    <a:pt x="16" y="31"/>
                  </a:moveTo>
                  <a:cubicBezTo>
                    <a:pt x="18" y="98"/>
                    <a:pt x="18" y="98"/>
                    <a:pt x="18" y="98"/>
                  </a:cubicBezTo>
                  <a:cubicBezTo>
                    <a:pt x="18" y="97"/>
                    <a:pt x="3" y="73"/>
                    <a:pt x="2" y="67"/>
                  </a:cubicBezTo>
                  <a:cubicBezTo>
                    <a:pt x="0" y="0"/>
                    <a:pt x="0" y="0"/>
                    <a:pt x="0" y="0"/>
                  </a:cubicBezTo>
                  <a:cubicBezTo>
                    <a:pt x="2" y="6"/>
                    <a:pt x="16" y="30"/>
                    <a:pt x="16" y="3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1" name="Freeform 1506"/>
            <p:cNvSpPr>
              <a:spLocks/>
            </p:cNvSpPr>
            <p:nvPr/>
          </p:nvSpPr>
          <p:spPr bwMode="auto">
            <a:xfrm>
              <a:off x="14232716" y="-1795065"/>
              <a:ext cx="9525" cy="98425"/>
            </a:xfrm>
            <a:custGeom>
              <a:avLst/>
              <a:gdLst>
                <a:gd name="T0" fmla="*/ 5 w 6"/>
                <a:gd name="T1" fmla="*/ 0 h 62"/>
                <a:gd name="T2" fmla="*/ 6 w 6"/>
                <a:gd name="T3" fmla="*/ 55 h 62"/>
                <a:gd name="T4" fmla="*/ 2 w 6"/>
                <a:gd name="T5" fmla="*/ 62 h 62"/>
                <a:gd name="T6" fmla="*/ 0 w 6"/>
                <a:gd name="T7" fmla="*/ 7 h 62"/>
                <a:gd name="T8" fmla="*/ 5 w 6"/>
                <a:gd name="T9" fmla="*/ 0 h 62"/>
              </a:gdLst>
              <a:ahLst/>
              <a:cxnLst>
                <a:cxn ang="0">
                  <a:pos x="T0" y="T1"/>
                </a:cxn>
                <a:cxn ang="0">
                  <a:pos x="T2" y="T3"/>
                </a:cxn>
                <a:cxn ang="0">
                  <a:pos x="T4" y="T5"/>
                </a:cxn>
                <a:cxn ang="0">
                  <a:pos x="T6" y="T7"/>
                </a:cxn>
                <a:cxn ang="0">
                  <a:pos x="T8" y="T9"/>
                </a:cxn>
              </a:cxnLst>
              <a:rect l="0" t="0" r="r" b="b"/>
              <a:pathLst>
                <a:path w="6" h="62">
                  <a:moveTo>
                    <a:pt x="5" y="0"/>
                  </a:moveTo>
                  <a:lnTo>
                    <a:pt x="6" y="55"/>
                  </a:lnTo>
                  <a:lnTo>
                    <a:pt x="2" y="62"/>
                  </a:lnTo>
                  <a:lnTo>
                    <a:pt x="0" y="7"/>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2" name="Freeform 1507"/>
            <p:cNvSpPr>
              <a:spLocks/>
            </p:cNvSpPr>
            <p:nvPr/>
          </p:nvSpPr>
          <p:spPr bwMode="auto">
            <a:xfrm>
              <a:off x="12656329" y="-1750615"/>
              <a:ext cx="9525" cy="103188"/>
            </a:xfrm>
            <a:custGeom>
              <a:avLst/>
              <a:gdLst>
                <a:gd name="T0" fmla="*/ 5 w 7"/>
                <a:gd name="T1" fmla="*/ 12 h 79"/>
                <a:gd name="T2" fmla="*/ 7 w 7"/>
                <a:gd name="T3" fmla="*/ 79 h 79"/>
                <a:gd name="T4" fmla="*/ 6 w 7"/>
                <a:gd name="T5" fmla="*/ 76 h 79"/>
                <a:gd name="T6" fmla="*/ 2 w 7"/>
                <a:gd name="T7" fmla="*/ 67 h 79"/>
                <a:gd name="T8" fmla="*/ 0 w 7"/>
                <a:gd name="T9" fmla="*/ 0 h 79"/>
                <a:gd name="T10" fmla="*/ 4 w 7"/>
                <a:gd name="T11" fmla="*/ 9 h 79"/>
                <a:gd name="T12" fmla="*/ 5 w 7"/>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7" h="79">
                  <a:moveTo>
                    <a:pt x="5" y="12"/>
                  </a:moveTo>
                  <a:cubicBezTo>
                    <a:pt x="7" y="79"/>
                    <a:pt x="7" y="79"/>
                    <a:pt x="7" y="79"/>
                  </a:cubicBezTo>
                  <a:cubicBezTo>
                    <a:pt x="7" y="78"/>
                    <a:pt x="6" y="77"/>
                    <a:pt x="6" y="76"/>
                  </a:cubicBezTo>
                  <a:cubicBezTo>
                    <a:pt x="4" y="74"/>
                    <a:pt x="2" y="71"/>
                    <a:pt x="2" y="67"/>
                  </a:cubicBezTo>
                  <a:cubicBezTo>
                    <a:pt x="0" y="0"/>
                    <a:pt x="0" y="0"/>
                    <a:pt x="0" y="0"/>
                  </a:cubicBezTo>
                  <a:cubicBezTo>
                    <a:pt x="0" y="4"/>
                    <a:pt x="2" y="7"/>
                    <a:pt x="4" y="9"/>
                  </a:cubicBezTo>
                  <a:cubicBezTo>
                    <a:pt x="4" y="10"/>
                    <a:pt x="5" y="11"/>
                    <a:pt x="5" y="1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3" name="Freeform 1508"/>
            <p:cNvSpPr>
              <a:spLocks/>
            </p:cNvSpPr>
            <p:nvPr/>
          </p:nvSpPr>
          <p:spPr bwMode="auto">
            <a:xfrm>
              <a:off x="14248591" y="-1779190"/>
              <a:ext cx="9525" cy="88900"/>
            </a:xfrm>
            <a:custGeom>
              <a:avLst/>
              <a:gdLst>
                <a:gd name="T0" fmla="*/ 4 w 6"/>
                <a:gd name="T1" fmla="*/ 1 h 56"/>
                <a:gd name="T2" fmla="*/ 6 w 6"/>
                <a:gd name="T3" fmla="*/ 56 h 56"/>
                <a:gd name="T4" fmla="*/ 1 w 6"/>
                <a:gd name="T5" fmla="*/ 55 h 56"/>
                <a:gd name="T6" fmla="*/ 0 w 6"/>
                <a:gd name="T7" fmla="*/ 0 h 56"/>
                <a:gd name="T8" fmla="*/ 4 w 6"/>
                <a:gd name="T9" fmla="*/ 1 h 56"/>
              </a:gdLst>
              <a:ahLst/>
              <a:cxnLst>
                <a:cxn ang="0">
                  <a:pos x="T0" y="T1"/>
                </a:cxn>
                <a:cxn ang="0">
                  <a:pos x="T2" y="T3"/>
                </a:cxn>
                <a:cxn ang="0">
                  <a:pos x="T4" y="T5"/>
                </a:cxn>
                <a:cxn ang="0">
                  <a:pos x="T6" y="T7"/>
                </a:cxn>
                <a:cxn ang="0">
                  <a:pos x="T8" y="T9"/>
                </a:cxn>
              </a:cxnLst>
              <a:rect l="0" t="0" r="r" b="b"/>
              <a:pathLst>
                <a:path w="6" h="56">
                  <a:moveTo>
                    <a:pt x="4" y="1"/>
                  </a:moveTo>
                  <a:lnTo>
                    <a:pt x="6" y="56"/>
                  </a:lnTo>
                  <a:lnTo>
                    <a:pt x="1" y="55"/>
                  </a:lnTo>
                  <a:lnTo>
                    <a:pt x="0" y="0"/>
                  </a:lnTo>
                  <a:lnTo>
                    <a:pt x="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4" name="Freeform 1509"/>
            <p:cNvSpPr>
              <a:spLocks/>
            </p:cNvSpPr>
            <p:nvPr/>
          </p:nvSpPr>
          <p:spPr bwMode="auto">
            <a:xfrm>
              <a:off x="12656329" y="-1742678"/>
              <a:ext cx="3175" cy="92075"/>
            </a:xfrm>
            <a:custGeom>
              <a:avLst/>
              <a:gdLst>
                <a:gd name="T0" fmla="*/ 0 w 2"/>
                <a:gd name="T1" fmla="*/ 0 h 70"/>
                <a:gd name="T2" fmla="*/ 2 w 2"/>
                <a:gd name="T3" fmla="*/ 67 h 70"/>
                <a:gd name="T4" fmla="*/ 2 w 2"/>
                <a:gd name="T5" fmla="*/ 70 h 70"/>
                <a:gd name="T6" fmla="*/ 0 w 2"/>
                <a:gd name="T7" fmla="*/ 3 h 70"/>
                <a:gd name="T8" fmla="*/ 0 w 2"/>
                <a:gd name="T9" fmla="*/ 0 h 70"/>
              </a:gdLst>
              <a:ahLst/>
              <a:cxnLst>
                <a:cxn ang="0">
                  <a:pos x="T0" y="T1"/>
                </a:cxn>
                <a:cxn ang="0">
                  <a:pos x="T2" y="T3"/>
                </a:cxn>
                <a:cxn ang="0">
                  <a:pos x="T4" y="T5"/>
                </a:cxn>
                <a:cxn ang="0">
                  <a:pos x="T6" y="T7"/>
                </a:cxn>
                <a:cxn ang="0">
                  <a:pos x="T8" y="T9"/>
                </a:cxn>
              </a:cxnLst>
              <a:rect l="0" t="0" r="r" b="b"/>
              <a:pathLst>
                <a:path w="2" h="70">
                  <a:moveTo>
                    <a:pt x="0" y="0"/>
                  </a:moveTo>
                  <a:cubicBezTo>
                    <a:pt x="2" y="67"/>
                    <a:pt x="2" y="67"/>
                    <a:pt x="2" y="67"/>
                  </a:cubicBezTo>
                  <a:cubicBezTo>
                    <a:pt x="2" y="68"/>
                    <a:pt x="2" y="69"/>
                    <a:pt x="2" y="70"/>
                  </a:cubicBezTo>
                  <a:cubicBezTo>
                    <a:pt x="0" y="3"/>
                    <a:pt x="0" y="3"/>
                    <a:pt x="0" y="3"/>
                  </a:cubicBezTo>
                  <a:cubicBezTo>
                    <a:pt x="0" y="2"/>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5" name="Freeform 1510"/>
            <p:cNvSpPr>
              <a:spLocks/>
            </p:cNvSpPr>
            <p:nvPr/>
          </p:nvSpPr>
          <p:spPr bwMode="auto">
            <a:xfrm>
              <a:off x="12654741" y="-1737915"/>
              <a:ext cx="4763" cy="96838"/>
            </a:xfrm>
            <a:custGeom>
              <a:avLst/>
              <a:gdLst>
                <a:gd name="T0" fmla="*/ 1 w 3"/>
                <a:gd name="T1" fmla="*/ 0 h 74"/>
                <a:gd name="T2" fmla="*/ 3 w 3"/>
                <a:gd name="T3" fmla="*/ 67 h 74"/>
                <a:gd name="T4" fmla="*/ 1 w 3"/>
                <a:gd name="T5" fmla="*/ 74 h 74"/>
                <a:gd name="T6" fmla="*/ 0 w 3"/>
                <a:gd name="T7" fmla="*/ 7 h 74"/>
                <a:gd name="T8" fmla="*/ 1 w 3"/>
                <a:gd name="T9" fmla="*/ 0 h 74"/>
              </a:gdLst>
              <a:ahLst/>
              <a:cxnLst>
                <a:cxn ang="0">
                  <a:pos x="T0" y="T1"/>
                </a:cxn>
                <a:cxn ang="0">
                  <a:pos x="T2" y="T3"/>
                </a:cxn>
                <a:cxn ang="0">
                  <a:pos x="T4" y="T5"/>
                </a:cxn>
                <a:cxn ang="0">
                  <a:pos x="T6" y="T7"/>
                </a:cxn>
                <a:cxn ang="0">
                  <a:pos x="T8" y="T9"/>
                </a:cxn>
              </a:cxnLst>
              <a:rect l="0" t="0" r="r" b="b"/>
              <a:pathLst>
                <a:path w="3" h="74">
                  <a:moveTo>
                    <a:pt x="1" y="0"/>
                  </a:moveTo>
                  <a:cubicBezTo>
                    <a:pt x="3" y="67"/>
                    <a:pt x="3" y="67"/>
                    <a:pt x="3" y="67"/>
                  </a:cubicBezTo>
                  <a:cubicBezTo>
                    <a:pt x="3" y="69"/>
                    <a:pt x="2" y="72"/>
                    <a:pt x="1" y="74"/>
                  </a:cubicBezTo>
                  <a:cubicBezTo>
                    <a:pt x="0" y="7"/>
                    <a:pt x="0" y="7"/>
                    <a:pt x="0" y="7"/>
                  </a:cubicBezTo>
                  <a:cubicBezTo>
                    <a:pt x="0" y="5"/>
                    <a:pt x="1" y="2"/>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6" name="Freeform 1511"/>
            <p:cNvSpPr>
              <a:spLocks/>
            </p:cNvSpPr>
            <p:nvPr/>
          </p:nvSpPr>
          <p:spPr bwMode="auto">
            <a:xfrm>
              <a:off x="12653154" y="-1728390"/>
              <a:ext cx="3175" cy="93663"/>
            </a:xfrm>
            <a:custGeom>
              <a:avLst/>
              <a:gdLst>
                <a:gd name="T0" fmla="*/ 2 w 3"/>
                <a:gd name="T1" fmla="*/ 0 h 72"/>
                <a:gd name="T2" fmla="*/ 3 w 3"/>
                <a:gd name="T3" fmla="*/ 67 h 72"/>
                <a:gd name="T4" fmla="*/ 2 w 3"/>
                <a:gd name="T5" fmla="*/ 72 h 72"/>
                <a:gd name="T6" fmla="*/ 0 w 3"/>
                <a:gd name="T7" fmla="*/ 5 h 72"/>
                <a:gd name="T8" fmla="*/ 2 w 3"/>
                <a:gd name="T9" fmla="*/ 0 h 72"/>
              </a:gdLst>
              <a:ahLst/>
              <a:cxnLst>
                <a:cxn ang="0">
                  <a:pos x="T0" y="T1"/>
                </a:cxn>
                <a:cxn ang="0">
                  <a:pos x="T2" y="T3"/>
                </a:cxn>
                <a:cxn ang="0">
                  <a:pos x="T4" y="T5"/>
                </a:cxn>
                <a:cxn ang="0">
                  <a:pos x="T6" y="T7"/>
                </a:cxn>
                <a:cxn ang="0">
                  <a:pos x="T8" y="T9"/>
                </a:cxn>
              </a:cxnLst>
              <a:rect l="0" t="0" r="r" b="b"/>
              <a:pathLst>
                <a:path w="3" h="72">
                  <a:moveTo>
                    <a:pt x="2" y="0"/>
                  </a:moveTo>
                  <a:cubicBezTo>
                    <a:pt x="3" y="67"/>
                    <a:pt x="3" y="67"/>
                    <a:pt x="3" y="67"/>
                  </a:cubicBezTo>
                  <a:cubicBezTo>
                    <a:pt x="3" y="70"/>
                    <a:pt x="2" y="72"/>
                    <a:pt x="2" y="72"/>
                  </a:cubicBezTo>
                  <a:cubicBezTo>
                    <a:pt x="0" y="5"/>
                    <a:pt x="0" y="5"/>
                    <a:pt x="0" y="5"/>
                  </a:cubicBezTo>
                  <a:cubicBezTo>
                    <a:pt x="0" y="5"/>
                    <a:pt x="1" y="3"/>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7" name="Freeform 1512"/>
            <p:cNvSpPr>
              <a:spLocks/>
            </p:cNvSpPr>
            <p:nvPr/>
          </p:nvSpPr>
          <p:spPr bwMode="auto">
            <a:xfrm>
              <a:off x="14254941" y="-1777603"/>
              <a:ext cx="17463" cy="93663"/>
            </a:xfrm>
            <a:custGeom>
              <a:avLst/>
              <a:gdLst>
                <a:gd name="T0" fmla="*/ 10 w 11"/>
                <a:gd name="T1" fmla="*/ 4 h 59"/>
                <a:gd name="T2" fmla="*/ 11 w 11"/>
                <a:gd name="T3" fmla="*/ 59 h 59"/>
                <a:gd name="T4" fmla="*/ 2 w 11"/>
                <a:gd name="T5" fmla="*/ 55 h 59"/>
                <a:gd name="T6" fmla="*/ 0 w 11"/>
                <a:gd name="T7" fmla="*/ 0 h 59"/>
                <a:gd name="T8" fmla="*/ 10 w 11"/>
                <a:gd name="T9" fmla="*/ 4 h 59"/>
              </a:gdLst>
              <a:ahLst/>
              <a:cxnLst>
                <a:cxn ang="0">
                  <a:pos x="T0" y="T1"/>
                </a:cxn>
                <a:cxn ang="0">
                  <a:pos x="T2" y="T3"/>
                </a:cxn>
                <a:cxn ang="0">
                  <a:pos x="T4" y="T5"/>
                </a:cxn>
                <a:cxn ang="0">
                  <a:pos x="T6" y="T7"/>
                </a:cxn>
                <a:cxn ang="0">
                  <a:pos x="T8" y="T9"/>
                </a:cxn>
              </a:cxnLst>
              <a:rect l="0" t="0" r="r" b="b"/>
              <a:pathLst>
                <a:path w="11" h="59">
                  <a:moveTo>
                    <a:pt x="10" y="4"/>
                  </a:moveTo>
                  <a:lnTo>
                    <a:pt x="11" y="59"/>
                  </a:lnTo>
                  <a:lnTo>
                    <a:pt x="2" y="55"/>
                  </a:lnTo>
                  <a:lnTo>
                    <a:pt x="0" y="0"/>
                  </a:lnTo>
                  <a:lnTo>
                    <a:pt x="10"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8" name="Freeform 1513"/>
            <p:cNvSpPr>
              <a:spLocks/>
            </p:cNvSpPr>
            <p:nvPr/>
          </p:nvSpPr>
          <p:spPr bwMode="auto">
            <a:xfrm>
              <a:off x="12740466" y="-1737915"/>
              <a:ext cx="7938" cy="107950"/>
            </a:xfrm>
            <a:custGeom>
              <a:avLst/>
              <a:gdLst>
                <a:gd name="T0" fmla="*/ 4 w 5"/>
                <a:gd name="T1" fmla="*/ 13 h 68"/>
                <a:gd name="T2" fmla="*/ 5 w 5"/>
                <a:gd name="T3" fmla="*/ 68 h 68"/>
                <a:gd name="T4" fmla="*/ 1 w 5"/>
                <a:gd name="T5" fmla="*/ 55 h 68"/>
                <a:gd name="T6" fmla="*/ 0 w 5"/>
                <a:gd name="T7" fmla="*/ 0 h 68"/>
                <a:gd name="T8" fmla="*/ 4 w 5"/>
                <a:gd name="T9" fmla="*/ 13 h 68"/>
              </a:gdLst>
              <a:ahLst/>
              <a:cxnLst>
                <a:cxn ang="0">
                  <a:pos x="T0" y="T1"/>
                </a:cxn>
                <a:cxn ang="0">
                  <a:pos x="T2" y="T3"/>
                </a:cxn>
                <a:cxn ang="0">
                  <a:pos x="T4" y="T5"/>
                </a:cxn>
                <a:cxn ang="0">
                  <a:pos x="T6" y="T7"/>
                </a:cxn>
                <a:cxn ang="0">
                  <a:pos x="T8" y="T9"/>
                </a:cxn>
              </a:cxnLst>
              <a:rect l="0" t="0" r="r" b="b"/>
              <a:pathLst>
                <a:path w="5" h="68">
                  <a:moveTo>
                    <a:pt x="4" y="13"/>
                  </a:moveTo>
                  <a:lnTo>
                    <a:pt x="5" y="68"/>
                  </a:lnTo>
                  <a:lnTo>
                    <a:pt x="1" y="55"/>
                  </a:lnTo>
                  <a:lnTo>
                    <a:pt x="0" y="0"/>
                  </a:lnTo>
                  <a:lnTo>
                    <a:pt x="4" y="1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39" name="Freeform 1514"/>
            <p:cNvSpPr>
              <a:spLocks/>
            </p:cNvSpPr>
            <p:nvPr/>
          </p:nvSpPr>
          <p:spPr bwMode="auto">
            <a:xfrm>
              <a:off x="12638866" y="-1722040"/>
              <a:ext cx="15875" cy="96838"/>
            </a:xfrm>
            <a:custGeom>
              <a:avLst/>
              <a:gdLst>
                <a:gd name="T0" fmla="*/ 9 w 10"/>
                <a:gd name="T1" fmla="*/ 0 h 61"/>
                <a:gd name="T2" fmla="*/ 10 w 10"/>
                <a:gd name="T3" fmla="*/ 55 h 61"/>
                <a:gd name="T4" fmla="*/ 2 w 10"/>
                <a:gd name="T5" fmla="*/ 61 h 61"/>
                <a:gd name="T6" fmla="*/ 0 w 10"/>
                <a:gd name="T7" fmla="*/ 6 h 61"/>
                <a:gd name="T8" fmla="*/ 9 w 10"/>
                <a:gd name="T9" fmla="*/ 0 h 61"/>
              </a:gdLst>
              <a:ahLst/>
              <a:cxnLst>
                <a:cxn ang="0">
                  <a:pos x="T0" y="T1"/>
                </a:cxn>
                <a:cxn ang="0">
                  <a:pos x="T2" y="T3"/>
                </a:cxn>
                <a:cxn ang="0">
                  <a:pos x="T4" y="T5"/>
                </a:cxn>
                <a:cxn ang="0">
                  <a:pos x="T6" y="T7"/>
                </a:cxn>
                <a:cxn ang="0">
                  <a:pos x="T8" y="T9"/>
                </a:cxn>
              </a:cxnLst>
              <a:rect l="0" t="0" r="r" b="b"/>
              <a:pathLst>
                <a:path w="10" h="61">
                  <a:moveTo>
                    <a:pt x="9" y="0"/>
                  </a:moveTo>
                  <a:lnTo>
                    <a:pt x="10" y="55"/>
                  </a:lnTo>
                  <a:lnTo>
                    <a:pt x="2" y="61"/>
                  </a:lnTo>
                  <a:lnTo>
                    <a:pt x="0" y="6"/>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0" name="Freeform 1515"/>
            <p:cNvSpPr>
              <a:spLocks/>
            </p:cNvSpPr>
            <p:nvPr/>
          </p:nvSpPr>
          <p:spPr bwMode="auto">
            <a:xfrm>
              <a:off x="14270816" y="-1771253"/>
              <a:ext cx="17463" cy="101600"/>
            </a:xfrm>
            <a:custGeom>
              <a:avLst/>
              <a:gdLst>
                <a:gd name="T0" fmla="*/ 9 w 11"/>
                <a:gd name="T1" fmla="*/ 9 h 64"/>
                <a:gd name="T2" fmla="*/ 11 w 11"/>
                <a:gd name="T3" fmla="*/ 64 h 64"/>
                <a:gd name="T4" fmla="*/ 1 w 11"/>
                <a:gd name="T5" fmla="*/ 55 h 64"/>
                <a:gd name="T6" fmla="*/ 0 w 11"/>
                <a:gd name="T7" fmla="*/ 0 h 64"/>
                <a:gd name="T8" fmla="*/ 9 w 11"/>
                <a:gd name="T9" fmla="*/ 9 h 64"/>
              </a:gdLst>
              <a:ahLst/>
              <a:cxnLst>
                <a:cxn ang="0">
                  <a:pos x="T0" y="T1"/>
                </a:cxn>
                <a:cxn ang="0">
                  <a:pos x="T2" y="T3"/>
                </a:cxn>
                <a:cxn ang="0">
                  <a:pos x="T4" y="T5"/>
                </a:cxn>
                <a:cxn ang="0">
                  <a:pos x="T6" y="T7"/>
                </a:cxn>
                <a:cxn ang="0">
                  <a:pos x="T8" y="T9"/>
                </a:cxn>
              </a:cxnLst>
              <a:rect l="0" t="0" r="r" b="b"/>
              <a:pathLst>
                <a:path w="11" h="64">
                  <a:moveTo>
                    <a:pt x="9" y="9"/>
                  </a:moveTo>
                  <a:lnTo>
                    <a:pt x="11" y="64"/>
                  </a:lnTo>
                  <a:lnTo>
                    <a:pt x="1" y="55"/>
                  </a:lnTo>
                  <a:lnTo>
                    <a:pt x="0" y="0"/>
                  </a:lnTo>
                  <a:lnTo>
                    <a:pt x="9"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1" name="Freeform 1516"/>
            <p:cNvSpPr>
              <a:spLocks/>
            </p:cNvSpPr>
            <p:nvPr/>
          </p:nvSpPr>
          <p:spPr bwMode="auto">
            <a:xfrm>
              <a:off x="12643629" y="-1706165"/>
              <a:ext cx="4763" cy="96838"/>
            </a:xfrm>
            <a:custGeom>
              <a:avLst/>
              <a:gdLst>
                <a:gd name="T0" fmla="*/ 1 w 3"/>
                <a:gd name="T1" fmla="*/ 6 h 61"/>
                <a:gd name="T2" fmla="*/ 3 w 3"/>
                <a:gd name="T3" fmla="*/ 61 h 61"/>
                <a:gd name="T4" fmla="*/ 2 w 3"/>
                <a:gd name="T5" fmla="*/ 56 h 61"/>
                <a:gd name="T6" fmla="*/ 0 w 3"/>
                <a:gd name="T7" fmla="*/ 0 h 61"/>
                <a:gd name="T8" fmla="*/ 1 w 3"/>
                <a:gd name="T9" fmla="*/ 6 h 61"/>
              </a:gdLst>
              <a:ahLst/>
              <a:cxnLst>
                <a:cxn ang="0">
                  <a:pos x="T0" y="T1"/>
                </a:cxn>
                <a:cxn ang="0">
                  <a:pos x="T2" y="T3"/>
                </a:cxn>
                <a:cxn ang="0">
                  <a:pos x="T4" y="T5"/>
                </a:cxn>
                <a:cxn ang="0">
                  <a:pos x="T6" y="T7"/>
                </a:cxn>
                <a:cxn ang="0">
                  <a:pos x="T8" y="T9"/>
                </a:cxn>
              </a:cxnLst>
              <a:rect l="0" t="0" r="r" b="b"/>
              <a:pathLst>
                <a:path w="3" h="61">
                  <a:moveTo>
                    <a:pt x="1" y="6"/>
                  </a:moveTo>
                  <a:lnTo>
                    <a:pt x="3" y="61"/>
                  </a:lnTo>
                  <a:lnTo>
                    <a:pt x="2" y="56"/>
                  </a:lnTo>
                  <a:lnTo>
                    <a:pt x="0" y="0"/>
                  </a:lnTo>
                  <a:lnTo>
                    <a:pt x="1"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2" name="Freeform 1517"/>
            <p:cNvSpPr>
              <a:spLocks/>
            </p:cNvSpPr>
            <p:nvPr/>
          </p:nvSpPr>
          <p:spPr bwMode="auto">
            <a:xfrm>
              <a:off x="12630929" y="-1702990"/>
              <a:ext cx="11113" cy="101600"/>
            </a:xfrm>
            <a:custGeom>
              <a:avLst/>
              <a:gdLst>
                <a:gd name="T0" fmla="*/ 5 w 7"/>
                <a:gd name="T1" fmla="*/ 0 h 64"/>
                <a:gd name="T2" fmla="*/ 7 w 7"/>
                <a:gd name="T3" fmla="*/ 55 h 64"/>
                <a:gd name="T4" fmla="*/ 1 w 7"/>
                <a:gd name="T5" fmla="*/ 64 h 64"/>
                <a:gd name="T6" fmla="*/ 0 w 7"/>
                <a:gd name="T7" fmla="*/ 9 h 64"/>
                <a:gd name="T8" fmla="*/ 5 w 7"/>
                <a:gd name="T9" fmla="*/ 0 h 64"/>
              </a:gdLst>
              <a:ahLst/>
              <a:cxnLst>
                <a:cxn ang="0">
                  <a:pos x="T0" y="T1"/>
                </a:cxn>
                <a:cxn ang="0">
                  <a:pos x="T2" y="T3"/>
                </a:cxn>
                <a:cxn ang="0">
                  <a:pos x="T4" y="T5"/>
                </a:cxn>
                <a:cxn ang="0">
                  <a:pos x="T6" y="T7"/>
                </a:cxn>
                <a:cxn ang="0">
                  <a:pos x="T8" y="T9"/>
                </a:cxn>
              </a:cxnLst>
              <a:rect l="0" t="0" r="r" b="b"/>
              <a:pathLst>
                <a:path w="7" h="64">
                  <a:moveTo>
                    <a:pt x="5" y="0"/>
                  </a:moveTo>
                  <a:lnTo>
                    <a:pt x="7" y="55"/>
                  </a:lnTo>
                  <a:lnTo>
                    <a:pt x="1" y="64"/>
                  </a:lnTo>
                  <a:lnTo>
                    <a:pt x="0" y="9"/>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3" name="Freeform 1518"/>
            <p:cNvSpPr>
              <a:spLocks/>
            </p:cNvSpPr>
            <p:nvPr/>
          </p:nvSpPr>
          <p:spPr bwMode="auto">
            <a:xfrm>
              <a:off x="12176904" y="-1688703"/>
              <a:ext cx="455613" cy="95250"/>
            </a:xfrm>
            <a:custGeom>
              <a:avLst/>
              <a:gdLst>
                <a:gd name="T0" fmla="*/ 286 w 287"/>
                <a:gd name="T1" fmla="*/ 0 h 60"/>
                <a:gd name="T2" fmla="*/ 287 w 287"/>
                <a:gd name="T3" fmla="*/ 55 h 60"/>
                <a:gd name="T4" fmla="*/ 2 w 287"/>
                <a:gd name="T5" fmla="*/ 60 h 60"/>
                <a:gd name="T6" fmla="*/ 0 w 287"/>
                <a:gd name="T7" fmla="*/ 5 h 60"/>
                <a:gd name="T8" fmla="*/ 286 w 287"/>
                <a:gd name="T9" fmla="*/ 0 h 60"/>
              </a:gdLst>
              <a:ahLst/>
              <a:cxnLst>
                <a:cxn ang="0">
                  <a:pos x="T0" y="T1"/>
                </a:cxn>
                <a:cxn ang="0">
                  <a:pos x="T2" y="T3"/>
                </a:cxn>
                <a:cxn ang="0">
                  <a:pos x="T4" y="T5"/>
                </a:cxn>
                <a:cxn ang="0">
                  <a:pos x="T6" y="T7"/>
                </a:cxn>
                <a:cxn ang="0">
                  <a:pos x="T8" y="T9"/>
                </a:cxn>
              </a:cxnLst>
              <a:rect l="0" t="0" r="r" b="b"/>
              <a:pathLst>
                <a:path w="287" h="60">
                  <a:moveTo>
                    <a:pt x="286" y="0"/>
                  </a:moveTo>
                  <a:lnTo>
                    <a:pt x="287" y="55"/>
                  </a:lnTo>
                  <a:lnTo>
                    <a:pt x="2" y="60"/>
                  </a:lnTo>
                  <a:lnTo>
                    <a:pt x="0" y="5"/>
                  </a:lnTo>
                  <a:lnTo>
                    <a:pt x="28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4" name="Freeform 1519"/>
            <p:cNvSpPr>
              <a:spLocks/>
            </p:cNvSpPr>
            <p:nvPr/>
          </p:nvSpPr>
          <p:spPr bwMode="auto">
            <a:xfrm>
              <a:off x="14327966" y="-1741090"/>
              <a:ext cx="41275" cy="88900"/>
            </a:xfrm>
            <a:custGeom>
              <a:avLst/>
              <a:gdLst>
                <a:gd name="T0" fmla="*/ 24 w 26"/>
                <a:gd name="T1" fmla="*/ 0 h 56"/>
                <a:gd name="T2" fmla="*/ 26 w 26"/>
                <a:gd name="T3" fmla="*/ 55 h 56"/>
                <a:gd name="T4" fmla="*/ 1 w 26"/>
                <a:gd name="T5" fmla="*/ 56 h 56"/>
                <a:gd name="T6" fmla="*/ 0 w 26"/>
                <a:gd name="T7" fmla="*/ 1 h 56"/>
                <a:gd name="T8" fmla="*/ 24 w 26"/>
                <a:gd name="T9" fmla="*/ 0 h 56"/>
              </a:gdLst>
              <a:ahLst/>
              <a:cxnLst>
                <a:cxn ang="0">
                  <a:pos x="T0" y="T1"/>
                </a:cxn>
                <a:cxn ang="0">
                  <a:pos x="T2" y="T3"/>
                </a:cxn>
                <a:cxn ang="0">
                  <a:pos x="T4" y="T5"/>
                </a:cxn>
                <a:cxn ang="0">
                  <a:pos x="T6" y="T7"/>
                </a:cxn>
                <a:cxn ang="0">
                  <a:pos x="T8" y="T9"/>
                </a:cxn>
              </a:cxnLst>
              <a:rect l="0" t="0" r="r" b="b"/>
              <a:pathLst>
                <a:path w="26" h="56">
                  <a:moveTo>
                    <a:pt x="24" y="0"/>
                  </a:moveTo>
                  <a:lnTo>
                    <a:pt x="26" y="55"/>
                  </a:lnTo>
                  <a:lnTo>
                    <a:pt x="1" y="56"/>
                  </a:lnTo>
                  <a:lnTo>
                    <a:pt x="0" y="1"/>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5" name="Freeform 1520"/>
            <p:cNvSpPr>
              <a:spLocks/>
            </p:cNvSpPr>
            <p:nvPr/>
          </p:nvSpPr>
          <p:spPr bwMode="auto">
            <a:xfrm>
              <a:off x="14366066" y="-1741090"/>
              <a:ext cx="11113" cy="90488"/>
            </a:xfrm>
            <a:custGeom>
              <a:avLst/>
              <a:gdLst>
                <a:gd name="T0" fmla="*/ 5 w 7"/>
                <a:gd name="T1" fmla="*/ 2 h 57"/>
                <a:gd name="T2" fmla="*/ 7 w 7"/>
                <a:gd name="T3" fmla="*/ 57 h 57"/>
                <a:gd name="T4" fmla="*/ 2 w 7"/>
                <a:gd name="T5" fmla="*/ 55 h 57"/>
                <a:gd name="T6" fmla="*/ 0 w 7"/>
                <a:gd name="T7" fmla="*/ 0 h 57"/>
                <a:gd name="T8" fmla="*/ 5 w 7"/>
                <a:gd name="T9" fmla="*/ 2 h 57"/>
              </a:gdLst>
              <a:ahLst/>
              <a:cxnLst>
                <a:cxn ang="0">
                  <a:pos x="T0" y="T1"/>
                </a:cxn>
                <a:cxn ang="0">
                  <a:pos x="T2" y="T3"/>
                </a:cxn>
                <a:cxn ang="0">
                  <a:pos x="T4" y="T5"/>
                </a:cxn>
                <a:cxn ang="0">
                  <a:pos x="T6" y="T7"/>
                </a:cxn>
                <a:cxn ang="0">
                  <a:pos x="T8" y="T9"/>
                </a:cxn>
              </a:cxnLst>
              <a:rect l="0" t="0" r="r" b="b"/>
              <a:pathLst>
                <a:path w="7" h="57">
                  <a:moveTo>
                    <a:pt x="5" y="2"/>
                  </a:moveTo>
                  <a:lnTo>
                    <a:pt x="7" y="57"/>
                  </a:lnTo>
                  <a:lnTo>
                    <a:pt x="2" y="55"/>
                  </a:lnTo>
                  <a:lnTo>
                    <a:pt x="0" y="0"/>
                  </a:lnTo>
                  <a:lnTo>
                    <a:pt x="5"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6" name="Freeform 1521"/>
            <p:cNvSpPr>
              <a:spLocks/>
            </p:cNvSpPr>
            <p:nvPr/>
          </p:nvSpPr>
          <p:spPr bwMode="auto">
            <a:xfrm>
              <a:off x="14374004" y="-1737915"/>
              <a:ext cx="9525" cy="87313"/>
            </a:xfrm>
            <a:custGeom>
              <a:avLst/>
              <a:gdLst>
                <a:gd name="T0" fmla="*/ 5 w 6"/>
                <a:gd name="T1" fmla="*/ 0 h 55"/>
                <a:gd name="T2" fmla="*/ 6 w 6"/>
                <a:gd name="T3" fmla="*/ 55 h 55"/>
                <a:gd name="T4" fmla="*/ 2 w 6"/>
                <a:gd name="T5" fmla="*/ 55 h 55"/>
                <a:gd name="T6" fmla="*/ 0 w 6"/>
                <a:gd name="T7" fmla="*/ 0 h 55"/>
                <a:gd name="T8" fmla="*/ 5 w 6"/>
                <a:gd name="T9" fmla="*/ 0 h 55"/>
              </a:gdLst>
              <a:ahLst/>
              <a:cxnLst>
                <a:cxn ang="0">
                  <a:pos x="T0" y="T1"/>
                </a:cxn>
                <a:cxn ang="0">
                  <a:pos x="T2" y="T3"/>
                </a:cxn>
                <a:cxn ang="0">
                  <a:pos x="T4" y="T5"/>
                </a:cxn>
                <a:cxn ang="0">
                  <a:pos x="T6" y="T7"/>
                </a:cxn>
                <a:cxn ang="0">
                  <a:pos x="T8" y="T9"/>
                </a:cxn>
              </a:cxnLst>
              <a:rect l="0" t="0" r="r" b="b"/>
              <a:pathLst>
                <a:path w="6" h="55">
                  <a:moveTo>
                    <a:pt x="5" y="0"/>
                  </a:moveTo>
                  <a:lnTo>
                    <a:pt x="6" y="55"/>
                  </a:lnTo>
                  <a:lnTo>
                    <a:pt x="2" y="55"/>
                  </a:lnTo>
                  <a:lnTo>
                    <a:pt x="0" y="0"/>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7" name="Freeform 1522"/>
            <p:cNvSpPr>
              <a:spLocks/>
            </p:cNvSpPr>
            <p:nvPr/>
          </p:nvSpPr>
          <p:spPr bwMode="auto">
            <a:xfrm>
              <a:off x="14285104" y="-1756965"/>
              <a:ext cx="30163" cy="109538"/>
            </a:xfrm>
            <a:custGeom>
              <a:avLst/>
              <a:gdLst>
                <a:gd name="T0" fmla="*/ 17 w 19"/>
                <a:gd name="T1" fmla="*/ 14 h 69"/>
                <a:gd name="T2" fmla="*/ 19 w 19"/>
                <a:gd name="T3" fmla="*/ 69 h 69"/>
                <a:gd name="T4" fmla="*/ 2 w 19"/>
                <a:gd name="T5" fmla="*/ 55 h 69"/>
                <a:gd name="T6" fmla="*/ 0 w 19"/>
                <a:gd name="T7" fmla="*/ 0 h 69"/>
                <a:gd name="T8" fmla="*/ 17 w 19"/>
                <a:gd name="T9" fmla="*/ 14 h 69"/>
              </a:gdLst>
              <a:ahLst/>
              <a:cxnLst>
                <a:cxn ang="0">
                  <a:pos x="T0" y="T1"/>
                </a:cxn>
                <a:cxn ang="0">
                  <a:pos x="T2" y="T3"/>
                </a:cxn>
                <a:cxn ang="0">
                  <a:pos x="T4" y="T5"/>
                </a:cxn>
                <a:cxn ang="0">
                  <a:pos x="T6" y="T7"/>
                </a:cxn>
                <a:cxn ang="0">
                  <a:pos x="T8" y="T9"/>
                </a:cxn>
              </a:cxnLst>
              <a:rect l="0" t="0" r="r" b="b"/>
              <a:pathLst>
                <a:path w="19" h="69">
                  <a:moveTo>
                    <a:pt x="17" y="14"/>
                  </a:moveTo>
                  <a:lnTo>
                    <a:pt x="19" y="69"/>
                  </a:lnTo>
                  <a:lnTo>
                    <a:pt x="2" y="55"/>
                  </a:lnTo>
                  <a:lnTo>
                    <a:pt x="0" y="0"/>
                  </a:lnTo>
                  <a:lnTo>
                    <a:pt x="17" y="1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8" name="Freeform 1523"/>
            <p:cNvSpPr>
              <a:spLocks/>
            </p:cNvSpPr>
            <p:nvPr/>
          </p:nvSpPr>
          <p:spPr bwMode="auto">
            <a:xfrm>
              <a:off x="14312091" y="-1739503"/>
              <a:ext cx="17463" cy="92075"/>
            </a:xfrm>
            <a:custGeom>
              <a:avLst/>
              <a:gdLst>
                <a:gd name="T0" fmla="*/ 10 w 11"/>
                <a:gd name="T1" fmla="*/ 0 h 58"/>
                <a:gd name="T2" fmla="*/ 11 w 11"/>
                <a:gd name="T3" fmla="*/ 55 h 58"/>
                <a:gd name="T4" fmla="*/ 2 w 11"/>
                <a:gd name="T5" fmla="*/ 58 h 58"/>
                <a:gd name="T6" fmla="*/ 0 w 11"/>
                <a:gd name="T7" fmla="*/ 3 h 58"/>
                <a:gd name="T8" fmla="*/ 10 w 11"/>
                <a:gd name="T9" fmla="*/ 0 h 58"/>
              </a:gdLst>
              <a:ahLst/>
              <a:cxnLst>
                <a:cxn ang="0">
                  <a:pos x="T0" y="T1"/>
                </a:cxn>
                <a:cxn ang="0">
                  <a:pos x="T2" y="T3"/>
                </a:cxn>
                <a:cxn ang="0">
                  <a:pos x="T4" y="T5"/>
                </a:cxn>
                <a:cxn ang="0">
                  <a:pos x="T6" y="T7"/>
                </a:cxn>
                <a:cxn ang="0">
                  <a:pos x="T8" y="T9"/>
                </a:cxn>
              </a:cxnLst>
              <a:rect l="0" t="0" r="r" b="b"/>
              <a:pathLst>
                <a:path w="11" h="58">
                  <a:moveTo>
                    <a:pt x="10" y="0"/>
                  </a:moveTo>
                  <a:lnTo>
                    <a:pt x="11" y="55"/>
                  </a:lnTo>
                  <a:lnTo>
                    <a:pt x="2" y="58"/>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49" name="Freeform 1524"/>
            <p:cNvSpPr>
              <a:spLocks/>
            </p:cNvSpPr>
            <p:nvPr/>
          </p:nvSpPr>
          <p:spPr bwMode="auto">
            <a:xfrm>
              <a:off x="10471929" y="-1669653"/>
              <a:ext cx="60325" cy="138113"/>
            </a:xfrm>
            <a:custGeom>
              <a:avLst/>
              <a:gdLst>
                <a:gd name="T0" fmla="*/ 47 w 49"/>
                <a:gd name="T1" fmla="*/ 39 h 106"/>
                <a:gd name="T2" fmla="*/ 49 w 49"/>
                <a:gd name="T3" fmla="*/ 106 h 106"/>
                <a:gd name="T4" fmla="*/ 43 w 49"/>
                <a:gd name="T5" fmla="*/ 99 h 106"/>
                <a:gd name="T6" fmla="*/ 8 w 49"/>
                <a:gd name="T7" fmla="*/ 74 h 106"/>
                <a:gd name="T8" fmla="*/ 1 w 49"/>
                <a:gd name="T9" fmla="*/ 67 h 106"/>
                <a:gd name="T10" fmla="*/ 0 w 49"/>
                <a:gd name="T11" fmla="*/ 0 h 106"/>
                <a:gd name="T12" fmla="*/ 6 w 49"/>
                <a:gd name="T13" fmla="*/ 7 h 106"/>
                <a:gd name="T14" fmla="*/ 41 w 49"/>
                <a:gd name="T15" fmla="*/ 32 h 106"/>
                <a:gd name="T16" fmla="*/ 47 w 49"/>
                <a:gd name="T17" fmla="*/ 3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6">
                  <a:moveTo>
                    <a:pt x="47" y="39"/>
                  </a:moveTo>
                  <a:cubicBezTo>
                    <a:pt x="49" y="106"/>
                    <a:pt x="49" y="106"/>
                    <a:pt x="49" y="106"/>
                  </a:cubicBezTo>
                  <a:cubicBezTo>
                    <a:pt x="49" y="103"/>
                    <a:pt x="47" y="101"/>
                    <a:pt x="43" y="99"/>
                  </a:cubicBezTo>
                  <a:cubicBezTo>
                    <a:pt x="37" y="95"/>
                    <a:pt x="13" y="85"/>
                    <a:pt x="8" y="74"/>
                  </a:cubicBezTo>
                  <a:cubicBezTo>
                    <a:pt x="6" y="70"/>
                    <a:pt x="4" y="68"/>
                    <a:pt x="1" y="67"/>
                  </a:cubicBezTo>
                  <a:cubicBezTo>
                    <a:pt x="0" y="0"/>
                    <a:pt x="0" y="0"/>
                    <a:pt x="0" y="0"/>
                  </a:cubicBezTo>
                  <a:cubicBezTo>
                    <a:pt x="2" y="1"/>
                    <a:pt x="4" y="3"/>
                    <a:pt x="6" y="7"/>
                  </a:cubicBezTo>
                  <a:cubicBezTo>
                    <a:pt x="11" y="18"/>
                    <a:pt x="35" y="28"/>
                    <a:pt x="41" y="32"/>
                  </a:cubicBezTo>
                  <a:cubicBezTo>
                    <a:pt x="45" y="34"/>
                    <a:pt x="47" y="36"/>
                    <a:pt x="47" y="3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0" name="Freeform 1525"/>
            <p:cNvSpPr>
              <a:spLocks/>
            </p:cNvSpPr>
            <p:nvPr/>
          </p:nvSpPr>
          <p:spPr bwMode="auto">
            <a:xfrm>
              <a:off x="10470341" y="-1669653"/>
              <a:ext cx="1588" cy="87313"/>
            </a:xfrm>
            <a:custGeom>
              <a:avLst/>
              <a:gdLst>
                <a:gd name="T0" fmla="*/ 1 w 2"/>
                <a:gd name="T1" fmla="*/ 0 h 67"/>
                <a:gd name="T2" fmla="*/ 2 w 2"/>
                <a:gd name="T3" fmla="*/ 67 h 67"/>
                <a:gd name="T4" fmla="*/ 1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1"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1" name="Freeform 1526"/>
            <p:cNvSpPr>
              <a:spLocks/>
            </p:cNvSpPr>
            <p:nvPr/>
          </p:nvSpPr>
          <p:spPr bwMode="auto">
            <a:xfrm>
              <a:off x="10468754" y="-1669653"/>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2" name="Freeform 1527"/>
            <p:cNvSpPr>
              <a:spLocks/>
            </p:cNvSpPr>
            <p:nvPr/>
          </p:nvSpPr>
          <p:spPr bwMode="auto">
            <a:xfrm>
              <a:off x="10467166" y="-16696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3" name="Freeform 1528"/>
            <p:cNvSpPr>
              <a:spLocks/>
            </p:cNvSpPr>
            <p:nvPr/>
          </p:nvSpPr>
          <p:spPr bwMode="auto">
            <a:xfrm>
              <a:off x="10465579" y="-1671240"/>
              <a:ext cx="4763" cy="88900"/>
            </a:xfrm>
            <a:custGeom>
              <a:avLst/>
              <a:gdLst>
                <a:gd name="T0" fmla="*/ 1 w 3"/>
                <a:gd name="T1" fmla="*/ 1 h 68"/>
                <a:gd name="T2" fmla="*/ 3 w 3"/>
                <a:gd name="T3" fmla="*/ 68 h 68"/>
                <a:gd name="T4" fmla="*/ 1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1" y="68"/>
                  </a:cubicBezTo>
                  <a:cubicBezTo>
                    <a:pt x="0" y="0"/>
                    <a:pt x="0" y="0"/>
                    <a:pt x="0" y="0"/>
                  </a:cubicBezTo>
                  <a:cubicBezTo>
                    <a:pt x="0" y="1"/>
                    <a:pt x="0"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4" name="Freeform 1529"/>
            <p:cNvSpPr>
              <a:spLocks/>
            </p:cNvSpPr>
            <p:nvPr/>
          </p:nvSpPr>
          <p:spPr bwMode="auto">
            <a:xfrm>
              <a:off x="10460816" y="-1671240"/>
              <a:ext cx="6350" cy="88900"/>
            </a:xfrm>
            <a:custGeom>
              <a:avLst/>
              <a:gdLst>
                <a:gd name="T0" fmla="*/ 5 w 6"/>
                <a:gd name="T1" fmla="*/ 0 h 68"/>
                <a:gd name="T2" fmla="*/ 6 w 6"/>
                <a:gd name="T3" fmla="*/ 68 h 68"/>
                <a:gd name="T4" fmla="*/ 2 w 6"/>
                <a:gd name="T5" fmla="*/ 67 h 68"/>
                <a:gd name="T6" fmla="*/ 0 w 6"/>
                <a:gd name="T7" fmla="*/ 0 h 68"/>
                <a:gd name="T8" fmla="*/ 5 w 6"/>
                <a:gd name="T9" fmla="*/ 0 h 68"/>
              </a:gdLst>
              <a:ahLst/>
              <a:cxnLst>
                <a:cxn ang="0">
                  <a:pos x="T0" y="T1"/>
                </a:cxn>
                <a:cxn ang="0">
                  <a:pos x="T2" y="T3"/>
                </a:cxn>
                <a:cxn ang="0">
                  <a:pos x="T4" y="T5"/>
                </a:cxn>
                <a:cxn ang="0">
                  <a:pos x="T6" y="T7"/>
                </a:cxn>
                <a:cxn ang="0">
                  <a:pos x="T8" y="T9"/>
                </a:cxn>
              </a:cxnLst>
              <a:rect l="0" t="0" r="r" b="b"/>
              <a:pathLst>
                <a:path w="6" h="68">
                  <a:moveTo>
                    <a:pt x="5" y="0"/>
                  </a:moveTo>
                  <a:cubicBezTo>
                    <a:pt x="6" y="68"/>
                    <a:pt x="6" y="68"/>
                    <a:pt x="6" y="68"/>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5" name="Freeform 1530"/>
            <p:cNvSpPr>
              <a:spLocks/>
            </p:cNvSpPr>
            <p:nvPr/>
          </p:nvSpPr>
          <p:spPr bwMode="auto">
            <a:xfrm>
              <a:off x="10459229" y="-16712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6" name="Freeform 1531"/>
            <p:cNvSpPr>
              <a:spLocks/>
            </p:cNvSpPr>
            <p:nvPr/>
          </p:nvSpPr>
          <p:spPr bwMode="auto">
            <a:xfrm>
              <a:off x="10457641" y="-16712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7" name="Freeform 1532"/>
            <p:cNvSpPr>
              <a:spLocks/>
            </p:cNvSpPr>
            <p:nvPr/>
          </p:nvSpPr>
          <p:spPr bwMode="auto">
            <a:xfrm>
              <a:off x="10456054" y="-167124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8" name="Freeform 1533"/>
            <p:cNvSpPr>
              <a:spLocks/>
            </p:cNvSpPr>
            <p:nvPr/>
          </p:nvSpPr>
          <p:spPr bwMode="auto">
            <a:xfrm>
              <a:off x="10456054" y="-1672828"/>
              <a:ext cx="3175" cy="88900"/>
            </a:xfrm>
            <a:custGeom>
              <a:avLst/>
              <a:gdLst>
                <a:gd name="T0" fmla="*/ 0 w 2"/>
                <a:gd name="T1" fmla="*/ 1 h 68"/>
                <a:gd name="T2" fmla="*/ 2 w 2"/>
                <a:gd name="T3" fmla="*/ 68 h 68"/>
                <a:gd name="T4" fmla="*/ 2 w 2"/>
                <a:gd name="T5" fmla="*/ 68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8"/>
                    <a:pt x="2" y="68"/>
                    <a:pt x="2" y="68"/>
                  </a:cubicBezTo>
                  <a:cubicBezTo>
                    <a:pt x="0" y="0"/>
                    <a:pt x="0" y="0"/>
                    <a:pt x="0" y="0"/>
                  </a:cubicBezTo>
                  <a:cubicBezTo>
                    <a:pt x="0" y="1"/>
                    <a:pt x="0" y="1"/>
                    <a:pt x="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59" name="Freeform 1534"/>
            <p:cNvSpPr>
              <a:spLocks/>
            </p:cNvSpPr>
            <p:nvPr/>
          </p:nvSpPr>
          <p:spPr bwMode="auto">
            <a:xfrm>
              <a:off x="10425891" y="-1714103"/>
              <a:ext cx="33338" cy="130175"/>
            </a:xfrm>
            <a:custGeom>
              <a:avLst/>
              <a:gdLst>
                <a:gd name="T0" fmla="*/ 24 w 26"/>
                <a:gd name="T1" fmla="*/ 32 h 100"/>
                <a:gd name="T2" fmla="*/ 26 w 26"/>
                <a:gd name="T3" fmla="*/ 100 h 100"/>
                <a:gd name="T4" fmla="*/ 22 w 26"/>
                <a:gd name="T5" fmla="*/ 97 h 100"/>
                <a:gd name="T6" fmla="*/ 12 w 26"/>
                <a:gd name="T7" fmla="*/ 79 h 100"/>
                <a:gd name="T8" fmla="*/ 2 w 26"/>
                <a:gd name="T9" fmla="*/ 67 h 100"/>
                <a:gd name="T10" fmla="*/ 0 w 26"/>
                <a:gd name="T11" fmla="*/ 0 h 100"/>
                <a:gd name="T12" fmla="*/ 10 w 26"/>
                <a:gd name="T13" fmla="*/ 12 h 100"/>
                <a:gd name="T14" fmla="*/ 20 w 26"/>
                <a:gd name="T15" fmla="*/ 30 h 100"/>
                <a:gd name="T16" fmla="*/ 24 w 26"/>
                <a:gd name="T17" fmla="*/ 3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24" y="32"/>
                  </a:moveTo>
                  <a:cubicBezTo>
                    <a:pt x="26" y="100"/>
                    <a:pt x="26" y="100"/>
                    <a:pt x="26" y="100"/>
                  </a:cubicBezTo>
                  <a:cubicBezTo>
                    <a:pt x="24" y="99"/>
                    <a:pt x="23" y="98"/>
                    <a:pt x="22" y="97"/>
                  </a:cubicBezTo>
                  <a:cubicBezTo>
                    <a:pt x="16" y="91"/>
                    <a:pt x="20" y="85"/>
                    <a:pt x="12" y="79"/>
                  </a:cubicBezTo>
                  <a:cubicBezTo>
                    <a:pt x="4" y="74"/>
                    <a:pt x="2" y="71"/>
                    <a:pt x="2" y="67"/>
                  </a:cubicBezTo>
                  <a:cubicBezTo>
                    <a:pt x="0" y="0"/>
                    <a:pt x="0" y="0"/>
                    <a:pt x="0" y="0"/>
                  </a:cubicBezTo>
                  <a:cubicBezTo>
                    <a:pt x="0" y="4"/>
                    <a:pt x="3" y="6"/>
                    <a:pt x="10" y="12"/>
                  </a:cubicBezTo>
                  <a:cubicBezTo>
                    <a:pt x="18" y="18"/>
                    <a:pt x="14" y="24"/>
                    <a:pt x="20" y="30"/>
                  </a:cubicBezTo>
                  <a:cubicBezTo>
                    <a:pt x="21" y="31"/>
                    <a:pt x="22" y="32"/>
                    <a:pt x="24" y="3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0" name="Freeform 1535"/>
            <p:cNvSpPr>
              <a:spLocks/>
            </p:cNvSpPr>
            <p:nvPr/>
          </p:nvSpPr>
          <p:spPr bwMode="auto">
            <a:xfrm>
              <a:off x="12184841" y="-1676003"/>
              <a:ext cx="9525" cy="95250"/>
            </a:xfrm>
            <a:custGeom>
              <a:avLst/>
              <a:gdLst>
                <a:gd name="T0" fmla="*/ 4 w 6"/>
                <a:gd name="T1" fmla="*/ 4 h 60"/>
                <a:gd name="T2" fmla="*/ 6 w 6"/>
                <a:gd name="T3" fmla="*/ 60 h 60"/>
                <a:gd name="T4" fmla="*/ 2 w 6"/>
                <a:gd name="T5" fmla="*/ 56 h 60"/>
                <a:gd name="T6" fmla="*/ 0 w 6"/>
                <a:gd name="T7" fmla="*/ 0 h 60"/>
                <a:gd name="T8" fmla="*/ 4 w 6"/>
                <a:gd name="T9" fmla="*/ 4 h 60"/>
              </a:gdLst>
              <a:ahLst/>
              <a:cxnLst>
                <a:cxn ang="0">
                  <a:pos x="T0" y="T1"/>
                </a:cxn>
                <a:cxn ang="0">
                  <a:pos x="T2" y="T3"/>
                </a:cxn>
                <a:cxn ang="0">
                  <a:pos x="T4" y="T5"/>
                </a:cxn>
                <a:cxn ang="0">
                  <a:pos x="T6" y="T7"/>
                </a:cxn>
                <a:cxn ang="0">
                  <a:pos x="T8" y="T9"/>
                </a:cxn>
              </a:cxnLst>
              <a:rect l="0" t="0" r="r" b="b"/>
              <a:pathLst>
                <a:path w="6" h="60">
                  <a:moveTo>
                    <a:pt x="4" y="4"/>
                  </a:moveTo>
                  <a:lnTo>
                    <a:pt x="6" y="60"/>
                  </a:lnTo>
                  <a:lnTo>
                    <a:pt x="2" y="56"/>
                  </a:lnTo>
                  <a:lnTo>
                    <a:pt x="0" y="0"/>
                  </a:lnTo>
                  <a:lnTo>
                    <a:pt x="4"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1" name="Freeform 1536"/>
            <p:cNvSpPr>
              <a:spLocks/>
            </p:cNvSpPr>
            <p:nvPr/>
          </p:nvSpPr>
          <p:spPr bwMode="auto">
            <a:xfrm>
              <a:off x="12746816" y="-1717278"/>
              <a:ext cx="23813" cy="122238"/>
            </a:xfrm>
            <a:custGeom>
              <a:avLst/>
              <a:gdLst>
                <a:gd name="T0" fmla="*/ 13 w 15"/>
                <a:gd name="T1" fmla="*/ 21 h 77"/>
                <a:gd name="T2" fmla="*/ 15 w 15"/>
                <a:gd name="T3" fmla="*/ 77 h 77"/>
                <a:gd name="T4" fmla="*/ 1 w 15"/>
                <a:gd name="T5" fmla="*/ 55 h 77"/>
                <a:gd name="T6" fmla="*/ 0 w 15"/>
                <a:gd name="T7" fmla="*/ 0 h 77"/>
                <a:gd name="T8" fmla="*/ 13 w 15"/>
                <a:gd name="T9" fmla="*/ 21 h 77"/>
              </a:gdLst>
              <a:ahLst/>
              <a:cxnLst>
                <a:cxn ang="0">
                  <a:pos x="T0" y="T1"/>
                </a:cxn>
                <a:cxn ang="0">
                  <a:pos x="T2" y="T3"/>
                </a:cxn>
                <a:cxn ang="0">
                  <a:pos x="T4" y="T5"/>
                </a:cxn>
                <a:cxn ang="0">
                  <a:pos x="T6" y="T7"/>
                </a:cxn>
                <a:cxn ang="0">
                  <a:pos x="T8" y="T9"/>
                </a:cxn>
              </a:cxnLst>
              <a:rect l="0" t="0" r="r" b="b"/>
              <a:pathLst>
                <a:path w="15" h="77">
                  <a:moveTo>
                    <a:pt x="13" y="21"/>
                  </a:moveTo>
                  <a:lnTo>
                    <a:pt x="15" y="77"/>
                  </a:lnTo>
                  <a:lnTo>
                    <a:pt x="1" y="55"/>
                  </a:lnTo>
                  <a:lnTo>
                    <a:pt x="0" y="0"/>
                  </a:lnTo>
                  <a:lnTo>
                    <a:pt x="13" y="2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2" name="Freeform 1537"/>
            <p:cNvSpPr>
              <a:spLocks/>
            </p:cNvSpPr>
            <p:nvPr/>
          </p:nvSpPr>
          <p:spPr bwMode="auto">
            <a:xfrm>
              <a:off x="16063104" y="-1793478"/>
              <a:ext cx="7938" cy="101600"/>
            </a:xfrm>
            <a:custGeom>
              <a:avLst/>
              <a:gdLst>
                <a:gd name="T0" fmla="*/ 4 w 5"/>
                <a:gd name="T1" fmla="*/ 0 h 64"/>
                <a:gd name="T2" fmla="*/ 5 w 5"/>
                <a:gd name="T3" fmla="*/ 55 h 64"/>
                <a:gd name="T4" fmla="*/ 1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1" y="64"/>
                  </a:lnTo>
                  <a:lnTo>
                    <a:pt x="0" y="9"/>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3" name="Freeform 1538"/>
            <p:cNvSpPr>
              <a:spLocks/>
            </p:cNvSpPr>
            <p:nvPr/>
          </p:nvSpPr>
          <p:spPr bwMode="auto">
            <a:xfrm>
              <a:off x="12191191" y="-1669653"/>
              <a:ext cx="9525" cy="95250"/>
            </a:xfrm>
            <a:custGeom>
              <a:avLst/>
              <a:gdLst>
                <a:gd name="T0" fmla="*/ 5 w 6"/>
                <a:gd name="T1" fmla="*/ 5 h 60"/>
                <a:gd name="T2" fmla="*/ 6 w 6"/>
                <a:gd name="T3" fmla="*/ 60 h 60"/>
                <a:gd name="T4" fmla="*/ 2 w 6"/>
                <a:gd name="T5" fmla="*/ 56 h 60"/>
                <a:gd name="T6" fmla="*/ 0 w 6"/>
                <a:gd name="T7" fmla="*/ 0 h 60"/>
                <a:gd name="T8" fmla="*/ 5 w 6"/>
                <a:gd name="T9" fmla="*/ 5 h 60"/>
              </a:gdLst>
              <a:ahLst/>
              <a:cxnLst>
                <a:cxn ang="0">
                  <a:pos x="T0" y="T1"/>
                </a:cxn>
                <a:cxn ang="0">
                  <a:pos x="T2" y="T3"/>
                </a:cxn>
                <a:cxn ang="0">
                  <a:pos x="T4" y="T5"/>
                </a:cxn>
                <a:cxn ang="0">
                  <a:pos x="T6" y="T7"/>
                </a:cxn>
                <a:cxn ang="0">
                  <a:pos x="T8" y="T9"/>
                </a:cxn>
              </a:cxnLst>
              <a:rect l="0" t="0" r="r" b="b"/>
              <a:pathLst>
                <a:path w="6" h="60">
                  <a:moveTo>
                    <a:pt x="5" y="5"/>
                  </a:moveTo>
                  <a:lnTo>
                    <a:pt x="6" y="60"/>
                  </a:lnTo>
                  <a:lnTo>
                    <a:pt x="2" y="56"/>
                  </a:lnTo>
                  <a:lnTo>
                    <a:pt x="0" y="0"/>
                  </a:lnTo>
                  <a:lnTo>
                    <a:pt x="5"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4" name="Freeform 1539"/>
            <p:cNvSpPr>
              <a:spLocks/>
            </p:cNvSpPr>
            <p:nvPr/>
          </p:nvSpPr>
          <p:spPr bwMode="auto">
            <a:xfrm>
              <a:off x="14381941" y="-1737915"/>
              <a:ext cx="20638" cy="98425"/>
            </a:xfrm>
            <a:custGeom>
              <a:avLst/>
              <a:gdLst>
                <a:gd name="T0" fmla="*/ 12 w 13"/>
                <a:gd name="T1" fmla="*/ 6 h 62"/>
                <a:gd name="T2" fmla="*/ 13 w 13"/>
                <a:gd name="T3" fmla="*/ 62 h 62"/>
                <a:gd name="T4" fmla="*/ 1 w 13"/>
                <a:gd name="T5" fmla="*/ 55 h 62"/>
                <a:gd name="T6" fmla="*/ 0 w 13"/>
                <a:gd name="T7" fmla="*/ 0 h 62"/>
                <a:gd name="T8" fmla="*/ 12 w 13"/>
                <a:gd name="T9" fmla="*/ 6 h 62"/>
              </a:gdLst>
              <a:ahLst/>
              <a:cxnLst>
                <a:cxn ang="0">
                  <a:pos x="T0" y="T1"/>
                </a:cxn>
                <a:cxn ang="0">
                  <a:pos x="T2" y="T3"/>
                </a:cxn>
                <a:cxn ang="0">
                  <a:pos x="T4" y="T5"/>
                </a:cxn>
                <a:cxn ang="0">
                  <a:pos x="T6" y="T7"/>
                </a:cxn>
                <a:cxn ang="0">
                  <a:pos x="T8" y="T9"/>
                </a:cxn>
              </a:cxnLst>
              <a:rect l="0" t="0" r="r" b="b"/>
              <a:pathLst>
                <a:path w="13" h="62">
                  <a:moveTo>
                    <a:pt x="12" y="6"/>
                  </a:moveTo>
                  <a:lnTo>
                    <a:pt x="13" y="62"/>
                  </a:lnTo>
                  <a:lnTo>
                    <a:pt x="1" y="55"/>
                  </a:lnTo>
                  <a:lnTo>
                    <a:pt x="0" y="0"/>
                  </a:lnTo>
                  <a:lnTo>
                    <a:pt x="12"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5" name="Freeform 1540"/>
            <p:cNvSpPr>
              <a:spLocks/>
            </p:cNvSpPr>
            <p:nvPr/>
          </p:nvSpPr>
          <p:spPr bwMode="auto">
            <a:xfrm>
              <a:off x="12186429" y="-1669653"/>
              <a:ext cx="7938" cy="101600"/>
            </a:xfrm>
            <a:custGeom>
              <a:avLst/>
              <a:gdLst>
                <a:gd name="T0" fmla="*/ 3 w 5"/>
                <a:gd name="T1" fmla="*/ 0 h 64"/>
                <a:gd name="T2" fmla="*/ 5 w 5"/>
                <a:gd name="T3" fmla="*/ 56 h 64"/>
                <a:gd name="T4" fmla="*/ 2 w 5"/>
                <a:gd name="T5" fmla="*/ 64 h 64"/>
                <a:gd name="T6" fmla="*/ 0 w 5"/>
                <a:gd name="T7" fmla="*/ 9 h 64"/>
                <a:gd name="T8" fmla="*/ 3 w 5"/>
                <a:gd name="T9" fmla="*/ 0 h 64"/>
              </a:gdLst>
              <a:ahLst/>
              <a:cxnLst>
                <a:cxn ang="0">
                  <a:pos x="T0" y="T1"/>
                </a:cxn>
                <a:cxn ang="0">
                  <a:pos x="T2" y="T3"/>
                </a:cxn>
                <a:cxn ang="0">
                  <a:pos x="T4" y="T5"/>
                </a:cxn>
                <a:cxn ang="0">
                  <a:pos x="T6" y="T7"/>
                </a:cxn>
                <a:cxn ang="0">
                  <a:pos x="T8" y="T9"/>
                </a:cxn>
              </a:cxnLst>
              <a:rect l="0" t="0" r="r" b="b"/>
              <a:pathLst>
                <a:path w="5" h="64">
                  <a:moveTo>
                    <a:pt x="3" y="0"/>
                  </a:moveTo>
                  <a:lnTo>
                    <a:pt x="5" y="56"/>
                  </a:lnTo>
                  <a:lnTo>
                    <a:pt x="2" y="64"/>
                  </a:lnTo>
                  <a:lnTo>
                    <a:pt x="0" y="9"/>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6" name="Freeform 1541"/>
            <p:cNvSpPr>
              <a:spLocks/>
            </p:cNvSpPr>
            <p:nvPr/>
          </p:nvSpPr>
          <p:spPr bwMode="auto">
            <a:xfrm>
              <a:off x="12767454" y="-1683940"/>
              <a:ext cx="31750" cy="100013"/>
            </a:xfrm>
            <a:custGeom>
              <a:avLst/>
              <a:gdLst>
                <a:gd name="T0" fmla="*/ 18 w 20"/>
                <a:gd name="T1" fmla="*/ 8 h 63"/>
                <a:gd name="T2" fmla="*/ 20 w 20"/>
                <a:gd name="T3" fmla="*/ 63 h 63"/>
                <a:gd name="T4" fmla="*/ 2 w 20"/>
                <a:gd name="T5" fmla="*/ 56 h 63"/>
                <a:gd name="T6" fmla="*/ 0 w 20"/>
                <a:gd name="T7" fmla="*/ 0 h 63"/>
                <a:gd name="T8" fmla="*/ 18 w 20"/>
                <a:gd name="T9" fmla="*/ 8 h 63"/>
              </a:gdLst>
              <a:ahLst/>
              <a:cxnLst>
                <a:cxn ang="0">
                  <a:pos x="T0" y="T1"/>
                </a:cxn>
                <a:cxn ang="0">
                  <a:pos x="T2" y="T3"/>
                </a:cxn>
                <a:cxn ang="0">
                  <a:pos x="T4" y="T5"/>
                </a:cxn>
                <a:cxn ang="0">
                  <a:pos x="T6" y="T7"/>
                </a:cxn>
                <a:cxn ang="0">
                  <a:pos x="T8" y="T9"/>
                </a:cxn>
              </a:cxnLst>
              <a:rect l="0" t="0" r="r" b="b"/>
              <a:pathLst>
                <a:path w="20" h="63">
                  <a:moveTo>
                    <a:pt x="18" y="8"/>
                  </a:moveTo>
                  <a:lnTo>
                    <a:pt x="20" y="63"/>
                  </a:lnTo>
                  <a:lnTo>
                    <a:pt x="2" y="56"/>
                  </a:lnTo>
                  <a:lnTo>
                    <a:pt x="0" y="0"/>
                  </a:lnTo>
                  <a:lnTo>
                    <a:pt x="18"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7" name="Freeform 1542"/>
            <p:cNvSpPr>
              <a:spLocks/>
            </p:cNvSpPr>
            <p:nvPr/>
          </p:nvSpPr>
          <p:spPr bwMode="auto">
            <a:xfrm>
              <a:off x="14374004" y="-1731565"/>
              <a:ext cx="14288" cy="106363"/>
            </a:xfrm>
            <a:custGeom>
              <a:avLst/>
              <a:gdLst>
                <a:gd name="T0" fmla="*/ 8 w 9"/>
                <a:gd name="T1" fmla="*/ 0 h 67"/>
                <a:gd name="T2" fmla="*/ 9 w 9"/>
                <a:gd name="T3" fmla="*/ 55 h 67"/>
                <a:gd name="T4" fmla="*/ 2 w 9"/>
                <a:gd name="T5" fmla="*/ 67 h 67"/>
                <a:gd name="T6" fmla="*/ 0 w 9"/>
                <a:gd name="T7" fmla="*/ 11 h 67"/>
                <a:gd name="T8" fmla="*/ 8 w 9"/>
                <a:gd name="T9" fmla="*/ 0 h 67"/>
              </a:gdLst>
              <a:ahLst/>
              <a:cxnLst>
                <a:cxn ang="0">
                  <a:pos x="T0" y="T1"/>
                </a:cxn>
                <a:cxn ang="0">
                  <a:pos x="T2" y="T3"/>
                </a:cxn>
                <a:cxn ang="0">
                  <a:pos x="T4" y="T5"/>
                </a:cxn>
                <a:cxn ang="0">
                  <a:pos x="T6" y="T7"/>
                </a:cxn>
                <a:cxn ang="0">
                  <a:pos x="T8" y="T9"/>
                </a:cxn>
              </a:cxnLst>
              <a:rect l="0" t="0" r="r" b="b"/>
              <a:pathLst>
                <a:path w="9" h="67">
                  <a:moveTo>
                    <a:pt x="8" y="0"/>
                  </a:moveTo>
                  <a:lnTo>
                    <a:pt x="9" y="55"/>
                  </a:lnTo>
                  <a:lnTo>
                    <a:pt x="2" y="67"/>
                  </a:lnTo>
                  <a:lnTo>
                    <a:pt x="0" y="1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8" name="Freeform 1543"/>
            <p:cNvSpPr>
              <a:spLocks/>
            </p:cNvSpPr>
            <p:nvPr/>
          </p:nvSpPr>
          <p:spPr bwMode="auto">
            <a:xfrm>
              <a:off x="12186429" y="-1655365"/>
              <a:ext cx="3175" cy="98425"/>
            </a:xfrm>
            <a:custGeom>
              <a:avLst/>
              <a:gdLst>
                <a:gd name="T0" fmla="*/ 0 w 2"/>
                <a:gd name="T1" fmla="*/ 0 h 62"/>
                <a:gd name="T2" fmla="*/ 2 w 2"/>
                <a:gd name="T3" fmla="*/ 55 h 62"/>
                <a:gd name="T4" fmla="*/ 2 w 2"/>
                <a:gd name="T5" fmla="*/ 62 h 62"/>
                <a:gd name="T6" fmla="*/ 0 w 2"/>
                <a:gd name="T7" fmla="*/ 7 h 62"/>
                <a:gd name="T8" fmla="*/ 0 w 2"/>
                <a:gd name="T9" fmla="*/ 0 h 62"/>
              </a:gdLst>
              <a:ahLst/>
              <a:cxnLst>
                <a:cxn ang="0">
                  <a:pos x="T0" y="T1"/>
                </a:cxn>
                <a:cxn ang="0">
                  <a:pos x="T2" y="T3"/>
                </a:cxn>
                <a:cxn ang="0">
                  <a:pos x="T4" y="T5"/>
                </a:cxn>
                <a:cxn ang="0">
                  <a:pos x="T6" y="T7"/>
                </a:cxn>
                <a:cxn ang="0">
                  <a:pos x="T8" y="T9"/>
                </a:cxn>
              </a:cxnLst>
              <a:rect l="0" t="0" r="r" b="b"/>
              <a:pathLst>
                <a:path w="2" h="62">
                  <a:moveTo>
                    <a:pt x="0" y="0"/>
                  </a:moveTo>
                  <a:lnTo>
                    <a:pt x="2" y="55"/>
                  </a:lnTo>
                  <a:lnTo>
                    <a:pt x="2" y="62"/>
                  </a:lnTo>
                  <a:lnTo>
                    <a:pt x="0" y="7"/>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69" name="Freeform 1544"/>
            <p:cNvSpPr>
              <a:spLocks/>
            </p:cNvSpPr>
            <p:nvPr/>
          </p:nvSpPr>
          <p:spPr bwMode="auto">
            <a:xfrm>
              <a:off x="14343841" y="-1701403"/>
              <a:ext cx="36513" cy="87313"/>
            </a:xfrm>
            <a:custGeom>
              <a:avLst/>
              <a:gdLst>
                <a:gd name="T0" fmla="*/ 21 w 23"/>
                <a:gd name="T1" fmla="*/ 0 h 55"/>
                <a:gd name="T2" fmla="*/ 23 w 23"/>
                <a:gd name="T3" fmla="*/ 55 h 55"/>
                <a:gd name="T4" fmla="*/ 2 w 23"/>
                <a:gd name="T5" fmla="*/ 55 h 55"/>
                <a:gd name="T6" fmla="*/ 0 w 23"/>
                <a:gd name="T7" fmla="*/ 0 h 55"/>
                <a:gd name="T8" fmla="*/ 21 w 23"/>
                <a:gd name="T9" fmla="*/ 0 h 55"/>
              </a:gdLst>
              <a:ahLst/>
              <a:cxnLst>
                <a:cxn ang="0">
                  <a:pos x="T0" y="T1"/>
                </a:cxn>
                <a:cxn ang="0">
                  <a:pos x="T2" y="T3"/>
                </a:cxn>
                <a:cxn ang="0">
                  <a:pos x="T4" y="T5"/>
                </a:cxn>
                <a:cxn ang="0">
                  <a:pos x="T6" y="T7"/>
                </a:cxn>
                <a:cxn ang="0">
                  <a:pos x="T8" y="T9"/>
                </a:cxn>
              </a:cxnLst>
              <a:rect l="0" t="0" r="r" b="b"/>
              <a:pathLst>
                <a:path w="23" h="55">
                  <a:moveTo>
                    <a:pt x="21" y="0"/>
                  </a:moveTo>
                  <a:lnTo>
                    <a:pt x="23" y="55"/>
                  </a:lnTo>
                  <a:lnTo>
                    <a:pt x="2" y="55"/>
                  </a:lnTo>
                  <a:lnTo>
                    <a:pt x="0" y="0"/>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0" name="Freeform 1545"/>
            <p:cNvSpPr>
              <a:spLocks/>
            </p:cNvSpPr>
            <p:nvPr/>
          </p:nvSpPr>
          <p:spPr bwMode="auto">
            <a:xfrm>
              <a:off x="12175316" y="-1644253"/>
              <a:ext cx="14288" cy="100013"/>
            </a:xfrm>
            <a:custGeom>
              <a:avLst/>
              <a:gdLst>
                <a:gd name="T0" fmla="*/ 7 w 9"/>
                <a:gd name="T1" fmla="*/ 0 h 63"/>
                <a:gd name="T2" fmla="*/ 9 w 9"/>
                <a:gd name="T3" fmla="*/ 55 h 63"/>
                <a:gd name="T4" fmla="*/ 1 w 9"/>
                <a:gd name="T5" fmla="*/ 63 h 63"/>
                <a:gd name="T6" fmla="*/ 0 w 9"/>
                <a:gd name="T7" fmla="*/ 7 h 63"/>
                <a:gd name="T8" fmla="*/ 7 w 9"/>
                <a:gd name="T9" fmla="*/ 0 h 63"/>
              </a:gdLst>
              <a:ahLst/>
              <a:cxnLst>
                <a:cxn ang="0">
                  <a:pos x="T0" y="T1"/>
                </a:cxn>
                <a:cxn ang="0">
                  <a:pos x="T2" y="T3"/>
                </a:cxn>
                <a:cxn ang="0">
                  <a:pos x="T4" y="T5"/>
                </a:cxn>
                <a:cxn ang="0">
                  <a:pos x="T6" y="T7"/>
                </a:cxn>
                <a:cxn ang="0">
                  <a:pos x="T8" y="T9"/>
                </a:cxn>
              </a:cxnLst>
              <a:rect l="0" t="0" r="r" b="b"/>
              <a:pathLst>
                <a:path w="9" h="63">
                  <a:moveTo>
                    <a:pt x="7" y="0"/>
                  </a:moveTo>
                  <a:lnTo>
                    <a:pt x="9" y="55"/>
                  </a:lnTo>
                  <a:lnTo>
                    <a:pt x="1" y="63"/>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1" name="Freeform 1546"/>
            <p:cNvSpPr>
              <a:spLocks/>
            </p:cNvSpPr>
            <p:nvPr/>
          </p:nvSpPr>
          <p:spPr bwMode="auto">
            <a:xfrm>
              <a:off x="12796029" y="-1671240"/>
              <a:ext cx="46038" cy="104775"/>
            </a:xfrm>
            <a:custGeom>
              <a:avLst/>
              <a:gdLst>
                <a:gd name="T0" fmla="*/ 28 w 29"/>
                <a:gd name="T1" fmla="*/ 11 h 66"/>
                <a:gd name="T2" fmla="*/ 29 w 29"/>
                <a:gd name="T3" fmla="*/ 66 h 66"/>
                <a:gd name="T4" fmla="*/ 2 w 29"/>
                <a:gd name="T5" fmla="*/ 55 h 66"/>
                <a:gd name="T6" fmla="*/ 0 w 29"/>
                <a:gd name="T7" fmla="*/ 0 h 66"/>
                <a:gd name="T8" fmla="*/ 28 w 29"/>
                <a:gd name="T9" fmla="*/ 11 h 66"/>
              </a:gdLst>
              <a:ahLst/>
              <a:cxnLst>
                <a:cxn ang="0">
                  <a:pos x="T0" y="T1"/>
                </a:cxn>
                <a:cxn ang="0">
                  <a:pos x="T2" y="T3"/>
                </a:cxn>
                <a:cxn ang="0">
                  <a:pos x="T4" y="T5"/>
                </a:cxn>
                <a:cxn ang="0">
                  <a:pos x="T6" y="T7"/>
                </a:cxn>
                <a:cxn ang="0">
                  <a:pos x="T8" y="T9"/>
                </a:cxn>
              </a:cxnLst>
              <a:rect l="0" t="0" r="r" b="b"/>
              <a:pathLst>
                <a:path w="29" h="66">
                  <a:moveTo>
                    <a:pt x="28" y="11"/>
                  </a:moveTo>
                  <a:lnTo>
                    <a:pt x="29" y="66"/>
                  </a:lnTo>
                  <a:lnTo>
                    <a:pt x="2" y="55"/>
                  </a:lnTo>
                  <a:lnTo>
                    <a:pt x="0" y="0"/>
                  </a:lnTo>
                  <a:lnTo>
                    <a:pt x="28"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2" name="Freeform 1547"/>
            <p:cNvSpPr>
              <a:spLocks/>
            </p:cNvSpPr>
            <p:nvPr/>
          </p:nvSpPr>
          <p:spPr bwMode="auto">
            <a:xfrm>
              <a:off x="14388291" y="-1710928"/>
              <a:ext cx="6350" cy="100013"/>
            </a:xfrm>
            <a:custGeom>
              <a:avLst/>
              <a:gdLst>
                <a:gd name="T0" fmla="*/ 3 w 4"/>
                <a:gd name="T1" fmla="*/ 8 h 63"/>
                <a:gd name="T2" fmla="*/ 4 w 4"/>
                <a:gd name="T3" fmla="*/ 63 h 63"/>
                <a:gd name="T4" fmla="*/ 2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2"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3" name="Freeform 1548"/>
            <p:cNvSpPr>
              <a:spLocks/>
            </p:cNvSpPr>
            <p:nvPr/>
          </p:nvSpPr>
          <p:spPr bwMode="auto">
            <a:xfrm>
              <a:off x="10619566" y="-158075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4" name="Freeform 1549"/>
            <p:cNvSpPr>
              <a:spLocks/>
            </p:cNvSpPr>
            <p:nvPr/>
          </p:nvSpPr>
          <p:spPr bwMode="auto">
            <a:xfrm>
              <a:off x="10617979" y="-15807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5" name="Freeform 1550"/>
            <p:cNvSpPr>
              <a:spLocks/>
            </p:cNvSpPr>
            <p:nvPr/>
          </p:nvSpPr>
          <p:spPr bwMode="auto">
            <a:xfrm>
              <a:off x="10614804" y="-1582340"/>
              <a:ext cx="4763" cy="88900"/>
            </a:xfrm>
            <a:custGeom>
              <a:avLst/>
              <a:gdLst>
                <a:gd name="T0" fmla="*/ 2 w 4"/>
                <a:gd name="T1" fmla="*/ 1 h 68"/>
                <a:gd name="T2" fmla="*/ 4 w 4"/>
                <a:gd name="T3" fmla="*/ 68 h 68"/>
                <a:gd name="T4" fmla="*/ 2 w 4"/>
                <a:gd name="T5" fmla="*/ 68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8"/>
                    <a:pt x="2" y="68"/>
                  </a:cubicBezTo>
                  <a:cubicBezTo>
                    <a:pt x="0" y="0"/>
                    <a:pt x="0" y="0"/>
                    <a:pt x="0" y="0"/>
                  </a:cubicBezTo>
                  <a:cubicBezTo>
                    <a:pt x="0" y="1"/>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6" name="Freeform 1551"/>
            <p:cNvSpPr>
              <a:spLocks/>
            </p:cNvSpPr>
            <p:nvPr/>
          </p:nvSpPr>
          <p:spPr bwMode="auto">
            <a:xfrm>
              <a:off x="10610041" y="-1582340"/>
              <a:ext cx="7938"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5" y="67"/>
                    <a:pt x="3" y="67"/>
                    <a:pt x="2" y="67"/>
                  </a:cubicBezTo>
                  <a:cubicBezTo>
                    <a:pt x="0" y="0"/>
                    <a:pt x="0" y="0"/>
                    <a:pt x="0" y="0"/>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7" name="Freeform 1552"/>
            <p:cNvSpPr>
              <a:spLocks/>
            </p:cNvSpPr>
            <p:nvPr/>
          </p:nvSpPr>
          <p:spPr bwMode="auto">
            <a:xfrm>
              <a:off x="10597341" y="-1583928"/>
              <a:ext cx="15875" cy="88900"/>
            </a:xfrm>
            <a:custGeom>
              <a:avLst/>
              <a:gdLst>
                <a:gd name="T0" fmla="*/ 10 w 12"/>
                <a:gd name="T1" fmla="*/ 1 h 68"/>
                <a:gd name="T2" fmla="*/ 12 w 12"/>
                <a:gd name="T3" fmla="*/ 68 h 68"/>
                <a:gd name="T4" fmla="*/ 2 w 12"/>
                <a:gd name="T5" fmla="*/ 67 h 68"/>
                <a:gd name="T6" fmla="*/ 0 w 12"/>
                <a:gd name="T7" fmla="*/ 0 h 68"/>
                <a:gd name="T8" fmla="*/ 10 w 12"/>
                <a:gd name="T9" fmla="*/ 1 h 68"/>
              </a:gdLst>
              <a:ahLst/>
              <a:cxnLst>
                <a:cxn ang="0">
                  <a:pos x="T0" y="T1"/>
                </a:cxn>
                <a:cxn ang="0">
                  <a:pos x="T2" y="T3"/>
                </a:cxn>
                <a:cxn ang="0">
                  <a:pos x="T4" y="T5"/>
                </a:cxn>
                <a:cxn ang="0">
                  <a:pos x="T6" y="T7"/>
                </a:cxn>
                <a:cxn ang="0">
                  <a:pos x="T8" y="T9"/>
                </a:cxn>
              </a:cxnLst>
              <a:rect l="0" t="0" r="r" b="b"/>
              <a:pathLst>
                <a:path w="12" h="68">
                  <a:moveTo>
                    <a:pt x="10" y="1"/>
                  </a:moveTo>
                  <a:cubicBezTo>
                    <a:pt x="12" y="68"/>
                    <a:pt x="12" y="68"/>
                    <a:pt x="12" y="68"/>
                  </a:cubicBezTo>
                  <a:cubicBezTo>
                    <a:pt x="9" y="68"/>
                    <a:pt x="6" y="67"/>
                    <a:pt x="2" y="67"/>
                  </a:cubicBezTo>
                  <a:cubicBezTo>
                    <a:pt x="0" y="0"/>
                    <a:pt x="0" y="0"/>
                    <a:pt x="0" y="0"/>
                  </a:cubicBezTo>
                  <a:cubicBezTo>
                    <a:pt x="4" y="0"/>
                    <a:pt x="7" y="0"/>
                    <a:pt x="1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8" name="Freeform 1553"/>
            <p:cNvSpPr>
              <a:spLocks/>
            </p:cNvSpPr>
            <p:nvPr/>
          </p:nvSpPr>
          <p:spPr bwMode="auto">
            <a:xfrm>
              <a:off x="10537016" y="-1588690"/>
              <a:ext cx="63500" cy="92075"/>
            </a:xfrm>
            <a:custGeom>
              <a:avLst/>
              <a:gdLst>
                <a:gd name="T0" fmla="*/ 49 w 51"/>
                <a:gd name="T1" fmla="*/ 3 h 70"/>
                <a:gd name="T2" fmla="*/ 51 w 51"/>
                <a:gd name="T3" fmla="*/ 70 h 70"/>
                <a:gd name="T4" fmla="*/ 10 w 51"/>
                <a:gd name="T5" fmla="*/ 67 h 70"/>
                <a:gd name="T6" fmla="*/ 2 w 51"/>
                <a:gd name="T7" fmla="*/ 67 h 70"/>
                <a:gd name="T8" fmla="*/ 0 w 51"/>
                <a:gd name="T9" fmla="*/ 0 h 70"/>
                <a:gd name="T10" fmla="*/ 8 w 51"/>
                <a:gd name="T11" fmla="*/ 0 h 70"/>
                <a:gd name="T12" fmla="*/ 49 w 51"/>
                <a:gd name="T13" fmla="*/ 3 h 70"/>
              </a:gdLst>
              <a:ahLst/>
              <a:cxnLst>
                <a:cxn ang="0">
                  <a:pos x="T0" y="T1"/>
                </a:cxn>
                <a:cxn ang="0">
                  <a:pos x="T2" y="T3"/>
                </a:cxn>
                <a:cxn ang="0">
                  <a:pos x="T4" y="T5"/>
                </a:cxn>
                <a:cxn ang="0">
                  <a:pos x="T6" y="T7"/>
                </a:cxn>
                <a:cxn ang="0">
                  <a:pos x="T8" y="T9"/>
                </a:cxn>
                <a:cxn ang="0">
                  <a:pos x="T10" y="T11"/>
                </a:cxn>
                <a:cxn ang="0">
                  <a:pos x="T12" y="T13"/>
                </a:cxn>
              </a:cxnLst>
              <a:rect l="0" t="0" r="r" b="b"/>
              <a:pathLst>
                <a:path w="51" h="70">
                  <a:moveTo>
                    <a:pt x="49" y="3"/>
                  </a:moveTo>
                  <a:cubicBezTo>
                    <a:pt x="51" y="70"/>
                    <a:pt x="51" y="70"/>
                    <a:pt x="51" y="70"/>
                  </a:cubicBezTo>
                  <a:cubicBezTo>
                    <a:pt x="40" y="69"/>
                    <a:pt x="26" y="68"/>
                    <a:pt x="10" y="67"/>
                  </a:cubicBezTo>
                  <a:cubicBezTo>
                    <a:pt x="7" y="67"/>
                    <a:pt x="4" y="67"/>
                    <a:pt x="2" y="67"/>
                  </a:cubicBezTo>
                  <a:cubicBezTo>
                    <a:pt x="0" y="0"/>
                    <a:pt x="0" y="0"/>
                    <a:pt x="0" y="0"/>
                  </a:cubicBezTo>
                  <a:cubicBezTo>
                    <a:pt x="2" y="0"/>
                    <a:pt x="5" y="0"/>
                    <a:pt x="8" y="0"/>
                  </a:cubicBezTo>
                  <a:cubicBezTo>
                    <a:pt x="24" y="1"/>
                    <a:pt x="38" y="2"/>
                    <a:pt x="49"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79" name="Freeform 1554"/>
            <p:cNvSpPr>
              <a:spLocks/>
            </p:cNvSpPr>
            <p:nvPr/>
          </p:nvSpPr>
          <p:spPr bwMode="auto">
            <a:xfrm>
              <a:off x="10517966" y="-1588690"/>
              <a:ext cx="20638" cy="88900"/>
            </a:xfrm>
            <a:custGeom>
              <a:avLst/>
              <a:gdLst>
                <a:gd name="T0" fmla="*/ 15 w 17"/>
                <a:gd name="T1" fmla="*/ 1 h 68"/>
                <a:gd name="T2" fmla="*/ 17 w 17"/>
                <a:gd name="T3" fmla="*/ 68 h 68"/>
                <a:gd name="T4" fmla="*/ 2 w 17"/>
                <a:gd name="T5" fmla="*/ 67 h 68"/>
                <a:gd name="T6" fmla="*/ 0 w 17"/>
                <a:gd name="T7" fmla="*/ 0 h 68"/>
                <a:gd name="T8" fmla="*/ 15 w 17"/>
                <a:gd name="T9" fmla="*/ 1 h 68"/>
              </a:gdLst>
              <a:ahLst/>
              <a:cxnLst>
                <a:cxn ang="0">
                  <a:pos x="T0" y="T1"/>
                </a:cxn>
                <a:cxn ang="0">
                  <a:pos x="T2" y="T3"/>
                </a:cxn>
                <a:cxn ang="0">
                  <a:pos x="T4" y="T5"/>
                </a:cxn>
                <a:cxn ang="0">
                  <a:pos x="T6" y="T7"/>
                </a:cxn>
                <a:cxn ang="0">
                  <a:pos x="T8" y="T9"/>
                </a:cxn>
              </a:cxnLst>
              <a:rect l="0" t="0" r="r" b="b"/>
              <a:pathLst>
                <a:path w="17" h="68">
                  <a:moveTo>
                    <a:pt x="15" y="1"/>
                  </a:moveTo>
                  <a:cubicBezTo>
                    <a:pt x="17" y="68"/>
                    <a:pt x="17" y="68"/>
                    <a:pt x="17" y="68"/>
                  </a:cubicBezTo>
                  <a:cubicBezTo>
                    <a:pt x="10" y="68"/>
                    <a:pt x="5" y="68"/>
                    <a:pt x="2" y="67"/>
                  </a:cubicBezTo>
                  <a:cubicBezTo>
                    <a:pt x="0" y="0"/>
                    <a:pt x="0" y="0"/>
                    <a:pt x="0" y="0"/>
                  </a:cubicBezTo>
                  <a:cubicBezTo>
                    <a:pt x="3" y="1"/>
                    <a:pt x="8" y="0"/>
                    <a:pt x="1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0" name="Freeform 1555"/>
            <p:cNvSpPr>
              <a:spLocks/>
            </p:cNvSpPr>
            <p:nvPr/>
          </p:nvSpPr>
          <p:spPr bwMode="auto">
            <a:xfrm>
              <a:off x="10516379" y="-158869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1" name="Freeform 1556"/>
            <p:cNvSpPr>
              <a:spLocks/>
            </p:cNvSpPr>
            <p:nvPr/>
          </p:nvSpPr>
          <p:spPr bwMode="auto">
            <a:xfrm>
              <a:off x="10514791" y="-158869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2" name="Freeform 1557"/>
            <p:cNvSpPr>
              <a:spLocks/>
            </p:cNvSpPr>
            <p:nvPr/>
          </p:nvSpPr>
          <p:spPr bwMode="auto">
            <a:xfrm>
              <a:off x="10514791" y="-158869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3" name="Freeform 1558"/>
            <p:cNvSpPr>
              <a:spLocks/>
            </p:cNvSpPr>
            <p:nvPr/>
          </p:nvSpPr>
          <p:spPr bwMode="auto">
            <a:xfrm>
              <a:off x="10514791" y="-1588690"/>
              <a:ext cx="3175"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4" name="Freeform 1559"/>
            <p:cNvSpPr>
              <a:spLocks/>
            </p:cNvSpPr>
            <p:nvPr/>
          </p:nvSpPr>
          <p:spPr bwMode="auto">
            <a:xfrm>
              <a:off x="10513204" y="-158869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6" name="Freeform 1561"/>
            <p:cNvSpPr>
              <a:spLocks/>
            </p:cNvSpPr>
            <p:nvPr/>
          </p:nvSpPr>
          <p:spPr bwMode="auto">
            <a:xfrm>
              <a:off x="12840479" y="-1653778"/>
              <a:ext cx="17463" cy="98425"/>
            </a:xfrm>
            <a:custGeom>
              <a:avLst/>
              <a:gdLst>
                <a:gd name="T0" fmla="*/ 9 w 11"/>
                <a:gd name="T1" fmla="*/ 7 h 62"/>
                <a:gd name="T2" fmla="*/ 11 w 11"/>
                <a:gd name="T3" fmla="*/ 62 h 62"/>
                <a:gd name="T4" fmla="*/ 1 w 11"/>
                <a:gd name="T5" fmla="*/ 55 h 62"/>
                <a:gd name="T6" fmla="*/ 0 w 11"/>
                <a:gd name="T7" fmla="*/ 0 h 62"/>
                <a:gd name="T8" fmla="*/ 9 w 11"/>
                <a:gd name="T9" fmla="*/ 7 h 62"/>
              </a:gdLst>
              <a:ahLst/>
              <a:cxnLst>
                <a:cxn ang="0">
                  <a:pos x="T0" y="T1"/>
                </a:cxn>
                <a:cxn ang="0">
                  <a:pos x="T2" y="T3"/>
                </a:cxn>
                <a:cxn ang="0">
                  <a:pos x="T4" y="T5"/>
                </a:cxn>
                <a:cxn ang="0">
                  <a:pos x="T6" y="T7"/>
                </a:cxn>
                <a:cxn ang="0">
                  <a:pos x="T8" y="T9"/>
                </a:cxn>
              </a:cxnLst>
              <a:rect l="0" t="0" r="r" b="b"/>
              <a:pathLst>
                <a:path w="11" h="62">
                  <a:moveTo>
                    <a:pt x="9" y="7"/>
                  </a:moveTo>
                  <a:lnTo>
                    <a:pt x="11" y="62"/>
                  </a:lnTo>
                  <a:lnTo>
                    <a:pt x="1" y="55"/>
                  </a:lnTo>
                  <a:lnTo>
                    <a:pt x="0" y="0"/>
                  </a:lnTo>
                  <a:lnTo>
                    <a:pt x="9"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7" name="Freeform 1562"/>
            <p:cNvSpPr>
              <a:spLocks/>
            </p:cNvSpPr>
            <p:nvPr/>
          </p:nvSpPr>
          <p:spPr bwMode="auto">
            <a:xfrm>
              <a:off x="14323204" y="-1701403"/>
              <a:ext cx="23813" cy="101600"/>
            </a:xfrm>
            <a:custGeom>
              <a:avLst/>
              <a:gdLst>
                <a:gd name="T0" fmla="*/ 13 w 15"/>
                <a:gd name="T1" fmla="*/ 0 h 64"/>
                <a:gd name="T2" fmla="*/ 15 w 15"/>
                <a:gd name="T3" fmla="*/ 55 h 64"/>
                <a:gd name="T4" fmla="*/ 1 w 15"/>
                <a:gd name="T5" fmla="*/ 64 h 64"/>
                <a:gd name="T6" fmla="*/ 0 w 15"/>
                <a:gd name="T7" fmla="*/ 9 h 64"/>
                <a:gd name="T8" fmla="*/ 13 w 15"/>
                <a:gd name="T9" fmla="*/ 0 h 64"/>
              </a:gdLst>
              <a:ahLst/>
              <a:cxnLst>
                <a:cxn ang="0">
                  <a:pos x="T0" y="T1"/>
                </a:cxn>
                <a:cxn ang="0">
                  <a:pos x="T2" y="T3"/>
                </a:cxn>
                <a:cxn ang="0">
                  <a:pos x="T4" y="T5"/>
                </a:cxn>
                <a:cxn ang="0">
                  <a:pos x="T6" y="T7"/>
                </a:cxn>
                <a:cxn ang="0">
                  <a:pos x="T8" y="T9"/>
                </a:cxn>
              </a:cxnLst>
              <a:rect l="0" t="0" r="r" b="b"/>
              <a:pathLst>
                <a:path w="15" h="64">
                  <a:moveTo>
                    <a:pt x="13" y="0"/>
                  </a:moveTo>
                  <a:lnTo>
                    <a:pt x="15" y="55"/>
                  </a:lnTo>
                  <a:lnTo>
                    <a:pt x="1" y="64"/>
                  </a:lnTo>
                  <a:lnTo>
                    <a:pt x="0" y="9"/>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8" name="Freeform 1563"/>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89" name="Freeform 1564"/>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0" name="Freeform 1565"/>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1" name="Freeform 1566"/>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2" name="Freeform 1567"/>
            <p:cNvSpPr>
              <a:spLocks/>
            </p:cNvSpPr>
            <p:nvPr/>
          </p:nvSpPr>
          <p:spPr bwMode="auto">
            <a:xfrm>
              <a:off x="10883091"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3" name="Freeform 1568"/>
            <p:cNvSpPr>
              <a:spLocks/>
            </p:cNvSpPr>
            <p:nvPr/>
          </p:nvSpPr>
          <p:spPr bwMode="auto">
            <a:xfrm>
              <a:off x="10883091" y="-1591865"/>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1" y="67"/>
                    <a:pt x="1"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4" name="Freeform 1569"/>
            <p:cNvSpPr>
              <a:spLocks/>
            </p:cNvSpPr>
            <p:nvPr/>
          </p:nvSpPr>
          <p:spPr bwMode="auto">
            <a:xfrm>
              <a:off x="10881504" y="-1591865"/>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5" name="Freeform 1570"/>
            <p:cNvSpPr>
              <a:spLocks/>
            </p:cNvSpPr>
            <p:nvPr/>
          </p:nvSpPr>
          <p:spPr bwMode="auto">
            <a:xfrm>
              <a:off x="10881504"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6" name="Freeform 1571"/>
            <p:cNvSpPr>
              <a:spLocks/>
            </p:cNvSpPr>
            <p:nvPr/>
          </p:nvSpPr>
          <p:spPr bwMode="auto">
            <a:xfrm>
              <a:off x="10881504"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7" name="Freeform 1572"/>
            <p:cNvSpPr>
              <a:spLocks/>
            </p:cNvSpPr>
            <p:nvPr/>
          </p:nvSpPr>
          <p:spPr bwMode="auto">
            <a:xfrm>
              <a:off x="10881504" y="-15918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8" name="Freeform 1573"/>
            <p:cNvSpPr>
              <a:spLocks/>
            </p:cNvSpPr>
            <p:nvPr/>
          </p:nvSpPr>
          <p:spPr bwMode="auto">
            <a:xfrm>
              <a:off x="10879916" y="-15918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599" name="Freeform 1574"/>
            <p:cNvSpPr>
              <a:spLocks/>
            </p:cNvSpPr>
            <p:nvPr/>
          </p:nvSpPr>
          <p:spPr bwMode="auto">
            <a:xfrm>
              <a:off x="10852929" y="-1591865"/>
              <a:ext cx="30163" cy="100013"/>
            </a:xfrm>
            <a:custGeom>
              <a:avLst/>
              <a:gdLst>
                <a:gd name="T0" fmla="*/ 22 w 24"/>
                <a:gd name="T1" fmla="*/ 0 h 77"/>
                <a:gd name="T2" fmla="*/ 24 w 24"/>
                <a:gd name="T3" fmla="*/ 67 h 77"/>
                <a:gd name="T4" fmla="*/ 2 w 24"/>
                <a:gd name="T5" fmla="*/ 77 h 77"/>
                <a:gd name="T6" fmla="*/ 0 w 24"/>
                <a:gd name="T7" fmla="*/ 10 h 77"/>
                <a:gd name="T8" fmla="*/ 22 w 24"/>
                <a:gd name="T9" fmla="*/ 0 h 77"/>
              </a:gdLst>
              <a:ahLst/>
              <a:cxnLst>
                <a:cxn ang="0">
                  <a:pos x="T0" y="T1"/>
                </a:cxn>
                <a:cxn ang="0">
                  <a:pos x="T2" y="T3"/>
                </a:cxn>
                <a:cxn ang="0">
                  <a:pos x="T4" y="T5"/>
                </a:cxn>
                <a:cxn ang="0">
                  <a:pos x="T6" y="T7"/>
                </a:cxn>
                <a:cxn ang="0">
                  <a:pos x="T8" y="T9"/>
                </a:cxn>
              </a:cxnLst>
              <a:rect l="0" t="0" r="r" b="b"/>
              <a:pathLst>
                <a:path w="24" h="77">
                  <a:moveTo>
                    <a:pt x="22" y="0"/>
                  </a:moveTo>
                  <a:cubicBezTo>
                    <a:pt x="24" y="67"/>
                    <a:pt x="24" y="67"/>
                    <a:pt x="24" y="67"/>
                  </a:cubicBezTo>
                  <a:cubicBezTo>
                    <a:pt x="21" y="68"/>
                    <a:pt x="13" y="73"/>
                    <a:pt x="2" y="77"/>
                  </a:cubicBezTo>
                  <a:cubicBezTo>
                    <a:pt x="0" y="10"/>
                    <a:pt x="0" y="10"/>
                    <a:pt x="0" y="10"/>
                  </a:cubicBezTo>
                  <a:cubicBezTo>
                    <a:pt x="11" y="6"/>
                    <a:pt x="19" y="1"/>
                    <a:pt x="2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0" name="Freeform 1575"/>
            <p:cNvSpPr>
              <a:spLocks/>
            </p:cNvSpPr>
            <p:nvPr/>
          </p:nvSpPr>
          <p:spPr bwMode="auto">
            <a:xfrm>
              <a:off x="10879916" y="-1580753"/>
              <a:ext cx="3175" cy="95250"/>
            </a:xfrm>
            <a:custGeom>
              <a:avLst/>
              <a:gdLst>
                <a:gd name="T0" fmla="*/ 1 w 3"/>
                <a:gd name="T1" fmla="*/ 6 h 73"/>
                <a:gd name="T2" fmla="*/ 3 w 3"/>
                <a:gd name="T3" fmla="*/ 73 h 73"/>
                <a:gd name="T4" fmla="*/ 3 w 3"/>
                <a:gd name="T5" fmla="*/ 73 h 73"/>
                <a:gd name="T6" fmla="*/ 2 w 3"/>
                <a:gd name="T7" fmla="*/ 67 h 73"/>
                <a:gd name="T8" fmla="*/ 0 w 3"/>
                <a:gd name="T9" fmla="*/ 0 h 73"/>
                <a:gd name="T10" fmla="*/ 1 w 3"/>
                <a:gd name="T11" fmla="*/ 6 h 73"/>
                <a:gd name="T12" fmla="*/ 1 w 3"/>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3" h="73">
                  <a:moveTo>
                    <a:pt x="1" y="6"/>
                  </a:moveTo>
                  <a:cubicBezTo>
                    <a:pt x="3" y="73"/>
                    <a:pt x="3" y="73"/>
                    <a:pt x="3" y="73"/>
                  </a:cubicBezTo>
                  <a:cubicBezTo>
                    <a:pt x="3" y="73"/>
                    <a:pt x="3" y="73"/>
                    <a:pt x="3" y="73"/>
                  </a:cubicBezTo>
                  <a:cubicBezTo>
                    <a:pt x="3" y="71"/>
                    <a:pt x="2" y="70"/>
                    <a:pt x="2" y="67"/>
                  </a:cubicBezTo>
                  <a:cubicBezTo>
                    <a:pt x="0" y="0"/>
                    <a:pt x="0" y="0"/>
                    <a:pt x="0" y="0"/>
                  </a:cubicBezTo>
                  <a:cubicBezTo>
                    <a:pt x="0" y="2"/>
                    <a:pt x="1" y="4"/>
                    <a:pt x="1" y="6"/>
                  </a:cubicBezTo>
                  <a:cubicBezTo>
                    <a:pt x="1" y="6"/>
                    <a:pt x="1" y="6"/>
                    <a:pt x="1"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1" name="Freeform 1576"/>
            <p:cNvSpPr>
              <a:spLocks/>
            </p:cNvSpPr>
            <p:nvPr/>
          </p:nvSpPr>
          <p:spPr bwMode="auto">
            <a:xfrm>
              <a:off x="10619566" y="-1580753"/>
              <a:ext cx="23813" cy="103188"/>
            </a:xfrm>
            <a:custGeom>
              <a:avLst/>
              <a:gdLst>
                <a:gd name="T0" fmla="*/ 18 w 20"/>
                <a:gd name="T1" fmla="*/ 13 h 80"/>
                <a:gd name="T2" fmla="*/ 20 w 20"/>
                <a:gd name="T3" fmla="*/ 80 h 80"/>
                <a:gd name="T4" fmla="*/ 2 w 20"/>
                <a:gd name="T5" fmla="*/ 67 h 80"/>
                <a:gd name="T6" fmla="*/ 0 w 20"/>
                <a:gd name="T7" fmla="*/ 0 h 80"/>
                <a:gd name="T8" fmla="*/ 18 w 20"/>
                <a:gd name="T9" fmla="*/ 13 h 80"/>
              </a:gdLst>
              <a:ahLst/>
              <a:cxnLst>
                <a:cxn ang="0">
                  <a:pos x="T0" y="T1"/>
                </a:cxn>
                <a:cxn ang="0">
                  <a:pos x="T2" y="T3"/>
                </a:cxn>
                <a:cxn ang="0">
                  <a:pos x="T4" y="T5"/>
                </a:cxn>
                <a:cxn ang="0">
                  <a:pos x="T6" y="T7"/>
                </a:cxn>
                <a:cxn ang="0">
                  <a:pos x="T8" y="T9"/>
                </a:cxn>
              </a:cxnLst>
              <a:rect l="0" t="0" r="r" b="b"/>
              <a:pathLst>
                <a:path w="20" h="80">
                  <a:moveTo>
                    <a:pt x="18" y="13"/>
                  </a:moveTo>
                  <a:cubicBezTo>
                    <a:pt x="20" y="80"/>
                    <a:pt x="20" y="80"/>
                    <a:pt x="20" y="80"/>
                  </a:cubicBezTo>
                  <a:cubicBezTo>
                    <a:pt x="19" y="76"/>
                    <a:pt x="3" y="68"/>
                    <a:pt x="2" y="67"/>
                  </a:cubicBezTo>
                  <a:cubicBezTo>
                    <a:pt x="0" y="0"/>
                    <a:pt x="0" y="0"/>
                    <a:pt x="0" y="0"/>
                  </a:cubicBezTo>
                  <a:cubicBezTo>
                    <a:pt x="1" y="1"/>
                    <a:pt x="17" y="9"/>
                    <a:pt x="18" y="1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2" name="Freeform 1577"/>
            <p:cNvSpPr>
              <a:spLocks/>
            </p:cNvSpPr>
            <p:nvPr/>
          </p:nvSpPr>
          <p:spPr bwMode="auto">
            <a:xfrm>
              <a:off x="12854766" y="-1642665"/>
              <a:ext cx="28575" cy="98425"/>
            </a:xfrm>
            <a:custGeom>
              <a:avLst/>
              <a:gdLst>
                <a:gd name="T0" fmla="*/ 16 w 18"/>
                <a:gd name="T1" fmla="*/ 7 h 62"/>
                <a:gd name="T2" fmla="*/ 18 w 18"/>
                <a:gd name="T3" fmla="*/ 62 h 62"/>
                <a:gd name="T4" fmla="*/ 2 w 18"/>
                <a:gd name="T5" fmla="*/ 55 h 62"/>
                <a:gd name="T6" fmla="*/ 0 w 18"/>
                <a:gd name="T7" fmla="*/ 0 h 62"/>
                <a:gd name="T8" fmla="*/ 16 w 18"/>
                <a:gd name="T9" fmla="*/ 7 h 62"/>
              </a:gdLst>
              <a:ahLst/>
              <a:cxnLst>
                <a:cxn ang="0">
                  <a:pos x="T0" y="T1"/>
                </a:cxn>
                <a:cxn ang="0">
                  <a:pos x="T2" y="T3"/>
                </a:cxn>
                <a:cxn ang="0">
                  <a:pos x="T4" y="T5"/>
                </a:cxn>
                <a:cxn ang="0">
                  <a:pos x="T6" y="T7"/>
                </a:cxn>
                <a:cxn ang="0">
                  <a:pos x="T8" y="T9"/>
                </a:cxn>
              </a:cxnLst>
              <a:rect l="0" t="0" r="r" b="b"/>
              <a:pathLst>
                <a:path w="18" h="62">
                  <a:moveTo>
                    <a:pt x="16" y="7"/>
                  </a:moveTo>
                  <a:lnTo>
                    <a:pt x="18" y="62"/>
                  </a:lnTo>
                  <a:lnTo>
                    <a:pt x="2" y="55"/>
                  </a:lnTo>
                  <a:lnTo>
                    <a:pt x="0" y="0"/>
                  </a:lnTo>
                  <a:lnTo>
                    <a:pt x="16"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3" name="Freeform 1578"/>
            <p:cNvSpPr>
              <a:spLocks/>
            </p:cNvSpPr>
            <p:nvPr/>
          </p:nvSpPr>
          <p:spPr bwMode="auto">
            <a:xfrm>
              <a:off x="12183254" y="-1625203"/>
              <a:ext cx="11113" cy="103188"/>
            </a:xfrm>
            <a:custGeom>
              <a:avLst/>
              <a:gdLst>
                <a:gd name="T0" fmla="*/ 6 w 7"/>
                <a:gd name="T1" fmla="*/ 9 h 65"/>
                <a:gd name="T2" fmla="*/ 7 w 7"/>
                <a:gd name="T3" fmla="*/ 65 h 65"/>
                <a:gd name="T4" fmla="*/ 1 w 7"/>
                <a:gd name="T5" fmla="*/ 55 h 65"/>
                <a:gd name="T6" fmla="*/ 0 w 7"/>
                <a:gd name="T7" fmla="*/ 0 h 65"/>
                <a:gd name="T8" fmla="*/ 6 w 7"/>
                <a:gd name="T9" fmla="*/ 9 h 65"/>
              </a:gdLst>
              <a:ahLst/>
              <a:cxnLst>
                <a:cxn ang="0">
                  <a:pos x="T0" y="T1"/>
                </a:cxn>
                <a:cxn ang="0">
                  <a:pos x="T2" y="T3"/>
                </a:cxn>
                <a:cxn ang="0">
                  <a:pos x="T4" y="T5"/>
                </a:cxn>
                <a:cxn ang="0">
                  <a:pos x="T6" y="T7"/>
                </a:cxn>
                <a:cxn ang="0">
                  <a:pos x="T8" y="T9"/>
                </a:cxn>
              </a:cxnLst>
              <a:rect l="0" t="0" r="r" b="b"/>
              <a:pathLst>
                <a:path w="7" h="65">
                  <a:moveTo>
                    <a:pt x="6" y="9"/>
                  </a:moveTo>
                  <a:lnTo>
                    <a:pt x="7" y="65"/>
                  </a:lnTo>
                  <a:lnTo>
                    <a:pt x="1" y="55"/>
                  </a:lnTo>
                  <a:lnTo>
                    <a:pt x="0" y="0"/>
                  </a:lnTo>
                  <a:lnTo>
                    <a:pt x="6"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4" name="Freeform 1579"/>
            <p:cNvSpPr>
              <a:spLocks/>
            </p:cNvSpPr>
            <p:nvPr/>
          </p:nvSpPr>
          <p:spPr bwMode="auto">
            <a:xfrm>
              <a:off x="12880166" y="-1631553"/>
              <a:ext cx="28575" cy="90488"/>
            </a:xfrm>
            <a:custGeom>
              <a:avLst/>
              <a:gdLst>
                <a:gd name="T0" fmla="*/ 17 w 18"/>
                <a:gd name="T1" fmla="*/ 2 h 57"/>
                <a:gd name="T2" fmla="*/ 18 w 18"/>
                <a:gd name="T3" fmla="*/ 57 h 57"/>
                <a:gd name="T4" fmla="*/ 2 w 18"/>
                <a:gd name="T5" fmla="*/ 55 h 57"/>
                <a:gd name="T6" fmla="*/ 0 w 18"/>
                <a:gd name="T7" fmla="*/ 0 h 57"/>
                <a:gd name="T8" fmla="*/ 17 w 18"/>
                <a:gd name="T9" fmla="*/ 2 h 57"/>
              </a:gdLst>
              <a:ahLst/>
              <a:cxnLst>
                <a:cxn ang="0">
                  <a:pos x="T0" y="T1"/>
                </a:cxn>
                <a:cxn ang="0">
                  <a:pos x="T2" y="T3"/>
                </a:cxn>
                <a:cxn ang="0">
                  <a:pos x="T4" y="T5"/>
                </a:cxn>
                <a:cxn ang="0">
                  <a:pos x="T6" y="T7"/>
                </a:cxn>
                <a:cxn ang="0">
                  <a:pos x="T8" y="T9"/>
                </a:cxn>
              </a:cxnLst>
              <a:rect l="0" t="0" r="r" b="b"/>
              <a:pathLst>
                <a:path w="18" h="57">
                  <a:moveTo>
                    <a:pt x="17" y="2"/>
                  </a:moveTo>
                  <a:lnTo>
                    <a:pt x="18" y="57"/>
                  </a:lnTo>
                  <a:lnTo>
                    <a:pt x="2" y="55"/>
                  </a:lnTo>
                  <a:lnTo>
                    <a:pt x="0" y="0"/>
                  </a:lnTo>
                  <a:lnTo>
                    <a:pt x="17"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5" name="Freeform 1580"/>
            <p:cNvSpPr>
              <a:spLocks/>
            </p:cNvSpPr>
            <p:nvPr/>
          </p:nvSpPr>
          <p:spPr bwMode="auto">
            <a:xfrm>
              <a:off x="10813241" y="-1579165"/>
              <a:ext cx="41275" cy="106363"/>
            </a:xfrm>
            <a:custGeom>
              <a:avLst/>
              <a:gdLst>
                <a:gd name="T0" fmla="*/ 32 w 34"/>
                <a:gd name="T1" fmla="*/ 0 h 81"/>
                <a:gd name="T2" fmla="*/ 34 w 34"/>
                <a:gd name="T3" fmla="*/ 67 h 81"/>
                <a:gd name="T4" fmla="*/ 2 w 34"/>
                <a:gd name="T5" fmla="*/ 81 h 81"/>
                <a:gd name="T6" fmla="*/ 0 w 34"/>
                <a:gd name="T7" fmla="*/ 13 h 81"/>
                <a:gd name="T8" fmla="*/ 32 w 34"/>
                <a:gd name="T9" fmla="*/ 0 h 81"/>
              </a:gdLst>
              <a:ahLst/>
              <a:cxnLst>
                <a:cxn ang="0">
                  <a:pos x="T0" y="T1"/>
                </a:cxn>
                <a:cxn ang="0">
                  <a:pos x="T2" y="T3"/>
                </a:cxn>
                <a:cxn ang="0">
                  <a:pos x="T4" y="T5"/>
                </a:cxn>
                <a:cxn ang="0">
                  <a:pos x="T6" y="T7"/>
                </a:cxn>
                <a:cxn ang="0">
                  <a:pos x="T8" y="T9"/>
                </a:cxn>
              </a:cxnLst>
              <a:rect l="0" t="0" r="r" b="b"/>
              <a:pathLst>
                <a:path w="34" h="81">
                  <a:moveTo>
                    <a:pt x="32" y="0"/>
                  </a:moveTo>
                  <a:cubicBezTo>
                    <a:pt x="34" y="67"/>
                    <a:pt x="34" y="67"/>
                    <a:pt x="34" y="67"/>
                  </a:cubicBezTo>
                  <a:cubicBezTo>
                    <a:pt x="16" y="74"/>
                    <a:pt x="3" y="80"/>
                    <a:pt x="2" y="81"/>
                  </a:cubicBezTo>
                  <a:cubicBezTo>
                    <a:pt x="0" y="13"/>
                    <a:pt x="0" y="13"/>
                    <a:pt x="0" y="13"/>
                  </a:cubicBezTo>
                  <a:cubicBezTo>
                    <a:pt x="1" y="13"/>
                    <a:pt x="14" y="7"/>
                    <a:pt x="3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6" name="Freeform 1581"/>
            <p:cNvSpPr>
              <a:spLocks/>
            </p:cNvSpPr>
            <p:nvPr/>
          </p:nvSpPr>
          <p:spPr bwMode="auto">
            <a:xfrm>
              <a:off x="14313679" y="-1687115"/>
              <a:ext cx="11113" cy="107950"/>
            </a:xfrm>
            <a:custGeom>
              <a:avLst/>
              <a:gdLst>
                <a:gd name="T0" fmla="*/ 6 w 7"/>
                <a:gd name="T1" fmla="*/ 0 h 68"/>
                <a:gd name="T2" fmla="*/ 7 w 7"/>
                <a:gd name="T3" fmla="*/ 55 h 68"/>
                <a:gd name="T4" fmla="*/ 2 w 7"/>
                <a:gd name="T5" fmla="*/ 68 h 68"/>
                <a:gd name="T6" fmla="*/ 0 w 7"/>
                <a:gd name="T7" fmla="*/ 13 h 68"/>
                <a:gd name="T8" fmla="*/ 6 w 7"/>
                <a:gd name="T9" fmla="*/ 0 h 68"/>
              </a:gdLst>
              <a:ahLst/>
              <a:cxnLst>
                <a:cxn ang="0">
                  <a:pos x="T0" y="T1"/>
                </a:cxn>
                <a:cxn ang="0">
                  <a:pos x="T2" y="T3"/>
                </a:cxn>
                <a:cxn ang="0">
                  <a:pos x="T4" y="T5"/>
                </a:cxn>
                <a:cxn ang="0">
                  <a:pos x="T6" y="T7"/>
                </a:cxn>
                <a:cxn ang="0">
                  <a:pos x="T8" y="T9"/>
                </a:cxn>
              </a:cxnLst>
              <a:rect l="0" t="0" r="r" b="b"/>
              <a:pathLst>
                <a:path w="7" h="68">
                  <a:moveTo>
                    <a:pt x="6" y="0"/>
                  </a:moveTo>
                  <a:lnTo>
                    <a:pt x="7" y="55"/>
                  </a:lnTo>
                  <a:lnTo>
                    <a:pt x="2" y="68"/>
                  </a:lnTo>
                  <a:lnTo>
                    <a:pt x="0" y="13"/>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7" name="Freeform 1582"/>
            <p:cNvSpPr>
              <a:spLocks/>
            </p:cNvSpPr>
            <p:nvPr/>
          </p:nvSpPr>
          <p:spPr bwMode="auto">
            <a:xfrm>
              <a:off x="11616516" y="-1588690"/>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2" y="1"/>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8" name="Freeform 1583"/>
            <p:cNvSpPr>
              <a:spLocks/>
            </p:cNvSpPr>
            <p:nvPr/>
          </p:nvSpPr>
          <p:spPr bwMode="auto">
            <a:xfrm>
              <a:off x="11606991" y="-1587103"/>
              <a:ext cx="11113" cy="88900"/>
            </a:xfrm>
            <a:custGeom>
              <a:avLst/>
              <a:gdLst>
                <a:gd name="T0" fmla="*/ 8 w 10"/>
                <a:gd name="T1" fmla="*/ 0 h 68"/>
                <a:gd name="T2" fmla="*/ 10 w 10"/>
                <a:gd name="T3" fmla="*/ 67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7"/>
                    <a:pt x="10" y="67"/>
                    <a:pt x="10" y="67"/>
                  </a:cubicBezTo>
                  <a:cubicBezTo>
                    <a:pt x="7" y="68"/>
                    <a:pt x="4" y="68"/>
                    <a:pt x="2" y="68"/>
                  </a:cubicBezTo>
                  <a:cubicBezTo>
                    <a:pt x="0" y="1"/>
                    <a:pt x="0" y="1"/>
                    <a:pt x="0" y="1"/>
                  </a:cubicBezTo>
                  <a:cubicBezTo>
                    <a:pt x="3" y="1"/>
                    <a:pt x="5" y="1"/>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09" name="Freeform 1584"/>
            <p:cNvSpPr>
              <a:spLocks/>
            </p:cNvSpPr>
            <p:nvPr/>
          </p:nvSpPr>
          <p:spPr bwMode="auto">
            <a:xfrm>
              <a:off x="11595879" y="-1585515"/>
              <a:ext cx="12700" cy="88900"/>
            </a:xfrm>
            <a:custGeom>
              <a:avLst/>
              <a:gdLst>
                <a:gd name="T0" fmla="*/ 8 w 10"/>
                <a:gd name="T1" fmla="*/ 0 h 68"/>
                <a:gd name="T2" fmla="*/ 10 w 10"/>
                <a:gd name="T3" fmla="*/ 67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7"/>
                    <a:pt x="10" y="67"/>
                    <a:pt x="10" y="67"/>
                  </a:cubicBezTo>
                  <a:cubicBezTo>
                    <a:pt x="7" y="68"/>
                    <a:pt x="5" y="68"/>
                    <a:pt x="2" y="68"/>
                  </a:cubicBezTo>
                  <a:cubicBezTo>
                    <a:pt x="0" y="1"/>
                    <a:pt x="0" y="1"/>
                    <a:pt x="0" y="1"/>
                  </a:cubicBezTo>
                  <a:cubicBezTo>
                    <a:pt x="3" y="1"/>
                    <a:pt x="5" y="1"/>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0" name="Freeform 1585"/>
            <p:cNvSpPr>
              <a:spLocks/>
            </p:cNvSpPr>
            <p:nvPr/>
          </p:nvSpPr>
          <p:spPr bwMode="auto">
            <a:xfrm>
              <a:off x="11589529" y="-1583928"/>
              <a:ext cx="9525"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1" name="Freeform 1586"/>
            <p:cNvSpPr>
              <a:spLocks/>
            </p:cNvSpPr>
            <p:nvPr/>
          </p:nvSpPr>
          <p:spPr bwMode="auto">
            <a:xfrm>
              <a:off x="11589529" y="-158392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2" name="Freeform 1587"/>
            <p:cNvSpPr>
              <a:spLocks/>
            </p:cNvSpPr>
            <p:nvPr/>
          </p:nvSpPr>
          <p:spPr bwMode="auto">
            <a:xfrm>
              <a:off x="12180079" y="-1615678"/>
              <a:ext cx="7938" cy="103188"/>
            </a:xfrm>
            <a:custGeom>
              <a:avLst/>
              <a:gdLst>
                <a:gd name="T0" fmla="*/ 3 w 5"/>
                <a:gd name="T1" fmla="*/ 0 h 65"/>
                <a:gd name="T2" fmla="*/ 5 w 5"/>
                <a:gd name="T3" fmla="*/ 55 h 65"/>
                <a:gd name="T4" fmla="*/ 2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2" y="65"/>
                  </a:lnTo>
                  <a:lnTo>
                    <a:pt x="0" y="10"/>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3" name="Freeform 1588"/>
            <p:cNvSpPr>
              <a:spLocks/>
            </p:cNvSpPr>
            <p:nvPr/>
          </p:nvSpPr>
          <p:spPr bwMode="auto">
            <a:xfrm>
              <a:off x="12907154" y="-1628378"/>
              <a:ext cx="23813" cy="93663"/>
            </a:xfrm>
            <a:custGeom>
              <a:avLst/>
              <a:gdLst>
                <a:gd name="T0" fmla="*/ 14 w 15"/>
                <a:gd name="T1" fmla="*/ 4 h 59"/>
                <a:gd name="T2" fmla="*/ 15 w 15"/>
                <a:gd name="T3" fmla="*/ 59 h 59"/>
                <a:gd name="T4" fmla="*/ 1 w 15"/>
                <a:gd name="T5" fmla="*/ 55 h 59"/>
                <a:gd name="T6" fmla="*/ 0 w 15"/>
                <a:gd name="T7" fmla="*/ 0 h 59"/>
                <a:gd name="T8" fmla="*/ 14 w 15"/>
                <a:gd name="T9" fmla="*/ 4 h 59"/>
              </a:gdLst>
              <a:ahLst/>
              <a:cxnLst>
                <a:cxn ang="0">
                  <a:pos x="T0" y="T1"/>
                </a:cxn>
                <a:cxn ang="0">
                  <a:pos x="T2" y="T3"/>
                </a:cxn>
                <a:cxn ang="0">
                  <a:pos x="T4" y="T5"/>
                </a:cxn>
                <a:cxn ang="0">
                  <a:pos x="T6" y="T7"/>
                </a:cxn>
                <a:cxn ang="0">
                  <a:pos x="T8" y="T9"/>
                </a:cxn>
              </a:cxnLst>
              <a:rect l="0" t="0" r="r" b="b"/>
              <a:pathLst>
                <a:path w="15" h="59">
                  <a:moveTo>
                    <a:pt x="14" y="4"/>
                  </a:moveTo>
                  <a:lnTo>
                    <a:pt x="15" y="59"/>
                  </a:lnTo>
                  <a:lnTo>
                    <a:pt x="1" y="55"/>
                  </a:lnTo>
                  <a:lnTo>
                    <a:pt x="0" y="0"/>
                  </a:lnTo>
                  <a:lnTo>
                    <a:pt x="14"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4" name="Freeform 1589"/>
            <p:cNvSpPr>
              <a:spLocks/>
            </p:cNvSpPr>
            <p:nvPr/>
          </p:nvSpPr>
          <p:spPr bwMode="auto">
            <a:xfrm>
              <a:off x="11586354" y="-15839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5" name="Freeform 1590"/>
            <p:cNvSpPr>
              <a:spLocks/>
            </p:cNvSpPr>
            <p:nvPr/>
          </p:nvSpPr>
          <p:spPr bwMode="auto">
            <a:xfrm>
              <a:off x="11572066" y="-1585515"/>
              <a:ext cx="17463" cy="88900"/>
            </a:xfrm>
            <a:custGeom>
              <a:avLst/>
              <a:gdLst>
                <a:gd name="T0" fmla="*/ 12 w 14"/>
                <a:gd name="T1" fmla="*/ 1 h 68"/>
                <a:gd name="T2" fmla="*/ 14 w 14"/>
                <a:gd name="T3" fmla="*/ 68 h 68"/>
                <a:gd name="T4" fmla="*/ 2 w 14"/>
                <a:gd name="T5" fmla="*/ 67 h 68"/>
                <a:gd name="T6" fmla="*/ 0 w 14"/>
                <a:gd name="T7" fmla="*/ 0 h 68"/>
                <a:gd name="T8" fmla="*/ 12 w 14"/>
                <a:gd name="T9" fmla="*/ 1 h 68"/>
              </a:gdLst>
              <a:ahLst/>
              <a:cxnLst>
                <a:cxn ang="0">
                  <a:pos x="T0" y="T1"/>
                </a:cxn>
                <a:cxn ang="0">
                  <a:pos x="T2" y="T3"/>
                </a:cxn>
                <a:cxn ang="0">
                  <a:pos x="T4" y="T5"/>
                </a:cxn>
                <a:cxn ang="0">
                  <a:pos x="T6" y="T7"/>
                </a:cxn>
                <a:cxn ang="0">
                  <a:pos x="T8" y="T9"/>
                </a:cxn>
              </a:cxnLst>
              <a:rect l="0" t="0" r="r" b="b"/>
              <a:pathLst>
                <a:path w="14" h="68">
                  <a:moveTo>
                    <a:pt x="12" y="1"/>
                  </a:moveTo>
                  <a:cubicBezTo>
                    <a:pt x="14" y="68"/>
                    <a:pt x="14" y="68"/>
                    <a:pt x="14" y="68"/>
                  </a:cubicBezTo>
                  <a:cubicBezTo>
                    <a:pt x="9" y="68"/>
                    <a:pt x="5" y="67"/>
                    <a:pt x="2" y="67"/>
                  </a:cubicBezTo>
                  <a:cubicBezTo>
                    <a:pt x="0" y="0"/>
                    <a:pt x="0" y="0"/>
                    <a:pt x="0" y="0"/>
                  </a:cubicBezTo>
                  <a:cubicBezTo>
                    <a:pt x="3" y="0"/>
                    <a:pt x="7" y="1"/>
                    <a:pt x="1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6" name="Freeform 1591"/>
            <p:cNvSpPr>
              <a:spLocks/>
            </p:cNvSpPr>
            <p:nvPr/>
          </p:nvSpPr>
          <p:spPr bwMode="auto">
            <a:xfrm>
              <a:off x="11560954" y="-1585515"/>
              <a:ext cx="12700" cy="87313"/>
            </a:xfrm>
            <a:custGeom>
              <a:avLst/>
              <a:gdLst>
                <a:gd name="T0" fmla="*/ 8 w 10"/>
                <a:gd name="T1" fmla="*/ 0 h 67"/>
                <a:gd name="T2" fmla="*/ 10 w 10"/>
                <a:gd name="T3" fmla="*/ 67 h 67"/>
                <a:gd name="T4" fmla="*/ 5 w 10"/>
                <a:gd name="T5" fmla="*/ 67 h 67"/>
                <a:gd name="T6" fmla="*/ 2 w 10"/>
                <a:gd name="T7" fmla="*/ 67 h 67"/>
                <a:gd name="T8" fmla="*/ 0 w 10"/>
                <a:gd name="T9" fmla="*/ 0 h 67"/>
                <a:gd name="T10" fmla="*/ 3 w 10"/>
                <a:gd name="T11" fmla="*/ 0 h 67"/>
                <a:gd name="T12" fmla="*/ 8 w 10"/>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0" h="67">
                  <a:moveTo>
                    <a:pt x="8" y="0"/>
                  </a:moveTo>
                  <a:cubicBezTo>
                    <a:pt x="10" y="67"/>
                    <a:pt x="10" y="67"/>
                    <a:pt x="10" y="67"/>
                  </a:cubicBezTo>
                  <a:cubicBezTo>
                    <a:pt x="8" y="67"/>
                    <a:pt x="7" y="67"/>
                    <a:pt x="5" y="67"/>
                  </a:cubicBezTo>
                  <a:cubicBezTo>
                    <a:pt x="4" y="67"/>
                    <a:pt x="3" y="67"/>
                    <a:pt x="2" y="67"/>
                  </a:cubicBezTo>
                  <a:cubicBezTo>
                    <a:pt x="0" y="0"/>
                    <a:pt x="0" y="0"/>
                    <a:pt x="0" y="0"/>
                  </a:cubicBezTo>
                  <a:cubicBezTo>
                    <a:pt x="1" y="0"/>
                    <a:pt x="2" y="0"/>
                    <a:pt x="3" y="0"/>
                  </a:cubicBezTo>
                  <a:cubicBezTo>
                    <a:pt x="5" y="0"/>
                    <a:pt x="7" y="0"/>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7" name="Freeform 1592"/>
            <p:cNvSpPr>
              <a:spLocks/>
            </p:cNvSpPr>
            <p:nvPr/>
          </p:nvSpPr>
          <p:spPr bwMode="auto">
            <a:xfrm>
              <a:off x="11538729" y="-1585515"/>
              <a:ext cx="25400" cy="88900"/>
            </a:xfrm>
            <a:custGeom>
              <a:avLst/>
              <a:gdLst>
                <a:gd name="T0" fmla="*/ 18 w 20"/>
                <a:gd name="T1" fmla="*/ 0 h 68"/>
                <a:gd name="T2" fmla="*/ 20 w 20"/>
                <a:gd name="T3" fmla="*/ 67 h 68"/>
                <a:gd name="T4" fmla="*/ 2 w 20"/>
                <a:gd name="T5" fmla="*/ 68 h 68"/>
                <a:gd name="T6" fmla="*/ 0 w 20"/>
                <a:gd name="T7" fmla="*/ 1 h 68"/>
                <a:gd name="T8" fmla="*/ 18 w 20"/>
                <a:gd name="T9" fmla="*/ 0 h 68"/>
              </a:gdLst>
              <a:ahLst/>
              <a:cxnLst>
                <a:cxn ang="0">
                  <a:pos x="T0" y="T1"/>
                </a:cxn>
                <a:cxn ang="0">
                  <a:pos x="T2" y="T3"/>
                </a:cxn>
                <a:cxn ang="0">
                  <a:pos x="T4" y="T5"/>
                </a:cxn>
                <a:cxn ang="0">
                  <a:pos x="T6" y="T7"/>
                </a:cxn>
                <a:cxn ang="0">
                  <a:pos x="T8" y="T9"/>
                </a:cxn>
              </a:cxnLst>
              <a:rect l="0" t="0" r="r" b="b"/>
              <a:pathLst>
                <a:path w="20" h="68">
                  <a:moveTo>
                    <a:pt x="18" y="0"/>
                  </a:moveTo>
                  <a:cubicBezTo>
                    <a:pt x="20" y="67"/>
                    <a:pt x="20" y="67"/>
                    <a:pt x="20" y="67"/>
                  </a:cubicBezTo>
                  <a:cubicBezTo>
                    <a:pt x="14" y="67"/>
                    <a:pt x="7" y="68"/>
                    <a:pt x="2" y="68"/>
                  </a:cubicBezTo>
                  <a:cubicBezTo>
                    <a:pt x="0" y="1"/>
                    <a:pt x="0" y="1"/>
                    <a:pt x="0" y="1"/>
                  </a:cubicBezTo>
                  <a:cubicBezTo>
                    <a:pt x="5" y="0"/>
                    <a:pt x="12" y="0"/>
                    <a:pt x="1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8" name="Freeform 1593"/>
            <p:cNvSpPr>
              <a:spLocks/>
            </p:cNvSpPr>
            <p:nvPr/>
          </p:nvSpPr>
          <p:spPr bwMode="auto">
            <a:xfrm>
              <a:off x="11459354" y="-1583928"/>
              <a:ext cx="82550" cy="93663"/>
            </a:xfrm>
            <a:custGeom>
              <a:avLst/>
              <a:gdLst>
                <a:gd name="T0" fmla="*/ 63 w 65"/>
                <a:gd name="T1" fmla="*/ 0 h 72"/>
                <a:gd name="T2" fmla="*/ 65 w 65"/>
                <a:gd name="T3" fmla="*/ 67 h 72"/>
                <a:gd name="T4" fmla="*/ 58 w 65"/>
                <a:gd name="T5" fmla="*/ 67 h 72"/>
                <a:gd name="T6" fmla="*/ 2 w 65"/>
                <a:gd name="T7" fmla="*/ 72 h 72"/>
                <a:gd name="T8" fmla="*/ 0 w 65"/>
                <a:gd name="T9" fmla="*/ 5 h 72"/>
                <a:gd name="T10" fmla="*/ 56 w 65"/>
                <a:gd name="T11" fmla="*/ 0 h 72"/>
                <a:gd name="T12" fmla="*/ 63 w 65"/>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65" h="72">
                  <a:moveTo>
                    <a:pt x="63" y="0"/>
                  </a:moveTo>
                  <a:cubicBezTo>
                    <a:pt x="65" y="67"/>
                    <a:pt x="65" y="67"/>
                    <a:pt x="65" y="67"/>
                  </a:cubicBezTo>
                  <a:cubicBezTo>
                    <a:pt x="62" y="67"/>
                    <a:pt x="60" y="67"/>
                    <a:pt x="58" y="67"/>
                  </a:cubicBezTo>
                  <a:cubicBezTo>
                    <a:pt x="52" y="68"/>
                    <a:pt x="16" y="72"/>
                    <a:pt x="2" y="72"/>
                  </a:cubicBezTo>
                  <a:cubicBezTo>
                    <a:pt x="0" y="5"/>
                    <a:pt x="0" y="5"/>
                    <a:pt x="0" y="5"/>
                  </a:cubicBezTo>
                  <a:cubicBezTo>
                    <a:pt x="14" y="5"/>
                    <a:pt x="50" y="1"/>
                    <a:pt x="56" y="0"/>
                  </a:cubicBezTo>
                  <a:cubicBezTo>
                    <a:pt x="58" y="0"/>
                    <a:pt x="60" y="0"/>
                    <a:pt x="6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19" name="Freeform 1594"/>
            <p:cNvSpPr>
              <a:spLocks/>
            </p:cNvSpPr>
            <p:nvPr/>
          </p:nvSpPr>
          <p:spPr bwMode="auto">
            <a:xfrm>
              <a:off x="11459354" y="-1577578"/>
              <a:ext cx="3175" cy="88900"/>
            </a:xfrm>
            <a:custGeom>
              <a:avLst/>
              <a:gdLst>
                <a:gd name="T0" fmla="*/ 1 w 3"/>
                <a:gd name="T1" fmla="*/ 0 h 68"/>
                <a:gd name="T2" fmla="*/ 3 w 3"/>
                <a:gd name="T3" fmla="*/ 67 h 68"/>
                <a:gd name="T4" fmla="*/ 2 w 3"/>
                <a:gd name="T5" fmla="*/ 68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8"/>
                    <a:pt x="2" y="68"/>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0" name="Freeform 1595"/>
            <p:cNvSpPr>
              <a:spLocks/>
            </p:cNvSpPr>
            <p:nvPr/>
          </p:nvSpPr>
          <p:spPr bwMode="auto">
            <a:xfrm>
              <a:off x="16072629" y="-1733153"/>
              <a:ext cx="14288" cy="107950"/>
            </a:xfrm>
            <a:custGeom>
              <a:avLst/>
              <a:gdLst>
                <a:gd name="T0" fmla="*/ 7 w 9"/>
                <a:gd name="T1" fmla="*/ 0 h 68"/>
                <a:gd name="T2" fmla="*/ 9 w 9"/>
                <a:gd name="T3" fmla="*/ 55 h 68"/>
                <a:gd name="T4" fmla="*/ 2 w 9"/>
                <a:gd name="T5" fmla="*/ 68 h 68"/>
                <a:gd name="T6" fmla="*/ 0 w 9"/>
                <a:gd name="T7" fmla="*/ 13 h 68"/>
                <a:gd name="T8" fmla="*/ 7 w 9"/>
                <a:gd name="T9" fmla="*/ 0 h 68"/>
              </a:gdLst>
              <a:ahLst/>
              <a:cxnLst>
                <a:cxn ang="0">
                  <a:pos x="T0" y="T1"/>
                </a:cxn>
                <a:cxn ang="0">
                  <a:pos x="T2" y="T3"/>
                </a:cxn>
                <a:cxn ang="0">
                  <a:pos x="T4" y="T5"/>
                </a:cxn>
                <a:cxn ang="0">
                  <a:pos x="T6" y="T7"/>
                </a:cxn>
                <a:cxn ang="0">
                  <a:pos x="T8" y="T9"/>
                </a:cxn>
              </a:cxnLst>
              <a:rect l="0" t="0" r="r" b="b"/>
              <a:pathLst>
                <a:path w="9" h="68">
                  <a:moveTo>
                    <a:pt x="7" y="0"/>
                  </a:moveTo>
                  <a:lnTo>
                    <a:pt x="9" y="55"/>
                  </a:lnTo>
                  <a:lnTo>
                    <a:pt x="2" y="68"/>
                  </a:lnTo>
                  <a:lnTo>
                    <a:pt x="0" y="13"/>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1" name="Freeform 1596"/>
            <p:cNvSpPr>
              <a:spLocks/>
            </p:cNvSpPr>
            <p:nvPr/>
          </p:nvSpPr>
          <p:spPr bwMode="auto">
            <a:xfrm>
              <a:off x="10641791" y="-1564878"/>
              <a:ext cx="14288" cy="106363"/>
            </a:xfrm>
            <a:custGeom>
              <a:avLst/>
              <a:gdLst>
                <a:gd name="T0" fmla="*/ 10 w 12"/>
                <a:gd name="T1" fmla="*/ 14 h 81"/>
                <a:gd name="T2" fmla="*/ 12 w 12"/>
                <a:gd name="T3" fmla="*/ 81 h 81"/>
                <a:gd name="T4" fmla="*/ 2 w 12"/>
                <a:gd name="T5" fmla="*/ 67 h 81"/>
                <a:gd name="T6" fmla="*/ 0 w 12"/>
                <a:gd name="T7" fmla="*/ 0 h 81"/>
                <a:gd name="T8" fmla="*/ 10 w 12"/>
                <a:gd name="T9" fmla="*/ 14 h 81"/>
              </a:gdLst>
              <a:ahLst/>
              <a:cxnLst>
                <a:cxn ang="0">
                  <a:pos x="T0" y="T1"/>
                </a:cxn>
                <a:cxn ang="0">
                  <a:pos x="T2" y="T3"/>
                </a:cxn>
                <a:cxn ang="0">
                  <a:pos x="T4" y="T5"/>
                </a:cxn>
                <a:cxn ang="0">
                  <a:pos x="T6" y="T7"/>
                </a:cxn>
                <a:cxn ang="0">
                  <a:pos x="T8" y="T9"/>
                </a:cxn>
              </a:cxnLst>
              <a:rect l="0" t="0" r="r" b="b"/>
              <a:pathLst>
                <a:path w="12" h="81">
                  <a:moveTo>
                    <a:pt x="10" y="14"/>
                  </a:moveTo>
                  <a:cubicBezTo>
                    <a:pt x="12" y="81"/>
                    <a:pt x="12" y="81"/>
                    <a:pt x="12" y="81"/>
                  </a:cubicBezTo>
                  <a:cubicBezTo>
                    <a:pt x="12" y="79"/>
                    <a:pt x="3" y="71"/>
                    <a:pt x="2" y="67"/>
                  </a:cubicBezTo>
                  <a:cubicBezTo>
                    <a:pt x="0" y="0"/>
                    <a:pt x="0" y="0"/>
                    <a:pt x="0" y="0"/>
                  </a:cubicBezTo>
                  <a:cubicBezTo>
                    <a:pt x="1" y="4"/>
                    <a:pt x="10" y="12"/>
                    <a:pt x="10" y="1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2" name="Freeform 1597"/>
            <p:cNvSpPr>
              <a:spLocks/>
            </p:cNvSpPr>
            <p:nvPr/>
          </p:nvSpPr>
          <p:spPr bwMode="auto">
            <a:xfrm>
              <a:off x="14283516" y="-1666478"/>
              <a:ext cx="33338" cy="101600"/>
            </a:xfrm>
            <a:custGeom>
              <a:avLst/>
              <a:gdLst>
                <a:gd name="T0" fmla="*/ 19 w 21"/>
                <a:gd name="T1" fmla="*/ 0 h 64"/>
                <a:gd name="T2" fmla="*/ 21 w 21"/>
                <a:gd name="T3" fmla="*/ 55 h 64"/>
                <a:gd name="T4" fmla="*/ 2 w 21"/>
                <a:gd name="T5" fmla="*/ 64 h 64"/>
                <a:gd name="T6" fmla="*/ 0 w 21"/>
                <a:gd name="T7" fmla="*/ 9 h 64"/>
                <a:gd name="T8" fmla="*/ 19 w 21"/>
                <a:gd name="T9" fmla="*/ 0 h 64"/>
              </a:gdLst>
              <a:ahLst/>
              <a:cxnLst>
                <a:cxn ang="0">
                  <a:pos x="T0" y="T1"/>
                </a:cxn>
                <a:cxn ang="0">
                  <a:pos x="T2" y="T3"/>
                </a:cxn>
                <a:cxn ang="0">
                  <a:pos x="T4" y="T5"/>
                </a:cxn>
                <a:cxn ang="0">
                  <a:pos x="T6" y="T7"/>
                </a:cxn>
                <a:cxn ang="0">
                  <a:pos x="T8" y="T9"/>
                </a:cxn>
              </a:cxnLst>
              <a:rect l="0" t="0" r="r" b="b"/>
              <a:pathLst>
                <a:path w="21" h="64">
                  <a:moveTo>
                    <a:pt x="19" y="0"/>
                  </a:moveTo>
                  <a:lnTo>
                    <a:pt x="21" y="55"/>
                  </a:lnTo>
                  <a:lnTo>
                    <a:pt x="2" y="64"/>
                  </a:lnTo>
                  <a:lnTo>
                    <a:pt x="0" y="9"/>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3" name="Freeform 1598"/>
            <p:cNvSpPr>
              <a:spLocks/>
            </p:cNvSpPr>
            <p:nvPr/>
          </p:nvSpPr>
          <p:spPr bwMode="auto">
            <a:xfrm>
              <a:off x="10786254" y="-1561703"/>
              <a:ext cx="28575" cy="104775"/>
            </a:xfrm>
            <a:custGeom>
              <a:avLst/>
              <a:gdLst>
                <a:gd name="T0" fmla="*/ 17 w 18"/>
                <a:gd name="T1" fmla="*/ 0 h 66"/>
                <a:gd name="T2" fmla="*/ 18 w 18"/>
                <a:gd name="T3" fmla="*/ 56 h 66"/>
                <a:gd name="T4" fmla="*/ 2 w 18"/>
                <a:gd name="T5" fmla="*/ 66 h 66"/>
                <a:gd name="T6" fmla="*/ 0 w 18"/>
                <a:gd name="T7" fmla="*/ 11 h 66"/>
                <a:gd name="T8" fmla="*/ 17 w 18"/>
                <a:gd name="T9" fmla="*/ 0 h 66"/>
              </a:gdLst>
              <a:ahLst/>
              <a:cxnLst>
                <a:cxn ang="0">
                  <a:pos x="T0" y="T1"/>
                </a:cxn>
                <a:cxn ang="0">
                  <a:pos x="T2" y="T3"/>
                </a:cxn>
                <a:cxn ang="0">
                  <a:pos x="T4" y="T5"/>
                </a:cxn>
                <a:cxn ang="0">
                  <a:pos x="T6" y="T7"/>
                </a:cxn>
                <a:cxn ang="0">
                  <a:pos x="T8" y="T9"/>
                </a:cxn>
              </a:cxnLst>
              <a:rect l="0" t="0" r="r" b="b"/>
              <a:pathLst>
                <a:path w="18" h="66">
                  <a:moveTo>
                    <a:pt x="17" y="0"/>
                  </a:moveTo>
                  <a:lnTo>
                    <a:pt x="18" y="56"/>
                  </a:lnTo>
                  <a:lnTo>
                    <a:pt x="2" y="66"/>
                  </a:lnTo>
                  <a:lnTo>
                    <a:pt x="0" y="11"/>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4" name="Freeform 1599"/>
            <p:cNvSpPr>
              <a:spLocks/>
            </p:cNvSpPr>
            <p:nvPr/>
          </p:nvSpPr>
          <p:spPr bwMode="auto">
            <a:xfrm>
              <a:off x="10665604" y="-1544240"/>
              <a:ext cx="123825" cy="88900"/>
            </a:xfrm>
            <a:custGeom>
              <a:avLst/>
              <a:gdLst>
                <a:gd name="T0" fmla="*/ 96 w 98"/>
                <a:gd name="T1" fmla="*/ 0 h 69"/>
                <a:gd name="T2" fmla="*/ 98 w 98"/>
                <a:gd name="T3" fmla="*/ 67 h 69"/>
                <a:gd name="T4" fmla="*/ 2 w 98"/>
                <a:gd name="T5" fmla="*/ 69 h 69"/>
                <a:gd name="T6" fmla="*/ 0 w 98"/>
                <a:gd name="T7" fmla="*/ 2 h 69"/>
                <a:gd name="T8" fmla="*/ 96 w 98"/>
                <a:gd name="T9" fmla="*/ 0 h 69"/>
              </a:gdLst>
              <a:ahLst/>
              <a:cxnLst>
                <a:cxn ang="0">
                  <a:pos x="T0" y="T1"/>
                </a:cxn>
                <a:cxn ang="0">
                  <a:pos x="T2" y="T3"/>
                </a:cxn>
                <a:cxn ang="0">
                  <a:pos x="T4" y="T5"/>
                </a:cxn>
                <a:cxn ang="0">
                  <a:pos x="T6" y="T7"/>
                </a:cxn>
                <a:cxn ang="0">
                  <a:pos x="T8" y="T9"/>
                </a:cxn>
              </a:cxnLst>
              <a:rect l="0" t="0" r="r" b="b"/>
              <a:pathLst>
                <a:path w="98" h="69">
                  <a:moveTo>
                    <a:pt x="96" y="0"/>
                  </a:moveTo>
                  <a:cubicBezTo>
                    <a:pt x="98" y="67"/>
                    <a:pt x="98" y="67"/>
                    <a:pt x="98" y="67"/>
                  </a:cubicBezTo>
                  <a:cubicBezTo>
                    <a:pt x="94" y="67"/>
                    <a:pt x="11" y="69"/>
                    <a:pt x="2" y="69"/>
                  </a:cubicBezTo>
                  <a:cubicBezTo>
                    <a:pt x="0" y="2"/>
                    <a:pt x="0" y="2"/>
                    <a:pt x="0" y="2"/>
                  </a:cubicBezTo>
                  <a:cubicBezTo>
                    <a:pt x="9" y="2"/>
                    <a:pt x="92" y="0"/>
                    <a:pt x="9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5" name="Freeform 1600"/>
            <p:cNvSpPr>
              <a:spLocks/>
            </p:cNvSpPr>
            <p:nvPr/>
          </p:nvSpPr>
          <p:spPr bwMode="auto">
            <a:xfrm>
              <a:off x="10664016" y="-1542653"/>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6" name="Freeform 1601"/>
            <p:cNvSpPr>
              <a:spLocks/>
            </p:cNvSpPr>
            <p:nvPr/>
          </p:nvSpPr>
          <p:spPr bwMode="auto">
            <a:xfrm>
              <a:off x="10662429" y="-15426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7" name="Freeform 1602"/>
            <p:cNvSpPr>
              <a:spLocks/>
            </p:cNvSpPr>
            <p:nvPr/>
          </p:nvSpPr>
          <p:spPr bwMode="auto">
            <a:xfrm>
              <a:off x="10659254" y="-1542653"/>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8" name="Freeform 1603"/>
            <p:cNvSpPr>
              <a:spLocks/>
            </p:cNvSpPr>
            <p:nvPr/>
          </p:nvSpPr>
          <p:spPr bwMode="auto">
            <a:xfrm>
              <a:off x="10659254" y="-1544240"/>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29" name="Freeform 1604"/>
            <p:cNvSpPr>
              <a:spLocks/>
            </p:cNvSpPr>
            <p:nvPr/>
          </p:nvSpPr>
          <p:spPr bwMode="auto">
            <a:xfrm>
              <a:off x="10657666" y="-154424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0" name="Freeform 1605"/>
            <p:cNvSpPr>
              <a:spLocks/>
            </p:cNvSpPr>
            <p:nvPr/>
          </p:nvSpPr>
          <p:spPr bwMode="auto">
            <a:xfrm>
              <a:off x="10656079" y="-154424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1" name="Freeform 1606"/>
            <p:cNvSpPr>
              <a:spLocks/>
            </p:cNvSpPr>
            <p:nvPr/>
          </p:nvSpPr>
          <p:spPr bwMode="auto">
            <a:xfrm>
              <a:off x="10654491" y="-1545828"/>
              <a:ext cx="4763" cy="90488"/>
            </a:xfrm>
            <a:custGeom>
              <a:avLst/>
              <a:gdLst>
                <a:gd name="T0" fmla="*/ 2 w 4"/>
                <a:gd name="T1" fmla="*/ 2 h 69"/>
                <a:gd name="T2" fmla="*/ 4 w 4"/>
                <a:gd name="T3" fmla="*/ 69 h 69"/>
                <a:gd name="T4" fmla="*/ 2 w 4"/>
                <a:gd name="T5" fmla="*/ 67 h 69"/>
                <a:gd name="T6" fmla="*/ 0 w 4"/>
                <a:gd name="T7" fmla="*/ 0 h 69"/>
                <a:gd name="T8" fmla="*/ 2 w 4"/>
                <a:gd name="T9" fmla="*/ 2 h 69"/>
              </a:gdLst>
              <a:ahLst/>
              <a:cxnLst>
                <a:cxn ang="0">
                  <a:pos x="T0" y="T1"/>
                </a:cxn>
                <a:cxn ang="0">
                  <a:pos x="T2" y="T3"/>
                </a:cxn>
                <a:cxn ang="0">
                  <a:pos x="T4" y="T5"/>
                </a:cxn>
                <a:cxn ang="0">
                  <a:pos x="T6" y="T7"/>
                </a:cxn>
                <a:cxn ang="0">
                  <a:pos x="T8" y="T9"/>
                </a:cxn>
              </a:cxnLst>
              <a:rect l="0" t="0" r="r" b="b"/>
              <a:pathLst>
                <a:path w="4" h="69">
                  <a:moveTo>
                    <a:pt x="2" y="2"/>
                  </a:moveTo>
                  <a:cubicBezTo>
                    <a:pt x="4" y="69"/>
                    <a:pt x="4" y="69"/>
                    <a:pt x="4" y="69"/>
                  </a:cubicBezTo>
                  <a:cubicBezTo>
                    <a:pt x="3" y="69"/>
                    <a:pt x="2" y="68"/>
                    <a:pt x="2" y="67"/>
                  </a:cubicBezTo>
                  <a:cubicBezTo>
                    <a:pt x="0" y="0"/>
                    <a:pt x="0" y="0"/>
                    <a:pt x="0" y="0"/>
                  </a:cubicBezTo>
                  <a:cubicBezTo>
                    <a:pt x="0" y="1"/>
                    <a:pt x="1" y="2"/>
                    <a:pt x="2"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2" name="Freeform 1607"/>
            <p:cNvSpPr>
              <a:spLocks/>
            </p:cNvSpPr>
            <p:nvPr/>
          </p:nvSpPr>
          <p:spPr bwMode="auto">
            <a:xfrm>
              <a:off x="12186429" y="-1593453"/>
              <a:ext cx="7938" cy="100013"/>
            </a:xfrm>
            <a:custGeom>
              <a:avLst/>
              <a:gdLst>
                <a:gd name="T0" fmla="*/ 3 w 5"/>
                <a:gd name="T1" fmla="*/ 8 h 63"/>
                <a:gd name="T2" fmla="*/ 5 w 5"/>
                <a:gd name="T3" fmla="*/ 63 h 63"/>
                <a:gd name="T4" fmla="*/ 2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2"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3" name="Freeform 1608"/>
            <p:cNvSpPr>
              <a:spLocks/>
            </p:cNvSpPr>
            <p:nvPr/>
          </p:nvSpPr>
          <p:spPr bwMode="auto">
            <a:xfrm>
              <a:off x="11626041" y="-1587103"/>
              <a:ext cx="12700" cy="111125"/>
            </a:xfrm>
            <a:custGeom>
              <a:avLst/>
              <a:gdLst>
                <a:gd name="T0" fmla="*/ 8 w 10"/>
                <a:gd name="T1" fmla="*/ 18 h 85"/>
                <a:gd name="T2" fmla="*/ 10 w 10"/>
                <a:gd name="T3" fmla="*/ 85 h 85"/>
                <a:gd name="T4" fmla="*/ 8 w 10"/>
                <a:gd name="T5" fmla="*/ 73 h 85"/>
                <a:gd name="T6" fmla="*/ 2 w 10"/>
                <a:gd name="T7" fmla="*/ 67 h 85"/>
                <a:gd name="T8" fmla="*/ 0 w 10"/>
                <a:gd name="T9" fmla="*/ 0 h 85"/>
                <a:gd name="T10" fmla="*/ 6 w 10"/>
                <a:gd name="T11" fmla="*/ 6 h 85"/>
                <a:gd name="T12" fmla="*/ 8 w 10"/>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10" h="85">
                  <a:moveTo>
                    <a:pt x="8" y="18"/>
                  </a:moveTo>
                  <a:cubicBezTo>
                    <a:pt x="10" y="85"/>
                    <a:pt x="10" y="85"/>
                    <a:pt x="10" y="85"/>
                  </a:cubicBezTo>
                  <a:cubicBezTo>
                    <a:pt x="10" y="80"/>
                    <a:pt x="9" y="77"/>
                    <a:pt x="8" y="73"/>
                  </a:cubicBezTo>
                  <a:cubicBezTo>
                    <a:pt x="7" y="70"/>
                    <a:pt x="4" y="68"/>
                    <a:pt x="2" y="67"/>
                  </a:cubicBezTo>
                  <a:cubicBezTo>
                    <a:pt x="0" y="0"/>
                    <a:pt x="0" y="0"/>
                    <a:pt x="0" y="0"/>
                  </a:cubicBezTo>
                  <a:cubicBezTo>
                    <a:pt x="2" y="1"/>
                    <a:pt x="5" y="3"/>
                    <a:pt x="6" y="6"/>
                  </a:cubicBezTo>
                  <a:cubicBezTo>
                    <a:pt x="7" y="10"/>
                    <a:pt x="8" y="13"/>
                    <a:pt x="8"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4" name="Freeform 1609"/>
            <p:cNvSpPr>
              <a:spLocks/>
            </p:cNvSpPr>
            <p:nvPr/>
          </p:nvSpPr>
          <p:spPr bwMode="auto">
            <a:xfrm>
              <a:off x="11624454" y="-158710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5" name="Freeform 1610"/>
            <p:cNvSpPr>
              <a:spLocks/>
            </p:cNvSpPr>
            <p:nvPr/>
          </p:nvSpPr>
          <p:spPr bwMode="auto">
            <a:xfrm>
              <a:off x="11624454" y="-158710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6" name="Freeform 1612"/>
            <p:cNvSpPr>
              <a:spLocks/>
            </p:cNvSpPr>
            <p:nvPr/>
          </p:nvSpPr>
          <p:spPr bwMode="auto">
            <a:xfrm>
              <a:off x="11622866" y="-1588690"/>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7"/>
                    <a:pt x="2" y="67"/>
                  </a:cubicBezTo>
                  <a:cubicBezTo>
                    <a:pt x="0" y="0"/>
                    <a:pt x="0" y="0"/>
                    <a:pt x="0" y="0"/>
                  </a:cubicBezTo>
                  <a:cubicBezTo>
                    <a:pt x="1" y="0"/>
                    <a:pt x="1" y="0"/>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7" name="Freeform 1613"/>
            <p:cNvSpPr>
              <a:spLocks/>
            </p:cNvSpPr>
            <p:nvPr/>
          </p:nvSpPr>
          <p:spPr bwMode="auto">
            <a:xfrm>
              <a:off x="11622866" y="-158869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8" name="Freeform 1614"/>
            <p:cNvSpPr>
              <a:spLocks/>
            </p:cNvSpPr>
            <p:nvPr/>
          </p:nvSpPr>
          <p:spPr bwMode="auto">
            <a:xfrm>
              <a:off x="11621278" y="-158869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39" name="Freeform 1615"/>
            <p:cNvSpPr>
              <a:spLocks/>
            </p:cNvSpPr>
            <p:nvPr/>
          </p:nvSpPr>
          <p:spPr bwMode="auto">
            <a:xfrm>
              <a:off x="11621278" y="-1588690"/>
              <a:ext cx="3175"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0" name="Freeform 1616"/>
            <p:cNvSpPr>
              <a:spLocks/>
            </p:cNvSpPr>
            <p:nvPr/>
          </p:nvSpPr>
          <p:spPr bwMode="auto">
            <a:xfrm>
              <a:off x="14299391" y="-1647428"/>
              <a:ext cx="20638" cy="92075"/>
            </a:xfrm>
            <a:custGeom>
              <a:avLst/>
              <a:gdLst>
                <a:gd name="T0" fmla="*/ 12 w 13"/>
                <a:gd name="T1" fmla="*/ 3 h 58"/>
                <a:gd name="T2" fmla="*/ 13 w 13"/>
                <a:gd name="T3" fmla="*/ 58 h 58"/>
                <a:gd name="T4" fmla="*/ 1 w 13"/>
                <a:gd name="T5" fmla="*/ 55 h 58"/>
                <a:gd name="T6" fmla="*/ 0 w 13"/>
                <a:gd name="T7" fmla="*/ 0 h 58"/>
                <a:gd name="T8" fmla="*/ 12 w 13"/>
                <a:gd name="T9" fmla="*/ 3 h 58"/>
              </a:gdLst>
              <a:ahLst/>
              <a:cxnLst>
                <a:cxn ang="0">
                  <a:pos x="T0" y="T1"/>
                </a:cxn>
                <a:cxn ang="0">
                  <a:pos x="T2" y="T3"/>
                </a:cxn>
                <a:cxn ang="0">
                  <a:pos x="T4" y="T5"/>
                </a:cxn>
                <a:cxn ang="0">
                  <a:pos x="T6" y="T7"/>
                </a:cxn>
                <a:cxn ang="0">
                  <a:pos x="T8" y="T9"/>
                </a:cxn>
              </a:cxnLst>
              <a:rect l="0" t="0" r="r" b="b"/>
              <a:pathLst>
                <a:path w="13" h="58">
                  <a:moveTo>
                    <a:pt x="12" y="3"/>
                  </a:moveTo>
                  <a:lnTo>
                    <a:pt x="13" y="58"/>
                  </a:lnTo>
                  <a:lnTo>
                    <a:pt x="1" y="55"/>
                  </a:lnTo>
                  <a:lnTo>
                    <a:pt x="0" y="0"/>
                  </a:lnTo>
                  <a:lnTo>
                    <a:pt x="12"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1" name="Freeform 1617"/>
            <p:cNvSpPr>
              <a:spLocks/>
            </p:cNvSpPr>
            <p:nvPr/>
          </p:nvSpPr>
          <p:spPr bwMode="auto">
            <a:xfrm>
              <a:off x="16067866" y="-1712515"/>
              <a:ext cx="7938" cy="107950"/>
            </a:xfrm>
            <a:custGeom>
              <a:avLst/>
              <a:gdLst>
                <a:gd name="T0" fmla="*/ 3 w 5"/>
                <a:gd name="T1" fmla="*/ 0 h 68"/>
                <a:gd name="T2" fmla="*/ 5 w 5"/>
                <a:gd name="T3" fmla="*/ 55 h 68"/>
                <a:gd name="T4" fmla="*/ 2 w 5"/>
                <a:gd name="T5" fmla="*/ 68 h 68"/>
                <a:gd name="T6" fmla="*/ 0 w 5"/>
                <a:gd name="T7" fmla="*/ 13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lnTo>
                    <a:pt x="5" y="55"/>
                  </a:lnTo>
                  <a:lnTo>
                    <a:pt x="2" y="68"/>
                  </a:lnTo>
                  <a:lnTo>
                    <a:pt x="0" y="13"/>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2" name="Freeform 1618"/>
            <p:cNvSpPr>
              <a:spLocks/>
            </p:cNvSpPr>
            <p:nvPr/>
          </p:nvSpPr>
          <p:spPr bwMode="auto">
            <a:xfrm>
              <a:off x="12181666" y="-1587103"/>
              <a:ext cx="4763" cy="101600"/>
            </a:xfrm>
            <a:custGeom>
              <a:avLst/>
              <a:gdLst>
                <a:gd name="T0" fmla="*/ 1 w 3"/>
                <a:gd name="T1" fmla="*/ 0 h 64"/>
                <a:gd name="T2" fmla="*/ 3 w 3"/>
                <a:gd name="T3" fmla="*/ 55 h 64"/>
                <a:gd name="T4" fmla="*/ 1 w 3"/>
                <a:gd name="T5" fmla="*/ 64 h 64"/>
                <a:gd name="T6" fmla="*/ 0 w 3"/>
                <a:gd name="T7" fmla="*/ 9 h 64"/>
                <a:gd name="T8" fmla="*/ 1 w 3"/>
                <a:gd name="T9" fmla="*/ 0 h 64"/>
              </a:gdLst>
              <a:ahLst/>
              <a:cxnLst>
                <a:cxn ang="0">
                  <a:pos x="T0" y="T1"/>
                </a:cxn>
                <a:cxn ang="0">
                  <a:pos x="T2" y="T3"/>
                </a:cxn>
                <a:cxn ang="0">
                  <a:pos x="T4" y="T5"/>
                </a:cxn>
                <a:cxn ang="0">
                  <a:pos x="T6" y="T7"/>
                </a:cxn>
                <a:cxn ang="0">
                  <a:pos x="T8" y="T9"/>
                </a:cxn>
              </a:cxnLst>
              <a:rect l="0" t="0" r="r" b="b"/>
              <a:pathLst>
                <a:path w="3" h="64">
                  <a:moveTo>
                    <a:pt x="1" y="0"/>
                  </a:moveTo>
                  <a:lnTo>
                    <a:pt x="3" y="55"/>
                  </a:lnTo>
                  <a:lnTo>
                    <a:pt x="1" y="64"/>
                  </a:lnTo>
                  <a:lnTo>
                    <a:pt x="0" y="9"/>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3" name="Freeform 1619"/>
            <p:cNvSpPr>
              <a:spLocks/>
            </p:cNvSpPr>
            <p:nvPr/>
          </p:nvSpPr>
          <p:spPr bwMode="auto">
            <a:xfrm>
              <a:off x="14318441" y="-1642665"/>
              <a:ext cx="17463" cy="93663"/>
            </a:xfrm>
            <a:custGeom>
              <a:avLst/>
              <a:gdLst>
                <a:gd name="T0" fmla="*/ 9 w 11"/>
                <a:gd name="T1" fmla="*/ 4 h 59"/>
                <a:gd name="T2" fmla="*/ 11 w 11"/>
                <a:gd name="T3" fmla="*/ 59 h 59"/>
                <a:gd name="T4" fmla="*/ 1 w 11"/>
                <a:gd name="T5" fmla="*/ 55 h 59"/>
                <a:gd name="T6" fmla="*/ 0 w 11"/>
                <a:gd name="T7" fmla="*/ 0 h 59"/>
                <a:gd name="T8" fmla="*/ 9 w 11"/>
                <a:gd name="T9" fmla="*/ 4 h 59"/>
              </a:gdLst>
              <a:ahLst/>
              <a:cxnLst>
                <a:cxn ang="0">
                  <a:pos x="T0" y="T1"/>
                </a:cxn>
                <a:cxn ang="0">
                  <a:pos x="T2" y="T3"/>
                </a:cxn>
                <a:cxn ang="0">
                  <a:pos x="T4" y="T5"/>
                </a:cxn>
                <a:cxn ang="0">
                  <a:pos x="T6" y="T7"/>
                </a:cxn>
                <a:cxn ang="0">
                  <a:pos x="T8" y="T9"/>
                </a:cxn>
              </a:cxnLst>
              <a:rect l="0" t="0" r="r" b="b"/>
              <a:pathLst>
                <a:path w="11" h="59">
                  <a:moveTo>
                    <a:pt x="9" y="4"/>
                  </a:moveTo>
                  <a:lnTo>
                    <a:pt x="11" y="59"/>
                  </a:lnTo>
                  <a:lnTo>
                    <a:pt x="1" y="55"/>
                  </a:lnTo>
                  <a:lnTo>
                    <a:pt x="0" y="0"/>
                  </a:lnTo>
                  <a:lnTo>
                    <a:pt x="9"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4" name="Freeform 1620"/>
            <p:cNvSpPr>
              <a:spLocks/>
            </p:cNvSpPr>
            <p:nvPr/>
          </p:nvSpPr>
          <p:spPr bwMode="auto">
            <a:xfrm>
              <a:off x="11403791" y="-1577578"/>
              <a:ext cx="57150" cy="115888"/>
            </a:xfrm>
            <a:custGeom>
              <a:avLst/>
              <a:gdLst>
                <a:gd name="T0" fmla="*/ 44 w 46"/>
                <a:gd name="T1" fmla="*/ 0 h 89"/>
                <a:gd name="T2" fmla="*/ 46 w 46"/>
                <a:gd name="T3" fmla="*/ 68 h 89"/>
                <a:gd name="T4" fmla="*/ 2 w 46"/>
                <a:gd name="T5" fmla="*/ 89 h 89"/>
                <a:gd name="T6" fmla="*/ 0 w 46"/>
                <a:gd name="T7" fmla="*/ 22 h 89"/>
                <a:gd name="T8" fmla="*/ 44 w 46"/>
                <a:gd name="T9" fmla="*/ 0 h 89"/>
              </a:gdLst>
              <a:ahLst/>
              <a:cxnLst>
                <a:cxn ang="0">
                  <a:pos x="T0" y="T1"/>
                </a:cxn>
                <a:cxn ang="0">
                  <a:pos x="T2" y="T3"/>
                </a:cxn>
                <a:cxn ang="0">
                  <a:pos x="T4" y="T5"/>
                </a:cxn>
                <a:cxn ang="0">
                  <a:pos x="T6" y="T7"/>
                </a:cxn>
                <a:cxn ang="0">
                  <a:pos x="T8" y="T9"/>
                </a:cxn>
              </a:cxnLst>
              <a:rect l="0" t="0" r="r" b="b"/>
              <a:pathLst>
                <a:path w="46" h="89">
                  <a:moveTo>
                    <a:pt x="44" y="0"/>
                  </a:moveTo>
                  <a:cubicBezTo>
                    <a:pt x="46" y="68"/>
                    <a:pt x="46" y="68"/>
                    <a:pt x="46" y="68"/>
                  </a:cubicBezTo>
                  <a:cubicBezTo>
                    <a:pt x="28" y="73"/>
                    <a:pt x="9" y="85"/>
                    <a:pt x="2" y="89"/>
                  </a:cubicBezTo>
                  <a:cubicBezTo>
                    <a:pt x="0" y="22"/>
                    <a:pt x="0" y="22"/>
                    <a:pt x="0" y="22"/>
                  </a:cubicBezTo>
                  <a:cubicBezTo>
                    <a:pt x="7" y="18"/>
                    <a:pt x="26" y="6"/>
                    <a:pt x="4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5" name="Freeform 1621"/>
            <p:cNvSpPr>
              <a:spLocks/>
            </p:cNvSpPr>
            <p:nvPr/>
          </p:nvSpPr>
          <p:spPr bwMode="auto">
            <a:xfrm>
              <a:off x="11400616" y="-1549003"/>
              <a:ext cx="6350" cy="90488"/>
            </a:xfrm>
            <a:custGeom>
              <a:avLst/>
              <a:gdLst>
                <a:gd name="T0" fmla="*/ 2 w 4"/>
                <a:gd name="T1" fmla="*/ 0 h 69"/>
                <a:gd name="T2" fmla="*/ 4 w 4"/>
                <a:gd name="T3" fmla="*/ 67 h 69"/>
                <a:gd name="T4" fmla="*/ 2 w 4"/>
                <a:gd name="T5" fmla="*/ 69 h 69"/>
                <a:gd name="T6" fmla="*/ 0 w 4"/>
                <a:gd name="T7" fmla="*/ 2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cubicBezTo>
                    <a:pt x="4" y="67"/>
                    <a:pt x="4" y="67"/>
                    <a:pt x="4" y="67"/>
                  </a:cubicBezTo>
                  <a:cubicBezTo>
                    <a:pt x="3" y="68"/>
                    <a:pt x="2" y="69"/>
                    <a:pt x="2" y="69"/>
                  </a:cubicBezTo>
                  <a:cubicBezTo>
                    <a:pt x="0" y="2"/>
                    <a:pt x="0" y="2"/>
                    <a:pt x="0" y="2"/>
                  </a:cubicBezTo>
                  <a:cubicBezTo>
                    <a:pt x="0" y="2"/>
                    <a:pt x="1" y="1"/>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6" name="Freeform 1622"/>
            <p:cNvSpPr>
              <a:spLocks/>
            </p:cNvSpPr>
            <p:nvPr/>
          </p:nvSpPr>
          <p:spPr bwMode="auto">
            <a:xfrm>
              <a:off x="10871978" y="-1560115"/>
              <a:ext cx="6350" cy="122238"/>
            </a:xfrm>
            <a:custGeom>
              <a:avLst/>
              <a:gdLst>
                <a:gd name="T0" fmla="*/ 3 w 5"/>
                <a:gd name="T1" fmla="*/ 27 h 94"/>
                <a:gd name="T2" fmla="*/ 5 w 5"/>
                <a:gd name="T3" fmla="*/ 94 h 94"/>
                <a:gd name="T4" fmla="*/ 2 w 5"/>
                <a:gd name="T5" fmla="*/ 69 h 94"/>
                <a:gd name="T6" fmla="*/ 2 w 5"/>
                <a:gd name="T7" fmla="*/ 67 h 94"/>
                <a:gd name="T8" fmla="*/ 0 w 5"/>
                <a:gd name="T9" fmla="*/ 0 h 94"/>
                <a:gd name="T10" fmla="*/ 0 w 5"/>
                <a:gd name="T11" fmla="*/ 2 h 94"/>
                <a:gd name="T12" fmla="*/ 3 w 5"/>
                <a:gd name="T13" fmla="*/ 27 h 94"/>
              </a:gdLst>
              <a:ahLst/>
              <a:cxnLst>
                <a:cxn ang="0">
                  <a:pos x="T0" y="T1"/>
                </a:cxn>
                <a:cxn ang="0">
                  <a:pos x="T2" y="T3"/>
                </a:cxn>
                <a:cxn ang="0">
                  <a:pos x="T4" y="T5"/>
                </a:cxn>
                <a:cxn ang="0">
                  <a:pos x="T6" y="T7"/>
                </a:cxn>
                <a:cxn ang="0">
                  <a:pos x="T8" y="T9"/>
                </a:cxn>
                <a:cxn ang="0">
                  <a:pos x="T10" y="T11"/>
                </a:cxn>
                <a:cxn ang="0">
                  <a:pos x="T12" y="T13"/>
                </a:cxn>
              </a:cxnLst>
              <a:rect l="0" t="0" r="r" b="b"/>
              <a:pathLst>
                <a:path w="5" h="94">
                  <a:moveTo>
                    <a:pt x="3" y="27"/>
                  </a:moveTo>
                  <a:cubicBezTo>
                    <a:pt x="5" y="94"/>
                    <a:pt x="5" y="94"/>
                    <a:pt x="5" y="94"/>
                  </a:cubicBezTo>
                  <a:cubicBezTo>
                    <a:pt x="5" y="86"/>
                    <a:pt x="3" y="76"/>
                    <a:pt x="2" y="69"/>
                  </a:cubicBezTo>
                  <a:cubicBezTo>
                    <a:pt x="2" y="68"/>
                    <a:pt x="2" y="67"/>
                    <a:pt x="2" y="67"/>
                  </a:cubicBezTo>
                  <a:cubicBezTo>
                    <a:pt x="0" y="0"/>
                    <a:pt x="0" y="0"/>
                    <a:pt x="0" y="0"/>
                  </a:cubicBezTo>
                  <a:cubicBezTo>
                    <a:pt x="0" y="0"/>
                    <a:pt x="0" y="1"/>
                    <a:pt x="0" y="2"/>
                  </a:cubicBezTo>
                  <a:cubicBezTo>
                    <a:pt x="1" y="8"/>
                    <a:pt x="3" y="19"/>
                    <a:pt x="3" y="2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7" name="Freeform 1623"/>
            <p:cNvSpPr>
              <a:spLocks/>
            </p:cNvSpPr>
            <p:nvPr/>
          </p:nvSpPr>
          <p:spPr bwMode="auto">
            <a:xfrm>
              <a:off x="11365691" y="-1545828"/>
              <a:ext cx="38100" cy="98425"/>
            </a:xfrm>
            <a:custGeom>
              <a:avLst/>
              <a:gdLst>
                <a:gd name="T0" fmla="*/ 22 w 24"/>
                <a:gd name="T1" fmla="*/ 0 h 62"/>
                <a:gd name="T2" fmla="*/ 24 w 24"/>
                <a:gd name="T3" fmla="*/ 55 h 62"/>
                <a:gd name="T4" fmla="*/ 2 w 24"/>
                <a:gd name="T5" fmla="*/ 62 h 62"/>
                <a:gd name="T6" fmla="*/ 0 w 24"/>
                <a:gd name="T7" fmla="*/ 7 h 62"/>
                <a:gd name="T8" fmla="*/ 22 w 24"/>
                <a:gd name="T9" fmla="*/ 0 h 62"/>
              </a:gdLst>
              <a:ahLst/>
              <a:cxnLst>
                <a:cxn ang="0">
                  <a:pos x="T0" y="T1"/>
                </a:cxn>
                <a:cxn ang="0">
                  <a:pos x="T2" y="T3"/>
                </a:cxn>
                <a:cxn ang="0">
                  <a:pos x="T4" y="T5"/>
                </a:cxn>
                <a:cxn ang="0">
                  <a:pos x="T6" y="T7"/>
                </a:cxn>
                <a:cxn ang="0">
                  <a:pos x="T8" y="T9"/>
                </a:cxn>
              </a:cxnLst>
              <a:rect l="0" t="0" r="r" b="b"/>
              <a:pathLst>
                <a:path w="24" h="62">
                  <a:moveTo>
                    <a:pt x="22" y="0"/>
                  </a:moveTo>
                  <a:lnTo>
                    <a:pt x="24" y="55"/>
                  </a:lnTo>
                  <a:lnTo>
                    <a:pt x="2" y="62"/>
                  </a:lnTo>
                  <a:lnTo>
                    <a:pt x="0" y="7"/>
                  </a:lnTo>
                  <a:lnTo>
                    <a:pt x="2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8" name="Freeform 1624"/>
            <p:cNvSpPr>
              <a:spLocks/>
            </p:cNvSpPr>
            <p:nvPr/>
          </p:nvSpPr>
          <p:spPr bwMode="auto">
            <a:xfrm>
              <a:off x="16056753" y="-1691878"/>
              <a:ext cx="14288" cy="103188"/>
            </a:xfrm>
            <a:custGeom>
              <a:avLst/>
              <a:gdLst>
                <a:gd name="T0" fmla="*/ 7 w 9"/>
                <a:gd name="T1" fmla="*/ 0 h 65"/>
                <a:gd name="T2" fmla="*/ 9 w 9"/>
                <a:gd name="T3" fmla="*/ 55 h 65"/>
                <a:gd name="T4" fmla="*/ 1 w 9"/>
                <a:gd name="T5" fmla="*/ 65 h 65"/>
                <a:gd name="T6" fmla="*/ 0 w 9"/>
                <a:gd name="T7" fmla="*/ 10 h 65"/>
                <a:gd name="T8" fmla="*/ 7 w 9"/>
                <a:gd name="T9" fmla="*/ 0 h 65"/>
              </a:gdLst>
              <a:ahLst/>
              <a:cxnLst>
                <a:cxn ang="0">
                  <a:pos x="T0" y="T1"/>
                </a:cxn>
                <a:cxn ang="0">
                  <a:pos x="T2" y="T3"/>
                </a:cxn>
                <a:cxn ang="0">
                  <a:pos x="T4" y="T5"/>
                </a:cxn>
                <a:cxn ang="0">
                  <a:pos x="T6" y="T7"/>
                </a:cxn>
                <a:cxn ang="0">
                  <a:pos x="T8" y="T9"/>
                </a:cxn>
              </a:cxnLst>
              <a:rect l="0" t="0" r="r" b="b"/>
              <a:pathLst>
                <a:path w="9" h="65">
                  <a:moveTo>
                    <a:pt x="7" y="0"/>
                  </a:moveTo>
                  <a:lnTo>
                    <a:pt x="9" y="55"/>
                  </a:lnTo>
                  <a:lnTo>
                    <a:pt x="1" y="65"/>
                  </a:lnTo>
                  <a:lnTo>
                    <a:pt x="0" y="10"/>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49" name="Freeform 1625"/>
            <p:cNvSpPr>
              <a:spLocks/>
            </p:cNvSpPr>
            <p:nvPr/>
          </p:nvSpPr>
          <p:spPr bwMode="auto">
            <a:xfrm>
              <a:off x="14318441" y="-1639490"/>
              <a:ext cx="3175" cy="103188"/>
            </a:xfrm>
            <a:custGeom>
              <a:avLst/>
              <a:gdLst>
                <a:gd name="T0" fmla="*/ 0 w 2"/>
                <a:gd name="T1" fmla="*/ 0 h 65"/>
                <a:gd name="T2" fmla="*/ 2 w 2"/>
                <a:gd name="T3" fmla="*/ 55 h 65"/>
                <a:gd name="T4" fmla="*/ 1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1" y="65"/>
                  </a:lnTo>
                  <a:lnTo>
                    <a:pt x="0" y="1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0" name="Freeform 1626"/>
            <p:cNvSpPr>
              <a:spLocks/>
            </p:cNvSpPr>
            <p:nvPr/>
          </p:nvSpPr>
          <p:spPr bwMode="auto">
            <a:xfrm>
              <a:off x="11341878" y="-1534715"/>
              <a:ext cx="26988" cy="93663"/>
            </a:xfrm>
            <a:custGeom>
              <a:avLst/>
              <a:gdLst>
                <a:gd name="T0" fmla="*/ 15 w 17"/>
                <a:gd name="T1" fmla="*/ 0 h 59"/>
                <a:gd name="T2" fmla="*/ 17 w 17"/>
                <a:gd name="T3" fmla="*/ 55 h 59"/>
                <a:gd name="T4" fmla="*/ 1 w 17"/>
                <a:gd name="T5" fmla="*/ 59 h 59"/>
                <a:gd name="T6" fmla="*/ 0 w 17"/>
                <a:gd name="T7" fmla="*/ 4 h 59"/>
                <a:gd name="T8" fmla="*/ 15 w 17"/>
                <a:gd name="T9" fmla="*/ 0 h 59"/>
              </a:gdLst>
              <a:ahLst/>
              <a:cxnLst>
                <a:cxn ang="0">
                  <a:pos x="T0" y="T1"/>
                </a:cxn>
                <a:cxn ang="0">
                  <a:pos x="T2" y="T3"/>
                </a:cxn>
                <a:cxn ang="0">
                  <a:pos x="T4" y="T5"/>
                </a:cxn>
                <a:cxn ang="0">
                  <a:pos x="T6" y="T7"/>
                </a:cxn>
                <a:cxn ang="0">
                  <a:pos x="T8" y="T9"/>
                </a:cxn>
              </a:cxnLst>
              <a:rect l="0" t="0" r="r" b="b"/>
              <a:pathLst>
                <a:path w="17" h="59">
                  <a:moveTo>
                    <a:pt x="15" y="0"/>
                  </a:moveTo>
                  <a:lnTo>
                    <a:pt x="17" y="55"/>
                  </a:lnTo>
                  <a:lnTo>
                    <a:pt x="1" y="59"/>
                  </a:lnTo>
                  <a:lnTo>
                    <a:pt x="0" y="4"/>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1" name="Freeform 1627"/>
            <p:cNvSpPr>
              <a:spLocks/>
            </p:cNvSpPr>
            <p:nvPr/>
          </p:nvSpPr>
          <p:spPr bwMode="auto">
            <a:xfrm>
              <a:off x="16053578" y="-1676003"/>
              <a:ext cx="4763" cy="96838"/>
            </a:xfrm>
            <a:custGeom>
              <a:avLst/>
              <a:gdLst>
                <a:gd name="T0" fmla="*/ 2 w 3"/>
                <a:gd name="T1" fmla="*/ 0 h 61"/>
                <a:gd name="T2" fmla="*/ 3 w 3"/>
                <a:gd name="T3" fmla="*/ 55 h 61"/>
                <a:gd name="T4" fmla="*/ 1 w 3"/>
                <a:gd name="T5" fmla="*/ 61 h 61"/>
                <a:gd name="T6" fmla="*/ 0 w 3"/>
                <a:gd name="T7" fmla="*/ 6 h 61"/>
                <a:gd name="T8" fmla="*/ 2 w 3"/>
                <a:gd name="T9" fmla="*/ 0 h 61"/>
              </a:gdLst>
              <a:ahLst/>
              <a:cxnLst>
                <a:cxn ang="0">
                  <a:pos x="T0" y="T1"/>
                </a:cxn>
                <a:cxn ang="0">
                  <a:pos x="T2" y="T3"/>
                </a:cxn>
                <a:cxn ang="0">
                  <a:pos x="T4" y="T5"/>
                </a:cxn>
                <a:cxn ang="0">
                  <a:pos x="T6" y="T7"/>
                </a:cxn>
                <a:cxn ang="0">
                  <a:pos x="T8" y="T9"/>
                </a:cxn>
              </a:cxnLst>
              <a:rect l="0" t="0" r="r" b="b"/>
              <a:pathLst>
                <a:path w="3" h="61">
                  <a:moveTo>
                    <a:pt x="2" y="0"/>
                  </a:moveTo>
                  <a:lnTo>
                    <a:pt x="3" y="55"/>
                  </a:lnTo>
                  <a:lnTo>
                    <a:pt x="1" y="61"/>
                  </a:lnTo>
                  <a:lnTo>
                    <a:pt x="0" y="6"/>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2" name="Freeform 1628"/>
            <p:cNvSpPr>
              <a:spLocks/>
            </p:cNvSpPr>
            <p:nvPr/>
          </p:nvSpPr>
          <p:spPr bwMode="auto">
            <a:xfrm>
              <a:off x="14332728" y="-1620440"/>
              <a:ext cx="15875" cy="98425"/>
            </a:xfrm>
            <a:custGeom>
              <a:avLst/>
              <a:gdLst>
                <a:gd name="T0" fmla="*/ 9 w 10"/>
                <a:gd name="T1" fmla="*/ 6 h 62"/>
                <a:gd name="T2" fmla="*/ 10 w 10"/>
                <a:gd name="T3" fmla="*/ 62 h 62"/>
                <a:gd name="T4" fmla="*/ 1 w 10"/>
                <a:gd name="T5" fmla="*/ 55 h 62"/>
                <a:gd name="T6" fmla="*/ 0 w 10"/>
                <a:gd name="T7" fmla="*/ 0 h 62"/>
                <a:gd name="T8" fmla="*/ 9 w 10"/>
                <a:gd name="T9" fmla="*/ 6 h 62"/>
              </a:gdLst>
              <a:ahLst/>
              <a:cxnLst>
                <a:cxn ang="0">
                  <a:pos x="T0" y="T1"/>
                </a:cxn>
                <a:cxn ang="0">
                  <a:pos x="T2" y="T3"/>
                </a:cxn>
                <a:cxn ang="0">
                  <a:pos x="T4" y="T5"/>
                </a:cxn>
                <a:cxn ang="0">
                  <a:pos x="T6" y="T7"/>
                </a:cxn>
                <a:cxn ang="0">
                  <a:pos x="T8" y="T9"/>
                </a:cxn>
              </a:cxnLst>
              <a:rect l="0" t="0" r="r" b="b"/>
              <a:pathLst>
                <a:path w="10" h="62">
                  <a:moveTo>
                    <a:pt x="9" y="6"/>
                  </a:moveTo>
                  <a:lnTo>
                    <a:pt x="10" y="62"/>
                  </a:lnTo>
                  <a:lnTo>
                    <a:pt x="1" y="55"/>
                  </a:lnTo>
                  <a:lnTo>
                    <a:pt x="0" y="0"/>
                  </a:lnTo>
                  <a:lnTo>
                    <a:pt x="9"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3" name="Freeform 1629"/>
            <p:cNvSpPr>
              <a:spLocks/>
            </p:cNvSpPr>
            <p:nvPr/>
          </p:nvSpPr>
          <p:spPr bwMode="auto">
            <a:xfrm>
              <a:off x="12929378" y="-1622028"/>
              <a:ext cx="887413" cy="120650"/>
            </a:xfrm>
            <a:custGeom>
              <a:avLst/>
              <a:gdLst>
                <a:gd name="T0" fmla="*/ 557 w 559"/>
                <a:gd name="T1" fmla="*/ 21 h 76"/>
                <a:gd name="T2" fmla="*/ 559 w 559"/>
                <a:gd name="T3" fmla="*/ 76 h 76"/>
                <a:gd name="T4" fmla="*/ 1 w 559"/>
                <a:gd name="T5" fmla="*/ 55 h 76"/>
                <a:gd name="T6" fmla="*/ 0 w 559"/>
                <a:gd name="T7" fmla="*/ 0 h 76"/>
                <a:gd name="T8" fmla="*/ 557 w 559"/>
                <a:gd name="T9" fmla="*/ 21 h 76"/>
              </a:gdLst>
              <a:ahLst/>
              <a:cxnLst>
                <a:cxn ang="0">
                  <a:pos x="T0" y="T1"/>
                </a:cxn>
                <a:cxn ang="0">
                  <a:pos x="T2" y="T3"/>
                </a:cxn>
                <a:cxn ang="0">
                  <a:pos x="T4" y="T5"/>
                </a:cxn>
                <a:cxn ang="0">
                  <a:pos x="T6" y="T7"/>
                </a:cxn>
                <a:cxn ang="0">
                  <a:pos x="T8" y="T9"/>
                </a:cxn>
              </a:cxnLst>
              <a:rect l="0" t="0" r="r" b="b"/>
              <a:pathLst>
                <a:path w="559" h="76">
                  <a:moveTo>
                    <a:pt x="557" y="21"/>
                  </a:moveTo>
                  <a:lnTo>
                    <a:pt x="559" y="76"/>
                  </a:lnTo>
                  <a:lnTo>
                    <a:pt x="1" y="55"/>
                  </a:lnTo>
                  <a:lnTo>
                    <a:pt x="0" y="0"/>
                  </a:lnTo>
                  <a:lnTo>
                    <a:pt x="557" y="2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4" name="Freeform 1630"/>
            <p:cNvSpPr>
              <a:spLocks/>
            </p:cNvSpPr>
            <p:nvPr/>
          </p:nvSpPr>
          <p:spPr bwMode="auto">
            <a:xfrm>
              <a:off x="12189603" y="-1566465"/>
              <a:ext cx="4763" cy="114300"/>
            </a:xfrm>
            <a:custGeom>
              <a:avLst/>
              <a:gdLst>
                <a:gd name="T0" fmla="*/ 3 w 3"/>
                <a:gd name="T1" fmla="*/ 17 h 72"/>
                <a:gd name="T2" fmla="*/ 3 w 3"/>
                <a:gd name="T3" fmla="*/ 72 h 72"/>
                <a:gd name="T4" fmla="*/ 1 w 3"/>
                <a:gd name="T5" fmla="*/ 56 h 72"/>
                <a:gd name="T6" fmla="*/ 0 w 3"/>
                <a:gd name="T7" fmla="*/ 0 h 72"/>
                <a:gd name="T8" fmla="*/ 3 w 3"/>
                <a:gd name="T9" fmla="*/ 17 h 72"/>
              </a:gdLst>
              <a:ahLst/>
              <a:cxnLst>
                <a:cxn ang="0">
                  <a:pos x="T0" y="T1"/>
                </a:cxn>
                <a:cxn ang="0">
                  <a:pos x="T2" y="T3"/>
                </a:cxn>
                <a:cxn ang="0">
                  <a:pos x="T4" y="T5"/>
                </a:cxn>
                <a:cxn ang="0">
                  <a:pos x="T6" y="T7"/>
                </a:cxn>
                <a:cxn ang="0">
                  <a:pos x="T8" y="T9"/>
                </a:cxn>
              </a:cxnLst>
              <a:rect l="0" t="0" r="r" b="b"/>
              <a:pathLst>
                <a:path w="3" h="72">
                  <a:moveTo>
                    <a:pt x="3" y="17"/>
                  </a:moveTo>
                  <a:lnTo>
                    <a:pt x="3" y="72"/>
                  </a:lnTo>
                  <a:lnTo>
                    <a:pt x="1" y="56"/>
                  </a:lnTo>
                  <a:lnTo>
                    <a:pt x="0" y="0"/>
                  </a:lnTo>
                  <a:lnTo>
                    <a:pt x="3" y="1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5" name="Freeform 1631"/>
            <p:cNvSpPr>
              <a:spLocks/>
            </p:cNvSpPr>
            <p:nvPr/>
          </p:nvSpPr>
          <p:spPr bwMode="auto">
            <a:xfrm>
              <a:off x="14347016" y="-1610915"/>
              <a:ext cx="28575" cy="96838"/>
            </a:xfrm>
            <a:custGeom>
              <a:avLst/>
              <a:gdLst>
                <a:gd name="T0" fmla="*/ 16 w 18"/>
                <a:gd name="T1" fmla="*/ 5 h 61"/>
                <a:gd name="T2" fmla="*/ 18 w 18"/>
                <a:gd name="T3" fmla="*/ 61 h 61"/>
                <a:gd name="T4" fmla="*/ 1 w 18"/>
                <a:gd name="T5" fmla="*/ 56 h 61"/>
                <a:gd name="T6" fmla="*/ 0 w 18"/>
                <a:gd name="T7" fmla="*/ 0 h 61"/>
                <a:gd name="T8" fmla="*/ 16 w 18"/>
                <a:gd name="T9" fmla="*/ 5 h 61"/>
              </a:gdLst>
              <a:ahLst/>
              <a:cxnLst>
                <a:cxn ang="0">
                  <a:pos x="T0" y="T1"/>
                </a:cxn>
                <a:cxn ang="0">
                  <a:pos x="T2" y="T3"/>
                </a:cxn>
                <a:cxn ang="0">
                  <a:pos x="T4" y="T5"/>
                </a:cxn>
                <a:cxn ang="0">
                  <a:pos x="T6" y="T7"/>
                </a:cxn>
                <a:cxn ang="0">
                  <a:pos x="T8" y="T9"/>
                </a:cxn>
              </a:cxnLst>
              <a:rect l="0" t="0" r="r" b="b"/>
              <a:pathLst>
                <a:path w="18" h="61">
                  <a:moveTo>
                    <a:pt x="16" y="5"/>
                  </a:moveTo>
                  <a:lnTo>
                    <a:pt x="18" y="61"/>
                  </a:lnTo>
                  <a:lnTo>
                    <a:pt x="1" y="56"/>
                  </a:lnTo>
                  <a:lnTo>
                    <a:pt x="0" y="0"/>
                  </a:lnTo>
                  <a:lnTo>
                    <a:pt x="16"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6" name="Freeform 1632"/>
            <p:cNvSpPr>
              <a:spLocks/>
            </p:cNvSpPr>
            <p:nvPr/>
          </p:nvSpPr>
          <p:spPr bwMode="auto">
            <a:xfrm>
              <a:off x="12194366" y="-1539478"/>
              <a:ext cx="7938" cy="92075"/>
            </a:xfrm>
            <a:custGeom>
              <a:avLst/>
              <a:gdLst>
                <a:gd name="T0" fmla="*/ 4 w 5"/>
                <a:gd name="T1" fmla="*/ 3 h 58"/>
                <a:gd name="T2" fmla="*/ 5 w 5"/>
                <a:gd name="T3" fmla="*/ 58 h 58"/>
                <a:gd name="T4" fmla="*/ 0 w 5"/>
                <a:gd name="T5" fmla="*/ 55 h 58"/>
                <a:gd name="T6" fmla="*/ 0 w 5"/>
                <a:gd name="T7" fmla="*/ 0 h 58"/>
                <a:gd name="T8" fmla="*/ 4 w 5"/>
                <a:gd name="T9" fmla="*/ 3 h 58"/>
              </a:gdLst>
              <a:ahLst/>
              <a:cxnLst>
                <a:cxn ang="0">
                  <a:pos x="T0" y="T1"/>
                </a:cxn>
                <a:cxn ang="0">
                  <a:pos x="T2" y="T3"/>
                </a:cxn>
                <a:cxn ang="0">
                  <a:pos x="T4" y="T5"/>
                </a:cxn>
                <a:cxn ang="0">
                  <a:pos x="T6" y="T7"/>
                </a:cxn>
                <a:cxn ang="0">
                  <a:pos x="T8" y="T9"/>
                </a:cxn>
              </a:cxnLst>
              <a:rect l="0" t="0" r="r" b="b"/>
              <a:pathLst>
                <a:path w="5" h="58">
                  <a:moveTo>
                    <a:pt x="4" y="3"/>
                  </a:moveTo>
                  <a:lnTo>
                    <a:pt x="5" y="58"/>
                  </a:lnTo>
                  <a:lnTo>
                    <a:pt x="0" y="55"/>
                  </a:lnTo>
                  <a:lnTo>
                    <a:pt x="0" y="0"/>
                  </a:lnTo>
                  <a:lnTo>
                    <a:pt x="4"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7" name="Freeform 1633"/>
            <p:cNvSpPr>
              <a:spLocks/>
            </p:cNvSpPr>
            <p:nvPr/>
          </p:nvSpPr>
          <p:spPr bwMode="auto">
            <a:xfrm>
              <a:off x="13813616" y="-1588690"/>
              <a:ext cx="4763" cy="95250"/>
            </a:xfrm>
            <a:custGeom>
              <a:avLst/>
              <a:gdLst>
                <a:gd name="T0" fmla="*/ 1 w 3"/>
                <a:gd name="T1" fmla="*/ 5 h 60"/>
                <a:gd name="T2" fmla="*/ 3 w 3"/>
                <a:gd name="T3" fmla="*/ 60 h 60"/>
                <a:gd name="T4" fmla="*/ 2 w 3"/>
                <a:gd name="T5" fmla="*/ 55 h 60"/>
                <a:gd name="T6" fmla="*/ 0 w 3"/>
                <a:gd name="T7" fmla="*/ 0 h 60"/>
                <a:gd name="T8" fmla="*/ 1 w 3"/>
                <a:gd name="T9" fmla="*/ 5 h 60"/>
              </a:gdLst>
              <a:ahLst/>
              <a:cxnLst>
                <a:cxn ang="0">
                  <a:pos x="T0" y="T1"/>
                </a:cxn>
                <a:cxn ang="0">
                  <a:pos x="T2" y="T3"/>
                </a:cxn>
                <a:cxn ang="0">
                  <a:pos x="T4" y="T5"/>
                </a:cxn>
                <a:cxn ang="0">
                  <a:pos x="T6" y="T7"/>
                </a:cxn>
                <a:cxn ang="0">
                  <a:pos x="T8" y="T9"/>
                </a:cxn>
              </a:cxnLst>
              <a:rect l="0" t="0" r="r" b="b"/>
              <a:pathLst>
                <a:path w="3" h="60">
                  <a:moveTo>
                    <a:pt x="1" y="5"/>
                  </a:moveTo>
                  <a:lnTo>
                    <a:pt x="3" y="60"/>
                  </a:lnTo>
                  <a:lnTo>
                    <a:pt x="2" y="55"/>
                  </a:lnTo>
                  <a:lnTo>
                    <a:pt x="0" y="0"/>
                  </a:lnTo>
                  <a:lnTo>
                    <a:pt x="1"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8" name="Freeform 1634"/>
            <p:cNvSpPr>
              <a:spLocks/>
            </p:cNvSpPr>
            <p:nvPr/>
          </p:nvSpPr>
          <p:spPr bwMode="auto">
            <a:xfrm>
              <a:off x="11292666" y="-1528365"/>
              <a:ext cx="50800" cy="111125"/>
            </a:xfrm>
            <a:custGeom>
              <a:avLst/>
              <a:gdLst>
                <a:gd name="T0" fmla="*/ 39 w 41"/>
                <a:gd name="T1" fmla="*/ 0 h 85"/>
                <a:gd name="T2" fmla="*/ 41 w 41"/>
                <a:gd name="T3" fmla="*/ 67 h 85"/>
                <a:gd name="T4" fmla="*/ 6 w 41"/>
                <a:gd name="T5" fmla="*/ 83 h 85"/>
                <a:gd name="T6" fmla="*/ 1 w 41"/>
                <a:gd name="T7" fmla="*/ 85 h 85"/>
                <a:gd name="T8" fmla="*/ 0 w 41"/>
                <a:gd name="T9" fmla="*/ 18 h 85"/>
                <a:gd name="T10" fmla="*/ 4 w 41"/>
                <a:gd name="T11" fmla="*/ 16 h 85"/>
                <a:gd name="T12" fmla="*/ 39 w 41"/>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39" y="0"/>
                  </a:moveTo>
                  <a:cubicBezTo>
                    <a:pt x="41" y="67"/>
                    <a:pt x="41" y="67"/>
                    <a:pt x="41" y="67"/>
                  </a:cubicBezTo>
                  <a:cubicBezTo>
                    <a:pt x="39" y="67"/>
                    <a:pt x="16" y="77"/>
                    <a:pt x="6" y="83"/>
                  </a:cubicBezTo>
                  <a:cubicBezTo>
                    <a:pt x="5" y="84"/>
                    <a:pt x="3" y="84"/>
                    <a:pt x="1" y="85"/>
                  </a:cubicBezTo>
                  <a:cubicBezTo>
                    <a:pt x="0" y="18"/>
                    <a:pt x="0" y="18"/>
                    <a:pt x="0" y="18"/>
                  </a:cubicBezTo>
                  <a:cubicBezTo>
                    <a:pt x="1" y="17"/>
                    <a:pt x="3" y="17"/>
                    <a:pt x="4" y="16"/>
                  </a:cubicBezTo>
                  <a:cubicBezTo>
                    <a:pt x="14" y="10"/>
                    <a:pt x="38" y="0"/>
                    <a:pt x="3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59" name="Freeform 1635"/>
            <p:cNvSpPr>
              <a:spLocks/>
            </p:cNvSpPr>
            <p:nvPr/>
          </p:nvSpPr>
          <p:spPr bwMode="auto">
            <a:xfrm>
              <a:off x="11289491" y="-1504553"/>
              <a:ext cx="4763" cy="87313"/>
            </a:xfrm>
            <a:custGeom>
              <a:avLst/>
              <a:gdLst>
                <a:gd name="T0" fmla="*/ 3 w 4"/>
                <a:gd name="T1" fmla="*/ 0 h 67"/>
                <a:gd name="T2" fmla="*/ 4 w 4"/>
                <a:gd name="T3" fmla="*/ 67 h 67"/>
                <a:gd name="T4" fmla="*/ 2 w 4"/>
                <a:gd name="T5" fmla="*/ 67 h 67"/>
                <a:gd name="T6" fmla="*/ 0 w 4"/>
                <a:gd name="T7" fmla="*/ 0 h 67"/>
                <a:gd name="T8" fmla="*/ 3 w 4"/>
                <a:gd name="T9" fmla="*/ 0 h 67"/>
              </a:gdLst>
              <a:ahLst/>
              <a:cxnLst>
                <a:cxn ang="0">
                  <a:pos x="T0" y="T1"/>
                </a:cxn>
                <a:cxn ang="0">
                  <a:pos x="T2" y="T3"/>
                </a:cxn>
                <a:cxn ang="0">
                  <a:pos x="T4" y="T5"/>
                </a:cxn>
                <a:cxn ang="0">
                  <a:pos x="T6" y="T7"/>
                </a:cxn>
                <a:cxn ang="0">
                  <a:pos x="T8" y="T9"/>
                </a:cxn>
              </a:cxnLst>
              <a:rect l="0" t="0" r="r" b="b"/>
              <a:pathLst>
                <a:path w="4" h="67">
                  <a:moveTo>
                    <a:pt x="3" y="0"/>
                  </a:moveTo>
                  <a:cubicBezTo>
                    <a:pt x="4" y="67"/>
                    <a:pt x="4" y="67"/>
                    <a:pt x="4"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0" name="Freeform 1636"/>
            <p:cNvSpPr>
              <a:spLocks/>
            </p:cNvSpPr>
            <p:nvPr/>
          </p:nvSpPr>
          <p:spPr bwMode="auto">
            <a:xfrm>
              <a:off x="11287903" y="-1504553"/>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2" y="68"/>
                    <a:pt x="2" y="68"/>
                  </a:cubicBezTo>
                  <a:cubicBezTo>
                    <a:pt x="0" y="1"/>
                    <a:pt x="0" y="1"/>
                    <a:pt x="0" y="1"/>
                  </a:cubicBezTo>
                  <a:cubicBezTo>
                    <a:pt x="0"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1" name="Freeform 1637"/>
            <p:cNvSpPr>
              <a:spLocks/>
            </p:cNvSpPr>
            <p:nvPr/>
          </p:nvSpPr>
          <p:spPr bwMode="auto">
            <a:xfrm>
              <a:off x="11284728" y="-15029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2" name="Freeform 1638"/>
            <p:cNvSpPr>
              <a:spLocks/>
            </p:cNvSpPr>
            <p:nvPr/>
          </p:nvSpPr>
          <p:spPr bwMode="auto">
            <a:xfrm>
              <a:off x="11283141" y="-15029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3" name="Freeform 1639"/>
            <p:cNvSpPr>
              <a:spLocks/>
            </p:cNvSpPr>
            <p:nvPr/>
          </p:nvSpPr>
          <p:spPr bwMode="auto">
            <a:xfrm>
              <a:off x="11279966" y="-1502965"/>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4" name="Freeform 1640"/>
            <p:cNvSpPr>
              <a:spLocks/>
            </p:cNvSpPr>
            <p:nvPr/>
          </p:nvSpPr>
          <p:spPr bwMode="auto">
            <a:xfrm>
              <a:off x="11276791" y="-15029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5" name="Freeform 1641"/>
            <p:cNvSpPr>
              <a:spLocks/>
            </p:cNvSpPr>
            <p:nvPr/>
          </p:nvSpPr>
          <p:spPr bwMode="auto">
            <a:xfrm>
              <a:off x="11264091" y="-1506140"/>
              <a:ext cx="14288" cy="90488"/>
            </a:xfrm>
            <a:custGeom>
              <a:avLst/>
              <a:gdLst>
                <a:gd name="T0" fmla="*/ 10 w 12"/>
                <a:gd name="T1" fmla="*/ 2 h 69"/>
                <a:gd name="T2" fmla="*/ 12 w 12"/>
                <a:gd name="T3" fmla="*/ 69 h 69"/>
                <a:gd name="T4" fmla="*/ 7 w 12"/>
                <a:gd name="T5" fmla="*/ 68 h 69"/>
                <a:gd name="T6" fmla="*/ 2 w 12"/>
                <a:gd name="T7" fmla="*/ 68 h 69"/>
                <a:gd name="T8" fmla="*/ 0 w 12"/>
                <a:gd name="T9" fmla="*/ 0 h 69"/>
                <a:gd name="T10" fmla="*/ 5 w 12"/>
                <a:gd name="T11" fmla="*/ 1 h 69"/>
                <a:gd name="T12" fmla="*/ 10 w 12"/>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10" y="2"/>
                  </a:moveTo>
                  <a:cubicBezTo>
                    <a:pt x="12" y="69"/>
                    <a:pt x="12" y="69"/>
                    <a:pt x="12" y="69"/>
                  </a:cubicBezTo>
                  <a:cubicBezTo>
                    <a:pt x="11" y="68"/>
                    <a:pt x="9" y="68"/>
                    <a:pt x="7" y="68"/>
                  </a:cubicBezTo>
                  <a:cubicBezTo>
                    <a:pt x="5" y="68"/>
                    <a:pt x="3" y="68"/>
                    <a:pt x="2" y="68"/>
                  </a:cubicBezTo>
                  <a:cubicBezTo>
                    <a:pt x="0" y="0"/>
                    <a:pt x="0" y="0"/>
                    <a:pt x="0" y="0"/>
                  </a:cubicBezTo>
                  <a:cubicBezTo>
                    <a:pt x="1" y="1"/>
                    <a:pt x="3" y="1"/>
                    <a:pt x="5" y="1"/>
                  </a:cubicBezTo>
                  <a:cubicBezTo>
                    <a:pt x="7" y="1"/>
                    <a:pt x="9" y="1"/>
                    <a:pt x="10"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6" name="Freeform 1642"/>
            <p:cNvSpPr>
              <a:spLocks/>
            </p:cNvSpPr>
            <p:nvPr/>
          </p:nvSpPr>
          <p:spPr bwMode="auto">
            <a:xfrm>
              <a:off x="11259328" y="-1506140"/>
              <a:ext cx="6350"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7" name="Freeform 1643"/>
            <p:cNvSpPr>
              <a:spLocks/>
            </p:cNvSpPr>
            <p:nvPr/>
          </p:nvSpPr>
          <p:spPr bwMode="auto">
            <a:xfrm>
              <a:off x="11256153" y="-1506140"/>
              <a:ext cx="4763" cy="87313"/>
            </a:xfrm>
            <a:custGeom>
              <a:avLst/>
              <a:gdLst>
                <a:gd name="T0" fmla="*/ 2 w 4"/>
                <a:gd name="T1" fmla="*/ 0 h 67"/>
                <a:gd name="T2" fmla="*/ 4 w 4"/>
                <a:gd name="T3" fmla="*/ 67 h 67"/>
                <a:gd name="T4" fmla="*/ 1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1"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8" name="Freeform 1644"/>
            <p:cNvSpPr>
              <a:spLocks/>
            </p:cNvSpPr>
            <p:nvPr/>
          </p:nvSpPr>
          <p:spPr bwMode="auto">
            <a:xfrm>
              <a:off x="16040878" y="-1666478"/>
              <a:ext cx="14288" cy="107950"/>
            </a:xfrm>
            <a:custGeom>
              <a:avLst/>
              <a:gdLst>
                <a:gd name="T0" fmla="*/ 8 w 9"/>
                <a:gd name="T1" fmla="*/ 0 h 68"/>
                <a:gd name="T2" fmla="*/ 9 w 9"/>
                <a:gd name="T3" fmla="*/ 55 h 68"/>
                <a:gd name="T4" fmla="*/ 1 w 9"/>
                <a:gd name="T5" fmla="*/ 68 h 68"/>
                <a:gd name="T6" fmla="*/ 0 w 9"/>
                <a:gd name="T7" fmla="*/ 12 h 68"/>
                <a:gd name="T8" fmla="*/ 8 w 9"/>
                <a:gd name="T9" fmla="*/ 0 h 68"/>
              </a:gdLst>
              <a:ahLst/>
              <a:cxnLst>
                <a:cxn ang="0">
                  <a:pos x="T0" y="T1"/>
                </a:cxn>
                <a:cxn ang="0">
                  <a:pos x="T2" y="T3"/>
                </a:cxn>
                <a:cxn ang="0">
                  <a:pos x="T4" y="T5"/>
                </a:cxn>
                <a:cxn ang="0">
                  <a:pos x="T6" y="T7"/>
                </a:cxn>
                <a:cxn ang="0">
                  <a:pos x="T8" y="T9"/>
                </a:cxn>
              </a:cxnLst>
              <a:rect l="0" t="0" r="r" b="b"/>
              <a:pathLst>
                <a:path w="9" h="68">
                  <a:moveTo>
                    <a:pt x="8" y="0"/>
                  </a:moveTo>
                  <a:lnTo>
                    <a:pt x="9" y="55"/>
                  </a:lnTo>
                  <a:lnTo>
                    <a:pt x="1" y="68"/>
                  </a:lnTo>
                  <a:lnTo>
                    <a:pt x="0" y="12"/>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69" name="Freeform 1645"/>
            <p:cNvSpPr>
              <a:spLocks/>
            </p:cNvSpPr>
            <p:nvPr/>
          </p:nvSpPr>
          <p:spPr bwMode="auto">
            <a:xfrm>
              <a:off x="14339078" y="-1604565"/>
              <a:ext cx="20638" cy="103188"/>
            </a:xfrm>
            <a:custGeom>
              <a:avLst/>
              <a:gdLst>
                <a:gd name="T0" fmla="*/ 12 w 13"/>
                <a:gd name="T1" fmla="*/ 0 h 65"/>
                <a:gd name="T2" fmla="*/ 13 w 13"/>
                <a:gd name="T3" fmla="*/ 55 h 65"/>
                <a:gd name="T4" fmla="*/ 2 w 13"/>
                <a:gd name="T5" fmla="*/ 65 h 65"/>
                <a:gd name="T6" fmla="*/ 0 w 13"/>
                <a:gd name="T7" fmla="*/ 10 h 65"/>
                <a:gd name="T8" fmla="*/ 12 w 13"/>
                <a:gd name="T9" fmla="*/ 0 h 65"/>
              </a:gdLst>
              <a:ahLst/>
              <a:cxnLst>
                <a:cxn ang="0">
                  <a:pos x="T0" y="T1"/>
                </a:cxn>
                <a:cxn ang="0">
                  <a:pos x="T2" y="T3"/>
                </a:cxn>
                <a:cxn ang="0">
                  <a:pos x="T4" y="T5"/>
                </a:cxn>
                <a:cxn ang="0">
                  <a:pos x="T6" y="T7"/>
                </a:cxn>
                <a:cxn ang="0">
                  <a:pos x="T8" y="T9"/>
                </a:cxn>
              </a:cxnLst>
              <a:rect l="0" t="0" r="r" b="b"/>
              <a:pathLst>
                <a:path w="13" h="65">
                  <a:moveTo>
                    <a:pt x="12" y="0"/>
                  </a:moveTo>
                  <a:lnTo>
                    <a:pt x="13" y="55"/>
                  </a:lnTo>
                  <a:lnTo>
                    <a:pt x="2" y="65"/>
                  </a:lnTo>
                  <a:lnTo>
                    <a:pt x="0" y="10"/>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0" name="Freeform 1646"/>
            <p:cNvSpPr>
              <a:spLocks/>
            </p:cNvSpPr>
            <p:nvPr/>
          </p:nvSpPr>
          <p:spPr bwMode="auto">
            <a:xfrm>
              <a:off x="13804091" y="-1582340"/>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1" name="Freeform 1647"/>
            <p:cNvSpPr>
              <a:spLocks/>
            </p:cNvSpPr>
            <p:nvPr/>
          </p:nvSpPr>
          <p:spPr bwMode="auto">
            <a:xfrm>
              <a:off x="12189603" y="-1544240"/>
              <a:ext cx="3175" cy="115888"/>
            </a:xfrm>
            <a:custGeom>
              <a:avLst/>
              <a:gdLst>
                <a:gd name="T0" fmla="*/ 0 w 2"/>
                <a:gd name="T1" fmla="*/ 0 h 73"/>
                <a:gd name="T2" fmla="*/ 2 w 2"/>
                <a:gd name="T3" fmla="*/ 56 h 73"/>
                <a:gd name="T4" fmla="*/ 2 w 2"/>
                <a:gd name="T5" fmla="*/ 73 h 73"/>
                <a:gd name="T6" fmla="*/ 0 w 2"/>
                <a:gd name="T7" fmla="*/ 18 h 73"/>
                <a:gd name="T8" fmla="*/ 0 w 2"/>
                <a:gd name="T9" fmla="*/ 0 h 73"/>
              </a:gdLst>
              <a:ahLst/>
              <a:cxnLst>
                <a:cxn ang="0">
                  <a:pos x="T0" y="T1"/>
                </a:cxn>
                <a:cxn ang="0">
                  <a:pos x="T2" y="T3"/>
                </a:cxn>
                <a:cxn ang="0">
                  <a:pos x="T4" y="T5"/>
                </a:cxn>
                <a:cxn ang="0">
                  <a:pos x="T6" y="T7"/>
                </a:cxn>
                <a:cxn ang="0">
                  <a:pos x="T8" y="T9"/>
                </a:cxn>
              </a:cxnLst>
              <a:rect l="0" t="0" r="r" b="b"/>
              <a:pathLst>
                <a:path w="2" h="73">
                  <a:moveTo>
                    <a:pt x="0" y="0"/>
                  </a:moveTo>
                  <a:lnTo>
                    <a:pt x="2" y="56"/>
                  </a:lnTo>
                  <a:lnTo>
                    <a:pt x="2" y="73"/>
                  </a:lnTo>
                  <a:lnTo>
                    <a:pt x="0" y="18"/>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2" name="Freeform 1648"/>
            <p:cNvSpPr>
              <a:spLocks/>
            </p:cNvSpPr>
            <p:nvPr/>
          </p:nvSpPr>
          <p:spPr bwMode="auto">
            <a:xfrm>
              <a:off x="11621278" y="-1525190"/>
              <a:ext cx="15875" cy="115888"/>
            </a:xfrm>
            <a:custGeom>
              <a:avLst/>
              <a:gdLst>
                <a:gd name="T0" fmla="*/ 11 w 13"/>
                <a:gd name="T1" fmla="*/ 22 h 89"/>
                <a:gd name="T2" fmla="*/ 13 w 13"/>
                <a:gd name="T3" fmla="*/ 89 h 89"/>
                <a:gd name="T4" fmla="*/ 11 w 13"/>
                <a:gd name="T5" fmla="*/ 84 h 89"/>
                <a:gd name="T6" fmla="*/ 2 w 13"/>
                <a:gd name="T7" fmla="*/ 69 h 89"/>
                <a:gd name="T8" fmla="*/ 2 w 13"/>
                <a:gd name="T9" fmla="*/ 67 h 89"/>
                <a:gd name="T10" fmla="*/ 0 w 13"/>
                <a:gd name="T11" fmla="*/ 0 h 89"/>
                <a:gd name="T12" fmla="*/ 0 w 13"/>
                <a:gd name="T13" fmla="*/ 2 h 89"/>
                <a:gd name="T14" fmla="*/ 9 w 13"/>
                <a:gd name="T15" fmla="*/ 17 h 89"/>
                <a:gd name="T16" fmla="*/ 11 w 13"/>
                <a:gd name="T17" fmla="*/ 2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9">
                  <a:moveTo>
                    <a:pt x="11" y="22"/>
                  </a:moveTo>
                  <a:cubicBezTo>
                    <a:pt x="13" y="89"/>
                    <a:pt x="13" y="89"/>
                    <a:pt x="13" y="89"/>
                  </a:cubicBezTo>
                  <a:cubicBezTo>
                    <a:pt x="13" y="88"/>
                    <a:pt x="12" y="86"/>
                    <a:pt x="11" y="84"/>
                  </a:cubicBezTo>
                  <a:cubicBezTo>
                    <a:pt x="5" y="74"/>
                    <a:pt x="5" y="74"/>
                    <a:pt x="2" y="69"/>
                  </a:cubicBezTo>
                  <a:cubicBezTo>
                    <a:pt x="2" y="68"/>
                    <a:pt x="2" y="68"/>
                    <a:pt x="2" y="67"/>
                  </a:cubicBezTo>
                  <a:cubicBezTo>
                    <a:pt x="0" y="0"/>
                    <a:pt x="0" y="0"/>
                    <a:pt x="0" y="0"/>
                  </a:cubicBezTo>
                  <a:cubicBezTo>
                    <a:pt x="0" y="1"/>
                    <a:pt x="0" y="1"/>
                    <a:pt x="0" y="2"/>
                  </a:cubicBezTo>
                  <a:cubicBezTo>
                    <a:pt x="3" y="7"/>
                    <a:pt x="3" y="7"/>
                    <a:pt x="9" y="17"/>
                  </a:cubicBezTo>
                  <a:cubicBezTo>
                    <a:pt x="10" y="19"/>
                    <a:pt x="11" y="21"/>
                    <a:pt x="11" y="2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3" name="Freeform 1649"/>
            <p:cNvSpPr>
              <a:spLocks/>
            </p:cNvSpPr>
            <p:nvPr/>
          </p:nvSpPr>
          <p:spPr bwMode="auto">
            <a:xfrm>
              <a:off x="11254566" y="-150614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4" name="Freeform 1650"/>
            <p:cNvSpPr>
              <a:spLocks/>
            </p:cNvSpPr>
            <p:nvPr/>
          </p:nvSpPr>
          <p:spPr bwMode="auto">
            <a:xfrm>
              <a:off x="11254566" y="-15061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5" name="Freeform 1651"/>
            <p:cNvSpPr>
              <a:spLocks/>
            </p:cNvSpPr>
            <p:nvPr/>
          </p:nvSpPr>
          <p:spPr bwMode="auto">
            <a:xfrm>
              <a:off x="11251391" y="-1506140"/>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7"/>
                    <a:pt x="3" y="67"/>
                    <a:pt x="2" y="68"/>
                  </a:cubicBezTo>
                  <a:cubicBezTo>
                    <a:pt x="0" y="1"/>
                    <a:pt x="0" y="1"/>
                    <a:pt x="0" y="1"/>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6" name="Freeform 1652"/>
            <p:cNvSpPr>
              <a:spLocks/>
            </p:cNvSpPr>
            <p:nvPr/>
          </p:nvSpPr>
          <p:spPr bwMode="auto">
            <a:xfrm>
              <a:off x="11248216" y="-15045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7" name="Freeform 1653"/>
            <p:cNvSpPr>
              <a:spLocks/>
            </p:cNvSpPr>
            <p:nvPr/>
          </p:nvSpPr>
          <p:spPr bwMode="auto">
            <a:xfrm>
              <a:off x="11237103" y="-1504553"/>
              <a:ext cx="12700" cy="93663"/>
            </a:xfrm>
            <a:custGeom>
              <a:avLst/>
              <a:gdLst>
                <a:gd name="T0" fmla="*/ 9 w 11"/>
                <a:gd name="T1" fmla="*/ 0 h 72"/>
                <a:gd name="T2" fmla="*/ 11 w 11"/>
                <a:gd name="T3" fmla="*/ 67 h 72"/>
                <a:gd name="T4" fmla="*/ 2 w 11"/>
                <a:gd name="T5" fmla="*/ 72 h 72"/>
                <a:gd name="T6" fmla="*/ 0 w 11"/>
                <a:gd name="T7" fmla="*/ 5 h 72"/>
                <a:gd name="T8" fmla="*/ 9 w 11"/>
                <a:gd name="T9" fmla="*/ 0 h 72"/>
              </a:gdLst>
              <a:ahLst/>
              <a:cxnLst>
                <a:cxn ang="0">
                  <a:pos x="T0" y="T1"/>
                </a:cxn>
                <a:cxn ang="0">
                  <a:pos x="T2" y="T3"/>
                </a:cxn>
                <a:cxn ang="0">
                  <a:pos x="T4" y="T5"/>
                </a:cxn>
                <a:cxn ang="0">
                  <a:pos x="T6" y="T7"/>
                </a:cxn>
                <a:cxn ang="0">
                  <a:pos x="T8" y="T9"/>
                </a:cxn>
              </a:cxnLst>
              <a:rect l="0" t="0" r="r" b="b"/>
              <a:pathLst>
                <a:path w="11" h="72">
                  <a:moveTo>
                    <a:pt x="9" y="0"/>
                  </a:moveTo>
                  <a:cubicBezTo>
                    <a:pt x="11" y="67"/>
                    <a:pt x="11" y="67"/>
                    <a:pt x="11" y="67"/>
                  </a:cubicBezTo>
                  <a:cubicBezTo>
                    <a:pt x="8" y="68"/>
                    <a:pt x="5" y="70"/>
                    <a:pt x="2" y="72"/>
                  </a:cubicBezTo>
                  <a:cubicBezTo>
                    <a:pt x="0" y="5"/>
                    <a:pt x="0" y="5"/>
                    <a:pt x="0" y="5"/>
                  </a:cubicBezTo>
                  <a:cubicBezTo>
                    <a:pt x="3" y="3"/>
                    <a:pt x="6" y="1"/>
                    <a:pt x="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8" name="Freeform 1654"/>
            <p:cNvSpPr>
              <a:spLocks/>
            </p:cNvSpPr>
            <p:nvPr/>
          </p:nvSpPr>
          <p:spPr bwMode="auto">
            <a:xfrm>
              <a:off x="11225991" y="-1498203"/>
              <a:ext cx="12700" cy="95250"/>
            </a:xfrm>
            <a:custGeom>
              <a:avLst/>
              <a:gdLst>
                <a:gd name="T0" fmla="*/ 8 w 10"/>
                <a:gd name="T1" fmla="*/ 0 h 73"/>
                <a:gd name="T2" fmla="*/ 10 w 10"/>
                <a:gd name="T3" fmla="*/ 67 h 73"/>
                <a:gd name="T4" fmla="*/ 2 w 10"/>
                <a:gd name="T5" fmla="*/ 73 h 73"/>
                <a:gd name="T6" fmla="*/ 0 w 10"/>
                <a:gd name="T7" fmla="*/ 6 h 73"/>
                <a:gd name="T8" fmla="*/ 8 w 10"/>
                <a:gd name="T9" fmla="*/ 0 h 73"/>
              </a:gdLst>
              <a:ahLst/>
              <a:cxnLst>
                <a:cxn ang="0">
                  <a:pos x="T0" y="T1"/>
                </a:cxn>
                <a:cxn ang="0">
                  <a:pos x="T2" y="T3"/>
                </a:cxn>
                <a:cxn ang="0">
                  <a:pos x="T4" y="T5"/>
                </a:cxn>
                <a:cxn ang="0">
                  <a:pos x="T6" y="T7"/>
                </a:cxn>
                <a:cxn ang="0">
                  <a:pos x="T8" y="T9"/>
                </a:cxn>
              </a:cxnLst>
              <a:rect l="0" t="0" r="r" b="b"/>
              <a:pathLst>
                <a:path w="10" h="73">
                  <a:moveTo>
                    <a:pt x="8" y="0"/>
                  </a:moveTo>
                  <a:cubicBezTo>
                    <a:pt x="10" y="67"/>
                    <a:pt x="10" y="67"/>
                    <a:pt x="10" y="67"/>
                  </a:cubicBezTo>
                  <a:cubicBezTo>
                    <a:pt x="7" y="69"/>
                    <a:pt x="4" y="71"/>
                    <a:pt x="2" y="73"/>
                  </a:cubicBezTo>
                  <a:cubicBezTo>
                    <a:pt x="0" y="6"/>
                    <a:pt x="0" y="6"/>
                    <a:pt x="0" y="6"/>
                  </a:cubicBezTo>
                  <a:cubicBezTo>
                    <a:pt x="2" y="4"/>
                    <a:pt x="5" y="2"/>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79" name="Freeform 1655"/>
            <p:cNvSpPr>
              <a:spLocks/>
            </p:cNvSpPr>
            <p:nvPr/>
          </p:nvSpPr>
          <p:spPr bwMode="auto">
            <a:xfrm>
              <a:off x="11218053" y="-1490265"/>
              <a:ext cx="11113" cy="96838"/>
            </a:xfrm>
            <a:custGeom>
              <a:avLst/>
              <a:gdLst>
                <a:gd name="T0" fmla="*/ 7 w 9"/>
                <a:gd name="T1" fmla="*/ 0 h 74"/>
                <a:gd name="T2" fmla="*/ 9 w 9"/>
                <a:gd name="T3" fmla="*/ 67 h 74"/>
                <a:gd name="T4" fmla="*/ 2 w 9"/>
                <a:gd name="T5" fmla="*/ 74 h 74"/>
                <a:gd name="T6" fmla="*/ 0 w 9"/>
                <a:gd name="T7" fmla="*/ 7 h 74"/>
                <a:gd name="T8" fmla="*/ 7 w 9"/>
                <a:gd name="T9" fmla="*/ 0 h 74"/>
              </a:gdLst>
              <a:ahLst/>
              <a:cxnLst>
                <a:cxn ang="0">
                  <a:pos x="T0" y="T1"/>
                </a:cxn>
                <a:cxn ang="0">
                  <a:pos x="T2" y="T3"/>
                </a:cxn>
                <a:cxn ang="0">
                  <a:pos x="T4" y="T5"/>
                </a:cxn>
                <a:cxn ang="0">
                  <a:pos x="T6" y="T7"/>
                </a:cxn>
                <a:cxn ang="0">
                  <a:pos x="T8" y="T9"/>
                </a:cxn>
              </a:cxnLst>
              <a:rect l="0" t="0" r="r" b="b"/>
              <a:pathLst>
                <a:path w="9" h="74">
                  <a:moveTo>
                    <a:pt x="7" y="0"/>
                  </a:moveTo>
                  <a:cubicBezTo>
                    <a:pt x="9" y="67"/>
                    <a:pt x="9" y="67"/>
                    <a:pt x="9" y="67"/>
                  </a:cubicBezTo>
                  <a:cubicBezTo>
                    <a:pt x="6" y="70"/>
                    <a:pt x="3" y="73"/>
                    <a:pt x="2" y="74"/>
                  </a:cubicBezTo>
                  <a:cubicBezTo>
                    <a:pt x="0" y="7"/>
                    <a:pt x="0" y="7"/>
                    <a:pt x="0" y="7"/>
                  </a:cubicBezTo>
                  <a:cubicBezTo>
                    <a:pt x="1" y="5"/>
                    <a:pt x="4" y="3"/>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0" name="Freeform 1656"/>
            <p:cNvSpPr>
              <a:spLocks/>
            </p:cNvSpPr>
            <p:nvPr/>
          </p:nvSpPr>
          <p:spPr bwMode="auto">
            <a:xfrm>
              <a:off x="11218053" y="-1480740"/>
              <a:ext cx="1588"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1" y="68"/>
                  </a:cubicBezTo>
                  <a:cubicBezTo>
                    <a:pt x="0" y="1"/>
                    <a:pt x="0" y="1"/>
                    <a:pt x="0" y="1"/>
                  </a:cubicBezTo>
                  <a:cubicBezTo>
                    <a:pt x="0" y="1"/>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1" name="Freeform 1657"/>
            <p:cNvSpPr>
              <a:spLocks/>
            </p:cNvSpPr>
            <p:nvPr/>
          </p:nvSpPr>
          <p:spPr bwMode="auto">
            <a:xfrm>
              <a:off x="13797741" y="-1571228"/>
              <a:ext cx="9525" cy="103188"/>
            </a:xfrm>
            <a:custGeom>
              <a:avLst/>
              <a:gdLst>
                <a:gd name="T0" fmla="*/ 4 w 6"/>
                <a:gd name="T1" fmla="*/ 0 h 65"/>
                <a:gd name="T2" fmla="*/ 6 w 6"/>
                <a:gd name="T3" fmla="*/ 55 h 65"/>
                <a:gd name="T4" fmla="*/ 2 w 6"/>
                <a:gd name="T5" fmla="*/ 65 h 65"/>
                <a:gd name="T6" fmla="*/ 0 w 6"/>
                <a:gd name="T7" fmla="*/ 10 h 65"/>
                <a:gd name="T8" fmla="*/ 4 w 6"/>
                <a:gd name="T9" fmla="*/ 0 h 65"/>
              </a:gdLst>
              <a:ahLst/>
              <a:cxnLst>
                <a:cxn ang="0">
                  <a:pos x="T0" y="T1"/>
                </a:cxn>
                <a:cxn ang="0">
                  <a:pos x="T2" y="T3"/>
                </a:cxn>
                <a:cxn ang="0">
                  <a:pos x="T4" y="T5"/>
                </a:cxn>
                <a:cxn ang="0">
                  <a:pos x="T6" y="T7"/>
                </a:cxn>
                <a:cxn ang="0">
                  <a:pos x="T8" y="T9"/>
                </a:cxn>
              </a:cxnLst>
              <a:rect l="0" t="0" r="r" b="b"/>
              <a:pathLst>
                <a:path w="6" h="65">
                  <a:moveTo>
                    <a:pt x="4" y="0"/>
                  </a:moveTo>
                  <a:lnTo>
                    <a:pt x="6" y="55"/>
                  </a:lnTo>
                  <a:lnTo>
                    <a:pt x="2" y="65"/>
                  </a:lnTo>
                  <a:lnTo>
                    <a:pt x="0" y="10"/>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2" name="Freeform 1658"/>
            <p:cNvSpPr>
              <a:spLocks/>
            </p:cNvSpPr>
            <p:nvPr/>
          </p:nvSpPr>
          <p:spPr bwMode="auto">
            <a:xfrm>
              <a:off x="10886266" y="-14648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3" name="Freeform 1659"/>
            <p:cNvSpPr>
              <a:spLocks/>
            </p:cNvSpPr>
            <p:nvPr/>
          </p:nvSpPr>
          <p:spPr bwMode="auto">
            <a:xfrm>
              <a:off x="10883091" y="-14648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4" name="Freeform 1660"/>
            <p:cNvSpPr>
              <a:spLocks/>
            </p:cNvSpPr>
            <p:nvPr/>
          </p:nvSpPr>
          <p:spPr bwMode="auto">
            <a:xfrm>
              <a:off x="10878328" y="-14648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5" name="Freeform 1661"/>
            <p:cNvSpPr>
              <a:spLocks/>
            </p:cNvSpPr>
            <p:nvPr/>
          </p:nvSpPr>
          <p:spPr bwMode="auto">
            <a:xfrm>
              <a:off x="10875153" y="-1464865"/>
              <a:ext cx="6350" cy="88900"/>
            </a:xfrm>
            <a:custGeom>
              <a:avLst/>
              <a:gdLst>
                <a:gd name="T0" fmla="*/ 3 w 5"/>
                <a:gd name="T1" fmla="*/ 0 h 68"/>
                <a:gd name="T2" fmla="*/ 5 w 5"/>
                <a:gd name="T3" fmla="*/ 67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7"/>
                    <a:pt x="5" y="67"/>
                    <a:pt x="5" y="67"/>
                  </a:cubicBezTo>
                  <a:cubicBezTo>
                    <a:pt x="3" y="67"/>
                    <a:pt x="2" y="68"/>
                    <a:pt x="2" y="68"/>
                  </a:cubicBezTo>
                  <a:cubicBezTo>
                    <a:pt x="0" y="1"/>
                    <a:pt x="0" y="1"/>
                    <a:pt x="0" y="1"/>
                  </a:cubicBezTo>
                  <a:cubicBezTo>
                    <a:pt x="0" y="1"/>
                    <a:pt x="1"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6" name="Freeform 1662"/>
            <p:cNvSpPr>
              <a:spLocks/>
            </p:cNvSpPr>
            <p:nvPr/>
          </p:nvSpPr>
          <p:spPr bwMode="auto">
            <a:xfrm>
              <a:off x="10875153" y="-146327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7" name="Freeform 1663"/>
            <p:cNvSpPr>
              <a:spLocks/>
            </p:cNvSpPr>
            <p:nvPr/>
          </p:nvSpPr>
          <p:spPr bwMode="auto">
            <a:xfrm>
              <a:off x="10873566" y="-1485503"/>
              <a:ext cx="4763" cy="109538"/>
            </a:xfrm>
            <a:custGeom>
              <a:avLst/>
              <a:gdLst>
                <a:gd name="T0" fmla="*/ 1 w 3"/>
                <a:gd name="T1" fmla="*/ 17 h 84"/>
                <a:gd name="T2" fmla="*/ 3 w 3"/>
                <a:gd name="T3" fmla="*/ 84 h 84"/>
                <a:gd name="T4" fmla="*/ 2 w 3"/>
                <a:gd name="T5" fmla="*/ 67 h 84"/>
                <a:gd name="T6" fmla="*/ 0 w 3"/>
                <a:gd name="T7" fmla="*/ 0 h 84"/>
                <a:gd name="T8" fmla="*/ 1 w 3"/>
                <a:gd name="T9" fmla="*/ 17 h 84"/>
              </a:gdLst>
              <a:ahLst/>
              <a:cxnLst>
                <a:cxn ang="0">
                  <a:pos x="T0" y="T1"/>
                </a:cxn>
                <a:cxn ang="0">
                  <a:pos x="T2" y="T3"/>
                </a:cxn>
                <a:cxn ang="0">
                  <a:pos x="T4" y="T5"/>
                </a:cxn>
                <a:cxn ang="0">
                  <a:pos x="T6" y="T7"/>
                </a:cxn>
                <a:cxn ang="0">
                  <a:pos x="T8" y="T9"/>
                </a:cxn>
              </a:cxnLst>
              <a:rect l="0" t="0" r="r" b="b"/>
              <a:pathLst>
                <a:path w="3" h="84">
                  <a:moveTo>
                    <a:pt x="1" y="17"/>
                  </a:moveTo>
                  <a:cubicBezTo>
                    <a:pt x="3" y="84"/>
                    <a:pt x="3" y="84"/>
                    <a:pt x="3" y="84"/>
                  </a:cubicBezTo>
                  <a:cubicBezTo>
                    <a:pt x="3" y="83"/>
                    <a:pt x="2" y="75"/>
                    <a:pt x="2" y="67"/>
                  </a:cubicBezTo>
                  <a:cubicBezTo>
                    <a:pt x="0" y="0"/>
                    <a:pt x="0" y="0"/>
                    <a:pt x="0" y="0"/>
                  </a:cubicBezTo>
                  <a:cubicBezTo>
                    <a:pt x="0" y="8"/>
                    <a:pt x="1" y="16"/>
                    <a:pt x="1" y="1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8" name="Freeform 1664"/>
            <p:cNvSpPr>
              <a:spLocks/>
            </p:cNvSpPr>
            <p:nvPr/>
          </p:nvSpPr>
          <p:spPr bwMode="auto">
            <a:xfrm>
              <a:off x="16023416" y="-1647428"/>
              <a:ext cx="19050" cy="114300"/>
            </a:xfrm>
            <a:custGeom>
              <a:avLst/>
              <a:gdLst>
                <a:gd name="T0" fmla="*/ 11 w 12"/>
                <a:gd name="T1" fmla="*/ 0 h 72"/>
                <a:gd name="T2" fmla="*/ 12 w 12"/>
                <a:gd name="T3" fmla="*/ 56 h 72"/>
                <a:gd name="T4" fmla="*/ 2 w 12"/>
                <a:gd name="T5" fmla="*/ 72 h 72"/>
                <a:gd name="T6" fmla="*/ 0 w 12"/>
                <a:gd name="T7" fmla="*/ 17 h 72"/>
                <a:gd name="T8" fmla="*/ 11 w 12"/>
                <a:gd name="T9" fmla="*/ 0 h 72"/>
              </a:gdLst>
              <a:ahLst/>
              <a:cxnLst>
                <a:cxn ang="0">
                  <a:pos x="T0" y="T1"/>
                </a:cxn>
                <a:cxn ang="0">
                  <a:pos x="T2" y="T3"/>
                </a:cxn>
                <a:cxn ang="0">
                  <a:pos x="T4" y="T5"/>
                </a:cxn>
                <a:cxn ang="0">
                  <a:pos x="T6" y="T7"/>
                </a:cxn>
                <a:cxn ang="0">
                  <a:pos x="T8" y="T9"/>
                </a:cxn>
              </a:cxnLst>
              <a:rect l="0" t="0" r="r" b="b"/>
              <a:pathLst>
                <a:path w="12" h="72">
                  <a:moveTo>
                    <a:pt x="11" y="0"/>
                  </a:moveTo>
                  <a:lnTo>
                    <a:pt x="12" y="56"/>
                  </a:lnTo>
                  <a:lnTo>
                    <a:pt x="2" y="72"/>
                  </a:lnTo>
                  <a:lnTo>
                    <a:pt x="0" y="17"/>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89" name="Freeform 1665"/>
            <p:cNvSpPr>
              <a:spLocks/>
            </p:cNvSpPr>
            <p:nvPr/>
          </p:nvSpPr>
          <p:spPr bwMode="auto">
            <a:xfrm>
              <a:off x="11187891" y="-1479153"/>
              <a:ext cx="30163" cy="96838"/>
            </a:xfrm>
            <a:custGeom>
              <a:avLst/>
              <a:gdLst>
                <a:gd name="T0" fmla="*/ 19 w 19"/>
                <a:gd name="T1" fmla="*/ 0 h 61"/>
                <a:gd name="T2" fmla="*/ 19 w 19"/>
                <a:gd name="T3" fmla="*/ 55 h 61"/>
                <a:gd name="T4" fmla="*/ 1 w 19"/>
                <a:gd name="T5" fmla="*/ 61 h 61"/>
                <a:gd name="T6" fmla="*/ 0 w 19"/>
                <a:gd name="T7" fmla="*/ 5 h 61"/>
                <a:gd name="T8" fmla="*/ 19 w 19"/>
                <a:gd name="T9" fmla="*/ 0 h 61"/>
              </a:gdLst>
              <a:ahLst/>
              <a:cxnLst>
                <a:cxn ang="0">
                  <a:pos x="T0" y="T1"/>
                </a:cxn>
                <a:cxn ang="0">
                  <a:pos x="T2" y="T3"/>
                </a:cxn>
                <a:cxn ang="0">
                  <a:pos x="T4" y="T5"/>
                </a:cxn>
                <a:cxn ang="0">
                  <a:pos x="T6" y="T7"/>
                </a:cxn>
                <a:cxn ang="0">
                  <a:pos x="T8" y="T9"/>
                </a:cxn>
              </a:cxnLst>
              <a:rect l="0" t="0" r="r" b="b"/>
              <a:pathLst>
                <a:path w="19" h="61">
                  <a:moveTo>
                    <a:pt x="19" y="0"/>
                  </a:moveTo>
                  <a:lnTo>
                    <a:pt x="19" y="55"/>
                  </a:lnTo>
                  <a:lnTo>
                    <a:pt x="1" y="61"/>
                  </a:lnTo>
                  <a:lnTo>
                    <a:pt x="0" y="5"/>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0" name="Freeform 1666"/>
            <p:cNvSpPr>
              <a:spLocks/>
            </p:cNvSpPr>
            <p:nvPr/>
          </p:nvSpPr>
          <p:spPr bwMode="auto">
            <a:xfrm>
              <a:off x="12184841" y="-1515665"/>
              <a:ext cx="7938" cy="103188"/>
            </a:xfrm>
            <a:custGeom>
              <a:avLst/>
              <a:gdLst>
                <a:gd name="T0" fmla="*/ 3 w 5"/>
                <a:gd name="T1" fmla="*/ 0 h 65"/>
                <a:gd name="T2" fmla="*/ 5 w 5"/>
                <a:gd name="T3" fmla="*/ 55 h 65"/>
                <a:gd name="T4" fmla="*/ 2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2" y="65"/>
                  </a:lnTo>
                  <a:lnTo>
                    <a:pt x="0" y="10"/>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1" name="Freeform 1667"/>
            <p:cNvSpPr>
              <a:spLocks/>
            </p:cNvSpPr>
            <p:nvPr/>
          </p:nvSpPr>
          <p:spPr bwMode="auto">
            <a:xfrm>
              <a:off x="11051366" y="-1471215"/>
              <a:ext cx="17463" cy="87313"/>
            </a:xfrm>
            <a:custGeom>
              <a:avLst/>
              <a:gdLst>
                <a:gd name="T0" fmla="*/ 12 w 14"/>
                <a:gd name="T1" fmla="*/ 0 h 67"/>
                <a:gd name="T2" fmla="*/ 14 w 14"/>
                <a:gd name="T3" fmla="*/ 67 h 67"/>
                <a:gd name="T4" fmla="*/ 1 w 14"/>
                <a:gd name="T5" fmla="*/ 67 h 67"/>
                <a:gd name="T6" fmla="*/ 0 w 14"/>
                <a:gd name="T7" fmla="*/ 0 h 67"/>
                <a:gd name="T8" fmla="*/ 12 w 14"/>
                <a:gd name="T9" fmla="*/ 0 h 67"/>
              </a:gdLst>
              <a:ahLst/>
              <a:cxnLst>
                <a:cxn ang="0">
                  <a:pos x="T0" y="T1"/>
                </a:cxn>
                <a:cxn ang="0">
                  <a:pos x="T2" y="T3"/>
                </a:cxn>
                <a:cxn ang="0">
                  <a:pos x="T4" y="T5"/>
                </a:cxn>
                <a:cxn ang="0">
                  <a:pos x="T6" y="T7"/>
                </a:cxn>
                <a:cxn ang="0">
                  <a:pos x="T8" y="T9"/>
                </a:cxn>
              </a:cxnLst>
              <a:rect l="0" t="0" r="r" b="b"/>
              <a:pathLst>
                <a:path w="14" h="67">
                  <a:moveTo>
                    <a:pt x="12" y="0"/>
                  </a:moveTo>
                  <a:cubicBezTo>
                    <a:pt x="14" y="67"/>
                    <a:pt x="14" y="67"/>
                    <a:pt x="14" y="67"/>
                  </a:cubicBezTo>
                  <a:cubicBezTo>
                    <a:pt x="8" y="67"/>
                    <a:pt x="5" y="67"/>
                    <a:pt x="1" y="67"/>
                  </a:cubicBezTo>
                  <a:cubicBezTo>
                    <a:pt x="0" y="0"/>
                    <a:pt x="0" y="0"/>
                    <a:pt x="0" y="0"/>
                  </a:cubicBezTo>
                  <a:cubicBezTo>
                    <a:pt x="3" y="0"/>
                    <a:pt x="6" y="0"/>
                    <a:pt x="1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2" name="Freeform 1668"/>
            <p:cNvSpPr>
              <a:spLocks/>
            </p:cNvSpPr>
            <p:nvPr/>
          </p:nvSpPr>
          <p:spPr bwMode="auto">
            <a:xfrm>
              <a:off x="10973578" y="-1472803"/>
              <a:ext cx="79375" cy="88900"/>
            </a:xfrm>
            <a:custGeom>
              <a:avLst/>
              <a:gdLst>
                <a:gd name="T0" fmla="*/ 62 w 63"/>
                <a:gd name="T1" fmla="*/ 1 h 68"/>
                <a:gd name="T2" fmla="*/ 63 w 63"/>
                <a:gd name="T3" fmla="*/ 68 h 68"/>
                <a:gd name="T4" fmla="*/ 58 w 63"/>
                <a:gd name="T5" fmla="*/ 68 h 68"/>
                <a:gd name="T6" fmla="*/ 3 w 63"/>
                <a:gd name="T7" fmla="*/ 67 h 68"/>
                <a:gd name="T8" fmla="*/ 2 w 63"/>
                <a:gd name="T9" fmla="*/ 67 h 68"/>
                <a:gd name="T10" fmla="*/ 0 w 63"/>
                <a:gd name="T11" fmla="*/ 0 h 68"/>
                <a:gd name="T12" fmla="*/ 1 w 63"/>
                <a:gd name="T13" fmla="*/ 0 h 68"/>
                <a:gd name="T14" fmla="*/ 56 w 63"/>
                <a:gd name="T15" fmla="*/ 1 h 68"/>
                <a:gd name="T16" fmla="*/ 62 w 63"/>
                <a:gd name="T17"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8">
                  <a:moveTo>
                    <a:pt x="62" y="1"/>
                  </a:moveTo>
                  <a:cubicBezTo>
                    <a:pt x="63" y="68"/>
                    <a:pt x="63" y="68"/>
                    <a:pt x="63" y="68"/>
                  </a:cubicBezTo>
                  <a:cubicBezTo>
                    <a:pt x="61" y="68"/>
                    <a:pt x="60" y="68"/>
                    <a:pt x="58" y="68"/>
                  </a:cubicBezTo>
                  <a:cubicBezTo>
                    <a:pt x="39" y="68"/>
                    <a:pt x="14" y="67"/>
                    <a:pt x="3" y="67"/>
                  </a:cubicBezTo>
                  <a:cubicBezTo>
                    <a:pt x="3" y="67"/>
                    <a:pt x="3" y="67"/>
                    <a:pt x="2" y="67"/>
                  </a:cubicBezTo>
                  <a:cubicBezTo>
                    <a:pt x="0" y="0"/>
                    <a:pt x="0" y="0"/>
                    <a:pt x="0" y="0"/>
                  </a:cubicBezTo>
                  <a:cubicBezTo>
                    <a:pt x="1" y="0"/>
                    <a:pt x="1" y="0"/>
                    <a:pt x="1" y="0"/>
                  </a:cubicBezTo>
                  <a:cubicBezTo>
                    <a:pt x="12" y="0"/>
                    <a:pt x="37" y="1"/>
                    <a:pt x="56" y="1"/>
                  </a:cubicBezTo>
                  <a:cubicBezTo>
                    <a:pt x="58" y="1"/>
                    <a:pt x="59" y="1"/>
                    <a:pt x="6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3" name="Freeform 1669"/>
            <p:cNvSpPr>
              <a:spLocks/>
            </p:cNvSpPr>
            <p:nvPr/>
          </p:nvSpPr>
          <p:spPr bwMode="auto">
            <a:xfrm>
              <a:off x="10970403" y="-147280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4" name="Freeform 1670"/>
            <p:cNvSpPr>
              <a:spLocks/>
            </p:cNvSpPr>
            <p:nvPr/>
          </p:nvSpPr>
          <p:spPr bwMode="auto">
            <a:xfrm>
              <a:off x="10965641" y="-1472803"/>
              <a:ext cx="6350" cy="88900"/>
            </a:xfrm>
            <a:custGeom>
              <a:avLst/>
              <a:gdLst>
                <a:gd name="T0" fmla="*/ 3 w 5"/>
                <a:gd name="T1" fmla="*/ 0 h 68"/>
                <a:gd name="T2" fmla="*/ 5 w 5"/>
                <a:gd name="T3" fmla="*/ 67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7"/>
                    <a:pt x="5" y="67"/>
                    <a:pt x="5" y="67"/>
                  </a:cubicBezTo>
                  <a:cubicBezTo>
                    <a:pt x="4" y="67"/>
                    <a:pt x="3" y="67"/>
                    <a:pt x="2" y="68"/>
                  </a:cubicBezTo>
                  <a:cubicBezTo>
                    <a:pt x="0" y="1"/>
                    <a:pt x="0" y="1"/>
                    <a:pt x="0" y="1"/>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5" name="Freeform 1671"/>
            <p:cNvSpPr>
              <a:spLocks/>
            </p:cNvSpPr>
            <p:nvPr/>
          </p:nvSpPr>
          <p:spPr bwMode="auto">
            <a:xfrm>
              <a:off x="10960878" y="-1471215"/>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6" name="Freeform 1672"/>
            <p:cNvSpPr>
              <a:spLocks/>
            </p:cNvSpPr>
            <p:nvPr/>
          </p:nvSpPr>
          <p:spPr bwMode="auto">
            <a:xfrm>
              <a:off x="10956116" y="-1471215"/>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8"/>
                    <a:pt x="2" y="68"/>
                  </a:cubicBezTo>
                  <a:cubicBezTo>
                    <a:pt x="0" y="1"/>
                    <a:pt x="0" y="1"/>
                    <a:pt x="0" y="1"/>
                  </a:cubicBezTo>
                  <a:cubicBezTo>
                    <a:pt x="1" y="1"/>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7" name="Freeform 1673"/>
            <p:cNvSpPr>
              <a:spLocks/>
            </p:cNvSpPr>
            <p:nvPr/>
          </p:nvSpPr>
          <p:spPr bwMode="auto">
            <a:xfrm>
              <a:off x="10937066" y="-1471215"/>
              <a:ext cx="22225" cy="95250"/>
            </a:xfrm>
            <a:custGeom>
              <a:avLst/>
              <a:gdLst>
                <a:gd name="T0" fmla="*/ 16 w 18"/>
                <a:gd name="T1" fmla="*/ 0 h 73"/>
                <a:gd name="T2" fmla="*/ 18 w 18"/>
                <a:gd name="T3" fmla="*/ 67 h 73"/>
                <a:gd name="T4" fmla="*/ 6 w 18"/>
                <a:gd name="T5" fmla="*/ 72 h 73"/>
                <a:gd name="T6" fmla="*/ 2 w 18"/>
                <a:gd name="T7" fmla="*/ 73 h 73"/>
                <a:gd name="T8" fmla="*/ 0 w 18"/>
                <a:gd name="T9" fmla="*/ 6 h 73"/>
                <a:gd name="T10" fmla="*/ 4 w 18"/>
                <a:gd name="T11" fmla="*/ 5 h 73"/>
                <a:gd name="T12" fmla="*/ 16 w 18"/>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18" h="73">
                  <a:moveTo>
                    <a:pt x="16" y="0"/>
                  </a:moveTo>
                  <a:cubicBezTo>
                    <a:pt x="18" y="67"/>
                    <a:pt x="18" y="67"/>
                    <a:pt x="18" y="67"/>
                  </a:cubicBezTo>
                  <a:cubicBezTo>
                    <a:pt x="13" y="68"/>
                    <a:pt x="10" y="70"/>
                    <a:pt x="6" y="72"/>
                  </a:cubicBezTo>
                  <a:cubicBezTo>
                    <a:pt x="5" y="72"/>
                    <a:pt x="3" y="73"/>
                    <a:pt x="2" y="73"/>
                  </a:cubicBezTo>
                  <a:cubicBezTo>
                    <a:pt x="0" y="6"/>
                    <a:pt x="0" y="6"/>
                    <a:pt x="0" y="6"/>
                  </a:cubicBezTo>
                  <a:cubicBezTo>
                    <a:pt x="1" y="6"/>
                    <a:pt x="3" y="5"/>
                    <a:pt x="4" y="5"/>
                  </a:cubicBezTo>
                  <a:cubicBezTo>
                    <a:pt x="8" y="3"/>
                    <a:pt x="11" y="1"/>
                    <a:pt x="1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8" name="Freeform 1674"/>
            <p:cNvSpPr>
              <a:spLocks/>
            </p:cNvSpPr>
            <p:nvPr/>
          </p:nvSpPr>
          <p:spPr bwMode="auto">
            <a:xfrm>
              <a:off x="10930716" y="-1463278"/>
              <a:ext cx="7938" cy="88900"/>
            </a:xfrm>
            <a:custGeom>
              <a:avLst/>
              <a:gdLst>
                <a:gd name="T0" fmla="*/ 5 w 7"/>
                <a:gd name="T1" fmla="*/ 0 h 68"/>
                <a:gd name="T2" fmla="*/ 7 w 7"/>
                <a:gd name="T3" fmla="*/ 67 h 68"/>
                <a:gd name="T4" fmla="*/ 2 w 7"/>
                <a:gd name="T5" fmla="*/ 68 h 68"/>
                <a:gd name="T6" fmla="*/ 0 w 7"/>
                <a:gd name="T7" fmla="*/ 1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8"/>
                    <a:pt x="4" y="68"/>
                    <a:pt x="2" y="68"/>
                  </a:cubicBezTo>
                  <a:cubicBezTo>
                    <a:pt x="0" y="1"/>
                    <a:pt x="0" y="1"/>
                    <a:pt x="0" y="1"/>
                  </a:cubicBezTo>
                  <a:cubicBezTo>
                    <a:pt x="2" y="1"/>
                    <a:pt x="4" y="1"/>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699" name="Freeform 1675"/>
            <p:cNvSpPr>
              <a:spLocks/>
            </p:cNvSpPr>
            <p:nvPr/>
          </p:nvSpPr>
          <p:spPr bwMode="auto">
            <a:xfrm>
              <a:off x="10924366" y="-1461690"/>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8"/>
                    <a:pt x="3" y="68"/>
                    <a:pt x="2" y="68"/>
                  </a:cubicBezTo>
                  <a:cubicBezTo>
                    <a:pt x="0" y="1"/>
                    <a:pt x="0" y="1"/>
                    <a:pt x="0" y="1"/>
                  </a:cubicBezTo>
                  <a:cubicBezTo>
                    <a:pt x="1" y="1"/>
                    <a:pt x="3" y="1"/>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0" name="Freeform 1676"/>
            <p:cNvSpPr>
              <a:spLocks/>
            </p:cNvSpPr>
            <p:nvPr/>
          </p:nvSpPr>
          <p:spPr bwMode="auto">
            <a:xfrm>
              <a:off x="10919603" y="-1460103"/>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1" name="Freeform 1677"/>
            <p:cNvSpPr>
              <a:spLocks/>
            </p:cNvSpPr>
            <p:nvPr/>
          </p:nvSpPr>
          <p:spPr bwMode="auto">
            <a:xfrm>
              <a:off x="10916428" y="-146010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2" name="Freeform 1678"/>
            <p:cNvSpPr>
              <a:spLocks/>
            </p:cNvSpPr>
            <p:nvPr/>
          </p:nvSpPr>
          <p:spPr bwMode="auto">
            <a:xfrm>
              <a:off x="10913253" y="-1460103"/>
              <a:ext cx="6350" cy="87313"/>
            </a:xfrm>
            <a:custGeom>
              <a:avLst/>
              <a:gdLst>
                <a:gd name="T0" fmla="*/ 2 w 4"/>
                <a:gd name="T1" fmla="*/ 0 h 67"/>
                <a:gd name="T2" fmla="*/ 4 w 4"/>
                <a:gd name="T3" fmla="*/ 67 h 67"/>
                <a:gd name="T4" fmla="*/ 3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3" y="67"/>
                  </a:cubicBezTo>
                  <a:cubicBezTo>
                    <a:pt x="3" y="67"/>
                    <a:pt x="2" y="67"/>
                    <a:pt x="2" y="67"/>
                  </a:cubicBezTo>
                  <a:cubicBezTo>
                    <a:pt x="0" y="0"/>
                    <a:pt x="0" y="0"/>
                    <a:pt x="0" y="0"/>
                  </a:cubicBezTo>
                  <a:cubicBezTo>
                    <a:pt x="0" y="0"/>
                    <a:pt x="1" y="0"/>
                    <a:pt x="2"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3" name="Freeform 1679"/>
            <p:cNvSpPr>
              <a:spLocks/>
            </p:cNvSpPr>
            <p:nvPr/>
          </p:nvSpPr>
          <p:spPr bwMode="auto">
            <a:xfrm>
              <a:off x="10911666"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4" name="Freeform 1680"/>
            <p:cNvSpPr>
              <a:spLocks/>
            </p:cNvSpPr>
            <p:nvPr/>
          </p:nvSpPr>
          <p:spPr bwMode="auto">
            <a:xfrm>
              <a:off x="10908491"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5" name="Freeform 1681"/>
            <p:cNvSpPr>
              <a:spLocks/>
            </p:cNvSpPr>
            <p:nvPr/>
          </p:nvSpPr>
          <p:spPr bwMode="auto">
            <a:xfrm>
              <a:off x="10906903" y="-146010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6" name="Freeform 1682"/>
            <p:cNvSpPr>
              <a:spLocks/>
            </p:cNvSpPr>
            <p:nvPr/>
          </p:nvSpPr>
          <p:spPr bwMode="auto">
            <a:xfrm>
              <a:off x="10905316" y="-1461690"/>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7" name="Freeform 1683"/>
            <p:cNvSpPr>
              <a:spLocks/>
            </p:cNvSpPr>
            <p:nvPr/>
          </p:nvSpPr>
          <p:spPr bwMode="auto">
            <a:xfrm>
              <a:off x="10902141" y="-146169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8" name="Freeform 1684"/>
            <p:cNvSpPr>
              <a:spLocks/>
            </p:cNvSpPr>
            <p:nvPr/>
          </p:nvSpPr>
          <p:spPr bwMode="auto">
            <a:xfrm>
              <a:off x="10898966" y="-1463278"/>
              <a:ext cx="6350" cy="88900"/>
            </a:xfrm>
            <a:custGeom>
              <a:avLst/>
              <a:gdLst>
                <a:gd name="T0" fmla="*/ 3 w 5"/>
                <a:gd name="T1" fmla="*/ 2 h 69"/>
                <a:gd name="T2" fmla="*/ 5 w 5"/>
                <a:gd name="T3" fmla="*/ 69 h 69"/>
                <a:gd name="T4" fmla="*/ 4 w 5"/>
                <a:gd name="T5" fmla="*/ 68 h 69"/>
                <a:gd name="T6" fmla="*/ 2 w 5"/>
                <a:gd name="T7" fmla="*/ 67 h 69"/>
                <a:gd name="T8" fmla="*/ 0 w 5"/>
                <a:gd name="T9" fmla="*/ 0 h 69"/>
                <a:gd name="T10" fmla="*/ 2 w 5"/>
                <a:gd name="T11" fmla="*/ 1 h 69"/>
                <a:gd name="T12" fmla="*/ 3 w 5"/>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5" h="69">
                  <a:moveTo>
                    <a:pt x="3" y="2"/>
                  </a:moveTo>
                  <a:cubicBezTo>
                    <a:pt x="5" y="69"/>
                    <a:pt x="5" y="69"/>
                    <a:pt x="5" y="69"/>
                  </a:cubicBezTo>
                  <a:cubicBezTo>
                    <a:pt x="5" y="69"/>
                    <a:pt x="4" y="68"/>
                    <a:pt x="4" y="68"/>
                  </a:cubicBezTo>
                  <a:cubicBezTo>
                    <a:pt x="3" y="68"/>
                    <a:pt x="2" y="67"/>
                    <a:pt x="2" y="67"/>
                  </a:cubicBezTo>
                  <a:cubicBezTo>
                    <a:pt x="0" y="0"/>
                    <a:pt x="0" y="0"/>
                    <a:pt x="0" y="0"/>
                  </a:cubicBezTo>
                  <a:cubicBezTo>
                    <a:pt x="0" y="0"/>
                    <a:pt x="1" y="1"/>
                    <a:pt x="2" y="1"/>
                  </a:cubicBezTo>
                  <a:cubicBezTo>
                    <a:pt x="2" y="1"/>
                    <a:pt x="3" y="2"/>
                    <a:pt x="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09" name="Freeform 1685"/>
            <p:cNvSpPr>
              <a:spLocks/>
            </p:cNvSpPr>
            <p:nvPr/>
          </p:nvSpPr>
          <p:spPr bwMode="auto">
            <a:xfrm>
              <a:off x="10895791" y="-14632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0" name="Freeform 1686"/>
            <p:cNvSpPr>
              <a:spLocks/>
            </p:cNvSpPr>
            <p:nvPr/>
          </p:nvSpPr>
          <p:spPr bwMode="auto">
            <a:xfrm>
              <a:off x="10895791" y="-1464865"/>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7"/>
                    <a:pt x="2" y="67"/>
                  </a:cubicBezTo>
                  <a:cubicBezTo>
                    <a:pt x="0" y="0"/>
                    <a:pt x="0" y="0"/>
                    <a:pt x="0" y="0"/>
                  </a:cubicBezTo>
                  <a:cubicBezTo>
                    <a:pt x="0"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1" name="Freeform 1687"/>
            <p:cNvSpPr>
              <a:spLocks/>
            </p:cNvSpPr>
            <p:nvPr/>
          </p:nvSpPr>
          <p:spPr bwMode="auto">
            <a:xfrm>
              <a:off x="10892616"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2" name="Freeform 1688"/>
            <p:cNvSpPr>
              <a:spLocks/>
            </p:cNvSpPr>
            <p:nvPr/>
          </p:nvSpPr>
          <p:spPr bwMode="auto">
            <a:xfrm>
              <a:off x="10891028" y="-1464865"/>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3" name="Freeform 1689"/>
            <p:cNvSpPr>
              <a:spLocks/>
            </p:cNvSpPr>
            <p:nvPr/>
          </p:nvSpPr>
          <p:spPr bwMode="auto">
            <a:xfrm>
              <a:off x="10889441"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4" name="Freeform 1690"/>
            <p:cNvSpPr>
              <a:spLocks/>
            </p:cNvSpPr>
            <p:nvPr/>
          </p:nvSpPr>
          <p:spPr bwMode="auto">
            <a:xfrm>
              <a:off x="10886266" y="-1464865"/>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5" name="Freeform 1691"/>
            <p:cNvSpPr>
              <a:spLocks/>
            </p:cNvSpPr>
            <p:nvPr/>
          </p:nvSpPr>
          <p:spPr bwMode="auto">
            <a:xfrm>
              <a:off x="14353366" y="-1587103"/>
              <a:ext cx="31750" cy="111125"/>
            </a:xfrm>
            <a:custGeom>
              <a:avLst/>
              <a:gdLst>
                <a:gd name="T0" fmla="*/ 19 w 20"/>
                <a:gd name="T1" fmla="*/ 15 h 70"/>
                <a:gd name="T2" fmla="*/ 20 w 20"/>
                <a:gd name="T3" fmla="*/ 70 h 70"/>
                <a:gd name="T4" fmla="*/ 2 w 20"/>
                <a:gd name="T5" fmla="*/ 55 h 70"/>
                <a:gd name="T6" fmla="*/ 0 w 20"/>
                <a:gd name="T7" fmla="*/ 0 h 70"/>
                <a:gd name="T8" fmla="*/ 19 w 20"/>
                <a:gd name="T9" fmla="*/ 15 h 70"/>
              </a:gdLst>
              <a:ahLst/>
              <a:cxnLst>
                <a:cxn ang="0">
                  <a:pos x="T0" y="T1"/>
                </a:cxn>
                <a:cxn ang="0">
                  <a:pos x="T2" y="T3"/>
                </a:cxn>
                <a:cxn ang="0">
                  <a:pos x="T4" y="T5"/>
                </a:cxn>
                <a:cxn ang="0">
                  <a:pos x="T6" y="T7"/>
                </a:cxn>
                <a:cxn ang="0">
                  <a:pos x="T8" y="T9"/>
                </a:cxn>
              </a:cxnLst>
              <a:rect l="0" t="0" r="r" b="b"/>
              <a:pathLst>
                <a:path w="20" h="70">
                  <a:moveTo>
                    <a:pt x="19" y="15"/>
                  </a:moveTo>
                  <a:lnTo>
                    <a:pt x="20" y="70"/>
                  </a:lnTo>
                  <a:lnTo>
                    <a:pt x="2" y="55"/>
                  </a:lnTo>
                  <a:lnTo>
                    <a:pt x="0" y="0"/>
                  </a:lnTo>
                  <a:lnTo>
                    <a:pt x="19" y="1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6" name="Freeform 1692"/>
            <p:cNvSpPr>
              <a:spLocks/>
            </p:cNvSpPr>
            <p:nvPr/>
          </p:nvSpPr>
          <p:spPr bwMode="auto">
            <a:xfrm>
              <a:off x="11141853" y="-1466453"/>
              <a:ext cx="6350" cy="90488"/>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5" y="69"/>
                    <a:pt x="4" y="68"/>
                    <a:pt x="2" y="67"/>
                  </a:cubicBezTo>
                  <a:cubicBezTo>
                    <a:pt x="0" y="0"/>
                    <a:pt x="0" y="0"/>
                    <a:pt x="0" y="0"/>
                  </a:cubicBezTo>
                  <a:cubicBezTo>
                    <a:pt x="2" y="1"/>
                    <a:pt x="3" y="2"/>
                    <a:pt x="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7" name="Freeform 1693"/>
            <p:cNvSpPr>
              <a:spLocks/>
            </p:cNvSpPr>
            <p:nvPr/>
          </p:nvSpPr>
          <p:spPr bwMode="auto">
            <a:xfrm>
              <a:off x="11140266" y="-14664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8" name="Freeform 1694"/>
            <p:cNvSpPr>
              <a:spLocks/>
            </p:cNvSpPr>
            <p:nvPr/>
          </p:nvSpPr>
          <p:spPr bwMode="auto">
            <a:xfrm>
              <a:off x="11137091" y="-1468040"/>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7"/>
                    <a:pt x="2" y="67"/>
                  </a:cubicBezTo>
                  <a:cubicBezTo>
                    <a:pt x="0" y="0"/>
                    <a:pt x="0" y="0"/>
                    <a:pt x="0" y="0"/>
                  </a:cubicBezTo>
                  <a:cubicBezTo>
                    <a:pt x="1" y="0"/>
                    <a:pt x="2" y="0"/>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19" name="Freeform 1695"/>
            <p:cNvSpPr>
              <a:spLocks/>
            </p:cNvSpPr>
            <p:nvPr/>
          </p:nvSpPr>
          <p:spPr bwMode="auto">
            <a:xfrm>
              <a:off x="11135503" y="-146804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0" name="Freeform 1696"/>
            <p:cNvSpPr>
              <a:spLocks/>
            </p:cNvSpPr>
            <p:nvPr/>
          </p:nvSpPr>
          <p:spPr bwMode="auto">
            <a:xfrm>
              <a:off x="11130741" y="-1469628"/>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1" name="Freeform 1697"/>
            <p:cNvSpPr>
              <a:spLocks/>
            </p:cNvSpPr>
            <p:nvPr/>
          </p:nvSpPr>
          <p:spPr bwMode="auto">
            <a:xfrm>
              <a:off x="11127566" y="-146962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2" name="Freeform 1698"/>
            <p:cNvSpPr>
              <a:spLocks/>
            </p:cNvSpPr>
            <p:nvPr/>
          </p:nvSpPr>
          <p:spPr bwMode="auto">
            <a:xfrm>
              <a:off x="11118041" y="-1469628"/>
              <a:ext cx="12700" cy="87313"/>
            </a:xfrm>
            <a:custGeom>
              <a:avLst/>
              <a:gdLst>
                <a:gd name="T0" fmla="*/ 8 w 10"/>
                <a:gd name="T1" fmla="*/ 0 h 67"/>
                <a:gd name="T2" fmla="*/ 10 w 10"/>
                <a:gd name="T3" fmla="*/ 67 h 67"/>
                <a:gd name="T4" fmla="*/ 7 w 10"/>
                <a:gd name="T5" fmla="*/ 67 h 67"/>
                <a:gd name="T6" fmla="*/ 2 w 10"/>
                <a:gd name="T7" fmla="*/ 67 h 67"/>
                <a:gd name="T8" fmla="*/ 0 w 10"/>
                <a:gd name="T9" fmla="*/ 0 h 67"/>
                <a:gd name="T10" fmla="*/ 5 w 10"/>
                <a:gd name="T11" fmla="*/ 0 h 67"/>
                <a:gd name="T12" fmla="*/ 8 w 10"/>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0" h="67">
                  <a:moveTo>
                    <a:pt x="8" y="0"/>
                  </a:moveTo>
                  <a:cubicBezTo>
                    <a:pt x="10" y="67"/>
                    <a:pt x="10" y="67"/>
                    <a:pt x="10" y="67"/>
                  </a:cubicBezTo>
                  <a:cubicBezTo>
                    <a:pt x="9" y="67"/>
                    <a:pt x="8" y="67"/>
                    <a:pt x="7" y="67"/>
                  </a:cubicBezTo>
                  <a:cubicBezTo>
                    <a:pt x="5" y="67"/>
                    <a:pt x="3" y="67"/>
                    <a:pt x="2" y="67"/>
                  </a:cubicBezTo>
                  <a:cubicBezTo>
                    <a:pt x="0" y="0"/>
                    <a:pt x="0" y="0"/>
                    <a:pt x="0" y="0"/>
                  </a:cubicBezTo>
                  <a:cubicBezTo>
                    <a:pt x="2" y="0"/>
                    <a:pt x="3" y="0"/>
                    <a:pt x="5" y="0"/>
                  </a:cubicBezTo>
                  <a:cubicBezTo>
                    <a:pt x="6" y="0"/>
                    <a:pt x="7" y="0"/>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3" name="Freeform 1699"/>
            <p:cNvSpPr>
              <a:spLocks/>
            </p:cNvSpPr>
            <p:nvPr/>
          </p:nvSpPr>
          <p:spPr bwMode="auto">
            <a:xfrm>
              <a:off x="11076766" y="-1471215"/>
              <a:ext cx="42863" cy="88900"/>
            </a:xfrm>
            <a:custGeom>
              <a:avLst/>
              <a:gdLst>
                <a:gd name="T0" fmla="*/ 33 w 35"/>
                <a:gd name="T1" fmla="*/ 2 h 69"/>
                <a:gd name="T2" fmla="*/ 35 w 35"/>
                <a:gd name="T3" fmla="*/ 69 h 69"/>
                <a:gd name="T4" fmla="*/ 2 w 35"/>
                <a:gd name="T5" fmla="*/ 67 h 69"/>
                <a:gd name="T6" fmla="*/ 0 w 35"/>
                <a:gd name="T7" fmla="*/ 0 h 69"/>
                <a:gd name="T8" fmla="*/ 33 w 35"/>
                <a:gd name="T9" fmla="*/ 2 h 69"/>
              </a:gdLst>
              <a:ahLst/>
              <a:cxnLst>
                <a:cxn ang="0">
                  <a:pos x="T0" y="T1"/>
                </a:cxn>
                <a:cxn ang="0">
                  <a:pos x="T2" y="T3"/>
                </a:cxn>
                <a:cxn ang="0">
                  <a:pos x="T4" y="T5"/>
                </a:cxn>
                <a:cxn ang="0">
                  <a:pos x="T6" y="T7"/>
                </a:cxn>
                <a:cxn ang="0">
                  <a:pos x="T8" y="T9"/>
                </a:cxn>
              </a:cxnLst>
              <a:rect l="0" t="0" r="r" b="b"/>
              <a:pathLst>
                <a:path w="35" h="69">
                  <a:moveTo>
                    <a:pt x="33" y="2"/>
                  </a:moveTo>
                  <a:cubicBezTo>
                    <a:pt x="35" y="69"/>
                    <a:pt x="35" y="69"/>
                    <a:pt x="35" y="69"/>
                  </a:cubicBezTo>
                  <a:cubicBezTo>
                    <a:pt x="25" y="69"/>
                    <a:pt x="13" y="68"/>
                    <a:pt x="2" y="67"/>
                  </a:cubicBezTo>
                  <a:cubicBezTo>
                    <a:pt x="0" y="0"/>
                    <a:pt x="0" y="0"/>
                    <a:pt x="0" y="0"/>
                  </a:cubicBezTo>
                  <a:cubicBezTo>
                    <a:pt x="11" y="1"/>
                    <a:pt x="23" y="2"/>
                    <a:pt x="3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4" name="Freeform 1700"/>
            <p:cNvSpPr>
              <a:spLocks/>
            </p:cNvSpPr>
            <p:nvPr/>
          </p:nvSpPr>
          <p:spPr bwMode="auto">
            <a:xfrm>
              <a:off x="11065653" y="-1471215"/>
              <a:ext cx="12700" cy="87313"/>
            </a:xfrm>
            <a:custGeom>
              <a:avLst/>
              <a:gdLst>
                <a:gd name="T0" fmla="*/ 8 w 10"/>
                <a:gd name="T1" fmla="*/ 0 h 67"/>
                <a:gd name="T2" fmla="*/ 10 w 10"/>
                <a:gd name="T3" fmla="*/ 67 h 67"/>
                <a:gd name="T4" fmla="*/ 2 w 10"/>
                <a:gd name="T5" fmla="*/ 67 h 67"/>
                <a:gd name="T6" fmla="*/ 0 w 10"/>
                <a:gd name="T7" fmla="*/ 0 h 67"/>
                <a:gd name="T8" fmla="*/ 8 w 10"/>
                <a:gd name="T9" fmla="*/ 0 h 67"/>
              </a:gdLst>
              <a:ahLst/>
              <a:cxnLst>
                <a:cxn ang="0">
                  <a:pos x="T0" y="T1"/>
                </a:cxn>
                <a:cxn ang="0">
                  <a:pos x="T2" y="T3"/>
                </a:cxn>
                <a:cxn ang="0">
                  <a:pos x="T4" y="T5"/>
                </a:cxn>
                <a:cxn ang="0">
                  <a:pos x="T6" y="T7"/>
                </a:cxn>
                <a:cxn ang="0">
                  <a:pos x="T8" y="T9"/>
                </a:cxn>
              </a:cxnLst>
              <a:rect l="0" t="0" r="r" b="b"/>
              <a:pathLst>
                <a:path w="10" h="67">
                  <a:moveTo>
                    <a:pt x="8" y="0"/>
                  </a:moveTo>
                  <a:cubicBezTo>
                    <a:pt x="10" y="67"/>
                    <a:pt x="10" y="67"/>
                    <a:pt x="10" y="67"/>
                  </a:cubicBezTo>
                  <a:cubicBezTo>
                    <a:pt x="7" y="67"/>
                    <a:pt x="5" y="67"/>
                    <a:pt x="2" y="67"/>
                  </a:cubicBezTo>
                  <a:cubicBezTo>
                    <a:pt x="0" y="0"/>
                    <a:pt x="0" y="0"/>
                    <a:pt x="0" y="0"/>
                  </a:cubicBezTo>
                  <a:cubicBezTo>
                    <a:pt x="3" y="0"/>
                    <a:pt x="5" y="0"/>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5" name="Freeform 1701"/>
            <p:cNvSpPr>
              <a:spLocks/>
            </p:cNvSpPr>
            <p:nvPr/>
          </p:nvSpPr>
          <p:spPr bwMode="auto">
            <a:xfrm>
              <a:off x="11146616" y="-1471215"/>
              <a:ext cx="42863" cy="95250"/>
            </a:xfrm>
            <a:custGeom>
              <a:avLst/>
              <a:gdLst>
                <a:gd name="T0" fmla="*/ 26 w 27"/>
                <a:gd name="T1" fmla="*/ 0 h 60"/>
                <a:gd name="T2" fmla="*/ 27 w 27"/>
                <a:gd name="T3" fmla="*/ 56 h 60"/>
                <a:gd name="T4" fmla="*/ 1 w 27"/>
                <a:gd name="T5" fmla="*/ 60 h 60"/>
                <a:gd name="T6" fmla="*/ 0 w 27"/>
                <a:gd name="T7" fmla="*/ 5 h 60"/>
                <a:gd name="T8" fmla="*/ 26 w 27"/>
                <a:gd name="T9" fmla="*/ 0 h 60"/>
              </a:gdLst>
              <a:ahLst/>
              <a:cxnLst>
                <a:cxn ang="0">
                  <a:pos x="T0" y="T1"/>
                </a:cxn>
                <a:cxn ang="0">
                  <a:pos x="T2" y="T3"/>
                </a:cxn>
                <a:cxn ang="0">
                  <a:pos x="T4" y="T5"/>
                </a:cxn>
                <a:cxn ang="0">
                  <a:pos x="T6" y="T7"/>
                </a:cxn>
                <a:cxn ang="0">
                  <a:pos x="T8" y="T9"/>
                </a:cxn>
              </a:cxnLst>
              <a:rect l="0" t="0" r="r" b="b"/>
              <a:pathLst>
                <a:path w="27" h="60">
                  <a:moveTo>
                    <a:pt x="26" y="0"/>
                  </a:moveTo>
                  <a:lnTo>
                    <a:pt x="27" y="56"/>
                  </a:lnTo>
                  <a:lnTo>
                    <a:pt x="1" y="60"/>
                  </a:lnTo>
                  <a:lnTo>
                    <a:pt x="0" y="5"/>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6" name="Freeform 1702"/>
            <p:cNvSpPr>
              <a:spLocks/>
            </p:cNvSpPr>
            <p:nvPr/>
          </p:nvSpPr>
          <p:spPr bwMode="auto">
            <a:xfrm>
              <a:off x="12192778" y="-1496615"/>
              <a:ext cx="15875" cy="90488"/>
            </a:xfrm>
            <a:custGeom>
              <a:avLst/>
              <a:gdLst>
                <a:gd name="T0" fmla="*/ 9 w 10"/>
                <a:gd name="T1" fmla="*/ 2 h 57"/>
                <a:gd name="T2" fmla="*/ 10 w 10"/>
                <a:gd name="T3" fmla="*/ 57 h 57"/>
                <a:gd name="T4" fmla="*/ 1 w 10"/>
                <a:gd name="T5" fmla="*/ 55 h 57"/>
                <a:gd name="T6" fmla="*/ 0 w 10"/>
                <a:gd name="T7" fmla="*/ 0 h 57"/>
                <a:gd name="T8" fmla="*/ 9 w 10"/>
                <a:gd name="T9" fmla="*/ 2 h 57"/>
              </a:gdLst>
              <a:ahLst/>
              <a:cxnLst>
                <a:cxn ang="0">
                  <a:pos x="T0" y="T1"/>
                </a:cxn>
                <a:cxn ang="0">
                  <a:pos x="T2" y="T3"/>
                </a:cxn>
                <a:cxn ang="0">
                  <a:pos x="T4" y="T5"/>
                </a:cxn>
                <a:cxn ang="0">
                  <a:pos x="T6" y="T7"/>
                </a:cxn>
                <a:cxn ang="0">
                  <a:pos x="T8" y="T9"/>
                </a:cxn>
              </a:cxnLst>
              <a:rect l="0" t="0" r="r" b="b"/>
              <a:pathLst>
                <a:path w="10" h="57">
                  <a:moveTo>
                    <a:pt x="9" y="2"/>
                  </a:moveTo>
                  <a:lnTo>
                    <a:pt x="10" y="57"/>
                  </a:lnTo>
                  <a:lnTo>
                    <a:pt x="1" y="55"/>
                  </a:lnTo>
                  <a:lnTo>
                    <a:pt x="0" y="0"/>
                  </a:lnTo>
                  <a:lnTo>
                    <a:pt x="9"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7" name="Freeform 1703"/>
            <p:cNvSpPr>
              <a:spLocks/>
            </p:cNvSpPr>
            <p:nvPr/>
          </p:nvSpPr>
          <p:spPr bwMode="auto">
            <a:xfrm>
              <a:off x="12207066" y="-1493440"/>
              <a:ext cx="128588" cy="87313"/>
            </a:xfrm>
            <a:custGeom>
              <a:avLst/>
              <a:gdLst>
                <a:gd name="T0" fmla="*/ 80 w 81"/>
                <a:gd name="T1" fmla="*/ 0 h 55"/>
                <a:gd name="T2" fmla="*/ 81 w 81"/>
                <a:gd name="T3" fmla="*/ 55 h 55"/>
                <a:gd name="T4" fmla="*/ 1 w 81"/>
                <a:gd name="T5" fmla="*/ 55 h 55"/>
                <a:gd name="T6" fmla="*/ 0 w 81"/>
                <a:gd name="T7" fmla="*/ 0 h 55"/>
                <a:gd name="T8" fmla="*/ 80 w 81"/>
                <a:gd name="T9" fmla="*/ 0 h 55"/>
              </a:gdLst>
              <a:ahLst/>
              <a:cxnLst>
                <a:cxn ang="0">
                  <a:pos x="T0" y="T1"/>
                </a:cxn>
                <a:cxn ang="0">
                  <a:pos x="T2" y="T3"/>
                </a:cxn>
                <a:cxn ang="0">
                  <a:pos x="T4" y="T5"/>
                </a:cxn>
                <a:cxn ang="0">
                  <a:pos x="T6" y="T7"/>
                </a:cxn>
                <a:cxn ang="0">
                  <a:pos x="T8" y="T9"/>
                </a:cxn>
              </a:cxnLst>
              <a:rect l="0" t="0" r="r" b="b"/>
              <a:pathLst>
                <a:path w="81" h="55">
                  <a:moveTo>
                    <a:pt x="80" y="0"/>
                  </a:moveTo>
                  <a:lnTo>
                    <a:pt x="81" y="55"/>
                  </a:lnTo>
                  <a:lnTo>
                    <a:pt x="1" y="55"/>
                  </a:lnTo>
                  <a:lnTo>
                    <a:pt x="0" y="0"/>
                  </a:lnTo>
                  <a:lnTo>
                    <a:pt x="8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8" name="Freeform 1704"/>
            <p:cNvSpPr>
              <a:spLocks/>
            </p:cNvSpPr>
            <p:nvPr/>
          </p:nvSpPr>
          <p:spPr bwMode="auto">
            <a:xfrm>
              <a:off x="14383528" y="-1563290"/>
              <a:ext cx="9525" cy="100013"/>
            </a:xfrm>
            <a:custGeom>
              <a:avLst/>
              <a:gdLst>
                <a:gd name="T0" fmla="*/ 4 w 6"/>
                <a:gd name="T1" fmla="*/ 7 h 63"/>
                <a:gd name="T2" fmla="*/ 6 w 6"/>
                <a:gd name="T3" fmla="*/ 63 h 63"/>
                <a:gd name="T4" fmla="*/ 1 w 6"/>
                <a:gd name="T5" fmla="*/ 55 h 63"/>
                <a:gd name="T6" fmla="*/ 0 w 6"/>
                <a:gd name="T7" fmla="*/ 0 h 63"/>
                <a:gd name="T8" fmla="*/ 4 w 6"/>
                <a:gd name="T9" fmla="*/ 7 h 63"/>
              </a:gdLst>
              <a:ahLst/>
              <a:cxnLst>
                <a:cxn ang="0">
                  <a:pos x="T0" y="T1"/>
                </a:cxn>
                <a:cxn ang="0">
                  <a:pos x="T2" y="T3"/>
                </a:cxn>
                <a:cxn ang="0">
                  <a:pos x="T4" y="T5"/>
                </a:cxn>
                <a:cxn ang="0">
                  <a:pos x="T6" y="T7"/>
                </a:cxn>
                <a:cxn ang="0">
                  <a:pos x="T8" y="T9"/>
                </a:cxn>
              </a:cxnLst>
              <a:rect l="0" t="0" r="r" b="b"/>
              <a:pathLst>
                <a:path w="6" h="63">
                  <a:moveTo>
                    <a:pt x="4" y="7"/>
                  </a:moveTo>
                  <a:lnTo>
                    <a:pt x="6" y="63"/>
                  </a:lnTo>
                  <a:lnTo>
                    <a:pt x="1" y="55"/>
                  </a:lnTo>
                  <a:lnTo>
                    <a:pt x="0" y="0"/>
                  </a:lnTo>
                  <a:lnTo>
                    <a:pt x="4"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29" name="Freeform 1705"/>
            <p:cNvSpPr>
              <a:spLocks/>
            </p:cNvSpPr>
            <p:nvPr/>
          </p:nvSpPr>
          <p:spPr bwMode="auto">
            <a:xfrm>
              <a:off x="14389878" y="-1552178"/>
              <a:ext cx="23813" cy="88900"/>
            </a:xfrm>
            <a:custGeom>
              <a:avLst/>
              <a:gdLst>
                <a:gd name="T0" fmla="*/ 14 w 15"/>
                <a:gd name="T1" fmla="*/ 1 h 56"/>
                <a:gd name="T2" fmla="*/ 15 w 15"/>
                <a:gd name="T3" fmla="*/ 56 h 56"/>
                <a:gd name="T4" fmla="*/ 2 w 15"/>
                <a:gd name="T5" fmla="*/ 56 h 56"/>
                <a:gd name="T6" fmla="*/ 0 w 15"/>
                <a:gd name="T7" fmla="*/ 0 h 56"/>
                <a:gd name="T8" fmla="*/ 14 w 15"/>
                <a:gd name="T9" fmla="*/ 1 h 56"/>
              </a:gdLst>
              <a:ahLst/>
              <a:cxnLst>
                <a:cxn ang="0">
                  <a:pos x="T0" y="T1"/>
                </a:cxn>
                <a:cxn ang="0">
                  <a:pos x="T2" y="T3"/>
                </a:cxn>
                <a:cxn ang="0">
                  <a:pos x="T4" y="T5"/>
                </a:cxn>
                <a:cxn ang="0">
                  <a:pos x="T6" y="T7"/>
                </a:cxn>
                <a:cxn ang="0">
                  <a:pos x="T8" y="T9"/>
                </a:cxn>
              </a:cxnLst>
              <a:rect l="0" t="0" r="r" b="b"/>
              <a:pathLst>
                <a:path w="15" h="56">
                  <a:moveTo>
                    <a:pt x="14" y="1"/>
                  </a:moveTo>
                  <a:lnTo>
                    <a:pt x="15" y="56"/>
                  </a:lnTo>
                  <a:lnTo>
                    <a:pt x="2" y="56"/>
                  </a:lnTo>
                  <a:lnTo>
                    <a:pt x="0" y="0"/>
                  </a:lnTo>
                  <a:lnTo>
                    <a:pt x="1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0" name="Freeform 1706"/>
            <p:cNvSpPr>
              <a:spLocks/>
            </p:cNvSpPr>
            <p:nvPr/>
          </p:nvSpPr>
          <p:spPr bwMode="auto">
            <a:xfrm>
              <a:off x="16004366" y="-1620440"/>
              <a:ext cx="22225" cy="111125"/>
            </a:xfrm>
            <a:custGeom>
              <a:avLst/>
              <a:gdLst>
                <a:gd name="T0" fmla="*/ 12 w 14"/>
                <a:gd name="T1" fmla="*/ 0 h 70"/>
                <a:gd name="T2" fmla="*/ 14 w 14"/>
                <a:gd name="T3" fmla="*/ 55 h 70"/>
                <a:gd name="T4" fmla="*/ 1 w 14"/>
                <a:gd name="T5" fmla="*/ 70 h 70"/>
                <a:gd name="T6" fmla="*/ 0 w 14"/>
                <a:gd name="T7" fmla="*/ 15 h 70"/>
                <a:gd name="T8" fmla="*/ 12 w 14"/>
                <a:gd name="T9" fmla="*/ 0 h 70"/>
              </a:gdLst>
              <a:ahLst/>
              <a:cxnLst>
                <a:cxn ang="0">
                  <a:pos x="T0" y="T1"/>
                </a:cxn>
                <a:cxn ang="0">
                  <a:pos x="T2" y="T3"/>
                </a:cxn>
                <a:cxn ang="0">
                  <a:pos x="T4" y="T5"/>
                </a:cxn>
                <a:cxn ang="0">
                  <a:pos x="T6" y="T7"/>
                </a:cxn>
                <a:cxn ang="0">
                  <a:pos x="T8" y="T9"/>
                </a:cxn>
              </a:cxnLst>
              <a:rect l="0" t="0" r="r" b="b"/>
              <a:pathLst>
                <a:path w="14" h="70">
                  <a:moveTo>
                    <a:pt x="12" y="0"/>
                  </a:moveTo>
                  <a:lnTo>
                    <a:pt x="14" y="55"/>
                  </a:lnTo>
                  <a:lnTo>
                    <a:pt x="1" y="70"/>
                  </a:lnTo>
                  <a:lnTo>
                    <a:pt x="0" y="15"/>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1" name="Freeform 1707"/>
            <p:cNvSpPr>
              <a:spLocks/>
            </p:cNvSpPr>
            <p:nvPr/>
          </p:nvSpPr>
          <p:spPr bwMode="auto">
            <a:xfrm>
              <a:off x="12334066" y="-1493440"/>
              <a:ext cx="26988" cy="95250"/>
            </a:xfrm>
            <a:custGeom>
              <a:avLst/>
              <a:gdLst>
                <a:gd name="T0" fmla="*/ 16 w 17"/>
                <a:gd name="T1" fmla="*/ 5 h 60"/>
                <a:gd name="T2" fmla="*/ 17 w 17"/>
                <a:gd name="T3" fmla="*/ 60 h 60"/>
                <a:gd name="T4" fmla="*/ 1 w 17"/>
                <a:gd name="T5" fmla="*/ 55 h 60"/>
                <a:gd name="T6" fmla="*/ 0 w 17"/>
                <a:gd name="T7" fmla="*/ 0 h 60"/>
                <a:gd name="T8" fmla="*/ 16 w 17"/>
                <a:gd name="T9" fmla="*/ 5 h 60"/>
              </a:gdLst>
              <a:ahLst/>
              <a:cxnLst>
                <a:cxn ang="0">
                  <a:pos x="T0" y="T1"/>
                </a:cxn>
                <a:cxn ang="0">
                  <a:pos x="T2" y="T3"/>
                </a:cxn>
                <a:cxn ang="0">
                  <a:pos x="T4" y="T5"/>
                </a:cxn>
                <a:cxn ang="0">
                  <a:pos x="T6" y="T7"/>
                </a:cxn>
                <a:cxn ang="0">
                  <a:pos x="T8" y="T9"/>
                </a:cxn>
              </a:cxnLst>
              <a:rect l="0" t="0" r="r" b="b"/>
              <a:pathLst>
                <a:path w="17" h="60">
                  <a:moveTo>
                    <a:pt x="16" y="5"/>
                  </a:moveTo>
                  <a:lnTo>
                    <a:pt x="17" y="60"/>
                  </a:lnTo>
                  <a:lnTo>
                    <a:pt x="1" y="55"/>
                  </a:lnTo>
                  <a:lnTo>
                    <a:pt x="0" y="0"/>
                  </a:lnTo>
                  <a:lnTo>
                    <a:pt x="16"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2" name="Freeform 1708"/>
            <p:cNvSpPr>
              <a:spLocks/>
            </p:cNvSpPr>
            <p:nvPr/>
          </p:nvSpPr>
          <p:spPr bwMode="auto">
            <a:xfrm>
              <a:off x="12359466" y="-1487090"/>
              <a:ext cx="28575" cy="88900"/>
            </a:xfrm>
            <a:custGeom>
              <a:avLst/>
              <a:gdLst>
                <a:gd name="T0" fmla="*/ 16 w 18"/>
                <a:gd name="T1" fmla="*/ 0 h 56"/>
                <a:gd name="T2" fmla="*/ 18 w 18"/>
                <a:gd name="T3" fmla="*/ 55 h 56"/>
                <a:gd name="T4" fmla="*/ 1 w 18"/>
                <a:gd name="T5" fmla="*/ 56 h 56"/>
                <a:gd name="T6" fmla="*/ 0 w 18"/>
                <a:gd name="T7" fmla="*/ 1 h 56"/>
                <a:gd name="T8" fmla="*/ 16 w 18"/>
                <a:gd name="T9" fmla="*/ 0 h 56"/>
              </a:gdLst>
              <a:ahLst/>
              <a:cxnLst>
                <a:cxn ang="0">
                  <a:pos x="T0" y="T1"/>
                </a:cxn>
                <a:cxn ang="0">
                  <a:pos x="T2" y="T3"/>
                </a:cxn>
                <a:cxn ang="0">
                  <a:pos x="T4" y="T5"/>
                </a:cxn>
                <a:cxn ang="0">
                  <a:pos x="T6" y="T7"/>
                </a:cxn>
                <a:cxn ang="0">
                  <a:pos x="T8" y="T9"/>
                </a:cxn>
              </a:cxnLst>
              <a:rect l="0" t="0" r="r" b="b"/>
              <a:pathLst>
                <a:path w="18" h="56">
                  <a:moveTo>
                    <a:pt x="16" y="0"/>
                  </a:moveTo>
                  <a:lnTo>
                    <a:pt x="18" y="55"/>
                  </a:lnTo>
                  <a:lnTo>
                    <a:pt x="1" y="56"/>
                  </a:lnTo>
                  <a:lnTo>
                    <a:pt x="0" y="1"/>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3" name="Freeform 1709"/>
            <p:cNvSpPr>
              <a:spLocks/>
            </p:cNvSpPr>
            <p:nvPr/>
          </p:nvSpPr>
          <p:spPr bwMode="auto">
            <a:xfrm>
              <a:off x="13765991" y="-1555353"/>
              <a:ext cx="34925" cy="114300"/>
            </a:xfrm>
            <a:custGeom>
              <a:avLst/>
              <a:gdLst>
                <a:gd name="T0" fmla="*/ 20 w 22"/>
                <a:gd name="T1" fmla="*/ 0 h 72"/>
                <a:gd name="T2" fmla="*/ 22 w 22"/>
                <a:gd name="T3" fmla="*/ 55 h 72"/>
                <a:gd name="T4" fmla="*/ 1 w 22"/>
                <a:gd name="T5" fmla="*/ 72 h 72"/>
                <a:gd name="T6" fmla="*/ 0 w 22"/>
                <a:gd name="T7" fmla="*/ 16 h 72"/>
                <a:gd name="T8" fmla="*/ 20 w 22"/>
                <a:gd name="T9" fmla="*/ 0 h 72"/>
              </a:gdLst>
              <a:ahLst/>
              <a:cxnLst>
                <a:cxn ang="0">
                  <a:pos x="T0" y="T1"/>
                </a:cxn>
                <a:cxn ang="0">
                  <a:pos x="T2" y="T3"/>
                </a:cxn>
                <a:cxn ang="0">
                  <a:pos x="T4" y="T5"/>
                </a:cxn>
                <a:cxn ang="0">
                  <a:pos x="T6" y="T7"/>
                </a:cxn>
                <a:cxn ang="0">
                  <a:pos x="T8" y="T9"/>
                </a:cxn>
              </a:cxnLst>
              <a:rect l="0" t="0" r="r" b="b"/>
              <a:pathLst>
                <a:path w="22" h="72">
                  <a:moveTo>
                    <a:pt x="20" y="0"/>
                  </a:moveTo>
                  <a:lnTo>
                    <a:pt x="22" y="55"/>
                  </a:lnTo>
                  <a:lnTo>
                    <a:pt x="1" y="72"/>
                  </a:lnTo>
                  <a:lnTo>
                    <a:pt x="0" y="16"/>
                  </a:lnTo>
                  <a:lnTo>
                    <a:pt x="2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4" name="Freeform 1710"/>
            <p:cNvSpPr>
              <a:spLocks/>
            </p:cNvSpPr>
            <p:nvPr/>
          </p:nvSpPr>
          <p:spPr bwMode="auto">
            <a:xfrm>
              <a:off x="14412103" y="-1550590"/>
              <a:ext cx="15875" cy="90488"/>
            </a:xfrm>
            <a:custGeom>
              <a:avLst/>
              <a:gdLst>
                <a:gd name="T0" fmla="*/ 8 w 10"/>
                <a:gd name="T1" fmla="*/ 2 h 57"/>
                <a:gd name="T2" fmla="*/ 10 w 10"/>
                <a:gd name="T3" fmla="*/ 57 h 57"/>
                <a:gd name="T4" fmla="*/ 1 w 10"/>
                <a:gd name="T5" fmla="*/ 55 h 57"/>
                <a:gd name="T6" fmla="*/ 0 w 10"/>
                <a:gd name="T7" fmla="*/ 0 h 57"/>
                <a:gd name="T8" fmla="*/ 8 w 10"/>
                <a:gd name="T9" fmla="*/ 2 h 57"/>
              </a:gdLst>
              <a:ahLst/>
              <a:cxnLst>
                <a:cxn ang="0">
                  <a:pos x="T0" y="T1"/>
                </a:cxn>
                <a:cxn ang="0">
                  <a:pos x="T2" y="T3"/>
                </a:cxn>
                <a:cxn ang="0">
                  <a:pos x="T4" y="T5"/>
                </a:cxn>
                <a:cxn ang="0">
                  <a:pos x="T6" y="T7"/>
                </a:cxn>
                <a:cxn ang="0">
                  <a:pos x="T8" y="T9"/>
                </a:cxn>
              </a:cxnLst>
              <a:rect l="0" t="0" r="r" b="b"/>
              <a:pathLst>
                <a:path w="10" h="57">
                  <a:moveTo>
                    <a:pt x="8" y="2"/>
                  </a:moveTo>
                  <a:lnTo>
                    <a:pt x="10" y="57"/>
                  </a:lnTo>
                  <a:lnTo>
                    <a:pt x="1" y="55"/>
                  </a:lnTo>
                  <a:lnTo>
                    <a:pt x="0" y="0"/>
                  </a:lnTo>
                  <a:lnTo>
                    <a:pt x="8"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5" name="Freeform 1711"/>
            <p:cNvSpPr>
              <a:spLocks/>
            </p:cNvSpPr>
            <p:nvPr/>
          </p:nvSpPr>
          <p:spPr bwMode="auto">
            <a:xfrm>
              <a:off x="14424803" y="-1547415"/>
              <a:ext cx="22225" cy="93663"/>
            </a:xfrm>
            <a:custGeom>
              <a:avLst/>
              <a:gdLst>
                <a:gd name="T0" fmla="*/ 12 w 14"/>
                <a:gd name="T1" fmla="*/ 4 h 59"/>
                <a:gd name="T2" fmla="*/ 14 w 14"/>
                <a:gd name="T3" fmla="*/ 59 h 59"/>
                <a:gd name="T4" fmla="*/ 2 w 14"/>
                <a:gd name="T5" fmla="*/ 55 h 59"/>
                <a:gd name="T6" fmla="*/ 0 w 14"/>
                <a:gd name="T7" fmla="*/ 0 h 59"/>
                <a:gd name="T8" fmla="*/ 12 w 14"/>
                <a:gd name="T9" fmla="*/ 4 h 59"/>
              </a:gdLst>
              <a:ahLst/>
              <a:cxnLst>
                <a:cxn ang="0">
                  <a:pos x="T0" y="T1"/>
                </a:cxn>
                <a:cxn ang="0">
                  <a:pos x="T2" y="T3"/>
                </a:cxn>
                <a:cxn ang="0">
                  <a:pos x="T4" y="T5"/>
                </a:cxn>
                <a:cxn ang="0">
                  <a:pos x="T6" y="T7"/>
                </a:cxn>
                <a:cxn ang="0">
                  <a:pos x="T8" y="T9"/>
                </a:cxn>
              </a:cxnLst>
              <a:rect l="0" t="0" r="r" b="b"/>
              <a:pathLst>
                <a:path w="14" h="59">
                  <a:moveTo>
                    <a:pt x="12" y="4"/>
                  </a:moveTo>
                  <a:lnTo>
                    <a:pt x="14" y="59"/>
                  </a:lnTo>
                  <a:lnTo>
                    <a:pt x="2" y="55"/>
                  </a:lnTo>
                  <a:lnTo>
                    <a:pt x="0" y="0"/>
                  </a:lnTo>
                  <a:lnTo>
                    <a:pt x="1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6" name="Freeform 1712"/>
            <p:cNvSpPr>
              <a:spLocks/>
            </p:cNvSpPr>
            <p:nvPr/>
          </p:nvSpPr>
          <p:spPr bwMode="auto">
            <a:xfrm>
              <a:off x="13754878" y="-1529953"/>
              <a:ext cx="12700" cy="104775"/>
            </a:xfrm>
            <a:custGeom>
              <a:avLst/>
              <a:gdLst>
                <a:gd name="T0" fmla="*/ 7 w 8"/>
                <a:gd name="T1" fmla="*/ 0 h 66"/>
                <a:gd name="T2" fmla="*/ 8 w 8"/>
                <a:gd name="T3" fmla="*/ 56 h 66"/>
                <a:gd name="T4" fmla="*/ 2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6"/>
                  </a:lnTo>
                  <a:lnTo>
                    <a:pt x="2" y="66"/>
                  </a:lnTo>
                  <a:lnTo>
                    <a:pt x="0" y="11"/>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7" name="Freeform 1713"/>
            <p:cNvSpPr>
              <a:spLocks/>
            </p:cNvSpPr>
            <p:nvPr/>
          </p:nvSpPr>
          <p:spPr bwMode="auto">
            <a:xfrm>
              <a:off x="14443853" y="-1541065"/>
              <a:ext cx="15875" cy="95250"/>
            </a:xfrm>
            <a:custGeom>
              <a:avLst/>
              <a:gdLst>
                <a:gd name="T0" fmla="*/ 8 w 10"/>
                <a:gd name="T1" fmla="*/ 5 h 60"/>
                <a:gd name="T2" fmla="*/ 10 w 10"/>
                <a:gd name="T3" fmla="*/ 60 h 60"/>
                <a:gd name="T4" fmla="*/ 2 w 10"/>
                <a:gd name="T5" fmla="*/ 55 h 60"/>
                <a:gd name="T6" fmla="*/ 0 w 10"/>
                <a:gd name="T7" fmla="*/ 0 h 60"/>
                <a:gd name="T8" fmla="*/ 8 w 10"/>
                <a:gd name="T9" fmla="*/ 5 h 60"/>
              </a:gdLst>
              <a:ahLst/>
              <a:cxnLst>
                <a:cxn ang="0">
                  <a:pos x="T0" y="T1"/>
                </a:cxn>
                <a:cxn ang="0">
                  <a:pos x="T2" y="T3"/>
                </a:cxn>
                <a:cxn ang="0">
                  <a:pos x="T4" y="T5"/>
                </a:cxn>
                <a:cxn ang="0">
                  <a:pos x="T6" y="T7"/>
                </a:cxn>
                <a:cxn ang="0">
                  <a:pos x="T8" y="T9"/>
                </a:cxn>
              </a:cxnLst>
              <a:rect l="0" t="0" r="r" b="b"/>
              <a:pathLst>
                <a:path w="10" h="60">
                  <a:moveTo>
                    <a:pt x="8" y="5"/>
                  </a:moveTo>
                  <a:lnTo>
                    <a:pt x="10" y="60"/>
                  </a:lnTo>
                  <a:lnTo>
                    <a:pt x="2" y="55"/>
                  </a:lnTo>
                  <a:lnTo>
                    <a:pt x="0" y="0"/>
                  </a:lnTo>
                  <a:lnTo>
                    <a:pt x="8"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8" name="Freeform 1714"/>
            <p:cNvSpPr>
              <a:spLocks/>
            </p:cNvSpPr>
            <p:nvPr/>
          </p:nvSpPr>
          <p:spPr bwMode="auto">
            <a:xfrm>
              <a:off x="14456553" y="-1533128"/>
              <a:ext cx="14288" cy="87313"/>
            </a:xfrm>
            <a:custGeom>
              <a:avLst/>
              <a:gdLst>
                <a:gd name="T0" fmla="*/ 8 w 9"/>
                <a:gd name="T1" fmla="*/ 0 h 55"/>
                <a:gd name="T2" fmla="*/ 9 w 9"/>
                <a:gd name="T3" fmla="*/ 55 h 55"/>
                <a:gd name="T4" fmla="*/ 2 w 9"/>
                <a:gd name="T5" fmla="*/ 55 h 55"/>
                <a:gd name="T6" fmla="*/ 0 w 9"/>
                <a:gd name="T7" fmla="*/ 0 h 55"/>
                <a:gd name="T8" fmla="*/ 8 w 9"/>
                <a:gd name="T9" fmla="*/ 0 h 55"/>
              </a:gdLst>
              <a:ahLst/>
              <a:cxnLst>
                <a:cxn ang="0">
                  <a:pos x="T0" y="T1"/>
                </a:cxn>
                <a:cxn ang="0">
                  <a:pos x="T2" y="T3"/>
                </a:cxn>
                <a:cxn ang="0">
                  <a:pos x="T4" y="T5"/>
                </a:cxn>
                <a:cxn ang="0">
                  <a:pos x="T6" y="T7"/>
                </a:cxn>
                <a:cxn ang="0">
                  <a:pos x="T8" y="T9"/>
                </a:cxn>
              </a:cxnLst>
              <a:rect l="0" t="0" r="r" b="b"/>
              <a:pathLst>
                <a:path w="9" h="55">
                  <a:moveTo>
                    <a:pt x="8" y="0"/>
                  </a:moveTo>
                  <a:lnTo>
                    <a:pt x="9" y="55"/>
                  </a:lnTo>
                  <a:lnTo>
                    <a:pt x="2" y="55"/>
                  </a:lnTo>
                  <a:lnTo>
                    <a:pt x="0" y="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39" name="Freeform 1715"/>
            <p:cNvSpPr>
              <a:spLocks/>
            </p:cNvSpPr>
            <p:nvPr/>
          </p:nvSpPr>
          <p:spPr bwMode="auto">
            <a:xfrm>
              <a:off x="12384866" y="-1487090"/>
              <a:ext cx="33338" cy="104775"/>
            </a:xfrm>
            <a:custGeom>
              <a:avLst/>
              <a:gdLst>
                <a:gd name="T0" fmla="*/ 20 w 21"/>
                <a:gd name="T1" fmla="*/ 11 h 66"/>
                <a:gd name="T2" fmla="*/ 21 w 21"/>
                <a:gd name="T3" fmla="*/ 66 h 66"/>
                <a:gd name="T4" fmla="*/ 2 w 21"/>
                <a:gd name="T5" fmla="*/ 55 h 66"/>
                <a:gd name="T6" fmla="*/ 0 w 21"/>
                <a:gd name="T7" fmla="*/ 0 h 66"/>
                <a:gd name="T8" fmla="*/ 20 w 21"/>
                <a:gd name="T9" fmla="*/ 11 h 66"/>
              </a:gdLst>
              <a:ahLst/>
              <a:cxnLst>
                <a:cxn ang="0">
                  <a:pos x="T0" y="T1"/>
                </a:cxn>
                <a:cxn ang="0">
                  <a:pos x="T2" y="T3"/>
                </a:cxn>
                <a:cxn ang="0">
                  <a:pos x="T4" y="T5"/>
                </a:cxn>
                <a:cxn ang="0">
                  <a:pos x="T6" y="T7"/>
                </a:cxn>
                <a:cxn ang="0">
                  <a:pos x="T8" y="T9"/>
                </a:cxn>
              </a:cxnLst>
              <a:rect l="0" t="0" r="r" b="b"/>
              <a:pathLst>
                <a:path w="21" h="66">
                  <a:moveTo>
                    <a:pt x="20" y="11"/>
                  </a:moveTo>
                  <a:lnTo>
                    <a:pt x="21" y="66"/>
                  </a:lnTo>
                  <a:lnTo>
                    <a:pt x="2" y="55"/>
                  </a:lnTo>
                  <a:lnTo>
                    <a:pt x="0" y="0"/>
                  </a:lnTo>
                  <a:lnTo>
                    <a:pt x="20"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0" name="Freeform 1716"/>
            <p:cNvSpPr>
              <a:spLocks/>
            </p:cNvSpPr>
            <p:nvPr/>
          </p:nvSpPr>
          <p:spPr bwMode="auto">
            <a:xfrm>
              <a:off x="15971028" y="-1596628"/>
              <a:ext cx="34925" cy="115888"/>
            </a:xfrm>
            <a:custGeom>
              <a:avLst/>
              <a:gdLst>
                <a:gd name="T0" fmla="*/ 21 w 22"/>
                <a:gd name="T1" fmla="*/ 0 h 73"/>
                <a:gd name="T2" fmla="*/ 22 w 22"/>
                <a:gd name="T3" fmla="*/ 55 h 73"/>
                <a:gd name="T4" fmla="*/ 1 w 22"/>
                <a:gd name="T5" fmla="*/ 73 h 73"/>
                <a:gd name="T6" fmla="*/ 0 w 22"/>
                <a:gd name="T7" fmla="*/ 18 h 73"/>
                <a:gd name="T8" fmla="*/ 21 w 22"/>
                <a:gd name="T9" fmla="*/ 0 h 73"/>
              </a:gdLst>
              <a:ahLst/>
              <a:cxnLst>
                <a:cxn ang="0">
                  <a:pos x="T0" y="T1"/>
                </a:cxn>
                <a:cxn ang="0">
                  <a:pos x="T2" y="T3"/>
                </a:cxn>
                <a:cxn ang="0">
                  <a:pos x="T4" y="T5"/>
                </a:cxn>
                <a:cxn ang="0">
                  <a:pos x="T6" y="T7"/>
                </a:cxn>
                <a:cxn ang="0">
                  <a:pos x="T8" y="T9"/>
                </a:cxn>
              </a:cxnLst>
              <a:rect l="0" t="0" r="r" b="b"/>
              <a:pathLst>
                <a:path w="22" h="73">
                  <a:moveTo>
                    <a:pt x="21" y="0"/>
                  </a:moveTo>
                  <a:lnTo>
                    <a:pt x="22" y="55"/>
                  </a:lnTo>
                  <a:lnTo>
                    <a:pt x="1" y="73"/>
                  </a:lnTo>
                  <a:lnTo>
                    <a:pt x="0" y="18"/>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1" name="Freeform 1717"/>
            <p:cNvSpPr>
              <a:spLocks/>
            </p:cNvSpPr>
            <p:nvPr/>
          </p:nvSpPr>
          <p:spPr bwMode="auto">
            <a:xfrm>
              <a:off x="11627628" y="-1471215"/>
              <a:ext cx="30163" cy="122238"/>
            </a:xfrm>
            <a:custGeom>
              <a:avLst/>
              <a:gdLst>
                <a:gd name="T0" fmla="*/ 22 w 24"/>
                <a:gd name="T1" fmla="*/ 27 h 94"/>
                <a:gd name="T2" fmla="*/ 24 w 24"/>
                <a:gd name="T3" fmla="*/ 94 h 94"/>
                <a:gd name="T4" fmla="*/ 2 w 24"/>
                <a:gd name="T5" fmla="*/ 67 h 94"/>
                <a:gd name="T6" fmla="*/ 0 w 24"/>
                <a:gd name="T7" fmla="*/ 0 h 94"/>
                <a:gd name="T8" fmla="*/ 22 w 24"/>
                <a:gd name="T9" fmla="*/ 27 h 94"/>
              </a:gdLst>
              <a:ahLst/>
              <a:cxnLst>
                <a:cxn ang="0">
                  <a:pos x="T0" y="T1"/>
                </a:cxn>
                <a:cxn ang="0">
                  <a:pos x="T2" y="T3"/>
                </a:cxn>
                <a:cxn ang="0">
                  <a:pos x="T4" y="T5"/>
                </a:cxn>
                <a:cxn ang="0">
                  <a:pos x="T6" y="T7"/>
                </a:cxn>
                <a:cxn ang="0">
                  <a:pos x="T8" y="T9"/>
                </a:cxn>
              </a:cxnLst>
              <a:rect l="0" t="0" r="r" b="b"/>
              <a:pathLst>
                <a:path w="24" h="94">
                  <a:moveTo>
                    <a:pt x="22" y="27"/>
                  </a:moveTo>
                  <a:cubicBezTo>
                    <a:pt x="24" y="94"/>
                    <a:pt x="24" y="94"/>
                    <a:pt x="24" y="94"/>
                  </a:cubicBezTo>
                  <a:cubicBezTo>
                    <a:pt x="24" y="88"/>
                    <a:pt x="2" y="80"/>
                    <a:pt x="2" y="67"/>
                  </a:cubicBezTo>
                  <a:cubicBezTo>
                    <a:pt x="0" y="0"/>
                    <a:pt x="0" y="0"/>
                    <a:pt x="0" y="0"/>
                  </a:cubicBezTo>
                  <a:cubicBezTo>
                    <a:pt x="0" y="13"/>
                    <a:pt x="22" y="21"/>
                    <a:pt x="22" y="2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2" name="Freeform 1718"/>
            <p:cNvSpPr>
              <a:spLocks/>
            </p:cNvSpPr>
            <p:nvPr/>
          </p:nvSpPr>
          <p:spPr bwMode="auto">
            <a:xfrm>
              <a:off x="12416616" y="-1469628"/>
              <a:ext cx="7938" cy="100013"/>
            </a:xfrm>
            <a:custGeom>
              <a:avLst/>
              <a:gdLst>
                <a:gd name="T0" fmla="*/ 3 w 5"/>
                <a:gd name="T1" fmla="*/ 8 h 63"/>
                <a:gd name="T2" fmla="*/ 5 w 5"/>
                <a:gd name="T3" fmla="*/ 63 h 63"/>
                <a:gd name="T4" fmla="*/ 1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1"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3" name="Freeform 1719"/>
            <p:cNvSpPr>
              <a:spLocks/>
            </p:cNvSpPr>
            <p:nvPr/>
          </p:nvSpPr>
          <p:spPr bwMode="auto">
            <a:xfrm>
              <a:off x="14404166" y="-1536303"/>
              <a:ext cx="41275" cy="109538"/>
            </a:xfrm>
            <a:custGeom>
              <a:avLst/>
              <a:gdLst>
                <a:gd name="T0" fmla="*/ 24 w 26"/>
                <a:gd name="T1" fmla="*/ 0 h 69"/>
                <a:gd name="T2" fmla="*/ 26 w 26"/>
                <a:gd name="T3" fmla="*/ 55 h 69"/>
                <a:gd name="T4" fmla="*/ 1 w 26"/>
                <a:gd name="T5" fmla="*/ 69 h 69"/>
                <a:gd name="T6" fmla="*/ 0 w 26"/>
                <a:gd name="T7" fmla="*/ 14 h 69"/>
                <a:gd name="T8" fmla="*/ 24 w 26"/>
                <a:gd name="T9" fmla="*/ 0 h 69"/>
              </a:gdLst>
              <a:ahLst/>
              <a:cxnLst>
                <a:cxn ang="0">
                  <a:pos x="T0" y="T1"/>
                </a:cxn>
                <a:cxn ang="0">
                  <a:pos x="T2" y="T3"/>
                </a:cxn>
                <a:cxn ang="0">
                  <a:pos x="T4" y="T5"/>
                </a:cxn>
                <a:cxn ang="0">
                  <a:pos x="T6" y="T7"/>
                </a:cxn>
                <a:cxn ang="0">
                  <a:pos x="T8" y="T9"/>
                </a:cxn>
              </a:cxnLst>
              <a:rect l="0" t="0" r="r" b="b"/>
              <a:pathLst>
                <a:path w="26" h="69">
                  <a:moveTo>
                    <a:pt x="24" y="0"/>
                  </a:moveTo>
                  <a:lnTo>
                    <a:pt x="26" y="55"/>
                  </a:lnTo>
                  <a:lnTo>
                    <a:pt x="1" y="69"/>
                  </a:lnTo>
                  <a:lnTo>
                    <a:pt x="0" y="14"/>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4" name="Freeform 1720"/>
            <p:cNvSpPr>
              <a:spLocks/>
            </p:cNvSpPr>
            <p:nvPr/>
          </p:nvSpPr>
          <p:spPr bwMode="auto">
            <a:xfrm>
              <a:off x="12392803" y="-1463278"/>
              <a:ext cx="25400" cy="101600"/>
            </a:xfrm>
            <a:custGeom>
              <a:avLst/>
              <a:gdLst>
                <a:gd name="T0" fmla="*/ 14 w 16"/>
                <a:gd name="T1" fmla="*/ 0 h 64"/>
                <a:gd name="T2" fmla="*/ 16 w 16"/>
                <a:gd name="T3" fmla="*/ 55 h 64"/>
                <a:gd name="T4" fmla="*/ 1 w 16"/>
                <a:gd name="T5" fmla="*/ 64 h 64"/>
                <a:gd name="T6" fmla="*/ 0 w 16"/>
                <a:gd name="T7" fmla="*/ 9 h 64"/>
                <a:gd name="T8" fmla="*/ 14 w 16"/>
                <a:gd name="T9" fmla="*/ 0 h 64"/>
              </a:gdLst>
              <a:ahLst/>
              <a:cxnLst>
                <a:cxn ang="0">
                  <a:pos x="T0" y="T1"/>
                </a:cxn>
                <a:cxn ang="0">
                  <a:pos x="T2" y="T3"/>
                </a:cxn>
                <a:cxn ang="0">
                  <a:pos x="T4" y="T5"/>
                </a:cxn>
                <a:cxn ang="0">
                  <a:pos x="T6" y="T7"/>
                </a:cxn>
                <a:cxn ang="0">
                  <a:pos x="T8" y="T9"/>
                </a:cxn>
              </a:cxnLst>
              <a:rect l="0" t="0" r="r" b="b"/>
              <a:pathLst>
                <a:path w="16" h="64">
                  <a:moveTo>
                    <a:pt x="14" y="0"/>
                  </a:moveTo>
                  <a:lnTo>
                    <a:pt x="16" y="55"/>
                  </a:lnTo>
                  <a:lnTo>
                    <a:pt x="1" y="64"/>
                  </a:lnTo>
                  <a:lnTo>
                    <a:pt x="0" y="9"/>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5" name="Freeform 1721"/>
            <p:cNvSpPr>
              <a:spLocks/>
            </p:cNvSpPr>
            <p:nvPr/>
          </p:nvSpPr>
          <p:spPr bwMode="auto">
            <a:xfrm>
              <a:off x="13754878" y="-1512490"/>
              <a:ext cx="3175" cy="111125"/>
            </a:xfrm>
            <a:custGeom>
              <a:avLst/>
              <a:gdLst>
                <a:gd name="T0" fmla="*/ 0 w 2"/>
                <a:gd name="T1" fmla="*/ 0 h 70"/>
                <a:gd name="T2" fmla="*/ 2 w 2"/>
                <a:gd name="T3" fmla="*/ 55 h 70"/>
                <a:gd name="T4" fmla="*/ 2 w 2"/>
                <a:gd name="T5" fmla="*/ 70 h 70"/>
                <a:gd name="T6" fmla="*/ 0 w 2"/>
                <a:gd name="T7" fmla="*/ 15 h 70"/>
                <a:gd name="T8" fmla="*/ 0 w 2"/>
                <a:gd name="T9" fmla="*/ 0 h 70"/>
              </a:gdLst>
              <a:ahLst/>
              <a:cxnLst>
                <a:cxn ang="0">
                  <a:pos x="T0" y="T1"/>
                </a:cxn>
                <a:cxn ang="0">
                  <a:pos x="T2" y="T3"/>
                </a:cxn>
                <a:cxn ang="0">
                  <a:pos x="T4" y="T5"/>
                </a:cxn>
                <a:cxn ang="0">
                  <a:pos x="T6" y="T7"/>
                </a:cxn>
                <a:cxn ang="0">
                  <a:pos x="T8" y="T9"/>
                </a:cxn>
              </a:cxnLst>
              <a:rect l="0" t="0" r="r" b="b"/>
              <a:pathLst>
                <a:path w="2" h="70">
                  <a:moveTo>
                    <a:pt x="0" y="0"/>
                  </a:moveTo>
                  <a:lnTo>
                    <a:pt x="2" y="55"/>
                  </a:lnTo>
                  <a:lnTo>
                    <a:pt x="2" y="70"/>
                  </a:lnTo>
                  <a:lnTo>
                    <a:pt x="0" y="15"/>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6" name="Freeform 1722"/>
            <p:cNvSpPr>
              <a:spLocks/>
            </p:cNvSpPr>
            <p:nvPr/>
          </p:nvSpPr>
          <p:spPr bwMode="auto">
            <a:xfrm>
              <a:off x="14397816" y="-1514078"/>
              <a:ext cx="7938" cy="93663"/>
            </a:xfrm>
            <a:custGeom>
              <a:avLst/>
              <a:gdLst>
                <a:gd name="T0" fmla="*/ 4 w 5"/>
                <a:gd name="T1" fmla="*/ 0 h 59"/>
                <a:gd name="T2" fmla="*/ 5 w 5"/>
                <a:gd name="T3" fmla="*/ 55 h 59"/>
                <a:gd name="T4" fmla="*/ 2 w 5"/>
                <a:gd name="T5" fmla="*/ 59 h 59"/>
                <a:gd name="T6" fmla="*/ 0 w 5"/>
                <a:gd name="T7" fmla="*/ 4 h 59"/>
                <a:gd name="T8" fmla="*/ 4 w 5"/>
                <a:gd name="T9" fmla="*/ 0 h 59"/>
              </a:gdLst>
              <a:ahLst/>
              <a:cxnLst>
                <a:cxn ang="0">
                  <a:pos x="T0" y="T1"/>
                </a:cxn>
                <a:cxn ang="0">
                  <a:pos x="T2" y="T3"/>
                </a:cxn>
                <a:cxn ang="0">
                  <a:pos x="T4" y="T5"/>
                </a:cxn>
                <a:cxn ang="0">
                  <a:pos x="T6" y="T7"/>
                </a:cxn>
                <a:cxn ang="0">
                  <a:pos x="T8" y="T9"/>
                </a:cxn>
              </a:cxnLst>
              <a:rect l="0" t="0" r="r" b="b"/>
              <a:pathLst>
                <a:path w="5" h="59">
                  <a:moveTo>
                    <a:pt x="4" y="0"/>
                  </a:moveTo>
                  <a:lnTo>
                    <a:pt x="5" y="55"/>
                  </a:lnTo>
                  <a:lnTo>
                    <a:pt x="2" y="59"/>
                  </a:lnTo>
                  <a:lnTo>
                    <a:pt x="0" y="4"/>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7" name="Freeform 1723"/>
            <p:cNvSpPr>
              <a:spLocks/>
            </p:cNvSpPr>
            <p:nvPr/>
          </p:nvSpPr>
          <p:spPr bwMode="auto">
            <a:xfrm>
              <a:off x="15942453" y="-1568053"/>
              <a:ext cx="30163" cy="101600"/>
            </a:xfrm>
            <a:custGeom>
              <a:avLst/>
              <a:gdLst>
                <a:gd name="T0" fmla="*/ 18 w 19"/>
                <a:gd name="T1" fmla="*/ 0 h 64"/>
                <a:gd name="T2" fmla="*/ 19 w 19"/>
                <a:gd name="T3" fmla="*/ 55 h 64"/>
                <a:gd name="T4" fmla="*/ 2 w 19"/>
                <a:gd name="T5" fmla="*/ 64 h 64"/>
                <a:gd name="T6" fmla="*/ 0 w 19"/>
                <a:gd name="T7" fmla="*/ 9 h 64"/>
                <a:gd name="T8" fmla="*/ 18 w 19"/>
                <a:gd name="T9" fmla="*/ 0 h 64"/>
              </a:gdLst>
              <a:ahLst/>
              <a:cxnLst>
                <a:cxn ang="0">
                  <a:pos x="T0" y="T1"/>
                </a:cxn>
                <a:cxn ang="0">
                  <a:pos x="T2" y="T3"/>
                </a:cxn>
                <a:cxn ang="0">
                  <a:pos x="T4" y="T5"/>
                </a:cxn>
                <a:cxn ang="0">
                  <a:pos x="T6" y="T7"/>
                </a:cxn>
                <a:cxn ang="0">
                  <a:pos x="T8" y="T9"/>
                </a:cxn>
              </a:cxnLst>
              <a:rect l="0" t="0" r="r" b="b"/>
              <a:pathLst>
                <a:path w="19" h="64">
                  <a:moveTo>
                    <a:pt x="18" y="0"/>
                  </a:moveTo>
                  <a:lnTo>
                    <a:pt x="19" y="55"/>
                  </a:lnTo>
                  <a:lnTo>
                    <a:pt x="2" y="64"/>
                  </a:lnTo>
                  <a:lnTo>
                    <a:pt x="0" y="9"/>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8" name="Freeform 1724"/>
            <p:cNvSpPr>
              <a:spLocks/>
            </p:cNvSpPr>
            <p:nvPr/>
          </p:nvSpPr>
          <p:spPr bwMode="auto">
            <a:xfrm>
              <a:off x="14383528" y="-1507728"/>
              <a:ext cx="17463" cy="90488"/>
            </a:xfrm>
            <a:custGeom>
              <a:avLst/>
              <a:gdLst>
                <a:gd name="T0" fmla="*/ 9 w 11"/>
                <a:gd name="T1" fmla="*/ 0 h 57"/>
                <a:gd name="T2" fmla="*/ 11 w 11"/>
                <a:gd name="T3" fmla="*/ 55 h 57"/>
                <a:gd name="T4" fmla="*/ 2 w 11"/>
                <a:gd name="T5" fmla="*/ 57 h 57"/>
                <a:gd name="T6" fmla="*/ 0 w 11"/>
                <a:gd name="T7" fmla="*/ 2 h 57"/>
                <a:gd name="T8" fmla="*/ 9 w 11"/>
                <a:gd name="T9" fmla="*/ 0 h 57"/>
              </a:gdLst>
              <a:ahLst/>
              <a:cxnLst>
                <a:cxn ang="0">
                  <a:pos x="T0" y="T1"/>
                </a:cxn>
                <a:cxn ang="0">
                  <a:pos x="T2" y="T3"/>
                </a:cxn>
                <a:cxn ang="0">
                  <a:pos x="T4" y="T5"/>
                </a:cxn>
                <a:cxn ang="0">
                  <a:pos x="T6" y="T7"/>
                </a:cxn>
                <a:cxn ang="0">
                  <a:pos x="T8" y="T9"/>
                </a:cxn>
              </a:cxnLst>
              <a:rect l="0" t="0" r="r" b="b"/>
              <a:pathLst>
                <a:path w="11" h="57">
                  <a:moveTo>
                    <a:pt x="9" y="0"/>
                  </a:moveTo>
                  <a:lnTo>
                    <a:pt x="11" y="55"/>
                  </a:lnTo>
                  <a:lnTo>
                    <a:pt x="2" y="57"/>
                  </a:lnTo>
                  <a:lnTo>
                    <a:pt x="0" y="2"/>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49" name="Freeform 1725"/>
            <p:cNvSpPr>
              <a:spLocks/>
            </p:cNvSpPr>
            <p:nvPr/>
          </p:nvSpPr>
          <p:spPr bwMode="auto">
            <a:xfrm>
              <a:off x="12384866" y="-1448990"/>
              <a:ext cx="9525" cy="93663"/>
            </a:xfrm>
            <a:custGeom>
              <a:avLst/>
              <a:gdLst>
                <a:gd name="T0" fmla="*/ 5 w 6"/>
                <a:gd name="T1" fmla="*/ 0 h 59"/>
                <a:gd name="T2" fmla="*/ 6 w 6"/>
                <a:gd name="T3" fmla="*/ 55 h 59"/>
                <a:gd name="T4" fmla="*/ 2 w 6"/>
                <a:gd name="T5" fmla="*/ 59 h 59"/>
                <a:gd name="T6" fmla="*/ 0 w 6"/>
                <a:gd name="T7" fmla="*/ 4 h 59"/>
                <a:gd name="T8" fmla="*/ 5 w 6"/>
                <a:gd name="T9" fmla="*/ 0 h 59"/>
              </a:gdLst>
              <a:ahLst/>
              <a:cxnLst>
                <a:cxn ang="0">
                  <a:pos x="T0" y="T1"/>
                </a:cxn>
                <a:cxn ang="0">
                  <a:pos x="T2" y="T3"/>
                </a:cxn>
                <a:cxn ang="0">
                  <a:pos x="T4" y="T5"/>
                </a:cxn>
                <a:cxn ang="0">
                  <a:pos x="T6" y="T7"/>
                </a:cxn>
                <a:cxn ang="0">
                  <a:pos x="T8" y="T9"/>
                </a:cxn>
              </a:cxnLst>
              <a:rect l="0" t="0" r="r" b="b"/>
              <a:pathLst>
                <a:path w="6" h="59">
                  <a:moveTo>
                    <a:pt x="5" y="0"/>
                  </a:moveTo>
                  <a:lnTo>
                    <a:pt x="6" y="55"/>
                  </a:lnTo>
                  <a:lnTo>
                    <a:pt x="2" y="59"/>
                  </a:lnTo>
                  <a:lnTo>
                    <a:pt x="0" y="4"/>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0" name="Freeform 1726"/>
            <p:cNvSpPr>
              <a:spLocks/>
            </p:cNvSpPr>
            <p:nvPr/>
          </p:nvSpPr>
          <p:spPr bwMode="auto">
            <a:xfrm>
              <a:off x="15923403" y="-1553765"/>
              <a:ext cx="22225" cy="100013"/>
            </a:xfrm>
            <a:custGeom>
              <a:avLst/>
              <a:gdLst>
                <a:gd name="T0" fmla="*/ 12 w 14"/>
                <a:gd name="T1" fmla="*/ 0 h 63"/>
                <a:gd name="T2" fmla="*/ 14 w 14"/>
                <a:gd name="T3" fmla="*/ 55 h 63"/>
                <a:gd name="T4" fmla="*/ 1 w 14"/>
                <a:gd name="T5" fmla="*/ 63 h 63"/>
                <a:gd name="T6" fmla="*/ 0 w 14"/>
                <a:gd name="T7" fmla="*/ 8 h 63"/>
                <a:gd name="T8" fmla="*/ 12 w 14"/>
                <a:gd name="T9" fmla="*/ 0 h 63"/>
              </a:gdLst>
              <a:ahLst/>
              <a:cxnLst>
                <a:cxn ang="0">
                  <a:pos x="T0" y="T1"/>
                </a:cxn>
                <a:cxn ang="0">
                  <a:pos x="T2" y="T3"/>
                </a:cxn>
                <a:cxn ang="0">
                  <a:pos x="T4" y="T5"/>
                </a:cxn>
                <a:cxn ang="0">
                  <a:pos x="T6" y="T7"/>
                </a:cxn>
                <a:cxn ang="0">
                  <a:pos x="T8" y="T9"/>
                </a:cxn>
              </a:cxnLst>
              <a:rect l="0" t="0" r="r" b="b"/>
              <a:pathLst>
                <a:path w="14" h="63">
                  <a:moveTo>
                    <a:pt x="12" y="0"/>
                  </a:moveTo>
                  <a:lnTo>
                    <a:pt x="14" y="55"/>
                  </a:lnTo>
                  <a:lnTo>
                    <a:pt x="1" y="63"/>
                  </a:lnTo>
                  <a:lnTo>
                    <a:pt x="0" y="8"/>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1" name="Freeform 1727"/>
            <p:cNvSpPr>
              <a:spLocks/>
            </p:cNvSpPr>
            <p:nvPr/>
          </p:nvSpPr>
          <p:spPr bwMode="auto">
            <a:xfrm>
              <a:off x="15899591" y="-1541065"/>
              <a:ext cx="25400" cy="88900"/>
            </a:xfrm>
            <a:custGeom>
              <a:avLst/>
              <a:gdLst>
                <a:gd name="T0" fmla="*/ 15 w 16"/>
                <a:gd name="T1" fmla="*/ 0 h 56"/>
                <a:gd name="T2" fmla="*/ 16 w 16"/>
                <a:gd name="T3" fmla="*/ 55 h 56"/>
                <a:gd name="T4" fmla="*/ 2 w 16"/>
                <a:gd name="T5" fmla="*/ 56 h 56"/>
                <a:gd name="T6" fmla="*/ 0 w 16"/>
                <a:gd name="T7" fmla="*/ 1 h 56"/>
                <a:gd name="T8" fmla="*/ 15 w 16"/>
                <a:gd name="T9" fmla="*/ 0 h 56"/>
              </a:gdLst>
              <a:ahLst/>
              <a:cxnLst>
                <a:cxn ang="0">
                  <a:pos x="T0" y="T1"/>
                </a:cxn>
                <a:cxn ang="0">
                  <a:pos x="T2" y="T3"/>
                </a:cxn>
                <a:cxn ang="0">
                  <a:pos x="T4" y="T5"/>
                </a:cxn>
                <a:cxn ang="0">
                  <a:pos x="T6" y="T7"/>
                </a:cxn>
                <a:cxn ang="0">
                  <a:pos x="T8" y="T9"/>
                </a:cxn>
              </a:cxnLst>
              <a:rect l="0" t="0" r="r" b="b"/>
              <a:pathLst>
                <a:path w="16" h="56">
                  <a:moveTo>
                    <a:pt x="15" y="0"/>
                  </a:moveTo>
                  <a:lnTo>
                    <a:pt x="16" y="55"/>
                  </a:lnTo>
                  <a:lnTo>
                    <a:pt x="2" y="56"/>
                  </a:lnTo>
                  <a:lnTo>
                    <a:pt x="0" y="1"/>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2" name="Freeform 1728"/>
            <p:cNvSpPr>
              <a:spLocks/>
            </p:cNvSpPr>
            <p:nvPr/>
          </p:nvSpPr>
          <p:spPr bwMode="auto">
            <a:xfrm>
              <a:off x="14377178" y="-1504553"/>
              <a:ext cx="9525" cy="103188"/>
            </a:xfrm>
            <a:custGeom>
              <a:avLst/>
              <a:gdLst>
                <a:gd name="T0" fmla="*/ 4 w 6"/>
                <a:gd name="T1" fmla="*/ 0 h 65"/>
                <a:gd name="T2" fmla="*/ 6 w 6"/>
                <a:gd name="T3" fmla="*/ 55 h 65"/>
                <a:gd name="T4" fmla="*/ 2 w 6"/>
                <a:gd name="T5" fmla="*/ 65 h 65"/>
                <a:gd name="T6" fmla="*/ 0 w 6"/>
                <a:gd name="T7" fmla="*/ 10 h 65"/>
                <a:gd name="T8" fmla="*/ 4 w 6"/>
                <a:gd name="T9" fmla="*/ 0 h 65"/>
              </a:gdLst>
              <a:ahLst/>
              <a:cxnLst>
                <a:cxn ang="0">
                  <a:pos x="T0" y="T1"/>
                </a:cxn>
                <a:cxn ang="0">
                  <a:pos x="T2" y="T3"/>
                </a:cxn>
                <a:cxn ang="0">
                  <a:pos x="T4" y="T5"/>
                </a:cxn>
                <a:cxn ang="0">
                  <a:pos x="T6" y="T7"/>
                </a:cxn>
                <a:cxn ang="0">
                  <a:pos x="T8" y="T9"/>
                </a:cxn>
              </a:cxnLst>
              <a:rect l="0" t="0" r="r" b="b"/>
              <a:pathLst>
                <a:path w="6" h="65">
                  <a:moveTo>
                    <a:pt x="4" y="0"/>
                  </a:moveTo>
                  <a:lnTo>
                    <a:pt x="6" y="55"/>
                  </a:lnTo>
                  <a:lnTo>
                    <a:pt x="2" y="65"/>
                  </a:lnTo>
                  <a:lnTo>
                    <a:pt x="0" y="10"/>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3" name="Freeform 1729"/>
            <p:cNvSpPr>
              <a:spLocks/>
            </p:cNvSpPr>
            <p:nvPr/>
          </p:nvSpPr>
          <p:spPr bwMode="auto">
            <a:xfrm>
              <a:off x="12392803" y="-1437878"/>
              <a:ext cx="3175" cy="101600"/>
            </a:xfrm>
            <a:custGeom>
              <a:avLst/>
              <a:gdLst>
                <a:gd name="T0" fmla="*/ 1 w 2"/>
                <a:gd name="T1" fmla="*/ 9 h 64"/>
                <a:gd name="T2" fmla="*/ 2 w 2"/>
                <a:gd name="T3" fmla="*/ 64 h 64"/>
                <a:gd name="T4" fmla="*/ 1 w 2"/>
                <a:gd name="T5" fmla="*/ 55 h 64"/>
                <a:gd name="T6" fmla="*/ 0 w 2"/>
                <a:gd name="T7" fmla="*/ 0 h 64"/>
                <a:gd name="T8" fmla="*/ 1 w 2"/>
                <a:gd name="T9" fmla="*/ 9 h 64"/>
              </a:gdLst>
              <a:ahLst/>
              <a:cxnLst>
                <a:cxn ang="0">
                  <a:pos x="T0" y="T1"/>
                </a:cxn>
                <a:cxn ang="0">
                  <a:pos x="T2" y="T3"/>
                </a:cxn>
                <a:cxn ang="0">
                  <a:pos x="T4" y="T5"/>
                </a:cxn>
                <a:cxn ang="0">
                  <a:pos x="T6" y="T7"/>
                </a:cxn>
                <a:cxn ang="0">
                  <a:pos x="T8" y="T9"/>
                </a:cxn>
              </a:cxnLst>
              <a:rect l="0" t="0" r="r" b="b"/>
              <a:pathLst>
                <a:path w="2" h="64">
                  <a:moveTo>
                    <a:pt x="1" y="9"/>
                  </a:moveTo>
                  <a:lnTo>
                    <a:pt x="2" y="64"/>
                  </a:lnTo>
                  <a:lnTo>
                    <a:pt x="1" y="55"/>
                  </a:lnTo>
                  <a:lnTo>
                    <a:pt x="0" y="0"/>
                  </a:lnTo>
                  <a:lnTo>
                    <a:pt x="1"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4" name="Freeform 1730"/>
            <p:cNvSpPr>
              <a:spLocks/>
            </p:cNvSpPr>
            <p:nvPr/>
          </p:nvSpPr>
          <p:spPr bwMode="auto">
            <a:xfrm>
              <a:off x="14362891" y="-1488678"/>
              <a:ext cx="17463" cy="92075"/>
            </a:xfrm>
            <a:custGeom>
              <a:avLst/>
              <a:gdLst>
                <a:gd name="T0" fmla="*/ 9 w 11"/>
                <a:gd name="T1" fmla="*/ 0 h 58"/>
                <a:gd name="T2" fmla="*/ 11 w 11"/>
                <a:gd name="T3" fmla="*/ 55 h 58"/>
                <a:gd name="T4" fmla="*/ 1 w 11"/>
                <a:gd name="T5" fmla="*/ 58 h 58"/>
                <a:gd name="T6" fmla="*/ 0 w 11"/>
                <a:gd name="T7" fmla="*/ 3 h 58"/>
                <a:gd name="T8" fmla="*/ 9 w 11"/>
                <a:gd name="T9" fmla="*/ 0 h 58"/>
              </a:gdLst>
              <a:ahLst/>
              <a:cxnLst>
                <a:cxn ang="0">
                  <a:pos x="T0" y="T1"/>
                </a:cxn>
                <a:cxn ang="0">
                  <a:pos x="T2" y="T3"/>
                </a:cxn>
                <a:cxn ang="0">
                  <a:pos x="T4" y="T5"/>
                </a:cxn>
                <a:cxn ang="0">
                  <a:pos x="T6" y="T7"/>
                </a:cxn>
                <a:cxn ang="0">
                  <a:pos x="T8" y="T9"/>
                </a:cxn>
              </a:cxnLst>
              <a:rect l="0" t="0" r="r" b="b"/>
              <a:pathLst>
                <a:path w="11" h="58">
                  <a:moveTo>
                    <a:pt x="9" y="0"/>
                  </a:moveTo>
                  <a:lnTo>
                    <a:pt x="11" y="55"/>
                  </a:lnTo>
                  <a:lnTo>
                    <a:pt x="1" y="58"/>
                  </a:lnTo>
                  <a:lnTo>
                    <a:pt x="0" y="3"/>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5" name="Freeform 1731"/>
            <p:cNvSpPr>
              <a:spLocks/>
            </p:cNvSpPr>
            <p:nvPr/>
          </p:nvSpPr>
          <p:spPr bwMode="auto">
            <a:xfrm>
              <a:off x="15888478" y="-1539478"/>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6" name="Freeform 1732"/>
            <p:cNvSpPr>
              <a:spLocks/>
            </p:cNvSpPr>
            <p:nvPr/>
          </p:nvSpPr>
          <p:spPr bwMode="auto">
            <a:xfrm>
              <a:off x="13734241" y="-1488678"/>
              <a:ext cx="23813" cy="115888"/>
            </a:xfrm>
            <a:custGeom>
              <a:avLst/>
              <a:gdLst>
                <a:gd name="T0" fmla="*/ 13 w 15"/>
                <a:gd name="T1" fmla="*/ 0 h 73"/>
                <a:gd name="T2" fmla="*/ 15 w 15"/>
                <a:gd name="T3" fmla="*/ 55 h 73"/>
                <a:gd name="T4" fmla="*/ 1 w 15"/>
                <a:gd name="T5" fmla="*/ 73 h 73"/>
                <a:gd name="T6" fmla="*/ 0 w 15"/>
                <a:gd name="T7" fmla="*/ 18 h 73"/>
                <a:gd name="T8" fmla="*/ 13 w 15"/>
                <a:gd name="T9" fmla="*/ 0 h 73"/>
              </a:gdLst>
              <a:ahLst/>
              <a:cxnLst>
                <a:cxn ang="0">
                  <a:pos x="T0" y="T1"/>
                </a:cxn>
                <a:cxn ang="0">
                  <a:pos x="T2" y="T3"/>
                </a:cxn>
                <a:cxn ang="0">
                  <a:pos x="T4" y="T5"/>
                </a:cxn>
                <a:cxn ang="0">
                  <a:pos x="T6" y="T7"/>
                </a:cxn>
                <a:cxn ang="0">
                  <a:pos x="T8" y="T9"/>
                </a:cxn>
              </a:cxnLst>
              <a:rect l="0" t="0" r="r" b="b"/>
              <a:pathLst>
                <a:path w="15" h="73">
                  <a:moveTo>
                    <a:pt x="13" y="0"/>
                  </a:moveTo>
                  <a:lnTo>
                    <a:pt x="15" y="55"/>
                  </a:lnTo>
                  <a:lnTo>
                    <a:pt x="1" y="73"/>
                  </a:lnTo>
                  <a:lnTo>
                    <a:pt x="0" y="18"/>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7" name="Freeform 1733"/>
            <p:cNvSpPr>
              <a:spLocks/>
            </p:cNvSpPr>
            <p:nvPr/>
          </p:nvSpPr>
          <p:spPr bwMode="auto">
            <a:xfrm>
              <a:off x="12394391" y="-1423590"/>
              <a:ext cx="6350" cy="93663"/>
            </a:xfrm>
            <a:custGeom>
              <a:avLst/>
              <a:gdLst>
                <a:gd name="T0" fmla="*/ 2 w 4"/>
                <a:gd name="T1" fmla="*/ 4 h 59"/>
                <a:gd name="T2" fmla="*/ 4 w 4"/>
                <a:gd name="T3" fmla="*/ 59 h 59"/>
                <a:gd name="T4" fmla="*/ 1 w 4"/>
                <a:gd name="T5" fmla="*/ 55 h 59"/>
                <a:gd name="T6" fmla="*/ 0 w 4"/>
                <a:gd name="T7" fmla="*/ 0 h 59"/>
                <a:gd name="T8" fmla="*/ 2 w 4"/>
                <a:gd name="T9" fmla="*/ 4 h 59"/>
              </a:gdLst>
              <a:ahLst/>
              <a:cxnLst>
                <a:cxn ang="0">
                  <a:pos x="T0" y="T1"/>
                </a:cxn>
                <a:cxn ang="0">
                  <a:pos x="T2" y="T3"/>
                </a:cxn>
                <a:cxn ang="0">
                  <a:pos x="T4" y="T5"/>
                </a:cxn>
                <a:cxn ang="0">
                  <a:pos x="T6" y="T7"/>
                </a:cxn>
                <a:cxn ang="0">
                  <a:pos x="T8" y="T9"/>
                </a:cxn>
              </a:cxnLst>
              <a:rect l="0" t="0" r="r" b="b"/>
              <a:pathLst>
                <a:path w="4" h="59">
                  <a:moveTo>
                    <a:pt x="2" y="4"/>
                  </a:moveTo>
                  <a:lnTo>
                    <a:pt x="4" y="59"/>
                  </a:lnTo>
                  <a:lnTo>
                    <a:pt x="1" y="55"/>
                  </a:lnTo>
                  <a:lnTo>
                    <a:pt x="0" y="0"/>
                  </a:lnTo>
                  <a:lnTo>
                    <a:pt x="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8" name="Freeform 1734"/>
            <p:cNvSpPr>
              <a:spLocks/>
            </p:cNvSpPr>
            <p:nvPr/>
          </p:nvSpPr>
          <p:spPr bwMode="auto">
            <a:xfrm>
              <a:off x="12397566" y="-1417240"/>
              <a:ext cx="9525" cy="88900"/>
            </a:xfrm>
            <a:custGeom>
              <a:avLst/>
              <a:gdLst>
                <a:gd name="T0" fmla="*/ 5 w 6"/>
                <a:gd name="T1" fmla="*/ 1 h 56"/>
                <a:gd name="T2" fmla="*/ 6 w 6"/>
                <a:gd name="T3" fmla="*/ 56 h 56"/>
                <a:gd name="T4" fmla="*/ 2 w 6"/>
                <a:gd name="T5" fmla="*/ 55 h 56"/>
                <a:gd name="T6" fmla="*/ 0 w 6"/>
                <a:gd name="T7" fmla="*/ 0 h 56"/>
                <a:gd name="T8" fmla="*/ 5 w 6"/>
                <a:gd name="T9" fmla="*/ 1 h 56"/>
              </a:gdLst>
              <a:ahLst/>
              <a:cxnLst>
                <a:cxn ang="0">
                  <a:pos x="T0" y="T1"/>
                </a:cxn>
                <a:cxn ang="0">
                  <a:pos x="T2" y="T3"/>
                </a:cxn>
                <a:cxn ang="0">
                  <a:pos x="T4" y="T5"/>
                </a:cxn>
                <a:cxn ang="0">
                  <a:pos x="T6" y="T7"/>
                </a:cxn>
                <a:cxn ang="0">
                  <a:pos x="T8" y="T9"/>
                </a:cxn>
              </a:cxnLst>
              <a:rect l="0" t="0" r="r" b="b"/>
              <a:pathLst>
                <a:path w="6" h="56">
                  <a:moveTo>
                    <a:pt x="5" y="1"/>
                  </a:moveTo>
                  <a:lnTo>
                    <a:pt x="6" y="56"/>
                  </a:lnTo>
                  <a:lnTo>
                    <a:pt x="2" y="55"/>
                  </a:lnTo>
                  <a:lnTo>
                    <a:pt x="0" y="0"/>
                  </a:lnTo>
                  <a:lnTo>
                    <a:pt x="5"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59" name="Freeform 1735"/>
            <p:cNvSpPr>
              <a:spLocks/>
            </p:cNvSpPr>
            <p:nvPr/>
          </p:nvSpPr>
          <p:spPr bwMode="auto">
            <a:xfrm>
              <a:off x="15886891" y="-1528365"/>
              <a:ext cx="4763" cy="93663"/>
            </a:xfrm>
            <a:custGeom>
              <a:avLst/>
              <a:gdLst>
                <a:gd name="T0" fmla="*/ 1 w 3"/>
                <a:gd name="T1" fmla="*/ 0 h 59"/>
                <a:gd name="T2" fmla="*/ 3 w 3"/>
                <a:gd name="T3" fmla="*/ 55 h 59"/>
                <a:gd name="T4" fmla="*/ 1 w 3"/>
                <a:gd name="T5" fmla="*/ 59 h 59"/>
                <a:gd name="T6" fmla="*/ 0 w 3"/>
                <a:gd name="T7" fmla="*/ 4 h 59"/>
                <a:gd name="T8" fmla="*/ 1 w 3"/>
                <a:gd name="T9" fmla="*/ 0 h 59"/>
              </a:gdLst>
              <a:ahLst/>
              <a:cxnLst>
                <a:cxn ang="0">
                  <a:pos x="T0" y="T1"/>
                </a:cxn>
                <a:cxn ang="0">
                  <a:pos x="T2" y="T3"/>
                </a:cxn>
                <a:cxn ang="0">
                  <a:pos x="T4" y="T5"/>
                </a:cxn>
                <a:cxn ang="0">
                  <a:pos x="T6" y="T7"/>
                </a:cxn>
                <a:cxn ang="0">
                  <a:pos x="T8" y="T9"/>
                </a:cxn>
              </a:cxnLst>
              <a:rect l="0" t="0" r="r" b="b"/>
              <a:pathLst>
                <a:path w="3" h="59">
                  <a:moveTo>
                    <a:pt x="1" y="0"/>
                  </a:moveTo>
                  <a:lnTo>
                    <a:pt x="3" y="55"/>
                  </a:lnTo>
                  <a:lnTo>
                    <a:pt x="1" y="59"/>
                  </a:lnTo>
                  <a:lnTo>
                    <a:pt x="0" y="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0" name="Freeform 1736"/>
            <p:cNvSpPr>
              <a:spLocks/>
            </p:cNvSpPr>
            <p:nvPr/>
          </p:nvSpPr>
          <p:spPr bwMode="auto">
            <a:xfrm>
              <a:off x="12405503" y="-1415653"/>
              <a:ext cx="7938" cy="93663"/>
            </a:xfrm>
            <a:custGeom>
              <a:avLst/>
              <a:gdLst>
                <a:gd name="T0" fmla="*/ 5 w 5"/>
                <a:gd name="T1" fmla="*/ 4 h 59"/>
                <a:gd name="T2" fmla="*/ 5 w 5"/>
                <a:gd name="T3" fmla="*/ 59 h 59"/>
                <a:gd name="T4" fmla="*/ 1 w 5"/>
                <a:gd name="T5" fmla="*/ 55 h 59"/>
                <a:gd name="T6" fmla="*/ 0 w 5"/>
                <a:gd name="T7" fmla="*/ 0 h 59"/>
                <a:gd name="T8" fmla="*/ 5 w 5"/>
                <a:gd name="T9" fmla="*/ 4 h 59"/>
              </a:gdLst>
              <a:ahLst/>
              <a:cxnLst>
                <a:cxn ang="0">
                  <a:pos x="T0" y="T1"/>
                </a:cxn>
                <a:cxn ang="0">
                  <a:pos x="T2" y="T3"/>
                </a:cxn>
                <a:cxn ang="0">
                  <a:pos x="T4" y="T5"/>
                </a:cxn>
                <a:cxn ang="0">
                  <a:pos x="T6" y="T7"/>
                </a:cxn>
                <a:cxn ang="0">
                  <a:pos x="T8" y="T9"/>
                </a:cxn>
              </a:cxnLst>
              <a:rect l="0" t="0" r="r" b="b"/>
              <a:pathLst>
                <a:path w="5" h="59">
                  <a:moveTo>
                    <a:pt x="5" y="4"/>
                  </a:moveTo>
                  <a:lnTo>
                    <a:pt x="5" y="59"/>
                  </a:lnTo>
                  <a:lnTo>
                    <a:pt x="1" y="55"/>
                  </a:lnTo>
                  <a:lnTo>
                    <a:pt x="0" y="0"/>
                  </a:lnTo>
                  <a:lnTo>
                    <a:pt x="5"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1" name="Freeform 1737"/>
            <p:cNvSpPr>
              <a:spLocks/>
            </p:cNvSpPr>
            <p:nvPr/>
          </p:nvSpPr>
          <p:spPr bwMode="auto">
            <a:xfrm>
              <a:off x="14353366" y="-1483915"/>
              <a:ext cx="11113" cy="103188"/>
            </a:xfrm>
            <a:custGeom>
              <a:avLst/>
              <a:gdLst>
                <a:gd name="T0" fmla="*/ 6 w 7"/>
                <a:gd name="T1" fmla="*/ 0 h 65"/>
                <a:gd name="T2" fmla="*/ 7 w 7"/>
                <a:gd name="T3" fmla="*/ 55 h 65"/>
                <a:gd name="T4" fmla="*/ 1 w 7"/>
                <a:gd name="T5" fmla="*/ 65 h 65"/>
                <a:gd name="T6" fmla="*/ 0 w 7"/>
                <a:gd name="T7" fmla="*/ 10 h 65"/>
                <a:gd name="T8" fmla="*/ 6 w 7"/>
                <a:gd name="T9" fmla="*/ 0 h 65"/>
              </a:gdLst>
              <a:ahLst/>
              <a:cxnLst>
                <a:cxn ang="0">
                  <a:pos x="T0" y="T1"/>
                </a:cxn>
                <a:cxn ang="0">
                  <a:pos x="T2" y="T3"/>
                </a:cxn>
                <a:cxn ang="0">
                  <a:pos x="T4" y="T5"/>
                </a:cxn>
                <a:cxn ang="0">
                  <a:pos x="T6" y="T7"/>
                </a:cxn>
                <a:cxn ang="0">
                  <a:pos x="T8" y="T9"/>
                </a:cxn>
              </a:cxnLst>
              <a:rect l="0" t="0" r="r" b="b"/>
              <a:pathLst>
                <a:path w="7" h="65">
                  <a:moveTo>
                    <a:pt x="6" y="0"/>
                  </a:moveTo>
                  <a:lnTo>
                    <a:pt x="7" y="55"/>
                  </a:lnTo>
                  <a:lnTo>
                    <a:pt x="1" y="65"/>
                  </a:lnTo>
                  <a:lnTo>
                    <a:pt x="0" y="10"/>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2" name="Freeform 1738"/>
            <p:cNvSpPr>
              <a:spLocks/>
            </p:cNvSpPr>
            <p:nvPr/>
          </p:nvSpPr>
          <p:spPr bwMode="auto">
            <a:xfrm>
              <a:off x="14337491" y="-1468040"/>
              <a:ext cx="17463" cy="93663"/>
            </a:xfrm>
            <a:custGeom>
              <a:avLst/>
              <a:gdLst>
                <a:gd name="T0" fmla="*/ 10 w 11"/>
                <a:gd name="T1" fmla="*/ 0 h 59"/>
                <a:gd name="T2" fmla="*/ 11 w 11"/>
                <a:gd name="T3" fmla="*/ 55 h 59"/>
                <a:gd name="T4" fmla="*/ 2 w 11"/>
                <a:gd name="T5" fmla="*/ 59 h 59"/>
                <a:gd name="T6" fmla="*/ 0 w 11"/>
                <a:gd name="T7" fmla="*/ 3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5"/>
                  </a:lnTo>
                  <a:lnTo>
                    <a:pt x="2" y="59"/>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3" name="Freeform 1739"/>
            <p:cNvSpPr>
              <a:spLocks/>
            </p:cNvSpPr>
            <p:nvPr/>
          </p:nvSpPr>
          <p:spPr bwMode="auto">
            <a:xfrm>
              <a:off x="13735828" y="-1455340"/>
              <a:ext cx="9525" cy="103188"/>
            </a:xfrm>
            <a:custGeom>
              <a:avLst/>
              <a:gdLst>
                <a:gd name="T0" fmla="*/ 4 w 6"/>
                <a:gd name="T1" fmla="*/ 10 h 65"/>
                <a:gd name="T2" fmla="*/ 6 w 6"/>
                <a:gd name="T3" fmla="*/ 65 h 65"/>
                <a:gd name="T4" fmla="*/ 2 w 6"/>
                <a:gd name="T5" fmla="*/ 55 h 65"/>
                <a:gd name="T6" fmla="*/ 0 w 6"/>
                <a:gd name="T7" fmla="*/ 0 h 65"/>
                <a:gd name="T8" fmla="*/ 4 w 6"/>
                <a:gd name="T9" fmla="*/ 10 h 65"/>
              </a:gdLst>
              <a:ahLst/>
              <a:cxnLst>
                <a:cxn ang="0">
                  <a:pos x="T0" y="T1"/>
                </a:cxn>
                <a:cxn ang="0">
                  <a:pos x="T2" y="T3"/>
                </a:cxn>
                <a:cxn ang="0">
                  <a:pos x="T4" y="T5"/>
                </a:cxn>
                <a:cxn ang="0">
                  <a:pos x="T6" y="T7"/>
                </a:cxn>
                <a:cxn ang="0">
                  <a:pos x="T8" y="T9"/>
                </a:cxn>
              </a:cxnLst>
              <a:rect l="0" t="0" r="r" b="b"/>
              <a:pathLst>
                <a:path w="6" h="65">
                  <a:moveTo>
                    <a:pt x="4" y="10"/>
                  </a:moveTo>
                  <a:lnTo>
                    <a:pt x="6" y="65"/>
                  </a:lnTo>
                  <a:lnTo>
                    <a:pt x="2" y="55"/>
                  </a:lnTo>
                  <a:lnTo>
                    <a:pt x="0" y="0"/>
                  </a:lnTo>
                  <a:lnTo>
                    <a:pt x="4"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4" name="Freeform 1740"/>
            <p:cNvSpPr>
              <a:spLocks/>
            </p:cNvSpPr>
            <p:nvPr/>
          </p:nvSpPr>
          <p:spPr bwMode="auto">
            <a:xfrm>
              <a:off x="15853553" y="-1522015"/>
              <a:ext cx="34925" cy="106363"/>
            </a:xfrm>
            <a:custGeom>
              <a:avLst/>
              <a:gdLst>
                <a:gd name="T0" fmla="*/ 21 w 22"/>
                <a:gd name="T1" fmla="*/ 0 h 67"/>
                <a:gd name="T2" fmla="*/ 22 w 22"/>
                <a:gd name="T3" fmla="*/ 55 h 67"/>
                <a:gd name="T4" fmla="*/ 1 w 22"/>
                <a:gd name="T5" fmla="*/ 67 h 67"/>
                <a:gd name="T6" fmla="*/ 0 w 22"/>
                <a:gd name="T7" fmla="*/ 12 h 67"/>
                <a:gd name="T8" fmla="*/ 21 w 22"/>
                <a:gd name="T9" fmla="*/ 0 h 67"/>
              </a:gdLst>
              <a:ahLst/>
              <a:cxnLst>
                <a:cxn ang="0">
                  <a:pos x="T0" y="T1"/>
                </a:cxn>
                <a:cxn ang="0">
                  <a:pos x="T2" y="T3"/>
                </a:cxn>
                <a:cxn ang="0">
                  <a:pos x="T4" y="T5"/>
                </a:cxn>
                <a:cxn ang="0">
                  <a:pos x="T6" y="T7"/>
                </a:cxn>
                <a:cxn ang="0">
                  <a:pos x="T8" y="T9"/>
                </a:cxn>
              </a:cxnLst>
              <a:rect l="0" t="0" r="r" b="b"/>
              <a:pathLst>
                <a:path w="22" h="67">
                  <a:moveTo>
                    <a:pt x="21" y="0"/>
                  </a:moveTo>
                  <a:lnTo>
                    <a:pt x="22" y="55"/>
                  </a:lnTo>
                  <a:lnTo>
                    <a:pt x="1" y="67"/>
                  </a:lnTo>
                  <a:lnTo>
                    <a:pt x="0" y="12"/>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5" name="Freeform 1741"/>
            <p:cNvSpPr>
              <a:spLocks/>
            </p:cNvSpPr>
            <p:nvPr/>
          </p:nvSpPr>
          <p:spPr bwMode="auto">
            <a:xfrm>
              <a:off x="12413441" y="-1409303"/>
              <a:ext cx="6350" cy="100013"/>
            </a:xfrm>
            <a:custGeom>
              <a:avLst/>
              <a:gdLst>
                <a:gd name="T0" fmla="*/ 3 w 4"/>
                <a:gd name="T1" fmla="*/ 8 h 63"/>
                <a:gd name="T2" fmla="*/ 4 w 4"/>
                <a:gd name="T3" fmla="*/ 63 h 63"/>
                <a:gd name="T4" fmla="*/ 0 w 4"/>
                <a:gd name="T5" fmla="*/ 55 h 63"/>
                <a:gd name="T6" fmla="*/ 0 w 4"/>
                <a:gd name="T7" fmla="*/ 0 h 63"/>
                <a:gd name="T8" fmla="*/ 3 w 4"/>
                <a:gd name="T9" fmla="*/ 8 h 63"/>
              </a:gdLst>
              <a:ahLst/>
              <a:cxnLst>
                <a:cxn ang="0">
                  <a:pos x="T0" y="T1"/>
                </a:cxn>
                <a:cxn ang="0">
                  <a:pos x="T2" y="T3"/>
                </a:cxn>
                <a:cxn ang="0">
                  <a:pos x="T4" y="T5"/>
                </a:cxn>
                <a:cxn ang="0">
                  <a:pos x="T6" y="T7"/>
                </a:cxn>
                <a:cxn ang="0">
                  <a:pos x="T8" y="T9"/>
                </a:cxn>
              </a:cxnLst>
              <a:rect l="0" t="0" r="r" b="b"/>
              <a:pathLst>
                <a:path w="4" h="63">
                  <a:moveTo>
                    <a:pt x="3" y="8"/>
                  </a:moveTo>
                  <a:lnTo>
                    <a:pt x="4" y="63"/>
                  </a:lnTo>
                  <a:lnTo>
                    <a:pt x="0"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6" name="Freeform 1742"/>
            <p:cNvSpPr>
              <a:spLocks/>
            </p:cNvSpPr>
            <p:nvPr/>
          </p:nvSpPr>
          <p:spPr bwMode="auto">
            <a:xfrm>
              <a:off x="14353366" y="-1458515"/>
              <a:ext cx="3175" cy="96838"/>
            </a:xfrm>
            <a:custGeom>
              <a:avLst/>
              <a:gdLst>
                <a:gd name="T0" fmla="*/ 0 w 2"/>
                <a:gd name="T1" fmla="*/ 6 h 61"/>
                <a:gd name="T2" fmla="*/ 2 w 2"/>
                <a:gd name="T3" fmla="*/ 61 h 61"/>
                <a:gd name="T4" fmla="*/ 1 w 2"/>
                <a:gd name="T5" fmla="*/ 55 h 61"/>
                <a:gd name="T6" fmla="*/ 0 w 2"/>
                <a:gd name="T7" fmla="*/ 0 h 61"/>
                <a:gd name="T8" fmla="*/ 0 w 2"/>
                <a:gd name="T9" fmla="*/ 6 h 61"/>
              </a:gdLst>
              <a:ahLst/>
              <a:cxnLst>
                <a:cxn ang="0">
                  <a:pos x="T0" y="T1"/>
                </a:cxn>
                <a:cxn ang="0">
                  <a:pos x="T2" y="T3"/>
                </a:cxn>
                <a:cxn ang="0">
                  <a:pos x="T4" y="T5"/>
                </a:cxn>
                <a:cxn ang="0">
                  <a:pos x="T6" y="T7"/>
                </a:cxn>
                <a:cxn ang="0">
                  <a:pos x="T8" y="T9"/>
                </a:cxn>
              </a:cxnLst>
              <a:rect l="0" t="0" r="r" b="b"/>
              <a:pathLst>
                <a:path w="2" h="61">
                  <a:moveTo>
                    <a:pt x="0" y="6"/>
                  </a:moveTo>
                  <a:lnTo>
                    <a:pt x="2" y="61"/>
                  </a:lnTo>
                  <a:lnTo>
                    <a:pt x="1" y="55"/>
                  </a:lnTo>
                  <a:lnTo>
                    <a:pt x="0" y="0"/>
                  </a:lnTo>
                  <a:lnTo>
                    <a:pt x="0"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7" name="Freeform 1743"/>
            <p:cNvSpPr>
              <a:spLocks/>
            </p:cNvSpPr>
            <p:nvPr/>
          </p:nvSpPr>
          <p:spPr bwMode="auto">
            <a:xfrm>
              <a:off x="15829741" y="-1502965"/>
              <a:ext cx="25400" cy="98425"/>
            </a:xfrm>
            <a:custGeom>
              <a:avLst/>
              <a:gdLst>
                <a:gd name="T0" fmla="*/ 15 w 16"/>
                <a:gd name="T1" fmla="*/ 0 h 62"/>
                <a:gd name="T2" fmla="*/ 16 w 16"/>
                <a:gd name="T3" fmla="*/ 55 h 62"/>
                <a:gd name="T4" fmla="*/ 2 w 16"/>
                <a:gd name="T5" fmla="*/ 62 h 62"/>
                <a:gd name="T6" fmla="*/ 0 w 16"/>
                <a:gd name="T7" fmla="*/ 6 h 62"/>
                <a:gd name="T8" fmla="*/ 15 w 16"/>
                <a:gd name="T9" fmla="*/ 0 h 62"/>
              </a:gdLst>
              <a:ahLst/>
              <a:cxnLst>
                <a:cxn ang="0">
                  <a:pos x="T0" y="T1"/>
                </a:cxn>
                <a:cxn ang="0">
                  <a:pos x="T2" y="T3"/>
                </a:cxn>
                <a:cxn ang="0">
                  <a:pos x="T4" y="T5"/>
                </a:cxn>
                <a:cxn ang="0">
                  <a:pos x="T6" y="T7"/>
                </a:cxn>
                <a:cxn ang="0">
                  <a:pos x="T8" y="T9"/>
                </a:cxn>
              </a:cxnLst>
              <a:rect l="0" t="0" r="r" b="b"/>
              <a:pathLst>
                <a:path w="16" h="62">
                  <a:moveTo>
                    <a:pt x="15" y="0"/>
                  </a:moveTo>
                  <a:lnTo>
                    <a:pt x="16" y="55"/>
                  </a:lnTo>
                  <a:lnTo>
                    <a:pt x="2" y="62"/>
                  </a:lnTo>
                  <a:lnTo>
                    <a:pt x="0" y="6"/>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8" name="Freeform 1744"/>
            <p:cNvSpPr>
              <a:spLocks/>
            </p:cNvSpPr>
            <p:nvPr/>
          </p:nvSpPr>
          <p:spPr bwMode="auto">
            <a:xfrm>
              <a:off x="12418203" y="-1396603"/>
              <a:ext cx="6350" cy="96838"/>
            </a:xfrm>
            <a:custGeom>
              <a:avLst/>
              <a:gdLst>
                <a:gd name="T0" fmla="*/ 3 w 4"/>
                <a:gd name="T1" fmla="*/ 6 h 61"/>
                <a:gd name="T2" fmla="*/ 4 w 4"/>
                <a:gd name="T3" fmla="*/ 61 h 61"/>
                <a:gd name="T4" fmla="*/ 1 w 4"/>
                <a:gd name="T5" fmla="*/ 55 h 61"/>
                <a:gd name="T6" fmla="*/ 0 w 4"/>
                <a:gd name="T7" fmla="*/ 0 h 61"/>
                <a:gd name="T8" fmla="*/ 3 w 4"/>
                <a:gd name="T9" fmla="*/ 6 h 61"/>
              </a:gdLst>
              <a:ahLst/>
              <a:cxnLst>
                <a:cxn ang="0">
                  <a:pos x="T0" y="T1"/>
                </a:cxn>
                <a:cxn ang="0">
                  <a:pos x="T2" y="T3"/>
                </a:cxn>
                <a:cxn ang="0">
                  <a:pos x="T4" y="T5"/>
                </a:cxn>
                <a:cxn ang="0">
                  <a:pos x="T6" y="T7"/>
                </a:cxn>
                <a:cxn ang="0">
                  <a:pos x="T8" y="T9"/>
                </a:cxn>
              </a:cxnLst>
              <a:rect l="0" t="0" r="r" b="b"/>
              <a:pathLst>
                <a:path w="4" h="61">
                  <a:moveTo>
                    <a:pt x="3" y="6"/>
                  </a:moveTo>
                  <a:lnTo>
                    <a:pt x="4" y="61"/>
                  </a:lnTo>
                  <a:lnTo>
                    <a:pt x="1" y="55"/>
                  </a:lnTo>
                  <a:lnTo>
                    <a:pt x="0" y="0"/>
                  </a:lnTo>
                  <a:lnTo>
                    <a:pt x="3"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69" name="Freeform 1745"/>
            <p:cNvSpPr>
              <a:spLocks/>
            </p:cNvSpPr>
            <p:nvPr/>
          </p:nvSpPr>
          <p:spPr bwMode="auto">
            <a:xfrm>
              <a:off x="13740591" y="-1439465"/>
              <a:ext cx="4763" cy="103188"/>
            </a:xfrm>
            <a:custGeom>
              <a:avLst/>
              <a:gdLst>
                <a:gd name="T0" fmla="*/ 1 w 3"/>
                <a:gd name="T1" fmla="*/ 0 h 65"/>
                <a:gd name="T2" fmla="*/ 3 w 3"/>
                <a:gd name="T3" fmla="*/ 55 h 65"/>
                <a:gd name="T4" fmla="*/ 1 w 3"/>
                <a:gd name="T5" fmla="*/ 65 h 65"/>
                <a:gd name="T6" fmla="*/ 0 w 3"/>
                <a:gd name="T7" fmla="*/ 10 h 65"/>
                <a:gd name="T8" fmla="*/ 1 w 3"/>
                <a:gd name="T9" fmla="*/ 0 h 65"/>
              </a:gdLst>
              <a:ahLst/>
              <a:cxnLst>
                <a:cxn ang="0">
                  <a:pos x="T0" y="T1"/>
                </a:cxn>
                <a:cxn ang="0">
                  <a:pos x="T2" y="T3"/>
                </a:cxn>
                <a:cxn ang="0">
                  <a:pos x="T4" y="T5"/>
                </a:cxn>
                <a:cxn ang="0">
                  <a:pos x="T6" y="T7"/>
                </a:cxn>
                <a:cxn ang="0">
                  <a:pos x="T8" y="T9"/>
                </a:cxn>
              </a:cxnLst>
              <a:rect l="0" t="0" r="r" b="b"/>
              <a:pathLst>
                <a:path w="3" h="65">
                  <a:moveTo>
                    <a:pt x="1" y="0"/>
                  </a:moveTo>
                  <a:lnTo>
                    <a:pt x="3" y="55"/>
                  </a:lnTo>
                  <a:lnTo>
                    <a:pt x="1" y="65"/>
                  </a:lnTo>
                  <a:lnTo>
                    <a:pt x="0" y="10"/>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0" name="Freeform 1746"/>
            <p:cNvSpPr>
              <a:spLocks/>
            </p:cNvSpPr>
            <p:nvPr/>
          </p:nvSpPr>
          <p:spPr bwMode="auto">
            <a:xfrm>
              <a:off x="14353366" y="-1448990"/>
              <a:ext cx="17463" cy="96838"/>
            </a:xfrm>
            <a:custGeom>
              <a:avLst/>
              <a:gdLst>
                <a:gd name="T0" fmla="*/ 9 w 11"/>
                <a:gd name="T1" fmla="*/ 6 h 61"/>
                <a:gd name="T2" fmla="*/ 11 w 11"/>
                <a:gd name="T3" fmla="*/ 61 h 61"/>
                <a:gd name="T4" fmla="*/ 2 w 11"/>
                <a:gd name="T5" fmla="*/ 55 h 61"/>
                <a:gd name="T6" fmla="*/ 0 w 11"/>
                <a:gd name="T7" fmla="*/ 0 h 61"/>
                <a:gd name="T8" fmla="*/ 9 w 11"/>
                <a:gd name="T9" fmla="*/ 6 h 61"/>
              </a:gdLst>
              <a:ahLst/>
              <a:cxnLst>
                <a:cxn ang="0">
                  <a:pos x="T0" y="T1"/>
                </a:cxn>
                <a:cxn ang="0">
                  <a:pos x="T2" y="T3"/>
                </a:cxn>
                <a:cxn ang="0">
                  <a:pos x="T4" y="T5"/>
                </a:cxn>
                <a:cxn ang="0">
                  <a:pos x="T6" y="T7"/>
                </a:cxn>
                <a:cxn ang="0">
                  <a:pos x="T8" y="T9"/>
                </a:cxn>
              </a:cxnLst>
              <a:rect l="0" t="0" r="r" b="b"/>
              <a:pathLst>
                <a:path w="11" h="61">
                  <a:moveTo>
                    <a:pt x="9" y="6"/>
                  </a:moveTo>
                  <a:lnTo>
                    <a:pt x="11" y="61"/>
                  </a:lnTo>
                  <a:lnTo>
                    <a:pt x="2" y="55"/>
                  </a:lnTo>
                  <a:lnTo>
                    <a:pt x="0" y="0"/>
                  </a:lnTo>
                  <a:lnTo>
                    <a:pt x="9"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1" name="Freeform 1747"/>
            <p:cNvSpPr>
              <a:spLocks/>
            </p:cNvSpPr>
            <p:nvPr/>
          </p:nvSpPr>
          <p:spPr bwMode="auto">
            <a:xfrm>
              <a:off x="11800666" y="-1360090"/>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8"/>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2" name="Freeform 1748"/>
            <p:cNvSpPr>
              <a:spLocks/>
            </p:cNvSpPr>
            <p:nvPr/>
          </p:nvSpPr>
          <p:spPr bwMode="auto">
            <a:xfrm>
              <a:off x="11797491" y="-136009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3" name="Freeform 1749"/>
            <p:cNvSpPr>
              <a:spLocks/>
            </p:cNvSpPr>
            <p:nvPr/>
          </p:nvSpPr>
          <p:spPr bwMode="auto">
            <a:xfrm>
              <a:off x="11792728" y="-1360090"/>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8"/>
                    <a:pt x="2" y="67"/>
                  </a:cubicBezTo>
                  <a:cubicBezTo>
                    <a:pt x="0" y="0"/>
                    <a:pt x="0" y="0"/>
                    <a:pt x="0" y="0"/>
                  </a:cubicBezTo>
                  <a:cubicBezTo>
                    <a:pt x="1" y="1"/>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4" name="Freeform 1750"/>
            <p:cNvSpPr>
              <a:spLocks/>
            </p:cNvSpPr>
            <p:nvPr/>
          </p:nvSpPr>
          <p:spPr bwMode="auto">
            <a:xfrm>
              <a:off x="11783203" y="-1361678"/>
              <a:ext cx="12700" cy="88900"/>
            </a:xfrm>
            <a:custGeom>
              <a:avLst/>
              <a:gdLst>
                <a:gd name="T0" fmla="*/ 7 w 9"/>
                <a:gd name="T1" fmla="*/ 1 h 68"/>
                <a:gd name="T2" fmla="*/ 9 w 9"/>
                <a:gd name="T3" fmla="*/ 68 h 68"/>
                <a:gd name="T4" fmla="*/ 2 w 9"/>
                <a:gd name="T5" fmla="*/ 67 h 68"/>
                <a:gd name="T6" fmla="*/ 0 w 9"/>
                <a:gd name="T7" fmla="*/ 0 h 68"/>
                <a:gd name="T8" fmla="*/ 7 w 9"/>
                <a:gd name="T9" fmla="*/ 1 h 68"/>
              </a:gdLst>
              <a:ahLst/>
              <a:cxnLst>
                <a:cxn ang="0">
                  <a:pos x="T0" y="T1"/>
                </a:cxn>
                <a:cxn ang="0">
                  <a:pos x="T2" y="T3"/>
                </a:cxn>
                <a:cxn ang="0">
                  <a:pos x="T4" y="T5"/>
                </a:cxn>
                <a:cxn ang="0">
                  <a:pos x="T6" y="T7"/>
                </a:cxn>
                <a:cxn ang="0">
                  <a:pos x="T8" y="T9"/>
                </a:cxn>
              </a:cxnLst>
              <a:rect l="0" t="0" r="r" b="b"/>
              <a:pathLst>
                <a:path w="9" h="68">
                  <a:moveTo>
                    <a:pt x="7" y="1"/>
                  </a:moveTo>
                  <a:cubicBezTo>
                    <a:pt x="9" y="68"/>
                    <a:pt x="9" y="68"/>
                    <a:pt x="9" y="68"/>
                  </a:cubicBezTo>
                  <a:cubicBezTo>
                    <a:pt x="7" y="68"/>
                    <a:pt x="4" y="67"/>
                    <a:pt x="2" y="67"/>
                  </a:cubicBezTo>
                  <a:cubicBezTo>
                    <a:pt x="0" y="0"/>
                    <a:pt x="0" y="0"/>
                    <a:pt x="0" y="0"/>
                  </a:cubicBezTo>
                  <a:cubicBezTo>
                    <a:pt x="2" y="0"/>
                    <a:pt x="5" y="1"/>
                    <a:pt x="7"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5" name="Freeform 1751"/>
            <p:cNvSpPr>
              <a:spLocks/>
            </p:cNvSpPr>
            <p:nvPr/>
          </p:nvSpPr>
          <p:spPr bwMode="auto">
            <a:xfrm>
              <a:off x="11754628" y="-1372790"/>
              <a:ext cx="31750" cy="98425"/>
            </a:xfrm>
            <a:custGeom>
              <a:avLst/>
              <a:gdLst>
                <a:gd name="T0" fmla="*/ 23 w 25"/>
                <a:gd name="T1" fmla="*/ 8 h 75"/>
                <a:gd name="T2" fmla="*/ 25 w 25"/>
                <a:gd name="T3" fmla="*/ 75 h 75"/>
                <a:gd name="T4" fmla="*/ 3 w 25"/>
                <a:gd name="T5" fmla="*/ 68 h 75"/>
                <a:gd name="T6" fmla="*/ 2 w 25"/>
                <a:gd name="T7" fmla="*/ 68 h 75"/>
                <a:gd name="T8" fmla="*/ 0 w 25"/>
                <a:gd name="T9" fmla="*/ 0 h 75"/>
                <a:gd name="T10" fmla="*/ 1 w 25"/>
                <a:gd name="T11" fmla="*/ 1 h 75"/>
                <a:gd name="T12" fmla="*/ 23 w 25"/>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25" h="75">
                  <a:moveTo>
                    <a:pt x="23" y="8"/>
                  </a:moveTo>
                  <a:cubicBezTo>
                    <a:pt x="25" y="75"/>
                    <a:pt x="25" y="75"/>
                    <a:pt x="25" y="75"/>
                  </a:cubicBezTo>
                  <a:cubicBezTo>
                    <a:pt x="17" y="73"/>
                    <a:pt x="10" y="70"/>
                    <a:pt x="3" y="68"/>
                  </a:cubicBezTo>
                  <a:cubicBezTo>
                    <a:pt x="3" y="68"/>
                    <a:pt x="2" y="68"/>
                    <a:pt x="2" y="68"/>
                  </a:cubicBezTo>
                  <a:cubicBezTo>
                    <a:pt x="0" y="0"/>
                    <a:pt x="0" y="0"/>
                    <a:pt x="0" y="0"/>
                  </a:cubicBezTo>
                  <a:cubicBezTo>
                    <a:pt x="0" y="1"/>
                    <a:pt x="1" y="1"/>
                    <a:pt x="1" y="1"/>
                  </a:cubicBezTo>
                  <a:cubicBezTo>
                    <a:pt x="8" y="3"/>
                    <a:pt x="15" y="6"/>
                    <a:pt x="23" y="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6" name="Freeform 1752"/>
            <p:cNvSpPr>
              <a:spLocks/>
            </p:cNvSpPr>
            <p:nvPr/>
          </p:nvSpPr>
          <p:spPr bwMode="auto">
            <a:xfrm>
              <a:off x="11735578" y="-1387078"/>
              <a:ext cx="22225" cy="103188"/>
            </a:xfrm>
            <a:custGeom>
              <a:avLst/>
              <a:gdLst>
                <a:gd name="T0" fmla="*/ 15 w 17"/>
                <a:gd name="T1" fmla="*/ 11 h 79"/>
                <a:gd name="T2" fmla="*/ 17 w 17"/>
                <a:gd name="T3" fmla="*/ 79 h 79"/>
                <a:gd name="T4" fmla="*/ 7 w 17"/>
                <a:gd name="T5" fmla="*/ 69 h 79"/>
                <a:gd name="T6" fmla="*/ 2 w 17"/>
                <a:gd name="T7" fmla="*/ 67 h 79"/>
                <a:gd name="T8" fmla="*/ 0 w 17"/>
                <a:gd name="T9" fmla="*/ 0 h 79"/>
                <a:gd name="T10" fmla="*/ 5 w 17"/>
                <a:gd name="T11" fmla="*/ 2 h 79"/>
                <a:gd name="T12" fmla="*/ 15 w 17"/>
                <a:gd name="T13" fmla="*/ 11 h 79"/>
              </a:gdLst>
              <a:ahLst/>
              <a:cxnLst>
                <a:cxn ang="0">
                  <a:pos x="T0" y="T1"/>
                </a:cxn>
                <a:cxn ang="0">
                  <a:pos x="T2" y="T3"/>
                </a:cxn>
                <a:cxn ang="0">
                  <a:pos x="T4" y="T5"/>
                </a:cxn>
                <a:cxn ang="0">
                  <a:pos x="T6" y="T7"/>
                </a:cxn>
                <a:cxn ang="0">
                  <a:pos x="T8" y="T9"/>
                </a:cxn>
                <a:cxn ang="0">
                  <a:pos x="T10" y="T11"/>
                </a:cxn>
                <a:cxn ang="0">
                  <a:pos x="T12" y="T13"/>
                </a:cxn>
              </a:cxnLst>
              <a:rect l="0" t="0" r="r" b="b"/>
              <a:pathLst>
                <a:path w="17" h="79">
                  <a:moveTo>
                    <a:pt x="15" y="11"/>
                  </a:moveTo>
                  <a:cubicBezTo>
                    <a:pt x="17" y="79"/>
                    <a:pt x="17" y="79"/>
                    <a:pt x="17" y="79"/>
                  </a:cubicBezTo>
                  <a:cubicBezTo>
                    <a:pt x="8" y="75"/>
                    <a:pt x="10" y="71"/>
                    <a:pt x="7" y="69"/>
                  </a:cubicBezTo>
                  <a:cubicBezTo>
                    <a:pt x="6" y="68"/>
                    <a:pt x="4" y="68"/>
                    <a:pt x="2" y="67"/>
                  </a:cubicBezTo>
                  <a:cubicBezTo>
                    <a:pt x="0" y="0"/>
                    <a:pt x="0" y="0"/>
                    <a:pt x="0" y="0"/>
                  </a:cubicBezTo>
                  <a:cubicBezTo>
                    <a:pt x="2" y="1"/>
                    <a:pt x="4" y="1"/>
                    <a:pt x="5" y="2"/>
                  </a:cubicBezTo>
                  <a:cubicBezTo>
                    <a:pt x="8" y="4"/>
                    <a:pt x="6" y="8"/>
                    <a:pt x="15" y="1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7" name="Freeform 1753"/>
            <p:cNvSpPr>
              <a:spLocks/>
            </p:cNvSpPr>
            <p:nvPr/>
          </p:nvSpPr>
          <p:spPr bwMode="auto">
            <a:xfrm>
              <a:off x="11691128" y="-1402953"/>
              <a:ext cx="47625" cy="103188"/>
            </a:xfrm>
            <a:custGeom>
              <a:avLst/>
              <a:gdLst>
                <a:gd name="T0" fmla="*/ 36 w 38"/>
                <a:gd name="T1" fmla="*/ 12 h 79"/>
                <a:gd name="T2" fmla="*/ 38 w 38"/>
                <a:gd name="T3" fmla="*/ 79 h 79"/>
                <a:gd name="T4" fmla="*/ 7 w 38"/>
                <a:gd name="T5" fmla="*/ 69 h 79"/>
                <a:gd name="T6" fmla="*/ 2 w 38"/>
                <a:gd name="T7" fmla="*/ 67 h 79"/>
                <a:gd name="T8" fmla="*/ 0 w 38"/>
                <a:gd name="T9" fmla="*/ 0 h 79"/>
                <a:gd name="T10" fmla="*/ 5 w 38"/>
                <a:gd name="T11" fmla="*/ 2 h 79"/>
                <a:gd name="T12" fmla="*/ 36 w 38"/>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38" h="79">
                  <a:moveTo>
                    <a:pt x="36" y="12"/>
                  </a:moveTo>
                  <a:cubicBezTo>
                    <a:pt x="38" y="79"/>
                    <a:pt x="38" y="79"/>
                    <a:pt x="38" y="79"/>
                  </a:cubicBezTo>
                  <a:cubicBezTo>
                    <a:pt x="31" y="76"/>
                    <a:pt x="21" y="73"/>
                    <a:pt x="7" y="69"/>
                  </a:cubicBezTo>
                  <a:cubicBezTo>
                    <a:pt x="5" y="68"/>
                    <a:pt x="3" y="67"/>
                    <a:pt x="2" y="67"/>
                  </a:cubicBezTo>
                  <a:cubicBezTo>
                    <a:pt x="0" y="0"/>
                    <a:pt x="0" y="0"/>
                    <a:pt x="0" y="0"/>
                  </a:cubicBezTo>
                  <a:cubicBezTo>
                    <a:pt x="1" y="0"/>
                    <a:pt x="3" y="1"/>
                    <a:pt x="5" y="2"/>
                  </a:cubicBezTo>
                  <a:cubicBezTo>
                    <a:pt x="19" y="6"/>
                    <a:pt x="29" y="9"/>
                    <a:pt x="36" y="1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8" name="Freeform 1754"/>
            <p:cNvSpPr>
              <a:spLocks/>
            </p:cNvSpPr>
            <p:nvPr/>
          </p:nvSpPr>
          <p:spPr bwMode="auto">
            <a:xfrm>
              <a:off x="11649853" y="-1426765"/>
              <a:ext cx="44450" cy="111125"/>
            </a:xfrm>
            <a:custGeom>
              <a:avLst/>
              <a:gdLst>
                <a:gd name="T0" fmla="*/ 33 w 35"/>
                <a:gd name="T1" fmla="*/ 18 h 85"/>
                <a:gd name="T2" fmla="*/ 35 w 35"/>
                <a:gd name="T3" fmla="*/ 85 h 85"/>
                <a:gd name="T4" fmla="*/ 10 w 35"/>
                <a:gd name="T5" fmla="*/ 72 h 85"/>
                <a:gd name="T6" fmla="*/ 2 w 35"/>
                <a:gd name="T7" fmla="*/ 67 h 85"/>
                <a:gd name="T8" fmla="*/ 0 w 35"/>
                <a:gd name="T9" fmla="*/ 0 h 85"/>
                <a:gd name="T10" fmla="*/ 8 w 35"/>
                <a:gd name="T11" fmla="*/ 5 h 85"/>
                <a:gd name="T12" fmla="*/ 33 w 35"/>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35" h="85">
                  <a:moveTo>
                    <a:pt x="33" y="18"/>
                  </a:moveTo>
                  <a:cubicBezTo>
                    <a:pt x="35" y="85"/>
                    <a:pt x="35" y="85"/>
                    <a:pt x="35" y="85"/>
                  </a:cubicBezTo>
                  <a:cubicBezTo>
                    <a:pt x="21" y="80"/>
                    <a:pt x="22" y="77"/>
                    <a:pt x="10" y="72"/>
                  </a:cubicBezTo>
                  <a:cubicBezTo>
                    <a:pt x="4" y="69"/>
                    <a:pt x="2" y="68"/>
                    <a:pt x="2" y="67"/>
                  </a:cubicBezTo>
                  <a:cubicBezTo>
                    <a:pt x="0" y="0"/>
                    <a:pt x="0" y="0"/>
                    <a:pt x="0" y="0"/>
                  </a:cubicBezTo>
                  <a:cubicBezTo>
                    <a:pt x="0" y="1"/>
                    <a:pt x="2" y="2"/>
                    <a:pt x="8" y="5"/>
                  </a:cubicBezTo>
                  <a:cubicBezTo>
                    <a:pt x="20" y="10"/>
                    <a:pt x="19" y="13"/>
                    <a:pt x="33"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79" name="Freeform 1755"/>
            <p:cNvSpPr>
              <a:spLocks/>
            </p:cNvSpPr>
            <p:nvPr/>
          </p:nvSpPr>
          <p:spPr bwMode="auto">
            <a:xfrm>
              <a:off x="14367653" y="-1439465"/>
              <a:ext cx="19050" cy="90488"/>
            </a:xfrm>
            <a:custGeom>
              <a:avLst/>
              <a:gdLst>
                <a:gd name="T0" fmla="*/ 10 w 12"/>
                <a:gd name="T1" fmla="*/ 2 h 57"/>
                <a:gd name="T2" fmla="*/ 12 w 12"/>
                <a:gd name="T3" fmla="*/ 57 h 57"/>
                <a:gd name="T4" fmla="*/ 2 w 12"/>
                <a:gd name="T5" fmla="*/ 55 h 57"/>
                <a:gd name="T6" fmla="*/ 0 w 12"/>
                <a:gd name="T7" fmla="*/ 0 h 57"/>
                <a:gd name="T8" fmla="*/ 10 w 12"/>
                <a:gd name="T9" fmla="*/ 2 h 57"/>
              </a:gdLst>
              <a:ahLst/>
              <a:cxnLst>
                <a:cxn ang="0">
                  <a:pos x="T0" y="T1"/>
                </a:cxn>
                <a:cxn ang="0">
                  <a:pos x="T2" y="T3"/>
                </a:cxn>
                <a:cxn ang="0">
                  <a:pos x="T4" y="T5"/>
                </a:cxn>
                <a:cxn ang="0">
                  <a:pos x="T6" y="T7"/>
                </a:cxn>
                <a:cxn ang="0">
                  <a:pos x="T8" y="T9"/>
                </a:cxn>
              </a:cxnLst>
              <a:rect l="0" t="0" r="r" b="b"/>
              <a:pathLst>
                <a:path w="12" h="57">
                  <a:moveTo>
                    <a:pt x="10" y="2"/>
                  </a:moveTo>
                  <a:lnTo>
                    <a:pt x="12" y="57"/>
                  </a:lnTo>
                  <a:lnTo>
                    <a:pt x="2" y="55"/>
                  </a:lnTo>
                  <a:lnTo>
                    <a:pt x="0" y="0"/>
                  </a:lnTo>
                  <a:lnTo>
                    <a:pt x="10"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0" name="Freeform 1756"/>
            <p:cNvSpPr>
              <a:spLocks/>
            </p:cNvSpPr>
            <p:nvPr/>
          </p:nvSpPr>
          <p:spPr bwMode="auto">
            <a:xfrm>
              <a:off x="14383528" y="-1436290"/>
              <a:ext cx="14288" cy="88900"/>
            </a:xfrm>
            <a:custGeom>
              <a:avLst/>
              <a:gdLst>
                <a:gd name="T0" fmla="*/ 7 w 9"/>
                <a:gd name="T1" fmla="*/ 1 h 56"/>
                <a:gd name="T2" fmla="*/ 9 w 9"/>
                <a:gd name="T3" fmla="*/ 56 h 56"/>
                <a:gd name="T4" fmla="*/ 2 w 9"/>
                <a:gd name="T5" fmla="*/ 55 h 56"/>
                <a:gd name="T6" fmla="*/ 0 w 9"/>
                <a:gd name="T7" fmla="*/ 0 h 56"/>
                <a:gd name="T8" fmla="*/ 7 w 9"/>
                <a:gd name="T9" fmla="*/ 1 h 56"/>
              </a:gdLst>
              <a:ahLst/>
              <a:cxnLst>
                <a:cxn ang="0">
                  <a:pos x="T0" y="T1"/>
                </a:cxn>
                <a:cxn ang="0">
                  <a:pos x="T2" y="T3"/>
                </a:cxn>
                <a:cxn ang="0">
                  <a:pos x="T4" y="T5"/>
                </a:cxn>
                <a:cxn ang="0">
                  <a:pos x="T6" y="T7"/>
                </a:cxn>
                <a:cxn ang="0">
                  <a:pos x="T8" y="T9"/>
                </a:cxn>
              </a:cxnLst>
              <a:rect l="0" t="0" r="r" b="b"/>
              <a:pathLst>
                <a:path w="9" h="56">
                  <a:moveTo>
                    <a:pt x="7" y="1"/>
                  </a:moveTo>
                  <a:lnTo>
                    <a:pt x="9" y="56"/>
                  </a:lnTo>
                  <a:lnTo>
                    <a:pt x="2" y="55"/>
                  </a:lnTo>
                  <a:lnTo>
                    <a:pt x="0" y="0"/>
                  </a:lnTo>
                  <a:lnTo>
                    <a:pt x="7"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1" name="Freeform 1757"/>
            <p:cNvSpPr>
              <a:spLocks/>
            </p:cNvSpPr>
            <p:nvPr/>
          </p:nvSpPr>
          <p:spPr bwMode="auto">
            <a:xfrm>
              <a:off x="12422966" y="-1387078"/>
              <a:ext cx="6350" cy="100013"/>
            </a:xfrm>
            <a:custGeom>
              <a:avLst/>
              <a:gdLst>
                <a:gd name="T0" fmla="*/ 2 w 4"/>
                <a:gd name="T1" fmla="*/ 8 h 63"/>
                <a:gd name="T2" fmla="*/ 4 w 4"/>
                <a:gd name="T3" fmla="*/ 63 h 63"/>
                <a:gd name="T4" fmla="*/ 1 w 4"/>
                <a:gd name="T5" fmla="*/ 55 h 63"/>
                <a:gd name="T6" fmla="*/ 0 w 4"/>
                <a:gd name="T7" fmla="*/ 0 h 63"/>
                <a:gd name="T8" fmla="*/ 2 w 4"/>
                <a:gd name="T9" fmla="*/ 8 h 63"/>
              </a:gdLst>
              <a:ahLst/>
              <a:cxnLst>
                <a:cxn ang="0">
                  <a:pos x="T0" y="T1"/>
                </a:cxn>
                <a:cxn ang="0">
                  <a:pos x="T2" y="T3"/>
                </a:cxn>
                <a:cxn ang="0">
                  <a:pos x="T4" y="T5"/>
                </a:cxn>
                <a:cxn ang="0">
                  <a:pos x="T6" y="T7"/>
                </a:cxn>
                <a:cxn ang="0">
                  <a:pos x="T8" y="T9"/>
                </a:cxn>
              </a:cxnLst>
              <a:rect l="0" t="0" r="r" b="b"/>
              <a:pathLst>
                <a:path w="4" h="63">
                  <a:moveTo>
                    <a:pt x="2" y="8"/>
                  </a:moveTo>
                  <a:lnTo>
                    <a:pt x="4" y="63"/>
                  </a:lnTo>
                  <a:lnTo>
                    <a:pt x="1" y="55"/>
                  </a:lnTo>
                  <a:lnTo>
                    <a:pt x="0" y="0"/>
                  </a:lnTo>
                  <a:lnTo>
                    <a:pt x="2"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2" name="Freeform 1758"/>
            <p:cNvSpPr>
              <a:spLocks/>
            </p:cNvSpPr>
            <p:nvPr/>
          </p:nvSpPr>
          <p:spPr bwMode="auto">
            <a:xfrm>
              <a:off x="15809103" y="-1493440"/>
              <a:ext cx="23813" cy="106363"/>
            </a:xfrm>
            <a:custGeom>
              <a:avLst/>
              <a:gdLst>
                <a:gd name="T0" fmla="*/ 13 w 15"/>
                <a:gd name="T1" fmla="*/ 0 h 67"/>
                <a:gd name="T2" fmla="*/ 15 w 15"/>
                <a:gd name="T3" fmla="*/ 56 h 67"/>
                <a:gd name="T4" fmla="*/ 2 w 15"/>
                <a:gd name="T5" fmla="*/ 67 h 67"/>
                <a:gd name="T6" fmla="*/ 0 w 15"/>
                <a:gd name="T7" fmla="*/ 12 h 67"/>
                <a:gd name="T8" fmla="*/ 13 w 15"/>
                <a:gd name="T9" fmla="*/ 0 h 67"/>
              </a:gdLst>
              <a:ahLst/>
              <a:cxnLst>
                <a:cxn ang="0">
                  <a:pos x="T0" y="T1"/>
                </a:cxn>
                <a:cxn ang="0">
                  <a:pos x="T2" y="T3"/>
                </a:cxn>
                <a:cxn ang="0">
                  <a:pos x="T4" y="T5"/>
                </a:cxn>
                <a:cxn ang="0">
                  <a:pos x="T6" y="T7"/>
                </a:cxn>
                <a:cxn ang="0">
                  <a:pos x="T8" y="T9"/>
                </a:cxn>
              </a:cxnLst>
              <a:rect l="0" t="0" r="r" b="b"/>
              <a:pathLst>
                <a:path w="15" h="67">
                  <a:moveTo>
                    <a:pt x="13" y="0"/>
                  </a:moveTo>
                  <a:lnTo>
                    <a:pt x="15" y="56"/>
                  </a:lnTo>
                  <a:lnTo>
                    <a:pt x="2" y="67"/>
                  </a:lnTo>
                  <a:lnTo>
                    <a:pt x="0" y="12"/>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3" name="Freeform 1759"/>
            <p:cNvSpPr>
              <a:spLocks/>
            </p:cNvSpPr>
            <p:nvPr/>
          </p:nvSpPr>
          <p:spPr bwMode="auto">
            <a:xfrm>
              <a:off x="15783703" y="-1474390"/>
              <a:ext cx="28575" cy="92075"/>
            </a:xfrm>
            <a:custGeom>
              <a:avLst/>
              <a:gdLst>
                <a:gd name="T0" fmla="*/ 16 w 18"/>
                <a:gd name="T1" fmla="*/ 0 h 58"/>
                <a:gd name="T2" fmla="*/ 18 w 18"/>
                <a:gd name="T3" fmla="*/ 55 h 58"/>
                <a:gd name="T4" fmla="*/ 2 w 18"/>
                <a:gd name="T5" fmla="*/ 58 h 58"/>
                <a:gd name="T6" fmla="*/ 0 w 18"/>
                <a:gd name="T7" fmla="*/ 3 h 58"/>
                <a:gd name="T8" fmla="*/ 16 w 18"/>
                <a:gd name="T9" fmla="*/ 0 h 58"/>
              </a:gdLst>
              <a:ahLst/>
              <a:cxnLst>
                <a:cxn ang="0">
                  <a:pos x="T0" y="T1"/>
                </a:cxn>
                <a:cxn ang="0">
                  <a:pos x="T2" y="T3"/>
                </a:cxn>
                <a:cxn ang="0">
                  <a:pos x="T4" y="T5"/>
                </a:cxn>
                <a:cxn ang="0">
                  <a:pos x="T6" y="T7"/>
                </a:cxn>
                <a:cxn ang="0">
                  <a:pos x="T8" y="T9"/>
                </a:cxn>
              </a:cxnLst>
              <a:rect l="0" t="0" r="r" b="b"/>
              <a:pathLst>
                <a:path w="18" h="58">
                  <a:moveTo>
                    <a:pt x="16" y="0"/>
                  </a:moveTo>
                  <a:lnTo>
                    <a:pt x="18" y="55"/>
                  </a:lnTo>
                  <a:lnTo>
                    <a:pt x="2" y="58"/>
                  </a:lnTo>
                  <a:lnTo>
                    <a:pt x="0" y="3"/>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4" name="Freeform 1760"/>
            <p:cNvSpPr>
              <a:spLocks/>
            </p:cNvSpPr>
            <p:nvPr/>
          </p:nvSpPr>
          <p:spPr bwMode="auto">
            <a:xfrm>
              <a:off x="14394641" y="-1434703"/>
              <a:ext cx="19050" cy="95250"/>
            </a:xfrm>
            <a:custGeom>
              <a:avLst/>
              <a:gdLst>
                <a:gd name="T0" fmla="*/ 11 w 12"/>
                <a:gd name="T1" fmla="*/ 5 h 60"/>
                <a:gd name="T2" fmla="*/ 12 w 12"/>
                <a:gd name="T3" fmla="*/ 60 h 60"/>
                <a:gd name="T4" fmla="*/ 2 w 12"/>
                <a:gd name="T5" fmla="*/ 55 h 60"/>
                <a:gd name="T6" fmla="*/ 0 w 12"/>
                <a:gd name="T7" fmla="*/ 0 h 60"/>
                <a:gd name="T8" fmla="*/ 11 w 12"/>
                <a:gd name="T9" fmla="*/ 5 h 60"/>
              </a:gdLst>
              <a:ahLst/>
              <a:cxnLst>
                <a:cxn ang="0">
                  <a:pos x="T0" y="T1"/>
                </a:cxn>
                <a:cxn ang="0">
                  <a:pos x="T2" y="T3"/>
                </a:cxn>
                <a:cxn ang="0">
                  <a:pos x="T4" y="T5"/>
                </a:cxn>
                <a:cxn ang="0">
                  <a:pos x="T6" y="T7"/>
                </a:cxn>
                <a:cxn ang="0">
                  <a:pos x="T8" y="T9"/>
                </a:cxn>
              </a:cxnLst>
              <a:rect l="0" t="0" r="r" b="b"/>
              <a:pathLst>
                <a:path w="12" h="60">
                  <a:moveTo>
                    <a:pt x="11" y="5"/>
                  </a:moveTo>
                  <a:lnTo>
                    <a:pt x="12" y="60"/>
                  </a:lnTo>
                  <a:lnTo>
                    <a:pt x="2" y="55"/>
                  </a:lnTo>
                  <a:lnTo>
                    <a:pt x="0" y="0"/>
                  </a:lnTo>
                  <a:lnTo>
                    <a:pt x="11"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5" name="Freeform 1761"/>
            <p:cNvSpPr>
              <a:spLocks/>
            </p:cNvSpPr>
            <p:nvPr/>
          </p:nvSpPr>
          <p:spPr bwMode="auto">
            <a:xfrm>
              <a:off x="11937191" y="-13521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6" name="Freeform 1762"/>
            <p:cNvSpPr>
              <a:spLocks/>
            </p:cNvSpPr>
            <p:nvPr/>
          </p:nvSpPr>
          <p:spPr bwMode="auto">
            <a:xfrm>
              <a:off x="11930841" y="-1352153"/>
              <a:ext cx="9525"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7" name="Freeform 1763"/>
            <p:cNvSpPr>
              <a:spLocks/>
            </p:cNvSpPr>
            <p:nvPr/>
          </p:nvSpPr>
          <p:spPr bwMode="auto">
            <a:xfrm>
              <a:off x="11926078" y="-1352153"/>
              <a:ext cx="7938" cy="88900"/>
            </a:xfrm>
            <a:custGeom>
              <a:avLst/>
              <a:gdLst>
                <a:gd name="T0" fmla="*/ 4 w 6"/>
                <a:gd name="T1" fmla="*/ 0 h 68"/>
                <a:gd name="T2" fmla="*/ 6 w 6"/>
                <a:gd name="T3" fmla="*/ 67 h 68"/>
                <a:gd name="T4" fmla="*/ 2 w 6"/>
                <a:gd name="T5" fmla="*/ 68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4" y="68"/>
                    <a:pt x="2" y="68"/>
                  </a:cubicBezTo>
                  <a:cubicBezTo>
                    <a:pt x="0" y="0"/>
                    <a:pt x="0" y="0"/>
                    <a:pt x="0" y="0"/>
                  </a:cubicBezTo>
                  <a:cubicBezTo>
                    <a:pt x="2"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8" name="Freeform 1764"/>
            <p:cNvSpPr>
              <a:spLocks/>
            </p:cNvSpPr>
            <p:nvPr/>
          </p:nvSpPr>
          <p:spPr bwMode="auto">
            <a:xfrm>
              <a:off x="11922903" y="-1352153"/>
              <a:ext cx="6350" cy="88900"/>
            </a:xfrm>
            <a:custGeom>
              <a:avLst/>
              <a:gdLst>
                <a:gd name="T0" fmla="*/ 3 w 5"/>
                <a:gd name="T1" fmla="*/ 0 h 68"/>
                <a:gd name="T2" fmla="*/ 5 w 5"/>
                <a:gd name="T3" fmla="*/ 68 h 68"/>
                <a:gd name="T4" fmla="*/ 2 w 5"/>
                <a:gd name="T5" fmla="*/ 67 h 68"/>
                <a:gd name="T6" fmla="*/ 0 w 5"/>
                <a:gd name="T7" fmla="*/ 0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8"/>
                    <a:pt x="5" y="68"/>
                    <a:pt x="5" y="68"/>
                  </a:cubicBezTo>
                  <a:cubicBezTo>
                    <a:pt x="4" y="68"/>
                    <a:pt x="3" y="68"/>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89" name="Freeform 1765"/>
            <p:cNvSpPr>
              <a:spLocks/>
            </p:cNvSpPr>
            <p:nvPr/>
          </p:nvSpPr>
          <p:spPr bwMode="auto">
            <a:xfrm>
              <a:off x="11918141" y="-13521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0" name="Freeform 1766"/>
            <p:cNvSpPr>
              <a:spLocks/>
            </p:cNvSpPr>
            <p:nvPr/>
          </p:nvSpPr>
          <p:spPr bwMode="auto">
            <a:xfrm>
              <a:off x="11914966" y="-13521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1" name="Freeform 1767"/>
            <p:cNvSpPr>
              <a:spLocks/>
            </p:cNvSpPr>
            <p:nvPr/>
          </p:nvSpPr>
          <p:spPr bwMode="auto">
            <a:xfrm>
              <a:off x="11910203" y="-1353740"/>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4" y="68"/>
                    <a:pt x="3" y="68"/>
                    <a:pt x="2" y="67"/>
                  </a:cubicBezTo>
                  <a:cubicBezTo>
                    <a:pt x="0" y="0"/>
                    <a:pt x="0" y="0"/>
                    <a:pt x="0" y="0"/>
                  </a:cubicBezTo>
                  <a:cubicBezTo>
                    <a:pt x="1" y="0"/>
                    <a:pt x="2"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2" name="Freeform 1768"/>
            <p:cNvSpPr>
              <a:spLocks/>
            </p:cNvSpPr>
            <p:nvPr/>
          </p:nvSpPr>
          <p:spPr bwMode="auto">
            <a:xfrm>
              <a:off x="11903853" y="-1353740"/>
              <a:ext cx="9525"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3" y="68"/>
                    <a:pt x="2" y="67"/>
                  </a:cubicBezTo>
                  <a:cubicBezTo>
                    <a:pt x="0" y="0"/>
                    <a:pt x="0" y="0"/>
                    <a:pt x="0" y="0"/>
                  </a:cubicBezTo>
                  <a:cubicBezTo>
                    <a:pt x="2" y="0"/>
                    <a:pt x="3"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3" name="Freeform 1769"/>
            <p:cNvSpPr>
              <a:spLocks/>
            </p:cNvSpPr>
            <p:nvPr/>
          </p:nvSpPr>
          <p:spPr bwMode="auto">
            <a:xfrm>
              <a:off x="11876866" y="-1363265"/>
              <a:ext cx="30163" cy="96838"/>
            </a:xfrm>
            <a:custGeom>
              <a:avLst/>
              <a:gdLst>
                <a:gd name="T0" fmla="*/ 22 w 24"/>
                <a:gd name="T1" fmla="*/ 7 h 74"/>
                <a:gd name="T2" fmla="*/ 24 w 24"/>
                <a:gd name="T3" fmla="*/ 74 h 74"/>
                <a:gd name="T4" fmla="*/ 3 w 24"/>
                <a:gd name="T5" fmla="*/ 67 h 74"/>
                <a:gd name="T6" fmla="*/ 2 w 24"/>
                <a:gd name="T7" fmla="*/ 67 h 74"/>
                <a:gd name="T8" fmla="*/ 0 w 24"/>
                <a:gd name="T9" fmla="*/ 0 h 74"/>
                <a:gd name="T10" fmla="*/ 1 w 24"/>
                <a:gd name="T11" fmla="*/ 0 h 74"/>
                <a:gd name="T12" fmla="*/ 22 w 24"/>
                <a:gd name="T13" fmla="*/ 7 h 74"/>
              </a:gdLst>
              <a:ahLst/>
              <a:cxnLst>
                <a:cxn ang="0">
                  <a:pos x="T0" y="T1"/>
                </a:cxn>
                <a:cxn ang="0">
                  <a:pos x="T2" y="T3"/>
                </a:cxn>
                <a:cxn ang="0">
                  <a:pos x="T4" y="T5"/>
                </a:cxn>
                <a:cxn ang="0">
                  <a:pos x="T6" y="T7"/>
                </a:cxn>
                <a:cxn ang="0">
                  <a:pos x="T8" y="T9"/>
                </a:cxn>
                <a:cxn ang="0">
                  <a:pos x="T10" y="T11"/>
                </a:cxn>
                <a:cxn ang="0">
                  <a:pos x="T12" y="T13"/>
                </a:cxn>
              </a:cxnLst>
              <a:rect l="0" t="0" r="r" b="b"/>
              <a:pathLst>
                <a:path w="24" h="74">
                  <a:moveTo>
                    <a:pt x="22" y="7"/>
                  </a:moveTo>
                  <a:cubicBezTo>
                    <a:pt x="24" y="74"/>
                    <a:pt x="24" y="74"/>
                    <a:pt x="24" y="74"/>
                  </a:cubicBezTo>
                  <a:cubicBezTo>
                    <a:pt x="17" y="72"/>
                    <a:pt x="11" y="70"/>
                    <a:pt x="3" y="67"/>
                  </a:cubicBezTo>
                  <a:cubicBezTo>
                    <a:pt x="3" y="67"/>
                    <a:pt x="2" y="67"/>
                    <a:pt x="2" y="67"/>
                  </a:cubicBezTo>
                  <a:cubicBezTo>
                    <a:pt x="0" y="0"/>
                    <a:pt x="0" y="0"/>
                    <a:pt x="0" y="0"/>
                  </a:cubicBezTo>
                  <a:cubicBezTo>
                    <a:pt x="0" y="0"/>
                    <a:pt x="1" y="0"/>
                    <a:pt x="1" y="0"/>
                  </a:cubicBezTo>
                  <a:cubicBezTo>
                    <a:pt x="9" y="3"/>
                    <a:pt x="15" y="5"/>
                    <a:pt x="22"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4" name="Freeform 1770"/>
            <p:cNvSpPr>
              <a:spLocks/>
            </p:cNvSpPr>
            <p:nvPr/>
          </p:nvSpPr>
          <p:spPr bwMode="auto">
            <a:xfrm>
              <a:off x="11872103" y="-1364853"/>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7"/>
                    <a:pt x="2" y="67"/>
                  </a:cubicBezTo>
                  <a:cubicBezTo>
                    <a:pt x="0" y="0"/>
                    <a:pt x="0" y="0"/>
                    <a:pt x="0" y="0"/>
                  </a:cubicBezTo>
                  <a:cubicBezTo>
                    <a:pt x="1" y="0"/>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5" name="Freeform 1771"/>
            <p:cNvSpPr>
              <a:spLocks/>
            </p:cNvSpPr>
            <p:nvPr/>
          </p:nvSpPr>
          <p:spPr bwMode="auto">
            <a:xfrm>
              <a:off x="11870516" y="-13648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6" name="Freeform 1772"/>
            <p:cNvSpPr>
              <a:spLocks/>
            </p:cNvSpPr>
            <p:nvPr/>
          </p:nvSpPr>
          <p:spPr bwMode="auto">
            <a:xfrm>
              <a:off x="11865753" y="-136485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7" name="Freeform 1773"/>
            <p:cNvSpPr>
              <a:spLocks/>
            </p:cNvSpPr>
            <p:nvPr/>
          </p:nvSpPr>
          <p:spPr bwMode="auto">
            <a:xfrm>
              <a:off x="11862578" y="-1366440"/>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7"/>
                    <a:pt x="3" y="67"/>
                    <a:pt x="2" y="67"/>
                  </a:cubicBezTo>
                  <a:cubicBezTo>
                    <a:pt x="0" y="0"/>
                    <a:pt x="0" y="0"/>
                    <a:pt x="0" y="0"/>
                  </a:cubicBezTo>
                  <a:cubicBezTo>
                    <a:pt x="1" y="0"/>
                    <a:pt x="2" y="0"/>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8" name="Freeform 1774"/>
            <p:cNvSpPr>
              <a:spLocks/>
            </p:cNvSpPr>
            <p:nvPr/>
          </p:nvSpPr>
          <p:spPr bwMode="auto">
            <a:xfrm>
              <a:off x="11859403" y="-1366440"/>
              <a:ext cx="6350" cy="87313"/>
            </a:xfrm>
            <a:custGeom>
              <a:avLst/>
              <a:gdLst>
                <a:gd name="T0" fmla="*/ 3 w 5"/>
                <a:gd name="T1" fmla="*/ 0 h 67"/>
                <a:gd name="T2" fmla="*/ 5 w 5"/>
                <a:gd name="T3" fmla="*/ 67 h 67"/>
                <a:gd name="T4" fmla="*/ 3 w 5"/>
                <a:gd name="T5" fmla="*/ 67 h 67"/>
                <a:gd name="T6" fmla="*/ 2 w 5"/>
                <a:gd name="T7" fmla="*/ 67 h 67"/>
                <a:gd name="T8" fmla="*/ 0 w 5"/>
                <a:gd name="T9" fmla="*/ 0 h 67"/>
                <a:gd name="T10" fmla="*/ 1 w 5"/>
                <a:gd name="T11" fmla="*/ 0 h 67"/>
                <a:gd name="T12" fmla="*/ 3 w 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5" h="67">
                  <a:moveTo>
                    <a:pt x="3" y="0"/>
                  </a:moveTo>
                  <a:cubicBezTo>
                    <a:pt x="5" y="67"/>
                    <a:pt x="5" y="67"/>
                    <a:pt x="5" y="67"/>
                  </a:cubicBezTo>
                  <a:cubicBezTo>
                    <a:pt x="4" y="67"/>
                    <a:pt x="3" y="67"/>
                    <a:pt x="3" y="67"/>
                  </a:cubicBezTo>
                  <a:cubicBezTo>
                    <a:pt x="2" y="67"/>
                    <a:pt x="2" y="67"/>
                    <a:pt x="2" y="67"/>
                  </a:cubicBezTo>
                  <a:cubicBezTo>
                    <a:pt x="0" y="0"/>
                    <a:pt x="0" y="0"/>
                    <a:pt x="0" y="0"/>
                  </a:cubicBezTo>
                  <a:cubicBezTo>
                    <a:pt x="0" y="0"/>
                    <a:pt x="0" y="0"/>
                    <a:pt x="1"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799" name="Freeform 1775"/>
            <p:cNvSpPr>
              <a:spLocks/>
            </p:cNvSpPr>
            <p:nvPr/>
          </p:nvSpPr>
          <p:spPr bwMode="auto">
            <a:xfrm>
              <a:off x="11853053" y="-1366440"/>
              <a:ext cx="7938" cy="88900"/>
            </a:xfrm>
            <a:custGeom>
              <a:avLst/>
              <a:gdLst>
                <a:gd name="T0" fmla="*/ 5 w 7"/>
                <a:gd name="T1" fmla="*/ 0 h 68"/>
                <a:gd name="T2" fmla="*/ 7 w 7"/>
                <a:gd name="T3" fmla="*/ 67 h 68"/>
                <a:gd name="T4" fmla="*/ 2 w 7"/>
                <a:gd name="T5" fmla="*/ 68 h 68"/>
                <a:gd name="T6" fmla="*/ 0 w 7"/>
                <a:gd name="T7" fmla="*/ 0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7"/>
                    <a:pt x="3" y="67"/>
                    <a:pt x="2" y="68"/>
                  </a:cubicBezTo>
                  <a:cubicBezTo>
                    <a:pt x="0" y="0"/>
                    <a:pt x="0" y="0"/>
                    <a:pt x="0" y="0"/>
                  </a:cubicBezTo>
                  <a:cubicBezTo>
                    <a:pt x="1"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0" name="Freeform 1776"/>
            <p:cNvSpPr>
              <a:spLocks/>
            </p:cNvSpPr>
            <p:nvPr/>
          </p:nvSpPr>
          <p:spPr bwMode="auto">
            <a:xfrm>
              <a:off x="11841941" y="-1366440"/>
              <a:ext cx="12700" cy="88900"/>
            </a:xfrm>
            <a:custGeom>
              <a:avLst/>
              <a:gdLst>
                <a:gd name="T0" fmla="*/ 8 w 10"/>
                <a:gd name="T1" fmla="*/ 0 h 68"/>
                <a:gd name="T2" fmla="*/ 10 w 10"/>
                <a:gd name="T3" fmla="*/ 68 h 68"/>
                <a:gd name="T4" fmla="*/ 2 w 10"/>
                <a:gd name="T5" fmla="*/ 68 h 68"/>
                <a:gd name="T6" fmla="*/ 0 w 10"/>
                <a:gd name="T7" fmla="*/ 1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cubicBezTo>
                    <a:pt x="10" y="68"/>
                    <a:pt x="10" y="68"/>
                    <a:pt x="10" y="68"/>
                  </a:cubicBezTo>
                  <a:cubicBezTo>
                    <a:pt x="7" y="68"/>
                    <a:pt x="5" y="68"/>
                    <a:pt x="2" y="68"/>
                  </a:cubicBezTo>
                  <a:cubicBezTo>
                    <a:pt x="0" y="1"/>
                    <a:pt x="0" y="1"/>
                    <a:pt x="0" y="1"/>
                  </a:cubicBezTo>
                  <a:cubicBezTo>
                    <a:pt x="3" y="1"/>
                    <a:pt x="5" y="1"/>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1" name="Freeform 1777"/>
            <p:cNvSpPr>
              <a:spLocks/>
            </p:cNvSpPr>
            <p:nvPr/>
          </p:nvSpPr>
          <p:spPr bwMode="auto">
            <a:xfrm>
              <a:off x="11810191" y="-1364853"/>
              <a:ext cx="34925" cy="92075"/>
            </a:xfrm>
            <a:custGeom>
              <a:avLst/>
              <a:gdLst>
                <a:gd name="T0" fmla="*/ 26 w 28"/>
                <a:gd name="T1" fmla="*/ 0 h 71"/>
                <a:gd name="T2" fmla="*/ 28 w 28"/>
                <a:gd name="T3" fmla="*/ 67 h 71"/>
                <a:gd name="T4" fmla="*/ 16 w 28"/>
                <a:gd name="T5" fmla="*/ 69 h 71"/>
                <a:gd name="T6" fmla="*/ 2 w 28"/>
                <a:gd name="T7" fmla="*/ 71 h 71"/>
                <a:gd name="T8" fmla="*/ 0 w 28"/>
                <a:gd name="T9" fmla="*/ 4 h 71"/>
                <a:gd name="T10" fmla="*/ 14 w 28"/>
                <a:gd name="T11" fmla="*/ 2 h 71"/>
                <a:gd name="T12" fmla="*/ 26 w 28"/>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28" h="71">
                  <a:moveTo>
                    <a:pt x="26" y="0"/>
                  </a:moveTo>
                  <a:cubicBezTo>
                    <a:pt x="28" y="67"/>
                    <a:pt x="28" y="67"/>
                    <a:pt x="28" y="67"/>
                  </a:cubicBezTo>
                  <a:cubicBezTo>
                    <a:pt x="24" y="68"/>
                    <a:pt x="20" y="68"/>
                    <a:pt x="16" y="69"/>
                  </a:cubicBezTo>
                  <a:cubicBezTo>
                    <a:pt x="11" y="70"/>
                    <a:pt x="6" y="71"/>
                    <a:pt x="2" y="71"/>
                  </a:cubicBezTo>
                  <a:cubicBezTo>
                    <a:pt x="0" y="4"/>
                    <a:pt x="0" y="4"/>
                    <a:pt x="0" y="4"/>
                  </a:cubicBezTo>
                  <a:cubicBezTo>
                    <a:pt x="4" y="4"/>
                    <a:pt x="9" y="3"/>
                    <a:pt x="14" y="2"/>
                  </a:cubicBezTo>
                  <a:cubicBezTo>
                    <a:pt x="18" y="1"/>
                    <a:pt x="22" y="1"/>
                    <a:pt x="2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2" name="Freeform 1778"/>
            <p:cNvSpPr>
              <a:spLocks/>
            </p:cNvSpPr>
            <p:nvPr/>
          </p:nvSpPr>
          <p:spPr bwMode="auto">
            <a:xfrm>
              <a:off x="11807016" y="-136009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3" name="Freeform 1779"/>
            <p:cNvSpPr>
              <a:spLocks/>
            </p:cNvSpPr>
            <p:nvPr/>
          </p:nvSpPr>
          <p:spPr bwMode="auto">
            <a:xfrm>
              <a:off x="11803841" y="-1360090"/>
              <a:ext cx="4763" cy="88900"/>
            </a:xfrm>
            <a:custGeom>
              <a:avLst/>
              <a:gdLst>
                <a:gd name="T0" fmla="*/ 2 w 4"/>
                <a:gd name="T1" fmla="*/ 0 h 68"/>
                <a:gd name="T2" fmla="*/ 4 w 4"/>
                <a:gd name="T3" fmla="*/ 67 h 68"/>
                <a:gd name="T4" fmla="*/ 2 w 4"/>
                <a:gd name="T5" fmla="*/ 68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3" y="68"/>
                    <a:pt x="2" y="68"/>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4" name="Freeform 1780"/>
            <p:cNvSpPr>
              <a:spLocks/>
            </p:cNvSpPr>
            <p:nvPr/>
          </p:nvSpPr>
          <p:spPr bwMode="auto">
            <a:xfrm>
              <a:off x="11803841" y="-1360090"/>
              <a:ext cx="3175" cy="88900"/>
            </a:xfrm>
            <a:custGeom>
              <a:avLst/>
              <a:gdLst>
                <a:gd name="T0" fmla="*/ 0 w 2"/>
                <a:gd name="T1" fmla="*/ 0 h 68"/>
                <a:gd name="T2" fmla="*/ 2 w 2"/>
                <a:gd name="T3" fmla="*/ 68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8"/>
                    <a:pt x="2" y="68"/>
                    <a:pt x="2" y="68"/>
                  </a:cubicBezTo>
                  <a:cubicBezTo>
                    <a:pt x="2" y="68"/>
                    <a:pt x="2" y="68"/>
                    <a:pt x="2" y="68"/>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5" name="Freeform 1781"/>
            <p:cNvSpPr>
              <a:spLocks/>
            </p:cNvSpPr>
            <p:nvPr/>
          </p:nvSpPr>
          <p:spPr bwMode="auto">
            <a:xfrm>
              <a:off x="13739003" y="-1423590"/>
              <a:ext cx="3175" cy="109538"/>
            </a:xfrm>
            <a:custGeom>
              <a:avLst/>
              <a:gdLst>
                <a:gd name="T0" fmla="*/ 1 w 2"/>
                <a:gd name="T1" fmla="*/ 0 h 69"/>
                <a:gd name="T2" fmla="*/ 2 w 2"/>
                <a:gd name="T3" fmla="*/ 55 h 69"/>
                <a:gd name="T4" fmla="*/ 2 w 2"/>
                <a:gd name="T5" fmla="*/ 69 h 69"/>
                <a:gd name="T6" fmla="*/ 0 w 2"/>
                <a:gd name="T7" fmla="*/ 14 h 69"/>
                <a:gd name="T8" fmla="*/ 1 w 2"/>
                <a:gd name="T9" fmla="*/ 0 h 69"/>
              </a:gdLst>
              <a:ahLst/>
              <a:cxnLst>
                <a:cxn ang="0">
                  <a:pos x="T0" y="T1"/>
                </a:cxn>
                <a:cxn ang="0">
                  <a:pos x="T2" y="T3"/>
                </a:cxn>
                <a:cxn ang="0">
                  <a:pos x="T4" y="T5"/>
                </a:cxn>
                <a:cxn ang="0">
                  <a:pos x="T6" y="T7"/>
                </a:cxn>
                <a:cxn ang="0">
                  <a:pos x="T8" y="T9"/>
                </a:cxn>
              </a:cxnLst>
              <a:rect l="0" t="0" r="r" b="b"/>
              <a:pathLst>
                <a:path w="2" h="69">
                  <a:moveTo>
                    <a:pt x="1" y="0"/>
                  </a:moveTo>
                  <a:lnTo>
                    <a:pt x="2" y="55"/>
                  </a:lnTo>
                  <a:lnTo>
                    <a:pt x="2" y="69"/>
                  </a:lnTo>
                  <a:lnTo>
                    <a:pt x="0" y="1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6" name="Freeform 1782"/>
            <p:cNvSpPr>
              <a:spLocks/>
            </p:cNvSpPr>
            <p:nvPr/>
          </p:nvSpPr>
          <p:spPr bwMode="auto">
            <a:xfrm>
              <a:off x="12407091" y="-1380728"/>
              <a:ext cx="15875" cy="107950"/>
            </a:xfrm>
            <a:custGeom>
              <a:avLst/>
              <a:gdLst>
                <a:gd name="T0" fmla="*/ 8 w 10"/>
                <a:gd name="T1" fmla="*/ 0 h 68"/>
                <a:gd name="T2" fmla="*/ 10 w 10"/>
                <a:gd name="T3" fmla="*/ 55 h 68"/>
                <a:gd name="T4" fmla="*/ 2 w 10"/>
                <a:gd name="T5" fmla="*/ 68 h 68"/>
                <a:gd name="T6" fmla="*/ 0 w 10"/>
                <a:gd name="T7" fmla="*/ 13 h 68"/>
                <a:gd name="T8" fmla="*/ 8 w 10"/>
                <a:gd name="T9" fmla="*/ 0 h 68"/>
              </a:gdLst>
              <a:ahLst/>
              <a:cxnLst>
                <a:cxn ang="0">
                  <a:pos x="T0" y="T1"/>
                </a:cxn>
                <a:cxn ang="0">
                  <a:pos x="T2" y="T3"/>
                </a:cxn>
                <a:cxn ang="0">
                  <a:pos x="T4" y="T5"/>
                </a:cxn>
                <a:cxn ang="0">
                  <a:pos x="T6" y="T7"/>
                </a:cxn>
                <a:cxn ang="0">
                  <a:pos x="T8" y="T9"/>
                </a:cxn>
              </a:cxnLst>
              <a:rect l="0" t="0" r="r" b="b"/>
              <a:pathLst>
                <a:path w="10" h="68">
                  <a:moveTo>
                    <a:pt x="8" y="0"/>
                  </a:moveTo>
                  <a:lnTo>
                    <a:pt x="10" y="55"/>
                  </a:lnTo>
                  <a:lnTo>
                    <a:pt x="2" y="68"/>
                  </a:lnTo>
                  <a:lnTo>
                    <a:pt x="0" y="13"/>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7" name="Freeform 1783"/>
            <p:cNvSpPr>
              <a:spLocks/>
            </p:cNvSpPr>
            <p:nvPr/>
          </p:nvSpPr>
          <p:spPr bwMode="auto">
            <a:xfrm>
              <a:off x="14374003" y="-1429940"/>
              <a:ext cx="26988" cy="100013"/>
            </a:xfrm>
            <a:custGeom>
              <a:avLst/>
              <a:gdLst>
                <a:gd name="T0" fmla="*/ 15 w 17"/>
                <a:gd name="T1" fmla="*/ 0 h 63"/>
                <a:gd name="T2" fmla="*/ 17 w 17"/>
                <a:gd name="T3" fmla="*/ 55 h 63"/>
                <a:gd name="T4" fmla="*/ 2 w 17"/>
                <a:gd name="T5" fmla="*/ 63 h 63"/>
                <a:gd name="T6" fmla="*/ 0 w 17"/>
                <a:gd name="T7" fmla="*/ 8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5"/>
                  </a:lnTo>
                  <a:lnTo>
                    <a:pt x="2" y="63"/>
                  </a:lnTo>
                  <a:lnTo>
                    <a:pt x="0" y="8"/>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8" name="Freeform 1784"/>
            <p:cNvSpPr>
              <a:spLocks/>
            </p:cNvSpPr>
            <p:nvPr/>
          </p:nvSpPr>
          <p:spPr bwMode="auto">
            <a:xfrm>
              <a:off x="15745603" y="-1469628"/>
              <a:ext cx="41275" cy="100013"/>
            </a:xfrm>
            <a:custGeom>
              <a:avLst/>
              <a:gdLst>
                <a:gd name="T0" fmla="*/ 24 w 26"/>
                <a:gd name="T1" fmla="*/ 0 h 63"/>
                <a:gd name="T2" fmla="*/ 26 w 26"/>
                <a:gd name="T3" fmla="*/ 55 h 63"/>
                <a:gd name="T4" fmla="*/ 1 w 26"/>
                <a:gd name="T5" fmla="*/ 63 h 63"/>
                <a:gd name="T6" fmla="*/ 0 w 26"/>
                <a:gd name="T7" fmla="*/ 8 h 63"/>
                <a:gd name="T8" fmla="*/ 24 w 26"/>
                <a:gd name="T9" fmla="*/ 0 h 63"/>
              </a:gdLst>
              <a:ahLst/>
              <a:cxnLst>
                <a:cxn ang="0">
                  <a:pos x="T0" y="T1"/>
                </a:cxn>
                <a:cxn ang="0">
                  <a:pos x="T2" y="T3"/>
                </a:cxn>
                <a:cxn ang="0">
                  <a:pos x="T4" y="T5"/>
                </a:cxn>
                <a:cxn ang="0">
                  <a:pos x="T6" y="T7"/>
                </a:cxn>
                <a:cxn ang="0">
                  <a:pos x="T8" y="T9"/>
                </a:cxn>
              </a:cxnLst>
              <a:rect l="0" t="0" r="r" b="b"/>
              <a:pathLst>
                <a:path w="26" h="63">
                  <a:moveTo>
                    <a:pt x="24" y="0"/>
                  </a:moveTo>
                  <a:lnTo>
                    <a:pt x="26" y="55"/>
                  </a:lnTo>
                  <a:lnTo>
                    <a:pt x="1" y="63"/>
                  </a:lnTo>
                  <a:lnTo>
                    <a:pt x="0" y="8"/>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09" name="Freeform 1785"/>
            <p:cNvSpPr>
              <a:spLocks/>
            </p:cNvSpPr>
            <p:nvPr/>
          </p:nvSpPr>
          <p:spPr bwMode="auto">
            <a:xfrm>
              <a:off x="15721791" y="-1456928"/>
              <a:ext cx="25400" cy="93663"/>
            </a:xfrm>
            <a:custGeom>
              <a:avLst/>
              <a:gdLst>
                <a:gd name="T0" fmla="*/ 15 w 16"/>
                <a:gd name="T1" fmla="*/ 0 h 59"/>
                <a:gd name="T2" fmla="*/ 16 w 16"/>
                <a:gd name="T3" fmla="*/ 55 h 59"/>
                <a:gd name="T4" fmla="*/ 1 w 16"/>
                <a:gd name="T5" fmla="*/ 59 h 59"/>
                <a:gd name="T6" fmla="*/ 0 w 16"/>
                <a:gd name="T7" fmla="*/ 4 h 59"/>
                <a:gd name="T8" fmla="*/ 15 w 16"/>
                <a:gd name="T9" fmla="*/ 0 h 59"/>
              </a:gdLst>
              <a:ahLst/>
              <a:cxnLst>
                <a:cxn ang="0">
                  <a:pos x="T0" y="T1"/>
                </a:cxn>
                <a:cxn ang="0">
                  <a:pos x="T2" y="T3"/>
                </a:cxn>
                <a:cxn ang="0">
                  <a:pos x="T4" y="T5"/>
                </a:cxn>
                <a:cxn ang="0">
                  <a:pos x="T6" y="T7"/>
                </a:cxn>
                <a:cxn ang="0">
                  <a:pos x="T8" y="T9"/>
                </a:cxn>
              </a:cxnLst>
              <a:rect l="0" t="0" r="r" b="b"/>
              <a:pathLst>
                <a:path w="16" h="59">
                  <a:moveTo>
                    <a:pt x="15" y="0"/>
                  </a:moveTo>
                  <a:lnTo>
                    <a:pt x="16" y="55"/>
                  </a:lnTo>
                  <a:lnTo>
                    <a:pt x="1" y="59"/>
                  </a:lnTo>
                  <a:lnTo>
                    <a:pt x="0" y="4"/>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0" name="Freeform 1786"/>
            <p:cNvSpPr>
              <a:spLocks/>
            </p:cNvSpPr>
            <p:nvPr/>
          </p:nvSpPr>
          <p:spPr bwMode="auto">
            <a:xfrm>
              <a:off x="14388291" y="-1414065"/>
              <a:ext cx="15875" cy="90488"/>
            </a:xfrm>
            <a:custGeom>
              <a:avLst/>
              <a:gdLst>
                <a:gd name="T0" fmla="*/ 8 w 10"/>
                <a:gd name="T1" fmla="*/ 2 h 57"/>
                <a:gd name="T2" fmla="*/ 10 w 10"/>
                <a:gd name="T3" fmla="*/ 57 h 57"/>
                <a:gd name="T4" fmla="*/ 1 w 10"/>
                <a:gd name="T5" fmla="*/ 55 h 57"/>
                <a:gd name="T6" fmla="*/ 0 w 10"/>
                <a:gd name="T7" fmla="*/ 0 h 57"/>
                <a:gd name="T8" fmla="*/ 8 w 10"/>
                <a:gd name="T9" fmla="*/ 2 h 57"/>
              </a:gdLst>
              <a:ahLst/>
              <a:cxnLst>
                <a:cxn ang="0">
                  <a:pos x="T0" y="T1"/>
                </a:cxn>
                <a:cxn ang="0">
                  <a:pos x="T2" y="T3"/>
                </a:cxn>
                <a:cxn ang="0">
                  <a:pos x="T4" y="T5"/>
                </a:cxn>
                <a:cxn ang="0">
                  <a:pos x="T6" y="T7"/>
                </a:cxn>
                <a:cxn ang="0">
                  <a:pos x="T8" y="T9"/>
                </a:cxn>
              </a:cxnLst>
              <a:rect l="0" t="0" r="r" b="b"/>
              <a:pathLst>
                <a:path w="10" h="57">
                  <a:moveTo>
                    <a:pt x="8" y="2"/>
                  </a:moveTo>
                  <a:lnTo>
                    <a:pt x="10" y="57"/>
                  </a:lnTo>
                  <a:lnTo>
                    <a:pt x="1" y="55"/>
                  </a:lnTo>
                  <a:lnTo>
                    <a:pt x="0" y="0"/>
                  </a:lnTo>
                  <a:lnTo>
                    <a:pt x="8"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1" name="Freeform 1787"/>
            <p:cNvSpPr>
              <a:spLocks/>
            </p:cNvSpPr>
            <p:nvPr/>
          </p:nvSpPr>
          <p:spPr bwMode="auto">
            <a:xfrm>
              <a:off x="12392803" y="-1360090"/>
              <a:ext cx="17463" cy="98425"/>
            </a:xfrm>
            <a:custGeom>
              <a:avLst/>
              <a:gdLst>
                <a:gd name="T0" fmla="*/ 9 w 11"/>
                <a:gd name="T1" fmla="*/ 0 h 62"/>
                <a:gd name="T2" fmla="*/ 11 w 11"/>
                <a:gd name="T3" fmla="*/ 55 h 62"/>
                <a:gd name="T4" fmla="*/ 1 w 11"/>
                <a:gd name="T5" fmla="*/ 62 h 62"/>
                <a:gd name="T6" fmla="*/ 0 w 11"/>
                <a:gd name="T7" fmla="*/ 7 h 62"/>
                <a:gd name="T8" fmla="*/ 9 w 11"/>
                <a:gd name="T9" fmla="*/ 0 h 62"/>
              </a:gdLst>
              <a:ahLst/>
              <a:cxnLst>
                <a:cxn ang="0">
                  <a:pos x="T0" y="T1"/>
                </a:cxn>
                <a:cxn ang="0">
                  <a:pos x="T2" y="T3"/>
                </a:cxn>
                <a:cxn ang="0">
                  <a:pos x="T4" y="T5"/>
                </a:cxn>
                <a:cxn ang="0">
                  <a:pos x="T6" y="T7"/>
                </a:cxn>
                <a:cxn ang="0">
                  <a:pos x="T8" y="T9"/>
                </a:cxn>
              </a:cxnLst>
              <a:rect l="0" t="0" r="r" b="b"/>
              <a:pathLst>
                <a:path w="11" h="62">
                  <a:moveTo>
                    <a:pt x="9" y="0"/>
                  </a:moveTo>
                  <a:lnTo>
                    <a:pt x="11" y="55"/>
                  </a:lnTo>
                  <a:lnTo>
                    <a:pt x="1" y="62"/>
                  </a:lnTo>
                  <a:lnTo>
                    <a:pt x="0" y="7"/>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2" name="Freeform 1788"/>
            <p:cNvSpPr>
              <a:spLocks/>
            </p:cNvSpPr>
            <p:nvPr/>
          </p:nvSpPr>
          <p:spPr bwMode="auto">
            <a:xfrm>
              <a:off x="15699566" y="-1450578"/>
              <a:ext cx="23813" cy="96838"/>
            </a:xfrm>
            <a:custGeom>
              <a:avLst/>
              <a:gdLst>
                <a:gd name="T0" fmla="*/ 14 w 15"/>
                <a:gd name="T1" fmla="*/ 0 h 61"/>
                <a:gd name="T2" fmla="*/ 15 w 15"/>
                <a:gd name="T3" fmla="*/ 55 h 61"/>
                <a:gd name="T4" fmla="*/ 1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5"/>
                  </a:lnTo>
                  <a:lnTo>
                    <a:pt x="1" y="61"/>
                  </a:lnTo>
                  <a:lnTo>
                    <a:pt x="0" y="6"/>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3" name="Freeform 1789"/>
            <p:cNvSpPr>
              <a:spLocks/>
            </p:cNvSpPr>
            <p:nvPr/>
          </p:nvSpPr>
          <p:spPr bwMode="auto">
            <a:xfrm>
              <a:off x="14400991" y="-1410890"/>
              <a:ext cx="11113" cy="98425"/>
            </a:xfrm>
            <a:custGeom>
              <a:avLst/>
              <a:gdLst>
                <a:gd name="T0" fmla="*/ 5 w 7"/>
                <a:gd name="T1" fmla="*/ 7 h 62"/>
                <a:gd name="T2" fmla="*/ 7 w 7"/>
                <a:gd name="T3" fmla="*/ 62 h 62"/>
                <a:gd name="T4" fmla="*/ 2 w 7"/>
                <a:gd name="T5" fmla="*/ 55 h 62"/>
                <a:gd name="T6" fmla="*/ 0 w 7"/>
                <a:gd name="T7" fmla="*/ 0 h 62"/>
                <a:gd name="T8" fmla="*/ 5 w 7"/>
                <a:gd name="T9" fmla="*/ 7 h 62"/>
              </a:gdLst>
              <a:ahLst/>
              <a:cxnLst>
                <a:cxn ang="0">
                  <a:pos x="T0" y="T1"/>
                </a:cxn>
                <a:cxn ang="0">
                  <a:pos x="T2" y="T3"/>
                </a:cxn>
                <a:cxn ang="0">
                  <a:pos x="T4" y="T5"/>
                </a:cxn>
                <a:cxn ang="0">
                  <a:pos x="T6" y="T7"/>
                </a:cxn>
                <a:cxn ang="0">
                  <a:pos x="T8" y="T9"/>
                </a:cxn>
              </a:cxnLst>
              <a:rect l="0" t="0" r="r" b="b"/>
              <a:pathLst>
                <a:path w="7" h="62">
                  <a:moveTo>
                    <a:pt x="5" y="7"/>
                  </a:moveTo>
                  <a:lnTo>
                    <a:pt x="7" y="62"/>
                  </a:lnTo>
                  <a:lnTo>
                    <a:pt x="2" y="55"/>
                  </a:lnTo>
                  <a:lnTo>
                    <a:pt x="0" y="0"/>
                  </a:lnTo>
                  <a:lnTo>
                    <a:pt x="5"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4" name="Freeform 1790"/>
            <p:cNvSpPr>
              <a:spLocks/>
            </p:cNvSpPr>
            <p:nvPr/>
          </p:nvSpPr>
          <p:spPr bwMode="auto">
            <a:xfrm>
              <a:off x="13740591" y="-1396603"/>
              <a:ext cx="7938" cy="104775"/>
            </a:xfrm>
            <a:custGeom>
              <a:avLst/>
              <a:gdLst>
                <a:gd name="T0" fmla="*/ 4 w 5"/>
                <a:gd name="T1" fmla="*/ 11 h 66"/>
                <a:gd name="T2" fmla="*/ 5 w 5"/>
                <a:gd name="T3" fmla="*/ 66 h 66"/>
                <a:gd name="T4" fmla="*/ 1 w 5"/>
                <a:gd name="T5" fmla="*/ 55 h 66"/>
                <a:gd name="T6" fmla="*/ 0 w 5"/>
                <a:gd name="T7" fmla="*/ 0 h 66"/>
                <a:gd name="T8" fmla="*/ 4 w 5"/>
                <a:gd name="T9" fmla="*/ 11 h 66"/>
              </a:gdLst>
              <a:ahLst/>
              <a:cxnLst>
                <a:cxn ang="0">
                  <a:pos x="T0" y="T1"/>
                </a:cxn>
                <a:cxn ang="0">
                  <a:pos x="T2" y="T3"/>
                </a:cxn>
                <a:cxn ang="0">
                  <a:pos x="T4" y="T5"/>
                </a:cxn>
                <a:cxn ang="0">
                  <a:pos x="T6" y="T7"/>
                </a:cxn>
                <a:cxn ang="0">
                  <a:pos x="T8" y="T9"/>
                </a:cxn>
              </a:cxnLst>
              <a:rect l="0" t="0" r="r" b="b"/>
              <a:pathLst>
                <a:path w="5" h="66">
                  <a:moveTo>
                    <a:pt x="4" y="11"/>
                  </a:moveTo>
                  <a:lnTo>
                    <a:pt x="5" y="66"/>
                  </a:lnTo>
                  <a:lnTo>
                    <a:pt x="1" y="55"/>
                  </a:lnTo>
                  <a:lnTo>
                    <a:pt x="0" y="0"/>
                  </a:lnTo>
                  <a:lnTo>
                    <a:pt x="4"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5" name="Freeform 1791"/>
            <p:cNvSpPr>
              <a:spLocks/>
            </p:cNvSpPr>
            <p:nvPr/>
          </p:nvSpPr>
          <p:spPr bwMode="auto">
            <a:xfrm>
              <a:off x="15690041" y="-1441053"/>
              <a:ext cx="11113" cy="95250"/>
            </a:xfrm>
            <a:custGeom>
              <a:avLst/>
              <a:gdLst>
                <a:gd name="T0" fmla="*/ 6 w 7"/>
                <a:gd name="T1" fmla="*/ 0 h 60"/>
                <a:gd name="T2" fmla="*/ 7 w 7"/>
                <a:gd name="T3" fmla="*/ 55 h 60"/>
                <a:gd name="T4" fmla="*/ 1 w 7"/>
                <a:gd name="T5" fmla="*/ 60 h 60"/>
                <a:gd name="T6" fmla="*/ 0 w 7"/>
                <a:gd name="T7" fmla="*/ 4 h 60"/>
                <a:gd name="T8" fmla="*/ 6 w 7"/>
                <a:gd name="T9" fmla="*/ 0 h 60"/>
              </a:gdLst>
              <a:ahLst/>
              <a:cxnLst>
                <a:cxn ang="0">
                  <a:pos x="T0" y="T1"/>
                </a:cxn>
                <a:cxn ang="0">
                  <a:pos x="T2" y="T3"/>
                </a:cxn>
                <a:cxn ang="0">
                  <a:pos x="T4" y="T5"/>
                </a:cxn>
                <a:cxn ang="0">
                  <a:pos x="T6" y="T7"/>
                </a:cxn>
                <a:cxn ang="0">
                  <a:pos x="T8" y="T9"/>
                </a:cxn>
              </a:cxnLst>
              <a:rect l="0" t="0" r="r" b="b"/>
              <a:pathLst>
                <a:path w="7" h="60">
                  <a:moveTo>
                    <a:pt x="6" y="0"/>
                  </a:moveTo>
                  <a:lnTo>
                    <a:pt x="7" y="55"/>
                  </a:lnTo>
                  <a:lnTo>
                    <a:pt x="1" y="60"/>
                  </a:lnTo>
                  <a:lnTo>
                    <a:pt x="0" y="4"/>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6" name="Freeform 1792"/>
            <p:cNvSpPr>
              <a:spLocks/>
            </p:cNvSpPr>
            <p:nvPr/>
          </p:nvSpPr>
          <p:spPr bwMode="auto">
            <a:xfrm>
              <a:off x="14361303" y="-1402953"/>
              <a:ext cx="36513" cy="96838"/>
            </a:xfrm>
            <a:custGeom>
              <a:avLst/>
              <a:gdLst>
                <a:gd name="T0" fmla="*/ 21 w 23"/>
                <a:gd name="T1" fmla="*/ 0 h 61"/>
                <a:gd name="T2" fmla="*/ 23 w 23"/>
                <a:gd name="T3" fmla="*/ 55 h 61"/>
                <a:gd name="T4" fmla="*/ 2 w 23"/>
                <a:gd name="T5" fmla="*/ 61 h 61"/>
                <a:gd name="T6" fmla="*/ 0 w 23"/>
                <a:gd name="T7" fmla="*/ 6 h 61"/>
                <a:gd name="T8" fmla="*/ 21 w 23"/>
                <a:gd name="T9" fmla="*/ 0 h 61"/>
              </a:gdLst>
              <a:ahLst/>
              <a:cxnLst>
                <a:cxn ang="0">
                  <a:pos x="T0" y="T1"/>
                </a:cxn>
                <a:cxn ang="0">
                  <a:pos x="T2" y="T3"/>
                </a:cxn>
                <a:cxn ang="0">
                  <a:pos x="T4" y="T5"/>
                </a:cxn>
                <a:cxn ang="0">
                  <a:pos x="T6" y="T7"/>
                </a:cxn>
                <a:cxn ang="0">
                  <a:pos x="T8" y="T9"/>
                </a:cxn>
              </a:cxnLst>
              <a:rect l="0" t="0" r="r" b="b"/>
              <a:pathLst>
                <a:path w="23" h="61">
                  <a:moveTo>
                    <a:pt x="21" y="0"/>
                  </a:moveTo>
                  <a:lnTo>
                    <a:pt x="23" y="55"/>
                  </a:lnTo>
                  <a:lnTo>
                    <a:pt x="2" y="61"/>
                  </a:lnTo>
                  <a:lnTo>
                    <a:pt x="0" y="6"/>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7" name="Freeform 1793"/>
            <p:cNvSpPr>
              <a:spLocks/>
            </p:cNvSpPr>
            <p:nvPr/>
          </p:nvSpPr>
          <p:spPr bwMode="auto">
            <a:xfrm>
              <a:off x="12372166" y="-1348978"/>
              <a:ext cx="22225" cy="106363"/>
            </a:xfrm>
            <a:custGeom>
              <a:avLst/>
              <a:gdLst>
                <a:gd name="T0" fmla="*/ 13 w 14"/>
                <a:gd name="T1" fmla="*/ 0 h 67"/>
                <a:gd name="T2" fmla="*/ 14 w 14"/>
                <a:gd name="T3" fmla="*/ 55 h 67"/>
                <a:gd name="T4" fmla="*/ 1 w 14"/>
                <a:gd name="T5" fmla="*/ 67 h 67"/>
                <a:gd name="T6" fmla="*/ 0 w 14"/>
                <a:gd name="T7" fmla="*/ 11 h 67"/>
                <a:gd name="T8" fmla="*/ 13 w 14"/>
                <a:gd name="T9" fmla="*/ 0 h 67"/>
              </a:gdLst>
              <a:ahLst/>
              <a:cxnLst>
                <a:cxn ang="0">
                  <a:pos x="T0" y="T1"/>
                </a:cxn>
                <a:cxn ang="0">
                  <a:pos x="T2" y="T3"/>
                </a:cxn>
                <a:cxn ang="0">
                  <a:pos x="T4" y="T5"/>
                </a:cxn>
                <a:cxn ang="0">
                  <a:pos x="T6" y="T7"/>
                </a:cxn>
                <a:cxn ang="0">
                  <a:pos x="T8" y="T9"/>
                </a:cxn>
              </a:cxnLst>
              <a:rect l="0" t="0" r="r" b="b"/>
              <a:pathLst>
                <a:path w="14" h="67">
                  <a:moveTo>
                    <a:pt x="13" y="0"/>
                  </a:moveTo>
                  <a:lnTo>
                    <a:pt x="14" y="55"/>
                  </a:lnTo>
                  <a:lnTo>
                    <a:pt x="1" y="67"/>
                  </a:lnTo>
                  <a:lnTo>
                    <a:pt x="0" y="11"/>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8" name="Freeform 1794"/>
            <p:cNvSpPr>
              <a:spLocks/>
            </p:cNvSpPr>
            <p:nvPr/>
          </p:nvSpPr>
          <p:spPr bwMode="auto">
            <a:xfrm>
              <a:off x="13805678" y="-1375965"/>
              <a:ext cx="7938" cy="96838"/>
            </a:xfrm>
            <a:custGeom>
              <a:avLst/>
              <a:gdLst>
                <a:gd name="T0" fmla="*/ 4 w 5"/>
                <a:gd name="T1" fmla="*/ 5 h 61"/>
                <a:gd name="T2" fmla="*/ 5 w 5"/>
                <a:gd name="T3" fmla="*/ 61 h 61"/>
                <a:gd name="T4" fmla="*/ 1 w 5"/>
                <a:gd name="T5" fmla="*/ 55 h 61"/>
                <a:gd name="T6" fmla="*/ 0 w 5"/>
                <a:gd name="T7" fmla="*/ 0 h 61"/>
                <a:gd name="T8" fmla="*/ 4 w 5"/>
                <a:gd name="T9" fmla="*/ 5 h 61"/>
              </a:gdLst>
              <a:ahLst/>
              <a:cxnLst>
                <a:cxn ang="0">
                  <a:pos x="T0" y="T1"/>
                </a:cxn>
                <a:cxn ang="0">
                  <a:pos x="T2" y="T3"/>
                </a:cxn>
                <a:cxn ang="0">
                  <a:pos x="T4" y="T5"/>
                </a:cxn>
                <a:cxn ang="0">
                  <a:pos x="T6" y="T7"/>
                </a:cxn>
                <a:cxn ang="0">
                  <a:pos x="T8" y="T9"/>
                </a:cxn>
              </a:cxnLst>
              <a:rect l="0" t="0" r="r" b="b"/>
              <a:pathLst>
                <a:path w="5" h="61">
                  <a:moveTo>
                    <a:pt x="4" y="5"/>
                  </a:moveTo>
                  <a:lnTo>
                    <a:pt x="5" y="61"/>
                  </a:lnTo>
                  <a:lnTo>
                    <a:pt x="1" y="55"/>
                  </a:lnTo>
                  <a:lnTo>
                    <a:pt x="0" y="0"/>
                  </a:lnTo>
                  <a:lnTo>
                    <a:pt x="4"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19" name="Freeform 1795"/>
            <p:cNvSpPr>
              <a:spLocks/>
            </p:cNvSpPr>
            <p:nvPr/>
          </p:nvSpPr>
          <p:spPr bwMode="auto">
            <a:xfrm>
              <a:off x="12353116" y="-1331515"/>
              <a:ext cx="20638" cy="98425"/>
            </a:xfrm>
            <a:custGeom>
              <a:avLst/>
              <a:gdLst>
                <a:gd name="T0" fmla="*/ 12 w 13"/>
                <a:gd name="T1" fmla="*/ 0 h 62"/>
                <a:gd name="T2" fmla="*/ 13 w 13"/>
                <a:gd name="T3" fmla="*/ 56 h 62"/>
                <a:gd name="T4" fmla="*/ 2 w 13"/>
                <a:gd name="T5" fmla="*/ 62 h 62"/>
                <a:gd name="T6" fmla="*/ 0 w 13"/>
                <a:gd name="T7" fmla="*/ 7 h 62"/>
                <a:gd name="T8" fmla="*/ 12 w 13"/>
                <a:gd name="T9" fmla="*/ 0 h 62"/>
              </a:gdLst>
              <a:ahLst/>
              <a:cxnLst>
                <a:cxn ang="0">
                  <a:pos x="T0" y="T1"/>
                </a:cxn>
                <a:cxn ang="0">
                  <a:pos x="T2" y="T3"/>
                </a:cxn>
                <a:cxn ang="0">
                  <a:pos x="T4" y="T5"/>
                </a:cxn>
                <a:cxn ang="0">
                  <a:pos x="T6" y="T7"/>
                </a:cxn>
                <a:cxn ang="0">
                  <a:pos x="T8" y="T9"/>
                </a:cxn>
              </a:cxnLst>
              <a:rect l="0" t="0" r="r" b="b"/>
              <a:pathLst>
                <a:path w="13" h="62">
                  <a:moveTo>
                    <a:pt x="12" y="0"/>
                  </a:moveTo>
                  <a:lnTo>
                    <a:pt x="13" y="56"/>
                  </a:lnTo>
                  <a:lnTo>
                    <a:pt x="2" y="62"/>
                  </a:lnTo>
                  <a:lnTo>
                    <a:pt x="0" y="7"/>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0" name="Freeform 1796"/>
            <p:cNvSpPr>
              <a:spLocks/>
            </p:cNvSpPr>
            <p:nvPr/>
          </p:nvSpPr>
          <p:spPr bwMode="auto">
            <a:xfrm>
              <a:off x="12051491" y="-13108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1" name="Freeform 1797"/>
            <p:cNvSpPr>
              <a:spLocks/>
            </p:cNvSpPr>
            <p:nvPr/>
          </p:nvSpPr>
          <p:spPr bwMode="auto">
            <a:xfrm>
              <a:off x="12046728" y="-13108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2"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2" name="Freeform 1798"/>
            <p:cNvSpPr>
              <a:spLocks/>
            </p:cNvSpPr>
            <p:nvPr/>
          </p:nvSpPr>
          <p:spPr bwMode="auto">
            <a:xfrm>
              <a:off x="12041966" y="-1310878"/>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3" name="Freeform 1799"/>
            <p:cNvSpPr>
              <a:spLocks/>
            </p:cNvSpPr>
            <p:nvPr/>
          </p:nvSpPr>
          <p:spPr bwMode="auto">
            <a:xfrm>
              <a:off x="12035616" y="-1312465"/>
              <a:ext cx="9525"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7"/>
                    <a:pt x="4" y="67"/>
                    <a:pt x="2" y="67"/>
                  </a:cubicBezTo>
                  <a:cubicBezTo>
                    <a:pt x="0" y="0"/>
                    <a:pt x="0" y="0"/>
                    <a:pt x="0" y="0"/>
                  </a:cubicBezTo>
                  <a:cubicBezTo>
                    <a:pt x="2" y="0"/>
                    <a:pt x="3" y="0"/>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4" name="Freeform 1800"/>
            <p:cNvSpPr>
              <a:spLocks/>
            </p:cNvSpPr>
            <p:nvPr/>
          </p:nvSpPr>
          <p:spPr bwMode="auto">
            <a:xfrm>
              <a:off x="12030853" y="-1314053"/>
              <a:ext cx="7938"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4" y="67"/>
                    <a:pt x="2" y="67"/>
                  </a:cubicBezTo>
                  <a:cubicBezTo>
                    <a:pt x="0" y="0"/>
                    <a:pt x="0" y="0"/>
                    <a:pt x="0" y="0"/>
                  </a:cubicBezTo>
                  <a:cubicBezTo>
                    <a:pt x="2" y="0"/>
                    <a:pt x="3"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5" name="Freeform 1801"/>
            <p:cNvSpPr>
              <a:spLocks/>
            </p:cNvSpPr>
            <p:nvPr/>
          </p:nvSpPr>
          <p:spPr bwMode="auto">
            <a:xfrm>
              <a:off x="12002278" y="-1323578"/>
              <a:ext cx="30163" cy="96838"/>
            </a:xfrm>
            <a:custGeom>
              <a:avLst/>
              <a:gdLst>
                <a:gd name="T0" fmla="*/ 22 w 24"/>
                <a:gd name="T1" fmla="*/ 7 h 74"/>
                <a:gd name="T2" fmla="*/ 24 w 24"/>
                <a:gd name="T3" fmla="*/ 74 h 74"/>
                <a:gd name="T4" fmla="*/ 2 w 24"/>
                <a:gd name="T5" fmla="*/ 67 h 74"/>
                <a:gd name="T6" fmla="*/ 0 w 24"/>
                <a:gd name="T7" fmla="*/ 0 h 74"/>
                <a:gd name="T8" fmla="*/ 22 w 24"/>
                <a:gd name="T9" fmla="*/ 7 h 74"/>
              </a:gdLst>
              <a:ahLst/>
              <a:cxnLst>
                <a:cxn ang="0">
                  <a:pos x="T0" y="T1"/>
                </a:cxn>
                <a:cxn ang="0">
                  <a:pos x="T2" y="T3"/>
                </a:cxn>
                <a:cxn ang="0">
                  <a:pos x="T4" y="T5"/>
                </a:cxn>
                <a:cxn ang="0">
                  <a:pos x="T6" y="T7"/>
                </a:cxn>
                <a:cxn ang="0">
                  <a:pos x="T8" y="T9"/>
                </a:cxn>
              </a:cxnLst>
              <a:rect l="0" t="0" r="r" b="b"/>
              <a:pathLst>
                <a:path w="24" h="74">
                  <a:moveTo>
                    <a:pt x="22" y="7"/>
                  </a:moveTo>
                  <a:cubicBezTo>
                    <a:pt x="24" y="74"/>
                    <a:pt x="24" y="74"/>
                    <a:pt x="24" y="74"/>
                  </a:cubicBezTo>
                  <a:cubicBezTo>
                    <a:pt x="15" y="71"/>
                    <a:pt x="9" y="68"/>
                    <a:pt x="2" y="67"/>
                  </a:cubicBezTo>
                  <a:cubicBezTo>
                    <a:pt x="0" y="0"/>
                    <a:pt x="0" y="0"/>
                    <a:pt x="0" y="0"/>
                  </a:cubicBezTo>
                  <a:cubicBezTo>
                    <a:pt x="7" y="1"/>
                    <a:pt x="13" y="4"/>
                    <a:pt x="22"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6" name="Freeform 1802"/>
            <p:cNvSpPr>
              <a:spLocks/>
            </p:cNvSpPr>
            <p:nvPr/>
          </p:nvSpPr>
          <p:spPr bwMode="auto">
            <a:xfrm>
              <a:off x="11994341" y="-1325165"/>
              <a:ext cx="11113" cy="88900"/>
            </a:xfrm>
            <a:custGeom>
              <a:avLst/>
              <a:gdLst>
                <a:gd name="T0" fmla="*/ 7 w 9"/>
                <a:gd name="T1" fmla="*/ 2 h 69"/>
                <a:gd name="T2" fmla="*/ 9 w 9"/>
                <a:gd name="T3" fmla="*/ 69 h 69"/>
                <a:gd name="T4" fmla="*/ 7 w 9"/>
                <a:gd name="T5" fmla="*/ 68 h 69"/>
                <a:gd name="T6" fmla="*/ 2 w 9"/>
                <a:gd name="T7" fmla="*/ 67 h 69"/>
                <a:gd name="T8" fmla="*/ 0 w 9"/>
                <a:gd name="T9" fmla="*/ 0 h 69"/>
                <a:gd name="T10" fmla="*/ 5 w 9"/>
                <a:gd name="T11" fmla="*/ 1 h 69"/>
                <a:gd name="T12" fmla="*/ 7 w 9"/>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9" h="69">
                  <a:moveTo>
                    <a:pt x="7" y="2"/>
                  </a:moveTo>
                  <a:cubicBezTo>
                    <a:pt x="9" y="69"/>
                    <a:pt x="9" y="69"/>
                    <a:pt x="9" y="69"/>
                  </a:cubicBezTo>
                  <a:cubicBezTo>
                    <a:pt x="8" y="68"/>
                    <a:pt x="8" y="68"/>
                    <a:pt x="7" y="68"/>
                  </a:cubicBezTo>
                  <a:cubicBezTo>
                    <a:pt x="6" y="68"/>
                    <a:pt x="4" y="67"/>
                    <a:pt x="2" y="67"/>
                  </a:cubicBezTo>
                  <a:cubicBezTo>
                    <a:pt x="0" y="0"/>
                    <a:pt x="0" y="0"/>
                    <a:pt x="0" y="0"/>
                  </a:cubicBezTo>
                  <a:cubicBezTo>
                    <a:pt x="2" y="0"/>
                    <a:pt x="4" y="1"/>
                    <a:pt x="5" y="1"/>
                  </a:cubicBezTo>
                  <a:cubicBezTo>
                    <a:pt x="6" y="1"/>
                    <a:pt x="6" y="1"/>
                    <a:pt x="7"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7" name="Freeform 1803"/>
            <p:cNvSpPr>
              <a:spLocks/>
            </p:cNvSpPr>
            <p:nvPr/>
          </p:nvSpPr>
          <p:spPr bwMode="auto">
            <a:xfrm>
              <a:off x="11983228" y="-1329928"/>
              <a:ext cx="12700" cy="92075"/>
            </a:xfrm>
            <a:custGeom>
              <a:avLst/>
              <a:gdLst>
                <a:gd name="T0" fmla="*/ 9 w 11"/>
                <a:gd name="T1" fmla="*/ 3 h 70"/>
                <a:gd name="T2" fmla="*/ 11 w 11"/>
                <a:gd name="T3" fmla="*/ 70 h 70"/>
                <a:gd name="T4" fmla="*/ 2 w 11"/>
                <a:gd name="T5" fmla="*/ 67 h 70"/>
                <a:gd name="T6" fmla="*/ 0 w 11"/>
                <a:gd name="T7" fmla="*/ 0 h 70"/>
                <a:gd name="T8" fmla="*/ 9 w 11"/>
                <a:gd name="T9" fmla="*/ 3 h 70"/>
              </a:gdLst>
              <a:ahLst/>
              <a:cxnLst>
                <a:cxn ang="0">
                  <a:pos x="T0" y="T1"/>
                </a:cxn>
                <a:cxn ang="0">
                  <a:pos x="T2" y="T3"/>
                </a:cxn>
                <a:cxn ang="0">
                  <a:pos x="T4" y="T5"/>
                </a:cxn>
                <a:cxn ang="0">
                  <a:pos x="T6" y="T7"/>
                </a:cxn>
                <a:cxn ang="0">
                  <a:pos x="T8" y="T9"/>
                </a:cxn>
              </a:cxnLst>
              <a:rect l="0" t="0" r="r" b="b"/>
              <a:pathLst>
                <a:path w="11" h="70">
                  <a:moveTo>
                    <a:pt x="9" y="3"/>
                  </a:moveTo>
                  <a:cubicBezTo>
                    <a:pt x="11" y="70"/>
                    <a:pt x="11" y="70"/>
                    <a:pt x="11" y="70"/>
                  </a:cubicBezTo>
                  <a:cubicBezTo>
                    <a:pt x="8" y="69"/>
                    <a:pt x="5" y="68"/>
                    <a:pt x="2" y="67"/>
                  </a:cubicBezTo>
                  <a:cubicBezTo>
                    <a:pt x="0" y="0"/>
                    <a:pt x="0" y="0"/>
                    <a:pt x="0" y="0"/>
                  </a:cubicBezTo>
                  <a:cubicBezTo>
                    <a:pt x="3" y="1"/>
                    <a:pt x="6" y="2"/>
                    <a:pt x="9"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8" name="Freeform 1804"/>
            <p:cNvSpPr>
              <a:spLocks/>
            </p:cNvSpPr>
            <p:nvPr/>
          </p:nvSpPr>
          <p:spPr bwMode="auto">
            <a:xfrm>
              <a:off x="11951478" y="-1350565"/>
              <a:ext cx="33338" cy="107950"/>
            </a:xfrm>
            <a:custGeom>
              <a:avLst/>
              <a:gdLst>
                <a:gd name="T0" fmla="*/ 25 w 27"/>
                <a:gd name="T1" fmla="*/ 16 h 83"/>
                <a:gd name="T2" fmla="*/ 27 w 27"/>
                <a:gd name="T3" fmla="*/ 83 h 83"/>
                <a:gd name="T4" fmla="*/ 11 w 27"/>
                <a:gd name="T5" fmla="*/ 74 h 83"/>
                <a:gd name="T6" fmla="*/ 2 w 27"/>
                <a:gd name="T7" fmla="*/ 68 h 83"/>
                <a:gd name="T8" fmla="*/ 0 w 27"/>
                <a:gd name="T9" fmla="*/ 0 h 83"/>
                <a:gd name="T10" fmla="*/ 9 w 27"/>
                <a:gd name="T11" fmla="*/ 7 h 83"/>
                <a:gd name="T12" fmla="*/ 25 w 27"/>
                <a:gd name="T13" fmla="*/ 16 h 83"/>
              </a:gdLst>
              <a:ahLst/>
              <a:cxnLst>
                <a:cxn ang="0">
                  <a:pos x="T0" y="T1"/>
                </a:cxn>
                <a:cxn ang="0">
                  <a:pos x="T2" y="T3"/>
                </a:cxn>
                <a:cxn ang="0">
                  <a:pos x="T4" y="T5"/>
                </a:cxn>
                <a:cxn ang="0">
                  <a:pos x="T6" y="T7"/>
                </a:cxn>
                <a:cxn ang="0">
                  <a:pos x="T8" y="T9"/>
                </a:cxn>
                <a:cxn ang="0">
                  <a:pos x="T10" y="T11"/>
                </a:cxn>
                <a:cxn ang="0">
                  <a:pos x="T12" y="T13"/>
                </a:cxn>
              </a:cxnLst>
              <a:rect l="0" t="0" r="r" b="b"/>
              <a:pathLst>
                <a:path w="27" h="83">
                  <a:moveTo>
                    <a:pt x="25" y="16"/>
                  </a:moveTo>
                  <a:cubicBezTo>
                    <a:pt x="27" y="83"/>
                    <a:pt x="27" y="83"/>
                    <a:pt x="27" y="83"/>
                  </a:cubicBezTo>
                  <a:cubicBezTo>
                    <a:pt x="20" y="80"/>
                    <a:pt x="13" y="77"/>
                    <a:pt x="11" y="74"/>
                  </a:cubicBezTo>
                  <a:cubicBezTo>
                    <a:pt x="10" y="71"/>
                    <a:pt x="6" y="69"/>
                    <a:pt x="2" y="68"/>
                  </a:cubicBezTo>
                  <a:cubicBezTo>
                    <a:pt x="0" y="0"/>
                    <a:pt x="0" y="0"/>
                    <a:pt x="0" y="0"/>
                  </a:cubicBezTo>
                  <a:cubicBezTo>
                    <a:pt x="5" y="2"/>
                    <a:pt x="8" y="4"/>
                    <a:pt x="9" y="7"/>
                  </a:cubicBezTo>
                  <a:cubicBezTo>
                    <a:pt x="11" y="10"/>
                    <a:pt x="18" y="13"/>
                    <a:pt x="25" y="1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29" name="Freeform 1805"/>
            <p:cNvSpPr>
              <a:spLocks/>
            </p:cNvSpPr>
            <p:nvPr/>
          </p:nvSpPr>
          <p:spPr bwMode="auto">
            <a:xfrm>
              <a:off x="11948303" y="-1350565"/>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0" name="Freeform 1806"/>
            <p:cNvSpPr>
              <a:spLocks/>
            </p:cNvSpPr>
            <p:nvPr/>
          </p:nvSpPr>
          <p:spPr bwMode="auto">
            <a:xfrm>
              <a:off x="11946716" y="-1352153"/>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7"/>
                    <a:pt x="2" y="67"/>
                  </a:cubicBezTo>
                  <a:cubicBezTo>
                    <a:pt x="0" y="0"/>
                    <a:pt x="0" y="0"/>
                    <a:pt x="0" y="0"/>
                  </a:cubicBezTo>
                  <a:cubicBezTo>
                    <a:pt x="0" y="0"/>
                    <a:pt x="1" y="0"/>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1" name="Freeform 1807"/>
            <p:cNvSpPr>
              <a:spLocks/>
            </p:cNvSpPr>
            <p:nvPr/>
          </p:nvSpPr>
          <p:spPr bwMode="auto">
            <a:xfrm>
              <a:off x="11943541" y="-1352153"/>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2" name="Freeform 1808"/>
            <p:cNvSpPr>
              <a:spLocks/>
            </p:cNvSpPr>
            <p:nvPr/>
          </p:nvSpPr>
          <p:spPr bwMode="auto">
            <a:xfrm>
              <a:off x="11941953" y="-13521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3" name="Freeform 1809"/>
            <p:cNvSpPr>
              <a:spLocks/>
            </p:cNvSpPr>
            <p:nvPr/>
          </p:nvSpPr>
          <p:spPr bwMode="auto">
            <a:xfrm>
              <a:off x="11941953" y="-13521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4" name="Freeform 1810"/>
            <p:cNvSpPr>
              <a:spLocks/>
            </p:cNvSpPr>
            <p:nvPr/>
          </p:nvSpPr>
          <p:spPr bwMode="auto">
            <a:xfrm>
              <a:off x="11940366" y="-13521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5" name="Freeform 1811"/>
            <p:cNvSpPr>
              <a:spLocks/>
            </p:cNvSpPr>
            <p:nvPr/>
          </p:nvSpPr>
          <p:spPr bwMode="auto">
            <a:xfrm>
              <a:off x="12086416" y="-1312465"/>
              <a:ext cx="3175"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0"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6" name="Freeform 1813"/>
            <p:cNvSpPr>
              <a:spLocks/>
            </p:cNvSpPr>
            <p:nvPr/>
          </p:nvSpPr>
          <p:spPr bwMode="auto">
            <a:xfrm>
              <a:off x="12083241" y="-1312465"/>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7" name="Freeform 1814"/>
            <p:cNvSpPr>
              <a:spLocks/>
            </p:cNvSpPr>
            <p:nvPr/>
          </p:nvSpPr>
          <p:spPr bwMode="auto">
            <a:xfrm>
              <a:off x="12083241" y="-13124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8" name="Freeform 1815"/>
            <p:cNvSpPr>
              <a:spLocks/>
            </p:cNvSpPr>
            <p:nvPr/>
          </p:nvSpPr>
          <p:spPr bwMode="auto">
            <a:xfrm>
              <a:off x="12081653" y="-13124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39" name="Freeform 1816"/>
            <p:cNvSpPr>
              <a:spLocks/>
            </p:cNvSpPr>
            <p:nvPr/>
          </p:nvSpPr>
          <p:spPr bwMode="auto">
            <a:xfrm>
              <a:off x="12080066" y="-1314053"/>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3" y="68"/>
                    <a:pt x="2" y="67"/>
                  </a:cubicBezTo>
                  <a:cubicBezTo>
                    <a:pt x="0" y="0"/>
                    <a:pt x="0" y="0"/>
                    <a:pt x="0" y="0"/>
                  </a:cubicBezTo>
                  <a:cubicBezTo>
                    <a:pt x="1" y="0"/>
                    <a:pt x="1" y="0"/>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0" name="Freeform 1817"/>
            <p:cNvSpPr>
              <a:spLocks/>
            </p:cNvSpPr>
            <p:nvPr/>
          </p:nvSpPr>
          <p:spPr bwMode="auto">
            <a:xfrm>
              <a:off x="12078478" y="-13140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1" name="Freeform 1818"/>
            <p:cNvSpPr>
              <a:spLocks/>
            </p:cNvSpPr>
            <p:nvPr/>
          </p:nvSpPr>
          <p:spPr bwMode="auto">
            <a:xfrm>
              <a:off x="12076891" y="-1314053"/>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2" name="Freeform 1819"/>
            <p:cNvSpPr>
              <a:spLocks/>
            </p:cNvSpPr>
            <p:nvPr/>
          </p:nvSpPr>
          <p:spPr bwMode="auto">
            <a:xfrm>
              <a:off x="12076891" y="-131405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3" name="Freeform 1820"/>
            <p:cNvSpPr>
              <a:spLocks/>
            </p:cNvSpPr>
            <p:nvPr/>
          </p:nvSpPr>
          <p:spPr bwMode="auto">
            <a:xfrm>
              <a:off x="12073716" y="-1314053"/>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7"/>
                    <a:pt x="3" y="68"/>
                    <a:pt x="2" y="68"/>
                  </a:cubicBezTo>
                  <a:cubicBezTo>
                    <a:pt x="0" y="1"/>
                    <a:pt x="0" y="1"/>
                    <a:pt x="0" y="1"/>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4" name="Freeform 1821"/>
            <p:cNvSpPr>
              <a:spLocks/>
            </p:cNvSpPr>
            <p:nvPr/>
          </p:nvSpPr>
          <p:spPr bwMode="auto">
            <a:xfrm>
              <a:off x="12062603" y="-1312465"/>
              <a:ext cx="14288" cy="88900"/>
            </a:xfrm>
            <a:custGeom>
              <a:avLst/>
              <a:gdLst>
                <a:gd name="T0" fmla="*/ 9 w 11"/>
                <a:gd name="T1" fmla="*/ 0 h 68"/>
                <a:gd name="T2" fmla="*/ 11 w 11"/>
                <a:gd name="T3" fmla="*/ 67 h 68"/>
                <a:gd name="T4" fmla="*/ 2 w 11"/>
                <a:gd name="T5" fmla="*/ 68 h 68"/>
                <a:gd name="T6" fmla="*/ 0 w 11"/>
                <a:gd name="T7" fmla="*/ 1 h 68"/>
                <a:gd name="T8" fmla="*/ 9 w 11"/>
                <a:gd name="T9" fmla="*/ 0 h 68"/>
              </a:gdLst>
              <a:ahLst/>
              <a:cxnLst>
                <a:cxn ang="0">
                  <a:pos x="T0" y="T1"/>
                </a:cxn>
                <a:cxn ang="0">
                  <a:pos x="T2" y="T3"/>
                </a:cxn>
                <a:cxn ang="0">
                  <a:pos x="T4" y="T5"/>
                </a:cxn>
                <a:cxn ang="0">
                  <a:pos x="T6" y="T7"/>
                </a:cxn>
                <a:cxn ang="0">
                  <a:pos x="T8" y="T9"/>
                </a:cxn>
              </a:cxnLst>
              <a:rect l="0" t="0" r="r" b="b"/>
              <a:pathLst>
                <a:path w="11" h="68">
                  <a:moveTo>
                    <a:pt x="9" y="0"/>
                  </a:moveTo>
                  <a:cubicBezTo>
                    <a:pt x="11" y="67"/>
                    <a:pt x="11" y="67"/>
                    <a:pt x="11" y="67"/>
                  </a:cubicBezTo>
                  <a:cubicBezTo>
                    <a:pt x="8" y="67"/>
                    <a:pt x="5" y="68"/>
                    <a:pt x="2" y="68"/>
                  </a:cubicBezTo>
                  <a:cubicBezTo>
                    <a:pt x="0" y="1"/>
                    <a:pt x="0" y="1"/>
                    <a:pt x="0" y="1"/>
                  </a:cubicBezTo>
                  <a:cubicBezTo>
                    <a:pt x="3" y="0"/>
                    <a:pt x="6" y="0"/>
                    <a:pt x="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5" name="Freeform 1822"/>
            <p:cNvSpPr>
              <a:spLocks/>
            </p:cNvSpPr>
            <p:nvPr/>
          </p:nvSpPr>
          <p:spPr bwMode="auto">
            <a:xfrm>
              <a:off x="12057841" y="-1310878"/>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6" name="Freeform 1823"/>
            <p:cNvSpPr>
              <a:spLocks/>
            </p:cNvSpPr>
            <p:nvPr/>
          </p:nvSpPr>
          <p:spPr bwMode="auto">
            <a:xfrm>
              <a:off x="12054666" y="-13108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7" name="Freeform 1824"/>
            <p:cNvSpPr>
              <a:spLocks/>
            </p:cNvSpPr>
            <p:nvPr/>
          </p:nvSpPr>
          <p:spPr bwMode="auto">
            <a:xfrm>
              <a:off x="13769166" y="-1375965"/>
              <a:ext cx="38100" cy="101600"/>
            </a:xfrm>
            <a:custGeom>
              <a:avLst/>
              <a:gdLst>
                <a:gd name="T0" fmla="*/ 23 w 24"/>
                <a:gd name="T1" fmla="*/ 0 h 64"/>
                <a:gd name="T2" fmla="*/ 24 w 24"/>
                <a:gd name="T3" fmla="*/ 55 h 64"/>
                <a:gd name="T4" fmla="*/ 1 w 24"/>
                <a:gd name="T5" fmla="*/ 64 h 64"/>
                <a:gd name="T6" fmla="*/ 0 w 24"/>
                <a:gd name="T7" fmla="*/ 9 h 64"/>
                <a:gd name="T8" fmla="*/ 23 w 24"/>
                <a:gd name="T9" fmla="*/ 0 h 64"/>
              </a:gdLst>
              <a:ahLst/>
              <a:cxnLst>
                <a:cxn ang="0">
                  <a:pos x="T0" y="T1"/>
                </a:cxn>
                <a:cxn ang="0">
                  <a:pos x="T2" y="T3"/>
                </a:cxn>
                <a:cxn ang="0">
                  <a:pos x="T4" y="T5"/>
                </a:cxn>
                <a:cxn ang="0">
                  <a:pos x="T6" y="T7"/>
                </a:cxn>
                <a:cxn ang="0">
                  <a:pos x="T8" y="T9"/>
                </a:cxn>
              </a:cxnLst>
              <a:rect l="0" t="0" r="r" b="b"/>
              <a:pathLst>
                <a:path w="24" h="64">
                  <a:moveTo>
                    <a:pt x="23" y="0"/>
                  </a:moveTo>
                  <a:lnTo>
                    <a:pt x="24" y="55"/>
                  </a:lnTo>
                  <a:lnTo>
                    <a:pt x="1" y="64"/>
                  </a:lnTo>
                  <a:lnTo>
                    <a:pt x="0" y="9"/>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8" name="Freeform 1825"/>
            <p:cNvSpPr>
              <a:spLocks/>
            </p:cNvSpPr>
            <p:nvPr/>
          </p:nvSpPr>
          <p:spPr bwMode="auto">
            <a:xfrm>
              <a:off x="15677341" y="-1434703"/>
              <a:ext cx="14288" cy="104775"/>
            </a:xfrm>
            <a:custGeom>
              <a:avLst/>
              <a:gdLst>
                <a:gd name="T0" fmla="*/ 8 w 9"/>
                <a:gd name="T1" fmla="*/ 0 h 66"/>
                <a:gd name="T2" fmla="*/ 9 w 9"/>
                <a:gd name="T3" fmla="*/ 56 h 66"/>
                <a:gd name="T4" fmla="*/ 2 w 9"/>
                <a:gd name="T5" fmla="*/ 66 h 66"/>
                <a:gd name="T6" fmla="*/ 0 w 9"/>
                <a:gd name="T7" fmla="*/ 11 h 66"/>
                <a:gd name="T8" fmla="*/ 8 w 9"/>
                <a:gd name="T9" fmla="*/ 0 h 66"/>
              </a:gdLst>
              <a:ahLst/>
              <a:cxnLst>
                <a:cxn ang="0">
                  <a:pos x="T0" y="T1"/>
                </a:cxn>
                <a:cxn ang="0">
                  <a:pos x="T2" y="T3"/>
                </a:cxn>
                <a:cxn ang="0">
                  <a:pos x="T4" y="T5"/>
                </a:cxn>
                <a:cxn ang="0">
                  <a:pos x="T6" y="T7"/>
                </a:cxn>
                <a:cxn ang="0">
                  <a:pos x="T8" y="T9"/>
                </a:cxn>
              </a:cxnLst>
              <a:rect l="0" t="0" r="r" b="b"/>
              <a:pathLst>
                <a:path w="9" h="66">
                  <a:moveTo>
                    <a:pt x="8" y="0"/>
                  </a:moveTo>
                  <a:lnTo>
                    <a:pt x="9" y="56"/>
                  </a:lnTo>
                  <a:lnTo>
                    <a:pt x="2" y="66"/>
                  </a:lnTo>
                  <a:lnTo>
                    <a:pt x="0" y="1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49" name="Freeform 1826"/>
            <p:cNvSpPr>
              <a:spLocks/>
            </p:cNvSpPr>
            <p:nvPr/>
          </p:nvSpPr>
          <p:spPr bwMode="auto">
            <a:xfrm>
              <a:off x="14354953" y="-1393428"/>
              <a:ext cx="9525" cy="104775"/>
            </a:xfrm>
            <a:custGeom>
              <a:avLst/>
              <a:gdLst>
                <a:gd name="T0" fmla="*/ 4 w 6"/>
                <a:gd name="T1" fmla="*/ 0 h 66"/>
                <a:gd name="T2" fmla="*/ 6 w 6"/>
                <a:gd name="T3" fmla="*/ 55 h 66"/>
                <a:gd name="T4" fmla="*/ 2 w 6"/>
                <a:gd name="T5" fmla="*/ 66 h 66"/>
                <a:gd name="T6" fmla="*/ 0 w 6"/>
                <a:gd name="T7" fmla="*/ 11 h 66"/>
                <a:gd name="T8" fmla="*/ 4 w 6"/>
                <a:gd name="T9" fmla="*/ 0 h 66"/>
              </a:gdLst>
              <a:ahLst/>
              <a:cxnLst>
                <a:cxn ang="0">
                  <a:pos x="T0" y="T1"/>
                </a:cxn>
                <a:cxn ang="0">
                  <a:pos x="T2" y="T3"/>
                </a:cxn>
                <a:cxn ang="0">
                  <a:pos x="T4" y="T5"/>
                </a:cxn>
                <a:cxn ang="0">
                  <a:pos x="T6" y="T7"/>
                </a:cxn>
                <a:cxn ang="0">
                  <a:pos x="T8" y="T9"/>
                </a:cxn>
              </a:cxnLst>
              <a:rect l="0" t="0" r="r" b="b"/>
              <a:pathLst>
                <a:path w="6" h="66">
                  <a:moveTo>
                    <a:pt x="4" y="0"/>
                  </a:moveTo>
                  <a:lnTo>
                    <a:pt x="6" y="55"/>
                  </a:lnTo>
                  <a:lnTo>
                    <a:pt x="2" y="66"/>
                  </a:lnTo>
                  <a:lnTo>
                    <a:pt x="0" y="11"/>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0" name="Freeform 1827"/>
            <p:cNvSpPr>
              <a:spLocks/>
            </p:cNvSpPr>
            <p:nvPr/>
          </p:nvSpPr>
          <p:spPr bwMode="auto">
            <a:xfrm>
              <a:off x="13735828" y="-1379140"/>
              <a:ext cx="12700" cy="112713"/>
            </a:xfrm>
            <a:custGeom>
              <a:avLst/>
              <a:gdLst>
                <a:gd name="T0" fmla="*/ 7 w 8"/>
                <a:gd name="T1" fmla="*/ 0 h 71"/>
                <a:gd name="T2" fmla="*/ 8 w 8"/>
                <a:gd name="T3" fmla="*/ 55 h 71"/>
                <a:gd name="T4" fmla="*/ 1 w 8"/>
                <a:gd name="T5" fmla="*/ 71 h 71"/>
                <a:gd name="T6" fmla="*/ 0 w 8"/>
                <a:gd name="T7" fmla="*/ 16 h 71"/>
                <a:gd name="T8" fmla="*/ 7 w 8"/>
                <a:gd name="T9" fmla="*/ 0 h 71"/>
              </a:gdLst>
              <a:ahLst/>
              <a:cxnLst>
                <a:cxn ang="0">
                  <a:pos x="T0" y="T1"/>
                </a:cxn>
                <a:cxn ang="0">
                  <a:pos x="T2" y="T3"/>
                </a:cxn>
                <a:cxn ang="0">
                  <a:pos x="T4" y="T5"/>
                </a:cxn>
                <a:cxn ang="0">
                  <a:pos x="T6" y="T7"/>
                </a:cxn>
                <a:cxn ang="0">
                  <a:pos x="T8" y="T9"/>
                </a:cxn>
              </a:cxnLst>
              <a:rect l="0" t="0" r="r" b="b"/>
              <a:pathLst>
                <a:path w="8" h="71">
                  <a:moveTo>
                    <a:pt x="7" y="0"/>
                  </a:moveTo>
                  <a:lnTo>
                    <a:pt x="8" y="55"/>
                  </a:lnTo>
                  <a:lnTo>
                    <a:pt x="1" y="71"/>
                  </a:lnTo>
                  <a:lnTo>
                    <a:pt x="0" y="16"/>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1" name="Freeform 1828"/>
            <p:cNvSpPr>
              <a:spLocks/>
            </p:cNvSpPr>
            <p:nvPr/>
          </p:nvSpPr>
          <p:spPr bwMode="auto">
            <a:xfrm>
              <a:off x="15672578" y="-1417240"/>
              <a:ext cx="7938" cy="92075"/>
            </a:xfrm>
            <a:custGeom>
              <a:avLst/>
              <a:gdLst>
                <a:gd name="T0" fmla="*/ 3 w 5"/>
                <a:gd name="T1" fmla="*/ 0 h 58"/>
                <a:gd name="T2" fmla="*/ 5 w 5"/>
                <a:gd name="T3" fmla="*/ 55 h 58"/>
                <a:gd name="T4" fmla="*/ 2 w 5"/>
                <a:gd name="T5" fmla="*/ 58 h 58"/>
                <a:gd name="T6" fmla="*/ 0 w 5"/>
                <a:gd name="T7" fmla="*/ 3 h 58"/>
                <a:gd name="T8" fmla="*/ 3 w 5"/>
                <a:gd name="T9" fmla="*/ 0 h 58"/>
              </a:gdLst>
              <a:ahLst/>
              <a:cxnLst>
                <a:cxn ang="0">
                  <a:pos x="T0" y="T1"/>
                </a:cxn>
                <a:cxn ang="0">
                  <a:pos x="T2" y="T3"/>
                </a:cxn>
                <a:cxn ang="0">
                  <a:pos x="T4" y="T5"/>
                </a:cxn>
                <a:cxn ang="0">
                  <a:pos x="T6" y="T7"/>
                </a:cxn>
                <a:cxn ang="0">
                  <a:pos x="T8" y="T9"/>
                </a:cxn>
              </a:cxnLst>
              <a:rect l="0" t="0" r="r" b="b"/>
              <a:pathLst>
                <a:path w="5" h="58">
                  <a:moveTo>
                    <a:pt x="3" y="0"/>
                  </a:moveTo>
                  <a:lnTo>
                    <a:pt x="5" y="55"/>
                  </a:lnTo>
                  <a:lnTo>
                    <a:pt x="2" y="58"/>
                  </a:lnTo>
                  <a:lnTo>
                    <a:pt x="0" y="3"/>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2" name="Freeform 1829"/>
            <p:cNvSpPr>
              <a:spLocks/>
            </p:cNvSpPr>
            <p:nvPr/>
          </p:nvSpPr>
          <p:spPr bwMode="auto">
            <a:xfrm>
              <a:off x="12346766" y="-1320403"/>
              <a:ext cx="9525" cy="100013"/>
            </a:xfrm>
            <a:custGeom>
              <a:avLst/>
              <a:gdLst>
                <a:gd name="T0" fmla="*/ 4 w 6"/>
                <a:gd name="T1" fmla="*/ 0 h 63"/>
                <a:gd name="T2" fmla="*/ 6 w 6"/>
                <a:gd name="T3" fmla="*/ 55 h 63"/>
                <a:gd name="T4" fmla="*/ 1 w 6"/>
                <a:gd name="T5" fmla="*/ 63 h 63"/>
                <a:gd name="T6" fmla="*/ 0 w 6"/>
                <a:gd name="T7" fmla="*/ 7 h 63"/>
                <a:gd name="T8" fmla="*/ 4 w 6"/>
                <a:gd name="T9" fmla="*/ 0 h 63"/>
              </a:gdLst>
              <a:ahLst/>
              <a:cxnLst>
                <a:cxn ang="0">
                  <a:pos x="T0" y="T1"/>
                </a:cxn>
                <a:cxn ang="0">
                  <a:pos x="T2" y="T3"/>
                </a:cxn>
                <a:cxn ang="0">
                  <a:pos x="T4" y="T5"/>
                </a:cxn>
                <a:cxn ang="0">
                  <a:pos x="T6" y="T7"/>
                </a:cxn>
                <a:cxn ang="0">
                  <a:pos x="T8" y="T9"/>
                </a:cxn>
              </a:cxnLst>
              <a:rect l="0" t="0" r="r" b="b"/>
              <a:pathLst>
                <a:path w="6" h="63">
                  <a:moveTo>
                    <a:pt x="4" y="0"/>
                  </a:moveTo>
                  <a:lnTo>
                    <a:pt x="6" y="55"/>
                  </a:lnTo>
                  <a:lnTo>
                    <a:pt x="1" y="63"/>
                  </a:lnTo>
                  <a:lnTo>
                    <a:pt x="0" y="7"/>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3" name="Freeform 1830"/>
            <p:cNvSpPr>
              <a:spLocks/>
            </p:cNvSpPr>
            <p:nvPr/>
          </p:nvSpPr>
          <p:spPr bwMode="auto">
            <a:xfrm>
              <a:off x="13796153" y="-1369615"/>
              <a:ext cx="12700" cy="106363"/>
            </a:xfrm>
            <a:custGeom>
              <a:avLst/>
              <a:gdLst>
                <a:gd name="T0" fmla="*/ 7 w 8"/>
                <a:gd name="T1" fmla="*/ 0 h 67"/>
                <a:gd name="T2" fmla="*/ 8 w 8"/>
                <a:gd name="T3" fmla="*/ 55 h 67"/>
                <a:gd name="T4" fmla="*/ 2 w 8"/>
                <a:gd name="T5" fmla="*/ 67 h 67"/>
                <a:gd name="T6" fmla="*/ 0 w 8"/>
                <a:gd name="T7" fmla="*/ 12 h 67"/>
                <a:gd name="T8" fmla="*/ 7 w 8"/>
                <a:gd name="T9" fmla="*/ 0 h 67"/>
              </a:gdLst>
              <a:ahLst/>
              <a:cxnLst>
                <a:cxn ang="0">
                  <a:pos x="T0" y="T1"/>
                </a:cxn>
                <a:cxn ang="0">
                  <a:pos x="T2" y="T3"/>
                </a:cxn>
                <a:cxn ang="0">
                  <a:pos x="T4" y="T5"/>
                </a:cxn>
                <a:cxn ang="0">
                  <a:pos x="T6" y="T7"/>
                </a:cxn>
                <a:cxn ang="0">
                  <a:pos x="T8" y="T9"/>
                </a:cxn>
              </a:cxnLst>
              <a:rect l="0" t="0" r="r" b="b"/>
              <a:pathLst>
                <a:path w="8" h="67">
                  <a:moveTo>
                    <a:pt x="7" y="0"/>
                  </a:moveTo>
                  <a:lnTo>
                    <a:pt x="8" y="55"/>
                  </a:lnTo>
                  <a:lnTo>
                    <a:pt x="2" y="67"/>
                  </a:lnTo>
                  <a:lnTo>
                    <a:pt x="0" y="1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4" name="Freeform 1831"/>
            <p:cNvSpPr>
              <a:spLocks/>
            </p:cNvSpPr>
            <p:nvPr/>
          </p:nvSpPr>
          <p:spPr bwMode="auto">
            <a:xfrm>
              <a:off x="15648766" y="-1412478"/>
              <a:ext cx="26988" cy="96838"/>
            </a:xfrm>
            <a:custGeom>
              <a:avLst/>
              <a:gdLst>
                <a:gd name="T0" fmla="*/ 15 w 17"/>
                <a:gd name="T1" fmla="*/ 0 h 61"/>
                <a:gd name="T2" fmla="*/ 17 w 17"/>
                <a:gd name="T3" fmla="*/ 55 h 61"/>
                <a:gd name="T4" fmla="*/ 2 w 17"/>
                <a:gd name="T5" fmla="*/ 61 h 61"/>
                <a:gd name="T6" fmla="*/ 0 w 17"/>
                <a:gd name="T7" fmla="*/ 5 h 61"/>
                <a:gd name="T8" fmla="*/ 15 w 17"/>
                <a:gd name="T9" fmla="*/ 0 h 61"/>
              </a:gdLst>
              <a:ahLst/>
              <a:cxnLst>
                <a:cxn ang="0">
                  <a:pos x="T0" y="T1"/>
                </a:cxn>
                <a:cxn ang="0">
                  <a:pos x="T2" y="T3"/>
                </a:cxn>
                <a:cxn ang="0">
                  <a:pos x="T4" y="T5"/>
                </a:cxn>
                <a:cxn ang="0">
                  <a:pos x="T6" y="T7"/>
                </a:cxn>
                <a:cxn ang="0">
                  <a:pos x="T8" y="T9"/>
                </a:cxn>
              </a:cxnLst>
              <a:rect l="0" t="0" r="r" b="b"/>
              <a:pathLst>
                <a:path w="17" h="61">
                  <a:moveTo>
                    <a:pt x="15" y="0"/>
                  </a:moveTo>
                  <a:lnTo>
                    <a:pt x="17" y="55"/>
                  </a:lnTo>
                  <a:lnTo>
                    <a:pt x="2" y="61"/>
                  </a:lnTo>
                  <a:lnTo>
                    <a:pt x="0" y="5"/>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5" name="Freeform 1832"/>
            <p:cNvSpPr>
              <a:spLocks/>
            </p:cNvSpPr>
            <p:nvPr/>
          </p:nvSpPr>
          <p:spPr bwMode="auto">
            <a:xfrm>
              <a:off x="14369241" y="-1372790"/>
              <a:ext cx="7938" cy="96838"/>
            </a:xfrm>
            <a:custGeom>
              <a:avLst/>
              <a:gdLst>
                <a:gd name="T0" fmla="*/ 3 w 5"/>
                <a:gd name="T1" fmla="*/ 6 h 61"/>
                <a:gd name="T2" fmla="*/ 5 w 5"/>
                <a:gd name="T3" fmla="*/ 61 h 61"/>
                <a:gd name="T4" fmla="*/ 1 w 5"/>
                <a:gd name="T5" fmla="*/ 55 h 61"/>
                <a:gd name="T6" fmla="*/ 0 w 5"/>
                <a:gd name="T7" fmla="*/ 0 h 61"/>
                <a:gd name="T8" fmla="*/ 3 w 5"/>
                <a:gd name="T9" fmla="*/ 6 h 61"/>
              </a:gdLst>
              <a:ahLst/>
              <a:cxnLst>
                <a:cxn ang="0">
                  <a:pos x="T0" y="T1"/>
                </a:cxn>
                <a:cxn ang="0">
                  <a:pos x="T2" y="T3"/>
                </a:cxn>
                <a:cxn ang="0">
                  <a:pos x="T4" y="T5"/>
                </a:cxn>
                <a:cxn ang="0">
                  <a:pos x="T6" y="T7"/>
                </a:cxn>
                <a:cxn ang="0">
                  <a:pos x="T8" y="T9"/>
                </a:cxn>
              </a:cxnLst>
              <a:rect l="0" t="0" r="r" b="b"/>
              <a:pathLst>
                <a:path w="5" h="61">
                  <a:moveTo>
                    <a:pt x="3" y="6"/>
                  </a:moveTo>
                  <a:lnTo>
                    <a:pt x="5" y="61"/>
                  </a:lnTo>
                  <a:lnTo>
                    <a:pt x="1" y="55"/>
                  </a:lnTo>
                  <a:lnTo>
                    <a:pt x="0" y="0"/>
                  </a:lnTo>
                  <a:lnTo>
                    <a:pt x="3"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6" name="Freeform 1833"/>
            <p:cNvSpPr>
              <a:spLocks/>
            </p:cNvSpPr>
            <p:nvPr/>
          </p:nvSpPr>
          <p:spPr bwMode="auto">
            <a:xfrm>
              <a:off x="13739003" y="-1352153"/>
              <a:ext cx="20638" cy="101600"/>
            </a:xfrm>
            <a:custGeom>
              <a:avLst/>
              <a:gdLst>
                <a:gd name="T0" fmla="*/ 11 w 13"/>
                <a:gd name="T1" fmla="*/ 9 h 64"/>
                <a:gd name="T2" fmla="*/ 13 w 13"/>
                <a:gd name="T3" fmla="*/ 64 h 64"/>
                <a:gd name="T4" fmla="*/ 2 w 13"/>
                <a:gd name="T5" fmla="*/ 55 h 64"/>
                <a:gd name="T6" fmla="*/ 0 w 13"/>
                <a:gd name="T7" fmla="*/ 0 h 64"/>
                <a:gd name="T8" fmla="*/ 11 w 13"/>
                <a:gd name="T9" fmla="*/ 9 h 64"/>
              </a:gdLst>
              <a:ahLst/>
              <a:cxnLst>
                <a:cxn ang="0">
                  <a:pos x="T0" y="T1"/>
                </a:cxn>
                <a:cxn ang="0">
                  <a:pos x="T2" y="T3"/>
                </a:cxn>
                <a:cxn ang="0">
                  <a:pos x="T4" y="T5"/>
                </a:cxn>
                <a:cxn ang="0">
                  <a:pos x="T6" y="T7"/>
                </a:cxn>
                <a:cxn ang="0">
                  <a:pos x="T8" y="T9"/>
                </a:cxn>
              </a:cxnLst>
              <a:rect l="0" t="0" r="r" b="b"/>
              <a:pathLst>
                <a:path w="13" h="64">
                  <a:moveTo>
                    <a:pt x="11" y="9"/>
                  </a:moveTo>
                  <a:lnTo>
                    <a:pt x="13" y="64"/>
                  </a:lnTo>
                  <a:lnTo>
                    <a:pt x="2" y="55"/>
                  </a:lnTo>
                  <a:lnTo>
                    <a:pt x="0" y="0"/>
                  </a:lnTo>
                  <a:lnTo>
                    <a:pt x="11"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7" name="Freeform 1834"/>
            <p:cNvSpPr>
              <a:spLocks/>
            </p:cNvSpPr>
            <p:nvPr/>
          </p:nvSpPr>
          <p:spPr bwMode="auto">
            <a:xfrm>
              <a:off x="13756466" y="-1361678"/>
              <a:ext cx="14288" cy="111125"/>
            </a:xfrm>
            <a:custGeom>
              <a:avLst/>
              <a:gdLst>
                <a:gd name="T0" fmla="*/ 8 w 9"/>
                <a:gd name="T1" fmla="*/ 0 h 70"/>
                <a:gd name="T2" fmla="*/ 9 w 9"/>
                <a:gd name="T3" fmla="*/ 55 h 70"/>
                <a:gd name="T4" fmla="*/ 2 w 9"/>
                <a:gd name="T5" fmla="*/ 70 h 70"/>
                <a:gd name="T6" fmla="*/ 0 w 9"/>
                <a:gd name="T7" fmla="*/ 15 h 70"/>
                <a:gd name="T8" fmla="*/ 8 w 9"/>
                <a:gd name="T9" fmla="*/ 0 h 70"/>
              </a:gdLst>
              <a:ahLst/>
              <a:cxnLst>
                <a:cxn ang="0">
                  <a:pos x="T0" y="T1"/>
                </a:cxn>
                <a:cxn ang="0">
                  <a:pos x="T2" y="T3"/>
                </a:cxn>
                <a:cxn ang="0">
                  <a:pos x="T4" y="T5"/>
                </a:cxn>
                <a:cxn ang="0">
                  <a:pos x="T6" y="T7"/>
                </a:cxn>
                <a:cxn ang="0">
                  <a:pos x="T8" y="T9"/>
                </a:cxn>
              </a:cxnLst>
              <a:rect l="0" t="0" r="r" b="b"/>
              <a:pathLst>
                <a:path w="9" h="70">
                  <a:moveTo>
                    <a:pt x="8" y="0"/>
                  </a:moveTo>
                  <a:lnTo>
                    <a:pt x="9" y="55"/>
                  </a:lnTo>
                  <a:lnTo>
                    <a:pt x="2" y="70"/>
                  </a:lnTo>
                  <a:lnTo>
                    <a:pt x="0" y="15"/>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8" name="Freeform 1835"/>
            <p:cNvSpPr>
              <a:spLocks/>
            </p:cNvSpPr>
            <p:nvPr/>
          </p:nvSpPr>
          <p:spPr bwMode="auto">
            <a:xfrm>
              <a:off x="12342003" y="-1309290"/>
              <a:ext cx="6350" cy="103188"/>
            </a:xfrm>
            <a:custGeom>
              <a:avLst/>
              <a:gdLst>
                <a:gd name="T0" fmla="*/ 3 w 4"/>
                <a:gd name="T1" fmla="*/ 0 h 65"/>
                <a:gd name="T2" fmla="*/ 4 w 4"/>
                <a:gd name="T3" fmla="*/ 56 h 65"/>
                <a:gd name="T4" fmla="*/ 1 w 4"/>
                <a:gd name="T5" fmla="*/ 65 h 65"/>
                <a:gd name="T6" fmla="*/ 0 w 4"/>
                <a:gd name="T7" fmla="*/ 9 h 65"/>
                <a:gd name="T8" fmla="*/ 3 w 4"/>
                <a:gd name="T9" fmla="*/ 0 h 65"/>
              </a:gdLst>
              <a:ahLst/>
              <a:cxnLst>
                <a:cxn ang="0">
                  <a:pos x="T0" y="T1"/>
                </a:cxn>
                <a:cxn ang="0">
                  <a:pos x="T2" y="T3"/>
                </a:cxn>
                <a:cxn ang="0">
                  <a:pos x="T4" y="T5"/>
                </a:cxn>
                <a:cxn ang="0">
                  <a:pos x="T6" y="T7"/>
                </a:cxn>
                <a:cxn ang="0">
                  <a:pos x="T8" y="T9"/>
                </a:cxn>
              </a:cxnLst>
              <a:rect l="0" t="0" r="r" b="b"/>
              <a:pathLst>
                <a:path w="4" h="65">
                  <a:moveTo>
                    <a:pt x="3" y="0"/>
                  </a:moveTo>
                  <a:lnTo>
                    <a:pt x="4" y="56"/>
                  </a:lnTo>
                  <a:lnTo>
                    <a:pt x="1" y="65"/>
                  </a:lnTo>
                  <a:lnTo>
                    <a:pt x="0" y="9"/>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59" name="Freeform 1836"/>
            <p:cNvSpPr>
              <a:spLocks/>
            </p:cNvSpPr>
            <p:nvPr/>
          </p:nvSpPr>
          <p:spPr bwMode="auto">
            <a:xfrm>
              <a:off x="15640828" y="-1404540"/>
              <a:ext cx="11113" cy="98425"/>
            </a:xfrm>
            <a:custGeom>
              <a:avLst/>
              <a:gdLst>
                <a:gd name="T0" fmla="*/ 5 w 7"/>
                <a:gd name="T1" fmla="*/ 0 h 62"/>
                <a:gd name="T2" fmla="*/ 7 w 7"/>
                <a:gd name="T3" fmla="*/ 56 h 62"/>
                <a:gd name="T4" fmla="*/ 1 w 7"/>
                <a:gd name="T5" fmla="*/ 62 h 62"/>
                <a:gd name="T6" fmla="*/ 0 w 7"/>
                <a:gd name="T7" fmla="*/ 7 h 62"/>
                <a:gd name="T8" fmla="*/ 5 w 7"/>
                <a:gd name="T9" fmla="*/ 0 h 62"/>
              </a:gdLst>
              <a:ahLst/>
              <a:cxnLst>
                <a:cxn ang="0">
                  <a:pos x="T0" y="T1"/>
                </a:cxn>
                <a:cxn ang="0">
                  <a:pos x="T2" y="T3"/>
                </a:cxn>
                <a:cxn ang="0">
                  <a:pos x="T4" y="T5"/>
                </a:cxn>
                <a:cxn ang="0">
                  <a:pos x="T6" y="T7"/>
                </a:cxn>
                <a:cxn ang="0">
                  <a:pos x="T8" y="T9"/>
                </a:cxn>
              </a:cxnLst>
              <a:rect l="0" t="0" r="r" b="b"/>
              <a:pathLst>
                <a:path w="7" h="62">
                  <a:moveTo>
                    <a:pt x="5" y="0"/>
                  </a:moveTo>
                  <a:lnTo>
                    <a:pt x="7" y="56"/>
                  </a:lnTo>
                  <a:lnTo>
                    <a:pt x="1" y="62"/>
                  </a:lnTo>
                  <a:lnTo>
                    <a:pt x="0" y="7"/>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0" name="Freeform 1837"/>
            <p:cNvSpPr>
              <a:spLocks/>
            </p:cNvSpPr>
            <p:nvPr/>
          </p:nvSpPr>
          <p:spPr bwMode="auto">
            <a:xfrm>
              <a:off x="14374003" y="-1363265"/>
              <a:ext cx="19050" cy="98425"/>
            </a:xfrm>
            <a:custGeom>
              <a:avLst/>
              <a:gdLst>
                <a:gd name="T0" fmla="*/ 10 w 12"/>
                <a:gd name="T1" fmla="*/ 7 h 62"/>
                <a:gd name="T2" fmla="*/ 12 w 12"/>
                <a:gd name="T3" fmla="*/ 62 h 62"/>
                <a:gd name="T4" fmla="*/ 2 w 12"/>
                <a:gd name="T5" fmla="*/ 55 h 62"/>
                <a:gd name="T6" fmla="*/ 0 w 12"/>
                <a:gd name="T7" fmla="*/ 0 h 62"/>
                <a:gd name="T8" fmla="*/ 10 w 12"/>
                <a:gd name="T9" fmla="*/ 7 h 62"/>
              </a:gdLst>
              <a:ahLst/>
              <a:cxnLst>
                <a:cxn ang="0">
                  <a:pos x="T0" y="T1"/>
                </a:cxn>
                <a:cxn ang="0">
                  <a:pos x="T2" y="T3"/>
                </a:cxn>
                <a:cxn ang="0">
                  <a:pos x="T4" y="T5"/>
                </a:cxn>
                <a:cxn ang="0">
                  <a:pos x="T6" y="T7"/>
                </a:cxn>
                <a:cxn ang="0">
                  <a:pos x="T8" y="T9"/>
                </a:cxn>
              </a:cxnLst>
              <a:rect l="0" t="0" r="r" b="b"/>
              <a:pathLst>
                <a:path w="12" h="62">
                  <a:moveTo>
                    <a:pt x="10" y="7"/>
                  </a:moveTo>
                  <a:lnTo>
                    <a:pt x="12" y="62"/>
                  </a:lnTo>
                  <a:lnTo>
                    <a:pt x="2" y="55"/>
                  </a:lnTo>
                  <a:lnTo>
                    <a:pt x="0" y="0"/>
                  </a:lnTo>
                  <a:lnTo>
                    <a:pt x="10"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1" name="Freeform 1838"/>
            <p:cNvSpPr>
              <a:spLocks/>
            </p:cNvSpPr>
            <p:nvPr/>
          </p:nvSpPr>
          <p:spPr bwMode="auto">
            <a:xfrm>
              <a:off x="13959666" y="-1350565"/>
              <a:ext cx="31750" cy="100013"/>
            </a:xfrm>
            <a:custGeom>
              <a:avLst/>
              <a:gdLst>
                <a:gd name="T0" fmla="*/ 18 w 20"/>
                <a:gd name="T1" fmla="*/ 8 h 63"/>
                <a:gd name="T2" fmla="*/ 20 w 20"/>
                <a:gd name="T3" fmla="*/ 63 h 63"/>
                <a:gd name="T4" fmla="*/ 1 w 20"/>
                <a:gd name="T5" fmla="*/ 55 h 63"/>
                <a:gd name="T6" fmla="*/ 0 w 20"/>
                <a:gd name="T7" fmla="*/ 0 h 63"/>
                <a:gd name="T8" fmla="*/ 18 w 20"/>
                <a:gd name="T9" fmla="*/ 8 h 63"/>
              </a:gdLst>
              <a:ahLst/>
              <a:cxnLst>
                <a:cxn ang="0">
                  <a:pos x="T0" y="T1"/>
                </a:cxn>
                <a:cxn ang="0">
                  <a:pos x="T2" y="T3"/>
                </a:cxn>
                <a:cxn ang="0">
                  <a:pos x="T4" y="T5"/>
                </a:cxn>
                <a:cxn ang="0">
                  <a:pos x="T6" y="T7"/>
                </a:cxn>
                <a:cxn ang="0">
                  <a:pos x="T8" y="T9"/>
                </a:cxn>
              </a:cxnLst>
              <a:rect l="0" t="0" r="r" b="b"/>
              <a:pathLst>
                <a:path w="20" h="63">
                  <a:moveTo>
                    <a:pt x="18" y="8"/>
                  </a:moveTo>
                  <a:lnTo>
                    <a:pt x="20" y="63"/>
                  </a:lnTo>
                  <a:lnTo>
                    <a:pt x="1" y="55"/>
                  </a:lnTo>
                  <a:lnTo>
                    <a:pt x="0" y="0"/>
                  </a:lnTo>
                  <a:lnTo>
                    <a:pt x="18"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2" name="Freeform 1839"/>
            <p:cNvSpPr>
              <a:spLocks/>
            </p:cNvSpPr>
            <p:nvPr/>
          </p:nvSpPr>
          <p:spPr bwMode="auto">
            <a:xfrm>
              <a:off x="12318191" y="-1295003"/>
              <a:ext cx="25400" cy="96838"/>
            </a:xfrm>
            <a:custGeom>
              <a:avLst/>
              <a:gdLst>
                <a:gd name="T0" fmla="*/ 15 w 16"/>
                <a:gd name="T1" fmla="*/ 0 h 61"/>
                <a:gd name="T2" fmla="*/ 16 w 16"/>
                <a:gd name="T3" fmla="*/ 56 h 61"/>
                <a:gd name="T4" fmla="*/ 0 w 16"/>
                <a:gd name="T5" fmla="*/ 61 h 61"/>
                <a:gd name="T6" fmla="*/ 0 w 16"/>
                <a:gd name="T7" fmla="*/ 5 h 61"/>
                <a:gd name="T8" fmla="*/ 15 w 16"/>
                <a:gd name="T9" fmla="*/ 0 h 61"/>
              </a:gdLst>
              <a:ahLst/>
              <a:cxnLst>
                <a:cxn ang="0">
                  <a:pos x="T0" y="T1"/>
                </a:cxn>
                <a:cxn ang="0">
                  <a:pos x="T2" y="T3"/>
                </a:cxn>
                <a:cxn ang="0">
                  <a:pos x="T4" y="T5"/>
                </a:cxn>
                <a:cxn ang="0">
                  <a:pos x="T6" y="T7"/>
                </a:cxn>
                <a:cxn ang="0">
                  <a:pos x="T8" y="T9"/>
                </a:cxn>
              </a:cxnLst>
              <a:rect l="0" t="0" r="r" b="b"/>
              <a:pathLst>
                <a:path w="16" h="61">
                  <a:moveTo>
                    <a:pt x="15" y="0"/>
                  </a:moveTo>
                  <a:lnTo>
                    <a:pt x="16" y="56"/>
                  </a:lnTo>
                  <a:lnTo>
                    <a:pt x="0" y="61"/>
                  </a:lnTo>
                  <a:lnTo>
                    <a:pt x="0" y="5"/>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3" name="Freeform 1840"/>
            <p:cNvSpPr>
              <a:spLocks/>
            </p:cNvSpPr>
            <p:nvPr/>
          </p:nvSpPr>
          <p:spPr bwMode="auto">
            <a:xfrm>
              <a:off x="13943791" y="-1350565"/>
              <a:ext cx="17463" cy="103188"/>
            </a:xfrm>
            <a:custGeom>
              <a:avLst/>
              <a:gdLst>
                <a:gd name="T0" fmla="*/ 10 w 11"/>
                <a:gd name="T1" fmla="*/ 0 h 65"/>
                <a:gd name="T2" fmla="*/ 11 w 11"/>
                <a:gd name="T3" fmla="*/ 55 h 65"/>
                <a:gd name="T4" fmla="*/ 2 w 11"/>
                <a:gd name="T5" fmla="*/ 65 h 65"/>
                <a:gd name="T6" fmla="*/ 0 w 11"/>
                <a:gd name="T7" fmla="*/ 10 h 65"/>
                <a:gd name="T8" fmla="*/ 10 w 11"/>
                <a:gd name="T9" fmla="*/ 0 h 65"/>
              </a:gdLst>
              <a:ahLst/>
              <a:cxnLst>
                <a:cxn ang="0">
                  <a:pos x="T0" y="T1"/>
                </a:cxn>
                <a:cxn ang="0">
                  <a:pos x="T2" y="T3"/>
                </a:cxn>
                <a:cxn ang="0">
                  <a:pos x="T4" y="T5"/>
                </a:cxn>
                <a:cxn ang="0">
                  <a:pos x="T6" y="T7"/>
                </a:cxn>
                <a:cxn ang="0">
                  <a:pos x="T8" y="T9"/>
                </a:cxn>
              </a:cxnLst>
              <a:rect l="0" t="0" r="r" b="b"/>
              <a:pathLst>
                <a:path w="11" h="65">
                  <a:moveTo>
                    <a:pt x="10" y="0"/>
                  </a:moveTo>
                  <a:lnTo>
                    <a:pt x="11" y="55"/>
                  </a:lnTo>
                  <a:lnTo>
                    <a:pt x="2" y="65"/>
                  </a:lnTo>
                  <a:lnTo>
                    <a:pt x="0" y="10"/>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4" name="Freeform 1841"/>
            <p:cNvSpPr>
              <a:spLocks/>
            </p:cNvSpPr>
            <p:nvPr/>
          </p:nvSpPr>
          <p:spPr bwMode="auto">
            <a:xfrm>
              <a:off x="12219766" y="-1287065"/>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5" name="Freeform 1842"/>
            <p:cNvSpPr>
              <a:spLocks/>
            </p:cNvSpPr>
            <p:nvPr/>
          </p:nvSpPr>
          <p:spPr bwMode="auto">
            <a:xfrm>
              <a:off x="12211828" y="-1287065"/>
              <a:ext cx="11113" cy="88900"/>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7" y="67"/>
                    <a:pt x="5" y="67"/>
                    <a:pt x="2" y="67"/>
                  </a:cubicBezTo>
                  <a:cubicBezTo>
                    <a:pt x="0" y="0"/>
                    <a:pt x="0" y="0"/>
                    <a:pt x="0" y="0"/>
                  </a:cubicBezTo>
                  <a:cubicBezTo>
                    <a:pt x="3" y="0"/>
                    <a:pt x="5"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6" name="Freeform 1843"/>
            <p:cNvSpPr>
              <a:spLocks/>
            </p:cNvSpPr>
            <p:nvPr/>
          </p:nvSpPr>
          <p:spPr bwMode="auto">
            <a:xfrm>
              <a:off x="12195953" y="-1287065"/>
              <a:ext cx="17463" cy="88900"/>
            </a:xfrm>
            <a:custGeom>
              <a:avLst/>
              <a:gdLst>
                <a:gd name="T0" fmla="*/ 12 w 14"/>
                <a:gd name="T1" fmla="*/ 0 h 68"/>
                <a:gd name="T2" fmla="*/ 14 w 14"/>
                <a:gd name="T3" fmla="*/ 67 h 68"/>
                <a:gd name="T4" fmla="*/ 2 w 14"/>
                <a:gd name="T5" fmla="*/ 68 h 68"/>
                <a:gd name="T6" fmla="*/ 0 w 14"/>
                <a:gd name="T7" fmla="*/ 1 h 68"/>
                <a:gd name="T8" fmla="*/ 12 w 14"/>
                <a:gd name="T9" fmla="*/ 0 h 68"/>
              </a:gdLst>
              <a:ahLst/>
              <a:cxnLst>
                <a:cxn ang="0">
                  <a:pos x="T0" y="T1"/>
                </a:cxn>
                <a:cxn ang="0">
                  <a:pos x="T2" y="T3"/>
                </a:cxn>
                <a:cxn ang="0">
                  <a:pos x="T4" y="T5"/>
                </a:cxn>
                <a:cxn ang="0">
                  <a:pos x="T6" y="T7"/>
                </a:cxn>
                <a:cxn ang="0">
                  <a:pos x="T8" y="T9"/>
                </a:cxn>
              </a:cxnLst>
              <a:rect l="0" t="0" r="r" b="b"/>
              <a:pathLst>
                <a:path w="14" h="68">
                  <a:moveTo>
                    <a:pt x="12" y="0"/>
                  </a:moveTo>
                  <a:cubicBezTo>
                    <a:pt x="14" y="67"/>
                    <a:pt x="14" y="67"/>
                    <a:pt x="14" y="67"/>
                  </a:cubicBezTo>
                  <a:cubicBezTo>
                    <a:pt x="10" y="67"/>
                    <a:pt x="6" y="68"/>
                    <a:pt x="2" y="68"/>
                  </a:cubicBezTo>
                  <a:cubicBezTo>
                    <a:pt x="0" y="1"/>
                    <a:pt x="0" y="1"/>
                    <a:pt x="0" y="1"/>
                  </a:cubicBezTo>
                  <a:cubicBezTo>
                    <a:pt x="4" y="1"/>
                    <a:pt x="8" y="0"/>
                    <a:pt x="1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7" name="Freeform 1844"/>
            <p:cNvSpPr>
              <a:spLocks/>
            </p:cNvSpPr>
            <p:nvPr/>
          </p:nvSpPr>
          <p:spPr bwMode="auto">
            <a:xfrm>
              <a:off x="12175316" y="-1285478"/>
              <a:ext cx="23813" cy="90488"/>
            </a:xfrm>
            <a:custGeom>
              <a:avLst/>
              <a:gdLst>
                <a:gd name="T0" fmla="*/ 17 w 19"/>
                <a:gd name="T1" fmla="*/ 0 h 69"/>
                <a:gd name="T2" fmla="*/ 19 w 19"/>
                <a:gd name="T3" fmla="*/ 67 h 69"/>
                <a:gd name="T4" fmla="*/ 2 w 19"/>
                <a:gd name="T5" fmla="*/ 69 h 69"/>
                <a:gd name="T6" fmla="*/ 0 w 19"/>
                <a:gd name="T7" fmla="*/ 2 h 69"/>
                <a:gd name="T8" fmla="*/ 17 w 19"/>
                <a:gd name="T9" fmla="*/ 0 h 69"/>
              </a:gdLst>
              <a:ahLst/>
              <a:cxnLst>
                <a:cxn ang="0">
                  <a:pos x="T0" y="T1"/>
                </a:cxn>
                <a:cxn ang="0">
                  <a:pos x="T2" y="T3"/>
                </a:cxn>
                <a:cxn ang="0">
                  <a:pos x="T4" y="T5"/>
                </a:cxn>
                <a:cxn ang="0">
                  <a:pos x="T6" y="T7"/>
                </a:cxn>
                <a:cxn ang="0">
                  <a:pos x="T8" y="T9"/>
                </a:cxn>
              </a:cxnLst>
              <a:rect l="0" t="0" r="r" b="b"/>
              <a:pathLst>
                <a:path w="19" h="69">
                  <a:moveTo>
                    <a:pt x="17" y="0"/>
                  </a:moveTo>
                  <a:cubicBezTo>
                    <a:pt x="19" y="67"/>
                    <a:pt x="19" y="67"/>
                    <a:pt x="19" y="67"/>
                  </a:cubicBezTo>
                  <a:cubicBezTo>
                    <a:pt x="13" y="68"/>
                    <a:pt x="7" y="69"/>
                    <a:pt x="2" y="69"/>
                  </a:cubicBezTo>
                  <a:cubicBezTo>
                    <a:pt x="0" y="2"/>
                    <a:pt x="0" y="2"/>
                    <a:pt x="0" y="2"/>
                  </a:cubicBezTo>
                  <a:cubicBezTo>
                    <a:pt x="5" y="2"/>
                    <a:pt x="11" y="1"/>
                    <a:pt x="1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8" name="Freeform 1845"/>
            <p:cNvSpPr>
              <a:spLocks/>
            </p:cNvSpPr>
            <p:nvPr/>
          </p:nvSpPr>
          <p:spPr bwMode="auto">
            <a:xfrm>
              <a:off x="12170553" y="-1282303"/>
              <a:ext cx="6350"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3" y="1"/>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69" name="Freeform 1846"/>
            <p:cNvSpPr>
              <a:spLocks/>
            </p:cNvSpPr>
            <p:nvPr/>
          </p:nvSpPr>
          <p:spPr bwMode="auto">
            <a:xfrm>
              <a:off x="12164203" y="-1280715"/>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0" name="Freeform 1847"/>
            <p:cNvSpPr>
              <a:spLocks/>
            </p:cNvSpPr>
            <p:nvPr/>
          </p:nvSpPr>
          <p:spPr bwMode="auto">
            <a:xfrm>
              <a:off x="12154678" y="-1282303"/>
              <a:ext cx="11113" cy="88900"/>
            </a:xfrm>
            <a:custGeom>
              <a:avLst/>
              <a:gdLst>
                <a:gd name="T0" fmla="*/ 8 w 10"/>
                <a:gd name="T1" fmla="*/ 1 h 68"/>
                <a:gd name="T2" fmla="*/ 10 w 10"/>
                <a:gd name="T3" fmla="*/ 68 h 68"/>
                <a:gd name="T4" fmla="*/ 2 w 10"/>
                <a:gd name="T5" fmla="*/ 67 h 68"/>
                <a:gd name="T6" fmla="*/ 0 w 10"/>
                <a:gd name="T7" fmla="*/ 0 h 68"/>
                <a:gd name="T8" fmla="*/ 8 w 10"/>
                <a:gd name="T9" fmla="*/ 1 h 68"/>
              </a:gdLst>
              <a:ahLst/>
              <a:cxnLst>
                <a:cxn ang="0">
                  <a:pos x="T0" y="T1"/>
                </a:cxn>
                <a:cxn ang="0">
                  <a:pos x="T2" y="T3"/>
                </a:cxn>
                <a:cxn ang="0">
                  <a:pos x="T4" y="T5"/>
                </a:cxn>
                <a:cxn ang="0">
                  <a:pos x="T6" y="T7"/>
                </a:cxn>
                <a:cxn ang="0">
                  <a:pos x="T8" y="T9"/>
                </a:cxn>
              </a:cxnLst>
              <a:rect l="0" t="0" r="r" b="b"/>
              <a:pathLst>
                <a:path w="10" h="68">
                  <a:moveTo>
                    <a:pt x="8" y="1"/>
                  </a:moveTo>
                  <a:cubicBezTo>
                    <a:pt x="10" y="68"/>
                    <a:pt x="10" y="68"/>
                    <a:pt x="10" y="68"/>
                  </a:cubicBezTo>
                  <a:cubicBezTo>
                    <a:pt x="8" y="68"/>
                    <a:pt x="5" y="68"/>
                    <a:pt x="2" y="67"/>
                  </a:cubicBezTo>
                  <a:cubicBezTo>
                    <a:pt x="0" y="0"/>
                    <a:pt x="0" y="0"/>
                    <a:pt x="0" y="0"/>
                  </a:cubicBezTo>
                  <a:cubicBezTo>
                    <a:pt x="3" y="0"/>
                    <a:pt x="6" y="1"/>
                    <a:pt x="8"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1" name="Freeform 1848"/>
            <p:cNvSpPr>
              <a:spLocks/>
            </p:cNvSpPr>
            <p:nvPr/>
          </p:nvSpPr>
          <p:spPr bwMode="auto">
            <a:xfrm>
              <a:off x="12143566" y="-1283890"/>
              <a:ext cx="12700" cy="88900"/>
            </a:xfrm>
            <a:custGeom>
              <a:avLst/>
              <a:gdLst>
                <a:gd name="T0" fmla="*/ 8 w 10"/>
                <a:gd name="T1" fmla="*/ 1 h 68"/>
                <a:gd name="T2" fmla="*/ 10 w 10"/>
                <a:gd name="T3" fmla="*/ 68 h 68"/>
                <a:gd name="T4" fmla="*/ 2 w 10"/>
                <a:gd name="T5" fmla="*/ 67 h 68"/>
                <a:gd name="T6" fmla="*/ 0 w 10"/>
                <a:gd name="T7" fmla="*/ 0 h 68"/>
                <a:gd name="T8" fmla="*/ 8 w 10"/>
                <a:gd name="T9" fmla="*/ 1 h 68"/>
              </a:gdLst>
              <a:ahLst/>
              <a:cxnLst>
                <a:cxn ang="0">
                  <a:pos x="T0" y="T1"/>
                </a:cxn>
                <a:cxn ang="0">
                  <a:pos x="T2" y="T3"/>
                </a:cxn>
                <a:cxn ang="0">
                  <a:pos x="T4" y="T5"/>
                </a:cxn>
                <a:cxn ang="0">
                  <a:pos x="T6" y="T7"/>
                </a:cxn>
                <a:cxn ang="0">
                  <a:pos x="T8" y="T9"/>
                </a:cxn>
              </a:cxnLst>
              <a:rect l="0" t="0" r="r" b="b"/>
              <a:pathLst>
                <a:path w="10" h="68">
                  <a:moveTo>
                    <a:pt x="8" y="1"/>
                  </a:moveTo>
                  <a:cubicBezTo>
                    <a:pt x="10" y="68"/>
                    <a:pt x="10" y="68"/>
                    <a:pt x="10" y="68"/>
                  </a:cubicBezTo>
                  <a:cubicBezTo>
                    <a:pt x="8" y="68"/>
                    <a:pt x="5" y="68"/>
                    <a:pt x="2" y="67"/>
                  </a:cubicBezTo>
                  <a:cubicBezTo>
                    <a:pt x="0" y="0"/>
                    <a:pt x="0" y="0"/>
                    <a:pt x="0" y="0"/>
                  </a:cubicBezTo>
                  <a:cubicBezTo>
                    <a:pt x="3" y="1"/>
                    <a:pt x="6" y="1"/>
                    <a:pt x="8"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2" name="Freeform 1849"/>
            <p:cNvSpPr>
              <a:spLocks/>
            </p:cNvSpPr>
            <p:nvPr/>
          </p:nvSpPr>
          <p:spPr bwMode="auto">
            <a:xfrm>
              <a:off x="12135628" y="-1285478"/>
              <a:ext cx="11113" cy="88900"/>
            </a:xfrm>
            <a:custGeom>
              <a:avLst/>
              <a:gdLst>
                <a:gd name="T0" fmla="*/ 7 w 9"/>
                <a:gd name="T1" fmla="*/ 1 h 68"/>
                <a:gd name="T2" fmla="*/ 9 w 9"/>
                <a:gd name="T3" fmla="*/ 68 h 68"/>
                <a:gd name="T4" fmla="*/ 2 w 9"/>
                <a:gd name="T5" fmla="*/ 67 h 68"/>
                <a:gd name="T6" fmla="*/ 0 w 9"/>
                <a:gd name="T7" fmla="*/ 0 h 68"/>
                <a:gd name="T8" fmla="*/ 7 w 9"/>
                <a:gd name="T9" fmla="*/ 1 h 68"/>
              </a:gdLst>
              <a:ahLst/>
              <a:cxnLst>
                <a:cxn ang="0">
                  <a:pos x="T0" y="T1"/>
                </a:cxn>
                <a:cxn ang="0">
                  <a:pos x="T2" y="T3"/>
                </a:cxn>
                <a:cxn ang="0">
                  <a:pos x="T4" y="T5"/>
                </a:cxn>
                <a:cxn ang="0">
                  <a:pos x="T6" y="T7"/>
                </a:cxn>
                <a:cxn ang="0">
                  <a:pos x="T8" y="T9"/>
                </a:cxn>
              </a:cxnLst>
              <a:rect l="0" t="0" r="r" b="b"/>
              <a:pathLst>
                <a:path w="9" h="68">
                  <a:moveTo>
                    <a:pt x="7" y="1"/>
                  </a:moveTo>
                  <a:cubicBezTo>
                    <a:pt x="9" y="68"/>
                    <a:pt x="9" y="68"/>
                    <a:pt x="9" y="68"/>
                  </a:cubicBezTo>
                  <a:cubicBezTo>
                    <a:pt x="7" y="68"/>
                    <a:pt x="4" y="68"/>
                    <a:pt x="2" y="67"/>
                  </a:cubicBezTo>
                  <a:cubicBezTo>
                    <a:pt x="0" y="0"/>
                    <a:pt x="0" y="0"/>
                    <a:pt x="0" y="0"/>
                  </a:cubicBezTo>
                  <a:cubicBezTo>
                    <a:pt x="2" y="1"/>
                    <a:pt x="5" y="1"/>
                    <a:pt x="7"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3" name="Freeform 1850"/>
            <p:cNvSpPr>
              <a:spLocks/>
            </p:cNvSpPr>
            <p:nvPr/>
          </p:nvSpPr>
          <p:spPr bwMode="auto">
            <a:xfrm>
              <a:off x="12129278" y="-1287065"/>
              <a:ext cx="7938" cy="88900"/>
            </a:xfrm>
            <a:custGeom>
              <a:avLst/>
              <a:gdLst>
                <a:gd name="T0" fmla="*/ 5 w 7"/>
                <a:gd name="T1" fmla="*/ 1 h 68"/>
                <a:gd name="T2" fmla="*/ 7 w 7"/>
                <a:gd name="T3" fmla="*/ 68 h 68"/>
                <a:gd name="T4" fmla="*/ 2 w 7"/>
                <a:gd name="T5" fmla="*/ 67 h 68"/>
                <a:gd name="T6" fmla="*/ 0 w 7"/>
                <a:gd name="T7" fmla="*/ 0 h 68"/>
                <a:gd name="T8" fmla="*/ 5 w 7"/>
                <a:gd name="T9" fmla="*/ 1 h 68"/>
              </a:gdLst>
              <a:ahLst/>
              <a:cxnLst>
                <a:cxn ang="0">
                  <a:pos x="T0" y="T1"/>
                </a:cxn>
                <a:cxn ang="0">
                  <a:pos x="T2" y="T3"/>
                </a:cxn>
                <a:cxn ang="0">
                  <a:pos x="T4" y="T5"/>
                </a:cxn>
                <a:cxn ang="0">
                  <a:pos x="T6" y="T7"/>
                </a:cxn>
                <a:cxn ang="0">
                  <a:pos x="T8" y="T9"/>
                </a:cxn>
              </a:cxnLst>
              <a:rect l="0" t="0" r="r" b="b"/>
              <a:pathLst>
                <a:path w="7" h="68">
                  <a:moveTo>
                    <a:pt x="5" y="1"/>
                  </a:moveTo>
                  <a:cubicBezTo>
                    <a:pt x="7" y="68"/>
                    <a:pt x="7" y="68"/>
                    <a:pt x="7" y="68"/>
                  </a:cubicBezTo>
                  <a:cubicBezTo>
                    <a:pt x="5" y="68"/>
                    <a:pt x="4" y="68"/>
                    <a:pt x="2" y="67"/>
                  </a:cubicBezTo>
                  <a:cubicBezTo>
                    <a:pt x="0" y="0"/>
                    <a:pt x="0" y="0"/>
                    <a:pt x="0" y="0"/>
                  </a:cubicBezTo>
                  <a:cubicBezTo>
                    <a:pt x="2" y="0"/>
                    <a:pt x="3"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4" name="Freeform 1851"/>
            <p:cNvSpPr>
              <a:spLocks/>
            </p:cNvSpPr>
            <p:nvPr/>
          </p:nvSpPr>
          <p:spPr bwMode="auto">
            <a:xfrm>
              <a:off x="12124516" y="-1287065"/>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0"/>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5" name="Freeform 1852"/>
            <p:cNvSpPr>
              <a:spLocks/>
            </p:cNvSpPr>
            <p:nvPr/>
          </p:nvSpPr>
          <p:spPr bwMode="auto">
            <a:xfrm>
              <a:off x="12088003" y="-1310878"/>
              <a:ext cx="39688" cy="111125"/>
            </a:xfrm>
            <a:custGeom>
              <a:avLst/>
              <a:gdLst>
                <a:gd name="T0" fmla="*/ 30 w 32"/>
                <a:gd name="T1" fmla="*/ 18 h 85"/>
                <a:gd name="T2" fmla="*/ 32 w 32"/>
                <a:gd name="T3" fmla="*/ 85 h 85"/>
                <a:gd name="T4" fmla="*/ 29 w 32"/>
                <a:gd name="T5" fmla="*/ 83 h 85"/>
                <a:gd name="T6" fmla="*/ 2 w 32"/>
                <a:gd name="T7" fmla="*/ 67 h 85"/>
                <a:gd name="T8" fmla="*/ 0 w 32"/>
                <a:gd name="T9" fmla="*/ 0 h 85"/>
                <a:gd name="T10" fmla="*/ 27 w 32"/>
                <a:gd name="T11" fmla="*/ 16 h 85"/>
                <a:gd name="T12" fmla="*/ 30 w 32"/>
                <a:gd name="T13" fmla="*/ 18 h 85"/>
              </a:gdLst>
              <a:ahLst/>
              <a:cxnLst>
                <a:cxn ang="0">
                  <a:pos x="T0" y="T1"/>
                </a:cxn>
                <a:cxn ang="0">
                  <a:pos x="T2" y="T3"/>
                </a:cxn>
                <a:cxn ang="0">
                  <a:pos x="T4" y="T5"/>
                </a:cxn>
                <a:cxn ang="0">
                  <a:pos x="T6" y="T7"/>
                </a:cxn>
                <a:cxn ang="0">
                  <a:pos x="T8" y="T9"/>
                </a:cxn>
                <a:cxn ang="0">
                  <a:pos x="T10" y="T11"/>
                </a:cxn>
                <a:cxn ang="0">
                  <a:pos x="T12" y="T13"/>
                </a:cxn>
              </a:cxnLst>
              <a:rect l="0" t="0" r="r" b="b"/>
              <a:pathLst>
                <a:path w="32" h="85">
                  <a:moveTo>
                    <a:pt x="30" y="18"/>
                  </a:moveTo>
                  <a:cubicBezTo>
                    <a:pt x="32" y="85"/>
                    <a:pt x="32" y="85"/>
                    <a:pt x="32" y="85"/>
                  </a:cubicBezTo>
                  <a:cubicBezTo>
                    <a:pt x="31" y="85"/>
                    <a:pt x="29" y="84"/>
                    <a:pt x="29" y="83"/>
                  </a:cubicBezTo>
                  <a:cubicBezTo>
                    <a:pt x="27" y="79"/>
                    <a:pt x="6" y="74"/>
                    <a:pt x="2" y="67"/>
                  </a:cubicBezTo>
                  <a:cubicBezTo>
                    <a:pt x="0" y="0"/>
                    <a:pt x="0" y="0"/>
                    <a:pt x="0" y="0"/>
                  </a:cubicBezTo>
                  <a:cubicBezTo>
                    <a:pt x="4" y="7"/>
                    <a:pt x="25" y="12"/>
                    <a:pt x="27" y="16"/>
                  </a:cubicBezTo>
                  <a:cubicBezTo>
                    <a:pt x="27" y="17"/>
                    <a:pt x="29" y="17"/>
                    <a:pt x="30" y="1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6" name="Freeform 1853"/>
            <p:cNvSpPr>
              <a:spLocks/>
            </p:cNvSpPr>
            <p:nvPr/>
          </p:nvSpPr>
          <p:spPr bwMode="auto">
            <a:xfrm>
              <a:off x="13792978" y="-1350565"/>
              <a:ext cx="6350" cy="109538"/>
            </a:xfrm>
            <a:custGeom>
              <a:avLst/>
              <a:gdLst>
                <a:gd name="T0" fmla="*/ 2 w 4"/>
                <a:gd name="T1" fmla="*/ 0 h 69"/>
                <a:gd name="T2" fmla="*/ 4 w 4"/>
                <a:gd name="T3" fmla="*/ 55 h 69"/>
                <a:gd name="T4" fmla="*/ 1 w 4"/>
                <a:gd name="T5" fmla="*/ 69 h 69"/>
                <a:gd name="T6" fmla="*/ 0 w 4"/>
                <a:gd name="T7" fmla="*/ 14 h 69"/>
                <a:gd name="T8" fmla="*/ 2 w 4"/>
                <a:gd name="T9" fmla="*/ 0 h 69"/>
              </a:gdLst>
              <a:ahLst/>
              <a:cxnLst>
                <a:cxn ang="0">
                  <a:pos x="T0" y="T1"/>
                </a:cxn>
                <a:cxn ang="0">
                  <a:pos x="T2" y="T3"/>
                </a:cxn>
                <a:cxn ang="0">
                  <a:pos x="T4" y="T5"/>
                </a:cxn>
                <a:cxn ang="0">
                  <a:pos x="T6" y="T7"/>
                </a:cxn>
                <a:cxn ang="0">
                  <a:pos x="T8" y="T9"/>
                </a:cxn>
              </a:cxnLst>
              <a:rect l="0" t="0" r="r" b="b"/>
              <a:pathLst>
                <a:path w="4" h="69">
                  <a:moveTo>
                    <a:pt x="2" y="0"/>
                  </a:moveTo>
                  <a:lnTo>
                    <a:pt x="4" y="55"/>
                  </a:lnTo>
                  <a:lnTo>
                    <a:pt x="1" y="69"/>
                  </a:lnTo>
                  <a:lnTo>
                    <a:pt x="0" y="14"/>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7" name="Freeform 1854"/>
            <p:cNvSpPr>
              <a:spLocks/>
            </p:cNvSpPr>
            <p:nvPr/>
          </p:nvSpPr>
          <p:spPr bwMode="auto">
            <a:xfrm>
              <a:off x="14375591" y="-1355328"/>
              <a:ext cx="3175" cy="98425"/>
            </a:xfrm>
            <a:custGeom>
              <a:avLst/>
              <a:gdLst>
                <a:gd name="T0" fmla="*/ 1 w 2"/>
                <a:gd name="T1" fmla="*/ 0 h 62"/>
                <a:gd name="T2" fmla="*/ 2 w 2"/>
                <a:gd name="T3" fmla="*/ 56 h 62"/>
                <a:gd name="T4" fmla="*/ 1 w 2"/>
                <a:gd name="T5" fmla="*/ 62 h 62"/>
                <a:gd name="T6" fmla="*/ 0 w 2"/>
                <a:gd name="T7" fmla="*/ 7 h 62"/>
                <a:gd name="T8" fmla="*/ 1 w 2"/>
                <a:gd name="T9" fmla="*/ 0 h 62"/>
              </a:gdLst>
              <a:ahLst/>
              <a:cxnLst>
                <a:cxn ang="0">
                  <a:pos x="T0" y="T1"/>
                </a:cxn>
                <a:cxn ang="0">
                  <a:pos x="T2" y="T3"/>
                </a:cxn>
                <a:cxn ang="0">
                  <a:pos x="T4" y="T5"/>
                </a:cxn>
                <a:cxn ang="0">
                  <a:pos x="T6" y="T7"/>
                </a:cxn>
                <a:cxn ang="0">
                  <a:pos x="T8" y="T9"/>
                </a:cxn>
              </a:cxnLst>
              <a:rect l="0" t="0" r="r" b="b"/>
              <a:pathLst>
                <a:path w="2" h="62">
                  <a:moveTo>
                    <a:pt x="1" y="0"/>
                  </a:moveTo>
                  <a:lnTo>
                    <a:pt x="2" y="56"/>
                  </a:lnTo>
                  <a:lnTo>
                    <a:pt x="1" y="62"/>
                  </a:lnTo>
                  <a:lnTo>
                    <a:pt x="0" y="7"/>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8" name="Freeform 1855"/>
            <p:cNvSpPr>
              <a:spLocks/>
            </p:cNvSpPr>
            <p:nvPr/>
          </p:nvSpPr>
          <p:spPr bwMode="auto">
            <a:xfrm>
              <a:off x="12294378" y="-1287065"/>
              <a:ext cx="23813" cy="100013"/>
            </a:xfrm>
            <a:custGeom>
              <a:avLst/>
              <a:gdLst>
                <a:gd name="T0" fmla="*/ 15 w 15"/>
                <a:gd name="T1" fmla="*/ 0 h 63"/>
                <a:gd name="T2" fmla="*/ 15 w 15"/>
                <a:gd name="T3" fmla="*/ 56 h 63"/>
                <a:gd name="T4" fmla="*/ 2 w 15"/>
                <a:gd name="T5" fmla="*/ 63 h 63"/>
                <a:gd name="T6" fmla="*/ 0 w 15"/>
                <a:gd name="T7" fmla="*/ 8 h 63"/>
                <a:gd name="T8" fmla="*/ 15 w 15"/>
                <a:gd name="T9" fmla="*/ 0 h 63"/>
              </a:gdLst>
              <a:ahLst/>
              <a:cxnLst>
                <a:cxn ang="0">
                  <a:pos x="T0" y="T1"/>
                </a:cxn>
                <a:cxn ang="0">
                  <a:pos x="T2" y="T3"/>
                </a:cxn>
                <a:cxn ang="0">
                  <a:pos x="T4" y="T5"/>
                </a:cxn>
                <a:cxn ang="0">
                  <a:pos x="T6" y="T7"/>
                </a:cxn>
                <a:cxn ang="0">
                  <a:pos x="T8" y="T9"/>
                </a:cxn>
              </a:cxnLst>
              <a:rect l="0" t="0" r="r" b="b"/>
              <a:pathLst>
                <a:path w="15" h="63">
                  <a:moveTo>
                    <a:pt x="15" y="0"/>
                  </a:moveTo>
                  <a:lnTo>
                    <a:pt x="15" y="56"/>
                  </a:lnTo>
                  <a:lnTo>
                    <a:pt x="2" y="63"/>
                  </a:lnTo>
                  <a:lnTo>
                    <a:pt x="0" y="8"/>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79" name="Freeform 1856"/>
            <p:cNvSpPr>
              <a:spLocks/>
            </p:cNvSpPr>
            <p:nvPr/>
          </p:nvSpPr>
          <p:spPr bwMode="auto">
            <a:xfrm>
              <a:off x="12259453" y="-1275953"/>
              <a:ext cx="9525"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7" y="69"/>
                    <a:pt x="5" y="68"/>
                    <a:pt x="2" y="67"/>
                  </a:cubicBezTo>
                  <a:cubicBezTo>
                    <a:pt x="0" y="0"/>
                    <a:pt x="0" y="0"/>
                    <a:pt x="0" y="0"/>
                  </a:cubicBezTo>
                  <a:cubicBezTo>
                    <a:pt x="3" y="1"/>
                    <a:pt x="5" y="2"/>
                    <a:pt x="5"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0" name="Freeform 1857"/>
            <p:cNvSpPr>
              <a:spLocks/>
            </p:cNvSpPr>
            <p:nvPr/>
          </p:nvSpPr>
          <p:spPr bwMode="auto">
            <a:xfrm>
              <a:off x="12235641" y="-1283890"/>
              <a:ext cx="26988" cy="95250"/>
            </a:xfrm>
            <a:custGeom>
              <a:avLst/>
              <a:gdLst>
                <a:gd name="T0" fmla="*/ 20 w 22"/>
                <a:gd name="T1" fmla="*/ 6 h 73"/>
                <a:gd name="T2" fmla="*/ 22 w 22"/>
                <a:gd name="T3" fmla="*/ 73 h 73"/>
                <a:gd name="T4" fmla="*/ 2 w 22"/>
                <a:gd name="T5" fmla="*/ 67 h 73"/>
                <a:gd name="T6" fmla="*/ 0 w 22"/>
                <a:gd name="T7" fmla="*/ 0 h 73"/>
                <a:gd name="T8" fmla="*/ 20 w 22"/>
                <a:gd name="T9" fmla="*/ 6 h 73"/>
              </a:gdLst>
              <a:ahLst/>
              <a:cxnLst>
                <a:cxn ang="0">
                  <a:pos x="T0" y="T1"/>
                </a:cxn>
                <a:cxn ang="0">
                  <a:pos x="T2" y="T3"/>
                </a:cxn>
                <a:cxn ang="0">
                  <a:pos x="T4" y="T5"/>
                </a:cxn>
                <a:cxn ang="0">
                  <a:pos x="T6" y="T7"/>
                </a:cxn>
                <a:cxn ang="0">
                  <a:pos x="T8" y="T9"/>
                </a:cxn>
              </a:cxnLst>
              <a:rect l="0" t="0" r="r" b="b"/>
              <a:pathLst>
                <a:path w="22" h="73">
                  <a:moveTo>
                    <a:pt x="20" y="6"/>
                  </a:moveTo>
                  <a:cubicBezTo>
                    <a:pt x="22" y="73"/>
                    <a:pt x="22" y="73"/>
                    <a:pt x="22" y="73"/>
                  </a:cubicBezTo>
                  <a:cubicBezTo>
                    <a:pt x="17" y="72"/>
                    <a:pt x="9" y="69"/>
                    <a:pt x="2" y="67"/>
                  </a:cubicBezTo>
                  <a:cubicBezTo>
                    <a:pt x="0" y="0"/>
                    <a:pt x="0" y="0"/>
                    <a:pt x="0" y="0"/>
                  </a:cubicBezTo>
                  <a:cubicBezTo>
                    <a:pt x="8" y="2"/>
                    <a:pt x="15" y="4"/>
                    <a:pt x="20"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1" name="Freeform 1858"/>
            <p:cNvSpPr>
              <a:spLocks/>
            </p:cNvSpPr>
            <p:nvPr/>
          </p:nvSpPr>
          <p:spPr bwMode="auto">
            <a:xfrm>
              <a:off x="12229291" y="-1287065"/>
              <a:ext cx="7938"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5" y="68"/>
                    <a:pt x="3" y="68"/>
                    <a:pt x="2" y="67"/>
                  </a:cubicBezTo>
                  <a:cubicBezTo>
                    <a:pt x="0" y="0"/>
                    <a:pt x="0" y="0"/>
                    <a:pt x="0" y="0"/>
                  </a:cubicBezTo>
                  <a:cubicBezTo>
                    <a:pt x="1" y="1"/>
                    <a:pt x="3" y="1"/>
                    <a:pt x="5"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2" name="Freeform 1859"/>
            <p:cNvSpPr>
              <a:spLocks/>
            </p:cNvSpPr>
            <p:nvPr/>
          </p:nvSpPr>
          <p:spPr bwMode="auto">
            <a:xfrm>
              <a:off x="12224528" y="-1287065"/>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3" name="Freeform 1860"/>
            <p:cNvSpPr>
              <a:spLocks/>
            </p:cNvSpPr>
            <p:nvPr/>
          </p:nvSpPr>
          <p:spPr bwMode="auto">
            <a:xfrm>
              <a:off x="12224528" y="-1287065"/>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4" name="Freeform 1861"/>
            <p:cNvSpPr>
              <a:spLocks/>
            </p:cNvSpPr>
            <p:nvPr/>
          </p:nvSpPr>
          <p:spPr bwMode="auto">
            <a:xfrm>
              <a:off x="13794566" y="-1328340"/>
              <a:ext cx="38100" cy="95250"/>
            </a:xfrm>
            <a:custGeom>
              <a:avLst/>
              <a:gdLst>
                <a:gd name="T0" fmla="*/ 22 w 24"/>
                <a:gd name="T1" fmla="*/ 5 h 60"/>
                <a:gd name="T2" fmla="*/ 24 w 24"/>
                <a:gd name="T3" fmla="*/ 60 h 60"/>
                <a:gd name="T4" fmla="*/ 2 w 24"/>
                <a:gd name="T5" fmla="*/ 55 h 60"/>
                <a:gd name="T6" fmla="*/ 0 w 24"/>
                <a:gd name="T7" fmla="*/ 0 h 60"/>
                <a:gd name="T8" fmla="*/ 22 w 24"/>
                <a:gd name="T9" fmla="*/ 5 h 60"/>
              </a:gdLst>
              <a:ahLst/>
              <a:cxnLst>
                <a:cxn ang="0">
                  <a:pos x="T0" y="T1"/>
                </a:cxn>
                <a:cxn ang="0">
                  <a:pos x="T2" y="T3"/>
                </a:cxn>
                <a:cxn ang="0">
                  <a:pos x="T4" y="T5"/>
                </a:cxn>
                <a:cxn ang="0">
                  <a:pos x="T6" y="T7"/>
                </a:cxn>
                <a:cxn ang="0">
                  <a:pos x="T8" y="T9"/>
                </a:cxn>
              </a:cxnLst>
              <a:rect l="0" t="0" r="r" b="b"/>
              <a:pathLst>
                <a:path w="24" h="60">
                  <a:moveTo>
                    <a:pt x="22" y="5"/>
                  </a:moveTo>
                  <a:lnTo>
                    <a:pt x="24" y="60"/>
                  </a:lnTo>
                  <a:lnTo>
                    <a:pt x="2" y="55"/>
                  </a:lnTo>
                  <a:lnTo>
                    <a:pt x="0" y="0"/>
                  </a:lnTo>
                  <a:lnTo>
                    <a:pt x="22"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5" name="Freeform 1862"/>
            <p:cNvSpPr>
              <a:spLocks/>
            </p:cNvSpPr>
            <p:nvPr/>
          </p:nvSpPr>
          <p:spPr bwMode="auto">
            <a:xfrm>
              <a:off x="14364478" y="-1344215"/>
              <a:ext cx="12700" cy="98425"/>
            </a:xfrm>
            <a:custGeom>
              <a:avLst/>
              <a:gdLst>
                <a:gd name="T0" fmla="*/ 7 w 8"/>
                <a:gd name="T1" fmla="*/ 0 h 62"/>
                <a:gd name="T2" fmla="*/ 8 w 8"/>
                <a:gd name="T3" fmla="*/ 55 h 62"/>
                <a:gd name="T4" fmla="*/ 2 w 8"/>
                <a:gd name="T5" fmla="*/ 62 h 62"/>
                <a:gd name="T6" fmla="*/ 0 w 8"/>
                <a:gd name="T7" fmla="*/ 7 h 62"/>
                <a:gd name="T8" fmla="*/ 7 w 8"/>
                <a:gd name="T9" fmla="*/ 0 h 62"/>
              </a:gdLst>
              <a:ahLst/>
              <a:cxnLst>
                <a:cxn ang="0">
                  <a:pos x="T0" y="T1"/>
                </a:cxn>
                <a:cxn ang="0">
                  <a:pos x="T2" y="T3"/>
                </a:cxn>
                <a:cxn ang="0">
                  <a:pos x="T4" y="T5"/>
                </a:cxn>
                <a:cxn ang="0">
                  <a:pos x="T6" y="T7"/>
                </a:cxn>
                <a:cxn ang="0">
                  <a:pos x="T8" y="T9"/>
                </a:cxn>
              </a:cxnLst>
              <a:rect l="0" t="0" r="r" b="b"/>
              <a:pathLst>
                <a:path w="8" h="62">
                  <a:moveTo>
                    <a:pt x="7" y="0"/>
                  </a:moveTo>
                  <a:lnTo>
                    <a:pt x="8"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6" name="Freeform 1863"/>
            <p:cNvSpPr>
              <a:spLocks/>
            </p:cNvSpPr>
            <p:nvPr/>
          </p:nvSpPr>
          <p:spPr bwMode="auto">
            <a:xfrm>
              <a:off x="14359716" y="-1333103"/>
              <a:ext cx="7938" cy="90488"/>
            </a:xfrm>
            <a:custGeom>
              <a:avLst/>
              <a:gdLst>
                <a:gd name="T0" fmla="*/ 5 w 7"/>
                <a:gd name="T1" fmla="*/ 0 h 69"/>
                <a:gd name="T2" fmla="*/ 7 w 7"/>
                <a:gd name="T3" fmla="*/ 67 h 69"/>
                <a:gd name="T4" fmla="*/ 2 w 7"/>
                <a:gd name="T5" fmla="*/ 69 h 69"/>
                <a:gd name="T6" fmla="*/ 0 w 7"/>
                <a:gd name="T7" fmla="*/ 2 h 69"/>
                <a:gd name="T8" fmla="*/ 5 w 7"/>
                <a:gd name="T9" fmla="*/ 0 h 69"/>
              </a:gdLst>
              <a:ahLst/>
              <a:cxnLst>
                <a:cxn ang="0">
                  <a:pos x="T0" y="T1"/>
                </a:cxn>
                <a:cxn ang="0">
                  <a:pos x="T2" y="T3"/>
                </a:cxn>
                <a:cxn ang="0">
                  <a:pos x="T4" y="T5"/>
                </a:cxn>
                <a:cxn ang="0">
                  <a:pos x="T6" y="T7"/>
                </a:cxn>
                <a:cxn ang="0">
                  <a:pos x="T8" y="T9"/>
                </a:cxn>
              </a:cxnLst>
              <a:rect l="0" t="0" r="r" b="b"/>
              <a:pathLst>
                <a:path w="7" h="69">
                  <a:moveTo>
                    <a:pt x="5" y="0"/>
                  </a:moveTo>
                  <a:cubicBezTo>
                    <a:pt x="7" y="67"/>
                    <a:pt x="7" y="67"/>
                    <a:pt x="7" y="67"/>
                  </a:cubicBezTo>
                  <a:cubicBezTo>
                    <a:pt x="5" y="68"/>
                    <a:pt x="3" y="68"/>
                    <a:pt x="2" y="69"/>
                  </a:cubicBezTo>
                  <a:cubicBezTo>
                    <a:pt x="0" y="2"/>
                    <a:pt x="0" y="2"/>
                    <a:pt x="0" y="2"/>
                  </a:cubicBezTo>
                  <a:cubicBezTo>
                    <a:pt x="1" y="1"/>
                    <a:pt x="3" y="1"/>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7" name="Freeform 1864"/>
            <p:cNvSpPr>
              <a:spLocks/>
            </p:cNvSpPr>
            <p:nvPr/>
          </p:nvSpPr>
          <p:spPr bwMode="auto">
            <a:xfrm>
              <a:off x="14351778" y="-1331515"/>
              <a:ext cx="9525" cy="88900"/>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5" y="67"/>
                    <a:pt x="3" y="67"/>
                    <a:pt x="2" y="67"/>
                  </a:cubicBezTo>
                  <a:cubicBezTo>
                    <a:pt x="0" y="0"/>
                    <a:pt x="0" y="0"/>
                    <a:pt x="0" y="0"/>
                  </a:cubicBezTo>
                  <a:cubicBezTo>
                    <a:pt x="1" y="0"/>
                    <a:pt x="3"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8" name="Freeform 1865"/>
            <p:cNvSpPr>
              <a:spLocks/>
            </p:cNvSpPr>
            <p:nvPr/>
          </p:nvSpPr>
          <p:spPr bwMode="auto">
            <a:xfrm>
              <a:off x="14348603" y="-1331515"/>
              <a:ext cx="4763" cy="88900"/>
            </a:xfrm>
            <a:custGeom>
              <a:avLst/>
              <a:gdLst>
                <a:gd name="T0" fmla="*/ 2 w 4"/>
                <a:gd name="T1" fmla="*/ 0 h 68"/>
                <a:gd name="T2" fmla="*/ 4 w 4"/>
                <a:gd name="T3" fmla="*/ 67 h 68"/>
                <a:gd name="T4" fmla="*/ 2 w 4"/>
                <a:gd name="T5" fmla="*/ 68 h 68"/>
                <a:gd name="T6" fmla="*/ 0 w 4"/>
                <a:gd name="T7" fmla="*/ 1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7"/>
                    <a:pt x="4" y="67"/>
                    <a:pt x="4" y="67"/>
                  </a:cubicBezTo>
                  <a:cubicBezTo>
                    <a:pt x="3" y="68"/>
                    <a:pt x="2" y="68"/>
                    <a:pt x="2" y="68"/>
                  </a:cubicBezTo>
                  <a:cubicBezTo>
                    <a:pt x="0" y="1"/>
                    <a:pt x="0" y="1"/>
                    <a:pt x="0" y="1"/>
                  </a:cubicBezTo>
                  <a:cubicBezTo>
                    <a:pt x="1" y="1"/>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89" name="Freeform 1866"/>
            <p:cNvSpPr>
              <a:spLocks/>
            </p:cNvSpPr>
            <p:nvPr/>
          </p:nvSpPr>
          <p:spPr bwMode="auto">
            <a:xfrm>
              <a:off x="12292791" y="-1274365"/>
              <a:ext cx="4763" cy="95250"/>
            </a:xfrm>
            <a:custGeom>
              <a:avLst/>
              <a:gdLst>
                <a:gd name="T0" fmla="*/ 1 w 3"/>
                <a:gd name="T1" fmla="*/ 0 h 60"/>
                <a:gd name="T2" fmla="*/ 3 w 3"/>
                <a:gd name="T3" fmla="*/ 55 h 60"/>
                <a:gd name="T4" fmla="*/ 1 w 3"/>
                <a:gd name="T5" fmla="*/ 60 h 60"/>
                <a:gd name="T6" fmla="*/ 0 w 3"/>
                <a:gd name="T7" fmla="*/ 5 h 60"/>
                <a:gd name="T8" fmla="*/ 1 w 3"/>
                <a:gd name="T9" fmla="*/ 0 h 60"/>
              </a:gdLst>
              <a:ahLst/>
              <a:cxnLst>
                <a:cxn ang="0">
                  <a:pos x="T0" y="T1"/>
                </a:cxn>
                <a:cxn ang="0">
                  <a:pos x="T2" y="T3"/>
                </a:cxn>
                <a:cxn ang="0">
                  <a:pos x="T4" y="T5"/>
                </a:cxn>
                <a:cxn ang="0">
                  <a:pos x="T6" y="T7"/>
                </a:cxn>
                <a:cxn ang="0">
                  <a:pos x="T8" y="T9"/>
                </a:cxn>
              </a:cxnLst>
              <a:rect l="0" t="0" r="r" b="b"/>
              <a:pathLst>
                <a:path w="3" h="60">
                  <a:moveTo>
                    <a:pt x="1" y="0"/>
                  </a:moveTo>
                  <a:lnTo>
                    <a:pt x="3" y="55"/>
                  </a:lnTo>
                  <a:lnTo>
                    <a:pt x="1" y="60"/>
                  </a:lnTo>
                  <a:lnTo>
                    <a:pt x="0" y="5"/>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0" name="Freeform 1867"/>
            <p:cNvSpPr>
              <a:spLocks/>
            </p:cNvSpPr>
            <p:nvPr/>
          </p:nvSpPr>
          <p:spPr bwMode="auto">
            <a:xfrm>
              <a:off x="12265803" y="-1272778"/>
              <a:ext cx="28575" cy="93663"/>
            </a:xfrm>
            <a:custGeom>
              <a:avLst/>
              <a:gdLst>
                <a:gd name="T0" fmla="*/ 17 w 18"/>
                <a:gd name="T1" fmla="*/ 4 h 59"/>
                <a:gd name="T2" fmla="*/ 18 w 18"/>
                <a:gd name="T3" fmla="*/ 59 h 59"/>
                <a:gd name="T4" fmla="*/ 2 w 18"/>
                <a:gd name="T5" fmla="*/ 55 h 59"/>
                <a:gd name="T6" fmla="*/ 0 w 18"/>
                <a:gd name="T7" fmla="*/ 0 h 59"/>
                <a:gd name="T8" fmla="*/ 17 w 18"/>
                <a:gd name="T9" fmla="*/ 4 h 59"/>
              </a:gdLst>
              <a:ahLst/>
              <a:cxnLst>
                <a:cxn ang="0">
                  <a:pos x="T0" y="T1"/>
                </a:cxn>
                <a:cxn ang="0">
                  <a:pos x="T2" y="T3"/>
                </a:cxn>
                <a:cxn ang="0">
                  <a:pos x="T4" y="T5"/>
                </a:cxn>
                <a:cxn ang="0">
                  <a:pos x="T6" y="T7"/>
                </a:cxn>
                <a:cxn ang="0">
                  <a:pos x="T8" y="T9"/>
                </a:cxn>
              </a:cxnLst>
              <a:rect l="0" t="0" r="r" b="b"/>
              <a:pathLst>
                <a:path w="18" h="59">
                  <a:moveTo>
                    <a:pt x="17" y="4"/>
                  </a:moveTo>
                  <a:lnTo>
                    <a:pt x="18" y="59"/>
                  </a:lnTo>
                  <a:lnTo>
                    <a:pt x="2" y="55"/>
                  </a:lnTo>
                  <a:lnTo>
                    <a:pt x="0" y="0"/>
                  </a:lnTo>
                  <a:lnTo>
                    <a:pt x="17"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1" name="Freeform 1868"/>
            <p:cNvSpPr>
              <a:spLocks/>
            </p:cNvSpPr>
            <p:nvPr/>
          </p:nvSpPr>
          <p:spPr bwMode="auto">
            <a:xfrm>
              <a:off x="13829491" y="-1320403"/>
              <a:ext cx="34925" cy="93663"/>
            </a:xfrm>
            <a:custGeom>
              <a:avLst/>
              <a:gdLst>
                <a:gd name="T0" fmla="*/ 20 w 22"/>
                <a:gd name="T1" fmla="*/ 4 h 59"/>
                <a:gd name="T2" fmla="*/ 22 w 22"/>
                <a:gd name="T3" fmla="*/ 59 h 59"/>
                <a:gd name="T4" fmla="*/ 2 w 22"/>
                <a:gd name="T5" fmla="*/ 55 h 59"/>
                <a:gd name="T6" fmla="*/ 0 w 22"/>
                <a:gd name="T7" fmla="*/ 0 h 59"/>
                <a:gd name="T8" fmla="*/ 20 w 22"/>
                <a:gd name="T9" fmla="*/ 4 h 59"/>
              </a:gdLst>
              <a:ahLst/>
              <a:cxnLst>
                <a:cxn ang="0">
                  <a:pos x="T0" y="T1"/>
                </a:cxn>
                <a:cxn ang="0">
                  <a:pos x="T2" y="T3"/>
                </a:cxn>
                <a:cxn ang="0">
                  <a:pos x="T4" y="T5"/>
                </a:cxn>
                <a:cxn ang="0">
                  <a:pos x="T6" y="T7"/>
                </a:cxn>
                <a:cxn ang="0">
                  <a:pos x="T8" y="T9"/>
                </a:cxn>
              </a:cxnLst>
              <a:rect l="0" t="0" r="r" b="b"/>
              <a:pathLst>
                <a:path w="22" h="59">
                  <a:moveTo>
                    <a:pt x="20" y="4"/>
                  </a:moveTo>
                  <a:lnTo>
                    <a:pt x="22" y="59"/>
                  </a:lnTo>
                  <a:lnTo>
                    <a:pt x="2" y="55"/>
                  </a:lnTo>
                  <a:lnTo>
                    <a:pt x="0" y="0"/>
                  </a:lnTo>
                  <a:lnTo>
                    <a:pt x="20"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2" name="Freeform 1869"/>
            <p:cNvSpPr>
              <a:spLocks/>
            </p:cNvSpPr>
            <p:nvPr/>
          </p:nvSpPr>
          <p:spPr bwMode="auto">
            <a:xfrm>
              <a:off x="13988241" y="-1337865"/>
              <a:ext cx="17463" cy="109538"/>
            </a:xfrm>
            <a:custGeom>
              <a:avLst/>
              <a:gdLst>
                <a:gd name="T0" fmla="*/ 10 w 11"/>
                <a:gd name="T1" fmla="*/ 14 h 69"/>
                <a:gd name="T2" fmla="*/ 11 w 11"/>
                <a:gd name="T3" fmla="*/ 69 h 69"/>
                <a:gd name="T4" fmla="*/ 2 w 11"/>
                <a:gd name="T5" fmla="*/ 55 h 69"/>
                <a:gd name="T6" fmla="*/ 0 w 11"/>
                <a:gd name="T7" fmla="*/ 0 h 69"/>
                <a:gd name="T8" fmla="*/ 10 w 11"/>
                <a:gd name="T9" fmla="*/ 14 h 69"/>
              </a:gdLst>
              <a:ahLst/>
              <a:cxnLst>
                <a:cxn ang="0">
                  <a:pos x="T0" y="T1"/>
                </a:cxn>
                <a:cxn ang="0">
                  <a:pos x="T2" y="T3"/>
                </a:cxn>
                <a:cxn ang="0">
                  <a:pos x="T4" y="T5"/>
                </a:cxn>
                <a:cxn ang="0">
                  <a:pos x="T6" y="T7"/>
                </a:cxn>
                <a:cxn ang="0">
                  <a:pos x="T8" y="T9"/>
                </a:cxn>
              </a:cxnLst>
              <a:rect l="0" t="0" r="r" b="b"/>
              <a:pathLst>
                <a:path w="11" h="69">
                  <a:moveTo>
                    <a:pt x="10" y="14"/>
                  </a:moveTo>
                  <a:lnTo>
                    <a:pt x="11" y="69"/>
                  </a:lnTo>
                  <a:lnTo>
                    <a:pt x="2" y="55"/>
                  </a:lnTo>
                  <a:lnTo>
                    <a:pt x="0" y="0"/>
                  </a:lnTo>
                  <a:lnTo>
                    <a:pt x="10" y="1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3" name="Freeform 1870"/>
            <p:cNvSpPr>
              <a:spLocks/>
            </p:cNvSpPr>
            <p:nvPr/>
          </p:nvSpPr>
          <p:spPr bwMode="auto">
            <a:xfrm>
              <a:off x="14318441" y="-1329928"/>
              <a:ext cx="33338" cy="92075"/>
            </a:xfrm>
            <a:custGeom>
              <a:avLst/>
              <a:gdLst>
                <a:gd name="T0" fmla="*/ 19 w 21"/>
                <a:gd name="T1" fmla="*/ 0 h 58"/>
                <a:gd name="T2" fmla="*/ 21 w 21"/>
                <a:gd name="T3" fmla="*/ 55 h 58"/>
                <a:gd name="T4" fmla="*/ 1 w 21"/>
                <a:gd name="T5" fmla="*/ 58 h 58"/>
                <a:gd name="T6" fmla="*/ 0 w 21"/>
                <a:gd name="T7" fmla="*/ 3 h 58"/>
                <a:gd name="T8" fmla="*/ 19 w 21"/>
                <a:gd name="T9" fmla="*/ 0 h 58"/>
              </a:gdLst>
              <a:ahLst/>
              <a:cxnLst>
                <a:cxn ang="0">
                  <a:pos x="T0" y="T1"/>
                </a:cxn>
                <a:cxn ang="0">
                  <a:pos x="T2" y="T3"/>
                </a:cxn>
                <a:cxn ang="0">
                  <a:pos x="T4" y="T5"/>
                </a:cxn>
                <a:cxn ang="0">
                  <a:pos x="T6" y="T7"/>
                </a:cxn>
                <a:cxn ang="0">
                  <a:pos x="T8" y="T9"/>
                </a:cxn>
              </a:cxnLst>
              <a:rect l="0" t="0" r="r" b="b"/>
              <a:pathLst>
                <a:path w="21" h="58">
                  <a:moveTo>
                    <a:pt x="19" y="0"/>
                  </a:moveTo>
                  <a:lnTo>
                    <a:pt x="21" y="55"/>
                  </a:lnTo>
                  <a:lnTo>
                    <a:pt x="1" y="58"/>
                  </a:lnTo>
                  <a:lnTo>
                    <a:pt x="0" y="3"/>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4" name="Freeform 1871"/>
            <p:cNvSpPr>
              <a:spLocks/>
            </p:cNvSpPr>
            <p:nvPr/>
          </p:nvSpPr>
          <p:spPr bwMode="auto">
            <a:xfrm>
              <a:off x="15610666" y="-1393428"/>
              <a:ext cx="31750" cy="120650"/>
            </a:xfrm>
            <a:custGeom>
              <a:avLst/>
              <a:gdLst>
                <a:gd name="T0" fmla="*/ 19 w 20"/>
                <a:gd name="T1" fmla="*/ 0 h 76"/>
                <a:gd name="T2" fmla="*/ 20 w 20"/>
                <a:gd name="T3" fmla="*/ 55 h 76"/>
                <a:gd name="T4" fmla="*/ 1 w 20"/>
                <a:gd name="T5" fmla="*/ 76 h 76"/>
                <a:gd name="T6" fmla="*/ 0 w 20"/>
                <a:gd name="T7" fmla="*/ 21 h 76"/>
                <a:gd name="T8" fmla="*/ 19 w 20"/>
                <a:gd name="T9" fmla="*/ 0 h 76"/>
              </a:gdLst>
              <a:ahLst/>
              <a:cxnLst>
                <a:cxn ang="0">
                  <a:pos x="T0" y="T1"/>
                </a:cxn>
                <a:cxn ang="0">
                  <a:pos x="T2" y="T3"/>
                </a:cxn>
                <a:cxn ang="0">
                  <a:pos x="T4" y="T5"/>
                </a:cxn>
                <a:cxn ang="0">
                  <a:pos x="T6" y="T7"/>
                </a:cxn>
                <a:cxn ang="0">
                  <a:pos x="T8" y="T9"/>
                </a:cxn>
              </a:cxnLst>
              <a:rect l="0" t="0" r="r" b="b"/>
              <a:pathLst>
                <a:path w="20" h="76">
                  <a:moveTo>
                    <a:pt x="19" y="0"/>
                  </a:moveTo>
                  <a:lnTo>
                    <a:pt x="20" y="55"/>
                  </a:lnTo>
                  <a:lnTo>
                    <a:pt x="1" y="76"/>
                  </a:lnTo>
                  <a:lnTo>
                    <a:pt x="0" y="21"/>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5" name="Freeform 1872"/>
            <p:cNvSpPr>
              <a:spLocks/>
            </p:cNvSpPr>
            <p:nvPr/>
          </p:nvSpPr>
          <p:spPr bwMode="auto">
            <a:xfrm>
              <a:off x="13905691" y="-1334690"/>
              <a:ext cx="41275" cy="117475"/>
            </a:xfrm>
            <a:custGeom>
              <a:avLst/>
              <a:gdLst>
                <a:gd name="T0" fmla="*/ 24 w 26"/>
                <a:gd name="T1" fmla="*/ 0 h 74"/>
                <a:gd name="T2" fmla="*/ 26 w 26"/>
                <a:gd name="T3" fmla="*/ 55 h 74"/>
                <a:gd name="T4" fmla="*/ 1 w 26"/>
                <a:gd name="T5" fmla="*/ 74 h 74"/>
                <a:gd name="T6" fmla="*/ 0 w 26"/>
                <a:gd name="T7" fmla="*/ 19 h 74"/>
                <a:gd name="T8" fmla="*/ 24 w 26"/>
                <a:gd name="T9" fmla="*/ 0 h 74"/>
              </a:gdLst>
              <a:ahLst/>
              <a:cxnLst>
                <a:cxn ang="0">
                  <a:pos x="T0" y="T1"/>
                </a:cxn>
                <a:cxn ang="0">
                  <a:pos x="T2" y="T3"/>
                </a:cxn>
                <a:cxn ang="0">
                  <a:pos x="T4" y="T5"/>
                </a:cxn>
                <a:cxn ang="0">
                  <a:pos x="T6" y="T7"/>
                </a:cxn>
                <a:cxn ang="0">
                  <a:pos x="T8" y="T9"/>
                </a:cxn>
              </a:cxnLst>
              <a:rect l="0" t="0" r="r" b="b"/>
              <a:pathLst>
                <a:path w="26" h="74">
                  <a:moveTo>
                    <a:pt x="24" y="0"/>
                  </a:moveTo>
                  <a:lnTo>
                    <a:pt x="26" y="55"/>
                  </a:lnTo>
                  <a:lnTo>
                    <a:pt x="1" y="74"/>
                  </a:lnTo>
                  <a:lnTo>
                    <a:pt x="0" y="19"/>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6" name="Freeform 1873"/>
            <p:cNvSpPr>
              <a:spLocks/>
            </p:cNvSpPr>
            <p:nvPr/>
          </p:nvSpPr>
          <p:spPr bwMode="auto">
            <a:xfrm>
              <a:off x="13861241" y="-1314053"/>
              <a:ext cx="46038" cy="96838"/>
            </a:xfrm>
            <a:custGeom>
              <a:avLst/>
              <a:gdLst>
                <a:gd name="T0" fmla="*/ 28 w 29"/>
                <a:gd name="T1" fmla="*/ 6 h 61"/>
                <a:gd name="T2" fmla="*/ 29 w 29"/>
                <a:gd name="T3" fmla="*/ 61 h 61"/>
                <a:gd name="T4" fmla="*/ 2 w 29"/>
                <a:gd name="T5" fmla="*/ 55 h 61"/>
                <a:gd name="T6" fmla="*/ 0 w 29"/>
                <a:gd name="T7" fmla="*/ 0 h 61"/>
                <a:gd name="T8" fmla="*/ 28 w 29"/>
                <a:gd name="T9" fmla="*/ 6 h 61"/>
              </a:gdLst>
              <a:ahLst/>
              <a:cxnLst>
                <a:cxn ang="0">
                  <a:pos x="T0" y="T1"/>
                </a:cxn>
                <a:cxn ang="0">
                  <a:pos x="T2" y="T3"/>
                </a:cxn>
                <a:cxn ang="0">
                  <a:pos x="T4" y="T5"/>
                </a:cxn>
                <a:cxn ang="0">
                  <a:pos x="T6" y="T7"/>
                </a:cxn>
                <a:cxn ang="0">
                  <a:pos x="T8" y="T9"/>
                </a:cxn>
              </a:cxnLst>
              <a:rect l="0" t="0" r="r" b="b"/>
              <a:pathLst>
                <a:path w="29" h="61">
                  <a:moveTo>
                    <a:pt x="28" y="6"/>
                  </a:moveTo>
                  <a:lnTo>
                    <a:pt x="29" y="61"/>
                  </a:lnTo>
                  <a:lnTo>
                    <a:pt x="2" y="55"/>
                  </a:lnTo>
                  <a:lnTo>
                    <a:pt x="0" y="0"/>
                  </a:lnTo>
                  <a:lnTo>
                    <a:pt x="28"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7" name="Freeform 1874"/>
            <p:cNvSpPr>
              <a:spLocks/>
            </p:cNvSpPr>
            <p:nvPr/>
          </p:nvSpPr>
          <p:spPr bwMode="auto">
            <a:xfrm>
              <a:off x="14064441" y="-1317228"/>
              <a:ext cx="28575" cy="96838"/>
            </a:xfrm>
            <a:custGeom>
              <a:avLst/>
              <a:gdLst>
                <a:gd name="T0" fmla="*/ 16 w 18"/>
                <a:gd name="T1" fmla="*/ 0 h 61"/>
                <a:gd name="T2" fmla="*/ 18 w 18"/>
                <a:gd name="T3" fmla="*/ 55 h 61"/>
                <a:gd name="T4" fmla="*/ 1 w 18"/>
                <a:gd name="T5" fmla="*/ 61 h 61"/>
                <a:gd name="T6" fmla="*/ 0 w 18"/>
                <a:gd name="T7" fmla="*/ 5 h 61"/>
                <a:gd name="T8" fmla="*/ 16 w 18"/>
                <a:gd name="T9" fmla="*/ 0 h 61"/>
              </a:gdLst>
              <a:ahLst/>
              <a:cxnLst>
                <a:cxn ang="0">
                  <a:pos x="T0" y="T1"/>
                </a:cxn>
                <a:cxn ang="0">
                  <a:pos x="T2" y="T3"/>
                </a:cxn>
                <a:cxn ang="0">
                  <a:pos x="T4" y="T5"/>
                </a:cxn>
                <a:cxn ang="0">
                  <a:pos x="T6" y="T7"/>
                </a:cxn>
                <a:cxn ang="0">
                  <a:pos x="T8" y="T9"/>
                </a:cxn>
              </a:cxnLst>
              <a:rect l="0" t="0" r="r" b="b"/>
              <a:pathLst>
                <a:path w="18" h="61">
                  <a:moveTo>
                    <a:pt x="16" y="0"/>
                  </a:moveTo>
                  <a:lnTo>
                    <a:pt x="18" y="55"/>
                  </a:lnTo>
                  <a:lnTo>
                    <a:pt x="1" y="61"/>
                  </a:lnTo>
                  <a:lnTo>
                    <a:pt x="0" y="5"/>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8" name="Freeform 1875"/>
            <p:cNvSpPr>
              <a:spLocks/>
            </p:cNvSpPr>
            <p:nvPr/>
          </p:nvSpPr>
          <p:spPr bwMode="auto">
            <a:xfrm>
              <a:off x="14380353" y="-1329928"/>
              <a:ext cx="22225" cy="98425"/>
            </a:xfrm>
            <a:custGeom>
              <a:avLst/>
              <a:gdLst>
                <a:gd name="T0" fmla="*/ 13 w 14"/>
                <a:gd name="T1" fmla="*/ 7 h 62"/>
                <a:gd name="T2" fmla="*/ 14 w 14"/>
                <a:gd name="T3" fmla="*/ 62 h 62"/>
                <a:gd name="T4" fmla="*/ 2 w 14"/>
                <a:gd name="T5" fmla="*/ 55 h 62"/>
                <a:gd name="T6" fmla="*/ 0 w 14"/>
                <a:gd name="T7" fmla="*/ 0 h 62"/>
                <a:gd name="T8" fmla="*/ 13 w 14"/>
                <a:gd name="T9" fmla="*/ 7 h 62"/>
              </a:gdLst>
              <a:ahLst/>
              <a:cxnLst>
                <a:cxn ang="0">
                  <a:pos x="T0" y="T1"/>
                </a:cxn>
                <a:cxn ang="0">
                  <a:pos x="T2" y="T3"/>
                </a:cxn>
                <a:cxn ang="0">
                  <a:pos x="T4" y="T5"/>
                </a:cxn>
                <a:cxn ang="0">
                  <a:pos x="T6" y="T7"/>
                </a:cxn>
                <a:cxn ang="0">
                  <a:pos x="T8" y="T9"/>
                </a:cxn>
              </a:cxnLst>
              <a:rect l="0" t="0" r="r" b="b"/>
              <a:pathLst>
                <a:path w="14" h="62">
                  <a:moveTo>
                    <a:pt x="13" y="7"/>
                  </a:moveTo>
                  <a:lnTo>
                    <a:pt x="14" y="62"/>
                  </a:lnTo>
                  <a:lnTo>
                    <a:pt x="2" y="55"/>
                  </a:lnTo>
                  <a:lnTo>
                    <a:pt x="0" y="0"/>
                  </a:lnTo>
                  <a:lnTo>
                    <a:pt x="13"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899" name="Freeform 1876"/>
            <p:cNvSpPr>
              <a:spLocks/>
            </p:cNvSpPr>
            <p:nvPr/>
          </p:nvSpPr>
          <p:spPr bwMode="auto">
            <a:xfrm>
              <a:off x="14021578" y="-1309290"/>
              <a:ext cx="14288" cy="88900"/>
            </a:xfrm>
            <a:custGeom>
              <a:avLst/>
              <a:gdLst>
                <a:gd name="T0" fmla="*/ 8 w 9"/>
                <a:gd name="T1" fmla="*/ 1 h 56"/>
                <a:gd name="T2" fmla="*/ 9 w 9"/>
                <a:gd name="T3" fmla="*/ 56 h 56"/>
                <a:gd name="T4" fmla="*/ 2 w 9"/>
                <a:gd name="T5" fmla="*/ 56 h 56"/>
                <a:gd name="T6" fmla="*/ 0 w 9"/>
                <a:gd name="T7" fmla="*/ 0 h 56"/>
                <a:gd name="T8" fmla="*/ 8 w 9"/>
                <a:gd name="T9" fmla="*/ 1 h 56"/>
              </a:gdLst>
              <a:ahLst/>
              <a:cxnLst>
                <a:cxn ang="0">
                  <a:pos x="T0" y="T1"/>
                </a:cxn>
                <a:cxn ang="0">
                  <a:pos x="T2" y="T3"/>
                </a:cxn>
                <a:cxn ang="0">
                  <a:pos x="T4" y="T5"/>
                </a:cxn>
                <a:cxn ang="0">
                  <a:pos x="T6" y="T7"/>
                </a:cxn>
                <a:cxn ang="0">
                  <a:pos x="T8" y="T9"/>
                </a:cxn>
              </a:cxnLst>
              <a:rect l="0" t="0" r="r" b="b"/>
              <a:pathLst>
                <a:path w="9" h="56">
                  <a:moveTo>
                    <a:pt x="8" y="1"/>
                  </a:moveTo>
                  <a:lnTo>
                    <a:pt x="9" y="56"/>
                  </a:lnTo>
                  <a:lnTo>
                    <a:pt x="2" y="56"/>
                  </a:lnTo>
                  <a:lnTo>
                    <a:pt x="0" y="0"/>
                  </a:lnTo>
                  <a:lnTo>
                    <a:pt x="8"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0" name="Freeform 1877"/>
            <p:cNvSpPr>
              <a:spLocks/>
            </p:cNvSpPr>
            <p:nvPr/>
          </p:nvSpPr>
          <p:spPr bwMode="auto">
            <a:xfrm>
              <a:off x="14034278" y="-1309290"/>
              <a:ext cx="31750" cy="88900"/>
            </a:xfrm>
            <a:custGeom>
              <a:avLst/>
              <a:gdLst>
                <a:gd name="T0" fmla="*/ 19 w 20"/>
                <a:gd name="T1" fmla="*/ 0 h 56"/>
                <a:gd name="T2" fmla="*/ 20 w 20"/>
                <a:gd name="T3" fmla="*/ 56 h 56"/>
                <a:gd name="T4" fmla="*/ 1 w 20"/>
                <a:gd name="T5" fmla="*/ 56 h 56"/>
                <a:gd name="T6" fmla="*/ 0 w 20"/>
                <a:gd name="T7" fmla="*/ 1 h 56"/>
                <a:gd name="T8" fmla="*/ 19 w 20"/>
                <a:gd name="T9" fmla="*/ 0 h 56"/>
              </a:gdLst>
              <a:ahLst/>
              <a:cxnLst>
                <a:cxn ang="0">
                  <a:pos x="T0" y="T1"/>
                </a:cxn>
                <a:cxn ang="0">
                  <a:pos x="T2" y="T3"/>
                </a:cxn>
                <a:cxn ang="0">
                  <a:pos x="T4" y="T5"/>
                </a:cxn>
                <a:cxn ang="0">
                  <a:pos x="T6" y="T7"/>
                </a:cxn>
                <a:cxn ang="0">
                  <a:pos x="T8" y="T9"/>
                </a:cxn>
              </a:cxnLst>
              <a:rect l="0" t="0" r="r" b="b"/>
              <a:pathLst>
                <a:path w="20" h="56">
                  <a:moveTo>
                    <a:pt x="19" y="0"/>
                  </a:moveTo>
                  <a:lnTo>
                    <a:pt x="20" y="56"/>
                  </a:lnTo>
                  <a:lnTo>
                    <a:pt x="1" y="56"/>
                  </a:lnTo>
                  <a:lnTo>
                    <a:pt x="0" y="1"/>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1" name="Freeform 1878"/>
            <p:cNvSpPr>
              <a:spLocks/>
            </p:cNvSpPr>
            <p:nvPr/>
          </p:nvSpPr>
          <p:spPr bwMode="auto">
            <a:xfrm>
              <a:off x="12299141" y="-1261665"/>
              <a:ext cx="31750" cy="93663"/>
            </a:xfrm>
            <a:custGeom>
              <a:avLst/>
              <a:gdLst>
                <a:gd name="T0" fmla="*/ 18 w 20"/>
                <a:gd name="T1" fmla="*/ 4 h 59"/>
                <a:gd name="T2" fmla="*/ 20 w 20"/>
                <a:gd name="T3" fmla="*/ 59 h 59"/>
                <a:gd name="T4" fmla="*/ 1 w 20"/>
                <a:gd name="T5" fmla="*/ 55 h 59"/>
                <a:gd name="T6" fmla="*/ 0 w 20"/>
                <a:gd name="T7" fmla="*/ 0 h 59"/>
                <a:gd name="T8" fmla="*/ 18 w 20"/>
                <a:gd name="T9" fmla="*/ 4 h 59"/>
              </a:gdLst>
              <a:ahLst/>
              <a:cxnLst>
                <a:cxn ang="0">
                  <a:pos x="T0" y="T1"/>
                </a:cxn>
                <a:cxn ang="0">
                  <a:pos x="T2" y="T3"/>
                </a:cxn>
                <a:cxn ang="0">
                  <a:pos x="T4" y="T5"/>
                </a:cxn>
                <a:cxn ang="0">
                  <a:pos x="T6" y="T7"/>
                </a:cxn>
                <a:cxn ang="0">
                  <a:pos x="T8" y="T9"/>
                </a:cxn>
              </a:cxnLst>
              <a:rect l="0" t="0" r="r" b="b"/>
              <a:pathLst>
                <a:path w="20" h="59">
                  <a:moveTo>
                    <a:pt x="18" y="4"/>
                  </a:moveTo>
                  <a:lnTo>
                    <a:pt x="20" y="59"/>
                  </a:lnTo>
                  <a:lnTo>
                    <a:pt x="1" y="55"/>
                  </a:lnTo>
                  <a:lnTo>
                    <a:pt x="0" y="0"/>
                  </a:lnTo>
                  <a:lnTo>
                    <a:pt x="18"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2" name="Freeform 1879"/>
            <p:cNvSpPr>
              <a:spLocks/>
            </p:cNvSpPr>
            <p:nvPr/>
          </p:nvSpPr>
          <p:spPr bwMode="auto">
            <a:xfrm>
              <a:off x="14148578" y="-1309290"/>
              <a:ext cx="15875" cy="87313"/>
            </a:xfrm>
            <a:custGeom>
              <a:avLst/>
              <a:gdLst>
                <a:gd name="T0" fmla="*/ 8 w 10"/>
                <a:gd name="T1" fmla="*/ 0 h 55"/>
                <a:gd name="T2" fmla="*/ 10 w 10"/>
                <a:gd name="T3" fmla="*/ 55 h 55"/>
                <a:gd name="T4" fmla="*/ 2 w 10"/>
                <a:gd name="T5" fmla="*/ 55 h 55"/>
                <a:gd name="T6" fmla="*/ 0 w 10"/>
                <a:gd name="T7" fmla="*/ 0 h 55"/>
                <a:gd name="T8" fmla="*/ 8 w 10"/>
                <a:gd name="T9" fmla="*/ 0 h 55"/>
              </a:gdLst>
              <a:ahLst/>
              <a:cxnLst>
                <a:cxn ang="0">
                  <a:pos x="T0" y="T1"/>
                </a:cxn>
                <a:cxn ang="0">
                  <a:pos x="T2" y="T3"/>
                </a:cxn>
                <a:cxn ang="0">
                  <a:pos x="T4" y="T5"/>
                </a:cxn>
                <a:cxn ang="0">
                  <a:pos x="T6" y="T7"/>
                </a:cxn>
                <a:cxn ang="0">
                  <a:pos x="T8" y="T9"/>
                </a:cxn>
              </a:cxnLst>
              <a:rect l="0" t="0" r="r" b="b"/>
              <a:pathLst>
                <a:path w="10" h="55">
                  <a:moveTo>
                    <a:pt x="8" y="0"/>
                  </a:moveTo>
                  <a:lnTo>
                    <a:pt x="10" y="55"/>
                  </a:lnTo>
                  <a:lnTo>
                    <a:pt x="2" y="55"/>
                  </a:lnTo>
                  <a:lnTo>
                    <a:pt x="0" y="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3" name="Freeform 1880"/>
            <p:cNvSpPr>
              <a:spLocks/>
            </p:cNvSpPr>
            <p:nvPr/>
          </p:nvSpPr>
          <p:spPr bwMode="auto">
            <a:xfrm>
              <a:off x="14089841" y="-1317228"/>
              <a:ext cx="7938" cy="96838"/>
            </a:xfrm>
            <a:custGeom>
              <a:avLst/>
              <a:gdLst>
                <a:gd name="T0" fmla="*/ 3 w 5"/>
                <a:gd name="T1" fmla="*/ 6 h 61"/>
                <a:gd name="T2" fmla="*/ 5 w 5"/>
                <a:gd name="T3" fmla="*/ 61 h 61"/>
                <a:gd name="T4" fmla="*/ 2 w 5"/>
                <a:gd name="T5" fmla="*/ 55 h 61"/>
                <a:gd name="T6" fmla="*/ 0 w 5"/>
                <a:gd name="T7" fmla="*/ 0 h 61"/>
                <a:gd name="T8" fmla="*/ 3 w 5"/>
                <a:gd name="T9" fmla="*/ 6 h 61"/>
              </a:gdLst>
              <a:ahLst/>
              <a:cxnLst>
                <a:cxn ang="0">
                  <a:pos x="T0" y="T1"/>
                </a:cxn>
                <a:cxn ang="0">
                  <a:pos x="T2" y="T3"/>
                </a:cxn>
                <a:cxn ang="0">
                  <a:pos x="T4" y="T5"/>
                </a:cxn>
                <a:cxn ang="0">
                  <a:pos x="T6" y="T7"/>
                </a:cxn>
                <a:cxn ang="0">
                  <a:pos x="T8" y="T9"/>
                </a:cxn>
              </a:cxnLst>
              <a:rect l="0" t="0" r="r" b="b"/>
              <a:pathLst>
                <a:path w="5" h="61">
                  <a:moveTo>
                    <a:pt x="3" y="6"/>
                  </a:moveTo>
                  <a:lnTo>
                    <a:pt x="5" y="61"/>
                  </a:lnTo>
                  <a:lnTo>
                    <a:pt x="2" y="55"/>
                  </a:lnTo>
                  <a:lnTo>
                    <a:pt x="0" y="0"/>
                  </a:lnTo>
                  <a:lnTo>
                    <a:pt x="3"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4" name="Freeform 1881"/>
            <p:cNvSpPr>
              <a:spLocks/>
            </p:cNvSpPr>
            <p:nvPr/>
          </p:nvSpPr>
          <p:spPr bwMode="auto">
            <a:xfrm>
              <a:off x="14250178" y="-1314053"/>
              <a:ext cx="33338" cy="92075"/>
            </a:xfrm>
            <a:custGeom>
              <a:avLst/>
              <a:gdLst>
                <a:gd name="T0" fmla="*/ 20 w 21"/>
                <a:gd name="T1" fmla="*/ 3 h 58"/>
                <a:gd name="T2" fmla="*/ 21 w 21"/>
                <a:gd name="T3" fmla="*/ 58 h 58"/>
                <a:gd name="T4" fmla="*/ 2 w 21"/>
                <a:gd name="T5" fmla="*/ 55 h 58"/>
                <a:gd name="T6" fmla="*/ 0 w 21"/>
                <a:gd name="T7" fmla="*/ 0 h 58"/>
                <a:gd name="T8" fmla="*/ 20 w 21"/>
                <a:gd name="T9" fmla="*/ 3 h 58"/>
              </a:gdLst>
              <a:ahLst/>
              <a:cxnLst>
                <a:cxn ang="0">
                  <a:pos x="T0" y="T1"/>
                </a:cxn>
                <a:cxn ang="0">
                  <a:pos x="T2" y="T3"/>
                </a:cxn>
                <a:cxn ang="0">
                  <a:pos x="T4" y="T5"/>
                </a:cxn>
                <a:cxn ang="0">
                  <a:pos x="T6" y="T7"/>
                </a:cxn>
                <a:cxn ang="0">
                  <a:pos x="T8" y="T9"/>
                </a:cxn>
              </a:cxnLst>
              <a:rect l="0" t="0" r="r" b="b"/>
              <a:pathLst>
                <a:path w="21" h="58">
                  <a:moveTo>
                    <a:pt x="20" y="3"/>
                  </a:moveTo>
                  <a:lnTo>
                    <a:pt x="21" y="58"/>
                  </a:lnTo>
                  <a:lnTo>
                    <a:pt x="2" y="55"/>
                  </a:lnTo>
                  <a:lnTo>
                    <a:pt x="0" y="0"/>
                  </a:lnTo>
                  <a:lnTo>
                    <a:pt x="20"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5" name="Freeform 1882"/>
            <p:cNvSpPr>
              <a:spLocks/>
            </p:cNvSpPr>
            <p:nvPr/>
          </p:nvSpPr>
          <p:spPr bwMode="auto">
            <a:xfrm>
              <a:off x="14281928" y="-1325165"/>
              <a:ext cx="38100" cy="103188"/>
            </a:xfrm>
            <a:custGeom>
              <a:avLst/>
              <a:gdLst>
                <a:gd name="T0" fmla="*/ 23 w 24"/>
                <a:gd name="T1" fmla="*/ 0 h 65"/>
                <a:gd name="T2" fmla="*/ 24 w 24"/>
                <a:gd name="T3" fmla="*/ 55 h 65"/>
                <a:gd name="T4" fmla="*/ 1 w 24"/>
                <a:gd name="T5" fmla="*/ 65 h 65"/>
                <a:gd name="T6" fmla="*/ 0 w 24"/>
                <a:gd name="T7" fmla="*/ 10 h 65"/>
                <a:gd name="T8" fmla="*/ 23 w 24"/>
                <a:gd name="T9" fmla="*/ 0 h 65"/>
              </a:gdLst>
              <a:ahLst/>
              <a:cxnLst>
                <a:cxn ang="0">
                  <a:pos x="T0" y="T1"/>
                </a:cxn>
                <a:cxn ang="0">
                  <a:pos x="T2" y="T3"/>
                </a:cxn>
                <a:cxn ang="0">
                  <a:pos x="T4" y="T5"/>
                </a:cxn>
                <a:cxn ang="0">
                  <a:pos x="T6" y="T7"/>
                </a:cxn>
                <a:cxn ang="0">
                  <a:pos x="T8" y="T9"/>
                </a:cxn>
              </a:cxnLst>
              <a:rect l="0" t="0" r="r" b="b"/>
              <a:pathLst>
                <a:path w="24" h="65">
                  <a:moveTo>
                    <a:pt x="23" y="0"/>
                  </a:moveTo>
                  <a:lnTo>
                    <a:pt x="24" y="55"/>
                  </a:lnTo>
                  <a:lnTo>
                    <a:pt x="1" y="65"/>
                  </a:lnTo>
                  <a:lnTo>
                    <a:pt x="0" y="10"/>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6" name="Freeform 1883"/>
            <p:cNvSpPr>
              <a:spLocks/>
            </p:cNvSpPr>
            <p:nvPr/>
          </p:nvSpPr>
          <p:spPr bwMode="auto">
            <a:xfrm>
              <a:off x="14221603" y="-1314053"/>
              <a:ext cx="31750" cy="96838"/>
            </a:xfrm>
            <a:custGeom>
              <a:avLst/>
              <a:gdLst>
                <a:gd name="T0" fmla="*/ 18 w 20"/>
                <a:gd name="T1" fmla="*/ 0 h 61"/>
                <a:gd name="T2" fmla="*/ 20 w 20"/>
                <a:gd name="T3" fmla="*/ 55 h 61"/>
                <a:gd name="T4" fmla="*/ 2 w 20"/>
                <a:gd name="T5" fmla="*/ 61 h 61"/>
                <a:gd name="T6" fmla="*/ 0 w 20"/>
                <a:gd name="T7" fmla="*/ 6 h 61"/>
                <a:gd name="T8" fmla="*/ 18 w 20"/>
                <a:gd name="T9" fmla="*/ 0 h 61"/>
              </a:gdLst>
              <a:ahLst/>
              <a:cxnLst>
                <a:cxn ang="0">
                  <a:pos x="T0" y="T1"/>
                </a:cxn>
                <a:cxn ang="0">
                  <a:pos x="T2" y="T3"/>
                </a:cxn>
                <a:cxn ang="0">
                  <a:pos x="T4" y="T5"/>
                </a:cxn>
                <a:cxn ang="0">
                  <a:pos x="T6" y="T7"/>
                </a:cxn>
                <a:cxn ang="0">
                  <a:pos x="T8" y="T9"/>
                </a:cxn>
              </a:cxnLst>
              <a:rect l="0" t="0" r="r" b="b"/>
              <a:pathLst>
                <a:path w="20" h="61">
                  <a:moveTo>
                    <a:pt x="18" y="0"/>
                  </a:moveTo>
                  <a:lnTo>
                    <a:pt x="20" y="55"/>
                  </a:lnTo>
                  <a:lnTo>
                    <a:pt x="2" y="61"/>
                  </a:lnTo>
                  <a:lnTo>
                    <a:pt x="0" y="6"/>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7" name="Freeform 1884"/>
            <p:cNvSpPr>
              <a:spLocks/>
            </p:cNvSpPr>
            <p:nvPr/>
          </p:nvSpPr>
          <p:spPr bwMode="auto">
            <a:xfrm>
              <a:off x="14378766" y="-1315640"/>
              <a:ext cx="9525" cy="95250"/>
            </a:xfrm>
            <a:custGeom>
              <a:avLst/>
              <a:gdLst>
                <a:gd name="T0" fmla="*/ 4 w 6"/>
                <a:gd name="T1" fmla="*/ 0 h 60"/>
                <a:gd name="T2" fmla="*/ 6 w 6"/>
                <a:gd name="T3" fmla="*/ 55 h 60"/>
                <a:gd name="T4" fmla="*/ 2 w 6"/>
                <a:gd name="T5" fmla="*/ 60 h 60"/>
                <a:gd name="T6" fmla="*/ 0 w 6"/>
                <a:gd name="T7" fmla="*/ 4 h 60"/>
                <a:gd name="T8" fmla="*/ 4 w 6"/>
                <a:gd name="T9" fmla="*/ 0 h 60"/>
              </a:gdLst>
              <a:ahLst/>
              <a:cxnLst>
                <a:cxn ang="0">
                  <a:pos x="T0" y="T1"/>
                </a:cxn>
                <a:cxn ang="0">
                  <a:pos x="T2" y="T3"/>
                </a:cxn>
                <a:cxn ang="0">
                  <a:pos x="T4" y="T5"/>
                </a:cxn>
                <a:cxn ang="0">
                  <a:pos x="T6" y="T7"/>
                </a:cxn>
                <a:cxn ang="0">
                  <a:pos x="T8" y="T9"/>
                </a:cxn>
              </a:cxnLst>
              <a:rect l="0" t="0" r="r" b="b"/>
              <a:pathLst>
                <a:path w="6" h="60">
                  <a:moveTo>
                    <a:pt x="4" y="0"/>
                  </a:moveTo>
                  <a:lnTo>
                    <a:pt x="6" y="55"/>
                  </a:lnTo>
                  <a:lnTo>
                    <a:pt x="2" y="60"/>
                  </a:lnTo>
                  <a:lnTo>
                    <a:pt x="0" y="4"/>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8" name="Freeform 1885"/>
            <p:cNvSpPr>
              <a:spLocks/>
            </p:cNvSpPr>
            <p:nvPr/>
          </p:nvSpPr>
          <p:spPr bwMode="auto">
            <a:xfrm>
              <a:off x="14000941" y="-1315640"/>
              <a:ext cx="4763" cy="109538"/>
            </a:xfrm>
            <a:custGeom>
              <a:avLst/>
              <a:gdLst>
                <a:gd name="T0" fmla="*/ 2 w 3"/>
                <a:gd name="T1" fmla="*/ 0 h 69"/>
                <a:gd name="T2" fmla="*/ 3 w 3"/>
                <a:gd name="T3" fmla="*/ 55 h 69"/>
                <a:gd name="T4" fmla="*/ 1 w 3"/>
                <a:gd name="T5" fmla="*/ 69 h 69"/>
                <a:gd name="T6" fmla="*/ 0 w 3"/>
                <a:gd name="T7" fmla="*/ 13 h 69"/>
                <a:gd name="T8" fmla="*/ 2 w 3"/>
                <a:gd name="T9" fmla="*/ 0 h 69"/>
              </a:gdLst>
              <a:ahLst/>
              <a:cxnLst>
                <a:cxn ang="0">
                  <a:pos x="T0" y="T1"/>
                </a:cxn>
                <a:cxn ang="0">
                  <a:pos x="T2" y="T3"/>
                </a:cxn>
                <a:cxn ang="0">
                  <a:pos x="T4" y="T5"/>
                </a:cxn>
                <a:cxn ang="0">
                  <a:pos x="T6" y="T7"/>
                </a:cxn>
                <a:cxn ang="0">
                  <a:pos x="T8" y="T9"/>
                </a:cxn>
              </a:cxnLst>
              <a:rect l="0" t="0" r="r" b="b"/>
              <a:pathLst>
                <a:path w="3" h="69">
                  <a:moveTo>
                    <a:pt x="2" y="0"/>
                  </a:moveTo>
                  <a:lnTo>
                    <a:pt x="3" y="55"/>
                  </a:lnTo>
                  <a:lnTo>
                    <a:pt x="1" y="69"/>
                  </a:lnTo>
                  <a:lnTo>
                    <a:pt x="0" y="13"/>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09" name="Freeform 1886"/>
            <p:cNvSpPr>
              <a:spLocks/>
            </p:cNvSpPr>
            <p:nvPr/>
          </p:nvSpPr>
          <p:spPr bwMode="auto">
            <a:xfrm>
              <a:off x="14004116" y="-1315640"/>
              <a:ext cx="7938" cy="111125"/>
            </a:xfrm>
            <a:custGeom>
              <a:avLst/>
              <a:gdLst>
                <a:gd name="T0" fmla="*/ 3 w 5"/>
                <a:gd name="T1" fmla="*/ 15 h 70"/>
                <a:gd name="T2" fmla="*/ 5 w 5"/>
                <a:gd name="T3" fmla="*/ 70 h 70"/>
                <a:gd name="T4" fmla="*/ 1 w 5"/>
                <a:gd name="T5" fmla="*/ 55 h 70"/>
                <a:gd name="T6" fmla="*/ 0 w 5"/>
                <a:gd name="T7" fmla="*/ 0 h 70"/>
                <a:gd name="T8" fmla="*/ 3 w 5"/>
                <a:gd name="T9" fmla="*/ 15 h 70"/>
              </a:gdLst>
              <a:ahLst/>
              <a:cxnLst>
                <a:cxn ang="0">
                  <a:pos x="T0" y="T1"/>
                </a:cxn>
                <a:cxn ang="0">
                  <a:pos x="T2" y="T3"/>
                </a:cxn>
                <a:cxn ang="0">
                  <a:pos x="T4" y="T5"/>
                </a:cxn>
                <a:cxn ang="0">
                  <a:pos x="T6" y="T7"/>
                </a:cxn>
                <a:cxn ang="0">
                  <a:pos x="T8" y="T9"/>
                </a:cxn>
              </a:cxnLst>
              <a:rect l="0" t="0" r="r" b="b"/>
              <a:pathLst>
                <a:path w="5" h="70">
                  <a:moveTo>
                    <a:pt x="3" y="15"/>
                  </a:moveTo>
                  <a:lnTo>
                    <a:pt x="5" y="70"/>
                  </a:lnTo>
                  <a:lnTo>
                    <a:pt x="1" y="55"/>
                  </a:lnTo>
                  <a:lnTo>
                    <a:pt x="0" y="0"/>
                  </a:lnTo>
                  <a:lnTo>
                    <a:pt x="3" y="1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0" name="Freeform 1887"/>
            <p:cNvSpPr>
              <a:spLocks/>
            </p:cNvSpPr>
            <p:nvPr/>
          </p:nvSpPr>
          <p:spPr bwMode="auto">
            <a:xfrm>
              <a:off x="14008878" y="-1309290"/>
              <a:ext cx="15875" cy="104775"/>
            </a:xfrm>
            <a:custGeom>
              <a:avLst/>
              <a:gdLst>
                <a:gd name="T0" fmla="*/ 8 w 10"/>
                <a:gd name="T1" fmla="*/ 0 h 66"/>
                <a:gd name="T2" fmla="*/ 10 w 10"/>
                <a:gd name="T3" fmla="*/ 56 h 66"/>
                <a:gd name="T4" fmla="*/ 2 w 10"/>
                <a:gd name="T5" fmla="*/ 66 h 66"/>
                <a:gd name="T6" fmla="*/ 0 w 10"/>
                <a:gd name="T7" fmla="*/ 11 h 66"/>
                <a:gd name="T8" fmla="*/ 8 w 10"/>
                <a:gd name="T9" fmla="*/ 0 h 66"/>
              </a:gdLst>
              <a:ahLst/>
              <a:cxnLst>
                <a:cxn ang="0">
                  <a:pos x="T0" y="T1"/>
                </a:cxn>
                <a:cxn ang="0">
                  <a:pos x="T2" y="T3"/>
                </a:cxn>
                <a:cxn ang="0">
                  <a:pos x="T4" y="T5"/>
                </a:cxn>
                <a:cxn ang="0">
                  <a:pos x="T6" y="T7"/>
                </a:cxn>
                <a:cxn ang="0">
                  <a:pos x="T8" y="T9"/>
                </a:cxn>
              </a:cxnLst>
              <a:rect l="0" t="0" r="r" b="b"/>
              <a:pathLst>
                <a:path w="10" h="66">
                  <a:moveTo>
                    <a:pt x="8" y="0"/>
                  </a:moveTo>
                  <a:lnTo>
                    <a:pt x="10" y="56"/>
                  </a:lnTo>
                  <a:lnTo>
                    <a:pt x="2" y="66"/>
                  </a:lnTo>
                  <a:lnTo>
                    <a:pt x="0" y="11"/>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1" name="Freeform 1888"/>
            <p:cNvSpPr>
              <a:spLocks/>
            </p:cNvSpPr>
            <p:nvPr/>
          </p:nvSpPr>
          <p:spPr bwMode="auto">
            <a:xfrm>
              <a:off x="14188266" y="-1304528"/>
              <a:ext cx="36513" cy="95250"/>
            </a:xfrm>
            <a:custGeom>
              <a:avLst/>
              <a:gdLst>
                <a:gd name="T0" fmla="*/ 21 w 23"/>
                <a:gd name="T1" fmla="*/ 0 h 60"/>
                <a:gd name="T2" fmla="*/ 23 w 23"/>
                <a:gd name="T3" fmla="*/ 55 h 60"/>
                <a:gd name="T4" fmla="*/ 1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1" y="60"/>
                  </a:lnTo>
                  <a:lnTo>
                    <a:pt x="0" y="5"/>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2" name="Freeform 1889"/>
            <p:cNvSpPr>
              <a:spLocks/>
            </p:cNvSpPr>
            <p:nvPr/>
          </p:nvSpPr>
          <p:spPr bwMode="auto">
            <a:xfrm>
              <a:off x="14161278" y="-1309290"/>
              <a:ext cx="28575" cy="100013"/>
            </a:xfrm>
            <a:custGeom>
              <a:avLst/>
              <a:gdLst>
                <a:gd name="T0" fmla="*/ 17 w 18"/>
                <a:gd name="T1" fmla="*/ 8 h 63"/>
                <a:gd name="T2" fmla="*/ 18 w 18"/>
                <a:gd name="T3" fmla="*/ 63 h 63"/>
                <a:gd name="T4" fmla="*/ 2 w 18"/>
                <a:gd name="T5" fmla="*/ 55 h 63"/>
                <a:gd name="T6" fmla="*/ 0 w 18"/>
                <a:gd name="T7" fmla="*/ 0 h 63"/>
                <a:gd name="T8" fmla="*/ 17 w 18"/>
                <a:gd name="T9" fmla="*/ 8 h 63"/>
              </a:gdLst>
              <a:ahLst/>
              <a:cxnLst>
                <a:cxn ang="0">
                  <a:pos x="T0" y="T1"/>
                </a:cxn>
                <a:cxn ang="0">
                  <a:pos x="T2" y="T3"/>
                </a:cxn>
                <a:cxn ang="0">
                  <a:pos x="T4" y="T5"/>
                </a:cxn>
                <a:cxn ang="0">
                  <a:pos x="T6" y="T7"/>
                </a:cxn>
                <a:cxn ang="0">
                  <a:pos x="T8" y="T9"/>
                </a:cxn>
              </a:cxnLst>
              <a:rect l="0" t="0" r="r" b="b"/>
              <a:pathLst>
                <a:path w="18" h="63">
                  <a:moveTo>
                    <a:pt x="17" y="8"/>
                  </a:moveTo>
                  <a:lnTo>
                    <a:pt x="18" y="63"/>
                  </a:lnTo>
                  <a:lnTo>
                    <a:pt x="2" y="55"/>
                  </a:lnTo>
                  <a:lnTo>
                    <a:pt x="0" y="0"/>
                  </a:lnTo>
                  <a:lnTo>
                    <a:pt x="17"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3" name="Freeform 1890"/>
            <p:cNvSpPr>
              <a:spLocks/>
            </p:cNvSpPr>
            <p:nvPr/>
          </p:nvSpPr>
          <p:spPr bwMode="auto">
            <a:xfrm>
              <a:off x="12327716" y="-1255315"/>
              <a:ext cx="7938" cy="106363"/>
            </a:xfrm>
            <a:custGeom>
              <a:avLst/>
              <a:gdLst>
                <a:gd name="T0" fmla="*/ 4 w 5"/>
                <a:gd name="T1" fmla="*/ 12 h 67"/>
                <a:gd name="T2" fmla="*/ 5 w 5"/>
                <a:gd name="T3" fmla="*/ 67 h 67"/>
                <a:gd name="T4" fmla="*/ 2 w 5"/>
                <a:gd name="T5" fmla="*/ 55 h 67"/>
                <a:gd name="T6" fmla="*/ 0 w 5"/>
                <a:gd name="T7" fmla="*/ 0 h 67"/>
                <a:gd name="T8" fmla="*/ 4 w 5"/>
                <a:gd name="T9" fmla="*/ 12 h 67"/>
              </a:gdLst>
              <a:ahLst/>
              <a:cxnLst>
                <a:cxn ang="0">
                  <a:pos x="T0" y="T1"/>
                </a:cxn>
                <a:cxn ang="0">
                  <a:pos x="T2" y="T3"/>
                </a:cxn>
                <a:cxn ang="0">
                  <a:pos x="T4" y="T5"/>
                </a:cxn>
                <a:cxn ang="0">
                  <a:pos x="T6" y="T7"/>
                </a:cxn>
                <a:cxn ang="0">
                  <a:pos x="T8" y="T9"/>
                </a:cxn>
              </a:cxnLst>
              <a:rect l="0" t="0" r="r" b="b"/>
              <a:pathLst>
                <a:path w="5" h="67">
                  <a:moveTo>
                    <a:pt x="4" y="12"/>
                  </a:moveTo>
                  <a:lnTo>
                    <a:pt x="5" y="67"/>
                  </a:lnTo>
                  <a:lnTo>
                    <a:pt x="2" y="55"/>
                  </a:lnTo>
                  <a:lnTo>
                    <a:pt x="0" y="0"/>
                  </a:lnTo>
                  <a:lnTo>
                    <a:pt x="4" y="1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4" name="Freeform 1891"/>
            <p:cNvSpPr>
              <a:spLocks/>
            </p:cNvSpPr>
            <p:nvPr/>
          </p:nvSpPr>
          <p:spPr bwMode="auto">
            <a:xfrm>
              <a:off x="14150166" y="-1302940"/>
              <a:ext cx="3175" cy="100013"/>
            </a:xfrm>
            <a:custGeom>
              <a:avLst/>
              <a:gdLst>
                <a:gd name="T0" fmla="*/ 1 w 2"/>
                <a:gd name="T1" fmla="*/ 8 h 63"/>
                <a:gd name="T2" fmla="*/ 2 w 2"/>
                <a:gd name="T3" fmla="*/ 63 h 63"/>
                <a:gd name="T4" fmla="*/ 2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2"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5" name="Freeform 1892"/>
            <p:cNvSpPr>
              <a:spLocks noEditPoints="1"/>
            </p:cNvSpPr>
            <p:nvPr/>
          </p:nvSpPr>
          <p:spPr bwMode="auto">
            <a:xfrm>
              <a:off x="10383028" y="-2844403"/>
              <a:ext cx="4111625" cy="1577975"/>
            </a:xfrm>
            <a:custGeom>
              <a:avLst/>
              <a:gdLst>
                <a:gd name="T0" fmla="*/ 3164 w 3289"/>
                <a:gd name="T1" fmla="*/ 1066 h 1208"/>
                <a:gd name="T2" fmla="*/ 3177 w 3289"/>
                <a:gd name="T3" fmla="*/ 1124 h 1208"/>
                <a:gd name="T4" fmla="*/ 3070 w 3289"/>
                <a:gd name="T5" fmla="*/ 1179 h 1208"/>
                <a:gd name="T6" fmla="*/ 2910 w 3289"/>
                <a:gd name="T7" fmla="*/ 1176 h 1208"/>
                <a:gd name="T8" fmla="*/ 2729 w 3289"/>
                <a:gd name="T9" fmla="*/ 1161 h 1208"/>
                <a:gd name="T10" fmla="*/ 2685 w 3289"/>
                <a:gd name="T11" fmla="*/ 1088 h 1208"/>
                <a:gd name="T12" fmla="*/ 2744 w 3289"/>
                <a:gd name="T13" fmla="*/ 961 h 1208"/>
                <a:gd name="T14" fmla="*/ 1885 w 3289"/>
                <a:gd name="T15" fmla="*/ 847 h 1208"/>
                <a:gd name="T16" fmla="*/ 1797 w 3289"/>
                <a:gd name="T17" fmla="*/ 885 h 1208"/>
                <a:gd name="T18" fmla="*/ 1440 w 3289"/>
                <a:gd name="T19" fmla="*/ 963 h 1208"/>
                <a:gd name="T20" fmla="*/ 1601 w 3289"/>
                <a:gd name="T21" fmla="*/ 1039 h 1208"/>
                <a:gd name="T22" fmla="*/ 1629 w 3289"/>
                <a:gd name="T23" fmla="*/ 1121 h 1208"/>
                <a:gd name="T24" fmla="*/ 1527 w 3289"/>
                <a:gd name="T25" fmla="*/ 1208 h 1208"/>
                <a:gd name="T26" fmla="*/ 1245 w 3289"/>
                <a:gd name="T27" fmla="*/ 1143 h 1208"/>
                <a:gd name="T28" fmla="*/ 1017 w 3289"/>
                <a:gd name="T29" fmla="*/ 1079 h 1208"/>
                <a:gd name="T30" fmla="*/ 917 w 3289"/>
                <a:gd name="T31" fmla="*/ 965 h 1208"/>
                <a:gd name="T32" fmla="*/ 667 w 3289"/>
                <a:gd name="T33" fmla="*/ 1045 h 1208"/>
                <a:gd name="T34" fmla="*/ 414 w 3289"/>
                <a:gd name="T35" fmla="*/ 1058 h 1208"/>
                <a:gd name="T36" fmla="*/ 322 w 3289"/>
                <a:gd name="T37" fmla="*/ 995 h 1208"/>
                <a:gd name="T38" fmla="*/ 76 w 3289"/>
                <a:gd name="T39" fmla="*/ 906 h 1208"/>
                <a:gd name="T40" fmla="*/ 53 w 3289"/>
                <a:gd name="T41" fmla="*/ 789 h 1208"/>
                <a:gd name="T42" fmla="*/ 231 w 3289"/>
                <a:gd name="T43" fmla="*/ 649 h 1208"/>
                <a:gd name="T44" fmla="*/ 431 w 3289"/>
                <a:gd name="T45" fmla="*/ 618 h 1208"/>
                <a:gd name="T46" fmla="*/ 510 w 3289"/>
                <a:gd name="T47" fmla="*/ 378 h 1208"/>
                <a:gd name="T48" fmla="*/ 546 w 3289"/>
                <a:gd name="T49" fmla="*/ 278 h 1208"/>
                <a:gd name="T50" fmla="*/ 686 w 3289"/>
                <a:gd name="T51" fmla="*/ 222 h 1208"/>
                <a:gd name="T52" fmla="*/ 825 w 3289"/>
                <a:gd name="T53" fmla="*/ 248 h 1208"/>
                <a:gd name="T54" fmla="*/ 1031 w 3289"/>
                <a:gd name="T55" fmla="*/ 279 h 1208"/>
                <a:gd name="T56" fmla="*/ 1258 w 3289"/>
                <a:gd name="T57" fmla="*/ 197 h 1208"/>
                <a:gd name="T58" fmla="*/ 1113 w 3289"/>
                <a:gd name="T59" fmla="*/ 67 h 1208"/>
                <a:gd name="T60" fmla="*/ 1282 w 3289"/>
                <a:gd name="T61" fmla="*/ 86 h 1208"/>
                <a:gd name="T62" fmla="*/ 1440 w 3289"/>
                <a:gd name="T63" fmla="*/ 68 h 1208"/>
                <a:gd name="T64" fmla="*/ 1607 w 3289"/>
                <a:gd name="T65" fmla="*/ 1 h 1208"/>
                <a:gd name="T66" fmla="*/ 1723 w 3289"/>
                <a:gd name="T67" fmla="*/ 76 h 1208"/>
                <a:gd name="T68" fmla="*/ 1715 w 3289"/>
                <a:gd name="T69" fmla="*/ 221 h 1208"/>
                <a:gd name="T70" fmla="*/ 1881 w 3289"/>
                <a:gd name="T71" fmla="*/ 231 h 1208"/>
                <a:gd name="T72" fmla="*/ 2133 w 3289"/>
                <a:gd name="T73" fmla="*/ 210 h 1208"/>
                <a:gd name="T74" fmla="*/ 2286 w 3289"/>
                <a:gd name="T75" fmla="*/ 177 h 1208"/>
                <a:gd name="T76" fmla="*/ 2517 w 3289"/>
                <a:gd name="T77" fmla="*/ 184 h 1208"/>
                <a:gd name="T78" fmla="*/ 2675 w 3289"/>
                <a:gd name="T79" fmla="*/ 73 h 1208"/>
                <a:gd name="T80" fmla="*/ 2756 w 3289"/>
                <a:gd name="T81" fmla="*/ 174 h 1208"/>
                <a:gd name="T82" fmla="*/ 2851 w 3289"/>
                <a:gd name="T83" fmla="*/ 251 h 1208"/>
                <a:gd name="T84" fmla="*/ 2793 w 3289"/>
                <a:gd name="T85" fmla="*/ 290 h 1208"/>
                <a:gd name="T86" fmla="*/ 2708 w 3289"/>
                <a:gd name="T87" fmla="*/ 338 h 1208"/>
                <a:gd name="T88" fmla="*/ 2711 w 3289"/>
                <a:gd name="T89" fmla="*/ 400 h 1208"/>
                <a:gd name="T90" fmla="*/ 2773 w 3289"/>
                <a:gd name="T91" fmla="*/ 454 h 1208"/>
                <a:gd name="T92" fmla="*/ 2904 w 3289"/>
                <a:gd name="T93" fmla="*/ 447 h 1208"/>
                <a:gd name="T94" fmla="*/ 2972 w 3289"/>
                <a:gd name="T95" fmla="*/ 435 h 1208"/>
                <a:gd name="T96" fmla="*/ 3075 w 3289"/>
                <a:gd name="T97" fmla="*/ 386 h 1208"/>
                <a:gd name="T98" fmla="*/ 3204 w 3289"/>
                <a:gd name="T99" fmla="*/ 393 h 1208"/>
                <a:gd name="T100" fmla="*/ 3274 w 3289"/>
                <a:gd name="T101" fmla="*/ 468 h 1208"/>
                <a:gd name="T102" fmla="*/ 3089 w 3289"/>
                <a:gd name="T103" fmla="*/ 630 h 1208"/>
                <a:gd name="T104" fmla="*/ 3084 w 3289"/>
                <a:gd name="T105" fmla="*/ 687 h 1208"/>
                <a:gd name="T106" fmla="*/ 3085 w 3289"/>
                <a:gd name="T107" fmla="*/ 803 h 1208"/>
                <a:gd name="T108" fmla="*/ 3195 w 3289"/>
                <a:gd name="T109" fmla="*/ 875 h 1208"/>
                <a:gd name="T110" fmla="*/ 3179 w 3289"/>
                <a:gd name="T111" fmla="*/ 949 h 1208"/>
                <a:gd name="T112" fmla="*/ 2339 w 3289"/>
                <a:gd name="T113" fmla="*/ 219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9" h="1208">
                  <a:moveTo>
                    <a:pt x="3247" y="1001"/>
                  </a:moveTo>
                  <a:cubicBezTo>
                    <a:pt x="3216" y="1018"/>
                    <a:pt x="3216" y="1018"/>
                    <a:pt x="3216" y="1018"/>
                  </a:cubicBezTo>
                  <a:cubicBezTo>
                    <a:pt x="3211" y="1023"/>
                    <a:pt x="3211" y="1023"/>
                    <a:pt x="3211" y="1023"/>
                  </a:cubicBezTo>
                  <a:cubicBezTo>
                    <a:pt x="3200" y="1026"/>
                    <a:pt x="3200" y="1026"/>
                    <a:pt x="3200" y="1026"/>
                  </a:cubicBezTo>
                  <a:cubicBezTo>
                    <a:pt x="3195" y="1038"/>
                    <a:pt x="3195" y="1038"/>
                    <a:pt x="3195" y="1038"/>
                  </a:cubicBezTo>
                  <a:cubicBezTo>
                    <a:pt x="3183" y="1042"/>
                    <a:pt x="3183" y="1042"/>
                    <a:pt x="3183" y="1042"/>
                  </a:cubicBezTo>
                  <a:cubicBezTo>
                    <a:pt x="3175" y="1054"/>
                    <a:pt x="3175" y="1054"/>
                    <a:pt x="3175" y="1054"/>
                  </a:cubicBezTo>
                  <a:cubicBezTo>
                    <a:pt x="3163" y="1058"/>
                    <a:pt x="3163" y="1058"/>
                    <a:pt x="3163" y="1058"/>
                  </a:cubicBezTo>
                  <a:cubicBezTo>
                    <a:pt x="3164" y="1066"/>
                    <a:pt x="3164" y="1066"/>
                    <a:pt x="3164" y="1066"/>
                  </a:cubicBezTo>
                  <a:cubicBezTo>
                    <a:pt x="3178" y="1075"/>
                    <a:pt x="3178" y="1075"/>
                    <a:pt x="3178" y="1075"/>
                  </a:cubicBezTo>
                  <a:cubicBezTo>
                    <a:pt x="3187" y="1076"/>
                    <a:pt x="3187" y="1076"/>
                    <a:pt x="3187" y="1076"/>
                  </a:cubicBezTo>
                  <a:cubicBezTo>
                    <a:pt x="3197" y="1077"/>
                    <a:pt x="3197" y="1077"/>
                    <a:pt x="3197" y="1077"/>
                  </a:cubicBezTo>
                  <a:cubicBezTo>
                    <a:pt x="3211" y="1083"/>
                    <a:pt x="3211" y="1083"/>
                    <a:pt x="3211" y="1083"/>
                  </a:cubicBezTo>
                  <a:cubicBezTo>
                    <a:pt x="3192" y="1093"/>
                    <a:pt x="3192" y="1093"/>
                    <a:pt x="3192" y="1093"/>
                  </a:cubicBezTo>
                  <a:cubicBezTo>
                    <a:pt x="3203" y="1095"/>
                    <a:pt x="3203" y="1095"/>
                    <a:pt x="3203" y="1095"/>
                  </a:cubicBezTo>
                  <a:cubicBezTo>
                    <a:pt x="3209" y="1104"/>
                    <a:pt x="3209" y="1104"/>
                    <a:pt x="3209" y="1104"/>
                  </a:cubicBezTo>
                  <a:cubicBezTo>
                    <a:pt x="3182" y="1111"/>
                    <a:pt x="3182" y="1111"/>
                    <a:pt x="3182" y="1111"/>
                  </a:cubicBezTo>
                  <a:cubicBezTo>
                    <a:pt x="3177" y="1124"/>
                    <a:pt x="3177" y="1124"/>
                    <a:pt x="3177" y="1124"/>
                  </a:cubicBezTo>
                  <a:cubicBezTo>
                    <a:pt x="3180" y="1132"/>
                    <a:pt x="3180" y="1132"/>
                    <a:pt x="3180" y="1132"/>
                  </a:cubicBezTo>
                  <a:cubicBezTo>
                    <a:pt x="3194" y="1140"/>
                    <a:pt x="3194" y="1140"/>
                    <a:pt x="3194" y="1140"/>
                  </a:cubicBezTo>
                  <a:cubicBezTo>
                    <a:pt x="3193" y="1149"/>
                    <a:pt x="3193" y="1149"/>
                    <a:pt x="3193" y="1149"/>
                  </a:cubicBezTo>
                  <a:cubicBezTo>
                    <a:pt x="3185" y="1157"/>
                    <a:pt x="3185" y="1157"/>
                    <a:pt x="3185" y="1157"/>
                  </a:cubicBezTo>
                  <a:cubicBezTo>
                    <a:pt x="3179" y="1159"/>
                    <a:pt x="3173" y="1160"/>
                    <a:pt x="3172" y="1160"/>
                  </a:cubicBezTo>
                  <a:cubicBezTo>
                    <a:pt x="3147" y="1163"/>
                    <a:pt x="3147" y="1163"/>
                    <a:pt x="3147" y="1163"/>
                  </a:cubicBezTo>
                  <a:cubicBezTo>
                    <a:pt x="3118" y="1175"/>
                    <a:pt x="3118" y="1175"/>
                    <a:pt x="3118" y="1175"/>
                  </a:cubicBezTo>
                  <a:cubicBezTo>
                    <a:pt x="3093" y="1172"/>
                    <a:pt x="3093" y="1172"/>
                    <a:pt x="3093" y="1172"/>
                  </a:cubicBezTo>
                  <a:cubicBezTo>
                    <a:pt x="3070" y="1179"/>
                    <a:pt x="3070" y="1179"/>
                    <a:pt x="3070" y="1179"/>
                  </a:cubicBezTo>
                  <a:cubicBezTo>
                    <a:pt x="3043" y="1185"/>
                    <a:pt x="3043" y="1185"/>
                    <a:pt x="3043" y="1185"/>
                  </a:cubicBezTo>
                  <a:cubicBezTo>
                    <a:pt x="3022" y="1175"/>
                    <a:pt x="3022" y="1175"/>
                    <a:pt x="3022" y="1175"/>
                  </a:cubicBezTo>
                  <a:cubicBezTo>
                    <a:pt x="3012" y="1175"/>
                    <a:pt x="3012" y="1175"/>
                    <a:pt x="3012" y="1175"/>
                  </a:cubicBezTo>
                  <a:cubicBezTo>
                    <a:pt x="3014" y="1190"/>
                    <a:pt x="3014" y="1190"/>
                    <a:pt x="3014" y="1190"/>
                  </a:cubicBezTo>
                  <a:cubicBezTo>
                    <a:pt x="2969" y="1177"/>
                    <a:pt x="2969" y="1177"/>
                    <a:pt x="2969" y="1177"/>
                  </a:cubicBezTo>
                  <a:cubicBezTo>
                    <a:pt x="2965" y="1169"/>
                    <a:pt x="2965" y="1169"/>
                    <a:pt x="2965" y="1169"/>
                  </a:cubicBezTo>
                  <a:cubicBezTo>
                    <a:pt x="2944" y="1176"/>
                    <a:pt x="2944" y="1176"/>
                    <a:pt x="2944" y="1176"/>
                  </a:cubicBezTo>
                  <a:cubicBezTo>
                    <a:pt x="2920" y="1177"/>
                    <a:pt x="2920" y="1177"/>
                    <a:pt x="2920" y="1177"/>
                  </a:cubicBezTo>
                  <a:cubicBezTo>
                    <a:pt x="2910" y="1176"/>
                    <a:pt x="2910" y="1176"/>
                    <a:pt x="2910" y="1176"/>
                  </a:cubicBezTo>
                  <a:cubicBezTo>
                    <a:pt x="2900" y="1189"/>
                    <a:pt x="2900" y="1189"/>
                    <a:pt x="2900" y="1189"/>
                  </a:cubicBezTo>
                  <a:cubicBezTo>
                    <a:pt x="2896" y="1170"/>
                    <a:pt x="2896" y="1170"/>
                    <a:pt x="2896" y="1170"/>
                  </a:cubicBezTo>
                  <a:cubicBezTo>
                    <a:pt x="2884" y="1153"/>
                    <a:pt x="2884" y="1153"/>
                    <a:pt x="2884" y="1153"/>
                  </a:cubicBezTo>
                  <a:cubicBezTo>
                    <a:pt x="2860" y="1144"/>
                    <a:pt x="2860" y="1144"/>
                    <a:pt x="2860" y="1144"/>
                  </a:cubicBezTo>
                  <a:cubicBezTo>
                    <a:pt x="2848" y="1156"/>
                    <a:pt x="2848" y="1156"/>
                    <a:pt x="2848" y="1156"/>
                  </a:cubicBezTo>
                  <a:cubicBezTo>
                    <a:pt x="2817" y="1179"/>
                    <a:pt x="2817" y="1179"/>
                    <a:pt x="2817" y="1179"/>
                  </a:cubicBezTo>
                  <a:cubicBezTo>
                    <a:pt x="2782" y="1172"/>
                    <a:pt x="2782" y="1172"/>
                    <a:pt x="2782" y="1172"/>
                  </a:cubicBezTo>
                  <a:cubicBezTo>
                    <a:pt x="2757" y="1167"/>
                    <a:pt x="2757" y="1167"/>
                    <a:pt x="2757" y="1167"/>
                  </a:cubicBezTo>
                  <a:cubicBezTo>
                    <a:pt x="2729" y="1161"/>
                    <a:pt x="2729" y="1161"/>
                    <a:pt x="2729" y="1161"/>
                  </a:cubicBezTo>
                  <a:cubicBezTo>
                    <a:pt x="2730" y="1144"/>
                    <a:pt x="2730" y="1144"/>
                    <a:pt x="2730" y="1144"/>
                  </a:cubicBezTo>
                  <a:cubicBezTo>
                    <a:pt x="2742" y="1131"/>
                    <a:pt x="2742" y="1131"/>
                    <a:pt x="2742" y="1131"/>
                  </a:cubicBezTo>
                  <a:cubicBezTo>
                    <a:pt x="2737" y="1124"/>
                    <a:pt x="2737" y="1124"/>
                    <a:pt x="2737" y="1124"/>
                  </a:cubicBezTo>
                  <a:cubicBezTo>
                    <a:pt x="2708" y="1135"/>
                    <a:pt x="2708" y="1135"/>
                    <a:pt x="2708" y="1135"/>
                  </a:cubicBezTo>
                  <a:cubicBezTo>
                    <a:pt x="2698" y="1153"/>
                    <a:pt x="2698" y="1153"/>
                    <a:pt x="2698" y="1153"/>
                  </a:cubicBezTo>
                  <a:cubicBezTo>
                    <a:pt x="2684" y="1143"/>
                    <a:pt x="2684" y="1143"/>
                    <a:pt x="2684" y="1143"/>
                  </a:cubicBezTo>
                  <a:cubicBezTo>
                    <a:pt x="2690" y="1122"/>
                    <a:pt x="2690" y="1122"/>
                    <a:pt x="2690" y="1122"/>
                  </a:cubicBezTo>
                  <a:cubicBezTo>
                    <a:pt x="2685" y="1108"/>
                    <a:pt x="2685" y="1108"/>
                    <a:pt x="2685" y="1108"/>
                  </a:cubicBezTo>
                  <a:cubicBezTo>
                    <a:pt x="2685" y="1088"/>
                    <a:pt x="2685" y="1088"/>
                    <a:pt x="2685" y="1088"/>
                  </a:cubicBezTo>
                  <a:cubicBezTo>
                    <a:pt x="2687" y="1076"/>
                    <a:pt x="2687" y="1076"/>
                    <a:pt x="2687" y="1076"/>
                  </a:cubicBezTo>
                  <a:cubicBezTo>
                    <a:pt x="2682" y="1064"/>
                    <a:pt x="2682" y="1064"/>
                    <a:pt x="2682" y="1064"/>
                  </a:cubicBezTo>
                  <a:cubicBezTo>
                    <a:pt x="2697" y="1038"/>
                    <a:pt x="2697" y="1038"/>
                    <a:pt x="2697" y="1038"/>
                  </a:cubicBezTo>
                  <a:cubicBezTo>
                    <a:pt x="2697" y="1020"/>
                    <a:pt x="2697" y="1020"/>
                    <a:pt x="2697" y="1020"/>
                  </a:cubicBezTo>
                  <a:cubicBezTo>
                    <a:pt x="2705" y="1007"/>
                    <a:pt x="2705" y="1007"/>
                    <a:pt x="2705" y="1007"/>
                  </a:cubicBezTo>
                  <a:cubicBezTo>
                    <a:pt x="2731" y="987"/>
                    <a:pt x="2731" y="987"/>
                    <a:pt x="2731" y="987"/>
                  </a:cubicBezTo>
                  <a:cubicBezTo>
                    <a:pt x="2736" y="975"/>
                    <a:pt x="2736" y="975"/>
                    <a:pt x="2736" y="975"/>
                  </a:cubicBezTo>
                  <a:cubicBezTo>
                    <a:pt x="2745" y="968"/>
                    <a:pt x="2745" y="968"/>
                    <a:pt x="2745" y="968"/>
                  </a:cubicBezTo>
                  <a:cubicBezTo>
                    <a:pt x="2744" y="961"/>
                    <a:pt x="2744" y="961"/>
                    <a:pt x="2744" y="961"/>
                  </a:cubicBezTo>
                  <a:cubicBezTo>
                    <a:pt x="2036" y="936"/>
                    <a:pt x="2036" y="936"/>
                    <a:pt x="2036" y="936"/>
                  </a:cubicBezTo>
                  <a:cubicBezTo>
                    <a:pt x="2018" y="931"/>
                    <a:pt x="2018" y="931"/>
                    <a:pt x="2018" y="931"/>
                  </a:cubicBezTo>
                  <a:cubicBezTo>
                    <a:pt x="1997" y="929"/>
                    <a:pt x="1997" y="929"/>
                    <a:pt x="1997" y="929"/>
                  </a:cubicBezTo>
                  <a:cubicBezTo>
                    <a:pt x="1977" y="920"/>
                    <a:pt x="1977" y="920"/>
                    <a:pt x="1977" y="920"/>
                  </a:cubicBezTo>
                  <a:cubicBezTo>
                    <a:pt x="1965" y="912"/>
                    <a:pt x="1965" y="912"/>
                    <a:pt x="1965" y="912"/>
                  </a:cubicBezTo>
                  <a:cubicBezTo>
                    <a:pt x="1930" y="898"/>
                    <a:pt x="1930" y="898"/>
                    <a:pt x="1930" y="898"/>
                  </a:cubicBezTo>
                  <a:cubicBezTo>
                    <a:pt x="1907" y="889"/>
                    <a:pt x="1907" y="889"/>
                    <a:pt x="1907" y="889"/>
                  </a:cubicBezTo>
                  <a:cubicBezTo>
                    <a:pt x="1890" y="863"/>
                    <a:pt x="1890" y="863"/>
                    <a:pt x="1890" y="863"/>
                  </a:cubicBezTo>
                  <a:cubicBezTo>
                    <a:pt x="1885" y="847"/>
                    <a:pt x="1885" y="847"/>
                    <a:pt x="1885" y="847"/>
                  </a:cubicBezTo>
                  <a:cubicBezTo>
                    <a:pt x="1885" y="846"/>
                    <a:pt x="1871" y="822"/>
                    <a:pt x="1869" y="816"/>
                  </a:cubicBezTo>
                  <a:cubicBezTo>
                    <a:pt x="1866" y="810"/>
                    <a:pt x="1848" y="799"/>
                    <a:pt x="1847" y="799"/>
                  </a:cubicBezTo>
                  <a:cubicBezTo>
                    <a:pt x="1839" y="802"/>
                    <a:pt x="1833" y="806"/>
                    <a:pt x="1834" y="807"/>
                  </a:cubicBezTo>
                  <a:cubicBezTo>
                    <a:pt x="1836" y="810"/>
                    <a:pt x="1825" y="821"/>
                    <a:pt x="1818" y="825"/>
                  </a:cubicBezTo>
                  <a:cubicBezTo>
                    <a:pt x="1810" y="829"/>
                    <a:pt x="1814" y="838"/>
                    <a:pt x="1817" y="841"/>
                  </a:cubicBezTo>
                  <a:cubicBezTo>
                    <a:pt x="1820" y="844"/>
                    <a:pt x="1815" y="858"/>
                    <a:pt x="1815" y="859"/>
                  </a:cubicBezTo>
                  <a:cubicBezTo>
                    <a:pt x="1804" y="867"/>
                    <a:pt x="1804" y="867"/>
                    <a:pt x="1804" y="867"/>
                  </a:cubicBezTo>
                  <a:cubicBezTo>
                    <a:pt x="1804" y="874"/>
                    <a:pt x="1804" y="874"/>
                    <a:pt x="1804" y="874"/>
                  </a:cubicBezTo>
                  <a:cubicBezTo>
                    <a:pt x="1797" y="885"/>
                    <a:pt x="1797" y="885"/>
                    <a:pt x="1797" y="885"/>
                  </a:cubicBezTo>
                  <a:cubicBezTo>
                    <a:pt x="1435" y="891"/>
                    <a:pt x="1435" y="891"/>
                    <a:pt x="1435" y="891"/>
                  </a:cubicBezTo>
                  <a:cubicBezTo>
                    <a:pt x="1441" y="895"/>
                    <a:pt x="1441" y="895"/>
                    <a:pt x="1441" y="895"/>
                  </a:cubicBezTo>
                  <a:cubicBezTo>
                    <a:pt x="1446" y="900"/>
                    <a:pt x="1446" y="900"/>
                    <a:pt x="1446" y="900"/>
                  </a:cubicBezTo>
                  <a:cubicBezTo>
                    <a:pt x="1442" y="910"/>
                    <a:pt x="1442" y="910"/>
                    <a:pt x="1442" y="910"/>
                  </a:cubicBezTo>
                  <a:cubicBezTo>
                    <a:pt x="1442" y="919"/>
                    <a:pt x="1442" y="919"/>
                    <a:pt x="1442" y="919"/>
                  </a:cubicBezTo>
                  <a:cubicBezTo>
                    <a:pt x="1433" y="928"/>
                    <a:pt x="1433" y="928"/>
                    <a:pt x="1433" y="928"/>
                  </a:cubicBezTo>
                  <a:cubicBezTo>
                    <a:pt x="1441" y="941"/>
                    <a:pt x="1441" y="941"/>
                    <a:pt x="1441" y="941"/>
                  </a:cubicBezTo>
                  <a:cubicBezTo>
                    <a:pt x="1437" y="953"/>
                    <a:pt x="1437" y="953"/>
                    <a:pt x="1437" y="953"/>
                  </a:cubicBezTo>
                  <a:cubicBezTo>
                    <a:pt x="1440" y="963"/>
                    <a:pt x="1440" y="963"/>
                    <a:pt x="1440" y="963"/>
                  </a:cubicBezTo>
                  <a:cubicBezTo>
                    <a:pt x="1438" y="974"/>
                    <a:pt x="1438" y="974"/>
                    <a:pt x="1438" y="974"/>
                  </a:cubicBezTo>
                  <a:cubicBezTo>
                    <a:pt x="1439" y="992"/>
                    <a:pt x="1439" y="992"/>
                    <a:pt x="1439" y="992"/>
                  </a:cubicBezTo>
                  <a:cubicBezTo>
                    <a:pt x="1445" y="996"/>
                    <a:pt x="1445" y="996"/>
                    <a:pt x="1445" y="996"/>
                  </a:cubicBezTo>
                  <a:cubicBezTo>
                    <a:pt x="1445" y="1017"/>
                    <a:pt x="1445" y="1017"/>
                    <a:pt x="1445" y="1017"/>
                  </a:cubicBezTo>
                  <a:cubicBezTo>
                    <a:pt x="1441" y="1030"/>
                    <a:pt x="1441" y="1030"/>
                    <a:pt x="1441" y="1030"/>
                  </a:cubicBezTo>
                  <a:cubicBezTo>
                    <a:pt x="1458" y="1034"/>
                    <a:pt x="1458" y="1034"/>
                    <a:pt x="1458" y="1034"/>
                  </a:cubicBezTo>
                  <a:cubicBezTo>
                    <a:pt x="1560" y="1034"/>
                    <a:pt x="1560" y="1034"/>
                    <a:pt x="1560" y="1034"/>
                  </a:cubicBezTo>
                  <a:cubicBezTo>
                    <a:pt x="1580" y="1040"/>
                    <a:pt x="1580" y="1040"/>
                    <a:pt x="1580" y="1040"/>
                  </a:cubicBezTo>
                  <a:cubicBezTo>
                    <a:pt x="1601" y="1039"/>
                    <a:pt x="1601" y="1039"/>
                    <a:pt x="1601" y="1039"/>
                  </a:cubicBezTo>
                  <a:cubicBezTo>
                    <a:pt x="1621" y="1049"/>
                    <a:pt x="1621" y="1049"/>
                    <a:pt x="1621" y="1049"/>
                  </a:cubicBezTo>
                  <a:cubicBezTo>
                    <a:pt x="1625" y="1057"/>
                    <a:pt x="1625" y="1057"/>
                    <a:pt x="1625" y="1057"/>
                  </a:cubicBezTo>
                  <a:cubicBezTo>
                    <a:pt x="1607" y="1068"/>
                    <a:pt x="1607" y="1068"/>
                    <a:pt x="1607" y="1068"/>
                  </a:cubicBezTo>
                  <a:cubicBezTo>
                    <a:pt x="1601" y="1073"/>
                    <a:pt x="1601" y="1073"/>
                    <a:pt x="1601" y="1073"/>
                  </a:cubicBezTo>
                  <a:cubicBezTo>
                    <a:pt x="1603" y="1083"/>
                    <a:pt x="1603" y="1083"/>
                    <a:pt x="1603" y="1083"/>
                  </a:cubicBezTo>
                  <a:cubicBezTo>
                    <a:pt x="1609" y="1093"/>
                    <a:pt x="1609" y="1093"/>
                    <a:pt x="1609" y="1093"/>
                  </a:cubicBezTo>
                  <a:cubicBezTo>
                    <a:pt x="1622" y="1103"/>
                    <a:pt x="1622" y="1103"/>
                    <a:pt x="1622" y="1103"/>
                  </a:cubicBezTo>
                  <a:cubicBezTo>
                    <a:pt x="1626" y="1111"/>
                    <a:pt x="1626" y="1111"/>
                    <a:pt x="1626" y="1111"/>
                  </a:cubicBezTo>
                  <a:cubicBezTo>
                    <a:pt x="1629" y="1121"/>
                    <a:pt x="1629" y="1121"/>
                    <a:pt x="1629" y="1121"/>
                  </a:cubicBezTo>
                  <a:cubicBezTo>
                    <a:pt x="1619" y="1136"/>
                    <a:pt x="1619" y="1136"/>
                    <a:pt x="1619" y="1136"/>
                  </a:cubicBezTo>
                  <a:cubicBezTo>
                    <a:pt x="1607" y="1145"/>
                    <a:pt x="1607" y="1145"/>
                    <a:pt x="1607" y="1145"/>
                  </a:cubicBezTo>
                  <a:cubicBezTo>
                    <a:pt x="1590" y="1159"/>
                    <a:pt x="1590" y="1159"/>
                    <a:pt x="1590" y="1159"/>
                  </a:cubicBezTo>
                  <a:cubicBezTo>
                    <a:pt x="1576" y="1167"/>
                    <a:pt x="1576" y="1167"/>
                    <a:pt x="1576" y="1167"/>
                  </a:cubicBezTo>
                  <a:cubicBezTo>
                    <a:pt x="1570" y="1176"/>
                    <a:pt x="1570" y="1176"/>
                    <a:pt x="1570" y="1176"/>
                  </a:cubicBezTo>
                  <a:cubicBezTo>
                    <a:pt x="1566" y="1187"/>
                    <a:pt x="1566" y="1187"/>
                    <a:pt x="1566" y="1187"/>
                  </a:cubicBezTo>
                  <a:cubicBezTo>
                    <a:pt x="1547" y="1193"/>
                    <a:pt x="1547" y="1193"/>
                    <a:pt x="1547" y="1193"/>
                  </a:cubicBezTo>
                  <a:cubicBezTo>
                    <a:pt x="1529" y="1202"/>
                    <a:pt x="1529" y="1202"/>
                    <a:pt x="1529" y="1202"/>
                  </a:cubicBezTo>
                  <a:cubicBezTo>
                    <a:pt x="1527" y="1208"/>
                    <a:pt x="1527" y="1208"/>
                    <a:pt x="1527" y="1208"/>
                  </a:cubicBezTo>
                  <a:cubicBezTo>
                    <a:pt x="1506" y="1203"/>
                    <a:pt x="1506" y="1203"/>
                    <a:pt x="1506" y="1203"/>
                  </a:cubicBezTo>
                  <a:cubicBezTo>
                    <a:pt x="1505" y="1203"/>
                    <a:pt x="1483" y="1194"/>
                    <a:pt x="1472" y="1193"/>
                  </a:cubicBezTo>
                  <a:cubicBezTo>
                    <a:pt x="1456" y="1193"/>
                    <a:pt x="1438" y="1196"/>
                    <a:pt x="1429" y="1197"/>
                  </a:cubicBezTo>
                  <a:cubicBezTo>
                    <a:pt x="1415" y="1197"/>
                    <a:pt x="1392" y="1194"/>
                    <a:pt x="1390" y="1190"/>
                  </a:cubicBezTo>
                  <a:cubicBezTo>
                    <a:pt x="1388" y="1186"/>
                    <a:pt x="1367" y="1181"/>
                    <a:pt x="1363" y="1174"/>
                  </a:cubicBezTo>
                  <a:cubicBezTo>
                    <a:pt x="1355" y="1170"/>
                    <a:pt x="1349" y="1174"/>
                    <a:pt x="1337" y="1174"/>
                  </a:cubicBezTo>
                  <a:cubicBezTo>
                    <a:pt x="1317" y="1174"/>
                    <a:pt x="1305" y="1167"/>
                    <a:pt x="1293" y="1164"/>
                  </a:cubicBezTo>
                  <a:cubicBezTo>
                    <a:pt x="1281" y="1161"/>
                    <a:pt x="1267" y="1156"/>
                    <a:pt x="1263" y="1151"/>
                  </a:cubicBezTo>
                  <a:cubicBezTo>
                    <a:pt x="1261" y="1147"/>
                    <a:pt x="1253" y="1143"/>
                    <a:pt x="1245" y="1143"/>
                  </a:cubicBezTo>
                  <a:cubicBezTo>
                    <a:pt x="1222" y="1146"/>
                    <a:pt x="1211" y="1139"/>
                    <a:pt x="1195" y="1134"/>
                  </a:cubicBezTo>
                  <a:cubicBezTo>
                    <a:pt x="1191" y="1133"/>
                    <a:pt x="1186" y="1132"/>
                    <a:pt x="1181" y="1132"/>
                  </a:cubicBezTo>
                  <a:cubicBezTo>
                    <a:pt x="1172" y="1132"/>
                    <a:pt x="1163" y="1134"/>
                    <a:pt x="1155" y="1135"/>
                  </a:cubicBezTo>
                  <a:cubicBezTo>
                    <a:pt x="1147" y="1136"/>
                    <a:pt x="1140" y="1137"/>
                    <a:pt x="1136" y="1137"/>
                  </a:cubicBezTo>
                  <a:cubicBezTo>
                    <a:pt x="1124" y="1137"/>
                    <a:pt x="1109" y="1131"/>
                    <a:pt x="1098" y="1128"/>
                  </a:cubicBezTo>
                  <a:cubicBezTo>
                    <a:pt x="1088" y="1125"/>
                    <a:pt x="1090" y="1120"/>
                    <a:pt x="1087" y="1118"/>
                  </a:cubicBezTo>
                  <a:cubicBezTo>
                    <a:pt x="1083" y="1116"/>
                    <a:pt x="1070" y="1112"/>
                    <a:pt x="1051" y="1106"/>
                  </a:cubicBezTo>
                  <a:cubicBezTo>
                    <a:pt x="1031" y="1099"/>
                    <a:pt x="1034" y="1096"/>
                    <a:pt x="1021" y="1091"/>
                  </a:cubicBezTo>
                  <a:cubicBezTo>
                    <a:pt x="1008" y="1085"/>
                    <a:pt x="1014" y="1086"/>
                    <a:pt x="1017" y="1079"/>
                  </a:cubicBezTo>
                  <a:cubicBezTo>
                    <a:pt x="1020" y="1073"/>
                    <a:pt x="993" y="1064"/>
                    <a:pt x="995" y="1050"/>
                  </a:cubicBezTo>
                  <a:cubicBezTo>
                    <a:pt x="996" y="1035"/>
                    <a:pt x="1004" y="1037"/>
                    <a:pt x="999" y="1027"/>
                  </a:cubicBezTo>
                  <a:cubicBezTo>
                    <a:pt x="993" y="1017"/>
                    <a:pt x="993" y="1017"/>
                    <a:pt x="990" y="1012"/>
                  </a:cubicBezTo>
                  <a:cubicBezTo>
                    <a:pt x="987" y="1007"/>
                    <a:pt x="1001" y="996"/>
                    <a:pt x="1002" y="988"/>
                  </a:cubicBezTo>
                  <a:cubicBezTo>
                    <a:pt x="1003" y="979"/>
                    <a:pt x="1002" y="975"/>
                    <a:pt x="1000" y="969"/>
                  </a:cubicBezTo>
                  <a:cubicBezTo>
                    <a:pt x="998" y="964"/>
                    <a:pt x="993" y="962"/>
                    <a:pt x="990" y="962"/>
                  </a:cubicBezTo>
                  <a:cubicBezTo>
                    <a:pt x="984" y="964"/>
                    <a:pt x="973" y="965"/>
                    <a:pt x="964" y="965"/>
                  </a:cubicBezTo>
                  <a:cubicBezTo>
                    <a:pt x="954" y="964"/>
                    <a:pt x="950" y="964"/>
                    <a:pt x="945" y="964"/>
                  </a:cubicBezTo>
                  <a:cubicBezTo>
                    <a:pt x="935" y="964"/>
                    <a:pt x="921" y="965"/>
                    <a:pt x="917" y="965"/>
                  </a:cubicBezTo>
                  <a:cubicBezTo>
                    <a:pt x="911" y="966"/>
                    <a:pt x="872" y="970"/>
                    <a:pt x="860" y="970"/>
                  </a:cubicBezTo>
                  <a:cubicBezTo>
                    <a:pt x="838" y="977"/>
                    <a:pt x="815" y="993"/>
                    <a:pt x="814" y="994"/>
                  </a:cubicBezTo>
                  <a:cubicBezTo>
                    <a:pt x="786" y="1003"/>
                    <a:pt x="786" y="1003"/>
                    <a:pt x="786" y="1003"/>
                  </a:cubicBezTo>
                  <a:cubicBezTo>
                    <a:pt x="766" y="1008"/>
                    <a:pt x="766" y="1008"/>
                    <a:pt x="766" y="1008"/>
                  </a:cubicBezTo>
                  <a:cubicBezTo>
                    <a:pt x="765" y="1008"/>
                    <a:pt x="741" y="1018"/>
                    <a:pt x="731" y="1024"/>
                  </a:cubicBezTo>
                  <a:cubicBezTo>
                    <a:pt x="727" y="1026"/>
                    <a:pt x="723" y="1027"/>
                    <a:pt x="719" y="1027"/>
                  </a:cubicBezTo>
                  <a:cubicBezTo>
                    <a:pt x="716" y="1027"/>
                    <a:pt x="712" y="1026"/>
                    <a:pt x="709" y="1026"/>
                  </a:cubicBezTo>
                  <a:cubicBezTo>
                    <a:pt x="705" y="1026"/>
                    <a:pt x="701" y="1025"/>
                    <a:pt x="698" y="1025"/>
                  </a:cubicBezTo>
                  <a:cubicBezTo>
                    <a:pt x="682" y="1026"/>
                    <a:pt x="667" y="1044"/>
                    <a:pt x="667" y="1045"/>
                  </a:cubicBezTo>
                  <a:cubicBezTo>
                    <a:pt x="643" y="1052"/>
                    <a:pt x="643" y="1052"/>
                    <a:pt x="643" y="1052"/>
                  </a:cubicBezTo>
                  <a:cubicBezTo>
                    <a:pt x="610" y="1057"/>
                    <a:pt x="610" y="1057"/>
                    <a:pt x="610" y="1057"/>
                  </a:cubicBezTo>
                  <a:cubicBezTo>
                    <a:pt x="610" y="1056"/>
                    <a:pt x="605" y="1053"/>
                    <a:pt x="592" y="1053"/>
                  </a:cubicBezTo>
                  <a:cubicBezTo>
                    <a:pt x="580" y="1053"/>
                    <a:pt x="562" y="1051"/>
                    <a:pt x="546" y="1051"/>
                  </a:cubicBezTo>
                  <a:cubicBezTo>
                    <a:pt x="537" y="1051"/>
                    <a:pt x="532" y="1051"/>
                    <a:pt x="528" y="1051"/>
                  </a:cubicBezTo>
                  <a:cubicBezTo>
                    <a:pt x="509" y="1051"/>
                    <a:pt x="484" y="1050"/>
                    <a:pt x="473" y="1050"/>
                  </a:cubicBezTo>
                  <a:cubicBezTo>
                    <a:pt x="460" y="1050"/>
                    <a:pt x="453" y="1053"/>
                    <a:pt x="446" y="1057"/>
                  </a:cubicBezTo>
                  <a:cubicBezTo>
                    <a:pt x="441" y="1059"/>
                    <a:pt x="433" y="1060"/>
                    <a:pt x="426" y="1060"/>
                  </a:cubicBezTo>
                  <a:cubicBezTo>
                    <a:pt x="421" y="1060"/>
                    <a:pt x="416" y="1060"/>
                    <a:pt x="414" y="1058"/>
                  </a:cubicBezTo>
                  <a:cubicBezTo>
                    <a:pt x="411" y="1056"/>
                    <a:pt x="406" y="1056"/>
                    <a:pt x="402" y="1056"/>
                  </a:cubicBezTo>
                  <a:cubicBezTo>
                    <a:pt x="397" y="1056"/>
                    <a:pt x="393" y="1057"/>
                    <a:pt x="393" y="1057"/>
                  </a:cubicBezTo>
                  <a:cubicBezTo>
                    <a:pt x="393" y="1055"/>
                    <a:pt x="390" y="1026"/>
                    <a:pt x="393" y="1020"/>
                  </a:cubicBezTo>
                  <a:cubicBezTo>
                    <a:pt x="396" y="1013"/>
                    <a:pt x="393" y="995"/>
                    <a:pt x="391" y="985"/>
                  </a:cubicBezTo>
                  <a:cubicBezTo>
                    <a:pt x="389" y="975"/>
                    <a:pt x="399" y="975"/>
                    <a:pt x="398" y="973"/>
                  </a:cubicBezTo>
                  <a:cubicBezTo>
                    <a:pt x="397" y="970"/>
                    <a:pt x="396" y="964"/>
                    <a:pt x="399" y="959"/>
                  </a:cubicBezTo>
                  <a:cubicBezTo>
                    <a:pt x="398" y="958"/>
                    <a:pt x="389" y="964"/>
                    <a:pt x="375" y="969"/>
                  </a:cubicBezTo>
                  <a:cubicBezTo>
                    <a:pt x="357" y="976"/>
                    <a:pt x="344" y="982"/>
                    <a:pt x="343" y="982"/>
                  </a:cubicBezTo>
                  <a:cubicBezTo>
                    <a:pt x="322" y="995"/>
                    <a:pt x="322" y="995"/>
                    <a:pt x="322" y="995"/>
                  </a:cubicBezTo>
                  <a:cubicBezTo>
                    <a:pt x="318" y="995"/>
                    <a:pt x="229" y="997"/>
                    <a:pt x="226" y="997"/>
                  </a:cubicBezTo>
                  <a:cubicBezTo>
                    <a:pt x="222" y="997"/>
                    <a:pt x="216" y="996"/>
                    <a:pt x="216" y="994"/>
                  </a:cubicBezTo>
                  <a:cubicBezTo>
                    <a:pt x="216" y="992"/>
                    <a:pt x="207" y="984"/>
                    <a:pt x="206" y="980"/>
                  </a:cubicBezTo>
                  <a:cubicBezTo>
                    <a:pt x="205" y="976"/>
                    <a:pt x="189" y="968"/>
                    <a:pt x="188" y="967"/>
                  </a:cubicBezTo>
                  <a:cubicBezTo>
                    <a:pt x="182" y="965"/>
                    <a:pt x="158" y="964"/>
                    <a:pt x="130" y="962"/>
                  </a:cubicBezTo>
                  <a:cubicBezTo>
                    <a:pt x="102" y="961"/>
                    <a:pt x="101" y="963"/>
                    <a:pt x="107" y="957"/>
                  </a:cubicBezTo>
                  <a:cubicBezTo>
                    <a:pt x="113" y="951"/>
                    <a:pt x="115" y="950"/>
                    <a:pt x="116" y="943"/>
                  </a:cubicBezTo>
                  <a:cubicBezTo>
                    <a:pt x="118" y="936"/>
                    <a:pt x="117" y="934"/>
                    <a:pt x="111" y="931"/>
                  </a:cubicBezTo>
                  <a:cubicBezTo>
                    <a:pt x="105" y="927"/>
                    <a:pt x="81" y="917"/>
                    <a:pt x="76" y="906"/>
                  </a:cubicBezTo>
                  <a:cubicBezTo>
                    <a:pt x="70" y="894"/>
                    <a:pt x="60" y="902"/>
                    <a:pt x="54" y="895"/>
                  </a:cubicBezTo>
                  <a:cubicBezTo>
                    <a:pt x="48" y="889"/>
                    <a:pt x="52" y="883"/>
                    <a:pt x="44" y="877"/>
                  </a:cubicBezTo>
                  <a:cubicBezTo>
                    <a:pt x="36" y="871"/>
                    <a:pt x="34" y="868"/>
                    <a:pt x="34" y="863"/>
                  </a:cubicBezTo>
                  <a:cubicBezTo>
                    <a:pt x="35" y="858"/>
                    <a:pt x="27" y="858"/>
                    <a:pt x="13" y="853"/>
                  </a:cubicBezTo>
                  <a:cubicBezTo>
                    <a:pt x="0" y="849"/>
                    <a:pt x="7" y="842"/>
                    <a:pt x="10" y="838"/>
                  </a:cubicBezTo>
                  <a:cubicBezTo>
                    <a:pt x="12" y="833"/>
                    <a:pt x="24" y="835"/>
                    <a:pt x="31" y="830"/>
                  </a:cubicBezTo>
                  <a:cubicBezTo>
                    <a:pt x="35" y="827"/>
                    <a:pt x="33" y="823"/>
                    <a:pt x="31" y="820"/>
                  </a:cubicBezTo>
                  <a:cubicBezTo>
                    <a:pt x="29" y="816"/>
                    <a:pt x="26" y="814"/>
                    <a:pt x="26" y="812"/>
                  </a:cubicBezTo>
                  <a:cubicBezTo>
                    <a:pt x="25" y="809"/>
                    <a:pt x="47" y="793"/>
                    <a:pt x="53" y="789"/>
                  </a:cubicBezTo>
                  <a:cubicBezTo>
                    <a:pt x="58" y="784"/>
                    <a:pt x="79" y="782"/>
                    <a:pt x="93" y="778"/>
                  </a:cubicBezTo>
                  <a:cubicBezTo>
                    <a:pt x="107" y="775"/>
                    <a:pt x="101" y="765"/>
                    <a:pt x="97" y="760"/>
                  </a:cubicBezTo>
                  <a:cubicBezTo>
                    <a:pt x="93" y="755"/>
                    <a:pt x="89" y="750"/>
                    <a:pt x="93" y="744"/>
                  </a:cubicBezTo>
                  <a:cubicBezTo>
                    <a:pt x="97" y="738"/>
                    <a:pt x="106" y="730"/>
                    <a:pt x="114" y="724"/>
                  </a:cubicBezTo>
                  <a:cubicBezTo>
                    <a:pt x="122" y="719"/>
                    <a:pt x="125" y="703"/>
                    <a:pt x="127" y="694"/>
                  </a:cubicBezTo>
                  <a:cubicBezTo>
                    <a:pt x="128" y="686"/>
                    <a:pt x="132" y="685"/>
                    <a:pt x="137" y="683"/>
                  </a:cubicBezTo>
                  <a:cubicBezTo>
                    <a:pt x="143" y="681"/>
                    <a:pt x="166" y="676"/>
                    <a:pt x="175" y="673"/>
                  </a:cubicBezTo>
                  <a:cubicBezTo>
                    <a:pt x="185" y="671"/>
                    <a:pt x="187" y="666"/>
                    <a:pt x="190" y="663"/>
                  </a:cubicBezTo>
                  <a:cubicBezTo>
                    <a:pt x="192" y="660"/>
                    <a:pt x="220" y="654"/>
                    <a:pt x="231" y="649"/>
                  </a:cubicBezTo>
                  <a:cubicBezTo>
                    <a:pt x="242" y="645"/>
                    <a:pt x="251" y="643"/>
                    <a:pt x="265" y="641"/>
                  </a:cubicBezTo>
                  <a:cubicBezTo>
                    <a:pt x="279" y="638"/>
                    <a:pt x="285" y="639"/>
                    <a:pt x="292" y="637"/>
                  </a:cubicBezTo>
                  <a:cubicBezTo>
                    <a:pt x="300" y="635"/>
                    <a:pt x="310" y="635"/>
                    <a:pt x="311" y="633"/>
                  </a:cubicBezTo>
                  <a:cubicBezTo>
                    <a:pt x="313" y="631"/>
                    <a:pt x="324" y="630"/>
                    <a:pt x="343" y="629"/>
                  </a:cubicBezTo>
                  <a:cubicBezTo>
                    <a:pt x="362" y="627"/>
                    <a:pt x="364" y="622"/>
                    <a:pt x="371" y="618"/>
                  </a:cubicBezTo>
                  <a:cubicBezTo>
                    <a:pt x="374" y="616"/>
                    <a:pt x="377" y="615"/>
                    <a:pt x="382" y="615"/>
                  </a:cubicBezTo>
                  <a:cubicBezTo>
                    <a:pt x="397" y="616"/>
                    <a:pt x="401" y="615"/>
                    <a:pt x="405" y="615"/>
                  </a:cubicBezTo>
                  <a:cubicBezTo>
                    <a:pt x="410" y="615"/>
                    <a:pt x="415" y="614"/>
                    <a:pt x="418" y="614"/>
                  </a:cubicBezTo>
                  <a:cubicBezTo>
                    <a:pt x="425" y="614"/>
                    <a:pt x="428" y="616"/>
                    <a:pt x="431" y="618"/>
                  </a:cubicBezTo>
                  <a:cubicBezTo>
                    <a:pt x="434" y="621"/>
                    <a:pt x="439" y="625"/>
                    <a:pt x="443" y="625"/>
                  </a:cubicBezTo>
                  <a:cubicBezTo>
                    <a:pt x="451" y="619"/>
                    <a:pt x="464" y="618"/>
                    <a:pt x="464" y="618"/>
                  </a:cubicBezTo>
                  <a:cubicBezTo>
                    <a:pt x="474" y="608"/>
                    <a:pt x="474" y="608"/>
                    <a:pt x="474" y="608"/>
                  </a:cubicBezTo>
                  <a:cubicBezTo>
                    <a:pt x="496" y="550"/>
                    <a:pt x="496" y="550"/>
                    <a:pt x="496" y="550"/>
                  </a:cubicBezTo>
                  <a:cubicBezTo>
                    <a:pt x="497" y="548"/>
                    <a:pt x="513" y="495"/>
                    <a:pt x="519" y="482"/>
                  </a:cubicBezTo>
                  <a:cubicBezTo>
                    <a:pt x="526" y="469"/>
                    <a:pt x="532" y="448"/>
                    <a:pt x="534" y="440"/>
                  </a:cubicBezTo>
                  <a:cubicBezTo>
                    <a:pt x="536" y="431"/>
                    <a:pt x="542" y="425"/>
                    <a:pt x="538" y="419"/>
                  </a:cubicBezTo>
                  <a:cubicBezTo>
                    <a:pt x="534" y="412"/>
                    <a:pt x="528" y="402"/>
                    <a:pt x="520" y="396"/>
                  </a:cubicBezTo>
                  <a:cubicBezTo>
                    <a:pt x="513" y="390"/>
                    <a:pt x="519" y="387"/>
                    <a:pt x="510" y="378"/>
                  </a:cubicBezTo>
                  <a:cubicBezTo>
                    <a:pt x="502" y="369"/>
                    <a:pt x="493" y="371"/>
                    <a:pt x="474" y="363"/>
                  </a:cubicBezTo>
                  <a:cubicBezTo>
                    <a:pt x="456" y="355"/>
                    <a:pt x="469" y="343"/>
                    <a:pt x="471" y="336"/>
                  </a:cubicBezTo>
                  <a:cubicBezTo>
                    <a:pt x="472" y="329"/>
                    <a:pt x="471" y="319"/>
                    <a:pt x="472" y="312"/>
                  </a:cubicBezTo>
                  <a:cubicBezTo>
                    <a:pt x="473" y="306"/>
                    <a:pt x="489" y="310"/>
                    <a:pt x="508" y="305"/>
                  </a:cubicBezTo>
                  <a:cubicBezTo>
                    <a:pt x="518" y="303"/>
                    <a:pt x="522" y="303"/>
                    <a:pt x="525" y="303"/>
                  </a:cubicBezTo>
                  <a:cubicBezTo>
                    <a:pt x="545" y="299"/>
                    <a:pt x="551" y="302"/>
                    <a:pt x="555" y="304"/>
                  </a:cubicBezTo>
                  <a:cubicBezTo>
                    <a:pt x="565" y="305"/>
                    <a:pt x="568" y="304"/>
                    <a:pt x="573" y="302"/>
                  </a:cubicBezTo>
                  <a:cubicBezTo>
                    <a:pt x="582" y="300"/>
                    <a:pt x="572" y="287"/>
                    <a:pt x="566" y="282"/>
                  </a:cubicBezTo>
                  <a:cubicBezTo>
                    <a:pt x="563" y="279"/>
                    <a:pt x="556" y="278"/>
                    <a:pt x="546" y="278"/>
                  </a:cubicBezTo>
                  <a:cubicBezTo>
                    <a:pt x="539" y="278"/>
                    <a:pt x="530" y="278"/>
                    <a:pt x="520" y="279"/>
                  </a:cubicBezTo>
                  <a:cubicBezTo>
                    <a:pt x="499" y="279"/>
                    <a:pt x="498" y="273"/>
                    <a:pt x="498" y="272"/>
                  </a:cubicBezTo>
                  <a:cubicBezTo>
                    <a:pt x="498" y="271"/>
                    <a:pt x="499" y="244"/>
                    <a:pt x="500" y="239"/>
                  </a:cubicBezTo>
                  <a:cubicBezTo>
                    <a:pt x="501" y="235"/>
                    <a:pt x="507" y="235"/>
                    <a:pt x="518" y="235"/>
                  </a:cubicBezTo>
                  <a:cubicBezTo>
                    <a:pt x="535" y="235"/>
                    <a:pt x="536" y="234"/>
                    <a:pt x="541" y="234"/>
                  </a:cubicBezTo>
                  <a:cubicBezTo>
                    <a:pt x="550" y="234"/>
                    <a:pt x="554" y="235"/>
                    <a:pt x="558" y="235"/>
                  </a:cubicBezTo>
                  <a:cubicBezTo>
                    <a:pt x="574" y="233"/>
                    <a:pt x="580" y="235"/>
                    <a:pt x="581" y="235"/>
                  </a:cubicBezTo>
                  <a:cubicBezTo>
                    <a:pt x="584" y="235"/>
                    <a:pt x="649" y="233"/>
                    <a:pt x="671" y="232"/>
                  </a:cubicBezTo>
                  <a:cubicBezTo>
                    <a:pt x="693" y="231"/>
                    <a:pt x="691" y="232"/>
                    <a:pt x="686" y="222"/>
                  </a:cubicBezTo>
                  <a:cubicBezTo>
                    <a:pt x="684" y="218"/>
                    <a:pt x="687" y="217"/>
                    <a:pt x="692" y="217"/>
                  </a:cubicBezTo>
                  <a:cubicBezTo>
                    <a:pt x="699" y="217"/>
                    <a:pt x="710" y="220"/>
                    <a:pt x="714" y="225"/>
                  </a:cubicBezTo>
                  <a:cubicBezTo>
                    <a:pt x="717" y="228"/>
                    <a:pt x="722" y="229"/>
                    <a:pt x="727" y="229"/>
                  </a:cubicBezTo>
                  <a:cubicBezTo>
                    <a:pt x="734" y="229"/>
                    <a:pt x="740" y="227"/>
                    <a:pt x="741" y="226"/>
                  </a:cubicBezTo>
                  <a:cubicBezTo>
                    <a:pt x="744" y="224"/>
                    <a:pt x="755" y="215"/>
                    <a:pt x="782" y="207"/>
                  </a:cubicBezTo>
                  <a:cubicBezTo>
                    <a:pt x="790" y="204"/>
                    <a:pt x="795" y="203"/>
                    <a:pt x="798" y="203"/>
                  </a:cubicBezTo>
                  <a:cubicBezTo>
                    <a:pt x="806" y="203"/>
                    <a:pt x="803" y="210"/>
                    <a:pt x="806" y="216"/>
                  </a:cubicBezTo>
                  <a:cubicBezTo>
                    <a:pt x="810" y="224"/>
                    <a:pt x="810" y="221"/>
                    <a:pt x="816" y="228"/>
                  </a:cubicBezTo>
                  <a:cubicBezTo>
                    <a:pt x="822" y="235"/>
                    <a:pt x="829" y="242"/>
                    <a:pt x="825" y="248"/>
                  </a:cubicBezTo>
                  <a:cubicBezTo>
                    <a:pt x="822" y="253"/>
                    <a:pt x="818" y="263"/>
                    <a:pt x="826" y="263"/>
                  </a:cubicBezTo>
                  <a:cubicBezTo>
                    <a:pt x="847" y="262"/>
                    <a:pt x="877" y="273"/>
                    <a:pt x="885" y="276"/>
                  </a:cubicBezTo>
                  <a:cubicBezTo>
                    <a:pt x="893" y="278"/>
                    <a:pt x="901" y="289"/>
                    <a:pt x="917" y="289"/>
                  </a:cubicBezTo>
                  <a:cubicBezTo>
                    <a:pt x="935" y="289"/>
                    <a:pt x="955" y="286"/>
                    <a:pt x="962" y="280"/>
                  </a:cubicBezTo>
                  <a:cubicBezTo>
                    <a:pt x="965" y="277"/>
                    <a:pt x="969" y="277"/>
                    <a:pt x="973" y="277"/>
                  </a:cubicBezTo>
                  <a:cubicBezTo>
                    <a:pt x="986" y="277"/>
                    <a:pt x="990" y="277"/>
                    <a:pt x="994" y="276"/>
                  </a:cubicBezTo>
                  <a:cubicBezTo>
                    <a:pt x="1008" y="275"/>
                    <a:pt x="1007" y="284"/>
                    <a:pt x="1003" y="288"/>
                  </a:cubicBezTo>
                  <a:cubicBezTo>
                    <a:pt x="1006" y="292"/>
                    <a:pt x="1012" y="290"/>
                    <a:pt x="1018" y="288"/>
                  </a:cubicBezTo>
                  <a:cubicBezTo>
                    <a:pt x="1029" y="283"/>
                    <a:pt x="1023" y="283"/>
                    <a:pt x="1031" y="279"/>
                  </a:cubicBezTo>
                  <a:cubicBezTo>
                    <a:pt x="1039" y="275"/>
                    <a:pt x="1048" y="274"/>
                    <a:pt x="1051" y="269"/>
                  </a:cubicBezTo>
                  <a:cubicBezTo>
                    <a:pt x="1053" y="263"/>
                    <a:pt x="1064" y="264"/>
                    <a:pt x="1073" y="261"/>
                  </a:cubicBezTo>
                  <a:cubicBezTo>
                    <a:pt x="1082" y="257"/>
                    <a:pt x="1083" y="255"/>
                    <a:pt x="1091" y="255"/>
                  </a:cubicBezTo>
                  <a:cubicBezTo>
                    <a:pt x="1108" y="256"/>
                    <a:pt x="1115" y="251"/>
                    <a:pt x="1123" y="245"/>
                  </a:cubicBezTo>
                  <a:cubicBezTo>
                    <a:pt x="1129" y="241"/>
                    <a:pt x="1136" y="238"/>
                    <a:pt x="1139" y="238"/>
                  </a:cubicBezTo>
                  <a:cubicBezTo>
                    <a:pt x="1148" y="244"/>
                    <a:pt x="1157" y="241"/>
                    <a:pt x="1164" y="238"/>
                  </a:cubicBezTo>
                  <a:cubicBezTo>
                    <a:pt x="1176" y="232"/>
                    <a:pt x="1182" y="222"/>
                    <a:pt x="1184" y="213"/>
                  </a:cubicBezTo>
                  <a:cubicBezTo>
                    <a:pt x="1186" y="205"/>
                    <a:pt x="1211" y="212"/>
                    <a:pt x="1226" y="204"/>
                  </a:cubicBezTo>
                  <a:cubicBezTo>
                    <a:pt x="1241" y="196"/>
                    <a:pt x="1241" y="200"/>
                    <a:pt x="1258" y="197"/>
                  </a:cubicBezTo>
                  <a:cubicBezTo>
                    <a:pt x="1271" y="190"/>
                    <a:pt x="1265" y="184"/>
                    <a:pt x="1265" y="180"/>
                  </a:cubicBezTo>
                  <a:cubicBezTo>
                    <a:pt x="1253" y="177"/>
                    <a:pt x="1249" y="178"/>
                    <a:pt x="1249" y="178"/>
                  </a:cubicBezTo>
                  <a:cubicBezTo>
                    <a:pt x="1246" y="178"/>
                    <a:pt x="1230" y="178"/>
                    <a:pt x="1207" y="179"/>
                  </a:cubicBezTo>
                  <a:cubicBezTo>
                    <a:pt x="1184" y="179"/>
                    <a:pt x="1188" y="168"/>
                    <a:pt x="1193" y="163"/>
                  </a:cubicBezTo>
                  <a:cubicBezTo>
                    <a:pt x="1200" y="158"/>
                    <a:pt x="1186" y="147"/>
                    <a:pt x="1177" y="143"/>
                  </a:cubicBezTo>
                  <a:cubicBezTo>
                    <a:pt x="1167" y="139"/>
                    <a:pt x="1169" y="121"/>
                    <a:pt x="1170" y="117"/>
                  </a:cubicBezTo>
                  <a:cubicBezTo>
                    <a:pt x="1170" y="112"/>
                    <a:pt x="1171" y="105"/>
                    <a:pt x="1167" y="103"/>
                  </a:cubicBezTo>
                  <a:cubicBezTo>
                    <a:pt x="1164" y="101"/>
                    <a:pt x="1149" y="93"/>
                    <a:pt x="1138" y="89"/>
                  </a:cubicBezTo>
                  <a:cubicBezTo>
                    <a:pt x="1127" y="85"/>
                    <a:pt x="1117" y="75"/>
                    <a:pt x="1113" y="67"/>
                  </a:cubicBezTo>
                  <a:cubicBezTo>
                    <a:pt x="1117" y="62"/>
                    <a:pt x="1121" y="65"/>
                    <a:pt x="1125" y="69"/>
                  </a:cubicBezTo>
                  <a:cubicBezTo>
                    <a:pt x="1127" y="72"/>
                    <a:pt x="1130" y="73"/>
                    <a:pt x="1134" y="73"/>
                  </a:cubicBezTo>
                  <a:cubicBezTo>
                    <a:pt x="1138" y="73"/>
                    <a:pt x="1143" y="71"/>
                    <a:pt x="1150" y="71"/>
                  </a:cubicBezTo>
                  <a:cubicBezTo>
                    <a:pt x="1166" y="70"/>
                    <a:pt x="1183" y="76"/>
                    <a:pt x="1189" y="78"/>
                  </a:cubicBezTo>
                  <a:cubicBezTo>
                    <a:pt x="1195" y="81"/>
                    <a:pt x="1195" y="87"/>
                    <a:pt x="1202" y="87"/>
                  </a:cubicBezTo>
                  <a:cubicBezTo>
                    <a:pt x="1208" y="87"/>
                    <a:pt x="1217" y="84"/>
                    <a:pt x="1236" y="84"/>
                  </a:cubicBezTo>
                  <a:cubicBezTo>
                    <a:pt x="1245" y="84"/>
                    <a:pt x="1249" y="85"/>
                    <a:pt x="1252" y="85"/>
                  </a:cubicBezTo>
                  <a:cubicBezTo>
                    <a:pt x="1256" y="86"/>
                    <a:pt x="1258" y="86"/>
                    <a:pt x="1261" y="86"/>
                  </a:cubicBezTo>
                  <a:cubicBezTo>
                    <a:pt x="1278" y="83"/>
                    <a:pt x="1279" y="85"/>
                    <a:pt x="1282" y="86"/>
                  </a:cubicBezTo>
                  <a:cubicBezTo>
                    <a:pt x="1287" y="88"/>
                    <a:pt x="1300" y="97"/>
                    <a:pt x="1317" y="103"/>
                  </a:cubicBezTo>
                  <a:cubicBezTo>
                    <a:pt x="1324" y="105"/>
                    <a:pt x="1329" y="106"/>
                    <a:pt x="1332" y="106"/>
                  </a:cubicBezTo>
                  <a:cubicBezTo>
                    <a:pt x="1338" y="106"/>
                    <a:pt x="1341" y="104"/>
                    <a:pt x="1343" y="101"/>
                  </a:cubicBezTo>
                  <a:cubicBezTo>
                    <a:pt x="1348" y="97"/>
                    <a:pt x="1349" y="89"/>
                    <a:pt x="1347" y="83"/>
                  </a:cubicBezTo>
                  <a:cubicBezTo>
                    <a:pt x="1345" y="78"/>
                    <a:pt x="1372" y="74"/>
                    <a:pt x="1377" y="70"/>
                  </a:cubicBezTo>
                  <a:cubicBezTo>
                    <a:pt x="1388" y="68"/>
                    <a:pt x="1393" y="70"/>
                    <a:pt x="1402" y="71"/>
                  </a:cubicBezTo>
                  <a:cubicBezTo>
                    <a:pt x="1410" y="72"/>
                    <a:pt x="1415" y="73"/>
                    <a:pt x="1419" y="73"/>
                  </a:cubicBezTo>
                  <a:cubicBezTo>
                    <a:pt x="1423" y="73"/>
                    <a:pt x="1426" y="72"/>
                    <a:pt x="1430" y="70"/>
                  </a:cubicBezTo>
                  <a:cubicBezTo>
                    <a:pt x="1433" y="68"/>
                    <a:pt x="1437" y="68"/>
                    <a:pt x="1440" y="68"/>
                  </a:cubicBezTo>
                  <a:cubicBezTo>
                    <a:pt x="1459" y="65"/>
                    <a:pt x="1474" y="63"/>
                    <a:pt x="1479" y="63"/>
                  </a:cubicBezTo>
                  <a:cubicBezTo>
                    <a:pt x="1484" y="63"/>
                    <a:pt x="1494" y="61"/>
                    <a:pt x="1496" y="56"/>
                  </a:cubicBezTo>
                  <a:cubicBezTo>
                    <a:pt x="1498" y="52"/>
                    <a:pt x="1515" y="51"/>
                    <a:pt x="1520" y="49"/>
                  </a:cubicBezTo>
                  <a:cubicBezTo>
                    <a:pt x="1524" y="47"/>
                    <a:pt x="1529" y="45"/>
                    <a:pt x="1537" y="45"/>
                  </a:cubicBezTo>
                  <a:cubicBezTo>
                    <a:pt x="1546" y="45"/>
                    <a:pt x="1553" y="45"/>
                    <a:pt x="1564" y="42"/>
                  </a:cubicBezTo>
                  <a:cubicBezTo>
                    <a:pt x="1575" y="38"/>
                    <a:pt x="1575" y="33"/>
                    <a:pt x="1579" y="30"/>
                  </a:cubicBezTo>
                  <a:cubicBezTo>
                    <a:pt x="1583" y="28"/>
                    <a:pt x="1589" y="26"/>
                    <a:pt x="1602" y="20"/>
                  </a:cubicBezTo>
                  <a:cubicBezTo>
                    <a:pt x="1614" y="14"/>
                    <a:pt x="1607" y="12"/>
                    <a:pt x="1597" y="5"/>
                  </a:cubicBezTo>
                  <a:cubicBezTo>
                    <a:pt x="1591" y="1"/>
                    <a:pt x="1597" y="0"/>
                    <a:pt x="1607" y="1"/>
                  </a:cubicBezTo>
                  <a:cubicBezTo>
                    <a:pt x="1614" y="1"/>
                    <a:pt x="1624" y="1"/>
                    <a:pt x="1632" y="1"/>
                  </a:cubicBezTo>
                  <a:cubicBezTo>
                    <a:pt x="1641" y="1"/>
                    <a:pt x="1647" y="1"/>
                    <a:pt x="1652" y="1"/>
                  </a:cubicBezTo>
                  <a:cubicBezTo>
                    <a:pt x="1657" y="1"/>
                    <a:pt x="1661" y="1"/>
                    <a:pt x="1665" y="2"/>
                  </a:cubicBezTo>
                  <a:cubicBezTo>
                    <a:pt x="1674" y="4"/>
                    <a:pt x="1680" y="16"/>
                    <a:pt x="1678" y="18"/>
                  </a:cubicBezTo>
                  <a:cubicBezTo>
                    <a:pt x="1676" y="21"/>
                    <a:pt x="1673" y="34"/>
                    <a:pt x="1668" y="38"/>
                  </a:cubicBezTo>
                  <a:cubicBezTo>
                    <a:pt x="1664" y="43"/>
                    <a:pt x="1666" y="45"/>
                    <a:pt x="1674" y="45"/>
                  </a:cubicBezTo>
                  <a:cubicBezTo>
                    <a:pt x="1682" y="45"/>
                    <a:pt x="1685" y="46"/>
                    <a:pt x="1700" y="47"/>
                  </a:cubicBezTo>
                  <a:cubicBezTo>
                    <a:pt x="1714" y="49"/>
                    <a:pt x="1712" y="54"/>
                    <a:pt x="1709" y="61"/>
                  </a:cubicBezTo>
                  <a:cubicBezTo>
                    <a:pt x="1705" y="69"/>
                    <a:pt x="1718" y="75"/>
                    <a:pt x="1723" y="76"/>
                  </a:cubicBezTo>
                  <a:cubicBezTo>
                    <a:pt x="1728" y="78"/>
                    <a:pt x="1720" y="85"/>
                    <a:pt x="1719" y="89"/>
                  </a:cubicBezTo>
                  <a:cubicBezTo>
                    <a:pt x="1718" y="93"/>
                    <a:pt x="1708" y="95"/>
                    <a:pt x="1697" y="98"/>
                  </a:cubicBezTo>
                  <a:cubicBezTo>
                    <a:pt x="1685" y="101"/>
                    <a:pt x="1689" y="105"/>
                    <a:pt x="1692" y="108"/>
                  </a:cubicBezTo>
                  <a:cubicBezTo>
                    <a:pt x="1696" y="112"/>
                    <a:pt x="1691" y="120"/>
                    <a:pt x="1687" y="125"/>
                  </a:cubicBezTo>
                  <a:cubicBezTo>
                    <a:pt x="1683" y="131"/>
                    <a:pt x="1671" y="143"/>
                    <a:pt x="1666" y="149"/>
                  </a:cubicBezTo>
                  <a:cubicBezTo>
                    <a:pt x="1661" y="154"/>
                    <a:pt x="1678" y="170"/>
                    <a:pt x="1679" y="175"/>
                  </a:cubicBezTo>
                  <a:cubicBezTo>
                    <a:pt x="1680" y="179"/>
                    <a:pt x="1694" y="182"/>
                    <a:pt x="1695" y="191"/>
                  </a:cubicBezTo>
                  <a:cubicBezTo>
                    <a:pt x="1696" y="200"/>
                    <a:pt x="1693" y="205"/>
                    <a:pt x="1698" y="209"/>
                  </a:cubicBezTo>
                  <a:cubicBezTo>
                    <a:pt x="1702" y="214"/>
                    <a:pt x="1705" y="219"/>
                    <a:pt x="1715" y="221"/>
                  </a:cubicBezTo>
                  <a:cubicBezTo>
                    <a:pt x="1726" y="223"/>
                    <a:pt x="1726" y="229"/>
                    <a:pt x="1739" y="234"/>
                  </a:cubicBezTo>
                  <a:cubicBezTo>
                    <a:pt x="1752" y="240"/>
                    <a:pt x="1760" y="245"/>
                    <a:pt x="1772" y="246"/>
                  </a:cubicBezTo>
                  <a:cubicBezTo>
                    <a:pt x="1777" y="246"/>
                    <a:pt x="1781" y="247"/>
                    <a:pt x="1784" y="248"/>
                  </a:cubicBezTo>
                  <a:cubicBezTo>
                    <a:pt x="1790" y="249"/>
                    <a:pt x="1794" y="250"/>
                    <a:pt x="1799" y="252"/>
                  </a:cubicBezTo>
                  <a:cubicBezTo>
                    <a:pt x="1810" y="252"/>
                    <a:pt x="1817" y="249"/>
                    <a:pt x="1827" y="249"/>
                  </a:cubicBezTo>
                  <a:cubicBezTo>
                    <a:pt x="1840" y="248"/>
                    <a:pt x="1836" y="247"/>
                    <a:pt x="1839" y="239"/>
                  </a:cubicBezTo>
                  <a:cubicBezTo>
                    <a:pt x="1840" y="234"/>
                    <a:pt x="1844" y="234"/>
                    <a:pt x="1847" y="234"/>
                  </a:cubicBezTo>
                  <a:cubicBezTo>
                    <a:pt x="1859" y="231"/>
                    <a:pt x="1864" y="230"/>
                    <a:pt x="1870" y="230"/>
                  </a:cubicBezTo>
                  <a:cubicBezTo>
                    <a:pt x="1874" y="230"/>
                    <a:pt x="1877" y="230"/>
                    <a:pt x="1881" y="231"/>
                  </a:cubicBezTo>
                  <a:cubicBezTo>
                    <a:pt x="1895" y="231"/>
                    <a:pt x="1898" y="230"/>
                    <a:pt x="1898" y="228"/>
                  </a:cubicBezTo>
                  <a:cubicBezTo>
                    <a:pt x="1898" y="224"/>
                    <a:pt x="1910" y="225"/>
                    <a:pt x="1910" y="224"/>
                  </a:cubicBezTo>
                  <a:cubicBezTo>
                    <a:pt x="1911" y="222"/>
                    <a:pt x="1918" y="220"/>
                    <a:pt x="1931" y="220"/>
                  </a:cubicBezTo>
                  <a:cubicBezTo>
                    <a:pt x="1953" y="221"/>
                    <a:pt x="1962" y="215"/>
                    <a:pt x="1969" y="209"/>
                  </a:cubicBezTo>
                  <a:cubicBezTo>
                    <a:pt x="1973" y="205"/>
                    <a:pt x="1981" y="204"/>
                    <a:pt x="1986" y="204"/>
                  </a:cubicBezTo>
                  <a:cubicBezTo>
                    <a:pt x="1991" y="204"/>
                    <a:pt x="1998" y="202"/>
                    <a:pt x="2006" y="202"/>
                  </a:cubicBezTo>
                  <a:cubicBezTo>
                    <a:pt x="2020" y="205"/>
                    <a:pt x="2026" y="208"/>
                    <a:pt x="2036" y="208"/>
                  </a:cubicBezTo>
                  <a:cubicBezTo>
                    <a:pt x="2053" y="207"/>
                    <a:pt x="2066" y="205"/>
                    <a:pt x="2078" y="205"/>
                  </a:cubicBezTo>
                  <a:cubicBezTo>
                    <a:pt x="2092" y="205"/>
                    <a:pt x="2116" y="210"/>
                    <a:pt x="2133" y="210"/>
                  </a:cubicBezTo>
                  <a:cubicBezTo>
                    <a:pt x="2156" y="207"/>
                    <a:pt x="2141" y="194"/>
                    <a:pt x="2133" y="190"/>
                  </a:cubicBezTo>
                  <a:cubicBezTo>
                    <a:pt x="2124" y="185"/>
                    <a:pt x="2132" y="178"/>
                    <a:pt x="2134" y="176"/>
                  </a:cubicBezTo>
                  <a:cubicBezTo>
                    <a:pt x="2135" y="174"/>
                    <a:pt x="2144" y="170"/>
                    <a:pt x="2150" y="170"/>
                  </a:cubicBezTo>
                  <a:cubicBezTo>
                    <a:pt x="2157" y="174"/>
                    <a:pt x="2165" y="176"/>
                    <a:pt x="2173" y="176"/>
                  </a:cubicBezTo>
                  <a:cubicBezTo>
                    <a:pt x="2205" y="175"/>
                    <a:pt x="2210" y="174"/>
                    <a:pt x="2214" y="172"/>
                  </a:cubicBezTo>
                  <a:cubicBezTo>
                    <a:pt x="2218" y="170"/>
                    <a:pt x="2221" y="169"/>
                    <a:pt x="2226" y="169"/>
                  </a:cubicBezTo>
                  <a:cubicBezTo>
                    <a:pt x="2235" y="169"/>
                    <a:pt x="2241" y="169"/>
                    <a:pt x="2248" y="168"/>
                  </a:cubicBezTo>
                  <a:cubicBezTo>
                    <a:pt x="2251" y="167"/>
                    <a:pt x="2254" y="167"/>
                    <a:pt x="2257" y="167"/>
                  </a:cubicBezTo>
                  <a:cubicBezTo>
                    <a:pt x="2270" y="167"/>
                    <a:pt x="2276" y="174"/>
                    <a:pt x="2286" y="177"/>
                  </a:cubicBezTo>
                  <a:cubicBezTo>
                    <a:pt x="2299" y="181"/>
                    <a:pt x="2304" y="183"/>
                    <a:pt x="2310" y="184"/>
                  </a:cubicBezTo>
                  <a:cubicBezTo>
                    <a:pt x="2318" y="185"/>
                    <a:pt x="2331" y="191"/>
                    <a:pt x="2341" y="193"/>
                  </a:cubicBezTo>
                  <a:cubicBezTo>
                    <a:pt x="2358" y="194"/>
                    <a:pt x="2376" y="189"/>
                    <a:pt x="2387" y="187"/>
                  </a:cubicBezTo>
                  <a:cubicBezTo>
                    <a:pt x="2398" y="185"/>
                    <a:pt x="2404" y="182"/>
                    <a:pt x="2409" y="182"/>
                  </a:cubicBezTo>
                  <a:cubicBezTo>
                    <a:pt x="2416" y="183"/>
                    <a:pt x="2425" y="185"/>
                    <a:pt x="2432" y="185"/>
                  </a:cubicBezTo>
                  <a:cubicBezTo>
                    <a:pt x="2442" y="183"/>
                    <a:pt x="2448" y="182"/>
                    <a:pt x="2453" y="182"/>
                  </a:cubicBezTo>
                  <a:cubicBezTo>
                    <a:pt x="2457" y="182"/>
                    <a:pt x="2462" y="183"/>
                    <a:pt x="2464" y="185"/>
                  </a:cubicBezTo>
                  <a:cubicBezTo>
                    <a:pt x="2470" y="190"/>
                    <a:pt x="2469" y="190"/>
                    <a:pt x="2479" y="190"/>
                  </a:cubicBezTo>
                  <a:cubicBezTo>
                    <a:pt x="2499" y="190"/>
                    <a:pt x="2506" y="190"/>
                    <a:pt x="2517" y="184"/>
                  </a:cubicBezTo>
                  <a:cubicBezTo>
                    <a:pt x="2527" y="178"/>
                    <a:pt x="2546" y="172"/>
                    <a:pt x="2547" y="169"/>
                  </a:cubicBezTo>
                  <a:cubicBezTo>
                    <a:pt x="2548" y="167"/>
                    <a:pt x="2563" y="151"/>
                    <a:pt x="2567" y="147"/>
                  </a:cubicBezTo>
                  <a:cubicBezTo>
                    <a:pt x="2571" y="142"/>
                    <a:pt x="2575" y="134"/>
                    <a:pt x="2581" y="128"/>
                  </a:cubicBezTo>
                  <a:cubicBezTo>
                    <a:pt x="2586" y="123"/>
                    <a:pt x="2599" y="122"/>
                    <a:pt x="2608" y="113"/>
                  </a:cubicBezTo>
                  <a:cubicBezTo>
                    <a:pt x="2617" y="104"/>
                    <a:pt x="2618" y="101"/>
                    <a:pt x="2630" y="97"/>
                  </a:cubicBezTo>
                  <a:cubicBezTo>
                    <a:pt x="2642" y="93"/>
                    <a:pt x="2640" y="86"/>
                    <a:pt x="2640" y="85"/>
                  </a:cubicBezTo>
                  <a:cubicBezTo>
                    <a:pt x="2642" y="83"/>
                    <a:pt x="2659" y="76"/>
                    <a:pt x="2663" y="74"/>
                  </a:cubicBezTo>
                  <a:cubicBezTo>
                    <a:pt x="2664" y="74"/>
                    <a:pt x="2666" y="72"/>
                    <a:pt x="2667" y="69"/>
                  </a:cubicBezTo>
                  <a:cubicBezTo>
                    <a:pt x="2675" y="73"/>
                    <a:pt x="2675" y="73"/>
                    <a:pt x="2675" y="73"/>
                  </a:cubicBezTo>
                  <a:cubicBezTo>
                    <a:pt x="2678" y="66"/>
                    <a:pt x="2678" y="66"/>
                    <a:pt x="2678" y="66"/>
                  </a:cubicBezTo>
                  <a:cubicBezTo>
                    <a:pt x="2687" y="61"/>
                    <a:pt x="2687" y="61"/>
                    <a:pt x="2687" y="61"/>
                  </a:cubicBezTo>
                  <a:cubicBezTo>
                    <a:pt x="2688" y="62"/>
                    <a:pt x="2707" y="68"/>
                    <a:pt x="2711" y="71"/>
                  </a:cubicBezTo>
                  <a:cubicBezTo>
                    <a:pt x="2714" y="74"/>
                    <a:pt x="2721" y="87"/>
                    <a:pt x="2721" y="88"/>
                  </a:cubicBezTo>
                  <a:cubicBezTo>
                    <a:pt x="2731" y="91"/>
                    <a:pt x="2731" y="91"/>
                    <a:pt x="2731" y="91"/>
                  </a:cubicBezTo>
                  <a:cubicBezTo>
                    <a:pt x="2731" y="102"/>
                    <a:pt x="2731" y="102"/>
                    <a:pt x="2731" y="102"/>
                  </a:cubicBezTo>
                  <a:cubicBezTo>
                    <a:pt x="2728" y="118"/>
                    <a:pt x="2728" y="118"/>
                    <a:pt x="2728" y="118"/>
                  </a:cubicBezTo>
                  <a:cubicBezTo>
                    <a:pt x="2739" y="145"/>
                    <a:pt x="2739" y="145"/>
                    <a:pt x="2739" y="145"/>
                  </a:cubicBezTo>
                  <a:cubicBezTo>
                    <a:pt x="2756" y="174"/>
                    <a:pt x="2756" y="174"/>
                    <a:pt x="2756" y="174"/>
                  </a:cubicBezTo>
                  <a:cubicBezTo>
                    <a:pt x="2766" y="191"/>
                    <a:pt x="2766" y="191"/>
                    <a:pt x="2766" y="191"/>
                  </a:cubicBezTo>
                  <a:cubicBezTo>
                    <a:pt x="2764" y="201"/>
                    <a:pt x="2764" y="201"/>
                    <a:pt x="2764" y="201"/>
                  </a:cubicBezTo>
                  <a:cubicBezTo>
                    <a:pt x="2777" y="201"/>
                    <a:pt x="2777" y="201"/>
                    <a:pt x="2777" y="201"/>
                  </a:cubicBezTo>
                  <a:cubicBezTo>
                    <a:pt x="2787" y="214"/>
                    <a:pt x="2787" y="214"/>
                    <a:pt x="2787" y="214"/>
                  </a:cubicBezTo>
                  <a:cubicBezTo>
                    <a:pt x="2805" y="220"/>
                    <a:pt x="2805" y="220"/>
                    <a:pt x="2805" y="220"/>
                  </a:cubicBezTo>
                  <a:cubicBezTo>
                    <a:pt x="2842" y="223"/>
                    <a:pt x="2842" y="223"/>
                    <a:pt x="2842" y="223"/>
                  </a:cubicBezTo>
                  <a:cubicBezTo>
                    <a:pt x="2858" y="230"/>
                    <a:pt x="2858" y="230"/>
                    <a:pt x="2858" y="230"/>
                  </a:cubicBezTo>
                  <a:cubicBezTo>
                    <a:pt x="2858" y="241"/>
                    <a:pt x="2858" y="241"/>
                    <a:pt x="2858" y="241"/>
                  </a:cubicBezTo>
                  <a:cubicBezTo>
                    <a:pt x="2851" y="251"/>
                    <a:pt x="2851" y="251"/>
                    <a:pt x="2851" y="251"/>
                  </a:cubicBezTo>
                  <a:cubicBezTo>
                    <a:pt x="2838" y="256"/>
                    <a:pt x="2838" y="256"/>
                    <a:pt x="2838" y="256"/>
                  </a:cubicBezTo>
                  <a:cubicBezTo>
                    <a:pt x="2849" y="260"/>
                    <a:pt x="2849" y="260"/>
                    <a:pt x="2849" y="260"/>
                  </a:cubicBezTo>
                  <a:cubicBezTo>
                    <a:pt x="2834" y="270"/>
                    <a:pt x="2834" y="270"/>
                    <a:pt x="2834" y="270"/>
                  </a:cubicBezTo>
                  <a:cubicBezTo>
                    <a:pt x="2820" y="278"/>
                    <a:pt x="2820" y="278"/>
                    <a:pt x="2820" y="278"/>
                  </a:cubicBezTo>
                  <a:cubicBezTo>
                    <a:pt x="2838" y="278"/>
                    <a:pt x="2838" y="278"/>
                    <a:pt x="2838" y="278"/>
                  </a:cubicBezTo>
                  <a:cubicBezTo>
                    <a:pt x="2834" y="287"/>
                    <a:pt x="2834" y="287"/>
                    <a:pt x="2834" y="287"/>
                  </a:cubicBezTo>
                  <a:cubicBezTo>
                    <a:pt x="2821" y="290"/>
                    <a:pt x="2821" y="290"/>
                    <a:pt x="2821" y="290"/>
                  </a:cubicBezTo>
                  <a:cubicBezTo>
                    <a:pt x="2802" y="290"/>
                    <a:pt x="2802" y="290"/>
                    <a:pt x="2802" y="290"/>
                  </a:cubicBezTo>
                  <a:cubicBezTo>
                    <a:pt x="2793" y="290"/>
                    <a:pt x="2793" y="290"/>
                    <a:pt x="2793" y="290"/>
                  </a:cubicBezTo>
                  <a:cubicBezTo>
                    <a:pt x="2785" y="303"/>
                    <a:pt x="2785" y="303"/>
                    <a:pt x="2785" y="303"/>
                  </a:cubicBezTo>
                  <a:cubicBezTo>
                    <a:pt x="2772" y="312"/>
                    <a:pt x="2772" y="312"/>
                    <a:pt x="2772" y="312"/>
                  </a:cubicBezTo>
                  <a:cubicBezTo>
                    <a:pt x="2762" y="325"/>
                    <a:pt x="2762" y="325"/>
                    <a:pt x="2762" y="325"/>
                  </a:cubicBezTo>
                  <a:cubicBezTo>
                    <a:pt x="2760" y="336"/>
                    <a:pt x="2760" y="336"/>
                    <a:pt x="2760" y="336"/>
                  </a:cubicBezTo>
                  <a:cubicBezTo>
                    <a:pt x="2756" y="344"/>
                    <a:pt x="2756" y="344"/>
                    <a:pt x="2756" y="344"/>
                  </a:cubicBezTo>
                  <a:cubicBezTo>
                    <a:pt x="2741" y="348"/>
                    <a:pt x="2741" y="348"/>
                    <a:pt x="2741" y="348"/>
                  </a:cubicBezTo>
                  <a:cubicBezTo>
                    <a:pt x="2727" y="350"/>
                    <a:pt x="2727" y="350"/>
                    <a:pt x="2727" y="350"/>
                  </a:cubicBezTo>
                  <a:cubicBezTo>
                    <a:pt x="2715" y="347"/>
                    <a:pt x="2715" y="347"/>
                    <a:pt x="2715" y="347"/>
                  </a:cubicBezTo>
                  <a:cubicBezTo>
                    <a:pt x="2708" y="338"/>
                    <a:pt x="2708" y="338"/>
                    <a:pt x="2708" y="338"/>
                  </a:cubicBezTo>
                  <a:cubicBezTo>
                    <a:pt x="2696" y="355"/>
                    <a:pt x="2696" y="355"/>
                    <a:pt x="2696" y="355"/>
                  </a:cubicBezTo>
                  <a:cubicBezTo>
                    <a:pt x="2681" y="359"/>
                    <a:pt x="2681" y="359"/>
                    <a:pt x="2681" y="359"/>
                  </a:cubicBezTo>
                  <a:cubicBezTo>
                    <a:pt x="2675" y="363"/>
                    <a:pt x="2675" y="363"/>
                    <a:pt x="2675" y="363"/>
                  </a:cubicBezTo>
                  <a:cubicBezTo>
                    <a:pt x="2692" y="368"/>
                    <a:pt x="2692" y="368"/>
                    <a:pt x="2692" y="368"/>
                  </a:cubicBezTo>
                  <a:cubicBezTo>
                    <a:pt x="2694" y="379"/>
                    <a:pt x="2694" y="379"/>
                    <a:pt x="2694" y="379"/>
                  </a:cubicBezTo>
                  <a:cubicBezTo>
                    <a:pt x="2684" y="391"/>
                    <a:pt x="2684" y="391"/>
                    <a:pt x="2684" y="391"/>
                  </a:cubicBezTo>
                  <a:cubicBezTo>
                    <a:pt x="2694" y="394"/>
                    <a:pt x="2694" y="394"/>
                    <a:pt x="2694" y="394"/>
                  </a:cubicBezTo>
                  <a:cubicBezTo>
                    <a:pt x="2698" y="404"/>
                    <a:pt x="2698" y="404"/>
                    <a:pt x="2698" y="404"/>
                  </a:cubicBezTo>
                  <a:cubicBezTo>
                    <a:pt x="2711" y="400"/>
                    <a:pt x="2711" y="400"/>
                    <a:pt x="2711" y="400"/>
                  </a:cubicBezTo>
                  <a:cubicBezTo>
                    <a:pt x="2723" y="393"/>
                    <a:pt x="2723" y="393"/>
                    <a:pt x="2723" y="393"/>
                  </a:cubicBezTo>
                  <a:cubicBezTo>
                    <a:pt x="2732" y="400"/>
                    <a:pt x="2732" y="400"/>
                    <a:pt x="2732" y="400"/>
                  </a:cubicBezTo>
                  <a:cubicBezTo>
                    <a:pt x="2730" y="413"/>
                    <a:pt x="2730" y="413"/>
                    <a:pt x="2730" y="413"/>
                  </a:cubicBezTo>
                  <a:cubicBezTo>
                    <a:pt x="2730" y="425"/>
                    <a:pt x="2730" y="425"/>
                    <a:pt x="2730" y="425"/>
                  </a:cubicBezTo>
                  <a:cubicBezTo>
                    <a:pt x="2742" y="434"/>
                    <a:pt x="2742" y="434"/>
                    <a:pt x="2742" y="434"/>
                  </a:cubicBezTo>
                  <a:cubicBezTo>
                    <a:pt x="2743" y="441"/>
                    <a:pt x="2743" y="441"/>
                    <a:pt x="2743" y="441"/>
                  </a:cubicBezTo>
                  <a:cubicBezTo>
                    <a:pt x="2743" y="454"/>
                    <a:pt x="2743" y="454"/>
                    <a:pt x="2743" y="454"/>
                  </a:cubicBezTo>
                  <a:cubicBezTo>
                    <a:pt x="2764" y="454"/>
                    <a:pt x="2764" y="454"/>
                    <a:pt x="2764" y="454"/>
                  </a:cubicBezTo>
                  <a:cubicBezTo>
                    <a:pt x="2773" y="454"/>
                    <a:pt x="2773" y="454"/>
                    <a:pt x="2773" y="454"/>
                  </a:cubicBezTo>
                  <a:cubicBezTo>
                    <a:pt x="2789" y="459"/>
                    <a:pt x="2789" y="459"/>
                    <a:pt x="2789" y="459"/>
                  </a:cubicBezTo>
                  <a:cubicBezTo>
                    <a:pt x="2810" y="455"/>
                    <a:pt x="2810" y="455"/>
                    <a:pt x="2810" y="455"/>
                  </a:cubicBezTo>
                  <a:cubicBezTo>
                    <a:pt x="2826" y="451"/>
                    <a:pt x="2826" y="451"/>
                    <a:pt x="2826" y="451"/>
                  </a:cubicBezTo>
                  <a:cubicBezTo>
                    <a:pt x="2839" y="458"/>
                    <a:pt x="2839" y="458"/>
                    <a:pt x="2839" y="458"/>
                  </a:cubicBezTo>
                  <a:cubicBezTo>
                    <a:pt x="2839" y="463"/>
                    <a:pt x="2839" y="463"/>
                    <a:pt x="2839" y="463"/>
                  </a:cubicBezTo>
                  <a:cubicBezTo>
                    <a:pt x="2839" y="469"/>
                    <a:pt x="2839" y="469"/>
                    <a:pt x="2839" y="469"/>
                  </a:cubicBezTo>
                  <a:cubicBezTo>
                    <a:pt x="2844" y="462"/>
                    <a:pt x="2844" y="462"/>
                    <a:pt x="2844" y="462"/>
                  </a:cubicBezTo>
                  <a:cubicBezTo>
                    <a:pt x="2877" y="454"/>
                    <a:pt x="2877" y="454"/>
                    <a:pt x="2877" y="454"/>
                  </a:cubicBezTo>
                  <a:cubicBezTo>
                    <a:pt x="2904" y="447"/>
                    <a:pt x="2904" y="447"/>
                    <a:pt x="2904" y="447"/>
                  </a:cubicBezTo>
                  <a:cubicBezTo>
                    <a:pt x="2898" y="461"/>
                    <a:pt x="2898" y="461"/>
                    <a:pt x="2898" y="461"/>
                  </a:cubicBezTo>
                  <a:cubicBezTo>
                    <a:pt x="2887" y="476"/>
                    <a:pt x="2887" y="476"/>
                    <a:pt x="2887" y="476"/>
                  </a:cubicBezTo>
                  <a:cubicBezTo>
                    <a:pt x="2883" y="481"/>
                    <a:pt x="2883" y="481"/>
                    <a:pt x="2883" y="481"/>
                  </a:cubicBezTo>
                  <a:cubicBezTo>
                    <a:pt x="2887" y="490"/>
                    <a:pt x="2887" y="490"/>
                    <a:pt x="2887" y="490"/>
                  </a:cubicBezTo>
                  <a:cubicBezTo>
                    <a:pt x="2901" y="477"/>
                    <a:pt x="2901" y="477"/>
                    <a:pt x="2901" y="477"/>
                  </a:cubicBezTo>
                  <a:cubicBezTo>
                    <a:pt x="2914" y="463"/>
                    <a:pt x="2914" y="463"/>
                    <a:pt x="2914" y="463"/>
                  </a:cubicBezTo>
                  <a:cubicBezTo>
                    <a:pt x="2932" y="455"/>
                    <a:pt x="2932" y="455"/>
                    <a:pt x="2932" y="455"/>
                  </a:cubicBezTo>
                  <a:cubicBezTo>
                    <a:pt x="2948" y="453"/>
                    <a:pt x="2948" y="453"/>
                    <a:pt x="2948" y="453"/>
                  </a:cubicBezTo>
                  <a:cubicBezTo>
                    <a:pt x="2972" y="435"/>
                    <a:pt x="2972" y="435"/>
                    <a:pt x="2972" y="435"/>
                  </a:cubicBezTo>
                  <a:cubicBezTo>
                    <a:pt x="2986" y="431"/>
                    <a:pt x="2986" y="431"/>
                    <a:pt x="2986" y="431"/>
                  </a:cubicBezTo>
                  <a:cubicBezTo>
                    <a:pt x="2997" y="430"/>
                    <a:pt x="2997" y="430"/>
                    <a:pt x="2997" y="430"/>
                  </a:cubicBezTo>
                  <a:cubicBezTo>
                    <a:pt x="3014" y="426"/>
                    <a:pt x="3014" y="426"/>
                    <a:pt x="3014" y="426"/>
                  </a:cubicBezTo>
                  <a:cubicBezTo>
                    <a:pt x="3022" y="420"/>
                    <a:pt x="3022" y="420"/>
                    <a:pt x="3022" y="420"/>
                  </a:cubicBezTo>
                  <a:cubicBezTo>
                    <a:pt x="3038" y="411"/>
                    <a:pt x="3038" y="411"/>
                    <a:pt x="3038" y="411"/>
                  </a:cubicBezTo>
                  <a:cubicBezTo>
                    <a:pt x="3035" y="401"/>
                    <a:pt x="3035" y="401"/>
                    <a:pt x="3035" y="401"/>
                  </a:cubicBezTo>
                  <a:cubicBezTo>
                    <a:pt x="3049" y="393"/>
                    <a:pt x="3049" y="393"/>
                    <a:pt x="3049" y="393"/>
                  </a:cubicBezTo>
                  <a:cubicBezTo>
                    <a:pt x="3062" y="383"/>
                    <a:pt x="3062" y="383"/>
                    <a:pt x="3062" y="383"/>
                  </a:cubicBezTo>
                  <a:cubicBezTo>
                    <a:pt x="3075" y="386"/>
                    <a:pt x="3075" y="386"/>
                    <a:pt x="3075" y="386"/>
                  </a:cubicBezTo>
                  <a:cubicBezTo>
                    <a:pt x="3089" y="382"/>
                    <a:pt x="3089" y="382"/>
                    <a:pt x="3089" y="382"/>
                  </a:cubicBezTo>
                  <a:cubicBezTo>
                    <a:pt x="3104" y="387"/>
                    <a:pt x="3104" y="387"/>
                    <a:pt x="3104" y="387"/>
                  </a:cubicBezTo>
                  <a:cubicBezTo>
                    <a:pt x="3119" y="383"/>
                    <a:pt x="3119" y="383"/>
                    <a:pt x="3119" y="383"/>
                  </a:cubicBezTo>
                  <a:cubicBezTo>
                    <a:pt x="3134" y="388"/>
                    <a:pt x="3134" y="388"/>
                    <a:pt x="3134" y="388"/>
                  </a:cubicBezTo>
                  <a:cubicBezTo>
                    <a:pt x="3146" y="381"/>
                    <a:pt x="3146" y="381"/>
                    <a:pt x="3146" y="381"/>
                  </a:cubicBezTo>
                  <a:cubicBezTo>
                    <a:pt x="3162" y="382"/>
                    <a:pt x="3162" y="382"/>
                    <a:pt x="3162" y="382"/>
                  </a:cubicBezTo>
                  <a:cubicBezTo>
                    <a:pt x="3165" y="390"/>
                    <a:pt x="3165" y="390"/>
                    <a:pt x="3165" y="390"/>
                  </a:cubicBezTo>
                  <a:cubicBezTo>
                    <a:pt x="3187" y="390"/>
                    <a:pt x="3187" y="390"/>
                    <a:pt x="3187" y="390"/>
                  </a:cubicBezTo>
                  <a:cubicBezTo>
                    <a:pt x="3204" y="393"/>
                    <a:pt x="3204" y="393"/>
                    <a:pt x="3204" y="393"/>
                  </a:cubicBezTo>
                  <a:cubicBezTo>
                    <a:pt x="3225" y="398"/>
                    <a:pt x="3225" y="398"/>
                    <a:pt x="3225" y="398"/>
                  </a:cubicBezTo>
                  <a:cubicBezTo>
                    <a:pt x="3234" y="406"/>
                    <a:pt x="3234" y="406"/>
                    <a:pt x="3234" y="406"/>
                  </a:cubicBezTo>
                  <a:cubicBezTo>
                    <a:pt x="3255" y="408"/>
                    <a:pt x="3255" y="408"/>
                    <a:pt x="3255" y="408"/>
                  </a:cubicBezTo>
                  <a:cubicBezTo>
                    <a:pt x="3273" y="408"/>
                    <a:pt x="3273" y="408"/>
                    <a:pt x="3273" y="408"/>
                  </a:cubicBezTo>
                  <a:cubicBezTo>
                    <a:pt x="3274" y="420"/>
                    <a:pt x="3274" y="420"/>
                    <a:pt x="3274" y="420"/>
                  </a:cubicBezTo>
                  <a:cubicBezTo>
                    <a:pt x="3289" y="419"/>
                    <a:pt x="3289" y="419"/>
                    <a:pt x="3289" y="419"/>
                  </a:cubicBezTo>
                  <a:cubicBezTo>
                    <a:pt x="3278" y="442"/>
                    <a:pt x="3278" y="442"/>
                    <a:pt x="3278" y="442"/>
                  </a:cubicBezTo>
                  <a:cubicBezTo>
                    <a:pt x="3267" y="454"/>
                    <a:pt x="3267" y="454"/>
                    <a:pt x="3267" y="454"/>
                  </a:cubicBezTo>
                  <a:cubicBezTo>
                    <a:pt x="3274" y="468"/>
                    <a:pt x="3274" y="468"/>
                    <a:pt x="3274" y="468"/>
                  </a:cubicBezTo>
                  <a:cubicBezTo>
                    <a:pt x="3252" y="486"/>
                    <a:pt x="3252" y="486"/>
                    <a:pt x="3252" y="486"/>
                  </a:cubicBezTo>
                  <a:cubicBezTo>
                    <a:pt x="3242" y="502"/>
                    <a:pt x="3242" y="502"/>
                    <a:pt x="3242" y="502"/>
                  </a:cubicBezTo>
                  <a:cubicBezTo>
                    <a:pt x="3218" y="514"/>
                    <a:pt x="3218" y="514"/>
                    <a:pt x="3218" y="514"/>
                  </a:cubicBezTo>
                  <a:cubicBezTo>
                    <a:pt x="3216" y="533"/>
                    <a:pt x="3216" y="533"/>
                    <a:pt x="3216" y="533"/>
                  </a:cubicBezTo>
                  <a:cubicBezTo>
                    <a:pt x="3194" y="547"/>
                    <a:pt x="3194" y="547"/>
                    <a:pt x="3194" y="547"/>
                  </a:cubicBezTo>
                  <a:cubicBezTo>
                    <a:pt x="3165" y="573"/>
                    <a:pt x="3165" y="573"/>
                    <a:pt x="3165" y="573"/>
                  </a:cubicBezTo>
                  <a:cubicBezTo>
                    <a:pt x="3151" y="589"/>
                    <a:pt x="3151" y="589"/>
                    <a:pt x="3151" y="589"/>
                  </a:cubicBezTo>
                  <a:cubicBezTo>
                    <a:pt x="3127" y="602"/>
                    <a:pt x="3127" y="602"/>
                    <a:pt x="3127" y="602"/>
                  </a:cubicBezTo>
                  <a:cubicBezTo>
                    <a:pt x="3089" y="630"/>
                    <a:pt x="3089" y="630"/>
                    <a:pt x="3089" y="630"/>
                  </a:cubicBezTo>
                  <a:cubicBezTo>
                    <a:pt x="3068" y="630"/>
                    <a:pt x="3068" y="630"/>
                    <a:pt x="3068" y="630"/>
                  </a:cubicBezTo>
                  <a:cubicBezTo>
                    <a:pt x="3033" y="645"/>
                    <a:pt x="3033" y="645"/>
                    <a:pt x="3033" y="645"/>
                  </a:cubicBezTo>
                  <a:cubicBezTo>
                    <a:pt x="3000" y="663"/>
                    <a:pt x="3000" y="663"/>
                    <a:pt x="3000" y="663"/>
                  </a:cubicBezTo>
                  <a:cubicBezTo>
                    <a:pt x="3013" y="669"/>
                    <a:pt x="3013" y="669"/>
                    <a:pt x="3013" y="669"/>
                  </a:cubicBezTo>
                  <a:cubicBezTo>
                    <a:pt x="3029" y="673"/>
                    <a:pt x="3029" y="673"/>
                    <a:pt x="3029" y="673"/>
                  </a:cubicBezTo>
                  <a:cubicBezTo>
                    <a:pt x="3055" y="669"/>
                    <a:pt x="3055" y="669"/>
                    <a:pt x="3055" y="669"/>
                  </a:cubicBezTo>
                  <a:cubicBezTo>
                    <a:pt x="3061" y="682"/>
                    <a:pt x="3061" y="682"/>
                    <a:pt x="3061" y="682"/>
                  </a:cubicBezTo>
                  <a:cubicBezTo>
                    <a:pt x="3073" y="685"/>
                    <a:pt x="3073" y="685"/>
                    <a:pt x="3073" y="685"/>
                  </a:cubicBezTo>
                  <a:cubicBezTo>
                    <a:pt x="3084" y="687"/>
                    <a:pt x="3084" y="687"/>
                    <a:pt x="3084" y="687"/>
                  </a:cubicBezTo>
                  <a:cubicBezTo>
                    <a:pt x="3105" y="695"/>
                    <a:pt x="3105" y="695"/>
                    <a:pt x="3105" y="695"/>
                  </a:cubicBezTo>
                  <a:cubicBezTo>
                    <a:pt x="3103" y="704"/>
                    <a:pt x="3103" y="704"/>
                    <a:pt x="3103" y="704"/>
                  </a:cubicBezTo>
                  <a:cubicBezTo>
                    <a:pt x="3105" y="727"/>
                    <a:pt x="3105" y="727"/>
                    <a:pt x="3105" y="727"/>
                  </a:cubicBezTo>
                  <a:cubicBezTo>
                    <a:pt x="3108" y="737"/>
                    <a:pt x="3108" y="737"/>
                    <a:pt x="3108" y="737"/>
                  </a:cubicBezTo>
                  <a:cubicBezTo>
                    <a:pt x="3100" y="751"/>
                    <a:pt x="3100" y="751"/>
                    <a:pt x="3100" y="751"/>
                  </a:cubicBezTo>
                  <a:cubicBezTo>
                    <a:pt x="3092" y="766"/>
                    <a:pt x="3092" y="766"/>
                    <a:pt x="3092" y="766"/>
                  </a:cubicBezTo>
                  <a:cubicBezTo>
                    <a:pt x="3087" y="784"/>
                    <a:pt x="3087" y="784"/>
                    <a:pt x="3087" y="784"/>
                  </a:cubicBezTo>
                  <a:cubicBezTo>
                    <a:pt x="3067" y="795"/>
                    <a:pt x="3067" y="795"/>
                    <a:pt x="3067" y="795"/>
                  </a:cubicBezTo>
                  <a:cubicBezTo>
                    <a:pt x="3085" y="803"/>
                    <a:pt x="3085" y="803"/>
                    <a:pt x="3085" y="803"/>
                  </a:cubicBezTo>
                  <a:cubicBezTo>
                    <a:pt x="3079" y="812"/>
                    <a:pt x="3079" y="812"/>
                    <a:pt x="3079" y="812"/>
                  </a:cubicBezTo>
                  <a:cubicBezTo>
                    <a:pt x="3097" y="820"/>
                    <a:pt x="3097" y="820"/>
                    <a:pt x="3097" y="820"/>
                  </a:cubicBezTo>
                  <a:cubicBezTo>
                    <a:pt x="3109" y="831"/>
                    <a:pt x="3109" y="831"/>
                    <a:pt x="3109" y="831"/>
                  </a:cubicBezTo>
                  <a:cubicBezTo>
                    <a:pt x="3137" y="851"/>
                    <a:pt x="3137" y="851"/>
                    <a:pt x="3137" y="851"/>
                  </a:cubicBezTo>
                  <a:cubicBezTo>
                    <a:pt x="3155" y="846"/>
                    <a:pt x="3155" y="846"/>
                    <a:pt x="3155" y="846"/>
                  </a:cubicBezTo>
                  <a:cubicBezTo>
                    <a:pt x="3186" y="845"/>
                    <a:pt x="3186" y="845"/>
                    <a:pt x="3186" y="845"/>
                  </a:cubicBezTo>
                  <a:cubicBezTo>
                    <a:pt x="3202" y="852"/>
                    <a:pt x="3202" y="852"/>
                    <a:pt x="3202" y="852"/>
                  </a:cubicBezTo>
                  <a:cubicBezTo>
                    <a:pt x="3192" y="866"/>
                    <a:pt x="3192" y="866"/>
                    <a:pt x="3192" y="866"/>
                  </a:cubicBezTo>
                  <a:cubicBezTo>
                    <a:pt x="3195" y="875"/>
                    <a:pt x="3195" y="875"/>
                    <a:pt x="3195" y="875"/>
                  </a:cubicBezTo>
                  <a:cubicBezTo>
                    <a:pt x="3168" y="875"/>
                    <a:pt x="3168" y="875"/>
                    <a:pt x="3168" y="875"/>
                  </a:cubicBezTo>
                  <a:cubicBezTo>
                    <a:pt x="3151" y="886"/>
                    <a:pt x="3151" y="886"/>
                    <a:pt x="3151" y="886"/>
                  </a:cubicBezTo>
                  <a:cubicBezTo>
                    <a:pt x="3144" y="902"/>
                    <a:pt x="3144" y="902"/>
                    <a:pt x="3144" y="902"/>
                  </a:cubicBezTo>
                  <a:cubicBezTo>
                    <a:pt x="3120" y="913"/>
                    <a:pt x="3120" y="913"/>
                    <a:pt x="3120" y="913"/>
                  </a:cubicBezTo>
                  <a:cubicBezTo>
                    <a:pt x="3136" y="918"/>
                    <a:pt x="3136" y="918"/>
                    <a:pt x="3136" y="918"/>
                  </a:cubicBezTo>
                  <a:cubicBezTo>
                    <a:pt x="3148" y="923"/>
                    <a:pt x="3148" y="923"/>
                    <a:pt x="3148" y="923"/>
                  </a:cubicBezTo>
                  <a:cubicBezTo>
                    <a:pt x="3147" y="935"/>
                    <a:pt x="3147" y="935"/>
                    <a:pt x="3147" y="935"/>
                  </a:cubicBezTo>
                  <a:cubicBezTo>
                    <a:pt x="3159" y="942"/>
                    <a:pt x="3159" y="942"/>
                    <a:pt x="3159" y="942"/>
                  </a:cubicBezTo>
                  <a:cubicBezTo>
                    <a:pt x="3179" y="949"/>
                    <a:pt x="3179" y="949"/>
                    <a:pt x="3179" y="949"/>
                  </a:cubicBezTo>
                  <a:cubicBezTo>
                    <a:pt x="3164" y="961"/>
                    <a:pt x="3164" y="961"/>
                    <a:pt x="3164" y="961"/>
                  </a:cubicBezTo>
                  <a:cubicBezTo>
                    <a:pt x="3187" y="979"/>
                    <a:pt x="3187" y="979"/>
                    <a:pt x="3187" y="979"/>
                  </a:cubicBezTo>
                  <a:cubicBezTo>
                    <a:pt x="3195" y="990"/>
                    <a:pt x="3195" y="990"/>
                    <a:pt x="3195" y="990"/>
                  </a:cubicBezTo>
                  <a:cubicBezTo>
                    <a:pt x="3205" y="990"/>
                    <a:pt x="3205" y="990"/>
                    <a:pt x="3205" y="990"/>
                  </a:cubicBezTo>
                  <a:cubicBezTo>
                    <a:pt x="3222" y="991"/>
                    <a:pt x="3222" y="991"/>
                    <a:pt x="3222" y="991"/>
                  </a:cubicBezTo>
                  <a:cubicBezTo>
                    <a:pt x="3236" y="996"/>
                    <a:pt x="3236" y="996"/>
                    <a:pt x="3236" y="996"/>
                  </a:cubicBezTo>
                  <a:lnTo>
                    <a:pt x="3247" y="1001"/>
                  </a:lnTo>
                  <a:close/>
                  <a:moveTo>
                    <a:pt x="2301" y="216"/>
                  </a:moveTo>
                  <a:cubicBezTo>
                    <a:pt x="2339" y="219"/>
                    <a:pt x="2339" y="219"/>
                    <a:pt x="2339" y="219"/>
                  </a:cubicBezTo>
                  <a:cubicBezTo>
                    <a:pt x="2301" y="216"/>
                    <a:pt x="2301" y="216"/>
                    <a:pt x="2301" y="216"/>
                  </a:cubicBezTo>
                  <a:cubicBezTo>
                    <a:pt x="2283" y="215"/>
                    <a:pt x="2283" y="215"/>
                    <a:pt x="2283" y="215"/>
                  </a:cubicBezTo>
                  <a:cubicBezTo>
                    <a:pt x="2301" y="216"/>
                    <a:pt x="2301" y="216"/>
                    <a:pt x="2301" y="21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6" name="Freeform 1893"/>
            <p:cNvSpPr>
              <a:spLocks/>
            </p:cNvSpPr>
            <p:nvPr/>
          </p:nvSpPr>
          <p:spPr bwMode="auto">
            <a:xfrm>
              <a:off x="14094603" y="-1307703"/>
              <a:ext cx="58738" cy="106363"/>
            </a:xfrm>
            <a:custGeom>
              <a:avLst/>
              <a:gdLst>
                <a:gd name="T0" fmla="*/ 36 w 37"/>
                <a:gd name="T1" fmla="*/ 11 h 67"/>
                <a:gd name="T2" fmla="*/ 37 w 37"/>
                <a:gd name="T3" fmla="*/ 67 h 67"/>
                <a:gd name="T4" fmla="*/ 2 w 37"/>
                <a:gd name="T5" fmla="*/ 55 h 67"/>
                <a:gd name="T6" fmla="*/ 0 w 37"/>
                <a:gd name="T7" fmla="*/ 0 h 67"/>
                <a:gd name="T8" fmla="*/ 36 w 37"/>
                <a:gd name="T9" fmla="*/ 11 h 67"/>
              </a:gdLst>
              <a:ahLst/>
              <a:cxnLst>
                <a:cxn ang="0">
                  <a:pos x="T0" y="T1"/>
                </a:cxn>
                <a:cxn ang="0">
                  <a:pos x="T2" y="T3"/>
                </a:cxn>
                <a:cxn ang="0">
                  <a:pos x="T4" y="T5"/>
                </a:cxn>
                <a:cxn ang="0">
                  <a:pos x="T6" y="T7"/>
                </a:cxn>
                <a:cxn ang="0">
                  <a:pos x="T8" y="T9"/>
                </a:cxn>
              </a:cxnLst>
              <a:rect l="0" t="0" r="r" b="b"/>
              <a:pathLst>
                <a:path w="37" h="67">
                  <a:moveTo>
                    <a:pt x="36" y="11"/>
                  </a:moveTo>
                  <a:lnTo>
                    <a:pt x="37" y="67"/>
                  </a:lnTo>
                  <a:lnTo>
                    <a:pt x="2" y="55"/>
                  </a:lnTo>
                  <a:lnTo>
                    <a:pt x="0" y="0"/>
                  </a:lnTo>
                  <a:lnTo>
                    <a:pt x="36"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7" name="Freeform 1894"/>
            <p:cNvSpPr>
              <a:spLocks/>
            </p:cNvSpPr>
            <p:nvPr/>
          </p:nvSpPr>
          <p:spPr bwMode="auto">
            <a:xfrm>
              <a:off x="14370828" y="-1309290"/>
              <a:ext cx="11113" cy="101600"/>
            </a:xfrm>
            <a:custGeom>
              <a:avLst/>
              <a:gdLst>
                <a:gd name="T0" fmla="*/ 5 w 7"/>
                <a:gd name="T1" fmla="*/ 0 h 64"/>
                <a:gd name="T2" fmla="*/ 7 w 7"/>
                <a:gd name="T3" fmla="*/ 56 h 64"/>
                <a:gd name="T4" fmla="*/ 2 w 7"/>
                <a:gd name="T5" fmla="*/ 64 h 64"/>
                <a:gd name="T6" fmla="*/ 0 w 7"/>
                <a:gd name="T7" fmla="*/ 9 h 64"/>
                <a:gd name="T8" fmla="*/ 5 w 7"/>
                <a:gd name="T9" fmla="*/ 0 h 64"/>
              </a:gdLst>
              <a:ahLst/>
              <a:cxnLst>
                <a:cxn ang="0">
                  <a:pos x="T0" y="T1"/>
                </a:cxn>
                <a:cxn ang="0">
                  <a:pos x="T2" y="T3"/>
                </a:cxn>
                <a:cxn ang="0">
                  <a:pos x="T4" y="T5"/>
                </a:cxn>
                <a:cxn ang="0">
                  <a:pos x="T6" y="T7"/>
                </a:cxn>
                <a:cxn ang="0">
                  <a:pos x="T8" y="T9"/>
                </a:cxn>
              </a:cxnLst>
              <a:rect l="0" t="0" r="r" b="b"/>
              <a:pathLst>
                <a:path w="7" h="64">
                  <a:moveTo>
                    <a:pt x="5" y="0"/>
                  </a:moveTo>
                  <a:lnTo>
                    <a:pt x="7" y="56"/>
                  </a:lnTo>
                  <a:lnTo>
                    <a:pt x="2" y="64"/>
                  </a:lnTo>
                  <a:lnTo>
                    <a:pt x="0" y="9"/>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8" name="Freeform 1895"/>
            <p:cNvSpPr>
              <a:spLocks/>
            </p:cNvSpPr>
            <p:nvPr/>
          </p:nvSpPr>
          <p:spPr bwMode="auto">
            <a:xfrm>
              <a:off x="14151753" y="-1290240"/>
              <a:ext cx="1588" cy="93663"/>
            </a:xfrm>
            <a:custGeom>
              <a:avLst/>
              <a:gdLst>
                <a:gd name="T0" fmla="*/ 0 w 1"/>
                <a:gd name="T1" fmla="*/ 4 h 59"/>
                <a:gd name="T2" fmla="*/ 1 w 1"/>
                <a:gd name="T3" fmla="*/ 59 h 59"/>
                <a:gd name="T4" fmla="*/ 1 w 1"/>
                <a:gd name="T5" fmla="*/ 55 h 59"/>
                <a:gd name="T6" fmla="*/ 0 w 1"/>
                <a:gd name="T7" fmla="*/ 0 h 59"/>
                <a:gd name="T8" fmla="*/ 0 w 1"/>
                <a:gd name="T9" fmla="*/ 4 h 59"/>
              </a:gdLst>
              <a:ahLst/>
              <a:cxnLst>
                <a:cxn ang="0">
                  <a:pos x="T0" y="T1"/>
                </a:cxn>
                <a:cxn ang="0">
                  <a:pos x="T2" y="T3"/>
                </a:cxn>
                <a:cxn ang="0">
                  <a:pos x="T4" y="T5"/>
                </a:cxn>
                <a:cxn ang="0">
                  <a:pos x="T6" y="T7"/>
                </a:cxn>
                <a:cxn ang="0">
                  <a:pos x="T8" y="T9"/>
                </a:cxn>
              </a:cxnLst>
              <a:rect l="0" t="0" r="r" b="b"/>
              <a:pathLst>
                <a:path w="1" h="59">
                  <a:moveTo>
                    <a:pt x="0" y="4"/>
                  </a:moveTo>
                  <a:lnTo>
                    <a:pt x="1" y="59"/>
                  </a:lnTo>
                  <a:lnTo>
                    <a:pt x="1" y="55"/>
                  </a:lnTo>
                  <a:lnTo>
                    <a:pt x="0" y="0"/>
                  </a:lnTo>
                  <a:lnTo>
                    <a:pt x="0"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19" name="Freeform 1896"/>
            <p:cNvSpPr>
              <a:spLocks/>
            </p:cNvSpPr>
            <p:nvPr/>
          </p:nvSpPr>
          <p:spPr bwMode="auto">
            <a:xfrm>
              <a:off x="15567803" y="-1360090"/>
              <a:ext cx="44450" cy="123825"/>
            </a:xfrm>
            <a:custGeom>
              <a:avLst/>
              <a:gdLst>
                <a:gd name="T0" fmla="*/ 27 w 28"/>
                <a:gd name="T1" fmla="*/ 0 h 78"/>
                <a:gd name="T2" fmla="*/ 28 w 28"/>
                <a:gd name="T3" fmla="*/ 55 h 78"/>
                <a:gd name="T4" fmla="*/ 2 w 28"/>
                <a:gd name="T5" fmla="*/ 78 h 78"/>
                <a:gd name="T6" fmla="*/ 0 w 28"/>
                <a:gd name="T7" fmla="*/ 23 h 78"/>
                <a:gd name="T8" fmla="*/ 27 w 28"/>
                <a:gd name="T9" fmla="*/ 0 h 78"/>
              </a:gdLst>
              <a:ahLst/>
              <a:cxnLst>
                <a:cxn ang="0">
                  <a:pos x="T0" y="T1"/>
                </a:cxn>
                <a:cxn ang="0">
                  <a:pos x="T2" y="T3"/>
                </a:cxn>
                <a:cxn ang="0">
                  <a:pos x="T4" y="T5"/>
                </a:cxn>
                <a:cxn ang="0">
                  <a:pos x="T6" y="T7"/>
                </a:cxn>
                <a:cxn ang="0">
                  <a:pos x="T8" y="T9"/>
                </a:cxn>
              </a:cxnLst>
              <a:rect l="0" t="0" r="r" b="b"/>
              <a:pathLst>
                <a:path w="28" h="78">
                  <a:moveTo>
                    <a:pt x="27" y="0"/>
                  </a:moveTo>
                  <a:lnTo>
                    <a:pt x="28" y="55"/>
                  </a:lnTo>
                  <a:lnTo>
                    <a:pt x="2" y="78"/>
                  </a:lnTo>
                  <a:lnTo>
                    <a:pt x="0" y="23"/>
                  </a:lnTo>
                  <a:lnTo>
                    <a:pt x="2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0" name="Freeform 1897"/>
            <p:cNvSpPr>
              <a:spLocks/>
            </p:cNvSpPr>
            <p:nvPr/>
          </p:nvSpPr>
          <p:spPr bwMode="auto">
            <a:xfrm>
              <a:off x="14386703" y="-1299765"/>
              <a:ext cx="14288" cy="101600"/>
            </a:xfrm>
            <a:custGeom>
              <a:avLst/>
              <a:gdLst>
                <a:gd name="T0" fmla="*/ 7 w 9"/>
                <a:gd name="T1" fmla="*/ 8 h 64"/>
                <a:gd name="T2" fmla="*/ 9 w 9"/>
                <a:gd name="T3" fmla="*/ 64 h 64"/>
                <a:gd name="T4" fmla="*/ 1 w 9"/>
                <a:gd name="T5" fmla="*/ 55 h 64"/>
                <a:gd name="T6" fmla="*/ 0 w 9"/>
                <a:gd name="T7" fmla="*/ 0 h 64"/>
                <a:gd name="T8" fmla="*/ 7 w 9"/>
                <a:gd name="T9" fmla="*/ 8 h 64"/>
              </a:gdLst>
              <a:ahLst/>
              <a:cxnLst>
                <a:cxn ang="0">
                  <a:pos x="T0" y="T1"/>
                </a:cxn>
                <a:cxn ang="0">
                  <a:pos x="T2" y="T3"/>
                </a:cxn>
                <a:cxn ang="0">
                  <a:pos x="T4" y="T5"/>
                </a:cxn>
                <a:cxn ang="0">
                  <a:pos x="T6" y="T7"/>
                </a:cxn>
                <a:cxn ang="0">
                  <a:pos x="T8" y="T9"/>
                </a:cxn>
              </a:cxnLst>
              <a:rect l="0" t="0" r="r" b="b"/>
              <a:pathLst>
                <a:path w="9" h="64">
                  <a:moveTo>
                    <a:pt x="7" y="8"/>
                  </a:moveTo>
                  <a:lnTo>
                    <a:pt x="9" y="64"/>
                  </a:lnTo>
                  <a:lnTo>
                    <a:pt x="1" y="55"/>
                  </a:lnTo>
                  <a:lnTo>
                    <a:pt x="0" y="0"/>
                  </a:lnTo>
                  <a:lnTo>
                    <a:pt x="7"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1" name="Freeform 1898"/>
            <p:cNvSpPr>
              <a:spLocks/>
            </p:cNvSpPr>
            <p:nvPr/>
          </p:nvSpPr>
          <p:spPr bwMode="auto">
            <a:xfrm>
              <a:off x="14361303" y="-1282303"/>
              <a:ext cx="23813" cy="96838"/>
            </a:xfrm>
            <a:custGeom>
              <a:avLst/>
              <a:gdLst>
                <a:gd name="T0" fmla="*/ 14 w 15"/>
                <a:gd name="T1" fmla="*/ 0 h 61"/>
                <a:gd name="T2" fmla="*/ 15 w 15"/>
                <a:gd name="T3" fmla="*/ 55 h 61"/>
                <a:gd name="T4" fmla="*/ 2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5"/>
                  </a:lnTo>
                  <a:lnTo>
                    <a:pt x="2" y="61"/>
                  </a:lnTo>
                  <a:lnTo>
                    <a:pt x="0" y="6"/>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2" name="Freeform 1899"/>
            <p:cNvSpPr>
              <a:spLocks/>
            </p:cNvSpPr>
            <p:nvPr/>
          </p:nvSpPr>
          <p:spPr bwMode="auto">
            <a:xfrm>
              <a:off x="15445566" y="-1307703"/>
              <a:ext cx="15875" cy="93663"/>
            </a:xfrm>
            <a:custGeom>
              <a:avLst/>
              <a:gdLst>
                <a:gd name="T0" fmla="*/ 9 w 10"/>
                <a:gd name="T1" fmla="*/ 4 h 59"/>
                <a:gd name="T2" fmla="*/ 10 w 10"/>
                <a:gd name="T3" fmla="*/ 59 h 59"/>
                <a:gd name="T4" fmla="*/ 1 w 10"/>
                <a:gd name="T5" fmla="*/ 55 h 59"/>
                <a:gd name="T6" fmla="*/ 0 w 10"/>
                <a:gd name="T7" fmla="*/ 0 h 59"/>
                <a:gd name="T8" fmla="*/ 9 w 10"/>
                <a:gd name="T9" fmla="*/ 4 h 59"/>
              </a:gdLst>
              <a:ahLst/>
              <a:cxnLst>
                <a:cxn ang="0">
                  <a:pos x="T0" y="T1"/>
                </a:cxn>
                <a:cxn ang="0">
                  <a:pos x="T2" y="T3"/>
                </a:cxn>
                <a:cxn ang="0">
                  <a:pos x="T4" y="T5"/>
                </a:cxn>
                <a:cxn ang="0">
                  <a:pos x="T6" y="T7"/>
                </a:cxn>
                <a:cxn ang="0">
                  <a:pos x="T8" y="T9"/>
                </a:cxn>
              </a:cxnLst>
              <a:rect l="0" t="0" r="r" b="b"/>
              <a:pathLst>
                <a:path w="10" h="59">
                  <a:moveTo>
                    <a:pt x="9" y="4"/>
                  </a:moveTo>
                  <a:lnTo>
                    <a:pt x="10" y="59"/>
                  </a:lnTo>
                  <a:lnTo>
                    <a:pt x="1" y="55"/>
                  </a:lnTo>
                  <a:lnTo>
                    <a:pt x="0" y="0"/>
                  </a:lnTo>
                  <a:lnTo>
                    <a:pt x="9"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3" name="Freeform 1900"/>
            <p:cNvSpPr>
              <a:spLocks/>
            </p:cNvSpPr>
            <p:nvPr/>
          </p:nvSpPr>
          <p:spPr bwMode="auto">
            <a:xfrm>
              <a:off x="15424928" y="-1307703"/>
              <a:ext cx="22225" cy="101600"/>
            </a:xfrm>
            <a:custGeom>
              <a:avLst/>
              <a:gdLst>
                <a:gd name="T0" fmla="*/ 13 w 14"/>
                <a:gd name="T1" fmla="*/ 0 h 64"/>
                <a:gd name="T2" fmla="*/ 14 w 14"/>
                <a:gd name="T3" fmla="*/ 55 h 64"/>
                <a:gd name="T4" fmla="*/ 2 w 14"/>
                <a:gd name="T5" fmla="*/ 64 h 64"/>
                <a:gd name="T6" fmla="*/ 0 w 14"/>
                <a:gd name="T7" fmla="*/ 9 h 64"/>
                <a:gd name="T8" fmla="*/ 13 w 14"/>
                <a:gd name="T9" fmla="*/ 0 h 64"/>
              </a:gdLst>
              <a:ahLst/>
              <a:cxnLst>
                <a:cxn ang="0">
                  <a:pos x="T0" y="T1"/>
                </a:cxn>
                <a:cxn ang="0">
                  <a:pos x="T2" y="T3"/>
                </a:cxn>
                <a:cxn ang="0">
                  <a:pos x="T4" y="T5"/>
                </a:cxn>
                <a:cxn ang="0">
                  <a:pos x="T6" y="T7"/>
                </a:cxn>
                <a:cxn ang="0">
                  <a:pos x="T8" y="T9"/>
                </a:cxn>
              </a:cxnLst>
              <a:rect l="0" t="0" r="r" b="b"/>
              <a:pathLst>
                <a:path w="14" h="64">
                  <a:moveTo>
                    <a:pt x="13" y="0"/>
                  </a:moveTo>
                  <a:lnTo>
                    <a:pt x="14" y="55"/>
                  </a:lnTo>
                  <a:lnTo>
                    <a:pt x="2" y="64"/>
                  </a:lnTo>
                  <a:lnTo>
                    <a:pt x="0" y="9"/>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4" name="Freeform 1901"/>
            <p:cNvSpPr>
              <a:spLocks/>
            </p:cNvSpPr>
            <p:nvPr/>
          </p:nvSpPr>
          <p:spPr bwMode="auto">
            <a:xfrm>
              <a:off x="15521766" y="-1323578"/>
              <a:ext cx="49213" cy="117475"/>
            </a:xfrm>
            <a:custGeom>
              <a:avLst/>
              <a:gdLst>
                <a:gd name="T0" fmla="*/ 29 w 31"/>
                <a:gd name="T1" fmla="*/ 0 h 74"/>
                <a:gd name="T2" fmla="*/ 31 w 31"/>
                <a:gd name="T3" fmla="*/ 55 h 74"/>
                <a:gd name="T4" fmla="*/ 1 w 31"/>
                <a:gd name="T5" fmla="*/ 74 h 74"/>
                <a:gd name="T6" fmla="*/ 0 w 31"/>
                <a:gd name="T7" fmla="*/ 18 h 74"/>
                <a:gd name="T8" fmla="*/ 29 w 31"/>
                <a:gd name="T9" fmla="*/ 0 h 74"/>
              </a:gdLst>
              <a:ahLst/>
              <a:cxnLst>
                <a:cxn ang="0">
                  <a:pos x="T0" y="T1"/>
                </a:cxn>
                <a:cxn ang="0">
                  <a:pos x="T2" y="T3"/>
                </a:cxn>
                <a:cxn ang="0">
                  <a:pos x="T4" y="T5"/>
                </a:cxn>
                <a:cxn ang="0">
                  <a:pos x="T6" y="T7"/>
                </a:cxn>
                <a:cxn ang="0">
                  <a:pos x="T8" y="T9"/>
                </a:cxn>
              </a:cxnLst>
              <a:rect l="0" t="0" r="r" b="b"/>
              <a:pathLst>
                <a:path w="31" h="74">
                  <a:moveTo>
                    <a:pt x="29" y="0"/>
                  </a:moveTo>
                  <a:lnTo>
                    <a:pt x="31" y="55"/>
                  </a:lnTo>
                  <a:lnTo>
                    <a:pt x="1" y="74"/>
                  </a:lnTo>
                  <a:lnTo>
                    <a:pt x="0" y="18"/>
                  </a:lnTo>
                  <a:lnTo>
                    <a:pt x="2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5" name="Freeform 1902"/>
            <p:cNvSpPr>
              <a:spLocks/>
            </p:cNvSpPr>
            <p:nvPr/>
          </p:nvSpPr>
          <p:spPr bwMode="auto">
            <a:xfrm>
              <a:off x="15423341" y="-1293415"/>
              <a:ext cx="4763" cy="93663"/>
            </a:xfrm>
            <a:custGeom>
              <a:avLst/>
              <a:gdLst>
                <a:gd name="T0" fmla="*/ 1 w 3"/>
                <a:gd name="T1" fmla="*/ 0 h 59"/>
                <a:gd name="T2" fmla="*/ 3 w 3"/>
                <a:gd name="T3" fmla="*/ 55 h 59"/>
                <a:gd name="T4" fmla="*/ 1 w 3"/>
                <a:gd name="T5" fmla="*/ 59 h 59"/>
                <a:gd name="T6" fmla="*/ 0 w 3"/>
                <a:gd name="T7" fmla="*/ 4 h 59"/>
                <a:gd name="T8" fmla="*/ 1 w 3"/>
                <a:gd name="T9" fmla="*/ 0 h 59"/>
              </a:gdLst>
              <a:ahLst/>
              <a:cxnLst>
                <a:cxn ang="0">
                  <a:pos x="T0" y="T1"/>
                </a:cxn>
                <a:cxn ang="0">
                  <a:pos x="T2" y="T3"/>
                </a:cxn>
                <a:cxn ang="0">
                  <a:pos x="T4" y="T5"/>
                </a:cxn>
                <a:cxn ang="0">
                  <a:pos x="T6" y="T7"/>
                </a:cxn>
                <a:cxn ang="0">
                  <a:pos x="T8" y="T9"/>
                </a:cxn>
              </a:cxnLst>
              <a:rect l="0" t="0" r="r" b="b"/>
              <a:pathLst>
                <a:path w="3" h="59">
                  <a:moveTo>
                    <a:pt x="1" y="0"/>
                  </a:moveTo>
                  <a:lnTo>
                    <a:pt x="3" y="55"/>
                  </a:lnTo>
                  <a:lnTo>
                    <a:pt x="1" y="59"/>
                  </a:lnTo>
                  <a:lnTo>
                    <a:pt x="0" y="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6" name="Freeform 1903"/>
            <p:cNvSpPr>
              <a:spLocks/>
            </p:cNvSpPr>
            <p:nvPr/>
          </p:nvSpPr>
          <p:spPr bwMode="auto">
            <a:xfrm>
              <a:off x="15459853" y="-1301353"/>
              <a:ext cx="11113" cy="100013"/>
            </a:xfrm>
            <a:custGeom>
              <a:avLst/>
              <a:gdLst>
                <a:gd name="T0" fmla="*/ 6 w 7"/>
                <a:gd name="T1" fmla="*/ 8 h 63"/>
                <a:gd name="T2" fmla="*/ 7 w 7"/>
                <a:gd name="T3" fmla="*/ 63 h 63"/>
                <a:gd name="T4" fmla="*/ 1 w 7"/>
                <a:gd name="T5" fmla="*/ 55 h 63"/>
                <a:gd name="T6" fmla="*/ 0 w 7"/>
                <a:gd name="T7" fmla="*/ 0 h 63"/>
                <a:gd name="T8" fmla="*/ 6 w 7"/>
                <a:gd name="T9" fmla="*/ 8 h 63"/>
              </a:gdLst>
              <a:ahLst/>
              <a:cxnLst>
                <a:cxn ang="0">
                  <a:pos x="T0" y="T1"/>
                </a:cxn>
                <a:cxn ang="0">
                  <a:pos x="T2" y="T3"/>
                </a:cxn>
                <a:cxn ang="0">
                  <a:pos x="T4" y="T5"/>
                </a:cxn>
                <a:cxn ang="0">
                  <a:pos x="T6" y="T7"/>
                </a:cxn>
                <a:cxn ang="0">
                  <a:pos x="T8" y="T9"/>
                </a:cxn>
              </a:cxnLst>
              <a:rect l="0" t="0" r="r" b="b"/>
              <a:pathLst>
                <a:path w="7" h="63">
                  <a:moveTo>
                    <a:pt x="6" y="8"/>
                  </a:moveTo>
                  <a:lnTo>
                    <a:pt x="7" y="63"/>
                  </a:lnTo>
                  <a:lnTo>
                    <a:pt x="1" y="55"/>
                  </a:lnTo>
                  <a:lnTo>
                    <a:pt x="0" y="0"/>
                  </a:lnTo>
                  <a:lnTo>
                    <a:pt x="6"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7" name="Freeform 1904"/>
            <p:cNvSpPr>
              <a:spLocks/>
            </p:cNvSpPr>
            <p:nvPr/>
          </p:nvSpPr>
          <p:spPr bwMode="auto">
            <a:xfrm>
              <a:off x="14347016" y="-1272778"/>
              <a:ext cx="17463" cy="107950"/>
            </a:xfrm>
            <a:custGeom>
              <a:avLst/>
              <a:gdLst>
                <a:gd name="T0" fmla="*/ 9 w 11"/>
                <a:gd name="T1" fmla="*/ 0 h 68"/>
                <a:gd name="T2" fmla="*/ 11 w 11"/>
                <a:gd name="T3" fmla="*/ 55 h 68"/>
                <a:gd name="T4" fmla="*/ 2 w 11"/>
                <a:gd name="T5" fmla="*/ 68 h 68"/>
                <a:gd name="T6" fmla="*/ 0 w 11"/>
                <a:gd name="T7" fmla="*/ 13 h 68"/>
                <a:gd name="T8" fmla="*/ 9 w 11"/>
                <a:gd name="T9" fmla="*/ 0 h 68"/>
              </a:gdLst>
              <a:ahLst/>
              <a:cxnLst>
                <a:cxn ang="0">
                  <a:pos x="T0" y="T1"/>
                </a:cxn>
                <a:cxn ang="0">
                  <a:pos x="T2" y="T3"/>
                </a:cxn>
                <a:cxn ang="0">
                  <a:pos x="T4" y="T5"/>
                </a:cxn>
                <a:cxn ang="0">
                  <a:pos x="T6" y="T7"/>
                </a:cxn>
                <a:cxn ang="0">
                  <a:pos x="T8" y="T9"/>
                </a:cxn>
              </a:cxnLst>
              <a:rect l="0" t="0" r="r" b="b"/>
              <a:pathLst>
                <a:path w="11" h="68">
                  <a:moveTo>
                    <a:pt x="9" y="0"/>
                  </a:moveTo>
                  <a:lnTo>
                    <a:pt x="11" y="55"/>
                  </a:lnTo>
                  <a:lnTo>
                    <a:pt x="2" y="68"/>
                  </a:lnTo>
                  <a:lnTo>
                    <a:pt x="0" y="13"/>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8" name="Freeform 1905"/>
            <p:cNvSpPr>
              <a:spLocks/>
            </p:cNvSpPr>
            <p:nvPr/>
          </p:nvSpPr>
          <p:spPr bwMode="auto">
            <a:xfrm>
              <a:off x="15428103" y="-1282303"/>
              <a:ext cx="3175" cy="93663"/>
            </a:xfrm>
            <a:custGeom>
              <a:avLst/>
              <a:gdLst>
                <a:gd name="T0" fmla="*/ 1 w 2"/>
                <a:gd name="T1" fmla="*/ 0 h 59"/>
                <a:gd name="T2" fmla="*/ 2 w 2"/>
                <a:gd name="T3" fmla="*/ 55 h 59"/>
                <a:gd name="T4" fmla="*/ 1 w 2"/>
                <a:gd name="T5" fmla="*/ 59 h 59"/>
                <a:gd name="T6" fmla="*/ 0 w 2"/>
                <a:gd name="T7" fmla="*/ 4 h 59"/>
                <a:gd name="T8" fmla="*/ 1 w 2"/>
                <a:gd name="T9" fmla="*/ 0 h 59"/>
              </a:gdLst>
              <a:ahLst/>
              <a:cxnLst>
                <a:cxn ang="0">
                  <a:pos x="T0" y="T1"/>
                </a:cxn>
                <a:cxn ang="0">
                  <a:pos x="T2" y="T3"/>
                </a:cxn>
                <a:cxn ang="0">
                  <a:pos x="T4" y="T5"/>
                </a:cxn>
                <a:cxn ang="0">
                  <a:pos x="T6" y="T7"/>
                </a:cxn>
                <a:cxn ang="0">
                  <a:pos x="T8" y="T9"/>
                </a:cxn>
              </a:cxnLst>
              <a:rect l="0" t="0" r="r" b="b"/>
              <a:pathLst>
                <a:path w="2" h="59">
                  <a:moveTo>
                    <a:pt x="1" y="0"/>
                  </a:moveTo>
                  <a:lnTo>
                    <a:pt x="2" y="55"/>
                  </a:lnTo>
                  <a:lnTo>
                    <a:pt x="1" y="59"/>
                  </a:lnTo>
                  <a:lnTo>
                    <a:pt x="0" y="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29" name="Freeform 1906"/>
            <p:cNvSpPr>
              <a:spLocks/>
            </p:cNvSpPr>
            <p:nvPr/>
          </p:nvSpPr>
          <p:spPr bwMode="auto">
            <a:xfrm>
              <a:off x="15485253" y="-1295003"/>
              <a:ext cx="38100" cy="107950"/>
            </a:xfrm>
            <a:custGeom>
              <a:avLst/>
              <a:gdLst>
                <a:gd name="T0" fmla="*/ 23 w 24"/>
                <a:gd name="T1" fmla="*/ 0 h 68"/>
                <a:gd name="T2" fmla="*/ 24 w 24"/>
                <a:gd name="T3" fmla="*/ 56 h 68"/>
                <a:gd name="T4" fmla="*/ 2 w 24"/>
                <a:gd name="T5" fmla="*/ 68 h 68"/>
                <a:gd name="T6" fmla="*/ 0 w 24"/>
                <a:gd name="T7" fmla="*/ 13 h 68"/>
                <a:gd name="T8" fmla="*/ 23 w 24"/>
                <a:gd name="T9" fmla="*/ 0 h 68"/>
              </a:gdLst>
              <a:ahLst/>
              <a:cxnLst>
                <a:cxn ang="0">
                  <a:pos x="T0" y="T1"/>
                </a:cxn>
                <a:cxn ang="0">
                  <a:pos x="T2" y="T3"/>
                </a:cxn>
                <a:cxn ang="0">
                  <a:pos x="T4" y="T5"/>
                </a:cxn>
                <a:cxn ang="0">
                  <a:pos x="T6" y="T7"/>
                </a:cxn>
                <a:cxn ang="0">
                  <a:pos x="T8" y="T9"/>
                </a:cxn>
              </a:cxnLst>
              <a:rect l="0" t="0" r="r" b="b"/>
              <a:pathLst>
                <a:path w="24" h="68">
                  <a:moveTo>
                    <a:pt x="23" y="0"/>
                  </a:moveTo>
                  <a:lnTo>
                    <a:pt x="24" y="56"/>
                  </a:lnTo>
                  <a:lnTo>
                    <a:pt x="2" y="68"/>
                  </a:lnTo>
                  <a:lnTo>
                    <a:pt x="0" y="13"/>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0" name="Freeform 1907"/>
            <p:cNvSpPr>
              <a:spLocks/>
            </p:cNvSpPr>
            <p:nvPr/>
          </p:nvSpPr>
          <p:spPr bwMode="auto">
            <a:xfrm>
              <a:off x="15464616" y="-1279128"/>
              <a:ext cx="6350" cy="95250"/>
            </a:xfrm>
            <a:custGeom>
              <a:avLst/>
              <a:gdLst>
                <a:gd name="T0" fmla="*/ 2 w 4"/>
                <a:gd name="T1" fmla="*/ 4 h 60"/>
                <a:gd name="T2" fmla="*/ 4 w 4"/>
                <a:gd name="T3" fmla="*/ 60 h 60"/>
                <a:gd name="T4" fmla="*/ 2 w 4"/>
                <a:gd name="T5" fmla="*/ 55 h 60"/>
                <a:gd name="T6" fmla="*/ 0 w 4"/>
                <a:gd name="T7" fmla="*/ 0 h 60"/>
                <a:gd name="T8" fmla="*/ 2 w 4"/>
                <a:gd name="T9" fmla="*/ 4 h 60"/>
              </a:gdLst>
              <a:ahLst/>
              <a:cxnLst>
                <a:cxn ang="0">
                  <a:pos x="T0" y="T1"/>
                </a:cxn>
                <a:cxn ang="0">
                  <a:pos x="T2" y="T3"/>
                </a:cxn>
                <a:cxn ang="0">
                  <a:pos x="T4" y="T5"/>
                </a:cxn>
                <a:cxn ang="0">
                  <a:pos x="T6" y="T7"/>
                </a:cxn>
                <a:cxn ang="0">
                  <a:pos x="T8" y="T9"/>
                </a:cxn>
              </a:cxnLst>
              <a:rect l="0" t="0" r="r" b="b"/>
              <a:pathLst>
                <a:path w="4" h="60">
                  <a:moveTo>
                    <a:pt x="2" y="4"/>
                  </a:moveTo>
                  <a:lnTo>
                    <a:pt x="4" y="60"/>
                  </a:lnTo>
                  <a:lnTo>
                    <a:pt x="2" y="55"/>
                  </a:lnTo>
                  <a:lnTo>
                    <a:pt x="0" y="0"/>
                  </a:lnTo>
                  <a:lnTo>
                    <a:pt x="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1" name="Freeform 1908"/>
            <p:cNvSpPr>
              <a:spLocks/>
            </p:cNvSpPr>
            <p:nvPr/>
          </p:nvSpPr>
          <p:spPr bwMode="auto">
            <a:xfrm>
              <a:off x="15467791" y="-1274365"/>
              <a:ext cx="20638" cy="90488"/>
            </a:xfrm>
            <a:custGeom>
              <a:avLst/>
              <a:gdLst>
                <a:gd name="T0" fmla="*/ 11 w 13"/>
                <a:gd name="T1" fmla="*/ 0 h 57"/>
                <a:gd name="T2" fmla="*/ 13 w 13"/>
                <a:gd name="T3" fmla="*/ 55 h 57"/>
                <a:gd name="T4" fmla="*/ 2 w 13"/>
                <a:gd name="T5" fmla="*/ 57 h 57"/>
                <a:gd name="T6" fmla="*/ 0 w 13"/>
                <a:gd name="T7" fmla="*/ 1 h 57"/>
                <a:gd name="T8" fmla="*/ 11 w 13"/>
                <a:gd name="T9" fmla="*/ 0 h 57"/>
              </a:gdLst>
              <a:ahLst/>
              <a:cxnLst>
                <a:cxn ang="0">
                  <a:pos x="T0" y="T1"/>
                </a:cxn>
                <a:cxn ang="0">
                  <a:pos x="T2" y="T3"/>
                </a:cxn>
                <a:cxn ang="0">
                  <a:pos x="T4" y="T5"/>
                </a:cxn>
                <a:cxn ang="0">
                  <a:pos x="T6" y="T7"/>
                </a:cxn>
                <a:cxn ang="0">
                  <a:pos x="T8" y="T9"/>
                </a:cxn>
              </a:cxnLst>
              <a:rect l="0" t="0" r="r" b="b"/>
              <a:pathLst>
                <a:path w="13" h="57">
                  <a:moveTo>
                    <a:pt x="11" y="0"/>
                  </a:moveTo>
                  <a:lnTo>
                    <a:pt x="13" y="55"/>
                  </a:lnTo>
                  <a:lnTo>
                    <a:pt x="2" y="57"/>
                  </a:lnTo>
                  <a:lnTo>
                    <a:pt x="0" y="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2" name="Freeform 1909"/>
            <p:cNvSpPr>
              <a:spLocks/>
            </p:cNvSpPr>
            <p:nvPr/>
          </p:nvSpPr>
          <p:spPr bwMode="auto">
            <a:xfrm>
              <a:off x="12326128" y="-1220390"/>
              <a:ext cx="28575" cy="131763"/>
            </a:xfrm>
            <a:custGeom>
              <a:avLst/>
              <a:gdLst>
                <a:gd name="T0" fmla="*/ 21 w 23"/>
                <a:gd name="T1" fmla="*/ 34 h 101"/>
                <a:gd name="T2" fmla="*/ 23 w 23"/>
                <a:gd name="T3" fmla="*/ 101 h 101"/>
                <a:gd name="T4" fmla="*/ 5 w 23"/>
                <a:gd name="T5" fmla="*/ 74 h 101"/>
                <a:gd name="T6" fmla="*/ 2 w 23"/>
                <a:gd name="T7" fmla="*/ 67 h 101"/>
                <a:gd name="T8" fmla="*/ 0 w 23"/>
                <a:gd name="T9" fmla="*/ 0 h 101"/>
                <a:gd name="T10" fmla="*/ 4 w 23"/>
                <a:gd name="T11" fmla="*/ 7 h 101"/>
                <a:gd name="T12" fmla="*/ 21 w 23"/>
                <a:gd name="T13" fmla="*/ 34 h 101"/>
              </a:gdLst>
              <a:ahLst/>
              <a:cxnLst>
                <a:cxn ang="0">
                  <a:pos x="T0" y="T1"/>
                </a:cxn>
                <a:cxn ang="0">
                  <a:pos x="T2" y="T3"/>
                </a:cxn>
                <a:cxn ang="0">
                  <a:pos x="T4" y="T5"/>
                </a:cxn>
                <a:cxn ang="0">
                  <a:pos x="T6" y="T7"/>
                </a:cxn>
                <a:cxn ang="0">
                  <a:pos x="T8" y="T9"/>
                </a:cxn>
                <a:cxn ang="0">
                  <a:pos x="T10" y="T11"/>
                </a:cxn>
                <a:cxn ang="0">
                  <a:pos x="T12" y="T13"/>
                </a:cxn>
              </a:cxnLst>
              <a:rect l="0" t="0" r="r" b="b"/>
              <a:pathLst>
                <a:path w="23" h="101">
                  <a:moveTo>
                    <a:pt x="21" y="34"/>
                  </a:moveTo>
                  <a:cubicBezTo>
                    <a:pt x="23" y="101"/>
                    <a:pt x="23" y="101"/>
                    <a:pt x="23" y="101"/>
                  </a:cubicBezTo>
                  <a:cubicBezTo>
                    <a:pt x="23" y="100"/>
                    <a:pt x="14" y="80"/>
                    <a:pt x="5" y="74"/>
                  </a:cubicBezTo>
                  <a:cubicBezTo>
                    <a:pt x="3" y="72"/>
                    <a:pt x="2" y="70"/>
                    <a:pt x="2" y="67"/>
                  </a:cubicBezTo>
                  <a:cubicBezTo>
                    <a:pt x="0" y="0"/>
                    <a:pt x="0" y="0"/>
                    <a:pt x="0" y="0"/>
                  </a:cubicBezTo>
                  <a:cubicBezTo>
                    <a:pt x="1" y="3"/>
                    <a:pt x="1" y="5"/>
                    <a:pt x="4" y="7"/>
                  </a:cubicBezTo>
                  <a:cubicBezTo>
                    <a:pt x="12" y="13"/>
                    <a:pt x="21" y="33"/>
                    <a:pt x="21" y="3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3" name="Freeform 1910"/>
            <p:cNvSpPr>
              <a:spLocks/>
            </p:cNvSpPr>
            <p:nvPr/>
          </p:nvSpPr>
          <p:spPr bwMode="auto">
            <a:xfrm>
              <a:off x="15405878" y="-1275953"/>
              <a:ext cx="23813" cy="103188"/>
            </a:xfrm>
            <a:custGeom>
              <a:avLst/>
              <a:gdLst>
                <a:gd name="T0" fmla="*/ 14 w 15"/>
                <a:gd name="T1" fmla="*/ 0 h 65"/>
                <a:gd name="T2" fmla="*/ 15 w 15"/>
                <a:gd name="T3" fmla="*/ 55 h 65"/>
                <a:gd name="T4" fmla="*/ 2 w 15"/>
                <a:gd name="T5" fmla="*/ 65 h 65"/>
                <a:gd name="T6" fmla="*/ 0 w 15"/>
                <a:gd name="T7" fmla="*/ 10 h 65"/>
                <a:gd name="T8" fmla="*/ 14 w 15"/>
                <a:gd name="T9" fmla="*/ 0 h 65"/>
              </a:gdLst>
              <a:ahLst/>
              <a:cxnLst>
                <a:cxn ang="0">
                  <a:pos x="T0" y="T1"/>
                </a:cxn>
                <a:cxn ang="0">
                  <a:pos x="T2" y="T3"/>
                </a:cxn>
                <a:cxn ang="0">
                  <a:pos x="T4" y="T5"/>
                </a:cxn>
                <a:cxn ang="0">
                  <a:pos x="T6" y="T7"/>
                </a:cxn>
                <a:cxn ang="0">
                  <a:pos x="T8" y="T9"/>
                </a:cxn>
              </a:cxnLst>
              <a:rect l="0" t="0" r="r" b="b"/>
              <a:pathLst>
                <a:path w="15" h="65">
                  <a:moveTo>
                    <a:pt x="14" y="0"/>
                  </a:moveTo>
                  <a:lnTo>
                    <a:pt x="15" y="55"/>
                  </a:lnTo>
                  <a:lnTo>
                    <a:pt x="2" y="65"/>
                  </a:lnTo>
                  <a:lnTo>
                    <a:pt x="0" y="10"/>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4" name="Freeform 1911"/>
            <p:cNvSpPr>
              <a:spLocks/>
            </p:cNvSpPr>
            <p:nvPr/>
          </p:nvSpPr>
          <p:spPr bwMode="auto">
            <a:xfrm>
              <a:off x="14362891" y="-1256903"/>
              <a:ext cx="9525" cy="117475"/>
            </a:xfrm>
            <a:custGeom>
              <a:avLst/>
              <a:gdLst>
                <a:gd name="T0" fmla="*/ 5 w 6"/>
                <a:gd name="T1" fmla="*/ 19 h 74"/>
                <a:gd name="T2" fmla="*/ 6 w 6"/>
                <a:gd name="T3" fmla="*/ 74 h 74"/>
                <a:gd name="T4" fmla="*/ 1 w 6"/>
                <a:gd name="T5" fmla="*/ 55 h 74"/>
                <a:gd name="T6" fmla="*/ 0 w 6"/>
                <a:gd name="T7" fmla="*/ 0 h 74"/>
                <a:gd name="T8" fmla="*/ 5 w 6"/>
                <a:gd name="T9" fmla="*/ 19 h 74"/>
              </a:gdLst>
              <a:ahLst/>
              <a:cxnLst>
                <a:cxn ang="0">
                  <a:pos x="T0" y="T1"/>
                </a:cxn>
                <a:cxn ang="0">
                  <a:pos x="T2" y="T3"/>
                </a:cxn>
                <a:cxn ang="0">
                  <a:pos x="T4" y="T5"/>
                </a:cxn>
                <a:cxn ang="0">
                  <a:pos x="T6" y="T7"/>
                </a:cxn>
                <a:cxn ang="0">
                  <a:pos x="T8" y="T9"/>
                </a:cxn>
              </a:cxnLst>
              <a:rect l="0" t="0" r="r" b="b"/>
              <a:pathLst>
                <a:path w="6" h="74">
                  <a:moveTo>
                    <a:pt x="5" y="19"/>
                  </a:moveTo>
                  <a:lnTo>
                    <a:pt x="6" y="74"/>
                  </a:lnTo>
                  <a:lnTo>
                    <a:pt x="1" y="55"/>
                  </a:lnTo>
                  <a:lnTo>
                    <a:pt x="0" y="0"/>
                  </a:lnTo>
                  <a:lnTo>
                    <a:pt x="5" y="1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5" name="Freeform 1912"/>
            <p:cNvSpPr>
              <a:spLocks/>
            </p:cNvSpPr>
            <p:nvPr/>
          </p:nvSpPr>
          <p:spPr bwMode="auto">
            <a:xfrm>
              <a:off x="15393178" y="-1260078"/>
              <a:ext cx="15875" cy="98425"/>
            </a:xfrm>
            <a:custGeom>
              <a:avLst/>
              <a:gdLst>
                <a:gd name="T0" fmla="*/ 8 w 10"/>
                <a:gd name="T1" fmla="*/ 0 h 62"/>
                <a:gd name="T2" fmla="*/ 10 w 10"/>
                <a:gd name="T3" fmla="*/ 55 h 62"/>
                <a:gd name="T4" fmla="*/ 1 w 10"/>
                <a:gd name="T5" fmla="*/ 62 h 62"/>
                <a:gd name="T6" fmla="*/ 0 w 10"/>
                <a:gd name="T7" fmla="*/ 6 h 62"/>
                <a:gd name="T8" fmla="*/ 8 w 10"/>
                <a:gd name="T9" fmla="*/ 0 h 62"/>
              </a:gdLst>
              <a:ahLst/>
              <a:cxnLst>
                <a:cxn ang="0">
                  <a:pos x="T0" y="T1"/>
                </a:cxn>
                <a:cxn ang="0">
                  <a:pos x="T2" y="T3"/>
                </a:cxn>
                <a:cxn ang="0">
                  <a:pos x="T4" y="T5"/>
                </a:cxn>
                <a:cxn ang="0">
                  <a:pos x="T6" y="T7"/>
                </a:cxn>
                <a:cxn ang="0">
                  <a:pos x="T8" y="T9"/>
                </a:cxn>
              </a:cxnLst>
              <a:rect l="0" t="0" r="r" b="b"/>
              <a:pathLst>
                <a:path w="10" h="62">
                  <a:moveTo>
                    <a:pt x="8" y="0"/>
                  </a:moveTo>
                  <a:lnTo>
                    <a:pt x="10" y="55"/>
                  </a:lnTo>
                  <a:lnTo>
                    <a:pt x="1" y="62"/>
                  </a:lnTo>
                  <a:lnTo>
                    <a:pt x="0" y="6"/>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6" name="Freeform 1913"/>
            <p:cNvSpPr>
              <a:spLocks/>
            </p:cNvSpPr>
            <p:nvPr/>
          </p:nvSpPr>
          <p:spPr bwMode="auto">
            <a:xfrm>
              <a:off x="12353116" y="-1177528"/>
              <a:ext cx="7938" cy="117475"/>
            </a:xfrm>
            <a:custGeom>
              <a:avLst/>
              <a:gdLst>
                <a:gd name="T0" fmla="*/ 4 w 5"/>
                <a:gd name="T1" fmla="*/ 19 h 74"/>
                <a:gd name="T2" fmla="*/ 5 w 5"/>
                <a:gd name="T3" fmla="*/ 74 h 74"/>
                <a:gd name="T4" fmla="*/ 1 w 5"/>
                <a:gd name="T5" fmla="*/ 56 h 74"/>
                <a:gd name="T6" fmla="*/ 0 w 5"/>
                <a:gd name="T7" fmla="*/ 0 h 74"/>
                <a:gd name="T8" fmla="*/ 4 w 5"/>
                <a:gd name="T9" fmla="*/ 19 h 74"/>
              </a:gdLst>
              <a:ahLst/>
              <a:cxnLst>
                <a:cxn ang="0">
                  <a:pos x="T0" y="T1"/>
                </a:cxn>
                <a:cxn ang="0">
                  <a:pos x="T2" y="T3"/>
                </a:cxn>
                <a:cxn ang="0">
                  <a:pos x="T4" y="T5"/>
                </a:cxn>
                <a:cxn ang="0">
                  <a:pos x="T6" y="T7"/>
                </a:cxn>
                <a:cxn ang="0">
                  <a:pos x="T8" y="T9"/>
                </a:cxn>
              </a:cxnLst>
              <a:rect l="0" t="0" r="r" b="b"/>
              <a:pathLst>
                <a:path w="5" h="74">
                  <a:moveTo>
                    <a:pt x="4" y="19"/>
                  </a:moveTo>
                  <a:lnTo>
                    <a:pt x="5" y="74"/>
                  </a:lnTo>
                  <a:lnTo>
                    <a:pt x="1" y="56"/>
                  </a:lnTo>
                  <a:lnTo>
                    <a:pt x="0" y="0"/>
                  </a:lnTo>
                  <a:lnTo>
                    <a:pt x="4" y="1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7" name="Freeform 1914"/>
            <p:cNvSpPr>
              <a:spLocks/>
            </p:cNvSpPr>
            <p:nvPr/>
          </p:nvSpPr>
          <p:spPr bwMode="auto">
            <a:xfrm>
              <a:off x="14370828" y="-1226740"/>
              <a:ext cx="19050" cy="104775"/>
            </a:xfrm>
            <a:custGeom>
              <a:avLst/>
              <a:gdLst>
                <a:gd name="T0" fmla="*/ 11 w 12"/>
                <a:gd name="T1" fmla="*/ 11 h 66"/>
                <a:gd name="T2" fmla="*/ 12 w 12"/>
                <a:gd name="T3" fmla="*/ 66 h 66"/>
                <a:gd name="T4" fmla="*/ 1 w 12"/>
                <a:gd name="T5" fmla="*/ 55 h 66"/>
                <a:gd name="T6" fmla="*/ 0 w 12"/>
                <a:gd name="T7" fmla="*/ 0 h 66"/>
                <a:gd name="T8" fmla="*/ 11 w 12"/>
                <a:gd name="T9" fmla="*/ 11 h 66"/>
              </a:gdLst>
              <a:ahLst/>
              <a:cxnLst>
                <a:cxn ang="0">
                  <a:pos x="T0" y="T1"/>
                </a:cxn>
                <a:cxn ang="0">
                  <a:pos x="T2" y="T3"/>
                </a:cxn>
                <a:cxn ang="0">
                  <a:pos x="T4" y="T5"/>
                </a:cxn>
                <a:cxn ang="0">
                  <a:pos x="T6" y="T7"/>
                </a:cxn>
                <a:cxn ang="0">
                  <a:pos x="T8" y="T9"/>
                </a:cxn>
              </a:cxnLst>
              <a:rect l="0" t="0" r="r" b="b"/>
              <a:pathLst>
                <a:path w="12" h="66">
                  <a:moveTo>
                    <a:pt x="11" y="11"/>
                  </a:moveTo>
                  <a:lnTo>
                    <a:pt x="12" y="66"/>
                  </a:lnTo>
                  <a:lnTo>
                    <a:pt x="1" y="55"/>
                  </a:lnTo>
                  <a:lnTo>
                    <a:pt x="0" y="0"/>
                  </a:lnTo>
                  <a:lnTo>
                    <a:pt x="11"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8" name="Freeform 1915"/>
            <p:cNvSpPr>
              <a:spLocks/>
            </p:cNvSpPr>
            <p:nvPr/>
          </p:nvSpPr>
          <p:spPr bwMode="auto">
            <a:xfrm>
              <a:off x="15382066" y="-1250553"/>
              <a:ext cx="12700" cy="104775"/>
            </a:xfrm>
            <a:custGeom>
              <a:avLst/>
              <a:gdLst>
                <a:gd name="T0" fmla="*/ 7 w 8"/>
                <a:gd name="T1" fmla="*/ 0 h 66"/>
                <a:gd name="T2" fmla="*/ 8 w 8"/>
                <a:gd name="T3" fmla="*/ 56 h 66"/>
                <a:gd name="T4" fmla="*/ 0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6"/>
                  </a:lnTo>
                  <a:lnTo>
                    <a:pt x="0" y="66"/>
                  </a:lnTo>
                  <a:lnTo>
                    <a:pt x="0" y="11"/>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39" name="Freeform 1916"/>
            <p:cNvSpPr>
              <a:spLocks/>
            </p:cNvSpPr>
            <p:nvPr/>
          </p:nvSpPr>
          <p:spPr bwMode="auto">
            <a:xfrm>
              <a:off x="14388291" y="-1209278"/>
              <a:ext cx="23813" cy="98425"/>
            </a:xfrm>
            <a:custGeom>
              <a:avLst/>
              <a:gdLst>
                <a:gd name="T0" fmla="*/ 14 w 15"/>
                <a:gd name="T1" fmla="*/ 7 h 62"/>
                <a:gd name="T2" fmla="*/ 15 w 15"/>
                <a:gd name="T3" fmla="*/ 62 h 62"/>
                <a:gd name="T4" fmla="*/ 1 w 15"/>
                <a:gd name="T5" fmla="*/ 55 h 62"/>
                <a:gd name="T6" fmla="*/ 0 w 15"/>
                <a:gd name="T7" fmla="*/ 0 h 62"/>
                <a:gd name="T8" fmla="*/ 14 w 15"/>
                <a:gd name="T9" fmla="*/ 7 h 62"/>
              </a:gdLst>
              <a:ahLst/>
              <a:cxnLst>
                <a:cxn ang="0">
                  <a:pos x="T0" y="T1"/>
                </a:cxn>
                <a:cxn ang="0">
                  <a:pos x="T2" y="T3"/>
                </a:cxn>
                <a:cxn ang="0">
                  <a:pos x="T4" y="T5"/>
                </a:cxn>
                <a:cxn ang="0">
                  <a:pos x="T6" y="T7"/>
                </a:cxn>
                <a:cxn ang="0">
                  <a:pos x="T8" y="T9"/>
                </a:cxn>
              </a:cxnLst>
              <a:rect l="0" t="0" r="r" b="b"/>
              <a:pathLst>
                <a:path w="15" h="62">
                  <a:moveTo>
                    <a:pt x="14" y="7"/>
                  </a:moveTo>
                  <a:lnTo>
                    <a:pt x="15" y="62"/>
                  </a:lnTo>
                  <a:lnTo>
                    <a:pt x="1" y="55"/>
                  </a:lnTo>
                  <a:lnTo>
                    <a:pt x="0" y="0"/>
                  </a:lnTo>
                  <a:lnTo>
                    <a:pt x="14"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0" name="Freeform 1917"/>
            <p:cNvSpPr>
              <a:spLocks/>
            </p:cNvSpPr>
            <p:nvPr/>
          </p:nvSpPr>
          <p:spPr bwMode="auto">
            <a:xfrm>
              <a:off x="14637528" y="-1199753"/>
              <a:ext cx="46038" cy="88900"/>
            </a:xfrm>
            <a:custGeom>
              <a:avLst/>
              <a:gdLst>
                <a:gd name="T0" fmla="*/ 28 w 29"/>
                <a:gd name="T1" fmla="*/ 0 h 56"/>
                <a:gd name="T2" fmla="*/ 29 w 29"/>
                <a:gd name="T3" fmla="*/ 55 h 56"/>
                <a:gd name="T4" fmla="*/ 2 w 29"/>
                <a:gd name="T5" fmla="*/ 56 h 56"/>
                <a:gd name="T6" fmla="*/ 0 w 29"/>
                <a:gd name="T7" fmla="*/ 1 h 56"/>
                <a:gd name="T8" fmla="*/ 28 w 29"/>
                <a:gd name="T9" fmla="*/ 0 h 56"/>
              </a:gdLst>
              <a:ahLst/>
              <a:cxnLst>
                <a:cxn ang="0">
                  <a:pos x="T0" y="T1"/>
                </a:cxn>
                <a:cxn ang="0">
                  <a:pos x="T2" y="T3"/>
                </a:cxn>
                <a:cxn ang="0">
                  <a:pos x="T4" y="T5"/>
                </a:cxn>
                <a:cxn ang="0">
                  <a:pos x="T6" y="T7"/>
                </a:cxn>
                <a:cxn ang="0">
                  <a:pos x="T8" y="T9"/>
                </a:cxn>
              </a:cxnLst>
              <a:rect l="0" t="0" r="r" b="b"/>
              <a:pathLst>
                <a:path w="29" h="56">
                  <a:moveTo>
                    <a:pt x="28" y="0"/>
                  </a:moveTo>
                  <a:lnTo>
                    <a:pt x="29" y="55"/>
                  </a:lnTo>
                  <a:lnTo>
                    <a:pt x="2" y="56"/>
                  </a:lnTo>
                  <a:lnTo>
                    <a:pt x="0" y="1"/>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1" name="Freeform 1918"/>
            <p:cNvSpPr>
              <a:spLocks/>
            </p:cNvSpPr>
            <p:nvPr/>
          </p:nvSpPr>
          <p:spPr bwMode="auto">
            <a:xfrm>
              <a:off x="15386828" y="-1220390"/>
              <a:ext cx="4763" cy="92075"/>
            </a:xfrm>
            <a:custGeom>
              <a:avLst/>
              <a:gdLst>
                <a:gd name="T0" fmla="*/ 1 w 3"/>
                <a:gd name="T1" fmla="*/ 0 h 58"/>
                <a:gd name="T2" fmla="*/ 3 w 3"/>
                <a:gd name="T3" fmla="*/ 55 h 58"/>
                <a:gd name="T4" fmla="*/ 1 w 3"/>
                <a:gd name="T5" fmla="*/ 58 h 58"/>
                <a:gd name="T6" fmla="*/ 0 w 3"/>
                <a:gd name="T7" fmla="*/ 3 h 58"/>
                <a:gd name="T8" fmla="*/ 1 w 3"/>
                <a:gd name="T9" fmla="*/ 0 h 58"/>
              </a:gdLst>
              <a:ahLst/>
              <a:cxnLst>
                <a:cxn ang="0">
                  <a:pos x="T0" y="T1"/>
                </a:cxn>
                <a:cxn ang="0">
                  <a:pos x="T2" y="T3"/>
                </a:cxn>
                <a:cxn ang="0">
                  <a:pos x="T4" y="T5"/>
                </a:cxn>
                <a:cxn ang="0">
                  <a:pos x="T6" y="T7"/>
                </a:cxn>
                <a:cxn ang="0">
                  <a:pos x="T8" y="T9"/>
                </a:cxn>
              </a:cxnLst>
              <a:rect l="0" t="0" r="r" b="b"/>
              <a:pathLst>
                <a:path w="3" h="58">
                  <a:moveTo>
                    <a:pt x="1" y="0"/>
                  </a:moveTo>
                  <a:lnTo>
                    <a:pt x="3" y="55"/>
                  </a:lnTo>
                  <a:lnTo>
                    <a:pt x="1" y="58"/>
                  </a:lnTo>
                  <a:lnTo>
                    <a:pt x="0" y="3"/>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2" name="Freeform 1919"/>
            <p:cNvSpPr>
              <a:spLocks/>
            </p:cNvSpPr>
            <p:nvPr/>
          </p:nvSpPr>
          <p:spPr bwMode="auto">
            <a:xfrm>
              <a:off x="14681978" y="-1199753"/>
              <a:ext cx="22225" cy="93663"/>
            </a:xfrm>
            <a:custGeom>
              <a:avLst/>
              <a:gdLst>
                <a:gd name="T0" fmla="*/ 12 w 14"/>
                <a:gd name="T1" fmla="*/ 4 h 59"/>
                <a:gd name="T2" fmla="*/ 14 w 14"/>
                <a:gd name="T3" fmla="*/ 59 h 59"/>
                <a:gd name="T4" fmla="*/ 1 w 14"/>
                <a:gd name="T5" fmla="*/ 55 h 59"/>
                <a:gd name="T6" fmla="*/ 0 w 14"/>
                <a:gd name="T7" fmla="*/ 0 h 59"/>
                <a:gd name="T8" fmla="*/ 12 w 14"/>
                <a:gd name="T9" fmla="*/ 4 h 59"/>
              </a:gdLst>
              <a:ahLst/>
              <a:cxnLst>
                <a:cxn ang="0">
                  <a:pos x="T0" y="T1"/>
                </a:cxn>
                <a:cxn ang="0">
                  <a:pos x="T2" y="T3"/>
                </a:cxn>
                <a:cxn ang="0">
                  <a:pos x="T4" y="T5"/>
                </a:cxn>
                <a:cxn ang="0">
                  <a:pos x="T6" y="T7"/>
                </a:cxn>
                <a:cxn ang="0">
                  <a:pos x="T8" y="T9"/>
                </a:cxn>
              </a:cxnLst>
              <a:rect l="0" t="0" r="r" b="b"/>
              <a:pathLst>
                <a:path w="14" h="59">
                  <a:moveTo>
                    <a:pt x="12" y="4"/>
                  </a:moveTo>
                  <a:lnTo>
                    <a:pt x="14" y="59"/>
                  </a:lnTo>
                  <a:lnTo>
                    <a:pt x="1" y="55"/>
                  </a:lnTo>
                  <a:lnTo>
                    <a:pt x="0" y="0"/>
                  </a:lnTo>
                  <a:lnTo>
                    <a:pt x="1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3" name="Freeform 1920"/>
            <p:cNvSpPr>
              <a:spLocks/>
            </p:cNvSpPr>
            <p:nvPr/>
          </p:nvSpPr>
          <p:spPr bwMode="auto">
            <a:xfrm>
              <a:off x="14593078" y="-1198165"/>
              <a:ext cx="47625" cy="95250"/>
            </a:xfrm>
            <a:custGeom>
              <a:avLst/>
              <a:gdLst>
                <a:gd name="T0" fmla="*/ 28 w 30"/>
                <a:gd name="T1" fmla="*/ 0 h 60"/>
                <a:gd name="T2" fmla="*/ 30 w 30"/>
                <a:gd name="T3" fmla="*/ 55 h 60"/>
                <a:gd name="T4" fmla="*/ 1 w 30"/>
                <a:gd name="T5" fmla="*/ 60 h 60"/>
                <a:gd name="T6" fmla="*/ 0 w 30"/>
                <a:gd name="T7" fmla="*/ 4 h 60"/>
                <a:gd name="T8" fmla="*/ 28 w 30"/>
                <a:gd name="T9" fmla="*/ 0 h 60"/>
              </a:gdLst>
              <a:ahLst/>
              <a:cxnLst>
                <a:cxn ang="0">
                  <a:pos x="T0" y="T1"/>
                </a:cxn>
                <a:cxn ang="0">
                  <a:pos x="T2" y="T3"/>
                </a:cxn>
                <a:cxn ang="0">
                  <a:pos x="T4" y="T5"/>
                </a:cxn>
                <a:cxn ang="0">
                  <a:pos x="T6" y="T7"/>
                </a:cxn>
                <a:cxn ang="0">
                  <a:pos x="T8" y="T9"/>
                </a:cxn>
              </a:cxnLst>
              <a:rect l="0" t="0" r="r" b="b"/>
              <a:pathLst>
                <a:path w="30" h="60">
                  <a:moveTo>
                    <a:pt x="28" y="0"/>
                  </a:moveTo>
                  <a:lnTo>
                    <a:pt x="30" y="55"/>
                  </a:lnTo>
                  <a:lnTo>
                    <a:pt x="1" y="60"/>
                  </a:lnTo>
                  <a:lnTo>
                    <a:pt x="0" y="4"/>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4" name="Freeform 1921"/>
            <p:cNvSpPr>
              <a:spLocks/>
            </p:cNvSpPr>
            <p:nvPr/>
          </p:nvSpPr>
          <p:spPr bwMode="auto">
            <a:xfrm>
              <a:off x="15377303" y="-1215628"/>
              <a:ext cx="11113" cy="90488"/>
            </a:xfrm>
            <a:custGeom>
              <a:avLst/>
              <a:gdLst>
                <a:gd name="T0" fmla="*/ 6 w 7"/>
                <a:gd name="T1" fmla="*/ 0 h 57"/>
                <a:gd name="T2" fmla="*/ 7 w 7"/>
                <a:gd name="T3" fmla="*/ 55 h 57"/>
                <a:gd name="T4" fmla="*/ 2 w 7"/>
                <a:gd name="T5" fmla="*/ 57 h 57"/>
                <a:gd name="T6" fmla="*/ 0 w 7"/>
                <a:gd name="T7" fmla="*/ 1 h 57"/>
                <a:gd name="T8" fmla="*/ 6 w 7"/>
                <a:gd name="T9" fmla="*/ 0 h 57"/>
              </a:gdLst>
              <a:ahLst/>
              <a:cxnLst>
                <a:cxn ang="0">
                  <a:pos x="T0" y="T1"/>
                </a:cxn>
                <a:cxn ang="0">
                  <a:pos x="T2" y="T3"/>
                </a:cxn>
                <a:cxn ang="0">
                  <a:pos x="T4" y="T5"/>
                </a:cxn>
                <a:cxn ang="0">
                  <a:pos x="T6" y="T7"/>
                </a:cxn>
                <a:cxn ang="0">
                  <a:pos x="T8" y="T9"/>
                </a:cxn>
              </a:cxnLst>
              <a:rect l="0" t="0" r="r" b="b"/>
              <a:pathLst>
                <a:path w="7" h="57">
                  <a:moveTo>
                    <a:pt x="6" y="0"/>
                  </a:moveTo>
                  <a:lnTo>
                    <a:pt x="7" y="55"/>
                  </a:lnTo>
                  <a:lnTo>
                    <a:pt x="2" y="57"/>
                  </a:lnTo>
                  <a:lnTo>
                    <a:pt x="0" y="1"/>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5" name="Freeform 1922"/>
            <p:cNvSpPr>
              <a:spLocks/>
            </p:cNvSpPr>
            <p:nvPr/>
          </p:nvSpPr>
          <p:spPr bwMode="auto">
            <a:xfrm>
              <a:off x="14388291" y="-1194990"/>
              <a:ext cx="9525" cy="98425"/>
            </a:xfrm>
            <a:custGeom>
              <a:avLst/>
              <a:gdLst>
                <a:gd name="T0" fmla="*/ 4 w 6"/>
                <a:gd name="T1" fmla="*/ 0 h 62"/>
                <a:gd name="T2" fmla="*/ 6 w 6"/>
                <a:gd name="T3" fmla="*/ 55 h 62"/>
                <a:gd name="T4" fmla="*/ 1 w 6"/>
                <a:gd name="T5" fmla="*/ 62 h 62"/>
                <a:gd name="T6" fmla="*/ 0 w 6"/>
                <a:gd name="T7" fmla="*/ 7 h 62"/>
                <a:gd name="T8" fmla="*/ 4 w 6"/>
                <a:gd name="T9" fmla="*/ 0 h 62"/>
              </a:gdLst>
              <a:ahLst/>
              <a:cxnLst>
                <a:cxn ang="0">
                  <a:pos x="T0" y="T1"/>
                </a:cxn>
                <a:cxn ang="0">
                  <a:pos x="T2" y="T3"/>
                </a:cxn>
                <a:cxn ang="0">
                  <a:pos x="T4" y="T5"/>
                </a:cxn>
                <a:cxn ang="0">
                  <a:pos x="T6" y="T7"/>
                </a:cxn>
                <a:cxn ang="0">
                  <a:pos x="T8" y="T9"/>
                </a:cxn>
              </a:cxnLst>
              <a:rect l="0" t="0" r="r" b="b"/>
              <a:pathLst>
                <a:path w="6" h="62">
                  <a:moveTo>
                    <a:pt x="4" y="0"/>
                  </a:moveTo>
                  <a:lnTo>
                    <a:pt x="6" y="55"/>
                  </a:lnTo>
                  <a:lnTo>
                    <a:pt x="1" y="62"/>
                  </a:lnTo>
                  <a:lnTo>
                    <a:pt x="0" y="7"/>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6" name="Freeform 1923"/>
            <p:cNvSpPr>
              <a:spLocks/>
            </p:cNvSpPr>
            <p:nvPr/>
          </p:nvSpPr>
          <p:spPr bwMode="auto">
            <a:xfrm>
              <a:off x="14402578" y="-1185465"/>
              <a:ext cx="3175" cy="100013"/>
            </a:xfrm>
            <a:custGeom>
              <a:avLst/>
              <a:gdLst>
                <a:gd name="T0" fmla="*/ 0 w 2"/>
                <a:gd name="T1" fmla="*/ 8 h 63"/>
                <a:gd name="T2" fmla="*/ 2 w 2"/>
                <a:gd name="T3" fmla="*/ 63 h 63"/>
                <a:gd name="T4" fmla="*/ 2 w 2"/>
                <a:gd name="T5" fmla="*/ 55 h 63"/>
                <a:gd name="T6" fmla="*/ 0 w 2"/>
                <a:gd name="T7" fmla="*/ 0 h 63"/>
                <a:gd name="T8" fmla="*/ 0 w 2"/>
                <a:gd name="T9" fmla="*/ 8 h 63"/>
              </a:gdLst>
              <a:ahLst/>
              <a:cxnLst>
                <a:cxn ang="0">
                  <a:pos x="T0" y="T1"/>
                </a:cxn>
                <a:cxn ang="0">
                  <a:pos x="T2" y="T3"/>
                </a:cxn>
                <a:cxn ang="0">
                  <a:pos x="T4" y="T5"/>
                </a:cxn>
                <a:cxn ang="0">
                  <a:pos x="T6" y="T7"/>
                </a:cxn>
                <a:cxn ang="0">
                  <a:pos x="T8" y="T9"/>
                </a:cxn>
              </a:cxnLst>
              <a:rect l="0" t="0" r="r" b="b"/>
              <a:pathLst>
                <a:path w="2" h="63">
                  <a:moveTo>
                    <a:pt x="0" y="8"/>
                  </a:moveTo>
                  <a:lnTo>
                    <a:pt x="2" y="63"/>
                  </a:lnTo>
                  <a:lnTo>
                    <a:pt x="2" y="55"/>
                  </a:lnTo>
                  <a:lnTo>
                    <a:pt x="0" y="0"/>
                  </a:lnTo>
                  <a:lnTo>
                    <a:pt x="0"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7" name="Freeform 1924"/>
            <p:cNvSpPr>
              <a:spLocks/>
            </p:cNvSpPr>
            <p:nvPr/>
          </p:nvSpPr>
          <p:spPr bwMode="auto">
            <a:xfrm>
              <a:off x="14547041" y="-1191815"/>
              <a:ext cx="47625" cy="103188"/>
            </a:xfrm>
            <a:custGeom>
              <a:avLst/>
              <a:gdLst>
                <a:gd name="T0" fmla="*/ 29 w 30"/>
                <a:gd name="T1" fmla="*/ 0 h 65"/>
                <a:gd name="T2" fmla="*/ 30 w 30"/>
                <a:gd name="T3" fmla="*/ 56 h 65"/>
                <a:gd name="T4" fmla="*/ 1 w 30"/>
                <a:gd name="T5" fmla="*/ 65 h 65"/>
                <a:gd name="T6" fmla="*/ 0 w 30"/>
                <a:gd name="T7" fmla="*/ 9 h 65"/>
                <a:gd name="T8" fmla="*/ 29 w 30"/>
                <a:gd name="T9" fmla="*/ 0 h 65"/>
              </a:gdLst>
              <a:ahLst/>
              <a:cxnLst>
                <a:cxn ang="0">
                  <a:pos x="T0" y="T1"/>
                </a:cxn>
                <a:cxn ang="0">
                  <a:pos x="T2" y="T3"/>
                </a:cxn>
                <a:cxn ang="0">
                  <a:pos x="T4" y="T5"/>
                </a:cxn>
                <a:cxn ang="0">
                  <a:pos x="T6" y="T7"/>
                </a:cxn>
                <a:cxn ang="0">
                  <a:pos x="T8" y="T9"/>
                </a:cxn>
              </a:cxnLst>
              <a:rect l="0" t="0" r="r" b="b"/>
              <a:pathLst>
                <a:path w="30" h="65">
                  <a:moveTo>
                    <a:pt x="29" y="0"/>
                  </a:moveTo>
                  <a:lnTo>
                    <a:pt x="30" y="56"/>
                  </a:lnTo>
                  <a:lnTo>
                    <a:pt x="1" y="65"/>
                  </a:lnTo>
                  <a:lnTo>
                    <a:pt x="0" y="9"/>
                  </a:lnTo>
                  <a:lnTo>
                    <a:pt x="2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8" name="Freeform 1925"/>
            <p:cNvSpPr>
              <a:spLocks/>
            </p:cNvSpPr>
            <p:nvPr/>
          </p:nvSpPr>
          <p:spPr bwMode="auto">
            <a:xfrm>
              <a:off x="14296216" y="-1163240"/>
              <a:ext cx="11113" cy="88900"/>
            </a:xfrm>
            <a:custGeom>
              <a:avLst/>
              <a:gdLst>
                <a:gd name="T0" fmla="*/ 6 w 7"/>
                <a:gd name="T1" fmla="*/ 0 h 56"/>
                <a:gd name="T2" fmla="*/ 7 w 7"/>
                <a:gd name="T3" fmla="*/ 55 h 56"/>
                <a:gd name="T4" fmla="*/ 2 w 7"/>
                <a:gd name="T5" fmla="*/ 56 h 56"/>
                <a:gd name="T6" fmla="*/ 0 w 7"/>
                <a:gd name="T7" fmla="*/ 1 h 56"/>
                <a:gd name="T8" fmla="*/ 6 w 7"/>
                <a:gd name="T9" fmla="*/ 0 h 56"/>
              </a:gdLst>
              <a:ahLst/>
              <a:cxnLst>
                <a:cxn ang="0">
                  <a:pos x="T0" y="T1"/>
                </a:cxn>
                <a:cxn ang="0">
                  <a:pos x="T2" y="T3"/>
                </a:cxn>
                <a:cxn ang="0">
                  <a:pos x="T4" y="T5"/>
                </a:cxn>
                <a:cxn ang="0">
                  <a:pos x="T6" y="T7"/>
                </a:cxn>
                <a:cxn ang="0">
                  <a:pos x="T8" y="T9"/>
                </a:cxn>
              </a:cxnLst>
              <a:rect l="0" t="0" r="r" b="b"/>
              <a:pathLst>
                <a:path w="7" h="56">
                  <a:moveTo>
                    <a:pt x="6" y="0"/>
                  </a:moveTo>
                  <a:lnTo>
                    <a:pt x="7" y="55"/>
                  </a:lnTo>
                  <a:lnTo>
                    <a:pt x="2" y="56"/>
                  </a:lnTo>
                  <a:lnTo>
                    <a:pt x="0" y="1"/>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49" name="Freeform 1926"/>
            <p:cNvSpPr>
              <a:spLocks/>
            </p:cNvSpPr>
            <p:nvPr/>
          </p:nvSpPr>
          <p:spPr bwMode="auto">
            <a:xfrm>
              <a:off x="14685153" y="-1187053"/>
              <a:ext cx="11113" cy="103188"/>
            </a:xfrm>
            <a:custGeom>
              <a:avLst/>
              <a:gdLst>
                <a:gd name="T0" fmla="*/ 6 w 7"/>
                <a:gd name="T1" fmla="*/ 0 h 65"/>
                <a:gd name="T2" fmla="*/ 7 w 7"/>
                <a:gd name="T3" fmla="*/ 55 h 65"/>
                <a:gd name="T4" fmla="*/ 2 w 7"/>
                <a:gd name="T5" fmla="*/ 65 h 65"/>
                <a:gd name="T6" fmla="*/ 0 w 7"/>
                <a:gd name="T7" fmla="*/ 10 h 65"/>
                <a:gd name="T8" fmla="*/ 6 w 7"/>
                <a:gd name="T9" fmla="*/ 0 h 65"/>
              </a:gdLst>
              <a:ahLst/>
              <a:cxnLst>
                <a:cxn ang="0">
                  <a:pos x="T0" y="T1"/>
                </a:cxn>
                <a:cxn ang="0">
                  <a:pos x="T2" y="T3"/>
                </a:cxn>
                <a:cxn ang="0">
                  <a:pos x="T4" y="T5"/>
                </a:cxn>
                <a:cxn ang="0">
                  <a:pos x="T6" y="T7"/>
                </a:cxn>
                <a:cxn ang="0">
                  <a:pos x="T8" y="T9"/>
                </a:cxn>
              </a:cxnLst>
              <a:rect l="0" t="0" r="r" b="b"/>
              <a:pathLst>
                <a:path w="7" h="65">
                  <a:moveTo>
                    <a:pt x="6" y="0"/>
                  </a:moveTo>
                  <a:lnTo>
                    <a:pt x="7" y="55"/>
                  </a:lnTo>
                  <a:lnTo>
                    <a:pt x="2" y="65"/>
                  </a:lnTo>
                  <a:lnTo>
                    <a:pt x="0" y="10"/>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0" name="Freeform 1927"/>
            <p:cNvSpPr>
              <a:spLocks/>
            </p:cNvSpPr>
            <p:nvPr/>
          </p:nvSpPr>
          <p:spPr bwMode="auto">
            <a:xfrm>
              <a:off x="14501003" y="-1177528"/>
              <a:ext cx="47625" cy="103188"/>
            </a:xfrm>
            <a:custGeom>
              <a:avLst/>
              <a:gdLst>
                <a:gd name="T0" fmla="*/ 29 w 30"/>
                <a:gd name="T1" fmla="*/ 0 h 65"/>
                <a:gd name="T2" fmla="*/ 30 w 30"/>
                <a:gd name="T3" fmla="*/ 56 h 65"/>
                <a:gd name="T4" fmla="*/ 2 w 30"/>
                <a:gd name="T5" fmla="*/ 65 h 65"/>
                <a:gd name="T6" fmla="*/ 0 w 30"/>
                <a:gd name="T7" fmla="*/ 10 h 65"/>
                <a:gd name="T8" fmla="*/ 29 w 30"/>
                <a:gd name="T9" fmla="*/ 0 h 65"/>
              </a:gdLst>
              <a:ahLst/>
              <a:cxnLst>
                <a:cxn ang="0">
                  <a:pos x="T0" y="T1"/>
                </a:cxn>
                <a:cxn ang="0">
                  <a:pos x="T2" y="T3"/>
                </a:cxn>
                <a:cxn ang="0">
                  <a:pos x="T4" y="T5"/>
                </a:cxn>
                <a:cxn ang="0">
                  <a:pos x="T6" y="T7"/>
                </a:cxn>
                <a:cxn ang="0">
                  <a:pos x="T8" y="T9"/>
                </a:cxn>
              </a:cxnLst>
              <a:rect l="0" t="0" r="r" b="b"/>
              <a:pathLst>
                <a:path w="30" h="65">
                  <a:moveTo>
                    <a:pt x="29" y="0"/>
                  </a:moveTo>
                  <a:lnTo>
                    <a:pt x="30" y="56"/>
                  </a:lnTo>
                  <a:lnTo>
                    <a:pt x="2" y="65"/>
                  </a:lnTo>
                  <a:lnTo>
                    <a:pt x="0" y="10"/>
                  </a:lnTo>
                  <a:lnTo>
                    <a:pt x="2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1" name="Freeform 1928"/>
            <p:cNvSpPr>
              <a:spLocks/>
            </p:cNvSpPr>
            <p:nvPr/>
          </p:nvSpPr>
          <p:spPr bwMode="auto">
            <a:xfrm>
              <a:off x="15388416" y="-1201340"/>
              <a:ext cx="3175" cy="101600"/>
            </a:xfrm>
            <a:custGeom>
              <a:avLst/>
              <a:gdLst>
                <a:gd name="T0" fmla="*/ 0 w 2"/>
                <a:gd name="T1" fmla="*/ 0 h 64"/>
                <a:gd name="T2" fmla="*/ 2 w 2"/>
                <a:gd name="T3" fmla="*/ 55 h 64"/>
                <a:gd name="T4" fmla="*/ 1 w 2"/>
                <a:gd name="T5" fmla="*/ 64 h 64"/>
                <a:gd name="T6" fmla="*/ 0 w 2"/>
                <a:gd name="T7" fmla="*/ 9 h 64"/>
                <a:gd name="T8" fmla="*/ 0 w 2"/>
                <a:gd name="T9" fmla="*/ 0 h 64"/>
              </a:gdLst>
              <a:ahLst/>
              <a:cxnLst>
                <a:cxn ang="0">
                  <a:pos x="T0" y="T1"/>
                </a:cxn>
                <a:cxn ang="0">
                  <a:pos x="T2" y="T3"/>
                </a:cxn>
                <a:cxn ang="0">
                  <a:pos x="T4" y="T5"/>
                </a:cxn>
                <a:cxn ang="0">
                  <a:pos x="T6" y="T7"/>
                </a:cxn>
                <a:cxn ang="0">
                  <a:pos x="T8" y="T9"/>
                </a:cxn>
              </a:cxnLst>
              <a:rect l="0" t="0" r="r" b="b"/>
              <a:pathLst>
                <a:path w="2" h="64">
                  <a:moveTo>
                    <a:pt x="0" y="0"/>
                  </a:moveTo>
                  <a:lnTo>
                    <a:pt x="2" y="55"/>
                  </a:lnTo>
                  <a:lnTo>
                    <a:pt x="1" y="64"/>
                  </a:lnTo>
                  <a:lnTo>
                    <a:pt x="0" y="9"/>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2" name="Freeform 1929"/>
            <p:cNvSpPr>
              <a:spLocks/>
            </p:cNvSpPr>
            <p:nvPr/>
          </p:nvSpPr>
          <p:spPr bwMode="auto">
            <a:xfrm>
              <a:off x="14305741" y="-1163240"/>
              <a:ext cx="30163" cy="96838"/>
            </a:xfrm>
            <a:custGeom>
              <a:avLst/>
              <a:gdLst>
                <a:gd name="T0" fmla="*/ 17 w 19"/>
                <a:gd name="T1" fmla="*/ 5 h 61"/>
                <a:gd name="T2" fmla="*/ 19 w 19"/>
                <a:gd name="T3" fmla="*/ 61 h 61"/>
                <a:gd name="T4" fmla="*/ 1 w 19"/>
                <a:gd name="T5" fmla="*/ 55 h 61"/>
                <a:gd name="T6" fmla="*/ 0 w 19"/>
                <a:gd name="T7" fmla="*/ 0 h 61"/>
                <a:gd name="T8" fmla="*/ 17 w 19"/>
                <a:gd name="T9" fmla="*/ 5 h 61"/>
              </a:gdLst>
              <a:ahLst/>
              <a:cxnLst>
                <a:cxn ang="0">
                  <a:pos x="T0" y="T1"/>
                </a:cxn>
                <a:cxn ang="0">
                  <a:pos x="T2" y="T3"/>
                </a:cxn>
                <a:cxn ang="0">
                  <a:pos x="T4" y="T5"/>
                </a:cxn>
                <a:cxn ang="0">
                  <a:pos x="T6" y="T7"/>
                </a:cxn>
                <a:cxn ang="0">
                  <a:pos x="T8" y="T9"/>
                </a:cxn>
              </a:cxnLst>
              <a:rect l="0" t="0" r="r" b="b"/>
              <a:pathLst>
                <a:path w="19" h="61">
                  <a:moveTo>
                    <a:pt x="17" y="5"/>
                  </a:moveTo>
                  <a:lnTo>
                    <a:pt x="19" y="61"/>
                  </a:lnTo>
                  <a:lnTo>
                    <a:pt x="1" y="55"/>
                  </a:lnTo>
                  <a:lnTo>
                    <a:pt x="0" y="0"/>
                  </a:lnTo>
                  <a:lnTo>
                    <a:pt x="17"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3" name="Freeform 1930"/>
            <p:cNvSpPr>
              <a:spLocks/>
            </p:cNvSpPr>
            <p:nvPr/>
          </p:nvSpPr>
          <p:spPr bwMode="auto">
            <a:xfrm>
              <a:off x="12308666" y="-1145778"/>
              <a:ext cx="55563" cy="139700"/>
            </a:xfrm>
            <a:custGeom>
              <a:avLst/>
              <a:gdLst>
                <a:gd name="T0" fmla="*/ 42 w 44"/>
                <a:gd name="T1" fmla="*/ 40 h 107"/>
                <a:gd name="T2" fmla="*/ 44 w 44"/>
                <a:gd name="T3" fmla="*/ 107 h 107"/>
                <a:gd name="T4" fmla="*/ 38 w 44"/>
                <a:gd name="T5" fmla="*/ 83 h 107"/>
                <a:gd name="T6" fmla="*/ 2 w 44"/>
                <a:gd name="T7" fmla="*/ 67 h 107"/>
                <a:gd name="T8" fmla="*/ 0 w 44"/>
                <a:gd name="T9" fmla="*/ 0 h 107"/>
                <a:gd name="T10" fmla="*/ 36 w 44"/>
                <a:gd name="T11" fmla="*/ 16 h 107"/>
                <a:gd name="T12" fmla="*/ 42 w 44"/>
                <a:gd name="T13" fmla="*/ 40 h 107"/>
              </a:gdLst>
              <a:ahLst/>
              <a:cxnLst>
                <a:cxn ang="0">
                  <a:pos x="T0" y="T1"/>
                </a:cxn>
                <a:cxn ang="0">
                  <a:pos x="T2" y="T3"/>
                </a:cxn>
                <a:cxn ang="0">
                  <a:pos x="T4" y="T5"/>
                </a:cxn>
                <a:cxn ang="0">
                  <a:pos x="T6" y="T7"/>
                </a:cxn>
                <a:cxn ang="0">
                  <a:pos x="T8" y="T9"/>
                </a:cxn>
                <a:cxn ang="0">
                  <a:pos x="T10" y="T11"/>
                </a:cxn>
                <a:cxn ang="0">
                  <a:pos x="T12" y="T13"/>
                </a:cxn>
              </a:cxnLst>
              <a:rect l="0" t="0" r="r" b="b"/>
              <a:pathLst>
                <a:path w="44" h="107">
                  <a:moveTo>
                    <a:pt x="42" y="40"/>
                  </a:moveTo>
                  <a:cubicBezTo>
                    <a:pt x="44" y="107"/>
                    <a:pt x="44" y="107"/>
                    <a:pt x="44" y="107"/>
                  </a:cubicBezTo>
                  <a:cubicBezTo>
                    <a:pt x="44" y="106"/>
                    <a:pt x="41" y="87"/>
                    <a:pt x="38" y="83"/>
                  </a:cubicBezTo>
                  <a:cubicBezTo>
                    <a:pt x="35" y="79"/>
                    <a:pt x="7" y="69"/>
                    <a:pt x="2" y="67"/>
                  </a:cubicBezTo>
                  <a:cubicBezTo>
                    <a:pt x="0" y="0"/>
                    <a:pt x="0" y="0"/>
                    <a:pt x="0" y="0"/>
                  </a:cubicBezTo>
                  <a:cubicBezTo>
                    <a:pt x="5" y="2"/>
                    <a:pt x="33" y="12"/>
                    <a:pt x="36" y="16"/>
                  </a:cubicBezTo>
                  <a:cubicBezTo>
                    <a:pt x="39" y="20"/>
                    <a:pt x="42" y="39"/>
                    <a:pt x="42" y="4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4" name="Freeform 1931"/>
            <p:cNvSpPr>
              <a:spLocks/>
            </p:cNvSpPr>
            <p:nvPr/>
          </p:nvSpPr>
          <p:spPr bwMode="auto">
            <a:xfrm>
              <a:off x="12307078" y="-114577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5" name="Freeform 1932"/>
            <p:cNvSpPr>
              <a:spLocks/>
            </p:cNvSpPr>
            <p:nvPr/>
          </p:nvSpPr>
          <p:spPr bwMode="auto">
            <a:xfrm>
              <a:off x="14691503" y="-1179115"/>
              <a:ext cx="12700" cy="104775"/>
            </a:xfrm>
            <a:custGeom>
              <a:avLst/>
              <a:gdLst>
                <a:gd name="T0" fmla="*/ 6 w 8"/>
                <a:gd name="T1" fmla="*/ 11 h 66"/>
                <a:gd name="T2" fmla="*/ 8 w 8"/>
                <a:gd name="T3" fmla="*/ 66 h 66"/>
                <a:gd name="T4" fmla="*/ 2 w 8"/>
                <a:gd name="T5" fmla="*/ 55 h 66"/>
                <a:gd name="T6" fmla="*/ 0 w 8"/>
                <a:gd name="T7" fmla="*/ 0 h 66"/>
                <a:gd name="T8" fmla="*/ 6 w 8"/>
                <a:gd name="T9" fmla="*/ 11 h 66"/>
              </a:gdLst>
              <a:ahLst/>
              <a:cxnLst>
                <a:cxn ang="0">
                  <a:pos x="T0" y="T1"/>
                </a:cxn>
                <a:cxn ang="0">
                  <a:pos x="T2" y="T3"/>
                </a:cxn>
                <a:cxn ang="0">
                  <a:pos x="T4" y="T5"/>
                </a:cxn>
                <a:cxn ang="0">
                  <a:pos x="T6" y="T7"/>
                </a:cxn>
                <a:cxn ang="0">
                  <a:pos x="T8" y="T9"/>
                </a:cxn>
              </a:cxnLst>
              <a:rect l="0" t="0" r="r" b="b"/>
              <a:pathLst>
                <a:path w="8" h="66">
                  <a:moveTo>
                    <a:pt x="6" y="11"/>
                  </a:moveTo>
                  <a:lnTo>
                    <a:pt x="8" y="66"/>
                  </a:lnTo>
                  <a:lnTo>
                    <a:pt x="2" y="55"/>
                  </a:lnTo>
                  <a:lnTo>
                    <a:pt x="0" y="0"/>
                  </a:lnTo>
                  <a:lnTo>
                    <a:pt x="6"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6" name="Freeform 1933"/>
            <p:cNvSpPr>
              <a:spLocks/>
            </p:cNvSpPr>
            <p:nvPr/>
          </p:nvSpPr>
          <p:spPr bwMode="auto">
            <a:xfrm>
              <a:off x="14370828" y="-1169590"/>
              <a:ext cx="19050" cy="104775"/>
            </a:xfrm>
            <a:custGeom>
              <a:avLst/>
              <a:gdLst>
                <a:gd name="T0" fmla="*/ 11 w 12"/>
                <a:gd name="T1" fmla="*/ 0 h 66"/>
                <a:gd name="T2" fmla="*/ 12 w 12"/>
                <a:gd name="T3" fmla="*/ 55 h 66"/>
                <a:gd name="T4" fmla="*/ 2 w 12"/>
                <a:gd name="T5" fmla="*/ 66 h 66"/>
                <a:gd name="T6" fmla="*/ 0 w 12"/>
                <a:gd name="T7" fmla="*/ 11 h 66"/>
                <a:gd name="T8" fmla="*/ 11 w 12"/>
                <a:gd name="T9" fmla="*/ 0 h 66"/>
              </a:gdLst>
              <a:ahLst/>
              <a:cxnLst>
                <a:cxn ang="0">
                  <a:pos x="T0" y="T1"/>
                </a:cxn>
                <a:cxn ang="0">
                  <a:pos x="T2" y="T3"/>
                </a:cxn>
                <a:cxn ang="0">
                  <a:pos x="T4" y="T5"/>
                </a:cxn>
                <a:cxn ang="0">
                  <a:pos x="T6" y="T7"/>
                </a:cxn>
                <a:cxn ang="0">
                  <a:pos x="T8" y="T9"/>
                </a:cxn>
              </a:cxnLst>
              <a:rect l="0" t="0" r="r" b="b"/>
              <a:pathLst>
                <a:path w="12" h="66">
                  <a:moveTo>
                    <a:pt x="11" y="0"/>
                  </a:moveTo>
                  <a:lnTo>
                    <a:pt x="12" y="55"/>
                  </a:lnTo>
                  <a:lnTo>
                    <a:pt x="2" y="66"/>
                  </a:lnTo>
                  <a:lnTo>
                    <a:pt x="0" y="1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7" name="Freeform 1934"/>
            <p:cNvSpPr>
              <a:spLocks/>
            </p:cNvSpPr>
            <p:nvPr/>
          </p:nvSpPr>
          <p:spPr bwMode="auto">
            <a:xfrm>
              <a:off x="15380478" y="-1187053"/>
              <a:ext cx="9525" cy="92075"/>
            </a:xfrm>
            <a:custGeom>
              <a:avLst/>
              <a:gdLst>
                <a:gd name="T0" fmla="*/ 5 w 6"/>
                <a:gd name="T1" fmla="*/ 0 h 58"/>
                <a:gd name="T2" fmla="*/ 6 w 6"/>
                <a:gd name="T3" fmla="*/ 55 h 58"/>
                <a:gd name="T4" fmla="*/ 1 w 6"/>
                <a:gd name="T5" fmla="*/ 58 h 58"/>
                <a:gd name="T6" fmla="*/ 0 w 6"/>
                <a:gd name="T7" fmla="*/ 3 h 58"/>
                <a:gd name="T8" fmla="*/ 5 w 6"/>
                <a:gd name="T9" fmla="*/ 0 h 58"/>
              </a:gdLst>
              <a:ahLst/>
              <a:cxnLst>
                <a:cxn ang="0">
                  <a:pos x="T0" y="T1"/>
                </a:cxn>
                <a:cxn ang="0">
                  <a:pos x="T2" y="T3"/>
                </a:cxn>
                <a:cxn ang="0">
                  <a:pos x="T4" y="T5"/>
                </a:cxn>
                <a:cxn ang="0">
                  <a:pos x="T6" y="T7"/>
                </a:cxn>
                <a:cxn ang="0">
                  <a:pos x="T8" y="T9"/>
                </a:cxn>
              </a:cxnLst>
              <a:rect l="0" t="0" r="r" b="b"/>
              <a:pathLst>
                <a:path w="6" h="58">
                  <a:moveTo>
                    <a:pt x="5" y="0"/>
                  </a:moveTo>
                  <a:lnTo>
                    <a:pt x="6" y="55"/>
                  </a:lnTo>
                  <a:lnTo>
                    <a:pt x="1" y="58"/>
                  </a:lnTo>
                  <a:lnTo>
                    <a:pt x="0" y="3"/>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8" name="Freeform 1935"/>
            <p:cNvSpPr>
              <a:spLocks/>
            </p:cNvSpPr>
            <p:nvPr/>
          </p:nvSpPr>
          <p:spPr bwMode="auto">
            <a:xfrm>
              <a:off x="14777228" y="-1163240"/>
              <a:ext cx="23813" cy="88900"/>
            </a:xfrm>
            <a:custGeom>
              <a:avLst/>
              <a:gdLst>
                <a:gd name="T0" fmla="*/ 14 w 15"/>
                <a:gd name="T1" fmla="*/ 0 h 56"/>
                <a:gd name="T2" fmla="*/ 15 w 15"/>
                <a:gd name="T3" fmla="*/ 56 h 56"/>
                <a:gd name="T4" fmla="*/ 1 w 15"/>
                <a:gd name="T5" fmla="*/ 55 h 56"/>
                <a:gd name="T6" fmla="*/ 0 w 15"/>
                <a:gd name="T7" fmla="*/ 0 h 56"/>
                <a:gd name="T8" fmla="*/ 14 w 15"/>
                <a:gd name="T9" fmla="*/ 0 h 56"/>
              </a:gdLst>
              <a:ahLst/>
              <a:cxnLst>
                <a:cxn ang="0">
                  <a:pos x="T0" y="T1"/>
                </a:cxn>
                <a:cxn ang="0">
                  <a:pos x="T2" y="T3"/>
                </a:cxn>
                <a:cxn ang="0">
                  <a:pos x="T4" y="T5"/>
                </a:cxn>
                <a:cxn ang="0">
                  <a:pos x="T6" y="T7"/>
                </a:cxn>
                <a:cxn ang="0">
                  <a:pos x="T8" y="T9"/>
                </a:cxn>
              </a:cxnLst>
              <a:rect l="0" t="0" r="r" b="b"/>
              <a:pathLst>
                <a:path w="15" h="56">
                  <a:moveTo>
                    <a:pt x="14" y="0"/>
                  </a:moveTo>
                  <a:lnTo>
                    <a:pt x="15" y="56"/>
                  </a:lnTo>
                  <a:lnTo>
                    <a:pt x="1" y="55"/>
                  </a:lnTo>
                  <a:lnTo>
                    <a:pt x="0" y="0"/>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59" name="Freeform 1936"/>
            <p:cNvSpPr>
              <a:spLocks/>
            </p:cNvSpPr>
            <p:nvPr/>
          </p:nvSpPr>
          <p:spPr bwMode="auto">
            <a:xfrm>
              <a:off x="14332728" y="-1155303"/>
              <a:ext cx="3175" cy="95250"/>
            </a:xfrm>
            <a:custGeom>
              <a:avLst/>
              <a:gdLst>
                <a:gd name="T0" fmla="*/ 0 w 2"/>
                <a:gd name="T1" fmla="*/ 0 h 60"/>
                <a:gd name="T2" fmla="*/ 2 w 2"/>
                <a:gd name="T3" fmla="*/ 56 h 60"/>
                <a:gd name="T4" fmla="*/ 2 w 2"/>
                <a:gd name="T5" fmla="*/ 60 h 60"/>
                <a:gd name="T6" fmla="*/ 0 w 2"/>
                <a:gd name="T7" fmla="*/ 5 h 60"/>
                <a:gd name="T8" fmla="*/ 0 w 2"/>
                <a:gd name="T9" fmla="*/ 0 h 60"/>
              </a:gdLst>
              <a:ahLst/>
              <a:cxnLst>
                <a:cxn ang="0">
                  <a:pos x="T0" y="T1"/>
                </a:cxn>
                <a:cxn ang="0">
                  <a:pos x="T2" y="T3"/>
                </a:cxn>
                <a:cxn ang="0">
                  <a:pos x="T4" y="T5"/>
                </a:cxn>
                <a:cxn ang="0">
                  <a:pos x="T6" y="T7"/>
                </a:cxn>
                <a:cxn ang="0">
                  <a:pos x="T8" y="T9"/>
                </a:cxn>
              </a:cxnLst>
              <a:rect l="0" t="0" r="r" b="b"/>
              <a:pathLst>
                <a:path w="2" h="60">
                  <a:moveTo>
                    <a:pt x="0" y="0"/>
                  </a:moveTo>
                  <a:lnTo>
                    <a:pt x="2" y="56"/>
                  </a:lnTo>
                  <a:lnTo>
                    <a:pt x="2" y="60"/>
                  </a:lnTo>
                  <a:lnTo>
                    <a:pt x="0" y="5"/>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0" name="Freeform 1937"/>
            <p:cNvSpPr>
              <a:spLocks/>
            </p:cNvSpPr>
            <p:nvPr/>
          </p:nvSpPr>
          <p:spPr bwMode="auto">
            <a:xfrm>
              <a:off x="14340666" y="-1152128"/>
              <a:ext cx="33338" cy="92075"/>
            </a:xfrm>
            <a:custGeom>
              <a:avLst/>
              <a:gdLst>
                <a:gd name="T0" fmla="*/ 19 w 21"/>
                <a:gd name="T1" fmla="*/ 0 h 58"/>
                <a:gd name="T2" fmla="*/ 21 w 21"/>
                <a:gd name="T3" fmla="*/ 55 h 58"/>
                <a:gd name="T4" fmla="*/ 1 w 21"/>
                <a:gd name="T5" fmla="*/ 58 h 58"/>
                <a:gd name="T6" fmla="*/ 0 w 21"/>
                <a:gd name="T7" fmla="*/ 3 h 58"/>
                <a:gd name="T8" fmla="*/ 19 w 21"/>
                <a:gd name="T9" fmla="*/ 0 h 58"/>
              </a:gdLst>
              <a:ahLst/>
              <a:cxnLst>
                <a:cxn ang="0">
                  <a:pos x="T0" y="T1"/>
                </a:cxn>
                <a:cxn ang="0">
                  <a:pos x="T2" y="T3"/>
                </a:cxn>
                <a:cxn ang="0">
                  <a:pos x="T4" y="T5"/>
                </a:cxn>
                <a:cxn ang="0">
                  <a:pos x="T6" y="T7"/>
                </a:cxn>
                <a:cxn ang="0">
                  <a:pos x="T8" y="T9"/>
                </a:cxn>
              </a:cxnLst>
              <a:rect l="0" t="0" r="r" b="b"/>
              <a:pathLst>
                <a:path w="21" h="58">
                  <a:moveTo>
                    <a:pt x="19" y="0"/>
                  </a:moveTo>
                  <a:lnTo>
                    <a:pt x="21" y="55"/>
                  </a:lnTo>
                  <a:lnTo>
                    <a:pt x="1" y="58"/>
                  </a:lnTo>
                  <a:lnTo>
                    <a:pt x="0" y="3"/>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1" name="Freeform 1938"/>
            <p:cNvSpPr>
              <a:spLocks/>
            </p:cNvSpPr>
            <p:nvPr/>
          </p:nvSpPr>
          <p:spPr bwMode="auto">
            <a:xfrm>
              <a:off x="14332728" y="-1147365"/>
              <a:ext cx="9525" cy="87313"/>
            </a:xfrm>
            <a:custGeom>
              <a:avLst/>
              <a:gdLst>
                <a:gd name="T0" fmla="*/ 5 w 6"/>
                <a:gd name="T1" fmla="*/ 0 h 55"/>
                <a:gd name="T2" fmla="*/ 6 w 6"/>
                <a:gd name="T3" fmla="*/ 55 h 55"/>
                <a:gd name="T4" fmla="*/ 2 w 6"/>
                <a:gd name="T5" fmla="*/ 55 h 55"/>
                <a:gd name="T6" fmla="*/ 0 w 6"/>
                <a:gd name="T7" fmla="*/ 0 h 55"/>
                <a:gd name="T8" fmla="*/ 5 w 6"/>
                <a:gd name="T9" fmla="*/ 0 h 55"/>
              </a:gdLst>
              <a:ahLst/>
              <a:cxnLst>
                <a:cxn ang="0">
                  <a:pos x="T0" y="T1"/>
                </a:cxn>
                <a:cxn ang="0">
                  <a:pos x="T2" y="T3"/>
                </a:cxn>
                <a:cxn ang="0">
                  <a:pos x="T4" y="T5"/>
                </a:cxn>
                <a:cxn ang="0">
                  <a:pos x="T6" y="T7"/>
                </a:cxn>
                <a:cxn ang="0">
                  <a:pos x="T8" y="T9"/>
                </a:cxn>
              </a:cxnLst>
              <a:rect l="0" t="0" r="r" b="b"/>
              <a:pathLst>
                <a:path w="6" h="55">
                  <a:moveTo>
                    <a:pt x="5" y="0"/>
                  </a:moveTo>
                  <a:lnTo>
                    <a:pt x="6" y="55"/>
                  </a:lnTo>
                  <a:lnTo>
                    <a:pt x="2" y="55"/>
                  </a:lnTo>
                  <a:lnTo>
                    <a:pt x="0" y="0"/>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2" name="Freeform 1939"/>
            <p:cNvSpPr>
              <a:spLocks/>
            </p:cNvSpPr>
            <p:nvPr/>
          </p:nvSpPr>
          <p:spPr bwMode="auto">
            <a:xfrm>
              <a:off x="14477191" y="-1161653"/>
              <a:ext cx="26988" cy="100013"/>
            </a:xfrm>
            <a:custGeom>
              <a:avLst/>
              <a:gdLst>
                <a:gd name="T0" fmla="*/ 15 w 17"/>
                <a:gd name="T1" fmla="*/ 0 h 63"/>
                <a:gd name="T2" fmla="*/ 17 w 17"/>
                <a:gd name="T3" fmla="*/ 55 h 63"/>
                <a:gd name="T4" fmla="*/ 1 w 17"/>
                <a:gd name="T5" fmla="*/ 63 h 63"/>
                <a:gd name="T6" fmla="*/ 0 w 17"/>
                <a:gd name="T7" fmla="*/ 7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5"/>
                  </a:lnTo>
                  <a:lnTo>
                    <a:pt x="1" y="63"/>
                  </a:lnTo>
                  <a:lnTo>
                    <a:pt x="0" y="7"/>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3" name="Freeform 1940"/>
            <p:cNvSpPr>
              <a:spLocks/>
            </p:cNvSpPr>
            <p:nvPr/>
          </p:nvSpPr>
          <p:spPr bwMode="auto">
            <a:xfrm>
              <a:off x="14701028" y="-1161653"/>
              <a:ext cx="26988" cy="93663"/>
            </a:xfrm>
            <a:custGeom>
              <a:avLst/>
              <a:gdLst>
                <a:gd name="T0" fmla="*/ 15 w 17"/>
                <a:gd name="T1" fmla="*/ 4 h 59"/>
                <a:gd name="T2" fmla="*/ 17 w 17"/>
                <a:gd name="T3" fmla="*/ 59 h 59"/>
                <a:gd name="T4" fmla="*/ 2 w 17"/>
                <a:gd name="T5" fmla="*/ 55 h 59"/>
                <a:gd name="T6" fmla="*/ 0 w 17"/>
                <a:gd name="T7" fmla="*/ 0 h 59"/>
                <a:gd name="T8" fmla="*/ 15 w 17"/>
                <a:gd name="T9" fmla="*/ 4 h 59"/>
              </a:gdLst>
              <a:ahLst/>
              <a:cxnLst>
                <a:cxn ang="0">
                  <a:pos x="T0" y="T1"/>
                </a:cxn>
                <a:cxn ang="0">
                  <a:pos x="T2" y="T3"/>
                </a:cxn>
                <a:cxn ang="0">
                  <a:pos x="T4" y="T5"/>
                </a:cxn>
                <a:cxn ang="0">
                  <a:pos x="T6" y="T7"/>
                </a:cxn>
                <a:cxn ang="0">
                  <a:pos x="T8" y="T9"/>
                </a:cxn>
              </a:cxnLst>
              <a:rect l="0" t="0" r="r" b="b"/>
              <a:pathLst>
                <a:path w="17" h="59">
                  <a:moveTo>
                    <a:pt x="15" y="4"/>
                  </a:moveTo>
                  <a:lnTo>
                    <a:pt x="17" y="59"/>
                  </a:lnTo>
                  <a:lnTo>
                    <a:pt x="2" y="55"/>
                  </a:lnTo>
                  <a:lnTo>
                    <a:pt x="0" y="0"/>
                  </a:lnTo>
                  <a:lnTo>
                    <a:pt x="15"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4" name="Freeform 1941"/>
            <p:cNvSpPr>
              <a:spLocks/>
            </p:cNvSpPr>
            <p:nvPr/>
          </p:nvSpPr>
          <p:spPr bwMode="auto">
            <a:xfrm>
              <a:off x="14799453" y="-1163240"/>
              <a:ext cx="25400" cy="92075"/>
            </a:xfrm>
            <a:custGeom>
              <a:avLst/>
              <a:gdLst>
                <a:gd name="T0" fmla="*/ 15 w 16"/>
                <a:gd name="T1" fmla="*/ 3 h 58"/>
                <a:gd name="T2" fmla="*/ 16 w 16"/>
                <a:gd name="T3" fmla="*/ 58 h 58"/>
                <a:gd name="T4" fmla="*/ 1 w 16"/>
                <a:gd name="T5" fmla="*/ 56 h 58"/>
                <a:gd name="T6" fmla="*/ 0 w 16"/>
                <a:gd name="T7" fmla="*/ 0 h 58"/>
                <a:gd name="T8" fmla="*/ 15 w 16"/>
                <a:gd name="T9" fmla="*/ 3 h 58"/>
              </a:gdLst>
              <a:ahLst/>
              <a:cxnLst>
                <a:cxn ang="0">
                  <a:pos x="T0" y="T1"/>
                </a:cxn>
                <a:cxn ang="0">
                  <a:pos x="T2" y="T3"/>
                </a:cxn>
                <a:cxn ang="0">
                  <a:pos x="T4" y="T5"/>
                </a:cxn>
                <a:cxn ang="0">
                  <a:pos x="T6" y="T7"/>
                </a:cxn>
                <a:cxn ang="0">
                  <a:pos x="T8" y="T9"/>
                </a:cxn>
              </a:cxnLst>
              <a:rect l="0" t="0" r="r" b="b"/>
              <a:pathLst>
                <a:path w="16" h="58">
                  <a:moveTo>
                    <a:pt x="15" y="3"/>
                  </a:moveTo>
                  <a:lnTo>
                    <a:pt x="16" y="58"/>
                  </a:lnTo>
                  <a:lnTo>
                    <a:pt x="1" y="56"/>
                  </a:lnTo>
                  <a:lnTo>
                    <a:pt x="0" y="0"/>
                  </a:lnTo>
                  <a:lnTo>
                    <a:pt x="15"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5" name="Freeform 1942"/>
            <p:cNvSpPr>
              <a:spLocks/>
            </p:cNvSpPr>
            <p:nvPr/>
          </p:nvSpPr>
          <p:spPr bwMode="auto">
            <a:xfrm>
              <a:off x="14340666" y="-1147365"/>
              <a:ext cx="1588" cy="90488"/>
            </a:xfrm>
            <a:custGeom>
              <a:avLst/>
              <a:gdLst>
                <a:gd name="T0" fmla="*/ 0 w 1"/>
                <a:gd name="T1" fmla="*/ 0 h 57"/>
                <a:gd name="T2" fmla="*/ 1 w 1"/>
                <a:gd name="T3" fmla="*/ 55 h 57"/>
                <a:gd name="T4" fmla="*/ 1 w 1"/>
                <a:gd name="T5" fmla="*/ 57 h 57"/>
                <a:gd name="T6" fmla="*/ 0 w 1"/>
                <a:gd name="T7" fmla="*/ 2 h 57"/>
                <a:gd name="T8" fmla="*/ 0 w 1"/>
                <a:gd name="T9" fmla="*/ 0 h 57"/>
              </a:gdLst>
              <a:ahLst/>
              <a:cxnLst>
                <a:cxn ang="0">
                  <a:pos x="T0" y="T1"/>
                </a:cxn>
                <a:cxn ang="0">
                  <a:pos x="T2" y="T3"/>
                </a:cxn>
                <a:cxn ang="0">
                  <a:pos x="T4" y="T5"/>
                </a:cxn>
                <a:cxn ang="0">
                  <a:pos x="T6" y="T7"/>
                </a:cxn>
                <a:cxn ang="0">
                  <a:pos x="T8" y="T9"/>
                </a:cxn>
              </a:cxnLst>
              <a:rect l="0" t="0" r="r" b="b"/>
              <a:pathLst>
                <a:path w="1" h="57">
                  <a:moveTo>
                    <a:pt x="0" y="0"/>
                  </a:moveTo>
                  <a:lnTo>
                    <a:pt x="1" y="55"/>
                  </a:lnTo>
                  <a:lnTo>
                    <a:pt x="1" y="57"/>
                  </a:lnTo>
                  <a:lnTo>
                    <a:pt x="0" y="2"/>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6" name="Freeform 1943"/>
            <p:cNvSpPr>
              <a:spLocks/>
            </p:cNvSpPr>
            <p:nvPr/>
          </p:nvSpPr>
          <p:spPr bwMode="auto">
            <a:xfrm>
              <a:off x="14450203" y="-1150540"/>
              <a:ext cx="28575" cy="92075"/>
            </a:xfrm>
            <a:custGeom>
              <a:avLst/>
              <a:gdLst>
                <a:gd name="T0" fmla="*/ 17 w 18"/>
                <a:gd name="T1" fmla="*/ 0 h 58"/>
                <a:gd name="T2" fmla="*/ 18 w 18"/>
                <a:gd name="T3" fmla="*/ 56 h 58"/>
                <a:gd name="T4" fmla="*/ 2 w 18"/>
                <a:gd name="T5" fmla="*/ 58 h 58"/>
                <a:gd name="T6" fmla="*/ 0 w 18"/>
                <a:gd name="T7" fmla="*/ 2 h 58"/>
                <a:gd name="T8" fmla="*/ 17 w 18"/>
                <a:gd name="T9" fmla="*/ 0 h 58"/>
              </a:gdLst>
              <a:ahLst/>
              <a:cxnLst>
                <a:cxn ang="0">
                  <a:pos x="T0" y="T1"/>
                </a:cxn>
                <a:cxn ang="0">
                  <a:pos x="T2" y="T3"/>
                </a:cxn>
                <a:cxn ang="0">
                  <a:pos x="T4" y="T5"/>
                </a:cxn>
                <a:cxn ang="0">
                  <a:pos x="T6" y="T7"/>
                </a:cxn>
                <a:cxn ang="0">
                  <a:pos x="T8" y="T9"/>
                </a:cxn>
              </a:cxnLst>
              <a:rect l="0" t="0" r="r" b="b"/>
              <a:pathLst>
                <a:path w="18" h="58">
                  <a:moveTo>
                    <a:pt x="17" y="0"/>
                  </a:moveTo>
                  <a:lnTo>
                    <a:pt x="18" y="56"/>
                  </a:lnTo>
                  <a:lnTo>
                    <a:pt x="2" y="58"/>
                  </a:lnTo>
                  <a:lnTo>
                    <a:pt x="0" y="2"/>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7" name="Freeform 1944"/>
            <p:cNvSpPr>
              <a:spLocks/>
            </p:cNvSpPr>
            <p:nvPr/>
          </p:nvSpPr>
          <p:spPr bwMode="auto">
            <a:xfrm>
              <a:off x="14294628" y="-1161653"/>
              <a:ext cx="4763" cy="106363"/>
            </a:xfrm>
            <a:custGeom>
              <a:avLst/>
              <a:gdLst>
                <a:gd name="T0" fmla="*/ 1 w 3"/>
                <a:gd name="T1" fmla="*/ 0 h 67"/>
                <a:gd name="T2" fmla="*/ 3 w 3"/>
                <a:gd name="T3" fmla="*/ 55 h 67"/>
                <a:gd name="T4" fmla="*/ 2 w 3"/>
                <a:gd name="T5" fmla="*/ 67 h 67"/>
                <a:gd name="T6" fmla="*/ 0 w 3"/>
                <a:gd name="T7" fmla="*/ 12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lnTo>
                    <a:pt x="3" y="55"/>
                  </a:lnTo>
                  <a:lnTo>
                    <a:pt x="2" y="67"/>
                  </a:lnTo>
                  <a:lnTo>
                    <a:pt x="0" y="12"/>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8" name="Freeform 1945"/>
            <p:cNvSpPr>
              <a:spLocks/>
            </p:cNvSpPr>
            <p:nvPr/>
          </p:nvSpPr>
          <p:spPr bwMode="auto">
            <a:xfrm>
              <a:off x="14273991" y="-1142603"/>
              <a:ext cx="23813" cy="92075"/>
            </a:xfrm>
            <a:custGeom>
              <a:avLst/>
              <a:gdLst>
                <a:gd name="T0" fmla="*/ 13 w 15"/>
                <a:gd name="T1" fmla="*/ 0 h 58"/>
                <a:gd name="T2" fmla="*/ 15 w 15"/>
                <a:gd name="T3" fmla="*/ 55 h 58"/>
                <a:gd name="T4" fmla="*/ 2 w 15"/>
                <a:gd name="T5" fmla="*/ 58 h 58"/>
                <a:gd name="T6" fmla="*/ 0 w 15"/>
                <a:gd name="T7" fmla="*/ 3 h 58"/>
                <a:gd name="T8" fmla="*/ 13 w 15"/>
                <a:gd name="T9" fmla="*/ 0 h 58"/>
              </a:gdLst>
              <a:ahLst/>
              <a:cxnLst>
                <a:cxn ang="0">
                  <a:pos x="T0" y="T1"/>
                </a:cxn>
                <a:cxn ang="0">
                  <a:pos x="T2" y="T3"/>
                </a:cxn>
                <a:cxn ang="0">
                  <a:pos x="T4" y="T5"/>
                </a:cxn>
                <a:cxn ang="0">
                  <a:pos x="T6" y="T7"/>
                </a:cxn>
                <a:cxn ang="0">
                  <a:pos x="T8" y="T9"/>
                </a:cxn>
              </a:cxnLst>
              <a:rect l="0" t="0" r="r" b="b"/>
              <a:pathLst>
                <a:path w="15" h="58">
                  <a:moveTo>
                    <a:pt x="13" y="0"/>
                  </a:moveTo>
                  <a:lnTo>
                    <a:pt x="15" y="55"/>
                  </a:lnTo>
                  <a:lnTo>
                    <a:pt x="2" y="58"/>
                  </a:lnTo>
                  <a:lnTo>
                    <a:pt x="0" y="3"/>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69" name="Freeform 1946"/>
            <p:cNvSpPr>
              <a:spLocks/>
            </p:cNvSpPr>
            <p:nvPr/>
          </p:nvSpPr>
          <p:spPr bwMode="auto">
            <a:xfrm>
              <a:off x="14259703" y="-1142603"/>
              <a:ext cx="17463" cy="92075"/>
            </a:xfrm>
            <a:custGeom>
              <a:avLst/>
              <a:gdLst>
                <a:gd name="T0" fmla="*/ 9 w 11"/>
                <a:gd name="T1" fmla="*/ 3 h 58"/>
                <a:gd name="T2" fmla="*/ 11 w 11"/>
                <a:gd name="T3" fmla="*/ 58 h 58"/>
                <a:gd name="T4" fmla="*/ 1 w 11"/>
                <a:gd name="T5" fmla="*/ 55 h 58"/>
                <a:gd name="T6" fmla="*/ 0 w 11"/>
                <a:gd name="T7" fmla="*/ 0 h 58"/>
                <a:gd name="T8" fmla="*/ 9 w 11"/>
                <a:gd name="T9" fmla="*/ 3 h 58"/>
              </a:gdLst>
              <a:ahLst/>
              <a:cxnLst>
                <a:cxn ang="0">
                  <a:pos x="T0" y="T1"/>
                </a:cxn>
                <a:cxn ang="0">
                  <a:pos x="T2" y="T3"/>
                </a:cxn>
                <a:cxn ang="0">
                  <a:pos x="T4" y="T5"/>
                </a:cxn>
                <a:cxn ang="0">
                  <a:pos x="T6" y="T7"/>
                </a:cxn>
                <a:cxn ang="0">
                  <a:pos x="T8" y="T9"/>
                </a:cxn>
              </a:cxnLst>
              <a:rect l="0" t="0" r="r" b="b"/>
              <a:pathLst>
                <a:path w="11" h="58">
                  <a:moveTo>
                    <a:pt x="9" y="3"/>
                  </a:moveTo>
                  <a:lnTo>
                    <a:pt x="11" y="58"/>
                  </a:lnTo>
                  <a:lnTo>
                    <a:pt x="1" y="55"/>
                  </a:lnTo>
                  <a:lnTo>
                    <a:pt x="0" y="0"/>
                  </a:lnTo>
                  <a:lnTo>
                    <a:pt x="9"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0" name="Freeform 1947"/>
            <p:cNvSpPr>
              <a:spLocks/>
            </p:cNvSpPr>
            <p:nvPr/>
          </p:nvSpPr>
          <p:spPr bwMode="auto">
            <a:xfrm>
              <a:off x="14740716" y="-1163240"/>
              <a:ext cx="38100" cy="100013"/>
            </a:xfrm>
            <a:custGeom>
              <a:avLst/>
              <a:gdLst>
                <a:gd name="T0" fmla="*/ 23 w 24"/>
                <a:gd name="T1" fmla="*/ 0 h 63"/>
                <a:gd name="T2" fmla="*/ 24 w 24"/>
                <a:gd name="T3" fmla="*/ 55 h 63"/>
                <a:gd name="T4" fmla="*/ 1 w 24"/>
                <a:gd name="T5" fmla="*/ 63 h 63"/>
                <a:gd name="T6" fmla="*/ 0 w 24"/>
                <a:gd name="T7" fmla="*/ 8 h 63"/>
                <a:gd name="T8" fmla="*/ 23 w 24"/>
                <a:gd name="T9" fmla="*/ 0 h 63"/>
              </a:gdLst>
              <a:ahLst/>
              <a:cxnLst>
                <a:cxn ang="0">
                  <a:pos x="T0" y="T1"/>
                </a:cxn>
                <a:cxn ang="0">
                  <a:pos x="T2" y="T3"/>
                </a:cxn>
                <a:cxn ang="0">
                  <a:pos x="T4" y="T5"/>
                </a:cxn>
                <a:cxn ang="0">
                  <a:pos x="T6" y="T7"/>
                </a:cxn>
                <a:cxn ang="0">
                  <a:pos x="T8" y="T9"/>
                </a:cxn>
              </a:cxnLst>
              <a:rect l="0" t="0" r="r" b="b"/>
              <a:pathLst>
                <a:path w="24" h="63">
                  <a:moveTo>
                    <a:pt x="23" y="0"/>
                  </a:moveTo>
                  <a:lnTo>
                    <a:pt x="24" y="55"/>
                  </a:lnTo>
                  <a:lnTo>
                    <a:pt x="1" y="63"/>
                  </a:lnTo>
                  <a:lnTo>
                    <a:pt x="0" y="8"/>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1" name="Freeform 1948"/>
            <p:cNvSpPr>
              <a:spLocks/>
            </p:cNvSpPr>
            <p:nvPr/>
          </p:nvSpPr>
          <p:spPr bwMode="auto">
            <a:xfrm>
              <a:off x="14724841" y="-1155303"/>
              <a:ext cx="17463" cy="92075"/>
            </a:xfrm>
            <a:custGeom>
              <a:avLst/>
              <a:gdLst>
                <a:gd name="T0" fmla="*/ 10 w 11"/>
                <a:gd name="T1" fmla="*/ 3 h 58"/>
                <a:gd name="T2" fmla="*/ 11 w 11"/>
                <a:gd name="T3" fmla="*/ 58 h 58"/>
                <a:gd name="T4" fmla="*/ 2 w 11"/>
                <a:gd name="T5" fmla="*/ 55 h 58"/>
                <a:gd name="T6" fmla="*/ 0 w 11"/>
                <a:gd name="T7" fmla="*/ 0 h 58"/>
                <a:gd name="T8" fmla="*/ 10 w 11"/>
                <a:gd name="T9" fmla="*/ 3 h 58"/>
              </a:gdLst>
              <a:ahLst/>
              <a:cxnLst>
                <a:cxn ang="0">
                  <a:pos x="T0" y="T1"/>
                </a:cxn>
                <a:cxn ang="0">
                  <a:pos x="T2" y="T3"/>
                </a:cxn>
                <a:cxn ang="0">
                  <a:pos x="T4" y="T5"/>
                </a:cxn>
                <a:cxn ang="0">
                  <a:pos x="T6" y="T7"/>
                </a:cxn>
                <a:cxn ang="0">
                  <a:pos x="T8" y="T9"/>
                </a:cxn>
              </a:cxnLst>
              <a:rect l="0" t="0" r="r" b="b"/>
              <a:pathLst>
                <a:path w="11" h="58">
                  <a:moveTo>
                    <a:pt x="10" y="3"/>
                  </a:moveTo>
                  <a:lnTo>
                    <a:pt x="11" y="58"/>
                  </a:lnTo>
                  <a:lnTo>
                    <a:pt x="2" y="55"/>
                  </a:lnTo>
                  <a:lnTo>
                    <a:pt x="0" y="0"/>
                  </a:lnTo>
                  <a:lnTo>
                    <a:pt x="10"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2" name="Freeform 1949"/>
            <p:cNvSpPr>
              <a:spLocks/>
            </p:cNvSpPr>
            <p:nvPr/>
          </p:nvSpPr>
          <p:spPr bwMode="auto">
            <a:xfrm>
              <a:off x="14235891" y="-1142603"/>
              <a:ext cx="25400" cy="100013"/>
            </a:xfrm>
            <a:custGeom>
              <a:avLst/>
              <a:gdLst>
                <a:gd name="T0" fmla="*/ 15 w 16"/>
                <a:gd name="T1" fmla="*/ 0 h 63"/>
                <a:gd name="T2" fmla="*/ 16 w 16"/>
                <a:gd name="T3" fmla="*/ 55 h 63"/>
                <a:gd name="T4" fmla="*/ 1 w 16"/>
                <a:gd name="T5" fmla="*/ 63 h 63"/>
                <a:gd name="T6" fmla="*/ 0 w 16"/>
                <a:gd name="T7" fmla="*/ 8 h 63"/>
                <a:gd name="T8" fmla="*/ 15 w 16"/>
                <a:gd name="T9" fmla="*/ 0 h 63"/>
              </a:gdLst>
              <a:ahLst/>
              <a:cxnLst>
                <a:cxn ang="0">
                  <a:pos x="T0" y="T1"/>
                </a:cxn>
                <a:cxn ang="0">
                  <a:pos x="T2" y="T3"/>
                </a:cxn>
                <a:cxn ang="0">
                  <a:pos x="T4" y="T5"/>
                </a:cxn>
                <a:cxn ang="0">
                  <a:pos x="T6" y="T7"/>
                </a:cxn>
                <a:cxn ang="0">
                  <a:pos x="T8" y="T9"/>
                </a:cxn>
              </a:cxnLst>
              <a:rect l="0" t="0" r="r" b="b"/>
              <a:pathLst>
                <a:path w="16" h="63">
                  <a:moveTo>
                    <a:pt x="15" y="0"/>
                  </a:moveTo>
                  <a:lnTo>
                    <a:pt x="16" y="55"/>
                  </a:lnTo>
                  <a:lnTo>
                    <a:pt x="1" y="63"/>
                  </a:lnTo>
                  <a:lnTo>
                    <a:pt x="0" y="8"/>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3" name="Freeform 1950"/>
            <p:cNvSpPr>
              <a:spLocks/>
            </p:cNvSpPr>
            <p:nvPr/>
          </p:nvSpPr>
          <p:spPr bwMode="auto">
            <a:xfrm>
              <a:off x="15374128" y="-1182290"/>
              <a:ext cx="7938" cy="107950"/>
            </a:xfrm>
            <a:custGeom>
              <a:avLst/>
              <a:gdLst>
                <a:gd name="T0" fmla="*/ 4 w 5"/>
                <a:gd name="T1" fmla="*/ 0 h 68"/>
                <a:gd name="T2" fmla="*/ 5 w 5"/>
                <a:gd name="T3" fmla="*/ 55 h 68"/>
                <a:gd name="T4" fmla="*/ 2 w 5"/>
                <a:gd name="T5" fmla="*/ 68 h 68"/>
                <a:gd name="T6" fmla="*/ 0 w 5"/>
                <a:gd name="T7" fmla="*/ 13 h 68"/>
                <a:gd name="T8" fmla="*/ 4 w 5"/>
                <a:gd name="T9" fmla="*/ 0 h 68"/>
              </a:gdLst>
              <a:ahLst/>
              <a:cxnLst>
                <a:cxn ang="0">
                  <a:pos x="T0" y="T1"/>
                </a:cxn>
                <a:cxn ang="0">
                  <a:pos x="T2" y="T3"/>
                </a:cxn>
                <a:cxn ang="0">
                  <a:pos x="T4" y="T5"/>
                </a:cxn>
                <a:cxn ang="0">
                  <a:pos x="T6" y="T7"/>
                </a:cxn>
                <a:cxn ang="0">
                  <a:pos x="T8" y="T9"/>
                </a:cxn>
              </a:cxnLst>
              <a:rect l="0" t="0" r="r" b="b"/>
              <a:pathLst>
                <a:path w="5" h="68">
                  <a:moveTo>
                    <a:pt x="4" y="0"/>
                  </a:moveTo>
                  <a:lnTo>
                    <a:pt x="5" y="55"/>
                  </a:lnTo>
                  <a:lnTo>
                    <a:pt x="2" y="68"/>
                  </a:lnTo>
                  <a:lnTo>
                    <a:pt x="0" y="13"/>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4" name="Freeform 1951"/>
            <p:cNvSpPr>
              <a:spLocks/>
            </p:cNvSpPr>
            <p:nvPr/>
          </p:nvSpPr>
          <p:spPr bwMode="auto">
            <a:xfrm>
              <a:off x="14423216" y="-1147365"/>
              <a:ext cx="30163" cy="103188"/>
            </a:xfrm>
            <a:custGeom>
              <a:avLst/>
              <a:gdLst>
                <a:gd name="T0" fmla="*/ 17 w 19"/>
                <a:gd name="T1" fmla="*/ 0 h 65"/>
                <a:gd name="T2" fmla="*/ 19 w 19"/>
                <a:gd name="T3" fmla="*/ 56 h 65"/>
                <a:gd name="T4" fmla="*/ 1 w 19"/>
                <a:gd name="T5" fmla="*/ 65 h 65"/>
                <a:gd name="T6" fmla="*/ 0 w 19"/>
                <a:gd name="T7" fmla="*/ 10 h 65"/>
                <a:gd name="T8" fmla="*/ 17 w 19"/>
                <a:gd name="T9" fmla="*/ 0 h 65"/>
              </a:gdLst>
              <a:ahLst/>
              <a:cxnLst>
                <a:cxn ang="0">
                  <a:pos x="T0" y="T1"/>
                </a:cxn>
                <a:cxn ang="0">
                  <a:pos x="T2" y="T3"/>
                </a:cxn>
                <a:cxn ang="0">
                  <a:pos x="T4" y="T5"/>
                </a:cxn>
                <a:cxn ang="0">
                  <a:pos x="T6" y="T7"/>
                </a:cxn>
                <a:cxn ang="0">
                  <a:pos x="T8" y="T9"/>
                </a:cxn>
              </a:cxnLst>
              <a:rect l="0" t="0" r="r" b="b"/>
              <a:pathLst>
                <a:path w="19" h="65">
                  <a:moveTo>
                    <a:pt x="17" y="0"/>
                  </a:moveTo>
                  <a:lnTo>
                    <a:pt x="19" y="56"/>
                  </a:lnTo>
                  <a:lnTo>
                    <a:pt x="1" y="65"/>
                  </a:lnTo>
                  <a:lnTo>
                    <a:pt x="0" y="10"/>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5" name="Freeform 1952"/>
            <p:cNvSpPr>
              <a:spLocks/>
            </p:cNvSpPr>
            <p:nvPr/>
          </p:nvSpPr>
          <p:spPr bwMode="auto">
            <a:xfrm>
              <a:off x="14386703" y="-1134665"/>
              <a:ext cx="38100" cy="90488"/>
            </a:xfrm>
            <a:custGeom>
              <a:avLst/>
              <a:gdLst>
                <a:gd name="T0" fmla="*/ 23 w 24"/>
                <a:gd name="T1" fmla="*/ 2 h 57"/>
                <a:gd name="T2" fmla="*/ 24 w 24"/>
                <a:gd name="T3" fmla="*/ 57 h 57"/>
                <a:gd name="T4" fmla="*/ 1 w 24"/>
                <a:gd name="T5" fmla="*/ 55 h 57"/>
                <a:gd name="T6" fmla="*/ 0 w 24"/>
                <a:gd name="T7" fmla="*/ 0 h 57"/>
                <a:gd name="T8" fmla="*/ 23 w 24"/>
                <a:gd name="T9" fmla="*/ 2 h 57"/>
              </a:gdLst>
              <a:ahLst/>
              <a:cxnLst>
                <a:cxn ang="0">
                  <a:pos x="T0" y="T1"/>
                </a:cxn>
                <a:cxn ang="0">
                  <a:pos x="T2" y="T3"/>
                </a:cxn>
                <a:cxn ang="0">
                  <a:pos x="T4" y="T5"/>
                </a:cxn>
                <a:cxn ang="0">
                  <a:pos x="T6" y="T7"/>
                </a:cxn>
                <a:cxn ang="0">
                  <a:pos x="T8" y="T9"/>
                </a:cxn>
              </a:cxnLst>
              <a:rect l="0" t="0" r="r" b="b"/>
              <a:pathLst>
                <a:path w="24" h="57">
                  <a:moveTo>
                    <a:pt x="23" y="2"/>
                  </a:moveTo>
                  <a:lnTo>
                    <a:pt x="24" y="57"/>
                  </a:lnTo>
                  <a:lnTo>
                    <a:pt x="1" y="55"/>
                  </a:lnTo>
                  <a:lnTo>
                    <a:pt x="0" y="0"/>
                  </a:lnTo>
                  <a:lnTo>
                    <a:pt x="23"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6" name="Freeform 1953"/>
            <p:cNvSpPr>
              <a:spLocks/>
            </p:cNvSpPr>
            <p:nvPr/>
          </p:nvSpPr>
          <p:spPr bwMode="auto">
            <a:xfrm>
              <a:off x="14378766" y="-1144190"/>
              <a:ext cx="3175" cy="103188"/>
            </a:xfrm>
            <a:custGeom>
              <a:avLst/>
              <a:gdLst>
                <a:gd name="T0" fmla="*/ 0 w 2"/>
                <a:gd name="T1" fmla="*/ 0 h 65"/>
                <a:gd name="T2" fmla="*/ 2 w 2"/>
                <a:gd name="T3" fmla="*/ 55 h 65"/>
                <a:gd name="T4" fmla="*/ 2 w 2"/>
                <a:gd name="T5" fmla="*/ 65 h 65"/>
                <a:gd name="T6" fmla="*/ 0 w 2"/>
                <a:gd name="T7" fmla="*/ 10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2" y="65"/>
                  </a:lnTo>
                  <a:lnTo>
                    <a:pt x="0" y="1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7" name="Freeform 1954"/>
            <p:cNvSpPr>
              <a:spLocks/>
            </p:cNvSpPr>
            <p:nvPr/>
          </p:nvSpPr>
          <p:spPr bwMode="auto">
            <a:xfrm>
              <a:off x="14823266" y="-1158478"/>
              <a:ext cx="22225" cy="109538"/>
            </a:xfrm>
            <a:custGeom>
              <a:avLst/>
              <a:gdLst>
                <a:gd name="T0" fmla="*/ 12 w 14"/>
                <a:gd name="T1" fmla="*/ 13 h 69"/>
                <a:gd name="T2" fmla="*/ 14 w 14"/>
                <a:gd name="T3" fmla="*/ 69 h 69"/>
                <a:gd name="T4" fmla="*/ 1 w 14"/>
                <a:gd name="T5" fmla="*/ 55 h 69"/>
                <a:gd name="T6" fmla="*/ 0 w 14"/>
                <a:gd name="T7" fmla="*/ 0 h 69"/>
                <a:gd name="T8" fmla="*/ 12 w 14"/>
                <a:gd name="T9" fmla="*/ 13 h 69"/>
              </a:gdLst>
              <a:ahLst/>
              <a:cxnLst>
                <a:cxn ang="0">
                  <a:pos x="T0" y="T1"/>
                </a:cxn>
                <a:cxn ang="0">
                  <a:pos x="T2" y="T3"/>
                </a:cxn>
                <a:cxn ang="0">
                  <a:pos x="T4" y="T5"/>
                </a:cxn>
                <a:cxn ang="0">
                  <a:pos x="T6" y="T7"/>
                </a:cxn>
                <a:cxn ang="0">
                  <a:pos x="T8" y="T9"/>
                </a:cxn>
              </a:cxnLst>
              <a:rect l="0" t="0" r="r" b="b"/>
              <a:pathLst>
                <a:path w="14" h="69">
                  <a:moveTo>
                    <a:pt x="12" y="13"/>
                  </a:moveTo>
                  <a:lnTo>
                    <a:pt x="14" y="69"/>
                  </a:lnTo>
                  <a:lnTo>
                    <a:pt x="1" y="55"/>
                  </a:lnTo>
                  <a:lnTo>
                    <a:pt x="0" y="0"/>
                  </a:lnTo>
                  <a:lnTo>
                    <a:pt x="12" y="1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8" name="Freeform 1955"/>
            <p:cNvSpPr>
              <a:spLocks/>
            </p:cNvSpPr>
            <p:nvPr/>
          </p:nvSpPr>
          <p:spPr bwMode="auto">
            <a:xfrm>
              <a:off x="14242241" y="-1125140"/>
              <a:ext cx="17463" cy="95250"/>
            </a:xfrm>
            <a:custGeom>
              <a:avLst/>
              <a:gdLst>
                <a:gd name="T0" fmla="*/ 9 w 11"/>
                <a:gd name="T1" fmla="*/ 5 h 60"/>
                <a:gd name="T2" fmla="*/ 11 w 11"/>
                <a:gd name="T3" fmla="*/ 60 h 60"/>
                <a:gd name="T4" fmla="*/ 2 w 11"/>
                <a:gd name="T5" fmla="*/ 55 h 60"/>
                <a:gd name="T6" fmla="*/ 0 w 11"/>
                <a:gd name="T7" fmla="*/ 0 h 60"/>
                <a:gd name="T8" fmla="*/ 9 w 11"/>
                <a:gd name="T9" fmla="*/ 5 h 60"/>
              </a:gdLst>
              <a:ahLst/>
              <a:cxnLst>
                <a:cxn ang="0">
                  <a:pos x="T0" y="T1"/>
                </a:cxn>
                <a:cxn ang="0">
                  <a:pos x="T2" y="T3"/>
                </a:cxn>
                <a:cxn ang="0">
                  <a:pos x="T4" y="T5"/>
                </a:cxn>
                <a:cxn ang="0">
                  <a:pos x="T6" y="T7"/>
                </a:cxn>
                <a:cxn ang="0">
                  <a:pos x="T8" y="T9"/>
                </a:cxn>
              </a:cxnLst>
              <a:rect l="0" t="0" r="r" b="b"/>
              <a:pathLst>
                <a:path w="11" h="60">
                  <a:moveTo>
                    <a:pt x="9" y="5"/>
                  </a:moveTo>
                  <a:lnTo>
                    <a:pt x="11" y="60"/>
                  </a:lnTo>
                  <a:lnTo>
                    <a:pt x="2" y="55"/>
                  </a:lnTo>
                  <a:lnTo>
                    <a:pt x="0" y="0"/>
                  </a:lnTo>
                  <a:lnTo>
                    <a:pt x="9"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79" name="Freeform 1956"/>
            <p:cNvSpPr>
              <a:spLocks/>
            </p:cNvSpPr>
            <p:nvPr/>
          </p:nvSpPr>
          <p:spPr bwMode="auto">
            <a:xfrm>
              <a:off x="14842316" y="-1137840"/>
              <a:ext cx="28575" cy="88900"/>
            </a:xfrm>
            <a:custGeom>
              <a:avLst/>
              <a:gdLst>
                <a:gd name="T0" fmla="*/ 17 w 18"/>
                <a:gd name="T1" fmla="*/ 1 h 56"/>
                <a:gd name="T2" fmla="*/ 18 w 18"/>
                <a:gd name="T3" fmla="*/ 56 h 56"/>
                <a:gd name="T4" fmla="*/ 2 w 18"/>
                <a:gd name="T5" fmla="*/ 56 h 56"/>
                <a:gd name="T6" fmla="*/ 0 w 18"/>
                <a:gd name="T7" fmla="*/ 0 h 56"/>
                <a:gd name="T8" fmla="*/ 17 w 18"/>
                <a:gd name="T9" fmla="*/ 1 h 56"/>
              </a:gdLst>
              <a:ahLst/>
              <a:cxnLst>
                <a:cxn ang="0">
                  <a:pos x="T0" y="T1"/>
                </a:cxn>
                <a:cxn ang="0">
                  <a:pos x="T2" y="T3"/>
                </a:cxn>
                <a:cxn ang="0">
                  <a:pos x="T4" y="T5"/>
                </a:cxn>
                <a:cxn ang="0">
                  <a:pos x="T6" y="T7"/>
                </a:cxn>
                <a:cxn ang="0">
                  <a:pos x="T8" y="T9"/>
                </a:cxn>
              </a:cxnLst>
              <a:rect l="0" t="0" r="r" b="b"/>
              <a:pathLst>
                <a:path w="18" h="56">
                  <a:moveTo>
                    <a:pt x="17" y="1"/>
                  </a:moveTo>
                  <a:lnTo>
                    <a:pt x="18" y="56"/>
                  </a:lnTo>
                  <a:lnTo>
                    <a:pt x="2" y="56"/>
                  </a:lnTo>
                  <a:lnTo>
                    <a:pt x="0" y="0"/>
                  </a:lnTo>
                  <a:lnTo>
                    <a:pt x="17"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0" name="Freeform 1957"/>
            <p:cNvSpPr>
              <a:spLocks/>
            </p:cNvSpPr>
            <p:nvPr/>
          </p:nvSpPr>
          <p:spPr bwMode="auto">
            <a:xfrm>
              <a:off x="14243828" y="-1121965"/>
              <a:ext cx="6350" cy="95250"/>
            </a:xfrm>
            <a:custGeom>
              <a:avLst/>
              <a:gdLst>
                <a:gd name="T0" fmla="*/ 2 w 4"/>
                <a:gd name="T1" fmla="*/ 0 h 60"/>
                <a:gd name="T2" fmla="*/ 4 w 4"/>
                <a:gd name="T3" fmla="*/ 55 h 60"/>
                <a:gd name="T4" fmla="*/ 2 w 4"/>
                <a:gd name="T5" fmla="*/ 60 h 60"/>
                <a:gd name="T6" fmla="*/ 0 w 4"/>
                <a:gd name="T7" fmla="*/ 5 h 60"/>
                <a:gd name="T8" fmla="*/ 2 w 4"/>
                <a:gd name="T9" fmla="*/ 0 h 60"/>
              </a:gdLst>
              <a:ahLst/>
              <a:cxnLst>
                <a:cxn ang="0">
                  <a:pos x="T0" y="T1"/>
                </a:cxn>
                <a:cxn ang="0">
                  <a:pos x="T2" y="T3"/>
                </a:cxn>
                <a:cxn ang="0">
                  <a:pos x="T4" y="T5"/>
                </a:cxn>
                <a:cxn ang="0">
                  <a:pos x="T6" y="T7"/>
                </a:cxn>
                <a:cxn ang="0">
                  <a:pos x="T8" y="T9"/>
                </a:cxn>
              </a:cxnLst>
              <a:rect l="0" t="0" r="r" b="b"/>
              <a:pathLst>
                <a:path w="4" h="60">
                  <a:moveTo>
                    <a:pt x="2" y="0"/>
                  </a:moveTo>
                  <a:lnTo>
                    <a:pt x="4" y="55"/>
                  </a:lnTo>
                  <a:lnTo>
                    <a:pt x="2" y="60"/>
                  </a:lnTo>
                  <a:lnTo>
                    <a:pt x="0" y="5"/>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1" name="Freeform 1958"/>
            <p:cNvSpPr>
              <a:spLocks/>
            </p:cNvSpPr>
            <p:nvPr/>
          </p:nvSpPr>
          <p:spPr bwMode="auto">
            <a:xfrm>
              <a:off x="12361053" y="-1093390"/>
              <a:ext cx="6350" cy="127000"/>
            </a:xfrm>
            <a:custGeom>
              <a:avLst/>
              <a:gdLst>
                <a:gd name="T0" fmla="*/ 3 w 4"/>
                <a:gd name="T1" fmla="*/ 25 h 80"/>
                <a:gd name="T2" fmla="*/ 4 w 4"/>
                <a:gd name="T3" fmla="*/ 80 h 80"/>
                <a:gd name="T4" fmla="*/ 2 w 4"/>
                <a:gd name="T5" fmla="*/ 55 h 80"/>
                <a:gd name="T6" fmla="*/ 0 w 4"/>
                <a:gd name="T7" fmla="*/ 0 h 80"/>
                <a:gd name="T8" fmla="*/ 3 w 4"/>
                <a:gd name="T9" fmla="*/ 25 h 80"/>
              </a:gdLst>
              <a:ahLst/>
              <a:cxnLst>
                <a:cxn ang="0">
                  <a:pos x="T0" y="T1"/>
                </a:cxn>
                <a:cxn ang="0">
                  <a:pos x="T2" y="T3"/>
                </a:cxn>
                <a:cxn ang="0">
                  <a:pos x="T4" y="T5"/>
                </a:cxn>
                <a:cxn ang="0">
                  <a:pos x="T6" y="T7"/>
                </a:cxn>
                <a:cxn ang="0">
                  <a:pos x="T8" y="T9"/>
                </a:cxn>
              </a:cxnLst>
              <a:rect l="0" t="0" r="r" b="b"/>
              <a:pathLst>
                <a:path w="4" h="80">
                  <a:moveTo>
                    <a:pt x="3" y="25"/>
                  </a:moveTo>
                  <a:lnTo>
                    <a:pt x="4" y="80"/>
                  </a:lnTo>
                  <a:lnTo>
                    <a:pt x="2" y="55"/>
                  </a:lnTo>
                  <a:lnTo>
                    <a:pt x="0" y="0"/>
                  </a:lnTo>
                  <a:lnTo>
                    <a:pt x="3" y="2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2" name="Freeform 1959"/>
            <p:cNvSpPr>
              <a:spLocks/>
            </p:cNvSpPr>
            <p:nvPr/>
          </p:nvSpPr>
          <p:spPr bwMode="auto">
            <a:xfrm>
              <a:off x="15363016" y="-1161653"/>
              <a:ext cx="14288" cy="109538"/>
            </a:xfrm>
            <a:custGeom>
              <a:avLst/>
              <a:gdLst>
                <a:gd name="T0" fmla="*/ 7 w 9"/>
                <a:gd name="T1" fmla="*/ 0 h 69"/>
                <a:gd name="T2" fmla="*/ 9 w 9"/>
                <a:gd name="T3" fmla="*/ 55 h 69"/>
                <a:gd name="T4" fmla="*/ 1 w 9"/>
                <a:gd name="T5" fmla="*/ 69 h 69"/>
                <a:gd name="T6" fmla="*/ 0 w 9"/>
                <a:gd name="T7" fmla="*/ 14 h 69"/>
                <a:gd name="T8" fmla="*/ 7 w 9"/>
                <a:gd name="T9" fmla="*/ 0 h 69"/>
              </a:gdLst>
              <a:ahLst/>
              <a:cxnLst>
                <a:cxn ang="0">
                  <a:pos x="T0" y="T1"/>
                </a:cxn>
                <a:cxn ang="0">
                  <a:pos x="T2" y="T3"/>
                </a:cxn>
                <a:cxn ang="0">
                  <a:pos x="T4" y="T5"/>
                </a:cxn>
                <a:cxn ang="0">
                  <a:pos x="T6" y="T7"/>
                </a:cxn>
                <a:cxn ang="0">
                  <a:pos x="T8" y="T9"/>
                </a:cxn>
              </a:cxnLst>
              <a:rect l="0" t="0" r="r" b="b"/>
              <a:pathLst>
                <a:path w="9" h="69">
                  <a:moveTo>
                    <a:pt x="7" y="0"/>
                  </a:moveTo>
                  <a:lnTo>
                    <a:pt x="9" y="55"/>
                  </a:lnTo>
                  <a:lnTo>
                    <a:pt x="1" y="69"/>
                  </a:lnTo>
                  <a:lnTo>
                    <a:pt x="0" y="14"/>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3" name="Freeform 1960"/>
            <p:cNvSpPr>
              <a:spLocks/>
            </p:cNvSpPr>
            <p:nvPr/>
          </p:nvSpPr>
          <p:spPr bwMode="auto">
            <a:xfrm>
              <a:off x="14240653" y="-1114028"/>
              <a:ext cx="6350" cy="101600"/>
            </a:xfrm>
            <a:custGeom>
              <a:avLst/>
              <a:gdLst>
                <a:gd name="T0" fmla="*/ 2 w 4"/>
                <a:gd name="T1" fmla="*/ 0 h 64"/>
                <a:gd name="T2" fmla="*/ 4 w 4"/>
                <a:gd name="T3" fmla="*/ 55 h 64"/>
                <a:gd name="T4" fmla="*/ 1 w 4"/>
                <a:gd name="T5" fmla="*/ 64 h 64"/>
                <a:gd name="T6" fmla="*/ 0 w 4"/>
                <a:gd name="T7" fmla="*/ 9 h 64"/>
                <a:gd name="T8" fmla="*/ 2 w 4"/>
                <a:gd name="T9" fmla="*/ 0 h 64"/>
              </a:gdLst>
              <a:ahLst/>
              <a:cxnLst>
                <a:cxn ang="0">
                  <a:pos x="T0" y="T1"/>
                </a:cxn>
                <a:cxn ang="0">
                  <a:pos x="T2" y="T3"/>
                </a:cxn>
                <a:cxn ang="0">
                  <a:pos x="T4" y="T5"/>
                </a:cxn>
                <a:cxn ang="0">
                  <a:pos x="T6" y="T7"/>
                </a:cxn>
                <a:cxn ang="0">
                  <a:pos x="T8" y="T9"/>
                </a:cxn>
              </a:cxnLst>
              <a:rect l="0" t="0" r="r" b="b"/>
              <a:pathLst>
                <a:path w="4" h="64">
                  <a:moveTo>
                    <a:pt x="2" y="0"/>
                  </a:moveTo>
                  <a:lnTo>
                    <a:pt x="4" y="55"/>
                  </a:lnTo>
                  <a:lnTo>
                    <a:pt x="1" y="64"/>
                  </a:lnTo>
                  <a:lnTo>
                    <a:pt x="0" y="9"/>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4" name="Freeform 1961"/>
            <p:cNvSpPr>
              <a:spLocks/>
            </p:cNvSpPr>
            <p:nvPr/>
          </p:nvSpPr>
          <p:spPr bwMode="auto">
            <a:xfrm>
              <a:off x="14869303" y="-1136253"/>
              <a:ext cx="46038" cy="104775"/>
            </a:xfrm>
            <a:custGeom>
              <a:avLst/>
              <a:gdLst>
                <a:gd name="T0" fmla="*/ 27 w 29"/>
                <a:gd name="T1" fmla="*/ 11 h 66"/>
                <a:gd name="T2" fmla="*/ 29 w 29"/>
                <a:gd name="T3" fmla="*/ 66 h 66"/>
                <a:gd name="T4" fmla="*/ 1 w 29"/>
                <a:gd name="T5" fmla="*/ 55 h 66"/>
                <a:gd name="T6" fmla="*/ 0 w 29"/>
                <a:gd name="T7" fmla="*/ 0 h 66"/>
                <a:gd name="T8" fmla="*/ 27 w 29"/>
                <a:gd name="T9" fmla="*/ 11 h 66"/>
              </a:gdLst>
              <a:ahLst/>
              <a:cxnLst>
                <a:cxn ang="0">
                  <a:pos x="T0" y="T1"/>
                </a:cxn>
                <a:cxn ang="0">
                  <a:pos x="T2" y="T3"/>
                </a:cxn>
                <a:cxn ang="0">
                  <a:pos x="T4" y="T5"/>
                </a:cxn>
                <a:cxn ang="0">
                  <a:pos x="T6" y="T7"/>
                </a:cxn>
                <a:cxn ang="0">
                  <a:pos x="T8" y="T9"/>
                </a:cxn>
              </a:cxnLst>
              <a:rect l="0" t="0" r="r" b="b"/>
              <a:pathLst>
                <a:path w="29" h="66">
                  <a:moveTo>
                    <a:pt x="27" y="11"/>
                  </a:moveTo>
                  <a:lnTo>
                    <a:pt x="29" y="66"/>
                  </a:lnTo>
                  <a:lnTo>
                    <a:pt x="1" y="55"/>
                  </a:lnTo>
                  <a:lnTo>
                    <a:pt x="0" y="0"/>
                  </a:lnTo>
                  <a:lnTo>
                    <a:pt x="27"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5" name="Freeform 1962"/>
            <p:cNvSpPr>
              <a:spLocks/>
            </p:cNvSpPr>
            <p:nvPr/>
          </p:nvSpPr>
          <p:spPr bwMode="auto">
            <a:xfrm>
              <a:off x="12400741" y="-1047353"/>
              <a:ext cx="185738" cy="88900"/>
            </a:xfrm>
            <a:custGeom>
              <a:avLst/>
              <a:gdLst>
                <a:gd name="T0" fmla="*/ 146 w 148"/>
                <a:gd name="T1" fmla="*/ 1 h 68"/>
                <a:gd name="T2" fmla="*/ 148 w 148"/>
                <a:gd name="T3" fmla="*/ 68 h 68"/>
                <a:gd name="T4" fmla="*/ 86 w 148"/>
                <a:gd name="T5" fmla="*/ 68 h 68"/>
                <a:gd name="T6" fmla="*/ 2 w 148"/>
                <a:gd name="T7" fmla="*/ 67 h 68"/>
                <a:gd name="T8" fmla="*/ 0 w 148"/>
                <a:gd name="T9" fmla="*/ 0 h 68"/>
                <a:gd name="T10" fmla="*/ 84 w 148"/>
                <a:gd name="T11" fmla="*/ 1 h 68"/>
                <a:gd name="T12" fmla="*/ 146 w 14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148" h="68">
                  <a:moveTo>
                    <a:pt x="146" y="1"/>
                  </a:moveTo>
                  <a:cubicBezTo>
                    <a:pt x="148" y="68"/>
                    <a:pt x="148" y="68"/>
                    <a:pt x="148" y="68"/>
                  </a:cubicBezTo>
                  <a:cubicBezTo>
                    <a:pt x="147" y="68"/>
                    <a:pt x="119" y="68"/>
                    <a:pt x="86" y="68"/>
                  </a:cubicBezTo>
                  <a:cubicBezTo>
                    <a:pt x="54" y="68"/>
                    <a:pt x="19" y="68"/>
                    <a:pt x="2" y="67"/>
                  </a:cubicBezTo>
                  <a:cubicBezTo>
                    <a:pt x="0" y="0"/>
                    <a:pt x="0" y="0"/>
                    <a:pt x="0" y="0"/>
                  </a:cubicBezTo>
                  <a:cubicBezTo>
                    <a:pt x="17" y="1"/>
                    <a:pt x="52" y="1"/>
                    <a:pt x="84" y="1"/>
                  </a:cubicBezTo>
                  <a:cubicBezTo>
                    <a:pt x="117" y="1"/>
                    <a:pt x="145" y="1"/>
                    <a:pt x="146"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6" name="Freeform 1963"/>
            <p:cNvSpPr>
              <a:spLocks/>
            </p:cNvSpPr>
            <p:nvPr/>
          </p:nvSpPr>
          <p:spPr bwMode="auto">
            <a:xfrm>
              <a:off x="12383278" y="-1048940"/>
              <a:ext cx="20638" cy="88900"/>
            </a:xfrm>
            <a:custGeom>
              <a:avLst/>
              <a:gdLst>
                <a:gd name="T0" fmla="*/ 14 w 16"/>
                <a:gd name="T1" fmla="*/ 1 h 68"/>
                <a:gd name="T2" fmla="*/ 16 w 16"/>
                <a:gd name="T3" fmla="*/ 68 h 68"/>
                <a:gd name="T4" fmla="*/ 14 w 16"/>
                <a:gd name="T5" fmla="*/ 68 h 68"/>
                <a:gd name="T6" fmla="*/ 2 w 16"/>
                <a:gd name="T7" fmla="*/ 67 h 68"/>
                <a:gd name="T8" fmla="*/ 0 w 16"/>
                <a:gd name="T9" fmla="*/ 0 h 68"/>
                <a:gd name="T10" fmla="*/ 12 w 16"/>
                <a:gd name="T11" fmla="*/ 1 h 68"/>
                <a:gd name="T12" fmla="*/ 14 w 16"/>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16" h="68">
                  <a:moveTo>
                    <a:pt x="14" y="1"/>
                  </a:moveTo>
                  <a:cubicBezTo>
                    <a:pt x="16" y="68"/>
                    <a:pt x="16" y="68"/>
                    <a:pt x="16" y="68"/>
                  </a:cubicBezTo>
                  <a:cubicBezTo>
                    <a:pt x="15" y="68"/>
                    <a:pt x="14" y="68"/>
                    <a:pt x="14" y="68"/>
                  </a:cubicBezTo>
                  <a:cubicBezTo>
                    <a:pt x="9" y="68"/>
                    <a:pt x="5" y="68"/>
                    <a:pt x="2" y="67"/>
                  </a:cubicBezTo>
                  <a:cubicBezTo>
                    <a:pt x="0" y="0"/>
                    <a:pt x="0" y="0"/>
                    <a:pt x="0" y="0"/>
                  </a:cubicBezTo>
                  <a:cubicBezTo>
                    <a:pt x="3" y="1"/>
                    <a:pt x="7" y="1"/>
                    <a:pt x="12" y="1"/>
                  </a:cubicBezTo>
                  <a:cubicBezTo>
                    <a:pt x="12" y="1"/>
                    <a:pt x="13" y="1"/>
                    <a:pt x="1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7" name="Freeform 1964"/>
            <p:cNvSpPr>
              <a:spLocks/>
            </p:cNvSpPr>
            <p:nvPr/>
          </p:nvSpPr>
          <p:spPr bwMode="auto">
            <a:xfrm>
              <a:off x="12375341" y="-1048940"/>
              <a:ext cx="11113" cy="87313"/>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6" y="67"/>
                    <a:pt x="4" y="67"/>
                    <a:pt x="2" y="67"/>
                  </a:cubicBezTo>
                  <a:cubicBezTo>
                    <a:pt x="0" y="0"/>
                    <a:pt x="0" y="0"/>
                    <a:pt x="0" y="0"/>
                  </a:cubicBezTo>
                  <a:cubicBezTo>
                    <a:pt x="2" y="0"/>
                    <a:pt x="4"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8" name="Freeform 1965"/>
            <p:cNvSpPr>
              <a:spLocks/>
            </p:cNvSpPr>
            <p:nvPr/>
          </p:nvSpPr>
          <p:spPr bwMode="auto">
            <a:xfrm>
              <a:off x="12372166" y="-1050528"/>
              <a:ext cx="4763"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7"/>
                    <a:pt x="2" y="67"/>
                  </a:cubicBezTo>
                  <a:cubicBezTo>
                    <a:pt x="0" y="0"/>
                    <a:pt x="0" y="0"/>
                    <a:pt x="0" y="0"/>
                  </a:cubicBezTo>
                  <a:cubicBezTo>
                    <a:pt x="1" y="0"/>
                    <a:pt x="2" y="0"/>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89" name="Freeform 1966"/>
            <p:cNvSpPr>
              <a:spLocks/>
            </p:cNvSpPr>
            <p:nvPr/>
          </p:nvSpPr>
          <p:spPr bwMode="auto">
            <a:xfrm>
              <a:off x="12368991" y="-105052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0" name="Freeform 1967"/>
            <p:cNvSpPr>
              <a:spLocks/>
            </p:cNvSpPr>
            <p:nvPr/>
          </p:nvSpPr>
          <p:spPr bwMode="auto">
            <a:xfrm>
              <a:off x="12367403" y="-1052115"/>
              <a:ext cx="4763"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7"/>
                    <a:pt x="1" y="67"/>
                  </a:cubicBezTo>
                  <a:cubicBezTo>
                    <a:pt x="0" y="0"/>
                    <a:pt x="0" y="0"/>
                    <a:pt x="0" y="0"/>
                  </a:cubicBezTo>
                  <a:cubicBezTo>
                    <a:pt x="0" y="0"/>
                    <a:pt x="0" y="0"/>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1" name="Freeform 1968"/>
            <p:cNvSpPr>
              <a:spLocks/>
            </p:cNvSpPr>
            <p:nvPr/>
          </p:nvSpPr>
          <p:spPr bwMode="auto">
            <a:xfrm>
              <a:off x="12365816" y="-1052115"/>
              <a:ext cx="3175" cy="88900"/>
            </a:xfrm>
            <a:custGeom>
              <a:avLst/>
              <a:gdLst>
                <a:gd name="T0" fmla="*/ 2 w 3"/>
                <a:gd name="T1" fmla="*/ 1 h 68"/>
                <a:gd name="T2" fmla="*/ 3 w 3"/>
                <a:gd name="T3" fmla="*/ 68 h 68"/>
                <a:gd name="T4" fmla="*/ 2 w 3"/>
                <a:gd name="T5" fmla="*/ 67 h 68"/>
                <a:gd name="T6" fmla="*/ 0 w 3"/>
                <a:gd name="T7" fmla="*/ 0 h 68"/>
                <a:gd name="T8" fmla="*/ 2 w 3"/>
                <a:gd name="T9" fmla="*/ 1 h 68"/>
              </a:gdLst>
              <a:ahLst/>
              <a:cxnLst>
                <a:cxn ang="0">
                  <a:pos x="T0" y="T1"/>
                </a:cxn>
                <a:cxn ang="0">
                  <a:pos x="T2" y="T3"/>
                </a:cxn>
                <a:cxn ang="0">
                  <a:pos x="T4" y="T5"/>
                </a:cxn>
                <a:cxn ang="0">
                  <a:pos x="T6" y="T7"/>
                </a:cxn>
                <a:cxn ang="0">
                  <a:pos x="T8" y="T9"/>
                </a:cxn>
              </a:cxnLst>
              <a:rect l="0" t="0" r="r" b="b"/>
              <a:pathLst>
                <a:path w="3" h="68">
                  <a:moveTo>
                    <a:pt x="2" y="1"/>
                  </a:moveTo>
                  <a:cubicBezTo>
                    <a:pt x="3" y="68"/>
                    <a:pt x="3" y="68"/>
                    <a:pt x="3" y="68"/>
                  </a:cubicBezTo>
                  <a:cubicBezTo>
                    <a:pt x="2" y="68"/>
                    <a:pt x="2" y="67"/>
                    <a:pt x="2" y="67"/>
                  </a:cubicBezTo>
                  <a:cubicBezTo>
                    <a:pt x="0" y="0"/>
                    <a:pt x="0" y="0"/>
                    <a:pt x="0" y="0"/>
                  </a:cubicBezTo>
                  <a:cubicBezTo>
                    <a:pt x="0" y="0"/>
                    <a:pt x="0"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2" name="Freeform 1969"/>
            <p:cNvSpPr>
              <a:spLocks/>
            </p:cNvSpPr>
            <p:nvPr/>
          </p:nvSpPr>
          <p:spPr bwMode="auto">
            <a:xfrm>
              <a:off x="12619816"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3" name="Freeform 1970"/>
            <p:cNvSpPr>
              <a:spLocks/>
            </p:cNvSpPr>
            <p:nvPr/>
          </p:nvSpPr>
          <p:spPr bwMode="auto">
            <a:xfrm>
              <a:off x="12618228" y="-1045765"/>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4" name="Freeform 1971"/>
            <p:cNvSpPr>
              <a:spLocks/>
            </p:cNvSpPr>
            <p:nvPr/>
          </p:nvSpPr>
          <p:spPr bwMode="auto">
            <a:xfrm>
              <a:off x="12618228" y="-10457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5" name="Freeform 1972"/>
            <p:cNvSpPr>
              <a:spLocks/>
            </p:cNvSpPr>
            <p:nvPr/>
          </p:nvSpPr>
          <p:spPr bwMode="auto">
            <a:xfrm>
              <a:off x="12613466" y="-10457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6" name="Freeform 1973"/>
            <p:cNvSpPr>
              <a:spLocks/>
            </p:cNvSpPr>
            <p:nvPr/>
          </p:nvSpPr>
          <p:spPr bwMode="auto">
            <a:xfrm>
              <a:off x="12605528" y="-1045765"/>
              <a:ext cx="11113" cy="87313"/>
            </a:xfrm>
            <a:custGeom>
              <a:avLst/>
              <a:gdLst>
                <a:gd name="T0" fmla="*/ 7 w 9"/>
                <a:gd name="T1" fmla="*/ 0 h 67"/>
                <a:gd name="T2" fmla="*/ 9 w 9"/>
                <a:gd name="T3" fmla="*/ 67 h 67"/>
                <a:gd name="T4" fmla="*/ 2 w 9"/>
                <a:gd name="T5" fmla="*/ 67 h 67"/>
                <a:gd name="T6" fmla="*/ 0 w 9"/>
                <a:gd name="T7" fmla="*/ 0 h 67"/>
                <a:gd name="T8" fmla="*/ 7 w 9"/>
                <a:gd name="T9" fmla="*/ 0 h 67"/>
              </a:gdLst>
              <a:ahLst/>
              <a:cxnLst>
                <a:cxn ang="0">
                  <a:pos x="T0" y="T1"/>
                </a:cxn>
                <a:cxn ang="0">
                  <a:pos x="T2" y="T3"/>
                </a:cxn>
                <a:cxn ang="0">
                  <a:pos x="T4" y="T5"/>
                </a:cxn>
                <a:cxn ang="0">
                  <a:pos x="T6" y="T7"/>
                </a:cxn>
                <a:cxn ang="0">
                  <a:pos x="T8" y="T9"/>
                </a:cxn>
              </a:cxnLst>
              <a:rect l="0" t="0" r="r" b="b"/>
              <a:pathLst>
                <a:path w="9" h="67">
                  <a:moveTo>
                    <a:pt x="7" y="0"/>
                  </a:moveTo>
                  <a:cubicBezTo>
                    <a:pt x="9" y="67"/>
                    <a:pt x="9" y="67"/>
                    <a:pt x="9" y="67"/>
                  </a:cubicBezTo>
                  <a:cubicBezTo>
                    <a:pt x="7" y="67"/>
                    <a:pt x="4" y="67"/>
                    <a:pt x="2" y="67"/>
                  </a:cubicBezTo>
                  <a:cubicBezTo>
                    <a:pt x="0" y="0"/>
                    <a:pt x="0" y="0"/>
                    <a:pt x="0" y="0"/>
                  </a:cubicBezTo>
                  <a:cubicBezTo>
                    <a:pt x="3" y="0"/>
                    <a:pt x="5"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7" name="Freeform 1974"/>
            <p:cNvSpPr>
              <a:spLocks/>
            </p:cNvSpPr>
            <p:nvPr/>
          </p:nvSpPr>
          <p:spPr bwMode="auto">
            <a:xfrm>
              <a:off x="12583303" y="-1045765"/>
              <a:ext cx="23813" cy="87313"/>
            </a:xfrm>
            <a:custGeom>
              <a:avLst/>
              <a:gdLst>
                <a:gd name="T0" fmla="*/ 17 w 19"/>
                <a:gd name="T1" fmla="*/ 0 h 67"/>
                <a:gd name="T2" fmla="*/ 19 w 19"/>
                <a:gd name="T3" fmla="*/ 67 h 67"/>
                <a:gd name="T4" fmla="*/ 15 w 19"/>
                <a:gd name="T5" fmla="*/ 67 h 67"/>
                <a:gd name="T6" fmla="*/ 2 w 19"/>
                <a:gd name="T7" fmla="*/ 67 h 67"/>
                <a:gd name="T8" fmla="*/ 0 w 19"/>
                <a:gd name="T9" fmla="*/ 0 h 67"/>
                <a:gd name="T10" fmla="*/ 13 w 19"/>
                <a:gd name="T11" fmla="*/ 0 h 67"/>
                <a:gd name="T12" fmla="*/ 17 w 1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9" h="67">
                  <a:moveTo>
                    <a:pt x="17" y="0"/>
                  </a:moveTo>
                  <a:cubicBezTo>
                    <a:pt x="19" y="67"/>
                    <a:pt x="19" y="67"/>
                    <a:pt x="19" y="67"/>
                  </a:cubicBezTo>
                  <a:cubicBezTo>
                    <a:pt x="18" y="67"/>
                    <a:pt x="16" y="67"/>
                    <a:pt x="15" y="67"/>
                  </a:cubicBezTo>
                  <a:cubicBezTo>
                    <a:pt x="8" y="67"/>
                    <a:pt x="3" y="67"/>
                    <a:pt x="2" y="67"/>
                  </a:cubicBezTo>
                  <a:cubicBezTo>
                    <a:pt x="0" y="0"/>
                    <a:pt x="0" y="0"/>
                    <a:pt x="0" y="0"/>
                  </a:cubicBezTo>
                  <a:cubicBezTo>
                    <a:pt x="1" y="0"/>
                    <a:pt x="7" y="0"/>
                    <a:pt x="13" y="0"/>
                  </a:cubicBezTo>
                  <a:cubicBezTo>
                    <a:pt x="14" y="0"/>
                    <a:pt x="16" y="0"/>
                    <a:pt x="1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8" name="Freeform 1975"/>
            <p:cNvSpPr>
              <a:spLocks/>
            </p:cNvSpPr>
            <p:nvPr/>
          </p:nvSpPr>
          <p:spPr bwMode="auto">
            <a:xfrm>
              <a:off x="14912166" y="-1118790"/>
              <a:ext cx="25400" cy="92075"/>
            </a:xfrm>
            <a:custGeom>
              <a:avLst/>
              <a:gdLst>
                <a:gd name="T0" fmla="*/ 15 w 16"/>
                <a:gd name="T1" fmla="*/ 3 h 58"/>
                <a:gd name="T2" fmla="*/ 16 w 16"/>
                <a:gd name="T3" fmla="*/ 58 h 58"/>
                <a:gd name="T4" fmla="*/ 2 w 16"/>
                <a:gd name="T5" fmla="*/ 55 h 58"/>
                <a:gd name="T6" fmla="*/ 0 w 16"/>
                <a:gd name="T7" fmla="*/ 0 h 58"/>
                <a:gd name="T8" fmla="*/ 15 w 16"/>
                <a:gd name="T9" fmla="*/ 3 h 58"/>
              </a:gdLst>
              <a:ahLst/>
              <a:cxnLst>
                <a:cxn ang="0">
                  <a:pos x="T0" y="T1"/>
                </a:cxn>
                <a:cxn ang="0">
                  <a:pos x="T2" y="T3"/>
                </a:cxn>
                <a:cxn ang="0">
                  <a:pos x="T4" y="T5"/>
                </a:cxn>
                <a:cxn ang="0">
                  <a:pos x="T6" y="T7"/>
                </a:cxn>
                <a:cxn ang="0">
                  <a:pos x="T8" y="T9"/>
                </a:cxn>
              </a:cxnLst>
              <a:rect l="0" t="0" r="r" b="b"/>
              <a:pathLst>
                <a:path w="16" h="58">
                  <a:moveTo>
                    <a:pt x="15" y="3"/>
                  </a:moveTo>
                  <a:lnTo>
                    <a:pt x="16" y="58"/>
                  </a:lnTo>
                  <a:lnTo>
                    <a:pt x="2" y="55"/>
                  </a:lnTo>
                  <a:lnTo>
                    <a:pt x="0" y="0"/>
                  </a:lnTo>
                  <a:lnTo>
                    <a:pt x="15"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1999" name="Freeform 1976"/>
            <p:cNvSpPr>
              <a:spLocks/>
            </p:cNvSpPr>
            <p:nvPr/>
          </p:nvSpPr>
          <p:spPr bwMode="auto">
            <a:xfrm>
              <a:off x="14935978" y="-1114028"/>
              <a:ext cx="28575" cy="87313"/>
            </a:xfrm>
            <a:custGeom>
              <a:avLst/>
              <a:gdLst>
                <a:gd name="T0" fmla="*/ 16 w 18"/>
                <a:gd name="T1" fmla="*/ 0 h 55"/>
                <a:gd name="T2" fmla="*/ 18 w 18"/>
                <a:gd name="T3" fmla="*/ 55 h 55"/>
                <a:gd name="T4" fmla="*/ 1 w 18"/>
                <a:gd name="T5" fmla="*/ 55 h 55"/>
                <a:gd name="T6" fmla="*/ 0 w 18"/>
                <a:gd name="T7" fmla="*/ 0 h 55"/>
                <a:gd name="T8" fmla="*/ 16 w 18"/>
                <a:gd name="T9" fmla="*/ 0 h 55"/>
              </a:gdLst>
              <a:ahLst/>
              <a:cxnLst>
                <a:cxn ang="0">
                  <a:pos x="T0" y="T1"/>
                </a:cxn>
                <a:cxn ang="0">
                  <a:pos x="T2" y="T3"/>
                </a:cxn>
                <a:cxn ang="0">
                  <a:pos x="T4" y="T5"/>
                </a:cxn>
                <a:cxn ang="0">
                  <a:pos x="T6" y="T7"/>
                </a:cxn>
                <a:cxn ang="0">
                  <a:pos x="T8" y="T9"/>
                </a:cxn>
              </a:cxnLst>
              <a:rect l="0" t="0" r="r" b="b"/>
              <a:pathLst>
                <a:path w="18" h="55">
                  <a:moveTo>
                    <a:pt x="16" y="0"/>
                  </a:moveTo>
                  <a:lnTo>
                    <a:pt x="18" y="55"/>
                  </a:lnTo>
                  <a:lnTo>
                    <a:pt x="1" y="55"/>
                  </a:lnTo>
                  <a:lnTo>
                    <a:pt x="0" y="0"/>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0" name="Freeform 1977"/>
            <p:cNvSpPr>
              <a:spLocks/>
            </p:cNvSpPr>
            <p:nvPr/>
          </p:nvSpPr>
          <p:spPr bwMode="auto">
            <a:xfrm>
              <a:off x="15361428" y="-1139428"/>
              <a:ext cx="3175" cy="101600"/>
            </a:xfrm>
            <a:custGeom>
              <a:avLst/>
              <a:gdLst>
                <a:gd name="T0" fmla="*/ 1 w 2"/>
                <a:gd name="T1" fmla="*/ 0 h 64"/>
                <a:gd name="T2" fmla="*/ 2 w 2"/>
                <a:gd name="T3" fmla="*/ 55 h 64"/>
                <a:gd name="T4" fmla="*/ 2 w 2"/>
                <a:gd name="T5" fmla="*/ 64 h 64"/>
                <a:gd name="T6" fmla="*/ 0 w 2"/>
                <a:gd name="T7" fmla="*/ 9 h 64"/>
                <a:gd name="T8" fmla="*/ 1 w 2"/>
                <a:gd name="T9" fmla="*/ 0 h 64"/>
              </a:gdLst>
              <a:ahLst/>
              <a:cxnLst>
                <a:cxn ang="0">
                  <a:pos x="T0" y="T1"/>
                </a:cxn>
                <a:cxn ang="0">
                  <a:pos x="T2" y="T3"/>
                </a:cxn>
                <a:cxn ang="0">
                  <a:pos x="T4" y="T5"/>
                </a:cxn>
                <a:cxn ang="0">
                  <a:pos x="T6" y="T7"/>
                </a:cxn>
                <a:cxn ang="0">
                  <a:pos x="T8" y="T9"/>
                </a:cxn>
              </a:cxnLst>
              <a:rect l="0" t="0" r="r" b="b"/>
              <a:pathLst>
                <a:path w="2" h="64">
                  <a:moveTo>
                    <a:pt x="1" y="0"/>
                  </a:moveTo>
                  <a:lnTo>
                    <a:pt x="2" y="55"/>
                  </a:lnTo>
                  <a:lnTo>
                    <a:pt x="2" y="64"/>
                  </a:lnTo>
                  <a:lnTo>
                    <a:pt x="0" y="9"/>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1" name="Freeform 1978"/>
            <p:cNvSpPr>
              <a:spLocks/>
            </p:cNvSpPr>
            <p:nvPr/>
          </p:nvSpPr>
          <p:spPr bwMode="auto">
            <a:xfrm>
              <a:off x="12621403" y="-1045765"/>
              <a:ext cx="3175" cy="90488"/>
            </a:xfrm>
            <a:custGeom>
              <a:avLst/>
              <a:gdLst>
                <a:gd name="T0" fmla="*/ 1 w 3"/>
                <a:gd name="T1" fmla="*/ 3 h 70"/>
                <a:gd name="T2" fmla="*/ 3 w 3"/>
                <a:gd name="T3" fmla="*/ 70 h 70"/>
                <a:gd name="T4" fmla="*/ 2 w 3"/>
                <a:gd name="T5" fmla="*/ 67 h 70"/>
                <a:gd name="T6" fmla="*/ 0 w 3"/>
                <a:gd name="T7" fmla="*/ 0 h 70"/>
                <a:gd name="T8" fmla="*/ 1 w 3"/>
                <a:gd name="T9" fmla="*/ 3 h 70"/>
              </a:gdLst>
              <a:ahLst/>
              <a:cxnLst>
                <a:cxn ang="0">
                  <a:pos x="T0" y="T1"/>
                </a:cxn>
                <a:cxn ang="0">
                  <a:pos x="T2" y="T3"/>
                </a:cxn>
                <a:cxn ang="0">
                  <a:pos x="T4" y="T5"/>
                </a:cxn>
                <a:cxn ang="0">
                  <a:pos x="T6" y="T7"/>
                </a:cxn>
                <a:cxn ang="0">
                  <a:pos x="T8" y="T9"/>
                </a:cxn>
              </a:cxnLst>
              <a:rect l="0" t="0" r="r" b="b"/>
              <a:pathLst>
                <a:path w="3" h="70">
                  <a:moveTo>
                    <a:pt x="1" y="3"/>
                  </a:moveTo>
                  <a:cubicBezTo>
                    <a:pt x="3" y="70"/>
                    <a:pt x="3" y="70"/>
                    <a:pt x="3" y="70"/>
                  </a:cubicBezTo>
                  <a:cubicBezTo>
                    <a:pt x="3" y="68"/>
                    <a:pt x="3" y="67"/>
                    <a:pt x="2" y="67"/>
                  </a:cubicBezTo>
                  <a:cubicBezTo>
                    <a:pt x="0" y="0"/>
                    <a:pt x="0" y="0"/>
                    <a:pt x="0" y="0"/>
                  </a:cubicBezTo>
                  <a:cubicBezTo>
                    <a:pt x="1" y="0"/>
                    <a:pt x="1" y="1"/>
                    <a:pt x="1"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2" name="Freeform 1979"/>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3" name="Freeform 1980"/>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4" name="Freeform 1981"/>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5" name="Freeform 1982"/>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6" name="Freeform 1983"/>
            <p:cNvSpPr>
              <a:spLocks/>
            </p:cNvSpPr>
            <p:nvPr/>
          </p:nvSpPr>
          <p:spPr bwMode="auto">
            <a:xfrm>
              <a:off x="12621403" y="-10457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7" name="Freeform 1984"/>
            <p:cNvSpPr>
              <a:spLocks/>
            </p:cNvSpPr>
            <p:nvPr/>
          </p:nvSpPr>
          <p:spPr bwMode="auto">
            <a:xfrm>
              <a:off x="12619816" y="-1045765"/>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8" name="Freeform 1985"/>
            <p:cNvSpPr>
              <a:spLocks/>
            </p:cNvSpPr>
            <p:nvPr/>
          </p:nvSpPr>
          <p:spPr bwMode="auto">
            <a:xfrm>
              <a:off x="14961378" y="-1114028"/>
              <a:ext cx="30163" cy="88900"/>
            </a:xfrm>
            <a:custGeom>
              <a:avLst/>
              <a:gdLst>
                <a:gd name="T0" fmla="*/ 17 w 19"/>
                <a:gd name="T1" fmla="*/ 1 h 56"/>
                <a:gd name="T2" fmla="*/ 19 w 19"/>
                <a:gd name="T3" fmla="*/ 56 h 56"/>
                <a:gd name="T4" fmla="*/ 2 w 19"/>
                <a:gd name="T5" fmla="*/ 55 h 56"/>
                <a:gd name="T6" fmla="*/ 0 w 19"/>
                <a:gd name="T7" fmla="*/ 0 h 56"/>
                <a:gd name="T8" fmla="*/ 17 w 19"/>
                <a:gd name="T9" fmla="*/ 1 h 56"/>
              </a:gdLst>
              <a:ahLst/>
              <a:cxnLst>
                <a:cxn ang="0">
                  <a:pos x="T0" y="T1"/>
                </a:cxn>
                <a:cxn ang="0">
                  <a:pos x="T2" y="T3"/>
                </a:cxn>
                <a:cxn ang="0">
                  <a:pos x="T4" y="T5"/>
                </a:cxn>
                <a:cxn ang="0">
                  <a:pos x="T6" y="T7"/>
                </a:cxn>
                <a:cxn ang="0">
                  <a:pos x="T8" y="T9"/>
                </a:cxn>
              </a:cxnLst>
              <a:rect l="0" t="0" r="r" b="b"/>
              <a:pathLst>
                <a:path w="19" h="56">
                  <a:moveTo>
                    <a:pt x="17" y="1"/>
                  </a:moveTo>
                  <a:lnTo>
                    <a:pt x="19" y="56"/>
                  </a:lnTo>
                  <a:lnTo>
                    <a:pt x="2" y="55"/>
                  </a:lnTo>
                  <a:lnTo>
                    <a:pt x="0" y="0"/>
                  </a:lnTo>
                  <a:lnTo>
                    <a:pt x="17"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09" name="Freeform 1986"/>
            <p:cNvSpPr>
              <a:spLocks/>
            </p:cNvSpPr>
            <p:nvPr/>
          </p:nvSpPr>
          <p:spPr bwMode="auto">
            <a:xfrm>
              <a:off x="14247003" y="-1096565"/>
              <a:ext cx="11113" cy="100013"/>
            </a:xfrm>
            <a:custGeom>
              <a:avLst/>
              <a:gdLst>
                <a:gd name="T0" fmla="*/ 5 w 7"/>
                <a:gd name="T1" fmla="*/ 8 h 63"/>
                <a:gd name="T2" fmla="*/ 7 w 7"/>
                <a:gd name="T3" fmla="*/ 63 h 63"/>
                <a:gd name="T4" fmla="*/ 2 w 7"/>
                <a:gd name="T5" fmla="*/ 56 h 63"/>
                <a:gd name="T6" fmla="*/ 0 w 7"/>
                <a:gd name="T7" fmla="*/ 0 h 63"/>
                <a:gd name="T8" fmla="*/ 5 w 7"/>
                <a:gd name="T9" fmla="*/ 8 h 63"/>
              </a:gdLst>
              <a:ahLst/>
              <a:cxnLst>
                <a:cxn ang="0">
                  <a:pos x="T0" y="T1"/>
                </a:cxn>
                <a:cxn ang="0">
                  <a:pos x="T2" y="T3"/>
                </a:cxn>
                <a:cxn ang="0">
                  <a:pos x="T4" y="T5"/>
                </a:cxn>
                <a:cxn ang="0">
                  <a:pos x="T6" y="T7"/>
                </a:cxn>
                <a:cxn ang="0">
                  <a:pos x="T8" y="T9"/>
                </a:cxn>
              </a:cxnLst>
              <a:rect l="0" t="0" r="r" b="b"/>
              <a:pathLst>
                <a:path w="7" h="63">
                  <a:moveTo>
                    <a:pt x="5" y="8"/>
                  </a:moveTo>
                  <a:lnTo>
                    <a:pt x="7" y="63"/>
                  </a:lnTo>
                  <a:lnTo>
                    <a:pt x="2" y="56"/>
                  </a:lnTo>
                  <a:lnTo>
                    <a:pt x="0" y="0"/>
                  </a:lnTo>
                  <a:lnTo>
                    <a:pt x="5"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0" name="Freeform 1987"/>
            <p:cNvSpPr>
              <a:spLocks/>
            </p:cNvSpPr>
            <p:nvPr/>
          </p:nvSpPr>
          <p:spPr bwMode="auto">
            <a:xfrm>
              <a:off x="14988366" y="-1112440"/>
              <a:ext cx="7938" cy="95250"/>
            </a:xfrm>
            <a:custGeom>
              <a:avLst/>
              <a:gdLst>
                <a:gd name="T0" fmla="*/ 4 w 5"/>
                <a:gd name="T1" fmla="*/ 5 h 60"/>
                <a:gd name="T2" fmla="*/ 5 w 5"/>
                <a:gd name="T3" fmla="*/ 60 h 60"/>
                <a:gd name="T4" fmla="*/ 2 w 5"/>
                <a:gd name="T5" fmla="*/ 55 h 60"/>
                <a:gd name="T6" fmla="*/ 0 w 5"/>
                <a:gd name="T7" fmla="*/ 0 h 60"/>
                <a:gd name="T8" fmla="*/ 4 w 5"/>
                <a:gd name="T9" fmla="*/ 5 h 60"/>
              </a:gdLst>
              <a:ahLst/>
              <a:cxnLst>
                <a:cxn ang="0">
                  <a:pos x="T0" y="T1"/>
                </a:cxn>
                <a:cxn ang="0">
                  <a:pos x="T2" y="T3"/>
                </a:cxn>
                <a:cxn ang="0">
                  <a:pos x="T4" y="T5"/>
                </a:cxn>
                <a:cxn ang="0">
                  <a:pos x="T6" y="T7"/>
                </a:cxn>
                <a:cxn ang="0">
                  <a:pos x="T8" y="T9"/>
                </a:cxn>
              </a:cxnLst>
              <a:rect l="0" t="0" r="r" b="b"/>
              <a:pathLst>
                <a:path w="5" h="60">
                  <a:moveTo>
                    <a:pt x="4" y="5"/>
                  </a:moveTo>
                  <a:lnTo>
                    <a:pt x="5" y="60"/>
                  </a:lnTo>
                  <a:lnTo>
                    <a:pt x="2" y="55"/>
                  </a:lnTo>
                  <a:lnTo>
                    <a:pt x="0" y="0"/>
                  </a:lnTo>
                  <a:lnTo>
                    <a:pt x="4"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1" name="Freeform 1988"/>
            <p:cNvSpPr>
              <a:spLocks/>
            </p:cNvSpPr>
            <p:nvPr/>
          </p:nvSpPr>
          <p:spPr bwMode="auto">
            <a:xfrm>
              <a:off x="14994716" y="-1104503"/>
              <a:ext cx="25400" cy="96838"/>
            </a:xfrm>
            <a:custGeom>
              <a:avLst/>
              <a:gdLst>
                <a:gd name="T0" fmla="*/ 15 w 16"/>
                <a:gd name="T1" fmla="*/ 5 h 61"/>
                <a:gd name="T2" fmla="*/ 16 w 16"/>
                <a:gd name="T3" fmla="*/ 61 h 61"/>
                <a:gd name="T4" fmla="*/ 1 w 16"/>
                <a:gd name="T5" fmla="*/ 55 h 61"/>
                <a:gd name="T6" fmla="*/ 0 w 16"/>
                <a:gd name="T7" fmla="*/ 0 h 61"/>
                <a:gd name="T8" fmla="*/ 15 w 16"/>
                <a:gd name="T9" fmla="*/ 5 h 61"/>
              </a:gdLst>
              <a:ahLst/>
              <a:cxnLst>
                <a:cxn ang="0">
                  <a:pos x="T0" y="T1"/>
                </a:cxn>
                <a:cxn ang="0">
                  <a:pos x="T2" y="T3"/>
                </a:cxn>
                <a:cxn ang="0">
                  <a:pos x="T4" y="T5"/>
                </a:cxn>
                <a:cxn ang="0">
                  <a:pos x="T6" y="T7"/>
                </a:cxn>
                <a:cxn ang="0">
                  <a:pos x="T8" y="T9"/>
                </a:cxn>
              </a:cxnLst>
              <a:rect l="0" t="0" r="r" b="b"/>
              <a:pathLst>
                <a:path w="16" h="61">
                  <a:moveTo>
                    <a:pt x="15" y="5"/>
                  </a:moveTo>
                  <a:lnTo>
                    <a:pt x="16" y="61"/>
                  </a:lnTo>
                  <a:lnTo>
                    <a:pt x="1" y="55"/>
                  </a:lnTo>
                  <a:lnTo>
                    <a:pt x="0" y="0"/>
                  </a:lnTo>
                  <a:lnTo>
                    <a:pt x="15"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2" name="Freeform 1989"/>
            <p:cNvSpPr>
              <a:spLocks/>
            </p:cNvSpPr>
            <p:nvPr/>
          </p:nvSpPr>
          <p:spPr bwMode="auto">
            <a:xfrm>
              <a:off x="14199378" y="-1072753"/>
              <a:ext cx="50800" cy="93663"/>
            </a:xfrm>
            <a:custGeom>
              <a:avLst/>
              <a:gdLst>
                <a:gd name="T0" fmla="*/ 30 w 32"/>
                <a:gd name="T1" fmla="*/ 0 h 59"/>
                <a:gd name="T2" fmla="*/ 32 w 32"/>
                <a:gd name="T3" fmla="*/ 55 h 59"/>
                <a:gd name="T4" fmla="*/ 1 w 32"/>
                <a:gd name="T5" fmla="*/ 59 h 59"/>
                <a:gd name="T6" fmla="*/ 0 w 32"/>
                <a:gd name="T7" fmla="*/ 4 h 59"/>
                <a:gd name="T8" fmla="*/ 30 w 32"/>
                <a:gd name="T9" fmla="*/ 0 h 59"/>
              </a:gdLst>
              <a:ahLst/>
              <a:cxnLst>
                <a:cxn ang="0">
                  <a:pos x="T0" y="T1"/>
                </a:cxn>
                <a:cxn ang="0">
                  <a:pos x="T2" y="T3"/>
                </a:cxn>
                <a:cxn ang="0">
                  <a:pos x="T4" y="T5"/>
                </a:cxn>
                <a:cxn ang="0">
                  <a:pos x="T6" y="T7"/>
                </a:cxn>
                <a:cxn ang="0">
                  <a:pos x="T8" y="T9"/>
                </a:cxn>
              </a:cxnLst>
              <a:rect l="0" t="0" r="r" b="b"/>
              <a:pathLst>
                <a:path w="32" h="59">
                  <a:moveTo>
                    <a:pt x="30" y="0"/>
                  </a:moveTo>
                  <a:lnTo>
                    <a:pt x="32" y="55"/>
                  </a:lnTo>
                  <a:lnTo>
                    <a:pt x="1" y="59"/>
                  </a:lnTo>
                  <a:lnTo>
                    <a:pt x="0" y="4"/>
                  </a:lnTo>
                  <a:lnTo>
                    <a:pt x="3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3" name="Freeform 1990"/>
            <p:cNvSpPr>
              <a:spLocks/>
            </p:cNvSpPr>
            <p:nvPr/>
          </p:nvSpPr>
          <p:spPr bwMode="auto">
            <a:xfrm>
              <a:off x="14254941" y="-1083865"/>
              <a:ext cx="3175" cy="103188"/>
            </a:xfrm>
            <a:custGeom>
              <a:avLst/>
              <a:gdLst>
                <a:gd name="T0" fmla="*/ 1 w 2"/>
                <a:gd name="T1" fmla="*/ 10 h 65"/>
                <a:gd name="T2" fmla="*/ 2 w 2"/>
                <a:gd name="T3" fmla="*/ 65 h 65"/>
                <a:gd name="T4" fmla="*/ 2 w 2"/>
                <a:gd name="T5" fmla="*/ 55 h 65"/>
                <a:gd name="T6" fmla="*/ 0 w 2"/>
                <a:gd name="T7" fmla="*/ 0 h 65"/>
                <a:gd name="T8" fmla="*/ 1 w 2"/>
                <a:gd name="T9" fmla="*/ 10 h 65"/>
              </a:gdLst>
              <a:ahLst/>
              <a:cxnLst>
                <a:cxn ang="0">
                  <a:pos x="T0" y="T1"/>
                </a:cxn>
                <a:cxn ang="0">
                  <a:pos x="T2" y="T3"/>
                </a:cxn>
                <a:cxn ang="0">
                  <a:pos x="T4" y="T5"/>
                </a:cxn>
                <a:cxn ang="0">
                  <a:pos x="T6" y="T7"/>
                </a:cxn>
                <a:cxn ang="0">
                  <a:pos x="T8" y="T9"/>
                </a:cxn>
              </a:cxnLst>
              <a:rect l="0" t="0" r="r" b="b"/>
              <a:pathLst>
                <a:path w="2" h="65">
                  <a:moveTo>
                    <a:pt x="1" y="10"/>
                  </a:moveTo>
                  <a:lnTo>
                    <a:pt x="2" y="65"/>
                  </a:lnTo>
                  <a:lnTo>
                    <a:pt x="2" y="55"/>
                  </a:lnTo>
                  <a:lnTo>
                    <a:pt x="0" y="0"/>
                  </a:lnTo>
                  <a:lnTo>
                    <a:pt x="1"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4" name="Freeform 1991"/>
            <p:cNvSpPr>
              <a:spLocks/>
            </p:cNvSpPr>
            <p:nvPr/>
          </p:nvSpPr>
          <p:spPr bwMode="auto">
            <a:xfrm>
              <a:off x="14172391" y="-1066403"/>
              <a:ext cx="28575" cy="98425"/>
            </a:xfrm>
            <a:custGeom>
              <a:avLst/>
              <a:gdLst>
                <a:gd name="T0" fmla="*/ 17 w 18"/>
                <a:gd name="T1" fmla="*/ 0 h 62"/>
                <a:gd name="T2" fmla="*/ 18 w 18"/>
                <a:gd name="T3" fmla="*/ 55 h 62"/>
                <a:gd name="T4" fmla="*/ 2 w 18"/>
                <a:gd name="T5" fmla="*/ 62 h 62"/>
                <a:gd name="T6" fmla="*/ 0 w 18"/>
                <a:gd name="T7" fmla="*/ 7 h 62"/>
                <a:gd name="T8" fmla="*/ 17 w 18"/>
                <a:gd name="T9" fmla="*/ 0 h 62"/>
              </a:gdLst>
              <a:ahLst/>
              <a:cxnLst>
                <a:cxn ang="0">
                  <a:pos x="T0" y="T1"/>
                </a:cxn>
                <a:cxn ang="0">
                  <a:pos x="T2" y="T3"/>
                </a:cxn>
                <a:cxn ang="0">
                  <a:pos x="T4" y="T5"/>
                </a:cxn>
                <a:cxn ang="0">
                  <a:pos x="T6" y="T7"/>
                </a:cxn>
                <a:cxn ang="0">
                  <a:pos x="T8" y="T9"/>
                </a:cxn>
              </a:cxnLst>
              <a:rect l="0" t="0" r="r" b="b"/>
              <a:pathLst>
                <a:path w="18" h="62">
                  <a:moveTo>
                    <a:pt x="17" y="0"/>
                  </a:moveTo>
                  <a:lnTo>
                    <a:pt x="18" y="55"/>
                  </a:lnTo>
                  <a:lnTo>
                    <a:pt x="2" y="62"/>
                  </a:lnTo>
                  <a:lnTo>
                    <a:pt x="0" y="7"/>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5" name="Freeform 1992"/>
            <p:cNvSpPr>
              <a:spLocks/>
            </p:cNvSpPr>
            <p:nvPr/>
          </p:nvSpPr>
          <p:spPr bwMode="auto">
            <a:xfrm>
              <a:off x="15018528" y="-1096565"/>
              <a:ext cx="17463" cy="103188"/>
            </a:xfrm>
            <a:custGeom>
              <a:avLst/>
              <a:gdLst>
                <a:gd name="T0" fmla="*/ 10 w 11"/>
                <a:gd name="T1" fmla="*/ 10 h 65"/>
                <a:gd name="T2" fmla="*/ 11 w 11"/>
                <a:gd name="T3" fmla="*/ 65 h 65"/>
                <a:gd name="T4" fmla="*/ 1 w 11"/>
                <a:gd name="T5" fmla="*/ 56 h 65"/>
                <a:gd name="T6" fmla="*/ 0 w 11"/>
                <a:gd name="T7" fmla="*/ 0 h 65"/>
                <a:gd name="T8" fmla="*/ 10 w 11"/>
                <a:gd name="T9" fmla="*/ 10 h 65"/>
              </a:gdLst>
              <a:ahLst/>
              <a:cxnLst>
                <a:cxn ang="0">
                  <a:pos x="T0" y="T1"/>
                </a:cxn>
                <a:cxn ang="0">
                  <a:pos x="T2" y="T3"/>
                </a:cxn>
                <a:cxn ang="0">
                  <a:pos x="T4" y="T5"/>
                </a:cxn>
                <a:cxn ang="0">
                  <a:pos x="T6" y="T7"/>
                </a:cxn>
                <a:cxn ang="0">
                  <a:pos x="T8" y="T9"/>
                </a:cxn>
              </a:cxnLst>
              <a:rect l="0" t="0" r="r" b="b"/>
              <a:pathLst>
                <a:path w="11" h="65">
                  <a:moveTo>
                    <a:pt x="10" y="10"/>
                  </a:moveTo>
                  <a:lnTo>
                    <a:pt x="11" y="65"/>
                  </a:lnTo>
                  <a:lnTo>
                    <a:pt x="1" y="56"/>
                  </a:lnTo>
                  <a:lnTo>
                    <a:pt x="0" y="0"/>
                  </a:lnTo>
                  <a:lnTo>
                    <a:pt x="10"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6" name="Freeform 1993"/>
            <p:cNvSpPr>
              <a:spLocks/>
            </p:cNvSpPr>
            <p:nvPr/>
          </p:nvSpPr>
          <p:spPr bwMode="auto">
            <a:xfrm>
              <a:off x="15034403" y="-1080690"/>
              <a:ext cx="4763" cy="100013"/>
            </a:xfrm>
            <a:custGeom>
              <a:avLst/>
              <a:gdLst>
                <a:gd name="T0" fmla="*/ 1 w 3"/>
                <a:gd name="T1" fmla="*/ 8 h 63"/>
                <a:gd name="T2" fmla="*/ 3 w 3"/>
                <a:gd name="T3" fmla="*/ 63 h 63"/>
                <a:gd name="T4" fmla="*/ 1 w 3"/>
                <a:gd name="T5" fmla="*/ 55 h 63"/>
                <a:gd name="T6" fmla="*/ 0 w 3"/>
                <a:gd name="T7" fmla="*/ 0 h 63"/>
                <a:gd name="T8" fmla="*/ 1 w 3"/>
                <a:gd name="T9" fmla="*/ 8 h 63"/>
              </a:gdLst>
              <a:ahLst/>
              <a:cxnLst>
                <a:cxn ang="0">
                  <a:pos x="T0" y="T1"/>
                </a:cxn>
                <a:cxn ang="0">
                  <a:pos x="T2" y="T3"/>
                </a:cxn>
                <a:cxn ang="0">
                  <a:pos x="T4" y="T5"/>
                </a:cxn>
                <a:cxn ang="0">
                  <a:pos x="T6" y="T7"/>
                </a:cxn>
                <a:cxn ang="0">
                  <a:pos x="T8" y="T9"/>
                </a:cxn>
              </a:cxnLst>
              <a:rect l="0" t="0" r="r" b="b"/>
              <a:pathLst>
                <a:path w="3" h="63">
                  <a:moveTo>
                    <a:pt x="1" y="8"/>
                  </a:moveTo>
                  <a:lnTo>
                    <a:pt x="3" y="63"/>
                  </a:lnTo>
                  <a:lnTo>
                    <a:pt x="1"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7" name="Freeform 1994"/>
            <p:cNvSpPr>
              <a:spLocks/>
            </p:cNvSpPr>
            <p:nvPr/>
          </p:nvSpPr>
          <p:spPr bwMode="auto">
            <a:xfrm>
              <a:off x="15359841" y="-1107678"/>
              <a:ext cx="4763" cy="122238"/>
            </a:xfrm>
            <a:custGeom>
              <a:avLst/>
              <a:gdLst>
                <a:gd name="T0" fmla="*/ 2 w 3"/>
                <a:gd name="T1" fmla="*/ 0 h 77"/>
                <a:gd name="T2" fmla="*/ 3 w 3"/>
                <a:gd name="T3" fmla="*/ 56 h 77"/>
                <a:gd name="T4" fmla="*/ 2 w 3"/>
                <a:gd name="T5" fmla="*/ 77 h 77"/>
                <a:gd name="T6" fmla="*/ 0 w 3"/>
                <a:gd name="T7" fmla="*/ 22 h 77"/>
                <a:gd name="T8" fmla="*/ 2 w 3"/>
                <a:gd name="T9" fmla="*/ 0 h 77"/>
              </a:gdLst>
              <a:ahLst/>
              <a:cxnLst>
                <a:cxn ang="0">
                  <a:pos x="T0" y="T1"/>
                </a:cxn>
                <a:cxn ang="0">
                  <a:pos x="T2" y="T3"/>
                </a:cxn>
                <a:cxn ang="0">
                  <a:pos x="T4" y="T5"/>
                </a:cxn>
                <a:cxn ang="0">
                  <a:pos x="T6" y="T7"/>
                </a:cxn>
                <a:cxn ang="0">
                  <a:pos x="T8" y="T9"/>
                </a:cxn>
              </a:cxnLst>
              <a:rect l="0" t="0" r="r" b="b"/>
              <a:pathLst>
                <a:path w="3" h="77">
                  <a:moveTo>
                    <a:pt x="2" y="0"/>
                  </a:moveTo>
                  <a:lnTo>
                    <a:pt x="3" y="56"/>
                  </a:lnTo>
                  <a:lnTo>
                    <a:pt x="2" y="77"/>
                  </a:lnTo>
                  <a:lnTo>
                    <a:pt x="0" y="22"/>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8" name="Freeform 1995"/>
            <p:cNvSpPr>
              <a:spLocks/>
            </p:cNvSpPr>
            <p:nvPr/>
          </p:nvSpPr>
          <p:spPr bwMode="auto">
            <a:xfrm>
              <a:off x="14162866" y="-1055290"/>
              <a:ext cx="12700" cy="107950"/>
            </a:xfrm>
            <a:custGeom>
              <a:avLst/>
              <a:gdLst>
                <a:gd name="T0" fmla="*/ 6 w 8"/>
                <a:gd name="T1" fmla="*/ 0 h 68"/>
                <a:gd name="T2" fmla="*/ 8 w 8"/>
                <a:gd name="T3" fmla="*/ 55 h 68"/>
                <a:gd name="T4" fmla="*/ 2 w 8"/>
                <a:gd name="T5" fmla="*/ 68 h 68"/>
                <a:gd name="T6" fmla="*/ 0 w 8"/>
                <a:gd name="T7" fmla="*/ 13 h 68"/>
                <a:gd name="T8" fmla="*/ 6 w 8"/>
                <a:gd name="T9" fmla="*/ 0 h 68"/>
              </a:gdLst>
              <a:ahLst/>
              <a:cxnLst>
                <a:cxn ang="0">
                  <a:pos x="T0" y="T1"/>
                </a:cxn>
                <a:cxn ang="0">
                  <a:pos x="T2" y="T3"/>
                </a:cxn>
                <a:cxn ang="0">
                  <a:pos x="T4" y="T5"/>
                </a:cxn>
                <a:cxn ang="0">
                  <a:pos x="T6" y="T7"/>
                </a:cxn>
                <a:cxn ang="0">
                  <a:pos x="T8" y="T9"/>
                </a:cxn>
              </a:cxnLst>
              <a:rect l="0" t="0" r="r" b="b"/>
              <a:pathLst>
                <a:path w="8" h="68">
                  <a:moveTo>
                    <a:pt x="6" y="0"/>
                  </a:moveTo>
                  <a:lnTo>
                    <a:pt x="8" y="55"/>
                  </a:lnTo>
                  <a:lnTo>
                    <a:pt x="2" y="68"/>
                  </a:lnTo>
                  <a:lnTo>
                    <a:pt x="0" y="13"/>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19" name="Freeform 1996"/>
            <p:cNvSpPr>
              <a:spLocks/>
            </p:cNvSpPr>
            <p:nvPr/>
          </p:nvSpPr>
          <p:spPr bwMode="auto">
            <a:xfrm>
              <a:off x="15055041" y="-1066403"/>
              <a:ext cx="36513" cy="93663"/>
            </a:xfrm>
            <a:custGeom>
              <a:avLst/>
              <a:gdLst>
                <a:gd name="T0" fmla="*/ 21 w 23"/>
                <a:gd name="T1" fmla="*/ 0 h 59"/>
                <a:gd name="T2" fmla="*/ 23 w 23"/>
                <a:gd name="T3" fmla="*/ 55 h 59"/>
                <a:gd name="T4" fmla="*/ 2 w 23"/>
                <a:gd name="T5" fmla="*/ 59 h 59"/>
                <a:gd name="T6" fmla="*/ 0 w 23"/>
                <a:gd name="T7" fmla="*/ 4 h 59"/>
                <a:gd name="T8" fmla="*/ 21 w 23"/>
                <a:gd name="T9" fmla="*/ 0 h 59"/>
              </a:gdLst>
              <a:ahLst/>
              <a:cxnLst>
                <a:cxn ang="0">
                  <a:pos x="T0" y="T1"/>
                </a:cxn>
                <a:cxn ang="0">
                  <a:pos x="T2" y="T3"/>
                </a:cxn>
                <a:cxn ang="0">
                  <a:pos x="T4" y="T5"/>
                </a:cxn>
                <a:cxn ang="0">
                  <a:pos x="T6" y="T7"/>
                </a:cxn>
                <a:cxn ang="0">
                  <a:pos x="T8" y="T9"/>
                </a:cxn>
              </a:cxnLst>
              <a:rect l="0" t="0" r="r" b="b"/>
              <a:pathLst>
                <a:path w="23" h="59">
                  <a:moveTo>
                    <a:pt x="21" y="0"/>
                  </a:moveTo>
                  <a:lnTo>
                    <a:pt x="23" y="55"/>
                  </a:lnTo>
                  <a:lnTo>
                    <a:pt x="2" y="59"/>
                  </a:lnTo>
                  <a:lnTo>
                    <a:pt x="0" y="4"/>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0" name="Freeform 1997"/>
            <p:cNvSpPr>
              <a:spLocks/>
            </p:cNvSpPr>
            <p:nvPr/>
          </p:nvSpPr>
          <p:spPr bwMode="auto">
            <a:xfrm>
              <a:off x="15035991" y="-1067990"/>
              <a:ext cx="22225" cy="95250"/>
            </a:xfrm>
            <a:custGeom>
              <a:avLst/>
              <a:gdLst>
                <a:gd name="T0" fmla="*/ 12 w 14"/>
                <a:gd name="T1" fmla="*/ 5 h 60"/>
                <a:gd name="T2" fmla="*/ 14 w 14"/>
                <a:gd name="T3" fmla="*/ 60 h 60"/>
                <a:gd name="T4" fmla="*/ 2 w 14"/>
                <a:gd name="T5" fmla="*/ 55 h 60"/>
                <a:gd name="T6" fmla="*/ 0 w 14"/>
                <a:gd name="T7" fmla="*/ 0 h 60"/>
                <a:gd name="T8" fmla="*/ 12 w 14"/>
                <a:gd name="T9" fmla="*/ 5 h 60"/>
              </a:gdLst>
              <a:ahLst/>
              <a:cxnLst>
                <a:cxn ang="0">
                  <a:pos x="T0" y="T1"/>
                </a:cxn>
                <a:cxn ang="0">
                  <a:pos x="T2" y="T3"/>
                </a:cxn>
                <a:cxn ang="0">
                  <a:pos x="T4" y="T5"/>
                </a:cxn>
                <a:cxn ang="0">
                  <a:pos x="T6" y="T7"/>
                </a:cxn>
                <a:cxn ang="0">
                  <a:pos x="T8" y="T9"/>
                </a:cxn>
              </a:cxnLst>
              <a:rect l="0" t="0" r="r" b="b"/>
              <a:pathLst>
                <a:path w="14" h="60">
                  <a:moveTo>
                    <a:pt x="12" y="5"/>
                  </a:moveTo>
                  <a:lnTo>
                    <a:pt x="14" y="60"/>
                  </a:lnTo>
                  <a:lnTo>
                    <a:pt x="2" y="55"/>
                  </a:lnTo>
                  <a:lnTo>
                    <a:pt x="0" y="0"/>
                  </a:lnTo>
                  <a:lnTo>
                    <a:pt x="12"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1" name="Freeform 1998"/>
            <p:cNvSpPr>
              <a:spLocks/>
            </p:cNvSpPr>
            <p:nvPr/>
          </p:nvSpPr>
          <p:spPr bwMode="auto">
            <a:xfrm>
              <a:off x="15088378" y="-1066403"/>
              <a:ext cx="42863" cy="93663"/>
            </a:xfrm>
            <a:custGeom>
              <a:avLst/>
              <a:gdLst>
                <a:gd name="T0" fmla="*/ 26 w 27"/>
                <a:gd name="T1" fmla="*/ 4 h 59"/>
                <a:gd name="T2" fmla="*/ 27 w 27"/>
                <a:gd name="T3" fmla="*/ 59 h 59"/>
                <a:gd name="T4" fmla="*/ 2 w 27"/>
                <a:gd name="T5" fmla="*/ 55 h 59"/>
                <a:gd name="T6" fmla="*/ 0 w 27"/>
                <a:gd name="T7" fmla="*/ 0 h 59"/>
                <a:gd name="T8" fmla="*/ 26 w 27"/>
                <a:gd name="T9" fmla="*/ 4 h 59"/>
              </a:gdLst>
              <a:ahLst/>
              <a:cxnLst>
                <a:cxn ang="0">
                  <a:pos x="T0" y="T1"/>
                </a:cxn>
                <a:cxn ang="0">
                  <a:pos x="T2" y="T3"/>
                </a:cxn>
                <a:cxn ang="0">
                  <a:pos x="T4" y="T5"/>
                </a:cxn>
                <a:cxn ang="0">
                  <a:pos x="T6" y="T7"/>
                </a:cxn>
                <a:cxn ang="0">
                  <a:pos x="T8" y="T9"/>
                </a:cxn>
              </a:cxnLst>
              <a:rect l="0" t="0" r="r" b="b"/>
              <a:pathLst>
                <a:path w="27" h="59">
                  <a:moveTo>
                    <a:pt x="26" y="4"/>
                  </a:moveTo>
                  <a:lnTo>
                    <a:pt x="27" y="59"/>
                  </a:lnTo>
                  <a:lnTo>
                    <a:pt x="2" y="55"/>
                  </a:lnTo>
                  <a:lnTo>
                    <a:pt x="0" y="0"/>
                  </a:lnTo>
                  <a:lnTo>
                    <a:pt x="26"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2" name="Freeform 1999"/>
            <p:cNvSpPr>
              <a:spLocks/>
            </p:cNvSpPr>
            <p:nvPr/>
          </p:nvSpPr>
          <p:spPr bwMode="auto">
            <a:xfrm>
              <a:off x="15129653" y="-1060053"/>
              <a:ext cx="33338" cy="96838"/>
            </a:xfrm>
            <a:custGeom>
              <a:avLst/>
              <a:gdLst>
                <a:gd name="T0" fmla="*/ 19 w 21"/>
                <a:gd name="T1" fmla="*/ 5 h 61"/>
                <a:gd name="T2" fmla="*/ 21 w 21"/>
                <a:gd name="T3" fmla="*/ 61 h 61"/>
                <a:gd name="T4" fmla="*/ 1 w 21"/>
                <a:gd name="T5" fmla="*/ 55 h 61"/>
                <a:gd name="T6" fmla="*/ 0 w 21"/>
                <a:gd name="T7" fmla="*/ 0 h 61"/>
                <a:gd name="T8" fmla="*/ 19 w 21"/>
                <a:gd name="T9" fmla="*/ 5 h 61"/>
              </a:gdLst>
              <a:ahLst/>
              <a:cxnLst>
                <a:cxn ang="0">
                  <a:pos x="T0" y="T1"/>
                </a:cxn>
                <a:cxn ang="0">
                  <a:pos x="T2" y="T3"/>
                </a:cxn>
                <a:cxn ang="0">
                  <a:pos x="T4" y="T5"/>
                </a:cxn>
                <a:cxn ang="0">
                  <a:pos x="T6" y="T7"/>
                </a:cxn>
                <a:cxn ang="0">
                  <a:pos x="T8" y="T9"/>
                </a:cxn>
              </a:cxnLst>
              <a:rect l="0" t="0" r="r" b="b"/>
              <a:pathLst>
                <a:path w="21" h="61">
                  <a:moveTo>
                    <a:pt x="19" y="5"/>
                  </a:moveTo>
                  <a:lnTo>
                    <a:pt x="21" y="61"/>
                  </a:lnTo>
                  <a:lnTo>
                    <a:pt x="1" y="55"/>
                  </a:lnTo>
                  <a:lnTo>
                    <a:pt x="0" y="0"/>
                  </a:lnTo>
                  <a:lnTo>
                    <a:pt x="19"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3" name="Freeform 2000"/>
            <p:cNvSpPr>
              <a:spLocks/>
            </p:cNvSpPr>
            <p:nvPr/>
          </p:nvSpPr>
          <p:spPr bwMode="auto">
            <a:xfrm>
              <a:off x="14161278" y="-1034653"/>
              <a:ext cx="4763" cy="104775"/>
            </a:xfrm>
            <a:custGeom>
              <a:avLst/>
              <a:gdLst>
                <a:gd name="T0" fmla="*/ 1 w 3"/>
                <a:gd name="T1" fmla="*/ 0 h 66"/>
                <a:gd name="T2" fmla="*/ 3 w 3"/>
                <a:gd name="T3" fmla="*/ 55 h 66"/>
                <a:gd name="T4" fmla="*/ 2 w 3"/>
                <a:gd name="T5" fmla="*/ 66 h 66"/>
                <a:gd name="T6" fmla="*/ 0 w 3"/>
                <a:gd name="T7" fmla="*/ 11 h 66"/>
                <a:gd name="T8" fmla="*/ 1 w 3"/>
                <a:gd name="T9" fmla="*/ 0 h 66"/>
              </a:gdLst>
              <a:ahLst/>
              <a:cxnLst>
                <a:cxn ang="0">
                  <a:pos x="T0" y="T1"/>
                </a:cxn>
                <a:cxn ang="0">
                  <a:pos x="T2" y="T3"/>
                </a:cxn>
                <a:cxn ang="0">
                  <a:pos x="T4" y="T5"/>
                </a:cxn>
                <a:cxn ang="0">
                  <a:pos x="T6" y="T7"/>
                </a:cxn>
                <a:cxn ang="0">
                  <a:pos x="T8" y="T9"/>
                </a:cxn>
              </a:cxnLst>
              <a:rect l="0" t="0" r="r" b="b"/>
              <a:pathLst>
                <a:path w="3" h="66">
                  <a:moveTo>
                    <a:pt x="1" y="0"/>
                  </a:moveTo>
                  <a:lnTo>
                    <a:pt x="3" y="55"/>
                  </a:lnTo>
                  <a:lnTo>
                    <a:pt x="2" y="66"/>
                  </a:lnTo>
                  <a:lnTo>
                    <a:pt x="0" y="11"/>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4" name="Freeform 2001"/>
            <p:cNvSpPr>
              <a:spLocks/>
            </p:cNvSpPr>
            <p:nvPr/>
          </p:nvSpPr>
          <p:spPr bwMode="auto">
            <a:xfrm>
              <a:off x="15159816" y="-1052115"/>
              <a:ext cx="33338" cy="93663"/>
            </a:xfrm>
            <a:custGeom>
              <a:avLst/>
              <a:gdLst>
                <a:gd name="T0" fmla="*/ 19 w 21"/>
                <a:gd name="T1" fmla="*/ 4 h 59"/>
                <a:gd name="T2" fmla="*/ 21 w 21"/>
                <a:gd name="T3" fmla="*/ 59 h 59"/>
                <a:gd name="T4" fmla="*/ 2 w 21"/>
                <a:gd name="T5" fmla="*/ 56 h 59"/>
                <a:gd name="T6" fmla="*/ 0 w 21"/>
                <a:gd name="T7" fmla="*/ 0 h 59"/>
                <a:gd name="T8" fmla="*/ 19 w 21"/>
                <a:gd name="T9" fmla="*/ 4 h 59"/>
              </a:gdLst>
              <a:ahLst/>
              <a:cxnLst>
                <a:cxn ang="0">
                  <a:pos x="T0" y="T1"/>
                </a:cxn>
                <a:cxn ang="0">
                  <a:pos x="T2" y="T3"/>
                </a:cxn>
                <a:cxn ang="0">
                  <a:pos x="T4" y="T5"/>
                </a:cxn>
                <a:cxn ang="0">
                  <a:pos x="T6" y="T7"/>
                </a:cxn>
                <a:cxn ang="0">
                  <a:pos x="T8" y="T9"/>
                </a:cxn>
              </a:cxnLst>
              <a:rect l="0" t="0" r="r" b="b"/>
              <a:pathLst>
                <a:path w="21" h="59">
                  <a:moveTo>
                    <a:pt x="19" y="4"/>
                  </a:moveTo>
                  <a:lnTo>
                    <a:pt x="21" y="59"/>
                  </a:lnTo>
                  <a:lnTo>
                    <a:pt x="2" y="56"/>
                  </a:lnTo>
                  <a:lnTo>
                    <a:pt x="0" y="0"/>
                  </a:lnTo>
                  <a:lnTo>
                    <a:pt x="19"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5" name="Freeform 2002"/>
            <p:cNvSpPr>
              <a:spLocks/>
            </p:cNvSpPr>
            <p:nvPr/>
          </p:nvSpPr>
          <p:spPr bwMode="auto">
            <a:xfrm>
              <a:off x="15189978" y="-1045765"/>
              <a:ext cx="39688" cy="98425"/>
            </a:xfrm>
            <a:custGeom>
              <a:avLst/>
              <a:gdLst>
                <a:gd name="T0" fmla="*/ 23 w 25"/>
                <a:gd name="T1" fmla="*/ 7 h 62"/>
                <a:gd name="T2" fmla="*/ 25 w 25"/>
                <a:gd name="T3" fmla="*/ 62 h 62"/>
                <a:gd name="T4" fmla="*/ 2 w 25"/>
                <a:gd name="T5" fmla="*/ 55 h 62"/>
                <a:gd name="T6" fmla="*/ 0 w 25"/>
                <a:gd name="T7" fmla="*/ 0 h 62"/>
                <a:gd name="T8" fmla="*/ 23 w 25"/>
                <a:gd name="T9" fmla="*/ 7 h 62"/>
              </a:gdLst>
              <a:ahLst/>
              <a:cxnLst>
                <a:cxn ang="0">
                  <a:pos x="T0" y="T1"/>
                </a:cxn>
                <a:cxn ang="0">
                  <a:pos x="T2" y="T3"/>
                </a:cxn>
                <a:cxn ang="0">
                  <a:pos x="T4" y="T5"/>
                </a:cxn>
                <a:cxn ang="0">
                  <a:pos x="T6" y="T7"/>
                </a:cxn>
                <a:cxn ang="0">
                  <a:pos x="T8" y="T9"/>
                </a:cxn>
              </a:cxnLst>
              <a:rect l="0" t="0" r="r" b="b"/>
              <a:pathLst>
                <a:path w="25" h="62">
                  <a:moveTo>
                    <a:pt x="23" y="7"/>
                  </a:moveTo>
                  <a:lnTo>
                    <a:pt x="25" y="62"/>
                  </a:lnTo>
                  <a:lnTo>
                    <a:pt x="2" y="55"/>
                  </a:lnTo>
                  <a:lnTo>
                    <a:pt x="0" y="0"/>
                  </a:lnTo>
                  <a:lnTo>
                    <a:pt x="23"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6" name="Freeform 2003"/>
            <p:cNvSpPr>
              <a:spLocks/>
            </p:cNvSpPr>
            <p:nvPr/>
          </p:nvSpPr>
          <p:spPr bwMode="auto">
            <a:xfrm>
              <a:off x="14170803" y="-1015603"/>
              <a:ext cx="22225" cy="101600"/>
            </a:xfrm>
            <a:custGeom>
              <a:avLst/>
              <a:gdLst>
                <a:gd name="T0" fmla="*/ 12 w 14"/>
                <a:gd name="T1" fmla="*/ 9 h 64"/>
                <a:gd name="T2" fmla="*/ 14 w 14"/>
                <a:gd name="T3" fmla="*/ 64 h 64"/>
                <a:gd name="T4" fmla="*/ 1 w 14"/>
                <a:gd name="T5" fmla="*/ 56 h 64"/>
                <a:gd name="T6" fmla="*/ 0 w 14"/>
                <a:gd name="T7" fmla="*/ 0 h 64"/>
                <a:gd name="T8" fmla="*/ 12 w 14"/>
                <a:gd name="T9" fmla="*/ 9 h 64"/>
              </a:gdLst>
              <a:ahLst/>
              <a:cxnLst>
                <a:cxn ang="0">
                  <a:pos x="T0" y="T1"/>
                </a:cxn>
                <a:cxn ang="0">
                  <a:pos x="T2" y="T3"/>
                </a:cxn>
                <a:cxn ang="0">
                  <a:pos x="T4" y="T5"/>
                </a:cxn>
                <a:cxn ang="0">
                  <a:pos x="T6" y="T7"/>
                </a:cxn>
                <a:cxn ang="0">
                  <a:pos x="T8" y="T9"/>
                </a:cxn>
              </a:cxnLst>
              <a:rect l="0" t="0" r="r" b="b"/>
              <a:pathLst>
                <a:path w="14" h="64">
                  <a:moveTo>
                    <a:pt x="12" y="9"/>
                  </a:moveTo>
                  <a:lnTo>
                    <a:pt x="14" y="64"/>
                  </a:lnTo>
                  <a:lnTo>
                    <a:pt x="1" y="56"/>
                  </a:lnTo>
                  <a:lnTo>
                    <a:pt x="0" y="0"/>
                  </a:lnTo>
                  <a:lnTo>
                    <a:pt x="12"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7" name="Freeform 2004"/>
            <p:cNvSpPr>
              <a:spLocks/>
            </p:cNvSpPr>
            <p:nvPr/>
          </p:nvSpPr>
          <p:spPr bwMode="auto">
            <a:xfrm>
              <a:off x="12672203" y="-948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8" name="Freeform 2005"/>
            <p:cNvSpPr>
              <a:spLocks/>
            </p:cNvSpPr>
            <p:nvPr/>
          </p:nvSpPr>
          <p:spPr bwMode="auto">
            <a:xfrm>
              <a:off x="12672203" y="-94892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29" name="Freeform 2006"/>
            <p:cNvSpPr>
              <a:spLocks/>
            </p:cNvSpPr>
            <p:nvPr/>
          </p:nvSpPr>
          <p:spPr bwMode="auto">
            <a:xfrm>
              <a:off x="12672203" y="-950515"/>
              <a:ext cx="3175"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0"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0" name="Freeform 2007"/>
            <p:cNvSpPr>
              <a:spLocks/>
            </p:cNvSpPr>
            <p:nvPr/>
          </p:nvSpPr>
          <p:spPr bwMode="auto">
            <a:xfrm>
              <a:off x="12670616" y="-950515"/>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8"/>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1" name="Freeform 2008"/>
            <p:cNvSpPr>
              <a:spLocks/>
            </p:cNvSpPr>
            <p:nvPr/>
          </p:nvSpPr>
          <p:spPr bwMode="auto">
            <a:xfrm>
              <a:off x="12665853" y="-95051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2" name="Freeform 2009"/>
            <p:cNvSpPr>
              <a:spLocks/>
            </p:cNvSpPr>
            <p:nvPr/>
          </p:nvSpPr>
          <p:spPr bwMode="auto">
            <a:xfrm>
              <a:off x="12653153" y="-955278"/>
              <a:ext cx="15875" cy="92075"/>
            </a:xfrm>
            <a:custGeom>
              <a:avLst/>
              <a:gdLst>
                <a:gd name="T0" fmla="*/ 10 w 12"/>
                <a:gd name="T1" fmla="*/ 3 h 70"/>
                <a:gd name="T2" fmla="*/ 12 w 12"/>
                <a:gd name="T3" fmla="*/ 70 h 70"/>
                <a:gd name="T4" fmla="*/ 2 w 12"/>
                <a:gd name="T5" fmla="*/ 67 h 70"/>
                <a:gd name="T6" fmla="*/ 0 w 12"/>
                <a:gd name="T7" fmla="*/ 0 h 70"/>
                <a:gd name="T8" fmla="*/ 10 w 12"/>
                <a:gd name="T9" fmla="*/ 3 h 70"/>
              </a:gdLst>
              <a:ahLst/>
              <a:cxnLst>
                <a:cxn ang="0">
                  <a:pos x="T0" y="T1"/>
                </a:cxn>
                <a:cxn ang="0">
                  <a:pos x="T2" y="T3"/>
                </a:cxn>
                <a:cxn ang="0">
                  <a:pos x="T4" y="T5"/>
                </a:cxn>
                <a:cxn ang="0">
                  <a:pos x="T6" y="T7"/>
                </a:cxn>
                <a:cxn ang="0">
                  <a:pos x="T8" y="T9"/>
                </a:cxn>
              </a:cxnLst>
              <a:rect l="0" t="0" r="r" b="b"/>
              <a:pathLst>
                <a:path w="12" h="70">
                  <a:moveTo>
                    <a:pt x="10" y="3"/>
                  </a:moveTo>
                  <a:cubicBezTo>
                    <a:pt x="12" y="70"/>
                    <a:pt x="12" y="70"/>
                    <a:pt x="12" y="70"/>
                  </a:cubicBezTo>
                  <a:cubicBezTo>
                    <a:pt x="9" y="69"/>
                    <a:pt x="6" y="68"/>
                    <a:pt x="2" y="67"/>
                  </a:cubicBezTo>
                  <a:cubicBezTo>
                    <a:pt x="0" y="0"/>
                    <a:pt x="0" y="0"/>
                    <a:pt x="0" y="0"/>
                  </a:cubicBezTo>
                  <a:cubicBezTo>
                    <a:pt x="4" y="1"/>
                    <a:pt x="7" y="2"/>
                    <a:pt x="10"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3" name="Freeform 2010"/>
            <p:cNvSpPr>
              <a:spLocks/>
            </p:cNvSpPr>
            <p:nvPr/>
          </p:nvSpPr>
          <p:spPr bwMode="auto">
            <a:xfrm>
              <a:off x="12626166" y="-963215"/>
              <a:ext cx="30163" cy="95250"/>
            </a:xfrm>
            <a:custGeom>
              <a:avLst/>
              <a:gdLst>
                <a:gd name="T0" fmla="*/ 22 w 24"/>
                <a:gd name="T1" fmla="*/ 6 h 73"/>
                <a:gd name="T2" fmla="*/ 24 w 24"/>
                <a:gd name="T3" fmla="*/ 73 h 73"/>
                <a:gd name="T4" fmla="*/ 3 w 24"/>
                <a:gd name="T5" fmla="*/ 67 h 73"/>
                <a:gd name="T6" fmla="*/ 2 w 24"/>
                <a:gd name="T7" fmla="*/ 67 h 73"/>
                <a:gd name="T8" fmla="*/ 0 w 24"/>
                <a:gd name="T9" fmla="*/ 0 h 73"/>
                <a:gd name="T10" fmla="*/ 1 w 24"/>
                <a:gd name="T11" fmla="*/ 0 h 73"/>
                <a:gd name="T12" fmla="*/ 22 w 24"/>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24" h="73">
                  <a:moveTo>
                    <a:pt x="22" y="6"/>
                  </a:moveTo>
                  <a:cubicBezTo>
                    <a:pt x="24" y="73"/>
                    <a:pt x="24" y="73"/>
                    <a:pt x="24" y="73"/>
                  </a:cubicBezTo>
                  <a:cubicBezTo>
                    <a:pt x="17" y="72"/>
                    <a:pt x="8" y="69"/>
                    <a:pt x="3" y="67"/>
                  </a:cubicBezTo>
                  <a:cubicBezTo>
                    <a:pt x="2" y="67"/>
                    <a:pt x="2" y="67"/>
                    <a:pt x="2" y="67"/>
                  </a:cubicBezTo>
                  <a:cubicBezTo>
                    <a:pt x="0" y="0"/>
                    <a:pt x="0" y="0"/>
                    <a:pt x="0" y="0"/>
                  </a:cubicBezTo>
                  <a:cubicBezTo>
                    <a:pt x="0" y="0"/>
                    <a:pt x="1" y="0"/>
                    <a:pt x="1" y="0"/>
                  </a:cubicBezTo>
                  <a:cubicBezTo>
                    <a:pt x="6" y="2"/>
                    <a:pt x="15" y="4"/>
                    <a:pt x="22"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4" name="Freeform 2011"/>
            <p:cNvSpPr>
              <a:spLocks/>
            </p:cNvSpPr>
            <p:nvPr/>
          </p:nvSpPr>
          <p:spPr bwMode="auto">
            <a:xfrm>
              <a:off x="12607116" y="-991790"/>
              <a:ext cx="22225" cy="115888"/>
            </a:xfrm>
            <a:custGeom>
              <a:avLst/>
              <a:gdLst>
                <a:gd name="T0" fmla="*/ 16 w 18"/>
                <a:gd name="T1" fmla="*/ 22 h 89"/>
                <a:gd name="T2" fmla="*/ 18 w 18"/>
                <a:gd name="T3" fmla="*/ 89 h 89"/>
                <a:gd name="T4" fmla="*/ 2 w 18"/>
                <a:gd name="T5" fmla="*/ 69 h 89"/>
                <a:gd name="T6" fmla="*/ 2 w 18"/>
                <a:gd name="T7" fmla="*/ 67 h 89"/>
                <a:gd name="T8" fmla="*/ 0 w 18"/>
                <a:gd name="T9" fmla="*/ 0 h 89"/>
                <a:gd name="T10" fmla="*/ 0 w 18"/>
                <a:gd name="T11" fmla="*/ 2 h 89"/>
                <a:gd name="T12" fmla="*/ 16 w 18"/>
                <a:gd name="T13" fmla="*/ 22 h 89"/>
              </a:gdLst>
              <a:ahLst/>
              <a:cxnLst>
                <a:cxn ang="0">
                  <a:pos x="T0" y="T1"/>
                </a:cxn>
                <a:cxn ang="0">
                  <a:pos x="T2" y="T3"/>
                </a:cxn>
                <a:cxn ang="0">
                  <a:pos x="T4" y="T5"/>
                </a:cxn>
                <a:cxn ang="0">
                  <a:pos x="T6" y="T7"/>
                </a:cxn>
                <a:cxn ang="0">
                  <a:pos x="T8" y="T9"/>
                </a:cxn>
                <a:cxn ang="0">
                  <a:pos x="T10" y="T11"/>
                </a:cxn>
                <a:cxn ang="0">
                  <a:pos x="T12" y="T13"/>
                </a:cxn>
              </a:cxnLst>
              <a:rect l="0" t="0" r="r" b="b"/>
              <a:pathLst>
                <a:path w="18" h="89">
                  <a:moveTo>
                    <a:pt x="16" y="22"/>
                  </a:moveTo>
                  <a:cubicBezTo>
                    <a:pt x="18" y="89"/>
                    <a:pt x="18" y="89"/>
                    <a:pt x="18" y="89"/>
                  </a:cubicBezTo>
                  <a:cubicBezTo>
                    <a:pt x="8" y="85"/>
                    <a:pt x="3" y="74"/>
                    <a:pt x="2" y="69"/>
                  </a:cubicBezTo>
                  <a:cubicBezTo>
                    <a:pt x="2" y="69"/>
                    <a:pt x="2" y="68"/>
                    <a:pt x="2" y="67"/>
                  </a:cubicBezTo>
                  <a:cubicBezTo>
                    <a:pt x="0" y="0"/>
                    <a:pt x="0" y="0"/>
                    <a:pt x="0" y="0"/>
                  </a:cubicBezTo>
                  <a:cubicBezTo>
                    <a:pt x="0" y="1"/>
                    <a:pt x="0" y="1"/>
                    <a:pt x="0" y="2"/>
                  </a:cubicBezTo>
                  <a:cubicBezTo>
                    <a:pt x="1" y="7"/>
                    <a:pt x="6" y="18"/>
                    <a:pt x="16" y="2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5" name="Freeform 2012"/>
            <p:cNvSpPr>
              <a:spLocks/>
            </p:cNvSpPr>
            <p:nvPr/>
          </p:nvSpPr>
          <p:spPr bwMode="auto">
            <a:xfrm>
              <a:off x="15226491" y="-1034653"/>
              <a:ext cx="9525" cy="100013"/>
            </a:xfrm>
            <a:custGeom>
              <a:avLst/>
              <a:gdLst>
                <a:gd name="T0" fmla="*/ 4 w 6"/>
                <a:gd name="T1" fmla="*/ 8 h 63"/>
                <a:gd name="T2" fmla="*/ 6 w 6"/>
                <a:gd name="T3" fmla="*/ 63 h 63"/>
                <a:gd name="T4" fmla="*/ 2 w 6"/>
                <a:gd name="T5" fmla="*/ 55 h 63"/>
                <a:gd name="T6" fmla="*/ 0 w 6"/>
                <a:gd name="T7" fmla="*/ 0 h 63"/>
                <a:gd name="T8" fmla="*/ 4 w 6"/>
                <a:gd name="T9" fmla="*/ 8 h 63"/>
              </a:gdLst>
              <a:ahLst/>
              <a:cxnLst>
                <a:cxn ang="0">
                  <a:pos x="T0" y="T1"/>
                </a:cxn>
                <a:cxn ang="0">
                  <a:pos x="T2" y="T3"/>
                </a:cxn>
                <a:cxn ang="0">
                  <a:pos x="T4" y="T5"/>
                </a:cxn>
                <a:cxn ang="0">
                  <a:pos x="T6" y="T7"/>
                </a:cxn>
                <a:cxn ang="0">
                  <a:pos x="T8" y="T9"/>
                </a:cxn>
              </a:cxnLst>
              <a:rect l="0" t="0" r="r" b="b"/>
              <a:pathLst>
                <a:path w="6" h="63">
                  <a:moveTo>
                    <a:pt x="4" y="8"/>
                  </a:moveTo>
                  <a:lnTo>
                    <a:pt x="6" y="63"/>
                  </a:lnTo>
                  <a:lnTo>
                    <a:pt x="2" y="55"/>
                  </a:lnTo>
                  <a:lnTo>
                    <a:pt x="0" y="0"/>
                  </a:lnTo>
                  <a:lnTo>
                    <a:pt x="4"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6" name="Freeform 2014"/>
            <p:cNvSpPr>
              <a:spLocks/>
            </p:cNvSpPr>
            <p:nvPr/>
          </p:nvSpPr>
          <p:spPr bwMode="auto">
            <a:xfrm>
              <a:off x="14189853" y="-1001315"/>
              <a:ext cx="12700" cy="104775"/>
            </a:xfrm>
            <a:custGeom>
              <a:avLst/>
              <a:gdLst>
                <a:gd name="T0" fmla="*/ 7 w 8"/>
                <a:gd name="T1" fmla="*/ 11 h 66"/>
                <a:gd name="T2" fmla="*/ 8 w 8"/>
                <a:gd name="T3" fmla="*/ 66 h 66"/>
                <a:gd name="T4" fmla="*/ 2 w 8"/>
                <a:gd name="T5" fmla="*/ 55 h 66"/>
                <a:gd name="T6" fmla="*/ 0 w 8"/>
                <a:gd name="T7" fmla="*/ 0 h 66"/>
                <a:gd name="T8" fmla="*/ 7 w 8"/>
                <a:gd name="T9" fmla="*/ 11 h 66"/>
              </a:gdLst>
              <a:ahLst/>
              <a:cxnLst>
                <a:cxn ang="0">
                  <a:pos x="T0" y="T1"/>
                </a:cxn>
                <a:cxn ang="0">
                  <a:pos x="T2" y="T3"/>
                </a:cxn>
                <a:cxn ang="0">
                  <a:pos x="T4" y="T5"/>
                </a:cxn>
                <a:cxn ang="0">
                  <a:pos x="T6" y="T7"/>
                </a:cxn>
                <a:cxn ang="0">
                  <a:pos x="T8" y="T9"/>
                </a:cxn>
              </a:cxnLst>
              <a:rect l="0" t="0" r="r" b="b"/>
              <a:pathLst>
                <a:path w="8" h="66">
                  <a:moveTo>
                    <a:pt x="7" y="11"/>
                  </a:moveTo>
                  <a:lnTo>
                    <a:pt x="8" y="66"/>
                  </a:lnTo>
                  <a:lnTo>
                    <a:pt x="2" y="55"/>
                  </a:lnTo>
                  <a:lnTo>
                    <a:pt x="0" y="0"/>
                  </a:lnTo>
                  <a:lnTo>
                    <a:pt x="7"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7" name="Freeform 2015"/>
            <p:cNvSpPr>
              <a:spLocks/>
            </p:cNvSpPr>
            <p:nvPr/>
          </p:nvSpPr>
          <p:spPr bwMode="auto">
            <a:xfrm>
              <a:off x="15350316" y="-1033065"/>
              <a:ext cx="17463" cy="104775"/>
            </a:xfrm>
            <a:custGeom>
              <a:avLst/>
              <a:gdLst>
                <a:gd name="T0" fmla="*/ 9 w 11"/>
                <a:gd name="T1" fmla="*/ 0 h 66"/>
                <a:gd name="T2" fmla="*/ 11 w 11"/>
                <a:gd name="T3" fmla="*/ 55 h 66"/>
                <a:gd name="T4" fmla="*/ 2 w 11"/>
                <a:gd name="T5" fmla="*/ 66 h 66"/>
                <a:gd name="T6" fmla="*/ 0 w 11"/>
                <a:gd name="T7" fmla="*/ 11 h 66"/>
                <a:gd name="T8" fmla="*/ 9 w 11"/>
                <a:gd name="T9" fmla="*/ 0 h 66"/>
              </a:gdLst>
              <a:ahLst/>
              <a:cxnLst>
                <a:cxn ang="0">
                  <a:pos x="T0" y="T1"/>
                </a:cxn>
                <a:cxn ang="0">
                  <a:pos x="T2" y="T3"/>
                </a:cxn>
                <a:cxn ang="0">
                  <a:pos x="T4" y="T5"/>
                </a:cxn>
                <a:cxn ang="0">
                  <a:pos x="T6" y="T7"/>
                </a:cxn>
                <a:cxn ang="0">
                  <a:pos x="T8" y="T9"/>
                </a:cxn>
              </a:cxnLst>
              <a:rect l="0" t="0" r="r" b="b"/>
              <a:pathLst>
                <a:path w="11" h="66">
                  <a:moveTo>
                    <a:pt x="9" y="0"/>
                  </a:moveTo>
                  <a:lnTo>
                    <a:pt x="11" y="55"/>
                  </a:lnTo>
                  <a:lnTo>
                    <a:pt x="2" y="66"/>
                  </a:lnTo>
                  <a:lnTo>
                    <a:pt x="0" y="11"/>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8" name="Freeform 2016"/>
            <p:cNvSpPr>
              <a:spLocks/>
            </p:cNvSpPr>
            <p:nvPr/>
          </p:nvSpPr>
          <p:spPr bwMode="auto">
            <a:xfrm>
              <a:off x="14183503" y="-987027"/>
              <a:ext cx="11113" cy="100013"/>
            </a:xfrm>
            <a:custGeom>
              <a:avLst/>
              <a:gdLst>
                <a:gd name="T0" fmla="*/ 6 w 7"/>
                <a:gd name="T1" fmla="*/ 0 h 63"/>
                <a:gd name="T2" fmla="*/ 7 w 7"/>
                <a:gd name="T3" fmla="*/ 56 h 63"/>
                <a:gd name="T4" fmla="*/ 1 w 7"/>
                <a:gd name="T5" fmla="*/ 63 h 63"/>
                <a:gd name="T6" fmla="*/ 0 w 7"/>
                <a:gd name="T7" fmla="*/ 8 h 63"/>
                <a:gd name="T8" fmla="*/ 6 w 7"/>
                <a:gd name="T9" fmla="*/ 0 h 63"/>
              </a:gdLst>
              <a:ahLst/>
              <a:cxnLst>
                <a:cxn ang="0">
                  <a:pos x="T0" y="T1"/>
                </a:cxn>
                <a:cxn ang="0">
                  <a:pos x="T2" y="T3"/>
                </a:cxn>
                <a:cxn ang="0">
                  <a:pos x="T4" y="T5"/>
                </a:cxn>
                <a:cxn ang="0">
                  <a:pos x="T6" y="T7"/>
                </a:cxn>
                <a:cxn ang="0">
                  <a:pos x="T8" y="T9"/>
                </a:cxn>
              </a:cxnLst>
              <a:rect l="0" t="0" r="r" b="b"/>
              <a:pathLst>
                <a:path w="7" h="63">
                  <a:moveTo>
                    <a:pt x="6" y="0"/>
                  </a:moveTo>
                  <a:lnTo>
                    <a:pt x="7" y="56"/>
                  </a:lnTo>
                  <a:lnTo>
                    <a:pt x="1" y="63"/>
                  </a:lnTo>
                  <a:lnTo>
                    <a:pt x="0" y="8"/>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39" name="Freeform 2017"/>
            <p:cNvSpPr>
              <a:spLocks/>
            </p:cNvSpPr>
            <p:nvPr/>
          </p:nvSpPr>
          <p:spPr bwMode="auto">
            <a:xfrm>
              <a:off x="15210616" y="-1015602"/>
              <a:ext cx="15875" cy="98425"/>
            </a:xfrm>
            <a:custGeom>
              <a:avLst/>
              <a:gdLst>
                <a:gd name="T0" fmla="*/ 8 w 10"/>
                <a:gd name="T1" fmla="*/ 0 h 62"/>
                <a:gd name="T2" fmla="*/ 10 w 10"/>
                <a:gd name="T3" fmla="*/ 56 h 62"/>
                <a:gd name="T4" fmla="*/ 1 w 10"/>
                <a:gd name="T5" fmla="*/ 62 h 62"/>
                <a:gd name="T6" fmla="*/ 0 w 10"/>
                <a:gd name="T7" fmla="*/ 7 h 62"/>
                <a:gd name="T8" fmla="*/ 8 w 10"/>
                <a:gd name="T9" fmla="*/ 0 h 62"/>
              </a:gdLst>
              <a:ahLst/>
              <a:cxnLst>
                <a:cxn ang="0">
                  <a:pos x="T0" y="T1"/>
                </a:cxn>
                <a:cxn ang="0">
                  <a:pos x="T2" y="T3"/>
                </a:cxn>
                <a:cxn ang="0">
                  <a:pos x="T4" y="T5"/>
                </a:cxn>
                <a:cxn ang="0">
                  <a:pos x="T6" y="T7"/>
                </a:cxn>
                <a:cxn ang="0">
                  <a:pos x="T8" y="T9"/>
                </a:cxn>
              </a:cxnLst>
              <a:rect l="0" t="0" r="r" b="b"/>
              <a:pathLst>
                <a:path w="10" h="62">
                  <a:moveTo>
                    <a:pt x="8" y="0"/>
                  </a:moveTo>
                  <a:lnTo>
                    <a:pt x="10" y="56"/>
                  </a:lnTo>
                  <a:lnTo>
                    <a:pt x="1" y="62"/>
                  </a:lnTo>
                  <a:lnTo>
                    <a:pt x="0" y="7"/>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0" name="Freeform 2018"/>
            <p:cNvSpPr>
              <a:spLocks/>
            </p:cNvSpPr>
            <p:nvPr/>
          </p:nvSpPr>
          <p:spPr bwMode="auto">
            <a:xfrm>
              <a:off x="15191566" y="-1004490"/>
              <a:ext cx="20638" cy="98425"/>
            </a:xfrm>
            <a:custGeom>
              <a:avLst/>
              <a:gdLst>
                <a:gd name="T0" fmla="*/ 12 w 13"/>
                <a:gd name="T1" fmla="*/ 0 h 62"/>
                <a:gd name="T2" fmla="*/ 13 w 13"/>
                <a:gd name="T3" fmla="*/ 55 h 62"/>
                <a:gd name="T4" fmla="*/ 2 w 13"/>
                <a:gd name="T5" fmla="*/ 62 h 62"/>
                <a:gd name="T6" fmla="*/ 0 w 13"/>
                <a:gd name="T7" fmla="*/ 7 h 62"/>
                <a:gd name="T8" fmla="*/ 12 w 13"/>
                <a:gd name="T9" fmla="*/ 0 h 62"/>
              </a:gdLst>
              <a:ahLst/>
              <a:cxnLst>
                <a:cxn ang="0">
                  <a:pos x="T0" y="T1"/>
                </a:cxn>
                <a:cxn ang="0">
                  <a:pos x="T2" y="T3"/>
                </a:cxn>
                <a:cxn ang="0">
                  <a:pos x="T4" y="T5"/>
                </a:cxn>
                <a:cxn ang="0">
                  <a:pos x="T6" y="T7"/>
                </a:cxn>
                <a:cxn ang="0">
                  <a:pos x="T8" y="T9"/>
                </a:cxn>
              </a:cxnLst>
              <a:rect l="0" t="0" r="r" b="b"/>
              <a:pathLst>
                <a:path w="13" h="62">
                  <a:moveTo>
                    <a:pt x="12" y="0"/>
                  </a:moveTo>
                  <a:lnTo>
                    <a:pt x="13" y="55"/>
                  </a:lnTo>
                  <a:lnTo>
                    <a:pt x="2" y="62"/>
                  </a:lnTo>
                  <a:lnTo>
                    <a:pt x="0" y="7"/>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1" name="Freeform 2019"/>
            <p:cNvSpPr>
              <a:spLocks/>
            </p:cNvSpPr>
            <p:nvPr/>
          </p:nvSpPr>
          <p:spPr bwMode="auto">
            <a:xfrm>
              <a:off x="14150166" y="-974327"/>
              <a:ext cx="34925" cy="101600"/>
            </a:xfrm>
            <a:custGeom>
              <a:avLst/>
              <a:gdLst>
                <a:gd name="T0" fmla="*/ 21 w 22"/>
                <a:gd name="T1" fmla="*/ 0 h 64"/>
                <a:gd name="T2" fmla="*/ 22 w 22"/>
                <a:gd name="T3" fmla="*/ 55 h 64"/>
                <a:gd name="T4" fmla="*/ 2 w 22"/>
                <a:gd name="T5" fmla="*/ 64 h 64"/>
                <a:gd name="T6" fmla="*/ 0 w 22"/>
                <a:gd name="T7" fmla="*/ 9 h 64"/>
                <a:gd name="T8" fmla="*/ 21 w 22"/>
                <a:gd name="T9" fmla="*/ 0 h 64"/>
              </a:gdLst>
              <a:ahLst/>
              <a:cxnLst>
                <a:cxn ang="0">
                  <a:pos x="T0" y="T1"/>
                </a:cxn>
                <a:cxn ang="0">
                  <a:pos x="T2" y="T3"/>
                </a:cxn>
                <a:cxn ang="0">
                  <a:pos x="T4" y="T5"/>
                </a:cxn>
                <a:cxn ang="0">
                  <a:pos x="T6" y="T7"/>
                </a:cxn>
                <a:cxn ang="0">
                  <a:pos x="T8" y="T9"/>
                </a:cxn>
              </a:cxnLst>
              <a:rect l="0" t="0" r="r" b="b"/>
              <a:pathLst>
                <a:path w="22" h="64">
                  <a:moveTo>
                    <a:pt x="21" y="0"/>
                  </a:moveTo>
                  <a:lnTo>
                    <a:pt x="22" y="55"/>
                  </a:lnTo>
                  <a:lnTo>
                    <a:pt x="2" y="64"/>
                  </a:lnTo>
                  <a:lnTo>
                    <a:pt x="0" y="9"/>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2" name="Freeform 2020"/>
            <p:cNvSpPr>
              <a:spLocks/>
            </p:cNvSpPr>
            <p:nvPr/>
          </p:nvSpPr>
          <p:spPr bwMode="auto">
            <a:xfrm>
              <a:off x="15182041" y="-993377"/>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3" name="Freeform 2021"/>
            <p:cNvSpPr>
              <a:spLocks/>
            </p:cNvSpPr>
            <p:nvPr/>
          </p:nvSpPr>
          <p:spPr bwMode="auto">
            <a:xfrm>
              <a:off x="15169341" y="-985440"/>
              <a:ext cx="15875" cy="93663"/>
            </a:xfrm>
            <a:custGeom>
              <a:avLst/>
              <a:gdLst>
                <a:gd name="T0" fmla="*/ 8 w 10"/>
                <a:gd name="T1" fmla="*/ 0 h 59"/>
                <a:gd name="T2" fmla="*/ 10 w 10"/>
                <a:gd name="T3" fmla="*/ 55 h 59"/>
                <a:gd name="T4" fmla="*/ 1 w 10"/>
                <a:gd name="T5" fmla="*/ 59 h 59"/>
                <a:gd name="T6" fmla="*/ 0 w 10"/>
                <a:gd name="T7" fmla="*/ 4 h 59"/>
                <a:gd name="T8" fmla="*/ 8 w 10"/>
                <a:gd name="T9" fmla="*/ 0 h 59"/>
              </a:gdLst>
              <a:ahLst/>
              <a:cxnLst>
                <a:cxn ang="0">
                  <a:pos x="T0" y="T1"/>
                </a:cxn>
                <a:cxn ang="0">
                  <a:pos x="T2" y="T3"/>
                </a:cxn>
                <a:cxn ang="0">
                  <a:pos x="T4" y="T5"/>
                </a:cxn>
                <a:cxn ang="0">
                  <a:pos x="T6" y="T7"/>
                </a:cxn>
                <a:cxn ang="0">
                  <a:pos x="T8" y="T9"/>
                </a:cxn>
              </a:cxnLst>
              <a:rect l="0" t="0" r="r" b="b"/>
              <a:pathLst>
                <a:path w="10" h="59">
                  <a:moveTo>
                    <a:pt x="8" y="0"/>
                  </a:moveTo>
                  <a:lnTo>
                    <a:pt x="10" y="55"/>
                  </a:lnTo>
                  <a:lnTo>
                    <a:pt x="1" y="59"/>
                  </a:lnTo>
                  <a:lnTo>
                    <a:pt x="0" y="4"/>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4" name="Freeform 2022"/>
            <p:cNvSpPr>
              <a:spLocks/>
            </p:cNvSpPr>
            <p:nvPr/>
          </p:nvSpPr>
          <p:spPr bwMode="auto">
            <a:xfrm>
              <a:off x="15162991" y="-979090"/>
              <a:ext cx="7938" cy="88900"/>
            </a:xfrm>
            <a:custGeom>
              <a:avLst/>
              <a:gdLst>
                <a:gd name="T0" fmla="*/ 4 w 5"/>
                <a:gd name="T1" fmla="*/ 0 h 56"/>
                <a:gd name="T2" fmla="*/ 5 w 5"/>
                <a:gd name="T3" fmla="*/ 55 h 56"/>
                <a:gd name="T4" fmla="*/ 1 w 5"/>
                <a:gd name="T5" fmla="*/ 56 h 56"/>
                <a:gd name="T6" fmla="*/ 0 w 5"/>
                <a:gd name="T7" fmla="*/ 1 h 56"/>
                <a:gd name="T8" fmla="*/ 4 w 5"/>
                <a:gd name="T9" fmla="*/ 0 h 56"/>
              </a:gdLst>
              <a:ahLst/>
              <a:cxnLst>
                <a:cxn ang="0">
                  <a:pos x="T0" y="T1"/>
                </a:cxn>
                <a:cxn ang="0">
                  <a:pos x="T2" y="T3"/>
                </a:cxn>
                <a:cxn ang="0">
                  <a:pos x="T4" y="T5"/>
                </a:cxn>
                <a:cxn ang="0">
                  <a:pos x="T6" y="T7"/>
                </a:cxn>
                <a:cxn ang="0">
                  <a:pos x="T8" y="T9"/>
                </a:cxn>
              </a:cxnLst>
              <a:rect l="0" t="0" r="r" b="b"/>
              <a:pathLst>
                <a:path w="5" h="56">
                  <a:moveTo>
                    <a:pt x="4" y="0"/>
                  </a:moveTo>
                  <a:lnTo>
                    <a:pt x="5" y="55"/>
                  </a:lnTo>
                  <a:lnTo>
                    <a:pt x="1" y="56"/>
                  </a:lnTo>
                  <a:lnTo>
                    <a:pt x="0" y="1"/>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5" name="Freeform 2023"/>
            <p:cNvSpPr>
              <a:spLocks/>
            </p:cNvSpPr>
            <p:nvPr/>
          </p:nvSpPr>
          <p:spPr bwMode="auto">
            <a:xfrm>
              <a:off x="12689666" y="-948927"/>
              <a:ext cx="28575" cy="133350"/>
            </a:xfrm>
            <a:custGeom>
              <a:avLst/>
              <a:gdLst>
                <a:gd name="T0" fmla="*/ 21 w 23"/>
                <a:gd name="T1" fmla="*/ 35 h 102"/>
                <a:gd name="T2" fmla="*/ 23 w 23"/>
                <a:gd name="T3" fmla="*/ 102 h 102"/>
                <a:gd name="T4" fmla="*/ 19 w 23"/>
                <a:gd name="T5" fmla="*/ 89 h 102"/>
                <a:gd name="T6" fmla="*/ 17 w 23"/>
                <a:gd name="T7" fmla="*/ 83 h 102"/>
                <a:gd name="T8" fmla="*/ 7 w 23"/>
                <a:gd name="T9" fmla="*/ 73 h 102"/>
                <a:gd name="T10" fmla="*/ 2 w 23"/>
                <a:gd name="T11" fmla="*/ 67 h 102"/>
                <a:gd name="T12" fmla="*/ 0 w 23"/>
                <a:gd name="T13" fmla="*/ 0 h 102"/>
                <a:gd name="T14" fmla="*/ 5 w 23"/>
                <a:gd name="T15" fmla="*/ 6 h 102"/>
                <a:gd name="T16" fmla="*/ 15 w 23"/>
                <a:gd name="T17" fmla="*/ 16 h 102"/>
                <a:gd name="T18" fmla="*/ 17 w 23"/>
                <a:gd name="T19" fmla="*/ 22 h 102"/>
                <a:gd name="T20" fmla="*/ 21 w 23"/>
                <a:gd name="T21"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02">
                  <a:moveTo>
                    <a:pt x="21" y="35"/>
                  </a:moveTo>
                  <a:cubicBezTo>
                    <a:pt x="23" y="102"/>
                    <a:pt x="23" y="102"/>
                    <a:pt x="23" y="102"/>
                  </a:cubicBezTo>
                  <a:cubicBezTo>
                    <a:pt x="23" y="102"/>
                    <a:pt x="20" y="98"/>
                    <a:pt x="19" y="89"/>
                  </a:cubicBezTo>
                  <a:cubicBezTo>
                    <a:pt x="19" y="86"/>
                    <a:pt x="19" y="85"/>
                    <a:pt x="17" y="83"/>
                  </a:cubicBezTo>
                  <a:cubicBezTo>
                    <a:pt x="14" y="80"/>
                    <a:pt x="8" y="79"/>
                    <a:pt x="7" y="73"/>
                  </a:cubicBezTo>
                  <a:cubicBezTo>
                    <a:pt x="7" y="70"/>
                    <a:pt x="4" y="68"/>
                    <a:pt x="2" y="67"/>
                  </a:cubicBezTo>
                  <a:cubicBezTo>
                    <a:pt x="0" y="0"/>
                    <a:pt x="0" y="0"/>
                    <a:pt x="0" y="0"/>
                  </a:cubicBezTo>
                  <a:cubicBezTo>
                    <a:pt x="3" y="1"/>
                    <a:pt x="5" y="3"/>
                    <a:pt x="5" y="6"/>
                  </a:cubicBezTo>
                  <a:cubicBezTo>
                    <a:pt x="7" y="12"/>
                    <a:pt x="12" y="13"/>
                    <a:pt x="15" y="16"/>
                  </a:cubicBezTo>
                  <a:cubicBezTo>
                    <a:pt x="17" y="18"/>
                    <a:pt x="17" y="19"/>
                    <a:pt x="17" y="22"/>
                  </a:cubicBezTo>
                  <a:cubicBezTo>
                    <a:pt x="18" y="31"/>
                    <a:pt x="21" y="35"/>
                    <a:pt x="21" y="3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6" name="Freeform 2024"/>
            <p:cNvSpPr>
              <a:spLocks/>
            </p:cNvSpPr>
            <p:nvPr/>
          </p:nvSpPr>
          <p:spPr bwMode="auto">
            <a:xfrm>
              <a:off x="12688078" y="-948927"/>
              <a:ext cx="4763" cy="88900"/>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7" name="Freeform 2025"/>
            <p:cNvSpPr>
              <a:spLocks/>
            </p:cNvSpPr>
            <p:nvPr/>
          </p:nvSpPr>
          <p:spPr bwMode="auto">
            <a:xfrm>
              <a:off x="12684903" y="-948927"/>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3" y="68"/>
                    <a:pt x="2" y="67"/>
                  </a:cubicBezTo>
                  <a:cubicBezTo>
                    <a:pt x="0" y="0"/>
                    <a:pt x="0" y="0"/>
                    <a:pt x="0" y="0"/>
                  </a:cubicBezTo>
                  <a:cubicBezTo>
                    <a:pt x="1" y="0"/>
                    <a:pt x="1"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8" name="Freeform 2026"/>
            <p:cNvSpPr>
              <a:spLocks/>
            </p:cNvSpPr>
            <p:nvPr/>
          </p:nvSpPr>
          <p:spPr bwMode="auto">
            <a:xfrm>
              <a:off x="12683316" y="-948927"/>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49" name="Freeform 2027"/>
            <p:cNvSpPr>
              <a:spLocks/>
            </p:cNvSpPr>
            <p:nvPr/>
          </p:nvSpPr>
          <p:spPr bwMode="auto">
            <a:xfrm>
              <a:off x="12680141" y="-948927"/>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0" name="Freeform 2028"/>
            <p:cNvSpPr>
              <a:spLocks/>
            </p:cNvSpPr>
            <p:nvPr/>
          </p:nvSpPr>
          <p:spPr bwMode="auto">
            <a:xfrm>
              <a:off x="12676966" y="-94892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1" name="Freeform 2029"/>
            <p:cNvSpPr>
              <a:spLocks/>
            </p:cNvSpPr>
            <p:nvPr/>
          </p:nvSpPr>
          <p:spPr bwMode="auto">
            <a:xfrm>
              <a:off x="12672203" y="-94892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2" name="Freeform 2030"/>
            <p:cNvSpPr>
              <a:spLocks/>
            </p:cNvSpPr>
            <p:nvPr/>
          </p:nvSpPr>
          <p:spPr bwMode="auto">
            <a:xfrm>
              <a:off x="14131116" y="-960040"/>
              <a:ext cx="22225" cy="103188"/>
            </a:xfrm>
            <a:custGeom>
              <a:avLst/>
              <a:gdLst>
                <a:gd name="T0" fmla="*/ 12 w 14"/>
                <a:gd name="T1" fmla="*/ 0 h 65"/>
                <a:gd name="T2" fmla="*/ 14 w 14"/>
                <a:gd name="T3" fmla="*/ 55 h 65"/>
                <a:gd name="T4" fmla="*/ 2 w 14"/>
                <a:gd name="T5" fmla="*/ 65 h 65"/>
                <a:gd name="T6" fmla="*/ 0 w 14"/>
                <a:gd name="T7" fmla="*/ 10 h 65"/>
                <a:gd name="T8" fmla="*/ 12 w 14"/>
                <a:gd name="T9" fmla="*/ 0 h 65"/>
              </a:gdLst>
              <a:ahLst/>
              <a:cxnLst>
                <a:cxn ang="0">
                  <a:pos x="T0" y="T1"/>
                </a:cxn>
                <a:cxn ang="0">
                  <a:pos x="T2" y="T3"/>
                </a:cxn>
                <a:cxn ang="0">
                  <a:pos x="T4" y="T5"/>
                </a:cxn>
                <a:cxn ang="0">
                  <a:pos x="T6" y="T7"/>
                </a:cxn>
                <a:cxn ang="0">
                  <a:pos x="T8" y="T9"/>
                </a:cxn>
              </a:cxnLst>
              <a:rect l="0" t="0" r="r" b="b"/>
              <a:pathLst>
                <a:path w="14" h="65">
                  <a:moveTo>
                    <a:pt x="12" y="0"/>
                  </a:moveTo>
                  <a:lnTo>
                    <a:pt x="14" y="55"/>
                  </a:lnTo>
                  <a:lnTo>
                    <a:pt x="2" y="65"/>
                  </a:lnTo>
                  <a:lnTo>
                    <a:pt x="0" y="10"/>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3" name="Freeform 2031"/>
            <p:cNvSpPr>
              <a:spLocks/>
            </p:cNvSpPr>
            <p:nvPr/>
          </p:nvSpPr>
          <p:spPr bwMode="auto">
            <a:xfrm>
              <a:off x="15323328" y="-1015602"/>
              <a:ext cx="30163" cy="125413"/>
            </a:xfrm>
            <a:custGeom>
              <a:avLst/>
              <a:gdLst>
                <a:gd name="T0" fmla="*/ 17 w 19"/>
                <a:gd name="T1" fmla="*/ 0 h 79"/>
                <a:gd name="T2" fmla="*/ 19 w 19"/>
                <a:gd name="T3" fmla="*/ 55 h 79"/>
                <a:gd name="T4" fmla="*/ 2 w 19"/>
                <a:gd name="T5" fmla="*/ 79 h 79"/>
                <a:gd name="T6" fmla="*/ 0 w 19"/>
                <a:gd name="T7" fmla="*/ 23 h 79"/>
                <a:gd name="T8" fmla="*/ 17 w 19"/>
                <a:gd name="T9" fmla="*/ 0 h 79"/>
              </a:gdLst>
              <a:ahLst/>
              <a:cxnLst>
                <a:cxn ang="0">
                  <a:pos x="T0" y="T1"/>
                </a:cxn>
                <a:cxn ang="0">
                  <a:pos x="T2" y="T3"/>
                </a:cxn>
                <a:cxn ang="0">
                  <a:pos x="T4" y="T5"/>
                </a:cxn>
                <a:cxn ang="0">
                  <a:pos x="T6" y="T7"/>
                </a:cxn>
                <a:cxn ang="0">
                  <a:pos x="T8" y="T9"/>
                </a:cxn>
              </a:cxnLst>
              <a:rect l="0" t="0" r="r" b="b"/>
              <a:pathLst>
                <a:path w="19" h="79">
                  <a:moveTo>
                    <a:pt x="17" y="0"/>
                  </a:moveTo>
                  <a:lnTo>
                    <a:pt x="19" y="55"/>
                  </a:lnTo>
                  <a:lnTo>
                    <a:pt x="2" y="79"/>
                  </a:lnTo>
                  <a:lnTo>
                    <a:pt x="0" y="23"/>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4" name="Freeform 2032"/>
            <p:cNvSpPr>
              <a:spLocks/>
            </p:cNvSpPr>
            <p:nvPr/>
          </p:nvSpPr>
          <p:spPr bwMode="auto">
            <a:xfrm>
              <a:off x="15156641" y="-977502"/>
              <a:ext cx="7938" cy="101600"/>
            </a:xfrm>
            <a:custGeom>
              <a:avLst/>
              <a:gdLst>
                <a:gd name="T0" fmla="*/ 4 w 5"/>
                <a:gd name="T1" fmla="*/ 0 h 64"/>
                <a:gd name="T2" fmla="*/ 5 w 5"/>
                <a:gd name="T3" fmla="*/ 55 h 64"/>
                <a:gd name="T4" fmla="*/ 2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2" y="64"/>
                  </a:lnTo>
                  <a:lnTo>
                    <a:pt x="0" y="9"/>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5" name="Freeform 2033"/>
            <p:cNvSpPr>
              <a:spLocks/>
            </p:cNvSpPr>
            <p:nvPr/>
          </p:nvSpPr>
          <p:spPr bwMode="auto">
            <a:xfrm>
              <a:off x="12716653" y="-902890"/>
              <a:ext cx="11113" cy="103188"/>
            </a:xfrm>
            <a:custGeom>
              <a:avLst/>
              <a:gdLst>
                <a:gd name="T0" fmla="*/ 5 w 7"/>
                <a:gd name="T1" fmla="*/ 10 h 65"/>
                <a:gd name="T2" fmla="*/ 7 w 7"/>
                <a:gd name="T3" fmla="*/ 65 h 65"/>
                <a:gd name="T4" fmla="*/ 1 w 7"/>
                <a:gd name="T5" fmla="*/ 55 h 65"/>
                <a:gd name="T6" fmla="*/ 0 w 7"/>
                <a:gd name="T7" fmla="*/ 0 h 65"/>
                <a:gd name="T8" fmla="*/ 5 w 7"/>
                <a:gd name="T9" fmla="*/ 10 h 65"/>
              </a:gdLst>
              <a:ahLst/>
              <a:cxnLst>
                <a:cxn ang="0">
                  <a:pos x="T0" y="T1"/>
                </a:cxn>
                <a:cxn ang="0">
                  <a:pos x="T2" y="T3"/>
                </a:cxn>
                <a:cxn ang="0">
                  <a:pos x="T4" y="T5"/>
                </a:cxn>
                <a:cxn ang="0">
                  <a:pos x="T6" y="T7"/>
                </a:cxn>
                <a:cxn ang="0">
                  <a:pos x="T8" y="T9"/>
                </a:cxn>
              </a:cxnLst>
              <a:rect l="0" t="0" r="r" b="b"/>
              <a:pathLst>
                <a:path w="7" h="65">
                  <a:moveTo>
                    <a:pt x="5" y="10"/>
                  </a:moveTo>
                  <a:lnTo>
                    <a:pt x="7" y="65"/>
                  </a:lnTo>
                  <a:lnTo>
                    <a:pt x="1" y="55"/>
                  </a:lnTo>
                  <a:lnTo>
                    <a:pt x="0" y="0"/>
                  </a:lnTo>
                  <a:lnTo>
                    <a:pt x="5"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6" name="Freeform 2034"/>
            <p:cNvSpPr>
              <a:spLocks/>
            </p:cNvSpPr>
            <p:nvPr/>
          </p:nvSpPr>
          <p:spPr bwMode="auto">
            <a:xfrm>
              <a:off x="15153466" y="-963215"/>
              <a:ext cx="6350" cy="92075"/>
            </a:xfrm>
            <a:custGeom>
              <a:avLst/>
              <a:gdLst>
                <a:gd name="T0" fmla="*/ 2 w 4"/>
                <a:gd name="T1" fmla="*/ 0 h 58"/>
                <a:gd name="T2" fmla="*/ 4 w 4"/>
                <a:gd name="T3" fmla="*/ 55 h 58"/>
                <a:gd name="T4" fmla="*/ 2 w 4"/>
                <a:gd name="T5" fmla="*/ 58 h 58"/>
                <a:gd name="T6" fmla="*/ 0 w 4"/>
                <a:gd name="T7" fmla="*/ 3 h 58"/>
                <a:gd name="T8" fmla="*/ 2 w 4"/>
                <a:gd name="T9" fmla="*/ 0 h 58"/>
              </a:gdLst>
              <a:ahLst/>
              <a:cxnLst>
                <a:cxn ang="0">
                  <a:pos x="T0" y="T1"/>
                </a:cxn>
                <a:cxn ang="0">
                  <a:pos x="T2" y="T3"/>
                </a:cxn>
                <a:cxn ang="0">
                  <a:pos x="T4" y="T5"/>
                </a:cxn>
                <a:cxn ang="0">
                  <a:pos x="T6" y="T7"/>
                </a:cxn>
                <a:cxn ang="0">
                  <a:pos x="T8" y="T9"/>
                </a:cxn>
              </a:cxnLst>
              <a:rect l="0" t="0" r="r" b="b"/>
              <a:pathLst>
                <a:path w="4" h="58">
                  <a:moveTo>
                    <a:pt x="2" y="0"/>
                  </a:moveTo>
                  <a:lnTo>
                    <a:pt x="4" y="55"/>
                  </a:lnTo>
                  <a:lnTo>
                    <a:pt x="2" y="58"/>
                  </a:lnTo>
                  <a:lnTo>
                    <a:pt x="0" y="3"/>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7" name="Freeform 2035"/>
            <p:cNvSpPr>
              <a:spLocks/>
            </p:cNvSpPr>
            <p:nvPr/>
          </p:nvSpPr>
          <p:spPr bwMode="auto">
            <a:xfrm>
              <a:off x="14140641" y="-940990"/>
              <a:ext cx="31750" cy="101600"/>
            </a:xfrm>
            <a:custGeom>
              <a:avLst/>
              <a:gdLst>
                <a:gd name="T0" fmla="*/ 19 w 20"/>
                <a:gd name="T1" fmla="*/ 9 h 64"/>
                <a:gd name="T2" fmla="*/ 20 w 20"/>
                <a:gd name="T3" fmla="*/ 64 h 64"/>
                <a:gd name="T4" fmla="*/ 1 w 20"/>
                <a:gd name="T5" fmla="*/ 55 h 64"/>
                <a:gd name="T6" fmla="*/ 0 w 20"/>
                <a:gd name="T7" fmla="*/ 0 h 64"/>
                <a:gd name="T8" fmla="*/ 19 w 20"/>
                <a:gd name="T9" fmla="*/ 9 h 64"/>
              </a:gdLst>
              <a:ahLst/>
              <a:cxnLst>
                <a:cxn ang="0">
                  <a:pos x="T0" y="T1"/>
                </a:cxn>
                <a:cxn ang="0">
                  <a:pos x="T2" y="T3"/>
                </a:cxn>
                <a:cxn ang="0">
                  <a:pos x="T4" y="T5"/>
                </a:cxn>
                <a:cxn ang="0">
                  <a:pos x="T6" y="T7"/>
                </a:cxn>
                <a:cxn ang="0">
                  <a:pos x="T8" y="T9"/>
                </a:cxn>
              </a:cxnLst>
              <a:rect l="0" t="0" r="r" b="b"/>
              <a:pathLst>
                <a:path w="20" h="64">
                  <a:moveTo>
                    <a:pt x="19" y="9"/>
                  </a:moveTo>
                  <a:lnTo>
                    <a:pt x="20" y="64"/>
                  </a:lnTo>
                  <a:lnTo>
                    <a:pt x="1" y="55"/>
                  </a:lnTo>
                  <a:lnTo>
                    <a:pt x="0" y="0"/>
                  </a:lnTo>
                  <a:lnTo>
                    <a:pt x="19"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8" name="Freeform 2036"/>
            <p:cNvSpPr>
              <a:spLocks/>
            </p:cNvSpPr>
            <p:nvPr/>
          </p:nvSpPr>
          <p:spPr bwMode="auto">
            <a:xfrm>
              <a:off x="15126478" y="-958452"/>
              <a:ext cx="30163" cy="92075"/>
            </a:xfrm>
            <a:custGeom>
              <a:avLst/>
              <a:gdLst>
                <a:gd name="T0" fmla="*/ 17 w 19"/>
                <a:gd name="T1" fmla="*/ 0 h 58"/>
                <a:gd name="T2" fmla="*/ 19 w 19"/>
                <a:gd name="T3" fmla="*/ 55 h 58"/>
                <a:gd name="T4" fmla="*/ 2 w 19"/>
                <a:gd name="T5" fmla="*/ 58 h 58"/>
                <a:gd name="T6" fmla="*/ 0 w 19"/>
                <a:gd name="T7" fmla="*/ 3 h 58"/>
                <a:gd name="T8" fmla="*/ 17 w 19"/>
                <a:gd name="T9" fmla="*/ 0 h 58"/>
              </a:gdLst>
              <a:ahLst/>
              <a:cxnLst>
                <a:cxn ang="0">
                  <a:pos x="T0" y="T1"/>
                </a:cxn>
                <a:cxn ang="0">
                  <a:pos x="T2" y="T3"/>
                </a:cxn>
                <a:cxn ang="0">
                  <a:pos x="T4" y="T5"/>
                </a:cxn>
                <a:cxn ang="0">
                  <a:pos x="T6" y="T7"/>
                </a:cxn>
                <a:cxn ang="0">
                  <a:pos x="T8" y="T9"/>
                </a:cxn>
              </a:cxnLst>
              <a:rect l="0" t="0" r="r" b="b"/>
              <a:pathLst>
                <a:path w="19" h="58">
                  <a:moveTo>
                    <a:pt x="17" y="0"/>
                  </a:moveTo>
                  <a:lnTo>
                    <a:pt x="19" y="55"/>
                  </a:lnTo>
                  <a:lnTo>
                    <a:pt x="2" y="58"/>
                  </a:lnTo>
                  <a:lnTo>
                    <a:pt x="0" y="3"/>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59" name="Freeform 2037"/>
            <p:cNvSpPr>
              <a:spLocks/>
            </p:cNvSpPr>
            <p:nvPr/>
          </p:nvSpPr>
          <p:spPr bwMode="auto">
            <a:xfrm>
              <a:off x="14170803" y="-926702"/>
              <a:ext cx="3175" cy="95250"/>
            </a:xfrm>
            <a:custGeom>
              <a:avLst/>
              <a:gdLst>
                <a:gd name="T0" fmla="*/ 0 w 2"/>
                <a:gd name="T1" fmla="*/ 5 h 60"/>
                <a:gd name="T2" fmla="*/ 2 w 2"/>
                <a:gd name="T3" fmla="*/ 60 h 60"/>
                <a:gd name="T4" fmla="*/ 1 w 2"/>
                <a:gd name="T5" fmla="*/ 55 h 60"/>
                <a:gd name="T6" fmla="*/ 0 w 2"/>
                <a:gd name="T7" fmla="*/ 0 h 60"/>
                <a:gd name="T8" fmla="*/ 0 w 2"/>
                <a:gd name="T9" fmla="*/ 5 h 60"/>
              </a:gdLst>
              <a:ahLst/>
              <a:cxnLst>
                <a:cxn ang="0">
                  <a:pos x="T0" y="T1"/>
                </a:cxn>
                <a:cxn ang="0">
                  <a:pos x="T2" y="T3"/>
                </a:cxn>
                <a:cxn ang="0">
                  <a:pos x="T4" y="T5"/>
                </a:cxn>
                <a:cxn ang="0">
                  <a:pos x="T6" y="T7"/>
                </a:cxn>
                <a:cxn ang="0">
                  <a:pos x="T8" y="T9"/>
                </a:cxn>
              </a:cxnLst>
              <a:rect l="0" t="0" r="r" b="b"/>
              <a:pathLst>
                <a:path w="2" h="60">
                  <a:moveTo>
                    <a:pt x="0" y="5"/>
                  </a:moveTo>
                  <a:lnTo>
                    <a:pt x="2" y="60"/>
                  </a:lnTo>
                  <a:lnTo>
                    <a:pt x="1" y="55"/>
                  </a:lnTo>
                  <a:lnTo>
                    <a:pt x="0" y="0"/>
                  </a:lnTo>
                  <a:lnTo>
                    <a:pt x="0"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0" name="Freeform 2038"/>
            <p:cNvSpPr>
              <a:spLocks/>
            </p:cNvSpPr>
            <p:nvPr/>
          </p:nvSpPr>
          <p:spPr bwMode="auto">
            <a:xfrm>
              <a:off x="14153341" y="-923527"/>
              <a:ext cx="12700" cy="104775"/>
            </a:xfrm>
            <a:custGeom>
              <a:avLst/>
              <a:gdLst>
                <a:gd name="T0" fmla="*/ 7 w 8"/>
                <a:gd name="T1" fmla="*/ 0 h 66"/>
                <a:gd name="T2" fmla="*/ 8 w 8"/>
                <a:gd name="T3" fmla="*/ 55 h 66"/>
                <a:gd name="T4" fmla="*/ 2 w 8"/>
                <a:gd name="T5" fmla="*/ 66 h 66"/>
                <a:gd name="T6" fmla="*/ 0 w 8"/>
                <a:gd name="T7" fmla="*/ 11 h 66"/>
                <a:gd name="T8" fmla="*/ 7 w 8"/>
                <a:gd name="T9" fmla="*/ 0 h 66"/>
              </a:gdLst>
              <a:ahLst/>
              <a:cxnLst>
                <a:cxn ang="0">
                  <a:pos x="T0" y="T1"/>
                </a:cxn>
                <a:cxn ang="0">
                  <a:pos x="T2" y="T3"/>
                </a:cxn>
                <a:cxn ang="0">
                  <a:pos x="T4" y="T5"/>
                </a:cxn>
                <a:cxn ang="0">
                  <a:pos x="T6" y="T7"/>
                </a:cxn>
                <a:cxn ang="0">
                  <a:pos x="T8" y="T9"/>
                </a:cxn>
              </a:cxnLst>
              <a:rect l="0" t="0" r="r" b="b"/>
              <a:pathLst>
                <a:path w="8" h="66">
                  <a:moveTo>
                    <a:pt x="7" y="0"/>
                  </a:moveTo>
                  <a:lnTo>
                    <a:pt x="8" y="55"/>
                  </a:lnTo>
                  <a:lnTo>
                    <a:pt x="2" y="66"/>
                  </a:lnTo>
                  <a:lnTo>
                    <a:pt x="0" y="11"/>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1" name="Freeform 2039"/>
            <p:cNvSpPr>
              <a:spLocks/>
            </p:cNvSpPr>
            <p:nvPr/>
          </p:nvSpPr>
          <p:spPr bwMode="auto">
            <a:xfrm>
              <a:off x="15301103" y="-979090"/>
              <a:ext cx="25400" cy="128588"/>
            </a:xfrm>
            <a:custGeom>
              <a:avLst/>
              <a:gdLst>
                <a:gd name="T0" fmla="*/ 14 w 16"/>
                <a:gd name="T1" fmla="*/ 0 h 81"/>
                <a:gd name="T2" fmla="*/ 16 w 16"/>
                <a:gd name="T3" fmla="*/ 56 h 81"/>
                <a:gd name="T4" fmla="*/ 2 w 16"/>
                <a:gd name="T5" fmla="*/ 81 h 81"/>
                <a:gd name="T6" fmla="*/ 0 w 16"/>
                <a:gd name="T7" fmla="*/ 25 h 81"/>
                <a:gd name="T8" fmla="*/ 14 w 16"/>
                <a:gd name="T9" fmla="*/ 0 h 81"/>
              </a:gdLst>
              <a:ahLst/>
              <a:cxnLst>
                <a:cxn ang="0">
                  <a:pos x="T0" y="T1"/>
                </a:cxn>
                <a:cxn ang="0">
                  <a:pos x="T2" y="T3"/>
                </a:cxn>
                <a:cxn ang="0">
                  <a:pos x="T4" y="T5"/>
                </a:cxn>
                <a:cxn ang="0">
                  <a:pos x="T6" y="T7"/>
                </a:cxn>
                <a:cxn ang="0">
                  <a:pos x="T8" y="T9"/>
                </a:cxn>
              </a:cxnLst>
              <a:rect l="0" t="0" r="r" b="b"/>
              <a:pathLst>
                <a:path w="16" h="81">
                  <a:moveTo>
                    <a:pt x="14" y="0"/>
                  </a:moveTo>
                  <a:lnTo>
                    <a:pt x="16" y="56"/>
                  </a:lnTo>
                  <a:lnTo>
                    <a:pt x="2" y="81"/>
                  </a:lnTo>
                  <a:lnTo>
                    <a:pt x="0" y="25"/>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2" name="Freeform 2040"/>
            <p:cNvSpPr>
              <a:spLocks/>
            </p:cNvSpPr>
            <p:nvPr/>
          </p:nvSpPr>
          <p:spPr bwMode="auto">
            <a:xfrm>
              <a:off x="15105841" y="-953690"/>
              <a:ext cx="23813" cy="114300"/>
            </a:xfrm>
            <a:custGeom>
              <a:avLst/>
              <a:gdLst>
                <a:gd name="T0" fmla="*/ 13 w 15"/>
                <a:gd name="T1" fmla="*/ 0 h 72"/>
                <a:gd name="T2" fmla="*/ 15 w 15"/>
                <a:gd name="T3" fmla="*/ 55 h 72"/>
                <a:gd name="T4" fmla="*/ 1 w 15"/>
                <a:gd name="T5" fmla="*/ 72 h 72"/>
                <a:gd name="T6" fmla="*/ 0 w 15"/>
                <a:gd name="T7" fmla="*/ 17 h 72"/>
                <a:gd name="T8" fmla="*/ 13 w 15"/>
                <a:gd name="T9" fmla="*/ 0 h 72"/>
              </a:gdLst>
              <a:ahLst/>
              <a:cxnLst>
                <a:cxn ang="0">
                  <a:pos x="T0" y="T1"/>
                </a:cxn>
                <a:cxn ang="0">
                  <a:pos x="T2" y="T3"/>
                </a:cxn>
                <a:cxn ang="0">
                  <a:pos x="T4" y="T5"/>
                </a:cxn>
                <a:cxn ang="0">
                  <a:pos x="T6" y="T7"/>
                </a:cxn>
                <a:cxn ang="0">
                  <a:pos x="T8" y="T9"/>
                </a:cxn>
              </a:cxnLst>
              <a:rect l="0" t="0" r="r" b="b"/>
              <a:pathLst>
                <a:path w="15" h="72">
                  <a:moveTo>
                    <a:pt x="13" y="0"/>
                  </a:moveTo>
                  <a:lnTo>
                    <a:pt x="15" y="55"/>
                  </a:lnTo>
                  <a:lnTo>
                    <a:pt x="1" y="72"/>
                  </a:lnTo>
                  <a:lnTo>
                    <a:pt x="0" y="17"/>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3" name="Freeform 2041"/>
            <p:cNvSpPr>
              <a:spLocks/>
            </p:cNvSpPr>
            <p:nvPr/>
          </p:nvSpPr>
          <p:spPr bwMode="auto">
            <a:xfrm>
              <a:off x="15104253" y="-926702"/>
              <a:ext cx="3175" cy="93663"/>
            </a:xfrm>
            <a:custGeom>
              <a:avLst/>
              <a:gdLst>
                <a:gd name="T0" fmla="*/ 1 w 2"/>
                <a:gd name="T1" fmla="*/ 0 h 59"/>
                <a:gd name="T2" fmla="*/ 2 w 2"/>
                <a:gd name="T3" fmla="*/ 55 h 59"/>
                <a:gd name="T4" fmla="*/ 1 w 2"/>
                <a:gd name="T5" fmla="*/ 59 h 59"/>
                <a:gd name="T6" fmla="*/ 0 w 2"/>
                <a:gd name="T7" fmla="*/ 4 h 59"/>
                <a:gd name="T8" fmla="*/ 1 w 2"/>
                <a:gd name="T9" fmla="*/ 0 h 59"/>
              </a:gdLst>
              <a:ahLst/>
              <a:cxnLst>
                <a:cxn ang="0">
                  <a:pos x="T0" y="T1"/>
                </a:cxn>
                <a:cxn ang="0">
                  <a:pos x="T2" y="T3"/>
                </a:cxn>
                <a:cxn ang="0">
                  <a:pos x="T4" y="T5"/>
                </a:cxn>
                <a:cxn ang="0">
                  <a:pos x="T6" y="T7"/>
                </a:cxn>
                <a:cxn ang="0">
                  <a:pos x="T8" y="T9"/>
                </a:cxn>
              </a:cxnLst>
              <a:rect l="0" t="0" r="r" b="b"/>
              <a:pathLst>
                <a:path w="2" h="59">
                  <a:moveTo>
                    <a:pt x="1" y="0"/>
                  </a:moveTo>
                  <a:lnTo>
                    <a:pt x="2" y="55"/>
                  </a:lnTo>
                  <a:lnTo>
                    <a:pt x="1" y="59"/>
                  </a:lnTo>
                  <a:lnTo>
                    <a:pt x="0" y="4"/>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4" name="Freeform 2042"/>
            <p:cNvSpPr>
              <a:spLocks/>
            </p:cNvSpPr>
            <p:nvPr/>
          </p:nvSpPr>
          <p:spPr bwMode="auto">
            <a:xfrm>
              <a:off x="15112191" y="-926702"/>
              <a:ext cx="11113" cy="95250"/>
            </a:xfrm>
            <a:custGeom>
              <a:avLst/>
              <a:gdLst>
                <a:gd name="T0" fmla="*/ 6 w 7"/>
                <a:gd name="T1" fmla="*/ 5 h 60"/>
                <a:gd name="T2" fmla="*/ 7 w 7"/>
                <a:gd name="T3" fmla="*/ 60 h 60"/>
                <a:gd name="T4" fmla="*/ 1 w 7"/>
                <a:gd name="T5" fmla="*/ 55 h 60"/>
                <a:gd name="T6" fmla="*/ 0 w 7"/>
                <a:gd name="T7" fmla="*/ 0 h 60"/>
                <a:gd name="T8" fmla="*/ 6 w 7"/>
                <a:gd name="T9" fmla="*/ 5 h 60"/>
              </a:gdLst>
              <a:ahLst/>
              <a:cxnLst>
                <a:cxn ang="0">
                  <a:pos x="T0" y="T1"/>
                </a:cxn>
                <a:cxn ang="0">
                  <a:pos x="T2" y="T3"/>
                </a:cxn>
                <a:cxn ang="0">
                  <a:pos x="T4" y="T5"/>
                </a:cxn>
                <a:cxn ang="0">
                  <a:pos x="T6" y="T7"/>
                </a:cxn>
                <a:cxn ang="0">
                  <a:pos x="T8" y="T9"/>
                </a:cxn>
              </a:cxnLst>
              <a:rect l="0" t="0" r="r" b="b"/>
              <a:pathLst>
                <a:path w="7" h="60">
                  <a:moveTo>
                    <a:pt x="6" y="5"/>
                  </a:moveTo>
                  <a:lnTo>
                    <a:pt x="7" y="60"/>
                  </a:lnTo>
                  <a:lnTo>
                    <a:pt x="1" y="55"/>
                  </a:lnTo>
                  <a:lnTo>
                    <a:pt x="0" y="0"/>
                  </a:lnTo>
                  <a:lnTo>
                    <a:pt x="6"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5" name="Freeform 2043"/>
            <p:cNvSpPr>
              <a:spLocks/>
            </p:cNvSpPr>
            <p:nvPr/>
          </p:nvSpPr>
          <p:spPr bwMode="auto">
            <a:xfrm>
              <a:off x="14161278" y="-902890"/>
              <a:ext cx="4763" cy="104775"/>
            </a:xfrm>
            <a:custGeom>
              <a:avLst/>
              <a:gdLst>
                <a:gd name="T0" fmla="*/ 2 w 3"/>
                <a:gd name="T1" fmla="*/ 11 h 66"/>
                <a:gd name="T2" fmla="*/ 3 w 3"/>
                <a:gd name="T3" fmla="*/ 66 h 66"/>
                <a:gd name="T4" fmla="*/ 2 w 3"/>
                <a:gd name="T5" fmla="*/ 55 h 66"/>
                <a:gd name="T6" fmla="*/ 0 w 3"/>
                <a:gd name="T7" fmla="*/ 0 h 66"/>
                <a:gd name="T8" fmla="*/ 2 w 3"/>
                <a:gd name="T9" fmla="*/ 11 h 66"/>
              </a:gdLst>
              <a:ahLst/>
              <a:cxnLst>
                <a:cxn ang="0">
                  <a:pos x="T0" y="T1"/>
                </a:cxn>
                <a:cxn ang="0">
                  <a:pos x="T2" y="T3"/>
                </a:cxn>
                <a:cxn ang="0">
                  <a:pos x="T4" y="T5"/>
                </a:cxn>
                <a:cxn ang="0">
                  <a:pos x="T6" y="T7"/>
                </a:cxn>
                <a:cxn ang="0">
                  <a:pos x="T8" y="T9"/>
                </a:cxn>
              </a:cxnLst>
              <a:rect l="0" t="0" r="r" b="b"/>
              <a:pathLst>
                <a:path w="3" h="66">
                  <a:moveTo>
                    <a:pt x="2" y="11"/>
                  </a:moveTo>
                  <a:lnTo>
                    <a:pt x="3" y="66"/>
                  </a:lnTo>
                  <a:lnTo>
                    <a:pt x="2" y="55"/>
                  </a:lnTo>
                  <a:lnTo>
                    <a:pt x="0" y="0"/>
                  </a:lnTo>
                  <a:lnTo>
                    <a:pt x="2" y="1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6" name="Freeform 2044"/>
            <p:cNvSpPr>
              <a:spLocks/>
            </p:cNvSpPr>
            <p:nvPr/>
          </p:nvSpPr>
          <p:spPr bwMode="auto">
            <a:xfrm>
              <a:off x="14124766" y="-890190"/>
              <a:ext cx="33338" cy="98425"/>
            </a:xfrm>
            <a:custGeom>
              <a:avLst/>
              <a:gdLst>
                <a:gd name="T0" fmla="*/ 19 w 21"/>
                <a:gd name="T1" fmla="*/ 0 h 62"/>
                <a:gd name="T2" fmla="*/ 21 w 21"/>
                <a:gd name="T3" fmla="*/ 56 h 62"/>
                <a:gd name="T4" fmla="*/ 1 w 21"/>
                <a:gd name="T5" fmla="*/ 62 h 62"/>
                <a:gd name="T6" fmla="*/ 0 w 21"/>
                <a:gd name="T7" fmla="*/ 7 h 62"/>
                <a:gd name="T8" fmla="*/ 19 w 21"/>
                <a:gd name="T9" fmla="*/ 0 h 62"/>
              </a:gdLst>
              <a:ahLst/>
              <a:cxnLst>
                <a:cxn ang="0">
                  <a:pos x="T0" y="T1"/>
                </a:cxn>
                <a:cxn ang="0">
                  <a:pos x="T2" y="T3"/>
                </a:cxn>
                <a:cxn ang="0">
                  <a:pos x="T4" y="T5"/>
                </a:cxn>
                <a:cxn ang="0">
                  <a:pos x="T6" y="T7"/>
                </a:cxn>
                <a:cxn ang="0">
                  <a:pos x="T8" y="T9"/>
                </a:cxn>
              </a:cxnLst>
              <a:rect l="0" t="0" r="r" b="b"/>
              <a:pathLst>
                <a:path w="21" h="62">
                  <a:moveTo>
                    <a:pt x="19" y="0"/>
                  </a:moveTo>
                  <a:lnTo>
                    <a:pt x="21" y="56"/>
                  </a:lnTo>
                  <a:lnTo>
                    <a:pt x="1" y="62"/>
                  </a:lnTo>
                  <a:lnTo>
                    <a:pt x="0" y="7"/>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7" name="Freeform 2045"/>
            <p:cNvSpPr>
              <a:spLocks/>
            </p:cNvSpPr>
            <p:nvPr/>
          </p:nvSpPr>
          <p:spPr bwMode="auto">
            <a:xfrm>
              <a:off x="15121716" y="-918765"/>
              <a:ext cx="11113" cy="98425"/>
            </a:xfrm>
            <a:custGeom>
              <a:avLst/>
              <a:gdLst>
                <a:gd name="T0" fmla="*/ 5 w 7"/>
                <a:gd name="T1" fmla="*/ 7 h 62"/>
                <a:gd name="T2" fmla="*/ 7 w 7"/>
                <a:gd name="T3" fmla="*/ 62 h 62"/>
                <a:gd name="T4" fmla="*/ 1 w 7"/>
                <a:gd name="T5" fmla="*/ 55 h 62"/>
                <a:gd name="T6" fmla="*/ 0 w 7"/>
                <a:gd name="T7" fmla="*/ 0 h 62"/>
                <a:gd name="T8" fmla="*/ 5 w 7"/>
                <a:gd name="T9" fmla="*/ 7 h 62"/>
              </a:gdLst>
              <a:ahLst/>
              <a:cxnLst>
                <a:cxn ang="0">
                  <a:pos x="T0" y="T1"/>
                </a:cxn>
                <a:cxn ang="0">
                  <a:pos x="T2" y="T3"/>
                </a:cxn>
                <a:cxn ang="0">
                  <a:pos x="T4" y="T5"/>
                </a:cxn>
                <a:cxn ang="0">
                  <a:pos x="T6" y="T7"/>
                </a:cxn>
                <a:cxn ang="0">
                  <a:pos x="T8" y="T9"/>
                </a:cxn>
              </a:cxnLst>
              <a:rect l="0" t="0" r="r" b="b"/>
              <a:pathLst>
                <a:path w="7" h="62">
                  <a:moveTo>
                    <a:pt x="5" y="7"/>
                  </a:moveTo>
                  <a:lnTo>
                    <a:pt x="7" y="62"/>
                  </a:lnTo>
                  <a:lnTo>
                    <a:pt x="1" y="55"/>
                  </a:lnTo>
                  <a:lnTo>
                    <a:pt x="0" y="0"/>
                  </a:lnTo>
                  <a:lnTo>
                    <a:pt x="5"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8" name="Freeform 2046"/>
            <p:cNvSpPr>
              <a:spLocks/>
            </p:cNvSpPr>
            <p:nvPr/>
          </p:nvSpPr>
          <p:spPr bwMode="auto">
            <a:xfrm>
              <a:off x="13908866" y="-871140"/>
              <a:ext cx="22225" cy="90488"/>
            </a:xfrm>
            <a:custGeom>
              <a:avLst/>
              <a:gdLst>
                <a:gd name="T0" fmla="*/ 13 w 14"/>
                <a:gd name="T1" fmla="*/ 0 h 57"/>
                <a:gd name="T2" fmla="*/ 14 w 14"/>
                <a:gd name="T3" fmla="*/ 55 h 57"/>
                <a:gd name="T4" fmla="*/ 2 w 14"/>
                <a:gd name="T5" fmla="*/ 57 h 57"/>
                <a:gd name="T6" fmla="*/ 0 w 14"/>
                <a:gd name="T7" fmla="*/ 2 h 57"/>
                <a:gd name="T8" fmla="*/ 13 w 14"/>
                <a:gd name="T9" fmla="*/ 0 h 57"/>
              </a:gdLst>
              <a:ahLst/>
              <a:cxnLst>
                <a:cxn ang="0">
                  <a:pos x="T0" y="T1"/>
                </a:cxn>
                <a:cxn ang="0">
                  <a:pos x="T2" y="T3"/>
                </a:cxn>
                <a:cxn ang="0">
                  <a:pos x="T4" y="T5"/>
                </a:cxn>
                <a:cxn ang="0">
                  <a:pos x="T6" y="T7"/>
                </a:cxn>
                <a:cxn ang="0">
                  <a:pos x="T8" y="T9"/>
                </a:cxn>
              </a:cxnLst>
              <a:rect l="0" t="0" r="r" b="b"/>
              <a:pathLst>
                <a:path w="14" h="57">
                  <a:moveTo>
                    <a:pt x="13" y="0"/>
                  </a:moveTo>
                  <a:lnTo>
                    <a:pt x="14" y="55"/>
                  </a:lnTo>
                  <a:lnTo>
                    <a:pt x="2" y="57"/>
                  </a:lnTo>
                  <a:lnTo>
                    <a:pt x="0" y="2"/>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69" name="Freeform 2047"/>
            <p:cNvSpPr>
              <a:spLocks/>
            </p:cNvSpPr>
            <p:nvPr/>
          </p:nvSpPr>
          <p:spPr bwMode="auto">
            <a:xfrm>
              <a:off x="13929503" y="-871140"/>
              <a:ext cx="71438" cy="88900"/>
            </a:xfrm>
            <a:custGeom>
              <a:avLst/>
              <a:gdLst>
                <a:gd name="T0" fmla="*/ 44 w 45"/>
                <a:gd name="T1" fmla="*/ 1 h 56"/>
                <a:gd name="T2" fmla="*/ 45 w 45"/>
                <a:gd name="T3" fmla="*/ 56 h 56"/>
                <a:gd name="T4" fmla="*/ 1 w 45"/>
                <a:gd name="T5" fmla="*/ 55 h 56"/>
                <a:gd name="T6" fmla="*/ 0 w 45"/>
                <a:gd name="T7" fmla="*/ 0 h 56"/>
                <a:gd name="T8" fmla="*/ 44 w 45"/>
                <a:gd name="T9" fmla="*/ 1 h 56"/>
              </a:gdLst>
              <a:ahLst/>
              <a:cxnLst>
                <a:cxn ang="0">
                  <a:pos x="T0" y="T1"/>
                </a:cxn>
                <a:cxn ang="0">
                  <a:pos x="T2" y="T3"/>
                </a:cxn>
                <a:cxn ang="0">
                  <a:pos x="T4" y="T5"/>
                </a:cxn>
                <a:cxn ang="0">
                  <a:pos x="T6" y="T7"/>
                </a:cxn>
                <a:cxn ang="0">
                  <a:pos x="T8" y="T9"/>
                </a:cxn>
              </a:cxnLst>
              <a:rect l="0" t="0" r="r" b="b"/>
              <a:pathLst>
                <a:path w="45" h="56">
                  <a:moveTo>
                    <a:pt x="44" y="1"/>
                  </a:moveTo>
                  <a:lnTo>
                    <a:pt x="45" y="56"/>
                  </a:lnTo>
                  <a:lnTo>
                    <a:pt x="1" y="55"/>
                  </a:lnTo>
                  <a:lnTo>
                    <a:pt x="0" y="0"/>
                  </a:lnTo>
                  <a:lnTo>
                    <a:pt x="44"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0" name="Freeform 2048"/>
            <p:cNvSpPr>
              <a:spLocks/>
            </p:cNvSpPr>
            <p:nvPr/>
          </p:nvSpPr>
          <p:spPr bwMode="auto">
            <a:xfrm>
              <a:off x="15294753" y="-939402"/>
              <a:ext cx="9525" cy="117475"/>
            </a:xfrm>
            <a:custGeom>
              <a:avLst/>
              <a:gdLst>
                <a:gd name="T0" fmla="*/ 4 w 6"/>
                <a:gd name="T1" fmla="*/ 0 h 74"/>
                <a:gd name="T2" fmla="*/ 6 w 6"/>
                <a:gd name="T3" fmla="*/ 56 h 74"/>
                <a:gd name="T4" fmla="*/ 2 w 6"/>
                <a:gd name="T5" fmla="*/ 74 h 74"/>
                <a:gd name="T6" fmla="*/ 0 w 6"/>
                <a:gd name="T7" fmla="*/ 19 h 74"/>
                <a:gd name="T8" fmla="*/ 4 w 6"/>
                <a:gd name="T9" fmla="*/ 0 h 74"/>
              </a:gdLst>
              <a:ahLst/>
              <a:cxnLst>
                <a:cxn ang="0">
                  <a:pos x="T0" y="T1"/>
                </a:cxn>
                <a:cxn ang="0">
                  <a:pos x="T2" y="T3"/>
                </a:cxn>
                <a:cxn ang="0">
                  <a:pos x="T4" y="T5"/>
                </a:cxn>
                <a:cxn ang="0">
                  <a:pos x="T6" y="T7"/>
                </a:cxn>
                <a:cxn ang="0">
                  <a:pos x="T8" y="T9"/>
                </a:cxn>
              </a:cxnLst>
              <a:rect l="0" t="0" r="r" b="b"/>
              <a:pathLst>
                <a:path w="6" h="74">
                  <a:moveTo>
                    <a:pt x="4" y="0"/>
                  </a:moveTo>
                  <a:lnTo>
                    <a:pt x="6" y="56"/>
                  </a:lnTo>
                  <a:lnTo>
                    <a:pt x="2" y="74"/>
                  </a:lnTo>
                  <a:lnTo>
                    <a:pt x="0" y="19"/>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1" name="Freeform 2049"/>
            <p:cNvSpPr>
              <a:spLocks/>
            </p:cNvSpPr>
            <p:nvPr/>
          </p:nvSpPr>
          <p:spPr bwMode="auto">
            <a:xfrm>
              <a:off x="13999353" y="-869552"/>
              <a:ext cx="44450" cy="92075"/>
            </a:xfrm>
            <a:custGeom>
              <a:avLst/>
              <a:gdLst>
                <a:gd name="T0" fmla="*/ 27 w 28"/>
                <a:gd name="T1" fmla="*/ 3 h 58"/>
                <a:gd name="T2" fmla="*/ 28 w 28"/>
                <a:gd name="T3" fmla="*/ 58 h 58"/>
                <a:gd name="T4" fmla="*/ 1 w 28"/>
                <a:gd name="T5" fmla="*/ 55 h 58"/>
                <a:gd name="T6" fmla="*/ 0 w 28"/>
                <a:gd name="T7" fmla="*/ 0 h 58"/>
                <a:gd name="T8" fmla="*/ 27 w 28"/>
                <a:gd name="T9" fmla="*/ 3 h 58"/>
              </a:gdLst>
              <a:ahLst/>
              <a:cxnLst>
                <a:cxn ang="0">
                  <a:pos x="T0" y="T1"/>
                </a:cxn>
                <a:cxn ang="0">
                  <a:pos x="T2" y="T3"/>
                </a:cxn>
                <a:cxn ang="0">
                  <a:pos x="T4" y="T5"/>
                </a:cxn>
                <a:cxn ang="0">
                  <a:pos x="T6" y="T7"/>
                </a:cxn>
                <a:cxn ang="0">
                  <a:pos x="T8" y="T9"/>
                </a:cxn>
              </a:cxnLst>
              <a:rect l="0" t="0" r="r" b="b"/>
              <a:pathLst>
                <a:path w="28" h="58">
                  <a:moveTo>
                    <a:pt x="27" y="3"/>
                  </a:moveTo>
                  <a:lnTo>
                    <a:pt x="28" y="58"/>
                  </a:lnTo>
                  <a:lnTo>
                    <a:pt x="1" y="55"/>
                  </a:lnTo>
                  <a:lnTo>
                    <a:pt x="0" y="0"/>
                  </a:lnTo>
                  <a:lnTo>
                    <a:pt x="27"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2" name="Freeform 2050"/>
            <p:cNvSpPr>
              <a:spLocks/>
            </p:cNvSpPr>
            <p:nvPr/>
          </p:nvSpPr>
          <p:spPr bwMode="auto">
            <a:xfrm>
              <a:off x="13848541" y="-856852"/>
              <a:ext cx="7938" cy="92075"/>
            </a:xfrm>
            <a:custGeom>
              <a:avLst/>
              <a:gdLst>
                <a:gd name="T0" fmla="*/ 3 w 5"/>
                <a:gd name="T1" fmla="*/ 2 h 58"/>
                <a:gd name="T2" fmla="*/ 5 w 5"/>
                <a:gd name="T3" fmla="*/ 58 h 58"/>
                <a:gd name="T4" fmla="*/ 2 w 5"/>
                <a:gd name="T5" fmla="*/ 55 h 58"/>
                <a:gd name="T6" fmla="*/ 0 w 5"/>
                <a:gd name="T7" fmla="*/ 0 h 58"/>
                <a:gd name="T8" fmla="*/ 3 w 5"/>
                <a:gd name="T9" fmla="*/ 2 h 58"/>
              </a:gdLst>
              <a:ahLst/>
              <a:cxnLst>
                <a:cxn ang="0">
                  <a:pos x="T0" y="T1"/>
                </a:cxn>
                <a:cxn ang="0">
                  <a:pos x="T2" y="T3"/>
                </a:cxn>
                <a:cxn ang="0">
                  <a:pos x="T4" y="T5"/>
                </a:cxn>
                <a:cxn ang="0">
                  <a:pos x="T6" y="T7"/>
                </a:cxn>
                <a:cxn ang="0">
                  <a:pos x="T8" y="T9"/>
                </a:cxn>
              </a:cxnLst>
              <a:rect l="0" t="0" r="r" b="b"/>
              <a:pathLst>
                <a:path w="5" h="58">
                  <a:moveTo>
                    <a:pt x="3" y="2"/>
                  </a:moveTo>
                  <a:lnTo>
                    <a:pt x="5" y="58"/>
                  </a:lnTo>
                  <a:lnTo>
                    <a:pt x="2" y="55"/>
                  </a:lnTo>
                  <a:lnTo>
                    <a:pt x="0" y="0"/>
                  </a:lnTo>
                  <a:lnTo>
                    <a:pt x="3"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3" name="Freeform 2051"/>
            <p:cNvSpPr>
              <a:spLocks/>
            </p:cNvSpPr>
            <p:nvPr/>
          </p:nvSpPr>
          <p:spPr bwMode="auto">
            <a:xfrm>
              <a:off x="13812028" y="-856852"/>
              <a:ext cx="39688" cy="92075"/>
            </a:xfrm>
            <a:custGeom>
              <a:avLst/>
              <a:gdLst>
                <a:gd name="T0" fmla="*/ 23 w 25"/>
                <a:gd name="T1" fmla="*/ 0 h 58"/>
                <a:gd name="T2" fmla="*/ 25 w 25"/>
                <a:gd name="T3" fmla="*/ 55 h 58"/>
                <a:gd name="T4" fmla="*/ 2 w 25"/>
                <a:gd name="T5" fmla="*/ 58 h 58"/>
                <a:gd name="T6" fmla="*/ 0 w 25"/>
                <a:gd name="T7" fmla="*/ 3 h 58"/>
                <a:gd name="T8" fmla="*/ 23 w 25"/>
                <a:gd name="T9" fmla="*/ 0 h 58"/>
              </a:gdLst>
              <a:ahLst/>
              <a:cxnLst>
                <a:cxn ang="0">
                  <a:pos x="T0" y="T1"/>
                </a:cxn>
                <a:cxn ang="0">
                  <a:pos x="T2" y="T3"/>
                </a:cxn>
                <a:cxn ang="0">
                  <a:pos x="T4" y="T5"/>
                </a:cxn>
                <a:cxn ang="0">
                  <a:pos x="T6" y="T7"/>
                </a:cxn>
                <a:cxn ang="0">
                  <a:pos x="T8" y="T9"/>
                </a:cxn>
              </a:cxnLst>
              <a:rect l="0" t="0" r="r" b="b"/>
              <a:pathLst>
                <a:path w="25" h="58">
                  <a:moveTo>
                    <a:pt x="23" y="0"/>
                  </a:moveTo>
                  <a:lnTo>
                    <a:pt x="25" y="55"/>
                  </a:lnTo>
                  <a:lnTo>
                    <a:pt x="2" y="58"/>
                  </a:lnTo>
                  <a:lnTo>
                    <a:pt x="0" y="3"/>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4" name="Freeform 2052"/>
            <p:cNvSpPr>
              <a:spLocks/>
            </p:cNvSpPr>
            <p:nvPr/>
          </p:nvSpPr>
          <p:spPr bwMode="auto">
            <a:xfrm>
              <a:off x="14042216" y="-864790"/>
              <a:ext cx="28575" cy="95250"/>
            </a:xfrm>
            <a:custGeom>
              <a:avLst/>
              <a:gdLst>
                <a:gd name="T0" fmla="*/ 17 w 18"/>
                <a:gd name="T1" fmla="*/ 5 h 60"/>
                <a:gd name="T2" fmla="*/ 18 w 18"/>
                <a:gd name="T3" fmla="*/ 60 h 60"/>
                <a:gd name="T4" fmla="*/ 1 w 18"/>
                <a:gd name="T5" fmla="*/ 55 h 60"/>
                <a:gd name="T6" fmla="*/ 0 w 18"/>
                <a:gd name="T7" fmla="*/ 0 h 60"/>
                <a:gd name="T8" fmla="*/ 17 w 18"/>
                <a:gd name="T9" fmla="*/ 5 h 60"/>
              </a:gdLst>
              <a:ahLst/>
              <a:cxnLst>
                <a:cxn ang="0">
                  <a:pos x="T0" y="T1"/>
                </a:cxn>
                <a:cxn ang="0">
                  <a:pos x="T2" y="T3"/>
                </a:cxn>
                <a:cxn ang="0">
                  <a:pos x="T4" y="T5"/>
                </a:cxn>
                <a:cxn ang="0">
                  <a:pos x="T6" y="T7"/>
                </a:cxn>
                <a:cxn ang="0">
                  <a:pos x="T8" y="T9"/>
                </a:cxn>
              </a:cxnLst>
              <a:rect l="0" t="0" r="r" b="b"/>
              <a:pathLst>
                <a:path w="18" h="60">
                  <a:moveTo>
                    <a:pt x="17" y="5"/>
                  </a:moveTo>
                  <a:lnTo>
                    <a:pt x="18" y="60"/>
                  </a:lnTo>
                  <a:lnTo>
                    <a:pt x="1" y="55"/>
                  </a:lnTo>
                  <a:lnTo>
                    <a:pt x="0" y="0"/>
                  </a:lnTo>
                  <a:lnTo>
                    <a:pt x="17"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5" name="Freeform 2053"/>
            <p:cNvSpPr>
              <a:spLocks/>
            </p:cNvSpPr>
            <p:nvPr/>
          </p:nvSpPr>
          <p:spPr bwMode="auto">
            <a:xfrm>
              <a:off x="14069203" y="-879077"/>
              <a:ext cx="57150" cy="109538"/>
            </a:xfrm>
            <a:custGeom>
              <a:avLst/>
              <a:gdLst>
                <a:gd name="T0" fmla="*/ 35 w 36"/>
                <a:gd name="T1" fmla="*/ 0 h 69"/>
                <a:gd name="T2" fmla="*/ 36 w 36"/>
                <a:gd name="T3" fmla="*/ 55 h 69"/>
                <a:gd name="T4" fmla="*/ 1 w 36"/>
                <a:gd name="T5" fmla="*/ 69 h 69"/>
                <a:gd name="T6" fmla="*/ 0 w 36"/>
                <a:gd name="T7" fmla="*/ 14 h 69"/>
                <a:gd name="T8" fmla="*/ 35 w 36"/>
                <a:gd name="T9" fmla="*/ 0 h 69"/>
              </a:gdLst>
              <a:ahLst/>
              <a:cxnLst>
                <a:cxn ang="0">
                  <a:pos x="T0" y="T1"/>
                </a:cxn>
                <a:cxn ang="0">
                  <a:pos x="T2" y="T3"/>
                </a:cxn>
                <a:cxn ang="0">
                  <a:pos x="T4" y="T5"/>
                </a:cxn>
                <a:cxn ang="0">
                  <a:pos x="T6" y="T7"/>
                </a:cxn>
                <a:cxn ang="0">
                  <a:pos x="T8" y="T9"/>
                </a:cxn>
              </a:cxnLst>
              <a:rect l="0" t="0" r="r" b="b"/>
              <a:pathLst>
                <a:path w="36" h="69">
                  <a:moveTo>
                    <a:pt x="35" y="0"/>
                  </a:moveTo>
                  <a:lnTo>
                    <a:pt x="36" y="55"/>
                  </a:lnTo>
                  <a:lnTo>
                    <a:pt x="1" y="69"/>
                  </a:lnTo>
                  <a:lnTo>
                    <a:pt x="0" y="14"/>
                  </a:lnTo>
                  <a:lnTo>
                    <a:pt x="3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6" name="Freeform 2054"/>
            <p:cNvSpPr>
              <a:spLocks/>
            </p:cNvSpPr>
            <p:nvPr/>
          </p:nvSpPr>
          <p:spPr bwMode="auto">
            <a:xfrm>
              <a:off x="13739003" y="-852090"/>
              <a:ext cx="76200" cy="92075"/>
            </a:xfrm>
            <a:custGeom>
              <a:avLst/>
              <a:gdLst>
                <a:gd name="T0" fmla="*/ 46 w 48"/>
                <a:gd name="T1" fmla="*/ 0 h 58"/>
                <a:gd name="T2" fmla="*/ 48 w 48"/>
                <a:gd name="T3" fmla="*/ 55 h 58"/>
                <a:gd name="T4" fmla="*/ 2 w 48"/>
                <a:gd name="T5" fmla="*/ 58 h 58"/>
                <a:gd name="T6" fmla="*/ 0 w 48"/>
                <a:gd name="T7" fmla="*/ 3 h 58"/>
                <a:gd name="T8" fmla="*/ 46 w 48"/>
                <a:gd name="T9" fmla="*/ 0 h 58"/>
              </a:gdLst>
              <a:ahLst/>
              <a:cxnLst>
                <a:cxn ang="0">
                  <a:pos x="T0" y="T1"/>
                </a:cxn>
                <a:cxn ang="0">
                  <a:pos x="T2" y="T3"/>
                </a:cxn>
                <a:cxn ang="0">
                  <a:pos x="T4" y="T5"/>
                </a:cxn>
                <a:cxn ang="0">
                  <a:pos x="T6" y="T7"/>
                </a:cxn>
                <a:cxn ang="0">
                  <a:pos x="T8" y="T9"/>
                </a:cxn>
              </a:cxnLst>
              <a:rect l="0" t="0" r="r" b="b"/>
              <a:pathLst>
                <a:path w="48" h="58">
                  <a:moveTo>
                    <a:pt x="46" y="0"/>
                  </a:moveTo>
                  <a:lnTo>
                    <a:pt x="48" y="55"/>
                  </a:lnTo>
                  <a:lnTo>
                    <a:pt x="2" y="58"/>
                  </a:lnTo>
                  <a:lnTo>
                    <a:pt x="0" y="3"/>
                  </a:lnTo>
                  <a:lnTo>
                    <a:pt x="4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7" name="Freeform 2055"/>
            <p:cNvSpPr>
              <a:spLocks/>
            </p:cNvSpPr>
            <p:nvPr/>
          </p:nvSpPr>
          <p:spPr bwMode="auto">
            <a:xfrm>
              <a:off x="13864416" y="-867965"/>
              <a:ext cx="47625" cy="104775"/>
            </a:xfrm>
            <a:custGeom>
              <a:avLst/>
              <a:gdLst>
                <a:gd name="T0" fmla="*/ 28 w 30"/>
                <a:gd name="T1" fmla="*/ 0 h 66"/>
                <a:gd name="T2" fmla="*/ 30 w 30"/>
                <a:gd name="T3" fmla="*/ 55 h 66"/>
                <a:gd name="T4" fmla="*/ 1 w 30"/>
                <a:gd name="T5" fmla="*/ 66 h 66"/>
                <a:gd name="T6" fmla="*/ 0 w 30"/>
                <a:gd name="T7" fmla="*/ 11 h 66"/>
                <a:gd name="T8" fmla="*/ 28 w 30"/>
                <a:gd name="T9" fmla="*/ 0 h 66"/>
              </a:gdLst>
              <a:ahLst/>
              <a:cxnLst>
                <a:cxn ang="0">
                  <a:pos x="T0" y="T1"/>
                </a:cxn>
                <a:cxn ang="0">
                  <a:pos x="T2" y="T3"/>
                </a:cxn>
                <a:cxn ang="0">
                  <a:pos x="T4" y="T5"/>
                </a:cxn>
                <a:cxn ang="0">
                  <a:pos x="T6" y="T7"/>
                </a:cxn>
                <a:cxn ang="0">
                  <a:pos x="T8" y="T9"/>
                </a:cxn>
              </a:cxnLst>
              <a:rect l="0" t="0" r="r" b="b"/>
              <a:pathLst>
                <a:path w="30" h="66">
                  <a:moveTo>
                    <a:pt x="28" y="0"/>
                  </a:moveTo>
                  <a:lnTo>
                    <a:pt x="30" y="55"/>
                  </a:lnTo>
                  <a:lnTo>
                    <a:pt x="1" y="66"/>
                  </a:lnTo>
                  <a:lnTo>
                    <a:pt x="0" y="11"/>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8" name="Freeform 2056"/>
            <p:cNvSpPr>
              <a:spLocks/>
            </p:cNvSpPr>
            <p:nvPr/>
          </p:nvSpPr>
          <p:spPr bwMode="auto">
            <a:xfrm>
              <a:off x="13853303" y="-853677"/>
              <a:ext cx="12700" cy="90488"/>
            </a:xfrm>
            <a:custGeom>
              <a:avLst/>
              <a:gdLst>
                <a:gd name="T0" fmla="*/ 7 w 8"/>
                <a:gd name="T1" fmla="*/ 2 h 57"/>
                <a:gd name="T2" fmla="*/ 8 w 8"/>
                <a:gd name="T3" fmla="*/ 57 h 57"/>
                <a:gd name="T4" fmla="*/ 2 w 8"/>
                <a:gd name="T5" fmla="*/ 56 h 57"/>
                <a:gd name="T6" fmla="*/ 0 w 8"/>
                <a:gd name="T7" fmla="*/ 0 h 57"/>
                <a:gd name="T8" fmla="*/ 7 w 8"/>
                <a:gd name="T9" fmla="*/ 2 h 57"/>
              </a:gdLst>
              <a:ahLst/>
              <a:cxnLst>
                <a:cxn ang="0">
                  <a:pos x="T0" y="T1"/>
                </a:cxn>
                <a:cxn ang="0">
                  <a:pos x="T2" y="T3"/>
                </a:cxn>
                <a:cxn ang="0">
                  <a:pos x="T4" y="T5"/>
                </a:cxn>
                <a:cxn ang="0">
                  <a:pos x="T6" y="T7"/>
                </a:cxn>
                <a:cxn ang="0">
                  <a:pos x="T8" y="T9"/>
                </a:cxn>
              </a:cxnLst>
              <a:rect l="0" t="0" r="r" b="b"/>
              <a:pathLst>
                <a:path w="8" h="57">
                  <a:moveTo>
                    <a:pt x="7" y="2"/>
                  </a:moveTo>
                  <a:lnTo>
                    <a:pt x="8" y="57"/>
                  </a:lnTo>
                  <a:lnTo>
                    <a:pt x="2" y="56"/>
                  </a:lnTo>
                  <a:lnTo>
                    <a:pt x="0" y="0"/>
                  </a:lnTo>
                  <a:lnTo>
                    <a:pt x="7"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79" name="Freeform 2057"/>
            <p:cNvSpPr>
              <a:spLocks/>
            </p:cNvSpPr>
            <p:nvPr/>
          </p:nvSpPr>
          <p:spPr bwMode="auto">
            <a:xfrm>
              <a:off x="15129653" y="-907652"/>
              <a:ext cx="25400" cy="106363"/>
            </a:xfrm>
            <a:custGeom>
              <a:avLst/>
              <a:gdLst>
                <a:gd name="T0" fmla="*/ 15 w 16"/>
                <a:gd name="T1" fmla="*/ 12 h 67"/>
                <a:gd name="T2" fmla="*/ 16 w 16"/>
                <a:gd name="T3" fmla="*/ 67 h 67"/>
                <a:gd name="T4" fmla="*/ 2 w 16"/>
                <a:gd name="T5" fmla="*/ 55 h 67"/>
                <a:gd name="T6" fmla="*/ 0 w 16"/>
                <a:gd name="T7" fmla="*/ 0 h 67"/>
                <a:gd name="T8" fmla="*/ 15 w 16"/>
                <a:gd name="T9" fmla="*/ 12 h 67"/>
              </a:gdLst>
              <a:ahLst/>
              <a:cxnLst>
                <a:cxn ang="0">
                  <a:pos x="T0" y="T1"/>
                </a:cxn>
                <a:cxn ang="0">
                  <a:pos x="T2" y="T3"/>
                </a:cxn>
                <a:cxn ang="0">
                  <a:pos x="T4" y="T5"/>
                </a:cxn>
                <a:cxn ang="0">
                  <a:pos x="T6" y="T7"/>
                </a:cxn>
                <a:cxn ang="0">
                  <a:pos x="T8" y="T9"/>
                </a:cxn>
              </a:cxnLst>
              <a:rect l="0" t="0" r="r" b="b"/>
              <a:pathLst>
                <a:path w="16" h="67">
                  <a:moveTo>
                    <a:pt x="15" y="12"/>
                  </a:moveTo>
                  <a:lnTo>
                    <a:pt x="16" y="67"/>
                  </a:lnTo>
                  <a:lnTo>
                    <a:pt x="2" y="55"/>
                  </a:lnTo>
                  <a:lnTo>
                    <a:pt x="0" y="0"/>
                  </a:lnTo>
                  <a:lnTo>
                    <a:pt x="15" y="1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0" name="Freeform 2058"/>
            <p:cNvSpPr>
              <a:spLocks/>
            </p:cNvSpPr>
            <p:nvPr/>
          </p:nvSpPr>
          <p:spPr bwMode="auto">
            <a:xfrm>
              <a:off x="13721541" y="-847327"/>
              <a:ext cx="20638" cy="101600"/>
            </a:xfrm>
            <a:custGeom>
              <a:avLst/>
              <a:gdLst>
                <a:gd name="T0" fmla="*/ 11 w 13"/>
                <a:gd name="T1" fmla="*/ 0 h 64"/>
                <a:gd name="T2" fmla="*/ 13 w 13"/>
                <a:gd name="T3" fmla="*/ 55 h 64"/>
                <a:gd name="T4" fmla="*/ 2 w 13"/>
                <a:gd name="T5" fmla="*/ 64 h 64"/>
                <a:gd name="T6" fmla="*/ 0 w 13"/>
                <a:gd name="T7" fmla="*/ 9 h 64"/>
                <a:gd name="T8" fmla="*/ 11 w 13"/>
                <a:gd name="T9" fmla="*/ 0 h 64"/>
              </a:gdLst>
              <a:ahLst/>
              <a:cxnLst>
                <a:cxn ang="0">
                  <a:pos x="T0" y="T1"/>
                </a:cxn>
                <a:cxn ang="0">
                  <a:pos x="T2" y="T3"/>
                </a:cxn>
                <a:cxn ang="0">
                  <a:pos x="T4" y="T5"/>
                </a:cxn>
                <a:cxn ang="0">
                  <a:pos x="T6" y="T7"/>
                </a:cxn>
                <a:cxn ang="0">
                  <a:pos x="T8" y="T9"/>
                </a:cxn>
              </a:cxnLst>
              <a:rect l="0" t="0" r="r" b="b"/>
              <a:pathLst>
                <a:path w="13" h="64">
                  <a:moveTo>
                    <a:pt x="11" y="0"/>
                  </a:moveTo>
                  <a:lnTo>
                    <a:pt x="13" y="55"/>
                  </a:lnTo>
                  <a:lnTo>
                    <a:pt x="2" y="64"/>
                  </a:lnTo>
                  <a:lnTo>
                    <a:pt x="0" y="9"/>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1" name="Freeform 2059"/>
            <p:cNvSpPr>
              <a:spLocks/>
            </p:cNvSpPr>
            <p:nvPr/>
          </p:nvSpPr>
          <p:spPr bwMode="auto">
            <a:xfrm>
              <a:off x="13702491" y="-833040"/>
              <a:ext cx="22225" cy="92075"/>
            </a:xfrm>
            <a:custGeom>
              <a:avLst/>
              <a:gdLst>
                <a:gd name="T0" fmla="*/ 12 w 14"/>
                <a:gd name="T1" fmla="*/ 0 h 58"/>
                <a:gd name="T2" fmla="*/ 14 w 14"/>
                <a:gd name="T3" fmla="*/ 55 h 58"/>
                <a:gd name="T4" fmla="*/ 2 w 14"/>
                <a:gd name="T5" fmla="*/ 58 h 58"/>
                <a:gd name="T6" fmla="*/ 0 w 14"/>
                <a:gd name="T7" fmla="*/ 3 h 58"/>
                <a:gd name="T8" fmla="*/ 12 w 14"/>
                <a:gd name="T9" fmla="*/ 0 h 58"/>
              </a:gdLst>
              <a:ahLst/>
              <a:cxnLst>
                <a:cxn ang="0">
                  <a:pos x="T0" y="T1"/>
                </a:cxn>
                <a:cxn ang="0">
                  <a:pos x="T2" y="T3"/>
                </a:cxn>
                <a:cxn ang="0">
                  <a:pos x="T4" y="T5"/>
                </a:cxn>
                <a:cxn ang="0">
                  <a:pos x="T6" y="T7"/>
                </a:cxn>
                <a:cxn ang="0">
                  <a:pos x="T8" y="T9"/>
                </a:cxn>
              </a:cxnLst>
              <a:rect l="0" t="0" r="r" b="b"/>
              <a:pathLst>
                <a:path w="14" h="58">
                  <a:moveTo>
                    <a:pt x="12" y="0"/>
                  </a:moveTo>
                  <a:lnTo>
                    <a:pt x="14" y="55"/>
                  </a:lnTo>
                  <a:lnTo>
                    <a:pt x="2" y="58"/>
                  </a:lnTo>
                  <a:lnTo>
                    <a:pt x="0" y="3"/>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2" name="Freeform 2060"/>
            <p:cNvSpPr>
              <a:spLocks/>
            </p:cNvSpPr>
            <p:nvPr/>
          </p:nvSpPr>
          <p:spPr bwMode="auto">
            <a:xfrm>
              <a:off x="15264591" y="-885427"/>
              <a:ext cx="38100" cy="104775"/>
            </a:xfrm>
            <a:custGeom>
              <a:avLst/>
              <a:gdLst>
                <a:gd name="T0" fmla="*/ 23 w 24"/>
                <a:gd name="T1" fmla="*/ 0 h 66"/>
                <a:gd name="T2" fmla="*/ 24 w 24"/>
                <a:gd name="T3" fmla="*/ 55 h 66"/>
                <a:gd name="T4" fmla="*/ 2 w 24"/>
                <a:gd name="T5" fmla="*/ 66 h 66"/>
                <a:gd name="T6" fmla="*/ 0 w 24"/>
                <a:gd name="T7" fmla="*/ 11 h 66"/>
                <a:gd name="T8" fmla="*/ 23 w 24"/>
                <a:gd name="T9" fmla="*/ 0 h 66"/>
              </a:gdLst>
              <a:ahLst/>
              <a:cxnLst>
                <a:cxn ang="0">
                  <a:pos x="T0" y="T1"/>
                </a:cxn>
                <a:cxn ang="0">
                  <a:pos x="T2" y="T3"/>
                </a:cxn>
                <a:cxn ang="0">
                  <a:pos x="T4" y="T5"/>
                </a:cxn>
                <a:cxn ang="0">
                  <a:pos x="T6" y="T7"/>
                </a:cxn>
                <a:cxn ang="0">
                  <a:pos x="T8" y="T9"/>
                </a:cxn>
              </a:cxnLst>
              <a:rect l="0" t="0" r="r" b="b"/>
              <a:pathLst>
                <a:path w="24" h="66">
                  <a:moveTo>
                    <a:pt x="23" y="0"/>
                  </a:moveTo>
                  <a:lnTo>
                    <a:pt x="24" y="55"/>
                  </a:lnTo>
                  <a:lnTo>
                    <a:pt x="2" y="66"/>
                  </a:lnTo>
                  <a:lnTo>
                    <a:pt x="0" y="11"/>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3" name="Freeform 2061"/>
            <p:cNvSpPr>
              <a:spLocks/>
            </p:cNvSpPr>
            <p:nvPr/>
          </p:nvSpPr>
          <p:spPr bwMode="auto">
            <a:xfrm>
              <a:off x="15145528" y="-882252"/>
              <a:ext cx="1588" cy="106363"/>
            </a:xfrm>
            <a:custGeom>
              <a:avLst/>
              <a:gdLst>
                <a:gd name="T0" fmla="*/ 0 w 1"/>
                <a:gd name="T1" fmla="*/ 0 h 67"/>
                <a:gd name="T2" fmla="*/ 1 w 1"/>
                <a:gd name="T3" fmla="*/ 55 h 67"/>
                <a:gd name="T4" fmla="*/ 1 w 1"/>
                <a:gd name="T5" fmla="*/ 67 h 67"/>
                <a:gd name="T6" fmla="*/ 0 w 1"/>
                <a:gd name="T7" fmla="*/ 12 h 67"/>
                <a:gd name="T8" fmla="*/ 0 w 1"/>
                <a:gd name="T9" fmla="*/ 0 h 67"/>
              </a:gdLst>
              <a:ahLst/>
              <a:cxnLst>
                <a:cxn ang="0">
                  <a:pos x="T0" y="T1"/>
                </a:cxn>
                <a:cxn ang="0">
                  <a:pos x="T2" y="T3"/>
                </a:cxn>
                <a:cxn ang="0">
                  <a:pos x="T4" y="T5"/>
                </a:cxn>
                <a:cxn ang="0">
                  <a:pos x="T6" y="T7"/>
                </a:cxn>
                <a:cxn ang="0">
                  <a:pos x="T8" y="T9"/>
                </a:cxn>
              </a:cxnLst>
              <a:rect l="0" t="0" r="r" b="b"/>
              <a:pathLst>
                <a:path w="1" h="67">
                  <a:moveTo>
                    <a:pt x="0" y="0"/>
                  </a:moveTo>
                  <a:lnTo>
                    <a:pt x="1" y="55"/>
                  </a:lnTo>
                  <a:lnTo>
                    <a:pt x="1" y="67"/>
                  </a:lnTo>
                  <a:lnTo>
                    <a:pt x="0" y="12"/>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4" name="Freeform 2062"/>
            <p:cNvSpPr>
              <a:spLocks/>
            </p:cNvSpPr>
            <p:nvPr/>
          </p:nvSpPr>
          <p:spPr bwMode="auto">
            <a:xfrm>
              <a:off x="13700903" y="-828277"/>
              <a:ext cx="4763" cy="106363"/>
            </a:xfrm>
            <a:custGeom>
              <a:avLst/>
              <a:gdLst>
                <a:gd name="T0" fmla="*/ 1 w 3"/>
                <a:gd name="T1" fmla="*/ 0 h 67"/>
                <a:gd name="T2" fmla="*/ 3 w 3"/>
                <a:gd name="T3" fmla="*/ 55 h 67"/>
                <a:gd name="T4" fmla="*/ 2 w 3"/>
                <a:gd name="T5" fmla="*/ 67 h 67"/>
                <a:gd name="T6" fmla="*/ 0 w 3"/>
                <a:gd name="T7" fmla="*/ 12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lnTo>
                    <a:pt x="3" y="55"/>
                  </a:lnTo>
                  <a:lnTo>
                    <a:pt x="2" y="67"/>
                  </a:lnTo>
                  <a:lnTo>
                    <a:pt x="0" y="12"/>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5" name="Freeform 2063"/>
            <p:cNvSpPr>
              <a:spLocks/>
            </p:cNvSpPr>
            <p:nvPr/>
          </p:nvSpPr>
          <p:spPr bwMode="auto">
            <a:xfrm>
              <a:off x="13683441" y="-809227"/>
              <a:ext cx="20638" cy="88900"/>
            </a:xfrm>
            <a:custGeom>
              <a:avLst/>
              <a:gdLst>
                <a:gd name="T0" fmla="*/ 11 w 13"/>
                <a:gd name="T1" fmla="*/ 0 h 56"/>
                <a:gd name="T2" fmla="*/ 13 w 13"/>
                <a:gd name="T3" fmla="*/ 55 h 56"/>
                <a:gd name="T4" fmla="*/ 1 w 13"/>
                <a:gd name="T5" fmla="*/ 56 h 56"/>
                <a:gd name="T6" fmla="*/ 0 w 13"/>
                <a:gd name="T7" fmla="*/ 0 h 56"/>
                <a:gd name="T8" fmla="*/ 11 w 13"/>
                <a:gd name="T9" fmla="*/ 0 h 56"/>
              </a:gdLst>
              <a:ahLst/>
              <a:cxnLst>
                <a:cxn ang="0">
                  <a:pos x="T0" y="T1"/>
                </a:cxn>
                <a:cxn ang="0">
                  <a:pos x="T2" y="T3"/>
                </a:cxn>
                <a:cxn ang="0">
                  <a:pos x="T4" y="T5"/>
                </a:cxn>
                <a:cxn ang="0">
                  <a:pos x="T6" y="T7"/>
                </a:cxn>
                <a:cxn ang="0">
                  <a:pos x="T8" y="T9"/>
                </a:cxn>
              </a:cxnLst>
              <a:rect l="0" t="0" r="r" b="b"/>
              <a:pathLst>
                <a:path w="13" h="56">
                  <a:moveTo>
                    <a:pt x="11" y="0"/>
                  </a:moveTo>
                  <a:lnTo>
                    <a:pt x="13" y="55"/>
                  </a:lnTo>
                  <a:lnTo>
                    <a:pt x="1" y="56"/>
                  </a:lnTo>
                  <a:lnTo>
                    <a:pt x="0" y="0"/>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6" name="Freeform 2064"/>
            <p:cNvSpPr>
              <a:spLocks/>
            </p:cNvSpPr>
            <p:nvPr/>
          </p:nvSpPr>
          <p:spPr bwMode="auto">
            <a:xfrm>
              <a:off x="15224903" y="-867965"/>
              <a:ext cx="42863" cy="112713"/>
            </a:xfrm>
            <a:custGeom>
              <a:avLst/>
              <a:gdLst>
                <a:gd name="T0" fmla="*/ 25 w 27"/>
                <a:gd name="T1" fmla="*/ 0 h 71"/>
                <a:gd name="T2" fmla="*/ 27 w 27"/>
                <a:gd name="T3" fmla="*/ 55 h 71"/>
                <a:gd name="T4" fmla="*/ 1 w 27"/>
                <a:gd name="T5" fmla="*/ 71 h 71"/>
                <a:gd name="T6" fmla="*/ 0 w 27"/>
                <a:gd name="T7" fmla="*/ 16 h 71"/>
                <a:gd name="T8" fmla="*/ 25 w 27"/>
                <a:gd name="T9" fmla="*/ 0 h 71"/>
              </a:gdLst>
              <a:ahLst/>
              <a:cxnLst>
                <a:cxn ang="0">
                  <a:pos x="T0" y="T1"/>
                </a:cxn>
                <a:cxn ang="0">
                  <a:pos x="T2" y="T3"/>
                </a:cxn>
                <a:cxn ang="0">
                  <a:pos x="T4" y="T5"/>
                </a:cxn>
                <a:cxn ang="0">
                  <a:pos x="T6" y="T7"/>
                </a:cxn>
                <a:cxn ang="0">
                  <a:pos x="T8" y="T9"/>
                </a:cxn>
              </a:cxnLst>
              <a:rect l="0" t="0" r="r" b="b"/>
              <a:pathLst>
                <a:path w="27" h="71">
                  <a:moveTo>
                    <a:pt x="25" y="0"/>
                  </a:moveTo>
                  <a:lnTo>
                    <a:pt x="27" y="55"/>
                  </a:lnTo>
                  <a:lnTo>
                    <a:pt x="1" y="71"/>
                  </a:lnTo>
                  <a:lnTo>
                    <a:pt x="0" y="16"/>
                  </a:lnTo>
                  <a:lnTo>
                    <a:pt x="2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7" name="Freeform 2065"/>
            <p:cNvSpPr>
              <a:spLocks/>
            </p:cNvSpPr>
            <p:nvPr/>
          </p:nvSpPr>
          <p:spPr bwMode="auto">
            <a:xfrm>
              <a:off x="13651691" y="-809227"/>
              <a:ext cx="33338" cy="107950"/>
            </a:xfrm>
            <a:custGeom>
              <a:avLst/>
              <a:gdLst>
                <a:gd name="T0" fmla="*/ 20 w 21"/>
                <a:gd name="T1" fmla="*/ 0 h 68"/>
                <a:gd name="T2" fmla="*/ 21 w 21"/>
                <a:gd name="T3" fmla="*/ 56 h 68"/>
                <a:gd name="T4" fmla="*/ 1 w 21"/>
                <a:gd name="T5" fmla="*/ 68 h 68"/>
                <a:gd name="T6" fmla="*/ 0 w 21"/>
                <a:gd name="T7" fmla="*/ 12 h 68"/>
                <a:gd name="T8" fmla="*/ 20 w 21"/>
                <a:gd name="T9" fmla="*/ 0 h 68"/>
              </a:gdLst>
              <a:ahLst/>
              <a:cxnLst>
                <a:cxn ang="0">
                  <a:pos x="T0" y="T1"/>
                </a:cxn>
                <a:cxn ang="0">
                  <a:pos x="T2" y="T3"/>
                </a:cxn>
                <a:cxn ang="0">
                  <a:pos x="T4" y="T5"/>
                </a:cxn>
                <a:cxn ang="0">
                  <a:pos x="T6" y="T7"/>
                </a:cxn>
                <a:cxn ang="0">
                  <a:pos x="T8" y="T9"/>
                </a:cxn>
              </a:cxnLst>
              <a:rect l="0" t="0" r="r" b="b"/>
              <a:pathLst>
                <a:path w="21" h="68">
                  <a:moveTo>
                    <a:pt x="20" y="0"/>
                  </a:moveTo>
                  <a:lnTo>
                    <a:pt x="21" y="56"/>
                  </a:lnTo>
                  <a:lnTo>
                    <a:pt x="1" y="68"/>
                  </a:lnTo>
                  <a:lnTo>
                    <a:pt x="0" y="12"/>
                  </a:lnTo>
                  <a:lnTo>
                    <a:pt x="2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8" name="Freeform 2066"/>
            <p:cNvSpPr>
              <a:spLocks/>
            </p:cNvSpPr>
            <p:nvPr/>
          </p:nvSpPr>
          <p:spPr bwMode="auto">
            <a:xfrm>
              <a:off x="15218553" y="-842565"/>
              <a:ext cx="7938" cy="92075"/>
            </a:xfrm>
            <a:custGeom>
              <a:avLst/>
              <a:gdLst>
                <a:gd name="T0" fmla="*/ 4 w 5"/>
                <a:gd name="T1" fmla="*/ 0 h 58"/>
                <a:gd name="T2" fmla="*/ 5 w 5"/>
                <a:gd name="T3" fmla="*/ 55 h 58"/>
                <a:gd name="T4" fmla="*/ 2 w 5"/>
                <a:gd name="T5" fmla="*/ 58 h 58"/>
                <a:gd name="T6" fmla="*/ 0 w 5"/>
                <a:gd name="T7" fmla="*/ 3 h 58"/>
                <a:gd name="T8" fmla="*/ 4 w 5"/>
                <a:gd name="T9" fmla="*/ 0 h 58"/>
              </a:gdLst>
              <a:ahLst/>
              <a:cxnLst>
                <a:cxn ang="0">
                  <a:pos x="T0" y="T1"/>
                </a:cxn>
                <a:cxn ang="0">
                  <a:pos x="T2" y="T3"/>
                </a:cxn>
                <a:cxn ang="0">
                  <a:pos x="T4" y="T5"/>
                </a:cxn>
                <a:cxn ang="0">
                  <a:pos x="T6" y="T7"/>
                </a:cxn>
                <a:cxn ang="0">
                  <a:pos x="T8" y="T9"/>
                </a:cxn>
              </a:cxnLst>
              <a:rect l="0" t="0" r="r" b="b"/>
              <a:pathLst>
                <a:path w="5" h="58">
                  <a:moveTo>
                    <a:pt x="4" y="0"/>
                  </a:moveTo>
                  <a:lnTo>
                    <a:pt x="5" y="55"/>
                  </a:lnTo>
                  <a:lnTo>
                    <a:pt x="2" y="58"/>
                  </a:lnTo>
                  <a:lnTo>
                    <a:pt x="0" y="3"/>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89" name="Freeform 2067"/>
            <p:cNvSpPr>
              <a:spLocks/>
            </p:cNvSpPr>
            <p:nvPr/>
          </p:nvSpPr>
          <p:spPr bwMode="auto">
            <a:xfrm>
              <a:off x="15153466" y="-867965"/>
              <a:ext cx="68263" cy="117475"/>
            </a:xfrm>
            <a:custGeom>
              <a:avLst/>
              <a:gdLst>
                <a:gd name="T0" fmla="*/ 41 w 43"/>
                <a:gd name="T1" fmla="*/ 19 h 74"/>
                <a:gd name="T2" fmla="*/ 43 w 43"/>
                <a:gd name="T3" fmla="*/ 74 h 74"/>
                <a:gd name="T4" fmla="*/ 1 w 43"/>
                <a:gd name="T5" fmla="*/ 55 h 74"/>
                <a:gd name="T6" fmla="*/ 0 w 43"/>
                <a:gd name="T7" fmla="*/ 0 h 74"/>
                <a:gd name="T8" fmla="*/ 41 w 43"/>
                <a:gd name="T9" fmla="*/ 19 h 74"/>
              </a:gdLst>
              <a:ahLst/>
              <a:cxnLst>
                <a:cxn ang="0">
                  <a:pos x="T0" y="T1"/>
                </a:cxn>
                <a:cxn ang="0">
                  <a:pos x="T2" y="T3"/>
                </a:cxn>
                <a:cxn ang="0">
                  <a:pos x="T4" y="T5"/>
                </a:cxn>
                <a:cxn ang="0">
                  <a:pos x="T6" y="T7"/>
                </a:cxn>
                <a:cxn ang="0">
                  <a:pos x="T8" y="T9"/>
                </a:cxn>
              </a:cxnLst>
              <a:rect l="0" t="0" r="r" b="b"/>
              <a:pathLst>
                <a:path w="43" h="74">
                  <a:moveTo>
                    <a:pt x="41" y="19"/>
                  </a:moveTo>
                  <a:lnTo>
                    <a:pt x="43" y="74"/>
                  </a:lnTo>
                  <a:lnTo>
                    <a:pt x="1" y="55"/>
                  </a:lnTo>
                  <a:lnTo>
                    <a:pt x="0" y="0"/>
                  </a:lnTo>
                  <a:lnTo>
                    <a:pt x="41" y="1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0" name="Freeform 2068"/>
            <p:cNvSpPr>
              <a:spLocks/>
            </p:cNvSpPr>
            <p:nvPr/>
          </p:nvSpPr>
          <p:spPr bwMode="auto">
            <a:xfrm>
              <a:off x="13642166" y="-790177"/>
              <a:ext cx="11113" cy="98425"/>
            </a:xfrm>
            <a:custGeom>
              <a:avLst/>
              <a:gdLst>
                <a:gd name="T0" fmla="*/ 6 w 7"/>
                <a:gd name="T1" fmla="*/ 0 h 62"/>
                <a:gd name="T2" fmla="*/ 7 w 7"/>
                <a:gd name="T3" fmla="*/ 56 h 62"/>
                <a:gd name="T4" fmla="*/ 1 w 7"/>
                <a:gd name="T5" fmla="*/ 62 h 62"/>
                <a:gd name="T6" fmla="*/ 0 w 7"/>
                <a:gd name="T7" fmla="*/ 7 h 62"/>
                <a:gd name="T8" fmla="*/ 6 w 7"/>
                <a:gd name="T9" fmla="*/ 0 h 62"/>
              </a:gdLst>
              <a:ahLst/>
              <a:cxnLst>
                <a:cxn ang="0">
                  <a:pos x="T0" y="T1"/>
                </a:cxn>
                <a:cxn ang="0">
                  <a:pos x="T2" y="T3"/>
                </a:cxn>
                <a:cxn ang="0">
                  <a:pos x="T4" y="T5"/>
                </a:cxn>
                <a:cxn ang="0">
                  <a:pos x="T6" y="T7"/>
                </a:cxn>
                <a:cxn ang="0">
                  <a:pos x="T8" y="T9"/>
                </a:cxn>
              </a:cxnLst>
              <a:rect l="0" t="0" r="r" b="b"/>
              <a:pathLst>
                <a:path w="7" h="62">
                  <a:moveTo>
                    <a:pt x="6" y="0"/>
                  </a:moveTo>
                  <a:lnTo>
                    <a:pt x="7" y="56"/>
                  </a:lnTo>
                  <a:lnTo>
                    <a:pt x="1" y="62"/>
                  </a:lnTo>
                  <a:lnTo>
                    <a:pt x="0" y="7"/>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1" name="Freeform 2069"/>
            <p:cNvSpPr>
              <a:spLocks/>
            </p:cNvSpPr>
            <p:nvPr/>
          </p:nvSpPr>
          <p:spPr bwMode="auto">
            <a:xfrm>
              <a:off x="13631053" y="-779065"/>
              <a:ext cx="12700" cy="98425"/>
            </a:xfrm>
            <a:custGeom>
              <a:avLst/>
              <a:gdLst>
                <a:gd name="T0" fmla="*/ 7 w 8"/>
                <a:gd name="T1" fmla="*/ 0 h 62"/>
                <a:gd name="T2" fmla="*/ 8 w 8"/>
                <a:gd name="T3" fmla="*/ 55 h 62"/>
                <a:gd name="T4" fmla="*/ 2 w 8"/>
                <a:gd name="T5" fmla="*/ 62 h 62"/>
                <a:gd name="T6" fmla="*/ 0 w 8"/>
                <a:gd name="T7" fmla="*/ 7 h 62"/>
                <a:gd name="T8" fmla="*/ 7 w 8"/>
                <a:gd name="T9" fmla="*/ 0 h 62"/>
              </a:gdLst>
              <a:ahLst/>
              <a:cxnLst>
                <a:cxn ang="0">
                  <a:pos x="T0" y="T1"/>
                </a:cxn>
                <a:cxn ang="0">
                  <a:pos x="T2" y="T3"/>
                </a:cxn>
                <a:cxn ang="0">
                  <a:pos x="T4" y="T5"/>
                </a:cxn>
                <a:cxn ang="0">
                  <a:pos x="T6" y="T7"/>
                </a:cxn>
                <a:cxn ang="0">
                  <a:pos x="T8" y="T9"/>
                </a:cxn>
              </a:cxnLst>
              <a:rect l="0" t="0" r="r" b="b"/>
              <a:pathLst>
                <a:path w="8" h="62">
                  <a:moveTo>
                    <a:pt x="7" y="0"/>
                  </a:moveTo>
                  <a:lnTo>
                    <a:pt x="8"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2" name="Freeform 2070"/>
            <p:cNvSpPr>
              <a:spLocks/>
            </p:cNvSpPr>
            <p:nvPr/>
          </p:nvSpPr>
          <p:spPr bwMode="auto">
            <a:xfrm>
              <a:off x="13618353" y="-767952"/>
              <a:ext cx="15875" cy="103188"/>
            </a:xfrm>
            <a:custGeom>
              <a:avLst/>
              <a:gdLst>
                <a:gd name="T0" fmla="*/ 8 w 10"/>
                <a:gd name="T1" fmla="*/ 0 h 65"/>
                <a:gd name="T2" fmla="*/ 10 w 10"/>
                <a:gd name="T3" fmla="*/ 55 h 65"/>
                <a:gd name="T4" fmla="*/ 2 w 10"/>
                <a:gd name="T5" fmla="*/ 65 h 65"/>
                <a:gd name="T6" fmla="*/ 0 w 10"/>
                <a:gd name="T7" fmla="*/ 10 h 65"/>
                <a:gd name="T8" fmla="*/ 8 w 10"/>
                <a:gd name="T9" fmla="*/ 0 h 65"/>
              </a:gdLst>
              <a:ahLst/>
              <a:cxnLst>
                <a:cxn ang="0">
                  <a:pos x="T0" y="T1"/>
                </a:cxn>
                <a:cxn ang="0">
                  <a:pos x="T2" y="T3"/>
                </a:cxn>
                <a:cxn ang="0">
                  <a:pos x="T4" y="T5"/>
                </a:cxn>
                <a:cxn ang="0">
                  <a:pos x="T6" y="T7"/>
                </a:cxn>
                <a:cxn ang="0">
                  <a:pos x="T8" y="T9"/>
                </a:cxn>
              </a:cxnLst>
              <a:rect l="0" t="0" r="r" b="b"/>
              <a:pathLst>
                <a:path w="10" h="65">
                  <a:moveTo>
                    <a:pt x="8" y="0"/>
                  </a:moveTo>
                  <a:lnTo>
                    <a:pt x="10" y="55"/>
                  </a:lnTo>
                  <a:lnTo>
                    <a:pt x="2" y="65"/>
                  </a:lnTo>
                  <a:lnTo>
                    <a:pt x="0" y="1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3" name="Freeform 2071"/>
            <p:cNvSpPr>
              <a:spLocks/>
            </p:cNvSpPr>
            <p:nvPr/>
          </p:nvSpPr>
          <p:spPr bwMode="auto">
            <a:xfrm>
              <a:off x="13616766" y="-752077"/>
              <a:ext cx="4763" cy="117475"/>
            </a:xfrm>
            <a:custGeom>
              <a:avLst/>
              <a:gdLst>
                <a:gd name="T0" fmla="*/ 1 w 3"/>
                <a:gd name="T1" fmla="*/ 0 h 74"/>
                <a:gd name="T2" fmla="*/ 3 w 3"/>
                <a:gd name="T3" fmla="*/ 55 h 74"/>
                <a:gd name="T4" fmla="*/ 1 w 3"/>
                <a:gd name="T5" fmla="*/ 74 h 74"/>
                <a:gd name="T6" fmla="*/ 0 w 3"/>
                <a:gd name="T7" fmla="*/ 18 h 74"/>
                <a:gd name="T8" fmla="*/ 1 w 3"/>
                <a:gd name="T9" fmla="*/ 0 h 74"/>
              </a:gdLst>
              <a:ahLst/>
              <a:cxnLst>
                <a:cxn ang="0">
                  <a:pos x="T0" y="T1"/>
                </a:cxn>
                <a:cxn ang="0">
                  <a:pos x="T2" y="T3"/>
                </a:cxn>
                <a:cxn ang="0">
                  <a:pos x="T4" y="T5"/>
                </a:cxn>
                <a:cxn ang="0">
                  <a:pos x="T6" y="T7"/>
                </a:cxn>
                <a:cxn ang="0">
                  <a:pos x="T8" y="T9"/>
                </a:cxn>
              </a:cxnLst>
              <a:rect l="0" t="0" r="r" b="b"/>
              <a:pathLst>
                <a:path w="3" h="74">
                  <a:moveTo>
                    <a:pt x="1" y="0"/>
                  </a:moveTo>
                  <a:lnTo>
                    <a:pt x="3" y="55"/>
                  </a:lnTo>
                  <a:lnTo>
                    <a:pt x="1" y="74"/>
                  </a:lnTo>
                  <a:lnTo>
                    <a:pt x="0" y="18"/>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4" name="Freeform 2072"/>
            <p:cNvSpPr>
              <a:spLocks/>
            </p:cNvSpPr>
            <p:nvPr/>
          </p:nvSpPr>
          <p:spPr bwMode="auto">
            <a:xfrm>
              <a:off x="13588191" y="-723502"/>
              <a:ext cx="30163" cy="98425"/>
            </a:xfrm>
            <a:custGeom>
              <a:avLst/>
              <a:gdLst>
                <a:gd name="T0" fmla="*/ 18 w 19"/>
                <a:gd name="T1" fmla="*/ 0 h 62"/>
                <a:gd name="T2" fmla="*/ 19 w 19"/>
                <a:gd name="T3" fmla="*/ 56 h 62"/>
                <a:gd name="T4" fmla="*/ 2 w 19"/>
                <a:gd name="T5" fmla="*/ 62 h 62"/>
                <a:gd name="T6" fmla="*/ 0 w 19"/>
                <a:gd name="T7" fmla="*/ 6 h 62"/>
                <a:gd name="T8" fmla="*/ 18 w 19"/>
                <a:gd name="T9" fmla="*/ 0 h 62"/>
              </a:gdLst>
              <a:ahLst/>
              <a:cxnLst>
                <a:cxn ang="0">
                  <a:pos x="T0" y="T1"/>
                </a:cxn>
                <a:cxn ang="0">
                  <a:pos x="T2" y="T3"/>
                </a:cxn>
                <a:cxn ang="0">
                  <a:pos x="T4" y="T5"/>
                </a:cxn>
                <a:cxn ang="0">
                  <a:pos x="T6" y="T7"/>
                </a:cxn>
                <a:cxn ang="0">
                  <a:pos x="T8" y="T9"/>
                </a:cxn>
              </a:cxnLst>
              <a:rect l="0" t="0" r="r" b="b"/>
              <a:pathLst>
                <a:path w="19" h="62">
                  <a:moveTo>
                    <a:pt x="18" y="0"/>
                  </a:moveTo>
                  <a:lnTo>
                    <a:pt x="19" y="56"/>
                  </a:lnTo>
                  <a:lnTo>
                    <a:pt x="2" y="62"/>
                  </a:lnTo>
                  <a:lnTo>
                    <a:pt x="0" y="6"/>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5" name="Freeform 2073"/>
            <p:cNvSpPr>
              <a:spLocks/>
            </p:cNvSpPr>
            <p:nvPr/>
          </p:nvSpPr>
          <p:spPr bwMode="auto">
            <a:xfrm>
              <a:off x="13564378" y="-713977"/>
              <a:ext cx="26988" cy="100013"/>
            </a:xfrm>
            <a:custGeom>
              <a:avLst/>
              <a:gdLst>
                <a:gd name="T0" fmla="*/ 15 w 17"/>
                <a:gd name="T1" fmla="*/ 0 h 63"/>
                <a:gd name="T2" fmla="*/ 17 w 17"/>
                <a:gd name="T3" fmla="*/ 56 h 63"/>
                <a:gd name="T4" fmla="*/ 1 w 17"/>
                <a:gd name="T5" fmla="*/ 63 h 63"/>
                <a:gd name="T6" fmla="*/ 0 w 17"/>
                <a:gd name="T7" fmla="*/ 8 h 63"/>
                <a:gd name="T8" fmla="*/ 15 w 17"/>
                <a:gd name="T9" fmla="*/ 0 h 63"/>
              </a:gdLst>
              <a:ahLst/>
              <a:cxnLst>
                <a:cxn ang="0">
                  <a:pos x="T0" y="T1"/>
                </a:cxn>
                <a:cxn ang="0">
                  <a:pos x="T2" y="T3"/>
                </a:cxn>
                <a:cxn ang="0">
                  <a:pos x="T4" y="T5"/>
                </a:cxn>
                <a:cxn ang="0">
                  <a:pos x="T6" y="T7"/>
                </a:cxn>
                <a:cxn ang="0">
                  <a:pos x="T8" y="T9"/>
                </a:cxn>
              </a:cxnLst>
              <a:rect l="0" t="0" r="r" b="b"/>
              <a:pathLst>
                <a:path w="17" h="63">
                  <a:moveTo>
                    <a:pt x="15" y="0"/>
                  </a:moveTo>
                  <a:lnTo>
                    <a:pt x="17" y="56"/>
                  </a:lnTo>
                  <a:lnTo>
                    <a:pt x="1" y="63"/>
                  </a:lnTo>
                  <a:lnTo>
                    <a:pt x="0" y="8"/>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6" name="Freeform 2074"/>
            <p:cNvSpPr>
              <a:spLocks/>
            </p:cNvSpPr>
            <p:nvPr/>
          </p:nvSpPr>
          <p:spPr bwMode="auto">
            <a:xfrm>
              <a:off x="13535803" y="-701277"/>
              <a:ext cx="30163" cy="104775"/>
            </a:xfrm>
            <a:custGeom>
              <a:avLst/>
              <a:gdLst>
                <a:gd name="T0" fmla="*/ 18 w 19"/>
                <a:gd name="T1" fmla="*/ 0 h 66"/>
                <a:gd name="T2" fmla="*/ 19 w 19"/>
                <a:gd name="T3" fmla="*/ 55 h 66"/>
                <a:gd name="T4" fmla="*/ 2 w 19"/>
                <a:gd name="T5" fmla="*/ 66 h 66"/>
                <a:gd name="T6" fmla="*/ 0 w 19"/>
                <a:gd name="T7" fmla="*/ 11 h 66"/>
                <a:gd name="T8" fmla="*/ 18 w 19"/>
                <a:gd name="T9" fmla="*/ 0 h 66"/>
              </a:gdLst>
              <a:ahLst/>
              <a:cxnLst>
                <a:cxn ang="0">
                  <a:pos x="T0" y="T1"/>
                </a:cxn>
                <a:cxn ang="0">
                  <a:pos x="T2" y="T3"/>
                </a:cxn>
                <a:cxn ang="0">
                  <a:pos x="T4" y="T5"/>
                </a:cxn>
                <a:cxn ang="0">
                  <a:pos x="T6" y="T7"/>
                </a:cxn>
                <a:cxn ang="0">
                  <a:pos x="T8" y="T9"/>
                </a:cxn>
              </a:cxnLst>
              <a:rect l="0" t="0" r="r" b="b"/>
              <a:pathLst>
                <a:path w="19" h="66">
                  <a:moveTo>
                    <a:pt x="18" y="0"/>
                  </a:moveTo>
                  <a:lnTo>
                    <a:pt x="19" y="55"/>
                  </a:lnTo>
                  <a:lnTo>
                    <a:pt x="2" y="66"/>
                  </a:lnTo>
                  <a:lnTo>
                    <a:pt x="0" y="11"/>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7" name="Freeform 2075"/>
            <p:cNvSpPr>
              <a:spLocks/>
            </p:cNvSpPr>
            <p:nvPr/>
          </p:nvSpPr>
          <p:spPr bwMode="auto">
            <a:xfrm>
              <a:off x="13532628" y="-683815"/>
              <a:ext cx="6350" cy="107950"/>
            </a:xfrm>
            <a:custGeom>
              <a:avLst/>
              <a:gdLst>
                <a:gd name="T0" fmla="*/ 2 w 4"/>
                <a:gd name="T1" fmla="*/ 0 h 68"/>
                <a:gd name="T2" fmla="*/ 4 w 4"/>
                <a:gd name="T3" fmla="*/ 55 h 68"/>
                <a:gd name="T4" fmla="*/ 2 w 4"/>
                <a:gd name="T5" fmla="*/ 68 h 68"/>
                <a:gd name="T6" fmla="*/ 0 w 4"/>
                <a:gd name="T7" fmla="*/ 13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lnTo>
                    <a:pt x="4" y="55"/>
                  </a:lnTo>
                  <a:lnTo>
                    <a:pt x="2" y="68"/>
                  </a:lnTo>
                  <a:lnTo>
                    <a:pt x="0" y="13"/>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8" name="Freeform 2076"/>
            <p:cNvSpPr>
              <a:spLocks/>
            </p:cNvSpPr>
            <p:nvPr/>
          </p:nvSpPr>
          <p:spPr bwMode="auto">
            <a:xfrm>
              <a:off x="13492941" y="-663177"/>
              <a:ext cx="42863" cy="107950"/>
            </a:xfrm>
            <a:custGeom>
              <a:avLst/>
              <a:gdLst>
                <a:gd name="T0" fmla="*/ 25 w 27"/>
                <a:gd name="T1" fmla="*/ 0 h 68"/>
                <a:gd name="T2" fmla="*/ 27 w 27"/>
                <a:gd name="T3" fmla="*/ 55 h 68"/>
                <a:gd name="T4" fmla="*/ 1 w 27"/>
                <a:gd name="T5" fmla="*/ 68 h 68"/>
                <a:gd name="T6" fmla="*/ 0 w 27"/>
                <a:gd name="T7" fmla="*/ 13 h 68"/>
                <a:gd name="T8" fmla="*/ 25 w 27"/>
                <a:gd name="T9" fmla="*/ 0 h 68"/>
              </a:gdLst>
              <a:ahLst/>
              <a:cxnLst>
                <a:cxn ang="0">
                  <a:pos x="T0" y="T1"/>
                </a:cxn>
                <a:cxn ang="0">
                  <a:pos x="T2" y="T3"/>
                </a:cxn>
                <a:cxn ang="0">
                  <a:pos x="T4" y="T5"/>
                </a:cxn>
                <a:cxn ang="0">
                  <a:pos x="T6" y="T7"/>
                </a:cxn>
                <a:cxn ang="0">
                  <a:pos x="T8" y="T9"/>
                </a:cxn>
              </a:cxnLst>
              <a:rect l="0" t="0" r="r" b="b"/>
              <a:pathLst>
                <a:path w="27" h="68">
                  <a:moveTo>
                    <a:pt x="25" y="0"/>
                  </a:moveTo>
                  <a:lnTo>
                    <a:pt x="27" y="55"/>
                  </a:lnTo>
                  <a:lnTo>
                    <a:pt x="1" y="68"/>
                  </a:lnTo>
                  <a:lnTo>
                    <a:pt x="0" y="13"/>
                  </a:lnTo>
                  <a:lnTo>
                    <a:pt x="2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099" name="Freeform 2077"/>
            <p:cNvSpPr>
              <a:spLocks/>
            </p:cNvSpPr>
            <p:nvPr/>
          </p:nvSpPr>
          <p:spPr bwMode="auto">
            <a:xfrm>
              <a:off x="13492941" y="-642540"/>
              <a:ext cx="1588" cy="104775"/>
            </a:xfrm>
            <a:custGeom>
              <a:avLst/>
              <a:gdLst>
                <a:gd name="T0" fmla="*/ 0 w 1"/>
                <a:gd name="T1" fmla="*/ 0 h 66"/>
                <a:gd name="T2" fmla="*/ 1 w 1"/>
                <a:gd name="T3" fmla="*/ 55 h 66"/>
                <a:gd name="T4" fmla="*/ 1 w 1"/>
                <a:gd name="T5" fmla="*/ 66 h 66"/>
                <a:gd name="T6" fmla="*/ 0 w 1"/>
                <a:gd name="T7" fmla="*/ 11 h 66"/>
                <a:gd name="T8" fmla="*/ 0 w 1"/>
                <a:gd name="T9" fmla="*/ 0 h 66"/>
              </a:gdLst>
              <a:ahLst/>
              <a:cxnLst>
                <a:cxn ang="0">
                  <a:pos x="T0" y="T1"/>
                </a:cxn>
                <a:cxn ang="0">
                  <a:pos x="T2" y="T3"/>
                </a:cxn>
                <a:cxn ang="0">
                  <a:pos x="T4" y="T5"/>
                </a:cxn>
                <a:cxn ang="0">
                  <a:pos x="T6" y="T7"/>
                </a:cxn>
                <a:cxn ang="0">
                  <a:pos x="T8" y="T9"/>
                </a:cxn>
              </a:cxnLst>
              <a:rect l="0" t="0" r="r" b="b"/>
              <a:pathLst>
                <a:path w="1" h="66">
                  <a:moveTo>
                    <a:pt x="0" y="0"/>
                  </a:moveTo>
                  <a:lnTo>
                    <a:pt x="1" y="55"/>
                  </a:lnTo>
                  <a:lnTo>
                    <a:pt x="1" y="66"/>
                  </a:lnTo>
                  <a:lnTo>
                    <a:pt x="0" y="11"/>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0" name="Freeform 2078"/>
            <p:cNvSpPr>
              <a:spLocks/>
            </p:cNvSpPr>
            <p:nvPr/>
          </p:nvSpPr>
          <p:spPr bwMode="auto">
            <a:xfrm>
              <a:off x="13472303" y="-625077"/>
              <a:ext cx="22225" cy="100013"/>
            </a:xfrm>
            <a:custGeom>
              <a:avLst/>
              <a:gdLst>
                <a:gd name="T0" fmla="*/ 13 w 14"/>
                <a:gd name="T1" fmla="*/ 0 h 63"/>
                <a:gd name="T2" fmla="*/ 14 w 14"/>
                <a:gd name="T3" fmla="*/ 55 h 63"/>
                <a:gd name="T4" fmla="*/ 2 w 14"/>
                <a:gd name="T5" fmla="*/ 63 h 63"/>
                <a:gd name="T6" fmla="*/ 0 w 14"/>
                <a:gd name="T7" fmla="*/ 8 h 63"/>
                <a:gd name="T8" fmla="*/ 13 w 14"/>
                <a:gd name="T9" fmla="*/ 0 h 63"/>
              </a:gdLst>
              <a:ahLst/>
              <a:cxnLst>
                <a:cxn ang="0">
                  <a:pos x="T0" y="T1"/>
                </a:cxn>
                <a:cxn ang="0">
                  <a:pos x="T2" y="T3"/>
                </a:cxn>
                <a:cxn ang="0">
                  <a:pos x="T4" y="T5"/>
                </a:cxn>
                <a:cxn ang="0">
                  <a:pos x="T6" y="T7"/>
                </a:cxn>
                <a:cxn ang="0">
                  <a:pos x="T8" y="T9"/>
                </a:cxn>
              </a:cxnLst>
              <a:rect l="0" t="0" r="r" b="b"/>
              <a:pathLst>
                <a:path w="14" h="63">
                  <a:moveTo>
                    <a:pt x="13" y="0"/>
                  </a:moveTo>
                  <a:lnTo>
                    <a:pt x="14" y="55"/>
                  </a:lnTo>
                  <a:lnTo>
                    <a:pt x="2" y="63"/>
                  </a:lnTo>
                  <a:lnTo>
                    <a:pt x="0" y="8"/>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1" name="Freeform 2079"/>
            <p:cNvSpPr>
              <a:spLocks/>
            </p:cNvSpPr>
            <p:nvPr/>
          </p:nvSpPr>
          <p:spPr bwMode="auto">
            <a:xfrm>
              <a:off x="13469128" y="-612377"/>
              <a:ext cx="6350" cy="100013"/>
            </a:xfrm>
            <a:custGeom>
              <a:avLst/>
              <a:gdLst>
                <a:gd name="T0" fmla="*/ 2 w 4"/>
                <a:gd name="T1" fmla="*/ 0 h 63"/>
                <a:gd name="T2" fmla="*/ 4 w 4"/>
                <a:gd name="T3" fmla="*/ 55 h 63"/>
                <a:gd name="T4" fmla="*/ 1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1" y="63"/>
                  </a:lnTo>
                  <a:lnTo>
                    <a:pt x="0" y="8"/>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2" name="Freeform 2080"/>
            <p:cNvSpPr>
              <a:spLocks/>
            </p:cNvSpPr>
            <p:nvPr/>
          </p:nvSpPr>
          <p:spPr bwMode="auto">
            <a:xfrm>
              <a:off x="13448491" y="-599677"/>
              <a:ext cx="22225" cy="101600"/>
            </a:xfrm>
            <a:custGeom>
              <a:avLst/>
              <a:gdLst>
                <a:gd name="T0" fmla="*/ 13 w 14"/>
                <a:gd name="T1" fmla="*/ 0 h 64"/>
                <a:gd name="T2" fmla="*/ 14 w 14"/>
                <a:gd name="T3" fmla="*/ 55 h 64"/>
                <a:gd name="T4" fmla="*/ 2 w 14"/>
                <a:gd name="T5" fmla="*/ 64 h 64"/>
                <a:gd name="T6" fmla="*/ 0 w 14"/>
                <a:gd name="T7" fmla="*/ 9 h 64"/>
                <a:gd name="T8" fmla="*/ 13 w 14"/>
                <a:gd name="T9" fmla="*/ 0 h 64"/>
              </a:gdLst>
              <a:ahLst/>
              <a:cxnLst>
                <a:cxn ang="0">
                  <a:pos x="T0" y="T1"/>
                </a:cxn>
                <a:cxn ang="0">
                  <a:pos x="T2" y="T3"/>
                </a:cxn>
                <a:cxn ang="0">
                  <a:pos x="T4" y="T5"/>
                </a:cxn>
                <a:cxn ang="0">
                  <a:pos x="T6" y="T7"/>
                </a:cxn>
                <a:cxn ang="0">
                  <a:pos x="T8" y="T9"/>
                </a:cxn>
              </a:cxnLst>
              <a:rect l="0" t="0" r="r" b="b"/>
              <a:pathLst>
                <a:path w="14" h="64">
                  <a:moveTo>
                    <a:pt x="13" y="0"/>
                  </a:moveTo>
                  <a:lnTo>
                    <a:pt x="14" y="55"/>
                  </a:lnTo>
                  <a:lnTo>
                    <a:pt x="2" y="64"/>
                  </a:lnTo>
                  <a:lnTo>
                    <a:pt x="0" y="9"/>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3" name="Freeform 2081"/>
            <p:cNvSpPr>
              <a:spLocks/>
            </p:cNvSpPr>
            <p:nvPr/>
          </p:nvSpPr>
          <p:spPr bwMode="auto">
            <a:xfrm>
              <a:off x="13419916" y="-585390"/>
              <a:ext cx="31750" cy="111125"/>
            </a:xfrm>
            <a:custGeom>
              <a:avLst/>
              <a:gdLst>
                <a:gd name="T0" fmla="*/ 18 w 20"/>
                <a:gd name="T1" fmla="*/ 0 h 70"/>
                <a:gd name="T2" fmla="*/ 20 w 20"/>
                <a:gd name="T3" fmla="*/ 55 h 70"/>
                <a:gd name="T4" fmla="*/ 2 w 20"/>
                <a:gd name="T5" fmla="*/ 70 h 70"/>
                <a:gd name="T6" fmla="*/ 0 w 20"/>
                <a:gd name="T7" fmla="*/ 15 h 70"/>
                <a:gd name="T8" fmla="*/ 18 w 20"/>
                <a:gd name="T9" fmla="*/ 0 h 70"/>
              </a:gdLst>
              <a:ahLst/>
              <a:cxnLst>
                <a:cxn ang="0">
                  <a:pos x="T0" y="T1"/>
                </a:cxn>
                <a:cxn ang="0">
                  <a:pos x="T2" y="T3"/>
                </a:cxn>
                <a:cxn ang="0">
                  <a:pos x="T4" y="T5"/>
                </a:cxn>
                <a:cxn ang="0">
                  <a:pos x="T6" y="T7"/>
                </a:cxn>
                <a:cxn ang="0">
                  <a:pos x="T8" y="T9"/>
                </a:cxn>
              </a:cxnLst>
              <a:rect l="0" t="0" r="r" b="b"/>
              <a:pathLst>
                <a:path w="20" h="70">
                  <a:moveTo>
                    <a:pt x="18" y="0"/>
                  </a:moveTo>
                  <a:lnTo>
                    <a:pt x="20" y="55"/>
                  </a:lnTo>
                  <a:lnTo>
                    <a:pt x="2" y="70"/>
                  </a:lnTo>
                  <a:lnTo>
                    <a:pt x="0" y="15"/>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4" name="Freeform 2082"/>
            <p:cNvSpPr>
              <a:spLocks/>
            </p:cNvSpPr>
            <p:nvPr/>
          </p:nvSpPr>
          <p:spPr bwMode="auto">
            <a:xfrm>
              <a:off x="13400866" y="-561577"/>
              <a:ext cx="22225" cy="96838"/>
            </a:xfrm>
            <a:custGeom>
              <a:avLst/>
              <a:gdLst>
                <a:gd name="T0" fmla="*/ 12 w 14"/>
                <a:gd name="T1" fmla="*/ 0 h 61"/>
                <a:gd name="T2" fmla="*/ 14 w 14"/>
                <a:gd name="T3" fmla="*/ 55 h 61"/>
                <a:gd name="T4" fmla="*/ 1 w 14"/>
                <a:gd name="T5" fmla="*/ 61 h 61"/>
                <a:gd name="T6" fmla="*/ 0 w 14"/>
                <a:gd name="T7" fmla="*/ 6 h 61"/>
                <a:gd name="T8" fmla="*/ 12 w 14"/>
                <a:gd name="T9" fmla="*/ 0 h 61"/>
              </a:gdLst>
              <a:ahLst/>
              <a:cxnLst>
                <a:cxn ang="0">
                  <a:pos x="T0" y="T1"/>
                </a:cxn>
                <a:cxn ang="0">
                  <a:pos x="T2" y="T3"/>
                </a:cxn>
                <a:cxn ang="0">
                  <a:pos x="T4" y="T5"/>
                </a:cxn>
                <a:cxn ang="0">
                  <a:pos x="T6" y="T7"/>
                </a:cxn>
                <a:cxn ang="0">
                  <a:pos x="T8" y="T9"/>
                </a:cxn>
              </a:cxnLst>
              <a:rect l="0" t="0" r="r" b="b"/>
              <a:pathLst>
                <a:path w="14" h="61">
                  <a:moveTo>
                    <a:pt x="12" y="0"/>
                  </a:moveTo>
                  <a:lnTo>
                    <a:pt x="14" y="55"/>
                  </a:lnTo>
                  <a:lnTo>
                    <a:pt x="1" y="61"/>
                  </a:lnTo>
                  <a:lnTo>
                    <a:pt x="0" y="6"/>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5" name="Freeform 2083"/>
            <p:cNvSpPr>
              <a:spLocks/>
            </p:cNvSpPr>
            <p:nvPr/>
          </p:nvSpPr>
          <p:spPr bwMode="auto">
            <a:xfrm>
              <a:off x="13367528" y="-552052"/>
              <a:ext cx="34925" cy="93663"/>
            </a:xfrm>
            <a:custGeom>
              <a:avLst/>
              <a:gdLst>
                <a:gd name="T0" fmla="*/ 21 w 22"/>
                <a:gd name="T1" fmla="*/ 0 h 59"/>
                <a:gd name="T2" fmla="*/ 22 w 22"/>
                <a:gd name="T3" fmla="*/ 55 h 59"/>
                <a:gd name="T4" fmla="*/ 2 w 22"/>
                <a:gd name="T5" fmla="*/ 59 h 59"/>
                <a:gd name="T6" fmla="*/ 0 w 22"/>
                <a:gd name="T7" fmla="*/ 4 h 59"/>
                <a:gd name="T8" fmla="*/ 21 w 22"/>
                <a:gd name="T9" fmla="*/ 0 h 59"/>
              </a:gdLst>
              <a:ahLst/>
              <a:cxnLst>
                <a:cxn ang="0">
                  <a:pos x="T0" y="T1"/>
                </a:cxn>
                <a:cxn ang="0">
                  <a:pos x="T2" y="T3"/>
                </a:cxn>
                <a:cxn ang="0">
                  <a:pos x="T4" y="T5"/>
                </a:cxn>
                <a:cxn ang="0">
                  <a:pos x="T6" y="T7"/>
                </a:cxn>
                <a:cxn ang="0">
                  <a:pos x="T8" y="T9"/>
                </a:cxn>
              </a:cxnLst>
              <a:rect l="0" t="0" r="r" b="b"/>
              <a:pathLst>
                <a:path w="22" h="59">
                  <a:moveTo>
                    <a:pt x="21" y="0"/>
                  </a:moveTo>
                  <a:lnTo>
                    <a:pt x="22" y="55"/>
                  </a:lnTo>
                  <a:lnTo>
                    <a:pt x="2" y="59"/>
                  </a:lnTo>
                  <a:lnTo>
                    <a:pt x="0" y="4"/>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6" name="Freeform 2084"/>
            <p:cNvSpPr>
              <a:spLocks/>
            </p:cNvSpPr>
            <p:nvPr/>
          </p:nvSpPr>
          <p:spPr bwMode="auto">
            <a:xfrm>
              <a:off x="13331016" y="-545702"/>
              <a:ext cx="39688" cy="103188"/>
            </a:xfrm>
            <a:custGeom>
              <a:avLst/>
              <a:gdLst>
                <a:gd name="T0" fmla="*/ 23 w 25"/>
                <a:gd name="T1" fmla="*/ 0 h 65"/>
                <a:gd name="T2" fmla="*/ 25 w 25"/>
                <a:gd name="T3" fmla="*/ 55 h 65"/>
                <a:gd name="T4" fmla="*/ 1 w 25"/>
                <a:gd name="T5" fmla="*/ 65 h 65"/>
                <a:gd name="T6" fmla="*/ 0 w 25"/>
                <a:gd name="T7" fmla="*/ 10 h 65"/>
                <a:gd name="T8" fmla="*/ 23 w 25"/>
                <a:gd name="T9" fmla="*/ 0 h 65"/>
              </a:gdLst>
              <a:ahLst/>
              <a:cxnLst>
                <a:cxn ang="0">
                  <a:pos x="T0" y="T1"/>
                </a:cxn>
                <a:cxn ang="0">
                  <a:pos x="T2" y="T3"/>
                </a:cxn>
                <a:cxn ang="0">
                  <a:pos x="T4" y="T5"/>
                </a:cxn>
                <a:cxn ang="0">
                  <a:pos x="T6" y="T7"/>
                </a:cxn>
                <a:cxn ang="0">
                  <a:pos x="T8" y="T9"/>
                </a:cxn>
              </a:cxnLst>
              <a:rect l="0" t="0" r="r" b="b"/>
              <a:pathLst>
                <a:path w="25" h="65">
                  <a:moveTo>
                    <a:pt x="23" y="0"/>
                  </a:moveTo>
                  <a:lnTo>
                    <a:pt x="25" y="55"/>
                  </a:lnTo>
                  <a:lnTo>
                    <a:pt x="1" y="65"/>
                  </a:lnTo>
                  <a:lnTo>
                    <a:pt x="0" y="10"/>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7" name="Freeform 2085"/>
            <p:cNvSpPr>
              <a:spLocks/>
            </p:cNvSpPr>
            <p:nvPr/>
          </p:nvSpPr>
          <p:spPr bwMode="auto">
            <a:xfrm>
              <a:off x="14964553" y="-577452"/>
              <a:ext cx="9525" cy="96838"/>
            </a:xfrm>
            <a:custGeom>
              <a:avLst/>
              <a:gdLst>
                <a:gd name="T0" fmla="*/ 4 w 6"/>
                <a:gd name="T1" fmla="*/ 0 h 61"/>
                <a:gd name="T2" fmla="*/ 6 w 6"/>
                <a:gd name="T3" fmla="*/ 55 h 61"/>
                <a:gd name="T4" fmla="*/ 2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2" y="61"/>
                  </a:lnTo>
                  <a:lnTo>
                    <a:pt x="0" y="6"/>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8" name="Freeform 2086"/>
            <p:cNvSpPr>
              <a:spLocks/>
            </p:cNvSpPr>
            <p:nvPr/>
          </p:nvSpPr>
          <p:spPr bwMode="auto">
            <a:xfrm>
              <a:off x="13762816" y="-479027"/>
              <a:ext cx="25400" cy="98425"/>
            </a:xfrm>
            <a:custGeom>
              <a:avLst/>
              <a:gdLst>
                <a:gd name="T0" fmla="*/ 15 w 16"/>
                <a:gd name="T1" fmla="*/ 7 h 62"/>
                <a:gd name="T2" fmla="*/ 16 w 16"/>
                <a:gd name="T3" fmla="*/ 62 h 62"/>
                <a:gd name="T4" fmla="*/ 2 w 16"/>
                <a:gd name="T5" fmla="*/ 56 h 62"/>
                <a:gd name="T6" fmla="*/ 0 w 16"/>
                <a:gd name="T7" fmla="*/ 0 h 62"/>
                <a:gd name="T8" fmla="*/ 15 w 16"/>
                <a:gd name="T9" fmla="*/ 7 h 62"/>
              </a:gdLst>
              <a:ahLst/>
              <a:cxnLst>
                <a:cxn ang="0">
                  <a:pos x="T0" y="T1"/>
                </a:cxn>
                <a:cxn ang="0">
                  <a:pos x="T2" y="T3"/>
                </a:cxn>
                <a:cxn ang="0">
                  <a:pos x="T4" y="T5"/>
                </a:cxn>
                <a:cxn ang="0">
                  <a:pos x="T6" y="T7"/>
                </a:cxn>
                <a:cxn ang="0">
                  <a:pos x="T8" y="T9"/>
                </a:cxn>
              </a:cxnLst>
              <a:rect l="0" t="0" r="r" b="b"/>
              <a:pathLst>
                <a:path w="16" h="62">
                  <a:moveTo>
                    <a:pt x="15" y="7"/>
                  </a:moveTo>
                  <a:lnTo>
                    <a:pt x="16" y="62"/>
                  </a:lnTo>
                  <a:lnTo>
                    <a:pt x="2" y="56"/>
                  </a:lnTo>
                  <a:lnTo>
                    <a:pt x="0" y="0"/>
                  </a:lnTo>
                  <a:lnTo>
                    <a:pt x="15"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09" name="Freeform 2087"/>
            <p:cNvSpPr>
              <a:spLocks/>
            </p:cNvSpPr>
            <p:nvPr/>
          </p:nvSpPr>
          <p:spPr bwMode="auto">
            <a:xfrm>
              <a:off x="13786628" y="-467915"/>
              <a:ext cx="3175" cy="100013"/>
            </a:xfrm>
            <a:custGeom>
              <a:avLst/>
              <a:gdLst>
                <a:gd name="T0" fmla="*/ 1 w 2"/>
                <a:gd name="T1" fmla="*/ 8 h 63"/>
                <a:gd name="T2" fmla="*/ 2 w 2"/>
                <a:gd name="T3" fmla="*/ 63 h 63"/>
                <a:gd name="T4" fmla="*/ 1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1"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0" name="Freeform 2088"/>
            <p:cNvSpPr>
              <a:spLocks/>
            </p:cNvSpPr>
            <p:nvPr/>
          </p:nvSpPr>
          <p:spPr bwMode="auto">
            <a:xfrm>
              <a:off x="14820091" y="-493315"/>
              <a:ext cx="9525" cy="100013"/>
            </a:xfrm>
            <a:custGeom>
              <a:avLst/>
              <a:gdLst>
                <a:gd name="T0" fmla="*/ 4 w 6"/>
                <a:gd name="T1" fmla="*/ 0 h 63"/>
                <a:gd name="T2" fmla="*/ 6 w 6"/>
                <a:gd name="T3" fmla="*/ 56 h 63"/>
                <a:gd name="T4" fmla="*/ 1 w 6"/>
                <a:gd name="T5" fmla="*/ 63 h 63"/>
                <a:gd name="T6" fmla="*/ 0 w 6"/>
                <a:gd name="T7" fmla="*/ 8 h 63"/>
                <a:gd name="T8" fmla="*/ 4 w 6"/>
                <a:gd name="T9" fmla="*/ 0 h 63"/>
              </a:gdLst>
              <a:ahLst/>
              <a:cxnLst>
                <a:cxn ang="0">
                  <a:pos x="T0" y="T1"/>
                </a:cxn>
                <a:cxn ang="0">
                  <a:pos x="T2" y="T3"/>
                </a:cxn>
                <a:cxn ang="0">
                  <a:pos x="T4" y="T5"/>
                </a:cxn>
                <a:cxn ang="0">
                  <a:pos x="T6" y="T7"/>
                </a:cxn>
                <a:cxn ang="0">
                  <a:pos x="T8" y="T9"/>
                </a:cxn>
              </a:cxnLst>
              <a:rect l="0" t="0" r="r" b="b"/>
              <a:pathLst>
                <a:path w="6" h="63">
                  <a:moveTo>
                    <a:pt x="4" y="0"/>
                  </a:moveTo>
                  <a:lnTo>
                    <a:pt x="6" y="56"/>
                  </a:lnTo>
                  <a:lnTo>
                    <a:pt x="1" y="63"/>
                  </a:lnTo>
                  <a:lnTo>
                    <a:pt x="0" y="8"/>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1" name="Freeform 2089"/>
            <p:cNvSpPr>
              <a:spLocks/>
            </p:cNvSpPr>
            <p:nvPr/>
          </p:nvSpPr>
          <p:spPr bwMode="auto">
            <a:xfrm>
              <a:off x="13788216" y="-455215"/>
              <a:ext cx="3175" cy="101600"/>
            </a:xfrm>
            <a:custGeom>
              <a:avLst/>
              <a:gdLst>
                <a:gd name="T0" fmla="*/ 0 w 2"/>
                <a:gd name="T1" fmla="*/ 9 h 64"/>
                <a:gd name="T2" fmla="*/ 2 w 2"/>
                <a:gd name="T3" fmla="*/ 64 h 64"/>
                <a:gd name="T4" fmla="*/ 1 w 2"/>
                <a:gd name="T5" fmla="*/ 55 h 64"/>
                <a:gd name="T6" fmla="*/ 0 w 2"/>
                <a:gd name="T7" fmla="*/ 0 h 64"/>
                <a:gd name="T8" fmla="*/ 0 w 2"/>
                <a:gd name="T9" fmla="*/ 9 h 64"/>
              </a:gdLst>
              <a:ahLst/>
              <a:cxnLst>
                <a:cxn ang="0">
                  <a:pos x="T0" y="T1"/>
                </a:cxn>
                <a:cxn ang="0">
                  <a:pos x="T2" y="T3"/>
                </a:cxn>
                <a:cxn ang="0">
                  <a:pos x="T4" y="T5"/>
                </a:cxn>
                <a:cxn ang="0">
                  <a:pos x="T6" y="T7"/>
                </a:cxn>
                <a:cxn ang="0">
                  <a:pos x="T8" y="T9"/>
                </a:cxn>
              </a:cxnLst>
              <a:rect l="0" t="0" r="r" b="b"/>
              <a:pathLst>
                <a:path w="2" h="64">
                  <a:moveTo>
                    <a:pt x="0" y="9"/>
                  </a:moveTo>
                  <a:lnTo>
                    <a:pt x="2" y="64"/>
                  </a:lnTo>
                  <a:lnTo>
                    <a:pt x="1" y="55"/>
                  </a:lnTo>
                  <a:lnTo>
                    <a:pt x="0" y="0"/>
                  </a:lnTo>
                  <a:lnTo>
                    <a:pt x="0" y="9"/>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2" name="Freeform 2090"/>
            <p:cNvSpPr>
              <a:spLocks/>
            </p:cNvSpPr>
            <p:nvPr/>
          </p:nvSpPr>
          <p:spPr bwMode="auto">
            <a:xfrm>
              <a:off x="14442266" y="-458390"/>
              <a:ext cx="3175" cy="96838"/>
            </a:xfrm>
            <a:custGeom>
              <a:avLst/>
              <a:gdLst>
                <a:gd name="T0" fmla="*/ 0 w 2"/>
                <a:gd name="T1" fmla="*/ 0 h 61"/>
                <a:gd name="T2" fmla="*/ 2 w 2"/>
                <a:gd name="T3" fmla="*/ 55 h 61"/>
                <a:gd name="T4" fmla="*/ 1 w 2"/>
                <a:gd name="T5" fmla="*/ 61 h 61"/>
                <a:gd name="T6" fmla="*/ 0 w 2"/>
                <a:gd name="T7" fmla="*/ 6 h 61"/>
                <a:gd name="T8" fmla="*/ 0 w 2"/>
                <a:gd name="T9" fmla="*/ 0 h 61"/>
              </a:gdLst>
              <a:ahLst/>
              <a:cxnLst>
                <a:cxn ang="0">
                  <a:pos x="T0" y="T1"/>
                </a:cxn>
                <a:cxn ang="0">
                  <a:pos x="T2" y="T3"/>
                </a:cxn>
                <a:cxn ang="0">
                  <a:pos x="T4" y="T5"/>
                </a:cxn>
                <a:cxn ang="0">
                  <a:pos x="T6" y="T7"/>
                </a:cxn>
                <a:cxn ang="0">
                  <a:pos x="T8" y="T9"/>
                </a:cxn>
              </a:cxnLst>
              <a:rect l="0" t="0" r="r" b="b"/>
              <a:pathLst>
                <a:path w="2" h="61">
                  <a:moveTo>
                    <a:pt x="0" y="0"/>
                  </a:moveTo>
                  <a:lnTo>
                    <a:pt x="2" y="55"/>
                  </a:lnTo>
                  <a:lnTo>
                    <a:pt x="1" y="61"/>
                  </a:lnTo>
                  <a:lnTo>
                    <a:pt x="0" y="6"/>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3" name="Freeform 2091"/>
            <p:cNvSpPr>
              <a:spLocks/>
            </p:cNvSpPr>
            <p:nvPr/>
          </p:nvSpPr>
          <p:spPr bwMode="auto">
            <a:xfrm>
              <a:off x="13783453" y="-431402"/>
              <a:ext cx="11113" cy="98425"/>
            </a:xfrm>
            <a:custGeom>
              <a:avLst/>
              <a:gdLst>
                <a:gd name="T0" fmla="*/ 7 w 7"/>
                <a:gd name="T1" fmla="*/ 7 h 62"/>
                <a:gd name="T2" fmla="*/ 7 w 7"/>
                <a:gd name="T3" fmla="*/ 62 h 62"/>
                <a:gd name="T4" fmla="*/ 1 w 7"/>
                <a:gd name="T5" fmla="*/ 55 h 62"/>
                <a:gd name="T6" fmla="*/ 0 w 7"/>
                <a:gd name="T7" fmla="*/ 0 h 62"/>
                <a:gd name="T8" fmla="*/ 7 w 7"/>
                <a:gd name="T9" fmla="*/ 7 h 62"/>
              </a:gdLst>
              <a:ahLst/>
              <a:cxnLst>
                <a:cxn ang="0">
                  <a:pos x="T0" y="T1"/>
                </a:cxn>
                <a:cxn ang="0">
                  <a:pos x="T2" y="T3"/>
                </a:cxn>
                <a:cxn ang="0">
                  <a:pos x="T4" y="T5"/>
                </a:cxn>
                <a:cxn ang="0">
                  <a:pos x="T6" y="T7"/>
                </a:cxn>
                <a:cxn ang="0">
                  <a:pos x="T8" y="T9"/>
                </a:cxn>
              </a:cxnLst>
              <a:rect l="0" t="0" r="r" b="b"/>
              <a:pathLst>
                <a:path w="7" h="62">
                  <a:moveTo>
                    <a:pt x="7" y="7"/>
                  </a:moveTo>
                  <a:lnTo>
                    <a:pt x="7" y="62"/>
                  </a:lnTo>
                  <a:lnTo>
                    <a:pt x="1" y="55"/>
                  </a:lnTo>
                  <a:lnTo>
                    <a:pt x="0" y="0"/>
                  </a:lnTo>
                  <a:lnTo>
                    <a:pt x="7"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4" name="Freeform 2092"/>
            <p:cNvSpPr>
              <a:spLocks/>
            </p:cNvSpPr>
            <p:nvPr/>
          </p:nvSpPr>
          <p:spPr bwMode="auto">
            <a:xfrm>
              <a:off x="13788216" y="-407590"/>
              <a:ext cx="34925" cy="106363"/>
            </a:xfrm>
            <a:custGeom>
              <a:avLst/>
              <a:gdLst>
                <a:gd name="T0" fmla="*/ 20 w 22"/>
                <a:gd name="T1" fmla="*/ 12 h 67"/>
                <a:gd name="T2" fmla="*/ 22 w 22"/>
                <a:gd name="T3" fmla="*/ 67 h 67"/>
                <a:gd name="T4" fmla="*/ 1 w 22"/>
                <a:gd name="T5" fmla="*/ 55 h 67"/>
                <a:gd name="T6" fmla="*/ 0 w 22"/>
                <a:gd name="T7" fmla="*/ 0 h 67"/>
                <a:gd name="T8" fmla="*/ 20 w 22"/>
                <a:gd name="T9" fmla="*/ 12 h 67"/>
              </a:gdLst>
              <a:ahLst/>
              <a:cxnLst>
                <a:cxn ang="0">
                  <a:pos x="T0" y="T1"/>
                </a:cxn>
                <a:cxn ang="0">
                  <a:pos x="T2" y="T3"/>
                </a:cxn>
                <a:cxn ang="0">
                  <a:pos x="T4" y="T5"/>
                </a:cxn>
                <a:cxn ang="0">
                  <a:pos x="T6" y="T7"/>
                </a:cxn>
                <a:cxn ang="0">
                  <a:pos x="T8" y="T9"/>
                </a:cxn>
              </a:cxnLst>
              <a:rect l="0" t="0" r="r" b="b"/>
              <a:pathLst>
                <a:path w="22" h="67">
                  <a:moveTo>
                    <a:pt x="20" y="12"/>
                  </a:moveTo>
                  <a:lnTo>
                    <a:pt x="22" y="67"/>
                  </a:lnTo>
                  <a:lnTo>
                    <a:pt x="1" y="55"/>
                  </a:lnTo>
                  <a:lnTo>
                    <a:pt x="0" y="0"/>
                  </a:lnTo>
                  <a:lnTo>
                    <a:pt x="20" y="1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5" name="Freeform 2093"/>
            <p:cNvSpPr>
              <a:spLocks/>
            </p:cNvSpPr>
            <p:nvPr/>
          </p:nvSpPr>
          <p:spPr bwMode="auto">
            <a:xfrm>
              <a:off x="13819966" y="-388540"/>
              <a:ext cx="4763" cy="100013"/>
            </a:xfrm>
            <a:custGeom>
              <a:avLst/>
              <a:gdLst>
                <a:gd name="T0" fmla="*/ 1 w 3"/>
                <a:gd name="T1" fmla="*/ 8 h 63"/>
                <a:gd name="T2" fmla="*/ 3 w 3"/>
                <a:gd name="T3" fmla="*/ 63 h 63"/>
                <a:gd name="T4" fmla="*/ 2 w 3"/>
                <a:gd name="T5" fmla="*/ 55 h 63"/>
                <a:gd name="T6" fmla="*/ 0 w 3"/>
                <a:gd name="T7" fmla="*/ 0 h 63"/>
                <a:gd name="T8" fmla="*/ 1 w 3"/>
                <a:gd name="T9" fmla="*/ 8 h 63"/>
              </a:gdLst>
              <a:ahLst/>
              <a:cxnLst>
                <a:cxn ang="0">
                  <a:pos x="T0" y="T1"/>
                </a:cxn>
                <a:cxn ang="0">
                  <a:pos x="T2" y="T3"/>
                </a:cxn>
                <a:cxn ang="0">
                  <a:pos x="T4" y="T5"/>
                </a:cxn>
                <a:cxn ang="0">
                  <a:pos x="T6" y="T7"/>
                </a:cxn>
                <a:cxn ang="0">
                  <a:pos x="T8" y="T9"/>
                </a:cxn>
              </a:cxnLst>
              <a:rect l="0" t="0" r="r" b="b"/>
              <a:pathLst>
                <a:path w="3" h="63">
                  <a:moveTo>
                    <a:pt x="1" y="8"/>
                  </a:moveTo>
                  <a:lnTo>
                    <a:pt x="3" y="63"/>
                  </a:lnTo>
                  <a:lnTo>
                    <a:pt x="2"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6" name="Freeform 2094"/>
            <p:cNvSpPr>
              <a:spLocks/>
            </p:cNvSpPr>
            <p:nvPr/>
          </p:nvSpPr>
          <p:spPr bwMode="auto">
            <a:xfrm>
              <a:off x="13821553" y="-375840"/>
              <a:ext cx="12700" cy="95250"/>
            </a:xfrm>
            <a:custGeom>
              <a:avLst/>
              <a:gdLst>
                <a:gd name="T0" fmla="*/ 6 w 8"/>
                <a:gd name="T1" fmla="*/ 5 h 60"/>
                <a:gd name="T2" fmla="*/ 8 w 8"/>
                <a:gd name="T3" fmla="*/ 60 h 60"/>
                <a:gd name="T4" fmla="*/ 2 w 8"/>
                <a:gd name="T5" fmla="*/ 55 h 60"/>
                <a:gd name="T6" fmla="*/ 0 w 8"/>
                <a:gd name="T7" fmla="*/ 0 h 60"/>
                <a:gd name="T8" fmla="*/ 6 w 8"/>
                <a:gd name="T9" fmla="*/ 5 h 60"/>
              </a:gdLst>
              <a:ahLst/>
              <a:cxnLst>
                <a:cxn ang="0">
                  <a:pos x="T0" y="T1"/>
                </a:cxn>
                <a:cxn ang="0">
                  <a:pos x="T2" y="T3"/>
                </a:cxn>
                <a:cxn ang="0">
                  <a:pos x="T4" y="T5"/>
                </a:cxn>
                <a:cxn ang="0">
                  <a:pos x="T6" y="T7"/>
                </a:cxn>
                <a:cxn ang="0">
                  <a:pos x="T8" y="T9"/>
                </a:cxn>
              </a:cxnLst>
              <a:rect l="0" t="0" r="r" b="b"/>
              <a:pathLst>
                <a:path w="8" h="60">
                  <a:moveTo>
                    <a:pt x="6" y="5"/>
                  </a:moveTo>
                  <a:lnTo>
                    <a:pt x="8" y="60"/>
                  </a:lnTo>
                  <a:lnTo>
                    <a:pt x="2" y="55"/>
                  </a:lnTo>
                  <a:lnTo>
                    <a:pt x="0" y="0"/>
                  </a:lnTo>
                  <a:lnTo>
                    <a:pt x="6"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7" name="Freeform 2095"/>
            <p:cNvSpPr>
              <a:spLocks/>
            </p:cNvSpPr>
            <p:nvPr/>
          </p:nvSpPr>
          <p:spPr bwMode="auto">
            <a:xfrm>
              <a:off x="13807266" y="-361552"/>
              <a:ext cx="15875" cy="103188"/>
            </a:xfrm>
            <a:custGeom>
              <a:avLst/>
              <a:gdLst>
                <a:gd name="T0" fmla="*/ 8 w 10"/>
                <a:gd name="T1" fmla="*/ 0 h 65"/>
                <a:gd name="T2" fmla="*/ 10 w 10"/>
                <a:gd name="T3" fmla="*/ 56 h 65"/>
                <a:gd name="T4" fmla="*/ 1 w 10"/>
                <a:gd name="T5" fmla="*/ 65 h 65"/>
                <a:gd name="T6" fmla="*/ 0 w 10"/>
                <a:gd name="T7" fmla="*/ 10 h 65"/>
                <a:gd name="T8" fmla="*/ 8 w 10"/>
                <a:gd name="T9" fmla="*/ 0 h 65"/>
              </a:gdLst>
              <a:ahLst/>
              <a:cxnLst>
                <a:cxn ang="0">
                  <a:pos x="T0" y="T1"/>
                </a:cxn>
                <a:cxn ang="0">
                  <a:pos x="T2" y="T3"/>
                </a:cxn>
                <a:cxn ang="0">
                  <a:pos x="T4" y="T5"/>
                </a:cxn>
                <a:cxn ang="0">
                  <a:pos x="T6" y="T7"/>
                </a:cxn>
                <a:cxn ang="0">
                  <a:pos x="T8" y="T9"/>
                </a:cxn>
              </a:cxnLst>
              <a:rect l="0" t="0" r="r" b="b"/>
              <a:pathLst>
                <a:path w="10" h="65">
                  <a:moveTo>
                    <a:pt x="8" y="0"/>
                  </a:moveTo>
                  <a:lnTo>
                    <a:pt x="10" y="56"/>
                  </a:lnTo>
                  <a:lnTo>
                    <a:pt x="1" y="65"/>
                  </a:lnTo>
                  <a:lnTo>
                    <a:pt x="0" y="1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8" name="Freeform 2096"/>
            <p:cNvSpPr>
              <a:spLocks/>
            </p:cNvSpPr>
            <p:nvPr/>
          </p:nvSpPr>
          <p:spPr bwMode="auto">
            <a:xfrm>
              <a:off x="13907278" y="-340915"/>
              <a:ext cx="14288" cy="90488"/>
            </a:xfrm>
            <a:custGeom>
              <a:avLst/>
              <a:gdLst>
                <a:gd name="T0" fmla="*/ 7 w 9"/>
                <a:gd name="T1" fmla="*/ 2 h 57"/>
                <a:gd name="T2" fmla="*/ 9 w 9"/>
                <a:gd name="T3" fmla="*/ 57 h 57"/>
                <a:gd name="T4" fmla="*/ 1 w 9"/>
                <a:gd name="T5" fmla="*/ 55 h 57"/>
                <a:gd name="T6" fmla="*/ 0 w 9"/>
                <a:gd name="T7" fmla="*/ 0 h 57"/>
                <a:gd name="T8" fmla="*/ 7 w 9"/>
                <a:gd name="T9" fmla="*/ 2 h 57"/>
              </a:gdLst>
              <a:ahLst/>
              <a:cxnLst>
                <a:cxn ang="0">
                  <a:pos x="T0" y="T1"/>
                </a:cxn>
                <a:cxn ang="0">
                  <a:pos x="T2" y="T3"/>
                </a:cxn>
                <a:cxn ang="0">
                  <a:pos x="T4" y="T5"/>
                </a:cxn>
                <a:cxn ang="0">
                  <a:pos x="T6" y="T7"/>
                </a:cxn>
                <a:cxn ang="0">
                  <a:pos x="T8" y="T9"/>
                </a:cxn>
              </a:cxnLst>
              <a:rect l="0" t="0" r="r" b="b"/>
              <a:pathLst>
                <a:path w="9" h="57">
                  <a:moveTo>
                    <a:pt x="7" y="2"/>
                  </a:moveTo>
                  <a:lnTo>
                    <a:pt x="9" y="57"/>
                  </a:lnTo>
                  <a:lnTo>
                    <a:pt x="1" y="55"/>
                  </a:lnTo>
                  <a:lnTo>
                    <a:pt x="0" y="0"/>
                  </a:lnTo>
                  <a:lnTo>
                    <a:pt x="7"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19" name="Freeform 2097"/>
            <p:cNvSpPr>
              <a:spLocks/>
            </p:cNvSpPr>
            <p:nvPr/>
          </p:nvSpPr>
          <p:spPr bwMode="auto">
            <a:xfrm>
              <a:off x="13337366" y="-1191815"/>
              <a:ext cx="1885950" cy="896938"/>
            </a:xfrm>
            <a:custGeom>
              <a:avLst/>
              <a:gdLst>
                <a:gd name="T0" fmla="*/ 855 w 1188"/>
                <a:gd name="T1" fmla="*/ 23 h 565"/>
                <a:gd name="T2" fmla="*/ 916 w 1188"/>
                <a:gd name="T3" fmla="*/ 23 h 565"/>
                <a:gd name="T4" fmla="*/ 988 w 1188"/>
                <a:gd name="T5" fmla="*/ 51 h 565"/>
                <a:gd name="T6" fmla="*/ 1039 w 1188"/>
                <a:gd name="T7" fmla="*/ 60 h 565"/>
                <a:gd name="T8" fmla="*/ 1077 w 1188"/>
                <a:gd name="T9" fmla="*/ 87 h 565"/>
                <a:gd name="T10" fmla="*/ 1162 w 1188"/>
                <a:gd name="T11" fmla="*/ 96 h 565"/>
                <a:gd name="T12" fmla="*/ 1168 w 1188"/>
                <a:gd name="T13" fmla="*/ 125 h 565"/>
                <a:gd name="T14" fmla="*/ 1146 w 1188"/>
                <a:gd name="T15" fmla="*/ 144 h 565"/>
                <a:gd name="T16" fmla="*/ 1113 w 1188"/>
                <a:gd name="T17" fmla="*/ 171 h 565"/>
                <a:gd name="T18" fmla="*/ 1139 w 1188"/>
                <a:gd name="T19" fmla="*/ 207 h 565"/>
                <a:gd name="T20" fmla="*/ 1164 w 1188"/>
                <a:gd name="T21" fmla="*/ 271 h 565"/>
                <a:gd name="T22" fmla="*/ 1120 w 1188"/>
                <a:gd name="T23" fmla="*/ 315 h 565"/>
                <a:gd name="T24" fmla="*/ 1083 w 1188"/>
                <a:gd name="T25" fmla="*/ 345 h 565"/>
                <a:gd name="T26" fmla="*/ 1051 w 1188"/>
                <a:gd name="T27" fmla="*/ 367 h 565"/>
                <a:gd name="T28" fmla="*/ 1025 w 1188"/>
                <a:gd name="T29" fmla="*/ 400 h 565"/>
                <a:gd name="T30" fmla="*/ 961 w 1188"/>
                <a:gd name="T31" fmla="*/ 431 h 565"/>
                <a:gd name="T32" fmla="*/ 925 w 1188"/>
                <a:gd name="T33" fmla="*/ 461 h 565"/>
                <a:gd name="T34" fmla="*/ 830 w 1188"/>
                <a:gd name="T35" fmla="*/ 459 h 565"/>
                <a:gd name="T36" fmla="*/ 785 w 1188"/>
                <a:gd name="T37" fmla="*/ 460 h 565"/>
                <a:gd name="T38" fmla="*/ 737 w 1188"/>
                <a:gd name="T39" fmla="*/ 462 h 565"/>
                <a:gd name="T40" fmla="*/ 696 w 1188"/>
                <a:gd name="T41" fmla="*/ 468 h 565"/>
                <a:gd name="T42" fmla="*/ 642 w 1188"/>
                <a:gd name="T43" fmla="*/ 487 h 565"/>
                <a:gd name="T44" fmla="*/ 600 w 1188"/>
                <a:gd name="T45" fmla="*/ 496 h 565"/>
                <a:gd name="T46" fmla="*/ 544 w 1188"/>
                <a:gd name="T47" fmla="*/ 508 h 565"/>
                <a:gd name="T48" fmla="*/ 488 w 1188"/>
                <a:gd name="T49" fmla="*/ 528 h 565"/>
                <a:gd name="T50" fmla="*/ 418 w 1188"/>
                <a:gd name="T51" fmla="*/ 552 h 565"/>
                <a:gd name="T52" fmla="*/ 388 w 1188"/>
                <a:gd name="T53" fmla="*/ 554 h 565"/>
                <a:gd name="T54" fmla="*/ 359 w 1188"/>
                <a:gd name="T55" fmla="*/ 536 h 565"/>
                <a:gd name="T56" fmla="*/ 311 w 1188"/>
                <a:gd name="T57" fmla="*/ 519 h 565"/>
                <a:gd name="T58" fmla="*/ 288 w 1188"/>
                <a:gd name="T59" fmla="*/ 486 h 565"/>
                <a:gd name="T60" fmla="*/ 283 w 1188"/>
                <a:gd name="T61" fmla="*/ 456 h 565"/>
                <a:gd name="T62" fmla="*/ 192 w 1188"/>
                <a:gd name="T63" fmla="*/ 440 h 565"/>
                <a:gd name="T64" fmla="*/ 130 w 1188"/>
                <a:gd name="T65" fmla="*/ 428 h 565"/>
                <a:gd name="T66" fmla="*/ 63 w 1188"/>
                <a:gd name="T67" fmla="*/ 423 h 565"/>
                <a:gd name="T68" fmla="*/ 2 w 1188"/>
                <a:gd name="T69" fmla="*/ 417 h 565"/>
                <a:gd name="T70" fmla="*/ 76 w 1188"/>
                <a:gd name="T71" fmla="*/ 383 h 565"/>
                <a:gd name="T72" fmla="*/ 103 w 1188"/>
                <a:gd name="T73" fmla="*/ 347 h 565"/>
                <a:gd name="T74" fmla="*/ 164 w 1188"/>
                <a:gd name="T75" fmla="*/ 303 h 565"/>
                <a:gd name="T76" fmla="*/ 197 w 1188"/>
                <a:gd name="T77" fmla="*/ 262 h 565"/>
                <a:gd name="T78" fmla="*/ 236 w 1188"/>
                <a:gd name="T79" fmla="*/ 231 h 565"/>
                <a:gd name="T80" fmla="*/ 325 w 1188"/>
                <a:gd name="T81" fmla="*/ 213 h 565"/>
                <a:gd name="T82" fmla="*/ 377 w 1188"/>
                <a:gd name="T83" fmla="*/ 204 h 565"/>
                <a:gd name="T84" fmla="*/ 500 w 1188"/>
                <a:gd name="T85" fmla="*/ 199 h 565"/>
                <a:gd name="T86" fmla="*/ 525 w 1188"/>
                <a:gd name="T87" fmla="*/ 167 h 565"/>
                <a:gd name="T88" fmla="*/ 544 w 1188"/>
                <a:gd name="T89" fmla="*/ 131 h 565"/>
                <a:gd name="T90" fmla="*/ 532 w 1188"/>
                <a:gd name="T91" fmla="*/ 88 h 565"/>
                <a:gd name="T92" fmla="*/ 573 w 1188"/>
                <a:gd name="T93" fmla="*/ 60 h 565"/>
                <a:gd name="T94" fmla="*/ 585 w 1188"/>
                <a:gd name="T95" fmla="*/ 33 h 565"/>
                <a:gd name="T96" fmla="*/ 615 w 1188"/>
                <a:gd name="T97" fmla="*/ 20 h 565"/>
                <a:gd name="T98" fmla="*/ 632 w 1188"/>
                <a:gd name="T99" fmla="*/ 30 h 565"/>
                <a:gd name="T100" fmla="*/ 696 w 1188"/>
                <a:gd name="T101" fmla="*/ 33 h 565"/>
                <a:gd name="T102" fmla="*/ 787 w 1188"/>
                <a:gd name="T103" fmla="*/ 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8" h="565">
                  <a:moveTo>
                    <a:pt x="842" y="0"/>
                  </a:moveTo>
                  <a:lnTo>
                    <a:pt x="855" y="3"/>
                  </a:lnTo>
                  <a:lnTo>
                    <a:pt x="849" y="13"/>
                  </a:lnTo>
                  <a:lnTo>
                    <a:pt x="855" y="23"/>
                  </a:lnTo>
                  <a:lnTo>
                    <a:pt x="870" y="27"/>
                  </a:lnTo>
                  <a:lnTo>
                    <a:pt x="879" y="30"/>
                  </a:lnTo>
                  <a:lnTo>
                    <a:pt x="902" y="23"/>
                  </a:lnTo>
                  <a:lnTo>
                    <a:pt x="916" y="23"/>
                  </a:lnTo>
                  <a:lnTo>
                    <a:pt x="932" y="25"/>
                  </a:lnTo>
                  <a:lnTo>
                    <a:pt x="944" y="39"/>
                  </a:lnTo>
                  <a:lnTo>
                    <a:pt x="960" y="40"/>
                  </a:lnTo>
                  <a:lnTo>
                    <a:pt x="988" y="51"/>
                  </a:lnTo>
                  <a:lnTo>
                    <a:pt x="1002" y="54"/>
                  </a:lnTo>
                  <a:lnTo>
                    <a:pt x="1018" y="53"/>
                  </a:lnTo>
                  <a:lnTo>
                    <a:pt x="1036" y="55"/>
                  </a:lnTo>
                  <a:lnTo>
                    <a:pt x="1039" y="60"/>
                  </a:lnTo>
                  <a:lnTo>
                    <a:pt x="1054" y="65"/>
                  </a:lnTo>
                  <a:lnTo>
                    <a:pt x="1064" y="74"/>
                  </a:lnTo>
                  <a:lnTo>
                    <a:pt x="1066" y="82"/>
                  </a:lnTo>
                  <a:lnTo>
                    <a:pt x="1077" y="87"/>
                  </a:lnTo>
                  <a:lnTo>
                    <a:pt x="1099" y="83"/>
                  </a:lnTo>
                  <a:lnTo>
                    <a:pt x="1124" y="87"/>
                  </a:lnTo>
                  <a:lnTo>
                    <a:pt x="1144" y="93"/>
                  </a:lnTo>
                  <a:lnTo>
                    <a:pt x="1162" y="96"/>
                  </a:lnTo>
                  <a:lnTo>
                    <a:pt x="1185" y="104"/>
                  </a:lnTo>
                  <a:lnTo>
                    <a:pt x="1188" y="111"/>
                  </a:lnTo>
                  <a:lnTo>
                    <a:pt x="1180" y="118"/>
                  </a:lnTo>
                  <a:lnTo>
                    <a:pt x="1168" y="125"/>
                  </a:lnTo>
                  <a:lnTo>
                    <a:pt x="1162" y="130"/>
                  </a:lnTo>
                  <a:lnTo>
                    <a:pt x="1154" y="134"/>
                  </a:lnTo>
                  <a:lnTo>
                    <a:pt x="1150" y="135"/>
                  </a:lnTo>
                  <a:lnTo>
                    <a:pt x="1146" y="144"/>
                  </a:lnTo>
                  <a:lnTo>
                    <a:pt x="1144" y="147"/>
                  </a:lnTo>
                  <a:lnTo>
                    <a:pt x="1127" y="150"/>
                  </a:lnTo>
                  <a:lnTo>
                    <a:pt x="1114" y="167"/>
                  </a:lnTo>
                  <a:lnTo>
                    <a:pt x="1113" y="171"/>
                  </a:lnTo>
                  <a:lnTo>
                    <a:pt x="1119" y="176"/>
                  </a:lnTo>
                  <a:lnTo>
                    <a:pt x="1125" y="183"/>
                  </a:lnTo>
                  <a:lnTo>
                    <a:pt x="1139" y="195"/>
                  </a:lnTo>
                  <a:lnTo>
                    <a:pt x="1139" y="207"/>
                  </a:lnTo>
                  <a:lnTo>
                    <a:pt x="1181" y="227"/>
                  </a:lnTo>
                  <a:lnTo>
                    <a:pt x="1174" y="233"/>
                  </a:lnTo>
                  <a:lnTo>
                    <a:pt x="1167" y="250"/>
                  </a:lnTo>
                  <a:lnTo>
                    <a:pt x="1164" y="271"/>
                  </a:lnTo>
                  <a:lnTo>
                    <a:pt x="1162" y="287"/>
                  </a:lnTo>
                  <a:lnTo>
                    <a:pt x="1153" y="297"/>
                  </a:lnTo>
                  <a:lnTo>
                    <a:pt x="1132" y="302"/>
                  </a:lnTo>
                  <a:lnTo>
                    <a:pt x="1120" y="315"/>
                  </a:lnTo>
                  <a:lnTo>
                    <a:pt x="1113" y="325"/>
                  </a:lnTo>
                  <a:lnTo>
                    <a:pt x="1100" y="329"/>
                  </a:lnTo>
                  <a:lnTo>
                    <a:pt x="1093" y="333"/>
                  </a:lnTo>
                  <a:lnTo>
                    <a:pt x="1083" y="345"/>
                  </a:lnTo>
                  <a:lnTo>
                    <a:pt x="1070" y="355"/>
                  </a:lnTo>
                  <a:lnTo>
                    <a:pt x="1059" y="357"/>
                  </a:lnTo>
                  <a:lnTo>
                    <a:pt x="1055" y="358"/>
                  </a:lnTo>
                  <a:lnTo>
                    <a:pt x="1051" y="367"/>
                  </a:lnTo>
                  <a:lnTo>
                    <a:pt x="1040" y="376"/>
                  </a:lnTo>
                  <a:lnTo>
                    <a:pt x="1029" y="387"/>
                  </a:lnTo>
                  <a:lnTo>
                    <a:pt x="1025" y="393"/>
                  </a:lnTo>
                  <a:lnTo>
                    <a:pt x="1025" y="400"/>
                  </a:lnTo>
                  <a:lnTo>
                    <a:pt x="1026" y="415"/>
                  </a:lnTo>
                  <a:lnTo>
                    <a:pt x="1015" y="420"/>
                  </a:lnTo>
                  <a:lnTo>
                    <a:pt x="976" y="428"/>
                  </a:lnTo>
                  <a:lnTo>
                    <a:pt x="961" y="431"/>
                  </a:lnTo>
                  <a:lnTo>
                    <a:pt x="938" y="440"/>
                  </a:lnTo>
                  <a:lnTo>
                    <a:pt x="934" y="448"/>
                  </a:lnTo>
                  <a:lnTo>
                    <a:pt x="935" y="455"/>
                  </a:lnTo>
                  <a:lnTo>
                    <a:pt x="925" y="461"/>
                  </a:lnTo>
                  <a:lnTo>
                    <a:pt x="896" y="460"/>
                  </a:lnTo>
                  <a:lnTo>
                    <a:pt x="868" y="462"/>
                  </a:lnTo>
                  <a:lnTo>
                    <a:pt x="841" y="463"/>
                  </a:lnTo>
                  <a:lnTo>
                    <a:pt x="830" y="459"/>
                  </a:lnTo>
                  <a:lnTo>
                    <a:pt x="817" y="464"/>
                  </a:lnTo>
                  <a:lnTo>
                    <a:pt x="809" y="463"/>
                  </a:lnTo>
                  <a:lnTo>
                    <a:pt x="795" y="463"/>
                  </a:lnTo>
                  <a:lnTo>
                    <a:pt x="785" y="460"/>
                  </a:lnTo>
                  <a:lnTo>
                    <a:pt x="777" y="456"/>
                  </a:lnTo>
                  <a:lnTo>
                    <a:pt x="765" y="459"/>
                  </a:lnTo>
                  <a:lnTo>
                    <a:pt x="745" y="463"/>
                  </a:lnTo>
                  <a:lnTo>
                    <a:pt x="737" y="462"/>
                  </a:lnTo>
                  <a:lnTo>
                    <a:pt x="724" y="459"/>
                  </a:lnTo>
                  <a:lnTo>
                    <a:pt x="712" y="461"/>
                  </a:lnTo>
                  <a:lnTo>
                    <a:pt x="696" y="462"/>
                  </a:lnTo>
                  <a:lnTo>
                    <a:pt x="696" y="468"/>
                  </a:lnTo>
                  <a:lnTo>
                    <a:pt x="696" y="477"/>
                  </a:lnTo>
                  <a:lnTo>
                    <a:pt x="677" y="477"/>
                  </a:lnTo>
                  <a:lnTo>
                    <a:pt x="666" y="480"/>
                  </a:lnTo>
                  <a:lnTo>
                    <a:pt x="642" y="487"/>
                  </a:lnTo>
                  <a:lnTo>
                    <a:pt x="631" y="490"/>
                  </a:lnTo>
                  <a:lnTo>
                    <a:pt x="629" y="498"/>
                  </a:lnTo>
                  <a:lnTo>
                    <a:pt x="623" y="498"/>
                  </a:lnTo>
                  <a:lnTo>
                    <a:pt x="600" y="496"/>
                  </a:lnTo>
                  <a:lnTo>
                    <a:pt x="574" y="498"/>
                  </a:lnTo>
                  <a:lnTo>
                    <a:pt x="565" y="501"/>
                  </a:lnTo>
                  <a:lnTo>
                    <a:pt x="555" y="508"/>
                  </a:lnTo>
                  <a:lnTo>
                    <a:pt x="544" y="508"/>
                  </a:lnTo>
                  <a:lnTo>
                    <a:pt x="518" y="514"/>
                  </a:lnTo>
                  <a:lnTo>
                    <a:pt x="502" y="519"/>
                  </a:lnTo>
                  <a:lnTo>
                    <a:pt x="494" y="519"/>
                  </a:lnTo>
                  <a:lnTo>
                    <a:pt x="488" y="528"/>
                  </a:lnTo>
                  <a:lnTo>
                    <a:pt x="475" y="533"/>
                  </a:lnTo>
                  <a:lnTo>
                    <a:pt x="452" y="540"/>
                  </a:lnTo>
                  <a:lnTo>
                    <a:pt x="435" y="543"/>
                  </a:lnTo>
                  <a:lnTo>
                    <a:pt x="418" y="552"/>
                  </a:lnTo>
                  <a:lnTo>
                    <a:pt x="410" y="556"/>
                  </a:lnTo>
                  <a:lnTo>
                    <a:pt x="408" y="565"/>
                  </a:lnTo>
                  <a:lnTo>
                    <a:pt x="392" y="564"/>
                  </a:lnTo>
                  <a:lnTo>
                    <a:pt x="388" y="554"/>
                  </a:lnTo>
                  <a:lnTo>
                    <a:pt x="365" y="553"/>
                  </a:lnTo>
                  <a:lnTo>
                    <a:pt x="364" y="545"/>
                  </a:lnTo>
                  <a:lnTo>
                    <a:pt x="366" y="538"/>
                  </a:lnTo>
                  <a:lnTo>
                    <a:pt x="359" y="536"/>
                  </a:lnTo>
                  <a:lnTo>
                    <a:pt x="338" y="535"/>
                  </a:lnTo>
                  <a:lnTo>
                    <a:pt x="309" y="534"/>
                  </a:lnTo>
                  <a:lnTo>
                    <a:pt x="303" y="528"/>
                  </a:lnTo>
                  <a:lnTo>
                    <a:pt x="311" y="519"/>
                  </a:lnTo>
                  <a:lnTo>
                    <a:pt x="305" y="514"/>
                  </a:lnTo>
                  <a:lnTo>
                    <a:pt x="304" y="506"/>
                  </a:lnTo>
                  <a:lnTo>
                    <a:pt x="284" y="494"/>
                  </a:lnTo>
                  <a:lnTo>
                    <a:pt x="288" y="486"/>
                  </a:lnTo>
                  <a:lnTo>
                    <a:pt x="281" y="479"/>
                  </a:lnTo>
                  <a:lnTo>
                    <a:pt x="284" y="473"/>
                  </a:lnTo>
                  <a:lnTo>
                    <a:pt x="284" y="464"/>
                  </a:lnTo>
                  <a:lnTo>
                    <a:pt x="283" y="456"/>
                  </a:lnTo>
                  <a:lnTo>
                    <a:pt x="268" y="449"/>
                  </a:lnTo>
                  <a:lnTo>
                    <a:pt x="255" y="442"/>
                  </a:lnTo>
                  <a:lnTo>
                    <a:pt x="220" y="440"/>
                  </a:lnTo>
                  <a:lnTo>
                    <a:pt x="192" y="440"/>
                  </a:lnTo>
                  <a:lnTo>
                    <a:pt x="181" y="435"/>
                  </a:lnTo>
                  <a:lnTo>
                    <a:pt x="163" y="432"/>
                  </a:lnTo>
                  <a:lnTo>
                    <a:pt x="141" y="427"/>
                  </a:lnTo>
                  <a:lnTo>
                    <a:pt x="130" y="428"/>
                  </a:lnTo>
                  <a:lnTo>
                    <a:pt x="111" y="426"/>
                  </a:lnTo>
                  <a:lnTo>
                    <a:pt x="92" y="421"/>
                  </a:lnTo>
                  <a:lnTo>
                    <a:pt x="81" y="420"/>
                  </a:lnTo>
                  <a:lnTo>
                    <a:pt x="63" y="423"/>
                  </a:lnTo>
                  <a:lnTo>
                    <a:pt x="42" y="422"/>
                  </a:lnTo>
                  <a:lnTo>
                    <a:pt x="29" y="423"/>
                  </a:lnTo>
                  <a:lnTo>
                    <a:pt x="0" y="420"/>
                  </a:lnTo>
                  <a:lnTo>
                    <a:pt x="2" y="417"/>
                  </a:lnTo>
                  <a:lnTo>
                    <a:pt x="25" y="408"/>
                  </a:lnTo>
                  <a:lnTo>
                    <a:pt x="46" y="403"/>
                  </a:lnTo>
                  <a:lnTo>
                    <a:pt x="58" y="398"/>
                  </a:lnTo>
                  <a:lnTo>
                    <a:pt x="76" y="383"/>
                  </a:lnTo>
                  <a:lnTo>
                    <a:pt x="88" y="375"/>
                  </a:lnTo>
                  <a:lnTo>
                    <a:pt x="91" y="366"/>
                  </a:lnTo>
                  <a:lnTo>
                    <a:pt x="103" y="358"/>
                  </a:lnTo>
                  <a:lnTo>
                    <a:pt x="103" y="347"/>
                  </a:lnTo>
                  <a:lnTo>
                    <a:pt x="129" y="334"/>
                  </a:lnTo>
                  <a:lnTo>
                    <a:pt x="131" y="322"/>
                  </a:lnTo>
                  <a:lnTo>
                    <a:pt x="148" y="310"/>
                  </a:lnTo>
                  <a:lnTo>
                    <a:pt x="164" y="303"/>
                  </a:lnTo>
                  <a:lnTo>
                    <a:pt x="181" y="297"/>
                  </a:lnTo>
                  <a:lnTo>
                    <a:pt x="183" y="278"/>
                  </a:lnTo>
                  <a:lnTo>
                    <a:pt x="192" y="269"/>
                  </a:lnTo>
                  <a:lnTo>
                    <a:pt x="197" y="262"/>
                  </a:lnTo>
                  <a:lnTo>
                    <a:pt x="203" y="255"/>
                  </a:lnTo>
                  <a:lnTo>
                    <a:pt x="223" y="243"/>
                  </a:lnTo>
                  <a:lnTo>
                    <a:pt x="235" y="242"/>
                  </a:lnTo>
                  <a:lnTo>
                    <a:pt x="236" y="231"/>
                  </a:lnTo>
                  <a:lnTo>
                    <a:pt x="247" y="227"/>
                  </a:lnTo>
                  <a:lnTo>
                    <a:pt x="258" y="219"/>
                  </a:lnTo>
                  <a:lnTo>
                    <a:pt x="305" y="217"/>
                  </a:lnTo>
                  <a:lnTo>
                    <a:pt x="325" y="213"/>
                  </a:lnTo>
                  <a:lnTo>
                    <a:pt x="331" y="216"/>
                  </a:lnTo>
                  <a:lnTo>
                    <a:pt x="336" y="218"/>
                  </a:lnTo>
                  <a:lnTo>
                    <a:pt x="366" y="206"/>
                  </a:lnTo>
                  <a:lnTo>
                    <a:pt x="377" y="204"/>
                  </a:lnTo>
                  <a:lnTo>
                    <a:pt x="421" y="205"/>
                  </a:lnTo>
                  <a:lnTo>
                    <a:pt x="449" y="209"/>
                  </a:lnTo>
                  <a:lnTo>
                    <a:pt x="466" y="213"/>
                  </a:lnTo>
                  <a:lnTo>
                    <a:pt x="500" y="199"/>
                  </a:lnTo>
                  <a:lnTo>
                    <a:pt x="521" y="193"/>
                  </a:lnTo>
                  <a:lnTo>
                    <a:pt x="519" y="182"/>
                  </a:lnTo>
                  <a:lnTo>
                    <a:pt x="525" y="172"/>
                  </a:lnTo>
                  <a:lnTo>
                    <a:pt x="525" y="167"/>
                  </a:lnTo>
                  <a:lnTo>
                    <a:pt x="506" y="158"/>
                  </a:lnTo>
                  <a:lnTo>
                    <a:pt x="518" y="148"/>
                  </a:lnTo>
                  <a:lnTo>
                    <a:pt x="538" y="139"/>
                  </a:lnTo>
                  <a:lnTo>
                    <a:pt x="544" y="131"/>
                  </a:lnTo>
                  <a:lnTo>
                    <a:pt x="537" y="120"/>
                  </a:lnTo>
                  <a:lnTo>
                    <a:pt x="525" y="111"/>
                  </a:lnTo>
                  <a:lnTo>
                    <a:pt x="525" y="101"/>
                  </a:lnTo>
                  <a:lnTo>
                    <a:pt x="532" y="88"/>
                  </a:lnTo>
                  <a:lnTo>
                    <a:pt x="547" y="80"/>
                  </a:lnTo>
                  <a:lnTo>
                    <a:pt x="579" y="78"/>
                  </a:lnTo>
                  <a:lnTo>
                    <a:pt x="578" y="68"/>
                  </a:lnTo>
                  <a:lnTo>
                    <a:pt x="573" y="60"/>
                  </a:lnTo>
                  <a:lnTo>
                    <a:pt x="576" y="51"/>
                  </a:lnTo>
                  <a:lnTo>
                    <a:pt x="579" y="47"/>
                  </a:lnTo>
                  <a:lnTo>
                    <a:pt x="570" y="42"/>
                  </a:lnTo>
                  <a:lnTo>
                    <a:pt x="585" y="33"/>
                  </a:lnTo>
                  <a:lnTo>
                    <a:pt x="595" y="37"/>
                  </a:lnTo>
                  <a:lnTo>
                    <a:pt x="608" y="33"/>
                  </a:lnTo>
                  <a:lnTo>
                    <a:pt x="609" y="22"/>
                  </a:lnTo>
                  <a:lnTo>
                    <a:pt x="615" y="20"/>
                  </a:lnTo>
                  <a:lnTo>
                    <a:pt x="627" y="23"/>
                  </a:lnTo>
                  <a:lnTo>
                    <a:pt x="627" y="28"/>
                  </a:lnTo>
                  <a:lnTo>
                    <a:pt x="632" y="28"/>
                  </a:lnTo>
                  <a:lnTo>
                    <a:pt x="632" y="30"/>
                  </a:lnTo>
                  <a:lnTo>
                    <a:pt x="656" y="30"/>
                  </a:lnTo>
                  <a:lnTo>
                    <a:pt x="656" y="40"/>
                  </a:lnTo>
                  <a:lnTo>
                    <a:pt x="679" y="42"/>
                  </a:lnTo>
                  <a:lnTo>
                    <a:pt x="696" y="33"/>
                  </a:lnTo>
                  <a:lnTo>
                    <a:pt x="713" y="31"/>
                  </a:lnTo>
                  <a:lnTo>
                    <a:pt x="729" y="23"/>
                  </a:lnTo>
                  <a:lnTo>
                    <a:pt x="757" y="14"/>
                  </a:lnTo>
                  <a:lnTo>
                    <a:pt x="787" y="5"/>
                  </a:lnTo>
                  <a:lnTo>
                    <a:pt x="814" y="0"/>
                  </a:lnTo>
                  <a:lnTo>
                    <a:pt x="84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0" name="Freeform 2098"/>
            <p:cNvSpPr>
              <a:spLocks/>
            </p:cNvSpPr>
            <p:nvPr/>
          </p:nvSpPr>
          <p:spPr bwMode="auto">
            <a:xfrm>
              <a:off x="14146991" y="-2293540"/>
              <a:ext cx="1936750" cy="1455738"/>
            </a:xfrm>
            <a:custGeom>
              <a:avLst/>
              <a:gdLst>
                <a:gd name="T0" fmla="*/ 343 w 1549"/>
                <a:gd name="T1" fmla="*/ 12 h 1116"/>
                <a:gd name="T2" fmla="*/ 374 w 1549"/>
                <a:gd name="T3" fmla="*/ 36 h 1116"/>
                <a:gd name="T4" fmla="*/ 426 w 1549"/>
                <a:gd name="T5" fmla="*/ 26 h 1116"/>
                <a:gd name="T6" fmla="*/ 469 w 1549"/>
                <a:gd name="T7" fmla="*/ 56 h 1116"/>
                <a:gd name="T8" fmla="*/ 449 w 1549"/>
                <a:gd name="T9" fmla="*/ 82 h 1116"/>
                <a:gd name="T10" fmla="*/ 481 w 1549"/>
                <a:gd name="T11" fmla="*/ 79 h 1116"/>
                <a:gd name="T12" fmla="*/ 430 w 1549"/>
                <a:gd name="T13" fmla="*/ 131 h 1116"/>
                <a:gd name="T14" fmla="*/ 455 w 1549"/>
                <a:gd name="T15" fmla="*/ 123 h 1116"/>
                <a:gd name="T16" fmla="*/ 502 w 1549"/>
                <a:gd name="T17" fmla="*/ 104 h 1116"/>
                <a:gd name="T18" fmla="*/ 594 w 1549"/>
                <a:gd name="T19" fmla="*/ 83 h 1116"/>
                <a:gd name="T20" fmla="*/ 770 w 1549"/>
                <a:gd name="T21" fmla="*/ 111 h 1116"/>
                <a:gd name="T22" fmla="*/ 941 w 1549"/>
                <a:gd name="T23" fmla="*/ 119 h 1116"/>
                <a:gd name="T24" fmla="*/ 1125 w 1549"/>
                <a:gd name="T25" fmla="*/ 176 h 1116"/>
                <a:gd name="T26" fmla="*/ 1240 w 1549"/>
                <a:gd name="T27" fmla="*/ 233 h 1116"/>
                <a:gd name="T28" fmla="*/ 1322 w 1549"/>
                <a:gd name="T29" fmla="*/ 270 h 1116"/>
                <a:gd name="T30" fmla="*/ 1448 w 1549"/>
                <a:gd name="T31" fmla="*/ 283 h 1116"/>
                <a:gd name="T32" fmla="*/ 1523 w 1549"/>
                <a:gd name="T33" fmla="*/ 354 h 1116"/>
                <a:gd name="T34" fmla="*/ 1537 w 1549"/>
                <a:gd name="T35" fmla="*/ 406 h 1116"/>
                <a:gd name="T36" fmla="*/ 1524 w 1549"/>
                <a:gd name="T37" fmla="*/ 481 h 1116"/>
                <a:gd name="T38" fmla="*/ 1420 w 1549"/>
                <a:gd name="T39" fmla="*/ 577 h 1116"/>
                <a:gd name="T40" fmla="*/ 1329 w 1549"/>
                <a:gd name="T41" fmla="*/ 628 h 1116"/>
                <a:gd name="T42" fmla="*/ 1224 w 1549"/>
                <a:gd name="T43" fmla="*/ 672 h 1116"/>
                <a:gd name="T44" fmla="*/ 1099 w 1549"/>
                <a:gd name="T45" fmla="*/ 766 h 1116"/>
                <a:gd name="T46" fmla="*/ 1038 w 1549"/>
                <a:gd name="T47" fmla="*/ 756 h 1116"/>
                <a:gd name="T48" fmla="*/ 996 w 1549"/>
                <a:gd name="T49" fmla="*/ 800 h 1116"/>
                <a:gd name="T50" fmla="*/ 985 w 1549"/>
                <a:gd name="T51" fmla="*/ 833 h 1116"/>
                <a:gd name="T52" fmla="*/ 971 w 1549"/>
                <a:gd name="T53" fmla="*/ 895 h 1116"/>
                <a:gd name="T54" fmla="*/ 941 w 1549"/>
                <a:gd name="T55" fmla="*/ 1008 h 1116"/>
                <a:gd name="T56" fmla="*/ 857 w 1549"/>
                <a:gd name="T57" fmla="*/ 1116 h 1116"/>
                <a:gd name="T58" fmla="*/ 772 w 1549"/>
                <a:gd name="T59" fmla="*/ 1042 h 1116"/>
                <a:gd name="T60" fmla="*/ 832 w 1549"/>
                <a:gd name="T61" fmla="*/ 997 h 1116"/>
                <a:gd name="T62" fmla="*/ 810 w 1549"/>
                <a:gd name="T63" fmla="*/ 951 h 1116"/>
                <a:gd name="T64" fmla="*/ 696 w 1549"/>
                <a:gd name="T65" fmla="*/ 917 h 1116"/>
                <a:gd name="T66" fmla="*/ 577 w 1549"/>
                <a:gd name="T67" fmla="*/ 887 h 1116"/>
                <a:gd name="T68" fmla="*/ 462 w 1549"/>
                <a:gd name="T69" fmla="*/ 872 h 1116"/>
                <a:gd name="T70" fmla="*/ 356 w 1549"/>
                <a:gd name="T71" fmla="*/ 845 h 1116"/>
                <a:gd name="T72" fmla="*/ 191 w 1549"/>
                <a:gd name="T73" fmla="*/ 888 h 1116"/>
                <a:gd name="T74" fmla="*/ 178 w 1549"/>
                <a:gd name="T75" fmla="*/ 818 h 1116"/>
                <a:gd name="T76" fmla="*/ 202 w 1549"/>
                <a:gd name="T77" fmla="*/ 747 h 1116"/>
                <a:gd name="T78" fmla="*/ 182 w 1549"/>
                <a:gd name="T79" fmla="*/ 693 h 1116"/>
                <a:gd name="T80" fmla="*/ 198 w 1549"/>
                <a:gd name="T81" fmla="*/ 658 h 1116"/>
                <a:gd name="T82" fmla="*/ 183 w 1549"/>
                <a:gd name="T83" fmla="*/ 624 h 1116"/>
                <a:gd name="T84" fmla="*/ 257 w 1549"/>
                <a:gd name="T85" fmla="*/ 583 h 1116"/>
                <a:gd name="T86" fmla="*/ 188 w 1549"/>
                <a:gd name="T87" fmla="*/ 560 h 1116"/>
                <a:gd name="T88" fmla="*/ 136 w 1549"/>
                <a:gd name="T89" fmla="*/ 499 h 1116"/>
                <a:gd name="T90" fmla="*/ 193 w 1549"/>
                <a:gd name="T91" fmla="*/ 447 h 1116"/>
                <a:gd name="T92" fmla="*/ 132 w 1549"/>
                <a:gd name="T93" fmla="*/ 429 h 1116"/>
                <a:gd name="T94" fmla="*/ 66 w 1549"/>
                <a:gd name="T95" fmla="*/ 380 h 1116"/>
                <a:gd name="T96" fmla="*/ 105 w 1549"/>
                <a:gd name="T97" fmla="*/ 308 h 1116"/>
                <a:gd name="T98" fmla="*/ 56 w 1549"/>
                <a:gd name="T99" fmla="*/ 250 h 1116"/>
                <a:gd name="T100" fmla="*/ 34 w 1549"/>
                <a:gd name="T101" fmla="*/ 226 h 1116"/>
                <a:gd name="T102" fmla="*/ 195 w 1549"/>
                <a:gd name="T103" fmla="*/ 129 h 1116"/>
                <a:gd name="T104" fmla="*/ 267 w 1549"/>
                <a:gd name="T105" fmla="*/ 35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9" h="1116">
                  <a:moveTo>
                    <a:pt x="296" y="0"/>
                  </a:moveTo>
                  <a:cubicBezTo>
                    <a:pt x="310" y="3"/>
                    <a:pt x="310" y="3"/>
                    <a:pt x="310" y="3"/>
                  </a:cubicBezTo>
                  <a:cubicBezTo>
                    <a:pt x="327" y="5"/>
                    <a:pt x="327" y="5"/>
                    <a:pt x="327" y="5"/>
                  </a:cubicBezTo>
                  <a:cubicBezTo>
                    <a:pt x="333" y="2"/>
                    <a:pt x="333" y="2"/>
                    <a:pt x="333" y="2"/>
                  </a:cubicBezTo>
                  <a:cubicBezTo>
                    <a:pt x="334" y="12"/>
                    <a:pt x="334" y="12"/>
                    <a:pt x="334" y="12"/>
                  </a:cubicBezTo>
                  <a:cubicBezTo>
                    <a:pt x="343" y="12"/>
                    <a:pt x="343" y="12"/>
                    <a:pt x="343" y="12"/>
                  </a:cubicBezTo>
                  <a:cubicBezTo>
                    <a:pt x="354" y="11"/>
                    <a:pt x="354" y="11"/>
                    <a:pt x="354" y="11"/>
                  </a:cubicBezTo>
                  <a:cubicBezTo>
                    <a:pt x="357" y="14"/>
                    <a:pt x="357" y="14"/>
                    <a:pt x="357" y="14"/>
                  </a:cubicBezTo>
                  <a:cubicBezTo>
                    <a:pt x="357" y="18"/>
                    <a:pt x="357" y="18"/>
                    <a:pt x="357" y="18"/>
                  </a:cubicBezTo>
                  <a:cubicBezTo>
                    <a:pt x="375" y="18"/>
                    <a:pt x="375" y="18"/>
                    <a:pt x="375" y="18"/>
                  </a:cubicBezTo>
                  <a:cubicBezTo>
                    <a:pt x="373" y="25"/>
                    <a:pt x="373" y="25"/>
                    <a:pt x="373" y="25"/>
                  </a:cubicBezTo>
                  <a:cubicBezTo>
                    <a:pt x="374" y="36"/>
                    <a:pt x="374" y="36"/>
                    <a:pt x="374" y="36"/>
                  </a:cubicBezTo>
                  <a:cubicBezTo>
                    <a:pt x="383" y="35"/>
                    <a:pt x="383" y="35"/>
                    <a:pt x="383" y="35"/>
                  </a:cubicBezTo>
                  <a:cubicBezTo>
                    <a:pt x="389" y="26"/>
                    <a:pt x="389" y="26"/>
                    <a:pt x="389" y="26"/>
                  </a:cubicBezTo>
                  <a:cubicBezTo>
                    <a:pt x="413" y="19"/>
                    <a:pt x="413" y="19"/>
                    <a:pt x="413" y="19"/>
                  </a:cubicBezTo>
                  <a:cubicBezTo>
                    <a:pt x="416" y="25"/>
                    <a:pt x="416" y="25"/>
                    <a:pt x="416" y="25"/>
                  </a:cubicBezTo>
                  <a:cubicBezTo>
                    <a:pt x="429" y="20"/>
                    <a:pt x="429" y="20"/>
                    <a:pt x="429" y="20"/>
                  </a:cubicBezTo>
                  <a:cubicBezTo>
                    <a:pt x="426" y="26"/>
                    <a:pt x="426" y="26"/>
                    <a:pt x="426" y="26"/>
                  </a:cubicBezTo>
                  <a:cubicBezTo>
                    <a:pt x="430" y="30"/>
                    <a:pt x="430" y="30"/>
                    <a:pt x="430" y="30"/>
                  </a:cubicBezTo>
                  <a:cubicBezTo>
                    <a:pt x="438" y="30"/>
                    <a:pt x="438" y="30"/>
                    <a:pt x="438" y="30"/>
                  </a:cubicBezTo>
                  <a:cubicBezTo>
                    <a:pt x="445" y="39"/>
                    <a:pt x="445" y="39"/>
                    <a:pt x="445" y="39"/>
                  </a:cubicBezTo>
                  <a:cubicBezTo>
                    <a:pt x="451" y="44"/>
                    <a:pt x="451" y="44"/>
                    <a:pt x="451" y="44"/>
                  </a:cubicBezTo>
                  <a:cubicBezTo>
                    <a:pt x="469" y="49"/>
                    <a:pt x="469" y="49"/>
                    <a:pt x="469" y="49"/>
                  </a:cubicBezTo>
                  <a:cubicBezTo>
                    <a:pt x="469" y="56"/>
                    <a:pt x="469" y="56"/>
                    <a:pt x="469" y="56"/>
                  </a:cubicBezTo>
                  <a:cubicBezTo>
                    <a:pt x="462" y="60"/>
                    <a:pt x="462" y="60"/>
                    <a:pt x="462" y="60"/>
                  </a:cubicBezTo>
                  <a:cubicBezTo>
                    <a:pt x="456" y="68"/>
                    <a:pt x="456" y="68"/>
                    <a:pt x="456" y="68"/>
                  </a:cubicBezTo>
                  <a:cubicBezTo>
                    <a:pt x="446" y="68"/>
                    <a:pt x="446" y="68"/>
                    <a:pt x="446" y="68"/>
                  </a:cubicBezTo>
                  <a:cubicBezTo>
                    <a:pt x="441" y="71"/>
                    <a:pt x="441" y="71"/>
                    <a:pt x="441" y="71"/>
                  </a:cubicBezTo>
                  <a:cubicBezTo>
                    <a:pt x="446" y="72"/>
                    <a:pt x="446" y="72"/>
                    <a:pt x="446" y="72"/>
                  </a:cubicBezTo>
                  <a:cubicBezTo>
                    <a:pt x="449" y="82"/>
                    <a:pt x="449" y="82"/>
                    <a:pt x="449" y="82"/>
                  </a:cubicBezTo>
                  <a:cubicBezTo>
                    <a:pt x="456" y="72"/>
                    <a:pt x="456" y="72"/>
                    <a:pt x="456" y="72"/>
                  </a:cubicBezTo>
                  <a:cubicBezTo>
                    <a:pt x="466" y="65"/>
                    <a:pt x="466" y="65"/>
                    <a:pt x="466" y="65"/>
                  </a:cubicBezTo>
                  <a:cubicBezTo>
                    <a:pt x="470" y="62"/>
                    <a:pt x="470" y="62"/>
                    <a:pt x="470" y="62"/>
                  </a:cubicBezTo>
                  <a:cubicBezTo>
                    <a:pt x="475" y="66"/>
                    <a:pt x="475" y="66"/>
                    <a:pt x="475" y="66"/>
                  </a:cubicBezTo>
                  <a:cubicBezTo>
                    <a:pt x="481" y="71"/>
                    <a:pt x="481" y="71"/>
                    <a:pt x="481" y="71"/>
                  </a:cubicBezTo>
                  <a:cubicBezTo>
                    <a:pt x="481" y="79"/>
                    <a:pt x="481" y="79"/>
                    <a:pt x="481" y="79"/>
                  </a:cubicBezTo>
                  <a:cubicBezTo>
                    <a:pt x="470" y="81"/>
                    <a:pt x="470" y="81"/>
                    <a:pt x="470" y="81"/>
                  </a:cubicBezTo>
                  <a:cubicBezTo>
                    <a:pt x="456" y="95"/>
                    <a:pt x="456" y="95"/>
                    <a:pt x="456" y="95"/>
                  </a:cubicBezTo>
                  <a:cubicBezTo>
                    <a:pt x="447" y="107"/>
                    <a:pt x="447" y="107"/>
                    <a:pt x="447" y="107"/>
                  </a:cubicBezTo>
                  <a:cubicBezTo>
                    <a:pt x="444" y="120"/>
                    <a:pt x="444" y="120"/>
                    <a:pt x="444" y="120"/>
                  </a:cubicBezTo>
                  <a:cubicBezTo>
                    <a:pt x="438" y="125"/>
                    <a:pt x="438" y="125"/>
                    <a:pt x="438" y="125"/>
                  </a:cubicBezTo>
                  <a:cubicBezTo>
                    <a:pt x="430" y="131"/>
                    <a:pt x="430" y="131"/>
                    <a:pt x="430" y="131"/>
                  </a:cubicBezTo>
                  <a:cubicBezTo>
                    <a:pt x="429" y="138"/>
                    <a:pt x="429" y="138"/>
                    <a:pt x="429" y="138"/>
                  </a:cubicBezTo>
                  <a:cubicBezTo>
                    <a:pt x="442" y="131"/>
                    <a:pt x="442" y="131"/>
                    <a:pt x="442" y="131"/>
                  </a:cubicBezTo>
                  <a:cubicBezTo>
                    <a:pt x="447" y="129"/>
                    <a:pt x="447" y="129"/>
                    <a:pt x="447" y="129"/>
                  </a:cubicBezTo>
                  <a:cubicBezTo>
                    <a:pt x="455" y="134"/>
                    <a:pt x="455" y="134"/>
                    <a:pt x="455" y="134"/>
                  </a:cubicBezTo>
                  <a:cubicBezTo>
                    <a:pt x="455" y="129"/>
                    <a:pt x="455" y="129"/>
                    <a:pt x="455" y="129"/>
                  </a:cubicBezTo>
                  <a:cubicBezTo>
                    <a:pt x="455" y="123"/>
                    <a:pt x="455" y="123"/>
                    <a:pt x="455" y="123"/>
                  </a:cubicBezTo>
                  <a:cubicBezTo>
                    <a:pt x="482" y="117"/>
                    <a:pt x="482" y="117"/>
                    <a:pt x="482" y="117"/>
                  </a:cubicBezTo>
                  <a:cubicBezTo>
                    <a:pt x="480" y="107"/>
                    <a:pt x="480" y="107"/>
                    <a:pt x="480" y="107"/>
                  </a:cubicBezTo>
                  <a:cubicBezTo>
                    <a:pt x="490" y="92"/>
                    <a:pt x="490" y="92"/>
                    <a:pt x="490" y="92"/>
                  </a:cubicBezTo>
                  <a:cubicBezTo>
                    <a:pt x="498" y="89"/>
                    <a:pt x="498" y="89"/>
                    <a:pt x="498" y="89"/>
                  </a:cubicBezTo>
                  <a:cubicBezTo>
                    <a:pt x="503" y="93"/>
                    <a:pt x="503" y="93"/>
                    <a:pt x="503" y="93"/>
                  </a:cubicBezTo>
                  <a:cubicBezTo>
                    <a:pt x="502" y="104"/>
                    <a:pt x="502" y="104"/>
                    <a:pt x="502" y="104"/>
                  </a:cubicBezTo>
                  <a:cubicBezTo>
                    <a:pt x="514" y="106"/>
                    <a:pt x="514" y="106"/>
                    <a:pt x="514" y="106"/>
                  </a:cubicBezTo>
                  <a:cubicBezTo>
                    <a:pt x="521" y="101"/>
                    <a:pt x="521" y="101"/>
                    <a:pt x="521" y="101"/>
                  </a:cubicBezTo>
                  <a:cubicBezTo>
                    <a:pt x="547" y="93"/>
                    <a:pt x="547" y="93"/>
                    <a:pt x="547" y="93"/>
                  </a:cubicBezTo>
                  <a:cubicBezTo>
                    <a:pt x="567" y="89"/>
                    <a:pt x="567" y="89"/>
                    <a:pt x="567" y="89"/>
                  </a:cubicBezTo>
                  <a:cubicBezTo>
                    <a:pt x="586" y="89"/>
                    <a:pt x="586" y="89"/>
                    <a:pt x="586" y="89"/>
                  </a:cubicBezTo>
                  <a:cubicBezTo>
                    <a:pt x="594" y="83"/>
                    <a:pt x="594" y="83"/>
                    <a:pt x="594" y="83"/>
                  </a:cubicBezTo>
                  <a:cubicBezTo>
                    <a:pt x="623" y="84"/>
                    <a:pt x="623" y="84"/>
                    <a:pt x="623" y="84"/>
                  </a:cubicBezTo>
                  <a:cubicBezTo>
                    <a:pt x="665" y="97"/>
                    <a:pt x="665" y="97"/>
                    <a:pt x="665" y="97"/>
                  </a:cubicBezTo>
                  <a:cubicBezTo>
                    <a:pt x="702" y="107"/>
                    <a:pt x="702" y="107"/>
                    <a:pt x="702" y="107"/>
                  </a:cubicBezTo>
                  <a:cubicBezTo>
                    <a:pt x="735" y="115"/>
                    <a:pt x="735" y="115"/>
                    <a:pt x="735" y="115"/>
                  </a:cubicBezTo>
                  <a:cubicBezTo>
                    <a:pt x="756" y="116"/>
                    <a:pt x="756" y="116"/>
                    <a:pt x="756" y="116"/>
                  </a:cubicBezTo>
                  <a:cubicBezTo>
                    <a:pt x="770" y="111"/>
                    <a:pt x="770" y="111"/>
                    <a:pt x="770" y="111"/>
                  </a:cubicBezTo>
                  <a:cubicBezTo>
                    <a:pt x="782" y="116"/>
                    <a:pt x="782" y="116"/>
                    <a:pt x="782" y="116"/>
                  </a:cubicBezTo>
                  <a:cubicBezTo>
                    <a:pt x="800" y="120"/>
                    <a:pt x="800" y="120"/>
                    <a:pt x="800" y="120"/>
                  </a:cubicBezTo>
                  <a:cubicBezTo>
                    <a:pt x="833" y="126"/>
                    <a:pt x="833" y="126"/>
                    <a:pt x="833" y="126"/>
                  </a:cubicBezTo>
                  <a:cubicBezTo>
                    <a:pt x="843" y="124"/>
                    <a:pt x="843" y="124"/>
                    <a:pt x="843" y="124"/>
                  </a:cubicBezTo>
                  <a:cubicBezTo>
                    <a:pt x="891" y="121"/>
                    <a:pt x="891" y="121"/>
                    <a:pt x="891" y="121"/>
                  </a:cubicBezTo>
                  <a:cubicBezTo>
                    <a:pt x="941" y="119"/>
                    <a:pt x="941" y="119"/>
                    <a:pt x="941" y="119"/>
                  </a:cubicBezTo>
                  <a:cubicBezTo>
                    <a:pt x="988" y="124"/>
                    <a:pt x="988" y="124"/>
                    <a:pt x="988" y="124"/>
                  </a:cubicBezTo>
                  <a:cubicBezTo>
                    <a:pt x="1023" y="135"/>
                    <a:pt x="1023" y="135"/>
                    <a:pt x="1023" y="135"/>
                  </a:cubicBezTo>
                  <a:cubicBezTo>
                    <a:pt x="1062" y="147"/>
                    <a:pt x="1062" y="147"/>
                    <a:pt x="1062" y="147"/>
                  </a:cubicBezTo>
                  <a:cubicBezTo>
                    <a:pt x="1090" y="156"/>
                    <a:pt x="1090" y="156"/>
                    <a:pt x="1090" y="156"/>
                  </a:cubicBezTo>
                  <a:cubicBezTo>
                    <a:pt x="1114" y="168"/>
                    <a:pt x="1114" y="168"/>
                    <a:pt x="1114" y="168"/>
                  </a:cubicBezTo>
                  <a:cubicBezTo>
                    <a:pt x="1125" y="176"/>
                    <a:pt x="1125" y="176"/>
                    <a:pt x="1125" y="176"/>
                  </a:cubicBezTo>
                  <a:cubicBezTo>
                    <a:pt x="1146" y="180"/>
                    <a:pt x="1146" y="180"/>
                    <a:pt x="1146" y="180"/>
                  </a:cubicBezTo>
                  <a:cubicBezTo>
                    <a:pt x="1161" y="191"/>
                    <a:pt x="1161" y="191"/>
                    <a:pt x="1161" y="191"/>
                  </a:cubicBezTo>
                  <a:cubicBezTo>
                    <a:pt x="1173" y="197"/>
                    <a:pt x="1173" y="197"/>
                    <a:pt x="1173" y="197"/>
                  </a:cubicBezTo>
                  <a:cubicBezTo>
                    <a:pt x="1174" y="198"/>
                    <a:pt x="1193" y="206"/>
                    <a:pt x="1194" y="209"/>
                  </a:cubicBezTo>
                  <a:cubicBezTo>
                    <a:pt x="1195" y="211"/>
                    <a:pt x="1215" y="223"/>
                    <a:pt x="1220" y="226"/>
                  </a:cubicBezTo>
                  <a:cubicBezTo>
                    <a:pt x="1225" y="229"/>
                    <a:pt x="1240" y="233"/>
                    <a:pt x="1240" y="233"/>
                  </a:cubicBezTo>
                  <a:cubicBezTo>
                    <a:pt x="1240" y="239"/>
                    <a:pt x="1240" y="239"/>
                    <a:pt x="1240" y="239"/>
                  </a:cubicBezTo>
                  <a:cubicBezTo>
                    <a:pt x="1271" y="249"/>
                    <a:pt x="1271" y="249"/>
                    <a:pt x="1271" y="249"/>
                  </a:cubicBezTo>
                  <a:cubicBezTo>
                    <a:pt x="1287" y="253"/>
                    <a:pt x="1287" y="253"/>
                    <a:pt x="1287" y="253"/>
                  </a:cubicBezTo>
                  <a:cubicBezTo>
                    <a:pt x="1291" y="264"/>
                    <a:pt x="1291" y="264"/>
                    <a:pt x="1291" y="264"/>
                  </a:cubicBezTo>
                  <a:cubicBezTo>
                    <a:pt x="1296" y="267"/>
                    <a:pt x="1296" y="267"/>
                    <a:pt x="1296" y="267"/>
                  </a:cubicBezTo>
                  <a:cubicBezTo>
                    <a:pt x="1322" y="270"/>
                    <a:pt x="1322" y="270"/>
                    <a:pt x="1322" y="270"/>
                  </a:cubicBezTo>
                  <a:cubicBezTo>
                    <a:pt x="1332" y="272"/>
                    <a:pt x="1332" y="272"/>
                    <a:pt x="1332" y="272"/>
                  </a:cubicBezTo>
                  <a:cubicBezTo>
                    <a:pt x="1350" y="280"/>
                    <a:pt x="1350" y="280"/>
                    <a:pt x="1350" y="280"/>
                  </a:cubicBezTo>
                  <a:cubicBezTo>
                    <a:pt x="1363" y="280"/>
                    <a:pt x="1363" y="280"/>
                    <a:pt x="1363" y="280"/>
                  </a:cubicBezTo>
                  <a:cubicBezTo>
                    <a:pt x="1394" y="283"/>
                    <a:pt x="1394" y="283"/>
                    <a:pt x="1394" y="283"/>
                  </a:cubicBezTo>
                  <a:cubicBezTo>
                    <a:pt x="1426" y="283"/>
                    <a:pt x="1426" y="283"/>
                    <a:pt x="1426" y="283"/>
                  </a:cubicBezTo>
                  <a:cubicBezTo>
                    <a:pt x="1448" y="283"/>
                    <a:pt x="1448" y="283"/>
                    <a:pt x="1448" y="283"/>
                  </a:cubicBezTo>
                  <a:cubicBezTo>
                    <a:pt x="1471" y="289"/>
                    <a:pt x="1471" y="289"/>
                    <a:pt x="1471" y="289"/>
                  </a:cubicBezTo>
                  <a:cubicBezTo>
                    <a:pt x="1493" y="293"/>
                    <a:pt x="1493" y="293"/>
                    <a:pt x="1493" y="293"/>
                  </a:cubicBezTo>
                  <a:cubicBezTo>
                    <a:pt x="1507" y="309"/>
                    <a:pt x="1507" y="309"/>
                    <a:pt x="1507" y="309"/>
                  </a:cubicBezTo>
                  <a:cubicBezTo>
                    <a:pt x="1512" y="320"/>
                    <a:pt x="1512" y="320"/>
                    <a:pt x="1512" y="320"/>
                  </a:cubicBezTo>
                  <a:cubicBezTo>
                    <a:pt x="1521" y="338"/>
                    <a:pt x="1521" y="338"/>
                    <a:pt x="1521" y="338"/>
                  </a:cubicBezTo>
                  <a:cubicBezTo>
                    <a:pt x="1523" y="354"/>
                    <a:pt x="1523" y="354"/>
                    <a:pt x="1523" y="354"/>
                  </a:cubicBezTo>
                  <a:cubicBezTo>
                    <a:pt x="1528" y="362"/>
                    <a:pt x="1528" y="362"/>
                    <a:pt x="1528" y="362"/>
                  </a:cubicBezTo>
                  <a:cubicBezTo>
                    <a:pt x="1530" y="369"/>
                    <a:pt x="1530" y="369"/>
                    <a:pt x="1530" y="369"/>
                  </a:cubicBezTo>
                  <a:cubicBezTo>
                    <a:pt x="1533" y="375"/>
                    <a:pt x="1533" y="375"/>
                    <a:pt x="1533" y="375"/>
                  </a:cubicBezTo>
                  <a:cubicBezTo>
                    <a:pt x="1537" y="383"/>
                    <a:pt x="1537" y="383"/>
                    <a:pt x="1537" y="383"/>
                  </a:cubicBezTo>
                  <a:cubicBezTo>
                    <a:pt x="1532" y="394"/>
                    <a:pt x="1532" y="394"/>
                    <a:pt x="1532" y="394"/>
                  </a:cubicBezTo>
                  <a:cubicBezTo>
                    <a:pt x="1537" y="406"/>
                    <a:pt x="1537" y="406"/>
                    <a:pt x="1537" y="406"/>
                  </a:cubicBezTo>
                  <a:cubicBezTo>
                    <a:pt x="1545" y="415"/>
                    <a:pt x="1545" y="415"/>
                    <a:pt x="1545" y="415"/>
                  </a:cubicBezTo>
                  <a:cubicBezTo>
                    <a:pt x="1549" y="430"/>
                    <a:pt x="1549" y="430"/>
                    <a:pt x="1549" y="430"/>
                  </a:cubicBezTo>
                  <a:cubicBezTo>
                    <a:pt x="1540" y="446"/>
                    <a:pt x="1540" y="446"/>
                    <a:pt x="1540" y="446"/>
                  </a:cubicBezTo>
                  <a:cubicBezTo>
                    <a:pt x="1536" y="461"/>
                    <a:pt x="1536" y="461"/>
                    <a:pt x="1536" y="461"/>
                  </a:cubicBezTo>
                  <a:cubicBezTo>
                    <a:pt x="1527" y="473"/>
                    <a:pt x="1527" y="473"/>
                    <a:pt x="1527" y="473"/>
                  </a:cubicBezTo>
                  <a:cubicBezTo>
                    <a:pt x="1524" y="481"/>
                    <a:pt x="1524" y="481"/>
                    <a:pt x="1524" y="481"/>
                  </a:cubicBezTo>
                  <a:cubicBezTo>
                    <a:pt x="1514" y="495"/>
                    <a:pt x="1514" y="495"/>
                    <a:pt x="1514" y="495"/>
                  </a:cubicBezTo>
                  <a:cubicBezTo>
                    <a:pt x="1501" y="516"/>
                    <a:pt x="1501" y="516"/>
                    <a:pt x="1501" y="516"/>
                  </a:cubicBezTo>
                  <a:cubicBezTo>
                    <a:pt x="1485" y="534"/>
                    <a:pt x="1485" y="534"/>
                    <a:pt x="1485" y="534"/>
                  </a:cubicBezTo>
                  <a:cubicBezTo>
                    <a:pt x="1458" y="556"/>
                    <a:pt x="1458" y="556"/>
                    <a:pt x="1458" y="556"/>
                  </a:cubicBezTo>
                  <a:cubicBezTo>
                    <a:pt x="1436" y="567"/>
                    <a:pt x="1436" y="567"/>
                    <a:pt x="1436" y="567"/>
                  </a:cubicBezTo>
                  <a:cubicBezTo>
                    <a:pt x="1420" y="577"/>
                    <a:pt x="1420" y="577"/>
                    <a:pt x="1420" y="577"/>
                  </a:cubicBezTo>
                  <a:cubicBezTo>
                    <a:pt x="1402" y="578"/>
                    <a:pt x="1402" y="578"/>
                    <a:pt x="1402" y="578"/>
                  </a:cubicBezTo>
                  <a:cubicBezTo>
                    <a:pt x="1393" y="587"/>
                    <a:pt x="1393" y="587"/>
                    <a:pt x="1393" y="587"/>
                  </a:cubicBezTo>
                  <a:cubicBezTo>
                    <a:pt x="1391" y="592"/>
                    <a:pt x="1391" y="592"/>
                    <a:pt x="1391" y="592"/>
                  </a:cubicBezTo>
                  <a:cubicBezTo>
                    <a:pt x="1365" y="606"/>
                    <a:pt x="1365" y="606"/>
                    <a:pt x="1365" y="606"/>
                  </a:cubicBezTo>
                  <a:cubicBezTo>
                    <a:pt x="1346" y="614"/>
                    <a:pt x="1346" y="614"/>
                    <a:pt x="1346" y="614"/>
                  </a:cubicBezTo>
                  <a:cubicBezTo>
                    <a:pt x="1329" y="628"/>
                    <a:pt x="1329" y="628"/>
                    <a:pt x="1329" y="628"/>
                  </a:cubicBezTo>
                  <a:cubicBezTo>
                    <a:pt x="1309" y="632"/>
                    <a:pt x="1309" y="632"/>
                    <a:pt x="1309" y="632"/>
                  </a:cubicBezTo>
                  <a:cubicBezTo>
                    <a:pt x="1278" y="641"/>
                    <a:pt x="1278" y="641"/>
                    <a:pt x="1278" y="641"/>
                  </a:cubicBezTo>
                  <a:cubicBezTo>
                    <a:pt x="1259" y="646"/>
                    <a:pt x="1259" y="646"/>
                    <a:pt x="1259" y="646"/>
                  </a:cubicBezTo>
                  <a:cubicBezTo>
                    <a:pt x="1241" y="653"/>
                    <a:pt x="1241" y="653"/>
                    <a:pt x="1241" y="653"/>
                  </a:cubicBezTo>
                  <a:cubicBezTo>
                    <a:pt x="1234" y="659"/>
                    <a:pt x="1234" y="659"/>
                    <a:pt x="1234" y="659"/>
                  </a:cubicBezTo>
                  <a:cubicBezTo>
                    <a:pt x="1224" y="672"/>
                    <a:pt x="1224" y="672"/>
                    <a:pt x="1224" y="672"/>
                  </a:cubicBezTo>
                  <a:cubicBezTo>
                    <a:pt x="1220" y="675"/>
                    <a:pt x="1220" y="675"/>
                    <a:pt x="1220" y="675"/>
                  </a:cubicBezTo>
                  <a:cubicBezTo>
                    <a:pt x="1201" y="682"/>
                    <a:pt x="1201" y="682"/>
                    <a:pt x="1201" y="682"/>
                  </a:cubicBezTo>
                  <a:cubicBezTo>
                    <a:pt x="1195" y="690"/>
                    <a:pt x="1195" y="690"/>
                    <a:pt x="1195" y="690"/>
                  </a:cubicBezTo>
                  <a:cubicBezTo>
                    <a:pt x="1170" y="715"/>
                    <a:pt x="1170" y="715"/>
                    <a:pt x="1170" y="715"/>
                  </a:cubicBezTo>
                  <a:cubicBezTo>
                    <a:pt x="1136" y="743"/>
                    <a:pt x="1136" y="743"/>
                    <a:pt x="1136" y="743"/>
                  </a:cubicBezTo>
                  <a:cubicBezTo>
                    <a:pt x="1099" y="766"/>
                    <a:pt x="1099" y="766"/>
                    <a:pt x="1099" y="766"/>
                  </a:cubicBezTo>
                  <a:cubicBezTo>
                    <a:pt x="1070" y="781"/>
                    <a:pt x="1070" y="781"/>
                    <a:pt x="1070" y="781"/>
                  </a:cubicBezTo>
                  <a:cubicBezTo>
                    <a:pt x="1056" y="783"/>
                    <a:pt x="1056" y="783"/>
                    <a:pt x="1056" y="783"/>
                  </a:cubicBezTo>
                  <a:cubicBezTo>
                    <a:pt x="1054" y="777"/>
                    <a:pt x="1054" y="777"/>
                    <a:pt x="1054" y="777"/>
                  </a:cubicBezTo>
                  <a:cubicBezTo>
                    <a:pt x="1057" y="770"/>
                    <a:pt x="1057" y="770"/>
                    <a:pt x="1057" y="770"/>
                  </a:cubicBezTo>
                  <a:cubicBezTo>
                    <a:pt x="1049" y="761"/>
                    <a:pt x="1049" y="761"/>
                    <a:pt x="1049" y="761"/>
                  </a:cubicBezTo>
                  <a:cubicBezTo>
                    <a:pt x="1038" y="756"/>
                    <a:pt x="1038" y="756"/>
                    <a:pt x="1038" y="756"/>
                  </a:cubicBezTo>
                  <a:cubicBezTo>
                    <a:pt x="1022" y="767"/>
                    <a:pt x="1022" y="767"/>
                    <a:pt x="1022" y="767"/>
                  </a:cubicBezTo>
                  <a:cubicBezTo>
                    <a:pt x="1020" y="771"/>
                    <a:pt x="1020" y="771"/>
                    <a:pt x="1020" y="771"/>
                  </a:cubicBezTo>
                  <a:cubicBezTo>
                    <a:pt x="1025" y="775"/>
                    <a:pt x="1025" y="775"/>
                    <a:pt x="1025" y="775"/>
                  </a:cubicBezTo>
                  <a:cubicBezTo>
                    <a:pt x="1024" y="780"/>
                    <a:pt x="1024" y="780"/>
                    <a:pt x="1024" y="780"/>
                  </a:cubicBezTo>
                  <a:cubicBezTo>
                    <a:pt x="1007" y="792"/>
                    <a:pt x="1007" y="792"/>
                    <a:pt x="1007" y="792"/>
                  </a:cubicBezTo>
                  <a:cubicBezTo>
                    <a:pt x="996" y="800"/>
                    <a:pt x="996" y="800"/>
                    <a:pt x="996" y="800"/>
                  </a:cubicBezTo>
                  <a:cubicBezTo>
                    <a:pt x="987" y="813"/>
                    <a:pt x="987" y="813"/>
                    <a:pt x="987" y="813"/>
                  </a:cubicBezTo>
                  <a:cubicBezTo>
                    <a:pt x="992" y="815"/>
                    <a:pt x="992" y="815"/>
                    <a:pt x="992" y="815"/>
                  </a:cubicBezTo>
                  <a:cubicBezTo>
                    <a:pt x="993" y="822"/>
                    <a:pt x="993" y="822"/>
                    <a:pt x="993" y="822"/>
                  </a:cubicBezTo>
                  <a:cubicBezTo>
                    <a:pt x="991" y="826"/>
                    <a:pt x="991" y="826"/>
                    <a:pt x="991" y="826"/>
                  </a:cubicBezTo>
                  <a:cubicBezTo>
                    <a:pt x="984" y="828"/>
                    <a:pt x="984" y="828"/>
                    <a:pt x="984" y="828"/>
                  </a:cubicBezTo>
                  <a:cubicBezTo>
                    <a:pt x="985" y="833"/>
                    <a:pt x="985" y="833"/>
                    <a:pt x="985" y="833"/>
                  </a:cubicBezTo>
                  <a:cubicBezTo>
                    <a:pt x="993" y="837"/>
                    <a:pt x="993" y="837"/>
                    <a:pt x="993" y="837"/>
                  </a:cubicBezTo>
                  <a:cubicBezTo>
                    <a:pt x="992" y="848"/>
                    <a:pt x="992" y="848"/>
                    <a:pt x="992" y="848"/>
                  </a:cubicBezTo>
                  <a:cubicBezTo>
                    <a:pt x="986" y="852"/>
                    <a:pt x="986" y="852"/>
                    <a:pt x="986" y="852"/>
                  </a:cubicBezTo>
                  <a:cubicBezTo>
                    <a:pt x="981" y="867"/>
                    <a:pt x="981" y="867"/>
                    <a:pt x="981" y="867"/>
                  </a:cubicBezTo>
                  <a:cubicBezTo>
                    <a:pt x="972" y="884"/>
                    <a:pt x="972" y="884"/>
                    <a:pt x="972" y="884"/>
                  </a:cubicBezTo>
                  <a:cubicBezTo>
                    <a:pt x="971" y="895"/>
                    <a:pt x="971" y="895"/>
                    <a:pt x="971" y="895"/>
                  </a:cubicBezTo>
                  <a:cubicBezTo>
                    <a:pt x="972" y="909"/>
                    <a:pt x="972" y="909"/>
                    <a:pt x="972" y="909"/>
                  </a:cubicBezTo>
                  <a:cubicBezTo>
                    <a:pt x="970" y="936"/>
                    <a:pt x="970" y="936"/>
                    <a:pt x="970" y="936"/>
                  </a:cubicBezTo>
                  <a:cubicBezTo>
                    <a:pt x="971" y="951"/>
                    <a:pt x="971" y="951"/>
                    <a:pt x="971" y="951"/>
                  </a:cubicBezTo>
                  <a:cubicBezTo>
                    <a:pt x="974" y="966"/>
                    <a:pt x="974" y="966"/>
                    <a:pt x="974" y="966"/>
                  </a:cubicBezTo>
                  <a:cubicBezTo>
                    <a:pt x="962" y="979"/>
                    <a:pt x="962" y="979"/>
                    <a:pt x="962" y="979"/>
                  </a:cubicBezTo>
                  <a:cubicBezTo>
                    <a:pt x="941" y="1008"/>
                    <a:pt x="941" y="1008"/>
                    <a:pt x="941" y="1008"/>
                  </a:cubicBezTo>
                  <a:cubicBezTo>
                    <a:pt x="923" y="1038"/>
                    <a:pt x="923" y="1038"/>
                    <a:pt x="923" y="1038"/>
                  </a:cubicBezTo>
                  <a:cubicBezTo>
                    <a:pt x="918" y="1061"/>
                    <a:pt x="918" y="1061"/>
                    <a:pt x="918" y="1061"/>
                  </a:cubicBezTo>
                  <a:cubicBezTo>
                    <a:pt x="922" y="1079"/>
                    <a:pt x="922" y="1079"/>
                    <a:pt x="922" y="1079"/>
                  </a:cubicBezTo>
                  <a:cubicBezTo>
                    <a:pt x="894" y="1093"/>
                    <a:pt x="894" y="1093"/>
                    <a:pt x="894" y="1093"/>
                  </a:cubicBezTo>
                  <a:cubicBezTo>
                    <a:pt x="862" y="1112"/>
                    <a:pt x="862" y="1112"/>
                    <a:pt x="862" y="1112"/>
                  </a:cubicBezTo>
                  <a:cubicBezTo>
                    <a:pt x="857" y="1116"/>
                    <a:pt x="857" y="1116"/>
                    <a:pt x="857" y="1116"/>
                  </a:cubicBezTo>
                  <a:cubicBezTo>
                    <a:pt x="804" y="1092"/>
                    <a:pt x="804" y="1092"/>
                    <a:pt x="804" y="1092"/>
                  </a:cubicBezTo>
                  <a:cubicBezTo>
                    <a:pt x="804" y="1077"/>
                    <a:pt x="804" y="1077"/>
                    <a:pt x="804" y="1077"/>
                  </a:cubicBezTo>
                  <a:cubicBezTo>
                    <a:pt x="786" y="1062"/>
                    <a:pt x="786" y="1062"/>
                    <a:pt x="786" y="1062"/>
                  </a:cubicBezTo>
                  <a:cubicBezTo>
                    <a:pt x="779" y="1053"/>
                    <a:pt x="779" y="1053"/>
                    <a:pt x="779" y="1053"/>
                  </a:cubicBezTo>
                  <a:cubicBezTo>
                    <a:pt x="771" y="1047"/>
                    <a:pt x="771" y="1047"/>
                    <a:pt x="771" y="1047"/>
                  </a:cubicBezTo>
                  <a:cubicBezTo>
                    <a:pt x="772" y="1042"/>
                    <a:pt x="772" y="1042"/>
                    <a:pt x="772" y="1042"/>
                  </a:cubicBezTo>
                  <a:cubicBezTo>
                    <a:pt x="783" y="1027"/>
                    <a:pt x="783" y="1027"/>
                    <a:pt x="783" y="1027"/>
                  </a:cubicBezTo>
                  <a:cubicBezTo>
                    <a:pt x="805" y="1023"/>
                    <a:pt x="805" y="1023"/>
                    <a:pt x="805" y="1023"/>
                  </a:cubicBezTo>
                  <a:cubicBezTo>
                    <a:pt x="807" y="1019"/>
                    <a:pt x="807" y="1019"/>
                    <a:pt x="807" y="1019"/>
                  </a:cubicBezTo>
                  <a:cubicBezTo>
                    <a:pt x="817" y="1007"/>
                    <a:pt x="817" y="1007"/>
                    <a:pt x="817" y="1007"/>
                  </a:cubicBezTo>
                  <a:cubicBezTo>
                    <a:pt x="828" y="1002"/>
                    <a:pt x="828" y="1002"/>
                    <a:pt x="828" y="1002"/>
                  </a:cubicBezTo>
                  <a:cubicBezTo>
                    <a:pt x="832" y="997"/>
                    <a:pt x="832" y="997"/>
                    <a:pt x="832" y="997"/>
                  </a:cubicBezTo>
                  <a:cubicBezTo>
                    <a:pt x="850" y="988"/>
                    <a:pt x="850" y="988"/>
                    <a:pt x="850" y="988"/>
                  </a:cubicBezTo>
                  <a:cubicBezTo>
                    <a:pt x="862" y="980"/>
                    <a:pt x="862" y="980"/>
                    <a:pt x="862" y="980"/>
                  </a:cubicBezTo>
                  <a:cubicBezTo>
                    <a:pt x="868" y="975"/>
                    <a:pt x="868" y="975"/>
                    <a:pt x="868" y="975"/>
                  </a:cubicBezTo>
                  <a:cubicBezTo>
                    <a:pt x="863" y="965"/>
                    <a:pt x="863" y="965"/>
                    <a:pt x="863" y="965"/>
                  </a:cubicBezTo>
                  <a:cubicBezTo>
                    <a:pt x="834" y="956"/>
                    <a:pt x="834" y="956"/>
                    <a:pt x="834" y="956"/>
                  </a:cubicBezTo>
                  <a:cubicBezTo>
                    <a:pt x="810" y="951"/>
                    <a:pt x="810" y="951"/>
                    <a:pt x="810" y="951"/>
                  </a:cubicBezTo>
                  <a:cubicBezTo>
                    <a:pt x="785" y="945"/>
                    <a:pt x="785" y="945"/>
                    <a:pt x="785" y="945"/>
                  </a:cubicBezTo>
                  <a:cubicBezTo>
                    <a:pt x="753" y="940"/>
                    <a:pt x="753" y="940"/>
                    <a:pt x="753" y="940"/>
                  </a:cubicBezTo>
                  <a:cubicBezTo>
                    <a:pt x="726" y="945"/>
                    <a:pt x="726" y="945"/>
                    <a:pt x="726" y="945"/>
                  </a:cubicBezTo>
                  <a:cubicBezTo>
                    <a:pt x="711" y="939"/>
                    <a:pt x="711" y="939"/>
                    <a:pt x="711" y="939"/>
                  </a:cubicBezTo>
                  <a:cubicBezTo>
                    <a:pt x="709" y="930"/>
                    <a:pt x="709" y="930"/>
                    <a:pt x="709" y="930"/>
                  </a:cubicBezTo>
                  <a:cubicBezTo>
                    <a:pt x="696" y="917"/>
                    <a:pt x="696" y="917"/>
                    <a:pt x="696" y="917"/>
                  </a:cubicBezTo>
                  <a:cubicBezTo>
                    <a:pt x="677" y="911"/>
                    <a:pt x="677" y="911"/>
                    <a:pt x="677" y="911"/>
                  </a:cubicBezTo>
                  <a:cubicBezTo>
                    <a:pt x="673" y="905"/>
                    <a:pt x="673" y="905"/>
                    <a:pt x="673" y="905"/>
                  </a:cubicBezTo>
                  <a:cubicBezTo>
                    <a:pt x="651" y="904"/>
                    <a:pt x="651" y="904"/>
                    <a:pt x="651" y="904"/>
                  </a:cubicBezTo>
                  <a:cubicBezTo>
                    <a:pt x="630" y="904"/>
                    <a:pt x="630" y="904"/>
                    <a:pt x="630" y="904"/>
                  </a:cubicBezTo>
                  <a:cubicBezTo>
                    <a:pt x="612" y="900"/>
                    <a:pt x="612" y="900"/>
                    <a:pt x="612" y="900"/>
                  </a:cubicBezTo>
                  <a:cubicBezTo>
                    <a:pt x="577" y="887"/>
                    <a:pt x="577" y="887"/>
                    <a:pt x="577" y="887"/>
                  </a:cubicBezTo>
                  <a:cubicBezTo>
                    <a:pt x="556" y="886"/>
                    <a:pt x="556" y="886"/>
                    <a:pt x="556" y="886"/>
                  </a:cubicBezTo>
                  <a:cubicBezTo>
                    <a:pt x="540" y="870"/>
                    <a:pt x="540" y="870"/>
                    <a:pt x="540" y="870"/>
                  </a:cubicBezTo>
                  <a:cubicBezTo>
                    <a:pt x="521" y="866"/>
                    <a:pt x="521" y="866"/>
                    <a:pt x="521" y="866"/>
                  </a:cubicBezTo>
                  <a:cubicBezTo>
                    <a:pt x="503" y="866"/>
                    <a:pt x="503" y="866"/>
                    <a:pt x="503" y="866"/>
                  </a:cubicBezTo>
                  <a:cubicBezTo>
                    <a:pt x="474" y="876"/>
                    <a:pt x="474" y="876"/>
                    <a:pt x="474" y="876"/>
                  </a:cubicBezTo>
                  <a:cubicBezTo>
                    <a:pt x="462" y="872"/>
                    <a:pt x="462" y="872"/>
                    <a:pt x="462" y="872"/>
                  </a:cubicBezTo>
                  <a:cubicBezTo>
                    <a:pt x="443" y="867"/>
                    <a:pt x="443" y="867"/>
                    <a:pt x="443" y="867"/>
                  </a:cubicBezTo>
                  <a:cubicBezTo>
                    <a:pt x="435" y="854"/>
                    <a:pt x="435" y="854"/>
                    <a:pt x="435" y="854"/>
                  </a:cubicBezTo>
                  <a:cubicBezTo>
                    <a:pt x="443" y="843"/>
                    <a:pt x="443" y="843"/>
                    <a:pt x="443" y="843"/>
                  </a:cubicBezTo>
                  <a:cubicBezTo>
                    <a:pt x="427" y="838"/>
                    <a:pt x="427" y="838"/>
                    <a:pt x="427" y="838"/>
                  </a:cubicBezTo>
                  <a:cubicBezTo>
                    <a:pt x="392" y="839"/>
                    <a:pt x="392" y="839"/>
                    <a:pt x="392" y="839"/>
                  </a:cubicBezTo>
                  <a:cubicBezTo>
                    <a:pt x="356" y="845"/>
                    <a:pt x="356" y="845"/>
                    <a:pt x="356" y="845"/>
                  </a:cubicBezTo>
                  <a:cubicBezTo>
                    <a:pt x="319" y="856"/>
                    <a:pt x="319" y="856"/>
                    <a:pt x="319" y="856"/>
                  </a:cubicBezTo>
                  <a:cubicBezTo>
                    <a:pt x="283" y="867"/>
                    <a:pt x="283" y="867"/>
                    <a:pt x="283" y="867"/>
                  </a:cubicBezTo>
                  <a:cubicBezTo>
                    <a:pt x="263" y="876"/>
                    <a:pt x="263" y="876"/>
                    <a:pt x="263" y="876"/>
                  </a:cubicBezTo>
                  <a:cubicBezTo>
                    <a:pt x="242" y="879"/>
                    <a:pt x="242" y="879"/>
                    <a:pt x="242" y="879"/>
                  </a:cubicBezTo>
                  <a:cubicBezTo>
                    <a:pt x="220" y="891"/>
                    <a:pt x="220" y="891"/>
                    <a:pt x="220" y="891"/>
                  </a:cubicBezTo>
                  <a:cubicBezTo>
                    <a:pt x="191" y="888"/>
                    <a:pt x="191" y="888"/>
                    <a:pt x="191" y="888"/>
                  </a:cubicBezTo>
                  <a:cubicBezTo>
                    <a:pt x="191" y="872"/>
                    <a:pt x="191" y="872"/>
                    <a:pt x="191" y="872"/>
                  </a:cubicBezTo>
                  <a:cubicBezTo>
                    <a:pt x="204" y="859"/>
                    <a:pt x="204" y="859"/>
                    <a:pt x="204" y="859"/>
                  </a:cubicBezTo>
                  <a:cubicBezTo>
                    <a:pt x="204" y="849"/>
                    <a:pt x="204" y="849"/>
                    <a:pt x="204" y="849"/>
                  </a:cubicBezTo>
                  <a:cubicBezTo>
                    <a:pt x="210" y="840"/>
                    <a:pt x="210" y="840"/>
                    <a:pt x="210" y="840"/>
                  </a:cubicBezTo>
                  <a:cubicBezTo>
                    <a:pt x="192" y="831"/>
                    <a:pt x="192" y="831"/>
                    <a:pt x="192" y="831"/>
                  </a:cubicBezTo>
                  <a:cubicBezTo>
                    <a:pt x="178" y="818"/>
                    <a:pt x="178" y="818"/>
                    <a:pt x="178" y="818"/>
                  </a:cubicBezTo>
                  <a:cubicBezTo>
                    <a:pt x="172" y="795"/>
                    <a:pt x="172" y="795"/>
                    <a:pt x="172" y="795"/>
                  </a:cubicBezTo>
                  <a:cubicBezTo>
                    <a:pt x="182" y="780"/>
                    <a:pt x="182" y="780"/>
                    <a:pt x="182" y="780"/>
                  </a:cubicBezTo>
                  <a:cubicBezTo>
                    <a:pt x="200" y="772"/>
                    <a:pt x="200" y="772"/>
                    <a:pt x="200" y="772"/>
                  </a:cubicBezTo>
                  <a:cubicBezTo>
                    <a:pt x="191" y="762"/>
                    <a:pt x="191" y="762"/>
                    <a:pt x="191" y="762"/>
                  </a:cubicBezTo>
                  <a:cubicBezTo>
                    <a:pt x="197" y="752"/>
                    <a:pt x="197" y="752"/>
                    <a:pt x="197" y="752"/>
                  </a:cubicBezTo>
                  <a:cubicBezTo>
                    <a:pt x="202" y="747"/>
                    <a:pt x="202" y="747"/>
                    <a:pt x="202" y="747"/>
                  </a:cubicBezTo>
                  <a:cubicBezTo>
                    <a:pt x="186" y="739"/>
                    <a:pt x="186" y="739"/>
                    <a:pt x="186" y="739"/>
                  </a:cubicBezTo>
                  <a:cubicBezTo>
                    <a:pt x="193" y="730"/>
                    <a:pt x="193" y="730"/>
                    <a:pt x="193" y="730"/>
                  </a:cubicBezTo>
                  <a:cubicBezTo>
                    <a:pt x="194" y="722"/>
                    <a:pt x="194" y="722"/>
                    <a:pt x="194" y="722"/>
                  </a:cubicBezTo>
                  <a:cubicBezTo>
                    <a:pt x="181" y="713"/>
                    <a:pt x="181" y="713"/>
                    <a:pt x="181" y="713"/>
                  </a:cubicBezTo>
                  <a:cubicBezTo>
                    <a:pt x="177" y="706"/>
                    <a:pt x="177" y="706"/>
                    <a:pt x="177" y="706"/>
                  </a:cubicBezTo>
                  <a:cubicBezTo>
                    <a:pt x="182" y="693"/>
                    <a:pt x="182" y="693"/>
                    <a:pt x="182" y="693"/>
                  </a:cubicBezTo>
                  <a:cubicBezTo>
                    <a:pt x="209" y="685"/>
                    <a:pt x="209" y="685"/>
                    <a:pt x="209" y="685"/>
                  </a:cubicBezTo>
                  <a:cubicBezTo>
                    <a:pt x="203" y="677"/>
                    <a:pt x="203" y="677"/>
                    <a:pt x="203" y="677"/>
                  </a:cubicBezTo>
                  <a:cubicBezTo>
                    <a:pt x="192" y="674"/>
                    <a:pt x="192" y="674"/>
                    <a:pt x="192" y="674"/>
                  </a:cubicBezTo>
                  <a:cubicBezTo>
                    <a:pt x="207" y="668"/>
                    <a:pt x="207" y="668"/>
                    <a:pt x="207" y="668"/>
                  </a:cubicBezTo>
                  <a:cubicBezTo>
                    <a:pt x="211" y="664"/>
                    <a:pt x="211" y="664"/>
                    <a:pt x="211" y="664"/>
                  </a:cubicBezTo>
                  <a:cubicBezTo>
                    <a:pt x="198" y="658"/>
                    <a:pt x="198" y="658"/>
                    <a:pt x="198" y="658"/>
                  </a:cubicBezTo>
                  <a:cubicBezTo>
                    <a:pt x="189" y="657"/>
                    <a:pt x="189" y="657"/>
                    <a:pt x="189" y="657"/>
                  </a:cubicBezTo>
                  <a:cubicBezTo>
                    <a:pt x="176" y="655"/>
                    <a:pt x="176" y="655"/>
                    <a:pt x="176" y="655"/>
                  </a:cubicBezTo>
                  <a:cubicBezTo>
                    <a:pt x="165" y="647"/>
                    <a:pt x="165" y="647"/>
                    <a:pt x="165" y="647"/>
                  </a:cubicBezTo>
                  <a:cubicBezTo>
                    <a:pt x="164" y="640"/>
                    <a:pt x="164" y="640"/>
                    <a:pt x="164" y="640"/>
                  </a:cubicBezTo>
                  <a:cubicBezTo>
                    <a:pt x="176" y="635"/>
                    <a:pt x="176" y="635"/>
                    <a:pt x="176" y="635"/>
                  </a:cubicBezTo>
                  <a:cubicBezTo>
                    <a:pt x="183" y="624"/>
                    <a:pt x="183" y="624"/>
                    <a:pt x="183" y="624"/>
                  </a:cubicBezTo>
                  <a:cubicBezTo>
                    <a:pt x="195" y="619"/>
                    <a:pt x="195" y="619"/>
                    <a:pt x="195" y="619"/>
                  </a:cubicBezTo>
                  <a:cubicBezTo>
                    <a:pt x="200" y="607"/>
                    <a:pt x="200" y="607"/>
                    <a:pt x="200" y="607"/>
                  </a:cubicBezTo>
                  <a:cubicBezTo>
                    <a:pt x="212" y="605"/>
                    <a:pt x="212" y="605"/>
                    <a:pt x="212" y="605"/>
                  </a:cubicBezTo>
                  <a:cubicBezTo>
                    <a:pt x="216" y="599"/>
                    <a:pt x="216" y="599"/>
                    <a:pt x="216" y="599"/>
                  </a:cubicBezTo>
                  <a:cubicBezTo>
                    <a:pt x="256" y="589"/>
                    <a:pt x="256" y="589"/>
                    <a:pt x="256" y="589"/>
                  </a:cubicBezTo>
                  <a:cubicBezTo>
                    <a:pt x="257" y="583"/>
                    <a:pt x="257" y="583"/>
                    <a:pt x="257" y="583"/>
                  </a:cubicBezTo>
                  <a:cubicBezTo>
                    <a:pt x="247" y="583"/>
                    <a:pt x="247" y="583"/>
                    <a:pt x="247" y="583"/>
                  </a:cubicBezTo>
                  <a:cubicBezTo>
                    <a:pt x="237" y="577"/>
                    <a:pt x="237" y="577"/>
                    <a:pt x="237" y="577"/>
                  </a:cubicBezTo>
                  <a:cubicBezTo>
                    <a:pt x="222" y="572"/>
                    <a:pt x="222" y="572"/>
                    <a:pt x="222" y="572"/>
                  </a:cubicBezTo>
                  <a:cubicBezTo>
                    <a:pt x="211" y="570"/>
                    <a:pt x="211" y="570"/>
                    <a:pt x="211" y="570"/>
                  </a:cubicBezTo>
                  <a:cubicBezTo>
                    <a:pt x="194" y="569"/>
                    <a:pt x="194" y="569"/>
                    <a:pt x="194" y="569"/>
                  </a:cubicBezTo>
                  <a:cubicBezTo>
                    <a:pt x="188" y="560"/>
                    <a:pt x="188" y="560"/>
                    <a:pt x="188" y="560"/>
                  </a:cubicBezTo>
                  <a:cubicBezTo>
                    <a:pt x="165" y="542"/>
                    <a:pt x="165" y="542"/>
                    <a:pt x="165" y="542"/>
                  </a:cubicBezTo>
                  <a:cubicBezTo>
                    <a:pt x="180" y="530"/>
                    <a:pt x="180" y="530"/>
                    <a:pt x="180" y="530"/>
                  </a:cubicBezTo>
                  <a:cubicBezTo>
                    <a:pt x="160" y="523"/>
                    <a:pt x="160" y="523"/>
                    <a:pt x="160" y="523"/>
                  </a:cubicBezTo>
                  <a:cubicBezTo>
                    <a:pt x="148" y="516"/>
                    <a:pt x="148" y="516"/>
                    <a:pt x="148" y="516"/>
                  </a:cubicBezTo>
                  <a:cubicBezTo>
                    <a:pt x="148" y="504"/>
                    <a:pt x="148" y="504"/>
                    <a:pt x="148" y="504"/>
                  </a:cubicBezTo>
                  <a:cubicBezTo>
                    <a:pt x="136" y="499"/>
                    <a:pt x="136" y="499"/>
                    <a:pt x="136" y="499"/>
                  </a:cubicBezTo>
                  <a:cubicBezTo>
                    <a:pt x="121" y="495"/>
                    <a:pt x="121" y="495"/>
                    <a:pt x="121" y="495"/>
                  </a:cubicBezTo>
                  <a:cubicBezTo>
                    <a:pt x="144" y="483"/>
                    <a:pt x="144" y="483"/>
                    <a:pt x="144" y="483"/>
                  </a:cubicBezTo>
                  <a:cubicBezTo>
                    <a:pt x="151" y="467"/>
                    <a:pt x="151" y="467"/>
                    <a:pt x="151" y="467"/>
                  </a:cubicBezTo>
                  <a:cubicBezTo>
                    <a:pt x="168" y="456"/>
                    <a:pt x="168" y="456"/>
                    <a:pt x="168" y="456"/>
                  </a:cubicBezTo>
                  <a:cubicBezTo>
                    <a:pt x="196" y="456"/>
                    <a:pt x="196" y="456"/>
                    <a:pt x="196" y="456"/>
                  </a:cubicBezTo>
                  <a:cubicBezTo>
                    <a:pt x="193" y="447"/>
                    <a:pt x="193" y="447"/>
                    <a:pt x="193" y="447"/>
                  </a:cubicBezTo>
                  <a:cubicBezTo>
                    <a:pt x="202" y="434"/>
                    <a:pt x="202" y="434"/>
                    <a:pt x="202" y="434"/>
                  </a:cubicBezTo>
                  <a:cubicBezTo>
                    <a:pt x="187" y="426"/>
                    <a:pt x="187" y="426"/>
                    <a:pt x="187" y="426"/>
                  </a:cubicBezTo>
                  <a:cubicBezTo>
                    <a:pt x="181" y="426"/>
                    <a:pt x="181" y="426"/>
                    <a:pt x="181" y="426"/>
                  </a:cubicBezTo>
                  <a:cubicBezTo>
                    <a:pt x="175" y="424"/>
                    <a:pt x="175" y="424"/>
                    <a:pt x="175" y="424"/>
                  </a:cubicBezTo>
                  <a:cubicBezTo>
                    <a:pt x="144" y="425"/>
                    <a:pt x="144" y="425"/>
                    <a:pt x="144" y="425"/>
                  </a:cubicBezTo>
                  <a:cubicBezTo>
                    <a:pt x="132" y="429"/>
                    <a:pt x="132" y="429"/>
                    <a:pt x="132" y="429"/>
                  </a:cubicBezTo>
                  <a:cubicBezTo>
                    <a:pt x="110" y="412"/>
                    <a:pt x="110" y="412"/>
                    <a:pt x="110" y="412"/>
                  </a:cubicBezTo>
                  <a:cubicBezTo>
                    <a:pt x="98" y="401"/>
                    <a:pt x="98" y="401"/>
                    <a:pt x="98" y="401"/>
                  </a:cubicBezTo>
                  <a:cubicBezTo>
                    <a:pt x="86" y="396"/>
                    <a:pt x="86" y="396"/>
                    <a:pt x="86" y="396"/>
                  </a:cubicBezTo>
                  <a:cubicBezTo>
                    <a:pt x="81" y="394"/>
                    <a:pt x="81" y="394"/>
                    <a:pt x="81" y="394"/>
                  </a:cubicBezTo>
                  <a:cubicBezTo>
                    <a:pt x="86" y="384"/>
                    <a:pt x="86" y="384"/>
                    <a:pt x="86" y="384"/>
                  </a:cubicBezTo>
                  <a:cubicBezTo>
                    <a:pt x="66" y="380"/>
                    <a:pt x="66" y="380"/>
                    <a:pt x="66" y="380"/>
                  </a:cubicBezTo>
                  <a:cubicBezTo>
                    <a:pt x="68" y="376"/>
                    <a:pt x="68" y="376"/>
                    <a:pt x="68" y="376"/>
                  </a:cubicBezTo>
                  <a:cubicBezTo>
                    <a:pt x="88" y="365"/>
                    <a:pt x="88" y="365"/>
                    <a:pt x="88" y="365"/>
                  </a:cubicBezTo>
                  <a:cubicBezTo>
                    <a:pt x="93" y="348"/>
                    <a:pt x="93" y="348"/>
                    <a:pt x="93" y="348"/>
                  </a:cubicBezTo>
                  <a:cubicBezTo>
                    <a:pt x="101" y="333"/>
                    <a:pt x="101" y="333"/>
                    <a:pt x="101" y="333"/>
                  </a:cubicBezTo>
                  <a:cubicBezTo>
                    <a:pt x="109" y="319"/>
                    <a:pt x="109" y="319"/>
                    <a:pt x="109" y="319"/>
                  </a:cubicBezTo>
                  <a:cubicBezTo>
                    <a:pt x="105" y="308"/>
                    <a:pt x="105" y="308"/>
                    <a:pt x="105" y="308"/>
                  </a:cubicBezTo>
                  <a:cubicBezTo>
                    <a:pt x="104" y="285"/>
                    <a:pt x="104" y="285"/>
                    <a:pt x="104" y="285"/>
                  </a:cubicBezTo>
                  <a:cubicBezTo>
                    <a:pt x="106" y="277"/>
                    <a:pt x="106" y="277"/>
                    <a:pt x="106" y="277"/>
                  </a:cubicBezTo>
                  <a:cubicBezTo>
                    <a:pt x="85" y="268"/>
                    <a:pt x="85" y="268"/>
                    <a:pt x="85" y="268"/>
                  </a:cubicBezTo>
                  <a:cubicBezTo>
                    <a:pt x="73" y="266"/>
                    <a:pt x="73" y="266"/>
                    <a:pt x="73" y="266"/>
                  </a:cubicBezTo>
                  <a:cubicBezTo>
                    <a:pt x="62" y="264"/>
                    <a:pt x="62" y="264"/>
                    <a:pt x="62" y="264"/>
                  </a:cubicBezTo>
                  <a:cubicBezTo>
                    <a:pt x="56" y="250"/>
                    <a:pt x="56" y="250"/>
                    <a:pt x="56" y="250"/>
                  </a:cubicBezTo>
                  <a:cubicBezTo>
                    <a:pt x="46" y="252"/>
                    <a:pt x="46" y="252"/>
                    <a:pt x="46" y="252"/>
                  </a:cubicBezTo>
                  <a:cubicBezTo>
                    <a:pt x="44" y="248"/>
                    <a:pt x="44" y="248"/>
                    <a:pt x="44" y="248"/>
                  </a:cubicBezTo>
                  <a:cubicBezTo>
                    <a:pt x="20" y="252"/>
                    <a:pt x="20" y="252"/>
                    <a:pt x="20" y="252"/>
                  </a:cubicBezTo>
                  <a:cubicBezTo>
                    <a:pt x="14" y="250"/>
                    <a:pt x="14" y="250"/>
                    <a:pt x="14" y="250"/>
                  </a:cubicBezTo>
                  <a:cubicBezTo>
                    <a:pt x="0" y="245"/>
                    <a:pt x="0" y="245"/>
                    <a:pt x="0" y="245"/>
                  </a:cubicBezTo>
                  <a:cubicBezTo>
                    <a:pt x="34" y="226"/>
                    <a:pt x="34" y="226"/>
                    <a:pt x="34" y="226"/>
                  </a:cubicBezTo>
                  <a:cubicBezTo>
                    <a:pt x="69" y="211"/>
                    <a:pt x="69" y="211"/>
                    <a:pt x="69" y="211"/>
                  </a:cubicBezTo>
                  <a:cubicBezTo>
                    <a:pt x="90" y="211"/>
                    <a:pt x="90" y="211"/>
                    <a:pt x="90" y="211"/>
                  </a:cubicBezTo>
                  <a:cubicBezTo>
                    <a:pt x="128" y="184"/>
                    <a:pt x="128" y="184"/>
                    <a:pt x="128" y="184"/>
                  </a:cubicBezTo>
                  <a:cubicBezTo>
                    <a:pt x="152" y="170"/>
                    <a:pt x="152" y="170"/>
                    <a:pt x="152" y="170"/>
                  </a:cubicBezTo>
                  <a:cubicBezTo>
                    <a:pt x="166" y="154"/>
                    <a:pt x="166" y="154"/>
                    <a:pt x="166" y="154"/>
                  </a:cubicBezTo>
                  <a:cubicBezTo>
                    <a:pt x="195" y="129"/>
                    <a:pt x="195" y="129"/>
                    <a:pt x="195" y="129"/>
                  </a:cubicBezTo>
                  <a:cubicBezTo>
                    <a:pt x="217" y="114"/>
                    <a:pt x="217" y="114"/>
                    <a:pt x="217" y="114"/>
                  </a:cubicBezTo>
                  <a:cubicBezTo>
                    <a:pt x="218" y="96"/>
                    <a:pt x="218" y="96"/>
                    <a:pt x="218" y="96"/>
                  </a:cubicBezTo>
                  <a:cubicBezTo>
                    <a:pt x="242" y="83"/>
                    <a:pt x="242" y="83"/>
                    <a:pt x="242" y="83"/>
                  </a:cubicBezTo>
                  <a:cubicBezTo>
                    <a:pt x="252" y="67"/>
                    <a:pt x="252" y="67"/>
                    <a:pt x="252" y="67"/>
                  </a:cubicBezTo>
                  <a:cubicBezTo>
                    <a:pt x="274" y="50"/>
                    <a:pt x="274" y="50"/>
                    <a:pt x="274" y="50"/>
                  </a:cubicBezTo>
                  <a:cubicBezTo>
                    <a:pt x="267" y="35"/>
                    <a:pt x="267" y="35"/>
                    <a:pt x="267" y="35"/>
                  </a:cubicBezTo>
                  <a:cubicBezTo>
                    <a:pt x="279" y="24"/>
                    <a:pt x="279" y="24"/>
                    <a:pt x="279" y="24"/>
                  </a:cubicBezTo>
                  <a:cubicBezTo>
                    <a:pt x="289" y="0"/>
                    <a:pt x="289" y="0"/>
                    <a:pt x="289" y="0"/>
                  </a:cubicBezTo>
                  <a:lnTo>
                    <a:pt x="29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1" name="Freeform 2099"/>
            <p:cNvSpPr>
              <a:spLocks/>
            </p:cNvSpPr>
            <p:nvPr/>
          </p:nvSpPr>
          <p:spPr bwMode="auto">
            <a:xfrm>
              <a:off x="15201091" y="-831452"/>
              <a:ext cx="12700" cy="96838"/>
            </a:xfrm>
            <a:custGeom>
              <a:avLst/>
              <a:gdLst>
                <a:gd name="T0" fmla="*/ 7 w 8"/>
                <a:gd name="T1" fmla="*/ 0 h 61"/>
                <a:gd name="T2" fmla="*/ 8 w 8"/>
                <a:gd name="T3" fmla="*/ 56 h 61"/>
                <a:gd name="T4" fmla="*/ 2 w 8"/>
                <a:gd name="T5" fmla="*/ 61 h 61"/>
                <a:gd name="T6" fmla="*/ 0 w 8"/>
                <a:gd name="T7" fmla="*/ 6 h 61"/>
                <a:gd name="T8" fmla="*/ 7 w 8"/>
                <a:gd name="T9" fmla="*/ 0 h 61"/>
              </a:gdLst>
              <a:ahLst/>
              <a:cxnLst>
                <a:cxn ang="0">
                  <a:pos x="T0" y="T1"/>
                </a:cxn>
                <a:cxn ang="0">
                  <a:pos x="T2" y="T3"/>
                </a:cxn>
                <a:cxn ang="0">
                  <a:pos x="T4" y="T5"/>
                </a:cxn>
                <a:cxn ang="0">
                  <a:pos x="T6" y="T7"/>
                </a:cxn>
                <a:cxn ang="0">
                  <a:pos x="T8" y="T9"/>
                </a:cxn>
              </a:cxnLst>
              <a:rect l="0" t="0" r="r" b="b"/>
              <a:pathLst>
                <a:path w="8" h="61">
                  <a:moveTo>
                    <a:pt x="7" y="0"/>
                  </a:moveTo>
                  <a:lnTo>
                    <a:pt x="8" y="56"/>
                  </a:lnTo>
                  <a:lnTo>
                    <a:pt x="2" y="61"/>
                  </a:lnTo>
                  <a:lnTo>
                    <a:pt x="0" y="6"/>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2" name="Freeform 2100"/>
            <p:cNvSpPr>
              <a:spLocks/>
            </p:cNvSpPr>
            <p:nvPr/>
          </p:nvSpPr>
          <p:spPr bwMode="auto">
            <a:xfrm>
              <a:off x="12646803" y="-763190"/>
              <a:ext cx="28575" cy="109538"/>
            </a:xfrm>
            <a:custGeom>
              <a:avLst/>
              <a:gdLst>
                <a:gd name="T0" fmla="*/ 16 w 18"/>
                <a:gd name="T1" fmla="*/ 14 h 69"/>
                <a:gd name="T2" fmla="*/ 18 w 18"/>
                <a:gd name="T3" fmla="*/ 69 h 69"/>
                <a:gd name="T4" fmla="*/ 1 w 18"/>
                <a:gd name="T5" fmla="*/ 55 h 69"/>
                <a:gd name="T6" fmla="*/ 0 w 18"/>
                <a:gd name="T7" fmla="*/ 0 h 69"/>
                <a:gd name="T8" fmla="*/ 16 w 18"/>
                <a:gd name="T9" fmla="*/ 14 h 69"/>
              </a:gdLst>
              <a:ahLst/>
              <a:cxnLst>
                <a:cxn ang="0">
                  <a:pos x="T0" y="T1"/>
                </a:cxn>
                <a:cxn ang="0">
                  <a:pos x="T2" y="T3"/>
                </a:cxn>
                <a:cxn ang="0">
                  <a:pos x="T4" y="T5"/>
                </a:cxn>
                <a:cxn ang="0">
                  <a:pos x="T6" y="T7"/>
                </a:cxn>
                <a:cxn ang="0">
                  <a:pos x="T8" y="T9"/>
                </a:cxn>
              </a:cxnLst>
              <a:rect l="0" t="0" r="r" b="b"/>
              <a:pathLst>
                <a:path w="18" h="69">
                  <a:moveTo>
                    <a:pt x="16" y="14"/>
                  </a:moveTo>
                  <a:lnTo>
                    <a:pt x="18" y="69"/>
                  </a:lnTo>
                  <a:lnTo>
                    <a:pt x="1" y="55"/>
                  </a:lnTo>
                  <a:lnTo>
                    <a:pt x="0" y="0"/>
                  </a:lnTo>
                  <a:lnTo>
                    <a:pt x="16" y="1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3" name="Freeform 2101"/>
            <p:cNvSpPr>
              <a:spLocks/>
            </p:cNvSpPr>
            <p:nvPr/>
          </p:nvSpPr>
          <p:spPr bwMode="auto">
            <a:xfrm>
              <a:off x="15189978" y="-821927"/>
              <a:ext cx="14288" cy="115888"/>
            </a:xfrm>
            <a:custGeom>
              <a:avLst/>
              <a:gdLst>
                <a:gd name="T0" fmla="*/ 7 w 9"/>
                <a:gd name="T1" fmla="*/ 0 h 73"/>
                <a:gd name="T2" fmla="*/ 9 w 9"/>
                <a:gd name="T3" fmla="*/ 55 h 73"/>
                <a:gd name="T4" fmla="*/ 2 w 9"/>
                <a:gd name="T5" fmla="*/ 73 h 73"/>
                <a:gd name="T6" fmla="*/ 0 w 9"/>
                <a:gd name="T7" fmla="*/ 17 h 73"/>
                <a:gd name="T8" fmla="*/ 7 w 9"/>
                <a:gd name="T9" fmla="*/ 0 h 73"/>
              </a:gdLst>
              <a:ahLst/>
              <a:cxnLst>
                <a:cxn ang="0">
                  <a:pos x="T0" y="T1"/>
                </a:cxn>
                <a:cxn ang="0">
                  <a:pos x="T2" y="T3"/>
                </a:cxn>
                <a:cxn ang="0">
                  <a:pos x="T4" y="T5"/>
                </a:cxn>
                <a:cxn ang="0">
                  <a:pos x="T6" y="T7"/>
                </a:cxn>
                <a:cxn ang="0">
                  <a:pos x="T8" y="T9"/>
                </a:cxn>
              </a:cxnLst>
              <a:rect l="0" t="0" r="r" b="b"/>
              <a:pathLst>
                <a:path w="9" h="73">
                  <a:moveTo>
                    <a:pt x="7" y="0"/>
                  </a:moveTo>
                  <a:lnTo>
                    <a:pt x="9" y="55"/>
                  </a:lnTo>
                  <a:lnTo>
                    <a:pt x="2" y="73"/>
                  </a:lnTo>
                  <a:lnTo>
                    <a:pt x="0" y="1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4" name="Freeform 2102"/>
            <p:cNvSpPr>
              <a:spLocks/>
            </p:cNvSpPr>
            <p:nvPr/>
          </p:nvSpPr>
          <p:spPr bwMode="auto">
            <a:xfrm>
              <a:off x="12637278" y="-720327"/>
              <a:ext cx="22225" cy="109538"/>
            </a:xfrm>
            <a:custGeom>
              <a:avLst/>
              <a:gdLst>
                <a:gd name="T0" fmla="*/ 15 w 17"/>
                <a:gd name="T1" fmla="*/ 17 h 84"/>
                <a:gd name="T2" fmla="*/ 17 w 17"/>
                <a:gd name="T3" fmla="*/ 84 h 84"/>
                <a:gd name="T4" fmla="*/ 16 w 17"/>
                <a:gd name="T5" fmla="*/ 82 h 84"/>
                <a:gd name="T6" fmla="*/ 2 w 17"/>
                <a:gd name="T7" fmla="*/ 67 h 84"/>
                <a:gd name="T8" fmla="*/ 0 w 17"/>
                <a:gd name="T9" fmla="*/ 0 h 84"/>
                <a:gd name="T10" fmla="*/ 14 w 17"/>
                <a:gd name="T11" fmla="*/ 15 h 84"/>
                <a:gd name="T12" fmla="*/ 15 w 17"/>
                <a:gd name="T13" fmla="*/ 17 h 84"/>
              </a:gdLst>
              <a:ahLst/>
              <a:cxnLst>
                <a:cxn ang="0">
                  <a:pos x="T0" y="T1"/>
                </a:cxn>
                <a:cxn ang="0">
                  <a:pos x="T2" y="T3"/>
                </a:cxn>
                <a:cxn ang="0">
                  <a:pos x="T4" y="T5"/>
                </a:cxn>
                <a:cxn ang="0">
                  <a:pos x="T6" y="T7"/>
                </a:cxn>
                <a:cxn ang="0">
                  <a:pos x="T8" y="T9"/>
                </a:cxn>
                <a:cxn ang="0">
                  <a:pos x="T10" y="T11"/>
                </a:cxn>
                <a:cxn ang="0">
                  <a:pos x="T12" y="T13"/>
                </a:cxn>
              </a:cxnLst>
              <a:rect l="0" t="0" r="r" b="b"/>
              <a:pathLst>
                <a:path w="17" h="84">
                  <a:moveTo>
                    <a:pt x="15" y="17"/>
                  </a:moveTo>
                  <a:cubicBezTo>
                    <a:pt x="17" y="84"/>
                    <a:pt x="17" y="84"/>
                    <a:pt x="17" y="84"/>
                  </a:cubicBezTo>
                  <a:cubicBezTo>
                    <a:pt x="17" y="83"/>
                    <a:pt x="17" y="83"/>
                    <a:pt x="16" y="82"/>
                  </a:cubicBezTo>
                  <a:cubicBezTo>
                    <a:pt x="14" y="79"/>
                    <a:pt x="2" y="68"/>
                    <a:pt x="2" y="67"/>
                  </a:cubicBezTo>
                  <a:cubicBezTo>
                    <a:pt x="0" y="0"/>
                    <a:pt x="0" y="0"/>
                    <a:pt x="0" y="0"/>
                  </a:cubicBezTo>
                  <a:cubicBezTo>
                    <a:pt x="0" y="1"/>
                    <a:pt x="12" y="12"/>
                    <a:pt x="14" y="15"/>
                  </a:cubicBezTo>
                  <a:cubicBezTo>
                    <a:pt x="15" y="16"/>
                    <a:pt x="15" y="16"/>
                    <a:pt x="15" y="1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5" name="Freeform 2103"/>
            <p:cNvSpPr>
              <a:spLocks/>
            </p:cNvSpPr>
            <p:nvPr/>
          </p:nvSpPr>
          <p:spPr bwMode="auto">
            <a:xfrm>
              <a:off x="15185216" y="-794940"/>
              <a:ext cx="7938" cy="120650"/>
            </a:xfrm>
            <a:custGeom>
              <a:avLst/>
              <a:gdLst>
                <a:gd name="T0" fmla="*/ 3 w 5"/>
                <a:gd name="T1" fmla="*/ 0 h 76"/>
                <a:gd name="T2" fmla="*/ 5 w 5"/>
                <a:gd name="T3" fmla="*/ 56 h 76"/>
                <a:gd name="T4" fmla="*/ 2 w 5"/>
                <a:gd name="T5" fmla="*/ 76 h 76"/>
                <a:gd name="T6" fmla="*/ 0 w 5"/>
                <a:gd name="T7" fmla="*/ 21 h 76"/>
                <a:gd name="T8" fmla="*/ 3 w 5"/>
                <a:gd name="T9" fmla="*/ 0 h 76"/>
              </a:gdLst>
              <a:ahLst/>
              <a:cxnLst>
                <a:cxn ang="0">
                  <a:pos x="T0" y="T1"/>
                </a:cxn>
                <a:cxn ang="0">
                  <a:pos x="T2" y="T3"/>
                </a:cxn>
                <a:cxn ang="0">
                  <a:pos x="T4" y="T5"/>
                </a:cxn>
                <a:cxn ang="0">
                  <a:pos x="T6" y="T7"/>
                </a:cxn>
                <a:cxn ang="0">
                  <a:pos x="T8" y="T9"/>
                </a:cxn>
              </a:cxnLst>
              <a:rect l="0" t="0" r="r" b="b"/>
              <a:pathLst>
                <a:path w="5" h="76">
                  <a:moveTo>
                    <a:pt x="3" y="0"/>
                  </a:moveTo>
                  <a:lnTo>
                    <a:pt x="5" y="56"/>
                  </a:lnTo>
                  <a:lnTo>
                    <a:pt x="2" y="76"/>
                  </a:lnTo>
                  <a:lnTo>
                    <a:pt x="0" y="21"/>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6" name="Freeform 2104"/>
            <p:cNvSpPr>
              <a:spLocks/>
            </p:cNvSpPr>
            <p:nvPr/>
          </p:nvSpPr>
          <p:spPr bwMode="auto">
            <a:xfrm>
              <a:off x="12656328" y="-696515"/>
              <a:ext cx="20638" cy="122238"/>
            </a:xfrm>
            <a:custGeom>
              <a:avLst/>
              <a:gdLst>
                <a:gd name="T0" fmla="*/ 15 w 17"/>
                <a:gd name="T1" fmla="*/ 26 h 93"/>
                <a:gd name="T2" fmla="*/ 17 w 17"/>
                <a:gd name="T3" fmla="*/ 93 h 93"/>
                <a:gd name="T4" fmla="*/ 17 w 17"/>
                <a:gd name="T5" fmla="*/ 90 h 93"/>
                <a:gd name="T6" fmla="*/ 4 w 17"/>
                <a:gd name="T7" fmla="*/ 73 h 93"/>
                <a:gd name="T8" fmla="*/ 2 w 17"/>
                <a:gd name="T9" fmla="*/ 67 h 93"/>
                <a:gd name="T10" fmla="*/ 0 w 17"/>
                <a:gd name="T11" fmla="*/ 0 h 93"/>
                <a:gd name="T12" fmla="*/ 2 w 17"/>
                <a:gd name="T13" fmla="*/ 6 h 93"/>
                <a:gd name="T14" fmla="*/ 15 w 17"/>
                <a:gd name="T15" fmla="*/ 23 h 93"/>
                <a:gd name="T16" fmla="*/ 15 w 17"/>
                <a:gd name="T17"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3">
                  <a:moveTo>
                    <a:pt x="15" y="26"/>
                  </a:moveTo>
                  <a:cubicBezTo>
                    <a:pt x="17" y="93"/>
                    <a:pt x="17" y="93"/>
                    <a:pt x="17" y="93"/>
                  </a:cubicBezTo>
                  <a:cubicBezTo>
                    <a:pt x="17" y="92"/>
                    <a:pt x="17" y="91"/>
                    <a:pt x="17" y="90"/>
                  </a:cubicBezTo>
                  <a:cubicBezTo>
                    <a:pt x="16" y="86"/>
                    <a:pt x="9" y="80"/>
                    <a:pt x="4" y="73"/>
                  </a:cubicBezTo>
                  <a:cubicBezTo>
                    <a:pt x="2" y="70"/>
                    <a:pt x="2" y="69"/>
                    <a:pt x="2" y="67"/>
                  </a:cubicBezTo>
                  <a:cubicBezTo>
                    <a:pt x="0" y="0"/>
                    <a:pt x="0" y="0"/>
                    <a:pt x="0" y="0"/>
                  </a:cubicBezTo>
                  <a:cubicBezTo>
                    <a:pt x="0" y="2"/>
                    <a:pt x="1" y="3"/>
                    <a:pt x="2" y="6"/>
                  </a:cubicBezTo>
                  <a:cubicBezTo>
                    <a:pt x="7" y="13"/>
                    <a:pt x="14" y="19"/>
                    <a:pt x="15" y="23"/>
                  </a:cubicBezTo>
                  <a:cubicBezTo>
                    <a:pt x="15" y="24"/>
                    <a:pt x="15" y="25"/>
                    <a:pt x="15" y="2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7" name="Freeform 2105"/>
            <p:cNvSpPr>
              <a:spLocks/>
            </p:cNvSpPr>
            <p:nvPr/>
          </p:nvSpPr>
          <p:spPr bwMode="auto">
            <a:xfrm>
              <a:off x="15182041" y="-761602"/>
              <a:ext cx="6350" cy="114300"/>
            </a:xfrm>
            <a:custGeom>
              <a:avLst/>
              <a:gdLst>
                <a:gd name="T0" fmla="*/ 2 w 4"/>
                <a:gd name="T1" fmla="*/ 0 h 72"/>
                <a:gd name="T2" fmla="*/ 4 w 4"/>
                <a:gd name="T3" fmla="*/ 55 h 72"/>
                <a:gd name="T4" fmla="*/ 2 w 4"/>
                <a:gd name="T5" fmla="*/ 72 h 72"/>
                <a:gd name="T6" fmla="*/ 0 w 4"/>
                <a:gd name="T7" fmla="*/ 16 h 72"/>
                <a:gd name="T8" fmla="*/ 2 w 4"/>
                <a:gd name="T9" fmla="*/ 0 h 72"/>
              </a:gdLst>
              <a:ahLst/>
              <a:cxnLst>
                <a:cxn ang="0">
                  <a:pos x="T0" y="T1"/>
                </a:cxn>
                <a:cxn ang="0">
                  <a:pos x="T2" y="T3"/>
                </a:cxn>
                <a:cxn ang="0">
                  <a:pos x="T4" y="T5"/>
                </a:cxn>
                <a:cxn ang="0">
                  <a:pos x="T6" y="T7"/>
                </a:cxn>
                <a:cxn ang="0">
                  <a:pos x="T8" y="T9"/>
                </a:cxn>
              </a:cxnLst>
              <a:rect l="0" t="0" r="r" b="b"/>
              <a:pathLst>
                <a:path w="4" h="72">
                  <a:moveTo>
                    <a:pt x="2" y="0"/>
                  </a:moveTo>
                  <a:lnTo>
                    <a:pt x="4" y="55"/>
                  </a:lnTo>
                  <a:lnTo>
                    <a:pt x="2" y="72"/>
                  </a:lnTo>
                  <a:lnTo>
                    <a:pt x="0" y="16"/>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8" name="Freeform 2106"/>
            <p:cNvSpPr>
              <a:spLocks/>
            </p:cNvSpPr>
            <p:nvPr/>
          </p:nvSpPr>
          <p:spPr bwMode="auto">
            <a:xfrm>
              <a:off x="15167753" y="-736202"/>
              <a:ext cx="17463" cy="103188"/>
            </a:xfrm>
            <a:custGeom>
              <a:avLst/>
              <a:gdLst>
                <a:gd name="T0" fmla="*/ 9 w 11"/>
                <a:gd name="T1" fmla="*/ 0 h 65"/>
                <a:gd name="T2" fmla="*/ 11 w 11"/>
                <a:gd name="T3" fmla="*/ 56 h 65"/>
                <a:gd name="T4" fmla="*/ 2 w 11"/>
                <a:gd name="T5" fmla="*/ 65 h 65"/>
                <a:gd name="T6" fmla="*/ 0 w 11"/>
                <a:gd name="T7" fmla="*/ 10 h 65"/>
                <a:gd name="T8" fmla="*/ 9 w 11"/>
                <a:gd name="T9" fmla="*/ 0 h 65"/>
              </a:gdLst>
              <a:ahLst/>
              <a:cxnLst>
                <a:cxn ang="0">
                  <a:pos x="T0" y="T1"/>
                </a:cxn>
                <a:cxn ang="0">
                  <a:pos x="T2" y="T3"/>
                </a:cxn>
                <a:cxn ang="0">
                  <a:pos x="T4" y="T5"/>
                </a:cxn>
                <a:cxn ang="0">
                  <a:pos x="T6" y="T7"/>
                </a:cxn>
                <a:cxn ang="0">
                  <a:pos x="T8" y="T9"/>
                </a:cxn>
              </a:cxnLst>
              <a:rect l="0" t="0" r="r" b="b"/>
              <a:pathLst>
                <a:path w="11" h="65">
                  <a:moveTo>
                    <a:pt x="9" y="0"/>
                  </a:moveTo>
                  <a:lnTo>
                    <a:pt x="11" y="56"/>
                  </a:lnTo>
                  <a:lnTo>
                    <a:pt x="2" y="65"/>
                  </a:lnTo>
                  <a:lnTo>
                    <a:pt x="0" y="10"/>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29" name="Freeform 2107"/>
            <p:cNvSpPr>
              <a:spLocks/>
            </p:cNvSpPr>
            <p:nvPr/>
          </p:nvSpPr>
          <p:spPr bwMode="auto">
            <a:xfrm>
              <a:off x="15134416" y="-720327"/>
              <a:ext cx="36513" cy="95250"/>
            </a:xfrm>
            <a:custGeom>
              <a:avLst/>
              <a:gdLst>
                <a:gd name="T0" fmla="*/ 21 w 23"/>
                <a:gd name="T1" fmla="*/ 0 h 60"/>
                <a:gd name="T2" fmla="*/ 23 w 23"/>
                <a:gd name="T3" fmla="*/ 55 h 60"/>
                <a:gd name="T4" fmla="*/ 1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1" y="60"/>
                  </a:lnTo>
                  <a:lnTo>
                    <a:pt x="0" y="5"/>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0" name="Freeform 2108"/>
            <p:cNvSpPr>
              <a:spLocks/>
            </p:cNvSpPr>
            <p:nvPr/>
          </p:nvSpPr>
          <p:spPr bwMode="auto">
            <a:xfrm>
              <a:off x="12672203" y="-639365"/>
              <a:ext cx="3175" cy="92075"/>
            </a:xfrm>
            <a:custGeom>
              <a:avLst/>
              <a:gdLst>
                <a:gd name="T0" fmla="*/ 0 w 2"/>
                <a:gd name="T1" fmla="*/ 3 h 70"/>
                <a:gd name="T2" fmla="*/ 2 w 2"/>
                <a:gd name="T3" fmla="*/ 70 h 70"/>
                <a:gd name="T4" fmla="*/ 2 w 2"/>
                <a:gd name="T5" fmla="*/ 67 h 70"/>
                <a:gd name="T6" fmla="*/ 0 w 2"/>
                <a:gd name="T7" fmla="*/ 0 h 70"/>
                <a:gd name="T8" fmla="*/ 0 w 2"/>
                <a:gd name="T9" fmla="*/ 3 h 70"/>
              </a:gdLst>
              <a:ahLst/>
              <a:cxnLst>
                <a:cxn ang="0">
                  <a:pos x="T0" y="T1"/>
                </a:cxn>
                <a:cxn ang="0">
                  <a:pos x="T2" y="T3"/>
                </a:cxn>
                <a:cxn ang="0">
                  <a:pos x="T4" y="T5"/>
                </a:cxn>
                <a:cxn ang="0">
                  <a:pos x="T6" y="T7"/>
                </a:cxn>
                <a:cxn ang="0">
                  <a:pos x="T8" y="T9"/>
                </a:cxn>
              </a:cxnLst>
              <a:rect l="0" t="0" r="r" b="b"/>
              <a:pathLst>
                <a:path w="2" h="70">
                  <a:moveTo>
                    <a:pt x="0" y="3"/>
                  </a:moveTo>
                  <a:cubicBezTo>
                    <a:pt x="2" y="70"/>
                    <a:pt x="2" y="70"/>
                    <a:pt x="2" y="70"/>
                  </a:cubicBezTo>
                  <a:cubicBezTo>
                    <a:pt x="2" y="68"/>
                    <a:pt x="2" y="67"/>
                    <a:pt x="2" y="67"/>
                  </a:cubicBezTo>
                  <a:cubicBezTo>
                    <a:pt x="0" y="0"/>
                    <a:pt x="0" y="0"/>
                    <a:pt x="0" y="0"/>
                  </a:cubicBezTo>
                  <a:cubicBezTo>
                    <a:pt x="0" y="0"/>
                    <a:pt x="0" y="1"/>
                    <a:pt x="0"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1" name="Freeform 2109"/>
            <p:cNvSpPr>
              <a:spLocks/>
            </p:cNvSpPr>
            <p:nvPr/>
          </p:nvSpPr>
          <p:spPr bwMode="auto">
            <a:xfrm>
              <a:off x="15115366" y="-712390"/>
              <a:ext cx="20638" cy="109538"/>
            </a:xfrm>
            <a:custGeom>
              <a:avLst/>
              <a:gdLst>
                <a:gd name="T0" fmla="*/ 12 w 13"/>
                <a:gd name="T1" fmla="*/ 0 h 69"/>
                <a:gd name="T2" fmla="*/ 13 w 13"/>
                <a:gd name="T3" fmla="*/ 55 h 69"/>
                <a:gd name="T4" fmla="*/ 2 w 13"/>
                <a:gd name="T5" fmla="*/ 69 h 69"/>
                <a:gd name="T6" fmla="*/ 0 w 13"/>
                <a:gd name="T7" fmla="*/ 13 h 69"/>
                <a:gd name="T8" fmla="*/ 12 w 13"/>
                <a:gd name="T9" fmla="*/ 0 h 69"/>
              </a:gdLst>
              <a:ahLst/>
              <a:cxnLst>
                <a:cxn ang="0">
                  <a:pos x="T0" y="T1"/>
                </a:cxn>
                <a:cxn ang="0">
                  <a:pos x="T2" y="T3"/>
                </a:cxn>
                <a:cxn ang="0">
                  <a:pos x="T4" y="T5"/>
                </a:cxn>
                <a:cxn ang="0">
                  <a:pos x="T6" y="T7"/>
                </a:cxn>
                <a:cxn ang="0">
                  <a:pos x="T8" y="T9"/>
                </a:cxn>
              </a:cxnLst>
              <a:rect l="0" t="0" r="r" b="b"/>
              <a:pathLst>
                <a:path w="13" h="69">
                  <a:moveTo>
                    <a:pt x="12" y="0"/>
                  </a:moveTo>
                  <a:lnTo>
                    <a:pt x="13" y="55"/>
                  </a:lnTo>
                  <a:lnTo>
                    <a:pt x="2" y="69"/>
                  </a:lnTo>
                  <a:lnTo>
                    <a:pt x="0" y="13"/>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2" name="Freeform 2110"/>
            <p:cNvSpPr>
              <a:spLocks/>
            </p:cNvSpPr>
            <p:nvPr/>
          </p:nvSpPr>
          <p:spPr bwMode="auto">
            <a:xfrm>
              <a:off x="15104253" y="-691752"/>
              <a:ext cx="14288" cy="103188"/>
            </a:xfrm>
            <a:custGeom>
              <a:avLst/>
              <a:gdLst>
                <a:gd name="T0" fmla="*/ 7 w 9"/>
                <a:gd name="T1" fmla="*/ 0 h 65"/>
                <a:gd name="T2" fmla="*/ 9 w 9"/>
                <a:gd name="T3" fmla="*/ 56 h 65"/>
                <a:gd name="T4" fmla="*/ 1 w 9"/>
                <a:gd name="T5" fmla="*/ 65 h 65"/>
                <a:gd name="T6" fmla="*/ 0 w 9"/>
                <a:gd name="T7" fmla="*/ 10 h 65"/>
                <a:gd name="T8" fmla="*/ 7 w 9"/>
                <a:gd name="T9" fmla="*/ 0 h 65"/>
              </a:gdLst>
              <a:ahLst/>
              <a:cxnLst>
                <a:cxn ang="0">
                  <a:pos x="T0" y="T1"/>
                </a:cxn>
                <a:cxn ang="0">
                  <a:pos x="T2" y="T3"/>
                </a:cxn>
                <a:cxn ang="0">
                  <a:pos x="T4" y="T5"/>
                </a:cxn>
                <a:cxn ang="0">
                  <a:pos x="T6" y="T7"/>
                </a:cxn>
                <a:cxn ang="0">
                  <a:pos x="T8" y="T9"/>
                </a:cxn>
              </a:cxnLst>
              <a:rect l="0" t="0" r="r" b="b"/>
              <a:pathLst>
                <a:path w="9" h="65">
                  <a:moveTo>
                    <a:pt x="7" y="0"/>
                  </a:moveTo>
                  <a:lnTo>
                    <a:pt x="9" y="56"/>
                  </a:lnTo>
                  <a:lnTo>
                    <a:pt x="1" y="65"/>
                  </a:lnTo>
                  <a:lnTo>
                    <a:pt x="0" y="10"/>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3" name="Freeform 2111"/>
            <p:cNvSpPr>
              <a:spLocks/>
            </p:cNvSpPr>
            <p:nvPr/>
          </p:nvSpPr>
          <p:spPr bwMode="auto">
            <a:xfrm>
              <a:off x="15083616" y="-675877"/>
              <a:ext cx="22225" cy="95250"/>
            </a:xfrm>
            <a:custGeom>
              <a:avLst/>
              <a:gdLst>
                <a:gd name="T0" fmla="*/ 13 w 14"/>
                <a:gd name="T1" fmla="*/ 0 h 60"/>
                <a:gd name="T2" fmla="*/ 14 w 14"/>
                <a:gd name="T3" fmla="*/ 55 h 60"/>
                <a:gd name="T4" fmla="*/ 2 w 14"/>
                <a:gd name="T5" fmla="*/ 60 h 60"/>
                <a:gd name="T6" fmla="*/ 0 w 14"/>
                <a:gd name="T7" fmla="*/ 4 h 60"/>
                <a:gd name="T8" fmla="*/ 13 w 14"/>
                <a:gd name="T9" fmla="*/ 0 h 60"/>
              </a:gdLst>
              <a:ahLst/>
              <a:cxnLst>
                <a:cxn ang="0">
                  <a:pos x="T0" y="T1"/>
                </a:cxn>
                <a:cxn ang="0">
                  <a:pos x="T2" y="T3"/>
                </a:cxn>
                <a:cxn ang="0">
                  <a:pos x="T4" y="T5"/>
                </a:cxn>
                <a:cxn ang="0">
                  <a:pos x="T6" y="T7"/>
                </a:cxn>
                <a:cxn ang="0">
                  <a:pos x="T8" y="T9"/>
                </a:cxn>
              </a:cxnLst>
              <a:rect l="0" t="0" r="r" b="b"/>
              <a:pathLst>
                <a:path w="14" h="60">
                  <a:moveTo>
                    <a:pt x="13" y="0"/>
                  </a:moveTo>
                  <a:lnTo>
                    <a:pt x="14" y="55"/>
                  </a:lnTo>
                  <a:lnTo>
                    <a:pt x="2" y="60"/>
                  </a:lnTo>
                  <a:lnTo>
                    <a:pt x="0" y="4"/>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4" name="Freeform 2112"/>
            <p:cNvSpPr>
              <a:spLocks/>
            </p:cNvSpPr>
            <p:nvPr/>
          </p:nvSpPr>
          <p:spPr bwMode="auto">
            <a:xfrm>
              <a:off x="15072503" y="-669527"/>
              <a:ext cx="14288" cy="93663"/>
            </a:xfrm>
            <a:custGeom>
              <a:avLst/>
              <a:gdLst>
                <a:gd name="T0" fmla="*/ 7 w 9"/>
                <a:gd name="T1" fmla="*/ 0 h 59"/>
                <a:gd name="T2" fmla="*/ 9 w 9"/>
                <a:gd name="T3" fmla="*/ 56 h 59"/>
                <a:gd name="T4" fmla="*/ 2 w 9"/>
                <a:gd name="T5" fmla="*/ 59 h 59"/>
                <a:gd name="T6" fmla="*/ 0 w 9"/>
                <a:gd name="T7" fmla="*/ 4 h 59"/>
                <a:gd name="T8" fmla="*/ 7 w 9"/>
                <a:gd name="T9" fmla="*/ 0 h 59"/>
              </a:gdLst>
              <a:ahLst/>
              <a:cxnLst>
                <a:cxn ang="0">
                  <a:pos x="T0" y="T1"/>
                </a:cxn>
                <a:cxn ang="0">
                  <a:pos x="T2" y="T3"/>
                </a:cxn>
                <a:cxn ang="0">
                  <a:pos x="T4" y="T5"/>
                </a:cxn>
                <a:cxn ang="0">
                  <a:pos x="T6" y="T7"/>
                </a:cxn>
                <a:cxn ang="0">
                  <a:pos x="T8" y="T9"/>
                </a:cxn>
              </a:cxnLst>
              <a:rect l="0" t="0" r="r" b="b"/>
              <a:pathLst>
                <a:path w="9" h="59">
                  <a:moveTo>
                    <a:pt x="7" y="0"/>
                  </a:moveTo>
                  <a:lnTo>
                    <a:pt x="9" y="56"/>
                  </a:lnTo>
                  <a:lnTo>
                    <a:pt x="2" y="59"/>
                  </a:lnTo>
                  <a:lnTo>
                    <a:pt x="0" y="4"/>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5" name="Freeform 2113"/>
            <p:cNvSpPr>
              <a:spLocks/>
            </p:cNvSpPr>
            <p:nvPr/>
          </p:nvSpPr>
          <p:spPr bwMode="auto">
            <a:xfrm>
              <a:off x="15056628" y="-663177"/>
              <a:ext cx="19050" cy="106363"/>
            </a:xfrm>
            <a:custGeom>
              <a:avLst/>
              <a:gdLst>
                <a:gd name="T0" fmla="*/ 10 w 12"/>
                <a:gd name="T1" fmla="*/ 0 h 67"/>
                <a:gd name="T2" fmla="*/ 12 w 12"/>
                <a:gd name="T3" fmla="*/ 55 h 67"/>
                <a:gd name="T4" fmla="*/ 2 w 12"/>
                <a:gd name="T5" fmla="*/ 67 h 67"/>
                <a:gd name="T6" fmla="*/ 0 w 12"/>
                <a:gd name="T7" fmla="*/ 12 h 67"/>
                <a:gd name="T8" fmla="*/ 10 w 12"/>
                <a:gd name="T9" fmla="*/ 0 h 67"/>
              </a:gdLst>
              <a:ahLst/>
              <a:cxnLst>
                <a:cxn ang="0">
                  <a:pos x="T0" y="T1"/>
                </a:cxn>
                <a:cxn ang="0">
                  <a:pos x="T2" y="T3"/>
                </a:cxn>
                <a:cxn ang="0">
                  <a:pos x="T4" y="T5"/>
                </a:cxn>
                <a:cxn ang="0">
                  <a:pos x="T6" y="T7"/>
                </a:cxn>
                <a:cxn ang="0">
                  <a:pos x="T8" y="T9"/>
                </a:cxn>
              </a:cxnLst>
              <a:rect l="0" t="0" r="r" b="b"/>
              <a:pathLst>
                <a:path w="12" h="67">
                  <a:moveTo>
                    <a:pt x="10" y="0"/>
                  </a:moveTo>
                  <a:lnTo>
                    <a:pt x="12" y="55"/>
                  </a:lnTo>
                  <a:lnTo>
                    <a:pt x="2" y="67"/>
                  </a:lnTo>
                  <a:lnTo>
                    <a:pt x="0" y="12"/>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6" name="Freeform 2114"/>
            <p:cNvSpPr>
              <a:spLocks/>
            </p:cNvSpPr>
            <p:nvPr/>
          </p:nvSpPr>
          <p:spPr bwMode="auto">
            <a:xfrm>
              <a:off x="15035991" y="-644127"/>
              <a:ext cx="23813" cy="103188"/>
            </a:xfrm>
            <a:custGeom>
              <a:avLst/>
              <a:gdLst>
                <a:gd name="T0" fmla="*/ 13 w 15"/>
                <a:gd name="T1" fmla="*/ 0 h 65"/>
                <a:gd name="T2" fmla="*/ 15 w 15"/>
                <a:gd name="T3" fmla="*/ 55 h 65"/>
                <a:gd name="T4" fmla="*/ 1 w 15"/>
                <a:gd name="T5" fmla="*/ 65 h 65"/>
                <a:gd name="T6" fmla="*/ 0 w 15"/>
                <a:gd name="T7" fmla="*/ 10 h 65"/>
                <a:gd name="T8" fmla="*/ 13 w 15"/>
                <a:gd name="T9" fmla="*/ 0 h 65"/>
              </a:gdLst>
              <a:ahLst/>
              <a:cxnLst>
                <a:cxn ang="0">
                  <a:pos x="T0" y="T1"/>
                </a:cxn>
                <a:cxn ang="0">
                  <a:pos x="T2" y="T3"/>
                </a:cxn>
                <a:cxn ang="0">
                  <a:pos x="T4" y="T5"/>
                </a:cxn>
                <a:cxn ang="0">
                  <a:pos x="T6" y="T7"/>
                </a:cxn>
                <a:cxn ang="0">
                  <a:pos x="T8" y="T9"/>
                </a:cxn>
              </a:cxnLst>
              <a:rect l="0" t="0" r="r" b="b"/>
              <a:pathLst>
                <a:path w="15" h="65">
                  <a:moveTo>
                    <a:pt x="13" y="0"/>
                  </a:moveTo>
                  <a:lnTo>
                    <a:pt x="15" y="55"/>
                  </a:lnTo>
                  <a:lnTo>
                    <a:pt x="1" y="65"/>
                  </a:lnTo>
                  <a:lnTo>
                    <a:pt x="0" y="10"/>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7" name="Freeform 2115"/>
            <p:cNvSpPr>
              <a:spLocks/>
            </p:cNvSpPr>
            <p:nvPr/>
          </p:nvSpPr>
          <p:spPr bwMode="auto">
            <a:xfrm>
              <a:off x="15018528" y="-628252"/>
              <a:ext cx="19050" cy="90488"/>
            </a:xfrm>
            <a:custGeom>
              <a:avLst/>
              <a:gdLst>
                <a:gd name="T0" fmla="*/ 11 w 12"/>
                <a:gd name="T1" fmla="*/ 0 h 57"/>
                <a:gd name="T2" fmla="*/ 12 w 12"/>
                <a:gd name="T3" fmla="*/ 55 h 57"/>
                <a:gd name="T4" fmla="*/ 2 w 12"/>
                <a:gd name="T5" fmla="*/ 57 h 57"/>
                <a:gd name="T6" fmla="*/ 0 w 12"/>
                <a:gd name="T7" fmla="*/ 2 h 57"/>
                <a:gd name="T8" fmla="*/ 11 w 12"/>
                <a:gd name="T9" fmla="*/ 0 h 57"/>
              </a:gdLst>
              <a:ahLst/>
              <a:cxnLst>
                <a:cxn ang="0">
                  <a:pos x="T0" y="T1"/>
                </a:cxn>
                <a:cxn ang="0">
                  <a:pos x="T2" y="T3"/>
                </a:cxn>
                <a:cxn ang="0">
                  <a:pos x="T4" y="T5"/>
                </a:cxn>
                <a:cxn ang="0">
                  <a:pos x="T6" y="T7"/>
                </a:cxn>
                <a:cxn ang="0">
                  <a:pos x="T8" y="T9"/>
                </a:cxn>
              </a:cxnLst>
              <a:rect l="0" t="0" r="r" b="b"/>
              <a:pathLst>
                <a:path w="12" h="57">
                  <a:moveTo>
                    <a:pt x="11" y="0"/>
                  </a:moveTo>
                  <a:lnTo>
                    <a:pt x="12" y="55"/>
                  </a:lnTo>
                  <a:lnTo>
                    <a:pt x="2" y="57"/>
                  </a:lnTo>
                  <a:lnTo>
                    <a:pt x="0" y="2"/>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8" name="Freeform 2116"/>
            <p:cNvSpPr>
              <a:spLocks/>
            </p:cNvSpPr>
            <p:nvPr/>
          </p:nvSpPr>
          <p:spPr bwMode="auto">
            <a:xfrm>
              <a:off x="15012178" y="-625077"/>
              <a:ext cx="9525" cy="88900"/>
            </a:xfrm>
            <a:custGeom>
              <a:avLst/>
              <a:gdLst>
                <a:gd name="T0" fmla="*/ 4 w 6"/>
                <a:gd name="T1" fmla="*/ 0 h 56"/>
                <a:gd name="T2" fmla="*/ 6 w 6"/>
                <a:gd name="T3" fmla="*/ 55 h 56"/>
                <a:gd name="T4" fmla="*/ 1 w 6"/>
                <a:gd name="T5" fmla="*/ 56 h 56"/>
                <a:gd name="T6" fmla="*/ 0 w 6"/>
                <a:gd name="T7" fmla="*/ 1 h 56"/>
                <a:gd name="T8" fmla="*/ 4 w 6"/>
                <a:gd name="T9" fmla="*/ 0 h 56"/>
              </a:gdLst>
              <a:ahLst/>
              <a:cxnLst>
                <a:cxn ang="0">
                  <a:pos x="T0" y="T1"/>
                </a:cxn>
                <a:cxn ang="0">
                  <a:pos x="T2" y="T3"/>
                </a:cxn>
                <a:cxn ang="0">
                  <a:pos x="T4" y="T5"/>
                </a:cxn>
                <a:cxn ang="0">
                  <a:pos x="T6" y="T7"/>
                </a:cxn>
                <a:cxn ang="0">
                  <a:pos x="T8" y="T9"/>
                </a:cxn>
              </a:cxnLst>
              <a:rect l="0" t="0" r="r" b="b"/>
              <a:pathLst>
                <a:path w="6" h="56">
                  <a:moveTo>
                    <a:pt x="4" y="0"/>
                  </a:moveTo>
                  <a:lnTo>
                    <a:pt x="6" y="55"/>
                  </a:lnTo>
                  <a:lnTo>
                    <a:pt x="1" y="56"/>
                  </a:lnTo>
                  <a:lnTo>
                    <a:pt x="0" y="1"/>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39" name="Freeform 2117"/>
            <p:cNvSpPr>
              <a:spLocks/>
            </p:cNvSpPr>
            <p:nvPr/>
          </p:nvSpPr>
          <p:spPr bwMode="auto">
            <a:xfrm>
              <a:off x="15005828" y="-623490"/>
              <a:ext cx="7938" cy="101600"/>
            </a:xfrm>
            <a:custGeom>
              <a:avLst/>
              <a:gdLst>
                <a:gd name="T0" fmla="*/ 4 w 5"/>
                <a:gd name="T1" fmla="*/ 0 h 64"/>
                <a:gd name="T2" fmla="*/ 5 w 5"/>
                <a:gd name="T3" fmla="*/ 55 h 64"/>
                <a:gd name="T4" fmla="*/ 2 w 5"/>
                <a:gd name="T5" fmla="*/ 64 h 64"/>
                <a:gd name="T6" fmla="*/ 0 w 5"/>
                <a:gd name="T7" fmla="*/ 9 h 64"/>
                <a:gd name="T8" fmla="*/ 4 w 5"/>
                <a:gd name="T9" fmla="*/ 0 h 64"/>
              </a:gdLst>
              <a:ahLst/>
              <a:cxnLst>
                <a:cxn ang="0">
                  <a:pos x="T0" y="T1"/>
                </a:cxn>
                <a:cxn ang="0">
                  <a:pos x="T2" y="T3"/>
                </a:cxn>
                <a:cxn ang="0">
                  <a:pos x="T4" y="T5"/>
                </a:cxn>
                <a:cxn ang="0">
                  <a:pos x="T6" y="T7"/>
                </a:cxn>
                <a:cxn ang="0">
                  <a:pos x="T8" y="T9"/>
                </a:cxn>
              </a:cxnLst>
              <a:rect l="0" t="0" r="r" b="b"/>
              <a:pathLst>
                <a:path w="5" h="64">
                  <a:moveTo>
                    <a:pt x="4" y="0"/>
                  </a:moveTo>
                  <a:lnTo>
                    <a:pt x="5" y="55"/>
                  </a:lnTo>
                  <a:lnTo>
                    <a:pt x="2" y="64"/>
                  </a:lnTo>
                  <a:lnTo>
                    <a:pt x="0" y="9"/>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0" name="Freeform 2118"/>
            <p:cNvSpPr>
              <a:spLocks/>
            </p:cNvSpPr>
            <p:nvPr/>
          </p:nvSpPr>
          <p:spPr bwMode="auto">
            <a:xfrm>
              <a:off x="12953191" y="-542527"/>
              <a:ext cx="7938" cy="93663"/>
            </a:xfrm>
            <a:custGeom>
              <a:avLst/>
              <a:gdLst>
                <a:gd name="T0" fmla="*/ 5 w 7"/>
                <a:gd name="T1" fmla="*/ 4 h 71"/>
                <a:gd name="T2" fmla="*/ 7 w 7"/>
                <a:gd name="T3" fmla="*/ 71 h 71"/>
                <a:gd name="T4" fmla="*/ 2 w 7"/>
                <a:gd name="T5" fmla="*/ 67 h 71"/>
                <a:gd name="T6" fmla="*/ 0 w 7"/>
                <a:gd name="T7" fmla="*/ 0 h 71"/>
                <a:gd name="T8" fmla="*/ 5 w 7"/>
                <a:gd name="T9" fmla="*/ 4 h 71"/>
              </a:gdLst>
              <a:ahLst/>
              <a:cxnLst>
                <a:cxn ang="0">
                  <a:pos x="T0" y="T1"/>
                </a:cxn>
                <a:cxn ang="0">
                  <a:pos x="T2" y="T3"/>
                </a:cxn>
                <a:cxn ang="0">
                  <a:pos x="T4" y="T5"/>
                </a:cxn>
                <a:cxn ang="0">
                  <a:pos x="T6" y="T7"/>
                </a:cxn>
                <a:cxn ang="0">
                  <a:pos x="T8" y="T9"/>
                </a:cxn>
              </a:cxnLst>
              <a:rect l="0" t="0" r="r" b="b"/>
              <a:pathLst>
                <a:path w="7" h="71">
                  <a:moveTo>
                    <a:pt x="5" y="4"/>
                  </a:moveTo>
                  <a:cubicBezTo>
                    <a:pt x="7" y="71"/>
                    <a:pt x="7" y="71"/>
                    <a:pt x="7" y="71"/>
                  </a:cubicBezTo>
                  <a:cubicBezTo>
                    <a:pt x="7" y="70"/>
                    <a:pt x="5" y="69"/>
                    <a:pt x="2" y="67"/>
                  </a:cubicBezTo>
                  <a:cubicBezTo>
                    <a:pt x="0" y="0"/>
                    <a:pt x="0" y="0"/>
                    <a:pt x="0" y="0"/>
                  </a:cubicBezTo>
                  <a:cubicBezTo>
                    <a:pt x="3" y="2"/>
                    <a:pt x="5" y="3"/>
                    <a:pt x="5" y="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1" name="Freeform 2119"/>
            <p:cNvSpPr>
              <a:spLocks/>
            </p:cNvSpPr>
            <p:nvPr/>
          </p:nvSpPr>
          <p:spPr bwMode="auto">
            <a:xfrm>
              <a:off x="12945253" y="-544115"/>
              <a:ext cx="9525" cy="88900"/>
            </a:xfrm>
            <a:custGeom>
              <a:avLst/>
              <a:gdLst>
                <a:gd name="T0" fmla="*/ 6 w 8"/>
                <a:gd name="T1" fmla="*/ 2 h 69"/>
                <a:gd name="T2" fmla="*/ 8 w 8"/>
                <a:gd name="T3" fmla="*/ 69 h 69"/>
                <a:gd name="T4" fmla="*/ 2 w 8"/>
                <a:gd name="T5" fmla="*/ 68 h 69"/>
                <a:gd name="T6" fmla="*/ 0 w 8"/>
                <a:gd name="T7" fmla="*/ 0 h 69"/>
                <a:gd name="T8" fmla="*/ 6 w 8"/>
                <a:gd name="T9" fmla="*/ 2 h 69"/>
              </a:gdLst>
              <a:ahLst/>
              <a:cxnLst>
                <a:cxn ang="0">
                  <a:pos x="T0" y="T1"/>
                </a:cxn>
                <a:cxn ang="0">
                  <a:pos x="T2" y="T3"/>
                </a:cxn>
                <a:cxn ang="0">
                  <a:pos x="T4" y="T5"/>
                </a:cxn>
                <a:cxn ang="0">
                  <a:pos x="T6" y="T7"/>
                </a:cxn>
                <a:cxn ang="0">
                  <a:pos x="T8" y="T9"/>
                </a:cxn>
              </a:cxnLst>
              <a:rect l="0" t="0" r="r" b="b"/>
              <a:pathLst>
                <a:path w="8" h="69">
                  <a:moveTo>
                    <a:pt x="6" y="2"/>
                  </a:moveTo>
                  <a:cubicBezTo>
                    <a:pt x="8" y="69"/>
                    <a:pt x="8" y="69"/>
                    <a:pt x="8" y="69"/>
                  </a:cubicBezTo>
                  <a:cubicBezTo>
                    <a:pt x="6" y="69"/>
                    <a:pt x="4" y="68"/>
                    <a:pt x="2" y="68"/>
                  </a:cubicBezTo>
                  <a:cubicBezTo>
                    <a:pt x="0" y="0"/>
                    <a:pt x="0" y="0"/>
                    <a:pt x="0" y="0"/>
                  </a:cubicBezTo>
                  <a:cubicBezTo>
                    <a:pt x="2" y="1"/>
                    <a:pt x="4" y="2"/>
                    <a:pt x="6"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2" name="Freeform 2120"/>
            <p:cNvSpPr>
              <a:spLocks/>
            </p:cNvSpPr>
            <p:nvPr/>
          </p:nvSpPr>
          <p:spPr bwMode="auto">
            <a:xfrm>
              <a:off x="12935728" y="-545702"/>
              <a:ext cx="12700" cy="88900"/>
            </a:xfrm>
            <a:custGeom>
              <a:avLst/>
              <a:gdLst>
                <a:gd name="T0" fmla="*/ 7 w 9"/>
                <a:gd name="T1" fmla="*/ 1 h 69"/>
                <a:gd name="T2" fmla="*/ 9 w 9"/>
                <a:gd name="T3" fmla="*/ 69 h 69"/>
                <a:gd name="T4" fmla="*/ 2 w 9"/>
                <a:gd name="T5" fmla="*/ 67 h 69"/>
                <a:gd name="T6" fmla="*/ 0 w 9"/>
                <a:gd name="T7" fmla="*/ 0 h 69"/>
                <a:gd name="T8" fmla="*/ 7 w 9"/>
                <a:gd name="T9" fmla="*/ 1 h 69"/>
              </a:gdLst>
              <a:ahLst/>
              <a:cxnLst>
                <a:cxn ang="0">
                  <a:pos x="T0" y="T1"/>
                </a:cxn>
                <a:cxn ang="0">
                  <a:pos x="T2" y="T3"/>
                </a:cxn>
                <a:cxn ang="0">
                  <a:pos x="T4" y="T5"/>
                </a:cxn>
                <a:cxn ang="0">
                  <a:pos x="T6" y="T7"/>
                </a:cxn>
                <a:cxn ang="0">
                  <a:pos x="T8" y="T9"/>
                </a:cxn>
              </a:cxnLst>
              <a:rect l="0" t="0" r="r" b="b"/>
              <a:pathLst>
                <a:path w="9" h="69">
                  <a:moveTo>
                    <a:pt x="7" y="1"/>
                  </a:moveTo>
                  <a:cubicBezTo>
                    <a:pt x="9" y="69"/>
                    <a:pt x="9" y="69"/>
                    <a:pt x="9" y="69"/>
                  </a:cubicBezTo>
                  <a:cubicBezTo>
                    <a:pt x="7" y="68"/>
                    <a:pt x="4" y="67"/>
                    <a:pt x="2" y="67"/>
                  </a:cubicBezTo>
                  <a:cubicBezTo>
                    <a:pt x="0" y="0"/>
                    <a:pt x="0" y="0"/>
                    <a:pt x="0" y="0"/>
                  </a:cubicBezTo>
                  <a:cubicBezTo>
                    <a:pt x="2" y="0"/>
                    <a:pt x="5" y="1"/>
                    <a:pt x="7"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3" name="Freeform 2121"/>
            <p:cNvSpPr>
              <a:spLocks/>
            </p:cNvSpPr>
            <p:nvPr/>
          </p:nvSpPr>
          <p:spPr bwMode="auto">
            <a:xfrm>
              <a:off x="12926203" y="-548877"/>
              <a:ext cx="12700" cy="90488"/>
            </a:xfrm>
            <a:custGeom>
              <a:avLst/>
              <a:gdLst>
                <a:gd name="T0" fmla="*/ 8 w 10"/>
                <a:gd name="T1" fmla="*/ 2 h 69"/>
                <a:gd name="T2" fmla="*/ 10 w 10"/>
                <a:gd name="T3" fmla="*/ 69 h 69"/>
                <a:gd name="T4" fmla="*/ 2 w 10"/>
                <a:gd name="T5" fmla="*/ 68 h 69"/>
                <a:gd name="T6" fmla="*/ 0 w 10"/>
                <a:gd name="T7" fmla="*/ 0 h 69"/>
                <a:gd name="T8" fmla="*/ 8 w 10"/>
                <a:gd name="T9" fmla="*/ 2 h 69"/>
              </a:gdLst>
              <a:ahLst/>
              <a:cxnLst>
                <a:cxn ang="0">
                  <a:pos x="T0" y="T1"/>
                </a:cxn>
                <a:cxn ang="0">
                  <a:pos x="T2" y="T3"/>
                </a:cxn>
                <a:cxn ang="0">
                  <a:pos x="T4" y="T5"/>
                </a:cxn>
                <a:cxn ang="0">
                  <a:pos x="T6" y="T7"/>
                </a:cxn>
                <a:cxn ang="0">
                  <a:pos x="T8" y="T9"/>
                </a:cxn>
              </a:cxnLst>
              <a:rect l="0" t="0" r="r" b="b"/>
              <a:pathLst>
                <a:path w="10" h="69">
                  <a:moveTo>
                    <a:pt x="8" y="2"/>
                  </a:moveTo>
                  <a:cubicBezTo>
                    <a:pt x="10" y="69"/>
                    <a:pt x="10" y="69"/>
                    <a:pt x="10" y="69"/>
                  </a:cubicBezTo>
                  <a:cubicBezTo>
                    <a:pt x="7" y="68"/>
                    <a:pt x="5" y="68"/>
                    <a:pt x="2" y="68"/>
                  </a:cubicBezTo>
                  <a:cubicBezTo>
                    <a:pt x="0" y="0"/>
                    <a:pt x="0" y="0"/>
                    <a:pt x="0" y="0"/>
                  </a:cubicBezTo>
                  <a:cubicBezTo>
                    <a:pt x="3" y="1"/>
                    <a:pt x="5" y="1"/>
                    <a:pt x="8"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4" name="Freeform 2122"/>
            <p:cNvSpPr>
              <a:spLocks/>
            </p:cNvSpPr>
            <p:nvPr/>
          </p:nvSpPr>
          <p:spPr bwMode="auto">
            <a:xfrm>
              <a:off x="12918266" y="-548877"/>
              <a:ext cx="11113" cy="88900"/>
            </a:xfrm>
            <a:custGeom>
              <a:avLst/>
              <a:gdLst>
                <a:gd name="T0" fmla="*/ 7 w 9"/>
                <a:gd name="T1" fmla="*/ 0 h 68"/>
                <a:gd name="T2" fmla="*/ 9 w 9"/>
                <a:gd name="T3" fmla="*/ 68 h 68"/>
                <a:gd name="T4" fmla="*/ 2 w 9"/>
                <a:gd name="T5" fmla="*/ 67 h 68"/>
                <a:gd name="T6" fmla="*/ 0 w 9"/>
                <a:gd name="T7" fmla="*/ 0 h 68"/>
                <a:gd name="T8" fmla="*/ 7 w 9"/>
                <a:gd name="T9" fmla="*/ 0 h 68"/>
              </a:gdLst>
              <a:ahLst/>
              <a:cxnLst>
                <a:cxn ang="0">
                  <a:pos x="T0" y="T1"/>
                </a:cxn>
                <a:cxn ang="0">
                  <a:pos x="T2" y="T3"/>
                </a:cxn>
                <a:cxn ang="0">
                  <a:pos x="T4" y="T5"/>
                </a:cxn>
                <a:cxn ang="0">
                  <a:pos x="T6" y="T7"/>
                </a:cxn>
                <a:cxn ang="0">
                  <a:pos x="T8" y="T9"/>
                </a:cxn>
              </a:cxnLst>
              <a:rect l="0" t="0" r="r" b="b"/>
              <a:pathLst>
                <a:path w="9" h="68">
                  <a:moveTo>
                    <a:pt x="7" y="0"/>
                  </a:moveTo>
                  <a:cubicBezTo>
                    <a:pt x="9" y="68"/>
                    <a:pt x="9" y="68"/>
                    <a:pt x="9" y="68"/>
                  </a:cubicBezTo>
                  <a:cubicBezTo>
                    <a:pt x="7" y="67"/>
                    <a:pt x="4" y="67"/>
                    <a:pt x="2" y="67"/>
                  </a:cubicBezTo>
                  <a:cubicBezTo>
                    <a:pt x="0" y="0"/>
                    <a:pt x="0" y="0"/>
                    <a:pt x="0" y="0"/>
                  </a:cubicBezTo>
                  <a:cubicBezTo>
                    <a:pt x="2" y="0"/>
                    <a:pt x="5"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5" name="Freeform 2123"/>
            <p:cNvSpPr>
              <a:spLocks/>
            </p:cNvSpPr>
            <p:nvPr/>
          </p:nvSpPr>
          <p:spPr bwMode="auto">
            <a:xfrm>
              <a:off x="12911916" y="-550465"/>
              <a:ext cx="7938" cy="88900"/>
            </a:xfrm>
            <a:custGeom>
              <a:avLst/>
              <a:gdLst>
                <a:gd name="T0" fmla="*/ 5 w 7"/>
                <a:gd name="T1" fmla="*/ 1 h 68"/>
                <a:gd name="T2" fmla="*/ 7 w 7"/>
                <a:gd name="T3" fmla="*/ 68 h 68"/>
                <a:gd name="T4" fmla="*/ 4 w 7"/>
                <a:gd name="T5" fmla="*/ 68 h 68"/>
                <a:gd name="T6" fmla="*/ 2 w 7"/>
                <a:gd name="T7" fmla="*/ 67 h 68"/>
                <a:gd name="T8" fmla="*/ 0 w 7"/>
                <a:gd name="T9" fmla="*/ 0 h 68"/>
                <a:gd name="T10" fmla="*/ 2 w 7"/>
                <a:gd name="T11" fmla="*/ 0 h 68"/>
                <a:gd name="T12" fmla="*/ 5 w 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7" h="68">
                  <a:moveTo>
                    <a:pt x="5" y="1"/>
                  </a:moveTo>
                  <a:cubicBezTo>
                    <a:pt x="7" y="68"/>
                    <a:pt x="7" y="68"/>
                    <a:pt x="7" y="68"/>
                  </a:cubicBezTo>
                  <a:cubicBezTo>
                    <a:pt x="6" y="68"/>
                    <a:pt x="5" y="68"/>
                    <a:pt x="4" y="68"/>
                  </a:cubicBezTo>
                  <a:cubicBezTo>
                    <a:pt x="4" y="67"/>
                    <a:pt x="3" y="67"/>
                    <a:pt x="2" y="67"/>
                  </a:cubicBezTo>
                  <a:cubicBezTo>
                    <a:pt x="0" y="0"/>
                    <a:pt x="0" y="0"/>
                    <a:pt x="0" y="0"/>
                  </a:cubicBezTo>
                  <a:cubicBezTo>
                    <a:pt x="1" y="0"/>
                    <a:pt x="2" y="0"/>
                    <a:pt x="2" y="0"/>
                  </a:cubicBezTo>
                  <a:cubicBezTo>
                    <a:pt x="3" y="1"/>
                    <a:pt x="4"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6" name="Freeform 2124"/>
            <p:cNvSpPr>
              <a:spLocks/>
            </p:cNvSpPr>
            <p:nvPr/>
          </p:nvSpPr>
          <p:spPr bwMode="auto">
            <a:xfrm>
              <a:off x="12903978" y="-550465"/>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7" name="Freeform 2125"/>
            <p:cNvSpPr>
              <a:spLocks/>
            </p:cNvSpPr>
            <p:nvPr/>
          </p:nvSpPr>
          <p:spPr bwMode="auto">
            <a:xfrm>
              <a:off x="12899216" y="-552052"/>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2" y="0"/>
                    <a:pt x="3" y="0"/>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8" name="Freeform 2126"/>
            <p:cNvSpPr>
              <a:spLocks/>
            </p:cNvSpPr>
            <p:nvPr/>
          </p:nvSpPr>
          <p:spPr bwMode="auto">
            <a:xfrm>
              <a:off x="12894453" y="-552052"/>
              <a:ext cx="6350"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2" y="0"/>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49" name="Freeform 2127"/>
            <p:cNvSpPr>
              <a:spLocks/>
            </p:cNvSpPr>
            <p:nvPr/>
          </p:nvSpPr>
          <p:spPr bwMode="auto">
            <a:xfrm>
              <a:off x="12889691" y="-553640"/>
              <a:ext cx="6350"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7"/>
                    <a:pt x="2" y="67"/>
                  </a:cubicBezTo>
                  <a:cubicBezTo>
                    <a:pt x="0" y="0"/>
                    <a:pt x="0" y="0"/>
                    <a:pt x="0" y="0"/>
                  </a:cubicBezTo>
                  <a:cubicBezTo>
                    <a:pt x="1" y="0"/>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0" name="Freeform 2128"/>
            <p:cNvSpPr>
              <a:spLocks/>
            </p:cNvSpPr>
            <p:nvPr/>
          </p:nvSpPr>
          <p:spPr bwMode="auto">
            <a:xfrm>
              <a:off x="12867466" y="-566340"/>
              <a:ext cx="23813" cy="100013"/>
            </a:xfrm>
            <a:custGeom>
              <a:avLst/>
              <a:gdLst>
                <a:gd name="T0" fmla="*/ 17 w 19"/>
                <a:gd name="T1" fmla="*/ 9 h 76"/>
                <a:gd name="T2" fmla="*/ 19 w 19"/>
                <a:gd name="T3" fmla="*/ 76 h 76"/>
                <a:gd name="T4" fmla="*/ 5 w 19"/>
                <a:gd name="T5" fmla="*/ 68 h 76"/>
                <a:gd name="T6" fmla="*/ 2 w 19"/>
                <a:gd name="T7" fmla="*/ 67 h 76"/>
                <a:gd name="T8" fmla="*/ 0 w 19"/>
                <a:gd name="T9" fmla="*/ 0 h 76"/>
                <a:gd name="T10" fmla="*/ 3 w 19"/>
                <a:gd name="T11" fmla="*/ 1 h 76"/>
                <a:gd name="T12" fmla="*/ 17 w 19"/>
                <a:gd name="T13" fmla="*/ 9 h 76"/>
              </a:gdLst>
              <a:ahLst/>
              <a:cxnLst>
                <a:cxn ang="0">
                  <a:pos x="T0" y="T1"/>
                </a:cxn>
                <a:cxn ang="0">
                  <a:pos x="T2" y="T3"/>
                </a:cxn>
                <a:cxn ang="0">
                  <a:pos x="T4" y="T5"/>
                </a:cxn>
                <a:cxn ang="0">
                  <a:pos x="T6" y="T7"/>
                </a:cxn>
                <a:cxn ang="0">
                  <a:pos x="T8" y="T9"/>
                </a:cxn>
                <a:cxn ang="0">
                  <a:pos x="T10" y="T11"/>
                </a:cxn>
                <a:cxn ang="0">
                  <a:pos x="T12" y="T13"/>
                </a:cxn>
              </a:cxnLst>
              <a:rect l="0" t="0" r="r" b="b"/>
              <a:pathLst>
                <a:path w="19" h="76">
                  <a:moveTo>
                    <a:pt x="17" y="9"/>
                  </a:moveTo>
                  <a:cubicBezTo>
                    <a:pt x="19" y="76"/>
                    <a:pt x="19" y="76"/>
                    <a:pt x="19" y="76"/>
                  </a:cubicBezTo>
                  <a:cubicBezTo>
                    <a:pt x="14" y="74"/>
                    <a:pt x="10" y="71"/>
                    <a:pt x="5" y="68"/>
                  </a:cubicBezTo>
                  <a:cubicBezTo>
                    <a:pt x="3" y="68"/>
                    <a:pt x="2" y="67"/>
                    <a:pt x="2" y="67"/>
                  </a:cubicBezTo>
                  <a:cubicBezTo>
                    <a:pt x="0" y="0"/>
                    <a:pt x="0" y="0"/>
                    <a:pt x="0" y="0"/>
                  </a:cubicBezTo>
                  <a:cubicBezTo>
                    <a:pt x="1" y="0"/>
                    <a:pt x="2" y="0"/>
                    <a:pt x="3" y="1"/>
                  </a:cubicBezTo>
                  <a:cubicBezTo>
                    <a:pt x="8" y="4"/>
                    <a:pt x="12" y="7"/>
                    <a:pt x="17" y="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1" name="Freeform 2129"/>
            <p:cNvSpPr>
              <a:spLocks/>
            </p:cNvSpPr>
            <p:nvPr/>
          </p:nvSpPr>
          <p:spPr bwMode="auto">
            <a:xfrm>
              <a:off x="12865878" y="-566340"/>
              <a:ext cx="4763" cy="87313"/>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2" y="67"/>
                  </a:cubicBezTo>
                  <a:cubicBezTo>
                    <a:pt x="0" y="0"/>
                    <a:pt x="0" y="0"/>
                    <a:pt x="0" y="0"/>
                  </a:cubicBezTo>
                  <a:cubicBezTo>
                    <a:pt x="0" y="0"/>
                    <a:pt x="0"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2" name="Freeform 2130"/>
            <p:cNvSpPr>
              <a:spLocks/>
            </p:cNvSpPr>
            <p:nvPr/>
          </p:nvSpPr>
          <p:spPr bwMode="auto">
            <a:xfrm>
              <a:off x="12865878" y="-566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3" name="Freeform 2131"/>
            <p:cNvSpPr>
              <a:spLocks/>
            </p:cNvSpPr>
            <p:nvPr/>
          </p:nvSpPr>
          <p:spPr bwMode="auto">
            <a:xfrm>
              <a:off x="12865878"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4" name="Freeform 2132"/>
            <p:cNvSpPr>
              <a:spLocks/>
            </p:cNvSpPr>
            <p:nvPr/>
          </p:nvSpPr>
          <p:spPr bwMode="auto">
            <a:xfrm>
              <a:off x="12865878"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5" name="Freeform 2133"/>
            <p:cNvSpPr>
              <a:spLocks/>
            </p:cNvSpPr>
            <p:nvPr/>
          </p:nvSpPr>
          <p:spPr bwMode="auto">
            <a:xfrm>
              <a:off x="12864291" y="-56634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6" name="Freeform 2134"/>
            <p:cNvSpPr>
              <a:spLocks/>
            </p:cNvSpPr>
            <p:nvPr/>
          </p:nvSpPr>
          <p:spPr bwMode="auto">
            <a:xfrm>
              <a:off x="12864291" y="-566340"/>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7" name="Freeform 2135"/>
            <p:cNvSpPr>
              <a:spLocks/>
            </p:cNvSpPr>
            <p:nvPr/>
          </p:nvSpPr>
          <p:spPr bwMode="auto">
            <a:xfrm>
              <a:off x="12864291" y="-56634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8" name="Freeform 2136"/>
            <p:cNvSpPr>
              <a:spLocks/>
            </p:cNvSpPr>
            <p:nvPr/>
          </p:nvSpPr>
          <p:spPr bwMode="auto">
            <a:xfrm>
              <a:off x="12864291" y="-566340"/>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59" name="Freeform 2137"/>
            <p:cNvSpPr>
              <a:spLocks/>
            </p:cNvSpPr>
            <p:nvPr/>
          </p:nvSpPr>
          <p:spPr bwMode="auto">
            <a:xfrm>
              <a:off x="12862703" y="-566340"/>
              <a:ext cx="3175"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0" name="Freeform 2138"/>
            <p:cNvSpPr>
              <a:spLocks/>
            </p:cNvSpPr>
            <p:nvPr/>
          </p:nvSpPr>
          <p:spPr bwMode="auto">
            <a:xfrm>
              <a:off x="12862703" y="-5663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1" name="Freeform 2139"/>
            <p:cNvSpPr>
              <a:spLocks/>
            </p:cNvSpPr>
            <p:nvPr/>
          </p:nvSpPr>
          <p:spPr bwMode="auto">
            <a:xfrm>
              <a:off x="12859528" y="-566340"/>
              <a:ext cx="6350" cy="88900"/>
            </a:xfrm>
            <a:custGeom>
              <a:avLst/>
              <a:gdLst>
                <a:gd name="T0" fmla="*/ 3 w 5"/>
                <a:gd name="T1" fmla="*/ 0 h 69"/>
                <a:gd name="T2" fmla="*/ 5 w 5"/>
                <a:gd name="T3" fmla="*/ 67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7"/>
                    <a:pt x="5" y="67"/>
                    <a:pt x="5" y="67"/>
                  </a:cubicBezTo>
                  <a:cubicBezTo>
                    <a:pt x="4" y="68"/>
                    <a:pt x="3" y="68"/>
                    <a:pt x="2" y="69"/>
                  </a:cubicBezTo>
                  <a:cubicBezTo>
                    <a:pt x="0" y="2"/>
                    <a:pt x="0" y="2"/>
                    <a:pt x="0" y="2"/>
                  </a:cubicBezTo>
                  <a:cubicBezTo>
                    <a:pt x="1" y="1"/>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2" name="Freeform 2140"/>
            <p:cNvSpPr>
              <a:spLocks/>
            </p:cNvSpPr>
            <p:nvPr/>
          </p:nvSpPr>
          <p:spPr bwMode="auto">
            <a:xfrm>
              <a:off x="12853178" y="-564752"/>
              <a:ext cx="7938" cy="92075"/>
            </a:xfrm>
            <a:custGeom>
              <a:avLst/>
              <a:gdLst>
                <a:gd name="T0" fmla="*/ 4 w 6"/>
                <a:gd name="T1" fmla="*/ 0 h 70"/>
                <a:gd name="T2" fmla="*/ 6 w 6"/>
                <a:gd name="T3" fmla="*/ 67 h 70"/>
                <a:gd name="T4" fmla="*/ 2 w 6"/>
                <a:gd name="T5" fmla="*/ 70 h 70"/>
                <a:gd name="T6" fmla="*/ 0 w 6"/>
                <a:gd name="T7" fmla="*/ 3 h 70"/>
                <a:gd name="T8" fmla="*/ 4 w 6"/>
                <a:gd name="T9" fmla="*/ 0 h 70"/>
              </a:gdLst>
              <a:ahLst/>
              <a:cxnLst>
                <a:cxn ang="0">
                  <a:pos x="T0" y="T1"/>
                </a:cxn>
                <a:cxn ang="0">
                  <a:pos x="T2" y="T3"/>
                </a:cxn>
                <a:cxn ang="0">
                  <a:pos x="T4" y="T5"/>
                </a:cxn>
                <a:cxn ang="0">
                  <a:pos x="T6" y="T7"/>
                </a:cxn>
                <a:cxn ang="0">
                  <a:pos x="T8" y="T9"/>
                </a:cxn>
              </a:cxnLst>
              <a:rect l="0" t="0" r="r" b="b"/>
              <a:pathLst>
                <a:path w="6" h="70">
                  <a:moveTo>
                    <a:pt x="4" y="0"/>
                  </a:moveTo>
                  <a:cubicBezTo>
                    <a:pt x="6" y="67"/>
                    <a:pt x="6" y="67"/>
                    <a:pt x="6" y="67"/>
                  </a:cubicBezTo>
                  <a:cubicBezTo>
                    <a:pt x="5" y="67"/>
                    <a:pt x="3" y="69"/>
                    <a:pt x="2" y="70"/>
                  </a:cubicBezTo>
                  <a:cubicBezTo>
                    <a:pt x="0" y="3"/>
                    <a:pt x="0" y="3"/>
                    <a:pt x="0" y="3"/>
                  </a:cubicBezTo>
                  <a:cubicBezTo>
                    <a:pt x="2" y="2"/>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3" name="Freeform 2141"/>
            <p:cNvSpPr>
              <a:spLocks/>
            </p:cNvSpPr>
            <p:nvPr/>
          </p:nvSpPr>
          <p:spPr bwMode="auto">
            <a:xfrm>
              <a:off x="12842066" y="-559990"/>
              <a:ext cx="14288" cy="92075"/>
            </a:xfrm>
            <a:custGeom>
              <a:avLst/>
              <a:gdLst>
                <a:gd name="T0" fmla="*/ 9 w 11"/>
                <a:gd name="T1" fmla="*/ 0 h 71"/>
                <a:gd name="T2" fmla="*/ 11 w 11"/>
                <a:gd name="T3" fmla="*/ 67 h 71"/>
                <a:gd name="T4" fmla="*/ 2 w 11"/>
                <a:gd name="T5" fmla="*/ 71 h 71"/>
                <a:gd name="T6" fmla="*/ 0 w 11"/>
                <a:gd name="T7" fmla="*/ 4 h 71"/>
                <a:gd name="T8" fmla="*/ 9 w 11"/>
                <a:gd name="T9" fmla="*/ 0 h 71"/>
              </a:gdLst>
              <a:ahLst/>
              <a:cxnLst>
                <a:cxn ang="0">
                  <a:pos x="T0" y="T1"/>
                </a:cxn>
                <a:cxn ang="0">
                  <a:pos x="T2" y="T3"/>
                </a:cxn>
                <a:cxn ang="0">
                  <a:pos x="T4" y="T5"/>
                </a:cxn>
                <a:cxn ang="0">
                  <a:pos x="T6" y="T7"/>
                </a:cxn>
                <a:cxn ang="0">
                  <a:pos x="T8" y="T9"/>
                </a:cxn>
              </a:cxnLst>
              <a:rect l="0" t="0" r="r" b="b"/>
              <a:pathLst>
                <a:path w="11" h="71">
                  <a:moveTo>
                    <a:pt x="9" y="0"/>
                  </a:moveTo>
                  <a:cubicBezTo>
                    <a:pt x="11" y="67"/>
                    <a:pt x="11" y="67"/>
                    <a:pt x="11" y="67"/>
                  </a:cubicBezTo>
                  <a:cubicBezTo>
                    <a:pt x="9" y="68"/>
                    <a:pt x="6" y="70"/>
                    <a:pt x="2" y="71"/>
                  </a:cubicBezTo>
                  <a:cubicBezTo>
                    <a:pt x="0" y="4"/>
                    <a:pt x="0" y="4"/>
                    <a:pt x="0" y="4"/>
                  </a:cubicBezTo>
                  <a:cubicBezTo>
                    <a:pt x="4" y="3"/>
                    <a:pt x="7" y="1"/>
                    <a:pt x="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4" name="Freeform 2142"/>
            <p:cNvSpPr>
              <a:spLocks/>
            </p:cNvSpPr>
            <p:nvPr/>
          </p:nvSpPr>
          <p:spPr bwMode="auto">
            <a:xfrm>
              <a:off x="12837303" y="-555227"/>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7"/>
                    <a:pt x="2" y="68"/>
                  </a:cubicBezTo>
                  <a:cubicBezTo>
                    <a:pt x="0" y="1"/>
                    <a:pt x="0" y="1"/>
                    <a:pt x="0" y="1"/>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5" name="Freeform 2143"/>
            <p:cNvSpPr>
              <a:spLocks/>
            </p:cNvSpPr>
            <p:nvPr/>
          </p:nvSpPr>
          <p:spPr bwMode="auto">
            <a:xfrm>
              <a:off x="12830953" y="-553640"/>
              <a:ext cx="9525" cy="87313"/>
            </a:xfrm>
            <a:custGeom>
              <a:avLst/>
              <a:gdLst>
                <a:gd name="T0" fmla="*/ 6 w 8"/>
                <a:gd name="T1" fmla="*/ 0 h 67"/>
                <a:gd name="T2" fmla="*/ 8 w 8"/>
                <a:gd name="T3" fmla="*/ 67 h 67"/>
                <a:gd name="T4" fmla="*/ 5 w 8"/>
                <a:gd name="T5" fmla="*/ 67 h 67"/>
                <a:gd name="T6" fmla="*/ 1 w 8"/>
                <a:gd name="T7" fmla="*/ 67 h 67"/>
                <a:gd name="T8" fmla="*/ 0 w 8"/>
                <a:gd name="T9" fmla="*/ 0 h 67"/>
                <a:gd name="T10" fmla="*/ 4 w 8"/>
                <a:gd name="T11" fmla="*/ 0 h 67"/>
                <a:gd name="T12" fmla="*/ 6 w 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8" h="67">
                  <a:moveTo>
                    <a:pt x="6" y="0"/>
                  </a:moveTo>
                  <a:cubicBezTo>
                    <a:pt x="8" y="67"/>
                    <a:pt x="8" y="67"/>
                    <a:pt x="8" y="67"/>
                  </a:cubicBezTo>
                  <a:cubicBezTo>
                    <a:pt x="7" y="67"/>
                    <a:pt x="6" y="67"/>
                    <a:pt x="5" y="67"/>
                  </a:cubicBezTo>
                  <a:cubicBezTo>
                    <a:pt x="4" y="67"/>
                    <a:pt x="3" y="67"/>
                    <a:pt x="1" y="67"/>
                  </a:cubicBezTo>
                  <a:cubicBezTo>
                    <a:pt x="0" y="0"/>
                    <a:pt x="0" y="0"/>
                    <a:pt x="0" y="0"/>
                  </a:cubicBezTo>
                  <a:cubicBezTo>
                    <a:pt x="1" y="0"/>
                    <a:pt x="2" y="0"/>
                    <a:pt x="4" y="0"/>
                  </a:cubicBezTo>
                  <a:cubicBezTo>
                    <a:pt x="4" y="0"/>
                    <a:pt x="5"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6" name="Freeform 2144"/>
            <p:cNvSpPr>
              <a:spLocks/>
            </p:cNvSpPr>
            <p:nvPr/>
          </p:nvSpPr>
          <p:spPr bwMode="auto">
            <a:xfrm>
              <a:off x="12818253" y="-553640"/>
              <a:ext cx="12700" cy="88900"/>
            </a:xfrm>
            <a:custGeom>
              <a:avLst/>
              <a:gdLst>
                <a:gd name="T0" fmla="*/ 10 w 11"/>
                <a:gd name="T1" fmla="*/ 0 h 68"/>
                <a:gd name="T2" fmla="*/ 11 w 11"/>
                <a:gd name="T3" fmla="*/ 67 h 68"/>
                <a:gd name="T4" fmla="*/ 2 w 11"/>
                <a:gd name="T5" fmla="*/ 68 h 68"/>
                <a:gd name="T6" fmla="*/ 0 w 11"/>
                <a:gd name="T7" fmla="*/ 1 h 68"/>
                <a:gd name="T8" fmla="*/ 10 w 11"/>
                <a:gd name="T9" fmla="*/ 0 h 68"/>
              </a:gdLst>
              <a:ahLst/>
              <a:cxnLst>
                <a:cxn ang="0">
                  <a:pos x="T0" y="T1"/>
                </a:cxn>
                <a:cxn ang="0">
                  <a:pos x="T2" y="T3"/>
                </a:cxn>
                <a:cxn ang="0">
                  <a:pos x="T4" y="T5"/>
                </a:cxn>
                <a:cxn ang="0">
                  <a:pos x="T6" y="T7"/>
                </a:cxn>
                <a:cxn ang="0">
                  <a:pos x="T8" y="T9"/>
                </a:cxn>
              </a:cxnLst>
              <a:rect l="0" t="0" r="r" b="b"/>
              <a:pathLst>
                <a:path w="11" h="68">
                  <a:moveTo>
                    <a:pt x="10" y="0"/>
                  </a:moveTo>
                  <a:cubicBezTo>
                    <a:pt x="11" y="67"/>
                    <a:pt x="11" y="67"/>
                    <a:pt x="11" y="67"/>
                  </a:cubicBezTo>
                  <a:cubicBezTo>
                    <a:pt x="8" y="68"/>
                    <a:pt x="5" y="68"/>
                    <a:pt x="2" y="68"/>
                  </a:cubicBezTo>
                  <a:cubicBezTo>
                    <a:pt x="0" y="1"/>
                    <a:pt x="0" y="1"/>
                    <a:pt x="0" y="1"/>
                  </a:cubicBezTo>
                  <a:cubicBezTo>
                    <a:pt x="3" y="1"/>
                    <a:pt x="6" y="1"/>
                    <a:pt x="1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7" name="Freeform 2145"/>
            <p:cNvSpPr>
              <a:spLocks/>
            </p:cNvSpPr>
            <p:nvPr/>
          </p:nvSpPr>
          <p:spPr bwMode="auto">
            <a:xfrm>
              <a:off x="12811903" y="-552052"/>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4"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8" name="Freeform 2146"/>
            <p:cNvSpPr>
              <a:spLocks/>
            </p:cNvSpPr>
            <p:nvPr/>
          </p:nvSpPr>
          <p:spPr bwMode="auto">
            <a:xfrm>
              <a:off x="12807141" y="-552052"/>
              <a:ext cx="6350" cy="88900"/>
            </a:xfrm>
            <a:custGeom>
              <a:avLst/>
              <a:gdLst>
                <a:gd name="T0" fmla="*/ 4 w 6"/>
                <a:gd name="T1" fmla="*/ 0 h 68"/>
                <a:gd name="T2" fmla="*/ 6 w 6"/>
                <a:gd name="T3" fmla="*/ 67 h 68"/>
                <a:gd name="T4" fmla="*/ 5 w 6"/>
                <a:gd name="T5" fmla="*/ 68 h 68"/>
                <a:gd name="T6" fmla="*/ 2 w 6"/>
                <a:gd name="T7" fmla="*/ 67 h 68"/>
                <a:gd name="T8" fmla="*/ 0 w 6"/>
                <a:gd name="T9" fmla="*/ 0 h 68"/>
                <a:gd name="T10" fmla="*/ 3 w 6"/>
                <a:gd name="T11" fmla="*/ 0 h 68"/>
                <a:gd name="T12" fmla="*/ 4 w 6"/>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0"/>
                  </a:moveTo>
                  <a:cubicBezTo>
                    <a:pt x="6" y="67"/>
                    <a:pt x="6" y="67"/>
                    <a:pt x="6" y="67"/>
                  </a:cubicBezTo>
                  <a:cubicBezTo>
                    <a:pt x="6" y="68"/>
                    <a:pt x="5" y="68"/>
                    <a:pt x="5" y="68"/>
                  </a:cubicBezTo>
                  <a:cubicBezTo>
                    <a:pt x="4" y="68"/>
                    <a:pt x="3" y="67"/>
                    <a:pt x="2" y="67"/>
                  </a:cubicBezTo>
                  <a:cubicBezTo>
                    <a:pt x="0" y="0"/>
                    <a:pt x="0" y="0"/>
                    <a:pt x="0" y="0"/>
                  </a:cubicBezTo>
                  <a:cubicBezTo>
                    <a:pt x="1" y="0"/>
                    <a:pt x="2" y="0"/>
                    <a:pt x="3" y="0"/>
                  </a:cubicBezTo>
                  <a:cubicBezTo>
                    <a:pt x="3" y="0"/>
                    <a:pt x="4"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69" name="Freeform 2147"/>
            <p:cNvSpPr>
              <a:spLocks/>
            </p:cNvSpPr>
            <p:nvPr/>
          </p:nvSpPr>
          <p:spPr bwMode="auto">
            <a:xfrm>
              <a:off x="12802378" y="-5520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0" name="Freeform 2148"/>
            <p:cNvSpPr>
              <a:spLocks/>
            </p:cNvSpPr>
            <p:nvPr/>
          </p:nvSpPr>
          <p:spPr bwMode="auto">
            <a:xfrm>
              <a:off x="12799203" y="-55205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1" name="Freeform 2149"/>
            <p:cNvSpPr>
              <a:spLocks/>
            </p:cNvSpPr>
            <p:nvPr/>
          </p:nvSpPr>
          <p:spPr bwMode="auto">
            <a:xfrm>
              <a:off x="12794441" y="-553640"/>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2" name="Freeform 2150"/>
            <p:cNvSpPr>
              <a:spLocks/>
            </p:cNvSpPr>
            <p:nvPr/>
          </p:nvSpPr>
          <p:spPr bwMode="auto">
            <a:xfrm>
              <a:off x="12789678" y="-553640"/>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4" y="67"/>
                    <a:pt x="2" y="67"/>
                  </a:cubicBezTo>
                  <a:cubicBezTo>
                    <a:pt x="0" y="0"/>
                    <a:pt x="0" y="0"/>
                    <a:pt x="0" y="0"/>
                  </a:cubicBezTo>
                  <a:cubicBezTo>
                    <a:pt x="2"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3" name="Freeform 2151"/>
            <p:cNvSpPr>
              <a:spLocks/>
            </p:cNvSpPr>
            <p:nvPr/>
          </p:nvSpPr>
          <p:spPr bwMode="auto">
            <a:xfrm>
              <a:off x="12783328" y="-556815"/>
              <a:ext cx="9525" cy="90488"/>
            </a:xfrm>
            <a:custGeom>
              <a:avLst/>
              <a:gdLst>
                <a:gd name="T0" fmla="*/ 5 w 7"/>
                <a:gd name="T1" fmla="*/ 2 h 69"/>
                <a:gd name="T2" fmla="*/ 7 w 7"/>
                <a:gd name="T3" fmla="*/ 69 h 69"/>
                <a:gd name="T4" fmla="*/ 3 w 7"/>
                <a:gd name="T5" fmla="*/ 67 h 69"/>
                <a:gd name="T6" fmla="*/ 2 w 7"/>
                <a:gd name="T7" fmla="*/ 67 h 69"/>
                <a:gd name="T8" fmla="*/ 0 w 7"/>
                <a:gd name="T9" fmla="*/ 0 h 69"/>
                <a:gd name="T10" fmla="*/ 1 w 7"/>
                <a:gd name="T11" fmla="*/ 0 h 69"/>
                <a:gd name="T12" fmla="*/ 5 w 7"/>
                <a:gd name="T13" fmla="*/ 2 h 69"/>
              </a:gdLst>
              <a:ahLst/>
              <a:cxnLst>
                <a:cxn ang="0">
                  <a:pos x="T0" y="T1"/>
                </a:cxn>
                <a:cxn ang="0">
                  <a:pos x="T2" y="T3"/>
                </a:cxn>
                <a:cxn ang="0">
                  <a:pos x="T4" y="T5"/>
                </a:cxn>
                <a:cxn ang="0">
                  <a:pos x="T6" y="T7"/>
                </a:cxn>
                <a:cxn ang="0">
                  <a:pos x="T8" y="T9"/>
                </a:cxn>
                <a:cxn ang="0">
                  <a:pos x="T10" y="T11"/>
                </a:cxn>
                <a:cxn ang="0">
                  <a:pos x="T12" y="T13"/>
                </a:cxn>
              </a:cxnLst>
              <a:rect l="0" t="0" r="r" b="b"/>
              <a:pathLst>
                <a:path w="7" h="69">
                  <a:moveTo>
                    <a:pt x="5" y="2"/>
                  </a:moveTo>
                  <a:cubicBezTo>
                    <a:pt x="7" y="69"/>
                    <a:pt x="7" y="69"/>
                    <a:pt x="7" y="69"/>
                  </a:cubicBezTo>
                  <a:cubicBezTo>
                    <a:pt x="6" y="68"/>
                    <a:pt x="4" y="68"/>
                    <a:pt x="3" y="67"/>
                  </a:cubicBezTo>
                  <a:cubicBezTo>
                    <a:pt x="3" y="67"/>
                    <a:pt x="2" y="67"/>
                    <a:pt x="2" y="67"/>
                  </a:cubicBezTo>
                  <a:cubicBezTo>
                    <a:pt x="0" y="0"/>
                    <a:pt x="0" y="0"/>
                    <a:pt x="0" y="0"/>
                  </a:cubicBezTo>
                  <a:cubicBezTo>
                    <a:pt x="1" y="0"/>
                    <a:pt x="1" y="0"/>
                    <a:pt x="1" y="0"/>
                  </a:cubicBezTo>
                  <a:cubicBezTo>
                    <a:pt x="2" y="1"/>
                    <a:pt x="4" y="1"/>
                    <a:pt x="5"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4" name="Freeform 2152"/>
            <p:cNvSpPr>
              <a:spLocks/>
            </p:cNvSpPr>
            <p:nvPr/>
          </p:nvSpPr>
          <p:spPr bwMode="auto">
            <a:xfrm>
              <a:off x="12783328" y="-55681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5" name="Freeform 2153"/>
            <p:cNvSpPr>
              <a:spLocks/>
            </p:cNvSpPr>
            <p:nvPr/>
          </p:nvSpPr>
          <p:spPr bwMode="auto">
            <a:xfrm>
              <a:off x="12780153" y="-558402"/>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7"/>
                  </a:cubicBezTo>
                  <a:cubicBezTo>
                    <a:pt x="0" y="0"/>
                    <a:pt x="0" y="0"/>
                    <a:pt x="0" y="0"/>
                  </a:cubicBezTo>
                  <a:cubicBezTo>
                    <a:pt x="1" y="0"/>
                    <a:pt x="2"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6" name="Freeform 2154"/>
            <p:cNvSpPr>
              <a:spLocks/>
            </p:cNvSpPr>
            <p:nvPr/>
          </p:nvSpPr>
          <p:spPr bwMode="auto">
            <a:xfrm>
              <a:off x="12776978" y="-558402"/>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7" name="Freeform 2155"/>
            <p:cNvSpPr>
              <a:spLocks/>
            </p:cNvSpPr>
            <p:nvPr/>
          </p:nvSpPr>
          <p:spPr bwMode="auto">
            <a:xfrm>
              <a:off x="12769041" y="-558402"/>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8" name="Freeform 2156"/>
            <p:cNvSpPr>
              <a:spLocks/>
            </p:cNvSpPr>
            <p:nvPr/>
          </p:nvSpPr>
          <p:spPr bwMode="auto">
            <a:xfrm>
              <a:off x="12711891" y="-559990"/>
              <a:ext cx="58738" cy="88900"/>
            </a:xfrm>
            <a:custGeom>
              <a:avLst/>
              <a:gdLst>
                <a:gd name="T0" fmla="*/ 45 w 47"/>
                <a:gd name="T1" fmla="*/ 1 h 68"/>
                <a:gd name="T2" fmla="*/ 47 w 47"/>
                <a:gd name="T3" fmla="*/ 68 h 68"/>
                <a:gd name="T4" fmla="*/ 33 w 47"/>
                <a:gd name="T5" fmla="*/ 68 h 68"/>
                <a:gd name="T6" fmla="*/ 24 w 47"/>
                <a:gd name="T7" fmla="*/ 68 h 68"/>
                <a:gd name="T8" fmla="*/ 15 w 47"/>
                <a:gd name="T9" fmla="*/ 68 h 68"/>
                <a:gd name="T10" fmla="*/ 2 w 47"/>
                <a:gd name="T11" fmla="*/ 67 h 68"/>
                <a:gd name="T12" fmla="*/ 0 w 47"/>
                <a:gd name="T13" fmla="*/ 0 h 68"/>
                <a:gd name="T14" fmla="*/ 13 w 47"/>
                <a:gd name="T15" fmla="*/ 0 h 68"/>
                <a:gd name="T16" fmla="*/ 22 w 47"/>
                <a:gd name="T17" fmla="*/ 0 h 68"/>
                <a:gd name="T18" fmla="*/ 31 w 47"/>
                <a:gd name="T19" fmla="*/ 0 h 68"/>
                <a:gd name="T20" fmla="*/ 45 w 47"/>
                <a:gd name="T2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68">
                  <a:moveTo>
                    <a:pt x="45" y="1"/>
                  </a:moveTo>
                  <a:cubicBezTo>
                    <a:pt x="47" y="68"/>
                    <a:pt x="47" y="68"/>
                    <a:pt x="47" y="68"/>
                  </a:cubicBezTo>
                  <a:cubicBezTo>
                    <a:pt x="43" y="68"/>
                    <a:pt x="38" y="68"/>
                    <a:pt x="33" y="68"/>
                  </a:cubicBezTo>
                  <a:cubicBezTo>
                    <a:pt x="30" y="67"/>
                    <a:pt x="27" y="68"/>
                    <a:pt x="24" y="68"/>
                  </a:cubicBezTo>
                  <a:cubicBezTo>
                    <a:pt x="21" y="68"/>
                    <a:pt x="18" y="68"/>
                    <a:pt x="15" y="68"/>
                  </a:cubicBezTo>
                  <a:cubicBezTo>
                    <a:pt x="10" y="68"/>
                    <a:pt x="6" y="67"/>
                    <a:pt x="2" y="67"/>
                  </a:cubicBezTo>
                  <a:cubicBezTo>
                    <a:pt x="0" y="0"/>
                    <a:pt x="0" y="0"/>
                    <a:pt x="0" y="0"/>
                  </a:cubicBezTo>
                  <a:cubicBezTo>
                    <a:pt x="4" y="0"/>
                    <a:pt x="8" y="0"/>
                    <a:pt x="13" y="0"/>
                  </a:cubicBezTo>
                  <a:cubicBezTo>
                    <a:pt x="16" y="0"/>
                    <a:pt x="19" y="0"/>
                    <a:pt x="22" y="0"/>
                  </a:cubicBezTo>
                  <a:cubicBezTo>
                    <a:pt x="25" y="0"/>
                    <a:pt x="28" y="0"/>
                    <a:pt x="31" y="0"/>
                  </a:cubicBezTo>
                  <a:cubicBezTo>
                    <a:pt x="36" y="0"/>
                    <a:pt x="41" y="1"/>
                    <a:pt x="4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79" name="Freeform 2157"/>
            <p:cNvSpPr>
              <a:spLocks/>
            </p:cNvSpPr>
            <p:nvPr/>
          </p:nvSpPr>
          <p:spPr bwMode="auto">
            <a:xfrm>
              <a:off x="12707128" y="-559990"/>
              <a:ext cx="7938" cy="88900"/>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3" y="67"/>
                    <a:pt x="2" y="67"/>
                  </a:cubicBezTo>
                  <a:cubicBezTo>
                    <a:pt x="0" y="0"/>
                    <a:pt x="0" y="0"/>
                    <a:pt x="0" y="0"/>
                  </a:cubicBezTo>
                  <a:cubicBezTo>
                    <a:pt x="1"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0" name="Freeform 2158"/>
            <p:cNvSpPr>
              <a:spLocks/>
            </p:cNvSpPr>
            <p:nvPr/>
          </p:nvSpPr>
          <p:spPr bwMode="auto">
            <a:xfrm>
              <a:off x="12702366" y="-559990"/>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1" name="Freeform 2159"/>
            <p:cNvSpPr>
              <a:spLocks/>
            </p:cNvSpPr>
            <p:nvPr/>
          </p:nvSpPr>
          <p:spPr bwMode="auto">
            <a:xfrm>
              <a:off x="12700778" y="-559990"/>
              <a:ext cx="4763" cy="88900"/>
            </a:xfrm>
            <a:custGeom>
              <a:avLst/>
              <a:gdLst>
                <a:gd name="T0" fmla="*/ 1 w 3"/>
                <a:gd name="T1" fmla="*/ 1 h 68"/>
                <a:gd name="T2" fmla="*/ 3 w 3"/>
                <a:gd name="T3" fmla="*/ 68 h 68"/>
                <a:gd name="T4" fmla="*/ 2 w 3"/>
                <a:gd name="T5" fmla="*/ 68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8"/>
                  </a:cubicBezTo>
                  <a:cubicBezTo>
                    <a:pt x="0" y="0"/>
                    <a:pt x="0" y="0"/>
                    <a:pt x="0" y="0"/>
                  </a:cubicBezTo>
                  <a:cubicBezTo>
                    <a:pt x="1"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2" name="Freeform 2160"/>
            <p:cNvSpPr>
              <a:spLocks/>
            </p:cNvSpPr>
            <p:nvPr/>
          </p:nvSpPr>
          <p:spPr bwMode="auto">
            <a:xfrm>
              <a:off x="12700778" y="-559990"/>
              <a:ext cx="3175" cy="88900"/>
            </a:xfrm>
            <a:custGeom>
              <a:avLst/>
              <a:gdLst>
                <a:gd name="T0" fmla="*/ 1 w 3"/>
                <a:gd name="T1" fmla="*/ 0 h 68"/>
                <a:gd name="T2" fmla="*/ 3 w 3"/>
                <a:gd name="T3" fmla="*/ 68 h 68"/>
                <a:gd name="T4" fmla="*/ 2 w 3"/>
                <a:gd name="T5" fmla="*/ 67 h 68"/>
                <a:gd name="T6" fmla="*/ 0 w 3"/>
                <a:gd name="T7" fmla="*/ 0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3" name="Freeform 2161"/>
            <p:cNvSpPr>
              <a:spLocks/>
            </p:cNvSpPr>
            <p:nvPr/>
          </p:nvSpPr>
          <p:spPr bwMode="auto">
            <a:xfrm>
              <a:off x="12697603" y="-559990"/>
              <a:ext cx="4763" cy="87313"/>
            </a:xfrm>
            <a:custGeom>
              <a:avLst/>
              <a:gdLst>
                <a:gd name="T0" fmla="*/ 2 w 4"/>
                <a:gd name="T1" fmla="*/ 0 h 67"/>
                <a:gd name="T2" fmla="*/ 4 w 4"/>
                <a:gd name="T3" fmla="*/ 67 h 67"/>
                <a:gd name="T4" fmla="*/ 4 w 4"/>
                <a:gd name="T5" fmla="*/ 67 h 67"/>
                <a:gd name="T6" fmla="*/ 2 w 4"/>
                <a:gd name="T7" fmla="*/ 67 h 67"/>
                <a:gd name="T8" fmla="*/ 0 w 4"/>
                <a:gd name="T9" fmla="*/ 0 h 67"/>
                <a:gd name="T10" fmla="*/ 2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4" y="67"/>
                  </a:cubicBezTo>
                  <a:cubicBezTo>
                    <a:pt x="3" y="67"/>
                    <a:pt x="3" y="67"/>
                    <a:pt x="2" y="67"/>
                  </a:cubicBezTo>
                  <a:cubicBezTo>
                    <a:pt x="0" y="0"/>
                    <a:pt x="0" y="0"/>
                    <a:pt x="0" y="0"/>
                  </a:cubicBezTo>
                  <a:cubicBezTo>
                    <a:pt x="1" y="0"/>
                    <a:pt x="1" y="0"/>
                    <a:pt x="2"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4" name="Freeform 2162"/>
            <p:cNvSpPr>
              <a:spLocks/>
            </p:cNvSpPr>
            <p:nvPr/>
          </p:nvSpPr>
          <p:spPr bwMode="auto">
            <a:xfrm>
              <a:off x="12694428" y="-561577"/>
              <a:ext cx="6350"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3" y="68"/>
                    <a:pt x="2" y="67"/>
                    <a:pt x="2" y="67"/>
                  </a:cubicBezTo>
                  <a:cubicBezTo>
                    <a:pt x="0" y="0"/>
                    <a:pt x="0" y="0"/>
                    <a:pt x="0" y="0"/>
                  </a:cubicBezTo>
                  <a:cubicBezTo>
                    <a:pt x="1" y="0"/>
                    <a:pt x="1" y="0"/>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5" name="Freeform 2163"/>
            <p:cNvSpPr>
              <a:spLocks/>
            </p:cNvSpPr>
            <p:nvPr/>
          </p:nvSpPr>
          <p:spPr bwMode="auto">
            <a:xfrm>
              <a:off x="12691253" y="-561577"/>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6" name="Freeform 2164"/>
            <p:cNvSpPr>
              <a:spLocks/>
            </p:cNvSpPr>
            <p:nvPr/>
          </p:nvSpPr>
          <p:spPr bwMode="auto">
            <a:xfrm>
              <a:off x="12686491" y="-563165"/>
              <a:ext cx="7938" cy="88900"/>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4" y="67"/>
                    <a:pt x="2" y="67"/>
                  </a:cubicBezTo>
                  <a:cubicBezTo>
                    <a:pt x="0" y="0"/>
                    <a:pt x="0" y="0"/>
                    <a:pt x="0" y="0"/>
                  </a:cubicBezTo>
                  <a:cubicBezTo>
                    <a:pt x="2" y="0"/>
                    <a:pt x="3" y="0"/>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7" name="Freeform 2165"/>
            <p:cNvSpPr>
              <a:spLocks/>
            </p:cNvSpPr>
            <p:nvPr/>
          </p:nvSpPr>
          <p:spPr bwMode="auto">
            <a:xfrm>
              <a:off x="12681728" y="-563165"/>
              <a:ext cx="7938" cy="87313"/>
            </a:xfrm>
            <a:custGeom>
              <a:avLst/>
              <a:gdLst>
                <a:gd name="T0" fmla="*/ 4 w 6"/>
                <a:gd name="T1" fmla="*/ 0 h 67"/>
                <a:gd name="T2" fmla="*/ 6 w 6"/>
                <a:gd name="T3" fmla="*/ 67 h 67"/>
                <a:gd name="T4" fmla="*/ 2 w 6"/>
                <a:gd name="T5" fmla="*/ 67 h 67"/>
                <a:gd name="T6" fmla="*/ 0 w 6"/>
                <a:gd name="T7" fmla="*/ 0 h 67"/>
                <a:gd name="T8" fmla="*/ 4 w 6"/>
                <a:gd name="T9" fmla="*/ 0 h 67"/>
              </a:gdLst>
              <a:ahLst/>
              <a:cxnLst>
                <a:cxn ang="0">
                  <a:pos x="T0" y="T1"/>
                </a:cxn>
                <a:cxn ang="0">
                  <a:pos x="T2" y="T3"/>
                </a:cxn>
                <a:cxn ang="0">
                  <a:pos x="T4" y="T5"/>
                </a:cxn>
                <a:cxn ang="0">
                  <a:pos x="T6" y="T7"/>
                </a:cxn>
                <a:cxn ang="0">
                  <a:pos x="T8" y="T9"/>
                </a:cxn>
              </a:cxnLst>
              <a:rect l="0" t="0" r="r" b="b"/>
              <a:pathLst>
                <a:path w="6" h="67">
                  <a:moveTo>
                    <a:pt x="4" y="0"/>
                  </a:moveTo>
                  <a:cubicBezTo>
                    <a:pt x="6" y="67"/>
                    <a:pt x="6" y="67"/>
                    <a:pt x="6" y="67"/>
                  </a:cubicBezTo>
                  <a:cubicBezTo>
                    <a:pt x="5" y="67"/>
                    <a:pt x="3" y="67"/>
                    <a:pt x="2" y="67"/>
                  </a:cubicBezTo>
                  <a:cubicBezTo>
                    <a:pt x="0" y="0"/>
                    <a:pt x="0" y="0"/>
                    <a:pt x="0" y="0"/>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8" name="Freeform 2166"/>
            <p:cNvSpPr>
              <a:spLocks/>
            </p:cNvSpPr>
            <p:nvPr/>
          </p:nvSpPr>
          <p:spPr bwMode="auto">
            <a:xfrm>
              <a:off x="12659503" y="-563165"/>
              <a:ext cx="23813" cy="87313"/>
            </a:xfrm>
            <a:custGeom>
              <a:avLst/>
              <a:gdLst>
                <a:gd name="T0" fmla="*/ 18 w 20"/>
                <a:gd name="T1" fmla="*/ 0 h 67"/>
                <a:gd name="T2" fmla="*/ 20 w 20"/>
                <a:gd name="T3" fmla="*/ 67 h 67"/>
                <a:gd name="T4" fmla="*/ 13 w 20"/>
                <a:gd name="T5" fmla="*/ 67 h 67"/>
                <a:gd name="T6" fmla="*/ 2 w 20"/>
                <a:gd name="T7" fmla="*/ 67 h 67"/>
                <a:gd name="T8" fmla="*/ 2 w 20"/>
                <a:gd name="T9" fmla="*/ 67 h 67"/>
                <a:gd name="T10" fmla="*/ 0 w 20"/>
                <a:gd name="T11" fmla="*/ 0 h 67"/>
                <a:gd name="T12" fmla="*/ 0 w 20"/>
                <a:gd name="T13" fmla="*/ 0 h 67"/>
                <a:gd name="T14" fmla="*/ 11 w 20"/>
                <a:gd name="T15" fmla="*/ 0 h 67"/>
                <a:gd name="T16" fmla="*/ 18 w 20"/>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7">
                  <a:moveTo>
                    <a:pt x="18" y="0"/>
                  </a:moveTo>
                  <a:cubicBezTo>
                    <a:pt x="20" y="67"/>
                    <a:pt x="20" y="67"/>
                    <a:pt x="20" y="67"/>
                  </a:cubicBezTo>
                  <a:cubicBezTo>
                    <a:pt x="18" y="67"/>
                    <a:pt x="16" y="67"/>
                    <a:pt x="13" y="67"/>
                  </a:cubicBezTo>
                  <a:cubicBezTo>
                    <a:pt x="10" y="67"/>
                    <a:pt x="6" y="67"/>
                    <a:pt x="2" y="67"/>
                  </a:cubicBezTo>
                  <a:cubicBezTo>
                    <a:pt x="2" y="67"/>
                    <a:pt x="2" y="67"/>
                    <a:pt x="2" y="67"/>
                  </a:cubicBezTo>
                  <a:cubicBezTo>
                    <a:pt x="0" y="0"/>
                    <a:pt x="0" y="0"/>
                    <a:pt x="0" y="0"/>
                  </a:cubicBezTo>
                  <a:cubicBezTo>
                    <a:pt x="0" y="0"/>
                    <a:pt x="0" y="0"/>
                    <a:pt x="0" y="0"/>
                  </a:cubicBezTo>
                  <a:cubicBezTo>
                    <a:pt x="4" y="0"/>
                    <a:pt x="8" y="0"/>
                    <a:pt x="11" y="0"/>
                  </a:cubicBezTo>
                  <a:cubicBezTo>
                    <a:pt x="14" y="0"/>
                    <a:pt x="16" y="0"/>
                    <a:pt x="1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89" name="Freeform 2167"/>
            <p:cNvSpPr>
              <a:spLocks/>
            </p:cNvSpPr>
            <p:nvPr/>
          </p:nvSpPr>
          <p:spPr bwMode="auto">
            <a:xfrm>
              <a:off x="12657916" y="-5631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0" name="Freeform 2168"/>
            <p:cNvSpPr>
              <a:spLocks/>
            </p:cNvSpPr>
            <p:nvPr/>
          </p:nvSpPr>
          <p:spPr bwMode="auto">
            <a:xfrm>
              <a:off x="12657916" y="-563165"/>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1" name="Freeform 2169"/>
            <p:cNvSpPr>
              <a:spLocks/>
            </p:cNvSpPr>
            <p:nvPr/>
          </p:nvSpPr>
          <p:spPr bwMode="auto">
            <a:xfrm>
              <a:off x="12656328" y="-563165"/>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2" name="Freeform 2170"/>
            <p:cNvSpPr>
              <a:spLocks/>
            </p:cNvSpPr>
            <p:nvPr/>
          </p:nvSpPr>
          <p:spPr bwMode="auto">
            <a:xfrm>
              <a:off x="12656328" y="-563165"/>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3" name="Freeform 2171"/>
            <p:cNvSpPr>
              <a:spLocks/>
            </p:cNvSpPr>
            <p:nvPr/>
          </p:nvSpPr>
          <p:spPr bwMode="auto">
            <a:xfrm>
              <a:off x="12654741" y="-564752"/>
              <a:ext cx="4763"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7"/>
                    <a:pt x="2" y="67"/>
                  </a:cubicBezTo>
                  <a:cubicBezTo>
                    <a:pt x="0" y="0"/>
                    <a:pt x="0" y="0"/>
                    <a:pt x="0" y="0"/>
                  </a:cubicBezTo>
                  <a:cubicBezTo>
                    <a:pt x="0" y="0"/>
                    <a:pt x="0" y="0"/>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4" name="Freeform 2172"/>
            <p:cNvSpPr>
              <a:spLocks/>
            </p:cNvSpPr>
            <p:nvPr/>
          </p:nvSpPr>
          <p:spPr bwMode="auto">
            <a:xfrm>
              <a:off x="12653153" y="-566340"/>
              <a:ext cx="4763" cy="88900"/>
            </a:xfrm>
            <a:custGeom>
              <a:avLst/>
              <a:gdLst>
                <a:gd name="T0" fmla="*/ 2 w 4"/>
                <a:gd name="T1" fmla="*/ 2 h 69"/>
                <a:gd name="T2" fmla="*/ 4 w 4"/>
                <a:gd name="T3" fmla="*/ 69 h 69"/>
                <a:gd name="T4" fmla="*/ 2 w 4"/>
                <a:gd name="T5" fmla="*/ 67 h 69"/>
                <a:gd name="T6" fmla="*/ 0 w 4"/>
                <a:gd name="T7" fmla="*/ 0 h 69"/>
                <a:gd name="T8" fmla="*/ 2 w 4"/>
                <a:gd name="T9" fmla="*/ 2 h 69"/>
              </a:gdLst>
              <a:ahLst/>
              <a:cxnLst>
                <a:cxn ang="0">
                  <a:pos x="T0" y="T1"/>
                </a:cxn>
                <a:cxn ang="0">
                  <a:pos x="T2" y="T3"/>
                </a:cxn>
                <a:cxn ang="0">
                  <a:pos x="T4" y="T5"/>
                </a:cxn>
                <a:cxn ang="0">
                  <a:pos x="T6" y="T7"/>
                </a:cxn>
                <a:cxn ang="0">
                  <a:pos x="T8" y="T9"/>
                </a:cxn>
              </a:cxnLst>
              <a:rect l="0" t="0" r="r" b="b"/>
              <a:pathLst>
                <a:path w="4" h="69">
                  <a:moveTo>
                    <a:pt x="2" y="2"/>
                  </a:moveTo>
                  <a:cubicBezTo>
                    <a:pt x="4" y="69"/>
                    <a:pt x="4" y="69"/>
                    <a:pt x="4" y="69"/>
                  </a:cubicBezTo>
                  <a:cubicBezTo>
                    <a:pt x="3" y="69"/>
                    <a:pt x="2" y="68"/>
                    <a:pt x="2" y="67"/>
                  </a:cubicBezTo>
                  <a:cubicBezTo>
                    <a:pt x="0" y="0"/>
                    <a:pt x="0" y="0"/>
                    <a:pt x="0" y="0"/>
                  </a:cubicBezTo>
                  <a:cubicBezTo>
                    <a:pt x="0" y="1"/>
                    <a:pt x="1" y="2"/>
                    <a:pt x="2"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5" name="Freeform 2173"/>
            <p:cNvSpPr>
              <a:spLocks/>
            </p:cNvSpPr>
            <p:nvPr/>
          </p:nvSpPr>
          <p:spPr bwMode="auto">
            <a:xfrm>
              <a:off x="14988366" y="-609202"/>
              <a:ext cx="20638" cy="101600"/>
            </a:xfrm>
            <a:custGeom>
              <a:avLst/>
              <a:gdLst>
                <a:gd name="T0" fmla="*/ 11 w 13"/>
                <a:gd name="T1" fmla="*/ 0 h 64"/>
                <a:gd name="T2" fmla="*/ 13 w 13"/>
                <a:gd name="T3" fmla="*/ 55 h 64"/>
                <a:gd name="T4" fmla="*/ 1 w 13"/>
                <a:gd name="T5" fmla="*/ 64 h 64"/>
                <a:gd name="T6" fmla="*/ 0 w 13"/>
                <a:gd name="T7" fmla="*/ 9 h 64"/>
                <a:gd name="T8" fmla="*/ 11 w 13"/>
                <a:gd name="T9" fmla="*/ 0 h 64"/>
              </a:gdLst>
              <a:ahLst/>
              <a:cxnLst>
                <a:cxn ang="0">
                  <a:pos x="T0" y="T1"/>
                </a:cxn>
                <a:cxn ang="0">
                  <a:pos x="T2" y="T3"/>
                </a:cxn>
                <a:cxn ang="0">
                  <a:pos x="T4" y="T5"/>
                </a:cxn>
                <a:cxn ang="0">
                  <a:pos x="T6" y="T7"/>
                </a:cxn>
                <a:cxn ang="0">
                  <a:pos x="T8" y="T9"/>
                </a:cxn>
              </a:cxnLst>
              <a:rect l="0" t="0" r="r" b="b"/>
              <a:pathLst>
                <a:path w="13" h="64">
                  <a:moveTo>
                    <a:pt x="11" y="0"/>
                  </a:moveTo>
                  <a:lnTo>
                    <a:pt x="13" y="55"/>
                  </a:lnTo>
                  <a:lnTo>
                    <a:pt x="1" y="64"/>
                  </a:lnTo>
                  <a:lnTo>
                    <a:pt x="0" y="9"/>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6" name="Freeform 2174"/>
            <p:cNvSpPr>
              <a:spLocks/>
            </p:cNvSpPr>
            <p:nvPr/>
          </p:nvSpPr>
          <p:spPr bwMode="auto">
            <a:xfrm>
              <a:off x="12959541" y="-537765"/>
              <a:ext cx="22225" cy="103188"/>
            </a:xfrm>
            <a:custGeom>
              <a:avLst/>
              <a:gdLst>
                <a:gd name="T0" fmla="*/ 16 w 18"/>
                <a:gd name="T1" fmla="*/ 12 h 79"/>
                <a:gd name="T2" fmla="*/ 18 w 18"/>
                <a:gd name="T3" fmla="*/ 79 h 79"/>
                <a:gd name="T4" fmla="*/ 2 w 18"/>
                <a:gd name="T5" fmla="*/ 67 h 79"/>
                <a:gd name="T6" fmla="*/ 0 w 18"/>
                <a:gd name="T7" fmla="*/ 0 h 79"/>
                <a:gd name="T8" fmla="*/ 16 w 18"/>
                <a:gd name="T9" fmla="*/ 12 h 79"/>
              </a:gdLst>
              <a:ahLst/>
              <a:cxnLst>
                <a:cxn ang="0">
                  <a:pos x="T0" y="T1"/>
                </a:cxn>
                <a:cxn ang="0">
                  <a:pos x="T2" y="T3"/>
                </a:cxn>
                <a:cxn ang="0">
                  <a:pos x="T4" y="T5"/>
                </a:cxn>
                <a:cxn ang="0">
                  <a:pos x="T6" y="T7"/>
                </a:cxn>
                <a:cxn ang="0">
                  <a:pos x="T8" y="T9"/>
                </a:cxn>
              </a:cxnLst>
              <a:rect l="0" t="0" r="r" b="b"/>
              <a:pathLst>
                <a:path w="18" h="79">
                  <a:moveTo>
                    <a:pt x="16" y="12"/>
                  </a:moveTo>
                  <a:cubicBezTo>
                    <a:pt x="18" y="79"/>
                    <a:pt x="18" y="79"/>
                    <a:pt x="18" y="79"/>
                  </a:cubicBezTo>
                  <a:cubicBezTo>
                    <a:pt x="17" y="78"/>
                    <a:pt x="2" y="71"/>
                    <a:pt x="2" y="67"/>
                  </a:cubicBezTo>
                  <a:cubicBezTo>
                    <a:pt x="0" y="0"/>
                    <a:pt x="0" y="0"/>
                    <a:pt x="0" y="0"/>
                  </a:cubicBezTo>
                  <a:cubicBezTo>
                    <a:pt x="0" y="4"/>
                    <a:pt x="15" y="11"/>
                    <a:pt x="16" y="1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7" name="Freeform 2175"/>
            <p:cNvSpPr>
              <a:spLocks/>
            </p:cNvSpPr>
            <p:nvPr/>
          </p:nvSpPr>
          <p:spPr bwMode="auto">
            <a:xfrm>
              <a:off x="14970903" y="-594915"/>
              <a:ext cx="19050" cy="104775"/>
            </a:xfrm>
            <a:custGeom>
              <a:avLst/>
              <a:gdLst>
                <a:gd name="T0" fmla="*/ 11 w 12"/>
                <a:gd name="T1" fmla="*/ 0 h 66"/>
                <a:gd name="T2" fmla="*/ 12 w 12"/>
                <a:gd name="T3" fmla="*/ 55 h 66"/>
                <a:gd name="T4" fmla="*/ 2 w 12"/>
                <a:gd name="T5" fmla="*/ 66 h 66"/>
                <a:gd name="T6" fmla="*/ 0 w 12"/>
                <a:gd name="T7" fmla="*/ 11 h 66"/>
                <a:gd name="T8" fmla="*/ 11 w 12"/>
                <a:gd name="T9" fmla="*/ 0 h 66"/>
              </a:gdLst>
              <a:ahLst/>
              <a:cxnLst>
                <a:cxn ang="0">
                  <a:pos x="T0" y="T1"/>
                </a:cxn>
                <a:cxn ang="0">
                  <a:pos x="T2" y="T3"/>
                </a:cxn>
                <a:cxn ang="0">
                  <a:pos x="T4" y="T5"/>
                </a:cxn>
                <a:cxn ang="0">
                  <a:pos x="T6" y="T7"/>
                </a:cxn>
                <a:cxn ang="0">
                  <a:pos x="T8" y="T9"/>
                </a:cxn>
              </a:cxnLst>
              <a:rect l="0" t="0" r="r" b="b"/>
              <a:pathLst>
                <a:path w="12" h="66">
                  <a:moveTo>
                    <a:pt x="11" y="0"/>
                  </a:moveTo>
                  <a:lnTo>
                    <a:pt x="12" y="55"/>
                  </a:lnTo>
                  <a:lnTo>
                    <a:pt x="2" y="66"/>
                  </a:lnTo>
                  <a:lnTo>
                    <a:pt x="0" y="1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8" name="Freeform 2176"/>
            <p:cNvSpPr>
              <a:spLocks/>
            </p:cNvSpPr>
            <p:nvPr/>
          </p:nvSpPr>
          <p:spPr bwMode="auto">
            <a:xfrm>
              <a:off x="13465953" y="-525065"/>
              <a:ext cx="20638" cy="88900"/>
            </a:xfrm>
            <a:custGeom>
              <a:avLst/>
              <a:gdLst>
                <a:gd name="T0" fmla="*/ 11 w 13"/>
                <a:gd name="T1" fmla="*/ 1 h 56"/>
                <a:gd name="T2" fmla="*/ 13 w 13"/>
                <a:gd name="T3" fmla="*/ 56 h 56"/>
                <a:gd name="T4" fmla="*/ 2 w 13"/>
                <a:gd name="T5" fmla="*/ 55 h 56"/>
                <a:gd name="T6" fmla="*/ 0 w 13"/>
                <a:gd name="T7" fmla="*/ 0 h 56"/>
                <a:gd name="T8" fmla="*/ 11 w 13"/>
                <a:gd name="T9" fmla="*/ 1 h 56"/>
              </a:gdLst>
              <a:ahLst/>
              <a:cxnLst>
                <a:cxn ang="0">
                  <a:pos x="T0" y="T1"/>
                </a:cxn>
                <a:cxn ang="0">
                  <a:pos x="T2" y="T3"/>
                </a:cxn>
                <a:cxn ang="0">
                  <a:pos x="T4" y="T5"/>
                </a:cxn>
                <a:cxn ang="0">
                  <a:pos x="T6" y="T7"/>
                </a:cxn>
                <a:cxn ang="0">
                  <a:pos x="T8" y="T9"/>
                </a:cxn>
              </a:cxnLst>
              <a:rect l="0" t="0" r="r" b="b"/>
              <a:pathLst>
                <a:path w="13" h="56">
                  <a:moveTo>
                    <a:pt x="11" y="1"/>
                  </a:moveTo>
                  <a:lnTo>
                    <a:pt x="13" y="56"/>
                  </a:lnTo>
                  <a:lnTo>
                    <a:pt x="2" y="55"/>
                  </a:lnTo>
                  <a:lnTo>
                    <a:pt x="0" y="0"/>
                  </a:lnTo>
                  <a:lnTo>
                    <a:pt x="11"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199" name="Freeform 2177"/>
            <p:cNvSpPr>
              <a:spLocks/>
            </p:cNvSpPr>
            <p:nvPr/>
          </p:nvSpPr>
          <p:spPr bwMode="auto">
            <a:xfrm>
              <a:off x="13383403" y="-521890"/>
              <a:ext cx="23813" cy="88900"/>
            </a:xfrm>
            <a:custGeom>
              <a:avLst/>
              <a:gdLst>
                <a:gd name="T0" fmla="*/ 13 w 15"/>
                <a:gd name="T1" fmla="*/ 0 h 56"/>
                <a:gd name="T2" fmla="*/ 15 w 15"/>
                <a:gd name="T3" fmla="*/ 55 h 56"/>
                <a:gd name="T4" fmla="*/ 2 w 15"/>
                <a:gd name="T5" fmla="*/ 56 h 56"/>
                <a:gd name="T6" fmla="*/ 0 w 15"/>
                <a:gd name="T7" fmla="*/ 1 h 56"/>
                <a:gd name="T8" fmla="*/ 13 w 15"/>
                <a:gd name="T9" fmla="*/ 0 h 56"/>
              </a:gdLst>
              <a:ahLst/>
              <a:cxnLst>
                <a:cxn ang="0">
                  <a:pos x="T0" y="T1"/>
                </a:cxn>
                <a:cxn ang="0">
                  <a:pos x="T2" y="T3"/>
                </a:cxn>
                <a:cxn ang="0">
                  <a:pos x="T4" y="T5"/>
                </a:cxn>
                <a:cxn ang="0">
                  <a:pos x="T6" y="T7"/>
                </a:cxn>
                <a:cxn ang="0">
                  <a:pos x="T8" y="T9"/>
                </a:cxn>
              </a:cxnLst>
              <a:rect l="0" t="0" r="r" b="b"/>
              <a:pathLst>
                <a:path w="15" h="56">
                  <a:moveTo>
                    <a:pt x="13" y="0"/>
                  </a:moveTo>
                  <a:lnTo>
                    <a:pt x="15" y="55"/>
                  </a:lnTo>
                  <a:lnTo>
                    <a:pt x="2" y="56"/>
                  </a:lnTo>
                  <a:lnTo>
                    <a:pt x="0" y="1"/>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0" name="Freeform 2178"/>
            <p:cNvSpPr>
              <a:spLocks/>
            </p:cNvSpPr>
            <p:nvPr/>
          </p:nvSpPr>
          <p:spPr bwMode="auto">
            <a:xfrm>
              <a:off x="13337366" y="-525065"/>
              <a:ext cx="49213" cy="92075"/>
            </a:xfrm>
            <a:custGeom>
              <a:avLst/>
              <a:gdLst>
                <a:gd name="T0" fmla="*/ 29 w 31"/>
                <a:gd name="T1" fmla="*/ 3 h 58"/>
                <a:gd name="T2" fmla="*/ 31 w 31"/>
                <a:gd name="T3" fmla="*/ 58 h 58"/>
                <a:gd name="T4" fmla="*/ 2 w 31"/>
                <a:gd name="T5" fmla="*/ 55 h 58"/>
                <a:gd name="T6" fmla="*/ 0 w 31"/>
                <a:gd name="T7" fmla="*/ 0 h 58"/>
                <a:gd name="T8" fmla="*/ 29 w 31"/>
                <a:gd name="T9" fmla="*/ 3 h 58"/>
              </a:gdLst>
              <a:ahLst/>
              <a:cxnLst>
                <a:cxn ang="0">
                  <a:pos x="T0" y="T1"/>
                </a:cxn>
                <a:cxn ang="0">
                  <a:pos x="T2" y="T3"/>
                </a:cxn>
                <a:cxn ang="0">
                  <a:pos x="T4" y="T5"/>
                </a:cxn>
                <a:cxn ang="0">
                  <a:pos x="T6" y="T7"/>
                </a:cxn>
                <a:cxn ang="0">
                  <a:pos x="T8" y="T9"/>
                </a:cxn>
              </a:cxnLst>
              <a:rect l="0" t="0" r="r" b="b"/>
              <a:pathLst>
                <a:path w="31" h="58">
                  <a:moveTo>
                    <a:pt x="29" y="3"/>
                  </a:moveTo>
                  <a:lnTo>
                    <a:pt x="31" y="58"/>
                  </a:lnTo>
                  <a:lnTo>
                    <a:pt x="2" y="55"/>
                  </a:lnTo>
                  <a:lnTo>
                    <a:pt x="0" y="0"/>
                  </a:lnTo>
                  <a:lnTo>
                    <a:pt x="29"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1" name="Freeform 2179"/>
            <p:cNvSpPr>
              <a:spLocks/>
            </p:cNvSpPr>
            <p:nvPr/>
          </p:nvSpPr>
          <p:spPr bwMode="auto">
            <a:xfrm>
              <a:off x="13437378" y="-525065"/>
              <a:ext cx="31750" cy="92075"/>
            </a:xfrm>
            <a:custGeom>
              <a:avLst/>
              <a:gdLst>
                <a:gd name="T0" fmla="*/ 18 w 20"/>
                <a:gd name="T1" fmla="*/ 0 h 58"/>
                <a:gd name="T2" fmla="*/ 20 w 20"/>
                <a:gd name="T3" fmla="*/ 55 h 58"/>
                <a:gd name="T4" fmla="*/ 2 w 20"/>
                <a:gd name="T5" fmla="*/ 58 h 58"/>
                <a:gd name="T6" fmla="*/ 0 w 20"/>
                <a:gd name="T7" fmla="*/ 3 h 58"/>
                <a:gd name="T8" fmla="*/ 18 w 20"/>
                <a:gd name="T9" fmla="*/ 0 h 58"/>
              </a:gdLst>
              <a:ahLst/>
              <a:cxnLst>
                <a:cxn ang="0">
                  <a:pos x="T0" y="T1"/>
                </a:cxn>
                <a:cxn ang="0">
                  <a:pos x="T2" y="T3"/>
                </a:cxn>
                <a:cxn ang="0">
                  <a:pos x="T4" y="T5"/>
                </a:cxn>
                <a:cxn ang="0">
                  <a:pos x="T6" y="T7"/>
                </a:cxn>
                <a:cxn ang="0">
                  <a:pos x="T8" y="T9"/>
                </a:cxn>
              </a:cxnLst>
              <a:rect l="0" t="0" r="r" b="b"/>
              <a:pathLst>
                <a:path w="20" h="58">
                  <a:moveTo>
                    <a:pt x="18" y="0"/>
                  </a:moveTo>
                  <a:lnTo>
                    <a:pt x="20" y="55"/>
                  </a:lnTo>
                  <a:lnTo>
                    <a:pt x="2" y="58"/>
                  </a:lnTo>
                  <a:lnTo>
                    <a:pt x="0" y="3"/>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2" name="Freeform 2180"/>
            <p:cNvSpPr>
              <a:spLocks/>
            </p:cNvSpPr>
            <p:nvPr/>
          </p:nvSpPr>
          <p:spPr bwMode="auto">
            <a:xfrm>
              <a:off x="13404041" y="-521890"/>
              <a:ext cx="36513" cy="88900"/>
            </a:xfrm>
            <a:custGeom>
              <a:avLst/>
              <a:gdLst>
                <a:gd name="T0" fmla="*/ 21 w 23"/>
                <a:gd name="T1" fmla="*/ 1 h 56"/>
                <a:gd name="T2" fmla="*/ 23 w 23"/>
                <a:gd name="T3" fmla="*/ 56 h 56"/>
                <a:gd name="T4" fmla="*/ 2 w 23"/>
                <a:gd name="T5" fmla="*/ 55 h 56"/>
                <a:gd name="T6" fmla="*/ 0 w 23"/>
                <a:gd name="T7" fmla="*/ 0 h 56"/>
                <a:gd name="T8" fmla="*/ 21 w 23"/>
                <a:gd name="T9" fmla="*/ 1 h 56"/>
              </a:gdLst>
              <a:ahLst/>
              <a:cxnLst>
                <a:cxn ang="0">
                  <a:pos x="T0" y="T1"/>
                </a:cxn>
                <a:cxn ang="0">
                  <a:pos x="T2" y="T3"/>
                </a:cxn>
                <a:cxn ang="0">
                  <a:pos x="T4" y="T5"/>
                </a:cxn>
                <a:cxn ang="0">
                  <a:pos x="T6" y="T7"/>
                </a:cxn>
                <a:cxn ang="0">
                  <a:pos x="T8" y="T9"/>
                </a:cxn>
              </a:cxnLst>
              <a:rect l="0" t="0" r="r" b="b"/>
              <a:pathLst>
                <a:path w="23" h="56">
                  <a:moveTo>
                    <a:pt x="21" y="1"/>
                  </a:moveTo>
                  <a:lnTo>
                    <a:pt x="23" y="56"/>
                  </a:lnTo>
                  <a:lnTo>
                    <a:pt x="2" y="55"/>
                  </a:lnTo>
                  <a:lnTo>
                    <a:pt x="0" y="0"/>
                  </a:lnTo>
                  <a:lnTo>
                    <a:pt x="21"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3" name="Freeform 2181"/>
            <p:cNvSpPr>
              <a:spLocks/>
            </p:cNvSpPr>
            <p:nvPr/>
          </p:nvSpPr>
          <p:spPr bwMode="auto">
            <a:xfrm>
              <a:off x="13311966" y="-529827"/>
              <a:ext cx="20638" cy="103188"/>
            </a:xfrm>
            <a:custGeom>
              <a:avLst/>
              <a:gdLst>
                <a:gd name="T0" fmla="*/ 12 w 13"/>
                <a:gd name="T1" fmla="*/ 0 h 65"/>
                <a:gd name="T2" fmla="*/ 13 w 13"/>
                <a:gd name="T3" fmla="*/ 55 h 65"/>
                <a:gd name="T4" fmla="*/ 1 w 13"/>
                <a:gd name="T5" fmla="*/ 65 h 65"/>
                <a:gd name="T6" fmla="*/ 0 w 13"/>
                <a:gd name="T7" fmla="*/ 9 h 65"/>
                <a:gd name="T8" fmla="*/ 12 w 13"/>
                <a:gd name="T9" fmla="*/ 0 h 65"/>
              </a:gdLst>
              <a:ahLst/>
              <a:cxnLst>
                <a:cxn ang="0">
                  <a:pos x="T0" y="T1"/>
                </a:cxn>
                <a:cxn ang="0">
                  <a:pos x="T2" y="T3"/>
                </a:cxn>
                <a:cxn ang="0">
                  <a:pos x="T4" y="T5"/>
                </a:cxn>
                <a:cxn ang="0">
                  <a:pos x="T6" y="T7"/>
                </a:cxn>
                <a:cxn ang="0">
                  <a:pos x="T8" y="T9"/>
                </a:cxn>
              </a:cxnLst>
              <a:rect l="0" t="0" r="r" b="b"/>
              <a:pathLst>
                <a:path w="13" h="65">
                  <a:moveTo>
                    <a:pt x="12" y="0"/>
                  </a:moveTo>
                  <a:lnTo>
                    <a:pt x="13" y="55"/>
                  </a:lnTo>
                  <a:lnTo>
                    <a:pt x="1" y="65"/>
                  </a:lnTo>
                  <a:lnTo>
                    <a:pt x="0" y="9"/>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4" name="Freeform 2182"/>
            <p:cNvSpPr>
              <a:spLocks/>
            </p:cNvSpPr>
            <p:nvPr/>
          </p:nvSpPr>
          <p:spPr bwMode="auto">
            <a:xfrm>
              <a:off x="13286566" y="-515540"/>
              <a:ext cx="26988" cy="92075"/>
            </a:xfrm>
            <a:custGeom>
              <a:avLst/>
              <a:gdLst>
                <a:gd name="T0" fmla="*/ 16 w 17"/>
                <a:gd name="T1" fmla="*/ 0 h 58"/>
                <a:gd name="T2" fmla="*/ 17 w 17"/>
                <a:gd name="T3" fmla="*/ 56 h 58"/>
                <a:gd name="T4" fmla="*/ 2 w 17"/>
                <a:gd name="T5" fmla="*/ 58 h 58"/>
                <a:gd name="T6" fmla="*/ 0 w 17"/>
                <a:gd name="T7" fmla="*/ 3 h 58"/>
                <a:gd name="T8" fmla="*/ 16 w 17"/>
                <a:gd name="T9" fmla="*/ 0 h 58"/>
              </a:gdLst>
              <a:ahLst/>
              <a:cxnLst>
                <a:cxn ang="0">
                  <a:pos x="T0" y="T1"/>
                </a:cxn>
                <a:cxn ang="0">
                  <a:pos x="T2" y="T3"/>
                </a:cxn>
                <a:cxn ang="0">
                  <a:pos x="T4" y="T5"/>
                </a:cxn>
                <a:cxn ang="0">
                  <a:pos x="T6" y="T7"/>
                </a:cxn>
                <a:cxn ang="0">
                  <a:pos x="T8" y="T9"/>
                </a:cxn>
              </a:cxnLst>
              <a:rect l="0" t="0" r="r" b="b"/>
              <a:pathLst>
                <a:path w="17" h="58">
                  <a:moveTo>
                    <a:pt x="16" y="0"/>
                  </a:moveTo>
                  <a:lnTo>
                    <a:pt x="17" y="56"/>
                  </a:lnTo>
                  <a:lnTo>
                    <a:pt x="2" y="58"/>
                  </a:lnTo>
                  <a:lnTo>
                    <a:pt x="0" y="3"/>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5" name="Freeform 2183"/>
            <p:cNvSpPr>
              <a:spLocks/>
            </p:cNvSpPr>
            <p:nvPr/>
          </p:nvSpPr>
          <p:spPr bwMode="auto">
            <a:xfrm>
              <a:off x="13483416" y="-523477"/>
              <a:ext cx="33338" cy="96838"/>
            </a:xfrm>
            <a:custGeom>
              <a:avLst/>
              <a:gdLst>
                <a:gd name="T0" fmla="*/ 19 w 21"/>
                <a:gd name="T1" fmla="*/ 5 h 61"/>
                <a:gd name="T2" fmla="*/ 21 w 21"/>
                <a:gd name="T3" fmla="*/ 61 h 61"/>
                <a:gd name="T4" fmla="*/ 2 w 21"/>
                <a:gd name="T5" fmla="*/ 55 h 61"/>
                <a:gd name="T6" fmla="*/ 0 w 21"/>
                <a:gd name="T7" fmla="*/ 0 h 61"/>
                <a:gd name="T8" fmla="*/ 19 w 21"/>
                <a:gd name="T9" fmla="*/ 5 h 61"/>
              </a:gdLst>
              <a:ahLst/>
              <a:cxnLst>
                <a:cxn ang="0">
                  <a:pos x="T0" y="T1"/>
                </a:cxn>
                <a:cxn ang="0">
                  <a:pos x="T2" y="T3"/>
                </a:cxn>
                <a:cxn ang="0">
                  <a:pos x="T4" y="T5"/>
                </a:cxn>
                <a:cxn ang="0">
                  <a:pos x="T6" y="T7"/>
                </a:cxn>
                <a:cxn ang="0">
                  <a:pos x="T8" y="T9"/>
                </a:cxn>
              </a:cxnLst>
              <a:rect l="0" t="0" r="r" b="b"/>
              <a:pathLst>
                <a:path w="21" h="61">
                  <a:moveTo>
                    <a:pt x="19" y="5"/>
                  </a:moveTo>
                  <a:lnTo>
                    <a:pt x="21" y="61"/>
                  </a:lnTo>
                  <a:lnTo>
                    <a:pt x="2" y="55"/>
                  </a:lnTo>
                  <a:lnTo>
                    <a:pt x="0" y="0"/>
                  </a:lnTo>
                  <a:lnTo>
                    <a:pt x="19"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6" name="Freeform 2184"/>
            <p:cNvSpPr>
              <a:spLocks/>
            </p:cNvSpPr>
            <p:nvPr/>
          </p:nvSpPr>
          <p:spPr bwMode="auto">
            <a:xfrm>
              <a:off x="13513578" y="-515540"/>
              <a:ext cx="31750" cy="90488"/>
            </a:xfrm>
            <a:custGeom>
              <a:avLst/>
              <a:gdLst>
                <a:gd name="T0" fmla="*/ 19 w 20"/>
                <a:gd name="T1" fmla="*/ 2 h 57"/>
                <a:gd name="T2" fmla="*/ 20 w 20"/>
                <a:gd name="T3" fmla="*/ 57 h 57"/>
                <a:gd name="T4" fmla="*/ 2 w 20"/>
                <a:gd name="T5" fmla="*/ 56 h 57"/>
                <a:gd name="T6" fmla="*/ 0 w 20"/>
                <a:gd name="T7" fmla="*/ 0 h 57"/>
                <a:gd name="T8" fmla="*/ 19 w 20"/>
                <a:gd name="T9" fmla="*/ 2 h 57"/>
              </a:gdLst>
              <a:ahLst/>
              <a:cxnLst>
                <a:cxn ang="0">
                  <a:pos x="T0" y="T1"/>
                </a:cxn>
                <a:cxn ang="0">
                  <a:pos x="T2" y="T3"/>
                </a:cxn>
                <a:cxn ang="0">
                  <a:pos x="T4" y="T5"/>
                </a:cxn>
                <a:cxn ang="0">
                  <a:pos x="T6" y="T7"/>
                </a:cxn>
                <a:cxn ang="0">
                  <a:pos x="T8" y="T9"/>
                </a:cxn>
              </a:cxnLst>
              <a:rect l="0" t="0" r="r" b="b"/>
              <a:pathLst>
                <a:path w="20" h="57">
                  <a:moveTo>
                    <a:pt x="19" y="2"/>
                  </a:moveTo>
                  <a:lnTo>
                    <a:pt x="20" y="57"/>
                  </a:lnTo>
                  <a:lnTo>
                    <a:pt x="2" y="56"/>
                  </a:lnTo>
                  <a:lnTo>
                    <a:pt x="0" y="0"/>
                  </a:lnTo>
                  <a:lnTo>
                    <a:pt x="19"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7" name="Freeform 2185"/>
            <p:cNvSpPr>
              <a:spLocks/>
            </p:cNvSpPr>
            <p:nvPr/>
          </p:nvSpPr>
          <p:spPr bwMode="auto">
            <a:xfrm>
              <a:off x="13543741" y="-513952"/>
              <a:ext cx="20638" cy="88900"/>
            </a:xfrm>
            <a:custGeom>
              <a:avLst/>
              <a:gdLst>
                <a:gd name="T0" fmla="*/ 11 w 13"/>
                <a:gd name="T1" fmla="*/ 0 h 56"/>
                <a:gd name="T2" fmla="*/ 13 w 13"/>
                <a:gd name="T3" fmla="*/ 55 h 56"/>
                <a:gd name="T4" fmla="*/ 1 w 13"/>
                <a:gd name="T5" fmla="*/ 56 h 56"/>
                <a:gd name="T6" fmla="*/ 0 w 13"/>
                <a:gd name="T7" fmla="*/ 1 h 56"/>
                <a:gd name="T8" fmla="*/ 11 w 13"/>
                <a:gd name="T9" fmla="*/ 0 h 56"/>
              </a:gdLst>
              <a:ahLst/>
              <a:cxnLst>
                <a:cxn ang="0">
                  <a:pos x="T0" y="T1"/>
                </a:cxn>
                <a:cxn ang="0">
                  <a:pos x="T2" y="T3"/>
                </a:cxn>
                <a:cxn ang="0">
                  <a:pos x="T4" y="T5"/>
                </a:cxn>
                <a:cxn ang="0">
                  <a:pos x="T6" y="T7"/>
                </a:cxn>
                <a:cxn ang="0">
                  <a:pos x="T8" y="T9"/>
                </a:cxn>
              </a:cxnLst>
              <a:rect l="0" t="0" r="r" b="b"/>
              <a:pathLst>
                <a:path w="13" h="56">
                  <a:moveTo>
                    <a:pt x="11" y="0"/>
                  </a:moveTo>
                  <a:lnTo>
                    <a:pt x="13" y="55"/>
                  </a:lnTo>
                  <a:lnTo>
                    <a:pt x="1" y="56"/>
                  </a:lnTo>
                  <a:lnTo>
                    <a:pt x="0" y="1"/>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8" name="Freeform 2186"/>
            <p:cNvSpPr>
              <a:spLocks/>
            </p:cNvSpPr>
            <p:nvPr/>
          </p:nvSpPr>
          <p:spPr bwMode="auto">
            <a:xfrm>
              <a:off x="13264341" y="-510777"/>
              <a:ext cx="25400" cy="95250"/>
            </a:xfrm>
            <a:custGeom>
              <a:avLst/>
              <a:gdLst>
                <a:gd name="T0" fmla="*/ 14 w 16"/>
                <a:gd name="T1" fmla="*/ 0 h 60"/>
                <a:gd name="T2" fmla="*/ 16 w 16"/>
                <a:gd name="T3" fmla="*/ 55 h 60"/>
                <a:gd name="T4" fmla="*/ 1 w 16"/>
                <a:gd name="T5" fmla="*/ 60 h 60"/>
                <a:gd name="T6" fmla="*/ 0 w 16"/>
                <a:gd name="T7" fmla="*/ 5 h 60"/>
                <a:gd name="T8" fmla="*/ 14 w 16"/>
                <a:gd name="T9" fmla="*/ 0 h 60"/>
              </a:gdLst>
              <a:ahLst/>
              <a:cxnLst>
                <a:cxn ang="0">
                  <a:pos x="T0" y="T1"/>
                </a:cxn>
                <a:cxn ang="0">
                  <a:pos x="T2" y="T3"/>
                </a:cxn>
                <a:cxn ang="0">
                  <a:pos x="T4" y="T5"/>
                </a:cxn>
                <a:cxn ang="0">
                  <a:pos x="T6" y="T7"/>
                </a:cxn>
                <a:cxn ang="0">
                  <a:pos x="T8" y="T9"/>
                </a:cxn>
              </a:cxnLst>
              <a:rect l="0" t="0" r="r" b="b"/>
              <a:pathLst>
                <a:path w="16" h="60">
                  <a:moveTo>
                    <a:pt x="14" y="0"/>
                  </a:moveTo>
                  <a:lnTo>
                    <a:pt x="16" y="55"/>
                  </a:lnTo>
                  <a:lnTo>
                    <a:pt x="1" y="60"/>
                  </a:lnTo>
                  <a:lnTo>
                    <a:pt x="0" y="5"/>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09" name="Freeform 2187"/>
            <p:cNvSpPr>
              <a:spLocks/>
            </p:cNvSpPr>
            <p:nvPr/>
          </p:nvSpPr>
          <p:spPr bwMode="auto">
            <a:xfrm>
              <a:off x="13248466" y="-502840"/>
              <a:ext cx="17463" cy="90488"/>
            </a:xfrm>
            <a:custGeom>
              <a:avLst/>
              <a:gdLst>
                <a:gd name="T0" fmla="*/ 10 w 11"/>
                <a:gd name="T1" fmla="*/ 0 h 57"/>
                <a:gd name="T2" fmla="*/ 11 w 11"/>
                <a:gd name="T3" fmla="*/ 55 h 57"/>
                <a:gd name="T4" fmla="*/ 0 w 11"/>
                <a:gd name="T5" fmla="*/ 57 h 57"/>
                <a:gd name="T6" fmla="*/ 0 w 11"/>
                <a:gd name="T7" fmla="*/ 2 h 57"/>
                <a:gd name="T8" fmla="*/ 10 w 11"/>
                <a:gd name="T9" fmla="*/ 0 h 57"/>
              </a:gdLst>
              <a:ahLst/>
              <a:cxnLst>
                <a:cxn ang="0">
                  <a:pos x="T0" y="T1"/>
                </a:cxn>
                <a:cxn ang="0">
                  <a:pos x="T2" y="T3"/>
                </a:cxn>
                <a:cxn ang="0">
                  <a:pos x="T4" y="T5"/>
                </a:cxn>
                <a:cxn ang="0">
                  <a:pos x="T6" y="T7"/>
                </a:cxn>
                <a:cxn ang="0">
                  <a:pos x="T8" y="T9"/>
                </a:cxn>
              </a:cxnLst>
              <a:rect l="0" t="0" r="r" b="b"/>
              <a:pathLst>
                <a:path w="11" h="57">
                  <a:moveTo>
                    <a:pt x="10" y="0"/>
                  </a:moveTo>
                  <a:lnTo>
                    <a:pt x="11" y="55"/>
                  </a:lnTo>
                  <a:lnTo>
                    <a:pt x="0" y="57"/>
                  </a:lnTo>
                  <a:lnTo>
                    <a:pt x="0" y="2"/>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0" name="Freeform 2188"/>
            <p:cNvSpPr>
              <a:spLocks/>
            </p:cNvSpPr>
            <p:nvPr/>
          </p:nvSpPr>
          <p:spPr bwMode="auto">
            <a:xfrm>
              <a:off x="13561203" y="-513952"/>
              <a:ext cx="38100" cy="95250"/>
            </a:xfrm>
            <a:custGeom>
              <a:avLst/>
              <a:gdLst>
                <a:gd name="T0" fmla="*/ 22 w 24"/>
                <a:gd name="T1" fmla="*/ 5 h 60"/>
                <a:gd name="T2" fmla="*/ 24 w 24"/>
                <a:gd name="T3" fmla="*/ 60 h 60"/>
                <a:gd name="T4" fmla="*/ 2 w 24"/>
                <a:gd name="T5" fmla="*/ 55 h 60"/>
                <a:gd name="T6" fmla="*/ 0 w 24"/>
                <a:gd name="T7" fmla="*/ 0 h 60"/>
                <a:gd name="T8" fmla="*/ 22 w 24"/>
                <a:gd name="T9" fmla="*/ 5 h 60"/>
              </a:gdLst>
              <a:ahLst/>
              <a:cxnLst>
                <a:cxn ang="0">
                  <a:pos x="T0" y="T1"/>
                </a:cxn>
                <a:cxn ang="0">
                  <a:pos x="T2" y="T3"/>
                </a:cxn>
                <a:cxn ang="0">
                  <a:pos x="T4" y="T5"/>
                </a:cxn>
                <a:cxn ang="0">
                  <a:pos x="T6" y="T7"/>
                </a:cxn>
                <a:cxn ang="0">
                  <a:pos x="T8" y="T9"/>
                </a:cxn>
              </a:cxnLst>
              <a:rect l="0" t="0" r="r" b="b"/>
              <a:pathLst>
                <a:path w="24" h="60">
                  <a:moveTo>
                    <a:pt x="22" y="5"/>
                  </a:moveTo>
                  <a:lnTo>
                    <a:pt x="24" y="60"/>
                  </a:lnTo>
                  <a:lnTo>
                    <a:pt x="2" y="55"/>
                  </a:lnTo>
                  <a:lnTo>
                    <a:pt x="0" y="0"/>
                  </a:lnTo>
                  <a:lnTo>
                    <a:pt x="22"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1" name="Freeform 2189"/>
            <p:cNvSpPr>
              <a:spLocks/>
            </p:cNvSpPr>
            <p:nvPr/>
          </p:nvSpPr>
          <p:spPr bwMode="auto">
            <a:xfrm>
              <a:off x="12969066" y="-504427"/>
              <a:ext cx="14288" cy="106363"/>
            </a:xfrm>
            <a:custGeom>
              <a:avLst/>
              <a:gdLst>
                <a:gd name="T0" fmla="*/ 9 w 11"/>
                <a:gd name="T1" fmla="*/ 14 h 81"/>
                <a:gd name="T2" fmla="*/ 11 w 11"/>
                <a:gd name="T3" fmla="*/ 81 h 81"/>
                <a:gd name="T4" fmla="*/ 2 w 11"/>
                <a:gd name="T5" fmla="*/ 67 h 81"/>
                <a:gd name="T6" fmla="*/ 0 w 11"/>
                <a:gd name="T7" fmla="*/ 0 h 81"/>
                <a:gd name="T8" fmla="*/ 9 w 11"/>
                <a:gd name="T9" fmla="*/ 14 h 81"/>
              </a:gdLst>
              <a:ahLst/>
              <a:cxnLst>
                <a:cxn ang="0">
                  <a:pos x="T0" y="T1"/>
                </a:cxn>
                <a:cxn ang="0">
                  <a:pos x="T2" y="T3"/>
                </a:cxn>
                <a:cxn ang="0">
                  <a:pos x="T4" y="T5"/>
                </a:cxn>
                <a:cxn ang="0">
                  <a:pos x="T6" y="T7"/>
                </a:cxn>
                <a:cxn ang="0">
                  <a:pos x="T8" y="T9"/>
                </a:cxn>
              </a:cxnLst>
              <a:rect l="0" t="0" r="r" b="b"/>
              <a:pathLst>
                <a:path w="11" h="81">
                  <a:moveTo>
                    <a:pt x="9" y="14"/>
                  </a:moveTo>
                  <a:cubicBezTo>
                    <a:pt x="11" y="81"/>
                    <a:pt x="11" y="81"/>
                    <a:pt x="11" y="81"/>
                  </a:cubicBezTo>
                  <a:cubicBezTo>
                    <a:pt x="11" y="77"/>
                    <a:pt x="2" y="68"/>
                    <a:pt x="2" y="67"/>
                  </a:cubicBezTo>
                  <a:cubicBezTo>
                    <a:pt x="0" y="0"/>
                    <a:pt x="0" y="0"/>
                    <a:pt x="0" y="0"/>
                  </a:cubicBezTo>
                  <a:cubicBezTo>
                    <a:pt x="0" y="1"/>
                    <a:pt x="9" y="10"/>
                    <a:pt x="9" y="1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2" name="Freeform 2190"/>
            <p:cNvSpPr>
              <a:spLocks/>
            </p:cNvSpPr>
            <p:nvPr/>
          </p:nvSpPr>
          <p:spPr bwMode="auto">
            <a:xfrm>
              <a:off x="13596128" y="-506015"/>
              <a:ext cx="30163" cy="92075"/>
            </a:xfrm>
            <a:custGeom>
              <a:avLst/>
              <a:gdLst>
                <a:gd name="T0" fmla="*/ 18 w 19"/>
                <a:gd name="T1" fmla="*/ 3 h 58"/>
                <a:gd name="T2" fmla="*/ 19 w 19"/>
                <a:gd name="T3" fmla="*/ 58 h 58"/>
                <a:gd name="T4" fmla="*/ 2 w 19"/>
                <a:gd name="T5" fmla="*/ 55 h 58"/>
                <a:gd name="T6" fmla="*/ 0 w 19"/>
                <a:gd name="T7" fmla="*/ 0 h 58"/>
                <a:gd name="T8" fmla="*/ 18 w 19"/>
                <a:gd name="T9" fmla="*/ 3 h 58"/>
              </a:gdLst>
              <a:ahLst/>
              <a:cxnLst>
                <a:cxn ang="0">
                  <a:pos x="T0" y="T1"/>
                </a:cxn>
                <a:cxn ang="0">
                  <a:pos x="T2" y="T3"/>
                </a:cxn>
                <a:cxn ang="0">
                  <a:pos x="T4" y="T5"/>
                </a:cxn>
                <a:cxn ang="0">
                  <a:pos x="T6" y="T7"/>
                </a:cxn>
                <a:cxn ang="0">
                  <a:pos x="T8" y="T9"/>
                </a:cxn>
              </a:cxnLst>
              <a:rect l="0" t="0" r="r" b="b"/>
              <a:pathLst>
                <a:path w="19" h="58">
                  <a:moveTo>
                    <a:pt x="18" y="3"/>
                  </a:moveTo>
                  <a:lnTo>
                    <a:pt x="19" y="58"/>
                  </a:lnTo>
                  <a:lnTo>
                    <a:pt x="2" y="55"/>
                  </a:lnTo>
                  <a:lnTo>
                    <a:pt x="0" y="0"/>
                  </a:lnTo>
                  <a:lnTo>
                    <a:pt x="18"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3" name="Freeform 2191"/>
            <p:cNvSpPr>
              <a:spLocks/>
            </p:cNvSpPr>
            <p:nvPr/>
          </p:nvSpPr>
          <p:spPr bwMode="auto">
            <a:xfrm>
              <a:off x="13242116" y="-499665"/>
              <a:ext cx="6350" cy="98425"/>
            </a:xfrm>
            <a:custGeom>
              <a:avLst/>
              <a:gdLst>
                <a:gd name="T0" fmla="*/ 4 w 4"/>
                <a:gd name="T1" fmla="*/ 0 h 62"/>
                <a:gd name="T2" fmla="*/ 4 w 4"/>
                <a:gd name="T3" fmla="*/ 55 h 62"/>
                <a:gd name="T4" fmla="*/ 1 w 4"/>
                <a:gd name="T5" fmla="*/ 62 h 62"/>
                <a:gd name="T6" fmla="*/ 0 w 4"/>
                <a:gd name="T7" fmla="*/ 7 h 62"/>
                <a:gd name="T8" fmla="*/ 4 w 4"/>
                <a:gd name="T9" fmla="*/ 0 h 62"/>
              </a:gdLst>
              <a:ahLst/>
              <a:cxnLst>
                <a:cxn ang="0">
                  <a:pos x="T0" y="T1"/>
                </a:cxn>
                <a:cxn ang="0">
                  <a:pos x="T2" y="T3"/>
                </a:cxn>
                <a:cxn ang="0">
                  <a:pos x="T4" y="T5"/>
                </a:cxn>
                <a:cxn ang="0">
                  <a:pos x="T6" y="T7"/>
                </a:cxn>
                <a:cxn ang="0">
                  <a:pos x="T8" y="T9"/>
                </a:cxn>
              </a:cxnLst>
              <a:rect l="0" t="0" r="r" b="b"/>
              <a:pathLst>
                <a:path w="4" h="62">
                  <a:moveTo>
                    <a:pt x="4" y="0"/>
                  </a:moveTo>
                  <a:lnTo>
                    <a:pt x="4" y="55"/>
                  </a:lnTo>
                  <a:lnTo>
                    <a:pt x="1" y="62"/>
                  </a:lnTo>
                  <a:lnTo>
                    <a:pt x="0" y="7"/>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4" name="Freeform 2192"/>
            <p:cNvSpPr>
              <a:spLocks/>
            </p:cNvSpPr>
            <p:nvPr/>
          </p:nvSpPr>
          <p:spPr bwMode="auto">
            <a:xfrm>
              <a:off x="13624703" y="-501252"/>
              <a:ext cx="19050" cy="96838"/>
            </a:xfrm>
            <a:custGeom>
              <a:avLst/>
              <a:gdLst>
                <a:gd name="T0" fmla="*/ 11 w 12"/>
                <a:gd name="T1" fmla="*/ 5 h 61"/>
                <a:gd name="T2" fmla="*/ 12 w 12"/>
                <a:gd name="T3" fmla="*/ 61 h 61"/>
                <a:gd name="T4" fmla="*/ 1 w 12"/>
                <a:gd name="T5" fmla="*/ 55 h 61"/>
                <a:gd name="T6" fmla="*/ 0 w 12"/>
                <a:gd name="T7" fmla="*/ 0 h 61"/>
                <a:gd name="T8" fmla="*/ 11 w 12"/>
                <a:gd name="T9" fmla="*/ 5 h 61"/>
              </a:gdLst>
              <a:ahLst/>
              <a:cxnLst>
                <a:cxn ang="0">
                  <a:pos x="T0" y="T1"/>
                </a:cxn>
                <a:cxn ang="0">
                  <a:pos x="T2" y="T3"/>
                </a:cxn>
                <a:cxn ang="0">
                  <a:pos x="T4" y="T5"/>
                </a:cxn>
                <a:cxn ang="0">
                  <a:pos x="T6" y="T7"/>
                </a:cxn>
                <a:cxn ang="0">
                  <a:pos x="T8" y="T9"/>
                </a:cxn>
              </a:cxnLst>
              <a:rect l="0" t="0" r="r" b="b"/>
              <a:pathLst>
                <a:path w="12" h="61">
                  <a:moveTo>
                    <a:pt x="11" y="5"/>
                  </a:moveTo>
                  <a:lnTo>
                    <a:pt x="12" y="61"/>
                  </a:lnTo>
                  <a:lnTo>
                    <a:pt x="1" y="55"/>
                  </a:lnTo>
                  <a:lnTo>
                    <a:pt x="0" y="0"/>
                  </a:lnTo>
                  <a:lnTo>
                    <a:pt x="11" y="5"/>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5" name="Freeform 2193"/>
            <p:cNvSpPr>
              <a:spLocks/>
            </p:cNvSpPr>
            <p:nvPr/>
          </p:nvSpPr>
          <p:spPr bwMode="auto">
            <a:xfrm>
              <a:off x="13642166" y="-493315"/>
              <a:ext cx="46038" cy="88900"/>
            </a:xfrm>
            <a:custGeom>
              <a:avLst/>
              <a:gdLst>
                <a:gd name="T0" fmla="*/ 28 w 29"/>
                <a:gd name="T1" fmla="*/ 0 h 56"/>
                <a:gd name="T2" fmla="*/ 29 w 29"/>
                <a:gd name="T3" fmla="*/ 56 h 56"/>
                <a:gd name="T4" fmla="*/ 1 w 29"/>
                <a:gd name="T5" fmla="*/ 56 h 56"/>
                <a:gd name="T6" fmla="*/ 0 w 29"/>
                <a:gd name="T7" fmla="*/ 0 h 56"/>
                <a:gd name="T8" fmla="*/ 28 w 29"/>
                <a:gd name="T9" fmla="*/ 0 h 56"/>
              </a:gdLst>
              <a:ahLst/>
              <a:cxnLst>
                <a:cxn ang="0">
                  <a:pos x="T0" y="T1"/>
                </a:cxn>
                <a:cxn ang="0">
                  <a:pos x="T2" y="T3"/>
                </a:cxn>
                <a:cxn ang="0">
                  <a:pos x="T4" y="T5"/>
                </a:cxn>
                <a:cxn ang="0">
                  <a:pos x="T6" y="T7"/>
                </a:cxn>
                <a:cxn ang="0">
                  <a:pos x="T8" y="T9"/>
                </a:cxn>
              </a:cxnLst>
              <a:rect l="0" t="0" r="r" b="b"/>
              <a:pathLst>
                <a:path w="29" h="56">
                  <a:moveTo>
                    <a:pt x="28" y="0"/>
                  </a:moveTo>
                  <a:lnTo>
                    <a:pt x="29" y="56"/>
                  </a:lnTo>
                  <a:lnTo>
                    <a:pt x="1" y="56"/>
                  </a:lnTo>
                  <a:lnTo>
                    <a:pt x="0" y="0"/>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6" name="Freeform 2194"/>
            <p:cNvSpPr>
              <a:spLocks/>
            </p:cNvSpPr>
            <p:nvPr/>
          </p:nvSpPr>
          <p:spPr bwMode="auto">
            <a:xfrm>
              <a:off x="13240528" y="-488552"/>
              <a:ext cx="3175" cy="98425"/>
            </a:xfrm>
            <a:custGeom>
              <a:avLst/>
              <a:gdLst>
                <a:gd name="T0" fmla="*/ 1 w 2"/>
                <a:gd name="T1" fmla="*/ 0 h 62"/>
                <a:gd name="T2" fmla="*/ 2 w 2"/>
                <a:gd name="T3" fmla="*/ 55 h 62"/>
                <a:gd name="T4" fmla="*/ 1 w 2"/>
                <a:gd name="T5" fmla="*/ 62 h 62"/>
                <a:gd name="T6" fmla="*/ 0 w 2"/>
                <a:gd name="T7" fmla="*/ 6 h 62"/>
                <a:gd name="T8" fmla="*/ 1 w 2"/>
                <a:gd name="T9" fmla="*/ 0 h 62"/>
              </a:gdLst>
              <a:ahLst/>
              <a:cxnLst>
                <a:cxn ang="0">
                  <a:pos x="T0" y="T1"/>
                </a:cxn>
                <a:cxn ang="0">
                  <a:pos x="T2" y="T3"/>
                </a:cxn>
                <a:cxn ang="0">
                  <a:pos x="T4" y="T5"/>
                </a:cxn>
                <a:cxn ang="0">
                  <a:pos x="T6" y="T7"/>
                </a:cxn>
                <a:cxn ang="0">
                  <a:pos x="T8" y="T9"/>
                </a:cxn>
              </a:cxnLst>
              <a:rect l="0" t="0" r="r" b="b"/>
              <a:pathLst>
                <a:path w="2" h="62">
                  <a:moveTo>
                    <a:pt x="1" y="0"/>
                  </a:moveTo>
                  <a:lnTo>
                    <a:pt x="2" y="55"/>
                  </a:lnTo>
                  <a:lnTo>
                    <a:pt x="1" y="62"/>
                  </a:lnTo>
                  <a:lnTo>
                    <a:pt x="0" y="6"/>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7" name="Freeform 2195"/>
            <p:cNvSpPr>
              <a:spLocks/>
            </p:cNvSpPr>
            <p:nvPr/>
          </p:nvSpPr>
          <p:spPr bwMode="auto">
            <a:xfrm>
              <a:off x="13686616" y="-493315"/>
              <a:ext cx="55563" cy="90488"/>
            </a:xfrm>
            <a:custGeom>
              <a:avLst/>
              <a:gdLst>
                <a:gd name="T0" fmla="*/ 35 w 35"/>
                <a:gd name="T1" fmla="*/ 2 h 57"/>
                <a:gd name="T2" fmla="*/ 35 w 35"/>
                <a:gd name="T3" fmla="*/ 57 h 57"/>
                <a:gd name="T4" fmla="*/ 1 w 35"/>
                <a:gd name="T5" fmla="*/ 56 h 57"/>
                <a:gd name="T6" fmla="*/ 0 w 35"/>
                <a:gd name="T7" fmla="*/ 0 h 57"/>
                <a:gd name="T8" fmla="*/ 35 w 35"/>
                <a:gd name="T9" fmla="*/ 2 h 57"/>
              </a:gdLst>
              <a:ahLst/>
              <a:cxnLst>
                <a:cxn ang="0">
                  <a:pos x="T0" y="T1"/>
                </a:cxn>
                <a:cxn ang="0">
                  <a:pos x="T2" y="T3"/>
                </a:cxn>
                <a:cxn ang="0">
                  <a:pos x="T4" y="T5"/>
                </a:cxn>
                <a:cxn ang="0">
                  <a:pos x="T6" y="T7"/>
                </a:cxn>
                <a:cxn ang="0">
                  <a:pos x="T8" y="T9"/>
                </a:cxn>
              </a:cxnLst>
              <a:rect l="0" t="0" r="r" b="b"/>
              <a:pathLst>
                <a:path w="35" h="57">
                  <a:moveTo>
                    <a:pt x="35" y="2"/>
                  </a:moveTo>
                  <a:lnTo>
                    <a:pt x="35" y="57"/>
                  </a:lnTo>
                  <a:lnTo>
                    <a:pt x="1" y="56"/>
                  </a:lnTo>
                  <a:lnTo>
                    <a:pt x="0" y="0"/>
                  </a:lnTo>
                  <a:lnTo>
                    <a:pt x="35"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8" name="Freeform 2196"/>
            <p:cNvSpPr>
              <a:spLocks/>
            </p:cNvSpPr>
            <p:nvPr/>
          </p:nvSpPr>
          <p:spPr bwMode="auto">
            <a:xfrm>
              <a:off x="14948678" y="-533002"/>
              <a:ext cx="20638" cy="95250"/>
            </a:xfrm>
            <a:custGeom>
              <a:avLst/>
              <a:gdLst>
                <a:gd name="T0" fmla="*/ 11 w 13"/>
                <a:gd name="T1" fmla="*/ 0 h 60"/>
                <a:gd name="T2" fmla="*/ 13 w 13"/>
                <a:gd name="T3" fmla="*/ 55 h 60"/>
                <a:gd name="T4" fmla="*/ 2 w 13"/>
                <a:gd name="T5" fmla="*/ 60 h 60"/>
                <a:gd name="T6" fmla="*/ 0 w 13"/>
                <a:gd name="T7" fmla="*/ 5 h 60"/>
                <a:gd name="T8" fmla="*/ 11 w 13"/>
                <a:gd name="T9" fmla="*/ 0 h 60"/>
              </a:gdLst>
              <a:ahLst/>
              <a:cxnLst>
                <a:cxn ang="0">
                  <a:pos x="T0" y="T1"/>
                </a:cxn>
                <a:cxn ang="0">
                  <a:pos x="T2" y="T3"/>
                </a:cxn>
                <a:cxn ang="0">
                  <a:pos x="T4" y="T5"/>
                </a:cxn>
                <a:cxn ang="0">
                  <a:pos x="T6" y="T7"/>
                </a:cxn>
                <a:cxn ang="0">
                  <a:pos x="T8" y="T9"/>
                </a:cxn>
              </a:cxnLst>
              <a:rect l="0" t="0" r="r" b="b"/>
              <a:pathLst>
                <a:path w="13" h="60">
                  <a:moveTo>
                    <a:pt x="11" y="0"/>
                  </a:moveTo>
                  <a:lnTo>
                    <a:pt x="13" y="55"/>
                  </a:lnTo>
                  <a:lnTo>
                    <a:pt x="2" y="60"/>
                  </a:lnTo>
                  <a:lnTo>
                    <a:pt x="0" y="5"/>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19" name="Freeform 2197"/>
            <p:cNvSpPr>
              <a:spLocks/>
            </p:cNvSpPr>
            <p:nvPr/>
          </p:nvSpPr>
          <p:spPr bwMode="auto">
            <a:xfrm>
              <a:off x="12980178" y="-485377"/>
              <a:ext cx="4763" cy="109538"/>
            </a:xfrm>
            <a:custGeom>
              <a:avLst/>
              <a:gdLst>
                <a:gd name="T0" fmla="*/ 2 w 4"/>
                <a:gd name="T1" fmla="*/ 17 h 84"/>
                <a:gd name="T2" fmla="*/ 4 w 4"/>
                <a:gd name="T3" fmla="*/ 84 h 84"/>
                <a:gd name="T4" fmla="*/ 2 w 4"/>
                <a:gd name="T5" fmla="*/ 68 h 84"/>
                <a:gd name="T6" fmla="*/ 0 w 4"/>
                <a:gd name="T7" fmla="*/ 0 h 84"/>
                <a:gd name="T8" fmla="*/ 2 w 4"/>
                <a:gd name="T9" fmla="*/ 17 h 84"/>
              </a:gdLst>
              <a:ahLst/>
              <a:cxnLst>
                <a:cxn ang="0">
                  <a:pos x="T0" y="T1"/>
                </a:cxn>
                <a:cxn ang="0">
                  <a:pos x="T2" y="T3"/>
                </a:cxn>
                <a:cxn ang="0">
                  <a:pos x="T4" y="T5"/>
                </a:cxn>
                <a:cxn ang="0">
                  <a:pos x="T6" y="T7"/>
                </a:cxn>
                <a:cxn ang="0">
                  <a:pos x="T8" y="T9"/>
                </a:cxn>
              </a:cxnLst>
              <a:rect l="0" t="0" r="r" b="b"/>
              <a:pathLst>
                <a:path w="4" h="84">
                  <a:moveTo>
                    <a:pt x="2" y="17"/>
                  </a:moveTo>
                  <a:cubicBezTo>
                    <a:pt x="4" y="84"/>
                    <a:pt x="4" y="84"/>
                    <a:pt x="4" y="84"/>
                  </a:cubicBezTo>
                  <a:cubicBezTo>
                    <a:pt x="4" y="81"/>
                    <a:pt x="2" y="72"/>
                    <a:pt x="2" y="68"/>
                  </a:cubicBezTo>
                  <a:cubicBezTo>
                    <a:pt x="0" y="0"/>
                    <a:pt x="0" y="0"/>
                    <a:pt x="0" y="0"/>
                  </a:cubicBezTo>
                  <a:cubicBezTo>
                    <a:pt x="0" y="5"/>
                    <a:pt x="2" y="14"/>
                    <a:pt x="2" y="1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0" name="Freeform 2198"/>
            <p:cNvSpPr>
              <a:spLocks/>
            </p:cNvSpPr>
            <p:nvPr/>
          </p:nvSpPr>
          <p:spPr bwMode="auto">
            <a:xfrm>
              <a:off x="13226241" y="-479027"/>
              <a:ext cx="15875" cy="103188"/>
            </a:xfrm>
            <a:custGeom>
              <a:avLst/>
              <a:gdLst>
                <a:gd name="T0" fmla="*/ 9 w 10"/>
                <a:gd name="T1" fmla="*/ 0 h 65"/>
                <a:gd name="T2" fmla="*/ 10 w 10"/>
                <a:gd name="T3" fmla="*/ 56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6"/>
                  </a:lnTo>
                  <a:lnTo>
                    <a:pt x="2" y="65"/>
                  </a:lnTo>
                  <a:lnTo>
                    <a:pt x="0" y="10"/>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1" name="Freeform 2199"/>
            <p:cNvSpPr>
              <a:spLocks/>
            </p:cNvSpPr>
            <p:nvPr/>
          </p:nvSpPr>
          <p:spPr bwMode="auto">
            <a:xfrm>
              <a:off x="14886766" y="-525065"/>
              <a:ext cx="65088" cy="100013"/>
            </a:xfrm>
            <a:custGeom>
              <a:avLst/>
              <a:gdLst>
                <a:gd name="T0" fmla="*/ 39 w 41"/>
                <a:gd name="T1" fmla="*/ 0 h 63"/>
                <a:gd name="T2" fmla="*/ 41 w 41"/>
                <a:gd name="T3" fmla="*/ 55 h 63"/>
                <a:gd name="T4" fmla="*/ 1 w 41"/>
                <a:gd name="T5" fmla="*/ 63 h 63"/>
                <a:gd name="T6" fmla="*/ 0 w 41"/>
                <a:gd name="T7" fmla="*/ 8 h 63"/>
                <a:gd name="T8" fmla="*/ 39 w 41"/>
                <a:gd name="T9" fmla="*/ 0 h 63"/>
              </a:gdLst>
              <a:ahLst/>
              <a:cxnLst>
                <a:cxn ang="0">
                  <a:pos x="T0" y="T1"/>
                </a:cxn>
                <a:cxn ang="0">
                  <a:pos x="T2" y="T3"/>
                </a:cxn>
                <a:cxn ang="0">
                  <a:pos x="T4" y="T5"/>
                </a:cxn>
                <a:cxn ang="0">
                  <a:pos x="T6" y="T7"/>
                </a:cxn>
                <a:cxn ang="0">
                  <a:pos x="T8" y="T9"/>
                </a:cxn>
              </a:cxnLst>
              <a:rect l="0" t="0" r="r" b="b"/>
              <a:pathLst>
                <a:path w="41" h="63">
                  <a:moveTo>
                    <a:pt x="39" y="0"/>
                  </a:moveTo>
                  <a:lnTo>
                    <a:pt x="41" y="55"/>
                  </a:lnTo>
                  <a:lnTo>
                    <a:pt x="1" y="63"/>
                  </a:lnTo>
                  <a:lnTo>
                    <a:pt x="0" y="8"/>
                  </a:lnTo>
                  <a:lnTo>
                    <a:pt x="3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2" name="Freeform 2200"/>
            <p:cNvSpPr>
              <a:spLocks/>
            </p:cNvSpPr>
            <p:nvPr/>
          </p:nvSpPr>
          <p:spPr bwMode="auto">
            <a:xfrm>
              <a:off x="13742178" y="-490140"/>
              <a:ext cx="23813" cy="100013"/>
            </a:xfrm>
            <a:custGeom>
              <a:avLst/>
              <a:gdLst>
                <a:gd name="T0" fmla="*/ 13 w 15"/>
                <a:gd name="T1" fmla="*/ 7 h 63"/>
                <a:gd name="T2" fmla="*/ 15 w 15"/>
                <a:gd name="T3" fmla="*/ 63 h 63"/>
                <a:gd name="T4" fmla="*/ 0 w 15"/>
                <a:gd name="T5" fmla="*/ 55 h 63"/>
                <a:gd name="T6" fmla="*/ 0 w 15"/>
                <a:gd name="T7" fmla="*/ 0 h 63"/>
                <a:gd name="T8" fmla="*/ 13 w 15"/>
                <a:gd name="T9" fmla="*/ 7 h 63"/>
              </a:gdLst>
              <a:ahLst/>
              <a:cxnLst>
                <a:cxn ang="0">
                  <a:pos x="T0" y="T1"/>
                </a:cxn>
                <a:cxn ang="0">
                  <a:pos x="T2" y="T3"/>
                </a:cxn>
                <a:cxn ang="0">
                  <a:pos x="T4" y="T5"/>
                </a:cxn>
                <a:cxn ang="0">
                  <a:pos x="T6" y="T7"/>
                </a:cxn>
                <a:cxn ang="0">
                  <a:pos x="T8" y="T9"/>
                </a:cxn>
              </a:cxnLst>
              <a:rect l="0" t="0" r="r" b="b"/>
              <a:pathLst>
                <a:path w="15" h="63">
                  <a:moveTo>
                    <a:pt x="13" y="7"/>
                  </a:moveTo>
                  <a:lnTo>
                    <a:pt x="15" y="63"/>
                  </a:lnTo>
                  <a:lnTo>
                    <a:pt x="0" y="55"/>
                  </a:lnTo>
                  <a:lnTo>
                    <a:pt x="0" y="0"/>
                  </a:lnTo>
                  <a:lnTo>
                    <a:pt x="13"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3" name="Freeform 2201"/>
            <p:cNvSpPr>
              <a:spLocks/>
            </p:cNvSpPr>
            <p:nvPr/>
          </p:nvSpPr>
          <p:spPr bwMode="auto">
            <a:xfrm>
              <a:off x="14862953" y="-512365"/>
              <a:ext cx="25400" cy="92075"/>
            </a:xfrm>
            <a:custGeom>
              <a:avLst/>
              <a:gdLst>
                <a:gd name="T0" fmla="*/ 15 w 16"/>
                <a:gd name="T1" fmla="*/ 0 h 58"/>
                <a:gd name="T2" fmla="*/ 16 w 16"/>
                <a:gd name="T3" fmla="*/ 55 h 58"/>
                <a:gd name="T4" fmla="*/ 1 w 16"/>
                <a:gd name="T5" fmla="*/ 58 h 58"/>
                <a:gd name="T6" fmla="*/ 0 w 16"/>
                <a:gd name="T7" fmla="*/ 3 h 58"/>
                <a:gd name="T8" fmla="*/ 15 w 16"/>
                <a:gd name="T9" fmla="*/ 0 h 58"/>
              </a:gdLst>
              <a:ahLst/>
              <a:cxnLst>
                <a:cxn ang="0">
                  <a:pos x="T0" y="T1"/>
                </a:cxn>
                <a:cxn ang="0">
                  <a:pos x="T2" y="T3"/>
                </a:cxn>
                <a:cxn ang="0">
                  <a:pos x="T4" y="T5"/>
                </a:cxn>
                <a:cxn ang="0">
                  <a:pos x="T6" y="T7"/>
                </a:cxn>
                <a:cxn ang="0">
                  <a:pos x="T8" y="T9"/>
                </a:cxn>
              </a:cxnLst>
              <a:rect l="0" t="0" r="r" b="b"/>
              <a:pathLst>
                <a:path w="16" h="58">
                  <a:moveTo>
                    <a:pt x="15" y="0"/>
                  </a:moveTo>
                  <a:lnTo>
                    <a:pt x="16" y="55"/>
                  </a:lnTo>
                  <a:lnTo>
                    <a:pt x="1" y="58"/>
                  </a:lnTo>
                  <a:lnTo>
                    <a:pt x="0" y="3"/>
                  </a:lnTo>
                  <a:lnTo>
                    <a:pt x="1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4" name="Freeform 2202"/>
            <p:cNvSpPr>
              <a:spLocks/>
            </p:cNvSpPr>
            <p:nvPr/>
          </p:nvSpPr>
          <p:spPr bwMode="auto">
            <a:xfrm>
              <a:off x="13208778" y="-463152"/>
              <a:ext cx="20638" cy="95250"/>
            </a:xfrm>
            <a:custGeom>
              <a:avLst/>
              <a:gdLst>
                <a:gd name="T0" fmla="*/ 11 w 13"/>
                <a:gd name="T1" fmla="*/ 0 h 60"/>
                <a:gd name="T2" fmla="*/ 13 w 13"/>
                <a:gd name="T3" fmla="*/ 55 h 60"/>
                <a:gd name="T4" fmla="*/ 2 w 13"/>
                <a:gd name="T5" fmla="*/ 60 h 60"/>
                <a:gd name="T6" fmla="*/ 0 w 13"/>
                <a:gd name="T7" fmla="*/ 4 h 60"/>
                <a:gd name="T8" fmla="*/ 11 w 13"/>
                <a:gd name="T9" fmla="*/ 0 h 60"/>
              </a:gdLst>
              <a:ahLst/>
              <a:cxnLst>
                <a:cxn ang="0">
                  <a:pos x="T0" y="T1"/>
                </a:cxn>
                <a:cxn ang="0">
                  <a:pos x="T2" y="T3"/>
                </a:cxn>
                <a:cxn ang="0">
                  <a:pos x="T4" y="T5"/>
                </a:cxn>
                <a:cxn ang="0">
                  <a:pos x="T6" y="T7"/>
                </a:cxn>
                <a:cxn ang="0">
                  <a:pos x="T8" y="T9"/>
                </a:cxn>
              </a:cxnLst>
              <a:rect l="0" t="0" r="r" b="b"/>
              <a:pathLst>
                <a:path w="13" h="60">
                  <a:moveTo>
                    <a:pt x="11" y="0"/>
                  </a:moveTo>
                  <a:lnTo>
                    <a:pt x="13" y="55"/>
                  </a:lnTo>
                  <a:lnTo>
                    <a:pt x="2" y="60"/>
                  </a:lnTo>
                  <a:lnTo>
                    <a:pt x="0" y="4"/>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5" name="Freeform 2203"/>
            <p:cNvSpPr>
              <a:spLocks/>
            </p:cNvSpPr>
            <p:nvPr/>
          </p:nvSpPr>
          <p:spPr bwMode="auto">
            <a:xfrm>
              <a:off x="13200841" y="-456802"/>
              <a:ext cx="11113" cy="90488"/>
            </a:xfrm>
            <a:custGeom>
              <a:avLst/>
              <a:gdLst>
                <a:gd name="T0" fmla="*/ 5 w 7"/>
                <a:gd name="T1" fmla="*/ 0 h 57"/>
                <a:gd name="T2" fmla="*/ 7 w 7"/>
                <a:gd name="T3" fmla="*/ 56 h 57"/>
                <a:gd name="T4" fmla="*/ 1 w 7"/>
                <a:gd name="T5" fmla="*/ 57 h 57"/>
                <a:gd name="T6" fmla="*/ 0 w 7"/>
                <a:gd name="T7" fmla="*/ 2 h 57"/>
                <a:gd name="T8" fmla="*/ 5 w 7"/>
                <a:gd name="T9" fmla="*/ 0 h 57"/>
              </a:gdLst>
              <a:ahLst/>
              <a:cxnLst>
                <a:cxn ang="0">
                  <a:pos x="T0" y="T1"/>
                </a:cxn>
                <a:cxn ang="0">
                  <a:pos x="T2" y="T3"/>
                </a:cxn>
                <a:cxn ang="0">
                  <a:pos x="T4" y="T5"/>
                </a:cxn>
                <a:cxn ang="0">
                  <a:pos x="T6" y="T7"/>
                </a:cxn>
                <a:cxn ang="0">
                  <a:pos x="T8" y="T9"/>
                </a:cxn>
              </a:cxnLst>
              <a:rect l="0" t="0" r="r" b="b"/>
              <a:pathLst>
                <a:path w="7" h="57">
                  <a:moveTo>
                    <a:pt x="5" y="0"/>
                  </a:moveTo>
                  <a:lnTo>
                    <a:pt x="7" y="56"/>
                  </a:lnTo>
                  <a:lnTo>
                    <a:pt x="1" y="57"/>
                  </a:lnTo>
                  <a:lnTo>
                    <a:pt x="0" y="2"/>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6" name="Freeform 2204"/>
            <p:cNvSpPr>
              <a:spLocks/>
            </p:cNvSpPr>
            <p:nvPr/>
          </p:nvSpPr>
          <p:spPr bwMode="auto">
            <a:xfrm>
              <a:off x="14826441" y="-507602"/>
              <a:ext cx="38100" cy="103188"/>
            </a:xfrm>
            <a:custGeom>
              <a:avLst/>
              <a:gdLst>
                <a:gd name="T0" fmla="*/ 23 w 24"/>
                <a:gd name="T1" fmla="*/ 0 h 65"/>
                <a:gd name="T2" fmla="*/ 24 w 24"/>
                <a:gd name="T3" fmla="*/ 55 h 65"/>
                <a:gd name="T4" fmla="*/ 2 w 24"/>
                <a:gd name="T5" fmla="*/ 65 h 65"/>
                <a:gd name="T6" fmla="*/ 0 w 24"/>
                <a:gd name="T7" fmla="*/ 9 h 65"/>
                <a:gd name="T8" fmla="*/ 23 w 24"/>
                <a:gd name="T9" fmla="*/ 0 h 65"/>
              </a:gdLst>
              <a:ahLst/>
              <a:cxnLst>
                <a:cxn ang="0">
                  <a:pos x="T0" y="T1"/>
                </a:cxn>
                <a:cxn ang="0">
                  <a:pos x="T2" y="T3"/>
                </a:cxn>
                <a:cxn ang="0">
                  <a:pos x="T4" y="T5"/>
                </a:cxn>
                <a:cxn ang="0">
                  <a:pos x="T6" y="T7"/>
                </a:cxn>
                <a:cxn ang="0">
                  <a:pos x="T8" y="T9"/>
                </a:cxn>
              </a:cxnLst>
              <a:rect l="0" t="0" r="r" b="b"/>
              <a:pathLst>
                <a:path w="24" h="65">
                  <a:moveTo>
                    <a:pt x="23" y="0"/>
                  </a:moveTo>
                  <a:lnTo>
                    <a:pt x="24" y="55"/>
                  </a:lnTo>
                  <a:lnTo>
                    <a:pt x="2" y="65"/>
                  </a:lnTo>
                  <a:lnTo>
                    <a:pt x="0" y="9"/>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7" name="Freeform 2205"/>
            <p:cNvSpPr>
              <a:spLocks/>
            </p:cNvSpPr>
            <p:nvPr/>
          </p:nvSpPr>
          <p:spPr bwMode="auto">
            <a:xfrm>
              <a:off x="13186553" y="-453627"/>
              <a:ext cx="15875" cy="103188"/>
            </a:xfrm>
            <a:custGeom>
              <a:avLst/>
              <a:gdLst>
                <a:gd name="T0" fmla="*/ 9 w 10"/>
                <a:gd name="T1" fmla="*/ 0 h 65"/>
                <a:gd name="T2" fmla="*/ 10 w 10"/>
                <a:gd name="T3" fmla="*/ 55 h 65"/>
                <a:gd name="T4" fmla="*/ 2 w 10"/>
                <a:gd name="T5" fmla="*/ 65 h 65"/>
                <a:gd name="T6" fmla="*/ 0 w 10"/>
                <a:gd name="T7" fmla="*/ 10 h 65"/>
                <a:gd name="T8" fmla="*/ 9 w 10"/>
                <a:gd name="T9" fmla="*/ 0 h 65"/>
              </a:gdLst>
              <a:ahLst/>
              <a:cxnLst>
                <a:cxn ang="0">
                  <a:pos x="T0" y="T1"/>
                </a:cxn>
                <a:cxn ang="0">
                  <a:pos x="T2" y="T3"/>
                </a:cxn>
                <a:cxn ang="0">
                  <a:pos x="T4" y="T5"/>
                </a:cxn>
                <a:cxn ang="0">
                  <a:pos x="T6" y="T7"/>
                </a:cxn>
                <a:cxn ang="0">
                  <a:pos x="T8" y="T9"/>
                </a:cxn>
              </a:cxnLst>
              <a:rect l="0" t="0" r="r" b="b"/>
              <a:pathLst>
                <a:path w="10" h="65">
                  <a:moveTo>
                    <a:pt x="9" y="0"/>
                  </a:moveTo>
                  <a:lnTo>
                    <a:pt x="10" y="55"/>
                  </a:lnTo>
                  <a:lnTo>
                    <a:pt x="2" y="65"/>
                  </a:lnTo>
                  <a:lnTo>
                    <a:pt x="0" y="10"/>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8" name="Freeform 2206"/>
            <p:cNvSpPr>
              <a:spLocks/>
            </p:cNvSpPr>
            <p:nvPr/>
          </p:nvSpPr>
          <p:spPr bwMode="auto">
            <a:xfrm>
              <a:off x="12983353" y="-461565"/>
              <a:ext cx="12700" cy="125413"/>
            </a:xfrm>
            <a:custGeom>
              <a:avLst/>
              <a:gdLst>
                <a:gd name="T0" fmla="*/ 9 w 11"/>
                <a:gd name="T1" fmla="*/ 29 h 96"/>
                <a:gd name="T2" fmla="*/ 11 w 11"/>
                <a:gd name="T3" fmla="*/ 96 h 96"/>
                <a:gd name="T4" fmla="*/ 5 w 11"/>
                <a:gd name="T5" fmla="*/ 84 h 96"/>
                <a:gd name="T6" fmla="*/ 2 w 11"/>
                <a:gd name="T7" fmla="*/ 67 h 96"/>
                <a:gd name="T8" fmla="*/ 0 w 11"/>
                <a:gd name="T9" fmla="*/ 0 h 96"/>
                <a:gd name="T10" fmla="*/ 3 w 11"/>
                <a:gd name="T11" fmla="*/ 17 h 96"/>
                <a:gd name="T12" fmla="*/ 9 w 11"/>
                <a:gd name="T13" fmla="*/ 29 h 96"/>
              </a:gdLst>
              <a:ahLst/>
              <a:cxnLst>
                <a:cxn ang="0">
                  <a:pos x="T0" y="T1"/>
                </a:cxn>
                <a:cxn ang="0">
                  <a:pos x="T2" y="T3"/>
                </a:cxn>
                <a:cxn ang="0">
                  <a:pos x="T4" y="T5"/>
                </a:cxn>
                <a:cxn ang="0">
                  <a:pos x="T6" y="T7"/>
                </a:cxn>
                <a:cxn ang="0">
                  <a:pos x="T8" y="T9"/>
                </a:cxn>
                <a:cxn ang="0">
                  <a:pos x="T10" y="T11"/>
                </a:cxn>
                <a:cxn ang="0">
                  <a:pos x="T12" y="T13"/>
                </a:cxn>
              </a:cxnLst>
              <a:rect l="0" t="0" r="r" b="b"/>
              <a:pathLst>
                <a:path w="11" h="96">
                  <a:moveTo>
                    <a:pt x="9" y="29"/>
                  </a:moveTo>
                  <a:cubicBezTo>
                    <a:pt x="11" y="96"/>
                    <a:pt x="11" y="96"/>
                    <a:pt x="11" y="96"/>
                  </a:cubicBezTo>
                  <a:cubicBezTo>
                    <a:pt x="11" y="96"/>
                    <a:pt x="6" y="86"/>
                    <a:pt x="5" y="84"/>
                  </a:cubicBezTo>
                  <a:cubicBezTo>
                    <a:pt x="4" y="83"/>
                    <a:pt x="2" y="71"/>
                    <a:pt x="2" y="67"/>
                  </a:cubicBezTo>
                  <a:cubicBezTo>
                    <a:pt x="0" y="0"/>
                    <a:pt x="0" y="0"/>
                    <a:pt x="0" y="0"/>
                  </a:cubicBezTo>
                  <a:cubicBezTo>
                    <a:pt x="0" y="4"/>
                    <a:pt x="2" y="16"/>
                    <a:pt x="3" y="17"/>
                  </a:cubicBezTo>
                  <a:cubicBezTo>
                    <a:pt x="4" y="19"/>
                    <a:pt x="9" y="28"/>
                    <a:pt x="9" y="2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29" name="Freeform 2207"/>
            <p:cNvSpPr>
              <a:spLocks/>
            </p:cNvSpPr>
            <p:nvPr/>
          </p:nvSpPr>
          <p:spPr bwMode="auto">
            <a:xfrm>
              <a:off x="13181791" y="-437752"/>
              <a:ext cx="7938" cy="101600"/>
            </a:xfrm>
            <a:custGeom>
              <a:avLst/>
              <a:gdLst>
                <a:gd name="T0" fmla="*/ 3 w 5"/>
                <a:gd name="T1" fmla="*/ 0 h 64"/>
                <a:gd name="T2" fmla="*/ 5 w 5"/>
                <a:gd name="T3" fmla="*/ 55 h 64"/>
                <a:gd name="T4" fmla="*/ 1 w 5"/>
                <a:gd name="T5" fmla="*/ 64 h 64"/>
                <a:gd name="T6" fmla="*/ 0 w 5"/>
                <a:gd name="T7" fmla="*/ 9 h 64"/>
                <a:gd name="T8" fmla="*/ 3 w 5"/>
                <a:gd name="T9" fmla="*/ 0 h 64"/>
              </a:gdLst>
              <a:ahLst/>
              <a:cxnLst>
                <a:cxn ang="0">
                  <a:pos x="T0" y="T1"/>
                </a:cxn>
                <a:cxn ang="0">
                  <a:pos x="T2" y="T3"/>
                </a:cxn>
                <a:cxn ang="0">
                  <a:pos x="T4" y="T5"/>
                </a:cxn>
                <a:cxn ang="0">
                  <a:pos x="T6" y="T7"/>
                </a:cxn>
                <a:cxn ang="0">
                  <a:pos x="T8" y="T9"/>
                </a:cxn>
              </a:cxnLst>
              <a:rect l="0" t="0" r="r" b="b"/>
              <a:pathLst>
                <a:path w="5" h="64">
                  <a:moveTo>
                    <a:pt x="3" y="0"/>
                  </a:moveTo>
                  <a:lnTo>
                    <a:pt x="5" y="55"/>
                  </a:lnTo>
                  <a:lnTo>
                    <a:pt x="1" y="64"/>
                  </a:lnTo>
                  <a:lnTo>
                    <a:pt x="0" y="9"/>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0" name="Freeform 2208"/>
            <p:cNvSpPr>
              <a:spLocks/>
            </p:cNvSpPr>
            <p:nvPr/>
          </p:nvSpPr>
          <p:spPr bwMode="auto">
            <a:xfrm>
              <a:off x="14551803" y="-467915"/>
              <a:ext cx="22225" cy="92075"/>
            </a:xfrm>
            <a:custGeom>
              <a:avLst/>
              <a:gdLst>
                <a:gd name="T0" fmla="*/ 12 w 14"/>
                <a:gd name="T1" fmla="*/ 0 h 58"/>
                <a:gd name="T2" fmla="*/ 14 w 14"/>
                <a:gd name="T3" fmla="*/ 56 h 58"/>
                <a:gd name="T4" fmla="*/ 1 w 14"/>
                <a:gd name="T5" fmla="*/ 58 h 58"/>
                <a:gd name="T6" fmla="*/ 0 w 14"/>
                <a:gd name="T7" fmla="*/ 3 h 58"/>
                <a:gd name="T8" fmla="*/ 12 w 14"/>
                <a:gd name="T9" fmla="*/ 0 h 58"/>
              </a:gdLst>
              <a:ahLst/>
              <a:cxnLst>
                <a:cxn ang="0">
                  <a:pos x="T0" y="T1"/>
                </a:cxn>
                <a:cxn ang="0">
                  <a:pos x="T2" y="T3"/>
                </a:cxn>
                <a:cxn ang="0">
                  <a:pos x="T4" y="T5"/>
                </a:cxn>
                <a:cxn ang="0">
                  <a:pos x="T6" y="T7"/>
                </a:cxn>
                <a:cxn ang="0">
                  <a:pos x="T8" y="T9"/>
                </a:cxn>
              </a:cxnLst>
              <a:rect l="0" t="0" r="r" b="b"/>
              <a:pathLst>
                <a:path w="14" h="58">
                  <a:moveTo>
                    <a:pt x="12" y="0"/>
                  </a:moveTo>
                  <a:lnTo>
                    <a:pt x="14" y="56"/>
                  </a:lnTo>
                  <a:lnTo>
                    <a:pt x="1" y="58"/>
                  </a:lnTo>
                  <a:lnTo>
                    <a:pt x="0" y="3"/>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1" name="Freeform 2209"/>
            <p:cNvSpPr>
              <a:spLocks/>
            </p:cNvSpPr>
            <p:nvPr/>
          </p:nvSpPr>
          <p:spPr bwMode="auto">
            <a:xfrm>
              <a:off x="14467666" y="-463152"/>
              <a:ext cx="20638" cy="90488"/>
            </a:xfrm>
            <a:custGeom>
              <a:avLst/>
              <a:gdLst>
                <a:gd name="T0" fmla="*/ 12 w 13"/>
                <a:gd name="T1" fmla="*/ 0 h 57"/>
                <a:gd name="T2" fmla="*/ 13 w 13"/>
                <a:gd name="T3" fmla="*/ 55 h 57"/>
                <a:gd name="T4" fmla="*/ 2 w 13"/>
                <a:gd name="T5" fmla="*/ 57 h 57"/>
                <a:gd name="T6" fmla="*/ 0 w 13"/>
                <a:gd name="T7" fmla="*/ 2 h 57"/>
                <a:gd name="T8" fmla="*/ 12 w 13"/>
                <a:gd name="T9" fmla="*/ 0 h 57"/>
              </a:gdLst>
              <a:ahLst/>
              <a:cxnLst>
                <a:cxn ang="0">
                  <a:pos x="T0" y="T1"/>
                </a:cxn>
                <a:cxn ang="0">
                  <a:pos x="T2" y="T3"/>
                </a:cxn>
                <a:cxn ang="0">
                  <a:pos x="T4" y="T5"/>
                </a:cxn>
                <a:cxn ang="0">
                  <a:pos x="T6" y="T7"/>
                </a:cxn>
                <a:cxn ang="0">
                  <a:pos x="T8" y="T9"/>
                </a:cxn>
              </a:cxnLst>
              <a:rect l="0" t="0" r="r" b="b"/>
              <a:pathLst>
                <a:path w="13" h="57">
                  <a:moveTo>
                    <a:pt x="12" y="0"/>
                  </a:moveTo>
                  <a:lnTo>
                    <a:pt x="13" y="55"/>
                  </a:lnTo>
                  <a:lnTo>
                    <a:pt x="2" y="57"/>
                  </a:lnTo>
                  <a:lnTo>
                    <a:pt x="0" y="2"/>
                  </a:lnTo>
                  <a:lnTo>
                    <a:pt x="1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2" name="Freeform 2210"/>
            <p:cNvSpPr>
              <a:spLocks/>
            </p:cNvSpPr>
            <p:nvPr/>
          </p:nvSpPr>
          <p:spPr bwMode="auto">
            <a:xfrm>
              <a:off x="14442266" y="-459977"/>
              <a:ext cx="28575" cy="88900"/>
            </a:xfrm>
            <a:custGeom>
              <a:avLst/>
              <a:gdLst>
                <a:gd name="T0" fmla="*/ 16 w 18"/>
                <a:gd name="T1" fmla="*/ 0 h 56"/>
                <a:gd name="T2" fmla="*/ 18 w 18"/>
                <a:gd name="T3" fmla="*/ 55 h 56"/>
                <a:gd name="T4" fmla="*/ 2 w 18"/>
                <a:gd name="T5" fmla="*/ 56 h 56"/>
                <a:gd name="T6" fmla="*/ 0 w 18"/>
                <a:gd name="T7" fmla="*/ 1 h 56"/>
                <a:gd name="T8" fmla="*/ 16 w 18"/>
                <a:gd name="T9" fmla="*/ 0 h 56"/>
              </a:gdLst>
              <a:ahLst/>
              <a:cxnLst>
                <a:cxn ang="0">
                  <a:pos x="T0" y="T1"/>
                </a:cxn>
                <a:cxn ang="0">
                  <a:pos x="T2" y="T3"/>
                </a:cxn>
                <a:cxn ang="0">
                  <a:pos x="T4" y="T5"/>
                </a:cxn>
                <a:cxn ang="0">
                  <a:pos x="T6" y="T7"/>
                </a:cxn>
                <a:cxn ang="0">
                  <a:pos x="T8" y="T9"/>
                </a:cxn>
              </a:cxnLst>
              <a:rect l="0" t="0" r="r" b="b"/>
              <a:pathLst>
                <a:path w="18" h="56">
                  <a:moveTo>
                    <a:pt x="16" y="0"/>
                  </a:moveTo>
                  <a:lnTo>
                    <a:pt x="18" y="55"/>
                  </a:lnTo>
                  <a:lnTo>
                    <a:pt x="2" y="56"/>
                  </a:lnTo>
                  <a:lnTo>
                    <a:pt x="0" y="1"/>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3" name="Freeform 2211"/>
            <p:cNvSpPr>
              <a:spLocks/>
            </p:cNvSpPr>
            <p:nvPr/>
          </p:nvSpPr>
          <p:spPr bwMode="auto">
            <a:xfrm>
              <a:off x="13100828" y="-420290"/>
              <a:ext cx="14288" cy="88900"/>
            </a:xfrm>
            <a:custGeom>
              <a:avLst/>
              <a:gdLst>
                <a:gd name="T0" fmla="*/ 9 w 11"/>
                <a:gd name="T1" fmla="*/ 1 h 68"/>
                <a:gd name="T2" fmla="*/ 11 w 11"/>
                <a:gd name="T3" fmla="*/ 68 h 68"/>
                <a:gd name="T4" fmla="*/ 2 w 11"/>
                <a:gd name="T5" fmla="*/ 67 h 68"/>
                <a:gd name="T6" fmla="*/ 0 w 11"/>
                <a:gd name="T7" fmla="*/ 0 h 68"/>
                <a:gd name="T8" fmla="*/ 9 w 11"/>
                <a:gd name="T9" fmla="*/ 1 h 68"/>
              </a:gdLst>
              <a:ahLst/>
              <a:cxnLst>
                <a:cxn ang="0">
                  <a:pos x="T0" y="T1"/>
                </a:cxn>
                <a:cxn ang="0">
                  <a:pos x="T2" y="T3"/>
                </a:cxn>
                <a:cxn ang="0">
                  <a:pos x="T4" y="T5"/>
                </a:cxn>
                <a:cxn ang="0">
                  <a:pos x="T6" y="T7"/>
                </a:cxn>
                <a:cxn ang="0">
                  <a:pos x="T8" y="T9"/>
                </a:cxn>
              </a:cxnLst>
              <a:rect l="0" t="0" r="r" b="b"/>
              <a:pathLst>
                <a:path w="11" h="68">
                  <a:moveTo>
                    <a:pt x="9" y="1"/>
                  </a:moveTo>
                  <a:cubicBezTo>
                    <a:pt x="11" y="68"/>
                    <a:pt x="11" y="68"/>
                    <a:pt x="11" y="68"/>
                  </a:cubicBezTo>
                  <a:cubicBezTo>
                    <a:pt x="10" y="68"/>
                    <a:pt x="6" y="68"/>
                    <a:pt x="2" y="67"/>
                  </a:cubicBezTo>
                  <a:cubicBezTo>
                    <a:pt x="0" y="0"/>
                    <a:pt x="0" y="0"/>
                    <a:pt x="0" y="0"/>
                  </a:cubicBezTo>
                  <a:cubicBezTo>
                    <a:pt x="5" y="1"/>
                    <a:pt x="8" y="1"/>
                    <a:pt x="9"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4" name="Freeform 2212"/>
            <p:cNvSpPr>
              <a:spLocks/>
            </p:cNvSpPr>
            <p:nvPr/>
          </p:nvSpPr>
          <p:spPr bwMode="auto">
            <a:xfrm>
              <a:off x="13091303" y="-420290"/>
              <a:ext cx="12700" cy="88900"/>
            </a:xfrm>
            <a:custGeom>
              <a:avLst/>
              <a:gdLst>
                <a:gd name="T0" fmla="*/ 8 w 10"/>
                <a:gd name="T1" fmla="*/ 0 h 67"/>
                <a:gd name="T2" fmla="*/ 10 w 10"/>
                <a:gd name="T3" fmla="*/ 67 h 67"/>
                <a:gd name="T4" fmla="*/ 2 w 10"/>
                <a:gd name="T5" fmla="*/ 67 h 67"/>
                <a:gd name="T6" fmla="*/ 0 w 10"/>
                <a:gd name="T7" fmla="*/ 0 h 67"/>
                <a:gd name="T8" fmla="*/ 8 w 10"/>
                <a:gd name="T9" fmla="*/ 0 h 67"/>
              </a:gdLst>
              <a:ahLst/>
              <a:cxnLst>
                <a:cxn ang="0">
                  <a:pos x="T0" y="T1"/>
                </a:cxn>
                <a:cxn ang="0">
                  <a:pos x="T2" y="T3"/>
                </a:cxn>
                <a:cxn ang="0">
                  <a:pos x="T4" y="T5"/>
                </a:cxn>
                <a:cxn ang="0">
                  <a:pos x="T6" y="T7"/>
                </a:cxn>
                <a:cxn ang="0">
                  <a:pos x="T8" y="T9"/>
                </a:cxn>
              </a:cxnLst>
              <a:rect l="0" t="0" r="r" b="b"/>
              <a:pathLst>
                <a:path w="10" h="67">
                  <a:moveTo>
                    <a:pt x="8" y="0"/>
                  </a:moveTo>
                  <a:cubicBezTo>
                    <a:pt x="10" y="67"/>
                    <a:pt x="10" y="67"/>
                    <a:pt x="10" y="67"/>
                  </a:cubicBezTo>
                  <a:cubicBezTo>
                    <a:pt x="7" y="67"/>
                    <a:pt x="5" y="67"/>
                    <a:pt x="2" y="67"/>
                  </a:cubicBezTo>
                  <a:cubicBezTo>
                    <a:pt x="0" y="0"/>
                    <a:pt x="0" y="0"/>
                    <a:pt x="0" y="0"/>
                  </a:cubicBezTo>
                  <a:cubicBezTo>
                    <a:pt x="3" y="0"/>
                    <a:pt x="5" y="0"/>
                    <a:pt x="8"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5" name="Freeform 2213"/>
            <p:cNvSpPr>
              <a:spLocks/>
            </p:cNvSpPr>
            <p:nvPr/>
          </p:nvSpPr>
          <p:spPr bwMode="auto">
            <a:xfrm>
              <a:off x="13088128" y="-420290"/>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6" name="Freeform 2215"/>
            <p:cNvSpPr>
              <a:spLocks/>
            </p:cNvSpPr>
            <p:nvPr/>
          </p:nvSpPr>
          <p:spPr bwMode="auto">
            <a:xfrm>
              <a:off x="14486716" y="-463153"/>
              <a:ext cx="23813" cy="92075"/>
            </a:xfrm>
            <a:custGeom>
              <a:avLst/>
              <a:gdLst>
                <a:gd name="T0" fmla="*/ 13 w 15"/>
                <a:gd name="T1" fmla="*/ 3 h 58"/>
                <a:gd name="T2" fmla="*/ 15 w 15"/>
                <a:gd name="T3" fmla="*/ 58 h 58"/>
                <a:gd name="T4" fmla="*/ 1 w 15"/>
                <a:gd name="T5" fmla="*/ 55 h 58"/>
                <a:gd name="T6" fmla="*/ 0 w 15"/>
                <a:gd name="T7" fmla="*/ 0 h 58"/>
                <a:gd name="T8" fmla="*/ 13 w 15"/>
                <a:gd name="T9" fmla="*/ 3 h 58"/>
              </a:gdLst>
              <a:ahLst/>
              <a:cxnLst>
                <a:cxn ang="0">
                  <a:pos x="T0" y="T1"/>
                </a:cxn>
                <a:cxn ang="0">
                  <a:pos x="T2" y="T3"/>
                </a:cxn>
                <a:cxn ang="0">
                  <a:pos x="T4" y="T5"/>
                </a:cxn>
                <a:cxn ang="0">
                  <a:pos x="T6" y="T7"/>
                </a:cxn>
                <a:cxn ang="0">
                  <a:pos x="T8" y="T9"/>
                </a:cxn>
              </a:cxnLst>
              <a:rect l="0" t="0" r="r" b="b"/>
              <a:pathLst>
                <a:path w="15" h="58">
                  <a:moveTo>
                    <a:pt x="13" y="3"/>
                  </a:moveTo>
                  <a:lnTo>
                    <a:pt x="15" y="58"/>
                  </a:lnTo>
                  <a:lnTo>
                    <a:pt x="1" y="55"/>
                  </a:lnTo>
                  <a:lnTo>
                    <a:pt x="0" y="0"/>
                  </a:lnTo>
                  <a:lnTo>
                    <a:pt x="13"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7" name="Freeform 2216"/>
            <p:cNvSpPr>
              <a:spLocks/>
            </p:cNvSpPr>
            <p:nvPr/>
          </p:nvSpPr>
          <p:spPr bwMode="auto">
            <a:xfrm>
              <a:off x="14570853" y="-467915"/>
              <a:ext cx="14288" cy="93663"/>
            </a:xfrm>
            <a:custGeom>
              <a:avLst/>
              <a:gdLst>
                <a:gd name="T0" fmla="*/ 8 w 9"/>
                <a:gd name="T1" fmla="*/ 4 h 59"/>
                <a:gd name="T2" fmla="*/ 9 w 9"/>
                <a:gd name="T3" fmla="*/ 59 h 59"/>
                <a:gd name="T4" fmla="*/ 2 w 9"/>
                <a:gd name="T5" fmla="*/ 56 h 59"/>
                <a:gd name="T6" fmla="*/ 0 w 9"/>
                <a:gd name="T7" fmla="*/ 0 h 59"/>
                <a:gd name="T8" fmla="*/ 8 w 9"/>
                <a:gd name="T9" fmla="*/ 4 h 59"/>
              </a:gdLst>
              <a:ahLst/>
              <a:cxnLst>
                <a:cxn ang="0">
                  <a:pos x="T0" y="T1"/>
                </a:cxn>
                <a:cxn ang="0">
                  <a:pos x="T2" y="T3"/>
                </a:cxn>
                <a:cxn ang="0">
                  <a:pos x="T4" y="T5"/>
                </a:cxn>
                <a:cxn ang="0">
                  <a:pos x="T6" y="T7"/>
                </a:cxn>
                <a:cxn ang="0">
                  <a:pos x="T8" y="T9"/>
                </a:cxn>
              </a:cxnLst>
              <a:rect l="0" t="0" r="r" b="b"/>
              <a:pathLst>
                <a:path w="9" h="59">
                  <a:moveTo>
                    <a:pt x="8" y="4"/>
                  </a:moveTo>
                  <a:lnTo>
                    <a:pt x="9" y="59"/>
                  </a:lnTo>
                  <a:lnTo>
                    <a:pt x="2" y="56"/>
                  </a:lnTo>
                  <a:lnTo>
                    <a:pt x="0" y="0"/>
                  </a:lnTo>
                  <a:lnTo>
                    <a:pt x="8"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8" name="Freeform 2217"/>
            <p:cNvSpPr>
              <a:spLocks/>
            </p:cNvSpPr>
            <p:nvPr/>
          </p:nvSpPr>
          <p:spPr bwMode="auto">
            <a:xfrm>
              <a:off x="14507353" y="-458390"/>
              <a:ext cx="15875" cy="88900"/>
            </a:xfrm>
            <a:custGeom>
              <a:avLst/>
              <a:gdLst>
                <a:gd name="T0" fmla="*/ 8 w 10"/>
                <a:gd name="T1" fmla="*/ 1 h 56"/>
                <a:gd name="T2" fmla="*/ 10 w 10"/>
                <a:gd name="T3" fmla="*/ 56 h 56"/>
                <a:gd name="T4" fmla="*/ 2 w 10"/>
                <a:gd name="T5" fmla="*/ 55 h 56"/>
                <a:gd name="T6" fmla="*/ 0 w 10"/>
                <a:gd name="T7" fmla="*/ 0 h 56"/>
                <a:gd name="T8" fmla="*/ 8 w 10"/>
                <a:gd name="T9" fmla="*/ 1 h 56"/>
              </a:gdLst>
              <a:ahLst/>
              <a:cxnLst>
                <a:cxn ang="0">
                  <a:pos x="T0" y="T1"/>
                </a:cxn>
                <a:cxn ang="0">
                  <a:pos x="T2" y="T3"/>
                </a:cxn>
                <a:cxn ang="0">
                  <a:pos x="T4" y="T5"/>
                </a:cxn>
                <a:cxn ang="0">
                  <a:pos x="T6" y="T7"/>
                </a:cxn>
                <a:cxn ang="0">
                  <a:pos x="T8" y="T9"/>
                </a:cxn>
              </a:cxnLst>
              <a:rect l="0" t="0" r="r" b="b"/>
              <a:pathLst>
                <a:path w="10" h="56">
                  <a:moveTo>
                    <a:pt x="8" y="1"/>
                  </a:moveTo>
                  <a:lnTo>
                    <a:pt x="10" y="56"/>
                  </a:lnTo>
                  <a:lnTo>
                    <a:pt x="2" y="55"/>
                  </a:lnTo>
                  <a:lnTo>
                    <a:pt x="0" y="0"/>
                  </a:lnTo>
                  <a:lnTo>
                    <a:pt x="8"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39" name="Freeform 2218"/>
            <p:cNvSpPr>
              <a:spLocks/>
            </p:cNvSpPr>
            <p:nvPr/>
          </p:nvSpPr>
          <p:spPr bwMode="auto">
            <a:xfrm>
              <a:off x="14520053" y="-463153"/>
              <a:ext cx="33338" cy="93663"/>
            </a:xfrm>
            <a:custGeom>
              <a:avLst/>
              <a:gdLst>
                <a:gd name="T0" fmla="*/ 20 w 21"/>
                <a:gd name="T1" fmla="*/ 0 h 59"/>
                <a:gd name="T2" fmla="*/ 21 w 21"/>
                <a:gd name="T3" fmla="*/ 55 h 59"/>
                <a:gd name="T4" fmla="*/ 2 w 21"/>
                <a:gd name="T5" fmla="*/ 59 h 59"/>
                <a:gd name="T6" fmla="*/ 0 w 21"/>
                <a:gd name="T7" fmla="*/ 4 h 59"/>
                <a:gd name="T8" fmla="*/ 20 w 21"/>
                <a:gd name="T9" fmla="*/ 0 h 59"/>
              </a:gdLst>
              <a:ahLst/>
              <a:cxnLst>
                <a:cxn ang="0">
                  <a:pos x="T0" y="T1"/>
                </a:cxn>
                <a:cxn ang="0">
                  <a:pos x="T2" y="T3"/>
                </a:cxn>
                <a:cxn ang="0">
                  <a:pos x="T4" y="T5"/>
                </a:cxn>
                <a:cxn ang="0">
                  <a:pos x="T6" y="T7"/>
                </a:cxn>
                <a:cxn ang="0">
                  <a:pos x="T8" y="T9"/>
                </a:cxn>
              </a:cxnLst>
              <a:rect l="0" t="0" r="r" b="b"/>
              <a:pathLst>
                <a:path w="21" h="59">
                  <a:moveTo>
                    <a:pt x="20" y="0"/>
                  </a:moveTo>
                  <a:lnTo>
                    <a:pt x="21" y="55"/>
                  </a:lnTo>
                  <a:lnTo>
                    <a:pt x="2" y="59"/>
                  </a:lnTo>
                  <a:lnTo>
                    <a:pt x="0" y="4"/>
                  </a:lnTo>
                  <a:lnTo>
                    <a:pt x="2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0" name="Freeform 2219"/>
            <p:cNvSpPr>
              <a:spLocks/>
            </p:cNvSpPr>
            <p:nvPr/>
          </p:nvSpPr>
          <p:spPr bwMode="auto">
            <a:xfrm>
              <a:off x="14583553" y="-461565"/>
              <a:ext cx="17463" cy="93663"/>
            </a:xfrm>
            <a:custGeom>
              <a:avLst/>
              <a:gdLst>
                <a:gd name="T0" fmla="*/ 10 w 11"/>
                <a:gd name="T1" fmla="*/ 3 h 59"/>
                <a:gd name="T2" fmla="*/ 11 w 11"/>
                <a:gd name="T3" fmla="*/ 59 h 59"/>
                <a:gd name="T4" fmla="*/ 1 w 11"/>
                <a:gd name="T5" fmla="*/ 55 h 59"/>
                <a:gd name="T6" fmla="*/ 0 w 11"/>
                <a:gd name="T7" fmla="*/ 0 h 59"/>
                <a:gd name="T8" fmla="*/ 10 w 11"/>
                <a:gd name="T9" fmla="*/ 3 h 59"/>
              </a:gdLst>
              <a:ahLst/>
              <a:cxnLst>
                <a:cxn ang="0">
                  <a:pos x="T0" y="T1"/>
                </a:cxn>
                <a:cxn ang="0">
                  <a:pos x="T2" y="T3"/>
                </a:cxn>
                <a:cxn ang="0">
                  <a:pos x="T4" y="T5"/>
                </a:cxn>
                <a:cxn ang="0">
                  <a:pos x="T6" y="T7"/>
                </a:cxn>
                <a:cxn ang="0">
                  <a:pos x="T8" y="T9"/>
                </a:cxn>
              </a:cxnLst>
              <a:rect l="0" t="0" r="r" b="b"/>
              <a:pathLst>
                <a:path w="11" h="59">
                  <a:moveTo>
                    <a:pt x="10" y="3"/>
                  </a:moveTo>
                  <a:lnTo>
                    <a:pt x="11" y="59"/>
                  </a:lnTo>
                  <a:lnTo>
                    <a:pt x="1" y="55"/>
                  </a:lnTo>
                  <a:lnTo>
                    <a:pt x="0" y="0"/>
                  </a:lnTo>
                  <a:lnTo>
                    <a:pt x="10"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1" name="Freeform 2220"/>
            <p:cNvSpPr>
              <a:spLocks/>
            </p:cNvSpPr>
            <p:nvPr/>
          </p:nvSpPr>
          <p:spPr bwMode="auto">
            <a:xfrm>
              <a:off x="14599428" y="-456803"/>
              <a:ext cx="23813" cy="88900"/>
            </a:xfrm>
            <a:custGeom>
              <a:avLst/>
              <a:gdLst>
                <a:gd name="T0" fmla="*/ 14 w 15"/>
                <a:gd name="T1" fmla="*/ 0 h 56"/>
                <a:gd name="T2" fmla="*/ 15 w 15"/>
                <a:gd name="T3" fmla="*/ 55 h 56"/>
                <a:gd name="T4" fmla="*/ 1 w 15"/>
                <a:gd name="T5" fmla="*/ 56 h 56"/>
                <a:gd name="T6" fmla="*/ 0 w 15"/>
                <a:gd name="T7" fmla="*/ 0 h 56"/>
                <a:gd name="T8" fmla="*/ 14 w 15"/>
                <a:gd name="T9" fmla="*/ 0 h 56"/>
              </a:gdLst>
              <a:ahLst/>
              <a:cxnLst>
                <a:cxn ang="0">
                  <a:pos x="T0" y="T1"/>
                </a:cxn>
                <a:cxn ang="0">
                  <a:pos x="T2" y="T3"/>
                </a:cxn>
                <a:cxn ang="0">
                  <a:pos x="T4" y="T5"/>
                </a:cxn>
                <a:cxn ang="0">
                  <a:pos x="T6" y="T7"/>
                </a:cxn>
                <a:cxn ang="0">
                  <a:pos x="T8" y="T9"/>
                </a:cxn>
              </a:cxnLst>
              <a:rect l="0" t="0" r="r" b="b"/>
              <a:pathLst>
                <a:path w="15" h="56">
                  <a:moveTo>
                    <a:pt x="14" y="0"/>
                  </a:moveTo>
                  <a:lnTo>
                    <a:pt x="15" y="55"/>
                  </a:lnTo>
                  <a:lnTo>
                    <a:pt x="1" y="56"/>
                  </a:lnTo>
                  <a:lnTo>
                    <a:pt x="0" y="0"/>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2" name="Freeform 2221"/>
            <p:cNvSpPr>
              <a:spLocks/>
            </p:cNvSpPr>
            <p:nvPr/>
          </p:nvSpPr>
          <p:spPr bwMode="auto">
            <a:xfrm>
              <a:off x="14715316" y="-461565"/>
              <a:ext cx="47625" cy="90488"/>
            </a:xfrm>
            <a:custGeom>
              <a:avLst/>
              <a:gdLst>
                <a:gd name="T0" fmla="*/ 28 w 30"/>
                <a:gd name="T1" fmla="*/ 0 h 57"/>
                <a:gd name="T2" fmla="*/ 30 w 30"/>
                <a:gd name="T3" fmla="*/ 56 h 57"/>
                <a:gd name="T4" fmla="*/ 2 w 30"/>
                <a:gd name="T5" fmla="*/ 57 h 57"/>
                <a:gd name="T6" fmla="*/ 0 w 30"/>
                <a:gd name="T7" fmla="*/ 2 h 57"/>
                <a:gd name="T8" fmla="*/ 28 w 30"/>
                <a:gd name="T9" fmla="*/ 0 h 57"/>
              </a:gdLst>
              <a:ahLst/>
              <a:cxnLst>
                <a:cxn ang="0">
                  <a:pos x="T0" y="T1"/>
                </a:cxn>
                <a:cxn ang="0">
                  <a:pos x="T2" y="T3"/>
                </a:cxn>
                <a:cxn ang="0">
                  <a:pos x="T4" y="T5"/>
                </a:cxn>
                <a:cxn ang="0">
                  <a:pos x="T6" y="T7"/>
                </a:cxn>
                <a:cxn ang="0">
                  <a:pos x="T8" y="T9"/>
                </a:cxn>
              </a:cxnLst>
              <a:rect l="0" t="0" r="r" b="b"/>
              <a:pathLst>
                <a:path w="30" h="57">
                  <a:moveTo>
                    <a:pt x="28" y="0"/>
                  </a:moveTo>
                  <a:lnTo>
                    <a:pt x="30" y="56"/>
                  </a:lnTo>
                  <a:lnTo>
                    <a:pt x="2" y="57"/>
                  </a:lnTo>
                  <a:lnTo>
                    <a:pt x="0" y="2"/>
                  </a:lnTo>
                  <a:lnTo>
                    <a:pt x="2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3" name="Freeform 2222"/>
            <p:cNvSpPr>
              <a:spLocks/>
            </p:cNvSpPr>
            <p:nvPr/>
          </p:nvSpPr>
          <p:spPr bwMode="auto">
            <a:xfrm>
              <a:off x="14672453" y="-458390"/>
              <a:ext cx="46038" cy="88900"/>
            </a:xfrm>
            <a:custGeom>
              <a:avLst/>
              <a:gdLst>
                <a:gd name="T0" fmla="*/ 27 w 29"/>
                <a:gd name="T1" fmla="*/ 0 h 56"/>
                <a:gd name="T2" fmla="*/ 29 w 29"/>
                <a:gd name="T3" fmla="*/ 55 h 56"/>
                <a:gd name="T4" fmla="*/ 2 w 29"/>
                <a:gd name="T5" fmla="*/ 56 h 56"/>
                <a:gd name="T6" fmla="*/ 0 w 29"/>
                <a:gd name="T7" fmla="*/ 1 h 56"/>
                <a:gd name="T8" fmla="*/ 27 w 29"/>
                <a:gd name="T9" fmla="*/ 0 h 56"/>
              </a:gdLst>
              <a:ahLst/>
              <a:cxnLst>
                <a:cxn ang="0">
                  <a:pos x="T0" y="T1"/>
                </a:cxn>
                <a:cxn ang="0">
                  <a:pos x="T2" y="T3"/>
                </a:cxn>
                <a:cxn ang="0">
                  <a:pos x="T4" y="T5"/>
                </a:cxn>
                <a:cxn ang="0">
                  <a:pos x="T6" y="T7"/>
                </a:cxn>
                <a:cxn ang="0">
                  <a:pos x="T8" y="T9"/>
                </a:cxn>
              </a:cxnLst>
              <a:rect l="0" t="0" r="r" b="b"/>
              <a:pathLst>
                <a:path w="29" h="56">
                  <a:moveTo>
                    <a:pt x="27" y="0"/>
                  </a:moveTo>
                  <a:lnTo>
                    <a:pt x="29" y="55"/>
                  </a:lnTo>
                  <a:lnTo>
                    <a:pt x="2" y="56"/>
                  </a:lnTo>
                  <a:lnTo>
                    <a:pt x="0" y="1"/>
                  </a:lnTo>
                  <a:lnTo>
                    <a:pt x="2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4" name="Freeform 2223"/>
            <p:cNvSpPr>
              <a:spLocks/>
            </p:cNvSpPr>
            <p:nvPr/>
          </p:nvSpPr>
          <p:spPr bwMode="auto">
            <a:xfrm>
              <a:off x="14654991" y="-463153"/>
              <a:ext cx="20638" cy="93663"/>
            </a:xfrm>
            <a:custGeom>
              <a:avLst/>
              <a:gdLst>
                <a:gd name="T0" fmla="*/ 11 w 13"/>
                <a:gd name="T1" fmla="*/ 4 h 59"/>
                <a:gd name="T2" fmla="*/ 13 w 13"/>
                <a:gd name="T3" fmla="*/ 59 h 59"/>
                <a:gd name="T4" fmla="*/ 2 w 13"/>
                <a:gd name="T5" fmla="*/ 55 h 59"/>
                <a:gd name="T6" fmla="*/ 0 w 13"/>
                <a:gd name="T7" fmla="*/ 0 h 59"/>
                <a:gd name="T8" fmla="*/ 11 w 13"/>
                <a:gd name="T9" fmla="*/ 4 h 59"/>
              </a:gdLst>
              <a:ahLst/>
              <a:cxnLst>
                <a:cxn ang="0">
                  <a:pos x="T0" y="T1"/>
                </a:cxn>
                <a:cxn ang="0">
                  <a:pos x="T2" y="T3"/>
                </a:cxn>
                <a:cxn ang="0">
                  <a:pos x="T4" y="T5"/>
                </a:cxn>
                <a:cxn ang="0">
                  <a:pos x="T6" y="T7"/>
                </a:cxn>
                <a:cxn ang="0">
                  <a:pos x="T8" y="T9"/>
                </a:cxn>
              </a:cxnLst>
              <a:rect l="0" t="0" r="r" b="b"/>
              <a:pathLst>
                <a:path w="13" h="59">
                  <a:moveTo>
                    <a:pt x="11" y="4"/>
                  </a:moveTo>
                  <a:lnTo>
                    <a:pt x="13" y="59"/>
                  </a:lnTo>
                  <a:lnTo>
                    <a:pt x="2" y="55"/>
                  </a:lnTo>
                  <a:lnTo>
                    <a:pt x="0" y="0"/>
                  </a:lnTo>
                  <a:lnTo>
                    <a:pt x="11"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5" name="Freeform 2224"/>
            <p:cNvSpPr>
              <a:spLocks/>
            </p:cNvSpPr>
            <p:nvPr/>
          </p:nvSpPr>
          <p:spPr bwMode="auto">
            <a:xfrm>
              <a:off x="13088128" y="-42029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6" name="Freeform 2225"/>
            <p:cNvSpPr>
              <a:spLocks/>
            </p:cNvSpPr>
            <p:nvPr/>
          </p:nvSpPr>
          <p:spPr bwMode="auto">
            <a:xfrm>
              <a:off x="13051616" y="-420290"/>
              <a:ext cx="38100" cy="96838"/>
            </a:xfrm>
            <a:custGeom>
              <a:avLst/>
              <a:gdLst>
                <a:gd name="T0" fmla="*/ 29 w 31"/>
                <a:gd name="T1" fmla="*/ 0 h 74"/>
                <a:gd name="T2" fmla="*/ 31 w 31"/>
                <a:gd name="T3" fmla="*/ 67 h 74"/>
                <a:gd name="T4" fmla="*/ 2 w 31"/>
                <a:gd name="T5" fmla="*/ 74 h 74"/>
                <a:gd name="T6" fmla="*/ 0 w 31"/>
                <a:gd name="T7" fmla="*/ 7 h 74"/>
                <a:gd name="T8" fmla="*/ 29 w 31"/>
                <a:gd name="T9" fmla="*/ 0 h 74"/>
              </a:gdLst>
              <a:ahLst/>
              <a:cxnLst>
                <a:cxn ang="0">
                  <a:pos x="T0" y="T1"/>
                </a:cxn>
                <a:cxn ang="0">
                  <a:pos x="T2" y="T3"/>
                </a:cxn>
                <a:cxn ang="0">
                  <a:pos x="T4" y="T5"/>
                </a:cxn>
                <a:cxn ang="0">
                  <a:pos x="T6" y="T7"/>
                </a:cxn>
                <a:cxn ang="0">
                  <a:pos x="T8" y="T9"/>
                </a:cxn>
              </a:cxnLst>
              <a:rect l="0" t="0" r="r" b="b"/>
              <a:pathLst>
                <a:path w="31" h="74">
                  <a:moveTo>
                    <a:pt x="29" y="0"/>
                  </a:moveTo>
                  <a:cubicBezTo>
                    <a:pt x="31" y="67"/>
                    <a:pt x="31" y="67"/>
                    <a:pt x="31" y="67"/>
                  </a:cubicBezTo>
                  <a:cubicBezTo>
                    <a:pt x="25" y="68"/>
                    <a:pt x="17" y="71"/>
                    <a:pt x="2" y="74"/>
                  </a:cubicBezTo>
                  <a:cubicBezTo>
                    <a:pt x="0" y="7"/>
                    <a:pt x="0" y="7"/>
                    <a:pt x="0" y="7"/>
                  </a:cubicBezTo>
                  <a:cubicBezTo>
                    <a:pt x="15" y="4"/>
                    <a:pt x="23" y="1"/>
                    <a:pt x="2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7" name="Freeform 2226"/>
            <p:cNvSpPr>
              <a:spLocks/>
            </p:cNvSpPr>
            <p:nvPr/>
          </p:nvSpPr>
          <p:spPr bwMode="auto">
            <a:xfrm>
              <a:off x="13034153" y="-410765"/>
              <a:ext cx="19050" cy="90488"/>
            </a:xfrm>
            <a:custGeom>
              <a:avLst/>
              <a:gdLst>
                <a:gd name="T0" fmla="*/ 14 w 16"/>
                <a:gd name="T1" fmla="*/ 0 h 69"/>
                <a:gd name="T2" fmla="*/ 16 w 16"/>
                <a:gd name="T3" fmla="*/ 67 h 69"/>
                <a:gd name="T4" fmla="*/ 2 w 16"/>
                <a:gd name="T5" fmla="*/ 69 h 69"/>
                <a:gd name="T6" fmla="*/ 0 w 16"/>
                <a:gd name="T7" fmla="*/ 2 h 69"/>
                <a:gd name="T8" fmla="*/ 14 w 16"/>
                <a:gd name="T9" fmla="*/ 0 h 69"/>
              </a:gdLst>
              <a:ahLst/>
              <a:cxnLst>
                <a:cxn ang="0">
                  <a:pos x="T0" y="T1"/>
                </a:cxn>
                <a:cxn ang="0">
                  <a:pos x="T2" y="T3"/>
                </a:cxn>
                <a:cxn ang="0">
                  <a:pos x="T4" y="T5"/>
                </a:cxn>
                <a:cxn ang="0">
                  <a:pos x="T6" y="T7"/>
                </a:cxn>
                <a:cxn ang="0">
                  <a:pos x="T8" y="T9"/>
                </a:cxn>
              </a:cxnLst>
              <a:rect l="0" t="0" r="r" b="b"/>
              <a:pathLst>
                <a:path w="16" h="69">
                  <a:moveTo>
                    <a:pt x="14" y="0"/>
                  </a:moveTo>
                  <a:cubicBezTo>
                    <a:pt x="16" y="67"/>
                    <a:pt x="16" y="67"/>
                    <a:pt x="16" y="67"/>
                  </a:cubicBezTo>
                  <a:cubicBezTo>
                    <a:pt x="12" y="68"/>
                    <a:pt x="8" y="68"/>
                    <a:pt x="2" y="69"/>
                  </a:cubicBezTo>
                  <a:cubicBezTo>
                    <a:pt x="0" y="2"/>
                    <a:pt x="0" y="2"/>
                    <a:pt x="0" y="2"/>
                  </a:cubicBezTo>
                  <a:cubicBezTo>
                    <a:pt x="6" y="1"/>
                    <a:pt x="10" y="0"/>
                    <a:pt x="1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8" name="Freeform 2227"/>
            <p:cNvSpPr>
              <a:spLocks/>
            </p:cNvSpPr>
            <p:nvPr/>
          </p:nvSpPr>
          <p:spPr bwMode="auto">
            <a:xfrm>
              <a:off x="13024628" y="-407590"/>
              <a:ext cx="11113" cy="88900"/>
            </a:xfrm>
            <a:custGeom>
              <a:avLst/>
              <a:gdLst>
                <a:gd name="T0" fmla="*/ 7 w 9"/>
                <a:gd name="T1" fmla="*/ 0 h 68"/>
                <a:gd name="T2" fmla="*/ 9 w 9"/>
                <a:gd name="T3" fmla="*/ 67 h 68"/>
                <a:gd name="T4" fmla="*/ 5 w 9"/>
                <a:gd name="T5" fmla="*/ 67 h 68"/>
                <a:gd name="T6" fmla="*/ 2 w 9"/>
                <a:gd name="T7" fmla="*/ 68 h 68"/>
                <a:gd name="T8" fmla="*/ 0 w 9"/>
                <a:gd name="T9" fmla="*/ 0 h 68"/>
                <a:gd name="T10" fmla="*/ 3 w 9"/>
                <a:gd name="T11" fmla="*/ 0 h 68"/>
                <a:gd name="T12" fmla="*/ 7 w 9"/>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9" h="68">
                  <a:moveTo>
                    <a:pt x="7" y="0"/>
                  </a:moveTo>
                  <a:cubicBezTo>
                    <a:pt x="9" y="67"/>
                    <a:pt x="9" y="67"/>
                    <a:pt x="9" y="67"/>
                  </a:cubicBezTo>
                  <a:cubicBezTo>
                    <a:pt x="8" y="67"/>
                    <a:pt x="6" y="67"/>
                    <a:pt x="5" y="67"/>
                  </a:cubicBezTo>
                  <a:cubicBezTo>
                    <a:pt x="4" y="67"/>
                    <a:pt x="3" y="67"/>
                    <a:pt x="2" y="68"/>
                  </a:cubicBezTo>
                  <a:cubicBezTo>
                    <a:pt x="0" y="0"/>
                    <a:pt x="0" y="0"/>
                    <a:pt x="0" y="0"/>
                  </a:cubicBezTo>
                  <a:cubicBezTo>
                    <a:pt x="1" y="0"/>
                    <a:pt x="2" y="0"/>
                    <a:pt x="3" y="0"/>
                  </a:cubicBezTo>
                  <a:cubicBezTo>
                    <a:pt x="4" y="0"/>
                    <a:pt x="6" y="0"/>
                    <a:pt x="7"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49" name="Freeform 2228"/>
            <p:cNvSpPr>
              <a:spLocks/>
            </p:cNvSpPr>
            <p:nvPr/>
          </p:nvSpPr>
          <p:spPr bwMode="auto">
            <a:xfrm>
              <a:off x="13021453" y="-407590"/>
              <a:ext cx="6350" cy="88900"/>
            </a:xfrm>
            <a:custGeom>
              <a:avLst/>
              <a:gdLst>
                <a:gd name="T0" fmla="*/ 3 w 5"/>
                <a:gd name="T1" fmla="*/ 0 h 68"/>
                <a:gd name="T2" fmla="*/ 5 w 5"/>
                <a:gd name="T3" fmla="*/ 68 h 68"/>
                <a:gd name="T4" fmla="*/ 2 w 5"/>
                <a:gd name="T5" fmla="*/ 68 h 68"/>
                <a:gd name="T6" fmla="*/ 0 w 5"/>
                <a:gd name="T7" fmla="*/ 1 h 68"/>
                <a:gd name="T8" fmla="*/ 3 w 5"/>
                <a:gd name="T9" fmla="*/ 0 h 68"/>
              </a:gdLst>
              <a:ahLst/>
              <a:cxnLst>
                <a:cxn ang="0">
                  <a:pos x="T0" y="T1"/>
                </a:cxn>
                <a:cxn ang="0">
                  <a:pos x="T2" y="T3"/>
                </a:cxn>
                <a:cxn ang="0">
                  <a:pos x="T4" y="T5"/>
                </a:cxn>
                <a:cxn ang="0">
                  <a:pos x="T6" y="T7"/>
                </a:cxn>
                <a:cxn ang="0">
                  <a:pos x="T8" y="T9"/>
                </a:cxn>
              </a:cxnLst>
              <a:rect l="0" t="0" r="r" b="b"/>
              <a:pathLst>
                <a:path w="5" h="68">
                  <a:moveTo>
                    <a:pt x="3" y="0"/>
                  </a:moveTo>
                  <a:cubicBezTo>
                    <a:pt x="5" y="68"/>
                    <a:pt x="5" y="68"/>
                    <a:pt x="5" y="68"/>
                  </a:cubicBezTo>
                  <a:cubicBezTo>
                    <a:pt x="4" y="68"/>
                    <a:pt x="3" y="68"/>
                    <a:pt x="2" y="68"/>
                  </a:cubicBezTo>
                  <a:cubicBezTo>
                    <a:pt x="0" y="1"/>
                    <a:pt x="0" y="1"/>
                    <a:pt x="0" y="1"/>
                  </a:cubicBezTo>
                  <a:cubicBezTo>
                    <a:pt x="1" y="1"/>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0" name="Freeform 2229"/>
            <p:cNvSpPr>
              <a:spLocks/>
            </p:cNvSpPr>
            <p:nvPr/>
          </p:nvSpPr>
          <p:spPr bwMode="auto">
            <a:xfrm>
              <a:off x="13018278" y="-406003"/>
              <a:ext cx="6350" cy="87313"/>
            </a:xfrm>
            <a:custGeom>
              <a:avLst/>
              <a:gdLst>
                <a:gd name="T0" fmla="*/ 2 w 4"/>
                <a:gd name="T1" fmla="*/ 0 h 67"/>
                <a:gd name="T2" fmla="*/ 4 w 4"/>
                <a:gd name="T3" fmla="*/ 67 h 67"/>
                <a:gd name="T4" fmla="*/ 3 w 4"/>
                <a:gd name="T5" fmla="*/ 67 h 67"/>
                <a:gd name="T6" fmla="*/ 1 w 4"/>
                <a:gd name="T7" fmla="*/ 67 h 67"/>
                <a:gd name="T8" fmla="*/ 0 w 4"/>
                <a:gd name="T9" fmla="*/ 0 h 67"/>
                <a:gd name="T10" fmla="*/ 1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4" y="67"/>
                    <a:pt x="4" y="67"/>
                    <a:pt x="3" y="67"/>
                  </a:cubicBezTo>
                  <a:cubicBezTo>
                    <a:pt x="3" y="67"/>
                    <a:pt x="2" y="67"/>
                    <a:pt x="1" y="67"/>
                  </a:cubicBezTo>
                  <a:cubicBezTo>
                    <a:pt x="0" y="0"/>
                    <a:pt x="0" y="0"/>
                    <a:pt x="0" y="0"/>
                  </a:cubicBezTo>
                  <a:cubicBezTo>
                    <a:pt x="0" y="0"/>
                    <a:pt x="1" y="0"/>
                    <a:pt x="1" y="0"/>
                  </a:cubicBezTo>
                  <a:cubicBezTo>
                    <a:pt x="2"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1" name="Freeform 2230"/>
            <p:cNvSpPr>
              <a:spLocks/>
            </p:cNvSpPr>
            <p:nvPr/>
          </p:nvSpPr>
          <p:spPr bwMode="auto">
            <a:xfrm>
              <a:off x="13015103" y="-407590"/>
              <a:ext cx="4763" cy="88900"/>
            </a:xfrm>
            <a:custGeom>
              <a:avLst/>
              <a:gdLst>
                <a:gd name="T0" fmla="*/ 3 w 4"/>
                <a:gd name="T1" fmla="*/ 1 h 68"/>
                <a:gd name="T2" fmla="*/ 4 w 4"/>
                <a:gd name="T3" fmla="*/ 68 h 68"/>
                <a:gd name="T4" fmla="*/ 2 w 4"/>
                <a:gd name="T5" fmla="*/ 67 h 68"/>
                <a:gd name="T6" fmla="*/ 0 w 4"/>
                <a:gd name="T7" fmla="*/ 0 h 68"/>
                <a:gd name="T8" fmla="*/ 3 w 4"/>
                <a:gd name="T9" fmla="*/ 1 h 68"/>
              </a:gdLst>
              <a:ahLst/>
              <a:cxnLst>
                <a:cxn ang="0">
                  <a:pos x="T0" y="T1"/>
                </a:cxn>
                <a:cxn ang="0">
                  <a:pos x="T2" y="T3"/>
                </a:cxn>
                <a:cxn ang="0">
                  <a:pos x="T4" y="T5"/>
                </a:cxn>
                <a:cxn ang="0">
                  <a:pos x="T6" y="T7"/>
                </a:cxn>
                <a:cxn ang="0">
                  <a:pos x="T8" y="T9"/>
                </a:cxn>
              </a:cxnLst>
              <a:rect l="0" t="0" r="r" b="b"/>
              <a:pathLst>
                <a:path w="4" h="68">
                  <a:moveTo>
                    <a:pt x="3" y="1"/>
                  </a:moveTo>
                  <a:cubicBezTo>
                    <a:pt x="4" y="68"/>
                    <a:pt x="4" y="68"/>
                    <a:pt x="4" y="68"/>
                  </a:cubicBezTo>
                  <a:cubicBezTo>
                    <a:pt x="4" y="68"/>
                    <a:pt x="3" y="68"/>
                    <a:pt x="2" y="67"/>
                  </a:cubicBezTo>
                  <a:cubicBezTo>
                    <a:pt x="0" y="0"/>
                    <a:pt x="0" y="0"/>
                    <a:pt x="0" y="0"/>
                  </a:cubicBezTo>
                  <a:cubicBezTo>
                    <a:pt x="1" y="0"/>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2" name="Freeform 2231"/>
            <p:cNvSpPr>
              <a:spLocks/>
            </p:cNvSpPr>
            <p:nvPr/>
          </p:nvSpPr>
          <p:spPr bwMode="auto">
            <a:xfrm>
              <a:off x="13011928" y="-407590"/>
              <a:ext cx="6350"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3" name="Freeform 2232"/>
            <p:cNvSpPr>
              <a:spLocks/>
            </p:cNvSpPr>
            <p:nvPr/>
          </p:nvSpPr>
          <p:spPr bwMode="auto">
            <a:xfrm>
              <a:off x="13010341" y="-407590"/>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4" name="Freeform 2233"/>
            <p:cNvSpPr>
              <a:spLocks/>
            </p:cNvSpPr>
            <p:nvPr/>
          </p:nvSpPr>
          <p:spPr bwMode="auto">
            <a:xfrm>
              <a:off x="13007166" y="-409178"/>
              <a:ext cx="4763" cy="88900"/>
            </a:xfrm>
            <a:custGeom>
              <a:avLst/>
              <a:gdLst>
                <a:gd name="T0" fmla="*/ 2 w 4"/>
                <a:gd name="T1" fmla="*/ 1 h 68"/>
                <a:gd name="T2" fmla="*/ 4 w 4"/>
                <a:gd name="T3" fmla="*/ 68 h 68"/>
                <a:gd name="T4" fmla="*/ 2 w 4"/>
                <a:gd name="T5" fmla="*/ 67 h 68"/>
                <a:gd name="T6" fmla="*/ 0 w 4"/>
                <a:gd name="T7" fmla="*/ 0 h 68"/>
                <a:gd name="T8" fmla="*/ 2 w 4"/>
                <a:gd name="T9" fmla="*/ 1 h 68"/>
              </a:gdLst>
              <a:ahLst/>
              <a:cxnLst>
                <a:cxn ang="0">
                  <a:pos x="T0" y="T1"/>
                </a:cxn>
                <a:cxn ang="0">
                  <a:pos x="T2" y="T3"/>
                </a:cxn>
                <a:cxn ang="0">
                  <a:pos x="T4" y="T5"/>
                </a:cxn>
                <a:cxn ang="0">
                  <a:pos x="T6" y="T7"/>
                </a:cxn>
                <a:cxn ang="0">
                  <a:pos x="T8" y="T9"/>
                </a:cxn>
              </a:cxnLst>
              <a:rect l="0" t="0" r="r" b="b"/>
              <a:pathLst>
                <a:path w="4" h="68">
                  <a:moveTo>
                    <a:pt x="2" y="1"/>
                  </a:moveTo>
                  <a:cubicBezTo>
                    <a:pt x="4" y="68"/>
                    <a:pt x="4" y="68"/>
                    <a:pt x="4" y="68"/>
                  </a:cubicBezTo>
                  <a:cubicBezTo>
                    <a:pt x="4" y="68"/>
                    <a:pt x="3" y="68"/>
                    <a:pt x="2" y="67"/>
                  </a:cubicBezTo>
                  <a:cubicBezTo>
                    <a:pt x="0" y="0"/>
                    <a:pt x="0" y="0"/>
                    <a:pt x="0" y="0"/>
                  </a:cubicBezTo>
                  <a:cubicBezTo>
                    <a:pt x="1" y="1"/>
                    <a:pt x="2" y="1"/>
                    <a:pt x="2"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5" name="Freeform 2234"/>
            <p:cNvSpPr>
              <a:spLocks/>
            </p:cNvSpPr>
            <p:nvPr/>
          </p:nvSpPr>
          <p:spPr bwMode="auto">
            <a:xfrm>
              <a:off x="13005578" y="-409178"/>
              <a:ext cx="4763" cy="87313"/>
            </a:xfrm>
            <a:custGeom>
              <a:avLst/>
              <a:gdLst>
                <a:gd name="T0" fmla="*/ 2 w 4"/>
                <a:gd name="T1" fmla="*/ 0 h 67"/>
                <a:gd name="T2" fmla="*/ 4 w 4"/>
                <a:gd name="T3" fmla="*/ 67 h 67"/>
                <a:gd name="T4" fmla="*/ 2 w 4"/>
                <a:gd name="T5" fmla="*/ 67 h 67"/>
                <a:gd name="T6" fmla="*/ 0 w 4"/>
                <a:gd name="T7" fmla="*/ 0 h 67"/>
                <a:gd name="T8" fmla="*/ 2 w 4"/>
                <a:gd name="T9" fmla="*/ 0 h 67"/>
              </a:gdLst>
              <a:ahLst/>
              <a:cxnLst>
                <a:cxn ang="0">
                  <a:pos x="T0" y="T1"/>
                </a:cxn>
                <a:cxn ang="0">
                  <a:pos x="T2" y="T3"/>
                </a:cxn>
                <a:cxn ang="0">
                  <a:pos x="T4" y="T5"/>
                </a:cxn>
                <a:cxn ang="0">
                  <a:pos x="T6" y="T7"/>
                </a:cxn>
                <a:cxn ang="0">
                  <a:pos x="T8" y="T9"/>
                </a:cxn>
              </a:cxnLst>
              <a:rect l="0" t="0" r="r" b="b"/>
              <a:pathLst>
                <a:path w="4" h="67">
                  <a:moveTo>
                    <a:pt x="2" y="0"/>
                  </a:moveTo>
                  <a:cubicBezTo>
                    <a:pt x="4" y="67"/>
                    <a:pt x="4" y="67"/>
                    <a:pt x="4" y="67"/>
                  </a:cubicBezTo>
                  <a:cubicBezTo>
                    <a:pt x="4" y="67"/>
                    <a:pt x="3" y="67"/>
                    <a:pt x="2" y="67"/>
                  </a:cubicBezTo>
                  <a:cubicBezTo>
                    <a:pt x="0" y="0"/>
                    <a:pt x="0" y="0"/>
                    <a:pt x="0"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6" name="Freeform 2235"/>
            <p:cNvSpPr>
              <a:spLocks/>
            </p:cNvSpPr>
            <p:nvPr/>
          </p:nvSpPr>
          <p:spPr bwMode="auto">
            <a:xfrm>
              <a:off x="12994466" y="-423465"/>
              <a:ext cx="12700" cy="101600"/>
            </a:xfrm>
            <a:custGeom>
              <a:avLst/>
              <a:gdLst>
                <a:gd name="T0" fmla="*/ 9 w 11"/>
                <a:gd name="T1" fmla="*/ 11 h 78"/>
                <a:gd name="T2" fmla="*/ 11 w 11"/>
                <a:gd name="T3" fmla="*/ 78 h 78"/>
                <a:gd name="T4" fmla="*/ 2 w 11"/>
                <a:gd name="T5" fmla="*/ 67 h 78"/>
                <a:gd name="T6" fmla="*/ 0 w 11"/>
                <a:gd name="T7" fmla="*/ 0 h 78"/>
                <a:gd name="T8" fmla="*/ 9 w 11"/>
                <a:gd name="T9" fmla="*/ 11 h 78"/>
              </a:gdLst>
              <a:ahLst/>
              <a:cxnLst>
                <a:cxn ang="0">
                  <a:pos x="T0" y="T1"/>
                </a:cxn>
                <a:cxn ang="0">
                  <a:pos x="T2" y="T3"/>
                </a:cxn>
                <a:cxn ang="0">
                  <a:pos x="T4" y="T5"/>
                </a:cxn>
                <a:cxn ang="0">
                  <a:pos x="T6" y="T7"/>
                </a:cxn>
                <a:cxn ang="0">
                  <a:pos x="T8" y="T9"/>
                </a:cxn>
              </a:cxnLst>
              <a:rect l="0" t="0" r="r" b="b"/>
              <a:pathLst>
                <a:path w="11" h="78">
                  <a:moveTo>
                    <a:pt x="9" y="11"/>
                  </a:moveTo>
                  <a:cubicBezTo>
                    <a:pt x="11" y="78"/>
                    <a:pt x="11" y="78"/>
                    <a:pt x="11" y="78"/>
                  </a:cubicBezTo>
                  <a:cubicBezTo>
                    <a:pt x="3" y="75"/>
                    <a:pt x="2" y="69"/>
                    <a:pt x="2" y="67"/>
                  </a:cubicBezTo>
                  <a:cubicBezTo>
                    <a:pt x="0" y="0"/>
                    <a:pt x="0" y="0"/>
                    <a:pt x="0" y="0"/>
                  </a:cubicBezTo>
                  <a:cubicBezTo>
                    <a:pt x="0" y="1"/>
                    <a:pt x="1" y="8"/>
                    <a:pt x="9" y="1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7" name="Freeform 2236"/>
            <p:cNvSpPr>
              <a:spLocks/>
            </p:cNvSpPr>
            <p:nvPr/>
          </p:nvSpPr>
          <p:spPr bwMode="auto">
            <a:xfrm>
              <a:off x="14634353" y="-463153"/>
              <a:ext cx="23813" cy="95250"/>
            </a:xfrm>
            <a:custGeom>
              <a:avLst/>
              <a:gdLst>
                <a:gd name="T0" fmla="*/ 13 w 15"/>
                <a:gd name="T1" fmla="*/ 0 h 60"/>
                <a:gd name="T2" fmla="*/ 15 w 15"/>
                <a:gd name="T3" fmla="*/ 55 h 60"/>
                <a:gd name="T4" fmla="*/ 1 w 15"/>
                <a:gd name="T5" fmla="*/ 60 h 60"/>
                <a:gd name="T6" fmla="*/ 0 w 15"/>
                <a:gd name="T7" fmla="*/ 5 h 60"/>
                <a:gd name="T8" fmla="*/ 13 w 15"/>
                <a:gd name="T9" fmla="*/ 0 h 60"/>
              </a:gdLst>
              <a:ahLst/>
              <a:cxnLst>
                <a:cxn ang="0">
                  <a:pos x="T0" y="T1"/>
                </a:cxn>
                <a:cxn ang="0">
                  <a:pos x="T2" y="T3"/>
                </a:cxn>
                <a:cxn ang="0">
                  <a:pos x="T4" y="T5"/>
                </a:cxn>
                <a:cxn ang="0">
                  <a:pos x="T6" y="T7"/>
                </a:cxn>
                <a:cxn ang="0">
                  <a:pos x="T8" y="T9"/>
                </a:cxn>
              </a:cxnLst>
              <a:rect l="0" t="0" r="r" b="b"/>
              <a:pathLst>
                <a:path w="15" h="60">
                  <a:moveTo>
                    <a:pt x="13" y="0"/>
                  </a:moveTo>
                  <a:lnTo>
                    <a:pt x="15" y="55"/>
                  </a:lnTo>
                  <a:lnTo>
                    <a:pt x="1" y="60"/>
                  </a:lnTo>
                  <a:lnTo>
                    <a:pt x="0" y="5"/>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8" name="Freeform 2237"/>
            <p:cNvSpPr>
              <a:spLocks/>
            </p:cNvSpPr>
            <p:nvPr/>
          </p:nvSpPr>
          <p:spPr bwMode="auto">
            <a:xfrm>
              <a:off x="14621653" y="-456803"/>
              <a:ext cx="14288" cy="88900"/>
            </a:xfrm>
            <a:custGeom>
              <a:avLst/>
              <a:gdLst>
                <a:gd name="T0" fmla="*/ 8 w 9"/>
                <a:gd name="T1" fmla="*/ 1 h 56"/>
                <a:gd name="T2" fmla="*/ 9 w 9"/>
                <a:gd name="T3" fmla="*/ 56 h 56"/>
                <a:gd name="T4" fmla="*/ 1 w 9"/>
                <a:gd name="T5" fmla="*/ 55 h 56"/>
                <a:gd name="T6" fmla="*/ 0 w 9"/>
                <a:gd name="T7" fmla="*/ 0 h 56"/>
                <a:gd name="T8" fmla="*/ 8 w 9"/>
                <a:gd name="T9" fmla="*/ 1 h 56"/>
              </a:gdLst>
              <a:ahLst/>
              <a:cxnLst>
                <a:cxn ang="0">
                  <a:pos x="T0" y="T1"/>
                </a:cxn>
                <a:cxn ang="0">
                  <a:pos x="T2" y="T3"/>
                </a:cxn>
                <a:cxn ang="0">
                  <a:pos x="T4" y="T5"/>
                </a:cxn>
                <a:cxn ang="0">
                  <a:pos x="T6" y="T7"/>
                </a:cxn>
                <a:cxn ang="0">
                  <a:pos x="T8" y="T9"/>
                </a:cxn>
              </a:cxnLst>
              <a:rect l="0" t="0" r="r" b="b"/>
              <a:pathLst>
                <a:path w="9" h="56">
                  <a:moveTo>
                    <a:pt x="8" y="1"/>
                  </a:moveTo>
                  <a:lnTo>
                    <a:pt x="9" y="56"/>
                  </a:lnTo>
                  <a:lnTo>
                    <a:pt x="1" y="55"/>
                  </a:lnTo>
                  <a:lnTo>
                    <a:pt x="0" y="0"/>
                  </a:lnTo>
                  <a:lnTo>
                    <a:pt x="8"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59" name="Freeform 2238"/>
            <p:cNvSpPr>
              <a:spLocks/>
            </p:cNvSpPr>
            <p:nvPr/>
          </p:nvSpPr>
          <p:spPr bwMode="auto">
            <a:xfrm>
              <a:off x="13177028" y="-423465"/>
              <a:ext cx="6350" cy="100013"/>
            </a:xfrm>
            <a:custGeom>
              <a:avLst/>
              <a:gdLst>
                <a:gd name="T0" fmla="*/ 3 w 4"/>
                <a:gd name="T1" fmla="*/ 0 h 63"/>
                <a:gd name="T2" fmla="*/ 4 w 4"/>
                <a:gd name="T3" fmla="*/ 55 h 63"/>
                <a:gd name="T4" fmla="*/ 2 w 4"/>
                <a:gd name="T5" fmla="*/ 63 h 63"/>
                <a:gd name="T6" fmla="*/ 0 w 4"/>
                <a:gd name="T7" fmla="*/ 8 h 63"/>
                <a:gd name="T8" fmla="*/ 3 w 4"/>
                <a:gd name="T9" fmla="*/ 0 h 63"/>
              </a:gdLst>
              <a:ahLst/>
              <a:cxnLst>
                <a:cxn ang="0">
                  <a:pos x="T0" y="T1"/>
                </a:cxn>
                <a:cxn ang="0">
                  <a:pos x="T2" y="T3"/>
                </a:cxn>
                <a:cxn ang="0">
                  <a:pos x="T4" y="T5"/>
                </a:cxn>
                <a:cxn ang="0">
                  <a:pos x="T6" y="T7"/>
                </a:cxn>
                <a:cxn ang="0">
                  <a:pos x="T8" y="T9"/>
                </a:cxn>
              </a:cxnLst>
              <a:rect l="0" t="0" r="r" b="b"/>
              <a:pathLst>
                <a:path w="4" h="63">
                  <a:moveTo>
                    <a:pt x="3" y="0"/>
                  </a:moveTo>
                  <a:lnTo>
                    <a:pt x="4" y="55"/>
                  </a:lnTo>
                  <a:lnTo>
                    <a:pt x="2" y="63"/>
                  </a:lnTo>
                  <a:lnTo>
                    <a:pt x="0" y="8"/>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0" name="Freeform 2239"/>
            <p:cNvSpPr>
              <a:spLocks/>
            </p:cNvSpPr>
            <p:nvPr/>
          </p:nvSpPr>
          <p:spPr bwMode="auto">
            <a:xfrm>
              <a:off x="14805803" y="-469503"/>
              <a:ext cx="17463" cy="96838"/>
            </a:xfrm>
            <a:custGeom>
              <a:avLst/>
              <a:gdLst>
                <a:gd name="T0" fmla="*/ 10 w 11"/>
                <a:gd name="T1" fmla="*/ 0 h 61"/>
                <a:gd name="T2" fmla="*/ 11 w 11"/>
                <a:gd name="T3" fmla="*/ 55 h 61"/>
                <a:gd name="T4" fmla="*/ 1 w 11"/>
                <a:gd name="T5" fmla="*/ 61 h 61"/>
                <a:gd name="T6" fmla="*/ 0 w 11"/>
                <a:gd name="T7" fmla="*/ 6 h 61"/>
                <a:gd name="T8" fmla="*/ 10 w 11"/>
                <a:gd name="T9" fmla="*/ 0 h 61"/>
              </a:gdLst>
              <a:ahLst/>
              <a:cxnLst>
                <a:cxn ang="0">
                  <a:pos x="T0" y="T1"/>
                </a:cxn>
                <a:cxn ang="0">
                  <a:pos x="T2" y="T3"/>
                </a:cxn>
                <a:cxn ang="0">
                  <a:pos x="T4" y="T5"/>
                </a:cxn>
                <a:cxn ang="0">
                  <a:pos x="T6" y="T7"/>
                </a:cxn>
                <a:cxn ang="0">
                  <a:pos x="T8" y="T9"/>
                </a:cxn>
              </a:cxnLst>
              <a:rect l="0" t="0" r="r" b="b"/>
              <a:pathLst>
                <a:path w="11" h="61">
                  <a:moveTo>
                    <a:pt x="10" y="0"/>
                  </a:moveTo>
                  <a:lnTo>
                    <a:pt x="11" y="55"/>
                  </a:lnTo>
                  <a:lnTo>
                    <a:pt x="1" y="61"/>
                  </a:lnTo>
                  <a:lnTo>
                    <a:pt x="0" y="6"/>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1" name="Freeform 2240"/>
            <p:cNvSpPr>
              <a:spLocks/>
            </p:cNvSpPr>
            <p:nvPr/>
          </p:nvSpPr>
          <p:spPr bwMode="auto">
            <a:xfrm>
              <a:off x="14759766" y="-461565"/>
              <a:ext cx="47625" cy="88900"/>
            </a:xfrm>
            <a:custGeom>
              <a:avLst/>
              <a:gdLst>
                <a:gd name="T0" fmla="*/ 29 w 30"/>
                <a:gd name="T1" fmla="*/ 1 h 56"/>
                <a:gd name="T2" fmla="*/ 30 w 30"/>
                <a:gd name="T3" fmla="*/ 56 h 56"/>
                <a:gd name="T4" fmla="*/ 2 w 30"/>
                <a:gd name="T5" fmla="*/ 56 h 56"/>
                <a:gd name="T6" fmla="*/ 0 w 30"/>
                <a:gd name="T7" fmla="*/ 0 h 56"/>
                <a:gd name="T8" fmla="*/ 29 w 30"/>
                <a:gd name="T9" fmla="*/ 1 h 56"/>
              </a:gdLst>
              <a:ahLst/>
              <a:cxnLst>
                <a:cxn ang="0">
                  <a:pos x="T0" y="T1"/>
                </a:cxn>
                <a:cxn ang="0">
                  <a:pos x="T2" y="T3"/>
                </a:cxn>
                <a:cxn ang="0">
                  <a:pos x="T4" y="T5"/>
                </a:cxn>
                <a:cxn ang="0">
                  <a:pos x="T6" y="T7"/>
                </a:cxn>
                <a:cxn ang="0">
                  <a:pos x="T8" y="T9"/>
                </a:cxn>
              </a:cxnLst>
              <a:rect l="0" t="0" r="r" b="b"/>
              <a:pathLst>
                <a:path w="30" h="56">
                  <a:moveTo>
                    <a:pt x="29" y="1"/>
                  </a:moveTo>
                  <a:lnTo>
                    <a:pt x="30" y="56"/>
                  </a:lnTo>
                  <a:lnTo>
                    <a:pt x="2" y="56"/>
                  </a:lnTo>
                  <a:lnTo>
                    <a:pt x="0" y="0"/>
                  </a:lnTo>
                  <a:lnTo>
                    <a:pt x="29"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2" name="Freeform 2241"/>
            <p:cNvSpPr>
              <a:spLocks/>
            </p:cNvSpPr>
            <p:nvPr/>
          </p:nvSpPr>
          <p:spPr bwMode="auto">
            <a:xfrm>
              <a:off x="13770753" y="-432990"/>
              <a:ext cx="11113" cy="96838"/>
            </a:xfrm>
            <a:custGeom>
              <a:avLst/>
              <a:gdLst>
                <a:gd name="T0" fmla="*/ 5 w 7"/>
                <a:gd name="T1" fmla="*/ 0 h 61"/>
                <a:gd name="T2" fmla="*/ 7 w 7"/>
                <a:gd name="T3" fmla="*/ 55 h 61"/>
                <a:gd name="T4" fmla="*/ 2 w 7"/>
                <a:gd name="T5" fmla="*/ 61 h 61"/>
                <a:gd name="T6" fmla="*/ 0 w 7"/>
                <a:gd name="T7" fmla="*/ 6 h 61"/>
                <a:gd name="T8" fmla="*/ 5 w 7"/>
                <a:gd name="T9" fmla="*/ 0 h 61"/>
              </a:gdLst>
              <a:ahLst/>
              <a:cxnLst>
                <a:cxn ang="0">
                  <a:pos x="T0" y="T1"/>
                </a:cxn>
                <a:cxn ang="0">
                  <a:pos x="T2" y="T3"/>
                </a:cxn>
                <a:cxn ang="0">
                  <a:pos x="T4" y="T5"/>
                </a:cxn>
                <a:cxn ang="0">
                  <a:pos x="T6" y="T7"/>
                </a:cxn>
                <a:cxn ang="0">
                  <a:pos x="T8" y="T9"/>
                </a:cxn>
              </a:cxnLst>
              <a:rect l="0" t="0" r="r" b="b"/>
              <a:pathLst>
                <a:path w="7" h="61">
                  <a:moveTo>
                    <a:pt x="5" y="0"/>
                  </a:moveTo>
                  <a:lnTo>
                    <a:pt x="7" y="55"/>
                  </a:lnTo>
                  <a:lnTo>
                    <a:pt x="2" y="61"/>
                  </a:lnTo>
                  <a:lnTo>
                    <a:pt x="0" y="6"/>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3" name="Freeform 2242"/>
            <p:cNvSpPr>
              <a:spLocks/>
            </p:cNvSpPr>
            <p:nvPr/>
          </p:nvSpPr>
          <p:spPr bwMode="auto">
            <a:xfrm>
              <a:off x="12183253" y="-1795065"/>
              <a:ext cx="2211388" cy="1392238"/>
            </a:xfrm>
            <a:custGeom>
              <a:avLst/>
              <a:gdLst>
                <a:gd name="T0" fmla="*/ 451 w 1770"/>
                <a:gd name="T1" fmla="*/ 60 h 1067"/>
                <a:gd name="T2" fmla="*/ 526 w 1770"/>
                <a:gd name="T3" fmla="*/ 109 h 1067"/>
                <a:gd name="T4" fmla="*/ 562 w 1770"/>
                <a:gd name="T5" fmla="*/ 131 h 1067"/>
                <a:gd name="T6" fmla="*/ 1297 w 1770"/>
                <a:gd name="T7" fmla="*/ 172 h 1067"/>
                <a:gd name="T8" fmla="*/ 1258 w 1770"/>
                <a:gd name="T9" fmla="*/ 235 h 1067"/>
                <a:gd name="T10" fmla="*/ 1246 w 1770"/>
                <a:gd name="T11" fmla="*/ 285 h 1067"/>
                <a:gd name="T12" fmla="*/ 1242 w 1770"/>
                <a:gd name="T13" fmla="*/ 338 h 1067"/>
                <a:gd name="T14" fmla="*/ 1291 w 1770"/>
                <a:gd name="T15" fmla="*/ 341 h 1067"/>
                <a:gd name="T16" fmla="*/ 1344 w 1770"/>
                <a:gd name="T17" fmla="*/ 374 h 1067"/>
                <a:gd name="T18" fmla="*/ 1445 w 1770"/>
                <a:gd name="T19" fmla="*/ 354 h 1067"/>
                <a:gd name="T20" fmla="*/ 1462 w 1770"/>
                <a:gd name="T21" fmla="*/ 390 h 1067"/>
                <a:gd name="T22" fmla="*/ 1527 w 1770"/>
                <a:gd name="T23" fmla="*/ 371 h 1067"/>
                <a:gd name="T24" fmla="*/ 1574 w 1770"/>
                <a:gd name="T25" fmla="*/ 377 h 1067"/>
                <a:gd name="T26" fmla="*/ 1654 w 1770"/>
                <a:gd name="T27" fmla="*/ 373 h 1067"/>
                <a:gd name="T28" fmla="*/ 1748 w 1770"/>
                <a:gd name="T29" fmla="*/ 360 h 1067"/>
                <a:gd name="T30" fmla="*/ 1760 w 1770"/>
                <a:gd name="T31" fmla="*/ 393 h 1067"/>
                <a:gd name="T32" fmla="*/ 1753 w 1770"/>
                <a:gd name="T33" fmla="*/ 452 h 1067"/>
                <a:gd name="T34" fmla="*/ 1751 w 1770"/>
                <a:gd name="T35" fmla="*/ 493 h 1067"/>
                <a:gd name="T36" fmla="*/ 1698 w 1770"/>
                <a:gd name="T37" fmla="*/ 484 h 1067"/>
                <a:gd name="T38" fmla="*/ 1661 w 1770"/>
                <a:gd name="T39" fmla="*/ 500 h 1067"/>
                <a:gd name="T40" fmla="*/ 1646 w 1770"/>
                <a:gd name="T41" fmla="*/ 533 h 1067"/>
                <a:gd name="T42" fmla="*/ 1592 w 1770"/>
                <a:gd name="T43" fmla="*/ 567 h 1067"/>
                <a:gd name="T44" fmla="*/ 1608 w 1770"/>
                <a:gd name="T45" fmla="*/ 619 h 1067"/>
                <a:gd name="T46" fmla="*/ 1584 w 1770"/>
                <a:gd name="T47" fmla="*/ 662 h 1067"/>
                <a:gd name="T48" fmla="*/ 1553 w 1770"/>
                <a:gd name="T49" fmla="*/ 702 h 1067"/>
                <a:gd name="T50" fmla="*/ 1397 w 1770"/>
                <a:gd name="T51" fmla="*/ 708 h 1067"/>
                <a:gd name="T52" fmla="*/ 1333 w 1770"/>
                <a:gd name="T53" fmla="*/ 719 h 1067"/>
                <a:gd name="T54" fmla="*/ 1216 w 1770"/>
                <a:gd name="T55" fmla="*/ 741 h 1067"/>
                <a:gd name="T56" fmla="*/ 1167 w 1770"/>
                <a:gd name="T57" fmla="*/ 779 h 1067"/>
                <a:gd name="T58" fmla="*/ 1125 w 1770"/>
                <a:gd name="T59" fmla="*/ 829 h 1067"/>
                <a:gd name="T60" fmla="*/ 1048 w 1770"/>
                <a:gd name="T61" fmla="*/ 883 h 1067"/>
                <a:gd name="T62" fmla="*/ 1013 w 1770"/>
                <a:gd name="T63" fmla="*/ 927 h 1067"/>
                <a:gd name="T64" fmla="*/ 919 w 1770"/>
                <a:gd name="T65" fmla="*/ 969 h 1067"/>
                <a:gd name="T66" fmla="*/ 852 w 1770"/>
                <a:gd name="T67" fmla="*/ 993 h 1067"/>
                <a:gd name="T68" fmla="*/ 821 w 1770"/>
                <a:gd name="T69" fmla="*/ 1026 h 1067"/>
                <a:gd name="T70" fmla="*/ 796 w 1770"/>
                <a:gd name="T71" fmla="*/ 1061 h 1067"/>
                <a:gd name="T72" fmla="*/ 677 w 1770"/>
                <a:gd name="T73" fmla="*/ 1063 h 1067"/>
                <a:gd name="T74" fmla="*/ 640 w 1770"/>
                <a:gd name="T75" fmla="*/ 1021 h 1067"/>
                <a:gd name="T76" fmla="*/ 621 w 1770"/>
                <a:gd name="T77" fmla="*/ 964 h 1067"/>
                <a:gd name="T78" fmla="*/ 522 w 1770"/>
                <a:gd name="T79" fmla="*/ 951 h 1067"/>
                <a:gd name="T80" fmla="*/ 446 w 1770"/>
                <a:gd name="T81" fmla="*/ 947 h 1067"/>
                <a:gd name="T82" fmla="*/ 381 w 1770"/>
                <a:gd name="T83" fmla="*/ 944 h 1067"/>
                <a:gd name="T84" fmla="*/ 392 w 1770"/>
                <a:gd name="T85" fmla="*/ 886 h 1067"/>
                <a:gd name="T86" fmla="*/ 364 w 1770"/>
                <a:gd name="T87" fmla="*/ 823 h 1067"/>
                <a:gd name="T88" fmla="*/ 400 w 1770"/>
                <a:gd name="T89" fmla="*/ 755 h 1067"/>
                <a:gd name="T90" fmla="*/ 423 w 1770"/>
                <a:gd name="T91" fmla="*/ 671 h 1067"/>
                <a:gd name="T92" fmla="*/ 356 w 1770"/>
                <a:gd name="T93" fmla="*/ 638 h 1067"/>
                <a:gd name="T94" fmla="*/ 350 w 1770"/>
                <a:gd name="T95" fmla="*/ 574 h 1067"/>
                <a:gd name="T96" fmla="*/ 173 w 1770"/>
                <a:gd name="T97" fmla="*/ 573 h 1067"/>
                <a:gd name="T98" fmla="*/ 100 w 1770"/>
                <a:gd name="T99" fmla="*/ 498 h 1067"/>
                <a:gd name="T100" fmla="*/ 121 w 1770"/>
                <a:gd name="T101" fmla="*/ 428 h 1067"/>
                <a:gd name="T102" fmla="*/ 113 w 1770"/>
                <a:gd name="T103" fmla="*/ 395 h 1067"/>
                <a:gd name="T104" fmla="*/ 156 w 1770"/>
                <a:gd name="T105" fmla="*/ 361 h 1067"/>
                <a:gd name="T106" fmla="*/ 192 w 1770"/>
                <a:gd name="T107" fmla="*/ 313 h 1067"/>
                <a:gd name="T108" fmla="*/ 172 w 1770"/>
                <a:gd name="T109" fmla="*/ 290 h 1067"/>
                <a:gd name="T110" fmla="*/ 191 w 1770"/>
                <a:gd name="T111" fmla="*/ 259 h 1067"/>
                <a:gd name="T112" fmla="*/ 121 w 1770"/>
                <a:gd name="T113" fmla="*/ 231 h 1067"/>
                <a:gd name="T114" fmla="*/ 14 w 1770"/>
                <a:gd name="T115" fmla="*/ 200 h 1067"/>
                <a:gd name="T116" fmla="*/ 3 w 1770"/>
                <a:gd name="T117" fmla="*/ 155 h 1067"/>
                <a:gd name="T118" fmla="*/ 9 w 1770"/>
                <a:gd name="T119" fmla="*/ 112 h 1067"/>
                <a:gd name="T120" fmla="*/ 363 w 1770"/>
                <a:gd name="T121" fmla="*/ 87 h 1067"/>
                <a:gd name="T122" fmla="*/ 383 w 1770"/>
                <a:gd name="T123" fmla="*/ 43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0" h="1067">
                  <a:moveTo>
                    <a:pt x="412" y="0"/>
                  </a:moveTo>
                  <a:cubicBezTo>
                    <a:pt x="412" y="1"/>
                    <a:pt x="423" y="7"/>
                    <a:pt x="430" y="13"/>
                  </a:cubicBezTo>
                  <a:cubicBezTo>
                    <a:pt x="432" y="19"/>
                    <a:pt x="446" y="43"/>
                    <a:pt x="446" y="44"/>
                  </a:cubicBezTo>
                  <a:cubicBezTo>
                    <a:pt x="451" y="60"/>
                    <a:pt x="451" y="60"/>
                    <a:pt x="451" y="60"/>
                  </a:cubicBezTo>
                  <a:cubicBezTo>
                    <a:pt x="466" y="85"/>
                    <a:pt x="466" y="85"/>
                    <a:pt x="466" y="85"/>
                  </a:cubicBezTo>
                  <a:cubicBezTo>
                    <a:pt x="470" y="90"/>
                    <a:pt x="470" y="90"/>
                    <a:pt x="470" y="90"/>
                  </a:cubicBezTo>
                  <a:cubicBezTo>
                    <a:pt x="495" y="100"/>
                    <a:pt x="495" y="100"/>
                    <a:pt x="495" y="100"/>
                  </a:cubicBezTo>
                  <a:cubicBezTo>
                    <a:pt x="526" y="109"/>
                    <a:pt x="526" y="109"/>
                    <a:pt x="526" y="109"/>
                  </a:cubicBezTo>
                  <a:cubicBezTo>
                    <a:pt x="529" y="117"/>
                    <a:pt x="529" y="117"/>
                    <a:pt x="529" y="117"/>
                  </a:cubicBezTo>
                  <a:cubicBezTo>
                    <a:pt x="533" y="122"/>
                    <a:pt x="533" y="122"/>
                    <a:pt x="533" y="122"/>
                  </a:cubicBezTo>
                  <a:cubicBezTo>
                    <a:pt x="541" y="122"/>
                    <a:pt x="541" y="122"/>
                    <a:pt x="541" y="122"/>
                  </a:cubicBezTo>
                  <a:cubicBezTo>
                    <a:pt x="562" y="131"/>
                    <a:pt x="562" y="131"/>
                    <a:pt x="562" y="131"/>
                  </a:cubicBezTo>
                  <a:cubicBezTo>
                    <a:pt x="583" y="133"/>
                    <a:pt x="583" y="133"/>
                    <a:pt x="583" y="133"/>
                  </a:cubicBezTo>
                  <a:cubicBezTo>
                    <a:pt x="601" y="138"/>
                    <a:pt x="601" y="138"/>
                    <a:pt x="601" y="138"/>
                  </a:cubicBezTo>
                  <a:cubicBezTo>
                    <a:pt x="1306" y="163"/>
                    <a:pt x="1306" y="163"/>
                    <a:pt x="1306" y="163"/>
                  </a:cubicBezTo>
                  <a:cubicBezTo>
                    <a:pt x="1297" y="172"/>
                    <a:pt x="1297" y="172"/>
                    <a:pt x="1297" y="172"/>
                  </a:cubicBezTo>
                  <a:cubicBezTo>
                    <a:pt x="1292" y="184"/>
                    <a:pt x="1292" y="184"/>
                    <a:pt x="1292" y="184"/>
                  </a:cubicBezTo>
                  <a:cubicBezTo>
                    <a:pt x="1266" y="204"/>
                    <a:pt x="1266" y="204"/>
                    <a:pt x="1266" y="204"/>
                  </a:cubicBezTo>
                  <a:cubicBezTo>
                    <a:pt x="1258" y="217"/>
                    <a:pt x="1258" y="217"/>
                    <a:pt x="1258" y="217"/>
                  </a:cubicBezTo>
                  <a:cubicBezTo>
                    <a:pt x="1258" y="235"/>
                    <a:pt x="1258" y="235"/>
                    <a:pt x="1258" y="235"/>
                  </a:cubicBezTo>
                  <a:cubicBezTo>
                    <a:pt x="1241" y="257"/>
                    <a:pt x="1241" y="257"/>
                    <a:pt x="1241" y="257"/>
                  </a:cubicBezTo>
                  <a:cubicBezTo>
                    <a:pt x="1243" y="261"/>
                    <a:pt x="1243" y="261"/>
                    <a:pt x="1243" y="261"/>
                  </a:cubicBezTo>
                  <a:cubicBezTo>
                    <a:pt x="1248" y="273"/>
                    <a:pt x="1248" y="273"/>
                    <a:pt x="1248" y="273"/>
                  </a:cubicBezTo>
                  <a:cubicBezTo>
                    <a:pt x="1246" y="285"/>
                    <a:pt x="1246" y="285"/>
                    <a:pt x="1246" y="285"/>
                  </a:cubicBezTo>
                  <a:cubicBezTo>
                    <a:pt x="1245" y="302"/>
                    <a:pt x="1245" y="302"/>
                    <a:pt x="1245" y="302"/>
                  </a:cubicBezTo>
                  <a:cubicBezTo>
                    <a:pt x="1246" y="305"/>
                    <a:pt x="1246" y="305"/>
                    <a:pt x="1246" y="305"/>
                  </a:cubicBezTo>
                  <a:cubicBezTo>
                    <a:pt x="1251" y="319"/>
                    <a:pt x="1251" y="319"/>
                    <a:pt x="1251" y="319"/>
                  </a:cubicBezTo>
                  <a:cubicBezTo>
                    <a:pt x="1242" y="338"/>
                    <a:pt x="1242" y="338"/>
                    <a:pt x="1242" y="338"/>
                  </a:cubicBezTo>
                  <a:cubicBezTo>
                    <a:pt x="1260" y="355"/>
                    <a:pt x="1260" y="355"/>
                    <a:pt x="1260" y="355"/>
                  </a:cubicBezTo>
                  <a:cubicBezTo>
                    <a:pt x="1270" y="337"/>
                    <a:pt x="1270" y="337"/>
                    <a:pt x="1270" y="337"/>
                  </a:cubicBezTo>
                  <a:cubicBezTo>
                    <a:pt x="1299" y="326"/>
                    <a:pt x="1299" y="326"/>
                    <a:pt x="1299" y="326"/>
                  </a:cubicBezTo>
                  <a:cubicBezTo>
                    <a:pt x="1291" y="341"/>
                    <a:pt x="1291" y="341"/>
                    <a:pt x="1291" y="341"/>
                  </a:cubicBezTo>
                  <a:cubicBezTo>
                    <a:pt x="1288" y="358"/>
                    <a:pt x="1288" y="358"/>
                    <a:pt x="1288" y="358"/>
                  </a:cubicBezTo>
                  <a:cubicBezTo>
                    <a:pt x="1289" y="362"/>
                    <a:pt x="1289" y="362"/>
                    <a:pt x="1289" y="362"/>
                  </a:cubicBezTo>
                  <a:cubicBezTo>
                    <a:pt x="1320" y="369"/>
                    <a:pt x="1320" y="369"/>
                    <a:pt x="1320" y="369"/>
                  </a:cubicBezTo>
                  <a:cubicBezTo>
                    <a:pt x="1344" y="374"/>
                    <a:pt x="1344" y="374"/>
                    <a:pt x="1344" y="374"/>
                  </a:cubicBezTo>
                  <a:cubicBezTo>
                    <a:pt x="1379" y="381"/>
                    <a:pt x="1379" y="381"/>
                    <a:pt x="1379" y="381"/>
                  </a:cubicBezTo>
                  <a:cubicBezTo>
                    <a:pt x="1410" y="357"/>
                    <a:pt x="1410" y="357"/>
                    <a:pt x="1410" y="357"/>
                  </a:cubicBezTo>
                  <a:cubicBezTo>
                    <a:pt x="1422" y="346"/>
                    <a:pt x="1422" y="346"/>
                    <a:pt x="1422" y="346"/>
                  </a:cubicBezTo>
                  <a:cubicBezTo>
                    <a:pt x="1445" y="354"/>
                    <a:pt x="1445" y="354"/>
                    <a:pt x="1445" y="354"/>
                  </a:cubicBezTo>
                  <a:cubicBezTo>
                    <a:pt x="1457" y="367"/>
                    <a:pt x="1457" y="367"/>
                    <a:pt x="1457" y="367"/>
                  </a:cubicBezTo>
                  <a:cubicBezTo>
                    <a:pt x="1455" y="384"/>
                    <a:pt x="1455" y="384"/>
                    <a:pt x="1455" y="384"/>
                  </a:cubicBezTo>
                  <a:cubicBezTo>
                    <a:pt x="1455" y="389"/>
                    <a:pt x="1455" y="389"/>
                    <a:pt x="1455" y="389"/>
                  </a:cubicBezTo>
                  <a:cubicBezTo>
                    <a:pt x="1462" y="390"/>
                    <a:pt x="1462" y="390"/>
                    <a:pt x="1462" y="390"/>
                  </a:cubicBezTo>
                  <a:cubicBezTo>
                    <a:pt x="1471" y="378"/>
                    <a:pt x="1471" y="378"/>
                    <a:pt x="1471" y="378"/>
                  </a:cubicBezTo>
                  <a:cubicBezTo>
                    <a:pt x="1481" y="379"/>
                    <a:pt x="1481" y="379"/>
                    <a:pt x="1481" y="379"/>
                  </a:cubicBezTo>
                  <a:cubicBezTo>
                    <a:pt x="1505" y="377"/>
                    <a:pt x="1505" y="377"/>
                    <a:pt x="1505" y="377"/>
                  </a:cubicBezTo>
                  <a:cubicBezTo>
                    <a:pt x="1527" y="371"/>
                    <a:pt x="1527" y="371"/>
                    <a:pt x="1527" y="371"/>
                  </a:cubicBezTo>
                  <a:cubicBezTo>
                    <a:pt x="1530" y="379"/>
                    <a:pt x="1530" y="379"/>
                    <a:pt x="1530" y="379"/>
                  </a:cubicBezTo>
                  <a:cubicBezTo>
                    <a:pt x="1575" y="392"/>
                    <a:pt x="1575" y="392"/>
                    <a:pt x="1575" y="392"/>
                  </a:cubicBezTo>
                  <a:cubicBezTo>
                    <a:pt x="1575" y="387"/>
                    <a:pt x="1575" y="387"/>
                    <a:pt x="1575" y="387"/>
                  </a:cubicBezTo>
                  <a:cubicBezTo>
                    <a:pt x="1574" y="377"/>
                    <a:pt x="1574" y="377"/>
                    <a:pt x="1574" y="377"/>
                  </a:cubicBezTo>
                  <a:cubicBezTo>
                    <a:pt x="1584" y="377"/>
                    <a:pt x="1584" y="377"/>
                    <a:pt x="1584" y="377"/>
                  </a:cubicBezTo>
                  <a:cubicBezTo>
                    <a:pt x="1604" y="387"/>
                    <a:pt x="1604" y="387"/>
                    <a:pt x="1604" y="387"/>
                  </a:cubicBezTo>
                  <a:cubicBezTo>
                    <a:pt x="1631" y="381"/>
                    <a:pt x="1631" y="381"/>
                    <a:pt x="1631" y="381"/>
                  </a:cubicBezTo>
                  <a:cubicBezTo>
                    <a:pt x="1654" y="373"/>
                    <a:pt x="1654" y="373"/>
                    <a:pt x="1654" y="373"/>
                  </a:cubicBezTo>
                  <a:cubicBezTo>
                    <a:pt x="1679" y="376"/>
                    <a:pt x="1679" y="376"/>
                    <a:pt x="1679" y="376"/>
                  </a:cubicBezTo>
                  <a:cubicBezTo>
                    <a:pt x="1708" y="365"/>
                    <a:pt x="1708" y="365"/>
                    <a:pt x="1708" y="365"/>
                  </a:cubicBezTo>
                  <a:cubicBezTo>
                    <a:pt x="1733" y="361"/>
                    <a:pt x="1733" y="361"/>
                    <a:pt x="1733" y="361"/>
                  </a:cubicBezTo>
                  <a:cubicBezTo>
                    <a:pt x="1733" y="361"/>
                    <a:pt x="1740" y="361"/>
                    <a:pt x="1748" y="360"/>
                  </a:cubicBezTo>
                  <a:cubicBezTo>
                    <a:pt x="1762" y="367"/>
                    <a:pt x="1762" y="367"/>
                    <a:pt x="1762" y="367"/>
                  </a:cubicBezTo>
                  <a:cubicBezTo>
                    <a:pt x="1757" y="373"/>
                    <a:pt x="1757" y="373"/>
                    <a:pt x="1757" y="373"/>
                  </a:cubicBezTo>
                  <a:cubicBezTo>
                    <a:pt x="1751" y="383"/>
                    <a:pt x="1751" y="383"/>
                    <a:pt x="1751" y="383"/>
                  </a:cubicBezTo>
                  <a:cubicBezTo>
                    <a:pt x="1760" y="393"/>
                    <a:pt x="1760" y="393"/>
                    <a:pt x="1760" y="393"/>
                  </a:cubicBezTo>
                  <a:cubicBezTo>
                    <a:pt x="1743" y="400"/>
                    <a:pt x="1743" y="400"/>
                    <a:pt x="1743" y="400"/>
                  </a:cubicBezTo>
                  <a:cubicBezTo>
                    <a:pt x="1732" y="416"/>
                    <a:pt x="1732" y="416"/>
                    <a:pt x="1732" y="416"/>
                  </a:cubicBezTo>
                  <a:cubicBezTo>
                    <a:pt x="1738" y="439"/>
                    <a:pt x="1738" y="439"/>
                    <a:pt x="1738" y="439"/>
                  </a:cubicBezTo>
                  <a:cubicBezTo>
                    <a:pt x="1753" y="452"/>
                    <a:pt x="1753" y="452"/>
                    <a:pt x="1753" y="452"/>
                  </a:cubicBezTo>
                  <a:cubicBezTo>
                    <a:pt x="1770" y="460"/>
                    <a:pt x="1770" y="460"/>
                    <a:pt x="1770" y="460"/>
                  </a:cubicBezTo>
                  <a:cubicBezTo>
                    <a:pt x="1764" y="469"/>
                    <a:pt x="1764" y="469"/>
                    <a:pt x="1764" y="469"/>
                  </a:cubicBezTo>
                  <a:cubicBezTo>
                    <a:pt x="1765" y="479"/>
                    <a:pt x="1765" y="479"/>
                    <a:pt x="1765" y="479"/>
                  </a:cubicBezTo>
                  <a:cubicBezTo>
                    <a:pt x="1751" y="493"/>
                    <a:pt x="1751" y="493"/>
                    <a:pt x="1751" y="493"/>
                  </a:cubicBezTo>
                  <a:cubicBezTo>
                    <a:pt x="1726" y="496"/>
                    <a:pt x="1726" y="496"/>
                    <a:pt x="1726" y="496"/>
                  </a:cubicBezTo>
                  <a:cubicBezTo>
                    <a:pt x="1720" y="496"/>
                    <a:pt x="1720" y="496"/>
                    <a:pt x="1720" y="496"/>
                  </a:cubicBezTo>
                  <a:cubicBezTo>
                    <a:pt x="1720" y="491"/>
                    <a:pt x="1720" y="491"/>
                    <a:pt x="1720" y="491"/>
                  </a:cubicBezTo>
                  <a:cubicBezTo>
                    <a:pt x="1698" y="484"/>
                    <a:pt x="1698" y="484"/>
                    <a:pt x="1698" y="484"/>
                  </a:cubicBezTo>
                  <a:cubicBezTo>
                    <a:pt x="1691" y="486"/>
                    <a:pt x="1691" y="486"/>
                    <a:pt x="1691" y="486"/>
                  </a:cubicBezTo>
                  <a:cubicBezTo>
                    <a:pt x="1690" y="500"/>
                    <a:pt x="1690" y="500"/>
                    <a:pt x="1690" y="500"/>
                  </a:cubicBezTo>
                  <a:cubicBezTo>
                    <a:pt x="1673" y="504"/>
                    <a:pt x="1673" y="504"/>
                    <a:pt x="1673" y="504"/>
                  </a:cubicBezTo>
                  <a:cubicBezTo>
                    <a:pt x="1661" y="500"/>
                    <a:pt x="1661" y="500"/>
                    <a:pt x="1661" y="500"/>
                  </a:cubicBezTo>
                  <a:cubicBezTo>
                    <a:pt x="1642" y="510"/>
                    <a:pt x="1642" y="510"/>
                    <a:pt x="1642" y="510"/>
                  </a:cubicBezTo>
                  <a:cubicBezTo>
                    <a:pt x="1652" y="516"/>
                    <a:pt x="1652" y="516"/>
                    <a:pt x="1652" y="516"/>
                  </a:cubicBezTo>
                  <a:cubicBezTo>
                    <a:pt x="1649" y="522"/>
                    <a:pt x="1649" y="522"/>
                    <a:pt x="1649" y="522"/>
                  </a:cubicBezTo>
                  <a:cubicBezTo>
                    <a:pt x="1646" y="533"/>
                    <a:pt x="1646" y="533"/>
                    <a:pt x="1646" y="533"/>
                  </a:cubicBezTo>
                  <a:cubicBezTo>
                    <a:pt x="1652" y="542"/>
                    <a:pt x="1652" y="542"/>
                    <a:pt x="1652" y="542"/>
                  </a:cubicBezTo>
                  <a:cubicBezTo>
                    <a:pt x="1652" y="554"/>
                    <a:pt x="1652" y="554"/>
                    <a:pt x="1652" y="554"/>
                  </a:cubicBezTo>
                  <a:cubicBezTo>
                    <a:pt x="1613" y="558"/>
                    <a:pt x="1613" y="558"/>
                    <a:pt x="1613" y="558"/>
                  </a:cubicBezTo>
                  <a:cubicBezTo>
                    <a:pt x="1592" y="567"/>
                    <a:pt x="1592" y="567"/>
                    <a:pt x="1592" y="567"/>
                  </a:cubicBezTo>
                  <a:cubicBezTo>
                    <a:pt x="1584" y="583"/>
                    <a:pt x="1584" y="583"/>
                    <a:pt x="1584" y="583"/>
                  </a:cubicBezTo>
                  <a:cubicBezTo>
                    <a:pt x="1583" y="596"/>
                    <a:pt x="1583" y="596"/>
                    <a:pt x="1583" y="596"/>
                  </a:cubicBezTo>
                  <a:cubicBezTo>
                    <a:pt x="1599" y="606"/>
                    <a:pt x="1599" y="606"/>
                    <a:pt x="1599" y="606"/>
                  </a:cubicBezTo>
                  <a:cubicBezTo>
                    <a:pt x="1608" y="619"/>
                    <a:pt x="1608" y="619"/>
                    <a:pt x="1608" y="619"/>
                  </a:cubicBezTo>
                  <a:cubicBezTo>
                    <a:pt x="1600" y="629"/>
                    <a:pt x="1600" y="629"/>
                    <a:pt x="1600" y="629"/>
                  </a:cubicBezTo>
                  <a:cubicBezTo>
                    <a:pt x="1574" y="640"/>
                    <a:pt x="1574" y="640"/>
                    <a:pt x="1574" y="640"/>
                  </a:cubicBezTo>
                  <a:cubicBezTo>
                    <a:pt x="1559" y="652"/>
                    <a:pt x="1559" y="652"/>
                    <a:pt x="1559" y="652"/>
                  </a:cubicBezTo>
                  <a:cubicBezTo>
                    <a:pt x="1584" y="662"/>
                    <a:pt x="1584" y="662"/>
                    <a:pt x="1584" y="662"/>
                  </a:cubicBezTo>
                  <a:cubicBezTo>
                    <a:pt x="1585" y="668"/>
                    <a:pt x="1585" y="668"/>
                    <a:pt x="1585" y="668"/>
                  </a:cubicBezTo>
                  <a:cubicBezTo>
                    <a:pt x="1577" y="681"/>
                    <a:pt x="1577" y="681"/>
                    <a:pt x="1577" y="681"/>
                  </a:cubicBezTo>
                  <a:cubicBezTo>
                    <a:pt x="1578" y="694"/>
                    <a:pt x="1578" y="694"/>
                    <a:pt x="1578" y="694"/>
                  </a:cubicBezTo>
                  <a:cubicBezTo>
                    <a:pt x="1553" y="702"/>
                    <a:pt x="1553" y="702"/>
                    <a:pt x="1553" y="702"/>
                  </a:cubicBezTo>
                  <a:cubicBezTo>
                    <a:pt x="1509" y="719"/>
                    <a:pt x="1509" y="719"/>
                    <a:pt x="1509" y="719"/>
                  </a:cubicBezTo>
                  <a:cubicBezTo>
                    <a:pt x="1487" y="713"/>
                    <a:pt x="1487" y="713"/>
                    <a:pt x="1487" y="713"/>
                  </a:cubicBezTo>
                  <a:cubicBezTo>
                    <a:pt x="1453" y="709"/>
                    <a:pt x="1453" y="709"/>
                    <a:pt x="1453" y="709"/>
                  </a:cubicBezTo>
                  <a:cubicBezTo>
                    <a:pt x="1397" y="708"/>
                    <a:pt x="1397" y="708"/>
                    <a:pt x="1397" y="708"/>
                  </a:cubicBezTo>
                  <a:cubicBezTo>
                    <a:pt x="1381" y="711"/>
                    <a:pt x="1381" y="711"/>
                    <a:pt x="1381" y="711"/>
                  </a:cubicBezTo>
                  <a:cubicBezTo>
                    <a:pt x="1345" y="724"/>
                    <a:pt x="1345" y="724"/>
                    <a:pt x="1345" y="724"/>
                  </a:cubicBezTo>
                  <a:cubicBezTo>
                    <a:pt x="1337" y="722"/>
                    <a:pt x="1337" y="722"/>
                    <a:pt x="1337" y="722"/>
                  </a:cubicBezTo>
                  <a:cubicBezTo>
                    <a:pt x="1333" y="719"/>
                    <a:pt x="1333" y="719"/>
                    <a:pt x="1333" y="719"/>
                  </a:cubicBezTo>
                  <a:cubicBezTo>
                    <a:pt x="1304" y="723"/>
                    <a:pt x="1304" y="723"/>
                    <a:pt x="1304" y="723"/>
                  </a:cubicBezTo>
                  <a:cubicBezTo>
                    <a:pt x="1245" y="726"/>
                    <a:pt x="1245" y="726"/>
                    <a:pt x="1245" y="726"/>
                  </a:cubicBezTo>
                  <a:cubicBezTo>
                    <a:pt x="1231" y="737"/>
                    <a:pt x="1231" y="737"/>
                    <a:pt x="1231" y="737"/>
                  </a:cubicBezTo>
                  <a:cubicBezTo>
                    <a:pt x="1216" y="741"/>
                    <a:pt x="1216" y="741"/>
                    <a:pt x="1216" y="741"/>
                  </a:cubicBezTo>
                  <a:cubicBezTo>
                    <a:pt x="1215" y="755"/>
                    <a:pt x="1215" y="755"/>
                    <a:pt x="1215" y="755"/>
                  </a:cubicBezTo>
                  <a:cubicBezTo>
                    <a:pt x="1200" y="756"/>
                    <a:pt x="1200" y="756"/>
                    <a:pt x="1200" y="756"/>
                  </a:cubicBezTo>
                  <a:cubicBezTo>
                    <a:pt x="1175" y="770"/>
                    <a:pt x="1175" y="770"/>
                    <a:pt x="1175" y="770"/>
                  </a:cubicBezTo>
                  <a:cubicBezTo>
                    <a:pt x="1167" y="779"/>
                    <a:pt x="1167" y="779"/>
                    <a:pt x="1167" y="779"/>
                  </a:cubicBezTo>
                  <a:cubicBezTo>
                    <a:pt x="1159" y="787"/>
                    <a:pt x="1159" y="787"/>
                    <a:pt x="1159" y="787"/>
                  </a:cubicBezTo>
                  <a:cubicBezTo>
                    <a:pt x="1149" y="799"/>
                    <a:pt x="1149" y="799"/>
                    <a:pt x="1149" y="799"/>
                  </a:cubicBezTo>
                  <a:cubicBezTo>
                    <a:pt x="1147" y="821"/>
                    <a:pt x="1147" y="821"/>
                    <a:pt x="1147" y="821"/>
                  </a:cubicBezTo>
                  <a:cubicBezTo>
                    <a:pt x="1125" y="829"/>
                    <a:pt x="1125" y="829"/>
                    <a:pt x="1125" y="829"/>
                  </a:cubicBezTo>
                  <a:cubicBezTo>
                    <a:pt x="1105" y="838"/>
                    <a:pt x="1105" y="838"/>
                    <a:pt x="1105" y="838"/>
                  </a:cubicBezTo>
                  <a:cubicBezTo>
                    <a:pt x="1083" y="852"/>
                    <a:pt x="1083" y="852"/>
                    <a:pt x="1083" y="852"/>
                  </a:cubicBezTo>
                  <a:cubicBezTo>
                    <a:pt x="1080" y="867"/>
                    <a:pt x="1080" y="867"/>
                    <a:pt x="1080" y="867"/>
                  </a:cubicBezTo>
                  <a:cubicBezTo>
                    <a:pt x="1048" y="883"/>
                    <a:pt x="1048" y="883"/>
                    <a:pt x="1048" y="883"/>
                  </a:cubicBezTo>
                  <a:cubicBezTo>
                    <a:pt x="1048" y="896"/>
                    <a:pt x="1048" y="896"/>
                    <a:pt x="1048" y="896"/>
                  </a:cubicBezTo>
                  <a:cubicBezTo>
                    <a:pt x="1032" y="906"/>
                    <a:pt x="1032" y="906"/>
                    <a:pt x="1032" y="906"/>
                  </a:cubicBezTo>
                  <a:cubicBezTo>
                    <a:pt x="1029" y="916"/>
                    <a:pt x="1029" y="916"/>
                    <a:pt x="1029" y="916"/>
                  </a:cubicBezTo>
                  <a:cubicBezTo>
                    <a:pt x="1013" y="927"/>
                    <a:pt x="1013" y="927"/>
                    <a:pt x="1013" y="927"/>
                  </a:cubicBezTo>
                  <a:cubicBezTo>
                    <a:pt x="990" y="945"/>
                    <a:pt x="990" y="945"/>
                    <a:pt x="990" y="945"/>
                  </a:cubicBezTo>
                  <a:cubicBezTo>
                    <a:pt x="974" y="952"/>
                    <a:pt x="974" y="952"/>
                    <a:pt x="974" y="952"/>
                  </a:cubicBezTo>
                  <a:cubicBezTo>
                    <a:pt x="948" y="957"/>
                    <a:pt x="948" y="957"/>
                    <a:pt x="948" y="957"/>
                  </a:cubicBezTo>
                  <a:cubicBezTo>
                    <a:pt x="919" y="969"/>
                    <a:pt x="919" y="969"/>
                    <a:pt x="919" y="969"/>
                  </a:cubicBezTo>
                  <a:cubicBezTo>
                    <a:pt x="903" y="981"/>
                    <a:pt x="903" y="981"/>
                    <a:pt x="903" y="981"/>
                  </a:cubicBezTo>
                  <a:cubicBezTo>
                    <a:pt x="883" y="984"/>
                    <a:pt x="883" y="984"/>
                    <a:pt x="883" y="984"/>
                  </a:cubicBezTo>
                  <a:cubicBezTo>
                    <a:pt x="865" y="990"/>
                    <a:pt x="865" y="990"/>
                    <a:pt x="865" y="990"/>
                  </a:cubicBezTo>
                  <a:cubicBezTo>
                    <a:pt x="852" y="993"/>
                    <a:pt x="852" y="993"/>
                    <a:pt x="852" y="993"/>
                  </a:cubicBezTo>
                  <a:cubicBezTo>
                    <a:pt x="847" y="1001"/>
                    <a:pt x="847" y="1001"/>
                    <a:pt x="847" y="1001"/>
                  </a:cubicBezTo>
                  <a:cubicBezTo>
                    <a:pt x="846" y="1009"/>
                    <a:pt x="846" y="1009"/>
                    <a:pt x="846" y="1009"/>
                  </a:cubicBezTo>
                  <a:cubicBezTo>
                    <a:pt x="835" y="1020"/>
                    <a:pt x="835" y="1020"/>
                    <a:pt x="835" y="1020"/>
                  </a:cubicBezTo>
                  <a:cubicBezTo>
                    <a:pt x="821" y="1026"/>
                    <a:pt x="821" y="1026"/>
                    <a:pt x="821" y="1026"/>
                  </a:cubicBezTo>
                  <a:cubicBezTo>
                    <a:pt x="814" y="1028"/>
                    <a:pt x="814" y="1028"/>
                    <a:pt x="814" y="1028"/>
                  </a:cubicBezTo>
                  <a:cubicBezTo>
                    <a:pt x="803" y="1040"/>
                    <a:pt x="803" y="1040"/>
                    <a:pt x="803" y="1040"/>
                  </a:cubicBezTo>
                  <a:cubicBezTo>
                    <a:pt x="799" y="1051"/>
                    <a:pt x="799" y="1051"/>
                    <a:pt x="799" y="1051"/>
                  </a:cubicBezTo>
                  <a:cubicBezTo>
                    <a:pt x="796" y="1061"/>
                    <a:pt x="796" y="1061"/>
                    <a:pt x="796" y="1061"/>
                  </a:cubicBezTo>
                  <a:cubicBezTo>
                    <a:pt x="769" y="1067"/>
                    <a:pt x="769" y="1067"/>
                    <a:pt x="769" y="1067"/>
                  </a:cubicBezTo>
                  <a:cubicBezTo>
                    <a:pt x="744" y="1055"/>
                    <a:pt x="744" y="1055"/>
                    <a:pt x="744" y="1055"/>
                  </a:cubicBezTo>
                  <a:cubicBezTo>
                    <a:pt x="743" y="1055"/>
                    <a:pt x="731" y="1054"/>
                    <a:pt x="724" y="1054"/>
                  </a:cubicBezTo>
                  <a:cubicBezTo>
                    <a:pt x="716" y="1055"/>
                    <a:pt x="705" y="1061"/>
                    <a:pt x="677" y="1063"/>
                  </a:cubicBezTo>
                  <a:cubicBezTo>
                    <a:pt x="675" y="1063"/>
                    <a:pt x="672" y="1064"/>
                    <a:pt x="670" y="1064"/>
                  </a:cubicBezTo>
                  <a:cubicBezTo>
                    <a:pt x="649" y="1064"/>
                    <a:pt x="649" y="1052"/>
                    <a:pt x="649" y="1051"/>
                  </a:cubicBezTo>
                  <a:cubicBezTo>
                    <a:pt x="649" y="1050"/>
                    <a:pt x="644" y="1041"/>
                    <a:pt x="643" y="1039"/>
                  </a:cubicBezTo>
                  <a:cubicBezTo>
                    <a:pt x="642" y="1038"/>
                    <a:pt x="640" y="1024"/>
                    <a:pt x="640" y="1021"/>
                  </a:cubicBezTo>
                  <a:cubicBezTo>
                    <a:pt x="641" y="1019"/>
                    <a:pt x="637" y="1007"/>
                    <a:pt x="638" y="1004"/>
                  </a:cubicBezTo>
                  <a:cubicBezTo>
                    <a:pt x="638" y="1000"/>
                    <a:pt x="629" y="990"/>
                    <a:pt x="629" y="989"/>
                  </a:cubicBezTo>
                  <a:cubicBezTo>
                    <a:pt x="637" y="976"/>
                    <a:pt x="637" y="976"/>
                    <a:pt x="637" y="976"/>
                  </a:cubicBezTo>
                  <a:cubicBezTo>
                    <a:pt x="636" y="975"/>
                    <a:pt x="621" y="967"/>
                    <a:pt x="621" y="964"/>
                  </a:cubicBezTo>
                  <a:cubicBezTo>
                    <a:pt x="622" y="961"/>
                    <a:pt x="603" y="956"/>
                    <a:pt x="585" y="954"/>
                  </a:cubicBezTo>
                  <a:cubicBezTo>
                    <a:pt x="568" y="953"/>
                    <a:pt x="561" y="950"/>
                    <a:pt x="551" y="943"/>
                  </a:cubicBezTo>
                  <a:cubicBezTo>
                    <a:pt x="548" y="942"/>
                    <a:pt x="547" y="941"/>
                    <a:pt x="545" y="941"/>
                  </a:cubicBezTo>
                  <a:cubicBezTo>
                    <a:pt x="540" y="941"/>
                    <a:pt x="538" y="949"/>
                    <a:pt x="522" y="951"/>
                  </a:cubicBezTo>
                  <a:cubicBezTo>
                    <a:pt x="513" y="952"/>
                    <a:pt x="507" y="952"/>
                    <a:pt x="502" y="952"/>
                  </a:cubicBezTo>
                  <a:cubicBezTo>
                    <a:pt x="494" y="952"/>
                    <a:pt x="488" y="951"/>
                    <a:pt x="482" y="949"/>
                  </a:cubicBezTo>
                  <a:cubicBezTo>
                    <a:pt x="478" y="948"/>
                    <a:pt x="467" y="947"/>
                    <a:pt x="455" y="947"/>
                  </a:cubicBezTo>
                  <a:cubicBezTo>
                    <a:pt x="452" y="947"/>
                    <a:pt x="449" y="947"/>
                    <a:pt x="446" y="947"/>
                  </a:cubicBezTo>
                  <a:cubicBezTo>
                    <a:pt x="443" y="947"/>
                    <a:pt x="440" y="947"/>
                    <a:pt x="437" y="947"/>
                  </a:cubicBezTo>
                  <a:cubicBezTo>
                    <a:pt x="426" y="947"/>
                    <a:pt x="417" y="947"/>
                    <a:pt x="414" y="946"/>
                  </a:cubicBezTo>
                  <a:cubicBezTo>
                    <a:pt x="408" y="944"/>
                    <a:pt x="401" y="944"/>
                    <a:pt x="392" y="944"/>
                  </a:cubicBezTo>
                  <a:cubicBezTo>
                    <a:pt x="389" y="944"/>
                    <a:pt x="385" y="944"/>
                    <a:pt x="381" y="944"/>
                  </a:cubicBezTo>
                  <a:cubicBezTo>
                    <a:pt x="368" y="944"/>
                    <a:pt x="384" y="929"/>
                    <a:pt x="382" y="927"/>
                  </a:cubicBezTo>
                  <a:cubicBezTo>
                    <a:pt x="380" y="924"/>
                    <a:pt x="386" y="917"/>
                    <a:pt x="383" y="912"/>
                  </a:cubicBezTo>
                  <a:cubicBezTo>
                    <a:pt x="380" y="906"/>
                    <a:pt x="385" y="900"/>
                    <a:pt x="389" y="897"/>
                  </a:cubicBezTo>
                  <a:cubicBezTo>
                    <a:pt x="393" y="894"/>
                    <a:pt x="392" y="886"/>
                    <a:pt x="392" y="886"/>
                  </a:cubicBezTo>
                  <a:cubicBezTo>
                    <a:pt x="393" y="883"/>
                    <a:pt x="394" y="869"/>
                    <a:pt x="394" y="865"/>
                  </a:cubicBezTo>
                  <a:cubicBezTo>
                    <a:pt x="393" y="861"/>
                    <a:pt x="386" y="855"/>
                    <a:pt x="381" y="848"/>
                  </a:cubicBezTo>
                  <a:cubicBezTo>
                    <a:pt x="377" y="841"/>
                    <a:pt x="381" y="841"/>
                    <a:pt x="378" y="838"/>
                  </a:cubicBezTo>
                  <a:cubicBezTo>
                    <a:pt x="376" y="835"/>
                    <a:pt x="364" y="824"/>
                    <a:pt x="364" y="823"/>
                  </a:cubicBezTo>
                  <a:cubicBezTo>
                    <a:pt x="392" y="808"/>
                    <a:pt x="392" y="808"/>
                    <a:pt x="392" y="808"/>
                  </a:cubicBezTo>
                  <a:cubicBezTo>
                    <a:pt x="371" y="791"/>
                    <a:pt x="371" y="791"/>
                    <a:pt x="371" y="791"/>
                  </a:cubicBezTo>
                  <a:cubicBezTo>
                    <a:pt x="375" y="783"/>
                    <a:pt x="375" y="783"/>
                    <a:pt x="375" y="783"/>
                  </a:cubicBezTo>
                  <a:cubicBezTo>
                    <a:pt x="400" y="755"/>
                    <a:pt x="400" y="755"/>
                    <a:pt x="400" y="755"/>
                  </a:cubicBezTo>
                  <a:cubicBezTo>
                    <a:pt x="413" y="731"/>
                    <a:pt x="413" y="731"/>
                    <a:pt x="413" y="731"/>
                  </a:cubicBezTo>
                  <a:cubicBezTo>
                    <a:pt x="434" y="696"/>
                    <a:pt x="434" y="696"/>
                    <a:pt x="434" y="696"/>
                  </a:cubicBezTo>
                  <a:cubicBezTo>
                    <a:pt x="427" y="684"/>
                    <a:pt x="427" y="684"/>
                    <a:pt x="427" y="684"/>
                  </a:cubicBezTo>
                  <a:cubicBezTo>
                    <a:pt x="427" y="684"/>
                    <a:pt x="424" y="680"/>
                    <a:pt x="423" y="671"/>
                  </a:cubicBezTo>
                  <a:cubicBezTo>
                    <a:pt x="423" y="668"/>
                    <a:pt x="423" y="667"/>
                    <a:pt x="421" y="665"/>
                  </a:cubicBezTo>
                  <a:cubicBezTo>
                    <a:pt x="418" y="662"/>
                    <a:pt x="413" y="661"/>
                    <a:pt x="411" y="655"/>
                  </a:cubicBezTo>
                  <a:cubicBezTo>
                    <a:pt x="410" y="649"/>
                    <a:pt x="399" y="648"/>
                    <a:pt x="392" y="648"/>
                  </a:cubicBezTo>
                  <a:cubicBezTo>
                    <a:pt x="387" y="648"/>
                    <a:pt x="367" y="642"/>
                    <a:pt x="356" y="638"/>
                  </a:cubicBezTo>
                  <a:cubicBezTo>
                    <a:pt x="345" y="635"/>
                    <a:pt x="340" y="623"/>
                    <a:pt x="339" y="618"/>
                  </a:cubicBezTo>
                  <a:cubicBezTo>
                    <a:pt x="338" y="613"/>
                    <a:pt x="341" y="595"/>
                    <a:pt x="341" y="594"/>
                  </a:cubicBezTo>
                  <a:cubicBezTo>
                    <a:pt x="341" y="594"/>
                    <a:pt x="351" y="586"/>
                    <a:pt x="352" y="584"/>
                  </a:cubicBezTo>
                  <a:cubicBezTo>
                    <a:pt x="352" y="582"/>
                    <a:pt x="353" y="574"/>
                    <a:pt x="350" y="574"/>
                  </a:cubicBezTo>
                  <a:cubicBezTo>
                    <a:pt x="348" y="574"/>
                    <a:pt x="341" y="574"/>
                    <a:pt x="334" y="574"/>
                  </a:cubicBezTo>
                  <a:cubicBezTo>
                    <a:pt x="328" y="574"/>
                    <a:pt x="322" y="574"/>
                    <a:pt x="321" y="574"/>
                  </a:cubicBezTo>
                  <a:cubicBezTo>
                    <a:pt x="320" y="574"/>
                    <a:pt x="292" y="574"/>
                    <a:pt x="259" y="574"/>
                  </a:cubicBezTo>
                  <a:cubicBezTo>
                    <a:pt x="226" y="574"/>
                    <a:pt x="188" y="574"/>
                    <a:pt x="173" y="573"/>
                  </a:cubicBezTo>
                  <a:cubicBezTo>
                    <a:pt x="142" y="572"/>
                    <a:pt x="146" y="569"/>
                    <a:pt x="146" y="568"/>
                  </a:cubicBezTo>
                  <a:cubicBezTo>
                    <a:pt x="143" y="538"/>
                    <a:pt x="143" y="538"/>
                    <a:pt x="143" y="538"/>
                  </a:cubicBezTo>
                  <a:cubicBezTo>
                    <a:pt x="143" y="537"/>
                    <a:pt x="140" y="518"/>
                    <a:pt x="137" y="514"/>
                  </a:cubicBezTo>
                  <a:cubicBezTo>
                    <a:pt x="133" y="510"/>
                    <a:pt x="101" y="498"/>
                    <a:pt x="100" y="498"/>
                  </a:cubicBezTo>
                  <a:cubicBezTo>
                    <a:pt x="141" y="496"/>
                    <a:pt x="141" y="496"/>
                    <a:pt x="141" y="496"/>
                  </a:cubicBezTo>
                  <a:cubicBezTo>
                    <a:pt x="136" y="474"/>
                    <a:pt x="136" y="474"/>
                    <a:pt x="136" y="474"/>
                  </a:cubicBezTo>
                  <a:cubicBezTo>
                    <a:pt x="136" y="473"/>
                    <a:pt x="127" y="453"/>
                    <a:pt x="119" y="447"/>
                  </a:cubicBezTo>
                  <a:cubicBezTo>
                    <a:pt x="110" y="440"/>
                    <a:pt x="121" y="428"/>
                    <a:pt x="121" y="428"/>
                  </a:cubicBezTo>
                  <a:cubicBezTo>
                    <a:pt x="116" y="414"/>
                    <a:pt x="116" y="414"/>
                    <a:pt x="116" y="414"/>
                  </a:cubicBezTo>
                  <a:cubicBezTo>
                    <a:pt x="93" y="409"/>
                    <a:pt x="93" y="409"/>
                    <a:pt x="93" y="409"/>
                  </a:cubicBezTo>
                  <a:cubicBezTo>
                    <a:pt x="96" y="403"/>
                    <a:pt x="96" y="403"/>
                    <a:pt x="96" y="403"/>
                  </a:cubicBezTo>
                  <a:cubicBezTo>
                    <a:pt x="113" y="395"/>
                    <a:pt x="113" y="395"/>
                    <a:pt x="113" y="395"/>
                  </a:cubicBezTo>
                  <a:cubicBezTo>
                    <a:pt x="132" y="389"/>
                    <a:pt x="132" y="389"/>
                    <a:pt x="132" y="389"/>
                  </a:cubicBezTo>
                  <a:cubicBezTo>
                    <a:pt x="136" y="378"/>
                    <a:pt x="136" y="378"/>
                    <a:pt x="136" y="378"/>
                  </a:cubicBezTo>
                  <a:cubicBezTo>
                    <a:pt x="142" y="369"/>
                    <a:pt x="142" y="369"/>
                    <a:pt x="142" y="369"/>
                  </a:cubicBezTo>
                  <a:cubicBezTo>
                    <a:pt x="156" y="361"/>
                    <a:pt x="156" y="361"/>
                    <a:pt x="156" y="361"/>
                  </a:cubicBezTo>
                  <a:cubicBezTo>
                    <a:pt x="173" y="347"/>
                    <a:pt x="173" y="347"/>
                    <a:pt x="173" y="347"/>
                  </a:cubicBezTo>
                  <a:cubicBezTo>
                    <a:pt x="185" y="338"/>
                    <a:pt x="185" y="338"/>
                    <a:pt x="185" y="338"/>
                  </a:cubicBezTo>
                  <a:cubicBezTo>
                    <a:pt x="195" y="323"/>
                    <a:pt x="195" y="323"/>
                    <a:pt x="195" y="323"/>
                  </a:cubicBezTo>
                  <a:cubicBezTo>
                    <a:pt x="192" y="313"/>
                    <a:pt x="192" y="313"/>
                    <a:pt x="192" y="313"/>
                  </a:cubicBezTo>
                  <a:cubicBezTo>
                    <a:pt x="188" y="305"/>
                    <a:pt x="188" y="305"/>
                    <a:pt x="188" y="305"/>
                  </a:cubicBezTo>
                  <a:cubicBezTo>
                    <a:pt x="184" y="296"/>
                    <a:pt x="184" y="296"/>
                    <a:pt x="184" y="296"/>
                  </a:cubicBezTo>
                  <a:cubicBezTo>
                    <a:pt x="178" y="291"/>
                    <a:pt x="178" y="291"/>
                    <a:pt x="178" y="291"/>
                  </a:cubicBezTo>
                  <a:cubicBezTo>
                    <a:pt x="172" y="290"/>
                    <a:pt x="172" y="290"/>
                    <a:pt x="172" y="290"/>
                  </a:cubicBezTo>
                  <a:cubicBezTo>
                    <a:pt x="169" y="285"/>
                    <a:pt x="169" y="285"/>
                    <a:pt x="169" y="285"/>
                  </a:cubicBezTo>
                  <a:cubicBezTo>
                    <a:pt x="168" y="274"/>
                    <a:pt x="168" y="274"/>
                    <a:pt x="168" y="274"/>
                  </a:cubicBezTo>
                  <a:cubicBezTo>
                    <a:pt x="173" y="270"/>
                    <a:pt x="173" y="270"/>
                    <a:pt x="173" y="270"/>
                  </a:cubicBezTo>
                  <a:cubicBezTo>
                    <a:pt x="191" y="259"/>
                    <a:pt x="191" y="259"/>
                    <a:pt x="191" y="259"/>
                  </a:cubicBezTo>
                  <a:cubicBezTo>
                    <a:pt x="187" y="250"/>
                    <a:pt x="187" y="250"/>
                    <a:pt x="187" y="250"/>
                  </a:cubicBezTo>
                  <a:cubicBezTo>
                    <a:pt x="162" y="236"/>
                    <a:pt x="162" y="236"/>
                    <a:pt x="162" y="236"/>
                  </a:cubicBezTo>
                  <a:cubicBezTo>
                    <a:pt x="141" y="237"/>
                    <a:pt x="141" y="237"/>
                    <a:pt x="141" y="237"/>
                  </a:cubicBezTo>
                  <a:cubicBezTo>
                    <a:pt x="121" y="231"/>
                    <a:pt x="121" y="231"/>
                    <a:pt x="121" y="231"/>
                  </a:cubicBezTo>
                  <a:cubicBezTo>
                    <a:pt x="19" y="231"/>
                    <a:pt x="19" y="231"/>
                    <a:pt x="19" y="231"/>
                  </a:cubicBezTo>
                  <a:cubicBezTo>
                    <a:pt x="8" y="229"/>
                    <a:pt x="8" y="229"/>
                    <a:pt x="8" y="229"/>
                  </a:cubicBezTo>
                  <a:cubicBezTo>
                    <a:pt x="12" y="218"/>
                    <a:pt x="12" y="218"/>
                    <a:pt x="12" y="218"/>
                  </a:cubicBezTo>
                  <a:cubicBezTo>
                    <a:pt x="14" y="200"/>
                    <a:pt x="14" y="200"/>
                    <a:pt x="14" y="200"/>
                  </a:cubicBezTo>
                  <a:cubicBezTo>
                    <a:pt x="9" y="196"/>
                    <a:pt x="9" y="196"/>
                    <a:pt x="9" y="196"/>
                  </a:cubicBezTo>
                  <a:cubicBezTo>
                    <a:pt x="5" y="176"/>
                    <a:pt x="5" y="176"/>
                    <a:pt x="5" y="176"/>
                  </a:cubicBezTo>
                  <a:cubicBezTo>
                    <a:pt x="7" y="165"/>
                    <a:pt x="7" y="165"/>
                    <a:pt x="7" y="165"/>
                  </a:cubicBezTo>
                  <a:cubicBezTo>
                    <a:pt x="3" y="155"/>
                    <a:pt x="3" y="155"/>
                    <a:pt x="3" y="155"/>
                  </a:cubicBezTo>
                  <a:cubicBezTo>
                    <a:pt x="8" y="142"/>
                    <a:pt x="8" y="142"/>
                    <a:pt x="8" y="142"/>
                  </a:cubicBezTo>
                  <a:cubicBezTo>
                    <a:pt x="0" y="130"/>
                    <a:pt x="0" y="130"/>
                    <a:pt x="0" y="130"/>
                  </a:cubicBezTo>
                  <a:cubicBezTo>
                    <a:pt x="8" y="121"/>
                    <a:pt x="8" y="121"/>
                    <a:pt x="8" y="121"/>
                  </a:cubicBezTo>
                  <a:cubicBezTo>
                    <a:pt x="9" y="112"/>
                    <a:pt x="9" y="112"/>
                    <a:pt x="9" y="112"/>
                  </a:cubicBezTo>
                  <a:cubicBezTo>
                    <a:pt x="13" y="102"/>
                    <a:pt x="13" y="102"/>
                    <a:pt x="13" y="102"/>
                  </a:cubicBezTo>
                  <a:cubicBezTo>
                    <a:pt x="7" y="97"/>
                    <a:pt x="7" y="97"/>
                    <a:pt x="7" y="97"/>
                  </a:cubicBezTo>
                  <a:cubicBezTo>
                    <a:pt x="2" y="92"/>
                    <a:pt x="2" y="92"/>
                    <a:pt x="2" y="92"/>
                  </a:cubicBezTo>
                  <a:cubicBezTo>
                    <a:pt x="363" y="87"/>
                    <a:pt x="363" y="87"/>
                    <a:pt x="363" y="87"/>
                  </a:cubicBezTo>
                  <a:cubicBezTo>
                    <a:pt x="370" y="76"/>
                    <a:pt x="370" y="76"/>
                    <a:pt x="370" y="76"/>
                  </a:cubicBezTo>
                  <a:cubicBezTo>
                    <a:pt x="369" y="69"/>
                    <a:pt x="369" y="69"/>
                    <a:pt x="369" y="69"/>
                  </a:cubicBezTo>
                  <a:cubicBezTo>
                    <a:pt x="380" y="61"/>
                    <a:pt x="380" y="61"/>
                    <a:pt x="380" y="61"/>
                  </a:cubicBezTo>
                  <a:cubicBezTo>
                    <a:pt x="381" y="60"/>
                    <a:pt x="386" y="46"/>
                    <a:pt x="383" y="43"/>
                  </a:cubicBezTo>
                  <a:cubicBezTo>
                    <a:pt x="380" y="40"/>
                    <a:pt x="375" y="31"/>
                    <a:pt x="383" y="27"/>
                  </a:cubicBezTo>
                  <a:cubicBezTo>
                    <a:pt x="391" y="23"/>
                    <a:pt x="401" y="12"/>
                    <a:pt x="399" y="9"/>
                  </a:cubicBezTo>
                  <a:cubicBezTo>
                    <a:pt x="398" y="8"/>
                    <a:pt x="405" y="4"/>
                    <a:pt x="412" y="0"/>
                  </a:cubicBez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4" name="Freeform 2243"/>
            <p:cNvSpPr>
              <a:spLocks/>
            </p:cNvSpPr>
            <p:nvPr/>
          </p:nvSpPr>
          <p:spPr bwMode="auto">
            <a:xfrm>
              <a:off x="13143691" y="-410765"/>
              <a:ext cx="36513" cy="95250"/>
            </a:xfrm>
            <a:custGeom>
              <a:avLst/>
              <a:gdLst>
                <a:gd name="T0" fmla="*/ 21 w 23"/>
                <a:gd name="T1" fmla="*/ 0 h 60"/>
                <a:gd name="T2" fmla="*/ 23 w 23"/>
                <a:gd name="T3" fmla="*/ 55 h 60"/>
                <a:gd name="T4" fmla="*/ 2 w 23"/>
                <a:gd name="T5" fmla="*/ 60 h 60"/>
                <a:gd name="T6" fmla="*/ 0 w 23"/>
                <a:gd name="T7" fmla="*/ 5 h 60"/>
                <a:gd name="T8" fmla="*/ 21 w 23"/>
                <a:gd name="T9" fmla="*/ 0 h 60"/>
              </a:gdLst>
              <a:ahLst/>
              <a:cxnLst>
                <a:cxn ang="0">
                  <a:pos x="T0" y="T1"/>
                </a:cxn>
                <a:cxn ang="0">
                  <a:pos x="T2" y="T3"/>
                </a:cxn>
                <a:cxn ang="0">
                  <a:pos x="T4" y="T5"/>
                </a:cxn>
                <a:cxn ang="0">
                  <a:pos x="T6" y="T7"/>
                </a:cxn>
                <a:cxn ang="0">
                  <a:pos x="T8" y="T9"/>
                </a:cxn>
              </a:cxnLst>
              <a:rect l="0" t="0" r="r" b="b"/>
              <a:pathLst>
                <a:path w="23" h="60">
                  <a:moveTo>
                    <a:pt x="21" y="0"/>
                  </a:moveTo>
                  <a:lnTo>
                    <a:pt x="23" y="55"/>
                  </a:lnTo>
                  <a:lnTo>
                    <a:pt x="2" y="60"/>
                  </a:lnTo>
                  <a:lnTo>
                    <a:pt x="0" y="5"/>
                  </a:lnTo>
                  <a:lnTo>
                    <a:pt x="2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5" name="Freeform 2244"/>
            <p:cNvSpPr>
              <a:spLocks/>
            </p:cNvSpPr>
            <p:nvPr/>
          </p:nvSpPr>
          <p:spPr bwMode="auto">
            <a:xfrm>
              <a:off x="13111941" y="-418703"/>
              <a:ext cx="34925" cy="103188"/>
            </a:xfrm>
            <a:custGeom>
              <a:avLst/>
              <a:gdLst>
                <a:gd name="T0" fmla="*/ 20 w 22"/>
                <a:gd name="T1" fmla="*/ 10 h 65"/>
                <a:gd name="T2" fmla="*/ 22 w 22"/>
                <a:gd name="T3" fmla="*/ 65 h 65"/>
                <a:gd name="T4" fmla="*/ 2 w 22"/>
                <a:gd name="T5" fmla="*/ 55 h 65"/>
                <a:gd name="T6" fmla="*/ 0 w 22"/>
                <a:gd name="T7" fmla="*/ 0 h 65"/>
                <a:gd name="T8" fmla="*/ 20 w 22"/>
                <a:gd name="T9" fmla="*/ 10 h 65"/>
              </a:gdLst>
              <a:ahLst/>
              <a:cxnLst>
                <a:cxn ang="0">
                  <a:pos x="T0" y="T1"/>
                </a:cxn>
                <a:cxn ang="0">
                  <a:pos x="T2" y="T3"/>
                </a:cxn>
                <a:cxn ang="0">
                  <a:pos x="T4" y="T5"/>
                </a:cxn>
                <a:cxn ang="0">
                  <a:pos x="T6" y="T7"/>
                </a:cxn>
                <a:cxn ang="0">
                  <a:pos x="T8" y="T9"/>
                </a:cxn>
              </a:cxnLst>
              <a:rect l="0" t="0" r="r" b="b"/>
              <a:pathLst>
                <a:path w="22" h="65">
                  <a:moveTo>
                    <a:pt x="20" y="10"/>
                  </a:moveTo>
                  <a:lnTo>
                    <a:pt x="22" y="65"/>
                  </a:lnTo>
                  <a:lnTo>
                    <a:pt x="2" y="55"/>
                  </a:lnTo>
                  <a:lnTo>
                    <a:pt x="0" y="0"/>
                  </a:lnTo>
                  <a:lnTo>
                    <a:pt x="20"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6" name="Freeform 2245"/>
            <p:cNvSpPr>
              <a:spLocks/>
            </p:cNvSpPr>
            <p:nvPr/>
          </p:nvSpPr>
          <p:spPr bwMode="auto">
            <a:xfrm>
              <a:off x="14412103" y="-434578"/>
              <a:ext cx="33338" cy="87313"/>
            </a:xfrm>
            <a:custGeom>
              <a:avLst/>
              <a:gdLst>
                <a:gd name="T0" fmla="*/ 19 w 21"/>
                <a:gd name="T1" fmla="*/ 0 h 55"/>
                <a:gd name="T2" fmla="*/ 21 w 21"/>
                <a:gd name="T3" fmla="*/ 55 h 55"/>
                <a:gd name="T4" fmla="*/ 2 w 21"/>
                <a:gd name="T5" fmla="*/ 55 h 55"/>
                <a:gd name="T6" fmla="*/ 0 w 21"/>
                <a:gd name="T7" fmla="*/ 0 h 55"/>
                <a:gd name="T8" fmla="*/ 19 w 21"/>
                <a:gd name="T9" fmla="*/ 0 h 55"/>
              </a:gdLst>
              <a:ahLst/>
              <a:cxnLst>
                <a:cxn ang="0">
                  <a:pos x="T0" y="T1"/>
                </a:cxn>
                <a:cxn ang="0">
                  <a:pos x="T2" y="T3"/>
                </a:cxn>
                <a:cxn ang="0">
                  <a:pos x="T4" y="T5"/>
                </a:cxn>
                <a:cxn ang="0">
                  <a:pos x="T6" y="T7"/>
                </a:cxn>
                <a:cxn ang="0">
                  <a:pos x="T8" y="T9"/>
                </a:cxn>
              </a:cxnLst>
              <a:rect l="0" t="0" r="r" b="b"/>
              <a:pathLst>
                <a:path w="21" h="55">
                  <a:moveTo>
                    <a:pt x="19" y="0"/>
                  </a:moveTo>
                  <a:lnTo>
                    <a:pt x="21" y="55"/>
                  </a:lnTo>
                  <a:lnTo>
                    <a:pt x="2" y="55"/>
                  </a:lnTo>
                  <a:lnTo>
                    <a:pt x="0" y="0"/>
                  </a:lnTo>
                  <a:lnTo>
                    <a:pt x="1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7" name="Freeform 2246"/>
            <p:cNvSpPr>
              <a:spLocks/>
            </p:cNvSpPr>
            <p:nvPr/>
          </p:nvSpPr>
          <p:spPr bwMode="auto">
            <a:xfrm>
              <a:off x="14394641" y="-434578"/>
              <a:ext cx="20638" cy="92075"/>
            </a:xfrm>
            <a:custGeom>
              <a:avLst/>
              <a:gdLst>
                <a:gd name="T0" fmla="*/ 11 w 13"/>
                <a:gd name="T1" fmla="*/ 0 h 58"/>
                <a:gd name="T2" fmla="*/ 13 w 13"/>
                <a:gd name="T3" fmla="*/ 55 h 58"/>
                <a:gd name="T4" fmla="*/ 2 w 13"/>
                <a:gd name="T5" fmla="*/ 58 h 58"/>
                <a:gd name="T6" fmla="*/ 0 w 13"/>
                <a:gd name="T7" fmla="*/ 3 h 58"/>
                <a:gd name="T8" fmla="*/ 11 w 13"/>
                <a:gd name="T9" fmla="*/ 0 h 58"/>
              </a:gdLst>
              <a:ahLst/>
              <a:cxnLst>
                <a:cxn ang="0">
                  <a:pos x="T0" y="T1"/>
                </a:cxn>
                <a:cxn ang="0">
                  <a:pos x="T2" y="T3"/>
                </a:cxn>
                <a:cxn ang="0">
                  <a:pos x="T4" y="T5"/>
                </a:cxn>
                <a:cxn ang="0">
                  <a:pos x="T6" y="T7"/>
                </a:cxn>
                <a:cxn ang="0">
                  <a:pos x="T8" y="T9"/>
                </a:cxn>
              </a:cxnLst>
              <a:rect l="0" t="0" r="r" b="b"/>
              <a:pathLst>
                <a:path w="13" h="58">
                  <a:moveTo>
                    <a:pt x="11" y="0"/>
                  </a:moveTo>
                  <a:lnTo>
                    <a:pt x="13" y="55"/>
                  </a:lnTo>
                  <a:lnTo>
                    <a:pt x="2" y="58"/>
                  </a:lnTo>
                  <a:lnTo>
                    <a:pt x="0" y="3"/>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8" name="Freeform 2247"/>
            <p:cNvSpPr>
              <a:spLocks/>
            </p:cNvSpPr>
            <p:nvPr/>
          </p:nvSpPr>
          <p:spPr bwMode="auto">
            <a:xfrm>
              <a:off x="13777103" y="-412353"/>
              <a:ext cx="7938" cy="98425"/>
            </a:xfrm>
            <a:custGeom>
              <a:avLst/>
              <a:gdLst>
                <a:gd name="T0" fmla="*/ 4 w 5"/>
                <a:gd name="T1" fmla="*/ 0 h 62"/>
                <a:gd name="T2" fmla="*/ 5 w 5"/>
                <a:gd name="T3" fmla="*/ 55 h 62"/>
                <a:gd name="T4" fmla="*/ 1 w 5"/>
                <a:gd name="T5" fmla="*/ 62 h 62"/>
                <a:gd name="T6" fmla="*/ 0 w 5"/>
                <a:gd name="T7" fmla="*/ 7 h 62"/>
                <a:gd name="T8" fmla="*/ 4 w 5"/>
                <a:gd name="T9" fmla="*/ 0 h 62"/>
              </a:gdLst>
              <a:ahLst/>
              <a:cxnLst>
                <a:cxn ang="0">
                  <a:pos x="T0" y="T1"/>
                </a:cxn>
                <a:cxn ang="0">
                  <a:pos x="T2" y="T3"/>
                </a:cxn>
                <a:cxn ang="0">
                  <a:pos x="T4" y="T5"/>
                </a:cxn>
                <a:cxn ang="0">
                  <a:pos x="T6" y="T7"/>
                </a:cxn>
                <a:cxn ang="0">
                  <a:pos x="T8" y="T9"/>
                </a:cxn>
              </a:cxnLst>
              <a:rect l="0" t="0" r="r" b="b"/>
              <a:pathLst>
                <a:path w="5" h="62">
                  <a:moveTo>
                    <a:pt x="4" y="0"/>
                  </a:moveTo>
                  <a:lnTo>
                    <a:pt x="5" y="55"/>
                  </a:lnTo>
                  <a:lnTo>
                    <a:pt x="1" y="62"/>
                  </a:lnTo>
                  <a:lnTo>
                    <a:pt x="0" y="7"/>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69" name="Freeform 2248"/>
            <p:cNvSpPr>
              <a:spLocks/>
            </p:cNvSpPr>
            <p:nvPr/>
          </p:nvSpPr>
          <p:spPr bwMode="auto">
            <a:xfrm>
              <a:off x="14356541" y="-429815"/>
              <a:ext cx="41275" cy="98425"/>
            </a:xfrm>
            <a:custGeom>
              <a:avLst/>
              <a:gdLst>
                <a:gd name="T0" fmla="*/ 24 w 26"/>
                <a:gd name="T1" fmla="*/ 0 h 62"/>
                <a:gd name="T2" fmla="*/ 26 w 26"/>
                <a:gd name="T3" fmla="*/ 55 h 62"/>
                <a:gd name="T4" fmla="*/ 2 w 26"/>
                <a:gd name="T5" fmla="*/ 62 h 62"/>
                <a:gd name="T6" fmla="*/ 0 w 26"/>
                <a:gd name="T7" fmla="*/ 7 h 62"/>
                <a:gd name="T8" fmla="*/ 24 w 26"/>
                <a:gd name="T9" fmla="*/ 0 h 62"/>
              </a:gdLst>
              <a:ahLst/>
              <a:cxnLst>
                <a:cxn ang="0">
                  <a:pos x="T0" y="T1"/>
                </a:cxn>
                <a:cxn ang="0">
                  <a:pos x="T2" y="T3"/>
                </a:cxn>
                <a:cxn ang="0">
                  <a:pos x="T4" y="T5"/>
                </a:cxn>
                <a:cxn ang="0">
                  <a:pos x="T6" y="T7"/>
                </a:cxn>
                <a:cxn ang="0">
                  <a:pos x="T8" y="T9"/>
                </a:cxn>
              </a:cxnLst>
              <a:rect l="0" t="0" r="r" b="b"/>
              <a:pathLst>
                <a:path w="26" h="62">
                  <a:moveTo>
                    <a:pt x="24" y="0"/>
                  </a:moveTo>
                  <a:lnTo>
                    <a:pt x="26" y="55"/>
                  </a:lnTo>
                  <a:lnTo>
                    <a:pt x="2" y="62"/>
                  </a:lnTo>
                  <a:lnTo>
                    <a:pt x="0" y="7"/>
                  </a:lnTo>
                  <a:lnTo>
                    <a:pt x="2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0" name="Freeform 2249"/>
            <p:cNvSpPr>
              <a:spLocks/>
            </p:cNvSpPr>
            <p:nvPr/>
          </p:nvSpPr>
          <p:spPr bwMode="auto">
            <a:xfrm>
              <a:off x="14339078" y="-418703"/>
              <a:ext cx="20638" cy="92075"/>
            </a:xfrm>
            <a:custGeom>
              <a:avLst/>
              <a:gdLst>
                <a:gd name="T0" fmla="*/ 11 w 13"/>
                <a:gd name="T1" fmla="*/ 0 h 58"/>
                <a:gd name="T2" fmla="*/ 13 w 13"/>
                <a:gd name="T3" fmla="*/ 55 h 58"/>
                <a:gd name="T4" fmla="*/ 2 w 13"/>
                <a:gd name="T5" fmla="*/ 58 h 58"/>
                <a:gd name="T6" fmla="*/ 0 w 13"/>
                <a:gd name="T7" fmla="*/ 3 h 58"/>
                <a:gd name="T8" fmla="*/ 11 w 13"/>
                <a:gd name="T9" fmla="*/ 0 h 58"/>
              </a:gdLst>
              <a:ahLst/>
              <a:cxnLst>
                <a:cxn ang="0">
                  <a:pos x="T0" y="T1"/>
                </a:cxn>
                <a:cxn ang="0">
                  <a:pos x="T2" y="T3"/>
                </a:cxn>
                <a:cxn ang="0">
                  <a:pos x="T4" y="T5"/>
                </a:cxn>
                <a:cxn ang="0">
                  <a:pos x="T6" y="T7"/>
                </a:cxn>
                <a:cxn ang="0">
                  <a:pos x="T8" y="T9"/>
                </a:cxn>
              </a:cxnLst>
              <a:rect l="0" t="0" r="r" b="b"/>
              <a:pathLst>
                <a:path w="13" h="58">
                  <a:moveTo>
                    <a:pt x="11" y="0"/>
                  </a:moveTo>
                  <a:lnTo>
                    <a:pt x="13" y="55"/>
                  </a:lnTo>
                  <a:lnTo>
                    <a:pt x="2" y="58"/>
                  </a:lnTo>
                  <a:lnTo>
                    <a:pt x="0" y="3"/>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1" name="Freeform 2250"/>
            <p:cNvSpPr>
              <a:spLocks/>
            </p:cNvSpPr>
            <p:nvPr/>
          </p:nvSpPr>
          <p:spPr bwMode="auto">
            <a:xfrm>
              <a:off x="13138928" y="-383778"/>
              <a:ext cx="6350" cy="93663"/>
            </a:xfrm>
            <a:custGeom>
              <a:avLst/>
              <a:gdLst>
                <a:gd name="T0" fmla="*/ 3 w 5"/>
                <a:gd name="T1" fmla="*/ 5 h 72"/>
                <a:gd name="T2" fmla="*/ 5 w 5"/>
                <a:gd name="T3" fmla="*/ 72 h 72"/>
                <a:gd name="T4" fmla="*/ 2 w 5"/>
                <a:gd name="T5" fmla="*/ 67 h 72"/>
                <a:gd name="T6" fmla="*/ 0 w 5"/>
                <a:gd name="T7" fmla="*/ 0 h 72"/>
                <a:gd name="T8" fmla="*/ 3 w 5"/>
                <a:gd name="T9" fmla="*/ 5 h 72"/>
              </a:gdLst>
              <a:ahLst/>
              <a:cxnLst>
                <a:cxn ang="0">
                  <a:pos x="T0" y="T1"/>
                </a:cxn>
                <a:cxn ang="0">
                  <a:pos x="T2" y="T3"/>
                </a:cxn>
                <a:cxn ang="0">
                  <a:pos x="T4" y="T5"/>
                </a:cxn>
                <a:cxn ang="0">
                  <a:pos x="T6" y="T7"/>
                </a:cxn>
                <a:cxn ang="0">
                  <a:pos x="T8" y="T9"/>
                </a:cxn>
              </a:cxnLst>
              <a:rect l="0" t="0" r="r" b="b"/>
              <a:pathLst>
                <a:path w="5" h="72">
                  <a:moveTo>
                    <a:pt x="3" y="5"/>
                  </a:moveTo>
                  <a:cubicBezTo>
                    <a:pt x="5" y="72"/>
                    <a:pt x="5" y="72"/>
                    <a:pt x="5" y="72"/>
                  </a:cubicBezTo>
                  <a:cubicBezTo>
                    <a:pt x="3" y="70"/>
                    <a:pt x="2" y="69"/>
                    <a:pt x="2" y="67"/>
                  </a:cubicBezTo>
                  <a:cubicBezTo>
                    <a:pt x="0" y="0"/>
                    <a:pt x="0" y="0"/>
                    <a:pt x="0" y="0"/>
                  </a:cubicBezTo>
                  <a:cubicBezTo>
                    <a:pt x="0" y="1"/>
                    <a:pt x="1" y="3"/>
                    <a:pt x="3"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2" name="Freeform 2251"/>
            <p:cNvSpPr>
              <a:spLocks/>
            </p:cNvSpPr>
            <p:nvPr/>
          </p:nvSpPr>
          <p:spPr bwMode="auto">
            <a:xfrm>
              <a:off x="13142103" y="-377428"/>
              <a:ext cx="4763" cy="92075"/>
            </a:xfrm>
            <a:custGeom>
              <a:avLst/>
              <a:gdLst>
                <a:gd name="T0" fmla="*/ 1 w 3"/>
                <a:gd name="T1" fmla="*/ 4 h 71"/>
                <a:gd name="T2" fmla="*/ 3 w 3"/>
                <a:gd name="T3" fmla="*/ 71 h 71"/>
                <a:gd name="T4" fmla="*/ 2 w 3"/>
                <a:gd name="T5" fmla="*/ 67 h 71"/>
                <a:gd name="T6" fmla="*/ 0 w 3"/>
                <a:gd name="T7" fmla="*/ 0 h 71"/>
                <a:gd name="T8" fmla="*/ 1 w 3"/>
                <a:gd name="T9" fmla="*/ 4 h 71"/>
              </a:gdLst>
              <a:ahLst/>
              <a:cxnLst>
                <a:cxn ang="0">
                  <a:pos x="T0" y="T1"/>
                </a:cxn>
                <a:cxn ang="0">
                  <a:pos x="T2" y="T3"/>
                </a:cxn>
                <a:cxn ang="0">
                  <a:pos x="T4" y="T5"/>
                </a:cxn>
                <a:cxn ang="0">
                  <a:pos x="T6" y="T7"/>
                </a:cxn>
                <a:cxn ang="0">
                  <a:pos x="T8" y="T9"/>
                </a:cxn>
              </a:cxnLst>
              <a:rect l="0" t="0" r="r" b="b"/>
              <a:pathLst>
                <a:path w="3" h="71">
                  <a:moveTo>
                    <a:pt x="1" y="4"/>
                  </a:moveTo>
                  <a:cubicBezTo>
                    <a:pt x="3" y="71"/>
                    <a:pt x="3" y="71"/>
                    <a:pt x="3" y="71"/>
                  </a:cubicBezTo>
                  <a:cubicBezTo>
                    <a:pt x="3" y="70"/>
                    <a:pt x="3" y="69"/>
                    <a:pt x="2" y="67"/>
                  </a:cubicBezTo>
                  <a:cubicBezTo>
                    <a:pt x="0" y="0"/>
                    <a:pt x="0" y="0"/>
                    <a:pt x="0" y="0"/>
                  </a:cubicBezTo>
                  <a:cubicBezTo>
                    <a:pt x="1" y="2"/>
                    <a:pt x="1" y="3"/>
                    <a:pt x="1" y="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3" name="Freeform 2252"/>
            <p:cNvSpPr>
              <a:spLocks/>
            </p:cNvSpPr>
            <p:nvPr/>
          </p:nvSpPr>
          <p:spPr bwMode="auto">
            <a:xfrm>
              <a:off x="14248591" y="-404415"/>
              <a:ext cx="44450" cy="90488"/>
            </a:xfrm>
            <a:custGeom>
              <a:avLst/>
              <a:gdLst>
                <a:gd name="T0" fmla="*/ 26 w 28"/>
                <a:gd name="T1" fmla="*/ 0 h 57"/>
                <a:gd name="T2" fmla="*/ 28 w 28"/>
                <a:gd name="T3" fmla="*/ 55 h 57"/>
                <a:gd name="T4" fmla="*/ 2 w 28"/>
                <a:gd name="T5" fmla="*/ 57 h 57"/>
                <a:gd name="T6" fmla="*/ 0 w 28"/>
                <a:gd name="T7" fmla="*/ 2 h 57"/>
                <a:gd name="T8" fmla="*/ 26 w 28"/>
                <a:gd name="T9" fmla="*/ 0 h 57"/>
              </a:gdLst>
              <a:ahLst/>
              <a:cxnLst>
                <a:cxn ang="0">
                  <a:pos x="T0" y="T1"/>
                </a:cxn>
                <a:cxn ang="0">
                  <a:pos x="T2" y="T3"/>
                </a:cxn>
                <a:cxn ang="0">
                  <a:pos x="T4" y="T5"/>
                </a:cxn>
                <a:cxn ang="0">
                  <a:pos x="T6" y="T7"/>
                </a:cxn>
                <a:cxn ang="0">
                  <a:pos x="T8" y="T9"/>
                </a:cxn>
              </a:cxnLst>
              <a:rect l="0" t="0" r="r" b="b"/>
              <a:pathLst>
                <a:path w="28" h="57">
                  <a:moveTo>
                    <a:pt x="26" y="0"/>
                  </a:moveTo>
                  <a:lnTo>
                    <a:pt x="28" y="55"/>
                  </a:lnTo>
                  <a:lnTo>
                    <a:pt x="2" y="57"/>
                  </a:lnTo>
                  <a:lnTo>
                    <a:pt x="0" y="2"/>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4" name="Freeform 2253"/>
            <p:cNvSpPr>
              <a:spLocks/>
            </p:cNvSpPr>
            <p:nvPr/>
          </p:nvSpPr>
          <p:spPr bwMode="auto">
            <a:xfrm>
              <a:off x="14289866" y="-404415"/>
              <a:ext cx="39688" cy="90488"/>
            </a:xfrm>
            <a:custGeom>
              <a:avLst/>
              <a:gdLst>
                <a:gd name="T0" fmla="*/ 23 w 25"/>
                <a:gd name="T1" fmla="*/ 2 h 57"/>
                <a:gd name="T2" fmla="*/ 25 w 25"/>
                <a:gd name="T3" fmla="*/ 57 h 57"/>
                <a:gd name="T4" fmla="*/ 2 w 25"/>
                <a:gd name="T5" fmla="*/ 55 h 57"/>
                <a:gd name="T6" fmla="*/ 0 w 25"/>
                <a:gd name="T7" fmla="*/ 0 h 57"/>
                <a:gd name="T8" fmla="*/ 23 w 25"/>
                <a:gd name="T9" fmla="*/ 2 h 57"/>
              </a:gdLst>
              <a:ahLst/>
              <a:cxnLst>
                <a:cxn ang="0">
                  <a:pos x="T0" y="T1"/>
                </a:cxn>
                <a:cxn ang="0">
                  <a:pos x="T2" y="T3"/>
                </a:cxn>
                <a:cxn ang="0">
                  <a:pos x="T4" y="T5"/>
                </a:cxn>
                <a:cxn ang="0">
                  <a:pos x="T6" y="T7"/>
                </a:cxn>
                <a:cxn ang="0">
                  <a:pos x="T8" y="T9"/>
                </a:cxn>
              </a:cxnLst>
              <a:rect l="0" t="0" r="r" b="b"/>
              <a:pathLst>
                <a:path w="25" h="57">
                  <a:moveTo>
                    <a:pt x="23" y="2"/>
                  </a:moveTo>
                  <a:lnTo>
                    <a:pt x="25" y="57"/>
                  </a:lnTo>
                  <a:lnTo>
                    <a:pt x="2" y="55"/>
                  </a:lnTo>
                  <a:lnTo>
                    <a:pt x="0" y="0"/>
                  </a:lnTo>
                  <a:lnTo>
                    <a:pt x="23"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5" name="Freeform 2254"/>
            <p:cNvSpPr>
              <a:spLocks/>
            </p:cNvSpPr>
            <p:nvPr/>
          </p:nvSpPr>
          <p:spPr bwMode="auto">
            <a:xfrm>
              <a:off x="14326378" y="-401240"/>
              <a:ext cx="12700" cy="87313"/>
            </a:xfrm>
            <a:custGeom>
              <a:avLst/>
              <a:gdLst>
                <a:gd name="T0" fmla="*/ 6 w 8"/>
                <a:gd name="T1" fmla="*/ 0 h 55"/>
                <a:gd name="T2" fmla="*/ 8 w 8"/>
                <a:gd name="T3" fmla="*/ 55 h 55"/>
                <a:gd name="T4" fmla="*/ 2 w 8"/>
                <a:gd name="T5" fmla="*/ 55 h 55"/>
                <a:gd name="T6" fmla="*/ 0 w 8"/>
                <a:gd name="T7" fmla="*/ 0 h 55"/>
                <a:gd name="T8" fmla="*/ 6 w 8"/>
                <a:gd name="T9" fmla="*/ 0 h 55"/>
              </a:gdLst>
              <a:ahLst/>
              <a:cxnLst>
                <a:cxn ang="0">
                  <a:pos x="T0" y="T1"/>
                </a:cxn>
                <a:cxn ang="0">
                  <a:pos x="T2" y="T3"/>
                </a:cxn>
                <a:cxn ang="0">
                  <a:pos x="T4" y="T5"/>
                </a:cxn>
                <a:cxn ang="0">
                  <a:pos x="T6" y="T7"/>
                </a:cxn>
                <a:cxn ang="0">
                  <a:pos x="T8" y="T9"/>
                </a:cxn>
              </a:cxnLst>
              <a:rect l="0" t="0" r="r" b="b"/>
              <a:pathLst>
                <a:path w="8" h="55">
                  <a:moveTo>
                    <a:pt x="6" y="0"/>
                  </a:moveTo>
                  <a:lnTo>
                    <a:pt x="8" y="55"/>
                  </a:lnTo>
                  <a:lnTo>
                    <a:pt x="2" y="55"/>
                  </a:lnTo>
                  <a:lnTo>
                    <a:pt x="0" y="0"/>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6" name="Freeform 2255"/>
            <p:cNvSpPr>
              <a:spLocks/>
            </p:cNvSpPr>
            <p:nvPr/>
          </p:nvSpPr>
          <p:spPr bwMode="auto">
            <a:xfrm>
              <a:off x="14335903" y="-413940"/>
              <a:ext cx="6350" cy="100013"/>
            </a:xfrm>
            <a:custGeom>
              <a:avLst/>
              <a:gdLst>
                <a:gd name="T0" fmla="*/ 2 w 4"/>
                <a:gd name="T1" fmla="*/ 0 h 63"/>
                <a:gd name="T2" fmla="*/ 4 w 4"/>
                <a:gd name="T3" fmla="*/ 55 h 63"/>
                <a:gd name="T4" fmla="*/ 2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2" y="63"/>
                  </a:lnTo>
                  <a:lnTo>
                    <a:pt x="0" y="8"/>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7" name="Freeform 2256"/>
            <p:cNvSpPr>
              <a:spLocks/>
            </p:cNvSpPr>
            <p:nvPr/>
          </p:nvSpPr>
          <p:spPr bwMode="auto">
            <a:xfrm>
              <a:off x="14234303" y="-401240"/>
              <a:ext cx="17463" cy="92075"/>
            </a:xfrm>
            <a:custGeom>
              <a:avLst/>
              <a:gdLst>
                <a:gd name="T0" fmla="*/ 9 w 11"/>
                <a:gd name="T1" fmla="*/ 0 h 58"/>
                <a:gd name="T2" fmla="*/ 11 w 11"/>
                <a:gd name="T3" fmla="*/ 55 h 58"/>
                <a:gd name="T4" fmla="*/ 1 w 11"/>
                <a:gd name="T5" fmla="*/ 58 h 58"/>
                <a:gd name="T6" fmla="*/ 0 w 11"/>
                <a:gd name="T7" fmla="*/ 3 h 58"/>
                <a:gd name="T8" fmla="*/ 9 w 11"/>
                <a:gd name="T9" fmla="*/ 0 h 58"/>
              </a:gdLst>
              <a:ahLst/>
              <a:cxnLst>
                <a:cxn ang="0">
                  <a:pos x="T0" y="T1"/>
                </a:cxn>
                <a:cxn ang="0">
                  <a:pos x="T2" y="T3"/>
                </a:cxn>
                <a:cxn ang="0">
                  <a:pos x="T4" y="T5"/>
                </a:cxn>
                <a:cxn ang="0">
                  <a:pos x="T6" y="T7"/>
                </a:cxn>
                <a:cxn ang="0">
                  <a:pos x="T8" y="T9"/>
                </a:cxn>
              </a:cxnLst>
              <a:rect l="0" t="0" r="r" b="b"/>
              <a:pathLst>
                <a:path w="11" h="58">
                  <a:moveTo>
                    <a:pt x="9" y="0"/>
                  </a:moveTo>
                  <a:lnTo>
                    <a:pt x="11" y="55"/>
                  </a:lnTo>
                  <a:lnTo>
                    <a:pt x="1" y="58"/>
                  </a:lnTo>
                  <a:lnTo>
                    <a:pt x="0" y="3"/>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8" name="Freeform 2257"/>
            <p:cNvSpPr>
              <a:spLocks/>
            </p:cNvSpPr>
            <p:nvPr/>
          </p:nvSpPr>
          <p:spPr bwMode="auto">
            <a:xfrm>
              <a:off x="14200966" y="-385365"/>
              <a:ext cx="20638" cy="87313"/>
            </a:xfrm>
            <a:custGeom>
              <a:avLst/>
              <a:gdLst>
                <a:gd name="T0" fmla="*/ 11 w 13"/>
                <a:gd name="T1" fmla="*/ 0 h 55"/>
                <a:gd name="T2" fmla="*/ 13 w 13"/>
                <a:gd name="T3" fmla="*/ 55 h 55"/>
                <a:gd name="T4" fmla="*/ 2 w 13"/>
                <a:gd name="T5" fmla="*/ 55 h 55"/>
                <a:gd name="T6" fmla="*/ 0 w 13"/>
                <a:gd name="T7" fmla="*/ 0 h 55"/>
                <a:gd name="T8" fmla="*/ 11 w 13"/>
                <a:gd name="T9" fmla="*/ 0 h 55"/>
              </a:gdLst>
              <a:ahLst/>
              <a:cxnLst>
                <a:cxn ang="0">
                  <a:pos x="T0" y="T1"/>
                </a:cxn>
                <a:cxn ang="0">
                  <a:pos x="T2" y="T3"/>
                </a:cxn>
                <a:cxn ang="0">
                  <a:pos x="T4" y="T5"/>
                </a:cxn>
                <a:cxn ang="0">
                  <a:pos x="T6" y="T7"/>
                </a:cxn>
                <a:cxn ang="0">
                  <a:pos x="T8" y="T9"/>
                </a:cxn>
              </a:cxnLst>
              <a:rect l="0" t="0" r="r" b="b"/>
              <a:pathLst>
                <a:path w="13" h="55">
                  <a:moveTo>
                    <a:pt x="11" y="0"/>
                  </a:moveTo>
                  <a:lnTo>
                    <a:pt x="13" y="55"/>
                  </a:lnTo>
                  <a:lnTo>
                    <a:pt x="2" y="55"/>
                  </a:lnTo>
                  <a:lnTo>
                    <a:pt x="0" y="0"/>
                  </a:lnTo>
                  <a:lnTo>
                    <a:pt x="1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79" name="Freeform 2258"/>
            <p:cNvSpPr>
              <a:spLocks/>
            </p:cNvSpPr>
            <p:nvPr/>
          </p:nvSpPr>
          <p:spPr bwMode="auto">
            <a:xfrm>
              <a:off x="14218428" y="-396478"/>
              <a:ext cx="17463" cy="98425"/>
            </a:xfrm>
            <a:custGeom>
              <a:avLst/>
              <a:gdLst>
                <a:gd name="T0" fmla="*/ 10 w 11"/>
                <a:gd name="T1" fmla="*/ 0 h 62"/>
                <a:gd name="T2" fmla="*/ 11 w 11"/>
                <a:gd name="T3" fmla="*/ 55 h 62"/>
                <a:gd name="T4" fmla="*/ 2 w 11"/>
                <a:gd name="T5" fmla="*/ 62 h 62"/>
                <a:gd name="T6" fmla="*/ 0 w 11"/>
                <a:gd name="T7" fmla="*/ 7 h 62"/>
                <a:gd name="T8" fmla="*/ 10 w 11"/>
                <a:gd name="T9" fmla="*/ 0 h 62"/>
              </a:gdLst>
              <a:ahLst/>
              <a:cxnLst>
                <a:cxn ang="0">
                  <a:pos x="T0" y="T1"/>
                </a:cxn>
                <a:cxn ang="0">
                  <a:pos x="T2" y="T3"/>
                </a:cxn>
                <a:cxn ang="0">
                  <a:pos x="T4" y="T5"/>
                </a:cxn>
                <a:cxn ang="0">
                  <a:pos x="T6" y="T7"/>
                </a:cxn>
                <a:cxn ang="0">
                  <a:pos x="T8" y="T9"/>
                </a:cxn>
              </a:cxnLst>
              <a:rect l="0" t="0" r="r" b="b"/>
              <a:pathLst>
                <a:path w="11" h="62">
                  <a:moveTo>
                    <a:pt x="10" y="0"/>
                  </a:moveTo>
                  <a:lnTo>
                    <a:pt x="11" y="55"/>
                  </a:lnTo>
                  <a:lnTo>
                    <a:pt x="2" y="62"/>
                  </a:lnTo>
                  <a:lnTo>
                    <a:pt x="0" y="7"/>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0" name="Freeform 2259"/>
            <p:cNvSpPr>
              <a:spLocks/>
            </p:cNvSpPr>
            <p:nvPr/>
          </p:nvSpPr>
          <p:spPr bwMode="auto">
            <a:xfrm>
              <a:off x="13134166" y="-353615"/>
              <a:ext cx="3175" cy="92075"/>
            </a:xfrm>
            <a:custGeom>
              <a:avLst/>
              <a:gdLst>
                <a:gd name="T0" fmla="*/ 1 w 3"/>
                <a:gd name="T1" fmla="*/ 4 h 71"/>
                <a:gd name="T2" fmla="*/ 3 w 3"/>
                <a:gd name="T3" fmla="*/ 71 h 71"/>
                <a:gd name="T4" fmla="*/ 2 w 3"/>
                <a:gd name="T5" fmla="*/ 68 h 71"/>
                <a:gd name="T6" fmla="*/ 2 w 3"/>
                <a:gd name="T7" fmla="*/ 67 h 71"/>
                <a:gd name="T8" fmla="*/ 0 w 3"/>
                <a:gd name="T9" fmla="*/ 0 h 71"/>
                <a:gd name="T10" fmla="*/ 0 w 3"/>
                <a:gd name="T11" fmla="*/ 1 h 71"/>
                <a:gd name="T12" fmla="*/ 1 w 3"/>
                <a:gd name="T13" fmla="*/ 4 h 71"/>
              </a:gdLst>
              <a:ahLst/>
              <a:cxnLst>
                <a:cxn ang="0">
                  <a:pos x="T0" y="T1"/>
                </a:cxn>
                <a:cxn ang="0">
                  <a:pos x="T2" y="T3"/>
                </a:cxn>
                <a:cxn ang="0">
                  <a:pos x="T4" y="T5"/>
                </a:cxn>
                <a:cxn ang="0">
                  <a:pos x="T6" y="T7"/>
                </a:cxn>
                <a:cxn ang="0">
                  <a:pos x="T8" y="T9"/>
                </a:cxn>
                <a:cxn ang="0">
                  <a:pos x="T10" y="T11"/>
                </a:cxn>
                <a:cxn ang="0">
                  <a:pos x="T12" y="T13"/>
                </a:cxn>
              </a:cxnLst>
              <a:rect l="0" t="0" r="r" b="b"/>
              <a:pathLst>
                <a:path w="3" h="71">
                  <a:moveTo>
                    <a:pt x="1" y="4"/>
                  </a:moveTo>
                  <a:cubicBezTo>
                    <a:pt x="3" y="71"/>
                    <a:pt x="3" y="71"/>
                    <a:pt x="3" y="71"/>
                  </a:cubicBezTo>
                  <a:cubicBezTo>
                    <a:pt x="2" y="70"/>
                    <a:pt x="2" y="69"/>
                    <a:pt x="2" y="68"/>
                  </a:cubicBezTo>
                  <a:cubicBezTo>
                    <a:pt x="2" y="68"/>
                    <a:pt x="2" y="68"/>
                    <a:pt x="2" y="67"/>
                  </a:cubicBezTo>
                  <a:cubicBezTo>
                    <a:pt x="0" y="0"/>
                    <a:pt x="0" y="0"/>
                    <a:pt x="0" y="0"/>
                  </a:cubicBezTo>
                  <a:cubicBezTo>
                    <a:pt x="0" y="1"/>
                    <a:pt x="0" y="1"/>
                    <a:pt x="0" y="1"/>
                  </a:cubicBezTo>
                  <a:cubicBezTo>
                    <a:pt x="0" y="2"/>
                    <a:pt x="1" y="3"/>
                    <a:pt x="1" y="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1" name="Freeform 2260"/>
            <p:cNvSpPr>
              <a:spLocks/>
            </p:cNvSpPr>
            <p:nvPr/>
          </p:nvSpPr>
          <p:spPr bwMode="auto">
            <a:xfrm>
              <a:off x="14159691" y="-385365"/>
              <a:ext cx="44450" cy="98425"/>
            </a:xfrm>
            <a:custGeom>
              <a:avLst/>
              <a:gdLst>
                <a:gd name="T0" fmla="*/ 26 w 28"/>
                <a:gd name="T1" fmla="*/ 0 h 62"/>
                <a:gd name="T2" fmla="*/ 28 w 28"/>
                <a:gd name="T3" fmla="*/ 55 h 62"/>
                <a:gd name="T4" fmla="*/ 2 w 28"/>
                <a:gd name="T5" fmla="*/ 62 h 62"/>
                <a:gd name="T6" fmla="*/ 0 w 28"/>
                <a:gd name="T7" fmla="*/ 6 h 62"/>
                <a:gd name="T8" fmla="*/ 26 w 28"/>
                <a:gd name="T9" fmla="*/ 0 h 62"/>
              </a:gdLst>
              <a:ahLst/>
              <a:cxnLst>
                <a:cxn ang="0">
                  <a:pos x="T0" y="T1"/>
                </a:cxn>
                <a:cxn ang="0">
                  <a:pos x="T2" y="T3"/>
                </a:cxn>
                <a:cxn ang="0">
                  <a:pos x="T4" y="T5"/>
                </a:cxn>
                <a:cxn ang="0">
                  <a:pos x="T6" y="T7"/>
                </a:cxn>
                <a:cxn ang="0">
                  <a:pos x="T8" y="T9"/>
                </a:cxn>
              </a:cxnLst>
              <a:rect l="0" t="0" r="r" b="b"/>
              <a:pathLst>
                <a:path w="28" h="62">
                  <a:moveTo>
                    <a:pt x="26" y="0"/>
                  </a:moveTo>
                  <a:lnTo>
                    <a:pt x="28" y="55"/>
                  </a:lnTo>
                  <a:lnTo>
                    <a:pt x="2" y="62"/>
                  </a:lnTo>
                  <a:lnTo>
                    <a:pt x="0" y="6"/>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2" name="Freeform 2261"/>
            <p:cNvSpPr>
              <a:spLocks/>
            </p:cNvSpPr>
            <p:nvPr/>
          </p:nvSpPr>
          <p:spPr bwMode="auto">
            <a:xfrm>
              <a:off x="14134291" y="-375840"/>
              <a:ext cx="28575" cy="95250"/>
            </a:xfrm>
            <a:custGeom>
              <a:avLst/>
              <a:gdLst>
                <a:gd name="T0" fmla="*/ 16 w 18"/>
                <a:gd name="T1" fmla="*/ 0 h 60"/>
                <a:gd name="T2" fmla="*/ 18 w 18"/>
                <a:gd name="T3" fmla="*/ 56 h 60"/>
                <a:gd name="T4" fmla="*/ 1 w 18"/>
                <a:gd name="T5" fmla="*/ 60 h 60"/>
                <a:gd name="T6" fmla="*/ 0 w 18"/>
                <a:gd name="T7" fmla="*/ 5 h 60"/>
                <a:gd name="T8" fmla="*/ 16 w 18"/>
                <a:gd name="T9" fmla="*/ 0 h 60"/>
              </a:gdLst>
              <a:ahLst/>
              <a:cxnLst>
                <a:cxn ang="0">
                  <a:pos x="T0" y="T1"/>
                </a:cxn>
                <a:cxn ang="0">
                  <a:pos x="T2" y="T3"/>
                </a:cxn>
                <a:cxn ang="0">
                  <a:pos x="T4" y="T5"/>
                </a:cxn>
                <a:cxn ang="0">
                  <a:pos x="T6" y="T7"/>
                </a:cxn>
                <a:cxn ang="0">
                  <a:pos x="T8" y="T9"/>
                </a:cxn>
              </a:cxnLst>
              <a:rect l="0" t="0" r="r" b="b"/>
              <a:pathLst>
                <a:path w="18" h="60">
                  <a:moveTo>
                    <a:pt x="16" y="0"/>
                  </a:moveTo>
                  <a:lnTo>
                    <a:pt x="18" y="56"/>
                  </a:lnTo>
                  <a:lnTo>
                    <a:pt x="1" y="60"/>
                  </a:lnTo>
                  <a:lnTo>
                    <a:pt x="0" y="5"/>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3" name="Freeform 2262"/>
            <p:cNvSpPr>
              <a:spLocks/>
            </p:cNvSpPr>
            <p:nvPr/>
          </p:nvSpPr>
          <p:spPr bwMode="auto">
            <a:xfrm>
              <a:off x="14121591" y="-367903"/>
              <a:ext cx="14288" cy="87313"/>
            </a:xfrm>
            <a:custGeom>
              <a:avLst/>
              <a:gdLst>
                <a:gd name="T0" fmla="*/ 8 w 9"/>
                <a:gd name="T1" fmla="*/ 0 h 55"/>
                <a:gd name="T2" fmla="*/ 9 w 9"/>
                <a:gd name="T3" fmla="*/ 55 h 55"/>
                <a:gd name="T4" fmla="*/ 2 w 9"/>
                <a:gd name="T5" fmla="*/ 55 h 55"/>
                <a:gd name="T6" fmla="*/ 0 w 9"/>
                <a:gd name="T7" fmla="*/ 0 h 55"/>
                <a:gd name="T8" fmla="*/ 8 w 9"/>
                <a:gd name="T9" fmla="*/ 0 h 55"/>
              </a:gdLst>
              <a:ahLst/>
              <a:cxnLst>
                <a:cxn ang="0">
                  <a:pos x="T0" y="T1"/>
                </a:cxn>
                <a:cxn ang="0">
                  <a:pos x="T2" y="T3"/>
                </a:cxn>
                <a:cxn ang="0">
                  <a:pos x="T4" y="T5"/>
                </a:cxn>
                <a:cxn ang="0">
                  <a:pos x="T6" y="T7"/>
                </a:cxn>
                <a:cxn ang="0">
                  <a:pos x="T8" y="T9"/>
                </a:cxn>
              </a:cxnLst>
              <a:rect l="0" t="0" r="r" b="b"/>
              <a:pathLst>
                <a:path w="9" h="55">
                  <a:moveTo>
                    <a:pt x="8" y="0"/>
                  </a:moveTo>
                  <a:lnTo>
                    <a:pt x="9" y="55"/>
                  </a:lnTo>
                  <a:lnTo>
                    <a:pt x="2" y="55"/>
                  </a:lnTo>
                  <a:lnTo>
                    <a:pt x="0" y="0"/>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4" name="Freeform 2263"/>
            <p:cNvSpPr>
              <a:spLocks/>
            </p:cNvSpPr>
            <p:nvPr/>
          </p:nvSpPr>
          <p:spPr bwMode="auto">
            <a:xfrm>
              <a:off x="14112066" y="-367903"/>
              <a:ext cx="12700" cy="103188"/>
            </a:xfrm>
            <a:custGeom>
              <a:avLst/>
              <a:gdLst>
                <a:gd name="T0" fmla="*/ 6 w 8"/>
                <a:gd name="T1" fmla="*/ 0 h 65"/>
                <a:gd name="T2" fmla="*/ 8 w 8"/>
                <a:gd name="T3" fmla="*/ 55 h 65"/>
                <a:gd name="T4" fmla="*/ 1 w 8"/>
                <a:gd name="T5" fmla="*/ 65 h 65"/>
                <a:gd name="T6" fmla="*/ 0 w 8"/>
                <a:gd name="T7" fmla="*/ 9 h 65"/>
                <a:gd name="T8" fmla="*/ 6 w 8"/>
                <a:gd name="T9" fmla="*/ 0 h 65"/>
              </a:gdLst>
              <a:ahLst/>
              <a:cxnLst>
                <a:cxn ang="0">
                  <a:pos x="T0" y="T1"/>
                </a:cxn>
                <a:cxn ang="0">
                  <a:pos x="T2" y="T3"/>
                </a:cxn>
                <a:cxn ang="0">
                  <a:pos x="T4" y="T5"/>
                </a:cxn>
                <a:cxn ang="0">
                  <a:pos x="T6" y="T7"/>
                </a:cxn>
                <a:cxn ang="0">
                  <a:pos x="T8" y="T9"/>
                </a:cxn>
              </a:cxnLst>
              <a:rect l="0" t="0" r="r" b="b"/>
              <a:pathLst>
                <a:path w="8" h="65">
                  <a:moveTo>
                    <a:pt x="6" y="0"/>
                  </a:moveTo>
                  <a:lnTo>
                    <a:pt x="8" y="55"/>
                  </a:lnTo>
                  <a:lnTo>
                    <a:pt x="1" y="65"/>
                  </a:lnTo>
                  <a:lnTo>
                    <a:pt x="0" y="9"/>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5" name="Freeform 2264"/>
            <p:cNvSpPr>
              <a:spLocks/>
            </p:cNvSpPr>
            <p:nvPr/>
          </p:nvSpPr>
          <p:spPr bwMode="auto">
            <a:xfrm>
              <a:off x="13818378" y="-353615"/>
              <a:ext cx="11113" cy="96838"/>
            </a:xfrm>
            <a:custGeom>
              <a:avLst/>
              <a:gdLst>
                <a:gd name="T0" fmla="*/ 6 w 7"/>
                <a:gd name="T1" fmla="*/ 6 h 61"/>
                <a:gd name="T2" fmla="*/ 7 w 7"/>
                <a:gd name="T3" fmla="*/ 61 h 61"/>
                <a:gd name="T4" fmla="*/ 1 w 7"/>
                <a:gd name="T5" fmla="*/ 55 h 61"/>
                <a:gd name="T6" fmla="*/ 0 w 7"/>
                <a:gd name="T7" fmla="*/ 0 h 61"/>
                <a:gd name="T8" fmla="*/ 6 w 7"/>
                <a:gd name="T9" fmla="*/ 6 h 61"/>
              </a:gdLst>
              <a:ahLst/>
              <a:cxnLst>
                <a:cxn ang="0">
                  <a:pos x="T0" y="T1"/>
                </a:cxn>
                <a:cxn ang="0">
                  <a:pos x="T2" y="T3"/>
                </a:cxn>
                <a:cxn ang="0">
                  <a:pos x="T4" y="T5"/>
                </a:cxn>
                <a:cxn ang="0">
                  <a:pos x="T6" y="T7"/>
                </a:cxn>
                <a:cxn ang="0">
                  <a:pos x="T8" y="T9"/>
                </a:cxn>
              </a:cxnLst>
              <a:rect l="0" t="0" r="r" b="b"/>
              <a:pathLst>
                <a:path w="7" h="61">
                  <a:moveTo>
                    <a:pt x="6" y="6"/>
                  </a:moveTo>
                  <a:lnTo>
                    <a:pt x="7" y="61"/>
                  </a:lnTo>
                  <a:lnTo>
                    <a:pt x="1" y="55"/>
                  </a:lnTo>
                  <a:lnTo>
                    <a:pt x="0" y="0"/>
                  </a:lnTo>
                  <a:lnTo>
                    <a:pt x="6"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6" name="Freeform 2265"/>
            <p:cNvSpPr>
              <a:spLocks/>
            </p:cNvSpPr>
            <p:nvPr/>
          </p:nvSpPr>
          <p:spPr bwMode="auto">
            <a:xfrm>
              <a:off x="13827903" y="-344090"/>
              <a:ext cx="49213" cy="88900"/>
            </a:xfrm>
            <a:custGeom>
              <a:avLst/>
              <a:gdLst>
                <a:gd name="T0" fmla="*/ 29 w 31"/>
                <a:gd name="T1" fmla="*/ 1 h 56"/>
                <a:gd name="T2" fmla="*/ 31 w 31"/>
                <a:gd name="T3" fmla="*/ 56 h 56"/>
                <a:gd name="T4" fmla="*/ 1 w 31"/>
                <a:gd name="T5" fmla="*/ 55 h 56"/>
                <a:gd name="T6" fmla="*/ 0 w 31"/>
                <a:gd name="T7" fmla="*/ 0 h 56"/>
                <a:gd name="T8" fmla="*/ 29 w 31"/>
                <a:gd name="T9" fmla="*/ 1 h 56"/>
              </a:gdLst>
              <a:ahLst/>
              <a:cxnLst>
                <a:cxn ang="0">
                  <a:pos x="T0" y="T1"/>
                </a:cxn>
                <a:cxn ang="0">
                  <a:pos x="T2" y="T3"/>
                </a:cxn>
                <a:cxn ang="0">
                  <a:pos x="T4" y="T5"/>
                </a:cxn>
                <a:cxn ang="0">
                  <a:pos x="T6" y="T7"/>
                </a:cxn>
                <a:cxn ang="0">
                  <a:pos x="T8" y="T9"/>
                </a:cxn>
              </a:cxnLst>
              <a:rect l="0" t="0" r="r" b="b"/>
              <a:pathLst>
                <a:path w="31" h="56">
                  <a:moveTo>
                    <a:pt x="29" y="1"/>
                  </a:moveTo>
                  <a:lnTo>
                    <a:pt x="31" y="56"/>
                  </a:lnTo>
                  <a:lnTo>
                    <a:pt x="1" y="55"/>
                  </a:lnTo>
                  <a:lnTo>
                    <a:pt x="0" y="0"/>
                  </a:lnTo>
                  <a:lnTo>
                    <a:pt x="29"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7" name="Freeform 2266"/>
            <p:cNvSpPr>
              <a:spLocks/>
            </p:cNvSpPr>
            <p:nvPr/>
          </p:nvSpPr>
          <p:spPr bwMode="auto">
            <a:xfrm>
              <a:off x="13873941" y="-342503"/>
              <a:ext cx="34925" cy="88900"/>
            </a:xfrm>
            <a:custGeom>
              <a:avLst/>
              <a:gdLst>
                <a:gd name="T0" fmla="*/ 21 w 22"/>
                <a:gd name="T1" fmla="*/ 1 h 56"/>
                <a:gd name="T2" fmla="*/ 22 w 22"/>
                <a:gd name="T3" fmla="*/ 56 h 56"/>
                <a:gd name="T4" fmla="*/ 2 w 22"/>
                <a:gd name="T5" fmla="*/ 55 h 56"/>
                <a:gd name="T6" fmla="*/ 0 w 22"/>
                <a:gd name="T7" fmla="*/ 0 h 56"/>
                <a:gd name="T8" fmla="*/ 21 w 22"/>
                <a:gd name="T9" fmla="*/ 1 h 56"/>
              </a:gdLst>
              <a:ahLst/>
              <a:cxnLst>
                <a:cxn ang="0">
                  <a:pos x="T0" y="T1"/>
                </a:cxn>
                <a:cxn ang="0">
                  <a:pos x="T2" y="T3"/>
                </a:cxn>
                <a:cxn ang="0">
                  <a:pos x="T4" y="T5"/>
                </a:cxn>
                <a:cxn ang="0">
                  <a:pos x="T6" y="T7"/>
                </a:cxn>
                <a:cxn ang="0">
                  <a:pos x="T8" y="T9"/>
                </a:cxn>
              </a:cxnLst>
              <a:rect l="0" t="0" r="r" b="b"/>
              <a:pathLst>
                <a:path w="22" h="56">
                  <a:moveTo>
                    <a:pt x="21" y="1"/>
                  </a:moveTo>
                  <a:lnTo>
                    <a:pt x="22" y="56"/>
                  </a:lnTo>
                  <a:lnTo>
                    <a:pt x="2" y="55"/>
                  </a:lnTo>
                  <a:lnTo>
                    <a:pt x="0" y="0"/>
                  </a:lnTo>
                  <a:lnTo>
                    <a:pt x="21"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8" name="Freeform 2267"/>
            <p:cNvSpPr>
              <a:spLocks/>
            </p:cNvSpPr>
            <p:nvPr/>
          </p:nvSpPr>
          <p:spPr bwMode="auto">
            <a:xfrm>
              <a:off x="14091428" y="-353615"/>
              <a:ext cx="22225" cy="95250"/>
            </a:xfrm>
            <a:custGeom>
              <a:avLst/>
              <a:gdLst>
                <a:gd name="T0" fmla="*/ 13 w 14"/>
                <a:gd name="T1" fmla="*/ 0 h 60"/>
                <a:gd name="T2" fmla="*/ 14 w 14"/>
                <a:gd name="T3" fmla="*/ 56 h 60"/>
                <a:gd name="T4" fmla="*/ 2 w 14"/>
                <a:gd name="T5" fmla="*/ 60 h 60"/>
                <a:gd name="T6" fmla="*/ 0 w 14"/>
                <a:gd name="T7" fmla="*/ 5 h 60"/>
                <a:gd name="T8" fmla="*/ 13 w 14"/>
                <a:gd name="T9" fmla="*/ 0 h 60"/>
              </a:gdLst>
              <a:ahLst/>
              <a:cxnLst>
                <a:cxn ang="0">
                  <a:pos x="T0" y="T1"/>
                </a:cxn>
                <a:cxn ang="0">
                  <a:pos x="T2" y="T3"/>
                </a:cxn>
                <a:cxn ang="0">
                  <a:pos x="T4" y="T5"/>
                </a:cxn>
                <a:cxn ang="0">
                  <a:pos x="T6" y="T7"/>
                </a:cxn>
                <a:cxn ang="0">
                  <a:pos x="T8" y="T9"/>
                </a:cxn>
              </a:cxnLst>
              <a:rect l="0" t="0" r="r" b="b"/>
              <a:pathLst>
                <a:path w="14" h="60">
                  <a:moveTo>
                    <a:pt x="13" y="0"/>
                  </a:moveTo>
                  <a:lnTo>
                    <a:pt x="14" y="56"/>
                  </a:lnTo>
                  <a:lnTo>
                    <a:pt x="2" y="60"/>
                  </a:lnTo>
                  <a:lnTo>
                    <a:pt x="0" y="5"/>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89" name="Freeform 2268"/>
            <p:cNvSpPr>
              <a:spLocks/>
            </p:cNvSpPr>
            <p:nvPr/>
          </p:nvSpPr>
          <p:spPr bwMode="auto">
            <a:xfrm>
              <a:off x="14054916" y="-345678"/>
              <a:ext cx="39688" cy="98425"/>
            </a:xfrm>
            <a:custGeom>
              <a:avLst/>
              <a:gdLst>
                <a:gd name="T0" fmla="*/ 23 w 25"/>
                <a:gd name="T1" fmla="*/ 0 h 62"/>
                <a:gd name="T2" fmla="*/ 25 w 25"/>
                <a:gd name="T3" fmla="*/ 55 h 62"/>
                <a:gd name="T4" fmla="*/ 2 w 25"/>
                <a:gd name="T5" fmla="*/ 62 h 62"/>
                <a:gd name="T6" fmla="*/ 0 w 25"/>
                <a:gd name="T7" fmla="*/ 7 h 62"/>
                <a:gd name="T8" fmla="*/ 23 w 25"/>
                <a:gd name="T9" fmla="*/ 0 h 62"/>
              </a:gdLst>
              <a:ahLst/>
              <a:cxnLst>
                <a:cxn ang="0">
                  <a:pos x="T0" y="T1"/>
                </a:cxn>
                <a:cxn ang="0">
                  <a:pos x="T2" y="T3"/>
                </a:cxn>
                <a:cxn ang="0">
                  <a:pos x="T4" y="T5"/>
                </a:cxn>
                <a:cxn ang="0">
                  <a:pos x="T6" y="T7"/>
                </a:cxn>
                <a:cxn ang="0">
                  <a:pos x="T8" y="T9"/>
                </a:cxn>
              </a:cxnLst>
              <a:rect l="0" t="0" r="r" b="b"/>
              <a:pathLst>
                <a:path w="25" h="62">
                  <a:moveTo>
                    <a:pt x="23" y="0"/>
                  </a:moveTo>
                  <a:lnTo>
                    <a:pt x="25" y="55"/>
                  </a:lnTo>
                  <a:lnTo>
                    <a:pt x="2" y="62"/>
                  </a:lnTo>
                  <a:lnTo>
                    <a:pt x="0" y="7"/>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0" name="Freeform 2269"/>
            <p:cNvSpPr>
              <a:spLocks/>
            </p:cNvSpPr>
            <p:nvPr/>
          </p:nvSpPr>
          <p:spPr bwMode="auto">
            <a:xfrm>
              <a:off x="14027928" y="-334565"/>
              <a:ext cx="30163" cy="92075"/>
            </a:xfrm>
            <a:custGeom>
              <a:avLst/>
              <a:gdLst>
                <a:gd name="T0" fmla="*/ 17 w 19"/>
                <a:gd name="T1" fmla="*/ 0 h 58"/>
                <a:gd name="T2" fmla="*/ 19 w 19"/>
                <a:gd name="T3" fmla="*/ 55 h 58"/>
                <a:gd name="T4" fmla="*/ 1 w 19"/>
                <a:gd name="T5" fmla="*/ 58 h 58"/>
                <a:gd name="T6" fmla="*/ 0 w 19"/>
                <a:gd name="T7" fmla="*/ 3 h 58"/>
                <a:gd name="T8" fmla="*/ 17 w 19"/>
                <a:gd name="T9" fmla="*/ 0 h 58"/>
              </a:gdLst>
              <a:ahLst/>
              <a:cxnLst>
                <a:cxn ang="0">
                  <a:pos x="T0" y="T1"/>
                </a:cxn>
                <a:cxn ang="0">
                  <a:pos x="T2" y="T3"/>
                </a:cxn>
                <a:cxn ang="0">
                  <a:pos x="T4" y="T5"/>
                </a:cxn>
                <a:cxn ang="0">
                  <a:pos x="T6" y="T7"/>
                </a:cxn>
                <a:cxn ang="0">
                  <a:pos x="T8" y="T9"/>
                </a:cxn>
              </a:cxnLst>
              <a:rect l="0" t="0" r="r" b="b"/>
              <a:pathLst>
                <a:path w="19" h="58">
                  <a:moveTo>
                    <a:pt x="17" y="0"/>
                  </a:moveTo>
                  <a:lnTo>
                    <a:pt x="19" y="55"/>
                  </a:lnTo>
                  <a:lnTo>
                    <a:pt x="1" y="58"/>
                  </a:lnTo>
                  <a:lnTo>
                    <a:pt x="0" y="3"/>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1" name="Freeform 2270"/>
            <p:cNvSpPr>
              <a:spLocks/>
            </p:cNvSpPr>
            <p:nvPr/>
          </p:nvSpPr>
          <p:spPr bwMode="auto">
            <a:xfrm>
              <a:off x="13904103" y="-329803"/>
              <a:ext cx="6350" cy="98425"/>
            </a:xfrm>
            <a:custGeom>
              <a:avLst/>
              <a:gdLst>
                <a:gd name="T0" fmla="*/ 2 w 4"/>
                <a:gd name="T1" fmla="*/ 0 h 62"/>
                <a:gd name="T2" fmla="*/ 4 w 4"/>
                <a:gd name="T3" fmla="*/ 55 h 62"/>
                <a:gd name="T4" fmla="*/ 1 w 4"/>
                <a:gd name="T5" fmla="*/ 62 h 62"/>
                <a:gd name="T6" fmla="*/ 0 w 4"/>
                <a:gd name="T7" fmla="*/ 7 h 62"/>
                <a:gd name="T8" fmla="*/ 2 w 4"/>
                <a:gd name="T9" fmla="*/ 0 h 62"/>
              </a:gdLst>
              <a:ahLst/>
              <a:cxnLst>
                <a:cxn ang="0">
                  <a:pos x="T0" y="T1"/>
                </a:cxn>
                <a:cxn ang="0">
                  <a:pos x="T2" y="T3"/>
                </a:cxn>
                <a:cxn ang="0">
                  <a:pos x="T4" y="T5"/>
                </a:cxn>
                <a:cxn ang="0">
                  <a:pos x="T6" y="T7"/>
                </a:cxn>
                <a:cxn ang="0">
                  <a:pos x="T8" y="T9"/>
                </a:cxn>
              </a:cxnLst>
              <a:rect l="0" t="0" r="r" b="b"/>
              <a:pathLst>
                <a:path w="4" h="62">
                  <a:moveTo>
                    <a:pt x="2" y="0"/>
                  </a:moveTo>
                  <a:lnTo>
                    <a:pt x="4" y="55"/>
                  </a:lnTo>
                  <a:lnTo>
                    <a:pt x="1" y="62"/>
                  </a:lnTo>
                  <a:lnTo>
                    <a:pt x="0" y="7"/>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2" name="Freeform 2271"/>
            <p:cNvSpPr>
              <a:spLocks/>
            </p:cNvSpPr>
            <p:nvPr/>
          </p:nvSpPr>
          <p:spPr bwMode="auto">
            <a:xfrm>
              <a:off x="13915216" y="-326628"/>
              <a:ext cx="3175" cy="100013"/>
            </a:xfrm>
            <a:custGeom>
              <a:avLst/>
              <a:gdLst>
                <a:gd name="T0" fmla="*/ 1 w 2"/>
                <a:gd name="T1" fmla="*/ 8 h 63"/>
                <a:gd name="T2" fmla="*/ 2 w 2"/>
                <a:gd name="T3" fmla="*/ 63 h 63"/>
                <a:gd name="T4" fmla="*/ 2 w 2"/>
                <a:gd name="T5" fmla="*/ 55 h 63"/>
                <a:gd name="T6" fmla="*/ 0 w 2"/>
                <a:gd name="T7" fmla="*/ 0 h 63"/>
                <a:gd name="T8" fmla="*/ 1 w 2"/>
                <a:gd name="T9" fmla="*/ 8 h 63"/>
              </a:gdLst>
              <a:ahLst/>
              <a:cxnLst>
                <a:cxn ang="0">
                  <a:pos x="T0" y="T1"/>
                </a:cxn>
                <a:cxn ang="0">
                  <a:pos x="T2" y="T3"/>
                </a:cxn>
                <a:cxn ang="0">
                  <a:pos x="T4" y="T5"/>
                </a:cxn>
                <a:cxn ang="0">
                  <a:pos x="T6" y="T7"/>
                </a:cxn>
                <a:cxn ang="0">
                  <a:pos x="T8" y="T9"/>
                </a:cxn>
              </a:cxnLst>
              <a:rect l="0" t="0" r="r" b="b"/>
              <a:pathLst>
                <a:path w="2" h="63">
                  <a:moveTo>
                    <a:pt x="1" y="8"/>
                  </a:moveTo>
                  <a:lnTo>
                    <a:pt x="2" y="63"/>
                  </a:lnTo>
                  <a:lnTo>
                    <a:pt x="2" y="55"/>
                  </a:lnTo>
                  <a:lnTo>
                    <a:pt x="0" y="0"/>
                  </a:lnTo>
                  <a:lnTo>
                    <a:pt x="1"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3" name="Freeform 2272"/>
            <p:cNvSpPr>
              <a:spLocks/>
            </p:cNvSpPr>
            <p:nvPr/>
          </p:nvSpPr>
          <p:spPr bwMode="auto">
            <a:xfrm>
              <a:off x="14000941" y="-329803"/>
              <a:ext cx="28575" cy="103188"/>
            </a:xfrm>
            <a:custGeom>
              <a:avLst/>
              <a:gdLst>
                <a:gd name="T0" fmla="*/ 17 w 18"/>
                <a:gd name="T1" fmla="*/ 0 h 65"/>
                <a:gd name="T2" fmla="*/ 18 w 18"/>
                <a:gd name="T3" fmla="*/ 55 h 65"/>
                <a:gd name="T4" fmla="*/ 2 w 18"/>
                <a:gd name="T5" fmla="*/ 65 h 65"/>
                <a:gd name="T6" fmla="*/ 0 w 18"/>
                <a:gd name="T7" fmla="*/ 9 h 65"/>
                <a:gd name="T8" fmla="*/ 17 w 18"/>
                <a:gd name="T9" fmla="*/ 0 h 65"/>
              </a:gdLst>
              <a:ahLst/>
              <a:cxnLst>
                <a:cxn ang="0">
                  <a:pos x="T0" y="T1"/>
                </a:cxn>
                <a:cxn ang="0">
                  <a:pos x="T2" y="T3"/>
                </a:cxn>
                <a:cxn ang="0">
                  <a:pos x="T4" y="T5"/>
                </a:cxn>
                <a:cxn ang="0">
                  <a:pos x="T6" y="T7"/>
                </a:cxn>
                <a:cxn ang="0">
                  <a:pos x="T8" y="T9"/>
                </a:cxn>
              </a:cxnLst>
              <a:rect l="0" t="0" r="r" b="b"/>
              <a:pathLst>
                <a:path w="18" h="65">
                  <a:moveTo>
                    <a:pt x="17" y="0"/>
                  </a:moveTo>
                  <a:lnTo>
                    <a:pt x="18" y="55"/>
                  </a:lnTo>
                  <a:lnTo>
                    <a:pt x="2" y="65"/>
                  </a:lnTo>
                  <a:lnTo>
                    <a:pt x="0" y="9"/>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4" name="Freeform 2273"/>
            <p:cNvSpPr>
              <a:spLocks/>
            </p:cNvSpPr>
            <p:nvPr/>
          </p:nvSpPr>
          <p:spPr bwMode="auto">
            <a:xfrm>
              <a:off x="13916803" y="-313928"/>
              <a:ext cx="39688" cy="88900"/>
            </a:xfrm>
            <a:custGeom>
              <a:avLst/>
              <a:gdLst>
                <a:gd name="T0" fmla="*/ 23 w 25"/>
                <a:gd name="T1" fmla="*/ 1 h 56"/>
                <a:gd name="T2" fmla="*/ 25 w 25"/>
                <a:gd name="T3" fmla="*/ 56 h 56"/>
                <a:gd name="T4" fmla="*/ 1 w 25"/>
                <a:gd name="T5" fmla="*/ 55 h 56"/>
                <a:gd name="T6" fmla="*/ 0 w 25"/>
                <a:gd name="T7" fmla="*/ 0 h 56"/>
                <a:gd name="T8" fmla="*/ 23 w 25"/>
                <a:gd name="T9" fmla="*/ 1 h 56"/>
              </a:gdLst>
              <a:ahLst/>
              <a:cxnLst>
                <a:cxn ang="0">
                  <a:pos x="T0" y="T1"/>
                </a:cxn>
                <a:cxn ang="0">
                  <a:pos x="T2" y="T3"/>
                </a:cxn>
                <a:cxn ang="0">
                  <a:pos x="T4" y="T5"/>
                </a:cxn>
                <a:cxn ang="0">
                  <a:pos x="T6" y="T7"/>
                </a:cxn>
                <a:cxn ang="0">
                  <a:pos x="T8" y="T9"/>
                </a:cxn>
              </a:cxnLst>
              <a:rect l="0" t="0" r="r" b="b"/>
              <a:pathLst>
                <a:path w="25" h="56">
                  <a:moveTo>
                    <a:pt x="23" y="1"/>
                  </a:moveTo>
                  <a:lnTo>
                    <a:pt x="25" y="56"/>
                  </a:lnTo>
                  <a:lnTo>
                    <a:pt x="1" y="55"/>
                  </a:lnTo>
                  <a:lnTo>
                    <a:pt x="0" y="0"/>
                  </a:lnTo>
                  <a:lnTo>
                    <a:pt x="23"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5" name="Freeform 2274"/>
            <p:cNvSpPr>
              <a:spLocks/>
            </p:cNvSpPr>
            <p:nvPr/>
          </p:nvSpPr>
          <p:spPr bwMode="auto">
            <a:xfrm>
              <a:off x="13988241" y="-315515"/>
              <a:ext cx="15875" cy="93663"/>
            </a:xfrm>
            <a:custGeom>
              <a:avLst/>
              <a:gdLst>
                <a:gd name="T0" fmla="*/ 8 w 10"/>
                <a:gd name="T1" fmla="*/ 0 h 59"/>
                <a:gd name="T2" fmla="*/ 10 w 10"/>
                <a:gd name="T3" fmla="*/ 56 h 59"/>
                <a:gd name="T4" fmla="*/ 2 w 10"/>
                <a:gd name="T5" fmla="*/ 59 h 59"/>
                <a:gd name="T6" fmla="*/ 0 w 10"/>
                <a:gd name="T7" fmla="*/ 4 h 59"/>
                <a:gd name="T8" fmla="*/ 8 w 10"/>
                <a:gd name="T9" fmla="*/ 0 h 59"/>
              </a:gdLst>
              <a:ahLst/>
              <a:cxnLst>
                <a:cxn ang="0">
                  <a:pos x="T0" y="T1"/>
                </a:cxn>
                <a:cxn ang="0">
                  <a:pos x="T2" y="T3"/>
                </a:cxn>
                <a:cxn ang="0">
                  <a:pos x="T4" y="T5"/>
                </a:cxn>
                <a:cxn ang="0">
                  <a:pos x="T6" y="T7"/>
                </a:cxn>
                <a:cxn ang="0">
                  <a:pos x="T8" y="T9"/>
                </a:cxn>
              </a:cxnLst>
              <a:rect l="0" t="0" r="r" b="b"/>
              <a:pathLst>
                <a:path w="10" h="59">
                  <a:moveTo>
                    <a:pt x="8" y="0"/>
                  </a:moveTo>
                  <a:lnTo>
                    <a:pt x="10" y="56"/>
                  </a:lnTo>
                  <a:lnTo>
                    <a:pt x="2" y="59"/>
                  </a:lnTo>
                  <a:lnTo>
                    <a:pt x="0" y="4"/>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6" name="Freeform 2275"/>
            <p:cNvSpPr>
              <a:spLocks/>
            </p:cNvSpPr>
            <p:nvPr/>
          </p:nvSpPr>
          <p:spPr bwMode="auto">
            <a:xfrm>
              <a:off x="13953316" y="-312340"/>
              <a:ext cx="9525" cy="103188"/>
            </a:xfrm>
            <a:custGeom>
              <a:avLst/>
              <a:gdLst>
                <a:gd name="T0" fmla="*/ 4 w 6"/>
                <a:gd name="T1" fmla="*/ 10 h 65"/>
                <a:gd name="T2" fmla="*/ 6 w 6"/>
                <a:gd name="T3" fmla="*/ 65 h 65"/>
                <a:gd name="T4" fmla="*/ 2 w 6"/>
                <a:gd name="T5" fmla="*/ 55 h 65"/>
                <a:gd name="T6" fmla="*/ 0 w 6"/>
                <a:gd name="T7" fmla="*/ 0 h 65"/>
                <a:gd name="T8" fmla="*/ 4 w 6"/>
                <a:gd name="T9" fmla="*/ 10 h 65"/>
              </a:gdLst>
              <a:ahLst/>
              <a:cxnLst>
                <a:cxn ang="0">
                  <a:pos x="T0" y="T1"/>
                </a:cxn>
                <a:cxn ang="0">
                  <a:pos x="T2" y="T3"/>
                </a:cxn>
                <a:cxn ang="0">
                  <a:pos x="T4" y="T5"/>
                </a:cxn>
                <a:cxn ang="0">
                  <a:pos x="T6" y="T7"/>
                </a:cxn>
                <a:cxn ang="0">
                  <a:pos x="T8" y="T9"/>
                </a:cxn>
              </a:cxnLst>
              <a:rect l="0" t="0" r="r" b="b"/>
              <a:pathLst>
                <a:path w="6" h="65">
                  <a:moveTo>
                    <a:pt x="4" y="10"/>
                  </a:moveTo>
                  <a:lnTo>
                    <a:pt x="6" y="65"/>
                  </a:lnTo>
                  <a:lnTo>
                    <a:pt x="2" y="55"/>
                  </a:lnTo>
                  <a:lnTo>
                    <a:pt x="0" y="0"/>
                  </a:lnTo>
                  <a:lnTo>
                    <a:pt x="4" y="1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7" name="Freeform 2276"/>
            <p:cNvSpPr>
              <a:spLocks/>
            </p:cNvSpPr>
            <p:nvPr/>
          </p:nvSpPr>
          <p:spPr bwMode="auto">
            <a:xfrm>
              <a:off x="13959666" y="-296465"/>
              <a:ext cx="28575" cy="88900"/>
            </a:xfrm>
            <a:custGeom>
              <a:avLst/>
              <a:gdLst>
                <a:gd name="T0" fmla="*/ 16 w 18"/>
                <a:gd name="T1" fmla="*/ 1 h 56"/>
                <a:gd name="T2" fmla="*/ 18 w 18"/>
                <a:gd name="T3" fmla="*/ 56 h 56"/>
                <a:gd name="T4" fmla="*/ 2 w 18"/>
                <a:gd name="T5" fmla="*/ 55 h 56"/>
                <a:gd name="T6" fmla="*/ 0 w 18"/>
                <a:gd name="T7" fmla="*/ 0 h 56"/>
                <a:gd name="T8" fmla="*/ 16 w 18"/>
                <a:gd name="T9" fmla="*/ 1 h 56"/>
              </a:gdLst>
              <a:ahLst/>
              <a:cxnLst>
                <a:cxn ang="0">
                  <a:pos x="T0" y="T1"/>
                </a:cxn>
                <a:cxn ang="0">
                  <a:pos x="T2" y="T3"/>
                </a:cxn>
                <a:cxn ang="0">
                  <a:pos x="T4" y="T5"/>
                </a:cxn>
                <a:cxn ang="0">
                  <a:pos x="T6" y="T7"/>
                </a:cxn>
                <a:cxn ang="0">
                  <a:pos x="T8" y="T9"/>
                </a:cxn>
              </a:cxnLst>
              <a:rect l="0" t="0" r="r" b="b"/>
              <a:pathLst>
                <a:path w="18" h="56">
                  <a:moveTo>
                    <a:pt x="16" y="1"/>
                  </a:moveTo>
                  <a:lnTo>
                    <a:pt x="18" y="56"/>
                  </a:lnTo>
                  <a:lnTo>
                    <a:pt x="2" y="55"/>
                  </a:lnTo>
                  <a:lnTo>
                    <a:pt x="0" y="0"/>
                  </a:lnTo>
                  <a:lnTo>
                    <a:pt x="16" y="1"/>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8" name="Freeform 2277"/>
            <p:cNvSpPr>
              <a:spLocks/>
            </p:cNvSpPr>
            <p:nvPr/>
          </p:nvSpPr>
          <p:spPr bwMode="auto">
            <a:xfrm>
              <a:off x="13985066" y="-309165"/>
              <a:ext cx="6350" cy="101600"/>
            </a:xfrm>
            <a:custGeom>
              <a:avLst/>
              <a:gdLst>
                <a:gd name="T0" fmla="*/ 2 w 4"/>
                <a:gd name="T1" fmla="*/ 0 h 64"/>
                <a:gd name="T2" fmla="*/ 4 w 4"/>
                <a:gd name="T3" fmla="*/ 55 h 64"/>
                <a:gd name="T4" fmla="*/ 2 w 4"/>
                <a:gd name="T5" fmla="*/ 64 h 64"/>
                <a:gd name="T6" fmla="*/ 0 w 4"/>
                <a:gd name="T7" fmla="*/ 9 h 64"/>
                <a:gd name="T8" fmla="*/ 2 w 4"/>
                <a:gd name="T9" fmla="*/ 0 h 64"/>
              </a:gdLst>
              <a:ahLst/>
              <a:cxnLst>
                <a:cxn ang="0">
                  <a:pos x="T0" y="T1"/>
                </a:cxn>
                <a:cxn ang="0">
                  <a:pos x="T2" y="T3"/>
                </a:cxn>
                <a:cxn ang="0">
                  <a:pos x="T4" y="T5"/>
                </a:cxn>
                <a:cxn ang="0">
                  <a:pos x="T6" y="T7"/>
                </a:cxn>
                <a:cxn ang="0">
                  <a:pos x="T8" y="T9"/>
                </a:cxn>
              </a:cxnLst>
              <a:rect l="0" t="0" r="r" b="b"/>
              <a:pathLst>
                <a:path w="4" h="64">
                  <a:moveTo>
                    <a:pt x="2" y="0"/>
                  </a:moveTo>
                  <a:lnTo>
                    <a:pt x="4" y="55"/>
                  </a:lnTo>
                  <a:lnTo>
                    <a:pt x="2" y="64"/>
                  </a:lnTo>
                  <a:lnTo>
                    <a:pt x="0" y="9"/>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299" name="Freeform 2278"/>
            <p:cNvSpPr>
              <a:spLocks/>
            </p:cNvSpPr>
            <p:nvPr/>
          </p:nvSpPr>
          <p:spPr bwMode="auto">
            <a:xfrm>
              <a:off x="13138928" y="-271065"/>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0" name="Freeform 2279"/>
            <p:cNvSpPr>
              <a:spLocks/>
            </p:cNvSpPr>
            <p:nvPr/>
          </p:nvSpPr>
          <p:spPr bwMode="auto">
            <a:xfrm>
              <a:off x="13121466" y="-272653"/>
              <a:ext cx="20638" cy="88900"/>
            </a:xfrm>
            <a:custGeom>
              <a:avLst/>
              <a:gdLst>
                <a:gd name="T0" fmla="*/ 14 w 16"/>
                <a:gd name="T1" fmla="*/ 1 h 68"/>
                <a:gd name="T2" fmla="*/ 16 w 16"/>
                <a:gd name="T3" fmla="*/ 68 h 68"/>
                <a:gd name="T4" fmla="*/ 2 w 16"/>
                <a:gd name="T5" fmla="*/ 67 h 68"/>
                <a:gd name="T6" fmla="*/ 0 w 16"/>
                <a:gd name="T7" fmla="*/ 0 h 68"/>
                <a:gd name="T8" fmla="*/ 14 w 16"/>
                <a:gd name="T9" fmla="*/ 1 h 68"/>
              </a:gdLst>
              <a:ahLst/>
              <a:cxnLst>
                <a:cxn ang="0">
                  <a:pos x="T0" y="T1"/>
                </a:cxn>
                <a:cxn ang="0">
                  <a:pos x="T2" y="T3"/>
                </a:cxn>
                <a:cxn ang="0">
                  <a:pos x="T4" y="T5"/>
                </a:cxn>
                <a:cxn ang="0">
                  <a:pos x="T6" y="T7"/>
                </a:cxn>
                <a:cxn ang="0">
                  <a:pos x="T8" y="T9"/>
                </a:cxn>
              </a:cxnLst>
              <a:rect l="0" t="0" r="r" b="b"/>
              <a:pathLst>
                <a:path w="16" h="68">
                  <a:moveTo>
                    <a:pt x="14" y="1"/>
                  </a:moveTo>
                  <a:cubicBezTo>
                    <a:pt x="16" y="68"/>
                    <a:pt x="16" y="68"/>
                    <a:pt x="16" y="68"/>
                  </a:cubicBezTo>
                  <a:cubicBezTo>
                    <a:pt x="11" y="68"/>
                    <a:pt x="7" y="68"/>
                    <a:pt x="2" y="67"/>
                  </a:cubicBezTo>
                  <a:cubicBezTo>
                    <a:pt x="0" y="0"/>
                    <a:pt x="0" y="0"/>
                    <a:pt x="0" y="0"/>
                  </a:cubicBezTo>
                  <a:cubicBezTo>
                    <a:pt x="5" y="1"/>
                    <a:pt x="10" y="1"/>
                    <a:pt x="1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1" name="Freeform 2280"/>
            <p:cNvSpPr>
              <a:spLocks/>
            </p:cNvSpPr>
            <p:nvPr/>
          </p:nvSpPr>
          <p:spPr bwMode="auto">
            <a:xfrm>
              <a:off x="13094478" y="-274240"/>
              <a:ext cx="30163" cy="90488"/>
            </a:xfrm>
            <a:custGeom>
              <a:avLst/>
              <a:gdLst>
                <a:gd name="T0" fmla="*/ 21 w 23"/>
                <a:gd name="T1" fmla="*/ 2 h 69"/>
                <a:gd name="T2" fmla="*/ 23 w 23"/>
                <a:gd name="T3" fmla="*/ 69 h 69"/>
                <a:gd name="T4" fmla="*/ 2 w 23"/>
                <a:gd name="T5" fmla="*/ 67 h 69"/>
                <a:gd name="T6" fmla="*/ 0 w 23"/>
                <a:gd name="T7" fmla="*/ 0 h 69"/>
                <a:gd name="T8" fmla="*/ 21 w 23"/>
                <a:gd name="T9" fmla="*/ 2 h 69"/>
              </a:gdLst>
              <a:ahLst/>
              <a:cxnLst>
                <a:cxn ang="0">
                  <a:pos x="T0" y="T1"/>
                </a:cxn>
                <a:cxn ang="0">
                  <a:pos x="T2" y="T3"/>
                </a:cxn>
                <a:cxn ang="0">
                  <a:pos x="T4" y="T5"/>
                </a:cxn>
                <a:cxn ang="0">
                  <a:pos x="T6" y="T7"/>
                </a:cxn>
                <a:cxn ang="0">
                  <a:pos x="T8" y="T9"/>
                </a:cxn>
              </a:cxnLst>
              <a:rect l="0" t="0" r="r" b="b"/>
              <a:pathLst>
                <a:path w="23" h="69">
                  <a:moveTo>
                    <a:pt x="21" y="2"/>
                  </a:moveTo>
                  <a:cubicBezTo>
                    <a:pt x="23" y="69"/>
                    <a:pt x="23" y="69"/>
                    <a:pt x="23" y="69"/>
                  </a:cubicBezTo>
                  <a:cubicBezTo>
                    <a:pt x="13" y="68"/>
                    <a:pt x="4" y="67"/>
                    <a:pt x="2" y="67"/>
                  </a:cubicBezTo>
                  <a:cubicBezTo>
                    <a:pt x="0" y="0"/>
                    <a:pt x="0" y="0"/>
                    <a:pt x="0" y="0"/>
                  </a:cubicBezTo>
                  <a:cubicBezTo>
                    <a:pt x="2" y="0"/>
                    <a:pt x="11" y="1"/>
                    <a:pt x="21"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2" name="Freeform 2281"/>
            <p:cNvSpPr>
              <a:spLocks/>
            </p:cNvSpPr>
            <p:nvPr/>
          </p:nvSpPr>
          <p:spPr bwMode="auto">
            <a:xfrm>
              <a:off x="13094478" y="-274240"/>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3" name="Freeform 2282"/>
            <p:cNvSpPr>
              <a:spLocks/>
            </p:cNvSpPr>
            <p:nvPr/>
          </p:nvSpPr>
          <p:spPr bwMode="auto">
            <a:xfrm>
              <a:off x="13967603" y="-288528"/>
              <a:ext cx="9525" cy="95250"/>
            </a:xfrm>
            <a:custGeom>
              <a:avLst/>
              <a:gdLst>
                <a:gd name="T0" fmla="*/ 4 w 6"/>
                <a:gd name="T1" fmla="*/ 0 h 60"/>
                <a:gd name="T2" fmla="*/ 6 w 6"/>
                <a:gd name="T3" fmla="*/ 55 h 60"/>
                <a:gd name="T4" fmla="*/ 2 w 6"/>
                <a:gd name="T5" fmla="*/ 60 h 60"/>
                <a:gd name="T6" fmla="*/ 0 w 6"/>
                <a:gd name="T7" fmla="*/ 5 h 60"/>
                <a:gd name="T8" fmla="*/ 4 w 6"/>
                <a:gd name="T9" fmla="*/ 0 h 60"/>
              </a:gdLst>
              <a:ahLst/>
              <a:cxnLst>
                <a:cxn ang="0">
                  <a:pos x="T0" y="T1"/>
                </a:cxn>
                <a:cxn ang="0">
                  <a:pos x="T2" y="T3"/>
                </a:cxn>
                <a:cxn ang="0">
                  <a:pos x="T4" y="T5"/>
                </a:cxn>
                <a:cxn ang="0">
                  <a:pos x="T6" y="T7"/>
                </a:cxn>
                <a:cxn ang="0">
                  <a:pos x="T8" y="T9"/>
                </a:cxn>
              </a:cxnLst>
              <a:rect l="0" t="0" r="r" b="b"/>
              <a:pathLst>
                <a:path w="6" h="60">
                  <a:moveTo>
                    <a:pt x="4" y="0"/>
                  </a:moveTo>
                  <a:lnTo>
                    <a:pt x="6" y="55"/>
                  </a:lnTo>
                  <a:lnTo>
                    <a:pt x="2" y="60"/>
                  </a:lnTo>
                  <a:lnTo>
                    <a:pt x="0" y="5"/>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4" name="Freeform 2283"/>
            <p:cNvSpPr>
              <a:spLocks/>
            </p:cNvSpPr>
            <p:nvPr/>
          </p:nvSpPr>
          <p:spPr bwMode="auto">
            <a:xfrm>
              <a:off x="13912041" y="-283765"/>
              <a:ext cx="23813" cy="93663"/>
            </a:xfrm>
            <a:custGeom>
              <a:avLst/>
              <a:gdLst>
                <a:gd name="T0" fmla="*/ 14 w 15"/>
                <a:gd name="T1" fmla="*/ 4 h 59"/>
                <a:gd name="T2" fmla="*/ 15 w 15"/>
                <a:gd name="T3" fmla="*/ 59 h 59"/>
                <a:gd name="T4" fmla="*/ 2 w 15"/>
                <a:gd name="T5" fmla="*/ 55 h 59"/>
                <a:gd name="T6" fmla="*/ 0 w 15"/>
                <a:gd name="T7" fmla="*/ 0 h 59"/>
                <a:gd name="T8" fmla="*/ 14 w 15"/>
                <a:gd name="T9" fmla="*/ 4 h 59"/>
              </a:gdLst>
              <a:ahLst/>
              <a:cxnLst>
                <a:cxn ang="0">
                  <a:pos x="T0" y="T1"/>
                </a:cxn>
                <a:cxn ang="0">
                  <a:pos x="T2" y="T3"/>
                </a:cxn>
                <a:cxn ang="0">
                  <a:pos x="T4" y="T5"/>
                </a:cxn>
                <a:cxn ang="0">
                  <a:pos x="T6" y="T7"/>
                </a:cxn>
                <a:cxn ang="0">
                  <a:pos x="T8" y="T9"/>
                </a:cxn>
              </a:cxnLst>
              <a:rect l="0" t="0" r="r" b="b"/>
              <a:pathLst>
                <a:path w="15" h="59">
                  <a:moveTo>
                    <a:pt x="14" y="4"/>
                  </a:moveTo>
                  <a:lnTo>
                    <a:pt x="15" y="59"/>
                  </a:lnTo>
                  <a:lnTo>
                    <a:pt x="2" y="55"/>
                  </a:lnTo>
                  <a:lnTo>
                    <a:pt x="0" y="0"/>
                  </a:lnTo>
                  <a:lnTo>
                    <a:pt x="14"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5" name="Freeform 2284"/>
            <p:cNvSpPr>
              <a:spLocks/>
            </p:cNvSpPr>
            <p:nvPr/>
          </p:nvSpPr>
          <p:spPr bwMode="auto">
            <a:xfrm>
              <a:off x="13958078" y="-280590"/>
              <a:ext cx="12700" cy="90488"/>
            </a:xfrm>
            <a:custGeom>
              <a:avLst/>
              <a:gdLst>
                <a:gd name="T0" fmla="*/ 6 w 8"/>
                <a:gd name="T1" fmla="*/ 0 h 57"/>
                <a:gd name="T2" fmla="*/ 8 w 8"/>
                <a:gd name="T3" fmla="*/ 55 h 57"/>
                <a:gd name="T4" fmla="*/ 1 w 8"/>
                <a:gd name="T5" fmla="*/ 57 h 57"/>
                <a:gd name="T6" fmla="*/ 0 w 8"/>
                <a:gd name="T7" fmla="*/ 2 h 57"/>
                <a:gd name="T8" fmla="*/ 6 w 8"/>
                <a:gd name="T9" fmla="*/ 0 h 57"/>
              </a:gdLst>
              <a:ahLst/>
              <a:cxnLst>
                <a:cxn ang="0">
                  <a:pos x="T0" y="T1"/>
                </a:cxn>
                <a:cxn ang="0">
                  <a:pos x="T2" y="T3"/>
                </a:cxn>
                <a:cxn ang="0">
                  <a:pos x="T4" y="T5"/>
                </a:cxn>
                <a:cxn ang="0">
                  <a:pos x="T6" y="T7"/>
                </a:cxn>
                <a:cxn ang="0">
                  <a:pos x="T8" y="T9"/>
                </a:cxn>
              </a:cxnLst>
              <a:rect l="0" t="0" r="r" b="b"/>
              <a:pathLst>
                <a:path w="8" h="57">
                  <a:moveTo>
                    <a:pt x="6" y="0"/>
                  </a:moveTo>
                  <a:lnTo>
                    <a:pt x="8" y="55"/>
                  </a:lnTo>
                  <a:lnTo>
                    <a:pt x="1" y="57"/>
                  </a:lnTo>
                  <a:lnTo>
                    <a:pt x="0" y="2"/>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6" name="Freeform 2285"/>
            <p:cNvSpPr>
              <a:spLocks/>
            </p:cNvSpPr>
            <p:nvPr/>
          </p:nvSpPr>
          <p:spPr bwMode="auto">
            <a:xfrm>
              <a:off x="13942203" y="-277415"/>
              <a:ext cx="17463" cy="93663"/>
            </a:xfrm>
            <a:custGeom>
              <a:avLst/>
              <a:gdLst>
                <a:gd name="T0" fmla="*/ 10 w 11"/>
                <a:gd name="T1" fmla="*/ 0 h 59"/>
                <a:gd name="T2" fmla="*/ 11 w 11"/>
                <a:gd name="T3" fmla="*/ 55 h 59"/>
                <a:gd name="T4" fmla="*/ 2 w 11"/>
                <a:gd name="T5" fmla="*/ 59 h 59"/>
                <a:gd name="T6" fmla="*/ 0 w 11"/>
                <a:gd name="T7" fmla="*/ 3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5"/>
                  </a:lnTo>
                  <a:lnTo>
                    <a:pt x="2" y="59"/>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7" name="Freeform 2286"/>
            <p:cNvSpPr>
              <a:spLocks/>
            </p:cNvSpPr>
            <p:nvPr/>
          </p:nvSpPr>
          <p:spPr bwMode="auto">
            <a:xfrm>
              <a:off x="13934266" y="-277415"/>
              <a:ext cx="11113" cy="93663"/>
            </a:xfrm>
            <a:custGeom>
              <a:avLst/>
              <a:gdLst>
                <a:gd name="T0" fmla="*/ 5 w 7"/>
                <a:gd name="T1" fmla="*/ 3 h 59"/>
                <a:gd name="T2" fmla="*/ 7 w 7"/>
                <a:gd name="T3" fmla="*/ 59 h 59"/>
                <a:gd name="T4" fmla="*/ 1 w 7"/>
                <a:gd name="T5" fmla="*/ 55 h 59"/>
                <a:gd name="T6" fmla="*/ 0 w 7"/>
                <a:gd name="T7" fmla="*/ 0 h 59"/>
                <a:gd name="T8" fmla="*/ 5 w 7"/>
                <a:gd name="T9" fmla="*/ 3 h 59"/>
              </a:gdLst>
              <a:ahLst/>
              <a:cxnLst>
                <a:cxn ang="0">
                  <a:pos x="T0" y="T1"/>
                </a:cxn>
                <a:cxn ang="0">
                  <a:pos x="T2" y="T3"/>
                </a:cxn>
                <a:cxn ang="0">
                  <a:pos x="T4" y="T5"/>
                </a:cxn>
                <a:cxn ang="0">
                  <a:pos x="T6" y="T7"/>
                </a:cxn>
                <a:cxn ang="0">
                  <a:pos x="T8" y="T9"/>
                </a:cxn>
              </a:cxnLst>
              <a:rect l="0" t="0" r="r" b="b"/>
              <a:pathLst>
                <a:path w="7" h="59">
                  <a:moveTo>
                    <a:pt x="5" y="3"/>
                  </a:moveTo>
                  <a:lnTo>
                    <a:pt x="7" y="59"/>
                  </a:lnTo>
                  <a:lnTo>
                    <a:pt x="1" y="55"/>
                  </a:lnTo>
                  <a:lnTo>
                    <a:pt x="0" y="0"/>
                  </a:lnTo>
                  <a:lnTo>
                    <a:pt x="5"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8" name="Freeform 2287"/>
            <p:cNvSpPr>
              <a:spLocks/>
            </p:cNvSpPr>
            <p:nvPr/>
          </p:nvSpPr>
          <p:spPr bwMode="auto">
            <a:xfrm>
              <a:off x="13900928" y="-283765"/>
              <a:ext cx="14288" cy="101600"/>
            </a:xfrm>
            <a:custGeom>
              <a:avLst/>
              <a:gdLst>
                <a:gd name="T0" fmla="*/ 7 w 9"/>
                <a:gd name="T1" fmla="*/ 0 h 64"/>
                <a:gd name="T2" fmla="*/ 9 w 9"/>
                <a:gd name="T3" fmla="*/ 55 h 64"/>
                <a:gd name="T4" fmla="*/ 1 w 9"/>
                <a:gd name="T5" fmla="*/ 64 h 64"/>
                <a:gd name="T6" fmla="*/ 0 w 9"/>
                <a:gd name="T7" fmla="*/ 9 h 64"/>
                <a:gd name="T8" fmla="*/ 7 w 9"/>
                <a:gd name="T9" fmla="*/ 0 h 64"/>
              </a:gdLst>
              <a:ahLst/>
              <a:cxnLst>
                <a:cxn ang="0">
                  <a:pos x="T0" y="T1"/>
                </a:cxn>
                <a:cxn ang="0">
                  <a:pos x="T2" y="T3"/>
                </a:cxn>
                <a:cxn ang="0">
                  <a:pos x="T4" y="T5"/>
                </a:cxn>
                <a:cxn ang="0">
                  <a:pos x="T6" y="T7"/>
                </a:cxn>
                <a:cxn ang="0">
                  <a:pos x="T8" y="T9"/>
                </a:cxn>
              </a:cxnLst>
              <a:rect l="0" t="0" r="r" b="b"/>
              <a:pathLst>
                <a:path w="9" h="64">
                  <a:moveTo>
                    <a:pt x="7" y="0"/>
                  </a:moveTo>
                  <a:lnTo>
                    <a:pt x="9" y="55"/>
                  </a:lnTo>
                  <a:lnTo>
                    <a:pt x="1" y="64"/>
                  </a:lnTo>
                  <a:lnTo>
                    <a:pt x="0" y="9"/>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09" name="Freeform 2288"/>
            <p:cNvSpPr>
              <a:spLocks/>
            </p:cNvSpPr>
            <p:nvPr/>
          </p:nvSpPr>
          <p:spPr bwMode="auto">
            <a:xfrm>
              <a:off x="13892991" y="-269478"/>
              <a:ext cx="9525" cy="90488"/>
            </a:xfrm>
            <a:custGeom>
              <a:avLst/>
              <a:gdLst>
                <a:gd name="T0" fmla="*/ 5 w 6"/>
                <a:gd name="T1" fmla="*/ 0 h 57"/>
                <a:gd name="T2" fmla="*/ 6 w 6"/>
                <a:gd name="T3" fmla="*/ 55 h 57"/>
                <a:gd name="T4" fmla="*/ 1 w 6"/>
                <a:gd name="T5" fmla="*/ 57 h 57"/>
                <a:gd name="T6" fmla="*/ 0 w 6"/>
                <a:gd name="T7" fmla="*/ 2 h 57"/>
                <a:gd name="T8" fmla="*/ 5 w 6"/>
                <a:gd name="T9" fmla="*/ 0 h 57"/>
              </a:gdLst>
              <a:ahLst/>
              <a:cxnLst>
                <a:cxn ang="0">
                  <a:pos x="T0" y="T1"/>
                </a:cxn>
                <a:cxn ang="0">
                  <a:pos x="T2" y="T3"/>
                </a:cxn>
                <a:cxn ang="0">
                  <a:pos x="T4" y="T5"/>
                </a:cxn>
                <a:cxn ang="0">
                  <a:pos x="T6" y="T7"/>
                </a:cxn>
                <a:cxn ang="0">
                  <a:pos x="T8" y="T9"/>
                </a:cxn>
              </a:cxnLst>
              <a:rect l="0" t="0" r="r" b="b"/>
              <a:pathLst>
                <a:path w="6" h="57">
                  <a:moveTo>
                    <a:pt x="5" y="0"/>
                  </a:moveTo>
                  <a:lnTo>
                    <a:pt x="6" y="55"/>
                  </a:lnTo>
                  <a:lnTo>
                    <a:pt x="1" y="57"/>
                  </a:lnTo>
                  <a:lnTo>
                    <a:pt x="0" y="2"/>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0" name="Freeform 2289"/>
            <p:cNvSpPr>
              <a:spLocks/>
            </p:cNvSpPr>
            <p:nvPr/>
          </p:nvSpPr>
          <p:spPr bwMode="auto">
            <a:xfrm>
              <a:off x="13894578" y="-252015"/>
              <a:ext cx="6350" cy="98425"/>
            </a:xfrm>
            <a:custGeom>
              <a:avLst/>
              <a:gdLst>
                <a:gd name="T0" fmla="*/ 2 w 4"/>
                <a:gd name="T1" fmla="*/ 0 h 62"/>
                <a:gd name="T2" fmla="*/ 4 w 4"/>
                <a:gd name="T3" fmla="*/ 55 h 62"/>
                <a:gd name="T4" fmla="*/ 1 w 4"/>
                <a:gd name="T5" fmla="*/ 62 h 62"/>
                <a:gd name="T6" fmla="*/ 0 w 4"/>
                <a:gd name="T7" fmla="*/ 7 h 62"/>
                <a:gd name="T8" fmla="*/ 2 w 4"/>
                <a:gd name="T9" fmla="*/ 0 h 62"/>
              </a:gdLst>
              <a:ahLst/>
              <a:cxnLst>
                <a:cxn ang="0">
                  <a:pos x="T0" y="T1"/>
                </a:cxn>
                <a:cxn ang="0">
                  <a:pos x="T2" y="T3"/>
                </a:cxn>
                <a:cxn ang="0">
                  <a:pos x="T4" y="T5"/>
                </a:cxn>
                <a:cxn ang="0">
                  <a:pos x="T6" y="T7"/>
                </a:cxn>
                <a:cxn ang="0">
                  <a:pos x="T8" y="T9"/>
                </a:cxn>
              </a:cxnLst>
              <a:rect l="0" t="0" r="r" b="b"/>
              <a:pathLst>
                <a:path w="4" h="62">
                  <a:moveTo>
                    <a:pt x="2" y="0"/>
                  </a:moveTo>
                  <a:lnTo>
                    <a:pt x="4" y="55"/>
                  </a:lnTo>
                  <a:lnTo>
                    <a:pt x="1" y="62"/>
                  </a:lnTo>
                  <a:lnTo>
                    <a:pt x="0" y="7"/>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1" name="Freeform 2290"/>
            <p:cNvSpPr>
              <a:spLocks/>
            </p:cNvSpPr>
            <p:nvPr/>
          </p:nvSpPr>
          <p:spPr bwMode="auto">
            <a:xfrm>
              <a:off x="13880291" y="-240903"/>
              <a:ext cx="15875" cy="95250"/>
            </a:xfrm>
            <a:custGeom>
              <a:avLst/>
              <a:gdLst>
                <a:gd name="T0" fmla="*/ 9 w 10"/>
                <a:gd name="T1" fmla="*/ 0 h 60"/>
                <a:gd name="T2" fmla="*/ 10 w 10"/>
                <a:gd name="T3" fmla="*/ 55 h 60"/>
                <a:gd name="T4" fmla="*/ 2 w 10"/>
                <a:gd name="T5" fmla="*/ 60 h 60"/>
                <a:gd name="T6" fmla="*/ 0 w 10"/>
                <a:gd name="T7" fmla="*/ 5 h 60"/>
                <a:gd name="T8" fmla="*/ 9 w 10"/>
                <a:gd name="T9" fmla="*/ 0 h 60"/>
              </a:gdLst>
              <a:ahLst/>
              <a:cxnLst>
                <a:cxn ang="0">
                  <a:pos x="T0" y="T1"/>
                </a:cxn>
                <a:cxn ang="0">
                  <a:pos x="T2" y="T3"/>
                </a:cxn>
                <a:cxn ang="0">
                  <a:pos x="T4" y="T5"/>
                </a:cxn>
                <a:cxn ang="0">
                  <a:pos x="T6" y="T7"/>
                </a:cxn>
                <a:cxn ang="0">
                  <a:pos x="T8" y="T9"/>
                </a:cxn>
              </a:cxnLst>
              <a:rect l="0" t="0" r="r" b="b"/>
              <a:pathLst>
                <a:path w="10" h="60">
                  <a:moveTo>
                    <a:pt x="9" y="0"/>
                  </a:moveTo>
                  <a:lnTo>
                    <a:pt x="10" y="55"/>
                  </a:lnTo>
                  <a:lnTo>
                    <a:pt x="2" y="60"/>
                  </a:lnTo>
                  <a:lnTo>
                    <a:pt x="0" y="5"/>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2" name="Freeform 2291"/>
            <p:cNvSpPr>
              <a:spLocks/>
            </p:cNvSpPr>
            <p:nvPr/>
          </p:nvSpPr>
          <p:spPr bwMode="auto">
            <a:xfrm>
              <a:off x="13173853" y="-269478"/>
              <a:ext cx="44450" cy="144463"/>
            </a:xfrm>
            <a:custGeom>
              <a:avLst/>
              <a:gdLst>
                <a:gd name="T0" fmla="*/ 34 w 36"/>
                <a:gd name="T1" fmla="*/ 44 h 111"/>
                <a:gd name="T2" fmla="*/ 36 w 36"/>
                <a:gd name="T3" fmla="*/ 111 h 111"/>
                <a:gd name="T4" fmla="*/ 17 w 36"/>
                <a:gd name="T5" fmla="*/ 92 h 111"/>
                <a:gd name="T6" fmla="*/ 7 w 36"/>
                <a:gd name="T7" fmla="*/ 71 h 111"/>
                <a:gd name="T8" fmla="*/ 2 w 36"/>
                <a:gd name="T9" fmla="*/ 68 h 111"/>
                <a:gd name="T10" fmla="*/ 0 w 36"/>
                <a:gd name="T11" fmla="*/ 0 h 111"/>
                <a:gd name="T12" fmla="*/ 5 w 36"/>
                <a:gd name="T13" fmla="*/ 4 h 111"/>
                <a:gd name="T14" fmla="*/ 15 w 36"/>
                <a:gd name="T15" fmla="*/ 25 h 111"/>
                <a:gd name="T16" fmla="*/ 34 w 36"/>
                <a:gd name="T17" fmla="*/ 4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11">
                  <a:moveTo>
                    <a:pt x="34" y="44"/>
                  </a:moveTo>
                  <a:cubicBezTo>
                    <a:pt x="36" y="111"/>
                    <a:pt x="36" y="111"/>
                    <a:pt x="36" y="111"/>
                  </a:cubicBezTo>
                  <a:cubicBezTo>
                    <a:pt x="35" y="106"/>
                    <a:pt x="25" y="99"/>
                    <a:pt x="17" y="92"/>
                  </a:cubicBezTo>
                  <a:cubicBezTo>
                    <a:pt x="7" y="84"/>
                    <a:pt x="12" y="78"/>
                    <a:pt x="7" y="71"/>
                  </a:cubicBezTo>
                  <a:cubicBezTo>
                    <a:pt x="6" y="70"/>
                    <a:pt x="4" y="68"/>
                    <a:pt x="2" y="68"/>
                  </a:cubicBezTo>
                  <a:cubicBezTo>
                    <a:pt x="0" y="0"/>
                    <a:pt x="0" y="0"/>
                    <a:pt x="0" y="0"/>
                  </a:cubicBezTo>
                  <a:cubicBezTo>
                    <a:pt x="2" y="1"/>
                    <a:pt x="4" y="3"/>
                    <a:pt x="5" y="4"/>
                  </a:cubicBezTo>
                  <a:cubicBezTo>
                    <a:pt x="10" y="10"/>
                    <a:pt x="5" y="17"/>
                    <a:pt x="15" y="25"/>
                  </a:cubicBezTo>
                  <a:cubicBezTo>
                    <a:pt x="23" y="32"/>
                    <a:pt x="33" y="39"/>
                    <a:pt x="34" y="4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3" name="Freeform 2292"/>
            <p:cNvSpPr>
              <a:spLocks/>
            </p:cNvSpPr>
            <p:nvPr/>
          </p:nvSpPr>
          <p:spPr bwMode="auto">
            <a:xfrm>
              <a:off x="13170678" y="-269478"/>
              <a:ext cx="6350" cy="88900"/>
            </a:xfrm>
            <a:custGeom>
              <a:avLst/>
              <a:gdLst>
                <a:gd name="T0" fmla="*/ 2 w 4"/>
                <a:gd name="T1" fmla="*/ 0 h 68"/>
                <a:gd name="T2" fmla="*/ 4 w 4"/>
                <a:gd name="T3" fmla="*/ 68 h 68"/>
                <a:gd name="T4" fmla="*/ 2 w 4"/>
                <a:gd name="T5" fmla="*/ 67 h 68"/>
                <a:gd name="T6" fmla="*/ 0 w 4"/>
                <a:gd name="T7" fmla="*/ 0 h 68"/>
                <a:gd name="T8" fmla="*/ 2 w 4"/>
                <a:gd name="T9" fmla="*/ 0 h 68"/>
              </a:gdLst>
              <a:ahLst/>
              <a:cxnLst>
                <a:cxn ang="0">
                  <a:pos x="T0" y="T1"/>
                </a:cxn>
                <a:cxn ang="0">
                  <a:pos x="T2" y="T3"/>
                </a:cxn>
                <a:cxn ang="0">
                  <a:pos x="T4" y="T5"/>
                </a:cxn>
                <a:cxn ang="0">
                  <a:pos x="T6" y="T7"/>
                </a:cxn>
                <a:cxn ang="0">
                  <a:pos x="T8" y="T9"/>
                </a:cxn>
              </a:cxnLst>
              <a:rect l="0" t="0" r="r" b="b"/>
              <a:pathLst>
                <a:path w="4" h="68">
                  <a:moveTo>
                    <a:pt x="2" y="0"/>
                  </a:moveTo>
                  <a:cubicBezTo>
                    <a:pt x="4" y="68"/>
                    <a:pt x="4" y="68"/>
                    <a:pt x="4" y="68"/>
                  </a:cubicBezTo>
                  <a:cubicBezTo>
                    <a:pt x="3" y="67"/>
                    <a:pt x="3" y="67"/>
                    <a:pt x="2" y="67"/>
                  </a:cubicBezTo>
                  <a:cubicBezTo>
                    <a:pt x="0" y="0"/>
                    <a:pt x="0" y="0"/>
                    <a:pt x="0"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4" name="Freeform 2293"/>
            <p:cNvSpPr>
              <a:spLocks/>
            </p:cNvSpPr>
            <p:nvPr/>
          </p:nvSpPr>
          <p:spPr bwMode="auto">
            <a:xfrm>
              <a:off x="13170678" y="-26947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5" name="Freeform 2294"/>
            <p:cNvSpPr>
              <a:spLocks/>
            </p:cNvSpPr>
            <p:nvPr/>
          </p:nvSpPr>
          <p:spPr bwMode="auto">
            <a:xfrm>
              <a:off x="13169091" y="-271065"/>
              <a:ext cx="3175"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2" y="68"/>
                    <a:pt x="2" y="68"/>
                    <a:pt x="1" y="67"/>
                  </a:cubicBezTo>
                  <a:cubicBezTo>
                    <a:pt x="0" y="0"/>
                    <a:pt x="0" y="0"/>
                    <a:pt x="0" y="0"/>
                  </a:cubicBezTo>
                  <a:cubicBezTo>
                    <a:pt x="0"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6" name="Freeform 2295"/>
            <p:cNvSpPr>
              <a:spLocks/>
            </p:cNvSpPr>
            <p:nvPr/>
          </p:nvSpPr>
          <p:spPr bwMode="auto">
            <a:xfrm>
              <a:off x="13165916" y="-271065"/>
              <a:ext cx="4763" cy="87313"/>
            </a:xfrm>
            <a:custGeom>
              <a:avLst/>
              <a:gdLst>
                <a:gd name="T0" fmla="*/ 2 w 3"/>
                <a:gd name="T1" fmla="*/ 0 h 67"/>
                <a:gd name="T2" fmla="*/ 3 w 3"/>
                <a:gd name="T3" fmla="*/ 67 h 67"/>
                <a:gd name="T4" fmla="*/ 2 w 3"/>
                <a:gd name="T5" fmla="*/ 67 h 67"/>
                <a:gd name="T6" fmla="*/ 0 w 3"/>
                <a:gd name="T7" fmla="*/ 0 h 67"/>
                <a:gd name="T8" fmla="*/ 2 w 3"/>
                <a:gd name="T9" fmla="*/ 0 h 67"/>
              </a:gdLst>
              <a:ahLst/>
              <a:cxnLst>
                <a:cxn ang="0">
                  <a:pos x="T0" y="T1"/>
                </a:cxn>
                <a:cxn ang="0">
                  <a:pos x="T2" y="T3"/>
                </a:cxn>
                <a:cxn ang="0">
                  <a:pos x="T4" y="T5"/>
                </a:cxn>
                <a:cxn ang="0">
                  <a:pos x="T6" y="T7"/>
                </a:cxn>
                <a:cxn ang="0">
                  <a:pos x="T8" y="T9"/>
                </a:cxn>
              </a:cxnLst>
              <a:rect l="0" t="0" r="r" b="b"/>
              <a:pathLst>
                <a:path w="3" h="67">
                  <a:moveTo>
                    <a:pt x="2" y="0"/>
                  </a:moveTo>
                  <a:cubicBezTo>
                    <a:pt x="3" y="67"/>
                    <a:pt x="3" y="67"/>
                    <a:pt x="3" y="67"/>
                  </a:cubicBezTo>
                  <a:cubicBezTo>
                    <a:pt x="3" y="67"/>
                    <a:pt x="2" y="67"/>
                    <a:pt x="2" y="67"/>
                  </a:cubicBezTo>
                  <a:cubicBezTo>
                    <a:pt x="0" y="0"/>
                    <a:pt x="0" y="0"/>
                    <a:pt x="0" y="0"/>
                  </a:cubicBezTo>
                  <a:cubicBezTo>
                    <a:pt x="0"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7" name="Freeform 2296"/>
            <p:cNvSpPr>
              <a:spLocks/>
            </p:cNvSpPr>
            <p:nvPr/>
          </p:nvSpPr>
          <p:spPr bwMode="auto">
            <a:xfrm>
              <a:off x="13162741" y="-271065"/>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8" name="Freeform 2297"/>
            <p:cNvSpPr>
              <a:spLocks/>
            </p:cNvSpPr>
            <p:nvPr/>
          </p:nvSpPr>
          <p:spPr bwMode="auto">
            <a:xfrm>
              <a:off x="13157978" y="-271065"/>
              <a:ext cx="7938" cy="87313"/>
            </a:xfrm>
            <a:custGeom>
              <a:avLst/>
              <a:gdLst>
                <a:gd name="T0" fmla="*/ 4 w 6"/>
                <a:gd name="T1" fmla="*/ 0 h 67"/>
                <a:gd name="T2" fmla="*/ 6 w 6"/>
                <a:gd name="T3" fmla="*/ 67 h 67"/>
                <a:gd name="T4" fmla="*/ 4 w 6"/>
                <a:gd name="T5" fmla="*/ 67 h 67"/>
                <a:gd name="T6" fmla="*/ 2 w 6"/>
                <a:gd name="T7" fmla="*/ 67 h 67"/>
                <a:gd name="T8" fmla="*/ 0 w 6"/>
                <a:gd name="T9" fmla="*/ 0 h 67"/>
                <a:gd name="T10" fmla="*/ 2 w 6"/>
                <a:gd name="T11" fmla="*/ 0 h 67"/>
                <a:gd name="T12" fmla="*/ 4 w 6"/>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6" h="67">
                  <a:moveTo>
                    <a:pt x="4" y="0"/>
                  </a:moveTo>
                  <a:cubicBezTo>
                    <a:pt x="6" y="67"/>
                    <a:pt x="6" y="67"/>
                    <a:pt x="6" y="67"/>
                  </a:cubicBezTo>
                  <a:cubicBezTo>
                    <a:pt x="5" y="67"/>
                    <a:pt x="5" y="67"/>
                    <a:pt x="4" y="67"/>
                  </a:cubicBezTo>
                  <a:cubicBezTo>
                    <a:pt x="3" y="67"/>
                    <a:pt x="3" y="67"/>
                    <a:pt x="2" y="67"/>
                  </a:cubicBezTo>
                  <a:cubicBezTo>
                    <a:pt x="0" y="0"/>
                    <a:pt x="0" y="0"/>
                    <a:pt x="0" y="0"/>
                  </a:cubicBezTo>
                  <a:cubicBezTo>
                    <a:pt x="1" y="0"/>
                    <a:pt x="1" y="0"/>
                    <a:pt x="2" y="0"/>
                  </a:cubicBezTo>
                  <a:cubicBezTo>
                    <a:pt x="3" y="0"/>
                    <a:pt x="4"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19" name="Freeform 2298"/>
            <p:cNvSpPr>
              <a:spLocks/>
            </p:cNvSpPr>
            <p:nvPr/>
          </p:nvSpPr>
          <p:spPr bwMode="auto">
            <a:xfrm>
              <a:off x="13146866" y="-271065"/>
              <a:ext cx="12700" cy="87313"/>
            </a:xfrm>
            <a:custGeom>
              <a:avLst/>
              <a:gdLst>
                <a:gd name="T0" fmla="*/ 9 w 11"/>
                <a:gd name="T1" fmla="*/ 0 h 67"/>
                <a:gd name="T2" fmla="*/ 11 w 11"/>
                <a:gd name="T3" fmla="*/ 67 h 67"/>
                <a:gd name="T4" fmla="*/ 2 w 11"/>
                <a:gd name="T5" fmla="*/ 67 h 67"/>
                <a:gd name="T6" fmla="*/ 0 w 11"/>
                <a:gd name="T7" fmla="*/ 0 h 67"/>
                <a:gd name="T8" fmla="*/ 9 w 11"/>
                <a:gd name="T9" fmla="*/ 0 h 67"/>
              </a:gdLst>
              <a:ahLst/>
              <a:cxnLst>
                <a:cxn ang="0">
                  <a:pos x="T0" y="T1"/>
                </a:cxn>
                <a:cxn ang="0">
                  <a:pos x="T2" y="T3"/>
                </a:cxn>
                <a:cxn ang="0">
                  <a:pos x="T4" y="T5"/>
                </a:cxn>
                <a:cxn ang="0">
                  <a:pos x="T6" y="T7"/>
                </a:cxn>
                <a:cxn ang="0">
                  <a:pos x="T8" y="T9"/>
                </a:cxn>
              </a:cxnLst>
              <a:rect l="0" t="0" r="r" b="b"/>
              <a:pathLst>
                <a:path w="11" h="67">
                  <a:moveTo>
                    <a:pt x="9" y="0"/>
                  </a:moveTo>
                  <a:cubicBezTo>
                    <a:pt x="11" y="67"/>
                    <a:pt x="11" y="67"/>
                    <a:pt x="11" y="67"/>
                  </a:cubicBezTo>
                  <a:cubicBezTo>
                    <a:pt x="9" y="67"/>
                    <a:pt x="6" y="67"/>
                    <a:pt x="2" y="67"/>
                  </a:cubicBezTo>
                  <a:cubicBezTo>
                    <a:pt x="0" y="0"/>
                    <a:pt x="0" y="0"/>
                    <a:pt x="0" y="0"/>
                  </a:cubicBezTo>
                  <a:cubicBezTo>
                    <a:pt x="4" y="0"/>
                    <a:pt x="7" y="0"/>
                    <a:pt x="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0" name="Freeform 2299"/>
            <p:cNvSpPr>
              <a:spLocks/>
            </p:cNvSpPr>
            <p:nvPr/>
          </p:nvSpPr>
          <p:spPr bwMode="auto">
            <a:xfrm>
              <a:off x="13216716" y="-212328"/>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1" name="Freeform 2300"/>
            <p:cNvSpPr>
              <a:spLocks/>
            </p:cNvSpPr>
            <p:nvPr/>
          </p:nvSpPr>
          <p:spPr bwMode="auto">
            <a:xfrm>
              <a:off x="13875528" y="-228203"/>
              <a:ext cx="7938" cy="103188"/>
            </a:xfrm>
            <a:custGeom>
              <a:avLst/>
              <a:gdLst>
                <a:gd name="T0" fmla="*/ 3 w 5"/>
                <a:gd name="T1" fmla="*/ 0 h 65"/>
                <a:gd name="T2" fmla="*/ 5 w 5"/>
                <a:gd name="T3" fmla="*/ 55 h 65"/>
                <a:gd name="T4" fmla="*/ 1 w 5"/>
                <a:gd name="T5" fmla="*/ 65 h 65"/>
                <a:gd name="T6" fmla="*/ 0 w 5"/>
                <a:gd name="T7" fmla="*/ 10 h 65"/>
                <a:gd name="T8" fmla="*/ 3 w 5"/>
                <a:gd name="T9" fmla="*/ 0 h 65"/>
              </a:gdLst>
              <a:ahLst/>
              <a:cxnLst>
                <a:cxn ang="0">
                  <a:pos x="T0" y="T1"/>
                </a:cxn>
                <a:cxn ang="0">
                  <a:pos x="T2" y="T3"/>
                </a:cxn>
                <a:cxn ang="0">
                  <a:pos x="T4" y="T5"/>
                </a:cxn>
                <a:cxn ang="0">
                  <a:pos x="T6" y="T7"/>
                </a:cxn>
                <a:cxn ang="0">
                  <a:pos x="T8" y="T9"/>
                </a:cxn>
              </a:cxnLst>
              <a:rect l="0" t="0" r="r" b="b"/>
              <a:pathLst>
                <a:path w="5" h="65">
                  <a:moveTo>
                    <a:pt x="3" y="0"/>
                  </a:moveTo>
                  <a:lnTo>
                    <a:pt x="5" y="55"/>
                  </a:lnTo>
                  <a:lnTo>
                    <a:pt x="1" y="65"/>
                  </a:lnTo>
                  <a:lnTo>
                    <a:pt x="0" y="10"/>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2" name="Freeform 2301"/>
            <p:cNvSpPr>
              <a:spLocks/>
            </p:cNvSpPr>
            <p:nvPr/>
          </p:nvSpPr>
          <p:spPr bwMode="auto">
            <a:xfrm>
              <a:off x="13866003" y="-193278"/>
              <a:ext cx="14288" cy="98425"/>
            </a:xfrm>
            <a:custGeom>
              <a:avLst/>
              <a:gdLst>
                <a:gd name="T0" fmla="*/ 7 w 9"/>
                <a:gd name="T1" fmla="*/ 0 h 62"/>
                <a:gd name="T2" fmla="*/ 9 w 9"/>
                <a:gd name="T3" fmla="*/ 55 h 62"/>
                <a:gd name="T4" fmla="*/ 2 w 9"/>
                <a:gd name="T5" fmla="*/ 62 h 62"/>
                <a:gd name="T6" fmla="*/ 0 w 9"/>
                <a:gd name="T7" fmla="*/ 7 h 62"/>
                <a:gd name="T8" fmla="*/ 7 w 9"/>
                <a:gd name="T9" fmla="*/ 0 h 62"/>
              </a:gdLst>
              <a:ahLst/>
              <a:cxnLst>
                <a:cxn ang="0">
                  <a:pos x="T0" y="T1"/>
                </a:cxn>
                <a:cxn ang="0">
                  <a:pos x="T2" y="T3"/>
                </a:cxn>
                <a:cxn ang="0">
                  <a:pos x="T4" y="T5"/>
                </a:cxn>
                <a:cxn ang="0">
                  <a:pos x="T6" y="T7"/>
                </a:cxn>
                <a:cxn ang="0">
                  <a:pos x="T8" y="T9"/>
                </a:cxn>
              </a:cxnLst>
              <a:rect l="0" t="0" r="r" b="b"/>
              <a:pathLst>
                <a:path w="9" h="62">
                  <a:moveTo>
                    <a:pt x="7" y="0"/>
                  </a:moveTo>
                  <a:lnTo>
                    <a:pt x="9" y="55"/>
                  </a:lnTo>
                  <a:lnTo>
                    <a:pt x="2" y="62"/>
                  </a:lnTo>
                  <a:lnTo>
                    <a:pt x="0" y="7"/>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3" name="Freeform 2302"/>
            <p:cNvSpPr>
              <a:spLocks/>
            </p:cNvSpPr>
            <p:nvPr/>
          </p:nvSpPr>
          <p:spPr bwMode="auto">
            <a:xfrm>
              <a:off x="13859653" y="-182165"/>
              <a:ext cx="9525" cy="104775"/>
            </a:xfrm>
            <a:custGeom>
              <a:avLst/>
              <a:gdLst>
                <a:gd name="T0" fmla="*/ 4 w 6"/>
                <a:gd name="T1" fmla="*/ 0 h 66"/>
                <a:gd name="T2" fmla="*/ 6 w 6"/>
                <a:gd name="T3" fmla="*/ 55 h 66"/>
                <a:gd name="T4" fmla="*/ 2 w 6"/>
                <a:gd name="T5" fmla="*/ 66 h 66"/>
                <a:gd name="T6" fmla="*/ 0 w 6"/>
                <a:gd name="T7" fmla="*/ 11 h 66"/>
                <a:gd name="T8" fmla="*/ 4 w 6"/>
                <a:gd name="T9" fmla="*/ 0 h 66"/>
              </a:gdLst>
              <a:ahLst/>
              <a:cxnLst>
                <a:cxn ang="0">
                  <a:pos x="T0" y="T1"/>
                </a:cxn>
                <a:cxn ang="0">
                  <a:pos x="T2" y="T3"/>
                </a:cxn>
                <a:cxn ang="0">
                  <a:pos x="T4" y="T5"/>
                </a:cxn>
                <a:cxn ang="0">
                  <a:pos x="T6" y="T7"/>
                </a:cxn>
                <a:cxn ang="0">
                  <a:pos x="T8" y="T9"/>
                </a:cxn>
              </a:cxnLst>
              <a:rect l="0" t="0" r="r" b="b"/>
              <a:pathLst>
                <a:path w="6" h="66">
                  <a:moveTo>
                    <a:pt x="4" y="0"/>
                  </a:moveTo>
                  <a:lnTo>
                    <a:pt x="6" y="55"/>
                  </a:lnTo>
                  <a:lnTo>
                    <a:pt x="2" y="66"/>
                  </a:lnTo>
                  <a:lnTo>
                    <a:pt x="0" y="11"/>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4" name="Freeform 2303"/>
            <p:cNvSpPr>
              <a:spLocks/>
            </p:cNvSpPr>
            <p:nvPr/>
          </p:nvSpPr>
          <p:spPr bwMode="auto">
            <a:xfrm>
              <a:off x="13856478" y="-164703"/>
              <a:ext cx="6350" cy="100013"/>
            </a:xfrm>
            <a:custGeom>
              <a:avLst/>
              <a:gdLst>
                <a:gd name="T0" fmla="*/ 2 w 4"/>
                <a:gd name="T1" fmla="*/ 0 h 63"/>
                <a:gd name="T2" fmla="*/ 4 w 4"/>
                <a:gd name="T3" fmla="*/ 55 h 63"/>
                <a:gd name="T4" fmla="*/ 2 w 4"/>
                <a:gd name="T5" fmla="*/ 63 h 63"/>
                <a:gd name="T6" fmla="*/ 0 w 4"/>
                <a:gd name="T7" fmla="*/ 8 h 63"/>
                <a:gd name="T8" fmla="*/ 2 w 4"/>
                <a:gd name="T9" fmla="*/ 0 h 63"/>
              </a:gdLst>
              <a:ahLst/>
              <a:cxnLst>
                <a:cxn ang="0">
                  <a:pos x="T0" y="T1"/>
                </a:cxn>
                <a:cxn ang="0">
                  <a:pos x="T2" y="T3"/>
                </a:cxn>
                <a:cxn ang="0">
                  <a:pos x="T4" y="T5"/>
                </a:cxn>
                <a:cxn ang="0">
                  <a:pos x="T6" y="T7"/>
                </a:cxn>
                <a:cxn ang="0">
                  <a:pos x="T8" y="T9"/>
                </a:cxn>
              </a:cxnLst>
              <a:rect l="0" t="0" r="r" b="b"/>
              <a:pathLst>
                <a:path w="4" h="63">
                  <a:moveTo>
                    <a:pt x="2" y="0"/>
                  </a:moveTo>
                  <a:lnTo>
                    <a:pt x="4" y="55"/>
                  </a:lnTo>
                  <a:lnTo>
                    <a:pt x="2" y="63"/>
                  </a:lnTo>
                  <a:lnTo>
                    <a:pt x="0" y="8"/>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5" name="Freeform 2304"/>
            <p:cNvSpPr>
              <a:spLocks/>
            </p:cNvSpPr>
            <p:nvPr/>
          </p:nvSpPr>
          <p:spPr bwMode="auto">
            <a:xfrm>
              <a:off x="13866003" y="-128190"/>
              <a:ext cx="6350" cy="96838"/>
            </a:xfrm>
            <a:custGeom>
              <a:avLst/>
              <a:gdLst>
                <a:gd name="T0" fmla="*/ 3 w 4"/>
                <a:gd name="T1" fmla="*/ 0 h 61"/>
                <a:gd name="T2" fmla="*/ 4 w 4"/>
                <a:gd name="T3" fmla="*/ 55 h 61"/>
                <a:gd name="T4" fmla="*/ 2 w 4"/>
                <a:gd name="T5" fmla="*/ 61 h 61"/>
                <a:gd name="T6" fmla="*/ 0 w 4"/>
                <a:gd name="T7" fmla="*/ 6 h 61"/>
                <a:gd name="T8" fmla="*/ 3 w 4"/>
                <a:gd name="T9" fmla="*/ 0 h 61"/>
              </a:gdLst>
              <a:ahLst/>
              <a:cxnLst>
                <a:cxn ang="0">
                  <a:pos x="T0" y="T1"/>
                </a:cxn>
                <a:cxn ang="0">
                  <a:pos x="T2" y="T3"/>
                </a:cxn>
                <a:cxn ang="0">
                  <a:pos x="T4" y="T5"/>
                </a:cxn>
                <a:cxn ang="0">
                  <a:pos x="T6" y="T7"/>
                </a:cxn>
                <a:cxn ang="0">
                  <a:pos x="T8" y="T9"/>
                </a:cxn>
              </a:cxnLst>
              <a:rect l="0" t="0" r="r" b="b"/>
              <a:pathLst>
                <a:path w="4" h="61">
                  <a:moveTo>
                    <a:pt x="3" y="0"/>
                  </a:moveTo>
                  <a:lnTo>
                    <a:pt x="4" y="55"/>
                  </a:lnTo>
                  <a:lnTo>
                    <a:pt x="2" y="61"/>
                  </a:lnTo>
                  <a:lnTo>
                    <a:pt x="0" y="6"/>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6" name="Freeform 2305"/>
            <p:cNvSpPr>
              <a:spLocks/>
            </p:cNvSpPr>
            <p:nvPr/>
          </p:nvSpPr>
          <p:spPr bwMode="auto">
            <a:xfrm>
              <a:off x="13878703" y="-96440"/>
              <a:ext cx="12700" cy="95250"/>
            </a:xfrm>
            <a:custGeom>
              <a:avLst/>
              <a:gdLst>
                <a:gd name="T0" fmla="*/ 6 w 8"/>
                <a:gd name="T1" fmla="*/ 0 h 60"/>
                <a:gd name="T2" fmla="*/ 8 w 8"/>
                <a:gd name="T3" fmla="*/ 55 h 60"/>
                <a:gd name="T4" fmla="*/ 2 w 8"/>
                <a:gd name="T5" fmla="*/ 60 h 60"/>
                <a:gd name="T6" fmla="*/ 0 w 8"/>
                <a:gd name="T7" fmla="*/ 5 h 60"/>
                <a:gd name="T8" fmla="*/ 6 w 8"/>
                <a:gd name="T9" fmla="*/ 0 h 60"/>
              </a:gdLst>
              <a:ahLst/>
              <a:cxnLst>
                <a:cxn ang="0">
                  <a:pos x="T0" y="T1"/>
                </a:cxn>
                <a:cxn ang="0">
                  <a:pos x="T2" y="T3"/>
                </a:cxn>
                <a:cxn ang="0">
                  <a:pos x="T4" y="T5"/>
                </a:cxn>
                <a:cxn ang="0">
                  <a:pos x="T6" y="T7"/>
                </a:cxn>
                <a:cxn ang="0">
                  <a:pos x="T8" y="T9"/>
                </a:cxn>
              </a:cxnLst>
              <a:rect l="0" t="0" r="r" b="b"/>
              <a:pathLst>
                <a:path w="8" h="60">
                  <a:moveTo>
                    <a:pt x="6" y="0"/>
                  </a:moveTo>
                  <a:lnTo>
                    <a:pt x="8" y="55"/>
                  </a:lnTo>
                  <a:lnTo>
                    <a:pt x="2" y="60"/>
                  </a:lnTo>
                  <a:lnTo>
                    <a:pt x="0" y="5"/>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7" name="Freeform 2306"/>
            <p:cNvSpPr>
              <a:spLocks/>
            </p:cNvSpPr>
            <p:nvPr/>
          </p:nvSpPr>
          <p:spPr bwMode="auto">
            <a:xfrm>
              <a:off x="12934141" y="-45640"/>
              <a:ext cx="1588" cy="88900"/>
            </a:xfrm>
            <a:custGeom>
              <a:avLst/>
              <a:gdLst>
                <a:gd name="T0" fmla="*/ 0 w 1"/>
                <a:gd name="T1" fmla="*/ 0 h 56"/>
                <a:gd name="T2" fmla="*/ 1 w 1"/>
                <a:gd name="T3" fmla="*/ 56 h 56"/>
                <a:gd name="T4" fmla="*/ 1 w 1"/>
                <a:gd name="T5" fmla="*/ 56 h 56"/>
                <a:gd name="T6" fmla="*/ 0 w 1"/>
                <a:gd name="T7" fmla="*/ 0 h 56"/>
                <a:gd name="T8" fmla="*/ 0 w 1"/>
                <a:gd name="T9" fmla="*/ 0 h 56"/>
              </a:gdLst>
              <a:ahLst/>
              <a:cxnLst>
                <a:cxn ang="0">
                  <a:pos x="T0" y="T1"/>
                </a:cxn>
                <a:cxn ang="0">
                  <a:pos x="T2" y="T3"/>
                </a:cxn>
                <a:cxn ang="0">
                  <a:pos x="T4" y="T5"/>
                </a:cxn>
                <a:cxn ang="0">
                  <a:pos x="T6" y="T7"/>
                </a:cxn>
                <a:cxn ang="0">
                  <a:pos x="T8" y="T9"/>
                </a:cxn>
              </a:cxnLst>
              <a:rect l="0" t="0" r="r" b="b"/>
              <a:pathLst>
                <a:path w="1" h="56">
                  <a:moveTo>
                    <a:pt x="0" y="0"/>
                  </a:moveTo>
                  <a:lnTo>
                    <a:pt x="1" y="56"/>
                  </a:lnTo>
                  <a:lnTo>
                    <a:pt x="1" y="56"/>
                  </a:lnTo>
                  <a:lnTo>
                    <a:pt x="0" y="0"/>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8" name="Freeform 2307"/>
            <p:cNvSpPr>
              <a:spLocks/>
            </p:cNvSpPr>
            <p:nvPr/>
          </p:nvSpPr>
          <p:spPr bwMode="auto">
            <a:xfrm>
              <a:off x="12934141" y="-45640"/>
              <a:ext cx="1588" cy="88900"/>
            </a:xfrm>
            <a:custGeom>
              <a:avLst/>
              <a:gdLst>
                <a:gd name="T0" fmla="*/ 0 w 1"/>
                <a:gd name="T1" fmla="*/ 0 h 56"/>
                <a:gd name="T2" fmla="*/ 1 w 1"/>
                <a:gd name="T3" fmla="*/ 56 h 56"/>
                <a:gd name="T4" fmla="*/ 1 w 1"/>
                <a:gd name="T5" fmla="*/ 56 h 56"/>
                <a:gd name="T6" fmla="*/ 0 w 1"/>
                <a:gd name="T7" fmla="*/ 0 h 56"/>
                <a:gd name="T8" fmla="*/ 0 w 1"/>
                <a:gd name="T9" fmla="*/ 0 h 56"/>
              </a:gdLst>
              <a:ahLst/>
              <a:cxnLst>
                <a:cxn ang="0">
                  <a:pos x="T0" y="T1"/>
                </a:cxn>
                <a:cxn ang="0">
                  <a:pos x="T2" y="T3"/>
                </a:cxn>
                <a:cxn ang="0">
                  <a:pos x="T4" y="T5"/>
                </a:cxn>
                <a:cxn ang="0">
                  <a:pos x="T6" y="T7"/>
                </a:cxn>
                <a:cxn ang="0">
                  <a:pos x="T8" y="T9"/>
                </a:cxn>
              </a:cxnLst>
              <a:rect l="0" t="0" r="r" b="b"/>
              <a:pathLst>
                <a:path w="1" h="56">
                  <a:moveTo>
                    <a:pt x="0" y="0"/>
                  </a:moveTo>
                  <a:lnTo>
                    <a:pt x="1" y="56"/>
                  </a:lnTo>
                  <a:lnTo>
                    <a:pt x="1" y="56"/>
                  </a:lnTo>
                  <a:lnTo>
                    <a:pt x="0" y="0"/>
                  </a:lnTo>
                  <a:lnTo>
                    <a:pt x="0" y="0"/>
                  </a:ln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29" name="Freeform 2308"/>
            <p:cNvSpPr>
              <a:spLocks/>
            </p:cNvSpPr>
            <p:nvPr/>
          </p:nvSpPr>
          <p:spPr bwMode="auto">
            <a:xfrm>
              <a:off x="12934141" y="-45640"/>
              <a:ext cx="1588" cy="88900"/>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0" name="Freeform 2309"/>
            <p:cNvSpPr>
              <a:spLocks/>
            </p:cNvSpPr>
            <p:nvPr/>
          </p:nvSpPr>
          <p:spPr bwMode="auto">
            <a:xfrm>
              <a:off x="12934141" y="-45640"/>
              <a:ext cx="3175" cy="90488"/>
            </a:xfrm>
            <a:custGeom>
              <a:avLst/>
              <a:gdLst>
                <a:gd name="T0" fmla="*/ 1 w 3"/>
                <a:gd name="T1" fmla="*/ 1 h 69"/>
                <a:gd name="T2" fmla="*/ 3 w 3"/>
                <a:gd name="T3" fmla="*/ 69 h 69"/>
                <a:gd name="T4" fmla="*/ 2 w 3"/>
                <a:gd name="T5" fmla="*/ 67 h 69"/>
                <a:gd name="T6" fmla="*/ 0 w 3"/>
                <a:gd name="T7" fmla="*/ 0 h 69"/>
                <a:gd name="T8" fmla="*/ 1 w 3"/>
                <a:gd name="T9" fmla="*/ 1 h 69"/>
              </a:gdLst>
              <a:ahLst/>
              <a:cxnLst>
                <a:cxn ang="0">
                  <a:pos x="T0" y="T1"/>
                </a:cxn>
                <a:cxn ang="0">
                  <a:pos x="T2" y="T3"/>
                </a:cxn>
                <a:cxn ang="0">
                  <a:pos x="T4" y="T5"/>
                </a:cxn>
                <a:cxn ang="0">
                  <a:pos x="T6" y="T7"/>
                </a:cxn>
                <a:cxn ang="0">
                  <a:pos x="T8" y="T9"/>
                </a:cxn>
              </a:cxnLst>
              <a:rect l="0" t="0" r="r" b="b"/>
              <a:pathLst>
                <a:path w="3" h="69">
                  <a:moveTo>
                    <a:pt x="1" y="1"/>
                  </a:moveTo>
                  <a:cubicBezTo>
                    <a:pt x="3" y="69"/>
                    <a:pt x="3" y="69"/>
                    <a:pt x="3" y="69"/>
                  </a:cubicBezTo>
                  <a:cubicBezTo>
                    <a:pt x="3" y="68"/>
                    <a:pt x="3" y="67"/>
                    <a:pt x="2" y="67"/>
                  </a:cubicBezTo>
                  <a:cubicBezTo>
                    <a:pt x="0" y="0"/>
                    <a:pt x="0" y="0"/>
                    <a:pt x="0" y="0"/>
                  </a:cubicBezTo>
                  <a:cubicBezTo>
                    <a:pt x="1"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1" name="Freeform 2310"/>
            <p:cNvSpPr>
              <a:spLocks/>
            </p:cNvSpPr>
            <p:nvPr/>
          </p:nvSpPr>
          <p:spPr bwMode="auto">
            <a:xfrm>
              <a:off x="13864416" y="-88503"/>
              <a:ext cx="17463" cy="106363"/>
            </a:xfrm>
            <a:custGeom>
              <a:avLst/>
              <a:gdLst>
                <a:gd name="T0" fmla="*/ 9 w 11"/>
                <a:gd name="T1" fmla="*/ 0 h 67"/>
                <a:gd name="T2" fmla="*/ 11 w 11"/>
                <a:gd name="T3" fmla="*/ 55 h 67"/>
                <a:gd name="T4" fmla="*/ 1 w 11"/>
                <a:gd name="T5" fmla="*/ 67 h 67"/>
                <a:gd name="T6" fmla="*/ 0 w 11"/>
                <a:gd name="T7" fmla="*/ 12 h 67"/>
                <a:gd name="T8" fmla="*/ 9 w 11"/>
                <a:gd name="T9" fmla="*/ 0 h 67"/>
              </a:gdLst>
              <a:ahLst/>
              <a:cxnLst>
                <a:cxn ang="0">
                  <a:pos x="T0" y="T1"/>
                </a:cxn>
                <a:cxn ang="0">
                  <a:pos x="T2" y="T3"/>
                </a:cxn>
                <a:cxn ang="0">
                  <a:pos x="T4" y="T5"/>
                </a:cxn>
                <a:cxn ang="0">
                  <a:pos x="T6" y="T7"/>
                </a:cxn>
                <a:cxn ang="0">
                  <a:pos x="T8" y="T9"/>
                </a:cxn>
              </a:cxnLst>
              <a:rect l="0" t="0" r="r" b="b"/>
              <a:pathLst>
                <a:path w="11" h="67">
                  <a:moveTo>
                    <a:pt x="9" y="0"/>
                  </a:moveTo>
                  <a:lnTo>
                    <a:pt x="11" y="55"/>
                  </a:lnTo>
                  <a:lnTo>
                    <a:pt x="1" y="67"/>
                  </a:lnTo>
                  <a:lnTo>
                    <a:pt x="0" y="12"/>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2" name="Freeform 2311"/>
            <p:cNvSpPr>
              <a:spLocks/>
            </p:cNvSpPr>
            <p:nvPr/>
          </p:nvSpPr>
          <p:spPr bwMode="auto">
            <a:xfrm>
              <a:off x="13858066" y="-69453"/>
              <a:ext cx="7938" cy="93663"/>
            </a:xfrm>
            <a:custGeom>
              <a:avLst/>
              <a:gdLst>
                <a:gd name="T0" fmla="*/ 4 w 5"/>
                <a:gd name="T1" fmla="*/ 0 h 59"/>
                <a:gd name="T2" fmla="*/ 5 w 5"/>
                <a:gd name="T3" fmla="*/ 55 h 59"/>
                <a:gd name="T4" fmla="*/ 1 w 5"/>
                <a:gd name="T5" fmla="*/ 59 h 59"/>
                <a:gd name="T6" fmla="*/ 0 w 5"/>
                <a:gd name="T7" fmla="*/ 4 h 59"/>
                <a:gd name="T8" fmla="*/ 4 w 5"/>
                <a:gd name="T9" fmla="*/ 0 h 59"/>
              </a:gdLst>
              <a:ahLst/>
              <a:cxnLst>
                <a:cxn ang="0">
                  <a:pos x="T0" y="T1"/>
                </a:cxn>
                <a:cxn ang="0">
                  <a:pos x="T2" y="T3"/>
                </a:cxn>
                <a:cxn ang="0">
                  <a:pos x="T4" y="T5"/>
                </a:cxn>
                <a:cxn ang="0">
                  <a:pos x="T6" y="T7"/>
                </a:cxn>
                <a:cxn ang="0">
                  <a:pos x="T8" y="T9"/>
                </a:cxn>
              </a:cxnLst>
              <a:rect l="0" t="0" r="r" b="b"/>
              <a:pathLst>
                <a:path w="5" h="59">
                  <a:moveTo>
                    <a:pt x="4" y="0"/>
                  </a:moveTo>
                  <a:lnTo>
                    <a:pt x="5" y="55"/>
                  </a:lnTo>
                  <a:lnTo>
                    <a:pt x="1" y="59"/>
                  </a:lnTo>
                  <a:lnTo>
                    <a:pt x="0" y="4"/>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3" name="Freeform 2312"/>
            <p:cNvSpPr>
              <a:spLocks/>
            </p:cNvSpPr>
            <p:nvPr/>
          </p:nvSpPr>
          <p:spPr bwMode="auto">
            <a:xfrm>
              <a:off x="13848541" y="-63103"/>
              <a:ext cx="11113" cy="98425"/>
            </a:xfrm>
            <a:custGeom>
              <a:avLst/>
              <a:gdLst>
                <a:gd name="T0" fmla="*/ 6 w 7"/>
                <a:gd name="T1" fmla="*/ 0 h 62"/>
                <a:gd name="T2" fmla="*/ 7 w 7"/>
                <a:gd name="T3" fmla="*/ 55 h 62"/>
                <a:gd name="T4" fmla="*/ 2 w 7"/>
                <a:gd name="T5" fmla="*/ 62 h 62"/>
                <a:gd name="T6" fmla="*/ 0 w 7"/>
                <a:gd name="T7" fmla="*/ 7 h 62"/>
                <a:gd name="T8" fmla="*/ 6 w 7"/>
                <a:gd name="T9" fmla="*/ 0 h 62"/>
              </a:gdLst>
              <a:ahLst/>
              <a:cxnLst>
                <a:cxn ang="0">
                  <a:pos x="T0" y="T1"/>
                </a:cxn>
                <a:cxn ang="0">
                  <a:pos x="T2" y="T3"/>
                </a:cxn>
                <a:cxn ang="0">
                  <a:pos x="T4" y="T5"/>
                </a:cxn>
                <a:cxn ang="0">
                  <a:pos x="T6" y="T7"/>
                </a:cxn>
                <a:cxn ang="0">
                  <a:pos x="T8" y="T9"/>
                </a:cxn>
              </a:cxnLst>
              <a:rect l="0" t="0" r="r" b="b"/>
              <a:pathLst>
                <a:path w="7" h="62">
                  <a:moveTo>
                    <a:pt x="6" y="0"/>
                  </a:moveTo>
                  <a:lnTo>
                    <a:pt x="7" y="55"/>
                  </a:lnTo>
                  <a:lnTo>
                    <a:pt x="2" y="62"/>
                  </a:lnTo>
                  <a:lnTo>
                    <a:pt x="0" y="7"/>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4" name="Freeform 2313"/>
            <p:cNvSpPr>
              <a:spLocks/>
            </p:cNvSpPr>
            <p:nvPr/>
          </p:nvSpPr>
          <p:spPr bwMode="auto">
            <a:xfrm>
              <a:off x="13846953" y="-51990"/>
              <a:ext cx="4763" cy="100013"/>
            </a:xfrm>
            <a:custGeom>
              <a:avLst/>
              <a:gdLst>
                <a:gd name="T0" fmla="*/ 1 w 3"/>
                <a:gd name="T1" fmla="*/ 0 h 63"/>
                <a:gd name="T2" fmla="*/ 3 w 3"/>
                <a:gd name="T3" fmla="*/ 55 h 63"/>
                <a:gd name="T4" fmla="*/ 1 w 3"/>
                <a:gd name="T5" fmla="*/ 63 h 63"/>
                <a:gd name="T6" fmla="*/ 0 w 3"/>
                <a:gd name="T7" fmla="*/ 8 h 63"/>
                <a:gd name="T8" fmla="*/ 1 w 3"/>
                <a:gd name="T9" fmla="*/ 0 h 63"/>
              </a:gdLst>
              <a:ahLst/>
              <a:cxnLst>
                <a:cxn ang="0">
                  <a:pos x="T0" y="T1"/>
                </a:cxn>
                <a:cxn ang="0">
                  <a:pos x="T2" y="T3"/>
                </a:cxn>
                <a:cxn ang="0">
                  <a:pos x="T4" y="T5"/>
                </a:cxn>
                <a:cxn ang="0">
                  <a:pos x="T6" y="T7"/>
                </a:cxn>
                <a:cxn ang="0">
                  <a:pos x="T8" y="T9"/>
                </a:cxn>
              </a:cxnLst>
              <a:rect l="0" t="0" r="r" b="b"/>
              <a:pathLst>
                <a:path w="3" h="63">
                  <a:moveTo>
                    <a:pt x="1" y="0"/>
                  </a:moveTo>
                  <a:lnTo>
                    <a:pt x="3" y="55"/>
                  </a:lnTo>
                  <a:lnTo>
                    <a:pt x="1" y="63"/>
                  </a:lnTo>
                  <a:lnTo>
                    <a:pt x="0" y="8"/>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5" name="Freeform 2314"/>
            <p:cNvSpPr>
              <a:spLocks/>
            </p:cNvSpPr>
            <p:nvPr/>
          </p:nvSpPr>
          <p:spPr bwMode="auto">
            <a:xfrm>
              <a:off x="13835841" y="-39290"/>
              <a:ext cx="12700" cy="100013"/>
            </a:xfrm>
            <a:custGeom>
              <a:avLst/>
              <a:gdLst>
                <a:gd name="T0" fmla="*/ 7 w 8"/>
                <a:gd name="T1" fmla="*/ 0 h 63"/>
                <a:gd name="T2" fmla="*/ 8 w 8"/>
                <a:gd name="T3" fmla="*/ 55 h 63"/>
                <a:gd name="T4" fmla="*/ 2 w 8"/>
                <a:gd name="T5" fmla="*/ 63 h 63"/>
                <a:gd name="T6" fmla="*/ 0 w 8"/>
                <a:gd name="T7" fmla="*/ 8 h 63"/>
                <a:gd name="T8" fmla="*/ 7 w 8"/>
                <a:gd name="T9" fmla="*/ 0 h 63"/>
              </a:gdLst>
              <a:ahLst/>
              <a:cxnLst>
                <a:cxn ang="0">
                  <a:pos x="T0" y="T1"/>
                </a:cxn>
                <a:cxn ang="0">
                  <a:pos x="T2" y="T3"/>
                </a:cxn>
                <a:cxn ang="0">
                  <a:pos x="T4" y="T5"/>
                </a:cxn>
                <a:cxn ang="0">
                  <a:pos x="T6" y="T7"/>
                </a:cxn>
                <a:cxn ang="0">
                  <a:pos x="T8" y="T9"/>
                </a:cxn>
              </a:cxnLst>
              <a:rect l="0" t="0" r="r" b="b"/>
              <a:pathLst>
                <a:path w="8" h="63">
                  <a:moveTo>
                    <a:pt x="7" y="0"/>
                  </a:moveTo>
                  <a:lnTo>
                    <a:pt x="8" y="55"/>
                  </a:lnTo>
                  <a:lnTo>
                    <a:pt x="2" y="63"/>
                  </a:lnTo>
                  <a:lnTo>
                    <a:pt x="0" y="8"/>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6" name="Freeform 2315"/>
            <p:cNvSpPr>
              <a:spLocks/>
            </p:cNvSpPr>
            <p:nvPr/>
          </p:nvSpPr>
          <p:spPr bwMode="auto">
            <a:xfrm>
              <a:off x="13824728" y="-26590"/>
              <a:ext cx="14288" cy="92075"/>
            </a:xfrm>
            <a:custGeom>
              <a:avLst/>
              <a:gdLst>
                <a:gd name="T0" fmla="*/ 7 w 9"/>
                <a:gd name="T1" fmla="*/ 0 h 58"/>
                <a:gd name="T2" fmla="*/ 9 w 9"/>
                <a:gd name="T3" fmla="*/ 55 h 58"/>
                <a:gd name="T4" fmla="*/ 2 w 9"/>
                <a:gd name="T5" fmla="*/ 58 h 58"/>
                <a:gd name="T6" fmla="*/ 0 w 9"/>
                <a:gd name="T7" fmla="*/ 2 h 58"/>
                <a:gd name="T8" fmla="*/ 7 w 9"/>
                <a:gd name="T9" fmla="*/ 0 h 58"/>
              </a:gdLst>
              <a:ahLst/>
              <a:cxnLst>
                <a:cxn ang="0">
                  <a:pos x="T0" y="T1"/>
                </a:cxn>
                <a:cxn ang="0">
                  <a:pos x="T2" y="T3"/>
                </a:cxn>
                <a:cxn ang="0">
                  <a:pos x="T4" y="T5"/>
                </a:cxn>
                <a:cxn ang="0">
                  <a:pos x="T6" y="T7"/>
                </a:cxn>
                <a:cxn ang="0">
                  <a:pos x="T8" y="T9"/>
                </a:cxn>
              </a:cxnLst>
              <a:rect l="0" t="0" r="r" b="b"/>
              <a:pathLst>
                <a:path w="9" h="58">
                  <a:moveTo>
                    <a:pt x="7" y="0"/>
                  </a:moveTo>
                  <a:lnTo>
                    <a:pt x="9" y="55"/>
                  </a:lnTo>
                  <a:lnTo>
                    <a:pt x="2" y="58"/>
                  </a:lnTo>
                  <a:lnTo>
                    <a:pt x="0" y="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7" name="Freeform 2316"/>
            <p:cNvSpPr>
              <a:spLocks/>
            </p:cNvSpPr>
            <p:nvPr/>
          </p:nvSpPr>
          <p:spPr bwMode="auto">
            <a:xfrm>
              <a:off x="12830953" y="6748"/>
              <a:ext cx="3175" cy="92075"/>
            </a:xfrm>
            <a:custGeom>
              <a:avLst/>
              <a:gdLst>
                <a:gd name="T0" fmla="*/ 0 w 2"/>
                <a:gd name="T1" fmla="*/ 3 h 71"/>
                <a:gd name="T2" fmla="*/ 2 w 2"/>
                <a:gd name="T3" fmla="*/ 71 h 71"/>
                <a:gd name="T4" fmla="*/ 2 w 2"/>
                <a:gd name="T5" fmla="*/ 69 h 71"/>
                <a:gd name="T6" fmla="*/ 2 w 2"/>
                <a:gd name="T7" fmla="*/ 67 h 71"/>
                <a:gd name="T8" fmla="*/ 0 w 2"/>
                <a:gd name="T9" fmla="*/ 0 h 71"/>
                <a:gd name="T10" fmla="*/ 0 w 2"/>
                <a:gd name="T11" fmla="*/ 2 h 71"/>
                <a:gd name="T12" fmla="*/ 0 w 2"/>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2" h="71">
                  <a:moveTo>
                    <a:pt x="0" y="3"/>
                  </a:moveTo>
                  <a:cubicBezTo>
                    <a:pt x="2" y="71"/>
                    <a:pt x="2" y="71"/>
                    <a:pt x="2" y="71"/>
                  </a:cubicBezTo>
                  <a:cubicBezTo>
                    <a:pt x="2" y="70"/>
                    <a:pt x="2" y="69"/>
                    <a:pt x="2" y="69"/>
                  </a:cubicBezTo>
                  <a:cubicBezTo>
                    <a:pt x="2" y="68"/>
                    <a:pt x="2" y="68"/>
                    <a:pt x="2" y="67"/>
                  </a:cubicBezTo>
                  <a:cubicBezTo>
                    <a:pt x="0" y="0"/>
                    <a:pt x="0" y="0"/>
                    <a:pt x="0" y="0"/>
                  </a:cubicBezTo>
                  <a:cubicBezTo>
                    <a:pt x="0" y="0"/>
                    <a:pt x="0" y="1"/>
                    <a:pt x="0" y="2"/>
                  </a:cubicBezTo>
                  <a:cubicBezTo>
                    <a:pt x="0" y="2"/>
                    <a:pt x="0" y="3"/>
                    <a:pt x="0"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8" name="Freeform 2317"/>
            <p:cNvSpPr>
              <a:spLocks/>
            </p:cNvSpPr>
            <p:nvPr/>
          </p:nvSpPr>
          <p:spPr bwMode="auto">
            <a:xfrm>
              <a:off x="13819966" y="-23415"/>
              <a:ext cx="7938" cy="95250"/>
            </a:xfrm>
            <a:custGeom>
              <a:avLst/>
              <a:gdLst>
                <a:gd name="T0" fmla="*/ 3 w 5"/>
                <a:gd name="T1" fmla="*/ 0 h 60"/>
                <a:gd name="T2" fmla="*/ 5 w 5"/>
                <a:gd name="T3" fmla="*/ 56 h 60"/>
                <a:gd name="T4" fmla="*/ 2 w 5"/>
                <a:gd name="T5" fmla="*/ 60 h 60"/>
                <a:gd name="T6" fmla="*/ 0 w 5"/>
                <a:gd name="T7" fmla="*/ 5 h 60"/>
                <a:gd name="T8" fmla="*/ 3 w 5"/>
                <a:gd name="T9" fmla="*/ 0 h 60"/>
              </a:gdLst>
              <a:ahLst/>
              <a:cxnLst>
                <a:cxn ang="0">
                  <a:pos x="T0" y="T1"/>
                </a:cxn>
                <a:cxn ang="0">
                  <a:pos x="T2" y="T3"/>
                </a:cxn>
                <a:cxn ang="0">
                  <a:pos x="T4" y="T5"/>
                </a:cxn>
                <a:cxn ang="0">
                  <a:pos x="T6" y="T7"/>
                </a:cxn>
                <a:cxn ang="0">
                  <a:pos x="T8" y="T9"/>
                </a:cxn>
              </a:cxnLst>
              <a:rect l="0" t="0" r="r" b="b"/>
              <a:pathLst>
                <a:path w="5" h="60">
                  <a:moveTo>
                    <a:pt x="3" y="0"/>
                  </a:moveTo>
                  <a:lnTo>
                    <a:pt x="5" y="56"/>
                  </a:lnTo>
                  <a:lnTo>
                    <a:pt x="2" y="60"/>
                  </a:lnTo>
                  <a:lnTo>
                    <a:pt x="0" y="5"/>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39" name="Freeform 2318"/>
            <p:cNvSpPr>
              <a:spLocks/>
            </p:cNvSpPr>
            <p:nvPr/>
          </p:nvSpPr>
          <p:spPr bwMode="auto">
            <a:xfrm>
              <a:off x="13819966" y="-15478"/>
              <a:ext cx="3175" cy="93663"/>
            </a:xfrm>
            <a:custGeom>
              <a:avLst/>
              <a:gdLst>
                <a:gd name="T0" fmla="*/ 0 w 2"/>
                <a:gd name="T1" fmla="*/ 0 h 59"/>
                <a:gd name="T2" fmla="*/ 2 w 2"/>
                <a:gd name="T3" fmla="*/ 55 h 59"/>
                <a:gd name="T4" fmla="*/ 2 w 2"/>
                <a:gd name="T5" fmla="*/ 59 h 59"/>
                <a:gd name="T6" fmla="*/ 0 w 2"/>
                <a:gd name="T7" fmla="*/ 4 h 59"/>
                <a:gd name="T8" fmla="*/ 0 w 2"/>
                <a:gd name="T9" fmla="*/ 0 h 59"/>
              </a:gdLst>
              <a:ahLst/>
              <a:cxnLst>
                <a:cxn ang="0">
                  <a:pos x="T0" y="T1"/>
                </a:cxn>
                <a:cxn ang="0">
                  <a:pos x="T2" y="T3"/>
                </a:cxn>
                <a:cxn ang="0">
                  <a:pos x="T4" y="T5"/>
                </a:cxn>
                <a:cxn ang="0">
                  <a:pos x="T6" y="T7"/>
                </a:cxn>
                <a:cxn ang="0">
                  <a:pos x="T8" y="T9"/>
                </a:cxn>
              </a:cxnLst>
              <a:rect l="0" t="0" r="r" b="b"/>
              <a:pathLst>
                <a:path w="2" h="59">
                  <a:moveTo>
                    <a:pt x="0" y="0"/>
                  </a:moveTo>
                  <a:lnTo>
                    <a:pt x="2" y="55"/>
                  </a:lnTo>
                  <a:lnTo>
                    <a:pt x="2" y="59"/>
                  </a:lnTo>
                  <a:lnTo>
                    <a:pt x="0" y="4"/>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0" name="Freeform 2319"/>
            <p:cNvSpPr>
              <a:spLocks/>
            </p:cNvSpPr>
            <p:nvPr/>
          </p:nvSpPr>
          <p:spPr bwMode="auto">
            <a:xfrm>
              <a:off x="13783453" y="-9128"/>
              <a:ext cx="39688" cy="100013"/>
            </a:xfrm>
            <a:custGeom>
              <a:avLst/>
              <a:gdLst>
                <a:gd name="T0" fmla="*/ 23 w 25"/>
                <a:gd name="T1" fmla="*/ 0 h 63"/>
                <a:gd name="T2" fmla="*/ 25 w 25"/>
                <a:gd name="T3" fmla="*/ 55 h 63"/>
                <a:gd name="T4" fmla="*/ 1 w 25"/>
                <a:gd name="T5" fmla="*/ 63 h 63"/>
                <a:gd name="T6" fmla="*/ 0 w 25"/>
                <a:gd name="T7" fmla="*/ 8 h 63"/>
                <a:gd name="T8" fmla="*/ 23 w 25"/>
                <a:gd name="T9" fmla="*/ 0 h 63"/>
              </a:gdLst>
              <a:ahLst/>
              <a:cxnLst>
                <a:cxn ang="0">
                  <a:pos x="T0" y="T1"/>
                </a:cxn>
                <a:cxn ang="0">
                  <a:pos x="T2" y="T3"/>
                </a:cxn>
                <a:cxn ang="0">
                  <a:pos x="T4" y="T5"/>
                </a:cxn>
                <a:cxn ang="0">
                  <a:pos x="T6" y="T7"/>
                </a:cxn>
                <a:cxn ang="0">
                  <a:pos x="T8" y="T9"/>
                </a:cxn>
              </a:cxnLst>
              <a:rect l="0" t="0" r="r" b="b"/>
              <a:pathLst>
                <a:path w="25" h="63">
                  <a:moveTo>
                    <a:pt x="23" y="0"/>
                  </a:moveTo>
                  <a:lnTo>
                    <a:pt x="25" y="55"/>
                  </a:lnTo>
                  <a:lnTo>
                    <a:pt x="1" y="63"/>
                  </a:lnTo>
                  <a:lnTo>
                    <a:pt x="0" y="8"/>
                  </a:lnTo>
                  <a:lnTo>
                    <a:pt x="2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1" name="Freeform 2320"/>
            <p:cNvSpPr>
              <a:spLocks/>
            </p:cNvSpPr>
            <p:nvPr/>
          </p:nvSpPr>
          <p:spPr bwMode="auto">
            <a:xfrm>
              <a:off x="13726303" y="3573"/>
              <a:ext cx="58738" cy="114300"/>
            </a:xfrm>
            <a:custGeom>
              <a:avLst/>
              <a:gdLst>
                <a:gd name="T0" fmla="*/ 36 w 37"/>
                <a:gd name="T1" fmla="*/ 0 h 72"/>
                <a:gd name="T2" fmla="*/ 37 w 37"/>
                <a:gd name="T3" fmla="*/ 55 h 72"/>
                <a:gd name="T4" fmla="*/ 2 w 37"/>
                <a:gd name="T5" fmla="*/ 72 h 72"/>
                <a:gd name="T6" fmla="*/ 0 w 37"/>
                <a:gd name="T7" fmla="*/ 17 h 72"/>
                <a:gd name="T8" fmla="*/ 36 w 37"/>
                <a:gd name="T9" fmla="*/ 0 h 72"/>
              </a:gdLst>
              <a:ahLst/>
              <a:cxnLst>
                <a:cxn ang="0">
                  <a:pos x="T0" y="T1"/>
                </a:cxn>
                <a:cxn ang="0">
                  <a:pos x="T2" y="T3"/>
                </a:cxn>
                <a:cxn ang="0">
                  <a:pos x="T4" y="T5"/>
                </a:cxn>
                <a:cxn ang="0">
                  <a:pos x="T6" y="T7"/>
                </a:cxn>
                <a:cxn ang="0">
                  <a:pos x="T8" y="T9"/>
                </a:cxn>
              </a:cxnLst>
              <a:rect l="0" t="0" r="r" b="b"/>
              <a:pathLst>
                <a:path w="37" h="72">
                  <a:moveTo>
                    <a:pt x="36" y="0"/>
                  </a:moveTo>
                  <a:lnTo>
                    <a:pt x="37" y="55"/>
                  </a:lnTo>
                  <a:lnTo>
                    <a:pt x="2" y="72"/>
                  </a:lnTo>
                  <a:lnTo>
                    <a:pt x="0" y="17"/>
                  </a:lnTo>
                  <a:lnTo>
                    <a:pt x="3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2" name="Freeform 2321"/>
            <p:cNvSpPr>
              <a:spLocks/>
            </p:cNvSpPr>
            <p:nvPr/>
          </p:nvSpPr>
          <p:spPr bwMode="auto">
            <a:xfrm>
              <a:off x="13697728" y="30560"/>
              <a:ext cx="31750" cy="104775"/>
            </a:xfrm>
            <a:custGeom>
              <a:avLst/>
              <a:gdLst>
                <a:gd name="T0" fmla="*/ 18 w 20"/>
                <a:gd name="T1" fmla="*/ 0 h 66"/>
                <a:gd name="T2" fmla="*/ 20 w 20"/>
                <a:gd name="T3" fmla="*/ 55 h 66"/>
                <a:gd name="T4" fmla="*/ 2 w 20"/>
                <a:gd name="T5" fmla="*/ 66 h 66"/>
                <a:gd name="T6" fmla="*/ 0 w 20"/>
                <a:gd name="T7" fmla="*/ 11 h 66"/>
                <a:gd name="T8" fmla="*/ 18 w 20"/>
                <a:gd name="T9" fmla="*/ 0 h 66"/>
              </a:gdLst>
              <a:ahLst/>
              <a:cxnLst>
                <a:cxn ang="0">
                  <a:pos x="T0" y="T1"/>
                </a:cxn>
                <a:cxn ang="0">
                  <a:pos x="T2" y="T3"/>
                </a:cxn>
                <a:cxn ang="0">
                  <a:pos x="T4" y="T5"/>
                </a:cxn>
                <a:cxn ang="0">
                  <a:pos x="T6" y="T7"/>
                </a:cxn>
                <a:cxn ang="0">
                  <a:pos x="T8" y="T9"/>
                </a:cxn>
              </a:cxnLst>
              <a:rect l="0" t="0" r="r" b="b"/>
              <a:pathLst>
                <a:path w="20" h="66">
                  <a:moveTo>
                    <a:pt x="18" y="0"/>
                  </a:moveTo>
                  <a:lnTo>
                    <a:pt x="20" y="55"/>
                  </a:lnTo>
                  <a:lnTo>
                    <a:pt x="2" y="66"/>
                  </a:lnTo>
                  <a:lnTo>
                    <a:pt x="0" y="11"/>
                  </a:lnTo>
                  <a:lnTo>
                    <a:pt x="1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3" name="Freeform 2322"/>
            <p:cNvSpPr>
              <a:spLocks/>
            </p:cNvSpPr>
            <p:nvPr/>
          </p:nvSpPr>
          <p:spPr bwMode="auto">
            <a:xfrm>
              <a:off x="13694553" y="48023"/>
              <a:ext cx="6350" cy="90488"/>
            </a:xfrm>
            <a:custGeom>
              <a:avLst/>
              <a:gdLst>
                <a:gd name="T0" fmla="*/ 2 w 4"/>
                <a:gd name="T1" fmla="*/ 0 h 57"/>
                <a:gd name="T2" fmla="*/ 4 w 4"/>
                <a:gd name="T3" fmla="*/ 55 h 57"/>
                <a:gd name="T4" fmla="*/ 2 w 4"/>
                <a:gd name="T5" fmla="*/ 57 h 57"/>
                <a:gd name="T6" fmla="*/ 0 w 4"/>
                <a:gd name="T7" fmla="*/ 2 h 57"/>
                <a:gd name="T8" fmla="*/ 2 w 4"/>
                <a:gd name="T9" fmla="*/ 0 h 57"/>
              </a:gdLst>
              <a:ahLst/>
              <a:cxnLst>
                <a:cxn ang="0">
                  <a:pos x="T0" y="T1"/>
                </a:cxn>
                <a:cxn ang="0">
                  <a:pos x="T2" y="T3"/>
                </a:cxn>
                <a:cxn ang="0">
                  <a:pos x="T4" y="T5"/>
                </a:cxn>
                <a:cxn ang="0">
                  <a:pos x="T6" y="T7"/>
                </a:cxn>
                <a:cxn ang="0">
                  <a:pos x="T8" y="T9"/>
                </a:cxn>
              </a:cxnLst>
              <a:rect l="0" t="0" r="r" b="b"/>
              <a:pathLst>
                <a:path w="4" h="57">
                  <a:moveTo>
                    <a:pt x="2" y="0"/>
                  </a:moveTo>
                  <a:lnTo>
                    <a:pt x="4" y="55"/>
                  </a:lnTo>
                  <a:lnTo>
                    <a:pt x="2" y="57"/>
                  </a:lnTo>
                  <a:lnTo>
                    <a:pt x="0" y="2"/>
                  </a:lnTo>
                  <a:lnTo>
                    <a:pt x="2"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4" name="Freeform 2323"/>
            <p:cNvSpPr>
              <a:spLocks/>
            </p:cNvSpPr>
            <p:nvPr/>
          </p:nvSpPr>
          <p:spPr bwMode="auto">
            <a:xfrm>
              <a:off x="13669153" y="51198"/>
              <a:ext cx="28575" cy="106363"/>
            </a:xfrm>
            <a:custGeom>
              <a:avLst/>
              <a:gdLst>
                <a:gd name="T0" fmla="*/ 16 w 18"/>
                <a:gd name="T1" fmla="*/ 0 h 67"/>
                <a:gd name="T2" fmla="*/ 18 w 18"/>
                <a:gd name="T3" fmla="*/ 55 h 67"/>
                <a:gd name="T4" fmla="*/ 1 w 18"/>
                <a:gd name="T5" fmla="*/ 67 h 67"/>
                <a:gd name="T6" fmla="*/ 0 w 18"/>
                <a:gd name="T7" fmla="*/ 12 h 67"/>
                <a:gd name="T8" fmla="*/ 16 w 18"/>
                <a:gd name="T9" fmla="*/ 0 h 67"/>
              </a:gdLst>
              <a:ahLst/>
              <a:cxnLst>
                <a:cxn ang="0">
                  <a:pos x="T0" y="T1"/>
                </a:cxn>
                <a:cxn ang="0">
                  <a:pos x="T2" y="T3"/>
                </a:cxn>
                <a:cxn ang="0">
                  <a:pos x="T4" y="T5"/>
                </a:cxn>
                <a:cxn ang="0">
                  <a:pos x="T6" y="T7"/>
                </a:cxn>
                <a:cxn ang="0">
                  <a:pos x="T8" y="T9"/>
                </a:cxn>
              </a:cxnLst>
              <a:rect l="0" t="0" r="r" b="b"/>
              <a:pathLst>
                <a:path w="18" h="67">
                  <a:moveTo>
                    <a:pt x="16" y="0"/>
                  </a:moveTo>
                  <a:lnTo>
                    <a:pt x="18" y="55"/>
                  </a:lnTo>
                  <a:lnTo>
                    <a:pt x="1" y="67"/>
                  </a:lnTo>
                  <a:lnTo>
                    <a:pt x="0" y="12"/>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5" name="Freeform 2324"/>
            <p:cNvSpPr>
              <a:spLocks/>
            </p:cNvSpPr>
            <p:nvPr/>
          </p:nvSpPr>
          <p:spPr bwMode="auto">
            <a:xfrm>
              <a:off x="12783328" y="106760"/>
              <a:ext cx="34925" cy="103188"/>
            </a:xfrm>
            <a:custGeom>
              <a:avLst/>
              <a:gdLst>
                <a:gd name="T0" fmla="*/ 26 w 28"/>
                <a:gd name="T1" fmla="*/ 12 h 79"/>
                <a:gd name="T2" fmla="*/ 28 w 28"/>
                <a:gd name="T3" fmla="*/ 79 h 79"/>
                <a:gd name="T4" fmla="*/ 2 w 28"/>
                <a:gd name="T5" fmla="*/ 67 h 79"/>
                <a:gd name="T6" fmla="*/ 2 w 28"/>
                <a:gd name="T7" fmla="*/ 67 h 79"/>
                <a:gd name="T8" fmla="*/ 0 w 28"/>
                <a:gd name="T9" fmla="*/ 0 h 79"/>
                <a:gd name="T10" fmla="*/ 0 w 28"/>
                <a:gd name="T11" fmla="*/ 0 h 79"/>
                <a:gd name="T12" fmla="*/ 26 w 28"/>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26" y="12"/>
                  </a:moveTo>
                  <a:cubicBezTo>
                    <a:pt x="28" y="79"/>
                    <a:pt x="28" y="79"/>
                    <a:pt x="28" y="79"/>
                  </a:cubicBezTo>
                  <a:cubicBezTo>
                    <a:pt x="27" y="79"/>
                    <a:pt x="6" y="69"/>
                    <a:pt x="2" y="67"/>
                  </a:cubicBezTo>
                  <a:cubicBezTo>
                    <a:pt x="2" y="67"/>
                    <a:pt x="2" y="67"/>
                    <a:pt x="2" y="67"/>
                  </a:cubicBezTo>
                  <a:cubicBezTo>
                    <a:pt x="0" y="0"/>
                    <a:pt x="0" y="0"/>
                    <a:pt x="0" y="0"/>
                  </a:cubicBezTo>
                  <a:cubicBezTo>
                    <a:pt x="0" y="0"/>
                    <a:pt x="0" y="0"/>
                    <a:pt x="0" y="0"/>
                  </a:cubicBezTo>
                  <a:cubicBezTo>
                    <a:pt x="4" y="2"/>
                    <a:pt x="25" y="12"/>
                    <a:pt x="26" y="1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6" name="Freeform 2325"/>
            <p:cNvSpPr>
              <a:spLocks/>
            </p:cNvSpPr>
            <p:nvPr/>
          </p:nvSpPr>
          <p:spPr bwMode="auto">
            <a:xfrm>
              <a:off x="12783328" y="10676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7" name="Freeform 2326"/>
            <p:cNvSpPr>
              <a:spLocks/>
            </p:cNvSpPr>
            <p:nvPr/>
          </p:nvSpPr>
          <p:spPr bwMode="auto">
            <a:xfrm>
              <a:off x="12783328" y="106760"/>
              <a:ext cx="1588" cy="87313"/>
            </a:xfrm>
            <a:custGeom>
              <a:avLst/>
              <a:gdLst>
                <a:gd name="T0" fmla="*/ 0 w 2"/>
                <a:gd name="T1" fmla="*/ 0 h 67"/>
                <a:gd name="T2" fmla="*/ 2 w 2"/>
                <a:gd name="T3" fmla="*/ 67 h 67"/>
                <a:gd name="T4" fmla="*/ 1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1"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8" name="Freeform 2327"/>
            <p:cNvSpPr>
              <a:spLocks/>
            </p:cNvSpPr>
            <p:nvPr/>
          </p:nvSpPr>
          <p:spPr bwMode="auto">
            <a:xfrm>
              <a:off x="12781741" y="106760"/>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49" name="Freeform 2328"/>
            <p:cNvSpPr>
              <a:spLocks/>
            </p:cNvSpPr>
            <p:nvPr/>
          </p:nvSpPr>
          <p:spPr bwMode="auto">
            <a:xfrm>
              <a:off x="12780153" y="106760"/>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0" name="Freeform 2329"/>
            <p:cNvSpPr>
              <a:spLocks/>
            </p:cNvSpPr>
            <p:nvPr/>
          </p:nvSpPr>
          <p:spPr bwMode="auto">
            <a:xfrm>
              <a:off x="12778566" y="106760"/>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1" name="Freeform 2330"/>
            <p:cNvSpPr>
              <a:spLocks/>
            </p:cNvSpPr>
            <p:nvPr/>
          </p:nvSpPr>
          <p:spPr bwMode="auto">
            <a:xfrm>
              <a:off x="12775391" y="106760"/>
              <a:ext cx="6350" cy="87313"/>
            </a:xfrm>
            <a:custGeom>
              <a:avLst/>
              <a:gdLst>
                <a:gd name="T0" fmla="*/ 3 w 5"/>
                <a:gd name="T1" fmla="*/ 0 h 67"/>
                <a:gd name="T2" fmla="*/ 5 w 5"/>
                <a:gd name="T3" fmla="*/ 67 h 67"/>
                <a:gd name="T4" fmla="*/ 3 w 5"/>
                <a:gd name="T5" fmla="*/ 67 h 67"/>
                <a:gd name="T6" fmla="*/ 2 w 5"/>
                <a:gd name="T7" fmla="*/ 67 h 67"/>
                <a:gd name="T8" fmla="*/ 0 w 5"/>
                <a:gd name="T9" fmla="*/ 0 h 67"/>
                <a:gd name="T10" fmla="*/ 1 w 5"/>
                <a:gd name="T11" fmla="*/ 0 h 67"/>
                <a:gd name="T12" fmla="*/ 3 w 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5" h="67">
                  <a:moveTo>
                    <a:pt x="3" y="0"/>
                  </a:moveTo>
                  <a:cubicBezTo>
                    <a:pt x="5" y="67"/>
                    <a:pt x="5" y="67"/>
                    <a:pt x="5" y="67"/>
                  </a:cubicBezTo>
                  <a:cubicBezTo>
                    <a:pt x="4" y="67"/>
                    <a:pt x="4" y="67"/>
                    <a:pt x="3" y="67"/>
                  </a:cubicBezTo>
                  <a:cubicBezTo>
                    <a:pt x="3" y="67"/>
                    <a:pt x="3" y="67"/>
                    <a:pt x="2" y="67"/>
                  </a:cubicBezTo>
                  <a:cubicBezTo>
                    <a:pt x="0" y="0"/>
                    <a:pt x="0" y="0"/>
                    <a:pt x="0" y="0"/>
                  </a:cubicBezTo>
                  <a:cubicBezTo>
                    <a:pt x="1" y="0"/>
                    <a:pt x="1" y="0"/>
                    <a:pt x="1" y="0"/>
                  </a:cubicBezTo>
                  <a:cubicBezTo>
                    <a:pt x="2"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2" name="Freeform 2331"/>
            <p:cNvSpPr>
              <a:spLocks/>
            </p:cNvSpPr>
            <p:nvPr/>
          </p:nvSpPr>
          <p:spPr bwMode="auto">
            <a:xfrm>
              <a:off x="12770628" y="106760"/>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3" name="Freeform 2332"/>
            <p:cNvSpPr>
              <a:spLocks/>
            </p:cNvSpPr>
            <p:nvPr/>
          </p:nvSpPr>
          <p:spPr bwMode="auto">
            <a:xfrm>
              <a:off x="12765866" y="106760"/>
              <a:ext cx="7938" cy="87313"/>
            </a:xfrm>
            <a:custGeom>
              <a:avLst/>
              <a:gdLst>
                <a:gd name="T0" fmla="*/ 5 w 7"/>
                <a:gd name="T1" fmla="*/ 0 h 67"/>
                <a:gd name="T2" fmla="*/ 7 w 7"/>
                <a:gd name="T3" fmla="*/ 67 h 67"/>
                <a:gd name="T4" fmla="*/ 2 w 7"/>
                <a:gd name="T5" fmla="*/ 67 h 67"/>
                <a:gd name="T6" fmla="*/ 0 w 7"/>
                <a:gd name="T7" fmla="*/ 0 h 67"/>
                <a:gd name="T8" fmla="*/ 5 w 7"/>
                <a:gd name="T9" fmla="*/ 0 h 67"/>
              </a:gdLst>
              <a:ahLst/>
              <a:cxnLst>
                <a:cxn ang="0">
                  <a:pos x="T0" y="T1"/>
                </a:cxn>
                <a:cxn ang="0">
                  <a:pos x="T2" y="T3"/>
                </a:cxn>
                <a:cxn ang="0">
                  <a:pos x="T4" y="T5"/>
                </a:cxn>
                <a:cxn ang="0">
                  <a:pos x="T6" y="T7"/>
                </a:cxn>
                <a:cxn ang="0">
                  <a:pos x="T8" y="T9"/>
                </a:cxn>
              </a:cxnLst>
              <a:rect l="0" t="0" r="r" b="b"/>
              <a:pathLst>
                <a:path w="7" h="67">
                  <a:moveTo>
                    <a:pt x="5" y="0"/>
                  </a:moveTo>
                  <a:cubicBezTo>
                    <a:pt x="7" y="67"/>
                    <a:pt x="7" y="67"/>
                    <a:pt x="7" y="67"/>
                  </a:cubicBezTo>
                  <a:cubicBezTo>
                    <a:pt x="5" y="67"/>
                    <a:pt x="4" y="67"/>
                    <a:pt x="2" y="67"/>
                  </a:cubicBezTo>
                  <a:cubicBezTo>
                    <a:pt x="0" y="0"/>
                    <a:pt x="0" y="0"/>
                    <a:pt x="0" y="0"/>
                  </a:cubicBezTo>
                  <a:cubicBezTo>
                    <a:pt x="2" y="0"/>
                    <a:pt x="3"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4" name="Freeform 2333"/>
            <p:cNvSpPr>
              <a:spLocks/>
            </p:cNvSpPr>
            <p:nvPr/>
          </p:nvSpPr>
          <p:spPr bwMode="auto">
            <a:xfrm>
              <a:off x="12759516" y="106760"/>
              <a:ext cx="7938" cy="88900"/>
            </a:xfrm>
            <a:custGeom>
              <a:avLst/>
              <a:gdLst>
                <a:gd name="T0" fmla="*/ 5 w 7"/>
                <a:gd name="T1" fmla="*/ 0 h 68"/>
                <a:gd name="T2" fmla="*/ 7 w 7"/>
                <a:gd name="T3" fmla="*/ 67 h 68"/>
                <a:gd name="T4" fmla="*/ 2 w 7"/>
                <a:gd name="T5" fmla="*/ 68 h 68"/>
                <a:gd name="T6" fmla="*/ 0 w 7"/>
                <a:gd name="T7" fmla="*/ 1 h 68"/>
                <a:gd name="T8" fmla="*/ 5 w 7"/>
                <a:gd name="T9" fmla="*/ 0 h 68"/>
              </a:gdLst>
              <a:ahLst/>
              <a:cxnLst>
                <a:cxn ang="0">
                  <a:pos x="T0" y="T1"/>
                </a:cxn>
                <a:cxn ang="0">
                  <a:pos x="T2" y="T3"/>
                </a:cxn>
                <a:cxn ang="0">
                  <a:pos x="T4" y="T5"/>
                </a:cxn>
                <a:cxn ang="0">
                  <a:pos x="T6" y="T7"/>
                </a:cxn>
                <a:cxn ang="0">
                  <a:pos x="T8" y="T9"/>
                </a:cxn>
              </a:cxnLst>
              <a:rect l="0" t="0" r="r" b="b"/>
              <a:pathLst>
                <a:path w="7" h="68">
                  <a:moveTo>
                    <a:pt x="5" y="0"/>
                  </a:moveTo>
                  <a:cubicBezTo>
                    <a:pt x="7" y="67"/>
                    <a:pt x="7" y="67"/>
                    <a:pt x="7" y="67"/>
                  </a:cubicBezTo>
                  <a:cubicBezTo>
                    <a:pt x="5" y="67"/>
                    <a:pt x="4" y="68"/>
                    <a:pt x="2" y="68"/>
                  </a:cubicBezTo>
                  <a:cubicBezTo>
                    <a:pt x="0" y="1"/>
                    <a:pt x="0" y="1"/>
                    <a:pt x="0" y="1"/>
                  </a:cubicBezTo>
                  <a:cubicBezTo>
                    <a:pt x="2" y="1"/>
                    <a:pt x="4" y="0"/>
                    <a:pt x="5"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5" name="Freeform 2334"/>
            <p:cNvSpPr>
              <a:spLocks/>
            </p:cNvSpPr>
            <p:nvPr/>
          </p:nvSpPr>
          <p:spPr bwMode="auto">
            <a:xfrm>
              <a:off x="12753166" y="108348"/>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5" y="67"/>
                    <a:pt x="3" y="67"/>
                    <a:pt x="2" y="68"/>
                  </a:cubicBezTo>
                  <a:cubicBezTo>
                    <a:pt x="0" y="1"/>
                    <a:pt x="0" y="1"/>
                    <a:pt x="0" y="1"/>
                  </a:cubicBezTo>
                  <a:cubicBezTo>
                    <a:pt x="1" y="0"/>
                    <a:pt x="3"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6" name="Freeform 2335"/>
            <p:cNvSpPr>
              <a:spLocks/>
            </p:cNvSpPr>
            <p:nvPr/>
          </p:nvSpPr>
          <p:spPr bwMode="auto">
            <a:xfrm>
              <a:off x="12748403" y="109935"/>
              <a:ext cx="7938" cy="87313"/>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7"/>
                    <a:pt x="3" y="68"/>
                    <a:pt x="2" y="68"/>
                  </a:cubicBezTo>
                  <a:cubicBezTo>
                    <a:pt x="0" y="1"/>
                    <a:pt x="0" y="1"/>
                    <a:pt x="0" y="1"/>
                  </a:cubicBezTo>
                  <a:cubicBezTo>
                    <a:pt x="1" y="1"/>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7" name="Freeform 2336"/>
            <p:cNvSpPr>
              <a:spLocks/>
            </p:cNvSpPr>
            <p:nvPr/>
          </p:nvSpPr>
          <p:spPr bwMode="auto">
            <a:xfrm>
              <a:off x="12748403" y="109935"/>
              <a:ext cx="3175" cy="88900"/>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8"/>
                    <a:pt x="3" y="68"/>
                    <a:pt x="2" y="68"/>
                  </a:cubicBezTo>
                  <a:cubicBezTo>
                    <a:pt x="0" y="1"/>
                    <a:pt x="0" y="1"/>
                    <a:pt x="0" y="1"/>
                  </a:cubicBezTo>
                  <a:cubicBezTo>
                    <a:pt x="1" y="1"/>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8" name="Freeform 2337"/>
            <p:cNvSpPr>
              <a:spLocks/>
            </p:cNvSpPr>
            <p:nvPr/>
          </p:nvSpPr>
          <p:spPr bwMode="auto">
            <a:xfrm>
              <a:off x="12748403" y="11152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59" name="Freeform 2338"/>
            <p:cNvSpPr>
              <a:spLocks/>
            </p:cNvSpPr>
            <p:nvPr/>
          </p:nvSpPr>
          <p:spPr bwMode="auto">
            <a:xfrm>
              <a:off x="12748403" y="111523"/>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0" name="Freeform 2339"/>
            <p:cNvSpPr>
              <a:spLocks/>
            </p:cNvSpPr>
            <p:nvPr/>
          </p:nvSpPr>
          <p:spPr bwMode="auto">
            <a:xfrm>
              <a:off x="12748403" y="111523"/>
              <a:ext cx="1588" cy="88900"/>
            </a:xfrm>
            <a:custGeom>
              <a:avLst/>
              <a:gdLst>
                <a:gd name="T0" fmla="*/ 0 w 2"/>
                <a:gd name="T1" fmla="*/ 0 h 68"/>
                <a:gd name="T2" fmla="*/ 2 w 2"/>
                <a:gd name="T3" fmla="*/ 67 h 68"/>
                <a:gd name="T4" fmla="*/ 2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8"/>
                    <a:pt x="2" y="68"/>
                  </a:cubicBezTo>
                  <a:cubicBezTo>
                    <a:pt x="0" y="1"/>
                    <a:pt x="0" y="1"/>
                    <a:pt x="0" y="1"/>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1" name="Freeform 2340"/>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2" name="Freeform 2341"/>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3" name="Freeform 2342"/>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4" name="Freeform 2343"/>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5" name="Freeform 2344"/>
            <p:cNvSpPr>
              <a:spLocks/>
            </p:cNvSpPr>
            <p:nvPr/>
          </p:nvSpPr>
          <p:spPr bwMode="auto">
            <a:xfrm>
              <a:off x="12748403" y="113110"/>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6" name="Freeform 2345"/>
            <p:cNvSpPr>
              <a:spLocks/>
            </p:cNvSpPr>
            <p:nvPr/>
          </p:nvSpPr>
          <p:spPr bwMode="auto">
            <a:xfrm>
              <a:off x="12748403" y="113110"/>
              <a:ext cx="1588" cy="88900"/>
            </a:xfrm>
            <a:custGeom>
              <a:avLst/>
              <a:gdLst>
                <a:gd name="T0" fmla="*/ 0 w 2"/>
                <a:gd name="T1" fmla="*/ 0 h 68"/>
                <a:gd name="T2" fmla="*/ 2 w 2"/>
                <a:gd name="T3" fmla="*/ 67 h 68"/>
                <a:gd name="T4" fmla="*/ 1 w 2"/>
                <a:gd name="T5" fmla="*/ 68 h 68"/>
                <a:gd name="T6" fmla="*/ 0 w 2"/>
                <a:gd name="T7" fmla="*/ 1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8"/>
                    <a:pt x="2" y="68"/>
                    <a:pt x="1" y="68"/>
                  </a:cubicBezTo>
                  <a:cubicBezTo>
                    <a:pt x="0" y="1"/>
                    <a:pt x="0" y="1"/>
                    <a:pt x="0" y="1"/>
                  </a:cubicBezTo>
                  <a:cubicBezTo>
                    <a:pt x="0" y="1"/>
                    <a:pt x="0" y="1"/>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7" name="Freeform 2346"/>
            <p:cNvSpPr>
              <a:spLocks/>
            </p:cNvSpPr>
            <p:nvPr/>
          </p:nvSpPr>
          <p:spPr bwMode="auto">
            <a:xfrm>
              <a:off x="12746816" y="114698"/>
              <a:ext cx="1588" cy="87313"/>
            </a:xfrm>
            <a:custGeom>
              <a:avLst/>
              <a:gdLst>
                <a:gd name="T0" fmla="*/ 1 w 2"/>
                <a:gd name="T1" fmla="*/ 0 h 67"/>
                <a:gd name="T2" fmla="*/ 2 w 2"/>
                <a:gd name="T3" fmla="*/ 67 h 67"/>
                <a:gd name="T4" fmla="*/ 2 w 2"/>
                <a:gd name="T5" fmla="*/ 67 h 67"/>
                <a:gd name="T6" fmla="*/ 0 w 2"/>
                <a:gd name="T7" fmla="*/ 0 h 67"/>
                <a:gd name="T8" fmla="*/ 1 w 2"/>
                <a:gd name="T9" fmla="*/ 0 h 67"/>
              </a:gdLst>
              <a:ahLst/>
              <a:cxnLst>
                <a:cxn ang="0">
                  <a:pos x="T0" y="T1"/>
                </a:cxn>
                <a:cxn ang="0">
                  <a:pos x="T2" y="T3"/>
                </a:cxn>
                <a:cxn ang="0">
                  <a:pos x="T4" y="T5"/>
                </a:cxn>
                <a:cxn ang="0">
                  <a:pos x="T6" y="T7"/>
                </a:cxn>
                <a:cxn ang="0">
                  <a:pos x="T8" y="T9"/>
                </a:cxn>
              </a:cxnLst>
              <a:rect l="0" t="0" r="r" b="b"/>
              <a:pathLst>
                <a:path w="2" h="67">
                  <a:moveTo>
                    <a:pt x="1" y="0"/>
                  </a:moveTo>
                  <a:cubicBezTo>
                    <a:pt x="2" y="67"/>
                    <a:pt x="2" y="67"/>
                    <a:pt x="2"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8" name="Freeform 2347"/>
            <p:cNvSpPr>
              <a:spLocks/>
            </p:cNvSpPr>
            <p:nvPr/>
          </p:nvSpPr>
          <p:spPr bwMode="auto">
            <a:xfrm>
              <a:off x="12746816" y="114698"/>
              <a:ext cx="1588"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69" name="Freeform 2348"/>
            <p:cNvSpPr>
              <a:spLocks/>
            </p:cNvSpPr>
            <p:nvPr/>
          </p:nvSpPr>
          <p:spPr bwMode="auto">
            <a:xfrm>
              <a:off x="12746816" y="114698"/>
              <a:ext cx="1588" cy="88900"/>
            </a:xfrm>
            <a:custGeom>
              <a:avLst/>
              <a:gdLst>
                <a:gd name="T0" fmla="*/ 0 w 2"/>
                <a:gd name="T1" fmla="*/ 0 h 68"/>
                <a:gd name="T2" fmla="*/ 2 w 2"/>
                <a:gd name="T3" fmla="*/ 67 h 68"/>
                <a:gd name="T4" fmla="*/ 2 w 2"/>
                <a:gd name="T5" fmla="*/ 68 h 68"/>
                <a:gd name="T6" fmla="*/ 0 w 2"/>
                <a:gd name="T7" fmla="*/ 0 h 68"/>
                <a:gd name="T8" fmla="*/ 0 w 2"/>
                <a:gd name="T9" fmla="*/ 0 h 68"/>
              </a:gdLst>
              <a:ahLst/>
              <a:cxnLst>
                <a:cxn ang="0">
                  <a:pos x="T0" y="T1"/>
                </a:cxn>
                <a:cxn ang="0">
                  <a:pos x="T2" y="T3"/>
                </a:cxn>
                <a:cxn ang="0">
                  <a:pos x="T4" y="T5"/>
                </a:cxn>
                <a:cxn ang="0">
                  <a:pos x="T6" y="T7"/>
                </a:cxn>
                <a:cxn ang="0">
                  <a:pos x="T8" y="T9"/>
                </a:cxn>
              </a:cxnLst>
              <a:rect l="0" t="0" r="r" b="b"/>
              <a:pathLst>
                <a:path w="2" h="68">
                  <a:moveTo>
                    <a:pt x="0" y="0"/>
                  </a:moveTo>
                  <a:cubicBezTo>
                    <a:pt x="2" y="67"/>
                    <a:pt x="2" y="67"/>
                    <a:pt x="2" y="67"/>
                  </a:cubicBezTo>
                  <a:cubicBezTo>
                    <a:pt x="2" y="67"/>
                    <a:pt x="2" y="67"/>
                    <a:pt x="2" y="68"/>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0" name="Freeform 2349"/>
            <p:cNvSpPr>
              <a:spLocks/>
            </p:cNvSpPr>
            <p:nvPr/>
          </p:nvSpPr>
          <p:spPr bwMode="auto">
            <a:xfrm>
              <a:off x="12742053" y="114698"/>
              <a:ext cx="6350" cy="90488"/>
            </a:xfrm>
            <a:custGeom>
              <a:avLst/>
              <a:gdLst>
                <a:gd name="T0" fmla="*/ 3 w 5"/>
                <a:gd name="T1" fmla="*/ 0 h 69"/>
                <a:gd name="T2" fmla="*/ 5 w 5"/>
                <a:gd name="T3" fmla="*/ 68 h 69"/>
                <a:gd name="T4" fmla="*/ 2 w 5"/>
                <a:gd name="T5" fmla="*/ 69 h 69"/>
                <a:gd name="T6" fmla="*/ 0 w 5"/>
                <a:gd name="T7" fmla="*/ 2 h 69"/>
                <a:gd name="T8" fmla="*/ 3 w 5"/>
                <a:gd name="T9" fmla="*/ 0 h 69"/>
              </a:gdLst>
              <a:ahLst/>
              <a:cxnLst>
                <a:cxn ang="0">
                  <a:pos x="T0" y="T1"/>
                </a:cxn>
                <a:cxn ang="0">
                  <a:pos x="T2" y="T3"/>
                </a:cxn>
                <a:cxn ang="0">
                  <a:pos x="T4" y="T5"/>
                </a:cxn>
                <a:cxn ang="0">
                  <a:pos x="T6" y="T7"/>
                </a:cxn>
                <a:cxn ang="0">
                  <a:pos x="T8" y="T9"/>
                </a:cxn>
              </a:cxnLst>
              <a:rect l="0" t="0" r="r" b="b"/>
              <a:pathLst>
                <a:path w="5" h="69">
                  <a:moveTo>
                    <a:pt x="3" y="0"/>
                  </a:moveTo>
                  <a:cubicBezTo>
                    <a:pt x="5" y="68"/>
                    <a:pt x="5" y="68"/>
                    <a:pt x="5" y="68"/>
                  </a:cubicBezTo>
                  <a:cubicBezTo>
                    <a:pt x="4" y="68"/>
                    <a:pt x="3" y="68"/>
                    <a:pt x="2" y="69"/>
                  </a:cubicBezTo>
                  <a:cubicBezTo>
                    <a:pt x="0" y="2"/>
                    <a:pt x="0" y="2"/>
                    <a:pt x="0" y="2"/>
                  </a:cubicBezTo>
                  <a:cubicBezTo>
                    <a:pt x="1" y="1"/>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1" name="Freeform 2350"/>
            <p:cNvSpPr>
              <a:spLocks/>
            </p:cNvSpPr>
            <p:nvPr/>
          </p:nvSpPr>
          <p:spPr bwMode="auto">
            <a:xfrm>
              <a:off x="12738878" y="116285"/>
              <a:ext cx="6350" cy="88900"/>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4"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2" name="Freeform 2351"/>
            <p:cNvSpPr>
              <a:spLocks/>
            </p:cNvSpPr>
            <p:nvPr/>
          </p:nvSpPr>
          <p:spPr bwMode="auto">
            <a:xfrm>
              <a:off x="12734116" y="116285"/>
              <a:ext cx="7938" cy="88900"/>
            </a:xfrm>
            <a:custGeom>
              <a:avLst/>
              <a:gdLst>
                <a:gd name="T0" fmla="*/ 4 w 6"/>
                <a:gd name="T1" fmla="*/ 0 h 68"/>
                <a:gd name="T2" fmla="*/ 6 w 6"/>
                <a:gd name="T3" fmla="*/ 67 h 68"/>
                <a:gd name="T4" fmla="*/ 2 w 6"/>
                <a:gd name="T5" fmla="*/ 68 h 68"/>
                <a:gd name="T6" fmla="*/ 0 w 6"/>
                <a:gd name="T7" fmla="*/ 1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7"/>
                    <a:pt x="6" y="67"/>
                    <a:pt x="6" y="67"/>
                  </a:cubicBezTo>
                  <a:cubicBezTo>
                    <a:pt x="4" y="68"/>
                    <a:pt x="3" y="68"/>
                    <a:pt x="2" y="68"/>
                  </a:cubicBezTo>
                  <a:cubicBezTo>
                    <a:pt x="0" y="1"/>
                    <a:pt x="0" y="1"/>
                    <a:pt x="0" y="1"/>
                  </a:cubicBezTo>
                  <a:cubicBezTo>
                    <a:pt x="1" y="1"/>
                    <a:pt x="3" y="1"/>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3" name="Freeform 2352"/>
            <p:cNvSpPr>
              <a:spLocks/>
            </p:cNvSpPr>
            <p:nvPr/>
          </p:nvSpPr>
          <p:spPr bwMode="auto">
            <a:xfrm>
              <a:off x="12726178" y="117873"/>
              <a:ext cx="9525" cy="87313"/>
            </a:xfrm>
            <a:custGeom>
              <a:avLst/>
              <a:gdLst>
                <a:gd name="T0" fmla="*/ 6 w 8"/>
                <a:gd name="T1" fmla="*/ 0 h 67"/>
                <a:gd name="T2" fmla="*/ 8 w 8"/>
                <a:gd name="T3" fmla="*/ 67 h 67"/>
                <a:gd name="T4" fmla="*/ 2 w 8"/>
                <a:gd name="T5" fmla="*/ 67 h 67"/>
                <a:gd name="T6" fmla="*/ 0 w 8"/>
                <a:gd name="T7" fmla="*/ 0 h 67"/>
                <a:gd name="T8" fmla="*/ 6 w 8"/>
                <a:gd name="T9" fmla="*/ 0 h 67"/>
              </a:gdLst>
              <a:ahLst/>
              <a:cxnLst>
                <a:cxn ang="0">
                  <a:pos x="T0" y="T1"/>
                </a:cxn>
                <a:cxn ang="0">
                  <a:pos x="T2" y="T3"/>
                </a:cxn>
                <a:cxn ang="0">
                  <a:pos x="T4" y="T5"/>
                </a:cxn>
                <a:cxn ang="0">
                  <a:pos x="T6" y="T7"/>
                </a:cxn>
                <a:cxn ang="0">
                  <a:pos x="T8" y="T9"/>
                </a:cxn>
              </a:cxnLst>
              <a:rect l="0" t="0" r="r" b="b"/>
              <a:pathLst>
                <a:path w="8" h="67">
                  <a:moveTo>
                    <a:pt x="6" y="0"/>
                  </a:moveTo>
                  <a:cubicBezTo>
                    <a:pt x="8" y="67"/>
                    <a:pt x="8" y="67"/>
                    <a:pt x="8" y="67"/>
                  </a:cubicBezTo>
                  <a:cubicBezTo>
                    <a:pt x="6" y="67"/>
                    <a:pt x="4" y="67"/>
                    <a:pt x="2" y="67"/>
                  </a:cubicBezTo>
                  <a:cubicBezTo>
                    <a:pt x="0" y="0"/>
                    <a:pt x="0" y="0"/>
                    <a:pt x="0" y="0"/>
                  </a:cubicBezTo>
                  <a:cubicBezTo>
                    <a:pt x="2" y="0"/>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4" name="Freeform 2353"/>
            <p:cNvSpPr>
              <a:spLocks/>
            </p:cNvSpPr>
            <p:nvPr/>
          </p:nvSpPr>
          <p:spPr bwMode="auto">
            <a:xfrm>
              <a:off x="12718241" y="117873"/>
              <a:ext cx="11113" cy="88900"/>
            </a:xfrm>
            <a:custGeom>
              <a:avLst/>
              <a:gdLst>
                <a:gd name="T0" fmla="*/ 6 w 8"/>
                <a:gd name="T1" fmla="*/ 0 h 68"/>
                <a:gd name="T2" fmla="*/ 8 w 8"/>
                <a:gd name="T3" fmla="*/ 67 h 68"/>
                <a:gd name="T4" fmla="*/ 2 w 8"/>
                <a:gd name="T5" fmla="*/ 68 h 68"/>
                <a:gd name="T6" fmla="*/ 0 w 8"/>
                <a:gd name="T7" fmla="*/ 1 h 68"/>
                <a:gd name="T8" fmla="*/ 6 w 8"/>
                <a:gd name="T9" fmla="*/ 0 h 68"/>
              </a:gdLst>
              <a:ahLst/>
              <a:cxnLst>
                <a:cxn ang="0">
                  <a:pos x="T0" y="T1"/>
                </a:cxn>
                <a:cxn ang="0">
                  <a:pos x="T2" y="T3"/>
                </a:cxn>
                <a:cxn ang="0">
                  <a:pos x="T4" y="T5"/>
                </a:cxn>
                <a:cxn ang="0">
                  <a:pos x="T6" y="T7"/>
                </a:cxn>
                <a:cxn ang="0">
                  <a:pos x="T8" y="T9"/>
                </a:cxn>
              </a:cxnLst>
              <a:rect l="0" t="0" r="r" b="b"/>
              <a:pathLst>
                <a:path w="8" h="68">
                  <a:moveTo>
                    <a:pt x="6" y="0"/>
                  </a:moveTo>
                  <a:cubicBezTo>
                    <a:pt x="8" y="67"/>
                    <a:pt x="8" y="67"/>
                    <a:pt x="8" y="67"/>
                  </a:cubicBezTo>
                  <a:cubicBezTo>
                    <a:pt x="6" y="68"/>
                    <a:pt x="4" y="68"/>
                    <a:pt x="2" y="68"/>
                  </a:cubicBezTo>
                  <a:cubicBezTo>
                    <a:pt x="0" y="1"/>
                    <a:pt x="0" y="1"/>
                    <a:pt x="0" y="1"/>
                  </a:cubicBezTo>
                  <a:cubicBezTo>
                    <a:pt x="2" y="1"/>
                    <a:pt x="4" y="0"/>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5" name="Freeform 2354"/>
            <p:cNvSpPr>
              <a:spLocks/>
            </p:cNvSpPr>
            <p:nvPr/>
          </p:nvSpPr>
          <p:spPr bwMode="auto">
            <a:xfrm>
              <a:off x="12711891" y="117873"/>
              <a:ext cx="9525" cy="88900"/>
            </a:xfrm>
            <a:custGeom>
              <a:avLst/>
              <a:gdLst>
                <a:gd name="T0" fmla="*/ 6 w 8"/>
                <a:gd name="T1" fmla="*/ 1 h 68"/>
                <a:gd name="T2" fmla="*/ 8 w 8"/>
                <a:gd name="T3" fmla="*/ 68 h 68"/>
                <a:gd name="T4" fmla="*/ 6 w 8"/>
                <a:gd name="T5" fmla="*/ 68 h 68"/>
                <a:gd name="T6" fmla="*/ 2 w 8"/>
                <a:gd name="T7" fmla="*/ 68 h 68"/>
                <a:gd name="T8" fmla="*/ 0 w 8"/>
                <a:gd name="T9" fmla="*/ 0 h 68"/>
                <a:gd name="T10" fmla="*/ 4 w 8"/>
                <a:gd name="T11" fmla="*/ 1 h 68"/>
                <a:gd name="T12" fmla="*/ 6 w 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8" h="68">
                  <a:moveTo>
                    <a:pt x="6" y="1"/>
                  </a:moveTo>
                  <a:cubicBezTo>
                    <a:pt x="8" y="68"/>
                    <a:pt x="8" y="68"/>
                    <a:pt x="8" y="68"/>
                  </a:cubicBezTo>
                  <a:cubicBezTo>
                    <a:pt x="7" y="68"/>
                    <a:pt x="7" y="68"/>
                    <a:pt x="6" y="68"/>
                  </a:cubicBezTo>
                  <a:cubicBezTo>
                    <a:pt x="5" y="68"/>
                    <a:pt x="3" y="68"/>
                    <a:pt x="2" y="68"/>
                  </a:cubicBezTo>
                  <a:cubicBezTo>
                    <a:pt x="0" y="0"/>
                    <a:pt x="0" y="0"/>
                    <a:pt x="0" y="0"/>
                  </a:cubicBezTo>
                  <a:cubicBezTo>
                    <a:pt x="1" y="1"/>
                    <a:pt x="3" y="1"/>
                    <a:pt x="4" y="1"/>
                  </a:cubicBezTo>
                  <a:cubicBezTo>
                    <a:pt x="5" y="1"/>
                    <a:pt x="5" y="1"/>
                    <a:pt x="6"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6" name="Freeform 2355"/>
            <p:cNvSpPr>
              <a:spLocks/>
            </p:cNvSpPr>
            <p:nvPr/>
          </p:nvSpPr>
          <p:spPr bwMode="auto">
            <a:xfrm>
              <a:off x="12707128" y="117873"/>
              <a:ext cx="6350" cy="88900"/>
            </a:xfrm>
            <a:custGeom>
              <a:avLst/>
              <a:gdLst>
                <a:gd name="T0" fmla="*/ 4 w 6"/>
                <a:gd name="T1" fmla="*/ 0 h 68"/>
                <a:gd name="T2" fmla="*/ 6 w 6"/>
                <a:gd name="T3" fmla="*/ 68 h 68"/>
                <a:gd name="T4" fmla="*/ 2 w 6"/>
                <a:gd name="T5" fmla="*/ 67 h 68"/>
                <a:gd name="T6" fmla="*/ 0 w 6"/>
                <a:gd name="T7" fmla="*/ 0 h 68"/>
                <a:gd name="T8" fmla="*/ 4 w 6"/>
                <a:gd name="T9" fmla="*/ 0 h 68"/>
              </a:gdLst>
              <a:ahLst/>
              <a:cxnLst>
                <a:cxn ang="0">
                  <a:pos x="T0" y="T1"/>
                </a:cxn>
                <a:cxn ang="0">
                  <a:pos x="T2" y="T3"/>
                </a:cxn>
                <a:cxn ang="0">
                  <a:pos x="T4" y="T5"/>
                </a:cxn>
                <a:cxn ang="0">
                  <a:pos x="T6" y="T7"/>
                </a:cxn>
                <a:cxn ang="0">
                  <a:pos x="T8" y="T9"/>
                </a:cxn>
              </a:cxnLst>
              <a:rect l="0" t="0" r="r" b="b"/>
              <a:pathLst>
                <a:path w="6" h="68">
                  <a:moveTo>
                    <a:pt x="4" y="0"/>
                  </a:moveTo>
                  <a:cubicBezTo>
                    <a:pt x="6" y="68"/>
                    <a:pt x="6" y="68"/>
                    <a:pt x="6" y="68"/>
                  </a:cubicBezTo>
                  <a:cubicBezTo>
                    <a:pt x="4" y="67"/>
                    <a:pt x="3" y="67"/>
                    <a:pt x="2" y="67"/>
                  </a:cubicBezTo>
                  <a:cubicBezTo>
                    <a:pt x="0" y="0"/>
                    <a:pt x="0" y="0"/>
                    <a:pt x="0" y="0"/>
                  </a:cubicBezTo>
                  <a:cubicBezTo>
                    <a:pt x="1" y="0"/>
                    <a:pt x="2" y="0"/>
                    <a:pt x="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7" name="Freeform 2356"/>
            <p:cNvSpPr>
              <a:spLocks/>
            </p:cNvSpPr>
            <p:nvPr/>
          </p:nvSpPr>
          <p:spPr bwMode="auto">
            <a:xfrm>
              <a:off x="12702366" y="117873"/>
              <a:ext cx="6350" cy="87313"/>
            </a:xfrm>
            <a:custGeom>
              <a:avLst/>
              <a:gdLst>
                <a:gd name="T0" fmla="*/ 3 w 5"/>
                <a:gd name="T1" fmla="*/ 0 h 67"/>
                <a:gd name="T2" fmla="*/ 5 w 5"/>
                <a:gd name="T3" fmla="*/ 67 h 67"/>
                <a:gd name="T4" fmla="*/ 2 w 5"/>
                <a:gd name="T5" fmla="*/ 67 h 67"/>
                <a:gd name="T6" fmla="*/ 0 w 5"/>
                <a:gd name="T7" fmla="*/ 0 h 67"/>
                <a:gd name="T8" fmla="*/ 3 w 5"/>
                <a:gd name="T9" fmla="*/ 0 h 67"/>
              </a:gdLst>
              <a:ahLst/>
              <a:cxnLst>
                <a:cxn ang="0">
                  <a:pos x="T0" y="T1"/>
                </a:cxn>
                <a:cxn ang="0">
                  <a:pos x="T2" y="T3"/>
                </a:cxn>
                <a:cxn ang="0">
                  <a:pos x="T4" y="T5"/>
                </a:cxn>
                <a:cxn ang="0">
                  <a:pos x="T6" y="T7"/>
                </a:cxn>
                <a:cxn ang="0">
                  <a:pos x="T8" y="T9"/>
                </a:cxn>
              </a:cxnLst>
              <a:rect l="0" t="0" r="r" b="b"/>
              <a:pathLst>
                <a:path w="5" h="67">
                  <a:moveTo>
                    <a:pt x="3" y="0"/>
                  </a:moveTo>
                  <a:cubicBezTo>
                    <a:pt x="5" y="67"/>
                    <a:pt x="5" y="67"/>
                    <a:pt x="5" y="67"/>
                  </a:cubicBezTo>
                  <a:cubicBezTo>
                    <a:pt x="3" y="67"/>
                    <a:pt x="3" y="67"/>
                    <a:pt x="2" y="67"/>
                  </a:cubicBezTo>
                  <a:cubicBezTo>
                    <a:pt x="0" y="0"/>
                    <a:pt x="0" y="0"/>
                    <a:pt x="0" y="0"/>
                  </a:cubicBezTo>
                  <a:cubicBezTo>
                    <a:pt x="1" y="0"/>
                    <a:pt x="2" y="0"/>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8" name="Freeform 2357"/>
            <p:cNvSpPr>
              <a:spLocks/>
            </p:cNvSpPr>
            <p:nvPr/>
          </p:nvSpPr>
          <p:spPr bwMode="auto">
            <a:xfrm>
              <a:off x="12700778" y="117873"/>
              <a:ext cx="4763" cy="87313"/>
            </a:xfrm>
            <a:custGeom>
              <a:avLst/>
              <a:gdLst>
                <a:gd name="T0" fmla="*/ 2 w 4"/>
                <a:gd name="T1" fmla="*/ 0 h 67"/>
                <a:gd name="T2" fmla="*/ 4 w 4"/>
                <a:gd name="T3" fmla="*/ 67 h 67"/>
                <a:gd name="T4" fmla="*/ 3 w 4"/>
                <a:gd name="T5" fmla="*/ 67 h 67"/>
                <a:gd name="T6" fmla="*/ 2 w 4"/>
                <a:gd name="T7" fmla="*/ 67 h 67"/>
                <a:gd name="T8" fmla="*/ 0 w 4"/>
                <a:gd name="T9" fmla="*/ 0 h 67"/>
                <a:gd name="T10" fmla="*/ 1 w 4"/>
                <a:gd name="T11" fmla="*/ 0 h 67"/>
                <a:gd name="T12" fmla="*/ 2 w 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2" y="0"/>
                  </a:moveTo>
                  <a:cubicBezTo>
                    <a:pt x="4" y="67"/>
                    <a:pt x="4" y="67"/>
                    <a:pt x="4" y="67"/>
                  </a:cubicBezTo>
                  <a:cubicBezTo>
                    <a:pt x="3" y="67"/>
                    <a:pt x="3" y="67"/>
                    <a:pt x="3" y="67"/>
                  </a:cubicBezTo>
                  <a:cubicBezTo>
                    <a:pt x="3" y="67"/>
                    <a:pt x="2" y="67"/>
                    <a:pt x="2" y="67"/>
                  </a:cubicBezTo>
                  <a:cubicBezTo>
                    <a:pt x="0" y="0"/>
                    <a:pt x="0" y="0"/>
                    <a:pt x="0" y="0"/>
                  </a:cubicBezTo>
                  <a:cubicBezTo>
                    <a:pt x="0" y="0"/>
                    <a:pt x="1" y="0"/>
                    <a:pt x="1" y="0"/>
                  </a:cubicBezTo>
                  <a:cubicBezTo>
                    <a:pt x="1" y="0"/>
                    <a:pt x="1"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79" name="Freeform 2358"/>
            <p:cNvSpPr>
              <a:spLocks/>
            </p:cNvSpPr>
            <p:nvPr/>
          </p:nvSpPr>
          <p:spPr bwMode="auto">
            <a:xfrm>
              <a:off x="12699191" y="116285"/>
              <a:ext cx="3175" cy="88900"/>
            </a:xfrm>
            <a:custGeom>
              <a:avLst/>
              <a:gdLst>
                <a:gd name="T0" fmla="*/ 1 w 3"/>
                <a:gd name="T1" fmla="*/ 1 h 68"/>
                <a:gd name="T2" fmla="*/ 3 w 3"/>
                <a:gd name="T3" fmla="*/ 68 h 68"/>
                <a:gd name="T4" fmla="*/ 2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2" y="67"/>
                  </a:cubicBezTo>
                  <a:cubicBezTo>
                    <a:pt x="0" y="0"/>
                    <a:pt x="0" y="0"/>
                    <a:pt x="0" y="0"/>
                  </a:cubicBezTo>
                  <a:cubicBezTo>
                    <a:pt x="0" y="0"/>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0" name="Freeform 2359"/>
            <p:cNvSpPr>
              <a:spLocks/>
            </p:cNvSpPr>
            <p:nvPr/>
          </p:nvSpPr>
          <p:spPr bwMode="auto">
            <a:xfrm>
              <a:off x="12697603" y="116285"/>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1" name="Freeform 2360"/>
            <p:cNvSpPr>
              <a:spLocks/>
            </p:cNvSpPr>
            <p:nvPr/>
          </p:nvSpPr>
          <p:spPr bwMode="auto">
            <a:xfrm>
              <a:off x="12694428" y="114698"/>
              <a:ext cx="6350" cy="90488"/>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3" y="68"/>
                    <a:pt x="2" y="68"/>
                    <a:pt x="2" y="67"/>
                  </a:cubicBezTo>
                  <a:cubicBezTo>
                    <a:pt x="0" y="0"/>
                    <a:pt x="0" y="0"/>
                    <a:pt x="0" y="0"/>
                  </a:cubicBezTo>
                  <a:cubicBezTo>
                    <a:pt x="0" y="1"/>
                    <a:pt x="1" y="1"/>
                    <a:pt x="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2" name="Freeform 2361"/>
            <p:cNvSpPr>
              <a:spLocks/>
            </p:cNvSpPr>
            <p:nvPr/>
          </p:nvSpPr>
          <p:spPr bwMode="auto">
            <a:xfrm>
              <a:off x="12830953" y="127398"/>
              <a:ext cx="11113" cy="92075"/>
            </a:xfrm>
            <a:custGeom>
              <a:avLst/>
              <a:gdLst>
                <a:gd name="T0" fmla="*/ 8 w 9"/>
                <a:gd name="T1" fmla="*/ 4 h 71"/>
                <a:gd name="T2" fmla="*/ 9 w 9"/>
                <a:gd name="T3" fmla="*/ 71 h 71"/>
                <a:gd name="T4" fmla="*/ 2 w 9"/>
                <a:gd name="T5" fmla="*/ 67 h 71"/>
                <a:gd name="T6" fmla="*/ 0 w 9"/>
                <a:gd name="T7" fmla="*/ 0 h 71"/>
                <a:gd name="T8" fmla="*/ 8 w 9"/>
                <a:gd name="T9" fmla="*/ 4 h 71"/>
              </a:gdLst>
              <a:ahLst/>
              <a:cxnLst>
                <a:cxn ang="0">
                  <a:pos x="T0" y="T1"/>
                </a:cxn>
                <a:cxn ang="0">
                  <a:pos x="T2" y="T3"/>
                </a:cxn>
                <a:cxn ang="0">
                  <a:pos x="T4" y="T5"/>
                </a:cxn>
                <a:cxn ang="0">
                  <a:pos x="T6" y="T7"/>
                </a:cxn>
                <a:cxn ang="0">
                  <a:pos x="T8" y="T9"/>
                </a:cxn>
              </a:cxnLst>
              <a:rect l="0" t="0" r="r" b="b"/>
              <a:pathLst>
                <a:path w="9" h="71">
                  <a:moveTo>
                    <a:pt x="8" y="4"/>
                  </a:moveTo>
                  <a:cubicBezTo>
                    <a:pt x="9" y="71"/>
                    <a:pt x="9" y="71"/>
                    <a:pt x="9" y="71"/>
                  </a:cubicBezTo>
                  <a:cubicBezTo>
                    <a:pt x="9" y="70"/>
                    <a:pt x="6" y="68"/>
                    <a:pt x="2" y="67"/>
                  </a:cubicBezTo>
                  <a:cubicBezTo>
                    <a:pt x="0" y="0"/>
                    <a:pt x="0" y="0"/>
                    <a:pt x="0" y="0"/>
                  </a:cubicBezTo>
                  <a:cubicBezTo>
                    <a:pt x="4" y="1"/>
                    <a:pt x="7" y="3"/>
                    <a:pt x="8" y="4"/>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3" name="Freeform 2362"/>
            <p:cNvSpPr>
              <a:spLocks/>
            </p:cNvSpPr>
            <p:nvPr/>
          </p:nvSpPr>
          <p:spPr bwMode="auto">
            <a:xfrm>
              <a:off x="12821428" y="124223"/>
              <a:ext cx="11113" cy="90488"/>
            </a:xfrm>
            <a:custGeom>
              <a:avLst/>
              <a:gdLst>
                <a:gd name="T0" fmla="*/ 7 w 9"/>
                <a:gd name="T1" fmla="*/ 2 h 69"/>
                <a:gd name="T2" fmla="*/ 9 w 9"/>
                <a:gd name="T3" fmla="*/ 69 h 69"/>
                <a:gd name="T4" fmla="*/ 2 w 9"/>
                <a:gd name="T5" fmla="*/ 67 h 69"/>
                <a:gd name="T6" fmla="*/ 0 w 9"/>
                <a:gd name="T7" fmla="*/ 0 h 69"/>
                <a:gd name="T8" fmla="*/ 7 w 9"/>
                <a:gd name="T9" fmla="*/ 2 h 69"/>
              </a:gdLst>
              <a:ahLst/>
              <a:cxnLst>
                <a:cxn ang="0">
                  <a:pos x="T0" y="T1"/>
                </a:cxn>
                <a:cxn ang="0">
                  <a:pos x="T2" y="T3"/>
                </a:cxn>
                <a:cxn ang="0">
                  <a:pos x="T4" y="T5"/>
                </a:cxn>
                <a:cxn ang="0">
                  <a:pos x="T6" y="T7"/>
                </a:cxn>
                <a:cxn ang="0">
                  <a:pos x="T8" y="T9"/>
                </a:cxn>
              </a:cxnLst>
              <a:rect l="0" t="0" r="r" b="b"/>
              <a:pathLst>
                <a:path w="9" h="69">
                  <a:moveTo>
                    <a:pt x="7" y="2"/>
                  </a:moveTo>
                  <a:cubicBezTo>
                    <a:pt x="9" y="69"/>
                    <a:pt x="9" y="69"/>
                    <a:pt x="9" y="69"/>
                  </a:cubicBezTo>
                  <a:cubicBezTo>
                    <a:pt x="7" y="68"/>
                    <a:pt x="4" y="67"/>
                    <a:pt x="2" y="67"/>
                  </a:cubicBezTo>
                  <a:cubicBezTo>
                    <a:pt x="0" y="0"/>
                    <a:pt x="0" y="0"/>
                    <a:pt x="0" y="0"/>
                  </a:cubicBezTo>
                  <a:cubicBezTo>
                    <a:pt x="2" y="0"/>
                    <a:pt x="5" y="1"/>
                    <a:pt x="7"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4" name="Freeform 2363"/>
            <p:cNvSpPr>
              <a:spLocks/>
            </p:cNvSpPr>
            <p:nvPr/>
          </p:nvSpPr>
          <p:spPr bwMode="auto">
            <a:xfrm>
              <a:off x="12815078" y="122635"/>
              <a:ext cx="9525" cy="90488"/>
            </a:xfrm>
            <a:custGeom>
              <a:avLst/>
              <a:gdLst>
                <a:gd name="T0" fmla="*/ 5 w 7"/>
                <a:gd name="T1" fmla="*/ 2 h 69"/>
                <a:gd name="T2" fmla="*/ 7 w 7"/>
                <a:gd name="T3" fmla="*/ 69 h 69"/>
                <a:gd name="T4" fmla="*/ 2 w 7"/>
                <a:gd name="T5" fmla="*/ 67 h 69"/>
                <a:gd name="T6" fmla="*/ 0 w 7"/>
                <a:gd name="T7" fmla="*/ 0 h 69"/>
                <a:gd name="T8" fmla="*/ 5 w 7"/>
                <a:gd name="T9" fmla="*/ 2 h 69"/>
              </a:gdLst>
              <a:ahLst/>
              <a:cxnLst>
                <a:cxn ang="0">
                  <a:pos x="T0" y="T1"/>
                </a:cxn>
                <a:cxn ang="0">
                  <a:pos x="T2" y="T3"/>
                </a:cxn>
                <a:cxn ang="0">
                  <a:pos x="T4" y="T5"/>
                </a:cxn>
                <a:cxn ang="0">
                  <a:pos x="T6" y="T7"/>
                </a:cxn>
                <a:cxn ang="0">
                  <a:pos x="T8" y="T9"/>
                </a:cxn>
              </a:cxnLst>
              <a:rect l="0" t="0" r="r" b="b"/>
              <a:pathLst>
                <a:path w="7" h="69">
                  <a:moveTo>
                    <a:pt x="5" y="2"/>
                  </a:moveTo>
                  <a:cubicBezTo>
                    <a:pt x="7" y="69"/>
                    <a:pt x="7" y="69"/>
                    <a:pt x="7" y="69"/>
                  </a:cubicBezTo>
                  <a:cubicBezTo>
                    <a:pt x="4" y="68"/>
                    <a:pt x="2" y="68"/>
                    <a:pt x="2" y="67"/>
                  </a:cubicBezTo>
                  <a:cubicBezTo>
                    <a:pt x="0" y="0"/>
                    <a:pt x="0" y="0"/>
                    <a:pt x="0" y="0"/>
                  </a:cubicBezTo>
                  <a:cubicBezTo>
                    <a:pt x="0" y="0"/>
                    <a:pt x="2" y="1"/>
                    <a:pt x="5"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5" name="Freeform 2364"/>
            <p:cNvSpPr>
              <a:spLocks/>
            </p:cNvSpPr>
            <p:nvPr/>
          </p:nvSpPr>
          <p:spPr bwMode="auto">
            <a:xfrm>
              <a:off x="13488178" y="111523"/>
              <a:ext cx="17463" cy="93663"/>
            </a:xfrm>
            <a:custGeom>
              <a:avLst/>
              <a:gdLst>
                <a:gd name="T0" fmla="*/ 9 w 11"/>
                <a:gd name="T1" fmla="*/ 3 h 59"/>
                <a:gd name="T2" fmla="*/ 11 w 11"/>
                <a:gd name="T3" fmla="*/ 59 h 59"/>
                <a:gd name="T4" fmla="*/ 2 w 11"/>
                <a:gd name="T5" fmla="*/ 55 h 59"/>
                <a:gd name="T6" fmla="*/ 0 w 11"/>
                <a:gd name="T7" fmla="*/ 0 h 59"/>
                <a:gd name="T8" fmla="*/ 9 w 11"/>
                <a:gd name="T9" fmla="*/ 3 h 59"/>
              </a:gdLst>
              <a:ahLst/>
              <a:cxnLst>
                <a:cxn ang="0">
                  <a:pos x="T0" y="T1"/>
                </a:cxn>
                <a:cxn ang="0">
                  <a:pos x="T2" y="T3"/>
                </a:cxn>
                <a:cxn ang="0">
                  <a:pos x="T4" y="T5"/>
                </a:cxn>
                <a:cxn ang="0">
                  <a:pos x="T6" y="T7"/>
                </a:cxn>
                <a:cxn ang="0">
                  <a:pos x="T8" y="T9"/>
                </a:cxn>
              </a:cxnLst>
              <a:rect l="0" t="0" r="r" b="b"/>
              <a:pathLst>
                <a:path w="11" h="59">
                  <a:moveTo>
                    <a:pt x="9" y="3"/>
                  </a:moveTo>
                  <a:lnTo>
                    <a:pt x="11" y="59"/>
                  </a:lnTo>
                  <a:lnTo>
                    <a:pt x="2" y="55"/>
                  </a:lnTo>
                  <a:lnTo>
                    <a:pt x="0" y="0"/>
                  </a:lnTo>
                  <a:lnTo>
                    <a:pt x="9"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6" name="Freeform 2365"/>
            <p:cNvSpPr>
              <a:spLocks/>
            </p:cNvSpPr>
            <p:nvPr/>
          </p:nvSpPr>
          <p:spPr bwMode="auto">
            <a:xfrm>
              <a:off x="13483416" y="111523"/>
              <a:ext cx="7938" cy="100013"/>
            </a:xfrm>
            <a:custGeom>
              <a:avLst/>
              <a:gdLst>
                <a:gd name="T0" fmla="*/ 3 w 5"/>
                <a:gd name="T1" fmla="*/ 0 h 63"/>
                <a:gd name="T2" fmla="*/ 5 w 5"/>
                <a:gd name="T3" fmla="*/ 55 h 63"/>
                <a:gd name="T4" fmla="*/ 1 w 5"/>
                <a:gd name="T5" fmla="*/ 63 h 63"/>
                <a:gd name="T6" fmla="*/ 0 w 5"/>
                <a:gd name="T7" fmla="*/ 8 h 63"/>
                <a:gd name="T8" fmla="*/ 3 w 5"/>
                <a:gd name="T9" fmla="*/ 0 h 63"/>
              </a:gdLst>
              <a:ahLst/>
              <a:cxnLst>
                <a:cxn ang="0">
                  <a:pos x="T0" y="T1"/>
                </a:cxn>
                <a:cxn ang="0">
                  <a:pos x="T2" y="T3"/>
                </a:cxn>
                <a:cxn ang="0">
                  <a:pos x="T4" y="T5"/>
                </a:cxn>
                <a:cxn ang="0">
                  <a:pos x="T6" y="T7"/>
                </a:cxn>
                <a:cxn ang="0">
                  <a:pos x="T8" y="T9"/>
                </a:cxn>
              </a:cxnLst>
              <a:rect l="0" t="0" r="r" b="b"/>
              <a:pathLst>
                <a:path w="5" h="63">
                  <a:moveTo>
                    <a:pt x="3" y="0"/>
                  </a:moveTo>
                  <a:lnTo>
                    <a:pt x="5" y="55"/>
                  </a:lnTo>
                  <a:lnTo>
                    <a:pt x="1" y="63"/>
                  </a:lnTo>
                  <a:lnTo>
                    <a:pt x="0" y="8"/>
                  </a:lnTo>
                  <a:lnTo>
                    <a:pt x="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7" name="Freeform 2366"/>
            <p:cNvSpPr>
              <a:spLocks/>
            </p:cNvSpPr>
            <p:nvPr/>
          </p:nvSpPr>
          <p:spPr bwMode="auto">
            <a:xfrm>
              <a:off x="13502466" y="116285"/>
              <a:ext cx="14288" cy="96838"/>
            </a:xfrm>
            <a:custGeom>
              <a:avLst/>
              <a:gdLst>
                <a:gd name="T0" fmla="*/ 7 w 9"/>
                <a:gd name="T1" fmla="*/ 6 h 61"/>
                <a:gd name="T2" fmla="*/ 9 w 9"/>
                <a:gd name="T3" fmla="*/ 61 h 61"/>
                <a:gd name="T4" fmla="*/ 2 w 9"/>
                <a:gd name="T5" fmla="*/ 56 h 61"/>
                <a:gd name="T6" fmla="*/ 0 w 9"/>
                <a:gd name="T7" fmla="*/ 0 h 61"/>
                <a:gd name="T8" fmla="*/ 7 w 9"/>
                <a:gd name="T9" fmla="*/ 6 h 61"/>
              </a:gdLst>
              <a:ahLst/>
              <a:cxnLst>
                <a:cxn ang="0">
                  <a:pos x="T0" y="T1"/>
                </a:cxn>
                <a:cxn ang="0">
                  <a:pos x="T2" y="T3"/>
                </a:cxn>
                <a:cxn ang="0">
                  <a:pos x="T4" y="T5"/>
                </a:cxn>
                <a:cxn ang="0">
                  <a:pos x="T6" y="T7"/>
                </a:cxn>
                <a:cxn ang="0">
                  <a:pos x="T8" y="T9"/>
                </a:cxn>
              </a:cxnLst>
              <a:rect l="0" t="0" r="r" b="b"/>
              <a:pathLst>
                <a:path w="9" h="61">
                  <a:moveTo>
                    <a:pt x="7" y="6"/>
                  </a:moveTo>
                  <a:lnTo>
                    <a:pt x="9" y="61"/>
                  </a:lnTo>
                  <a:lnTo>
                    <a:pt x="2" y="56"/>
                  </a:lnTo>
                  <a:lnTo>
                    <a:pt x="0" y="0"/>
                  </a:lnTo>
                  <a:lnTo>
                    <a:pt x="7" y="6"/>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8" name="Freeform 2367"/>
            <p:cNvSpPr>
              <a:spLocks/>
            </p:cNvSpPr>
            <p:nvPr/>
          </p:nvSpPr>
          <p:spPr bwMode="auto">
            <a:xfrm>
              <a:off x="13565966" y="119460"/>
              <a:ext cx="14288" cy="93663"/>
            </a:xfrm>
            <a:custGeom>
              <a:avLst/>
              <a:gdLst>
                <a:gd name="T0" fmla="*/ 7 w 9"/>
                <a:gd name="T1" fmla="*/ 3 h 59"/>
                <a:gd name="T2" fmla="*/ 9 w 9"/>
                <a:gd name="T3" fmla="*/ 59 h 59"/>
                <a:gd name="T4" fmla="*/ 1 w 9"/>
                <a:gd name="T5" fmla="*/ 55 h 59"/>
                <a:gd name="T6" fmla="*/ 0 w 9"/>
                <a:gd name="T7" fmla="*/ 0 h 59"/>
                <a:gd name="T8" fmla="*/ 7 w 9"/>
                <a:gd name="T9" fmla="*/ 3 h 59"/>
              </a:gdLst>
              <a:ahLst/>
              <a:cxnLst>
                <a:cxn ang="0">
                  <a:pos x="T0" y="T1"/>
                </a:cxn>
                <a:cxn ang="0">
                  <a:pos x="T2" y="T3"/>
                </a:cxn>
                <a:cxn ang="0">
                  <a:pos x="T4" y="T5"/>
                </a:cxn>
                <a:cxn ang="0">
                  <a:pos x="T6" y="T7"/>
                </a:cxn>
                <a:cxn ang="0">
                  <a:pos x="T8" y="T9"/>
                </a:cxn>
              </a:cxnLst>
              <a:rect l="0" t="0" r="r" b="b"/>
              <a:pathLst>
                <a:path w="9" h="59">
                  <a:moveTo>
                    <a:pt x="7" y="3"/>
                  </a:moveTo>
                  <a:lnTo>
                    <a:pt x="9" y="59"/>
                  </a:lnTo>
                  <a:lnTo>
                    <a:pt x="1" y="55"/>
                  </a:lnTo>
                  <a:lnTo>
                    <a:pt x="0" y="0"/>
                  </a:lnTo>
                  <a:lnTo>
                    <a:pt x="7"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89" name="Freeform 2368"/>
            <p:cNvSpPr>
              <a:spLocks/>
            </p:cNvSpPr>
            <p:nvPr/>
          </p:nvSpPr>
          <p:spPr bwMode="auto">
            <a:xfrm>
              <a:off x="13558028" y="119460"/>
              <a:ext cx="9525" cy="93663"/>
            </a:xfrm>
            <a:custGeom>
              <a:avLst/>
              <a:gdLst>
                <a:gd name="T0" fmla="*/ 5 w 6"/>
                <a:gd name="T1" fmla="*/ 0 h 59"/>
                <a:gd name="T2" fmla="*/ 6 w 6"/>
                <a:gd name="T3" fmla="*/ 55 h 59"/>
                <a:gd name="T4" fmla="*/ 1 w 6"/>
                <a:gd name="T5" fmla="*/ 59 h 59"/>
                <a:gd name="T6" fmla="*/ 0 w 6"/>
                <a:gd name="T7" fmla="*/ 3 h 59"/>
                <a:gd name="T8" fmla="*/ 5 w 6"/>
                <a:gd name="T9" fmla="*/ 0 h 59"/>
              </a:gdLst>
              <a:ahLst/>
              <a:cxnLst>
                <a:cxn ang="0">
                  <a:pos x="T0" y="T1"/>
                </a:cxn>
                <a:cxn ang="0">
                  <a:pos x="T2" y="T3"/>
                </a:cxn>
                <a:cxn ang="0">
                  <a:pos x="T4" y="T5"/>
                </a:cxn>
                <a:cxn ang="0">
                  <a:pos x="T6" y="T7"/>
                </a:cxn>
                <a:cxn ang="0">
                  <a:pos x="T8" y="T9"/>
                </a:cxn>
              </a:cxnLst>
              <a:rect l="0" t="0" r="r" b="b"/>
              <a:pathLst>
                <a:path w="6" h="59">
                  <a:moveTo>
                    <a:pt x="5" y="0"/>
                  </a:moveTo>
                  <a:lnTo>
                    <a:pt x="6" y="55"/>
                  </a:lnTo>
                  <a:lnTo>
                    <a:pt x="1" y="59"/>
                  </a:lnTo>
                  <a:lnTo>
                    <a:pt x="0" y="3"/>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0" name="Freeform 2369"/>
            <p:cNvSpPr>
              <a:spLocks/>
            </p:cNvSpPr>
            <p:nvPr/>
          </p:nvSpPr>
          <p:spPr bwMode="auto">
            <a:xfrm>
              <a:off x="13621528" y="70248"/>
              <a:ext cx="49213" cy="141288"/>
            </a:xfrm>
            <a:custGeom>
              <a:avLst/>
              <a:gdLst>
                <a:gd name="T0" fmla="*/ 30 w 31"/>
                <a:gd name="T1" fmla="*/ 0 h 89"/>
                <a:gd name="T2" fmla="*/ 31 w 31"/>
                <a:gd name="T3" fmla="*/ 55 h 89"/>
                <a:gd name="T4" fmla="*/ 2 w 31"/>
                <a:gd name="T5" fmla="*/ 89 h 89"/>
                <a:gd name="T6" fmla="*/ 0 w 31"/>
                <a:gd name="T7" fmla="*/ 34 h 89"/>
                <a:gd name="T8" fmla="*/ 30 w 31"/>
                <a:gd name="T9" fmla="*/ 0 h 89"/>
              </a:gdLst>
              <a:ahLst/>
              <a:cxnLst>
                <a:cxn ang="0">
                  <a:pos x="T0" y="T1"/>
                </a:cxn>
                <a:cxn ang="0">
                  <a:pos x="T2" y="T3"/>
                </a:cxn>
                <a:cxn ang="0">
                  <a:pos x="T4" y="T5"/>
                </a:cxn>
                <a:cxn ang="0">
                  <a:pos x="T6" y="T7"/>
                </a:cxn>
                <a:cxn ang="0">
                  <a:pos x="T8" y="T9"/>
                </a:cxn>
              </a:cxnLst>
              <a:rect l="0" t="0" r="r" b="b"/>
              <a:pathLst>
                <a:path w="31" h="89">
                  <a:moveTo>
                    <a:pt x="30" y="0"/>
                  </a:moveTo>
                  <a:lnTo>
                    <a:pt x="31" y="55"/>
                  </a:lnTo>
                  <a:lnTo>
                    <a:pt x="2" y="89"/>
                  </a:lnTo>
                  <a:lnTo>
                    <a:pt x="0" y="34"/>
                  </a:lnTo>
                  <a:lnTo>
                    <a:pt x="3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1" name="Freeform 2370"/>
            <p:cNvSpPr>
              <a:spLocks/>
            </p:cNvSpPr>
            <p:nvPr/>
          </p:nvSpPr>
          <p:spPr bwMode="auto">
            <a:xfrm>
              <a:off x="13542153" y="124223"/>
              <a:ext cx="17463" cy="93663"/>
            </a:xfrm>
            <a:custGeom>
              <a:avLst/>
              <a:gdLst>
                <a:gd name="T0" fmla="*/ 10 w 11"/>
                <a:gd name="T1" fmla="*/ 0 h 59"/>
                <a:gd name="T2" fmla="*/ 11 w 11"/>
                <a:gd name="T3" fmla="*/ 56 h 59"/>
                <a:gd name="T4" fmla="*/ 2 w 11"/>
                <a:gd name="T5" fmla="*/ 59 h 59"/>
                <a:gd name="T6" fmla="*/ 0 w 11"/>
                <a:gd name="T7" fmla="*/ 4 h 59"/>
                <a:gd name="T8" fmla="*/ 10 w 11"/>
                <a:gd name="T9" fmla="*/ 0 h 59"/>
              </a:gdLst>
              <a:ahLst/>
              <a:cxnLst>
                <a:cxn ang="0">
                  <a:pos x="T0" y="T1"/>
                </a:cxn>
                <a:cxn ang="0">
                  <a:pos x="T2" y="T3"/>
                </a:cxn>
                <a:cxn ang="0">
                  <a:pos x="T4" y="T5"/>
                </a:cxn>
                <a:cxn ang="0">
                  <a:pos x="T6" y="T7"/>
                </a:cxn>
                <a:cxn ang="0">
                  <a:pos x="T8" y="T9"/>
                </a:cxn>
              </a:cxnLst>
              <a:rect l="0" t="0" r="r" b="b"/>
              <a:pathLst>
                <a:path w="11" h="59">
                  <a:moveTo>
                    <a:pt x="10" y="0"/>
                  </a:moveTo>
                  <a:lnTo>
                    <a:pt x="11" y="56"/>
                  </a:lnTo>
                  <a:lnTo>
                    <a:pt x="2" y="59"/>
                  </a:lnTo>
                  <a:lnTo>
                    <a:pt x="0" y="4"/>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2" name="Freeform 2371"/>
            <p:cNvSpPr>
              <a:spLocks/>
            </p:cNvSpPr>
            <p:nvPr/>
          </p:nvSpPr>
          <p:spPr bwMode="auto">
            <a:xfrm>
              <a:off x="13513578" y="125810"/>
              <a:ext cx="4763" cy="93663"/>
            </a:xfrm>
            <a:custGeom>
              <a:avLst/>
              <a:gdLst>
                <a:gd name="T0" fmla="*/ 2 w 3"/>
                <a:gd name="T1" fmla="*/ 4 h 59"/>
                <a:gd name="T2" fmla="*/ 3 w 3"/>
                <a:gd name="T3" fmla="*/ 59 h 59"/>
                <a:gd name="T4" fmla="*/ 2 w 3"/>
                <a:gd name="T5" fmla="*/ 55 h 59"/>
                <a:gd name="T6" fmla="*/ 0 w 3"/>
                <a:gd name="T7" fmla="*/ 0 h 59"/>
                <a:gd name="T8" fmla="*/ 2 w 3"/>
                <a:gd name="T9" fmla="*/ 4 h 59"/>
              </a:gdLst>
              <a:ahLst/>
              <a:cxnLst>
                <a:cxn ang="0">
                  <a:pos x="T0" y="T1"/>
                </a:cxn>
                <a:cxn ang="0">
                  <a:pos x="T2" y="T3"/>
                </a:cxn>
                <a:cxn ang="0">
                  <a:pos x="T4" y="T5"/>
                </a:cxn>
                <a:cxn ang="0">
                  <a:pos x="T6" y="T7"/>
                </a:cxn>
                <a:cxn ang="0">
                  <a:pos x="T8" y="T9"/>
                </a:cxn>
              </a:cxnLst>
              <a:rect l="0" t="0" r="r" b="b"/>
              <a:pathLst>
                <a:path w="3" h="59">
                  <a:moveTo>
                    <a:pt x="2" y="4"/>
                  </a:moveTo>
                  <a:lnTo>
                    <a:pt x="3" y="59"/>
                  </a:lnTo>
                  <a:lnTo>
                    <a:pt x="2" y="55"/>
                  </a:lnTo>
                  <a:lnTo>
                    <a:pt x="0" y="0"/>
                  </a:lnTo>
                  <a:lnTo>
                    <a:pt x="2" y="4"/>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3" name="Freeform 2372"/>
            <p:cNvSpPr>
              <a:spLocks/>
            </p:cNvSpPr>
            <p:nvPr/>
          </p:nvSpPr>
          <p:spPr bwMode="auto">
            <a:xfrm>
              <a:off x="13516753" y="132160"/>
              <a:ext cx="12700" cy="90488"/>
            </a:xfrm>
            <a:custGeom>
              <a:avLst/>
              <a:gdLst>
                <a:gd name="T0" fmla="*/ 6 w 8"/>
                <a:gd name="T1" fmla="*/ 2 h 57"/>
                <a:gd name="T2" fmla="*/ 8 w 8"/>
                <a:gd name="T3" fmla="*/ 57 h 57"/>
                <a:gd name="T4" fmla="*/ 1 w 8"/>
                <a:gd name="T5" fmla="*/ 55 h 57"/>
                <a:gd name="T6" fmla="*/ 0 w 8"/>
                <a:gd name="T7" fmla="*/ 0 h 57"/>
                <a:gd name="T8" fmla="*/ 6 w 8"/>
                <a:gd name="T9" fmla="*/ 2 h 57"/>
              </a:gdLst>
              <a:ahLst/>
              <a:cxnLst>
                <a:cxn ang="0">
                  <a:pos x="T0" y="T1"/>
                </a:cxn>
                <a:cxn ang="0">
                  <a:pos x="T2" y="T3"/>
                </a:cxn>
                <a:cxn ang="0">
                  <a:pos x="T4" y="T5"/>
                </a:cxn>
                <a:cxn ang="0">
                  <a:pos x="T6" y="T7"/>
                </a:cxn>
                <a:cxn ang="0">
                  <a:pos x="T8" y="T9"/>
                </a:cxn>
              </a:cxnLst>
              <a:rect l="0" t="0" r="r" b="b"/>
              <a:pathLst>
                <a:path w="8" h="57">
                  <a:moveTo>
                    <a:pt x="6" y="2"/>
                  </a:moveTo>
                  <a:lnTo>
                    <a:pt x="8" y="57"/>
                  </a:lnTo>
                  <a:lnTo>
                    <a:pt x="1" y="55"/>
                  </a:lnTo>
                  <a:lnTo>
                    <a:pt x="0" y="0"/>
                  </a:lnTo>
                  <a:lnTo>
                    <a:pt x="6" y="2"/>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4" name="Freeform 2373"/>
            <p:cNvSpPr>
              <a:spLocks/>
            </p:cNvSpPr>
            <p:nvPr/>
          </p:nvSpPr>
          <p:spPr bwMode="auto">
            <a:xfrm>
              <a:off x="13526278" y="130573"/>
              <a:ext cx="19050" cy="92075"/>
            </a:xfrm>
            <a:custGeom>
              <a:avLst/>
              <a:gdLst>
                <a:gd name="T0" fmla="*/ 10 w 12"/>
                <a:gd name="T1" fmla="*/ 0 h 58"/>
                <a:gd name="T2" fmla="*/ 12 w 12"/>
                <a:gd name="T3" fmla="*/ 55 h 58"/>
                <a:gd name="T4" fmla="*/ 2 w 12"/>
                <a:gd name="T5" fmla="*/ 58 h 58"/>
                <a:gd name="T6" fmla="*/ 0 w 12"/>
                <a:gd name="T7" fmla="*/ 3 h 58"/>
                <a:gd name="T8" fmla="*/ 10 w 12"/>
                <a:gd name="T9" fmla="*/ 0 h 58"/>
              </a:gdLst>
              <a:ahLst/>
              <a:cxnLst>
                <a:cxn ang="0">
                  <a:pos x="T0" y="T1"/>
                </a:cxn>
                <a:cxn ang="0">
                  <a:pos x="T2" y="T3"/>
                </a:cxn>
                <a:cxn ang="0">
                  <a:pos x="T4" y="T5"/>
                </a:cxn>
                <a:cxn ang="0">
                  <a:pos x="T6" y="T7"/>
                </a:cxn>
                <a:cxn ang="0">
                  <a:pos x="T8" y="T9"/>
                </a:cxn>
              </a:cxnLst>
              <a:rect l="0" t="0" r="r" b="b"/>
              <a:pathLst>
                <a:path w="12" h="58">
                  <a:moveTo>
                    <a:pt x="10" y="0"/>
                  </a:moveTo>
                  <a:lnTo>
                    <a:pt x="12" y="55"/>
                  </a:lnTo>
                  <a:lnTo>
                    <a:pt x="2" y="58"/>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5" name="Freeform 2374"/>
            <p:cNvSpPr>
              <a:spLocks/>
            </p:cNvSpPr>
            <p:nvPr/>
          </p:nvSpPr>
          <p:spPr bwMode="auto">
            <a:xfrm>
              <a:off x="13488178" y="138510"/>
              <a:ext cx="9525" cy="90488"/>
            </a:xfrm>
            <a:custGeom>
              <a:avLst/>
              <a:gdLst>
                <a:gd name="T0" fmla="*/ 4 w 6"/>
                <a:gd name="T1" fmla="*/ 0 h 57"/>
                <a:gd name="T2" fmla="*/ 6 w 6"/>
                <a:gd name="T3" fmla="*/ 55 h 57"/>
                <a:gd name="T4" fmla="*/ 1 w 6"/>
                <a:gd name="T5" fmla="*/ 57 h 57"/>
                <a:gd name="T6" fmla="*/ 0 w 6"/>
                <a:gd name="T7" fmla="*/ 2 h 57"/>
                <a:gd name="T8" fmla="*/ 4 w 6"/>
                <a:gd name="T9" fmla="*/ 0 h 57"/>
              </a:gdLst>
              <a:ahLst/>
              <a:cxnLst>
                <a:cxn ang="0">
                  <a:pos x="T0" y="T1"/>
                </a:cxn>
                <a:cxn ang="0">
                  <a:pos x="T2" y="T3"/>
                </a:cxn>
                <a:cxn ang="0">
                  <a:pos x="T4" y="T5"/>
                </a:cxn>
                <a:cxn ang="0">
                  <a:pos x="T6" y="T7"/>
                </a:cxn>
                <a:cxn ang="0">
                  <a:pos x="T8" y="T9"/>
                </a:cxn>
              </a:cxnLst>
              <a:rect l="0" t="0" r="r" b="b"/>
              <a:pathLst>
                <a:path w="6" h="57">
                  <a:moveTo>
                    <a:pt x="4" y="0"/>
                  </a:moveTo>
                  <a:lnTo>
                    <a:pt x="6" y="55"/>
                  </a:lnTo>
                  <a:lnTo>
                    <a:pt x="1" y="57"/>
                  </a:lnTo>
                  <a:lnTo>
                    <a:pt x="0" y="2"/>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6" name="Freeform 2375"/>
            <p:cNvSpPr>
              <a:spLocks/>
            </p:cNvSpPr>
            <p:nvPr/>
          </p:nvSpPr>
          <p:spPr bwMode="auto">
            <a:xfrm>
              <a:off x="13473891" y="141685"/>
              <a:ext cx="15875" cy="107950"/>
            </a:xfrm>
            <a:custGeom>
              <a:avLst/>
              <a:gdLst>
                <a:gd name="T0" fmla="*/ 9 w 10"/>
                <a:gd name="T1" fmla="*/ 0 h 68"/>
                <a:gd name="T2" fmla="*/ 10 w 10"/>
                <a:gd name="T3" fmla="*/ 55 h 68"/>
                <a:gd name="T4" fmla="*/ 2 w 10"/>
                <a:gd name="T5" fmla="*/ 68 h 68"/>
                <a:gd name="T6" fmla="*/ 0 w 10"/>
                <a:gd name="T7" fmla="*/ 13 h 68"/>
                <a:gd name="T8" fmla="*/ 9 w 10"/>
                <a:gd name="T9" fmla="*/ 0 h 68"/>
              </a:gdLst>
              <a:ahLst/>
              <a:cxnLst>
                <a:cxn ang="0">
                  <a:pos x="T0" y="T1"/>
                </a:cxn>
                <a:cxn ang="0">
                  <a:pos x="T2" y="T3"/>
                </a:cxn>
                <a:cxn ang="0">
                  <a:pos x="T4" y="T5"/>
                </a:cxn>
                <a:cxn ang="0">
                  <a:pos x="T6" y="T7"/>
                </a:cxn>
                <a:cxn ang="0">
                  <a:pos x="T8" y="T9"/>
                </a:cxn>
              </a:cxnLst>
              <a:rect l="0" t="0" r="r" b="b"/>
              <a:pathLst>
                <a:path w="10" h="68">
                  <a:moveTo>
                    <a:pt x="9" y="0"/>
                  </a:moveTo>
                  <a:lnTo>
                    <a:pt x="10" y="55"/>
                  </a:lnTo>
                  <a:lnTo>
                    <a:pt x="2" y="68"/>
                  </a:lnTo>
                  <a:lnTo>
                    <a:pt x="0" y="13"/>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7" name="Freeform 2376"/>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8" name="Freeform 2377"/>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399" name="Freeform 2378"/>
            <p:cNvSpPr>
              <a:spLocks/>
            </p:cNvSpPr>
            <p:nvPr/>
          </p:nvSpPr>
          <p:spPr bwMode="auto">
            <a:xfrm>
              <a:off x="12942078" y="168673"/>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0" name="Freeform 2379"/>
            <p:cNvSpPr>
              <a:spLocks/>
            </p:cNvSpPr>
            <p:nvPr/>
          </p:nvSpPr>
          <p:spPr bwMode="auto">
            <a:xfrm>
              <a:off x="12942078" y="168673"/>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1" name="Freeform 2380"/>
            <p:cNvSpPr>
              <a:spLocks/>
            </p:cNvSpPr>
            <p:nvPr/>
          </p:nvSpPr>
          <p:spPr bwMode="auto">
            <a:xfrm>
              <a:off x="12940491" y="168673"/>
              <a:ext cx="3175" cy="87313"/>
            </a:xfrm>
            <a:custGeom>
              <a:avLst/>
              <a:gdLst>
                <a:gd name="T0" fmla="*/ 1 w 3"/>
                <a:gd name="T1" fmla="*/ 0 h 68"/>
                <a:gd name="T2" fmla="*/ 3 w 3"/>
                <a:gd name="T3" fmla="*/ 67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7"/>
                    <a:pt x="3" y="67"/>
                    <a:pt x="3" y="67"/>
                  </a:cubicBezTo>
                  <a:cubicBezTo>
                    <a:pt x="3" y="67"/>
                    <a:pt x="2" y="67"/>
                    <a:pt x="2" y="68"/>
                  </a:cubicBezTo>
                  <a:cubicBezTo>
                    <a:pt x="0" y="1"/>
                    <a:pt x="0" y="1"/>
                    <a:pt x="0" y="1"/>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2" name="Freeform 2381"/>
            <p:cNvSpPr>
              <a:spLocks/>
            </p:cNvSpPr>
            <p:nvPr/>
          </p:nvSpPr>
          <p:spPr bwMode="auto">
            <a:xfrm>
              <a:off x="12903978" y="168673"/>
              <a:ext cx="38100" cy="103188"/>
            </a:xfrm>
            <a:custGeom>
              <a:avLst/>
              <a:gdLst>
                <a:gd name="T0" fmla="*/ 29 w 31"/>
                <a:gd name="T1" fmla="*/ 0 h 78"/>
                <a:gd name="T2" fmla="*/ 31 w 31"/>
                <a:gd name="T3" fmla="*/ 67 h 78"/>
                <a:gd name="T4" fmla="*/ 2 w 31"/>
                <a:gd name="T5" fmla="*/ 78 h 78"/>
                <a:gd name="T6" fmla="*/ 0 w 31"/>
                <a:gd name="T7" fmla="*/ 11 h 78"/>
                <a:gd name="T8" fmla="*/ 29 w 31"/>
                <a:gd name="T9" fmla="*/ 0 h 78"/>
              </a:gdLst>
              <a:ahLst/>
              <a:cxnLst>
                <a:cxn ang="0">
                  <a:pos x="T0" y="T1"/>
                </a:cxn>
                <a:cxn ang="0">
                  <a:pos x="T2" y="T3"/>
                </a:cxn>
                <a:cxn ang="0">
                  <a:pos x="T4" y="T5"/>
                </a:cxn>
                <a:cxn ang="0">
                  <a:pos x="T6" y="T7"/>
                </a:cxn>
                <a:cxn ang="0">
                  <a:pos x="T8" y="T9"/>
                </a:cxn>
              </a:cxnLst>
              <a:rect l="0" t="0" r="r" b="b"/>
              <a:pathLst>
                <a:path w="31" h="78">
                  <a:moveTo>
                    <a:pt x="29" y="0"/>
                  </a:moveTo>
                  <a:cubicBezTo>
                    <a:pt x="31" y="67"/>
                    <a:pt x="31" y="67"/>
                    <a:pt x="31" y="67"/>
                  </a:cubicBezTo>
                  <a:cubicBezTo>
                    <a:pt x="25" y="68"/>
                    <a:pt x="12" y="75"/>
                    <a:pt x="2" y="78"/>
                  </a:cubicBezTo>
                  <a:cubicBezTo>
                    <a:pt x="0" y="11"/>
                    <a:pt x="0" y="11"/>
                    <a:pt x="0" y="11"/>
                  </a:cubicBezTo>
                  <a:cubicBezTo>
                    <a:pt x="10" y="8"/>
                    <a:pt x="23" y="1"/>
                    <a:pt x="2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3" name="Freeform 2382"/>
            <p:cNvSpPr>
              <a:spLocks/>
            </p:cNvSpPr>
            <p:nvPr/>
          </p:nvSpPr>
          <p:spPr bwMode="auto">
            <a:xfrm>
              <a:off x="12900803" y="182960"/>
              <a:ext cx="6350" cy="88900"/>
            </a:xfrm>
            <a:custGeom>
              <a:avLst/>
              <a:gdLst>
                <a:gd name="T0" fmla="*/ 2 w 4"/>
                <a:gd name="T1" fmla="*/ 0 h 68"/>
                <a:gd name="T2" fmla="*/ 4 w 4"/>
                <a:gd name="T3" fmla="*/ 67 h 68"/>
                <a:gd name="T4" fmla="*/ 3 w 4"/>
                <a:gd name="T5" fmla="*/ 67 h 68"/>
                <a:gd name="T6" fmla="*/ 2 w 4"/>
                <a:gd name="T7" fmla="*/ 68 h 68"/>
                <a:gd name="T8" fmla="*/ 0 w 4"/>
                <a:gd name="T9" fmla="*/ 0 h 68"/>
                <a:gd name="T10" fmla="*/ 1 w 4"/>
                <a:gd name="T11" fmla="*/ 0 h 68"/>
                <a:gd name="T12" fmla="*/ 2 w 4"/>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0"/>
                  </a:moveTo>
                  <a:cubicBezTo>
                    <a:pt x="4" y="67"/>
                    <a:pt x="4" y="67"/>
                    <a:pt x="4" y="67"/>
                  </a:cubicBezTo>
                  <a:cubicBezTo>
                    <a:pt x="4" y="67"/>
                    <a:pt x="3" y="67"/>
                    <a:pt x="3" y="67"/>
                  </a:cubicBezTo>
                  <a:cubicBezTo>
                    <a:pt x="3" y="67"/>
                    <a:pt x="2" y="67"/>
                    <a:pt x="2" y="68"/>
                  </a:cubicBezTo>
                  <a:cubicBezTo>
                    <a:pt x="0" y="0"/>
                    <a:pt x="0" y="0"/>
                    <a:pt x="0" y="0"/>
                  </a:cubicBezTo>
                  <a:cubicBezTo>
                    <a:pt x="0" y="0"/>
                    <a:pt x="1" y="0"/>
                    <a:pt x="1" y="0"/>
                  </a:cubicBezTo>
                  <a:cubicBezTo>
                    <a:pt x="1" y="0"/>
                    <a:pt x="2" y="0"/>
                    <a:pt x="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4" name="Freeform 2383"/>
            <p:cNvSpPr>
              <a:spLocks/>
            </p:cNvSpPr>
            <p:nvPr/>
          </p:nvSpPr>
          <p:spPr bwMode="auto">
            <a:xfrm>
              <a:off x="12900803" y="182960"/>
              <a:ext cx="3175" cy="88900"/>
            </a:xfrm>
            <a:custGeom>
              <a:avLst/>
              <a:gdLst>
                <a:gd name="T0" fmla="*/ 1 w 3"/>
                <a:gd name="T1" fmla="*/ 0 h 68"/>
                <a:gd name="T2" fmla="*/ 3 w 3"/>
                <a:gd name="T3" fmla="*/ 68 h 68"/>
                <a:gd name="T4" fmla="*/ 2 w 3"/>
                <a:gd name="T5" fmla="*/ 68 h 68"/>
                <a:gd name="T6" fmla="*/ 0 w 3"/>
                <a:gd name="T7" fmla="*/ 1 h 68"/>
                <a:gd name="T8" fmla="*/ 1 w 3"/>
                <a:gd name="T9" fmla="*/ 0 h 68"/>
              </a:gdLst>
              <a:ahLst/>
              <a:cxnLst>
                <a:cxn ang="0">
                  <a:pos x="T0" y="T1"/>
                </a:cxn>
                <a:cxn ang="0">
                  <a:pos x="T2" y="T3"/>
                </a:cxn>
                <a:cxn ang="0">
                  <a:pos x="T4" y="T5"/>
                </a:cxn>
                <a:cxn ang="0">
                  <a:pos x="T6" y="T7"/>
                </a:cxn>
                <a:cxn ang="0">
                  <a:pos x="T8" y="T9"/>
                </a:cxn>
              </a:cxnLst>
              <a:rect l="0" t="0" r="r" b="b"/>
              <a:pathLst>
                <a:path w="3" h="68">
                  <a:moveTo>
                    <a:pt x="1" y="0"/>
                  </a:moveTo>
                  <a:cubicBezTo>
                    <a:pt x="3" y="68"/>
                    <a:pt x="3" y="68"/>
                    <a:pt x="3" y="68"/>
                  </a:cubicBezTo>
                  <a:cubicBezTo>
                    <a:pt x="2" y="68"/>
                    <a:pt x="2" y="68"/>
                    <a:pt x="2" y="68"/>
                  </a:cubicBezTo>
                  <a:cubicBezTo>
                    <a:pt x="0" y="1"/>
                    <a:pt x="0" y="1"/>
                    <a:pt x="0" y="1"/>
                  </a:cubicBezTo>
                  <a:cubicBezTo>
                    <a:pt x="0" y="1"/>
                    <a:pt x="0" y="1"/>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5" name="Freeform 2384"/>
            <p:cNvSpPr>
              <a:spLocks/>
            </p:cNvSpPr>
            <p:nvPr/>
          </p:nvSpPr>
          <p:spPr bwMode="auto">
            <a:xfrm>
              <a:off x="12899216" y="18454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6" name="Freeform 2385"/>
            <p:cNvSpPr>
              <a:spLocks/>
            </p:cNvSpPr>
            <p:nvPr/>
          </p:nvSpPr>
          <p:spPr bwMode="auto">
            <a:xfrm>
              <a:off x="12897628" y="184548"/>
              <a:ext cx="3175"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7" name="Freeform 2386"/>
            <p:cNvSpPr>
              <a:spLocks/>
            </p:cNvSpPr>
            <p:nvPr/>
          </p:nvSpPr>
          <p:spPr bwMode="auto">
            <a:xfrm>
              <a:off x="12897628" y="184548"/>
              <a:ext cx="3175" cy="87313"/>
            </a:xfrm>
            <a:custGeom>
              <a:avLst/>
              <a:gdLst>
                <a:gd name="T0" fmla="*/ 0 w 2"/>
                <a:gd name="T1" fmla="*/ 0 h 67"/>
                <a:gd name="T2" fmla="*/ 2 w 2"/>
                <a:gd name="T3" fmla="*/ 67 h 67"/>
                <a:gd name="T4" fmla="*/ 2 w 2"/>
                <a:gd name="T5" fmla="*/ 67 h 67"/>
                <a:gd name="T6" fmla="*/ 2 w 2"/>
                <a:gd name="T7" fmla="*/ 67 h 67"/>
                <a:gd name="T8" fmla="*/ 0 w 2"/>
                <a:gd name="T9" fmla="*/ 0 h 67"/>
                <a:gd name="T10" fmla="*/ 0 w 2"/>
                <a:gd name="T11" fmla="*/ 0 h 67"/>
                <a:gd name="T12" fmla="*/ 0 w 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 h="67">
                  <a:moveTo>
                    <a:pt x="0" y="0"/>
                  </a:moveTo>
                  <a:cubicBezTo>
                    <a:pt x="2" y="67"/>
                    <a:pt x="2" y="67"/>
                    <a:pt x="2" y="67"/>
                  </a:cubicBezTo>
                  <a:cubicBezTo>
                    <a:pt x="2" y="67"/>
                    <a:pt x="2" y="67"/>
                    <a:pt x="2" y="67"/>
                  </a:cubicBezTo>
                  <a:cubicBezTo>
                    <a:pt x="2" y="67"/>
                    <a:pt x="2" y="67"/>
                    <a:pt x="2" y="67"/>
                  </a:cubicBezTo>
                  <a:cubicBezTo>
                    <a:pt x="0" y="0"/>
                    <a:pt x="0" y="0"/>
                    <a:pt x="0" y="0"/>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8" name="Freeform 2387"/>
            <p:cNvSpPr>
              <a:spLocks/>
            </p:cNvSpPr>
            <p:nvPr/>
          </p:nvSpPr>
          <p:spPr bwMode="auto">
            <a:xfrm>
              <a:off x="12896041" y="18454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3"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09" name="Freeform 2388"/>
            <p:cNvSpPr>
              <a:spLocks/>
            </p:cNvSpPr>
            <p:nvPr/>
          </p:nvSpPr>
          <p:spPr bwMode="auto">
            <a:xfrm>
              <a:off x="12896041" y="184548"/>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0" name="Freeform 2389"/>
            <p:cNvSpPr>
              <a:spLocks/>
            </p:cNvSpPr>
            <p:nvPr/>
          </p:nvSpPr>
          <p:spPr bwMode="auto">
            <a:xfrm>
              <a:off x="12894453" y="184548"/>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0"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1" name="Freeform 2390"/>
            <p:cNvSpPr>
              <a:spLocks/>
            </p:cNvSpPr>
            <p:nvPr/>
          </p:nvSpPr>
          <p:spPr bwMode="auto">
            <a:xfrm>
              <a:off x="12894453" y="182960"/>
              <a:ext cx="3175" cy="88900"/>
            </a:xfrm>
            <a:custGeom>
              <a:avLst/>
              <a:gdLst>
                <a:gd name="T0" fmla="*/ 0 w 2"/>
                <a:gd name="T1" fmla="*/ 1 h 68"/>
                <a:gd name="T2" fmla="*/ 2 w 2"/>
                <a:gd name="T3" fmla="*/ 68 h 68"/>
                <a:gd name="T4" fmla="*/ 2 w 2"/>
                <a:gd name="T5" fmla="*/ 67 h 68"/>
                <a:gd name="T6" fmla="*/ 0 w 2"/>
                <a:gd name="T7" fmla="*/ 0 h 68"/>
                <a:gd name="T8" fmla="*/ 0 w 2"/>
                <a:gd name="T9" fmla="*/ 1 h 68"/>
              </a:gdLst>
              <a:ahLst/>
              <a:cxnLst>
                <a:cxn ang="0">
                  <a:pos x="T0" y="T1"/>
                </a:cxn>
                <a:cxn ang="0">
                  <a:pos x="T2" y="T3"/>
                </a:cxn>
                <a:cxn ang="0">
                  <a:pos x="T4" y="T5"/>
                </a:cxn>
                <a:cxn ang="0">
                  <a:pos x="T6" y="T7"/>
                </a:cxn>
                <a:cxn ang="0">
                  <a:pos x="T8" y="T9"/>
                </a:cxn>
              </a:cxnLst>
              <a:rect l="0" t="0" r="r" b="b"/>
              <a:pathLst>
                <a:path w="2" h="68">
                  <a:moveTo>
                    <a:pt x="0" y="1"/>
                  </a:moveTo>
                  <a:cubicBezTo>
                    <a:pt x="2" y="68"/>
                    <a:pt x="2" y="68"/>
                    <a:pt x="2" y="68"/>
                  </a:cubicBezTo>
                  <a:cubicBezTo>
                    <a:pt x="2" y="68"/>
                    <a:pt x="2" y="67"/>
                    <a:pt x="2" y="67"/>
                  </a:cubicBezTo>
                  <a:cubicBezTo>
                    <a:pt x="0" y="0"/>
                    <a:pt x="0" y="0"/>
                    <a:pt x="0" y="0"/>
                  </a:cubicBezTo>
                  <a:cubicBezTo>
                    <a:pt x="0" y="0"/>
                    <a:pt x="0" y="0"/>
                    <a:pt x="0"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2" name="Freeform 2391"/>
            <p:cNvSpPr>
              <a:spLocks/>
            </p:cNvSpPr>
            <p:nvPr/>
          </p:nvSpPr>
          <p:spPr bwMode="auto">
            <a:xfrm>
              <a:off x="12894453" y="182960"/>
              <a:ext cx="3175" cy="88900"/>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2" y="67"/>
                    <a:pt x="2" y="67"/>
                    <a:pt x="2" y="67"/>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3" name="Freeform 2392"/>
            <p:cNvSpPr>
              <a:spLocks/>
            </p:cNvSpPr>
            <p:nvPr/>
          </p:nvSpPr>
          <p:spPr bwMode="auto">
            <a:xfrm>
              <a:off x="12861116" y="144860"/>
              <a:ext cx="34925" cy="127000"/>
            </a:xfrm>
            <a:custGeom>
              <a:avLst/>
              <a:gdLst>
                <a:gd name="T0" fmla="*/ 26 w 28"/>
                <a:gd name="T1" fmla="*/ 30 h 97"/>
                <a:gd name="T2" fmla="*/ 28 w 28"/>
                <a:gd name="T3" fmla="*/ 97 h 97"/>
                <a:gd name="T4" fmla="*/ 20 w 28"/>
                <a:gd name="T5" fmla="*/ 83 h 97"/>
                <a:gd name="T6" fmla="*/ 2 w 28"/>
                <a:gd name="T7" fmla="*/ 67 h 97"/>
                <a:gd name="T8" fmla="*/ 0 w 28"/>
                <a:gd name="T9" fmla="*/ 0 h 97"/>
                <a:gd name="T10" fmla="*/ 18 w 28"/>
                <a:gd name="T11" fmla="*/ 16 h 97"/>
                <a:gd name="T12" fmla="*/ 26 w 28"/>
                <a:gd name="T13" fmla="*/ 30 h 97"/>
              </a:gdLst>
              <a:ahLst/>
              <a:cxnLst>
                <a:cxn ang="0">
                  <a:pos x="T0" y="T1"/>
                </a:cxn>
                <a:cxn ang="0">
                  <a:pos x="T2" y="T3"/>
                </a:cxn>
                <a:cxn ang="0">
                  <a:pos x="T4" y="T5"/>
                </a:cxn>
                <a:cxn ang="0">
                  <a:pos x="T6" y="T7"/>
                </a:cxn>
                <a:cxn ang="0">
                  <a:pos x="T8" y="T9"/>
                </a:cxn>
                <a:cxn ang="0">
                  <a:pos x="T10" y="T11"/>
                </a:cxn>
                <a:cxn ang="0">
                  <a:pos x="T12" y="T13"/>
                </a:cxn>
              </a:cxnLst>
              <a:rect l="0" t="0" r="r" b="b"/>
              <a:pathLst>
                <a:path w="28" h="97">
                  <a:moveTo>
                    <a:pt x="26" y="30"/>
                  </a:moveTo>
                  <a:cubicBezTo>
                    <a:pt x="28" y="97"/>
                    <a:pt x="28" y="97"/>
                    <a:pt x="28" y="97"/>
                  </a:cubicBezTo>
                  <a:cubicBezTo>
                    <a:pt x="22" y="95"/>
                    <a:pt x="20" y="87"/>
                    <a:pt x="20" y="83"/>
                  </a:cubicBezTo>
                  <a:cubicBezTo>
                    <a:pt x="19" y="78"/>
                    <a:pt x="6" y="69"/>
                    <a:pt x="2" y="67"/>
                  </a:cubicBezTo>
                  <a:cubicBezTo>
                    <a:pt x="0" y="0"/>
                    <a:pt x="0" y="0"/>
                    <a:pt x="0" y="0"/>
                  </a:cubicBezTo>
                  <a:cubicBezTo>
                    <a:pt x="4" y="2"/>
                    <a:pt x="17" y="11"/>
                    <a:pt x="18" y="16"/>
                  </a:cubicBezTo>
                  <a:cubicBezTo>
                    <a:pt x="19" y="20"/>
                    <a:pt x="20" y="28"/>
                    <a:pt x="26" y="3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4" name="Freeform 2393"/>
            <p:cNvSpPr>
              <a:spLocks/>
            </p:cNvSpPr>
            <p:nvPr/>
          </p:nvSpPr>
          <p:spPr bwMode="auto">
            <a:xfrm>
              <a:off x="12854766" y="143273"/>
              <a:ext cx="9525" cy="88900"/>
            </a:xfrm>
            <a:custGeom>
              <a:avLst/>
              <a:gdLst>
                <a:gd name="T0" fmla="*/ 5 w 7"/>
                <a:gd name="T1" fmla="*/ 1 h 68"/>
                <a:gd name="T2" fmla="*/ 7 w 7"/>
                <a:gd name="T3" fmla="*/ 68 h 68"/>
                <a:gd name="T4" fmla="*/ 6 w 7"/>
                <a:gd name="T5" fmla="*/ 68 h 68"/>
                <a:gd name="T6" fmla="*/ 2 w 7"/>
                <a:gd name="T7" fmla="*/ 67 h 68"/>
                <a:gd name="T8" fmla="*/ 0 w 7"/>
                <a:gd name="T9" fmla="*/ 0 h 68"/>
                <a:gd name="T10" fmla="*/ 4 w 7"/>
                <a:gd name="T11" fmla="*/ 1 h 68"/>
                <a:gd name="T12" fmla="*/ 5 w 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7" h="68">
                  <a:moveTo>
                    <a:pt x="5" y="1"/>
                  </a:moveTo>
                  <a:cubicBezTo>
                    <a:pt x="7" y="68"/>
                    <a:pt x="7" y="68"/>
                    <a:pt x="7" y="68"/>
                  </a:cubicBezTo>
                  <a:cubicBezTo>
                    <a:pt x="6" y="68"/>
                    <a:pt x="6" y="68"/>
                    <a:pt x="6" y="68"/>
                  </a:cubicBezTo>
                  <a:cubicBezTo>
                    <a:pt x="5" y="68"/>
                    <a:pt x="4" y="67"/>
                    <a:pt x="2" y="67"/>
                  </a:cubicBezTo>
                  <a:cubicBezTo>
                    <a:pt x="0" y="0"/>
                    <a:pt x="0" y="0"/>
                    <a:pt x="0" y="0"/>
                  </a:cubicBezTo>
                  <a:cubicBezTo>
                    <a:pt x="2" y="0"/>
                    <a:pt x="3" y="1"/>
                    <a:pt x="4" y="1"/>
                  </a:cubicBezTo>
                  <a:cubicBezTo>
                    <a:pt x="4" y="1"/>
                    <a:pt x="4" y="1"/>
                    <a:pt x="5"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5" name="Freeform 2394"/>
            <p:cNvSpPr>
              <a:spLocks/>
            </p:cNvSpPr>
            <p:nvPr/>
          </p:nvSpPr>
          <p:spPr bwMode="auto">
            <a:xfrm>
              <a:off x="12840478" y="132160"/>
              <a:ext cx="17463" cy="98425"/>
            </a:xfrm>
            <a:custGeom>
              <a:avLst/>
              <a:gdLst>
                <a:gd name="T0" fmla="*/ 12 w 14"/>
                <a:gd name="T1" fmla="*/ 8 h 75"/>
                <a:gd name="T2" fmla="*/ 14 w 14"/>
                <a:gd name="T3" fmla="*/ 75 h 75"/>
                <a:gd name="T4" fmla="*/ 1 w 14"/>
                <a:gd name="T5" fmla="*/ 67 h 75"/>
                <a:gd name="T6" fmla="*/ 0 w 14"/>
                <a:gd name="T7" fmla="*/ 0 h 75"/>
                <a:gd name="T8" fmla="*/ 12 w 14"/>
                <a:gd name="T9" fmla="*/ 8 h 75"/>
              </a:gdLst>
              <a:ahLst/>
              <a:cxnLst>
                <a:cxn ang="0">
                  <a:pos x="T0" y="T1"/>
                </a:cxn>
                <a:cxn ang="0">
                  <a:pos x="T2" y="T3"/>
                </a:cxn>
                <a:cxn ang="0">
                  <a:pos x="T4" y="T5"/>
                </a:cxn>
                <a:cxn ang="0">
                  <a:pos x="T6" y="T7"/>
                </a:cxn>
                <a:cxn ang="0">
                  <a:pos x="T8" y="T9"/>
                </a:cxn>
              </a:cxnLst>
              <a:rect l="0" t="0" r="r" b="b"/>
              <a:pathLst>
                <a:path w="14" h="75">
                  <a:moveTo>
                    <a:pt x="12" y="8"/>
                  </a:moveTo>
                  <a:cubicBezTo>
                    <a:pt x="14" y="75"/>
                    <a:pt x="14" y="75"/>
                    <a:pt x="14" y="75"/>
                  </a:cubicBezTo>
                  <a:cubicBezTo>
                    <a:pt x="9" y="73"/>
                    <a:pt x="3" y="70"/>
                    <a:pt x="1" y="67"/>
                  </a:cubicBezTo>
                  <a:cubicBezTo>
                    <a:pt x="0" y="0"/>
                    <a:pt x="0" y="0"/>
                    <a:pt x="0" y="0"/>
                  </a:cubicBezTo>
                  <a:cubicBezTo>
                    <a:pt x="1" y="3"/>
                    <a:pt x="7" y="6"/>
                    <a:pt x="12" y="8"/>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6" name="Freeform 2395"/>
            <p:cNvSpPr>
              <a:spLocks/>
            </p:cNvSpPr>
            <p:nvPr/>
          </p:nvSpPr>
          <p:spPr bwMode="auto">
            <a:xfrm>
              <a:off x="13580253" y="124223"/>
              <a:ext cx="44450" cy="131763"/>
            </a:xfrm>
            <a:custGeom>
              <a:avLst/>
              <a:gdLst>
                <a:gd name="T0" fmla="*/ 26 w 28"/>
                <a:gd name="T1" fmla="*/ 0 h 83"/>
                <a:gd name="T2" fmla="*/ 28 w 28"/>
                <a:gd name="T3" fmla="*/ 55 h 83"/>
                <a:gd name="T4" fmla="*/ 1 w 28"/>
                <a:gd name="T5" fmla="*/ 83 h 83"/>
                <a:gd name="T6" fmla="*/ 0 w 28"/>
                <a:gd name="T7" fmla="*/ 28 h 83"/>
                <a:gd name="T8" fmla="*/ 26 w 28"/>
                <a:gd name="T9" fmla="*/ 0 h 83"/>
              </a:gdLst>
              <a:ahLst/>
              <a:cxnLst>
                <a:cxn ang="0">
                  <a:pos x="T0" y="T1"/>
                </a:cxn>
                <a:cxn ang="0">
                  <a:pos x="T2" y="T3"/>
                </a:cxn>
                <a:cxn ang="0">
                  <a:pos x="T4" y="T5"/>
                </a:cxn>
                <a:cxn ang="0">
                  <a:pos x="T6" y="T7"/>
                </a:cxn>
                <a:cxn ang="0">
                  <a:pos x="T8" y="T9"/>
                </a:cxn>
              </a:cxnLst>
              <a:rect l="0" t="0" r="r" b="b"/>
              <a:pathLst>
                <a:path w="28" h="83">
                  <a:moveTo>
                    <a:pt x="26" y="0"/>
                  </a:moveTo>
                  <a:lnTo>
                    <a:pt x="28" y="55"/>
                  </a:lnTo>
                  <a:lnTo>
                    <a:pt x="1" y="83"/>
                  </a:lnTo>
                  <a:lnTo>
                    <a:pt x="0" y="28"/>
                  </a:lnTo>
                  <a:lnTo>
                    <a:pt x="2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7" name="Freeform 2396"/>
            <p:cNvSpPr>
              <a:spLocks/>
            </p:cNvSpPr>
            <p:nvPr/>
          </p:nvSpPr>
          <p:spPr bwMode="auto">
            <a:xfrm>
              <a:off x="13464366" y="162323"/>
              <a:ext cx="12700" cy="101600"/>
            </a:xfrm>
            <a:custGeom>
              <a:avLst/>
              <a:gdLst>
                <a:gd name="T0" fmla="*/ 6 w 8"/>
                <a:gd name="T1" fmla="*/ 0 h 64"/>
                <a:gd name="T2" fmla="*/ 8 w 8"/>
                <a:gd name="T3" fmla="*/ 55 h 64"/>
                <a:gd name="T4" fmla="*/ 1 w 8"/>
                <a:gd name="T5" fmla="*/ 64 h 64"/>
                <a:gd name="T6" fmla="*/ 0 w 8"/>
                <a:gd name="T7" fmla="*/ 8 h 64"/>
                <a:gd name="T8" fmla="*/ 6 w 8"/>
                <a:gd name="T9" fmla="*/ 0 h 64"/>
              </a:gdLst>
              <a:ahLst/>
              <a:cxnLst>
                <a:cxn ang="0">
                  <a:pos x="T0" y="T1"/>
                </a:cxn>
                <a:cxn ang="0">
                  <a:pos x="T2" y="T3"/>
                </a:cxn>
                <a:cxn ang="0">
                  <a:pos x="T4" y="T5"/>
                </a:cxn>
                <a:cxn ang="0">
                  <a:pos x="T6" y="T7"/>
                </a:cxn>
                <a:cxn ang="0">
                  <a:pos x="T8" y="T9"/>
                </a:cxn>
              </a:cxnLst>
              <a:rect l="0" t="0" r="r" b="b"/>
              <a:pathLst>
                <a:path w="8" h="64">
                  <a:moveTo>
                    <a:pt x="6" y="0"/>
                  </a:moveTo>
                  <a:lnTo>
                    <a:pt x="8" y="55"/>
                  </a:lnTo>
                  <a:lnTo>
                    <a:pt x="1" y="64"/>
                  </a:lnTo>
                  <a:lnTo>
                    <a:pt x="0" y="8"/>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8" name="Freeform 2397"/>
            <p:cNvSpPr>
              <a:spLocks/>
            </p:cNvSpPr>
            <p:nvPr/>
          </p:nvSpPr>
          <p:spPr bwMode="auto">
            <a:xfrm>
              <a:off x="13453253" y="175023"/>
              <a:ext cx="12700" cy="90488"/>
            </a:xfrm>
            <a:custGeom>
              <a:avLst/>
              <a:gdLst>
                <a:gd name="T0" fmla="*/ 7 w 8"/>
                <a:gd name="T1" fmla="*/ 0 h 57"/>
                <a:gd name="T2" fmla="*/ 8 w 8"/>
                <a:gd name="T3" fmla="*/ 56 h 57"/>
                <a:gd name="T4" fmla="*/ 2 w 8"/>
                <a:gd name="T5" fmla="*/ 57 h 57"/>
                <a:gd name="T6" fmla="*/ 0 w 8"/>
                <a:gd name="T7" fmla="*/ 2 h 57"/>
                <a:gd name="T8" fmla="*/ 7 w 8"/>
                <a:gd name="T9" fmla="*/ 0 h 57"/>
              </a:gdLst>
              <a:ahLst/>
              <a:cxnLst>
                <a:cxn ang="0">
                  <a:pos x="T0" y="T1"/>
                </a:cxn>
                <a:cxn ang="0">
                  <a:pos x="T2" y="T3"/>
                </a:cxn>
                <a:cxn ang="0">
                  <a:pos x="T4" y="T5"/>
                </a:cxn>
                <a:cxn ang="0">
                  <a:pos x="T6" y="T7"/>
                </a:cxn>
                <a:cxn ang="0">
                  <a:pos x="T8" y="T9"/>
                </a:cxn>
              </a:cxnLst>
              <a:rect l="0" t="0" r="r" b="b"/>
              <a:pathLst>
                <a:path w="8" h="57">
                  <a:moveTo>
                    <a:pt x="7" y="0"/>
                  </a:moveTo>
                  <a:lnTo>
                    <a:pt x="8" y="56"/>
                  </a:lnTo>
                  <a:lnTo>
                    <a:pt x="2" y="57"/>
                  </a:lnTo>
                  <a:lnTo>
                    <a:pt x="0" y="2"/>
                  </a:lnTo>
                  <a:lnTo>
                    <a:pt x="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19" name="Freeform 2398"/>
            <p:cNvSpPr>
              <a:spLocks/>
            </p:cNvSpPr>
            <p:nvPr/>
          </p:nvSpPr>
          <p:spPr bwMode="auto">
            <a:xfrm>
              <a:off x="13451666" y="178198"/>
              <a:ext cx="4763" cy="96838"/>
            </a:xfrm>
            <a:custGeom>
              <a:avLst/>
              <a:gdLst>
                <a:gd name="T0" fmla="*/ 1 w 3"/>
                <a:gd name="T1" fmla="*/ 0 h 61"/>
                <a:gd name="T2" fmla="*/ 3 w 3"/>
                <a:gd name="T3" fmla="*/ 55 h 61"/>
                <a:gd name="T4" fmla="*/ 1 w 3"/>
                <a:gd name="T5" fmla="*/ 61 h 61"/>
                <a:gd name="T6" fmla="*/ 0 w 3"/>
                <a:gd name="T7" fmla="*/ 6 h 61"/>
                <a:gd name="T8" fmla="*/ 1 w 3"/>
                <a:gd name="T9" fmla="*/ 0 h 61"/>
              </a:gdLst>
              <a:ahLst/>
              <a:cxnLst>
                <a:cxn ang="0">
                  <a:pos x="T0" y="T1"/>
                </a:cxn>
                <a:cxn ang="0">
                  <a:pos x="T2" y="T3"/>
                </a:cxn>
                <a:cxn ang="0">
                  <a:pos x="T4" y="T5"/>
                </a:cxn>
                <a:cxn ang="0">
                  <a:pos x="T6" y="T7"/>
                </a:cxn>
                <a:cxn ang="0">
                  <a:pos x="T8" y="T9"/>
                </a:cxn>
              </a:cxnLst>
              <a:rect l="0" t="0" r="r" b="b"/>
              <a:pathLst>
                <a:path w="3" h="61">
                  <a:moveTo>
                    <a:pt x="1" y="0"/>
                  </a:moveTo>
                  <a:lnTo>
                    <a:pt x="3" y="55"/>
                  </a:lnTo>
                  <a:lnTo>
                    <a:pt x="1" y="61"/>
                  </a:lnTo>
                  <a:lnTo>
                    <a:pt x="0" y="6"/>
                  </a:lnTo>
                  <a:lnTo>
                    <a:pt x="1"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0" name="Freeform 2399"/>
            <p:cNvSpPr>
              <a:spLocks/>
            </p:cNvSpPr>
            <p:nvPr/>
          </p:nvSpPr>
          <p:spPr bwMode="auto">
            <a:xfrm>
              <a:off x="13435791" y="187723"/>
              <a:ext cx="17463" cy="95250"/>
            </a:xfrm>
            <a:custGeom>
              <a:avLst/>
              <a:gdLst>
                <a:gd name="T0" fmla="*/ 10 w 11"/>
                <a:gd name="T1" fmla="*/ 0 h 60"/>
                <a:gd name="T2" fmla="*/ 11 w 11"/>
                <a:gd name="T3" fmla="*/ 55 h 60"/>
                <a:gd name="T4" fmla="*/ 1 w 11"/>
                <a:gd name="T5" fmla="*/ 60 h 60"/>
                <a:gd name="T6" fmla="*/ 0 w 11"/>
                <a:gd name="T7" fmla="*/ 5 h 60"/>
                <a:gd name="T8" fmla="*/ 10 w 11"/>
                <a:gd name="T9" fmla="*/ 0 h 60"/>
              </a:gdLst>
              <a:ahLst/>
              <a:cxnLst>
                <a:cxn ang="0">
                  <a:pos x="T0" y="T1"/>
                </a:cxn>
                <a:cxn ang="0">
                  <a:pos x="T2" y="T3"/>
                </a:cxn>
                <a:cxn ang="0">
                  <a:pos x="T4" y="T5"/>
                </a:cxn>
                <a:cxn ang="0">
                  <a:pos x="T6" y="T7"/>
                </a:cxn>
                <a:cxn ang="0">
                  <a:pos x="T8" y="T9"/>
                </a:cxn>
              </a:cxnLst>
              <a:rect l="0" t="0" r="r" b="b"/>
              <a:pathLst>
                <a:path w="11" h="60">
                  <a:moveTo>
                    <a:pt x="10" y="0"/>
                  </a:moveTo>
                  <a:lnTo>
                    <a:pt x="11" y="55"/>
                  </a:lnTo>
                  <a:lnTo>
                    <a:pt x="1" y="60"/>
                  </a:lnTo>
                  <a:lnTo>
                    <a:pt x="0" y="5"/>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1" name="Freeform 2400"/>
            <p:cNvSpPr>
              <a:spLocks/>
            </p:cNvSpPr>
            <p:nvPr/>
          </p:nvSpPr>
          <p:spPr bwMode="auto">
            <a:xfrm>
              <a:off x="13429441" y="195660"/>
              <a:ext cx="7938" cy="95250"/>
            </a:xfrm>
            <a:custGeom>
              <a:avLst/>
              <a:gdLst>
                <a:gd name="T0" fmla="*/ 4 w 5"/>
                <a:gd name="T1" fmla="*/ 0 h 60"/>
                <a:gd name="T2" fmla="*/ 5 w 5"/>
                <a:gd name="T3" fmla="*/ 55 h 60"/>
                <a:gd name="T4" fmla="*/ 1 w 5"/>
                <a:gd name="T5" fmla="*/ 60 h 60"/>
                <a:gd name="T6" fmla="*/ 0 w 5"/>
                <a:gd name="T7" fmla="*/ 5 h 60"/>
                <a:gd name="T8" fmla="*/ 4 w 5"/>
                <a:gd name="T9" fmla="*/ 0 h 60"/>
              </a:gdLst>
              <a:ahLst/>
              <a:cxnLst>
                <a:cxn ang="0">
                  <a:pos x="T0" y="T1"/>
                </a:cxn>
                <a:cxn ang="0">
                  <a:pos x="T2" y="T3"/>
                </a:cxn>
                <a:cxn ang="0">
                  <a:pos x="T4" y="T5"/>
                </a:cxn>
                <a:cxn ang="0">
                  <a:pos x="T6" y="T7"/>
                </a:cxn>
                <a:cxn ang="0">
                  <a:pos x="T8" y="T9"/>
                </a:cxn>
              </a:cxnLst>
              <a:rect l="0" t="0" r="r" b="b"/>
              <a:pathLst>
                <a:path w="5" h="60">
                  <a:moveTo>
                    <a:pt x="4" y="0"/>
                  </a:moveTo>
                  <a:lnTo>
                    <a:pt x="5" y="55"/>
                  </a:lnTo>
                  <a:lnTo>
                    <a:pt x="1" y="60"/>
                  </a:lnTo>
                  <a:lnTo>
                    <a:pt x="0" y="5"/>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2" name="Freeform 2401"/>
            <p:cNvSpPr>
              <a:spLocks/>
            </p:cNvSpPr>
            <p:nvPr/>
          </p:nvSpPr>
          <p:spPr bwMode="auto">
            <a:xfrm>
              <a:off x="13402453" y="203598"/>
              <a:ext cx="28575" cy="90488"/>
            </a:xfrm>
            <a:custGeom>
              <a:avLst/>
              <a:gdLst>
                <a:gd name="T0" fmla="*/ 17 w 18"/>
                <a:gd name="T1" fmla="*/ 0 h 57"/>
                <a:gd name="T2" fmla="*/ 18 w 18"/>
                <a:gd name="T3" fmla="*/ 55 h 57"/>
                <a:gd name="T4" fmla="*/ 2 w 18"/>
                <a:gd name="T5" fmla="*/ 57 h 57"/>
                <a:gd name="T6" fmla="*/ 0 w 18"/>
                <a:gd name="T7" fmla="*/ 1 h 57"/>
                <a:gd name="T8" fmla="*/ 17 w 18"/>
                <a:gd name="T9" fmla="*/ 0 h 57"/>
              </a:gdLst>
              <a:ahLst/>
              <a:cxnLst>
                <a:cxn ang="0">
                  <a:pos x="T0" y="T1"/>
                </a:cxn>
                <a:cxn ang="0">
                  <a:pos x="T2" y="T3"/>
                </a:cxn>
                <a:cxn ang="0">
                  <a:pos x="T4" y="T5"/>
                </a:cxn>
                <a:cxn ang="0">
                  <a:pos x="T6" y="T7"/>
                </a:cxn>
                <a:cxn ang="0">
                  <a:pos x="T8" y="T9"/>
                </a:cxn>
              </a:cxnLst>
              <a:rect l="0" t="0" r="r" b="b"/>
              <a:pathLst>
                <a:path w="18" h="57">
                  <a:moveTo>
                    <a:pt x="17" y="0"/>
                  </a:moveTo>
                  <a:lnTo>
                    <a:pt x="18" y="55"/>
                  </a:lnTo>
                  <a:lnTo>
                    <a:pt x="2" y="57"/>
                  </a:lnTo>
                  <a:lnTo>
                    <a:pt x="0" y="1"/>
                  </a:lnTo>
                  <a:lnTo>
                    <a:pt x="17"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3" name="Freeform 2402"/>
            <p:cNvSpPr>
              <a:spLocks/>
            </p:cNvSpPr>
            <p:nvPr/>
          </p:nvSpPr>
          <p:spPr bwMode="auto">
            <a:xfrm>
              <a:off x="13386578" y="205185"/>
              <a:ext cx="19050" cy="95250"/>
            </a:xfrm>
            <a:custGeom>
              <a:avLst/>
              <a:gdLst>
                <a:gd name="T0" fmla="*/ 10 w 12"/>
                <a:gd name="T1" fmla="*/ 0 h 60"/>
                <a:gd name="T2" fmla="*/ 12 w 12"/>
                <a:gd name="T3" fmla="*/ 56 h 60"/>
                <a:gd name="T4" fmla="*/ 1 w 12"/>
                <a:gd name="T5" fmla="*/ 60 h 60"/>
                <a:gd name="T6" fmla="*/ 0 w 12"/>
                <a:gd name="T7" fmla="*/ 5 h 60"/>
                <a:gd name="T8" fmla="*/ 10 w 12"/>
                <a:gd name="T9" fmla="*/ 0 h 60"/>
              </a:gdLst>
              <a:ahLst/>
              <a:cxnLst>
                <a:cxn ang="0">
                  <a:pos x="T0" y="T1"/>
                </a:cxn>
                <a:cxn ang="0">
                  <a:pos x="T2" y="T3"/>
                </a:cxn>
                <a:cxn ang="0">
                  <a:pos x="T4" y="T5"/>
                </a:cxn>
                <a:cxn ang="0">
                  <a:pos x="T6" y="T7"/>
                </a:cxn>
                <a:cxn ang="0">
                  <a:pos x="T8" y="T9"/>
                </a:cxn>
              </a:cxnLst>
              <a:rect l="0" t="0" r="r" b="b"/>
              <a:pathLst>
                <a:path w="12" h="60">
                  <a:moveTo>
                    <a:pt x="10" y="0"/>
                  </a:moveTo>
                  <a:lnTo>
                    <a:pt x="12" y="56"/>
                  </a:lnTo>
                  <a:lnTo>
                    <a:pt x="1" y="60"/>
                  </a:lnTo>
                  <a:lnTo>
                    <a:pt x="0" y="5"/>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4" name="Freeform 2403"/>
            <p:cNvSpPr>
              <a:spLocks/>
            </p:cNvSpPr>
            <p:nvPr/>
          </p:nvSpPr>
          <p:spPr bwMode="auto">
            <a:xfrm>
              <a:off x="13378641" y="213123"/>
              <a:ext cx="9525" cy="103188"/>
            </a:xfrm>
            <a:custGeom>
              <a:avLst/>
              <a:gdLst>
                <a:gd name="T0" fmla="*/ 5 w 6"/>
                <a:gd name="T1" fmla="*/ 0 h 65"/>
                <a:gd name="T2" fmla="*/ 6 w 6"/>
                <a:gd name="T3" fmla="*/ 55 h 65"/>
                <a:gd name="T4" fmla="*/ 2 w 6"/>
                <a:gd name="T5" fmla="*/ 65 h 65"/>
                <a:gd name="T6" fmla="*/ 0 w 6"/>
                <a:gd name="T7" fmla="*/ 10 h 65"/>
                <a:gd name="T8" fmla="*/ 5 w 6"/>
                <a:gd name="T9" fmla="*/ 0 h 65"/>
              </a:gdLst>
              <a:ahLst/>
              <a:cxnLst>
                <a:cxn ang="0">
                  <a:pos x="T0" y="T1"/>
                </a:cxn>
                <a:cxn ang="0">
                  <a:pos x="T2" y="T3"/>
                </a:cxn>
                <a:cxn ang="0">
                  <a:pos x="T4" y="T5"/>
                </a:cxn>
                <a:cxn ang="0">
                  <a:pos x="T6" y="T7"/>
                </a:cxn>
                <a:cxn ang="0">
                  <a:pos x="T8" y="T9"/>
                </a:cxn>
              </a:cxnLst>
              <a:rect l="0" t="0" r="r" b="b"/>
              <a:pathLst>
                <a:path w="6" h="65">
                  <a:moveTo>
                    <a:pt x="5" y="0"/>
                  </a:moveTo>
                  <a:lnTo>
                    <a:pt x="6" y="55"/>
                  </a:lnTo>
                  <a:lnTo>
                    <a:pt x="2" y="65"/>
                  </a:lnTo>
                  <a:lnTo>
                    <a:pt x="0" y="10"/>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5" name="Freeform 2404"/>
            <p:cNvSpPr>
              <a:spLocks/>
            </p:cNvSpPr>
            <p:nvPr/>
          </p:nvSpPr>
          <p:spPr bwMode="auto">
            <a:xfrm>
              <a:off x="13531041" y="168673"/>
              <a:ext cx="50800" cy="122238"/>
            </a:xfrm>
            <a:custGeom>
              <a:avLst/>
              <a:gdLst>
                <a:gd name="T0" fmla="*/ 39 w 40"/>
                <a:gd name="T1" fmla="*/ 0 h 93"/>
                <a:gd name="T2" fmla="*/ 40 w 40"/>
                <a:gd name="T3" fmla="*/ 67 h 93"/>
                <a:gd name="T4" fmla="*/ 4 w 40"/>
                <a:gd name="T5" fmla="*/ 92 h 93"/>
                <a:gd name="T6" fmla="*/ 2 w 40"/>
                <a:gd name="T7" fmla="*/ 93 h 93"/>
                <a:gd name="T8" fmla="*/ 0 w 40"/>
                <a:gd name="T9" fmla="*/ 26 h 93"/>
                <a:gd name="T10" fmla="*/ 2 w 40"/>
                <a:gd name="T11" fmla="*/ 25 h 93"/>
                <a:gd name="T12" fmla="*/ 39 w 40"/>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40" h="93">
                  <a:moveTo>
                    <a:pt x="39" y="0"/>
                  </a:moveTo>
                  <a:cubicBezTo>
                    <a:pt x="40" y="67"/>
                    <a:pt x="40" y="67"/>
                    <a:pt x="40" y="67"/>
                  </a:cubicBezTo>
                  <a:cubicBezTo>
                    <a:pt x="39" y="67"/>
                    <a:pt x="17" y="83"/>
                    <a:pt x="4" y="92"/>
                  </a:cubicBezTo>
                  <a:cubicBezTo>
                    <a:pt x="3" y="92"/>
                    <a:pt x="2" y="93"/>
                    <a:pt x="2" y="93"/>
                  </a:cubicBezTo>
                  <a:cubicBezTo>
                    <a:pt x="0" y="26"/>
                    <a:pt x="0" y="26"/>
                    <a:pt x="0" y="26"/>
                  </a:cubicBezTo>
                  <a:cubicBezTo>
                    <a:pt x="0" y="26"/>
                    <a:pt x="1" y="25"/>
                    <a:pt x="2" y="25"/>
                  </a:cubicBezTo>
                  <a:cubicBezTo>
                    <a:pt x="15" y="15"/>
                    <a:pt x="37" y="0"/>
                    <a:pt x="39"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6" name="Freeform 2405"/>
            <p:cNvSpPr>
              <a:spLocks/>
            </p:cNvSpPr>
            <p:nvPr/>
          </p:nvSpPr>
          <p:spPr bwMode="auto">
            <a:xfrm>
              <a:off x="13480241" y="203598"/>
              <a:ext cx="53975" cy="114300"/>
            </a:xfrm>
            <a:custGeom>
              <a:avLst/>
              <a:gdLst>
                <a:gd name="T0" fmla="*/ 41 w 43"/>
                <a:gd name="T1" fmla="*/ 0 h 88"/>
                <a:gd name="T2" fmla="*/ 43 w 43"/>
                <a:gd name="T3" fmla="*/ 67 h 88"/>
                <a:gd name="T4" fmla="*/ 2 w 43"/>
                <a:gd name="T5" fmla="*/ 88 h 88"/>
                <a:gd name="T6" fmla="*/ 0 w 43"/>
                <a:gd name="T7" fmla="*/ 21 h 88"/>
                <a:gd name="T8" fmla="*/ 41 w 43"/>
                <a:gd name="T9" fmla="*/ 0 h 88"/>
              </a:gdLst>
              <a:ahLst/>
              <a:cxnLst>
                <a:cxn ang="0">
                  <a:pos x="T0" y="T1"/>
                </a:cxn>
                <a:cxn ang="0">
                  <a:pos x="T2" y="T3"/>
                </a:cxn>
                <a:cxn ang="0">
                  <a:pos x="T4" y="T5"/>
                </a:cxn>
                <a:cxn ang="0">
                  <a:pos x="T6" y="T7"/>
                </a:cxn>
                <a:cxn ang="0">
                  <a:pos x="T8" y="T9"/>
                </a:cxn>
              </a:cxnLst>
              <a:rect l="0" t="0" r="r" b="b"/>
              <a:pathLst>
                <a:path w="43" h="88">
                  <a:moveTo>
                    <a:pt x="41" y="0"/>
                  </a:moveTo>
                  <a:cubicBezTo>
                    <a:pt x="43" y="67"/>
                    <a:pt x="43" y="67"/>
                    <a:pt x="43" y="67"/>
                  </a:cubicBezTo>
                  <a:cubicBezTo>
                    <a:pt x="29" y="76"/>
                    <a:pt x="7" y="86"/>
                    <a:pt x="2" y="88"/>
                  </a:cubicBezTo>
                  <a:cubicBezTo>
                    <a:pt x="0" y="21"/>
                    <a:pt x="0" y="21"/>
                    <a:pt x="0" y="21"/>
                  </a:cubicBezTo>
                  <a:cubicBezTo>
                    <a:pt x="5" y="19"/>
                    <a:pt x="27" y="9"/>
                    <a:pt x="4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7" name="Freeform 2406"/>
            <p:cNvSpPr>
              <a:spLocks/>
            </p:cNvSpPr>
            <p:nvPr/>
          </p:nvSpPr>
          <p:spPr bwMode="auto">
            <a:xfrm>
              <a:off x="13370703" y="228998"/>
              <a:ext cx="11113" cy="100013"/>
            </a:xfrm>
            <a:custGeom>
              <a:avLst/>
              <a:gdLst>
                <a:gd name="T0" fmla="*/ 5 w 7"/>
                <a:gd name="T1" fmla="*/ 0 h 63"/>
                <a:gd name="T2" fmla="*/ 7 w 7"/>
                <a:gd name="T3" fmla="*/ 55 h 63"/>
                <a:gd name="T4" fmla="*/ 1 w 7"/>
                <a:gd name="T5" fmla="*/ 63 h 63"/>
                <a:gd name="T6" fmla="*/ 0 w 7"/>
                <a:gd name="T7" fmla="*/ 7 h 63"/>
                <a:gd name="T8" fmla="*/ 5 w 7"/>
                <a:gd name="T9" fmla="*/ 0 h 63"/>
              </a:gdLst>
              <a:ahLst/>
              <a:cxnLst>
                <a:cxn ang="0">
                  <a:pos x="T0" y="T1"/>
                </a:cxn>
                <a:cxn ang="0">
                  <a:pos x="T2" y="T3"/>
                </a:cxn>
                <a:cxn ang="0">
                  <a:pos x="T4" y="T5"/>
                </a:cxn>
                <a:cxn ang="0">
                  <a:pos x="T6" y="T7"/>
                </a:cxn>
                <a:cxn ang="0">
                  <a:pos x="T8" y="T9"/>
                </a:cxn>
              </a:cxnLst>
              <a:rect l="0" t="0" r="r" b="b"/>
              <a:pathLst>
                <a:path w="7" h="63">
                  <a:moveTo>
                    <a:pt x="5" y="0"/>
                  </a:moveTo>
                  <a:lnTo>
                    <a:pt x="7" y="55"/>
                  </a:lnTo>
                  <a:lnTo>
                    <a:pt x="1" y="63"/>
                  </a:lnTo>
                  <a:lnTo>
                    <a:pt x="0" y="7"/>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8" name="Freeform 2407"/>
            <p:cNvSpPr>
              <a:spLocks/>
            </p:cNvSpPr>
            <p:nvPr/>
          </p:nvSpPr>
          <p:spPr bwMode="auto">
            <a:xfrm>
              <a:off x="13437378" y="230585"/>
              <a:ext cx="46038" cy="104775"/>
            </a:xfrm>
            <a:custGeom>
              <a:avLst/>
              <a:gdLst>
                <a:gd name="T0" fmla="*/ 34 w 36"/>
                <a:gd name="T1" fmla="*/ 0 h 80"/>
                <a:gd name="T2" fmla="*/ 36 w 36"/>
                <a:gd name="T3" fmla="*/ 67 h 80"/>
                <a:gd name="T4" fmla="*/ 2 w 36"/>
                <a:gd name="T5" fmla="*/ 80 h 80"/>
                <a:gd name="T6" fmla="*/ 0 w 36"/>
                <a:gd name="T7" fmla="*/ 13 h 80"/>
                <a:gd name="T8" fmla="*/ 34 w 36"/>
                <a:gd name="T9" fmla="*/ 0 h 80"/>
              </a:gdLst>
              <a:ahLst/>
              <a:cxnLst>
                <a:cxn ang="0">
                  <a:pos x="T0" y="T1"/>
                </a:cxn>
                <a:cxn ang="0">
                  <a:pos x="T2" y="T3"/>
                </a:cxn>
                <a:cxn ang="0">
                  <a:pos x="T4" y="T5"/>
                </a:cxn>
                <a:cxn ang="0">
                  <a:pos x="T6" y="T7"/>
                </a:cxn>
                <a:cxn ang="0">
                  <a:pos x="T8" y="T9"/>
                </a:cxn>
              </a:cxnLst>
              <a:rect l="0" t="0" r="r" b="b"/>
              <a:pathLst>
                <a:path w="36" h="80">
                  <a:moveTo>
                    <a:pt x="34" y="0"/>
                  </a:moveTo>
                  <a:cubicBezTo>
                    <a:pt x="36" y="67"/>
                    <a:pt x="36" y="67"/>
                    <a:pt x="36" y="67"/>
                  </a:cubicBezTo>
                  <a:cubicBezTo>
                    <a:pt x="30" y="69"/>
                    <a:pt x="4" y="79"/>
                    <a:pt x="2" y="80"/>
                  </a:cubicBezTo>
                  <a:cubicBezTo>
                    <a:pt x="0" y="13"/>
                    <a:pt x="0" y="13"/>
                    <a:pt x="0" y="13"/>
                  </a:cubicBezTo>
                  <a:cubicBezTo>
                    <a:pt x="2" y="12"/>
                    <a:pt x="28" y="1"/>
                    <a:pt x="34"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29" name="Freeform 2408"/>
            <p:cNvSpPr>
              <a:spLocks/>
            </p:cNvSpPr>
            <p:nvPr/>
          </p:nvSpPr>
          <p:spPr bwMode="auto">
            <a:xfrm>
              <a:off x="13348478" y="240110"/>
              <a:ext cx="23813" cy="96838"/>
            </a:xfrm>
            <a:custGeom>
              <a:avLst/>
              <a:gdLst>
                <a:gd name="T0" fmla="*/ 14 w 15"/>
                <a:gd name="T1" fmla="*/ 0 h 61"/>
                <a:gd name="T2" fmla="*/ 15 w 15"/>
                <a:gd name="T3" fmla="*/ 56 h 61"/>
                <a:gd name="T4" fmla="*/ 2 w 15"/>
                <a:gd name="T5" fmla="*/ 61 h 61"/>
                <a:gd name="T6" fmla="*/ 0 w 15"/>
                <a:gd name="T7" fmla="*/ 6 h 61"/>
                <a:gd name="T8" fmla="*/ 14 w 15"/>
                <a:gd name="T9" fmla="*/ 0 h 61"/>
              </a:gdLst>
              <a:ahLst/>
              <a:cxnLst>
                <a:cxn ang="0">
                  <a:pos x="T0" y="T1"/>
                </a:cxn>
                <a:cxn ang="0">
                  <a:pos x="T2" y="T3"/>
                </a:cxn>
                <a:cxn ang="0">
                  <a:pos x="T4" y="T5"/>
                </a:cxn>
                <a:cxn ang="0">
                  <a:pos x="T6" y="T7"/>
                </a:cxn>
                <a:cxn ang="0">
                  <a:pos x="T8" y="T9"/>
                </a:cxn>
              </a:cxnLst>
              <a:rect l="0" t="0" r="r" b="b"/>
              <a:pathLst>
                <a:path w="15" h="61">
                  <a:moveTo>
                    <a:pt x="14" y="0"/>
                  </a:moveTo>
                  <a:lnTo>
                    <a:pt x="15" y="56"/>
                  </a:lnTo>
                  <a:lnTo>
                    <a:pt x="2" y="61"/>
                  </a:lnTo>
                  <a:lnTo>
                    <a:pt x="0" y="6"/>
                  </a:lnTo>
                  <a:lnTo>
                    <a:pt x="1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0" name="Freeform 2409"/>
            <p:cNvSpPr>
              <a:spLocks/>
            </p:cNvSpPr>
            <p:nvPr/>
          </p:nvSpPr>
          <p:spPr bwMode="auto">
            <a:xfrm>
              <a:off x="13416741" y="248048"/>
              <a:ext cx="23813" cy="93663"/>
            </a:xfrm>
            <a:custGeom>
              <a:avLst/>
              <a:gdLst>
                <a:gd name="T0" fmla="*/ 13 w 15"/>
                <a:gd name="T1" fmla="*/ 0 h 59"/>
                <a:gd name="T2" fmla="*/ 15 w 15"/>
                <a:gd name="T3" fmla="*/ 55 h 59"/>
                <a:gd name="T4" fmla="*/ 1 w 15"/>
                <a:gd name="T5" fmla="*/ 59 h 59"/>
                <a:gd name="T6" fmla="*/ 0 w 15"/>
                <a:gd name="T7" fmla="*/ 4 h 59"/>
                <a:gd name="T8" fmla="*/ 13 w 15"/>
                <a:gd name="T9" fmla="*/ 0 h 59"/>
              </a:gdLst>
              <a:ahLst/>
              <a:cxnLst>
                <a:cxn ang="0">
                  <a:pos x="T0" y="T1"/>
                </a:cxn>
                <a:cxn ang="0">
                  <a:pos x="T2" y="T3"/>
                </a:cxn>
                <a:cxn ang="0">
                  <a:pos x="T4" y="T5"/>
                </a:cxn>
                <a:cxn ang="0">
                  <a:pos x="T6" y="T7"/>
                </a:cxn>
                <a:cxn ang="0">
                  <a:pos x="T8" y="T9"/>
                </a:cxn>
              </a:cxnLst>
              <a:rect l="0" t="0" r="r" b="b"/>
              <a:pathLst>
                <a:path w="15" h="59">
                  <a:moveTo>
                    <a:pt x="13" y="0"/>
                  </a:moveTo>
                  <a:lnTo>
                    <a:pt x="15" y="55"/>
                  </a:lnTo>
                  <a:lnTo>
                    <a:pt x="1" y="59"/>
                  </a:lnTo>
                  <a:lnTo>
                    <a:pt x="0" y="4"/>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1" name="Freeform 2410"/>
            <p:cNvSpPr>
              <a:spLocks/>
            </p:cNvSpPr>
            <p:nvPr/>
          </p:nvSpPr>
          <p:spPr bwMode="auto">
            <a:xfrm>
              <a:off x="13348478" y="249635"/>
              <a:ext cx="3175" cy="103188"/>
            </a:xfrm>
            <a:custGeom>
              <a:avLst/>
              <a:gdLst>
                <a:gd name="T0" fmla="*/ 0 w 2"/>
                <a:gd name="T1" fmla="*/ 0 h 65"/>
                <a:gd name="T2" fmla="*/ 2 w 2"/>
                <a:gd name="T3" fmla="*/ 55 h 65"/>
                <a:gd name="T4" fmla="*/ 1 w 2"/>
                <a:gd name="T5" fmla="*/ 65 h 65"/>
                <a:gd name="T6" fmla="*/ 0 w 2"/>
                <a:gd name="T7" fmla="*/ 9 h 65"/>
                <a:gd name="T8" fmla="*/ 0 w 2"/>
                <a:gd name="T9" fmla="*/ 0 h 65"/>
              </a:gdLst>
              <a:ahLst/>
              <a:cxnLst>
                <a:cxn ang="0">
                  <a:pos x="T0" y="T1"/>
                </a:cxn>
                <a:cxn ang="0">
                  <a:pos x="T2" y="T3"/>
                </a:cxn>
                <a:cxn ang="0">
                  <a:pos x="T4" y="T5"/>
                </a:cxn>
                <a:cxn ang="0">
                  <a:pos x="T6" y="T7"/>
                </a:cxn>
                <a:cxn ang="0">
                  <a:pos x="T8" y="T9"/>
                </a:cxn>
              </a:cxnLst>
              <a:rect l="0" t="0" r="r" b="b"/>
              <a:pathLst>
                <a:path w="2" h="65">
                  <a:moveTo>
                    <a:pt x="0" y="0"/>
                  </a:moveTo>
                  <a:lnTo>
                    <a:pt x="2" y="55"/>
                  </a:lnTo>
                  <a:lnTo>
                    <a:pt x="1" y="65"/>
                  </a:lnTo>
                  <a:lnTo>
                    <a:pt x="0" y="9"/>
                  </a:lnTo>
                  <a:lnTo>
                    <a:pt x="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2" name="Freeform 2411"/>
            <p:cNvSpPr>
              <a:spLocks/>
            </p:cNvSpPr>
            <p:nvPr/>
          </p:nvSpPr>
          <p:spPr bwMode="auto">
            <a:xfrm>
              <a:off x="13396103" y="254398"/>
              <a:ext cx="22225" cy="96838"/>
            </a:xfrm>
            <a:custGeom>
              <a:avLst/>
              <a:gdLst>
                <a:gd name="T0" fmla="*/ 13 w 14"/>
                <a:gd name="T1" fmla="*/ 0 h 61"/>
                <a:gd name="T2" fmla="*/ 14 w 14"/>
                <a:gd name="T3" fmla="*/ 55 h 61"/>
                <a:gd name="T4" fmla="*/ 2 w 14"/>
                <a:gd name="T5" fmla="*/ 61 h 61"/>
                <a:gd name="T6" fmla="*/ 0 w 14"/>
                <a:gd name="T7" fmla="*/ 6 h 61"/>
                <a:gd name="T8" fmla="*/ 13 w 14"/>
                <a:gd name="T9" fmla="*/ 0 h 61"/>
              </a:gdLst>
              <a:ahLst/>
              <a:cxnLst>
                <a:cxn ang="0">
                  <a:pos x="T0" y="T1"/>
                </a:cxn>
                <a:cxn ang="0">
                  <a:pos x="T2" y="T3"/>
                </a:cxn>
                <a:cxn ang="0">
                  <a:pos x="T4" y="T5"/>
                </a:cxn>
                <a:cxn ang="0">
                  <a:pos x="T6" y="T7"/>
                </a:cxn>
                <a:cxn ang="0">
                  <a:pos x="T8" y="T9"/>
                </a:cxn>
              </a:cxnLst>
              <a:rect l="0" t="0" r="r" b="b"/>
              <a:pathLst>
                <a:path w="14" h="61">
                  <a:moveTo>
                    <a:pt x="13" y="0"/>
                  </a:moveTo>
                  <a:lnTo>
                    <a:pt x="14" y="55"/>
                  </a:lnTo>
                  <a:lnTo>
                    <a:pt x="2" y="61"/>
                  </a:lnTo>
                  <a:lnTo>
                    <a:pt x="0" y="6"/>
                  </a:lnTo>
                  <a:lnTo>
                    <a:pt x="13"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3" name="Freeform 2412"/>
            <p:cNvSpPr>
              <a:spLocks/>
            </p:cNvSpPr>
            <p:nvPr/>
          </p:nvSpPr>
          <p:spPr bwMode="auto">
            <a:xfrm>
              <a:off x="13370703" y="263923"/>
              <a:ext cx="28575" cy="101600"/>
            </a:xfrm>
            <a:custGeom>
              <a:avLst/>
              <a:gdLst>
                <a:gd name="T0" fmla="*/ 16 w 18"/>
                <a:gd name="T1" fmla="*/ 0 h 64"/>
                <a:gd name="T2" fmla="*/ 18 w 18"/>
                <a:gd name="T3" fmla="*/ 55 h 64"/>
                <a:gd name="T4" fmla="*/ 1 w 18"/>
                <a:gd name="T5" fmla="*/ 64 h 64"/>
                <a:gd name="T6" fmla="*/ 0 w 18"/>
                <a:gd name="T7" fmla="*/ 9 h 64"/>
                <a:gd name="T8" fmla="*/ 16 w 18"/>
                <a:gd name="T9" fmla="*/ 0 h 64"/>
              </a:gdLst>
              <a:ahLst/>
              <a:cxnLst>
                <a:cxn ang="0">
                  <a:pos x="T0" y="T1"/>
                </a:cxn>
                <a:cxn ang="0">
                  <a:pos x="T2" y="T3"/>
                </a:cxn>
                <a:cxn ang="0">
                  <a:pos x="T4" y="T5"/>
                </a:cxn>
                <a:cxn ang="0">
                  <a:pos x="T6" y="T7"/>
                </a:cxn>
                <a:cxn ang="0">
                  <a:pos x="T8" y="T9"/>
                </a:cxn>
              </a:cxnLst>
              <a:rect l="0" t="0" r="r" b="b"/>
              <a:pathLst>
                <a:path w="18" h="64">
                  <a:moveTo>
                    <a:pt x="16" y="0"/>
                  </a:moveTo>
                  <a:lnTo>
                    <a:pt x="18" y="55"/>
                  </a:lnTo>
                  <a:lnTo>
                    <a:pt x="1" y="64"/>
                  </a:lnTo>
                  <a:lnTo>
                    <a:pt x="0" y="9"/>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4" name="Freeform 2413"/>
            <p:cNvSpPr>
              <a:spLocks/>
            </p:cNvSpPr>
            <p:nvPr/>
          </p:nvSpPr>
          <p:spPr bwMode="auto">
            <a:xfrm>
              <a:off x="13277041" y="281385"/>
              <a:ext cx="17463" cy="95250"/>
            </a:xfrm>
            <a:custGeom>
              <a:avLst/>
              <a:gdLst>
                <a:gd name="T0" fmla="*/ 9 w 11"/>
                <a:gd name="T1" fmla="*/ 0 h 60"/>
                <a:gd name="T2" fmla="*/ 11 w 11"/>
                <a:gd name="T3" fmla="*/ 55 h 60"/>
                <a:gd name="T4" fmla="*/ 2 w 11"/>
                <a:gd name="T5" fmla="*/ 60 h 60"/>
                <a:gd name="T6" fmla="*/ 0 w 11"/>
                <a:gd name="T7" fmla="*/ 5 h 60"/>
                <a:gd name="T8" fmla="*/ 9 w 11"/>
                <a:gd name="T9" fmla="*/ 0 h 60"/>
              </a:gdLst>
              <a:ahLst/>
              <a:cxnLst>
                <a:cxn ang="0">
                  <a:pos x="T0" y="T1"/>
                </a:cxn>
                <a:cxn ang="0">
                  <a:pos x="T2" y="T3"/>
                </a:cxn>
                <a:cxn ang="0">
                  <a:pos x="T4" y="T5"/>
                </a:cxn>
                <a:cxn ang="0">
                  <a:pos x="T6" y="T7"/>
                </a:cxn>
                <a:cxn ang="0">
                  <a:pos x="T8" y="T9"/>
                </a:cxn>
              </a:cxnLst>
              <a:rect l="0" t="0" r="r" b="b"/>
              <a:pathLst>
                <a:path w="11" h="60">
                  <a:moveTo>
                    <a:pt x="9" y="0"/>
                  </a:moveTo>
                  <a:lnTo>
                    <a:pt x="11" y="55"/>
                  </a:lnTo>
                  <a:lnTo>
                    <a:pt x="2" y="60"/>
                  </a:lnTo>
                  <a:lnTo>
                    <a:pt x="0" y="5"/>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5" name="Freeform 2414"/>
            <p:cNvSpPr>
              <a:spLocks/>
            </p:cNvSpPr>
            <p:nvPr/>
          </p:nvSpPr>
          <p:spPr bwMode="auto">
            <a:xfrm>
              <a:off x="13291328" y="281385"/>
              <a:ext cx="3175" cy="98425"/>
            </a:xfrm>
            <a:custGeom>
              <a:avLst/>
              <a:gdLst>
                <a:gd name="T0" fmla="*/ 1 w 2"/>
                <a:gd name="T1" fmla="*/ 7 h 62"/>
                <a:gd name="T2" fmla="*/ 2 w 2"/>
                <a:gd name="T3" fmla="*/ 62 h 62"/>
                <a:gd name="T4" fmla="*/ 2 w 2"/>
                <a:gd name="T5" fmla="*/ 55 h 62"/>
                <a:gd name="T6" fmla="*/ 0 w 2"/>
                <a:gd name="T7" fmla="*/ 0 h 62"/>
                <a:gd name="T8" fmla="*/ 1 w 2"/>
                <a:gd name="T9" fmla="*/ 7 h 62"/>
              </a:gdLst>
              <a:ahLst/>
              <a:cxnLst>
                <a:cxn ang="0">
                  <a:pos x="T0" y="T1"/>
                </a:cxn>
                <a:cxn ang="0">
                  <a:pos x="T2" y="T3"/>
                </a:cxn>
                <a:cxn ang="0">
                  <a:pos x="T4" y="T5"/>
                </a:cxn>
                <a:cxn ang="0">
                  <a:pos x="T6" y="T7"/>
                </a:cxn>
                <a:cxn ang="0">
                  <a:pos x="T8" y="T9"/>
                </a:cxn>
              </a:cxnLst>
              <a:rect l="0" t="0" r="r" b="b"/>
              <a:pathLst>
                <a:path w="2" h="62">
                  <a:moveTo>
                    <a:pt x="1" y="7"/>
                  </a:moveTo>
                  <a:lnTo>
                    <a:pt x="2" y="62"/>
                  </a:lnTo>
                  <a:lnTo>
                    <a:pt x="2" y="55"/>
                  </a:lnTo>
                  <a:lnTo>
                    <a:pt x="0" y="0"/>
                  </a:lnTo>
                  <a:lnTo>
                    <a:pt x="1" y="7"/>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6" name="Freeform 2416"/>
            <p:cNvSpPr>
              <a:spLocks/>
            </p:cNvSpPr>
            <p:nvPr/>
          </p:nvSpPr>
          <p:spPr bwMode="auto">
            <a:xfrm>
              <a:off x="13270691" y="289322"/>
              <a:ext cx="9525" cy="96838"/>
            </a:xfrm>
            <a:custGeom>
              <a:avLst/>
              <a:gdLst>
                <a:gd name="T0" fmla="*/ 4 w 6"/>
                <a:gd name="T1" fmla="*/ 0 h 61"/>
                <a:gd name="T2" fmla="*/ 6 w 6"/>
                <a:gd name="T3" fmla="*/ 55 h 61"/>
                <a:gd name="T4" fmla="*/ 1 w 6"/>
                <a:gd name="T5" fmla="*/ 61 h 61"/>
                <a:gd name="T6" fmla="*/ 0 w 6"/>
                <a:gd name="T7" fmla="*/ 6 h 61"/>
                <a:gd name="T8" fmla="*/ 4 w 6"/>
                <a:gd name="T9" fmla="*/ 0 h 61"/>
              </a:gdLst>
              <a:ahLst/>
              <a:cxnLst>
                <a:cxn ang="0">
                  <a:pos x="T0" y="T1"/>
                </a:cxn>
                <a:cxn ang="0">
                  <a:pos x="T2" y="T3"/>
                </a:cxn>
                <a:cxn ang="0">
                  <a:pos x="T4" y="T5"/>
                </a:cxn>
                <a:cxn ang="0">
                  <a:pos x="T6" y="T7"/>
                </a:cxn>
                <a:cxn ang="0">
                  <a:pos x="T8" y="T9"/>
                </a:cxn>
              </a:cxnLst>
              <a:rect l="0" t="0" r="r" b="b"/>
              <a:pathLst>
                <a:path w="6" h="61">
                  <a:moveTo>
                    <a:pt x="4" y="0"/>
                  </a:moveTo>
                  <a:lnTo>
                    <a:pt x="6" y="55"/>
                  </a:lnTo>
                  <a:lnTo>
                    <a:pt x="1" y="61"/>
                  </a:lnTo>
                  <a:lnTo>
                    <a:pt x="0" y="6"/>
                  </a:lnTo>
                  <a:lnTo>
                    <a:pt x="4"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7" name="Freeform 2417"/>
            <p:cNvSpPr>
              <a:spLocks/>
            </p:cNvSpPr>
            <p:nvPr/>
          </p:nvSpPr>
          <p:spPr bwMode="auto">
            <a:xfrm>
              <a:off x="13254816" y="298847"/>
              <a:ext cx="17463" cy="92075"/>
            </a:xfrm>
            <a:custGeom>
              <a:avLst/>
              <a:gdLst>
                <a:gd name="T0" fmla="*/ 10 w 11"/>
                <a:gd name="T1" fmla="*/ 0 h 58"/>
                <a:gd name="T2" fmla="*/ 11 w 11"/>
                <a:gd name="T3" fmla="*/ 55 h 58"/>
                <a:gd name="T4" fmla="*/ 2 w 11"/>
                <a:gd name="T5" fmla="*/ 58 h 58"/>
                <a:gd name="T6" fmla="*/ 0 w 11"/>
                <a:gd name="T7" fmla="*/ 3 h 58"/>
                <a:gd name="T8" fmla="*/ 10 w 11"/>
                <a:gd name="T9" fmla="*/ 0 h 58"/>
              </a:gdLst>
              <a:ahLst/>
              <a:cxnLst>
                <a:cxn ang="0">
                  <a:pos x="T0" y="T1"/>
                </a:cxn>
                <a:cxn ang="0">
                  <a:pos x="T2" y="T3"/>
                </a:cxn>
                <a:cxn ang="0">
                  <a:pos x="T4" y="T5"/>
                </a:cxn>
                <a:cxn ang="0">
                  <a:pos x="T6" y="T7"/>
                </a:cxn>
                <a:cxn ang="0">
                  <a:pos x="T8" y="T9"/>
                </a:cxn>
              </a:cxnLst>
              <a:rect l="0" t="0" r="r" b="b"/>
              <a:pathLst>
                <a:path w="11" h="58">
                  <a:moveTo>
                    <a:pt x="10" y="0"/>
                  </a:moveTo>
                  <a:lnTo>
                    <a:pt x="11" y="55"/>
                  </a:lnTo>
                  <a:lnTo>
                    <a:pt x="2" y="58"/>
                  </a:lnTo>
                  <a:lnTo>
                    <a:pt x="0" y="3"/>
                  </a:lnTo>
                  <a:lnTo>
                    <a:pt x="10"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8" name="Freeform 2418"/>
            <p:cNvSpPr>
              <a:spLocks/>
            </p:cNvSpPr>
            <p:nvPr/>
          </p:nvSpPr>
          <p:spPr bwMode="auto">
            <a:xfrm>
              <a:off x="13292916" y="292497"/>
              <a:ext cx="7938" cy="100013"/>
            </a:xfrm>
            <a:custGeom>
              <a:avLst/>
              <a:gdLst>
                <a:gd name="T0" fmla="*/ 3 w 5"/>
                <a:gd name="T1" fmla="*/ 8 h 63"/>
                <a:gd name="T2" fmla="*/ 5 w 5"/>
                <a:gd name="T3" fmla="*/ 63 h 63"/>
                <a:gd name="T4" fmla="*/ 1 w 5"/>
                <a:gd name="T5" fmla="*/ 55 h 63"/>
                <a:gd name="T6" fmla="*/ 0 w 5"/>
                <a:gd name="T7" fmla="*/ 0 h 63"/>
                <a:gd name="T8" fmla="*/ 3 w 5"/>
                <a:gd name="T9" fmla="*/ 8 h 63"/>
              </a:gdLst>
              <a:ahLst/>
              <a:cxnLst>
                <a:cxn ang="0">
                  <a:pos x="T0" y="T1"/>
                </a:cxn>
                <a:cxn ang="0">
                  <a:pos x="T2" y="T3"/>
                </a:cxn>
                <a:cxn ang="0">
                  <a:pos x="T4" y="T5"/>
                </a:cxn>
                <a:cxn ang="0">
                  <a:pos x="T6" y="T7"/>
                </a:cxn>
                <a:cxn ang="0">
                  <a:pos x="T8" y="T9"/>
                </a:cxn>
              </a:cxnLst>
              <a:rect l="0" t="0" r="r" b="b"/>
              <a:pathLst>
                <a:path w="5" h="63">
                  <a:moveTo>
                    <a:pt x="3" y="8"/>
                  </a:moveTo>
                  <a:lnTo>
                    <a:pt x="5" y="63"/>
                  </a:lnTo>
                  <a:lnTo>
                    <a:pt x="1" y="55"/>
                  </a:lnTo>
                  <a:lnTo>
                    <a:pt x="0" y="0"/>
                  </a:lnTo>
                  <a:lnTo>
                    <a:pt x="3" y="8"/>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39" name="Freeform 2419"/>
            <p:cNvSpPr>
              <a:spLocks/>
            </p:cNvSpPr>
            <p:nvPr/>
          </p:nvSpPr>
          <p:spPr bwMode="auto">
            <a:xfrm>
              <a:off x="13223066" y="314722"/>
              <a:ext cx="6350" cy="88900"/>
            </a:xfrm>
            <a:custGeom>
              <a:avLst/>
              <a:gdLst>
                <a:gd name="T0" fmla="*/ 3 w 5"/>
                <a:gd name="T1" fmla="*/ 2 h 69"/>
                <a:gd name="T2" fmla="*/ 5 w 5"/>
                <a:gd name="T3" fmla="*/ 69 h 69"/>
                <a:gd name="T4" fmla="*/ 2 w 5"/>
                <a:gd name="T5" fmla="*/ 67 h 69"/>
                <a:gd name="T6" fmla="*/ 0 w 5"/>
                <a:gd name="T7" fmla="*/ 0 h 69"/>
                <a:gd name="T8" fmla="*/ 3 w 5"/>
                <a:gd name="T9" fmla="*/ 2 h 69"/>
              </a:gdLst>
              <a:ahLst/>
              <a:cxnLst>
                <a:cxn ang="0">
                  <a:pos x="T0" y="T1"/>
                </a:cxn>
                <a:cxn ang="0">
                  <a:pos x="T2" y="T3"/>
                </a:cxn>
                <a:cxn ang="0">
                  <a:pos x="T4" y="T5"/>
                </a:cxn>
                <a:cxn ang="0">
                  <a:pos x="T6" y="T7"/>
                </a:cxn>
                <a:cxn ang="0">
                  <a:pos x="T8" y="T9"/>
                </a:cxn>
              </a:cxnLst>
              <a:rect l="0" t="0" r="r" b="b"/>
              <a:pathLst>
                <a:path w="5" h="69">
                  <a:moveTo>
                    <a:pt x="3" y="2"/>
                  </a:moveTo>
                  <a:cubicBezTo>
                    <a:pt x="5" y="69"/>
                    <a:pt x="5" y="69"/>
                    <a:pt x="5" y="69"/>
                  </a:cubicBezTo>
                  <a:cubicBezTo>
                    <a:pt x="5" y="68"/>
                    <a:pt x="4" y="68"/>
                    <a:pt x="2" y="67"/>
                  </a:cubicBezTo>
                  <a:cubicBezTo>
                    <a:pt x="0" y="0"/>
                    <a:pt x="0" y="0"/>
                    <a:pt x="0" y="0"/>
                  </a:cubicBezTo>
                  <a:cubicBezTo>
                    <a:pt x="2" y="0"/>
                    <a:pt x="3" y="1"/>
                    <a:pt x="3"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0" name="Freeform 2420"/>
            <p:cNvSpPr>
              <a:spLocks/>
            </p:cNvSpPr>
            <p:nvPr/>
          </p:nvSpPr>
          <p:spPr bwMode="auto">
            <a:xfrm>
              <a:off x="13221478" y="313135"/>
              <a:ext cx="3175" cy="88900"/>
            </a:xfrm>
            <a:custGeom>
              <a:avLst/>
              <a:gdLst>
                <a:gd name="T0" fmla="*/ 1 w 3"/>
                <a:gd name="T1" fmla="*/ 1 h 68"/>
                <a:gd name="T2" fmla="*/ 3 w 3"/>
                <a:gd name="T3" fmla="*/ 68 h 68"/>
                <a:gd name="T4" fmla="*/ 1 w 3"/>
                <a:gd name="T5" fmla="*/ 67 h 68"/>
                <a:gd name="T6" fmla="*/ 0 w 3"/>
                <a:gd name="T7" fmla="*/ 0 h 68"/>
                <a:gd name="T8" fmla="*/ 1 w 3"/>
                <a:gd name="T9" fmla="*/ 1 h 68"/>
              </a:gdLst>
              <a:ahLst/>
              <a:cxnLst>
                <a:cxn ang="0">
                  <a:pos x="T0" y="T1"/>
                </a:cxn>
                <a:cxn ang="0">
                  <a:pos x="T2" y="T3"/>
                </a:cxn>
                <a:cxn ang="0">
                  <a:pos x="T4" y="T5"/>
                </a:cxn>
                <a:cxn ang="0">
                  <a:pos x="T6" y="T7"/>
                </a:cxn>
                <a:cxn ang="0">
                  <a:pos x="T8" y="T9"/>
                </a:cxn>
              </a:cxnLst>
              <a:rect l="0" t="0" r="r" b="b"/>
              <a:pathLst>
                <a:path w="3" h="68">
                  <a:moveTo>
                    <a:pt x="1" y="1"/>
                  </a:moveTo>
                  <a:cubicBezTo>
                    <a:pt x="3" y="68"/>
                    <a:pt x="3" y="68"/>
                    <a:pt x="3" y="68"/>
                  </a:cubicBezTo>
                  <a:cubicBezTo>
                    <a:pt x="3" y="68"/>
                    <a:pt x="2" y="68"/>
                    <a:pt x="1" y="67"/>
                  </a:cubicBezTo>
                  <a:cubicBezTo>
                    <a:pt x="0" y="0"/>
                    <a:pt x="0" y="0"/>
                    <a:pt x="0" y="0"/>
                  </a:cubicBezTo>
                  <a:cubicBezTo>
                    <a:pt x="0" y="1"/>
                    <a:pt x="1" y="1"/>
                    <a:pt x="1"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1" name="Freeform 2421"/>
            <p:cNvSpPr>
              <a:spLocks/>
            </p:cNvSpPr>
            <p:nvPr/>
          </p:nvSpPr>
          <p:spPr bwMode="auto">
            <a:xfrm>
              <a:off x="13204016" y="308372"/>
              <a:ext cx="19050" cy="92075"/>
            </a:xfrm>
            <a:custGeom>
              <a:avLst/>
              <a:gdLst>
                <a:gd name="T0" fmla="*/ 14 w 15"/>
                <a:gd name="T1" fmla="*/ 3 h 70"/>
                <a:gd name="T2" fmla="*/ 15 w 15"/>
                <a:gd name="T3" fmla="*/ 70 h 70"/>
                <a:gd name="T4" fmla="*/ 2 w 15"/>
                <a:gd name="T5" fmla="*/ 67 h 70"/>
                <a:gd name="T6" fmla="*/ 0 w 15"/>
                <a:gd name="T7" fmla="*/ 0 h 70"/>
                <a:gd name="T8" fmla="*/ 14 w 15"/>
                <a:gd name="T9" fmla="*/ 3 h 70"/>
              </a:gdLst>
              <a:ahLst/>
              <a:cxnLst>
                <a:cxn ang="0">
                  <a:pos x="T0" y="T1"/>
                </a:cxn>
                <a:cxn ang="0">
                  <a:pos x="T2" y="T3"/>
                </a:cxn>
                <a:cxn ang="0">
                  <a:pos x="T4" y="T5"/>
                </a:cxn>
                <a:cxn ang="0">
                  <a:pos x="T6" y="T7"/>
                </a:cxn>
                <a:cxn ang="0">
                  <a:pos x="T8" y="T9"/>
                </a:cxn>
              </a:cxnLst>
              <a:rect l="0" t="0" r="r" b="b"/>
              <a:pathLst>
                <a:path w="15" h="70">
                  <a:moveTo>
                    <a:pt x="14" y="3"/>
                  </a:moveTo>
                  <a:cubicBezTo>
                    <a:pt x="15" y="70"/>
                    <a:pt x="15" y="70"/>
                    <a:pt x="15" y="70"/>
                  </a:cubicBezTo>
                  <a:cubicBezTo>
                    <a:pt x="12" y="70"/>
                    <a:pt x="7" y="69"/>
                    <a:pt x="2" y="67"/>
                  </a:cubicBezTo>
                  <a:cubicBezTo>
                    <a:pt x="0" y="0"/>
                    <a:pt x="0" y="0"/>
                    <a:pt x="0" y="0"/>
                  </a:cubicBezTo>
                  <a:cubicBezTo>
                    <a:pt x="5" y="2"/>
                    <a:pt x="10" y="2"/>
                    <a:pt x="14"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2" name="Freeform 2422"/>
            <p:cNvSpPr>
              <a:spLocks/>
            </p:cNvSpPr>
            <p:nvPr/>
          </p:nvSpPr>
          <p:spPr bwMode="auto">
            <a:xfrm>
              <a:off x="13189728" y="305197"/>
              <a:ext cx="17463" cy="90488"/>
            </a:xfrm>
            <a:custGeom>
              <a:avLst/>
              <a:gdLst>
                <a:gd name="T0" fmla="*/ 11 w 13"/>
                <a:gd name="T1" fmla="*/ 3 h 70"/>
                <a:gd name="T2" fmla="*/ 13 w 13"/>
                <a:gd name="T3" fmla="*/ 70 h 70"/>
                <a:gd name="T4" fmla="*/ 11 w 13"/>
                <a:gd name="T5" fmla="*/ 70 h 70"/>
                <a:gd name="T6" fmla="*/ 2 w 13"/>
                <a:gd name="T7" fmla="*/ 67 h 70"/>
                <a:gd name="T8" fmla="*/ 0 w 13"/>
                <a:gd name="T9" fmla="*/ 0 h 70"/>
                <a:gd name="T10" fmla="*/ 9 w 13"/>
                <a:gd name="T11" fmla="*/ 3 h 70"/>
                <a:gd name="T12" fmla="*/ 11 w 13"/>
                <a:gd name="T13" fmla="*/ 3 h 70"/>
              </a:gdLst>
              <a:ahLst/>
              <a:cxnLst>
                <a:cxn ang="0">
                  <a:pos x="T0" y="T1"/>
                </a:cxn>
                <a:cxn ang="0">
                  <a:pos x="T2" y="T3"/>
                </a:cxn>
                <a:cxn ang="0">
                  <a:pos x="T4" y="T5"/>
                </a:cxn>
                <a:cxn ang="0">
                  <a:pos x="T6" y="T7"/>
                </a:cxn>
                <a:cxn ang="0">
                  <a:pos x="T8" y="T9"/>
                </a:cxn>
                <a:cxn ang="0">
                  <a:pos x="T10" y="T11"/>
                </a:cxn>
                <a:cxn ang="0">
                  <a:pos x="T12" y="T13"/>
                </a:cxn>
              </a:cxnLst>
              <a:rect l="0" t="0" r="r" b="b"/>
              <a:pathLst>
                <a:path w="13" h="70">
                  <a:moveTo>
                    <a:pt x="11" y="3"/>
                  </a:moveTo>
                  <a:cubicBezTo>
                    <a:pt x="13" y="70"/>
                    <a:pt x="13" y="70"/>
                    <a:pt x="13" y="70"/>
                  </a:cubicBezTo>
                  <a:cubicBezTo>
                    <a:pt x="12" y="70"/>
                    <a:pt x="12" y="70"/>
                    <a:pt x="11" y="70"/>
                  </a:cubicBezTo>
                  <a:cubicBezTo>
                    <a:pt x="7" y="69"/>
                    <a:pt x="5" y="68"/>
                    <a:pt x="2" y="67"/>
                  </a:cubicBezTo>
                  <a:cubicBezTo>
                    <a:pt x="0" y="0"/>
                    <a:pt x="0" y="0"/>
                    <a:pt x="0" y="0"/>
                  </a:cubicBezTo>
                  <a:cubicBezTo>
                    <a:pt x="3" y="1"/>
                    <a:pt x="5" y="2"/>
                    <a:pt x="9" y="3"/>
                  </a:cubicBezTo>
                  <a:cubicBezTo>
                    <a:pt x="10" y="3"/>
                    <a:pt x="10" y="3"/>
                    <a:pt x="11"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3" name="Freeform 2423"/>
            <p:cNvSpPr>
              <a:spLocks/>
            </p:cNvSpPr>
            <p:nvPr/>
          </p:nvSpPr>
          <p:spPr bwMode="auto">
            <a:xfrm>
              <a:off x="13142103" y="259160"/>
              <a:ext cx="50800" cy="133350"/>
            </a:xfrm>
            <a:custGeom>
              <a:avLst/>
              <a:gdLst>
                <a:gd name="T0" fmla="*/ 38 w 40"/>
                <a:gd name="T1" fmla="*/ 35 h 102"/>
                <a:gd name="T2" fmla="*/ 40 w 40"/>
                <a:gd name="T3" fmla="*/ 102 h 102"/>
                <a:gd name="T4" fmla="*/ 30 w 40"/>
                <a:gd name="T5" fmla="*/ 97 h 102"/>
                <a:gd name="T6" fmla="*/ 15 w 40"/>
                <a:gd name="T7" fmla="*/ 73 h 102"/>
                <a:gd name="T8" fmla="*/ 1 w 40"/>
                <a:gd name="T9" fmla="*/ 67 h 102"/>
                <a:gd name="T10" fmla="*/ 0 w 40"/>
                <a:gd name="T11" fmla="*/ 0 h 102"/>
                <a:gd name="T12" fmla="*/ 13 w 40"/>
                <a:gd name="T13" fmla="*/ 6 h 102"/>
                <a:gd name="T14" fmla="*/ 28 w 40"/>
                <a:gd name="T15" fmla="*/ 30 h 102"/>
                <a:gd name="T16" fmla="*/ 38 w 40"/>
                <a:gd name="T17"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2">
                  <a:moveTo>
                    <a:pt x="38" y="35"/>
                  </a:moveTo>
                  <a:cubicBezTo>
                    <a:pt x="40" y="102"/>
                    <a:pt x="40" y="102"/>
                    <a:pt x="40" y="102"/>
                  </a:cubicBezTo>
                  <a:cubicBezTo>
                    <a:pt x="38" y="101"/>
                    <a:pt x="35" y="100"/>
                    <a:pt x="30" y="97"/>
                  </a:cubicBezTo>
                  <a:cubicBezTo>
                    <a:pt x="21" y="92"/>
                    <a:pt x="20" y="76"/>
                    <a:pt x="15" y="73"/>
                  </a:cubicBezTo>
                  <a:cubicBezTo>
                    <a:pt x="13" y="72"/>
                    <a:pt x="8" y="70"/>
                    <a:pt x="1" y="67"/>
                  </a:cubicBezTo>
                  <a:cubicBezTo>
                    <a:pt x="0" y="0"/>
                    <a:pt x="0" y="0"/>
                    <a:pt x="0" y="0"/>
                  </a:cubicBezTo>
                  <a:cubicBezTo>
                    <a:pt x="6" y="3"/>
                    <a:pt x="11" y="5"/>
                    <a:pt x="13" y="6"/>
                  </a:cubicBezTo>
                  <a:cubicBezTo>
                    <a:pt x="18" y="9"/>
                    <a:pt x="19" y="25"/>
                    <a:pt x="28" y="30"/>
                  </a:cubicBezTo>
                  <a:cubicBezTo>
                    <a:pt x="33" y="33"/>
                    <a:pt x="36" y="34"/>
                    <a:pt x="38" y="3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4" name="Freeform 2424"/>
            <p:cNvSpPr>
              <a:spLocks/>
            </p:cNvSpPr>
            <p:nvPr/>
          </p:nvSpPr>
          <p:spPr bwMode="auto">
            <a:xfrm>
              <a:off x="13116703" y="251222"/>
              <a:ext cx="26988" cy="95250"/>
            </a:xfrm>
            <a:custGeom>
              <a:avLst/>
              <a:gdLst>
                <a:gd name="T0" fmla="*/ 21 w 22"/>
                <a:gd name="T1" fmla="*/ 6 h 73"/>
                <a:gd name="T2" fmla="*/ 22 w 22"/>
                <a:gd name="T3" fmla="*/ 73 h 73"/>
                <a:gd name="T4" fmla="*/ 2 w 22"/>
                <a:gd name="T5" fmla="*/ 67 h 73"/>
                <a:gd name="T6" fmla="*/ 0 w 22"/>
                <a:gd name="T7" fmla="*/ 0 h 73"/>
                <a:gd name="T8" fmla="*/ 21 w 22"/>
                <a:gd name="T9" fmla="*/ 6 h 73"/>
              </a:gdLst>
              <a:ahLst/>
              <a:cxnLst>
                <a:cxn ang="0">
                  <a:pos x="T0" y="T1"/>
                </a:cxn>
                <a:cxn ang="0">
                  <a:pos x="T2" y="T3"/>
                </a:cxn>
                <a:cxn ang="0">
                  <a:pos x="T4" y="T5"/>
                </a:cxn>
                <a:cxn ang="0">
                  <a:pos x="T6" y="T7"/>
                </a:cxn>
                <a:cxn ang="0">
                  <a:pos x="T8" y="T9"/>
                </a:cxn>
              </a:cxnLst>
              <a:rect l="0" t="0" r="r" b="b"/>
              <a:pathLst>
                <a:path w="22" h="73">
                  <a:moveTo>
                    <a:pt x="21" y="6"/>
                  </a:moveTo>
                  <a:cubicBezTo>
                    <a:pt x="22" y="73"/>
                    <a:pt x="22" y="73"/>
                    <a:pt x="22" y="73"/>
                  </a:cubicBezTo>
                  <a:cubicBezTo>
                    <a:pt x="16" y="71"/>
                    <a:pt x="9" y="69"/>
                    <a:pt x="2" y="67"/>
                  </a:cubicBezTo>
                  <a:cubicBezTo>
                    <a:pt x="0" y="0"/>
                    <a:pt x="0" y="0"/>
                    <a:pt x="0" y="0"/>
                  </a:cubicBezTo>
                  <a:cubicBezTo>
                    <a:pt x="7" y="2"/>
                    <a:pt x="15" y="4"/>
                    <a:pt x="21"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5" name="Freeform 2425"/>
            <p:cNvSpPr>
              <a:spLocks/>
            </p:cNvSpPr>
            <p:nvPr/>
          </p:nvSpPr>
          <p:spPr bwMode="auto">
            <a:xfrm>
              <a:off x="13100828" y="248047"/>
              <a:ext cx="17463" cy="90488"/>
            </a:xfrm>
            <a:custGeom>
              <a:avLst/>
              <a:gdLst>
                <a:gd name="T0" fmla="*/ 12 w 14"/>
                <a:gd name="T1" fmla="*/ 3 h 70"/>
                <a:gd name="T2" fmla="*/ 14 w 14"/>
                <a:gd name="T3" fmla="*/ 70 h 70"/>
                <a:gd name="T4" fmla="*/ 2 w 14"/>
                <a:gd name="T5" fmla="*/ 67 h 70"/>
                <a:gd name="T6" fmla="*/ 0 w 14"/>
                <a:gd name="T7" fmla="*/ 0 h 70"/>
                <a:gd name="T8" fmla="*/ 12 w 14"/>
                <a:gd name="T9" fmla="*/ 3 h 70"/>
              </a:gdLst>
              <a:ahLst/>
              <a:cxnLst>
                <a:cxn ang="0">
                  <a:pos x="T0" y="T1"/>
                </a:cxn>
                <a:cxn ang="0">
                  <a:pos x="T2" y="T3"/>
                </a:cxn>
                <a:cxn ang="0">
                  <a:pos x="T4" y="T5"/>
                </a:cxn>
                <a:cxn ang="0">
                  <a:pos x="T6" y="T7"/>
                </a:cxn>
                <a:cxn ang="0">
                  <a:pos x="T8" y="T9"/>
                </a:cxn>
              </a:cxnLst>
              <a:rect l="0" t="0" r="r" b="b"/>
              <a:pathLst>
                <a:path w="14" h="70">
                  <a:moveTo>
                    <a:pt x="12" y="3"/>
                  </a:moveTo>
                  <a:cubicBezTo>
                    <a:pt x="14" y="70"/>
                    <a:pt x="14" y="70"/>
                    <a:pt x="14" y="70"/>
                  </a:cubicBezTo>
                  <a:cubicBezTo>
                    <a:pt x="10" y="69"/>
                    <a:pt x="6" y="68"/>
                    <a:pt x="2" y="67"/>
                  </a:cubicBezTo>
                  <a:cubicBezTo>
                    <a:pt x="0" y="0"/>
                    <a:pt x="0" y="0"/>
                    <a:pt x="0" y="0"/>
                  </a:cubicBezTo>
                  <a:cubicBezTo>
                    <a:pt x="4" y="1"/>
                    <a:pt x="8" y="2"/>
                    <a:pt x="12"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6" name="Freeform 2426"/>
            <p:cNvSpPr>
              <a:spLocks/>
            </p:cNvSpPr>
            <p:nvPr/>
          </p:nvSpPr>
          <p:spPr bwMode="auto">
            <a:xfrm>
              <a:off x="13096066" y="246460"/>
              <a:ext cx="7938" cy="88900"/>
            </a:xfrm>
            <a:custGeom>
              <a:avLst/>
              <a:gdLst>
                <a:gd name="T0" fmla="*/ 4 w 6"/>
                <a:gd name="T1" fmla="*/ 1 h 68"/>
                <a:gd name="T2" fmla="*/ 6 w 6"/>
                <a:gd name="T3" fmla="*/ 68 h 68"/>
                <a:gd name="T4" fmla="*/ 3 w 6"/>
                <a:gd name="T5" fmla="*/ 67 h 68"/>
                <a:gd name="T6" fmla="*/ 2 w 6"/>
                <a:gd name="T7" fmla="*/ 67 h 68"/>
                <a:gd name="T8" fmla="*/ 0 w 6"/>
                <a:gd name="T9" fmla="*/ 0 h 68"/>
                <a:gd name="T10" fmla="*/ 1 w 6"/>
                <a:gd name="T11" fmla="*/ 0 h 68"/>
                <a:gd name="T12" fmla="*/ 4 w 6"/>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6" h="68">
                  <a:moveTo>
                    <a:pt x="4" y="1"/>
                  </a:moveTo>
                  <a:cubicBezTo>
                    <a:pt x="6" y="68"/>
                    <a:pt x="6" y="68"/>
                    <a:pt x="6" y="68"/>
                  </a:cubicBezTo>
                  <a:cubicBezTo>
                    <a:pt x="5" y="68"/>
                    <a:pt x="4" y="68"/>
                    <a:pt x="3" y="67"/>
                  </a:cubicBezTo>
                  <a:cubicBezTo>
                    <a:pt x="3" y="67"/>
                    <a:pt x="3" y="67"/>
                    <a:pt x="2" y="67"/>
                  </a:cubicBezTo>
                  <a:cubicBezTo>
                    <a:pt x="0" y="0"/>
                    <a:pt x="0" y="0"/>
                    <a:pt x="0" y="0"/>
                  </a:cubicBezTo>
                  <a:cubicBezTo>
                    <a:pt x="1" y="0"/>
                    <a:pt x="1" y="0"/>
                    <a:pt x="1" y="0"/>
                  </a:cubicBezTo>
                  <a:cubicBezTo>
                    <a:pt x="2" y="0"/>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7" name="Freeform 2427"/>
            <p:cNvSpPr>
              <a:spLocks/>
            </p:cNvSpPr>
            <p:nvPr/>
          </p:nvSpPr>
          <p:spPr bwMode="auto">
            <a:xfrm>
              <a:off x="13092891" y="244872"/>
              <a:ext cx="6350" cy="88900"/>
            </a:xfrm>
            <a:custGeom>
              <a:avLst/>
              <a:gdLst>
                <a:gd name="T0" fmla="*/ 3 w 5"/>
                <a:gd name="T1" fmla="*/ 1 h 68"/>
                <a:gd name="T2" fmla="*/ 5 w 5"/>
                <a:gd name="T3" fmla="*/ 68 h 68"/>
                <a:gd name="T4" fmla="*/ 2 w 5"/>
                <a:gd name="T5" fmla="*/ 67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7"/>
                  </a:cubicBezTo>
                  <a:cubicBezTo>
                    <a:pt x="0" y="0"/>
                    <a:pt x="0" y="0"/>
                    <a:pt x="0" y="0"/>
                  </a:cubicBezTo>
                  <a:cubicBezTo>
                    <a:pt x="1" y="1"/>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8" name="Freeform 2428"/>
            <p:cNvSpPr>
              <a:spLocks/>
            </p:cNvSpPr>
            <p:nvPr/>
          </p:nvSpPr>
          <p:spPr bwMode="auto">
            <a:xfrm>
              <a:off x="13089716" y="243285"/>
              <a:ext cx="4763" cy="88900"/>
            </a:xfrm>
            <a:custGeom>
              <a:avLst/>
              <a:gdLst>
                <a:gd name="T0" fmla="*/ 3 w 5"/>
                <a:gd name="T1" fmla="*/ 1 h 68"/>
                <a:gd name="T2" fmla="*/ 5 w 5"/>
                <a:gd name="T3" fmla="*/ 68 h 68"/>
                <a:gd name="T4" fmla="*/ 2 w 5"/>
                <a:gd name="T5" fmla="*/ 68 h 68"/>
                <a:gd name="T6" fmla="*/ 0 w 5"/>
                <a:gd name="T7" fmla="*/ 0 h 68"/>
                <a:gd name="T8" fmla="*/ 3 w 5"/>
                <a:gd name="T9" fmla="*/ 1 h 68"/>
              </a:gdLst>
              <a:ahLst/>
              <a:cxnLst>
                <a:cxn ang="0">
                  <a:pos x="T0" y="T1"/>
                </a:cxn>
                <a:cxn ang="0">
                  <a:pos x="T2" y="T3"/>
                </a:cxn>
                <a:cxn ang="0">
                  <a:pos x="T4" y="T5"/>
                </a:cxn>
                <a:cxn ang="0">
                  <a:pos x="T6" y="T7"/>
                </a:cxn>
                <a:cxn ang="0">
                  <a:pos x="T8" y="T9"/>
                </a:cxn>
              </a:cxnLst>
              <a:rect l="0" t="0" r="r" b="b"/>
              <a:pathLst>
                <a:path w="5" h="68">
                  <a:moveTo>
                    <a:pt x="3" y="1"/>
                  </a:moveTo>
                  <a:cubicBezTo>
                    <a:pt x="5" y="68"/>
                    <a:pt x="5" y="68"/>
                    <a:pt x="5" y="68"/>
                  </a:cubicBezTo>
                  <a:cubicBezTo>
                    <a:pt x="4" y="68"/>
                    <a:pt x="3" y="68"/>
                    <a:pt x="2" y="68"/>
                  </a:cubicBezTo>
                  <a:cubicBezTo>
                    <a:pt x="0" y="0"/>
                    <a:pt x="0" y="0"/>
                    <a:pt x="0" y="0"/>
                  </a:cubicBezTo>
                  <a:cubicBezTo>
                    <a:pt x="1" y="1"/>
                    <a:pt x="2" y="1"/>
                    <a:pt x="3"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49" name="Freeform 2429"/>
            <p:cNvSpPr>
              <a:spLocks/>
            </p:cNvSpPr>
            <p:nvPr/>
          </p:nvSpPr>
          <p:spPr bwMode="auto">
            <a:xfrm>
              <a:off x="13059553" y="219472"/>
              <a:ext cx="31750" cy="112713"/>
            </a:xfrm>
            <a:custGeom>
              <a:avLst/>
              <a:gdLst>
                <a:gd name="T0" fmla="*/ 24 w 26"/>
                <a:gd name="T1" fmla="*/ 19 h 87"/>
                <a:gd name="T2" fmla="*/ 26 w 26"/>
                <a:gd name="T3" fmla="*/ 87 h 87"/>
                <a:gd name="T4" fmla="*/ 8 w 26"/>
                <a:gd name="T5" fmla="*/ 70 h 87"/>
                <a:gd name="T6" fmla="*/ 2 w 26"/>
                <a:gd name="T7" fmla="*/ 67 h 87"/>
                <a:gd name="T8" fmla="*/ 0 w 26"/>
                <a:gd name="T9" fmla="*/ 0 h 87"/>
                <a:gd name="T10" fmla="*/ 6 w 26"/>
                <a:gd name="T11" fmla="*/ 3 h 87"/>
                <a:gd name="T12" fmla="*/ 24 w 26"/>
                <a:gd name="T13" fmla="*/ 19 h 87"/>
              </a:gdLst>
              <a:ahLst/>
              <a:cxnLst>
                <a:cxn ang="0">
                  <a:pos x="T0" y="T1"/>
                </a:cxn>
                <a:cxn ang="0">
                  <a:pos x="T2" y="T3"/>
                </a:cxn>
                <a:cxn ang="0">
                  <a:pos x="T4" y="T5"/>
                </a:cxn>
                <a:cxn ang="0">
                  <a:pos x="T6" y="T7"/>
                </a:cxn>
                <a:cxn ang="0">
                  <a:pos x="T8" y="T9"/>
                </a:cxn>
                <a:cxn ang="0">
                  <a:pos x="T10" y="T11"/>
                </a:cxn>
                <a:cxn ang="0">
                  <a:pos x="T12" y="T13"/>
                </a:cxn>
              </a:cxnLst>
              <a:rect l="0" t="0" r="r" b="b"/>
              <a:pathLst>
                <a:path w="26" h="87">
                  <a:moveTo>
                    <a:pt x="24" y="19"/>
                  </a:moveTo>
                  <a:cubicBezTo>
                    <a:pt x="26" y="87"/>
                    <a:pt x="26" y="87"/>
                    <a:pt x="26" y="87"/>
                  </a:cubicBezTo>
                  <a:cubicBezTo>
                    <a:pt x="15" y="82"/>
                    <a:pt x="16" y="75"/>
                    <a:pt x="8" y="70"/>
                  </a:cubicBezTo>
                  <a:cubicBezTo>
                    <a:pt x="7" y="69"/>
                    <a:pt x="5" y="68"/>
                    <a:pt x="2" y="67"/>
                  </a:cubicBezTo>
                  <a:cubicBezTo>
                    <a:pt x="0" y="0"/>
                    <a:pt x="0" y="0"/>
                    <a:pt x="0" y="0"/>
                  </a:cubicBezTo>
                  <a:cubicBezTo>
                    <a:pt x="3" y="1"/>
                    <a:pt x="5" y="2"/>
                    <a:pt x="6" y="3"/>
                  </a:cubicBezTo>
                  <a:cubicBezTo>
                    <a:pt x="14" y="8"/>
                    <a:pt x="13" y="15"/>
                    <a:pt x="24" y="19"/>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0" name="Freeform 2430"/>
            <p:cNvSpPr>
              <a:spLocks/>
            </p:cNvSpPr>
            <p:nvPr/>
          </p:nvSpPr>
          <p:spPr bwMode="auto">
            <a:xfrm>
              <a:off x="13046853" y="214710"/>
              <a:ext cx="14288" cy="92075"/>
            </a:xfrm>
            <a:custGeom>
              <a:avLst/>
              <a:gdLst>
                <a:gd name="T0" fmla="*/ 10 w 12"/>
                <a:gd name="T1" fmla="*/ 3 h 70"/>
                <a:gd name="T2" fmla="*/ 12 w 12"/>
                <a:gd name="T3" fmla="*/ 70 h 70"/>
                <a:gd name="T4" fmla="*/ 1 w 12"/>
                <a:gd name="T5" fmla="*/ 67 h 70"/>
                <a:gd name="T6" fmla="*/ 0 w 12"/>
                <a:gd name="T7" fmla="*/ 0 h 70"/>
                <a:gd name="T8" fmla="*/ 10 w 12"/>
                <a:gd name="T9" fmla="*/ 3 h 70"/>
              </a:gdLst>
              <a:ahLst/>
              <a:cxnLst>
                <a:cxn ang="0">
                  <a:pos x="T0" y="T1"/>
                </a:cxn>
                <a:cxn ang="0">
                  <a:pos x="T2" y="T3"/>
                </a:cxn>
                <a:cxn ang="0">
                  <a:pos x="T4" y="T5"/>
                </a:cxn>
                <a:cxn ang="0">
                  <a:pos x="T6" y="T7"/>
                </a:cxn>
                <a:cxn ang="0">
                  <a:pos x="T8" y="T9"/>
                </a:cxn>
              </a:cxnLst>
              <a:rect l="0" t="0" r="r" b="b"/>
              <a:pathLst>
                <a:path w="12" h="70">
                  <a:moveTo>
                    <a:pt x="10" y="3"/>
                  </a:moveTo>
                  <a:cubicBezTo>
                    <a:pt x="12" y="70"/>
                    <a:pt x="12" y="70"/>
                    <a:pt x="12" y="70"/>
                  </a:cubicBezTo>
                  <a:cubicBezTo>
                    <a:pt x="9" y="69"/>
                    <a:pt x="5" y="68"/>
                    <a:pt x="1" y="67"/>
                  </a:cubicBezTo>
                  <a:cubicBezTo>
                    <a:pt x="0" y="0"/>
                    <a:pt x="0" y="0"/>
                    <a:pt x="0" y="0"/>
                  </a:cubicBezTo>
                  <a:cubicBezTo>
                    <a:pt x="3" y="1"/>
                    <a:pt x="7" y="2"/>
                    <a:pt x="10"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1" name="Freeform 2431"/>
            <p:cNvSpPr>
              <a:spLocks/>
            </p:cNvSpPr>
            <p:nvPr/>
          </p:nvSpPr>
          <p:spPr bwMode="auto">
            <a:xfrm>
              <a:off x="13011928" y="205185"/>
              <a:ext cx="36513" cy="96838"/>
            </a:xfrm>
            <a:custGeom>
              <a:avLst/>
              <a:gdLst>
                <a:gd name="T0" fmla="*/ 27 w 28"/>
                <a:gd name="T1" fmla="*/ 7 h 74"/>
                <a:gd name="T2" fmla="*/ 28 w 28"/>
                <a:gd name="T3" fmla="*/ 74 h 74"/>
                <a:gd name="T4" fmla="*/ 2 w 28"/>
                <a:gd name="T5" fmla="*/ 67 h 74"/>
                <a:gd name="T6" fmla="*/ 0 w 28"/>
                <a:gd name="T7" fmla="*/ 0 h 74"/>
                <a:gd name="T8" fmla="*/ 27 w 28"/>
                <a:gd name="T9" fmla="*/ 7 h 74"/>
              </a:gdLst>
              <a:ahLst/>
              <a:cxnLst>
                <a:cxn ang="0">
                  <a:pos x="T0" y="T1"/>
                </a:cxn>
                <a:cxn ang="0">
                  <a:pos x="T2" y="T3"/>
                </a:cxn>
                <a:cxn ang="0">
                  <a:pos x="T4" y="T5"/>
                </a:cxn>
                <a:cxn ang="0">
                  <a:pos x="T6" y="T7"/>
                </a:cxn>
                <a:cxn ang="0">
                  <a:pos x="T8" y="T9"/>
                </a:cxn>
              </a:cxnLst>
              <a:rect l="0" t="0" r="r" b="b"/>
              <a:pathLst>
                <a:path w="28" h="74">
                  <a:moveTo>
                    <a:pt x="27" y="7"/>
                  </a:moveTo>
                  <a:cubicBezTo>
                    <a:pt x="28" y="74"/>
                    <a:pt x="28" y="74"/>
                    <a:pt x="28" y="74"/>
                  </a:cubicBezTo>
                  <a:cubicBezTo>
                    <a:pt x="19" y="71"/>
                    <a:pt x="8" y="69"/>
                    <a:pt x="2" y="67"/>
                  </a:cubicBezTo>
                  <a:cubicBezTo>
                    <a:pt x="0" y="0"/>
                    <a:pt x="0" y="0"/>
                    <a:pt x="0" y="0"/>
                  </a:cubicBezTo>
                  <a:cubicBezTo>
                    <a:pt x="6" y="2"/>
                    <a:pt x="17" y="4"/>
                    <a:pt x="27" y="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2" name="Freeform 2432"/>
            <p:cNvSpPr>
              <a:spLocks/>
            </p:cNvSpPr>
            <p:nvPr/>
          </p:nvSpPr>
          <p:spPr bwMode="auto">
            <a:xfrm>
              <a:off x="13007166" y="205185"/>
              <a:ext cx="7938" cy="87313"/>
            </a:xfrm>
            <a:custGeom>
              <a:avLst/>
              <a:gdLst>
                <a:gd name="T0" fmla="*/ 4 w 6"/>
                <a:gd name="T1" fmla="*/ 1 h 68"/>
                <a:gd name="T2" fmla="*/ 6 w 6"/>
                <a:gd name="T3" fmla="*/ 68 h 68"/>
                <a:gd name="T4" fmla="*/ 2 w 6"/>
                <a:gd name="T5" fmla="*/ 67 h 68"/>
                <a:gd name="T6" fmla="*/ 0 w 6"/>
                <a:gd name="T7" fmla="*/ 0 h 68"/>
                <a:gd name="T8" fmla="*/ 4 w 6"/>
                <a:gd name="T9" fmla="*/ 1 h 68"/>
              </a:gdLst>
              <a:ahLst/>
              <a:cxnLst>
                <a:cxn ang="0">
                  <a:pos x="T0" y="T1"/>
                </a:cxn>
                <a:cxn ang="0">
                  <a:pos x="T2" y="T3"/>
                </a:cxn>
                <a:cxn ang="0">
                  <a:pos x="T4" y="T5"/>
                </a:cxn>
                <a:cxn ang="0">
                  <a:pos x="T6" y="T7"/>
                </a:cxn>
                <a:cxn ang="0">
                  <a:pos x="T8" y="T9"/>
                </a:cxn>
              </a:cxnLst>
              <a:rect l="0" t="0" r="r" b="b"/>
              <a:pathLst>
                <a:path w="6" h="68">
                  <a:moveTo>
                    <a:pt x="4" y="1"/>
                  </a:moveTo>
                  <a:cubicBezTo>
                    <a:pt x="6" y="68"/>
                    <a:pt x="6" y="68"/>
                    <a:pt x="6" y="68"/>
                  </a:cubicBezTo>
                  <a:cubicBezTo>
                    <a:pt x="5" y="68"/>
                    <a:pt x="3" y="68"/>
                    <a:pt x="2" y="67"/>
                  </a:cubicBezTo>
                  <a:cubicBezTo>
                    <a:pt x="0" y="0"/>
                    <a:pt x="0" y="0"/>
                    <a:pt x="0" y="0"/>
                  </a:cubicBezTo>
                  <a:cubicBezTo>
                    <a:pt x="1" y="0"/>
                    <a:pt x="3" y="1"/>
                    <a:pt x="4" y="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3" name="Freeform 2433"/>
            <p:cNvSpPr>
              <a:spLocks/>
            </p:cNvSpPr>
            <p:nvPr/>
          </p:nvSpPr>
          <p:spPr bwMode="auto">
            <a:xfrm>
              <a:off x="13007166" y="205185"/>
              <a:ext cx="3175" cy="87313"/>
            </a:xfrm>
            <a:custGeom>
              <a:avLst/>
              <a:gdLst>
                <a:gd name="T0" fmla="*/ 1 w 3"/>
                <a:gd name="T1" fmla="*/ 0 h 67"/>
                <a:gd name="T2" fmla="*/ 3 w 3"/>
                <a:gd name="T3" fmla="*/ 67 h 67"/>
                <a:gd name="T4" fmla="*/ 3 w 3"/>
                <a:gd name="T5" fmla="*/ 67 h 67"/>
                <a:gd name="T6" fmla="*/ 2 w 3"/>
                <a:gd name="T7" fmla="*/ 67 h 67"/>
                <a:gd name="T8" fmla="*/ 0 w 3"/>
                <a:gd name="T9" fmla="*/ 0 h 67"/>
                <a:gd name="T10" fmla="*/ 1 w 3"/>
                <a:gd name="T11" fmla="*/ 0 h 67"/>
                <a:gd name="T12" fmla="*/ 1 w 3"/>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3" h="67">
                  <a:moveTo>
                    <a:pt x="1" y="0"/>
                  </a:moveTo>
                  <a:cubicBezTo>
                    <a:pt x="3" y="67"/>
                    <a:pt x="3" y="67"/>
                    <a:pt x="3" y="67"/>
                  </a:cubicBezTo>
                  <a:cubicBezTo>
                    <a:pt x="3" y="67"/>
                    <a:pt x="3" y="67"/>
                    <a:pt x="3" y="67"/>
                  </a:cubicBezTo>
                  <a:cubicBezTo>
                    <a:pt x="3" y="67"/>
                    <a:pt x="2" y="67"/>
                    <a:pt x="2" y="67"/>
                  </a:cubicBezTo>
                  <a:cubicBezTo>
                    <a:pt x="0" y="0"/>
                    <a:pt x="0" y="0"/>
                    <a:pt x="0" y="0"/>
                  </a:cubicBezTo>
                  <a:cubicBezTo>
                    <a:pt x="1" y="0"/>
                    <a:pt x="1" y="0"/>
                    <a:pt x="1"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4" name="Freeform 2434"/>
            <p:cNvSpPr>
              <a:spLocks/>
            </p:cNvSpPr>
            <p:nvPr/>
          </p:nvSpPr>
          <p:spPr bwMode="auto">
            <a:xfrm>
              <a:off x="13000816" y="202010"/>
              <a:ext cx="7938" cy="90488"/>
            </a:xfrm>
            <a:custGeom>
              <a:avLst/>
              <a:gdLst>
                <a:gd name="T0" fmla="*/ 4 w 6"/>
                <a:gd name="T1" fmla="*/ 2 h 69"/>
                <a:gd name="T2" fmla="*/ 6 w 6"/>
                <a:gd name="T3" fmla="*/ 69 h 69"/>
                <a:gd name="T4" fmla="*/ 2 w 6"/>
                <a:gd name="T5" fmla="*/ 67 h 69"/>
                <a:gd name="T6" fmla="*/ 0 w 6"/>
                <a:gd name="T7" fmla="*/ 0 h 69"/>
                <a:gd name="T8" fmla="*/ 4 w 6"/>
                <a:gd name="T9" fmla="*/ 2 h 69"/>
              </a:gdLst>
              <a:ahLst/>
              <a:cxnLst>
                <a:cxn ang="0">
                  <a:pos x="T0" y="T1"/>
                </a:cxn>
                <a:cxn ang="0">
                  <a:pos x="T2" y="T3"/>
                </a:cxn>
                <a:cxn ang="0">
                  <a:pos x="T4" y="T5"/>
                </a:cxn>
                <a:cxn ang="0">
                  <a:pos x="T6" y="T7"/>
                </a:cxn>
                <a:cxn ang="0">
                  <a:pos x="T8" y="T9"/>
                </a:cxn>
              </a:cxnLst>
              <a:rect l="0" t="0" r="r" b="b"/>
              <a:pathLst>
                <a:path w="6" h="69">
                  <a:moveTo>
                    <a:pt x="4" y="2"/>
                  </a:moveTo>
                  <a:cubicBezTo>
                    <a:pt x="6" y="69"/>
                    <a:pt x="6" y="69"/>
                    <a:pt x="6" y="69"/>
                  </a:cubicBezTo>
                  <a:cubicBezTo>
                    <a:pt x="5" y="68"/>
                    <a:pt x="4" y="68"/>
                    <a:pt x="2" y="67"/>
                  </a:cubicBezTo>
                  <a:cubicBezTo>
                    <a:pt x="0" y="0"/>
                    <a:pt x="0" y="0"/>
                    <a:pt x="0" y="0"/>
                  </a:cubicBezTo>
                  <a:cubicBezTo>
                    <a:pt x="2" y="1"/>
                    <a:pt x="3" y="1"/>
                    <a:pt x="4"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5" name="Freeform 2435"/>
            <p:cNvSpPr>
              <a:spLocks/>
            </p:cNvSpPr>
            <p:nvPr/>
          </p:nvSpPr>
          <p:spPr bwMode="auto">
            <a:xfrm>
              <a:off x="12984941" y="197247"/>
              <a:ext cx="19050" cy="92075"/>
            </a:xfrm>
            <a:custGeom>
              <a:avLst/>
              <a:gdLst>
                <a:gd name="T0" fmla="*/ 13 w 15"/>
                <a:gd name="T1" fmla="*/ 3 h 70"/>
                <a:gd name="T2" fmla="*/ 15 w 15"/>
                <a:gd name="T3" fmla="*/ 70 h 70"/>
                <a:gd name="T4" fmla="*/ 2 w 15"/>
                <a:gd name="T5" fmla="*/ 67 h 70"/>
                <a:gd name="T6" fmla="*/ 0 w 15"/>
                <a:gd name="T7" fmla="*/ 0 h 70"/>
                <a:gd name="T8" fmla="*/ 13 w 15"/>
                <a:gd name="T9" fmla="*/ 3 h 70"/>
              </a:gdLst>
              <a:ahLst/>
              <a:cxnLst>
                <a:cxn ang="0">
                  <a:pos x="T0" y="T1"/>
                </a:cxn>
                <a:cxn ang="0">
                  <a:pos x="T2" y="T3"/>
                </a:cxn>
                <a:cxn ang="0">
                  <a:pos x="T4" y="T5"/>
                </a:cxn>
                <a:cxn ang="0">
                  <a:pos x="T6" y="T7"/>
                </a:cxn>
                <a:cxn ang="0">
                  <a:pos x="T8" y="T9"/>
                </a:cxn>
              </a:cxnLst>
              <a:rect l="0" t="0" r="r" b="b"/>
              <a:pathLst>
                <a:path w="15" h="70">
                  <a:moveTo>
                    <a:pt x="13" y="3"/>
                  </a:moveTo>
                  <a:cubicBezTo>
                    <a:pt x="15" y="70"/>
                    <a:pt x="15" y="70"/>
                    <a:pt x="15" y="70"/>
                  </a:cubicBezTo>
                  <a:cubicBezTo>
                    <a:pt x="11" y="69"/>
                    <a:pt x="7" y="68"/>
                    <a:pt x="2" y="67"/>
                  </a:cubicBezTo>
                  <a:cubicBezTo>
                    <a:pt x="0" y="0"/>
                    <a:pt x="0" y="0"/>
                    <a:pt x="0" y="0"/>
                  </a:cubicBezTo>
                  <a:cubicBezTo>
                    <a:pt x="5" y="1"/>
                    <a:pt x="9" y="2"/>
                    <a:pt x="13" y="3"/>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6" name="Freeform 2436"/>
            <p:cNvSpPr>
              <a:spLocks/>
            </p:cNvSpPr>
            <p:nvPr/>
          </p:nvSpPr>
          <p:spPr bwMode="auto">
            <a:xfrm>
              <a:off x="12977003" y="195660"/>
              <a:ext cx="11113" cy="90488"/>
            </a:xfrm>
            <a:custGeom>
              <a:avLst/>
              <a:gdLst>
                <a:gd name="T0" fmla="*/ 7 w 9"/>
                <a:gd name="T1" fmla="*/ 2 h 69"/>
                <a:gd name="T2" fmla="*/ 9 w 9"/>
                <a:gd name="T3" fmla="*/ 69 h 69"/>
                <a:gd name="T4" fmla="*/ 2 w 9"/>
                <a:gd name="T5" fmla="*/ 67 h 69"/>
                <a:gd name="T6" fmla="*/ 0 w 9"/>
                <a:gd name="T7" fmla="*/ 0 h 69"/>
                <a:gd name="T8" fmla="*/ 7 w 9"/>
                <a:gd name="T9" fmla="*/ 2 h 69"/>
              </a:gdLst>
              <a:ahLst/>
              <a:cxnLst>
                <a:cxn ang="0">
                  <a:pos x="T0" y="T1"/>
                </a:cxn>
                <a:cxn ang="0">
                  <a:pos x="T2" y="T3"/>
                </a:cxn>
                <a:cxn ang="0">
                  <a:pos x="T4" y="T5"/>
                </a:cxn>
                <a:cxn ang="0">
                  <a:pos x="T6" y="T7"/>
                </a:cxn>
                <a:cxn ang="0">
                  <a:pos x="T8" y="T9"/>
                </a:cxn>
              </a:cxnLst>
              <a:rect l="0" t="0" r="r" b="b"/>
              <a:pathLst>
                <a:path w="9" h="69">
                  <a:moveTo>
                    <a:pt x="7" y="2"/>
                  </a:moveTo>
                  <a:cubicBezTo>
                    <a:pt x="9" y="69"/>
                    <a:pt x="9" y="69"/>
                    <a:pt x="9" y="69"/>
                  </a:cubicBezTo>
                  <a:cubicBezTo>
                    <a:pt x="7" y="69"/>
                    <a:pt x="4" y="68"/>
                    <a:pt x="2" y="67"/>
                  </a:cubicBezTo>
                  <a:cubicBezTo>
                    <a:pt x="0" y="0"/>
                    <a:pt x="0" y="0"/>
                    <a:pt x="0" y="0"/>
                  </a:cubicBezTo>
                  <a:cubicBezTo>
                    <a:pt x="2" y="1"/>
                    <a:pt x="5" y="2"/>
                    <a:pt x="7" y="2"/>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7" name="Freeform 2437"/>
            <p:cNvSpPr>
              <a:spLocks/>
            </p:cNvSpPr>
            <p:nvPr/>
          </p:nvSpPr>
          <p:spPr bwMode="auto">
            <a:xfrm>
              <a:off x="12943666" y="168672"/>
              <a:ext cx="34925" cy="114300"/>
            </a:xfrm>
            <a:custGeom>
              <a:avLst/>
              <a:gdLst>
                <a:gd name="T0" fmla="*/ 26 w 28"/>
                <a:gd name="T1" fmla="*/ 21 h 88"/>
                <a:gd name="T2" fmla="*/ 28 w 28"/>
                <a:gd name="T3" fmla="*/ 88 h 88"/>
                <a:gd name="T4" fmla="*/ 22 w 28"/>
                <a:gd name="T5" fmla="*/ 85 h 88"/>
                <a:gd name="T6" fmla="*/ 2 w 28"/>
                <a:gd name="T7" fmla="*/ 67 h 88"/>
                <a:gd name="T8" fmla="*/ 0 w 28"/>
                <a:gd name="T9" fmla="*/ 0 h 88"/>
                <a:gd name="T10" fmla="*/ 20 w 28"/>
                <a:gd name="T11" fmla="*/ 18 h 88"/>
                <a:gd name="T12" fmla="*/ 26 w 28"/>
                <a:gd name="T13" fmla="*/ 21 h 88"/>
              </a:gdLst>
              <a:ahLst/>
              <a:cxnLst>
                <a:cxn ang="0">
                  <a:pos x="T0" y="T1"/>
                </a:cxn>
                <a:cxn ang="0">
                  <a:pos x="T2" y="T3"/>
                </a:cxn>
                <a:cxn ang="0">
                  <a:pos x="T4" y="T5"/>
                </a:cxn>
                <a:cxn ang="0">
                  <a:pos x="T6" y="T7"/>
                </a:cxn>
                <a:cxn ang="0">
                  <a:pos x="T8" y="T9"/>
                </a:cxn>
                <a:cxn ang="0">
                  <a:pos x="T10" y="T11"/>
                </a:cxn>
                <a:cxn ang="0">
                  <a:pos x="T12" y="T13"/>
                </a:cxn>
              </a:cxnLst>
              <a:rect l="0" t="0" r="r" b="b"/>
              <a:pathLst>
                <a:path w="28" h="88">
                  <a:moveTo>
                    <a:pt x="26" y="21"/>
                  </a:moveTo>
                  <a:cubicBezTo>
                    <a:pt x="28" y="88"/>
                    <a:pt x="28" y="88"/>
                    <a:pt x="28" y="88"/>
                  </a:cubicBezTo>
                  <a:cubicBezTo>
                    <a:pt x="26" y="87"/>
                    <a:pt x="24" y="86"/>
                    <a:pt x="22" y="85"/>
                  </a:cubicBezTo>
                  <a:cubicBezTo>
                    <a:pt x="14" y="81"/>
                    <a:pt x="6" y="69"/>
                    <a:pt x="2" y="67"/>
                  </a:cubicBezTo>
                  <a:cubicBezTo>
                    <a:pt x="0" y="0"/>
                    <a:pt x="0" y="0"/>
                    <a:pt x="0" y="0"/>
                  </a:cubicBezTo>
                  <a:cubicBezTo>
                    <a:pt x="4" y="2"/>
                    <a:pt x="12" y="14"/>
                    <a:pt x="20" y="18"/>
                  </a:cubicBezTo>
                  <a:cubicBezTo>
                    <a:pt x="22" y="19"/>
                    <a:pt x="24" y="20"/>
                    <a:pt x="26" y="2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8" name="Freeform 2438"/>
            <p:cNvSpPr>
              <a:spLocks/>
            </p:cNvSpPr>
            <p:nvPr/>
          </p:nvSpPr>
          <p:spPr bwMode="auto">
            <a:xfrm>
              <a:off x="12943666" y="16867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59" name="Freeform 2439"/>
            <p:cNvSpPr>
              <a:spLocks/>
            </p:cNvSpPr>
            <p:nvPr/>
          </p:nvSpPr>
          <p:spPr bwMode="auto">
            <a:xfrm>
              <a:off x="12943666" y="168672"/>
              <a:ext cx="3175" cy="87313"/>
            </a:xfrm>
            <a:custGeom>
              <a:avLst/>
              <a:gdLst>
                <a:gd name="T0" fmla="*/ 0 w 2"/>
                <a:gd name="T1" fmla="*/ 0 h 67"/>
                <a:gd name="T2" fmla="*/ 2 w 2"/>
                <a:gd name="T3" fmla="*/ 67 h 67"/>
                <a:gd name="T4" fmla="*/ 2 w 2"/>
                <a:gd name="T5" fmla="*/ 67 h 67"/>
                <a:gd name="T6" fmla="*/ 0 w 2"/>
                <a:gd name="T7" fmla="*/ 0 h 67"/>
                <a:gd name="T8" fmla="*/ 0 w 2"/>
                <a:gd name="T9" fmla="*/ 0 h 67"/>
              </a:gdLst>
              <a:ahLst/>
              <a:cxnLst>
                <a:cxn ang="0">
                  <a:pos x="T0" y="T1"/>
                </a:cxn>
                <a:cxn ang="0">
                  <a:pos x="T2" y="T3"/>
                </a:cxn>
                <a:cxn ang="0">
                  <a:pos x="T4" y="T5"/>
                </a:cxn>
                <a:cxn ang="0">
                  <a:pos x="T6" y="T7"/>
                </a:cxn>
                <a:cxn ang="0">
                  <a:pos x="T8" y="T9"/>
                </a:cxn>
              </a:cxnLst>
              <a:rect l="0" t="0" r="r" b="b"/>
              <a:pathLst>
                <a:path w="2" h="67">
                  <a:moveTo>
                    <a:pt x="0" y="0"/>
                  </a:moveTo>
                  <a:cubicBezTo>
                    <a:pt x="2" y="67"/>
                    <a:pt x="2" y="67"/>
                    <a:pt x="2" y="67"/>
                  </a:cubicBezTo>
                  <a:cubicBezTo>
                    <a:pt x="2" y="67"/>
                    <a:pt x="2" y="67"/>
                    <a:pt x="2" y="67"/>
                  </a:cubicBezTo>
                  <a:cubicBezTo>
                    <a:pt x="0" y="0"/>
                    <a:pt x="0" y="0"/>
                    <a:pt x="0" y="0"/>
                  </a:cubicBezTo>
                  <a:cubicBezTo>
                    <a:pt x="0" y="0"/>
                    <a:pt x="0" y="0"/>
                    <a:pt x="0"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0" name="Freeform 2440"/>
            <p:cNvSpPr>
              <a:spLocks/>
            </p:cNvSpPr>
            <p:nvPr/>
          </p:nvSpPr>
          <p:spPr bwMode="auto">
            <a:xfrm>
              <a:off x="12942078" y="168672"/>
              <a:ext cx="4763" cy="87313"/>
            </a:xfrm>
            <a:custGeom>
              <a:avLst/>
              <a:gdLst>
                <a:gd name="T0" fmla="*/ 1 w 3"/>
                <a:gd name="T1" fmla="*/ 0 h 67"/>
                <a:gd name="T2" fmla="*/ 3 w 3"/>
                <a:gd name="T3" fmla="*/ 67 h 67"/>
                <a:gd name="T4" fmla="*/ 2 w 3"/>
                <a:gd name="T5" fmla="*/ 67 h 67"/>
                <a:gd name="T6" fmla="*/ 0 w 3"/>
                <a:gd name="T7" fmla="*/ 0 h 67"/>
                <a:gd name="T8" fmla="*/ 1 w 3"/>
                <a:gd name="T9" fmla="*/ 0 h 67"/>
              </a:gdLst>
              <a:ahLst/>
              <a:cxnLst>
                <a:cxn ang="0">
                  <a:pos x="T0" y="T1"/>
                </a:cxn>
                <a:cxn ang="0">
                  <a:pos x="T2" y="T3"/>
                </a:cxn>
                <a:cxn ang="0">
                  <a:pos x="T4" y="T5"/>
                </a:cxn>
                <a:cxn ang="0">
                  <a:pos x="T6" y="T7"/>
                </a:cxn>
                <a:cxn ang="0">
                  <a:pos x="T8" y="T9"/>
                </a:cxn>
              </a:cxnLst>
              <a:rect l="0" t="0" r="r" b="b"/>
              <a:pathLst>
                <a:path w="3" h="67">
                  <a:moveTo>
                    <a:pt x="1" y="0"/>
                  </a:moveTo>
                  <a:cubicBezTo>
                    <a:pt x="3" y="67"/>
                    <a:pt x="3" y="67"/>
                    <a:pt x="3" y="67"/>
                  </a:cubicBezTo>
                  <a:cubicBezTo>
                    <a:pt x="3" y="67"/>
                    <a:pt x="2" y="67"/>
                    <a:pt x="2" y="67"/>
                  </a:cubicBezTo>
                  <a:cubicBezTo>
                    <a:pt x="0" y="0"/>
                    <a:pt x="0" y="0"/>
                    <a:pt x="0" y="0"/>
                  </a:cubicBezTo>
                  <a:cubicBezTo>
                    <a:pt x="1" y="0"/>
                    <a:pt x="1"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1" name="Freeform 2441"/>
            <p:cNvSpPr>
              <a:spLocks/>
            </p:cNvSpPr>
            <p:nvPr/>
          </p:nvSpPr>
          <p:spPr bwMode="auto">
            <a:xfrm>
              <a:off x="13245291" y="303610"/>
              <a:ext cx="12700" cy="100013"/>
            </a:xfrm>
            <a:custGeom>
              <a:avLst/>
              <a:gdLst>
                <a:gd name="T0" fmla="*/ 6 w 8"/>
                <a:gd name="T1" fmla="*/ 0 h 63"/>
                <a:gd name="T2" fmla="*/ 8 w 8"/>
                <a:gd name="T3" fmla="*/ 55 h 63"/>
                <a:gd name="T4" fmla="*/ 2 w 8"/>
                <a:gd name="T5" fmla="*/ 63 h 63"/>
                <a:gd name="T6" fmla="*/ 0 w 8"/>
                <a:gd name="T7" fmla="*/ 8 h 63"/>
                <a:gd name="T8" fmla="*/ 6 w 8"/>
                <a:gd name="T9" fmla="*/ 0 h 63"/>
              </a:gdLst>
              <a:ahLst/>
              <a:cxnLst>
                <a:cxn ang="0">
                  <a:pos x="T0" y="T1"/>
                </a:cxn>
                <a:cxn ang="0">
                  <a:pos x="T2" y="T3"/>
                </a:cxn>
                <a:cxn ang="0">
                  <a:pos x="T4" y="T5"/>
                </a:cxn>
                <a:cxn ang="0">
                  <a:pos x="T6" y="T7"/>
                </a:cxn>
                <a:cxn ang="0">
                  <a:pos x="T8" y="T9"/>
                </a:cxn>
              </a:cxnLst>
              <a:rect l="0" t="0" r="r" b="b"/>
              <a:pathLst>
                <a:path w="8" h="63">
                  <a:moveTo>
                    <a:pt x="6" y="0"/>
                  </a:moveTo>
                  <a:lnTo>
                    <a:pt x="8" y="55"/>
                  </a:lnTo>
                  <a:lnTo>
                    <a:pt x="2" y="63"/>
                  </a:lnTo>
                  <a:lnTo>
                    <a:pt x="0" y="8"/>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2" name="Freeform 2442"/>
            <p:cNvSpPr>
              <a:spLocks/>
            </p:cNvSpPr>
            <p:nvPr/>
          </p:nvSpPr>
          <p:spPr bwMode="auto">
            <a:xfrm>
              <a:off x="13232591" y="316310"/>
              <a:ext cx="15875" cy="95250"/>
            </a:xfrm>
            <a:custGeom>
              <a:avLst/>
              <a:gdLst>
                <a:gd name="T0" fmla="*/ 8 w 10"/>
                <a:gd name="T1" fmla="*/ 0 h 60"/>
                <a:gd name="T2" fmla="*/ 10 w 10"/>
                <a:gd name="T3" fmla="*/ 55 h 60"/>
                <a:gd name="T4" fmla="*/ 2 w 10"/>
                <a:gd name="T5" fmla="*/ 60 h 60"/>
                <a:gd name="T6" fmla="*/ 0 w 10"/>
                <a:gd name="T7" fmla="*/ 4 h 60"/>
                <a:gd name="T8" fmla="*/ 8 w 10"/>
                <a:gd name="T9" fmla="*/ 0 h 60"/>
              </a:gdLst>
              <a:ahLst/>
              <a:cxnLst>
                <a:cxn ang="0">
                  <a:pos x="T0" y="T1"/>
                </a:cxn>
                <a:cxn ang="0">
                  <a:pos x="T2" y="T3"/>
                </a:cxn>
                <a:cxn ang="0">
                  <a:pos x="T4" y="T5"/>
                </a:cxn>
                <a:cxn ang="0">
                  <a:pos x="T6" y="T7"/>
                </a:cxn>
                <a:cxn ang="0">
                  <a:pos x="T8" y="T9"/>
                </a:cxn>
              </a:cxnLst>
              <a:rect l="0" t="0" r="r" b="b"/>
              <a:pathLst>
                <a:path w="10" h="60">
                  <a:moveTo>
                    <a:pt x="8" y="0"/>
                  </a:moveTo>
                  <a:lnTo>
                    <a:pt x="10" y="55"/>
                  </a:lnTo>
                  <a:lnTo>
                    <a:pt x="2" y="60"/>
                  </a:lnTo>
                  <a:lnTo>
                    <a:pt x="0" y="4"/>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3" name="Freeform 2443"/>
            <p:cNvSpPr>
              <a:spLocks/>
            </p:cNvSpPr>
            <p:nvPr/>
          </p:nvSpPr>
          <p:spPr bwMode="auto">
            <a:xfrm>
              <a:off x="13226241" y="316310"/>
              <a:ext cx="9525" cy="95250"/>
            </a:xfrm>
            <a:custGeom>
              <a:avLst/>
              <a:gdLst>
                <a:gd name="T0" fmla="*/ 5 w 7"/>
                <a:gd name="T1" fmla="*/ 5 h 72"/>
                <a:gd name="T2" fmla="*/ 7 w 7"/>
                <a:gd name="T3" fmla="*/ 72 h 72"/>
                <a:gd name="T4" fmla="*/ 2 w 7"/>
                <a:gd name="T5" fmla="*/ 67 h 72"/>
                <a:gd name="T6" fmla="*/ 0 w 7"/>
                <a:gd name="T7" fmla="*/ 0 h 72"/>
                <a:gd name="T8" fmla="*/ 5 w 7"/>
                <a:gd name="T9" fmla="*/ 5 h 72"/>
              </a:gdLst>
              <a:ahLst/>
              <a:cxnLst>
                <a:cxn ang="0">
                  <a:pos x="T0" y="T1"/>
                </a:cxn>
                <a:cxn ang="0">
                  <a:pos x="T2" y="T3"/>
                </a:cxn>
                <a:cxn ang="0">
                  <a:pos x="T4" y="T5"/>
                </a:cxn>
                <a:cxn ang="0">
                  <a:pos x="T6" y="T7"/>
                </a:cxn>
                <a:cxn ang="0">
                  <a:pos x="T8" y="T9"/>
                </a:cxn>
              </a:cxnLst>
              <a:rect l="0" t="0" r="r" b="b"/>
              <a:pathLst>
                <a:path w="7" h="72">
                  <a:moveTo>
                    <a:pt x="5" y="5"/>
                  </a:moveTo>
                  <a:cubicBezTo>
                    <a:pt x="7" y="72"/>
                    <a:pt x="7" y="72"/>
                    <a:pt x="7" y="72"/>
                  </a:cubicBezTo>
                  <a:cubicBezTo>
                    <a:pt x="6" y="70"/>
                    <a:pt x="2" y="69"/>
                    <a:pt x="2" y="67"/>
                  </a:cubicBezTo>
                  <a:cubicBezTo>
                    <a:pt x="0" y="0"/>
                    <a:pt x="0" y="0"/>
                    <a:pt x="0" y="0"/>
                  </a:cubicBezTo>
                  <a:cubicBezTo>
                    <a:pt x="0" y="2"/>
                    <a:pt x="4" y="3"/>
                    <a:pt x="5" y="5"/>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4" name="Freeform 2444"/>
            <p:cNvSpPr>
              <a:spLocks/>
            </p:cNvSpPr>
            <p:nvPr/>
          </p:nvSpPr>
          <p:spPr bwMode="auto">
            <a:xfrm>
              <a:off x="13342128" y="278210"/>
              <a:ext cx="30163" cy="101600"/>
            </a:xfrm>
            <a:custGeom>
              <a:avLst/>
              <a:gdLst>
                <a:gd name="T0" fmla="*/ 22 w 24"/>
                <a:gd name="T1" fmla="*/ 0 h 78"/>
                <a:gd name="T2" fmla="*/ 24 w 24"/>
                <a:gd name="T3" fmla="*/ 67 h 78"/>
                <a:gd name="T4" fmla="*/ 2 w 24"/>
                <a:gd name="T5" fmla="*/ 78 h 78"/>
                <a:gd name="T6" fmla="*/ 0 w 24"/>
                <a:gd name="T7" fmla="*/ 11 h 78"/>
                <a:gd name="T8" fmla="*/ 22 w 24"/>
                <a:gd name="T9" fmla="*/ 0 h 78"/>
              </a:gdLst>
              <a:ahLst/>
              <a:cxnLst>
                <a:cxn ang="0">
                  <a:pos x="T0" y="T1"/>
                </a:cxn>
                <a:cxn ang="0">
                  <a:pos x="T2" y="T3"/>
                </a:cxn>
                <a:cxn ang="0">
                  <a:pos x="T4" y="T5"/>
                </a:cxn>
                <a:cxn ang="0">
                  <a:pos x="T6" y="T7"/>
                </a:cxn>
                <a:cxn ang="0">
                  <a:pos x="T8" y="T9"/>
                </a:cxn>
              </a:cxnLst>
              <a:rect l="0" t="0" r="r" b="b"/>
              <a:pathLst>
                <a:path w="24" h="78">
                  <a:moveTo>
                    <a:pt x="22" y="0"/>
                  </a:moveTo>
                  <a:cubicBezTo>
                    <a:pt x="24" y="67"/>
                    <a:pt x="24" y="67"/>
                    <a:pt x="24" y="67"/>
                  </a:cubicBezTo>
                  <a:cubicBezTo>
                    <a:pt x="23" y="67"/>
                    <a:pt x="9" y="74"/>
                    <a:pt x="2" y="78"/>
                  </a:cubicBezTo>
                  <a:cubicBezTo>
                    <a:pt x="0" y="11"/>
                    <a:pt x="0" y="11"/>
                    <a:pt x="0" y="11"/>
                  </a:cubicBezTo>
                  <a:cubicBezTo>
                    <a:pt x="7" y="7"/>
                    <a:pt x="21" y="0"/>
                    <a:pt x="22"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5" name="Freeform 2445"/>
            <p:cNvSpPr>
              <a:spLocks/>
            </p:cNvSpPr>
            <p:nvPr/>
          </p:nvSpPr>
          <p:spPr bwMode="auto">
            <a:xfrm>
              <a:off x="13338953" y="292497"/>
              <a:ext cx="6350" cy="90488"/>
            </a:xfrm>
            <a:custGeom>
              <a:avLst/>
              <a:gdLst>
                <a:gd name="T0" fmla="*/ 3 w 5"/>
                <a:gd name="T1" fmla="*/ 0 h 70"/>
                <a:gd name="T2" fmla="*/ 5 w 5"/>
                <a:gd name="T3" fmla="*/ 67 h 70"/>
                <a:gd name="T4" fmla="*/ 2 w 5"/>
                <a:gd name="T5" fmla="*/ 70 h 70"/>
                <a:gd name="T6" fmla="*/ 0 w 5"/>
                <a:gd name="T7" fmla="*/ 3 h 70"/>
                <a:gd name="T8" fmla="*/ 3 w 5"/>
                <a:gd name="T9" fmla="*/ 0 h 70"/>
              </a:gdLst>
              <a:ahLst/>
              <a:cxnLst>
                <a:cxn ang="0">
                  <a:pos x="T0" y="T1"/>
                </a:cxn>
                <a:cxn ang="0">
                  <a:pos x="T2" y="T3"/>
                </a:cxn>
                <a:cxn ang="0">
                  <a:pos x="T4" y="T5"/>
                </a:cxn>
                <a:cxn ang="0">
                  <a:pos x="T6" y="T7"/>
                </a:cxn>
                <a:cxn ang="0">
                  <a:pos x="T8" y="T9"/>
                </a:cxn>
              </a:cxnLst>
              <a:rect l="0" t="0" r="r" b="b"/>
              <a:pathLst>
                <a:path w="5" h="70">
                  <a:moveTo>
                    <a:pt x="3" y="0"/>
                  </a:moveTo>
                  <a:cubicBezTo>
                    <a:pt x="5" y="67"/>
                    <a:pt x="5" y="67"/>
                    <a:pt x="5" y="67"/>
                  </a:cubicBezTo>
                  <a:cubicBezTo>
                    <a:pt x="4" y="68"/>
                    <a:pt x="2" y="69"/>
                    <a:pt x="2" y="70"/>
                  </a:cubicBezTo>
                  <a:cubicBezTo>
                    <a:pt x="0" y="3"/>
                    <a:pt x="0" y="3"/>
                    <a:pt x="0" y="3"/>
                  </a:cubicBezTo>
                  <a:cubicBezTo>
                    <a:pt x="0" y="2"/>
                    <a:pt x="2" y="1"/>
                    <a:pt x="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6" name="Freeform 2446"/>
            <p:cNvSpPr>
              <a:spLocks/>
            </p:cNvSpPr>
            <p:nvPr/>
          </p:nvSpPr>
          <p:spPr bwMode="auto">
            <a:xfrm>
              <a:off x="13337366" y="295672"/>
              <a:ext cx="4763" cy="88900"/>
            </a:xfrm>
            <a:custGeom>
              <a:avLst/>
              <a:gdLst>
                <a:gd name="T0" fmla="*/ 1 w 3"/>
                <a:gd name="T1" fmla="*/ 0 h 68"/>
                <a:gd name="T2" fmla="*/ 3 w 3"/>
                <a:gd name="T3" fmla="*/ 67 h 68"/>
                <a:gd name="T4" fmla="*/ 2 w 3"/>
                <a:gd name="T5" fmla="*/ 67 h 68"/>
                <a:gd name="T6" fmla="*/ 2 w 3"/>
                <a:gd name="T7" fmla="*/ 68 h 68"/>
                <a:gd name="T8" fmla="*/ 0 w 3"/>
                <a:gd name="T9" fmla="*/ 1 h 68"/>
                <a:gd name="T10" fmla="*/ 0 w 3"/>
                <a:gd name="T11" fmla="*/ 0 h 68"/>
                <a:gd name="T12" fmla="*/ 1 w 3"/>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3" h="68">
                  <a:moveTo>
                    <a:pt x="1" y="0"/>
                  </a:moveTo>
                  <a:cubicBezTo>
                    <a:pt x="3" y="67"/>
                    <a:pt x="3" y="67"/>
                    <a:pt x="3" y="67"/>
                  </a:cubicBezTo>
                  <a:cubicBezTo>
                    <a:pt x="2" y="67"/>
                    <a:pt x="2" y="67"/>
                    <a:pt x="2" y="67"/>
                  </a:cubicBezTo>
                  <a:cubicBezTo>
                    <a:pt x="2" y="67"/>
                    <a:pt x="2" y="68"/>
                    <a:pt x="2" y="68"/>
                  </a:cubicBezTo>
                  <a:cubicBezTo>
                    <a:pt x="0" y="1"/>
                    <a:pt x="0" y="1"/>
                    <a:pt x="0" y="1"/>
                  </a:cubicBezTo>
                  <a:cubicBezTo>
                    <a:pt x="0" y="0"/>
                    <a:pt x="0" y="0"/>
                    <a:pt x="0" y="0"/>
                  </a:cubicBezTo>
                  <a:cubicBezTo>
                    <a:pt x="0" y="0"/>
                    <a:pt x="0" y="0"/>
                    <a:pt x="1"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7" name="Freeform 2447"/>
            <p:cNvSpPr>
              <a:spLocks/>
            </p:cNvSpPr>
            <p:nvPr/>
          </p:nvSpPr>
          <p:spPr bwMode="auto">
            <a:xfrm>
              <a:off x="13318316" y="297260"/>
              <a:ext cx="22225" cy="114300"/>
            </a:xfrm>
            <a:custGeom>
              <a:avLst/>
              <a:gdLst>
                <a:gd name="T0" fmla="*/ 16 w 18"/>
                <a:gd name="T1" fmla="*/ 0 h 87"/>
                <a:gd name="T2" fmla="*/ 18 w 18"/>
                <a:gd name="T3" fmla="*/ 67 h 87"/>
                <a:gd name="T4" fmla="*/ 2 w 18"/>
                <a:gd name="T5" fmla="*/ 87 h 87"/>
                <a:gd name="T6" fmla="*/ 0 w 18"/>
                <a:gd name="T7" fmla="*/ 20 h 87"/>
                <a:gd name="T8" fmla="*/ 16 w 18"/>
                <a:gd name="T9" fmla="*/ 0 h 87"/>
              </a:gdLst>
              <a:ahLst/>
              <a:cxnLst>
                <a:cxn ang="0">
                  <a:pos x="T0" y="T1"/>
                </a:cxn>
                <a:cxn ang="0">
                  <a:pos x="T2" y="T3"/>
                </a:cxn>
                <a:cxn ang="0">
                  <a:pos x="T4" y="T5"/>
                </a:cxn>
                <a:cxn ang="0">
                  <a:pos x="T6" y="T7"/>
                </a:cxn>
                <a:cxn ang="0">
                  <a:pos x="T8" y="T9"/>
                </a:cxn>
              </a:cxnLst>
              <a:rect l="0" t="0" r="r" b="b"/>
              <a:pathLst>
                <a:path w="18" h="87">
                  <a:moveTo>
                    <a:pt x="16" y="0"/>
                  </a:moveTo>
                  <a:cubicBezTo>
                    <a:pt x="18" y="67"/>
                    <a:pt x="18" y="67"/>
                    <a:pt x="18" y="67"/>
                  </a:cubicBezTo>
                  <a:cubicBezTo>
                    <a:pt x="15" y="70"/>
                    <a:pt x="9" y="78"/>
                    <a:pt x="2" y="87"/>
                  </a:cubicBezTo>
                  <a:cubicBezTo>
                    <a:pt x="0" y="20"/>
                    <a:pt x="0" y="20"/>
                    <a:pt x="0" y="20"/>
                  </a:cubicBezTo>
                  <a:cubicBezTo>
                    <a:pt x="7" y="11"/>
                    <a:pt x="13" y="3"/>
                    <a:pt x="1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8" name="Freeform 2448"/>
            <p:cNvSpPr>
              <a:spLocks/>
            </p:cNvSpPr>
            <p:nvPr/>
          </p:nvSpPr>
          <p:spPr bwMode="auto">
            <a:xfrm>
              <a:off x="13310378" y="322660"/>
              <a:ext cx="9525" cy="96838"/>
            </a:xfrm>
            <a:custGeom>
              <a:avLst/>
              <a:gdLst>
                <a:gd name="T0" fmla="*/ 6 w 8"/>
                <a:gd name="T1" fmla="*/ 0 h 74"/>
                <a:gd name="T2" fmla="*/ 8 w 8"/>
                <a:gd name="T3" fmla="*/ 67 h 74"/>
                <a:gd name="T4" fmla="*/ 2 w 8"/>
                <a:gd name="T5" fmla="*/ 74 h 74"/>
                <a:gd name="T6" fmla="*/ 0 w 8"/>
                <a:gd name="T7" fmla="*/ 7 h 74"/>
                <a:gd name="T8" fmla="*/ 6 w 8"/>
                <a:gd name="T9" fmla="*/ 0 h 74"/>
              </a:gdLst>
              <a:ahLst/>
              <a:cxnLst>
                <a:cxn ang="0">
                  <a:pos x="T0" y="T1"/>
                </a:cxn>
                <a:cxn ang="0">
                  <a:pos x="T2" y="T3"/>
                </a:cxn>
                <a:cxn ang="0">
                  <a:pos x="T4" y="T5"/>
                </a:cxn>
                <a:cxn ang="0">
                  <a:pos x="T6" y="T7"/>
                </a:cxn>
                <a:cxn ang="0">
                  <a:pos x="T8" y="T9"/>
                </a:cxn>
              </a:cxnLst>
              <a:rect l="0" t="0" r="r" b="b"/>
              <a:pathLst>
                <a:path w="8" h="74">
                  <a:moveTo>
                    <a:pt x="6" y="0"/>
                  </a:moveTo>
                  <a:cubicBezTo>
                    <a:pt x="8" y="67"/>
                    <a:pt x="8" y="67"/>
                    <a:pt x="8" y="67"/>
                  </a:cubicBezTo>
                  <a:cubicBezTo>
                    <a:pt x="6" y="69"/>
                    <a:pt x="4" y="72"/>
                    <a:pt x="2" y="74"/>
                  </a:cubicBezTo>
                  <a:cubicBezTo>
                    <a:pt x="0" y="7"/>
                    <a:pt x="0" y="7"/>
                    <a:pt x="0" y="7"/>
                  </a:cubicBezTo>
                  <a:cubicBezTo>
                    <a:pt x="2" y="5"/>
                    <a:pt x="4" y="2"/>
                    <a:pt x="6"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69" name="Freeform 2449"/>
            <p:cNvSpPr>
              <a:spLocks/>
            </p:cNvSpPr>
            <p:nvPr/>
          </p:nvSpPr>
          <p:spPr bwMode="auto">
            <a:xfrm>
              <a:off x="13281803" y="332185"/>
              <a:ext cx="30163" cy="117475"/>
            </a:xfrm>
            <a:custGeom>
              <a:avLst/>
              <a:gdLst>
                <a:gd name="T0" fmla="*/ 23 w 25"/>
                <a:gd name="T1" fmla="*/ 0 h 90"/>
                <a:gd name="T2" fmla="*/ 25 w 25"/>
                <a:gd name="T3" fmla="*/ 67 h 90"/>
                <a:gd name="T4" fmla="*/ 2 w 25"/>
                <a:gd name="T5" fmla="*/ 90 h 90"/>
                <a:gd name="T6" fmla="*/ 0 w 25"/>
                <a:gd name="T7" fmla="*/ 23 h 90"/>
                <a:gd name="T8" fmla="*/ 23 w 25"/>
                <a:gd name="T9" fmla="*/ 0 h 90"/>
              </a:gdLst>
              <a:ahLst/>
              <a:cxnLst>
                <a:cxn ang="0">
                  <a:pos x="T0" y="T1"/>
                </a:cxn>
                <a:cxn ang="0">
                  <a:pos x="T2" y="T3"/>
                </a:cxn>
                <a:cxn ang="0">
                  <a:pos x="T4" y="T5"/>
                </a:cxn>
                <a:cxn ang="0">
                  <a:pos x="T6" y="T7"/>
                </a:cxn>
                <a:cxn ang="0">
                  <a:pos x="T8" y="T9"/>
                </a:cxn>
              </a:cxnLst>
              <a:rect l="0" t="0" r="r" b="b"/>
              <a:pathLst>
                <a:path w="25" h="90">
                  <a:moveTo>
                    <a:pt x="23" y="0"/>
                  </a:moveTo>
                  <a:cubicBezTo>
                    <a:pt x="25" y="67"/>
                    <a:pt x="25" y="67"/>
                    <a:pt x="25" y="67"/>
                  </a:cubicBezTo>
                  <a:cubicBezTo>
                    <a:pt x="15" y="78"/>
                    <a:pt x="3" y="90"/>
                    <a:pt x="2" y="90"/>
                  </a:cubicBezTo>
                  <a:cubicBezTo>
                    <a:pt x="0" y="23"/>
                    <a:pt x="0" y="23"/>
                    <a:pt x="0" y="23"/>
                  </a:cubicBezTo>
                  <a:cubicBezTo>
                    <a:pt x="1" y="22"/>
                    <a:pt x="13" y="11"/>
                    <a:pt x="23" y="0"/>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0" name="Freeform 2450"/>
            <p:cNvSpPr>
              <a:spLocks/>
            </p:cNvSpPr>
            <p:nvPr/>
          </p:nvSpPr>
          <p:spPr bwMode="auto">
            <a:xfrm>
              <a:off x="13191316" y="370285"/>
              <a:ext cx="3175" cy="95250"/>
            </a:xfrm>
            <a:custGeom>
              <a:avLst/>
              <a:gdLst>
                <a:gd name="T0" fmla="*/ 0 w 2"/>
                <a:gd name="T1" fmla="*/ 6 h 73"/>
                <a:gd name="T2" fmla="*/ 2 w 2"/>
                <a:gd name="T3" fmla="*/ 73 h 73"/>
                <a:gd name="T4" fmla="*/ 2 w 2"/>
                <a:gd name="T5" fmla="*/ 67 h 73"/>
                <a:gd name="T6" fmla="*/ 0 w 2"/>
                <a:gd name="T7" fmla="*/ 0 h 73"/>
                <a:gd name="T8" fmla="*/ 0 w 2"/>
                <a:gd name="T9" fmla="*/ 6 h 73"/>
              </a:gdLst>
              <a:ahLst/>
              <a:cxnLst>
                <a:cxn ang="0">
                  <a:pos x="T0" y="T1"/>
                </a:cxn>
                <a:cxn ang="0">
                  <a:pos x="T2" y="T3"/>
                </a:cxn>
                <a:cxn ang="0">
                  <a:pos x="T4" y="T5"/>
                </a:cxn>
                <a:cxn ang="0">
                  <a:pos x="T6" y="T7"/>
                </a:cxn>
                <a:cxn ang="0">
                  <a:pos x="T8" y="T9"/>
                </a:cxn>
              </a:cxnLst>
              <a:rect l="0" t="0" r="r" b="b"/>
              <a:pathLst>
                <a:path w="2" h="73">
                  <a:moveTo>
                    <a:pt x="0" y="6"/>
                  </a:moveTo>
                  <a:cubicBezTo>
                    <a:pt x="2" y="73"/>
                    <a:pt x="2" y="73"/>
                    <a:pt x="2" y="73"/>
                  </a:cubicBezTo>
                  <a:cubicBezTo>
                    <a:pt x="2" y="72"/>
                    <a:pt x="2" y="70"/>
                    <a:pt x="2" y="67"/>
                  </a:cubicBezTo>
                  <a:cubicBezTo>
                    <a:pt x="0" y="0"/>
                    <a:pt x="0" y="0"/>
                    <a:pt x="0" y="0"/>
                  </a:cubicBezTo>
                  <a:cubicBezTo>
                    <a:pt x="0" y="3"/>
                    <a:pt x="0" y="5"/>
                    <a:pt x="0" y="6"/>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1" name="Freeform 2451"/>
            <p:cNvSpPr>
              <a:spLocks/>
            </p:cNvSpPr>
            <p:nvPr/>
          </p:nvSpPr>
          <p:spPr bwMode="auto">
            <a:xfrm>
              <a:off x="13256403" y="362347"/>
              <a:ext cx="26988" cy="104775"/>
            </a:xfrm>
            <a:custGeom>
              <a:avLst/>
              <a:gdLst>
                <a:gd name="T0" fmla="*/ 16 w 17"/>
                <a:gd name="T1" fmla="*/ 0 h 66"/>
                <a:gd name="T2" fmla="*/ 17 w 17"/>
                <a:gd name="T3" fmla="*/ 55 h 66"/>
                <a:gd name="T4" fmla="*/ 2 w 17"/>
                <a:gd name="T5" fmla="*/ 66 h 66"/>
                <a:gd name="T6" fmla="*/ 0 w 17"/>
                <a:gd name="T7" fmla="*/ 11 h 66"/>
                <a:gd name="T8" fmla="*/ 16 w 17"/>
                <a:gd name="T9" fmla="*/ 0 h 66"/>
              </a:gdLst>
              <a:ahLst/>
              <a:cxnLst>
                <a:cxn ang="0">
                  <a:pos x="T0" y="T1"/>
                </a:cxn>
                <a:cxn ang="0">
                  <a:pos x="T2" y="T3"/>
                </a:cxn>
                <a:cxn ang="0">
                  <a:pos x="T4" y="T5"/>
                </a:cxn>
                <a:cxn ang="0">
                  <a:pos x="T6" y="T7"/>
                </a:cxn>
                <a:cxn ang="0">
                  <a:pos x="T8" y="T9"/>
                </a:cxn>
              </a:cxnLst>
              <a:rect l="0" t="0" r="r" b="b"/>
              <a:pathLst>
                <a:path w="17" h="66">
                  <a:moveTo>
                    <a:pt x="16" y="0"/>
                  </a:moveTo>
                  <a:lnTo>
                    <a:pt x="17" y="55"/>
                  </a:lnTo>
                  <a:lnTo>
                    <a:pt x="2" y="66"/>
                  </a:lnTo>
                  <a:lnTo>
                    <a:pt x="0" y="11"/>
                  </a:lnTo>
                  <a:lnTo>
                    <a:pt x="1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2" name="Freeform 2452"/>
            <p:cNvSpPr>
              <a:spLocks/>
            </p:cNvSpPr>
            <p:nvPr/>
          </p:nvSpPr>
          <p:spPr bwMode="auto">
            <a:xfrm>
              <a:off x="13246878" y="379810"/>
              <a:ext cx="12700" cy="88900"/>
            </a:xfrm>
            <a:custGeom>
              <a:avLst/>
              <a:gdLst>
                <a:gd name="T0" fmla="*/ 6 w 8"/>
                <a:gd name="T1" fmla="*/ 0 h 56"/>
                <a:gd name="T2" fmla="*/ 8 w 8"/>
                <a:gd name="T3" fmla="*/ 55 h 56"/>
                <a:gd name="T4" fmla="*/ 1 w 8"/>
                <a:gd name="T5" fmla="*/ 56 h 56"/>
                <a:gd name="T6" fmla="*/ 0 w 8"/>
                <a:gd name="T7" fmla="*/ 1 h 56"/>
                <a:gd name="T8" fmla="*/ 6 w 8"/>
                <a:gd name="T9" fmla="*/ 0 h 56"/>
              </a:gdLst>
              <a:ahLst/>
              <a:cxnLst>
                <a:cxn ang="0">
                  <a:pos x="T0" y="T1"/>
                </a:cxn>
                <a:cxn ang="0">
                  <a:pos x="T2" y="T3"/>
                </a:cxn>
                <a:cxn ang="0">
                  <a:pos x="T4" y="T5"/>
                </a:cxn>
                <a:cxn ang="0">
                  <a:pos x="T6" y="T7"/>
                </a:cxn>
                <a:cxn ang="0">
                  <a:pos x="T8" y="T9"/>
                </a:cxn>
              </a:cxnLst>
              <a:rect l="0" t="0" r="r" b="b"/>
              <a:pathLst>
                <a:path w="8" h="56">
                  <a:moveTo>
                    <a:pt x="6" y="0"/>
                  </a:moveTo>
                  <a:lnTo>
                    <a:pt x="8" y="55"/>
                  </a:lnTo>
                  <a:lnTo>
                    <a:pt x="1" y="56"/>
                  </a:lnTo>
                  <a:lnTo>
                    <a:pt x="0" y="1"/>
                  </a:lnTo>
                  <a:lnTo>
                    <a:pt x="6"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3" name="Freeform 2453"/>
            <p:cNvSpPr>
              <a:spLocks/>
            </p:cNvSpPr>
            <p:nvPr/>
          </p:nvSpPr>
          <p:spPr bwMode="auto">
            <a:xfrm>
              <a:off x="13242116" y="376635"/>
              <a:ext cx="6350" cy="92075"/>
            </a:xfrm>
            <a:custGeom>
              <a:avLst/>
              <a:gdLst>
                <a:gd name="T0" fmla="*/ 3 w 4"/>
                <a:gd name="T1" fmla="*/ 3 h 58"/>
                <a:gd name="T2" fmla="*/ 4 w 4"/>
                <a:gd name="T3" fmla="*/ 58 h 58"/>
                <a:gd name="T4" fmla="*/ 1 w 4"/>
                <a:gd name="T5" fmla="*/ 56 h 58"/>
                <a:gd name="T6" fmla="*/ 0 w 4"/>
                <a:gd name="T7" fmla="*/ 0 h 58"/>
                <a:gd name="T8" fmla="*/ 3 w 4"/>
                <a:gd name="T9" fmla="*/ 3 h 58"/>
              </a:gdLst>
              <a:ahLst/>
              <a:cxnLst>
                <a:cxn ang="0">
                  <a:pos x="T0" y="T1"/>
                </a:cxn>
                <a:cxn ang="0">
                  <a:pos x="T2" y="T3"/>
                </a:cxn>
                <a:cxn ang="0">
                  <a:pos x="T4" y="T5"/>
                </a:cxn>
                <a:cxn ang="0">
                  <a:pos x="T6" y="T7"/>
                </a:cxn>
                <a:cxn ang="0">
                  <a:pos x="T8" y="T9"/>
                </a:cxn>
              </a:cxnLst>
              <a:rect l="0" t="0" r="r" b="b"/>
              <a:pathLst>
                <a:path w="4" h="58">
                  <a:moveTo>
                    <a:pt x="3" y="3"/>
                  </a:moveTo>
                  <a:lnTo>
                    <a:pt x="4" y="58"/>
                  </a:lnTo>
                  <a:lnTo>
                    <a:pt x="1" y="56"/>
                  </a:lnTo>
                  <a:lnTo>
                    <a:pt x="0" y="0"/>
                  </a:lnTo>
                  <a:lnTo>
                    <a:pt x="3" y="3"/>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4" name="Freeform 2454"/>
            <p:cNvSpPr>
              <a:spLocks/>
            </p:cNvSpPr>
            <p:nvPr/>
          </p:nvSpPr>
          <p:spPr bwMode="auto">
            <a:xfrm>
              <a:off x="13229416" y="376635"/>
              <a:ext cx="14288" cy="100013"/>
            </a:xfrm>
            <a:custGeom>
              <a:avLst/>
              <a:gdLst>
                <a:gd name="T0" fmla="*/ 8 w 9"/>
                <a:gd name="T1" fmla="*/ 0 h 63"/>
                <a:gd name="T2" fmla="*/ 9 w 9"/>
                <a:gd name="T3" fmla="*/ 56 h 63"/>
                <a:gd name="T4" fmla="*/ 2 w 9"/>
                <a:gd name="T5" fmla="*/ 63 h 63"/>
                <a:gd name="T6" fmla="*/ 0 w 9"/>
                <a:gd name="T7" fmla="*/ 8 h 63"/>
                <a:gd name="T8" fmla="*/ 8 w 9"/>
                <a:gd name="T9" fmla="*/ 0 h 63"/>
              </a:gdLst>
              <a:ahLst/>
              <a:cxnLst>
                <a:cxn ang="0">
                  <a:pos x="T0" y="T1"/>
                </a:cxn>
                <a:cxn ang="0">
                  <a:pos x="T2" y="T3"/>
                </a:cxn>
                <a:cxn ang="0">
                  <a:pos x="T4" y="T5"/>
                </a:cxn>
                <a:cxn ang="0">
                  <a:pos x="T6" y="T7"/>
                </a:cxn>
                <a:cxn ang="0">
                  <a:pos x="T8" y="T9"/>
                </a:cxn>
              </a:cxnLst>
              <a:rect l="0" t="0" r="r" b="b"/>
              <a:pathLst>
                <a:path w="9" h="63">
                  <a:moveTo>
                    <a:pt x="8" y="0"/>
                  </a:moveTo>
                  <a:lnTo>
                    <a:pt x="9" y="56"/>
                  </a:lnTo>
                  <a:lnTo>
                    <a:pt x="2" y="63"/>
                  </a:lnTo>
                  <a:lnTo>
                    <a:pt x="0" y="8"/>
                  </a:lnTo>
                  <a:lnTo>
                    <a:pt x="8"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5" name="Freeform 2455"/>
            <p:cNvSpPr>
              <a:spLocks/>
            </p:cNvSpPr>
            <p:nvPr/>
          </p:nvSpPr>
          <p:spPr bwMode="auto">
            <a:xfrm>
              <a:off x="13215128" y="389335"/>
              <a:ext cx="17463" cy="98425"/>
            </a:xfrm>
            <a:custGeom>
              <a:avLst/>
              <a:gdLst>
                <a:gd name="T0" fmla="*/ 9 w 11"/>
                <a:gd name="T1" fmla="*/ 0 h 62"/>
                <a:gd name="T2" fmla="*/ 11 w 11"/>
                <a:gd name="T3" fmla="*/ 55 h 62"/>
                <a:gd name="T4" fmla="*/ 2 w 11"/>
                <a:gd name="T5" fmla="*/ 62 h 62"/>
                <a:gd name="T6" fmla="*/ 0 w 11"/>
                <a:gd name="T7" fmla="*/ 7 h 62"/>
                <a:gd name="T8" fmla="*/ 9 w 11"/>
                <a:gd name="T9" fmla="*/ 0 h 62"/>
              </a:gdLst>
              <a:ahLst/>
              <a:cxnLst>
                <a:cxn ang="0">
                  <a:pos x="T0" y="T1"/>
                </a:cxn>
                <a:cxn ang="0">
                  <a:pos x="T2" y="T3"/>
                </a:cxn>
                <a:cxn ang="0">
                  <a:pos x="T4" y="T5"/>
                </a:cxn>
                <a:cxn ang="0">
                  <a:pos x="T6" y="T7"/>
                </a:cxn>
                <a:cxn ang="0">
                  <a:pos x="T8" y="T9"/>
                </a:cxn>
              </a:cxnLst>
              <a:rect l="0" t="0" r="r" b="b"/>
              <a:pathLst>
                <a:path w="11" h="62">
                  <a:moveTo>
                    <a:pt x="9" y="0"/>
                  </a:moveTo>
                  <a:lnTo>
                    <a:pt x="11" y="55"/>
                  </a:lnTo>
                  <a:lnTo>
                    <a:pt x="2" y="62"/>
                  </a:lnTo>
                  <a:lnTo>
                    <a:pt x="0" y="7"/>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6" name="Freeform 2456"/>
            <p:cNvSpPr>
              <a:spLocks/>
            </p:cNvSpPr>
            <p:nvPr/>
          </p:nvSpPr>
          <p:spPr bwMode="auto">
            <a:xfrm>
              <a:off x="13200841" y="400447"/>
              <a:ext cx="17463" cy="90488"/>
            </a:xfrm>
            <a:custGeom>
              <a:avLst/>
              <a:gdLst>
                <a:gd name="T0" fmla="*/ 9 w 11"/>
                <a:gd name="T1" fmla="*/ 0 h 57"/>
                <a:gd name="T2" fmla="*/ 11 w 11"/>
                <a:gd name="T3" fmla="*/ 55 h 57"/>
                <a:gd name="T4" fmla="*/ 1 w 11"/>
                <a:gd name="T5" fmla="*/ 57 h 57"/>
                <a:gd name="T6" fmla="*/ 0 w 11"/>
                <a:gd name="T7" fmla="*/ 2 h 57"/>
                <a:gd name="T8" fmla="*/ 9 w 11"/>
                <a:gd name="T9" fmla="*/ 0 h 57"/>
              </a:gdLst>
              <a:ahLst/>
              <a:cxnLst>
                <a:cxn ang="0">
                  <a:pos x="T0" y="T1"/>
                </a:cxn>
                <a:cxn ang="0">
                  <a:pos x="T2" y="T3"/>
                </a:cxn>
                <a:cxn ang="0">
                  <a:pos x="T4" y="T5"/>
                </a:cxn>
                <a:cxn ang="0">
                  <a:pos x="T6" y="T7"/>
                </a:cxn>
                <a:cxn ang="0">
                  <a:pos x="T8" y="T9"/>
                </a:cxn>
              </a:cxnLst>
              <a:rect l="0" t="0" r="r" b="b"/>
              <a:pathLst>
                <a:path w="11" h="57">
                  <a:moveTo>
                    <a:pt x="9" y="0"/>
                  </a:moveTo>
                  <a:lnTo>
                    <a:pt x="11" y="55"/>
                  </a:lnTo>
                  <a:lnTo>
                    <a:pt x="1" y="57"/>
                  </a:lnTo>
                  <a:lnTo>
                    <a:pt x="0" y="2"/>
                  </a:lnTo>
                  <a:lnTo>
                    <a:pt x="9"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7" name="Freeform 2457"/>
            <p:cNvSpPr>
              <a:spLocks/>
            </p:cNvSpPr>
            <p:nvPr/>
          </p:nvSpPr>
          <p:spPr bwMode="auto">
            <a:xfrm>
              <a:off x="13183378" y="392510"/>
              <a:ext cx="11113" cy="101600"/>
            </a:xfrm>
            <a:custGeom>
              <a:avLst/>
              <a:gdLst>
                <a:gd name="T0" fmla="*/ 7 w 9"/>
                <a:gd name="T1" fmla="*/ 11 h 78"/>
                <a:gd name="T2" fmla="*/ 9 w 9"/>
                <a:gd name="T3" fmla="*/ 78 h 78"/>
                <a:gd name="T4" fmla="*/ 2 w 9"/>
                <a:gd name="T5" fmla="*/ 67 h 78"/>
                <a:gd name="T6" fmla="*/ 0 w 9"/>
                <a:gd name="T7" fmla="*/ 0 h 78"/>
                <a:gd name="T8" fmla="*/ 7 w 9"/>
                <a:gd name="T9" fmla="*/ 11 h 78"/>
              </a:gdLst>
              <a:ahLst/>
              <a:cxnLst>
                <a:cxn ang="0">
                  <a:pos x="T0" y="T1"/>
                </a:cxn>
                <a:cxn ang="0">
                  <a:pos x="T2" y="T3"/>
                </a:cxn>
                <a:cxn ang="0">
                  <a:pos x="T4" y="T5"/>
                </a:cxn>
                <a:cxn ang="0">
                  <a:pos x="T6" y="T7"/>
                </a:cxn>
                <a:cxn ang="0">
                  <a:pos x="T8" y="T9"/>
                </a:cxn>
              </a:cxnLst>
              <a:rect l="0" t="0" r="r" b="b"/>
              <a:pathLst>
                <a:path w="9" h="78">
                  <a:moveTo>
                    <a:pt x="7" y="11"/>
                  </a:moveTo>
                  <a:cubicBezTo>
                    <a:pt x="9" y="78"/>
                    <a:pt x="9" y="78"/>
                    <a:pt x="9" y="78"/>
                  </a:cubicBezTo>
                  <a:cubicBezTo>
                    <a:pt x="7" y="76"/>
                    <a:pt x="3" y="72"/>
                    <a:pt x="2" y="67"/>
                  </a:cubicBezTo>
                  <a:cubicBezTo>
                    <a:pt x="0" y="0"/>
                    <a:pt x="0" y="0"/>
                    <a:pt x="0" y="0"/>
                  </a:cubicBezTo>
                  <a:cubicBezTo>
                    <a:pt x="1" y="5"/>
                    <a:pt x="5" y="9"/>
                    <a:pt x="7" y="11"/>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8" name="Freeform 2458"/>
            <p:cNvSpPr>
              <a:spLocks/>
            </p:cNvSpPr>
            <p:nvPr/>
          </p:nvSpPr>
          <p:spPr bwMode="auto">
            <a:xfrm>
              <a:off x="13192903" y="403622"/>
              <a:ext cx="9525" cy="90488"/>
            </a:xfrm>
            <a:custGeom>
              <a:avLst/>
              <a:gdLst>
                <a:gd name="T0" fmla="*/ 5 w 6"/>
                <a:gd name="T1" fmla="*/ 0 h 57"/>
                <a:gd name="T2" fmla="*/ 6 w 6"/>
                <a:gd name="T3" fmla="*/ 55 h 57"/>
                <a:gd name="T4" fmla="*/ 1 w 6"/>
                <a:gd name="T5" fmla="*/ 57 h 57"/>
                <a:gd name="T6" fmla="*/ 0 w 6"/>
                <a:gd name="T7" fmla="*/ 2 h 57"/>
                <a:gd name="T8" fmla="*/ 5 w 6"/>
                <a:gd name="T9" fmla="*/ 0 h 57"/>
              </a:gdLst>
              <a:ahLst/>
              <a:cxnLst>
                <a:cxn ang="0">
                  <a:pos x="T0" y="T1"/>
                </a:cxn>
                <a:cxn ang="0">
                  <a:pos x="T2" y="T3"/>
                </a:cxn>
                <a:cxn ang="0">
                  <a:pos x="T4" y="T5"/>
                </a:cxn>
                <a:cxn ang="0">
                  <a:pos x="T6" y="T7"/>
                </a:cxn>
                <a:cxn ang="0">
                  <a:pos x="T8" y="T9"/>
                </a:cxn>
              </a:cxnLst>
              <a:rect l="0" t="0" r="r" b="b"/>
              <a:pathLst>
                <a:path w="6" h="57">
                  <a:moveTo>
                    <a:pt x="5" y="0"/>
                  </a:moveTo>
                  <a:lnTo>
                    <a:pt x="6" y="55"/>
                  </a:lnTo>
                  <a:lnTo>
                    <a:pt x="1" y="57"/>
                  </a:lnTo>
                  <a:lnTo>
                    <a:pt x="0" y="2"/>
                  </a:lnTo>
                  <a:lnTo>
                    <a:pt x="5" y="0"/>
                  </a:lnTo>
                  <a:close/>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sp>
          <p:nvSpPr>
            <p:cNvPr id="2479" name="Freeform 2459"/>
            <p:cNvSpPr>
              <a:spLocks noEditPoints="1"/>
            </p:cNvSpPr>
            <p:nvPr/>
          </p:nvSpPr>
          <p:spPr bwMode="auto">
            <a:xfrm>
              <a:off x="12688078" y="-517128"/>
              <a:ext cx="1285875" cy="923925"/>
            </a:xfrm>
            <a:custGeom>
              <a:avLst/>
              <a:gdLst>
                <a:gd name="T0" fmla="*/ 1016 w 1029"/>
                <a:gd name="T1" fmla="*/ 184 h 708"/>
                <a:gd name="T2" fmla="*/ 970 w 1029"/>
                <a:gd name="T3" fmla="*/ 190 h 708"/>
                <a:gd name="T4" fmla="*/ 966 w 1029"/>
                <a:gd name="T5" fmla="*/ 212 h 708"/>
                <a:gd name="T6" fmla="*/ 952 w 1029"/>
                <a:gd name="T7" fmla="*/ 248 h 708"/>
                <a:gd name="T8" fmla="*/ 943 w 1029"/>
                <a:gd name="T9" fmla="*/ 294 h 708"/>
                <a:gd name="T10" fmla="*/ 950 w 1029"/>
                <a:gd name="T11" fmla="*/ 317 h 708"/>
                <a:gd name="T12" fmla="*/ 941 w 1029"/>
                <a:gd name="T13" fmla="*/ 343 h 708"/>
                <a:gd name="T14" fmla="*/ 919 w 1029"/>
                <a:gd name="T15" fmla="*/ 376 h 708"/>
                <a:gd name="T16" fmla="*/ 876 w 1029"/>
                <a:gd name="T17" fmla="*/ 399 h 708"/>
                <a:gd name="T18" fmla="*/ 785 w 1029"/>
                <a:gd name="T19" fmla="*/ 450 h 708"/>
                <a:gd name="T20" fmla="*/ 634 w 1029"/>
                <a:gd name="T21" fmla="*/ 573 h 708"/>
                <a:gd name="T22" fmla="*/ 546 w 1029"/>
                <a:gd name="T23" fmla="*/ 609 h 708"/>
                <a:gd name="T24" fmla="*/ 455 w 1029"/>
                <a:gd name="T25" fmla="*/ 687 h 708"/>
                <a:gd name="T26" fmla="*/ 422 w 1029"/>
                <a:gd name="T27" fmla="*/ 703 h 708"/>
                <a:gd name="T28" fmla="*/ 399 w 1029"/>
                <a:gd name="T29" fmla="*/ 700 h 708"/>
                <a:gd name="T30" fmla="*/ 420 w 1029"/>
                <a:gd name="T31" fmla="*/ 670 h 708"/>
                <a:gd name="T32" fmla="*/ 459 w 1029"/>
                <a:gd name="T33" fmla="*/ 656 h 708"/>
                <a:gd name="T34" fmla="*/ 484 w 1029"/>
                <a:gd name="T35" fmla="*/ 620 h 708"/>
                <a:gd name="T36" fmla="*/ 454 w 1029"/>
                <a:gd name="T37" fmla="*/ 629 h 708"/>
                <a:gd name="T38" fmla="*/ 411 w 1029"/>
                <a:gd name="T39" fmla="*/ 633 h 708"/>
                <a:gd name="T40" fmla="*/ 303 w 1029"/>
                <a:gd name="T41" fmla="*/ 567 h 708"/>
                <a:gd name="T42" fmla="*/ 172 w 1029"/>
                <a:gd name="T43" fmla="*/ 537 h 708"/>
                <a:gd name="T44" fmla="*/ 122 w 1029"/>
                <a:gd name="T45" fmla="*/ 498 h 708"/>
                <a:gd name="T46" fmla="*/ 48 w 1029"/>
                <a:gd name="T47" fmla="*/ 483 h 708"/>
                <a:gd name="T48" fmla="*/ 29 w 1029"/>
                <a:gd name="T49" fmla="*/ 464 h 708"/>
                <a:gd name="T50" fmla="*/ 105 w 1029"/>
                <a:gd name="T51" fmla="*/ 417 h 708"/>
                <a:gd name="T52" fmla="*/ 175 w 1029"/>
                <a:gd name="T53" fmla="*/ 374 h 708"/>
                <a:gd name="T54" fmla="*/ 239 w 1029"/>
                <a:gd name="T55" fmla="*/ 343 h 708"/>
                <a:gd name="T56" fmla="*/ 306 w 1029"/>
                <a:gd name="T57" fmla="*/ 318 h 708"/>
                <a:gd name="T58" fmla="*/ 384 w 1029"/>
                <a:gd name="T59" fmla="*/ 294 h 708"/>
                <a:gd name="T60" fmla="*/ 421 w 1029"/>
                <a:gd name="T61" fmla="*/ 237 h 708"/>
                <a:gd name="T62" fmla="*/ 378 w 1029"/>
                <a:gd name="T63" fmla="*/ 189 h 708"/>
                <a:gd name="T64" fmla="*/ 345 w 1029"/>
                <a:gd name="T65" fmla="*/ 155 h 708"/>
                <a:gd name="T66" fmla="*/ 367 w 1029"/>
                <a:gd name="T67" fmla="*/ 94 h 708"/>
                <a:gd name="T68" fmla="*/ 411 w 1029"/>
                <a:gd name="T69" fmla="*/ 55 h 708"/>
                <a:gd name="T70" fmla="*/ 444 w 1029"/>
                <a:gd name="T71" fmla="*/ 29 h 708"/>
                <a:gd name="T72" fmla="*/ 499 w 1029"/>
                <a:gd name="T73" fmla="*/ 9 h 708"/>
                <a:gd name="T74" fmla="*/ 593 w 1029"/>
                <a:gd name="T75" fmla="*/ 4 h 708"/>
                <a:gd name="T76" fmla="*/ 677 w 1029"/>
                <a:gd name="T77" fmla="*/ 9 h 708"/>
                <a:gd name="T78" fmla="*/ 755 w 1029"/>
                <a:gd name="T79" fmla="*/ 25 h 708"/>
                <a:gd name="T80" fmla="*/ 870 w 1029"/>
                <a:gd name="T81" fmla="*/ 44 h 708"/>
                <a:gd name="T82" fmla="*/ 876 w 1029"/>
                <a:gd name="T83" fmla="*/ 80 h 708"/>
                <a:gd name="T84" fmla="*/ 906 w 1029"/>
                <a:gd name="T85" fmla="*/ 120 h 708"/>
                <a:gd name="T86" fmla="*/ 966 w 1029"/>
                <a:gd name="T87" fmla="*/ 140 h 708"/>
                <a:gd name="T88" fmla="*/ 1004 w 1029"/>
                <a:gd name="T89" fmla="*/ 163 h 708"/>
                <a:gd name="T90" fmla="*/ 702 w 1029"/>
                <a:gd name="T91" fmla="*/ 488 h 708"/>
                <a:gd name="T92" fmla="*/ 663 w 1029"/>
                <a:gd name="T93" fmla="*/ 498 h 708"/>
                <a:gd name="T94" fmla="*/ 636 w 1029"/>
                <a:gd name="T95" fmla="*/ 491 h 708"/>
                <a:gd name="T96" fmla="*/ 629 w 1029"/>
                <a:gd name="T97" fmla="*/ 521 h 708"/>
                <a:gd name="T98" fmla="*/ 598 w 1029"/>
                <a:gd name="T99" fmla="*/ 546 h 708"/>
                <a:gd name="T100" fmla="*/ 553 w 1029"/>
                <a:gd name="T101" fmla="*/ 572 h 708"/>
                <a:gd name="T102" fmla="*/ 538 w 1029"/>
                <a:gd name="T103" fmla="*/ 607 h 708"/>
                <a:gd name="T104" fmla="*/ 588 w 1029"/>
                <a:gd name="T105" fmla="*/ 586 h 708"/>
                <a:gd name="T106" fmla="*/ 624 w 1029"/>
                <a:gd name="T107" fmla="*/ 568 h 708"/>
                <a:gd name="T108" fmla="*/ 661 w 1029"/>
                <a:gd name="T109" fmla="*/ 540 h 708"/>
                <a:gd name="T110" fmla="*/ 698 w 1029"/>
                <a:gd name="T111" fmla="*/ 504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9" h="708">
                  <a:moveTo>
                    <a:pt x="1008" y="174"/>
                  </a:moveTo>
                  <a:cubicBezTo>
                    <a:pt x="1029" y="175"/>
                    <a:pt x="1029" y="175"/>
                    <a:pt x="1029" y="175"/>
                  </a:cubicBezTo>
                  <a:cubicBezTo>
                    <a:pt x="1024" y="181"/>
                    <a:pt x="1024" y="181"/>
                    <a:pt x="1024" y="181"/>
                  </a:cubicBezTo>
                  <a:cubicBezTo>
                    <a:pt x="1016" y="184"/>
                    <a:pt x="1016" y="184"/>
                    <a:pt x="1016" y="184"/>
                  </a:cubicBezTo>
                  <a:cubicBezTo>
                    <a:pt x="1004" y="188"/>
                    <a:pt x="1004" y="188"/>
                    <a:pt x="1004" y="188"/>
                  </a:cubicBezTo>
                  <a:cubicBezTo>
                    <a:pt x="997" y="184"/>
                    <a:pt x="997" y="184"/>
                    <a:pt x="997" y="184"/>
                  </a:cubicBezTo>
                  <a:cubicBezTo>
                    <a:pt x="980" y="179"/>
                    <a:pt x="980" y="179"/>
                    <a:pt x="980" y="179"/>
                  </a:cubicBezTo>
                  <a:cubicBezTo>
                    <a:pt x="970" y="190"/>
                    <a:pt x="970" y="190"/>
                    <a:pt x="970" y="190"/>
                  </a:cubicBezTo>
                  <a:cubicBezTo>
                    <a:pt x="964" y="192"/>
                    <a:pt x="964" y="192"/>
                    <a:pt x="964" y="192"/>
                  </a:cubicBezTo>
                  <a:cubicBezTo>
                    <a:pt x="966" y="196"/>
                    <a:pt x="966" y="196"/>
                    <a:pt x="966" y="196"/>
                  </a:cubicBezTo>
                  <a:cubicBezTo>
                    <a:pt x="968" y="203"/>
                    <a:pt x="968" y="203"/>
                    <a:pt x="968" y="203"/>
                  </a:cubicBezTo>
                  <a:cubicBezTo>
                    <a:pt x="966" y="212"/>
                    <a:pt x="966" y="212"/>
                    <a:pt x="966" y="212"/>
                  </a:cubicBezTo>
                  <a:cubicBezTo>
                    <a:pt x="954" y="218"/>
                    <a:pt x="954" y="218"/>
                    <a:pt x="954" y="218"/>
                  </a:cubicBezTo>
                  <a:cubicBezTo>
                    <a:pt x="954" y="222"/>
                    <a:pt x="954" y="222"/>
                    <a:pt x="954" y="222"/>
                  </a:cubicBezTo>
                  <a:cubicBezTo>
                    <a:pt x="950" y="234"/>
                    <a:pt x="950" y="234"/>
                    <a:pt x="950" y="234"/>
                  </a:cubicBezTo>
                  <a:cubicBezTo>
                    <a:pt x="952" y="248"/>
                    <a:pt x="952" y="248"/>
                    <a:pt x="952" y="248"/>
                  </a:cubicBezTo>
                  <a:cubicBezTo>
                    <a:pt x="943" y="257"/>
                    <a:pt x="943" y="257"/>
                    <a:pt x="943" y="257"/>
                  </a:cubicBezTo>
                  <a:cubicBezTo>
                    <a:pt x="938" y="270"/>
                    <a:pt x="938" y="270"/>
                    <a:pt x="938" y="270"/>
                  </a:cubicBezTo>
                  <a:cubicBezTo>
                    <a:pt x="935" y="280"/>
                    <a:pt x="935" y="280"/>
                    <a:pt x="935" y="280"/>
                  </a:cubicBezTo>
                  <a:cubicBezTo>
                    <a:pt x="943" y="294"/>
                    <a:pt x="943" y="294"/>
                    <a:pt x="943" y="294"/>
                  </a:cubicBezTo>
                  <a:cubicBezTo>
                    <a:pt x="946" y="298"/>
                    <a:pt x="946" y="298"/>
                    <a:pt x="946" y="298"/>
                  </a:cubicBezTo>
                  <a:cubicBezTo>
                    <a:pt x="943" y="305"/>
                    <a:pt x="943" y="305"/>
                    <a:pt x="943" y="305"/>
                  </a:cubicBezTo>
                  <a:cubicBezTo>
                    <a:pt x="946" y="307"/>
                    <a:pt x="946" y="307"/>
                    <a:pt x="946" y="307"/>
                  </a:cubicBezTo>
                  <a:cubicBezTo>
                    <a:pt x="950" y="317"/>
                    <a:pt x="950" y="317"/>
                    <a:pt x="950" y="317"/>
                  </a:cubicBezTo>
                  <a:cubicBezTo>
                    <a:pt x="958" y="316"/>
                    <a:pt x="958" y="316"/>
                    <a:pt x="958" y="316"/>
                  </a:cubicBezTo>
                  <a:cubicBezTo>
                    <a:pt x="961" y="322"/>
                    <a:pt x="961" y="322"/>
                    <a:pt x="961" y="322"/>
                  </a:cubicBezTo>
                  <a:cubicBezTo>
                    <a:pt x="953" y="328"/>
                    <a:pt x="953" y="328"/>
                    <a:pt x="953" y="328"/>
                  </a:cubicBezTo>
                  <a:cubicBezTo>
                    <a:pt x="941" y="343"/>
                    <a:pt x="941" y="343"/>
                    <a:pt x="941" y="343"/>
                  </a:cubicBezTo>
                  <a:cubicBezTo>
                    <a:pt x="936" y="348"/>
                    <a:pt x="936" y="348"/>
                    <a:pt x="936" y="348"/>
                  </a:cubicBezTo>
                  <a:cubicBezTo>
                    <a:pt x="929" y="356"/>
                    <a:pt x="929" y="356"/>
                    <a:pt x="929" y="356"/>
                  </a:cubicBezTo>
                  <a:cubicBezTo>
                    <a:pt x="927" y="366"/>
                    <a:pt x="927" y="366"/>
                    <a:pt x="927" y="366"/>
                  </a:cubicBezTo>
                  <a:cubicBezTo>
                    <a:pt x="919" y="376"/>
                    <a:pt x="919" y="376"/>
                    <a:pt x="919" y="376"/>
                  </a:cubicBezTo>
                  <a:cubicBezTo>
                    <a:pt x="910" y="379"/>
                    <a:pt x="910" y="379"/>
                    <a:pt x="910" y="379"/>
                  </a:cubicBezTo>
                  <a:cubicBezTo>
                    <a:pt x="906" y="384"/>
                    <a:pt x="906" y="384"/>
                    <a:pt x="906" y="384"/>
                  </a:cubicBezTo>
                  <a:cubicBezTo>
                    <a:pt x="906" y="389"/>
                    <a:pt x="906" y="389"/>
                    <a:pt x="906" y="389"/>
                  </a:cubicBezTo>
                  <a:cubicBezTo>
                    <a:pt x="876" y="399"/>
                    <a:pt x="876" y="399"/>
                    <a:pt x="876" y="399"/>
                  </a:cubicBezTo>
                  <a:cubicBezTo>
                    <a:pt x="831" y="420"/>
                    <a:pt x="831" y="420"/>
                    <a:pt x="831" y="420"/>
                  </a:cubicBezTo>
                  <a:cubicBezTo>
                    <a:pt x="808" y="433"/>
                    <a:pt x="808" y="433"/>
                    <a:pt x="808" y="433"/>
                  </a:cubicBezTo>
                  <a:cubicBezTo>
                    <a:pt x="806" y="435"/>
                    <a:pt x="806" y="435"/>
                    <a:pt x="806" y="435"/>
                  </a:cubicBezTo>
                  <a:cubicBezTo>
                    <a:pt x="785" y="450"/>
                    <a:pt x="785" y="450"/>
                    <a:pt x="785" y="450"/>
                  </a:cubicBezTo>
                  <a:cubicBezTo>
                    <a:pt x="747" y="491"/>
                    <a:pt x="747" y="491"/>
                    <a:pt x="747" y="491"/>
                  </a:cubicBezTo>
                  <a:cubicBezTo>
                    <a:pt x="714" y="526"/>
                    <a:pt x="714" y="526"/>
                    <a:pt x="714" y="526"/>
                  </a:cubicBezTo>
                  <a:cubicBezTo>
                    <a:pt x="712" y="526"/>
                    <a:pt x="690" y="541"/>
                    <a:pt x="677" y="551"/>
                  </a:cubicBezTo>
                  <a:cubicBezTo>
                    <a:pt x="664" y="560"/>
                    <a:pt x="639" y="571"/>
                    <a:pt x="634" y="573"/>
                  </a:cubicBezTo>
                  <a:cubicBezTo>
                    <a:pt x="628" y="574"/>
                    <a:pt x="602" y="585"/>
                    <a:pt x="600" y="586"/>
                  </a:cubicBezTo>
                  <a:cubicBezTo>
                    <a:pt x="583" y="591"/>
                    <a:pt x="583" y="591"/>
                    <a:pt x="583" y="591"/>
                  </a:cubicBezTo>
                  <a:cubicBezTo>
                    <a:pt x="567" y="598"/>
                    <a:pt x="567" y="598"/>
                    <a:pt x="567" y="598"/>
                  </a:cubicBezTo>
                  <a:cubicBezTo>
                    <a:pt x="546" y="609"/>
                    <a:pt x="546" y="609"/>
                    <a:pt x="546" y="609"/>
                  </a:cubicBezTo>
                  <a:cubicBezTo>
                    <a:pt x="545" y="609"/>
                    <a:pt x="524" y="619"/>
                    <a:pt x="520" y="623"/>
                  </a:cubicBezTo>
                  <a:cubicBezTo>
                    <a:pt x="517" y="627"/>
                    <a:pt x="508" y="640"/>
                    <a:pt x="498" y="651"/>
                  </a:cubicBezTo>
                  <a:cubicBezTo>
                    <a:pt x="488" y="662"/>
                    <a:pt x="476" y="673"/>
                    <a:pt x="475" y="674"/>
                  </a:cubicBezTo>
                  <a:cubicBezTo>
                    <a:pt x="455" y="687"/>
                    <a:pt x="455" y="687"/>
                    <a:pt x="455" y="687"/>
                  </a:cubicBezTo>
                  <a:cubicBezTo>
                    <a:pt x="447" y="688"/>
                    <a:pt x="447" y="688"/>
                    <a:pt x="447" y="688"/>
                  </a:cubicBezTo>
                  <a:cubicBezTo>
                    <a:pt x="443" y="685"/>
                    <a:pt x="443" y="685"/>
                    <a:pt x="443" y="685"/>
                  </a:cubicBezTo>
                  <a:cubicBezTo>
                    <a:pt x="434" y="694"/>
                    <a:pt x="434" y="694"/>
                    <a:pt x="434" y="694"/>
                  </a:cubicBezTo>
                  <a:cubicBezTo>
                    <a:pt x="422" y="703"/>
                    <a:pt x="422" y="703"/>
                    <a:pt x="422" y="703"/>
                  </a:cubicBezTo>
                  <a:cubicBezTo>
                    <a:pt x="410" y="706"/>
                    <a:pt x="410" y="706"/>
                    <a:pt x="410" y="706"/>
                  </a:cubicBezTo>
                  <a:cubicBezTo>
                    <a:pt x="404" y="708"/>
                    <a:pt x="404" y="708"/>
                    <a:pt x="404" y="708"/>
                  </a:cubicBezTo>
                  <a:cubicBezTo>
                    <a:pt x="402" y="706"/>
                    <a:pt x="398" y="702"/>
                    <a:pt x="397" y="697"/>
                  </a:cubicBezTo>
                  <a:cubicBezTo>
                    <a:pt x="398" y="699"/>
                    <a:pt x="399" y="700"/>
                    <a:pt x="399" y="700"/>
                  </a:cubicBezTo>
                  <a:cubicBezTo>
                    <a:pt x="399" y="700"/>
                    <a:pt x="401" y="699"/>
                    <a:pt x="401" y="696"/>
                  </a:cubicBezTo>
                  <a:cubicBezTo>
                    <a:pt x="402" y="692"/>
                    <a:pt x="403" y="687"/>
                    <a:pt x="403" y="686"/>
                  </a:cubicBezTo>
                  <a:cubicBezTo>
                    <a:pt x="403" y="685"/>
                    <a:pt x="402" y="678"/>
                    <a:pt x="403" y="673"/>
                  </a:cubicBezTo>
                  <a:cubicBezTo>
                    <a:pt x="420" y="670"/>
                    <a:pt x="420" y="670"/>
                    <a:pt x="420" y="670"/>
                  </a:cubicBezTo>
                  <a:cubicBezTo>
                    <a:pt x="431" y="659"/>
                    <a:pt x="431" y="659"/>
                    <a:pt x="431" y="659"/>
                  </a:cubicBezTo>
                  <a:cubicBezTo>
                    <a:pt x="439" y="651"/>
                    <a:pt x="439" y="651"/>
                    <a:pt x="439" y="651"/>
                  </a:cubicBezTo>
                  <a:cubicBezTo>
                    <a:pt x="452" y="651"/>
                    <a:pt x="452" y="651"/>
                    <a:pt x="452" y="651"/>
                  </a:cubicBezTo>
                  <a:cubicBezTo>
                    <a:pt x="459" y="656"/>
                    <a:pt x="459" y="656"/>
                    <a:pt x="459" y="656"/>
                  </a:cubicBezTo>
                  <a:cubicBezTo>
                    <a:pt x="473" y="654"/>
                    <a:pt x="473" y="654"/>
                    <a:pt x="473" y="654"/>
                  </a:cubicBezTo>
                  <a:cubicBezTo>
                    <a:pt x="487" y="645"/>
                    <a:pt x="487" y="645"/>
                    <a:pt x="487" y="645"/>
                  </a:cubicBezTo>
                  <a:cubicBezTo>
                    <a:pt x="488" y="630"/>
                    <a:pt x="488" y="630"/>
                    <a:pt x="488" y="630"/>
                  </a:cubicBezTo>
                  <a:cubicBezTo>
                    <a:pt x="484" y="620"/>
                    <a:pt x="484" y="620"/>
                    <a:pt x="484" y="620"/>
                  </a:cubicBezTo>
                  <a:cubicBezTo>
                    <a:pt x="483" y="612"/>
                    <a:pt x="483" y="612"/>
                    <a:pt x="483" y="612"/>
                  </a:cubicBezTo>
                  <a:cubicBezTo>
                    <a:pt x="472" y="618"/>
                    <a:pt x="472" y="618"/>
                    <a:pt x="472" y="618"/>
                  </a:cubicBezTo>
                  <a:cubicBezTo>
                    <a:pt x="467" y="625"/>
                    <a:pt x="467" y="625"/>
                    <a:pt x="467" y="625"/>
                  </a:cubicBezTo>
                  <a:cubicBezTo>
                    <a:pt x="454" y="629"/>
                    <a:pt x="454" y="629"/>
                    <a:pt x="454" y="629"/>
                  </a:cubicBezTo>
                  <a:cubicBezTo>
                    <a:pt x="446" y="639"/>
                    <a:pt x="446" y="639"/>
                    <a:pt x="446" y="639"/>
                  </a:cubicBezTo>
                  <a:cubicBezTo>
                    <a:pt x="436" y="644"/>
                    <a:pt x="436" y="644"/>
                    <a:pt x="436" y="644"/>
                  </a:cubicBezTo>
                  <a:cubicBezTo>
                    <a:pt x="435" y="642"/>
                    <a:pt x="430" y="641"/>
                    <a:pt x="431" y="639"/>
                  </a:cubicBezTo>
                  <a:cubicBezTo>
                    <a:pt x="431" y="636"/>
                    <a:pt x="420" y="636"/>
                    <a:pt x="411" y="633"/>
                  </a:cubicBezTo>
                  <a:cubicBezTo>
                    <a:pt x="402" y="630"/>
                    <a:pt x="401" y="630"/>
                    <a:pt x="392" y="625"/>
                  </a:cubicBezTo>
                  <a:cubicBezTo>
                    <a:pt x="383" y="620"/>
                    <a:pt x="382" y="604"/>
                    <a:pt x="377" y="601"/>
                  </a:cubicBezTo>
                  <a:cubicBezTo>
                    <a:pt x="372" y="598"/>
                    <a:pt x="347" y="589"/>
                    <a:pt x="328" y="585"/>
                  </a:cubicBezTo>
                  <a:cubicBezTo>
                    <a:pt x="309" y="582"/>
                    <a:pt x="312" y="573"/>
                    <a:pt x="303" y="567"/>
                  </a:cubicBezTo>
                  <a:cubicBezTo>
                    <a:pt x="295" y="561"/>
                    <a:pt x="263" y="556"/>
                    <a:pt x="256" y="553"/>
                  </a:cubicBezTo>
                  <a:cubicBezTo>
                    <a:pt x="249" y="550"/>
                    <a:pt x="234" y="548"/>
                    <a:pt x="225" y="543"/>
                  </a:cubicBezTo>
                  <a:cubicBezTo>
                    <a:pt x="217" y="538"/>
                    <a:pt x="208" y="526"/>
                    <a:pt x="204" y="525"/>
                  </a:cubicBezTo>
                  <a:cubicBezTo>
                    <a:pt x="200" y="525"/>
                    <a:pt x="184" y="534"/>
                    <a:pt x="172" y="537"/>
                  </a:cubicBezTo>
                  <a:cubicBezTo>
                    <a:pt x="171" y="538"/>
                    <a:pt x="169" y="538"/>
                    <a:pt x="168" y="538"/>
                  </a:cubicBezTo>
                  <a:cubicBezTo>
                    <a:pt x="159" y="538"/>
                    <a:pt x="158" y="527"/>
                    <a:pt x="157" y="523"/>
                  </a:cubicBezTo>
                  <a:cubicBezTo>
                    <a:pt x="156" y="518"/>
                    <a:pt x="142" y="508"/>
                    <a:pt x="138" y="507"/>
                  </a:cubicBezTo>
                  <a:cubicBezTo>
                    <a:pt x="134" y="506"/>
                    <a:pt x="123" y="502"/>
                    <a:pt x="122" y="498"/>
                  </a:cubicBezTo>
                  <a:cubicBezTo>
                    <a:pt x="120" y="494"/>
                    <a:pt x="103" y="491"/>
                    <a:pt x="102" y="490"/>
                  </a:cubicBezTo>
                  <a:cubicBezTo>
                    <a:pt x="101" y="490"/>
                    <a:pt x="80" y="480"/>
                    <a:pt x="76" y="478"/>
                  </a:cubicBezTo>
                  <a:cubicBezTo>
                    <a:pt x="76" y="478"/>
                    <a:pt x="74" y="478"/>
                    <a:pt x="71" y="478"/>
                  </a:cubicBezTo>
                  <a:cubicBezTo>
                    <a:pt x="63" y="478"/>
                    <a:pt x="48" y="480"/>
                    <a:pt x="48" y="483"/>
                  </a:cubicBezTo>
                  <a:cubicBezTo>
                    <a:pt x="47" y="486"/>
                    <a:pt x="35" y="488"/>
                    <a:pt x="23" y="488"/>
                  </a:cubicBezTo>
                  <a:cubicBezTo>
                    <a:pt x="19" y="488"/>
                    <a:pt x="14" y="487"/>
                    <a:pt x="11" y="487"/>
                  </a:cubicBezTo>
                  <a:cubicBezTo>
                    <a:pt x="0" y="485"/>
                    <a:pt x="8" y="479"/>
                    <a:pt x="14" y="476"/>
                  </a:cubicBezTo>
                  <a:cubicBezTo>
                    <a:pt x="20" y="472"/>
                    <a:pt x="29" y="464"/>
                    <a:pt x="29" y="464"/>
                  </a:cubicBezTo>
                  <a:cubicBezTo>
                    <a:pt x="29" y="463"/>
                    <a:pt x="39" y="461"/>
                    <a:pt x="50" y="454"/>
                  </a:cubicBezTo>
                  <a:cubicBezTo>
                    <a:pt x="61" y="447"/>
                    <a:pt x="58" y="448"/>
                    <a:pt x="61" y="442"/>
                  </a:cubicBezTo>
                  <a:cubicBezTo>
                    <a:pt x="65" y="436"/>
                    <a:pt x="78" y="435"/>
                    <a:pt x="81" y="434"/>
                  </a:cubicBezTo>
                  <a:cubicBezTo>
                    <a:pt x="84" y="432"/>
                    <a:pt x="100" y="422"/>
                    <a:pt x="105" y="417"/>
                  </a:cubicBezTo>
                  <a:cubicBezTo>
                    <a:pt x="109" y="413"/>
                    <a:pt x="116" y="411"/>
                    <a:pt x="115" y="403"/>
                  </a:cubicBezTo>
                  <a:cubicBezTo>
                    <a:pt x="113" y="394"/>
                    <a:pt x="120" y="391"/>
                    <a:pt x="123" y="389"/>
                  </a:cubicBezTo>
                  <a:cubicBezTo>
                    <a:pt x="126" y="388"/>
                    <a:pt x="153" y="385"/>
                    <a:pt x="159" y="383"/>
                  </a:cubicBezTo>
                  <a:cubicBezTo>
                    <a:pt x="165" y="381"/>
                    <a:pt x="172" y="376"/>
                    <a:pt x="175" y="374"/>
                  </a:cubicBezTo>
                  <a:cubicBezTo>
                    <a:pt x="178" y="372"/>
                    <a:pt x="187" y="368"/>
                    <a:pt x="192" y="367"/>
                  </a:cubicBezTo>
                  <a:cubicBezTo>
                    <a:pt x="198" y="367"/>
                    <a:pt x="200" y="363"/>
                    <a:pt x="197" y="362"/>
                  </a:cubicBezTo>
                  <a:cubicBezTo>
                    <a:pt x="194" y="361"/>
                    <a:pt x="211" y="353"/>
                    <a:pt x="215" y="352"/>
                  </a:cubicBezTo>
                  <a:cubicBezTo>
                    <a:pt x="219" y="351"/>
                    <a:pt x="235" y="348"/>
                    <a:pt x="239" y="343"/>
                  </a:cubicBezTo>
                  <a:cubicBezTo>
                    <a:pt x="242" y="338"/>
                    <a:pt x="257" y="337"/>
                    <a:pt x="263" y="335"/>
                  </a:cubicBezTo>
                  <a:cubicBezTo>
                    <a:pt x="269" y="334"/>
                    <a:pt x="273" y="334"/>
                    <a:pt x="275" y="331"/>
                  </a:cubicBezTo>
                  <a:cubicBezTo>
                    <a:pt x="278" y="327"/>
                    <a:pt x="286" y="326"/>
                    <a:pt x="290" y="322"/>
                  </a:cubicBezTo>
                  <a:cubicBezTo>
                    <a:pt x="295" y="317"/>
                    <a:pt x="300" y="318"/>
                    <a:pt x="306" y="318"/>
                  </a:cubicBezTo>
                  <a:cubicBezTo>
                    <a:pt x="312" y="317"/>
                    <a:pt x="316" y="314"/>
                    <a:pt x="322" y="312"/>
                  </a:cubicBezTo>
                  <a:cubicBezTo>
                    <a:pt x="329" y="310"/>
                    <a:pt x="332" y="307"/>
                    <a:pt x="345" y="307"/>
                  </a:cubicBezTo>
                  <a:cubicBezTo>
                    <a:pt x="358" y="306"/>
                    <a:pt x="356" y="305"/>
                    <a:pt x="360" y="302"/>
                  </a:cubicBezTo>
                  <a:cubicBezTo>
                    <a:pt x="363" y="299"/>
                    <a:pt x="376" y="296"/>
                    <a:pt x="384" y="294"/>
                  </a:cubicBezTo>
                  <a:cubicBezTo>
                    <a:pt x="387" y="292"/>
                    <a:pt x="393" y="291"/>
                    <a:pt x="397" y="289"/>
                  </a:cubicBezTo>
                  <a:cubicBezTo>
                    <a:pt x="400" y="288"/>
                    <a:pt x="403" y="287"/>
                    <a:pt x="404" y="286"/>
                  </a:cubicBezTo>
                  <a:cubicBezTo>
                    <a:pt x="407" y="285"/>
                    <a:pt x="413" y="274"/>
                    <a:pt x="414" y="266"/>
                  </a:cubicBezTo>
                  <a:cubicBezTo>
                    <a:pt x="415" y="258"/>
                    <a:pt x="416" y="242"/>
                    <a:pt x="421" y="237"/>
                  </a:cubicBezTo>
                  <a:cubicBezTo>
                    <a:pt x="422" y="236"/>
                    <a:pt x="423" y="235"/>
                    <a:pt x="423" y="234"/>
                  </a:cubicBezTo>
                  <a:cubicBezTo>
                    <a:pt x="422" y="229"/>
                    <a:pt x="412" y="222"/>
                    <a:pt x="404" y="215"/>
                  </a:cubicBezTo>
                  <a:cubicBezTo>
                    <a:pt x="394" y="207"/>
                    <a:pt x="399" y="200"/>
                    <a:pt x="394" y="194"/>
                  </a:cubicBezTo>
                  <a:cubicBezTo>
                    <a:pt x="391" y="190"/>
                    <a:pt x="386" y="189"/>
                    <a:pt x="378" y="189"/>
                  </a:cubicBezTo>
                  <a:cubicBezTo>
                    <a:pt x="375" y="189"/>
                    <a:pt x="371" y="189"/>
                    <a:pt x="367" y="189"/>
                  </a:cubicBezTo>
                  <a:cubicBezTo>
                    <a:pt x="351" y="189"/>
                    <a:pt x="327" y="186"/>
                    <a:pt x="326" y="186"/>
                  </a:cubicBezTo>
                  <a:cubicBezTo>
                    <a:pt x="326" y="185"/>
                    <a:pt x="332" y="173"/>
                    <a:pt x="338" y="169"/>
                  </a:cubicBezTo>
                  <a:cubicBezTo>
                    <a:pt x="343" y="165"/>
                    <a:pt x="345" y="156"/>
                    <a:pt x="345" y="155"/>
                  </a:cubicBezTo>
                  <a:cubicBezTo>
                    <a:pt x="345" y="155"/>
                    <a:pt x="348" y="148"/>
                    <a:pt x="352" y="140"/>
                  </a:cubicBezTo>
                  <a:cubicBezTo>
                    <a:pt x="356" y="133"/>
                    <a:pt x="359" y="132"/>
                    <a:pt x="357" y="126"/>
                  </a:cubicBezTo>
                  <a:cubicBezTo>
                    <a:pt x="356" y="120"/>
                    <a:pt x="370" y="115"/>
                    <a:pt x="364" y="107"/>
                  </a:cubicBezTo>
                  <a:cubicBezTo>
                    <a:pt x="357" y="99"/>
                    <a:pt x="366" y="95"/>
                    <a:pt x="367" y="94"/>
                  </a:cubicBezTo>
                  <a:cubicBezTo>
                    <a:pt x="393" y="88"/>
                    <a:pt x="393" y="88"/>
                    <a:pt x="393" y="88"/>
                  </a:cubicBezTo>
                  <a:cubicBezTo>
                    <a:pt x="396" y="78"/>
                    <a:pt x="396" y="78"/>
                    <a:pt x="396" y="78"/>
                  </a:cubicBezTo>
                  <a:cubicBezTo>
                    <a:pt x="400" y="67"/>
                    <a:pt x="400" y="67"/>
                    <a:pt x="400" y="67"/>
                  </a:cubicBezTo>
                  <a:cubicBezTo>
                    <a:pt x="411" y="55"/>
                    <a:pt x="411" y="55"/>
                    <a:pt x="411" y="55"/>
                  </a:cubicBezTo>
                  <a:cubicBezTo>
                    <a:pt x="418" y="54"/>
                    <a:pt x="418" y="54"/>
                    <a:pt x="418" y="54"/>
                  </a:cubicBezTo>
                  <a:cubicBezTo>
                    <a:pt x="432" y="48"/>
                    <a:pt x="432" y="48"/>
                    <a:pt x="432" y="48"/>
                  </a:cubicBezTo>
                  <a:cubicBezTo>
                    <a:pt x="443" y="37"/>
                    <a:pt x="443" y="37"/>
                    <a:pt x="443" y="37"/>
                  </a:cubicBezTo>
                  <a:cubicBezTo>
                    <a:pt x="444" y="29"/>
                    <a:pt x="444" y="29"/>
                    <a:pt x="444" y="29"/>
                  </a:cubicBezTo>
                  <a:cubicBezTo>
                    <a:pt x="448" y="21"/>
                    <a:pt x="448" y="21"/>
                    <a:pt x="448" y="21"/>
                  </a:cubicBezTo>
                  <a:cubicBezTo>
                    <a:pt x="462" y="18"/>
                    <a:pt x="462" y="18"/>
                    <a:pt x="462" y="18"/>
                  </a:cubicBezTo>
                  <a:cubicBezTo>
                    <a:pt x="479" y="12"/>
                    <a:pt x="479" y="12"/>
                    <a:pt x="479" y="12"/>
                  </a:cubicBezTo>
                  <a:cubicBezTo>
                    <a:pt x="499" y="9"/>
                    <a:pt x="499" y="9"/>
                    <a:pt x="499" y="9"/>
                  </a:cubicBezTo>
                  <a:cubicBezTo>
                    <a:pt x="513" y="0"/>
                    <a:pt x="513" y="0"/>
                    <a:pt x="513" y="0"/>
                  </a:cubicBezTo>
                  <a:cubicBezTo>
                    <a:pt x="550" y="3"/>
                    <a:pt x="550" y="3"/>
                    <a:pt x="550" y="3"/>
                  </a:cubicBezTo>
                  <a:cubicBezTo>
                    <a:pt x="566" y="1"/>
                    <a:pt x="566" y="1"/>
                    <a:pt x="566" y="1"/>
                  </a:cubicBezTo>
                  <a:cubicBezTo>
                    <a:pt x="593" y="4"/>
                    <a:pt x="593" y="4"/>
                    <a:pt x="593" y="4"/>
                  </a:cubicBezTo>
                  <a:cubicBezTo>
                    <a:pt x="616" y="0"/>
                    <a:pt x="616" y="0"/>
                    <a:pt x="616" y="0"/>
                  </a:cubicBezTo>
                  <a:cubicBezTo>
                    <a:pt x="630" y="1"/>
                    <a:pt x="630" y="1"/>
                    <a:pt x="630" y="1"/>
                  </a:cubicBezTo>
                  <a:cubicBezTo>
                    <a:pt x="653" y="7"/>
                    <a:pt x="653" y="7"/>
                    <a:pt x="653" y="7"/>
                  </a:cubicBezTo>
                  <a:cubicBezTo>
                    <a:pt x="677" y="9"/>
                    <a:pt x="677" y="9"/>
                    <a:pt x="677" y="9"/>
                  </a:cubicBezTo>
                  <a:cubicBezTo>
                    <a:pt x="692" y="9"/>
                    <a:pt x="692" y="9"/>
                    <a:pt x="692" y="9"/>
                  </a:cubicBezTo>
                  <a:cubicBezTo>
                    <a:pt x="719" y="15"/>
                    <a:pt x="719" y="15"/>
                    <a:pt x="719" y="15"/>
                  </a:cubicBezTo>
                  <a:cubicBezTo>
                    <a:pt x="741" y="18"/>
                    <a:pt x="741" y="18"/>
                    <a:pt x="741" y="18"/>
                  </a:cubicBezTo>
                  <a:cubicBezTo>
                    <a:pt x="755" y="25"/>
                    <a:pt x="755" y="25"/>
                    <a:pt x="755" y="25"/>
                  </a:cubicBezTo>
                  <a:cubicBezTo>
                    <a:pt x="790" y="24"/>
                    <a:pt x="790" y="24"/>
                    <a:pt x="790" y="24"/>
                  </a:cubicBezTo>
                  <a:cubicBezTo>
                    <a:pt x="834" y="27"/>
                    <a:pt x="834" y="27"/>
                    <a:pt x="834" y="27"/>
                  </a:cubicBezTo>
                  <a:cubicBezTo>
                    <a:pt x="851" y="36"/>
                    <a:pt x="851" y="36"/>
                    <a:pt x="851" y="36"/>
                  </a:cubicBezTo>
                  <a:cubicBezTo>
                    <a:pt x="870" y="44"/>
                    <a:pt x="870" y="44"/>
                    <a:pt x="870" y="44"/>
                  </a:cubicBezTo>
                  <a:cubicBezTo>
                    <a:pt x="872" y="54"/>
                    <a:pt x="872" y="54"/>
                    <a:pt x="872" y="54"/>
                  </a:cubicBezTo>
                  <a:cubicBezTo>
                    <a:pt x="873" y="65"/>
                    <a:pt x="873" y="65"/>
                    <a:pt x="873" y="65"/>
                  </a:cubicBezTo>
                  <a:cubicBezTo>
                    <a:pt x="867" y="72"/>
                    <a:pt x="867" y="72"/>
                    <a:pt x="867" y="72"/>
                  </a:cubicBezTo>
                  <a:cubicBezTo>
                    <a:pt x="876" y="80"/>
                    <a:pt x="876" y="80"/>
                    <a:pt x="876" y="80"/>
                  </a:cubicBezTo>
                  <a:cubicBezTo>
                    <a:pt x="871" y="89"/>
                    <a:pt x="871" y="89"/>
                    <a:pt x="871" y="89"/>
                  </a:cubicBezTo>
                  <a:cubicBezTo>
                    <a:pt x="897" y="105"/>
                    <a:pt x="897" y="105"/>
                    <a:pt x="897" y="105"/>
                  </a:cubicBezTo>
                  <a:cubicBezTo>
                    <a:pt x="898" y="114"/>
                    <a:pt x="898" y="114"/>
                    <a:pt x="898" y="114"/>
                  </a:cubicBezTo>
                  <a:cubicBezTo>
                    <a:pt x="906" y="120"/>
                    <a:pt x="906" y="120"/>
                    <a:pt x="906" y="120"/>
                  </a:cubicBezTo>
                  <a:cubicBezTo>
                    <a:pt x="895" y="131"/>
                    <a:pt x="895" y="131"/>
                    <a:pt x="895" y="131"/>
                  </a:cubicBezTo>
                  <a:cubicBezTo>
                    <a:pt x="904" y="138"/>
                    <a:pt x="904" y="138"/>
                    <a:pt x="904" y="138"/>
                  </a:cubicBezTo>
                  <a:cubicBezTo>
                    <a:pt x="940" y="140"/>
                    <a:pt x="940" y="140"/>
                    <a:pt x="940" y="140"/>
                  </a:cubicBezTo>
                  <a:cubicBezTo>
                    <a:pt x="966" y="140"/>
                    <a:pt x="966" y="140"/>
                    <a:pt x="966" y="140"/>
                  </a:cubicBezTo>
                  <a:cubicBezTo>
                    <a:pt x="976" y="144"/>
                    <a:pt x="976" y="144"/>
                    <a:pt x="976" y="144"/>
                  </a:cubicBezTo>
                  <a:cubicBezTo>
                    <a:pt x="973" y="152"/>
                    <a:pt x="973" y="152"/>
                    <a:pt x="973" y="152"/>
                  </a:cubicBezTo>
                  <a:cubicBezTo>
                    <a:pt x="974" y="162"/>
                    <a:pt x="974" y="162"/>
                    <a:pt x="974" y="162"/>
                  </a:cubicBezTo>
                  <a:cubicBezTo>
                    <a:pt x="1004" y="163"/>
                    <a:pt x="1004" y="163"/>
                    <a:pt x="1004" y="163"/>
                  </a:cubicBezTo>
                  <a:lnTo>
                    <a:pt x="1008" y="174"/>
                  </a:lnTo>
                  <a:close/>
                  <a:moveTo>
                    <a:pt x="711" y="497"/>
                  </a:moveTo>
                  <a:cubicBezTo>
                    <a:pt x="712" y="492"/>
                    <a:pt x="712" y="492"/>
                    <a:pt x="712" y="492"/>
                  </a:cubicBezTo>
                  <a:cubicBezTo>
                    <a:pt x="702" y="488"/>
                    <a:pt x="702" y="488"/>
                    <a:pt x="702" y="488"/>
                  </a:cubicBezTo>
                  <a:cubicBezTo>
                    <a:pt x="696" y="492"/>
                    <a:pt x="696" y="492"/>
                    <a:pt x="696" y="492"/>
                  </a:cubicBezTo>
                  <a:cubicBezTo>
                    <a:pt x="684" y="496"/>
                    <a:pt x="684" y="496"/>
                    <a:pt x="684" y="496"/>
                  </a:cubicBezTo>
                  <a:cubicBezTo>
                    <a:pt x="671" y="500"/>
                    <a:pt x="671" y="500"/>
                    <a:pt x="671" y="500"/>
                  </a:cubicBezTo>
                  <a:cubicBezTo>
                    <a:pt x="663" y="498"/>
                    <a:pt x="663" y="498"/>
                    <a:pt x="663" y="498"/>
                  </a:cubicBezTo>
                  <a:cubicBezTo>
                    <a:pt x="661" y="493"/>
                    <a:pt x="661" y="493"/>
                    <a:pt x="661" y="493"/>
                  </a:cubicBezTo>
                  <a:cubicBezTo>
                    <a:pt x="652" y="486"/>
                    <a:pt x="652" y="486"/>
                    <a:pt x="652" y="486"/>
                  </a:cubicBezTo>
                  <a:cubicBezTo>
                    <a:pt x="641" y="482"/>
                    <a:pt x="641" y="482"/>
                    <a:pt x="641" y="482"/>
                  </a:cubicBezTo>
                  <a:cubicBezTo>
                    <a:pt x="636" y="491"/>
                    <a:pt x="636" y="491"/>
                    <a:pt x="636" y="491"/>
                  </a:cubicBezTo>
                  <a:cubicBezTo>
                    <a:pt x="645" y="496"/>
                    <a:pt x="645" y="496"/>
                    <a:pt x="645" y="496"/>
                  </a:cubicBezTo>
                  <a:cubicBezTo>
                    <a:pt x="646" y="502"/>
                    <a:pt x="646" y="502"/>
                    <a:pt x="646" y="502"/>
                  </a:cubicBezTo>
                  <a:cubicBezTo>
                    <a:pt x="640" y="505"/>
                    <a:pt x="640" y="505"/>
                    <a:pt x="640" y="505"/>
                  </a:cubicBezTo>
                  <a:cubicBezTo>
                    <a:pt x="629" y="521"/>
                    <a:pt x="629" y="521"/>
                    <a:pt x="629" y="521"/>
                  </a:cubicBezTo>
                  <a:cubicBezTo>
                    <a:pt x="621" y="531"/>
                    <a:pt x="621" y="531"/>
                    <a:pt x="621" y="531"/>
                  </a:cubicBezTo>
                  <a:cubicBezTo>
                    <a:pt x="613" y="533"/>
                    <a:pt x="613" y="533"/>
                    <a:pt x="613" y="533"/>
                  </a:cubicBezTo>
                  <a:cubicBezTo>
                    <a:pt x="611" y="540"/>
                    <a:pt x="611" y="540"/>
                    <a:pt x="611" y="540"/>
                  </a:cubicBezTo>
                  <a:cubicBezTo>
                    <a:pt x="598" y="546"/>
                    <a:pt x="598" y="546"/>
                    <a:pt x="598" y="546"/>
                  </a:cubicBezTo>
                  <a:cubicBezTo>
                    <a:pt x="593" y="552"/>
                    <a:pt x="593" y="552"/>
                    <a:pt x="593" y="552"/>
                  </a:cubicBezTo>
                  <a:cubicBezTo>
                    <a:pt x="572" y="554"/>
                    <a:pt x="572" y="554"/>
                    <a:pt x="572" y="554"/>
                  </a:cubicBezTo>
                  <a:cubicBezTo>
                    <a:pt x="559" y="560"/>
                    <a:pt x="559" y="560"/>
                    <a:pt x="559" y="560"/>
                  </a:cubicBezTo>
                  <a:cubicBezTo>
                    <a:pt x="553" y="572"/>
                    <a:pt x="553" y="572"/>
                    <a:pt x="553" y="572"/>
                  </a:cubicBezTo>
                  <a:cubicBezTo>
                    <a:pt x="546" y="580"/>
                    <a:pt x="546" y="580"/>
                    <a:pt x="546" y="580"/>
                  </a:cubicBezTo>
                  <a:cubicBezTo>
                    <a:pt x="529" y="588"/>
                    <a:pt x="529" y="588"/>
                    <a:pt x="529" y="588"/>
                  </a:cubicBezTo>
                  <a:cubicBezTo>
                    <a:pt x="528" y="598"/>
                    <a:pt x="528" y="598"/>
                    <a:pt x="528" y="598"/>
                  </a:cubicBezTo>
                  <a:cubicBezTo>
                    <a:pt x="538" y="607"/>
                    <a:pt x="538" y="607"/>
                    <a:pt x="538" y="607"/>
                  </a:cubicBezTo>
                  <a:cubicBezTo>
                    <a:pt x="549" y="601"/>
                    <a:pt x="549" y="601"/>
                    <a:pt x="549" y="601"/>
                  </a:cubicBezTo>
                  <a:cubicBezTo>
                    <a:pt x="550" y="590"/>
                    <a:pt x="550" y="590"/>
                    <a:pt x="550" y="590"/>
                  </a:cubicBezTo>
                  <a:cubicBezTo>
                    <a:pt x="571" y="592"/>
                    <a:pt x="571" y="592"/>
                    <a:pt x="571" y="592"/>
                  </a:cubicBezTo>
                  <a:cubicBezTo>
                    <a:pt x="588" y="586"/>
                    <a:pt x="588" y="586"/>
                    <a:pt x="588" y="586"/>
                  </a:cubicBezTo>
                  <a:cubicBezTo>
                    <a:pt x="598" y="582"/>
                    <a:pt x="598" y="582"/>
                    <a:pt x="598" y="582"/>
                  </a:cubicBezTo>
                  <a:cubicBezTo>
                    <a:pt x="608" y="572"/>
                    <a:pt x="608" y="572"/>
                    <a:pt x="608" y="572"/>
                  </a:cubicBezTo>
                  <a:cubicBezTo>
                    <a:pt x="615" y="568"/>
                    <a:pt x="615" y="568"/>
                    <a:pt x="615" y="568"/>
                  </a:cubicBezTo>
                  <a:cubicBezTo>
                    <a:pt x="624" y="568"/>
                    <a:pt x="624" y="568"/>
                    <a:pt x="624" y="568"/>
                  </a:cubicBezTo>
                  <a:cubicBezTo>
                    <a:pt x="639" y="560"/>
                    <a:pt x="639" y="560"/>
                    <a:pt x="639" y="560"/>
                  </a:cubicBezTo>
                  <a:cubicBezTo>
                    <a:pt x="642" y="546"/>
                    <a:pt x="642" y="546"/>
                    <a:pt x="642" y="546"/>
                  </a:cubicBezTo>
                  <a:cubicBezTo>
                    <a:pt x="655" y="542"/>
                    <a:pt x="655" y="542"/>
                    <a:pt x="655" y="542"/>
                  </a:cubicBezTo>
                  <a:cubicBezTo>
                    <a:pt x="661" y="540"/>
                    <a:pt x="661" y="540"/>
                    <a:pt x="661" y="540"/>
                  </a:cubicBezTo>
                  <a:cubicBezTo>
                    <a:pt x="670" y="528"/>
                    <a:pt x="670" y="528"/>
                    <a:pt x="670" y="528"/>
                  </a:cubicBezTo>
                  <a:cubicBezTo>
                    <a:pt x="685" y="527"/>
                    <a:pt x="685" y="527"/>
                    <a:pt x="685" y="527"/>
                  </a:cubicBezTo>
                  <a:cubicBezTo>
                    <a:pt x="694" y="519"/>
                    <a:pt x="694" y="519"/>
                    <a:pt x="694" y="519"/>
                  </a:cubicBezTo>
                  <a:cubicBezTo>
                    <a:pt x="698" y="504"/>
                    <a:pt x="698" y="504"/>
                    <a:pt x="698" y="504"/>
                  </a:cubicBezTo>
                  <a:cubicBezTo>
                    <a:pt x="709" y="503"/>
                    <a:pt x="709" y="503"/>
                    <a:pt x="709" y="503"/>
                  </a:cubicBezTo>
                  <a:cubicBezTo>
                    <a:pt x="711" y="497"/>
                    <a:pt x="711" y="497"/>
                    <a:pt x="711" y="497"/>
                  </a:cubicBezTo>
                </a:path>
              </a:pathLst>
            </a:custGeom>
            <a:grpFill/>
            <a:ln w="9525">
              <a:solidFill>
                <a:schemeClr val="accent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pt-BR"/>
            </a:p>
          </p:txBody>
        </p:sp>
      </p:grpSp>
      <p:grpSp>
        <p:nvGrpSpPr>
          <p:cNvPr id="7" name="Grupo 6"/>
          <p:cNvGrpSpPr/>
          <p:nvPr/>
        </p:nvGrpSpPr>
        <p:grpSpPr>
          <a:xfrm>
            <a:off x="5843085" y="331088"/>
            <a:ext cx="5844495" cy="5145803"/>
            <a:chOff x="5690685" y="803812"/>
            <a:chExt cx="5844495" cy="5145803"/>
          </a:xfrm>
        </p:grpSpPr>
        <p:sp>
          <p:nvSpPr>
            <p:cNvPr id="2487" name="Retângulo de cantos arredondados 2486"/>
            <p:cNvSpPr/>
            <p:nvPr/>
          </p:nvSpPr>
          <p:spPr>
            <a:xfrm>
              <a:off x="9123504" y="3183073"/>
              <a:ext cx="1261174" cy="502416"/>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100"/>
            </a:p>
          </p:txBody>
        </p:sp>
        <p:sp>
          <p:nvSpPr>
            <p:cNvPr id="2481" name="Retângulo de cantos arredondados 2480"/>
            <p:cNvSpPr/>
            <p:nvPr/>
          </p:nvSpPr>
          <p:spPr>
            <a:xfrm>
              <a:off x="5690685" y="3012139"/>
              <a:ext cx="1417675" cy="409359"/>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100"/>
            </a:p>
          </p:txBody>
        </p:sp>
        <p:graphicFrame>
          <p:nvGraphicFramePr>
            <p:cNvPr id="2482" name="Gráfico 2481"/>
            <p:cNvGraphicFramePr/>
            <p:nvPr>
              <p:extLst>
                <p:ext uri="{D42A27DB-BD31-4B8C-83A1-F6EECF244321}">
                  <p14:modId xmlns:p14="http://schemas.microsoft.com/office/powerpoint/2010/main" val="1245888676"/>
                </p:ext>
              </p:extLst>
            </p:nvPr>
          </p:nvGraphicFramePr>
          <p:xfrm>
            <a:off x="6059488" y="803812"/>
            <a:ext cx="1957757" cy="3089222"/>
          </p:xfrm>
          <a:graphic>
            <a:graphicData uri="http://schemas.openxmlformats.org/drawingml/2006/chart">
              <c:chart xmlns:c="http://schemas.openxmlformats.org/drawingml/2006/chart" xmlns:r="http://schemas.openxmlformats.org/officeDocument/2006/relationships" r:id="rId2"/>
            </a:graphicData>
          </a:graphic>
        </p:graphicFrame>
        <p:sp>
          <p:nvSpPr>
            <p:cNvPr id="2486" name="CaixaDeTexto 97"/>
            <p:cNvSpPr txBox="1"/>
            <p:nvPr/>
          </p:nvSpPr>
          <p:spPr>
            <a:xfrm>
              <a:off x="5690685" y="2930861"/>
              <a:ext cx="1100636"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dirty="0">
                  <a:solidFill>
                    <a:schemeClr val="accent5">
                      <a:lumMod val="50000"/>
                    </a:schemeClr>
                  </a:solidFill>
                </a:rPr>
                <a:t>N</a:t>
              </a:r>
              <a:r>
                <a:rPr lang="pt-BR" sz="2000" b="1" dirty="0">
                  <a:solidFill>
                    <a:schemeClr val="accent2">
                      <a:lumMod val="75000"/>
                    </a:schemeClr>
                  </a:solidFill>
                </a:rPr>
                <a:t>  </a:t>
              </a:r>
              <a:r>
                <a:rPr lang="pt-BR" sz="2000" b="1" dirty="0">
                  <a:solidFill>
                    <a:schemeClr val="accent3">
                      <a:lumMod val="75000"/>
                    </a:schemeClr>
                  </a:solidFill>
                </a:rPr>
                <a:t>.</a:t>
              </a:r>
              <a:r>
                <a:rPr lang="pt-BR" sz="2000" b="1" dirty="0">
                  <a:solidFill>
                    <a:schemeClr val="accent2">
                      <a:lumMod val="75000"/>
                    </a:schemeClr>
                  </a:solidFill>
                </a:rPr>
                <a:t> </a:t>
              </a:r>
              <a:r>
                <a:rPr lang="pt-BR" sz="2000" b="1" dirty="0">
                  <a:solidFill>
                    <a:schemeClr val="accent6">
                      <a:lumMod val="75000"/>
                    </a:schemeClr>
                  </a:solidFill>
                </a:rPr>
                <a:t>48%</a:t>
              </a:r>
            </a:p>
          </p:txBody>
        </p:sp>
        <p:graphicFrame>
          <p:nvGraphicFramePr>
            <p:cNvPr id="2488" name="Gráfico 2487"/>
            <p:cNvGraphicFramePr/>
            <p:nvPr>
              <p:extLst>
                <p:ext uri="{D42A27DB-BD31-4B8C-83A1-F6EECF244321}">
                  <p14:modId xmlns:p14="http://schemas.microsoft.com/office/powerpoint/2010/main" val="344282184"/>
                </p:ext>
              </p:extLst>
            </p:nvPr>
          </p:nvGraphicFramePr>
          <p:xfrm>
            <a:off x="9577423" y="1086852"/>
            <a:ext cx="1957757" cy="3089222"/>
          </p:xfrm>
          <a:graphic>
            <a:graphicData uri="http://schemas.openxmlformats.org/drawingml/2006/chart">
              <c:chart xmlns:c="http://schemas.openxmlformats.org/drawingml/2006/chart" xmlns:r="http://schemas.openxmlformats.org/officeDocument/2006/relationships" r:id="rId3"/>
            </a:graphicData>
          </a:graphic>
        </p:graphicFrame>
        <p:sp>
          <p:nvSpPr>
            <p:cNvPr id="2490" name="Retângulo de cantos arredondados 2489"/>
            <p:cNvSpPr/>
            <p:nvPr/>
          </p:nvSpPr>
          <p:spPr>
            <a:xfrm>
              <a:off x="9493211" y="4174434"/>
              <a:ext cx="1585598" cy="470759"/>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100"/>
            </a:p>
          </p:txBody>
        </p:sp>
        <p:graphicFrame>
          <p:nvGraphicFramePr>
            <p:cNvPr id="2491" name="Gráfico 2490"/>
            <p:cNvGraphicFramePr/>
            <p:nvPr>
              <p:extLst>
                <p:ext uri="{D42A27DB-BD31-4B8C-83A1-F6EECF244321}">
                  <p14:modId xmlns:p14="http://schemas.microsoft.com/office/powerpoint/2010/main" val="1358140484"/>
                </p:ext>
              </p:extLst>
            </p:nvPr>
          </p:nvGraphicFramePr>
          <p:xfrm>
            <a:off x="8478423" y="2129836"/>
            <a:ext cx="1957757" cy="3089222"/>
          </p:xfrm>
          <a:graphic>
            <a:graphicData uri="http://schemas.openxmlformats.org/drawingml/2006/chart">
              <c:chart xmlns:c="http://schemas.openxmlformats.org/drawingml/2006/chart" xmlns:r="http://schemas.openxmlformats.org/officeDocument/2006/relationships" r:id="rId4"/>
            </a:graphicData>
          </a:graphic>
        </p:graphicFrame>
        <p:sp>
          <p:nvSpPr>
            <p:cNvPr id="2492" name="CaixaDeTexto 97"/>
            <p:cNvSpPr txBox="1"/>
            <p:nvPr/>
          </p:nvSpPr>
          <p:spPr>
            <a:xfrm>
              <a:off x="9812654" y="4143499"/>
              <a:ext cx="1354251"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2000" b="1" dirty="0">
                  <a:solidFill>
                    <a:schemeClr val="accent6">
                      <a:lumMod val="75000"/>
                    </a:schemeClr>
                  </a:solidFill>
                </a:rPr>
                <a:t>55%  </a:t>
              </a:r>
              <a:r>
                <a:rPr lang="pt-BR" sz="2000" b="1" dirty="0">
                  <a:solidFill>
                    <a:schemeClr val="accent3">
                      <a:lumMod val="75000"/>
                    </a:schemeClr>
                  </a:solidFill>
                </a:rPr>
                <a:t>.</a:t>
              </a:r>
              <a:r>
                <a:rPr lang="pt-BR" sz="2000" b="1" dirty="0">
                  <a:solidFill>
                    <a:schemeClr val="accent5">
                      <a:lumMod val="50000"/>
                    </a:schemeClr>
                  </a:solidFill>
                </a:rPr>
                <a:t> SE</a:t>
              </a:r>
              <a:endParaRPr lang="pt-BR" sz="2000" b="1" dirty="0">
                <a:solidFill>
                  <a:schemeClr val="accent2">
                    <a:lumMod val="75000"/>
                  </a:schemeClr>
                </a:solidFill>
              </a:endParaRPr>
            </a:p>
          </p:txBody>
        </p:sp>
        <p:sp>
          <p:nvSpPr>
            <p:cNvPr id="2496" name="Retângulo de cantos arredondados 2495"/>
            <p:cNvSpPr/>
            <p:nvPr/>
          </p:nvSpPr>
          <p:spPr>
            <a:xfrm>
              <a:off x="6677378" y="3656028"/>
              <a:ext cx="1505771" cy="506370"/>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100"/>
            </a:p>
          </p:txBody>
        </p:sp>
        <p:graphicFrame>
          <p:nvGraphicFramePr>
            <p:cNvPr id="2497" name="Gráfico 2496"/>
            <p:cNvGraphicFramePr/>
            <p:nvPr>
              <p:extLst>
                <p:ext uri="{D42A27DB-BD31-4B8C-83A1-F6EECF244321}">
                  <p14:modId xmlns:p14="http://schemas.microsoft.com/office/powerpoint/2010/main" val="2926910765"/>
                </p:ext>
              </p:extLst>
            </p:nvPr>
          </p:nvGraphicFramePr>
          <p:xfrm>
            <a:off x="7101635" y="1625726"/>
            <a:ext cx="1957757" cy="3089222"/>
          </p:xfrm>
          <a:graphic>
            <a:graphicData uri="http://schemas.openxmlformats.org/drawingml/2006/chart">
              <c:chart xmlns:c="http://schemas.openxmlformats.org/drawingml/2006/chart" xmlns:r="http://schemas.openxmlformats.org/officeDocument/2006/relationships" r:id="rId5"/>
            </a:graphicData>
          </a:graphic>
        </p:graphicFrame>
        <p:sp>
          <p:nvSpPr>
            <p:cNvPr id="2498" name="CaixaDeTexto 97"/>
            <p:cNvSpPr txBox="1"/>
            <p:nvPr/>
          </p:nvSpPr>
          <p:spPr>
            <a:xfrm>
              <a:off x="6677378" y="3656027"/>
              <a:ext cx="1188732"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dirty="0">
                  <a:solidFill>
                    <a:schemeClr val="accent5">
                      <a:lumMod val="50000"/>
                    </a:schemeClr>
                  </a:solidFill>
                </a:rPr>
                <a:t>CO</a:t>
              </a:r>
              <a:r>
                <a:rPr lang="pt-BR" sz="2000" b="1" dirty="0">
                  <a:solidFill>
                    <a:schemeClr val="accent2">
                      <a:lumMod val="75000"/>
                    </a:schemeClr>
                  </a:solidFill>
                </a:rPr>
                <a:t>  </a:t>
              </a:r>
              <a:r>
                <a:rPr lang="pt-BR" sz="2000" b="1" dirty="0">
                  <a:solidFill>
                    <a:schemeClr val="accent3">
                      <a:lumMod val="75000"/>
                    </a:schemeClr>
                  </a:solidFill>
                </a:rPr>
                <a:t>.</a:t>
              </a:r>
              <a:r>
                <a:rPr lang="pt-BR" sz="2000" b="1" dirty="0">
                  <a:solidFill>
                    <a:schemeClr val="accent2">
                      <a:lumMod val="75000"/>
                    </a:schemeClr>
                  </a:solidFill>
                </a:rPr>
                <a:t> </a:t>
              </a:r>
              <a:r>
                <a:rPr lang="pt-BR" sz="2000" b="1" dirty="0">
                  <a:solidFill>
                    <a:schemeClr val="accent6">
                      <a:lumMod val="75000"/>
                    </a:schemeClr>
                  </a:solidFill>
                </a:rPr>
                <a:t>58%</a:t>
              </a:r>
            </a:p>
          </p:txBody>
        </p:sp>
        <p:sp>
          <p:nvSpPr>
            <p:cNvPr id="2506" name="Retângulo de cantos arredondados 2505"/>
            <p:cNvSpPr/>
            <p:nvPr/>
          </p:nvSpPr>
          <p:spPr>
            <a:xfrm>
              <a:off x="8598137" y="4917309"/>
              <a:ext cx="1585598" cy="470759"/>
            </a:xfrm>
            <a:prstGeom prst="roundRect">
              <a:avLst/>
            </a:prstGeom>
            <a:solidFill>
              <a:schemeClr val="accent4">
                <a:lumMod val="60000"/>
                <a:lumOff val="4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defPPr>
                <a:defRPr lang="pt-B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pt-BR" sz="1100"/>
            </a:p>
          </p:txBody>
        </p:sp>
        <p:sp>
          <p:nvSpPr>
            <p:cNvPr id="2507" name="CaixaDeTexto 97"/>
            <p:cNvSpPr txBox="1"/>
            <p:nvPr/>
          </p:nvSpPr>
          <p:spPr>
            <a:xfrm>
              <a:off x="8922863" y="4866631"/>
              <a:ext cx="1354251"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2000" b="1" dirty="0">
                  <a:solidFill>
                    <a:schemeClr val="accent6">
                      <a:lumMod val="75000"/>
                    </a:schemeClr>
                  </a:solidFill>
                </a:rPr>
                <a:t>64%  </a:t>
              </a:r>
              <a:r>
                <a:rPr lang="pt-BR" sz="2000" b="1" dirty="0">
                  <a:solidFill>
                    <a:schemeClr val="accent3">
                      <a:lumMod val="75000"/>
                    </a:schemeClr>
                  </a:solidFill>
                </a:rPr>
                <a:t>.</a:t>
              </a:r>
              <a:r>
                <a:rPr lang="pt-BR" sz="2000" b="1" dirty="0">
                  <a:solidFill>
                    <a:schemeClr val="accent5">
                      <a:lumMod val="50000"/>
                    </a:schemeClr>
                  </a:solidFill>
                </a:rPr>
                <a:t> S</a:t>
              </a:r>
              <a:endParaRPr lang="pt-BR" sz="2000" b="1" dirty="0">
                <a:solidFill>
                  <a:schemeClr val="accent2">
                    <a:lumMod val="75000"/>
                  </a:schemeClr>
                </a:solidFill>
              </a:endParaRPr>
            </a:p>
          </p:txBody>
        </p:sp>
        <p:graphicFrame>
          <p:nvGraphicFramePr>
            <p:cNvPr id="2494" name="Gráfico 2493"/>
            <p:cNvGraphicFramePr/>
            <p:nvPr>
              <p:extLst>
                <p:ext uri="{D42A27DB-BD31-4B8C-83A1-F6EECF244321}">
                  <p14:modId xmlns:p14="http://schemas.microsoft.com/office/powerpoint/2010/main" val="576609101"/>
                </p:ext>
              </p:extLst>
            </p:nvPr>
          </p:nvGraphicFramePr>
          <p:xfrm>
            <a:off x="7454909" y="2860393"/>
            <a:ext cx="1957757" cy="3089222"/>
          </p:xfrm>
          <a:graphic>
            <a:graphicData uri="http://schemas.openxmlformats.org/drawingml/2006/chart">
              <c:chart xmlns:c="http://schemas.openxmlformats.org/drawingml/2006/chart" xmlns:r="http://schemas.openxmlformats.org/officeDocument/2006/relationships" r:id="rId6"/>
            </a:graphicData>
          </a:graphic>
        </p:graphicFrame>
        <p:sp>
          <p:nvSpPr>
            <p:cNvPr id="2489" name="CaixaDeTexto 97"/>
            <p:cNvSpPr txBox="1"/>
            <p:nvPr/>
          </p:nvSpPr>
          <p:spPr>
            <a:xfrm>
              <a:off x="9198925" y="3139325"/>
              <a:ext cx="1185753"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dirty="0">
                  <a:solidFill>
                    <a:schemeClr val="accent5">
                      <a:lumMod val="50000"/>
                    </a:schemeClr>
                  </a:solidFill>
                </a:rPr>
                <a:t>NE</a:t>
              </a:r>
              <a:r>
                <a:rPr lang="pt-BR" sz="2000" b="1" dirty="0">
                  <a:solidFill>
                    <a:schemeClr val="accent2">
                      <a:lumMod val="75000"/>
                    </a:schemeClr>
                  </a:solidFill>
                </a:rPr>
                <a:t>  </a:t>
              </a:r>
              <a:r>
                <a:rPr lang="pt-BR" sz="2000" b="1" dirty="0">
                  <a:solidFill>
                    <a:schemeClr val="accent3">
                      <a:lumMod val="75000"/>
                    </a:schemeClr>
                  </a:solidFill>
                </a:rPr>
                <a:t>.</a:t>
              </a:r>
              <a:r>
                <a:rPr lang="pt-BR" sz="2000" b="1" dirty="0">
                  <a:solidFill>
                    <a:schemeClr val="accent2">
                      <a:lumMod val="75000"/>
                    </a:schemeClr>
                  </a:solidFill>
                </a:rPr>
                <a:t> </a:t>
              </a:r>
              <a:r>
                <a:rPr lang="pt-BR" sz="2000" b="1" dirty="0">
                  <a:solidFill>
                    <a:schemeClr val="accent6">
                      <a:lumMod val="75000"/>
                    </a:schemeClr>
                  </a:solidFill>
                </a:rPr>
                <a:t>61%</a:t>
              </a:r>
            </a:p>
          </p:txBody>
        </p:sp>
      </p:grpSp>
      <p:sp>
        <p:nvSpPr>
          <p:cNvPr id="33" name="Espaço Reservado para Conteúdo 2"/>
          <p:cNvSpPr>
            <a:spLocks noGrp="1"/>
          </p:cNvSpPr>
          <p:nvPr>
            <p:ph idx="1"/>
          </p:nvPr>
        </p:nvSpPr>
        <p:spPr>
          <a:xfrm>
            <a:off x="467999" y="1080000"/>
            <a:ext cx="4377269" cy="2072596"/>
          </a:xfrm>
        </p:spPr>
        <p:txBody>
          <a:bodyPr/>
          <a:lstStyle/>
          <a:p>
            <a:r>
              <a:rPr lang="pt-BR" sz="2000" dirty="0">
                <a:solidFill>
                  <a:schemeClr val="tx1"/>
                </a:solidFill>
                <a:latin typeface="+mn-lt"/>
              </a:rPr>
              <a:t>após a realização do curso/consultoria do </a:t>
            </a:r>
            <a:r>
              <a:rPr lang="pt-BR" sz="2000" dirty="0" err="1">
                <a:solidFill>
                  <a:schemeClr val="tx1"/>
                </a:solidFill>
                <a:latin typeface="+mn-lt"/>
              </a:rPr>
              <a:t>Sebraetec</a:t>
            </a:r>
            <a:r>
              <a:rPr lang="pt-BR" sz="2000" dirty="0">
                <a:solidFill>
                  <a:schemeClr val="tx1"/>
                </a:solidFill>
                <a:latin typeface="+mn-lt"/>
              </a:rPr>
              <a:t>, menos de 3 em cada 5 participantes do </a:t>
            </a:r>
            <a:r>
              <a:rPr lang="pt-BR" sz="2000" dirty="0" err="1">
                <a:solidFill>
                  <a:schemeClr val="tx1"/>
                </a:solidFill>
                <a:latin typeface="+mn-lt"/>
              </a:rPr>
              <a:t>Sebraetec</a:t>
            </a:r>
            <a:r>
              <a:rPr lang="pt-BR" sz="2000" dirty="0">
                <a:solidFill>
                  <a:schemeClr val="tx1"/>
                </a:solidFill>
                <a:latin typeface="+mn-lt"/>
              </a:rPr>
              <a:t> (59%) receberam algum contato do Sebrae, com algumas variações em função da região </a:t>
            </a:r>
            <a:r>
              <a:rPr lang="pt-BR" sz="1200" dirty="0">
                <a:solidFill>
                  <a:schemeClr val="tx1"/>
                </a:solidFill>
                <a:latin typeface="+mn-lt"/>
              </a:rPr>
              <a:t>(P6)</a:t>
            </a:r>
          </a:p>
        </p:txBody>
      </p:sp>
      <p:sp>
        <p:nvSpPr>
          <p:cNvPr id="22" name="Espaço Reservado para Conteúdo 2"/>
          <p:cNvSpPr txBox="1">
            <a:spLocks/>
          </p:cNvSpPr>
          <p:nvPr/>
        </p:nvSpPr>
        <p:spPr>
          <a:xfrm>
            <a:off x="730722" y="5453018"/>
            <a:ext cx="3956999" cy="997702"/>
          </a:xfrm>
          <a:prstGeom prst="rect">
            <a:avLst/>
          </a:prstGeom>
          <a:noFill/>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Font typeface="Arial" panose="020B0604020202020204" pitchFamily="34" charset="0"/>
              <a:buNone/>
            </a:pPr>
            <a:r>
              <a:rPr lang="pt-BR" sz="1200" dirty="0">
                <a:solidFill>
                  <a:schemeClr val="bg1">
                    <a:lumMod val="50000"/>
                  </a:schemeClr>
                </a:solidFill>
                <a:latin typeface="+mn-lt"/>
              </a:rPr>
              <a:t>*desconsiderando aqueles que não souberam responder</a:t>
            </a:r>
            <a:endParaRPr lang="pt-BR" sz="1200" b="1" dirty="0">
              <a:solidFill>
                <a:schemeClr val="bg1">
                  <a:lumMod val="50000"/>
                </a:schemeClr>
              </a:solidFill>
              <a:latin typeface="+mn-lt"/>
            </a:endParaRPr>
          </a:p>
        </p:txBody>
      </p:sp>
      <p:sp>
        <p:nvSpPr>
          <p:cNvPr id="23"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2499" name="CaixaDeTexto 97"/>
          <p:cNvSpPr txBox="1"/>
          <p:nvPr/>
        </p:nvSpPr>
        <p:spPr>
          <a:xfrm>
            <a:off x="244456" y="3854995"/>
            <a:ext cx="1188732" cy="107721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chemeClr val="accent5">
                    <a:lumMod val="50000"/>
                  </a:schemeClr>
                </a:solidFill>
              </a:rPr>
              <a:t>sim</a:t>
            </a:r>
            <a:endParaRPr lang="pt-BR" sz="2800" b="1" dirty="0">
              <a:solidFill>
                <a:schemeClr val="accent2">
                  <a:lumMod val="75000"/>
                </a:schemeClr>
              </a:solidFill>
            </a:endParaRPr>
          </a:p>
          <a:p>
            <a:pPr algn="ctr"/>
            <a:r>
              <a:rPr lang="pt-BR" sz="3600" b="1" dirty="0">
                <a:solidFill>
                  <a:schemeClr val="accent2">
                    <a:lumMod val="75000"/>
                  </a:schemeClr>
                </a:solidFill>
              </a:rPr>
              <a:t> </a:t>
            </a:r>
            <a:r>
              <a:rPr lang="pt-BR" sz="3600" b="1" dirty="0">
                <a:solidFill>
                  <a:schemeClr val="accent6">
                    <a:lumMod val="75000"/>
                  </a:schemeClr>
                </a:solidFill>
              </a:rPr>
              <a:t>59</a:t>
            </a:r>
            <a:r>
              <a:rPr lang="pt-BR" sz="2400" b="1" dirty="0">
                <a:solidFill>
                  <a:schemeClr val="accent6">
                    <a:lumMod val="75000"/>
                  </a:schemeClr>
                </a:solidFill>
              </a:rPr>
              <a:t>%</a:t>
            </a:r>
          </a:p>
        </p:txBody>
      </p:sp>
      <p:pic>
        <p:nvPicPr>
          <p:cNvPr id="16" name="Imagem 15"/>
          <p:cNvPicPr>
            <a:picLocks noChangeAspect="1"/>
          </p:cNvPicPr>
          <p:nvPr/>
        </p:nvPicPr>
        <p:blipFill>
          <a:blip r:embed="rId7">
            <a:duotone>
              <a:schemeClr val="accent6">
                <a:shade val="45000"/>
                <a:satMod val="135000"/>
              </a:schemeClr>
              <a:prstClr val="white"/>
            </a:duotone>
          </a:blip>
          <a:stretch>
            <a:fillRect/>
          </a:stretch>
        </p:blipFill>
        <p:spPr>
          <a:xfrm>
            <a:off x="1585890" y="3666906"/>
            <a:ext cx="768821" cy="970833"/>
          </a:xfrm>
          <a:prstGeom prst="rect">
            <a:avLst/>
          </a:prstGeom>
        </p:spPr>
      </p:pic>
      <p:pic>
        <p:nvPicPr>
          <p:cNvPr id="2503" name="Imagem 2502"/>
          <p:cNvPicPr>
            <a:picLocks noChangeAspect="1"/>
          </p:cNvPicPr>
          <p:nvPr/>
        </p:nvPicPr>
        <p:blipFill>
          <a:blip r:embed="rId7">
            <a:duotone>
              <a:schemeClr val="accent3">
                <a:shade val="45000"/>
                <a:satMod val="135000"/>
              </a:schemeClr>
              <a:prstClr val="white"/>
            </a:duotone>
          </a:blip>
          <a:stretch>
            <a:fillRect/>
          </a:stretch>
        </p:blipFill>
        <p:spPr>
          <a:xfrm>
            <a:off x="2380628" y="3666906"/>
            <a:ext cx="768821" cy="970833"/>
          </a:xfrm>
          <a:prstGeom prst="rect">
            <a:avLst/>
          </a:prstGeom>
        </p:spPr>
      </p:pic>
      <p:pic>
        <p:nvPicPr>
          <p:cNvPr id="17" name="Imagem 16"/>
          <p:cNvPicPr>
            <a:picLocks noChangeAspect="1"/>
          </p:cNvPicPr>
          <p:nvPr/>
        </p:nvPicPr>
        <p:blipFill>
          <a:blip r:embed="rId8">
            <a:duotone>
              <a:schemeClr val="accent3">
                <a:shade val="45000"/>
                <a:satMod val="135000"/>
              </a:schemeClr>
              <a:prstClr val="white"/>
            </a:duotone>
          </a:blip>
          <a:stretch>
            <a:fillRect/>
          </a:stretch>
        </p:blipFill>
        <p:spPr>
          <a:xfrm>
            <a:off x="3169208" y="3673401"/>
            <a:ext cx="765894" cy="967136"/>
          </a:xfrm>
          <a:prstGeom prst="rect">
            <a:avLst/>
          </a:prstGeom>
        </p:spPr>
      </p:pic>
      <p:pic>
        <p:nvPicPr>
          <p:cNvPr id="2504" name="Imagem 2503"/>
          <p:cNvPicPr>
            <a:picLocks noChangeAspect="1"/>
          </p:cNvPicPr>
          <p:nvPr/>
        </p:nvPicPr>
        <p:blipFill rotWithShape="1">
          <a:blip r:embed="rId7">
            <a:duotone>
              <a:schemeClr val="accent6">
                <a:shade val="45000"/>
                <a:satMod val="135000"/>
              </a:schemeClr>
              <a:prstClr val="white"/>
            </a:duotone>
          </a:blip>
          <a:srcRect l="1" r="14519"/>
          <a:stretch/>
        </p:blipFill>
        <p:spPr>
          <a:xfrm>
            <a:off x="2380628" y="3666905"/>
            <a:ext cx="657188" cy="970833"/>
          </a:xfrm>
          <a:prstGeom prst="rect">
            <a:avLst/>
          </a:prstGeom>
        </p:spPr>
      </p:pic>
      <p:sp>
        <p:nvSpPr>
          <p:cNvPr id="2505" name="CaixaDeTexto 97"/>
          <p:cNvSpPr txBox="1"/>
          <p:nvPr/>
        </p:nvSpPr>
        <p:spPr>
          <a:xfrm>
            <a:off x="5418656" y="1080000"/>
            <a:ext cx="6468544"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recebimento de contato do Sebrae após o </a:t>
            </a:r>
            <a:r>
              <a:rPr lang="pt-BR" sz="2000" i="1" dirty="0" err="1">
                <a:solidFill>
                  <a:schemeClr val="accent1">
                    <a:lumMod val="50000"/>
                  </a:schemeClr>
                </a:solidFill>
              </a:rPr>
              <a:t>Sebraetec</a:t>
            </a:r>
            <a:endParaRPr lang="pt-BR" sz="2000" i="1" dirty="0">
              <a:solidFill>
                <a:schemeClr val="accent1">
                  <a:lumMod val="50000"/>
                </a:schemeClr>
              </a:solidFill>
            </a:endParaRPr>
          </a:p>
        </p:txBody>
      </p:sp>
      <p:grpSp>
        <p:nvGrpSpPr>
          <p:cNvPr id="2514" name="Grupo 2513"/>
          <p:cNvGrpSpPr/>
          <p:nvPr/>
        </p:nvGrpSpPr>
        <p:grpSpPr>
          <a:xfrm>
            <a:off x="1585890" y="4667808"/>
            <a:ext cx="2349212" cy="114458"/>
            <a:chOff x="5201074" y="5881520"/>
            <a:chExt cx="1689101" cy="244475"/>
          </a:xfrm>
        </p:grpSpPr>
        <p:sp>
          <p:nvSpPr>
            <p:cNvPr id="2512" name="Rectangle 5"/>
            <p:cNvSpPr>
              <a:spLocks noChangeArrowheads="1"/>
            </p:cNvSpPr>
            <p:nvPr/>
          </p:nvSpPr>
          <p:spPr bwMode="auto">
            <a:xfrm>
              <a:off x="5201074" y="5881520"/>
              <a:ext cx="1047750" cy="244475"/>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2513" name="Rectangle 7"/>
            <p:cNvSpPr>
              <a:spLocks noChangeArrowheads="1"/>
            </p:cNvSpPr>
            <p:nvPr/>
          </p:nvSpPr>
          <p:spPr bwMode="auto">
            <a:xfrm>
              <a:off x="6247237" y="5881520"/>
              <a:ext cx="642938" cy="244475"/>
            </a:xfrm>
            <a:prstGeom prst="rect">
              <a:avLst/>
            </a:prstGeom>
            <a:solidFill>
              <a:schemeClr val="bg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sp>
        <p:nvSpPr>
          <p:cNvPr id="2515" name="CaixaDeTexto 97"/>
          <p:cNvSpPr txBox="1"/>
          <p:nvPr/>
        </p:nvSpPr>
        <p:spPr>
          <a:xfrm>
            <a:off x="3991453" y="3854995"/>
            <a:ext cx="1188732" cy="107721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chemeClr val="accent5">
                    <a:lumMod val="50000"/>
                  </a:schemeClr>
                </a:solidFill>
              </a:rPr>
              <a:t>não</a:t>
            </a:r>
            <a:endParaRPr lang="pt-BR" sz="2800" b="1" dirty="0">
              <a:solidFill>
                <a:schemeClr val="accent2">
                  <a:lumMod val="75000"/>
                </a:schemeClr>
              </a:solidFill>
            </a:endParaRPr>
          </a:p>
          <a:p>
            <a:pPr algn="ctr"/>
            <a:r>
              <a:rPr lang="pt-BR" sz="3600" b="1" dirty="0">
                <a:solidFill>
                  <a:schemeClr val="accent2">
                    <a:lumMod val="75000"/>
                  </a:schemeClr>
                </a:solidFill>
              </a:rPr>
              <a:t> </a:t>
            </a:r>
            <a:r>
              <a:rPr lang="pt-BR" sz="3600" b="1" dirty="0">
                <a:solidFill>
                  <a:schemeClr val="bg1">
                    <a:lumMod val="50000"/>
                  </a:schemeClr>
                </a:solidFill>
              </a:rPr>
              <a:t>41</a:t>
            </a:r>
            <a:r>
              <a:rPr lang="pt-BR" sz="2400" b="1" dirty="0">
                <a:solidFill>
                  <a:schemeClr val="bg1">
                    <a:lumMod val="50000"/>
                  </a:schemeClr>
                </a:solidFill>
              </a:rPr>
              <a:t>%</a:t>
            </a:r>
          </a:p>
        </p:txBody>
      </p:sp>
      <p:grpSp>
        <p:nvGrpSpPr>
          <p:cNvPr id="2521" name="Grupo 2520"/>
          <p:cNvGrpSpPr/>
          <p:nvPr/>
        </p:nvGrpSpPr>
        <p:grpSpPr>
          <a:xfrm>
            <a:off x="10753668" y="4844454"/>
            <a:ext cx="1069593" cy="497735"/>
            <a:chOff x="10807700" y="5128364"/>
            <a:chExt cx="1069593" cy="497735"/>
          </a:xfrm>
        </p:grpSpPr>
        <p:sp>
          <p:nvSpPr>
            <p:cNvPr id="2522"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2523" name="Imagem 2522"/>
            <p:cNvPicPr>
              <a:picLocks noChangeAspect="1"/>
            </p:cNvPicPr>
            <p:nvPr/>
          </p:nvPicPr>
          <p:blipFill>
            <a:blip r:embed="rId9"/>
            <a:stretch>
              <a:fillRect/>
            </a:stretch>
          </p:blipFill>
          <p:spPr>
            <a:xfrm>
              <a:off x="10900443" y="5223781"/>
              <a:ext cx="222928" cy="295539"/>
            </a:xfrm>
            <a:prstGeom prst="rect">
              <a:avLst/>
            </a:prstGeom>
          </p:spPr>
        </p:pic>
        <p:sp>
          <p:nvSpPr>
            <p:cNvPr id="2524" name="Retângulo 2523"/>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3" name="Grupo 2"/>
          <p:cNvGrpSpPr/>
          <p:nvPr/>
        </p:nvGrpSpPr>
        <p:grpSpPr>
          <a:xfrm>
            <a:off x="244456" y="2712423"/>
            <a:ext cx="10127911" cy="2792989"/>
            <a:chOff x="244456" y="3729425"/>
            <a:chExt cx="10127911" cy="2792989"/>
          </a:xfrm>
        </p:grpSpPr>
        <p:sp>
          <p:nvSpPr>
            <p:cNvPr id="2483" name="CaixaDeTexto 97"/>
            <p:cNvSpPr txBox="1"/>
            <p:nvPr/>
          </p:nvSpPr>
          <p:spPr>
            <a:xfrm>
              <a:off x="244456" y="5857207"/>
              <a:ext cx="1188732"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a:solidFill>
                    <a:srgbClr val="FF6600"/>
                  </a:solidFill>
                </a:rPr>
                <a:t>sim</a:t>
              </a:r>
            </a:p>
            <a:p>
              <a:pPr algn="ctr"/>
              <a:r>
                <a:rPr lang="pt-BR" sz="2000" b="1" dirty="0">
                  <a:solidFill>
                    <a:srgbClr val="FF6600"/>
                  </a:solidFill>
                </a:rPr>
                <a:t> 62</a:t>
              </a:r>
              <a:r>
                <a:rPr lang="pt-BR" sz="1400" b="1" dirty="0">
                  <a:solidFill>
                    <a:srgbClr val="FF6600"/>
                  </a:solidFill>
                </a:rPr>
                <a:t>%</a:t>
              </a:r>
            </a:p>
          </p:txBody>
        </p:sp>
        <p:sp>
          <p:nvSpPr>
            <p:cNvPr id="2484" name="CaixaDeTexto 97"/>
            <p:cNvSpPr txBox="1"/>
            <p:nvPr/>
          </p:nvSpPr>
          <p:spPr>
            <a:xfrm>
              <a:off x="3991453" y="5937639"/>
              <a:ext cx="1188732"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a:solidFill>
                    <a:srgbClr val="FF6600"/>
                  </a:solidFill>
                </a:rPr>
                <a:t>não</a:t>
              </a:r>
            </a:p>
            <a:p>
              <a:pPr algn="ctr"/>
              <a:r>
                <a:rPr lang="pt-BR" sz="1600" b="1" dirty="0">
                  <a:solidFill>
                    <a:srgbClr val="FF6600"/>
                  </a:solidFill>
                </a:rPr>
                <a:t> 38%</a:t>
              </a:r>
            </a:p>
          </p:txBody>
        </p:sp>
        <p:sp>
          <p:nvSpPr>
            <p:cNvPr id="2502" name="CaixaDeTexto 97"/>
            <p:cNvSpPr txBox="1"/>
            <p:nvPr/>
          </p:nvSpPr>
          <p:spPr>
            <a:xfrm>
              <a:off x="9774701" y="4938455"/>
              <a:ext cx="597666" cy="307777"/>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400" b="1" dirty="0">
                  <a:solidFill>
                    <a:srgbClr val="FF6600"/>
                  </a:solidFill>
                </a:rPr>
                <a:t>58%</a:t>
              </a:r>
            </a:p>
          </p:txBody>
        </p:sp>
        <p:sp>
          <p:nvSpPr>
            <p:cNvPr id="2511" name="CaixaDeTexto 97"/>
            <p:cNvSpPr txBox="1"/>
            <p:nvPr/>
          </p:nvSpPr>
          <p:spPr>
            <a:xfrm>
              <a:off x="7204188" y="4445454"/>
              <a:ext cx="597666" cy="307777"/>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400" b="1" dirty="0">
                  <a:solidFill>
                    <a:srgbClr val="FF6600"/>
                  </a:solidFill>
                </a:rPr>
                <a:t>61%</a:t>
              </a:r>
            </a:p>
          </p:txBody>
        </p:sp>
        <p:sp>
          <p:nvSpPr>
            <p:cNvPr id="2518" name="CaixaDeTexto 97"/>
            <p:cNvSpPr txBox="1"/>
            <p:nvPr/>
          </p:nvSpPr>
          <p:spPr>
            <a:xfrm>
              <a:off x="6109858" y="3729425"/>
              <a:ext cx="597666" cy="307777"/>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400" b="1" dirty="0">
                  <a:solidFill>
                    <a:srgbClr val="FF6600"/>
                  </a:solidFill>
                </a:rPr>
                <a:t>58%</a:t>
              </a:r>
            </a:p>
          </p:txBody>
        </p:sp>
        <p:sp>
          <p:nvSpPr>
            <p:cNvPr id="2520" name="CaixaDeTexto 97"/>
            <p:cNvSpPr txBox="1"/>
            <p:nvPr/>
          </p:nvSpPr>
          <p:spPr>
            <a:xfrm>
              <a:off x="6204358" y="5751108"/>
              <a:ext cx="783359"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b="1" dirty="0">
                  <a:solidFill>
                    <a:srgbClr val="FF6600"/>
                  </a:solidFill>
                </a:rPr>
                <a:t>2014</a:t>
              </a:r>
              <a:endParaRPr lang="pt-BR" sz="1400" b="1" dirty="0">
                <a:solidFill>
                  <a:srgbClr val="FF6600"/>
                </a:solidFill>
              </a:endParaRPr>
            </a:p>
          </p:txBody>
        </p:sp>
        <p:sp>
          <p:nvSpPr>
            <p:cNvPr id="2" name="Retângulo 1"/>
            <p:cNvSpPr/>
            <p:nvPr/>
          </p:nvSpPr>
          <p:spPr>
            <a:xfrm>
              <a:off x="5911332" y="5745766"/>
              <a:ext cx="317500" cy="326328"/>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pt-BR">
                <a:solidFill>
                  <a:srgbClr val="FF6600"/>
                </a:solidFill>
              </a:endParaRPr>
            </a:p>
          </p:txBody>
        </p:sp>
        <p:sp>
          <p:nvSpPr>
            <p:cNvPr id="2508" name="CaixaDeTexto 97"/>
            <p:cNvSpPr txBox="1"/>
            <p:nvPr/>
          </p:nvSpPr>
          <p:spPr>
            <a:xfrm>
              <a:off x="8879627" y="5681330"/>
              <a:ext cx="597666" cy="307777"/>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400" b="1" dirty="0">
                  <a:solidFill>
                    <a:srgbClr val="FF6600"/>
                  </a:solidFill>
                </a:rPr>
                <a:t>73%</a:t>
              </a:r>
            </a:p>
          </p:txBody>
        </p:sp>
        <p:sp>
          <p:nvSpPr>
            <p:cNvPr id="2510" name="CaixaDeTexto 97"/>
            <p:cNvSpPr txBox="1"/>
            <p:nvPr/>
          </p:nvSpPr>
          <p:spPr>
            <a:xfrm>
              <a:off x="9722533" y="3977363"/>
              <a:ext cx="597666" cy="307777"/>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400" b="1" dirty="0">
                  <a:solidFill>
                    <a:srgbClr val="FF6600"/>
                  </a:solidFill>
                </a:rPr>
                <a:t>61%</a:t>
              </a:r>
            </a:p>
          </p:txBody>
        </p:sp>
      </p:grpSp>
      <p:sp>
        <p:nvSpPr>
          <p:cNvPr id="2493" name="Espaço Reservado para Conteúdo 2"/>
          <p:cNvSpPr txBox="1">
            <a:spLocks/>
          </p:cNvSpPr>
          <p:nvPr/>
        </p:nvSpPr>
        <p:spPr>
          <a:xfrm>
            <a:off x="1810131" y="6159044"/>
            <a:ext cx="10077069"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P6. </a:t>
            </a:r>
            <a:r>
              <a:rPr lang="pt-BR" sz="1200" dirty="0">
                <a:solidFill>
                  <a:schemeClr val="accent1">
                    <a:lumMod val="50000"/>
                  </a:schemeClr>
                </a:solidFill>
              </a:rPr>
              <a:t>Após realização do curso/consultoria do Sebraetec, o(a) Sr.(a) recebeu algum contato do Sebrae? (ESP-RU)</a:t>
            </a:r>
          </a:p>
        </p:txBody>
      </p:sp>
      <p:grpSp>
        <p:nvGrpSpPr>
          <p:cNvPr id="13" name="Grupo 12"/>
          <p:cNvGrpSpPr/>
          <p:nvPr/>
        </p:nvGrpSpPr>
        <p:grpSpPr>
          <a:xfrm>
            <a:off x="2354711" y="4746170"/>
            <a:ext cx="6192000" cy="1024166"/>
            <a:chOff x="2354711" y="4746170"/>
            <a:chExt cx="6192000" cy="1024166"/>
          </a:xfrm>
        </p:grpSpPr>
        <p:cxnSp>
          <p:nvCxnSpPr>
            <p:cNvPr id="10" name="Conector reto 9"/>
            <p:cNvCxnSpPr/>
            <p:nvPr/>
          </p:nvCxnSpPr>
          <p:spPr>
            <a:xfrm flipH="1">
              <a:off x="2354711" y="5770336"/>
              <a:ext cx="6192000" cy="0"/>
            </a:xfrm>
            <a:prstGeom prst="line">
              <a:avLst/>
            </a:prstGeom>
            <a:ln w="12700">
              <a:prstDash val="dash"/>
            </a:ln>
          </p:spPr>
          <p:style>
            <a:lnRef idx="1">
              <a:schemeClr val="accent6"/>
            </a:lnRef>
            <a:fillRef idx="0">
              <a:schemeClr val="accent6"/>
            </a:fillRef>
            <a:effectRef idx="0">
              <a:schemeClr val="accent6"/>
            </a:effectRef>
            <a:fontRef idx="minor">
              <a:schemeClr val="tx1"/>
            </a:fontRef>
          </p:style>
        </p:cxnSp>
        <p:cxnSp>
          <p:nvCxnSpPr>
            <p:cNvPr id="12" name="Conector reto 11"/>
            <p:cNvCxnSpPr/>
            <p:nvPr/>
          </p:nvCxnSpPr>
          <p:spPr>
            <a:xfrm flipV="1">
              <a:off x="2354711" y="4746170"/>
              <a:ext cx="0" cy="1008000"/>
            </a:xfrm>
            <a:prstGeom prst="line">
              <a:avLst/>
            </a:prstGeom>
            <a:ln w="12700">
              <a:prstDash val="dash"/>
            </a:ln>
          </p:spPr>
          <p:style>
            <a:lnRef idx="1">
              <a:schemeClr val="accent6"/>
            </a:lnRef>
            <a:fillRef idx="0">
              <a:schemeClr val="accent6"/>
            </a:fillRef>
            <a:effectRef idx="0">
              <a:schemeClr val="accent6"/>
            </a:effectRef>
            <a:fontRef idx="minor">
              <a:schemeClr val="tx1"/>
            </a:fontRef>
          </p:style>
        </p:cxnSp>
      </p:grpSp>
    </p:spTree>
    <p:extLst>
      <p:ext uri="{BB962C8B-B14F-4D97-AF65-F5344CB8AC3E}">
        <p14:creationId xmlns:p14="http://schemas.microsoft.com/office/powerpoint/2010/main" val="1295274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505"/>
                                            </p:tgtEl>
                                            <p:attrNameLst>
                                              <p:attrName>style.visibility</p:attrName>
                                            </p:attrNameLst>
                                          </p:cBhvr>
                                          <p:to>
                                            <p:strVal val="visible"/>
                                          </p:to>
                                        </p:set>
                                        <p:animEffect transition="in" filter="fade">
                                          <p:cBhvr>
                                            <p:cTn id="7" dur="500"/>
                                            <p:tgtEl>
                                              <p:spTgt spid="250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Effect transition="in" filter="fade">
                                          <p:cBhvr>
                                            <p:cTn id="11" dur="500"/>
                                            <p:tgtEl>
                                              <p:spTgt spid="3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200"/>
                                            <p:tgtEl>
                                              <p:spTgt spid="16"/>
                                            </p:tgtEl>
                                          </p:cBhvr>
                                        </p:animEffect>
                                      </p:childTnLst>
                                    </p:cTn>
                                  </p:par>
                                </p:childTnLst>
                              </p:cTn>
                            </p:par>
                            <p:par>
                              <p:cTn id="16" fill="hold">
                                <p:stCondLst>
                                  <p:cond delay="1200"/>
                                </p:stCondLst>
                                <p:childTnLst>
                                  <p:par>
                                    <p:cTn id="17" presetID="10" presetClass="entr" presetSubtype="0" fill="hold" nodeType="afterEffect">
                                      <p:stCondLst>
                                        <p:cond delay="0"/>
                                      </p:stCondLst>
                                      <p:childTnLst>
                                        <p:set>
                                          <p:cBhvr>
                                            <p:cTn id="18" dur="1" fill="hold">
                                              <p:stCondLst>
                                                <p:cond delay="0"/>
                                              </p:stCondLst>
                                            </p:cTn>
                                            <p:tgtEl>
                                              <p:spTgt spid="2504"/>
                                            </p:tgtEl>
                                            <p:attrNameLst>
                                              <p:attrName>style.visibility</p:attrName>
                                            </p:attrNameLst>
                                          </p:cBhvr>
                                          <p:to>
                                            <p:strVal val="visible"/>
                                          </p:to>
                                        </p:set>
                                        <p:animEffect transition="in" filter="fade">
                                          <p:cBhvr>
                                            <p:cTn id="19" dur="200"/>
                                            <p:tgtEl>
                                              <p:spTgt spid="2504"/>
                                            </p:tgtEl>
                                          </p:cBhvr>
                                        </p:animEffect>
                                      </p:childTnLst>
                                    </p:cTn>
                                  </p:par>
                                  <p:par>
                                    <p:cTn id="20" presetID="10" presetClass="entr" presetSubtype="0" fill="hold" nodeType="withEffect">
                                      <p:stCondLst>
                                        <p:cond delay="0"/>
                                      </p:stCondLst>
                                      <p:childTnLst>
                                        <p:set>
                                          <p:cBhvr>
                                            <p:cTn id="21" dur="1" fill="hold">
                                              <p:stCondLst>
                                                <p:cond delay="0"/>
                                              </p:stCondLst>
                                            </p:cTn>
                                            <p:tgtEl>
                                              <p:spTgt spid="2503"/>
                                            </p:tgtEl>
                                            <p:attrNameLst>
                                              <p:attrName>style.visibility</p:attrName>
                                            </p:attrNameLst>
                                          </p:cBhvr>
                                          <p:to>
                                            <p:strVal val="visible"/>
                                          </p:to>
                                        </p:set>
                                        <p:animEffect transition="in" filter="fade">
                                          <p:cBhvr>
                                            <p:cTn id="22" dur="200"/>
                                            <p:tgtEl>
                                              <p:spTgt spid="2503"/>
                                            </p:tgtEl>
                                          </p:cBhvr>
                                        </p:animEffect>
                                      </p:childTnLst>
                                    </p:cTn>
                                  </p:par>
                                </p:childTnLst>
                              </p:cTn>
                            </p:par>
                            <p:par>
                              <p:cTn id="23" fill="hold">
                                <p:stCondLst>
                                  <p:cond delay="1400"/>
                                </p:stCondLst>
                                <p:childTnLst>
                                  <p:par>
                                    <p:cTn id="24" presetID="10" presetClass="entr" presetSubtype="0"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200"/>
                                            <p:tgtEl>
                                              <p:spTgt spid="17"/>
                                            </p:tgtEl>
                                          </p:cBhvr>
                                        </p:animEffect>
                                      </p:childTnLst>
                                    </p:cTn>
                                  </p:par>
                                </p:childTnLst>
                              </p:cTn>
                            </p:par>
                            <p:par>
                              <p:cTn id="27" fill="hold">
                                <p:stCondLst>
                                  <p:cond delay="1600"/>
                                </p:stCondLst>
                                <p:childTnLst>
                                  <p:par>
                                    <p:cTn id="28" presetID="22" presetClass="entr" presetSubtype="8" fill="hold" nodeType="afterEffect">
                                      <p:stCondLst>
                                        <p:cond delay="0"/>
                                      </p:stCondLst>
                                      <p:childTnLst>
                                        <p:set>
                                          <p:cBhvr>
                                            <p:cTn id="29" dur="1" fill="hold">
                                              <p:stCondLst>
                                                <p:cond delay="0"/>
                                              </p:stCondLst>
                                            </p:cTn>
                                            <p:tgtEl>
                                              <p:spTgt spid="2514"/>
                                            </p:tgtEl>
                                            <p:attrNameLst>
                                              <p:attrName>style.visibility</p:attrName>
                                            </p:attrNameLst>
                                          </p:cBhvr>
                                          <p:to>
                                            <p:strVal val="visible"/>
                                          </p:to>
                                        </p:set>
                                        <p:animEffect transition="in" filter="wipe(left)">
                                          <p:cBhvr>
                                            <p:cTn id="30" dur="500"/>
                                            <p:tgtEl>
                                              <p:spTgt spid="2514"/>
                                            </p:tgtEl>
                                          </p:cBhvr>
                                        </p:animEffect>
                                      </p:childTnLst>
                                    </p:cTn>
                                  </p:par>
                                </p:childTnLst>
                              </p:cTn>
                            </p:par>
                            <p:par>
                              <p:cTn id="31" fill="hold">
                                <p:stCondLst>
                                  <p:cond delay="2100"/>
                                </p:stCondLst>
                                <p:childTnLst>
                                  <p:par>
                                    <p:cTn id="32" presetID="2" presetClass="entr" presetSubtype="1" fill="hold" grpId="0" nodeType="afterEffect" p14:presetBounceEnd="40000">
                                      <p:stCondLst>
                                        <p:cond delay="0"/>
                                      </p:stCondLst>
                                      <p:childTnLst>
                                        <p:set>
                                          <p:cBhvr>
                                            <p:cTn id="33" dur="1" fill="hold">
                                              <p:stCondLst>
                                                <p:cond delay="0"/>
                                              </p:stCondLst>
                                            </p:cTn>
                                            <p:tgtEl>
                                              <p:spTgt spid="2515"/>
                                            </p:tgtEl>
                                            <p:attrNameLst>
                                              <p:attrName>style.visibility</p:attrName>
                                            </p:attrNameLst>
                                          </p:cBhvr>
                                          <p:to>
                                            <p:strVal val="visible"/>
                                          </p:to>
                                        </p:set>
                                        <p:anim calcmode="lin" valueType="num" p14:bounceEnd="40000">
                                          <p:cBhvr additive="base">
                                            <p:cTn id="34" dur="500" fill="hold"/>
                                            <p:tgtEl>
                                              <p:spTgt spid="2515"/>
                                            </p:tgtEl>
                                            <p:attrNameLst>
                                              <p:attrName>ppt_x</p:attrName>
                                            </p:attrNameLst>
                                          </p:cBhvr>
                                          <p:tavLst>
                                            <p:tav tm="0">
                                              <p:val>
                                                <p:strVal val="#ppt_x"/>
                                              </p:val>
                                            </p:tav>
                                            <p:tav tm="100000">
                                              <p:val>
                                                <p:strVal val="#ppt_x"/>
                                              </p:val>
                                            </p:tav>
                                          </p:tavLst>
                                        </p:anim>
                                        <p:anim calcmode="lin" valueType="num" p14:bounceEnd="40000">
                                          <p:cBhvr additive="base">
                                            <p:cTn id="35" dur="500" fill="hold"/>
                                            <p:tgtEl>
                                              <p:spTgt spid="2515"/>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14:presetBounceEnd="40000">
                                      <p:stCondLst>
                                        <p:cond delay="0"/>
                                      </p:stCondLst>
                                      <p:childTnLst>
                                        <p:set>
                                          <p:cBhvr>
                                            <p:cTn id="37" dur="1" fill="hold">
                                              <p:stCondLst>
                                                <p:cond delay="0"/>
                                              </p:stCondLst>
                                            </p:cTn>
                                            <p:tgtEl>
                                              <p:spTgt spid="2499"/>
                                            </p:tgtEl>
                                            <p:attrNameLst>
                                              <p:attrName>style.visibility</p:attrName>
                                            </p:attrNameLst>
                                          </p:cBhvr>
                                          <p:to>
                                            <p:strVal val="visible"/>
                                          </p:to>
                                        </p:set>
                                        <p:anim calcmode="lin" valueType="num" p14:bounceEnd="40000">
                                          <p:cBhvr additive="base">
                                            <p:cTn id="38" dur="500" fill="hold"/>
                                            <p:tgtEl>
                                              <p:spTgt spid="2499"/>
                                            </p:tgtEl>
                                            <p:attrNameLst>
                                              <p:attrName>ppt_x</p:attrName>
                                            </p:attrNameLst>
                                          </p:cBhvr>
                                          <p:tavLst>
                                            <p:tav tm="0">
                                              <p:val>
                                                <p:strVal val="#ppt_x"/>
                                              </p:val>
                                            </p:tav>
                                            <p:tav tm="100000">
                                              <p:val>
                                                <p:strVal val="#ppt_x"/>
                                              </p:val>
                                            </p:tav>
                                          </p:tavLst>
                                        </p:anim>
                                        <p:anim calcmode="lin" valueType="num" p14:bounceEnd="40000">
                                          <p:cBhvr additive="base">
                                            <p:cTn id="39" dur="500" fill="hold"/>
                                            <p:tgtEl>
                                              <p:spTgt spid="2499"/>
                                            </p:tgtEl>
                                            <p:attrNameLst>
                                              <p:attrName>ppt_y</p:attrName>
                                            </p:attrNameLst>
                                          </p:cBhvr>
                                          <p:tavLst>
                                            <p:tav tm="0">
                                              <p:val>
                                                <p:strVal val="0-#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left)">
                                          <p:cBhvr>
                                            <p:cTn id="44" dur="500"/>
                                            <p:tgtEl>
                                              <p:spTgt spid="13"/>
                                            </p:tgtEl>
                                          </p:cBhvr>
                                        </p:animEffect>
                                      </p:childTnLst>
                                    </p:cTn>
                                  </p:par>
                                </p:childTnLst>
                              </p:cTn>
                            </p:par>
                            <p:par>
                              <p:cTn id="45" fill="hold">
                                <p:stCondLst>
                                  <p:cond delay="500"/>
                                </p:stCondLst>
                                <p:childTnLst>
                                  <p:par>
                                    <p:cTn id="46" presetID="22" presetClass="entr" presetSubtype="4" fill="hold" nodeType="after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par>
                              <p:cTn id="49" fill="hold">
                                <p:stCondLst>
                                  <p:cond delay="1000"/>
                                </p:stCondLst>
                                <p:childTnLst>
                                  <p:par>
                                    <p:cTn id="50" presetID="2" presetClass="entr" presetSubtype="2" decel="100000" fill="hold" nodeType="after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1000" fill="hold"/>
                                            <p:tgtEl>
                                              <p:spTgt spid="20"/>
                                            </p:tgtEl>
                                            <p:attrNameLst>
                                              <p:attrName>ppt_x</p:attrName>
                                            </p:attrNameLst>
                                          </p:cBhvr>
                                          <p:tavLst>
                                            <p:tav tm="0">
                                              <p:val>
                                                <p:strVal val="1+#ppt_w/2"/>
                                              </p:val>
                                            </p:tav>
                                            <p:tav tm="100000">
                                              <p:val>
                                                <p:strVal val="#ppt_x"/>
                                              </p:val>
                                            </p:tav>
                                          </p:tavLst>
                                        </p:anim>
                                        <p:anim calcmode="lin" valueType="num">
                                          <p:cBhvr additive="base">
                                            <p:cTn id="53" dur="1000" fill="hold"/>
                                            <p:tgtEl>
                                              <p:spTgt spid="20"/>
                                            </p:tgtEl>
                                            <p:attrNameLst>
                                              <p:attrName>ppt_y</p:attrName>
                                            </p:attrNameLst>
                                          </p:cBhvr>
                                          <p:tavLst>
                                            <p:tav tm="0">
                                              <p:val>
                                                <p:strVal val="#ppt_y"/>
                                              </p:val>
                                            </p:tav>
                                            <p:tav tm="100000">
                                              <p:val>
                                                <p:strVal val="#ppt_y"/>
                                              </p:val>
                                            </p:tav>
                                          </p:tavLst>
                                        </p:anim>
                                      </p:childTnLst>
                                    </p:cTn>
                                  </p:par>
                                </p:childTnLst>
                              </p:cTn>
                            </p:par>
                            <p:par>
                              <p:cTn id="54" fill="hold">
                                <p:stCondLst>
                                  <p:cond delay="2000"/>
                                </p:stCondLst>
                                <p:childTnLst>
                                  <p:par>
                                    <p:cTn id="55" presetID="10" presetClass="entr" presetSubtype="0" fill="hold" nodeType="afterEffect">
                                      <p:stCondLst>
                                        <p:cond delay="0"/>
                                      </p:stCondLst>
                                      <p:childTnLst>
                                        <p:set>
                                          <p:cBhvr>
                                            <p:cTn id="56" dur="1" fill="hold">
                                              <p:stCondLst>
                                                <p:cond delay="0"/>
                                              </p:stCondLst>
                                            </p:cTn>
                                            <p:tgtEl>
                                              <p:spTgt spid="7"/>
                                            </p:tgtEl>
                                            <p:attrNameLst>
                                              <p:attrName>style.visibility</p:attrName>
                                            </p:attrNameLst>
                                          </p:cBhvr>
                                          <p:to>
                                            <p:strVal val="visible"/>
                                          </p:to>
                                        </p:set>
                                        <p:animEffect transition="in" filter="fade">
                                          <p:cBhvr>
                                            <p:cTn id="57" dur="500"/>
                                            <p:tgtEl>
                                              <p:spTgt spid="7"/>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wipe(down)">
                                          <p:cBhvr>
                                            <p:cTn id="60" dur="500"/>
                                            <p:tgtEl>
                                              <p:spTgt spid="22"/>
                                            </p:tgtEl>
                                          </p:cBhvr>
                                        </p:animEffect>
                                      </p:childTnLst>
                                    </p:cTn>
                                  </p:par>
                                  <p:par>
                                    <p:cTn id="61" presetID="22" presetClass="exit" presetSubtype="1" fill="hold" grpId="1" nodeType="withEffect">
                                      <p:stCondLst>
                                        <p:cond delay="0"/>
                                      </p:stCondLst>
                                      <p:childTnLst>
                                        <p:animEffect transition="out" filter="wipe(up)">
                                          <p:cBhvr>
                                            <p:cTn id="62" dur="500"/>
                                            <p:tgtEl>
                                              <p:spTgt spid="22"/>
                                            </p:tgtEl>
                                          </p:cBhvr>
                                        </p:animEffect>
                                        <p:set>
                                          <p:cBhvr>
                                            <p:cTn id="63"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4" restart="whenNotActive" fill="hold" evtFilter="cancelBubble" nodeType="interactiveSeq">
                    <p:stCondLst>
                      <p:cond evt="onClick" delay="0">
                        <p:tgtEl>
                          <p:spTgt spid="2521"/>
                        </p:tgtEl>
                      </p:cond>
                    </p:stCondLst>
                    <p:endSync evt="end" delay="0">
                      <p:rtn val="all"/>
                    </p:endSync>
                    <p:childTnLst>
                      <p:par>
                        <p:cTn id="65" fill="hold">
                          <p:stCondLst>
                            <p:cond delay="0"/>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3"/>
                                            </p:tgtEl>
                                            <p:attrNameLst>
                                              <p:attrName>style.visibility</p:attrName>
                                            </p:attrNameLst>
                                          </p:cBhvr>
                                          <p:to>
                                            <p:strVal val="visible"/>
                                          </p:to>
                                        </p:set>
                                        <p:animEffect transition="in" filter="fade">
                                          <p:cBhvr>
                                            <p:cTn id="69" dur="500"/>
                                            <p:tgtEl>
                                              <p:spTgt spid="3"/>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xit" presetSubtype="0" fill="hold" nodeType="clickEffect">
                                      <p:stCondLst>
                                        <p:cond delay="0"/>
                                      </p:stCondLst>
                                      <p:childTnLst>
                                        <p:animEffect transition="out" filter="fade">
                                          <p:cBhvr>
                                            <p:cTn id="73" dur="500"/>
                                            <p:tgtEl>
                                              <p:spTgt spid="3"/>
                                            </p:tgtEl>
                                          </p:cBhvr>
                                        </p:animEffect>
                                        <p:set>
                                          <p:cBhvr>
                                            <p:cTn id="74"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2521"/>
                      </p:tgtEl>
                    </p:cond>
                  </p:nextCondLst>
                </p:seq>
              </p:childTnLst>
            </p:cTn>
          </p:par>
        </p:tnLst>
        <p:bldLst>
          <p:bldP spid="33" grpId="0" build="p"/>
          <p:bldP spid="22" grpId="0"/>
          <p:bldP spid="22" grpId="1"/>
          <p:bldP spid="2499" grpId="0"/>
          <p:bldP spid="2505" grpId="0"/>
          <p:bldP spid="251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505"/>
                                            </p:tgtEl>
                                            <p:attrNameLst>
                                              <p:attrName>style.visibility</p:attrName>
                                            </p:attrNameLst>
                                          </p:cBhvr>
                                          <p:to>
                                            <p:strVal val="visible"/>
                                          </p:to>
                                        </p:set>
                                        <p:animEffect transition="in" filter="fade">
                                          <p:cBhvr>
                                            <p:cTn id="7" dur="500"/>
                                            <p:tgtEl>
                                              <p:spTgt spid="250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Effect transition="in" filter="fade">
                                          <p:cBhvr>
                                            <p:cTn id="11" dur="500"/>
                                            <p:tgtEl>
                                              <p:spTgt spid="3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200"/>
                                            <p:tgtEl>
                                              <p:spTgt spid="16"/>
                                            </p:tgtEl>
                                          </p:cBhvr>
                                        </p:animEffect>
                                      </p:childTnLst>
                                    </p:cTn>
                                  </p:par>
                                </p:childTnLst>
                              </p:cTn>
                            </p:par>
                            <p:par>
                              <p:cTn id="16" fill="hold">
                                <p:stCondLst>
                                  <p:cond delay="1200"/>
                                </p:stCondLst>
                                <p:childTnLst>
                                  <p:par>
                                    <p:cTn id="17" presetID="10" presetClass="entr" presetSubtype="0" fill="hold" nodeType="afterEffect">
                                      <p:stCondLst>
                                        <p:cond delay="0"/>
                                      </p:stCondLst>
                                      <p:childTnLst>
                                        <p:set>
                                          <p:cBhvr>
                                            <p:cTn id="18" dur="1" fill="hold">
                                              <p:stCondLst>
                                                <p:cond delay="0"/>
                                              </p:stCondLst>
                                            </p:cTn>
                                            <p:tgtEl>
                                              <p:spTgt spid="2504"/>
                                            </p:tgtEl>
                                            <p:attrNameLst>
                                              <p:attrName>style.visibility</p:attrName>
                                            </p:attrNameLst>
                                          </p:cBhvr>
                                          <p:to>
                                            <p:strVal val="visible"/>
                                          </p:to>
                                        </p:set>
                                        <p:animEffect transition="in" filter="fade">
                                          <p:cBhvr>
                                            <p:cTn id="19" dur="200"/>
                                            <p:tgtEl>
                                              <p:spTgt spid="2504"/>
                                            </p:tgtEl>
                                          </p:cBhvr>
                                        </p:animEffect>
                                      </p:childTnLst>
                                    </p:cTn>
                                  </p:par>
                                  <p:par>
                                    <p:cTn id="20" presetID="10" presetClass="entr" presetSubtype="0" fill="hold" nodeType="withEffect">
                                      <p:stCondLst>
                                        <p:cond delay="0"/>
                                      </p:stCondLst>
                                      <p:childTnLst>
                                        <p:set>
                                          <p:cBhvr>
                                            <p:cTn id="21" dur="1" fill="hold">
                                              <p:stCondLst>
                                                <p:cond delay="0"/>
                                              </p:stCondLst>
                                            </p:cTn>
                                            <p:tgtEl>
                                              <p:spTgt spid="2503"/>
                                            </p:tgtEl>
                                            <p:attrNameLst>
                                              <p:attrName>style.visibility</p:attrName>
                                            </p:attrNameLst>
                                          </p:cBhvr>
                                          <p:to>
                                            <p:strVal val="visible"/>
                                          </p:to>
                                        </p:set>
                                        <p:animEffect transition="in" filter="fade">
                                          <p:cBhvr>
                                            <p:cTn id="22" dur="200"/>
                                            <p:tgtEl>
                                              <p:spTgt spid="2503"/>
                                            </p:tgtEl>
                                          </p:cBhvr>
                                        </p:animEffect>
                                      </p:childTnLst>
                                    </p:cTn>
                                  </p:par>
                                </p:childTnLst>
                              </p:cTn>
                            </p:par>
                            <p:par>
                              <p:cTn id="23" fill="hold">
                                <p:stCondLst>
                                  <p:cond delay="1400"/>
                                </p:stCondLst>
                                <p:childTnLst>
                                  <p:par>
                                    <p:cTn id="24" presetID="10" presetClass="entr" presetSubtype="0"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200"/>
                                            <p:tgtEl>
                                              <p:spTgt spid="17"/>
                                            </p:tgtEl>
                                          </p:cBhvr>
                                        </p:animEffect>
                                      </p:childTnLst>
                                    </p:cTn>
                                  </p:par>
                                </p:childTnLst>
                              </p:cTn>
                            </p:par>
                            <p:par>
                              <p:cTn id="27" fill="hold">
                                <p:stCondLst>
                                  <p:cond delay="1600"/>
                                </p:stCondLst>
                                <p:childTnLst>
                                  <p:par>
                                    <p:cTn id="28" presetID="22" presetClass="entr" presetSubtype="8" fill="hold" nodeType="afterEffect">
                                      <p:stCondLst>
                                        <p:cond delay="0"/>
                                      </p:stCondLst>
                                      <p:childTnLst>
                                        <p:set>
                                          <p:cBhvr>
                                            <p:cTn id="29" dur="1" fill="hold">
                                              <p:stCondLst>
                                                <p:cond delay="0"/>
                                              </p:stCondLst>
                                            </p:cTn>
                                            <p:tgtEl>
                                              <p:spTgt spid="2514"/>
                                            </p:tgtEl>
                                            <p:attrNameLst>
                                              <p:attrName>style.visibility</p:attrName>
                                            </p:attrNameLst>
                                          </p:cBhvr>
                                          <p:to>
                                            <p:strVal val="visible"/>
                                          </p:to>
                                        </p:set>
                                        <p:animEffect transition="in" filter="wipe(left)">
                                          <p:cBhvr>
                                            <p:cTn id="30" dur="500"/>
                                            <p:tgtEl>
                                              <p:spTgt spid="2514"/>
                                            </p:tgtEl>
                                          </p:cBhvr>
                                        </p:animEffect>
                                      </p:childTnLst>
                                    </p:cTn>
                                  </p:par>
                                </p:childTnLst>
                              </p:cTn>
                            </p:par>
                            <p:par>
                              <p:cTn id="31" fill="hold">
                                <p:stCondLst>
                                  <p:cond delay="2100"/>
                                </p:stCondLst>
                                <p:childTnLst>
                                  <p:par>
                                    <p:cTn id="32" presetID="2" presetClass="entr" presetSubtype="1" fill="hold" grpId="0" nodeType="afterEffect">
                                      <p:stCondLst>
                                        <p:cond delay="0"/>
                                      </p:stCondLst>
                                      <p:childTnLst>
                                        <p:set>
                                          <p:cBhvr>
                                            <p:cTn id="33" dur="1" fill="hold">
                                              <p:stCondLst>
                                                <p:cond delay="0"/>
                                              </p:stCondLst>
                                            </p:cTn>
                                            <p:tgtEl>
                                              <p:spTgt spid="2515"/>
                                            </p:tgtEl>
                                            <p:attrNameLst>
                                              <p:attrName>style.visibility</p:attrName>
                                            </p:attrNameLst>
                                          </p:cBhvr>
                                          <p:to>
                                            <p:strVal val="visible"/>
                                          </p:to>
                                        </p:set>
                                        <p:anim calcmode="lin" valueType="num">
                                          <p:cBhvr additive="base">
                                            <p:cTn id="34" dur="500" fill="hold"/>
                                            <p:tgtEl>
                                              <p:spTgt spid="2515"/>
                                            </p:tgtEl>
                                            <p:attrNameLst>
                                              <p:attrName>ppt_x</p:attrName>
                                            </p:attrNameLst>
                                          </p:cBhvr>
                                          <p:tavLst>
                                            <p:tav tm="0">
                                              <p:val>
                                                <p:strVal val="#ppt_x"/>
                                              </p:val>
                                            </p:tav>
                                            <p:tav tm="100000">
                                              <p:val>
                                                <p:strVal val="#ppt_x"/>
                                              </p:val>
                                            </p:tav>
                                          </p:tavLst>
                                        </p:anim>
                                        <p:anim calcmode="lin" valueType="num">
                                          <p:cBhvr additive="base">
                                            <p:cTn id="35" dur="500" fill="hold"/>
                                            <p:tgtEl>
                                              <p:spTgt spid="2515"/>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499"/>
                                            </p:tgtEl>
                                            <p:attrNameLst>
                                              <p:attrName>style.visibility</p:attrName>
                                            </p:attrNameLst>
                                          </p:cBhvr>
                                          <p:to>
                                            <p:strVal val="visible"/>
                                          </p:to>
                                        </p:set>
                                        <p:anim calcmode="lin" valueType="num">
                                          <p:cBhvr additive="base">
                                            <p:cTn id="38" dur="500" fill="hold"/>
                                            <p:tgtEl>
                                              <p:spTgt spid="2499"/>
                                            </p:tgtEl>
                                            <p:attrNameLst>
                                              <p:attrName>ppt_x</p:attrName>
                                            </p:attrNameLst>
                                          </p:cBhvr>
                                          <p:tavLst>
                                            <p:tav tm="0">
                                              <p:val>
                                                <p:strVal val="#ppt_x"/>
                                              </p:val>
                                            </p:tav>
                                            <p:tav tm="100000">
                                              <p:val>
                                                <p:strVal val="#ppt_x"/>
                                              </p:val>
                                            </p:tav>
                                          </p:tavLst>
                                        </p:anim>
                                        <p:anim calcmode="lin" valueType="num">
                                          <p:cBhvr additive="base">
                                            <p:cTn id="39" dur="500" fill="hold"/>
                                            <p:tgtEl>
                                              <p:spTgt spid="2499"/>
                                            </p:tgtEl>
                                            <p:attrNameLst>
                                              <p:attrName>ppt_y</p:attrName>
                                            </p:attrNameLst>
                                          </p:cBhvr>
                                          <p:tavLst>
                                            <p:tav tm="0">
                                              <p:val>
                                                <p:strVal val="0-#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left)">
                                          <p:cBhvr>
                                            <p:cTn id="44" dur="500"/>
                                            <p:tgtEl>
                                              <p:spTgt spid="13"/>
                                            </p:tgtEl>
                                          </p:cBhvr>
                                        </p:animEffect>
                                      </p:childTnLst>
                                    </p:cTn>
                                  </p:par>
                                </p:childTnLst>
                              </p:cTn>
                            </p:par>
                            <p:par>
                              <p:cTn id="45" fill="hold">
                                <p:stCondLst>
                                  <p:cond delay="500"/>
                                </p:stCondLst>
                                <p:childTnLst>
                                  <p:par>
                                    <p:cTn id="46" presetID="22" presetClass="entr" presetSubtype="4" fill="hold" nodeType="after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par>
                              <p:cTn id="49" fill="hold">
                                <p:stCondLst>
                                  <p:cond delay="1000"/>
                                </p:stCondLst>
                                <p:childTnLst>
                                  <p:par>
                                    <p:cTn id="50" presetID="2" presetClass="entr" presetSubtype="2" decel="100000" fill="hold" nodeType="after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1000" fill="hold"/>
                                            <p:tgtEl>
                                              <p:spTgt spid="20"/>
                                            </p:tgtEl>
                                            <p:attrNameLst>
                                              <p:attrName>ppt_x</p:attrName>
                                            </p:attrNameLst>
                                          </p:cBhvr>
                                          <p:tavLst>
                                            <p:tav tm="0">
                                              <p:val>
                                                <p:strVal val="1+#ppt_w/2"/>
                                              </p:val>
                                            </p:tav>
                                            <p:tav tm="100000">
                                              <p:val>
                                                <p:strVal val="#ppt_x"/>
                                              </p:val>
                                            </p:tav>
                                          </p:tavLst>
                                        </p:anim>
                                        <p:anim calcmode="lin" valueType="num">
                                          <p:cBhvr additive="base">
                                            <p:cTn id="53" dur="1000" fill="hold"/>
                                            <p:tgtEl>
                                              <p:spTgt spid="20"/>
                                            </p:tgtEl>
                                            <p:attrNameLst>
                                              <p:attrName>ppt_y</p:attrName>
                                            </p:attrNameLst>
                                          </p:cBhvr>
                                          <p:tavLst>
                                            <p:tav tm="0">
                                              <p:val>
                                                <p:strVal val="#ppt_y"/>
                                              </p:val>
                                            </p:tav>
                                            <p:tav tm="100000">
                                              <p:val>
                                                <p:strVal val="#ppt_y"/>
                                              </p:val>
                                            </p:tav>
                                          </p:tavLst>
                                        </p:anim>
                                      </p:childTnLst>
                                    </p:cTn>
                                  </p:par>
                                </p:childTnLst>
                              </p:cTn>
                            </p:par>
                            <p:par>
                              <p:cTn id="54" fill="hold">
                                <p:stCondLst>
                                  <p:cond delay="2000"/>
                                </p:stCondLst>
                                <p:childTnLst>
                                  <p:par>
                                    <p:cTn id="55" presetID="10" presetClass="entr" presetSubtype="0" fill="hold" nodeType="afterEffect">
                                      <p:stCondLst>
                                        <p:cond delay="0"/>
                                      </p:stCondLst>
                                      <p:childTnLst>
                                        <p:set>
                                          <p:cBhvr>
                                            <p:cTn id="56" dur="1" fill="hold">
                                              <p:stCondLst>
                                                <p:cond delay="0"/>
                                              </p:stCondLst>
                                            </p:cTn>
                                            <p:tgtEl>
                                              <p:spTgt spid="7"/>
                                            </p:tgtEl>
                                            <p:attrNameLst>
                                              <p:attrName>style.visibility</p:attrName>
                                            </p:attrNameLst>
                                          </p:cBhvr>
                                          <p:to>
                                            <p:strVal val="visible"/>
                                          </p:to>
                                        </p:set>
                                        <p:animEffect transition="in" filter="fade">
                                          <p:cBhvr>
                                            <p:cTn id="57" dur="500"/>
                                            <p:tgtEl>
                                              <p:spTgt spid="7"/>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wipe(down)">
                                          <p:cBhvr>
                                            <p:cTn id="60" dur="500"/>
                                            <p:tgtEl>
                                              <p:spTgt spid="22"/>
                                            </p:tgtEl>
                                          </p:cBhvr>
                                        </p:animEffect>
                                      </p:childTnLst>
                                    </p:cTn>
                                  </p:par>
                                  <p:par>
                                    <p:cTn id="61" presetID="22" presetClass="exit" presetSubtype="1" fill="hold" grpId="1" nodeType="withEffect">
                                      <p:stCondLst>
                                        <p:cond delay="0"/>
                                      </p:stCondLst>
                                      <p:childTnLst>
                                        <p:animEffect transition="out" filter="wipe(up)">
                                          <p:cBhvr>
                                            <p:cTn id="62" dur="500"/>
                                            <p:tgtEl>
                                              <p:spTgt spid="22"/>
                                            </p:tgtEl>
                                          </p:cBhvr>
                                        </p:animEffect>
                                        <p:set>
                                          <p:cBhvr>
                                            <p:cTn id="63"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4" restart="whenNotActive" fill="hold" evtFilter="cancelBubble" nodeType="interactiveSeq">
                    <p:stCondLst>
                      <p:cond evt="onClick" delay="0">
                        <p:tgtEl>
                          <p:spTgt spid="2521"/>
                        </p:tgtEl>
                      </p:cond>
                    </p:stCondLst>
                    <p:endSync evt="end" delay="0">
                      <p:rtn val="all"/>
                    </p:endSync>
                    <p:childTnLst>
                      <p:par>
                        <p:cTn id="65" fill="hold">
                          <p:stCondLst>
                            <p:cond delay="0"/>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3"/>
                                            </p:tgtEl>
                                            <p:attrNameLst>
                                              <p:attrName>style.visibility</p:attrName>
                                            </p:attrNameLst>
                                          </p:cBhvr>
                                          <p:to>
                                            <p:strVal val="visible"/>
                                          </p:to>
                                        </p:set>
                                        <p:animEffect transition="in" filter="fade">
                                          <p:cBhvr>
                                            <p:cTn id="69" dur="500"/>
                                            <p:tgtEl>
                                              <p:spTgt spid="3"/>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xit" presetSubtype="0" fill="hold" nodeType="clickEffect">
                                      <p:stCondLst>
                                        <p:cond delay="0"/>
                                      </p:stCondLst>
                                      <p:childTnLst>
                                        <p:animEffect transition="out" filter="fade">
                                          <p:cBhvr>
                                            <p:cTn id="73" dur="500"/>
                                            <p:tgtEl>
                                              <p:spTgt spid="3"/>
                                            </p:tgtEl>
                                          </p:cBhvr>
                                        </p:animEffect>
                                        <p:set>
                                          <p:cBhvr>
                                            <p:cTn id="74"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2521"/>
                      </p:tgtEl>
                    </p:cond>
                  </p:nextCondLst>
                </p:seq>
              </p:childTnLst>
            </p:cTn>
          </p:par>
        </p:tnLst>
        <p:bldLst>
          <p:bldP spid="33" grpId="0" build="p"/>
          <p:bldP spid="22" grpId="0"/>
          <p:bldP spid="22" grpId="1"/>
          <p:bldP spid="2499" grpId="0"/>
          <p:bldP spid="2505" grpId="0"/>
          <p:bldP spid="2515"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 name="Gráfico 43"/>
          <p:cNvGraphicFramePr/>
          <p:nvPr>
            <p:extLst/>
          </p:nvPr>
        </p:nvGraphicFramePr>
        <p:xfrm>
          <a:off x="6277496" y="1226259"/>
          <a:ext cx="3603046" cy="1912549"/>
        </p:xfrm>
        <a:graphic>
          <a:graphicData uri="http://schemas.openxmlformats.org/drawingml/2006/chart">
            <c:chart xmlns:c="http://schemas.openxmlformats.org/drawingml/2006/chart" xmlns:r="http://schemas.openxmlformats.org/officeDocument/2006/relationships" r:id="rId2"/>
          </a:graphicData>
        </a:graphic>
      </p:graphicFrame>
      <p:sp>
        <p:nvSpPr>
          <p:cNvPr id="33" name="Espaço Reservado para Conteúdo 2"/>
          <p:cNvSpPr>
            <a:spLocks noGrp="1"/>
          </p:cNvSpPr>
          <p:nvPr>
            <p:ph idx="4294967295"/>
          </p:nvPr>
        </p:nvSpPr>
        <p:spPr>
          <a:xfrm>
            <a:off x="719998" y="1259566"/>
            <a:ext cx="4150817" cy="2537734"/>
          </a:xfrm>
          <a:prstGeom prst="rect">
            <a:avLst/>
          </a:prstGeom>
        </p:spPr>
        <p:txBody>
          <a:bodyPr/>
          <a:lstStyle/>
          <a:p>
            <a:r>
              <a:rPr lang="pt-BR" sz="2000" dirty="0"/>
              <a:t>com relação ao valor cobrado, observa-se uma percepção favorável ao preço do </a:t>
            </a:r>
            <a:r>
              <a:rPr lang="pt-BR" sz="2000" dirty="0" err="1"/>
              <a:t>Sebraetec</a:t>
            </a:r>
            <a:endParaRPr lang="pt-BR" sz="2000" dirty="0"/>
          </a:p>
          <a:p>
            <a:endParaRPr lang="pt-BR" sz="2000" dirty="0"/>
          </a:p>
          <a:p>
            <a:r>
              <a:rPr lang="pt-BR" sz="2000" dirty="0"/>
              <a:t>mesmo desconsiderando-se aqueles que nada pagaram pelo programa, inclusive em percentuais idênticos ao ano anterior </a:t>
            </a:r>
            <a:r>
              <a:rPr lang="pt-BR" sz="1200" dirty="0"/>
              <a:t>(P7)</a:t>
            </a:r>
          </a:p>
        </p:txBody>
      </p:sp>
      <p:sp>
        <p:nvSpPr>
          <p:cNvPr id="26" name="Espaço Reservado para Conteúdo 2"/>
          <p:cNvSpPr txBox="1">
            <a:spLocks/>
          </p:cNvSpPr>
          <p:nvPr/>
        </p:nvSpPr>
        <p:spPr>
          <a:xfrm>
            <a:off x="7841038" y="5923928"/>
            <a:ext cx="3664856" cy="261386"/>
          </a:xfrm>
          <a:prstGeom prst="rect">
            <a:avLst/>
          </a:prstGeom>
          <a:noFill/>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pt-BR" sz="1200" dirty="0"/>
              <a:t>* desconsiderando aqueles que não souberam responder</a:t>
            </a:r>
            <a:endParaRPr lang="pt-BR" sz="1200" b="1" dirty="0"/>
          </a:p>
        </p:txBody>
      </p:sp>
      <p:sp>
        <p:nvSpPr>
          <p:cNvPr id="28"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29" name="Pergunta*"/>
          <p:cNvSpPr txBox="1"/>
          <p:nvPr/>
        </p:nvSpPr>
        <p:spPr>
          <a:xfrm>
            <a:off x="5202317" y="693135"/>
            <a:ext cx="6468544"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percepção do preço cobrado pelo Sebraetec*</a:t>
            </a:r>
          </a:p>
        </p:txBody>
      </p:sp>
      <p:graphicFrame>
        <p:nvGraphicFramePr>
          <p:cNvPr id="7" name="Gráfico 6"/>
          <p:cNvGraphicFramePr/>
          <p:nvPr>
            <p:extLst/>
          </p:nvPr>
        </p:nvGraphicFramePr>
        <p:xfrm>
          <a:off x="5040318" y="2704643"/>
          <a:ext cx="5667123" cy="3808067"/>
        </p:xfrm>
        <a:graphic>
          <a:graphicData uri="http://schemas.openxmlformats.org/drawingml/2006/chart">
            <c:chart xmlns:c="http://schemas.openxmlformats.org/drawingml/2006/chart" xmlns:r="http://schemas.openxmlformats.org/officeDocument/2006/relationships" r:id="rId3"/>
          </a:graphicData>
        </a:graphic>
      </p:graphicFrame>
      <p:pic>
        <p:nvPicPr>
          <p:cNvPr id="8" name="Imagem 7"/>
          <p:cNvPicPr>
            <a:picLocks noChangeAspect="1"/>
          </p:cNvPicPr>
          <p:nvPr/>
        </p:nvPicPr>
        <p:blipFill>
          <a:blip r:embed="rId4"/>
          <a:stretch>
            <a:fillRect/>
          </a:stretch>
        </p:blipFill>
        <p:spPr>
          <a:xfrm>
            <a:off x="8950003" y="4638365"/>
            <a:ext cx="771340" cy="488515"/>
          </a:xfrm>
          <a:prstGeom prst="rect">
            <a:avLst/>
          </a:prstGeom>
        </p:spPr>
      </p:pic>
      <p:pic>
        <p:nvPicPr>
          <p:cNvPr id="21" name="Imagem 20"/>
          <p:cNvPicPr>
            <a:picLocks noChangeAspect="1"/>
          </p:cNvPicPr>
          <p:nvPr/>
        </p:nvPicPr>
        <p:blipFill>
          <a:blip r:embed="rId5"/>
          <a:stretch>
            <a:fillRect/>
          </a:stretch>
        </p:blipFill>
        <p:spPr>
          <a:xfrm>
            <a:off x="8024602" y="3784421"/>
            <a:ext cx="771340" cy="368529"/>
          </a:xfrm>
          <a:prstGeom prst="rect">
            <a:avLst/>
          </a:prstGeom>
        </p:spPr>
      </p:pic>
      <p:pic>
        <p:nvPicPr>
          <p:cNvPr id="24" name="Imagem 23"/>
          <p:cNvPicPr>
            <a:picLocks noChangeAspect="1"/>
          </p:cNvPicPr>
          <p:nvPr/>
        </p:nvPicPr>
        <p:blipFill>
          <a:blip r:embed="rId6"/>
          <a:stretch>
            <a:fillRect/>
          </a:stretch>
        </p:blipFill>
        <p:spPr>
          <a:xfrm>
            <a:off x="6885753" y="4031795"/>
            <a:ext cx="479945" cy="308536"/>
          </a:xfrm>
          <a:prstGeom prst="rect">
            <a:avLst/>
          </a:prstGeom>
        </p:spPr>
      </p:pic>
      <p:sp>
        <p:nvSpPr>
          <p:cNvPr id="39" name="CaixaDeTexto 97"/>
          <p:cNvSpPr txBox="1"/>
          <p:nvPr/>
        </p:nvSpPr>
        <p:spPr>
          <a:xfrm>
            <a:off x="8836220" y="4484670"/>
            <a:ext cx="1188732" cy="769441"/>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4400" b="1" dirty="0">
                <a:solidFill>
                  <a:schemeClr val="bg1"/>
                </a:solidFill>
                <a:effectLst>
                  <a:outerShdw blurRad="60007" dist="200025" dir="15000000" sy="30000" kx="-1800000" algn="bl" rotWithShape="0">
                    <a:prstClr val="black">
                      <a:alpha val="32000"/>
                    </a:prstClr>
                  </a:outerShdw>
                </a:effectLst>
              </a:rPr>
              <a:t>6</a:t>
            </a:r>
            <a:r>
              <a:rPr lang="pt-BR" sz="3200" b="1" dirty="0">
                <a:solidFill>
                  <a:schemeClr val="bg1"/>
                </a:solidFill>
                <a:effectLst>
                  <a:outerShdw blurRad="60007" dist="200025" dir="15000000" sy="30000" kx="-1800000" algn="bl" rotWithShape="0">
                    <a:prstClr val="black">
                      <a:alpha val="32000"/>
                    </a:prstClr>
                  </a:outerShdw>
                </a:effectLst>
              </a:rPr>
              <a:t>%</a:t>
            </a:r>
          </a:p>
        </p:txBody>
      </p:sp>
      <p:sp>
        <p:nvSpPr>
          <p:cNvPr id="41" name="CaixaDeTexto 97"/>
          <p:cNvSpPr txBox="1"/>
          <p:nvPr/>
        </p:nvSpPr>
        <p:spPr>
          <a:xfrm>
            <a:off x="5757052" y="3692056"/>
            <a:ext cx="1188732" cy="769441"/>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4400" b="1" dirty="0">
                <a:solidFill>
                  <a:schemeClr val="bg1"/>
                </a:solidFill>
                <a:effectLst>
                  <a:outerShdw blurRad="60007" dist="200025" dir="15000000" sy="30000" kx="-1800000" algn="bl" rotWithShape="0">
                    <a:prstClr val="black">
                      <a:alpha val="32000"/>
                    </a:prstClr>
                  </a:outerShdw>
                </a:effectLst>
              </a:rPr>
              <a:t>26</a:t>
            </a:r>
            <a:r>
              <a:rPr lang="pt-BR" sz="3200" b="1" dirty="0">
                <a:solidFill>
                  <a:schemeClr val="bg1"/>
                </a:solidFill>
                <a:effectLst>
                  <a:outerShdw blurRad="60007" dist="200025" dir="15000000" sy="30000" kx="-1800000" algn="bl" rotWithShape="0">
                    <a:prstClr val="black">
                      <a:alpha val="32000"/>
                    </a:prstClr>
                  </a:outerShdw>
                </a:effectLst>
              </a:rPr>
              <a:t>%</a:t>
            </a:r>
          </a:p>
        </p:txBody>
      </p:sp>
      <p:sp>
        <p:nvSpPr>
          <p:cNvPr id="42" name="CaixaDeTexto 97"/>
          <p:cNvSpPr txBox="1"/>
          <p:nvPr/>
        </p:nvSpPr>
        <p:spPr>
          <a:xfrm>
            <a:off x="8672895" y="3651534"/>
            <a:ext cx="1188732" cy="769441"/>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4400" b="1" dirty="0">
                <a:solidFill>
                  <a:schemeClr val="bg1"/>
                </a:solidFill>
                <a:effectLst>
                  <a:outerShdw blurRad="60007" dist="200025" dir="15000000" sy="30000" kx="-1800000" algn="bl" rotWithShape="0">
                    <a:prstClr val="black">
                      <a:alpha val="32000"/>
                    </a:prstClr>
                  </a:outerShdw>
                </a:effectLst>
              </a:rPr>
              <a:t>39</a:t>
            </a:r>
            <a:r>
              <a:rPr lang="pt-BR" sz="3200" b="1" dirty="0">
                <a:solidFill>
                  <a:schemeClr val="bg1"/>
                </a:solidFill>
                <a:effectLst>
                  <a:outerShdw blurRad="60007" dist="200025" dir="15000000" sy="30000" kx="-1800000" algn="bl" rotWithShape="0">
                    <a:prstClr val="black">
                      <a:alpha val="32000"/>
                    </a:prstClr>
                  </a:outerShdw>
                </a:effectLst>
              </a:rPr>
              <a:t>%</a:t>
            </a:r>
          </a:p>
        </p:txBody>
      </p:sp>
      <p:sp>
        <p:nvSpPr>
          <p:cNvPr id="43" name="CaixaDeTexto 97"/>
          <p:cNvSpPr txBox="1"/>
          <p:nvPr/>
        </p:nvSpPr>
        <p:spPr>
          <a:xfrm>
            <a:off x="6449748" y="4434245"/>
            <a:ext cx="1188732" cy="769441"/>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4400" b="1" dirty="0">
                <a:solidFill>
                  <a:schemeClr val="bg1"/>
                </a:solidFill>
                <a:effectLst>
                  <a:outerShdw blurRad="60007" dist="200025" dir="15000000" sy="30000" kx="-1800000" algn="bl" rotWithShape="0">
                    <a:prstClr val="black">
                      <a:alpha val="32000"/>
                    </a:prstClr>
                  </a:outerShdw>
                </a:effectLst>
              </a:rPr>
              <a:t>29</a:t>
            </a:r>
            <a:r>
              <a:rPr lang="pt-BR" sz="3200" b="1" dirty="0">
                <a:solidFill>
                  <a:schemeClr val="bg1"/>
                </a:solidFill>
                <a:effectLst>
                  <a:outerShdw blurRad="60007" dist="200025" dir="15000000" sy="30000" kx="-1800000" algn="bl" rotWithShape="0">
                    <a:prstClr val="black">
                      <a:alpha val="32000"/>
                    </a:prstClr>
                  </a:outerShdw>
                </a:effectLst>
              </a:rPr>
              <a:t>%</a:t>
            </a:r>
          </a:p>
        </p:txBody>
      </p:sp>
      <p:grpSp>
        <p:nvGrpSpPr>
          <p:cNvPr id="51" name="Grupo 50"/>
          <p:cNvGrpSpPr/>
          <p:nvPr/>
        </p:nvGrpSpPr>
        <p:grpSpPr>
          <a:xfrm>
            <a:off x="1558217" y="4166831"/>
            <a:ext cx="1541828" cy="369332"/>
            <a:chOff x="1267751" y="4016614"/>
            <a:chExt cx="1541828" cy="369332"/>
          </a:xfrm>
        </p:grpSpPr>
        <p:sp>
          <p:nvSpPr>
            <p:cNvPr id="45" name="Retângulo 44"/>
            <p:cNvSpPr/>
            <p:nvPr/>
          </p:nvSpPr>
          <p:spPr>
            <a:xfrm>
              <a:off x="1267751" y="4091293"/>
              <a:ext cx="234631" cy="208419"/>
            </a:xfrm>
            <a:prstGeom prst="rect">
              <a:avLst/>
            </a:prstGeom>
            <a:solidFill>
              <a:srgbClr val="00A7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i="1"/>
            </a:p>
          </p:txBody>
        </p:sp>
        <p:sp>
          <p:nvSpPr>
            <p:cNvPr id="46" name="CaixaDeTexto 97"/>
            <p:cNvSpPr txBox="1"/>
            <p:nvPr/>
          </p:nvSpPr>
          <p:spPr>
            <a:xfrm>
              <a:off x="1502382" y="4016614"/>
              <a:ext cx="1307197"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i="1" dirty="0">
                  <a:solidFill>
                    <a:schemeClr val="accent1">
                      <a:lumMod val="50000"/>
                    </a:schemeClr>
                  </a:solidFill>
                </a:rPr>
                <a:t>barato</a:t>
              </a:r>
            </a:p>
          </p:txBody>
        </p:sp>
      </p:grpSp>
      <p:grpSp>
        <p:nvGrpSpPr>
          <p:cNvPr id="52" name="Grupo 51"/>
          <p:cNvGrpSpPr/>
          <p:nvPr/>
        </p:nvGrpSpPr>
        <p:grpSpPr>
          <a:xfrm>
            <a:off x="1558217" y="4550022"/>
            <a:ext cx="1541828" cy="369332"/>
            <a:chOff x="1267751" y="4016614"/>
            <a:chExt cx="1541828" cy="369332"/>
          </a:xfrm>
        </p:grpSpPr>
        <p:sp>
          <p:nvSpPr>
            <p:cNvPr id="53" name="Retângulo 52"/>
            <p:cNvSpPr/>
            <p:nvPr/>
          </p:nvSpPr>
          <p:spPr>
            <a:xfrm>
              <a:off x="1267751" y="4091293"/>
              <a:ext cx="234631" cy="2084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i="1"/>
            </a:p>
          </p:txBody>
        </p:sp>
        <p:sp>
          <p:nvSpPr>
            <p:cNvPr id="54" name="CaixaDeTexto 97"/>
            <p:cNvSpPr txBox="1"/>
            <p:nvPr/>
          </p:nvSpPr>
          <p:spPr>
            <a:xfrm>
              <a:off x="1502382" y="4016614"/>
              <a:ext cx="1307197"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i="1" dirty="0">
                  <a:solidFill>
                    <a:schemeClr val="accent1">
                      <a:lumMod val="50000"/>
                    </a:schemeClr>
                  </a:solidFill>
                </a:rPr>
                <a:t>adequado</a:t>
              </a:r>
            </a:p>
          </p:txBody>
        </p:sp>
      </p:grpSp>
      <p:grpSp>
        <p:nvGrpSpPr>
          <p:cNvPr id="55" name="Grupo 54"/>
          <p:cNvGrpSpPr/>
          <p:nvPr/>
        </p:nvGrpSpPr>
        <p:grpSpPr>
          <a:xfrm>
            <a:off x="1558217" y="4933213"/>
            <a:ext cx="1541828" cy="369332"/>
            <a:chOff x="1267751" y="4016614"/>
            <a:chExt cx="1541828" cy="369332"/>
          </a:xfrm>
        </p:grpSpPr>
        <p:sp>
          <p:nvSpPr>
            <p:cNvPr id="56" name="Retângulo 55"/>
            <p:cNvSpPr/>
            <p:nvPr/>
          </p:nvSpPr>
          <p:spPr>
            <a:xfrm>
              <a:off x="1267751" y="4091293"/>
              <a:ext cx="234631" cy="208419"/>
            </a:xfrm>
            <a:prstGeom prst="rect">
              <a:avLst/>
            </a:prstGeom>
            <a:solidFill>
              <a:srgbClr val="B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i="1"/>
            </a:p>
          </p:txBody>
        </p:sp>
        <p:sp>
          <p:nvSpPr>
            <p:cNvPr id="57" name="CaixaDeTexto 97"/>
            <p:cNvSpPr txBox="1"/>
            <p:nvPr/>
          </p:nvSpPr>
          <p:spPr>
            <a:xfrm>
              <a:off x="1502382" y="4016614"/>
              <a:ext cx="1307197"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i="1" dirty="0">
                  <a:solidFill>
                    <a:schemeClr val="accent1">
                      <a:lumMod val="50000"/>
                    </a:schemeClr>
                  </a:solidFill>
                </a:rPr>
                <a:t>caro</a:t>
              </a:r>
            </a:p>
          </p:txBody>
        </p:sp>
      </p:grpSp>
      <p:grpSp>
        <p:nvGrpSpPr>
          <p:cNvPr id="58" name="Grupo 57"/>
          <p:cNvGrpSpPr/>
          <p:nvPr/>
        </p:nvGrpSpPr>
        <p:grpSpPr>
          <a:xfrm>
            <a:off x="1558217" y="5316403"/>
            <a:ext cx="1797279" cy="369332"/>
            <a:chOff x="1267751" y="4016614"/>
            <a:chExt cx="1797279" cy="369332"/>
          </a:xfrm>
        </p:grpSpPr>
        <p:sp>
          <p:nvSpPr>
            <p:cNvPr id="59" name="Retângulo 58"/>
            <p:cNvSpPr/>
            <p:nvPr/>
          </p:nvSpPr>
          <p:spPr>
            <a:xfrm>
              <a:off x="1267751" y="4091293"/>
              <a:ext cx="234631" cy="208419"/>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i="1"/>
            </a:p>
          </p:txBody>
        </p:sp>
        <p:sp>
          <p:nvSpPr>
            <p:cNvPr id="60" name="CaixaDeTexto 97"/>
            <p:cNvSpPr txBox="1"/>
            <p:nvPr/>
          </p:nvSpPr>
          <p:spPr>
            <a:xfrm>
              <a:off x="1502382" y="4016614"/>
              <a:ext cx="1562648"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i="1" dirty="0">
                  <a:solidFill>
                    <a:schemeClr val="accent1">
                      <a:lumMod val="50000"/>
                    </a:schemeClr>
                  </a:solidFill>
                </a:rPr>
                <a:t>não teve custo</a:t>
              </a:r>
            </a:p>
          </p:txBody>
        </p:sp>
      </p:grpSp>
      <p:grpSp>
        <p:nvGrpSpPr>
          <p:cNvPr id="2" name="Grupo 1"/>
          <p:cNvGrpSpPr/>
          <p:nvPr/>
        </p:nvGrpSpPr>
        <p:grpSpPr>
          <a:xfrm>
            <a:off x="6810375" y="3012560"/>
            <a:ext cx="2410455" cy="1758769"/>
            <a:chOff x="6810375" y="3231635"/>
            <a:chExt cx="2410455" cy="1758769"/>
          </a:xfrm>
        </p:grpSpPr>
        <p:sp>
          <p:nvSpPr>
            <p:cNvPr id="62" name="Forma livre 61"/>
            <p:cNvSpPr/>
            <p:nvPr/>
          </p:nvSpPr>
          <p:spPr>
            <a:xfrm>
              <a:off x="6810375" y="3276600"/>
              <a:ext cx="1066800" cy="809625"/>
            </a:xfrm>
            <a:custGeom>
              <a:avLst/>
              <a:gdLst>
                <a:gd name="connsiteX0" fmla="*/ 1066800 w 1066800"/>
                <a:gd name="connsiteY0" fmla="*/ 0 h 809625"/>
                <a:gd name="connsiteX1" fmla="*/ 1066800 w 1066800"/>
                <a:gd name="connsiteY1" fmla="*/ 114300 h 809625"/>
                <a:gd name="connsiteX2" fmla="*/ 0 w 1066800"/>
                <a:gd name="connsiteY2" fmla="*/ 114300 h 809625"/>
                <a:gd name="connsiteX3" fmla="*/ 0 w 1066800"/>
                <a:gd name="connsiteY3" fmla="*/ 809625 h 809625"/>
              </a:gdLst>
              <a:ahLst/>
              <a:cxnLst>
                <a:cxn ang="0">
                  <a:pos x="connsiteX0" y="connsiteY0"/>
                </a:cxn>
                <a:cxn ang="0">
                  <a:pos x="connsiteX1" y="connsiteY1"/>
                </a:cxn>
                <a:cxn ang="0">
                  <a:pos x="connsiteX2" y="connsiteY2"/>
                </a:cxn>
                <a:cxn ang="0">
                  <a:pos x="connsiteX3" y="connsiteY3"/>
                </a:cxn>
              </a:cxnLst>
              <a:rect l="l" t="t" r="r" b="b"/>
              <a:pathLst>
                <a:path w="1066800" h="809625">
                  <a:moveTo>
                    <a:pt x="1066800" y="0"/>
                  </a:moveTo>
                  <a:lnTo>
                    <a:pt x="1066800" y="114300"/>
                  </a:lnTo>
                  <a:lnTo>
                    <a:pt x="0" y="114300"/>
                  </a:lnTo>
                  <a:lnTo>
                    <a:pt x="0" y="809625"/>
                  </a:lnTo>
                </a:path>
              </a:pathLst>
            </a:custGeom>
            <a:noFill/>
            <a:ln w="19050">
              <a:solidFill>
                <a:schemeClr val="accent4">
                  <a:lumMod val="40000"/>
                  <a:lumOff val="60000"/>
                </a:schemeClr>
              </a:solidFill>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4" name="Forma livre 63"/>
            <p:cNvSpPr/>
            <p:nvPr/>
          </p:nvSpPr>
          <p:spPr>
            <a:xfrm>
              <a:off x="9012270" y="3231635"/>
              <a:ext cx="208560" cy="1758769"/>
            </a:xfrm>
            <a:custGeom>
              <a:avLst/>
              <a:gdLst>
                <a:gd name="connsiteX0" fmla="*/ 0 w 0"/>
                <a:gd name="connsiteY0" fmla="*/ 0 h 1400175"/>
                <a:gd name="connsiteX1" fmla="*/ 0 w 0"/>
                <a:gd name="connsiteY1" fmla="*/ 1400175 h 1400175"/>
              </a:gdLst>
              <a:ahLst/>
              <a:cxnLst>
                <a:cxn ang="0">
                  <a:pos x="connsiteX0" y="connsiteY0"/>
                </a:cxn>
                <a:cxn ang="0">
                  <a:pos x="connsiteX1" y="connsiteY1"/>
                </a:cxn>
              </a:cxnLst>
              <a:rect l="l" t="t" r="r" b="b"/>
              <a:pathLst>
                <a:path h="1400175">
                  <a:moveTo>
                    <a:pt x="0" y="0"/>
                  </a:moveTo>
                  <a:lnTo>
                    <a:pt x="0" y="1400175"/>
                  </a:lnTo>
                </a:path>
              </a:pathLst>
            </a:custGeom>
            <a:noFill/>
            <a:ln w="19050">
              <a:solidFill>
                <a:schemeClr val="accent4">
                  <a:lumMod val="40000"/>
                  <a:lumOff val="60000"/>
                </a:schemeClr>
              </a:solidFill>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Forma livre 64"/>
            <p:cNvSpPr/>
            <p:nvPr/>
          </p:nvSpPr>
          <p:spPr>
            <a:xfrm flipH="1">
              <a:off x="7989691" y="3231635"/>
              <a:ext cx="98284" cy="1086978"/>
            </a:xfrm>
            <a:custGeom>
              <a:avLst/>
              <a:gdLst>
                <a:gd name="connsiteX0" fmla="*/ 0 w 809625"/>
                <a:gd name="connsiteY0" fmla="*/ 0 h 742950"/>
                <a:gd name="connsiteX1" fmla="*/ 0 w 809625"/>
                <a:gd name="connsiteY1" fmla="*/ 142875 h 742950"/>
                <a:gd name="connsiteX2" fmla="*/ 809625 w 809625"/>
                <a:gd name="connsiteY2" fmla="*/ 142875 h 742950"/>
                <a:gd name="connsiteX3" fmla="*/ 809625 w 809625"/>
                <a:gd name="connsiteY3" fmla="*/ 742950 h 742950"/>
              </a:gdLst>
              <a:ahLst/>
              <a:cxnLst>
                <a:cxn ang="0">
                  <a:pos x="connsiteX0" y="connsiteY0"/>
                </a:cxn>
                <a:cxn ang="0">
                  <a:pos x="connsiteX1" y="connsiteY1"/>
                </a:cxn>
                <a:cxn ang="0">
                  <a:pos x="connsiteX2" y="connsiteY2"/>
                </a:cxn>
                <a:cxn ang="0">
                  <a:pos x="connsiteX3" y="connsiteY3"/>
                </a:cxn>
              </a:cxnLst>
              <a:rect l="l" t="t" r="r" b="b"/>
              <a:pathLst>
                <a:path w="809625" h="742950">
                  <a:moveTo>
                    <a:pt x="0" y="0"/>
                  </a:moveTo>
                  <a:lnTo>
                    <a:pt x="0" y="142875"/>
                  </a:lnTo>
                  <a:lnTo>
                    <a:pt x="809625" y="142875"/>
                  </a:lnTo>
                  <a:lnTo>
                    <a:pt x="809625" y="742950"/>
                  </a:lnTo>
                </a:path>
              </a:pathLst>
            </a:custGeom>
            <a:noFill/>
            <a:ln w="19050">
              <a:solidFill>
                <a:schemeClr val="accent4">
                  <a:lumMod val="40000"/>
                  <a:lumOff val="60000"/>
                </a:schemeClr>
              </a:solidFill>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6" name="Retângulo 65"/>
          <p:cNvSpPr/>
          <p:nvPr/>
        </p:nvSpPr>
        <p:spPr>
          <a:xfrm>
            <a:off x="6208708" y="3012560"/>
            <a:ext cx="3602042" cy="48139"/>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3" name="Grupo 2"/>
          <p:cNvGrpSpPr/>
          <p:nvPr/>
        </p:nvGrpSpPr>
        <p:grpSpPr>
          <a:xfrm>
            <a:off x="6216357" y="1170847"/>
            <a:ext cx="5614628" cy="2007509"/>
            <a:chOff x="6263764" y="1259566"/>
            <a:chExt cx="5614628" cy="2007509"/>
          </a:xfrm>
        </p:grpSpPr>
        <p:sp>
          <p:nvSpPr>
            <p:cNvPr id="68" name="Retângulo 67"/>
            <p:cNvSpPr/>
            <p:nvPr/>
          </p:nvSpPr>
          <p:spPr>
            <a:xfrm>
              <a:off x="6263764" y="1259566"/>
              <a:ext cx="3587930" cy="2007509"/>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 name="CaixaDeTexto 97"/>
            <p:cNvSpPr txBox="1"/>
            <p:nvPr/>
          </p:nvSpPr>
          <p:spPr>
            <a:xfrm>
              <a:off x="10045147" y="2206033"/>
              <a:ext cx="1833245" cy="830997"/>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i="1" dirty="0">
                  <a:solidFill>
                    <a:schemeClr val="accent1">
                      <a:lumMod val="50000"/>
                    </a:schemeClr>
                  </a:solidFill>
                </a:rPr>
                <a:t>excluindo os participantes que não tiveram custos</a:t>
              </a:r>
            </a:p>
          </p:txBody>
        </p:sp>
      </p:grpSp>
      <p:grpSp>
        <p:nvGrpSpPr>
          <p:cNvPr id="89" name="Grupo 88"/>
          <p:cNvGrpSpPr/>
          <p:nvPr/>
        </p:nvGrpSpPr>
        <p:grpSpPr>
          <a:xfrm>
            <a:off x="10710156" y="5165755"/>
            <a:ext cx="1069593" cy="497735"/>
            <a:chOff x="10807700" y="5128364"/>
            <a:chExt cx="1069593" cy="497735"/>
          </a:xfrm>
        </p:grpSpPr>
        <p:sp>
          <p:nvSpPr>
            <p:cNvPr id="9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91" name="Imagem 90"/>
            <p:cNvPicPr>
              <a:picLocks noChangeAspect="1"/>
            </p:cNvPicPr>
            <p:nvPr/>
          </p:nvPicPr>
          <p:blipFill>
            <a:blip r:embed="rId7"/>
            <a:stretch>
              <a:fillRect/>
            </a:stretch>
          </p:blipFill>
          <p:spPr>
            <a:xfrm>
              <a:off x="10900443" y="5223781"/>
              <a:ext cx="222928" cy="295539"/>
            </a:xfrm>
            <a:prstGeom prst="rect">
              <a:avLst/>
            </a:prstGeom>
          </p:spPr>
        </p:pic>
        <p:sp>
          <p:nvSpPr>
            <p:cNvPr id="92" name="Retângulo 9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95" name="Grupo 94"/>
          <p:cNvGrpSpPr/>
          <p:nvPr/>
        </p:nvGrpSpPr>
        <p:grpSpPr>
          <a:xfrm>
            <a:off x="4083108" y="1218328"/>
            <a:ext cx="7443789" cy="4636991"/>
            <a:chOff x="4083108" y="1475503"/>
            <a:chExt cx="7443789" cy="4636991"/>
          </a:xfrm>
        </p:grpSpPr>
        <p:grpSp>
          <p:nvGrpSpPr>
            <p:cNvPr id="74" name="Grupo 73"/>
            <p:cNvGrpSpPr/>
            <p:nvPr/>
          </p:nvGrpSpPr>
          <p:grpSpPr>
            <a:xfrm>
              <a:off x="4900328" y="1475503"/>
              <a:ext cx="6626569" cy="4575453"/>
              <a:chOff x="4900328" y="1475503"/>
              <a:chExt cx="6626569" cy="4575453"/>
            </a:xfrm>
          </p:grpSpPr>
          <p:graphicFrame>
            <p:nvGraphicFramePr>
              <p:cNvPr id="67" name="Gráfico 66"/>
              <p:cNvGraphicFramePr/>
              <p:nvPr>
                <p:extLst/>
              </p:nvPr>
            </p:nvGraphicFramePr>
            <p:xfrm>
              <a:off x="6635066" y="1475503"/>
              <a:ext cx="3603046" cy="1912549"/>
            </p:xfrm>
            <a:graphic>
              <a:graphicData uri="http://schemas.openxmlformats.org/drawingml/2006/chart">
                <c:chart xmlns:c="http://schemas.openxmlformats.org/drawingml/2006/chart" xmlns:r="http://schemas.openxmlformats.org/officeDocument/2006/relationships" r:id="rId8"/>
              </a:graphicData>
            </a:graphic>
          </p:graphicFrame>
          <p:sp>
            <p:nvSpPr>
              <p:cNvPr id="70" name="CaixaDeTexto 97"/>
              <p:cNvSpPr txBox="1"/>
              <p:nvPr/>
            </p:nvSpPr>
            <p:spPr>
              <a:xfrm>
                <a:off x="10338165" y="4280150"/>
                <a:ext cx="1188732" cy="523220"/>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36000"/>
                    </a:solidFill>
                  </a:rPr>
                  <a:t>44</a:t>
                </a:r>
                <a:r>
                  <a:rPr lang="pt-BR" b="1" dirty="0">
                    <a:solidFill>
                      <a:srgbClr val="F36000"/>
                    </a:solidFill>
                  </a:rPr>
                  <a:t>%</a:t>
                </a:r>
              </a:p>
            </p:txBody>
          </p:sp>
          <p:sp>
            <p:nvSpPr>
              <p:cNvPr id="71" name="CaixaDeTexto 97"/>
              <p:cNvSpPr txBox="1"/>
              <p:nvPr/>
            </p:nvSpPr>
            <p:spPr>
              <a:xfrm>
                <a:off x="9201123" y="5499028"/>
                <a:ext cx="1188732" cy="523220"/>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36000"/>
                    </a:solidFill>
                  </a:rPr>
                  <a:t>7</a:t>
                </a:r>
                <a:r>
                  <a:rPr lang="pt-BR" b="1" dirty="0">
                    <a:solidFill>
                      <a:srgbClr val="F36000"/>
                    </a:solidFill>
                  </a:rPr>
                  <a:t>%</a:t>
                </a:r>
              </a:p>
            </p:txBody>
          </p:sp>
          <p:sp>
            <p:nvSpPr>
              <p:cNvPr id="72" name="CaixaDeTexto 97"/>
              <p:cNvSpPr txBox="1"/>
              <p:nvPr/>
            </p:nvSpPr>
            <p:spPr>
              <a:xfrm>
                <a:off x="5607969" y="5527736"/>
                <a:ext cx="1188732" cy="523220"/>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36000"/>
                    </a:solidFill>
                  </a:rPr>
                  <a:t>22</a:t>
                </a:r>
                <a:r>
                  <a:rPr lang="pt-BR" b="1" dirty="0">
                    <a:solidFill>
                      <a:srgbClr val="F36000"/>
                    </a:solidFill>
                  </a:rPr>
                  <a:t>%</a:t>
                </a:r>
              </a:p>
            </p:txBody>
          </p:sp>
          <p:sp>
            <p:nvSpPr>
              <p:cNvPr id="73" name="CaixaDeTexto 97"/>
              <p:cNvSpPr txBox="1"/>
              <p:nvPr/>
            </p:nvSpPr>
            <p:spPr>
              <a:xfrm>
                <a:off x="4900328" y="3727045"/>
                <a:ext cx="1188732" cy="523220"/>
              </a:xfrm>
              <a:prstGeom prst="rect">
                <a:avLst/>
              </a:prstGeom>
              <a:noFill/>
              <a:effectLst>
                <a:outerShdw blurRad="76200" dir="18900000" sy="23000" kx="-1200000" algn="bl" rotWithShape="0">
                  <a:prstClr val="black">
                    <a:alpha val="20000"/>
                  </a:prstClr>
                </a:outerShdw>
              </a:effectLst>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36000"/>
                    </a:solidFill>
                  </a:rPr>
                  <a:t>28</a:t>
                </a:r>
                <a:r>
                  <a:rPr lang="pt-BR" b="1" dirty="0">
                    <a:solidFill>
                      <a:srgbClr val="F36000"/>
                    </a:solidFill>
                  </a:rPr>
                  <a:t>%</a:t>
                </a:r>
              </a:p>
            </p:txBody>
          </p:sp>
        </p:grpSp>
        <p:sp>
          <p:nvSpPr>
            <p:cNvPr id="93" name="CaixaDeTexto 97"/>
            <p:cNvSpPr txBox="1"/>
            <p:nvPr/>
          </p:nvSpPr>
          <p:spPr>
            <a:xfrm>
              <a:off x="4372194" y="5773940"/>
              <a:ext cx="783359"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b="1" dirty="0">
                  <a:solidFill>
                    <a:srgbClr val="FF6600"/>
                  </a:solidFill>
                </a:rPr>
                <a:t>2014</a:t>
              </a:r>
              <a:endParaRPr lang="pt-BR" sz="1400" b="1" dirty="0">
                <a:solidFill>
                  <a:srgbClr val="FF6600"/>
                </a:solidFill>
              </a:endParaRPr>
            </a:p>
          </p:txBody>
        </p:sp>
        <p:sp>
          <p:nvSpPr>
            <p:cNvPr id="94" name="Retângulo 93"/>
            <p:cNvSpPr/>
            <p:nvPr/>
          </p:nvSpPr>
          <p:spPr>
            <a:xfrm>
              <a:off x="4083108" y="5761169"/>
              <a:ext cx="317500" cy="326328"/>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pt-BR">
                <a:solidFill>
                  <a:srgbClr val="FF6600"/>
                </a:solidFill>
              </a:endParaRPr>
            </a:p>
          </p:txBody>
        </p:sp>
      </p:grpSp>
      <p:sp>
        <p:nvSpPr>
          <p:cNvPr id="48"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P7</a:t>
            </a:r>
            <a:r>
              <a:rPr lang="pt-BR" sz="1200" dirty="0">
                <a:solidFill>
                  <a:schemeClr val="accent1">
                    <a:lumMod val="50000"/>
                  </a:schemeClr>
                </a:solidFill>
              </a:rPr>
              <a:t>. Em relação ao valor cobrado, o(a) Sr.(a) acredita que o programa Sebraetec teve um preço: (EST RU)</a:t>
            </a:r>
          </a:p>
        </p:txBody>
      </p:sp>
    </p:spTree>
    <p:extLst>
      <p:ext uri="{BB962C8B-B14F-4D97-AF65-F5344CB8AC3E}">
        <p14:creationId xmlns:p14="http://schemas.microsoft.com/office/powerpoint/2010/main" val="3083067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Effect transition="in" filter="fade">
                                      <p:cBhvr>
                                        <p:cTn id="7" dur="500"/>
                                        <p:tgtEl>
                                          <p:spTgt spid="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par>
                          <p:cTn id="13" fill="hold">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childTnLst>
                          </p:cTn>
                        </p:par>
                        <p:par>
                          <p:cTn id="17" fill="hold">
                            <p:stCondLst>
                              <p:cond delay="1000"/>
                            </p:stCondLst>
                            <p:childTnLst>
                              <p:par>
                                <p:cTn id="18" presetID="2" presetClass="entr" presetSubtype="2" fill="hold" grpId="0"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additive="base">
                                        <p:cTn id="20" dur="500" fill="hold"/>
                                        <p:tgtEl>
                                          <p:spTgt spid="41"/>
                                        </p:tgtEl>
                                        <p:attrNameLst>
                                          <p:attrName>ppt_x</p:attrName>
                                        </p:attrNameLst>
                                      </p:cBhvr>
                                      <p:tavLst>
                                        <p:tav tm="0">
                                          <p:val>
                                            <p:strVal val="1+#ppt_w/2"/>
                                          </p:val>
                                        </p:tav>
                                        <p:tav tm="100000">
                                          <p:val>
                                            <p:strVal val="#ppt_x"/>
                                          </p:val>
                                        </p:tav>
                                      </p:tavLst>
                                    </p:anim>
                                    <p:anim calcmode="lin" valueType="num">
                                      <p:cBhvr additive="base">
                                        <p:cTn id="21" dur="500" fill="hold"/>
                                        <p:tgtEl>
                                          <p:spTgt spid="41"/>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fill="hold"/>
                                        <p:tgtEl>
                                          <p:spTgt spid="24"/>
                                        </p:tgtEl>
                                        <p:attrNameLst>
                                          <p:attrName>ppt_x</p:attrName>
                                        </p:attrNameLst>
                                      </p:cBhvr>
                                      <p:tavLst>
                                        <p:tav tm="0">
                                          <p:val>
                                            <p:strVal val="1+#ppt_w/2"/>
                                          </p:val>
                                        </p:tav>
                                        <p:tav tm="100000">
                                          <p:val>
                                            <p:strVal val="#ppt_x"/>
                                          </p:val>
                                        </p:tav>
                                      </p:tavLst>
                                    </p:anim>
                                    <p:anim calcmode="lin" valueType="num">
                                      <p:cBhvr additive="base">
                                        <p:cTn id="25" dur="500" fill="hold"/>
                                        <p:tgtEl>
                                          <p:spTgt spid="24"/>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43"/>
                                        </p:tgtEl>
                                        <p:attrNameLst>
                                          <p:attrName>style.visibility</p:attrName>
                                        </p:attrNameLst>
                                      </p:cBhvr>
                                      <p:to>
                                        <p:strVal val="visible"/>
                                      </p:to>
                                    </p:set>
                                    <p:anim calcmode="lin" valueType="num">
                                      <p:cBhvr additive="base">
                                        <p:cTn id="28" dur="500" fill="hold"/>
                                        <p:tgtEl>
                                          <p:spTgt spid="43"/>
                                        </p:tgtEl>
                                        <p:attrNameLst>
                                          <p:attrName>ppt_x</p:attrName>
                                        </p:attrNameLst>
                                      </p:cBhvr>
                                      <p:tavLst>
                                        <p:tav tm="0">
                                          <p:val>
                                            <p:strVal val="1+#ppt_w/2"/>
                                          </p:val>
                                        </p:tav>
                                        <p:tav tm="100000">
                                          <p:val>
                                            <p:strVal val="#ppt_x"/>
                                          </p:val>
                                        </p:tav>
                                      </p:tavLst>
                                    </p:anim>
                                    <p:anim calcmode="lin" valueType="num">
                                      <p:cBhvr additive="base">
                                        <p:cTn id="29" dur="500" fill="hold"/>
                                        <p:tgtEl>
                                          <p:spTgt spid="43"/>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1+#ppt_w/2"/>
                                          </p:val>
                                        </p:tav>
                                        <p:tav tm="100000">
                                          <p:val>
                                            <p:strVal val="#ppt_x"/>
                                          </p:val>
                                        </p:tav>
                                      </p:tavLst>
                                    </p:anim>
                                    <p:anim calcmode="lin" valueType="num">
                                      <p:cBhvr additive="base">
                                        <p:cTn id="33" dur="500" fill="hold"/>
                                        <p:tgtEl>
                                          <p:spTgt spid="39"/>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additive="base">
                                        <p:cTn id="36" dur="500" fill="hold"/>
                                        <p:tgtEl>
                                          <p:spTgt spid="21"/>
                                        </p:tgtEl>
                                        <p:attrNameLst>
                                          <p:attrName>ppt_x</p:attrName>
                                        </p:attrNameLst>
                                      </p:cBhvr>
                                      <p:tavLst>
                                        <p:tav tm="0">
                                          <p:val>
                                            <p:strVal val="1+#ppt_w/2"/>
                                          </p:val>
                                        </p:tav>
                                        <p:tav tm="100000">
                                          <p:val>
                                            <p:strVal val="#ppt_x"/>
                                          </p:val>
                                        </p:tav>
                                      </p:tavLst>
                                    </p:anim>
                                    <p:anim calcmode="lin" valueType="num">
                                      <p:cBhvr additive="base">
                                        <p:cTn id="37" dur="500" fill="hold"/>
                                        <p:tgtEl>
                                          <p:spTgt spid="21"/>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42"/>
                                        </p:tgtEl>
                                        <p:attrNameLst>
                                          <p:attrName>style.visibility</p:attrName>
                                        </p:attrNameLst>
                                      </p:cBhvr>
                                      <p:to>
                                        <p:strVal val="visible"/>
                                      </p:to>
                                    </p:set>
                                    <p:anim calcmode="lin" valueType="num">
                                      <p:cBhvr additive="base">
                                        <p:cTn id="40" dur="500" fill="hold"/>
                                        <p:tgtEl>
                                          <p:spTgt spid="42"/>
                                        </p:tgtEl>
                                        <p:attrNameLst>
                                          <p:attrName>ppt_x</p:attrName>
                                        </p:attrNameLst>
                                      </p:cBhvr>
                                      <p:tavLst>
                                        <p:tav tm="0">
                                          <p:val>
                                            <p:strVal val="1+#ppt_w/2"/>
                                          </p:val>
                                        </p:tav>
                                        <p:tav tm="100000">
                                          <p:val>
                                            <p:strVal val="#ppt_x"/>
                                          </p:val>
                                        </p:tav>
                                      </p:tavLst>
                                    </p:anim>
                                    <p:anim calcmode="lin" valueType="num">
                                      <p:cBhvr additive="base">
                                        <p:cTn id="41" dur="500" fill="hold"/>
                                        <p:tgtEl>
                                          <p:spTgt spid="42"/>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additive="base">
                                        <p:cTn id="44" dur="500" fill="hold"/>
                                        <p:tgtEl>
                                          <p:spTgt spid="8"/>
                                        </p:tgtEl>
                                        <p:attrNameLst>
                                          <p:attrName>ppt_x</p:attrName>
                                        </p:attrNameLst>
                                      </p:cBhvr>
                                      <p:tavLst>
                                        <p:tav tm="0">
                                          <p:val>
                                            <p:strVal val="1+#ppt_w/2"/>
                                          </p:val>
                                        </p:tav>
                                        <p:tav tm="100000">
                                          <p:val>
                                            <p:strVal val="#ppt_x"/>
                                          </p:val>
                                        </p:tav>
                                      </p:tavLst>
                                    </p:anim>
                                    <p:anim calcmode="lin" valueType="num">
                                      <p:cBhvr additive="base">
                                        <p:cTn id="45" dur="500" fill="hold"/>
                                        <p:tgtEl>
                                          <p:spTgt spid="8"/>
                                        </p:tgtEl>
                                        <p:attrNameLst>
                                          <p:attrName>ppt_y</p:attrName>
                                        </p:attrNameLst>
                                      </p:cBhvr>
                                      <p:tavLst>
                                        <p:tav tm="0">
                                          <p:val>
                                            <p:strVal val="#ppt_y"/>
                                          </p:val>
                                        </p:tav>
                                        <p:tav tm="100000">
                                          <p:val>
                                            <p:strVal val="#ppt_y"/>
                                          </p:val>
                                        </p:tav>
                                      </p:tavLst>
                                    </p:anim>
                                  </p:childTnLst>
                                </p:cTn>
                              </p:par>
                            </p:childTnLst>
                          </p:cTn>
                        </p:par>
                        <p:par>
                          <p:cTn id="46" fill="hold">
                            <p:stCondLst>
                              <p:cond delay="1500"/>
                            </p:stCondLst>
                            <p:childTnLst>
                              <p:par>
                                <p:cTn id="47" presetID="2" presetClass="entr" presetSubtype="8" fill="hold" nodeType="afterEffect">
                                  <p:stCondLst>
                                    <p:cond delay="0"/>
                                  </p:stCondLst>
                                  <p:childTnLst>
                                    <p:set>
                                      <p:cBhvr>
                                        <p:cTn id="48" dur="1" fill="hold">
                                          <p:stCondLst>
                                            <p:cond delay="0"/>
                                          </p:stCondLst>
                                        </p:cTn>
                                        <p:tgtEl>
                                          <p:spTgt spid="51"/>
                                        </p:tgtEl>
                                        <p:attrNameLst>
                                          <p:attrName>style.visibility</p:attrName>
                                        </p:attrNameLst>
                                      </p:cBhvr>
                                      <p:to>
                                        <p:strVal val="visible"/>
                                      </p:to>
                                    </p:set>
                                    <p:anim calcmode="lin" valueType="num">
                                      <p:cBhvr additive="base">
                                        <p:cTn id="49" dur="500" fill="hold"/>
                                        <p:tgtEl>
                                          <p:spTgt spid="51"/>
                                        </p:tgtEl>
                                        <p:attrNameLst>
                                          <p:attrName>ppt_x</p:attrName>
                                        </p:attrNameLst>
                                      </p:cBhvr>
                                      <p:tavLst>
                                        <p:tav tm="0">
                                          <p:val>
                                            <p:strVal val="0-#ppt_w/2"/>
                                          </p:val>
                                        </p:tav>
                                        <p:tav tm="100000">
                                          <p:val>
                                            <p:strVal val="#ppt_x"/>
                                          </p:val>
                                        </p:tav>
                                      </p:tavLst>
                                    </p:anim>
                                    <p:anim calcmode="lin" valueType="num">
                                      <p:cBhvr additive="base">
                                        <p:cTn id="50" dur="500" fill="hold"/>
                                        <p:tgtEl>
                                          <p:spTgt spid="51"/>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0-#ppt_w/2"/>
                                          </p:val>
                                        </p:tav>
                                        <p:tav tm="100000">
                                          <p:val>
                                            <p:strVal val="#ppt_x"/>
                                          </p:val>
                                        </p:tav>
                                      </p:tavLst>
                                    </p:anim>
                                    <p:anim calcmode="lin" valueType="num">
                                      <p:cBhvr additive="base">
                                        <p:cTn id="54" dur="500" fill="hold"/>
                                        <p:tgtEl>
                                          <p:spTgt spid="52"/>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55"/>
                                        </p:tgtEl>
                                        <p:attrNameLst>
                                          <p:attrName>style.visibility</p:attrName>
                                        </p:attrNameLst>
                                      </p:cBhvr>
                                      <p:to>
                                        <p:strVal val="visible"/>
                                      </p:to>
                                    </p:set>
                                    <p:anim calcmode="lin" valueType="num">
                                      <p:cBhvr additive="base">
                                        <p:cTn id="57" dur="500" fill="hold"/>
                                        <p:tgtEl>
                                          <p:spTgt spid="55"/>
                                        </p:tgtEl>
                                        <p:attrNameLst>
                                          <p:attrName>ppt_x</p:attrName>
                                        </p:attrNameLst>
                                      </p:cBhvr>
                                      <p:tavLst>
                                        <p:tav tm="0">
                                          <p:val>
                                            <p:strVal val="0-#ppt_w/2"/>
                                          </p:val>
                                        </p:tav>
                                        <p:tav tm="100000">
                                          <p:val>
                                            <p:strVal val="#ppt_x"/>
                                          </p:val>
                                        </p:tav>
                                      </p:tavLst>
                                    </p:anim>
                                    <p:anim calcmode="lin" valueType="num">
                                      <p:cBhvr additive="base">
                                        <p:cTn id="58" dur="500" fill="hold"/>
                                        <p:tgtEl>
                                          <p:spTgt spid="55"/>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additive="base">
                                        <p:cTn id="61" dur="500" fill="hold"/>
                                        <p:tgtEl>
                                          <p:spTgt spid="58"/>
                                        </p:tgtEl>
                                        <p:attrNameLst>
                                          <p:attrName>ppt_x</p:attrName>
                                        </p:attrNameLst>
                                      </p:cBhvr>
                                      <p:tavLst>
                                        <p:tav tm="0">
                                          <p:val>
                                            <p:strVal val="0-#ppt_w/2"/>
                                          </p:val>
                                        </p:tav>
                                        <p:tav tm="100000">
                                          <p:val>
                                            <p:strVal val="#ppt_x"/>
                                          </p:val>
                                        </p:tav>
                                      </p:tavLst>
                                    </p:anim>
                                    <p:anim calcmode="lin" valueType="num">
                                      <p:cBhvr additive="base">
                                        <p:cTn id="6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3">
                                            <p:txEl>
                                              <p:pRg st="2" end="2"/>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nodeType="clickEffect">
                                  <p:stCondLst>
                                    <p:cond delay="0"/>
                                  </p:stCondLst>
                                  <p:childTnLst>
                                    <p:set>
                                      <p:cBhvr>
                                        <p:cTn id="70" dur="1" fill="hold">
                                          <p:stCondLst>
                                            <p:cond delay="0"/>
                                          </p:stCondLst>
                                        </p:cTn>
                                        <p:tgtEl>
                                          <p:spTgt spid="3"/>
                                        </p:tgtEl>
                                        <p:attrNameLst>
                                          <p:attrName>style.visibility</p:attrName>
                                        </p:attrNameLst>
                                      </p:cBhvr>
                                      <p:to>
                                        <p:strVal val="visible"/>
                                      </p:to>
                                    </p:set>
                                    <p:animEffect transition="in" filter="fade">
                                      <p:cBhvr>
                                        <p:cTn id="71" dur="500"/>
                                        <p:tgtEl>
                                          <p:spTgt spid="3"/>
                                        </p:tgtEl>
                                      </p:cBhvr>
                                    </p:animEffect>
                                  </p:childTnLst>
                                </p:cTn>
                              </p:par>
                            </p:childTnLst>
                          </p:cTn>
                        </p:par>
                        <p:par>
                          <p:cTn id="72" fill="hold">
                            <p:stCondLst>
                              <p:cond delay="500"/>
                            </p:stCondLst>
                            <p:childTnLst>
                              <p:par>
                                <p:cTn id="73" presetID="22" presetClass="entr" presetSubtype="4" fill="hold" nodeType="afterEffect">
                                  <p:stCondLst>
                                    <p:cond delay="0"/>
                                  </p:stCondLst>
                                  <p:childTnLst>
                                    <p:set>
                                      <p:cBhvr>
                                        <p:cTn id="74" dur="1" fill="hold">
                                          <p:stCondLst>
                                            <p:cond delay="0"/>
                                          </p:stCondLst>
                                        </p:cTn>
                                        <p:tgtEl>
                                          <p:spTgt spid="2"/>
                                        </p:tgtEl>
                                        <p:attrNameLst>
                                          <p:attrName>style.visibility</p:attrName>
                                        </p:attrNameLst>
                                      </p:cBhvr>
                                      <p:to>
                                        <p:strVal val="visible"/>
                                      </p:to>
                                    </p:set>
                                    <p:animEffect transition="in" filter="wipe(down)">
                                      <p:cBhvr>
                                        <p:cTn id="75" dur="500"/>
                                        <p:tgtEl>
                                          <p:spTgt spid="2"/>
                                        </p:tgtEl>
                                      </p:cBhvr>
                                    </p:animEffect>
                                  </p:childTnLst>
                                </p:cTn>
                              </p:par>
                            </p:childTnLst>
                          </p:cTn>
                        </p:par>
                        <p:par>
                          <p:cTn id="76" fill="hold">
                            <p:stCondLst>
                              <p:cond delay="1000"/>
                            </p:stCondLst>
                            <p:childTnLst>
                              <p:par>
                                <p:cTn id="77" presetID="16" presetClass="entr" presetSubtype="37" fill="hold" grpId="0" nodeType="afterEffect">
                                  <p:stCondLst>
                                    <p:cond delay="0"/>
                                  </p:stCondLst>
                                  <p:childTnLst>
                                    <p:set>
                                      <p:cBhvr>
                                        <p:cTn id="78" dur="1" fill="hold">
                                          <p:stCondLst>
                                            <p:cond delay="0"/>
                                          </p:stCondLst>
                                        </p:cTn>
                                        <p:tgtEl>
                                          <p:spTgt spid="66"/>
                                        </p:tgtEl>
                                        <p:attrNameLst>
                                          <p:attrName>style.visibility</p:attrName>
                                        </p:attrNameLst>
                                      </p:cBhvr>
                                      <p:to>
                                        <p:strVal val="visible"/>
                                      </p:to>
                                    </p:set>
                                    <p:animEffect transition="in" filter="barn(outVertical)">
                                      <p:cBhvr>
                                        <p:cTn id="79" dur="500"/>
                                        <p:tgtEl>
                                          <p:spTgt spid="66"/>
                                        </p:tgtEl>
                                      </p:cBhvr>
                                    </p:animEffect>
                                  </p:childTnLst>
                                </p:cTn>
                              </p:par>
                            </p:childTnLst>
                          </p:cTn>
                        </p:par>
                        <p:par>
                          <p:cTn id="80" fill="hold">
                            <p:stCondLst>
                              <p:cond delay="1500"/>
                            </p:stCondLst>
                            <p:childTnLst>
                              <p:par>
                                <p:cTn id="81" presetID="22" presetClass="entr" presetSubtype="4" fill="hold" grpId="0" nodeType="after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wipe(down)">
                                      <p:cBhvr>
                                        <p:cTn id="83" dur="500"/>
                                        <p:tgtEl>
                                          <p:spTgt spid="44"/>
                                        </p:tgtEl>
                                      </p:cBhvr>
                                    </p:animEffect>
                                  </p:childTnLst>
                                </p:cTn>
                              </p:par>
                              <p:par>
                                <p:cTn id="84" presetID="1" presetClass="entr" presetSubtype="0" fill="hold" nodeType="withEffect">
                                  <p:stCondLst>
                                    <p:cond delay="0"/>
                                  </p:stCondLst>
                                  <p:childTnLst>
                                    <p:set>
                                      <p:cBhvr>
                                        <p:cTn id="85" dur="1" fill="hold">
                                          <p:stCondLst>
                                            <p:cond delay="0"/>
                                          </p:stCondLst>
                                        </p:cTn>
                                        <p:tgtEl>
                                          <p:spTgt spid="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6" restart="whenNotActive" fill="hold" evtFilter="cancelBubble" nodeType="interactiveSeq">
                <p:stCondLst>
                  <p:cond evt="onClick" delay="0">
                    <p:tgtEl>
                      <p:spTgt spid="89"/>
                    </p:tgtEl>
                  </p:cond>
                </p:stCondLst>
                <p:endSync evt="end" delay="0">
                  <p:rtn val="all"/>
                </p:endSync>
                <p:childTnLst>
                  <p:par>
                    <p:cTn id="87" fill="hold">
                      <p:stCondLst>
                        <p:cond delay="0"/>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95"/>
                                        </p:tgtEl>
                                        <p:attrNameLst>
                                          <p:attrName>style.visibility</p:attrName>
                                        </p:attrNameLst>
                                      </p:cBhvr>
                                      <p:to>
                                        <p:strVal val="visible"/>
                                      </p:to>
                                    </p:set>
                                    <p:animEffect transition="in" filter="fade">
                                      <p:cBhvr>
                                        <p:cTn id="91" dur="500"/>
                                        <p:tgtEl>
                                          <p:spTgt spid="95"/>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xit" presetSubtype="0" fill="hold" nodeType="clickEffect">
                                  <p:stCondLst>
                                    <p:cond delay="0"/>
                                  </p:stCondLst>
                                  <p:childTnLst>
                                    <p:animEffect transition="out" filter="fade">
                                      <p:cBhvr>
                                        <p:cTn id="95" dur="500"/>
                                        <p:tgtEl>
                                          <p:spTgt spid="95"/>
                                        </p:tgtEl>
                                      </p:cBhvr>
                                    </p:animEffect>
                                    <p:set>
                                      <p:cBhvr>
                                        <p:cTn id="96" dur="1" fill="hold">
                                          <p:stCondLst>
                                            <p:cond delay="499"/>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89"/>
                  </p:tgtEl>
                </p:cond>
              </p:nextCondLst>
            </p:seq>
            <p:seq concurrent="1" nextAc="seek">
              <p:cTn id="97" restart="whenNotActive" fill="hold" evtFilter="cancelBubble" nodeType="interactiveSeq">
                <p:stCondLst>
                  <p:cond evt="onClick" delay="0">
                    <p:tgtEl>
                      <p:spTgt spid="29"/>
                    </p:tgtEl>
                  </p:cond>
                </p:stCondLst>
                <p:endSync evt="end" delay="0">
                  <p:rtn val="all"/>
                </p:endSync>
                <p:childTnLst>
                  <p:par>
                    <p:cTn id="98" fill="hold">
                      <p:stCondLst>
                        <p:cond delay="0"/>
                      </p:stCondLst>
                      <p:childTnLst>
                        <p:par>
                          <p:cTn id="99" fill="hold">
                            <p:stCondLst>
                              <p:cond delay="0"/>
                            </p:stCondLst>
                            <p:childTnLst>
                              <p:par>
                                <p:cTn id="100" presetID="22" presetClass="entr" presetSubtype="4" fill="hold" grpId="0" nodeType="after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wipe(down)">
                                      <p:cBhvr>
                                        <p:cTn id="102" dur="500"/>
                                        <p:tgtEl>
                                          <p:spTgt spid="26"/>
                                        </p:tgtEl>
                                      </p:cBhvr>
                                    </p:animEffect>
                                  </p:childTnLst>
                                </p:cTn>
                              </p:par>
                            </p:childTnLst>
                          </p:cTn>
                        </p:par>
                        <p:par>
                          <p:cTn id="103" fill="hold">
                            <p:stCondLst>
                              <p:cond delay="500"/>
                            </p:stCondLst>
                            <p:childTnLst>
                              <p:par>
                                <p:cTn id="104" presetID="22" presetClass="exit" presetSubtype="1" fill="hold" grpId="1" nodeType="afterEffect">
                                  <p:stCondLst>
                                    <p:cond delay="0"/>
                                  </p:stCondLst>
                                  <p:childTnLst>
                                    <p:animEffect transition="out" filter="wipe(up)">
                                      <p:cBhvr>
                                        <p:cTn id="105" dur="500"/>
                                        <p:tgtEl>
                                          <p:spTgt spid="26"/>
                                        </p:tgtEl>
                                      </p:cBhvr>
                                    </p:animEffect>
                                    <p:set>
                                      <p:cBhvr>
                                        <p:cTn id="106"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9"/>
                  </p:tgtEl>
                </p:cond>
              </p:nextCondLst>
            </p:seq>
          </p:childTnLst>
        </p:cTn>
      </p:par>
    </p:tnLst>
    <p:bldLst>
      <p:bldGraphic spid="44" grpId="0">
        <p:bldAsOne/>
      </p:bldGraphic>
      <p:bldP spid="33" grpId="0" uiExpand="1" build="p"/>
      <p:bldP spid="26" grpId="0"/>
      <p:bldP spid="26" grpId="1"/>
      <p:bldP spid="29" grpId="0"/>
      <p:bldGraphic spid="7" grpId="0">
        <p:bldAsOne/>
      </p:bldGraphic>
      <p:bldP spid="39" grpId="0"/>
      <p:bldP spid="41" grpId="0"/>
      <p:bldP spid="42" grpId="0"/>
      <p:bldP spid="43" grpId="0"/>
      <p:bldP spid="6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Gráfico 35"/>
          <p:cNvGraphicFramePr>
            <a:graphicFrameLocks/>
          </p:cNvGraphicFramePr>
          <p:nvPr>
            <p:extLst>
              <p:ext uri="{D42A27DB-BD31-4B8C-83A1-F6EECF244321}">
                <p14:modId xmlns:p14="http://schemas.microsoft.com/office/powerpoint/2010/main" val="4228827275"/>
              </p:ext>
            </p:extLst>
          </p:nvPr>
        </p:nvGraphicFramePr>
        <p:xfrm>
          <a:off x="333269" y="1465814"/>
          <a:ext cx="6143625" cy="437510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7" name="Gráfico 36"/>
          <p:cNvGraphicFramePr>
            <a:graphicFrameLocks/>
          </p:cNvGraphicFramePr>
          <p:nvPr>
            <p:extLst>
              <p:ext uri="{D42A27DB-BD31-4B8C-83A1-F6EECF244321}">
                <p14:modId xmlns:p14="http://schemas.microsoft.com/office/powerpoint/2010/main" val="3781005013"/>
              </p:ext>
            </p:extLst>
          </p:nvPr>
        </p:nvGraphicFramePr>
        <p:xfrm>
          <a:off x="333269" y="1695185"/>
          <a:ext cx="6143625" cy="4364121"/>
        </p:xfrm>
        <a:graphic>
          <a:graphicData uri="http://schemas.openxmlformats.org/drawingml/2006/chart">
            <c:chart xmlns:c="http://schemas.openxmlformats.org/drawingml/2006/chart" xmlns:r="http://schemas.openxmlformats.org/officeDocument/2006/relationships" r:id="rId3"/>
          </a:graphicData>
        </a:graphic>
      </p:graphicFrame>
      <p:sp>
        <p:nvSpPr>
          <p:cNvPr id="27" name="Espaço Reservado para Conteúdo 2"/>
          <p:cNvSpPr>
            <a:spLocks noGrp="1"/>
          </p:cNvSpPr>
          <p:nvPr>
            <p:ph idx="4294967295"/>
          </p:nvPr>
        </p:nvSpPr>
        <p:spPr>
          <a:xfrm>
            <a:off x="7539813" y="1877879"/>
            <a:ext cx="3823747" cy="2151762"/>
          </a:xfrm>
          <a:prstGeom prst="rect">
            <a:avLst/>
          </a:prstGeom>
        </p:spPr>
        <p:txBody>
          <a:bodyPr/>
          <a:lstStyle/>
          <a:p>
            <a:r>
              <a:rPr lang="pt-BR" sz="2000" dirty="0"/>
              <a:t>no que se refere à ocorrência de problemas durante a realização do Sebraetec, o resultado é bastante positivo, visto que somente 1 em cada 20 participantes registrou algum comentário nesse sentido </a:t>
            </a:r>
            <a:r>
              <a:rPr lang="pt-BR" sz="1200" dirty="0"/>
              <a:t>(P8)</a:t>
            </a:r>
          </a:p>
        </p:txBody>
      </p:sp>
      <p:sp>
        <p:nvSpPr>
          <p:cNvPr id="31"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47" name="CaixaDeTexto 97"/>
          <p:cNvSpPr txBox="1"/>
          <p:nvPr/>
        </p:nvSpPr>
        <p:spPr>
          <a:xfrm>
            <a:off x="430158" y="1081219"/>
            <a:ext cx="6468544"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problemas durante a realização do </a:t>
            </a:r>
            <a:r>
              <a:rPr lang="pt-BR" sz="2000" i="1" dirty="0" err="1">
                <a:solidFill>
                  <a:schemeClr val="accent1">
                    <a:lumMod val="50000"/>
                  </a:schemeClr>
                </a:solidFill>
              </a:rPr>
              <a:t>Sebraetec</a:t>
            </a:r>
            <a:r>
              <a:rPr lang="pt-BR" sz="2000" i="1" dirty="0">
                <a:solidFill>
                  <a:schemeClr val="accent1">
                    <a:lumMod val="50000"/>
                  </a:schemeClr>
                </a:solidFill>
              </a:rPr>
              <a:t> *</a:t>
            </a:r>
          </a:p>
        </p:txBody>
      </p:sp>
      <p:cxnSp>
        <p:nvCxnSpPr>
          <p:cNvPr id="3" name="Conector reto 2"/>
          <p:cNvCxnSpPr/>
          <p:nvPr/>
        </p:nvCxnSpPr>
        <p:spPr>
          <a:xfrm>
            <a:off x="4454406" y="2646731"/>
            <a:ext cx="1639072"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4323778" y="5636057"/>
            <a:ext cx="1809606"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6093478" y="2646731"/>
            <a:ext cx="0" cy="84774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6093478" y="4644502"/>
            <a:ext cx="0" cy="991555"/>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0" name="Retângulo de cantos arredondados 9"/>
          <p:cNvSpPr/>
          <p:nvPr/>
        </p:nvSpPr>
        <p:spPr>
          <a:xfrm>
            <a:off x="5453373" y="3494472"/>
            <a:ext cx="1283769" cy="1150030"/>
          </a:xfrm>
          <a:prstGeom prst="roundRect">
            <a:avLst/>
          </a:prstGeom>
          <a:solidFill>
            <a:schemeClr val="bg1"/>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CaixaDeTexto 51"/>
          <p:cNvSpPr txBox="1"/>
          <p:nvPr/>
        </p:nvSpPr>
        <p:spPr>
          <a:xfrm>
            <a:off x="5572758" y="3580999"/>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1">
                    <a:lumMod val="50000"/>
                  </a:schemeClr>
                </a:solidFill>
                <a:latin typeface="Arial Narrow" panose="020B0606020202030204" pitchFamily="34" charset="0"/>
              </a:rPr>
              <a:t>4</a:t>
            </a:r>
            <a:r>
              <a:rPr lang="pt-BR" sz="4400" b="1" baseline="30000" dirty="0">
                <a:solidFill>
                  <a:schemeClr val="accent1">
                    <a:lumMod val="50000"/>
                  </a:schemeClr>
                </a:solidFill>
                <a:latin typeface="Arial Narrow" panose="020B0606020202030204" pitchFamily="34" charset="0"/>
              </a:rPr>
              <a:t>*</a:t>
            </a:r>
            <a:r>
              <a:rPr lang="pt-BR" sz="2800" b="1" dirty="0">
                <a:solidFill>
                  <a:schemeClr val="accent1">
                    <a:lumMod val="50000"/>
                  </a:schemeClr>
                </a:solidFill>
                <a:latin typeface="Arial Narrow" panose="020B0606020202030204" pitchFamily="34" charset="0"/>
              </a:rPr>
              <a:t>%</a:t>
            </a:r>
          </a:p>
        </p:txBody>
      </p:sp>
      <p:sp>
        <p:nvSpPr>
          <p:cNvPr id="60" name="CaixaDeTexto 97"/>
          <p:cNvSpPr txBox="1"/>
          <p:nvPr/>
        </p:nvSpPr>
        <p:spPr>
          <a:xfrm>
            <a:off x="1332445" y="1894558"/>
            <a:ext cx="2455516"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não teve problemas</a:t>
            </a:r>
          </a:p>
        </p:txBody>
      </p:sp>
      <p:sp>
        <p:nvSpPr>
          <p:cNvPr id="61" name="CaixaDeTexto 97"/>
          <p:cNvSpPr txBox="1"/>
          <p:nvPr/>
        </p:nvSpPr>
        <p:spPr>
          <a:xfrm>
            <a:off x="306005" y="2721922"/>
            <a:ext cx="3481956"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carga horária não adequada</a:t>
            </a:r>
          </a:p>
        </p:txBody>
      </p:sp>
      <p:sp>
        <p:nvSpPr>
          <p:cNvPr id="62" name="CaixaDeTexto 97"/>
          <p:cNvSpPr txBox="1"/>
          <p:nvPr/>
        </p:nvSpPr>
        <p:spPr>
          <a:xfrm>
            <a:off x="306005" y="3383309"/>
            <a:ext cx="3481956"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consultores sem conhecimento técnico suficiente</a:t>
            </a:r>
          </a:p>
        </p:txBody>
      </p:sp>
      <p:sp>
        <p:nvSpPr>
          <p:cNvPr id="63" name="CaixaDeTexto 97"/>
          <p:cNvSpPr txBox="1"/>
          <p:nvPr/>
        </p:nvSpPr>
        <p:spPr>
          <a:xfrm>
            <a:off x="306005" y="4168852"/>
            <a:ext cx="3481956"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poucas opções de horários para a realização da consultoria</a:t>
            </a:r>
          </a:p>
        </p:txBody>
      </p:sp>
      <p:sp>
        <p:nvSpPr>
          <p:cNvPr id="65" name="CaixaDeTexto 97"/>
          <p:cNvSpPr txBox="1"/>
          <p:nvPr/>
        </p:nvSpPr>
        <p:spPr>
          <a:xfrm>
            <a:off x="306005" y="5081261"/>
            <a:ext cx="3481956"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b="1" i="1" dirty="0">
                <a:solidFill>
                  <a:schemeClr val="bg1">
                    <a:lumMod val="50000"/>
                  </a:schemeClr>
                </a:solidFill>
              </a:rPr>
              <a:t>outros</a:t>
            </a:r>
          </a:p>
        </p:txBody>
      </p:sp>
      <p:sp>
        <p:nvSpPr>
          <p:cNvPr id="67" name="Retângulo de cantos arredondados 66"/>
          <p:cNvSpPr/>
          <p:nvPr/>
        </p:nvSpPr>
        <p:spPr>
          <a:xfrm>
            <a:off x="6588529" y="3749986"/>
            <a:ext cx="708584" cy="634766"/>
          </a:xfrm>
          <a:prstGeom prst="round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8" name="CaixaDeTexto 51"/>
          <p:cNvSpPr txBox="1"/>
          <p:nvPr/>
        </p:nvSpPr>
        <p:spPr>
          <a:xfrm>
            <a:off x="6705123" y="3734794"/>
            <a:ext cx="592497"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2"/>
                </a:solidFill>
                <a:latin typeface="Arial Narrow" panose="020B0606020202030204" pitchFamily="34" charset="0"/>
              </a:rPr>
              <a:t>7</a:t>
            </a:r>
            <a:r>
              <a:rPr lang="pt-BR" sz="1600" b="1" dirty="0">
                <a:solidFill>
                  <a:schemeClr val="accent2"/>
                </a:solidFill>
                <a:latin typeface="Arial Narrow" panose="020B0606020202030204" pitchFamily="34" charset="0"/>
              </a:rPr>
              <a:t>%</a:t>
            </a:r>
          </a:p>
        </p:txBody>
      </p:sp>
      <p:sp>
        <p:nvSpPr>
          <p:cNvPr id="19"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P8</a:t>
            </a:r>
            <a:r>
              <a:rPr lang="pt-BR" sz="1200" dirty="0">
                <a:solidFill>
                  <a:schemeClr val="accent1">
                    <a:lumMod val="50000"/>
                  </a:schemeClr>
                </a:solidFill>
              </a:rPr>
              <a:t>. Ocorreu algum problema durante a realização do curso/consultoria Sebraetec? (ESP- RM)</a:t>
            </a:r>
          </a:p>
        </p:txBody>
      </p:sp>
      <p:sp>
        <p:nvSpPr>
          <p:cNvPr id="30" name="Espaço Reservado para Conteúdo 2"/>
          <p:cNvSpPr txBox="1">
            <a:spLocks/>
          </p:cNvSpPr>
          <p:nvPr/>
        </p:nvSpPr>
        <p:spPr>
          <a:xfrm>
            <a:off x="6298959" y="5413420"/>
            <a:ext cx="1688269" cy="309438"/>
          </a:xfrm>
          <a:prstGeom prst="rect">
            <a:avLst/>
          </a:prstGeom>
          <a:noFill/>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pt-BR" sz="1200" b="1" dirty="0">
                <a:latin typeface="+mn-lt"/>
              </a:rPr>
              <a:t>* valores arredondados</a:t>
            </a:r>
          </a:p>
        </p:txBody>
      </p:sp>
      <p:grpSp>
        <p:nvGrpSpPr>
          <p:cNvPr id="32" name="Grupo 88"/>
          <p:cNvGrpSpPr/>
          <p:nvPr/>
        </p:nvGrpSpPr>
        <p:grpSpPr>
          <a:xfrm>
            <a:off x="9607020" y="5081261"/>
            <a:ext cx="1069593" cy="497735"/>
            <a:chOff x="10807700" y="5128364"/>
            <a:chExt cx="1069593" cy="497735"/>
          </a:xfrm>
        </p:grpSpPr>
        <p:sp>
          <p:nvSpPr>
            <p:cNvPr id="33"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34" name="Imagem 33"/>
            <p:cNvPicPr>
              <a:picLocks noChangeAspect="1"/>
            </p:cNvPicPr>
            <p:nvPr/>
          </p:nvPicPr>
          <p:blipFill>
            <a:blip r:embed="rId4"/>
            <a:stretch>
              <a:fillRect/>
            </a:stretch>
          </p:blipFill>
          <p:spPr>
            <a:xfrm>
              <a:off x="10900443" y="5223781"/>
              <a:ext cx="222928" cy="295539"/>
            </a:xfrm>
            <a:prstGeom prst="rect">
              <a:avLst/>
            </a:prstGeom>
          </p:spPr>
        </p:pic>
        <p:sp>
          <p:nvSpPr>
            <p:cNvPr id="35" name="Retângulo 34"/>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38" name="CaixaDeTexto 97"/>
          <p:cNvSpPr txBox="1"/>
          <p:nvPr/>
        </p:nvSpPr>
        <p:spPr>
          <a:xfrm>
            <a:off x="9011112" y="5505883"/>
            <a:ext cx="783359"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b="1" dirty="0">
                <a:solidFill>
                  <a:srgbClr val="FF6600"/>
                </a:solidFill>
              </a:rPr>
              <a:t>2014</a:t>
            </a:r>
            <a:endParaRPr lang="pt-BR" sz="1400" b="1" dirty="0">
              <a:solidFill>
                <a:srgbClr val="FF6600"/>
              </a:solidFill>
            </a:endParaRPr>
          </a:p>
        </p:txBody>
      </p:sp>
      <p:sp>
        <p:nvSpPr>
          <p:cNvPr id="39" name="Retângulo 38"/>
          <p:cNvSpPr/>
          <p:nvPr/>
        </p:nvSpPr>
        <p:spPr>
          <a:xfrm>
            <a:off x="8800406" y="5581398"/>
            <a:ext cx="160186" cy="177081"/>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pt-BR">
              <a:solidFill>
                <a:srgbClr val="FF6600"/>
              </a:solidFill>
            </a:endParaRPr>
          </a:p>
        </p:txBody>
      </p:sp>
    </p:spTree>
    <p:extLst>
      <p:ext uri="{BB962C8B-B14F-4D97-AF65-F5344CB8AC3E}">
        <p14:creationId xmlns:p14="http://schemas.microsoft.com/office/powerpoint/2010/main" val="2796012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500"/>
                                        <p:tgtEl>
                                          <p:spTgt spid="36"/>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wipe(left)">
                                      <p:cBhvr>
                                        <p:cTn id="14" dur="500"/>
                                        <p:tgtEl>
                                          <p:spTgt spid="47"/>
                                        </p:tgtEl>
                                      </p:cBhvr>
                                    </p:animEffect>
                                  </p:childTnLst>
                                </p:cTn>
                              </p:par>
                              <p:par>
                                <p:cTn id="15" presetID="22" presetClass="entr" presetSubtype="8"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par>
                                <p:cTn id="18" presetID="22" presetClass="entr" presetSubtype="8"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wipe(left)">
                                      <p:cBhvr>
                                        <p:cTn id="20" dur="500"/>
                                        <p:tgtEl>
                                          <p:spTgt spid="48"/>
                                        </p:tgtEl>
                                      </p:cBhvr>
                                    </p:animEffect>
                                  </p:childTnLst>
                                </p:cTn>
                              </p:par>
                              <p:par>
                                <p:cTn id="21" presetID="2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wipe(left)">
                                      <p:cBhvr>
                                        <p:cTn id="23" dur="500"/>
                                        <p:tgtEl>
                                          <p:spTgt spid="51"/>
                                        </p:tgtEl>
                                      </p:cBhvr>
                                    </p:animEffect>
                                  </p:childTnLst>
                                </p:cTn>
                              </p:par>
                              <p:par>
                                <p:cTn id="24" presetID="22" presetClass="entr" presetSubtype="8" fill="hold" nodeType="with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left)">
                                      <p:cBhvr>
                                        <p:cTn id="29" dur="500"/>
                                        <p:tgtEl>
                                          <p:spTgt spid="1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left)">
                                      <p:cBhvr>
                                        <p:cTn id="35" dur="500"/>
                                        <p:tgtEl>
                                          <p:spTgt spid="6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wipe(left)">
                                      <p:cBhvr>
                                        <p:cTn id="38" dur="500"/>
                                        <p:tgtEl>
                                          <p:spTgt spid="61"/>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62"/>
                                        </p:tgtEl>
                                        <p:attrNameLst>
                                          <p:attrName>style.visibility</p:attrName>
                                        </p:attrNameLst>
                                      </p:cBhvr>
                                      <p:to>
                                        <p:strVal val="visible"/>
                                      </p:to>
                                    </p:set>
                                    <p:animEffect transition="in" filter="wipe(left)">
                                      <p:cBhvr>
                                        <p:cTn id="41" dur="500"/>
                                        <p:tgtEl>
                                          <p:spTgt spid="62"/>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Effect transition="in" filter="wipe(left)">
                                      <p:cBhvr>
                                        <p:cTn id="44" dur="500"/>
                                        <p:tgtEl>
                                          <p:spTgt spid="6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65"/>
                                        </p:tgtEl>
                                        <p:attrNameLst>
                                          <p:attrName>style.visibility</p:attrName>
                                        </p:attrNameLst>
                                      </p:cBhvr>
                                      <p:to>
                                        <p:strVal val="visible"/>
                                      </p:to>
                                    </p:set>
                                    <p:animEffect transition="in" filter="wipe(left)">
                                      <p:cBhvr>
                                        <p:cTn id="47" dur="500"/>
                                        <p:tgtEl>
                                          <p:spTgt spid="65"/>
                                        </p:tgtEl>
                                      </p:cBhvr>
                                    </p:animEffect>
                                  </p:childTnLst>
                                </p:cTn>
                              </p:par>
                              <p:par>
                                <p:cTn id="48" presetID="1" presetClass="entr" presetSubtype="0" fill="hold" nodeType="withEffect">
                                  <p:stCondLst>
                                    <p:cond delay="0"/>
                                  </p:stCondLst>
                                  <p:childTnLst>
                                    <p:set>
                                      <p:cBhvr>
                                        <p:cTn id="49"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0" restart="whenNotActive" fill="hold" evtFilter="cancelBubble" nodeType="interactiveSeq">
                <p:stCondLst>
                  <p:cond evt="onClick" delay="0">
                    <p:tgtEl>
                      <p:spTgt spid="32"/>
                    </p:tgtEl>
                  </p:cond>
                </p:stCondLst>
                <p:endSync evt="end" delay="0">
                  <p:rtn val="all"/>
                </p:endSync>
                <p:childTnLst>
                  <p:par>
                    <p:cTn id="51" fill="hold">
                      <p:stCondLst>
                        <p:cond delay="0"/>
                      </p:stCondLst>
                      <p:childTnLst>
                        <p:par>
                          <p:cTn id="52" fill="hold">
                            <p:stCondLst>
                              <p:cond delay="0"/>
                            </p:stCondLst>
                            <p:childTnLst>
                              <p:par>
                                <p:cTn id="53" presetID="22" presetClass="entr" presetSubtype="8" fill="hold" grpId="0" nodeType="withEffect">
                                  <p:stCondLst>
                                    <p:cond delay="0"/>
                                  </p:stCondLst>
                                  <p:childTnLst>
                                    <p:set>
                                      <p:cBhvr>
                                        <p:cTn id="54" dur="1" fill="hold">
                                          <p:stCondLst>
                                            <p:cond delay="0"/>
                                          </p:stCondLst>
                                        </p:cTn>
                                        <p:tgtEl>
                                          <p:spTgt spid="67"/>
                                        </p:tgtEl>
                                        <p:attrNameLst>
                                          <p:attrName>style.visibility</p:attrName>
                                        </p:attrNameLst>
                                      </p:cBhvr>
                                      <p:to>
                                        <p:strVal val="visible"/>
                                      </p:to>
                                    </p:set>
                                    <p:animEffect transition="in" filter="wipe(left)">
                                      <p:cBhvr>
                                        <p:cTn id="55" dur="500"/>
                                        <p:tgtEl>
                                          <p:spTgt spid="67"/>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68"/>
                                        </p:tgtEl>
                                        <p:attrNameLst>
                                          <p:attrName>style.visibility</p:attrName>
                                        </p:attrNameLst>
                                      </p:cBhvr>
                                      <p:to>
                                        <p:strVal val="visible"/>
                                      </p:to>
                                    </p:set>
                                    <p:animEffect transition="in" filter="wipe(left)">
                                      <p:cBhvr>
                                        <p:cTn id="61" dur="500"/>
                                        <p:tgtEl>
                                          <p:spTgt spid="68"/>
                                        </p:tgtEl>
                                      </p:cBhvr>
                                    </p:animEffect>
                                  </p:childTnLst>
                                </p:cTn>
                              </p:par>
                              <p:par>
                                <p:cTn id="62" presetID="1" presetClass="entr" presetSubtype="0" fill="hold" grpId="0" nodeType="withEffect">
                                  <p:stCondLst>
                                    <p:cond delay="0"/>
                                  </p:stCondLst>
                                  <p:childTnLst>
                                    <p:set>
                                      <p:cBhvr>
                                        <p:cTn id="63" dur="1" fill="hold">
                                          <p:stCondLst>
                                            <p:cond delay="0"/>
                                          </p:stCondLst>
                                        </p:cTn>
                                        <p:tgtEl>
                                          <p:spTgt spid="38"/>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39"/>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xit" presetSubtype="0" fill="hold" grpId="1" nodeType="clickEffect">
                                  <p:stCondLst>
                                    <p:cond delay="0"/>
                                  </p:stCondLst>
                                  <p:childTnLst>
                                    <p:set>
                                      <p:cBhvr>
                                        <p:cTn id="69" dur="1" fill="hold">
                                          <p:stCondLst>
                                            <p:cond delay="0"/>
                                          </p:stCondLst>
                                        </p:cTn>
                                        <p:tgtEl>
                                          <p:spTgt spid="67"/>
                                        </p:tgtEl>
                                        <p:attrNameLst>
                                          <p:attrName>style.visibility</p:attrName>
                                        </p:attrNameLst>
                                      </p:cBhvr>
                                      <p:to>
                                        <p:strVal val="hidden"/>
                                      </p:to>
                                    </p:set>
                                  </p:childTnLst>
                                </p:cTn>
                              </p:par>
                              <p:par>
                                <p:cTn id="70" presetID="1" presetClass="exit" presetSubtype="0" fill="hold" grpId="1" nodeType="withEffect">
                                  <p:stCondLst>
                                    <p:cond delay="0"/>
                                  </p:stCondLst>
                                  <p:childTnLst>
                                    <p:set>
                                      <p:cBhvr>
                                        <p:cTn id="71" dur="1" fill="hold">
                                          <p:stCondLst>
                                            <p:cond delay="0"/>
                                          </p:stCondLst>
                                        </p:cTn>
                                        <p:tgtEl>
                                          <p:spTgt spid="38"/>
                                        </p:tgtEl>
                                        <p:attrNameLst>
                                          <p:attrName>style.visibility</p:attrName>
                                        </p:attrNameLst>
                                      </p:cBhvr>
                                      <p:to>
                                        <p:strVal val="hidden"/>
                                      </p:to>
                                    </p:set>
                                  </p:childTnLst>
                                </p:cTn>
                              </p:par>
                              <p:par>
                                <p:cTn id="72" presetID="1" presetClass="exit" presetSubtype="0" fill="hold" grpId="1" nodeType="withEffect">
                                  <p:stCondLst>
                                    <p:cond delay="0"/>
                                  </p:stCondLst>
                                  <p:childTnLst>
                                    <p:set>
                                      <p:cBhvr>
                                        <p:cTn id="73" dur="1" fill="hold">
                                          <p:stCondLst>
                                            <p:cond delay="0"/>
                                          </p:stCondLst>
                                        </p:cTn>
                                        <p:tgtEl>
                                          <p:spTgt spid="39"/>
                                        </p:tgtEl>
                                        <p:attrNameLst>
                                          <p:attrName>style.visibility</p:attrName>
                                        </p:attrNameLst>
                                      </p:cBhvr>
                                      <p:to>
                                        <p:strVal val="hidden"/>
                                      </p:to>
                                    </p:set>
                                  </p:childTnLst>
                                </p:cTn>
                              </p:par>
                              <p:par>
                                <p:cTn id="74" presetID="1" presetClass="exit" presetSubtype="0" fill="hold" grpId="1" nodeType="withEffect">
                                  <p:stCondLst>
                                    <p:cond delay="0"/>
                                  </p:stCondLst>
                                  <p:childTnLst>
                                    <p:set>
                                      <p:cBhvr>
                                        <p:cTn id="75" dur="1" fill="hold">
                                          <p:stCondLst>
                                            <p:cond delay="0"/>
                                          </p:stCondLst>
                                        </p:cTn>
                                        <p:tgtEl>
                                          <p:spTgt spid="37"/>
                                        </p:tgtEl>
                                        <p:attrNameLst>
                                          <p:attrName>style.visibility</p:attrName>
                                        </p:attrNameLst>
                                      </p:cBhvr>
                                      <p:to>
                                        <p:strVal val="hidden"/>
                                      </p:to>
                                    </p:set>
                                  </p:childTnLst>
                                </p:cTn>
                              </p:par>
                              <p:par>
                                <p:cTn id="76" presetID="1" presetClass="exit" presetSubtype="0" fill="hold" grpId="1" nodeType="withEffect">
                                  <p:stCondLst>
                                    <p:cond delay="0"/>
                                  </p:stCondLst>
                                  <p:childTnLst>
                                    <p:set>
                                      <p:cBhvr>
                                        <p:cTn id="77" dur="1" fill="hold">
                                          <p:stCondLst>
                                            <p:cond delay="0"/>
                                          </p:stCondLst>
                                        </p:cTn>
                                        <p:tgtEl>
                                          <p:spTgt spid="68"/>
                                        </p:tgtEl>
                                        <p:attrNameLst>
                                          <p:attrName>style.visibility</p:attrName>
                                        </p:attrNameLst>
                                      </p:cBhvr>
                                      <p:to>
                                        <p:strVal val="hidden"/>
                                      </p:to>
                                    </p:set>
                                  </p:childTnLst>
                                </p:cTn>
                              </p:par>
                            </p:childTnLst>
                          </p:cTn>
                        </p:par>
                      </p:childTnLst>
                    </p:cTn>
                  </p:par>
                </p:childTnLst>
              </p:cTn>
              <p:nextCondLst>
                <p:cond evt="onClick" delay="0">
                  <p:tgtEl>
                    <p:spTgt spid="32"/>
                  </p:tgtEl>
                </p:cond>
              </p:nextCondLst>
            </p:seq>
          </p:childTnLst>
        </p:cTn>
      </p:par>
    </p:tnLst>
    <p:bldLst>
      <p:bldGraphic spid="36" grpId="0">
        <p:bldAsOne/>
      </p:bldGraphic>
      <p:bldGraphic spid="37" grpId="0">
        <p:bldAsOne/>
      </p:bldGraphic>
      <p:bldGraphic spid="37" grpId="1">
        <p:bldAsOne/>
      </p:bldGraphic>
      <p:bldP spid="47" grpId="0"/>
      <p:bldP spid="10" grpId="0" animBg="1"/>
      <p:bldP spid="49" grpId="0"/>
      <p:bldP spid="60" grpId="0"/>
      <p:bldP spid="61" grpId="0"/>
      <p:bldP spid="62" grpId="0"/>
      <p:bldP spid="63" grpId="0"/>
      <p:bldP spid="65" grpId="0"/>
      <p:bldP spid="67" grpId="0" animBg="1"/>
      <p:bldP spid="67" grpId="1" animBg="1"/>
      <p:bldP spid="68" grpId="0"/>
      <p:bldP spid="68" grpId="1"/>
      <p:bldP spid="30" grpId="0"/>
      <p:bldP spid="38" grpId="0"/>
      <p:bldP spid="38" grpId="1"/>
      <p:bldP spid="39" grpId="0" animBg="1"/>
      <p:bldP spid="39"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Espaço Reservado para Conteúdo 2"/>
          <p:cNvSpPr>
            <a:spLocks noGrp="1"/>
          </p:cNvSpPr>
          <p:nvPr>
            <p:ph idx="4294967295"/>
          </p:nvPr>
        </p:nvSpPr>
        <p:spPr>
          <a:xfrm>
            <a:off x="938203" y="960740"/>
            <a:ext cx="9834900" cy="1126264"/>
          </a:xfrm>
          <a:prstGeom prst="rect">
            <a:avLst/>
          </a:prstGeom>
        </p:spPr>
        <p:txBody>
          <a:bodyPr/>
          <a:lstStyle/>
          <a:p>
            <a:r>
              <a:rPr lang="pt-BR" sz="2000" dirty="0"/>
              <a:t>dentre os entrevistados que indicaram terem encontrado algum tipo de dificuldade (220 pessoas), apenas (pouco mais de) 2 em cada 5 (41%) afirmaram terem sido os mesmos solucionados </a:t>
            </a:r>
            <a:r>
              <a:rPr lang="pt-BR" sz="1200" dirty="0"/>
              <a:t>(P8.1) </a:t>
            </a:r>
          </a:p>
        </p:txBody>
      </p:sp>
      <p:sp>
        <p:nvSpPr>
          <p:cNvPr id="5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6" name="Gráfico 5"/>
          <p:cNvGraphicFramePr/>
          <p:nvPr>
            <p:extLst>
              <p:ext uri="{D42A27DB-BD31-4B8C-83A1-F6EECF244321}">
                <p14:modId xmlns:p14="http://schemas.microsoft.com/office/powerpoint/2010/main" val="4064288977"/>
              </p:ext>
            </p:extLst>
          </p:nvPr>
        </p:nvGraphicFramePr>
        <p:xfrm>
          <a:off x="1109464" y="2961303"/>
          <a:ext cx="4409662" cy="2939775"/>
        </p:xfrm>
        <a:graphic>
          <a:graphicData uri="http://schemas.openxmlformats.org/drawingml/2006/chart">
            <c:chart xmlns:c="http://schemas.openxmlformats.org/drawingml/2006/chart" xmlns:r="http://schemas.openxmlformats.org/officeDocument/2006/relationships" r:id="rId2"/>
          </a:graphicData>
        </a:graphic>
      </p:graphicFrame>
      <p:sp>
        <p:nvSpPr>
          <p:cNvPr id="56" name="CaixaDeTexto 97"/>
          <p:cNvSpPr txBox="1"/>
          <p:nvPr/>
        </p:nvSpPr>
        <p:spPr>
          <a:xfrm>
            <a:off x="797690" y="3676785"/>
            <a:ext cx="1188732" cy="107721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chemeClr val="accent5">
                    <a:lumMod val="50000"/>
                  </a:schemeClr>
                </a:solidFill>
              </a:rPr>
              <a:t>não</a:t>
            </a:r>
            <a:endParaRPr lang="pt-BR" sz="2800" b="1" dirty="0">
              <a:solidFill>
                <a:schemeClr val="accent2">
                  <a:lumMod val="75000"/>
                </a:schemeClr>
              </a:solidFill>
            </a:endParaRPr>
          </a:p>
          <a:p>
            <a:pPr algn="ctr"/>
            <a:r>
              <a:rPr lang="pt-BR" sz="3600" b="1" dirty="0">
                <a:solidFill>
                  <a:schemeClr val="accent6">
                    <a:lumMod val="75000"/>
                  </a:schemeClr>
                </a:solidFill>
              </a:rPr>
              <a:t>96</a:t>
            </a:r>
            <a:r>
              <a:rPr lang="pt-BR" sz="2400" b="1" dirty="0">
                <a:solidFill>
                  <a:schemeClr val="accent6">
                    <a:lumMod val="75000"/>
                  </a:schemeClr>
                </a:solidFill>
              </a:rPr>
              <a:t>%</a:t>
            </a:r>
          </a:p>
        </p:txBody>
      </p:sp>
      <p:sp>
        <p:nvSpPr>
          <p:cNvPr id="57" name="CaixaDeTexto 97"/>
          <p:cNvSpPr txBox="1"/>
          <p:nvPr/>
        </p:nvSpPr>
        <p:spPr>
          <a:xfrm>
            <a:off x="4310348" y="4559199"/>
            <a:ext cx="1880183"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F3300"/>
                </a:solidFill>
              </a:rPr>
              <a:t>sim </a:t>
            </a:r>
            <a:r>
              <a:rPr lang="pt-BR" sz="3600" b="1" dirty="0">
                <a:solidFill>
                  <a:srgbClr val="FF3300"/>
                </a:solidFill>
              </a:rPr>
              <a:t>4</a:t>
            </a:r>
            <a:r>
              <a:rPr lang="pt-BR" sz="2400" b="1" dirty="0">
                <a:solidFill>
                  <a:srgbClr val="FF3300"/>
                </a:solidFill>
              </a:rPr>
              <a:t>%</a:t>
            </a:r>
          </a:p>
        </p:txBody>
      </p:sp>
      <p:sp>
        <p:nvSpPr>
          <p:cNvPr id="7" name="Elipse 6"/>
          <p:cNvSpPr/>
          <p:nvPr/>
        </p:nvSpPr>
        <p:spPr>
          <a:xfrm>
            <a:off x="2634374" y="3729692"/>
            <a:ext cx="1359842" cy="13598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CaixaDeTexto 97"/>
          <p:cNvSpPr txBox="1"/>
          <p:nvPr/>
        </p:nvSpPr>
        <p:spPr>
          <a:xfrm>
            <a:off x="2374203" y="3928258"/>
            <a:ext cx="1880183" cy="954107"/>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a:solidFill>
                  <a:schemeClr val="accent3">
                    <a:lumMod val="75000"/>
                  </a:schemeClr>
                </a:solidFill>
              </a:rPr>
              <a:t>2014</a:t>
            </a:r>
          </a:p>
          <a:p>
            <a:pPr algn="ctr"/>
            <a:r>
              <a:rPr lang="pt-BR" sz="1600" b="1" dirty="0">
                <a:solidFill>
                  <a:srgbClr val="92D050"/>
                </a:solidFill>
              </a:rPr>
              <a:t>não </a:t>
            </a:r>
            <a:r>
              <a:rPr lang="pt-BR" sz="2000" b="1" dirty="0">
                <a:solidFill>
                  <a:srgbClr val="92D050"/>
                </a:solidFill>
              </a:rPr>
              <a:t>93</a:t>
            </a:r>
            <a:r>
              <a:rPr lang="pt-BR" sz="1400" b="1" dirty="0">
                <a:solidFill>
                  <a:srgbClr val="92D050"/>
                </a:solidFill>
              </a:rPr>
              <a:t>%</a:t>
            </a:r>
            <a:endParaRPr lang="pt-BR" sz="1600" b="1" dirty="0">
              <a:solidFill>
                <a:srgbClr val="92D050"/>
              </a:solidFill>
            </a:endParaRPr>
          </a:p>
          <a:p>
            <a:pPr algn="ctr"/>
            <a:r>
              <a:rPr lang="pt-BR" sz="1600" b="1" dirty="0">
                <a:solidFill>
                  <a:schemeClr val="accent2">
                    <a:lumMod val="75000"/>
                  </a:schemeClr>
                </a:solidFill>
              </a:rPr>
              <a:t>sim </a:t>
            </a:r>
            <a:r>
              <a:rPr lang="pt-BR" sz="2000" b="1" dirty="0">
                <a:solidFill>
                  <a:schemeClr val="accent2">
                    <a:lumMod val="75000"/>
                  </a:schemeClr>
                </a:solidFill>
              </a:rPr>
              <a:t>7</a:t>
            </a:r>
            <a:r>
              <a:rPr lang="pt-BR" sz="1400" b="1" dirty="0">
                <a:solidFill>
                  <a:schemeClr val="accent2">
                    <a:lumMod val="75000"/>
                  </a:schemeClr>
                </a:solidFill>
              </a:rPr>
              <a:t>%</a:t>
            </a:r>
          </a:p>
        </p:txBody>
      </p:sp>
      <p:graphicFrame>
        <p:nvGraphicFramePr>
          <p:cNvPr id="13" name="Gráfico 12"/>
          <p:cNvGraphicFramePr/>
          <p:nvPr>
            <p:extLst>
              <p:ext uri="{D42A27DB-BD31-4B8C-83A1-F6EECF244321}">
                <p14:modId xmlns:p14="http://schemas.microsoft.com/office/powerpoint/2010/main" val="1506218843"/>
              </p:ext>
            </p:extLst>
          </p:nvPr>
        </p:nvGraphicFramePr>
        <p:xfrm>
          <a:off x="8441033" y="2824697"/>
          <a:ext cx="1557485" cy="2667000"/>
        </p:xfrm>
        <a:graphic>
          <a:graphicData uri="http://schemas.openxmlformats.org/drawingml/2006/chart">
            <c:chart xmlns:c="http://schemas.openxmlformats.org/drawingml/2006/chart" xmlns:r="http://schemas.openxmlformats.org/officeDocument/2006/relationships" r:id="rId3"/>
          </a:graphicData>
        </a:graphic>
      </p:graphicFrame>
      <p:grpSp>
        <p:nvGrpSpPr>
          <p:cNvPr id="59" name="Grupo 58"/>
          <p:cNvGrpSpPr/>
          <p:nvPr/>
        </p:nvGrpSpPr>
        <p:grpSpPr>
          <a:xfrm>
            <a:off x="916829" y="5491697"/>
            <a:ext cx="1069593" cy="497735"/>
            <a:chOff x="10807700" y="5128364"/>
            <a:chExt cx="1069593" cy="497735"/>
          </a:xfrm>
        </p:grpSpPr>
        <p:sp>
          <p:nvSpPr>
            <p:cNvPr id="6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61" name="Imagem 60"/>
            <p:cNvPicPr>
              <a:picLocks noChangeAspect="1"/>
            </p:cNvPicPr>
            <p:nvPr/>
          </p:nvPicPr>
          <p:blipFill>
            <a:blip r:embed="rId4"/>
            <a:stretch>
              <a:fillRect/>
            </a:stretch>
          </p:blipFill>
          <p:spPr>
            <a:xfrm>
              <a:off x="10900443" y="5223781"/>
              <a:ext cx="222928" cy="295539"/>
            </a:xfrm>
            <a:prstGeom prst="rect">
              <a:avLst/>
            </a:prstGeom>
          </p:spPr>
        </p:pic>
        <p:sp>
          <p:nvSpPr>
            <p:cNvPr id="62" name="Retângulo 6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3" name="Elipse 62"/>
          <p:cNvSpPr/>
          <p:nvPr/>
        </p:nvSpPr>
        <p:spPr>
          <a:xfrm>
            <a:off x="2449720" y="3544425"/>
            <a:ext cx="1729150" cy="17291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9" name="Conector reto 28"/>
          <p:cNvCxnSpPr/>
          <p:nvPr/>
        </p:nvCxnSpPr>
        <p:spPr>
          <a:xfrm flipV="1">
            <a:off x="4329903" y="2961303"/>
            <a:ext cx="4622328" cy="1363677"/>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310348" y="4559200"/>
            <a:ext cx="4641883" cy="779179"/>
          </a:xfrm>
          <a:prstGeom prst="line">
            <a:avLst/>
          </a:prstGeom>
        </p:spPr>
        <p:style>
          <a:lnRef idx="1">
            <a:schemeClr val="accent1"/>
          </a:lnRef>
          <a:fillRef idx="0">
            <a:schemeClr val="accent1"/>
          </a:fillRef>
          <a:effectRef idx="0">
            <a:schemeClr val="accent1"/>
          </a:effectRef>
          <a:fontRef idx="minor">
            <a:schemeClr val="tx1"/>
          </a:fontRef>
        </p:style>
      </p:cxnSp>
      <p:sp>
        <p:nvSpPr>
          <p:cNvPr id="65" name="CaixaDeTexto 97"/>
          <p:cNvSpPr txBox="1"/>
          <p:nvPr/>
        </p:nvSpPr>
        <p:spPr>
          <a:xfrm>
            <a:off x="9425912" y="3233959"/>
            <a:ext cx="1880183"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92D050"/>
                </a:solidFill>
              </a:rPr>
              <a:t>sim </a:t>
            </a:r>
            <a:r>
              <a:rPr lang="pt-BR" sz="3600" b="1" dirty="0">
                <a:solidFill>
                  <a:schemeClr val="accent6">
                    <a:lumMod val="75000"/>
                  </a:schemeClr>
                </a:solidFill>
              </a:rPr>
              <a:t>41</a:t>
            </a:r>
            <a:r>
              <a:rPr lang="pt-BR" sz="2400" b="1" dirty="0">
                <a:solidFill>
                  <a:schemeClr val="accent6">
                    <a:lumMod val="75000"/>
                  </a:schemeClr>
                </a:solidFill>
              </a:rPr>
              <a:t>%</a:t>
            </a:r>
          </a:p>
        </p:txBody>
      </p:sp>
      <p:sp>
        <p:nvSpPr>
          <p:cNvPr id="66" name="CaixaDeTexto 97"/>
          <p:cNvSpPr txBox="1"/>
          <p:nvPr/>
        </p:nvSpPr>
        <p:spPr>
          <a:xfrm>
            <a:off x="9425912" y="4362828"/>
            <a:ext cx="1880183" cy="6463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dirty="0">
                <a:solidFill>
                  <a:srgbClr val="FF3300"/>
                </a:solidFill>
              </a:rPr>
              <a:t>não </a:t>
            </a:r>
            <a:r>
              <a:rPr lang="pt-BR" sz="3600" b="1" dirty="0">
                <a:solidFill>
                  <a:srgbClr val="FF3300"/>
                </a:solidFill>
              </a:rPr>
              <a:t>52</a:t>
            </a:r>
            <a:r>
              <a:rPr lang="pt-BR" sz="2400" b="1" dirty="0">
                <a:solidFill>
                  <a:srgbClr val="FF3300"/>
                </a:solidFill>
              </a:rPr>
              <a:t>%</a:t>
            </a:r>
          </a:p>
        </p:txBody>
      </p:sp>
      <p:sp>
        <p:nvSpPr>
          <p:cNvPr id="67" name="CaixaDeTexto 97"/>
          <p:cNvSpPr txBox="1"/>
          <p:nvPr/>
        </p:nvSpPr>
        <p:spPr>
          <a:xfrm>
            <a:off x="8187560" y="5319676"/>
            <a:ext cx="2902964"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dirty="0">
                <a:solidFill>
                  <a:schemeClr val="tx2">
                    <a:lumMod val="75000"/>
                  </a:schemeClr>
                </a:solidFill>
              </a:rPr>
              <a:t>não sabem + sem resposta </a:t>
            </a:r>
            <a:r>
              <a:rPr lang="pt-BR" sz="2000" b="1" dirty="0">
                <a:solidFill>
                  <a:schemeClr val="tx2">
                    <a:lumMod val="75000"/>
                  </a:schemeClr>
                </a:solidFill>
              </a:rPr>
              <a:t>7</a:t>
            </a:r>
            <a:r>
              <a:rPr lang="pt-BR" sz="1400" b="1" dirty="0">
                <a:solidFill>
                  <a:schemeClr val="tx2">
                    <a:lumMod val="75000"/>
                  </a:schemeClr>
                </a:solidFill>
              </a:rPr>
              <a:t>%</a:t>
            </a:r>
          </a:p>
        </p:txBody>
      </p:sp>
      <p:sp>
        <p:nvSpPr>
          <p:cNvPr id="68" name="CaixaDeTexto 97"/>
          <p:cNvSpPr txBox="1"/>
          <p:nvPr/>
        </p:nvSpPr>
        <p:spPr>
          <a:xfrm>
            <a:off x="10089455" y="3721777"/>
            <a:ext cx="1003333" cy="41296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sz="1600" b="1" dirty="0">
                <a:solidFill>
                  <a:srgbClr val="C55A11"/>
                </a:solidFill>
              </a:rPr>
              <a:t>sim </a:t>
            </a:r>
            <a:r>
              <a:rPr lang="pt-BR" sz="2000" b="1" dirty="0">
                <a:solidFill>
                  <a:srgbClr val="C55A11"/>
                </a:solidFill>
              </a:rPr>
              <a:t>54</a:t>
            </a:r>
            <a:r>
              <a:rPr lang="pt-BR" sz="1400" b="1" dirty="0">
                <a:solidFill>
                  <a:srgbClr val="C55A11"/>
                </a:solidFill>
              </a:rPr>
              <a:t>%</a:t>
            </a:r>
          </a:p>
        </p:txBody>
      </p:sp>
      <p:sp>
        <p:nvSpPr>
          <p:cNvPr id="69" name="CaixaDeTexto 97"/>
          <p:cNvSpPr txBox="1"/>
          <p:nvPr/>
        </p:nvSpPr>
        <p:spPr>
          <a:xfrm>
            <a:off x="10089455" y="4873313"/>
            <a:ext cx="1003333"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pt-BR" sz="1600" b="1" dirty="0">
                <a:solidFill>
                  <a:srgbClr val="C55A11"/>
                </a:solidFill>
              </a:rPr>
              <a:t> não </a:t>
            </a:r>
            <a:r>
              <a:rPr lang="pt-BR" sz="2000" b="1" dirty="0">
                <a:solidFill>
                  <a:srgbClr val="C55A11"/>
                </a:solidFill>
              </a:rPr>
              <a:t>41</a:t>
            </a:r>
            <a:r>
              <a:rPr lang="pt-BR" sz="1400" b="1" dirty="0">
                <a:solidFill>
                  <a:srgbClr val="C55A11"/>
                </a:solidFill>
              </a:rPr>
              <a:t>%</a:t>
            </a:r>
          </a:p>
        </p:txBody>
      </p:sp>
      <p:sp>
        <p:nvSpPr>
          <p:cNvPr id="70" name="CaixaDeTexto 97"/>
          <p:cNvSpPr txBox="1"/>
          <p:nvPr/>
        </p:nvSpPr>
        <p:spPr>
          <a:xfrm>
            <a:off x="8571296" y="5632937"/>
            <a:ext cx="2734799"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200" dirty="0">
                <a:solidFill>
                  <a:srgbClr val="C55A11"/>
                </a:solidFill>
              </a:rPr>
              <a:t>não sabem + sem resposta</a:t>
            </a:r>
            <a:r>
              <a:rPr lang="pt-BR" sz="1200" b="1" dirty="0">
                <a:solidFill>
                  <a:srgbClr val="C55A11"/>
                </a:solidFill>
              </a:rPr>
              <a:t> </a:t>
            </a:r>
            <a:r>
              <a:rPr lang="pt-BR" sz="1600" b="1" dirty="0">
                <a:solidFill>
                  <a:srgbClr val="C55A11"/>
                </a:solidFill>
              </a:rPr>
              <a:t>6</a:t>
            </a:r>
            <a:r>
              <a:rPr lang="pt-BR" sz="1100" b="1" dirty="0">
                <a:solidFill>
                  <a:srgbClr val="C55A11"/>
                </a:solidFill>
              </a:rPr>
              <a:t>%</a:t>
            </a:r>
          </a:p>
        </p:txBody>
      </p:sp>
      <p:sp>
        <p:nvSpPr>
          <p:cNvPr id="71" name="CaixaDeTexto 97"/>
          <p:cNvSpPr txBox="1"/>
          <p:nvPr/>
        </p:nvSpPr>
        <p:spPr>
          <a:xfrm>
            <a:off x="1412695" y="2223608"/>
            <a:ext cx="3635555" cy="707886"/>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problemas durante a realização do Sebraetec</a:t>
            </a:r>
          </a:p>
        </p:txBody>
      </p:sp>
      <p:sp>
        <p:nvSpPr>
          <p:cNvPr id="72" name="CaixaDeTexto 97"/>
          <p:cNvSpPr txBox="1"/>
          <p:nvPr/>
        </p:nvSpPr>
        <p:spPr>
          <a:xfrm>
            <a:off x="7886784" y="2296211"/>
            <a:ext cx="3635555"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o problema foi solucionado?</a:t>
            </a:r>
          </a:p>
        </p:txBody>
      </p:sp>
      <p:sp>
        <p:nvSpPr>
          <p:cNvPr id="25"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P8.1</a:t>
            </a:r>
            <a:r>
              <a:rPr lang="pt-BR" sz="1200" dirty="0">
                <a:solidFill>
                  <a:schemeClr val="accent1">
                    <a:lumMod val="50000"/>
                  </a:schemeClr>
                </a:solidFill>
              </a:rPr>
              <a:t> O(s) problema(s) foi/foram solucionado(s)?(ESP-RU)</a:t>
            </a:r>
          </a:p>
        </p:txBody>
      </p:sp>
      <p:grpSp>
        <p:nvGrpSpPr>
          <p:cNvPr id="36" name="Grupo 29"/>
          <p:cNvGrpSpPr/>
          <p:nvPr/>
        </p:nvGrpSpPr>
        <p:grpSpPr>
          <a:xfrm>
            <a:off x="2117900" y="3247603"/>
            <a:ext cx="2395267" cy="2107642"/>
            <a:chOff x="7318885" y="2514481"/>
            <a:chExt cx="2860042" cy="2666960"/>
          </a:xfrm>
        </p:grpSpPr>
        <p:graphicFrame>
          <p:nvGraphicFramePr>
            <p:cNvPr id="37" name="Gráfico 36"/>
            <p:cNvGraphicFramePr/>
            <p:nvPr>
              <p:extLst>
                <p:ext uri="{D42A27DB-BD31-4B8C-83A1-F6EECF244321}">
                  <p14:modId xmlns:p14="http://schemas.microsoft.com/office/powerpoint/2010/main" val="2249336455"/>
                </p:ext>
              </p:extLst>
            </p:nvPr>
          </p:nvGraphicFramePr>
          <p:xfrm>
            <a:off x="7318885" y="2514481"/>
            <a:ext cx="2860042" cy="2666960"/>
          </p:xfrm>
          <a:graphic>
            <a:graphicData uri="http://schemas.openxmlformats.org/drawingml/2006/chart">
              <c:chart xmlns:c="http://schemas.openxmlformats.org/drawingml/2006/chart" xmlns:r="http://schemas.openxmlformats.org/officeDocument/2006/relationships" r:id="rId5"/>
            </a:graphicData>
          </a:graphic>
        </p:graphicFrame>
        <p:sp>
          <p:nvSpPr>
            <p:cNvPr id="38" name="CaixaDeTexto 51"/>
            <p:cNvSpPr txBox="1"/>
            <p:nvPr/>
          </p:nvSpPr>
          <p:spPr>
            <a:xfrm>
              <a:off x="8614213" y="4149873"/>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7</a:t>
              </a:r>
              <a:r>
                <a:rPr lang="pt-BR" sz="900" b="1" dirty="0">
                  <a:solidFill>
                    <a:srgbClr val="FF0000"/>
                  </a:solidFill>
                </a:rPr>
                <a:t>%</a:t>
              </a:r>
            </a:p>
          </p:txBody>
        </p:sp>
        <p:sp>
          <p:nvSpPr>
            <p:cNvPr id="39" name="CaixaDeTexto 51"/>
            <p:cNvSpPr txBox="1"/>
            <p:nvPr/>
          </p:nvSpPr>
          <p:spPr>
            <a:xfrm>
              <a:off x="8543961" y="3747534"/>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93</a:t>
              </a:r>
              <a:r>
                <a:rPr lang="pt-BR" sz="900" b="1" dirty="0">
                  <a:solidFill>
                    <a:srgbClr val="FF0000"/>
                  </a:solidFill>
                </a:rPr>
                <a:t>%</a:t>
              </a:r>
            </a:p>
          </p:txBody>
        </p:sp>
        <p:sp>
          <p:nvSpPr>
            <p:cNvPr id="41" name="CaixaDeTexto 51"/>
            <p:cNvSpPr txBox="1"/>
            <p:nvPr/>
          </p:nvSpPr>
          <p:spPr>
            <a:xfrm>
              <a:off x="8193524" y="3252222"/>
              <a:ext cx="1043561" cy="420708"/>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bg2">
                      <a:lumMod val="75000"/>
                    </a:schemeClr>
                  </a:solidFill>
                </a:rPr>
                <a:t>2014</a:t>
              </a:r>
              <a:endParaRPr lang="pt-BR" sz="1000" b="1" dirty="0">
                <a:solidFill>
                  <a:schemeClr val="bg2">
                    <a:lumMod val="75000"/>
                  </a:schemeClr>
                </a:solidFill>
              </a:endParaRPr>
            </a:p>
          </p:txBody>
        </p:sp>
        <p:sp>
          <p:nvSpPr>
            <p:cNvPr id="42" name="Retângulo 41"/>
            <p:cNvSpPr/>
            <p:nvPr/>
          </p:nvSpPr>
          <p:spPr>
            <a:xfrm>
              <a:off x="8379780" y="3918575"/>
              <a:ext cx="164180" cy="123391"/>
            </a:xfrm>
            <a:prstGeom prst="rect">
              <a:avLst/>
            </a:prstGeom>
            <a:solidFill>
              <a:srgbClr val="7FD7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sp>
          <p:nvSpPr>
            <p:cNvPr id="44" name="Retângulo 43"/>
            <p:cNvSpPr/>
            <p:nvPr/>
          </p:nvSpPr>
          <p:spPr>
            <a:xfrm>
              <a:off x="8450034" y="4325101"/>
              <a:ext cx="164180" cy="123391"/>
            </a:xfrm>
            <a:prstGeom prst="rect">
              <a:avLst/>
            </a:prstGeom>
            <a:solidFill>
              <a:srgbClr val="F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grpSp>
    </p:spTree>
    <p:extLst>
      <p:ext uri="{BB962C8B-B14F-4D97-AF65-F5344CB8AC3E}">
        <p14:creationId xmlns:p14="http://schemas.microsoft.com/office/powerpoint/2010/main" val="512163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xEl>
                                              <p:pRg st="0" end="0"/>
                                            </p:txEl>
                                          </p:spTgt>
                                        </p:tgtEl>
                                        <p:attrNameLst>
                                          <p:attrName>style.visibility</p:attrName>
                                        </p:attrNameLst>
                                      </p:cBhvr>
                                      <p:to>
                                        <p:strVal val="visible"/>
                                      </p:to>
                                    </p:set>
                                    <p:animEffect transition="in" filter="fade">
                                      <p:cBhvr>
                                        <p:cTn id="7" dur="500"/>
                                        <p:tgtEl>
                                          <p:spTgt spid="5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fade">
                                      <p:cBhvr>
                                        <p:cTn id="12" dur="500"/>
                                        <p:tgtEl>
                                          <p:spTgt spid="6">
                                            <p:graphicEl>
                                              <a:chart seriesIdx="-3" categoryIdx="-3" bldStep="gridLegend"/>
                                            </p:graphic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500"/>
                                        <p:tgtEl>
                                          <p:spTgt spid="7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fade">
                                      <p:cBhvr>
                                        <p:cTn id="20" dur="500"/>
                                        <p:tgtEl>
                                          <p:spTgt spid="6">
                                            <p:graphicEl>
                                              <a:chart seriesIdx="0" categoryIdx="-4" bldStep="series"/>
                                            </p:graphic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fade">
                                      <p:cBhvr>
                                        <p:cTn id="24" dur="500"/>
                                        <p:tgtEl>
                                          <p:spTgt spid="6">
                                            <p:graphicEl>
                                              <a:chart seriesIdx="1" categoryIdx="-4" bldStep="series"/>
                                            </p:graphic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56"/>
                                        </p:tgtEl>
                                        <p:attrNameLst>
                                          <p:attrName>style.visibility</p:attrName>
                                        </p:attrNameLst>
                                      </p:cBhvr>
                                      <p:to>
                                        <p:strVal val="visible"/>
                                      </p:to>
                                    </p:set>
                                    <p:animEffect transition="in" filter="fade">
                                      <p:cBhvr>
                                        <p:cTn id="28" dur="500"/>
                                        <p:tgtEl>
                                          <p:spTgt spid="56"/>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500"/>
                                        <p:tgtEl>
                                          <p:spTgt spid="5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wipe(left)">
                                      <p:cBhvr>
                                        <p:cTn id="37" dur="500"/>
                                        <p:tgtEl>
                                          <p:spTgt spid="29"/>
                                        </p:tgtEl>
                                      </p:cBhvr>
                                    </p:animEffect>
                                  </p:childTnLst>
                                </p:cTn>
                              </p:par>
                              <p:par>
                                <p:cTn id="38" presetID="22" presetClass="entr" presetSubtype="8" fill="hold" nodeType="withEffect">
                                  <p:stCondLst>
                                    <p:cond delay="0"/>
                                  </p:stCondLst>
                                  <p:childTnLst>
                                    <p:set>
                                      <p:cBhvr>
                                        <p:cTn id="39" dur="1" fill="hold">
                                          <p:stCondLst>
                                            <p:cond delay="0"/>
                                          </p:stCondLst>
                                        </p:cTn>
                                        <p:tgtEl>
                                          <p:spTgt spid="64"/>
                                        </p:tgtEl>
                                        <p:attrNameLst>
                                          <p:attrName>style.visibility</p:attrName>
                                        </p:attrNameLst>
                                      </p:cBhvr>
                                      <p:to>
                                        <p:strVal val="visible"/>
                                      </p:to>
                                    </p:set>
                                    <p:animEffect transition="in" filter="wipe(left)">
                                      <p:cBhvr>
                                        <p:cTn id="40" dur="500"/>
                                        <p:tgtEl>
                                          <p:spTgt spid="64"/>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72"/>
                                        </p:tgtEl>
                                        <p:attrNameLst>
                                          <p:attrName>style.visibility</p:attrName>
                                        </p:attrNameLst>
                                      </p:cBhvr>
                                      <p:to>
                                        <p:strVal val="visible"/>
                                      </p:to>
                                    </p:set>
                                    <p:animEffect transition="in" filter="fade">
                                      <p:cBhvr>
                                        <p:cTn id="44" dur="500"/>
                                        <p:tgtEl>
                                          <p:spTgt spid="72"/>
                                        </p:tgtEl>
                                      </p:cBhvr>
                                    </p:animEffect>
                                  </p:childTnLst>
                                </p:cTn>
                              </p:par>
                            </p:childTnLst>
                          </p:cTn>
                        </p:par>
                        <p:par>
                          <p:cTn id="45" fill="hold">
                            <p:stCondLst>
                              <p:cond delay="1000"/>
                            </p:stCondLst>
                            <p:childTnLst>
                              <p:par>
                                <p:cTn id="46" presetID="22" presetClass="entr" presetSubtype="4" fill="hold" grpId="0" nodeType="after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wipe(down)">
                                      <p:cBhvr>
                                        <p:cTn id="48" dur="500"/>
                                        <p:tgtEl>
                                          <p:spTgt spid="13"/>
                                        </p:tgtEl>
                                      </p:cBhvr>
                                    </p:animEffect>
                                  </p:childTnLst>
                                </p:cTn>
                              </p:par>
                            </p:childTnLst>
                          </p:cTn>
                        </p:par>
                        <p:par>
                          <p:cTn id="49" fill="hold">
                            <p:stCondLst>
                              <p:cond delay="1500"/>
                            </p:stCondLst>
                            <p:childTnLst>
                              <p:par>
                                <p:cTn id="50" presetID="10" presetClass="entr" presetSubtype="0" fill="hold" grpId="0" nodeType="afterEffect">
                                  <p:stCondLst>
                                    <p:cond delay="0"/>
                                  </p:stCondLst>
                                  <p:childTnLst>
                                    <p:set>
                                      <p:cBhvr>
                                        <p:cTn id="51" dur="1" fill="hold">
                                          <p:stCondLst>
                                            <p:cond delay="0"/>
                                          </p:stCondLst>
                                        </p:cTn>
                                        <p:tgtEl>
                                          <p:spTgt spid="65"/>
                                        </p:tgtEl>
                                        <p:attrNameLst>
                                          <p:attrName>style.visibility</p:attrName>
                                        </p:attrNameLst>
                                      </p:cBhvr>
                                      <p:to>
                                        <p:strVal val="visible"/>
                                      </p:to>
                                    </p:set>
                                    <p:animEffect transition="in" filter="fade">
                                      <p:cBhvr>
                                        <p:cTn id="52" dur="500"/>
                                        <p:tgtEl>
                                          <p:spTgt spid="6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fade">
                                      <p:cBhvr>
                                        <p:cTn id="55" dur="500"/>
                                        <p:tgtEl>
                                          <p:spTgt spid="6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67"/>
                                        </p:tgtEl>
                                        <p:attrNameLst>
                                          <p:attrName>style.visibility</p:attrName>
                                        </p:attrNameLst>
                                      </p:cBhvr>
                                      <p:to>
                                        <p:strVal val="visible"/>
                                      </p:to>
                                    </p:set>
                                    <p:animEffect transition="in" filter="fade">
                                      <p:cBhvr>
                                        <p:cTn id="58" dur="500"/>
                                        <p:tgtEl>
                                          <p:spTgt spid="67"/>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36"/>
                                        </p:tgtEl>
                                        <p:attrNameLst>
                                          <p:attrName>style.visibility</p:attrName>
                                        </p:attrNameLst>
                                      </p:cBhvr>
                                      <p:to>
                                        <p:strVal val="visible"/>
                                      </p:to>
                                    </p:set>
                                    <p:animEffect transition="in" filter="fade">
                                      <p:cBhvr>
                                        <p:cTn id="63" dur="500"/>
                                        <p:tgtEl>
                                          <p:spTgt spid="36"/>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nodeType="clickEffect">
                                  <p:stCondLst>
                                    <p:cond delay="0"/>
                                  </p:stCondLst>
                                  <p:childTnLst>
                                    <p:animEffect transition="out" filter="fade">
                                      <p:cBhvr>
                                        <p:cTn id="67" dur="500"/>
                                        <p:tgtEl>
                                          <p:spTgt spid="36"/>
                                        </p:tgtEl>
                                      </p:cBhvr>
                                    </p:animEffect>
                                    <p:set>
                                      <p:cBhvr>
                                        <p:cTn id="68" dur="1" fill="hold">
                                          <p:stCondLst>
                                            <p:cond delay="49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9" restart="whenNotActive" fill="hold" evtFilter="cancelBubble" nodeType="interactiveSeq">
                <p:stCondLst>
                  <p:cond evt="onClick" delay="0">
                    <p:tgtEl>
                      <p:spTgt spid="59"/>
                    </p:tgtEl>
                  </p:cond>
                </p:stCondLst>
                <p:endSync evt="end" delay="0">
                  <p:rtn val="all"/>
                </p:endSync>
                <p:childTnLst>
                  <p:par>
                    <p:cTn id="70" fill="hold">
                      <p:stCondLst>
                        <p:cond delay="0"/>
                      </p:stCondLst>
                      <p:childTnLst>
                        <p:par>
                          <p:cTn id="71" fill="hold">
                            <p:stCondLst>
                              <p:cond delay="0"/>
                            </p:stCondLst>
                            <p:childTnLst>
                              <p:par>
                                <p:cTn id="72" presetID="10" presetClass="exit" presetSubtype="0" fill="hold" grpId="1" nodeType="clickEffect">
                                  <p:stCondLst>
                                    <p:cond delay="0"/>
                                  </p:stCondLst>
                                  <p:childTnLst>
                                    <p:animEffect transition="out" filter="fade">
                                      <p:cBhvr>
                                        <p:cTn id="73" dur="500"/>
                                        <p:tgtEl>
                                          <p:spTgt spid="63"/>
                                        </p:tgtEl>
                                      </p:cBhvr>
                                    </p:animEffect>
                                    <p:set>
                                      <p:cBhvr>
                                        <p:cTn id="74" dur="1" fill="hold">
                                          <p:stCondLst>
                                            <p:cond delay="499"/>
                                          </p:stCondLst>
                                        </p:cTn>
                                        <p:tgtEl>
                                          <p:spTgt spid="63"/>
                                        </p:tgtEl>
                                        <p:attrNameLst>
                                          <p:attrName>style.visibility</p:attrName>
                                        </p:attrNameLst>
                                      </p:cBhvr>
                                      <p:to>
                                        <p:strVal val="hidden"/>
                                      </p:to>
                                    </p:set>
                                  </p:childTnLst>
                                </p:cTn>
                              </p:par>
                              <p:par>
                                <p:cTn id="75" presetID="10" presetClass="entr" presetSubtype="0" fill="hold" grpId="0" nodeType="with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fade">
                                      <p:cBhvr>
                                        <p:cTn id="77" dur="500"/>
                                        <p:tgtEl>
                                          <p:spTgt spid="6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69"/>
                                        </p:tgtEl>
                                        <p:attrNameLst>
                                          <p:attrName>style.visibility</p:attrName>
                                        </p:attrNameLst>
                                      </p:cBhvr>
                                      <p:to>
                                        <p:strVal val="visible"/>
                                      </p:to>
                                    </p:set>
                                    <p:animEffect transition="in" filter="fade">
                                      <p:cBhvr>
                                        <p:cTn id="80" dur="500"/>
                                        <p:tgtEl>
                                          <p:spTgt spid="6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70"/>
                                        </p:tgtEl>
                                        <p:attrNameLst>
                                          <p:attrName>style.visibility</p:attrName>
                                        </p:attrNameLst>
                                      </p:cBhvr>
                                      <p:to>
                                        <p:strVal val="visible"/>
                                      </p:to>
                                    </p:set>
                                    <p:animEffect transition="in" filter="fade">
                                      <p:cBhvr>
                                        <p:cTn id="83" dur="500"/>
                                        <p:tgtEl>
                                          <p:spTgt spid="70"/>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63"/>
                                        </p:tgtEl>
                                        <p:attrNameLst>
                                          <p:attrName>style.visibility</p:attrName>
                                        </p:attrNameLst>
                                      </p:cBhvr>
                                      <p:to>
                                        <p:strVal val="visible"/>
                                      </p:to>
                                    </p:set>
                                    <p:animEffect transition="in" filter="fade">
                                      <p:cBhvr>
                                        <p:cTn id="88" dur="500"/>
                                        <p:tgtEl>
                                          <p:spTgt spid="63"/>
                                        </p:tgtEl>
                                      </p:cBhvr>
                                    </p:animEffect>
                                  </p:childTnLst>
                                </p:cTn>
                              </p:par>
                              <p:par>
                                <p:cTn id="89" presetID="10" presetClass="exit" presetSubtype="0" fill="hold" grpId="1" nodeType="withEffect">
                                  <p:stCondLst>
                                    <p:cond delay="0"/>
                                  </p:stCondLst>
                                  <p:childTnLst>
                                    <p:animEffect transition="out" filter="fade">
                                      <p:cBhvr>
                                        <p:cTn id="90" dur="500"/>
                                        <p:tgtEl>
                                          <p:spTgt spid="70"/>
                                        </p:tgtEl>
                                      </p:cBhvr>
                                    </p:animEffect>
                                    <p:set>
                                      <p:cBhvr>
                                        <p:cTn id="91" dur="1" fill="hold">
                                          <p:stCondLst>
                                            <p:cond delay="499"/>
                                          </p:stCondLst>
                                        </p:cTn>
                                        <p:tgtEl>
                                          <p:spTgt spid="70"/>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69"/>
                                        </p:tgtEl>
                                      </p:cBhvr>
                                    </p:animEffect>
                                    <p:set>
                                      <p:cBhvr>
                                        <p:cTn id="94" dur="1" fill="hold">
                                          <p:stCondLst>
                                            <p:cond delay="499"/>
                                          </p:stCondLst>
                                        </p:cTn>
                                        <p:tgtEl>
                                          <p:spTgt spid="69"/>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68"/>
                                        </p:tgtEl>
                                      </p:cBhvr>
                                    </p:animEffect>
                                    <p:set>
                                      <p:cBhvr>
                                        <p:cTn id="97" dur="1" fill="hold">
                                          <p:stCondLst>
                                            <p:cond delay="499"/>
                                          </p:stCondLst>
                                        </p:cTn>
                                        <p:tgtEl>
                                          <p:spTgt spid="68"/>
                                        </p:tgtEl>
                                        <p:attrNameLst>
                                          <p:attrName>style.visibility</p:attrName>
                                        </p:attrNameLst>
                                      </p:cBhvr>
                                      <p:to>
                                        <p:strVal val="hidden"/>
                                      </p:to>
                                    </p:set>
                                  </p:childTnLst>
                                </p:cTn>
                              </p:par>
                            </p:childTnLst>
                          </p:cTn>
                        </p:par>
                      </p:childTnLst>
                    </p:cTn>
                  </p:par>
                </p:childTnLst>
              </p:cTn>
              <p:nextCondLst>
                <p:cond evt="onClick" delay="0">
                  <p:tgtEl>
                    <p:spTgt spid="59"/>
                  </p:tgtEl>
                </p:cond>
              </p:nextCondLst>
            </p:seq>
          </p:childTnLst>
        </p:cTn>
      </p:par>
    </p:tnLst>
    <p:bldLst>
      <p:bldP spid="54" grpId="0" build="p"/>
      <p:bldGraphic spid="6" grpId="0" uiExpand="1">
        <p:bldSub>
          <a:bldChart bld="series"/>
        </p:bldSub>
      </p:bldGraphic>
      <p:bldP spid="56" grpId="0"/>
      <p:bldP spid="57" grpId="0"/>
      <p:bldGraphic spid="13" grpId="0">
        <p:bldAsOne/>
      </p:bldGraphic>
      <p:bldP spid="63" grpId="0" animBg="1"/>
      <p:bldP spid="63" grpId="1" animBg="1"/>
      <p:bldP spid="65" grpId="0"/>
      <p:bldP spid="66" grpId="0"/>
      <p:bldP spid="67" grpId="0"/>
      <p:bldP spid="68" grpId="0"/>
      <p:bldP spid="68" grpId="1"/>
      <p:bldP spid="69" grpId="0"/>
      <p:bldP spid="69" grpId="1"/>
      <p:bldP spid="70" grpId="0"/>
      <p:bldP spid="70" grpId="1"/>
      <p:bldP spid="71" grpId="0"/>
      <p:bldP spid="7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9752" y="-14249"/>
            <a:ext cx="12239858" cy="6923047"/>
          </a:xfrm>
          <a:prstGeom prst="rect">
            <a:avLst/>
          </a:prstGeom>
          <a:solidFill>
            <a:srgbClr val="005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pic>
        <p:nvPicPr>
          <p:cNvPr id="7" name="Imagem 6"/>
          <p:cNvPicPr>
            <a:picLocks noChangeAspect="1"/>
          </p:cNvPicPr>
          <p:nvPr/>
        </p:nvPicPr>
        <p:blipFill rotWithShape="1">
          <a:blip r:embed="rId2">
            <a:duotone>
              <a:prstClr val="black"/>
              <a:schemeClr val="accent1">
                <a:tint val="45000"/>
                <a:satMod val="400000"/>
              </a:schemeClr>
            </a:duotone>
            <a:lum bright="-40000" contrast="40000"/>
          </a:blip>
          <a:srcRect l="20723" t="31693" r="11432" b="29103"/>
          <a:stretch/>
        </p:blipFill>
        <p:spPr>
          <a:xfrm>
            <a:off x="-29496" y="43542"/>
            <a:ext cx="12192467" cy="6865257"/>
          </a:xfrm>
          <a:prstGeom prst="rect">
            <a:avLst/>
          </a:prstGeom>
        </p:spPr>
      </p:pic>
      <p:sp>
        <p:nvSpPr>
          <p:cNvPr id="5" name="Rectangle 5"/>
          <p:cNvSpPr>
            <a:spLocks noChangeArrowheads="1"/>
          </p:cNvSpPr>
          <p:nvPr/>
        </p:nvSpPr>
        <p:spPr bwMode="auto">
          <a:xfrm>
            <a:off x="-9752" y="-14249"/>
            <a:ext cx="12239858" cy="6923047"/>
          </a:xfrm>
          <a:prstGeom prst="rect">
            <a:avLst/>
          </a:prstGeom>
          <a:solidFill>
            <a:srgbClr val="005E9E">
              <a:alpha val="50196"/>
            </a:srgbClr>
          </a:solidFill>
          <a:ln>
            <a:noFill/>
          </a:ln>
        </p:spPr>
        <p:txBody>
          <a:bodyPr vert="horz" wrap="square" lIns="91440" tIns="45720" rIns="91440" bIns="45720" numCol="1" anchor="t" anchorCtr="0" compatLnSpc="1">
            <a:prstTxWarp prst="textNoShape">
              <a:avLst/>
            </a:prstTxWarp>
          </a:bodyPr>
          <a:lstStyle/>
          <a:p>
            <a:endParaRPr lang="pt-BR"/>
          </a:p>
        </p:txBody>
      </p:sp>
      <p:sp>
        <p:nvSpPr>
          <p:cNvPr id="27" name="Paralelogramo 26"/>
          <p:cNvSpPr/>
          <p:nvPr/>
        </p:nvSpPr>
        <p:spPr>
          <a:xfrm>
            <a:off x="-132359" y="5092068"/>
            <a:ext cx="12532311" cy="1404470"/>
          </a:xfrm>
          <a:prstGeom prst="parallelogram">
            <a:avLst>
              <a:gd name="adj" fmla="val 0"/>
            </a:avLst>
          </a:prstGeom>
          <a:gradFill flip="none" rotWithShape="1">
            <a:gsLst>
              <a:gs pos="50000">
                <a:schemeClr val="bg1"/>
              </a:gs>
              <a:gs pos="0">
                <a:schemeClr val="bg1">
                  <a:lumMod val="95000"/>
                </a:schemeClr>
              </a:gs>
              <a:gs pos="68000">
                <a:schemeClr val="bg1"/>
              </a:gs>
              <a:gs pos="83000">
                <a:schemeClr val="bg1">
                  <a:lumMod val="95000"/>
                </a:schemeClr>
              </a:gs>
            </a:gsLst>
            <a:lin ang="16200000" scaled="0"/>
            <a:tileRect/>
          </a:gra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Freeform 9"/>
          <p:cNvSpPr>
            <a:spLocks noEditPoints="1"/>
          </p:cNvSpPr>
          <p:nvPr/>
        </p:nvSpPr>
        <p:spPr bwMode="auto">
          <a:xfrm>
            <a:off x="6816725" y="5402416"/>
            <a:ext cx="1823918" cy="892789"/>
          </a:xfrm>
          <a:custGeom>
            <a:avLst/>
            <a:gdLst>
              <a:gd name="T0" fmla="*/ 13 w 279"/>
              <a:gd name="T1" fmla="*/ 78 h 135"/>
              <a:gd name="T2" fmla="*/ 28 w 279"/>
              <a:gd name="T3" fmla="*/ 77 h 135"/>
              <a:gd name="T4" fmla="*/ 5 w 279"/>
              <a:gd name="T5" fmla="*/ 61 h 135"/>
              <a:gd name="T6" fmla="*/ 28 w 279"/>
              <a:gd name="T7" fmla="*/ 43 h 135"/>
              <a:gd name="T8" fmla="*/ 31 w 279"/>
              <a:gd name="T9" fmla="*/ 58 h 135"/>
              <a:gd name="T10" fmla="*/ 21 w 279"/>
              <a:gd name="T11" fmla="*/ 53 h 135"/>
              <a:gd name="T12" fmla="*/ 23 w 279"/>
              <a:gd name="T13" fmla="*/ 61 h 135"/>
              <a:gd name="T14" fmla="*/ 42 w 279"/>
              <a:gd name="T15" fmla="*/ 73 h 135"/>
              <a:gd name="T16" fmla="*/ 18 w 279"/>
              <a:gd name="T17" fmla="*/ 92 h 135"/>
              <a:gd name="T18" fmla="*/ 1 w 279"/>
              <a:gd name="T19" fmla="*/ 76 h 135"/>
              <a:gd name="T20" fmla="*/ 90 w 279"/>
              <a:gd name="T21" fmla="*/ 44 h 135"/>
              <a:gd name="T22" fmla="*/ 64 w 279"/>
              <a:gd name="T23" fmla="*/ 63 h 135"/>
              <a:gd name="T24" fmla="*/ 62 w 279"/>
              <a:gd name="T25" fmla="*/ 72 h 135"/>
              <a:gd name="T26" fmla="*/ 81 w 279"/>
              <a:gd name="T27" fmla="*/ 91 h 135"/>
              <a:gd name="T28" fmla="*/ 98 w 279"/>
              <a:gd name="T29" fmla="*/ 44 h 135"/>
              <a:gd name="T30" fmla="*/ 132 w 279"/>
              <a:gd name="T31" fmla="*/ 48 h 135"/>
              <a:gd name="T32" fmla="*/ 121 w 279"/>
              <a:gd name="T33" fmla="*/ 67 h 135"/>
              <a:gd name="T34" fmla="*/ 128 w 279"/>
              <a:gd name="T35" fmla="*/ 83 h 135"/>
              <a:gd name="T36" fmla="*/ 88 w 279"/>
              <a:gd name="T37" fmla="*/ 91 h 135"/>
              <a:gd name="T38" fmla="*/ 112 w 279"/>
              <a:gd name="T39" fmla="*/ 63 h 135"/>
              <a:gd name="T40" fmla="*/ 119 w 279"/>
              <a:gd name="T41" fmla="*/ 54 h 135"/>
              <a:gd name="T42" fmla="*/ 105 w 279"/>
              <a:gd name="T43" fmla="*/ 71 h 135"/>
              <a:gd name="T44" fmla="*/ 117 w 279"/>
              <a:gd name="T45" fmla="*/ 77 h 135"/>
              <a:gd name="T46" fmla="*/ 105 w 279"/>
              <a:gd name="T47" fmla="*/ 71 h 135"/>
              <a:gd name="T48" fmla="*/ 166 w 279"/>
              <a:gd name="T49" fmla="*/ 44 h 135"/>
              <a:gd name="T50" fmla="*/ 181 w 279"/>
              <a:gd name="T51" fmla="*/ 53 h 135"/>
              <a:gd name="T52" fmla="*/ 167 w 279"/>
              <a:gd name="T53" fmla="*/ 68 h 135"/>
              <a:gd name="T54" fmla="*/ 175 w 279"/>
              <a:gd name="T55" fmla="*/ 75 h 135"/>
              <a:gd name="T56" fmla="*/ 161 w 279"/>
              <a:gd name="T57" fmla="*/ 91 h 135"/>
              <a:gd name="T58" fmla="*/ 161 w 279"/>
              <a:gd name="T59" fmla="*/ 73 h 135"/>
              <a:gd name="T60" fmla="*/ 148 w 279"/>
              <a:gd name="T61" fmla="*/ 91 h 135"/>
              <a:gd name="T62" fmla="*/ 153 w 279"/>
              <a:gd name="T63" fmla="*/ 64 h 135"/>
              <a:gd name="T64" fmla="*/ 168 w 279"/>
              <a:gd name="T65" fmla="*/ 59 h 135"/>
              <a:gd name="T66" fmla="*/ 160 w 279"/>
              <a:gd name="T67" fmla="*/ 53 h 135"/>
              <a:gd name="T68" fmla="*/ 205 w 279"/>
              <a:gd name="T69" fmla="*/ 44 h 135"/>
              <a:gd name="T70" fmla="*/ 215 w 279"/>
              <a:gd name="T71" fmla="*/ 91 h 135"/>
              <a:gd name="T72" fmla="*/ 190 w 279"/>
              <a:gd name="T73" fmla="*/ 91 h 135"/>
              <a:gd name="T74" fmla="*/ 213 w 279"/>
              <a:gd name="T75" fmla="*/ 73 h 135"/>
              <a:gd name="T76" fmla="*/ 200 w 279"/>
              <a:gd name="T77" fmla="*/ 73 h 135"/>
              <a:gd name="T78" fmla="*/ 279 w 279"/>
              <a:gd name="T79" fmla="*/ 44 h 135"/>
              <a:gd name="T80" fmla="*/ 253 w 279"/>
              <a:gd name="T81" fmla="*/ 63 h 135"/>
              <a:gd name="T82" fmla="*/ 251 w 279"/>
              <a:gd name="T83" fmla="*/ 72 h 135"/>
              <a:gd name="T84" fmla="*/ 270 w 279"/>
              <a:gd name="T85" fmla="*/ 91 h 135"/>
              <a:gd name="T86" fmla="*/ 189 w 279"/>
              <a:gd name="T87" fmla="*/ 22 h 135"/>
              <a:gd name="T88" fmla="*/ 103 w 279"/>
              <a:gd name="T89" fmla="*/ 22 h 135"/>
              <a:gd name="T90" fmla="*/ 190 w 279"/>
              <a:gd name="T91" fmla="*/ 14 h 135"/>
              <a:gd name="T92" fmla="*/ 82 w 279"/>
              <a:gd name="T93" fmla="*/ 121 h 135"/>
              <a:gd name="T94" fmla="*/ 79 w 279"/>
              <a:gd name="T95" fmla="*/ 135 h 135"/>
              <a:gd name="T96" fmla="*/ 173 w 279"/>
              <a:gd name="T97" fmla="*/ 98 h 135"/>
              <a:gd name="T98" fmla="*/ 86 w 279"/>
              <a:gd name="T99" fmla="*/ 9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 h="135">
                <a:moveTo>
                  <a:pt x="1" y="76"/>
                </a:moveTo>
                <a:cubicBezTo>
                  <a:pt x="14" y="76"/>
                  <a:pt x="14" y="76"/>
                  <a:pt x="14" y="76"/>
                </a:cubicBezTo>
                <a:cubicBezTo>
                  <a:pt x="14" y="77"/>
                  <a:pt x="13" y="77"/>
                  <a:pt x="13" y="78"/>
                </a:cubicBezTo>
                <a:cubicBezTo>
                  <a:pt x="13" y="81"/>
                  <a:pt x="16" y="83"/>
                  <a:pt x="20" y="83"/>
                </a:cubicBezTo>
                <a:cubicBezTo>
                  <a:pt x="25" y="83"/>
                  <a:pt x="27" y="81"/>
                  <a:pt x="28" y="78"/>
                </a:cubicBezTo>
                <a:cubicBezTo>
                  <a:pt x="28" y="77"/>
                  <a:pt x="28" y="77"/>
                  <a:pt x="28" y="77"/>
                </a:cubicBezTo>
                <a:cubicBezTo>
                  <a:pt x="28" y="75"/>
                  <a:pt x="27" y="74"/>
                  <a:pt x="25" y="73"/>
                </a:cubicBezTo>
                <a:cubicBezTo>
                  <a:pt x="14" y="70"/>
                  <a:pt x="14" y="70"/>
                  <a:pt x="14" y="70"/>
                </a:cubicBezTo>
                <a:cubicBezTo>
                  <a:pt x="8" y="69"/>
                  <a:pt x="5" y="65"/>
                  <a:pt x="5" y="61"/>
                </a:cubicBezTo>
                <a:cubicBezTo>
                  <a:pt x="5" y="60"/>
                  <a:pt x="5" y="59"/>
                  <a:pt x="5" y="58"/>
                </a:cubicBezTo>
                <a:cubicBezTo>
                  <a:pt x="6" y="54"/>
                  <a:pt x="9" y="50"/>
                  <a:pt x="12" y="48"/>
                </a:cubicBezTo>
                <a:cubicBezTo>
                  <a:pt x="16" y="45"/>
                  <a:pt x="22" y="43"/>
                  <a:pt x="28" y="43"/>
                </a:cubicBezTo>
                <a:cubicBezTo>
                  <a:pt x="39" y="43"/>
                  <a:pt x="44" y="47"/>
                  <a:pt x="44" y="54"/>
                </a:cubicBezTo>
                <a:cubicBezTo>
                  <a:pt x="44" y="55"/>
                  <a:pt x="44" y="56"/>
                  <a:pt x="44" y="58"/>
                </a:cubicBezTo>
                <a:cubicBezTo>
                  <a:pt x="31" y="58"/>
                  <a:pt x="31" y="58"/>
                  <a:pt x="31" y="58"/>
                </a:cubicBezTo>
                <a:cubicBezTo>
                  <a:pt x="31" y="57"/>
                  <a:pt x="31" y="56"/>
                  <a:pt x="31" y="56"/>
                </a:cubicBezTo>
                <a:cubicBezTo>
                  <a:pt x="31" y="53"/>
                  <a:pt x="29" y="52"/>
                  <a:pt x="26" y="52"/>
                </a:cubicBezTo>
                <a:cubicBezTo>
                  <a:pt x="24" y="52"/>
                  <a:pt x="23" y="52"/>
                  <a:pt x="21" y="53"/>
                </a:cubicBezTo>
                <a:cubicBezTo>
                  <a:pt x="20" y="54"/>
                  <a:pt x="19" y="55"/>
                  <a:pt x="19" y="56"/>
                </a:cubicBezTo>
                <a:cubicBezTo>
                  <a:pt x="19" y="57"/>
                  <a:pt x="19" y="57"/>
                  <a:pt x="19" y="57"/>
                </a:cubicBezTo>
                <a:cubicBezTo>
                  <a:pt x="19" y="59"/>
                  <a:pt x="20" y="60"/>
                  <a:pt x="23" y="61"/>
                </a:cubicBezTo>
                <a:cubicBezTo>
                  <a:pt x="31" y="63"/>
                  <a:pt x="31" y="63"/>
                  <a:pt x="31" y="63"/>
                </a:cubicBezTo>
                <a:cubicBezTo>
                  <a:pt x="34" y="64"/>
                  <a:pt x="37" y="65"/>
                  <a:pt x="38" y="66"/>
                </a:cubicBezTo>
                <a:cubicBezTo>
                  <a:pt x="41" y="68"/>
                  <a:pt x="42" y="70"/>
                  <a:pt x="42" y="73"/>
                </a:cubicBezTo>
                <a:cubicBezTo>
                  <a:pt x="42" y="74"/>
                  <a:pt x="42" y="76"/>
                  <a:pt x="41" y="77"/>
                </a:cubicBezTo>
                <a:cubicBezTo>
                  <a:pt x="40" y="82"/>
                  <a:pt x="38" y="85"/>
                  <a:pt x="33" y="88"/>
                </a:cubicBezTo>
                <a:cubicBezTo>
                  <a:pt x="29" y="91"/>
                  <a:pt x="24" y="92"/>
                  <a:pt x="18" y="92"/>
                </a:cubicBezTo>
                <a:cubicBezTo>
                  <a:pt x="10" y="92"/>
                  <a:pt x="5" y="90"/>
                  <a:pt x="2" y="86"/>
                </a:cubicBezTo>
                <a:cubicBezTo>
                  <a:pt x="1" y="84"/>
                  <a:pt x="0" y="82"/>
                  <a:pt x="0" y="80"/>
                </a:cubicBezTo>
                <a:cubicBezTo>
                  <a:pt x="0" y="79"/>
                  <a:pt x="0" y="78"/>
                  <a:pt x="1" y="76"/>
                </a:cubicBezTo>
                <a:moveTo>
                  <a:pt x="46" y="91"/>
                </a:moveTo>
                <a:cubicBezTo>
                  <a:pt x="56" y="44"/>
                  <a:pt x="56" y="44"/>
                  <a:pt x="56" y="44"/>
                </a:cubicBezTo>
                <a:cubicBezTo>
                  <a:pt x="90" y="44"/>
                  <a:pt x="90" y="44"/>
                  <a:pt x="90" y="44"/>
                </a:cubicBezTo>
                <a:cubicBezTo>
                  <a:pt x="88" y="53"/>
                  <a:pt x="88" y="53"/>
                  <a:pt x="88" y="53"/>
                </a:cubicBezTo>
                <a:cubicBezTo>
                  <a:pt x="66" y="53"/>
                  <a:pt x="66" y="53"/>
                  <a:pt x="66" y="53"/>
                </a:cubicBezTo>
                <a:cubicBezTo>
                  <a:pt x="64" y="63"/>
                  <a:pt x="64" y="63"/>
                  <a:pt x="64" y="63"/>
                </a:cubicBezTo>
                <a:cubicBezTo>
                  <a:pt x="85" y="63"/>
                  <a:pt x="85" y="63"/>
                  <a:pt x="85" y="63"/>
                </a:cubicBezTo>
                <a:cubicBezTo>
                  <a:pt x="83" y="72"/>
                  <a:pt x="83" y="72"/>
                  <a:pt x="83" y="72"/>
                </a:cubicBezTo>
                <a:cubicBezTo>
                  <a:pt x="62" y="72"/>
                  <a:pt x="62" y="72"/>
                  <a:pt x="62" y="72"/>
                </a:cubicBezTo>
                <a:cubicBezTo>
                  <a:pt x="60" y="82"/>
                  <a:pt x="60" y="82"/>
                  <a:pt x="60" y="82"/>
                </a:cubicBezTo>
                <a:cubicBezTo>
                  <a:pt x="83" y="82"/>
                  <a:pt x="83" y="82"/>
                  <a:pt x="83" y="82"/>
                </a:cubicBezTo>
                <a:cubicBezTo>
                  <a:pt x="81" y="91"/>
                  <a:pt x="81" y="91"/>
                  <a:pt x="81" y="91"/>
                </a:cubicBezTo>
                <a:lnTo>
                  <a:pt x="46" y="91"/>
                </a:lnTo>
                <a:close/>
                <a:moveTo>
                  <a:pt x="88" y="91"/>
                </a:moveTo>
                <a:cubicBezTo>
                  <a:pt x="98" y="44"/>
                  <a:pt x="98" y="44"/>
                  <a:pt x="98" y="44"/>
                </a:cubicBezTo>
                <a:cubicBezTo>
                  <a:pt x="116" y="44"/>
                  <a:pt x="116" y="44"/>
                  <a:pt x="116" y="44"/>
                </a:cubicBezTo>
                <a:cubicBezTo>
                  <a:pt x="120" y="44"/>
                  <a:pt x="123" y="44"/>
                  <a:pt x="125" y="45"/>
                </a:cubicBezTo>
                <a:cubicBezTo>
                  <a:pt x="128" y="45"/>
                  <a:pt x="130" y="46"/>
                  <a:pt x="132" y="48"/>
                </a:cubicBezTo>
                <a:cubicBezTo>
                  <a:pt x="133" y="50"/>
                  <a:pt x="134" y="52"/>
                  <a:pt x="134" y="54"/>
                </a:cubicBezTo>
                <a:cubicBezTo>
                  <a:pt x="134" y="54"/>
                  <a:pt x="134" y="55"/>
                  <a:pt x="134" y="56"/>
                </a:cubicBezTo>
                <a:cubicBezTo>
                  <a:pt x="132" y="61"/>
                  <a:pt x="128" y="65"/>
                  <a:pt x="121" y="67"/>
                </a:cubicBezTo>
                <a:cubicBezTo>
                  <a:pt x="121" y="67"/>
                  <a:pt x="121" y="67"/>
                  <a:pt x="121" y="67"/>
                </a:cubicBezTo>
                <a:cubicBezTo>
                  <a:pt x="127" y="68"/>
                  <a:pt x="130" y="71"/>
                  <a:pt x="130" y="75"/>
                </a:cubicBezTo>
                <a:cubicBezTo>
                  <a:pt x="130" y="78"/>
                  <a:pt x="130" y="81"/>
                  <a:pt x="128" y="83"/>
                </a:cubicBezTo>
                <a:cubicBezTo>
                  <a:pt x="126" y="86"/>
                  <a:pt x="124" y="87"/>
                  <a:pt x="121" y="89"/>
                </a:cubicBezTo>
                <a:cubicBezTo>
                  <a:pt x="119" y="90"/>
                  <a:pt x="114" y="91"/>
                  <a:pt x="109" y="91"/>
                </a:cubicBezTo>
                <a:lnTo>
                  <a:pt x="88" y="91"/>
                </a:lnTo>
                <a:close/>
                <a:moveTo>
                  <a:pt x="109" y="53"/>
                </a:moveTo>
                <a:cubicBezTo>
                  <a:pt x="106" y="63"/>
                  <a:pt x="106" y="63"/>
                  <a:pt x="106" y="63"/>
                </a:cubicBezTo>
                <a:cubicBezTo>
                  <a:pt x="112" y="63"/>
                  <a:pt x="112" y="63"/>
                  <a:pt x="112" y="63"/>
                </a:cubicBezTo>
                <a:cubicBezTo>
                  <a:pt x="115" y="63"/>
                  <a:pt x="116" y="63"/>
                  <a:pt x="117" y="62"/>
                </a:cubicBezTo>
                <a:cubicBezTo>
                  <a:pt x="119" y="62"/>
                  <a:pt x="120" y="60"/>
                  <a:pt x="120" y="58"/>
                </a:cubicBezTo>
                <a:cubicBezTo>
                  <a:pt x="121" y="56"/>
                  <a:pt x="120" y="55"/>
                  <a:pt x="119" y="54"/>
                </a:cubicBezTo>
                <a:cubicBezTo>
                  <a:pt x="119" y="53"/>
                  <a:pt x="117" y="53"/>
                  <a:pt x="116" y="53"/>
                </a:cubicBezTo>
                <a:lnTo>
                  <a:pt x="109" y="53"/>
                </a:lnTo>
                <a:close/>
                <a:moveTo>
                  <a:pt x="105" y="71"/>
                </a:moveTo>
                <a:cubicBezTo>
                  <a:pt x="102" y="82"/>
                  <a:pt x="102" y="82"/>
                  <a:pt x="102" y="82"/>
                </a:cubicBezTo>
                <a:cubicBezTo>
                  <a:pt x="109" y="82"/>
                  <a:pt x="109" y="82"/>
                  <a:pt x="109" y="82"/>
                </a:cubicBezTo>
                <a:cubicBezTo>
                  <a:pt x="114" y="82"/>
                  <a:pt x="116" y="80"/>
                  <a:pt x="117" y="77"/>
                </a:cubicBezTo>
                <a:cubicBezTo>
                  <a:pt x="117" y="76"/>
                  <a:pt x="117" y="76"/>
                  <a:pt x="117" y="75"/>
                </a:cubicBezTo>
                <a:cubicBezTo>
                  <a:pt x="117" y="73"/>
                  <a:pt x="115" y="71"/>
                  <a:pt x="111" y="71"/>
                </a:cubicBezTo>
                <a:lnTo>
                  <a:pt x="105" y="71"/>
                </a:lnTo>
                <a:close/>
                <a:moveTo>
                  <a:pt x="135" y="91"/>
                </a:moveTo>
                <a:cubicBezTo>
                  <a:pt x="144" y="44"/>
                  <a:pt x="144" y="44"/>
                  <a:pt x="144" y="44"/>
                </a:cubicBezTo>
                <a:cubicBezTo>
                  <a:pt x="166" y="44"/>
                  <a:pt x="166" y="44"/>
                  <a:pt x="166" y="44"/>
                </a:cubicBezTo>
                <a:cubicBezTo>
                  <a:pt x="170" y="44"/>
                  <a:pt x="172" y="44"/>
                  <a:pt x="173" y="45"/>
                </a:cubicBezTo>
                <a:cubicBezTo>
                  <a:pt x="176" y="45"/>
                  <a:pt x="178" y="46"/>
                  <a:pt x="179" y="48"/>
                </a:cubicBezTo>
                <a:cubicBezTo>
                  <a:pt x="181" y="49"/>
                  <a:pt x="181" y="51"/>
                  <a:pt x="181" y="53"/>
                </a:cubicBezTo>
                <a:cubicBezTo>
                  <a:pt x="181" y="54"/>
                  <a:pt x="181" y="55"/>
                  <a:pt x="181" y="57"/>
                </a:cubicBezTo>
                <a:cubicBezTo>
                  <a:pt x="180" y="61"/>
                  <a:pt x="178" y="64"/>
                  <a:pt x="175" y="65"/>
                </a:cubicBezTo>
                <a:cubicBezTo>
                  <a:pt x="173" y="66"/>
                  <a:pt x="170" y="67"/>
                  <a:pt x="167" y="68"/>
                </a:cubicBezTo>
                <a:cubicBezTo>
                  <a:pt x="167" y="68"/>
                  <a:pt x="167" y="68"/>
                  <a:pt x="167" y="68"/>
                </a:cubicBezTo>
                <a:cubicBezTo>
                  <a:pt x="170" y="68"/>
                  <a:pt x="173" y="69"/>
                  <a:pt x="174" y="70"/>
                </a:cubicBezTo>
                <a:cubicBezTo>
                  <a:pt x="175" y="71"/>
                  <a:pt x="175" y="73"/>
                  <a:pt x="175" y="75"/>
                </a:cubicBezTo>
                <a:cubicBezTo>
                  <a:pt x="175" y="76"/>
                  <a:pt x="175" y="77"/>
                  <a:pt x="175" y="79"/>
                </a:cubicBezTo>
                <a:cubicBezTo>
                  <a:pt x="175" y="85"/>
                  <a:pt x="175" y="89"/>
                  <a:pt x="175" y="91"/>
                </a:cubicBezTo>
                <a:cubicBezTo>
                  <a:pt x="161" y="91"/>
                  <a:pt x="161" y="91"/>
                  <a:pt x="161" y="91"/>
                </a:cubicBezTo>
                <a:cubicBezTo>
                  <a:pt x="161" y="89"/>
                  <a:pt x="161" y="85"/>
                  <a:pt x="162" y="80"/>
                </a:cubicBezTo>
                <a:cubicBezTo>
                  <a:pt x="162" y="78"/>
                  <a:pt x="162" y="77"/>
                  <a:pt x="162" y="76"/>
                </a:cubicBezTo>
                <a:cubicBezTo>
                  <a:pt x="162" y="75"/>
                  <a:pt x="162" y="74"/>
                  <a:pt x="161" y="73"/>
                </a:cubicBezTo>
                <a:cubicBezTo>
                  <a:pt x="160" y="73"/>
                  <a:pt x="159" y="73"/>
                  <a:pt x="157" y="73"/>
                </a:cubicBezTo>
                <a:cubicBezTo>
                  <a:pt x="151" y="73"/>
                  <a:pt x="151" y="73"/>
                  <a:pt x="151" y="73"/>
                </a:cubicBezTo>
                <a:cubicBezTo>
                  <a:pt x="148" y="91"/>
                  <a:pt x="148" y="91"/>
                  <a:pt x="148" y="91"/>
                </a:cubicBezTo>
                <a:lnTo>
                  <a:pt x="135" y="91"/>
                </a:lnTo>
                <a:close/>
                <a:moveTo>
                  <a:pt x="156" y="53"/>
                </a:moveTo>
                <a:cubicBezTo>
                  <a:pt x="153" y="64"/>
                  <a:pt x="153" y="64"/>
                  <a:pt x="153" y="64"/>
                </a:cubicBezTo>
                <a:cubicBezTo>
                  <a:pt x="158" y="64"/>
                  <a:pt x="158" y="64"/>
                  <a:pt x="158" y="64"/>
                </a:cubicBezTo>
                <a:cubicBezTo>
                  <a:pt x="161" y="64"/>
                  <a:pt x="163" y="64"/>
                  <a:pt x="163" y="64"/>
                </a:cubicBezTo>
                <a:cubicBezTo>
                  <a:pt x="166" y="63"/>
                  <a:pt x="167" y="61"/>
                  <a:pt x="168" y="59"/>
                </a:cubicBezTo>
                <a:cubicBezTo>
                  <a:pt x="168" y="58"/>
                  <a:pt x="168" y="57"/>
                  <a:pt x="168" y="57"/>
                </a:cubicBezTo>
                <a:cubicBezTo>
                  <a:pt x="168" y="55"/>
                  <a:pt x="167" y="54"/>
                  <a:pt x="166" y="53"/>
                </a:cubicBezTo>
                <a:cubicBezTo>
                  <a:pt x="164" y="53"/>
                  <a:pt x="163" y="53"/>
                  <a:pt x="160" y="53"/>
                </a:cubicBezTo>
                <a:lnTo>
                  <a:pt x="156" y="53"/>
                </a:lnTo>
                <a:close/>
                <a:moveTo>
                  <a:pt x="177" y="91"/>
                </a:moveTo>
                <a:cubicBezTo>
                  <a:pt x="205" y="44"/>
                  <a:pt x="205" y="44"/>
                  <a:pt x="205" y="44"/>
                </a:cubicBezTo>
                <a:cubicBezTo>
                  <a:pt x="221" y="44"/>
                  <a:pt x="221" y="44"/>
                  <a:pt x="221" y="44"/>
                </a:cubicBezTo>
                <a:cubicBezTo>
                  <a:pt x="230" y="91"/>
                  <a:pt x="230" y="91"/>
                  <a:pt x="230" y="91"/>
                </a:cubicBezTo>
                <a:cubicBezTo>
                  <a:pt x="215" y="91"/>
                  <a:pt x="215" y="91"/>
                  <a:pt x="215" y="91"/>
                </a:cubicBezTo>
                <a:cubicBezTo>
                  <a:pt x="214" y="81"/>
                  <a:pt x="214" y="81"/>
                  <a:pt x="214" y="81"/>
                </a:cubicBezTo>
                <a:cubicBezTo>
                  <a:pt x="195" y="81"/>
                  <a:pt x="195" y="81"/>
                  <a:pt x="195" y="81"/>
                </a:cubicBezTo>
                <a:cubicBezTo>
                  <a:pt x="190" y="91"/>
                  <a:pt x="190" y="91"/>
                  <a:pt x="190" y="91"/>
                </a:cubicBezTo>
                <a:lnTo>
                  <a:pt x="177" y="91"/>
                </a:lnTo>
                <a:close/>
                <a:moveTo>
                  <a:pt x="200" y="73"/>
                </a:moveTo>
                <a:cubicBezTo>
                  <a:pt x="213" y="73"/>
                  <a:pt x="213" y="73"/>
                  <a:pt x="213" y="73"/>
                </a:cubicBezTo>
                <a:cubicBezTo>
                  <a:pt x="211" y="53"/>
                  <a:pt x="211" y="53"/>
                  <a:pt x="211" y="53"/>
                </a:cubicBezTo>
                <a:cubicBezTo>
                  <a:pt x="211" y="53"/>
                  <a:pt x="211" y="53"/>
                  <a:pt x="211" y="53"/>
                </a:cubicBezTo>
                <a:lnTo>
                  <a:pt x="200" y="73"/>
                </a:lnTo>
                <a:close/>
                <a:moveTo>
                  <a:pt x="235" y="91"/>
                </a:moveTo>
                <a:cubicBezTo>
                  <a:pt x="245" y="44"/>
                  <a:pt x="245" y="44"/>
                  <a:pt x="245" y="44"/>
                </a:cubicBezTo>
                <a:cubicBezTo>
                  <a:pt x="279" y="44"/>
                  <a:pt x="279" y="44"/>
                  <a:pt x="279" y="44"/>
                </a:cubicBezTo>
                <a:cubicBezTo>
                  <a:pt x="277" y="53"/>
                  <a:pt x="277" y="53"/>
                  <a:pt x="277" y="53"/>
                </a:cubicBezTo>
                <a:cubicBezTo>
                  <a:pt x="255" y="53"/>
                  <a:pt x="255" y="53"/>
                  <a:pt x="255" y="53"/>
                </a:cubicBezTo>
                <a:cubicBezTo>
                  <a:pt x="253" y="63"/>
                  <a:pt x="253" y="63"/>
                  <a:pt x="253" y="63"/>
                </a:cubicBezTo>
                <a:cubicBezTo>
                  <a:pt x="274" y="63"/>
                  <a:pt x="274" y="63"/>
                  <a:pt x="274" y="63"/>
                </a:cubicBezTo>
                <a:cubicBezTo>
                  <a:pt x="272" y="72"/>
                  <a:pt x="272" y="72"/>
                  <a:pt x="272" y="72"/>
                </a:cubicBezTo>
                <a:cubicBezTo>
                  <a:pt x="251" y="72"/>
                  <a:pt x="251" y="72"/>
                  <a:pt x="251" y="72"/>
                </a:cubicBezTo>
                <a:cubicBezTo>
                  <a:pt x="249" y="82"/>
                  <a:pt x="249" y="82"/>
                  <a:pt x="249" y="82"/>
                </a:cubicBezTo>
                <a:cubicBezTo>
                  <a:pt x="272" y="82"/>
                  <a:pt x="272" y="82"/>
                  <a:pt x="272" y="82"/>
                </a:cubicBezTo>
                <a:cubicBezTo>
                  <a:pt x="270" y="91"/>
                  <a:pt x="270" y="91"/>
                  <a:pt x="270" y="91"/>
                </a:cubicBezTo>
                <a:lnTo>
                  <a:pt x="235" y="91"/>
                </a:lnTo>
                <a:close/>
                <a:moveTo>
                  <a:pt x="103" y="22"/>
                </a:moveTo>
                <a:cubicBezTo>
                  <a:pt x="189" y="22"/>
                  <a:pt x="189" y="22"/>
                  <a:pt x="189" y="22"/>
                </a:cubicBezTo>
                <a:cubicBezTo>
                  <a:pt x="186" y="37"/>
                  <a:pt x="186" y="37"/>
                  <a:pt x="186" y="37"/>
                </a:cubicBezTo>
                <a:cubicBezTo>
                  <a:pt x="99" y="37"/>
                  <a:pt x="99" y="37"/>
                  <a:pt x="99" y="37"/>
                </a:cubicBezTo>
                <a:lnTo>
                  <a:pt x="103" y="22"/>
                </a:lnTo>
                <a:close/>
                <a:moveTo>
                  <a:pt x="107" y="0"/>
                </a:moveTo>
                <a:cubicBezTo>
                  <a:pt x="194" y="0"/>
                  <a:pt x="194" y="0"/>
                  <a:pt x="194" y="0"/>
                </a:cubicBezTo>
                <a:cubicBezTo>
                  <a:pt x="190" y="14"/>
                  <a:pt x="190" y="14"/>
                  <a:pt x="190" y="14"/>
                </a:cubicBezTo>
                <a:cubicBezTo>
                  <a:pt x="104" y="14"/>
                  <a:pt x="104" y="14"/>
                  <a:pt x="104" y="14"/>
                </a:cubicBezTo>
                <a:lnTo>
                  <a:pt x="107" y="0"/>
                </a:lnTo>
                <a:close/>
                <a:moveTo>
                  <a:pt x="82" y="121"/>
                </a:moveTo>
                <a:cubicBezTo>
                  <a:pt x="168" y="121"/>
                  <a:pt x="168" y="121"/>
                  <a:pt x="168" y="121"/>
                </a:cubicBezTo>
                <a:cubicBezTo>
                  <a:pt x="165" y="135"/>
                  <a:pt x="165" y="135"/>
                  <a:pt x="165" y="135"/>
                </a:cubicBezTo>
                <a:cubicBezTo>
                  <a:pt x="79" y="135"/>
                  <a:pt x="79" y="135"/>
                  <a:pt x="79" y="135"/>
                </a:cubicBezTo>
                <a:lnTo>
                  <a:pt x="82" y="121"/>
                </a:lnTo>
                <a:close/>
                <a:moveTo>
                  <a:pt x="86" y="98"/>
                </a:moveTo>
                <a:cubicBezTo>
                  <a:pt x="173" y="98"/>
                  <a:pt x="173" y="98"/>
                  <a:pt x="173" y="98"/>
                </a:cubicBezTo>
                <a:cubicBezTo>
                  <a:pt x="170" y="113"/>
                  <a:pt x="170" y="113"/>
                  <a:pt x="170" y="113"/>
                </a:cubicBezTo>
                <a:cubicBezTo>
                  <a:pt x="83" y="113"/>
                  <a:pt x="83" y="113"/>
                  <a:pt x="83" y="113"/>
                </a:cubicBezTo>
                <a:lnTo>
                  <a:pt x="86" y="98"/>
                </a:lnTo>
                <a:close/>
              </a:path>
            </a:pathLst>
          </a:custGeom>
          <a:solidFill>
            <a:srgbClr val="007AC2"/>
          </a:solidFill>
          <a:ln>
            <a:noFill/>
          </a:ln>
        </p:spPr>
        <p:txBody>
          <a:bodyPr vert="horz" wrap="square" lIns="91440" tIns="45720" rIns="91440" bIns="45720" numCol="1" anchor="t" anchorCtr="0" compatLnSpc="1">
            <a:prstTxWarp prst="textNoShape">
              <a:avLst/>
            </a:prstTxWarp>
          </a:bodyPr>
          <a:lstStyle/>
          <a:p>
            <a:endParaRPr lang="pt-BR"/>
          </a:p>
        </p:txBody>
      </p:sp>
      <p:sp>
        <p:nvSpPr>
          <p:cNvPr id="10" name="CaixaDeTexto 9"/>
          <p:cNvSpPr txBox="1"/>
          <p:nvPr/>
        </p:nvSpPr>
        <p:spPr>
          <a:xfrm>
            <a:off x="4129272" y="2453305"/>
            <a:ext cx="4185569" cy="1200329"/>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lang="pt-BR" sz="7200" b="1" dirty="0">
                <a:solidFill>
                  <a:schemeClr val="bg1"/>
                </a:solidFill>
              </a:rPr>
              <a:t>resultados</a:t>
            </a:r>
            <a:endParaRPr lang="pt-BR" sz="4000" b="1" dirty="0">
              <a:solidFill>
                <a:schemeClr val="bg1"/>
              </a:solidFill>
            </a:endParaRPr>
          </a:p>
        </p:txBody>
      </p:sp>
      <p:pic>
        <p:nvPicPr>
          <p:cNvPr id="22" name="Imagem 21"/>
          <p:cNvPicPr>
            <a:picLocks noChangeAspect="1"/>
          </p:cNvPicPr>
          <p:nvPr/>
        </p:nvPicPr>
        <p:blipFill>
          <a:blip r:embed="rId3"/>
          <a:stretch>
            <a:fillRect/>
          </a:stretch>
        </p:blipFill>
        <p:spPr>
          <a:xfrm>
            <a:off x="3303001" y="5453733"/>
            <a:ext cx="2196917" cy="748225"/>
          </a:xfrm>
          <a:prstGeom prst="rect">
            <a:avLst/>
          </a:prstGeom>
        </p:spPr>
      </p:pic>
      <p:sp>
        <p:nvSpPr>
          <p:cNvPr id="32" name="Forma livre 31"/>
          <p:cNvSpPr/>
          <p:nvPr/>
        </p:nvSpPr>
        <p:spPr>
          <a:xfrm rot="10800000" flipH="1">
            <a:off x="353335" y="-1862"/>
            <a:ext cx="467547" cy="91461"/>
          </a:xfrm>
          <a:custGeom>
            <a:avLst/>
            <a:gdLst>
              <a:gd name="connsiteX0" fmla="*/ 0 w 219075"/>
              <a:gd name="connsiteY0" fmla="*/ 0 h 88900"/>
              <a:gd name="connsiteX1" fmla="*/ 196850 w 219075"/>
              <a:gd name="connsiteY1" fmla="*/ 88900 h 88900"/>
              <a:gd name="connsiteX2" fmla="*/ 219075 w 219075"/>
              <a:gd name="connsiteY2" fmla="*/ 3175 h 88900"/>
              <a:gd name="connsiteX3" fmla="*/ 0 w 219075"/>
              <a:gd name="connsiteY3" fmla="*/ 0 h 88900"/>
              <a:gd name="connsiteX0" fmla="*/ 0 w 196850"/>
              <a:gd name="connsiteY0" fmla="*/ 11517 h 100417"/>
              <a:gd name="connsiteX1" fmla="*/ 196850 w 196850"/>
              <a:gd name="connsiteY1" fmla="*/ 100417 h 100417"/>
              <a:gd name="connsiteX2" fmla="*/ 187316 w 196850"/>
              <a:gd name="connsiteY2" fmla="*/ 0 h 100417"/>
              <a:gd name="connsiteX3" fmla="*/ 0 w 196850"/>
              <a:gd name="connsiteY3" fmla="*/ 11517 h 100417"/>
              <a:gd name="connsiteX0" fmla="*/ 0 w 196850"/>
              <a:gd name="connsiteY0" fmla="*/ 26209 h 115109"/>
              <a:gd name="connsiteX1" fmla="*/ 196850 w 196850"/>
              <a:gd name="connsiteY1" fmla="*/ 115109 h 115109"/>
              <a:gd name="connsiteX2" fmla="*/ 183346 w 196850"/>
              <a:gd name="connsiteY2" fmla="*/ 0 h 115109"/>
              <a:gd name="connsiteX3" fmla="*/ 0 w 196850"/>
              <a:gd name="connsiteY3" fmla="*/ 26209 h 115109"/>
              <a:gd name="connsiteX0" fmla="*/ 0 w 196850"/>
              <a:gd name="connsiteY0" fmla="*/ 0 h 88900"/>
              <a:gd name="connsiteX1" fmla="*/ 196850 w 196850"/>
              <a:gd name="connsiteY1" fmla="*/ 88900 h 88900"/>
              <a:gd name="connsiteX2" fmla="*/ 189301 w 196850"/>
              <a:gd name="connsiteY2" fmla="*/ 6847 h 88900"/>
              <a:gd name="connsiteX3" fmla="*/ 0 w 196850"/>
              <a:gd name="connsiteY3" fmla="*/ 0 h 88900"/>
              <a:gd name="connsiteX0" fmla="*/ 0 w 194865"/>
              <a:gd name="connsiteY0" fmla="*/ 11518 h 82053"/>
              <a:gd name="connsiteX1" fmla="*/ 194865 w 194865"/>
              <a:gd name="connsiteY1" fmla="*/ 82053 h 82053"/>
              <a:gd name="connsiteX2" fmla="*/ 187316 w 194865"/>
              <a:gd name="connsiteY2" fmla="*/ 0 h 82053"/>
              <a:gd name="connsiteX3" fmla="*/ 0 w 194865"/>
              <a:gd name="connsiteY3" fmla="*/ 11518 h 82053"/>
              <a:gd name="connsiteX0" fmla="*/ 0 w 194865"/>
              <a:gd name="connsiteY0" fmla="*/ 0 h 70535"/>
              <a:gd name="connsiteX1" fmla="*/ 194865 w 194865"/>
              <a:gd name="connsiteY1" fmla="*/ 70535 h 70535"/>
              <a:gd name="connsiteX2" fmla="*/ 189301 w 194865"/>
              <a:gd name="connsiteY2" fmla="*/ 3173 h 70535"/>
              <a:gd name="connsiteX3" fmla="*/ 0 w 194865"/>
              <a:gd name="connsiteY3" fmla="*/ 0 h 70535"/>
            </a:gdLst>
            <a:ahLst/>
            <a:cxnLst>
              <a:cxn ang="0">
                <a:pos x="connsiteX0" y="connsiteY0"/>
              </a:cxn>
              <a:cxn ang="0">
                <a:pos x="connsiteX1" y="connsiteY1"/>
              </a:cxn>
              <a:cxn ang="0">
                <a:pos x="connsiteX2" y="connsiteY2"/>
              </a:cxn>
              <a:cxn ang="0">
                <a:pos x="connsiteX3" y="connsiteY3"/>
              </a:cxn>
            </a:cxnLst>
            <a:rect l="l" t="t" r="r" b="b"/>
            <a:pathLst>
              <a:path w="194865" h="70535">
                <a:moveTo>
                  <a:pt x="0" y="0"/>
                </a:moveTo>
                <a:lnTo>
                  <a:pt x="194865" y="70535"/>
                </a:lnTo>
                <a:lnTo>
                  <a:pt x="189301" y="3173"/>
                </a:lnTo>
                <a:lnTo>
                  <a:pt x="0"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Retângulo 32"/>
          <p:cNvSpPr/>
          <p:nvPr/>
        </p:nvSpPr>
        <p:spPr>
          <a:xfrm>
            <a:off x="-446231" y="6440621"/>
            <a:ext cx="12846183" cy="363565"/>
          </a:xfrm>
          <a:prstGeom prst="rect">
            <a:avLst/>
          </a:prstGeom>
          <a:solidFill>
            <a:schemeClr val="bg1">
              <a:lumMod val="85000"/>
            </a:schemeClr>
          </a:solidFill>
          <a:ln>
            <a:noFill/>
          </a:ln>
          <a:effectLst>
            <a:innerShdw blurRad="25400" dist="12700" dir="13500000">
              <a:prstClr val="black">
                <a:alpha val="2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Paralelogramo 33"/>
          <p:cNvSpPr/>
          <p:nvPr/>
        </p:nvSpPr>
        <p:spPr>
          <a:xfrm>
            <a:off x="-132358" y="6528461"/>
            <a:ext cx="12614644" cy="271743"/>
          </a:xfrm>
          <a:prstGeom prst="parallelogram">
            <a:avLst/>
          </a:prstGeom>
          <a:gradFill flip="none" rotWithShape="1">
            <a:gsLst>
              <a:gs pos="59000">
                <a:srgbClr val="004676"/>
              </a:gs>
              <a:gs pos="0">
                <a:srgbClr val="004676"/>
              </a:gs>
              <a:gs pos="65000">
                <a:srgbClr val="01659D">
                  <a:shade val="67500"/>
                  <a:satMod val="115000"/>
                </a:srgbClr>
              </a:gs>
              <a:gs pos="72000">
                <a:srgbClr val="01659D">
                  <a:shade val="100000"/>
                  <a:satMod val="115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4" name="Espaço Reservado para Número de Slide 3"/>
          <p:cNvSpPr>
            <a:spLocks noGrp="1"/>
          </p:cNvSpPr>
          <p:nvPr/>
        </p:nvSpPr>
        <p:spPr>
          <a:xfrm>
            <a:off x="9387641" y="6377161"/>
            <a:ext cx="2743200" cy="365125"/>
          </a:xfrm>
          <a:prstGeom prst="rect">
            <a:avLst/>
          </a:prstGeom>
        </p:spPr>
        <p:txBody>
          <a:bodyPr/>
          <a:lstStyle>
            <a:defPPr>
              <a:defRPr lang="pt-BR"/>
            </a:defPPr>
            <a:lvl1pPr marL="0" algn="r" defTabSz="914400" rtl="0" eaLnBrk="1" latinLnBrk="0" hangingPunct="1">
              <a:defRPr sz="2400" b="1" kern="1200">
                <a:solidFill>
                  <a:srgbClr val="002060"/>
                </a:solidFill>
                <a:latin typeface="Arial Narrow" panose="020B060602020203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600" dirty="0">
              <a:solidFill>
                <a:schemeClr val="bg1">
                  <a:lumMod val="50000"/>
                </a:schemeClr>
              </a:solidFill>
            </a:endParaRPr>
          </a:p>
        </p:txBody>
      </p:sp>
      <p:sp>
        <p:nvSpPr>
          <p:cNvPr id="60" name="Paralelogramo 59"/>
          <p:cNvSpPr/>
          <p:nvPr/>
        </p:nvSpPr>
        <p:spPr>
          <a:xfrm>
            <a:off x="-67602" y="-14249"/>
            <a:ext cx="12259602" cy="418466"/>
          </a:xfrm>
          <a:prstGeom prst="parallelogram">
            <a:avLst>
              <a:gd name="adj" fmla="val 0"/>
            </a:avLst>
          </a:prstGeom>
          <a:solidFill>
            <a:srgbClr val="0E7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1667947037"/>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additive="base">
                                        <p:cTn id="26" dur="500" fill="hold"/>
                                        <p:tgtEl>
                                          <p:spTgt spid="27"/>
                                        </p:tgtEl>
                                        <p:attrNameLst>
                                          <p:attrName>ppt_x</p:attrName>
                                        </p:attrNameLst>
                                      </p:cBhvr>
                                      <p:tavLst>
                                        <p:tav tm="0">
                                          <p:val>
                                            <p:strVal val="1+#ppt_w/2"/>
                                          </p:val>
                                        </p:tav>
                                        <p:tav tm="100000">
                                          <p:val>
                                            <p:strVal val="#ppt_x"/>
                                          </p:val>
                                        </p:tav>
                                      </p:tavLst>
                                    </p:anim>
                                    <p:anim calcmode="lin" valueType="num">
                                      <p:cBhvr additive="base">
                                        <p:cTn id="27" dur="500" fill="hold"/>
                                        <p:tgtEl>
                                          <p:spTgt spid="27"/>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27" grpId="0" animBg="1"/>
      <p:bldP spid="9" grpId="0" animBg="1"/>
      <p:bldP spid="10" grpId="0"/>
      <p:bldP spid="3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 name="Gráfico2014"/>
          <p:cNvGraphicFramePr>
            <a:graphicFrameLocks/>
          </p:cNvGraphicFramePr>
          <p:nvPr>
            <p:extLst>
              <p:ext uri="{D42A27DB-BD31-4B8C-83A1-F6EECF244321}">
                <p14:modId xmlns:p14="http://schemas.microsoft.com/office/powerpoint/2010/main" val="885523473"/>
              </p:ext>
            </p:extLst>
          </p:nvPr>
        </p:nvGraphicFramePr>
        <p:xfrm>
          <a:off x="4775355" y="3469468"/>
          <a:ext cx="7324407" cy="2743200"/>
        </p:xfrm>
        <a:graphic>
          <a:graphicData uri="http://schemas.openxmlformats.org/drawingml/2006/chart">
            <c:chart xmlns:c="http://schemas.openxmlformats.org/drawingml/2006/chart" xmlns:r="http://schemas.openxmlformats.org/officeDocument/2006/relationships" r:id="rId2"/>
          </a:graphicData>
        </a:graphic>
      </p:graphicFrame>
      <p:sp>
        <p:nvSpPr>
          <p:cNvPr id="27" name="Espaço Reservado para Conteúdo 2"/>
          <p:cNvSpPr>
            <a:spLocks noGrp="1"/>
          </p:cNvSpPr>
          <p:nvPr>
            <p:ph idx="4294967295"/>
          </p:nvPr>
        </p:nvSpPr>
        <p:spPr>
          <a:xfrm>
            <a:off x="844735" y="1165308"/>
            <a:ext cx="8140222" cy="1351288"/>
          </a:xfrm>
          <a:prstGeom prst="rect">
            <a:avLst/>
          </a:prstGeom>
          <a:solidFill>
            <a:schemeClr val="bg1"/>
          </a:solidFill>
        </p:spPr>
        <p:txBody>
          <a:bodyPr/>
          <a:lstStyle/>
          <a:p>
            <a:r>
              <a:rPr lang="pt-BR" sz="2000" dirty="0"/>
              <a:t>com relação aos atributos do consultor, as avaliações dos entrevistados foram positivas, sendo todas superiores a 8,4, e praticamente repetiram os bons resultados apurado na última pesquisa (P9)</a:t>
            </a:r>
          </a:p>
        </p:txBody>
      </p:sp>
      <p:sp>
        <p:nvSpPr>
          <p:cNvPr id="38"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80" name="CaixaDeTexto 97"/>
          <p:cNvSpPr txBox="1"/>
          <p:nvPr/>
        </p:nvSpPr>
        <p:spPr>
          <a:xfrm>
            <a:off x="5941515" y="2244161"/>
            <a:ext cx="5023460" cy="707886"/>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avaliação do consultor do Sebraetec em relação aos seguintes aspectos</a:t>
            </a:r>
          </a:p>
        </p:txBody>
      </p:sp>
      <p:grpSp>
        <p:nvGrpSpPr>
          <p:cNvPr id="81" name="disparo_historico"/>
          <p:cNvGrpSpPr/>
          <p:nvPr/>
        </p:nvGrpSpPr>
        <p:grpSpPr>
          <a:xfrm>
            <a:off x="10850749" y="5860418"/>
            <a:ext cx="1069593" cy="497735"/>
            <a:chOff x="10807700" y="5128364"/>
            <a:chExt cx="1069593" cy="497735"/>
          </a:xfrm>
        </p:grpSpPr>
        <p:sp>
          <p:nvSpPr>
            <p:cNvPr id="82"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83" name="Imagem 82"/>
            <p:cNvPicPr>
              <a:picLocks noChangeAspect="1"/>
            </p:cNvPicPr>
            <p:nvPr/>
          </p:nvPicPr>
          <p:blipFill>
            <a:blip r:embed="rId3"/>
            <a:stretch>
              <a:fillRect/>
            </a:stretch>
          </p:blipFill>
          <p:spPr>
            <a:xfrm>
              <a:off x="10900443" y="5223781"/>
              <a:ext cx="222928" cy="295539"/>
            </a:xfrm>
            <a:prstGeom prst="rect">
              <a:avLst/>
            </a:prstGeom>
          </p:spPr>
        </p:pic>
        <p:sp>
          <p:nvSpPr>
            <p:cNvPr id="84" name="Retângulo 83"/>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2" name="Agrupar 1"/>
          <p:cNvGrpSpPr/>
          <p:nvPr/>
        </p:nvGrpSpPr>
        <p:grpSpPr>
          <a:xfrm>
            <a:off x="4901234" y="3145270"/>
            <a:ext cx="7000669" cy="2590132"/>
            <a:chOff x="4901234" y="3145270"/>
            <a:chExt cx="7000669" cy="2590132"/>
          </a:xfrm>
        </p:grpSpPr>
        <p:grpSp>
          <p:nvGrpSpPr>
            <p:cNvPr id="95" name="Grupo 94"/>
            <p:cNvGrpSpPr/>
            <p:nvPr/>
          </p:nvGrpSpPr>
          <p:grpSpPr>
            <a:xfrm>
              <a:off x="4901234" y="3145270"/>
              <a:ext cx="7000669" cy="2515789"/>
              <a:chOff x="5222929" y="3145271"/>
              <a:chExt cx="6541216" cy="2237662"/>
            </a:xfrm>
          </p:grpSpPr>
          <p:cxnSp>
            <p:nvCxnSpPr>
              <p:cNvPr id="88" name="Conector reto 87"/>
              <p:cNvCxnSpPr/>
              <p:nvPr/>
            </p:nvCxnSpPr>
            <p:spPr>
              <a:xfrm>
                <a:off x="5222929"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a:off x="6313132"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a:off x="7403335"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Conector reto 90"/>
              <p:cNvCxnSpPr/>
              <p:nvPr/>
            </p:nvCxnSpPr>
            <p:spPr>
              <a:xfrm>
                <a:off x="8493538"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92" name="Conector reto 91"/>
              <p:cNvCxnSpPr/>
              <p:nvPr/>
            </p:nvCxnSpPr>
            <p:spPr>
              <a:xfrm>
                <a:off x="9583741"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10673944" y="3145271"/>
                <a:ext cx="0" cy="2237662"/>
              </a:xfrm>
              <a:prstGeom prst="line">
                <a:avLst/>
              </a:prstGeom>
            </p:spPr>
            <p:style>
              <a:lnRef idx="1">
                <a:schemeClr val="accent1"/>
              </a:lnRef>
              <a:fillRef idx="0">
                <a:schemeClr val="accent1"/>
              </a:fillRef>
              <a:effectRef idx="0">
                <a:schemeClr val="accent1"/>
              </a:effectRef>
              <a:fontRef idx="minor">
                <a:schemeClr val="tx1"/>
              </a:fontRef>
            </p:style>
          </p:cxnSp>
          <p:cxnSp>
            <p:nvCxnSpPr>
              <p:cNvPr id="94" name="Conector reto 93"/>
              <p:cNvCxnSpPr/>
              <p:nvPr/>
            </p:nvCxnSpPr>
            <p:spPr>
              <a:xfrm>
                <a:off x="11764145" y="3145271"/>
                <a:ext cx="0" cy="2237662"/>
              </a:xfrm>
              <a:prstGeom prst="line">
                <a:avLst/>
              </a:prstGeom>
            </p:spPr>
            <p:style>
              <a:lnRef idx="1">
                <a:schemeClr val="accent1"/>
              </a:lnRef>
              <a:fillRef idx="0">
                <a:schemeClr val="accent1"/>
              </a:fillRef>
              <a:effectRef idx="0">
                <a:schemeClr val="accent1"/>
              </a:effectRef>
              <a:fontRef idx="minor">
                <a:schemeClr val="tx1"/>
              </a:fontRef>
            </p:style>
          </p:cxnSp>
        </p:grpSp>
        <p:sp>
          <p:nvSpPr>
            <p:cNvPr id="96" name="Retângulo 95"/>
            <p:cNvSpPr/>
            <p:nvPr/>
          </p:nvSpPr>
          <p:spPr>
            <a:xfrm>
              <a:off x="4901234" y="5682049"/>
              <a:ext cx="1166779" cy="5335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7" name="Retângulo 96"/>
            <p:cNvSpPr/>
            <p:nvPr/>
          </p:nvSpPr>
          <p:spPr>
            <a:xfrm>
              <a:off x="6068012" y="5682049"/>
              <a:ext cx="1166779" cy="53353"/>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8" name="Retângulo 97"/>
            <p:cNvSpPr/>
            <p:nvPr/>
          </p:nvSpPr>
          <p:spPr>
            <a:xfrm>
              <a:off x="7234790" y="5682049"/>
              <a:ext cx="1166779" cy="53353"/>
            </a:xfrm>
            <a:prstGeom prst="rect">
              <a:avLst/>
            </a:prstGeom>
            <a:solidFill>
              <a:srgbClr val="5482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9" name="Retângulo 98"/>
            <p:cNvSpPr/>
            <p:nvPr/>
          </p:nvSpPr>
          <p:spPr>
            <a:xfrm>
              <a:off x="8401568" y="5682049"/>
              <a:ext cx="1166779" cy="5335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0" name="Retângulo 99"/>
            <p:cNvSpPr/>
            <p:nvPr/>
          </p:nvSpPr>
          <p:spPr>
            <a:xfrm>
              <a:off x="9568346" y="5682049"/>
              <a:ext cx="1166779" cy="53353"/>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1" name="Retângulo 100"/>
            <p:cNvSpPr/>
            <p:nvPr/>
          </p:nvSpPr>
          <p:spPr>
            <a:xfrm>
              <a:off x="10735124" y="5682049"/>
              <a:ext cx="1166779" cy="53353"/>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106" name="Tabela 105"/>
          <p:cNvGraphicFramePr>
            <a:graphicFrameLocks noGrp="1"/>
          </p:cNvGraphicFramePr>
          <p:nvPr>
            <p:extLst>
              <p:ext uri="{D42A27DB-BD31-4B8C-83A1-F6EECF244321}">
                <p14:modId xmlns:p14="http://schemas.microsoft.com/office/powerpoint/2010/main" val="3321536837"/>
              </p:ext>
            </p:extLst>
          </p:nvPr>
        </p:nvGraphicFramePr>
        <p:xfrm>
          <a:off x="562778" y="3071764"/>
          <a:ext cx="3312000" cy="2722410"/>
        </p:xfrm>
        <a:graphic>
          <a:graphicData uri="http://schemas.openxmlformats.org/drawingml/2006/table">
            <a:tbl>
              <a:tblPr bandRow="1">
                <a:tableStyleId>{00A15C55-8517-42AA-B614-E9B94910E393}</a:tableStyleId>
              </a:tblPr>
              <a:tblGrid>
                <a:gridCol w="2856021">
                  <a:extLst>
                    <a:ext uri="{9D8B030D-6E8A-4147-A177-3AD203B41FA5}">
                      <a16:colId xmlns:a16="http://schemas.microsoft.com/office/drawing/2014/main" xmlns="" val="20000"/>
                    </a:ext>
                  </a:extLst>
                </a:gridCol>
                <a:gridCol w="455979">
                  <a:extLst>
                    <a:ext uri="{9D8B030D-6E8A-4147-A177-3AD203B41FA5}">
                      <a16:colId xmlns:a16="http://schemas.microsoft.com/office/drawing/2014/main" xmlns="" val="20001"/>
                    </a:ext>
                  </a:extLst>
                </a:gridCol>
              </a:tblGrid>
              <a:tr h="432000">
                <a:tc>
                  <a:txBody>
                    <a:bodyPr/>
                    <a:lstStyle/>
                    <a:p>
                      <a:pPr algn="r" fontAlgn="b"/>
                      <a:r>
                        <a:rPr lang="pt-BR" sz="1600" u="none" strike="noStrike" dirty="0">
                          <a:effectLst/>
                        </a:rPr>
                        <a:t>P9.3 </a:t>
                      </a:r>
                      <a:r>
                        <a:rPr lang="pt-BR" sz="1600" b="1" u="none" strike="noStrike" dirty="0">
                          <a:effectLst/>
                        </a:rPr>
                        <a:t>educação e postura ética</a:t>
                      </a:r>
                    </a:p>
                  </a:txBody>
                  <a:tcPr marL="9525" marR="108000" marT="9525" marB="0" anchor="ctr">
                    <a:lnR w="38100" cap="flat" cmpd="sng" algn="ctr">
                      <a:solidFill>
                        <a:srgbClr val="FFC000"/>
                      </a:solidFill>
                      <a:prstDash val="solid"/>
                      <a:round/>
                      <a:headEnd type="none" w="med" len="med"/>
                      <a:tailEnd type="none" w="med" len="med"/>
                    </a:lnR>
                    <a:solidFill>
                      <a:srgbClr val="CCECFF">
                        <a:alpha val="14118"/>
                      </a:srgbClr>
                    </a:solidFill>
                  </a:tcPr>
                </a:tc>
                <a:tc>
                  <a:txBody>
                    <a:bodyPr/>
                    <a:lstStyle/>
                    <a:p>
                      <a:pPr algn="ctr" fontAlgn="b"/>
                      <a:r>
                        <a:rPr lang="pt-BR" sz="2000" b="1" u="none" strike="noStrike" dirty="0">
                          <a:solidFill>
                            <a:schemeClr val="accent1">
                              <a:lumMod val="50000"/>
                            </a:schemeClr>
                          </a:solidFill>
                          <a:effectLst/>
                        </a:rPr>
                        <a:t>9,4</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FFC000"/>
                      </a:solidFill>
                      <a:prstDash val="solid"/>
                      <a:round/>
                      <a:headEnd type="none" w="med" len="med"/>
                      <a:tailEnd type="none" w="med" len="med"/>
                    </a:lnL>
                    <a:noFill/>
                  </a:tcPr>
                </a:tc>
                <a:extLst>
                  <a:ext uri="{0D108BD9-81ED-4DB2-BD59-A6C34878D82A}">
                    <a16:rowId xmlns:a16="http://schemas.microsoft.com/office/drawing/2014/main" xmlns="" val="10000"/>
                  </a:ext>
                </a:extLst>
              </a:tr>
              <a:tr h="432000">
                <a:tc>
                  <a:txBody>
                    <a:bodyPr/>
                    <a:lstStyle/>
                    <a:p>
                      <a:pPr algn="r" fontAlgn="b"/>
                      <a:r>
                        <a:rPr lang="pt-BR" sz="1600" u="none" strike="noStrike" dirty="0">
                          <a:effectLst/>
                        </a:rPr>
                        <a:t>P9.2  </a:t>
                      </a:r>
                      <a:r>
                        <a:rPr lang="pt-BR" sz="1600" b="1" u="none" strike="noStrike" dirty="0">
                          <a:effectLst/>
                        </a:rPr>
                        <a:t>domínio do assunto</a:t>
                      </a:r>
                    </a:p>
                  </a:txBody>
                  <a:tcPr marL="9525" marR="108000" marT="9525" marB="0" anchor="ctr">
                    <a:lnR w="38100" cap="flat" cmpd="sng" algn="ctr">
                      <a:solidFill>
                        <a:srgbClr val="C55A11"/>
                      </a:solidFill>
                      <a:prstDash val="solid"/>
                      <a:round/>
                      <a:headEnd type="none" w="med" len="med"/>
                      <a:tailEnd type="none" w="med" len="med"/>
                    </a:lnR>
                    <a:noFill/>
                  </a:tcPr>
                </a:tc>
                <a:tc>
                  <a:txBody>
                    <a:bodyPr/>
                    <a:lstStyle/>
                    <a:p>
                      <a:pPr algn="ctr" fontAlgn="b"/>
                      <a:r>
                        <a:rPr lang="pt-BR" sz="2000" b="1" u="none" strike="noStrike" dirty="0">
                          <a:solidFill>
                            <a:schemeClr val="accent1">
                              <a:lumMod val="50000"/>
                            </a:schemeClr>
                          </a:solidFill>
                          <a:effectLst/>
                        </a:rPr>
                        <a:t>9,0</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C55A11"/>
                      </a:solidFill>
                      <a:prstDash val="solid"/>
                      <a:round/>
                      <a:headEnd type="none" w="med" len="med"/>
                      <a:tailEnd type="none" w="med" len="med"/>
                    </a:lnL>
                    <a:solidFill>
                      <a:srgbClr val="CCECFF">
                        <a:alpha val="14118"/>
                      </a:srgbClr>
                    </a:solidFill>
                  </a:tcPr>
                </a:tc>
                <a:extLst>
                  <a:ext uri="{0D108BD9-81ED-4DB2-BD59-A6C34878D82A}">
                    <a16:rowId xmlns:a16="http://schemas.microsoft.com/office/drawing/2014/main" xmlns="" val="10001"/>
                  </a:ext>
                </a:extLst>
              </a:tr>
              <a:tr h="432000">
                <a:tc>
                  <a:txBody>
                    <a:bodyPr/>
                    <a:lstStyle/>
                    <a:p>
                      <a:pPr algn="r" fontAlgn="b"/>
                      <a:r>
                        <a:rPr lang="pt-BR" sz="1600" u="none" strike="noStrike" dirty="0">
                          <a:effectLst/>
                        </a:rPr>
                        <a:t>P9.1 </a:t>
                      </a:r>
                      <a:r>
                        <a:rPr lang="pt-BR" sz="1600" b="1" u="none" strike="noStrike" dirty="0">
                          <a:effectLst/>
                        </a:rPr>
                        <a:t>facilidade de comunicação</a:t>
                      </a:r>
                    </a:p>
                  </a:txBody>
                  <a:tcPr marL="9525" marR="108000" marT="9525" marB="0" anchor="ctr">
                    <a:lnR w="38100" cap="flat" cmpd="sng" algn="ctr">
                      <a:solidFill>
                        <a:srgbClr val="548235"/>
                      </a:solidFill>
                      <a:prstDash val="solid"/>
                      <a:round/>
                      <a:headEnd type="none" w="med" len="med"/>
                      <a:tailEnd type="none" w="med" len="med"/>
                    </a:lnR>
                    <a:solidFill>
                      <a:srgbClr val="CCECFF">
                        <a:alpha val="14118"/>
                      </a:srgbClr>
                    </a:solidFill>
                  </a:tcPr>
                </a:tc>
                <a:tc>
                  <a:txBody>
                    <a:bodyPr/>
                    <a:lstStyle/>
                    <a:p>
                      <a:pPr algn="ctr" fontAlgn="b"/>
                      <a:r>
                        <a:rPr lang="pt-BR" sz="2000" b="1" u="none" strike="noStrike" dirty="0">
                          <a:solidFill>
                            <a:schemeClr val="accent1">
                              <a:lumMod val="50000"/>
                            </a:schemeClr>
                          </a:solidFill>
                          <a:effectLst/>
                        </a:rPr>
                        <a:t>9,0</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548235"/>
                      </a:solidFill>
                      <a:prstDash val="solid"/>
                      <a:round/>
                      <a:headEnd type="none" w="med" len="med"/>
                      <a:tailEnd type="none" w="med" len="med"/>
                    </a:lnL>
                    <a:noFill/>
                  </a:tcPr>
                </a:tc>
                <a:extLst>
                  <a:ext uri="{0D108BD9-81ED-4DB2-BD59-A6C34878D82A}">
                    <a16:rowId xmlns:a16="http://schemas.microsoft.com/office/drawing/2014/main" xmlns="" val="10002"/>
                  </a:ext>
                </a:extLst>
              </a:tr>
              <a:tr h="432000">
                <a:tc>
                  <a:txBody>
                    <a:bodyPr/>
                    <a:lstStyle/>
                    <a:p>
                      <a:pPr algn="r" fontAlgn="b"/>
                      <a:r>
                        <a:rPr lang="pt-BR" sz="1600" u="none" strike="noStrike" dirty="0">
                          <a:effectLst/>
                        </a:rPr>
                        <a:t> P9.4 </a:t>
                      </a:r>
                      <a:r>
                        <a:rPr lang="pt-BR" sz="1600" b="1" u="none" strike="noStrike" dirty="0">
                          <a:effectLst/>
                        </a:rPr>
                        <a:t>acompanhamento e orientação</a:t>
                      </a:r>
                    </a:p>
                  </a:txBody>
                  <a:tcPr marL="9525" marR="108000" marT="9525" marB="0" anchor="ctr">
                    <a:lnR w="38100" cap="flat" cmpd="sng" algn="ctr">
                      <a:solidFill>
                        <a:srgbClr val="00B0F0"/>
                      </a:solidFill>
                      <a:prstDash val="solid"/>
                      <a:round/>
                      <a:headEnd type="none" w="med" len="med"/>
                      <a:tailEnd type="none" w="med" len="med"/>
                    </a:lnR>
                    <a:noFill/>
                  </a:tcPr>
                </a:tc>
                <a:tc>
                  <a:txBody>
                    <a:bodyPr/>
                    <a:lstStyle/>
                    <a:p>
                      <a:pPr algn="ctr" fontAlgn="b"/>
                      <a:r>
                        <a:rPr lang="pt-BR" sz="2000" b="1" u="none" strike="noStrike" dirty="0">
                          <a:solidFill>
                            <a:schemeClr val="accent1">
                              <a:lumMod val="50000"/>
                            </a:schemeClr>
                          </a:solidFill>
                          <a:effectLst/>
                        </a:rPr>
                        <a:t>8,8</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00B0F0"/>
                      </a:solidFill>
                      <a:prstDash val="solid"/>
                      <a:round/>
                      <a:headEnd type="none" w="med" len="med"/>
                      <a:tailEnd type="none" w="med" len="med"/>
                    </a:lnL>
                    <a:solidFill>
                      <a:srgbClr val="CCECFF">
                        <a:alpha val="14118"/>
                      </a:srgbClr>
                    </a:solidFill>
                  </a:tcPr>
                </a:tc>
                <a:extLst>
                  <a:ext uri="{0D108BD9-81ED-4DB2-BD59-A6C34878D82A}">
                    <a16:rowId xmlns:a16="http://schemas.microsoft.com/office/drawing/2014/main" xmlns="" val="10003"/>
                  </a:ext>
                </a:extLst>
              </a:tr>
              <a:tr h="432000">
                <a:tc>
                  <a:txBody>
                    <a:bodyPr/>
                    <a:lstStyle/>
                    <a:p>
                      <a:pPr algn="r" fontAlgn="b"/>
                      <a:r>
                        <a:rPr lang="pt-BR" sz="1600" u="none" strike="noStrike" dirty="0">
                          <a:effectLst/>
                        </a:rPr>
                        <a:t>P9.5 </a:t>
                      </a:r>
                      <a:r>
                        <a:rPr lang="pt-BR" sz="1600" b="1" u="none" strike="noStrike" dirty="0">
                          <a:effectLst/>
                        </a:rPr>
                        <a:t>foco em resultado para sua empresa</a:t>
                      </a:r>
                      <a:endParaRPr lang="pt-BR" sz="1600" b="1" i="0" u="none" strike="noStrike" dirty="0">
                        <a:solidFill>
                          <a:srgbClr val="000000"/>
                        </a:solidFill>
                        <a:effectLst/>
                        <a:latin typeface="Calibri" panose="020F0502020204030204" pitchFamily="34" charset="0"/>
                      </a:endParaRPr>
                    </a:p>
                  </a:txBody>
                  <a:tcPr marL="9525" marR="108000" marT="9525" marB="0" anchor="ctr">
                    <a:lnR w="38100" cap="flat" cmpd="sng" algn="ctr">
                      <a:solidFill>
                        <a:srgbClr val="7030A0"/>
                      </a:solidFill>
                      <a:prstDash val="solid"/>
                      <a:round/>
                      <a:headEnd type="none" w="med" len="med"/>
                      <a:tailEnd type="none" w="med" len="med"/>
                    </a:lnR>
                    <a:solidFill>
                      <a:srgbClr val="CCECFF">
                        <a:alpha val="14118"/>
                      </a:srgbClr>
                    </a:solidFill>
                  </a:tcPr>
                </a:tc>
                <a:tc>
                  <a:txBody>
                    <a:bodyPr/>
                    <a:lstStyle/>
                    <a:p>
                      <a:pPr algn="ctr" fontAlgn="b"/>
                      <a:r>
                        <a:rPr lang="pt-BR" sz="2000" b="1" u="none" strike="noStrike" dirty="0">
                          <a:solidFill>
                            <a:schemeClr val="accent1">
                              <a:lumMod val="50000"/>
                            </a:schemeClr>
                          </a:solidFill>
                          <a:effectLst/>
                        </a:rPr>
                        <a:t>8,4</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7030A0"/>
                      </a:solidFill>
                      <a:prstDash val="solid"/>
                      <a:round/>
                      <a:headEnd type="none" w="med" len="med"/>
                      <a:tailEnd type="none" w="med" len="med"/>
                    </a:lnL>
                    <a:noFill/>
                  </a:tcPr>
                </a:tc>
                <a:extLst>
                  <a:ext uri="{0D108BD9-81ED-4DB2-BD59-A6C34878D82A}">
                    <a16:rowId xmlns:a16="http://schemas.microsoft.com/office/drawing/2014/main" xmlns="" val="10004"/>
                  </a:ext>
                </a:extLst>
              </a:tr>
              <a:tr h="432000">
                <a:tc>
                  <a:txBody>
                    <a:bodyPr/>
                    <a:lstStyle/>
                    <a:p>
                      <a:pPr algn="r" fontAlgn="b"/>
                      <a:r>
                        <a:rPr lang="pt-BR" sz="1600" b="1" u="none" strike="noStrike" dirty="0">
                          <a:effectLst/>
                        </a:rPr>
                        <a:t>média</a:t>
                      </a:r>
                      <a:endParaRPr lang="pt-BR" sz="1600" b="1" i="0" u="none" strike="noStrike" dirty="0">
                        <a:solidFill>
                          <a:srgbClr val="000000"/>
                        </a:solidFill>
                        <a:effectLst/>
                        <a:latin typeface="Calibri" panose="020F0502020204030204" pitchFamily="34" charset="0"/>
                      </a:endParaRPr>
                    </a:p>
                  </a:txBody>
                  <a:tcPr marL="9525" marR="108000" marT="9525" marB="0" anchor="ctr">
                    <a:lnR w="38100" cap="flat" cmpd="sng" algn="ctr">
                      <a:solidFill>
                        <a:srgbClr val="92D050"/>
                      </a:solidFill>
                      <a:prstDash val="solid"/>
                      <a:round/>
                      <a:headEnd type="none" w="med" len="med"/>
                      <a:tailEnd type="none" w="med" len="med"/>
                    </a:lnR>
                    <a:noFill/>
                  </a:tcPr>
                </a:tc>
                <a:tc>
                  <a:txBody>
                    <a:bodyPr/>
                    <a:lstStyle/>
                    <a:p>
                      <a:pPr algn="ctr" fontAlgn="b"/>
                      <a:r>
                        <a:rPr lang="pt-BR" sz="2000" b="1" u="none" strike="noStrike" dirty="0">
                          <a:solidFill>
                            <a:schemeClr val="accent1">
                              <a:lumMod val="50000"/>
                            </a:schemeClr>
                          </a:solidFill>
                          <a:effectLst/>
                        </a:rPr>
                        <a:t>8,9</a:t>
                      </a:r>
                      <a:endParaRPr lang="pt-BR" sz="2000" b="1" i="0" u="none" strike="noStrike" dirty="0">
                        <a:solidFill>
                          <a:schemeClr val="accent1">
                            <a:lumMod val="50000"/>
                          </a:schemeClr>
                        </a:solidFill>
                        <a:effectLst/>
                        <a:latin typeface="Calibri" panose="020F0502020204030204" pitchFamily="34" charset="0"/>
                      </a:endParaRPr>
                    </a:p>
                  </a:txBody>
                  <a:tcPr marL="9525" marR="9525" marT="9525" marB="0" anchor="ctr">
                    <a:lnL w="38100" cap="flat" cmpd="sng" algn="ctr">
                      <a:solidFill>
                        <a:srgbClr val="92D050"/>
                      </a:solidFill>
                      <a:prstDash val="solid"/>
                      <a:round/>
                      <a:headEnd type="none" w="med" len="med"/>
                      <a:tailEnd type="none" w="med" len="med"/>
                    </a:lnL>
                    <a:solidFill>
                      <a:srgbClr val="CCECFF">
                        <a:alpha val="14118"/>
                      </a:srgbClr>
                    </a:solidFill>
                  </a:tcPr>
                </a:tc>
                <a:extLst>
                  <a:ext uri="{0D108BD9-81ED-4DB2-BD59-A6C34878D82A}">
                    <a16:rowId xmlns:a16="http://schemas.microsoft.com/office/drawing/2014/main" xmlns="" val="10005"/>
                  </a:ext>
                </a:extLst>
              </a:tr>
            </a:tbl>
          </a:graphicData>
        </a:graphic>
      </p:graphicFrame>
      <p:graphicFrame>
        <p:nvGraphicFramePr>
          <p:cNvPr id="107" name="Tabela 106"/>
          <p:cNvGraphicFramePr>
            <a:graphicFrameLocks noGrp="1"/>
          </p:cNvGraphicFramePr>
          <p:nvPr>
            <p:extLst>
              <p:ext uri="{D42A27DB-BD31-4B8C-83A1-F6EECF244321}">
                <p14:modId xmlns:p14="http://schemas.microsoft.com/office/powerpoint/2010/main" val="2796622476"/>
              </p:ext>
            </p:extLst>
          </p:nvPr>
        </p:nvGraphicFramePr>
        <p:xfrm>
          <a:off x="3935154" y="3086496"/>
          <a:ext cx="452851" cy="2735021"/>
        </p:xfrm>
        <a:graphic>
          <a:graphicData uri="http://schemas.openxmlformats.org/drawingml/2006/table">
            <a:tbl>
              <a:tblPr bandRow="1">
                <a:tableStyleId>{00A15C55-8517-42AA-B614-E9B94910E393}</a:tableStyleId>
              </a:tblPr>
              <a:tblGrid>
                <a:gridCol w="452851">
                  <a:extLst>
                    <a:ext uri="{9D8B030D-6E8A-4147-A177-3AD203B41FA5}">
                      <a16:colId xmlns:a16="http://schemas.microsoft.com/office/drawing/2014/main" xmlns="" val="20000"/>
                    </a:ext>
                  </a:extLst>
                </a:gridCol>
              </a:tblGrid>
              <a:tr h="404861">
                <a:tc>
                  <a:txBody>
                    <a:bodyPr/>
                    <a:lstStyle/>
                    <a:p>
                      <a:pPr algn="ctr" fontAlgn="b"/>
                      <a:r>
                        <a:rPr lang="pt-BR" sz="1600" b="1" u="none" strike="noStrike" dirty="0">
                          <a:solidFill>
                            <a:schemeClr val="accent4">
                              <a:lumMod val="75000"/>
                            </a:schemeClr>
                          </a:solidFill>
                          <a:effectLst/>
                        </a:rPr>
                        <a:t>9,4</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0"/>
                  </a:ext>
                </a:extLst>
              </a:tr>
              <a:tr h="485775">
                <a:tc>
                  <a:txBody>
                    <a:bodyPr/>
                    <a:lstStyle/>
                    <a:p>
                      <a:pPr algn="ctr" fontAlgn="b"/>
                      <a:r>
                        <a:rPr lang="pt-BR" sz="1600" b="1" u="none" strike="noStrike" dirty="0">
                          <a:solidFill>
                            <a:schemeClr val="accent4">
                              <a:lumMod val="75000"/>
                            </a:schemeClr>
                          </a:solidFill>
                          <a:effectLst/>
                        </a:rPr>
                        <a:t>9,1</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1"/>
                  </a:ext>
                </a:extLst>
              </a:tr>
              <a:tr h="400050">
                <a:tc>
                  <a:txBody>
                    <a:bodyPr/>
                    <a:lstStyle/>
                    <a:p>
                      <a:pPr algn="ctr" fontAlgn="b"/>
                      <a:r>
                        <a:rPr lang="pt-BR" sz="1600" b="1" u="none" strike="noStrike" dirty="0">
                          <a:solidFill>
                            <a:schemeClr val="accent4">
                              <a:lumMod val="75000"/>
                            </a:schemeClr>
                          </a:solidFill>
                          <a:effectLst/>
                        </a:rPr>
                        <a:t>9,0</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2"/>
                  </a:ext>
                </a:extLst>
              </a:tr>
              <a:tr h="504825">
                <a:tc>
                  <a:txBody>
                    <a:bodyPr/>
                    <a:lstStyle/>
                    <a:p>
                      <a:pPr algn="ctr" fontAlgn="b"/>
                      <a:r>
                        <a:rPr lang="pt-BR" sz="1600" b="1" u="none" strike="noStrike" dirty="0">
                          <a:solidFill>
                            <a:schemeClr val="accent4">
                              <a:lumMod val="75000"/>
                            </a:schemeClr>
                          </a:solidFill>
                          <a:effectLst/>
                        </a:rPr>
                        <a:t>8,8</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3"/>
                  </a:ext>
                </a:extLst>
              </a:tr>
              <a:tr h="485775">
                <a:tc>
                  <a:txBody>
                    <a:bodyPr/>
                    <a:lstStyle/>
                    <a:p>
                      <a:pPr algn="ctr" fontAlgn="b"/>
                      <a:r>
                        <a:rPr lang="pt-BR" sz="1600" b="1" u="none" strike="noStrike" dirty="0">
                          <a:solidFill>
                            <a:schemeClr val="accent4">
                              <a:lumMod val="75000"/>
                            </a:schemeClr>
                          </a:solidFill>
                          <a:effectLst/>
                        </a:rPr>
                        <a:t>8,5</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4"/>
                  </a:ext>
                </a:extLst>
              </a:tr>
              <a:tr h="453735">
                <a:tc>
                  <a:txBody>
                    <a:bodyPr/>
                    <a:lstStyle/>
                    <a:p>
                      <a:pPr algn="ctr" fontAlgn="b"/>
                      <a:r>
                        <a:rPr lang="pt-BR" sz="1600" b="1" u="none" strike="noStrike" dirty="0">
                          <a:solidFill>
                            <a:schemeClr val="accent4">
                              <a:lumMod val="75000"/>
                            </a:schemeClr>
                          </a:solidFill>
                          <a:effectLst/>
                        </a:rPr>
                        <a:t>8,9</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5"/>
                  </a:ext>
                </a:extLst>
              </a:tr>
            </a:tbl>
          </a:graphicData>
        </a:graphic>
      </p:graphicFrame>
      <p:sp>
        <p:nvSpPr>
          <p:cNvPr id="108" name="CaixaDeTexto 107"/>
          <p:cNvSpPr txBox="1"/>
          <p:nvPr/>
        </p:nvSpPr>
        <p:spPr>
          <a:xfrm>
            <a:off x="3707556" y="2722666"/>
            <a:ext cx="908046" cy="338554"/>
          </a:xfrm>
          <a:prstGeom prst="rect">
            <a:avLst/>
          </a:prstGeom>
          <a:noFill/>
        </p:spPr>
        <p:txBody>
          <a:bodyPr wrap="square" rtlCol="0">
            <a:spAutoFit/>
          </a:bodyPr>
          <a:lstStyle/>
          <a:p>
            <a:pPr algn="ctr"/>
            <a:r>
              <a:rPr lang="pt-BR" sz="1600" b="1" dirty="0">
                <a:solidFill>
                  <a:schemeClr val="accent4">
                    <a:lumMod val="75000"/>
                  </a:schemeClr>
                </a:solidFill>
              </a:rPr>
              <a:t>2014</a:t>
            </a:r>
          </a:p>
        </p:txBody>
      </p:sp>
      <p:sp>
        <p:nvSpPr>
          <p:cNvPr id="109" name="CaixaDeTexto 108"/>
          <p:cNvSpPr txBox="1"/>
          <p:nvPr/>
        </p:nvSpPr>
        <p:spPr>
          <a:xfrm>
            <a:off x="4760892" y="3358758"/>
            <a:ext cx="908046" cy="369332"/>
          </a:xfrm>
          <a:prstGeom prst="rect">
            <a:avLst/>
          </a:prstGeom>
          <a:noFill/>
        </p:spPr>
        <p:txBody>
          <a:bodyPr wrap="square" rtlCol="0">
            <a:spAutoFit/>
          </a:bodyPr>
          <a:lstStyle/>
          <a:p>
            <a:pPr algn="ctr"/>
            <a:r>
              <a:rPr lang="pt-BR" b="1" dirty="0">
                <a:solidFill>
                  <a:schemeClr val="accent1">
                    <a:lumMod val="75000"/>
                  </a:schemeClr>
                </a:solidFill>
              </a:rPr>
              <a:t>2015</a:t>
            </a:r>
          </a:p>
        </p:txBody>
      </p:sp>
      <p:sp>
        <p:nvSpPr>
          <p:cNvPr id="110" name="CaixaDeTexto 109"/>
          <p:cNvSpPr txBox="1"/>
          <p:nvPr/>
        </p:nvSpPr>
        <p:spPr>
          <a:xfrm>
            <a:off x="4760892" y="4039587"/>
            <a:ext cx="908046" cy="369332"/>
          </a:xfrm>
          <a:prstGeom prst="rect">
            <a:avLst/>
          </a:prstGeom>
          <a:noFill/>
        </p:spPr>
        <p:txBody>
          <a:bodyPr wrap="square" rtlCol="0">
            <a:spAutoFit/>
          </a:bodyPr>
          <a:lstStyle/>
          <a:p>
            <a:pPr algn="ctr"/>
            <a:r>
              <a:rPr lang="pt-BR" b="1" dirty="0">
                <a:solidFill>
                  <a:srgbClr val="F36000"/>
                </a:solidFill>
              </a:rPr>
              <a:t>2014</a:t>
            </a:r>
          </a:p>
        </p:txBody>
      </p:sp>
      <p:graphicFrame>
        <p:nvGraphicFramePr>
          <p:cNvPr id="31" name="grafico 2015"/>
          <p:cNvGraphicFramePr>
            <a:graphicFrameLocks/>
          </p:cNvGraphicFramePr>
          <p:nvPr>
            <p:extLst>
              <p:ext uri="{D42A27DB-BD31-4B8C-83A1-F6EECF244321}">
                <p14:modId xmlns:p14="http://schemas.microsoft.com/office/powerpoint/2010/main" val="1654113145"/>
              </p:ext>
            </p:extLst>
          </p:nvPr>
        </p:nvGraphicFramePr>
        <p:xfrm>
          <a:off x="4775355" y="3469468"/>
          <a:ext cx="7324407" cy="2743200"/>
        </p:xfrm>
        <a:graphic>
          <a:graphicData uri="http://schemas.openxmlformats.org/drawingml/2006/chart">
            <c:chart xmlns:c="http://schemas.openxmlformats.org/drawingml/2006/chart" xmlns:r="http://schemas.openxmlformats.org/officeDocument/2006/relationships" r:id="rId4"/>
          </a:graphicData>
        </a:graphic>
      </p:graphicFrame>
      <p:sp>
        <p:nvSpPr>
          <p:cNvPr id="33"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P9</a:t>
            </a:r>
            <a:r>
              <a:rPr lang="pt-BR" sz="1200" dirty="0">
                <a:solidFill>
                  <a:schemeClr val="accent1">
                    <a:lumMod val="50000"/>
                  </a:schemeClr>
                </a:solidFill>
              </a:rPr>
              <a:t> Como avalia o consultor do Sebraetec em relação aos seguintes aspectos? (EST-RM)</a:t>
            </a:r>
          </a:p>
        </p:txBody>
      </p:sp>
    </p:spTree>
    <p:extLst>
      <p:ext uri="{BB962C8B-B14F-4D97-AF65-F5344CB8AC3E}">
        <p14:creationId xmlns:p14="http://schemas.microsoft.com/office/powerpoint/2010/main" val="3369432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bg/>
                                          </p:spTgt>
                                        </p:tgtEl>
                                        <p:attrNameLst>
                                          <p:attrName>style.visibility</p:attrName>
                                        </p:attrNameLst>
                                      </p:cBhvr>
                                      <p:to>
                                        <p:strVal val="visible"/>
                                      </p:to>
                                    </p:set>
                                    <p:animEffect transition="in" filter="fade">
                                      <p:cBhvr>
                                        <p:cTn id="7" dur="500"/>
                                        <p:tgtEl>
                                          <p:spTgt spid="27">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fade">
                                      <p:cBhvr>
                                        <p:cTn id="10" dur="500"/>
                                        <p:tgtEl>
                                          <p:spTgt spid="27">
                                            <p:txEl>
                                              <p:pRg st="0" end="0"/>
                                            </p:txEl>
                                          </p:spTgt>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06"/>
                                        </p:tgtEl>
                                        <p:attrNameLst>
                                          <p:attrName>style.visibility</p:attrName>
                                        </p:attrNameLst>
                                      </p:cBhvr>
                                      <p:to>
                                        <p:strVal val="visible"/>
                                      </p:to>
                                    </p:set>
                                    <p:animEffect transition="in" filter="fade">
                                      <p:cBhvr>
                                        <p:cTn id="14" dur="500"/>
                                        <p:tgtEl>
                                          <p:spTgt spid="106"/>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par>
                                <p:cTn id="19" presetID="1" presetClass="entr" presetSubtype="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0" presetClass="entr" presetSubtype="0" fill="hold" grpId="0" nodeType="withEffect">
                                  <p:stCondLst>
                                    <p:cond delay="0"/>
                                  </p:stCondLst>
                                  <p:childTnLst>
                                    <p:set>
                                      <p:cBhvr>
                                        <p:cTn id="22" dur="1" fill="hold">
                                          <p:stCondLst>
                                            <p:cond delay="0"/>
                                          </p:stCondLst>
                                        </p:cTn>
                                        <p:tgtEl>
                                          <p:spTgt spid="109"/>
                                        </p:tgtEl>
                                        <p:attrNameLst>
                                          <p:attrName>style.visibility</p:attrName>
                                        </p:attrNameLst>
                                      </p:cBhvr>
                                      <p:to>
                                        <p:strVal val="visible"/>
                                      </p:to>
                                    </p:set>
                                    <p:animEffect transition="in" filter="fade">
                                      <p:cBhvr>
                                        <p:cTn id="23" dur="500"/>
                                        <p:tgtEl>
                                          <p:spTgt spid="109"/>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80"/>
                                        </p:tgtEl>
                                        <p:attrNameLst>
                                          <p:attrName>style.visibility</p:attrName>
                                        </p:attrNameLst>
                                      </p:cBhvr>
                                      <p:to>
                                        <p:strVal val="visible"/>
                                      </p:to>
                                    </p:set>
                                    <p:animEffect transition="in" filter="fade">
                                      <p:cBhvr>
                                        <p:cTn id="2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81"/>
                    </p:tgtEl>
                  </p:cond>
                </p:stCondLst>
                <p:endSync evt="end" delay="0">
                  <p:rtn val="all"/>
                </p:endSync>
                <p:childTnLst>
                  <p:par>
                    <p:cTn id="29" fill="hold">
                      <p:stCondLst>
                        <p:cond delay="0"/>
                      </p:stCondLst>
                      <p:childTnLst>
                        <p:par>
                          <p:cTn id="30" fill="hold">
                            <p:stCondLst>
                              <p:cond delay="0"/>
                            </p:stCondLst>
                            <p:childTnLst>
                              <p:par>
                                <p:cTn id="31" presetID="10" presetClass="entr" presetSubtype="0" fill="hold" grpId="0" nodeType="withEffect">
                                  <p:stCondLst>
                                    <p:cond delay="0"/>
                                  </p:stCondLst>
                                  <p:childTnLst>
                                    <p:set>
                                      <p:cBhvr>
                                        <p:cTn id="32" dur="1" fill="hold">
                                          <p:stCondLst>
                                            <p:cond delay="0"/>
                                          </p:stCondLst>
                                        </p:cTn>
                                        <p:tgtEl>
                                          <p:spTgt spid="108"/>
                                        </p:tgtEl>
                                        <p:attrNameLst>
                                          <p:attrName>style.visibility</p:attrName>
                                        </p:attrNameLst>
                                      </p:cBhvr>
                                      <p:to>
                                        <p:strVal val="visible"/>
                                      </p:to>
                                    </p:set>
                                    <p:animEffect transition="in" filter="fade">
                                      <p:cBhvr>
                                        <p:cTn id="33" dur="500"/>
                                        <p:tgtEl>
                                          <p:spTgt spid="108"/>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wipe(left)">
                                      <p:cBhvr>
                                        <p:cTn id="36" dur="500"/>
                                        <p:tgtEl>
                                          <p:spTgt spid="32"/>
                                        </p:tgtEl>
                                      </p:cBhvr>
                                    </p:animEffect>
                                  </p:childTnLst>
                                </p:cTn>
                              </p:par>
                              <p:par>
                                <p:cTn id="37" presetID="10" presetClass="entr" presetSubtype="0" fill="hold" nodeType="withEffect">
                                  <p:stCondLst>
                                    <p:cond delay="0"/>
                                  </p:stCondLst>
                                  <p:childTnLst>
                                    <p:set>
                                      <p:cBhvr>
                                        <p:cTn id="38" dur="1" fill="hold">
                                          <p:stCondLst>
                                            <p:cond delay="0"/>
                                          </p:stCondLst>
                                        </p:cTn>
                                        <p:tgtEl>
                                          <p:spTgt spid="107"/>
                                        </p:tgtEl>
                                        <p:attrNameLst>
                                          <p:attrName>style.visibility</p:attrName>
                                        </p:attrNameLst>
                                      </p:cBhvr>
                                      <p:to>
                                        <p:strVal val="visible"/>
                                      </p:to>
                                    </p:set>
                                    <p:animEffect transition="in" filter="fade">
                                      <p:cBhvr>
                                        <p:cTn id="39" dur="500"/>
                                        <p:tgtEl>
                                          <p:spTgt spid="10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0"/>
                                        </p:tgtEl>
                                        <p:attrNameLst>
                                          <p:attrName>style.visibility</p:attrName>
                                        </p:attrNameLst>
                                      </p:cBhvr>
                                      <p:to>
                                        <p:strVal val="visible"/>
                                      </p:to>
                                    </p:set>
                                    <p:animEffect transition="in" filter="fade">
                                      <p:cBhvr>
                                        <p:cTn id="42" dur="500"/>
                                        <p:tgtEl>
                                          <p:spTgt spid="110"/>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108"/>
                                        </p:tgtEl>
                                      </p:cBhvr>
                                    </p:animEffect>
                                    <p:set>
                                      <p:cBhvr>
                                        <p:cTn id="47" dur="1" fill="hold">
                                          <p:stCondLst>
                                            <p:cond delay="499"/>
                                          </p:stCondLst>
                                        </p:cTn>
                                        <p:tgtEl>
                                          <p:spTgt spid="108"/>
                                        </p:tgtEl>
                                        <p:attrNameLst>
                                          <p:attrName>style.visibility</p:attrName>
                                        </p:attrNameLst>
                                      </p:cBhvr>
                                      <p:to>
                                        <p:strVal val="hidden"/>
                                      </p:to>
                                    </p:set>
                                  </p:childTnLst>
                                </p:cTn>
                              </p:par>
                              <p:par>
                                <p:cTn id="48" presetID="22" presetClass="exit" presetSubtype="2" fill="hold" grpId="1" nodeType="withEffect">
                                  <p:stCondLst>
                                    <p:cond delay="0"/>
                                  </p:stCondLst>
                                  <p:childTnLst>
                                    <p:animEffect transition="out" filter="wipe(right)">
                                      <p:cBhvr>
                                        <p:cTn id="49" dur="500"/>
                                        <p:tgtEl>
                                          <p:spTgt spid="32"/>
                                        </p:tgtEl>
                                      </p:cBhvr>
                                    </p:animEffect>
                                    <p:set>
                                      <p:cBhvr>
                                        <p:cTn id="50" dur="1" fill="hold">
                                          <p:stCondLst>
                                            <p:cond delay="499"/>
                                          </p:stCondLst>
                                        </p:cTn>
                                        <p:tgtEl>
                                          <p:spTgt spid="32"/>
                                        </p:tgtEl>
                                        <p:attrNameLst>
                                          <p:attrName>style.visibility</p:attrName>
                                        </p:attrNameLst>
                                      </p:cBhvr>
                                      <p:to>
                                        <p:strVal val="hidden"/>
                                      </p:to>
                                    </p:set>
                                  </p:childTnLst>
                                </p:cTn>
                              </p:par>
                              <p:par>
                                <p:cTn id="51" presetID="10" presetClass="exit" presetSubtype="0" fill="hold" nodeType="withEffect">
                                  <p:stCondLst>
                                    <p:cond delay="0"/>
                                  </p:stCondLst>
                                  <p:childTnLst>
                                    <p:animEffect transition="out" filter="fade">
                                      <p:cBhvr>
                                        <p:cTn id="52" dur="500"/>
                                        <p:tgtEl>
                                          <p:spTgt spid="107"/>
                                        </p:tgtEl>
                                      </p:cBhvr>
                                    </p:animEffect>
                                    <p:set>
                                      <p:cBhvr>
                                        <p:cTn id="53" dur="1" fill="hold">
                                          <p:stCondLst>
                                            <p:cond delay="499"/>
                                          </p:stCondLst>
                                        </p:cTn>
                                        <p:tgtEl>
                                          <p:spTgt spid="107"/>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500"/>
                                        <p:tgtEl>
                                          <p:spTgt spid="110"/>
                                        </p:tgtEl>
                                      </p:cBhvr>
                                    </p:animEffect>
                                    <p:set>
                                      <p:cBhvr>
                                        <p:cTn id="56" dur="1" fill="hold">
                                          <p:stCondLst>
                                            <p:cond delay="499"/>
                                          </p:stCondLst>
                                        </p:cTn>
                                        <p:tgtEl>
                                          <p:spTgt spid="110"/>
                                        </p:tgtEl>
                                        <p:attrNameLst>
                                          <p:attrName>style.visibility</p:attrName>
                                        </p:attrNameLst>
                                      </p:cBhvr>
                                      <p:to>
                                        <p:strVal val="hidden"/>
                                      </p:to>
                                    </p:set>
                                  </p:childTnLst>
                                </p:cTn>
                              </p:par>
                            </p:childTnLst>
                          </p:cTn>
                        </p:par>
                      </p:childTnLst>
                    </p:cTn>
                  </p:par>
                </p:childTnLst>
              </p:cTn>
              <p:nextCondLst>
                <p:cond evt="onClick" delay="0">
                  <p:tgtEl>
                    <p:spTgt spid="81"/>
                  </p:tgtEl>
                </p:cond>
              </p:nextCondLst>
            </p:seq>
          </p:childTnLst>
        </p:cTn>
      </p:par>
    </p:tnLst>
    <p:bldLst>
      <p:bldGraphic spid="32" grpId="0">
        <p:bldAsOne/>
      </p:bldGraphic>
      <p:bldGraphic spid="32" grpId="1">
        <p:bldAsOne/>
      </p:bldGraphic>
      <p:bldP spid="27" grpId="0" uiExpand="1" build="p" animBg="1"/>
      <p:bldP spid="80" grpId="0"/>
      <p:bldP spid="108" grpId="0"/>
      <p:bldP spid="108" grpId="1"/>
      <p:bldP spid="109" grpId="0"/>
      <p:bldP spid="110" grpId="0"/>
      <p:bldP spid="110" grpId="1"/>
      <p:bldGraphic spid="31" grpId="0">
        <p:bldAsOne/>
      </p:bldGraphic>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Espaço Reservado para Conteúdo 2"/>
          <p:cNvSpPr>
            <a:spLocks noGrp="1"/>
          </p:cNvSpPr>
          <p:nvPr>
            <p:ph idx="1"/>
          </p:nvPr>
        </p:nvSpPr>
        <p:spPr>
          <a:xfrm>
            <a:off x="468000" y="1080000"/>
            <a:ext cx="5113650" cy="1849537"/>
          </a:xfrm>
        </p:spPr>
        <p:txBody>
          <a:bodyPr/>
          <a:lstStyle/>
          <a:p>
            <a:r>
              <a:rPr lang="pt-BR" sz="2000" dirty="0">
                <a:solidFill>
                  <a:schemeClr val="tx1"/>
                </a:solidFill>
                <a:latin typeface="+mn-lt"/>
              </a:rPr>
              <a:t>outro aspecto importante dessas avaliações consiste na homogeneidade dessas notas, independentemente do porte das empresas, o que denota a capacidade desses profissionais em atender às mais diferentes expectativas</a:t>
            </a:r>
            <a:endParaRPr lang="pt-BR" sz="1200" dirty="0">
              <a:solidFill>
                <a:schemeClr val="tx1"/>
              </a:solidFill>
              <a:latin typeface="+mn-lt"/>
            </a:endParaRPr>
          </a:p>
        </p:txBody>
      </p:sp>
      <p:sp>
        <p:nvSpPr>
          <p:cNvPr id="6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67" name="Tabela 66"/>
          <p:cNvGraphicFramePr>
            <a:graphicFrameLocks noGrp="1"/>
          </p:cNvGraphicFramePr>
          <p:nvPr>
            <p:extLst>
              <p:ext uri="{D42A27DB-BD31-4B8C-83A1-F6EECF244321}">
                <p14:modId xmlns:p14="http://schemas.microsoft.com/office/powerpoint/2010/main" val="445516171"/>
              </p:ext>
            </p:extLst>
          </p:nvPr>
        </p:nvGraphicFramePr>
        <p:xfrm>
          <a:off x="3185883" y="3058414"/>
          <a:ext cx="8096273" cy="2592000"/>
        </p:xfrm>
        <a:graphic>
          <a:graphicData uri="http://schemas.openxmlformats.org/drawingml/2006/table">
            <a:tbl>
              <a:tblPr bandRow="1">
                <a:tableStyleId>{00A15C55-8517-42AA-B614-E9B94910E393}</a:tableStyleId>
              </a:tblPr>
              <a:tblGrid>
                <a:gridCol w="3776273">
                  <a:extLst>
                    <a:ext uri="{9D8B030D-6E8A-4147-A177-3AD203B41FA5}">
                      <a16:colId xmlns:a16="http://schemas.microsoft.com/office/drawing/2014/main" xmlns="" val="20000"/>
                    </a:ext>
                  </a:extLst>
                </a:gridCol>
                <a:gridCol w="1080000">
                  <a:extLst>
                    <a:ext uri="{9D8B030D-6E8A-4147-A177-3AD203B41FA5}">
                      <a16:colId xmlns:a16="http://schemas.microsoft.com/office/drawing/2014/main" xmlns="" val="20001"/>
                    </a:ext>
                  </a:extLst>
                </a:gridCol>
                <a:gridCol w="1080000">
                  <a:extLst>
                    <a:ext uri="{9D8B030D-6E8A-4147-A177-3AD203B41FA5}">
                      <a16:colId xmlns:a16="http://schemas.microsoft.com/office/drawing/2014/main" xmlns="" val="20002"/>
                    </a:ext>
                  </a:extLst>
                </a:gridCol>
                <a:gridCol w="1080000">
                  <a:extLst>
                    <a:ext uri="{9D8B030D-6E8A-4147-A177-3AD203B41FA5}">
                      <a16:colId xmlns:a16="http://schemas.microsoft.com/office/drawing/2014/main" xmlns="" val="20003"/>
                    </a:ext>
                  </a:extLst>
                </a:gridCol>
                <a:gridCol w="1080000">
                  <a:extLst>
                    <a:ext uri="{9D8B030D-6E8A-4147-A177-3AD203B41FA5}">
                      <a16:colId xmlns:a16="http://schemas.microsoft.com/office/drawing/2014/main" xmlns="" val="20004"/>
                    </a:ext>
                  </a:extLst>
                </a:gridCol>
              </a:tblGrid>
              <a:tr h="432000">
                <a:tc>
                  <a:txBody>
                    <a:bodyPr/>
                    <a:lstStyle/>
                    <a:p>
                      <a:pPr algn="r" fontAlgn="b"/>
                      <a:r>
                        <a:rPr lang="pt-BR" sz="1600" u="none" strike="noStrike" dirty="0">
                          <a:effectLst/>
                        </a:rPr>
                        <a:t>P9.3 </a:t>
                      </a:r>
                      <a:r>
                        <a:rPr lang="pt-BR" sz="1600" b="1" u="none" strike="noStrike" dirty="0">
                          <a:effectLst/>
                        </a:rPr>
                        <a:t>educação e postura ética</a:t>
                      </a:r>
                    </a:p>
                  </a:txBody>
                  <a:tcPr marL="9525" marR="108000" marT="9525" marB="0" anchor="ctr">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CCECFF">
                        <a:alpha val="14118"/>
                      </a:srgbClr>
                    </a:solidFill>
                  </a:tcPr>
                </a:tc>
                <a:tc>
                  <a:txBody>
                    <a:bodyPr/>
                    <a:lstStyle/>
                    <a:p>
                      <a:pPr algn="l" fontAlgn="b"/>
                      <a:r>
                        <a:rPr lang="pt-BR" sz="2000" b="1" u="none" strike="noStrike" dirty="0">
                          <a:solidFill>
                            <a:schemeClr val="accent1">
                              <a:lumMod val="50000"/>
                            </a:schemeClr>
                          </a:solidFill>
                          <a:effectLst/>
                        </a:rPr>
                        <a:t>9,4</a:t>
                      </a:r>
                      <a:endParaRPr lang="pt-BR" sz="2000" b="1" i="0" u="none" strike="noStrike" dirty="0">
                        <a:solidFill>
                          <a:schemeClr val="accent1">
                            <a:lumMod val="50000"/>
                          </a:schemeClr>
                        </a:solidFill>
                        <a:effectLst/>
                        <a:latin typeface="Calibri" panose="020F0502020204030204" pitchFamily="34" charset="0"/>
                      </a:endParaRP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9,4</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9,4</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9,4</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32000">
                <a:tc>
                  <a:txBody>
                    <a:bodyPr/>
                    <a:lstStyle/>
                    <a:p>
                      <a:pPr algn="r" fontAlgn="b"/>
                      <a:r>
                        <a:rPr lang="pt-BR" sz="1600" u="none" strike="noStrike" dirty="0">
                          <a:effectLst/>
                        </a:rPr>
                        <a:t>P9.2  </a:t>
                      </a:r>
                      <a:r>
                        <a:rPr lang="pt-BR" sz="1600" b="1" u="none" strike="noStrike" dirty="0">
                          <a:effectLst/>
                        </a:rPr>
                        <a:t>domínio do assunto</a:t>
                      </a:r>
                    </a:p>
                  </a:txBody>
                  <a:tcPr marL="9525" marR="108000" marT="9525" marB="0" anchor="ctr">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l" fontAlgn="b"/>
                      <a:r>
                        <a:rPr lang="pt-BR" sz="2000" b="1" u="none" strike="noStrike" dirty="0">
                          <a:solidFill>
                            <a:schemeClr val="accent1">
                              <a:lumMod val="50000"/>
                            </a:schemeClr>
                          </a:solidFill>
                          <a:effectLst/>
                        </a:rPr>
                        <a:t>9,0</a:t>
                      </a:r>
                      <a:endParaRPr lang="pt-BR" sz="2000" b="1" i="0" u="none" strike="noStrike" dirty="0">
                        <a:solidFill>
                          <a:schemeClr val="accent1">
                            <a:lumMod val="50000"/>
                          </a:schemeClr>
                        </a:solidFill>
                        <a:effectLst/>
                        <a:latin typeface="Calibri" panose="020F0502020204030204" pitchFamily="34" charset="0"/>
                      </a:endParaRP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9,1</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9,0</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9,0</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432000">
                <a:tc>
                  <a:txBody>
                    <a:bodyPr/>
                    <a:lstStyle/>
                    <a:p>
                      <a:pPr algn="r" fontAlgn="b"/>
                      <a:r>
                        <a:rPr lang="pt-BR" sz="1600" u="none" strike="noStrike" dirty="0">
                          <a:effectLst/>
                        </a:rPr>
                        <a:t>P9.1 </a:t>
                      </a:r>
                      <a:r>
                        <a:rPr lang="pt-BR" sz="1600" b="1" u="none" strike="noStrike" dirty="0">
                          <a:effectLst/>
                        </a:rPr>
                        <a:t>facilidade de comunicação</a:t>
                      </a:r>
                    </a:p>
                  </a:txBody>
                  <a:tcPr marL="9525" marR="108000" marT="9525" marB="0" anchor="ctr">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CCECFF">
                        <a:alpha val="14118"/>
                      </a:srgbClr>
                    </a:solidFill>
                  </a:tcPr>
                </a:tc>
                <a:tc>
                  <a:txBody>
                    <a:bodyPr/>
                    <a:lstStyle/>
                    <a:p>
                      <a:pPr algn="l" fontAlgn="b"/>
                      <a:r>
                        <a:rPr lang="pt-BR" sz="2000" b="1" u="none" strike="noStrike" dirty="0">
                          <a:solidFill>
                            <a:schemeClr val="accent1">
                              <a:lumMod val="50000"/>
                            </a:schemeClr>
                          </a:solidFill>
                          <a:effectLst/>
                        </a:rPr>
                        <a:t>9,0</a:t>
                      </a:r>
                      <a:endParaRPr lang="pt-BR" sz="2000" b="1" i="0" u="none" strike="noStrike" dirty="0">
                        <a:solidFill>
                          <a:schemeClr val="accent1">
                            <a:lumMod val="50000"/>
                          </a:schemeClr>
                        </a:solidFill>
                        <a:effectLst/>
                        <a:latin typeface="Calibri" panose="020F0502020204030204" pitchFamily="34" charset="0"/>
                      </a:endParaRP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9,0</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8,9</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9,0</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432000">
                <a:tc>
                  <a:txBody>
                    <a:bodyPr/>
                    <a:lstStyle/>
                    <a:p>
                      <a:pPr algn="r" fontAlgn="b"/>
                      <a:r>
                        <a:rPr lang="pt-BR" sz="1600" u="none" strike="noStrike" dirty="0">
                          <a:effectLst/>
                        </a:rPr>
                        <a:t> P9.4 </a:t>
                      </a:r>
                      <a:r>
                        <a:rPr lang="pt-BR" sz="1600" b="1" u="none" strike="noStrike" dirty="0">
                          <a:effectLst/>
                        </a:rPr>
                        <a:t>acompanhamento e orientação</a:t>
                      </a:r>
                    </a:p>
                  </a:txBody>
                  <a:tcPr marL="9525" marR="108000" marT="9525" marB="0" anchor="ctr">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l" fontAlgn="b"/>
                      <a:r>
                        <a:rPr lang="pt-BR" sz="2000" b="1" u="none" strike="noStrike" dirty="0">
                          <a:solidFill>
                            <a:schemeClr val="accent1">
                              <a:lumMod val="50000"/>
                            </a:schemeClr>
                          </a:solidFill>
                          <a:effectLst/>
                        </a:rPr>
                        <a:t>8,8</a:t>
                      </a:r>
                      <a:endParaRPr lang="pt-BR" sz="2000" b="1" i="0" u="none" strike="noStrike" dirty="0">
                        <a:solidFill>
                          <a:schemeClr val="accent1">
                            <a:lumMod val="50000"/>
                          </a:schemeClr>
                        </a:solidFill>
                        <a:effectLst/>
                        <a:latin typeface="Calibri" panose="020F0502020204030204" pitchFamily="34" charset="0"/>
                      </a:endParaRP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8,8</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8,7</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8,7</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432000">
                <a:tc>
                  <a:txBody>
                    <a:bodyPr/>
                    <a:lstStyle/>
                    <a:p>
                      <a:pPr algn="r" fontAlgn="b"/>
                      <a:r>
                        <a:rPr lang="pt-BR" sz="1600" u="none" strike="noStrike" dirty="0">
                          <a:effectLst/>
                        </a:rPr>
                        <a:t>P9.5 </a:t>
                      </a:r>
                      <a:r>
                        <a:rPr lang="pt-BR" sz="1600" b="1" u="none" strike="noStrike" dirty="0">
                          <a:effectLst/>
                        </a:rPr>
                        <a:t>foco em resultado para sua empresa</a:t>
                      </a:r>
                      <a:endParaRPr lang="pt-BR" sz="1600" b="1" i="0" u="none" strike="noStrike" dirty="0">
                        <a:solidFill>
                          <a:srgbClr val="000000"/>
                        </a:solidFill>
                        <a:effectLst/>
                        <a:latin typeface="Calibri" panose="020F0502020204030204" pitchFamily="34" charset="0"/>
                      </a:endParaRPr>
                    </a:p>
                  </a:txBody>
                  <a:tcPr marL="9525" marR="108000" marT="9525" marB="0" anchor="ctr">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CCECFF">
                        <a:alpha val="14118"/>
                      </a:srgbClr>
                    </a:solidFill>
                  </a:tcPr>
                </a:tc>
                <a:tc>
                  <a:txBody>
                    <a:bodyPr/>
                    <a:lstStyle/>
                    <a:p>
                      <a:pPr algn="l" fontAlgn="b"/>
                      <a:r>
                        <a:rPr lang="pt-BR" sz="2000" b="1" u="none" strike="noStrike" dirty="0">
                          <a:solidFill>
                            <a:schemeClr val="accent1">
                              <a:lumMod val="50000"/>
                            </a:schemeClr>
                          </a:solidFill>
                          <a:effectLst/>
                        </a:rPr>
                        <a:t>8,5</a:t>
                      </a:r>
                      <a:endParaRPr lang="pt-BR" sz="2000" b="1" i="0" u="none" strike="noStrike" dirty="0">
                        <a:solidFill>
                          <a:schemeClr val="accent1">
                            <a:lumMod val="50000"/>
                          </a:schemeClr>
                        </a:solidFill>
                        <a:effectLst/>
                        <a:latin typeface="Calibri" panose="020F0502020204030204" pitchFamily="34" charset="0"/>
                      </a:endParaRP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8,4</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8,4</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000" b="1" i="0" u="none" strike="noStrike" dirty="0">
                          <a:solidFill>
                            <a:schemeClr val="accent1">
                              <a:lumMod val="50000"/>
                            </a:schemeClr>
                          </a:solidFill>
                          <a:effectLst/>
                          <a:latin typeface="Calibri" panose="020F0502020204030204" pitchFamily="34" charset="0"/>
                        </a:rPr>
                        <a:t>8,5</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432000">
                <a:tc>
                  <a:txBody>
                    <a:bodyPr/>
                    <a:lstStyle/>
                    <a:p>
                      <a:pPr algn="r" fontAlgn="b"/>
                      <a:r>
                        <a:rPr lang="pt-BR" sz="1600" b="1" u="none" strike="noStrike" dirty="0">
                          <a:effectLst/>
                        </a:rPr>
                        <a:t>média</a:t>
                      </a:r>
                      <a:endParaRPr lang="pt-BR" sz="1600" b="1" i="0" u="none" strike="noStrike" dirty="0">
                        <a:solidFill>
                          <a:srgbClr val="000000"/>
                        </a:solidFill>
                        <a:effectLst/>
                        <a:latin typeface="Calibri" panose="020F0502020204030204" pitchFamily="34" charset="0"/>
                      </a:endParaRPr>
                    </a:p>
                  </a:txBody>
                  <a:tcPr marL="9525" marR="108000" marT="9525" marB="0" anchor="ctr">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l" fontAlgn="b"/>
                      <a:r>
                        <a:rPr lang="pt-BR" sz="2400" b="1" u="none" strike="noStrike" dirty="0">
                          <a:solidFill>
                            <a:schemeClr val="accent1">
                              <a:lumMod val="50000"/>
                            </a:schemeClr>
                          </a:solidFill>
                          <a:effectLst/>
                        </a:rPr>
                        <a:t>9,0</a:t>
                      </a:r>
                      <a:endParaRPr lang="pt-BR" sz="2400" b="1" i="0" u="none" strike="noStrike" dirty="0">
                        <a:solidFill>
                          <a:schemeClr val="accent1">
                            <a:lumMod val="50000"/>
                          </a:schemeClr>
                        </a:solidFill>
                        <a:effectLst/>
                        <a:latin typeface="Calibri" panose="020F0502020204030204" pitchFamily="34" charset="0"/>
                      </a:endParaRP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400" b="1" i="0" u="none" strike="noStrike" dirty="0">
                          <a:solidFill>
                            <a:schemeClr val="accent1">
                              <a:lumMod val="50000"/>
                            </a:schemeClr>
                          </a:solidFill>
                          <a:effectLst/>
                          <a:latin typeface="Calibri" panose="020F0502020204030204" pitchFamily="34" charset="0"/>
                        </a:rPr>
                        <a:t>8,9</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400" b="1" i="0" u="none" strike="noStrike" dirty="0">
                          <a:solidFill>
                            <a:schemeClr val="accent1">
                              <a:lumMod val="50000"/>
                            </a:schemeClr>
                          </a:solidFill>
                          <a:effectLst/>
                          <a:latin typeface="Calibri" panose="020F0502020204030204" pitchFamily="34" charset="0"/>
                        </a:rPr>
                        <a:t>8,9</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pt-BR" sz="2400" b="1" i="0" u="none" strike="noStrike" dirty="0">
                          <a:solidFill>
                            <a:schemeClr val="accent1">
                              <a:lumMod val="50000"/>
                            </a:schemeClr>
                          </a:solidFill>
                          <a:effectLst/>
                          <a:latin typeface="Calibri" panose="020F0502020204030204" pitchFamily="34" charset="0"/>
                        </a:rPr>
                        <a:t>8,9</a:t>
                      </a:r>
                    </a:p>
                  </a:txBody>
                  <a:tcPr marL="216000"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bl>
          </a:graphicData>
        </a:graphic>
      </p:graphicFrame>
      <p:graphicFrame>
        <p:nvGraphicFramePr>
          <p:cNvPr id="68" name="Tabela 67"/>
          <p:cNvGraphicFramePr>
            <a:graphicFrameLocks noGrp="1"/>
          </p:cNvGraphicFramePr>
          <p:nvPr>
            <p:extLst>
              <p:ext uri="{D42A27DB-BD31-4B8C-83A1-F6EECF244321}">
                <p14:modId xmlns:p14="http://schemas.microsoft.com/office/powerpoint/2010/main" val="1659631843"/>
              </p:ext>
            </p:extLst>
          </p:nvPr>
        </p:nvGraphicFramePr>
        <p:xfrm>
          <a:off x="7596238" y="3088462"/>
          <a:ext cx="375080" cy="2592000"/>
        </p:xfrm>
        <a:graphic>
          <a:graphicData uri="http://schemas.openxmlformats.org/drawingml/2006/table">
            <a:tbl>
              <a:tblPr bandRow="1">
                <a:tableStyleId>{00A15C55-8517-42AA-B614-E9B94910E393}</a:tableStyleId>
              </a:tblPr>
              <a:tblGrid>
                <a:gridCol w="375080">
                  <a:extLst>
                    <a:ext uri="{9D8B030D-6E8A-4147-A177-3AD203B41FA5}">
                      <a16:colId xmlns:a16="http://schemas.microsoft.com/office/drawing/2014/main" xmlns="" val="20000"/>
                    </a:ext>
                  </a:extLst>
                </a:gridCol>
              </a:tblGrid>
              <a:tr h="383690">
                <a:tc>
                  <a:txBody>
                    <a:bodyPr/>
                    <a:lstStyle/>
                    <a:p>
                      <a:pPr algn="ctr" fontAlgn="b"/>
                      <a:r>
                        <a:rPr lang="pt-BR" sz="1600" b="1" u="none" strike="noStrike" dirty="0">
                          <a:solidFill>
                            <a:schemeClr val="accent4">
                              <a:lumMod val="75000"/>
                            </a:schemeClr>
                          </a:solidFill>
                          <a:effectLst/>
                        </a:rPr>
                        <a:t>9,4</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0"/>
                  </a:ext>
                </a:extLst>
              </a:tr>
              <a:tr h="460373">
                <a:tc>
                  <a:txBody>
                    <a:bodyPr/>
                    <a:lstStyle/>
                    <a:p>
                      <a:pPr algn="ctr" fontAlgn="b"/>
                      <a:r>
                        <a:rPr lang="pt-BR" sz="1600" b="1" u="none" strike="noStrike" dirty="0">
                          <a:solidFill>
                            <a:schemeClr val="accent4">
                              <a:lumMod val="75000"/>
                            </a:schemeClr>
                          </a:solidFill>
                          <a:effectLst/>
                        </a:rPr>
                        <a:t>9,0</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1"/>
                  </a:ext>
                </a:extLst>
              </a:tr>
              <a:tr h="379130">
                <a:tc>
                  <a:txBody>
                    <a:bodyPr/>
                    <a:lstStyle/>
                    <a:p>
                      <a:pPr algn="ctr" fontAlgn="b"/>
                      <a:r>
                        <a:rPr lang="pt-BR" sz="1600" b="1" u="none" strike="noStrike" dirty="0">
                          <a:solidFill>
                            <a:schemeClr val="accent4">
                              <a:lumMod val="75000"/>
                            </a:schemeClr>
                          </a:solidFill>
                          <a:effectLst/>
                        </a:rPr>
                        <a:t>9,0</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2"/>
                  </a:ext>
                </a:extLst>
              </a:tr>
              <a:tr h="478426">
                <a:tc>
                  <a:txBody>
                    <a:bodyPr/>
                    <a:lstStyle/>
                    <a:p>
                      <a:pPr algn="ctr" fontAlgn="b"/>
                      <a:r>
                        <a:rPr lang="pt-BR" sz="1600" b="1" u="none" strike="noStrike" dirty="0">
                          <a:solidFill>
                            <a:schemeClr val="accent4">
                              <a:lumMod val="75000"/>
                            </a:schemeClr>
                          </a:solidFill>
                          <a:effectLst/>
                        </a:rPr>
                        <a:t>8,9</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3"/>
                  </a:ext>
                </a:extLst>
              </a:tr>
              <a:tr h="460373">
                <a:tc>
                  <a:txBody>
                    <a:bodyPr/>
                    <a:lstStyle/>
                    <a:p>
                      <a:pPr algn="ctr" fontAlgn="b"/>
                      <a:r>
                        <a:rPr lang="pt-BR" sz="1600" b="1" u="none" strike="noStrike" dirty="0">
                          <a:solidFill>
                            <a:schemeClr val="accent4">
                              <a:lumMod val="75000"/>
                            </a:schemeClr>
                          </a:solidFill>
                          <a:effectLst/>
                        </a:rPr>
                        <a:t>8,6</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4"/>
                  </a:ext>
                </a:extLst>
              </a:tr>
              <a:tr h="430008">
                <a:tc>
                  <a:txBody>
                    <a:bodyPr/>
                    <a:lstStyle/>
                    <a:p>
                      <a:pPr algn="ctr" fontAlgn="b"/>
                      <a:r>
                        <a:rPr lang="pt-BR" sz="1600" b="1" u="none" strike="noStrike" dirty="0">
                          <a:solidFill>
                            <a:schemeClr val="accent4">
                              <a:lumMod val="75000"/>
                            </a:schemeClr>
                          </a:solidFill>
                          <a:effectLst/>
                        </a:rPr>
                        <a:t>9,0</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5"/>
                  </a:ext>
                </a:extLst>
              </a:tr>
            </a:tbl>
          </a:graphicData>
        </a:graphic>
      </p:graphicFrame>
      <p:graphicFrame>
        <p:nvGraphicFramePr>
          <p:cNvPr id="72" name="Tabela 71"/>
          <p:cNvGraphicFramePr>
            <a:graphicFrameLocks noGrp="1"/>
          </p:cNvGraphicFramePr>
          <p:nvPr>
            <p:extLst>
              <p:ext uri="{D42A27DB-BD31-4B8C-83A1-F6EECF244321}">
                <p14:modId xmlns:p14="http://schemas.microsoft.com/office/powerpoint/2010/main" val="1779034077"/>
              </p:ext>
            </p:extLst>
          </p:nvPr>
        </p:nvGraphicFramePr>
        <p:xfrm>
          <a:off x="8685639" y="3088462"/>
          <a:ext cx="375080" cy="2592000"/>
        </p:xfrm>
        <a:graphic>
          <a:graphicData uri="http://schemas.openxmlformats.org/drawingml/2006/table">
            <a:tbl>
              <a:tblPr bandRow="1">
                <a:tableStyleId>{00A15C55-8517-42AA-B614-E9B94910E393}</a:tableStyleId>
              </a:tblPr>
              <a:tblGrid>
                <a:gridCol w="375080">
                  <a:extLst>
                    <a:ext uri="{9D8B030D-6E8A-4147-A177-3AD203B41FA5}">
                      <a16:colId xmlns:a16="http://schemas.microsoft.com/office/drawing/2014/main" xmlns="" val="20000"/>
                    </a:ext>
                  </a:extLst>
                </a:gridCol>
              </a:tblGrid>
              <a:tr h="383690">
                <a:tc>
                  <a:txBody>
                    <a:bodyPr/>
                    <a:lstStyle/>
                    <a:p>
                      <a:pPr algn="ctr" fontAlgn="b"/>
                      <a:r>
                        <a:rPr lang="pt-BR" sz="1600" b="1" u="none" strike="noStrike" dirty="0">
                          <a:solidFill>
                            <a:schemeClr val="accent4">
                              <a:lumMod val="75000"/>
                            </a:schemeClr>
                          </a:solidFill>
                          <a:effectLst/>
                        </a:rPr>
                        <a:t>9,4</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0"/>
                  </a:ext>
                </a:extLst>
              </a:tr>
              <a:tr h="460373">
                <a:tc>
                  <a:txBody>
                    <a:bodyPr/>
                    <a:lstStyle/>
                    <a:p>
                      <a:pPr algn="ctr" fontAlgn="b"/>
                      <a:r>
                        <a:rPr lang="pt-BR" sz="1600" b="1" u="none" strike="noStrike" dirty="0">
                          <a:solidFill>
                            <a:schemeClr val="accent4">
                              <a:lumMod val="75000"/>
                            </a:schemeClr>
                          </a:solidFill>
                          <a:effectLst/>
                        </a:rPr>
                        <a:t>9,1</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1"/>
                  </a:ext>
                </a:extLst>
              </a:tr>
              <a:tr h="379130">
                <a:tc>
                  <a:txBody>
                    <a:bodyPr/>
                    <a:lstStyle/>
                    <a:p>
                      <a:pPr algn="ctr" fontAlgn="b"/>
                      <a:r>
                        <a:rPr lang="pt-BR" sz="1600" b="1" u="none" strike="noStrike" dirty="0">
                          <a:solidFill>
                            <a:schemeClr val="accent4">
                              <a:lumMod val="75000"/>
                            </a:schemeClr>
                          </a:solidFill>
                          <a:effectLst/>
                        </a:rPr>
                        <a:t>9,1</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2"/>
                  </a:ext>
                </a:extLst>
              </a:tr>
              <a:tr h="478426">
                <a:tc>
                  <a:txBody>
                    <a:bodyPr/>
                    <a:lstStyle/>
                    <a:p>
                      <a:pPr algn="ctr" fontAlgn="b"/>
                      <a:r>
                        <a:rPr lang="pt-BR" sz="1600" b="1" u="none" strike="noStrike" dirty="0">
                          <a:solidFill>
                            <a:schemeClr val="accent4">
                              <a:lumMod val="75000"/>
                            </a:schemeClr>
                          </a:solidFill>
                          <a:effectLst/>
                        </a:rPr>
                        <a:t>8,8</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3"/>
                  </a:ext>
                </a:extLst>
              </a:tr>
              <a:tr h="460373">
                <a:tc>
                  <a:txBody>
                    <a:bodyPr/>
                    <a:lstStyle/>
                    <a:p>
                      <a:pPr algn="ctr" fontAlgn="b"/>
                      <a:r>
                        <a:rPr lang="pt-BR" sz="1600" b="1" u="none" strike="noStrike" dirty="0">
                          <a:solidFill>
                            <a:schemeClr val="accent4">
                              <a:lumMod val="75000"/>
                            </a:schemeClr>
                          </a:solidFill>
                          <a:effectLst/>
                        </a:rPr>
                        <a:t>8,5</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4"/>
                  </a:ext>
                </a:extLst>
              </a:tr>
              <a:tr h="430008">
                <a:tc>
                  <a:txBody>
                    <a:bodyPr/>
                    <a:lstStyle/>
                    <a:p>
                      <a:pPr algn="ctr" fontAlgn="b"/>
                      <a:r>
                        <a:rPr lang="pt-BR" sz="1600" b="1" u="none" strike="noStrike" dirty="0">
                          <a:solidFill>
                            <a:schemeClr val="accent4">
                              <a:lumMod val="75000"/>
                            </a:schemeClr>
                          </a:solidFill>
                          <a:effectLst/>
                        </a:rPr>
                        <a:t>9,0</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5"/>
                  </a:ext>
                </a:extLst>
              </a:tr>
            </a:tbl>
          </a:graphicData>
        </a:graphic>
      </p:graphicFrame>
      <p:graphicFrame>
        <p:nvGraphicFramePr>
          <p:cNvPr id="73" name="Tabela 72"/>
          <p:cNvGraphicFramePr>
            <a:graphicFrameLocks noGrp="1"/>
          </p:cNvGraphicFramePr>
          <p:nvPr>
            <p:extLst>
              <p:ext uri="{D42A27DB-BD31-4B8C-83A1-F6EECF244321}">
                <p14:modId xmlns:p14="http://schemas.microsoft.com/office/powerpoint/2010/main" val="3947699263"/>
              </p:ext>
            </p:extLst>
          </p:nvPr>
        </p:nvGraphicFramePr>
        <p:xfrm>
          <a:off x="9751112" y="3088462"/>
          <a:ext cx="375080" cy="2592000"/>
        </p:xfrm>
        <a:graphic>
          <a:graphicData uri="http://schemas.openxmlformats.org/drawingml/2006/table">
            <a:tbl>
              <a:tblPr bandRow="1">
                <a:tableStyleId>{00A15C55-8517-42AA-B614-E9B94910E393}</a:tableStyleId>
              </a:tblPr>
              <a:tblGrid>
                <a:gridCol w="375080">
                  <a:extLst>
                    <a:ext uri="{9D8B030D-6E8A-4147-A177-3AD203B41FA5}">
                      <a16:colId xmlns:a16="http://schemas.microsoft.com/office/drawing/2014/main" xmlns="" val="20000"/>
                    </a:ext>
                  </a:extLst>
                </a:gridCol>
              </a:tblGrid>
              <a:tr h="383690">
                <a:tc>
                  <a:txBody>
                    <a:bodyPr/>
                    <a:lstStyle/>
                    <a:p>
                      <a:pPr algn="ctr" fontAlgn="b"/>
                      <a:r>
                        <a:rPr lang="pt-BR" sz="1600" b="1" u="none" strike="noStrike" dirty="0">
                          <a:solidFill>
                            <a:schemeClr val="accent4">
                              <a:lumMod val="75000"/>
                            </a:schemeClr>
                          </a:solidFill>
                          <a:effectLst/>
                        </a:rPr>
                        <a:t>9,4</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0"/>
                  </a:ext>
                </a:extLst>
              </a:tr>
              <a:tr h="460373">
                <a:tc>
                  <a:txBody>
                    <a:bodyPr/>
                    <a:lstStyle/>
                    <a:p>
                      <a:pPr algn="ctr" fontAlgn="b"/>
                      <a:r>
                        <a:rPr lang="pt-BR" sz="1600" b="1" u="none" strike="noStrike" dirty="0">
                          <a:solidFill>
                            <a:schemeClr val="accent4">
                              <a:lumMod val="75000"/>
                            </a:schemeClr>
                          </a:solidFill>
                          <a:effectLst/>
                        </a:rPr>
                        <a:t>9,0</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1"/>
                  </a:ext>
                </a:extLst>
              </a:tr>
              <a:tr h="379130">
                <a:tc>
                  <a:txBody>
                    <a:bodyPr/>
                    <a:lstStyle/>
                    <a:p>
                      <a:pPr algn="ctr" fontAlgn="b"/>
                      <a:r>
                        <a:rPr lang="pt-BR" sz="1600" b="1" u="none" strike="noStrike" dirty="0">
                          <a:solidFill>
                            <a:schemeClr val="accent4">
                              <a:lumMod val="75000"/>
                            </a:schemeClr>
                          </a:solidFill>
                          <a:effectLst/>
                        </a:rPr>
                        <a:t>8,8</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2"/>
                  </a:ext>
                </a:extLst>
              </a:tr>
              <a:tr h="478426">
                <a:tc>
                  <a:txBody>
                    <a:bodyPr/>
                    <a:lstStyle/>
                    <a:p>
                      <a:pPr algn="ctr" fontAlgn="b"/>
                      <a:r>
                        <a:rPr lang="pt-BR" sz="1600" b="1" u="none" strike="noStrike" dirty="0">
                          <a:solidFill>
                            <a:schemeClr val="accent4">
                              <a:lumMod val="75000"/>
                            </a:schemeClr>
                          </a:solidFill>
                          <a:effectLst/>
                        </a:rPr>
                        <a:t>8,7</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3"/>
                  </a:ext>
                </a:extLst>
              </a:tr>
              <a:tr h="460373">
                <a:tc>
                  <a:txBody>
                    <a:bodyPr/>
                    <a:lstStyle/>
                    <a:p>
                      <a:pPr algn="ctr" fontAlgn="b"/>
                      <a:r>
                        <a:rPr lang="pt-BR" sz="1600" b="1" u="none" strike="noStrike" dirty="0">
                          <a:solidFill>
                            <a:schemeClr val="accent4">
                              <a:lumMod val="75000"/>
                            </a:schemeClr>
                          </a:solidFill>
                          <a:effectLst/>
                        </a:rPr>
                        <a:t>8,3</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4"/>
                  </a:ext>
                </a:extLst>
              </a:tr>
              <a:tr h="430008">
                <a:tc>
                  <a:txBody>
                    <a:bodyPr/>
                    <a:lstStyle/>
                    <a:p>
                      <a:pPr algn="ctr" fontAlgn="b"/>
                      <a:r>
                        <a:rPr lang="pt-BR" sz="1600" b="1" u="none" strike="noStrike" dirty="0">
                          <a:solidFill>
                            <a:schemeClr val="accent4">
                              <a:lumMod val="75000"/>
                            </a:schemeClr>
                          </a:solidFill>
                          <a:effectLst/>
                        </a:rPr>
                        <a:t>8,9</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5"/>
                  </a:ext>
                </a:extLst>
              </a:tr>
            </a:tbl>
          </a:graphicData>
        </a:graphic>
      </p:graphicFrame>
      <p:graphicFrame>
        <p:nvGraphicFramePr>
          <p:cNvPr id="76" name="Tabela 75"/>
          <p:cNvGraphicFramePr>
            <a:graphicFrameLocks noGrp="1"/>
          </p:cNvGraphicFramePr>
          <p:nvPr>
            <p:extLst>
              <p:ext uri="{D42A27DB-BD31-4B8C-83A1-F6EECF244321}">
                <p14:modId xmlns:p14="http://schemas.microsoft.com/office/powerpoint/2010/main" val="1200922029"/>
              </p:ext>
            </p:extLst>
          </p:nvPr>
        </p:nvGraphicFramePr>
        <p:xfrm>
          <a:off x="10872656" y="3088462"/>
          <a:ext cx="375080" cy="2592000"/>
        </p:xfrm>
        <a:graphic>
          <a:graphicData uri="http://schemas.openxmlformats.org/drawingml/2006/table">
            <a:tbl>
              <a:tblPr bandRow="1">
                <a:tableStyleId>{00A15C55-8517-42AA-B614-E9B94910E393}</a:tableStyleId>
              </a:tblPr>
              <a:tblGrid>
                <a:gridCol w="375080">
                  <a:extLst>
                    <a:ext uri="{9D8B030D-6E8A-4147-A177-3AD203B41FA5}">
                      <a16:colId xmlns:a16="http://schemas.microsoft.com/office/drawing/2014/main" xmlns="" val="20000"/>
                    </a:ext>
                  </a:extLst>
                </a:gridCol>
              </a:tblGrid>
              <a:tr h="383690">
                <a:tc>
                  <a:txBody>
                    <a:bodyPr/>
                    <a:lstStyle/>
                    <a:p>
                      <a:pPr algn="ctr" fontAlgn="b"/>
                      <a:r>
                        <a:rPr lang="pt-BR" sz="1600" b="1" u="none" strike="noStrike" dirty="0">
                          <a:solidFill>
                            <a:schemeClr val="accent4">
                              <a:lumMod val="75000"/>
                            </a:schemeClr>
                          </a:solidFill>
                          <a:effectLst/>
                        </a:rPr>
                        <a:t>9,5</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0"/>
                  </a:ext>
                </a:extLst>
              </a:tr>
              <a:tr h="460373">
                <a:tc>
                  <a:txBody>
                    <a:bodyPr/>
                    <a:lstStyle/>
                    <a:p>
                      <a:pPr algn="ctr" fontAlgn="b"/>
                      <a:r>
                        <a:rPr lang="pt-BR" sz="1600" b="1" u="none" strike="noStrike" dirty="0">
                          <a:solidFill>
                            <a:schemeClr val="accent4">
                              <a:lumMod val="75000"/>
                            </a:schemeClr>
                          </a:solidFill>
                          <a:effectLst/>
                        </a:rPr>
                        <a:t>9,1</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1"/>
                  </a:ext>
                </a:extLst>
              </a:tr>
              <a:tr h="379130">
                <a:tc>
                  <a:txBody>
                    <a:bodyPr/>
                    <a:lstStyle/>
                    <a:p>
                      <a:pPr algn="ctr" fontAlgn="b"/>
                      <a:r>
                        <a:rPr lang="pt-BR" sz="1600" b="1" u="none" strike="noStrike" dirty="0">
                          <a:solidFill>
                            <a:schemeClr val="accent4">
                              <a:lumMod val="75000"/>
                            </a:schemeClr>
                          </a:solidFill>
                          <a:effectLst/>
                        </a:rPr>
                        <a:t>9,1</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2"/>
                  </a:ext>
                </a:extLst>
              </a:tr>
              <a:tr h="478426">
                <a:tc>
                  <a:txBody>
                    <a:bodyPr/>
                    <a:lstStyle/>
                    <a:p>
                      <a:pPr algn="ctr" fontAlgn="b"/>
                      <a:r>
                        <a:rPr lang="pt-BR" sz="1600" b="1" u="none" strike="noStrike" dirty="0">
                          <a:solidFill>
                            <a:schemeClr val="accent4">
                              <a:lumMod val="75000"/>
                            </a:schemeClr>
                          </a:solidFill>
                          <a:effectLst/>
                        </a:rPr>
                        <a:t>8,9</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3"/>
                  </a:ext>
                </a:extLst>
              </a:tr>
              <a:tr h="460373">
                <a:tc>
                  <a:txBody>
                    <a:bodyPr/>
                    <a:lstStyle/>
                    <a:p>
                      <a:pPr algn="ctr" fontAlgn="b"/>
                      <a:r>
                        <a:rPr lang="pt-BR" sz="1600" b="1" u="none" strike="noStrike" dirty="0">
                          <a:solidFill>
                            <a:schemeClr val="accent4">
                              <a:lumMod val="75000"/>
                            </a:schemeClr>
                          </a:solidFill>
                          <a:effectLst/>
                        </a:rPr>
                        <a:t>8,6</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4"/>
                  </a:ext>
                </a:extLst>
              </a:tr>
              <a:tr h="430008">
                <a:tc>
                  <a:txBody>
                    <a:bodyPr/>
                    <a:lstStyle/>
                    <a:p>
                      <a:pPr algn="ctr" fontAlgn="b"/>
                      <a:r>
                        <a:rPr lang="pt-BR" sz="1600" b="1" u="none" strike="noStrike" dirty="0">
                          <a:solidFill>
                            <a:schemeClr val="accent4">
                              <a:lumMod val="75000"/>
                            </a:schemeClr>
                          </a:solidFill>
                          <a:effectLst/>
                        </a:rPr>
                        <a:t>9,0</a:t>
                      </a:r>
                      <a:endParaRPr lang="pt-BR" sz="1600" b="1" i="0" u="none" strike="noStrike" dirty="0">
                        <a:solidFill>
                          <a:schemeClr val="accent4">
                            <a:lumMod val="75000"/>
                          </a:schemeClr>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xmlns="" val="10005"/>
                  </a:ext>
                </a:extLst>
              </a:tr>
            </a:tbl>
          </a:graphicData>
        </a:graphic>
      </p:graphicFrame>
      <p:sp>
        <p:nvSpPr>
          <p:cNvPr id="87" name="CaixaDeTexto 66"/>
          <p:cNvSpPr txBox="1"/>
          <p:nvPr/>
        </p:nvSpPr>
        <p:spPr>
          <a:xfrm>
            <a:off x="6784776" y="2368547"/>
            <a:ext cx="1332233" cy="261610"/>
          </a:xfrm>
          <a:prstGeom prst="rect">
            <a:avLst/>
          </a:prstGeom>
          <a:noFill/>
        </p:spPr>
        <p:txBody>
          <a:bodyPr wrap="square" rtlCol="0" anchor="t">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100" b="1" dirty="0">
                <a:solidFill>
                  <a:schemeClr val="bg2">
                    <a:lumMod val="25000"/>
                  </a:schemeClr>
                </a:solidFill>
                <a:ea typeface="Adobe Gothic Std B" panose="020B0800000000000000" pitchFamily="34" charset="-128"/>
              </a:rPr>
              <a:t>até R$ 60 mil</a:t>
            </a:r>
          </a:p>
        </p:txBody>
      </p:sp>
      <p:sp>
        <p:nvSpPr>
          <p:cNvPr id="88" name="CaixaDeTexto 66"/>
          <p:cNvSpPr txBox="1"/>
          <p:nvPr/>
        </p:nvSpPr>
        <p:spPr>
          <a:xfrm>
            <a:off x="8031172" y="2368547"/>
            <a:ext cx="1068624" cy="430887"/>
          </a:xfrm>
          <a:prstGeom prst="rect">
            <a:avLst/>
          </a:prstGeom>
          <a:noFill/>
        </p:spPr>
        <p:txBody>
          <a:bodyPr wrap="square" rtlCol="0" anchor="t">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100" b="1" dirty="0">
                <a:solidFill>
                  <a:schemeClr val="bg2">
                    <a:lumMod val="25000"/>
                  </a:schemeClr>
                </a:solidFill>
                <a:ea typeface="Adobe Gothic Std B" panose="020B0800000000000000" pitchFamily="34" charset="-128"/>
              </a:rPr>
              <a:t>+ R$ 60 mil a R$ 360 mil</a:t>
            </a:r>
          </a:p>
        </p:txBody>
      </p:sp>
      <p:sp>
        <p:nvSpPr>
          <p:cNvPr id="90" name="CaixaDeTexto 66"/>
          <p:cNvSpPr txBox="1"/>
          <p:nvPr/>
        </p:nvSpPr>
        <p:spPr>
          <a:xfrm>
            <a:off x="10093591" y="2368547"/>
            <a:ext cx="1273924" cy="430887"/>
          </a:xfrm>
          <a:prstGeom prst="rect">
            <a:avLst/>
          </a:prstGeom>
          <a:noFill/>
        </p:spPr>
        <p:txBody>
          <a:bodyPr wrap="square" rtlCol="0" anchor="t">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100" b="1" dirty="0">
                <a:solidFill>
                  <a:schemeClr val="bg2">
                    <a:lumMod val="25000"/>
                  </a:schemeClr>
                </a:solidFill>
                <a:ea typeface="Adobe Gothic Std B" panose="020B0800000000000000" pitchFamily="34" charset="-128"/>
              </a:rPr>
              <a:t>+R$ 3,6 mi</a:t>
            </a:r>
          </a:p>
          <a:p>
            <a:pPr algn="ctr"/>
            <a:r>
              <a:rPr lang="pt-BR" sz="1100" b="1" dirty="0">
                <a:solidFill>
                  <a:schemeClr val="bg2">
                    <a:lumMod val="25000"/>
                  </a:schemeClr>
                </a:solidFill>
                <a:ea typeface="Adobe Gothic Std B" panose="020B0800000000000000" pitchFamily="34" charset="-128"/>
              </a:rPr>
              <a:t>por ano</a:t>
            </a:r>
          </a:p>
        </p:txBody>
      </p:sp>
      <p:sp>
        <p:nvSpPr>
          <p:cNvPr id="95" name="CaixaDeTexto 127"/>
          <p:cNvSpPr txBox="1"/>
          <p:nvPr/>
        </p:nvSpPr>
        <p:spPr>
          <a:xfrm>
            <a:off x="7442474" y="1817028"/>
            <a:ext cx="3509121"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b="1" i="1" dirty="0">
                <a:solidFill>
                  <a:schemeClr val="bg1">
                    <a:lumMod val="65000"/>
                  </a:schemeClr>
                </a:solidFill>
                <a:ea typeface="Adobe Gothic Std B" panose="020B0800000000000000" pitchFamily="34" charset="-128"/>
              </a:rPr>
              <a:t>por faturamento anual</a:t>
            </a:r>
          </a:p>
        </p:txBody>
      </p:sp>
      <p:sp>
        <p:nvSpPr>
          <p:cNvPr id="115" name="CaixaDeTexto 97"/>
          <p:cNvSpPr txBox="1"/>
          <p:nvPr/>
        </p:nvSpPr>
        <p:spPr>
          <a:xfrm>
            <a:off x="6709604" y="1350230"/>
            <a:ext cx="5023460"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avaliação do consultor do Sebraetec</a:t>
            </a:r>
          </a:p>
        </p:txBody>
      </p:sp>
      <p:grpSp>
        <p:nvGrpSpPr>
          <p:cNvPr id="126" name="disparo_historico"/>
          <p:cNvGrpSpPr/>
          <p:nvPr/>
        </p:nvGrpSpPr>
        <p:grpSpPr>
          <a:xfrm>
            <a:off x="10737994" y="5846198"/>
            <a:ext cx="1069593" cy="497735"/>
            <a:chOff x="10807700" y="5128364"/>
            <a:chExt cx="1069593" cy="497735"/>
          </a:xfrm>
        </p:grpSpPr>
        <p:sp>
          <p:nvSpPr>
            <p:cNvPr id="127"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128" name="Imagem 127"/>
            <p:cNvPicPr>
              <a:picLocks noChangeAspect="1"/>
            </p:cNvPicPr>
            <p:nvPr/>
          </p:nvPicPr>
          <p:blipFill>
            <a:blip r:embed="rId2"/>
            <a:stretch>
              <a:fillRect/>
            </a:stretch>
          </p:blipFill>
          <p:spPr>
            <a:xfrm>
              <a:off x="10900443" y="5223781"/>
              <a:ext cx="222928" cy="295539"/>
            </a:xfrm>
            <a:prstGeom prst="rect">
              <a:avLst/>
            </a:prstGeom>
          </p:spPr>
        </p:pic>
        <p:sp>
          <p:nvSpPr>
            <p:cNvPr id="129" name="Retângulo 128"/>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30" name="Retângulo 129"/>
          <p:cNvSpPr/>
          <p:nvPr/>
        </p:nvSpPr>
        <p:spPr>
          <a:xfrm>
            <a:off x="9835394" y="5962638"/>
            <a:ext cx="759274" cy="369332"/>
          </a:xfrm>
          <a:prstGeom prst="rect">
            <a:avLst/>
          </a:prstGeom>
        </p:spPr>
        <p:txBody>
          <a:bodyPr wrap="square">
            <a:spAutoFit/>
          </a:bodyPr>
          <a:lstStyle/>
          <a:p>
            <a:pPr algn="ctr" fontAlgn="ctr">
              <a:defRPr/>
            </a:pPr>
            <a:r>
              <a:rPr lang="pt-BR" b="1" dirty="0">
                <a:solidFill>
                  <a:schemeClr val="accent4">
                    <a:lumMod val="75000"/>
                  </a:schemeClr>
                </a:solidFill>
              </a:rPr>
              <a:t>2014</a:t>
            </a:r>
          </a:p>
        </p:txBody>
      </p:sp>
      <p:sp>
        <p:nvSpPr>
          <p:cNvPr id="26" name="CaixaDeTexto 66"/>
          <p:cNvSpPr txBox="1"/>
          <p:nvPr/>
        </p:nvSpPr>
        <p:spPr>
          <a:xfrm>
            <a:off x="9170937" y="2368547"/>
            <a:ext cx="1068624" cy="430887"/>
          </a:xfrm>
          <a:prstGeom prst="rect">
            <a:avLst/>
          </a:prstGeom>
          <a:noFill/>
        </p:spPr>
        <p:txBody>
          <a:bodyPr wrap="square" rtlCol="0" anchor="t">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100" b="1" dirty="0">
                <a:solidFill>
                  <a:schemeClr val="bg2">
                    <a:lumMod val="25000"/>
                  </a:schemeClr>
                </a:solidFill>
                <a:ea typeface="Adobe Gothic Std B" panose="020B0800000000000000" pitchFamily="34" charset="-128"/>
              </a:rPr>
              <a:t>+ R$ 360 mil à R$ 3,6 mi</a:t>
            </a:r>
          </a:p>
        </p:txBody>
      </p:sp>
      <p:sp>
        <p:nvSpPr>
          <p:cNvPr id="20"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P9</a:t>
            </a:r>
            <a:r>
              <a:rPr lang="pt-BR" sz="1200" dirty="0">
                <a:solidFill>
                  <a:schemeClr val="accent1">
                    <a:lumMod val="50000"/>
                  </a:schemeClr>
                </a:solidFill>
              </a:rPr>
              <a:t> Como avalia o consultor do Sebraetec em relação aos seguintes aspectos? (EST-RM)</a:t>
            </a:r>
          </a:p>
        </p:txBody>
      </p:sp>
      <p:sp>
        <p:nvSpPr>
          <p:cNvPr id="32" name="Espaço Reservado para Conteúdo 2"/>
          <p:cNvSpPr txBox="1">
            <a:spLocks/>
          </p:cNvSpPr>
          <p:nvPr/>
        </p:nvSpPr>
        <p:spPr>
          <a:xfrm>
            <a:off x="551203" y="3212802"/>
            <a:ext cx="2600260" cy="184953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tal constância existiu também ao longo do período entre as duas pesquisas   </a:t>
            </a:r>
            <a:r>
              <a:rPr lang="pt-BR" sz="1200" dirty="0">
                <a:solidFill>
                  <a:schemeClr val="tx1"/>
                </a:solidFill>
                <a:latin typeface="+mn-lt"/>
              </a:rPr>
              <a:t>(P9)</a:t>
            </a:r>
          </a:p>
        </p:txBody>
      </p:sp>
    </p:spTree>
    <p:extLst>
      <p:ext uri="{BB962C8B-B14F-4D97-AF65-F5344CB8AC3E}">
        <p14:creationId xmlns:p14="http://schemas.microsoft.com/office/powerpoint/2010/main" val="197472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5"/>
                                        </p:tgtEl>
                                        <p:attrNameLst>
                                          <p:attrName>style.visibility</p:attrName>
                                        </p:attrNameLst>
                                      </p:cBhvr>
                                      <p:to>
                                        <p:strVal val="visible"/>
                                      </p:to>
                                    </p:set>
                                    <p:anim calcmode="lin" valueType="num">
                                      <p:cBhvr additive="base">
                                        <p:cTn id="11" dur="500" fill="hold"/>
                                        <p:tgtEl>
                                          <p:spTgt spid="115"/>
                                        </p:tgtEl>
                                        <p:attrNameLst>
                                          <p:attrName>ppt_x</p:attrName>
                                        </p:attrNameLst>
                                      </p:cBhvr>
                                      <p:tavLst>
                                        <p:tav tm="0">
                                          <p:val>
                                            <p:strVal val="1+#ppt_w/2"/>
                                          </p:val>
                                        </p:tav>
                                        <p:tav tm="100000">
                                          <p:val>
                                            <p:strVal val="#ppt_x"/>
                                          </p:val>
                                        </p:tav>
                                      </p:tavLst>
                                    </p:anim>
                                    <p:anim calcmode="lin" valueType="num">
                                      <p:cBhvr additive="base">
                                        <p:cTn id="12" dur="500" fill="hold"/>
                                        <p:tgtEl>
                                          <p:spTgt spid="11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2" presetClass="entr" presetSubtype="2" fill="hold" grpId="0" nodeType="withEffect">
                                  <p:stCondLst>
                                    <p:cond delay="0"/>
                                  </p:stCondLst>
                                  <p:childTnLst>
                                    <p:set>
                                      <p:cBhvr>
                                        <p:cTn id="18" dur="1" fill="hold">
                                          <p:stCondLst>
                                            <p:cond delay="0"/>
                                          </p:stCondLst>
                                        </p:cTn>
                                        <p:tgtEl>
                                          <p:spTgt spid="87"/>
                                        </p:tgtEl>
                                        <p:attrNameLst>
                                          <p:attrName>style.visibility</p:attrName>
                                        </p:attrNameLst>
                                      </p:cBhvr>
                                      <p:to>
                                        <p:strVal val="visible"/>
                                      </p:to>
                                    </p:set>
                                    <p:anim calcmode="lin" valueType="num">
                                      <p:cBhvr additive="base">
                                        <p:cTn id="19" dur="500" fill="hold"/>
                                        <p:tgtEl>
                                          <p:spTgt spid="87"/>
                                        </p:tgtEl>
                                        <p:attrNameLst>
                                          <p:attrName>ppt_x</p:attrName>
                                        </p:attrNameLst>
                                      </p:cBhvr>
                                      <p:tavLst>
                                        <p:tav tm="0">
                                          <p:val>
                                            <p:strVal val="1+#ppt_w/2"/>
                                          </p:val>
                                        </p:tav>
                                        <p:tav tm="100000">
                                          <p:val>
                                            <p:strVal val="#ppt_x"/>
                                          </p:val>
                                        </p:tav>
                                      </p:tavLst>
                                    </p:anim>
                                    <p:anim calcmode="lin" valueType="num">
                                      <p:cBhvr additive="base">
                                        <p:cTn id="20" dur="500" fill="hold"/>
                                        <p:tgtEl>
                                          <p:spTgt spid="87"/>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additive="base">
                                        <p:cTn id="23" dur="500" fill="hold"/>
                                        <p:tgtEl>
                                          <p:spTgt spid="88"/>
                                        </p:tgtEl>
                                        <p:attrNameLst>
                                          <p:attrName>ppt_x</p:attrName>
                                        </p:attrNameLst>
                                      </p:cBhvr>
                                      <p:tavLst>
                                        <p:tav tm="0">
                                          <p:val>
                                            <p:strVal val="1+#ppt_w/2"/>
                                          </p:val>
                                        </p:tav>
                                        <p:tav tm="100000">
                                          <p:val>
                                            <p:strVal val="#ppt_x"/>
                                          </p:val>
                                        </p:tav>
                                      </p:tavLst>
                                    </p:anim>
                                    <p:anim calcmode="lin" valueType="num">
                                      <p:cBhvr additive="base">
                                        <p:cTn id="24" dur="500" fill="hold"/>
                                        <p:tgtEl>
                                          <p:spTgt spid="88"/>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90"/>
                                        </p:tgtEl>
                                        <p:attrNameLst>
                                          <p:attrName>style.visibility</p:attrName>
                                        </p:attrNameLst>
                                      </p:cBhvr>
                                      <p:to>
                                        <p:strVal val="visible"/>
                                      </p:to>
                                    </p:set>
                                    <p:anim calcmode="lin" valueType="num">
                                      <p:cBhvr additive="base">
                                        <p:cTn id="27" dur="500" fill="hold"/>
                                        <p:tgtEl>
                                          <p:spTgt spid="90"/>
                                        </p:tgtEl>
                                        <p:attrNameLst>
                                          <p:attrName>ppt_x</p:attrName>
                                        </p:attrNameLst>
                                      </p:cBhvr>
                                      <p:tavLst>
                                        <p:tav tm="0">
                                          <p:val>
                                            <p:strVal val="1+#ppt_w/2"/>
                                          </p:val>
                                        </p:tav>
                                        <p:tav tm="100000">
                                          <p:val>
                                            <p:strVal val="#ppt_x"/>
                                          </p:val>
                                        </p:tav>
                                      </p:tavLst>
                                    </p:anim>
                                    <p:anim calcmode="lin" valueType="num">
                                      <p:cBhvr additive="base">
                                        <p:cTn id="28" dur="500" fill="hold"/>
                                        <p:tgtEl>
                                          <p:spTgt spid="90"/>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95"/>
                                        </p:tgtEl>
                                        <p:attrNameLst>
                                          <p:attrName>style.visibility</p:attrName>
                                        </p:attrNameLst>
                                      </p:cBhvr>
                                      <p:to>
                                        <p:strVal val="visible"/>
                                      </p:to>
                                    </p:set>
                                    <p:anim calcmode="lin" valueType="num">
                                      <p:cBhvr additive="base">
                                        <p:cTn id="31" dur="500" fill="hold"/>
                                        <p:tgtEl>
                                          <p:spTgt spid="95"/>
                                        </p:tgtEl>
                                        <p:attrNameLst>
                                          <p:attrName>ppt_x</p:attrName>
                                        </p:attrNameLst>
                                      </p:cBhvr>
                                      <p:tavLst>
                                        <p:tav tm="0">
                                          <p:val>
                                            <p:strVal val="1+#ppt_w/2"/>
                                          </p:val>
                                        </p:tav>
                                        <p:tav tm="100000">
                                          <p:val>
                                            <p:strVal val="#ppt_x"/>
                                          </p:val>
                                        </p:tav>
                                      </p:tavLst>
                                    </p:anim>
                                    <p:anim calcmode="lin" valueType="num">
                                      <p:cBhvr additive="base">
                                        <p:cTn id="32" dur="500" fill="hold"/>
                                        <p:tgtEl>
                                          <p:spTgt spid="95"/>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500" fill="hold"/>
                                        <p:tgtEl>
                                          <p:spTgt spid="26"/>
                                        </p:tgtEl>
                                        <p:attrNameLst>
                                          <p:attrName>ppt_x</p:attrName>
                                        </p:attrNameLst>
                                      </p:cBhvr>
                                      <p:tavLst>
                                        <p:tav tm="0">
                                          <p:val>
                                            <p:strVal val="1+#ppt_w/2"/>
                                          </p:val>
                                        </p:tav>
                                        <p:tav tm="100000">
                                          <p:val>
                                            <p:strVal val="#ppt_x"/>
                                          </p:val>
                                        </p:tav>
                                      </p:tavLst>
                                    </p:anim>
                                    <p:anim calcmode="lin" valueType="num">
                                      <p:cBhvr additive="base">
                                        <p:cTn id="36"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126"/>
                    </p:tgtEl>
                  </p:cond>
                </p:stCondLst>
                <p:endSync evt="end" delay="0">
                  <p:rtn val="all"/>
                </p:endSync>
                <p:childTnLst>
                  <p:par>
                    <p:cTn id="42" fill="hold">
                      <p:stCondLst>
                        <p:cond delay="0"/>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0"/>
                                        </p:tgtEl>
                                        <p:attrNameLst>
                                          <p:attrName>style.visibility</p:attrName>
                                        </p:attrNameLst>
                                      </p:cBhvr>
                                      <p:to>
                                        <p:strVal val="visible"/>
                                      </p:to>
                                    </p:set>
                                    <p:animEffect transition="in" filter="fade">
                                      <p:cBhvr>
                                        <p:cTn id="46" dur="500"/>
                                        <p:tgtEl>
                                          <p:spTgt spid="130"/>
                                        </p:tgtEl>
                                      </p:cBhvr>
                                    </p:animEffect>
                                  </p:childTnLst>
                                </p:cTn>
                              </p:par>
                              <p:par>
                                <p:cTn id="47" presetID="10" presetClass="entr" presetSubtype="0" fill="hold" nodeType="withEffect">
                                  <p:stCondLst>
                                    <p:cond delay="0"/>
                                  </p:stCondLst>
                                  <p:childTnLst>
                                    <p:set>
                                      <p:cBhvr>
                                        <p:cTn id="48" dur="1" fill="hold">
                                          <p:stCondLst>
                                            <p:cond delay="0"/>
                                          </p:stCondLst>
                                        </p:cTn>
                                        <p:tgtEl>
                                          <p:spTgt spid="68"/>
                                        </p:tgtEl>
                                        <p:attrNameLst>
                                          <p:attrName>style.visibility</p:attrName>
                                        </p:attrNameLst>
                                      </p:cBhvr>
                                      <p:to>
                                        <p:strVal val="visible"/>
                                      </p:to>
                                    </p:set>
                                    <p:animEffect transition="in" filter="fade">
                                      <p:cBhvr>
                                        <p:cTn id="49" dur="500"/>
                                        <p:tgtEl>
                                          <p:spTgt spid="68"/>
                                        </p:tgtEl>
                                      </p:cBhvr>
                                    </p:animEffect>
                                  </p:childTnLst>
                                </p:cTn>
                              </p:par>
                              <p:par>
                                <p:cTn id="50" presetID="10" presetClass="entr" presetSubtype="0" fill="hold" nodeType="with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fade">
                                      <p:cBhvr>
                                        <p:cTn id="52" dur="500"/>
                                        <p:tgtEl>
                                          <p:spTgt spid="76"/>
                                        </p:tgtEl>
                                      </p:cBhvr>
                                    </p:animEffect>
                                  </p:childTnLst>
                                </p:cTn>
                              </p:par>
                              <p:par>
                                <p:cTn id="53" presetID="10" presetClass="entr" presetSubtype="0" fill="hold" nodeType="withEffect">
                                  <p:stCondLst>
                                    <p:cond delay="0"/>
                                  </p:stCondLst>
                                  <p:childTnLst>
                                    <p:set>
                                      <p:cBhvr>
                                        <p:cTn id="54" dur="1" fill="hold">
                                          <p:stCondLst>
                                            <p:cond delay="0"/>
                                          </p:stCondLst>
                                        </p:cTn>
                                        <p:tgtEl>
                                          <p:spTgt spid="73"/>
                                        </p:tgtEl>
                                        <p:attrNameLst>
                                          <p:attrName>style.visibility</p:attrName>
                                        </p:attrNameLst>
                                      </p:cBhvr>
                                      <p:to>
                                        <p:strVal val="visible"/>
                                      </p:to>
                                    </p:set>
                                    <p:animEffect transition="in" filter="fade">
                                      <p:cBhvr>
                                        <p:cTn id="55" dur="500"/>
                                        <p:tgtEl>
                                          <p:spTgt spid="73"/>
                                        </p:tgtEl>
                                      </p:cBhvr>
                                    </p:animEffect>
                                  </p:childTnLst>
                                </p:cTn>
                              </p:par>
                              <p:par>
                                <p:cTn id="56" presetID="10" presetClass="entr" presetSubtype="0" fill="hold" nodeType="with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fade">
                                      <p:cBhvr>
                                        <p:cTn id="58" dur="500"/>
                                        <p:tgtEl>
                                          <p:spTgt spid="72"/>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1" nodeType="clickEffect">
                                  <p:stCondLst>
                                    <p:cond delay="0"/>
                                  </p:stCondLst>
                                  <p:childTnLst>
                                    <p:animEffect transition="out" filter="wipe(down)">
                                      <p:cBhvr>
                                        <p:cTn id="62" dur="500"/>
                                        <p:tgtEl>
                                          <p:spTgt spid="130"/>
                                        </p:tgtEl>
                                      </p:cBhvr>
                                    </p:animEffect>
                                    <p:set>
                                      <p:cBhvr>
                                        <p:cTn id="63" dur="1" fill="hold">
                                          <p:stCondLst>
                                            <p:cond delay="499"/>
                                          </p:stCondLst>
                                        </p:cTn>
                                        <p:tgtEl>
                                          <p:spTgt spid="130"/>
                                        </p:tgtEl>
                                        <p:attrNameLst>
                                          <p:attrName>style.visibility</p:attrName>
                                        </p:attrNameLst>
                                      </p:cBhvr>
                                      <p:to>
                                        <p:strVal val="hidden"/>
                                      </p:to>
                                    </p:set>
                                  </p:childTnLst>
                                </p:cTn>
                              </p:par>
                              <p:par>
                                <p:cTn id="64" presetID="10" presetClass="exit" presetSubtype="0" fill="hold" nodeType="withEffect">
                                  <p:stCondLst>
                                    <p:cond delay="0"/>
                                  </p:stCondLst>
                                  <p:childTnLst>
                                    <p:animEffect transition="out" filter="fade">
                                      <p:cBhvr>
                                        <p:cTn id="65" dur="500"/>
                                        <p:tgtEl>
                                          <p:spTgt spid="68"/>
                                        </p:tgtEl>
                                      </p:cBhvr>
                                    </p:animEffect>
                                    <p:set>
                                      <p:cBhvr>
                                        <p:cTn id="66" dur="1" fill="hold">
                                          <p:stCondLst>
                                            <p:cond delay="499"/>
                                          </p:stCondLst>
                                        </p:cTn>
                                        <p:tgtEl>
                                          <p:spTgt spid="68"/>
                                        </p:tgtEl>
                                        <p:attrNameLst>
                                          <p:attrName>style.visibility</p:attrName>
                                        </p:attrNameLst>
                                      </p:cBhvr>
                                      <p:to>
                                        <p:strVal val="hidden"/>
                                      </p:to>
                                    </p:set>
                                  </p:childTnLst>
                                </p:cTn>
                              </p:par>
                              <p:par>
                                <p:cTn id="67" presetID="10" presetClass="exit" presetSubtype="0" fill="hold" nodeType="withEffect">
                                  <p:stCondLst>
                                    <p:cond delay="0"/>
                                  </p:stCondLst>
                                  <p:childTnLst>
                                    <p:animEffect transition="out" filter="fade">
                                      <p:cBhvr>
                                        <p:cTn id="68" dur="500"/>
                                        <p:tgtEl>
                                          <p:spTgt spid="76"/>
                                        </p:tgtEl>
                                      </p:cBhvr>
                                    </p:animEffect>
                                    <p:set>
                                      <p:cBhvr>
                                        <p:cTn id="69" dur="1" fill="hold">
                                          <p:stCondLst>
                                            <p:cond delay="499"/>
                                          </p:stCondLst>
                                        </p:cTn>
                                        <p:tgtEl>
                                          <p:spTgt spid="76"/>
                                        </p:tgtEl>
                                        <p:attrNameLst>
                                          <p:attrName>style.visibility</p:attrName>
                                        </p:attrNameLst>
                                      </p:cBhvr>
                                      <p:to>
                                        <p:strVal val="hidden"/>
                                      </p:to>
                                    </p:set>
                                  </p:childTnLst>
                                </p:cTn>
                              </p:par>
                              <p:par>
                                <p:cTn id="70" presetID="10" presetClass="exit" presetSubtype="0" fill="hold" nodeType="withEffect">
                                  <p:stCondLst>
                                    <p:cond delay="0"/>
                                  </p:stCondLst>
                                  <p:childTnLst>
                                    <p:animEffect transition="out" filter="fade">
                                      <p:cBhvr>
                                        <p:cTn id="71" dur="500"/>
                                        <p:tgtEl>
                                          <p:spTgt spid="73"/>
                                        </p:tgtEl>
                                      </p:cBhvr>
                                    </p:animEffect>
                                    <p:set>
                                      <p:cBhvr>
                                        <p:cTn id="72" dur="1" fill="hold">
                                          <p:stCondLst>
                                            <p:cond delay="499"/>
                                          </p:stCondLst>
                                        </p:cTn>
                                        <p:tgtEl>
                                          <p:spTgt spid="73"/>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500"/>
                                        <p:tgtEl>
                                          <p:spTgt spid="72"/>
                                        </p:tgtEl>
                                      </p:cBhvr>
                                    </p:animEffect>
                                    <p:set>
                                      <p:cBhvr>
                                        <p:cTn id="75" dur="1" fill="hold">
                                          <p:stCondLst>
                                            <p:cond delay="499"/>
                                          </p:stCondLst>
                                        </p:cTn>
                                        <p:tgtEl>
                                          <p:spTgt spid="72"/>
                                        </p:tgtEl>
                                        <p:attrNameLst>
                                          <p:attrName>style.visibility</p:attrName>
                                        </p:attrNameLst>
                                      </p:cBhvr>
                                      <p:to>
                                        <p:strVal val="hidden"/>
                                      </p:to>
                                    </p:set>
                                  </p:childTnLst>
                                </p:cTn>
                              </p:par>
                            </p:childTnLst>
                          </p:cTn>
                        </p:par>
                      </p:childTnLst>
                    </p:cTn>
                  </p:par>
                </p:childTnLst>
              </p:cTn>
              <p:nextCondLst>
                <p:cond evt="onClick" delay="0">
                  <p:tgtEl>
                    <p:spTgt spid="126"/>
                  </p:tgtEl>
                </p:cond>
              </p:nextCondLst>
            </p:seq>
          </p:childTnLst>
        </p:cTn>
      </p:par>
    </p:tnLst>
    <p:bldLst>
      <p:bldP spid="27" grpId="0" build="p"/>
      <p:bldP spid="87" grpId="0"/>
      <p:bldP spid="88" grpId="0"/>
      <p:bldP spid="90" grpId="0"/>
      <p:bldP spid="95" grpId="0"/>
      <p:bldP spid="115" grpId="0"/>
      <p:bldP spid="130" grpId="0"/>
      <p:bldP spid="130" grpId="1"/>
      <p:bldP spid="26" grpId="0"/>
      <p:bldP spid="3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95" name="CaixaDeTexto 127"/>
          <p:cNvSpPr txBox="1"/>
          <p:nvPr/>
        </p:nvSpPr>
        <p:spPr>
          <a:xfrm>
            <a:off x="3947310" y="1769560"/>
            <a:ext cx="3509121"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b="1" i="1" dirty="0">
                <a:solidFill>
                  <a:schemeClr val="bg1">
                    <a:lumMod val="65000"/>
                  </a:schemeClr>
                </a:solidFill>
                <a:ea typeface="Adobe Gothic Std B" panose="020B0800000000000000" pitchFamily="34" charset="-128"/>
              </a:rPr>
              <a:t>por UF</a:t>
            </a:r>
          </a:p>
        </p:txBody>
      </p:sp>
      <p:sp>
        <p:nvSpPr>
          <p:cNvPr id="115" name="CaixaDeTexto 97"/>
          <p:cNvSpPr txBox="1"/>
          <p:nvPr/>
        </p:nvSpPr>
        <p:spPr>
          <a:xfrm>
            <a:off x="3262279" y="951986"/>
            <a:ext cx="5023460"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avaliação do consultor do </a:t>
            </a:r>
            <a:r>
              <a:rPr lang="pt-BR" sz="2000" i="1" dirty="0" err="1">
                <a:solidFill>
                  <a:schemeClr val="accent1">
                    <a:lumMod val="50000"/>
                  </a:schemeClr>
                </a:solidFill>
              </a:rPr>
              <a:t>Sebraetec</a:t>
            </a:r>
            <a:r>
              <a:rPr lang="pt-BR" sz="2000" i="1" dirty="0">
                <a:solidFill>
                  <a:schemeClr val="accent1">
                    <a:lumMod val="50000"/>
                  </a:schemeClr>
                </a:solidFill>
              </a:rPr>
              <a:t> quanto à:</a:t>
            </a:r>
          </a:p>
        </p:txBody>
      </p:sp>
      <p:sp>
        <p:nvSpPr>
          <p:cNvPr id="20"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P9</a:t>
            </a:r>
            <a:r>
              <a:rPr lang="pt-BR" sz="1200" dirty="0">
                <a:solidFill>
                  <a:schemeClr val="accent1">
                    <a:lumMod val="50000"/>
                  </a:schemeClr>
                </a:solidFill>
              </a:rPr>
              <a:t> Como avalia o consultor do Sebraetec em relação aos seguintes aspectos? (EST-RM)</a:t>
            </a:r>
          </a:p>
        </p:txBody>
      </p:sp>
      <p:sp>
        <p:nvSpPr>
          <p:cNvPr id="27" name="CaixaDeTexto 97"/>
          <p:cNvSpPr txBox="1"/>
          <p:nvPr/>
        </p:nvSpPr>
        <p:spPr>
          <a:xfrm>
            <a:off x="3262279" y="1273205"/>
            <a:ext cx="5023460"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i="1" dirty="0">
                <a:solidFill>
                  <a:schemeClr val="accent1">
                    <a:lumMod val="50000"/>
                  </a:schemeClr>
                </a:solidFill>
              </a:rPr>
              <a:t>facilidade de comunicação </a:t>
            </a:r>
            <a:r>
              <a:rPr lang="pt-BR" sz="1600" b="1" i="1" dirty="0">
                <a:solidFill>
                  <a:schemeClr val="accent1">
                    <a:lumMod val="50000"/>
                  </a:schemeClr>
                </a:solidFill>
              </a:rPr>
              <a:t>(P9.1)</a:t>
            </a:r>
          </a:p>
        </p:txBody>
      </p:sp>
      <p:graphicFrame>
        <p:nvGraphicFramePr>
          <p:cNvPr id="32" name="Gráfico 31"/>
          <p:cNvGraphicFramePr>
            <a:graphicFrameLocks/>
          </p:cNvGraphicFramePr>
          <p:nvPr>
            <p:extLst>
              <p:ext uri="{D42A27DB-BD31-4B8C-83A1-F6EECF244321}">
                <p14:modId xmlns:p14="http://schemas.microsoft.com/office/powerpoint/2010/main" val="2099434749"/>
              </p:ext>
            </p:extLst>
          </p:nvPr>
        </p:nvGraphicFramePr>
        <p:xfrm>
          <a:off x="540000" y="2340000"/>
          <a:ext cx="11160000" cy="324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3" name="Gráfico 32"/>
          <p:cNvGraphicFramePr>
            <a:graphicFrameLocks/>
          </p:cNvGraphicFramePr>
          <p:nvPr>
            <p:extLst/>
          </p:nvPr>
        </p:nvGraphicFramePr>
        <p:xfrm>
          <a:off x="540000" y="4968000"/>
          <a:ext cx="11160000" cy="9871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29982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500" fill="hold"/>
                                        <p:tgtEl>
                                          <p:spTgt spid="115"/>
                                        </p:tgtEl>
                                        <p:attrNameLst>
                                          <p:attrName>ppt_x</p:attrName>
                                        </p:attrNameLst>
                                      </p:cBhvr>
                                      <p:tavLst>
                                        <p:tav tm="0">
                                          <p:val>
                                            <p:strVal val="1+#ppt_w/2"/>
                                          </p:val>
                                        </p:tav>
                                        <p:tav tm="100000">
                                          <p:val>
                                            <p:strVal val="#ppt_x"/>
                                          </p:val>
                                        </p:tav>
                                      </p:tavLst>
                                    </p:anim>
                                    <p:anim calcmode="lin" valueType="num">
                                      <p:cBhvr additive="base">
                                        <p:cTn id="8" dur="500" fill="hold"/>
                                        <p:tgtEl>
                                          <p:spTgt spid="11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500" fill="hold"/>
                                        <p:tgtEl>
                                          <p:spTgt spid="95"/>
                                        </p:tgtEl>
                                        <p:attrNameLst>
                                          <p:attrName>ppt_x</p:attrName>
                                        </p:attrNameLst>
                                      </p:cBhvr>
                                      <p:tavLst>
                                        <p:tav tm="0">
                                          <p:val>
                                            <p:strVal val="1+#ppt_w/2"/>
                                          </p:val>
                                        </p:tav>
                                        <p:tav tm="100000">
                                          <p:val>
                                            <p:strVal val="#ppt_x"/>
                                          </p:val>
                                        </p:tav>
                                      </p:tavLst>
                                    </p:anim>
                                    <p:anim calcmode="lin" valueType="num">
                                      <p:cBhvr additive="base">
                                        <p:cTn id="12" dur="500" fill="hold"/>
                                        <p:tgtEl>
                                          <p:spTgt spid="9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500" fill="hold"/>
                                        <p:tgtEl>
                                          <p:spTgt spid="27"/>
                                        </p:tgtEl>
                                        <p:attrNameLst>
                                          <p:attrName>ppt_x</p:attrName>
                                        </p:attrNameLst>
                                      </p:cBhvr>
                                      <p:tavLst>
                                        <p:tav tm="0">
                                          <p:val>
                                            <p:strVal val="1+#ppt_w/2"/>
                                          </p:val>
                                        </p:tav>
                                        <p:tav tm="100000">
                                          <p:val>
                                            <p:strVal val="#ppt_x"/>
                                          </p:val>
                                        </p:tav>
                                      </p:tavLst>
                                    </p:anim>
                                    <p:anim calcmode="lin" valueType="num">
                                      <p:cBhvr additive="base">
                                        <p:cTn id="16" dur="500" fill="hold"/>
                                        <p:tgtEl>
                                          <p:spTgt spid="27"/>
                                        </p:tgtEl>
                                        <p:attrNameLst>
                                          <p:attrName>ppt_y</p:attrName>
                                        </p:attrNameLst>
                                      </p:cBhvr>
                                      <p:tavLst>
                                        <p:tav tm="0">
                                          <p:val>
                                            <p:strVal val="#ppt_y"/>
                                          </p:val>
                                        </p:tav>
                                        <p:tav tm="100000">
                                          <p:val>
                                            <p:strVal val="#ppt_y"/>
                                          </p:val>
                                        </p:tav>
                                      </p:tavLst>
                                    </p:anim>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wipe(down)">
                                      <p:cBhvr>
                                        <p:cTn id="20" dur="500"/>
                                        <p:tgtEl>
                                          <p:spTgt spid="32"/>
                                        </p:tgtEl>
                                      </p:cBhvr>
                                    </p:animEffect>
                                  </p:childTnLst>
                                </p:cTn>
                              </p:par>
                            </p:childTnLst>
                          </p:cTn>
                        </p:par>
                        <p:par>
                          <p:cTn id="21" fill="hold">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115" grpId="0"/>
      <p:bldP spid="27" grpId="0"/>
      <p:bldGraphic spid="32" grpId="0">
        <p:bldAsOne/>
      </p:bldGraphic>
      <p:bldGraphic spid="33" grpId="0">
        <p:bldAsOne/>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95" name="CaixaDeTexto 127"/>
          <p:cNvSpPr txBox="1"/>
          <p:nvPr/>
        </p:nvSpPr>
        <p:spPr>
          <a:xfrm>
            <a:off x="3947310" y="1769560"/>
            <a:ext cx="3509121"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b="1" i="1" dirty="0">
                <a:solidFill>
                  <a:schemeClr val="bg1">
                    <a:lumMod val="65000"/>
                  </a:schemeClr>
                </a:solidFill>
                <a:ea typeface="Adobe Gothic Std B" panose="020B0800000000000000" pitchFamily="34" charset="-128"/>
              </a:rPr>
              <a:t>por UF</a:t>
            </a:r>
          </a:p>
        </p:txBody>
      </p:sp>
      <p:sp>
        <p:nvSpPr>
          <p:cNvPr id="115" name="CaixaDeTexto 97"/>
          <p:cNvSpPr txBox="1"/>
          <p:nvPr/>
        </p:nvSpPr>
        <p:spPr>
          <a:xfrm>
            <a:off x="3262278" y="951986"/>
            <a:ext cx="5170521"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avaliação do consultor do </a:t>
            </a:r>
            <a:r>
              <a:rPr lang="pt-BR" sz="2000" i="1" dirty="0" err="1">
                <a:solidFill>
                  <a:schemeClr val="accent1">
                    <a:lumMod val="50000"/>
                  </a:schemeClr>
                </a:solidFill>
              </a:rPr>
              <a:t>Sebraetec</a:t>
            </a:r>
            <a:r>
              <a:rPr lang="pt-BR" sz="2000" i="1" dirty="0">
                <a:solidFill>
                  <a:schemeClr val="accent1">
                    <a:lumMod val="50000"/>
                  </a:schemeClr>
                </a:solidFill>
              </a:rPr>
              <a:t> quanto ao:</a:t>
            </a:r>
          </a:p>
        </p:txBody>
      </p:sp>
      <p:sp>
        <p:nvSpPr>
          <p:cNvPr id="20"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P9</a:t>
            </a:r>
            <a:r>
              <a:rPr lang="pt-BR" sz="1200" dirty="0">
                <a:solidFill>
                  <a:schemeClr val="accent1">
                    <a:lumMod val="50000"/>
                  </a:schemeClr>
                </a:solidFill>
              </a:rPr>
              <a:t> Como avalia o consultor do Sebraetec em relação aos seguintes aspectos? (EST-RM)</a:t>
            </a:r>
          </a:p>
        </p:txBody>
      </p:sp>
      <p:sp>
        <p:nvSpPr>
          <p:cNvPr id="27" name="CaixaDeTexto 97"/>
          <p:cNvSpPr txBox="1"/>
          <p:nvPr/>
        </p:nvSpPr>
        <p:spPr>
          <a:xfrm>
            <a:off x="3335808" y="1273205"/>
            <a:ext cx="5023460"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i="1" dirty="0">
                <a:solidFill>
                  <a:schemeClr val="accent1">
                    <a:lumMod val="50000"/>
                  </a:schemeClr>
                </a:solidFill>
              </a:rPr>
              <a:t>domínio do assunto </a:t>
            </a:r>
            <a:r>
              <a:rPr lang="pt-BR" sz="1600" b="1" i="1" dirty="0">
                <a:solidFill>
                  <a:schemeClr val="accent1">
                    <a:lumMod val="50000"/>
                  </a:schemeClr>
                </a:solidFill>
              </a:rPr>
              <a:t>(P9.2)</a:t>
            </a:r>
          </a:p>
        </p:txBody>
      </p:sp>
      <p:graphicFrame>
        <p:nvGraphicFramePr>
          <p:cNvPr id="32" name="Gráfico 31"/>
          <p:cNvGraphicFramePr>
            <a:graphicFrameLocks/>
          </p:cNvGraphicFramePr>
          <p:nvPr>
            <p:extLst/>
          </p:nvPr>
        </p:nvGraphicFramePr>
        <p:xfrm>
          <a:off x="540000" y="4968000"/>
          <a:ext cx="11238799" cy="98713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3" name="Gráfico 32"/>
          <p:cNvGraphicFramePr>
            <a:graphicFrameLocks/>
          </p:cNvGraphicFramePr>
          <p:nvPr>
            <p:extLst>
              <p:ext uri="{D42A27DB-BD31-4B8C-83A1-F6EECF244321}">
                <p14:modId xmlns:p14="http://schemas.microsoft.com/office/powerpoint/2010/main" val="3764426163"/>
              </p:ext>
            </p:extLst>
          </p:nvPr>
        </p:nvGraphicFramePr>
        <p:xfrm>
          <a:off x="540000" y="2340000"/>
          <a:ext cx="11160000" cy="3240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0076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additive="base">
                                        <p:cTn id="7" dur="500" fill="hold"/>
                                        <p:tgtEl>
                                          <p:spTgt spid="95"/>
                                        </p:tgtEl>
                                        <p:attrNameLst>
                                          <p:attrName>ppt_x</p:attrName>
                                        </p:attrNameLst>
                                      </p:cBhvr>
                                      <p:tavLst>
                                        <p:tav tm="0">
                                          <p:val>
                                            <p:strVal val="1+#ppt_w/2"/>
                                          </p:val>
                                        </p:tav>
                                        <p:tav tm="100000">
                                          <p:val>
                                            <p:strVal val="#ppt_x"/>
                                          </p:val>
                                        </p:tav>
                                      </p:tavLst>
                                    </p:anim>
                                    <p:anim calcmode="lin" valueType="num">
                                      <p:cBhvr additive="base">
                                        <p:cTn id="8" dur="500" fill="hold"/>
                                        <p:tgtEl>
                                          <p:spTgt spid="9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1+#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wipe(down)">
                                      <p:cBhvr>
                                        <p:cTn id="16" dur="500"/>
                                        <p:tgtEl>
                                          <p:spTgt spid="33"/>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27" grpId="0"/>
      <p:bldGraphic spid="32" grpId="0">
        <p:bldAsOne/>
      </p:bldGraphic>
      <p:bldGraphic spid="33" grpId="0">
        <p:bldAsOne/>
      </p:bldGraphic>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20"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P9</a:t>
            </a:r>
            <a:r>
              <a:rPr lang="pt-BR" sz="1200" dirty="0">
                <a:solidFill>
                  <a:schemeClr val="accent1">
                    <a:lumMod val="50000"/>
                  </a:schemeClr>
                </a:solidFill>
              </a:rPr>
              <a:t> Como avalia o consultor do Sebraetec em relação aos seguintes aspectos? (EST-RM)</a:t>
            </a:r>
          </a:p>
        </p:txBody>
      </p:sp>
      <p:graphicFrame>
        <p:nvGraphicFramePr>
          <p:cNvPr id="32" name="Gráfico 31"/>
          <p:cNvGraphicFramePr>
            <a:graphicFrameLocks/>
          </p:cNvGraphicFramePr>
          <p:nvPr>
            <p:extLst>
              <p:ext uri="{D42A27DB-BD31-4B8C-83A1-F6EECF244321}">
                <p14:modId xmlns:p14="http://schemas.microsoft.com/office/powerpoint/2010/main" val="2845704890"/>
              </p:ext>
            </p:extLst>
          </p:nvPr>
        </p:nvGraphicFramePr>
        <p:xfrm>
          <a:off x="540000" y="2340000"/>
          <a:ext cx="11160000" cy="324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4" name="Gráfico 33"/>
          <p:cNvGraphicFramePr>
            <a:graphicFrameLocks/>
          </p:cNvGraphicFramePr>
          <p:nvPr>
            <p:extLst/>
          </p:nvPr>
        </p:nvGraphicFramePr>
        <p:xfrm>
          <a:off x="540000" y="4968000"/>
          <a:ext cx="11238799" cy="987138"/>
        </p:xfrm>
        <a:graphic>
          <a:graphicData uri="http://schemas.openxmlformats.org/drawingml/2006/chart">
            <c:chart xmlns:c="http://schemas.openxmlformats.org/drawingml/2006/chart" xmlns:r="http://schemas.openxmlformats.org/officeDocument/2006/relationships" r:id="rId3"/>
          </a:graphicData>
        </a:graphic>
      </p:graphicFrame>
      <p:sp>
        <p:nvSpPr>
          <p:cNvPr id="18" name="CaixaDeTexto 127"/>
          <p:cNvSpPr txBox="1"/>
          <p:nvPr/>
        </p:nvSpPr>
        <p:spPr>
          <a:xfrm>
            <a:off x="3947310" y="1769560"/>
            <a:ext cx="3509121"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b="1" i="1" dirty="0">
                <a:solidFill>
                  <a:schemeClr val="bg1">
                    <a:lumMod val="65000"/>
                  </a:schemeClr>
                </a:solidFill>
                <a:ea typeface="Adobe Gothic Std B" panose="020B0800000000000000" pitchFamily="34" charset="-128"/>
              </a:rPr>
              <a:t>por UF</a:t>
            </a:r>
          </a:p>
        </p:txBody>
      </p:sp>
      <p:sp>
        <p:nvSpPr>
          <p:cNvPr id="19" name="CaixaDeTexto 97"/>
          <p:cNvSpPr txBox="1"/>
          <p:nvPr/>
        </p:nvSpPr>
        <p:spPr>
          <a:xfrm>
            <a:off x="3262279" y="951986"/>
            <a:ext cx="5023460"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avaliação do consultor do </a:t>
            </a:r>
            <a:r>
              <a:rPr lang="pt-BR" sz="2000" i="1" dirty="0" err="1">
                <a:solidFill>
                  <a:schemeClr val="accent1">
                    <a:lumMod val="50000"/>
                  </a:schemeClr>
                </a:solidFill>
              </a:rPr>
              <a:t>Sebraetec</a:t>
            </a:r>
            <a:r>
              <a:rPr lang="pt-BR" sz="2000" i="1" dirty="0">
                <a:solidFill>
                  <a:schemeClr val="accent1">
                    <a:lumMod val="50000"/>
                  </a:schemeClr>
                </a:solidFill>
              </a:rPr>
              <a:t> quanto à:</a:t>
            </a:r>
          </a:p>
        </p:txBody>
      </p:sp>
      <p:sp>
        <p:nvSpPr>
          <p:cNvPr id="26" name="CaixaDeTexto 97"/>
          <p:cNvSpPr txBox="1"/>
          <p:nvPr/>
        </p:nvSpPr>
        <p:spPr>
          <a:xfrm>
            <a:off x="3262279" y="1273205"/>
            <a:ext cx="5023460"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i="1" dirty="0">
                <a:solidFill>
                  <a:schemeClr val="accent1">
                    <a:lumMod val="50000"/>
                  </a:schemeClr>
                </a:solidFill>
              </a:rPr>
              <a:t>educação e postura ética </a:t>
            </a:r>
            <a:r>
              <a:rPr lang="pt-BR" sz="1600" b="1" i="1" dirty="0">
                <a:solidFill>
                  <a:schemeClr val="accent1">
                    <a:lumMod val="50000"/>
                  </a:schemeClr>
                </a:solidFill>
              </a:rPr>
              <a:t>(P9.3)</a:t>
            </a:r>
          </a:p>
        </p:txBody>
      </p:sp>
    </p:spTree>
    <p:extLst>
      <p:ext uri="{BB962C8B-B14F-4D97-AF65-F5344CB8AC3E}">
        <p14:creationId xmlns:p14="http://schemas.microsoft.com/office/powerpoint/2010/main" val="3677278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1+#ppt_w/2"/>
                                          </p:val>
                                        </p:tav>
                                        <p:tav tm="100000">
                                          <p:val>
                                            <p:strVal val="#ppt_x"/>
                                          </p:val>
                                        </p:tav>
                                      </p:tavLst>
                                    </p:anim>
                                    <p:anim calcmode="lin" valueType="num">
                                      <p:cBhvr additive="base">
                                        <p:cTn id="12" dur="500" fill="hold"/>
                                        <p:tgtEl>
                                          <p:spTgt spid="26"/>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2" grpId="0">
        <p:bldAsOne/>
      </p:bldGraphic>
      <p:bldGraphic spid="34" grpId="0">
        <p:bldAsOne/>
      </p:bldGraphic>
      <p:bldP spid="18" grpId="0"/>
      <p:bldP spid="2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95" name="CaixaDeTexto 127"/>
          <p:cNvSpPr txBox="1"/>
          <p:nvPr/>
        </p:nvSpPr>
        <p:spPr>
          <a:xfrm>
            <a:off x="3947310" y="1769560"/>
            <a:ext cx="3509121"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b="1" i="1" dirty="0">
                <a:solidFill>
                  <a:schemeClr val="bg1">
                    <a:lumMod val="65000"/>
                  </a:schemeClr>
                </a:solidFill>
                <a:ea typeface="Adobe Gothic Std B" panose="020B0800000000000000" pitchFamily="34" charset="-128"/>
              </a:rPr>
              <a:t>por UF</a:t>
            </a:r>
          </a:p>
        </p:txBody>
      </p:sp>
      <p:sp>
        <p:nvSpPr>
          <p:cNvPr id="115" name="CaixaDeTexto 97"/>
          <p:cNvSpPr txBox="1"/>
          <p:nvPr/>
        </p:nvSpPr>
        <p:spPr>
          <a:xfrm>
            <a:off x="3099848" y="951986"/>
            <a:ext cx="5678521"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avaliação do consultor do </a:t>
            </a:r>
            <a:r>
              <a:rPr lang="pt-BR" sz="2000" i="1" dirty="0" err="1">
                <a:solidFill>
                  <a:schemeClr val="accent1">
                    <a:lumMod val="50000"/>
                  </a:schemeClr>
                </a:solidFill>
              </a:rPr>
              <a:t>Sebraetec</a:t>
            </a:r>
            <a:r>
              <a:rPr lang="pt-BR" sz="2000" i="1" dirty="0">
                <a:solidFill>
                  <a:schemeClr val="accent1">
                    <a:lumMod val="50000"/>
                  </a:schemeClr>
                </a:solidFill>
              </a:rPr>
              <a:t> quanto ao:</a:t>
            </a:r>
          </a:p>
        </p:txBody>
      </p:sp>
      <p:sp>
        <p:nvSpPr>
          <p:cNvPr id="20"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P9</a:t>
            </a:r>
            <a:r>
              <a:rPr lang="pt-BR" sz="1200" dirty="0">
                <a:solidFill>
                  <a:schemeClr val="accent1">
                    <a:lumMod val="50000"/>
                  </a:schemeClr>
                </a:solidFill>
              </a:rPr>
              <a:t> Como avalia o consultor do Sebraetec em relação aos seguintes aspectos? (EST-RM)</a:t>
            </a:r>
          </a:p>
        </p:txBody>
      </p:sp>
      <p:sp>
        <p:nvSpPr>
          <p:cNvPr id="27" name="CaixaDeTexto 97"/>
          <p:cNvSpPr txBox="1"/>
          <p:nvPr/>
        </p:nvSpPr>
        <p:spPr>
          <a:xfrm>
            <a:off x="3102517" y="1273205"/>
            <a:ext cx="5673182"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i="1" dirty="0">
                <a:solidFill>
                  <a:schemeClr val="accent1">
                    <a:lumMod val="50000"/>
                  </a:schemeClr>
                </a:solidFill>
              </a:rPr>
              <a:t>acompanhamento e orientação </a:t>
            </a:r>
            <a:r>
              <a:rPr lang="pt-BR" sz="1600" b="1" i="1" dirty="0">
                <a:solidFill>
                  <a:schemeClr val="accent1">
                    <a:lumMod val="50000"/>
                  </a:schemeClr>
                </a:solidFill>
              </a:rPr>
              <a:t>(P9.4)</a:t>
            </a:r>
          </a:p>
        </p:txBody>
      </p:sp>
      <p:graphicFrame>
        <p:nvGraphicFramePr>
          <p:cNvPr id="32" name="Gráfico 31"/>
          <p:cNvGraphicFramePr>
            <a:graphicFrameLocks/>
          </p:cNvGraphicFramePr>
          <p:nvPr>
            <p:extLst>
              <p:ext uri="{D42A27DB-BD31-4B8C-83A1-F6EECF244321}">
                <p14:modId xmlns:p14="http://schemas.microsoft.com/office/powerpoint/2010/main" val="2879731148"/>
              </p:ext>
            </p:extLst>
          </p:nvPr>
        </p:nvGraphicFramePr>
        <p:xfrm>
          <a:off x="540000" y="2340000"/>
          <a:ext cx="11160000" cy="324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3" name="Gráfico 32"/>
          <p:cNvGraphicFramePr>
            <a:graphicFrameLocks/>
          </p:cNvGraphicFramePr>
          <p:nvPr>
            <p:extLst/>
          </p:nvPr>
        </p:nvGraphicFramePr>
        <p:xfrm>
          <a:off x="540000" y="4968000"/>
          <a:ext cx="11160000" cy="9871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87155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additive="base">
                                        <p:cTn id="7" dur="500" fill="hold"/>
                                        <p:tgtEl>
                                          <p:spTgt spid="95"/>
                                        </p:tgtEl>
                                        <p:attrNameLst>
                                          <p:attrName>ppt_x</p:attrName>
                                        </p:attrNameLst>
                                      </p:cBhvr>
                                      <p:tavLst>
                                        <p:tav tm="0">
                                          <p:val>
                                            <p:strVal val="1+#ppt_w/2"/>
                                          </p:val>
                                        </p:tav>
                                        <p:tav tm="100000">
                                          <p:val>
                                            <p:strVal val="#ppt_x"/>
                                          </p:val>
                                        </p:tav>
                                      </p:tavLst>
                                    </p:anim>
                                    <p:anim calcmode="lin" valueType="num">
                                      <p:cBhvr additive="base">
                                        <p:cTn id="8" dur="500" fill="hold"/>
                                        <p:tgtEl>
                                          <p:spTgt spid="9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1+#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27" grpId="0"/>
      <p:bldGraphic spid="32" grpId="0">
        <p:bldAsOne/>
      </p:bldGraphic>
      <p:bldGraphic spid="33"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95" name="CaixaDeTexto 127"/>
          <p:cNvSpPr txBox="1"/>
          <p:nvPr/>
        </p:nvSpPr>
        <p:spPr>
          <a:xfrm>
            <a:off x="3947310" y="1769560"/>
            <a:ext cx="3509121"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b="1" i="1" dirty="0">
                <a:solidFill>
                  <a:schemeClr val="bg1">
                    <a:lumMod val="65000"/>
                  </a:schemeClr>
                </a:solidFill>
                <a:ea typeface="Adobe Gothic Std B" panose="020B0800000000000000" pitchFamily="34" charset="-128"/>
              </a:rPr>
              <a:t>por UF</a:t>
            </a:r>
          </a:p>
        </p:txBody>
      </p:sp>
      <p:sp>
        <p:nvSpPr>
          <p:cNvPr id="115" name="CaixaDeTexto 97"/>
          <p:cNvSpPr txBox="1"/>
          <p:nvPr/>
        </p:nvSpPr>
        <p:spPr>
          <a:xfrm>
            <a:off x="3216971" y="951986"/>
            <a:ext cx="5114077"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avaliação do consultor do </a:t>
            </a:r>
            <a:r>
              <a:rPr lang="pt-BR" sz="2000" i="1" dirty="0" err="1">
                <a:solidFill>
                  <a:schemeClr val="accent1">
                    <a:lumMod val="50000"/>
                  </a:schemeClr>
                </a:solidFill>
              </a:rPr>
              <a:t>Sebraetec</a:t>
            </a:r>
            <a:r>
              <a:rPr lang="pt-BR" sz="2000" i="1" dirty="0">
                <a:solidFill>
                  <a:schemeClr val="accent1">
                    <a:lumMod val="50000"/>
                  </a:schemeClr>
                </a:solidFill>
              </a:rPr>
              <a:t> quanto ao:</a:t>
            </a:r>
          </a:p>
        </p:txBody>
      </p:sp>
      <p:sp>
        <p:nvSpPr>
          <p:cNvPr id="20" name="Espaço Reservado para Conteúdo 2"/>
          <p:cNvSpPr txBox="1">
            <a:spLocks/>
          </p:cNvSpPr>
          <p:nvPr/>
        </p:nvSpPr>
        <p:spPr>
          <a:xfrm>
            <a:off x="1895536" y="6172347"/>
            <a:ext cx="7433168" cy="28948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P9</a:t>
            </a:r>
            <a:r>
              <a:rPr lang="pt-BR" sz="1200" dirty="0">
                <a:solidFill>
                  <a:schemeClr val="accent1">
                    <a:lumMod val="50000"/>
                  </a:schemeClr>
                </a:solidFill>
              </a:rPr>
              <a:t> Como avalia o consultor do Sebraetec em relação aos seguintes aspectos? (EST-RM)</a:t>
            </a:r>
          </a:p>
        </p:txBody>
      </p:sp>
      <p:sp>
        <p:nvSpPr>
          <p:cNvPr id="27" name="CaixaDeTexto 97"/>
          <p:cNvSpPr txBox="1"/>
          <p:nvPr/>
        </p:nvSpPr>
        <p:spPr>
          <a:xfrm>
            <a:off x="2219314" y="1273205"/>
            <a:ext cx="7109390" cy="52322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800" b="1" i="1" dirty="0">
                <a:solidFill>
                  <a:schemeClr val="accent1">
                    <a:lumMod val="50000"/>
                  </a:schemeClr>
                </a:solidFill>
              </a:rPr>
              <a:t>foco em resultados para a empresa </a:t>
            </a:r>
            <a:r>
              <a:rPr lang="pt-BR" sz="1600" b="1" i="1" dirty="0">
                <a:solidFill>
                  <a:schemeClr val="accent1">
                    <a:lumMod val="50000"/>
                  </a:schemeClr>
                </a:solidFill>
              </a:rPr>
              <a:t>(P9.5)</a:t>
            </a:r>
          </a:p>
        </p:txBody>
      </p:sp>
      <p:graphicFrame>
        <p:nvGraphicFramePr>
          <p:cNvPr id="32" name="Gráfico 31"/>
          <p:cNvGraphicFramePr>
            <a:graphicFrameLocks/>
          </p:cNvGraphicFramePr>
          <p:nvPr>
            <p:extLst>
              <p:ext uri="{D42A27DB-BD31-4B8C-83A1-F6EECF244321}">
                <p14:modId xmlns:p14="http://schemas.microsoft.com/office/powerpoint/2010/main" val="3090654432"/>
              </p:ext>
            </p:extLst>
          </p:nvPr>
        </p:nvGraphicFramePr>
        <p:xfrm>
          <a:off x="540000" y="2340000"/>
          <a:ext cx="11160000" cy="324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3" name="Gráfico 32"/>
          <p:cNvGraphicFramePr>
            <a:graphicFrameLocks/>
          </p:cNvGraphicFramePr>
          <p:nvPr>
            <p:extLst/>
          </p:nvPr>
        </p:nvGraphicFramePr>
        <p:xfrm>
          <a:off x="540000" y="4968000"/>
          <a:ext cx="11160000" cy="9871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70018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additive="base">
                                        <p:cTn id="7" dur="500" fill="hold"/>
                                        <p:tgtEl>
                                          <p:spTgt spid="95"/>
                                        </p:tgtEl>
                                        <p:attrNameLst>
                                          <p:attrName>ppt_x</p:attrName>
                                        </p:attrNameLst>
                                      </p:cBhvr>
                                      <p:tavLst>
                                        <p:tav tm="0">
                                          <p:val>
                                            <p:strVal val="1+#ppt_w/2"/>
                                          </p:val>
                                        </p:tav>
                                        <p:tav tm="100000">
                                          <p:val>
                                            <p:strVal val="#ppt_x"/>
                                          </p:val>
                                        </p:tav>
                                      </p:tavLst>
                                    </p:anim>
                                    <p:anim calcmode="lin" valueType="num">
                                      <p:cBhvr additive="base">
                                        <p:cTn id="8" dur="500" fill="hold"/>
                                        <p:tgtEl>
                                          <p:spTgt spid="9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1+#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27" grpId="0"/>
      <p:bldGraphic spid="32" grpId="0">
        <p:bldAsOne/>
      </p:bldGraphic>
      <p:bldGraphic spid="33"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Espaço Reservado para Conteúdo 2"/>
          <p:cNvSpPr>
            <a:spLocks noGrp="1"/>
          </p:cNvSpPr>
          <p:nvPr>
            <p:ph idx="4294967295"/>
          </p:nvPr>
        </p:nvSpPr>
        <p:spPr>
          <a:xfrm>
            <a:off x="719999" y="1259568"/>
            <a:ext cx="4084229" cy="2139316"/>
          </a:xfrm>
          <a:prstGeom prst="rect">
            <a:avLst/>
          </a:prstGeom>
        </p:spPr>
        <p:txBody>
          <a:bodyPr/>
          <a:lstStyle/>
          <a:p>
            <a:r>
              <a:rPr lang="pt-BR" sz="2000" dirty="0"/>
              <a:t>as avaliações sobre a qualidade do conteúdo do curso/consultoria foi bastante positiva e adequada às necessidades e à realidade das empresas, tanto que a média geral alcançou 8,8, além de crescer com relação ao ano anterior  </a:t>
            </a:r>
            <a:r>
              <a:rPr lang="pt-BR" sz="1200" dirty="0"/>
              <a:t>(P10)</a:t>
            </a:r>
            <a:endParaRPr lang="pt-BR" sz="1200" b="1" dirty="0"/>
          </a:p>
        </p:txBody>
      </p:sp>
      <p:sp>
        <p:nvSpPr>
          <p:cNvPr id="62" name="Espaço Reservado para Conteúdo 2"/>
          <p:cNvSpPr txBox="1">
            <a:spLocks/>
          </p:cNvSpPr>
          <p:nvPr/>
        </p:nvSpPr>
        <p:spPr>
          <a:xfrm>
            <a:off x="733499" y="3566039"/>
            <a:ext cx="3501232" cy="150086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mais uma vez, independentemente do faturamento, essas avaliações do Sebraetec foram positivas, e sempre acima da nota 8,6  </a:t>
            </a:r>
          </a:p>
        </p:txBody>
      </p:sp>
      <p:sp>
        <p:nvSpPr>
          <p:cNvPr id="16" name="CaixaDeTexto 97"/>
          <p:cNvSpPr txBox="1"/>
          <p:nvPr/>
        </p:nvSpPr>
        <p:spPr>
          <a:xfrm>
            <a:off x="6110389" y="793860"/>
            <a:ext cx="5023460"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qualidade do conteúdo do curso / consultoria</a:t>
            </a:r>
          </a:p>
        </p:txBody>
      </p:sp>
      <p:sp>
        <p:nvSpPr>
          <p:cNvPr id="19" name="CaixaDeTexto 66"/>
          <p:cNvSpPr txBox="1"/>
          <p:nvPr/>
        </p:nvSpPr>
        <p:spPr>
          <a:xfrm>
            <a:off x="5641970" y="3346205"/>
            <a:ext cx="1332233" cy="5078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a:solidFill>
                  <a:schemeClr val="bg2">
                    <a:lumMod val="25000"/>
                  </a:schemeClr>
                </a:solidFill>
                <a:ea typeface="Adobe Gothic Std B" panose="020B0800000000000000" pitchFamily="34" charset="-128"/>
              </a:rPr>
              <a:t> </a:t>
            </a:r>
          </a:p>
          <a:p>
            <a:pPr algn="ctr"/>
            <a:r>
              <a:rPr lang="pt-BR" sz="1100" b="1" dirty="0">
                <a:solidFill>
                  <a:schemeClr val="bg2">
                    <a:lumMod val="25000"/>
                  </a:schemeClr>
                </a:solidFill>
                <a:ea typeface="Adobe Gothic Std B" panose="020B0800000000000000" pitchFamily="34" charset="-128"/>
              </a:rPr>
              <a:t>até R$ 60 mil</a:t>
            </a:r>
          </a:p>
        </p:txBody>
      </p:sp>
      <p:sp>
        <p:nvSpPr>
          <p:cNvPr id="21" name="CaixaDeTexto 66"/>
          <p:cNvSpPr txBox="1"/>
          <p:nvPr/>
        </p:nvSpPr>
        <p:spPr>
          <a:xfrm>
            <a:off x="7311919" y="3346205"/>
            <a:ext cx="1068624"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pt-BR" sz="1000" b="1" dirty="0">
              <a:solidFill>
                <a:schemeClr val="bg2">
                  <a:lumMod val="25000"/>
                </a:schemeClr>
              </a:solidFill>
              <a:ea typeface="Adobe Gothic Std B" panose="020B0800000000000000" pitchFamily="34" charset="-128"/>
            </a:endParaRPr>
          </a:p>
          <a:p>
            <a:pPr algn="ctr"/>
            <a:r>
              <a:rPr lang="pt-BR" sz="1100" b="1" dirty="0">
                <a:solidFill>
                  <a:schemeClr val="bg2">
                    <a:lumMod val="25000"/>
                  </a:schemeClr>
                </a:solidFill>
                <a:ea typeface="Adobe Gothic Std B" panose="020B0800000000000000" pitchFamily="34" charset="-128"/>
              </a:rPr>
              <a:t>+ R$ 60 mil a R$ 360 mil</a:t>
            </a:r>
          </a:p>
        </p:txBody>
      </p:sp>
      <p:sp>
        <p:nvSpPr>
          <p:cNvPr id="22" name="CaixaDeTexto 66"/>
          <p:cNvSpPr txBox="1"/>
          <p:nvPr/>
        </p:nvSpPr>
        <p:spPr>
          <a:xfrm>
            <a:off x="8718259" y="3346205"/>
            <a:ext cx="932988"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pt-BR" sz="1000" b="1" dirty="0">
              <a:solidFill>
                <a:schemeClr val="bg2">
                  <a:lumMod val="25000"/>
                </a:schemeClr>
              </a:solidFill>
              <a:ea typeface="Adobe Gothic Std B" panose="020B0800000000000000" pitchFamily="34" charset="-128"/>
            </a:endParaRPr>
          </a:p>
          <a:p>
            <a:pPr algn="ctr"/>
            <a:r>
              <a:rPr lang="pt-BR" sz="1100" b="1" dirty="0">
                <a:solidFill>
                  <a:schemeClr val="bg2">
                    <a:lumMod val="25000"/>
                  </a:schemeClr>
                </a:solidFill>
                <a:ea typeface="Adobe Gothic Std B" panose="020B0800000000000000" pitchFamily="34" charset="-128"/>
              </a:rPr>
              <a:t>+ R$ 360 mil a R$ 3,6 mi</a:t>
            </a:r>
          </a:p>
        </p:txBody>
      </p:sp>
      <p:sp>
        <p:nvSpPr>
          <p:cNvPr id="23" name="CaixaDeTexto 66"/>
          <p:cNvSpPr txBox="1"/>
          <p:nvPr/>
        </p:nvSpPr>
        <p:spPr>
          <a:xfrm>
            <a:off x="9988964" y="3346205"/>
            <a:ext cx="1273924" cy="41549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pt-BR" sz="1000" b="1" dirty="0">
              <a:solidFill>
                <a:schemeClr val="bg2">
                  <a:lumMod val="25000"/>
                </a:schemeClr>
              </a:solidFill>
              <a:ea typeface="Adobe Gothic Std B" panose="020B0800000000000000" pitchFamily="34" charset="-128"/>
            </a:endParaRPr>
          </a:p>
          <a:p>
            <a:pPr algn="ctr"/>
            <a:r>
              <a:rPr lang="pt-BR" sz="1100" b="1" dirty="0">
                <a:solidFill>
                  <a:schemeClr val="bg2">
                    <a:lumMod val="25000"/>
                  </a:schemeClr>
                </a:solidFill>
                <a:ea typeface="Adobe Gothic Std B" panose="020B0800000000000000" pitchFamily="34" charset="-128"/>
              </a:rPr>
              <a:t>+R$ 3,6 mi</a:t>
            </a:r>
          </a:p>
        </p:txBody>
      </p:sp>
      <p:sp>
        <p:nvSpPr>
          <p:cNvPr id="24" name="Retângulo de cantos arredondados 23"/>
          <p:cNvSpPr/>
          <p:nvPr/>
        </p:nvSpPr>
        <p:spPr>
          <a:xfrm>
            <a:off x="9801254" y="1618106"/>
            <a:ext cx="1111748" cy="792000"/>
          </a:xfrm>
          <a:prstGeom prst="roundRect">
            <a:avLst/>
          </a:prstGeom>
          <a:solidFill>
            <a:schemeClr val="bg1"/>
          </a:solidFill>
          <a:ln w="38100">
            <a:solidFill>
              <a:srgbClr val="BF9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CaixaDeTexto 51"/>
          <p:cNvSpPr txBox="1"/>
          <p:nvPr/>
        </p:nvSpPr>
        <p:spPr>
          <a:xfrm>
            <a:off x="5639509" y="3998505"/>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9,0</a:t>
            </a:r>
            <a:endParaRPr lang="pt-BR" sz="1600" b="1" dirty="0">
              <a:solidFill>
                <a:schemeClr val="accent1">
                  <a:lumMod val="50000"/>
                </a:schemeClr>
              </a:solidFill>
              <a:latin typeface="Arial Narrow" panose="020B0606020202030204" pitchFamily="34" charset="0"/>
            </a:endParaRPr>
          </a:p>
        </p:txBody>
      </p:sp>
      <p:sp>
        <p:nvSpPr>
          <p:cNvPr id="26" name="CaixaDeTexto 51"/>
          <p:cNvSpPr txBox="1"/>
          <p:nvPr/>
        </p:nvSpPr>
        <p:spPr>
          <a:xfrm>
            <a:off x="5639509" y="4800806"/>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8,7</a:t>
            </a:r>
            <a:endParaRPr lang="pt-BR" sz="1400" b="1" dirty="0">
              <a:solidFill>
                <a:schemeClr val="accent4">
                  <a:lumMod val="75000"/>
                </a:schemeClr>
              </a:solidFill>
              <a:latin typeface="Arial Narrow" panose="020B0606020202030204" pitchFamily="34" charset="0"/>
            </a:endParaRPr>
          </a:p>
        </p:txBody>
      </p:sp>
      <p:sp>
        <p:nvSpPr>
          <p:cNvPr id="28" name="CaixaDeTexto 51"/>
          <p:cNvSpPr txBox="1"/>
          <p:nvPr/>
        </p:nvSpPr>
        <p:spPr>
          <a:xfrm>
            <a:off x="7240310" y="3998505"/>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8,9</a:t>
            </a:r>
            <a:endParaRPr lang="pt-BR" sz="1600" b="1" dirty="0">
              <a:solidFill>
                <a:schemeClr val="accent1">
                  <a:lumMod val="50000"/>
                </a:schemeClr>
              </a:solidFill>
              <a:latin typeface="Arial Narrow" panose="020B0606020202030204" pitchFamily="34" charset="0"/>
            </a:endParaRPr>
          </a:p>
        </p:txBody>
      </p:sp>
      <p:sp>
        <p:nvSpPr>
          <p:cNvPr id="29" name="CaixaDeTexto 51"/>
          <p:cNvSpPr txBox="1"/>
          <p:nvPr/>
        </p:nvSpPr>
        <p:spPr>
          <a:xfrm>
            <a:off x="8603003" y="3998505"/>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8,6</a:t>
            </a:r>
            <a:endParaRPr lang="pt-BR" sz="1600" b="1" dirty="0">
              <a:solidFill>
                <a:schemeClr val="accent1">
                  <a:lumMod val="50000"/>
                </a:schemeClr>
              </a:solidFill>
              <a:latin typeface="Arial Narrow" panose="020B0606020202030204" pitchFamily="34" charset="0"/>
            </a:endParaRPr>
          </a:p>
        </p:txBody>
      </p:sp>
      <p:sp>
        <p:nvSpPr>
          <p:cNvPr id="30" name="CaixaDeTexto 51"/>
          <p:cNvSpPr txBox="1"/>
          <p:nvPr/>
        </p:nvSpPr>
        <p:spPr>
          <a:xfrm>
            <a:off x="9961879" y="3998505"/>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8,6</a:t>
            </a:r>
            <a:endParaRPr lang="pt-BR" sz="1600" b="1" dirty="0">
              <a:solidFill>
                <a:schemeClr val="accent1">
                  <a:lumMod val="50000"/>
                </a:schemeClr>
              </a:solidFill>
              <a:latin typeface="Arial Narrow" panose="020B0606020202030204" pitchFamily="34" charset="0"/>
            </a:endParaRPr>
          </a:p>
        </p:txBody>
      </p:sp>
      <p:sp>
        <p:nvSpPr>
          <p:cNvPr id="31" name="CaixaDeTexto 51"/>
          <p:cNvSpPr txBox="1"/>
          <p:nvPr/>
        </p:nvSpPr>
        <p:spPr>
          <a:xfrm>
            <a:off x="8153135" y="1228950"/>
            <a:ext cx="1657043" cy="144655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8800" b="1" dirty="0">
                <a:solidFill>
                  <a:schemeClr val="accent1">
                    <a:lumMod val="50000"/>
                  </a:schemeClr>
                </a:solidFill>
                <a:latin typeface="Arial Narrow" panose="020B0606020202030204" pitchFamily="34" charset="0"/>
              </a:rPr>
              <a:t>8,8</a:t>
            </a:r>
            <a:endParaRPr lang="pt-BR" sz="4800" b="1" dirty="0">
              <a:solidFill>
                <a:schemeClr val="accent1">
                  <a:lumMod val="50000"/>
                </a:schemeClr>
              </a:solidFill>
              <a:latin typeface="Arial Narrow" panose="020B0606020202030204" pitchFamily="34" charset="0"/>
            </a:endParaRPr>
          </a:p>
        </p:txBody>
      </p:sp>
      <p:sp>
        <p:nvSpPr>
          <p:cNvPr id="32" name="CaixaDeTexto 51"/>
          <p:cNvSpPr txBox="1"/>
          <p:nvPr/>
        </p:nvSpPr>
        <p:spPr>
          <a:xfrm>
            <a:off x="6742470" y="1685335"/>
            <a:ext cx="1414812" cy="88742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ts val="3100"/>
              </a:lnSpc>
            </a:pPr>
            <a:r>
              <a:rPr lang="pt-BR" sz="2400" b="1" dirty="0">
                <a:solidFill>
                  <a:schemeClr val="accent1">
                    <a:lumMod val="50000"/>
                  </a:schemeClr>
                </a:solidFill>
                <a:latin typeface="Arial Narrow" panose="020B0606020202030204" pitchFamily="34" charset="0"/>
              </a:rPr>
              <a:t>média geral</a:t>
            </a:r>
            <a:endParaRPr lang="pt-BR" b="1" dirty="0">
              <a:solidFill>
                <a:schemeClr val="accent1">
                  <a:lumMod val="50000"/>
                </a:schemeClr>
              </a:solidFill>
              <a:latin typeface="Arial Narrow" panose="020B0606020202030204" pitchFamily="34" charset="0"/>
            </a:endParaRPr>
          </a:p>
        </p:txBody>
      </p:sp>
      <p:sp>
        <p:nvSpPr>
          <p:cNvPr id="33" name="CaixaDeTexto 51"/>
          <p:cNvSpPr txBox="1"/>
          <p:nvPr/>
        </p:nvSpPr>
        <p:spPr>
          <a:xfrm>
            <a:off x="7276471" y="4800806"/>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8,5</a:t>
            </a:r>
            <a:endParaRPr lang="pt-BR" sz="1400" b="1" dirty="0">
              <a:solidFill>
                <a:schemeClr val="accent4">
                  <a:lumMod val="75000"/>
                </a:schemeClr>
              </a:solidFill>
              <a:latin typeface="Arial Narrow" panose="020B0606020202030204" pitchFamily="34" charset="0"/>
            </a:endParaRPr>
          </a:p>
        </p:txBody>
      </p:sp>
      <p:sp>
        <p:nvSpPr>
          <p:cNvPr id="34" name="CaixaDeTexto 51"/>
          <p:cNvSpPr txBox="1"/>
          <p:nvPr/>
        </p:nvSpPr>
        <p:spPr>
          <a:xfrm>
            <a:off x="8641103" y="4800806"/>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8,4</a:t>
            </a:r>
            <a:endParaRPr lang="pt-BR" sz="1400" b="1" dirty="0">
              <a:solidFill>
                <a:schemeClr val="accent4">
                  <a:lumMod val="75000"/>
                </a:schemeClr>
              </a:solidFill>
              <a:latin typeface="Arial Narrow" panose="020B0606020202030204" pitchFamily="34" charset="0"/>
            </a:endParaRPr>
          </a:p>
        </p:txBody>
      </p:sp>
      <p:sp>
        <p:nvSpPr>
          <p:cNvPr id="35" name="CaixaDeTexto 51"/>
          <p:cNvSpPr txBox="1"/>
          <p:nvPr/>
        </p:nvSpPr>
        <p:spPr>
          <a:xfrm>
            <a:off x="9961879" y="4800805"/>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8,6</a:t>
            </a:r>
            <a:endParaRPr lang="pt-BR" sz="1400" b="1" dirty="0">
              <a:solidFill>
                <a:schemeClr val="accent4">
                  <a:lumMod val="75000"/>
                </a:schemeClr>
              </a:solidFill>
              <a:latin typeface="Arial Narrow" panose="020B0606020202030204" pitchFamily="34" charset="0"/>
            </a:endParaRPr>
          </a:p>
        </p:txBody>
      </p:sp>
      <p:cxnSp>
        <p:nvCxnSpPr>
          <p:cNvPr id="36" name="Conector reto 35"/>
          <p:cNvCxnSpPr/>
          <p:nvPr/>
        </p:nvCxnSpPr>
        <p:spPr>
          <a:xfrm>
            <a:off x="8490971" y="3224285"/>
            <a:ext cx="0" cy="1500269"/>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7024163" y="3224285"/>
            <a:ext cx="0" cy="1500269"/>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9961879" y="3224285"/>
            <a:ext cx="0" cy="1500269"/>
          </a:xfrm>
          <a:prstGeom prst="line">
            <a:avLst/>
          </a:prstGeom>
        </p:spPr>
        <p:style>
          <a:lnRef idx="1">
            <a:schemeClr val="accent1"/>
          </a:lnRef>
          <a:fillRef idx="0">
            <a:schemeClr val="accent1"/>
          </a:fillRef>
          <a:effectRef idx="0">
            <a:schemeClr val="accent1"/>
          </a:effectRef>
          <a:fontRef idx="minor">
            <a:schemeClr val="tx1"/>
          </a:fontRef>
        </p:style>
      </p:cxnSp>
      <p:grpSp>
        <p:nvGrpSpPr>
          <p:cNvPr id="42" name="disparo historico"/>
          <p:cNvGrpSpPr/>
          <p:nvPr/>
        </p:nvGrpSpPr>
        <p:grpSpPr>
          <a:xfrm>
            <a:off x="10663473" y="5499580"/>
            <a:ext cx="1069593" cy="497735"/>
            <a:chOff x="10807700" y="5128364"/>
            <a:chExt cx="1069593" cy="497735"/>
          </a:xfrm>
        </p:grpSpPr>
        <p:sp>
          <p:nvSpPr>
            <p:cNvPr id="43"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44" name="Imagem 43"/>
            <p:cNvPicPr>
              <a:picLocks noChangeAspect="1"/>
            </p:cNvPicPr>
            <p:nvPr/>
          </p:nvPicPr>
          <p:blipFill>
            <a:blip r:embed="rId2"/>
            <a:stretch>
              <a:fillRect/>
            </a:stretch>
          </p:blipFill>
          <p:spPr>
            <a:xfrm>
              <a:off x="10900443" y="5223781"/>
              <a:ext cx="222928" cy="295539"/>
            </a:xfrm>
            <a:prstGeom prst="rect">
              <a:avLst/>
            </a:prstGeom>
          </p:spPr>
        </p:pic>
        <p:sp>
          <p:nvSpPr>
            <p:cNvPr id="45" name="Retângulo 44"/>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46" name="CaixaDeTexto 51"/>
          <p:cNvSpPr txBox="1"/>
          <p:nvPr/>
        </p:nvSpPr>
        <p:spPr>
          <a:xfrm>
            <a:off x="9822878" y="1639079"/>
            <a:ext cx="1084841" cy="756000"/>
          </a:xfrm>
          <a:prstGeom prst="rect">
            <a:avLst/>
          </a:prstGeom>
          <a:noFill/>
          <a:ln w="38100">
            <a:noFill/>
          </a:ln>
        </p:spPr>
        <p:txBody>
          <a:bodyPr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000" b="1" dirty="0">
                <a:solidFill>
                  <a:schemeClr val="accent4">
                    <a:lumMod val="75000"/>
                  </a:schemeClr>
                </a:solidFill>
                <a:latin typeface="Arial Narrow" panose="020B0606020202030204" pitchFamily="34" charset="0"/>
              </a:rPr>
              <a:t>8,5</a:t>
            </a:r>
            <a:endParaRPr lang="pt-BR" sz="1800" b="1" dirty="0">
              <a:solidFill>
                <a:schemeClr val="accent4">
                  <a:lumMod val="75000"/>
                </a:schemeClr>
              </a:solidFill>
              <a:latin typeface="Arial Narrow" panose="020B0606020202030204" pitchFamily="34" charset="0"/>
            </a:endParaRPr>
          </a:p>
        </p:txBody>
      </p:sp>
      <p:sp>
        <p:nvSpPr>
          <p:cNvPr id="47" name="Retângulo 46"/>
          <p:cNvSpPr/>
          <p:nvPr/>
        </p:nvSpPr>
        <p:spPr>
          <a:xfrm>
            <a:off x="8125553" y="5611605"/>
            <a:ext cx="759274" cy="369332"/>
          </a:xfrm>
          <a:prstGeom prst="rect">
            <a:avLst/>
          </a:prstGeom>
        </p:spPr>
        <p:txBody>
          <a:bodyPr wrap="square">
            <a:spAutoFit/>
          </a:bodyPr>
          <a:lstStyle/>
          <a:p>
            <a:pPr algn="ctr" fontAlgn="ctr">
              <a:defRPr/>
            </a:pPr>
            <a:r>
              <a:rPr lang="pt-BR" b="1" dirty="0">
                <a:solidFill>
                  <a:schemeClr val="accent4">
                    <a:lumMod val="75000"/>
                  </a:schemeClr>
                </a:solidFill>
              </a:rPr>
              <a:t>2014</a:t>
            </a:r>
          </a:p>
        </p:txBody>
      </p:sp>
      <p:sp>
        <p:nvSpPr>
          <p:cNvPr id="48" name="Retângulo 47"/>
          <p:cNvSpPr/>
          <p:nvPr/>
        </p:nvSpPr>
        <p:spPr>
          <a:xfrm>
            <a:off x="8239864" y="5620470"/>
            <a:ext cx="570106" cy="45719"/>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38"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P10</a:t>
            </a:r>
            <a:r>
              <a:rPr lang="pt-BR" sz="1200" dirty="0">
                <a:solidFill>
                  <a:schemeClr val="accent1">
                    <a:lumMod val="50000"/>
                  </a:schemeClr>
                </a:solidFill>
              </a:rPr>
              <a:t>. Em relação à qualidade do conteúdo do curso/ consultoria que o(a) Sr.(a) fez, dê uma nota de 0 a 10, sendo 0 “PÉSSIMO” e 10 “EXCELENTE”.</a:t>
            </a:r>
          </a:p>
        </p:txBody>
      </p:sp>
      <p:sp>
        <p:nvSpPr>
          <p:cNvPr id="57" name="CaixaDeTexto 127"/>
          <p:cNvSpPr txBox="1"/>
          <p:nvPr/>
        </p:nvSpPr>
        <p:spPr>
          <a:xfrm>
            <a:off x="6756041" y="2774429"/>
            <a:ext cx="3509121" cy="369332"/>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b="1" i="1" dirty="0">
                <a:solidFill>
                  <a:schemeClr val="bg1">
                    <a:lumMod val="65000"/>
                  </a:schemeClr>
                </a:solidFill>
                <a:ea typeface="Adobe Gothic Std B" panose="020B0800000000000000" pitchFamily="34" charset="-128"/>
              </a:rPr>
              <a:t>por faturamento anual</a:t>
            </a:r>
          </a:p>
        </p:txBody>
      </p:sp>
    </p:spTree>
    <p:extLst>
      <p:ext uri="{BB962C8B-B14F-4D97-AF65-F5344CB8AC3E}">
        <p14:creationId xmlns:p14="http://schemas.microsoft.com/office/powerpoint/2010/main" val="765566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1+#ppt_w/2"/>
                                          </p:val>
                                        </p:tav>
                                        <p:tav tm="100000">
                                          <p:val>
                                            <p:strVal val="#ppt_x"/>
                                          </p:val>
                                        </p:tav>
                                      </p:tavLst>
                                    </p:anim>
                                    <p:anim calcmode="lin" valueType="num">
                                      <p:cBhvr additive="base">
                                        <p:cTn id="12" dur="50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 calcmode="lin" valueType="num">
                                      <p:cBhvr additive="base">
                                        <p:cTn id="16" dur="500" fill="hold"/>
                                        <p:tgtEl>
                                          <p:spTgt spid="32"/>
                                        </p:tgtEl>
                                        <p:attrNameLst>
                                          <p:attrName>ppt_x</p:attrName>
                                        </p:attrNameLst>
                                      </p:cBhvr>
                                      <p:tavLst>
                                        <p:tav tm="0">
                                          <p:val>
                                            <p:strVal val="#ppt_x"/>
                                          </p:val>
                                        </p:tav>
                                        <p:tav tm="100000">
                                          <p:val>
                                            <p:strVal val="#ppt_x"/>
                                          </p:val>
                                        </p:tav>
                                      </p:tavLst>
                                    </p:anim>
                                    <p:anim calcmode="lin" valueType="num">
                                      <p:cBhvr additive="base">
                                        <p:cTn id="17" dur="500" fill="hold"/>
                                        <p:tgtEl>
                                          <p:spTgt spid="32"/>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additive="base">
                                        <p:cTn id="20" dur="500" fill="hold"/>
                                        <p:tgtEl>
                                          <p:spTgt spid="31"/>
                                        </p:tgtEl>
                                        <p:attrNameLst>
                                          <p:attrName>ppt_x</p:attrName>
                                        </p:attrNameLst>
                                      </p:cBhvr>
                                      <p:tavLst>
                                        <p:tav tm="0">
                                          <p:val>
                                            <p:strVal val="#ppt_x"/>
                                          </p:val>
                                        </p:tav>
                                        <p:tav tm="100000">
                                          <p:val>
                                            <p:strVal val="#ppt_x"/>
                                          </p:val>
                                        </p:tav>
                                      </p:tavLst>
                                    </p:anim>
                                    <p:anim calcmode="lin" valueType="num">
                                      <p:cBhvr additive="base">
                                        <p:cTn id="21"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2"/>
                                        </p:tgtEl>
                                        <p:attrNameLst>
                                          <p:attrName>style.visibility</p:attrName>
                                        </p:attrNameLst>
                                      </p:cBhvr>
                                      <p:to>
                                        <p:strVal val="visible"/>
                                      </p:to>
                                    </p:set>
                                  </p:childTnLst>
                                </p:cTn>
                              </p:par>
                              <p:par>
                                <p:cTn id="26" presetID="9" presetClass="emph" presetSubtype="0" grpId="1" nodeType="withEffect">
                                  <p:stCondLst>
                                    <p:cond delay="0"/>
                                  </p:stCondLst>
                                  <p:childTnLst>
                                    <p:set>
                                      <p:cBhvr rctx="PPT">
                                        <p:cTn id="27" dur="indefinite"/>
                                        <p:tgtEl>
                                          <p:spTgt spid="27">
                                            <p:txEl>
                                              <p:pRg st="0" end="0"/>
                                            </p:txEl>
                                          </p:spTgt>
                                        </p:tgtEl>
                                        <p:attrNameLst>
                                          <p:attrName>style.opacity</p:attrName>
                                        </p:attrNameLst>
                                      </p:cBhvr>
                                      <p:to>
                                        <p:strVal val="0.2"/>
                                      </p:to>
                                    </p:set>
                                    <p:animEffect filter="image" prLst="opacity: 0.2">
                                      <p:cBhvr rctx="IE">
                                        <p:cTn id="28" dur="indefinite"/>
                                        <p:tgtEl>
                                          <p:spTgt spid="27">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500" fill="hold"/>
                                        <p:tgtEl>
                                          <p:spTgt spid="19"/>
                                        </p:tgtEl>
                                        <p:attrNameLst>
                                          <p:attrName>ppt_x</p:attrName>
                                        </p:attrNameLst>
                                      </p:cBhvr>
                                      <p:tavLst>
                                        <p:tav tm="0">
                                          <p:val>
                                            <p:strVal val="1+#ppt_w/2"/>
                                          </p:val>
                                        </p:tav>
                                        <p:tav tm="100000">
                                          <p:val>
                                            <p:strVal val="#ppt_x"/>
                                          </p:val>
                                        </p:tav>
                                      </p:tavLst>
                                    </p:anim>
                                    <p:anim calcmode="lin" valueType="num">
                                      <p:cBhvr additive="base">
                                        <p:cTn id="34" dur="500" fill="hold"/>
                                        <p:tgtEl>
                                          <p:spTgt spid="19"/>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57"/>
                                        </p:tgtEl>
                                        <p:attrNameLst>
                                          <p:attrName>style.visibility</p:attrName>
                                        </p:attrNameLst>
                                      </p:cBhvr>
                                      <p:to>
                                        <p:strVal val="visible"/>
                                      </p:to>
                                    </p:set>
                                    <p:anim calcmode="lin" valueType="num">
                                      <p:cBhvr additive="base">
                                        <p:cTn id="37" dur="500" fill="hold"/>
                                        <p:tgtEl>
                                          <p:spTgt spid="57"/>
                                        </p:tgtEl>
                                        <p:attrNameLst>
                                          <p:attrName>ppt_x</p:attrName>
                                        </p:attrNameLst>
                                      </p:cBhvr>
                                      <p:tavLst>
                                        <p:tav tm="0">
                                          <p:val>
                                            <p:strVal val="1+#ppt_w/2"/>
                                          </p:val>
                                        </p:tav>
                                        <p:tav tm="100000">
                                          <p:val>
                                            <p:strVal val="#ppt_x"/>
                                          </p:val>
                                        </p:tav>
                                      </p:tavLst>
                                    </p:anim>
                                    <p:anim calcmode="lin" valueType="num">
                                      <p:cBhvr additive="base">
                                        <p:cTn id="38" dur="500" fill="hold"/>
                                        <p:tgtEl>
                                          <p:spTgt spid="57"/>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500" fill="hold"/>
                                        <p:tgtEl>
                                          <p:spTgt spid="21"/>
                                        </p:tgtEl>
                                        <p:attrNameLst>
                                          <p:attrName>ppt_x</p:attrName>
                                        </p:attrNameLst>
                                      </p:cBhvr>
                                      <p:tavLst>
                                        <p:tav tm="0">
                                          <p:val>
                                            <p:strVal val="1+#ppt_w/2"/>
                                          </p:val>
                                        </p:tav>
                                        <p:tav tm="100000">
                                          <p:val>
                                            <p:strVal val="#ppt_x"/>
                                          </p:val>
                                        </p:tav>
                                      </p:tavLst>
                                    </p:anim>
                                    <p:anim calcmode="lin" valueType="num">
                                      <p:cBhvr additive="base">
                                        <p:cTn id="42" dur="500" fill="hold"/>
                                        <p:tgtEl>
                                          <p:spTgt spid="21"/>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1+#ppt_w/2"/>
                                          </p:val>
                                        </p:tav>
                                        <p:tav tm="100000">
                                          <p:val>
                                            <p:strVal val="#ppt_x"/>
                                          </p:val>
                                        </p:tav>
                                      </p:tavLst>
                                    </p:anim>
                                    <p:anim calcmode="lin" valueType="num">
                                      <p:cBhvr additive="base">
                                        <p:cTn id="46" dur="500" fill="hold"/>
                                        <p:tgtEl>
                                          <p:spTgt spid="22"/>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23"/>
                                        </p:tgtEl>
                                        <p:attrNameLst>
                                          <p:attrName>style.visibility</p:attrName>
                                        </p:attrNameLst>
                                      </p:cBhvr>
                                      <p:to>
                                        <p:strVal val="visible"/>
                                      </p:to>
                                    </p:set>
                                    <p:anim calcmode="lin" valueType="num">
                                      <p:cBhvr additive="base">
                                        <p:cTn id="49" dur="500" fill="hold"/>
                                        <p:tgtEl>
                                          <p:spTgt spid="23"/>
                                        </p:tgtEl>
                                        <p:attrNameLst>
                                          <p:attrName>ppt_x</p:attrName>
                                        </p:attrNameLst>
                                      </p:cBhvr>
                                      <p:tavLst>
                                        <p:tav tm="0">
                                          <p:val>
                                            <p:strVal val="1+#ppt_w/2"/>
                                          </p:val>
                                        </p:tav>
                                        <p:tav tm="100000">
                                          <p:val>
                                            <p:strVal val="#ppt_x"/>
                                          </p:val>
                                        </p:tav>
                                      </p:tavLst>
                                    </p:anim>
                                    <p:anim calcmode="lin" valueType="num">
                                      <p:cBhvr additive="base">
                                        <p:cTn id="50" dur="500" fill="hold"/>
                                        <p:tgtEl>
                                          <p:spTgt spid="23"/>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 presetClass="entr" presetSubtype="4" fill="hold" nodeType="after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additive="base">
                                        <p:cTn id="54" dur="500" fill="hold"/>
                                        <p:tgtEl>
                                          <p:spTgt spid="40"/>
                                        </p:tgtEl>
                                        <p:attrNameLst>
                                          <p:attrName>ppt_x</p:attrName>
                                        </p:attrNameLst>
                                      </p:cBhvr>
                                      <p:tavLst>
                                        <p:tav tm="0">
                                          <p:val>
                                            <p:strVal val="#ppt_x"/>
                                          </p:val>
                                        </p:tav>
                                        <p:tav tm="100000">
                                          <p:val>
                                            <p:strVal val="#ppt_x"/>
                                          </p:val>
                                        </p:tav>
                                      </p:tavLst>
                                    </p:anim>
                                    <p:anim calcmode="lin" valueType="num">
                                      <p:cBhvr additive="base">
                                        <p:cTn id="55" dur="500" fill="hold"/>
                                        <p:tgtEl>
                                          <p:spTgt spid="40"/>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additive="base">
                                        <p:cTn id="58" dur="500" fill="hold"/>
                                        <p:tgtEl>
                                          <p:spTgt spid="36"/>
                                        </p:tgtEl>
                                        <p:attrNameLst>
                                          <p:attrName>ppt_x</p:attrName>
                                        </p:attrNameLst>
                                      </p:cBhvr>
                                      <p:tavLst>
                                        <p:tav tm="0">
                                          <p:val>
                                            <p:strVal val="#ppt_x"/>
                                          </p:val>
                                        </p:tav>
                                        <p:tav tm="100000">
                                          <p:val>
                                            <p:strVal val="#ppt_x"/>
                                          </p:val>
                                        </p:tav>
                                      </p:tavLst>
                                    </p:anim>
                                    <p:anim calcmode="lin" valueType="num">
                                      <p:cBhvr additive="base">
                                        <p:cTn id="59" dur="500" fill="hold"/>
                                        <p:tgtEl>
                                          <p:spTgt spid="36"/>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additive="base">
                                        <p:cTn id="62" dur="500" fill="hold"/>
                                        <p:tgtEl>
                                          <p:spTgt spid="41"/>
                                        </p:tgtEl>
                                        <p:attrNameLst>
                                          <p:attrName>ppt_x</p:attrName>
                                        </p:attrNameLst>
                                      </p:cBhvr>
                                      <p:tavLst>
                                        <p:tav tm="0">
                                          <p:val>
                                            <p:strVal val="#ppt_x"/>
                                          </p:val>
                                        </p:tav>
                                        <p:tav tm="100000">
                                          <p:val>
                                            <p:strVal val="#ppt_x"/>
                                          </p:val>
                                        </p:tav>
                                      </p:tavLst>
                                    </p:anim>
                                    <p:anim calcmode="lin" valueType="num">
                                      <p:cBhvr additive="base">
                                        <p:cTn id="63" dur="500" fill="hold"/>
                                        <p:tgtEl>
                                          <p:spTgt spid="41"/>
                                        </p:tgtEl>
                                        <p:attrNameLst>
                                          <p:attrName>ppt_y</p:attrName>
                                        </p:attrNameLst>
                                      </p:cBhvr>
                                      <p:tavLst>
                                        <p:tav tm="0">
                                          <p:val>
                                            <p:strVal val="1+#ppt_h/2"/>
                                          </p:val>
                                        </p:tav>
                                        <p:tav tm="100000">
                                          <p:val>
                                            <p:strVal val="#ppt_y"/>
                                          </p:val>
                                        </p:tav>
                                      </p:tavLst>
                                    </p:anim>
                                  </p:childTnLst>
                                </p:cTn>
                              </p:par>
                            </p:childTnLst>
                          </p:cTn>
                        </p:par>
                        <p:par>
                          <p:cTn id="64" fill="hold">
                            <p:stCondLst>
                              <p:cond delay="1000"/>
                            </p:stCondLst>
                            <p:childTnLst>
                              <p:par>
                                <p:cTn id="65" presetID="10" presetClass="entr" presetSubtype="0"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fade">
                                      <p:cBhvr>
                                        <p:cTn id="67" dur="500"/>
                                        <p:tgtEl>
                                          <p:spTgt spid="2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fade">
                                      <p:cBhvr>
                                        <p:cTn id="73" dur="500"/>
                                        <p:tgtEl>
                                          <p:spTgt spid="2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500"/>
                                        <p:tgtEl>
                                          <p:spTgt spid="30"/>
                                        </p:tgtEl>
                                      </p:cBhvr>
                                    </p:animEffect>
                                  </p:childTnLst>
                                </p:cTn>
                              </p:par>
                              <p:par>
                                <p:cTn id="77" presetID="1" presetClass="entr" presetSubtype="0" fill="hold" nodeType="withEffect">
                                  <p:stCondLst>
                                    <p:cond delay="0"/>
                                  </p:stCondLst>
                                  <p:childTnLst>
                                    <p:set>
                                      <p:cBhvr>
                                        <p:cTn id="7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9" restart="whenNotActive" fill="hold" evtFilter="cancelBubble" nodeType="interactiveSeq">
                <p:stCondLst>
                  <p:cond evt="onClick" delay="0">
                    <p:tgtEl>
                      <p:spTgt spid="42"/>
                    </p:tgtEl>
                  </p:cond>
                </p:stCondLst>
                <p:endSync evt="end" delay="0">
                  <p:rtn val="all"/>
                </p:endSync>
                <p:childTnLst>
                  <p:par>
                    <p:cTn id="80" fill="hold">
                      <p:stCondLst>
                        <p:cond delay="0"/>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500"/>
                                        <p:tgtEl>
                                          <p:spTgt spid="47"/>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24"/>
                                        </p:tgtEl>
                                        <p:attrNameLst>
                                          <p:attrName>style.visibility</p:attrName>
                                        </p:attrNameLst>
                                      </p:cBhvr>
                                      <p:to>
                                        <p:strVal val="visible"/>
                                      </p:to>
                                    </p:set>
                                    <p:animEffect transition="in" filter="fade">
                                      <p:cBhvr>
                                        <p:cTn id="87" dur="500"/>
                                        <p:tgtEl>
                                          <p:spTgt spid="2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48"/>
                                        </p:tgtEl>
                                        <p:attrNameLst>
                                          <p:attrName>style.visibility</p:attrName>
                                        </p:attrNameLst>
                                      </p:cBhvr>
                                      <p:to>
                                        <p:strVal val="visible"/>
                                      </p:to>
                                    </p:set>
                                    <p:animEffect transition="in" filter="fade">
                                      <p:cBhvr>
                                        <p:cTn id="90" dur="500"/>
                                        <p:tgtEl>
                                          <p:spTgt spid="48"/>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500"/>
                                        <p:tgtEl>
                                          <p:spTgt spid="33"/>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Effect transition="in" filter="fade">
                                      <p:cBhvr>
                                        <p:cTn id="99" dur="500"/>
                                        <p:tgtEl>
                                          <p:spTgt spid="3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35"/>
                                        </p:tgtEl>
                                        <p:attrNameLst>
                                          <p:attrName>style.visibility</p:attrName>
                                        </p:attrNameLst>
                                      </p:cBhvr>
                                      <p:to>
                                        <p:strVal val="visible"/>
                                      </p:to>
                                    </p:set>
                                    <p:animEffect transition="in" filter="fade">
                                      <p:cBhvr>
                                        <p:cTn id="102" dur="500"/>
                                        <p:tgtEl>
                                          <p:spTgt spid="35"/>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animEffect transition="in" filter="fade">
                                      <p:cBhvr>
                                        <p:cTn id="105" dur="500"/>
                                        <p:tgtEl>
                                          <p:spTgt spid="46"/>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xit" presetSubtype="0" fill="hold" grpId="1" nodeType="clickEffect">
                                  <p:stCondLst>
                                    <p:cond delay="0"/>
                                  </p:stCondLst>
                                  <p:childTnLst>
                                    <p:animEffect transition="out" filter="fade">
                                      <p:cBhvr>
                                        <p:cTn id="109" dur="500"/>
                                        <p:tgtEl>
                                          <p:spTgt spid="47"/>
                                        </p:tgtEl>
                                      </p:cBhvr>
                                    </p:animEffect>
                                    <p:set>
                                      <p:cBhvr>
                                        <p:cTn id="110" dur="1" fill="hold">
                                          <p:stCondLst>
                                            <p:cond delay="499"/>
                                          </p:stCondLst>
                                        </p:cTn>
                                        <p:tgtEl>
                                          <p:spTgt spid="47"/>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500"/>
                                        <p:tgtEl>
                                          <p:spTgt spid="24"/>
                                        </p:tgtEl>
                                      </p:cBhvr>
                                    </p:animEffect>
                                    <p:set>
                                      <p:cBhvr>
                                        <p:cTn id="113" dur="1" fill="hold">
                                          <p:stCondLst>
                                            <p:cond delay="499"/>
                                          </p:stCondLst>
                                        </p:cTn>
                                        <p:tgtEl>
                                          <p:spTgt spid="24"/>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500"/>
                                        <p:tgtEl>
                                          <p:spTgt spid="48"/>
                                        </p:tgtEl>
                                      </p:cBhvr>
                                    </p:animEffect>
                                    <p:set>
                                      <p:cBhvr>
                                        <p:cTn id="116" dur="1" fill="hold">
                                          <p:stCondLst>
                                            <p:cond delay="499"/>
                                          </p:stCondLst>
                                        </p:cTn>
                                        <p:tgtEl>
                                          <p:spTgt spid="48"/>
                                        </p:tgtEl>
                                        <p:attrNameLst>
                                          <p:attrName>style.visibility</p:attrName>
                                        </p:attrNameLst>
                                      </p:cBhvr>
                                      <p:to>
                                        <p:strVal val="hidden"/>
                                      </p:to>
                                    </p:set>
                                  </p:childTnLst>
                                </p:cTn>
                              </p:par>
                              <p:par>
                                <p:cTn id="117" presetID="10" presetClass="exit" presetSubtype="0" fill="hold" grpId="1" nodeType="withEffect">
                                  <p:stCondLst>
                                    <p:cond delay="0"/>
                                  </p:stCondLst>
                                  <p:childTnLst>
                                    <p:animEffect transition="out" filter="fade">
                                      <p:cBhvr>
                                        <p:cTn id="118" dur="500"/>
                                        <p:tgtEl>
                                          <p:spTgt spid="26"/>
                                        </p:tgtEl>
                                      </p:cBhvr>
                                    </p:animEffect>
                                    <p:set>
                                      <p:cBhvr>
                                        <p:cTn id="119" dur="1" fill="hold">
                                          <p:stCondLst>
                                            <p:cond delay="499"/>
                                          </p:stCondLst>
                                        </p:cTn>
                                        <p:tgtEl>
                                          <p:spTgt spid="26"/>
                                        </p:tgtEl>
                                        <p:attrNameLst>
                                          <p:attrName>style.visibility</p:attrName>
                                        </p:attrNameLst>
                                      </p:cBhvr>
                                      <p:to>
                                        <p:strVal val="hidden"/>
                                      </p:to>
                                    </p:set>
                                  </p:childTnLst>
                                </p:cTn>
                              </p:par>
                              <p:par>
                                <p:cTn id="120" presetID="10" presetClass="exit" presetSubtype="0" fill="hold" grpId="1" nodeType="withEffect">
                                  <p:stCondLst>
                                    <p:cond delay="0"/>
                                  </p:stCondLst>
                                  <p:childTnLst>
                                    <p:animEffect transition="out" filter="fade">
                                      <p:cBhvr>
                                        <p:cTn id="121" dur="500"/>
                                        <p:tgtEl>
                                          <p:spTgt spid="33"/>
                                        </p:tgtEl>
                                      </p:cBhvr>
                                    </p:animEffect>
                                    <p:set>
                                      <p:cBhvr>
                                        <p:cTn id="122" dur="1" fill="hold">
                                          <p:stCondLst>
                                            <p:cond delay="499"/>
                                          </p:stCondLst>
                                        </p:cTn>
                                        <p:tgtEl>
                                          <p:spTgt spid="33"/>
                                        </p:tgtEl>
                                        <p:attrNameLst>
                                          <p:attrName>style.visibility</p:attrName>
                                        </p:attrNameLst>
                                      </p:cBhvr>
                                      <p:to>
                                        <p:strVal val="hidden"/>
                                      </p:to>
                                    </p:set>
                                  </p:childTnLst>
                                </p:cTn>
                              </p:par>
                              <p:par>
                                <p:cTn id="123" presetID="10" presetClass="exit" presetSubtype="0" fill="hold" grpId="1" nodeType="withEffect">
                                  <p:stCondLst>
                                    <p:cond delay="0"/>
                                  </p:stCondLst>
                                  <p:childTnLst>
                                    <p:animEffect transition="out" filter="fade">
                                      <p:cBhvr>
                                        <p:cTn id="124" dur="500"/>
                                        <p:tgtEl>
                                          <p:spTgt spid="34"/>
                                        </p:tgtEl>
                                      </p:cBhvr>
                                    </p:animEffect>
                                    <p:set>
                                      <p:cBhvr>
                                        <p:cTn id="125" dur="1" fill="hold">
                                          <p:stCondLst>
                                            <p:cond delay="499"/>
                                          </p:stCondLst>
                                        </p:cTn>
                                        <p:tgtEl>
                                          <p:spTgt spid="34"/>
                                        </p:tgtEl>
                                        <p:attrNameLst>
                                          <p:attrName>style.visibility</p:attrName>
                                        </p:attrNameLst>
                                      </p:cBhvr>
                                      <p:to>
                                        <p:strVal val="hidden"/>
                                      </p:to>
                                    </p:set>
                                  </p:childTnLst>
                                </p:cTn>
                              </p:par>
                              <p:par>
                                <p:cTn id="126" presetID="10" presetClass="exit" presetSubtype="0" fill="hold" grpId="1" nodeType="withEffect">
                                  <p:stCondLst>
                                    <p:cond delay="0"/>
                                  </p:stCondLst>
                                  <p:childTnLst>
                                    <p:animEffect transition="out" filter="fade">
                                      <p:cBhvr>
                                        <p:cTn id="127" dur="500"/>
                                        <p:tgtEl>
                                          <p:spTgt spid="35"/>
                                        </p:tgtEl>
                                      </p:cBhvr>
                                    </p:animEffect>
                                    <p:set>
                                      <p:cBhvr>
                                        <p:cTn id="128" dur="1" fill="hold">
                                          <p:stCondLst>
                                            <p:cond delay="499"/>
                                          </p:stCondLst>
                                        </p:cTn>
                                        <p:tgtEl>
                                          <p:spTgt spid="35"/>
                                        </p:tgtEl>
                                        <p:attrNameLst>
                                          <p:attrName>style.visibility</p:attrName>
                                        </p:attrNameLst>
                                      </p:cBhvr>
                                      <p:to>
                                        <p:strVal val="hidden"/>
                                      </p:to>
                                    </p:set>
                                  </p:childTnLst>
                                </p:cTn>
                              </p:par>
                              <p:par>
                                <p:cTn id="129" presetID="10" presetClass="exit" presetSubtype="0" fill="hold" grpId="1" nodeType="withEffect">
                                  <p:stCondLst>
                                    <p:cond delay="0"/>
                                  </p:stCondLst>
                                  <p:childTnLst>
                                    <p:animEffect transition="out" filter="fade">
                                      <p:cBhvr>
                                        <p:cTn id="130" dur="500"/>
                                        <p:tgtEl>
                                          <p:spTgt spid="46"/>
                                        </p:tgtEl>
                                      </p:cBhvr>
                                    </p:animEffect>
                                    <p:set>
                                      <p:cBhvr>
                                        <p:cTn id="131" dur="1" fill="hold">
                                          <p:stCondLst>
                                            <p:cond delay="499"/>
                                          </p:stCondLst>
                                        </p:cTn>
                                        <p:tgtEl>
                                          <p:spTgt spid="46"/>
                                        </p:tgtEl>
                                        <p:attrNameLst>
                                          <p:attrName>style.visibility</p:attrName>
                                        </p:attrNameLst>
                                      </p:cBhvr>
                                      <p:to>
                                        <p:strVal val="hidden"/>
                                      </p:to>
                                    </p:set>
                                  </p:childTnLst>
                                </p:cTn>
                              </p:par>
                            </p:childTnLst>
                          </p:cTn>
                        </p:par>
                      </p:childTnLst>
                    </p:cTn>
                  </p:par>
                </p:childTnLst>
              </p:cTn>
              <p:nextCondLst>
                <p:cond evt="onClick" delay="0">
                  <p:tgtEl>
                    <p:spTgt spid="42"/>
                  </p:tgtEl>
                </p:cond>
              </p:nextCondLst>
            </p:seq>
          </p:childTnLst>
        </p:cTn>
      </p:par>
    </p:tnLst>
    <p:bldLst>
      <p:bldP spid="27" grpId="0" build="p"/>
      <p:bldP spid="27" grpId="1" build="p"/>
      <p:bldP spid="62" grpId="0"/>
      <p:bldP spid="16" grpId="0"/>
      <p:bldP spid="19" grpId="0"/>
      <p:bldP spid="21" grpId="0"/>
      <p:bldP spid="22" grpId="0"/>
      <p:bldP spid="23" grpId="0"/>
      <p:bldP spid="24" grpId="0" animBg="1"/>
      <p:bldP spid="24" grpId="1" animBg="1"/>
      <p:bldP spid="25" grpId="0"/>
      <p:bldP spid="26" grpId="0"/>
      <p:bldP spid="26" grpId="1"/>
      <p:bldP spid="28" grpId="0"/>
      <p:bldP spid="29" grpId="0"/>
      <p:bldP spid="30" grpId="0"/>
      <p:bldP spid="31" grpId="0"/>
      <p:bldP spid="32" grpId="0"/>
      <p:bldP spid="33" grpId="0"/>
      <p:bldP spid="33" grpId="1"/>
      <p:bldP spid="34" grpId="0"/>
      <p:bldP spid="34" grpId="1"/>
      <p:bldP spid="35" grpId="0"/>
      <p:bldP spid="35" grpId="1"/>
      <p:bldP spid="46" grpId="0"/>
      <p:bldP spid="46" grpId="1"/>
      <p:bldP spid="47" grpId="0"/>
      <p:bldP spid="47" grpId="1"/>
      <p:bldP spid="48" grpId="0" animBg="1"/>
      <p:bldP spid="48" grpId="1" animBg="1"/>
      <p:bldP spid="5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CaixaDeTexto 97"/>
          <p:cNvSpPr txBox="1"/>
          <p:nvPr/>
        </p:nvSpPr>
        <p:spPr>
          <a:xfrm>
            <a:off x="3845490" y="1145552"/>
            <a:ext cx="5592799"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qualidade do conteúdo do curso/ consultoria </a:t>
            </a:r>
            <a:r>
              <a:rPr lang="pt-BR" sz="1200" i="1" dirty="0">
                <a:solidFill>
                  <a:schemeClr val="accent1">
                    <a:lumMod val="50000"/>
                  </a:schemeClr>
                </a:solidFill>
              </a:rPr>
              <a:t>(P10)</a:t>
            </a:r>
          </a:p>
        </p:txBody>
      </p:sp>
      <p:sp>
        <p:nvSpPr>
          <p:cNvPr id="3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38"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P10</a:t>
            </a:r>
            <a:r>
              <a:rPr lang="pt-BR" sz="1200" dirty="0">
                <a:solidFill>
                  <a:schemeClr val="accent1">
                    <a:lumMod val="50000"/>
                  </a:schemeClr>
                </a:solidFill>
              </a:rPr>
              <a:t>. Em relação à qualidade do conteúdo do curso/ consultoria que o(a) Sr.(a) fez, dê uma nota de 0 a 10, sendo 0 “PÉSSIMO” e 10 “EXCELENTE”.</a:t>
            </a:r>
          </a:p>
        </p:txBody>
      </p:sp>
      <p:graphicFrame>
        <p:nvGraphicFramePr>
          <p:cNvPr id="20" name="Gráfico 19"/>
          <p:cNvGraphicFramePr>
            <a:graphicFrameLocks/>
          </p:cNvGraphicFramePr>
          <p:nvPr>
            <p:extLst/>
          </p:nvPr>
        </p:nvGraphicFramePr>
        <p:xfrm>
          <a:off x="426382" y="1533655"/>
          <a:ext cx="11388004" cy="3276600"/>
        </p:xfrm>
        <a:graphic>
          <a:graphicData uri="http://schemas.openxmlformats.org/drawingml/2006/chart">
            <c:chart xmlns:c="http://schemas.openxmlformats.org/drawingml/2006/chart" xmlns:r="http://schemas.openxmlformats.org/officeDocument/2006/relationships" r:id="rId2"/>
          </a:graphicData>
        </a:graphic>
      </p:graphicFrame>
      <p:cxnSp>
        <p:nvCxnSpPr>
          <p:cNvPr id="21" name="Conector reto 20"/>
          <p:cNvCxnSpPr/>
          <p:nvPr/>
        </p:nvCxnSpPr>
        <p:spPr>
          <a:xfrm>
            <a:off x="76427" y="3248005"/>
            <a:ext cx="12060000" cy="0"/>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24" name="Gráfico 23"/>
          <p:cNvGraphicFramePr>
            <a:graphicFrameLocks/>
          </p:cNvGraphicFramePr>
          <p:nvPr>
            <p:extLst/>
          </p:nvPr>
        </p:nvGraphicFramePr>
        <p:xfrm>
          <a:off x="426382" y="4212659"/>
          <a:ext cx="11388004" cy="987137"/>
        </p:xfrm>
        <a:graphic>
          <a:graphicData uri="http://schemas.openxmlformats.org/drawingml/2006/chart">
            <c:chart xmlns:c="http://schemas.openxmlformats.org/drawingml/2006/chart" xmlns:r="http://schemas.openxmlformats.org/officeDocument/2006/relationships" r:id="rId3"/>
          </a:graphicData>
        </a:graphic>
      </p:graphicFrame>
      <p:sp>
        <p:nvSpPr>
          <p:cNvPr id="22" name="Retângulo 21"/>
          <p:cNvSpPr/>
          <p:nvPr/>
        </p:nvSpPr>
        <p:spPr>
          <a:xfrm>
            <a:off x="409490" y="1622982"/>
            <a:ext cx="11413342" cy="39142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19" name="Gráfico 18"/>
          <p:cNvGraphicFramePr>
            <a:graphicFrameLocks/>
          </p:cNvGraphicFramePr>
          <p:nvPr>
            <p:extLst>
              <p:ext uri="{D42A27DB-BD31-4B8C-83A1-F6EECF244321}">
                <p14:modId xmlns:p14="http://schemas.microsoft.com/office/powerpoint/2010/main" val="2791586515"/>
              </p:ext>
            </p:extLst>
          </p:nvPr>
        </p:nvGraphicFramePr>
        <p:xfrm>
          <a:off x="417936" y="1533655"/>
          <a:ext cx="11388004" cy="32766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5" name="Gráfico 24"/>
          <p:cNvGraphicFramePr>
            <a:graphicFrameLocks/>
          </p:cNvGraphicFramePr>
          <p:nvPr>
            <p:extLst>
              <p:ext uri="{D42A27DB-BD31-4B8C-83A1-F6EECF244321}">
                <p14:modId xmlns:p14="http://schemas.microsoft.com/office/powerpoint/2010/main" val="283918876"/>
              </p:ext>
            </p:extLst>
          </p:nvPr>
        </p:nvGraphicFramePr>
        <p:xfrm>
          <a:off x="434828" y="4218397"/>
          <a:ext cx="11388004" cy="98713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539769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par>
                          <p:cTn id="7" fill="hold">
                            <p:stCondLst>
                              <p:cond delay="0"/>
                            </p:stCondLst>
                            <p:childTnLst>
                              <p:par>
                                <p:cTn id="8" presetID="2" presetClass="entr" presetSubtype="2" fill="hold" grpId="0" nodeType="afterEffect">
                                  <p:stCondLst>
                                    <p:cond delay="0"/>
                                  </p:stCondLst>
                                  <p:childTnLst>
                                    <p:set>
                                      <p:cBhvr>
                                        <p:cTn id="9" dur="1" fill="hold">
                                          <p:stCondLst>
                                            <p:cond delay="0"/>
                                          </p:stCondLst>
                                        </p:cTn>
                                        <p:tgtEl>
                                          <p:spTgt spid="16"/>
                                        </p:tgtEl>
                                        <p:attrNameLst>
                                          <p:attrName>style.visibility</p:attrName>
                                        </p:attrNameLst>
                                      </p:cBhvr>
                                      <p:to>
                                        <p:strVal val="visible"/>
                                      </p:to>
                                    </p:set>
                                    <p:anim calcmode="lin" valueType="num">
                                      <p:cBhvr additive="base">
                                        <p:cTn id="10" dur="500" fill="hold"/>
                                        <p:tgtEl>
                                          <p:spTgt spid="16"/>
                                        </p:tgtEl>
                                        <p:attrNameLst>
                                          <p:attrName>ppt_x</p:attrName>
                                        </p:attrNameLst>
                                      </p:cBhvr>
                                      <p:tavLst>
                                        <p:tav tm="0">
                                          <p:val>
                                            <p:strVal val="1+#ppt_w/2"/>
                                          </p:val>
                                        </p:tav>
                                        <p:tav tm="100000">
                                          <p:val>
                                            <p:strVal val="#ppt_x"/>
                                          </p:val>
                                        </p:tav>
                                      </p:tavLst>
                                    </p:anim>
                                    <p:anim calcmode="lin" valueType="num">
                                      <p:cBhvr additive="base">
                                        <p:cTn id="11"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1000"/>
                                        <p:tgtEl>
                                          <p:spTgt spid="19"/>
                                        </p:tgtEl>
                                      </p:cBhvr>
                                    </p:animEffect>
                                    <p:anim calcmode="lin" valueType="num">
                                      <p:cBhvr>
                                        <p:cTn id="17" dur="1000" fill="hold"/>
                                        <p:tgtEl>
                                          <p:spTgt spid="19"/>
                                        </p:tgtEl>
                                        <p:attrNameLst>
                                          <p:attrName>ppt_x</p:attrName>
                                        </p:attrNameLst>
                                      </p:cBhvr>
                                      <p:tavLst>
                                        <p:tav tm="0">
                                          <p:val>
                                            <p:strVal val="#ppt_x"/>
                                          </p:val>
                                        </p:tav>
                                        <p:tav tm="100000">
                                          <p:val>
                                            <p:strVal val="#ppt_x"/>
                                          </p:val>
                                        </p:tav>
                                      </p:tavLst>
                                    </p:anim>
                                    <p:anim calcmode="lin" valueType="num">
                                      <p:cBhvr>
                                        <p:cTn id="18" dur="1000" fill="hold"/>
                                        <p:tgtEl>
                                          <p:spTgt spid="19"/>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barn(inVertical)">
                                      <p:cBhvr>
                                        <p:cTn id="28" dur="500"/>
                                        <p:tgtEl>
                                          <p:spTgt spid="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22" presetClass="exit" presetSubtype="4" fill="hold" grpId="1" nodeType="withEffect">
                                  <p:stCondLst>
                                    <p:cond delay="0"/>
                                  </p:stCondLst>
                                  <p:childTnLst>
                                    <p:animEffect transition="out" filter="wipe(down)">
                                      <p:cBhvr>
                                        <p:cTn id="33" dur="500"/>
                                        <p:tgtEl>
                                          <p:spTgt spid="19"/>
                                        </p:tgtEl>
                                      </p:cBhvr>
                                    </p:animEffect>
                                    <p:set>
                                      <p:cBhvr>
                                        <p:cTn id="34" dur="1" fill="hold">
                                          <p:stCondLst>
                                            <p:cond delay="499"/>
                                          </p:stCondLst>
                                        </p:cTn>
                                        <p:tgtEl>
                                          <p:spTgt spid="19"/>
                                        </p:tgtEl>
                                        <p:attrNameLst>
                                          <p:attrName>style.visibility</p:attrName>
                                        </p:attrNameLst>
                                      </p:cBhvr>
                                      <p:to>
                                        <p:strVal val="hidden"/>
                                      </p:to>
                                    </p:set>
                                  </p:childTnLst>
                                </p:cTn>
                              </p:par>
                              <p:par>
                                <p:cTn id="35" presetID="14" presetClass="exit" presetSubtype="10" fill="hold" grpId="1" nodeType="withEffect">
                                  <p:stCondLst>
                                    <p:cond delay="0"/>
                                  </p:stCondLst>
                                  <p:childTnLst>
                                    <p:animEffect transition="out" filter="randombar(horizontal)">
                                      <p:cBhvr>
                                        <p:cTn id="36" dur="500"/>
                                        <p:tgtEl>
                                          <p:spTgt spid="25"/>
                                        </p:tgtEl>
                                      </p:cBhvr>
                                    </p:animEffect>
                                    <p:set>
                                      <p:cBhvr>
                                        <p:cTn id="37" dur="1" fill="hold">
                                          <p:stCondLst>
                                            <p:cond delay="499"/>
                                          </p:stCondLst>
                                        </p:cTn>
                                        <p:tgtEl>
                                          <p:spTgt spid="25"/>
                                        </p:tgtEl>
                                        <p:attrNameLst>
                                          <p:attrName>style.visibility</p:attrName>
                                        </p:attrNameLst>
                                      </p:cBhvr>
                                      <p:to>
                                        <p:strVal val="hidden"/>
                                      </p:to>
                                    </p:set>
                                  </p:childTnLst>
                                </p:cTn>
                              </p:par>
                            </p:childTnLst>
                          </p:cTn>
                        </p:par>
                        <p:par>
                          <p:cTn id="38" fill="hold">
                            <p:stCondLst>
                              <p:cond delay="500"/>
                            </p:stCondLst>
                            <p:childTnLst>
                              <p:par>
                                <p:cTn id="39" presetID="22" presetClass="entr" presetSubtype="8" fill="hold" nodeType="after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wipe(left)">
                                      <p:cBhvr>
                                        <p:cTn id="4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Graphic spid="20" grpId="0">
        <p:bldAsOne/>
      </p:bldGraphic>
      <p:bldGraphic spid="24" grpId="0">
        <p:bldAsOne/>
      </p:bldGraphic>
      <p:bldP spid="22" grpId="0" animBg="1"/>
      <p:bldGraphic spid="19" grpId="0">
        <p:bldAsOne/>
      </p:bldGraphic>
      <p:bldGraphic spid="19" grpId="1">
        <p:bldAsOne/>
      </p:bldGraphic>
      <p:bldGraphic spid="25" grpId="0">
        <p:bldAsOne/>
      </p:bldGraphic>
      <p:bldGraphic spid="25" grpId="1">
        <p:bldAsOne/>
      </p:bldGraphic>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Espaço Reservado para Conteúdo 2"/>
          <p:cNvSpPr>
            <a:spLocks noGrp="1"/>
          </p:cNvSpPr>
          <p:nvPr>
            <p:ph idx="4294967295"/>
          </p:nvPr>
        </p:nvSpPr>
        <p:spPr>
          <a:xfrm>
            <a:off x="719999" y="1259568"/>
            <a:ext cx="4084229" cy="2139316"/>
          </a:xfrm>
          <a:prstGeom prst="rect">
            <a:avLst/>
          </a:prstGeom>
        </p:spPr>
        <p:txBody>
          <a:bodyPr/>
          <a:lstStyle/>
          <a:p>
            <a:r>
              <a:rPr lang="pt-BR" sz="2000" dirty="0"/>
              <a:t>igualmente positivo foi o atendimento das expectativas (8,3), onde os resultados foram muito similares independentemente do faturamento das empresas, além  de próximos ao da avaliação do último ano  </a:t>
            </a:r>
            <a:r>
              <a:rPr lang="pt-BR" sz="1200" dirty="0"/>
              <a:t>(P11)</a:t>
            </a:r>
          </a:p>
        </p:txBody>
      </p:sp>
      <p:sp>
        <p:nvSpPr>
          <p:cNvPr id="62" name="Espaço Reservado para Conteúdo 2"/>
          <p:cNvSpPr txBox="1">
            <a:spLocks/>
          </p:cNvSpPr>
          <p:nvPr/>
        </p:nvSpPr>
        <p:spPr>
          <a:xfrm>
            <a:off x="733498" y="4086739"/>
            <a:ext cx="4070729" cy="150086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mais uma vez, independentemente do faturamento, essas avaliações do </a:t>
            </a:r>
            <a:r>
              <a:rPr lang="pt-BR" sz="2000" dirty="0" err="1">
                <a:solidFill>
                  <a:schemeClr val="tx1"/>
                </a:solidFill>
                <a:latin typeface="+mn-lt"/>
              </a:rPr>
              <a:t>Sebraetec</a:t>
            </a:r>
            <a:r>
              <a:rPr lang="pt-BR" sz="2000" dirty="0">
                <a:solidFill>
                  <a:schemeClr val="tx1"/>
                </a:solidFill>
                <a:latin typeface="+mn-lt"/>
              </a:rPr>
              <a:t> com relação ao atendimento das expectativas foram positivas, e sempre acima da nota 8,2</a:t>
            </a:r>
          </a:p>
        </p:txBody>
      </p:sp>
      <p:sp>
        <p:nvSpPr>
          <p:cNvPr id="16" name="CaixaDeTexto 97"/>
          <p:cNvSpPr txBox="1"/>
          <p:nvPr/>
        </p:nvSpPr>
        <p:spPr>
          <a:xfrm>
            <a:off x="6110389" y="793860"/>
            <a:ext cx="5023460"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atendimento das expectativas</a:t>
            </a:r>
          </a:p>
        </p:txBody>
      </p:sp>
      <p:sp>
        <p:nvSpPr>
          <p:cNvPr id="19" name="CaixaDeTexto 66"/>
          <p:cNvSpPr txBox="1"/>
          <p:nvPr/>
        </p:nvSpPr>
        <p:spPr>
          <a:xfrm>
            <a:off x="5641970" y="3117605"/>
            <a:ext cx="1332233" cy="50783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r>
              <a:rPr lang="pt-BR" sz="1600" b="1" dirty="0">
                <a:solidFill>
                  <a:schemeClr val="bg2">
                    <a:lumMod val="25000"/>
                  </a:schemeClr>
                </a:solidFill>
                <a:ea typeface="Adobe Gothic Std B" panose="020B0800000000000000" pitchFamily="34" charset="-128"/>
              </a:rPr>
              <a:t> </a:t>
            </a:r>
          </a:p>
          <a:p>
            <a:pPr algn="ctr"/>
            <a:r>
              <a:rPr lang="pt-BR" sz="1100" b="1" dirty="0">
                <a:solidFill>
                  <a:schemeClr val="bg2">
                    <a:lumMod val="25000"/>
                  </a:schemeClr>
                </a:solidFill>
                <a:ea typeface="Adobe Gothic Std B" panose="020B0800000000000000" pitchFamily="34" charset="-128"/>
              </a:rPr>
              <a:t>até R$ 60 mil</a:t>
            </a:r>
          </a:p>
        </p:txBody>
      </p:sp>
      <p:sp>
        <p:nvSpPr>
          <p:cNvPr id="21" name="CaixaDeTexto 66"/>
          <p:cNvSpPr txBox="1"/>
          <p:nvPr/>
        </p:nvSpPr>
        <p:spPr>
          <a:xfrm>
            <a:off x="7311919" y="3117605"/>
            <a:ext cx="1068624"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p>
          <a:p>
            <a:pPr algn="ctr"/>
            <a:r>
              <a:rPr lang="pt-BR" sz="1100" b="1" dirty="0">
                <a:solidFill>
                  <a:schemeClr val="bg2">
                    <a:lumMod val="25000"/>
                  </a:schemeClr>
                </a:solidFill>
                <a:ea typeface="Adobe Gothic Std B" panose="020B0800000000000000" pitchFamily="34" charset="-128"/>
              </a:rPr>
              <a:t>+ R$ 60 mil a R$ 360 mil</a:t>
            </a:r>
          </a:p>
        </p:txBody>
      </p:sp>
      <p:sp>
        <p:nvSpPr>
          <p:cNvPr id="22" name="CaixaDeTexto 66"/>
          <p:cNvSpPr txBox="1"/>
          <p:nvPr/>
        </p:nvSpPr>
        <p:spPr>
          <a:xfrm>
            <a:off x="8718259" y="3117605"/>
            <a:ext cx="932988" cy="584775"/>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p>
          <a:p>
            <a:pPr algn="ctr"/>
            <a:r>
              <a:rPr lang="pt-BR" sz="1100" b="1" dirty="0">
                <a:solidFill>
                  <a:schemeClr val="bg2">
                    <a:lumMod val="25000"/>
                  </a:schemeClr>
                </a:solidFill>
                <a:ea typeface="Adobe Gothic Std B" panose="020B0800000000000000" pitchFamily="34" charset="-128"/>
              </a:rPr>
              <a:t>+ R$ 360 mil a R$ 3,6 mi</a:t>
            </a:r>
          </a:p>
        </p:txBody>
      </p:sp>
      <p:sp>
        <p:nvSpPr>
          <p:cNvPr id="23" name="CaixaDeTexto 66"/>
          <p:cNvSpPr txBox="1"/>
          <p:nvPr/>
        </p:nvSpPr>
        <p:spPr>
          <a:xfrm>
            <a:off x="9988964" y="3117605"/>
            <a:ext cx="1273924" cy="41549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000" b="1" dirty="0">
                <a:solidFill>
                  <a:schemeClr val="bg2">
                    <a:lumMod val="25000"/>
                  </a:schemeClr>
                </a:solidFill>
                <a:ea typeface="Adobe Gothic Std B" panose="020B0800000000000000" pitchFamily="34" charset="-128"/>
              </a:rPr>
              <a:t>faturamento</a:t>
            </a:r>
          </a:p>
          <a:p>
            <a:pPr algn="ctr"/>
            <a:r>
              <a:rPr lang="pt-BR" sz="1100" b="1" dirty="0">
                <a:solidFill>
                  <a:schemeClr val="bg2">
                    <a:lumMod val="25000"/>
                  </a:schemeClr>
                </a:solidFill>
                <a:ea typeface="Adobe Gothic Std B" panose="020B0800000000000000" pitchFamily="34" charset="-128"/>
              </a:rPr>
              <a:t>+R$ 3,6 mi</a:t>
            </a:r>
          </a:p>
        </p:txBody>
      </p:sp>
      <p:sp>
        <p:nvSpPr>
          <p:cNvPr id="24" name="Retângulo de cantos arredondados 23"/>
          <p:cNvSpPr/>
          <p:nvPr/>
        </p:nvSpPr>
        <p:spPr>
          <a:xfrm>
            <a:off x="9801254" y="1618106"/>
            <a:ext cx="1111748" cy="792000"/>
          </a:xfrm>
          <a:prstGeom prst="roundRect">
            <a:avLst/>
          </a:prstGeom>
          <a:solidFill>
            <a:schemeClr val="bg1"/>
          </a:solidFill>
          <a:ln w="38100">
            <a:solidFill>
              <a:srgbClr val="BF9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CaixaDeTexto 51"/>
          <p:cNvSpPr txBox="1"/>
          <p:nvPr/>
        </p:nvSpPr>
        <p:spPr>
          <a:xfrm>
            <a:off x="5639509" y="3769905"/>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8,5</a:t>
            </a:r>
            <a:endParaRPr lang="pt-BR" sz="1600" b="1" dirty="0">
              <a:solidFill>
                <a:schemeClr val="accent1">
                  <a:lumMod val="50000"/>
                </a:schemeClr>
              </a:solidFill>
              <a:latin typeface="Arial Narrow" panose="020B0606020202030204" pitchFamily="34" charset="0"/>
            </a:endParaRPr>
          </a:p>
        </p:txBody>
      </p:sp>
      <p:sp>
        <p:nvSpPr>
          <p:cNvPr id="26" name="CaixaDeTexto 51"/>
          <p:cNvSpPr txBox="1"/>
          <p:nvPr/>
        </p:nvSpPr>
        <p:spPr>
          <a:xfrm>
            <a:off x="5639509" y="4572206"/>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8,5</a:t>
            </a:r>
            <a:endParaRPr lang="pt-BR" sz="1400" b="1" dirty="0">
              <a:solidFill>
                <a:schemeClr val="accent4">
                  <a:lumMod val="75000"/>
                </a:schemeClr>
              </a:solidFill>
              <a:latin typeface="Arial Narrow" panose="020B0606020202030204" pitchFamily="34" charset="0"/>
            </a:endParaRPr>
          </a:p>
        </p:txBody>
      </p:sp>
      <p:sp>
        <p:nvSpPr>
          <p:cNvPr id="28" name="CaixaDeTexto 51"/>
          <p:cNvSpPr txBox="1"/>
          <p:nvPr/>
        </p:nvSpPr>
        <p:spPr>
          <a:xfrm>
            <a:off x="7240310" y="3769905"/>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8,4</a:t>
            </a:r>
            <a:endParaRPr lang="pt-BR" sz="1600" b="1" dirty="0">
              <a:solidFill>
                <a:schemeClr val="accent1">
                  <a:lumMod val="50000"/>
                </a:schemeClr>
              </a:solidFill>
              <a:latin typeface="Arial Narrow" panose="020B0606020202030204" pitchFamily="34" charset="0"/>
            </a:endParaRPr>
          </a:p>
        </p:txBody>
      </p:sp>
      <p:sp>
        <p:nvSpPr>
          <p:cNvPr id="29" name="CaixaDeTexto 51"/>
          <p:cNvSpPr txBox="1"/>
          <p:nvPr/>
        </p:nvSpPr>
        <p:spPr>
          <a:xfrm>
            <a:off x="8603003" y="3769905"/>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8,2</a:t>
            </a:r>
            <a:endParaRPr lang="pt-BR" sz="1600" b="1" dirty="0">
              <a:solidFill>
                <a:schemeClr val="accent1">
                  <a:lumMod val="50000"/>
                </a:schemeClr>
              </a:solidFill>
              <a:latin typeface="Arial Narrow" panose="020B0606020202030204" pitchFamily="34" charset="0"/>
            </a:endParaRPr>
          </a:p>
        </p:txBody>
      </p:sp>
      <p:sp>
        <p:nvSpPr>
          <p:cNvPr id="30" name="CaixaDeTexto 51"/>
          <p:cNvSpPr txBox="1"/>
          <p:nvPr/>
        </p:nvSpPr>
        <p:spPr>
          <a:xfrm>
            <a:off x="9961879" y="3769905"/>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chemeClr val="accent1">
                    <a:lumMod val="50000"/>
                  </a:schemeClr>
                </a:solidFill>
                <a:latin typeface="Arial Narrow" panose="020B0606020202030204" pitchFamily="34" charset="0"/>
              </a:rPr>
              <a:t>8,3</a:t>
            </a:r>
            <a:endParaRPr lang="pt-BR" sz="1600" b="1" dirty="0">
              <a:solidFill>
                <a:schemeClr val="accent1">
                  <a:lumMod val="50000"/>
                </a:schemeClr>
              </a:solidFill>
              <a:latin typeface="Arial Narrow" panose="020B0606020202030204" pitchFamily="34" charset="0"/>
            </a:endParaRPr>
          </a:p>
        </p:txBody>
      </p:sp>
      <p:sp>
        <p:nvSpPr>
          <p:cNvPr id="31" name="CaixaDeTexto 51"/>
          <p:cNvSpPr txBox="1"/>
          <p:nvPr/>
        </p:nvSpPr>
        <p:spPr>
          <a:xfrm>
            <a:off x="8153135" y="1228950"/>
            <a:ext cx="1657043" cy="144655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8800" b="1" dirty="0">
                <a:solidFill>
                  <a:schemeClr val="accent1">
                    <a:lumMod val="50000"/>
                  </a:schemeClr>
                </a:solidFill>
                <a:latin typeface="Arial Narrow" panose="020B0606020202030204" pitchFamily="34" charset="0"/>
              </a:rPr>
              <a:t>8,3</a:t>
            </a:r>
            <a:endParaRPr lang="pt-BR" sz="4800" b="1" dirty="0">
              <a:solidFill>
                <a:schemeClr val="accent1">
                  <a:lumMod val="50000"/>
                </a:schemeClr>
              </a:solidFill>
              <a:latin typeface="Arial Narrow" panose="020B0606020202030204" pitchFamily="34" charset="0"/>
            </a:endParaRPr>
          </a:p>
        </p:txBody>
      </p:sp>
      <p:sp>
        <p:nvSpPr>
          <p:cNvPr id="32" name="CaixaDeTexto 51"/>
          <p:cNvSpPr txBox="1"/>
          <p:nvPr/>
        </p:nvSpPr>
        <p:spPr>
          <a:xfrm>
            <a:off x="6742470" y="1685335"/>
            <a:ext cx="1414812" cy="88742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ts val="3100"/>
              </a:lnSpc>
            </a:pPr>
            <a:r>
              <a:rPr lang="pt-BR" sz="2400" b="1" dirty="0">
                <a:solidFill>
                  <a:schemeClr val="accent1">
                    <a:lumMod val="50000"/>
                  </a:schemeClr>
                </a:solidFill>
                <a:latin typeface="Arial Narrow" panose="020B0606020202030204" pitchFamily="34" charset="0"/>
              </a:rPr>
              <a:t>média geral</a:t>
            </a:r>
            <a:endParaRPr lang="pt-BR" b="1" dirty="0">
              <a:solidFill>
                <a:schemeClr val="accent1">
                  <a:lumMod val="50000"/>
                </a:schemeClr>
              </a:solidFill>
              <a:latin typeface="Arial Narrow" panose="020B0606020202030204" pitchFamily="34" charset="0"/>
            </a:endParaRPr>
          </a:p>
        </p:txBody>
      </p:sp>
      <p:sp>
        <p:nvSpPr>
          <p:cNvPr id="33" name="CaixaDeTexto 51"/>
          <p:cNvSpPr txBox="1"/>
          <p:nvPr/>
        </p:nvSpPr>
        <p:spPr>
          <a:xfrm>
            <a:off x="7276471" y="4572206"/>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8,4</a:t>
            </a:r>
            <a:endParaRPr lang="pt-BR" sz="1400" b="1" dirty="0">
              <a:solidFill>
                <a:schemeClr val="accent4">
                  <a:lumMod val="75000"/>
                </a:schemeClr>
              </a:solidFill>
              <a:latin typeface="Arial Narrow" panose="020B0606020202030204" pitchFamily="34" charset="0"/>
            </a:endParaRPr>
          </a:p>
        </p:txBody>
      </p:sp>
      <p:sp>
        <p:nvSpPr>
          <p:cNvPr id="34" name="CaixaDeTexto 51"/>
          <p:cNvSpPr txBox="1"/>
          <p:nvPr/>
        </p:nvSpPr>
        <p:spPr>
          <a:xfrm>
            <a:off x="8641103" y="4572206"/>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8,3</a:t>
            </a:r>
            <a:endParaRPr lang="pt-BR" sz="1400" b="1" dirty="0">
              <a:solidFill>
                <a:schemeClr val="accent4">
                  <a:lumMod val="75000"/>
                </a:schemeClr>
              </a:solidFill>
              <a:latin typeface="Arial Narrow" panose="020B0606020202030204" pitchFamily="34" charset="0"/>
            </a:endParaRPr>
          </a:p>
        </p:txBody>
      </p:sp>
      <p:sp>
        <p:nvSpPr>
          <p:cNvPr id="35" name="CaixaDeTexto 51"/>
          <p:cNvSpPr txBox="1"/>
          <p:nvPr/>
        </p:nvSpPr>
        <p:spPr>
          <a:xfrm>
            <a:off x="9961879" y="4572205"/>
            <a:ext cx="1207515" cy="58477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200" b="1" dirty="0">
                <a:solidFill>
                  <a:schemeClr val="accent4">
                    <a:lumMod val="75000"/>
                  </a:schemeClr>
                </a:solidFill>
                <a:latin typeface="Arial Narrow" panose="020B0606020202030204" pitchFamily="34" charset="0"/>
              </a:rPr>
              <a:t>8,6</a:t>
            </a:r>
            <a:endParaRPr lang="pt-BR" sz="1400" b="1" dirty="0">
              <a:solidFill>
                <a:schemeClr val="accent4">
                  <a:lumMod val="75000"/>
                </a:schemeClr>
              </a:solidFill>
              <a:latin typeface="Arial Narrow" panose="020B0606020202030204" pitchFamily="34" charset="0"/>
            </a:endParaRPr>
          </a:p>
        </p:txBody>
      </p:sp>
      <p:cxnSp>
        <p:nvCxnSpPr>
          <p:cNvPr id="36" name="Conector reto 35"/>
          <p:cNvCxnSpPr/>
          <p:nvPr/>
        </p:nvCxnSpPr>
        <p:spPr>
          <a:xfrm>
            <a:off x="8490971" y="2995685"/>
            <a:ext cx="0" cy="1500269"/>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7024163" y="2995685"/>
            <a:ext cx="0" cy="1500269"/>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9961879" y="2995685"/>
            <a:ext cx="0" cy="1500269"/>
          </a:xfrm>
          <a:prstGeom prst="line">
            <a:avLst/>
          </a:prstGeom>
        </p:spPr>
        <p:style>
          <a:lnRef idx="1">
            <a:schemeClr val="accent1"/>
          </a:lnRef>
          <a:fillRef idx="0">
            <a:schemeClr val="accent1"/>
          </a:fillRef>
          <a:effectRef idx="0">
            <a:schemeClr val="accent1"/>
          </a:effectRef>
          <a:fontRef idx="minor">
            <a:schemeClr val="tx1"/>
          </a:fontRef>
        </p:style>
      </p:cxnSp>
      <p:grpSp>
        <p:nvGrpSpPr>
          <p:cNvPr id="42" name="disparo historico"/>
          <p:cNvGrpSpPr/>
          <p:nvPr/>
        </p:nvGrpSpPr>
        <p:grpSpPr>
          <a:xfrm>
            <a:off x="10369828" y="5746381"/>
            <a:ext cx="1069593" cy="497735"/>
            <a:chOff x="10807700" y="5128364"/>
            <a:chExt cx="1069593" cy="497735"/>
          </a:xfrm>
        </p:grpSpPr>
        <p:sp>
          <p:nvSpPr>
            <p:cNvPr id="43"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44" name="Imagem 43"/>
            <p:cNvPicPr>
              <a:picLocks noChangeAspect="1"/>
            </p:cNvPicPr>
            <p:nvPr/>
          </p:nvPicPr>
          <p:blipFill>
            <a:blip r:embed="rId2"/>
            <a:stretch>
              <a:fillRect/>
            </a:stretch>
          </p:blipFill>
          <p:spPr>
            <a:xfrm>
              <a:off x="10900443" y="5223781"/>
              <a:ext cx="222928" cy="295539"/>
            </a:xfrm>
            <a:prstGeom prst="rect">
              <a:avLst/>
            </a:prstGeom>
          </p:spPr>
        </p:pic>
        <p:sp>
          <p:nvSpPr>
            <p:cNvPr id="45" name="Retângulo 44"/>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46" name="CaixaDeTexto 51"/>
          <p:cNvSpPr txBox="1"/>
          <p:nvPr/>
        </p:nvSpPr>
        <p:spPr>
          <a:xfrm>
            <a:off x="9822878" y="1663136"/>
            <a:ext cx="1084841" cy="707886"/>
          </a:xfrm>
          <a:prstGeom prst="rect">
            <a:avLst/>
          </a:prstGeom>
          <a:noFill/>
          <a:ln w="38100">
            <a:noFill/>
          </a:ln>
        </p:spPr>
        <p:txBody>
          <a:bodyPr wrap="square"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000" b="1" dirty="0">
                <a:solidFill>
                  <a:schemeClr val="accent4">
                    <a:lumMod val="75000"/>
                  </a:schemeClr>
                </a:solidFill>
                <a:latin typeface="Arial Narrow" panose="020B0606020202030204" pitchFamily="34" charset="0"/>
              </a:rPr>
              <a:t>8,4</a:t>
            </a:r>
            <a:endParaRPr lang="pt-BR" sz="1800" b="1" dirty="0">
              <a:solidFill>
                <a:schemeClr val="accent4">
                  <a:lumMod val="75000"/>
                </a:schemeClr>
              </a:solidFill>
              <a:latin typeface="Arial Narrow" panose="020B0606020202030204" pitchFamily="34" charset="0"/>
            </a:endParaRPr>
          </a:p>
        </p:txBody>
      </p:sp>
      <p:sp>
        <p:nvSpPr>
          <p:cNvPr id="47" name="Retângulo 46"/>
          <p:cNvSpPr/>
          <p:nvPr/>
        </p:nvSpPr>
        <p:spPr>
          <a:xfrm>
            <a:off x="8125553" y="5586205"/>
            <a:ext cx="759274" cy="369332"/>
          </a:xfrm>
          <a:prstGeom prst="rect">
            <a:avLst/>
          </a:prstGeom>
        </p:spPr>
        <p:txBody>
          <a:bodyPr wrap="square">
            <a:spAutoFit/>
          </a:bodyPr>
          <a:lstStyle/>
          <a:p>
            <a:pPr algn="ctr" fontAlgn="ctr">
              <a:defRPr/>
            </a:pPr>
            <a:r>
              <a:rPr lang="pt-BR" b="1" dirty="0">
                <a:solidFill>
                  <a:schemeClr val="accent4">
                    <a:lumMod val="75000"/>
                  </a:schemeClr>
                </a:solidFill>
              </a:rPr>
              <a:t>2014</a:t>
            </a:r>
          </a:p>
        </p:txBody>
      </p:sp>
      <p:sp>
        <p:nvSpPr>
          <p:cNvPr id="48" name="Retângulo 47"/>
          <p:cNvSpPr/>
          <p:nvPr/>
        </p:nvSpPr>
        <p:spPr>
          <a:xfrm>
            <a:off x="8239864" y="5564776"/>
            <a:ext cx="570106" cy="45719"/>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38"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P11</a:t>
            </a:r>
            <a:r>
              <a:rPr lang="pt-BR" sz="1200" dirty="0">
                <a:solidFill>
                  <a:schemeClr val="accent1">
                    <a:lumMod val="50000"/>
                  </a:schemeClr>
                </a:solidFill>
              </a:rPr>
              <a:t>. Agora eu gostaria de saber se o serviço prestado por meio do programa </a:t>
            </a:r>
            <a:r>
              <a:rPr lang="pt-BR" sz="1200" dirty="0" err="1">
                <a:solidFill>
                  <a:schemeClr val="accent1">
                    <a:lumMod val="50000"/>
                  </a:schemeClr>
                </a:solidFill>
              </a:rPr>
              <a:t>Sebraetec</a:t>
            </a:r>
            <a:r>
              <a:rPr lang="pt-BR" sz="1200" dirty="0">
                <a:solidFill>
                  <a:schemeClr val="accent1">
                    <a:lumMod val="50000"/>
                  </a:schemeClr>
                </a:solidFill>
              </a:rPr>
              <a:t> atendeu suas expectativas. Utilize a mesma escala de 0 a 10.</a:t>
            </a:r>
          </a:p>
        </p:txBody>
      </p:sp>
    </p:spTree>
    <p:extLst>
      <p:ext uri="{BB962C8B-B14F-4D97-AF65-F5344CB8AC3E}">
        <p14:creationId xmlns:p14="http://schemas.microsoft.com/office/powerpoint/2010/main" val="1339548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1+#ppt_w/2"/>
                                          </p:val>
                                        </p:tav>
                                        <p:tav tm="100000">
                                          <p:val>
                                            <p:strVal val="#ppt_x"/>
                                          </p:val>
                                        </p:tav>
                                      </p:tavLst>
                                    </p:anim>
                                    <p:anim calcmode="lin" valueType="num">
                                      <p:cBhvr additive="base">
                                        <p:cTn id="12" dur="50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 calcmode="lin" valueType="num">
                                      <p:cBhvr additive="base">
                                        <p:cTn id="16" dur="500" fill="hold"/>
                                        <p:tgtEl>
                                          <p:spTgt spid="32"/>
                                        </p:tgtEl>
                                        <p:attrNameLst>
                                          <p:attrName>ppt_x</p:attrName>
                                        </p:attrNameLst>
                                      </p:cBhvr>
                                      <p:tavLst>
                                        <p:tav tm="0">
                                          <p:val>
                                            <p:strVal val="#ppt_x"/>
                                          </p:val>
                                        </p:tav>
                                        <p:tav tm="100000">
                                          <p:val>
                                            <p:strVal val="#ppt_x"/>
                                          </p:val>
                                        </p:tav>
                                      </p:tavLst>
                                    </p:anim>
                                    <p:anim calcmode="lin" valueType="num">
                                      <p:cBhvr additive="base">
                                        <p:cTn id="17" dur="500" fill="hold"/>
                                        <p:tgtEl>
                                          <p:spTgt spid="32"/>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additive="base">
                                        <p:cTn id="20" dur="500" fill="hold"/>
                                        <p:tgtEl>
                                          <p:spTgt spid="31"/>
                                        </p:tgtEl>
                                        <p:attrNameLst>
                                          <p:attrName>ppt_x</p:attrName>
                                        </p:attrNameLst>
                                      </p:cBhvr>
                                      <p:tavLst>
                                        <p:tav tm="0">
                                          <p:val>
                                            <p:strVal val="#ppt_x"/>
                                          </p:val>
                                        </p:tav>
                                        <p:tav tm="100000">
                                          <p:val>
                                            <p:strVal val="#ppt_x"/>
                                          </p:val>
                                        </p:tav>
                                      </p:tavLst>
                                    </p:anim>
                                    <p:anim calcmode="lin" valueType="num">
                                      <p:cBhvr additive="base">
                                        <p:cTn id="21"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2"/>
                                        </p:tgtEl>
                                        <p:attrNameLst>
                                          <p:attrName>style.visibility</p:attrName>
                                        </p:attrNameLst>
                                      </p:cBhvr>
                                      <p:to>
                                        <p:strVal val="visible"/>
                                      </p:to>
                                    </p:set>
                                  </p:childTnLst>
                                </p:cTn>
                              </p:par>
                              <p:par>
                                <p:cTn id="26" presetID="9" presetClass="emph" presetSubtype="0" grpId="1" nodeType="withEffect">
                                  <p:stCondLst>
                                    <p:cond delay="0"/>
                                  </p:stCondLst>
                                  <p:childTnLst>
                                    <p:set>
                                      <p:cBhvr rctx="PPT">
                                        <p:cTn id="27" dur="indefinite"/>
                                        <p:tgtEl>
                                          <p:spTgt spid="27">
                                            <p:txEl>
                                              <p:pRg st="0" end="0"/>
                                            </p:txEl>
                                          </p:spTgt>
                                        </p:tgtEl>
                                        <p:attrNameLst>
                                          <p:attrName>style.opacity</p:attrName>
                                        </p:attrNameLst>
                                      </p:cBhvr>
                                      <p:to>
                                        <p:strVal val="0.2"/>
                                      </p:to>
                                    </p:set>
                                    <p:animEffect filter="image" prLst="opacity: 0.2">
                                      <p:cBhvr rctx="IE">
                                        <p:cTn id="28" dur="indefinite"/>
                                        <p:tgtEl>
                                          <p:spTgt spid="27">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500" fill="hold"/>
                                        <p:tgtEl>
                                          <p:spTgt spid="19"/>
                                        </p:tgtEl>
                                        <p:attrNameLst>
                                          <p:attrName>ppt_x</p:attrName>
                                        </p:attrNameLst>
                                      </p:cBhvr>
                                      <p:tavLst>
                                        <p:tav tm="0">
                                          <p:val>
                                            <p:strVal val="1+#ppt_w/2"/>
                                          </p:val>
                                        </p:tav>
                                        <p:tav tm="100000">
                                          <p:val>
                                            <p:strVal val="#ppt_x"/>
                                          </p:val>
                                        </p:tav>
                                      </p:tavLst>
                                    </p:anim>
                                    <p:anim calcmode="lin" valueType="num">
                                      <p:cBhvr additive="base">
                                        <p:cTn id="34" dur="500" fill="hold"/>
                                        <p:tgtEl>
                                          <p:spTgt spid="19"/>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1+#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1+#ppt_w/2"/>
                                          </p:val>
                                        </p:tav>
                                        <p:tav tm="100000">
                                          <p:val>
                                            <p:strVal val="#ppt_x"/>
                                          </p:val>
                                        </p:tav>
                                      </p:tavLst>
                                    </p:anim>
                                    <p:anim calcmode="lin" valueType="num">
                                      <p:cBhvr additive="base">
                                        <p:cTn id="42" dur="500" fill="hold"/>
                                        <p:tgtEl>
                                          <p:spTgt spid="22"/>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additive="base">
                                        <p:cTn id="45" dur="500" fill="hold"/>
                                        <p:tgtEl>
                                          <p:spTgt spid="23"/>
                                        </p:tgtEl>
                                        <p:attrNameLst>
                                          <p:attrName>ppt_x</p:attrName>
                                        </p:attrNameLst>
                                      </p:cBhvr>
                                      <p:tavLst>
                                        <p:tav tm="0">
                                          <p:val>
                                            <p:strVal val="1+#ppt_w/2"/>
                                          </p:val>
                                        </p:tav>
                                        <p:tav tm="100000">
                                          <p:val>
                                            <p:strVal val="#ppt_x"/>
                                          </p:val>
                                        </p:tav>
                                      </p:tavLst>
                                    </p:anim>
                                    <p:anim calcmode="lin" valueType="num">
                                      <p:cBhvr additive="base">
                                        <p:cTn id="46" dur="500" fill="hold"/>
                                        <p:tgtEl>
                                          <p:spTgt spid="23"/>
                                        </p:tgtEl>
                                        <p:attrNameLst>
                                          <p:attrName>ppt_y</p:attrName>
                                        </p:attrNameLst>
                                      </p:cBhvr>
                                      <p:tavLst>
                                        <p:tav tm="0">
                                          <p:val>
                                            <p:strVal val="#ppt_y"/>
                                          </p:val>
                                        </p:tav>
                                        <p:tav tm="100000">
                                          <p:val>
                                            <p:strVal val="#ppt_y"/>
                                          </p:val>
                                        </p:tav>
                                      </p:tavLst>
                                    </p:anim>
                                  </p:childTnLst>
                                </p:cTn>
                              </p:par>
                            </p:childTnLst>
                          </p:cTn>
                        </p:par>
                        <p:par>
                          <p:cTn id="47" fill="hold">
                            <p:stCondLst>
                              <p:cond delay="500"/>
                            </p:stCondLst>
                            <p:childTnLst>
                              <p:par>
                                <p:cTn id="48" presetID="2" presetClass="entr" presetSubtype="4" fill="hold" nodeType="afterEffect">
                                  <p:stCondLst>
                                    <p:cond delay="0"/>
                                  </p:stCondLst>
                                  <p:childTnLst>
                                    <p:set>
                                      <p:cBhvr>
                                        <p:cTn id="49" dur="1" fill="hold">
                                          <p:stCondLst>
                                            <p:cond delay="0"/>
                                          </p:stCondLst>
                                        </p:cTn>
                                        <p:tgtEl>
                                          <p:spTgt spid="40"/>
                                        </p:tgtEl>
                                        <p:attrNameLst>
                                          <p:attrName>style.visibility</p:attrName>
                                        </p:attrNameLst>
                                      </p:cBhvr>
                                      <p:to>
                                        <p:strVal val="visible"/>
                                      </p:to>
                                    </p:set>
                                    <p:anim calcmode="lin" valueType="num">
                                      <p:cBhvr additive="base">
                                        <p:cTn id="50" dur="500" fill="hold"/>
                                        <p:tgtEl>
                                          <p:spTgt spid="40"/>
                                        </p:tgtEl>
                                        <p:attrNameLst>
                                          <p:attrName>ppt_x</p:attrName>
                                        </p:attrNameLst>
                                      </p:cBhvr>
                                      <p:tavLst>
                                        <p:tav tm="0">
                                          <p:val>
                                            <p:strVal val="#ppt_x"/>
                                          </p:val>
                                        </p:tav>
                                        <p:tav tm="100000">
                                          <p:val>
                                            <p:strVal val="#ppt_x"/>
                                          </p:val>
                                        </p:tav>
                                      </p:tavLst>
                                    </p:anim>
                                    <p:anim calcmode="lin" valueType="num">
                                      <p:cBhvr additive="base">
                                        <p:cTn id="51" dur="500" fill="hold"/>
                                        <p:tgtEl>
                                          <p:spTgt spid="40"/>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0"/>
                                  </p:stCondLst>
                                  <p:childTnLst>
                                    <p:set>
                                      <p:cBhvr>
                                        <p:cTn id="57" dur="1" fill="hold">
                                          <p:stCondLst>
                                            <p:cond delay="0"/>
                                          </p:stCondLst>
                                        </p:cTn>
                                        <p:tgtEl>
                                          <p:spTgt spid="41"/>
                                        </p:tgtEl>
                                        <p:attrNameLst>
                                          <p:attrName>style.visibility</p:attrName>
                                        </p:attrNameLst>
                                      </p:cBhvr>
                                      <p:to>
                                        <p:strVal val="visible"/>
                                      </p:to>
                                    </p:set>
                                    <p:anim calcmode="lin" valueType="num">
                                      <p:cBhvr additive="base">
                                        <p:cTn id="58" dur="500" fill="hold"/>
                                        <p:tgtEl>
                                          <p:spTgt spid="41"/>
                                        </p:tgtEl>
                                        <p:attrNameLst>
                                          <p:attrName>ppt_x</p:attrName>
                                        </p:attrNameLst>
                                      </p:cBhvr>
                                      <p:tavLst>
                                        <p:tav tm="0">
                                          <p:val>
                                            <p:strVal val="#ppt_x"/>
                                          </p:val>
                                        </p:tav>
                                        <p:tav tm="100000">
                                          <p:val>
                                            <p:strVal val="#ppt_x"/>
                                          </p:val>
                                        </p:tav>
                                      </p:tavLst>
                                    </p:anim>
                                    <p:anim calcmode="lin" valueType="num">
                                      <p:cBhvr additive="base">
                                        <p:cTn id="59" dur="500" fill="hold"/>
                                        <p:tgtEl>
                                          <p:spTgt spid="41"/>
                                        </p:tgtEl>
                                        <p:attrNameLst>
                                          <p:attrName>ppt_y</p:attrName>
                                        </p:attrNameLst>
                                      </p:cBhvr>
                                      <p:tavLst>
                                        <p:tav tm="0">
                                          <p:val>
                                            <p:strVal val="1+#ppt_h/2"/>
                                          </p:val>
                                        </p:tav>
                                        <p:tav tm="100000">
                                          <p:val>
                                            <p:strVal val="#ppt_y"/>
                                          </p:val>
                                        </p:tav>
                                      </p:tavLst>
                                    </p:anim>
                                  </p:childTnLst>
                                </p:cTn>
                              </p:par>
                            </p:childTnLst>
                          </p:cTn>
                        </p:par>
                        <p:par>
                          <p:cTn id="60" fill="hold">
                            <p:stCondLst>
                              <p:cond delay="1000"/>
                            </p:stCondLst>
                            <p:childTnLst>
                              <p:par>
                                <p:cTn id="61" presetID="10" presetClass="entr" presetSubtype="0" fill="hold" grpId="0" nodeType="after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fade">
                                      <p:cBhvr>
                                        <p:cTn id="63" dur="500"/>
                                        <p:tgtEl>
                                          <p:spTgt spid="2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9"/>
                                        </p:tgtEl>
                                        <p:attrNameLst>
                                          <p:attrName>style.visibility</p:attrName>
                                        </p:attrNameLst>
                                      </p:cBhvr>
                                      <p:to>
                                        <p:strVal val="visible"/>
                                      </p:to>
                                    </p:set>
                                    <p:animEffect transition="in" filter="fade">
                                      <p:cBhvr>
                                        <p:cTn id="69" dur="500"/>
                                        <p:tgtEl>
                                          <p:spTgt spid="29"/>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par>
                                <p:cTn id="73" presetID="1" presetClass="entr" presetSubtype="0" fill="hold" nodeType="withEffect">
                                  <p:stCondLst>
                                    <p:cond delay="0"/>
                                  </p:stCondLst>
                                  <p:childTnLst>
                                    <p:set>
                                      <p:cBhvr>
                                        <p:cTn id="7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5" restart="whenNotActive" fill="hold" evtFilter="cancelBubble" nodeType="interactiveSeq">
                <p:stCondLst>
                  <p:cond evt="onClick" delay="0">
                    <p:tgtEl>
                      <p:spTgt spid="42"/>
                    </p:tgtEl>
                  </p:cond>
                </p:stCondLst>
                <p:endSync evt="end" delay="0">
                  <p:rtn val="all"/>
                </p:endSync>
                <p:childTnLst>
                  <p:par>
                    <p:cTn id="76" fill="hold">
                      <p:stCondLst>
                        <p:cond delay="0"/>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500"/>
                                        <p:tgtEl>
                                          <p:spTgt spid="2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Effect transition="in" filter="fade">
                                      <p:cBhvr>
                                        <p:cTn id="89" dur="500"/>
                                        <p:tgtEl>
                                          <p:spTgt spid="26"/>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500"/>
                                        <p:tgtEl>
                                          <p:spTgt spid="3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500"/>
                                        <p:tgtEl>
                                          <p:spTgt spid="3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6"/>
                                        </p:tgtEl>
                                        <p:attrNameLst>
                                          <p:attrName>style.visibility</p:attrName>
                                        </p:attrNameLst>
                                      </p:cBhvr>
                                      <p:to>
                                        <p:strVal val="visible"/>
                                      </p:to>
                                    </p:set>
                                    <p:animEffect transition="in" filter="fade">
                                      <p:cBhvr>
                                        <p:cTn id="101" dur="500"/>
                                        <p:tgtEl>
                                          <p:spTgt spid="46"/>
                                        </p:tgtEl>
                                      </p:cBhvr>
                                    </p:animEffect>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1" nodeType="clickEffect">
                                  <p:stCondLst>
                                    <p:cond delay="0"/>
                                  </p:stCondLst>
                                  <p:childTnLst>
                                    <p:animEffect transition="out" filter="fade">
                                      <p:cBhvr>
                                        <p:cTn id="105" dur="500"/>
                                        <p:tgtEl>
                                          <p:spTgt spid="47"/>
                                        </p:tgtEl>
                                      </p:cBhvr>
                                    </p:animEffect>
                                    <p:set>
                                      <p:cBhvr>
                                        <p:cTn id="106" dur="1" fill="hold">
                                          <p:stCondLst>
                                            <p:cond delay="499"/>
                                          </p:stCondLst>
                                        </p:cTn>
                                        <p:tgtEl>
                                          <p:spTgt spid="47"/>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24"/>
                                        </p:tgtEl>
                                      </p:cBhvr>
                                    </p:animEffect>
                                    <p:set>
                                      <p:cBhvr>
                                        <p:cTn id="109" dur="1" fill="hold">
                                          <p:stCondLst>
                                            <p:cond delay="499"/>
                                          </p:stCondLst>
                                        </p:cTn>
                                        <p:tgtEl>
                                          <p:spTgt spid="24"/>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48"/>
                                        </p:tgtEl>
                                      </p:cBhvr>
                                    </p:animEffect>
                                    <p:set>
                                      <p:cBhvr>
                                        <p:cTn id="112" dur="1" fill="hold">
                                          <p:stCondLst>
                                            <p:cond delay="499"/>
                                          </p:stCondLst>
                                        </p:cTn>
                                        <p:tgtEl>
                                          <p:spTgt spid="48"/>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26"/>
                                        </p:tgtEl>
                                      </p:cBhvr>
                                    </p:animEffect>
                                    <p:set>
                                      <p:cBhvr>
                                        <p:cTn id="115" dur="1" fill="hold">
                                          <p:stCondLst>
                                            <p:cond delay="499"/>
                                          </p:stCondLst>
                                        </p:cTn>
                                        <p:tgtEl>
                                          <p:spTgt spid="26"/>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33"/>
                                        </p:tgtEl>
                                      </p:cBhvr>
                                    </p:animEffect>
                                    <p:set>
                                      <p:cBhvr>
                                        <p:cTn id="118" dur="1" fill="hold">
                                          <p:stCondLst>
                                            <p:cond delay="499"/>
                                          </p:stCondLst>
                                        </p:cTn>
                                        <p:tgtEl>
                                          <p:spTgt spid="33"/>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34"/>
                                        </p:tgtEl>
                                      </p:cBhvr>
                                    </p:animEffect>
                                    <p:set>
                                      <p:cBhvr>
                                        <p:cTn id="121" dur="1" fill="hold">
                                          <p:stCondLst>
                                            <p:cond delay="499"/>
                                          </p:stCondLst>
                                        </p:cTn>
                                        <p:tgtEl>
                                          <p:spTgt spid="34"/>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35"/>
                                        </p:tgtEl>
                                      </p:cBhvr>
                                    </p:animEffect>
                                    <p:set>
                                      <p:cBhvr>
                                        <p:cTn id="124" dur="1" fill="hold">
                                          <p:stCondLst>
                                            <p:cond delay="499"/>
                                          </p:stCondLst>
                                        </p:cTn>
                                        <p:tgtEl>
                                          <p:spTgt spid="35"/>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46"/>
                                        </p:tgtEl>
                                      </p:cBhvr>
                                    </p:animEffect>
                                    <p:set>
                                      <p:cBhvr>
                                        <p:cTn id="127" dur="1" fill="hold">
                                          <p:stCondLst>
                                            <p:cond delay="499"/>
                                          </p:stCondLst>
                                        </p:cTn>
                                        <p:tgtEl>
                                          <p:spTgt spid="46"/>
                                        </p:tgtEl>
                                        <p:attrNameLst>
                                          <p:attrName>style.visibility</p:attrName>
                                        </p:attrNameLst>
                                      </p:cBhvr>
                                      <p:to>
                                        <p:strVal val="hidden"/>
                                      </p:to>
                                    </p:set>
                                  </p:childTnLst>
                                </p:cTn>
                              </p:par>
                            </p:childTnLst>
                          </p:cTn>
                        </p:par>
                      </p:childTnLst>
                    </p:cTn>
                  </p:par>
                </p:childTnLst>
              </p:cTn>
              <p:nextCondLst>
                <p:cond evt="onClick" delay="0">
                  <p:tgtEl>
                    <p:spTgt spid="42"/>
                  </p:tgtEl>
                </p:cond>
              </p:nextCondLst>
            </p:seq>
          </p:childTnLst>
        </p:cTn>
      </p:par>
    </p:tnLst>
    <p:bldLst>
      <p:bldP spid="27" grpId="0" build="p"/>
      <p:bldP spid="27" grpId="1" build="p"/>
      <p:bldP spid="62" grpId="0"/>
      <p:bldP spid="16" grpId="0"/>
      <p:bldP spid="19" grpId="0"/>
      <p:bldP spid="21" grpId="0"/>
      <p:bldP spid="22" grpId="0"/>
      <p:bldP spid="23" grpId="0"/>
      <p:bldP spid="24" grpId="0" animBg="1"/>
      <p:bldP spid="24" grpId="1" animBg="1"/>
      <p:bldP spid="25" grpId="0"/>
      <p:bldP spid="26" grpId="0"/>
      <p:bldP spid="26" grpId="1"/>
      <p:bldP spid="28" grpId="0"/>
      <p:bldP spid="29" grpId="0"/>
      <p:bldP spid="30" grpId="0"/>
      <p:bldP spid="31" grpId="0"/>
      <p:bldP spid="32" grpId="0"/>
      <p:bldP spid="33" grpId="0"/>
      <p:bldP spid="33" grpId="1"/>
      <p:bldP spid="34" grpId="0"/>
      <p:bldP spid="34" grpId="1"/>
      <p:bldP spid="35" grpId="0"/>
      <p:bldP spid="35" grpId="1"/>
      <p:bldP spid="46" grpId="0"/>
      <p:bldP spid="46" grpId="1"/>
      <p:bldP spid="47" grpId="0"/>
      <p:bldP spid="47" grpId="1"/>
      <p:bldP spid="48" grpId="0" animBg="1"/>
      <p:bldP spid="48"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Espaço Reservado para Conteúdo 2"/>
          <p:cNvSpPr txBox="1">
            <a:spLocks/>
          </p:cNvSpPr>
          <p:nvPr/>
        </p:nvSpPr>
        <p:spPr>
          <a:xfrm>
            <a:off x="1503760" y="930336"/>
            <a:ext cx="3417668" cy="90929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pt-BR" sz="2800" b="1" dirty="0">
                <a:solidFill>
                  <a:schemeClr val="accent1">
                    <a:lumMod val="75000"/>
                  </a:schemeClr>
                </a:solidFill>
                <a:latin typeface="+mn-lt"/>
              </a:rPr>
              <a:t>participou do Sebraetec em 2015?</a:t>
            </a:r>
          </a:p>
          <a:p>
            <a:pPr marL="457200" lvl="1" indent="0" algn="ctr">
              <a:buSzPct val="60000"/>
              <a:buFont typeface="Arial" panose="020B0604020202020204" pitchFamily="34" charset="0"/>
              <a:buNone/>
            </a:pPr>
            <a:endParaRPr lang="pt-BR" sz="2800" b="1" dirty="0">
              <a:solidFill>
                <a:schemeClr val="accent4">
                  <a:lumMod val="75000"/>
                </a:schemeClr>
              </a:solidFill>
              <a:latin typeface="+mn-lt"/>
            </a:endParaRPr>
          </a:p>
        </p:txBody>
      </p:sp>
      <p:sp>
        <p:nvSpPr>
          <p:cNvPr id="1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graphicFrame>
        <p:nvGraphicFramePr>
          <p:cNvPr id="58" name="Gráfico 57"/>
          <p:cNvGraphicFramePr/>
          <p:nvPr>
            <p:extLst>
              <p:ext uri="{D42A27DB-BD31-4B8C-83A1-F6EECF244321}">
                <p14:modId xmlns:p14="http://schemas.microsoft.com/office/powerpoint/2010/main" val="1496426668"/>
              </p:ext>
            </p:extLst>
          </p:nvPr>
        </p:nvGraphicFramePr>
        <p:xfrm>
          <a:off x="668648" y="1935106"/>
          <a:ext cx="5199240" cy="3466160"/>
        </p:xfrm>
        <a:graphic>
          <a:graphicData uri="http://schemas.openxmlformats.org/drawingml/2006/chart">
            <c:chart xmlns:c="http://schemas.openxmlformats.org/drawingml/2006/chart" xmlns:r="http://schemas.openxmlformats.org/officeDocument/2006/relationships" r:id="rId2"/>
          </a:graphicData>
        </a:graphic>
      </p:graphicFrame>
      <p:grpSp>
        <p:nvGrpSpPr>
          <p:cNvPr id="59" name="disparo historico"/>
          <p:cNvGrpSpPr/>
          <p:nvPr/>
        </p:nvGrpSpPr>
        <p:grpSpPr>
          <a:xfrm>
            <a:off x="9857101" y="5282420"/>
            <a:ext cx="1069593" cy="497735"/>
            <a:chOff x="10807700" y="5128364"/>
            <a:chExt cx="1069593" cy="497735"/>
          </a:xfrm>
        </p:grpSpPr>
        <p:sp>
          <p:nvSpPr>
            <p:cNvPr id="6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61" name="Imagem 60"/>
            <p:cNvPicPr>
              <a:picLocks noChangeAspect="1"/>
            </p:cNvPicPr>
            <p:nvPr/>
          </p:nvPicPr>
          <p:blipFill>
            <a:blip r:embed="rId3"/>
            <a:stretch>
              <a:fillRect/>
            </a:stretch>
          </p:blipFill>
          <p:spPr>
            <a:xfrm>
              <a:off x="10900443" y="5223781"/>
              <a:ext cx="222928" cy="295539"/>
            </a:xfrm>
            <a:prstGeom prst="rect">
              <a:avLst/>
            </a:prstGeom>
          </p:spPr>
        </p:pic>
        <p:sp>
          <p:nvSpPr>
            <p:cNvPr id="62" name="Retângulo 6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3" name="CaixaDeTexto 51"/>
          <p:cNvSpPr txBox="1"/>
          <p:nvPr/>
        </p:nvSpPr>
        <p:spPr>
          <a:xfrm>
            <a:off x="4921428" y="3641449"/>
            <a:ext cx="1074742" cy="120032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4400" b="1" dirty="0">
                <a:solidFill>
                  <a:srgbClr val="00B050"/>
                </a:solidFill>
              </a:rPr>
              <a:t>69</a:t>
            </a:r>
            <a:r>
              <a:rPr lang="pt-BR" sz="2000" b="1" dirty="0">
                <a:solidFill>
                  <a:srgbClr val="00B050"/>
                </a:solidFill>
              </a:rPr>
              <a:t>%</a:t>
            </a:r>
          </a:p>
          <a:p>
            <a:r>
              <a:rPr lang="pt-BR" sz="2800" b="1" dirty="0">
                <a:solidFill>
                  <a:srgbClr val="00B050"/>
                </a:solidFill>
              </a:rPr>
              <a:t>sim</a:t>
            </a:r>
          </a:p>
        </p:txBody>
      </p:sp>
      <p:sp>
        <p:nvSpPr>
          <p:cNvPr id="64" name="CaixaDeTexto 51"/>
          <p:cNvSpPr txBox="1"/>
          <p:nvPr/>
        </p:nvSpPr>
        <p:spPr>
          <a:xfrm>
            <a:off x="607975" y="2389801"/>
            <a:ext cx="1074742" cy="120032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4400" b="1" dirty="0">
                <a:solidFill>
                  <a:srgbClr val="C00000"/>
                </a:solidFill>
              </a:rPr>
              <a:t>31</a:t>
            </a:r>
            <a:r>
              <a:rPr lang="pt-BR" sz="2000" b="1" dirty="0">
                <a:solidFill>
                  <a:srgbClr val="C00000"/>
                </a:solidFill>
              </a:rPr>
              <a:t>%</a:t>
            </a:r>
          </a:p>
          <a:p>
            <a:r>
              <a:rPr lang="pt-BR" sz="2800" b="1" dirty="0">
                <a:solidFill>
                  <a:srgbClr val="C00000"/>
                </a:solidFill>
              </a:rPr>
              <a:t>não</a:t>
            </a:r>
          </a:p>
        </p:txBody>
      </p:sp>
      <p:grpSp>
        <p:nvGrpSpPr>
          <p:cNvPr id="66" name="Grupo 65"/>
          <p:cNvGrpSpPr/>
          <p:nvPr/>
        </p:nvGrpSpPr>
        <p:grpSpPr>
          <a:xfrm>
            <a:off x="2161324" y="2626268"/>
            <a:ext cx="2234700" cy="2083836"/>
            <a:chOff x="7318885" y="2514481"/>
            <a:chExt cx="2860042" cy="2666960"/>
          </a:xfrm>
        </p:grpSpPr>
        <p:graphicFrame>
          <p:nvGraphicFramePr>
            <p:cNvPr id="67" name="Gráfico 66"/>
            <p:cNvGraphicFramePr/>
            <p:nvPr>
              <p:extLst>
                <p:ext uri="{D42A27DB-BD31-4B8C-83A1-F6EECF244321}">
                  <p14:modId xmlns:p14="http://schemas.microsoft.com/office/powerpoint/2010/main" val="2345536763"/>
                </p:ext>
              </p:extLst>
            </p:nvPr>
          </p:nvGraphicFramePr>
          <p:xfrm>
            <a:off x="7318885" y="2514481"/>
            <a:ext cx="2860042" cy="2666960"/>
          </p:xfrm>
          <a:graphic>
            <a:graphicData uri="http://schemas.openxmlformats.org/drawingml/2006/chart">
              <c:chart xmlns:c="http://schemas.openxmlformats.org/drawingml/2006/chart" xmlns:r="http://schemas.openxmlformats.org/officeDocument/2006/relationships" r:id="rId4"/>
            </a:graphicData>
          </a:graphic>
        </p:graphicFrame>
        <p:sp>
          <p:nvSpPr>
            <p:cNvPr id="69" name="CaixaDeTexto 51"/>
            <p:cNvSpPr txBox="1"/>
            <p:nvPr/>
          </p:nvSpPr>
          <p:spPr>
            <a:xfrm>
              <a:off x="8543960" y="3519309"/>
              <a:ext cx="693125" cy="512074"/>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2000" b="1" dirty="0">
                  <a:solidFill>
                    <a:srgbClr val="FF0000"/>
                  </a:solidFill>
                </a:rPr>
                <a:t>66</a:t>
              </a:r>
              <a:r>
                <a:rPr lang="pt-BR" sz="1050" b="1" dirty="0">
                  <a:solidFill>
                    <a:srgbClr val="FF0000"/>
                  </a:solidFill>
                </a:rPr>
                <a:t>%</a:t>
              </a:r>
            </a:p>
          </p:txBody>
        </p:sp>
        <p:sp>
          <p:nvSpPr>
            <p:cNvPr id="70" name="CaixaDeTexto 51"/>
            <p:cNvSpPr txBox="1"/>
            <p:nvPr/>
          </p:nvSpPr>
          <p:spPr>
            <a:xfrm>
              <a:off x="8543960" y="3869767"/>
              <a:ext cx="693125" cy="512074"/>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2000" b="1" dirty="0">
                  <a:solidFill>
                    <a:srgbClr val="FF0000"/>
                  </a:solidFill>
                </a:rPr>
                <a:t>34</a:t>
              </a:r>
              <a:r>
                <a:rPr lang="pt-BR" sz="1050" b="1" dirty="0">
                  <a:solidFill>
                    <a:srgbClr val="FF0000"/>
                  </a:solidFill>
                </a:rPr>
                <a:t>%</a:t>
              </a:r>
            </a:p>
          </p:txBody>
        </p:sp>
        <p:sp>
          <p:nvSpPr>
            <p:cNvPr id="71" name="CaixaDeTexto 51"/>
            <p:cNvSpPr txBox="1"/>
            <p:nvPr/>
          </p:nvSpPr>
          <p:spPr>
            <a:xfrm>
              <a:off x="8193524" y="3075449"/>
              <a:ext cx="1043561" cy="472683"/>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u="sng" dirty="0">
                  <a:solidFill>
                    <a:schemeClr val="bg2">
                      <a:lumMod val="75000"/>
                    </a:schemeClr>
                  </a:solidFill>
                </a:rPr>
                <a:t>2014</a:t>
              </a:r>
              <a:endParaRPr lang="pt-BR" sz="1000" b="1" u="sng" dirty="0">
                <a:solidFill>
                  <a:schemeClr val="bg2">
                    <a:lumMod val="75000"/>
                  </a:schemeClr>
                </a:solidFill>
              </a:endParaRPr>
            </a:p>
          </p:txBody>
        </p:sp>
        <p:sp>
          <p:nvSpPr>
            <p:cNvPr id="72" name="Retângulo 71"/>
            <p:cNvSpPr/>
            <p:nvPr/>
          </p:nvSpPr>
          <p:spPr>
            <a:xfrm>
              <a:off x="8379781" y="3690350"/>
              <a:ext cx="164179" cy="123392"/>
            </a:xfrm>
            <a:prstGeom prst="rect">
              <a:avLst/>
            </a:prstGeom>
            <a:solidFill>
              <a:srgbClr val="7FD7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sp>
          <p:nvSpPr>
            <p:cNvPr id="73" name="Retângulo 72"/>
            <p:cNvSpPr/>
            <p:nvPr/>
          </p:nvSpPr>
          <p:spPr>
            <a:xfrm>
              <a:off x="8379781" y="4032811"/>
              <a:ext cx="164179" cy="123392"/>
            </a:xfrm>
            <a:prstGeom prst="rect">
              <a:avLst/>
            </a:prstGeom>
            <a:solidFill>
              <a:srgbClr val="F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grpSp>
      <p:sp>
        <p:nvSpPr>
          <p:cNvPr id="75" name="Espaço Reservado para Conteúdo 2"/>
          <p:cNvSpPr txBox="1">
            <a:spLocks/>
          </p:cNvSpPr>
          <p:nvPr/>
        </p:nvSpPr>
        <p:spPr>
          <a:xfrm>
            <a:off x="7360564" y="2531592"/>
            <a:ext cx="3272436" cy="72941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b="1" dirty="0">
                <a:solidFill>
                  <a:schemeClr val="accent6">
                    <a:lumMod val="50000"/>
                  </a:schemeClr>
                </a:solidFill>
                <a:latin typeface="+mn-lt"/>
              </a:rPr>
              <a:t>entrevistas concluídas e qualificadas</a:t>
            </a:r>
          </a:p>
        </p:txBody>
      </p:sp>
      <p:sp>
        <p:nvSpPr>
          <p:cNvPr id="76" name="Espaço Reservado para Conteúdo 2"/>
          <p:cNvSpPr txBox="1">
            <a:spLocks/>
          </p:cNvSpPr>
          <p:nvPr/>
        </p:nvSpPr>
        <p:spPr>
          <a:xfrm>
            <a:off x="7561570" y="1428786"/>
            <a:ext cx="2759780" cy="878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6000" b="1" dirty="0">
                <a:solidFill>
                  <a:schemeClr val="accent6">
                    <a:lumMod val="50000"/>
                  </a:schemeClr>
                </a:solidFill>
                <a:latin typeface="+mn-lt"/>
              </a:rPr>
              <a:t>5.716</a:t>
            </a:r>
          </a:p>
        </p:txBody>
      </p:sp>
      <p:sp>
        <p:nvSpPr>
          <p:cNvPr id="79" name="Espaço Reservado para Conteúdo 2"/>
          <p:cNvSpPr txBox="1">
            <a:spLocks/>
          </p:cNvSpPr>
          <p:nvPr/>
        </p:nvSpPr>
        <p:spPr>
          <a:xfrm>
            <a:off x="1810131" y="6159044"/>
            <a:ext cx="8935093"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a:t>
            </a:r>
            <a:r>
              <a:rPr lang="pt-BR" sz="1200" dirty="0">
                <a:solidFill>
                  <a:schemeClr val="accent1">
                    <a:lumMod val="50000"/>
                  </a:schemeClr>
                </a:solidFill>
              </a:rPr>
              <a:t> - O(A) Sr.(a) confirma ter participado do programa Sebraetec em 2015? (ESP-RU)</a:t>
            </a:r>
            <a:endParaRPr lang="pt-BR" sz="1000" dirty="0">
              <a:solidFill>
                <a:schemeClr val="accent1">
                  <a:lumMod val="50000"/>
                </a:schemeClr>
              </a:solidFill>
            </a:endParaRPr>
          </a:p>
        </p:txBody>
      </p:sp>
      <p:sp>
        <p:nvSpPr>
          <p:cNvPr id="4" name="Forma livre 3"/>
          <p:cNvSpPr/>
          <p:nvPr/>
        </p:nvSpPr>
        <p:spPr>
          <a:xfrm>
            <a:off x="4441371" y="2346013"/>
            <a:ext cx="6299200" cy="667657"/>
          </a:xfrm>
          <a:custGeom>
            <a:avLst/>
            <a:gdLst>
              <a:gd name="connsiteX0" fmla="*/ 6299200 w 6299200"/>
              <a:gd name="connsiteY0" fmla="*/ 0 h 667657"/>
              <a:gd name="connsiteX1" fmla="*/ 1944915 w 6299200"/>
              <a:gd name="connsiteY1" fmla="*/ 0 h 667657"/>
              <a:gd name="connsiteX2" fmla="*/ 0 w 6299200"/>
              <a:gd name="connsiteY2" fmla="*/ 667657 h 667657"/>
            </a:gdLst>
            <a:ahLst/>
            <a:cxnLst>
              <a:cxn ang="0">
                <a:pos x="connsiteX0" y="connsiteY0"/>
              </a:cxn>
              <a:cxn ang="0">
                <a:pos x="connsiteX1" y="connsiteY1"/>
              </a:cxn>
              <a:cxn ang="0">
                <a:pos x="connsiteX2" y="connsiteY2"/>
              </a:cxn>
            </a:cxnLst>
            <a:rect l="l" t="t" r="r" b="b"/>
            <a:pathLst>
              <a:path w="6299200" h="667657">
                <a:moveTo>
                  <a:pt x="6299200" y="0"/>
                </a:moveTo>
                <a:lnTo>
                  <a:pt x="1944915" y="0"/>
                </a:lnTo>
                <a:lnTo>
                  <a:pt x="0" y="667657"/>
                </a:lnTo>
              </a:path>
            </a:pathLst>
          </a:custGeom>
          <a:ln w="28575">
            <a:solidFill>
              <a:srgbClr val="92D050"/>
            </a:solidFill>
            <a:headEnd type="oval" w="med" len="med"/>
            <a:tailEnd type="oval"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pt-BR"/>
          </a:p>
        </p:txBody>
      </p:sp>
    </p:spTree>
    <p:extLst>
      <p:ext uri="{BB962C8B-B14F-4D97-AF65-F5344CB8AC3E}">
        <p14:creationId xmlns:p14="http://schemas.microsoft.com/office/powerpoint/2010/main" val="2360887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wheel(1)">
                                          <p:cBhvr>
                                            <p:cTn id="11" dur="1000"/>
                                            <p:tgtEl>
                                              <p:spTgt spid="58"/>
                                            </p:tgtEl>
                                          </p:cBhvr>
                                        </p:animEffect>
                                      </p:childTnLst>
                                    </p:cTn>
                                  </p:par>
                                </p:childTnLst>
                              </p:cTn>
                            </p:par>
                            <p:par>
                              <p:cTn id="12" fill="hold">
                                <p:stCondLst>
                                  <p:cond delay="1500"/>
                                </p:stCondLst>
                                <p:childTnLst>
                                  <p:par>
                                    <p:cTn id="13" presetID="2" presetClass="entr" presetSubtype="4" fill="hold" grpId="0" nodeType="afterEffect" p14:presetBounceEnd="40000">
                                      <p:stCondLst>
                                        <p:cond delay="0"/>
                                      </p:stCondLst>
                                      <p:childTnLst>
                                        <p:set>
                                          <p:cBhvr>
                                            <p:cTn id="14" dur="1" fill="hold">
                                              <p:stCondLst>
                                                <p:cond delay="0"/>
                                              </p:stCondLst>
                                            </p:cTn>
                                            <p:tgtEl>
                                              <p:spTgt spid="64"/>
                                            </p:tgtEl>
                                            <p:attrNameLst>
                                              <p:attrName>style.visibility</p:attrName>
                                            </p:attrNameLst>
                                          </p:cBhvr>
                                          <p:to>
                                            <p:strVal val="visible"/>
                                          </p:to>
                                        </p:set>
                                        <p:anim calcmode="lin" valueType="num" p14:bounceEnd="40000">
                                          <p:cBhvr additive="base">
                                            <p:cTn id="15" dur="500" fill="hold"/>
                                            <p:tgtEl>
                                              <p:spTgt spid="64"/>
                                            </p:tgtEl>
                                            <p:attrNameLst>
                                              <p:attrName>ppt_x</p:attrName>
                                            </p:attrNameLst>
                                          </p:cBhvr>
                                          <p:tavLst>
                                            <p:tav tm="0">
                                              <p:val>
                                                <p:strVal val="#ppt_x"/>
                                              </p:val>
                                            </p:tav>
                                            <p:tav tm="100000">
                                              <p:val>
                                                <p:strVal val="#ppt_x"/>
                                              </p:val>
                                            </p:tav>
                                          </p:tavLst>
                                        </p:anim>
                                        <p:anim calcmode="lin" valueType="num" p14:bounceEnd="40000">
                                          <p:cBhvr additive="base">
                                            <p:cTn id="16" dur="500" fill="hold"/>
                                            <p:tgtEl>
                                              <p:spTgt spid="64"/>
                                            </p:tgtEl>
                                            <p:attrNameLst>
                                              <p:attrName>ppt_y</p:attrName>
                                            </p:attrNameLst>
                                          </p:cBhvr>
                                          <p:tavLst>
                                            <p:tav tm="0">
                                              <p:val>
                                                <p:strVal val="1+#ppt_h/2"/>
                                              </p:val>
                                            </p:tav>
                                            <p:tav tm="100000">
                                              <p:val>
                                                <p:strVal val="#ppt_y"/>
                                              </p:val>
                                            </p:tav>
                                          </p:tavLst>
                                        </p:anim>
                                      </p:childTnLst>
                                    </p:cTn>
                                  </p:par>
                                  <p:par>
                                    <p:cTn id="17" presetID="2" presetClass="entr" presetSubtype="2" fill="hold" grpId="0" nodeType="withEffect" p14:presetBounceEnd="40000">
                                      <p:stCondLst>
                                        <p:cond delay="0"/>
                                      </p:stCondLst>
                                      <p:childTnLst>
                                        <p:set>
                                          <p:cBhvr>
                                            <p:cTn id="18" dur="1" fill="hold">
                                              <p:stCondLst>
                                                <p:cond delay="0"/>
                                              </p:stCondLst>
                                            </p:cTn>
                                            <p:tgtEl>
                                              <p:spTgt spid="63"/>
                                            </p:tgtEl>
                                            <p:attrNameLst>
                                              <p:attrName>style.visibility</p:attrName>
                                            </p:attrNameLst>
                                          </p:cBhvr>
                                          <p:to>
                                            <p:strVal val="visible"/>
                                          </p:to>
                                        </p:set>
                                        <p:anim calcmode="lin" valueType="num" p14:bounceEnd="40000">
                                          <p:cBhvr additive="base">
                                            <p:cTn id="19" dur="500" fill="hold"/>
                                            <p:tgtEl>
                                              <p:spTgt spid="63"/>
                                            </p:tgtEl>
                                            <p:attrNameLst>
                                              <p:attrName>ppt_x</p:attrName>
                                            </p:attrNameLst>
                                          </p:cBhvr>
                                          <p:tavLst>
                                            <p:tav tm="0">
                                              <p:val>
                                                <p:strVal val="1+#ppt_w/2"/>
                                              </p:val>
                                            </p:tav>
                                            <p:tav tm="100000">
                                              <p:val>
                                                <p:strVal val="#ppt_x"/>
                                              </p:val>
                                            </p:tav>
                                          </p:tavLst>
                                        </p:anim>
                                        <p:anim calcmode="lin" valueType="num" p14:bounceEnd="40000">
                                          <p:cBhvr additive="base">
                                            <p:cTn id="20" dur="500" fill="hold"/>
                                            <p:tgtEl>
                                              <p:spTgt spid="63"/>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2" presetClass="entr" presetSubtype="2" fill="hold" grpId="0" nodeType="afterEffect" p14:presetBounceEnd="40000">
                                      <p:stCondLst>
                                        <p:cond delay="0"/>
                                      </p:stCondLst>
                                      <p:childTnLst>
                                        <p:set>
                                          <p:cBhvr>
                                            <p:cTn id="31" dur="1" fill="hold">
                                              <p:stCondLst>
                                                <p:cond delay="0"/>
                                              </p:stCondLst>
                                            </p:cTn>
                                            <p:tgtEl>
                                              <p:spTgt spid="75"/>
                                            </p:tgtEl>
                                            <p:attrNameLst>
                                              <p:attrName>style.visibility</p:attrName>
                                            </p:attrNameLst>
                                          </p:cBhvr>
                                          <p:to>
                                            <p:strVal val="visible"/>
                                          </p:to>
                                        </p:set>
                                        <p:anim calcmode="lin" valueType="num" p14:bounceEnd="40000">
                                          <p:cBhvr additive="base">
                                            <p:cTn id="32" dur="500" fill="hold"/>
                                            <p:tgtEl>
                                              <p:spTgt spid="75"/>
                                            </p:tgtEl>
                                            <p:attrNameLst>
                                              <p:attrName>ppt_x</p:attrName>
                                            </p:attrNameLst>
                                          </p:cBhvr>
                                          <p:tavLst>
                                            <p:tav tm="0">
                                              <p:val>
                                                <p:strVal val="1+#ppt_w/2"/>
                                              </p:val>
                                            </p:tav>
                                            <p:tav tm="100000">
                                              <p:val>
                                                <p:strVal val="#ppt_x"/>
                                              </p:val>
                                            </p:tav>
                                          </p:tavLst>
                                        </p:anim>
                                        <p:anim calcmode="lin" valueType="num" p14:bounceEnd="40000">
                                          <p:cBhvr additive="base">
                                            <p:cTn id="33" dur="500" fill="hold"/>
                                            <p:tgtEl>
                                              <p:spTgt spid="75"/>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14:presetBounceEnd="40000">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14:bounceEnd="40000">
                                          <p:cBhvr additive="base">
                                            <p:cTn id="36" dur="500" fill="hold"/>
                                            <p:tgtEl>
                                              <p:spTgt spid="76"/>
                                            </p:tgtEl>
                                            <p:attrNameLst>
                                              <p:attrName>ppt_x</p:attrName>
                                            </p:attrNameLst>
                                          </p:cBhvr>
                                          <p:tavLst>
                                            <p:tav tm="0">
                                              <p:val>
                                                <p:strVal val="1+#ppt_w/2"/>
                                              </p:val>
                                            </p:tav>
                                            <p:tav tm="100000">
                                              <p:val>
                                                <p:strVal val="#ppt_x"/>
                                              </p:val>
                                            </p:tav>
                                          </p:tavLst>
                                        </p:anim>
                                        <p:anim calcmode="lin" valueType="num" p14:bounceEnd="40000">
                                          <p:cBhvr additive="base">
                                            <p:cTn id="37"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8" restart="whenNotActive" fill="hold" evtFilter="cancelBubble" nodeType="interactiveSeq">
                    <p:stCondLst>
                      <p:cond evt="onClick" delay="0">
                        <p:tgtEl>
                          <p:spTgt spid="59"/>
                        </p:tgtEl>
                      </p:cond>
                    </p:stCondLst>
                    <p:endSync evt="end" delay="0">
                      <p:rtn val="all"/>
                    </p:endSync>
                    <p:childTnLst>
                      <p:par>
                        <p:cTn id="39" fill="hold">
                          <p:stCondLst>
                            <p:cond delay="0"/>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5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nodeType="clickEffect">
                                      <p:stCondLst>
                                        <p:cond delay="0"/>
                                      </p:stCondLst>
                                      <p:childTnLst>
                                        <p:animEffect transition="out" filter="fade">
                                          <p:cBhvr>
                                            <p:cTn id="47" dur="500"/>
                                            <p:tgtEl>
                                              <p:spTgt spid="66"/>
                                            </p:tgtEl>
                                          </p:cBhvr>
                                        </p:animEffect>
                                        <p:set>
                                          <p:cBhvr>
                                            <p:cTn id="48" dur="1" fill="hold">
                                              <p:stCondLst>
                                                <p:cond delay="499"/>
                                              </p:stCondLst>
                                            </p:cTn>
                                            <p:tgtEl>
                                              <p:spTgt spid="66"/>
                                            </p:tgtEl>
                                            <p:attrNameLst>
                                              <p:attrName>style.visibility</p:attrName>
                                            </p:attrNameLst>
                                          </p:cBhvr>
                                          <p:to>
                                            <p:strVal val="hidden"/>
                                          </p:to>
                                        </p:set>
                                      </p:childTnLst>
                                    </p:cTn>
                                  </p:par>
                                </p:childTnLst>
                              </p:cTn>
                            </p:par>
                          </p:childTnLst>
                        </p:cTn>
                      </p:par>
                    </p:childTnLst>
                  </p:cTn>
                  <p:nextCondLst>
                    <p:cond evt="onClick" delay="0">
                      <p:tgtEl>
                        <p:spTgt spid="59"/>
                      </p:tgtEl>
                    </p:cond>
                  </p:nextCondLst>
                </p:seq>
              </p:childTnLst>
            </p:cTn>
          </p:par>
        </p:tnLst>
        <p:bldLst>
          <p:bldP spid="18" grpId="0"/>
          <p:bldGraphic spid="58" grpId="0">
            <p:bldAsOne/>
          </p:bldGraphic>
          <p:bldP spid="63" grpId="0"/>
          <p:bldP spid="64" grpId="0"/>
          <p:bldP spid="75" grpId="0"/>
          <p:bldP spid="76" grpId="0"/>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wheel(1)">
                                          <p:cBhvr>
                                            <p:cTn id="11" dur="1000"/>
                                            <p:tgtEl>
                                              <p:spTgt spid="58"/>
                                            </p:tgtEl>
                                          </p:cBhvr>
                                        </p:animEffect>
                                      </p:childTnLst>
                                    </p:cTn>
                                  </p:par>
                                </p:childTnLst>
                              </p:cTn>
                            </p:par>
                            <p:par>
                              <p:cTn id="12" fill="hold">
                                <p:stCondLst>
                                  <p:cond delay="1500"/>
                                </p:stCondLst>
                                <p:childTnLst>
                                  <p:par>
                                    <p:cTn id="13" presetID="2" presetClass="entr" presetSubtype="4"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500" fill="hold"/>
                                            <p:tgtEl>
                                              <p:spTgt spid="64"/>
                                            </p:tgtEl>
                                            <p:attrNameLst>
                                              <p:attrName>ppt_x</p:attrName>
                                            </p:attrNameLst>
                                          </p:cBhvr>
                                          <p:tavLst>
                                            <p:tav tm="0">
                                              <p:val>
                                                <p:strVal val="#ppt_x"/>
                                              </p:val>
                                            </p:tav>
                                            <p:tav tm="100000">
                                              <p:val>
                                                <p:strVal val="#ppt_x"/>
                                              </p:val>
                                            </p:tav>
                                          </p:tavLst>
                                        </p:anim>
                                        <p:anim calcmode="lin" valueType="num">
                                          <p:cBhvr additive="base">
                                            <p:cTn id="16" dur="500" fill="hold"/>
                                            <p:tgtEl>
                                              <p:spTgt spid="64"/>
                                            </p:tgtEl>
                                            <p:attrNameLst>
                                              <p:attrName>ppt_y</p:attrName>
                                            </p:attrNameLst>
                                          </p:cBhvr>
                                          <p:tavLst>
                                            <p:tav tm="0">
                                              <p:val>
                                                <p:strVal val="1+#ppt_h/2"/>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anim calcmode="lin" valueType="num">
                                          <p:cBhvr additive="base">
                                            <p:cTn id="19" dur="500" fill="hold"/>
                                            <p:tgtEl>
                                              <p:spTgt spid="63"/>
                                            </p:tgtEl>
                                            <p:attrNameLst>
                                              <p:attrName>ppt_x</p:attrName>
                                            </p:attrNameLst>
                                          </p:cBhvr>
                                          <p:tavLst>
                                            <p:tav tm="0">
                                              <p:val>
                                                <p:strVal val="1+#ppt_w/2"/>
                                              </p:val>
                                            </p:tav>
                                            <p:tav tm="100000">
                                              <p:val>
                                                <p:strVal val="#ppt_x"/>
                                              </p:val>
                                            </p:tav>
                                          </p:tavLst>
                                        </p:anim>
                                        <p:anim calcmode="lin" valueType="num">
                                          <p:cBhvr additive="base">
                                            <p:cTn id="20" dur="500" fill="hold"/>
                                            <p:tgtEl>
                                              <p:spTgt spid="63"/>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2" presetClass="entr" presetSubtype="2" fill="hold" grpId="0" nodeType="afterEffect">
                                      <p:stCondLst>
                                        <p:cond delay="0"/>
                                      </p:stCondLst>
                                      <p:childTnLst>
                                        <p:set>
                                          <p:cBhvr>
                                            <p:cTn id="31" dur="1" fill="hold">
                                              <p:stCondLst>
                                                <p:cond delay="0"/>
                                              </p:stCondLst>
                                            </p:cTn>
                                            <p:tgtEl>
                                              <p:spTgt spid="75"/>
                                            </p:tgtEl>
                                            <p:attrNameLst>
                                              <p:attrName>style.visibility</p:attrName>
                                            </p:attrNameLst>
                                          </p:cBhvr>
                                          <p:to>
                                            <p:strVal val="visible"/>
                                          </p:to>
                                        </p:set>
                                        <p:anim calcmode="lin" valueType="num">
                                          <p:cBhvr additive="base">
                                            <p:cTn id="32" dur="500" fill="hold"/>
                                            <p:tgtEl>
                                              <p:spTgt spid="75"/>
                                            </p:tgtEl>
                                            <p:attrNameLst>
                                              <p:attrName>ppt_x</p:attrName>
                                            </p:attrNameLst>
                                          </p:cBhvr>
                                          <p:tavLst>
                                            <p:tav tm="0">
                                              <p:val>
                                                <p:strVal val="1+#ppt_w/2"/>
                                              </p:val>
                                            </p:tav>
                                            <p:tav tm="100000">
                                              <p:val>
                                                <p:strVal val="#ppt_x"/>
                                              </p:val>
                                            </p:tav>
                                          </p:tavLst>
                                        </p:anim>
                                        <p:anim calcmode="lin" valueType="num">
                                          <p:cBhvr additive="base">
                                            <p:cTn id="33" dur="500" fill="hold"/>
                                            <p:tgtEl>
                                              <p:spTgt spid="75"/>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additive="base">
                                            <p:cTn id="36" dur="500" fill="hold"/>
                                            <p:tgtEl>
                                              <p:spTgt spid="76"/>
                                            </p:tgtEl>
                                            <p:attrNameLst>
                                              <p:attrName>ppt_x</p:attrName>
                                            </p:attrNameLst>
                                          </p:cBhvr>
                                          <p:tavLst>
                                            <p:tav tm="0">
                                              <p:val>
                                                <p:strVal val="1+#ppt_w/2"/>
                                              </p:val>
                                            </p:tav>
                                            <p:tav tm="100000">
                                              <p:val>
                                                <p:strVal val="#ppt_x"/>
                                              </p:val>
                                            </p:tav>
                                          </p:tavLst>
                                        </p:anim>
                                        <p:anim calcmode="lin" valueType="num">
                                          <p:cBhvr additive="base">
                                            <p:cTn id="37"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8" restart="whenNotActive" fill="hold" evtFilter="cancelBubble" nodeType="interactiveSeq">
                    <p:stCondLst>
                      <p:cond evt="onClick" delay="0">
                        <p:tgtEl>
                          <p:spTgt spid="59"/>
                        </p:tgtEl>
                      </p:cond>
                    </p:stCondLst>
                    <p:endSync evt="end" delay="0">
                      <p:rtn val="all"/>
                    </p:endSync>
                    <p:childTnLst>
                      <p:par>
                        <p:cTn id="39" fill="hold">
                          <p:stCondLst>
                            <p:cond delay="0"/>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5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nodeType="clickEffect">
                                      <p:stCondLst>
                                        <p:cond delay="0"/>
                                      </p:stCondLst>
                                      <p:childTnLst>
                                        <p:animEffect transition="out" filter="fade">
                                          <p:cBhvr>
                                            <p:cTn id="47" dur="500"/>
                                            <p:tgtEl>
                                              <p:spTgt spid="66"/>
                                            </p:tgtEl>
                                          </p:cBhvr>
                                        </p:animEffect>
                                        <p:set>
                                          <p:cBhvr>
                                            <p:cTn id="48" dur="1" fill="hold">
                                              <p:stCondLst>
                                                <p:cond delay="499"/>
                                              </p:stCondLst>
                                            </p:cTn>
                                            <p:tgtEl>
                                              <p:spTgt spid="66"/>
                                            </p:tgtEl>
                                            <p:attrNameLst>
                                              <p:attrName>style.visibility</p:attrName>
                                            </p:attrNameLst>
                                          </p:cBhvr>
                                          <p:to>
                                            <p:strVal val="hidden"/>
                                          </p:to>
                                        </p:set>
                                      </p:childTnLst>
                                    </p:cTn>
                                  </p:par>
                                </p:childTnLst>
                              </p:cTn>
                            </p:par>
                          </p:childTnLst>
                        </p:cTn>
                      </p:par>
                    </p:childTnLst>
                  </p:cTn>
                  <p:nextCondLst>
                    <p:cond evt="onClick" delay="0">
                      <p:tgtEl>
                        <p:spTgt spid="59"/>
                      </p:tgtEl>
                    </p:cond>
                  </p:nextCondLst>
                </p:seq>
              </p:childTnLst>
            </p:cTn>
          </p:par>
        </p:tnLst>
        <p:bldLst>
          <p:bldP spid="18" grpId="0"/>
          <p:bldGraphic spid="58" grpId="0">
            <p:bldAsOne/>
          </p:bldGraphic>
          <p:bldP spid="63" grpId="0"/>
          <p:bldP spid="64" grpId="0"/>
          <p:bldP spid="75" grpId="0"/>
          <p:bldP spid="76" grpId="0"/>
          <p:bldP spid="4" grpId="0" animBg="1"/>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38"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P11</a:t>
            </a:r>
            <a:r>
              <a:rPr lang="pt-BR" sz="1200" dirty="0">
                <a:solidFill>
                  <a:schemeClr val="accent1">
                    <a:lumMod val="50000"/>
                  </a:schemeClr>
                </a:solidFill>
              </a:rPr>
              <a:t>. Agora eu gostaria de saber se o serviço prestado por meio do programa Sebraetec atendeu suas expectativas. Utilize a mesma escala de 0 a 10.</a:t>
            </a:r>
          </a:p>
        </p:txBody>
      </p:sp>
      <p:sp>
        <p:nvSpPr>
          <p:cNvPr id="57" name="CaixaDeTexto 97"/>
          <p:cNvSpPr txBox="1"/>
          <p:nvPr/>
        </p:nvSpPr>
        <p:spPr>
          <a:xfrm>
            <a:off x="3845491" y="1145552"/>
            <a:ext cx="5023460"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atendimento das expectativas </a:t>
            </a:r>
            <a:r>
              <a:rPr lang="pt-BR" sz="1200" i="1" dirty="0">
                <a:solidFill>
                  <a:schemeClr val="accent1">
                    <a:lumMod val="50000"/>
                  </a:schemeClr>
                </a:solidFill>
              </a:rPr>
              <a:t>(P11)</a:t>
            </a:r>
          </a:p>
        </p:txBody>
      </p:sp>
      <p:graphicFrame>
        <p:nvGraphicFramePr>
          <p:cNvPr id="58" name="Gráfico 57"/>
          <p:cNvGraphicFramePr>
            <a:graphicFrameLocks/>
          </p:cNvGraphicFramePr>
          <p:nvPr>
            <p:extLst/>
          </p:nvPr>
        </p:nvGraphicFramePr>
        <p:xfrm>
          <a:off x="551203" y="4409389"/>
          <a:ext cx="11388004" cy="9871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Gráfico 58"/>
          <p:cNvGraphicFramePr>
            <a:graphicFrameLocks/>
          </p:cNvGraphicFramePr>
          <p:nvPr>
            <p:extLst/>
          </p:nvPr>
        </p:nvGraphicFramePr>
        <p:xfrm>
          <a:off x="551203" y="1845291"/>
          <a:ext cx="11388004" cy="3276600"/>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Conector reto 16"/>
          <p:cNvCxnSpPr/>
          <p:nvPr/>
        </p:nvCxnSpPr>
        <p:spPr>
          <a:xfrm>
            <a:off x="76427" y="3205965"/>
            <a:ext cx="12060000" cy="0"/>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tângulo 18"/>
          <p:cNvSpPr/>
          <p:nvPr/>
        </p:nvSpPr>
        <p:spPr>
          <a:xfrm>
            <a:off x="76426" y="1694042"/>
            <a:ext cx="12115573" cy="374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20" name="Gráfico 19"/>
          <p:cNvGraphicFramePr>
            <a:graphicFrameLocks/>
          </p:cNvGraphicFramePr>
          <p:nvPr>
            <p:extLst>
              <p:ext uri="{D42A27DB-BD31-4B8C-83A1-F6EECF244321}">
                <p14:modId xmlns:p14="http://schemas.microsoft.com/office/powerpoint/2010/main" val="1057652646"/>
              </p:ext>
            </p:extLst>
          </p:nvPr>
        </p:nvGraphicFramePr>
        <p:xfrm>
          <a:off x="551203" y="1845291"/>
          <a:ext cx="11388004" cy="32766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1" name="Gráfico 20"/>
          <p:cNvGraphicFramePr>
            <a:graphicFrameLocks/>
          </p:cNvGraphicFramePr>
          <p:nvPr>
            <p:extLst>
              <p:ext uri="{D42A27DB-BD31-4B8C-83A1-F6EECF244321}">
                <p14:modId xmlns:p14="http://schemas.microsoft.com/office/powerpoint/2010/main" val="3549970320"/>
              </p:ext>
            </p:extLst>
          </p:nvPr>
        </p:nvGraphicFramePr>
        <p:xfrm>
          <a:off x="551203" y="4409389"/>
          <a:ext cx="11388004" cy="98713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478774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1+#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1000"/>
                                        <p:tgtEl>
                                          <p:spTgt spid="21"/>
                                        </p:tgtEl>
                                      </p:cBhvr>
                                    </p:animEffect>
                                    <p:anim calcmode="lin" valueType="num">
                                      <p:cBhvr>
                                        <p:cTn id="18" dur="1000" fill="hold"/>
                                        <p:tgtEl>
                                          <p:spTgt spid="21"/>
                                        </p:tgtEl>
                                        <p:attrNameLst>
                                          <p:attrName>ppt_x</p:attrName>
                                        </p:attrNameLst>
                                      </p:cBhvr>
                                      <p:tavLst>
                                        <p:tav tm="0">
                                          <p:val>
                                            <p:strVal val="#ppt_x"/>
                                          </p:val>
                                        </p:tav>
                                        <p:tav tm="100000">
                                          <p:val>
                                            <p:strVal val="#ppt_x"/>
                                          </p:val>
                                        </p:tav>
                                      </p:tavLst>
                                    </p:anim>
                                    <p:anim calcmode="lin" valueType="num">
                                      <p:cBhvr>
                                        <p:cTn id="1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59"/>
                                        </p:tgtEl>
                                        <p:attrNameLst>
                                          <p:attrName>style.visibility</p:attrName>
                                        </p:attrNameLst>
                                      </p:cBhvr>
                                      <p:to>
                                        <p:strVal val="visible"/>
                                      </p:to>
                                    </p:set>
                                    <p:animEffect transition="in" filter="barn(inVertical)">
                                      <p:cBhvr>
                                        <p:cTn id="24" dur="500"/>
                                        <p:tgtEl>
                                          <p:spTgt spid="59"/>
                                        </p:tgtEl>
                                      </p:cBhvr>
                                    </p:animEffect>
                                  </p:childTnLst>
                                </p:cTn>
                              </p:par>
                              <p:par>
                                <p:cTn id="25" presetID="22" presetClass="exit" presetSubtype="4" fill="hold" grpId="1" nodeType="withEffect">
                                  <p:stCondLst>
                                    <p:cond delay="0"/>
                                  </p:stCondLst>
                                  <p:childTnLst>
                                    <p:animEffect transition="out" filter="wipe(down)">
                                      <p:cBhvr>
                                        <p:cTn id="26" dur="500"/>
                                        <p:tgtEl>
                                          <p:spTgt spid="20"/>
                                        </p:tgtEl>
                                      </p:cBhvr>
                                    </p:animEffect>
                                    <p:set>
                                      <p:cBhvr>
                                        <p:cTn id="27" dur="1" fill="hold">
                                          <p:stCondLst>
                                            <p:cond delay="499"/>
                                          </p:stCondLst>
                                        </p:cTn>
                                        <p:tgtEl>
                                          <p:spTgt spid="20"/>
                                        </p:tgtEl>
                                        <p:attrNameLst>
                                          <p:attrName>style.visibility</p:attrName>
                                        </p:attrNameLst>
                                      </p:cBhvr>
                                      <p:to>
                                        <p:strVal val="hidden"/>
                                      </p:to>
                                    </p:set>
                                  </p:childTnLst>
                                </p:cTn>
                              </p:par>
                              <p:par>
                                <p:cTn id="28" presetID="14" presetClass="exit" presetSubtype="10" fill="hold" grpId="1" nodeType="withEffect">
                                  <p:stCondLst>
                                    <p:cond delay="0"/>
                                  </p:stCondLst>
                                  <p:childTnLst>
                                    <p:animEffect transition="out" filter="randombar(horizontal)">
                                      <p:cBhvr>
                                        <p:cTn id="29" dur="500"/>
                                        <p:tgtEl>
                                          <p:spTgt spid="21"/>
                                        </p:tgtEl>
                                      </p:cBhvr>
                                    </p:animEffect>
                                    <p:set>
                                      <p:cBhvr>
                                        <p:cTn id="30" dur="1" fill="hold">
                                          <p:stCondLst>
                                            <p:cond delay="499"/>
                                          </p:stCondLst>
                                        </p:cTn>
                                        <p:tgtEl>
                                          <p:spTgt spid="21"/>
                                        </p:tgtEl>
                                        <p:attrNameLst>
                                          <p:attrName>style.visibility</p:attrName>
                                        </p:attrNameLst>
                                      </p:cBhvr>
                                      <p:to>
                                        <p:strVal val="hidden"/>
                                      </p:to>
                                    </p:set>
                                  </p:childTnLst>
                                </p:cTn>
                              </p:par>
                              <p:par>
                                <p:cTn id="31" presetID="16" presetClass="entr" presetSubtype="21"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animEffect transition="in" filter="barn(inVertical)">
                                      <p:cBhvr>
                                        <p:cTn id="33" dur="500"/>
                                        <p:tgtEl>
                                          <p:spTgt spid="58"/>
                                        </p:tgtEl>
                                      </p:cBhvr>
                                    </p:animEffect>
                                  </p:childTnLst>
                                </p:cTn>
                              </p:par>
                              <p:par>
                                <p:cTn id="34" presetID="22" presetClass="entr" presetSubtype="4"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down)">
                                      <p:cBhvr>
                                        <p:cTn id="36" dur="500"/>
                                        <p:tgtEl>
                                          <p:spTgt spid="17"/>
                                        </p:tgtEl>
                                      </p:cBhvr>
                                    </p:animEffect>
                                  </p:childTnLst>
                                </p:cTn>
                              </p:par>
                              <p:par>
                                <p:cTn id="37" presetID="1" presetClass="exit"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Graphic spid="58" grpId="0">
        <p:bldAsOne/>
      </p:bldGraphic>
      <p:bldGraphic spid="59" grpId="0">
        <p:bldAsOne/>
      </p:bldGraphic>
      <p:bldP spid="19" grpId="0" animBg="1"/>
      <p:bldGraphic spid="20" grpId="0">
        <p:bldAsOne/>
      </p:bldGraphic>
      <p:bldGraphic spid="20" grpId="1">
        <p:bldAsOne/>
      </p:bldGraphic>
      <p:bldGraphic spid="21" grpId="0">
        <p:bldAsOne/>
      </p:bldGraphic>
      <p:bldGraphic spid="21" grpId="1">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Espaço Reservado para Conteúdo 2"/>
          <p:cNvSpPr>
            <a:spLocks noGrp="1"/>
          </p:cNvSpPr>
          <p:nvPr>
            <p:ph idx="4294967295"/>
          </p:nvPr>
        </p:nvSpPr>
        <p:spPr>
          <a:xfrm>
            <a:off x="654178" y="1106378"/>
            <a:ext cx="5873832" cy="1843719"/>
          </a:xfrm>
          <a:prstGeom prst="rect">
            <a:avLst/>
          </a:prstGeom>
        </p:spPr>
        <p:txBody>
          <a:bodyPr/>
          <a:lstStyle/>
          <a:p>
            <a:r>
              <a:rPr lang="pt-BR" sz="2000" dirty="0"/>
              <a:t>a satisfação geral dos participantes com o programa Sebraetec é elevada (8,7)  e similar ao resultado apurado na pesquisa referente aos clientes atendidos em 2014 </a:t>
            </a:r>
            <a:r>
              <a:rPr lang="pt-BR" sz="1200" dirty="0"/>
              <a:t>(P12)</a:t>
            </a:r>
          </a:p>
        </p:txBody>
      </p:sp>
      <p:sp>
        <p:nvSpPr>
          <p:cNvPr id="1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19" name="Tabela 18"/>
          <p:cNvGraphicFramePr>
            <a:graphicFrameLocks noGrp="1"/>
          </p:cNvGraphicFramePr>
          <p:nvPr>
            <p:extLst/>
          </p:nvPr>
        </p:nvGraphicFramePr>
        <p:xfrm>
          <a:off x="7778035" y="1406090"/>
          <a:ext cx="551963" cy="4546487"/>
        </p:xfrm>
        <a:graphic>
          <a:graphicData uri="http://schemas.openxmlformats.org/drawingml/2006/table">
            <a:tbl>
              <a:tblPr>
                <a:tableStyleId>{5C22544A-7EE6-4342-B048-85BDC9FD1C3A}</a:tableStyleId>
              </a:tblPr>
              <a:tblGrid>
                <a:gridCol w="502261">
                  <a:extLst>
                    <a:ext uri="{9D8B030D-6E8A-4147-A177-3AD203B41FA5}">
                      <a16:colId xmlns:a16="http://schemas.microsoft.com/office/drawing/2014/main" xmlns="" val="20000"/>
                    </a:ext>
                  </a:extLst>
                </a:gridCol>
                <a:gridCol w="49702">
                  <a:extLst>
                    <a:ext uri="{9D8B030D-6E8A-4147-A177-3AD203B41FA5}">
                      <a16:colId xmlns:a16="http://schemas.microsoft.com/office/drawing/2014/main" xmlns="" val="20002"/>
                    </a:ext>
                  </a:extLst>
                </a:gridCol>
              </a:tblGrid>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10</a:t>
                      </a:r>
                    </a:p>
                  </a:txBody>
                  <a:tcPr marL="12151" marR="12151" marT="12151"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0"/>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9</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1"/>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8</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2"/>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7</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3"/>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6</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4"/>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5</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5"/>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4</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6"/>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3</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7"/>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2</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8"/>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9"/>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0</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10"/>
                  </a:ext>
                </a:extLst>
              </a:tr>
            </a:tbl>
          </a:graphicData>
        </a:graphic>
      </p:graphicFrame>
      <p:sp>
        <p:nvSpPr>
          <p:cNvPr id="29" name="CaixaDeTexto 97"/>
          <p:cNvSpPr txBox="1"/>
          <p:nvPr/>
        </p:nvSpPr>
        <p:spPr>
          <a:xfrm>
            <a:off x="7597058" y="771840"/>
            <a:ext cx="2739049"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satisfação geral</a:t>
            </a:r>
          </a:p>
        </p:txBody>
      </p:sp>
      <p:grpSp>
        <p:nvGrpSpPr>
          <p:cNvPr id="30" name="Grupo 29"/>
          <p:cNvGrpSpPr/>
          <p:nvPr/>
        </p:nvGrpSpPr>
        <p:grpSpPr>
          <a:xfrm>
            <a:off x="3374550" y="2780988"/>
            <a:ext cx="1230010" cy="1101572"/>
            <a:chOff x="6232709" y="2122719"/>
            <a:chExt cx="1230010" cy="1101572"/>
          </a:xfrm>
          <a:solidFill>
            <a:schemeClr val="bg1"/>
          </a:solidFill>
        </p:grpSpPr>
        <p:sp>
          <p:nvSpPr>
            <p:cNvPr id="31" name="Retângulo de cantos arredondados 30"/>
            <p:cNvSpPr/>
            <p:nvPr/>
          </p:nvSpPr>
          <p:spPr>
            <a:xfrm>
              <a:off x="6233043" y="2122719"/>
              <a:ext cx="1229676" cy="1101572"/>
            </a:xfrm>
            <a:prstGeom prst="roundRect">
              <a:avLst/>
            </a:prstGeom>
            <a:grp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2" name="CaixaDeTexto 51"/>
            <p:cNvSpPr txBox="1"/>
            <p:nvPr/>
          </p:nvSpPr>
          <p:spPr>
            <a:xfrm>
              <a:off x="6232709"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rgbClr val="002060"/>
                  </a:solidFill>
                  <a:latin typeface="Arial Narrow" panose="020B0606020202030204" pitchFamily="34" charset="0"/>
                </a:rPr>
                <a:t>8,7</a:t>
              </a:r>
              <a:endParaRPr lang="pt-BR" sz="2800" b="1" dirty="0">
                <a:solidFill>
                  <a:srgbClr val="002060"/>
                </a:solidFill>
                <a:latin typeface="Arial Narrow" panose="020B0606020202030204" pitchFamily="34" charset="0"/>
              </a:endParaRPr>
            </a:p>
          </p:txBody>
        </p:sp>
      </p:grpSp>
      <p:sp>
        <p:nvSpPr>
          <p:cNvPr id="33" name="Rectangle 28"/>
          <p:cNvSpPr>
            <a:spLocks noChangeArrowheads="1"/>
          </p:cNvSpPr>
          <p:nvPr/>
        </p:nvSpPr>
        <p:spPr bwMode="auto">
          <a:xfrm>
            <a:off x="1927488" y="3041132"/>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a:ln>
                  <a:noFill/>
                </a:ln>
                <a:solidFill>
                  <a:schemeClr val="accent3">
                    <a:lumMod val="75000"/>
                  </a:schemeClr>
                </a:solidFill>
                <a:effectLst/>
                <a:latin typeface="+mn-lt"/>
              </a:rPr>
              <a:t>2015</a:t>
            </a:r>
          </a:p>
        </p:txBody>
      </p:sp>
      <p:graphicFrame>
        <p:nvGraphicFramePr>
          <p:cNvPr id="37" name="Tabela 36"/>
          <p:cNvGraphicFramePr>
            <a:graphicFrameLocks noGrp="1"/>
          </p:cNvGraphicFramePr>
          <p:nvPr>
            <p:extLst/>
          </p:nvPr>
        </p:nvGraphicFramePr>
        <p:xfrm>
          <a:off x="7247682" y="1393825"/>
          <a:ext cx="538030" cy="4546487"/>
        </p:xfrm>
        <a:graphic>
          <a:graphicData uri="http://schemas.openxmlformats.org/drawingml/2006/table">
            <a:tbl>
              <a:tblPr>
                <a:tableStyleId>{5C22544A-7EE6-4342-B048-85BDC9FD1C3A}</a:tableStyleId>
              </a:tblPr>
              <a:tblGrid>
                <a:gridCol w="538030">
                  <a:extLst>
                    <a:ext uri="{9D8B030D-6E8A-4147-A177-3AD203B41FA5}">
                      <a16:colId xmlns:a16="http://schemas.microsoft.com/office/drawing/2014/main" xmlns="" val="20001"/>
                    </a:ext>
                  </a:extLst>
                </a:gridCol>
              </a:tblGrid>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46</a:t>
                      </a:r>
                      <a:r>
                        <a:rPr lang="pt-BR" sz="1100" b="1" dirty="0">
                          <a:solidFill>
                            <a:schemeClr val="accent4">
                              <a:lumMod val="75000"/>
                            </a:schemeClr>
                          </a:solidFill>
                        </a:rPr>
                        <a:t>%</a:t>
                      </a:r>
                    </a:p>
                  </a:txBody>
                  <a:tcPr marL="12151" marR="12151" marT="12151"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20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20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8</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2</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3</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1</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8"/>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0</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9"/>
                  </a:ext>
                </a:extLst>
              </a:tr>
              <a:tr h="41331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chemeClr val="accent4">
                              <a:lumMod val="75000"/>
                            </a:schemeClr>
                          </a:solidFill>
                        </a:rPr>
                        <a:t>1</a:t>
                      </a:r>
                      <a:r>
                        <a:rPr lang="pt-BR" sz="1100" b="1" dirty="0">
                          <a:solidFill>
                            <a:schemeClr val="accent4">
                              <a:lumMod val="75000"/>
                            </a:schemeClr>
                          </a:solidFill>
                        </a:rPr>
                        <a:t>%</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10"/>
                  </a:ext>
                </a:extLst>
              </a:tr>
            </a:tbl>
          </a:graphicData>
        </a:graphic>
      </p:graphicFrame>
      <p:grpSp>
        <p:nvGrpSpPr>
          <p:cNvPr id="2" name="Agrupar 1"/>
          <p:cNvGrpSpPr/>
          <p:nvPr/>
        </p:nvGrpSpPr>
        <p:grpSpPr>
          <a:xfrm>
            <a:off x="4188501" y="2950097"/>
            <a:ext cx="1539411" cy="1114407"/>
            <a:chOff x="2318291" y="3291783"/>
            <a:chExt cx="1539411" cy="1114407"/>
          </a:xfrm>
        </p:grpSpPr>
        <p:sp>
          <p:nvSpPr>
            <p:cNvPr id="47" name="CaixaDeTexto 51"/>
            <p:cNvSpPr txBox="1"/>
            <p:nvPr/>
          </p:nvSpPr>
          <p:spPr>
            <a:xfrm>
              <a:off x="2760182" y="3291783"/>
              <a:ext cx="1097520" cy="783193"/>
            </a:xfrm>
            <a:prstGeom prst="roundRect">
              <a:avLst/>
            </a:prstGeom>
            <a:noFill/>
            <a:ln w="38100">
              <a:solidFill>
                <a:srgbClr val="BF9000"/>
              </a:solid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000" b="1" dirty="0">
                  <a:solidFill>
                    <a:srgbClr val="BF9000"/>
                  </a:solidFill>
                  <a:latin typeface="Arial Narrow" panose="020B0606020202030204" pitchFamily="34" charset="0"/>
                </a:rPr>
                <a:t>8,8</a:t>
              </a:r>
              <a:endParaRPr lang="pt-BR" sz="1800" b="1" dirty="0">
                <a:solidFill>
                  <a:srgbClr val="BF9000"/>
                </a:solidFill>
                <a:latin typeface="Arial Narrow" panose="020B0606020202030204" pitchFamily="34" charset="0"/>
              </a:endParaRPr>
            </a:p>
          </p:txBody>
        </p:sp>
        <p:sp>
          <p:nvSpPr>
            <p:cNvPr id="48" name="Rectangle 28"/>
            <p:cNvSpPr>
              <a:spLocks noChangeArrowheads="1"/>
            </p:cNvSpPr>
            <p:nvPr/>
          </p:nvSpPr>
          <p:spPr bwMode="auto">
            <a:xfrm>
              <a:off x="2318291" y="4098413"/>
              <a:ext cx="12698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kumimoji="0" lang="en-US" altLang="en-US" sz="2000" b="1" i="0" u="none" strike="noStrike" cap="none" normalizeH="0" baseline="0" dirty="0">
                  <a:ln>
                    <a:noFill/>
                  </a:ln>
                  <a:solidFill>
                    <a:srgbClr val="BF9000"/>
                  </a:solidFill>
                  <a:effectLst/>
                  <a:latin typeface="+mn-lt"/>
                </a:rPr>
                <a:t>2014</a:t>
              </a:r>
            </a:p>
          </p:txBody>
        </p:sp>
      </p:grpSp>
      <p:sp>
        <p:nvSpPr>
          <p:cNvPr id="49"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P12</a:t>
            </a:r>
            <a:r>
              <a:rPr lang="pt-BR" sz="1200" dirty="0">
                <a:solidFill>
                  <a:schemeClr val="accent1">
                    <a:lumMod val="50000"/>
                  </a:schemeClr>
                </a:solidFill>
              </a:rPr>
              <a:t>. Em relação à sua satisfação geral com o curso ou consultoria que fez, atribua uma nota de 0 a 10:.</a:t>
            </a:r>
          </a:p>
        </p:txBody>
      </p:sp>
      <p:graphicFrame>
        <p:nvGraphicFramePr>
          <p:cNvPr id="34" name="Gráfico 33"/>
          <p:cNvGraphicFramePr>
            <a:graphicFrameLocks/>
          </p:cNvGraphicFramePr>
          <p:nvPr>
            <p:extLst/>
          </p:nvPr>
        </p:nvGraphicFramePr>
        <p:xfrm>
          <a:off x="8244676" y="1213234"/>
          <a:ext cx="2982124" cy="4909457"/>
        </p:xfrm>
        <a:graphic>
          <a:graphicData uri="http://schemas.openxmlformats.org/drawingml/2006/chart">
            <c:chart xmlns:c="http://schemas.openxmlformats.org/drawingml/2006/chart" xmlns:r="http://schemas.openxmlformats.org/officeDocument/2006/relationships" r:id="rId2"/>
          </a:graphicData>
        </a:graphic>
      </p:graphicFrame>
      <p:grpSp>
        <p:nvGrpSpPr>
          <p:cNvPr id="42" name="disparo historico"/>
          <p:cNvGrpSpPr/>
          <p:nvPr/>
        </p:nvGrpSpPr>
        <p:grpSpPr>
          <a:xfrm>
            <a:off x="9423229" y="5538465"/>
            <a:ext cx="1069593" cy="497735"/>
            <a:chOff x="10807700" y="5128364"/>
            <a:chExt cx="1069593" cy="497735"/>
          </a:xfrm>
        </p:grpSpPr>
        <p:sp>
          <p:nvSpPr>
            <p:cNvPr id="43"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44" name="Imagem 43"/>
            <p:cNvPicPr>
              <a:picLocks noChangeAspect="1"/>
            </p:cNvPicPr>
            <p:nvPr/>
          </p:nvPicPr>
          <p:blipFill>
            <a:blip r:embed="rId3"/>
            <a:stretch>
              <a:fillRect/>
            </a:stretch>
          </p:blipFill>
          <p:spPr>
            <a:xfrm>
              <a:off x="10900443" y="5223781"/>
              <a:ext cx="222928" cy="295539"/>
            </a:xfrm>
            <a:prstGeom prst="rect">
              <a:avLst/>
            </a:prstGeom>
          </p:spPr>
        </p:pic>
        <p:sp>
          <p:nvSpPr>
            <p:cNvPr id="45" name="Retângulo 44"/>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Tree>
    <p:extLst>
      <p:ext uri="{BB962C8B-B14F-4D97-AF65-F5344CB8AC3E}">
        <p14:creationId xmlns:p14="http://schemas.microsoft.com/office/powerpoint/2010/main" val="3021837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1+#ppt_w/2"/>
                                          </p:val>
                                        </p:tav>
                                        <p:tav tm="100000">
                                          <p:val>
                                            <p:strVal val="#ppt_x"/>
                                          </p:val>
                                        </p:tav>
                                      </p:tavLst>
                                    </p:anim>
                                    <p:anim calcmode="lin" valueType="num">
                                      <p:cBhvr additive="base">
                                        <p:cTn id="13" dur="500" fill="hold"/>
                                        <p:tgtEl>
                                          <p:spTgt spid="29"/>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wipe(left)">
                                      <p:cBhvr>
                                        <p:cTn id="17" dur="500"/>
                                        <p:tgtEl>
                                          <p:spTgt spid="34"/>
                                        </p:tgtEl>
                                      </p:cBhvr>
                                    </p:animEffect>
                                  </p:childTnLst>
                                </p:cTn>
                              </p:par>
                              <p:par>
                                <p:cTn id="18" presetID="22" presetClass="entr" presetSubtype="4"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wipe(down)">
                                      <p:cBhvr>
                                        <p:cTn id="20" dur="500"/>
                                        <p:tgtEl>
                                          <p:spTgt spid="19"/>
                                        </p:tgtEl>
                                      </p:cBhvr>
                                    </p:animEffect>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additive="base">
                                        <p:cTn id="24" dur="300" fill="hold"/>
                                        <p:tgtEl>
                                          <p:spTgt spid="30"/>
                                        </p:tgtEl>
                                        <p:attrNameLst>
                                          <p:attrName>ppt_x</p:attrName>
                                        </p:attrNameLst>
                                      </p:cBhvr>
                                      <p:tavLst>
                                        <p:tav tm="0">
                                          <p:val>
                                            <p:strVal val="0-#ppt_w/2"/>
                                          </p:val>
                                        </p:tav>
                                        <p:tav tm="100000">
                                          <p:val>
                                            <p:strVal val="#ppt_x"/>
                                          </p:val>
                                        </p:tav>
                                      </p:tavLst>
                                    </p:anim>
                                    <p:anim calcmode="lin" valueType="num">
                                      <p:cBhvr additive="base">
                                        <p:cTn id="25" dur="300" fill="hold"/>
                                        <p:tgtEl>
                                          <p:spTgt spid="3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 calcmode="lin" valueType="num">
                                      <p:cBhvr additive="base">
                                        <p:cTn id="28" dur="300" fill="hold"/>
                                        <p:tgtEl>
                                          <p:spTgt spid="33"/>
                                        </p:tgtEl>
                                        <p:attrNameLst>
                                          <p:attrName>ppt_x</p:attrName>
                                        </p:attrNameLst>
                                      </p:cBhvr>
                                      <p:tavLst>
                                        <p:tav tm="0">
                                          <p:val>
                                            <p:strVal val="0-#ppt_w/2"/>
                                          </p:val>
                                        </p:tav>
                                        <p:tav tm="100000">
                                          <p:val>
                                            <p:strVal val="#ppt_x"/>
                                          </p:val>
                                        </p:tav>
                                      </p:tavLst>
                                    </p:anim>
                                    <p:anim calcmode="lin" valueType="num">
                                      <p:cBhvr additive="base">
                                        <p:cTn id="29" dur="300" fill="hold"/>
                                        <p:tgtEl>
                                          <p:spTgt spid="33"/>
                                        </p:tgtEl>
                                        <p:attrNameLst>
                                          <p:attrName>ppt_y</p:attrName>
                                        </p:attrNameLst>
                                      </p:cBhvr>
                                      <p:tavLst>
                                        <p:tav tm="0">
                                          <p:val>
                                            <p:strVal val="#ppt_y"/>
                                          </p:val>
                                        </p:tav>
                                        <p:tav tm="100000">
                                          <p:val>
                                            <p:strVal val="#ppt_y"/>
                                          </p:val>
                                        </p:tav>
                                      </p:tavLst>
                                    </p:anim>
                                  </p:childTnLst>
                                </p:cTn>
                              </p:par>
                            </p:childTnLst>
                          </p:cTn>
                        </p:par>
                        <p:par>
                          <p:cTn id="30" fill="hold">
                            <p:stCondLst>
                              <p:cond delay="1300"/>
                            </p:stCondLst>
                            <p:childTnLst>
                              <p:par>
                                <p:cTn id="31" presetID="10" presetClass="entr" presetSubtype="0"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0" presetClass="entr" presetSubtype="0" fill="hold"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childTnLst>
                                </p:cTn>
                              </p:par>
                              <p:par>
                                <p:cTn id="40" presetID="1" presetClass="entr" presetSubtype="0" fill="hold" nodeType="withEffect">
                                  <p:stCondLst>
                                    <p:cond delay="0"/>
                                  </p:stCondLst>
                                  <p:childTnLst>
                                    <p:set>
                                      <p:cBhvr>
                                        <p:cTn id="41" dur="1" fill="hold">
                                          <p:stCondLst>
                                            <p:cond delay="0"/>
                                          </p:stCondLst>
                                        </p:cTn>
                                        <p:tgtEl>
                                          <p:spTgt spid="2"/>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xit" presetSubtype="0" fill="hold" nodeType="clickEffect">
                                  <p:stCondLst>
                                    <p:cond delay="0"/>
                                  </p:stCondLst>
                                  <p:childTnLst>
                                    <p:set>
                                      <p:cBhvr>
                                        <p:cTn id="45" dur="1" fill="hold">
                                          <p:stCondLst>
                                            <p:cond delay="0"/>
                                          </p:stCondLst>
                                        </p:cTn>
                                        <p:tgtEl>
                                          <p:spTgt spid="2"/>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500"/>
                                        <p:tgtEl>
                                          <p:spTgt spid="37"/>
                                        </p:tgtEl>
                                      </p:cBhvr>
                                    </p:animEffect>
                                    <p:set>
                                      <p:cBhvr>
                                        <p:cTn id="48" dur="1" fill="hold">
                                          <p:stCondLst>
                                            <p:cond delay="49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42"/>
                  </p:tgtEl>
                </p:cond>
              </p:nextCondLst>
            </p:seq>
          </p:childTnLst>
        </p:cTn>
      </p:par>
    </p:tnLst>
    <p:bldLst>
      <p:bldP spid="27" grpId="0" build="p"/>
      <p:bldP spid="29" grpId="0"/>
      <p:bldP spid="33" grpId="0"/>
      <p:bldGraphic spid="34"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upo 16"/>
          <p:cNvGrpSpPr/>
          <p:nvPr/>
        </p:nvGrpSpPr>
        <p:grpSpPr>
          <a:xfrm>
            <a:off x="806574" y="4735417"/>
            <a:ext cx="10764326" cy="1276006"/>
            <a:chOff x="590873" y="4702333"/>
            <a:chExt cx="10764326" cy="2656115"/>
          </a:xfrm>
        </p:grpSpPr>
        <p:cxnSp>
          <p:nvCxnSpPr>
            <p:cNvPr id="15" name="Conector reto 14"/>
            <p:cNvCxnSpPr/>
            <p:nvPr/>
          </p:nvCxnSpPr>
          <p:spPr>
            <a:xfrm flipV="1">
              <a:off x="590873"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2" name="Conector reto 2581"/>
            <p:cNvCxnSpPr/>
            <p:nvPr/>
          </p:nvCxnSpPr>
          <p:spPr>
            <a:xfrm flipV="1">
              <a:off x="1021446"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3" name="Conector reto 2582"/>
            <p:cNvCxnSpPr/>
            <p:nvPr/>
          </p:nvCxnSpPr>
          <p:spPr>
            <a:xfrm flipV="1">
              <a:off x="145201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4" name="Conector reto 2583"/>
            <p:cNvCxnSpPr/>
            <p:nvPr/>
          </p:nvCxnSpPr>
          <p:spPr>
            <a:xfrm flipV="1">
              <a:off x="188259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5" name="Conector reto 2584"/>
            <p:cNvCxnSpPr/>
            <p:nvPr/>
          </p:nvCxnSpPr>
          <p:spPr>
            <a:xfrm flipV="1">
              <a:off x="2313165"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6" name="Conector reto 2585"/>
            <p:cNvCxnSpPr/>
            <p:nvPr/>
          </p:nvCxnSpPr>
          <p:spPr>
            <a:xfrm flipV="1">
              <a:off x="2743738"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7" name="Conector reto 2586"/>
            <p:cNvCxnSpPr/>
            <p:nvPr/>
          </p:nvCxnSpPr>
          <p:spPr>
            <a:xfrm flipV="1">
              <a:off x="317431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8" name="Conector reto 2587"/>
            <p:cNvCxnSpPr/>
            <p:nvPr/>
          </p:nvCxnSpPr>
          <p:spPr>
            <a:xfrm flipV="1">
              <a:off x="3604884"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9" name="Conector reto 2588"/>
            <p:cNvCxnSpPr/>
            <p:nvPr/>
          </p:nvCxnSpPr>
          <p:spPr>
            <a:xfrm flipV="1">
              <a:off x="4035457"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0" name="Conector reto 2589"/>
            <p:cNvCxnSpPr/>
            <p:nvPr/>
          </p:nvCxnSpPr>
          <p:spPr>
            <a:xfrm flipV="1">
              <a:off x="4466030"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1" name="Conector reto 2590"/>
            <p:cNvCxnSpPr/>
            <p:nvPr/>
          </p:nvCxnSpPr>
          <p:spPr>
            <a:xfrm flipV="1">
              <a:off x="4896603"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2" name="Conector reto 2591"/>
            <p:cNvCxnSpPr/>
            <p:nvPr/>
          </p:nvCxnSpPr>
          <p:spPr>
            <a:xfrm flipV="1">
              <a:off x="5327176"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3" name="Conector reto 2592"/>
            <p:cNvCxnSpPr/>
            <p:nvPr/>
          </p:nvCxnSpPr>
          <p:spPr>
            <a:xfrm flipV="1">
              <a:off x="575774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4" name="Conector reto 2593"/>
            <p:cNvCxnSpPr/>
            <p:nvPr/>
          </p:nvCxnSpPr>
          <p:spPr>
            <a:xfrm flipV="1">
              <a:off x="618832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5" name="Conector reto 2594"/>
            <p:cNvCxnSpPr/>
            <p:nvPr/>
          </p:nvCxnSpPr>
          <p:spPr>
            <a:xfrm flipV="1">
              <a:off x="6618895"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6" name="Conector reto 2595"/>
            <p:cNvCxnSpPr/>
            <p:nvPr/>
          </p:nvCxnSpPr>
          <p:spPr>
            <a:xfrm flipV="1">
              <a:off x="7049468"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7" name="Conector reto 2596"/>
            <p:cNvCxnSpPr/>
            <p:nvPr/>
          </p:nvCxnSpPr>
          <p:spPr>
            <a:xfrm flipV="1">
              <a:off x="748004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8" name="Conector reto 2597"/>
            <p:cNvCxnSpPr/>
            <p:nvPr/>
          </p:nvCxnSpPr>
          <p:spPr>
            <a:xfrm flipV="1">
              <a:off x="7910614"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99" name="Conector reto 2598"/>
            <p:cNvCxnSpPr/>
            <p:nvPr/>
          </p:nvCxnSpPr>
          <p:spPr>
            <a:xfrm flipV="1">
              <a:off x="8341187"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00" name="Conector reto 2599"/>
            <p:cNvCxnSpPr/>
            <p:nvPr/>
          </p:nvCxnSpPr>
          <p:spPr>
            <a:xfrm flipV="1">
              <a:off x="8771760"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01" name="Conector reto 2600"/>
            <p:cNvCxnSpPr/>
            <p:nvPr/>
          </p:nvCxnSpPr>
          <p:spPr>
            <a:xfrm flipV="1">
              <a:off x="9202333"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02" name="Conector reto 2601"/>
            <p:cNvCxnSpPr/>
            <p:nvPr/>
          </p:nvCxnSpPr>
          <p:spPr>
            <a:xfrm flipV="1">
              <a:off x="9632906"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03" name="Conector reto 2602"/>
            <p:cNvCxnSpPr/>
            <p:nvPr/>
          </p:nvCxnSpPr>
          <p:spPr>
            <a:xfrm flipV="1">
              <a:off x="1006347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04" name="Conector reto 2603"/>
            <p:cNvCxnSpPr/>
            <p:nvPr/>
          </p:nvCxnSpPr>
          <p:spPr>
            <a:xfrm flipV="1">
              <a:off x="1049405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05" name="Conector reto 2604"/>
            <p:cNvCxnSpPr/>
            <p:nvPr/>
          </p:nvCxnSpPr>
          <p:spPr>
            <a:xfrm flipV="1">
              <a:off x="10924625"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06" name="Conector reto 2605"/>
            <p:cNvCxnSpPr/>
            <p:nvPr/>
          </p:nvCxnSpPr>
          <p:spPr>
            <a:xfrm flipV="1">
              <a:off x="1135519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 name="Título 1"/>
          <p:cNvSpPr>
            <a:spLocks noGrp="1"/>
          </p:cNvSpPr>
          <p:nvPr/>
        </p:nvSpPr>
        <p:spPr>
          <a:xfrm>
            <a:off x="551203" y="98410"/>
            <a:ext cx="3396107" cy="385644"/>
          </a:xfrm>
          <a:prstGeom prst="rect">
            <a:avLst/>
          </a:prstGeom>
          <a:ln>
            <a:solidFill>
              <a:schemeClr val="bg1"/>
            </a:solidFill>
          </a:ln>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2499" name="Tabela 2498"/>
          <p:cNvGraphicFramePr>
            <a:graphicFrameLocks noGrp="1"/>
          </p:cNvGraphicFramePr>
          <p:nvPr>
            <p:extLst>
              <p:ext uri="{D42A27DB-BD31-4B8C-83A1-F6EECF244321}">
                <p14:modId xmlns:p14="http://schemas.microsoft.com/office/powerpoint/2010/main" val="1959352612"/>
              </p:ext>
            </p:extLst>
          </p:nvPr>
        </p:nvGraphicFramePr>
        <p:xfrm>
          <a:off x="9003703" y="667591"/>
          <a:ext cx="2349598" cy="1676400"/>
        </p:xfrm>
        <a:graphic>
          <a:graphicData uri="http://schemas.openxmlformats.org/drawingml/2006/table">
            <a:tbl>
              <a:tblPr>
                <a:tableStyleId>{5C22544A-7EE6-4342-B048-85BDC9FD1C3A}</a:tableStyleId>
              </a:tblPr>
              <a:tblGrid>
                <a:gridCol w="2264065">
                  <a:extLst>
                    <a:ext uri="{9D8B030D-6E8A-4147-A177-3AD203B41FA5}">
                      <a16:colId xmlns:a16="http://schemas.microsoft.com/office/drawing/2014/main" xmlns="" val="20000"/>
                    </a:ext>
                  </a:extLst>
                </a:gridCol>
                <a:gridCol w="85533">
                  <a:extLst>
                    <a:ext uri="{9D8B030D-6E8A-4147-A177-3AD203B41FA5}">
                      <a16:colId xmlns:a16="http://schemas.microsoft.com/office/drawing/2014/main" xmlns="" val="20002"/>
                    </a:ext>
                  </a:extLst>
                </a:gridCol>
              </a:tblGrid>
              <a:tr h="324000">
                <a:tc>
                  <a:txBody>
                    <a:bodyPr/>
                    <a:lstStyle/>
                    <a:p>
                      <a:pPr algn="r" fontAlgn="ctr"/>
                      <a:r>
                        <a:rPr lang="pt-BR" sz="1600" b="1" u="none" strike="noStrike" dirty="0">
                          <a:effectLst/>
                        </a:rPr>
                        <a:t>Norte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xmlns="" val="10000"/>
                  </a:ext>
                </a:extLst>
              </a:tr>
              <a:tr h="324000">
                <a:tc>
                  <a:txBody>
                    <a:bodyPr/>
                    <a:lstStyle/>
                    <a:p>
                      <a:pPr algn="r" fontAlgn="ctr"/>
                      <a:r>
                        <a:rPr lang="pt-BR" sz="1600" b="1" u="none" strike="noStrike" dirty="0">
                          <a:effectLst/>
                        </a:rPr>
                        <a:t>Nordeste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1"/>
                  </a:ext>
                </a:extLst>
              </a:tr>
              <a:tr h="324000">
                <a:tc>
                  <a:txBody>
                    <a:bodyPr/>
                    <a:lstStyle/>
                    <a:p>
                      <a:pPr algn="r" fontAlgn="ctr"/>
                      <a:r>
                        <a:rPr lang="pt-BR" sz="1600" b="1" u="none" strike="noStrike" dirty="0">
                          <a:effectLst/>
                        </a:rPr>
                        <a:t>Centro-Oeste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xmlns="" val="10002"/>
                  </a:ext>
                </a:extLst>
              </a:tr>
              <a:tr h="324000">
                <a:tc>
                  <a:txBody>
                    <a:bodyPr/>
                    <a:lstStyle/>
                    <a:p>
                      <a:pPr algn="r" fontAlgn="ctr"/>
                      <a:r>
                        <a:rPr lang="pt-BR" sz="1600" b="1" u="none" strike="noStrike" dirty="0">
                          <a:effectLst/>
                        </a:rPr>
                        <a:t>Sudeste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xmlns="" val="10003"/>
                  </a:ext>
                </a:extLst>
              </a:tr>
              <a:tr h="324000">
                <a:tc>
                  <a:txBody>
                    <a:bodyPr/>
                    <a:lstStyle/>
                    <a:p>
                      <a:pPr algn="r" fontAlgn="ctr"/>
                      <a:r>
                        <a:rPr lang="pt-BR" sz="1600" b="1" u="none" strike="noStrike" dirty="0">
                          <a:effectLst/>
                        </a:rPr>
                        <a:t>Sul</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0004"/>
                  </a:ext>
                </a:extLst>
              </a:tr>
            </a:tbl>
          </a:graphicData>
        </a:graphic>
      </p:graphicFrame>
      <p:sp>
        <p:nvSpPr>
          <p:cNvPr id="2500" name="CaixaDeTexto 97"/>
          <p:cNvSpPr txBox="1"/>
          <p:nvPr/>
        </p:nvSpPr>
        <p:spPr>
          <a:xfrm>
            <a:off x="639269" y="1271628"/>
            <a:ext cx="2739049" cy="107721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3200" b="1" i="1" dirty="0">
                <a:solidFill>
                  <a:schemeClr val="accent1">
                    <a:lumMod val="50000"/>
                  </a:schemeClr>
                </a:solidFill>
              </a:rPr>
              <a:t>satisfação</a:t>
            </a:r>
          </a:p>
          <a:p>
            <a:r>
              <a:rPr lang="pt-BR" sz="3200" b="1" i="1" dirty="0">
                <a:solidFill>
                  <a:schemeClr val="accent1">
                    <a:lumMod val="50000"/>
                  </a:schemeClr>
                </a:solidFill>
              </a:rPr>
              <a:t>por estado </a:t>
            </a:r>
            <a:r>
              <a:rPr lang="pt-BR" sz="1200" b="1" i="1" dirty="0">
                <a:solidFill>
                  <a:schemeClr val="accent1">
                    <a:lumMod val="50000"/>
                  </a:schemeClr>
                </a:solidFill>
              </a:rPr>
              <a:t>(P12)</a:t>
            </a:r>
          </a:p>
        </p:txBody>
      </p:sp>
      <p:grpSp>
        <p:nvGrpSpPr>
          <p:cNvPr id="2506" name="Grupo 2505"/>
          <p:cNvGrpSpPr/>
          <p:nvPr/>
        </p:nvGrpSpPr>
        <p:grpSpPr>
          <a:xfrm>
            <a:off x="4717047" y="1247274"/>
            <a:ext cx="1230010" cy="1101572"/>
            <a:chOff x="6232709" y="2122719"/>
            <a:chExt cx="1230010" cy="1101572"/>
          </a:xfrm>
          <a:solidFill>
            <a:schemeClr val="bg1"/>
          </a:solidFill>
        </p:grpSpPr>
        <p:sp>
          <p:nvSpPr>
            <p:cNvPr id="2507" name="Retângulo de cantos arredondados 2506"/>
            <p:cNvSpPr/>
            <p:nvPr/>
          </p:nvSpPr>
          <p:spPr>
            <a:xfrm>
              <a:off x="6233043" y="2122719"/>
              <a:ext cx="1229676" cy="1101572"/>
            </a:xfrm>
            <a:prstGeom prst="roundRect">
              <a:avLst/>
            </a:prstGeom>
            <a:grp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08" name="CaixaDeTexto 51"/>
            <p:cNvSpPr txBox="1"/>
            <p:nvPr/>
          </p:nvSpPr>
          <p:spPr>
            <a:xfrm>
              <a:off x="6232709"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rgbClr val="002060"/>
                  </a:solidFill>
                  <a:latin typeface="Arial Narrow" panose="020B0606020202030204" pitchFamily="34" charset="0"/>
                </a:rPr>
                <a:t>8,7</a:t>
              </a:r>
              <a:endParaRPr lang="pt-BR" sz="2800" b="1" dirty="0">
                <a:solidFill>
                  <a:srgbClr val="002060"/>
                </a:solidFill>
                <a:latin typeface="Arial Narrow" panose="020B0606020202030204" pitchFamily="34" charset="0"/>
              </a:endParaRPr>
            </a:p>
          </p:txBody>
        </p:sp>
      </p:grpSp>
      <p:sp>
        <p:nvSpPr>
          <p:cNvPr id="2509" name="Rectangle 28"/>
          <p:cNvSpPr>
            <a:spLocks noChangeArrowheads="1"/>
          </p:cNvSpPr>
          <p:nvPr/>
        </p:nvSpPr>
        <p:spPr bwMode="auto">
          <a:xfrm>
            <a:off x="3269985" y="1507418"/>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pic>
        <p:nvPicPr>
          <p:cNvPr id="3" name="Imagem 2"/>
          <p:cNvPicPr>
            <a:picLocks noChangeAspect="1"/>
          </p:cNvPicPr>
          <p:nvPr/>
        </p:nvPicPr>
        <p:blipFill>
          <a:blip r:embed="rId2"/>
          <a:stretch>
            <a:fillRect/>
          </a:stretch>
        </p:blipFill>
        <p:spPr>
          <a:xfrm>
            <a:off x="7435312" y="787115"/>
            <a:ext cx="2486983" cy="1459940"/>
          </a:xfrm>
          <a:prstGeom prst="rect">
            <a:avLst/>
          </a:prstGeom>
        </p:spPr>
      </p:pic>
      <p:sp>
        <p:nvSpPr>
          <p:cNvPr id="73" name="Espaço Reservado para Conteúdo 2"/>
          <p:cNvSpPr txBox="1">
            <a:spLocks/>
          </p:cNvSpPr>
          <p:nvPr/>
        </p:nvSpPr>
        <p:spPr>
          <a:xfrm>
            <a:off x="1895536" y="6182233"/>
            <a:ext cx="6634834" cy="22699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P12</a:t>
            </a:r>
            <a:r>
              <a:rPr lang="pt-BR" sz="1200" dirty="0">
                <a:solidFill>
                  <a:schemeClr val="accent1">
                    <a:lumMod val="50000"/>
                  </a:schemeClr>
                </a:solidFill>
              </a:rPr>
              <a:t>. Em relação à sua satisfação geral com o curso ou consultoria que fez, atribua uma nota de 0 a 10:.</a:t>
            </a:r>
          </a:p>
        </p:txBody>
      </p:sp>
      <p:graphicFrame>
        <p:nvGraphicFramePr>
          <p:cNvPr id="86" name="Gráfico 85"/>
          <p:cNvGraphicFramePr>
            <a:graphicFrameLocks/>
          </p:cNvGraphicFramePr>
          <p:nvPr>
            <p:extLst/>
          </p:nvPr>
        </p:nvGraphicFramePr>
        <p:xfrm>
          <a:off x="285705" y="2975664"/>
          <a:ext cx="11408569" cy="27115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5" name="Gráfico 114"/>
          <p:cNvGraphicFramePr>
            <a:graphicFrameLocks/>
          </p:cNvGraphicFramePr>
          <p:nvPr>
            <p:extLst/>
          </p:nvPr>
        </p:nvGraphicFramePr>
        <p:xfrm>
          <a:off x="276273" y="5000438"/>
          <a:ext cx="11448000" cy="987137"/>
        </p:xfrm>
        <a:graphic>
          <a:graphicData uri="http://schemas.openxmlformats.org/drawingml/2006/chart">
            <c:chart xmlns:c="http://schemas.openxmlformats.org/drawingml/2006/chart" xmlns:r="http://schemas.openxmlformats.org/officeDocument/2006/relationships" r:id="rId4"/>
          </a:graphicData>
        </a:graphic>
      </p:graphicFrame>
      <p:sp>
        <p:nvSpPr>
          <p:cNvPr id="54" name="Retângulo 53"/>
          <p:cNvSpPr/>
          <p:nvPr/>
        </p:nvSpPr>
        <p:spPr>
          <a:xfrm>
            <a:off x="306271" y="2493122"/>
            <a:ext cx="11438569" cy="3722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114" name="Gráfico 113"/>
          <p:cNvGraphicFramePr>
            <a:graphicFrameLocks/>
          </p:cNvGraphicFramePr>
          <p:nvPr>
            <p:extLst>
              <p:ext uri="{D42A27DB-BD31-4B8C-83A1-F6EECF244321}">
                <p14:modId xmlns:p14="http://schemas.microsoft.com/office/powerpoint/2010/main" val="3362858254"/>
              </p:ext>
            </p:extLst>
          </p:nvPr>
        </p:nvGraphicFramePr>
        <p:xfrm>
          <a:off x="306272" y="2410654"/>
          <a:ext cx="11388002" cy="32766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6" name="Gráfico 115"/>
          <p:cNvGraphicFramePr>
            <a:graphicFrameLocks/>
          </p:cNvGraphicFramePr>
          <p:nvPr>
            <p:extLst>
              <p:ext uri="{D42A27DB-BD31-4B8C-83A1-F6EECF244321}">
                <p14:modId xmlns:p14="http://schemas.microsoft.com/office/powerpoint/2010/main" val="271587561"/>
              </p:ext>
            </p:extLst>
          </p:nvPr>
        </p:nvGraphicFramePr>
        <p:xfrm>
          <a:off x="276273" y="5004956"/>
          <a:ext cx="11448000" cy="987137"/>
        </p:xfrm>
        <a:graphic>
          <a:graphicData uri="http://schemas.openxmlformats.org/drawingml/2006/chart">
            <c:chart xmlns:c="http://schemas.openxmlformats.org/drawingml/2006/chart" xmlns:r="http://schemas.openxmlformats.org/officeDocument/2006/relationships" r:id="rId6"/>
          </a:graphicData>
        </a:graphic>
      </p:graphicFrame>
      <p:cxnSp>
        <p:nvCxnSpPr>
          <p:cNvPr id="52" name="Conector reto 51"/>
          <p:cNvCxnSpPr/>
          <p:nvPr/>
        </p:nvCxnSpPr>
        <p:spPr>
          <a:xfrm>
            <a:off x="76427" y="3842212"/>
            <a:ext cx="12060000" cy="0"/>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46397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54"/>
                                        </p:tgtEl>
                                        <p:attrNameLst>
                                          <p:attrName>style.visibility</p:attrName>
                                        </p:attrNameLst>
                                      </p:cBhvr>
                                      <p:to>
                                        <p:strVal val="hidden"/>
                                      </p:to>
                                    </p:set>
                                  </p:childTnLst>
                                </p:cTn>
                              </p:par>
                            </p:childTnLst>
                          </p:cTn>
                        </p:par>
                        <p:par>
                          <p:cTn id="7" fill="hold">
                            <p:stCondLst>
                              <p:cond delay="0"/>
                            </p:stCondLst>
                            <p:childTnLst>
                              <p:par>
                                <p:cTn id="8" presetID="2" presetClass="entr" presetSubtype="8" fill="hold" grpId="0" nodeType="afterEffect">
                                  <p:stCondLst>
                                    <p:cond delay="0"/>
                                  </p:stCondLst>
                                  <p:childTnLst>
                                    <p:set>
                                      <p:cBhvr>
                                        <p:cTn id="9" dur="1" fill="hold">
                                          <p:stCondLst>
                                            <p:cond delay="0"/>
                                          </p:stCondLst>
                                        </p:cTn>
                                        <p:tgtEl>
                                          <p:spTgt spid="2500"/>
                                        </p:tgtEl>
                                        <p:attrNameLst>
                                          <p:attrName>style.visibility</p:attrName>
                                        </p:attrNameLst>
                                      </p:cBhvr>
                                      <p:to>
                                        <p:strVal val="visible"/>
                                      </p:to>
                                    </p:set>
                                    <p:anim calcmode="lin" valueType="num">
                                      <p:cBhvr additive="base">
                                        <p:cTn id="10" dur="500" fill="hold"/>
                                        <p:tgtEl>
                                          <p:spTgt spid="2500"/>
                                        </p:tgtEl>
                                        <p:attrNameLst>
                                          <p:attrName>ppt_x</p:attrName>
                                        </p:attrNameLst>
                                      </p:cBhvr>
                                      <p:tavLst>
                                        <p:tav tm="0">
                                          <p:val>
                                            <p:strVal val="0-#ppt_w/2"/>
                                          </p:val>
                                        </p:tav>
                                        <p:tav tm="100000">
                                          <p:val>
                                            <p:strVal val="#ppt_x"/>
                                          </p:val>
                                        </p:tav>
                                      </p:tavLst>
                                    </p:anim>
                                    <p:anim calcmode="lin" valueType="num">
                                      <p:cBhvr additive="base">
                                        <p:cTn id="11" dur="500" fill="hold"/>
                                        <p:tgtEl>
                                          <p:spTgt spid="2500"/>
                                        </p:tgtEl>
                                        <p:attrNameLst>
                                          <p:attrName>ppt_y</p:attrName>
                                        </p:attrNameLst>
                                      </p:cBhvr>
                                      <p:tavLst>
                                        <p:tav tm="0">
                                          <p:val>
                                            <p:strVal val="#ppt_y"/>
                                          </p:val>
                                        </p:tav>
                                        <p:tav tm="100000">
                                          <p:val>
                                            <p:strVal val="#ppt_y"/>
                                          </p:val>
                                        </p:tav>
                                      </p:tavLst>
                                    </p:anim>
                                  </p:childTnLst>
                                </p:cTn>
                              </p:par>
                            </p:childTnLst>
                          </p:cTn>
                        </p:par>
                        <p:par>
                          <p:cTn id="12" fill="hold">
                            <p:stCondLst>
                              <p:cond delay="500"/>
                            </p:stCondLst>
                            <p:childTnLst>
                              <p:par>
                                <p:cTn id="13" presetID="2" presetClass="entr" presetSubtype="1" fill="hold" nodeType="afterEffect">
                                  <p:stCondLst>
                                    <p:cond delay="0"/>
                                  </p:stCondLst>
                                  <p:childTnLst>
                                    <p:set>
                                      <p:cBhvr>
                                        <p:cTn id="14" dur="1" fill="hold">
                                          <p:stCondLst>
                                            <p:cond delay="0"/>
                                          </p:stCondLst>
                                        </p:cTn>
                                        <p:tgtEl>
                                          <p:spTgt spid="2506"/>
                                        </p:tgtEl>
                                        <p:attrNameLst>
                                          <p:attrName>style.visibility</p:attrName>
                                        </p:attrNameLst>
                                      </p:cBhvr>
                                      <p:to>
                                        <p:strVal val="visible"/>
                                      </p:to>
                                    </p:set>
                                    <p:anim calcmode="lin" valueType="num">
                                      <p:cBhvr additive="base">
                                        <p:cTn id="15" dur="300" fill="hold"/>
                                        <p:tgtEl>
                                          <p:spTgt spid="2506"/>
                                        </p:tgtEl>
                                        <p:attrNameLst>
                                          <p:attrName>ppt_x</p:attrName>
                                        </p:attrNameLst>
                                      </p:cBhvr>
                                      <p:tavLst>
                                        <p:tav tm="0">
                                          <p:val>
                                            <p:strVal val="#ppt_x"/>
                                          </p:val>
                                        </p:tav>
                                        <p:tav tm="100000">
                                          <p:val>
                                            <p:strVal val="#ppt_x"/>
                                          </p:val>
                                        </p:tav>
                                      </p:tavLst>
                                    </p:anim>
                                    <p:anim calcmode="lin" valueType="num">
                                      <p:cBhvr additive="base">
                                        <p:cTn id="16" dur="300" fill="hold"/>
                                        <p:tgtEl>
                                          <p:spTgt spid="2506"/>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2509"/>
                                        </p:tgtEl>
                                        <p:attrNameLst>
                                          <p:attrName>style.visibility</p:attrName>
                                        </p:attrNameLst>
                                      </p:cBhvr>
                                      <p:to>
                                        <p:strVal val="visible"/>
                                      </p:to>
                                    </p:set>
                                    <p:anim calcmode="lin" valueType="num">
                                      <p:cBhvr additive="base">
                                        <p:cTn id="19" dur="300" fill="hold"/>
                                        <p:tgtEl>
                                          <p:spTgt spid="2509"/>
                                        </p:tgtEl>
                                        <p:attrNameLst>
                                          <p:attrName>ppt_x</p:attrName>
                                        </p:attrNameLst>
                                      </p:cBhvr>
                                      <p:tavLst>
                                        <p:tav tm="0">
                                          <p:val>
                                            <p:strVal val="#ppt_x"/>
                                          </p:val>
                                        </p:tav>
                                        <p:tav tm="100000">
                                          <p:val>
                                            <p:strVal val="#ppt_x"/>
                                          </p:val>
                                        </p:tav>
                                      </p:tavLst>
                                    </p:anim>
                                    <p:anim calcmode="lin" valueType="num">
                                      <p:cBhvr additive="base">
                                        <p:cTn id="20" dur="300" fill="hold"/>
                                        <p:tgtEl>
                                          <p:spTgt spid="250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114"/>
                                        </p:tgtEl>
                                        <p:attrNameLst>
                                          <p:attrName>style.visibility</p:attrName>
                                        </p:attrNameLst>
                                      </p:cBhvr>
                                      <p:to>
                                        <p:strVal val="visible"/>
                                      </p:to>
                                    </p:set>
                                    <p:animEffect transition="in" filter="fade">
                                      <p:cBhvr>
                                        <p:cTn id="28" dur="1000"/>
                                        <p:tgtEl>
                                          <p:spTgt spid="114"/>
                                        </p:tgtEl>
                                      </p:cBhvr>
                                    </p:animEffect>
                                    <p:anim calcmode="lin" valueType="num">
                                      <p:cBhvr>
                                        <p:cTn id="29" dur="1000" fill="hold"/>
                                        <p:tgtEl>
                                          <p:spTgt spid="114"/>
                                        </p:tgtEl>
                                        <p:attrNameLst>
                                          <p:attrName>ppt_x</p:attrName>
                                        </p:attrNameLst>
                                      </p:cBhvr>
                                      <p:tavLst>
                                        <p:tav tm="0">
                                          <p:val>
                                            <p:strVal val="#ppt_x"/>
                                          </p:val>
                                        </p:tav>
                                        <p:tav tm="100000">
                                          <p:val>
                                            <p:strVal val="#ppt_x"/>
                                          </p:val>
                                        </p:tav>
                                      </p:tavLst>
                                    </p:anim>
                                    <p:anim calcmode="lin" valueType="num">
                                      <p:cBhvr>
                                        <p:cTn id="30" dur="1000" fill="hold"/>
                                        <p:tgtEl>
                                          <p:spTgt spid="114"/>
                                        </p:tgtEl>
                                        <p:attrNameLst>
                                          <p:attrName>ppt_y</p:attrName>
                                        </p:attrNameLst>
                                      </p:cBhvr>
                                      <p:tavLst>
                                        <p:tav tm="0">
                                          <p:val>
                                            <p:strVal val="#ppt_y+.1"/>
                                          </p:val>
                                        </p:tav>
                                        <p:tav tm="100000">
                                          <p:val>
                                            <p:strVal val="#ppt_y"/>
                                          </p:val>
                                        </p:tav>
                                      </p:tavLst>
                                    </p:anim>
                                  </p:childTnLst>
                                </p:cTn>
                              </p:par>
                              <p:par>
                                <p:cTn id="31" presetID="1"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par>
                                <p:cTn id="33" presetID="42" presetClass="entr" presetSubtype="0" fill="hold" grpId="0" nodeType="withEffect">
                                  <p:stCondLst>
                                    <p:cond delay="0"/>
                                  </p:stCondLst>
                                  <p:childTnLst>
                                    <p:set>
                                      <p:cBhvr>
                                        <p:cTn id="34" dur="1" fill="hold">
                                          <p:stCondLst>
                                            <p:cond delay="0"/>
                                          </p:stCondLst>
                                        </p:cTn>
                                        <p:tgtEl>
                                          <p:spTgt spid="116"/>
                                        </p:tgtEl>
                                        <p:attrNameLst>
                                          <p:attrName>style.visibility</p:attrName>
                                        </p:attrNameLst>
                                      </p:cBhvr>
                                      <p:to>
                                        <p:strVal val="visible"/>
                                      </p:to>
                                    </p:set>
                                    <p:animEffect transition="in" filter="fade">
                                      <p:cBhvr>
                                        <p:cTn id="35" dur="1000"/>
                                        <p:tgtEl>
                                          <p:spTgt spid="116"/>
                                        </p:tgtEl>
                                      </p:cBhvr>
                                    </p:animEffect>
                                    <p:anim calcmode="lin" valueType="num">
                                      <p:cBhvr>
                                        <p:cTn id="36" dur="1000" fill="hold"/>
                                        <p:tgtEl>
                                          <p:spTgt spid="116"/>
                                        </p:tgtEl>
                                        <p:attrNameLst>
                                          <p:attrName>ppt_x</p:attrName>
                                        </p:attrNameLst>
                                      </p:cBhvr>
                                      <p:tavLst>
                                        <p:tav tm="0">
                                          <p:val>
                                            <p:strVal val="#ppt_x"/>
                                          </p:val>
                                        </p:tav>
                                        <p:tav tm="100000">
                                          <p:val>
                                            <p:strVal val="#ppt_x"/>
                                          </p:val>
                                        </p:tav>
                                      </p:tavLst>
                                    </p:anim>
                                    <p:anim calcmode="lin" valueType="num">
                                      <p:cBhvr>
                                        <p:cTn id="37" dur="1000" fill="hold"/>
                                        <p:tgtEl>
                                          <p:spTgt spid="116"/>
                                        </p:tgtEl>
                                        <p:attrNameLst>
                                          <p:attrName>ppt_y</p:attrName>
                                        </p:attrNameLst>
                                      </p:cBhvr>
                                      <p:tavLst>
                                        <p:tav tm="0">
                                          <p:val>
                                            <p:strVal val="#ppt_y+.1"/>
                                          </p:val>
                                        </p:tav>
                                        <p:tav tm="100000">
                                          <p:val>
                                            <p:strVal val="#ppt_y"/>
                                          </p:val>
                                        </p:tav>
                                      </p:tavLst>
                                    </p:anim>
                                  </p:childTnLst>
                                </p:cTn>
                              </p:par>
                            </p:childTnLst>
                          </p:cTn>
                        </p:par>
                        <p:par>
                          <p:cTn id="38" fill="hold">
                            <p:stCondLst>
                              <p:cond delay="1000"/>
                            </p:stCondLst>
                            <p:childTnLst>
                              <p:par>
                                <p:cTn id="39" presetID="22" presetClass="entr" presetSubtype="8" fill="hold" nodeType="afterEffect">
                                  <p:stCondLst>
                                    <p:cond delay="0"/>
                                  </p:stCondLst>
                                  <p:childTnLst>
                                    <p:set>
                                      <p:cBhvr>
                                        <p:cTn id="40" dur="1" fill="hold">
                                          <p:stCondLst>
                                            <p:cond delay="0"/>
                                          </p:stCondLst>
                                        </p:cTn>
                                        <p:tgtEl>
                                          <p:spTgt spid="2499"/>
                                        </p:tgtEl>
                                        <p:attrNameLst>
                                          <p:attrName>style.visibility</p:attrName>
                                        </p:attrNameLst>
                                      </p:cBhvr>
                                      <p:to>
                                        <p:strVal val="visible"/>
                                      </p:to>
                                    </p:set>
                                    <p:animEffect transition="in" filter="wipe(left)">
                                      <p:cBhvr>
                                        <p:cTn id="41" dur="500"/>
                                        <p:tgtEl>
                                          <p:spTgt spid="2499"/>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grpId="0" nodeType="clickEffect">
                                  <p:stCondLst>
                                    <p:cond delay="0"/>
                                  </p:stCondLst>
                                  <p:childTnLst>
                                    <p:set>
                                      <p:cBhvr>
                                        <p:cTn id="45" dur="1" fill="hold">
                                          <p:stCondLst>
                                            <p:cond delay="0"/>
                                          </p:stCondLst>
                                        </p:cTn>
                                        <p:tgtEl>
                                          <p:spTgt spid="86"/>
                                        </p:tgtEl>
                                        <p:attrNameLst>
                                          <p:attrName>style.visibility</p:attrName>
                                        </p:attrNameLst>
                                      </p:cBhvr>
                                      <p:to>
                                        <p:strVal val="visible"/>
                                      </p:to>
                                    </p:set>
                                    <p:animEffect transition="in" filter="barn(inVertical)">
                                      <p:cBhvr>
                                        <p:cTn id="46" dur="500"/>
                                        <p:tgtEl>
                                          <p:spTgt spid="86"/>
                                        </p:tgtEl>
                                      </p:cBhvr>
                                    </p:animEffect>
                                  </p:childTnLst>
                                </p:cTn>
                              </p:par>
                              <p:par>
                                <p:cTn id="47" presetID="16" presetClass="entr" presetSubtype="21" fill="hold" grpId="0" nodeType="withEffect">
                                  <p:stCondLst>
                                    <p:cond delay="0"/>
                                  </p:stCondLst>
                                  <p:childTnLst>
                                    <p:set>
                                      <p:cBhvr>
                                        <p:cTn id="48" dur="1" fill="hold">
                                          <p:stCondLst>
                                            <p:cond delay="0"/>
                                          </p:stCondLst>
                                        </p:cTn>
                                        <p:tgtEl>
                                          <p:spTgt spid="115"/>
                                        </p:tgtEl>
                                        <p:attrNameLst>
                                          <p:attrName>style.visibility</p:attrName>
                                        </p:attrNameLst>
                                      </p:cBhvr>
                                      <p:to>
                                        <p:strVal val="visible"/>
                                      </p:to>
                                    </p:set>
                                    <p:animEffect transition="in" filter="barn(inVertical)">
                                      <p:cBhvr>
                                        <p:cTn id="49" dur="500"/>
                                        <p:tgtEl>
                                          <p:spTgt spid="115"/>
                                        </p:tgtEl>
                                      </p:cBhvr>
                                    </p:animEffect>
                                  </p:childTnLst>
                                </p:cTn>
                              </p:par>
                              <p:par>
                                <p:cTn id="50" presetID="22" presetClass="exit" presetSubtype="4" fill="hold" grpId="1" nodeType="withEffect">
                                  <p:stCondLst>
                                    <p:cond delay="0"/>
                                  </p:stCondLst>
                                  <p:childTnLst>
                                    <p:animEffect transition="out" filter="wipe(down)">
                                      <p:cBhvr>
                                        <p:cTn id="51" dur="500"/>
                                        <p:tgtEl>
                                          <p:spTgt spid="116"/>
                                        </p:tgtEl>
                                      </p:cBhvr>
                                    </p:animEffect>
                                    <p:set>
                                      <p:cBhvr>
                                        <p:cTn id="52" dur="1" fill="hold">
                                          <p:stCondLst>
                                            <p:cond delay="499"/>
                                          </p:stCondLst>
                                        </p:cTn>
                                        <p:tgtEl>
                                          <p:spTgt spid="116"/>
                                        </p:tgtEl>
                                        <p:attrNameLst>
                                          <p:attrName>style.visibility</p:attrName>
                                        </p:attrNameLst>
                                      </p:cBhvr>
                                      <p:to>
                                        <p:strVal val="hidden"/>
                                      </p:to>
                                    </p:set>
                                  </p:childTnLst>
                                </p:cTn>
                              </p:par>
                              <p:par>
                                <p:cTn id="53" presetID="22" presetClass="exit" presetSubtype="4" fill="hold" grpId="1" nodeType="withEffect">
                                  <p:stCondLst>
                                    <p:cond delay="0"/>
                                  </p:stCondLst>
                                  <p:childTnLst>
                                    <p:animEffect transition="out" filter="wipe(down)">
                                      <p:cBhvr>
                                        <p:cTn id="54" dur="500"/>
                                        <p:tgtEl>
                                          <p:spTgt spid="114"/>
                                        </p:tgtEl>
                                      </p:cBhvr>
                                    </p:animEffect>
                                    <p:set>
                                      <p:cBhvr>
                                        <p:cTn id="55" dur="1" fill="hold">
                                          <p:stCondLst>
                                            <p:cond delay="499"/>
                                          </p:stCondLst>
                                        </p:cTn>
                                        <p:tgtEl>
                                          <p:spTgt spid="114"/>
                                        </p:tgtEl>
                                        <p:attrNameLst>
                                          <p:attrName>style.visibility</p:attrName>
                                        </p:attrNameLst>
                                      </p:cBhvr>
                                      <p:to>
                                        <p:strVal val="hidden"/>
                                      </p:to>
                                    </p:set>
                                  </p:childTnLst>
                                </p:cTn>
                              </p:par>
                              <p:par>
                                <p:cTn id="56" presetID="22" presetClass="entr" presetSubtype="8" fill="hold" nodeType="with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0" grpId="0"/>
      <p:bldP spid="2509" grpId="0"/>
      <p:bldGraphic spid="86" grpId="0">
        <p:bldAsOne/>
      </p:bldGraphic>
      <p:bldGraphic spid="115" grpId="0">
        <p:bldAsOne/>
      </p:bldGraphic>
      <p:bldP spid="54" grpId="0" animBg="1"/>
      <p:bldGraphic spid="114" grpId="0">
        <p:bldAsOne/>
      </p:bldGraphic>
      <p:bldGraphic spid="114" grpId="1">
        <p:bldAsOne/>
      </p:bldGraphic>
      <p:bldGraphic spid="116" grpId="0">
        <p:bldAsOne/>
      </p:bldGraphic>
      <p:bldGraphic spid="116" grpId="1">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P13</a:t>
            </a:r>
            <a:r>
              <a:rPr lang="pt-BR" sz="1200" dirty="0">
                <a:solidFill>
                  <a:schemeClr val="accent1">
                    <a:lumMod val="50000"/>
                  </a:schemeClr>
                </a:solidFill>
              </a:rPr>
              <a:t>. O(A) Sr.(a) conseguiu pôr em prática no dia a dia do seu negócio o que aprendeu nesse curso/consultoria?</a:t>
            </a:r>
          </a:p>
        </p:txBody>
      </p:sp>
      <p:sp>
        <p:nvSpPr>
          <p:cNvPr id="15" name="Título 1"/>
          <p:cNvSpPr>
            <a:spLocks noGrp="1"/>
          </p:cNvSpPr>
          <p:nvPr/>
        </p:nvSpPr>
        <p:spPr>
          <a:xfrm>
            <a:off x="551203" y="98410"/>
            <a:ext cx="3396107" cy="385644"/>
          </a:xfrm>
          <a:prstGeom prst="rect">
            <a:avLst/>
          </a:prstGeom>
          <a:ln>
            <a:solidFill>
              <a:schemeClr val="bg1"/>
            </a:solidFill>
          </a:ln>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16" name="Espaço Reservado para Conteúdo 2"/>
          <p:cNvSpPr>
            <a:spLocks noGrp="1"/>
          </p:cNvSpPr>
          <p:nvPr>
            <p:ph idx="4294967295"/>
          </p:nvPr>
        </p:nvSpPr>
        <p:spPr>
          <a:xfrm>
            <a:off x="654178" y="1106379"/>
            <a:ext cx="5873832" cy="1079774"/>
          </a:xfrm>
          <a:prstGeom prst="rect">
            <a:avLst/>
          </a:prstGeom>
        </p:spPr>
        <p:txBody>
          <a:bodyPr/>
          <a:lstStyle/>
          <a:p>
            <a:r>
              <a:rPr lang="pt-BR" sz="2000" dirty="0"/>
              <a:t>a colocação em prática do conhecimento adquirido com o programa </a:t>
            </a:r>
            <a:r>
              <a:rPr lang="pt-BR" sz="2000" dirty="0" err="1"/>
              <a:t>Sebraetec</a:t>
            </a:r>
            <a:r>
              <a:rPr lang="pt-BR" sz="2000" dirty="0"/>
              <a:t> alcançou um patamar significativo</a:t>
            </a:r>
          </a:p>
        </p:txBody>
      </p:sp>
      <p:graphicFrame>
        <p:nvGraphicFramePr>
          <p:cNvPr id="42" name="Tabela 41"/>
          <p:cNvGraphicFramePr>
            <a:graphicFrameLocks noGrp="1"/>
          </p:cNvGraphicFramePr>
          <p:nvPr>
            <p:extLst/>
          </p:nvPr>
        </p:nvGraphicFramePr>
        <p:xfrm>
          <a:off x="7662134" y="1115468"/>
          <a:ext cx="734394" cy="4546487"/>
        </p:xfrm>
        <a:graphic>
          <a:graphicData uri="http://schemas.openxmlformats.org/drawingml/2006/table">
            <a:tbl>
              <a:tblPr>
                <a:tableStyleId>{5C22544A-7EE6-4342-B048-85BDC9FD1C3A}</a:tableStyleId>
              </a:tblPr>
              <a:tblGrid>
                <a:gridCol w="677691">
                  <a:extLst>
                    <a:ext uri="{9D8B030D-6E8A-4147-A177-3AD203B41FA5}">
                      <a16:colId xmlns:a16="http://schemas.microsoft.com/office/drawing/2014/main" xmlns="" val="20000"/>
                    </a:ext>
                  </a:extLst>
                </a:gridCol>
                <a:gridCol w="56703">
                  <a:extLst>
                    <a:ext uri="{9D8B030D-6E8A-4147-A177-3AD203B41FA5}">
                      <a16:colId xmlns:a16="http://schemas.microsoft.com/office/drawing/2014/main" xmlns="" val="20002"/>
                    </a:ext>
                  </a:extLst>
                </a:gridCol>
              </a:tblGrid>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10</a:t>
                      </a:r>
                    </a:p>
                  </a:txBody>
                  <a:tcPr marL="12151" marR="12151" marT="12151"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0"/>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9</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1"/>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8</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2"/>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7</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3"/>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6</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4"/>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5</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5"/>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4</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6"/>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3</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7"/>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2</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8"/>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9"/>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0</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10"/>
                  </a:ext>
                </a:extLst>
              </a:tr>
            </a:tbl>
          </a:graphicData>
        </a:graphic>
      </p:graphicFrame>
      <p:graphicFrame>
        <p:nvGraphicFramePr>
          <p:cNvPr id="21" name="Gráfico 20"/>
          <p:cNvGraphicFramePr>
            <a:graphicFrameLocks/>
          </p:cNvGraphicFramePr>
          <p:nvPr>
            <p:extLst/>
          </p:nvPr>
        </p:nvGraphicFramePr>
        <p:xfrm>
          <a:off x="8384490" y="941813"/>
          <a:ext cx="2702615" cy="4936273"/>
        </p:xfrm>
        <a:graphic>
          <a:graphicData uri="http://schemas.openxmlformats.org/drawingml/2006/chart">
            <c:chart xmlns:c="http://schemas.openxmlformats.org/drawingml/2006/chart" xmlns:r="http://schemas.openxmlformats.org/officeDocument/2006/relationships" r:id="rId2"/>
          </a:graphicData>
        </a:graphic>
      </p:graphicFrame>
      <p:sp>
        <p:nvSpPr>
          <p:cNvPr id="20" name="Espaço Reservado para Conteúdo 2"/>
          <p:cNvSpPr>
            <a:spLocks noGrp="1"/>
          </p:cNvSpPr>
          <p:nvPr>
            <p:ph idx="4294967295"/>
          </p:nvPr>
        </p:nvSpPr>
        <p:spPr>
          <a:xfrm>
            <a:off x="654178" y="2720525"/>
            <a:ext cx="5873832" cy="958089"/>
          </a:xfrm>
          <a:prstGeom prst="rect">
            <a:avLst/>
          </a:prstGeom>
        </p:spPr>
        <p:txBody>
          <a:bodyPr/>
          <a:lstStyle/>
          <a:p>
            <a:r>
              <a:rPr lang="pt-BR" sz="2000" dirty="0"/>
              <a:t>tanto que 1 em cada 3 desses participantes (33%) considera ter colocado em prática todo ou quase todos esses conhecimento</a:t>
            </a:r>
          </a:p>
        </p:txBody>
      </p:sp>
      <p:sp>
        <p:nvSpPr>
          <p:cNvPr id="22" name="Espaço Reservado para Conteúdo 2"/>
          <p:cNvSpPr>
            <a:spLocks noGrp="1"/>
          </p:cNvSpPr>
          <p:nvPr>
            <p:ph idx="4294967295"/>
          </p:nvPr>
        </p:nvSpPr>
        <p:spPr>
          <a:xfrm>
            <a:off x="659438" y="4218252"/>
            <a:ext cx="5873832" cy="1299679"/>
          </a:xfrm>
          <a:prstGeom prst="rect">
            <a:avLst/>
          </a:prstGeom>
        </p:spPr>
        <p:txBody>
          <a:bodyPr/>
          <a:lstStyle/>
          <a:p>
            <a:r>
              <a:rPr lang="pt-BR" sz="2000" dirty="0"/>
              <a:t>apenas 1 em cada 4 respondeu com uma avaliação igual ou inferior a 6,  o que o posiciona mais na condição de ter colocado pouco ou nada desse conhecimento em prática no respectivo negócio </a:t>
            </a:r>
            <a:r>
              <a:rPr lang="pt-BR" sz="1200" dirty="0"/>
              <a:t>(P13)</a:t>
            </a:r>
          </a:p>
        </p:txBody>
      </p:sp>
      <p:sp>
        <p:nvSpPr>
          <p:cNvPr id="2" name="Retângulo 1"/>
          <p:cNvSpPr/>
          <p:nvPr/>
        </p:nvSpPr>
        <p:spPr>
          <a:xfrm>
            <a:off x="7667394" y="1935635"/>
            <a:ext cx="4524606" cy="42258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Rectangle 28"/>
          <p:cNvSpPr>
            <a:spLocks noChangeArrowheads="1"/>
          </p:cNvSpPr>
          <p:nvPr/>
        </p:nvSpPr>
        <p:spPr bwMode="auto">
          <a:xfrm>
            <a:off x="9244422" y="3698474"/>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a:ln>
                  <a:noFill/>
                </a:ln>
                <a:solidFill>
                  <a:schemeClr val="accent3">
                    <a:lumMod val="75000"/>
                  </a:schemeClr>
                </a:solidFill>
                <a:effectLst/>
                <a:latin typeface="+mn-lt"/>
              </a:rPr>
              <a:t>2015</a:t>
            </a:r>
          </a:p>
        </p:txBody>
      </p:sp>
      <p:grpSp>
        <p:nvGrpSpPr>
          <p:cNvPr id="44" name="Grupo 29"/>
          <p:cNvGrpSpPr/>
          <p:nvPr/>
        </p:nvGrpSpPr>
        <p:grpSpPr>
          <a:xfrm>
            <a:off x="10691484" y="3438330"/>
            <a:ext cx="1230010" cy="1101572"/>
            <a:chOff x="6232709" y="2122719"/>
            <a:chExt cx="1230010" cy="1101572"/>
          </a:xfrm>
          <a:solidFill>
            <a:schemeClr val="bg1"/>
          </a:solidFill>
        </p:grpSpPr>
        <p:sp>
          <p:nvSpPr>
            <p:cNvPr id="45" name="Retângulo de cantos arredondados 30"/>
            <p:cNvSpPr/>
            <p:nvPr/>
          </p:nvSpPr>
          <p:spPr>
            <a:xfrm>
              <a:off x="6233043" y="2122719"/>
              <a:ext cx="1229676" cy="1101572"/>
            </a:xfrm>
            <a:prstGeom prst="roundRect">
              <a:avLst/>
            </a:prstGeom>
            <a:grp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CaixaDeTexto 51"/>
            <p:cNvSpPr txBox="1"/>
            <p:nvPr/>
          </p:nvSpPr>
          <p:spPr>
            <a:xfrm>
              <a:off x="6232709"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2">
                      <a:lumMod val="75000"/>
                    </a:schemeClr>
                  </a:solidFill>
                  <a:latin typeface="Arial Narrow" panose="020B0606020202030204" pitchFamily="34" charset="0"/>
                </a:rPr>
                <a:t>7,5</a:t>
              </a:r>
              <a:endParaRPr lang="pt-BR" sz="2800" b="1" dirty="0">
                <a:solidFill>
                  <a:schemeClr val="accent2">
                    <a:lumMod val="75000"/>
                  </a:schemeClr>
                </a:solidFill>
                <a:latin typeface="Arial Narrow" panose="020B0606020202030204" pitchFamily="34" charset="0"/>
              </a:endParaRPr>
            </a:p>
          </p:txBody>
        </p:sp>
      </p:grpSp>
      <p:sp>
        <p:nvSpPr>
          <p:cNvPr id="3" name="Retângulo 2"/>
          <p:cNvSpPr/>
          <p:nvPr/>
        </p:nvSpPr>
        <p:spPr>
          <a:xfrm>
            <a:off x="654177" y="941813"/>
            <a:ext cx="5873833" cy="1379356"/>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Retângulo 25"/>
          <p:cNvSpPr/>
          <p:nvPr/>
        </p:nvSpPr>
        <p:spPr>
          <a:xfrm>
            <a:off x="631683" y="2503910"/>
            <a:ext cx="5873833" cy="1379356"/>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27" name="Grupo 29"/>
          <p:cNvGrpSpPr/>
          <p:nvPr/>
        </p:nvGrpSpPr>
        <p:grpSpPr>
          <a:xfrm>
            <a:off x="10963144" y="978067"/>
            <a:ext cx="1140643" cy="1067139"/>
            <a:chOff x="6233043" y="2122719"/>
            <a:chExt cx="1229676" cy="1101572"/>
          </a:xfrm>
          <a:solidFill>
            <a:schemeClr val="bg1"/>
          </a:solidFill>
        </p:grpSpPr>
        <p:sp>
          <p:nvSpPr>
            <p:cNvPr id="28" name="Retângulo de cantos arredondados 30"/>
            <p:cNvSpPr/>
            <p:nvPr/>
          </p:nvSpPr>
          <p:spPr>
            <a:xfrm>
              <a:off x="6233043" y="2122719"/>
              <a:ext cx="1229676" cy="1101572"/>
            </a:xfrm>
            <a:prstGeom prst="roundRect">
              <a:avLst/>
            </a:prstGeom>
            <a:grp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CaixaDeTexto 51"/>
            <p:cNvSpPr txBox="1"/>
            <p:nvPr/>
          </p:nvSpPr>
          <p:spPr>
            <a:xfrm>
              <a:off x="6246021" y="2272794"/>
              <a:ext cx="1207515" cy="794268"/>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400" b="1" dirty="0">
                  <a:solidFill>
                    <a:srgbClr val="70AD47"/>
                  </a:solidFill>
                  <a:latin typeface="Arial Narrow" panose="020B0606020202030204" pitchFamily="34" charset="0"/>
                </a:rPr>
                <a:t>33%</a:t>
              </a:r>
              <a:endParaRPr lang="pt-BR" sz="2000" b="1" dirty="0">
                <a:solidFill>
                  <a:srgbClr val="70AD47"/>
                </a:solidFill>
                <a:latin typeface="Arial Narrow" panose="020B0606020202030204" pitchFamily="34" charset="0"/>
              </a:endParaRPr>
            </a:p>
          </p:txBody>
        </p:sp>
      </p:grpSp>
      <p:sp>
        <p:nvSpPr>
          <p:cNvPr id="30" name="Retângulo 29"/>
          <p:cNvSpPr/>
          <p:nvPr/>
        </p:nvSpPr>
        <p:spPr>
          <a:xfrm>
            <a:off x="7146206" y="832090"/>
            <a:ext cx="5045793" cy="1930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31" name="Grupo 29"/>
          <p:cNvGrpSpPr/>
          <p:nvPr/>
        </p:nvGrpSpPr>
        <p:grpSpPr>
          <a:xfrm>
            <a:off x="10619103" y="4692692"/>
            <a:ext cx="1282455" cy="1101572"/>
            <a:chOff x="6233043" y="2122719"/>
            <a:chExt cx="1282455" cy="1101572"/>
          </a:xfrm>
          <a:solidFill>
            <a:schemeClr val="bg1"/>
          </a:solidFill>
        </p:grpSpPr>
        <p:sp>
          <p:nvSpPr>
            <p:cNvPr id="32" name="Retângulo de cantos arredondados 30"/>
            <p:cNvSpPr/>
            <p:nvPr/>
          </p:nvSpPr>
          <p:spPr>
            <a:xfrm>
              <a:off x="6233043" y="2122719"/>
              <a:ext cx="1229676" cy="1101572"/>
            </a:xfrm>
            <a:prstGeom prst="roundRect">
              <a:avLst/>
            </a:prstGeom>
            <a:grp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CaixaDeTexto 51"/>
            <p:cNvSpPr txBox="1"/>
            <p:nvPr/>
          </p:nvSpPr>
          <p:spPr>
            <a:xfrm>
              <a:off x="6307983" y="2255017"/>
              <a:ext cx="1207515" cy="830997"/>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800" b="1" dirty="0">
                  <a:solidFill>
                    <a:srgbClr val="FF0000"/>
                  </a:solidFill>
                  <a:latin typeface="Arial Narrow" panose="020B0606020202030204" pitchFamily="34" charset="0"/>
                </a:rPr>
                <a:t>24%</a:t>
              </a:r>
              <a:endParaRPr lang="pt-BR" sz="2400" b="1" dirty="0">
                <a:solidFill>
                  <a:srgbClr val="FF0000"/>
                </a:solidFill>
                <a:latin typeface="Arial Narrow" panose="020B0606020202030204" pitchFamily="34" charset="0"/>
              </a:endParaRPr>
            </a:p>
          </p:txBody>
        </p:sp>
      </p:grpSp>
    </p:spTree>
    <p:extLst>
      <p:ext uri="{BB962C8B-B14F-4D97-AF65-F5344CB8AC3E}">
        <p14:creationId xmlns:p14="http://schemas.microsoft.com/office/powerpoint/2010/main" val="635569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500"/>
                                        <p:tgtEl>
                                          <p:spTgt spid="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1">
                                            <p:graphicEl>
                                              <a:chart seriesIdx="-3" categoryIdx="-3" bldStep="gridLegend"/>
                                            </p:graphicEl>
                                          </p:spTgt>
                                        </p:tgtEl>
                                        <p:attrNameLst>
                                          <p:attrName>style.visibility</p:attrName>
                                        </p:attrNameLst>
                                      </p:cBhvr>
                                      <p:to>
                                        <p:strVal val="visible"/>
                                      </p:to>
                                    </p:set>
                                    <p:animEffect transition="in" filter="wipe(left)">
                                      <p:cBhvr>
                                        <p:cTn id="12" dur="500"/>
                                        <p:tgtEl>
                                          <p:spTgt spid="21">
                                            <p:graphicEl>
                                              <a:chart seriesIdx="-3" categoryIdx="-3" bldStep="gridLegend"/>
                                            </p:graphicEl>
                                          </p:spTgt>
                                        </p:tgtEl>
                                      </p:cBhvr>
                                    </p:animEffect>
                                  </p:childTnLst>
                                </p:cTn>
                              </p:par>
                              <p:par>
                                <p:cTn id="13" presetID="22" presetClass="entr" presetSubtype="4" fill="hold" nodeType="with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down)">
                                      <p:cBhvr>
                                        <p:cTn id="15" dur="500"/>
                                        <p:tgtEl>
                                          <p:spTgt spid="42"/>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1">
                                            <p:graphicEl>
                                              <a:chart seriesIdx="-4" categoryIdx="0" bldStep="category"/>
                                            </p:graphicEl>
                                          </p:spTgt>
                                        </p:tgtEl>
                                        <p:attrNameLst>
                                          <p:attrName>style.visibility</p:attrName>
                                        </p:attrNameLst>
                                      </p:cBhvr>
                                      <p:to>
                                        <p:strVal val="visible"/>
                                      </p:to>
                                    </p:set>
                                    <p:animEffect transition="in" filter="wipe(left)">
                                      <p:cBhvr>
                                        <p:cTn id="18" dur="250"/>
                                        <p:tgtEl>
                                          <p:spTgt spid="21">
                                            <p:graphicEl>
                                              <a:chart seriesIdx="-4" categoryIdx="0" bldStep="category"/>
                                            </p:graphicEl>
                                          </p:spTgt>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21">
                                            <p:graphicEl>
                                              <a:chart seriesIdx="-4" categoryIdx="1" bldStep="category"/>
                                            </p:graphicEl>
                                          </p:spTgt>
                                        </p:tgtEl>
                                        <p:attrNameLst>
                                          <p:attrName>style.visibility</p:attrName>
                                        </p:attrNameLst>
                                      </p:cBhvr>
                                      <p:to>
                                        <p:strVal val="visible"/>
                                      </p:to>
                                    </p:set>
                                    <p:animEffect transition="in" filter="wipe(left)">
                                      <p:cBhvr>
                                        <p:cTn id="22" dur="250"/>
                                        <p:tgtEl>
                                          <p:spTgt spid="21">
                                            <p:graphicEl>
                                              <a:chart seriesIdx="-4" categoryIdx="1" bldStep="category"/>
                                            </p:graphicEl>
                                          </p:spTgt>
                                        </p:tgtEl>
                                      </p:cBhvr>
                                    </p:animEffect>
                                  </p:childTnLst>
                                </p:cTn>
                              </p:par>
                            </p:childTnLst>
                          </p:cTn>
                        </p:par>
                        <p:par>
                          <p:cTn id="23" fill="hold">
                            <p:stCondLst>
                              <p:cond delay="750"/>
                            </p:stCondLst>
                            <p:childTnLst>
                              <p:par>
                                <p:cTn id="24" presetID="22" presetClass="entr" presetSubtype="8" fill="hold" grpId="0" nodeType="afterEffect">
                                  <p:stCondLst>
                                    <p:cond delay="0"/>
                                  </p:stCondLst>
                                  <p:childTnLst>
                                    <p:set>
                                      <p:cBhvr>
                                        <p:cTn id="25" dur="1" fill="hold">
                                          <p:stCondLst>
                                            <p:cond delay="0"/>
                                          </p:stCondLst>
                                        </p:cTn>
                                        <p:tgtEl>
                                          <p:spTgt spid="21">
                                            <p:graphicEl>
                                              <a:chart seriesIdx="-4" categoryIdx="2" bldStep="category"/>
                                            </p:graphicEl>
                                          </p:spTgt>
                                        </p:tgtEl>
                                        <p:attrNameLst>
                                          <p:attrName>style.visibility</p:attrName>
                                        </p:attrNameLst>
                                      </p:cBhvr>
                                      <p:to>
                                        <p:strVal val="visible"/>
                                      </p:to>
                                    </p:set>
                                    <p:animEffect transition="in" filter="wipe(left)">
                                      <p:cBhvr>
                                        <p:cTn id="26" dur="250"/>
                                        <p:tgtEl>
                                          <p:spTgt spid="21">
                                            <p:graphicEl>
                                              <a:chart seriesIdx="-4" categoryIdx="2" bldStep="category"/>
                                            </p:graphicEl>
                                          </p:spTgt>
                                        </p:tgtEl>
                                      </p:cBhvr>
                                    </p:animEffect>
                                  </p:childTnLst>
                                </p:cTn>
                              </p:par>
                            </p:childTnLst>
                          </p:cTn>
                        </p:par>
                        <p:par>
                          <p:cTn id="27" fill="hold">
                            <p:stCondLst>
                              <p:cond delay="1000"/>
                            </p:stCondLst>
                            <p:childTnLst>
                              <p:par>
                                <p:cTn id="28" presetID="22" presetClass="entr" presetSubtype="8" fill="hold" grpId="0" nodeType="afterEffect">
                                  <p:stCondLst>
                                    <p:cond delay="0"/>
                                  </p:stCondLst>
                                  <p:childTnLst>
                                    <p:set>
                                      <p:cBhvr>
                                        <p:cTn id="29" dur="1" fill="hold">
                                          <p:stCondLst>
                                            <p:cond delay="0"/>
                                          </p:stCondLst>
                                        </p:cTn>
                                        <p:tgtEl>
                                          <p:spTgt spid="21">
                                            <p:graphicEl>
                                              <a:chart seriesIdx="-4" categoryIdx="3" bldStep="category"/>
                                            </p:graphicEl>
                                          </p:spTgt>
                                        </p:tgtEl>
                                        <p:attrNameLst>
                                          <p:attrName>style.visibility</p:attrName>
                                        </p:attrNameLst>
                                      </p:cBhvr>
                                      <p:to>
                                        <p:strVal val="visible"/>
                                      </p:to>
                                    </p:set>
                                    <p:animEffect transition="in" filter="wipe(left)">
                                      <p:cBhvr>
                                        <p:cTn id="30" dur="250"/>
                                        <p:tgtEl>
                                          <p:spTgt spid="21">
                                            <p:graphicEl>
                                              <a:chart seriesIdx="-4" categoryIdx="3" bldStep="category"/>
                                            </p:graphicEl>
                                          </p:spTgt>
                                        </p:tgtEl>
                                      </p:cBhvr>
                                    </p:animEffect>
                                  </p:childTnLst>
                                </p:cTn>
                              </p:par>
                            </p:childTnLst>
                          </p:cTn>
                        </p:par>
                        <p:par>
                          <p:cTn id="31" fill="hold">
                            <p:stCondLst>
                              <p:cond delay="1250"/>
                            </p:stCondLst>
                            <p:childTnLst>
                              <p:par>
                                <p:cTn id="32" presetID="22" presetClass="entr" presetSubtype="8" fill="hold" grpId="0" nodeType="afterEffect">
                                  <p:stCondLst>
                                    <p:cond delay="0"/>
                                  </p:stCondLst>
                                  <p:childTnLst>
                                    <p:set>
                                      <p:cBhvr>
                                        <p:cTn id="33" dur="1" fill="hold">
                                          <p:stCondLst>
                                            <p:cond delay="0"/>
                                          </p:stCondLst>
                                        </p:cTn>
                                        <p:tgtEl>
                                          <p:spTgt spid="21">
                                            <p:graphicEl>
                                              <a:chart seriesIdx="-4" categoryIdx="4" bldStep="category"/>
                                            </p:graphicEl>
                                          </p:spTgt>
                                        </p:tgtEl>
                                        <p:attrNameLst>
                                          <p:attrName>style.visibility</p:attrName>
                                        </p:attrNameLst>
                                      </p:cBhvr>
                                      <p:to>
                                        <p:strVal val="visible"/>
                                      </p:to>
                                    </p:set>
                                    <p:animEffect transition="in" filter="wipe(left)">
                                      <p:cBhvr>
                                        <p:cTn id="34" dur="250"/>
                                        <p:tgtEl>
                                          <p:spTgt spid="21">
                                            <p:graphicEl>
                                              <a:chart seriesIdx="-4" categoryIdx="4" bldStep="category"/>
                                            </p:graphicEl>
                                          </p:spTgt>
                                        </p:tgtEl>
                                      </p:cBhvr>
                                    </p:animEffect>
                                  </p:childTnLst>
                                </p:cTn>
                              </p:par>
                            </p:childTnLst>
                          </p:cTn>
                        </p:par>
                        <p:par>
                          <p:cTn id="35" fill="hold">
                            <p:stCondLst>
                              <p:cond delay="1500"/>
                            </p:stCondLst>
                            <p:childTnLst>
                              <p:par>
                                <p:cTn id="36" presetID="22" presetClass="entr" presetSubtype="8" fill="hold" grpId="0" nodeType="afterEffect">
                                  <p:stCondLst>
                                    <p:cond delay="0"/>
                                  </p:stCondLst>
                                  <p:childTnLst>
                                    <p:set>
                                      <p:cBhvr>
                                        <p:cTn id="37" dur="1" fill="hold">
                                          <p:stCondLst>
                                            <p:cond delay="0"/>
                                          </p:stCondLst>
                                        </p:cTn>
                                        <p:tgtEl>
                                          <p:spTgt spid="21">
                                            <p:graphicEl>
                                              <a:chart seriesIdx="-4" categoryIdx="5" bldStep="category"/>
                                            </p:graphicEl>
                                          </p:spTgt>
                                        </p:tgtEl>
                                        <p:attrNameLst>
                                          <p:attrName>style.visibility</p:attrName>
                                        </p:attrNameLst>
                                      </p:cBhvr>
                                      <p:to>
                                        <p:strVal val="visible"/>
                                      </p:to>
                                    </p:set>
                                    <p:animEffect transition="in" filter="wipe(left)">
                                      <p:cBhvr>
                                        <p:cTn id="38" dur="250"/>
                                        <p:tgtEl>
                                          <p:spTgt spid="21">
                                            <p:graphicEl>
                                              <a:chart seriesIdx="-4" categoryIdx="5" bldStep="category"/>
                                            </p:graphicEl>
                                          </p:spTgt>
                                        </p:tgtEl>
                                      </p:cBhvr>
                                    </p:animEffect>
                                  </p:childTnLst>
                                </p:cTn>
                              </p:par>
                            </p:childTnLst>
                          </p:cTn>
                        </p:par>
                        <p:par>
                          <p:cTn id="39" fill="hold">
                            <p:stCondLst>
                              <p:cond delay="1750"/>
                            </p:stCondLst>
                            <p:childTnLst>
                              <p:par>
                                <p:cTn id="40" presetID="22" presetClass="entr" presetSubtype="8" fill="hold" grpId="0" nodeType="afterEffect">
                                  <p:stCondLst>
                                    <p:cond delay="0"/>
                                  </p:stCondLst>
                                  <p:childTnLst>
                                    <p:set>
                                      <p:cBhvr>
                                        <p:cTn id="41" dur="1" fill="hold">
                                          <p:stCondLst>
                                            <p:cond delay="0"/>
                                          </p:stCondLst>
                                        </p:cTn>
                                        <p:tgtEl>
                                          <p:spTgt spid="21">
                                            <p:graphicEl>
                                              <a:chart seriesIdx="-4" categoryIdx="6" bldStep="category"/>
                                            </p:graphicEl>
                                          </p:spTgt>
                                        </p:tgtEl>
                                        <p:attrNameLst>
                                          <p:attrName>style.visibility</p:attrName>
                                        </p:attrNameLst>
                                      </p:cBhvr>
                                      <p:to>
                                        <p:strVal val="visible"/>
                                      </p:to>
                                    </p:set>
                                    <p:animEffect transition="in" filter="wipe(left)">
                                      <p:cBhvr>
                                        <p:cTn id="42" dur="250"/>
                                        <p:tgtEl>
                                          <p:spTgt spid="21">
                                            <p:graphicEl>
                                              <a:chart seriesIdx="-4" categoryIdx="6" bldStep="category"/>
                                            </p:graphicEl>
                                          </p:spTgt>
                                        </p:tgtEl>
                                      </p:cBhvr>
                                    </p:animEffect>
                                  </p:childTnLst>
                                </p:cTn>
                              </p:par>
                            </p:childTnLst>
                          </p:cTn>
                        </p:par>
                        <p:par>
                          <p:cTn id="43" fill="hold">
                            <p:stCondLst>
                              <p:cond delay="2000"/>
                            </p:stCondLst>
                            <p:childTnLst>
                              <p:par>
                                <p:cTn id="44" presetID="22" presetClass="entr" presetSubtype="8" fill="hold" grpId="0" nodeType="afterEffect">
                                  <p:stCondLst>
                                    <p:cond delay="0"/>
                                  </p:stCondLst>
                                  <p:childTnLst>
                                    <p:set>
                                      <p:cBhvr>
                                        <p:cTn id="45" dur="1" fill="hold">
                                          <p:stCondLst>
                                            <p:cond delay="0"/>
                                          </p:stCondLst>
                                        </p:cTn>
                                        <p:tgtEl>
                                          <p:spTgt spid="21">
                                            <p:graphicEl>
                                              <a:chart seriesIdx="-4" categoryIdx="7" bldStep="category"/>
                                            </p:graphicEl>
                                          </p:spTgt>
                                        </p:tgtEl>
                                        <p:attrNameLst>
                                          <p:attrName>style.visibility</p:attrName>
                                        </p:attrNameLst>
                                      </p:cBhvr>
                                      <p:to>
                                        <p:strVal val="visible"/>
                                      </p:to>
                                    </p:set>
                                    <p:animEffect transition="in" filter="wipe(left)">
                                      <p:cBhvr>
                                        <p:cTn id="46" dur="250"/>
                                        <p:tgtEl>
                                          <p:spTgt spid="21">
                                            <p:graphicEl>
                                              <a:chart seriesIdx="-4" categoryIdx="7" bldStep="category"/>
                                            </p:graphicEl>
                                          </p:spTgt>
                                        </p:tgtEl>
                                      </p:cBhvr>
                                    </p:animEffect>
                                  </p:childTnLst>
                                </p:cTn>
                              </p:par>
                            </p:childTnLst>
                          </p:cTn>
                        </p:par>
                        <p:par>
                          <p:cTn id="47" fill="hold">
                            <p:stCondLst>
                              <p:cond delay="2250"/>
                            </p:stCondLst>
                            <p:childTnLst>
                              <p:par>
                                <p:cTn id="48" presetID="22" presetClass="entr" presetSubtype="8" fill="hold" grpId="0" nodeType="afterEffect">
                                  <p:stCondLst>
                                    <p:cond delay="0"/>
                                  </p:stCondLst>
                                  <p:childTnLst>
                                    <p:set>
                                      <p:cBhvr>
                                        <p:cTn id="49" dur="1" fill="hold">
                                          <p:stCondLst>
                                            <p:cond delay="0"/>
                                          </p:stCondLst>
                                        </p:cTn>
                                        <p:tgtEl>
                                          <p:spTgt spid="21">
                                            <p:graphicEl>
                                              <a:chart seriesIdx="-4" categoryIdx="8" bldStep="category"/>
                                            </p:graphicEl>
                                          </p:spTgt>
                                        </p:tgtEl>
                                        <p:attrNameLst>
                                          <p:attrName>style.visibility</p:attrName>
                                        </p:attrNameLst>
                                      </p:cBhvr>
                                      <p:to>
                                        <p:strVal val="visible"/>
                                      </p:to>
                                    </p:set>
                                    <p:animEffect transition="in" filter="wipe(left)">
                                      <p:cBhvr>
                                        <p:cTn id="50" dur="250"/>
                                        <p:tgtEl>
                                          <p:spTgt spid="21">
                                            <p:graphicEl>
                                              <a:chart seriesIdx="-4" categoryIdx="8" bldStep="category"/>
                                            </p:graphicEl>
                                          </p:spTgt>
                                        </p:tgtEl>
                                      </p:cBhvr>
                                    </p:animEffect>
                                  </p:childTnLst>
                                </p:cTn>
                              </p:par>
                            </p:childTnLst>
                          </p:cTn>
                        </p:par>
                        <p:par>
                          <p:cTn id="51" fill="hold">
                            <p:stCondLst>
                              <p:cond delay="2500"/>
                            </p:stCondLst>
                            <p:childTnLst>
                              <p:par>
                                <p:cTn id="52" presetID="22" presetClass="entr" presetSubtype="8" fill="hold" grpId="0" nodeType="afterEffect">
                                  <p:stCondLst>
                                    <p:cond delay="0"/>
                                  </p:stCondLst>
                                  <p:childTnLst>
                                    <p:set>
                                      <p:cBhvr>
                                        <p:cTn id="53" dur="1" fill="hold">
                                          <p:stCondLst>
                                            <p:cond delay="0"/>
                                          </p:stCondLst>
                                        </p:cTn>
                                        <p:tgtEl>
                                          <p:spTgt spid="21">
                                            <p:graphicEl>
                                              <a:chart seriesIdx="-4" categoryIdx="9" bldStep="category"/>
                                            </p:graphicEl>
                                          </p:spTgt>
                                        </p:tgtEl>
                                        <p:attrNameLst>
                                          <p:attrName>style.visibility</p:attrName>
                                        </p:attrNameLst>
                                      </p:cBhvr>
                                      <p:to>
                                        <p:strVal val="visible"/>
                                      </p:to>
                                    </p:set>
                                    <p:animEffect transition="in" filter="wipe(left)">
                                      <p:cBhvr>
                                        <p:cTn id="54" dur="250"/>
                                        <p:tgtEl>
                                          <p:spTgt spid="21">
                                            <p:graphicEl>
                                              <a:chart seriesIdx="-4" categoryIdx="9" bldStep="category"/>
                                            </p:graphicEl>
                                          </p:spTgt>
                                        </p:tgtEl>
                                      </p:cBhvr>
                                    </p:animEffect>
                                  </p:childTnLst>
                                </p:cTn>
                              </p:par>
                            </p:childTnLst>
                          </p:cTn>
                        </p:par>
                        <p:par>
                          <p:cTn id="55" fill="hold">
                            <p:stCondLst>
                              <p:cond delay="2750"/>
                            </p:stCondLst>
                            <p:childTnLst>
                              <p:par>
                                <p:cTn id="56" presetID="22" presetClass="entr" presetSubtype="8" fill="hold" grpId="0" nodeType="afterEffect">
                                  <p:stCondLst>
                                    <p:cond delay="0"/>
                                  </p:stCondLst>
                                  <p:childTnLst>
                                    <p:set>
                                      <p:cBhvr>
                                        <p:cTn id="57" dur="1" fill="hold">
                                          <p:stCondLst>
                                            <p:cond delay="0"/>
                                          </p:stCondLst>
                                        </p:cTn>
                                        <p:tgtEl>
                                          <p:spTgt spid="21">
                                            <p:graphicEl>
                                              <a:chart seriesIdx="-4" categoryIdx="10" bldStep="category"/>
                                            </p:graphicEl>
                                          </p:spTgt>
                                        </p:tgtEl>
                                        <p:attrNameLst>
                                          <p:attrName>style.visibility</p:attrName>
                                        </p:attrNameLst>
                                      </p:cBhvr>
                                      <p:to>
                                        <p:strVal val="visible"/>
                                      </p:to>
                                    </p:set>
                                    <p:animEffect transition="in" filter="wipe(left)">
                                      <p:cBhvr>
                                        <p:cTn id="58" dur="250"/>
                                        <p:tgtEl>
                                          <p:spTgt spid="21">
                                            <p:graphicEl>
                                              <a:chart seriesIdx="-4" categoryIdx="10" bldStep="category"/>
                                            </p:graphicEl>
                                          </p:spTgt>
                                        </p:tgtEl>
                                      </p:cBhvr>
                                    </p:animEffect>
                                  </p:childTnLst>
                                </p:cTn>
                              </p:par>
                            </p:childTnLst>
                          </p:cTn>
                        </p:par>
                        <p:par>
                          <p:cTn id="59" fill="hold">
                            <p:stCondLst>
                              <p:cond delay="3000"/>
                            </p:stCondLst>
                            <p:childTnLst>
                              <p:par>
                                <p:cTn id="60" presetID="2" presetClass="entr" presetSubtype="8" fill="hold" nodeType="afterEffect">
                                  <p:stCondLst>
                                    <p:cond delay="0"/>
                                  </p:stCondLst>
                                  <p:childTnLst>
                                    <p:set>
                                      <p:cBhvr>
                                        <p:cTn id="61" dur="1" fill="hold">
                                          <p:stCondLst>
                                            <p:cond delay="0"/>
                                          </p:stCondLst>
                                        </p:cTn>
                                        <p:tgtEl>
                                          <p:spTgt spid="44"/>
                                        </p:tgtEl>
                                        <p:attrNameLst>
                                          <p:attrName>style.visibility</p:attrName>
                                        </p:attrNameLst>
                                      </p:cBhvr>
                                      <p:to>
                                        <p:strVal val="visible"/>
                                      </p:to>
                                    </p:set>
                                    <p:anim calcmode="lin" valueType="num">
                                      <p:cBhvr additive="base">
                                        <p:cTn id="62" dur="300" fill="hold"/>
                                        <p:tgtEl>
                                          <p:spTgt spid="44"/>
                                        </p:tgtEl>
                                        <p:attrNameLst>
                                          <p:attrName>ppt_x</p:attrName>
                                        </p:attrNameLst>
                                      </p:cBhvr>
                                      <p:tavLst>
                                        <p:tav tm="0">
                                          <p:val>
                                            <p:strVal val="0-#ppt_w/2"/>
                                          </p:val>
                                        </p:tav>
                                        <p:tav tm="100000">
                                          <p:val>
                                            <p:strVal val="#ppt_x"/>
                                          </p:val>
                                        </p:tav>
                                      </p:tavLst>
                                    </p:anim>
                                    <p:anim calcmode="lin" valueType="num">
                                      <p:cBhvr additive="base">
                                        <p:cTn id="63" dur="300" fill="hold"/>
                                        <p:tgtEl>
                                          <p:spTgt spid="44"/>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7"/>
                                        </p:tgtEl>
                                        <p:attrNameLst>
                                          <p:attrName>style.visibility</p:attrName>
                                        </p:attrNameLst>
                                      </p:cBhvr>
                                      <p:to>
                                        <p:strVal val="visible"/>
                                      </p:to>
                                    </p:set>
                                    <p:anim calcmode="lin" valueType="num">
                                      <p:cBhvr additive="base">
                                        <p:cTn id="66" dur="300" fill="hold"/>
                                        <p:tgtEl>
                                          <p:spTgt spid="47"/>
                                        </p:tgtEl>
                                        <p:attrNameLst>
                                          <p:attrName>ppt_x</p:attrName>
                                        </p:attrNameLst>
                                      </p:cBhvr>
                                      <p:tavLst>
                                        <p:tav tm="0">
                                          <p:val>
                                            <p:strVal val="0-#ppt_w/2"/>
                                          </p:val>
                                        </p:tav>
                                        <p:tav tm="100000">
                                          <p:val>
                                            <p:strVal val="#ppt_x"/>
                                          </p:val>
                                        </p:tav>
                                      </p:tavLst>
                                    </p:anim>
                                    <p:anim calcmode="lin" valueType="num">
                                      <p:cBhvr additive="base">
                                        <p:cTn id="67" dur="3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20">
                                            <p:txEl>
                                              <p:pRg st="0" end="0"/>
                                            </p:txEl>
                                          </p:spTgt>
                                        </p:tgtEl>
                                        <p:attrNameLst>
                                          <p:attrName>style.visibility</p:attrName>
                                        </p:attrNameLst>
                                      </p:cBhvr>
                                      <p:to>
                                        <p:strVal val="visible"/>
                                      </p:to>
                                    </p:set>
                                    <p:animEffect transition="in" filter="fade">
                                      <p:cBhvr>
                                        <p:cTn id="72" dur="500"/>
                                        <p:tgtEl>
                                          <p:spTgt spid="20">
                                            <p:txEl>
                                              <p:pRg st="0" end="0"/>
                                            </p:txEl>
                                          </p:spTgt>
                                        </p:tgtEl>
                                      </p:cBhvr>
                                    </p:animEffect>
                                  </p:childTnLst>
                                </p:cTn>
                              </p:par>
                            </p:childTnLst>
                          </p:cTn>
                        </p:par>
                        <p:par>
                          <p:cTn id="73" fill="hold">
                            <p:stCondLst>
                              <p:cond delay="500"/>
                            </p:stCondLst>
                            <p:childTnLst>
                              <p:par>
                                <p:cTn id="74" presetID="18" presetClass="entr" presetSubtype="12"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Effect transition="in" filter="strips(downLeft)">
                                      <p:cBhvr>
                                        <p:cTn id="76" dur="500"/>
                                        <p:tgtEl>
                                          <p:spTgt spid="27"/>
                                        </p:tgtEl>
                                      </p:cBhvr>
                                    </p:animEffect>
                                  </p:childTnLst>
                                </p:cTn>
                              </p:par>
                              <p:par>
                                <p:cTn id="77" presetID="1" presetClass="entr" presetSubtype="0" fill="hold" grpId="0" nodeType="withEffect">
                                  <p:stCondLst>
                                    <p:cond delay="0"/>
                                  </p:stCondLst>
                                  <p:childTnLst>
                                    <p:set>
                                      <p:cBhvr>
                                        <p:cTn id="78" dur="1" fill="hold">
                                          <p:stCondLst>
                                            <p:cond delay="0"/>
                                          </p:stCondLst>
                                        </p:cTn>
                                        <p:tgtEl>
                                          <p:spTgt spid="3"/>
                                        </p:tgtEl>
                                        <p:attrNameLst>
                                          <p:attrName>style.visibility</p:attrName>
                                        </p:attrNameLst>
                                      </p:cBhvr>
                                      <p:to>
                                        <p:strVal val="visible"/>
                                      </p:to>
                                    </p:set>
                                  </p:childTnLst>
                                </p:cTn>
                              </p:par>
                              <p:par>
                                <p:cTn id="79" presetID="4" presetClass="entr" presetSubtype="16" fill="hold" grpId="0" nodeType="withEffect">
                                  <p:stCondLst>
                                    <p:cond delay="0"/>
                                  </p:stCondLst>
                                  <p:childTnLst>
                                    <p:set>
                                      <p:cBhvr>
                                        <p:cTn id="80" dur="1" fill="hold">
                                          <p:stCondLst>
                                            <p:cond delay="0"/>
                                          </p:stCondLst>
                                        </p:cTn>
                                        <p:tgtEl>
                                          <p:spTgt spid="2"/>
                                        </p:tgtEl>
                                        <p:attrNameLst>
                                          <p:attrName>style.visibility</p:attrName>
                                        </p:attrNameLst>
                                      </p:cBhvr>
                                      <p:to>
                                        <p:strVal val="visible"/>
                                      </p:to>
                                    </p:set>
                                    <p:animEffect transition="in" filter="box(in)">
                                      <p:cBhvr>
                                        <p:cTn id="81" dur="1000"/>
                                        <p:tgtEl>
                                          <p:spTgt spid="2"/>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2">
                                            <p:txEl>
                                              <p:pRg st="0" end="0"/>
                                            </p:txEl>
                                          </p:spTgt>
                                        </p:tgtEl>
                                        <p:attrNameLst>
                                          <p:attrName>style.visibility</p:attrName>
                                        </p:attrNameLst>
                                      </p:cBhvr>
                                      <p:to>
                                        <p:strVal val="visible"/>
                                      </p:to>
                                    </p:set>
                                    <p:animEffect transition="in" filter="fade">
                                      <p:cBhvr>
                                        <p:cTn id="86" dur="500"/>
                                        <p:tgtEl>
                                          <p:spTgt spid="22">
                                            <p:txEl>
                                              <p:pRg st="0" end="0"/>
                                            </p:txEl>
                                          </p:spTgt>
                                        </p:tgtEl>
                                      </p:cBhvr>
                                    </p:animEffect>
                                  </p:childTnLst>
                                </p:cTn>
                              </p:par>
                              <p:par>
                                <p:cTn id="87" presetID="1" presetClass="exit" presetSubtype="0" fill="hold" grpId="1" nodeType="withEffect">
                                  <p:stCondLst>
                                    <p:cond delay="0"/>
                                  </p:stCondLst>
                                  <p:childTnLst>
                                    <p:set>
                                      <p:cBhvr>
                                        <p:cTn id="88" dur="1" fill="hold">
                                          <p:stCondLst>
                                            <p:cond delay="0"/>
                                          </p:stCondLst>
                                        </p:cTn>
                                        <p:tgtEl>
                                          <p:spTgt spid="2"/>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childTnLst>
                                </p:cTn>
                              </p:par>
                              <p:par>
                                <p:cTn id="91" presetID="4" presetClass="entr" presetSubtype="16" fill="hold" grpId="0" nodeType="with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box(in)">
                                      <p:cBhvr>
                                        <p:cTn id="93" dur="1000"/>
                                        <p:tgtEl>
                                          <p:spTgt spid="30"/>
                                        </p:tgtEl>
                                      </p:cBhvr>
                                    </p:animEffect>
                                  </p:childTnLst>
                                </p:cTn>
                              </p:par>
                            </p:childTnLst>
                          </p:cTn>
                        </p:par>
                      </p:childTnLst>
                    </p:cTn>
                  </p:par>
                  <p:par>
                    <p:cTn id="94" fill="hold">
                      <p:stCondLst>
                        <p:cond delay="indefinite"/>
                      </p:stCondLst>
                      <p:childTnLst>
                        <p:par>
                          <p:cTn id="95" fill="hold">
                            <p:stCondLst>
                              <p:cond delay="0"/>
                            </p:stCondLst>
                            <p:childTnLst>
                              <p:par>
                                <p:cTn id="96" presetID="53" presetClass="entr" presetSubtype="16" fill="hold" nodeType="clickEffect">
                                  <p:stCondLst>
                                    <p:cond delay="0"/>
                                  </p:stCondLst>
                                  <p:childTnLst>
                                    <p:set>
                                      <p:cBhvr>
                                        <p:cTn id="97" dur="1" fill="hold">
                                          <p:stCondLst>
                                            <p:cond delay="0"/>
                                          </p:stCondLst>
                                        </p:cTn>
                                        <p:tgtEl>
                                          <p:spTgt spid="31"/>
                                        </p:tgtEl>
                                        <p:attrNameLst>
                                          <p:attrName>style.visibility</p:attrName>
                                        </p:attrNameLst>
                                      </p:cBhvr>
                                      <p:to>
                                        <p:strVal val="visible"/>
                                      </p:to>
                                    </p:set>
                                    <p:anim calcmode="lin" valueType="num">
                                      <p:cBhvr>
                                        <p:cTn id="98" dur="500" fill="hold"/>
                                        <p:tgtEl>
                                          <p:spTgt spid="31"/>
                                        </p:tgtEl>
                                        <p:attrNameLst>
                                          <p:attrName>ppt_w</p:attrName>
                                        </p:attrNameLst>
                                      </p:cBhvr>
                                      <p:tavLst>
                                        <p:tav tm="0">
                                          <p:val>
                                            <p:fltVal val="0"/>
                                          </p:val>
                                        </p:tav>
                                        <p:tav tm="100000">
                                          <p:val>
                                            <p:strVal val="#ppt_w"/>
                                          </p:val>
                                        </p:tav>
                                      </p:tavLst>
                                    </p:anim>
                                    <p:anim calcmode="lin" valueType="num">
                                      <p:cBhvr>
                                        <p:cTn id="99" dur="500" fill="hold"/>
                                        <p:tgtEl>
                                          <p:spTgt spid="31"/>
                                        </p:tgtEl>
                                        <p:attrNameLst>
                                          <p:attrName>ppt_h</p:attrName>
                                        </p:attrNameLst>
                                      </p:cBhvr>
                                      <p:tavLst>
                                        <p:tav tm="0">
                                          <p:val>
                                            <p:fltVal val="0"/>
                                          </p:val>
                                        </p:tav>
                                        <p:tav tm="100000">
                                          <p:val>
                                            <p:strVal val="#ppt_h"/>
                                          </p:val>
                                        </p:tav>
                                      </p:tavLst>
                                    </p:anim>
                                    <p:animEffect transition="in" filter="fade">
                                      <p:cBhvr>
                                        <p:cTn id="10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Graphic spid="21" grpId="0">
        <p:bldSub>
          <a:bldChart bld="category"/>
        </p:bldSub>
      </p:bldGraphic>
      <p:bldP spid="20" grpId="0" build="p"/>
      <p:bldP spid="22" grpId="0" build="p"/>
      <p:bldP spid="2" grpId="0" animBg="1"/>
      <p:bldP spid="2" grpId="1" animBg="1"/>
      <p:bldP spid="47" grpId="0"/>
      <p:bldP spid="3" grpId="0" animBg="1"/>
      <p:bldP spid="26" grpId="0" animBg="1"/>
      <p:bldP spid="30"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Gráfico 52"/>
          <p:cNvGraphicFramePr>
            <a:graphicFrameLocks/>
          </p:cNvGraphicFramePr>
          <p:nvPr>
            <p:extLst>
              <p:ext uri="{D42A27DB-BD31-4B8C-83A1-F6EECF244321}">
                <p14:modId xmlns:p14="http://schemas.microsoft.com/office/powerpoint/2010/main" val="3718133632"/>
              </p:ext>
            </p:extLst>
          </p:nvPr>
        </p:nvGraphicFramePr>
        <p:xfrm>
          <a:off x="297920" y="5017476"/>
          <a:ext cx="11388004" cy="9871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1" name="Gráfico 50"/>
          <p:cNvGraphicFramePr>
            <a:graphicFrameLocks/>
          </p:cNvGraphicFramePr>
          <p:nvPr>
            <p:extLst>
              <p:ext uri="{D42A27DB-BD31-4B8C-83A1-F6EECF244321}">
                <p14:modId xmlns:p14="http://schemas.microsoft.com/office/powerpoint/2010/main" val="2257439867"/>
              </p:ext>
            </p:extLst>
          </p:nvPr>
        </p:nvGraphicFramePr>
        <p:xfrm>
          <a:off x="297920" y="2376813"/>
          <a:ext cx="11388004" cy="3276600"/>
        </p:xfrm>
        <a:graphic>
          <a:graphicData uri="http://schemas.openxmlformats.org/drawingml/2006/chart">
            <c:chart xmlns:c="http://schemas.openxmlformats.org/drawingml/2006/chart" xmlns:r="http://schemas.openxmlformats.org/officeDocument/2006/relationships" r:id="rId3"/>
          </a:graphicData>
        </a:graphic>
      </p:graphicFrame>
      <p:sp>
        <p:nvSpPr>
          <p:cNvPr id="5"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P13</a:t>
            </a:r>
            <a:r>
              <a:rPr lang="pt-BR" sz="1200" dirty="0">
                <a:solidFill>
                  <a:schemeClr val="accent1">
                    <a:lumMod val="50000"/>
                  </a:schemeClr>
                </a:solidFill>
              </a:rPr>
              <a:t>. O(A) Sr.(a) conseguiu pôr em prática no dia a dia do seu negócio o que aprendeu nesse curso/consultoria?</a:t>
            </a:r>
          </a:p>
        </p:txBody>
      </p:sp>
      <p:sp>
        <p:nvSpPr>
          <p:cNvPr id="15" name="Título 1"/>
          <p:cNvSpPr>
            <a:spLocks noGrp="1"/>
          </p:cNvSpPr>
          <p:nvPr/>
        </p:nvSpPr>
        <p:spPr>
          <a:xfrm>
            <a:off x="551203" y="98410"/>
            <a:ext cx="3396107" cy="385644"/>
          </a:xfrm>
          <a:prstGeom prst="rect">
            <a:avLst/>
          </a:prstGeom>
          <a:ln>
            <a:solidFill>
              <a:schemeClr val="bg1"/>
            </a:solidFill>
          </a:ln>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pSp>
        <p:nvGrpSpPr>
          <p:cNvPr id="17" name="Grupo 16"/>
          <p:cNvGrpSpPr/>
          <p:nvPr/>
        </p:nvGrpSpPr>
        <p:grpSpPr>
          <a:xfrm>
            <a:off x="861990" y="4791689"/>
            <a:ext cx="10708910" cy="1276006"/>
            <a:chOff x="646289" y="4702333"/>
            <a:chExt cx="10708910" cy="2656115"/>
          </a:xfrm>
        </p:grpSpPr>
        <p:cxnSp>
          <p:nvCxnSpPr>
            <p:cNvPr id="18" name="Conector reto 17"/>
            <p:cNvCxnSpPr/>
            <p:nvPr/>
          </p:nvCxnSpPr>
          <p:spPr>
            <a:xfrm flipV="1">
              <a:off x="64628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V="1">
              <a:off x="1067626"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147049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V="1">
              <a:off x="192877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235010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278068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3211255"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363259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407240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4466030"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flipV="1">
              <a:off x="4896603"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flipV="1">
              <a:off x="5345648"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flipV="1">
              <a:off x="577622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V="1">
              <a:off x="618832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V="1">
              <a:off x="6618895"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7049468"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748004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7910614"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8341187"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771760"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9202333"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32906"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10045007"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flipV="1">
              <a:off x="10466344"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flipV="1">
              <a:off x="1088768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V="1">
              <a:off x="1135519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101" name="Tabela 100"/>
          <p:cNvGraphicFramePr>
            <a:graphicFrameLocks noGrp="1"/>
          </p:cNvGraphicFramePr>
          <p:nvPr>
            <p:extLst>
              <p:ext uri="{D42A27DB-BD31-4B8C-83A1-F6EECF244321}">
                <p14:modId xmlns:p14="http://schemas.microsoft.com/office/powerpoint/2010/main" val="288927859"/>
              </p:ext>
            </p:extLst>
          </p:nvPr>
        </p:nvGraphicFramePr>
        <p:xfrm>
          <a:off x="9003703" y="654891"/>
          <a:ext cx="2349598" cy="1676400"/>
        </p:xfrm>
        <a:graphic>
          <a:graphicData uri="http://schemas.openxmlformats.org/drawingml/2006/table">
            <a:tbl>
              <a:tblPr>
                <a:tableStyleId>{5C22544A-7EE6-4342-B048-85BDC9FD1C3A}</a:tableStyleId>
              </a:tblPr>
              <a:tblGrid>
                <a:gridCol w="2264065">
                  <a:extLst>
                    <a:ext uri="{9D8B030D-6E8A-4147-A177-3AD203B41FA5}">
                      <a16:colId xmlns:a16="http://schemas.microsoft.com/office/drawing/2014/main" xmlns="" val="20000"/>
                    </a:ext>
                  </a:extLst>
                </a:gridCol>
                <a:gridCol w="85533">
                  <a:extLst>
                    <a:ext uri="{9D8B030D-6E8A-4147-A177-3AD203B41FA5}">
                      <a16:colId xmlns:a16="http://schemas.microsoft.com/office/drawing/2014/main" xmlns="" val="20002"/>
                    </a:ext>
                  </a:extLst>
                </a:gridCol>
              </a:tblGrid>
              <a:tr h="324000">
                <a:tc>
                  <a:txBody>
                    <a:bodyPr/>
                    <a:lstStyle/>
                    <a:p>
                      <a:pPr algn="r" fontAlgn="ctr"/>
                      <a:r>
                        <a:rPr lang="pt-BR" sz="1600" b="1" u="none" strike="noStrike" dirty="0">
                          <a:effectLst/>
                        </a:rPr>
                        <a:t>Norte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xmlns="" val="10000"/>
                  </a:ext>
                </a:extLst>
              </a:tr>
              <a:tr h="324000">
                <a:tc>
                  <a:txBody>
                    <a:bodyPr/>
                    <a:lstStyle/>
                    <a:p>
                      <a:pPr algn="r" fontAlgn="ctr"/>
                      <a:r>
                        <a:rPr lang="pt-BR" sz="1600" b="1" u="none" strike="noStrike" dirty="0">
                          <a:effectLst/>
                        </a:rPr>
                        <a:t>Nordeste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1"/>
                  </a:ext>
                </a:extLst>
              </a:tr>
              <a:tr h="324000">
                <a:tc>
                  <a:txBody>
                    <a:bodyPr/>
                    <a:lstStyle/>
                    <a:p>
                      <a:pPr algn="r" fontAlgn="ctr"/>
                      <a:r>
                        <a:rPr lang="pt-BR" sz="1600" b="1" u="none" strike="noStrike" dirty="0">
                          <a:effectLst/>
                        </a:rPr>
                        <a:t>Centro-Oeste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xmlns="" val="10002"/>
                  </a:ext>
                </a:extLst>
              </a:tr>
              <a:tr h="324000">
                <a:tc>
                  <a:txBody>
                    <a:bodyPr/>
                    <a:lstStyle/>
                    <a:p>
                      <a:pPr algn="r" fontAlgn="ctr"/>
                      <a:r>
                        <a:rPr lang="pt-BR" sz="1600" b="1" u="none" strike="noStrike" dirty="0">
                          <a:effectLst/>
                        </a:rPr>
                        <a:t>Sudeste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xmlns="" val="10003"/>
                  </a:ext>
                </a:extLst>
              </a:tr>
              <a:tr h="324000">
                <a:tc>
                  <a:txBody>
                    <a:bodyPr/>
                    <a:lstStyle/>
                    <a:p>
                      <a:pPr algn="r" fontAlgn="ctr"/>
                      <a:r>
                        <a:rPr lang="pt-BR" sz="1600" b="1" u="none" strike="noStrike" dirty="0">
                          <a:effectLst/>
                        </a:rPr>
                        <a:t>Sul</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0004"/>
                  </a:ext>
                </a:extLst>
              </a:tr>
            </a:tbl>
          </a:graphicData>
        </a:graphic>
      </p:graphicFrame>
      <p:sp>
        <p:nvSpPr>
          <p:cNvPr id="102" name="CaixaDeTexto 97"/>
          <p:cNvSpPr txBox="1"/>
          <p:nvPr/>
        </p:nvSpPr>
        <p:spPr>
          <a:xfrm>
            <a:off x="639269" y="1271628"/>
            <a:ext cx="3753437" cy="107721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3200" b="1" i="1" dirty="0">
                <a:solidFill>
                  <a:schemeClr val="accent1">
                    <a:lumMod val="50000"/>
                  </a:schemeClr>
                </a:solidFill>
              </a:rPr>
              <a:t>colocação em prática </a:t>
            </a:r>
          </a:p>
          <a:p>
            <a:r>
              <a:rPr lang="pt-BR" sz="3200" b="1" i="1" dirty="0">
                <a:solidFill>
                  <a:schemeClr val="accent1">
                    <a:lumMod val="50000"/>
                  </a:schemeClr>
                </a:solidFill>
              </a:rPr>
              <a:t>por estado </a:t>
            </a:r>
            <a:r>
              <a:rPr lang="pt-BR" sz="1200" b="1" i="1" dirty="0">
                <a:solidFill>
                  <a:schemeClr val="accent1">
                    <a:lumMod val="50000"/>
                  </a:schemeClr>
                </a:solidFill>
              </a:rPr>
              <a:t>(P13)</a:t>
            </a:r>
          </a:p>
        </p:txBody>
      </p:sp>
      <p:grpSp>
        <p:nvGrpSpPr>
          <p:cNvPr id="103" name="Grupo 2505"/>
          <p:cNvGrpSpPr/>
          <p:nvPr/>
        </p:nvGrpSpPr>
        <p:grpSpPr>
          <a:xfrm>
            <a:off x="5416295" y="1247274"/>
            <a:ext cx="1230010" cy="1101572"/>
            <a:chOff x="6232709" y="2122719"/>
            <a:chExt cx="1230010" cy="1101572"/>
          </a:xfrm>
          <a:solidFill>
            <a:schemeClr val="bg1"/>
          </a:solidFill>
        </p:grpSpPr>
        <p:sp>
          <p:nvSpPr>
            <p:cNvPr id="104" name="Retângulo de cantos arredondados 2506"/>
            <p:cNvSpPr/>
            <p:nvPr/>
          </p:nvSpPr>
          <p:spPr>
            <a:xfrm>
              <a:off x="6233043" y="2122719"/>
              <a:ext cx="1229676" cy="1101572"/>
            </a:xfrm>
            <a:prstGeom prst="roundRect">
              <a:avLst/>
            </a:prstGeom>
            <a:grp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5" name="CaixaDeTexto 51"/>
            <p:cNvSpPr txBox="1"/>
            <p:nvPr/>
          </p:nvSpPr>
          <p:spPr>
            <a:xfrm>
              <a:off x="6232709"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2">
                      <a:lumMod val="75000"/>
                    </a:schemeClr>
                  </a:solidFill>
                  <a:latin typeface="Arial Narrow" panose="020B0606020202030204" pitchFamily="34" charset="0"/>
                </a:rPr>
                <a:t>7,5</a:t>
              </a:r>
              <a:endParaRPr lang="pt-BR" sz="2800" b="1" dirty="0">
                <a:solidFill>
                  <a:schemeClr val="accent2">
                    <a:lumMod val="75000"/>
                  </a:schemeClr>
                </a:solidFill>
                <a:latin typeface="Arial Narrow" panose="020B0606020202030204" pitchFamily="34" charset="0"/>
              </a:endParaRPr>
            </a:p>
          </p:txBody>
        </p:sp>
      </p:grpSp>
      <p:sp>
        <p:nvSpPr>
          <p:cNvPr id="106" name="Rectangle 28"/>
          <p:cNvSpPr>
            <a:spLocks noChangeArrowheads="1"/>
          </p:cNvSpPr>
          <p:nvPr/>
        </p:nvSpPr>
        <p:spPr bwMode="auto">
          <a:xfrm>
            <a:off x="3969233" y="1507418"/>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pic>
        <p:nvPicPr>
          <p:cNvPr id="107" name="Imagem 106"/>
          <p:cNvPicPr>
            <a:picLocks noChangeAspect="1"/>
          </p:cNvPicPr>
          <p:nvPr/>
        </p:nvPicPr>
        <p:blipFill>
          <a:blip r:embed="rId4"/>
          <a:stretch>
            <a:fillRect/>
          </a:stretch>
        </p:blipFill>
        <p:spPr>
          <a:xfrm>
            <a:off x="7435312" y="774415"/>
            <a:ext cx="2486983" cy="1459940"/>
          </a:xfrm>
          <a:prstGeom prst="rect">
            <a:avLst/>
          </a:prstGeom>
        </p:spPr>
      </p:pic>
      <p:sp>
        <p:nvSpPr>
          <p:cNvPr id="3" name="Retângulo 2"/>
          <p:cNvSpPr/>
          <p:nvPr/>
        </p:nvSpPr>
        <p:spPr>
          <a:xfrm>
            <a:off x="26667" y="2501883"/>
            <a:ext cx="11945257" cy="3778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8" name="Conector reto 107"/>
          <p:cNvCxnSpPr/>
          <p:nvPr/>
        </p:nvCxnSpPr>
        <p:spPr>
          <a:xfrm>
            <a:off x="76427" y="4032668"/>
            <a:ext cx="12013973" cy="49353"/>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49" name="Gráfico 48"/>
          <p:cNvGraphicFramePr>
            <a:graphicFrameLocks/>
          </p:cNvGraphicFramePr>
          <p:nvPr>
            <p:extLst>
              <p:ext uri="{D42A27DB-BD31-4B8C-83A1-F6EECF244321}">
                <p14:modId xmlns:p14="http://schemas.microsoft.com/office/powerpoint/2010/main" val="1402885890"/>
              </p:ext>
            </p:extLst>
          </p:nvPr>
        </p:nvGraphicFramePr>
        <p:xfrm>
          <a:off x="297920" y="2394368"/>
          <a:ext cx="11388004" cy="32766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 name="Gráfico 49"/>
          <p:cNvGraphicFramePr>
            <a:graphicFrameLocks/>
          </p:cNvGraphicFramePr>
          <p:nvPr>
            <p:extLst>
              <p:ext uri="{D42A27DB-BD31-4B8C-83A1-F6EECF244321}">
                <p14:modId xmlns:p14="http://schemas.microsoft.com/office/powerpoint/2010/main" val="2071678716"/>
              </p:ext>
            </p:extLst>
          </p:nvPr>
        </p:nvGraphicFramePr>
        <p:xfrm>
          <a:off x="297920" y="5023802"/>
          <a:ext cx="11388004" cy="987137"/>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4253183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2"/>
                                        </p:tgtEl>
                                        <p:attrNameLst>
                                          <p:attrName>style.visibility</p:attrName>
                                        </p:attrNameLst>
                                      </p:cBhvr>
                                      <p:to>
                                        <p:strVal val="visible"/>
                                      </p:to>
                                    </p:set>
                                    <p:anim calcmode="lin" valueType="num">
                                      <p:cBhvr additive="base">
                                        <p:cTn id="7" dur="500" fill="hold"/>
                                        <p:tgtEl>
                                          <p:spTgt spid="102"/>
                                        </p:tgtEl>
                                        <p:attrNameLst>
                                          <p:attrName>ppt_x</p:attrName>
                                        </p:attrNameLst>
                                      </p:cBhvr>
                                      <p:tavLst>
                                        <p:tav tm="0">
                                          <p:val>
                                            <p:strVal val="0-#ppt_w/2"/>
                                          </p:val>
                                        </p:tav>
                                        <p:tav tm="100000">
                                          <p:val>
                                            <p:strVal val="#ppt_x"/>
                                          </p:val>
                                        </p:tav>
                                      </p:tavLst>
                                    </p:anim>
                                    <p:anim calcmode="lin" valueType="num">
                                      <p:cBhvr additive="base">
                                        <p:cTn id="8" dur="500" fill="hold"/>
                                        <p:tgtEl>
                                          <p:spTgt spid="10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0"/>
                                  </p:stCondLst>
                                  <p:childTnLst>
                                    <p:set>
                                      <p:cBhvr>
                                        <p:cTn id="11" dur="1" fill="hold">
                                          <p:stCondLst>
                                            <p:cond delay="0"/>
                                          </p:stCondLst>
                                        </p:cTn>
                                        <p:tgtEl>
                                          <p:spTgt spid="103"/>
                                        </p:tgtEl>
                                        <p:attrNameLst>
                                          <p:attrName>style.visibility</p:attrName>
                                        </p:attrNameLst>
                                      </p:cBhvr>
                                      <p:to>
                                        <p:strVal val="visible"/>
                                      </p:to>
                                    </p:set>
                                    <p:anim calcmode="lin" valueType="num">
                                      <p:cBhvr additive="base">
                                        <p:cTn id="12" dur="300" fill="hold"/>
                                        <p:tgtEl>
                                          <p:spTgt spid="103"/>
                                        </p:tgtEl>
                                        <p:attrNameLst>
                                          <p:attrName>ppt_x</p:attrName>
                                        </p:attrNameLst>
                                      </p:cBhvr>
                                      <p:tavLst>
                                        <p:tav tm="0">
                                          <p:val>
                                            <p:strVal val="#ppt_x"/>
                                          </p:val>
                                        </p:tav>
                                        <p:tav tm="100000">
                                          <p:val>
                                            <p:strVal val="#ppt_x"/>
                                          </p:val>
                                        </p:tav>
                                      </p:tavLst>
                                    </p:anim>
                                    <p:anim calcmode="lin" valueType="num">
                                      <p:cBhvr additive="base">
                                        <p:cTn id="13" dur="300" fill="hold"/>
                                        <p:tgtEl>
                                          <p:spTgt spid="103"/>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 calcmode="lin" valueType="num">
                                      <p:cBhvr additive="base">
                                        <p:cTn id="16" dur="300" fill="hold"/>
                                        <p:tgtEl>
                                          <p:spTgt spid="106"/>
                                        </p:tgtEl>
                                        <p:attrNameLst>
                                          <p:attrName>ppt_x</p:attrName>
                                        </p:attrNameLst>
                                      </p:cBhvr>
                                      <p:tavLst>
                                        <p:tav tm="0">
                                          <p:val>
                                            <p:strVal val="#ppt_x"/>
                                          </p:val>
                                        </p:tav>
                                        <p:tav tm="100000">
                                          <p:val>
                                            <p:strVal val="#ppt_x"/>
                                          </p:val>
                                        </p:tav>
                                      </p:tavLst>
                                    </p:anim>
                                    <p:anim calcmode="lin" valueType="num">
                                      <p:cBhvr additive="base">
                                        <p:cTn id="17" dur="300" fill="hold"/>
                                        <p:tgtEl>
                                          <p:spTgt spid="106"/>
                                        </p:tgtEl>
                                        <p:attrNameLst>
                                          <p:attrName>ppt_y</p:attrName>
                                        </p:attrNameLst>
                                      </p:cBhvr>
                                      <p:tavLst>
                                        <p:tav tm="0">
                                          <p:val>
                                            <p:strVal val="0-#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500"/>
                                        <p:tgtEl>
                                          <p:spTgt spid="107"/>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fade">
                                      <p:cBhvr>
                                        <p:cTn id="30" dur="1000"/>
                                        <p:tgtEl>
                                          <p:spTgt spid="53"/>
                                        </p:tgtEl>
                                      </p:cBhvr>
                                    </p:animEffect>
                                    <p:anim calcmode="lin" valueType="num">
                                      <p:cBhvr>
                                        <p:cTn id="31" dur="1000" fill="hold"/>
                                        <p:tgtEl>
                                          <p:spTgt spid="53"/>
                                        </p:tgtEl>
                                        <p:attrNameLst>
                                          <p:attrName>ppt_x</p:attrName>
                                        </p:attrNameLst>
                                      </p:cBhvr>
                                      <p:tavLst>
                                        <p:tav tm="0">
                                          <p:val>
                                            <p:strVal val="#ppt_x"/>
                                          </p:val>
                                        </p:tav>
                                        <p:tav tm="100000">
                                          <p:val>
                                            <p:strVal val="#ppt_x"/>
                                          </p:val>
                                        </p:tav>
                                      </p:tavLst>
                                    </p:anim>
                                    <p:anim calcmode="lin" valueType="num">
                                      <p:cBhvr>
                                        <p:cTn id="32" dur="1000" fill="hold"/>
                                        <p:tgtEl>
                                          <p:spTgt spid="53"/>
                                        </p:tgtEl>
                                        <p:attrNameLst>
                                          <p:attrName>ppt_y</p:attrName>
                                        </p:attrNameLst>
                                      </p:cBhvr>
                                      <p:tavLst>
                                        <p:tav tm="0">
                                          <p:val>
                                            <p:strVal val="#ppt_y+.1"/>
                                          </p:val>
                                        </p:tav>
                                        <p:tav tm="100000">
                                          <p:val>
                                            <p:strVal val="#ppt_y"/>
                                          </p:val>
                                        </p:tav>
                                      </p:tavLst>
                                    </p:anim>
                                  </p:childTnLst>
                                </p:cTn>
                              </p:par>
                              <p:par>
                                <p:cTn id="33" presetID="1" presetClass="entr" presetSubtype="0" fill="hold" nodeType="withEffect">
                                  <p:stCondLst>
                                    <p:cond delay="0"/>
                                  </p:stCondLst>
                                  <p:childTnLst>
                                    <p:set>
                                      <p:cBhvr>
                                        <p:cTn id="34" dur="1" fill="hold">
                                          <p:stCondLst>
                                            <p:cond delay="0"/>
                                          </p:stCondLst>
                                        </p:cTn>
                                        <p:tgtEl>
                                          <p:spTgt spid="17"/>
                                        </p:tgtEl>
                                        <p:attrNameLst>
                                          <p:attrName>style.visibility</p:attrName>
                                        </p:attrNameLst>
                                      </p:cBhvr>
                                      <p:to>
                                        <p:strVal val="visible"/>
                                      </p:to>
                                    </p:set>
                                  </p:childTnLst>
                                </p:cTn>
                              </p:par>
                            </p:childTnLst>
                          </p:cTn>
                        </p:par>
                        <p:par>
                          <p:cTn id="35" fill="hold">
                            <p:stCondLst>
                              <p:cond delay="1000"/>
                            </p:stCondLst>
                            <p:childTnLst>
                              <p:par>
                                <p:cTn id="36" presetID="22" presetClass="entr" presetSubtype="8" fill="hold" nodeType="afterEffect">
                                  <p:stCondLst>
                                    <p:cond delay="0"/>
                                  </p:stCondLst>
                                  <p:childTnLst>
                                    <p:set>
                                      <p:cBhvr>
                                        <p:cTn id="37" dur="1" fill="hold">
                                          <p:stCondLst>
                                            <p:cond delay="0"/>
                                          </p:stCondLst>
                                        </p:cTn>
                                        <p:tgtEl>
                                          <p:spTgt spid="101"/>
                                        </p:tgtEl>
                                        <p:attrNameLst>
                                          <p:attrName>style.visibility</p:attrName>
                                        </p:attrNameLst>
                                      </p:cBhvr>
                                      <p:to>
                                        <p:strVal val="visible"/>
                                      </p:to>
                                    </p:set>
                                    <p:animEffect transition="in" filter="wipe(left)">
                                      <p:cBhvr>
                                        <p:cTn id="38" dur="500"/>
                                        <p:tgtEl>
                                          <p:spTgt spid="101"/>
                                        </p:tgtEl>
                                      </p:cBhvr>
                                    </p:animEffect>
                                  </p:childTnLst>
                                </p:cTn>
                              </p:par>
                              <p:par>
                                <p:cTn id="39" presetID="1" presetClass="entr" presetSubtype="0" fill="hold" grpId="0" nodeType="withEffect">
                                  <p:stCondLst>
                                    <p:cond delay="0"/>
                                  </p:stCondLst>
                                  <p:childTnLst>
                                    <p:set>
                                      <p:cBhvr>
                                        <p:cTn id="40" dur="1" fill="hold">
                                          <p:stCondLst>
                                            <p:cond delay="0"/>
                                          </p:stCondLst>
                                        </p:cTn>
                                        <p:tgtEl>
                                          <p:spTgt spid="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xit" presetSubtype="4" fill="hold" grpId="1" nodeType="clickEffect">
                                  <p:stCondLst>
                                    <p:cond delay="0"/>
                                  </p:stCondLst>
                                  <p:childTnLst>
                                    <p:animEffect transition="out" filter="wipe(down)">
                                      <p:cBhvr>
                                        <p:cTn id="44" dur="500"/>
                                        <p:tgtEl>
                                          <p:spTgt spid="51"/>
                                        </p:tgtEl>
                                      </p:cBhvr>
                                    </p:animEffect>
                                    <p:set>
                                      <p:cBhvr>
                                        <p:cTn id="45" dur="1" fill="hold">
                                          <p:stCondLst>
                                            <p:cond delay="499"/>
                                          </p:stCondLst>
                                        </p:cTn>
                                        <p:tgtEl>
                                          <p:spTgt spid="51"/>
                                        </p:tgtEl>
                                        <p:attrNameLst>
                                          <p:attrName>style.visibility</p:attrName>
                                        </p:attrNameLst>
                                      </p:cBhvr>
                                      <p:to>
                                        <p:strVal val="hidden"/>
                                      </p:to>
                                    </p:set>
                                  </p:childTnLst>
                                </p:cTn>
                              </p:par>
                              <p:par>
                                <p:cTn id="46" presetID="22" presetClass="exit" presetSubtype="4" fill="hold" grpId="1" nodeType="withEffect">
                                  <p:stCondLst>
                                    <p:cond delay="0"/>
                                  </p:stCondLst>
                                  <p:childTnLst>
                                    <p:animEffect transition="out" filter="wipe(down)">
                                      <p:cBhvr>
                                        <p:cTn id="47" dur="500"/>
                                        <p:tgtEl>
                                          <p:spTgt spid="53"/>
                                        </p:tgtEl>
                                      </p:cBhvr>
                                    </p:animEffect>
                                    <p:set>
                                      <p:cBhvr>
                                        <p:cTn id="48" dur="1" fill="hold">
                                          <p:stCondLst>
                                            <p:cond delay="499"/>
                                          </p:stCondLst>
                                        </p:cTn>
                                        <p:tgtEl>
                                          <p:spTgt spid="53"/>
                                        </p:tgtEl>
                                        <p:attrNameLst>
                                          <p:attrName>style.visibility</p:attrName>
                                        </p:attrNameLst>
                                      </p:cBhvr>
                                      <p:to>
                                        <p:strVal val="hidden"/>
                                      </p:to>
                                    </p:set>
                                  </p:childTnLst>
                                </p:cTn>
                              </p:par>
                              <p:par>
                                <p:cTn id="49" presetID="22" presetClass="entr" presetSubtype="8" fill="hold" nodeType="withEffect">
                                  <p:stCondLst>
                                    <p:cond delay="0"/>
                                  </p:stCondLst>
                                  <p:childTnLst>
                                    <p:set>
                                      <p:cBhvr>
                                        <p:cTn id="50" dur="1" fill="hold">
                                          <p:stCondLst>
                                            <p:cond delay="0"/>
                                          </p:stCondLst>
                                        </p:cTn>
                                        <p:tgtEl>
                                          <p:spTgt spid="108"/>
                                        </p:tgtEl>
                                        <p:attrNameLst>
                                          <p:attrName>style.visibility</p:attrName>
                                        </p:attrNameLst>
                                      </p:cBhvr>
                                      <p:to>
                                        <p:strVal val="visible"/>
                                      </p:to>
                                    </p:set>
                                    <p:animEffect transition="in" filter="wipe(left)">
                                      <p:cBhvr>
                                        <p:cTn id="51" dur="500"/>
                                        <p:tgtEl>
                                          <p:spTgt spid="108"/>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50"/>
                                        </p:tgtEl>
                                        <p:attrNameLst>
                                          <p:attrName>style.visibility</p:attrName>
                                        </p:attrNameLst>
                                      </p:cBhvr>
                                      <p:to>
                                        <p:strVal val="visible"/>
                                      </p:to>
                                    </p:set>
                                    <p:animEffect transition="in" filter="barn(inVertical)">
                                      <p:cBhvr>
                                        <p:cTn id="54" dur="500"/>
                                        <p:tgtEl>
                                          <p:spTgt spid="50"/>
                                        </p:tgtEl>
                                      </p:cBhvr>
                                    </p:animEffect>
                                  </p:childTnLst>
                                </p:cTn>
                              </p:par>
                              <p:par>
                                <p:cTn id="55" presetID="16" presetClass="entr" presetSubtype="21" fill="hold" grpId="0" nodeType="withEffect">
                                  <p:stCondLst>
                                    <p:cond delay="0"/>
                                  </p:stCondLst>
                                  <p:childTnLst>
                                    <p:set>
                                      <p:cBhvr>
                                        <p:cTn id="56" dur="1" fill="hold">
                                          <p:stCondLst>
                                            <p:cond delay="0"/>
                                          </p:stCondLst>
                                        </p:cTn>
                                        <p:tgtEl>
                                          <p:spTgt spid="49"/>
                                        </p:tgtEl>
                                        <p:attrNameLst>
                                          <p:attrName>style.visibility</p:attrName>
                                        </p:attrNameLst>
                                      </p:cBhvr>
                                      <p:to>
                                        <p:strVal val="visible"/>
                                      </p:to>
                                    </p:set>
                                    <p:animEffect transition="in" filter="barn(inVertical)">
                                      <p:cBhvr>
                                        <p:cTn id="5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3" grpId="0">
        <p:bldAsOne/>
      </p:bldGraphic>
      <p:bldGraphic spid="53" grpId="1">
        <p:bldAsOne/>
      </p:bldGraphic>
      <p:bldGraphic spid="51" grpId="0">
        <p:bldAsOne/>
      </p:bldGraphic>
      <p:bldGraphic spid="51" grpId="1">
        <p:bldAsOne/>
      </p:bldGraphic>
      <p:bldP spid="102" grpId="0"/>
      <p:bldP spid="106" grpId="0"/>
      <p:bldP spid="3" grpId="0" animBg="1"/>
      <p:bldGraphic spid="49" grpId="0">
        <p:bldAsOne/>
      </p:bldGraphic>
      <p:bldGraphic spid="50"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P14</a:t>
            </a:r>
            <a:r>
              <a:rPr lang="pt-BR" sz="1200" dirty="0">
                <a:solidFill>
                  <a:schemeClr val="accent1">
                    <a:lumMod val="50000"/>
                  </a:schemeClr>
                </a:solidFill>
              </a:rPr>
              <a:t>. O curso/consultoria que o(a) Sr.(a) fez deu resultados para sua empresa? </a:t>
            </a:r>
          </a:p>
        </p:txBody>
      </p:sp>
      <p:sp>
        <p:nvSpPr>
          <p:cNvPr id="15" name="Título 1"/>
          <p:cNvSpPr>
            <a:spLocks noGrp="1"/>
          </p:cNvSpPr>
          <p:nvPr/>
        </p:nvSpPr>
        <p:spPr>
          <a:xfrm>
            <a:off x="551203" y="98410"/>
            <a:ext cx="3396107" cy="385644"/>
          </a:xfrm>
          <a:prstGeom prst="rect">
            <a:avLst/>
          </a:prstGeom>
          <a:ln>
            <a:solidFill>
              <a:schemeClr val="bg1"/>
            </a:solidFill>
          </a:ln>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16" name="Espaço Reservado para Conteúdo 2"/>
          <p:cNvSpPr>
            <a:spLocks noGrp="1"/>
          </p:cNvSpPr>
          <p:nvPr>
            <p:ph idx="4294967295"/>
          </p:nvPr>
        </p:nvSpPr>
        <p:spPr>
          <a:xfrm>
            <a:off x="654178" y="1106379"/>
            <a:ext cx="5873832" cy="1079774"/>
          </a:xfrm>
          <a:prstGeom prst="rect">
            <a:avLst/>
          </a:prstGeom>
        </p:spPr>
        <p:txBody>
          <a:bodyPr/>
          <a:lstStyle/>
          <a:p>
            <a:r>
              <a:rPr lang="pt-BR" sz="2000" dirty="0"/>
              <a:t>a percepção de resultados para a empresa, com o programa </a:t>
            </a:r>
            <a:r>
              <a:rPr lang="pt-BR" sz="2000" dirty="0" err="1"/>
              <a:t>Sebraetec</a:t>
            </a:r>
            <a:r>
              <a:rPr lang="pt-BR" sz="2000" dirty="0"/>
              <a:t>, alcançou um patamar significativo</a:t>
            </a:r>
          </a:p>
        </p:txBody>
      </p:sp>
      <p:graphicFrame>
        <p:nvGraphicFramePr>
          <p:cNvPr id="42" name="Tabela 41"/>
          <p:cNvGraphicFramePr>
            <a:graphicFrameLocks noGrp="1"/>
          </p:cNvGraphicFramePr>
          <p:nvPr>
            <p:extLst/>
          </p:nvPr>
        </p:nvGraphicFramePr>
        <p:xfrm>
          <a:off x="7183822" y="1115468"/>
          <a:ext cx="734394" cy="4546487"/>
        </p:xfrm>
        <a:graphic>
          <a:graphicData uri="http://schemas.openxmlformats.org/drawingml/2006/table">
            <a:tbl>
              <a:tblPr>
                <a:tableStyleId>{5C22544A-7EE6-4342-B048-85BDC9FD1C3A}</a:tableStyleId>
              </a:tblPr>
              <a:tblGrid>
                <a:gridCol w="677691">
                  <a:extLst>
                    <a:ext uri="{9D8B030D-6E8A-4147-A177-3AD203B41FA5}">
                      <a16:colId xmlns:a16="http://schemas.microsoft.com/office/drawing/2014/main" xmlns="" val="20000"/>
                    </a:ext>
                  </a:extLst>
                </a:gridCol>
                <a:gridCol w="56703">
                  <a:extLst>
                    <a:ext uri="{9D8B030D-6E8A-4147-A177-3AD203B41FA5}">
                      <a16:colId xmlns:a16="http://schemas.microsoft.com/office/drawing/2014/main" xmlns="" val="20002"/>
                    </a:ext>
                  </a:extLst>
                </a:gridCol>
              </a:tblGrid>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10</a:t>
                      </a:r>
                    </a:p>
                  </a:txBody>
                  <a:tcPr marL="12151" marR="12151" marT="12151"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0"/>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9</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0001"/>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8</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2"/>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7</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3"/>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6</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4"/>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5</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5"/>
                  </a:ext>
                </a:extLst>
              </a:tr>
              <a:tr h="413317">
                <a:tc>
                  <a:txBody>
                    <a:bodyPr/>
                    <a:lstStyle/>
                    <a:p>
                      <a:pPr algn="ctr" fontAlgn="b"/>
                      <a:r>
                        <a:rPr lang="pt-BR" sz="2300" b="1" i="0" u="none" strike="noStrike">
                          <a:solidFill>
                            <a:schemeClr val="accent5">
                              <a:lumMod val="75000"/>
                            </a:schemeClr>
                          </a:solidFill>
                          <a:effectLst/>
                          <a:latin typeface="Calibri" panose="020F0502020204030204" pitchFamily="34" charset="0"/>
                        </a:rPr>
                        <a:t>4</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6"/>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3</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7"/>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2</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8"/>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1</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9"/>
                  </a:ext>
                </a:extLst>
              </a:tr>
              <a:tr h="413317">
                <a:tc>
                  <a:txBody>
                    <a:bodyPr/>
                    <a:lstStyle/>
                    <a:p>
                      <a:pPr algn="ctr" fontAlgn="b"/>
                      <a:r>
                        <a:rPr lang="pt-BR" sz="2300" b="1" i="0" u="none" strike="noStrike" dirty="0">
                          <a:solidFill>
                            <a:schemeClr val="accent5">
                              <a:lumMod val="75000"/>
                            </a:schemeClr>
                          </a:solidFill>
                          <a:effectLst/>
                          <a:latin typeface="Calibri" panose="020F0502020204030204" pitchFamily="34" charset="0"/>
                        </a:rPr>
                        <a:t>0</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10"/>
                  </a:ext>
                </a:extLst>
              </a:tr>
            </a:tbl>
          </a:graphicData>
        </a:graphic>
      </p:graphicFrame>
      <p:sp>
        <p:nvSpPr>
          <p:cNvPr id="20" name="Espaço Reservado para Conteúdo 2"/>
          <p:cNvSpPr>
            <a:spLocks noGrp="1"/>
          </p:cNvSpPr>
          <p:nvPr>
            <p:ph idx="4294967295"/>
          </p:nvPr>
        </p:nvSpPr>
        <p:spPr>
          <a:xfrm>
            <a:off x="654178" y="2720525"/>
            <a:ext cx="5873832" cy="958089"/>
          </a:xfrm>
          <a:prstGeom prst="rect">
            <a:avLst/>
          </a:prstGeom>
        </p:spPr>
        <p:txBody>
          <a:bodyPr/>
          <a:lstStyle/>
          <a:p>
            <a:r>
              <a:rPr lang="pt-BR" sz="2000" dirty="0"/>
              <a:t>tanto que 1 em cada 3 desses participantes (35%) considera que o </a:t>
            </a:r>
            <a:r>
              <a:rPr lang="pt-BR" sz="2000" dirty="0" err="1"/>
              <a:t>Sebraetec</a:t>
            </a:r>
            <a:r>
              <a:rPr lang="pt-BR" sz="2000" dirty="0"/>
              <a:t> ‘deu muitos resultados’</a:t>
            </a:r>
          </a:p>
        </p:txBody>
      </p:sp>
      <p:sp>
        <p:nvSpPr>
          <p:cNvPr id="22" name="Espaço Reservado para Conteúdo 2"/>
          <p:cNvSpPr>
            <a:spLocks noGrp="1"/>
          </p:cNvSpPr>
          <p:nvPr>
            <p:ph idx="4294967295"/>
          </p:nvPr>
        </p:nvSpPr>
        <p:spPr>
          <a:xfrm>
            <a:off x="659438" y="4218252"/>
            <a:ext cx="5873832" cy="1299679"/>
          </a:xfrm>
          <a:prstGeom prst="rect">
            <a:avLst/>
          </a:prstGeom>
        </p:spPr>
        <p:txBody>
          <a:bodyPr/>
          <a:lstStyle/>
          <a:p>
            <a:r>
              <a:rPr lang="pt-BR" sz="2000" dirty="0"/>
              <a:t>apenas 1 em cada 4 respondeu com uma avaliação igual ou inferior a 6 (25%), o que o posiciona mais na condição de achar que o </a:t>
            </a:r>
            <a:r>
              <a:rPr lang="pt-BR" sz="2000" dirty="0" err="1"/>
              <a:t>Sebraetec</a:t>
            </a:r>
            <a:r>
              <a:rPr lang="pt-BR" sz="2000" dirty="0"/>
              <a:t> não teria dado nenhum resultado para a empresa </a:t>
            </a:r>
            <a:r>
              <a:rPr lang="pt-BR" sz="1200" dirty="0"/>
              <a:t>(P14)</a:t>
            </a:r>
          </a:p>
        </p:txBody>
      </p:sp>
      <p:sp>
        <p:nvSpPr>
          <p:cNvPr id="3" name="Retângulo 2"/>
          <p:cNvSpPr/>
          <p:nvPr/>
        </p:nvSpPr>
        <p:spPr>
          <a:xfrm>
            <a:off x="631682" y="1065521"/>
            <a:ext cx="5873833" cy="1379356"/>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Retângulo 25"/>
          <p:cNvSpPr/>
          <p:nvPr/>
        </p:nvSpPr>
        <p:spPr>
          <a:xfrm>
            <a:off x="653231" y="2603651"/>
            <a:ext cx="5873833" cy="1379356"/>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27" name="Grupo 29"/>
          <p:cNvGrpSpPr/>
          <p:nvPr/>
        </p:nvGrpSpPr>
        <p:grpSpPr>
          <a:xfrm>
            <a:off x="10808396" y="865523"/>
            <a:ext cx="1214788" cy="1067139"/>
            <a:chOff x="6233043" y="2122719"/>
            <a:chExt cx="1229676" cy="1101572"/>
          </a:xfrm>
          <a:solidFill>
            <a:schemeClr val="bg1"/>
          </a:solidFill>
        </p:grpSpPr>
        <p:sp>
          <p:nvSpPr>
            <p:cNvPr id="28" name="Retângulo de cantos arredondados 30"/>
            <p:cNvSpPr/>
            <p:nvPr/>
          </p:nvSpPr>
          <p:spPr>
            <a:xfrm>
              <a:off x="6233043" y="2122719"/>
              <a:ext cx="1229676" cy="1101572"/>
            </a:xfrm>
            <a:prstGeom prst="roundRect">
              <a:avLst/>
            </a:prstGeom>
            <a:grp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sp>
          <p:nvSpPr>
            <p:cNvPr id="29" name="CaixaDeTexto 51"/>
            <p:cNvSpPr txBox="1"/>
            <p:nvPr/>
          </p:nvSpPr>
          <p:spPr>
            <a:xfrm>
              <a:off x="6246021" y="2272794"/>
              <a:ext cx="1207515" cy="730727"/>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000" b="1" dirty="0">
                  <a:solidFill>
                    <a:srgbClr val="70AD47"/>
                  </a:solidFill>
                  <a:latin typeface="Arial Narrow" panose="020B0606020202030204" pitchFamily="34" charset="0"/>
                </a:rPr>
                <a:t>35%</a:t>
              </a:r>
              <a:endParaRPr lang="pt-BR" sz="1800" b="1" dirty="0">
                <a:solidFill>
                  <a:srgbClr val="70AD47"/>
                </a:solidFill>
                <a:latin typeface="Arial Narrow" panose="020B0606020202030204" pitchFamily="34" charset="0"/>
              </a:endParaRPr>
            </a:p>
          </p:txBody>
        </p:sp>
      </p:grpSp>
      <p:graphicFrame>
        <p:nvGraphicFramePr>
          <p:cNvPr id="34" name="Gráfico 33"/>
          <p:cNvGraphicFramePr>
            <a:graphicFrameLocks/>
          </p:cNvGraphicFramePr>
          <p:nvPr>
            <p:extLst/>
          </p:nvPr>
        </p:nvGraphicFramePr>
        <p:xfrm>
          <a:off x="7837604" y="939480"/>
          <a:ext cx="2783494" cy="4896000"/>
        </p:xfrm>
        <a:graphic>
          <a:graphicData uri="http://schemas.openxmlformats.org/drawingml/2006/chart">
            <c:chart xmlns:c="http://schemas.openxmlformats.org/drawingml/2006/chart" xmlns:r="http://schemas.openxmlformats.org/officeDocument/2006/relationships" r:id="rId2"/>
          </a:graphicData>
        </a:graphic>
      </p:graphicFrame>
      <p:sp>
        <p:nvSpPr>
          <p:cNvPr id="30" name="Retângulo 29"/>
          <p:cNvSpPr/>
          <p:nvPr/>
        </p:nvSpPr>
        <p:spPr>
          <a:xfrm>
            <a:off x="6766558" y="786690"/>
            <a:ext cx="5425442" cy="19760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Retângulo 1"/>
          <p:cNvSpPr/>
          <p:nvPr/>
        </p:nvSpPr>
        <p:spPr>
          <a:xfrm>
            <a:off x="7061982" y="1948586"/>
            <a:ext cx="4975270" cy="41847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Rectangle 28"/>
          <p:cNvSpPr>
            <a:spLocks noChangeArrowheads="1"/>
          </p:cNvSpPr>
          <p:nvPr/>
        </p:nvSpPr>
        <p:spPr bwMode="auto">
          <a:xfrm>
            <a:off x="9089674" y="3698474"/>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a:ln>
                  <a:noFill/>
                </a:ln>
                <a:solidFill>
                  <a:schemeClr val="accent3">
                    <a:lumMod val="75000"/>
                  </a:schemeClr>
                </a:solidFill>
                <a:effectLst/>
                <a:latin typeface="+mn-lt"/>
              </a:rPr>
              <a:t>2015</a:t>
            </a:r>
          </a:p>
        </p:txBody>
      </p:sp>
      <p:grpSp>
        <p:nvGrpSpPr>
          <p:cNvPr id="44" name="Grupo 29"/>
          <p:cNvGrpSpPr/>
          <p:nvPr/>
        </p:nvGrpSpPr>
        <p:grpSpPr>
          <a:xfrm>
            <a:off x="10536736" y="3438330"/>
            <a:ext cx="1230010" cy="1101572"/>
            <a:chOff x="6232709" y="2122719"/>
            <a:chExt cx="1230010" cy="1101572"/>
          </a:xfrm>
          <a:solidFill>
            <a:schemeClr val="bg1"/>
          </a:solidFill>
        </p:grpSpPr>
        <p:sp>
          <p:nvSpPr>
            <p:cNvPr id="45" name="Retângulo de cantos arredondados 30"/>
            <p:cNvSpPr/>
            <p:nvPr/>
          </p:nvSpPr>
          <p:spPr>
            <a:xfrm>
              <a:off x="6233043" y="2122719"/>
              <a:ext cx="1229676" cy="1101572"/>
            </a:xfrm>
            <a:prstGeom prst="roundRect">
              <a:avLst/>
            </a:prstGeom>
            <a:grp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CaixaDeTexto 51"/>
            <p:cNvSpPr txBox="1"/>
            <p:nvPr/>
          </p:nvSpPr>
          <p:spPr>
            <a:xfrm>
              <a:off x="6232709"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2">
                      <a:lumMod val="75000"/>
                    </a:schemeClr>
                  </a:solidFill>
                  <a:latin typeface="Arial Narrow" panose="020B0606020202030204" pitchFamily="34" charset="0"/>
                </a:rPr>
                <a:t>7,5</a:t>
              </a:r>
              <a:endParaRPr lang="pt-BR" sz="2800" b="1" dirty="0">
                <a:solidFill>
                  <a:schemeClr val="accent2">
                    <a:lumMod val="75000"/>
                  </a:schemeClr>
                </a:solidFill>
                <a:latin typeface="Arial Narrow" panose="020B0606020202030204" pitchFamily="34" charset="0"/>
              </a:endParaRPr>
            </a:p>
          </p:txBody>
        </p:sp>
      </p:grpSp>
      <p:grpSp>
        <p:nvGrpSpPr>
          <p:cNvPr id="31" name="Grupo 29"/>
          <p:cNvGrpSpPr/>
          <p:nvPr/>
        </p:nvGrpSpPr>
        <p:grpSpPr>
          <a:xfrm>
            <a:off x="10464355" y="4692692"/>
            <a:ext cx="1282455" cy="1101572"/>
            <a:chOff x="6233043" y="2122719"/>
            <a:chExt cx="1282455" cy="1101572"/>
          </a:xfrm>
          <a:solidFill>
            <a:schemeClr val="bg1"/>
          </a:solidFill>
        </p:grpSpPr>
        <p:sp>
          <p:nvSpPr>
            <p:cNvPr id="32" name="Retângulo de cantos arredondados 30"/>
            <p:cNvSpPr/>
            <p:nvPr/>
          </p:nvSpPr>
          <p:spPr>
            <a:xfrm>
              <a:off x="6233043" y="2122719"/>
              <a:ext cx="1229676" cy="1101572"/>
            </a:xfrm>
            <a:prstGeom prst="roundRect">
              <a:avLst/>
            </a:prstGeom>
            <a:grp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CaixaDeTexto 51"/>
            <p:cNvSpPr txBox="1"/>
            <p:nvPr/>
          </p:nvSpPr>
          <p:spPr>
            <a:xfrm>
              <a:off x="6307983" y="2255017"/>
              <a:ext cx="1207515" cy="830997"/>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800" b="1" dirty="0">
                  <a:solidFill>
                    <a:srgbClr val="FF0000"/>
                  </a:solidFill>
                  <a:latin typeface="Arial Narrow" panose="020B0606020202030204" pitchFamily="34" charset="0"/>
                </a:rPr>
                <a:t>25%</a:t>
              </a:r>
              <a:endParaRPr lang="pt-BR" sz="2400" b="1" dirty="0">
                <a:solidFill>
                  <a:srgbClr val="FF0000"/>
                </a:solidFill>
                <a:latin typeface="Arial Narrow" panose="020B0606020202030204" pitchFamily="34" charset="0"/>
              </a:endParaRPr>
            </a:p>
          </p:txBody>
        </p:sp>
      </p:grpSp>
    </p:spTree>
    <p:extLst>
      <p:ext uri="{BB962C8B-B14F-4D97-AF65-F5344CB8AC3E}">
        <p14:creationId xmlns:p14="http://schemas.microsoft.com/office/powerpoint/2010/main" val="260444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500"/>
                                        <p:tgtEl>
                                          <p:spTgt spid="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4">
                                            <p:graphicEl>
                                              <a:chart seriesIdx="-3" categoryIdx="-3" bldStep="gridLegend"/>
                                            </p:graphicEl>
                                          </p:spTgt>
                                        </p:tgtEl>
                                        <p:attrNameLst>
                                          <p:attrName>style.visibility</p:attrName>
                                        </p:attrNameLst>
                                      </p:cBhvr>
                                      <p:to>
                                        <p:strVal val="visible"/>
                                      </p:to>
                                    </p:set>
                                    <p:animEffect transition="in" filter="wipe(left)">
                                      <p:cBhvr>
                                        <p:cTn id="12" dur="500"/>
                                        <p:tgtEl>
                                          <p:spTgt spid="34">
                                            <p:graphicEl>
                                              <a:chart seriesIdx="-3" categoryIdx="-3" bldStep="gridLegend"/>
                                            </p:graphicEl>
                                          </p:spTgt>
                                        </p:tgtEl>
                                      </p:cBhvr>
                                    </p:animEffect>
                                  </p:childTnLst>
                                </p:cTn>
                              </p:par>
                              <p:par>
                                <p:cTn id="13" presetID="22" presetClass="entr" presetSubtype="4" fill="hold" nodeType="with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down)">
                                      <p:cBhvr>
                                        <p:cTn id="15" dur="500"/>
                                        <p:tgtEl>
                                          <p:spTgt spid="42"/>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34">
                                            <p:graphicEl>
                                              <a:chart seriesIdx="-4" categoryIdx="0" bldStep="category"/>
                                            </p:graphicEl>
                                          </p:spTgt>
                                        </p:tgtEl>
                                        <p:attrNameLst>
                                          <p:attrName>style.visibility</p:attrName>
                                        </p:attrNameLst>
                                      </p:cBhvr>
                                      <p:to>
                                        <p:strVal val="visible"/>
                                      </p:to>
                                    </p:set>
                                    <p:animEffect transition="in" filter="wipe(left)">
                                      <p:cBhvr>
                                        <p:cTn id="18" dur="500"/>
                                        <p:tgtEl>
                                          <p:spTgt spid="34">
                                            <p:graphicEl>
                                              <a:chart seriesIdx="-4" categoryIdx="0" bldStep="category"/>
                                            </p:graphicEl>
                                          </p:spTgt>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34">
                                            <p:graphicEl>
                                              <a:chart seriesIdx="-4" categoryIdx="1" bldStep="category"/>
                                            </p:graphicEl>
                                          </p:spTgt>
                                        </p:tgtEl>
                                        <p:attrNameLst>
                                          <p:attrName>style.visibility</p:attrName>
                                        </p:attrNameLst>
                                      </p:cBhvr>
                                      <p:to>
                                        <p:strVal val="visible"/>
                                      </p:to>
                                    </p:set>
                                    <p:animEffect transition="in" filter="wipe(left)">
                                      <p:cBhvr>
                                        <p:cTn id="22" dur="250"/>
                                        <p:tgtEl>
                                          <p:spTgt spid="34">
                                            <p:graphicEl>
                                              <a:chart seriesIdx="-4" categoryIdx="1" bldStep="category"/>
                                            </p:graphicEl>
                                          </p:spTgt>
                                        </p:tgtEl>
                                      </p:cBhvr>
                                    </p:animEffect>
                                  </p:childTnLst>
                                </p:cTn>
                              </p:par>
                            </p:childTnLst>
                          </p:cTn>
                        </p:par>
                        <p:par>
                          <p:cTn id="23" fill="hold">
                            <p:stCondLst>
                              <p:cond delay="750"/>
                            </p:stCondLst>
                            <p:childTnLst>
                              <p:par>
                                <p:cTn id="24" presetID="22" presetClass="entr" presetSubtype="8" fill="hold" grpId="0" nodeType="afterEffect">
                                  <p:stCondLst>
                                    <p:cond delay="0"/>
                                  </p:stCondLst>
                                  <p:childTnLst>
                                    <p:set>
                                      <p:cBhvr>
                                        <p:cTn id="25" dur="1" fill="hold">
                                          <p:stCondLst>
                                            <p:cond delay="0"/>
                                          </p:stCondLst>
                                        </p:cTn>
                                        <p:tgtEl>
                                          <p:spTgt spid="34">
                                            <p:graphicEl>
                                              <a:chart seriesIdx="-4" categoryIdx="2" bldStep="category"/>
                                            </p:graphicEl>
                                          </p:spTgt>
                                        </p:tgtEl>
                                        <p:attrNameLst>
                                          <p:attrName>style.visibility</p:attrName>
                                        </p:attrNameLst>
                                      </p:cBhvr>
                                      <p:to>
                                        <p:strVal val="visible"/>
                                      </p:to>
                                    </p:set>
                                    <p:animEffect transition="in" filter="wipe(left)">
                                      <p:cBhvr>
                                        <p:cTn id="26" dur="250"/>
                                        <p:tgtEl>
                                          <p:spTgt spid="34">
                                            <p:graphicEl>
                                              <a:chart seriesIdx="-4" categoryIdx="2" bldStep="category"/>
                                            </p:graphicEl>
                                          </p:spTgt>
                                        </p:tgtEl>
                                      </p:cBhvr>
                                    </p:animEffect>
                                  </p:childTnLst>
                                </p:cTn>
                              </p:par>
                            </p:childTnLst>
                          </p:cTn>
                        </p:par>
                        <p:par>
                          <p:cTn id="27" fill="hold">
                            <p:stCondLst>
                              <p:cond delay="1000"/>
                            </p:stCondLst>
                            <p:childTnLst>
                              <p:par>
                                <p:cTn id="28" presetID="22" presetClass="entr" presetSubtype="8" fill="hold" grpId="0" nodeType="afterEffect">
                                  <p:stCondLst>
                                    <p:cond delay="0"/>
                                  </p:stCondLst>
                                  <p:childTnLst>
                                    <p:set>
                                      <p:cBhvr>
                                        <p:cTn id="29" dur="1" fill="hold">
                                          <p:stCondLst>
                                            <p:cond delay="0"/>
                                          </p:stCondLst>
                                        </p:cTn>
                                        <p:tgtEl>
                                          <p:spTgt spid="34">
                                            <p:graphicEl>
                                              <a:chart seriesIdx="-4" categoryIdx="3" bldStep="category"/>
                                            </p:graphicEl>
                                          </p:spTgt>
                                        </p:tgtEl>
                                        <p:attrNameLst>
                                          <p:attrName>style.visibility</p:attrName>
                                        </p:attrNameLst>
                                      </p:cBhvr>
                                      <p:to>
                                        <p:strVal val="visible"/>
                                      </p:to>
                                    </p:set>
                                    <p:animEffect transition="in" filter="wipe(left)">
                                      <p:cBhvr>
                                        <p:cTn id="30" dur="250"/>
                                        <p:tgtEl>
                                          <p:spTgt spid="34">
                                            <p:graphicEl>
                                              <a:chart seriesIdx="-4" categoryIdx="3" bldStep="category"/>
                                            </p:graphicEl>
                                          </p:spTgt>
                                        </p:tgtEl>
                                      </p:cBhvr>
                                    </p:animEffect>
                                  </p:childTnLst>
                                </p:cTn>
                              </p:par>
                            </p:childTnLst>
                          </p:cTn>
                        </p:par>
                        <p:par>
                          <p:cTn id="31" fill="hold">
                            <p:stCondLst>
                              <p:cond delay="1250"/>
                            </p:stCondLst>
                            <p:childTnLst>
                              <p:par>
                                <p:cTn id="32" presetID="22" presetClass="entr" presetSubtype="8" fill="hold" grpId="0" nodeType="afterEffect">
                                  <p:stCondLst>
                                    <p:cond delay="0"/>
                                  </p:stCondLst>
                                  <p:childTnLst>
                                    <p:set>
                                      <p:cBhvr>
                                        <p:cTn id="33" dur="1" fill="hold">
                                          <p:stCondLst>
                                            <p:cond delay="0"/>
                                          </p:stCondLst>
                                        </p:cTn>
                                        <p:tgtEl>
                                          <p:spTgt spid="34">
                                            <p:graphicEl>
                                              <a:chart seriesIdx="-4" categoryIdx="4" bldStep="category"/>
                                            </p:graphicEl>
                                          </p:spTgt>
                                        </p:tgtEl>
                                        <p:attrNameLst>
                                          <p:attrName>style.visibility</p:attrName>
                                        </p:attrNameLst>
                                      </p:cBhvr>
                                      <p:to>
                                        <p:strVal val="visible"/>
                                      </p:to>
                                    </p:set>
                                    <p:animEffect transition="in" filter="wipe(left)">
                                      <p:cBhvr>
                                        <p:cTn id="34" dur="250"/>
                                        <p:tgtEl>
                                          <p:spTgt spid="34">
                                            <p:graphicEl>
                                              <a:chart seriesIdx="-4" categoryIdx="4" bldStep="category"/>
                                            </p:graphicEl>
                                          </p:spTgt>
                                        </p:tgtEl>
                                      </p:cBhvr>
                                    </p:animEffect>
                                  </p:childTnLst>
                                </p:cTn>
                              </p:par>
                            </p:childTnLst>
                          </p:cTn>
                        </p:par>
                        <p:par>
                          <p:cTn id="35" fill="hold">
                            <p:stCondLst>
                              <p:cond delay="1500"/>
                            </p:stCondLst>
                            <p:childTnLst>
                              <p:par>
                                <p:cTn id="36" presetID="22" presetClass="entr" presetSubtype="8" fill="hold" grpId="0" nodeType="afterEffect">
                                  <p:stCondLst>
                                    <p:cond delay="0"/>
                                  </p:stCondLst>
                                  <p:childTnLst>
                                    <p:set>
                                      <p:cBhvr>
                                        <p:cTn id="37" dur="1" fill="hold">
                                          <p:stCondLst>
                                            <p:cond delay="0"/>
                                          </p:stCondLst>
                                        </p:cTn>
                                        <p:tgtEl>
                                          <p:spTgt spid="34">
                                            <p:graphicEl>
                                              <a:chart seriesIdx="-4" categoryIdx="5" bldStep="category"/>
                                            </p:graphicEl>
                                          </p:spTgt>
                                        </p:tgtEl>
                                        <p:attrNameLst>
                                          <p:attrName>style.visibility</p:attrName>
                                        </p:attrNameLst>
                                      </p:cBhvr>
                                      <p:to>
                                        <p:strVal val="visible"/>
                                      </p:to>
                                    </p:set>
                                    <p:animEffect transition="in" filter="wipe(left)">
                                      <p:cBhvr>
                                        <p:cTn id="38" dur="250"/>
                                        <p:tgtEl>
                                          <p:spTgt spid="34">
                                            <p:graphicEl>
                                              <a:chart seriesIdx="-4" categoryIdx="5" bldStep="category"/>
                                            </p:graphicEl>
                                          </p:spTgt>
                                        </p:tgtEl>
                                      </p:cBhvr>
                                    </p:animEffect>
                                  </p:childTnLst>
                                </p:cTn>
                              </p:par>
                            </p:childTnLst>
                          </p:cTn>
                        </p:par>
                        <p:par>
                          <p:cTn id="39" fill="hold">
                            <p:stCondLst>
                              <p:cond delay="1750"/>
                            </p:stCondLst>
                            <p:childTnLst>
                              <p:par>
                                <p:cTn id="40" presetID="22" presetClass="entr" presetSubtype="8" fill="hold" grpId="0" nodeType="afterEffect">
                                  <p:stCondLst>
                                    <p:cond delay="0"/>
                                  </p:stCondLst>
                                  <p:childTnLst>
                                    <p:set>
                                      <p:cBhvr>
                                        <p:cTn id="41" dur="1" fill="hold">
                                          <p:stCondLst>
                                            <p:cond delay="0"/>
                                          </p:stCondLst>
                                        </p:cTn>
                                        <p:tgtEl>
                                          <p:spTgt spid="34">
                                            <p:graphicEl>
                                              <a:chart seriesIdx="-4" categoryIdx="6" bldStep="category"/>
                                            </p:graphicEl>
                                          </p:spTgt>
                                        </p:tgtEl>
                                        <p:attrNameLst>
                                          <p:attrName>style.visibility</p:attrName>
                                        </p:attrNameLst>
                                      </p:cBhvr>
                                      <p:to>
                                        <p:strVal val="visible"/>
                                      </p:to>
                                    </p:set>
                                    <p:animEffect transition="in" filter="wipe(left)">
                                      <p:cBhvr>
                                        <p:cTn id="42" dur="250"/>
                                        <p:tgtEl>
                                          <p:spTgt spid="34">
                                            <p:graphicEl>
                                              <a:chart seriesIdx="-4" categoryIdx="6" bldStep="category"/>
                                            </p:graphicEl>
                                          </p:spTgt>
                                        </p:tgtEl>
                                      </p:cBhvr>
                                    </p:animEffect>
                                  </p:childTnLst>
                                </p:cTn>
                              </p:par>
                            </p:childTnLst>
                          </p:cTn>
                        </p:par>
                        <p:par>
                          <p:cTn id="43" fill="hold">
                            <p:stCondLst>
                              <p:cond delay="2000"/>
                            </p:stCondLst>
                            <p:childTnLst>
                              <p:par>
                                <p:cTn id="44" presetID="22" presetClass="entr" presetSubtype="8" fill="hold" grpId="0" nodeType="afterEffect">
                                  <p:stCondLst>
                                    <p:cond delay="0"/>
                                  </p:stCondLst>
                                  <p:childTnLst>
                                    <p:set>
                                      <p:cBhvr>
                                        <p:cTn id="45" dur="1" fill="hold">
                                          <p:stCondLst>
                                            <p:cond delay="0"/>
                                          </p:stCondLst>
                                        </p:cTn>
                                        <p:tgtEl>
                                          <p:spTgt spid="34">
                                            <p:graphicEl>
                                              <a:chart seriesIdx="-4" categoryIdx="7" bldStep="category"/>
                                            </p:graphicEl>
                                          </p:spTgt>
                                        </p:tgtEl>
                                        <p:attrNameLst>
                                          <p:attrName>style.visibility</p:attrName>
                                        </p:attrNameLst>
                                      </p:cBhvr>
                                      <p:to>
                                        <p:strVal val="visible"/>
                                      </p:to>
                                    </p:set>
                                    <p:animEffect transition="in" filter="wipe(left)">
                                      <p:cBhvr>
                                        <p:cTn id="46" dur="250"/>
                                        <p:tgtEl>
                                          <p:spTgt spid="34">
                                            <p:graphicEl>
                                              <a:chart seriesIdx="-4" categoryIdx="7" bldStep="category"/>
                                            </p:graphicEl>
                                          </p:spTgt>
                                        </p:tgtEl>
                                      </p:cBhvr>
                                    </p:animEffect>
                                  </p:childTnLst>
                                </p:cTn>
                              </p:par>
                            </p:childTnLst>
                          </p:cTn>
                        </p:par>
                        <p:par>
                          <p:cTn id="47" fill="hold">
                            <p:stCondLst>
                              <p:cond delay="2250"/>
                            </p:stCondLst>
                            <p:childTnLst>
                              <p:par>
                                <p:cTn id="48" presetID="22" presetClass="entr" presetSubtype="8" fill="hold" grpId="0" nodeType="afterEffect">
                                  <p:stCondLst>
                                    <p:cond delay="0"/>
                                  </p:stCondLst>
                                  <p:childTnLst>
                                    <p:set>
                                      <p:cBhvr>
                                        <p:cTn id="49" dur="1" fill="hold">
                                          <p:stCondLst>
                                            <p:cond delay="0"/>
                                          </p:stCondLst>
                                        </p:cTn>
                                        <p:tgtEl>
                                          <p:spTgt spid="34">
                                            <p:graphicEl>
                                              <a:chart seriesIdx="-4" categoryIdx="8" bldStep="category"/>
                                            </p:graphicEl>
                                          </p:spTgt>
                                        </p:tgtEl>
                                        <p:attrNameLst>
                                          <p:attrName>style.visibility</p:attrName>
                                        </p:attrNameLst>
                                      </p:cBhvr>
                                      <p:to>
                                        <p:strVal val="visible"/>
                                      </p:to>
                                    </p:set>
                                    <p:animEffect transition="in" filter="wipe(left)">
                                      <p:cBhvr>
                                        <p:cTn id="50" dur="250"/>
                                        <p:tgtEl>
                                          <p:spTgt spid="34">
                                            <p:graphicEl>
                                              <a:chart seriesIdx="-4" categoryIdx="8" bldStep="category"/>
                                            </p:graphicEl>
                                          </p:spTgt>
                                        </p:tgtEl>
                                      </p:cBhvr>
                                    </p:animEffect>
                                  </p:childTnLst>
                                </p:cTn>
                              </p:par>
                            </p:childTnLst>
                          </p:cTn>
                        </p:par>
                        <p:par>
                          <p:cTn id="51" fill="hold">
                            <p:stCondLst>
                              <p:cond delay="2500"/>
                            </p:stCondLst>
                            <p:childTnLst>
                              <p:par>
                                <p:cTn id="52" presetID="22" presetClass="entr" presetSubtype="8" fill="hold" grpId="0" nodeType="afterEffect">
                                  <p:stCondLst>
                                    <p:cond delay="0"/>
                                  </p:stCondLst>
                                  <p:childTnLst>
                                    <p:set>
                                      <p:cBhvr>
                                        <p:cTn id="53" dur="1" fill="hold">
                                          <p:stCondLst>
                                            <p:cond delay="0"/>
                                          </p:stCondLst>
                                        </p:cTn>
                                        <p:tgtEl>
                                          <p:spTgt spid="34">
                                            <p:graphicEl>
                                              <a:chart seriesIdx="-4" categoryIdx="9" bldStep="category"/>
                                            </p:graphicEl>
                                          </p:spTgt>
                                        </p:tgtEl>
                                        <p:attrNameLst>
                                          <p:attrName>style.visibility</p:attrName>
                                        </p:attrNameLst>
                                      </p:cBhvr>
                                      <p:to>
                                        <p:strVal val="visible"/>
                                      </p:to>
                                    </p:set>
                                    <p:animEffect transition="in" filter="wipe(left)">
                                      <p:cBhvr>
                                        <p:cTn id="54" dur="250"/>
                                        <p:tgtEl>
                                          <p:spTgt spid="34">
                                            <p:graphicEl>
                                              <a:chart seriesIdx="-4" categoryIdx="9" bldStep="category"/>
                                            </p:graphicEl>
                                          </p:spTgt>
                                        </p:tgtEl>
                                      </p:cBhvr>
                                    </p:animEffect>
                                  </p:childTnLst>
                                </p:cTn>
                              </p:par>
                            </p:childTnLst>
                          </p:cTn>
                        </p:par>
                        <p:par>
                          <p:cTn id="55" fill="hold">
                            <p:stCondLst>
                              <p:cond delay="2750"/>
                            </p:stCondLst>
                            <p:childTnLst>
                              <p:par>
                                <p:cTn id="56" presetID="22" presetClass="entr" presetSubtype="8" fill="hold" grpId="0" nodeType="afterEffect">
                                  <p:stCondLst>
                                    <p:cond delay="0"/>
                                  </p:stCondLst>
                                  <p:childTnLst>
                                    <p:set>
                                      <p:cBhvr>
                                        <p:cTn id="57" dur="1" fill="hold">
                                          <p:stCondLst>
                                            <p:cond delay="0"/>
                                          </p:stCondLst>
                                        </p:cTn>
                                        <p:tgtEl>
                                          <p:spTgt spid="34">
                                            <p:graphicEl>
                                              <a:chart seriesIdx="-4" categoryIdx="10" bldStep="category"/>
                                            </p:graphicEl>
                                          </p:spTgt>
                                        </p:tgtEl>
                                        <p:attrNameLst>
                                          <p:attrName>style.visibility</p:attrName>
                                        </p:attrNameLst>
                                      </p:cBhvr>
                                      <p:to>
                                        <p:strVal val="visible"/>
                                      </p:to>
                                    </p:set>
                                    <p:animEffect transition="in" filter="wipe(left)">
                                      <p:cBhvr>
                                        <p:cTn id="58" dur="250"/>
                                        <p:tgtEl>
                                          <p:spTgt spid="34">
                                            <p:graphicEl>
                                              <a:chart seriesIdx="-4" categoryIdx="10" bldStep="category"/>
                                            </p:graphicEl>
                                          </p:spTgt>
                                        </p:tgtEl>
                                      </p:cBhvr>
                                    </p:animEffect>
                                  </p:childTnLst>
                                </p:cTn>
                              </p:par>
                            </p:childTnLst>
                          </p:cTn>
                        </p:par>
                        <p:par>
                          <p:cTn id="59" fill="hold">
                            <p:stCondLst>
                              <p:cond delay="3000"/>
                            </p:stCondLst>
                            <p:childTnLst>
                              <p:par>
                                <p:cTn id="60" presetID="2" presetClass="entr" presetSubtype="8" fill="hold" nodeType="afterEffect">
                                  <p:stCondLst>
                                    <p:cond delay="0"/>
                                  </p:stCondLst>
                                  <p:childTnLst>
                                    <p:set>
                                      <p:cBhvr>
                                        <p:cTn id="61" dur="1" fill="hold">
                                          <p:stCondLst>
                                            <p:cond delay="0"/>
                                          </p:stCondLst>
                                        </p:cTn>
                                        <p:tgtEl>
                                          <p:spTgt spid="44"/>
                                        </p:tgtEl>
                                        <p:attrNameLst>
                                          <p:attrName>style.visibility</p:attrName>
                                        </p:attrNameLst>
                                      </p:cBhvr>
                                      <p:to>
                                        <p:strVal val="visible"/>
                                      </p:to>
                                    </p:set>
                                    <p:anim calcmode="lin" valueType="num">
                                      <p:cBhvr additive="base">
                                        <p:cTn id="62" dur="300" fill="hold"/>
                                        <p:tgtEl>
                                          <p:spTgt spid="44"/>
                                        </p:tgtEl>
                                        <p:attrNameLst>
                                          <p:attrName>ppt_x</p:attrName>
                                        </p:attrNameLst>
                                      </p:cBhvr>
                                      <p:tavLst>
                                        <p:tav tm="0">
                                          <p:val>
                                            <p:strVal val="0-#ppt_w/2"/>
                                          </p:val>
                                        </p:tav>
                                        <p:tav tm="100000">
                                          <p:val>
                                            <p:strVal val="#ppt_x"/>
                                          </p:val>
                                        </p:tav>
                                      </p:tavLst>
                                    </p:anim>
                                    <p:anim calcmode="lin" valueType="num">
                                      <p:cBhvr additive="base">
                                        <p:cTn id="63" dur="300" fill="hold"/>
                                        <p:tgtEl>
                                          <p:spTgt spid="44"/>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7"/>
                                        </p:tgtEl>
                                        <p:attrNameLst>
                                          <p:attrName>style.visibility</p:attrName>
                                        </p:attrNameLst>
                                      </p:cBhvr>
                                      <p:to>
                                        <p:strVal val="visible"/>
                                      </p:to>
                                    </p:set>
                                    <p:anim calcmode="lin" valueType="num">
                                      <p:cBhvr additive="base">
                                        <p:cTn id="66" dur="300" fill="hold"/>
                                        <p:tgtEl>
                                          <p:spTgt spid="47"/>
                                        </p:tgtEl>
                                        <p:attrNameLst>
                                          <p:attrName>ppt_x</p:attrName>
                                        </p:attrNameLst>
                                      </p:cBhvr>
                                      <p:tavLst>
                                        <p:tav tm="0">
                                          <p:val>
                                            <p:strVal val="0-#ppt_w/2"/>
                                          </p:val>
                                        </p:tav>
                                        <p:tav tm="100000">
                                          <p:val>
                                            <p:strVal val="#ppt_x"/>
                                          </p:val>
                                        </p:tav>
                                      </p:tavLst>
                                    </p:anim>
                                    <p:anim calcmode="lin" valueType="num">
                                      <p:cBhvr additive="base">
                                        <p:cTn id="67" dur="3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20">
                                            <p:txEl>
                                              <p:pRg st="0" end="0"/>
                                            </p:txEl>
                                          </p:spTgt>
                                        </p:tgtEl>
                                        <p:attrNameLst>
                                          <p:attrName>style.visibility</p:attrName>
                                        </p:attrNameLst>
                                      </p:cBhvr>
                                      <p:to>
                                        <p:strVal val="visible"/>
                                      </p:to>
                                    </p:set>
                                    <p:animEffect transition="in" filter="fade">
                                      <p:cBhvr>
                                        <p:cTn id="72" dur="500"/>
                                        <p:tgtEl>
                                          <p:spTgt spid="20">
                                            <p:txEl>
                                              <p:pRg st="0" end="0"/>
                                            </p:txEl>
                                          </p:spTgt>
                                        </p:tgtEl>
                                      </p:cBhvr>
                                    </p:animEffect>
                                  </p:childTnLst>
                                </p:cTn>
                              </p:par>
                            </p:childTnLst>
                          </p:cTn>
                        </p:par>
                        <p:par>
                          <p:cTn id="73" fill="hold">
                            <p:stCondLst>
                              <p:cond delay="500"/>
                            </p:stCondLst>
                            <p:childTnLst>
                              <p:par>
                                <p:cTn id="74" presetID="18" presetClass="entr" presetSubtype="12"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Effect transition="in" filter="strips(downLeft)">
                                      <p:cBhvr>
                                        <p:cTn id="76" dur="500"/>
                                        <p:tgtEl>
                                          <p:spTgt spid="27"/>
                                        </p:tgtEl>
                                      </p:cBhvr>
                                    </p:animEffect>
                                  </p:childTnLst>
                                </p:cTn>
                              </p:par>
                              <p:par>
                                <p:cTn id="77" presetID="1" presetClass="entr" presetSubtype="0" fill="hold" grpId="0" nodeType="withEffect">
                                  <p:stCondLst>
                                    <p:cond delay="0"/>
                                  </p:stCondLst>
                                  <p:childTnLst>
                                    <p:set>
                                      <p:cBhvr>
                                        <p:cTn id="78" dur="1" fill="hold">
                                          <p:stCondLst>
                                            <p:cond delay="0"/>
                                          </p:stCondLst>
                                        </p:cTn>
                                        <p:tgtEl>
                                          <p:spTgt spid="3"/>
                                        </p:tgtEl>
                                        <p:attrNameLst>
                                          <p:attrName>style.visibility</p:attrName>
                                        </p:attrNameLst>
                                      </p:cBhvr>
                                      <p:to>
                                        <p:strVal val="visible"/>
                                      </p:to>
                                    </p:set>
                                  </p:childTnLst>
                                </p:cTn>
                              </p:par>
                              <p:par>
                                <p:cTn id="79" presetID="4" presetClass="entr" presetSubtype="16" fill="hold" grpId="0" nodeType="withEffect">
                                  <p:stCondLst>
                                    <p:cond delay="0"/>
                                  </p:stCondLst>
                                  <p:childTnLst>
                                    <p:set>
                                      <p:cBhvr>
                                        <p:cTn id="80" dur="1" fill="hold">
                                          <p:stCondLst>
                                            <p:cond delay="0"/>
                                          </p:stCondLst>
                                        </p:cTn>
                                        <p:tgtEl>
                                          <p:spTgt spid="2"/>
                                        </p:tgtEl>
                                        <p:attrNameLst>
                                          <p:attrName>style.visibility</p:attrName>
                                        </p:attrNameLst>
                                      </p:cBhvr>
                                      <p:to>
                                        <p:strVal val="visible"/>
                                      </p:to>
                                    </p:set>
                                    <p:animEffect transition="in" filter="box(in)">
                                      <p:cBhvr>
                                        <p:cTn id="81" dur="1000"/>
                                        <p:tgtEl>
                                          <p:spTgt spid="2"/>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2">
                                            <p:txEl>
                                              <p:pRg st="0" end="0"/>
                                            </p:txEl>
                                          </p:spTgt>
                                        </p:tgtEl>
                                        <p:attrNameLst>
                                          <p:attrName>style.visibility</p:attrName>
                                        </p:attrNameLst>
                                      </p:cBhvr>
                                      <p:to>
                                        <p:strVal val="visible"/>
                                      </p:to>
                                    </p:set>
                                    <p:animEffect transition="in" filter="fade">
                                      <p:cBhvr>
                                        <p:cTn id="86" dur="500"/>
                                        <p:tgtEl>
                                          <p:spTgt spid="22">
                                            <p:txEl>
                                              <p:pRg st="0" end="0"/>
                                            </p:txEl>
                                          </p:spTgt>
                                        </p:tgtEl>
                                      </p:cBhvr>
                                    </p:animEffect>
                                  </p:childTnLst>
                                </p:cTn>
                              </p:par>
                              <p:par>
                                <p:cTn id="87" presetID="1" presetClass="exit" presetSubtype="0" fill="hold" grpId="1" nodeType="withEffect">
                                  <p:stCondLst>
                                    <p:cond delay="0"/>
                                  </p:stCondLst>
                                  <p:childTnLst>
                                    <p:set>
                                      <p:cBhvr>
                                        <p:cTn id="88" dur="1" fill="hold">
                                          <p:stCondLst>
                                            <p:cond delay="0"/>
                                          </p:stCondLst>
                                        </p:cTn>
                                        <p:tgtEl>
                                          <p:spTgt spid="2"/>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childTnLst>
                                </p:cTn>
                              </p:par>
                              <p:par>
                                <p:cTn id="91" presetID="4" presetClass="entr" presetSubtype="16" fill="hold" grpId="0" nodeType="with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box(in)">
                                      <p:cBhvr>
                                        <p:cTn id="93" dur="1000"/>
                                        <p:tgtEl>
                                          <p:spTgt spid="30"/>
                                        </p:tgtEl>
                                      </p:cBhvr>
                                    </p:animEffect>
                                  </p:childTnLst>
                                </p:cTn>
                              </p:par>
                              <p:par>
                                <p:cTn id="94" presetID="53" presetClass="entr" presetSubtype="16" fill="hold" nodeType="withEffect">
                                  <p:stCondLst>
                                    <p:cond delay="0"/>
                                  </p:stCondLst>
                                  <p:childTnLst>
                                    <p:set>
                                      <p:cBhvr>
                                        <p:cTn id="95" dur="1" fill="hold">
                                          <p:stCondLst>
                                            <p:cond delay="0"/>
                                          </p:stCondLst>
                                        </p:cTn>
                                        <p:tgtEl>
                                          <p:spTgt spid="31"/>
                                        </p:tgtEl>
                                        <p:attrNameLst>
                                          <p:attrName>style.visibility</p:attrName>
                                        </p:attrNameLst>
                                      </p:cBhvr>
                                      <p:to>
                                        <p:strVal val="visible"/>
                                      </p:to>
                                    </p:set>
                                    <p:anim calcmode="lin" valueType="num">
                                      <p:cBhvr>
                                        <p:cTn id="96" dur="500" fill="hold"/>
                                        <p:tgtEl>
                                          <p:spTgt spid="31"/>
                                        </p:tgtEl>
                                        <p:attrNameLst>
                                          <p:attrName>ppt_w</p:attrName>
                                        </p:attrNameLst>
                                      </p:cBhvr>
                                      <p:tavLst>
                                        <p:tav tm="0">
                                          <p:val>
                                            <p:fltVal val="0"/>
                                          </p:val>
                                        </p:tav>
                                        <p:tav tm="100000">
                                          <p:val>
                                            <p:strVal val="#ppt_w"/>
                                          </p:val>
                                        </p:tav>
                                      </p:tavLst>
                                    </p:anim>
                                    <p:anim calcmode="lin" valueType="num">
                                      <p:cBhvr>
                                        <p:cTn id="97" dur="500" fill="hold"/>
                                        <p:tgtEl>
                                          <p:spTgt spid="31"/>
                                        </p:tgtEl>
                                        <p:attrNameLst>
                                          <p:attrName>ppt_h</p:attrName>
                                        </p:attrNameLst>
                                      </p:cBhvr>
                                      <p:tavLst>
                                        <p:tav tm="0">
                                          <p:val>
                                            <p:fltVal val="0"/>
                                          </p:val>
                                        </p:tav>
                                        <p:tav tm="100000">
                                          <p:val>
                                            <p:strVal val="#ppt_h"/>
                                          </p:val>
                                        </p:tav>
                                      </p:tavLst>
                                    </p:anim>
                                    <p:animEffect transition="in" filter="fade">
                                      <p:cBhvr>
                                        <p:cTn id="9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20" grpId="0" build="p"/>
      <p:bldP spid="22" grpId="0" build="p"/>
      <p:bldP spid="3" grpId="0" animBg="1"/>
      <p:bldP spid="26" grpId="0" animBg="1"/>
      <p:bldGraphic spid="34" grpId="0">
        <p:bldSub>
          <a:bldChart bld="category"/>
        </p:bldSub>
      </p:bldGraphic>
      <p:bldP spid="30" grpId="0" animBg="1"/>
      <p:bldP spid="2" grpId="0" animBg="1"/>
      <p:bldP spid="2" grpId="1" animBg="1"/>
      <p:bldP spid="4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ço Reservado para Conteúdo 2"/>
          <p:cNvSpPr txBox="1">
            <a:spLocks/>
          </p:cNvSpPr>
          <p:nvPr/>
        </p:nvSpPr>
        <p:spPr>
          <a:xfrm>
            <a:off x="1895535" y="6163976"/>
            <a:ext cx="9511419" cy="2452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P14</a:t>
            </a:r>
            <a:r>
              <a:rPr lang="pt-BR" sz="1200" dirty="0">
                <a:solidFill>
                  <a:schemeClr val="accent1">
                    <a:lumMod val="50000"/>
                  </a:schemeClr>
                </a:solidFill>
              </a:rPr>
              <a:t>. O curso/consultoria que o(a) Sr.(a) fez deu resultados para sua empresa? </a:t>
            </a:r>
          </a:p>
        </p:txBody>
      </p:sp>
      <p:sp>
        <p:nvSpPr>
          <p:cNvPr id="15" name="Título 1"/>
          <p:cNvSpPr>
            <a:spLocks noGrp="1"/>
          </p:cNvSpPr>
          <p:nvPr/>
        </p:nvSpPr>
        <p:spPr>
          <a:xfrm>
            <a:off x="551203" y="98410"/>
            <a:ext cx="3396107" cy="385644"/>
          </a:xfrm>
          <a:prstGeom prst="rect">
            <a:avLst/>
          </a:prstGeom>
          <a:ln>
            <a:solidFill>
              <a:schemeClr val="bg1"/>
            </a:solidFill>
          </a:ln>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17" name="Tabela 16"/>
          <p:cNvGraphicFramePr>
            <a:graphicFrameLocks noGrp="1"/>
          </p:cNvGraphicFramePr>
          <p:nvPr>
            <p:extLst>
              <p:ext uri="{D42A27DB-BD31-4B8C-83A1-F6EECF244321}">
                <p14:modId xmlns:p14="http://schemas.microsoft.com/office/powerpoint/2010/main" val="1750263610"/>
              </p:ext>
            </p:extLst>
          </p:nvPr>
        </p:nvGraphicFramePr>
        <p:xfrm>
          <a:off x="9003703" y="870791"/>
          <a:ext cx="2349598" cy="1676400"/>
        </p:xfrm>
        <a:graphic>
          <a:graphicData uri="http://schemas.openxmlformats.org/drawingml/2006/table">
            <a:tbl>
              <a:tblPr>
                <a:tableStyleId>{5C22544A-7EE6-4342-B048-85BDC9FD1C3A}</a:tableStyleId>
              </a:tblPr>
              <a:tblGrid>
                <a:gridCol w="2264065">
                  <a:extLst>
                    <a:ext uri="{9D8B030D-6E8A-4147-A177-3AD203B41FA5}">
                      <a16:colId xmlns:a16="http://schemas.microsoft.com/office/drawing/2014/main" xmlns="" val="20000"/>
                    </a:ext>
                  </a:extLst>
                </a:gridCol>
                <a:gridCol w="85533">
                  <a:extLst>
                    <a:ext uri="{9D8B030D-6E8A-4147-A177-3AD203B41FA5}">
                      <a16:colId xmlns:a16="http://schemas.microsoft.com/office/drawing/2014/main" xmlns="" val="20002"/>
                    </a:ext>
                  </a:extLst>
                </a:gridCol>
              </a:tblGrid>
              <a:tr h="324000">
                <a:tc>
                  <a:txBody>
                    <a:bodyPr/>
                    <a:lstStyle/>
                    <a:p>
                      <a:pPr algn="r" fontAlgn="ctr"/>
                      <a:r>
                        <a:rPr lang="pt-BR" sz="1600" b="1" u="none" strike="noStrike" dirty="0">
                          <a:effectLst/>
                        </a:rPr>
                        <a:t>Norte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xmlns="" val="10000"/>
                  </a:ext>
                </a:extLst>
              </a:tr>
              <a:tr h="324000">
                <a:tc>
                  <a:txBody>
                    <a:bodyPr/>
                    <a:lstStyle/>
                    <a:p>
                      <a:pPr algn="r" fontAlgn="ctr"/>
                      <a:r>
                        <a:rPr lang="pt-BR" sz="1600" b="1" u="none" strike="noStrike" dirty="0">
                          <a:effectLst/>
                        </a:rPr>
                        <a:t>Nordeste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1"/>
                  </a:ext>
                </a:extLst>
              </a:tr>
              <a:tr h="324000">
                <a:tc>
                  <a:txBody>
                    <a:bodyPr/>
                    <a:lstStyle/>
                    <a:p>
                      <a:pPr algn="r" fontAlgn="ctr"/>
                      <a:r>
                        <a:rPr lang="pt-BR" sz="1600" b="1" u="none" strike="noStrike" dirty="0">
                          <a:effectLst/>
                        </a:rPr>
                        <a:t>Centro-Oeste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xmlns="" val="10002"/>
                  </a:ext>
                </a:extLst>
              </a:tr>
              <a:tr h="324000">
                <a:tc>
                  <a:txBody>
                    <a:bodyPr/>
                    <a:lstStyle/>
                    <a:p>
                      <a:pPr algn="r" fontAlgn="ctr"/>
                      <a:r>
                        <a:rPr lang="pt-BR" sz="1600" b="1" u="none" strike="noStrike" dirty="0">
                          <a:effectLst/>
                        </a:rPr>
                        <a:t>Sudeste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xmlns="" val="10003"/>
                  </a:ext>
                </a:extLst>
              </a:tr>
              <a:tr h="324000">
                <a:tc>
                  <a:txBody>
                    <a:bodyPr/>
                    <a:lstStyle/>
                    <a:p>
                      <a:pPr algn="r" fontAlgn="ctr"/>
                      <a:r>
                        <a:rPr lang="pt-BR" sz="1600" b="1" u="none" strike="noStrike" dirty="0">
                          <a:effectLst/>
                        </a:rPr>
                        <a:t>Sul</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0004"/>
                  </a:ext>
                </a:extLst>
              </a:tr>
            </a:tbl>
          </a:graphicData>
        </a:graphic>
      </p:graphicFrame>
      <p:sp>
        <p:nvSpPr>
          <p:cNvPr id="18" name="CaixaDeTexto 97"/>
          <p:cNvSpPr txBox="1"/>
          <p:nvPr/>
        </p:nvSpPr>
        <p:spPr>
          <a:xfrm>
            <a:off x="639269" y="1271628"/>
            <a:ext cx="2739049" cy="156966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3200" b="1" i="1" dirty="0">
                <a:solidFill>
                  <a:schemeClr val="accent1">
                    <a:lumMod val="50000"/>
                  </a:schemeClr>
                </a:solidFill>
              </a:rPr>
              <a:t>resultados para a empresa </a:t>
            </a:r>
            <a:r>
              <a:rPr lang="pt-BR" sz="1200" b="1" i="1" dirty="0">
                <a:solidFill>
                  <a:schemeClr val="accent1">
                    <a:lumMod val="50000"/>
                  </a:schemeClr>
                </a:solidFill>
              </a:rPr>
              <a:t>(P14)</a:t>
            </a:r>
          </a:p>
        </p:txBody>
      </p:sp>
      <p:grpSp>
        <p:nvGrpSpPr>
          <p:cNvPr id="19" name="Grupo 2505"/>
          <p:cNvGrpSpPr/>
          <p:nvPr/>
        </p:nvGrpSpPr>
        <p:grpSpPr>
          <a:xfrm>
            <a:off x="4717047" y="1247274"/>
            <a:ext cx="1230010" cy="1101572"/>
            <a:chOff x="6232709" y="2122719"/>
            <a:chExt cx="1230010" cy="1101572"/>
          </a:xfrm>
          <a:solidFill>
            <a:schemeClr val="bg1"/>
          </a:solidFill>
        </p:grpSpPr>
        <p:sp>
          <p:nvSpPr>
            <p:cNvPr id="20" name="Retângulo de cantos arredondados 2506"/>
            <p:cNvSpPr/>
            <p:nvPr/>
          </p:nvSpPr>
          <p:spPr>
            <a:xfrm>
              <a:off x="6233043" y="2122719"/>
              <a:ext cx="1229676" cy="1101572"/>
            </a:xfrm>
            <a:prstGeom prst="roundRect">
              <a:avLst/>
            </a:prstGeom>
            <a:grp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51"/>
            <p:cNvSpPr txBox="1"/>
            <p:nvPr/>
          </p:nvSpPr>
          <p:spPr>
            <a:xfrm>
              <a:off x="6232709"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2">
                      <a:lumMod val="75000"/>
                    </a:schemeClr>
                  </a:solidFill>
                  <a:latin typeface="Arial Narrow" panose="020B0606020202030204" pitchFamily="34" charset="0"/>
                </a:rPr>
                <a:t>7,5</a:t>
              </a:r>
              <a:endParaRPr lang="pt-BR" sz="2800" b="1" dirty="0">
                <a:solidFill>
                  <a:schemeClr val="accent2">
                    <a:lumMod val="75000"/>
                  </a:schemeClr>
                </a:solidFill>
                <a:latin typeface="Arial Narrow" panose="020B0606020202030204" pitchFamily="34" charset="0"/>
              </a:endParaRPr>
            </a:p>
          </p:txBody>
        </p:sp>
      </p:grpSp>
      <p:sp>
        <p:nvSpPr>
          <p:cNvPr id="22" name="Rectangle 28"/>
          <p:cNvSpPr>
            <a:spLocks noChangeArrowheads="1"/>
          </p:cNvSpPr>
          <p:nvPr/>
        </p:nvSpPr>
        <p:spPr bwMode="auto">
          <a:xfrm>
            <a:off x="3269985" y="1507418"/>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pic>
        <p:nvPicPr>
          <p:cNvPr id="23" name="Imagem 22"/>
          <p:cNvPicPr>
            <a:picLocks noChangeAspect="1"/>
          </p:cNvPicPr>
          <p:nvPr/>
        </p:nvPicPr>
        <p:blipFill>
          <a:blip r:embed="rId2"/>
          <a:stretch>
            <a:fillRect/>
          </a:stretch>
        </p:blipFill>
        <p:spPr>
          <a:xfrm>
            <a:off x="7435312" y="990315"/>
            <a:ext cx="2486983" cy="1459940"/>
          </a:xfrm>
          <a:prstGeom prst="rect">
            <a:avLst/>
          </a:prstGeom>
        </p:spPr>
      </p:pic>
      <p:grpSp>
        <p:nvGrpSpPr>
          <p:cNvPr id="52" name="Grupo 16"/>
          <p:cNvGrpSpPr/>
          <p:nvPr/>
        </p:nvGrpSpPr>
        <p:grpSpPr>
          <a:xfrm>
            <a:off x="861990" y="4510329"/>
            <a:ext cx="10708910" cy="1276006"/>
            <a:chOff x="646289" y="4702333"/>
            <a:chExt cx="10708910" cy="2656115"/>
          </a:xfrm>
        </p:grpSpPr>
        <p:cxnSp>
          <p:nvCxnSpPr>
            <p:cNvPr id="53" name="Conector reto 52"/>
            <p:cNvCxnSpPr/>
            <p:nvPr/>
          </p:nvCxnSpPr>
          <p:spPr>
            <a:xfrm flipV="1">
              <a:off x="64628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V="1">
              <a:off x="1067626"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flipV="1">
              <a:off x="147049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flipV="1">
              <a:off x="192877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flipV="1">
              <a:off x="235010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flipV="1">
              <a:off x="278068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3211255"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363259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407240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4466030"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flipV="1">
              <a:off x="4896603"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V="1">
              <a:off x="5345648"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flipV="1">
              <a:off x="577622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flipV="1">
              <a:off x="6188322"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6618895"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flipV="1">
              <a:off x="7049468"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flipV="1">
              <a:off x="748004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7910614"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flipV="1">
              <a:off x="8341187"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V="1">
              <a:off x="8771760"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9202333"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9632906"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10045007"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Conector reto 75"/>
            <p:cNvCxnSpPr/>
            <p:nvPr/>
          </p:nvCxnSpPr>
          <p:spPr>
            <a:xfrm flipV="1">
              <a:off x="10466344"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flipV="1">
              <a:off x="10887681"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flipV="1">
              <a:off x="11355199" y="4702333"/>
              <a:ext cx="0" cy="26561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82" name="Gráfico 81"/>
          <p:cNvGraphicFramePr>
            <a:graphicFrameLocks/>
          </p:cNvGraphicFramePr>
          <p:nvPr>
            <p:extLst>
              <p:ext uri="{D42A27DB-BD31-4B8C-83A1-F6EECF244321}">
                <p14:modId xmlns:p14="http://schemas.microsoft.com/office/powerpoint/2010/main" val="1531858480"/>
              </p:ext>
            </p:extLst>
          </p:nvPr>
        </p:nvGraphicFramePr>
        <p:xfrm>
          <a:off x="297920" y="2527575"/>
          <a:ext cx="11388004" cy="32766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3" name="Gráfico 82"/>
          <p:cNvGraphicFramePr>
            <a:graphicFrameLocks/>
          </p:cNvGraphicFramePr>
          <p:nvPr>
            <p:extLst>
              <p:ext uri="{D42A27DB-BD31-4B8C-83A1-F6EECF244321}">
                <p14:modId xmlns:p14="http://schemas.microsoft.com/office/powerpoint/2010/main" val="3899435095"/>
              </p:ext>
            </p:extLst>
          </p:nvPr>
        </p:nvGraphicFramePr>
        <p:xfrm>
          <a:off x="297920" y="5046762"/>
          <a:ext cx="11388004" cy="98713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6" name="Gráfico 85"/>
          <p:cNvGraphicFramePr>
            <a:graphicFrameLocks/>
          </p:cNvGraphicFramePr>
          <p:nvPr>
            <p:extLst>
              <p:ext uri="{D42A27DB-BD31-4B8C-83A1-F6EECF244321}">
                <p14:modId xmlns:p14="http://schemas.microsoft.com/office/powerpoint/2010/main" val="955335471"/>
              </p:ext>
            </p:extLst>
          </p:nvPr>
        </p:nvGraphicFramePr>
        <p:xfrm>
          <a:off x="297920" y="5057379"/>
          <a:ext cx="11388004" cy="987137"/>
        </p:xfrm>
        <a:graphic>
          <a:graphicData uri="http://schemas.openxmlformats.org/drawingml/2006/chart">
            <c:chart xmlns:c="http://schemas.openxmlformats.org/drawingml/2006/chart" xmlns:r="http://schemas.openxmlformats.org/officeDocument/2006/relationships" r:id="rId5"/>
          </a:graphicData>
        </a:graphic>
      </p:graphicFrame>
      <p:cxnSp>
        <p:nvCxnSpPr>
          <p:cNvPr id="79" name="Conector reto 78"/>
          <p:cNvCxnSpPr/>
          <p:nvPr/>
        </p:nvCxnSpPr>
        <p:spPr>
          <a:xfrm>
            <a:off x="76427" y="3747750"/>
            <a:ext cx="12060000" cy="0"/>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43" name="Gráfico 42"/>
          <p:cNvGraphicFramePr>
            <a:graphicFrameLocks/>
          </p:cNvGraphicFramePr>
          <p:nvPr>
            <p:extLst>
              <p:ext uri="{D42A27DB-BD31-4B8C-83A1-F6EECF244321}">
                <p14:modId xmlns:p14="http://schemas.microsoft.com/office/powerpoint/2010/main" val="1111392167"/>
              </p:ext>
            </p:extLst>
          </p:nvPr>
        </p:nvGraphicFramePr>
        <p:xfrm>
          <a:off x="297920" y="2518929"/>
          <a:ext cx="11388004" cy="32766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243124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300" fill="hold"/>
                                        <p:tgtEl>
                                          <p:spTgt spid="19"/>
                                        </p:tgtEl>
                                        <p:attrNameLst>
                                          <p:attrName>ppt_x</p:attrName>
                                        </p:attrNameLst>
                                      </p:cBhvr>
                                      <p:tavLst>
                                        <p:tav tm="0">
                                          <p:val>
                                            <p:strVal val="#ppt_x"/>
                                          </p:val>
                                        </p:tav>
                                        <p:tav tm="100000">
                                          <p:val>
                                            <p:strVal val="#ppt_x"/>
                                          </p:val>
                                        </p:tav>
                                      </p:tavLst>
                                    </p:anim>
                                    <p:anim calcmode="lin" valueType="num">
                                      <p:cBhvr additive="base">
                                        <p:cTn id="13" dur="300" fill="hold"/>
                                        <p:tgtEl>
                                          <p:spTgt spid="19"/>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300" fill="hold"/>
                                        <p:tgtEl>
                                          <p:spTgt spid="22"/>
                                        </p:tgtEl>
                                        <p:attrNameLst>
                                          <p:attrName>ppt_x</p:attrName>
                                        </p:attrNameLst>
                                      </p:cBhvr>
                                      <p:tavLst>
                                        <p:tav tm="0">
                                          <p:val>
                                            <p:strVal val="#ppt_x"/>
                                          </p:val>
                                        </p:tav>
                                        <p:tav tm="100000">
                                          <p:val>
                                            <p:strVal val="#ppt_x"/>
                                          </p:val>
                                        </p:tav>
                                      </p:tavLst>
                                    </p:anim>
                                    <p:anim calcmode="lin" valueType="num">
                                      <p:cBhvr additive="base">
                                        <p:cTn id="17" dur="3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1000"/>
                                        <p:tgtEl>
                                          <p:spTgt spid="43"/>
                                        </p:tgtEl>
                                      </p:cBhvr>
                                    </p:animEffect>
                                    <p:anim calcmode="lin" valueType="num">
                                      <p:cBhvr>
                                        <p:cTn id="26" dur="1000" fill="hold"/>
                                        <p:tgtEl>
                                          <p:spTgt spid="43"/>
                                        </p:tgtEl>
                                        <p:attrNameLst>
                                          <p:attrName>ppt_x</p:attrName>
                                        </p:attrNameLst>
                                      </p:cBhvr>
                                      <p:tavLst>
                                        <p:tav tm="0">
                                          <p:val>
                                            <p:strVal val="#ppt_x"/>
                                          </p:val>
                                        </p:tav>
                                        <p:tav tm="100000">
                                          <p:val>
                                            <p:strVal val="#ppt_x"/>
                                          </p:val>
                                        </p:tav>
                                      </p:tavLst>
                                    </p:anim>
                                    <p:anim calcmode="lin" valueType="num">
                                      <p:cBhvr>
                                        <p:cTn id="27" dur="1000" fill="hold"/>
                                        <p:tgtEl>
                                          <p:spTgt spid="43"/>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86"/>
                                        </p:tgtEl>
                                        <p:attrNameLst>
                                          <p:attrName>style.visibility</p:attrName>
                                        </p:attrNameLst>
                                      </p:cBhvr>
                                      <p:to>
                                        <p:strVal val="visible"/>
                                      </p:to>
                                    </p:set>
                                    <p:animEffect transition="in" filter="fade">
                                      <p:cBhvr>
                                        <p:cTn id="30" dur="1000"/>
                                        <p:tgtEl>
                                          <p:spTgt spid="86"/>
                                        </p:tgtEl>
                                      </p:cBhvr>
                                    </p:animEffect>
                                    <p:anim calcmode="lin" valueType="num">
                                      <p:cBhvr>
                                        <p:cTn id="31" dur="1000" fill="hold"/>
                                        <p:tgtEl>
                                          <p:spTgt spid="86"/>
                                        </p:tgtEl>
                                        <p:attrNameLst>
                                          <p:attrName>ppt_x</p:attrName>
                                        </p:attrNameLst>
                                      </p:cBhvr>
                                      <p:tavLst>
                                        <p:tav tm="0">
                                          <p:val>
                                            <p:strVal val="#ppt_x"/>
                                          </p:val>
                                        </p:tav>
                                        <p:tav tm="100000">
                                          <p:val>
                                            <p:strVal val="#ppt_x"/>
                                          </p:val>
                                        </p:tav>
                                      </p:tavLst>
                                    </p:anim>
                                    <p:anim calcmode="lin" valueType="num">
                                      <p:cBhvr>
                                        <p:cTn id="32" dur="1000" fill="hold"/>
                                        <p:tgtEl>
                                          <p:spTgt spid="86"/>
                                        </p:tgtEl>
                                        <p:attrNameLst>
                                          <p:attrName>ppt_y</p:attrName>
                                        </p:attrNameLst>
                                      </p:cBhvr>
                                      <p:tavLst>
                                        <p:tav tm="0">
                                          <p:val>
                                            <p:strVal val="#ppt_y+.1"/>
                                          </p:val>
                                        </p:tav>
                                        <p:tav tm="100000">
                                          <p:val>
                                            <p:strVal val="#ppt_y"/>
                                          </p:val>
                                        </p:tav>
                                      </p:tavLst>
                                    </p:anim>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left)">
                                      <p:cBhvr>
                                        <p:cTn id="36" dur="500"/>
                                        <p:tgtEl>
                                          <p:spTgt spid="17"/>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82"/>
                                        </p:tgtEl>
                                        <p:attrNameLst>
                                          <p:attrName>style.visibility</p:attrName>
                                        </p:attrNameLst>
                                      </p:cBhvr>
                                      <p:to>
                                        <p:strVal val="visible"/>
                                      </p:to>
                                    </p:set>
                                    <p:animEffect transition="in" filter="barn(inVertical)">
                                      <p:cBhvr>
                                        <p:cTn id="41" dur="500"/>
                                        <p:tgtEl>
                                          <p:spTgt spid="82"/>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83"/>
                                        </p:tgtEl>
                                        <p:attrNameLst>
                                          <p:attrName>style.visibility</p:attrName>
                                        </p:attrNameLst>
                                      </p:cBhvr>
                                      <p:to>
                                        <p:strVal val="visible"/>
                                      </p:to>
                                    </p:set>
                                    <p:animEffect transition="in" filter="barn(inVertical)">
                                      <p:cBhvr>
                                        <p:cTn id="44" dur="500"/>
                                        <p:tgtEl>
                                          <p:spTgt spid="83"/>
                                        </p:tgtEl>
                                      </p:cBhvr>
                                    </p:animEffect>
                                  </p:childTnLst>
                                </p:cTn>
                              </p:par>
                              <p:par>
                                <p:cTn id="45" presetID="22" presetClass="exit" presetSubtype="4" fill="hold" grpId="1" nodeType="withEffect">
                                  <p:stCondLst>
                                    <p:cond delay="0"/>
                                  </p:stCondLst>
                                  <p:childTnLst>
                                    <p:animEffect transition="out" filter="wipe(down)">
                                      <p:cBhvr>
                                        <p:cTn id="46" dur="500"/>
                                        <p:tgtEl>
                                          <p:spTgt spid="43"/>
                                        </p:tgtEl>
                                      </p:cBhvr>
                                    </p:animEffect>
                                    <p:set>
                                      <p:cBhvr>
                                        <p:cTn id="47" dur="1" fill="hold">
                                          <p:stCondLst>
                                            <p:cond delay="499"/>
                                          </p:stCondLst>
                                        </p:cTn>
                                        <p:tgtEl>
                                          <p:spTgt spid="43"/>
                                        </p:tgtEl>
                                        <p:attrNameLst>
                                          <p:attrName>style.visibility</p:attrName>
                                        </p:attrNameLst>
                                      </p:cBhvr>
                                      <p:to>
                                        <p:strVal val="hidden"/>
                                      </p:to>
                                    </p:set>
                                  </p:childTnLst>
                                </p:cTn>
                              </p:par>
                              <p:par>
                                <p:cTn id="48" presetID="22" presetClass="exit" presetSubtype="4" fill="hold" grpId="1" nodeType="withEffect">
                                  <p:stCondLst>
                                    <p:cond delay="0"/>
                                  </p:stCondLst>
                                  <p:childTnLst>
                                    <p:animEffect transition="out" filter="wipe(down)">
                                      <p:cBhvr>
                                        <p:cTn id="49" dur="500"/>
                                        <p:tgtEl>
                                          <p:spTgt spid="86"/>
                                        </p:tgtEl>
                                      </p:cBhvr>
                                    </p:animEffect>
                                    <p:set>
                                      <p:cBhvr>
                                        <p:cTn id="50" dur="1" fill="hold">
                                          <p:stCondLst>
                                            <p:cond delay="499"/>
                                          </p:stCondLst>
                                        </p:cTn>
                                        <p:tgtEl>
                                          <p:spTgt spid="86"/>
                                        </p:tgtEl>
                                        <p:attrNameLst>
                                          <p:attrName>style.visibility</p:attrName>
                                        </p:attrNameLst>
                                      </p:cBhvr>
                                      <p:to>
                                        <p:strVal val="hidden"/>
                                      </p:to>
                                    </p:set>
                                  </p:childTnLst>
                                </p:cTn>
                              </p:par>
                              <p:par>
                                <p:cTn id="51" presetID="1" presetClass="entr" presetSubtype="0" fill="hold" nodeType="withEffect">
                                  <p:stCondLst>
                                    <p:cond delay="0"/>
                                  </p:stCondLst>
                                  <p:childTnLst>
                                    <p:set>
                                      <p:cBhvr>
                                        <p:cTn id="52" dur="1" fill="hold">
                                          <p:stCondLst>
                                            <p:cond delay="0"/>
                                          </p:stCondLst>
                                        </p:cTn>
                                        <p:tgtEl>
                                          <p:spTgt spid="52"/>
                                        </p:tgtEl>
                                        <p:attrNameLst>
                                          <p:attrName>style.visibility</p:attrName>
                                        </p:attrNameLst>
                                      </p:cBhvr>
                                      <p:to>
                                        <p:strVal val="visible"/>
                                      </p:to>
                                    </p:set>
                                  </p:childTnLst>
                                </p:cTn>
                              </p:par>
                              <p:par>
                                <p:cTn id="53" presetID="22" presetClass="entr" presetSubtype="8" fill="hold" nodeType="withEffect">
                                  <p:stCondLst>
                                    <p:cond delay="0"/>
                                  </p:stCondLst>
                                  <p:childTnLst>
                                    <p:set>
                                      <p:cBhvr>
                                        <p:cTn id="54" dur="1" fill="hold">
                                          <p:stCondLst>
                                            <p:cond delay="0"/>
                                          </p:stCondLst>
                                        </p:cTn>
                                        <p:tgtEl>
                                          <p:spTgt spid="79"/>
                                        </p:tgtEl>
                                        <p:attrNameLst>
                                          <p:attrName>style.visibility</p:attrName>
                                        </p:attrNameLst>
                                      </p:cBhvr>
                                      <p:to>
                                        <p:strVal val="visible"/>
                                      </p:to>
                                    </p:set>
                                    <p:animEffect transition="in" filter="wipe(left)">
                                      <p:cBhvr>
                                        <p:cTn id="55"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2" grpId="0"/>
      <p:bldGraphic spid="82" grpId="0">
        <p:bldAsOne/>
      </p:bldGraphic>
      <p:bldGraphic spid="83" grpId="0">
        <p:bldAsOne/>
      </p:bldGraphic>
      <p:bldGraphic spid="86" grpId="0">
        <p:bldAsOne/>
      </p:bldGraphic>
      <p:bldGraphic spid="86" grpId="1">
        <p:bldAsOne/>
      </p:bldGraphic>
      <p:bldGraphic spid="43" grpId="0">
        <p:bldAsOne/>
      </p:bldGraphic>
      <p:bldGraphic spid="43" grpId="1">
        <p:bldAsOne/>
      </p:bldGraphic>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Espaço Reservado para Conteúdo 2"/>
          <p:cNvSpPr>
            <a:spLocks noGrp="1"/>
          </p:cNvSpPr>
          <p:nvPr>
            <p:ph idx="1"/>
          </p:nvPr>
        </p:nvSpPr>
        <p:spPr>
          <a:xfrm>
            <a:off x="479424" y="2897945"/>
            <a:ext cx="3572395" cy="2631345"/>
          </a:xfrm>
        </p:spPr>
        <p:txBody>
          <a:bodyPr/>
          <a:lstStyle/>
          <a:p>
            <a:r>
              <a:rPr lang="pt-BR" sz="2000" dirty="0">
                <a:solidFill>
                  <a:schemeClr val="tx1"/>
                </a:solidFill>
                <a:latin typeface="+mn-lt"/>
              </a:rPr>
              <a:t>para os 76% dos entrevistados que realizaram mudanças nas empresas como consequência do </a:t>
            </a:r>
            <a:r>
              <a:rPr lang="pt-BR" sz="2000" dirty="0" err="1">
                <a:solidFill>
                  <a:schemeClr val="tx1"/>
                </a:solidFill>
                <a:latin typeface="+mn-lt"/>
              </a:rPr>
              <a:t>Sebraetec</a:t>
            </a:r>
            <a:r>
              <a:rPr lang="pt-BR" sz="2000" dirty="0">
                <a:solidFill>
                  <a:schemeClr val="tx1"/>
                </a:solidFill>
                <a:latin typeface="+mn-lt"/>
              </a:rPr>
              <a:t> , observa-se que, na média, cada participante realizou praticamente 7 diferentes tipos de melhorias </a:t>
            </a:r>
            <a:r>
              <a:rPr lang="pt-BR" sz="1200" dirty="0">
                <a:solidFill>
                  <a:schemeClr val="tx1"/>
                </a:solidFill>
                <a:latin typeface="+mn-lt"/>
              </a:rPr>
              <a:t>(P16) </a:t>
            </a:r>
          </a:p>
        </p:txBody>
      </p:sp>
      <p:sp>
        <p:nvSpPr>
          <p:cNvPr id="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15" name="Tabela 14"/>
          <p:cNvGraphicFramePr>
            <a:graphicFrameLocks noGrp="1"/>
          </p:cNvGraphicFramePr>
          <p:nvPr>
            <p:extLst/>
          </p:nvPr>
        </p:nvGraphicFramePr>
        <p:xfrm>
          <a:off x="4223355" y="1005572"/>
          <a:ext cx="6130266" cy="4383038"/>
        </p:xfrm>
        <a:graphic>
          <a:graphicData uri="http://schemas.openxmlformats.org/drawingml/2006/table">
            <a:tbl>
              <a:tblPr>
                <a:tableStyleId>{5C22544A-7EE6-4342-B048-85BDC9FD1C3A}</a:tableStyleId>
              </a:tblPr>
              <a:tblGrid>
                <a:gridCol w="5454261">
                  <a:extLst>
                    <a:ext uri="{9D8B030D-6E8A-4147-A177-3AD203B41FA5}">
                      <a16:colId xmlns:a16="http://schemas.microsoft.com/office/drawing/2014/main" xmlns="" val="20000"/>
                    </a:ext>
                  </a:extLst>
                </a:gridCol>
                <a:gridCol w="626303">
                  <a:extLst>
                    <a:ext uri="{9D8B030D-6E8A-4147-A177-3AD203B41FA5}">
                      <a16:colId xmlns:a16="http://schemas.microsoft.com/office/drawing/2014/main" xmlns="" val="20001"/>
                    </a:ext>
                  </a:extLst>
                </a:gridCol>
                <a:gridCol w="49702">
                  <a:extLst>
                    <a:ext uri="{9D8B030D-6E8A-4147-A177-3AD203B41FA5}">
                      <a16:colId xmlns:a16="http://schemas.microsoft.com/office/drawing/2014/main" xmlns="" val="20002"/>
                    </a:ext>
                  </a:extLst>
                </a:gridCol>
              </a:tblGrid>
              <a:tr h="398458">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800" b="0" i="0" u="none" strike="noStrike" dirty="0">
                          <a:solidFill>
                            <a:schemeClr val="accent5">
                              <a:lumMod val="50000"/>
                            </a:schemeClr>
                          </a:solidFill>
                          <a:effectLst/>
                          <a:latin typeface="+mn-lt"/>
                        </a:rPr>
                        <a:t>melhorou o atendimento</a:t>
                      </a:r>
                    </a:p>
                  </a:txBody>
                  <a:tcPr marL="12151" marR="12151" marT="12151"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94%</a:t>
                      </a:r>
                    </a:p>
                  </a:txBody>
                  <a:tcPr marL="9525" marR="108000"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0"/>
                  </a:ext>
                </a:extLst>
              </a:tr>
              <a:tr h="398458">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altLang="pt-BR" sz="1800" b="0" u="none" dirty="0">
                          <a:solidFill>
                            <a:schemeClr val="accent5">
                              <a:lumMod val="50000"/>
                            </a:schemeClr>
                          </a:solidFill>
                          <a:latin typeface="+mn-lt"/>
                          <a:cs typeface="Arial" pitchFamily="34" charset="0"/>
                        </a:rPr>
                        <a:t>melhorou a qualidade de produtos e serviços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92%</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1"/>
                  </a:ext>
                </a:extLst>
              </a:tr>
              <a:tr h="398458">
                <a:tc>
                  <a:txBody>
                    <a:bodyPr/>
                    <a:lstStyle/>
                    <a:p>
                      <a:pPr algn="r" fontAlgn="b"/>
                      <a:r>
                        <a:rPr lang="pt-BR" sz="1800" b="0" i="0" u="none" strike="noStrike" dirty="0">
                          <a:solidFill>
                            <a:schemeClr val="accent5">
                              <a:lumMod val="50000"/>
                            </a:schemeClr>
                          </a:solidFill>
                          <a:effectLst/>
                          <a:latin typeface="+mn-lt"/>
                        </a:rPr>
                        <a:t>reduziu desperdícios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85%</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2"/>
                  </a:ext>
                </a:extLst>
              </a:tr>
              <a:tr h="398458">
                <a:tc>
                  <a:txBody>
                    <a:bodyPr/>
                    <a:lstStyle/>
                    <a:p>
                      <a:pPr marL="0" marR="0" indent="0" algn="r" defTabSz="914400" rtl="0" eaLnBrk="1" fontAlgn="b" latinLnBrk="0" hangingPunct="1">
                        <a:lnSpc>
                          <a:spcPct val="100000"/>
                        </a:lnSpc>
                        <a:spcBef>
                          <a:spcPts val="0"/>
                        </a:spcBef>
                        <a:spcAft>
                          <a:spcPts val="0"/>
                        </a:spcAft>
                        <a:buClrTx/>
                        <a:buSzTx/>
                        <a:buFontTx/>
                        <a:buNone/>
                        <a:tabLst/>
                        <a:defRPr/>
                      </a:pPr>
                      <a:r>
                        <a:rPr lang="pt-BR" sz="1800" b="0" i="0" u="none" strike="noStrike" dirty="0">
                          <a:solidFill>
                            <a:schemeClr val="accent5">
                              <a:lumMod val="50000"/>
                            </a:schemeClr>
                          </a:solidFill>
                          <a:effectLst/>
                          <a:latin typeface="+mn-lt"/>
                        </a:rPr>
                        <a:t>reduziu custos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79%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7"/>
                  </a:ext>
                </a:extLst>
              </a:tr>
              <a:tr h="398458">
                <a:tc>
                  <a:txBody>
                    <a:bodyPr/>
                    <a:lstStyle/>
                    <a:p>
                      <a:pPr algn="r" fontAlgn="b"/>
                      <a:r>
                        <a:rPr lang="pt-BR" sz="1800" b="0" i="0" u="none" strike="noStrike" dirty="0">
                          <a:solidFill>
                            <a:schemeClr val="accent5">
                              <a:lumMod val="50000"/>
                            </a:schemeClr>
                          </a:solidFill>
                          <a:effectLst/>
                          <a:latin typeface="+mn-lt"/>
                        </a:rPr>
                        <a:t>otimizou o consumo de água ou energia</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69%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3"/>
                  </a:ext>
                </a:extLst>
              </a:tr>
              <a:tr h="398458">
                <a:tc>
                  <a:txBody>
                    <a:bodyPr/>
                    <a:lstStyle/>
                    <a:p>
                      <a:pPr algn="r" fontAlgn="b"/>
                      <a:r>
                        <a:rPr lang="pt-BR" sz="1800" b="0" i="0" u="none" strike="noStrike" dirty="0">
                          <a:solidFill>
                            <a:schemeClr val="accent5">
                              <a:lumMod val="50000"/>
                            </a:schemeClr>
                          </a:solidFill>
                          <a:effectLst/>
                          <a:latin typeface="+mn-lt"/>
                        </a:rPr>
                        <a:t>melhorou o layout da loja</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63%</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4"/>
                  </a:ext>
                </a:extLst>
              </a:tr>
              <a:tr h="398458">
                <a:tc>
                  <a:txBody>
                    <a:bodyPr/>
                    <a:lstStyle/>
                    <a:p>
                      <a:pPr algn="r" fontAlgn="b"/>
                      <a:r>
                        <a:rPr lang="pt-BR" sz="1800" b="0" i="0" u="none" strike="noStrike" dirty="0">
                          <a:solidFill>
                            <a:schemeClr val="accent5">
                              <a:lumMod val="50000"/>
                            </a:schemeClr>
                          </a:solidFill>
                          <a:effectLst/>
                          <a:latin typeface="+mn-lt"/>
                        </a:rPr>
                        <a:t>lançou algum produto ou serviço novo</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53%</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5"/>
                  </a:ext>
                </a:extLst>
              </a:tr>
              <a:tr h="398458">
                <a:tc>
                  <a:txBody>
                    <a:bodyPr/>
                    <a:lstStyle/>
                    <a:p>
                      <a:pPr algn="r" fontAlgn="b"/>
                      <a:r>
                        <a:rPr lang="pt-BR" sz="1800" b="0" i="0" u="none" strike="noStrike" dirty="0">
                          <a:solidFill>
                            <a:schemeClr val="accent5">
                              <a:lumMod val="50000"/>
                            </a:schemeClr>
                          </a:solidFill>
                          <a:effectLst/>
                          <a:latin typeface="+mn-lt"/>
                        </a:rPr>
                        <a:t>fez reciclagem de materiais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49%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6"/>
                  </a:ext>
                </a:extLst>
              </a:tr>
              <a:tr h="398458">
                <a:tc>
                  <a:txBody>
                    <a:bodyPr/>
                    <a:lstStyle/>
                    <a:p>
                      <a:pPr algn="r" fontAlgn="b"/>
                      <a:r>
                        <a:rPr lang="pt-BR" sz="1800" b="0" i="0" u="none" strike="noStrike" dirty="0">
                          <a:solidFill>
                            <a:schemeClr val="accent5">
                              <a:lumMod val="50000"/>
                            </a:schemeClr>
                          </a:solidFill>
                          <a:effectLst/>
                          <a:latin typeface="+mn-lt"/>
                        </a:rPr>
                        <a:t>obteve certificações de qualidade em produto / processo</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40%</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8"/>
                  </a:ext>
                </a:extLst>
              </a:tr>
              <a:tr h="398458">
                <a:tc>
                  <a:txBody>
                    <a:bodyPr/>
                    <a:lstStyle/>
                    <a:p>
                      <a:pPr marL="0" marR="0" indent="0" algn="r" defTabSz="914400" rtl="0" eaLnBrk="1" fontAlgn="b" latinLnBrk="0" hangingPunct="1">
                        <a:lnSpc>
                          <a:spcPct val="100000"/>
                        </a:lnSpc>
                        <a:spcBef>
                          <a:spcPts val="0"/>
                        </a:spcBef>
                        <a:spcAft>
                          <a:spcPts val="0"/>
                        </a:spcAft>
                        <a:buClrTx/>
                        <a:buSzTx/>
                        <a:buFontTx/>
                        <a:buNone/>
                        <a:tabLst/>
                        <a:defRPr/>
                      </a:pPr>
                      <a:r>
                        <a:rPr lang="pt-BR" sz="1800" b="0" i="0" u="none" strike="noStrike" dirty="0">
                          <a:solidFill>
                            <a:schemeClr val="accent5">
                              <a:lumMod val="50000"/>
                            </a:schemeClr>
                          </a:solidFill>
                          <a:effectLst/>
                          <a:latin typeface="+mn-lt"/>
                        </a:rPr>
                        <a:t>criou novo design de embalagens e produtos</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31%</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9"/>
                  </a:ext>
                </a:extLst>
              </a:tr>
              <a:tr h="398458">
                <a:tc>
                  <a:txBody>
                    <a:bodyPr/>
                    <a:lstStyle/>
                    <a:p>
                      <a:pPr algn="r" fontAlgn="b"/>
                      <a:r>
                        <a:rPr lang="pt-BR" sz="1800" b="0" i="0" u="none" strike="noStrike" dirty="0">
                          <a:solidFill>
                            <a:schemeClr val="accent5">
                              <a:lumMod val="50000"/>
                            </a:schemeClr>
                          </a:solidFill>
                          <a:effectLst/>
                          <a:latin typeface="+mn-lt"/>
                        </a:rPr>
                        <a:t>criou site de comércio eletrônico</a:t>
                      </a:r>
                    </a:p>
                  </a:txBody>
                  <a:tcPr marL="12151" marR="12151" marT="12151"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pt-BR" sz="2000" b="1" i="0" u="none" strike="noStrike" dirty="0">
                          <a:solidFill>
                            <a:schemeClr val="bg1">
                              <a:lumMod val="50000"/>
                            </a:schemeClr>
                          </a:solidFill>
                          <a:effectLst/>
                          <a:latin typeface="+mn-lt"/>
                        </a:rPr>
                        <a:t>27%</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400" b="0" i="0" u="none" strike="noStrike" dirty="0">
                        <a:solidFill>
                          <a:srgbClr val="000000"/>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0"/>
                  </a:ext>
                </a:extLst>
              </a:tr>
            </a:tbl>
          </a:graphicData>
        </a:graphic>
      </p:graphicFrame>
      <p:graphicFrame>
        <p:nvGraphicFramePr>
          <p:cNvPr id="16" name="Gráfico 15"/>
          <p:cNvGraphicFramePr/>
          <p:nvPr>
            <p:extLst/>
          </p:nvPr>
        </p:nvGraphicFramePr>
        <p:xfrm>
          <a:off x="10353621" y="1029393"/>
          <a:ext cx="865476" cy="4371994"/>
        </p:xfrm>
        <a:graphic>
          <a:graphicData uri="http://schemas.openxmlformats.org/drawingml/2006/chart">
            <c:chart xmlns:c="http://schemas.openxmlformats.org/drawingml/2006/chart" xmlns:r="http://schemas.openxmlformats.org/officeDocument/2006/relationships" r:id="rId2"/>
          </a:graphicData>
        </a:graphic>
      </p:graphicFrame>
      <p:sp>
        <p:nvSpPr>
          <p:cNvPr id="19" name="CaixaDeTexto 97"/>
          <p:cNvSpPr txBox="1"/>
          <p:nvPr/>
        </p:nvSpPr>
        <p:spPr>
          <a:xfrm>
            <a:off x="630023" y="1177439"/>
            <a:ext cx="3083422" cy="1323439"/>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2000" b="1" i="1" dirty="0">
                <a:solidFill>
                  <a:schemeClr val="accent1">
                    <a:lumMod val="50000"/>
                  </a:schemeClr>
                </a:solidFill>
              </a:rPr>
              <a:t>participantes que fizeram mudanças na empresa como consequência do Sebraetec</a:t>
            </a:r>
          </a:p>
        </p:txBody>
      </p:sp>
      <p:graphicFrame>
        <p:nvGraphicFramePr>
          <p:cNvPr id="20" name="Tabela 19"/>
          <p:cNvGraphicFramePr>
            <a:graphicFrameLocks noGrp="1"/>
          </p:cNvGraphicFramePr>
          <p:nvPr>
            <p:extLst/>
          </p:nvPr>
        </p:nvGraphicFramePr>
        <p:xfrm>
          <a:off x="11376565" y="1005572"/>
          <a:ext cx="626303" cy="4383038"/>
        </p:xfrm>
        <a:graphic>
          <a:graphicData uri="http://schemas.openxmlformats.org/drawingml/2006/table">
            <a:tbl>
              <a:tblPr>
                <a:tableStyleId>{5C22544A-7EE6-4342-B048-85BDC9FD1C3A}</a:tableStyleId>
              </a:tblPr>
              <a:tblGrid>
                <a:gridCol w="626303">
                  <a:extLst>
                    <a:ext uri="{9D8B030D-6E8A-4147-A177-3AD203B41FA5}">
                      <a16:colId xmlns:a16="http://schemas.microsoft.com/office/drawing/2014/main" xmlns="" val="20001"/>
                    </a:ext>
                  </a:extLst>
                </a:gridCol>
              </a:tblGrid>
              <a:tr h="398458">
                <a:tc>
                  <a:txBody>
                    <a:bodyPr/>
                    <a:lstStyle/>
                    <a:p>
                      <a:pPr algn="l" fontAlgn="ctr"/>
                      <a:r>
                        <a:rPr lang="pt-BR" sz="1200" b="1" i="0" u="none" strike="noStrike" dirty="0">
                          <a:solidFill>
                            <a:schemeClr val="accent4">
                              <a:lumMod val="50000"/>
                            </a:schemeClr>
                          </a:solidFill>
                          <a:effectLst/>
                          <a:latin typeface="+mn-lt"/>
                        </a:rPr>
                        <a:t>93%</a:t>
                      </a:r>
                    </a:p>
                  </a:txBody>
                  <a:tcPr marL="9525" marR="108000"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398458">
                <a:tc>
                  <a:txBody>
                    <a:bodyPr/>
                    <a:lstStyle/>
                    <a:p>
                      <a:pPr algn="l" fontAlgn="ctr"/>
                      <a:r>
                        <a:rPr lang="pt-BR" sz="1200" b="1" i="0" u="none" strike="noStrike" dirty="0">
                          <a:solidFill>
                            <a:schemeClr val="accent4">
                              <a:lumMod val="50000"/>
                            </a:schemeClr>
                          </a:solidFill>
                          <a:effectLst/>
                          <a:latin typeface="+mn-lt"/>
                        </a:rPr>
                        <a:t>94%</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398458">
                <a:tc>
                  <a:txBody>
                    <a:bodyPr/>
                    <a:lstStyle/>
                    <a:p>
                      <a:pPr algn="l" fontAlgn="ctr"/>
                      <a:r>
                        <a:rPr lang="pt-BR" sz="1200" b="1" i="0" u="none" strike="noStrike" dirty="0">
                          <a:solidFill>
                            <a:schemeClr val="accent4">
                              <a:lumMod val="50000"/>
                            </a:schemeClr>
                          </a:solidFill>
                          <a:effectLst/>
                          <a:latin typeface="+mn-lt"/>
                        </a:rPr>
                        <a:t>85%</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398458">
                <a:tc>
                  <a:txBody>
                    <a:bodyPr/>
                    <a:lstStyle/>
                    <a:p>
                      <a:pPr algn="l" fontAlgn="ctr"/>
                      <a:r>
                        <a:rPr lang="pt-BR" sz="1200" b="1" i="0" u="none" strike="noStrike" dirty="0">
                          <a:solidFill>
                            <a:schemeClr val="accent4">
                              <a:lumMod val="50000"/>
                            </a:schemeClr>
                          </a:solidFill>
                          <a:effectLst/>
                          <a:latin typeface="+mn-lt"/>
                        </a:rPr>
                        <a:t>81%</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398458">
                <a:tc>
                  <a:txBody>
                    <a:bodyPr/>
                    <a:lstStyle/>
                    <a:p>
                      <a:pPr algn="l" fontAlgn="ctr"/>
                      <a:r>
                        <a:rPr lang="pt-BR" sz="1200" b="1" i="0" u="none" strike="noStrike" dirty="0">
                          <a:solidFill>
                            <a:schemeClr val="accent4">
                              <a:lumMod val="50000"/>
                            </a:schemeClr>
                          </a:solidFill>
                          <a:effectLst/>
                          <a:latin typeface="+mn-lt"/>
                        </a:rPr>
                        <a:t>69%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398458">
                <a:tc>
                  <a:txBody>
                    <a:bodyPr/>
                    <a:lstStyle/>
                    <a:p>
                      <a:pPr algn="l" fontAlgn="ctr"/>
                      <a:r>
                        <a:rPr lang="pt-BR" sz="1200" b="1" i="0" u="none" strike="noStrike" dirty="0">
                          <a:solidFill>
                            <a:schemeClr val="accent4">
                              <a:lumMod val="50000"/>
                            </a:schemeClr>
                          </a:solidFill>
                          <a:effectLst/>
                          <a:latin typeface="+mn-lt"/>
                        </a:rPr>
                        <a:t>65%</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398458">
                <a:tc>
                  <a:txBody>
                    <a:bodyPr/>
                    <a:lstStyle/>
                    <a:p>
                      <a:pPr algn="l" fontAlgn="ctr"/>
                      <a:r>
                        <a:rPr lang="pt-BR" sz="1200" b="1" i="0" u="none" strike="noStrike" dirty="0">
                          <a:solidFill>
                            <a:schemeClr val="accent4">
                              <a:lumMod val="50000"/>
                            </a:schemeClr>
                          </a:solidFill>
                          <a:effectLst/>
                          <a:latin typeface="+mn-lt"/>
                        </a:rPr>
                        <a:t>58%</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398458">
                <a:tc>
                  <a:txBody>
                    <a:bodyPr/>
                    <a:lstStyle/>
                    <a:p>
                      <a:pPr algn="l" fontAlgn="ctr"/>
                      <a:r>
                        <a:rPr lang="pt-BR" sz="1200" b="1" i="0" u="none" strike="noStrike" dirty="0">
                          <a:solidFill>
                            <a:schemeClr val="accent4">
                              <a:lumMod val="50000"/>
                            </a:schemeClr>
                          </a:solidFill>
                          <a:effectLst/>
                          <a:latin typeface="+mn-lt"/>
                        </a:rPr>
                        <a:t>49%</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398458">
                <a:tc>
                  <a:txBody>
                    <a:bodyPr/>
                    <a:lstStyle/>
                    <a:p>
                      <a:pPr algn="l" fontAlgn="ctr"/>
                      <a:r>
                        <a:rPr lang="pt-BR" sz="1200" b="1" i="0" u="none" strike="noStrike" dirty="0">
                          <a:solidFill>
                            <a:schemeClr val="accent4">
                              <a:lumMod val="50000"/>
                            </a:schemeClr>
                          </a:solidFill>
                          <a:effectLst/>
                          <a:latin typeface="+mn-lt"/>
                        </a:rPr>
                        <a:t>37%</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8"/>
                  </a:ext>
                </a:extLst>
              </a:tr>
              <a:tr h="398458">
                <a:tc>
                  <a:txBody>
                    <a:bodyPr/>
                    <a:lstStyle/>
                    <a:p>
                      <a:pPr algn="l" fontAlgn="ctr"/>
                      <a:r>
                        <a:rPr lang="pt-BR" sz="1200" b="1" i="0" u="none" strike="noStrike" dirty="0">
                          <a:solidFill>
                            <a:schemeClr val="accent4">
                              <a:lumMod val="50000"/>
                            </a:schemeClr>
                          </a:solidFill>
                          <a:effectLst/>
                          <a:latin typeface="+mn-lt"/>
                        </a:rPr>
                        <a:t>34%</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9"/>
                  </a:ext>
                </a:extLst>
              </a:tr>
              <a:tr h="398458">
                <a:tc>
                  <a:txBody>
                    <a:bodyPr/>
                    <a:lstStyle/>
                    <a:p>
                      <a:pPr algn="l" fontAlgn="ctr"/>
                      <a:r>
                        <a:rPr lang="pt-BR" sz="1200" b="1" i="0" u="none" strike="noStrike" dirty="0">
                          <a:solidFill>
                            <a:schemeClr val="accent4">
                              <a:lumMod val="50000"/>
                            </a:schemeClr>
                          </a:solidFill>
                          <a:effectLst/>
                          <a:latin typeface="+mn-lt"/>
                        </a:rPr>
                        <a:t>30%</a:t>
                      </a:r>
                    </a:p>
                  </a:txBody>
                  <a:tcPr marL="9525" marR="108000"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10"/>
                  </a:ext>
                </a:extLst>
              </a:tr>
            </a:tbl>
          </a:graphicData>
        </a:graphic>
      </p:graphicFrame>
      <p:sp>
        <p:nvSpPr>
          <p:cNvPr id="21" name="Retângulo 20"/>
          <p:cNvSpPr/>
          <p:nvPr/>
        </p:nvSpPr>
        <p:spPr>
          <a:xfrm>
            <a:off x="11219097" y="624330"/>
            <a:ext cx="652743" cy="369332"/>
          </a:xfrm>
          <a:prstGeom prst="rect">
            <a:avLst/>
          </a:prstGeom>
        </p:spPr>
        <p:txBody>
          <a:bodyPr wrap="none">
            <a:spAutoFit/>
          </a:bodyPr>
          <a:lstStyle/>
          <a:p>
            <a:pPr algn="ctr" fontAlgn="ctr">
              <a:defRPr/>
            </a:pPr>
            <a:r>
              <a:rPr lang="pt-BR" b="1" dirty="0">
                <a:solidFill>
                  <a:schemeClr val="accent4">
                    <a:lumMod val="75000"/>
                  </a:schemeClr>
                </a:solidFill>
              </a:rPr>
              <a:t>2014</a:t>
            </a:r>
          </a:p>
        </p:txBody>
      </p:sp>
      <p:grpSp>
        <p:nvGrpSpPr>
          <p:cNvPr id="22" name="disparo historico"/>
          <p:cNvGrpSpPr/>
          <p:nvPr/>
        </p:nvGrpSpPr>
        <p:grpSpPr>
          <a:xfrm>
            <a:off x="11223286" y="5601474"/>
            <a:ext cx="1069593" cy="497735"/>
            <a:chOff x="10807700" y="5128364"/>
            <a:chExt cx="1069593" cy="497735"/>
          </a:xfrm>
        </p:grpSpPr>
        <p:sp>
          <p:nvSpPr>
            <p:cNvPr id="23"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24" name="Imagem 23"/>
            <p:cNvPicPr>
              <a:picLocks noChangeAspect="1"/>
            </p:cNvPicPr>
            <p:nvPr/>
          </p:nvPicPr>
          <p:blipFill>
            <a:blip r:embed="rId3"/>
            <a:stretch>
              <a:fillRect/>
            </a:stretch>
          </p:blipFill>
          <p:spPr>
            <a:xfrm>
              <a:off x="10900443" y="5223781"/>
              <a:ext cx="222928" cy="295539"/>
            </a:xfrm>
            <a:prstGeom prst="rect">
              <a:avLst/>
            </a:prstGeom>
          </p:spPr>
        </p:pic>
        <p:sp>
          <p:nvSpPr>
            <p:cNvPr id="25" name="Retângulo 24"/>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26" name="Gráfico 25"/>
          <p:cNvGraphicFramePr/>
          <p:nvPr>
            <p:extLst/>
          </p:nvPr>
        </p:nvGraphicFramePr>
        <p:xfrm>
          <a:off x="10353621" y="1029393"/>
          <a:ext cx="865476" cy="4371994"/>
        </p:xfrm>
        <a:graphic>
          <a:graphicData uri="http://schemas.openxmlformats.org/drawingml/2006/chart">
            <c:chart xmlns:c="http://schemas.openxmlformats.org/drawingml/2006/chart" xmlns:r="http://schemas.openxmlformats.org/officeDocument/2006/relationships" r:id="rId4"/>
          </a:graphicData>
        </a:graphic>
      </p:graphicFrame>
      <p:sp>
        <p:nvSpPr>
          <p:cNvPr id="17" name="Espaço Reservado para Conteúdo 2"/>
          <p:cNvSpPr txBox="1">
            <a:spLocks/>
          </p:cNvSpPr>
          <p:nvPr/>
        </p:nvSpPr>
        <p:spPr>
          <a:xfrm>
            <a:off x="1796921" y="6012323"/>
            <a:ext cx="7487616"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P15 - </a:t>
            </a:r>
            <a:r>
              <a:rPr lang="pt-BR" sz="1200" dirty="0">
                <a:solidFill>
                  <a:schemeClr val="accent1">
                    <a:lumMod val="50000"/>
                  </a:schemeClr>
                </a:solidFill>
              </a:rPr>
              <a:t>Vou citar algumas mudanças que possa ter feito na sua empresa como consequência do Programa Sebraetec. Gostaria que, conforme eu for citando, o(a) Sr.(a) diga SIM para aquelas que se aplicam ao seu caso. (EST-RM)</a:t>
            </a:r>
          </a:p>
        </p:txBody>
      </p:sp>
    </p:spTree>
    <p:extLst>
      <p:ext uri="{BB962C8B-B14F-4D97-AF65-F5344CB8AC3E}">
        <p14:creationId xmlns:p14="http://schemas.microsoft.com/office/powerpoint/2010/main" val="3032959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4"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down)">
                                      <p:cBhvr>
                                        <p:cTn id="12" dur="500"/>
                                        <p:tgtEl>
                                          <p:spTgt spid="15"/>
                                        </p:tgtEl>
                                      </p:cBhvr>
                                    </p:animEffect>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childTnLst>
                          </p:cTn>
                        </p:par>
                        <p:par>
                          <p:cTn id="17" fill="hold">
                            <p:stCondLst>
                              <p:cond delay="2000"/>
                            </p:stCondLst>
                            <p:childTnLst>
                              <p:par>
                                <p:cTn id="18" presetID="10" presetClass="entr" presetSubtype="0" fill="hold"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fade">
                                      <p:cBhvr>
                                        <p:cTn id="20" dur="500"/>
                                        <p:tgtEl>
                                          <p:spTgt spid="2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Effect transition="in" filter="fade">
                                      <p:cBhvr>
                                        <p:cTn id="25"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22"/>
                    </p:tgtEl>
                  </p:cond>
                </p:stCondLst>
                <p:endSync evt="end" delay="0">
                  <p:rtn val="all"/>
                </p:endSync>
                <p:childTnLst>
                  <p:par>
                    <p:cTn id="27" fill="hold">
                      <p:stCondLst>
                        <p:cond delay="0"/>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grpId="1" nodeType="clickEffect">
                                  <p:stCondLst>
                                    <p:cond delay="0"/>
                                  </p:stCondLst>
                                  <p:childTnLst>
                                    <p:animEffect transition="out" filter="fade">
                                      <p:cBhvr>
                                        <p:cTn id="41" dur="500"/>
                                        <p:tgtEl>
                                          <p:spTgt spid="21"/>
                                        </p:tgtEl>
                                      </p:cBhvr>
                                    </p:animEffect>
                                    <p:set>
                                      <p:cBhvr>
                                        <p:cTn id="42" dur="1" fill="hold">
                                          <p:stCondLst>
                                            <p:cond delay="499"/>
                                          </p:stCondLst>
                                        </p:cTn>
                                        <p:tgtEl>
                                          <p:spTgt spid="21"/>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26"/>
                                        </p:tgtEl>
                                      </p:cBhvr>
                                    </p:animEffect>
                                    <p:set>
                                      <p:cBhvr>
                                        <p:cTn id="45" dur="1" fill="hold">
                                          <p:stCondLst>
                                            <p:cond delay="499"/>
                                          </p:stCondLst>
                                        </p:cTn>
                                        <p:tgtEl>
                                          <p:spTgt spid="26"/>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500"/>
                                        <p:tgtEl>
                                          <p:spTgt spid="20"/>
                                        </p:tgtEl>
                                      </p:cBhvr>
                                    </p:animEffect>
                                    <p:set>
                                      <p:cBhvr>
                                        <p:cTn id="48"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2"/>
                  </p:tgtEl>
                </p:cond>
              </p:nextCondLst>
            </p:seq>
          </p:childTnLst>
        </p:cTn>
      </p:par>
    </p:tnLst>
    <p:bldLst>
      <p:bldP spid="27" grpId="0" build="p"/>
      <p:bldGraphic spid="16" grpId="0">
        <p:bldAsOne/>
      </p:bldGraphic>
      <p:bldP spid="19" grpId="0"/>
      <p:bldP spid="21" grpId="0"/>
      <p:bldP spid="21" grpId="1"/>
      <p:bldGraphic spid="26" grpId="0">
        <p:bldAsOne/>
      </p:bldGraphic>
      <p:bldGraphic spid="26" grpId="1">
        <p:bldAsOne/>
      </p:bldGraphic>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 name="Gráfico 70"/>
          <p:cNvGraphicFramePr/>
          <p:nvPr>
            <p:extLst>
              <p:ext uri="{D42A27DB-BD31-4B8C-83A1-F6EECF244321}">
                <p14:modId xmlns:p14="http://schemas.microsoft.com/office/powerpoint/2010/main" val="698365741"/>
              </p:ext>
            </p:extLst>
          </p:nvPr>
        </p:nvGraphicFramePr>
        <p:xfrm>
          <a:off x="5047431" y="2832531"/>
          <a:ext cx="6346693" cy="2265272"/>
        </p:xfrm>
        <a:graphic>
          <a:graphicData uri="http://schemas.openxmlformats.org/drawingml/2006/chart">
            <c:chart xmlns:c="http://schemas.openxmlformats.org/drawingml/2006/chart" xmlns:r="http://schemas.openxmlformats.org/officeDocument/2006/relationships" r:id="rId2"/>
          </a:graphicData>
        </a:graphic>
      </p:graphicFrame>
      <p:grpSp>
        <p:nvGrpSpPr>
          <p:cNvPr id="76" name="Grupo 75"/>
          <p:cNvGrpSpPr/>
          <p:nvPr/>
        </p:nvGrpSpPr>
        <p:grpSpPr>
          <a:xfrm>
            <a:off x="5564301" y="1553132"/>
            <a:ext cx="6346693" cy="3551757"/>
            <a:chOff x="6115279" y="1181311"/>
            <a:chExt cx="6346693" cy="4155668"/>
          </a:xfrm>
        </p:grpSpPr>
        <p:graphicFrame>
          <p:nvGraphicFramePr>
            <p:cNvPr id="77" name="Gráfico 76"/>
            <p:cNvGraphicFramePr/>
            <p:nvPr>
              <p:extLst>
                <p:ext uri="{D42A27DB-BD31-4B8C-83A1-F6EECF244321}">
                  <p14:modId xmlns:p14="http://schemas.microsoft.com/office/powerpoint/2010/main" val="1952034686"/>
                </p:ext>
              </p:extLst>
            </p:nvPr>
          </p:nvGraphicFramePr>
          <p:xfrm>
            <a:off x="6115279" y="2679243"/>
            <a:ext cx="6346693" cy="2657736"/>
          </p:xfrm>
          <a:graphic>
            <a:graphicData uri="http://schemas.openxmlformats.org/drawingml/2006/chart">
              <c:chart xmlns:c="http://schemas.openxmlformats.org/drawingml/2006/chart" xmlns:r="http://schemas.openxmlformats.org/officeDocument/2006/relationships" r:id="rId3"/>
            </a:graphicData>
          </a:graphic>
        </p:graphicFrame>
        <p:sp>
          <p:nvSpPr>
            <p:cNvPr id="78" name="Rectangle 28"/>
            <p:cNvSpPr>
              <a:spLocks noChangeArrowheads="1"/>
            </p:cNvSpPr>
            <p:nvPr/>
          </p:nvSpPr>
          <p:spPr bwMode="auto">
            <a:xfrm>
              <a:off x="9692457" y="1181311"/>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en-US" altLang="en-US" sz="1600" b="1" dirty="0">
                  <a:solidFill>
                    <a:schemeClr val="accent4">
                      <a:lumMod val="75000"/>
                    </a:schemeClr>
                  </a:solidFill>
                  <a:latin typeface="+mn-lt"/>
                </a:rPr>
                <a:t>2014</a:t>
              </a:r>
              <a:endParaRPr kumimoji="0" lang="en-US" altLang="en-US" sz="1600" b="1" i="0" u="none" strike="noStrike" cap="none" normalizeH="0" baseline="0" dirty="0">
                <a:ln>
                  <a:noFill/>
                </a:ln>
                <a:solidFill>
                  <a:schemeClr val="accent4">
                    <a:lumMod val="75000"/>
                  </a:schemeClr>
                </a:solidFill>
                <a:effectLst/>
                <a:latin typeface="+mn-lt"/>
              </a:endParaRPr>
            </a:p>
          </p:txBody>
        </p:sp>
      </p:grpSp>
      <p:grpSp>
        <p:nvGrpSpPr>
          <p:cNvPr id="2" name="Grupo 1"/>
          <p:cNvGrpSpPr/>
          <p:nvPr/>
        </p:nvGrpSpPr>
        <p:grpSpPr>
          <a:xfrm>
            <a:off x="8843534" y="1824576"/>
            <a:ext cx="1357863" cy="768115"/>
            <a:chOff x="8843534" y="1708462"/>
            <a:chExt cx="1357863" cy="768115"/>
          </a:xfrm>
        </p:grpSpPr>
        <p:sp>
          <p:nvSpPr>
            <p:cNvPr id="87" name="Retângulo de cantos arredondados 86"/>
            <p:cNvSpPr/>
            <p:nvPr/>
          </p:nvSpPr>
          <p:spPr>
            <a:xfrm>
              <a:off x="8843534" y="1708462"/>
              <a:ext cx="1076147" cy="768115"/>
            </a:xfrm>
            <a:prstGeom prst="roundRect">
              <a:avLst/>
            </a:prstGeom>
            <a:solidFill>
              <a:schemeClr val="accent4">
                <a:lumMod val="20000"/>
                <a:lumOff val="8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5" name="CaixaDeTexto 51"/>
            <p:cNvSpPr txBox="1"/>
            <p:nvPr/>
          </p:nvSpPr>
          <p:spPr>
            <a:xfrm>
              <a:off x="8993882" y="1806162"/>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3600" b="1" dirty="0">
                  <a:solidFill>
                    <a:schemeClr val="accent4">
                      <a:lumMod val="75000"/>
                    </a:schemeClr>
                  </a:solidFill>
                  <a:latin typeface="Arial Narrow" panose="020B0606020202030204" pitchFamily="34" charset="0"/>
                </a:rPr>
                <a:t>20</a:t>
              </a:r>
              <a:r>
                <a:rPr lang="pt-BR" sz="2400" b="1" dirty="0">
                  <a:solidFill>
                    <a:schemeClr val="accent4">
                      <a:lumMod val="75000"/>
                    </a:schemeClr>
                  </a:solidFill>
                  <a:latin typeface="Arial Narrow" panose="020B0606020202030204" pitchFamily="34" charset="0"/>
                </a:rPr>
                <a:t>%</a:t>
              </a:r>
              <a:endParaRPr lang="pt-BR" sz="1600" b="1" dirty="0">
                <a:solidFill>
                  <a:schemeClr val="accent4">
                    <a:lumMod val="75000"/>
                  </a:schemeClr>
                </a:solidFill>
                <a:latin typeface="Arial Narrow" panose="020B0606020202030204" pitchFamily="34" charset="0"/>
              </a:endParaRPr>
            </a:p>
          </p:txBody>
        </p:sp>
      </p:grpSp>
      <p:sp>
        <p:nvSpPr>
          <p:cNvPr id="27" name="Espaço Reservado para Conteúdo 2"/>
          <p:cNvSpPr>
            <a:spLocks noGrp="1"/>
          </p:cNvSpPr>
          <p:nvPr>
            <p:ph idx="4294967295"/>
          </p:nvPr>
        </p:nvSpPr>
        <p:spPr>
          <a:xfrm>
            <a:off x="720000" y="1259568"/>
            <a:ext cx="4409048" cy="1912483"/>
          </a:xfrm>
          <a:prstGeom prst="rect">
            <a:avLst/>
          </a:prstGeom>
        </p:spPr>
        <p:txBody>
          <a:bodyPr/>
          <a:lstStyle/>
          <a:p>
            <a:r>
              <a:rPr lang="pt-BR" sz="2000" dirty="0"/>
              <a:t>uma parcela expressiva desses participantes do Sebraetec (2.675 entrevistados – 47%) declarou ter alcançado uma ‘redução de custos’, na média correspondente a 22% </a:t>
            </a:r>
            <a:r>
              <a:rPr lang="pt-BR" sz="1000" dirty="0"/>
              <a:t>(P15.1)</a:t>
            </a:r>
          </a:p>
        </p:txBody>
      </p:sp>
      <p:sp>
        <p:nvSpPr>
          <p:cNvPr id="10" name="Espaço Reservado para Conteúdo 2"/>
          <p:cNvSpPr txBox="1">
            <a:spLocks/>
          </p:cNvSpPr>
          <p:nvPr/>
        </p:nvSpPr>
        <p:spPr>
          <a:xfrm>
            <a:off x="717403" y="2750813"/>
            <a:ext cx="4411645" cy="150624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os maiores percentuais de redução no custo operacional foram diretamente relacionados ao faturamento (porte), sendo as menores PJ aquelas com os valores mais expressivos</a:t>
            </a:r>
          </a:p>
        </p:txBody>
      </p:sp>
      <p:sp>
        <p:nvSpPr>
          <p:cNvPr id="1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66" name="CaixaDeTexto 97"/>
          <p:cNvSpPr txBox="1"/>
          <p:nvPr/>
        </p:nvSpPr>
        <p:spPr>
          <a:xfrm>
            <a:off x="4990792" y="810654"/>
            <a:ext cx="6536502"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redução do custo operacional mensal </a:t>
            </a:r>
          </a:p>
        </p:txBody>
      </p:sp>
      <p:grpSp>
        <p:nvGrpSpPr>
          <p:cNvPr id="67" name="disparo historico"/>
          <p:cNvGrpSpPr/>
          <p:nvPr/>
        </p:nvGrpSpPr>
        <p:grpSpPr>
          <a:xfrm>
            <a:off x="10334469" y="5790479"/>
            <a:ext cx="1069593" cy="497735"/>
            <a:chOff x="10807700" y="5128364"/>
            <a:chExt cx="1069593" cy="497735"/>
          </a:xfrm>
        </p:grpSpPr>
        <p:sp>
          <p:nvSpPr>
            <p:cNvPr id="68"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69" name="Imagem 68"/>
            <p:cNvPicPr>
              <a:picLocks noChangeAspect="1"/>
            </p:cNvPicPr>
            <p:nvPr/>
          </p:nvPicPr>
          <p:blipFill>
            <a:blip r:embed="rId4"/>
            <a:stretch>
              <a:fillRect/>
            </a:stretch>
          </p:blipFill>
          <p:spPr>
            <a:xfrm>
              <a:off x="10900443" y="5223781"/>
              <a:ext cx="222928" cy="295539"/>
            </a:xfrm>
            <a:prstGeom prst="rect">
              <a:avLst/>
            </a:prstGeom>
          </p:spPr>
        </p:pic>
        <p:sp>
          <p:nvSpPr>
            <p:cNvPr id="70" name="Retângulo 69"/>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2" name="Rectangle 28"/>
          <p:cNvSpPr>
            <a:spLocks noChangeArrowheads="1"/>
          </p:cNvSpPr>
          <p:nvPr/>
        </p:nvSpPr>
        <p:spPr bwMode="auto">
          <a:xfrm>
            <a:off x="5486513" y="5107709"/>
            <a:ext cx="10640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en-US" altLang="en-US" b="1" dirty="0" err="1">
                <a:solidFill>
                  <a:schemeClr val="accent1">
                    <a:lumMod val="50000"/>
                  </a:schemeClr>
                </a:solidFill>
                <a:latin typeface="+mn-lt"/>
              </a:rPr>
              <a:t>Até</a:t>
            </a:r>
            <a:endParaRPr lang="en-US" altLang="en-US" b="1" dirty="0">
              <a:solidFill>
                <a:schemeClr val="accent1">
                  <a:lumMod val="50000"/>
                </a:schemeClr>
              </a:solidFill>
              <a:latin typeface="+mn-lt"/>
            </a:endParaRPr>
          </a:p>
          <a:p>
            <a:pPr lvl="0" algn="ctr"/>
            <a:r>
              <a:rPr lang="en-US" altLang="en-US" b="1" dirty="0">
                <a:solidFill>
                  <a:schemeClr val="accent1">
                    <a:lumMod val="50000"/>
                  </a:schemeClr>
                </a:solidFill>
                <a:latin typeface="+mn-lt"/>
              </a:rPr>
              <a:t>R$ 60 mil</a:t>
            </a:r>
            <a:endParaRPr kumimoji="0" lang="en-US" altLang="en-US" b="1" i="0" u="none" strike="noStrike" cap="none" normalizeH="0" baseline="0" dirty="0">
              <a:ln>
                <a:noFill/>
              </a:ln>
              <a:solidFill>
                <a:schemeClr val="accent1">
                  <a:lumMod val="50000"/>
                </a:schemeClr>
              </a:solidFill>
              <a:effectLst/>
              <a:latin typeface="+mn-lt"/>
            </a:endParaRPr>
          </a:p>
        </p:txBody>
      </p:sp>
      <p:sp>
        <p:nvSpPr>
          <p:cNvPr id="73" name="Rectangle 28"/>
          <p:cNvSpPr>
            <a:spLocks noChangeArrowheads="1"/>
          </p:cNvSpPr>
          <p:nvPr/>
        </p:nvSpPr>
        <p:spPr bwMode="auto">
          <a:xfrm>
            <a:off x="6877328" y="5107709"/>
            <a:ext cx="127654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pt-BR" altLang="en-US" b="1" dirty="0">
                <a:solidFill>
                  <a:schemeClr val="accent1">
                    <a:lumMod val="50000"/>
                  </a:schemeClr>
                </a:solidFill>
                <a:latin typeface="+mn-lt"/>
              </a:rPr>
              <a:t>R$ 60 mil a R$ 360 mil</a:t>
            </a:r>
            <a:endParaRPr kumimoji="0" lang="en-US" altLang="en-US" b="1" i="0" u="none" strike="noStrike" cap="none" normalizeH="0" baseline="0" dirty="0">
              <a:ln>
                <a:noFill/>
              </a:ln>
              <a:solidFill>
                <a:schemeClr val="accent1">
                  <a:lumMod val="50000"/>
                </a:schemeClr>
              </a:solidFill>
              <a:effectLst/>
              <a:latin typeface="+mn-lt"/>
            </a:endParaRPr>
          </a:p>
        </p:txBody>
      </p:sp>
      <p:sp>
        <p:nvSpPr>
          <p:cNvPr id="74" name="Rectangle 28"/>
          <p:cNvSpPr>
            <a:spLocks noChangeArrowheads="1"/>
          </p:cNvSpPr>
          <p:nvPr/>
        </p:nvSpPr>
        <p:spPr bwMode="auto">
          <a:xfrm>
            <a:off x="8426709" y="5107709"/>
            <a:ext cx="1237516"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pt-BR" altLang="en-US" b="1" dirty="0">
                <a:solidFill>
                  <a:schemeClr val="accent1">
                    <a:lumMod val="50000"/>
                  </a:schemeClr>
                </a:solidFill>
                <a:latin typeface="+mn-lt"/>
              </a:rPr>
              <a:t>R$ 360 mil</a:t>
            </a:r>
          </a:p>
          <a:p>
            <a:pPr lvl="0" algn="ctr"/>
            <a:r>
              <a:rPr lang="pt-BR" altLang="en-US" b="1" dirty="0">
                <a:solidFill>
                  <a:schemeClr val="accent1">
                    <a:lumMod val="50000"/>
                  </a:schemeClr>
                </a:solidFill>
                <a:latin typeface="+mn-lt"/>
              </a:rPr>
              <a:t>a R$ 3,6 mi</a:t>
            </a:r>
            <a:endParaRPr kumimoji="0" lang="en-US" altLang="en-US" b="1" i="0" u="none" strike="noStrike" cap="none" normalizeH="0" baseline="0" dirty="0">
              <a:ln>
                <a:noFill/>
              </a:ln>
              <a:solidFill>
                <a:schemeClr val="accent1">
                  <a:lumMod val="50000"/>
                </a:schemeClr>
              </a:solidFill>
              <a:effectLst/>
              <a:latin typeface="+mn-lt"/>
            </a:endParaRPr>
          </a:p>
        </p:txBody>
      </p:sp>
      <p:sp>
        <p:nvSpPr>
          <p:cNvPr id="75" name="Rectangle 28"/>
          <p:cNvSpPr>
            <a:spLocks noChangeArrowheads="1"/>
          </p:cNvSpPr>
          <p:nvPr/>
        </p:nvSpPr>
        <p:spPr bwMode="auto">
          <a:xfrm>
            <a:off x="10105956" y="5107709"/>
            <a:ext cx="994446"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pt-BR" altLang="en-US" b="1" dirty="0">
                <a:solidFill>
                  <a:schemeClr val="accent1">
                    <a:lumMod val="50000"/>
                  </a:schemeClr>
                </a:solidFill>
                <a:latin typeface="+mn-lt"/>
              </a:rPr>
              <a:t>mais de R$ 3,6 mi</a:t>
            </a:r>
            <a:endParaRPr kumimoji="0" lang="en-US" altLang="en-US" b="1" i="0" u="none" strike="noStrike" cap="none" normalizeH="0" baseline="0" dirty="0">
              <a:ln>
                <a:noFill/>
              </a:ln>
              <a:solidFill>
                <a:schemeClr val="accent1">
                  <a:lumMod val="50000"/>
                </a:schemeClr>
              </a:solidFill>
              <a:effectLst/>
              <a:latin typeface="+mn-lt"/>
            </a:endParaRPr>
          </a:p>
        </p:txBody>
      </p:sp>
      <p:grpSp>
        <p:nvGrpSpPr>
          <p:cNvPr id="79" name="Grupo 78"/>
          <p:cNvGrpSpPr/>
          <p:nvPr/>
        </p:nvGrpSpPr>
        <p:grpSpPr>
          <a:xfrm>
            <a:off x="7737268" y="1467553"/>
            <a:ext cx="1271403" cy="1101572"/>
            <a:chOff x="6233043" y="2122719"/>
            <a:chExt cx="1271403" cy="1101572"/>
          </a:xfrm>
          <a:solidFill>
            <a:schemeClr val="bg1"/>
          </a:solidFill>
        </p:grpSpPr>
        <p:sp>
          <p:nvSpPr>
            <p:cNvPr id="80" name="Retângulo de cantos arredondados 79"/>
            <p:cNvSpPr/>
            <p:nvPr/>
          </p:nvSpPr>
          <p:spPr>
            <a:xfrm>
              <a:off x="6233043" y="2122719"/>
              <a:ext cx="1229676" cy="1101572"/>
            </a:xfrm>
            <a:prstGeom prst="roundRect">
              <a:avLst/>
            </a:prstGeom>
            <a:grp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1" name="CaixaDeTexto 51"/>
            <p:cNvSpPr txBox="1"/>
            <p:nvPr/>
          </p:nvSpPr>
          <p:spPr>
            <a:xfrm>
              <a:off x="6296931"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1">
                      <a:lumMod val="50000"/>
                    </a:schemeClr>
                  </a:solidFill>
                  <a:latin typeface="Arial Narrow" panose="020B0606020202030204" pitchFamily="34" charset="0"/>
                </a:rPr>
                <a:t>22</a:t>
              </a:r>
              <a:r>
                <a:rPr lang="pt-BR" sz="4000" b="1" dirty="0">
                  <a:solidFill>
                    <a:schemeClr val="accent1">
                      <a:lumMod val="50000"/>
                    </a:schemeClr>
                  </a:solidFill>
                  <a:latin typeface="Arial Narrow" panose="020B0606020202030204" pitchFamily="34" charset="0"/>
                </a:rPr>
                <a:t>%</a:t>
              </a:r>
              <a:endParaRPr lang="pt-BR" sz="2800" b="1" dirty="0">
                <a:solidFill>
                  <a:schemeClr val="accent1">
                    <a:lumMod val="50000"/>
                  </a:schemeClr>
                </a:solidFill>
                <a:latin typeface="Arial Narrow" panose="020B0606020202030204" pitchFamily="34" charset="0"/>
              </a:endParaRPr>
            </a:p>
          </p:txBody>
        </p:sp>
      </p:grpSp>
      <p:sp>
        <p:nvSpPr>
          <p:cNvPr id="82" name="Rectangle 28"/>
          <p:cNvSpPr>
            <a:spLocks noChangeArrowheads="1"/>
          </p:cNvSpPr>
          <p:nvPr/>
        </p:nvSpPr>
        <p:spPr bwMode="auto">
          <a:xfrm>
            <a:off x="6289872" y="1727697"/>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sp>
        <p:nvSpPr>
          <p:cNvPr id="28"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P15.1  - </a:t>
            </a:r>
            <a:r>
              <a:rPr lang="pt-BR" sz="1200" dirty="0">
                <a:solidFill>
                  <a:schemeClr val="accent1">
                    <a:lumMod val="50000"/>
                  </a:schemeClr>
                </a:solidFill>
              </a:rPr>
              <a:t>O custo operacional mensal foi reduzido em quantos por cento (%)?</a:t>
            </a:r>
          </a:p>
        </p:txBody>
      </p:sp>
      <p:sp>
        <p:nvSpPr>
          <p:cNvPr id="38" name="Espaço Reservado para Conteúdo 2"/>
          <p:cNvSpPr txBox="1">
            <a:spLocks/>
          </p:cNvSpPr>
          <p:nvPr/>
        </p:nvSpPr>
        <p:spPr>
          <a:xfrm>
            <a:off x="733171" y="4458744"/>
            <a:ext cx="4411645" cy="150624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chama também a atenção a grande  similaridade com os resultados apurados dessa redução também na pesquisa anterior</a:t>
            </a:r>
          </a:p>
        </p:txBody>
      </p:sp>
    </p:spTree>
    <p:extLst>
      <p:ext uri="{BB962C8B-B14F-4D97-AF65-F5344CB8AC3E}">
        <p14:creationId xmlns:p14="http://schemas.microsoft.com/office/powerpoint/2010/main" val="3629667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par>
                          <p:cTn id="7" fill="hold">
                            <p:stCondLst>
                              <p:cond delay="0"/>
                            </p:stCondLst>
                            <p:childTnLst>
                              <p:par>
                                <p:cTn id="8" presetID="2" presetClass="entr" presetSubtype="2" fill="hold" grpId="0" nodeType="afterEffect">
                                  <p:stCondLst>
                                    <p:cond delay="0"/>
                                  </p:stCondLst>
                                  <p:childTnLst>
                                    <p:set>
                                      <p:cBhvr>
                                        <p:cTn id="9" dur="1" fill="hold">
                                          <p:stCondLst>
                                            <p:cond delay="0"/>
                                          </p:stCondLst>
                                        </p:cTn>
                                        <p:tgtEl>
                                          <p:spTgt spid="66"/>
                                        </p:tgtEl>
                                        <p:attrNameLst>
                                          <p:attrName>style.visibility</p:attrName>
                                        </p:attrNameLst>
                                      </p:cBhvr>
                                      <p:to>
                                        <p:strVal val="visible"/>
                                      </p:to>
                                    </p:set>
                                    <p:anim calcmode="lin" valueType="num">
                                      <p:cBhvr additive="base">
                                        <p:cTn id="10" dur="500" fill="hold"/>
                                        <p:tgtEl>
                                          <p:spTgt spid="66"/>
                                        </p:tgtEl>
                                        <p:attrNameLst>
                                          <p:attrName>ppt_x</p:attrName>
                                        </p:attrNameLst>
                                      </p:cBhvr>
                                      <p:tavLst>
                                        <p:tav tm="0">
                                          <p:val>
                                            <p:strVal val="1+#ppt_w/2"/>
                                          </p:val>
                                        </p:tav>
                                        <p:tav tm="100000">
                                          <p:val>
                                            <p:strVal val="#ppt_x"/>
                                          </p:val>
                                        </p:tav>
                                      </p:tavLst>
                                    </p:anim>
                                    <p:anim calcmode="lin" valueType="num">
                                      <p:cBhvr additive="base">
                                        <p:cTn id="11" dur="500" fill="hold"/>
                                        <p:tgtEl>
                                          <p:spTgt spid="66"/>
                                        </p:tgtEl>
                                        <p:attrNameLst>
                                          <p:attrName>ppt_y</p:attrName>
                                        </p:attrNameLst>
                                      </p:cBhvr>
                                      <p:tavLst>
                                        <p:tav tm="0">
                                          <p:val>
                                            <p:strVal val="#ppt_y"/>
                                          </p:val>
                                        </p:tav>
                                        <p:tav tm="100000">
                                          <p:val>
                                            <p:strVal val="#ppt_y"/>
                                          </p:val>
                                        </p:tav>
                                      </p:tavLst>
                                    </p:anim>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2"/>
                                        </p:tgtEl>
                                        <p:attrNameLst>
                                          <p:attrName>style.visibility</p:attrName>
                                        </p:attrNameLst>
                                      </p:cBhvr>
                                      <p:to>
                                        <p:strVal val="visible"/>
                                      </p:to>
                                    </p:set>
                                    <p:animEffect transition="in" filter="fade">
                                      <p:cBhvr>
                                        <p:cTn id="15" dur="500"/>
                                        <p:tgtEl>
                                          <p:spTgt spid="7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3"/>
                                        </p:tgtEl>
                                        <p:attrNameLst>
                                          <p:attrName>style.visibility</p:attrName>
                                        </p:attrNameLst>
                                      </p:cBhvr>
                                      <p:to>
                                        <p:strVal val="visible"/>
                                      </p:to>
                                    </p:set>
                                    <p:animEffect transition="in" filter="fade">
                                      <p:cBhvr>
                                        <p:cTn id="18" dur="500"/>
                                        <p:tgtEl>
                                          <p:spTgt spid="7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fade">
                                      <p:cBhvr>
                                        <p:cTn id="21" dur="500"/>
                                        <p:tgtEl>
                                          <p:spTgt spid="7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5"/>
                                        </p:tgtEl>
                                        <p:attrNameLst>
                                          <p:attrName>style.visibility</p:attrName>
                                        </p:attrNameLst>
                                      </p:cBhvr>
                                      <p:to>
                                        <p:strVal val="visible"/>
                                      </p:to>
                                    </p:set>
                                    <p:animEffect transition="in" filter="fade">
                                      <p:cBhvr>
                                        <p:cTn id="24" dur="500"/>
                                        <p:tgtEl>
                                          <p:spTgt spid="75"/>
                                        </p:tgtEl>
                                      </p:cBhvr>
                                    </p:animEffect>
                                  </p:childTnLst>
                                </p:cTn>
                              </p:par>
                            </p:childTnLst>
                          </p:cTn>
                        </p:par>
                        <p:par>
                          <p:cTn id="25" fill="hold">
                            <p:stCondLst>
                              <p:cond delay="1000"/>
                            </p:stCondLst>
                            <p:childTnLst>
                              <p:par>
                                <p:cTn id="26" presetID="22" presetClass="entr" presetSubtype="4" fill="hold" grpId="0" nodeType="afterEffect">
                                  <p:stCondLst>
                                    <p:cond delay="0"/>
                                  </p:stCondLst>
                                  <p:childTnLst>
                                    <p:set>
                                      <p:cBhvr>
                                        <p:cTn id="27" dur="1" fill="hold">
                                          <p:stCondLst>
                                            <p:cond delay="0"/>
                                          </p:stCondLst>
                                        </p:cTn>
                                        <p:tgtEl>
                                          <p:spTgt spid="71"/>
                                        </p:tgtEl>
                                        <p:attrNameLst>
                                          <p:attrName>style.visibility</p:attrName>
                                        </p:attrNameLst>
                                      </p:cBhvr>
                                      <p:to>
                                        <p:strVal val="visible"/>
                                      </p:to>
                                    </p:set>
                                    <p:animEffect transition="in" filter="wipe(down)">
                                      <p:cBhvr>
                                        <p:cTn id="28" dur="500"/>
                                        <p:tgtEl>
                                          <p:spTgt spid="71"/>
                                        </p:tgtEl>
                                      </p:cBhvr>
                                    </p:animEffect>
                                  </p:childTnLst>
                                </p:cTn>
                              </p:par>
                            </p:childTnLst>
                          </p:cTn>
                        </p:par>
                        <p:par>
                          <p:cTn id="29" fill="hold">
                            <p:stCondLst>
                              <p:cond delay="1500"/>
                            </p:stCondLst>
                            <p:childTnLst>
                              <p:par>
                                <p:cTn id="30" presetID="10" presetClass="entr" presetSubtype="0" fill="hold" nodeType="afterEffect">
                                  <p:stCondLst>
                                    <p:cond delay="0"/>
                                  </p:stCondLst>
                                  <p:childTnLst>
                                    <p:set>
                                      <p:cBhvr>
                                        <p:cTn id="31" dur="1" fill="hold">
                                          <p:stCondLst>
                                            <p:cond delay="0"/>
                                          </p:stCondLst>
                                        </p:cTn>
                                        <p:tgtEl>
                                          <p:spTgt spid="67"/>
                                        </p:tgtEl>
                                        <p:attrNameLst>
                                          <p:attrName>style.visibility</p:attrName>
                                        </p:attrNameLst>
                                      </p:cBhvr>
                                      <p:to>
                                        <p:strVal val="visible"/>
                                      </p:to>
                                    </p:set>
                                    <p:animEffect transition="in" filter="fade">
                                      <p:cBhvr>
                                        <p:cTn id="32" dur="500"/>
                                        <p:tgtEl>
                                          <p:spTgt spid="67"/>
                                        </p:tgtEl>
                                      </p:cBhvr>
                                    </p:animEffect>
                                  </p:childTnLst>
                                </p:cTn>
                              </p:par>
                            </p:childTnLst>
                          </p:cTn>
                        </p:par>
                        <p:par>
                          <p:cTn id="33" fill="hold">
                            <p:stCondLst>
                              <p:cond delay="2000"/>
                            </p:stCondLst>
                            <p:childTnLst>
                              <p:par>
                                <p:cTn id="34" presetID="2" presetClass="entr" presetSubtype="1" fill="hold" nodeType="afterEffect">
                                  <p:stCondLst>
                                    <p:cond delay="0"/>
                                  </p:stCondLst>
                                  <p:childTnLst>
                                    <p:set>
                                      <p:cBhvr>
                                        <p:cTn id="35" dur="1" fill="hold">
                                          <p:stCondLst>
                                            <p:cond delay="0"/>
                                          </p:stCondLst>
                                        </p:cTn>
                                        <p:tgtEl>
                                          <p:spTgt spid="79"/>
                                        </p:tgtEl>
                                        <p:attrNameLst>
                                          <p:attrName>style.visibility</p:attrName>
                                        </p:attrNameLst>
                                      </p:cBhvr>
                                      <p:to>
                                        <p:strVal val="visible"/>
                                      </p:to>
                                    </p:set>
                                    <p:anim calcmode="lin" valueType="num">
                                      <p:cBhvr additive="base">
                                        <p:cTn id="36" dur="300" fill="hold"/>
                                        <p:tgtEl>
                                          <p:spTgt spid="79"/>
                                        </p:tgtEl>
                                        <p:attrNameLst>
                                          <p:attrName>ppt_x</p:attrName>
                                        </p:attrNameLst>
                                      </p:cBhvr>
                                      <p:tavLst>
                                        <p:tav tm="0">
                                          <p:val>
                                            <p:strVal val="#ppt_x"/>
                                          </p:val>
                                        </p:tav>
                                        <p:tav tm="100000">
                                          <p:val>
                                            <p:strVal val="#ppt_x"/>
                                          </p:val>
                                        </p:tav>
                                      </p:tavLst>
                                    </p:anim>
                                    <p:anim calcmode="lin" valueType="num">
                                      <p:cBhvr additive="base">
                                        <p:cTn id="37" dur="300" fill="hold"/>
                                        <p:tgtEl>
                                          <p:spTgt spid="79"/>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stCondLst>
                                    <p:cond delay="0"/>
                                  </p:stCondLst>
                                  <p:childTnLst>
                                    <p:set>
                                      <p:cBhvr>
                                        <p:cTn id="39" dur="1" fill="hold">
                                          <p:stCondLst>
                                            <p:cond delay="0"/>
                                          </p:stCondLst>
                                        </p:cTn>
                                        <p:tgtEl>
                                          <p:spTgt spid="82"/>
                                        </p:tgtEl>
                                        <p:attrNameLst>
                                          <p:attrName>style.visibility</p:attrName>
                                        </p:attrNameLst>
                                      </p:cBhvr>
                                      <p:to>
                                        <p:strVal val="visible"/>
                                      </p:to>
                                    </p:set>
                                    <p:anim calcmode="lin" valueType="num">
                                      <p:cBhvr additive="base">
                                        <p:cTn id="40" dur="300" fill="hold"/>
                                        <p:tgtEl>
                                          <p:spTgt spid="82"/>
                                        </p:tgtEl>
                                        <p:attrNameLst>
                                          <p:attrName>ppt_x</p:attrName>
                                        </p:attrNameLst>
                                      </p:cBhvr>
                                      <p:tavLst>
                                        <p:tav tm="0">
                                          <p:val>
                                            <p:strVal val="#ppt_x"/>
                                          </p:val>
                                        </p:tav>
                                        <p:tav tm="100000">
                                          <p:val>
                                            <p:strVal val="#ppt_x"/>
                                          </p:val>
                                        </p:tav>
                                      </p:tavLst>
                                    </p:anim>
                                    <p:anim calcmode="lin" valueType="num">
                                      <p:cBhvr additive="base">
                                        <p:cTn id="41" dur="300" fill="hold"/>
                                        <p:tgtEl>
                                          <p:spTgt spid="82"/>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6" restart="whenNotActive" fill="hold" evtFilter="cancelBubble" nodeType="interactiveSeq">
                <p:stCondLst>
                  <p:cond evt="onClick" delay="0">
                    <p:tgtEl>
                      <p:spTgt spid="67"/>
                    </p:tgtEl>
                  </p:cond>
                </p:stCondLst>
                <p:endSync evt="end" delay="0">
                  <p:rtn val="all"/>
                </p:endSync>
                <p:childTnLst>
                  <p:par>
                    <p:cTn id="47" fill="hold">
                      <p:stCondLst>
                        <p:cond delay="0"/>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par>
                                <p:cTn id="52" presetID="10" presetClass="entr" presetSubtype="0" fill="hold" nodeType="withEffect">
                                  <p:stCondLst>
                                    <p:cond delay="0"/>
                                  </p:stCondLst>
                                  <p:childTnLst>
                                    <p:set>
                                      <p:cBhvr>
                                        <p:cTn id="53" dur="1" fill="hold">
                                          <p:stCondLst>
                                            <p:cond delay="0"/>
                                          </p:stCondLst>
                                        </p:cTn>
                                        <p:tgtEl>
                                          <p:spTgt spid="76"/>
                                        </p:tgtEl>
                                        <p:attrNameLst>
                                          <p:attrName>style.visibility</p:attrName>
                                        </p:attrNameLst>
                                      </p:cBhvr>
                                      <p:to>
                                        <p:strVal val="visible"/>
                                      </p:to>
                                    </p:set>
                                    <p:animEffect transition="in" filter="fade">
                                      <p:cBhvr>
                                        <p:cTn id="54" dur="500"/>
                                        <p:tgtEl>
                                          <p:spTgt spid="76"/>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xit" presetSubtype="0" fill="hold" nodeType="clickEffect">
                                  <p:stCondLst>
                                    <p:cond delay="0"/>
                                  </p:stCondLst>
                                  <p:childTnLst>
                                    <p:animEffect transition="out" filter="fade">
                                      <p:cBhvr>
                                        <p:cTn id="58" dur="500"/>
                                        <p:tgtEl>
                                          <p:spTgt spid="2"/>
                                        </p:tgtEl>
                                      </p:cBhvr>
                                    </p:animEffect>
                                    <p:set>
                                      <p:cBhvr>
                                        <p:cTn id="59" dur="1" fill="hold">
                                          <p:stCondLst>
                                            <p:cond delay="499"/>
                                          </p:stCondLst>
                                        </p:cTn>
                                        <p:tgtEl>
                                          <p:spTgt spid="2"/>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500"/>
                                        <p:tgtEl>
                                          <p:spTgt spid="76"/>
                                        </p:tgtEl>
                                      </p:cBhvr>
                                    </p:animEffect>
                                    <p:set>
                                      <p:cBhvr>
                                        <p:cTn id="62" dur="1" fill="hold">
                                          <p:stCondLst>
                                            <p:cond delay="499"/>
                                          </p:stCondLst>
                                        </p:cTn>
                                        <p:tgtEl>
                                          <p:spTgt spid="76"/>
                                        </p:tgtEl>
                                        <p:attrNameLst>
                                          <p:attrName>style.visibility</p:attrName>
                                        </p:attrNameLst>
                                      </p:cBhvr>
                                      <p:to>
                                        <p:strVal val="hidden"/>
                                      </p:to>
                                    </p:set>
                                  </p:childTnLst>
                                </p:cTn>
                              </p:par>
                            </p:childTnLst>
                          </p:cTn>
                        </p:par>
                      </p:childTnLst>
                    </p:cTn>
                  </p:par>
                </p:childTnLst>
              </p:cTn>
              <p:nextCondLst>
                <p:cond evt="onClick" delay="0">
                  <p:tgtEl>
                    <p:spTgt spid="67"/>
                  </p:tgtEl>
                </p:cond>
              </p:nextCondLst>
            </p:seq>
          </p:childTnLst>
        </p:cTn>
      </p:par>
    </p:tnLst>
    <p:bldLst>
      <p:bldGraphic spid="71" grpId="0">
        <p:bldAsOne/>
      </p:bldGraphic>
      <p:bldP spid="10" grpId="0"/>
      <p:bldP spid="66" grpId="0"/>
      <p:bldP spid="72" grpId="0"/>
      <p:bldP spid="73" grpId="0"/>
      <p:bldP spid="74" grpId="0"/>
      <p:bldP spid="75" grpId="0"/>
      <p:bldP spid="82" grpId="0"/>
      <p:bldP spid="3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28"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P15.1  - </a:t>
            </a:r>
            <a:r>
              <a:rPr lang="pt-BR" sz="1200" dirty="0">
                <a:solidFill>
                  <a:schemeClr val="accent1">
                    <a:lumMod val="50000"/>
                  </a:schemeClr>
                </a:solidFill>
              </a:rPr>
              <a:t>O custo operacional mensal foi reduzido em quantos por cento (%)?</a:t>
            </a:r>
          </a:p>
        </p:txBody>
      </p:sp>
      <p:sp>
        <p:nvSpPr>
          <p:cNvPr id="38" name="CaixaDeTexto 97"/>
          <p:cNvSpPr txBox="1"/>
          <p:nvPr/>
        </p:nvSpPr>
        <p:spPr>
          <a:xfrm>
            <a:off x="3845491" y="1145552"/>
            <a:ext cx="5023460"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redução do custo operacional mensal </a:t>
            </a:r>
            <a:r>
              <a:rPr lang="pt-BR" sz="1200" i="1" dirty="0">
                <a:solidFill>
                  <a:schemeClr val="accent1">
                    <a:lumMod val="50000"/>
                  </a:schemeClr>
                </a:solidFill>
              </a:rPr>
              <a:t>(P15.1) </a:t>
            </a:r>
          </a:p>
        </p:txBody>
      </p:sp>
      <p:graphicFrame>
        <p:nvGraphicFramePr>
          <p:cNvPr id="39" name="Gráfico 38"/>
          <p:cNvGraphicFramePr>
            <a:graphicFrameLocks/>
          </p:cNvGraphicFramePr>
          <p:nvPr>
            <p:extLst/>
          </p:nvPr>
        </p:nvGraphicFramePr>
        <p:xfrm>
          <a:off x="505330" y="4540094"/>
          <a:ext cx="11388004" cy="9871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0" name="Gráfico 39"/>
          <p:cNvGraphicFramePr>
            <a:graphicFrameLocks/>
          </p:cNvGraphicFramePr>
          <p:nvPr>
            <p:extLst/>
          </p:nvPr>
        </p:nvGraphicFramePr>
        <p:xfrm>
          <a:off x="505330" y="1905203"/>
          <a:ext cx="11388004" cy="332263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Gráfico 20"/>
          <p:cNvGraphicFramePr>
            <a:graphicFrameLocks/>
          </p:cNvGraphicFramePr>
          <p:nvPr>
            <p:extLst/>
          </p:nvPr>
        </p:nvGraphicFramePr>
        <p:xfrm>
          <a:off x="505330" y="1951241"/>
          <a:ext cx="11388004" cy="32766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Gráfico 22"/>
          <p:cNvGraphicFramePr>
            <a:graphicFrameLocks/>
          </p:cNvGraphicFramePr>
          <p:nvPr>
            <p:extLst/>
          </p:nvPr>
        </p:nvGraphicFramePr>
        <p:xfrm>
          <a:off x="505330" y="4540093"/>
          <a:ext cx="11388004" cy="987137"/>
        </p:xfrm>
        <a:graphic>
          <a:graphicData uri="http://schemas.openxmlformats.org/drawingml/2006/chart">
            <c:chart xmlns:c="http://schemas.openxmlformats.org/drawingml/2006/chart" xmlns:r="http://schemas.openxmlformats.org/officeDocument/2006/relationships" r:id="rId5"/>
          </a:graphicData>
        </a:graphic>
      </p:graphicFrame>
      <p:cxnSp>
        <p:nvCxnSpPr>
          <p:cNvPr id="16" name="Conector reto 15"/>
          <p:cNvCxnSpPr/>
          <p:nvPr/>
        </p:nvCxnSpPr>
        <p:spPr>
          <a:xfrm>
            <a:off x="76427" y="2833355"/>
            <a:ext cx="12060000" cy="0"/>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9325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1+#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barn(inVertical)">
                                      <p:cBhvr>
                                        <p:cTn id="25" dur="500"/>
                                        <p:tgtEl>
                                          <p:spTgt spid="4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39"/>
                                        </p:tgtEl>
                                        <p:attrNameLst>
                                          <p:attrName>style.visibility</p:attrName>
                                        </p:attrNameLst>
                                      </p:cBhvr>
                                      <p:to>
                                        <p:strVal val="visible"/>
                                      </p:to>
                                    </p:set>
                                    <p:animEffect transition="in" filter="barn(inVertical)">
                                      <p:cBhvr>
                                        <p:cTn id="28" dur="500"/>
                                        <p:tgtEl>
                                          <p:spTgt spid="39"/>
                                        </p:tgtEl>
                                      </p:cBhvr>
                                    </p:animEffect>
                                  </p:childTnLst>
                                </p:cTn>
                              </p:par>
                              <p:par>
                                <p:cTn id="29" presetID="22" presetClass="exit" presetSubtype="4" fill="hold" grpId="1" nodeType="withEffect">
                                  <p:stCondLst>
                                    <p:cond delay="0"/>
                                  </p:stCondLst>
                                  <p:childTnLst>
                                    <p:animEffect transition="out" filter="wipe(down)">
                                      <p:cBhvr>
                                        <p:cTn id="30" dur="500"/>
                                        <p:tgtEl>
                                          <p:spTgt spid="21"/>
                                        </p:tgtEl>
                                      </p:cBhvr>
                                    </p:animEffect>
                                    <p:set>
                                      <p:cBhvr>
                                        <p:cTn id="31" dur="1" fill="hold">
                                          <p:stCondLst>
                                            <p:cond delay="499"/>
                                          </p:stCondLst>
                                        </p:cTn>
                                        <p:tgtEl>
                                          <p:spTgt spid="21"/>
                                        </p:tgtEl>
                                        <p:attrNameLst>
                                          <p:attrName>style.visibility</p:attrName>
                                        </p:attrNameLst>
                                      </p:cBhvr>
                                      <p:to>
                                        <p:strVal val="hidden"/>
                                      </p:to>
                                    </p:set>
                                  </p:childTnLst>
                                </p:cTn>
                              </p:par>
                              <p:par>
                                <p:cTn id="32" presetID="22" presetClass="exit" presetSubtype="4" fill="hold" grpId="1" nodeType="withEffect">
                                  <p:stCondLst>
                                    <p:cond delay="0"/>
                                  </p:stCondLst>
                                  <p:childTnLst>
                                    <p:animEffect transition="out" filter="wipe(down)">
                                      <p:cBhvr>
                                        <p:cTn id="33" dur="500"/>
                                        <p:tgtEl>
                                          <p:spTgt spid="23"/>
                                        </p:tgtEl>
                                      </p:cBhvr>
                                    </p:animEffect>
                                    <p:set>
                                      <p:cBhvr>
                                        <p:cTn id="34" dur="1" fill="hold">
                                          <p:stCondLst>
                                            <p:cond delay="499"/>
                                          </p:stCondLst>
                                        </p:cTn>
                                        <p:tgtEl>
                                          <p:spTgt spid="23"/>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wipe(left)">
                                      <p:cBhvr>
                                        <p:cTn id="3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Graphic spid="39" grpId="0">
        <p:bldAsOne/>
      </p:bldGraphic>
      <p:bldGraphic spid="40" grpId="0">
        <p:bldAsOne/>
      </p:bldGraphic>
      <p:bldGraphic spid="21" grpId="0">
        <p:bldAsOne/>
      </p:bldGraphic>
      <p:bldGraphic spid="21" grpId="1">
        <p:bldAsOne/>
      </p:bldGraphic>
      <p:bldGraphic spid="23" grpId="0">
        <p:bldAsOne/>
      </p:bldGraphic>
      <p:bldGraphic spid="23" grpId="1">
        <p:bldAsOne/>
      </p:bldGraphic>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79" name="Espaço Reservado para Conteúdo 2"/>
          <p:cNvSpPr txBox="1">
            <a:spLocks/>
          </p:cNvSpPr>
          <p:nvPr/>
        </p:nvSpPr>
        <p:spPr>
          <a:xfrm>
            <a:off x="1810131" y="6159044"/>
            <a:ext cx="8935093"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a:t>
            </a:r>
            <a:r>
              <a:rPr lang="pt-BR" sz="1200" dirty="0">
                <a:solidFill>
                  <a:schemeClr val="accent1">
                    <a:lumMod val="50000"/>
                  </a:schemeClr>
                </a:solidFill>
              </a:rPr>
              <a:t> - O(A) Sr.(a) confirma ter participado do programa Sebraetec em 2015? (ESP-RU)</a:t>
            </a:r>
            <a:endParaRPr lang="pt-BR" sz="1000" dirty="0">
              <a:solidFill>
                <a:schemeClr val="accent1">
                  <a:lumMod val="50000"/>
                </a:schemeClr>
              </a:solidFill>
            </a:endParaRPr>
          </a:p>
        </p:txBody>
      </p:sp>
      <p:graphicFrame>
        <p:nvGraphicFramePr>
          <p:cNvPr id="35" name="Gráfico 34"/>
          <p:cNvGraphicFramePr>
            <a:graphicFrameLocks/>
          </p:cNvGraphicFramePr>
          <p:nvPr>
            <p:extLst>
              <p:ext uri="{D42A27DB-BD31-4B8C-83A1-F6EECF244321}">
                <p14:modId xmlns:p14="http://schemas.microsoft.com/office/powerpoint/2010/main" val="1331899683"/>
              </p:ext>
            </p:extLst>
          </p:nvPr>
        </p:nvGraphicFramePr>
        <p:xfrm>
          <a:off x="421813" y="1852384"/>
          <a:ext cx="11335996" cy="3416300"/>
        </p:xfrm>
        <a:graphic>
          <a:graphicData uri="http://schemas.openxmlformats.org/drawingml/2006/chart">
            <c:chart xmlns:c="http://schemas.openxmlformats.org/drawingml/2006/chart" xmlns:r="http://schemas.openxmlformats.org/officeDocument/2006/relationships" r:id="rId2"/>
          </a:graphicData>
        </a:graphic>
      </p:graphicFrame>
      <p:sp>
        <p:nvSpPr>
          <p:cNvPr id="36" name="Espaço Reservado para Conteúdo 2"/>
          <p:cNvSpPr txBox="1">
            <a:spLocks/>
          </p:cNvSpPr>
          <p:nvPr/>
        </p:nvSpPr>
        <p:spPr>
          <a:xfrm>
            <a:off x="11004931" y="5468168"/>
            <a:ext cx="590169" cy="25304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00000"/>
              </a:lnSpc>
              <a:buNone/>
            </a:pPr>
            <a:r>
              <a:rPr lang="pt-BR" sz="1400" b="1" dirty="0">
                <a:solidFill>
                  <a:schemeClr val="bg1">
                    <a:lumMod val="50000"/>
                  </a:schemeClr>
                </a:solidFill>
              </a:rPr>
              <a:t>em %</a:t>
            </a:r>
            <a:endParaRPr lang="pt-BR" sz="1050" dirty="0">
              <a:solidFill>
                <a:schemeClr val="bg1">
                  <a:lumMod val="50000"/>
                </a:schemeClr>
              </a:solidFill>
            </a:endParaRPr>
          </a:p>
        </p:txBody>
      </p:sp>
      <p:grpSp>
        <p:nvGrpSpPr>
          <p:cNvPr id="5" name="Agrupar 4"/>
          <p:cNvGrpSpPr/>
          <p:nvPr/>
        </p:nvGrpSpPr>
        <p:grpSpPr>
          <a:xfrm>
            <a:off x="3864183" y="5587342"/>
            <a:ext cx="4668075" cy="253044"/>
            <a:chOff x="4102100" y="5386798"/>
            <a:chExt cx="4668075" cy="253044"/>
          </a:xfrm>
        </p:grpSpPr>
        <p:sp>
          <p:nvSpPr>
            <p:cNvPr id="3" name="Retângulo 2"/>
            <p:cNvSpPr/>
            <p:nvPr/>
          </p:nvSpPr>
          <p:spPr>
            <a:xfrm>
              <a:off x="4102100" y="5477320"/>
              <a:ext cx="72000" cy="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Espaço Reservado para Conteúdo 2"/>
            <p:cNvSpPr txBox="1">
              <a:spLocks/>
            </p:cNvSpPr>
            <p:nvPr/>
          </p:nvSpPr>
          <p:spPr>
            <a:xfrm>
              <a:off x="4172775" y="5386798"/>
              <a:ext cx="2298700" cy="25304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400" b="1" dirty="0">
                  <a:solidFill>
                    <a:schemeClr val="bg1">
                      <a:lumMod val="50000"/>
                    </a:schemeClr>
                  </a:solidFill>
                </a:rPr>
                <a:t>confirma ter participado</a:t>
              </a:r>
              <a:endParaRPr lang="pt-BR" sz="1050" dirty="0">
                <a:solidFill>
                  <a:schemeClr val="bg1">
                    <a:lumMod val="50000"/>
                  </a:schemeClr>
                </a:solidFill>
              </a:endParaRPr>
            </a:p>
          </p:txBody>
        </p:sp>
        <p:sp>
          <p:nvSpPr>
            <p:cNvPr id="39" name="Retângulo 38"/>
            <p:cNvSpPr/>
            <p:nvPr/>
          </p:nvSpPr>
          <p:spPr>
            <a:xfrm>
              <a:off x="6400800" y="5477320"/>
              <a:ext cx="72000" cy="72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0" name="Espaço Reservado para Conteúdo 2"/>
            <p:cNvSpPr txBox="1">
              <a:spLocks/>
            </p:cNvSpPr>
            <p:nvPr/>
          </p:nvSpPr>
          <p:spPr>
            <a:xfrm>
              <a:off x="6471475" y="5386798"/>
              <a:ext cx="2298700" cy="25304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400" b="1" dirty="0">
                  <a:solidFill>
                    <a:schemeClr val="bg1">
                      <a:lumMod val="50000"/>
                    </a:schemeClr>
                  </a:solidFill>
                </a:rPr>
                <a:t>não confirma ter participado</a:t>
              </a:r>
              <a:endParaRPr lang="pt-BR" sz="1050" dirty="0">
                <a:solidFill>
                  <a:schemeClr val="bg1">
                    <a:lumMod val="50000"/>
                  </a:schemeClr>
                </a:solidFill>
              </a:endParaRPr>
            </a:p>
          </p:txBody>
        </p:sp>
      </p:grpSp>
      <p:sp>
        <p:nvSpPr>
          <p:cNvPr id="42" name="Espaço Reservado para Conteúdo 2"/>
          <p:cNvSpPr txBox="1">
            <a:spLocks/>
          </p:cNvSpPr>
          <p:nvPr/>
        </p:nvSpPr>
        <p:spPr>
          <a:xfrm>
            <a:off x="0" y="930336"/>
            <a:ext cx="12191999" cy="90929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pt-BR" sz="2800" b="1" dirty="0">
                <a:solidFill>
                  <a:schemeClr val="accent1">
                    <a:lumMod val="75000"/>
                  </a:schemeClr>
                </a:solidFill>
                <a:latin typeface="+mn-lt"/>
              </a:rPr>
              <a:t>participou do Sebraetec em 2015?</a:t>
            </a:r>
          </a:p>
          <a:p>
            <a:pPr marL="457200" lvl="1" indent="0" algn="ctr">
              <a:buSzPct val="60000"/>
              <a:buFont typeface="Arial" panose="020B0604020202020204" pitchFamily="34" charset="0"/>
              <a:buNone/>
            </a:pPr>
            <a:endParaRPr lang="pt-BR" sz="2800" b="1" dirty="0">
              <a:solidFill>
                <a:schemeClr val="accent4">
                  <a:lumMod val="75000"/>
                </a:schemeClr>
              </a:solidFill>
              <a:latin typeface="+mn-lt"/>
            </a:endParaRPr>
          </a:p>
        </p:txBody>
      </p:sp>
    </p:spTree>
    <p:extLst>
      <p:ext uri="{BB962C8B-B14F-4D97-AF65-F5344CB8AC3E}">
        <p14:creationId xmlns:p14="http://schemas.microsoft.com/office/powerpoint/2010/main" val="2317982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down)">
                                      <p:cBhvr>
                                        <p:cTn id="11" dur="500"/>
                                        <p:tgtEl>
                                          <p:spTgt spid="36"/>
                                        </p:tgtEl>
                                      </p:cBhvr>
                                    </p:animEffect>
                                  </p:childTnLst>
                                </p:cTn>
                              </p:par>
                              <p:par>
                                <p:cTn id="12" presetID="1" presetClass="entr" presetSubtype="0" fill="hold" nodeType="withEffect">
                                  <p:stCondLst>
                                    <p:cond delay="0"/>
                                  </p:stCondLst>
                                  <p:childTnLst>
                                    <p:set>
                                      <p:cBhvr>
                                        <p:cTn id="13" dur="1" fill="hold">
                                          <p:stCondLst>
                                            <p:cond delay="0"/>
                                          </p:stCondLst>
                                        </p:cTn>
                                        <p:tgtEl>
                                          <p:spTgt spid="5"/>
                                        </p:tgtEl>
                                        <p:attrNameLst>
                                          <p:attrName>style.visibility</p:attrName>
                                        </p:attrNameLst>
                                      </p:cBhvr>
                                      <p:to>
                                        <p:strVal val="visible"/>
                                      </p:to>
                                    </p:set>
                                  </p:childTnLst>
                                </p:cTn>
                              </p:par>
                              <p:par>
                                <p:cTn id="14" presetID="22" presetClass="entr" presetSubtype="4"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Effect transition="in" filter="wipe(down)">
                                      <p:cBhvr>
                                        <p:cTn id="1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5" grpId="0">
        <p:bldAsOne/>
      </p:bldGraphic>
      <p:bldP spid="36" grpId="0"/>
      <p:bldP spid="4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Espaço Reservado para Conteúdo 2"/>
          <p:cNvSpPr>
            <a:spLocks noGrp="1"/>
          </p:cNvSpPr>
          <p:nvPr>
            <p:ph idx="4294967295"/>
          </p:nvPr>
        </p:nvSpPr>
        <p:spPr>
          <a:xfrm>
            <a:off x="719999" y="1059127"/>
            <a:ext cx="4791791" cy="1276747"/>
          </a:xfrm>
          <a:prstGeom prst="rect">
            <a:avLst/>
          </a:prstGeom>
        </p:spPr>
        <p:txBody>
          <a:bodyPr/>
          <a:lstStyle/>
          <a:p>
            <a:r>
              <a:rPr lang="pt-BR" sz="2000" dirty="0"/>
              <a:t>a quantidade de empresas com aumento de faturamento (após a realização do </a:t>
            </a:r>
            <a:r>
              <a:rPr lang="pt-BR" sz="2000" dirty="0" err="1"/>
              <a:t>Sebraetec</a:t>
            </a:r>
            <a:r>
              <a:rPr lang="pt-BR" sz="2000" dirty="0"/>
              <a:t>) foi mais de 6 vezes superior àquelas com redução </a:t>
            </a:r>
          </a:p>
        </p:txBody>
      </p:sp>
      <p:sp>
        <p:nvSpPr>
          <p:cNvPr id="8" name="Espaço Reservado para Conteúdo 2"/>
          <p:cNvSpPr txBox="1">
            <a:spLocks/>
          </p:cNvSpPr>
          <p:nvPr/>
        </p:nvSpPr>
        <p:spPr>
          <a:xfrm>
            <a:off x="7583648" y="5770814"/>
            <a:ext cx="3783364" cy="269829"/>
          </a:xfrm>
          <a:prstGeom prst="rect">
            <a:avLst/>
          </a:prstGeom>
          <a:noFill/>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00000"/>
              </a:lnSpc>
              <a:buFont typeface="Arial" panose="020B0604020202020204" pitchFamily="34" charset="0"/>
              <a:buNone/>
            </a:pPr>
            <a:r>
              <a:rPr lang="pt-BR" sz="1200" dirty="0">
                <a:solidFill>
                  <a:schemeClr val="bg1">
                    <a:lumMod val="50000"/>
                  </a:schemeClr>
                </a:solidFill>
                <a:latin typeface="+mn-lt"/>
              </a:rPr>
              <a:t>*desconsiderando aqueles que não souberam responder</a:t>
            </a:r>
            <a:endParaRPr lang="pt-BR" sz="1200" b="1" dirty="0">
              <a:solidFill>
                <a:schemeClr val="bg1">
                  <a:lumMod val="50000"/>
                </a:schemeClr>
              </a:solidFill>
              <a:latin typeface="+mn-lt"/>
            </a:endParaRPr>
          </a:p>
        </p:txBody>
      </p:sp>
      <p:sp>
        <p:nvSpPr>
          <p:cNvPr id="9" name="Espaço Reservado para Conteúdo 2"/>
          <p:cNvSpPr txBox="1">
            <a:spLocks/>
          </p:cNvSpPr>
          <p:nvPr/>
        </p:nvSpPr>
        <p:spPr>
          <a:xfrm>
            <a:off x="755511" y="2381545"/>
            <a:ext cx="4200344" cy="59253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para quase 3 em cada 5 delas (56%) existiu aumento no faturamento</a:t>
            </a:r>
          </a:p>
        </p:txBody>
      </p:sp>
      <p:sp>
        <p:nvSpPr>
          <p:cNvPr id="11"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12" name="Gráfico 11"/>
          <p:cNvGraphicFramePr/>
          <p:nvPr>
            <p:extLst>
              <p:ext uri="{D42A27DB-BD31-4B8C-83A1-F6EECF244321}">
                <p14:modId xmlns:p14="http://schemas.microsoft.com/office/powerpoint/2010/main" val="63454839"/>
              </p:ext>
            </p:extLst>
          </p:nvPr>
        </p:nvGraphicFramePr>
        <p:xfrm>
          <a:off x="6485330" y="2117919"/>
          <a:ext cx="4811606" cy="3207737"/>
        </p:xfrm>
        <a:graphic>
          <a:graphicData uri="http://schemas.openxmlformats.org/drawingml/2006/chart">
            <c:chart xmlns:c="http://schemas.openxmlformats.org/drawingml/2006/chart" xmlns:r="http://schemas.openxmlformats.org/officeDocument/2006/relationships" r:id="rId2"/>
          </a:graphicData>
        </a:graphic>
      </p:graphicFrame>
      <p:grpSp>
        <p:nvGrpSpPr>
          <p:cNvPr id="13" name="Grupo 12"/>
          <p:cNvGrpSpPr/>
          <p:nvPr/>
        </p:nvGrpSpPr>
        <p:grpSpPr>
          <a:xfrm>
            <a:off x="8213934" y="5325820"/>
            <a:ext cx="1289768" cy="379544"/>
            <a:chOff x="7422617" y="4233859"/>
            <a:chExt cx="1289768" cy="379544"/>
          </a:xfrm>
        </p:grpSpPr>
        <p:sp>
          <p:nvSpPr>
            <p:cNvPr id="14" name="Retângulo 13"/>
            <p:cNvSpPr/>
            <p:nvPr/>
          </p:nvSpPr>
          <p:spPr>
            <a:xfrm>
              <a:off x="7422617" y="4233859"/>
              <a:ext cx="71665" cy="37954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ctangle 28"/>
            <p:cNvSpPr>
              <a:spLocks noChangeArrowheads="1"/>
            </p:cNvSpPr>
            <p:nvPr/>
          </p:nvSpPr>
          <p:spPr bwMode="auto">
            <a:xfrm>
              <a:off x="7617213" y="4266707"/>
              <a:ext cx="10951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chemeClr val="bg1">
                      <a:lumMod val="50000"/>
                    </a:schemeClr>
                  </a:solidFill>
                  <a:effectLst/>
                  <a:latin typeface="+mn-lt"/>
                </a:rPr>
                <a:t>ficou</a:t>
              </a:r>
              <a:r>
                <a:rPr kumimoji="0" lang="en-US" altLang="en-US" sz="2000" b="1" i="0" u="none" strike="noStrike" cap="none" normalizeH="0" baseline="0" dirty="0">
                  <a:ln>
                    <a:noFill/>
                  </a:ln>
                  <a:solidFill>
                    <a:schemeClr val="bg1">
                      <a:lumMod val="50000"/>
                    </a:schemeClr>
                  </a:solidFill>
                  <a:effectLst/>
                  <a:latin typeface="+mn-lt"/>
                </a:rPr>
                <a:t> </a:t>
              </a:r>
              <a:r>
                <a:rPr kumimoji="0" lang="en-US" altLang="en-US" sz="2000" b="1" i="0" u="none" strike="noStrike" cap="none" normalizeH="0" baseline="0" dirty="0" err="1">
                  <a:ln>
                    <a:noFill/>
                  </a:ln>
                  <a:solidFill>
                    <a:schemeClr val="bg1">
                      <a:lumMod val="50000"/>
                    </a:schemeClr>
                  </a:solidFill>
                  <a:effectLst/>
                  <a:latin typeface="+mn-lt"/>
                </a:rPr>
                <a:t>igual</a:t>
              </a:r>
              <a:endParaRPr kumimoji="0" lang="en-US" altLang="en-US" sz="2000" b="1" i="0" u="none" strike="noStrike" cap="none" normalizeH="0" baseline="0" dirty="0">
                <a:ln>
                  <a:noFill/>
                </a:ln>
                <a:solidFill>
                  <a:schemeClr val="bg1">
                    <a:lumMod val="50000"/>
                  </a:schemeClr>
                </a:solidFill>
                <a:effectLst/>
                <a:latin typeface="+mn-lt"/>
              </a:endParaRPr>
            </a:p>
          </p:txBody>
        </p:sp>
      </p:grpSp>
      <p:grpSp>
        <p:nvGrpSpPr>
          <p:cNvPr id="16" name="Grupo 15"/>
          <p:cNvGrpSpPr/>
          <p:nvPr/>
        </p:nvGrpSpPr>
        <p:grpSpPr>
          <a:xfrm>
            <a:off x="9691618" y="5325820"/>
            <a:ext cx="1294192" cy="379544"/>
            <a:chOff x="7422617" y="4844866"/>
            <a:chExt cx="1294192" cy="379544"/>
          </a:xfrm>
        </p:grpSpPr>
        <p:sp>
          <p:nvSpPr>
            <p:cNvPr id="17" name="Retângulo 16"/>
            <p:cNvSpPr/>
            <p:nvPr/>
          </p:nvSpPr>
          <p:spPr>
            <a:xfrm>
              <a:off x="7422617" y="4844866"/>
              <a:ext cx="71665" cy="379544"/>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Rectangle 28"/>
            <p:cNvSpPr>
              <a:spLocks noChangeArrowheads="1"/>
            </p:cNvSpPr>
            <p:nvPr/>
          </p:nvSpPr>
          <p:spPr bwMode="auto">
            <a:xfrm>
              <a:off x="7617213" y="4844866"/>
              <a:ext cx="10995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chemeClr val="bg1">
                      <a:lumMod val="50000"/>
                    </a:schemeClr>
                  </a:solidFill>
                  <a:effectLst/>
                  <a:latin typeface="+mn-lt"/>
                </a:rPr>
                <a:t>aumentou</a:t>
              </a:r>
              <a:endParaRPr kumimoji="0" lang="en-US" altLang="en-US" sz="2000" b="1" i="0" u="none" strike="noStrike" cap="none" normalizeH="0" baseline="0" dirty="0">
                <a:ln>
                  <a:noFill/>
                </a:ln>
                <a:solidFill>
                  <a:schemeClr val="bg1">
                    <a:lumMod val="50000"/>
                  </a:schemeClr>
                </a:solidFill>
                <a:effectLst/>
                <a:latin typeface="+mn-lt"/>
              </a:endParaRPr>
            </a:p>
          </p:txBody>
        </p:sp>
      </p:grpSp>
      <p:grpSp>
        <p:nvGrpSpPr>
          <p:cNvPr id="19" name="Grupo 18"/>
          <p:cNvGrpSpPr/>
          <p:nvPr/>
        </p:nvGrpSpPr>
        <p:grpSpPr>
          <a:xfrm>
            <a:off x="7011673" y="5333575"/>
            <a:ext cx="991609" cy="379544"/>
            <a:chOff x="7422617" y="3618805"/>
            <a:chExt cx="991609" cy="379544"/>
          </a:xfrm>
        </p:grpSpPr>
        <p:sp>
          <p:nvSpPr>
            <p:cNvPr id="20" name="Retângulo 19"/>
            <p:cNvSpPr/>
            <p:nvPr/>
          </p:nvSpPr>
          <p:spPr>
            <a:xfrm>
              <a:off x="7422617" y="3618805"/>
              <a:ext cx="71665" cy="379544"/>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Rectangle 28"/>
            <p:cNvSpPr>
              <a:spLocks noChangeArrowheads="1"/>
            </p:cNvSpPr>
            <p:nvPr/>
          </p:nvSpPr>
          <p:spPr bwMode="auto">
            <a:xfrm>
              <a:off x="7617213" y="3642622"/>
              <a:ext cx="7970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2000" b="1" dirty="0" err="1">
                  <a:solidFill>
                    <a:schemeClr val="bg1">
                      <a:lumMod val="50000"/>
                    </a:schemeClr>
                  </a:solidFill>
                  <a:latin typeface="+mn-lt"/>
                </a:rPr>
                <a:t>reduziu</a:t>
              </a:r>
              <a:endParaRPr kumimoji="0" lang="en-US" altLang="en-US" sz="2000" b="1" i="0" u="none" strike="noStrike" cap="none" normalizeH="0" baseline="0" dirty="0">
                <a:ln>
                  <a:noFill/>
                </a:ln>
                <a:solidFill>
                  <a:schemeClr val="bg1">
                    <a:lumMod val="50000"/>
                  </a:schemeClr>
                </a:solidFill>
                <a:effectLst/>
                <a:latin typeface="+mn-lt"/>
              </a:endParaRPr>
            </a:p>
          </p:txBody>
        </p:sp>
      </p:grpSp>
      <p:grpSp>
        <p:nvGrpSpPr>
          <p:cNvPr id="22" name="disparo historico"/>
          <p:cNvGrpSpPr/>
          <p:nvPr/>
        </p:nvGrpSpPr>
        <p:grpSpPr>
          <a:xfrm>
            <a:off x="5325906" y="5584963"/>
            <a:ext cx="1069593" cy="497735"/>
            <a:chOff x="10807700" y="5128364"/>
            <a:chExt cx="1069593" cy="497735"/>
          </a:xfrm>
        </p:grpSpPr>
        <p:sp>
          <p:nvSpPr>
            <p:cNvPr id="23"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24" name="Imagem 23"/>
            <p:cNvPicPr>
              <a:picLocks noChangeAspect="1"/>
            </p:cNvPicPr>
            <p:nvPr/>
          </p:nvPicPr>
          <p:blipFill>
            <a:blip r:embed="rId3"/>
            <a:stretch>
              <a:fillRect/>
            </a:stretch>
          </p:blipFill>
          <p:spPr>
            <a:xfrm>
              <a:off x="10900443" y="5223781"/>
              <a:ext cx="222928" cy="295539"/>
            </a:xfrm>
            <a:prstGeom prst="rect">
              <a:avLst/>
            </a:prstGeom>
          </p:spPr>
        </p:pic>
        <p:sp>
          <p:nvSpPr>
            <p:cNvPr id="25" name="Retângulo 24"/>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6" name="CaixaDeTexto 51"/>
          <p:cNvSpPr txBox="1"/>
          <p:nvPr/>
        </p:nvSpPr>
        <p:spPr>
          <a:xfrm>
            <a:off x="10378010" y="3459178"/>
            <a:ext cx="994614" cy="76944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400" b="1" dirty="0">
                <a:solidFill>
                  <a:schemeClr val="tx2">
                    <a:lumMod val="75000"/>
                  </a:schemeClr>
                </a:solidFill>
              </a:rPr>
              <a:t>56</a:t>
            </a:r>
            <a:r>
              <a:rPr lang="pt-BR" sz="2000" b="1" dirty="0">
                <a:solidFill>
                  <a:schemeClr val="tx2">
                    <a:lumMod val="75000"/>
                  </a:schemeClr>
                </a:solidFill>
              </a:rPr>
              <a:t>%</a:t>
            </a:r>
          </a:p>
        </p:txBody>
      </p:sp>
      <p:sp>
        <p:nvSpPr>
          <p:cNvPr id="28" name="CaixaDeTexto 51"/>
          <p:cNvSpPr txBox="1"/>
          <p:nvPr/>
        </p:nvSpPr>
        <p:spPr>
          <a:xfrm>
            <a:off x="6314284" y="3203914"/>
            <a:ext cx="994614" cy="76944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400" b="1" dirty="0">
                <a:solidFill>
                  <a:schemeClr val="tx2">
                    <a:lumMod val="75000"/>
                  </a:schemeClr>
                </a:solidFill>
              </a:rPr>
              <a:t>35</a:t>
            </a:r>
            <a:r>
              <a:rPr lang="pt-BR" sz="2000" b="1" dirty="0">
                <a:solidFill>
                  <a:schemeClr val="tx2">
                    <a:lumMod val="75000"/>
                  </a:schemeClr>
                </a:solidFill>
              </a:rPr>
              <a:t>%</a:t>
            </a:r>
          </a:p>
        </p:txBody>
      </p:sp>
      <p:sp>
        <p:nvSpPr>
          <p:cNvPr id="29" name="CaixaDeTexto 51"/>
          <p:cNvSpPr txBox="1"/>
          <p:nvPr/>
        </p:nvSpPr>
        <p:spPr>
          <a:xfrm>
            <a:off x="7671828" y="1676210"/>
            <a:ext cx="994614" cy="76944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4400" b="1" dirty="0">
                <a:solidFill>
                  <a:schemeClr val="tx2">
                    <a:lumMod val="75000"/>
                  </a:schemeClr>
                </a:solidFill>
              </a:rPr>
              <a:t>9</a:t>
            </a:r>
            <a:r>
              <a:rPr lang="pt-BR" sz="2000" b="1" dirty="0">
                <a:solidFill>
                  <a:schemeClr val="tx2">
                    <a:lumMod val="75000"/>
                  </a:schemeClr>
                </a:solidFill>
              </a:rPr>
              <a:t>%</a:t>
            </a:r>
          </a:p>
        </p:txBody>
      </p:sp>
      <p:grpSp>
        <p:nvGrpSpPr>
          <p:cNvPr id="30" name="Grupo 29"/>
          <p:cNvGrpSpPr/>
          <p:nvPr/>
        </p:nvGrpSpPr>
        <p:grpSpPr>
          <a:xfrm>
            <a:off x="7871283" y="2746440"/>
            <a:ext cx="2068090" cy="1928473"/>
            <a:chOff x="7318885" y="2514481"/>
            <a:chExt cx="2860042" cy="2666960"/>
          </a:xfrm>
        </p:grpSpPr>
        <p:graphicFrame>
          <p:nvGraphicFramePr>
            <p:cNvPr id="31" name="Gráfico 30"/>
            <p:cNvGraphicFramePr/>
            <p:nvPr>
              <p:extLst>
                <p:ext uri="{D42A27DB-BD31-4B8C-83A1-F6EECF244321}">
                  <p14:modId xmlns:p14="http://schemas.microsoft.com/office/powerpoint/2010/main" val="53945517"/>
                </p:ext>
              </p:extLst>
            </p:nvPr>
          </p:nvGraphicFramePr>
          <p:xfrm>
            <a:off x="7318885" y="2514481"/>
            <a:ext cx="2860042" cy="2666960"/>
          </p:xfrm>
          <a:graphic>
            <a:graphicData uri="http://schemas.openxmlformats.org/drawingml/2006/chart">
              <c:chart xmlns:c="http://schemas.openxmlformats.org/drawingml/2006/chart" xmlns:r="http://schemas.openxmlformats.org/officeDocument/2006/relationships" r:id="rId4"/>
            </a:graphicData>
          </a:graphic>
        </p:graphicFrame>
        <p:sp>
          <p:nvSpPr>
            <p:cNvPr id="32" name="CaixaDeTexto 51"/>
            <p:cNvSpPr txBox="1"/>
            <p:nvPr/>
          </p:nvSpPr>
          <p:spPr>
            <a:xfrm>
              <a:off x="8543960" y="4096044"/>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11</a:t>
              </a:r>
              <a:r>
                <a:rPr lang="pt-BR" sz="900" b="1" dirty="0">
                  <a:solidFill>
                    <a:srgbClr val="FF0000"/>
                  </a:solidFill>
                </a:rPr>
                <a:t>%</a:t>
              </a:r>
            </a:p>
          </p:txBody>
        </p:sp>
        <p:sp>
          <p:nvSpPr>
            <p:cNvPr id="33" name="CaixaDeTexto 51"/>
            <p:cNvSpPr txBox="1"/>
            <p:nvPr/>
          </p:nvSpPr>
          <p:spPr>
            <a:xfrm>
              <a:off x="8543960" y="3395128"/>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57</a:t>
              </a:r>
              <a:r>
                <a:rPr lang="pt-BR" sz="900" b="1" dirty="0">
                  <a:solidFill>
                    <a:srgbClr val="FF0000"/>
                  </a:solidFill>
                </a:rPr>
                <a:t>%</a:t>
              </a:r>
            </a:p>
          </p:txBody>
        </p:sp>
        <p:sp>
          <p:nvSpPr>
            <p:cNvPr id="34" name="CaixaDeTexto 51"/>
            <p:cNvSpPr txBox="1"/>
            <p:nvPr/>
          </p:nvSpPr>
          <p:spPr>
            <a:xfrm>
              <a:off x="8543960" y="3745586"/>
              <a:ext cx="693125" cy="46819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b="1" dirty="0">
                  <a:solidFill>
                    <a:srgbClr val="FF0000"/>
                  </a:solidFill>
                </a:rPr>
                <a:t>33</a:t>
              </a:r>
              <a:r>
                <a:rPr lang="pt-BR" sz="900" b="1" dirty="0">
                  <a:solidFill>
                    <a:srgbClr val="FF0000"/>
                  </a:solidFill>
                </a:rPr>
                <a:t>%</a:t>
              </a:r>
            </a:p>
          </p:txBody>
        </p:sp>
        <p:sp>
          <p:nvSpPr>
            <p:cNvPr id="35" name="CaixaDeTexto 51"/>
            <p:cNvSpPr txBox="1"/>
            <p:nvPr/>
          </p:nvSpPr>
          <p:spPr>
            <a:xfrm>
              <a:off x="8193524" y="3075449"/>
              <a:ext cx="1043561" cy="420709"/>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bg2">
                      <a:lumMod val="75000"/>
                    </a:schemeClr>
                  </a:solidFill>
                </a:rPr>
                <a:t>2014</a:t>
              </a:r>
              <a:endParaRPr lang="pt-BR" sz="1000" b="1" dirty="0">
                <a:solidFill>
                  <a:schemeClr val="bg2">
                    <a:lumMod val="75000"/>
                  </a:schemeClr>
                </a:solidFill>
              </a:endParaRPr>
            </a:p>
          </p:txBody>
        </p:sp>
        <p:sp>
          <p:nvSpPr>
            <p:cNvPr id="36" name="Retângulo 35"/>
            <p:cNvSpPr/>
            <p:nvPr/>
          </p:nvSpPr>
          <p:spPr>
            <a:xfrm>
              <a:off x="8379780" y="3566169"/>
              <a:ext cx="164180" cy="123392"/>
            </a:xfrm>
            <a:prstGeom prst="rect">
              <a:avLst/>
            </a:prstGeom>
            <a:solidFill>
              <a:srgbClr val="7FD7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sp>
          <p:nvSpPr>
            <p:cNvPr id="37" name="Retângulo 36"/>
            <p:cNvSpPr/>
            <p:nvPr/>
          </p:nvSpPr>
          <p:spPr>
            <a:xfrm>
              <a:off x="8379780" y="3908630"/>
              <a:ext cx="164180" cy="123392"/>
            </a:xfrm>
            <a:prstGeom prst="rect">
              <a:avLst/>
            </a:prstGeom>
            <a:solidFill>
              <a:srgbClr val="F6BE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sp>
          <p:nvSpPr>
            <p:cNvPr id="38" name="Retângulo 37"/>
            <p:cNvSpPr/>
            <p:nvPr/>
          </p:nvSpPr>
          <p:spPr>
            <a:xfrm>
              <a:off x="8379780" y="4271273"/>
              <a:ext cx="164180" cy="123392"/>
            </a:xfrm>
            <a:prstGeom prst="rect">
              <a:avLst/>
            </a:prstGeom>
            <a:solidFill>
              <a:srgbClr val="F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a:p>
          </p:txBody>
        </p:sp>
      </p:grpSp>
      <p:sp>
        <p:nvSpPr>
          <p:cNvPr id="49" name="CaixaDeTexto 97"/>
          <p:cNvSpPr txBox="1"/>
          <p:nvPr/>
        </p:nvSpPr>
        <p:spPr>
          <a:xfrm>
            <a:off x="6178001" y="917990"/>
            <a:ext cx="4950568" cy="707886"/>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i="1" dirty="0">
                <a:solidFill>
                  <a:schemeClr val="accent1">
                    <a:lumMod val="50000"/>
                  </a:schemeClr>
                </a:solidFill>
              </a:rPr>
              <a:t>faturamento mensal da empresa após a participação no </a:t>
            </a:r>
            <a:r>
              <a:rPr lang="pt-BR" sz="2000" i="1" dirty="0" err="1">
                <a:solidFill>
                  <a:schemeClr val="accent1">
                    <a:lumMod val="50000"/>
                  </a:schemeClr>
                </a:solidFill>
              </a:rPr>
              <a:t>Sebraetec</a:t>
            </a:r>
            <a:endParaRPr lang="pt-BR" sz="2000" i="1" dirty="0">
              <a:solidFill>
                <a:schemeClr val="accent1">
                  <a:lumMod val="50000"/>
                </a:schemeClr>
              </a:solidFill>
            </a:endParaRPr>
          </a:p>
        </p:txBody>
      </p:sp>
      <p:sp>
        <p:nvSpPr>
          <p:cNvPr id="50" name="Espaço Reservado para Conteúdo 2"/>
          <p:cNvSpPr txBox="1">
            <a:spLocks/>
          </p:cNvSpPr>
          <p:nvPr/>
        </p:nvSpPr>
        <p:spPr>
          <a:xfrm>
            <a:off x="755511" y="3959868"/>
            <a:ext cx="4200344" cy="59154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menos de 1 em cada 10 (9%) delas informou queda no faturamento </a:t>
            </a:r>
            <a:r>
              <a:rPr lang="pt-BR" sz="1200" dirty="0">
                <a:solidFill>
                  <a:schemeClr val="tx1"/>
                </a:solidFill>
                <a:latin typeface="+mn-lt"/>
              </a:rPr>
              <a:t>(P16)</a:t>
            </a:r>
          </a:p>
        </p:txBody>
      </p:sp>
      <p:grpSp>
        <p:nvGrpSpPr>
          <p:cNvPr id="109" name="Grupo 108"/>
          <p:cNvGrpSpPr/>
          <p:nvPr/>
        </p:nvGrpSpPr>
        <p:grpSpPr>
          <a:xfrm>
            <a:off x="1022483" y="3105828"/>
            <a:ext cx="543246" cy="599401"/>
            <a:chOff x="1022483" y="3105828"/>
            <a:chExt cx="543246" cy="599401"/>
          </a:xfrm>
        </p:grpSpPr>
        <p:sp>
          <p:nvSpPr>
            <p:cNvPr id="64" name="Elipse 63"/>
            <p:cNvSpPr/>
            <p:nvPr/>
          </p:nvSpPr>
          <p:spPr>
            <a:xfrm>
              <a:off x="1022483" y="3105828"/>
              <a:ext cx="543246" cy="543246"/>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5" name="Imagem 4"/>
            <p:cNvPicPr>
              <a:picLocks noChangeAspect="1"/>
            </p:cNvPicPr>
            <p:nvPr/>
          </p:nvPicPr>
          <p:blipFill>
            <a:blip r:embed="rId5"/>
            <a:stretch>
              <a:fillRect/>
            </a:stretch>
          </p:blipFill>
          <p:spPr>
            <a:xfrm>
              <a:off x="1042015" y="3218943"/>
              <a:ext cx="480374" cy="486286"/>
            </a:xfrm>
            <a:prstGeom prst="rect">
              <a:avLst/>
            </a:prstGeom>
          </p:spPr>
        </p:pic>
      </p:grpSp>
      <p:grpSp>
        <p:nvGrpSpPr>
          <p:cNvPr id="108" name="Grupo 107"/>
          <p:cNvGrpSpPr/>
          <p:nvPr/>
        </p:nvGrpSpPr>
        <p:grpSpPr>
          <a:xfrm>
            <a:off x="1728759" y="3096288"/>
            <a:ext cx="543246" cy="599401"/>
            <a:chOff x="1728759" y="3096288"/>
            <a:chExt cx="543246" cy="599401"/>
          </a:xfrm>
        </p:grpSpPr>
        <p:sp>
          <p:nvSpPr>
            <p:cNvPr id="65" name="Elipse 64"/>
            <p:cNvSpPr/>
            <p:nvPr/>
          </p:nvSpPr>
          <p:spPr>
            <a:xfrm>
              <a:off x="1728759" y="3096288"/>
              <a:ext cx="543246" cy="543246"/>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66" name="Imagem 65"/>
            <p:cNvPicPr>
              <a:picLocks noChangeAspect="1"/>
            </p:cNvPicPr>
            <p:nvPr/>
          </p:nvPicPr>
          <p:blipFill>
            <a:blip r:embed="rId5"/>
            <a:stretch>
              <a:fillRect/>
            </a:stretch>
          </p:blipFill>
          <p:spPr>
            <a:xfrm>
              <a:off x="1748291" y="3209403"/>
              <a:ext cx="480374" cy="486286"/>
            </a:xfrm>
            <a:prstGeom prst="rect">
              <a:avLst/>
            </a:prstGeom>
          </p:spPr>
        </p:pic>
      </p:grpSp>
      <p:grpSp>
        <p:nvGrpSpPr>
          <p:cNvPr id="107" name="Grupo 106"/>
          <p:cNvGrpSpPr/>
          <p:nvPr/>
        </p:nvGrpSpPr>
        <p:grpSpPr>
          <a:xfrm>
            <a:off x="2435035" y="3086748"/>
            <a:ext cx="543246" cy="599401"/>
            <a:chOff x="2435035" y="3086748"/>
            <a:chExt cx="543246" cy="599401"/>
          </a:xfrm>
        </p:grpSpPr>
        <p:sp>
          <p:nvSpPr>
            <p:cNvPr id="67" name="Elipse 66"/>
            <p:cNvSpPr/>
            <p:nvPr/>
          </p:nvSpPr>
          <p:spPr>
            <a:xfrm>
              <a:off x="2435035" y="3086748"/>
              <a:ext cx="543246" cy="543246"/>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68" name="Imagem 67"/>
            <p:cNvPicPr>
              <a:picLocks noChangeAspect="1"/>
            </p:cNvPicPr>
            <p:nvPr/>
          </p:nvPicPr>
          <p:blipFill>
            <a:blip r:embed="rId5"/>
            <a:stretch>
              <a:fillRect/>
            </a:stretch>
          </p:blipFill>
          <p:spPr>
            <a:xfrm>
              <a:off x="2454567" y="3199863"/>
              <a:ext cx="480374" cy="486286"/>
            </a:xfrm>
            <a:prstGeom prst="rect">
              <a:avLst/>
            </a:prstGeom>
          </p:spPr>
        </p:pic>
      </p:grpSp>
      <p:grpSp>
        <p:nvGrpSpPr>
          <p:cNvPr id="106" name="Grupo 105"/>
          <p:cNvGrpSpPr/>
          <p:nvPr/>
        </p:nvGrpSpPr>
        <p:grpSpPr>
          <a:xfrm>
            <a:off x="3141311" y="3077208"/>
            <a:ext cx="543246" cy="599401"/>
            <a:chOff x="3141311" y="3077208"/>
            <a:chExt cx="543246" cy="599401"/>
          </a:xfrm>
        </p:grpSpPr>
        <p:sp>
          <p:nvSpPr>
            <p:cNvPr id="69" name="Elipse 68"/>
            <p:cNvSpPr/>
            <p:nvPr/>
          </p:nvSpPr>
          <p:spPr>
            <a:xfrm>
              <a:off x="3141311" y="3077208"/>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70" name="Imagem 69"/>
            <p:cNvPicPr>
              <a:picLocks noChangeAspect="1"/>
            </p:cNvPicPr>
            <p:nvPr/>
          </p:nvPicPr>
          <p:blipFill>
            <a:blip r:embed="rId5">
              <a:duotone>
                <a:schemeClr val="bg2">
                  <a:shade val="45000"/>
                  <a:satMod val="135000"/>
                </a:schemeClr>
                <a:prstClr val="white"/>
              </a:duotone>
            </a:blip>
            <a:stretch>
              <a:fillRect/>
            </a:stretch>
          </p:blipFill>
          <p:spPr>
            <a:xfrm>
              <a:off x="3160843" y="3190323"/>
              <a:ext cx="480374" cy="486286"/>
            </a:xfrm>
            <a:prstGeom prst="rect">
              <a:avLst/>
            </a:prstGeom>
          </p:spPr>
        </p:pic>
      </p:grpSp>
      <p:grpSp>
        <p:nvGrpSpPr>
          <p:cNvPr id="105" name="Grupo 104"/>
          <p:cNvGrpSpPr/>
          <p:nvPr/>
        </p:nvGrpSpPr>
        <p:grpSpPr>
          <a:xfrm>
            <a:off x="3847587" y="3067668"/>
            <a:ext cx="543246" cy="599401"/>
            <a:chOff x="3847587" y="3067668"/>
            <a:chExt cx="543246" cy="599401"/>
          </a:xfrm>
        </p:grpSpPr>
        <p:sp>
          <p:nvSpPr>
            <p:cNvPr id="71" name="Elipse 70"/>
            <p:cNvSpPr/>
            <p:nvPr/>
          </p:nvSpPr>
          <p:spPr>
            <a:xfrm>
              <a:off x="3847587" y="3067668"/>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72" name="Imagem 71"/>
            <p:cNvPicPr>
              <a:picLocks noChangeAspect="1"/>
            </p:cNvPicPr>
            <p:nvPr/>
          </p:nvPicPr>
          <p:blipFill>
            <a:blip r:embed="rId5">
              <a:duotone>
                <a:schemeClr val="bg2">
                  <a:shade val="45000"/>
                  <a:satMod val="135000"/>
                </a:schemeClr>
                <a:prstClr val="white"/>
              </a:duotone>
            </a:blip>
            <a:stretch>
              <a:fillRect/>
            </a:stretch>
          </p:blipFill>
          <p:spPr>
            <a:xfrm>
              <a:off x="3867119" y="3180783"/>
              <a:ext cx="480374" cy="486286"/>
            </a:xfrm>
            <a:prstGeom prst="rect">
              <a:avLst/>
            </a:prstGeom>
          </p:spPr>
        </p:pic>
      </p:grpSp>
      <p:grpSp>
        <p:nvGrpSpPr>
          <p:cNvPr id="110" name="Grupo 109"/>
          <p:cNvGrpSpPr/>
          <p:nvPr/>
        </p:nvGrpSpPr>
        <p:grpSpPr>
          <a:xfrm>
            <a:off x="1413506" y="4761470"/>
            <a:ext cx="543246" cy="599401"/>
            <a:chOff x="934535" y="4761470"/>
            <a:chExt cx="543246" cy="599401"/>
          </a:xfrm>
        </p:grpSpPr>
        <p:sp>
          <p:nvSpPr>
            <p:cNvPr id="73" name="Elipse 72"/>
            <p:cNvSpPr/>
            <p:nvPr/>
          </p:nvSpPr>
          <p:spPr>
            <a:xfrm>
              <a:off x="934535" y="4761470"/>
              <a:ext cx="543246" cy="543246"/>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74" name="Imagem 73"/>
            <p:cNvPicPr>
              <a:picLocks noChangeAspect="1"/>
            </p:cNvPicPr>
            <p:nvPr/>
          </p:nvPicPr>
          <p:blipFill>
            <a:blip r:embed="rId5"/>
            <a:stretch>
              <a:fillRect/>
            </a:stretch>
          </p:blipFill>
          <p:spPr>
            <a:xfrm flipH="1">
              <a:off x="954067" y="4874585"/>
              <a:ext cx="480374" cy="486286"/>
            </a:xfrm>
            <a:prstGeom prst="rect">
              <a:avLst/>
            </a:prstGeom>
          </p:spPr>
        </p:pic>
      </p:grpSp>
      <p:grpSp>
        <p:nvGrpSpPr>
          <p:cNvPr id="77" name="Grupo 76"/>
          <p:cNvGrpSpPr/>
          <p:nvPr/>
        </p:nvGrpSpPr>
        <p:grpSpPr>
          <a:xfrm>
            <a:off x="2119782" y="4751930"/>
            <a:ext cx="543246" cy="599401"/>
            <a:chOff x="1640811" y="4751930"/>
            <a:chExt cx="543246" cy="599401"/>
          </a:xfrm>
        </p:grpSpPr>
        <p:sp>
          <p:nvSpPr>
            <p:cNvPr id="75" name="Elipse 74"/>
            <p:cNvSpPr/>
            <p:nvPr/>
          </p:nvSpPr>
          <p:spPr>
            <a:xfrm>
              <a:off x="1640811" y="4751930"/>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76" name="Imagem 75"/>
            <p:cNvPicPr>
              <a:picLocks noChangeAspect="1"/>
            </p:cNvPicPr>
            <p:nvPr/>
          </p:nvPicPr>
          <p:blipFill>
            <a:blip r:embed="rId5">
              <a:duotone>
                <a:schemeClr val="bg2">
                  <a:shade val="45000"/>
                  <a:satMod val="135000"/>
                </a:schemeClr>
                <a:prstClr val="white"/>
              </a:duotone>
            </a:blip>
            <a:stretch>
              <a:fillRect/>
            </a:stretch>
          </p:blipFill>
          <p:spPr>
            <a:xfrm flipH="1">
              <a:off x="1660343" y="4865045"/>
              <a:ext cx="480374" cy="486286"/>
            </a:xfrm>
            <a:prstGeom prst="rect">
              <a:avLst/>
            </a:prstGeom>
          </p:spPr>
        </p:pic>
      </p:grpSp>
      <p:grpSp>
        <p:nvGrpSpPr>
          <p:cNvPr id="84" name="Grupo 83"/>
          <p:cNvGrpSpPr/>
          <p:nvPr/>
        </p:nvGrpSpPr>
        <p:grpSpPr>
          <a:xfrm>
            <a:off x="2912499" y="4751930"/>
            <a:ext cx="543246" cy="599401"/>
            <a:chOff x="1640811" y="4751930"/>
            <a:chExt cx="543246" cy="599401"/>
          </a:xfrm>
        </p:grpSpPr>
        <p:sp>
          <p:nvSpPr>
            <p:cNvPr id="85" name="Elipse 84"/>
            <p:cNvSpPr/>
            <p:nvPr/>
          </p:nvSpPr>
          <p:spPr>
            <a:xfrm>
              <a:off x="1640811" y="4751930"/>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86" name="Imagem 85"/>
            <p:cNvPicPr>
              <a:picLocks noChangeAspect="1"/>
            </p:cNvPicPr>
            <p:nvPr/>
          </p:nvPicPr>
          <p:blipFill>
            <a:blip r:embed="rId5">
              <a:duotone>
                <a:schemeClr val="bg2">
                  <a:shade val="45000"/>
                  <a:satMod val="135000"/>
                </a:schemeClr>
                <a:prstClr val="white"/>
              </a:duotone>
            </a:blip>
            <a:stretch>
              <a:fillRect/>
            </a:stretch>
          </p:blipFill>
          <p:spPr>
            <a:xfrm flipH="1">
              <a:off x="1660343" y="4865045"/>
              <a:ext cx="480374" cy="486286"/>
            </a:xfrm>
            <a:prstGeom prst="rect">
              <a:avLst/>
            </a:prstGeom>
          </p:spPr>
        </p:pic>
      </p:grpSp>
      <p:grpSp>
        <p:nvGrpSpPr>
          <p:cNvPr id="87" name="Grupo 86"/>
          <p:cNvGrpSpPr/>
          <p:nvPr/>
        </p:nvGrpSpPr>
        <p:grpSpPr>
          <a:xfrm>
            <a:off x="3705216" y="4751930"/>
            <a:ext cx="543246" cy="599401"/>
            <a:chOff x="1640811" y="4751930"/>
            <a:chExt cx="543246" cy="599401"/>
          </a:xfrm>
        </p:grpSpPr>
        <p:sp>
          <p:nvSpPr>
            <p:cNvPr id="88" name="Elipse 87"/>
            <p:cNvSpPr/>
            <p:nvPr/>
          </p:nvSpPr>
          <p:spPr>
            <a:xfrm>
              <a:off x="1640811" y="4751930"/>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89" name="Imagem 88"/>
            <p:cNvPicPr>
              <a:picLocks noChangeAspect="1"/>
            </p:cNvPicPr>
            <p:nvPr/>
          </p:nvPicPr>
          <p:blipFill>
            <a:blip r:embed="rId5">
              <a:duotone>
                <a:schemeClr val="bg2">
                  <a:shade val="45000"/>
                  <a:satMod val="135000"/>
                </a:schemeClr>
                <a:prstClr val="white"/>
              </a:duotone>
            </a:blip>
            <a:stretch>
              <a:fillRect/>
            </a:stretch>
          </p:blipFill>
          <p:spPr>
            <a:xfrm flipH="1">
              <a:off x="1660343" y="4865045"/>
              <a:ext cx="480374" cy="486286"/>
            </a:xfrm>
            <a:prstGeom prst="rect">
              <a:avLst/>
            </a:prstGeom>
          </p:spPr>
        </p:pic>
      </p:grpSp>
      <p:grpSp>
        <p:nvGrpSpPr>
          <p:cNvPr id="90" name="Grupo 89"/>
          <p:cNvGrpSpPr/>
          <p:nvPr/>
        </p:nvGrpSpPr>
        <p:grpSpPr>
          <a:xfrm>
            <a:off x="4497933" y="4751930"/>
            <a:ext cx="543246" cy="599401"/>
            <a:chOff x="1640811" y="4751930"/>
            <a:chExt cx="543246" cy="599401"/>
          </a:xfrm>
        </p:grpSpPr>
        <p:sp>
          <p:nvSpPr>
            <p:cNvPr id="91" name="Elipse 90"/>
            <p:cNvSpPr/>
            <p:nvPr/>
          </p:nvSpPr>
          <p:spPr>
            <a:xfrm>
              <a:off x="1640811" y="4751930"/>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92" name="Imagem 91"/>
            <p:cNvPicPr>
              <a:picLocks noChangeAspect="1"/>
            </p:cNvPicPr>
            <p:nvPr/>
          </p:nvPicPr>
          <p:blipFill>
            <a:blip r:embed="rId5">
              <a:duotone>
                <a:schemeClr val="bg2">
                  <a:shade val="45000"/>
                  <a:satMod val="135000"/>
                </a:schemeClr>
                <a:prstClr val="white"/>
              </a:duotone>
            </a:blip>
            <a:stretch>
              <a:fillRect/>
            </a:stretch>
          </p:blipFill>
          <p:spPr>
            <a:xfrm flipH="1">
              <a:off x="1660343" y="4865045"/>
              <a:ext cx="480374" cy="486286"/>
            </a:xfrm>
            <a:prstGeom prst="rect">
              <a:avLst/>
            </a:prstGeom>
          </p:spPr>
        </p:pic>
      </p:grpSp>
      <p:grpSp>
        <p:nvGrpSpPr>
          <p:cNvPr id="93" name="Grupo 92"/>
          <p:cNvGrpSpPr/>
          <p:nvPr/>
        </p:nvGrpSpPr>
        <p:grpSpPr>
          <a:xfrm>
            <a:off x="1738880" y="5477573"/>
            <a:ext cx="543246" cy="599401"/>
            <a:chOff x="1640811" y="4751930"/>
            <a:chExt cx="543246" cy="599401"/>
          </a:xfrm>
        </p:grpSpPr>
        <p:sp>
          <p:nvSpPr>
            <p:cNvPr id="94" name="Elipse 93"/>
            <p:cNvSpPr/>
            <p:nvPr/>
          </p:nvSpPr>
          <p:spPr>
            <a:xfrm>
              <a:off x="1640811" y="4751930"/>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95" name="Imagem 94"/>
            <p:cNvPicPr>
              <a:picLocks noChangeAspect="1"/>
            </p:cNvPicPr>
            <p:nvPr/>
          </p:nvPicPr>
          <p:blipFill>
            <a:blip r:embed="rId5">
              <a:duotone>
                <a:schemeClr val="bg2">
                  <a:shade val="45000"/>
                  <a:satMod val="135000"/>
                </a:schemeClr>
                <a:prstClr val="white"/>
              </a:duotone>
            </a:blip>
            <a:stretch>
              <a:fillRect/>
            </a:stretch>
          </p:blipFill>
          <p:spPr>
            <a:xfrm flipH="1">
              <a:off x="1660343" y="4865045"/>
              <a:ext cx="480374" cy="486286"/>
            </a:xfrm>
            <a:prstGeom prst="rect">
              <a:avLst/>
            </a:prstGeom>
          </p:spPr>
        </p:pic>
      </p:grpSp>
      <p:grpSp>
        <p:nvGrpSpPr>
          <p:cNvPr id="96" name="Grupo 95"/>
          <p:cNvGrpSpPr/>
          <p:nvPr/>
        </p:nvGrpSpPr>
        <p:grpSpPr>
          <a:xfrm>
            <a:off x="2531597" y="5477573"/>
            <a:ext cx="543246" cy="599401"/>
            <a:chOff x="1640811" y="4751930"/>
            <a:chExt cx="543246" cy="599401"/>
          </a:xfrm>
        </p:grpSpPr>
        <p:sp>
          <p:nvSpPr>
            <p:cNvPr id="97" name="Elipse 96"/>
            <p:cNvSpPr/>
            <p:nvPr/>
          </p:nvSpPr>
          <p:spPr>
            <a:xfrm>
              <a:off x="1640811" y="4751930"/>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98" name="Imagem 97"/>
            <p:cNvPicPr>
              <a:picLocks noChangeAspect="1"/>
            </p:cNvPicPr>
            <p:nvPr/>
          </p:nvPicPr>
          <p:blipFill>
            <a:blip r:embed="rId5">
              <a:duotone>
                <a:schemeClr val="bg2">
                  <a:shade val="45000"/>
                  <a:satMod val="135000"/>
                </a:schemeClr>
                <a:prstClr val="white"/>
              </a:duotone>
            </a:blip>
            <a:stretch>
              <a:fillRect/>
            </a:stretch>
          </p:blipFill>
          <p:spPr>
            <a:xfrm flipH="1">
              <a:off x="1660343" y="4865045"/>
              <a:ext cx="480374" cy="486286"/>
            </a:xfrm>
            <a:prstGeom prst="rect">
              <a:avLst/>
            </a:prstGeom>
          </p:spPr>
        </p:pic>
      </p:grpSp>
      <p:grpSp>
        <p:nvGrpSpPr>
          <p:cNvPr id="99" name="Grupo 98"/>
          <p:cNvGrpSpPr/>
          <p:nvPr/>
        </p:nvGrpSpPr>
        <p:grpSpPr>
          <a:xfrm>
            <a:off x="3324314" y="5477573"/>
            <a:ext cx="543246" cy="599401"/>
            <a:chOff x="1640811" y="4751930"/>
            <a:chExt cx="543246" cy="599401"/>
          </a:xfrm>
        </p:grpSpPr>
        <p:sp>
          <p:nvSpPr>
            <p:cNvPr id="100" name="Elipse 99"/>
            <p:cNvSpPr/>
            <p:nvPr/>
          </p:nvSpPr>
          <p:spPr>
            <a:xfrm>
              <a:off x="1640811" y="4751930"/>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101" name="Imagem 100"/>
            <p:cNvPicPr>
              <a:picLocks noChangeAspect="1"/>
            </p:cNvPicPr>
            <p:nvPr/>
          </p:nvPicPr>
          <p:blipFill>
            <a:blip r:embed="rId5">
              <a:duotone>
                <a:schemeClr val="bg2">
                  <a:shade val="45000"/>
                  <a:satMod val="135000"/>
                </a:schemeClr>
                <a:prstClr val="white"/>
              </a:duotone>
            </a:blip>
            <a:stretch>
              <a:fillRect/>
            </a:stretch>
          </p:blipFill>
          <p:spPr>
            <a:xfrm flipH="1">
              <a:off x="1660343" y="4865045"/>
              <a:ext cx="480374" cy="486286"/>
            </a:xfrm>
            <a:prstGeom prst="rect">
              <a:avLst/>
            </a:prstGeom>
          </p:spPr>
        </p:pic>
      </p:grpSp>
      <p:grpSp>
        <p:nvGrpSpPr>
          <p:cNvPr id="102" name="Grupo 101"/>
          <p:cNvGrpSpPr/>
          <p:nvPr/>
        </p:nvGrpSpPr>
        <p:grpSpPr>
          <a:xfrm>
            <a:off x="4117031" y="5477573"/>
            <a:ext cx="543246" cy="599401"/>
            <a:chOff x="1640811" y="4751930"/>
            <a:chExt cx="543246" cy="599401"/>
          </a:xfrm>
        </p:grpSpPr>
        <p:sp>
          <p:nvSpPr>
            <p:cNvPr id="103" name="Elipse 102"/>
            <p:cNvSpPr/>
            <p:nvPr/>
          </p:nvSpPr>
          <p:spPr>
            <a:xfrm>
              <a:off x="1640811" y="4751930"/>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104" name="Imagem 103"/>
            <p:cNvPicPr>
              <a:picLocks noChangeAspect="1"/>
            </p:cNvPicPr>
            <p:nvPr/>
          </p:nvPicPr>
          <p:blipFill>
            <a:blip r:embed="rId5">
              <a:duotone>
                <a:schemeClr val="bg2">
                  <a:shade val="45000"/>
                  <a:satMod val="135000"/>
                </a:schemeClr>
                <a:prstClr val="white"/>
              </a:duotone>
            </a:blip>
            <a:stretch>
              <a:fillRect/>
            </a:stretch>
          </p:blipFill>
          <p:spPr>
            <a:xfrm flipH="1">
              <a:off x="1660343" y="4865045"/>
              <a:ext cx="480374" cy="486286"/>
            </a:xfrm>
            <a:prstGeom prst="rect">
              <a:avLst/>
            </a:prstGeom>
          </p:spPr>
        </p:pic>
      </p:grpSp>
      <p:grpSp>
        <p:nvGrpSpPr>
          <p:cNvPr id="79" name="Grupo 92"/>
          <p:cNvGrpSpPr/>
          <p:nvPr/>
        </p:nvGrpSpPr>
        <p:grpSpPr>
          <a:xfrm>
            <a:off x="977740" y="5477573"/>
            <a:ext cx="543246" cy="599401"/>
            <a:chOff x="1640811" y="4751930"/>
            <a:chExt cx="543246" cy="599401"/>
          </a:xfrm>
        </p:grpSpPr>
        <p:sp>
          <p:nvSpPr>
            <p:cNvPr id="80" name="Elipse 79"/>
            <p:cNvSpPr/>
            <p:nvPr/>
          </p:nvSpPr>
          <p:spPr>
            <a:xfrm>
              <a:off x="1640811" y="4751930"/>
              <a:ext cx="543246" cy="543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81" name="Imagem 80"/>
            <p:cNvPicPr>
              <a:picLocks noChangeAspect="1"/>
            </p:cNvPicPr>
            <p:nvPr/>
          </p:nvPicPr>
          <p:blipFill>
            <a:blip r:embed="rId5">
              <a:duotone>
                <a:schemeClr val="bg2">
                  <a:shade val="45000"/>
                  <a:satMod val="135000"/>
                </a:schemeClr>
                <a:prstClr val="white"/>
              </a:duotone>
            </a:blip>
            <a:stretch>
              <a:fillRect/>
            </a:stretch>
          </p:blipFill>
          <p:spPr>
            <a:xfrm flipH="1">
              <a:off x="1660343" y="4865045"/>
              <a:ext cx="480374" cy="486286"/>
            </a:xfrm>
            <a:prstGeom prst="rect">
              <a:avLst/>
            </a:prstGeom>
          </p:spPr>
        </p:pic>
      </p:grpSp>
      <p:sp>
        <p:nvSpPr>
          <p:cNvPr id="82"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P16  - </a:t>
            </a:r>
            <a:r>
              <a:rPr lang="pt-BR" sz="1200" dirty="0">
                <a:solidFill>
                  <a:schemeClr val="accent1">
                    <a:lumMod val="50000"/>
                  </a:schemeClr>
                </a:solidFill>
              </a:rPr>
              <a:t>O </a:t>
            </a:r>
            <a:r>
              <a:rPr lang="pt-BR" sz="1200" dirty="0" smtClean="0">
                <a:solidFill>
                  <a:schemeClr val="accent1">
                    <a:lumMod val="50000"/>
                  </a:schemeClr>
                </a:solidFill>
              </a:rPr>
              <a:t>que aconteceu com o faturamento mensal de sua empresa após a participação no </a:t>
            </a:r>
            <a:r>
              <a:rPr lang="pt-BR" sz="1200" dirty="0" err="1" smtClean="0">
                <a:solidFill>
                  <a:schemeClr val="accent1">
                    <a:lumMod val="50000"/>
                  </a:schemeClr>
                </a:solidFill>
              </a:rPr>
              <a:t>SebraeTec</a:t>
            </a:r>
            <a:r>
              <a:rPr lang="pt-BR" sz="1200" dirty="0" smtClean="0">
                <a:solidFill>
                  <a:schemeClr val="accent1">
                    <a:lumMod val="50000"/>
                  </a:schemeClr>
                </a:solidFill>
              </a:rPr>
              <a:t>?</a:t>
            </a:r>
            <a:endParaRPr lang="pt-BR" sz="1200" dirty="0">
              <a:solidFill>
                <a:schemeClr val="accent1">
                  <a:lumMod val="50000"/>
                </a:schemeClr>
              </a:solidFill>
            </a:endParaRPr>
          </a:p>
        </p:txBody>
      </p:sp>
    </p:spTree>
    <p:extLst>
      <p:ext uri="{BB962C8B-B14F-4D97-AF65-F5344CB8AC3E}">
        <p14:creationId xmlns:p14="http://schemas.microsoft.com/office/powerpoint/2010/main" val="3853458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1+#ppt_w/2"/>
                                              </p:val>
                                            </p:tav>
                                            <p:tav tm="100000">
                                              <p:val>
                                                <p:strVal val="#ppt_x"/>
                                              </p:val>
                                            </p:tav>
                                          </p:tavLst>
                                        </p:anim>
                                        <p:anim calcmode="lin" valueType="num">
                                          <p:cBhvr additive="base">
                                            <p:cTn id="12" dur="500" fill="hold"/>
                                            <p:tgtEl>
                                              <p:spTgt spid="4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1" presetClass="entr" presetSubtype="1" fill="hold" grpId="0"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heel(1)">
                                          <p:cBhvr>
                                            <p:cTn id="16" dur="1000"/>
                                            <p:tgtEl>
                                              <p:spTgt spid="12"/>
                                            </p:tgtEl>
                                          </p:cBhvr>
                                        </p:animEffect>
                                      </p:childTnLst>
                                    </p:cTn>
                                  </p:par>
                                </p:childTnLst>
                              </p:cTn>
                            </p:par>
                            <p:par>
                              <p:cTn id="17" fill="hold">
                                <p:stCondLst>
                                  <p:cond delay="2000"/>
                                </p:stCondLst>
                                <p:childTnLst>
                                  <p:par>
                                    <p:cTn id="18" presetID="2" presetClass="entr" presetSubtype="4" fill="hold" grpId="0" nodeType="afterEffect" p14:presetBounceEnd="40000">
                                      <p:stCondLst>
                                        <p:cond delay="0"/>
                                      </p:stCondLst>
                                      <p:childTnLst>
                                        <p:set>
                                          <p:cBhvr>
                                            <p:cTn id="19" dur="1" fill="hold">
                                              <p:stCondLst>
                                                <p:cond delay="0"/>
                                              </p:stCondLst>
                                            </p:cTn>
                                            <p:tgtEl>
                                              <p:spTgt spid="28"/>
                                            </p:tgtEl>
                                            <p:attrNameLst>
                                              <p:attrName>style.visibility</p:attrName>
                                            </p:attrNameLst>
                                          </p:cBhvr>
                                          <p:to>
                                            <p:strVal val="visible"/>
                                          </p:to>
                                        </p:set>
                                        <p:anim calcmode="lin" valueType="num" p14:bounceEnd="40000">
                                          <p:cBhvr additive="base">
                                            <p:cTn id="20" dur="500" fill="hold"/>
                                            <p:tgtEl>
                                              <p:spTgt spid="28"/>
                                            </p:tgtEl>
                                            <p:attrNameLst>
                                              <p:attrName>ppt_x</p:attrName>
                                            </p:attrNameLst>
                                          </p:cBhvr>
                                          <p:tavLst>
                                            <p:tav tm="0">
                                              <p:val>
                                                <p:strVal val="#ppt_x"/>
                                              </p:val>
                                            </p:tav>
                                            <p:tav tm="100000">
                                              <p:val>
                                                <p:strVal val="#ppt_x"/>
                                              </p:val>
                                            </p:tav>
                                          </p:tavLst>
                                        </p:anim>
                                        <p:anim calcmode="lin" valueType="num" p14:bounceEnd="40000">
                                          <p:cBhvr additive="base">
                                            <p:cTn id="21" dur="500" fill="hold"/>
                                            <p:tgtEl>
                                              <p:spTgt spid="28"/>
                                            </p:tgtEl>
                                            <p:attrNameLst>
                                              <p:attrName>ppt_y</p:attrName>
                                            </p:attrNameLst>
                                          </p:cBhvr>
                                          <p:tavLst>
                                            <p:tav tm="0">
                                              <p:val>
                                                <p:strVal val="1+#ppt_h/2"/>
                                              </p:val>
                                            </p:tav>
                                            <p:tav tm="100000">
                                              <p:val>
                                                <p:strVal val="#ppt_y"/>
                                              </p:val>
                                            </p:tav>
                                          </p:tavLst>
                                        </p:anim>
                                      </p:childTnLst>
                                    </p:cTn>
                                  </p:par>
                                  <p:par>
                                    <p:cTn id="22" presetID="2" presetClass="entr" presetSubtype="1" fill="hold" grpId="0" nodeType="withEffect" p14:presetBounceEnd="40000">
                                      <p:stCondLst>
                                        <p:cond delay="0"/>
                                      </p:stCondLst>
                                      <p:childTnLst>
                                        <p:set>
                                          <p:cBhvr>
                                            <p:cTn id="23" dur="1" fill="hold">
                                              <p:stCondLst>
                                                <p:cond delay="0"/>
                                              </p:stCondLst>
                                            </p:cTn>
                                            <p:tgtEl>
                                              <p:spTgt spid="29"/>
                                            </p:tgtEl>
                                            <p:attrNameLst>
                                              <p:attrName>style.visibility</p:attrName>
                                            </p:attrNameLst>
                                          </p:cBhvr>
                                          <p:to>
                                            <p:strVal val="visible"/>
                                          </p:to>
                                        </p:set>
                                        <p:anim calcmode="lin" valueType="num" p14:bounceEnd="40000">
                                          <p:cBhvr additive="base">
                                            <p:cTn id="24" dur="500" fill="hold"/>
                                            <p:tgtEl>
                                              <p:spTgt spid="29"/>
                                            </p:tgtEl>
                                            <p:attrNameLst>
                                              <p:attrName>ppt_x</p:attrName>
                                            </p:attrNameLst>
                                          </p:cBhvr>
                                          <p:tavLst>
                                            <p:tav tm="0">
                                              <p:val>
                                                <p:strVal val="#ppt_x"/>
                                              </p:val>
                                            </p:tav>
                                            <p:tav tm="100000">
                                              <p:val>
                                                <p:strVal val="#ppt_x"/>
                                              </p:val>
                                            </p:tav>
                                          </p:tavLst>
                                        </p:anim>
                                        <p:anim calcmode="lin" valueType="num" p14:bounceEnd="40000">
                                          <p:cBhvr additive="base">
                                            <p:cTn id="25" dur="500" fill="hold"/>
                                            <p:tgtEl>
                                              <p:spTgt spid="29"/>
                                            </p:tgtEl>
                                            <p:attrNameLst>
                                              <p:attrName>ppt_y</p:attrName>
                                            </p:attrNameLst>
                                          </p:cBhvr>
                                          <p:tavLst>
                                            <p:tav tm="0">
                                              <p:val>
                                                <p:strVal val="0-#ppt_h/2"/>
                                              </p:val>
                                            </p:tav>
                                            <p:tav tm="100000">
                                              <p:val>
                                                <p:strVal val="#ppt_y"/>
                                              </p:val>
                                            </p:tav>
                                          </p:tavLst>
                                        </p:anim>
                                      </p:childTnLst>
                                    </p:cTn>
                                  </p:par>
                                  <p:par>
                                    <p:cTn id="26" presetID="2" presetClass="entr" presetSubtype="2" fill="hold" grpId="0" nodeType="withEffect" p14:presetBounceEnd="40000">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14:bounceEnd="40000">
                                          <p:cBhvr additive="base">
                                            <p:cTn id="28" dur="500" fill="hold"/>
                                            <p:tgtEl>
                                              <p:spTgt spid="26"/>
                                            </p:tgtEl>
                                            <p:attrNameLst>
                                              <p:attrName>ppt_x</p:attrName>
                                            </p:attrNameLst>
                                          </p:cBhvr>
                                          <p:tavLst>
                                            <p:tav tm="0">
                                              <p:val>
                                                <p:strVal val="1+#ppt_w/2"/>
                                              </p:val>
                                            </p:tav>
                                            <p:tav tm="100000">
                                              <p:val>
                                                <p:strVal val="#ppt_x"/>
                                              </p:val>
                                            </p:tav>
                                          </p:tavLst>
                                        </p:anim>
                                        <p:anim calcmode="lin" valueType="num" p14:bounceEnd="40000">
                                          <p:cBhvr additive="base">
                                            <p:cTn id="29" dur="500" fill="hold"/>
                                            <p:tgtEl>
                                              <p:spTgt spid="26"/>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500"/>
                                            <p:tgtEl>
                                              <p:spTgt spid="16"/>
                                            </p:tgtEl>
                                          </p:cBhvr>
                                        </p:animEffect>
                                      </p:childTnLst>
                                    </p:cTn>
                                  </p:par>
                                  <p:par>
                                    <p:cTn id="34" presetID="10" presetClass="entr" presetSubtype="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par>
                                    <p:cTn id="37" presetID="10"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9">
                                                <p:txEl>
                                                  <p:pRg st="0" end="0"/>
                                                </p:txEl>
                                              </p:spTgt>
                                            </p:tgtEl>
                                            <p:attrNameLst>
                                              <p:attrName>style.visibility</p:attrName>
                                            </p:attrNameLst>
                                          </p:cBhvr>
                                          <p:to>
                                            <p:strVal val="visible"/>
                                          </p:to>
                                        </p:set>
                                        <p:animEffect transition="in" filter="fade">
                                          <p:cBhvr>
                                            <p:cTn id="48" dur="500"/>
                                            <p:tgtEl>
                                              <p:spTgt spid="9">
                                                <p:txEl>
                                                  <p:pRg st="0" end="0"/>
                                                </p:txEl>
                                              </p:spTgt>
                                            </p:tgtEl>
                                          </p:cBhvr>
                                        </p:animEffect>
                                      </p:childTnLst>
                                    </p:cTn>
                                  </p:par>
                                </p:childTnLst>
                              </p:cTn>
                            </p:par>
                            <p:par>
                              <p:cTn id="49" fill="hold">
                                <p:stCondLst>
                                  <p:cond delay="500"/>
                                </p:stCondLst>
                                <p:childTnLst>
                                  <p:par>
                                    <p:cTn id="50" presetID="10" presetClass="entr" presetSubtype="0" fill="hold" nodeType="afterEffect">
                                      <p:stCondLst>
                                        <p:cond delay="0"/>
                                      </p:stCondLst>
                                      <p:childTnLst>
                                        <p:set>
                                          <p:cBhvr>
                                            <p:cTn id="51" dur="1" fill="hold">
                                              <p:stCondLst>
                                                <p:cond delay="0"/>
                                              </p:stCondLst>
                                            </p:cTn>
                                            <p:tgtEl>
                                              <p:spTgt spid="109"/>
                                            </p:tgtEl>
                                            <p:attrNameLst>
                                              <p:attrName>style.visibility</p:attrName>
                                            </p:attrNameLst>
                                          </p:cBhvr>
                                          <p:to>
                                            <p:strVal val="visible"/>
                                          </p:to>
                                        </p:set>
                                        <p:animEffect transition="in" filter="fade">
                                          <p:cBhvr>
                                            <p:cTn id="52" dur="100"/>
                                            <p:tgtEl>
                                              <p:spTgt spid="109"/>
                                            </p:tgtEl>
                                          </p:cBhvr>
                                        </p:animEffect>
                                      </p:childTnLst>
                                    </p:cTn>
                                  </p:par>
                                </p:childTnLst>
                              </p:cTn>
                            </p:par>
                            <p:par>
                              <p:cTn id="53" fill="hold">
                                <p:stCondLst>
                                  <p:cond delay="600"/>
                                </p:stCondLst>
                                <p:childTnLst>
                                  <p:par>
                                    <p:cTn id="54" presetID="10" presetClass="entr" presetSubtype="0" fill="hold"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fade">
                                          <p:cBhvr>
                                            <p:cTn id="56" dur="100"/>
                                            <p:tgtEl>
                                              <p:spTgt spid="108"/>
                                            </p:tgtEl>
                                          </p:cBhvr>
                                        </p:animEffect>
                                      </p:childTnLst>
                                    </p:cTn>
                                  </p:par>
                                </p:childTnLst>
                              </p:cTn>
                            </p:par>
                            <p:par>
                              <p:cTn id="57" fill="hold">
                                <p:stCondLst>
                                  <p:cond delay="700"/>
                                </p:stCondLst>
                                <p:childTnLst>
                                  <p:par>
                                    <p:cTn id="58" presetID="10" presetClass="entr" presetSubtype="0" fill="hold" nodeType="afterEffect">
                                      <p:stCondLst>
                                        <p:cond delay="0"/>
                                      </p:stCondLst>
                                      <p:childTnLst>
                                        <p:set>
                                          <p:cBhvr>
                                            <p:cTn id="59" dur="1" fill="hold">
                                              <p:stCondLst>
                                                <p:cond delay="0"/>
                                              </p:stCondLst>
                                            </p:cTn>
                                            <p:tgtEl>
                                              <p:spTgt spid="107"/>
                                            </p:tgtEl>
                                            <p:attrNameLst>
                                              <p:attrName>style.visibility</p:attrName>
                                            </p:attrNameLst>
                                          </p:cBhvr>
                                          <p:to>
                                            <p:strVal val="visible"/>
                                          </p:to>
                                        </p:set>
                                        <p:animEffect transition="in" filter="fade">
                                          <p:cBhvr>
                                            <p:cTn id="60" dur="100"/>
                                            <p:tgtEl>
                                              <p:spTgt spid="107"/>
                                            </p:tgtEl>
                                          </p:cBhvr>
                                        </p:animEffect>
                                      </p:childTnLst>
                                    </p:cTn>
                                  </p:par>
                                </p:childTnLst>
                              </p:cTn>
                            </p:par>
                            <p:par>
                              <p:cTn id="61" fill="hold">
                                <p:stCondLst>
                                  <p:cond delay="800"/>
                                </p:stCondLst>
                                <p:childTnLst>
                                  <p:par>
                                    <p:cTn id="62" presetID="10" presetClass="entr" presetSubtype="0" fill="hold" nodeType="afterEffect">
                                      <p:stCondLst>
                                        <p:cond delay="0"/>
                                      </p:stCondLst>
                                      <p:childTnLst>
                                        <p:set>
                                          <p:cBhvr>
                                            <p:cTn id="63" dur="1" fill="hold">
                                              <p:stCondLst>
                                                <p:cond delay="0"/>
                                              </p:stCondLst>
                                            </p:cTn>
                                            <p:tgtEl>
                                              <p:spTgt spid="106"/>
                                            </p:tgtEl>
                                            <p:attrNameLst>
                                              <p:attrName>style.visibility</p:attrName>
                                            </p:attrNameLst>
                                          </p:cBhvr>
                                          <p:to>
                                            <p:strVal val="visible"/>
                                          </p:to>
                                        </p:set>
                                        <p:animEffect transition="in" filter="fade">
                                          <p:cBhvr>
                                            <p:cTn id="64" dur="100"/>
                                            <p:tgtEl>
                                              <p:spTgt spid="106"/>
                                            </p:tgtEl>
                                          </p:cBhvr>
                                        </p:animEffect>
                                      </p:childTnLst>
                                    </p:cTn>
                                  </p:par>
                                </p:childTnLst>
                              </p:cTn>
                            </p:par>
                            <p:par>
                              <p:cTn id="65" fill="hold">
                                <p:stCondLst>
                                  <p:cond delay="900"/>
                                </p:stCondLst>
                                <p:childTnLst>
                                  <p:par>
                                    <p:cTn id="66" presetID="10" presetClass="entr" presetSubtype="0" fill="hold" nodeType="afterEffect">
                                      <p:stCondLst>
                                        <p:cond delay="0"/>
                                      </p:stCondLst>
                                      <p:childTnLst>
                                        <p:set>
                                          <p:cBhvr>
                                            <p:cTn id="67" dur="1" fill="hold">
                                              <p:stCondLst>
                                                <p:cond delay="0"/>
                                              </p:stCondLst>
                                            </p:cTn>
                                            <p:tgtEl>
                                              <p:spTgt spid="105"/>
                                            </p:tgtEl>
                                            <p:attrNameLst>
                                              <p:attrName>style.visibility</p:attrName>
                                            </p:attrNameLst>
                                          </p:cBhvr>
                                          <p:to>
                                            <p:strVal val="visible"/>
                                          </p:to>
                                        </p:set>
                                        <p:animEffect transition="in" filter="fade">
                                          <p:cBhvr>
                                            <p:cTn id="68" dur="100"/>
                                            <p:tgtEl>
                                              <p:spTgt spid="10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50">
                                                <p:txEl>
                                                  <p:pRg st="0" end="0"/>
                                                </p:txEl>
                                              </p:spTgt>
                                            </p:tgtEl>
                                            <p:attrNameLst>
                                              <p:attrName>style.visibility</p:attrName>
                                            </p:attrNameLst>
                                          </p:cBhvr>
                                          <p:to>
                                            <p:strVal val="visible"/>
                                          </p:to>
                                        </p:set>
                                        <p:animEffect transition="in" filter="fade">
                                          <p:cBhvr>
                                            <p:cTn id="73" dur="500"/>
                                            <p:tgtEl>
                                              <p:spTgt spid="50">
                                                <p:txEl>
                                                  <p:pRg st="0" end="0"/>
                                                </p:txEl>
                                              </p:spTgt>
                                            </p:tgtEl>
                                          </p:cBhvr>
                                        </p:animEffect>
                                      </p:childTnLst>
                                    </p:cTn>
                                  </p:par>
                                </p:childTnLst>
                              </p:cTn>
                            </p:par>
                            <p:par>
                              <p:cTn id="74" fill="hold">
                                <p:stCondLst>
                                  <p:cond delay="500"/>
                                </p:stCondLst>
                                <p:childTnLst>
                                  <p:par>
                                    <p:cTn id="75" presetID="10" presetClass="entr" presetSubtype="0" fill="hold" nodeType="afterEffect">
                                      <p:stCondLst>
                                        <p:cond delay="0"/>
                                      </p:stCondLst>
                                      <p:childTnLst>
                                        <p:set>
                                          <p:cBhvr>
                                            <p:cTn id="76" dur="1" fill="hold">
                                              <p:stCondLst>
                                                <p:cond delay="0"/>
                                              </p:stCondLst>
                                            </p:cTn>
                                            <p:tgtEl>
                                              <p:spTgt spid="110"/>
                                            </p:tgtEl>
                                            <p:attrNameLst>
                                              <p:attrName>style.visibility</p:attrName>
                                            </p:attrNameLst>
                                          </p:cBhvr>
                                          <p:to>
                                            <p:strVal val="visible"/>
                                          </p:to>
                                        </p:set>
                                        <p:animEffect transition="in" filter="fade">
                                          <p:cBhvr>
                                            <p:cTn id="77" dur="100"/>
                                            <p:tgtEl>
                                              <p:spTgt spid="110"/>
                                            </p:tgtEl>
                                          </p:cBhvr>
                                        </p:animEffect>
                                      </p:childTnLst>
                                    </p:cTn>
                                  </p:par>
                                </p:childTnLst>
                              </p:cTn>
                            </p:par>
                            <p:par>
                              <p:cTn id="78" fill="hold">
                                <p:stCondLst>
                                  <p:cond delay="600"/>
                                </p:stCondLst>
                                <p:childTnLst>
                                  <p:par>
                                    <p:cTn id="79" presetID="10" presetClass="entr" presetSubtype="0" fill="hold" nodeType="afterEffect">
                                      <p:stCondLst>
                                        <p:cond delay="0"/>
                                      </p:stCondLst>
                                      <p:childTnLst>
                                        <p:set>
                                          <p:cBhvr>
                                            <p:cTn id="80" dur="1" fill="hold">
                                              <p:stCondLst>
                                                <p:cond delay="0"/>
                                              </p:stCondLst>
                                            </p:cTn>
                                            <p:tgtEl>
                                              <p:spTgt spid="77"/>
                                            </p:tgtEl>
                                            <p:attrNameLst>
                                              <p:attrName>style.visibility</p:attrName>
                                            </p:attrNameLst>
                                          </p:cBhvr>
                                          <p:to>
                                            <p:strVal val="visible"/>
                                          </p:to>
                                        </p:set>
                                        <p:animEffect transition="in" filter="fade">
                                          <p:cBhvr>
                                            <p:cTn id="81" dur="100"/>
                                            <p:tgtEl>
                                              <p:spTgt spid="77"/>
                                            </p:tgtEl>
                                          </p:cBhvr>
                                        </p:animEffect>
                                      </p:childTnLst>
                                    </p:cTn>
                                  </p:par>
                                </p:childTnLst>
                              </p:cTn>
                            </p:par>
                            <p:par>
                              <p:cTn id="82" fill="hold">
                                <p:stCondLst>
                                  <p:cond delay="700"/>
                                </p:stCondLst>
                                <p:childTnLst>
                                  <p:par>
                                    <p:cTn id="83" presetID="10" presetClass="entr" presetSubtype="0"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00"/>
                                            <p:tgtEl>
                                              <p:spTgt spid="84"/>
                                            </p:tgtEl>
                                          </p:cBhvr>
                                        </p:animEffect>
                                      </p:childTnLst>
                                    </p:cTn>
                                  </p:par>
                                </p:childTnLst>
                              </p:cTn>
                            </p:par>
                            <p:par>
                              <p:cTn id="86" fill="hold">
                                <p:stCondLst>
                                  <p:cond delay="800"/>
                                </p:stCondLst>
                                <p:childTnLst>
                                  <p:par>
                                    <p:cTn id="87" presetID="10" presetClass="entr" presetSubtype="0" fill="hold"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100"/>
                                            <p:tgtEl>
                                              <p:spTgt spid="87"/>
                                            </p:tgtEl>
                                          </p:cBhvr>
                                        </p:animEffect>
                                      </p:childTnLst>
                                    </p:cTn>
                                  </p:par>
                                </p:childTnLst>
                              </p:cTn>
                            </p:par>
                            <p:par>
                              <p:cTn id="90" fill="hold">
                                <p:stCondLst>
                                  <p:cond delay="900"/>
                                </p:stCondLst>
                                <p:childTnLst>
                                  <p:par>
                                    <p:cTn id="91" presetID="10" presetClass="entr" presetSubtype="0" fill="hold" nodeType="afterEffect">
                                      <p:stCondLst>
                                        <p:cond delay="0"/>
                                      </p:stCondLst>
                                      <p:childTnLst>
                                        <p:set>
                                          <p:cBhvr>
                                            <p:cTn id="92" dur="1" fill="hold">
                                              <p:stCondLst>
                                                <p:cond delay="0"/>
                                              </p:stCondLst>
                                            </p:cTn>
                                            <p:tgtEl>
                                              <p:spTgt spid="90"/>
                                            </p:tgtEl>
                                            <p:attrNameLst>
                                              <p:attrName>style.visibility</p:attrName>
                                            </p:attrNameLst>
                                          </p:cBhvr>
                                          <p:to>
                                            <p:strVal val="visible"/>
                                          </p:to>
                                        </p:set>
                                        <p:animEffect transition="in" filter="fade">
                                          <p:cBhvr>
                                            <p:cTn id="93" dur="100"/>
                                            <p:tgtEl>
                                              <p:spTgt spid="90"/>
                                            </p:tgtEl>
                                          </p:cBhvr>
                                        </p:animEffect>
                                      </p:childTnLst>
                                    </p:cTn>
                                  </p:par>
                                </p:childTnLst>
                              </p:cTn>
                            </p:par>
                            <p:par>
                              <p:cTn id="94" fill="hold">
                                <p:stCondLst>
                                  <p:cond delay="1000"/>
                                </p:stCondLst>
                                <p:childTnLst>
                                  <p:par>
                                    <p:cTn id="95" presetID="10" presetClass="entr" presetSubtype="0" fill="hold" nodeType="afterEffect">
                                      <p:stCondLst>
                                        <p:cond delay="0"/>
                                      </p:stCondLst>
                                      <p:childTnLst>
                                        <p:set>
                                          <p:cBhvr>
                                            <p:cTn id="96" dur="1" fill="hold">
                                              <p:stCondLst>
                                                <p:cond delay="0"/>
                                              </p:stCondLst>
                                            </p:cTn>
                                            <p:tgtEl>
                                              <p:spTgt spid="93"/>
                                            </p:tgtEl>
                                            <p:attrNameLst>
                                              <p:attrName>style.visibility</p:attrName>
                                            </p:attrNameLst>
                                          </p:cBhvr>
                                          <p:to>
                                            <p:strVal val="visible"/>
                                          </p:to>
                                        </p:set>
                                        <p:animEffect transition="in" filter="fade">
                                          <p:cBhvr>
                                            <p:cTn id="97" dur="100"/>
                                            <p:tgtEl>
                                              <p:spTgt spid="93"/>
                                            </p:tgtEl>
                                          </p:cBhvr>
                                        </p:animEffect>
                                      </p:childTnLst>
                                    </p:cTn>
                                  </p:par>
                                </p:childTnLst>
                              </p:cTn>
                            </p:par>
                            <p:par>
                              <p:cTn id="98" fill="hold">
                                <p:stCondLst>
                                  <p:cond delay="1100"/>
                                </p:stCondLst>
                                <p:childTnLst>
                                  <p:par>
                                    <p:cTn id="99" presetID="10" presetClass="entr" presetSubtype="0"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100"/>
                                            <p:tgtEl>
                                              <p:spTgt spid="79"/>
                                            </p:tgtEl>
                                          </p:cBhvr>
                                        </p:animEffect>
                                      </p:childTnLst>
                                    </p:cTn>
                                  </p:par>
                                </p:childTnLst>
                              </p:cTn>
                            </p:par>
                            <p:par>
                              <p:cTn id="102" fill="hold">
                                <p:stCondLst>
                                  <p:cond delay="1200"/>
                                </p:stCondLst>
                                <p:childTnLst>
                                  <p:par>
                                    <p:cTn id="103" presetID="10" presetClass="entr" presetSubtype="0" fill="hold" nodeType="afterEffect">
                                      <p:stCondLst>
                                        <p:cond delay="0"/>
                                      </p:stCondLst>
                                      <p:childTnLst>
                                        <p:set>
                                          <p:cBhvr>
                                            <p:cTn id="104" dur="1" fill="hold">
                                              <p:stCondLst>
                                                <p:cond delay="0"/>
                                              </p:stCondLst>
                                            </p:cTn>
                                            <p:tgtEl>
                                              <p:spTgt spid="96"/>
                                            </p:tgtEl>
                                            <p:attrNameLst>
                                              <p:attrName>style.visibility</p:attrName>
                                            </p:attrNameLst>
                                          </p:cBhvr>
                                          <p:to>
                                            <p:strVal val="visible"/>
                                          </p:to>
                                        </p:set>
                                        <p:animEffect transition="in" filter="fade">
                                          <p:cBhvr>
                                            <p:cTn id="105" dur="100"/>
                                            <p:tgtEl>
                                              <p:spTgt spid="96"/>
                                            </p:tgtEl>
                                          </p:cBhvr>
                                        </p:animEffect>
                                      </p:childTnLst>
                                    </p:cTn>
                                  </p:par>
                                </p:childTnLst>
                              </p:cTn>
                            </p:par>
                            <p:par>
                              <p:cTn id="106" fill="hold">
                                <p:stCondLst>
                                  <p:cond delay="1300"/>
                                </p:stCondLst>
                                <p:childTnLst>
                                  <p:par>
                                    <p:cTn id="107" presetID="10" presetClass="entr" presetSubtype="0" fill="hold" nodeType="afterEffect">
                                      <p:stCondLst>
                                        <p:cond delay="0"/>
                                      </p:stCondLst>
                                      <p:childTnLst>
                                        <p:set>
                                          <p:cBhvr>
                                            <p:cTn id="108" dur="1" fill="hold">
                                              <p:stCondLst>
                                                <p:cond delay="0"/>
                                              </p:stCondLst>
                                            </p:cTn>
                                            <p:tgtEl>
                                              <p:spTgt spid="99"/>
                                            </p:tgtEl>
                                            <p:attrNameLst>
                                              <p:attrName>style.visibility</p:attrName>
                                            </p:attrNameLst>
                                          </p:cBhvr>
                                          <p:to>
                                            <p:strVal val="visible"/>
                                          </p:to>
                                        </p:set>
                                        <p:animEffect transition="in" filter="fade">
                                          <p:cBhvr>
                                            <p:cTn id="109" dur="100"/>
                                            <p:tgtEl>
                                              <p:spTgt spid="99"/>
                                            </p:tgtEl>
                                          </p:cBhvr>
                                        </p:animEffect>
                                      </p:childTnLst>
                                    </p:cTn>
                                  </p:par>
                                </p:childTnLst>
                              </p:cTn>
                            </p:par>
                            <p:par>
                              <p:cTn id="110" fill="hold">
                                <p:stCondLst>
                                  <p:cond delay="1400"/>
                                </p:stCondLst>
                                <p:childTnLst>
                                  <p:par>
                                    <p:cTn id="111" presetID="10" presetClass="entr" presetSubtype="0" fill="hold" nodeType="afterEffect">
                                      <p:stCondLst>
                                        <p:cond delay="0"/>
                                      </p:stCondLst>
                                      <p:childTnLst>
                                        <p:set>
                                          <p:cBhvr>
                                            <p:cTn id="112" dur="1" fill="hold">
                                              <p:stCondLst>
                                                <p:cond delay="0"/>
                                              </p:stCondLst>
                                            </p:cTn>
                                            <p:tgtEl>
                                              <p:spTgt spid="102"/>
                                            </p:tgtEl>
                                            <p:attrNameLst>
                                              <p:attrName>style.visibility</p:attrName>
                                            </p:attrNameLst>
                                          </p:cBhvr>
                                          <p:to>
                                            <p:strVal val="visible"/>
                                          </p:to>
                                        </p:set>
                                        <p:animEffect transition="in" filter="fade">
                                          <p:cBhvr>
                                            <p:cTn id="113" dur="100"/>
                                            <p:tgtEl>
                                              <p:spTgt spid="10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4" fill="hold" grpId="0" nodeType="clickEffect">
                                      <p:stCondLst>
                                        <p:cond delay="0"/>
                                      </p:stCondLst>
                                      <p:childTnLst>
                                        <p:set>
                                          <p:cBhvr>
                                            <p:cTn id="117" dur="1" fill="hold">
                                              <p:stCondLst>
                                                <p:cond delay="0"/>
                                              </p:stCondLst>
                                            </p:cTn>
                                            <p:tgtEl>
                                              <p:spTgt spid="8"/>
                                            </p:tgtEl>
                                            <p:attrNameLst>
                                              <p:attrName>style.visibility</p:attrName>
                                            </p:attrNameLst>
                                          </p:cBhvr>
                                          <p:to>
                                            <p:strVal val="visible"/>
                                          </p:to>
                                        </p:set>
                                        <p:animEffect transition="in" filter="wipe(down)">
                                          <p:cBhvr>
                                            <p:cTn id="118" dur="500"/>
                                            <p:tgtEl>
                                              <p:spTgt spid="8"/>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xit" presetSubtype="1" fill="hold" grpId="1" nodeType="clickEffect">
                                      <p:stCondLst>
                                        <p:cond delay="0"/>
                                      </p:stCondLst>
                                      <p:childTnLst>
                                        <p:animEffect transition="out" filter="wipe(up)">
                                          <p:cBhvr>
                                            <p:cTn id="122" dur="500"/>
                                            <p:tgtEl>
                                              <p:spTgt spid="8"/>
                                            </p:tgtEl>
                                          </p:cBhvr>
                                        </p:animEffect>
                                        <p:set>
                                          <p:cBhvr>
                                            <p:cTn id="123"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24" restart="whenNotActive" fill="hold" evtFilter="cancelBubble" nodeType="interactiveSeq">
                    <p:stCondLst>
                      <p:cond evt="onClick" delay="0">
                        <p:tgtEl>
                          <p:spTgt spid="22"/>
                        </p:tgtEl>
                      </p:cond>
                    </p:stCondLst>
                    <p:endSync evt="end" delay="0">
                      <p:rtn val="all"/>
                    </p:endSync>
                    <p:childTnLst>
                      <p:par>
                        <p:cTn id="125" fill="hold">
                          <p:stCondLst>
                            <p:cond delay="0"/>
                          </p:stCondLst>
                          <p:childTnLst>
                            <p:par>
                              <p:cTn id="126" fill="hold">
                                <p:stCondLst>
                                  <p:cond delay="0"/>
                                </p:stCondLst>
                                <p:childTnLst>
                                  <p:par>
                                    <p:cTn id="127" presetID="10" presetClass="entr" presetSubtype="0" fill="hold" nodeType="clickEffect">
                                      <p:stCondLst>
                                        <p:cond delay="0"/>
                                      </p:stCondLst>
                                      <p:childTnLst>
                                        <p:set>
                                          <p:cBhvr>
                                            <p:cTn id="128" dur="1" fill="hold">
                                              <p:stCondLst>
                                                <p:cond delay="0"/>
                                              </p:stCondLst>
                                            </p:cTn>
                                            <p:tgtEl>
                                              <p:spTgt spid="30"/>
                                            </p:tgtEl>
                                            <p:attrNameLst>
                                              <p:attrName>style.visibility</p:attrName>
                                            </p:attrNameLst>
                                          </p:cBhvr>
                                          <p:to>
                                            <p:strVal val="visible"/>
                                          </p:to>
                                        </p:set>
                                        <p:animEffect transition="in" filter="fade">
                                          <p:cBhvr>
                                            <p:cTn id="129" dur="500"/>
                                            <p:tgtEl>
                                              <p:spTgt spid="30"/>
                                            </p:tgtEl>
                                          </p:cBhvr>
                                        </p:animEffect>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nodeType="clickEffect">
                                      <p:stCondLst>
                                        <p:cond delay="0"/>
                                      </p:stCondLst>
                                      <p:childTnLst>
                                        <p:animEffect transition="out" filter="fade">
                                          <p:cBhvr>
                                            <p:cTn id="133" dur="500"/>
                                            <p:tgtEl>
                                              <p:spTgt spid="30"/>
                                            </p:tgtEl>
                                          </p:cBhvr>
                                        </p:animEffect>
                                        <p:set>
                                          <p:cBhvr>
                                            <p:cTn id="134" dur="1" fill="hold">
                                              <p:stCondLst>
                                                <p:cond delay="4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22"/>
                      </p:tgtEl>
                    </p:cond>
                  </p:nextCondLst>
                </p:seq>
              </p:childTnLst>
            </p:cTn>
          </p:par>
        </p:tnLst>
        <p:bldLst>
          <p:bldP spid="27" grpId="0" build="p"/>
          <p:bldP spid="8" grpId="0"/>
          <p:bldP spid="8" grpId="1"/>
          <p:bldGraphic spid="12" grpId="0">
            <p:bldAsOne/>
          </p:bldGraphic>
          <p:bldP spid="26" grpId="0"/>
          <p:bldP spid="28" grpId="0"/>
          <p:bldP spid="29" grpId="0"/>
          <p:bldP spid="4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1+#ppt_w/2"/>
                                              </p:val>
                                            </p:tav>
                                            <p:tav tm="100000">
                                              <p:val>
                                                <p:strVal val="#ppt_x"/>
                                              </p:val>
                                            </p:tav>
                                          </p:tavLst>
                                        </p:anim>
                                        <p:anim calcmode="lin" valueType="num">
                                          <p:cBhvr additive="base">
                                            <p:cTn id="12" dur="500" fill="hold"/>
                                            <p:tgtEl>
                                              <p:spTgt spid="4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1" presetClass="entr" presetSubtype="1" fill="hold" grpId="0"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heel(1)">
                                          <p:cBhvr>
                                            <p:cTn id="16" dur="1000"/>
                                            <p:tgtEl>
                                              <p:spTgt spid="12"/>
                                            </p:tgtEl>
                                          </p:cBhvr>
                                        </p:animEffect>
                                      </p:childTnLst>
                                    </p:cTn>
                                  </p:par>
                                </p:childTnLst>
                              </p:cTn>
                            </p:par>
                            <p:par>
                              <p:cTn id="17" fill="hold">
                                <p:stCondLst>
                                  <p:cond delay="2000"/>
                                </p:stCondLst>
                                <p:childTnLst>
                                  <p:par>
                                    <p:cTn id="18" presetID="2" presetClass="entr" presetSubtype="4"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 calcmode="lin" valueType="num">
                                          <p:cBhvr additive="base">
                                            <p:cTn id="20" dur="500" fill="hold"/>
                                            <p:tgtEl>
                                              <p:spTgt spid="28"/>
                                            </p:tgtEl>
                                            <p:attrNameLst>
                                              <p:attrName>ppt_x</p:attrName>
                                            </p:attrNameLst>
                                          </p:cBhvr>
                                          <p:tavLst>
                                            <p:tav tm="0">
                                              <p:val>
                                                <p:strVal val="#ppt_x"/>
                                              </p:val>
                                            </p:tav>
                                            <p:tav tm="100000">
                                              <p:val>
                                                <p:strVal val="#ppt_x"/>
                                              </p:val>
                                            </p:tav>
                                          </p:tavLst>
                                        </p:anim>
                                        <p:anim calcmode="lin" valueType="num">
                                          <p:cBhvr additive="base">
                                            <p:cTn id="21" dur="500" fill="hold"/>
                                            <p:tgtEl>
                                              <p:spTgt spid="28"/>
                                            </p:tgtEl>
                                            <p:attrNameLst>
                                              <p:attrName>ppt_y</p:attrName>
                                            </p:attrNameLst>
                                          </p:cBhvr>
                                          <p:tavLst>
                                            <p:tav tm="0">
                                              <p:val>
                                                <p:strVal val="1+#ppt_h/2"/>
                                              </p:val>
                                            </p:tav>
                                            <p:tav tm="100000">
                                              <p:val>
                                                <p:strVal val="#ppt_y"/>
                                              </p:val>
                                            </p:tav>
                                          </p:tavLst>
                                        </p:anim>
                                      </p:childTnLst>
                                    </p:cTn>
                                  </p:par>
                                  <p:par>
                                    <p:cTn id="22" presetID="2" presetClass="entr" presetSubtype="1" fill="hold" grpId="0" nodeType="withEffect">
                                      <p:stCondLst>
                                        <p:cond delay="0"/>
                                      </p:stCondLst>
                                      <p:childTnLst>
                                        <p:set>
                                          <p:cBhvr>
                                            <p:cTn id="23" dur="1" fill="hold">
                                              <p:stCondLst>
                                                <p:cond delay="0"/>
                                              </p:stCondLst>
                                            </p:cTn>
                                            <p:tgtEl>
                                              <p:spTgt spid="29"/>
                                            </p:tgtEl>
                                            <p:attrNameLst>
                                              <p:attrName>style.visibility</p:attrName>
                                            </p:attrNameLst>
                                          </p:cBhvr>
                                          <p:to>
                                            <p:strVal val="visible"/>
                                          </p:to>
                                        </p:set>
                                        <p:anim calcmode="lin" valueType="num">
                                          <p:cBhvr additive="base">
                                            <p:cTn id="24" dur="500" fill="hold"/>
                                            <p:tgtEl>
                                              <p:spTgt spid="29"/>
                                            </p:tgtEl>
                                            <p:attrNameLst>
                                              <p:attrName>ppt_x</p:attrName>
                                            </p:attrNameLst>
                                          </p:cBhvr>
                                          <p:tavLst>
                                            <p:tav tm="0">
                                              <p:val>
                                                <p:strVal val="#ppt_x"/>
                                              </p:val>
                                            </p:tav>
                                            <p:tav tm="100000">
                                              <p:val>
                                                <p:strVal val="#ppt_x"/>
                                              </p:val>
                                            </p:tav>
                                          </p:tavLst>
                                        </p:anim>
                                        <p:anim calcmode="lin" valueType="num">
                                          <p:cBhvr additive="base">
                                            <p:cTn id="25" dur="500" fill="hold"/>
                                            <p:tgtEl>
                                              <p:spTgt spid="29"/>
                                            </p:tgtEl>
                                            <p:attrNameLst>
                                              <p:attrName>ppt_y</p:attrName>
                                            </p:attrNameLst>
                                          </p:cBhvr>
                                          <p:tavLst>
                                            <p:tav tm="0">
                                              <p:val>
                                                <p:strVal val="0-#ppt_h/2"/>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additive="base">
                                            <p:cTn id="28" dur="500" fill="hold"/>
                                            <p:tgtEl>
                                              <p:spTgt spid="26"/>
                                            </p:tgtEl>
                                            <p:attrNameLst>
                                              <p:attrName>ppt_x</p:attrName>
                                            </p:attrNameLst>
                                          </p:cBhvr>
                                          <p:tavLst>
                                            <p:tav tm="0">
                                              <p:val>
                                                <p:strVal val="1+#ppt_w/2"/>
                                              </p:val>
                                            </p:tav>
                                            <p:tav tm="100000">
                                              <p:val>
                                                <p:strVal val="#ppt_x"/>
                                              </p:val>
                                            </p:tav>
                                          </p:tavLst>
                                        </p:anim>
                                        <p:anim calcmode="lin" valueType="num">
                                          <p:cBhvr additive="base">
                                            <p:cTn id="29" dur="500" fill="hold"/>
                                            <p:tgtEl>
                                              <p:spTgt spid="26"/>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500"/>
                                            <p:tgtEl>
                                              <p:spTgt spid="16"/>
                                            </p:tgtEl>
                                          </p:cBhvr>
                                        </p:animEffect>
                                      </p:childTnLst>
                                    </p:cTn>
                                  </p:par>
                                  <p:par>
                                    <p:cTn id="34" presetID="10" presetClass="entr" presetSubtype="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par>
                                    <p:cTn id="37" presetID="10"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9">
                                                <p:txEl>
                                                  <p:pRg st="0" end="0"/>
                                                </p:txEl>
                                              </p:spTgt>
                                            </p:tgtEl>
                                            <p:attrNameLst>
                                              <p:attrName>style.visibility</p:attrName>
                                            </p:attrNameLst>
                                          </p:cBhvr>
                                          <p:to>
                                            <p:strVal val="visible"/>
                                          </p:to>
                                        </p:set>
                                        <p:animEffect transition="in" filter="fade">
                                          <p:cBhvr>
                                            <p:cTn id="48" dur="500"/>
                                            <p:tgtEl>
                                              <p:spTgt spid="9">
                                                <p:txEl>
                                                  <p:pRg st="0" end="0"/>
                                                </p:txEl>
                                              </p:spTgt>
                                            </p:tgtEl>
                                          </p:cBhvr>
                                        </p:animEffect>
                                      </p:childTnLst>
                                    </p:cTn>
                                  </p:par>
                                </p:childTnLst>
                              </p:cTn>
                            </p:par>
                            <p:par>
                              <p:cTn id="49" fill="hold">
                                <p:stCondLst>
                                  <p:cond delay="500"/>
                                </p:stCondLst>
                                <p:childTnLst>
                                  <p:par>
                                    <p:cTn id="50" presetID="10" presetClass="entr" presetSubtype="0" fill="hold" nodeType="afterEffect">
                                      <p:stCondLst>
                                        <p:cond delay="0"/>
                                      </p:stCondLst>
                                      <p:childTnLst>
                                        <p:set>
                                          <p:cBhvr>
                                            <p:cTn id="51" dur="1" fill="hold">
                                              <p:stCondLst>
                                                <p:cond delay="0"/>
                                              </p:stCondLst>
                                            </p:cTn>
                                            <p:tgtEl>
                                              <p:spTgt spid="109"/>
                                            </p:tgtEl>
                                            <p:attrNameLst>
                                              <p:attrName>style.visibility</p:attrName>
                                            </p:attrNameLst>
                                          </p:cBhvr>
                                          <p:to>
                                            <p:strVal val="visible"/>
                                          </p:to>
                                        </p:set>
                                        <p:animEffect transition="in" filter="fade">
                                          <p:cBhvr>
                                            <p:cTn id="52" dur="100"/>
                                            <p:tgtEl>
                                              <p:spTgt spid="109"/>
                                            </p:tgtEl>
                                          </p:cBhvr>
                                        </p:animEffect>
                                      </p:childTnLst>
                                    </p:cTn>
                                  </p:par>
                                </p:childTnLst>
                              </p:cTn>
                            </p:par>
                            <p:par>
                              <p:cTn id="53" fill="hold">
                                <p:stCondLst>
                                  <p:cond delay="600"/>
                                </p:stCondLst>
                                <p:childTnLst>
                                  <p:par>
                                    <p:cTn id="54" presetID="10" presetClass="entr" presetSubtype="0" fill="hold"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fade">
                                          <p:cBhvr>
                                            <p:cTn id="56" dur="100"/>
                                            <p:tgtEl>
                                              <p:spTgt spid="108"/>
                                            </p:tgtEl>
                                          </p:cBhvr>
                                        </p:animEffect>
                                      </p:childTnLst>
                                    </p:cTn>
                                  </p:par>
                                </p:childTnLst>
                              </p:cTn>
                            </p:par>
                            <p:par>
                              <p:cTn id="57" fill="hold">
                                <p:stCondLst>
                                  <p:cond delay="700"/>
                                </p:stCondLst>
                                <p:childTnLst>
                                  <p:par>
                                    <p:cTn id="58" presetID="10" presetClass="entr" presetSubtype="0" fill="hold" nodeType="afterEffect">
                                      <p:stCondLst>
                                        <p:cond delay="0"/>
                                      </p:stCondLst>
                                      <p:childTnLst>
                                        <p:set>
                                          <p:cBhvr>
                                            <p:cTn id="59" dur="1" fill="hold">
                                              <p:stCondLst>
                                                <p:cond delay="0"/>
                                              </p:stCondLst>
                                            </p:cTn>
                                            <p:tgtEl>
                                              <p:spTgt spid="107"/>
                                            </p:tgtEl>
                                            <p:attrNameLst>
                                              <p:attrName>style.visibility</p:attrName>
                                            </p:attrNameLst>
                                          </p:cBhvr>
                                          <p:to>
                                            <p:strVal val="visible"/>
                                          </p:to>
                                        </p:set>
                                        <p:animEffect transition="in" filter="fade">
                                          <p:cBhvr>
                                            <p:cTn id="60" dur="100"/>
                                            <p:tgtEl>
                                              <p:spTgt spid="107"/>
                                            </p:tgtEl>
                                          </p:cBhvr>
                                        </p:animEffect>
                                      </p:childTnLst>
                                    </p:cTn>
                                  </p:par>
                                </p:childTnLst>
                              </p:cTn>
                            </p:par>
                            <p:par>
                              <p:cTn id="61" fill="hold">
                                <p:stCondLst>
                                  <p:cond delay="800"/>
                                </p:stCondLst>
                                <p:childTnLst>
                                  <p:par>
                                    <p:cTn id="62" presetID="10" presetClass="entr" presetSubtype="0" fill="hold" nodeType="afterEffect">
                                      <p:stCondLst>
                                        <p:cond delay="0"/>
                                      </p:stCondLst>
                                      <p:childTnLst>
                                        <p:set>
                                          <p:cBhvr>
                                            <p:cTn id="63" dur="1" fill="hold">
                                              <p:stCondLst>
                                                <p:cond delay="0"/>
                                              </p:stCondLst>
                                            </p:cTn>
                                            <p:tgtEl>
                                              <p:spTgt spid="106"/>
                                            </p:tgtEl>
                                            <p:attrNameLst>
                                              <p:attrName>style.visibility</p:attrName>
                                            </p:attrNameLst>
                                          </p:cBhvr>
                                          <p:to>
                                            <p:strVal val="visible"/>
                                          </p:to>
                                        </p:set>
                                        <p:animEffect transition="in" filter="fade">
                                          <p:cBhvr>
                                            <p:cTn id="64" dur="100"/>
                                            <p:tgtEl>
                                              <p:spTgt spid="106"/>
                                            </p:tgtEl>
                                          </p:cBhvr>
                                        </p:animEffect>
                                      </p:childTnLst>
                                    </p:cTn>
                                  </p:par>
                                </p:childTnLst>
                              </p:cTn>
                            </p:par>
                            <p:par>
                              <p:cTn id="65" fill="hold">
                                <p:stCondLst>
                                  <p:cond delay="900"/>
                                </p:stCondLst>
                                <p:childTnLst>
                                  <p:par>
                                    <p:cTn id="66" presetID="10" presetClass="entr" presetSubtype="0" fill="hold" nodeType="afterEffect">
                                      <p:stCondLst>
                                        <p:cond delay="0"/>
                                      </p:stCondLst>
                                      <p:childTnLst>
                                        <p:set>
                                          <p:cBhvr>
                                            <p:cTn id="67" dur="1" fill="hold">
                                              <p:stCondLst>
                                                <p:cond delay="0"/>
                                              </p:stCondLst>
                                            </p:cTn>
                                            <p:tgtEl>
                                              <p:spTgt spid="105"/>
                                            </p:tgtEl>
                                            <p:attrNameLst>
                                              <p:attrName>style.visibility</p:attrName>
                                            </p:attrNameLst>
                                          </p:cBhvr>
                                          <p:to>
                                            <p:strVal val="visible"/>
                                          </p:to>
                                        </p:set>
                                        <p:animEffect transition="in" filter="fade">
                                          <p:cBhvr>
                                            <p:cTn id="68" dur="100"/>
                                            <p:tgtEl>
                                              <p:spTgt spid="10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50">
                                                <p:txEl>
                                                  <p:pRg st="0" end="0"/>
                                                </p:txEl>
                                              </p:spTgt>
                                            </p:tgtEl>
                                            <p:attrNameLst>
                                              <p:attrName>style.visibility</p:attrName>
                                            </p:attrNameLst>
                                          </p:cBhvr>
                                          <p:to>
                                            <p:strVal val="visible"/>
                                          </p:to>
                                        </p:set>
                                        <p:animEffect transition="in" filter="fade">
                                          <p:cBhvr>
                                            <p:cTn id="73" dur="500"/>
                                            <p:tgtEl>
                                              <p:spTgt spid="50">
                                                <p:txEl>
                                                  <p:pRg st="0" end="0"/>
                                                </p:txEl>
                                              </p:spTgt>
                                            </p:tgtEl>
                                          </p:cBhvr>
                                        </p:animEffect>
                                      </p:childTnLst>
                                    </p:cTn>
                                  </p:par>
                                </p:childTnLst>
                              </p:cTn>
                            </p:par>
                            <p:par>
                              <p:cTn id="74" fill="hold">
                                <p:stCondLst>
                                  <p:cond delay="500"/>
                                </p:stCondLst>
                                <p:childTnLst>
                                  <p:par>
                                    <p:cTn id="75" presetID="10" presetClass="entr" presetSubtype="0" fill="hold" nodeType="afterEffect">
                                      <p:stCondLst>
                                        <p:cond delay="0"/>
                                      </p:stCondLst>
                                      <p:childTnLst>
                                        <p:set>
                                          <p:cBhvr>
                                            <p:cTn id="76" dur="1" fill="hold">
                                              <p:stCondLst>
                                                <p:cond delay="0"/>
                                              </p:stCondLst>
                                            </p:cTn>
                                            <p:tgtEl>
                                              <p:spTgt spid="110"/>
                                            </p:tgtEl>
                                            <p:attrNameLst>
                                              <p:attrName>style.visibility</p:attrName>
                                            </p:attrNameLst>
                                          </p:cBhvr>
                                          <p:to>
                                            <p:strVal val="visible"/>
                                          </p:to>
                                        </p:set>
                                        <p:animEffect transition="in" filter="fade">
                                          <p:cBhvr>
                                            <p:cTn id="77" dur="100"/>
                                            <p:tgtEl>
                                              <p:spTgt spid="110"/>
                                            </p:tgtEl>
                                          </p:cBhvr>
                                        </p:animEffect>
                                      </p:childTnLst>
                                    </p:cTn>
                                  </p:par>
                                </p:childTnLst>
                              </p:cTn>
                            </p:par>
                            <p:par>
                              <p:cTn id="78" fill="hold">
                                <p:stCondLst>
                                  <p:cond delay="600"/>
                                </p:stCondLst>
                                <p:childTnLst>
                                  <p:par>
                                    <p:cTn id="79" presetID="10" presetClass="entr" presetSubtype="0" fill="hold" nodeType="afterEffect">
                                      <p:stCondLst>
                                        <p:cond delay="0"/>
                                      </p:stCondLst>
                                      <p:childTnLst>
                                        <p:set>
                                          <p:cBhvr>
                                            <p:cTn id="80" dur="1" fill="hold">
                                              <p:stCondLst>
                                                <p:cond delay="0"/>
                                              </p:stCondLst>
                                            </p:cTn>
                                            <p:tgtEl>
                                              <p:spTgt spid="77"/>
                                            </p:tgtEl>
                                            <p:attrNameLst>
                                              <p:attrName>style.visibility</p:attrName>
                                            </p:attrNameLst>
                                          </p:cBhvr>
                                          <p:to>
                                            <p:strVal val="visible"/>
                                          </p:to>
                                        </p:set>
                                        <p:animEffect transition="in" filter="fade">
                                          <p:cBhvr>
                                            <p:cTn id="81" dur="100"/>
                                            <p:tgtEl>
                                              <p:spTgt spid="77"/>
                                            </p:tgtEl>
                                          </p:cBhvr>
                                        </p:animEffect>
                                      </p:childTnLst>
                                    </p:cTn>
                                  </p:par>
                                </p:childTnLst>
                              </p:cTn>
                            </p:par>
                            <p:par>
                              <p:cTn id="82" fill="hold">
                                <p:stCondLst>
                                  <p:cond delay="700"/>
                                </p:stCondLst>
                                <p:childTnLst>
                                  <p:par>
                                    <p:cTn id="83" presetID="10" presetClass="entr" presetSubtype="0"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00"/>
                                            <p:tgtEl>
                                              <p:spTgt spid="84"/>
                                            </p:tgtEl>
                                          </p:cBhvr>
                                        </p:animEffect>
                                      </p:childTnLst>
                                    </p:cTn>
                                  </p:par>
                                </p:childTnLst>
                              </p:cTn>
                            </p:par>
                            <p:par>
                              <p:cTn id="86" fill="hold">
                                <p:stCondLst>
                                  <p:cond delay="800"/>
                                </p:stCondLst>
                                <p:childTnLst>
                                  <p:par>
                                    <p:cTn id="87" presetID="10" presetClass="entr" presetSubtype="0" fill="hold"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100"/>
                                            <p:tgtEl>
                                              <p:spTgt spid="87"/>
                                            </p:tgtEl>
                                          </p:cBhvr>
                                        </p:animEffect>
                                      </p:childTnLst>
                                    </p:cTn>
                                  </p:par>
                                </p:childTnLst>
                              </p:cTn>
                            </p:par>
                            <p:par>
                              <p:cTn id="90" fill="hold">
                                <p:stCondLst>
                                  <p:cond delay="900"/>
                                </p:stCondLst>
                                <p:childTnLst>
                                  <p:par>
                                    <p:cTn id="91" presetID="10" presetClass="entr" presetSubtype="0" fill="hold" nodeType="afterEffect">
                                      <p:stCondLst>
                                        <p:cond delay="0"/>
                                      </p:stCondLst>
                                      <p:childTnLst>
                                        <p:set>
                                          <p:cBhvr>
                                            <p:cTn id="92" dur="1" fill="hold">
                                              <p:stCondLst>
                                                <p:cond delay="0"/>
                                              </p:stCondLst>
                                            </p:cTn>
                                            <p:tgtEl>
                                              <p:spTgt spid="90"/>
                                            </p:tgtEl>
                                            <p:attrNameLst>
                                              <p:attrName>style.visibility</p:attrName>
                                            </p:attrNameLst>
                                          </p:cBhvr>
                                          <p:to>
                                            <p:strVal val="visible"/>
                                          </p:to>
                                        </p:set>
                                        <p:animEffect transition="in" filter="fade">
                                          <p:cBhvr>
                                            <p:cTn id="93" dur="100"/>
                                            <p:tgtEl>
                                              <p:spTgt spid="90"/>
                                            </p:tgtEl>
                                          </p:cBhvr>
                                        </p:animEffect>
                                      </p:childTnLst>
                                    </p:cTn>
                                  </p:par>
                                </p:childTnLst>
                              </p:cTn>
                            </p:par>
                            <p:par>
                              <p:cTn id="94" fill="hold">
                                <p:stCondLst>
                                  <p:cond delay="1000"/>
                                </p:stCondLst>
                                <p:childTnLst>
                                  <p:par>
                                    <p:cTn id="95" presetID="10" presetClass="entr" presetSubtype="0" fill="hold" nodeType="afterEffect">
                                      <p:stCondLst>
                                        <p:cond delay="0"/>
                                      </p:stCondLst>
                                      <p:childTnLst>
                                        <p:set>
                                          <p:cBhvr>
                                            <p:cTn id="96" dur="1" fill="hold">
                                              <p:stCondLst>
                                                <p:cond delay="0"/>
                                              </p:stCondLst>
                                            </p:cTn>
                                            <p:tgtEl>
                                              <p:spTgt spid="93"/>
                                            </p:tgtEl>
                                            <p:attrNameLst>
                                              <p:attrName>style.visibility</p:attrName>
                                            </p:attrNameLst>
                                          </p:cBhvr>
                                          <p:to>
                                            <p:strVal val="visible"/>
                                          </p:to>
                                        </p:set>
                                        <p:animEffect transition="in" filter="fade">
                                          <p:cBhvr>
                                            <p:cTn id="97" dur="100"/>
                                            <p:tgtEl>
                                              <p:spTgt spid="93"/>
                                            </p:tgtEl>
                                          </p:cBhvr>
                                        </p:animEffect>
                                      </p:childTnLst>
                                    </p:cTn>
                                  </p:par>
                                </p:childTnLst>
                              </p:cTn>
                            </p:par>
                            <p:par>
                              <p:cTn id="98" fill="hold">
                                <p:stCondLst>
                                  <p:cond delay="1100"/>
                                </p:stCondLst>
                                <p:childTnLst>
                                  <p:par>
                                    <p:cTn id="99" presetID="10" presetClass="entr" presetSubtype="0"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100"/>
                                            <p:tgtEl>
                                              <p:spTgt spid="79"/>
                                            </p:tgtEl>
                                          </p:cBhvr>
                                        </p:animEffect>
                                      </p:childTnLst>
                                    </p:cTn>
                                  </p:par>
                                </p:childTnLst>
                              </p:cTn>
                            </p:par>
                            <p:par>
                              <p:cTn id="102" fill="hold">
                                <p:stCondLst>
                                  <p:cond delay="1200"/>
                                </p:stCondLst>
                                <p:childTnLst>
                                  <p:par>
                                    <p:cTn id="103" presetID="10" presetClass="entr" presetSubtype="0" fill="hold" nodeType="afterEffect">
                                      <p:stCondLst>
                                        <p:cond delay="0"/>
                                      </p:stCondLst>
                                      <p:childTnLst>
                                        <p:set>
                                          <p:cBhvr>
                                            <p:cTn id="104" dur="1" fill="hold">
                                              <p:stCondLst>
                                                <p:cond delay="0"/>
                                              </p:stCondLst>
                                            </p:cTn>
                                            <p:tgtEl>
                                              <p:spTgt spid="96"/>
                                            </p:tgtEl>
                                            <p:attrNameLst>
                                              <p:attrName>style.visibility</p:attrName>
                                            </p:attrNameLst>
                                          </p:cBhvr>
                                          <p:to>
                                            <p:strVal val="visible"/>
                                          </p:to>
                                        </p:set>
                                        <p:animEffect transition="in" filter="fade">
                                          <p:cBhvr>
                                            <p:cTn id="105" dur="100"/>
                                            <p:tgtEl>
                                              <p:spTgt spid="96"/>
                                            </p:tgtEl>
                                          </p:cBhvr>
                                        </p:animEffect>
                                      </p:childTnLst>
                                    </p:cTn>
                                  </p:par>
                                </p:childTnLst>
                              </p:cTn>
                            </p:par>
                            <p:par>
                              <p:cTn id="106" fill="hold">
                                <p:stCondLst>
                                  <p:cond delay="1300"/>
                                </p:stCondLst>
                                <p:childTnLst>
                                  <p:par>
                                    <p:cTn id="107" presetID="10" presetClass="entr" presetSubtype="0" fill="hold" nodeType="afterEffect">
                                      <p:stCondLst>
                                        <p:cond delay="0"/>
                                      </p:stCondLst>
                                      <p:childTnLst>
                                        <p:set>
                                          <p:cBhvr>
                                            <p:cTn id="108" dur="1" fill="hold">
                                              <p:stCondLst>
                                                <p:cond delay="0"/>
                                              </p:stCondLst>
                                            </p:cTn>
                                            <p:tgtEl>
                                              <p:spTgt spid="99"/>
                                            </p:tgtEl>
                                            <p:attrNameLst>
                                              <p:attrName>style.visibility</p:attrName>
                                            </p:attrNameLst>
                                          </p:cBhvr>
                                          <p:to>
                                            <p:strVal val="visible"/>
                                          </p:to>
                                        </p:set>
                                        <p:animEffect transition="in" filter="fade">
                                          <p:cBhvr>
                                            <p:cTn id="109" dur="100"/>
                                            <p:tgtEl>
                                              <p:spTgt spid="99"/>
                                            </p:tgtEl>
                                          </p:cBhvr>
                                        </p:animEffect>
                                      </p:childTnLst>
                                    </p:cTn>
                                  </p:par>
                                </p:childTnLst>
                              </p:cTn>
                            </p:par>
                            <p:par>
                              <p:cTn id="110" fill="hold">
                                <p:stCondLst>
                                  <p:cond delay="1400"/>
                                </p:stCondLst>
                                <p:childTnLst>
                                  <p:par>
                                    <p:cTn id="111" presetID="10" presetClass="entr" presetSubtype="0" fill="hold" nodeType="afterEffect">
                                      <p:stCondLst>
                                        <p:cond delay="0"/>
                                      </p:stCondLst>
                                      <p:childTnLst>
                                        <p:set>
                                          <p:cBhvr>
                                            <p:cTn id="112" dur="1" fill="hold">
                                              <p:stCondLst>
                                                <p:cond delay="0"/>
                                              </p:stCondLst>
                                            </p:cTn>
                                            <p:tgtEl>
                                              <p:spTgt spid="102"/>
                                            </p:tgtEl>
                                            <p:attrNameLst>
                                              <p:attrName>style.visibility</p:attrName>
                                            </p:attrNameLst>
                                          </p:cBhvr>
                                          <p:to>
                                            <p:strVal val="visible"/>
                                          </p:to>
                                        </p:set>
                                        <p:animEffect transition="in" filter="fade">
                                          <p:cBhvr>
                                            <p:cTn id="113" dur="100"/>
                                            <p:tgtEl>
                                              <p:spTgt spid="10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4" fill="hold" grpId="0" nodeType="clickEffect">
                                      <p:stCondLst>
                                        <p:cond delay="0"/>
                                      </p:stCondLst>
                                      <p:childTnLst>
                                        <p:set>
                                          <p:cBhvr>
                                            <p:cTn id="117" dur="1" fill="hold">
                                              <p:stCondLst>
                                                <p:cond delay="0"/>
                                              </p:stCondLst>
                                            </p:cTn>
                                            <p:tgtEl>
                                              <p:spTgt spid="8"/>
                                            </p:tgtEl>
                                            <p:attrNameLst>
                                              <p:attrName>style.visibility</p:attrName>
                                            </p:attrNameLst>
                                          </p:cBhvr>
                                          <p:to>
                                            <p:strVal val="visible"/>
                                          </p:to>
                                        </p:set>
                                        <p:animEffect transition="in" filter="wipe(down)">
                                          <p:cBhvr>
                                            <p:cTn id="118" dur="500"/>
                                            <p:tgtEl>
                                              <p:spTgt spid="8"/>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xit" presetSubtype="1" fill="hold" grpId="1" nodeType="clickEffect">
                                      <p:stCondLst>
                                        <p:cond delay="0"/>
                                      </p:stCondLst>
                                      <p:childTnLst>
                                        <p:animEffect transition="out" filter="wipe(up)">
                                          <p:cBhvr>
                                            <p:cTn id="122" dur="500"/>
                                            <p:tgtEl>
                                              <p:spTgt spid="8"/>
                                            </p:tgtEl>
                                          </p:cBhvr>
                                        </p:animEffect>
                                        <p:set>
                                          <p:cBhvr>
                                            <p:cTn id="123"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24" restart="whenNotActive" fill="hold" evtFilter="cancelBubble" nodeType="interactiveSeq">
                    <p:stCondLst>
                      <p:cond evt="onClick" delay="0">
                        <p:tgtEl>
                          <p:spTgt spid="22"/>
                        </p:tgtEl>
                      </p:cond>
                    </p:stCondLst>
                    <p:endSync evt="end" delay="0">
                      <p:rtn val="all"/>
                    </p:endSync>
                    <p:childTnLst>
                      <p:par>
                        <p:cTn id="125" fill="hold">
                          <p:stCondLst>
                            <p:cond delay="0"/>
                          </p:stCondLst>
                          <p:childTnLst>
                            <p:par>
                              <p:cTn id="126" fill="hold">
                                <p:stCondLst>
                                  <p:cond delay="0"/>
                                </p:stCondLst>
                                <p:childTnLst>
                                  <p:par>
                                    <p:cTn id="127" presetID="10" presetClass="entr" presetSubtype="0" fill="hold" nodeType="clickEffect">
                                      <p:stCondLst>
                                        <p:cond delay="0"/>
                                      </p:stCondLst>
                                      <p:childTnLst>
                                        <p:set>
                                          <p:cBhvr>
                                            <p:cTn id="128" dur="1" fill="hold">
                                              <p:stCondLst>
                                                <p:cond delay="0"/>
                                              </p:stCondLst>
                                            </p:cTn>
                                            <p:tgtEl>
                                              <p:spTgt spid="30"/>
                                            </p:tgtEl>
                                            <p:attrNameLst>
                                              <p:attrName>style.visibility</p:attrName>
                                            </p:attrNameLst>
                                          </p:cBhvr>
                                          <p:to>
                                            <p:strVal val="visible"/>
                                          </p:to>
                                        </p:set>
                                        <p:animEffect transition="in" filter="fade">
                                          <p:cBhvr>
                                            <p:cTn id="129" dur="500"/>
                                            <p:tgtEl>
                                              <p:spTgt spid="30"/>
                                            </p:tgtEl>
                                          </p:cBhvr>
                                        </p:animEffect>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nodeType="clickEffect">
                                      <p:stCondLst>
                                        <p:cond delay="0"/>
                                      </p:stCondLst>
                                      <p:childTnLst>
                                        <p:animEffect transition="out" filter="fade">
                                          <p:cBhvr>
                                            <p:cTn id="133" dur="500"/>
                                            <p:tgtEl>
                                              <p:spTgt spid="30"/>
                                            </p:tgtEl>
                                          </p:cBhvr>
                                        </p:animEffect>
                                        <p:set>
                                          <p:cBhvr>
                                            <p:cTn id="134" dur="1" fill="hold">
                                              <p:stCondLst>
                                                <p:cond delay="4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22"/>
                      </p:tgtEl>
                    </p:cond>
                  </p:nextCondLst>
                </p:seq>
              </p:childTnLst>
            </p:cTn>
          </p:par>
        </p:tnLst>
        <p:bldLst>
          <p:bldP spid="27" grpId="0" build="p"/>
          <p:bldP spid="8" grpId="0"/>
          <p:bldP spid="8" grpId="1"/>
          <p:bldGraphic spid="12" grpId="0">
            <p:bldAsOne/>
          </p:bldGraphic>
          <p:bldP spid="26" grpId="0"/>
          <p:bldP spid="28" grpId="0"/>
          <p:bldP spid="29" grpId="0"/>
          <p:bldP spid="49" grpId="0"/>
        </p:bldLst>
      </p:timing>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 name="Gráfico 42"/>
          <p:cNvGraphicFramePr/>
          <p:nvPr>
            <p:extLst>
              <p:ext uri="{D42A27DB-BD31-4B8C-83A1-F6EECF244321}">
                <p14:modId xmlns:p14="http://schemas.microsoft.com/office/powerpoint/2010/main" val="236919098"/>
              </p:ext>
            </p:extLst>
          </p:nvPr>
        </p:nvGraphicFramePr>
        <p:xfrm>
          <a:off x="895413" y="3354098"/>
          <a:ext cx="6674850" cy="2025728"/>
        </p:xfrm>
        <a:graphic>
          <a:graphicData uri="http://schemas.openxmlformats.org/drawingml/2006/chart">
            <c:chart xmlns:c="http://schemas.openxmlformats.org/drawingml/2006/chart" xmlns:r="http://schemas.openxmlformats.org/officeDocument/2006/relationships" r:id="rId2"/>
          </a:graphicData>
        </a:graphic>
      </p:graphicFrame>
      <p:sp>
        <p:nvSpPr>
          <p:cNvPr id="27" name="Espaço Reservado para Conteúdo 2"/>
          <p:cNvSpPr>
            <a:spLocks noGrp="1"/>
          </p:cNvSpPr>
          <p:nvPr>
            <p:ph idx="4294967295"/>
          </p:nvPr>
        </p:nvSpPr>
        <p:spPr>
          <a:xfrm>
            <a:off x="7420185" y="1219933"/>
            <a:ext cx="4200344" cy="3600756"/>
          </a:xfrm>
          <a:prstGeom prst="rect">
            <a:avLst/>
          </a:prstGeom>
        </p:spPr>
        <p:txBody>
          <a:bodyPr/>
          <a:lstStyle/>
          <a:p>
            <a:r>
              <a:rPr lang="pt-BR" sz="2000" dirty="0"/>
              <a:t>naquelas poucas situações (9%) onde existiu redução do faturamento, o </a:t>
            </a:r>
            <a:r>
              <a:rPr lang="pt-BR" sz="2000" dirty="0" err="1"/>
              <a:t>Sebraetec</a:t>
            </a:r>
            <a:r>
              <a:rPr lang="pt-BR" sz="2000" dirty="0"/>
              <a:t> teria contribuído com o equivalente a 4,9, em uma escala de 0 a 10</a:t>
            </a:r>
          </a:p>
          <a:p>
            <a:endParaRPr lang="pt-BR" sz="2000" dirty="0"/>
          </a:p>
          <a:p>
            <a:r>
              <a:rPr lang="pt-BR" sz="2000" dirty="0"/>
              <a:t>com a ressalva de que 1 em cada 3 participantes (com diminuição no faturamento) não atribuiu nenhuma responsabilidade ao programa por essa queda no faturamento  </a:t>
            </a:r>
            <a:r>
              <a:rPr lang="pt-BR" sz="1200" dirty="0"/>
              <a:t>(P16.1)</a:t>
            </a:r>
          </a:p>
        </p:txBody>
      </p:sp>
      <p:sp>
        <p:nvSpPr>
          <p:cNvPr id="13"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22" name="Gráfico 21"/>
          <p:cNvGraphicFramePr/>
          <p:nvPr>
            <p:extLst>
              <p:ext uri="{D42A27DB-BD31-4B8C-83A1-F6EECF244321}">
                <p14:modId xmlns:p14="http://schemas.microsoft.com/office/powerpoint/2010/main" val="1158386489"/>
              </p:ext>
            </p:extLst>
          </p:nvPr>
        </p:nvGraphicFramePr>
        <p:xfrm>
          <a:off x="681447" y="3360630"/>
          <a:ext cx="6674850" cy="2523815"/>
        </p:xfrm>
        <a:graphic>
          <a:graphicData uri="http://schemas.openxmlformats.org/drawingml/2006/chart">
            <c:chart xmlns:c="http://schemas.openxmlformats.org/drawingml/2006/chart" xmlns:r="http://schemas.openxmlformats.org/officeDocument/2006/relationships" r:id="rId3"/>
          </a:graphicData>
        </a:graphic>
      </p:graphicFrame>
      <p:grpSp>
        <p:nvGrpSpPr>
          <p:cNvPr id="23" name="Grupo 22"/>
          <p:cNvGrpSpPr/>
          <p:nvPr/>
        </p:nvGrpSpPr>
        <p:grpSpPr>
          <a:xfrm>
            <a:off x="4403945" y="2467999"/>
            <a:ext cx="1357863" cy="768115"/>
            <a:chOff x="8843534" y="1708462"/>
            <a:chExt cx="1357863" cy="768115"/>
          </a:xfrm>
        </p:grpSpPr>
        <p:sp>
          <p:nvSpPr>
            <p:cNvPr id="24" name="Retângulo de cantos arredondados 23"/>
            <p:cNvSpPr/>
            <p:nvPr/>
          </p:nvSpPr>
          <p:spPr>
            <a:xfrm>
              <a:off x="8843534" y="1708462"/>
              <a:ext cx="1076147" cy="768115"/>
            </a:xfrm>
            <a:prstGeom prst="roundRect">
              <a:avLst/>
            </a:prstGeom>
            <a:solidFill>
              <a:schemeClr val="accent4">
                <a:lumMod val="20000"/>
                <a:lumOff val="8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CaixaDeTexto 51"/>
            <p:cNvSpPr txBox="1"/>
            <p:nvPr/>
          </p:nvSpPr>
          <p:spPr>
            <a:xfrm>
              <a:off x="8993882" y="1806162"/>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3600" b="1" dirty="0">
                  <a:solidFill>
                    <a:schemeClr val="accent4">
                      <a:lumMod val="75000"/>
                    </a:schemeClr>
                  </a:solidFill>
                  <a:latin typeface="Arial Narrow" panose="020B0606020202030204" pitchFamily="34" charset="0"/>
                </a:rPr>
                <a:t>4,7</a:t>
              </a:r>
              <a:endParaRPr lang="pt-BR" sz="1600" b="1" dirty="0">
                <a:solidFill>
                  <a:schemeClr val="accent4">
                    <a:lumMod val="75000"/>
                  </a:schemeClr>
                </a:solidFill>
                <a:latin typeface="Arial Narrow" panose="020B0606020202030204" pitchFamily="34" charset="0"/>
              </a:endParaRPr>
            </a:p>
          </p:txBody>
        </p:sp>
      </p:grpSp>
      <p:sp>
        <p:nvSpPr>
          <p:cNvPr id="29" name="Rectangle 28"/>
          <p:cNvSpPr>
            <a:spLocks noChangeArrowheads="1"/>
          </p:cNvSpPr>
          <p:nvPr/>
        </p:nvSpPr>
        <p:spPr bwMode="auto">
          <a:xfrm>
            <a:off x="4701890" y="2196557"/>
            <a:ext cx="416781" cy="210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en-US" altLang="en-US" sz="1600" b="1" dirty="0">
                <a:solidFill>
                  <a:schemeClr val="accent4">
                    <a:lumMod val="75000"/>
                  </a:schemeClr>
                </a:solidFill>
                <a:latin typeface="+mn-lt"/>
              </a:rPr>
              <a:t>2014</a:t>
            </a:r>
            <a:endParaRPr kumimoji="0" lang="en-US" altLang="en-US" sz="1600" b="1" i="0" u="none" strike="noStrike" cap="none" normalizeH="0" baseline="0" dirty="0">
              <a:ln>
                <a:noFill/>
              </a:ln>
              <a:solidFill>
                <a:schemeClr val="accent4">
                  <a:lumMod val="75000"/>
                </a:schemeClr>
              </a:solidFill>
              <a:effectLst/>
              <a:latin typeface="+mn-lt"/>
            </a:endParaRPr>
          </a:p>
        </p:txBody>
      </p:sp>
      <p:sp>
        <p:nvSpPr>
          <p:cNvPr id="30" name="CaixaDeTexto 97"/>
          <p:cNvSpPr txBox="1"/>
          <p:nvPr/>
        </p:nvSpPr>
        <p:spPr>
          <a:xfrm>
            <a:off x="1092965" y="919317"/>
            <a:ext cx="5452978" cy="76944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i="1" dirty="0">
                <a:solidFill>
                  <a:schemeClr val="accent1">
                    <a:lumMod val="50000"/>
                  </a:schemeClr>
                </a:solidFill>
              </a:rPr>
              <a:t>impacto da participação no Sebraetec na </a:t>
            </a:r>
            <a:r>
              <a:rPr lang="pt-BR" sz="2400" b="1" i="1" dirty="0">
                <a:solidFill>
                  <a:srgbClr val="C00000"/>
                </a:solidFill>
              </a:rPr>
              <a:t>diminuição</a:t>
            </a:r>
            <a:r>
              <a:rPr lang="pt-BR" sz="2000" b="1" i="1" dirty="0">
                <a:solidFill>
                  <a:schemeClr val="accent1">
                    <a:lumMod val="50000"/>
                  </a:schemeClr>
                </a:solidFill>
              </a:rPr>
              <a:t> do faturamento</a:t>
            </a:r>
          </a:p>
        </p:txBody>
      </p:sp>
      <p:grpSp>
        <p:nvGrpSpPr>
          <p:cNvPr id="31" name="disparo historico"/>
          <p:cNvGrpSpPr/>
          <p:nvPr/>
        </p:nvGrpSpPr>
        <p:grpSpPr>
          <a:xfrm>
            <a:off x="7570263" y="5498383"/>
            <a:ext cx="1069593" cy="497735"/>
            <a:chOff x="10807700" y="5128364"/>
            <a:chExt cx="1069593" cy="497735"/>
          </a:xfrm>
        </p:grpSpPr>
        <p:sp>
          <p:nvSpPr>
            <p:cNvPr id="32"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33" name="Imagem 32"/>
            <p:cNvPicPr>
              <a:picLocks noChangeAspect="1"/>
            </p:cNvPicPr>
            <p:nvPr/>
          </p:nvPicPr>
          <p:blipFill>
            <a:blip r:embed="rId4"/>
            <a:stretch>
              <a:fillRect/>
            </a:stretch>
          </p:blipFill>
          <p:spPr>
            <a:xfrm>
              <a:off x="10900443" y="5223781"/>
              <a:ext cx="222928" cy="295539"/>
            </a:xfrm>
            <a:prstGeom prst="rect">
              <a:avLst/>
            </a:prstGeom>
          </p:spPr>
        </p:pic>
        <p:sp>
          <p:nvSpPr>
            <p:cNvPr id="34" name="Retângulo 33"/>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39" name="Grupo 38"/>
          <p:cNvGrpSpPr/>
          <p:nvPr/>
        </p:nvGrpSpPr>
        <p:grpSpPr>
          <a:xfrm>
            <a:off x="3297679" y="2110976"/>
            <a:ext cx="1229676" cy="1101572"/>
            <a:chOff x="6233043" y="2122719"/>
            <a:chExt cx="1229676" cy="1101572"/>
          </a:xfrm>
          <a:solidFill>
            <a:schemeClr val="bg1"/>
          </a:solidFill>
        </p:grpSpPr>
        <p:sp>
          <p:nvSpPr>
            <p:cNvPr id="40" name="Retângulo de cantos arredondados 39"/>
            <p:cNvSpPr/>
            <p:nvPr/>
          </p:nvSpPr>
          <p:spPr>
            <a:xfrm>
              <a:off x="6233043" y="2122719"/>
              <a:ext cx="1229676" cy="1101572"/>
            </a:xfrm>
            <a:prstGeom prst="roundRect">
              <a:avLst/>
            </a:prstGeom>
            <a:grpFill/>
            <a:ln w="38100">
              <a:solidFill>
                <a:srgbClr val="F151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CaixaDeTexto 51"/>
            <p:cNvSpPr txBox="1"/>
            <p:nvPr/>
          </p:nvSpPr>
          <p:spPr>
            <a:xfrm>
              <a:off x="6244123" y="2189381"/>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1">
                      <a:lumMod val="50000"/>
                    </a:schemeClr>
                  </a:solidFill>
                  <a:latin typeface="Arial Narrow" panose="020B0606020202030204" pitchFamily="34" charset="0"/>
                </a:rPr>
                <a:t>4,9</a:t>
              </a:r>
              <a:endParaRPr lang="pt-BR" sz="2800" b="1" dirty="0">
                <a:solidFill>
                  <a:schemeClr val="accent1">
                    <a:lumMod val="50000"/>
                  </a:schemeClr>
                </a:solidFill>
                <a:latin typeface="Arial Narrow" panose="020B0606020202030204" pitchFamily="34" charset="0"/>
              </a:endParaRPr>
            </a:p>
          </p:txBody>
        </p:sp>
      </p:grpSp>
      <p:sp>
        <p:nvSpPr>
          <p:cNvPr id="42" name="Rectangle 28"/>
          <p:cNvSpPr>
            <a:spLocks noChangeArrowheads="1"/>
          </p:cNvSpPr>
          <p:nvPr/>
        </p:nvSpPr>
        <p:spPr bwMode="auto">
          <a:xfrm>
            <a:off x="1850283" y="2371120"/>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grpSp>
        <p:nvGrpSpPr>
          <p:cNvPr id="44" name="Grupo 43"/>
          <p:cNvGrpSpPr/>
          <p:nvPr/>
        </p:nvGrpSpPr>
        <p:grpSpPr>
          <a:xfrm>
            <a:off x="8515443" y="4886245"/>
            <a:ext cx="2051065" cy="534699"/>
            <a:chOff x="5110957" y="4076236"/>
            <a:chExt cx="1592795" cy="415231"/>
          </a:xfrm>
        </p:grpSpPr>
        <p:pic>
          <p:nvPicPr>
            <p:cNvPr id="45" name="Imagem 44"/>
            <p:cNvPicPr>
              <a:picLocks noChangeAspect="1"/>
            </p:cNvPicPr>
            <p:nvPr/>
          </p:nvPicPr>
          <p:blipFill>
            <a:blip r:embed="rId5">
              <a:duotone>
                <a:schemeClr val="accent6">
                  <a:shade val="45000"/>
                  <a:satMod val="135000"/>
                </a:schemeClr>
                <a:prstClr val="white"/>
              </a:duotone>
            </a:blip>
            <a:stretch>
              <a:fillRect/>
            </a:stretch>
          </p:blipFill>
          <p:spPr>
            <a:xfrm>
              <a:off x="5110957" y="4076236"/>
              <a:ext cx="415231" cy="415231"/>
            </a:xfrm>
            <a:prstGeom prst="rect">
              <a:avLst/>
            </a:prstGeom>
          </p:spPr>
        </p:pic>
        <p:pic>
          <p:nvPicPr>
            <p:cNvPr id="46" name="Imagem 45"/>
            <p:cNvPicPr>
              <a:picLocks noChangeAspect="1"/>
            </p:cNvPicPr>
            <p:nvPr/>
          </p:nvPicPr>
          <p:blipFill>
            <a:blip r:embed="rId5">
              <a:lum bright="70000" contrast="-70000"/>
            </a:blip>
            <a:stretch>
              <a:fillRect/>
            </a:stretch>
          </p:blipFill>
          <p:spPr>
            <a:xfrm>
              <a:off x="5699739" y="4076236"/>
              <a:ext cx="415231" cy="415231"/>
            </a:xfrm>
            <a:prstGeom prst="rect">
              <a:avLst/>
            </a:prstGeom>
          </p:spPr>
        </p:pic>
        <p:pic>
          <p:nvPicPr>
            <p:cNvPr id="47" name="Imagem 46"/>
            <p:cNvPicPr>
              <a:picLocks noChangeAspect="1"/>
            </p:cNvPicPr>
            <p:nvPr/>
          </p:nvPicPr>
          <p:blipFill>
            <a:blip r:embed="rId5">
              <a:lum bright="70000" contrast="-70000"/>
            </a:blip>
            <a:stretch>
              <a:fillRect/>
            </a:stretch>
          </p:blipFill>
          <p:spPr>
            <a:xfrm>
              <a:off x="6288521" y="4076236"/>
              <a:ext cx="415231" cy="415231"/>
            </a:xfrm>
            <a:prstGeom prst="rect">
              <a:avLst/>
            </a:prstGeom>
          </p:spPr>
        </p:pic>
      </p:grpSp>
      <p:sp>
        <p:nvSpPr>
          <p:cNvPr id="28"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smtClean="0">
                <a:solidFill>
                  <a:schemeClr val="accent1">
                    <a:lumMod val="50000"/>
                  </a:schemeClr>
                </a:solidFill>
              </a:rPr>
              <a:t>P16.1  </a:t>
            </a:r>
            <a:r>
              <a:rPr lang="pt-BR" sz="1200" b="1" dirty="0">
                <a:solidFill>
                  <a:schemeClr val="accent1">
                    <a:lumMod val="50000"/>
                  </a:schemeClr>
                </a:solidFill>
              </a:rPr>
              <a:t>- </a:t>
            </a:r>
            <a:r>
              <a:rPr lang="pt-BR" sz="1200" dirty="0">
                <a:solidFill>
                  <a:schemeClr val="accent1">
                    <a:lumMod val="50000"/>
                  </a:schemeClr>
                </a:solidFill>
              </a:rPr>
              <a:t>O fato de ter participado do Sebraetec contribuiu para essa mudança no faturamento</a:t>
            </a:r>
            <a:r>
              <a:rPr lang="pt-BR" sz="1200" dirty="0" smtClean="0">
                <a:solidFill>
                  <a:schemeClr val="accent1">
                    <a:lumMod val="50000"/>
                  </a:schemeClr>
                </a:solidFill>
              </a:rPr>
              <a:t>? Atribua nota de 0 a 10</a:t>
            </a:r>
            <a:endParaRPr lang="pt-BR" sz="1200" dirty="0">
              <a:solidFill>
                <a:schemeClr val="accent1">
                  <a:lumMod val="50000"/>
                </a:schemeClr>
              </a:solidFill>
            </a:endParaRPr>
          </a:p>
        </p:txBody>
      </p:sp>
    </p:spTree>
    <p:extLst>
      <p:ext uri="{BB962C8B-B14F-4D97-AF65-F5344CB8AC3E}">
        <p14:creationId xmlns:p14="http://schemas.microsoft.com/office/powerpoint/2010/main" val="3664562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xEl>
                                              <p:pRg st="2" end="2"/>
                                            </p:txEl>
                                          </p:spTgt>
                                        </p:tgtEl>
                                        <p:attrNameLst>
                                          <p:attrName>style.visibility</p:attrName>
                                        </p:attrNameLst>
                                      </p:cBhvr>
                                      <p:to>
                                        <p:strVal val="visible"/>
                                      </p:to>
                                    </p:set>
                                    <p:animEffect transition="in" filter="fade">
                                      <p:cBhvr>
                                        <p:cTn id="11" dur="500"/>
                                        <p:tgtEl>
                                          <p:spTgt spid="27">
                                            <p:txEl>
                                              <p:pRg st="2" end="2"/>
                                            </p:txEl>
                                          </p:spTgt>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down)">
                                      <p:cBhvr>
                                        <p:cTn id="20" dur="500"/>
                                        <p:tgtEl>
                                          <p:spTgt spid="22">
                                            <p:graphicEl>
                                              <a:chart seriesIdx="-3" categoryIdx="-3" bldStep="gridLegend"/>
                                            </p:graphic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22">
                                            <p:graphicEl>
                                              <a:chart seriesIdx="-4" categoryIdx="0" bldStep="category"/>
                                            </p:graphicEl>
                                          </p:spTgt>
                                        </p:tgtEl>
                                        <p:attrNameLst>
                                          <p:attrName>style.visibility</p:attrName>
                                        </p:attrNameLst>
                                      </p:cBhvr>
                                      <p:to>
                                        <p:strVal val="visible"/>
                                      </p:to>
                                    </p:set>
                                    <p:animEffect transition="in" filter="wipe(down)">
                                      <p:cBhvr>
                                        <p:cTn id="24" dur="100"/>
                                        <p:tgtEl>
                                          <p:spTgt spid="22">
                                            <p:graphicEl>
                                              <a:chart seriesIdx="-4" categoryIdx="0" bldStep="category"/>
                                            </p:graphicEl>
                                          </p:spTgt>
                                        </p:tgtEl>
                                      </p:cBhvr>
                                    </p:animEffect>
                                  </p:childTnLst>
                                </p:cTn>
                              </p:par>
                            </p:childTnLst>
                          </p:cTn>
                        </p:par>
                        <p:par>
                          <p:cTn id="25" fill="hold">
                            <p:stCondLst>
                              <p:cond delay="2100"/>
                            </p:stCondLst>
                            <p:childTnLst>
                              <p:par>
                                <p:cTn id="26" presetID="22" presetClass="entr" presetSubtype="4" fill="hold" grpId="0" nodeType="afterEffect">
                                  <p:stCondLst>
                                    <p:cond delay="0"/>
                                  </p:stCondLst>
                                  <p:childTnLst>
                                    <p:set>
                                      <p:cBhvr>
                                        <p:cTn id="27" dur="1" fill="hold">
                                          <p:stCondLst>
                                            <p:cond delay="0"/>
                                          </p:stCondLst>
                                        </p:cTn>
                                        <p:tgtEl>
                                          <p:spTgt spid="22">
                                            <p:graphicEl>
                                              <a:chart seriesIdx="-4" categoryIdx="1" bldStep="category"/>
                                            </p:graphicEl>
                                          </p:spTgt>
                                        </p:tgtEl>
                                        <p:attrNameLst>
                                          <p:attrName>style.visibility</p:attrName>
                                        </p:attrNameLst>
                                      </p:cBhvr>
                                      <p:to>
                                        <p:strVal val="visible"/>
                                      </p:to>
                                    </p:set>
                                    <p:animEffect transition="in" filter="wipe(down)">
                                      <p:cBhvr>
                                        <p:cTn id="28" dur="100"/>
                                        <p:tgtEl>
                                          <p:spTgt spid="22">
                                            <p:graphicEl>
                                              <a:chart seriesIdx="-4" categoryIdx="1" bldStep="category"/>
                                            </p:graphicEl>
                                          </p:spTgt>
                                        </p:tgtEl>
                                      </p:cBhvr>
                                    </p:animEffect>
                                  </p:childTnLst>
                                </p:cTn>
                              </p:par>
                            </p:childTnLst>
                          </p:cTn>
                        </p:par>
                        <p:par>
                          <p:cTn id="29" fill="hold">
                            <p:stCondLst>
                              <p:cond delay="2200"/>
                            </p:stCondLst>
                            <p:childTnLst>
                              <p:par>
                                <p:cTn id="30" presetID="22" presetClass="entr" presetSubtype="4" fill="hold" grpId="0" nodeType="afterEffect">
                                  <p:stCondLst>
                                    <p:cond delay="0"/>
                                  </p:stCondLst>
                                  <p:childTnLst>
                                    <p:set>
                                      <p:cBhvr>
                                        <p:cTn id="31" dur="1" fill="hold">
                                          <p:stCondLst>
                                            <p:cond delay="0"/>
                                          </p:stCondLst>
                                        </p:cTn>
                                        <p:tgtEl>
                                          <p:spTgt spid="22">
                                            <p:graphicEl>
                                              <a:chart seriesIdx="-4" categoryIdx="2" bldStep="category"/>
                                            </p:graphicEl>
                                          </p:spTgt>
                                        </p:tgtEl>
                                        <p:attrNameLst>
                                          <p:attrName>style.visibility</p:attrName>
                                        </p:attrNameLst>
                                      </p:cBhvr>
                                      <p:to>
                                        <p:strVal val="visible"/>
                                      </p:to>
                                    </p:set>
                                    <p:animEffect transition="in" filter="wipe(down)">
                                      <p:cBhvr>
                                        <p:cTn id="32" dur="100"/>
                                        <p:tgtEl>
                                          <p:spTgt spid="22">
                                            <p:graphicEl>
                                              <a:chart seriesIdx="-4" categoryIdx="2" bldStep="category"/>
                                            </p:graphicEl>
                                          </p:spTgt>
                                        </p:tgtEl>
                                      </p:cBhvr>
                                    </p:animEffect>
                                  </p:childTnLst>
                                </p:cTn>
                              </p:par>
                            </p:childTnLst>
                          </p:cTn>
                        </p:par>
                        <p:par>
                          <p:cTn id="33" fill="hold">
                            <p:stCondLst>
                              <p:cond delay="2300"/>
                            </p:stCondLst>
                            <p:childTnLst>
                              <p:par>
                                <p:cTn id="34" presetID="22" presetClass="entr" presetSubtype="4" fill="hold" grpId="0" nodeType="afterEffect">
                                  <p:stCondLst>
                                    <p:cond delay="0"/>
                                  </p:stCondLst>
                                  <p:childTnLst>
                                    <p:set>
                                      <p:cBhvr>
                                        <p:cTn id="35" dur="1" fill="hold">
                                          <p:stCondLst>
                                            <p:cond delay="0"/>
                                          </p:stCondLst>
                                        </p:cTn>
                                        <p:tgtEl>
                                          <p:spTgt spid="22">
                                            <p:graphicEl>
                                              <a:chart seriesIdx="-4" categoryIdx="3" bldStep="category"/>
                                            </p:graphicEl>
                                          </p:spTgt>
                                        </p:tgtEl>
                                        <p:attrNameLst>
                                          <p:attrName>style.visibility</p:attrName>
                                        </p:attrNameLst>
                                      </p:cBhvr>
                                      <p:to>
                                        <p:strVal val="visible"/>
                                      </p:to>
                                    </p:set>
                                    <p:animEffect transition="in" filter="wipe(down)">
                                      <p:cBhvr>
                                        <p:cTn id="36" dur="100"/>
                                        <p:tgtEl>
                                          <p:spTgt spid="22">
                                            <p:graphicEl>
                                              <a:chart seriesIdx="-4" categoryIdx="3" bldStep="category"/>
                                            </p:graphicEl>
                                          </p:spTgt>
                                        </p:tgtEl>
                                      </p:cBhvr>
                                    </p:animEffect>
                                  </p:childTnLst>
                                </p:cTn>
                              </p:par>
                            </p:childTnLst>
                          </p:cTn>
                        </p:par>
                        <p:par>
                          <p:cTn id="37" fill="hold">
                            <p:stCondLst>
                              <p:cond delay="2400"/>
                            </p:stCondLst>
                            <p:childTnLst>
                              <p:par>
                                <p:cTn id="38" presetID="22" presetClass="entr" presetSubtype="4" fill="hold" grpId="0" nodeType="afterEffect">
                                  <p:stCondLst>
                                    <p:cond delay="0"/>
                                  </p:stCondLst>
                                  <p:childTnLst>
                                    <p:set>
                                      <p:cBhvr>
                                        <p:cTn id="39" dur="1" fill="hold">
                                          <p:stCondLst>
                                            <p:cond delay="0"/>
                                          </p:stCondLst>
                                        </p:cTn>
                                        <p:tgtEl>
                                          <p:spTgt spid="22">
                                            <p:graphicEl>
                                              <a:chart seriesIdx="-4" categoryIdx="4" bldStep="category"/>
                                            </p:graphicEl>
                                          </p:spTgt>
                                        </p:tgtEl>
                                        <p:attrNameLst>
                                          <p:attrName>style.visibility</p:attrName>
                                        </p:attrNameLst>
                                      </p:cBhvr>
                                      <p:to>
                                        <p:strVal val="visible"/>
                                      </p:to>
                                    </p:set>
                                    <p:animEffect transition="in" filter="wipe(down)">
                                      <p:cBhvr>
                                        <p:cTn id="40" dur="100"/>
                                        <p:tgtEl>
                                          <p:spTgt spid="22">
                                            <p:graphicEl>
                                              <a:chart seriesIdx="-4" categoryIdx="4" bldStep="category"/>
                                            </p:graphicEl>
                                          </p:spTgt>
                                        </p:tgtEl>
                                      </p:cBhvr>
                                    </p:animEffect>
                                  </p:childTnLst>
                                </p:cTn>
                              </p:par>
                            </p:childTnLst>
                          </p:cTn>
                        </p:par>
                        <p:par>
                          <p:cTn id="41" fill="hold">
                            <p:stCondLst>
                              <p:cond delay="2500"/>
                            </p:stCondLst>
                            <p:childTnLst>
                              <p:par>
                                <p:cTn id="42" presetID="22" presetClass="entr" presetSubtype="4" fill="hold" grpId="0" nodeType="afterEffect">
                                  <p:stCondLst>
                                    <p:cond delay="0"/>
                                  </p:stCondLst>
                                  <p:childTnLst>
                                    <p:set>
                                      <p:cBhvr>
                                        <p:cTn id="43" dur="1" fill="hold">
                                          <p:stCondLst>
                                            <p:cond delay="0"/>
                                          </p:stCondLst>
                                        </p:cTn>
                                        <p:tgtEl>
                                          <p:spTgt spid="22">
                                            <p:graphicEl>
                                              <a:chart seriesIdx="-4" categoryIdx="5" bldStep="category"/>
                                            </p:graphicEl>
                                          </p:spTgt>
                                        </p:tgtEl>
                                        <p:attrNameLst>
                                          <p:attrName>style.visibility</p:attrName>
                                        </p:attrNameLst>
                                      </p:cBhvr>
                                      <p:to>
                                        <p:strVal val="visible"/>
                                      </p:to>
                                    </p:set>
                                    <p:animEffect transition="in" filter="wipe(down)">
                                      <p:cBhvr>
                                        <p:cTn id="44" dur="100"/>
                                        <p:tgtEl>
                                          <p:spTgt spid="22">
                                            <p:graphicEl>
                                              <a:chart seriesIdx="-4" categoryIdx="5" bldStep="category"/>
                                            </p:graphicEl>
                                          </p:spTgt>
                                        </p:tgtEl>
                                      </p:cBhvr>
                                    </p:animEffect>
                                  </p:childTnLst>
                                </p:cTn>
                              </p:par>
                            </p:childTnLst>
                          </p:cTn>
                        </p:par>
                        <p:par>
                          <p:cTn id="45" fill="hold">
                            <p:stCondLst>
                              <p:cond delay="2600"/>
                            </p:stCondLst>
                            <p:childTnLst>
                              <p:par>
                                <p:cTn id="46" presetID="22" presetClass="entr" presetSubtype="4" fill="hold" grpId="0" nodeType="afterEffect">
                                  <p:stCondLst>
                                    <p:cond delay="0"/>
                                  </p:stCondLst>
                                  <p:childTnLst>
                                    <p:set>
                                      <p:cBhvr>
                                        <p:cTn id="47" dur="1" fill="hold">
                                          <p:stCondLst>
                                            <p:cond delay="0"/>
                                          </p:stCondLst>
                                        </p:cTn>
                                        <p:tgtEl>
                                          <p:spTgt spid="22">
                                            <p:graphicEl>
                                              <a:chart seriesIdx="-4" categoryIdx="6" bldStep="category"/>
                                            </p:graphicEl>
                                          </p:spTgt>
                                        </p:tgtEl>
                                        <p:attrNameLst>
                                          <p:attrName>style.visibility</p:attrName>
                                        </p:attrNameLst>
                                      </p:cBhvr>
                                      <p:to>
                                        <p:strVal val="visible"/>
                                      </p:to>
                                    </p:set>
                                    <p:animEffect transition="in" filter="wipe(down)">
                                      <p:cBhvr>
                                        <p:cTn id="48" dur="100"/>
                                        <p:tgtEl>
                                          <p:spTgt spid="22">
                                            <p:graphicEl>
                                              <a:chart seriesIdx="-4" categoryIdx="6" bldStep="category"/>
                                            </p:graphicEl>
                                          </p:spTgt>
                                        </p:tgtEl>
                                      </p:cBhvr>
                                    </p:animEffect>
                                  </p:childTnLst>
                                </p:cTn>
                              </p:par>
                            </p:childTnLst>
                          </p:cTn>
                        </p:par>
                        <p:par>
                          <p:cTn id="49" fill="hold">
                            <p:stCondLst>
                              <p:cond delay="2700"/>
                            </p:stCondLst>
                            <p:childTnLst>
                              <p:par>
                                <p:cTn id="50" presetID="22" presetClass="entr" presetSubtype="4" fill="hold" grpId="0" nodeType="afterEffect">
                                  <p:stCondLst>
                                    <p:cond delay="0"/>
                                  </p:stCondLst>
                                  <p:childTnLst>
                                    <p:set>
                                      <p:cBhvr>
                                        <p:cTn id="51" dur="1" fill="hold">
                                          <p:stCondLst>
                                            <p:cond delay="0"/>
                                          </p:stCondLst>
                                        </p:cTn>
                                        <p:tgtEl>
                                          <p:spTgt spid="22">
                                            <p:graphicEl>
                                              <a:chart seriesIdx="-4" categoryIdx="7" bldStep="category"/>
                                            </p:graphicEl>
                                          </p:spTgt>
                                        </p:tgtEl>
                                        <p:attrNameLst>
                                          <p:attrName>style.visibility</p:attrName>
                                        </p:attrNameLst>
                                      </p:cBhvr>
                                      <p:to>
                                        <p:strVal val="visible"/>
                                      </p:to>
                                    </p:set>
                                    <p:animEffect transition="in" filter="wipe(down)">
                                      <p:cBhvr>
                                        <p:cTn id="52" dur="100"/>
                                        <p:tgtEl>
                                          <p:spTgt spid="22">
                                            <p:graphicEl>
                                              <a:chart seriesIdx="-4" categoryIdx="7" bldStep="category"/>
                                            </p:graphicEl>
                                          </p:spTgt>
                                        </p:tgtEl>
                                      </p:cBhvr>
                                    </p:animEffect>
                                  </p:childTnLst>
                                </p:cTn>
                              </p:par>
                            </p:childTnLst>
                          </p:cTn>
                        </p:par>
                        <p:par>
                          <p:cTn id="53" fill="hold">
                            <p:stCondLst>
                              <p:cond delay="2800"/>
                            </p:stCondLst>
                            <p:childTnLst>
                              <p:par>
                                <p:cTn id="54" presetID="22" presetClass="entr" presetSubtype="4" fill="hold" grpId="0" nodeType="afterEffect">
                                  <p:stCondLst>
                                    <p:cond delay="0"/>
                                  </p:stCondLst>
                                  <p:childTnLst>
                                    <p:set>
                                      <p:cBhvr>
                                        <p:cTn id="55" dur="1" fill="hold">
                                          <p:stCondLst>
                                            <p:cond delay="0"/>
                                          </p:stCondLst>
                                        </p:cTn>
                                        <p:tgtEl>
                                          <p:spTgt spid="22">
                                            <p:graphicEl>
                                              <a:chart seriesIdx="-4" categoryIdx="8" bldStep="category"/>
                                            </p:graphicEl>
                                          </p:spTgt>
                                        </p:tgtEl>
                                        <p:attrNameLst>
                                          <p:attrName>style.visibility</p:attrName>
                                        </p:attrNameLst>
                                      </p:cBhvr>
                                      <p:to>
                                        <p:strVal val="visible"/>
                                      </p:to>
                                    </p:set>
                                    <p:animEffect transition="in" filter="wipe(down)">
                                      <p:cBhvr>
                                        <p:cTn id="56" dur="100"/>
                                        <p:tgtEl>
                                          <p:spTgt spid="22">
                                            <p:graphicEl>
                                              <a:chart seriesIdx="-4" categoryIdx="8" bldStep="category"/>
                                            </p:graphicEl>
                                          </p:spTgt>
                                        </p:tgtEl>
                                      </p:cBhvr>
                                    </p:animEffect>
                                  </p:childTnLst>
                                </p:cTn>
                              </p:par>
                            </p:childTnLst>
                          </p:cTn>
                        </p:par>
                        <p:par>
                          <p:cTn id="57" fill="hold">
                            <p:stCondLst>
                              <p:cond delay="2900"/>
                            </p:stCondLst>
                            <p:childTnLst>
                              <p:par>
                                <p:cTn id="58" presetID="22" presetClass="entr" presetSubtype="4" fill="hold" grpId="0" nodeType="afterEffect">
                                  <p:stCondLst>
                                    <p:cond delay="0"/>
                                  </p:stCondLst>
                                  <p:childTnLst>
                                    <p:set>
                                      <p:cBhvr>
                                        <p:cTn id="59" dur="1" fill="hold">
                                          <p:stCondLst>
                                            <p:cond delay="0"/>
                                          </p:stCondLst>
                                        </p:cTn>
                                        <p:tgtEl>
                                          <p:spTgt spid="22">
                                            <p:graphicEl>
                                              <a:chart seriesIdx="-4" categoryIdx="9" bldStep="category"/>
                                            </p:graphicEl>
                                          </p:spTgt>
                                        </p:tgtEl>
                                        <p:attrNameLst>
                                          <p:attrName>style.visibility</p:attrName>
                                        </p:attrNameLst>
                                      </p:cBhvr>
                                      <p:to>
                                        <p:strVal val="visible"/>
                                      </p:to>
                                    </p:set>
                                    <p:animEffect transition="in" filter="wipe(down)">
                                      <p:cBhvr>
                                        <p:cTn id="60" dur="100"/>
                                        <p:tgtEl>
                                          <p:spTgt spid="22">
                                            <p:graphicEl>
                                              <a:chart seriesIdx="-4" categoryIdx="9" bldStep="category"/>
                                            </p:graphicEl>
                                          </p:spTgt>
                                        </p:tgtEl>
                                      </p:cBhvr>
                                    </p:animEffect>
                                  </p:childTnLst>
                                </p:cTn>
                              </p:par>
                            </p:childTnLst>
                          </p:cTn>
                        </p:par>
                        <p:par>
                          <p:cTn id="61" fill="hold">
                            <p:stCondLst>
                              <p:cond delay="3000"/>
                            </p:stCondLst>
                            <p:childTnLst>
                              <p:par>
                                <p:cTn id="62" presetID="22" presetClass="entr" presetSubtype="4" fill="hold" grpId="0" nodeType="afterEffect">
                                  <p:stCondLst>
                                    <p:cond delay="0"/>
                                  </p:stCondLst>
                                  <p:childTnLst>
                                    <p:set>
                                      <p:cBhvr>
                                        <p:cTn id="63" dur="1" fill="hold">
                                          <p:stCondLst>
                                            <p:cond delay="0"/>
                                          </p:stCondLst>
                                        </p:cTn>
                                        <p:tgtEl>
                                          <p:spTgt spid="22">
                                            <p:graphicEl>
                                              <a:chart seriesIdx="-4" categoryIdx="10" bldStep="category"/>
                                            </p:graphicEl>
                                          </p:spTgt>
                                        </p:tgtEl>
                                        <p:attrNameLst>
                                          <p:attrName>style.visibility</p:attrName>
                                        </p:attrNameLst>
                                      </p:cBhvr>
                                      <p:to>
                                        <p:strVal val="visible"/>
                                      </p:to>
                                    </p:set>
                                    <p:animEffect transition="in" filter="wipe(down)">
                                      <p:cBhvr>
                                        <p:cTn id="64" dur="100"/>
                                        <p:tgtEl>
                                          <p:spTgt spid="22">
                                            <p:graphicEl>
                                              <a:chart seriesIdx="-4" categoryIdx="10" bldStep="category"/>
                                            </p:graphicEl>
                                          </p:spTgt>
                                        </p:tgtEl>
                                      </p:cBhvr>
                                    </p:animEffect>
                                  </p:childTnLst>
                                </p:cTn>
                              </p:par>
                            </p:childTnLst>
                          </p:cTn>
                        </p:par>
                        <p:par>
                          <p:cTn id="65" fill="hold">
                            <p:stCondLst>
                              <p:cond delay="3100"/>
                            </p:stCondLst>
                            <p:childTnLst>
                              <p:par>
                                <p:cTn id="66" presetID="2" presetClass="entr" presetSubtype="1" fill="hold" nodeType="afterEffect">
                                  <p:stCondLst>
                                    <p:cond delay="0"/>
                                  </p:stCondLst>
                                  <p:childTnLst>
                                    <p:set>
                                      <p:cBhvr>
                                        <p:cTn id="67" dur="1" fill="hold">
                                          <p:stCondLst>
                                            <p:cond delay="0"/>
                                          </p:stCondLst>
                                        </p:cTn>
                                        <p:tgtEl>
                                          <p:spTgt spid="39"/>
                                        </p:tgtEl>
                                        <p:attrNameLst>
                                          <p:attrName>style.visibility</p:attrName>
                                        </p:attrNameLst>
                                      </p:cBhvr>
                                      <p:to>
                                        <p:strVal val="visible"/>
                                      </p:to>
                                    </p:set>
                                    <p:anim calcmode="lin" valueType="num">
                                      <p:cBhvr additive="base">
                                        <p:cTn id="68" dur="300" fill="hold"/>
                                        <p:tgtEl>
                                          <p:spTgt spid="39"/>
                                        </p:tgtEl>
                                        <p:attrNameLst>
                                          <p:attrName>ppt_x</p:attrName>
                                        </p:attrNameLst>
                                      </p:cBhvr>
                                      <p:tavLst>
                                        <p:tav tm="0">
                                          <p:val>
                                            <p:strVal val="#ppt_x"/>
                                          </p:val>
                                        </p:tav>
                                        <p:tav tm="100000">
                                          <p:val>
                                            <p:strVal val="#ppt_x"/>
                                          </p:val>
                                        </p:tav>
                                      </p:tavLst>
                                    </p:anim>
                                    <p:anim calcmode="lin" valueType="num">
                                      <p:cBhvr additive="base">
                                        <p:cTn id="69" dur="300" fill="hold"/>
                                        <p:tgtEl>
                                          <p:spTgt spid="39"/>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300" fill="hold"/>
                                        <p:tgtEl>
                                          <p:spTgt spid="42"/>
                                        </p:tgtEl>
                                        <p:attrNameLst>
                                          <p:attrName>ppt_x</p:attrName>
                                        </p:attrNameLst>
                                      </p:cBhvr>
                                      <p:tavLst>
                                        <p:tav tm="0">
                                          <p:val>
                                            <p:strVal val="#ppt_x"/>
                                          </p:val>
                                        </p:tav>
                                        <p:tav tm="100000">
                                          <p:val>
                                            <p:strVal val="#ppt_x"/>
                                          </p:val>
                                        </p:tav>
                                      </p:tavLst>
                                    </p:anim>
                                    <p:anim calcmode="lin" valueType="num">
                                      <p:cBhvr additive="base">
                                        <p:cTn id="73" dur="300" fill="hold"/>
                                        <p:tgtEl>
                                          <p:spTgt spid="42"/>
                                        </p:tgtEl>
                                        <p:attrNameLst>
                                          <p:attrName>ppt_y</p:attrName>
                                        </p:attrNameLst>
                                      </p:cBhvr>
                                      <p:tavLst>
                                        <p:tav tm="0">
                                          <p:val>
                                            <p:strVal val="0-#ppt_h/2"/>
                                          </p:val>
                                        </p:tav>
                                        <p:tav tm="100000">
                                          <p:val>
                                            <p:strVal val="#ppt_y"/>
                                          </p:val>
                                        </p:tav>
                                      </p:tavLst>
                                    </p:anim>
                                  </p:childTnLst>
                                </p:cTn>
                              </p:par>
                            </p:childTnLst>
                          </p:cTn>
                        </p:par>
                        <p:par>
                          <p:cTn id="74" fill="hold">
                            <p:stCondLst>
                              <p:cond delay="3400"/>
                            </p:stCondLst>
                            <p:childTnLst>
                              <p:par>
                                <p:cTn id="75" presetID="2" presetClass="entr" presetSubtype="2" fill="hold" nodeType="afterEffect">
                                  <p:stCondLst>
                                    <p:cond delay="0"/>
                                  </p:stCondLst>
                                  <p:childTnLst>
                                    <p:set>
                                      <p:cBhvr>
                                        <p:cTn id="76" dur="1" fill="hold">
                                          <p:stCondLst>
                                            <p:cond delay="0"/>
                                          </p:stCondLst>
                                        </p:cTn>
                                        <p:tgtEl>
                                          <p:spTgt spid="44"/>
                                        </p:tgtEl>
                                        <p:attrNameLst>
                                          <p:attrName>style.visibility</p:attrName>
                                        </p:attrNameLst>
                                      </p:cBhvr>
                                      <p:to>
                                        <p:strVal val="visible"/>
                                      </p:to>
                                    </p:set>
                                    <p:anim calcmode="lin" valueType="num">
                                      <p:cBhvr additive="base">
                                        <p:cTn id="77" dur="500" fill="hold"/>
                                        <p:tgtEl>
                                          <p:spTgt spid="44"/>
                                        </p:tgtEl>
                                        <p:attrNameLst>
                                          <p:attrName>ppt_x</p:attrName>
                                        </p:attrNameLst>
                                      </p:cBhvr>
                                      <p:tavLst>
                                        <p:tav tm="0">
                                          <p:val>
                                            <p:strVal val="1+#ppt_w/2"/>
                                          </p:val>
                                        </p:tav>
                                        <p:tav tm="100000">
                                          <p:val>
                                            <p:strVal val="#ppt_x"/>
                                          </p:val>
                                        </p:tav>
                                      </p:tavLst>
                                    </p:anim>
                                    <p:anim calcmode="lin" valueType="num">
                                      <p:cBhvr additive="base">
                                        <p:cTn id="78" dur="500" fill="hold"/>
                                        <p:tgtEl>
                                          <p:spTgt spid="44"/>
                                        </p:tgtEl>
                                        <p:attrNameLst>
                                          <p:attrName>ppt_y</p:attrName>
                                        </p:attrNameLst>
                                      </p:cBhvr>
                                      <p:tavLst>
                                        <p:tav tm="0">
                                          <p:val>
                                            <p:strVal val="#ppt_y"/>
                                          </p:val>
                                        </p:tav>
                                        <p:tav tm="100000">
                                          <p:val>
                                            <p:strVal val="#ppt_y"/>
                                          </p:val>
                                        </p:tav>
                                      </p:tavLst>
                                    </p:anim>
                                  </p:childTnLst>
                                </p:cTn>
                              </p:par>
                            </p:childTnLst>
                          </p:cTn>
                        </p:par>
                        <p:par>
                          <p:cTn id="79" fill="hold">
                            <p:stCondLst>
                              <p:cond delay="3900"/>
                            </p:stCondLst>
                            <p:childTnLst>
                              <p:par>
                                <p:cTn id="80" presetID="10" presetClass="entr" presetSubtype="0" fill="hold" nodeType="afterEffect">
                                  <p:stCondLst>
                                    <p:cond delay="0"/>
                                  </p:stCondLst>
                                  <p:childTnLst>
                                    <p:set>
                                      <p:cBhvr>
                                        <p:cTn id="81" dur="1" fill="hold">
                                          <p:stCondLst>
                                            <p:cond delay="0"/>
                                          </p:stCondLst>
                                        </p:cTn>
                                        <p:tgtEl>
                                          <p:spTgt spid="31"/>
                                        </p:tgtEl>
                                        <p:attrNameLst>
                                          <p:attrName>style.visibility</p:attrName>
                                        </p:attrNameLst>
                                      </p:cBhvr>
                                      <p:to>
                                        <p:strVal val="visible"/>
                                      </p:to>
                                    </p:set>
                                    <p:animEffect transition="in" filter="fade">
                                      <p:cBhvr>
                                        <p:cTn id="8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3" restart="whenNotActive" fill="hold" evtFilter="cancelBubble" nodeType="interactiveSeq">
                <p:stCondLst>
                  <p:cond evt="onClick" delay="0">
                    <p:tgtEl>
                      <p:spTgt spid="31"/>
                    </p:tgtEl>
                  </p:cond>
                </p:stCondLst>
                <p:endSync evt="end" delay="0">
                  <p:rtn val="all"/>
                </p:endSync>
                <p:childTnLst>
                  <p:par>
                    <p:cTn id="84" fill="hold">
                      <p:stCondLst>
                        <p:cond delay="0"/>
                      </p:stCondLst>
                      <p:childTnLst>
                        <p:par>
                          <p:cTn id="85" fill="hold">
                            <p:stCondLst>
                              <p:cond delay="0"/>
                            </p:stCondLst>
                            <p:childTnLst>
                              <p:par>
                                <p:cTn id="86" presetID="10" presetClass="entr" presetSubtype="0" fill="hold" nodeType="click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wipe(down)">
                                      <p:cBhvr>
                                        <p:cTn id="91" dur="500"/>
                                        <p:tgtEl>
                                          <p:spTgt spid="2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3"/>
                                        </p:tgtEl>
                                        <p:attrNameLst>
                                          <p:attrName>style.visibility</p:attrName>
                                        </p:attrNameLst>
                                      </p:cBhvr>
                                      <p:to>
                                        <p:strVal val="visible"/>
                                      </p:to>
                                    </p:set>
                                    <p:animEffect transition="in" filter="fade">
                                      <p:cBhvr>
                                        <p:cTn id="94" dur="500"/>
                                        <p:tgtEl>
                                          <p:spTgt spid="43"/>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nodeType="clickEffect">
                                  <p:stCondLst>
                                    <p:cond delay="0"/>
                                  </p:stCondLst>
                                  <p:childTnLst>
                                    <p:animEffect transition="out" filter="fade">
                                      <p:cBhvr>
                                        <p:cTn id="98" dur="500"/>
                                        <p:tgtEl>
                                          <p:spTgt spid="23"/>
                                        </p:tgtEl>
                                      </p:cBhvr>
                                    </p:animEffect>
                                    <p:set>
                                      <p:cBhvr>
                                        <p:cTn id="99" dur="1" fill="hold">
                                          <p:stCondLst>
                                            <p:cond delay="499"/>
                                          </p:stCondLst>
                                        </p:cTn>
                                        <p:tgtEl>
                                          <p:spTgt spid="23"/>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500"/>
                                        <p:tgtEl>
                                          <p:spTgt spid="29"/>
                                        </p:tgtEl>
                                      </p:cBhvr>
                                    </p:animEffect>
                                    <p:set>
                                      <p:cBhvr>
                                        <p:cTn id="102" dur="1" fill="hold">
                                          <p:stCondLst>
                                            <p:cond delay="499"/>
                                          </p:stCondLst>
                                        </p:cTn>
                                        <p:tgtEl>
                                          <p:spTgt spid="29"/>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43"/>
                                        </p:tgtEl>
                                      </p:cBhvr>
                                    </p:animEffect>
                                    <p:set>
                                      <p:cBhvr>
                                        <p:cTn id="105" dur="1" fill="hold">
                                          <p:stCondLst>
                                            <p:cond delay="499"/>
                                          </p:stCondLst>
                                        </p:cTn>
                                        <p:tgtEl>
                                          <p:spTgt spid="43"/>
                                        </p:tgtEl>
                                        <p:attrNameLst>
                                          <p:attrName>style.visibility</p:attrName>
                                        </p:attrNameLst>
                                      </p:cBhvr>
                                      <p:to>
                                        <p:strVal val="hidden"/>
                                      </p:to>
                                    </p:set>
                                  </p:childTnLst>
                                </p:cTn>
                              </p:par>
                            </p:childTnLst>
                          </p:cTn>
                        </p:par>
                      </p:childTnLst>
                    </p:cTn>
                  </p:par>
                </p:childTnLst>
              </p:cTn>
              <p:nextCondLst>
                <p:cond evt="onClick" delay="0">
                  <p:tgtEl>
                    <p:spTgt spid="31"/>
                  </p:tgtEl>
                </p:cond>
              </p:nextCondLst>
            </p:seq>
          </p:childTnLst>
        </p:cTn>
      </p:par>
    </p:tnLst>
    <p:bldLst>
      <p:bldGraphic spid="43" grpId="0">
        <p:bldAsOne/>
      </p:bldGraphic>
      <p:bldGraphic spid="43" grpId="1">
        <p:bldAsOne/>
      </p:bldGraphic>
      <p:bldP spid="27" grpId="0" build="p"/>
      <p:bldGraphic spid="22" grpId="0" uiExpand="1">
        <p:bldSub>
          <a:bldChart bld="category"/>
        </p:bldSub>
      </p:bldGraphic>
      <p:bldP spid="29" grpId="0"/>
      <p:bldP spid="29" grpId="1"/>
      <p:bldP spid="30" grpId="0"/>
      <p:bldP spid="4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Gráfico 29"/>
          <p:cNvGraphicFramePr/>
          <p:nvPr>
            <p:extLst>
              <p:ext uri="{D42A27DB-BD31-4B8C-83A1-F6EECF244321}">
                <p14:modId xmlns:p14="http://schemas.microsoft.com/office/powerpoint/2010/main" val="4166294061"/>
              </p:ext>
            </p:extLst>
          </p:nvPr>
        </p:nvGraphicFramePr>
        <p:xfrm>
          <a:off x="823851" y="2730786"/>
          <a:ext cx="6674850" cy="232960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1" name="Gráfico 30"/>
          <p:cNvGraphicFramePr/>
          <p:nvPr>
            <p:extLst>
              <p:ext uri="{D42A27DB-BD31-4B8C-83A1-F6EECF244321}">
                <p14:modId xmlns:p14="http://schemas.microsoft.com/office/powerpoint/2010/main" val="3376164289"/>
              </p:ext>
            </p:extLst>
          </p:nvPr>
        </p:nvGraphicFramePr>
        <p:xfrm>
          <a:off x="609885" y="2744958"/>
          <a:ext cx="6674850" cy="2831279"/>
        </p:xfrm>
        <a:graphic>
          <a:graphicData uri="http://schemas.openxmlformats.org/drawingml/2006/chart">
            <c:chart xmlns:c="http://schemas.openxmlformats.org/drawingml/2006/chart" xmlns:r="http://schemas.openxmlformats.org/officeDocument/2006/relationships" r:id="rId3"/>
          </a:graphicData>
        </a:graphic>
      </p:graphicFrame>
      <p:sp>
        <p:nvSpPr>
          <p:cNvPr id="27" name="Espaço Reservado para Conteúdo 2"/>
          <p:cNvSpPr>
            <a:spLocks noGrp="1"/>
          </p:cNvSpPr>
          <p:nvPr>
            <p:ph idx="4294967295"/>
          </p:nvPr>
        </p:nvSpPr>
        <p:spPr>
          <a:xfrm>
            <a:off x="7462239" y="1021369"/>
            <a:ext cx="4463161" cy="3399518"/>
          </a:xfrm>
          <a:prstGeom prst="rect">
            <a:avLst/>
          </a:prstGeom>
        </p:spPr>
        <p:txBody>
          <a:bodyPr/>
          <a:lstStyle/>
          <a:p>
            <a:r>
              <a:rPr lang="pt-BR" sz="2000" dirty="0"/>
              <a:t>o impacto do Sebraetec naquelas situações onde existiu aumento do faturamento (56%), teria contribuído com o equivalente a 8,2, em uma escala de 0 a 10</a:t>
            </a:r>
          </a:p>
          <a:p>
            <a:r>
              <a:rPr lang="pt-BR" sz="2000" dirty="0"/>
              <a:t>com a ressalva de que 36% dos participantes atribuem total responsabilidade ao programa pelo crescimento no faturamento  </a:t>
            </a:r>
            <a:r>
              <a:rPr lang="pt-BR" sz="1200" dirty="0"/>
              <a:t>(</a:t>
            </a:r>
            <a:r>
              <a:rPr lang="pt-BR" sz="1200" dirty="0" smtClean="0"/>
              <a:t>P16.1)</a:t>
            </a:r>
            <a:endParaRPr lang="pt-BR" sz="1200" dirty="0"/>
          </a:p>
        </p:txBody>
      </p:sp>
      <p:sp>
        <p:nvSpPr>
          <p:cNvPr id="11"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pSp>
        <p:nvGrpSpPr>
          <p:cNvPr id="32" name="Grupo 31"/>
          <p:cNvGrpSpPr/>
          <p:nvPr/>
        </p:nvGrpSpPr>
        <p:grpSpPr>
          <a:xfrm>
            <a:off x="4332383" y="2322856"/>
            <a:ext cx="1357863" cy="768115"/>
            <a:chOff x="8843534" y="1708462"/>
            <a:chExt cx="1357863" cy="768115"/>
          </a:xfrm>
        </p:grpSpPr>
        <p:sp>
          <p:nvSpPr>
            <p:cNvPr id="33" name="Retângulo de cantos arredondados 32"/>
            <p:cNvSpPr/>
            <p:nvPr/>
          </p:nvSpPr>
          <p:spPr>
            <a:xfrm>
              <a:off x="8843534" y="1708462"/>
              <a:ext cx="1076147" cy="768115"/>
            </a:xfrm>
            <a:prstGeom prst="roundRect">
              <a:avLst/>
            </a:prstGeom>
            <a:solidFill>
              <a:schemeClr val="accent4">
                <a:lumMod val="20000"/>
                <a:lumOff val="8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CaixaDeTexto 51"/>
            <p:cNvSpPr txBox="1"/>
            <p:nvPr/>
          </p:nvSpPr>
          <p:spPr>
            <a:xfrm>
              <a:off x="8993882" y="1806162"/>
              <a:ext cx="1207515"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3600" b="1" dirty="0">
                  <a:solidFill>
                    <a:schemeClr val="accent4">
                      <a:lumMod val="75000"/>
                    </a:schemeClr>
                  </a:solidFill>
                  <a:latin typeface="Arial Narrow" panose="020B0606020202030204" pitchFamily="34" charset="0"/>
                </a:rPr>
                <a:t>8,5</a:t>
              </a:r>
              <a:endParaRPr lang="pt-BR" sz="1600" b="1" dirty="0">
                <a:solidFill>
                  <a:schemeClr val="accent4">
                    <a:lumMod val="75000"/>
                  </a:schemeClr>
                </a:solidFill>
                <a:latin typeface="Arial Narrow" panose="020B0606020202030204" pitchFamily="34" charset="0"/>
              </a:endParaRPr>
            </a:p>
          </p:txBody>
        </p:sp>
      </p:grpSp>
      <p:sp>
        <p:nvSpPr>
          <p:cNvPr id="35" name="Rectangle 28"/>
          <p:cNvSpPr>
            <a:spLocks noChangeArrowheads="1"/>
          </p:cNvSpPr>
          <p:nvPr/>
        </p:nvSpPr>
        <p:spPr bwMode="auto">
          <a:xfrm>
            <a:off x="4630328" y="2051414"/>
            <a:ext cx="416781" cy="210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ctr"/>
            <a:r>
              <a:rPr lang="en-US" altLang="en-US" sz="1600" b="1" dirty="0">
                <a:solidFill>
                  <a:schemeClr val="accent4">
                    <a:lumMod val="75000"/>
                  </a:schemeClr>
                </a:solidFill>
                <a:latin typeface="+mn-lt"/>
              </a:rPr>
              <a:t>2014</a:t>
            </a:r>
            <a:endParaRPr kumimoji="0" lang="en-US" altLang="en-US" sz="1600" b="1" i="0" u="none" strike="noStrike" cap="none" normalizeH="0" baseline="0" dirty="0">
              <a:ln>
                <a:noFill/>
              </a:ln>
              <a:solidFill>
                <a:schemeClr val="accent4">
                  <a:lumMod val="75000"/>
                </a:schemeClr>
              </a:solidFill>
              <a:effectLst/>
              <a:latin typeface="+mn-lt"/>
            </a:endParaRPr>
          </a:p>
        </p:txBody>
      </p:sp>
      <p:grpSp>
        <p:nvGrpSpPr>
          <p:cNvPr id="36" name="disparo historico"/>
          <p:cNvGrpSpPr/>
          <p:nvPr/>
        </p:nvGrpSpPr>
        <p:grpSpPr>
          <a:xfrm>
            <a:off x="6199705" y="5604685"/>
            <a:ext cx="1069593" cy="497735"/>
            <a:chOff x="10807700" y="5128364"/>
            <a:chExt cx="1069593" cy="497735"/>
          </a:xfrm>
        </p:grpSpPr>
        <p:sp>
          <p:nvSpPr>
            <p:cNvPr id="37"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38" name="Imagem 37"/>
            <p:cNvPicPr>
              <a:picLocks noChangeAspect="1"/>
            </p:cNvPicPr>
            <p:nvPr/>
          </p:nvPicPr>
          <p:blipFill>
            <a:blip r:embed="rId4"/>
            <a:stretch>
              <a:fillRect/>
            </a:stretch>
          </p:blipFill>
          <p:spPr>
            <a:xfrm>
              <a:off x="10900443" y="5223781"/>
              <a:ext cx="222928" cy="295539"/>
            </a:xfrm>
            <a:prstGeom prst="rect">
              <a:avLst/>
            </a:prstGeom>
          </p:spPr>
        </p:pic>
        <p:sp>
          <p:nvSpPr>
            <p:cNvPr id="39" name="Retângulo 38"/>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40" name="Grupo 39"/>
          <p:cNvGrpSpPr/>
          <p:nvPr/>
        </p:nvGrpSpPr>
        <p:grpSpPr>
          <a:xfrm>
            <a:off x="3226117" y="1965833"/>
            <a:ext cx="1243145" cy="1101572"/>
            <a:chOff x="6233043" y="2122719"/>
            <a:chExt cx="1243145" cy="1101572"/>
          </a:xfrm>
          <a:solidFill>
            <a:schemeClr val="bg1"/>
          </a:solidFill>
        </p:grpSpPr>
        <p:sp>
          <p:nvSpPr>
            <p:cNvPr id="41" name="Retângulo de cantos arredondados 40"/>
            <p:cNvSpPr/>
            <p:nvPr/>
          </p:nvSpPr>
          <p:spPr>
            <a:xfrm>
              <a:off x="6233043" y="2122719"/>
              <a:ext cx="1229676" cy="1101572"/>
            </a:xfrm>
            <a:prstGeom prst="roundRect">
              <a:avLst/>
            </a:prstGeom>
            <a:grp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2" name="CaixaDeTexto 51"/>
            <p:cNvSpPr txBox="1"/>
            <p:nvPr/>
          </p:nvSpPr>
          <p:spPr>
            <a:xfrm>
              <a:off x="6268673" y="2184370"/>
              <a:ext cx="1207515"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accent1">
                      <a:lumMod val="50000"/>
                    </a:schemeClr>
                  </a:solidFill>
                  <a:latin typeface="Arial Narrow" panose="020B0606020202030204" pitchFamily="34" charset="0"/>
                </a:rPr>
                <a:t>8,2</a:t>
              </a:r>
              <a:endParaRPr lang="pt-BR" sz="2800" b="1" dirty="0">
                <a:solidFill>
                  <a:schemeClr val="accent1">
                    <a:lumMod val="50000"/>
                  </a:schemeClr>
                </a:solidFill>
                <a:latin typeface="Arial Narrow" panose="020B0606020202030204" pitchFamily="34" charset="0"/>
              </a:endParaRPr>
            </a:p>
          </p:txBody>
        </p:sp>
      </p:grpSp>
      <p:sp>
        <p:nvSpPr>
          <p:cNvPr id="43" name="Rectangle 28"/>
          <p:cNvSpPr>
            <a:spLocks noChangeArrowheads="1"/>
          </p:cNvSpPr>
          <p:nvPr/>
        </p:nvSpPr>
        <p:spPr bwMode="auto">
          <a:xfrm>
            <a:off x="1778721" y="2225977"/>
            <a:ext cx="126989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lgn="r"/>
            <a:r>
              <a:rPr lang="en-US" altLang="en-US" sz="2000" b="1" dirty="0" err="1">
                <a:solidFill>
                  <a:schemeClr val="accent3">
                    <a:lumMod val="75000"/>
                  </a:schemeClr>
                </a:solidFill>
                <a:latin typeface="+mn-lt"/>
              </a:rPr>
              <a:t>média</a:t>
            </a:r>
            <a:endParaRPr lang="en-US" altLang="en-US" sz="2000" b="1" dirty="0">
              <a:solidFill>
                <a:schemeClr val="accent3">
                  <a:lumMod val="75000"/>
                </a:schemeClr>
              </a:solidFill>
              <a:latin typeface="+mn-lt"/>
            </a:endParaRPr>
          </a:p>
          <a:p>
            <a:pPr lvl="0" algn="r"/>
            <a:r>
              <a:rPr kumimoji="0" lang="en-US" altLang="en-US" sz="2000" b="1" i="0" u="none" strike="noStrike" cap="none" normalizeH="0" baseline="0" dirty="0" err="1">
                <a:ln>
                  <a:noFill/>
                </a:ln>
                <a:solidFill>
                  <a:schemeClr val="accent3">
                    <a:lumMod val="75000"/>
                  </a:schemeClr>
                </a:solidFill>
                <a:effectLst/>
                <a:latin typeface="+mn-lt"/>
              </a:rPr>
              <a:t>geral</a:t>
            </a:r>
            <a:endParaRPr kumimoji="0" lang="en-US" altLang="en-US" sz="2000" b="1" i="0" u="none" strike="noStrike" cap="none" normalizeH="0" baseline="0" dirty="0">
              <a:ln>
                <a:noFill/>
              </a:ln>
              <a:solidFill>
                <a:schemeClr val="accent3">
                  <a:lumMod val="75000"/>
                </a:schemeClr>
              </a:solidFill>
              <a:effectLst/>
              <a:latin typeface="+mn-lt"/>
            </a:endParaRPr>
          </a:p>
        </p:txBody>
      </p:sp>
      <p:sp>
        <p:nvSpPr>
          <p:cNvPr id="2" name="Elipse 1"/>
          <p:cNvSpPr/>
          <p:nvPr/>
        </p:nvSpPr>
        <p:spPr>
          <a:xfrm>
            <a:off x="6358638" y="2655230"/>
            <a:ext cx="1014849" cy="1014849"/>
          </a:xfrm>
          <a:prstGeom prst="ellipse">
            <a:avLst/>
          </a:prstGeom>
          <a:noFill/>
          <a:ln w="19050">
            <a:solidFill>
              <a:srgbClr val="92D05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 name="Conector reto 3"/>
          <p:cNvCxnSpPr>
            <a:stCxn id="2" idx="5"/>
            <a:endCxn id="49" idx="1"/>
          </p:cNvCxnSpPr>
          <p:nvPr/>
        </p:nvCxnSpPr>
        <p:spPr>
          <a:xfrm>
            <a:off x="7224866" y="3521458"/>
            <a:ext cx="1325460" cy="947758"/>
          </a:xfrm>
          <a:prstGeom prst="line">
            <a:avLst/>
          </a:prstGeom>
          <a:ln w="19050">
            <a:solidFill>
              <a:srgbClr val="92D050"/>
            </a:solidFill>
          </a:ln>
        </p:spPr>
        <p:style>
          <a:lnRef idx="1">
            <a:schemeClr val="accent1"/>
          </a:lnRef>
          <a:fillRef idx="0">
            <a:schemeClr val="accent1"/>
          </a:fillRef>
          <a:effectRef idx="0">
            <a:schemeClr val="accent1"/>
          </a:effectRef>
          <a:fontRef idx="minor">
            <a:schemeClr val="tx1"/>
          </a:fontRef>
        </p:style>
      </p:cxnSp>
      <p:grpSp>
        <p:nvGrpSpPr>
          <p:cNvPr id="53" name="Grupo 52"/>
          <p:cNvGrpSpPr/>
          <p:nvPr/>
        </p:nvGrpSpPr>
        <p:grpSpPr>
          <a:xfrm>
            <a:off x="8236104" y="4237283"/>
            <a:ext cx="1829964" cy="1583735"/>
            <a:chOff x="8393758" y="3974530"/>
            <a:chExt cx="1829964" cy="1583735"/>
          </a:xfrm>
        </p:grpSpPr>
        <p:sp>
          <p:nvSpPr>
            <p:cNvPr id="49" name="Elipse 48"/>
            <p:cNvSpPr/>
            <p:nvPr/>
          </p:nvSpPr>
          <p:spPr>
            <a:xfrm>
              <a:off x="8476047" y="3974530"/>
              <a:ext cx="1583735" cy="1583735"/>
            </a:xfrm>
            <a:prstGeom prst="ellipse">
              <a:avLst/>
            </a:prstGeom>
            <a:solidFill>
              <a:srgbClr val="92D050"/>
            </a:solidFill>
            <a:ln w="285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CaixaDeTexto 51"/>
            <p:cNvSpPr txBox="1"/>
            <p:nvPr/>
          </p:nvSpPr>
          <p:spPr>
            <a:xfrm>
              <a:off x="8393758" y="4286890"/>
              <a:ext cx="1829964" cy="923330"/>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5400" b="1" dirty="0">
                  <a:solidFill>
                    <a:schemeClr val="bg1"/>
                  </a:solidFill>
                  <a:latin typeface="Arial Narrow" panose="020B0606020202030204" pitchFamily="34" charset="0"/>
                </a:rPr>
                <a:t>36</a:t>
              </a:r>
              <a:r>
                <a:rPr lang="pt-BR" sz="4000" b="1" dirty="0">
                  <a:solidFill>
                    <a:schemeClr val="bg1"/>
                  </a:solidFill>
                  <a:latin typeface="Arial Narrow" panose="020B0606020202030204" pitchFamily="34" charset="0"/>
                </a:rPr>
                <a:t>%</a:t>
              </a:r>
              <a:endParaRPr lang="pt-BR" sz="1800" b="1" dirty="0">
                <a:solidFill>
                  <a:schemeClr val="bg1"/>
                </a:solidFill>
                <a:latin typeface="Arial Narrow" panose="020B0606020202030204" pitchFamily="34" charset="0"/>
              </a:endParaRPr>
            </a:p>
          </p:txBody>
        </p:sp>
      </p:grpSp>
      <p:grpSp>
        <p:nvGrpSpPr>
          <p:cNvPr id="54" name="Grupo 53"/>
          <p:cNvGrpSpPr/>
          <p:nvPr/>
        </p:nvGrpSpPr>
        <p:grpSpPr>
          <a:xfrm>
            <a:off x="9559356" y="5176668"/>
            <a:ext cx="850122" cy="850122"/>
            <a:chOff x="8903324" y="5228426"/>
            <a:chExt cx="850122" cy="850122"/>
          </a:xfrm>
        </p:grpSpPr>
        <p:sp>
          <p:nvSpPr>
            <p:cNvPr id="50" name="Elipse 49"/>
            <p:cNvSpPr/>
            <p:nvPr/>
          </p:nvSpPr>
          <p:spPr>
            <a:xfrm>
              <a:off x="8903324" y="5228426"/>
              <a:ext cx="850122" cy="850122"/>
            </a:xfrm>
            <a:prstGeom prst="ellipse">
              <a:avLst/>
            </a:prstGeom>
            <a:solidFill>
              <a:schemeClr val="accent6">
                <a:lumMod val="50000"/>
              </a:schemeClr>
            </a:solidFill>
            <a:ln w="285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 name="Group 4"/>
            <p:cNvGrpSpPr>
              <a:grpSpLocks noChangeAspect="1"/>
            </p:cNvGrpSpPr>
            <p:nvPr/>
          </p:nvGrpSpPr>
          <p:grpSpPr bwMode="auto">
            <a:xfrm>
              <a:off x="9093407" y="5340025"/>
              <a:ext cx="564308" cy="507877"/>
              <a:chOff x="6149" y="2522"/>
              <a:chExt cx="740" cy="666"/>
            </a:xfrm>
            <a:solidFill>
              <a:schemeClr val="bg1"/>
            </a:solidFill>
          </p:grpSpPr>
          <p:sp>
            <p:nvSpPr>
              <p:cNvPr id="47" name="Freeform 5"/>
              <p:cNvSpPr>
                <a:spLocks noEditPoints="1"/>
              </p:cNvSpPr>
              <p:nvPr/>
            </p:nvSpPr>
            <p:spPr bwMode="auto">
              <a:xfrm>
                <a:off x="6149" y="2522"/>
                <a:ext cx="740" cy="666"/>
              </a:xfrm>
              <a:custGeom>
                <a:avLst/>
                <a:gdLst>
                  <a:gd name="T0" fmla="*/ 562 w 749"/>
                  <a:gd name="T1" fmla="*/ 256 h 674"/>
                  <a:gd name="T2" fmla="*/ 378 w 749"/>
                  <a:gd name="T3" fmla="*/ 3 h 674"/>
                  <a:gd name="T4" fmla="*/ 295 w 749"/>
                  <a:gd name="T5" fmla="*/ 128 h 674"/>
                  <a:gd name="T6" fmla="*/ 65 w 749"/>
                  <a:gd name="T7" fmla="*/ 266 h 674"/>
                  <a:gd name="T8" fmla="*/ 19 w 749"/>
                  <a:gd name="T9" fmla="*/ 378 h 674"/>
                  <a:gd name="T10" fmla="*/ 27 w 749"/>
                  <a:gd name="T11" fmla="*/ 477 h 674"/>
                  <a:gd name="T12" fmla="*/ 47 w 749"/>
                  <a:gd name="T13" fmla="*/ 574 h 674"/>
                  <a:gd name="T14" fmla="*/ 102 w 749"/>
                  <a:gd name="T15" fmla="*/ 674 h 674"/>
                  <a:gd name="T16" fmla="*/ 749 w 749"/>
                  <a:gd name="T17" fmla="*/ 655 h 674"/>
                  <a:gd name="T18" fmla="*/ 730 w 749"/>
                  <a:gd name="T19" fmla="*/ 256 h 674"/>
                  <a:gd name="T20" fmla="*/ 169 w 749"/>
                  <a:gd name="T21" fmla="*/ 305 h 674"/>
                  <a:gd name="T22" fmla="*/ 169 w 749"/>
                  <a:gd name="T23" fmla="*/ 359 h 674"/>
                  <a:gd name="T24" fmla="*/ 38 w 749"/>
                  <a:gd name="T25" fmla="*/ 332 h 674"/>
                  <a:gd name="T26" fmla="*/ 38 w 749"/>
                  <a:gd name="T27" fmla="*/ 424 h 674"/>
                  <a:gd name="T28" fmla="*/ 183 w 749"/>
                  <a:gd name="T29" fmla="*/ 397 h 674"/>
                  <a:gd name="T30" fmla="*/ 183 w 749"/>
                  <a:gd name="T31" fmla="*/ 451 h 674"/>
                  <a:gd name="T32" fmla="*/ 38 w 749"/>
                  <a:gd name="T33" fmla="*/ 424 h 674"/>
                  <a:gd name="T34" fmla="*/ 79 w 749"/>
                  <a:gd name="T35" fmla="*/ 489 h 674"/>
                  <a:gd name="T36" fmla="*/ 215 w 749"/>
                  <a:gd name="T37" fmla="*/ 516 h 674"/>
                  <a:gd name="T38" fmla="*/ 79 w 749"/>
                  <a:gd name="T39" fmla="*/ 543 h 674"/>
                  <a:gd name="T40" fmla="*/ 224 w 749"/>
                  <a:gd name="T41" fmla="*/ 636 h 674"/>
                  <a:gd name="T42" fmla="*/ 75 w 749"/>
                  <a:gd name="T43" fmla="*/ 609 h 674"/>
                  <a:gd name="T44" fmla="*/ 224 w 749"/>
                  <a:gd name="T45" fmla="*/ 582 h 674"/>
                  <a:gd name="T46" fmla="*/ 224 w 749"/>
                  <a:gd name="T47" fmla="*/ 636 h 674"/>
                  <a:gd name="T48" fmla="*/ 289 w 749"/>
                  <a:gd name="T49" fmla="*/ 609 h 674"/>
                  <a:gd name="T50" fmla="*/ 253 w 749"/>
                  <a:gd name="T51" fmla="*/ 516 h 674"/>
                  <a:gd name="T52" fmla="*/ 248 w 749"/>
                  <a:gd name="T53" fmla="*/ 424 h 674"/>
                  <a:gd name="T54" fmla="*/ 234 w 749"/>
                  <a:gd name="T55" fmla="*/ 332 h 674"/>
                  <a:gd name="T56" fmla="*/ 320 w 749"/>
                  <a:gd name="T57" fmla="*/ 305 h 674"/>
                  <a:gd name="T58" fmla="*/ 300 w 749"/>
                  <a:gd name="T59" fmla="*/ 448 h 674"/>
                  <a:gd name="T60" fmla="*/ 423 w 749"/>
                  <a:gd name="T61" fmla="*/ 528 h 674"/>
                  <a:gd name="T62" fmla="*/ 488 w 749"/>
                  <a:gd name="T63" fmla="*/ 490 h 674"/>
                  <a:gd name="T64" fmla="*/ 388 w 749"/>
                  <a:gd name="T65" fmla="*/ 483 h 674"/>
                  <a:gd name="T66" fmla="*/ 332 w 749"/>
                  <a:gd name="T67" fmla="*/ 358 h 674"/>
                  <a:gd name="T68" fmla="*/ 393 w 749"/>
                  <a:gd name="T69" fmla="*/ 280 h 674"/>
                  <a:gd name="T70" fmla="*/ 352 w 749"/>
                  <a:gd name="T71" fmla="*/ 45 h 674"/>
                  <a:gd name="T72" fmla="*/ 386 w 749"/>
                  <a:gd name="T73" fmla="*/ 51 h 674"/>
                  <a:gd name="T74" fmla="*/ 539 w 749"/>
                  <a:gd name="T75" fmla="*/ 553 h 674"/>
                  <a:gd name="T76" fmla="*/ 284 w 749"/>
                  <a:gd name="T77" fmla="*/ 636 h 674"/>
                  <a:gd name="T78" fmla="*/ 660 w 749"/>
                  <a:gd name="T79" fmla="*/ 636 h 674"/>
                  <a:gd name="T80" fmla="*/ 578 w 749"/>
                  <a:gd name="T81" fmla="*/ 553 h 674"/>
                  <a:gd name="T82" fmla="*/ 710 w 749"/>
                  <a:gd name="T83" fmla="*/ 295 h 674"/>
                  <a:gd name="T84" fmla="*/ 710 w 749"/>
                  <a:gd name="T85" fmla="*/ 63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9" h="674">
                    <a:moveTo>
                      <a:pt x="730" y="256"/>
                    </a:moveTo>
                    <a:cubicBezTo>
                      <a:pt x="562" y="256"/>
                      <a:pt x="562" y="256"/>
                      <a:pt x="562" y="256"/>
                    </a:cubicBezTo>
                    <a:cubicBezTo>
                      <a:pt x="419" y="31"/>
                      <a:pt x="419" y="31"/>
                      <a:pt x="419" y="31"/>
                    </a:cubicBezTo>
                    <a:cubicBezTo>
                      <a:pt x="410" y="16"/>
                      <a:pt x="395" y="6"/>
                      <a:pt x="378" y="3"/>
                    </a:cubicBezTo>
                    <a:cubicBezTo>
                      <a:pt x="361" y="0"/>
                      <a:pt x="343" y="4"/>
                      <a:pt x="329" y="14"/>
                    </a:cubicBezTo>
                    <a:cubicBezTo>
                      <a:pt x="294" y="40"/>
                      <a:pt x="280" y="86"/>
                      <a:pt x="295" y="128"/>
                    </a:cubicBezTo>
                    <a:cubicBezTo>
                      <a:pt x="347" y="266"/>
                      <a:pt x="347" y="266"/>
                      <a:pt x="347" y="266"/>
                    </a:cubicBezTo>
                    <a:cubicBezTo>
                      <a:pt x="65" y="266"/>
                      <a:pt x="65" y="266"/>
                      <a:pt x="65" y="266"/>
                    </a:cubicBezTo>
                    <a:cubicBezTo>
                      <a:pt x="29" y="266"/>
                      <a:pt x="0" y="296"/>
                      <a:pt x="0" y="332"/>
                    </a:cubicBezTo>
                    <a:cubicBezTo>
                      <a:pt x="0" y="350"/>
                      <a:pt x="7" y="366"/>
                      <a:pt x="19" y="378"/>
                    </a:cubicBezTo>
                    <a:cubicBezTo>
                      <a:pt x="7" y="390"/>
                      <a:pt x="0" y="406"/>
                      <a:pt x="0" y="424"/>
                    </a:cubicBezTo>
                    <a:cubicBezTo>
                      <a:pt x="0" y="446"/>
                      <a:pt x="11" y="465"/>
                      <a:pt x="27" y="477"/>
                    </a:cubicBezTo>
                    <a:cubicBezTo>
                      <a:pt x="18" y="488"/>
                      <a:pt x="13" y="502"/>
                      <a:pt x="13" y="516"/>
                    </a:cubicBezTo>
                    <a:cubicBezTo>
                      <a:pt x="13" y="541"/>
                      <a:pt x="27" y="562"/>
                      <a:pt x="47" y="574"/>
                    </a:cubicBezTo>
                    <a:cubicBezTo>
                      <a:pt x="40" y="584"/>
                      <a:pt x="37" y="596"/>
                      <a:pt x="37" y="609"/>
                    </a:cubicBezTo>
                    <a:cubicBezTo>
                      <a:pt x="37" y="645"/>
                      <a:pt x="66" y="674"/>
                      <a:pt x="102" y="674"/>
                    </a:cubicBezTo>
                    <a:cubicBezTo>
                      <a:pt x="730" y="674"/>
                      <a:pt x="730" y="674"/>
                      <a:pt x="730" y="674"/>
                    </a:cubicBezTo>
                    <a:cubicBezTo>
                      <a:pt x="740" y="674"/>
                      <a:pt x="749" y="666"/>
                      <a:pt x="749" y="655"/>
                    </a:cubicBezTo>
                    <a:cubicBezTo>
                      <a:pt x="749" y="275"/>
                      <a:pt x="749" y="275"/>
                      <a:pt x="749" y="275"/>
                    </a:cubicBezTo>
                    <a:cubicBezTo>
                      <a:pt x="749" y="265"/>
                      <a:pt x="740" y="256"/>
                      <a:pt x="730" y="256"/>
                    </a:cubicBezTo>
                    <a:close/>
                    <a:moveTo>
                      <a:pt x="65" y="305"/>
                    </a:moveTo>
                    <a:cubicBezTo>
                      <a:pt x="169" y="305"/>
                      <a:pt x="169" y="305"/>
                      <a:pt x="169" y="305"/>
                    </a:cubicBezTo>
                    <a:cubicBezTo>
                      <a:pt x="184" y="305"/>
                      <a:pt x="196" y="317"/>
                      <a:pt x="196" y="332"/>
                    </a:cubicBezTo>
                    <a:cubicBezTo>
                      <a:pt x="196" y="347"/>
                      <a:pt x="184" y="359"/>
                      <a:pt x="169" y="359"/>
                    </a:cubicBezTo>
                    <a:cubicBezTo>
                      <a:pt x="65" y="359"/>
                      <a:pt x="65" y="359"/>
                      <a:pt x="65" y="359"/>
                    </a:cubicBezTo>
                    <a:cubicBezTo>
                      <a:pt x="51" y="359"/>
                      <a:pt x="38" y="347"/>
                      <a:pt x="38" y="332"/>
                    </a:cubicBezTo>
                    <a:cubicBezTo>
                      <a:pt x="38" y="317"/>
                      <a:pt x="51" y="305"/>
                      <a:pt x="65" y="305"/>
                    </a:cubicBezTo>
                    <a:close/>
                    <a:moveTo>
                      <a:pt x="38" y="424"/>
                    </a:moveTo>
                    <a:cubicBezTo>
                      <a:pt x="38" y="409"/>
                      <a:pt x="51" y="397"/>
                      <a:pt x="65" y="397"/>
                    </a:cubicBezTo>
                    <a:cubicBezTo>
                      <a:pt x="183" y="397"/>
                      <a:pt x="183" y="397"/>
                      <a:pt x="183" y="397"/>
                    </a:cubicBezTo>
                    <a:cubicBezTo>
                      <a:pt x="198" y="397"/>
                      <a:pt x="210" y="409"/>
                      <a:pt x="210" y="424"/>
                    </a:cubicBezTo>
                    <a:cubicBezTo>
                      <a:pt x="210" y="439"/>
                      <a:pt x="198" y="451"/>
                      <a:pt x="183" y="451"/>
                    </a:cubicBezTo>
                    <a:cubicBezTo>
                      <a:pt x="65" y="451"/>
                      <a:pt x="65" y="451"/>
                      <a:pt x="65" y="451"/>
                    </a:cubicBezTo>
                    <a:cubicBezTo>
                      <a:pt x="51" y="451"/>
                      <a:pt x="38" y="439"/>
                      <a:pt x="38" y="424"/>
                    </a:cubicBezTo>
                    <a:close/>
                    <a:moveTo>
                      <a:pt x="52" y="516"/>
                    </a:moveTo>
                    <a:cubicBezTo>
                      <a:pt x="52" y="502"/>
                      <a:pt x="64" y="489"/>
                      <a:pt x="79" y="489"/>
                    </a:cubicBezTo>
                    <a:cubicBezTo>
                      <a:pt x="188" y="489"/>
                      <a:pt x="188" y="489"/>
                      <a:pt x="188" y="489"/>
                    </a:cubicBezTo>
                    <a:cubicBezTo>
                      <a:pt x="202" y="489"/>
                      <a:pt x="215" y="502"/>
                      <a:pt x="215" y="516"/>
                    </a:cubicBezTo>
                    <a:cubicBezTo>
                      <a:pt x="215" y="531"/>
                      <a:pt x="202" y="543"/>
                      <a:pt x="188" y="543"/>
                    </a:cubicBezTo>
                    <a:cubicBezTo>
                      <a:pt x="79" y="543"/>
                      <a:pt x="79" y="543"/>
                      <a:pt x="79" y="543"/>
                    </a:cubicBezTo>
                    <a:cubicBezTo>
                      <a:pt x="64" y="543"/>
                      <a:pt x="52" y="531"/>
                      <a:pt x="52" y="516"/>
                    </a:cubicBezTo>
                    <a:close/>
                    <a:moveTo>
                      <a:pt x="224" y="636"/>
                    </a:moveTo>
                    <a:cubicBezTo>
                      <a:pt x="102" y="636"/>
                      <a:pt x="102" y="636"/>
                      <a:pt x="102" y="636"/>
                    </a:cubicBezTo>
                    <a:cubicBezTo>
                      <a:pt x="87" y="636"/>
                      <a:pt x="75" y="624"/>
                      <a:pt x="75" y="609"/>
                    </a:cubicBezTo>
                    <a:cubicBezTo>
                      <a:pt x="75" y="594"/>
                      <a:pt x="87" y="582"/>
                      <a:pt x="102" y="582"/>
                    </a:cubicBezTo>
                    <a:cubicBezTo>
                      <a:pt x="224" y="582"/>
                      <a:pt x="224" y="582"/>
                      <a:pt x="224" y="582"/>
                    </a:cubicBezTo>
                    <a:cubicBezTo>
                      <a:pt x="239" y="582"/>
                      <a:pt x="251" y="594"/>
                      <a:pt x="251" y="609"/>
                    </a:cubicBezTo>
                    <a:cubicBezTo>
                      <a:pt x="251" y="624"/>
                      <a:pt x="239" y="636"/>
                      <a:pt x="224" y="636"/>
                    </a:cubicBezTo>
                    <a:close/>
                    <a:moveTo>
                      <a:pt x="284" y="636"/>
                    </a:moveTo>
                    <a:cubicBezTo>
                      <a:pt x="287" y="628"/>
                      <a:pt x="289" y="619"/>
                      <a:pt x="289" y="609"/>
                    </a:cubicBezTo>
                    <a:cubicBezTo>
                      <a:pt x="289" y="580"/>
                      <a:pt x="271" y="556"/>
                      <a:pt x="245" y="547"/>
                    </a:cubicBezTo>
                    <a:cubicBezTo>
                      <a:pt x="250" y="538"/>
                      <a:pt x="253" y="528"/>
                      <a:pt x="253" y="516"/>
                    </a:cubicBezTo>
                    <a:cubicBezTo>
                      <a:pt x="253" y="497"/>
                      <a:pt x="245" y="480"/>
                      <a:pt x="231" y="468"/>
                    </a:cubicBezTo>
                    <a:cubicBezTo>
                      <a:pt x="242" y="456"/>
                      <a:pt x="248" y="441"/>
                      <a:pt x="248" y="424"/>
                    </a:cubicBezTo>
                    <a:cubicBezTo>
                      <a:pt x="248" y="402"/>
                      <a:pt x="237" y="383"/>
                      <a:pt x="221" y="371"/>
                    </a:cubicBezTo>
                    <a:cubicBezTo>
                      <a:pt x="229" y="360"/>
                      <a:pt x="234" y="346"/>
                      <a:pt x="234" y="332"/>
                    </a:cubicBezTo>
                    <a:cubicBezTo>
                      <a:pt x="234" y="322"/>
                      <a:pt x="232" y="313"/>
                      <a:pt x="228" y="305"/>
                    </a:cubicBezTo>
                    <a:cubicBezTo>
                      <a:pt x="320" y="305"/>
                      <a:pt x="320" y="305"/>
                      <a:pt x="320" y="305"/>
                    </a:cubicBezTo>
                    <a:cubicBezTo>
                      <a:pt x="310" y="316"/>
                      <a:pt x="302" y="330"/>
                      <a:pt x="296" y="345"/>
                    </a:cubicBezTo>
                    <a:cubicBezTo>
                      <a:pt x="284" y="379"/>
                      <a:pt x="285" y="415"/>
                      <a:pt x="300" y="448"/>
                    </a:cubicBezTo>
                    <a:cubicBezTo>
                      <a:pt x="314" y="481"/>
                      <a:pt x="341" y="506"/>
                      <a:pt x="375" y="519"/>
                    </a:cubicBezTo>
                    <a:cubicBezTo>
                      <a:pt x="390" y="525"/>
                      <a:pt x="407" y="528"/>
                      <a:pt x="423" y="528"/>
                    </a:cubicBezTo>
                    <a:cubicBezTo>
                      <a:pt x="442" y="528"/>
                      <a:pt x="460" y="524"/>
                      <a:pt x="478" y="516"/>
                    </a:cubicBezTo>
                    <a:cubicBezTo>
                      <a:pt x="488" y="511"/>
                      <a:pt x="492" y="500"/>
                      <a:pt x="488" y="490"/>
                    </a:cubicBezTo>
                    <a:cubicBezTo>
                      <a:pt x="483" y="481"/>
                      <a:pt x="472" y="476"/>
                      <a:pt x="462" y="481"/>
                    </a:cubicBezTo>
                    <a:cubicBezTo>
                      <a:pt x="439" y="491"/>
                      <a:pt x="413" y="492"/>
                      <a:pt x="388" y="483"/>
                    </a:cubicBezTo>
                    <a:cubicBezTo>
                      <a:pt x="364" y="474"/>
                      <a:pt x="345" y="456"/>
                      <a:pt x="335" y="432"/>
                    </a:cubicBezTo>
                    <a:cubicBezTo>
                      <a:pt x="324" y="409"/>
                      <a:pt x="323" y="383"/>
                      <a:pt x="332" y="358"/>
                    </a:cubicBezTo>
                    <a:cubicBezTo>
                      <a:pt x="341" y="334"/>
                      <a:pt x="359" y="315"/>
                      <a:pt x="383" y="305"/>
                    </a:cubicBezTo>
                    <a:cubicBezTo>
                      <a:pt x="392" y="300"/>
                      <a:pt x="397" y="290"/>
                      <a:pt x="393" y="280"/>
                    </a:cubicBezTo>
                    <a:cubicBezTo>
                      <a:pt x="331" y="114"/>
                      <a:pt x="331" y="114"/>
                      <a:pt x="331" y="114"/>
                    </a:cubicBezTo>
                    <a:cubicBezTo>
                      <a:pt x="322" y="89"/>
                      <a:pt x="331" y="61"/>
                      <a:pt x="352" y="45"/>
                    </a:cubicBezTo>
                    <a:cubicBezTo>
                      <a:pt x="357" y="41"/>
                      <a:pt x="364" y="40"/>
                      <a:pt x="371" y="41"/>
                    </a:cubicBezTo>
                    <a:cubicBezTo>
                      <a:pt x="377" y="42"/>
                      <a:pt x="383" y="46"/>
                      <a:pt x="386" y="51"/>
                    </a:cubicBezTo>
                    <a:cubicBezTo>
                      <a:pt x="539" y="291"/>
                      <a:pt x="539" y="291"/>
                      <a:pt x="539" y="291"/>
                    </a:cubicBezTo>
                    <a:cubicBezTo>
                      <a:pt x="539" y="553"/>
                      <a:pt x="539" y="553"/>
                      <a:pt x="539" y="553"/>
                    </a:cubicBezTo>
                    <a:cubicBezTo>
                      <a:pt x="539" y="584"/>
                      <a:pt x="551" y="613"/>
                      <a:pt x="572" y="636"/>
                    </a:cubicBezTo>
                    <a:cubicBezTo>
                      <a:pt x="284" y="636"/>
                      <a:pt x="284" y="636"/>
                      <a:pt x="284" y="636"/>
                    </a:cubicBezTo>
                    <a:close/>
                    <a:moveTo>
                      <a:pt x="710" y="636"/>
                    </a:moveTo>
                    <a:cubicBezTo>
                      <a:pt x="660" y="636"/>
                      <a:pt x="660" y="636"/>
                      <a:pt x="660" y="636"/>
                    </a:cubicBezTo>
                    <a:cubicBezTo>
                      <a:pt x="638" y="636"/>
                      <a:pt x="617" y="627"/>
                      <a:pt x="602" y="612"/>
                    </a:cubicBezTo>
                    <a:cubicBezTo>
                      <a:pt x="586" y="596"/>
                      <a:pt x="578" y="575"/>
                      <a:pt x="578" y="553"/>
                    </a:cubicBezTo>
                    <a:cubicBezTo>
                      <a:pt x="578" y="295"/>
                      <a:pt x="578" y="295"/>
                      <a:pt x="578" y="295"/>
                    </a:cubicBezTo>
                    <a:cubicBezTo>
                      <a:pt x="710" y="295"/>
                      <a:pt x="710" y="295"/>
                      <a:pt x="710" y="295"/>
                    </a:cubicBezTo>
                    <a:lnTo>
                      <a:pt x="710" y="636"/>
                    </a:lnTo>
                    <a:close/>
                    <a:moveTo>
                      <a:pt x="710" y="636"/>
                    </a:moveTo>
                    <a:cubicBezTo>
                      <a:pt x="710" y="636"/>
                      <a:pt x="710" y="636"/>
                      <a:pt x="710" y="6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48" name="Freeform 6"/>
              <p:cNvSpPr>
                <a:spLocks noEditPoints="1"/>
              </p:cNvSpPr>
              <p:nvPr/>
            </p:nvSpPr>
            <p:spPr bwMode="auto">
              <a:xfrm>
                <a:off x="6771" y="3069"/>
                <a:ext cx="49" cy="48"/>
              </a:xfrm>
              <a:custGeom>
                <a:avLst/>
                <a:gdLst>
                  <a:gd name="T0" fmla="*/ 49 w 49"/>
                  <a:gd name="T1" fmla="*/ 24 h 49"/>
                  <a:gd name="T2" fmla="*/ 25 w 49"/>
                  <a:gd name="T3" fmla="*/ 49 h 49"/>
                  <a:gd name="T4" fmla="*/ 0 w 49"/>
                  <a:gd name="T5" fmla="*/ 24 h 49"/>
                  <a:gd name="T6" fmla="*/ 25 w 49"/>
                  <a:gd name="T7" fmla="*/ 0 h 49"/>
                  <a:gd name="T8" fmla="*/ 49 w 49"/>
                  <a:gd name="T9" fmla="*/ 24 h 49"/>
                  <a:gd name="T10" fmla="*/ 49 w 49"/>
                  <a:gd name="T11" fmla="*/ 24 h 49"/>
                  <a:gd name="T12" fmla="*/ 49 w 49"/>
                  <a:gd name="T13" fmla="*/ 24 h 49"/>
                </a:gdLst>
                <a:ahLst/>
                <a:cxnLst>
                  <a:cxn ang="0">
                    <a:pos x="T0" y="T1"/>
                  </a:cxn>
                  <a:cxn ang="0">
                    <a:pos x="T2" y="T3"/>
                  </a:cxn>
                  <a:cxn ang="0">
                    <a:pos x="T4" y="T5"/>
                  </a:cxn>
                  <a:cxn ang="0">
                    <a:pos x="T6" y="T7"/>
                  </a:cxn>
                  <a:cxn ang="0">
                    <a:pos x="T8" y="T9"/>
                  </a:cxn>
                  <a:cxn ang="0">
                    <a:pos x="T10" y="T11"/>
                  </a:cxn>
                  <a:cxn ang="0">
                    <a:pos x="T12" y="T13"/>
                  </a:cxn>
                </a:cxnLst>
                <a:rect l="0" t="0" r="r" b="b"/>
                <a:pathLst>
                  <a:path w="49" h="49">
                    <a:moveTo>
                      <a:pt x="49" y="24"/>
                    </a:moveTo>
                    <a:cubicBezTo>
                      <a:pt x="49" y="38"/>
                      <a:pt x="38" y="49"/>
                      <a:pt x="25" y="49"/>
                    </a:cubicBezTo>
                    <a:cubicBezTo>
                      <a:pt x="11" y="49"/>
                      <a:pt x="0" y="38"/>
                      <a:pt x="0" y="24"/>
                    </a:cubicBezTo>
                    <a:cubicBezTo>
                      <a:pt x="0" y="11"/>
                      <a:pt x="11" y="0"/>
                      <a:pt x="25" y="0"/>
                    </a:cubicBezTo>
                    <a:cubicBezTo>
                      <a:pt x="38" y="0"/>
                      <a:pt x="49" y="11"/>
                      <a:pt x="49" y="24"/>
                    </a:cubicBezTo>
                    <a:close/>
                    <a:moveTo>
                      <a:pt x="49" y="24"/>
                    </a:moveTo>
                    <a:cubicBezTo>
                      <a:pt x="49" y="24"/>
                      <a:pt x="49" y="24"/>
                      <a:pt x="49"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sp>
        <p:nvSpPr>
          <p:cNvPr id="56" name="CaixaDeTexto 97"/>
          <p:cNvSpPr txBox="1"/>
          <p:nvPr/>
        </p:nvSpPr>
        <p:spPr>
          <a:xfrm>
            <a:off x="1092965" y="919317"/>
            <a:ext cx="5452978" cy="769441"/>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i="1" dirty="0">
                <a:solidFill>
                  <a:schemeClr val="accent1">
                    <a:lumMod val="50000"/>
                  </a:schemeClr>
                </a:solidFill>
              </a:rPr>
              <a:t>impacto da participação no Sebraetec na </a:t>
            </a:r>
            <a:r>
              <a:rPr lang="pt-BR" sz="2400" b="1" i="1" dirty="0">
                <a:solidFill>
                  <a:srgbClr val="00B050"/>
                </a:solidFill>
              </a:rPr>
              <a:t>aumento</a:t>
            </a:r>
            <a:r>
              <a:rPr lang="pt-BR" sz="2000" b="1" i="1" dirty="0">
                <a:solidFill>
                  <a:schemeClr val="accent1">
                    <a:lumMod val="50000"/>
                  </a:schemeClr>
                </a:solidFill>
              </a:rPr>
              <a:t> do faturamento</a:t>
            </a:r>
          </a:p>
        </p:txBody>
      </p:sp>
      <p:sp>
        <p:nvSpPr>
          <p:cNvPr id="44" name="Espaço Reservado para Conteúdo 2"/>
          <p:cNvSpPr txBox="1">
            <a:spLocks/>
          </p:cNvSpPr>
          <p:nvPr/>
        </p:nvSpPr>
        <p:spPr>
          <a:xfrm>
            <a:off x="1895535" y="6182807"/>
            <a:ext cx="9511419" cy="46710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smtClean="0">
                <a:solidFill>
                  <a:schemeClr val="accent1">
                    <a:lumMod val="50000"/>
                  </a:schemeClr>
                </a:solidFill>
              </a:rPr>
              <a:t>P16.1  </a:t>
            </a:r>
            <a:r>
              <a:rPr lang="pt-BR" sz="1200" b="1" dirty="0">
                <a:solidFill>
                  <a:schemeClr val="accent1">
                    <a:lumMod val="50000"/>
                  </a:schemeClr>
                </a:solidFill>
              </a:rPr>
              <a:t>- </a:t>
            </a:r>
            <a:r>
              <a:rPr lang="pt-BR" sz="1200" dirty="0">
                <a:solidFill>
                  <a:schemeClr val="accent1">
                    <a:lumMod val="50000"/>
                  </a:schemeClr>
                </a:solidFill>
              </a:rPr>
              <a:t>O fato de ter participado do Sebraetec contribuiu para essa mudança no faturamento</a:t>
            </a:r>
            <a:r>
              <a:rPr lang="pt-BR" sz="1200" dirty="0" smtClean="0">
                <a:solidFill>
                  <a:schemeClr val="accent1">
                    <a:lumMod val="50000"/>
                  </a:schemeClr>
                </a:solidFill>
              </a:rPr>
              <a:t>? Atribua nota de 0 a 10</a:t>
            </a:r>
            <a:endParaRPr lang="pt-BR" sz="1200" dirty="0">
              <a:solidFill>
                <a:schemeClr val="accent1">
                  <a:lumMod val="50000"/>
                </a:schemeClr>
              </a:solidFill>
            </a:endParaRPr>
          </a:p>
        </p:txBody>
      </p:sp>
    </p:spTree>
    <p:extLst>
      <p:ext uri="{BB962C8B-B14F-4D97-AF65-F5344CB8AC3E}">
        <p14:creationId xmlns:p14="http://schemas.microsoft.com/office/powerpoint/2010/main" val="4009212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0-#ppt_w/2"/>
                                          </p:val>
                                        </p:tav>
                                        <p:tav tm="100000">
                                          <p:val>
                                            <p:strVal val="#ppt_x"/>
                                          </p:val>
                                        </p:tav>
                                      </p:tavLst>
                                    </p:anim>
                                    <p:anim calcmode="lin" valueType="num">
                                      <p:cBhvr additive="base">
                                        <p:cTn id="8" dur="500" fill="hold"/>
                                        <p:tgtEl>
                                          <p:spTgt spid="5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7">
                                            <p:txEl>
                                              <p:pRg st="0" end="0"/>
                                            </p:txEl>
                                          </p:spTgt>
                                        </p:tgtEl>
                                        <p:attrNameLst>
                                          <p:attrName>style.visibility</p:attrName>
                                        </p:attrNameLst>
                                      </p:cBhvr>
                                      <p:to>
                                        <p:strVal val="visible"/>
                                      </p:to>
                                    </p:set>
                                    <p:animEffect transition="in" filter="fade">
                                      <p:cBhvr>
                                        <p:cTn id="12" dur="500"/>
                                        <p:tgtEl>
                                          <p:spTgt spid="27">
                                            <p:txEl>
                                              <p:pRg st="0" end="0"/>
                                            </p:txEl>
                                          </p:spTgt>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7">
                                            <p:txEl>
                                              <p:pRg st="1" end="1"/>
                                            </p:txEl>
                                          </p:spTgt>
                                        </p:tgtEl>
                                        <p:attrNameLst>
                                          <p:attrName>style.visibility</p:attrName>
                                        </p:attrNameLst>
                                      </p:cBhvr>
                                      <p:to>
                                        <p:strVal val="visible"/>
                                      </p:to>
                                    </p:set>
                                    <p:animEffect transition="in" filter="fade">
                                      <p:cBhvr>
                                        <p:cTn id="16" dur="500"/>
                                        <p:tgtEl>
                                          <p:spTgt spid="27">
                                            <p:txEl>
                                              <p:pRg st="1" end="1"/>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31">
                                            <p:graphicEl>
                                              <a:chart seriesIdx="-3" categoryIdx="-3" bldStep="gridLegend"/>
                                            </p:graphicEl>
                                          </p:spTgt>
                                        </p:tgtEl>
                                        <p:attrNameLst>
                                          <p:attrName>style.visibility</p:attrName>
                                        </p:attrNameLst>
                                      </p:cBhvr>
                                      <p:to>
                                        <p:strVal val="visible"/>
                                      </p:to>
                                    </p:set>
                                    <p:animEffect transition="in" filter="wipe(down)">
                                      <p:cBhvr>
                                        <p:cTn id="20" dur="500"/>
                                        <p:tgtEl>
                                          <p:spTgt spid="31">
                                            <p:graphicEl>
                                              <a:chart seriesIdx="-3" categoryIdx="-3" bldStep="gridLegend"/>
                                            </p:graphic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31">
                                            <p:graphicEl>
                                              <a:chart seriesIdx="-4" categoryIdx="0" bldStep="category"/>
                                            </p:graphicEl>
                                          </p:spTgt>
                                        </p:tgtEl>
                                        <p:attrNameLst>
                                          <p:attrName>style.visibility</p:attrName>
                                        </p:attrNameLst>
                                      </p:cBhvr>
                                      <p:to>
                                        <p:strVal val="visible"/>
                                      </p:to>
                                    </p:set>
                                    <p:animEffect transition="in" filter="wipe(down)">
                                      <p:cBhvr>
                                        <p:cTn id="24" dur="100"/>
                                        <p:tgtEl>
                                          <p:spTgt spid="31">
                                            <p:graphicEl>
                                              <a:chart seriesIdx="-4" categoryIdx="0" bldStep="category"/>
                                            </p:graphicEl>
                                          </p:spTgt>
                                        </p:tgtEl>
                                      </p:cBhvr>
                                    </p:animEffect>
                                  </p:childTnLst>
                                </p:cTn>
                              </p:par>
                            </p:childTnLst>
                          </p:cTn>
                        </p:par>
                        <p:par>
                          <p:cTn id="25" fill="hold">
                            <p:stCondLst>
                              <p:cond delay="2100"/>
                            </p:stCondLst>
                            <p:childTnLst>
                              <p:par>
                                <p:cTn id="26" presetID="22" presetClass="entr" presetSubtype="4" fill="hold" grpId="0" nodeType="afterEffect">
                                  <p:stCondLst>
                                    <p:cond delay="0"/>
                                  </p:stCondLst>
                                  <p:childTnLst>
                                    <p:set>
                                      <p:cBhvr>
                                        <p:cTn id="27" dur="1" fill="hold">
                                          <p:stCondLst>
                                            <p:cond delay="0"/>
                                          </p:stCondLst>
                                        </p:cTn>
                                        <p:tgtEl>
                                          <p:spTgt spid="31">
                                            <p:graphicEl>
                                              <a:chart seriesIdx="-4" categoryIdx="1" bldStep="category"/>
                                            </p:graphicEl>
                                          </p:spTgt>
                                        </p:tgtEl>
                                        <p:attrNameLst>
                                          <p:attrName>style.visibility</p:attrName>
                                        </p:attrNameLst>
                                      </p:cBhvr>
                                      <p:to>
                                        <p:strVal val="visible"/>
                                      </p:to>
                                    </p:set>
                                    <p:animEffect transition="in" filter="wipe(down)">
                                      <p:cBhvr>
                                        <p:cTn id="28" dur="100"/>
                                        <p:tgtEl>
                                          <p:spTgt spid="31">
                                            <p:graphicEl>
                                              <a:chart seriesIdx="-4" categoryIdx="1" bldStep="category"/>
                                            </p:graphicEl>
                                          </p:spTgt>
                                        </p:tgtEl>
                                      </p:cBhvr>
                                    </p:animEffect>
                                  </p:childTnLst>
                                </p:cTn>
                              </p:par>
                            </p:childTnLst>
                          </p:cTn>
                        </p:par>
                        <p:par>
                          <p:cTn id="29" fill="hold">
                            <p:stCondLst>
                              <p:cond delay="2200"/>
                            </p:stCondLst>
                            <p:childTnLst>
                              <p:par>
                                <p:cTn id="30" presetID="22" presetClass="entr" presetSubtype="4" fill="hold" grpId="0" nodeType="afterEffect">
                                  <p:stCondLst>
                                    <p:cond delay="0"/>
                                  </p:stCondLst>
                                  <p:childTnLst>
                                    <p:set>
                                      <p:cBhvr>
                                        <p:cTn id="31" dur="1" fill="hold">
                                          <p:stCondLst>
                                            <p:cond delay="0"/>
                                          </p:stCondLst>
                                        </p:cTn>
                                        <p:tgtEl>
                                          <p:spTgt spid="31">
                                            <p:graphicEl>
                                              <a:chart seriesIdx="-4" categoryIdx="2" bldStep="category"/>
                                            </p:graphicEl>
                                          </p:spTgt>
                                        </p:tgtEl>
                                        <p:attrNameLst>
                                          <p:attrName>style.visibility</p:attrName>
                                        </p:attrNameLst>
                                      </p:cBhvr>
                                      <p:to>
                                        <p:strVal val="visible"/>
                                      </p:to>
                                    </p:set>
                                    <p:animEffect transition="in" filter="wipe(down)">
                                      <p:cBhvr>
                                        <p:cTn id="32" dur="100"/>
                                        <p:tgtEl>
                                          <p:spTgt spid="31">
                                            <p:graphicEl>
                                              <a:chart seriesIdx="-4" categoryIdx="2" bldStep="category"/>
                                            </p:graphicEl>
                                          </p:spTgt>
                                        </p:tgtEl>
                                      </p:cBhvr>
                                    </p:animEffect>
                                  </p:childTnLst>
                                </p:cTn>
                              </p:par>
                            </p:childTnLst>
                          </p:cTn>
                        </p:par>
                        <p:par>
                          <p:cTn id="33" fill="hold">
                            <p:stCondLst>
                              <p:cond delay="2300"/>
                            </p:stCondLst>
                            <p:childTnLst>
                              <p:par>
                                <p:cTn id="34" presetID="22" presetClass="entr" presetSubtype="4" fill="hold" grpId="0" nodeType="afterEffect">
                                  <p:stCondLst>
                                    <p:cond delay="0"/>
                                  </p:stCondLst>
                                  <p:childTnLst>
                                    <p:set>
                                      <p:cBhvr>
                                        <p:cTn id="35" dur="1" fill="hold">
                                          <p:stCondLst>
                                            <p:cond delay="0"/>
                                          </p:stCondLst>
                                        </p:cTn>
                                        <p:tgtEl>
                                          <p:spTgt spid="31">
                                            <p:graphicEl>
                                              <a:chart seriesIdx="-4" categoryIdx="3" bldStep="category"/>
                                            </p:graphicEl>
                                          </p:spTgt>
                                        </p:tgtEl>
                                        <p:attrNameLst>
                                          <p:attrName>style.visibility</p:attrName>
                                        </p:attrNameLst>
                                      </p:cBhvr>
                                      <p:to>
                                        <p:strVal val="visible"/>
                                      </p:to>
                                    </p:set>
                                    <p:animEffect transition="in" filter="wipe(down)">
                                      <p:cBhvr>
                                        <p:cTn id="36" dur="100"/>
                                        <p:tgtEl>
                                          <p:spTgt spid="31">
                                            <p:graphicEl>
                                              <a:chart seriesIdx="-4" categoryIdx="3" bldStep="category"/>
                                            </p:graphicEl>
                                          </p:spTgt>
                                        </p:tgtEl>
                                      </p:cBhvr>
                                    </p:animEffect>
                                  </p:childTnLst>
                                </p:cTn>
                              </p:par>
                            </p:childTnLst>
                          </p:cTn>
                        </p:par>
                        <p:par>
                          <p:cTn id="37" fill="hold">
                            <p:stCondLst>
                              <p:cond delay="2400"/>
                            </p:stCondLst>
                            <p:childTnLst>
                              <p:par>
                                <p:cTn id="38" presetID="22" presetClass="entr" presetSubtype="4" fill="hold" grpId="0" nodeType="afterEffect">
                                  <p:stCondLst>
                                    <p:cond delay="0"/>
                                  </p:stCondLst>
                                  <p:childTnLst>
                                    <p:set>
                                      <p:cBhvr>
                                        <p:cTn id="39" dur="1" fill="hold">
                                          <p:stCondLst>
                                            <p:cond delay="0"/>
                                          </p:stCondLst>
                                        </p:cTn>
                                        <p:tgtEl>
                                          <p:spTgt spid="31">
                                            <p:graphicEl>
                                              <a:chart seriesIdx="-4" categoryIdx="4" bldStep="category"/>
                                            </p:graphicEl>
                                          </p:spTgt>
                                        </p:tgtEl>
                                        <p:attrNameLst>
                                          <p:attrName>style.visibility</p:attrName>
                                        </p:attrNameLst>
                                      </p:cBhvr>
                                      <p:to>
                                        <p:strVal val="visible"/>
                                      </p:to>
                                    </p:set>
                                    <p:animEffect transition="in" filter="wipe(down)">
                                      <p:cBhvr>
                                        <p:cTn id="40" dur="100"/>
                                        <p:tgtEl>
                                          <p:spTgt spid="31">
                                            <p:graphicEl>
                                              <a:chart seriesIdx="-4" categoryIdx="4" bldStep="category"/>
                                            </p:graphicEl>
                                          </p:spTgt>
                                        </p:tgtEl>
                                      </p:cBhvr>
                                    </p:animEffect>
                                  </p:childTnLst>
                                </p:cTn>
                              </p:par>
                            </p:childTnLst>
                          </p:cTn>
                        </p:par>
                        <p:par>
                          <p:cTn id="41" fill="hold">
                            <p:stCondLst>
                              <p:cond delay="2500"/>
                            </p:stCondLst>
                            <p:childTnLst>
                              <p:par>
                                <p:cTn id="42" presetID="22" presetClass="entr" presetSubtype="4" fill="hold" grpId="0" nodeType="afterEffect">
                                  <p:stCondLst>
                                    <p:cond delay="0"/>
                                  </p:stCondLst>
                                  <p:childTnLst>
                                    <p:set>
                                      <p:cBhvr>
                                        <p:cTn id="43" dur="1" fill="hold">
                                          <p:stCondLst>
                                            <p:cond delay="0"/>
                                          </p:stCondLst>
                                        </p:cTn>
                                        <p:tgtEl>
                                          <p:spTgt spid="31">
                                            <p:graphicEl>
                                              <a:chart seriesIdx="-4" categoryIdx="5" bldStep="category"/>
                                            </p:graphicEl>
                                          </p:spTgt>
                                        </p:tgtEl>
                                        <p:attrNameLst>
                                          <p:attrName>style.visibility</p:attrName>
                                        </p:attrNameLst>
                                      </p:cBhvr>
                                      <p:to>
                                        <p:strVal val="visible"/>
                                      </p:to>
                                    </p:set>
                                    <p:animEffect transition="in" filter="wipe(down)">
                                      <p:cBhvr>
                                        <p:cTn id="44" dur="100"/>
                                        <p:tgtEl>
                                          <p:spTgt spid="31">
                                            <p:graphicEl>
                                              <a:chart seriesIdx="-4" categoryIdx="5" bldStep="category"/>
                                            </p:graphicEl>
                                          </p:spTgt>
                                        </p:tgtEl>
                                      </p:cBhvr>
                                    </p:animEffect>
                                  </p:childTnLst>
                                </p:cTn>
                              </p:par>
                            </p:childTnLst>
                          </p:cTn>
                        </p:par>
                        <p:par>
                          <p:cTn id="45" fill="hold">
                            <p:stCondLst>
                              <p:cond delay="2600"/>
                            </p:stCondLst>
                            <p:childTnLst>
                              <p:par>
                                <p:cTn id="46" presetID="22" presetClass="entr" presetSubtype="4" fill="hold" grpId="0" nodeType="afterEffect">
                                  <p:stCondLst>
                                    <p:cond delay="0"/>
                                  </p:stCondLst>
                                  <p:childTnLst>
                                    <p:set>
                                      <p:cBhvr>
                                        <p:cTn id="47" dur="1" fill="hold">
                                          <p:stCondLst>
                                            <p:cond delay="0"/>
                                          </p:stCondLst>
                                        </p:cTn>
                                        <p:tgtEl>
                                          <p:spTgt spid="31">
                                            <p:graphicEl>
                                              <a:chart seriesIdx="-4" categoryIdx="6" bldStep="category"/>
                                            </p:graphicEl>
                                          </p:spTgt>
                                        </p:tgtEl>
                                        <p:attrNameLst>
                                          <p:attrName>style.visibility</p:attrName>
                                        </p:attrNameLst>
                                      </p:cBhvr>
                                      <p:to>
                                        <p:strVal val="visible"/>
                                      </p:to>
                                    </p:set>
                                    <p:animEffect transition="in" filter="wipe(down)">
                                      <p:cBhvr>
                                        <p:cTn id="48" dur="100"/>
                                        <p:tgtEl>
                                          <p:spTgt spid="31">
                                            <p:graphicEl>
                                              <a:chart seriesIdx="-4" categoryIdx="6" bldStep="category"/>
                                            </p:graphicEl>
                                          </p:spTgt>
                                        </p:tgtEl>
                                      </p:cBhvr>
                                    </p:animEffect>
                                  </p:childTnLst>
                                </p:cTn>
                              </p:par>
                            </p:childTnLst>
                          </p:cTn>
                        </p:par>
                        <p:par>
                          <p:cTn id="49" fill="hold">
                            <p:stCondLst>
                              <p:cond delay="2700"/>
                            </p:stCondLst>
                            <p:childTnLst>
                              <p:par>
                                <p:cTn id="50" presetID="22" presetClass="entr" presetSubtype="4" fill="hold" grpId="0" nodeType="afterEffect">
                                  <p:stCondLst>
                                    <p:cond delay="0"/>
                                  </p:stCondLst>
                                  <p:childTnLst>
                                    <p:set>
                                      <p:cBhvr>
                                        <p:cTn id="51" dur="1" fill="hold">
                                          <p:stCondLst>
                                            <p:cond delay="0"/>
                                          </p:stCondLst>
                                        </p:cTn>
                                        <p:tgtEl>
                                          <p:spTgt spid="31">
                                            <p:graphicEl>
                                              <a:chart seriesIdx="-4" categoryIdx="7" bldStep="category"/>
                                            </p:graphicEl>
                                          </p:spTgt>
                                        </p:tgtEl>
                                        <p:attrNameLst>
                                          <p:attrName>style.visibility</p:attrName>
                                        </p:attrNameLst>
                                      </p:cBhvr>
                                      <p:to>
                                        <p:strVal val="visible"/>
                                      </p:to>
                                    </p:set>
                                    <p:animEffect transition="in" filter="wipe(down)">
                                      <p:cBhvr>
                                        <p:cTn id="52" dur="100"/>
                                        <p:tgtEl>
                                          <p:spTgt spid="31">
                                            <p:graphicEl>
                                              <a:chart seriesIdx="-4" categoryIdx="7" bldStep="category"/>
                                            </p:graphicEl>
                                          </p:spTgt>
                                        </p:tgtEl>
                                      </p:cBhvr>
                                    </p:animEffect>
                                  </p:childTnLst>
                                </p:cTn>
                              </p:par>
                            </p:childTnLst>
                          </p:cTn>
                        </p:par>
                        <p:par>
                          <p:cTn id="53" fill="hold">
                            <p:stCondLst>
                              <p:cond delay="2800"/>
                            </p:stCondLst>
                            <p:childTnLst>
                              <p:par>
                                <p:cTn id="54" presetID="22" presetClass="entr" presetSubtype="4" fill="hold" grpId="0" nodeType="afterEffect">
                                  <p:stCondLst>
                                    <p:cond delay="0"/>
                                  </p:stCondLst>
                                  <p:childTnLst>
                                    <p:set>
                                      <p:cBhvr>
                                        <p:cTn id="55" dur="1" fill="hold">
                                          <p:stCondLst>
                                            <p:cond delay="0"/>
                                          </p:stCondLst>
                                        </p:cTn>
                                        <p:tgtEl>
                                          <p:spTgt spid="31">
                                            <p:graphicEl>
                                              <a:chart seriesIdx="-4" categoryIdx="8" bldStep="category"/>
                                            </p:graphicEl>
                                          </p:spTgt>
                                        </p:tgtEl>
                                        <p:attrNameLst>
                                          <p:attrName>style.visibility</p:attrName>
                                        </p:attrNameLst>
                                      </p:cBhvr>
                                      <p:to>
                                        <p:strVal val="visible"/>
                                      </p:to>
                                    </p:set>
                                    <p:animEffect transition="in" filter="wipe(down)">
                                      <p:cBhvr>
                                        <p:cTn id="56" dur="100"/>
                                        <p:tgtEl>
                                          <p:spTgt spid="31">
                                            <p:graphicEl>
                                              <a:chart seriesIdx="-4" categoryIdx="8" bldStep="category"/>
                                            </p:graphicEl>
                                          </p:spTgt>
                                        </p:tgtEl>
                                      </p:cBhvr>
                                    </p:animEffect>
                                  </p:childTnLst>
                                </p:cTn>
                              </p:par>
                            </p:childTnLst>
                          </p:cTn>
                        </p:par>
                        <p:par>
                          <p:cTn id="57" fill="hold">
                            <p:stCondLst>
                              <p:cond delay="2900"/>
                            </p:stCondLst>
                            <p:childTnLst>
                              <p:par>
                                <p:cTn id="58" presetID="22" presetClass="entr" presetSubtype="4" fill="hold" grpId="0" nodeType="afterEffect">
                                  <p:stCondLst>
                                    <p:cond delay="0"/>
                                  </p:stCondLst>
                                  <p:childTnLst>
                                    <p:set>
                                      <p:cBhvr>
                                        <p:cTn id="59" dur="1" fill="hold">
                                          <p:stCondLst>
                                            <p:cond delay="0"/>
                                          </p:stCondLst>
                                        </p:cTn>
                                        <p:tgtEl>
                                          <p:spTgt spid="31">
                                            <p:graphicEl>
                                              <a:chart seriesIdx="-4" categoryIdx="9" bldStep="category"/>
                                            </p:graphicEl>
                                          </p:spTgt>
                                        </p:tgtEl>
                                        <p:attrNameLst>
                                          <p:attrName>style.visibility</p:attrName>
                                        </p:attrNameLst>
                                      </p:cBhvr>
                                      <p:to>
                                        <p:strVal val="visible"/>
                                      </p:to>
                                    </p:set>
                                    <p:animEffect transition="in" filter="wipe(down)">
                                      <p:cBhvr>
                                        <p:cTn id="60" dur="100"/>
                                        <p:tgtEl>
                                          <p:spTgt spid="31">
                                            <p:graphicEl>
                                              <a:chart seriesIdx="-4" categoryIdx="9" bldStep="category"/>
                                            </p:graphicEl>
                                          </p:spTgt>
                                        </p:tgtEl>
                                      </p:cBhvr>
                                    </p:animEffect>
                                  </p:childTnLst>
                                </p:cTn>
                              </p:par>
                            </p:childTnLst>
                          </p:cTn>
                        </p:par>
                        <p:par>
                          <p:cTn id="61" fill="hold">
                            <p:stCondLst>
                              <p:cond delay="3000"/>
                            </p:stCondLst>
                            <p:childTnLst>
                              <p:par>
                                <p:cTn id="62" presetID="22" presetClass="entr" presetSubtype="4" fill="hold" grpId="0" nodeType="afterEffect">
                                  <p:stCondLst>
                                    <p:cond delay="0"/>
                                  </p:stCondLst>
                                  <p:childTnLst>
                                    <p:set>
                                      <p:cBhvr>
                                        <p:cTn id="63" dur="1" fill="hold">
                                          <p:stCondLst>
                                            <p:cond delay="0"/>
                                          </p:stCondLst>
                                        </p:cTn>
                                        <p:tgtEl>
                                          <p:spTgt spid="31">
                                            <p:graphicEl>
                                              <a:chart seriesIdx="-4" categoryIdx="10" bldStep="category"/>
                                            </p:graphicEl>
                                          </p:spTgt>
                                        </p:tgtEl>
                                        <p:attrNameLst>
                                          <p:attrName>style.visibility</p:attrName>
                                        </p:attrNameLst>
                                      </p:cBhvr>
                                      <p:to>
                                        <p:strVal val="visible"/>
                                      </p:to>
                                    </p:set>
                                    <p:animEffect transition="in" filter="wipe(down)">
                                      <p:cBhvr>
                                        <p:cTn id="64" dur="100"/>
                                        <p:tgtEl>
                                          <p:spTgt spid="31">
                                            <p:graphicEl>
                                              <a:chart seriesIdx="-4" categoryIdx="10" bldStep="category"/>
                                            </p:graphicEl>
                                          </p:spTgt>
                                        </p:tgtEl>
                                      </p:cBhvr>
                                    </p:animEffect>
                                  </p:childTnLst>
                                </p:cTn>
                              </p:par>
                            </p:childTnLst>
                          </p:cTn>
                        </p:par>
                        <p:par>
                          <p:cTn id="65" fill="hold">
                            <p:stCondLst>
                              <p:cond delay="3100"/>
                            </p:stCondLst>
                            <p:childTnLst>
                              <p:par>
                                <p:cTn id="66" presetID="2" presetClass="entr" presetSubtype="1" fill="hold" nodeType="afterEffect">
                                  <p:stCondLst>
                                    <p:cond delay="0"/>
                                  </p:stCondLst>
                                  <p:childTnLst>
                                    <p:set>
                                      <p:cBhvr>
                                        <p:cTn id="67" dur="1" fill="hold">
                                          <p:stCondLst>
                                            <p:cond delay="0"/>
                                          </p:stCondLst>
                                        </p:cTn>
                                        <p:tgtEl>
                                          <p:spTgt spid="40"/>
                                        </p:tgtEl>
                                        <p:attrNameLst>
                                          <p:attrName>style.visibility</p:attrName>
                                        </p:attrNameLst>
                                      </p:cBhvr>
                                      <p:to>
                                        <p:strVal val="visible"/>
                                      </p:to>
                                    </p:set>
                                    <p:anim calcmode="lin" valueType="num">
                                      <p:cBhvr additive="base">
                                        <p:cTn id="68" dur="300" fill="hold"/>
                                        <p:tgtEl>
                                          <p:spTgt spid="40"/>
                                        </p:tgtEl>
                                        <p:attrNameLst>
                                          <p:attrName>ppt_x</p:attrName>
                                        </p:attrNameLst>
                                      </p:cBhvr>
                                      <p:tavLst>
                                        <p:tav tm="0">
                                          <p:val>
                                            <p:strVal val="#ppt_x"/>
                                          </p:val>
                                        </p:tav>
                                        <p:tav tm="100000">
                                          <p:val>
                                            <p:strVal val="#ppt_x"/>
                                          </p:val>
                                        </p:tav>
                                      </p:tavLst>
                                    </p:anim>
                                    <p:anim calcmode="lin" valueType="num">
                                      <p:cBhvr additive="base">
                                        <p:cTn id="69" dur="300" fill="hold"/>
                                        <p:tgtEl>
                                          <p:spTgt spid="40"/>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0"/>
                                  </p:stCondLst>
                                  <p:childTnLst>
                                    <p:set>
                                      <p:cBhvr>
                                        <p:cTn id="71" dur="1" fill="hold">
                                          <p:stCondLst>
                                            <p:cond delay="0"/>
                                          </p:stCondLst>
                                        </p:cTn>
                                        <p:tgtEl>
                                          <p:spTgt spid="43"/>
                                        </p:tgtEl>
                                        <p:attrNameLst>
                                          <p:attrName>style.visibility</p:attrName>
                                        </p:attrNameLst>
                                      </p:cBhvr>
                                      <p:to>
                                        <p:strVal val="visible"/>
                                      </p:to>
                                    </p:set>
                                    <p:anim calcmode="lin" valueType="num">
                                      <p:cBhvr additive="base">
                                        <p:cTn id="72" dur="300" fill="hold"/>
                                        <p:tgtEl>
                                          <p:spTgt spid="43"/>
                                        </p:tgtEl>
                                        <p:attrNameLst>
                                          <p:attrName>ppt_x</p:attrName>
                                        </p:attrNameLst>
                                      </p:cBhvr>
                                      <p:tavLst>
                                        <p:tav tm="0">
                                          <p:val>
                                            <p:strVal val="#ppt_x"/>
                                          </p:val>
                                        </p:tav>
                                        <p:tav tm="100000">
                                          <p:val>
                                            <p:strVal val="#ppt_x"/>
                                          </p:val>
                                        </p:tav>
                                      </p:tavLst>
                                    </p:anim>
                                    <p:anim calcmode="lin" valueType="num">
                                      <p:cBhvr additive="base">
                                        <p:cTn id="73" dur="300" fill="hold"/>
                                        <p:tgtEl>
                                          <p:spTgt spid="43"/>
                                        </p:tgtEl>
                                        <p:attrNameLst>
                                          <p:attrName>ppt_y</p:attrName>
                                        </p:attrNameLst>
                                      </p:cBhvr>
                                      <p:tavLst>
                                        <p:tav tm="0">
                                          <p:val>
                                            <p:strVal val="0-#ppt_h/2"/>
                                          </p:val>
                                        </p:tav>
                                        <p:tav tm="100000">
                                          <p:val>
                                            <p:strVal val="#ppt_y"/>
                                          </p:val>
                                        </p:tav>
                                      </p:tavLst>
                                    </p:anim>
                                  </p:childTnLst>
                                </p:cTn>
                              </p:par>
                            </p:childTnLst>
                          </p:cTn>
                        </p:par>
                        <p:par>
                          <p:cTn id="74" fill="hold">
                            <p:stCondLst>
                              <p:cond delay="3400"/>
                            </p:stCondLst>
                            <p:childTnLst>
                              <p:par>
                                <p:cTn id="75" presetID="10" presetClass="entr" presetSubtype="0" fill="hold" nodeType="afterEffect">
                                  <p:stCondLst>
                                    <p:cond delay="0"/>
                                  </p:stCondLst>
                                  <p:childTnLst>
                                    <p:set>
                                      <p:cBhvr>
                                        <p:cTn id="76" dur="1" fill="hold">
                                          <p:stCondLst>
                                            <p:cond delay="0"/>
                                          </p:stCondLst>
                                        </p:cTn>
                                        <p:tgtEl>
                                          <p:spTgt spid="36"/>
                                        </p:tgtEl>
                                        <p:attrNameLst>
                                          <p:attrName>style.visibility</p:attrName>
                                        </p:attrNameLst>
                                      </p:cBhvr>
                                      <p:to>
                                        <p:strVal val="visible"/>
                                      </p:to>
                                    </p:set>
                                    <p:animEffect transition="in" filter="fade">
                                      <p:cBhvr>
                                        <p:cTn id="77" dur="500"/>
                                        <p:tgtEl>
                                          <p:spTgt spid="36"/>
                                        </p:tgtEl>
                                      </p:cBhvr>
                                    </p:animEffect>
                                  </p:childTnLst>
                                </p:cTn>
                              </p:par>
                            </p:childTnLst>
                          </p:cTn>
                        </p:par>
                      </p:childTnLst>
                    </p:cTn>
                  </p:par>
                  <p:par>
                    <p:cTn id="78" fill="hold">
                      <p:stCondLst>
                        <p:cond delay="indefinite"/>
                      </p:stCondLst>
                      <p:childTnLst>
                        <p:par>
                          <p:cTn id="79" fill="hold">
                            <p:stCondLst>
                              <p:cond delay="0"/>
                            </p:stCondLst>
                            <p:childTnLst>
                              <p:par>
                                <p:cTn id="80" presetID="21" presetClass="entr" presetSubtype="1" fill="hold" grpId="0" nodeType="clickEffect">
                                  <p:stCondLst>
                                    <p:cond delay="0"/>
                                  </p:stCondLst>
                                  <p:childTnLst>
                                    <p:set>
                                      <p:cBhvr>
                                        <p:cTn id="81" dur="1" fill="hold">
                                          <p:stCondLst>
                                            <p:cond delay="0"/>
                                          </p:stCondLst>
                                        </p:cTn>
                                        <p:tgtEl>
                                          <p:spTgt spid="2"/>
                                        </p:tgtEl>
                                        <p:attrNameLst>
                                          <p:attrName>style.visibility</p:attrName>
                                        </p:attrNameLst>
                                      </p:cBhvr>
                                      <p:to>
                                        <p:strVal val="visible"/>
                                      </p:to>
                                    </p:set>
                                    <p:animEffect transition="in" filter="wheel(1)">
                                      <p:cBhvr>
                                        <p:cTn id="82" dur="500"/>
                                        <p:tgtEl>
                                          <p:spTgt spid="2"/>
                                        </p:tgtEl>
                                      </p:cBhvr>
                                    </p:animEffect>
                                  </p:childTnLst>
                                </p:cTn>
                              </p:par>
                            </p:childTnLst>
                          </p:cTn>
                        </p:par>
                        <p:par>
                          <p:cTn id="83" fill="hold">
                            <p:stCondLst>
                              <p:cond delay="500"/>
                            </p:stCondLst>
                            <p:childTnLst>
                              <p:par>
                                <p:cTn id="84" presetID="22" presetClass="entr" presetSubtype="8" fill="hold" nodeType="afterEffect">
                                  <p:stCondLst>
                                    <p:cond delay="0"/>
                                  </p:stCondLst>
                                  <p:childTnLst>
                                    <p:set>
                                      <p:cBhvr>
                                        <p:cTn id="85" dur="1" fill="hold">
                                          <p:stCondLst>
                                            <p:cond delay="0"/>
                                          </p:stCondLst>
                                        </p:cTn>
                                        <p:tgtEl>
                                          <p:spTgt spid="4"/>
                                        </p:tgtEl>
                                        <p:attrNameLst>
                                          <p:attrName>style.visibility</p:attrName>
                                        </p:attrNameLst>
                                      </p:cBhvr>
                                      <p:to>
                                        <p:strVal val="visible"/>
                                      </p:to>
                                    </p:set>
                                    <p:animEffect transition="in" filter="wipe(left)">
                                      <p:cBhvr>
                                        <p:cTn id="86" dur="500"/>
                                        <p:tgtEl>
                                          <p:spTgt spid="4"/>
                                        </p:tgtEl>
                                      </p:cBhvr>
                                    </p:animEffect>
                                  </p:childTnLst>
                                </p:cTn>
                              </p:par>
                            </p:childTnLst>
                          </p:cTn>
                        </p:par>
                        <p:par>
                          <p:cTn id="87" fill="hold">
                            <p:stCondLst>
                              <p:cond delay="1000"/>
                            </p:stCondLst>
                            <p:childTnLst>
                              <p:par>
                                <p:cTn id="88" presetID="2" presetClass="entr" presetSubtype="2" fill="hold" nodeType="afterEffect">
                                  <p:stCondLst>
                                    <p:cond delay="0"/>
                                  </p:stCondLst>
                                  <p:childTnLst>
                                    <p:set>
                                      <p:cBhvr>
                                        <p:cTn id="89" dur="1" fill="hold">
                                          <p:stCondLst>
                                            <p:cond delay="0"/>
                                          </p:stCondLst>
                                        </p:cTn>
                                        <p:tgtEl>
                                          <p:spTgt spid="53"/>
                                        </p:tgtEl>
                                        <p:attrNameLst>
                                          <p:attrName>style.visibility</p:attrName>
                                        </p:attrNameLst>
                                      </p:cBhvr>
                                      <p:to>
                                        <p:strVal val="visible"/>
                                      </p:to>
                                    </p:set>
                                    <p:anim calcmode="lin" valueType="num">
                                      <p:cBhvr additive="base">
                                        <p:cTn id="90" dur="500" fill="hold"/>
                                        <p:tgtEl>
                                          <p:spTgt spid="53"/>
                                        </p:tgtEl>
                                        <p:attrNameLst>
                                          <p:attrName>ppt_x</p:attrName>
                                        </p:attrNameLst>
                                      </p:cBhvr>
                                      <p:tavLst>
                                        <p:tav tm="0">
                                          <p:val>
                                            <p:strVal val="1+#ppt_w/2"/>
                                          </p:val>
                                        </p:tav>
                                        <p:tav tm="100000">
                                          <p:val>
                                            <p:strVal val="#ppt_x"/>
                                          </p:val>
                                        </p:tav>
                                      </p:tavLst>
                                    </p:anim>
                                    <p:anim calcmode="lin" valueType="num">
                                      <p:cBhvr additive="base">
                                        <p:cTn id="91" dur="500" fill="hold"/>
                                        <p:tgtEl>
                                          <p:spTgt spid="53"/>
                                        </p:tgtEl>
                                        <p:attrNameLst>
                                          <p:attrName>ppt_y</p:attrName>
                                        </p:attrNameLst>
                                      </p:cBhvr>
                                      <p:tavLst>
                                        <p:tav tm="0">
                                          <p:val>
                                            <p:strVal val="#ppt_y"/>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4"/>
                                        </p:tgtEl>
                                        <p:attrNameLst>
                                          <p:attrName>style.visibility</p:attrName>
                                        </p:attrNameLst>
                                      </p:cBhvr>
                                      <p:to>
                                        <p:strVal val="visible"/>
                                      </p:to>
                                    </p:set>
                                    <p:anim calcmode="lin" valueType="num">
                                      <p:cBhvr additive="base">
                                        <p:cTn id="94" dur="500" fill="hold"/>
                                        <p:tgtEl>
                                          <p:spTgt spid="54"/>
                                        </p:tgtEl>
                                        <p:attrNameLst>
                                          <p:attrName>ppt_x</p:attrName>
                                        </p:attrNameLst>
                                      </p:cBhvr>
                                      <p:tavLst>
                                        <p:tav tm="0">
                                          <p:val>
                                            <p:strVal val="#ppt_x"/>
                                          </p:val>
                                        </p:tav>
                                        <p:tav tm="100000">
                                          <p:val>
                                            <p:strVal val="#ppt_x"/>
                                          </p:val>
                                        </p:tav>
                                      </p:tavLst>
                                    </p:anim>
                                    <p:anim calcmode="lin" valueType="num">
                                      <p:cBhvr additive="base">
                                        <p:cTn id="95"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96" restart="whenNotActive" fill="hold" evtFilter="cancelBubble" nodeType="interactiveSeq">
                <p:stCondLst>
                  <p:cond evt="onClick" delay="0">
                    <p:tgtEl>
                      <p:spTgt spid="36"/>
                    </p:tgtEl>
                  </p:cond>
                </p:stCondLst>
                <p:endSync evt="end" delay="0">
                  <p:rtn val="all"/>
                </p:endSync>
                <p:childTnLst>
                  <p:par>
                    <p:cTn id="97" fill="hold">
                      <p:stCondLst>
                        <p:cond delay="0"/>
                      </p:stCondLst>
                      <p:childTnLst>
                        <p:par>
                          <p:cTn id="98" fill="hold">
                            <p:stCondLst>
                              <p:cond delay="0"/>
                            </p:stCondLst>
                            <p:childTnLst>
                              <p:par>
                                <p:cTn id="99" presetID="10" presetClass="entr" presetSubtype="0" fill="hold" nodeType="click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500"/>
                                        <p:tgtEl>
                                          <p:spTgt spid="32"/>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35"/>
                                        </p:tgtEl>
                                        <p:attrNameLst>
                                          <p:attrName>style.visibility</p:attrName>
                                        </p:attrNameLst>
                                      </p:cBhvr>
                                      <p:to>
                                        <p:strVal val="visible"/>
                                      </p:to>
                                    </p:set>
                                    <p:animEffect transition="in" filter="wipe(down)">
                                      <p:cBhvr>
                                        <p:cTn id="104" dur="500"/>
                                        <p:tgtEl>
                                          <p:spTgt spid="35"/>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30"/>
                                        </p:tgtEl>
                                        <p:attrNameLst>
                                          <p:attrName>style.visibility</p:attrName>
                                        </p:attrNameLst>
                                      </p:cBhvr>
                                      <p:to>
                                        <p:strVal val="visible"/>
                                      </p:to>
                                    </p:set>
                                    <p:animEffect transition="in" filter="fade">
                                      <p:cBhvr>
                                        <p:cTn id="107" dur="500"/>
                                        <p:tgtEl>
                                          <p:spTgt spid="30"/>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xit" presetSubtype="0" fill="hold" nodeType="clickEffect">
                                  <p:stCondLst>
                                    <p:cond delay="0"/>
                                  </p:stCondLst>
                                  <p:childTnLst>
                                    <p:animEffect transition="out" filter="fade">
                                      <p:cBhvr>
                                        <p:cTn id="111" dur="500"/>
                                        <p:tgtEl>
                                          <p:spTgt spid="32"/>
                                        </p:tgtEl>
                                      </p:cBhvr>
                                    </p:animEffect>
                                    <p:set>
                                      <p:cBhvr>
                                        <p:cTn id="112" dur="1" fill="hold">
                                          <p:stCondLst>
                                            <p:cond delay="499"/>
                                          </p:stCondLst>
                                        </p:cTn>
                                        <p:tgtEl>
                                          <p:spTgt spid="32"/>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35"/>
                                        </p:tgtEl>
                                      </p:cBhvr>
                                    </p:animEffect>
                                    <p:set>
                                      <p:cBhvr>
                                        <p:cTn id="115" dur="1" fill="hold">
                                          <p:stCondLst>
                                            <p:cond delay="499"/>
                                          </p:stCondLst>
                                        </p:cTn>
                                        <p:tgtEl>
                                          <p:spTgt spid="35"/>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30"/>
                                        </p:tgtEl>
                                      </p:cBhvr>
                                    </p:animEffect>
                                    <p:set>
                                      <p:cBhvr>
                                        <p:cTn id="118" dur="1" fill="hold">
                                          <p:stCondLst>
                                            <p:cond delay="4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6"/>
                  </p:tgtEl>
                </p:cond>
              </p:nextCondLst>
            </p:seq>
          </p:childTnLst>
        </p:cTn>
      </p:par>
    </p:tnLst>
    <p:bldLst>
      <p:bldGraphic spid="30" grpId="0">
        <p:bldAsOne/>
      </p:bldGraphic>
      <p:bldGraphic spid="30" grpId="1">
        <p:bldAsOne/>
      </p:bldGraphic>
      <p:bldGraphic spid="31" grpId="0">
        <p:bldSub>
          <a:bldChart bld="category"/>
        </p:bldSub>
      </p:bldGraphic>
      <p:bldP spid="27" grpId="0" build="p"/>
      <p:bldP spid="35" grpId="0"/>
      <p:bldP spid="35" grpId="1"/>
      <p:bldP spid="43" grpId="0"/>
      <p:bldP spid="2" grpId="0" animBg="1"/>
      <p:bldP spid="5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 name="Gráfico 57"/>
          <p:cNvGraphicFramePr/>
          <p:nvPr>
            <p:extLst>
              <p:ext uri="{D42A27DB-BD31-4B8C-83A1-F6EECF244321}">
                <p14:modId xmlns:p14="http://schemas.microsoft.com/office/powerpoint/2010/main" val="877614181"/>
              </p:ext>
            </p:extLst>
          </p:nvPr>
        </p:nvGraphicFramePr>
        <p:xfrm>
          <a:off x="5109779" y="1429361"/>
          <a:ext cx="6674850" cy="222096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9" name="Gráfico 58"/>
          <p:cNvGraphicFramePr/>
          <p:nvPr>
            <p:extLst>
              <p:ext uri="{D42A27DB-BD31-4B8C-83A1-F6EECF244321}">
                <p14:modId xmlns:p14="http://schemas.microsoft.com/office/powerpoint/2010/main" val="3531662848"/>
              </p:ext>
            </p:extLst>
          </p:nvPr>
        </p:nvGraphicFramePr>
        <p:xfrm>
          <a:off x="4866316" y="1429361"/>
          <a:ext cx="6674850" cy="2734708"/>
        </p:xfrm>
        <a:graphic>
          <a:graphicData uri="http://schemas.openxmlformats.org/drawingml/2006/chart">
            <c:chart xmlns:c="http://schemas.openxmlformats.org/drawingml/2006/chart" xmlns:r="http://schemas.openxmlformats.org/officeDocument/2006/relationships" r:id="rId3"/>
          </a:graphicData>
        </a:graphic>
      </p:graphicFrame>
      <p:sp>
        <p:nvSpPr>
          <p:cNvPr id="27" name="COMENT"/>
          <p:cNvSpPr>
            <a:spLocks noGrp="1"/>
          </p:cNvSpPr>
          <p:nvPr>
            <p:ph idx="4294967295"/>
          </p:nvPr>
        </p:nvSpPr>
        <p:spPr>
          <a:xfrm>
            <a:off x="873453" y="1477042"/>
            <a:ext cx="3603807" cy="2114897"/>
          </a:xfrm>
          <a:prstGeom prst="rect">
            <a:avLst/>
          </a:prstGeom>
        </p:spPr>
        <p:txBody>
          <a:bodyPr/>
          <a:lstStyle/>
          <a:p>
            <a:r>
              <a:rPr lang="pt-BR" sz="2000" dirty="0"/>
              <a:t>a probabilidade de recomendar o Sebraetec ainda é bastante alta, apesar de o programa agora estar situado na ZONA DE QUALIDADE </a:t>
            </a:r>
            <a:r>
              <a:rPr lang="pt-BR" sz="1400" dirty="0"/>
              <a:t>(50 a 74)</a:t>
            </a:r>
            <a:r>
              <a:rPr lang="pt-BR" sz="2000" dirty="0"/>
              <a:t> e não mais na ZONA DE EXCELÊNCIA </a:t>
            </a:r>
            <a:r>
              <a:rPr lang="pt-BR" sz="1400" dirty="0"/>
              <a:t>(75 a 100) </a:t>
            </a:r>
            <a:r>
              <a:rPr lang="pt-BR" sz="1200" dirty="0"/>
              <a:t>(P18) </a:t>
            </a:r>
            <a:r>
              <a:rPr lang="pt-BR" sz="2000" dirty="0"/>
              <a:t>*</a:t>
            </a:r>
          </a:p>
        </p:txBody>
      </p:sp>
      <p:sp>
        <p:nvSpPr>
          <p:cNvPr id="25" name="CaixaDeTexto 77"/>
          <p:cNvSpPr txBox="1"/>
          <p:nvPr/>
        </p:nvSpPr>
        <p:spPr>
          <a:xfrm>
            <a:off x="9181109" y="4790356"/>
            <a:ext cx="910641"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a:solidFill>
                  <a:srgbClr val="002060"/>
                </a:solidFill>
              </a:rPr>
              <a:t>neutros</a:t>
            </a:r>
          </a:p>
        </p:txBody>
      </p:sp>
      <p:sp>
        <p:nvSpPr>
          <p:cNvPr id="26" name="CaixaDeTexto 78"/>
          <p:cNvSpPr txBox="1"/>
          <p:nvPr/>
        </p:nvSpPr>
        <p:spPr>
          <a:xfrm>
            <a:off x="10239950" y="4791986"/>
            <a:ext cx="1233139"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1600" b="1" dirty="0">
                <a:solidFill>
                  <a:srgbClr val="002060"/>
                </a:solidFill>
              </a:rPr>
              <a:t>promotores</a:t>
            </a:r>
          </a:p>
        </p:txBody>
      </p:sp>
      <p:sp>
        <p:nvSpPr>
          <p:cNvPr id="29" name="CaixaDeTexto 79"/>
          <p:cNvSpPr txBox="1"/>
          <p:nvPr/>
        </p:nvSpPr>
        <p:spPr>
          <a:xfrm>
            <a:off x="7981197" y="4786833"/>
            <a:ext cx="1117798" cy="338554"/>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1600" b="1" dirty="0">
                <a:solidFill>
                  <a:srgbClr val="002060"/>
                </a:solidFill>
              </a:rPr>
              <a:t>detratores</a:t>
            </a:r>
          </a:p>
        </p:txBody>
      </p:sp>
      <p:sp>
        <p:nvSpPr>
          <p:cNvPr id="30" name="CaixaDeTexto 77"/>
          <p:cNvSpPr txBox="1"/>
          <p:nvPr/>
        </p:nvSpPr>
        <p:spPr>
          <a:xfrm>
            <a:off x="4477261" y="4482149"/>
            <a:ext cx="3381048" cy="1200329"/>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b="1" dirty="0">
                <a:solidFill>
                  <a:schemeClr val="bg1">
                    <a:lumMod val="50000"/>
                  </a:schemeClr>
                </a:solidFill>
                <a:latin typeface="Arial Narrow" pitchFamily="34" charset="0"/>
              </a:rPr>
              <a:t>índice de recomendação</a:t>
            </a:r>
            <a:r>
              <a:rPr lang="pt-BR" sz="1400" b="1" dirty="0">
                <a:solidFill>
                  <a:srgbClr val="002060"/>
                </a:solidFill>
                <a:latin typeface="Arial Narrow" pitchFamily="34" charset="0"/>
              </a:rPr>
              <a:t>:</a:t>
            </a:r>
          </a:p>
          <a:p>
            <a:pPr algn="ctr"/>
            <a:r>
              <a:rPr lang="pt-BR" sz="5400" b="1" dirty="0">
                <a:solidFill>
                  <a:srgbClr val="0A905A"/>
                </a:solidFill>
                <a:latin typeface="Arial Narrow" pitchFamily="34" charset="0"/>
              </a:rPr>
              <a:t>71,4</a:t>
            </a:r>
            <a:r>
              <a:rPr lang="pt-BR" sz="4000" b="1" dirty="0">
                <a:solidFill>
                  <a:srgbClr val="0A905A"/>
                </a:solidFill>
                <a:latin typeface="Arial Narrow" pitchFamily="34" charset="0"/>
              </a:rPr>
              <a:t>%</a:t>
            </a:r>
            <a:endParaRPr lang="pt-BR" b="1" dirty="0">
              <a:solidFill>
                <a:srgbClr val="0A905A"/>
              </a:solidFill>
              <a:latin typeface="Arial Narrow" pitchFamily="34" charset="0"/>
            </a:endParaRPr>
          </a:p>
        </p:txBody>
      </p:sp>
      <p:sp>
        <p:nvSpPr>
          <p:cNvPr id="32"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84" name="CaixaDeTexto 97"/>
          <p:cNvSpPr txBox="1"/>
          <p:nvPr/>
        </p:nvSpPr>
        <p:spPr>
          <a:xfrm>
            <a:off x="5109779" y="1596128"/>
            <a:ext cx="2934085" cy="707886"/>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i="1" dirty="0">
                <a:solidFill>
                  <a:schemeClr val="accent1">
                    <a:lumMod val="50000"/>
                  </a:schemeClr>
                </a:solidFill>
              </a:rPr>
              <a:t>probabilidade de recomendar o  Sebraetec</a:t>
            </a:r>
          </a:p>
        </p:txBody>
      </p:sp>
      <p:cxnSp>
        <p:nvCxnSpPr>
          <p:cNvPr id="3" name="Conector reto 2"/>
          <p:cNvCxnSpPr/>
          <p:nvPr/>
        </p:nvCxnSpPr>
        <p:spPr>
          <a:xfrm>
            <a:off x="5006759" y="4154084"/>
            <a:ext cx="406908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9075839" y="4154084"/>
            <a:ext cx="1175906"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4" name="Conector reto 93"/>
          <p:cNvCxnSpPr/>
          <p:nvPr/>
        </p:nvCxnSpPr>
        <p:spPr>
          <a:xfrm>
            <a:off x="10251745" y="4154084"/>
            <a:ext cx="1191423" cy="0"/>
          </a:xfrm>
          <a:prstGeom prst="line">
            <a:avLst/>
          </a:prstGeom>
          <a:ln w="38100">
            <a:solidFill>
              <a:srgbClr val="92D050"/>
            </a:solidFill>
          </a:ln>
        </p:spPr>
        <p:style>
          <a:lnRef idx="1">
            <a:schemeClr val="accent1"/>
          </a:lnRef>
          <a:fillRef idx="0">
            <a:schemeClr val="accent1"/>
          </a:fillRef>
          <a:effectRef idx="0">
            <a:schemeClr val="accent1"/>
          </a:effectRef>
          <a:fontRef idx="minor">
            <a:schemeClr val="tx1"/>
          </a:fontRef>
        </p:style>
      </p:cxnSp>
      <p:sp>
        <p:nvSpPr>
          <p:cNvPr id="100" name="CaixaDeTexto 51"/>
          <p:cNvSpPr txBox="1"/>
          <p:nvPr/>
        </p:nvSpPr>
        <p:spPr>
          <a:xfrm>
            <a:off x="7964358" y="4992834"/>
            <a:ext cx="1151476"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rgbClr val="C00000"/>
                </a:solidFill>
                <a:latin typeface="Arial Narrow" panose="020B0606020202030204" pitchFamily="34" charset="0"/>
              </a:rPr>
              <a:t>6,7</a:t>
            </a:r>
            <a:r>
              <a:rPr lang="pt-BR" sz="2400" b="1" dirty="0">
                <a:solidFill>
                  <a:srgbClr val="C00000"/>
                </a:solidFill>
                <a:latin typeface="Arial Narrow" panose="020B0606020202030204" pitchFamily="34" charset="0"/>
              </a:rPr>
              <a:t>%</a:t>
            </a:r>
            <a:endParaRPr lang="pt-BR" b="1" dirty="0">
              <a:solidFill>
                <a:srgbClr val="C00000"/>
              </a:solidFill>
              <a:latin typeface="Arial Narrow" panose="020B0606020202030204" pitchFamily="34" charset="0"/>
            </a:endParaRPr>
          </a:p>
        </p:txBody>
      </p:sp>
      <p:sp>
        <p:nvSpPr>
          <p:cNvPr id="101" name="CaixaDeTexto 51"/>
          <p:cNvSpPr txBox="1"/>
          <p:nvPr/>
        </p:nvSpPr>
        <p:spPr>
          <a:xfrm>
            <a:off x="9092294" y="4959633"/>
            <a:ext cx="1159452"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3600" b="1" dirty="0">
                <a:solidFill>
                  <a:schemeClr val="accent2"/>
                </a:solidFill>
                <a:latin typeface="Arial Narrow" panose="020B0606020202030204" pitchFamily="34" charset="0"/>
              </a:rPr>
              <a:t>15,1</a:t>
            </a:r>
            <a:r>
              <a:rPr lang="pt-BR" sz="2400" b="1" dirty="0">
                <a:solidFill>
                  <a:schemeClr val="accent2"/>
                </a:solidFill>
                <a:latin typeface="Arial Narrow" panose="020B0606020202030204" pitchFamily="34" charset="0"/>
              </a:rPr>
              <a:t>%</a:t>
            </a:r>
            <a:endParaRPr lang="pt-BR" b="1" dirty="0">
              <a:solidFill>
                <a:schemeClr val="accent2"/>
              </a:solidFill>
              <a:latin typeface="Arial Narrow" panose="020B0606020202030204" pitchFamily="34" charset="0"/>
            </a:endParaRPr>
          </a:p>
        </p:txBody>
      </p:sp>
      <p:sp>
        <p:nvSpPr>
          <p:cNvPr id="102" name="CaixaDeTexto 51"/>
          <p:cNvSpPr txBox="1"/>
          <p:nvPr/>
        </p:nvSpPr>
        <p:spPr>
          <a:xfrm>
            <a:off x="10271215" y="4988101"/>
            <a:ext cx="1170608" cy="646331"/>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3600" b="1" dirty="0">
                <a:solidFill>
                  <a:srgbClr val="0A905A"/>
                </a:solidFill>
                <a:latin typeface="Arial Narrow" panose="020B0606020202030204" pitchFamily="34" charset="0"/>
              </a:rPr>
              <a:t>78,1</a:t>
            </a:r>
            <a:r>
              <a:rPr lang="pt-BR" sz="2400" b="1" dirty="0">
                <a:solidFill>
                  <a:srgbClr val="0A905A"/>
                </a:solidFill>
                <a:latin typeface="Arial Narrow" panose="020B0606020202030204" pitchFamily="34" charset="0"/>
              </a:rPr>
              <a:t>%</a:t>
            </a:r>
            <a:endParaRPr lang="pt-BR" b="1" dirty="0">
              <a:solidFill>
                <a:srgbClr val="0A905A"/>
              </a:solidFill>
              <a:latin typeface="Arial Narrow" panose="020B0606020202030204" pitchFamily="34" charset="0"/>
            </a:endParaRPr>
          </a:p>
        </p:txBody>
      </p:sp>
      <p:cxnSp>
        <p:nvCxnSpPr>
          <p:cNvPr id="112" name="Conector reto 111"/>
          <p:cNvCxnSpPr/>
          <p:nvPr/>
        </p:nvCxnSpPr>
        <p:spPr>
          <a:xfrm>
            <a:off x="9075839" y="4171462"/>
            <a:ext cx="0" cy="1414016"/>
          </a:xfrm>
          <a:prstGeom prst="line">
            <a:avLst/>
          </a:prstGeom>
        </p:spPr>
        <p:style>
          <a:lnRef idx="1">
            <a:schemeClr val="accent1"/>
          </a:lnRef>
          <a:fillRef idx="0">
            <a:schemeClr val="accent1"/>
          </a:fillRef>
          <a:effectRef idx="0">
            <a:schemeClr val="accent1"/>
          </a:effectRef>
          <a:fontRef idx="minor">
            <a:schemeClr val="tx1"/>
          </a:fontRef>
        </p:style>
      </p:cxnSp>
      <p:grpSp>
        <p:nvGrpSpPr>
          <p:cNvPr id="116" name="Group 4"/>
          <p:cNvGrpSpPr>
            <a:grpSpLocks noChangeAspect="1"/>
          </p:cNvGrpSpPr>
          <p:nvPr/>
        </p:nvGrpSpPr>
        <p:grpSpPr bwMode="auto">
          <a:xfrm>
            <a:off x="10608867" y="4334074"/>
            <a:ext cx="477220" cy="448767"/>
            <a:chOff x="6466" y="2809"/>
            <a:chExt cx="369" cy="347"/>
          </a:xfrm>
          <a:solidFill>
            <a:srgbClr val="0A905A"/>
          </a:solidFill>
        </p:grpSpPr>
        <p:sp>
          <p:nvSpPr>
            <p:cNvPr id="118" name="Freeform 5"/>
            <p:cNvSpPr>
              <a:spLocks noEditPoints="1"/>
            </p:cNvSpPr>
            <p:nvPr/>
          </p:nvSpPr>
          <p:spPr bwMode="auto">
            <a:xfrm>
              <a:off x="6664" y="2840"/>
              <a:ext cx="24" cy="61"/>
            </a:xfrm>
            <a:custGeom>
              <a:avLst/>
              <a:gdLst>
                <a:gd name="T0" fmla="*/ 3 w 10"/>
                <a:gd name="T1" fmla="*/ 25 h 25"/>
                <a:gd name="T2" fmla="*/ 2 w 10"/>
                <a:gd name="T3" fmla="*/ 25 h 25"/>
                <a:gd name="T4" fmla="*/ 0 w 10"/>
                <a:gd name="T5" fmla="*/ 21 h 25"/>
                <a:gd name="T6" fmla="*/ 3 w 10"/>
                <a:gd name="T7" fmla="*/ 3 h 25"/>
                <a:gd name="T8" fmla="*/ 7 w 10"/>
                <a:gd name="T9" fmla="*/ 0 h 25"/>
                <a:gd name="T10" fmla="*/ 9 w 10"/>
                <a:gd name="T11" fmla="*/ 3 h 25"/>
                <a:gd name="T12" fmla="*/ 6 w 10"/>
                <a:gd name="T13" fmla="*/ 23 h 25"/>
                <a:gd name="T14" fmla="*/ 3 w 10"/>
                <a:gd name="T15" fmla="*/ 25 h 25"/>
                <a:gd name="T16" fmla="*/ 3 w 10"/>
                <a:gd name="T17" fmla="*/ 25 h 25"/>
                <a:gd name="T18" fmla="*/ 3 w 10"/>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5">
                  <a:moveTo>
                    <a:pt x="3" y="25"/>
                  </a:moveTo>
                  <a:cubicBezTo>
                    <a:pt x="3" y="25"/>
                    <a:pt x="3" y="25"/>
                    <a:pt x="2" y="25"/>
                  </a:cubicBezTo>
                  <a:cubicBezTo>
                    <a:pt x="1" y="25"/>
                    <a:pt x="0" y="23"/>
                    <a:pt x="0" y="21"/>
                  </a:cubicBezTo>
                  <a:cubicBezTo>
                    <a:pt x="1" y="18"/>
                    <a:pt x="3" y="7"/>
                    <a:pt x="3" y="3"/>
                  </a:cubicBezTo>
                  <a:cubicBezTo>
                    <a:pt x="3" y="1"/>
                    <a:pt x="5" y="0"/>
                    <a:pt x="7" y="0"/>
                  </a:cubicBezTo>
                  <a:cubicBezTo>
                    <a:pt x="8" y="0"/>
                    <a:pt x="10" y="2"/>
                    <a:pt x="9" y="3"/>
                  </a:cubicBezTo>
                  <a:cubicBezTo>
                    <a:pt x="9" y="5"/>
                    <a:pt x="8" y="18"/>
                    <a:pt x="6" y="23"/>
                  </a:cubicBezTo>
                  <a:cubicBezTo>
                    <a:pt x="6" y="24"/>
                    <a:pt x="5" y="25"/>
                    <a:pt x="3" y="25"/>
                  </a:cubicBezTo>
                  <a:close/>
                  <a:moveTo>
                    <a:pt x="3" y="25"/>
                  </a:moveTo>
                  <a:cubicBezTo>
                    <a:pt x="3" y="25"/>
                    <a:pt x="3" y="25"/>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9" name="Freeform 6"/>
            <p:cNvSpPr>
              <a:spLocks noEditPoints="1"/>
            </p:cNvSpPr>
            <p:nvPr/>
          </p:nvSpPr>
          <p:spPr bwMode="auto">
            <a:xfrm>
              <a:off x="6724" y="2845"/>
              <a:ext cx="17" cy="53"/>
            </a:xfrm>
            <a:custGeom>
              <a:avLst/>
              <a:gdLst>
                <a:gd name="T0" fmla="*/ 3 w 7"/>
                <a:gd name="T1" fmla="*/ 22 h 22"/>
                <a:gd name="T2" fmla="*/ 3 w 7"/>
                <a:gd name="T3" fmla="*/ 22 h 22"/>
                <a:gd name="T4" fmla="*/ 0 w 7"/>
                <a:gd name="T5" fmla="*/ 19 h 22"/>
                <a:gd name="T6" fmla="*/ 0 w 7"/>
                <a:gd name="T7" fmla="*/ 3 h 22"/>
                <a:gd name="T8" fmla="*/ 3 w 7"/>
                <a:gd name="T9" fmla="*/ 0 h 22"/>
                <a:gd name="T10" fmla="*/ 7 w 7"/>
                <a:gd name="T11" fmla="*/ 3 h 22"/>
                <a:gd name="T12" fmla="*/ 6 w 7"/>
                <a:gd name="T13" fmla="*/ 20 h 22"/>
                <a:gd name="T14" fmla="*/ 3 w 7"/>
                <a:gd name="T15" fmla="*/ 22 h 22"/>
                <a:gd name="T16" fmla="*/ 3 w 7"/>
                <a:gd name="T17" fmla="*/ 22 h 22"/>
                <a:gd name="T18" fmla="*/ 3 w 7"/>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2">
                  <a:moveTo>
                    <a:pt x="3" y="22"/>
                  </a:moveTo>
                  <a:cubicBezTo>
                    <a:pt x="3" y="22"/>
                    <a:pt x="3" y="22"/>
                    <a:pt x="3" y="22"/>
                  </a:cubicBezTo>
                  <a:cubicBezTo>
                    <a:pt x="1" y="22"/>
                    <a:pt x="0" y="21"/>
                    <a:pt x="0" y="19"/>
                  </a:cubicBezTo>
                  <a:cubicBezTo>
                    <a:pt x="0" y="19"/>
                    <a:pt x="1" y="10"/>
                    <a:pt x="0" y="3"/>
                  </a:cubicBezTo>
                  <a:cubicBezTo>
                    <a:pt x="0" y="1"/>
                    <a:pt x="2" y="0"/>
                    <a:pt x="3" y="0"/>
                  </a:cubicBezTo>
                  <a:cubicBezTo>
                    <a:pt x="5" y="0"/>
                    <a:pt x="7" y="1"/>
                    <a:pt x="7" y="3"/>
                  </a:cubicBezTo>
                  <a:cubicBezTo>
                    <a:pt x="7" y="11"/>
                    <a:pt x="6" y="19"/>
                    <a:pt x="6" y="20"/>
                  </a:cubicBezTo>
                  <a:cubicBezTo>
                    <a:pt x="6" y="21"/>
                    <a:pt x="5" y="22"/>
                    <a:pt x="3" y="22"/>
                  </a:cubicBezTo>
                  <a:close/>
                  <a:moveTo>
                    <a:pt x="3" y="22"/>
                  </a:moveTo>
                  <a:cubicBezTo>
                    <a:pt x="3" y="22"/>
                    <a:pt x="3" y="22"/>
                    <a:pt x="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0" name="Freeform 7"/>
            <p:cNvSpPr>
              <a:spLocks noEditPoints="1"/>
            </p:cNvSpPr>
            <p:nvPr/>
          </p:nvSpPr>
          <p:spPr bwMode="auto">
            <a:xfrm>
              <a:off x="6671" y="2809"/>
              <a:ext cx="70" cy="53"/>
            </a:xfrm>
            <a:custGeom>
              <a:avLst/>
              <a:gdLst>
                <a:gd name="T0" fmla="*/ 26 w 29"/>
                <a:gd name="T1" fmla="*/ 22 h 22"/>
                <a:gd name="T2" fmla="*/ 22 w 29"/>
                <a:gd name="T3" fmla="*/ 19 h 22"/>
                <a:gd name="T4" fmla="*/ 19 w 29"/>
                <a:gd name="T5" fmla="*/ 8 h 22"/>
                <a:gd name="T6" fmla="*/ 12 w 29"/>
                <a:gd name="T7" fmla="*/ 6 h 22"/>
                <a:gd name="T8" fmla="*/ 6 w 29"/>
                <a:gd name="T9" fmla="*/ 16 h 22"/>
                <a:gd name="T10" fmla="*/ 3 w 29"/>
                <a:gd name="T11" fmla="*/ 19 h 22"/>
                <a:gd name="T12" fmla="*/ 0 w 29"/>
                <a:gd name="T13" fmla="*/ 16 h 22"/>
                <a:gd name="T14" fmla="*/ 12 w 29"/>
                <a:gd name="T15" fmla="*/ 0 h 22"/>
                <a:gd name="T16" fmla="*/ 23 w 29"/>
                <a:gd name="T17" fmla="*/ 3 h 22"/>
                <a:gd name="T18" fmla="*/ 29 w 29"/>
                <a:gd name="T19" fmla="*/ 18 h 22"/>
                <a:gd name="T20" fmla="*/ 26 w 29"/>
                <a:gd name="T21" fmla="*/ 22 h 22"/>
                <a:gd name="T22" fmla="*/ 26 w 29"/>
                <a:gd name="T23" fmla="*/ 22 h 22"/>
                <a:gd name="T24" fmla="*/ 26 w 29"/>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2">
                  <a:moveTo>
                    <a:pt x="26" y="22"/>
                  </a:moveTo>
                  <a:cubicBezTo>
                    <a:pt x="24" y="22"/>
                    <a:pt x="23" y="20"/>
                    <a:pt x="22" y="19"/>
                  </a:cubicBezTo>
                  <a:cubicBezTo>
                    <a:pt x="22" y="15"/>
                    <a:pt x="22" y="10"/>
                    <a:pt x="19" y="8"/>
                  </a:cubicBezTo>
                  <a:cubicBezTo>
                    <a:pt x="17" y="7"/>
                    <a:pt x="15" y="6"/>
                    <a:pt x="12" y="6"/>
                  </a:cubicBezTo>
                  <a:cubicBezTo>
                    <a:pt x="9" y="7"/>
                    <a:pt x="7" y="8"/>
                    <a:pt x="6" y="16"/>
                  </a:cubicBezTo>
                  <a:cubicBezTo>
                    <a:pt x="6" y="18"/>
                    <a:pt x="5" y="19"/>
                    <a:pt x="3" y="19"/>
                  </a:cubicBezTo>
                  <a:cubicBezTo>
                    <a:pt x="1" y="19"/>
                    <a:pt x="0" y="17"/>
                    <a:pt x="0" y="16"/>
                  </a:cubicBezTo>
                  <a:cubicBezTo>
                    <a:pt x="1" y="11"/>
                    <a:pt x="2" y="1"/>
                    <a:pt x="12" y="0"/>
                  </a:cubicBezTo>
                  <a:cubicBezTo>
                    <a:pt x="16" y="0"/>
                    <a:pt x="20" y="1"/>
                    <a:pt x="23" y="3"/>
                  </a:cubicBezTo>
                  <a:cubicBezTo>
                    <a:pt x="28" y="7"/>
                    <a:pt x="29" y="14"/>
                    <a:pt x="29" y="18"/>
                  </a:cubicBezTo>
                  <a:cubicBezTo>
                    <a:pt x="29" y="20"/>
                    <a:pt x="28" y="22"/>
                    <a:pt x="26" y="22"/>
                  </a:cubicBezTo>
                  <a:close/>
                  <a:moveTo>
                    <a:pt x="26" y="22"/>
                  </a:moveTo>
                  <a:cubicBezTo>
                    <a:pt x="26" y="22"/>
                    <a:pt x="26" y="22"/>
                    <a:pt x="26"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1" name="Freeform 8"/>
            <p:cNvSpPr>
              <a:spLocks noEditPoints="1"/>
            </p:cNvSpPr>
            <p:nvPr/>
          </p:nvSpPr>
          <p:spPr bwMode="auto">
            <a:xfrm>
              <a:off x="6712" y="2937"/>
              <a:ext cx="97" cy="17"/>
            </a:xfrm>
            <a:custGeom>
              <a:avLst/>
              <a:gdLst>
                <a:gd name="T0" fmla="*/ 37 w 40"/>
                <a:gd name="T1" fmla="*/ 7 h 7"/>
                <a:gd name="T2" fmla="*/ 4 w 40"/>
                <a:gd name="T3" fmla="*/ 7 h 7"/>
                <a:gd name="T4" fmla="*/ 0 w 40"/>
                <a:gd name="T5" fmla="*/ 3 h 7"/>
                <a:gd name="T6" fmla="*/ 4 w 40"/>
                <a:gd name="T7" fmla="*/ 0 h 7"/>
                <a:gd name="T8" fmla="*/ 37 w 40"/>
                <a:gd name="T9" fmla="*/ 0 h 7"/>
                <a:gd name="T10" fmla="*/ 40 w 40"/>
                <a:gd name="T11" fmla="*/ 3 h 7"/>
                <a:gd name="T12" fmla="*/ 37 w 40"/>
                <a:gd name="T13" fmla="*/ 7 h 7"/>
                <a:gd name="T14" fmla="*/ 37 w 40"/>
                <a:gd name="T15" fmla="*/ 7 h 7"/>
                <a:gd name="T16" fmla="*/ 37 w 40"/>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
                  <a:moveTo>
                    <a:pt x="37" y="7"/>
                  </a:moveTo>
                  <a:cubicBezTo>
                    <a:pt x="4" y="7"/>
                    <a:pt x="4" y="7"/>
                    <a:pt x="4" y="7"/>
                  </a:cubicBezTo>
                  <a:cubicBezTo>
                    <a:pt x="2" y="7"/>
                    <a:pt x="0" y="5"/>
                    <a:pt x="0" y="3"/>
                  </a:cubicBezTo>
                  <a:cubicBezTo>
                    <a:pt x="0" y="2"/>
                    <a:pt x="2" y="0"/>
                    <a:pt x="4" y="0"/>
                  </a:cubicBezTo>
                  <a:cubicBezTo>
                    <a:pt x="37" y="0"/>
                    <a:pt x="37" y="0"/>
                    <a:pt x="37" y="0"/>
                  </a:cubicBezTo>
                  <a:cubicBezTo>
                    <a:pt x="39" y="0"/>
                    <a:pt x="40" y="2"/>
                    <a:pt x="40" y="3"/>
                  </a:cubicBezTo>
                  <a:cubicBezTo>
                    <a:pt x="40" y="5"/>
                    <a:pt x="39" y="7"/>
                    <a:pt x="37" y="7"/>
                  </a:cubicBezTo>
                  <a:close/>
                  <a:moveTo>
                    <a:pt x="37" y="7"/>
                  </a:moveTo>
                  <a:cubicBezTo>
                    <a:pt x="37" y="7"/>
                    <a:pt x="37" y="7"/>
                    <a:pt x="37"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2" name="Freeform 9"/>
            <p:cNvSpPr>
              <a:spLocks noEditPoints="1"/>
            </p:cNvSpPr>
            <p:nvPr/>
          </p:nvSpPr>
          <p:spPr bwMode="auto">
            <a:xfrm>
              <a:off x="6794" y="2937"/>
              <a:ext cx="41" cy="67"/>
            </a:xfrm>
            <a:custGeom>
              <a:avLst/>
              <a:gdLst>
                <a:gd name="T0" fmla="*/ 3 w 17"/>
                <a:gd name="T1" fmla="*/ 28 h 28"/>
                <a:gd name="T2" fmla="*/ 0 w 17"/>
                <a:gd name="T3" fmla="*/ 25 h 28"/>
                <a:gd name="T4" fmla="*/ 3 w 17"/>
                <a:gd name="T5" fmla="*/ 21 h 28"/>
                <a:gd name="T6" fmla="*/ 10 w 17"/>
                <a:gd name="T7" fmla="*/ 14 h 28"/>
                <a:gd name="T8" fmla="*/ 3 w 17"/>
                <a:gd name="T9" fmla="*/ 7 h 28"/>
                <a:gd name="T10" fmla="*/ 0 w 17"/>
                <a:gd name="T11" fmla="*/ 3 h 28"/>
                <a:gd name="T12" fmla="*/ 3 w 17"/>
                <a:gd name="T13" fmla="*/ 0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5"/>
                  </a:cubicBezTo>
                  <a:cubicBezTo>
                    <a:pt x="0" y="23"/>
                    <a:pt x="1" y="21"/>
                    <a:pt x="3" y="21"/>
                  </a:cubicBezTo>
                  <a:cubicBezTo>
                    <a:pt x="7" y="21"/>
                    <a:pt x="10" y="18"/>
                    <a:pt x="10" y="14"/>
                  </a:cubicBezTo>
                  <a:cubicBezTo>
                    <a:pt x="10" y="10"/>
                    <a:pt x="7" y="7"/>
                    <a:pt x="3" y="7"/>
                  </a:cubicBezTo>
                  <a:cubicBezTo>
                    <a:pt x="1" y="7"/>
                    <a:pt x="0" y="5"/>
                    <a:pt x="0" y="3"/>
                  </a:cubicBezTo>
                  <a:cubicBezTo>
                    <a:pt x="0" y="2"/>
                    <a:pt x="1" y="0"/>
                    <a:pt x="3" y="0"/>
                  </a:cubicBezTo>
                  <a:cubicBezTo>
                    <a:pt x="10" y="0"/>
                    <a:pt x="17" y="6"/>
                    <a:pt x="17" y="14"/>
                  </a:cubicBezTo>
                  <a:cubicBezTo>
                    <a:pt x="17" y="22"/>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3" name="Freeform 10"/>
            <p:cNvSpPr>
              <a:spLocks noEditPoints="1"/>
            </p:cNvSpPr>
            <p:nvPr/>
          </p:nvSpPr>
          <p:spPr bwMode="auto">
            <a:xfrm>
              <a:off x="6787" y="2987"/>
              <a:ext cx="41" cy="68"/>
            </a:xfrm>
            <a:custGeom>
              <a:avLst/>
              <a:gdLst>
                <a:gd name="T0" fmla="*/ 3 w 17"/>
                <a:gd name="T1" fmla="*/ 28 h 28"/>
                <a:gd name="T2" fmla="*/ 0 w 17"/>
                <a:gd name="T3" fmla="*/ 25 h 28"/>
                <a:gd name="T4" fmla="*/ 3 w 17"/>
                <a:gd name="T5" fmla="*/ 21 h 28"/>
                <a:gd name="T6" fmla="*/ 10 w 17"/>
                <a:gd name="T7" fmla="*/ 14 h 28"/>
                <a:gd name="T8" fmla="*/ 5 w 17"/>
                <a:gd name="T9" fmla="*/ 7 h 28"/>
                <a:gd name="T10" fmla="*/ 3 w 17"/>
                <a:gd name="T11" fmla="*/ 3 h 28"/>
                <a:gd name="T12" fmla="*/ 7 w 17"/>
                <a:gd name="T13" fmla="*/ 1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5"/>
                  </a:cubicBezTo>
                  <a:cubicBezTo>
                    <a:pt x="0" y="23"/>
                    <a:pt x="1" y="21"/>
                    <a:pt x="3" y="21"/>
                  </a:cubicBezTo>
                  <a:cubicBezTo>
                    <a:pt x="7" y="21"/>
                    <a:pt x="10" y="18"/>
                    <a:pt x="10" y="14"/>
                  </a:cubicBezTo>
                  <a:cubicBezTo>
                    <a:pt x="10" y="11"/>
                    <a:pt x="8" y="8"/>
                    <a:pt x="5" y="7"/>
                  </a:cubicBezTo>
                  <a:cubicBezTo>
                    <a:pt x="3" y="6"/>
                    <a:pt x="2" y="4"/>
                    <a:pt x="3" y="3"/>
                  </a:cubicBezTo>
                  <a:cubicBezTo>
                    <a:pt x="3" y="1"/>
                    <a:pt x="5" y="0"/>
                    <a:pt x="7" y="1"/>
                  </a:cubicBezTo>
                  <a:cubicBezTo>
                    <a:pt x="13" y="2"/>
                    <a:pt x="17" y="8"/>
                    <a:pt x="17" y="14"/>
                  </a:cubicBezTo>
                  <a:cubicBezTo>
                    <a:pt x="17" y="22"/>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4" name="Freeform 11"/>
            <p:cNvSpPr>
              <a:spLocks noEditPoints="1"/>
            </p:cNvSpPr>
            <p:nvPr/>
          </p:nvSpPr>
          <p:spPr bwMode="auto">
            <a:xfrm>
              <a:off x="6780" y="3038"/>
              <a:ext cx="41" cy="67"/>
            </a:xfrm>
            <a:custGeom>
              <a:avLst/>
              <a:gdLst>
                <a:gd name="T0" fmla="*/ 3 w 17"/>
                <a:gd name="T1" fmla="*/ 28 h 28"/>
                <a:gd name="T2" fmla="*/ 0 w 17"/>
                <a:gd name="T3" fmla="*/ 24 h 28"/>
                <a:gd name="T4" fmla="*/ 3 w 17"/>
                <a:gd name="T5" fmla="*/ 21 h 28"/>
                <a:gd name="T6" fmla="*/ 10 w 17"/>
                <a:gd name="T7" fmla="*/ 14 h 28"/>
                <a:gd name="T8" fmla="*/ 5 w 17"/>
                <a:gd name="T9" fmla="*/ 7 h 28"/>
                <a:gd name="T10" fmla="*/ 3 w 17"/>
                <a:gd name="T11" fmla="*/ 3 h 28"/>
                <a:gd name="T12" fmla="*/ 7 w 17"/>
                <a:gd name="T13" fmla="*/ 0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4"/>
                  </a:cubicBezTo>
                  <a:cubicBezTo>
                    <a:pt x="0" y="23"/>
                    <a:pt x="1" y="21"/>
                    <a:pt x="3" y="21"/>
                  </a:cubicBezTo>
                  <a:cubicBezTo>
                    <a:pt x="7" y="21"/>
                    <a:pt x="10" y="18"/>
                    <a:pt x="10" y="14"/>
                  </a:cubicBezTo>
                  <a:cubicBezTo>
                    <a:pt x="10" y="10"/>
                    <a:pt x="8" y="8"/>
                    <a:pt x="5" y="7"/>
                  </a:cubicBezTo>
                  <a:cubicBezTo>
                    <a:pt x="3" y="6"/>
                    <a:pt x="2" y="4"/>
                    <a:pt x="3" y="3"/>
                  </a:cubicBezTo>
                  <a:cubicBezTo>
                    <a:pt x="3" y="1"/>
                    <a:pt x="5" y="0"/>
                    <a:pt x="7" y="0"/>
                  </a:cubicBezTo>
                  <a:cubicBezTo>
                    <a:pt x="12" y="2"/>
                    <a:pt x="17" y="8"/>
                    <a:pt x="17" y="14"/>
                  </a:cubicBezTo>
                  <a:cubicBezTo>
                    <a:pt x="17" y="21"/>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5" name="Freeform 12"/>
            <p:cNvSpPr>
              <a:spLocks noEditPoints="1"/>
            </p:cNvSpPr>
            <p:nvPr/>
          </p:nvSpPr>
          <p:spPr bwMode="auto">
            <a:xfrm>
              <a:off x="6770" y="3089"/>
              <a:ext cx="41" cy="67"/>
            </a:xfrm>
            <a:custGeom>
              <a:avLst/>
              <a:gdLst>
                <a:gd name="T0" fmla="*/ 4 w 17"/>
                <a:gd name="T1" fmla="*/ 28 h 28"/>
                <a:gd name="T2" fmla="*/ 0 w 17"/>
                <a:gd name="T3" fmla="*/ 24 h 28"/>
                <a:gd name="T4" fmla="*/ 4 w 17"/>
                <a:gd name="T5" fmla="*/ 21 h 28"/>
                <a:gd name="T6" fmla="*/ 11 w 17"/>
                <a:gd name="T7" fmla="*/ 14 h 28"/>
                <a:gd name="T8" fmla="*/ 6 w 17"/>
                <a:gd name="T9" fmla="*/ 7 h 28"/>
                <a:gd name="T10" fmla="*/ 4 w 17"/>
                <a:gd name="T11" fmla="*/ 3 h 28"/>
                <a:gd name="T12" fmla="*/ 8 w 17"/>
                <a:gd name="T13" fmla="*/ 0 h 28"/>
                <a:gd name="T14" fmla="*/ 17 w 17"/>
                <a:gd name="T15" fmla="*/ 14 h 28"/>
                <a:gd name="T16" fmla="*/ 4 w 17"/>
                <a:gd name="T17" fmla="*/ 28 h 28"/>
                <a:gd name="T18" fmla="*/ 4 w 17"/>
                <a:gd name="T19" fmla="*/ 28 h 28"/>
                <a:gd name="T20" fmla="*/ 4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4" y="28"/>
                  </a:moveTo>
                  <a:cubicBezTo>
                    <a:pt x="2" y="28"/>
                    <a:pt x="0" y="26"/>
                    <a:pt x="0" y="24"/>
                  </a:cubicBezTo>
                  <a:cubicBezTo>
                    <a:pt x="0" y="23"/>
                    <a:pt x="2" y="21"/>
                    <a:pt x="4" y="21"/>
                  </a:cubicBezTo>
                  <a:cubicBezTo>
                    <a:pt x="8" y="21"/>
                    <a:pt x="11" y="18"/>
                    <a:pt x="11" y="14"/>
                  </a:cubicBezTo>
                  <a:cubicBezTo>
                    <a:pt x="11" y="10"/>
                    <a:pt x="9" y="8"/>
                    <a:pt x="6" y="7"/>
                  </a:cubicBezTo>
                  <a:cubicBezTo>
                    <a:pt x="4" y="6"/>
                    <a:pt x="3" y="4"/>
                    <a:pt x="4" y="3"/>
                  </a:cubicBezTo>
                  <a:cubicBezTo>
                    <a:pt x="4" y="1"/>
                    <a:pt x="6" y="0"/>
                    <a:pt x="8" y="0"/>
                  </a:cubicBezTo>
                  <a:cubicBezTo>
                    <a:pt x="14" y="2"/>
                    <a:pt x="17" y="8"/>
                    <a:pt x="17" y="14"/>
                  </a:cubicBezTo>
                  <a:cubicBezTo>
                    <a:pt x="17" y="21"/>
                    <a:pt x="11" y="28"/>
                    <a:pt x="4" y="28"/>
                  </a:cubicBezTo>
                  <a:close/>
                  <a:moveTo>
                    <a:pt x="4" y="28"/>
                  </a:moveTo>
                  <a:cubicBezTo>
                    <a:pt x="4" y="28"/>
                    <a:pt x="4" y="28"/>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6" name="Freeform 13"/>
            <p:cNvSpPr>
              <a:spLocks noEditPoints="1"/>
            </p:cNvSpPr>
            <p:nvPr/>
          </p:nvSpPr>
          <p:spPr bwMode="auto">
            <a:xfrm>
              <a:off x="6589" y="3105"/>
              <a:ext cx="198" cy="51"/>
            </a:xfrm>
            <a:custGeom>
              <a:avLst/>
              <a:gdLst>
                <a:gd name="T0" fmla="*/ 46 w 82"/>
                <a:gd name="T1" fmla="*/ 21 h 21"/>
                <a:gd name="T2" fmla="*/ 25 w 82"/>
                <a:gd name="T3" fmla="*/ 21 h 21"/>
                <a:gd name="T4" fmla="*/ 6 w 82"/>
                <a:gd name="T5" fmla="*/ 9 h 21"/>
                <a:gd name="T6" fmla="*/ 2 w 82"/>
                <a:gd name="T7" fmla="*/ 6 h 21"/>
                <a:gd name="T8" fmla="*/ 1 w 82"/>
                <a:gd name="T9" fmla="*/ 1 h 21"/>
                <a:gd name="T10" fmla="*/ 5 w 82"/>
                <a:gd name="T11" fmla="*/ 1 h 21"/>
                <a:gd name="T12" fmla="*/ 10 w 82"/>
                <a:gd name="T13" fmla="*/ 5 h 21"/>
                <a:gd name="T14" fmla="*/ 26 w 82"/>
                <a:gd name="T15" fmla="*/ 14 h 21"/>
                <a:gd name="T16" fmla="*/ 79 w 82"/>
                <a:gd name="T17" fmla="*/ 14 h 21"/>
                <a:gd name="T18" fmla="*/ 82 w 82"/>
                <a:gd name="T19" fmla="*/ 17 h 21"/>
                <a:gd name="T20" fmla="*/ 79 w 82"/>
                <a:gd name="T21" fmla="*/ 21 h 21"/>
                <a:gd name="T22" fmla="*/ 46 w 82"/>
                <a:gd name="T23" fmla="*/ 21 h 21"/>
                <a:gd name="T24" fmla="*/ 46 w 82"/>
                <a:gd name="T25" fmla="*/ 21 h 21"/>
                <a:gd name="T26" fmla="*/ 46 w 82"/>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21">
                  <a:moveTo>
                    <a:pt x="46" y="21"/>
                  </a:moveTo>
                  <a:cubicBezTo>
                    <a:pt x="39" y="21"/>
                    <a:pt x="31" y="21"/>
                    <a:pt x="25" y="21"/>
                  </a:cubicBezTo>
                  <a:cubicBezTo>
                    <a:pt x="17" y="20"/>
                    <a:pt x="11" y="14"/>
                    <a:pt x="6" y="9"/>
                  </a:cubicBezTo>
                  <a:cubicBezTo>
                    <a:pt x="4" y="8"/>
                    <a:pt x="3" y="7"/>
                    <a:pt x="2" y="6"/>
                  </a:cubicBezTo>
                  <a:cubicBezTo>
                    <a:pt x="0" y="5"/>
                    <a:pt x="0" y="3"/>
                    <a:pt x="1" y="1"/>
                  </a:cubicBezTo>
                  <a:cubicBezTo>
                    <a:pt x="2" y="0"/>
                    <a:pt x="4" y="0"/>
                    <a:pt x="5" y="1"/>
                  </a:cubicBezTo>
                  <a:cubicBezTo>
                    <a:pt x="7" y="2"/>
                    <a:pt x="9" y="3"/>
                    <a:pt x="10" y="5"/>
                  </a:cubicBezTo>
                  <a:cubicBezTo>
                    <a:pt x="15" y="9"/>
                    <a:pt x="20" y="14"/>
                    <a:pt x="26" y="14"/>
                  </a:cubicBezTo>
                  <a:cubicBezTo>
                    <a:pt x="42" y="15"/>
                    <a:pt x="78" y="14"/>
                    <a:pt x="79" y="14"/>
                  </a:cubicBezTo>
                  <a:cubicBezTo>
                    <a:pt x="80" y="14"/>
                    <a:pt x="82" y="16"/>
                    <a:pt x="82" y="17"/>
                  </a:cubicBezTo>
                  <a:cubicBezTo>
                    <a:pt x="82" y="19"/>
                    <a:pt x="80" y="21"/>
                    <a:pt x="79" y="21"/>
                  </a:cubicBezTo>
                  <a:cubicBezTo>
                    <a:pt x="78" y="21"/>
                    <a:pt x="62" y="21"/>
                    <a:pt x="46" y="21"/>
                  </a:cubicBezTo>
                  <a:close/>
                  <a:moveTo>
                    <a:pt x="46" y="21"/>
                  </a:moveTo>
                  <a:cubicBezTo>
                    <a:pt x="46" y="21"/>
                    <a:pt x="46" y="21"/>
                    <a:pt x="46"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7" name="Freeform 14"/>
            <p:cNvSpPr>
              <a:spLocks noEditPoints="1"/>
            </p:cNvSpPr>
            <p:nvPr/>
          </p:nvSpPr>
          <p:spPr bwMode="auto">
            <a:xfrm>
              <a:off x="6712" y="2884"/>
              <a:ext cx="27" cy="70"/>
            </a:xfrm>
            <a:custGeom>
              <a:avLst/>
              <a:gdLst>
                <a:gd name="T0" fmla="*/ 4 w 11"/>
                <a:gd name="T1" fmla="*/ 29 h 29"/>
                <a:gd name="T2" fmla="*/ 2 w 11"/>
                <a:gd name="T3" fmla="*/ 28 h 29"/>
                <a:gd name="T4" fmla="*/ 1 w 11"/>
                <a:gd name="T5" fmla="*/ 24 h 29"/>
                <a:gd name="T6" fmla="*/ 5 w 11"/>
                <a:gd name="T7" fmla="*/ 3 h 29"/>
                <a:gd name="T8" fmla="*/ 8 w 11"/>
                <a:gd name="T9" fmla="*/ 0 h 29"/>
                <a:gd name="T10" fmla="*/ 11 w 11"/>
                <a:gd name="T11" fmla="*/ 3 h 29"/>
                <a:gd name="T12" fmla="*/ 6 w 11"/>
                <a:gd name="T13" fmla="*/ 27 h 29"/>
                <a:gd name="T14" fmla="*/ 4 w 11"/>
                <a:gd name="T15" fmla="*/ 29 h 29"/>
                <a:gd name="T16" fmla="*/ 4 w 11"/>
                <a:gd name="T17" fmla="*/ 29 h 29"/>
                <a:gd name="T18" fmla="*/ 4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4" y="29"/>
                  </a:moveTo>
                  <a:cubicBezTo>
                    <a:pt x="3" y="29"/>
                    <a:pt x="2" y="28"/>
                    <a:pt x="2" y="28"/>
                  </a:cubicBezTo>
                  <a:cubicBezTo>
                    <a:pt x="0" y="27"/>
                    <a:pt x="0" y="25"/>
                    <a:pt x="1" y="24"/>
                  </a:cubicBezTo>
                  <a:cubicBezTo>
                    <a:pt x="1" y="24"/>
                    <a:pt x="3" y="19"/>
                    <a:pt x="5" y="3"/>
                  </a:cubicBezTo>
                  <a:cubicBezTo>
                    <a:pt x="5" y="1"/>
                    <a:pt x="7" y="0"/>
                    <a:pt x="8" y="0"/>
                  </a:cubicBezTo>
                  <a:cubicBezTo>
                    <a:pt x="10" y="0"/>
                    <a:pt x="11" y="2"/>
                    <a:pt x="11" y="3"/>
                  </a:cubicBezTo>
                  <a:cubicBezTo>
                    <a:pt x="10" y="21"/>
                    <a:pt x="7" y="26"/>
                    <a:pt x="6" y="27"/>
                  </a:cubicBezTo>
                  <a:cubicBezTo>
                    <a:pt x="6" y="28"/>
                    <a:pt x="5" y="29"/>
                    <a:pt x="4" y="29"/>
                  </a:cubicBezTo>
                  <a:close/>
                  <a:moveTo>
                    <a:pt x="4" y="29"/>
                  </a:moveTo>
                  <a:cubicBezTo>
                    <a:pt x="4" y="29"/>
                    <a:pt x="4" y="29"/>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8" name="Freeform 15"/>
            <p:cNvSpPr>
              <a:spLocks noEditPoints="1"/>
            </p:cNvSpPr>
            <p:nvPr/>
          </p:nvSpPr>
          <p:spPr bwMode="auto">
            <a:xfrm>
              <a:off x="6589" y="2886"/>
              <a:ext cx="92" cy="123"/>
            </a:xfrm>
            <a:custGeom>
              <a:avLst/>
              <a:gdLst>
                <a:gd name="T0" fmla="*/ 3 w 38"/>
                <a:gd name="T1" fmla="*/ 51 h 51"/>
                <a:gd name="T2" fmla="*/ 0 w 38"/>
                <a:gd name="T3" fmla="*/ 48 h 51"/>
                <a:gd name="T4" fmla="*/ 2 w 38"/>
                <a:gd name="T5" fmla="*/ 44 h 51"/>
                <a:gd name="T6" fmla="*/ 31 w 38"/>
                <a:gd name="T7" fmla="*/ 2 h 51"/>
                <a:gd name="T8" fmla="*/ 35 w 38"/>
                <a:gd name="T9" fmla="*/ 0 h 51"/>
                <a:gd name="T10" fmla="*/ 37 w 38"/>
                <a:gd name="T11" fmla="*/ 4 h 51"/>
                <a:gd name="T12" fmla="*/ 3 w 38"/>
                <a:gd name="T13" fmla="*/ 51 h 51"/>
                <a:gd name="T14" fmla="*/ 3 w 38"/>
                <a:gd name="T15" fmla="*/ 51 h 51"/>
                <a:gd name="T16" fmla="*/ 3 w 38"/>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1">
                  <a:moveTo>
                    <a:pt x="3" y="51"/>
                  </a:moveTo>
                  <a:cubicBezTo>
                    <a:pt x="1" y="51"/>
                    <a:pt x="0" y="49"/>
                    <a:pt x="0" y="48"/>
                  </a:cubicBezTo>
                  <a:cubicBezTo>
                    <a:pt x="0" y="46"/>
                    <a:pt x="1" y="45"/>
                    <a:pt x="2" y="44"/>
                  </a:cubicBezTo>
                  <a:cubicBezTo>
                    <a:pt x="6" y="43"/>
                    <a:pt x="27" y="21"/>
                    <a:pt x="31" y="2"/>
                  </a:cubicBezTo>
                  <a:cubicBezTo>
                    <a:pt x="32" y="1"/>
                    <a:pt x="33" y="0"/>
                    <a:pt x="35" y="0"/>
                  </a:cubicBezTo>
                  <a:cubicBezTo>
                    <a:pt x="37" y="1"/>
                    <a:pt x="38" y="2"/>
                    <a:pt x="37" y="4"/>
                  </a:cubicBezTo>
                  <a:cubicBezTo>
                    <a:pt x="32" y="24"/>
                    <a:pt x="9" y="51"/>
                    <a:pt x="3" y="51"/>
                  </a:cubicBezTo>
                  <a:close/>
                  <a:moveTo>
                    <a:pt x="3" y="51"/>
                  </a:moveTo>
                  <a:cubicBezTo>
                    <a:pt x="3" y="51"/>
                    <a:pt x="3" y="51"/>
                    <a:pt x="3"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9" name="Freeform 16"/>
            <p:cNvSpPr>
              <a:spLocks noEditPoints="1"/>
            </p:cNvSpPr>
            <p:nvPr/>
          </p:nvSpPr>
          <p:spPr bwMode="auto">
            <a:xfrm>
              <a:off x="6466" y="2975"/>
              <a:ext cx="140" cy="181"/>
            </a:xfrm>
            <a:custGeom>
              <a:avLst/>
              <a:gdLst>
                <a:gd name="T0" fmla="*/ 44 w 58"/>
                <a:gd name="T1" fmla="*/ 75 h 75"/>
                <a:gd name="T2" fmla="*/ 13 w 58"/>
                <a:gd name="T3" fmla="*/ 75 h 75"/>
                <a:gd name="T4" fmla="*/ 0 w 58"/>
                <a:gd name="T5" fmla="*/ 60 h 75"/>
                <a:gd name="T6" fmla="*/ 0 w 58"/>
                <a:gd name="T7" fmla="*/ 15 h 75"/>
                <a:gd name="T8" fmla="*/ 13 w 58"/>
                <a:gd name="T9" fmla="*/ 0 h 75"/>
                <a:gd name="T10" fmla="*/ 44 w 58"/>
                <a:gd name="T11" fmla="*/ 0 h 75"/>
                <a:gd name="T12" fmla="*/ 58 w 58"/>
                <a:gd name="T13" fmla="*/ 15 h 75"/>
                <a:gd name="T14" fmla="*/ 58 w 58"/>
                <a:gd name="T15" fmla="*/ 60 h 75"/>
                <a:gd name="T16" fmla="*/ 44 w 58"/>
                <a:gd name="T17" fmla="*/ 75 h 75"/>
                <a:gd name="T18" fmla="*/ 13 w 58"/>
                <a:gd name="T19" fmla="*/ 6 h 75"/>
                <a:gd name="T20" fmla="*/ 6 w 58"/>
                <a:gd name="T21" fmla="*/ 15 h 75"/>
                <a:gd name="T22" fmla="*/ 6 w 58"/>
                <a:gd name="T23" fmla="*/ 60 h 75"/>
                <a:gd name="T24" fmla="*/ 13 w 58"/>
                <a:gd name="T25" fmla="*/ 68 h 75"/>
                <a:gd name="T26" fmla="*/ 44 w 58"/>
                <a:gd name="T27" fmla="*/ 68 h 75"/>
                <a:gd name="T28" fmla="*/ 51 w 58"/>
                <a:gd name="T29" fmla="*/ 60 h 75"/>
                <a:gd name="T30" fmla="*/ 51 w 58"/>
                <a:gd name="T31" fmla="*/ 15 h 75"/>
                <a:gd name="T32" fmla="*/ 44 w 58"/>
                <a:gd name="T33" fmla="*/ 6 h 75"/>
                <a:gd name="T34" fmla="*/ 13 w 58"/>
                <a:gd name="T35" fmla="*/ 6 h 75"/>
                <a:gd name="T36" fmla="*/ 13 w 58"/>
                <a:gd name="T37" fmla="*/ 6 h 75"/>
                <a:gd name="T38" fmla="*/ 13 w 58"/>
                <a:gd name="T39"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75">
                  <a:moveTo>
                    <a:pt x="44" y="75"/>
                  </a:moveTo>
                  <a:cubicBezTo>
                    <a:pt x="13" y="75"/>
                    <a:pt x="13" y="75"/>
                    <a:pt x="13" y="75"/>
                  </a:cubicBezTo>
                  <a:cubicBezTo>
                    <a:pt x="6" y="75"/>
                    <a:pt x="0" y="68"/>
                    <a:pt x="0" y="60"/>
                  </a:cubicBezTo>
                  <a:cubicBezTo>
                    <a:pt x="0" y="15"/>
                    <a:pt x="0" y="15"/>
                    <a:pt x="0" y="15"/>
                  </a:cubicBezTo>
                  <a:cubicBezTo>
                    <a:pt x="0" y="7"/>
                    <a:pt x="6" y="0"/>
                    <a:pt x="13" y="0"/>
                  </a:cubicBezTo>
                  <a:cubicBezTo>
                    <a:pt x="44" y="0"/>
                    <a:pt x="44" y="0"/>
                    <a:pt x="44" y="0"/>
                  </a:cubicBezTo>
                  <a:cubicBezTo>
                    <a:pt x="52" y="0"/>
                    <a:pt x="58" y="7"/>
                    <a:pt x="58" y="15"/>
                  </a:cubicBezTo>
                  <a:cubicBezTo>
                    <a:pt x="58" y="60"/>
                    <a:pt x="58" y="60"/>
                    <a:pt x="58" y="60"/>
                  </a:cubicBezTo>
                  <a:cubicBezTo>
                    <a:pt x="58" y="68"/>
                    <a:pt x="52" y="75"/>
                    <a:pt x="44" y="75"/>
                  </a:cubicBezTo>
                  <a:close/>
                  <a:moveTo>
                    <a:pt x="13" y="6"/>
                  </a:moveTo>
                  <a:cubicBezTo>
                    <a:pt x="10" y="6"/>
                    <a:pt x="6" y="10"/>
                    <a:pt x="6" y="15"/>
                  </a:cubicBezTo>
                  <a:cubicBezTo>
                    <a:pt x="6" y="60"/>
                    <a:pt x="6" y="60"/>
                    <a:pt x="6" y="60"/>
                  </a:cubicBezTo>
                  <a:cubicBezTo>
                    <a:pt x="6" y="65"/>
                    <a:pt x="10" y="68"/>
                    <a:pt x="13" y="68"/>
                  </a:cubicBezTo>
                  <a:cubicBezTo>
                    <a:pt x="44" y="68"/>
                    <a:pt x="44" y="68"/>
                    <a:pt x="44" y="68"/>
                  </a:cubicBezTo>
                  <a:cubicBezTo>
                    <a:pt x="48" y="68"/>
                    <a:pt x="51" y="65"/>
                    <a:pt x="51" y="60"/>
                  </a:cubicBezTo>
                  <a:cubicBezTo>
                    <a:pt x="51" y="15"/>
                    <a:pt x="51" y="15"/>
                    <a:pt x="51" y="15"/>
                  </a:cubicBezTo>
                  <a:cubicBezTo>
                    <a:pt x="51" y="10"/>
                    <a:pt x="48" y="6"/>
                    <a:pt x="44" y="6"/>
                  </a:cubicBezTo>
                  <a:lnTo>
                    <a:pt x="13" y="6"/>
                  </a:ln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0" name="Freeform 17"/>
            <p:cNvSpPr>
              <a:spLocks noEditPoints="1"/>
            </p:cNvSpPr>
            <p:nvPr/>
          </p:nvSpPr>
          <p:spPr bwMode="auto">
            <a:xfrm>
              <a:off x="6510" y="3069"/>
              <a:ext cx="41" cy="56"/>
            </a:xfrm>
            <a:custGeom>
              <a:avLst/>
              <a:gdLst>
                <a:gd name="T0" fmla="*/ 7 w 17"/>
                <a:gd name="T1" fmla="*/ 23 h 23"/>
                <a:gd name="T2" fmla="*/ 5 w 17"/>
                <a:gd name="T3" fmla="*/ 22 h 23"/>
                <a:gd name="T4" fmla="*/ 1 w 17"/>
                <a:gd name="T5" fmla="*/ 7 h 23"/>
                <a:gd name="T6" fmla="*/ 10 w 17"/>
                <a:gd name="T7" fmla="*/ 0 h 23"/>
                <a:gd name="T8" fmla="*/ 15 w 17"/>
                <a:gd name="T9" fmla="*/ 3 h 23"/>
                <a:gd name="T10" fmla="*/ 16 w 17"/>
                <a:gd name="T11" fmla="*/ 9 h 23"/>
                <a:gd name="T12" fmla="*/ 14 w 17"/>
                <a:gd name="T13" fmla="*/ 11 h 23"/>
                <a:gd name="T14" fmla="*/ 12 w 17"/>
                <a:gd name="T15" fmla="*/ 8 h 23"/>
                <a:gd name="T16" fmla="*/ 11 w 17"/>
                <a:gd name="T17" fmla="*/ 6 h 23"/>
                <a:gd name="T18" fmla="*/ 9 w 17"/>
                <a:gd name="T19" fmla="*/ 5 h 23"/>
                <a:gd name="T20" fmla="*/ 6 w 17"/>
                <a:gd name="T21" fmla="*/ 8 h 23"/>
                <a:gd name="T22" fmla="*/ 10 w 17"/>
                <a:gd name="T23" fmla="*/ 19 h 23"/>
                <a:gd name="T24" fmla="*/ 9 w 17"/>
                <a:gd name="T25" fmla="*/ 22 h 23"/>
                <a:gd name="T26" fmla="*/ 7 w 17"/>
                <a:gd name="T27" fmla="*/ 23 h 23"/>
                <a:gd name="T28" fmla="*/ 7 w 17"/>
                <a:gd name="T29" fmla="*/ 23 h 23"/>
                <a:gd name="T30" fmla="*/ 7 w 17"/>
                <a:gd name="T3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3">
                  <a:moveTo>
                    <a:pt x="7" y="23"/>
                  </a:moveTo>
                  <a:cubicBezTo>
                    <a:pt x="7" y="23"/>
                    <a:pt x="6" y="22"/>
                    <a:pt x="5" y="22"/>
                  </a:cubicBezTo>
                  <a:cubicBezTo>
                    <a:pt x="1" y="14"/>
                    <a:pt x="0" y="11"/>
                    <a:pt x="1" y="7"/>
                  </a:cubicBezTo>
                  <a:cubicBezTo>
                    <a:pt x="1" y="3"/>
                    <a:pt x="5" y="0"/>
                    <a:pt x="10" y="0"/>
                  </a:cubicBezTo>
                  <a:cubicBezTo>
                    <a:pt x="12" y="0"/>
                    <a:pt x="14" y="2"/>
                    <a:pt x="15" y="3"/>
                  </a:cubicBezTo>
                  <a:cubicBezTo>
                    <a:pt x="16" y="5"/>
                    <a:pt x="17" y="7"/>
                    <a:pt x="16" y="9"/>
                  </a:cubicBezTo>
                  <a:cubicBezTo>
                    <a:pt x="16" y="10"/>
                    <a:pt x="15" y="11"/>
                    <a:pt x="14" y="11"/>
                  </a:cubicBezTo>
                  <a:cubicBezTo>
                    <a:pt x="12" y="11"/>
                    <a:pt x="11" y="10"/>
                    <a:pt x="12" y="8"/>
                  </a:cubicBezTo>
                  <a:cubicBezTo>
                    <a:pt x="12" y="8"/>
                    <a:pt x="12" y="7"/>
                    <a:pt x="11" y="6"/>
                  </a:cubicBezTo>
                  <a:cubicBezTo>
                    <a:pt x="11" y="5"/>
                    <a:pt x="10" y="5"/>
                    <a:pt x="9" y="5"/>
                  </a:cubicBezTo>
                  <a:cubicBezTo>
                    <a:pt x="7" y="5"/>
                    <a:pt x="6" y="6"/>
                    <a:pt x="6" y="8"/>
                  </a:cubicBezTo>
                  <a:cubicBezTo>
                    <a:pt x="5" y="10"/>
                    <a:pt x="6" y="12"/>
                    <a:pt x="10" y="19"/>
                  </a:cubicBezTo>
                  <a:cubicBezTo>
                    <a:pt x="10" y="20"/>
                    <a:pt x="10" y="22"/>
                    <a:pt x="9" y="22"/>
                  </a:cubicBezTo>
                  <a:cubicBezTo>
                    <a:pt x="8" y="23"/>
                    <a:pt x="8" y="23"/>
                    <a:pt x="7" y="23"/>
                  </a:cubicBezTo>
                  <a:close/>
                  <a:moveTo>
                    <a:pt x="7" y="23"/>
                  </a:moveTo>
                  <a:cubicBezTo>
                    <a:pt x="7" y="23"/>
                    <a:pt x="7" y="23"/>
                    <a:pt x="7"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1" name="Freeform 18"/>
            <p:cNvSpPr>
              <a:spLocks noEditPoints="1"/>
            </p:cNvSpPr>
            <p:nvPr/>
          </p:nvSpPr>
          <p:spPr bwMode="auto">
            <a:xfrm>
              <a:off x="6519" y="3110"/>
              <a:ext cx="17" cy="17"/>
            </a:xfrm>
            <a:custGeom>
              <a:avLst/>
              <a:gdLst>
                <a:gd name="T0" fmla="*/ 5 w 7"/>
                <a:gd name="T1" fmla="*/ 7 h 7"/>
                <a:gd name="T2" fmla="*/ 4 w 7"/>
                <a:gd name="T3" fmla="*/ 7 h 7"/>
                <a:gd name="T4" fmla="*/ 1 w 7"/>
                <a:gd name="T5" fmla="*/ 4 h 7"/>
                <a:gd name="T6" fmla="*/ 2 w 7"/>
                <a:gd name="T7" fmla="*/ 1 h 7"/>
                <a:gd name="T8" fmla="*/ 5 w 7"/>
                <a:gd name="T9" fmla="*/ 2 h 7"/>
                <a:gd name="T10" fmla="*/ 6 w 7"/>
                <a:gd name="T11" fmla="*/ 2 h 7"/>
                <a:gd name="T12" fmla="*/ 7 w 7"/>
                <a:gd name="T13" fmla="*/ 5 h 7"/>
                <a:gd name="T14" fmla="*/ 5 w 7"/>
                <a:gd name="T15" fmla="*/ 7 h 7"/>
                <a:gd name="T16" fmla="*/ 5 w 7"/>
                <a:gd name="T17" fmla="*/ 7 h 7"/>
                <a:gd name="T18" fmla="*/ 5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7"/>
                  </a:moveTo>
                  <a:cubicBezTo>
                    <a:pt x="4" y="7"/>
                    <a:pt x="4" y="7"/>
                    <a:pt x="4" y="7"/>
                  </a:cubicBezTo>
                  <a:cubicBezTo>
                    <a:pt x="2" y="6"/>
                    <a:pt x="2" y="5"/>
                    <a:pt x="1" y="4"/>
                  </a:cubicBezTo>
                  <a:cubicBezTo>
                    <a:pt x="0" y="3"/>
                    <a:pt x="1" y="1"/>
                    <a:pt x="2" y="1"/>
                  </a:cubicBezTo>
                  <a:cubicBezTo>
                    <a:pt x="3" y="0"/>
                    <a:pt x="5" y="1"/>
                    <a:pt x="5" y="2"/>
                  </a:cubicBezTo>
                  <a:cubicBezTo>
                    <a:pt x="5" y="2"/>
                    <a:pt x="6" y="2"/>
                    <a:pt x="6" y="2"/>
                  </a:cubicBezTo>
                  <a:cubicBezTo>
                    <a:pt x="7" y="3"/>
                    <a:pt x="7" y="4"/>
                    <a:pt x="7" y="5"/>
                  </a:cubicBezTo>
                  <a:cubicBezTo>
                    <a:pt x="7" y="6"/>
                    <a:pt x="6" y="7"/>
                    <a:pt x="5" y="7"/>
                  </a:cubicBezTo>
                  <a:close/>
                  <a:moveTo>
                    <a:pt x="5" y="7"/>
                  </a:moveTo>
                  <a:cubicBezTo>
                    <a:pt x="5" y="7"/>
                    <a:pt x="5" y="7"/>
                    <a:pt x="5"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2" name="Freeform 19"/>
            <p:cNvSpPr>
              <a:spLocks noEditPoints="1"/>
            </p:cNvSpPr>
            <p:nvPr/>
          </p:nvSpPr>
          <p:spPr bwMode="auto">
            <a:xfrm>
              <a:off x="6529" y="3079"/>
              <a:ext cx="46" cy="48"/>
            </a:xfrm>
            <a:custGeom>
              <a:avLst/>
              <a:gdLst>
                <a:gd name="T0" fmla="*/ 2 w 19"/>
                <a:gd name="T1" fmla="*/ 20 h 20"/>
                <a:gd name="T2" fmla="*/ 0 w 19"/>
                <a:gd name="T3" fmla="*/ 18 h 20"/>
                <a:gd name="T4" fmla="*/ 2 w 19"/>
                <a:gd name="T5" fmla="*/ 15 h 20"/>
                <a:gd name="T6" fmla="*/ 13 w 19"/>
                <a:gd name="T7" fmla="*/ 10 h 20"/>
                <a:gd name="T8" fmla="*/ 12 w 19"/>
                <a:gd name="T9" fmla="*/ 6 h 20"/>
                <a:gd name="T10" fmla="*/ 10 w 19"/>
                <a:gd name="T11" fmla="*/ 5 h 20"/>
                <a:gd name="T12" fmla="*/ 8 w 19"/>
                <a:gd name="T13" fmla="*/ 6 h 20"/>
                <a:gd name="T14" fmla="*/ 5 w 19"/>
                <a:gd name="T15" fmla="*/ 7 h 20"/>
                <a:gd name="T16" fmla="*/ 4 w 19"/>
                <a:gd name="T17" fmla="*/ 3 h 20"/>
                <a:gd name="T18" fmla="*/ 9 w 19"/>
                <a:gd name="T19" fmla="*/ 0 h 20"/>
                <a:gd name="T20" fmla="*/ 15 w 19"/>
                <a:gd name="T21" fmla="*/ 2 h 20"/>
                <a:gd name="T22" fmla="*/ 17 w 19"/>
                <a:gd name="T23" fmla="*/ 13 h 20"/>
                <a:gd name="T24" fmla="*/ 3 w 19"/>
                <a:gd name="T25" fmla="*/ 20 h 20"/>
                <a:gd name="T26" fmla="*/ 2 w 19"/>
                <a:gd name="T27" fmla="*/ 20 h 20"/>
                <a:gd name="T28" fmla="*/ 2 w 19"/>
                <a:gd name="T29" fmla="*/ 20 h 20"/>
                <a:gd name="T30" fmla="*/ 2 w 19"/>
                <a:gd name="T3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0">
                  <a:moveTo>
                    <a:pt x="2" y="20"/>
                  </a:moveTo>
                  <a:cubicBezTo>
                    <a:pt x="1" y="20"/>
                    <a:pt x="0" y="19"/>
                    <a:pt x="0" y="18"/>
                  </a:cubicBezTo>
                  <a:cubicBezTo>
                    <a:pt x="0" y="17"/>
                    <a:pt x="0" y="16"/>
                    <a:pt x="2" y="15"/>
                  </a:cubicBezTo>
                  <a:cubicBezTo>
                    <a:pt x="9" y="13"/>
                    <a:pt x="11" y="12"/>
                    <a:pt x="13" y="10"/>
                  </a:cubicBezTo>
                  <a:cubicBezTo>
                    <a:pt x="14" y="9"/>
                    <a:pt x="13" y="7"/>
                    <a:pt x="12" y="6"/>
                  </a:cubicBezTo>
                  <a:cubicBezTo>
                    <a:pt x="11" y="5"/>
                    <a:pt x="11" y="5"/>
                    <a:pt x="10" y="5"/>
                  </a:cubicBezTo>
                  <a:cubicBezTo>
                    <a:pt x="9" y="5"/>
                    <a:pt x="8" y="6"/>
                    <a:pt x="8" y="6"/>
                  </a:cubicBezTo>
                  <a:cubicBezTo>
                    <a:pt x="7" y="7"/>
                    <a:pt x="6" y="7"/>
                    <a:pt x="5" y="7"/>
                  </a:cubicBezTo>
                  <a:cubicBezTo>
                    <a:pt x="3" y="6"/>
                    <a:pt x="3" y="4"/>
                    <a:pt x="4" y="3"/>
                  </a:cubicBezTo>
                  <a:cubicBezTo>
                    <a:pt x="5" y="2"/>
                    <a:pt x="7" y="1"/>
                    <a:pt x="9" y="0"/>
                  </a:cubicBezTo>
                  <a:cubicBezTo>
                    <a:pt x="11" y="0"/>
                    <a:pt x="13" y="0"/>
                    <a:pt x="15" y="2"/>
                  </a:cubicBezTo>
                  <a:cubicBezTo>
                    <a:pt x="19" y="4"/>
                    <a:pt x="19" y="10"/>
                    <a:pt x="17" y="13"/>
                  </a:cubicBezTo>
                  <a:cubicBezTo>
                    <a:pt x="14" y="16"/>
                    <a:pt x="11" y="18"/>
                    <a:pt x="3" y="20"/>
                  </a:cubicBezTo>
                  <a:cubicBezTo>
                    <a:pt x="3" y="20"/>
                    <a:pt x="3" y="20"/>
                    <a:pt x="2" y="20"/>
                  </a:cubicBezTo>
                  <a:close/>
                  <a:moveTo>
                    <a:pt x="2" y="20"/>
                  </a:moveTo>
                  <a:cubicBezTo>
                    <a:pt x="2" y="20"/>
                    <a:pt x="2" y="20"/>
                    <a:pt x="2"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3" name="Freeform 20"/>
            <p:cNvSpPr>
              <a:spLocks noEditPoints="1"/>
            </p:cNvSpPr>
            <p:nvPr/>
          </p:nvSpPr>
          <p:spPr bwMode="auto">
            <a:xfrm>
              <a:off x="6524" y="3115"/>
              <a:ext cx="20" cy="12"/>
            </a:xfrm>
            <a:custGeom>
              <a:avLst/>
              <a:gdLst>
                <a:gd name="T0" fmla="*/ 4 w 8"/>
                <a:gd name="T1" fmla="*/ 5 h 5"/>
                <a:gd name="T2" fmla="*/ 2 w 8"/>
                <a:gd name="T3" fmla="*/ 5 h 5"/>
                <a:gd name="T4" fmla="*/ 0 w 8"/>
                <a:gd name="T5" fmla="*/ 1 h 5"/>
                <a:gd name="T6" fmla="*/ 4 w 8"/>
                <a:gd name="T7" fmla="*/ 0 h 5"/>
                <a:gd name="T8" fmla="*/ 4 w 8"/>
                <a:gd name="T9" fmla="*/ 0 h 5"/>
                <a:gd name="T10" fmla="*/ 7 w 8"/>
                <a:gd name="T11" fmla="*/ 2 h 5"/>
                <a:gd name="T12" fmla="*/ 6 w 8"/>
                <a:gd name="T13" fmla="*/ 5 h 5"/>
                <a:gd name="T14" fmla="*/ 4 w 8"/>
                <a:gd name="T15" fmla="*/ 5 h 5"/>
                <a:gd name="T16" fmla="*/ 4 w 8"/>
                <a:gd name="T17" fmla="*/ 5 h 5"/>
                <a:gd name="T18" fmla="*/ 4 w 8"/>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4" y="5"/>
                  </a:moveTo>
                  <a:cubicBezTo>
                    <a:pt x="3" y="5"/>
                    <a:pt x="2" y="5"/>
                    <a:pt x="2" y="5"/>
                  </a:cubicBezTo>
                  <a:cubicBezTo>
                    <a:pt x="1" y="4"/>
                    <a:pt x="0" y="3"/>
                    <a:pt x="0" y="1"/>
                  </a:cubicBezTo>
                  <a:cubicBezTo>
                    <a:pt x="1" y="0"/>
                    <a:pt x="2" y="0"/>
                    <a:pt x="4" y="0"/>
                  </a:cubicBezTo>
                  <a:cubicBezTo>
                    <a:pt x="4" y="0"/>
                    <a:pt x="4" y="0"/>
                    <a:pt x="4" y="0"/>
                  </a:cubicBezTo>
                  <a:cubicBezTo>
                    <a:pt x="5" y="0"/>
                    <a:pt x="7" y="0"/>
                    <a:pt x="7" y="2"/>
                  </a:cubicBezTo>
                  <a:cubicBezTo>
                    <a:pt x="8" y="3"/>
                    <a:pt x="7" y="4"/>
                    <a:pt x="6" y="5"/>
                  </a:cubicBezTo>
                  <a:cubicBezTo>
                    <a:pt x="5" y="5"/>
                    <a:pt x="4" y="5"/>
                    <a:pt x="4" y="5"/>
                  </a:cubicBezTo>
                  <a:close/>
                  <a:moveTo>
                    <a:pt x="4" y="5"/>
                  </a:moveTo>
                  <a:cubicBezTo>
                    <a:pt x="4" y="5"/>
                    <a:pt x="4" y="5"/>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nvGrpSpPr>
          <p:cNvPr id="134" name="Group 4"/>
          <p:cNvGrpSpPr>
            <a:grpSpLocks noChangeAspect="1"/>
          </p:cNvGrpSpPr>
          <p:nvPr/>
        </p:nvGrpSpPr>
        <p:grpSpPr bwMode="auto">
          <a:xfrm rot="10800000">
            <a:off x="8271592" y="4361406"/>
            <a:ext cx="477220" cy="448767"/>
            <a:chOff x="6466" y="2809"/>
            <a:chExt cx="369" cy="347"/>
          </a:xfrm>
          <a:solidFill>
            <a:srgbClr val="C00000"/>
          </a:solidFill>
        </p:grpSpPr>
        <p:sp>
          <p:nvSpPr>
            <p:cNvPr id="135" name="Freeform 5"/>
            <p:cNvSpPr>
              <a:spLocks noEditPoints="1"/>
            </p:cNvSpPr>
            <p:nvPr/>
          </p:nvSpPr>
          <p:spPr bwMode="auto">
            <a:xfrm>
              <a:off x="6664" y="2840"/>
              <a:ext cx="24" cy="61"/>
            </a:xfrm>
            <a:custGeom>
              <a:avLst/>
              <a:gdLst>
                <a:gd name="T0" fmla="*/ 3 w 10"/>
                <a:gd name="T1" fmla="*/ 25 h 25"/>
                <a:gd name="T2" fmla="*/ 2 w 10"/>
                <a:gd name="T3" fmla="*/ 25 h 25"/>
                <a:gd name="T4" fmla="*/ 0 w 10"/>
                <a:gd name="T5" fmla="*/ 21 h 25"/>
                <a:gd name="T6" fmla="*/ 3 w 10"/>
                <a:gd name="T7" fmla="*/ 3 h 25"/>
                <a:gd name="T8" fmla="*/ 7 w 10"/>
                <a:gd name="T9" fmla="*/ 0 h 25"/>
                <a:gd name="T10" fmla="*/ 9 w 10"/>
                <a:gd name="T11" fmla="*/ 3 h 25"/>
                <a:gd name="T12" fmla="*/ 6 w 10"/>
                <a:gd name="T13" fmla="*/ 23 h 25"/>
                <a:gd name="T14" fmla="*/ 3 w 10"/>
                <a:gd name="T15" fmla="*/ 25 h 25"/>
                <a:gd name="T16" fmla="*/ 3 w 10"/>
                <a:gd name="T17" fmla="*/ 25 h 25"/>
                <a:gd name="T18" fmla="*/ 3 w 10"/>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5">
                  <a:moveTo>
                    <a:pt x="3" y="25"/>
                  </a:moveTo>
                  <a:cubicBezTo>
                    <a:pt x="3" y="25"/>
                    <a:pt x="3" y="25"/>
                    <a:pt x="2" y="25"/>
                  </a:cubicBezTo>
                  <a:cubicBezTo>
                    <a:pt x="1" y="25"/>
                    <a:pt x="0" y="23"/>
                    <a:pt x="0" y="21"/>
                  </a:cubicBezTo>
                  <a:cubicBezTo>
                    <a:pt x="1" y="18"/>
                    <a:pt x="3" y="7"/>
                    <a:pt x="3" y="3"/>
                  </a:cubicBezTo>
                  <a:cubicBezTo>
                    <a:pt x="3" y="1"/>
                    <a:pt x="5" y="0"/>
                    <a:pt x="7" y="0"/>
                  </a:cubicBezTo>
                  <a:cubicBezTo>
                    <a:pt x="8" y="0"/>
                    <a:pt x="10" y="2"/>
                    <a:pt x="9" y="3"/>
                  </a:cubicBezTo>
                  <a:cubicBezTo>
                    <a:pt x="9" y="5"/>
                    <a:pt x="8" y="18"/>
                    <a:pt x="6" y="23"/>
                  </a:cubicBezTo>
                  <a:cubicBezTo>
                    <a:pt x="6" y="24"/>
                    <a:pt x="5" y="25"/>
                    <a:pt x="3" y="25"/>
                  </a:cubicBezTo>
                  <a:close/>
                  <a:moveTo>
                    <a:pt x="3" y="25"/>
                  </a:moveTo>
                  <a:cubicBezTo>
                    <a:pt x="3" y="25"/>
                    <a:pt x="3" y="25"/>
                    <a:pt x="3"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6" name="Freeform 6"/>
            <p:cNvSpPr>
              <a:spLocks noEditPoints="1"/>
            </p:cNvSpPr>
            <p:nvPr/>
          </p:nvSpPr>
          <p:spPr bwMode="auto">
            <a:xfrm>
              <a:off x="6724" y="2845"/>
              <a:ext cx="17" cy="53"/>
            </a:xfrm>
            <a:custGeom>
              <a:avLst/>
              <a:gdLst>
                <a:gd name="T0" fmla="*/ 3 w 7"/>
                <a:gd name="T1" fmla="*/ 22 h 22"/>
                <a:gd name="T2" fmla="*/ 3 w 7"/>
                <a:gd name="T3" fmla="*/ 22 h 22"/>
                <a:gd name="T4" fmla="*/ 0 w 7"/>
                <a:gd name="T5" fmla="*/ 19 h 22"/>
                <a:gd name="T6" fmla="*/ 0 w 7"/>
                <a:gd name="T7" fmla="*/ 3 h 22"/>
                <a:gd name="T8" fmla="*/ 3 w 7"/>
                <a:gd name="T9" fmla="*/ 0 h 22"/>
                <a:gd name="T10" fmla="*/ 7 w 7"/>
                <a:gd name="T11" fmla="*/ 3 h 22"/>
                <a:gd name="T12" fmla="*/ 6 w 7"/>
                <a:gd name="T13" fmla="*/ 20 h 22"/>
                <a:gd name="T14" fmla="*/ 3 w 7"/>
                <a:gd name="T15" fmla="*/ 22 h 22"/>
                <a:gd name="T16" fmla="*/ 3 w 7"/>
                <a:gd name="T17" fmla="*/ 22 h 22"/>
                <a:gd name="T18" fmla="*/ 3 w 7"/>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2">
                  <a:moveTo>
                    <a:pt x="3" y="22"/>
                  </a:moveTo>
                  <a:cubicBezTo>
                    <a:pt x="3" y="22"/>
                    <a:pt x="3" y="22"/>
                    <a:pt x="3" y="22"/>
                  </a:cubicBezTo>
                  <a:cubicBezTo>
                    <a:pt x="1" y="22"/>
                    <a:pt x="0" y="21"/>
                    <a:pt x="0" y="19"/>
                  </a:cubicBezTo>
                  <a:cubicBezTo>
                    <a:pt x="0" y="19"/>
                    <a:pt x="1" y="10"/>
                    <a:pt x="0" y="3"/>
                  </a:cubicBezTo>
                  <a:cubicBezTo>
                    <a:pt x="0" y="1"/>
                    <a:pt x="2" y="0"/>
                    <a:pt x="3" y="0"/>
                  </a:cubicBezTo>
                  <a:cubicBezTo>
                    <a:pt x="5" y="0"/>
                    <a:pt x="7" y="1"/>
                    <a:pt x="7" y="3"/>
                  </a:cubicBezTo>
                  <a:cubicBezTo>
                    <a:pt x="7" y="11"/>
                    <a:pt x="6" y="19"/>
                    <a:pt x="6" y="20"/>
                  </a:cubicBezTo>
                  <a:cubicBezTo>
                    <a:pt x="6" y="21"/>
                    <a:pt x="5" y="22"/>
                    <a:pt x="3" y="22"/>
                  </a:cubicBezTo>
                  <a:close/>
                  <a:moveTo>
                    <a:pt x="3" y="22"/>
                  </a:moveTo>
                  <a:cubicBezTo>
                    <a:pt x="3" y="22"/>
                    <a:pt x="3" y="22"/>
                    <a:pt x="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7" name="Freeform 7"/>
            <p:cNvSpPr>
              <a:spLocks noEditPoints="1"/>
            </p:cNvSpPr>
            <p:nvPr/>
          </p:nvSpPr>
          <p:spPr bwMode="auto">
            <a:xfrm>
              <a:off x="6671" y="2809"/>
              <a:ext cx="70" cy="53"/>
            </a:xfrm>
            <a:custGeom>
              <a:avLst/>
              <a:gdLst>
                <a:gd name="T0" fmla="*/ 26 w 29"/>
                <a:gd name="T1" fmla="*/ 22 h 22"/>
                <a:gd name="T2" fmla="*/ 22 w 29"/>
                <a:gd name="T3" fmla="*/ 19 h 22"/>
                <a:gd name="T4" fmla="*/ 19 w 29"/>
                <a:gd name="T5" fmla="*/ 8 h 22"/>
                <a:gd name="T6" fmla="*/ 12 w 29"/>
                <a:gd name="T7" fmla="*/ 6 h 22"/>
                <a:gd name="T8" fmla="*/ 6 w 29"/>
                <a:gd name="T9" fmla="*/ 16 h 22"/>
                <a:gd name="T10" fmla="*/ 3 w 29"/>
                <a:gd name="T11" fmla="*/ 19 h 22"/>
                <a:gd name="T12" fmla="*/ 0 w 29"/>
                <a:gd name="T13" fmla="*/ 16 h 22"/>
                <a:gd name="T14" fmla="*/ 12 w 29"/>
                <a:gd name="T15" fmla="*/ 0 h 22"/>
                <a:gd name="T16" fmla="*/ 23 w 29"/>
                <a:gd name="T17" fmla="*/ 3 h 22"/>
                <a:gd name="T18" fmla="*/ 29 w 29"/>
                <a:gd name="T19" fmla="*/ 18 h 22"/>
                <a:gd name="T20" fmla="*/ 26 w 29"/>
                <a:gd name="T21" fmla="*/ 22 h 22"/>
                <a:gd name="T22" fmla="*/ 26 w 29"/>
                <a:gd name="T23" fmla="*/ 22 h 22"/>
                <a:gd name="T24" fmla="*/ 26 w 29"/>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2">
                  <a:moveTo>
                    <a:pt x="26" y="22"/>
                  </a:moveTo>
                  <a:cubicBezTo>
                    <a:pt x="24" y="22"/>
                    <a:pt x="23" y="20"/>
                    <a:pt x="22" y="19"/>
                  </a:cubicBezTo>
                  <a:cubicBezTo>
                    <a:pt x="22" y="15"/>
                    <a:pt x="22" y="10"/>
                    <a:pt x="19" y="8"/>
                  </a:cubicBezTo>
                  <a:cubicBezTo>
                    <a:pt x="17" y="7"/>
                    <a:pt x="15" y="6"/>
                    <a:pt x="12" y="6"/>
                  </a:cubicBezTo>
                  <a:cubicBezTo>
                    <a:pt x="9" y="7"/>
                    <a:pt x="7" y="8"/>
                    <a:pt x="6" y="16"/>
                  </a:cubicBezTo>
                  <a:cubicBezTo>
                    <a:pt x="6" y="18"/>
                    <a:pt x="5" y="19"/>
                    <a:pt x="3" y="19"/>
                  </a:cubicBezTo>
                  <a:cubicBezTo>
                    <a:pt x="1" y="19"/>
                    <a:pt x="0" y="17"/>
                    <a:pt x="0" y="16"/>
                  </a:cubicBezTo>
                  <a:cubicBezTo>
                    <a:pt x="1" y="11"/>
                    <a:pt x="2" y="1"/>
                    <a:pt x="12" y="0"/>
                  </a:cubicBezTo>
                  <a:cubicBezTo>
                    <a:pt x="16" y="0"/>
                    <a:pt x="20" y="1"/>
                    <a:pt x="23" y="3"/>
                  </a:cubicBezTo>
                  <a:cubicBezTo>
                    <a:pt x="28" y="7"/>
                    <a:pt x="29" y="14"/>
                    <a:pt x="29" y="18"/>
                  </a:cubicBezTo>
                  <a:cubicBezTo>
                    <a:pt x="29" y="20"/>
                    <a:pt x="28" y="22"/>
                    <a:pt x="26" y="22"/>
                  </a:cubicBezTo>
                  <a:close/>
                  <a:moveTo>
                    <a:pt x="26" y="22"/>
                  </a:moveTo>
                  <a:cubicBezTo>
                    <a:pt x="26" y="22"/>
                    <a:pt x="26" y="22"/>
                    <a:pt x="26"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8" name="Freeform 8"/>
            <p:cNvSpPr>
              <a:spLocks noEditPoints="1"/>
            </p:cNvSpPr>
            <p:nvPr/>
          </p:nvSpPr>
          <p:spPr bwMode="auto">
            <a:xfrm>
              <a:off x="6712" y="2937"/>
              <a:ext cx="97" cy="17"/>
            </a:xfrm>
            <a:custGeom>
              <a:avLst/>
              <a:gdLst>
                <a:gd name="T0" fmla="*/ 37 w 40"/>
                <a:gd name="T1" fmla="*/ 7 h 7"/>
                <a:gd name="T2" fmla="*/ 4 w 40"/>
                <a:gd name="T3" fmla="*/ 7 h 7"/>
                <a:gd name="T4" fmla="*/ 0 w 40"/>
                <a:gd name="T5" fmla="*/ 3 h 7"/>
                <a:gd name="T6" fmla="*/ 4 w 40"/>
                <a:gd name="T7" fmla="*/ 0 h 7"/>
                <a:gd name="T8" fmla="*/ 37 w 40"/>
                <a:gd name="T9" fmla="*/ 0 h 7"/>
                <a:gd name="T10" fmla="*/ 40 w 40"/>
                <a:gd name="T11" fmla="*/ 3 h 7"/>
                <a:gd name="T12" fmla="*/ 37 w 40"/>
                <a:gd name="T13" fmla="*/ 7 h 7"/>
                <a:gd name="T14" fmla="*/ 37 w 40"/>
                <a:gd name="T15" fmla="*/ 7 h 7"/>
                <a:gd name="T16" fmla="*/ 37 w 40"/>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
                  <a:moveTo>
                    <a:pt x="37" y="7"/>
                  </a:moveTo>
                  <a:cubicBezTo>
                    <a:pt x="4" y="7"/>
                    <a:pt x="4" y="7"/>
                    <a:pt x="4" y="7"/>
                  </a:cubicBezTo>
                  <a:cubicBezTo>
                    <a:pt x="2" y="7"/>
                    <a:pt x="0" y="5"/>
                    <a:pt x="0" y="3"/>
                  </a:cubicBezTo>
                  <a:cubicBezTo>
                    <a:pt x="0" y="2"/>
                    <a:pt x="2" y="0"/>
                    <a:pt x="4" y="0"/>
                  </a:cubicBezTo>
                  <a:cubicBezTo>
                    <a:pt x="37" y="0"/>
                    <a:pt x="37" y="0"/>
                    <a:pt x="37" y="0"/>
                  </a:cubicBezTo>
                  <a:cubicBezTo>
                    <a:pt x="39" y="0"/>
                    <a:pt x="40" y="2"/>
                    <a:pt x="40" y="3"/>
                  </a:cubicBezTo>
                  <a:cubicBezTo>
                    <a:pt x="40" y="5"/>
                    <a:pt x="39" y="7"/>
                    <a:pt x="37" y="7"/>
                  </a:cubicBezTo>
                  <a:close/>
                  <a:moveTo>
                    <a:pt x="37" y="7"/>
                  </a:moveTo>
                  <a:cubicBezTo>
                    <a:pt x="37" y="7"/>
                    <a:pt x="37" y="7"/>
                    <a:pt x="37"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9" name="Freeform 9"/>
            <p:cNvSpPr>
              <a:spLocks noEditPoints="1"/>
            </p:cNvSpPr>
            <p:nvPr/>
          </p:nvSpPr>
          <p:spPr bwMode="auto">
            <a:xfrm>
              <a:off x="6794" y="2937"/>
              <a:ext cx="41" cy="67"/>
            </a:xfrm>
            <a:custGeom>
              <a:avLst/>
              <a:gdLst>
                <a:gd name="T0" fmla="*/ 3 w 17"/>
                <a:gd name="T1" fmla="*/ 28 h 28"/>
                <a:gd name="T2" fmla="*/ 0 w 17"/>
                <a:gd name="T3" fmla="*/ 25 h 28"/>
                <a:gd name="T4" fmla="*/ 3 w 17"/>
                <a:gd name="T5" fmla="*/ 21 h 28"/>
                <a:gd name="T6" fmla="*/ 10 w 17"/>
                <a:gd name="T7" fmla="*/ 14 h 28"/>
                <a:gd name="T8" fmla="*/ 3 w 17"/>
                <a:gd name="T9" fmla="*/ 7 h 28"/>
                <a:gd name="T10" fmla="*/ 0 w 17"/>
                <a:gd name="T11" fmla="*/ 3 h 28"/>
                <a:gd name="T12" fmla="*/ 3 w 17"/>
                <a:gd name="T13" fmla="*/ 0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5"/>
                  </a:cubicBezTo>
                  <a:cubicBezTo>
                    <a:pt x="0" y="23"/>
                    <a:pt x="1" y="21"/>
                    <a:pt x="3" y="21"/>
                  </a:cubicBezTo>
                  <a:cubicBezTo>
                    <a:pt x="7" y="21"/>
                    <a:pt x="10" y="18"/>
                    <a:pt x="10" y="14"/>
                  </a:cubicBezTo>
                  <a:cubicBezTo>
                    <a:pt x="10" y="10"/>
                    <a:pt x="7" y="7"/>
                    <a:pt x="3" y="7"/>
                  </a:cubicBezTo>
                  <a:cubicBezTo>
                    <a:pt x="1" y="7"/>
                    <a:pt x="0" y="5"/>
                    <a:pt x="0" y="3"/>
                  </a:cubicBezTo>
                  <a:cubicBezTo>
                    <a:pt x="0" y="2"/>
                    <a:pt x="1" y="0"/>
                    <a:pt x="3" y="0"/>
                  </a:cubicBezTo>
                  <a:cubicBezTo>
                    <a:pt x="10" y="0"/>
                    <a:pt x="17" y="6"/>
                    <a:pt x="17" y="14"/>
                  </a:cubicBezTo>
                  <a:cubicBezTo>
                    <a:pt x="17" y="22"/>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40" name="Freeform 10"/>
            <p:cNvSpPr>
              <a:spLocks noEditPoints="1"/>
            </p:cNvSpPr>
            <p:nvPr/>
          </p:nvSpPr>
          <p:spPr bwMode="auto">
            <a:xfrm>
              <a:off x="6787" y="2987"/>
              <a:ext cx="41" cy="68"/>
            </a:xfrm>
            <a:custGeom>
              <a:avLst/>
              <a:gdLst>
                <a:gd name="T0" fmla="*/ 3 w 17"/>
                <a:gd name="T1" fmla="*/ 28 h 28"/>
                <a:gd name="T2" fmla="*/ 0 w 17"/>
                <a:gd name="T3" fmla="*/ 25 h 28"/>
                <a:gd name="T4" fmla="*/ 3 w 17"/>
                <a:gd name="T5" fmla="*/ 21 h 28"/>
                <a:gd name="T6" fmla="*/ 10 w 17"/>
                <a:gd name="T7" fmla="*/ 14 h 28"/>
                <a:gd name="T8" fmla="*/ 5 w 17"/>
                <a:gd name="T9" fmla="*/ 7 h 28"/>
                <a:gd name="T10" fmla="*/ 3 w 17"/>
                <a:gd name="T11" fmla="*/ 3 h 28"/>
                <a:gd name="T12" fmla="*/ 7 w 17"/>
                <a:gd name="T13" fmla="*/ 1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5"/>
                  </a:cubicBezTo>
                  <a:cubicBezTo>
                    <a:pt x="0" y="23"/>
                    <a:pt x="1" y="21"/>
                    <a:pt x="3" y="21"/>
                  </a:cubicBezTo>
                  <a:cubicBezTo>
                    <a:pt x="7" y="21"/>
                    <a:pt x="10" y="18"/>
                    <a:pt x="10" y="14"/>
                  </a:cubicBezTo>
                  <a:cubicBezTo>
                    <a:pt x="10" y="11"/>
                    <a:pt x="8" y="8"/>
                    <a:pt x="5" y="7"/>
                  </a:cubicBezTo>
                  <a:cubicBezTo>
                    <a:pt x="3" y="6"/>
                    <a:pt x="2" y="4"/>
                    <a:pt x="3" y="3"/>
                  </a:cubicBezTo>
                  <a:cubicBezTo>
                    <a:pt x="3" y="1"/>
                    <a:pt x="5" y="0"/>
                    <a:pt x="7" y="1"/>
                  </a:cubicBezTo>
                  <a:cubicBezTo>
                    <a:pt x="13" y="2"/>
                    <a:pt x="17" y="8"/>
                    <a:pt x="17" y="14"/>
                  </a:cubicBezTo>
                  <a:cubicBezTo>
                    <a:pt x="17" y="22"/>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41" name="Freeform 11"/>
            <p:cNvSpPr>
              <a:spLocks noEditPoints="1"/>
            </p:cNvSpPr>
            <p:nvPr/>
          </p:nvSpPr>
          <p:spPr bwMode="auto">
            <a:xfrm>
              <a:off x="6780" y="3038"/>
              <a:ext cx="41" cy="67"/>
            </a:xfrm>
            <a:custGeom>
              <a:avLst/>
              <a:gdLst>
                <a:gd name="T0" fmla="*/ 3 w 17"/>
                <a:gd name="T1" fmla="*/ 28 h 28"/>
                <a:gd name="T2" fmla="*/ 0 w 17"/>
                <a:gd name="T3" fmla="*/ 24 h 28"/>
                <a:gd name="T4" fmla="*/ 3 w 17"/>
                <a:gd name="T5" fmla="*/ 21 h 28"/>
                <a:gd name="T6" fmla="*/ 10 w 17"/>
                <a:gd name="T7" fmla="*/ 14 h 28"/>
                <a:gd name="T8" fmla="*/ 5 w 17"/>
                <a:gd name="T9" fmla="*/ 7 h 28"/>
                <a:gd name="T10" fmla="*/ 3 w 17"/>
                <a:gd name="T11" fmla="*/ 3 h 28"/>
                <a:gd name="T12" fmla="*/ 7 w 17"/>
                <a:gd name="T13" fmla="*/ 0 h 28"/>
                <a:gd name="T14" fmla="*/ 17 w 17"/>
                <a:gd name="T15" fmla="*/ 14 h 28"/>
                <a:gd name="T16" fmla="*/ 3 w 17"/>
                <a:gd name="T17" fmla="*/ 28 h 28"/>
                <a:gd name="T18" fmla="*/ 3 w 17"/>
                <a:gd name="T19" fmla="*/ 28 h 28"/>
                <a:gd name="T20" fmla="*/ 3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3" y="28"/>
                  </a:moveTo>
                  <a:cubicBezTo>
                    <a:pt x="1" y="28"/>
                    <a:pt x="0" y="26"/>
                    <a:pt x="0" y="24"/>
                  </a:cubicBezTo>
                  <a:cubicBezTo>
                    <a:pt x="0" y="23"/>
                    <a:pt x="1" y="21"/>
                    <a:pt x="3" y="21"/>
                  </a:cubicBezTo>
                  <a:cubicBezTo>
                    <a:pt x="7" y="21"/>
                    <a:pt x="10" y="18"/>
                    <a:pt x="10" y="14"/>
                  </a:cubicBezTo>
                  <a:cubicBezTo>
                    <a:pt x="10" y="10"/>
                    <a:pt x="8" y="8"/>
                    <a:pt x="5" y="7"/>
                  </a:cubicBezTo>
                  <a:cubicBezTo>
                    <a:pt x="3" y="6"/>
                    <a:pt x="2" y="4"/>
                    <a:pt x="3" y="3"/>
                  </a:cubicBezTo>
                  <a:cubicBezTo>
                    <a:pt x="3" y="1"/>
                    <a:pt x="5" y="0"/>
                    <a:pt x="7" y="0"/>
                  </a:cubicBezTo>
                  <a:cubicBezTo>
                    <a:pt x="12" y="2"/>
                    <a:pt x="17" y="8"/>
                    <a:pt x="17" y="14"/>
                  </a:cubicBezTo>
                  <a:cubicBezTo>
                    <a:pt x="17" y="21"/>
                    <a:pt x="10" y="28"/>
                    <a:pt x="3" y="28"/>
                  </a:cubicBezTo>
                  <a:close/>
                  <a:moveTo>
                    <a:pt x="3" y="28"/>
                  </a:moveTo>
                  <a:cubicBezTo>
                    <a:pt x="3" y="28"/>
                    <a:pt x="3" y="28"/>
                    <a:pt x="3"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42" name="Freeform 12"/>
            <p:cNvSpPr>
              <a:spLocks noEditPoints="1"/>
            </p:cNvSpPr>
            <p:nvPr/>
          </p:nvSpPr>
          <p:spPr bwMode="auto">
            <a:xfrm>
              <a:off x="6770" y="3089"/>
              <a:ext cx="41" cy="67"/>
            </a:xfrm>
            <a:custGeom>
              <a:avLst/>
              <a:gdLst>
                <a:gd name="T0" fmla="*/ 4 w 17"/>
                <a:gd name="T1" fmla="*/ 28 h 28"/>
                <a:gd name="T2" fmla="*/ 0 w 17"/>
                <a:gd name="T3" fmla="*/ 24 h 28"/>
                <a:gd name="T4" fmla="*/ 4 w 17"/>
                <a:gd name="T5" fmla="*/ 21 h 28"/>
                <a:gd name="T6" fmla="*/ 11 w 17"/>
                <a:gd name="T7" fmla="*/ 14 h 28"/>
                <a:gd name="T8" fmla="*/ 6 w 17"/>
                <a:gd name="T9" fmla="*/ 7 h 28"/>
                <a:gd name="T10" fmla="*/ 4 w 17"/>
                <a:gd name="T11" fmla="*/ 3 h 28"/>
                <a:gd name="T12" fmla="*/ 8 w 17"/>
                <a:gd name="T13" fmla="*/ 0 h 28"/>
                <a:gd name="T14" fmla="*/ 17 w 17"/>
                <a:gd name="T15" fmla="*/ 14 h 28"/>
                <a:gd name="T16" fmla="*/ 4 w 17"/>
                <a:gd name="T17" fmla="*/ 28 h 28"/>
                <a:gd name="T18" fmla="*/ 4 w 17"/>
                <a:gd name="T19" fmla="*/ 28 h 28"/>
                <a:gd name="T20" fmla="*/ 4 w 1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4" y="28"/>
                  </a:moveTo>
                  <a:cubicBezTo>
                    <a:pt x="2" y="28"/>
                    <a:pt x="0" y="26"/>
                    <a:pt x="0" y="24"/>
                  </a:cubicBezTo>
                  <a:cubicBezTo>
                    <a:pt x="0" y="23"/>
                    <a:pt x="2" y="21"/>
                    <a:pt x="4" y="21"/>
                  </a:cubicBezTo>
                  <a:cubicBezTo>
                    <a:pt x="8" y="21"/>
                    <a:pt x="11" y="18"/>
                    <a:pt x="11" y="14"/>
                  </a:cubicBezTo>
                  <a:cubicBezTo>
                    <a:pt x="11" y="10"/>
                    <a:pt x="9" y="8"/>
                    <a:pt x="6" y="7"/>
                  </a:cubicBezTo>
                  <a:cubicBezTo>
                    <a:pt x="4" y="6"/>
                    <a:pt x="3" y="4"/>
                    <a:pt x="4" y="3"/>
                  </a:cubicBezTo>
                  <a:cubicBezTo>
                    <a:pt x="4" y="1"/>
                    <a:pt x="6" y="0"/>
                    <a:pt x="8" y="0"/>
                  </a:cubicBezTo>
                  <a:cubicBezTo>
                    <a:pt x="14" y="2"/>
                    <a:pt x="17" y="8"/>
                    <a:pt x="17" y="14"/>
                  </a:cubicBezTo>
                  <a:cubicBezTo>
                    <a:pt x="17" y="21"/>
                    <a:pt x="11" y="28"/>
                    <a:pt x="4" y="28"/>
                  </a:cubicBezTo>
                  <a:close/>
                  <a:moveTo>
                    <a:pt x="4" y="28"/>
                  </a:moveTo>
                  <a:cubicBezTo>
                    <a:pt x="4" y="28"/>
                    <a:pt x="4" y="28"/>
                    <a:pt x="4"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43" name="Freeform 13"/>
            <p:cNvSpPr>
              <a:spLocks noEditPoints="1"/>
            </p:cNvSpPr>
            <p:nvPr/>
          </p:nvSpPr>
          <p:spPr bwMode="auto">
            <a:xfrm>
              <a:off x="6589" y="3105"/>
              <a:ext cx="198" cy="51"/>
            </a:xfrm>
            <a:custGeom>
              <a:avLst/>
              <a:gdLst>
                <a:gd name="T0" fmla="*/ 46 w 82"/>
                <a:gd name="T1" fmla="*/ 21 h 21"/>
                <a:gd name="T2" fmla="*/ 25 w 82"/>
                <a:gd name="T3" fmla="*/ 21 h 21"/>
                <a:gd name="T4" fmla="*/ 6 w 82"/>
                <a:gd name="T5" fmla="*/ 9 h 21"/>
                <a:gd name="T6" fmla="*/ 2 w 82"/>
                <a:gd name="T7" fmla="*/ 6 h 21"/>
                <a:gd name="T8" fmla="*/ 1 w 82"/>
                <a:gd name="T9" fmla="*/ 1 h 21"/>
                <a:gd name="T10" fmla="*/ 5 w 82"/>
                <a:gd name="T11" fmla="*/ 1 h 21"/>
                <a:gd name="T12" fmla="*/ 10 w 82"/>
                <a:gd name="T13" fmla="*/ 5 h 21"/>
                <a:gd name="T14" fmla="*/ 26 w 82"/>
                <a:gd name="T15" fmla="*/ 14 h 21"/>
                <a:gd name="T16" fmla="*/ 79 w 82"/>
                <a:gd name="T17" fmla="*/ 14 h 21"/>
                <a:gd name="T18" fmla="*/ 82 w 82"/>
                <a:gd name="T19" fmla="*/ 17 h 21"/>
                <a:gd name="T20" fmla="*/ 79 w 82"/>
                <a:gd name="T21" fmla="*/ 21 h 21"/>
                <a:gd name="T22" fmla="*/ 46 w 82"/>
                <a:gd name="T23" fmla="*/ 21 h 21"/>
                <a:gd name="T24" fmla="*/ 46 w 82"/>
                <a:gd name="T25" fmla="*/ 21 h 21"/>
                <a:gd name="T26" fmla="*/ 46 w 82"/>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21">
                  <a:moveTo>
                    <a:pt x="46" y="21"/>
                  </a:moveTo>
                  <a:cubicBezTo>
                    <a:pt x="39" y="21"/>
                    <a:pt x="31" y="21"/>
                    <a:pt x="25" y="21"/>
                  </a:cubicBezTo>
                  <a:cubicBezTo>
                    <a:pt x="17" y="20"/>
                    <a:pt x="11" y="14"/>
                    <a:pt x="6" y="9"/>
                  </a:cubicBezTo>
                  <a:cubicBezTo>
                    <a:pt x="4" y="8"/>
                    <a:pt x="3" y="7"/>
                    <a:pt x="2" y="6"/>
                  </a:cubicBezTo>
                  <a:cubicBezTo>
                    <a:pt x="0" y="5"/>
                    <a:pt x="0" y="3"/>
                    <a:pt x="1" y="1"/>
                  </a:cubicBezTo>
                  <a:cubicBezTo>
                    <a:pt x="2" y="0"/>
                    <a:pt x="4" y="0"/>
                    <a:pt x="5" y="1"/>
                  </a:cubicBezTo>
                  <a:cubicBezTo>
                    <a:pt x="7" y="2"/>
                    <a:pt x="9" y="3"/>
                    <a:pt x="10" y="5"/>
                  </a:cubicBezTo>
                  <a:cubicBezTo>
                    <a:pt x="15" y="9"/>
                    <a:pt x="20" y="14"/>
                    <a:pt x="26" y="14"/>
                  </a:cubicBezTo>
                  <a:cubicBezTo>
                    <a:pt x="42" y="15"/>
                    <a:pt x="78" y="14"/>
                    <a:pt x="79" y="14"/>
                  </a:cubicBezTo>
                  <a:cubicBezTo>
                    <a:pt x="80" y="14"/>
                    <a:pt x="82" y="16"/>
                    <a:pt x="82" y="17"/>
                  </a:cubicBezTo>
                  <a:cubicBezTo>
                    <a:pt x="82" y="19"/>
                    <a:pt x="80" y="21"/>
                    <a:pt x="79" y="21"/>
                  </a:cubicBezTo>
                  <a:cubicBezTo>
                    <a:pt x="78" y="21"/>
                    <a:pt x="62" y="21"/>
                    <a:pt x="46" y="21"/>
                  </a:cubicBezTo>
                  <a:close/>
                  <a:moveTo>
                    <a:pt x="46" y="21"/>
                  </a:moveTo>
                  <a:cubicBezTo>
                    <a:pt x="46" y="21"/>
                    <a:pt x="46" y="21"/>
                    <a:pt x="46"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44" name="Freeform 14"/>
            <p:cNvSpPr>
              <a:spLocks noEditPoints="1"/>
            </p:cNvSpPr>
            <p:nvPr/>
          </p:nvSpPr>
          <p:spPr bwMode="auto">
            <a:xfrm>
              <a:off x="6712" y="2884"/>
              <a:ext cx="27" cy="70"/>
            </a:xfrm>
            <a:custGeom>
              <a:avLst/>
              <a:gdLst>
                <a:gd name="T0" fmla="*/ 4 w 11"/>
                <a:gd name="T1" fmla="*/ 29 h 29"/>
                <a:gd name="T2" fmla="*/ 2 w 11"/>
                <a:gd name="T3" fmla="*/ 28 h 29"/>
                <a:gd name="T4" fmla="*/ 1 w 11"/>
                <a:gd name="T5" fmla="*/ 24 h 29"/>
                <a:gd name="T6" fmla="*/ 5 w 11"/>
                <a:gd name="T7" fmla="*/ 3 h 29"/>
                <a:gd name="T8" fmla="*/ 8 w 11"/>
                <a:gd name="T9" fmla="*/ 0 h 29"/>
                <a:gd name="T10" fmla="*/ 11 w 11"/>
                <a:gd name="T11" fmla="*/ 3 h 29"/>
                <a:gd name="T12" fmla="*/ 6 w 11"/>
                <a:gd name="T13" fmla="*/ 27 h 29"/>
                <a:gd name="T14" fmla="*/ 4 w 11"/>
                <a:gd name="T15" fmla="*/ 29 h 29"/>
                <a:gd name="T16" fmla="*/ 4 w 11"/>
                <a:gd name="T17" fmla="*/ 29 h 29"/>
                <a:gd name="T18" fmla="*/ 4 w 11"/>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4" y="29"/>
                  </a:moveTo>
                  <a:cubicBezTo>
                    <a:pt x="3" y="29"/>
                    <a:pt x="2" y="28"/>
                    <a:pt x="2" y="28"/>
                  </a:cubicBezTo>
                  <a:cubicBezTo>
                    <a:pt x="0" y="27"/>
                    <a:pt x="0" y="25"/>
                    <a:pt x="1" y="24"/>
                  </a:cubicBezTo>
                  <a:cubicBezTo>
                    <a:pt x="1" y="24"/>
                    <a:pt x="3" y="19"/>
                    <a:pt x="5" y="3"/>
                  </a:cubicBezTo>
                  <a:cubicBezTo>
                    <a:pt x="5" y="1"/>
                    <a:pt x="7" y="0"/>
                    <a:pt x="8" y="0"/>
                  </a:cubicBezTo>
                  <a:cubicBezTo>
                    <a:pt x="10" y="0"/>
                    <a:pt x="11" y="2"/>
                    <a:pt x="11" y="3"/>
                  </a:cubicBezTo>
                  <a:cubicBezTo>
                    <a:pt x="10" y="21"/>
                    <a:pt x="7" y="26"/>
                    <a:pt x="6" y="27"/>
                  </a:cubicBezTo>
                  <a:cubicBezTo>
                    <a:pt x="6" y="28"/>
                    <a:pt x="5" y="29"/>
                    <a:pt x="4" y="29"/>
                  </a:cubicBezTo>
                  <a:close/>
                  <a:moveTo>
                    <a:pt x="4" y="29"/>
                  </a:moveTo>
                  <a:cubicBezTo>
                    <a:pt x="4" y="29"/>
                    <a:pt x="4" y="29"/>
                    <a:pt x="4"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45" name="Freeform 15"/>
            <p:cNvSpPr>
              <a:spLocks noEditPoints="1"/>
            </p:cNvSpPr>
            <p:nvPr/>
          </p:nvSpPr>
          <p:spPr bwMode="auto">
            <a:xfrm>
              <a:off x="6589" y="2886"/>
              <a:ext cx="92" cy="123"/>
            </a:xfrm>
            <a:custGeom>
              <a:avLst/>
              <a:gdLst>
                <a:gd name="T0" fmla="*/ 3 w 38"/>
                <a:gd name="T1" fmla="*/ 51 h 51"/>
                <a:gd name="T2" fmla="*/ 0 w 38"/>
                <a:gd name="T3" fmla="*/ 48 h 51"/>
                <a:gd name="T4" fmla="*/ 2 w 38"/>
                <a:gd name="T5" fmla="*/ 44 h 51"/>
                <a:gd name="T6" fmla="*/ 31 w 38"/>
                <a:gd name="T7" fmla="*/ 2 h 51"/>
                <a:gd name="T8" fmla="*/ 35 w 38"/>
                <a:gd name="T9" fmla="*/ 0 h 51"/>
                <a:gd name="T10" fmla="*/ 37 w 38"/>
                <a:gd name="T11" fmla="*/ 4 h 51"/>
                <a:gd name="T12" fmla="*/ 3 w 38"/>
                <a:gd name="T13" fmla="*/ 51 h 51"/>
                <a:gd name="T14" fmla="*/ 3 w 38"/>
                <a:gd name="T15" fmla="*/ 51 h 51"/>
                <a:gd name="T16" fmla="*/ 3 w 38"/>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1">
                  <a:moveTo>
                    <a:pt x="3" y="51"/>
                  </a:moveTo>
                  <a:cubicBezTo>
                    <a:pt x="1" y="51"/>
                    <a:pt x="0" y="49"/>
                    <a:pt x="0" y="48"/>
                  </a:cubicBezTo>
                  <a:cubicBezTo>
                    <a:pt x="0" y="46"/>
                    <a:pt x="1" y="45"/>
                    <a:pt x="2" y="44"/>
                  </a:cubicBezTo>
                  <a:cubicBezTo>
                    <a:pt x="6" y="43"/>
                    <a:pt x="27" y="21"/>
                    <a:pt x="31" y="2"/>
                  </a:cubicBezTo>
                  <a:cubicBezTo>
                    <a:pt x="32" y="1"/>
                    <a:pt x="33" y="0"/>
                    <a:pt x="35" y="0"/>
                  </a:cubicBezTo>
                  <a:cubicBezTo>
                    <a:pt x="37" y="1"/>
                    <a:pt x="38" y="2"/>
                    <a:pt x="37" y="4"/>
                  </a:cubicBezTo>
                  <a:cubicBezTo>
                    <a:pt x="32" y="24"/>
                    <a:pt x="9" y="51"/>
                    <a:pt x="3" y="51"/>
                  </a:cubicBezTo>
                  <a:close/>
                  <a:moveTo>
                    <a:pt x="3" y="51"/>
                  </a:moveTo>
                  <a:cubicBezTo>
                    <a:pt x="3" y="51"/>
                    <a:pt x="3" y="51"/>
                    <a:pt x="3"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46" name="Freeform 16"/>
            <p:cNvSpPr>
              <a:spLocks noEditPoints="1"/>
            </p:cNvSpPr>
            <p:nvPr/>
          </p:nvSpPr>
          <p:spPr bwMode="auto">
            <a:xfrm>
              <a:off x="6466" y="2975"/>
              <a:ext cx="140" cy="181"/>
            </a:xfrm>
            <a:custGeom>
              <a:avLst/>
              <a:gdLst>
                <a:gd name="T0" fmla="*/ 44 w 58"/>
                <a:gd name="T1" fmla="*/ 75 h 75"/>
                <a:gd name="T2" fmla="*/ 13 w 58"/>
                <a:gd name="T3" fmla="*/ 75 h 75"/>
                <a:gd name="T4" fmla="*/ 0 w 58"/>
                <a:gd name="T5" fmla="*/ 60 h 75"/>
                <a:gd name="T6" fmla="*/ 0 w 58"/>
                <a:gd name="T7" fmla="*/ 15 h 75"/>
                <a:gd name="T8" fmla="*/ 13 w 58"/>
                <a:gd name="T9" fmla="*/ 0 h 75"/>
                <a:gd name="T10" fmla="*/ 44 w 58"/>
                <a:gd name="T11" fmla="*/ 0 h 75"/>
                <a:gd name="T12" fmla="*/ 58 w 58"/>
                <a:gd name="T13" fmla="*/ 15 h 75"/>
                <a:gd name="T14" fmla="*/ 58 w 58"/>
                <a:gd name="T15" fmla="*/ 60 h 75"/>
                <a:gd name="T16" fmla="*/ 44 w 58"/>
                <a:gd name="T17" fmla="*/ 75 h 75"/>
                <a:gd name="T18" fmla="*/ 13 w 58"/>
                <a:gd name="T19" fmla="*/ 6 h 75"/>
                <a:gd name="T20" fmla="*/ 6 w 58"/>
                <a:gd name="T21" fmla="*/ 15 h 75"/>
                <a:gd name="T22" fmla="*/ 6 w 58"/>
                <a:gd name="T23" fmla="*/ 60 h 75"/>
                <a:gd name="T24" fmla="*/ 13 w 58"/>
                <a:gd name="T25" fmla="*/ 68 h 75"/>
                <a:gd name="T26" fmla="*/ 44 w 58"/>
                <a:gd name="T27" fmla="*/ 68 h 75"/>
                <a:gd name="T28" fmla="*/ 51 w 58"/>
                <a:gd name="T29" fmla="*/ 60 h 75"/>
                <a:gd name="T30" fmla="*/ 51 w 58"/>
                <a:gd name="T31" fmla="*/ 15 h 75"/>
                <a:gd name="T32" fmla="*/ 44 w 58"/>
                <a:gd name="T33" fmla="*/ 6 h 75"/>
                <a:gd name="T34" fmla="*/ 13 w 58"/>
                <a:gd name="T35" fmla="*/ 6 h 75"/>
                <a:gd name="T36" fmla="*/ 13 w 58"/>
                <a:gd name="T37" fmla="*/ 6 h 75"/>
                <a:gd name="T38" fmla="*/ 13 w 58"/>
                <a:gd name="T39"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75">
                  <a:moveTo>
                    <a:pt x="44" y="75"/>
                  </a:moveTo>
                  <a:cubicBezTo>
                    <a:pt x="13" y="75"/>
                    <a:pt x="13" y="75"/>
                    <a:pt x="13" y="75"/>
                  </a:cubicBezTo>
                  <a:cubicBezTo>
                    <a:pt x="6" y="75"/>
                    <a:pt x="0" y="68"/>
                    <a:pt x="0" y="60"/>
                  </a:cubicBezTo>
                  <a:cubicBezTo>
                    <a:pt x="0" y="15"/>
                    <a:pt x="0" y="15"/>
                    <a:pt x="0" y="15"/>
                  </a:cubicBezTo>
                  <a:cubicBezTo>
                    <a:pt x="0" y="7"/>
                    <a:pt x="6" y="0"/>
                    <a:pt x="13" y="0"/>
                  </a:cubicBezTo>
                  <a:cubicBezTo>
                    <a:pt x="44" y="0"/>
                    <a:pt x="44" y="0"/>
                    <a:pt x="44" y="0"/>
                  </a:cubicBezTo>
                  <a:cubicBezTo>
                    <a:pt x="52" y="0"/>
                    <a:pt x="58" y="7"/>
                    <a:pt x="58" y="15"/>
                  </a:cubicBezTo>
                  <a:cubicBezTo>
                    <a:pt x="58" y="60"/>
                    <a:pt x="58" y="60"/>
                    <a:pt x="58" y="60"/>
                  </a:cubicBezTo>
                  <a:cubicBezTo>
                    <a:pt x="58" y="68"/>
                    <a:pt x="52" y="75"/>
                    <a:pt x="44" y="75"/>
                  </a:cubicBezTo>
                  <a:close/>
                  <a:moveTo>
                    <a:pt x="13" y="6"/>
                  </a:moveTo>
                  <a:cubicBezTo>
                    <a:pt x="10" y="6"/>
                    <a:pt x="6" y="10"/>
                    <a:pt x="6" y="15"/>
                  </a:cubicBezTo>
                  <a:cubicBezTo>
                    <a:pt x="6" y="60"/>
                    <a:pt x="6" y="60"/>
                    <a:pt x="6" y="60"/>
                  </a:cubicBezTo>
                  <a:cubicBezTo>
                    <a:pt x="6" y="65"/>
                    <a:pt x="10" y="68"/>
                    <a:pt x="13" y="68"/>
                  </a:cubicBezTo>
                  <a:cubicBezTo>
                    <a:pt x="44" y="68"/>
                    <a:pt x="44" y="68"/>
                    <a:pt x="44" y="68"/>
                  </a:cubicBezTo>
                  <a:cubicBezTo>
                    <a:pt x="48" y="68"/>
                    <a:pt x="51" y="65"/>
                    <a:pt x="51" y="60"/>
                  </a:cubicBezTo>
                  <a:cubicBezTo>
                    <a:pt x="51" y="15"/>
                    <a:pt x="51" y="15"/>
                    <a:pt x="51" y="15"/>
                  </a:cubicBezTo>
                  <a:cubicBezTo>
                    <a:pt x="51" y="10"/>
                    <a:pt x="48" y="6"/>
                    <a:pt x="44" y="6"/>
                  </a:cubicBezTo>
                  <a:lnTo>
                    <a:pt x="13" y="6"/>
                  </a:ln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48" name="Freeform 18"/>
            <p:cNvSpPr>
              <a:spLocks noEditPoints="1"/>
            </p:cNvSpPr>
            <p:nvPr/>
          </p:nvSpPr>
          <p:spPr bwMode="auto">
            <a:xfrm>
              <a:off x="6519" y="3110"/>
              <a:ext cx="17" cy="17"/>
            </a:xfrm>
            <a:custGeom>
              <a:avLst/>
              <a:gdLst>
                <a:gd name="T0" fmla="*/ 5 w 7"/>
                <a:gd name="T1" fmla="*/ 7 h 7"/>
                <a:gd name="T2" fmla="*/ 4 w 7"/>
                <a:gd name="T3" fmla="*/ 7 h 7"/>
                <a:gd name="T4" fmla="*/ 1 w 7"/>
                <a:gd name="T5" fmla="*/ 4 h 7"/>
                <a:gd name="T6" fmla="*/ 2 w 7"/>
                <a:gd name="T7" fmla="*/ 1 h 7"/>
                <a:gd name="T8" fmla="*/ 5 w 7"/>
                <a:gd name="T9" fmla="*/ 2 h 7"/>
                <a:gd name="T10" fmla="*/ 6 w 7"/>
                <a:gd name="T11" fmla="*/ 2 h 7"/>
                <a:gd name="T12" fmla="*/ 7 w 7"/>
                <a:gd name="T13" fmla="*/ 5 h 7"/>
                <a:gd name="T14" fmla="*/ 5 w 7"/>
                <a:gd name="T15" fmla="*/ 7 h 7"/>
                <a:gd name="T16" fmla="*/ 5 w 7"/>
                <a:gd name="T17" fmla="*/ 7 h 7"/>
                <a:gd name="T18" fmla="*/ 5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7"/>
                  </a:moveTo>
                  <a:cubicBezTo>
                    <a:pt x="4" y="7"/>
                    <a:pt x="4" y="7"/>
                    <a:pt x="4" y="7"/>
                  </a:cubicBezTo>
                  <a:cubicBezTo>
                    <a:pt x="2" y="6"/>
                    <a:pt x="2" y="5"/>
                    <a:pt x="1" y="4"/>
                  </a:cubicBezTo>
                  <a:cubicBezTo>
                    <a:pt x="0" y="3"/>
                    <a:pt x="1" y="1"/>
                    <a:pt x="2" y="1"/>
                  </a:cubicBezTo>
                  <a:cubicBezTo>
                    <a:pt x="3" y="0"/>
                    <a:pt x="5" y="1"/>
                    <a:pt x="5" y="2"/>
                  </a:cubicBezTo>
                  <a:cubicBezTo>
                    <a:pt x="5" y="2"/>
                    <a:pt x="6" y="2"/>
                    <a:pt x="6" y="2"/>
                  </a:cubicBezTo>
                  <a:cubicBezTo>
                    <a:pt x="7" y="3"/>
                    <a:pt x="7" y="4"/>
                    <a:pt x="7" y="5"/>
                  </a:cubicBezTo>
                  <a:cubicBezTo>
                    <a:pt x="7" y="6"/>
                    <a:pt x="6" y="7"/>
                    <a:pt x="5" y="7"/>
                  </a:cubicBezTo>
                  <a:close/>
                  <a:moveTo>
                    <a:pt x="5" y="7"/>
                  </a:moveTo>
                  <a:cubicBezTo>
                    <a:pt x="5" y="7"/>
                    <a:pt x="5" y="7"/>
                    <a:pt x="5"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50" name="Freeform 20"/>
            <p:cNvSpPr>
              <a:spLocks noEditPoints="1"/>
            </p:cNvSpPr>
            <p:nvPr/>
          </p:nvSpPr>
          <p:spPr bwMode="auto">
            <a:xfrm>
              <a:off x="6524" y="3115"/>
              <a:ext cx="20" cy="12"/>
            </a:xfrm>
            <a:custGeom>
              <a:avLst/>
              <a:gdLst>
                <a:gd name="T0" fmla="*/ 4 w 8"/>
                <a:gd name="T1" fmla="*/ 5 h 5"/>
                <a:gd name="T2" fmla="*/ 2 w 8"/>
                <a:gd name="T3" fmla="*/ 5 h 5"/>
                <a:gd name="T4" fmla="*/ 0 w 8"/>
                <a:gd name="T5" fmla="*/ 1 h 5"/>
                <a:gd name="T6" fmla="*/ 4 w 8"/>
                <a:gd name="T7" fmla="*/ 0 h 5"/>
                <a:gd name="T8" fmla="*/ 4 w 8"/>
                <a:gd name="T9" fmla="*/ 0 h 5"/>
                <a:gd name="T10" fmla="*/ 7 w 8"/>
                <a:gd name="T11" fmla="*/ 2 h 5"/>
                <a:gd name="T12" fmla="*/ 6 w 8"/>
                <a:gd name="T13" fmla="*/ 5 h 5"/>
                <a:gd name="T14" fmla="*/ 4 w 8"/>
                <a:gd name="T15" fmla="*/ 5 h 5"/>
                <a:gd name="T16" fmla="*/ 4 w 8"/>
                <a:gd name="T17" fmla="*/ 5 h 5"/>
                <a:gd name="T18" fmla="*/ 4 w 8"/>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4" y="5"/>
                  </a:moveTo>
                  <a:cubicBezTo>
                    <a:pt x="3" y="5"/>
                    <a:pt x="2" y="5"/>
                    <a:pt x="2" y="5"/>
                  </a:cubicBezTo>
                  <a:cubicBezTo>
                    <a:pt x="1" y="4"/>
                    <a:pt x="0" y="3"/>
                    <a:pt x="0" y="1"/>
                  </a:cubicBezTo>
                  <a:cubicBezTo>
                    <a:pt x="1" y="0"/>
                    <a:pt x="2" y="0"/>
                    <a:pt x="4" y="0"/>
                  </a:cubicBezTo>
                  <a:cubicBezTo>
                    <a:pt x="4" y="0"/>
                    <a:pt x="4" y="0"/>
                    <a:pt x="4" y="0"/>
                  </a:cubicBezTo>
                  <a:cubicBezTo>
                    <a:pt x="5" y="0"/>
                    <a:pt x="7" y="0"/>
                    <a:pt x="7" y="2"/>
                  </a:cubicBezTo>
                  <a:cubicBezTo>
                    <a:pt x="8" y="3"/>
                    <a:pt x="7" y="4"/>
                    <a:pt x="6" y="5"/>
                  </a:cubicBezTo>
                  <a:cubicBezTo>
                    <a:pt x="5" y="5"/>
                    <a:pt x="4" y="5"/>
                    <a:pt x="4" y="5"/>
                  </a:cubicBezTo>
                  <a:close/>
                  <a:moveTo>
                    <a:pt x="4" y="5"/>
                  </a:moveTo>
                  <a:cubicBezTo>
                    <a:pt x="4" y="5"/>
                    <a:pt x="4" y="5"/>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sp>
        <p:nvSpPr>
          <p:cNvPr id="152" name="Retângulo 151"/>
          <p:cNvSpPr/>
          <p:nvPr/>
        </p:nvSpPr>
        <p:spPr>
          <a:xfrm>
            <a:off x="9364444" y="4542134"/>
            <a:ext cx="523875" cy="873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62" name="Grupo 61"/>
          <p:cNvGrpSpPr/>
          <p:nvPr/>
        </p:nvGrpSpPr>
        <p:grpSpPr>
          <a:xfrm>
            <a:off x="2573442" y="5634432"/>
            <a:ext cx="1069593" cy="497735"/>
            <a:chOff x="10807700" y="5128364"/>
            <a:chExt cx="1069593" cy="497735"/>
          </a:xfrm>
        </p:grpSpPr>
        <p:sp>
          <p:nvSpPr>
            <p:cNvPr id="63"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64" name="Imagem 63"/>
            <p:cNvPicPr>
              <a:picLocks noChangeAspect="1"/>
            </p:cNvPicPr>
            <p:nvPr/>
          </p:nvPicPr>
          <p:blipFill>
            <a:blip r:embed="rId4"/>
            <a:stretch>
              <a:fillRect/>
            </a:stretch>
          </p:blipFill>
          <p:spPr>
            <a:xfrm>
              <a:off x="10900443" y="5223781"/>
              <a:ext cx="222928" cy="295539"/>
            </a:xfrm>
            <a:prstGeom prst="rect">
              <a:avLst/>
            </a:prstGeom>
          </p:spPr>
        </p:pic>
        <p:sp>
          <p:nvSpPr>
            <p:cNvPr id="65" name="Retângulo 64"/>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2" name="Grupo 1"/>
          <p:cNvGrpSpPr/>
          <p:nvPr/>
        </p:nvGrpSpPr>
        <p:grpSpPr>
          <a:xfrm>
            <a:off x="5592047" y="5639218"/>
            <a:ext cx="5849776" cy="461665"/>
            <a:chOff x="5592047" y="5639218"/>
            <a:chExt cx="5849776" cy="461665"/>
          </a:xfrm>
        </p:grpSpPr>
        <p:sp>
          <p:nvSpPr>
            <p:cNvPr id="66" name="CaixaDeTexto 51"/>
            <p:cNvSpPr txBox="1"/>
            <p:nvPr/>
          </p:nvSpPr>
          <p:spPr>
            <a:xfrm>
              <a:off x="7964358" y="5683435"/>
              <a:ext cx="1151476" cy="36933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accent4">
                      <a:lumMod val="75000"/>
                    </a:schemeClr>
                  </a:solidFill>
                  <a:latin typeface="Arial Narrow" panose="020B0606020202030204" pitchFamily="34" charset="0"/>
                </a:rPr>
                <a:t>5,2</a:t>
              </a:r>
              <a:r>
                <a:rPr lang="pt-BR" sz="1200" b="1" dirty="0">
                  <a:solidFill>
                    <a:schemeClr val="accent4">
                      <a:lumMod val="75000"/>
                    </a:schemeClr>
                  </a:solidFill>
                  <a:latin typeface="Arial Narrow" panose="020B0606020202030204" pitchFamily="34" charset="0"/>
                </a:rPr>
                <a:t>%</a:t>
              </a:r>
              <a:endParaRPr lang="pt-BR" sz="700" b="1" dirty="0">
                <a:solidFill>
                  <a:schemeClr val="accent4">
                    <a:lumMod val="75000"/>
                  </a:schemeClr>
                </a:solidFill>
                <a:latin typeface="Arial Narrow" panose="020B0606020202030204" pitchFamily="34" charset="0"/>
              </a:endParaRPr>
            </a:p>
          </p:txBody>
        </p:sp>
        <p:sp>
          <p:nvSpPr>
            <p:cNvPr id="67" name="CaixaDeTexto 51"/>
            <p:cNvSpPr txBox="1"/>
            <p:nvPr/>
          </p:nvSpPr>
          <p:spPr>
            <a:xfrm>
              <a:off x="9092294" y="5683435"/>
              <a:ext cx="1159452" cy="36933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accent4">
                      <a:lumMod val="75000"/>
                    </a:schemeClr>
                  </a:solidFill>
                  <a:latin typeface="Arial Narrow" panose="020B0606020202030204" pitchFamily="34" charset="0"/>
                </a:rPr>
                <a:t>14,4</a:t>
              </a:r>
              <a:r>
                <a:rPr lang="pt-BR" sz="1200" b="1" dirty="0">
                  <a:solidFill>
                    <a:schemeClr val="accent4">
                      <a:lumMod val="75000"/>
                    </a:schemeClr>
                  </a:solidFill>
                  <a:latin typeface="Arial Narrow" panose="020B0606020202030204" pitchFamily="34" charset="0"/>
                </a:rPr>
                <a:t>%</a:t>
              </a:r>
              <a:endParaRPr lang="pt-BR" sz="700" b="1" dirty="0">
                <a:solidFill>
                  <a:schemeClr val="accent4">
                    <a:lumMod val="75000"/>
                  </a:schemeClr>
                </a:solidFill>
                <a:latin typeface="Arial Narrow" panose="020B0606020202030204" pitchFamily="34" charset="0"/>
              </a:endParaRPr>
            </a:p>
          </p:txBody>
        </p:sp>
        <p:sp>
          <p:nvSpPr>
            <p:cNvPr id="68" name="CaixaDeTexto 51"/>
            <p:cNvSpPr txBox="1"/>
            <p:nvPr/>
          </p:nvSpPr>
          <p:spPr>
            <a:xfrm>
              <a:off x="10271215" y="5683435"/>
              <a:ext cx="1170608" cy="369332"/>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1800" b="1" dirty="0">
                  <a:solidFill>
                    <a:schemeClr val="accent4">
                      <a:lumMod val="75000"/>
                    </a:schemeClr>
                  </a:solidFill>
                  <a:latin typeface="Arial Narrow" panose="020B0606020202030204" pitchFamily="34" charset="0"/>
                </a:rPr>
                <a:t>80,4</a:t>
              </a:r>
              <a:r>
                <a:rPr lang="pt-BR" sz="1200" b="1" dirty="0">
                  <a:solidFill>
                    <a:schemeClr val="accent4">
                      <a:lumMod val="75000"/>
                    </a:schemeClr>
                  </a:solidFill>
                  <a:latin typeface="Arial Narrow" panose="020B0606020202030204" pitchFamily="34" charset="0"/>
                </a:rPr>
                <a:t>%</a:t>
              </a:r>
              <a:endParaRPr lang="pt-BR" sz="700" b="1" dirty="0">
                <a:solidFill>
                  <a:schemeClr val="accent4">
                    <a:lumMod val="75000"/>
                  </a:schemeClr>
                </a:solidFill>
                <a:latin typeface="Arial Narrow" panose="020B0606020202030204" pitchFamily="34" charset="0"/>
              </a:endParaRPr>
            </a:p>
          </p:txBody>
        </p:sp>
        <p:sp>
          <p:nvSpPr>
            <p:cNvPr id="69" name="CaixaDeTexto 51"/>
            <p:cNvSpPr txBox="1"/>
            <p:nvPr/>
          </p:nvSpPr>
          <p:spPr>
            <a:xfrm>
              <a:off x="5592047" y="5639218"/>
              <a:ext cx="1151476" cy="461665"/>
            </a:xfrm>
            <a:prstGeom prst="rect">
              <a:avLst/>
            </a:prstGeom>
            <a:noFill/>
            <a:ln w="38100">
              <a:no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pt-BR" sz="2400" b="1" dirty="0">
                  <a:solidFill>
                    <a:schemeClr val="accent4">
                      <a:lumMod val="75000"/>
                    </a:schemeClr>
                  </a:solidFill>
                  <a:latin typeface="Arial Narrow" panose="020B0606020202030204" pitchFamily="34" charset="0"/>
                </a:rPr>
                <a:t>75,2</a:t>
              </a:r>
              <a:r>
                <a:rPr lang="pt-BR" sz="1600" b="1" dirty="0">
                  <a:solidFill>
                    <a:schemeClr val="accent4">
                      <a:lumMod val="75000"/>
                    </a:schemeClr>
                  </a:solidFill>
                  <a:latin typeface="Arial Narrow" panose="020B0606020202030204" pitchFamily="34" charset="0"/>
                </a:rPr>
                <a:t>%</a:t>
              </a:r>
              <a:endParaRPr lang="pt-BR" sz="900" b="1" dirty="0">
                <a:solidFill>
                  <a:schemeClr val="accent4">
                    <a:lumMod val="75000"/>
                  </a:schemeClr>
                </a:solidFill>
                <a:latin typeface="Arial Narrow" panose="020B0606020202030204" pitchFamily="34" charset="0"/>
              </a:endParaRPr>
            </a:p>
          </p:txBody>
        </p:sp>
      </p:grpSp>
      <p:cxnSp>
        <p:nvCxnSpPr>
          <p:cNvPr id="73" name="Conector reto 72"/>
          <p:cNvCxnSpPr/>
          <p:nvPr/>
        </p:nvCxnSpPr>
        <p:spPr>
          <a:xfrm>
            <a:off x="10226169" y="4171462"/>
            <a:ext cx="0" cy="1414016"/>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11441823" y="4171462"/>
            <a:ext cx="0" cy="1414016"/>
          </a:xfrm>
          <a:prstGeom prst="line">
            <a:avLst/>
          </a:prstGeom>
        </p:spPr>
        <p:style>
          <a:lnRef idx="1">
            <a:schemeClr val="accent1"/>
          </a:lnRef>
          <a:fillRef idx="0">
            <a:schemeClr val="accent1"/>
          </a:fillRef>
          <a:effectRef idx="0">
            <a:schemeClr val="accent1"/>
          </a:effectRef>
          <a:fontRef idx="minor">
            <a:schemeClr val="tx1"/>
          </a:fontRef>
        </p:style>
      </p:cxnSp>
      <p:pic>
        <p:nvPicPr>
          <p:cNvPr id="4" name="Imagem 3"/>
          <p:cNvPicPr>
            <a:picLocks noChangeAspect="1"/>
          </p:cNvPicPr>
          <p:nvPr/>
        </p:nvPicPr>
        <p:blipFill rotWithShape="1">
          <a:blip r:embed="rId5"/>
          <a:srcRect t="9951"/>
          <a:stretch/>
        </p:blipFill>
        <p:spPr>
          <a:xfrm>
            <a:off x="12359141" y="315310"/>
            <a:ext cx="2536732" cy="2883298"/>
          </a:xfrm>
          <a:prstGeom prst="rect">
            <a:avLst/>
          </a:prstGeom>
        </p:spPr>
      </p:pic>
      <p:sp>
        <p:nvSpPr>
          <p:cNvPr id="70" name="Espaço Reservado para Conteúdo 2"/>
          <p:cNvSpPr txBox="1">
            <a:spLocks/>
          </p:cNvSpPr>
          <p:nvPr/>
        </p:nvSpPr>
        <p:spPr>
          <a:xfrm>
            <a:off x="1895535" y="6181200"/>
            <a:ext cx="10486965" cy="49386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P18 - </a:t>
            </a:r>
            <a:r>
              <a:rPr lang="pt-BR" sz="1200" dirty="0">
                <a:solidFill>
                  <a:schemeClr val="accent1">
                    <a:lumMod val="50000"/>
                  </a:schemeClr>
                </a:solidFill>
              </a:rPr>
              <a:t>Considerando os resultados que obteve com a participação no programa Sebraetec, qual a probabilidade de recomendar o programa para outras </a:t>
            </a:r>
            <a:r>
              <a:rPr lang="pt-BR" sz="1200" dirty="0" smtClean="0">
                <a:solidFill>
                  <a:schemeClr val="accent1">
                    <a:lumMod val="50000"/>
                  </a:schemeClr>
                </a:solidFill>
              </a:rPr>
              <a:t>pessoas?</a:t>
            </a:r>
            <a:endParaRPr lang="pt-BR" sz="1200" dirty="0">
              <a:solidFill>
                <a:schemeClr val="accent1">
                  <a:lumMod val="50000"/>
                </a:schemeClr>
              </a:solidFill>
            </a:endParaRPr>
          </a:p>
        </p:txBody>
      </p:sp>
    </p:spTree>
    <p:extLst>
      <p:ext uri="{BB962C8B-B14F-4D97-AF65-F5344CB8AC3E}">
        <p14:creationId xmlns:p14="http://schemas.microsoft.com/office/powerpoint/2010/main" val="524833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1+#ppt_w/2"/>
                                          </p:val>
                                        </p:tav>
                                        <p:tav tm="100000">
                                          <p:val>
                                            <p:strVal val="#ppt_x"/>
                                          </p:val>
                                        </p:tav>
                                      </p:tavLst>
                                    </p:anim>
                                    <p:anim calcmode="lin" valueType="num">
                                      <p:cBhvr additive="base">
                                        <p:cTn id="8" dur="500" fill="hold"/>
                                        <p:tgtEl>
                                          <p:spTgt spid="8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 presetClass="entr" presetSubtype="0" fill="hold" nodeType="afterEffect">
                                  <p:stCondLst>
                                    <p:cond delay="0"/>
                                  </p:stCondLst>
                                  <p:childTnLst>
                                    <p:set>
                                      <p:cBhvr>
                                        <p:cTn id="11" dur="1" fill="hold">
                                          <p:stCondLst>
                                            <p:cond delay="0"/>
                                          </p:stCondLst>
                                        </p:cTn>
                                        <p:tgtEl>
                                          <p:spTgt spid="74"/>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9"/>
                                        </p:tgtEl>
                                        <p:attrNameLst>
                                          <p:attrName>style.visibility</p:attrName>
                                        </p:attrNameLst>
                                      </p:cBhvr>
                                      <p:to>
                                        <p:strVal val="visible"/>
                                      </p:to>
                                    </p:set>
                                  </p:childTnLst>
                                </p:cTn>
                              </p:par>
                            </p:childTnLst>
                          </p:cTn>
                        </p:par>
                        <p:par>
                          <p:cTn id="16" fill="hold">
                            <p:stCondLst>
                              <p:cond delay="0"/>
                            </p:stCondLst>
                            <p:childTnLst>
                              <p:par>
                                <p:cTn id="17" presetID="22" presetClass="entr" presetSubtype="4" fill="hold" grpId="0" nodeType="afterEffect">
                                  <p:stCondLst>
                                    <p:cond delay="0"/>
                                  </p:stCondLst>
                                  <p:childTnLst>
                                    <p:set>
                                      <p:cBhvr>
                                        <p:cTn id="18" dur="1" fill="hold">
                                          <p:stCondLst>
                                            <p:cond delay="0"/>
                                          </p:stCondLst>
                                        </p:cTn>
                                        <p:tgtEl>
                                          <p:spTgt spid="59">
                                            <p:graphicEl>
                                              <a:chart seriesIdx="-3" categoryIdx="-3" bldStep="gridLegend"/>
                                            </p:graphicEl>
                                          </p:spTgt>
                                        </p:tgtEl>
                                        <p:attrNameLst>
                                          <p:attrName>style.visibility</p:attrName>
                                        </p:attrNameLst>
                                      </p:cBhvr>
                                      <p:to>
                                        <p:strVal val="visible"/>
                                      </p:to>
                                    </p:set>
                                    <p:animEffect transition="in" filter="wipe(down)">
                                      <p:cBhvr>
                                        <p:cTn id="19" dur="500"/>
                                        <p:tgtEl>
                                          <p:spTgt spid="59">
                                            <p:graphicEl>
                                              <a:chart seriesIdx="-3" categoryIdx="-3" bldStep="gridLegend"/>
                                            </p:graphicEl>
                                          </p:spTgt>
                                        </p:tgtEl>
                                      </p:cBhvr>
                                    </p:animEffect>
                                  </p:childTnLst>
                                </p:cTn>
                              </p:par>
                            </p:childTnLst>
                          </p:cTn>
                        </p:par>
                        <p:par>
                          <p:cTn id="20" fill="hold">
                            <p:stCondLst>
                              <p:cond delay="500"/>
                            </p:stCondLst>
                            <p:childTnLst>
                              <p:par>
                                <p:cTn id="21" presetID="22" presetClass="entr" presetSubtype="4" fill="hold" grpId="0" nodeType="afterEffect">
                                  <p:stCondLst>
                                    <p:cond delay="0"/>
                                  </p:stCondLst>
                                  <p:childTnLst>
                                    <p:set>
                                      <p:cBhvr>
                                        <p:cTn id="22" dur="1" fill="hold">
                                          <p:stCondLst>
                                            <p:cond delay="0"/>
                                          </p:stCondLst>
                                        </p:cTn>
                                        <p:tgtEl>
                                          <p:spTgt spid="59">
                                            <p:graphicEl>
                                              <a:chart seriesIdx="-4" categoryIdx="0" bldStep="category"/>
                                            </p:graphicEl>
                                          </p:spTgt>
                                        </p:tgtEl>
                                        <p:attrNameLst>
                                          <p:attrName>style.visibility</p:attrName>
                                        </p:attrNameLst>
                                      </p:cBhvr>
                                      <p:to>
                                        <p:strVal val="visible"/>
                                      </p:to>
                                    </p:set>
                                    <p:animEffect transition="in" filter="wipe(down)">
                                      <p:cBhvr>
                                        <p:cTn id="23" dur="100"/>
                                        <p:tgtEl>
                                          <p:spTgt spid="59">
                                            <p:graphicEl>
                                              <a:chart seriesIdx="-4" categoryIdx="0" bldStep="category"/>
                                            </p:graphicEl>
                                          </p:spTgt>
                                        </p:tgtEl>
                                      </p:cBhvr>
                                    </p:animEffect>
                                  </p:childTnLst>
                                </p:cTn>
                              </p:par>
                            </p:childTnLst>
                          </p:cTn>
                        </p:par>
                        <p:par>
                          <p:cTn id="24" fill="hold">
                            <p:stCondLst>
                              <p:cond delay="600"/>
                            </p:stCondLst>
                            <p:childTnLst>
                              <p:par>
                                <p:cTn id="25" presetID="22" presetClass="entr" presetSubtype="4" fill="hold" grpId="0" nodeType="afterEffect">
                                  <p:stCondLst>
                                    <p:cond delay="0"/>
                                  </p:stCondLst>
                                  <p:childTnLst>
                                    <p:set>
                                      <p:cBhvr>
                                        <p:cTn id="26" dur="1" fill="hold">
                                          <p:stCondLst>
                                            <p:cond delay="0"/>
                                          </p:stCondLst>
                                        </p:cTn>
                                        <p:tgtEl>
                                          <p:spTgt spid="59">
                                            <p:graphicEl>
                                              <a:chart seriesIdx="-4" categoryIdx="1" bldStep="category"/>
                                            </p:graphicEl>
                                          </p:spTgt>
                                        </p:tgtEl>
                                        <p:attrNameLst>
                                          <p:attrName>style.visibility</p:attrName>
                                        </p:attrNameLst>
                                      </p:cBhvr>
                                      <p:to>
                                        <p:strVal val="visible"/>
                                      </p:to>
                                    </p:set>
                                    <p:animEffect transition="in" filter="wipe(down)">
                                      <p:cBhvr>
                                        <p:cTn id="27" dur="100"/>
                                        <p:tgtEl>
                                          <p:spTgt spid="59">
                                            <p:graphicEl>
                                              <a:chart seriesIdx="-4" categoryIdx="1" bldStep="category"/>
                                            </p:graphicEl>
                                          </p:spTgt>
                                        </p:tgtEl>
                                      </p:cBhvr>
                                    </p:animEffect>
                                  </p:childTnLst>
                                </p:cTn>
                              </p:par>
                            </p:childTnLst>
                          </p:cTn>
                        </p:par>
                        <p:par>
                          <p:cTn id="28" fill="hold">
                            <p:stCondLst>
                              <p:cond delay="700"/>
                            </p:stCondLst>
                            <p:childTnLst>
                              <p:par>
                                <p:cTn id="29" presetID="22" presetClass="entr" presetSubtype="4" fill="hold" grpId="0" nodeType="afterEffect">
                                  <p:stCondLst>
                                    <p:cond delay="0"/>
                                  </p:stCondLst>
                                  <p:childTnLst>
                                    <p:set>
                                      <p:cBhvr>
                                        <p:cTn id="30" dur="1" fill="hold">
                                          <p:stCondLst>
                                            <p:cond delay="0"/>
                                          </p:stCondLst>
                                        </p:cTn>
                                        <p:tgtEl>
                                          <p:spTgt spid="59">
                                            <p:graphicEl>
                                              <a:chart seriesIdx="-4" categoryIdx="2" bldStep="category"/>
                                            </p:graphicEl>
                                          </p:spTgt>
                                        </p:tgtEl>
                                        <p:attrNameLst>
                                          <p:attrName>style.visibility</p:attrName>
                                        </p:attrNameLst>
                                      </p:cBhvr>
                                      <p:to>
                                        <p:strVal val="visible"/>
                                      </p:to>
                                    </p:set>
                                    <p:animEffect transition="in" filter="wipe(down)">
                                      <p:cBhvr>
                                        <p:cTn id="31" dur="100"/>
                                        <p:tgtEl>
                                          <p:spTgt spid="59">
                                            <p:graphicEl>
                                              <a:chart seriesIdx="-4" categoryIdx="2" bldStep="category"/>
                                            </p:graphicEl>
                                          </p:spTgt>
                                        </p:tgtEl>
                                      </p:cBhvr>
                                    </p:animEffect>
                                  </p:childTnLst>
                                </p:cTn>
                              </p:par>
                            </p:childTnLst>
                          </p:cTn>
                        </p:par>
                        <p:par>
                          <p:cTn id="32" fill="hold">
                            <p:stCondLst>
                              <p:cond delay="800"/>
                            </p:stCondLst>
                            <p:childTnLst>
                              <p:par>
                                <p:cTn id="33" presetID="22" presetClass="entr" presetSubtype="4" fill="hold" grpId="0" nodeType="afterEffect">
                                  <p:stCondLst>
                                    <p:cond delay="0"/>
                                  </p:stCondLst>
                                  <p:childTnLst>
                                    <p:set>
                                      <p:cBhvr>
                                        <p:cTn id="34" dur="1" fill="hold">
                                          <p:stCondLst>
                                            <p:cond delay="0"/>
                                          </p:stCondLst>
                                        </p:cTn>
                                        <p:tgtEl>
                                          <p:spTgt spid="59">
                                            <p:graphicEl>
                                              <a:chart seriesIdx="-4" categoryIdx="3" bldStep="category"/>
                                            </p:graphicEl>
                                          </p:spTgt>
                                        </p:tgtEl>
                                        <p:attrNameLst>
                                          <p:attrName>style.visibility</p:attrName>
                                        </p:attrNameLst>
                                      </p:cBhvr>
                                      <p:to>
                                        <p:strVal val="visible"/>
                                      </p:to>
                                    </p:set>
                                    <p:animEffect transition="in" filter="wipe(down)">
                                      <p:cBhvr>
                                        <p:cTn id="35" dur="100"/>
                                        <p:tgtEl>
                                          <p:spTgt spid="59">
                                            <p:graphicEl>
                                              <a:chart seriesIdx="-4" categoryIdx="3" bldStep="category"/>
                                            </p:graphicEl>
                                          </p:spTgt>
                                        </p:tgtEl>
                                      </p:cBhvr>
                                    </p:animEffect>
                                  </p:childTnLst>
                                </p:cTn>
                              </p:par>
                            </p:childTnLst>
                          </p:cTn>
                        </p:par>
                        <p:par>
                          <p:cTn id="36" fill="hold">
                            <p:stCondLst>
                              <p:cond delay="900"/>
                            </p:stCondLst>
                            <p:childTnLst>
                              <p:par>
                                <p:cTn id="37" presetID="22" presetClass="entr" presetSubtype="4" fill="hold" grpId="0" nodeType="afterEffect">
                                  <p:stCondLst>
                                    <p:cond delay="0"/>
                                  </p:stCondLst>
                                  <p:childTnLst>
                                    <p:set>
                                      <p:cBhvr>
                                        <p:cTn id="38" dur="1" fill="hold">
                                          <p:stCondLst>
                                            <p:cond delay="0"/>
                                          </p:stCondLst>
                                        </p:cTn>
                                        <p:tgtEl>
                                          <p:spTgt spid="59">
                                            <p:graphicEl>
                                              <a:chart seriesIdx="-4" categoryIdx="4" bldStep="category"/>
                                            </p:graphicEl>
                                          </p:spTgt>
                                        </p:tgtEl>
                                        <p:attrNameLst>
                                          <p:attrName>style.visibility</p:attrName>
                                        </p:attrNameLst>
                                      </p:cBhvr>
                                      <p:to>
                                        <p:strVal val="visible"/>
                                      </p:to>
                                    </p:set>
                                    <p:animEffect transition="in" filter="wipe(down)">
                                      <p:cBhvr>
                                        <p:cTn id="39" dur="100"/>
                                        <p:tgtEl>
                                          <p:spTgt spid="59">
                                            <p:graphicEl>
                                              <a:chart seriesIdx="-4" categoryIdx="4" bldStep="category"/>
                                            </p:graphicEl>
                                          </p:spTgt>
                                        </p:tgtEl>
                                      </p:cBhvr>
                                    </p:animEffect>
                                  </p:childTnLst>
                                </p:cTn>
                              </p:par>
                            </p:childTnLst>
                          </p:cTn>
                        </p:par>
                        <p:par>
                          <p:cTn id="40" fill="hold">
                            <p:stCondLst>
                              <p:cond delay="1000"/>
                            </p:stCondLst>
                            <p:childTnLst>
                              <p:par>
                                <p:cTn id="41" presetID="22" presetClass="entr" presetSubtype="4" fill="hold" grpId="0" nodeType="afterEffect">
                                  <p:stCondLst>
                                    <p:cond delay="0"/>
                                  </p:stCondLst>
                                  <p:childTnLst>
                                    <p:set>
                                      <p:cBhvr>
                                        <p:cTn id="42" dur="1" fill="hold">
                                          <p:stCondLst>
                                            <p:cond delay="0"/>
                                          </p:stCondLst>
                                        </p:cTn>
                                        <p:tgtEl>
                                          <p:spTgt spid="59">
                                            <p:graphicEl>
                                              <a:chart seriesIdx="-4" categoryIdx="5" bldStep="category"/>
                                            </p:graphicEl>
                                          </p:spTgt>
                                        </p:tgtEl>
                                        <p:attrNameLst>
                                          <p:attrName>style.visibility</p:attrName>
                                        </p:attrNameLst>
                                      </p:cBhvr>
                                      <p:to>
                                        <p:strVal val="visible"/>
                                      </p:to>
                                    </p:set>
                                    <p:animEffect transition="in" filter="wipe(down)">
                                      <p:cBhvr>
                                        <p:cTn id="43" dur="100"/>
                                        <p:tgtEl>
                                          <p:spTgt spid="59">
                                            <p:graphicEl>
                                              <a:chart seriesIdx="-4" categoryIdx="5" bldStep="category"/>
                                            </p:graphicEl>
                                          </p:spTgt>
                                        </p:tgtEl>
                                      </p:cBhvr>
                                    </p:animEffect>
                                  </p:childTnLst>
                                </p:cTn>
                              </p:par>
                            </p:childTnLst>
                          </p:cTn>
                        </p:par>
                        <p:par>
                          <p:cTn id="44" fill="hold">
                            <p:stCondLst>
                              <p:cond delay="1100"/>
                            </p:stCondLst>
                            <p:childTnLst>
                              <p:par>
                                <p:cTn id="45" presetID="22" presetClass="entr" presetSubtype="4" fill="hold" grpId="0" nodeType="afterEffect">
                                  <p:stCondLst>
                                    <p:cond delay="0"/>
                                  </p:stCondLst>
                                  <p:childTnLst>
                                    <p:set>
                                      <p:cBhvr>
                                        <p:cTn id="46" dur="1" fill="hold">
                                          <p:stCondLst>
                                            <p:cond delay="0"/>
                                          </p:stCondLst>
                                        </p:cTn>
                                        <p:tgtEl>
                                          <p:spTgt spid="59">
                                            <p:graphicEl>
                                              <a:chart seriesIdx="-4" categoryIdx="6" bldStep="category"/>
                                            </p:graphicEl>
                                          </p:spTgt>
                                        </p:tgtEl>
                                        <p:attrNameLst>
                                          <p:attrName>style.visibility</p:attrName>
                                        </p:attrNameLst>
                                      </p:cBhvr>
                                      <p:to>
                                        <p:strVal val="visible"/>
                                      </p:to>
                                    </p:set>
                                    <p:animEffect transition="in" filter="wipe(down)">
                                      <p:cBhvr>
                                        <p:cTn id="47" dur="100"/>
                                        <p:tgtEl>
                                          <p:spTgt spid="59">
                                            <p:graphicEl>
                                              <a:chart seriesIdx="-4" categoryIdx="6" bldStep="category"/>
                                            </p:graphicEl>
                                          </p:spTgt>
                                        </p:tgtEl>
                                      </p:cBhvr>
                                    </p:animEffect>
                                  </p:childTnLst>
                                </p:cTn>
                              </p:par>
                            </p:childTnLst>
                          </p:cTn>
                        </p:par>
                        <p:par>
                          <p:cTn id="48" fill="hold">
                            <p:stCondLst>
                              <p:cond delay="1200"/>
                            </p:stCondLst>
                            <p:childTnLst>
                              <p:par>
                                <p:cTn id="49" presetID="1" presetClass="entr" presetSubtype="0" fill="hold" nodeType="afterEffect">
                                  <p:stCondLst>
                                    <p:cond delay="0"/>
                                  </p:stCondLst>
                                  <p:childTnLst>
                                    <p:set>
                                      <p:cBhvr>
                                        <p:cTn id="50" dur="1" fill="hold">
                                          <p:stCondLst>
                                            <p:cond delay="0"/>
                                          </p:stCondLst>
                                        </p:cTn>
                                        <p:tgtEl>
                                          <p:spTgt spid="112"/>
                                        </p:tgtEl>
                                        <p:attrNameLst>
                                          <p:attrName>style.visibility</p:attrName>
                                        </p:attrNameLst>
                                      </p:cBhvr>
                                      <p:to>
                                        <p:strVal val="visible"/>
                                      </p:to>
                                    </p:set>
                                  </p:childTnLst>
                                </p:cTn>
                              </p:par>
                            </p:childTnLst>
                          </p:cTn>
                        </p:par>
                        <p:par>
                          <p:cTn id="51" fill="hold">
                            <p:stCondLst>
                              <p:cond delay="1200"/>
                            </p:stCondLst>
                            <p:childTnLst>
                              <p:par>
                                <p:cTn id="52" presetID="1" presetClass="entr" presetSubtype="0" fill="hold" grpId="0" nodeType="afterEffect">
                                  <p:stCondLst>
                                    <p:cond delay="0"/>
                                  </p:stCondLst>
                                  <p:childTnLst>
                                    <p:set>
                                      <p:cBhvr>
                                        <p:cTn id="53" dur="1" fill="hold">
                                          <p:stCondLst>
                                            <p:cond delay="0"/>
                                          </p:stCondLst>
                                        </p:cTn>
                                        <p:tgtEl>
                                          <p:spTgt spid="100"/>
                                        </p:tgtEl>
                                        <p:attrNameLst>
                                          <p:attrName>style.visibility</p:attrName>
                                        </p:attrNameLst>
                                      </p:cBhvr>
                                      <p:to>
                                        <p:strVal val="visible"/>
                                      </p:to>
                                    </p:set>
                                  </p:childTnLst>
                                </p:cTn>
                              </p:par>
                            </p:childTnLst>
                          </p:cTn>
                        </p:par>
                        <p:par>
                          <p:cTn id="54" fill="hold">
                            <p:stCondLst>
                              <p:cond delay="1200"/>
                            </p:stCondLst>
                            <p:childTnLst>
                              <p:par>
                                <p:cTn id="55" presetID="1" presetClass="entr" presetSubtype="0" fill="hold" nodeType="afterEffect">
                                  <p:stCondLst>
                                    <p:cond delay="0"/>
                                  </p:stCondLst>
                                  <p:childTnLst>
                                    <p:set>
                                      <p:cBhvr>
                                        <p:cTn id="56" dur="1" fill="hold">
                                          <p:stCondLst>
                                            <p:cond delay="0"/>
                                          </p:stCondLst>
                                        </p:cTn>
                                        <p:tgtEl>
                                          <p:spTgt spid="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34"/>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59">
                                            <p:graphicEl>
                                              <a:chart seriesIdx="-4" categoryIdx="7" bldStep="category"/>
                                            </p:graphicEl>
                                          </p:spTgt>
                                        </p:tgtEl>
                                        <p:attrNameLst>
                                          <p:attrName>style.visibility</p:attrName>
                                        </p:attrNameLst>
                                      </p:cBhvr>
                                      <p:to>
                                        <p:strVal val="visible"/>
                                      </p:to>
                                    </p:set>
                                    <p:animEffect transition="in" filter="wipe(down)">
                                      <p:cBhvr>
                                        <p:cTn id="63" dur="100"/>
                                        <p:tgtEl>
                                          <p:spTgt spid="59">
                                            <p:graphicEl>
                                              <a:chart seriesIdx="-4" categoryIdx="7" bldStep="category"/>
                                            </p:graphicEl>
                                          </p:spTgt>
                                        </p:tgtEl>
                                      </p:cBhvr>
                                    </p:animEffect>
                                  </p:childTnLst>
                                </p:cTn>
                              </p:par>
                            </p:childTnLst>
                          </p:cTn>
                        </p:par>
                        <p:par>
                          <p:cTn id="64" fill="hold">
                            <p:stCondLst>
                              <p:cond delay="100"/>
                            </p:stCondLst>
                            <p:childTnLst>
                              <p:par>
                                <p:cTn id="65" presetID="22" presetClass="entr" presetSubtype="4" fill="hold" grpId="0" nodeType="afterEffect">
                                  <p:stCondLst>
                                    <p:cond delay="0"/>
                                  </p:stCondLst>
                                  <p:childTnLst>
                                    <p:set>
                                      <p:cBhvr>
                                        <p:cTn id="66" dur="1" fill="hold">
                                          <p:stCondLst>
                                            <p:cond delay="0"/>
                                          </p:stCondLst>
                                        </p:cTn>
                                        <p:tgtEl>
                                          <p:spTgt spid="59">
                                            <p:graphicEl>
                                              <a:chart seriesIdx="-4" categoryIdx="8" bldStep="category"/>
                                            </p:graphicEl>
                                          </p:spTgt>
                                        </p:tgtEl>
                                        <p:attrNameLst>
                                          <p:attrName>style.visibility</p:attrName>
                                        </p:attrNameLst>
                                      </p:cBhvr>
                                      <p:to>
                                        <p:strVal val="visible"/>
                                      </p:to>
                                    </p:set>
                                    <p:animEffect transition="in" filter="wipe(down)">
                                      <p:cBhvr>
                                        <p:cTn id="67" dur="100"/>
                                        <p:tgtEl>
                                          <p:spTgt spid="59">
                                            <p:graphicEl>
                                              <a:chart seriesIdx="-4" categoryIdx="8" bldStep="category"/>
                                            </p:graphicEl>
                                          </p:spTgt>
                                        </p:tgtEl>
                                      </p:cBhvr>
                                    </p:animEffect>
                                  </p:childTnLst>
                                </p:cTn>
                              </p:par>
                              <p:par>
                                <p:cTn id="68" presetID="1" presetClass="entr" presetSubtype="0" fill="hold" grpId="0" nodeType="withEffect">
                                  <p:stCondLst>
                                    <p:cond delay="0"/>
                                  </p:stCondLst>
                                  <p:childTnLst>
                                    <p:set>
                                      <p:cBhvr>
                                        <p:cTn id="69" dur="1" fill="hold">
                                          <p:stCondLst>
                                            <p:cond delay="0"/>
                                          </p:stCondLst>
                                        </p:cTn>
                                        <p:tgtEl>
                                          <p:spTgt spid="25"/>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93"/>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101"/>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152"/>
                                        </p:tgtEl>
                                        <p:attrNameLst>
                                          <p:attrName>style.visibility</p:attrName>
                                        </p:attrNameLst>
                                      </p:cBhvr>
                                      <p:to>
                                        <p:strVal val="visible"/>
                                      </p:to>
                                    </p:set>
                                  </p:childTnLst>
                                </p:cTn>
                              </p:par>
                            </p:childTnLst>
                          </p:cTn>
                        </p:par>
                        <p:par>
                          <p:cTn id="76" fill="hold">
                            <p:stCondLst>
                              <p:cond delay="200"/>
                            </p:stCondLst>
                            <p:childTnLst>
                              <p:par>
                                <p:cTn id="77" presetID="1" presetClass="entr" presetSubtype="0" fill="hold" nodeType="afterEffect">
                                  <p:stCondLst>
                                    <p:cond delay="0"/>
                                  </p:stCondLst>
                                  <p:childTnLst>
                                    <p:set>
                                      <p:cBhvr>
                                        <p:cTn id="78" dur="1" fill="hold">
                                          <p:stCondLst>
                                            <p:cond delay="0"/>
                                          </p:stCondLst>
                                        </p:cTn>
                                        <p:tgtEl>
                                          <p:spTgt spid="73"/>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59">
                                            <p:graphicEl>
                                              <a:chart seriesIdx="-4" categoryIdx="9" bldStep="category"/>
                                            </p:graphicEl>
                                          </p:spTgt>
                                        </p:tgtEl>
                                        <p:attrNameLst>
                                          <p:attrName>style.visibility</p:attrName>
                                        </p:attrNameLst>
                                      </p:cBhvr>
                                      <p:to>
                                        <p:strVal val="visible"/>
                                      </p:to>
                                    </p:set>
                                    <p:animEffect transition="in" filter="wipe(down)">
                                      <p:cBhvr>
                                        <p:cTn id="83" dur="100"/>
                                        <p:tgtEl>
                                          <p:spTgt spid="59">
                                            <p:graphicEl>
                                              <a:chart seriesIdx="-4" categoryIdx="9" bldStep="category"/>
                                            </p:graphicEl>
                                          </p:spTgt>
                                        </p:tgtEl>
                                      </p:cBhvr>
                                    </p:animEffect>
                                  </p:childTnLst>
                                </p:cTn>
                              </p:par>
                            </p:childTnLst>
                          </p:cTn>
                        </p:par>
                        <p:par>
                          <p:cTn id="84" fill="hold">
                            <p:stCondLst>
                              <p:cond delay="100"/>
                            </p:stCondLst>
                            <p:childTnLst>
                              <p:par>
                                <p:cTn id="85" presetID="22" presetClass="entr" presetSubtype="4" fill="hold" grpId="0" nodeType="afterEffect">
                                  <p:stCondLst>
                                    <p:cond delay="0"/>
                                  </p:stCondLst>
                                  <p:childTnLst>
                                    <p:set>
                                      <p:cBhvr>
                                        <p:cTn id="86" dur="1" fill="hold">
                                          <p:stCondLst>
                                            <p:cond delay="0"/>
                                          </p:stCondLst>
                                        </p:cTn>
                                        <p:tgtEl>
                                          <p:spTgt spid="59">
                                            <p:graphicEl>
                                              <a:chart seriesIdx="-4" categoryIdx="10" bldStep="category"/>
                                            </p:graphicEl>
                                          </p:spTgt>
                                        </p:tgtEl>
                                        <p:attrNameLst>
                                          <p:attrName>style.visibility</p:attrName>
                                        </p:attrNameLst>
                                      </p:cBhvr>
                                      <p:to>
                                        <p:strVal val="visible"/>
                                      </p:to>
                                    </p:set>
                                    <p:animEffect transition="in" filter="wipe(down)">
                                      <p:cBhvr>
                                        <p:cTn id="87" dur="100"/>
                                        <p:tgtEl>
                                          <p:spTgt spid="59">
                                            <p:graphicEl>
                                              <a:chart seriesIdx="-4" categoryIdx="10" bldStep="category"/>
                                            </p:graphicEl>
                                          </p:spTgt>
                                        </p:tgtEl>
                                      </p:cBhvr>
                                    </p:animEffect>
                                  </p:childTnLst>
                                </p:cTn>
                              </p:par>
                              <p:par>
                                <p:cTn id="88" presetID="1" presetClass="entr" presetSubtype="0" fill="hold" nodeType="withEffect">
                                  <p:stCondLst>
                                    <p:cond delay="0"/>
                                  </p:stCondLst>
                                  <p:childTnLst>
                                    <p:set>
                                      <p:cBhvr>
                                        <p:cTn id="89" dur="1" fill="hold">
                                          <p:stCondLst>
                                            <p:cond delay="0"/>
                                          </p:stCondLst>
                                        </p:cTn>
                                        <p:tgtEl>
                                          <p:spTgt spid="94"/>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10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116"/>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26"/>
                                        </p:tgtEl>
                                        <p:attrNameLst>
                                          <p:attrName>style.visibility</p:attrName>
                                        </p:attrNameLst>
                                      </p:cBhvr>
                                      <p:to>
                                        <p:strVal val="visible"/>
                                      </p:to>
                                    </p:se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27">
                                            <p:txEl>
                                              <p:pRg st="0" end="0"/>
                                            </p:txEl>
                                          </p:spTgt>
                                        </p:tgtEl>
                                        <p:attrNameLst>
                                          <p:attrName>style.visibility</p:attrName>
                                        </p:attrNameLst>
                                      </p:cBhvr>
                                      <p:to>
                                        <p:strVal val="visible"/>
                                      </p:to>
                                    </p:set>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30"/>
                                        </p:tgtEl>
                                        <p:attrNameLst>
                                          <p:attrName>style.visibility</p:attrName>
                                        </p:attrNameLst>
                                      </p:cBhvr>
                                      <p:to>
                                        <p:strVal val="visible"/>
                                      </p:to>
                                    </p:set>
                                    <p:animEffect transition="in" filter="fade">
                                      <p:cBhvr>
                                        <p:cTn id="104" dur="1000"/>
                                        <p:tgtEl>
                                          <p:spTgt spid="30"/>
                                        </p:tgtEl>
                                      </p:cBhvr>
                                    </p:animEffect>
                                    <p:anim calcmode="lin" valueType="num">
                                      <p:cBhvr>
                                        <p:cTn id="105" dur="1000" fill="hold"/>
                                        <p:tgtEl>
                                          <p:spTgt spid="30"/>
                                        </p:tgtEl>
                                        <p:attrNameLst>
                                          <p:attrName>ppt_x</p:attrName>
                                        </p:attrNameLst>
                                      </p:cBhvr>
                                      <p:tavLst>
                                        <p:tav tm="0">
                                          <p:val>
                                            <p:strVal val="#ppt_x"/>
                                          </p:val>
                                        </p:tav>
                                        <p:tav tm="100000">
                                          <p:val>
                                            <p:strVal val="#ppt_x"/>
                                          </p:val>
                                        </p:tav>
                                      </p:tavLst>
                                    </p:anim>
                                    <p:anim calcmode="lin" valueType="num">
                                      <p:cBhvr>
                                        <p:cTn id="106" dur="1000" fill="hold"/>
                                        <p:tgtEl>
                                          <p:spTgt spid="30"/>
                                        </p:tgtEl>
                                        <p:attrNameLst>
                                          <p:attrName>ppt_y</p:attrName>
                                        </p:attrNameLst>
                                      </p:cBhvr>
                                      <p:tavLst>
                                        <p:tav tm="0">
                                          <p:val>
                                            <p:strVal val="#ppt_y+.1"/>
                                          </p:val>
                                        </p:tav>
                                        <p:tav tm="100000">
                                          <p:val>
                                            <p:strVal val="#ppt_y"/>
                                          </p:val>
                                        </p:tav>
                                      </p:tavLst>
                                    </p:anim>
                                  </p:childTnLst>
                                </p:cTn>
                              </p:par>
                            </p:childTnLst>
                          </p:cTn>
                        </p:par>
                        <p:par>
                          <p:cTn id="107" fill="hold">
                            <p:stCondLst>
                              <p:cond delay="1000"/>
                            </p:stCondLst>
                            <p:childTnLst>
                              <p:par>
                                <p:cTn id="108" presetID="10" presetClass="entr" presetSubtype="0" fill="hold" nodeType="afterEffect">
                                  <p:stCondLst>
                                    <p:cond delay="0"/>
                                  </p:stCondLst>
                                  <p:childTnLst>
                                    <p:set>
                                      <p:cBhvr>
                                        <p:cTn id="109" dur="1" fill="hold">
                                          <p:stCondLst>
                                            <p:cond delay="0"/>
                                          </p:stCondLst>
                                        </p:cTn>
                                        <p:tgtEl>
                                          <p:spTgt spid="62"/>
                                        </p:tgtEl>
                                        <p:attrNameLst>
                                          <p:attrName>style.visibility</p:attrName>
                                        </p:attrNameLst>
                                      </p:cBhvr>
                                      <p:to>
                                        <p:strVal val="visible"/>
                                      </p:to>
                                    </p:set>
                                    <p:animEffect transition="in" filter="fade">
                                      <p:cBhvr>
                                        <p:cTn id="110"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11" restart="whenNotActive" fill="hold" evtFilter="cancelBubble" nodeType="interactiveSeq">
                <p:stCondLst>
                  <p:cond evt="onClick" delay="0">
                    <p:tgtEl>
                      <p:spTgt spid="62"/>
                    </p:tgtEl>
                  </p:cond>
                </p:stCondLst>
                <p:endSync evt="end" delay="0">
                  <p:rtn val="all"/>
                </p:endSync>
                <p:childTnLst>
                  <p:par>
                    <p:cTn id="112" fill="hold">
                      <p:stCondLst>
                        <p:cond delay="0"/>
                      </p:stCondLst>
                      <p:childTnLst>
                        <p:par>
                          <p:cTn id="113" fill="hold">
                            <p:stCondLst>
                              <p:cond delay="0"/>
                            </p:stCondLst>
                            <p:childTnLst>
                              <p:par>
                                <p:cTn id="114" presetID="10" presetClass="entr" presetSubtype="0" fill="hold" grpId="0" nodeType="withEffect">
                                  <p:stCondLst>
                                    <p:cond delay="0"/>
                                  </p:stCondLst>
                                  <p:childTnLst>
                                    <p:set>
                                      <p:cBhvr>
                                        <p:cTn id="115" dur="1" fill="hold">
                                          <p:stCondLst>
                                            <p:cond delay="0"/>
                                          </p:stCondLst>
                                        </p:cTn>
                                        <p:tgtEl>
                                          <p:spTgt spid="58"/>
                                        </p:tgtEl>
                                        <p:attrNameLst>
                                          <p:attrName>style.visibility</p:attrName>
                                        </p:attrNameLst>
                                      </p:cBhvr>
                                      <p:to>
                                        <p:strVal val="visible"/>
                                      </p:to>
                                    </p:set>
                                    <p:animEffect transition="in" filter="fade">
                                      <p:cBhvr>
                                        <p:cTn id="116" dur="500"/>
                                        <p:tgtEl>
                                          <p:spTgt spid="58"/>
                                        </p:tgtEl>
                                      </p:cBhvr>
                                    </p:animEffect>
                                  </p:childTnLst>
                                </p:cTn>
                              </p:par>
                              <p:par>
                                <p:cTn id="117" presetID="10" presetClass="entr" presetSubtype="0" fill="hold" nodeType="withEffect">
                                  <p:stCondLst>
                                    <p:cond delay="0"/>
                                  </p:stCondLst>
                                  <p:childTnLst>
                                    <p:set>
                                      <p:cBhvr>
                                        <p:cTn id="118" dur="1" fill="hold">
                                          <p:stCondLst>
                                            <p:cond delay="0"/>
                                          </p:stCondLst>
                                        </p:cTn>
                                        <p:tgtEl>
                                          <p:spTgt spid="2"/>
                                        </p:tgtEl>
                                        <p:attrNameLst>
                                          <p:attrName>style.visibility</p:attrName>
                                        </p:attrNameLst>
                                      </p:cBhvr>
                                      <p:to>
                                        <p:strVal val="visible"/>
                                      </p:to>
                                    </p:set>
                                    <p:animEffect transition="in" filter="fade">
                                      <p:cBhvr>
                                        <p:cTn id="119" dur="500"/>
                                        <p:tgtEl>
                                          <p:spTgt spid="2"/>
                                        </p:tgtEl>
                                      </p:cBhvr>
                                    </p:animEffect>
                                  </p:childTnLst>
                                </p:cTn>
                              </p:par>
                              <p:par>
                                <p:cTn id="120" presetID="10" presetClass="exit" presetSubtype="0" fill="hold" nodeType="withEffect">
                                  <p:stCondLst>
                                    <p:cond delay="0"/>
                                  </p:stCondLst>
                                  <p:childTnLst>
                                    <p:animEffect transition="out" filter="fade">
                                      <p:cBhvr>
                                        <p:cTn id="121" dur="500"/>
                                        <p:tgtEl>
                                          <p:spTgt spid="2"/>
                                        </p:tgtEl>
                                      </p:cBhvr>
                                    </p:animEffect>
                                    <p:set>
                                      <p:cBhvr>
                                        <p:cTn id="122" dur="1" fill="hold">
                                          <p:stCondLst>
                                            <p:cond delay="499"/>
                                          </p:stCondLst>
                                        </p:cTn>
                                        <p:tgtEl>
                                          <p:spTgt spid="2"/>
                                        </p:tgtEl>
                                        <p:attrNameLst>
                                          <p:attrName>style.visibility</p:attrName>
                                        </p:attrNameLst>
                                      </p:cBhvr>
                                      <p:to>
                                        <p:strVal val="hidden"/>
                                      </p:to>
                                    </p:set>
                                  </p:childTnLst>
                                </p:cTn>
                              </p:par>
                              <p:par>
                                <p:cTn id="123" presetID="10" presetClass="exit" presetSubtype="0" fill="hold" grpId="1" nodeType="withEffect">
                                  <p:stCondLst>
                                    <p:cond delay="0"/>
                                  </p:stCondLst>
                                  <p:childTnLst>
                                    <p:animEffect transition="out" filter="fade">
                                      <p:cBhvr>
                                        <p:cTn id="124" dur="500"/>
                                        <p:tgtEl>
                                          <p:spTgt spid="58"/>
                                        </p:tgtEl>
                                      </p:cBhvr>
                                    </p:animEffect>
                                    <p:set>
                                      <p:cBhvr>
                                        <p:cTn id="125" dur="1" fill="hold">
                                          <p:stCondLst>
                                            <p:cond delay="499"/>
                                          </p:stCondLst>
                                        </p:cTn>
                                        <p:tgtEl>
                                          <p:spTgt spid="58"/>
                                        </p:tgtEl>
                                        <p:attrNameLst>
                                          <p:attrName>style.visibility</p:attrName>
                                        </p:attrNameLst>
                                      </p:cBhvr>
                                      <p:to>
                                        <p:strVal val="hidden"/>
                                      </p:to>
                                    </p:set>
                                  </p:childTnLst>
                                </p:cTn>
                              </p:par>
                            </p:childTnLst>
                          </p:cTn>
                        </p:par>
                      </p:childTnLst>
                    </p:cTn>
                  </p:par>
                </p:childTnLst>
              </p:cTn>
              <p:nextCondLst>
                <p:cond evt="onClick" delay="0">
                  <p:tgtEl>
                    <p:spTgt spid="62"/>
                  </p:tgtEl>
                </p:cond>
              </p:nextCondLst>
            </p:seq>
            <p:seq concurrent="1" nextAc="seek">
              <p:cTn id="126" restart="whenNotActive" fill="hold" evtFilter="cancelBubble" nodeType="interactiveSeq">
                <p:stCondLst>
                  <p:cond evt="onClick" delay="0">
                    <p:tgtEl>
                      <p:spTgt spid="27"/>
                    </p:tgtEl>
                  </p:cond>
                </p:stCondLst>
                <p:endSync evt="end" delay="0">
                  <p:rtn val="all"/>
                </p:endSync>
                <p:childTnLst>
                  <p:par>
                    <p:cTn id="127" fill="hold">
                      <p:stCondLst>
                        <p:cond delay="0"/>
                      </p:stCondLst>
                      <p:childTnLst>
                        <p:par>
                          <p:cTn id="128" fill="hold">
                            <p:stCondLst>
                              <p:cond delay="0"/>
                            </p:stCondLst>
                            <p:childTnLst>
                              <p:par>
                                <p:cTn id="129" presetID="1" presetClass="entr" presetSubtype="0" fill="hold" nodeType="clickEffect">
                                  <p:stCondLst>
                                    <p:cond delay="0"/>
                                  </p:stCondLst>
                                  <p:childTnLst>
                                    <p:set>
                                      <p:cBhvr>
                                        <p:cTn id="130" dur="1" fill="hold">
                                          <p:stCondLst>
                                            <p:cond delay="0"/>
                                          </p:stCondLst>
                                        </p:cTn>
                                        <p:tgtEl>
                                          <p:spTgt spid="4"/>
                                        </p:tgtEl>
                                        <p:attrNameLst>
                                          <p:attrName>style.visibility</p:attrName>
                                        </p:attrNameLst>
                                      </p:cBhvr>
                                      <p:to>
                                        <p:strVal val="visible"/>
                                      </p:to>
                                    </p:set>
                                  </p:childTnLst>
                                </p:cTn>
                              </p:par>
                              <p:par>
                                <p:cTn id="131" presetID="42" presetClass="path" presetSubtype="0" accel="50000" decel="50000" fill="hold" nodeType="withEffect">
                                  <p:stCondLst>
                                    <p:cond delay="0"/>
                                  </p:stCondLst>
                                  <p:childTnLst>
                                    <p:animMotion origin="layout" path="M 0.00586 -0.36481 L -0.33151 -0.04097 " pathEditMode="relative" rAng="0" ptsTypes="AA">
                                      <p:cBhvr>
                                        <p:cTn id="132" dur="500" fill="hold"/>
                                        <p:tgtEl>
                                          <p:spTgt spid="4"/>
                                        </p:tgtEl>
                                        <p:attrNameLst>
                                          <p:attrName>ppt_x</p:attrName>
                                          <p:attrName>ppt_y</p:attrName>
                                        </p:attrNameLst>
                                      </p:cBhvr>
                                      <p:rCtr x="-16875" y="16181"/>
                                    </p:animMotion>
                                  </p:childTnLst>
                                </p:cTn>
                              </p:par>
                            </p:childTnLst>
                          </p:cTn>
                        </p:par>
                      </p:childTnLst>
                    </p:cTn>
                  </p:par>
                  <p:par>
                    <p:cTn id="133" fill="hold">
                      <p:stCondLst>
                        <p:cond delay="indefinite"/>
                      </p:stCondLst>
                      <p:childTnLst>
                        <p:par>
                          <p:cTn id="134" fill="hold">
                            <p:stCondLst>
                              <p:cond delay="0"/>
                            </p:stCondLst>
                            <p:childTnLst>
                              <p:par>
                                <p:cTn id="135" presetID="1" presetClass="exit" presetSubtype="0" fill="hold" nodeType="clickEffect">
                                  <p:stCondLst>
                                    <p:cond delay="0"/>
                                  </p:stCondLst>
                                  <p:childTnLst>
                                    <p:set>
                                      <p:cBhvr>
                                        <p:cTn id="136" dur="1" fill="hold">
                                          <p:stCondLst>
                                            <p:cond delay="0"/>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27"/>
                  </p:tgtEl>
                </p:cond>
              </p:nextCondLst>
            </p:seq>
          </p:childTnLst>
        </p:cTn>
      </p:par>
    </p:tnLst>
    <p:bldLst>
      <p:bldGraphic spid="58" grpId="0">
        <p:bldAsOne/>
      </p:bldGraphic>
      <p:bldGraphic spid="58" grpId="1">
        <p:bldAsOne/>
      </p:bldGraphic>
      <p:bldGraphic spid="59" grpId="0" uiExpand="1">
        <p:bldSub>
          <a:bldChart bld="category"/>
        </p:bldSub>
      </p:bldGraphic>
      <p:bldP spid="27" grpId="0" build="p"/>
      <p:bldP spid="25" grpId="0"/>
      <p:bldP spid="26" grpId="0"/>
      <p:bldP spid="29" grpId="0"/>
      <p:bldP spid="30" grpId="0"/>
      <p:bldP spid="84" grpId="0"/>
      <p:bldP spid="100" grpId="0"/>
      <p:bldP spid="101" grpId="0"/>
      <p:bldP spid="102" grpId="0"/>
      <p:bldP spid="152"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ítulo 1"/>
          <p:cNvSpPr>
            <a:spLocks noGrp="1"/>
          </p:cNvSpPr>
          <p:nvPr/>
        </p:nvSpPr>
        <p:spPr>
          <a:xfrm>
            <a:off x="551203" y="98410"/>
            <a:ext cx="3396107" cy="385644"/>
          </a:xfrm>
          <a:prstGeom prst="rect">
            <a:avLst/>
          </a:prstGeom>
          <a:ln>
            <a:solidFill>
              <a:schemeClr val="bg1"/>
            </a:solidFill>
          </a:ln>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sp>
        <p:nvSpPr>
          <p:cNvPr id="2500" name="CaixaDeTexto 97"/>
          <p:cNvSpPr txBox="1"/>
          <p:nvPr/>
        </p:nvSpPr>
        <p:spPr>
          <a:xfrm>
            <a:off x="639269" y="1271628"/>
            <a:ext cx="2869332" cy="1077218"/>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3200" b="1" i="1" dirty="0">
                <a:solidFill>
                  <a:schemeClr val="accent1">
                    <a:lumMod val="50000"/>
                  </a:schemeClr>
                </a:solidFill>
              </a:rPr>
              <a:t>recomendação</a:t>
            </a:r>
          </a:p>
          <a:p>
            <a:r>
              <a:rPr lang="pt-BR" sz="3200" b="1" i="1" dirty="0">
                <a:solidFill>
                  <a:schemeClr val="accent1">
                    <a:lumMod val="50000"/>
                  </a:schemeClr>
                </a:solidFill>
              </a:rPr>
              <a:t>por estado </a:t>
            </a:r>
            <a:r>
              <a:rPr lang="pt-BR" sz="1200" b="1" i="1" dirty="0">
                <a:solidFill>
                  <a:schemeClr val="accent1">
                    <a:lumMod val="50000"/>
                  </a:schemeClr>
                </a:solidFill>
              </a:rPr>
              <a:t>(P18)</a:t>
            </a:r>
          </a:p>
        </p:txBody>
      </p:sp>
      <p:graphicFrame>
        <p:nvGraphicFramePr>
          <p:cNvPr id="79" name="Tabela 78"/>
          <p:cNvGraphicFramePr>
            <a:graphicFrameLocks noGrp="1"/>
          </p:cNvGraphicFramePr>
          <p:nvPr>
            <p:extLst/>
          </p:nvPr>
        </p:nvGraphicFramePr>
        <p:xfrm>
          <a:off x="9003703" y="730111"/>
          <a:ext cx="2349598" cy="1676400"/>
        </p:xfrm>
        <a:graphic>
          <a:graphicData uri="http://schemas.openxmlformats.org/drawingml/2006/table">
            <a:tbl>
              <a:tblPr>
                <a:tableStyleId>{5C22544A-7EE6-4342-B048-85BDC9FD1C3A}</a:tableStyleId>
              </a:tblPr>
              <a:tblGrid>
                <a:gridCol w="2264065">
                  <a:extLst>
                    <a:ext uri="{9D8B030D-6E8A-4147-A177-3AD203B41FA5}">
                      <a16:colId xmlns:a16="http://schemas.microsoft.com/office/drawing/2014/main" xmlns="" val="20000"/>
                    </a:ext>
                  </a:extLst>
                </a:gridCol>
                <a:gridCol w="85533">
                  <a:extLst>
                    <a:ext uri="{9D8B030D-6E8A-4147-A177-3AD203B41FA5}">
                      <a16:colId xmlns:a16="http://schemas.microsoft.com/office/drawing/2014/main" xmlns="" val="20002"/>
                    </a:ext>
                  </a:extLst>
                </a:gridCol>
              </a:tblGrid>
              <a:tr h="324000">
                <a:tc>
                  <a:txBody>
                    <a:bodyPr/>
                    <a:lstStyle/>
                    <a:p>
                      <a:pPr algn="r" fontAlgn="ctr"/>
                      <a:r>
                        <a:rPr lang="pt-BR" sz="1600" b="1" u="none" strike="noStrike" dirty="0">
                          <a:effectLst/>
                        </a:rPr>
                        <a:t>Norte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xmlns="" val="10000"/>
                  </a:ext>
                </a:extLst>
              </a:tr>
              <a:tr h="324000">
                <a:tc>
                  <a:txBody>
                    <a:bodyPr/>
                    <a:lstStyle/>
                    <a:p>
                      <a:pPr algn="r" fontAlgn="ctr"/>
                      <a:r>
                        <a:rPr lang="pt-BR" sz="1600" b="1" u="none" strike="noStrike" dirty="0">
                          <a:effectLst/>
                        </a:rPr>
                        <a:t>Nordeste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1"/>
                  </a:ext>
                </a:extLst>
              </a:tr>
              <a:tr h="324000">
                <a:tc>
                  <a:txBody>
                    <a:bodyPr/>
                    <a:lstStyle/>
                    <a:p>
                      <a:pPr algn="r" fontAlgn="ctr"/>
                      <a:r>
                        <a:rPr lang="pt-BR" sz="1600" b="1" u="none" strike="noStrike" dirty="0">
                          <a:effectLst/>
                        </a:rPr>
                        <a:t>Centro-Oeste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xmlns="" val="10002"/>
                  </a:ext>
                </a:extLst>
              </a:tr>
              <a:tr h="324000">
                <a:tc>
                  <a:txBody>
                    <a:bodyPr/>
                    <a:lstStyle/>
                    <a:p>
                      <a:pPr algn="r" fontAlgn="ctr"/>
                      <a:r>
                        <a:rPr lang="pt-BR" sz="1600" b="1" u="none" strike="noStrike" dirty="0">
                          <a:effectLst/>
                        </a:rPr>
                        <a:t>Sudeste</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xmlns="" val="10003"/>
                  </a:ext>
                </a:extLst>
              </a:tr>
              <a:tr h="324000">
                <a:tc>
                  <a:txBody>
                    <a:bodyPr/>
                    <a:lstStyle/>
                    <a:p>
                      <a:pPr algn="r" fontAlgn="ctr"/>
                      <a:r>
                        <a:rPr lang="pt-BR" sz="1600" b="1" u="none" strike="noStrike" dirty="0">
                          <a:effectLst/>
                        </a:rPr>
                        <a:t>Sul</a:t>
                      </a:r>
                      <a:endParaRPr lang="pt-BR" sz="1600" b="1" i="0" u="none" strike="noStrike" dirty="0">
                        <a:solidFill>
                          <a:srgbClr val="00000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none"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0004"/>
                  </a:ext>
                </a:extLst>
              </a:tr>
            </a:tbl>
          </a:graphicData>
        </a:graphic>
      </p:graphicFrame>
      <p:pic>
        <p:nvPicPr>
          <p:cNvPr id="81" name="Imagem 80"/>
          <p:cNvPicPr>
            <a:picLocks noChangeAspect="1"/>
          </p:cNvPicPr>
          <p:nvPr/>
        </p:nvPicPr>
        <p:blipFill>
          <a:blip r:embed="rId2"/>
          <a:stretch>
            <a:fillRect/>
          </a:stretch>
        </p:blipFill>
        <p:spPr>
          <a:xfrm>
            <a:off x="7435312" y="849635"/>
            <a:ext cx="2486983" cy="1459940"/>
          </a:xfrm>
          <a:prstGeom prst="rect">
            <a:avLst/>
          </a:prstGeom>
        </p:spPr>
      </p:pic>
      <p:sp>
        <p:nvSpPr>
          <p:cNvPr id="41" name="Espaço Reservado para Conteúdo 2"/>
          <p:cNvSpPr txBox="1">
            <a:spLocks/>
          </p:cNvSpPr>
          <p:nvPr/>
        </p:nvSpPr>
        <p:spPr>
          <a:xfrm>
            <a:off x="1510326" y="6156919"/>
            <a:ext cx="10486965" cy="49386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P18 - </a:t>
            </a:r>
            <a:r>
              <a:rPr lang="pt-BR" sz="1200" dirty="0">
                <a:solidFill>
                  <a:schemeClr val="accent1">
                    <a:lumMod val="50000"/>
                  </a:schemeClr>
                </a:solidFill>
              </a:rPr>
              <a:t>Considerando os resultados que obteve com a participação no programa Sebraetec, qual a probabilidade de recomendar o programa para outras </a:t>
            </a:r>
            <a:r>
              <a:rPr lang="pt-BR" sz="1200" dirty="0" smtClean="0">
                <a:solidFill>
                  <a:schemeClr val="accent1">
                    <a:lumMod val="50000"/>
                  </a:schemeClr>
                </a:solidFill>
              </a:rPr>
              <a:t>pessoas?</a:t>
            </a:r>
            <a:endParaRPr lang="pt-BR" sz="1200" dirty="0">
              <a:solidFill>
                <a:schemeClr val="accent1">
                  <a:lumMod val="50000"/>
                </a:schemeClr>
              </a:solidFill>
            </a:endParaRPr>
          </a:p>
        </p:txBody>
      </p:sp>
      <p:graphicFrame>
        <p:nvGraphicFramePr>
          <p:cNvPr id="46" name="Gráfico 45"/>
          <p:cNvGraphicFramePr>
            <a:graphicFrameLocks/>
          </p:cNvGraphicFramePr>
          <p:nvPr>
            <p:extLst>
              <p:ext uri="{D42A27DB-BD31-4B8C-83A1-F6EECF244321}">
                <p14:modId xmlns:p14="http://schemas.microsoft.com/office/powerpoint/2010/main" val="4156787864"/>
              </p:ext>
            </p:extLst>
          </p:nvPr>
        </p:nvGraphicFramePr>
        <p:xfrm>
          <a:off x="292100" y="3272713"/>
          <a:ext cx="11290300" cy="27757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7" name="Gráfico 46"/>
          <p:cNvGraphicFramePr>
            <a:graphicFrameLocks/>
          </p:cNvGraphicFramePr>
          <p:nvPr>
            <p:extLst>
              <p:ext uri="{D42A27DB-BD31-4B8C-83A1-F6EECF244321}">
                <p14:modId xmlns:p14="http://schemas.microsoft.com/office/powerpoint/2010/main" val="2693049148"/>
              </p:ext>
            </p:extLst>
          </p:nvPr>
        </p:nvGraphicFramePr>
        <p:xfrm>
          <a:off x="292099" y="3021862"/>
          <a:ext cx="11290301" cy="474540"/>
        </p:xfrm>
        <a:graphic>
          <a:graphicData uri="http://schemas.openxmlformats.org/drawingml/2006/chart">
            <c:chart xmlns:c="http://schemas.openxmlformats.org/drawingml/2006/chart" xmlns:r="http://schemas.openxmlformats.org/officeDocument/2006/relationships" r:id="rId4"/>
          </a:graphicData>
        </a:graphic>
      </p:graphicFrame>
      <p:pic>
        <p:nvPicPr>
          <p:cNvPr id="2" name="Imagem 1"/>
          <p:cNvPicPr>
            <a:picLocks noChangeAspect="1"/>
          </p:cNvPicPr>
          <p:nvPr/>
        </p:nvPicPr>
        <p:blipFill>
          <a:blip r:embed="rId5"/>
          <a:stretch>
            <a:fillRect/>
          </a:stretch>
        </p:blipFill>
        <p:spPr>
          <a:xfrm>
            <a:off x="443227" y="5685459"/>
            <a:ext cx="11016000" cy="280067"/>
          </a:xfrm>
          <a:prstGeom prst="rect">
            <a:avLst/>
          </a:prstGeom>
        </p:spPr>
      </p:pic>
      <p:sp>
        <p:nvSpPr>
          <p:cNvPr id="4" name="Retângulo 3"/>
          <p:cNvSpPr/>
          <p:nvPr/>
        </p:nvSpPr>
        <p:spPr>
          <a:xfrm>
            <a:off x="165101" y="2870200"/>
            <a:ext cx="11506200" cy="31782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54" name="Gráfico 53"/>
          <p:cNvGraphicFramePr>
            <a:graphicFrameLocks/>
          </p:cNvGraphicFramePr>
          <p:nvPr>
            <p:extLst>
              <p:ext uri="{D42A27DB-BD31-4B8C-83A1-F6EECF244321}">
                <p14:modId xmlns:p14="http://schemas.microsoft.com/office/powerpoint/2010/main" val="1143755633"/>
              </p:ext>
            </p:extLst>
          </p:nvPr>
        </p:nvGraphicFramePr>
        <p:xfrm>
          <a:off x="419798" y="3307921"/>
          <a:ext cx="11289600" cy="2775600"/>
        </p:xfrm>
        <a:graphic>
          <a:graphicData uri="http://schemas.openxmlformats.org/drawingml/2006/chart">
            <c:chart xmlns:c="http://schemas.openxmlformats.org/drawingml/2006/chart" xmlns:r="http://schemas.openxmlformats.org/officeDocument/2006/relationships" r:id="rId6"/>
          </a:graphicData>
        </a:graphic>
      </p:graphicFrame>
      <p:pic>
        <p:nvPicPr>
          <p:cNvPr id="5" name="Imagem 4"/>
          <p:cNvPicPr>
            <a:picLocks noChangeAspect="1"/>
          </p:cNvPicPr>
          <p:nvPr/>
        </p:nvPicPr>
        <p:blipFill>
          <a:blip r:embed="rId7"/>
          <a:stretch>
            <a:fillRect/>
          </a:stretch>
        </p:blipFill>
        <p:spPr>
          <a:xfrm>
            <a:off x="566699" y="5688869"/>
            <a:ext cx="11024616" cy="359620"/>
          </a:xfrm>
          <a:prstGeom prst="rect">
            <a:avLst/>
          </a:prstGeom>
        </p:spPr>
      </p:pic>
      <p:graphicFrame>
        <p:nvGraphicFramePr>
          <p:cNvPr id="55" name="Gráfico 54"/>
          <p:cNvGraphicFramePr>
            <a:graphicFrameLocks/>
          </p:cNvGraphicFramePr>
          <p:nvPr>
            <p:extLst>
              <p:ext uri="{D42A27DB-BD31-4B8C-83A1-F6EECF244321}">
                <p14:modId xmlns:p14="http://schemas.microsoft.com/office/powerpoint/2010/main" val="1175634345"/>
              </p:ext>
            </p:extLst>
          </p:nvPr>
        </p:nvGraphicFramePr>
        <p:xfrm>
          <a:off x="417279" y="3060840"/>
          <a:ext cx="11254022" cy="465061"/>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41215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00"/>
                                        </p:tgtEl>
                                        <p:attrNameLst>
                                          <p:attrName>style.visibility</p:attrName>
                                        </p:attrNameLst>
                                      </p:cBhvr>
                                      <p:to>
                                        <p:strVal val="visible"/>
                                      </p:to>
                                    </p:set>
                                    <p:anim calcmode="lin" valueType="num">
                                      <p:cBhvr additive="base">
                                        <p:cTn id="7" dur="500" fill="hold"/>
                                        <p:tgtEl>
                                          <p:spTgt spid="2500"/>
                                        </p:tgtEl>
                                        <p:attrNameLst>
                                          <p:attrName>ppt_x</p:attrName>
                                        </p:attrNameLst>
                                      </p:cBhvr>
                                      <p:tavLst>
                                        <p:tav tm="0">
                                          <p:val>
                                            <p:strVal val="0-#ppt_w/2"/>
                                          </p:val>
                                        </p:tav>
                                        <p:tav tm="100000">
                                          <p:val>
                                            <p:strVal val="#ppt_x"/>
                                          </p:val>
                                        </p:tav>
                                      </p:tavLst>
                                    </p:anim>
                                    <p:anim calcmode="lin" valueType="num">
                                      <p:cBhvr additive="base">
                                        <p:cTn id="8" dur="500" fill="hold"/>
                                        <p:tgtEl>
                                          <p:spTgt spid="2500"/>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wipe(left)">
                                      <p:cBhvr>
                                        <p:cTn id="15" dur="500"/>
                                        <p:tgtEl>
                                          <p:spTgt spid="79"/>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fade">
                                      <p:cBhvr>
                                        <p:cTn id="20" dur="1000"/>
                                        <p:tgtEl>
                                          <p:spTgt spid="46"/>
                                        </p:tgtEl>
                                      </p:cBhvr>
                                    </p:animEffect>
                                    <p:anim calcmode="lin" valueType="num">
                                      <p:cBhvr>
                                        <p:cTn id="21" dur="1000" fill="hold"/>
                                        <p:tgtEl>
                                          <p:spTgt spid="46"/>
                                        </p:tgtEl>
                                        <p:attrNameLst>
                                          <p:attrName>ppt_x</p:attrName>
                                        </p:attrNameLst>
                                      </p:cBhvr>
                                      <p:tavLst>
                                        <p:tav tm="0">
                                          <p:val>
                                            <p:strVal val="#ppt_x"/>
                                          </p:val>
                                        </p:tav>
                                        <p:tav tm="100000">
                                          <p:val>
                                            <p:strVal val="#ppt_x"/>
                                          </p:val>
                                        </p:tav>
                                      </p:tavLst>
                                    </p:anim>
                                    <p:anim calcmode="lin" valueType="num">
                                      <p:cBhvr>
                                        <p:cTn id="22" dur="1000" fill="hold"/>
                                        <p:tgtEl>
                                          <p:spTgt spid="4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anim calcmode="lin" valueType="num">
                                      <p:cBhvr>
                                        <p:cTn id="26" dur="1000" fill="hold"/>
                                        <p:tgtEl>
                                          <p:spTgt spid="2"/>
                                        </p:tgtEl>
                                        <p:attrNameLst>
                                          <p:attrName>ppt_x</p:attrName>
                                        </p:attrNameLst>
                                      </p:cBhvr>
                                      <p:tavLst>
                                        <p:tav tm="0">
                                          <p:val>
                                            <p:strVal val="#ppt_x"/>
                                          </p:val>
                                        </p:tav>
                                        <p:tav tm="100000">
                                          <p:val>
                                            <p:strVal val="#ppt_x"/>
                                          </p:val>
                                        </p:tav>
                                      </p:tavLst>
                                    </p:anim>
                                    <p:anim calcmode="lin" valueType="num">
                                      <p:cBhvr>
                                        <p:cTn id="27" dur="1000" fill="hold"/>
                                        <p:tgtEl>
                                          <p:spTgt spid="2"/>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1000"/>
                                        <p:tgtEl>
                                          <p:spTgt spid="47"/>
                                        </p:tgtEl>
                                      </p:cBhvr>
                                    </p:animEffect>
                                    <p:anim calcmode="lin" valueType="num">
                                      <p:cBhvr>
                                        <p:cTn id="31" dur="1000" fill="hold"/>
                                        <p:tgtEl>
                                          <p:spTgt spid="47"/>
                                        </p:tgtEl>
                                        <p:attrNameLst>
                                          <p:attrName>ppt_x</p:attrName>
                                        </p:attrNameLst>
                                      </p:cBhvr>
                                      <p:tavLst>
                                        <p:tav tm="0">
                                          <p:val>
                                            <p:strVal val="#ppt_x"/>
                                          </p:val>
                                        </p:tav>
                                        <p:tav tm="100000">
                                          <p:val>
                                            <p:strVal val="#ppt_x"/>
                                          </p:val>
                                        </p:tav>
                                      </p:tavLst>
                                    </p:anim>
                                    <p:anim calcmode="lin" valueType="num">
                                      <p:cBhvr>
                                        <p:cTn id="3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barn(inVertical)">
                                      <p:cBhvr>
                                        <p:cTn id="37" dur="500"/>
                                        <p:tgtEl>
                                          <p:spTgt spid="54"/>
                                        </p:tgtEl>
                                      </p:cBhvr>
                                    </p:animEffect>
                                  </p:childTnLst>
                                </p:cTn>
                              </p:par>
                              <p:par>
                                <p:cTn id="38" presetID="16" presetClass="entr" presetSubtype="21" fill="hold" nodeType="with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barn(inVertical)">
                                      <p:cBhvr>
                                        <p:cTn id="40" dur="500"/>
                                        <p:tgtEl>
                                          <p:spTgt spid="5"/>
                                        </p:tgtEl>
                                      </p:cBhvr>
                                    </p:animEffect>
                                  </p:childTnLst>
                                </p:cTn>
                              </p:par>
                              <p:par>
                                <p:cTn id="41" presetID="1" presetClass="entr" presetSubtype="0" fill="hold" grpId="0" nodeType="withEffect">
                                  <p:stCondLst>
                                    <p:cond delay="0"/>
                                  </p:stCondLst>
                                  <p:childTnLst>
                                    <p:set>
                                      <p:cBhvr>
                                        <p:cTn id="42" dur="1" fill="hold">
                                          <p:stCondLst>
                                            <p:cond delay="0"/>
                                          </p:stCondLst>
                                        </p:cTn>
                                        <p:tgtEl>
                                          <p:spTgt spid="4"/>
                                        </p:tgtEl>
                                        <p:attrNameLst>
                                          <p:attrName>style.visibility</p:attrName>
                                        </p:attrNameLst>
                                      </p:cBhvr>
                                      <p:to>
                                        <p:strVal val="visible"/>
                                      </p:to>
                                    </p:set>
                                  </p:childTnLst>
                                </p:cTn>
                              </p:par>
                              <p:par>
                                <p:cTn id="43" presetID="16" presetClass="entr" presetSubtype="21" fill="hold" grpId="0" nodeType="with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barn(inVertical)">
                                      <p:cBhvr>
                                        <p:cTn id="45"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0" grpId="0"/>
      <p:bldGraphic spid="46" grpId="0">
        <p:bldAsOne/>
      </p:bldGraphic>
      <p:bldGraphic spid="47" grpId="0">
        <p:bldAsOne/>
      </p:bldGraphic>
      <p:bldP spid="4" grpId="0" animBg="1"/>
      <p:bldGraphic spid="54" grpId="0">
        <p:bldAsOne/>
      </p:bldGraphic>
      <p:bldGraphic spid="55" grpId="0">
        <p:bldAsOne/>
      </p:bldGraphic>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ângulo 5"/>
          <p:cNvSpPr/>
          <p:nvPr/>
        </p:nvSpPr>
        <p:spPr>
          <a:xfrm>
            <a:off x="5781823" y="3009741"/>
            <a:ext cx="5121542" cy="366485"/>
          </a:xfrm>
          <a:prstGeom prst="rect">
            <a:avLst/>
          </a:prstGeom>
          <a:solidFill>
            <a:schemeClr val="bg1"/>
          </a:solidFill>
          <a:ln w="19050">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Espaço Reservado para Conteúdo 2"/>
          <p:cNvSpPr>
            <a:spLocks noGrp="1"/>
          </p:cNvSpPr>
          <p:nvPr>
            <p:ph idx="1"/>
          </p:nvPr>
        </p:nvSpPr>
        <p:spPr>
          <a:xfrm>
            <a:off x="719999" y="1260000"/>
            <a:ext cx="4413711" cy="2336028"/>
          </a:xfrm>
        </p:spPr>
        <p:txBody>
          <a:bodyPr/>
          <a:lstStyle/>
          <a:p>
            <a:r>
              <a:rPr lang="pt-BR" sz="2000" dirty="0">
                <a:solidFill>
                  <a:schemeClr val="tx1"/>
                </a:solidFill>
                <a:latin typeface="+mn-lt"/>
              </a:rPr>
              <a:t>com relação às sugestões para o Sebraetec atender melhor as necessidades do empresariado, chama atenção 1 em cada 3 (33%) não ter sugestão ou estar satisfeito(a) com o atual formato </a:t>
            </a:r>
            <a:r>
              <a:rPr lang="pt-BR" sz="1200" dirty="0">
                <a:solidFill>
                  <a:schemeClr val="tx1"/>
                </a:solidFill>
                <a:latin typeface="+mn-lt"/>
              </a:rPr>
              <a:t>(P19)</a:t>
            </a:r>
          </a:p>
          <a:p>
            <a:endParaRPr lang="pt-BR" sz="1400" b="1" dirty="0"/>
          </a:p>
        </p:txBody>
      </p:sp>
      <p:sp>
        <p:nvSpPr>
          <p:cNvPr id="9" name="Espaço Reservado para Conteúdo 2"/>
          <p:cNvSpPr txBox="1">
            <a:spLocks/>
          </p:cNvSpPr>
          <p:nvPr/>
        </p:nvSpPr>
        <p:spPr>
          <a:xfrm>
            <a:off x="719999" y="3184978"/>
            <a:ext cx="4614001" cy="161562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000" dirty="0">
                <a:solidFill>
                  <a:schemeClr val="tx1"/>
                </a:solidFill>
                <a:latin typeface="+mn-lt"/>
              </a:rPr>
              <a:t>a 2ª família de respostas que se destaca, com 10% de incidência, sinaliza o desejo de ‘maior acompanhamento, mais presença, mais visitas,...’ o que de certa forma reforça a boa receptividade do </a:t>
            </a:r>
            <a:r>
              <a:rPr lang="pt-BR" sz="2000" dirty="0" err="1">
                <a:solidFill>
                  <a:schemeClr val="tx1"/>
                </a:solidFill>
                <a:latin typeface="+mn-lt"/>
              </a:rPr>
              <a:t>Sebraetec</a:t>
            </a:r>
            <a:r>
              <a:rPr lang="pt-BR" sz="2000" dirty="0">
                <a:solidFill>
                  <a:schemeClr val="tx1"/>
                </a:solidFill>
                <a:latin typeface="+mn-lt"/>
              </a:rPr>
              <a:t> </a:t>
            </a:r>
          </a:p>
        </p:txBody>
      </p:sp>
      <p:sp>
        <p:nvSpPr>
          <p:cNvPr id="15"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comentários</a:t>
            </a:r>
          </a:p>
        </p:txBody>
      </p:sp>
      <p:graphicFrame>
        <p:nvGraphicFramePr>
          <p:cNvPr id="13" name="Gráfico 12"/>
          <p:cNvGraphicFramePr/>
          <p:nvPr>
            <p:extLst>
              <p:ext uri="{D42A27DB-BD31-4B8C-83A1-F6EECF244321}">
                <p14:modId xmlns:p14="http://schemas.microsoft.com/office/powerpoint/2010/main" val="3913195716"/>
              </p:ext>
            </p:extLst>
          </p:nvPr>
        </p:nvGraphicFramePr>
        <p:xfrm>
          <a:off x="11137514" y="760527"/>
          <a:ext cx="865476" cy="5290754"/>
        </p:xfrm>
        <a:graphic>
          <a:graphicData uri="http://schemas.openxmlformats.org/drawingml/2006/chart">
            <c:chart xmlns:c="http://schemas.openxmlformats.org/drawingml/2006/chart" xmlns:r="http://schemas.openxmlformats.org/officeDocument/2006/relationships" r:id="rId2"/>
          </a:graphicData>
        </a:graphic>
      </p:graphicFrame>
      <p:sp>
        <p:nvSpPr>
          <p:cNvPr id="11" name="Espaço Reservado para Conteúdo 2"/>
          <p:cNvSpPr txBox="1">
            <a:spLocks/>
          </p:cNvSpPr>
          <p:nvPr/>
        </p:nvSpPr>
        <p:spPr>
          <a:xfrm>
            <a:off x="-6704972" y="5128357"/>
            <a:ext cx="3615970" cy="823450"/>
          </a:xfrm>
          <a:prstGeom prst="roundRect">
            <a:avLst/>
          </a:prstGeom>
          <a:solidFill>
            <a:schemeClr val="accent5">
              <a:lumMod val="75000"/>
            </a:schemeClr>
          </a:solidFill>
          <a:ln>
            <a:no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b="1" dirty="0">
                <a:solidFill>
                  <a:schemeClr val="bg1"/>
                </a:solidFill>
                <a:latin typeface="+mn-lt"/>
              </a:rPr>
              <a:t>o maior número de comentários críticos representou somente um total de 5% das respostas</a:t>
            </a:r>
          </a:p>
        </p:txBody>
      </p:sp>
      <p:graphicFrame>
        <p:nvGraphicFramePr>
          <p:cNvPr id="23" name="Tabela 22"/>
          <p:cNvGraphicFramePr>
            <a:graphicFrameLocks noGrp="1"/>
          </p:cNvGraphicFramePr>
          <p:nvPr>
            <p:extLst>
              <p:ext uri="{D42A27DB-BD31-4B8C-83A1-F6EECF244321}">
                <p14:modId xmlns:p14="http://schemas.microsoft.com/office/powerpoint/2010/main" val="1475139204"/>
              </p:ext>
            </p:extLst>
          </p:nvPr>
        </p:nvGraphicFramePr>
        <p:xfrm>
          <a:off x="5241373" y="772738"/>
          <a:ext cx="5769653" cy="5349088"/>
        </p:xfrm>
        <a:graphic>
          <a:graphicData uri="http://schemas.openxmlformats.org/drawingml/2006/table">
            <a:tbl>
              <a:tblPr>
                <a:tableStyleId>{5C22544A-7EE6-4342-B048-85BDC9FD1C3A}</a:tableStyleId>
              </a:tblPr>
              <a:tblGrid>
                <a:gridCol w="5130792">
                  <a:extLst>
                    <a:ext uri="{9D8B030D-6E8A-4147-A177-3AD203B41FA5}">
                      <a16:colId xmlns:a16="http://schemas.microsoft.com/office/drawing/2014/main" xmlns="" val="20000"/>
                    </a:ext>
                  </a:extLst>
                </a:gridCol>
                <a:gridCol w="589159">
                  <a:extLst>
                    <a:ext uri="{9D8B030D-6E8A-4147-A177-3AD203B41FA5}">
                      <a16:colId xmlns:a16="http://schemas.microsoft.com/office/drawing/2014/main" xmlns="" val="20001"/>
                    </a:ext>
                  </a:extLst>
                </a:gridCol>
                <a:gridCol w="49702">
                  <a:extLst>
                    <a:ext uri="{9D8B030D-6E8A-4147-A177-3AD203B41FA5}">
                      <a16:colId xmlns:a16="http://schemas.microsoft.com/office/drawing/2014/main" xmlns="" val="20002"/>
                    </a:ext>
                  </a:extLst>
                </a:gridCol>
              </a:tblGrid>
              <a:tr h="360000">
                <a:tc>
                  <a:txBody>
                    <a:bodyPr/>
                    <a:lstStyle/>
                    <a:p>
                      <a:pPr algn="r" fontAlgn="b"/>
                      <a:r>
                        <a:rPr lang="pt-BR" sz="1400" b="0" i="0" u="none" strike="noStrike" dirty="0">
                          <a:solidFill>
                            <a:srgbClr val="000000"/>
                          </a:solidFill>
                          <a:effectLst/>
                          <a:latin typeface="+mn-lt"/>
                        </a:rPr>
                        <a:t>nenhuma / sem sugestão</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33%</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0"/>
                  </a:ext>
                </a:extLst>
              </a:tr>
              <a:tr h="360000">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400" b="0" i="0" u="none" strike="noStrike" dirty="0">
                          <a:solidFill>
                            <a:srgbClr val="000000"/>
                          </a:solidFill>
                          <a:effectLst/>
                          <a:latin typeface="+mn-lt"/>
                        </a:rPr>
                        <a:t>maior acompanhamento / + presente / + visitas/ maior carga horária</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10%</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1"/>
                  </a:ext>
                </a:extLst>
              </a:tr>
              <a:tr h="360000">
                <a:tc>
                  <a:txBody>
                    <a:bodyPr/>
                    <a:lstStyle/>
                    <a:p>
                      <a:pPr algn="r" fontAlgn="ctr"/>
                      <a:r>
                        <a:rPr lang="pt-BR" sz="1400" b="0" i="0" u="none" strike="noStrike" dirty="0">
                          <a:solidFill>
                            <a:srgbClr val="000000"/>
                          </a:solidFill>
                          <a:effectLst/>
                          <a:latin typeface="+mn-lt"/>
                        </a:rPr>
                        <a:t>mais divulgação / comunicação / contato / e-mail</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9%</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2"/>
                  </a:ext>
                </a:extLst>
              </a:tr>
              <a:tr h="360000">
                <a:tc>
                  <a:txBody>
                    <a:bodyPr/>
                    <a:lstStyle/>
                    <a:p>
                      <a:pPr algn="r" fontAlgn="ctr"/>
                      <a:r>
                        <a:rPr lang="pt-BR" sz="1400" b="0" i="0" u="none" strike="noStrike" dirty="0">
                          <a:solidFill>
                            <a:srgbClr val="000000"/>
                          </a:solidFill>
                          <a:effectLst/>
                          <a:latin typeface="+mn-lt"/>
                        </a:rPr>
                        <a:t>mais cursos / palestras / serviços / mais locais / interior</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8%</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7"/>
                  </a:ext>
                </a:extLst>
              </a:tr>
              <a:tr h="360000">
                <a:tc>
                  <a:txBody>
                    <a:bodyPr/>
                    <a:lstStyle/>
                    <a:p>
                      <a:pPr algn="r" fontAlgn="ctr"/>
                      <a:r>
                        <a:rPr lang="pt-BR" sz="1400" b="0" i="0" u="none" strike="noStrike" dirty="0">
                          <a:solidFill>
                            <a:srgbClr val="000000"/>
                          </a:solidFill>
                          <a:effectLst/>
                          <a:latin typeface="+mn-lt"/>
                        </a:rPr>
                        <a:t>continuar o programa/ está satisfeito / mais vezes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6%</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3"/>
                  </a:ext>
                </a:extLst>
              </a:tr>
              <a:tr h="360000">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400" b="0" i="0" u="none" strike="noStrike" dirty="0">
                          <a:solidFill>
                            <a:srgbClr val="000000"/>
                          </a:solidFill>
                          <a:effectLst/>
                          <a:latin typeface="+mn-lt"/>
                        </a:rPr>
                        <a:t>+ personalizado / realidade / necessidade da empresa</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5%</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4"/>
                  </a:ext>
                </a:extLst>
              </a:tr>
              <a:tr h="360000">
                <a:tc>
                  <a:txBody>
                    <a:bodyPr/>
                    <a:lstStyle/>
                    <a:p>
                      <a:pPr algn="r" fontAlgn="ctr"/>
                      <a:r>
                        <a:rPr lang="pt-BR" sz="1400" b="0" i="0" u="none" strike="noStrike" dirty="0">
                          <a:solidFill>
                            <a:srgbClr val="000000"/>
                          </a:solidFill>
                          <a:effectLst/>
                          <a:latin typeface="+mn-lt"/>
                        </a:rPr>
                        <a:t>melhorar consultores / mais consultores / mais especializados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5%</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5"/>
                  </a:ext>
                </a:extLst>
              </a:tr>
              <a:tr h="360000">
                <a:tc>
                  <a:txBody>
                    <a:bodyPr/>
                    <a:lstStyle/>
                    <a:p>
                      <a:pPr algn="r" fontAlgn="ctr"/>
                      <a:r>
                        <a:rPr lang="pt-BR" sz="1400" b="0" i="0" u="none" strike="noStrike" dirty="0">
                          <a:solidFill>
                            <a:srgbClr val="000000"/>
                          </a:solidFill>
                          <a:effectLst/>
                          <a:latin typeface="+mn-lt"/>
                        </a:rPr>
                        <a:t>pós curso / reciclagem / suporte após o curso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4%</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6"/>
                  </a:ext>
                </a:extLst>
              </a:tr>
              <a:tr h="360000">
                <a:tc>
                  <a:txBody>
                    <a:bodyPr/>
                    <a:lstStyle/>
                    <a:p>
                      <a:pPr algn="r" fontAlgn="ctr"/>
                      <a:r>
                        <a:rPr lang="pt-BR" sz="1400" b="0" i="0" u="none" strike="noStrike" dirty="0">
                          <a:solidFill>
                            <a:srgbClr val="000000"/>
                          </a:solidFill>
                          <a:effectLst/>
                          <a:latin typeface="+mn-lt"/>
                        </a:rPr>
                        <a:t>mais orientação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4%</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8"/>
                  </a:ext>
                </a:extLst>
              </a:tr>
              <a:tr h="360000">
                <a:tc>
                  <a:txBody>
                    <a:bodyPr/>
                    <a:lstStyle/>
                    <a:p>
                      <a:pPr algn="r" fontAlgn="ctr"/>
                      <a:r>
                        <a:rPr lang="pt-BR" sz="1400" b="0" i="0" u="none" strike="noStrike" dirty="0">
                          <a:solidFill>
                            <a:srgbClr val="000000"/>
                          </a:solidFill>
                          <a:effectLst/>
                          <a:latin typeface="+mn-lt"/>
                        </a:rPr>
                        <a:t>mais barato / facilitação no pagamento / gratuito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4%</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09"/>
                  </a:ext>
                </a:extLst>
              </a:tr>
              <a:tr h="360000">
                <a:tc>
                  <a:txBody>
                    <a:bodyPr/>
                    <a:lstStyle/>
                    <a:p>
                      <a:pPr algn="r" fontAlgn="ctr"/>
                      <a:r>
                        <a:rPr lang="pt-BR" sz="1400" b="0" i="0" u="none" strike="noStrike" dirty="0">
                          <a:solidFill>
                            <a:srgbClr val="000000"/>
                          </a:solidFill>
                          <a:effectLst/>
                          <a:latin typeface="+mn-lt"/>
                        </a:rPr>
                        <a:t>está satisfeito / continuar do jeito que está / continuar oferecendo os cursos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3%</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0"/>
                  </a:ext>
                </a:extLst>
              </a:tr>
              <a:tr h="360000">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400" b="0" i="0" u="none" strike="noStrike" dirty="0">
                          <a:solidFill>
                            <a:srgbClr val="000000"/>
                          </a:solidFill>
                          <a:effectLst/>
                          <a:latin typeface="+mn-lt"/>
                        </a:rPr>
                        <a:t>mais horários / flexibilidade</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1%</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1"/>
                  </a:ext>
                </a:extLst>
              </a:tr>
              <a:tr h="360000">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400" b="0" i="0" u="none" strike="noStrike" dirty="0">
                          <a:solidFill>
                            <a:srgbClr val="000000"/>
                          </a:solidFill>
                          <a:effectLst/>
                          <a:latin typeface="+mn-lt"/>
                        </a:rPr>
                        <a:t>rapidez / menos burocracia / melhor atendimento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2000" b="1" i="0" u="none" strike="noStrike" dirty="0">
                          <a:solidFill>
                            <a:schemeClr val="bg1">
                              <a:lumMod val="50000"/>
                            </a:schemeClr>
                          </a:solidFill>
                          <a:effectLst/>
                          <a:latin typeface="Arial Narrow" panose="020B0606020202030204" pitchFamily="34" charset="0"/>
                        </a:rPr>
                        <a:t>1%</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2"/>
                  </a:ext>
                </a:extLst>
              </a:tr>
              <a:tr h="360000">
                <a:tc>
                  <a:txBody>
                    <a:bodyPr/>
                    <a:lstStyle/>
                    <a:p>
                      <a:pPr algn="r"/>
                      <a:r>
                        <a:rPr lang="pt-BR" sz="1400" b="0" i="0" u="none" strike="noStrike" kern="1200" dirty="0">
                          <a:solidFill>
                            <a:srgbClr val="000000"/>
                          </a:solidFill>
                          <a:effectLst/>
                          <a:latin typeface="+mn-lt"/>
                          <a:ea typeface="+mn-ea"/>
                          <a:cs typeface="+mn-cs"/>
                        </a:rPr>
                        <a:t>o</a:t>
                      </a:r>
                      <a:r>
                        <a:rPr lang="pt-BR" sz="1400" b="0" i="0" u="none" strike="noStrike" kern="1200" dirty="0" smtClean="0">
                          <a:solidFill>
                            <a:srgbClr val="000000"/>
                          </a:solidFill>
                          <a:effectLst/>
                          <a:latin typeface="+mn-lt"/>
                          <a:ea typeface="+mn-ea"/>
                          <a:cs typeface="+mn-cs"/>
                        </a:rPr>
                        <a:t>utros</a:t>
                      </a:r>
                      <a:endParaRPr lang="pt-BR" sz="1400" b="0" i="0" u="none" strike="noStrike" kern="1200" dirty="0">
                        <a:solidFill>
                          <a:srgbClr val="000000"/>
                        </a:solidFill>
                        <a:effectLst/>
                        <a:latin typeface="+mn-lt"/>
                        <a:ea typeface="+mn-ea"/>
                        <a:cs typeface="+mn-cs"/>
                      </a:endParaRP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pt-BR" sz="2000" b="1" i="0" u="none" strike="noStrike" kern="1200" dirty="0">
                          <a:solidFill>
                            <a:schemeClr val="bg1">
                              <a:lumMod val="50000"/>
                            </a:schemeClr>
                          </a:solidFill>
                          <a:effectLst/>
                          <a:latin typeface="Arial Narrow" panose="020B0606020202030204" pitchFamily="34" charset="0"/>
                          <a:ea typeface="+mn-ea"/>
                          <a:cs typeface="+mn-cs"/>
                        </a:rPr>
                        <a:t>10%</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2400" b="1" i="0" u="none" strike="noStrike" dirty="0">
                        <a:solidFill>
                          <a:schemeClr val="bg1">
                            <a:lumMod val="50000"/>
                          </a:schemeClr>
                        </a:solidFill>
                        <a:effectLst/>
                        <a:latin typeface="Arial Narrow" panose="020B0606020202030204" pitchFamily="34" charset="0"/>
                      </a:endParaRPr>
                    </a:p>
                  </a:txBody>
                  <a:tcPr marL="12151" marR="12151" marT="12151"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xmlns="" val="10013"/>
                  </a:ext>
                </a:extLst>
              </a:tr>
            </a:tbl>
          </a:graphicData>
        </a:graphic>
      </p:graphicFrame>
      <p:sp>
        <p:nvSpPr>
          <p:cNvPr id="10" name="Espaço Reservado para Conteúdo 2"/>
          <p:cNvSpPr txBox="1">
            <a:spLocks/>
          </p:cNvSpPr>
          <p:nvPr/>
        </p:nvSpPr>
        <p:spPr>
          <a:xfrm>
            <a:off x="1895535" y="6181200"/>
            <a:ext cx="10486965" cy="49386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smtClean="0">
                <a:solidFill>
                  <a:schemeClr val="accent1">
                    <a:lumMod val="50000"/>
                  </a:schemeClr>
                </a:solidFill>
              </a:rPr>
              <a:t>P19 </a:t>
            </a:r>
            <a:r>
              <a:rPr lang="pt-BR" sz="1200" b="1" dirty="0">
                <a:solidFill>
                  <a:schemeClr val="accent1">
                    <a:lumMod val="50000"/>
                  </a:schemeClr>
                </a:solidFill>
              </a:rPr>
              <a:t>- </a:t>
            </a:r>
            <a:r>
              <a:rPr lang="pt-BR" sz="1200" dirty="0">
                <a:solidFill>
                  <a:schemeClr val="accent1">
                    <a:lumMod val="50000"/>
                  </a:schemeClr>
                </a:solidFill>
              </a:rPr>
              <a:t>Que sugestões o(a) Sr.(a) pode nos dar para que o </a:t>
            </a:r>
            <a:r>
              <a:rPr lang="pt-BR" sz="1200" dirty="0" err="1">
                <a:solidFill>
                  <a:schemeClr val="accent1">
                    <a:lumMod val="50000"/>
                  </a:schemeClr>
                </a:solidFill>
              </a:rPr>
              <a:t>Sebraetec</a:t>
            </a:r>
            <a:r>
              <a:rPr lang="pt-BR" sz="1200" dirty="0">
                <a:solidFill>
                  <a:schemeClr val="accent1">
                    <a:lumMod val="50000"/>
                  </a:schemeClr>
                </a:solidFill>
              </a:rPr>
              <a:t> atenda melhor as necessidades dos empresários?)</a:t>
            </a:r>
          </a:p>
        </p:txBody>
      </p:sp>
      <p:sp>
        <p:nvSpPr>
          <p:cNvPr id="12" name="Espaço Reservado para Conteúdo 2"/>
          <p:cNvSpPr txBox="1">
            <a:spLocks/>
          </p:cNvSpPr>
          <p:nvPr/>
        </p:nvSpPr>
        <p:spPr>
          <a:xfrm>
            <a:off x="1432372" y="5244373"/>
            <a:ext cx="2907399" cy="70743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400" b="1" dirty="0">
                <a:solidFill>
                  <a:schemeClr val="bg2">
                    <a:lumMod val="50000"/>
                  </a:schemeClr>
                </a:solidFill>
                <a:latin typeface="+mn-lt"/>
              </a:rPr>
              <a:t>o maior número de comentários críticos representou somente um total de 5% das respostas</a:t>
            </a:r>
          </a:p>
        </p:txBody>
      </p:sp>
      <p:pic>
        <p:nvPicPr>
          <p:cNvPr id="14" name="Imagem 13"/>
          <p:cNvPicPr>
            <a:picLocks noChangeAspect="1"/>
          </p:cNvPicPr>
          <p:nvPr/>
        </p:nvPicPr>
        <p:blipFill>
          <a:blip r:embed="rId3">
            <a:duotone>
              <a:schemeClr val="accent4">
                <a:shade val="45000"/>
                <a:satMod val="135000"/>
              </a:schemeClr>
              <a:prstClr val="white"/>
            </a:duotone>
          </a:blip>
          <a:stretch>
            <a:fillRect/>
          </a:stretch>
        </p:blipFill>
        <p:spPr>
          <a:xfrm>
            <a:off x="1076965" y="5310365"/>
            <a:ext cx="334182" cy="305959"/>
          </a:xfrm>
          <a:prstGeom prst="rect">
            <a:avLst/>
          </a:prstGeom>
        </p:spPr>
      </p:pic>
    </p:spTree>
    <p:extLst>
      <p:ext uri="{BB962C8B-B14F-4D97-AF65-F5344CB8AC3E}">
        <p14:creationId xmlns:p14="http://schemas.microsoft.com/office/powerpoint/2010/main" val="4253751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wipe(down)">
                                      <p:cBhvr>
                                        <p:cTn id="15" dur="500"/>
                                        <p:tgtEl>
                                          <p:spTgt spid="2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7" grpId="0" build="p"/>
      <p:bldP spid="9" grpId="0"/>
      <p:bldGraphic spid="13" grpId="0">
        <p:bldAsOne/>
      </p:bldGraphic>
      <p:bldP spid="1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9752" y="-14249"/>
            <a:ext cx="12239858" cy="6923047"/>
          </a:xfrm>
          <a:prstGeom prst="rect">
            <a:avLst/>
          </a:prstGeom>
          <a:solidFill>
            <a:srgbClr val="005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pic>
        <p:nvPicPr>
          <p:cNvPr id="7" name="Imagem 6"/>
          <p:cNvPicPr>
            <a:picLocks noChangeAspect="1"/>
          </p:cNvPicPr>
          <p:nvPr/>
        </p:nvPicPr>
        <p:blipFill rotWithShape="1">
          <a:blip r:embed="rId2">
            <a:duotone>
              <a:prstClr val="black"/>
              <a:schemeClr val="accent1">
                <a:tint val="45000"/>
                <a:satMod val="400000"/>
              </a:schemeClr>
            </a:duotone>
            <a:lum bright="-40000" contrast="40000"/>
          </a:blip>
          <a:srcRect l="20723" t="31693" r="11432" b="29103"/>
          <a:stretch/>
        </p:blipFill>
        <p:spPr>
          <a:xfrm>
            <a:off x="-29496" y="43542"/>
            <a:ext cx="12192467" cy="6865257"/>
          </a:xfrm>
          <a:prstGeom prst="rect">
            <a:avLst/>
          </a:prstGeom>
        </p:spPr>
      </p:pic>
      <p:sp>
        <p:nvSpPr>
          <p:cNvPr id="5" name="Rectangle 5"/>
          <p:cNvSpPr>
            <a:spLocks noChangeArrowheads="1"/>
          </p:cNvSpPr>
          <p:nvPr/>
        </p:nvSpPr>
        <p:spPr bwMode="auto">
          <a:xfrm>
            <a:off x="-9752" y="-14249"/>
            <a:ext cx="12239858" cy="6923047"/>
          </a:xfrm>
          <a:prstGeom prst="rect">
            <a:avLst/>
          </a:prstGeom>
          <a:solidFill>
            <a:srgbClr val="005E9E">
              <a:alpha val="50196"/>
            </a:srgbClr>
          </a:solidFill>
          <a:ln>
            <a:noFill/>
          </a:ln>
        </p:spPr>
        <p:txBody>
          <a:bodyPr vert="horz" wrap="square" lIns="91440" tIns="45720" rIns="91440" bIns="45720" numCol="1" anchor="t" anchorCtr="0" compatLnSpc="1">
            <a:prstTxWarp prst="textNoShape">
              <a:avLst/>
            </a:prstTxWarp>
          </a:bodyPr>
          <a:lstStyle/>
          <a:p>
            <a:endParaRPr lang="pt-BR"/>
          </a:p>
        </p:txBody>
      </p:sp>
      <p:sp>
        <p:nvSpPr>
          <p:cNvPr id="27" name="Paralelogramo 26"/>
          <p:cNvSpPr/>
          <p:nvPr/>
        </p:nvSpPr>
        <p:spPr>
          <a:xfrm>
            <a:off x="-132359" y="5092068"/>
            <a:ext cx="12532311" cy="1404470"/>
          </a:xfrm>
          <a:prstGeom prst="parallelogram">
            <a:avLst>
              <a:gd name="adj" fmla="val 0"/>
            </a:avLst>
          </a:prstGeom>
          <a:gradFill flip="none" rotWithShape="1">
            <a:gsLst>
              <a:gs pos="50000">
                <a:schemeClr val="bg1"/>
              </a:gs>
              <a:gs pos="0">
                <a:schemeClr val="bg1">
                  <a:lumMod val="95000"/>
                </a:schemeClr>
              </a:gs>
              <a:gs pos="68000">
                <a:schemeClr val="bg1"/>
              </a:gs>
              <a:gs pos="83000">
                <a:schemeClr val="bg1">
                  <a:lumMod val="95000"/>
                </a:schemeClr>
              </a:gs>
            </a:gsLst>
            <a:lin ang="16200000" scaled="0"/>
            <a:tileRect/>
          </a:gra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Freeform 9"/>
          <p:cNvSpPr>
            <a:spLocks noEditPoints="1"/>
          </p:cNvSpPr>
          <p:nvPr/>
        </p:nvSpPr>
        <p:spPr bwMode="auto">
          <a:xfrm>
            <a:off x="6816725" y="5402416"/>
            <a:ext cx="1823918" cy="892789"/>
          </a:xfrm>
          <a:custGeom>
            <a:avLst/>
            <a:gdLst>
              <a:gd name="T0" fmla="*/ 13 w 279"/>
              <a:gd name="T1" fmla="*/ 78 h 135"/>
              <a:gd name="T2" fmla="*/ 28 w 279"/>
              <a:gd name="T3" fmla="*/ 77 h 135"/>
              <a:gd name="T4" fmla="*/ 5 w 279"/>
              <a:gd name="T5" fmla="*/ 61 h 135"/>
              <a:gd name="T6" fmla="*/ 28 w 279"/>
              <a:gd name="T7" fmla="*/ 43 h 135"/>
              <a:gd name="T8" fmla="*/ 31 w 279"/>
              <a:gd name="T9" fmla="*/ 58 h 135"/>
              <a:gd name="T10" fmla="*/ 21 w 279"/>
              <a:gd name="T11" fmla="*/ 53 h 135"/>
              <a:gd name="T12" fmla="*/ 23 w 279"/>
              <a:gd name="T13" fmla="*/ 61 h 135"/>
              <a:gd name="T14" fmla="*/ 42 w 279"/>
              <a:gd name="T15" fmla="*/ 73 h 135"/>
              <a:gd name="T16" fmla="*/ 18 w 279"/>
              <a:gd name="T17" fmla="*/ 92 h 135"/>
              <a:gd name="T18" fmla="*/ 1 w 279"/>
              <a:gd name="T19" fmla="*/ 76 h 135"/>
              <a:gd name="T20" fmla="*/ 90 w 279"/>
              <a:gd name="T21" fmla="*/ 44 h 135"/>
              <a:gd name="T22" fmla="*/ 64 w 279"/>
              <a:gd name="T23" fmla="*/ 63 h 135"/>
              <a:gd name="T24" fmla="*/ 62 w 279"/>
              <a:gd name="T25" fmla="*/ 72 h 135"/>
              <a:gd name="T26" fmla="*/ 81 w 279"/>
              <a:gd name="T27" fmla="*/ 91 h 135"/>
              <a:gd name="T28" fmla="*/ 98 w 279"/>
              <a:gd name="T29" fmla="*/ 44 h 135"/>
              <a:gd name="T30" fmla="*/ 132 w 279"/>
              <a:gd name="T31" fmla="*/ 48 h 135"/>
              <a:gd name="T32" fmla="*/ 121 w 279"/>
              <a:gd name="T33" fmla="*/ 67 h 135"/>
              <a:gd name="T34" fmla="*/ 128 w 279"/>
              <a:gd name="T35" fmla="*/ 83 h 135"/>
              <a:gd name="T36" fmla="*/ 88 w 279"/>
              <a:gd name="T37" fmla="*/ 91 h 135"/>
              <a:gd name="T38" fmla="*/ 112 w 279"/>
              <a:gd name="T39" fmla="*/ 63 h 135"/>
              <a:gd name="T40" fmla="*/ 119 w 279"/>
              <a:gd name="T41" fmla="*/ 54 h 135"/>
              <a:gd name="T42" fmla="*/ 105 w 279"/>
              <a:gd name="T43" fmla="*/ 71 h 135"/>
              <a:gd name="T44" fmla="*/ 117 w 279"/>
              <a:gd name="T45" fmla="*/ 77 h 135"/>
              <a:gd name="T46" fmla="*/ 105 w 279"/>
              <a:gd name="T47" fmla="*/ 71 h 135"/>
              <a:gd name="T48" fmla="*/ 166 w 279"/>
              <a:gd name="T49" fmla="*/ 44 h 135"/>
              <a:gd name="T50" fmla="*/ 181 w 279"/>
              <a:gd name="T51" fmla="*/ 53 h 135"/>
              <a:gd name="T52" fmla="*/ 167 w 279"/>
              <a:gd name="T53" fmla="*/ 68 h 135"/>
              <a:gd name="T54" fmla="*/ 175 w 279"/>
              <a:gd name="T55" fmla="*/ 75 h 135"/>
              <a:gd name="T56" fmla="*/ 161 w 279"/>
              <a:gd name="T57" fmla="*/ 91 h 135"/>
              <a:gd name="T58" fmla="*/ 161 w 279"/>
              <a:gd name="T59" fmla="*/ 73 h 135"/>
              <a:gd name="T60" fmla="*/ 148 w 279"/>
              <a:gd name="T61" fmla="*/ 91 h 135"/>
              <a:gd name="T62" fmla="*/ 153 w 279"/>
              <a:gd name="T63" fmla="*/ 64 h 135"/>
              <a:gd name="T64" fmla="*/ 168 w 279"/>
              <a:gd name="T65" fmla="*/ 59 h 135"/>
              <a:gd name="T66" fmla="*/ 160 w 279"/>
              <a:gd name="T67" fmla="*/ 53 h 135"/>
              <a:gd name="T68" fmla="*/ 205 w 279"/>
              <a:gd name="T69" fmla="*/ 44 h 135"/>
              <a:gd name="T70" fmla="*/ 215 w 279"/>
              <a:gd name="T71" fmla="*/ 91 h 135"/>
              <a:gd name="T72" fmla="*/ 190 w 279"/>
              <a:gd name="T73" fmla="*/ 91 h 135"/>
              <a:gd name="T74" fmla="*/ 213 w 279"/>
              <a:gd name="T75" fmla="*/ 73 h 135"/>
              <a:gd name="T76" fmla="*/ 200 w 279"/>
              <a:gd name="T77" fmla="*/ 73 h 135"/>
              <a:gd name="T78" fmla="*/ 279 w 279"/>
              <a:gd name="T79" fmla="*/ 44 h 135"/>
              <a:gd name="T80" fmla="*/ 253 w 279"/>
              <a:gd name="T81" fmla="*/ 63 h 135"/>
              <a:gd name="T82" fmla="*/ 251 w 279"/>
              <a:gd name="T83" fmla="*/ 72 h 135"/>
              <a:gd name="T84" fmla="*/ 270 w 279"/>
              <a:gd name="T85" fmla="*/ 91 h 135"/>
              <a:gd name="T86" fmla="*/ 189 w 279"/>
              <a:gd name="T87" fmla="*/ 22 h 135"/>
              <a:gd name="T88" fmla="*/ 103 w 279"/>
              <a:gd name="T89" fmla="*/ 22 h 135"/>
              <a:gd name="T90" fmla="*/ 190 w 279"/>
              <a:gd name="T91" fmla="*/ 14 h 135"/>
              <a:gd name="T92" fmla="*/ 82 w 279"/>
              <a:gd name="T93" fmla="*/ 121 h 135"/>
              <a:gd name="T94" fmla="*/ 79 w 279"/>
              <a:gd name="T95" fmla="*/ 135 h 135"/>
              <a:gd name="T96" fmla="*/ 173 w 279"/>
              <a:gd name="T97" fmla="*/ 98 h 135"/>
              <a:gd name="T98" fmla="*/ 86 w 279"/>
              <a:gd name="T99" fmla="*/ 9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 h="135">
                <a:moveTo>
                  <a:pt x="1" y="76"/>
                </a:moveTo>
                <a:cubicBezTo>
                  <a:pt x="14" y="76"/>
                  <a:pt x="14" y="76"/>
                  <a:pt x="14" y="76"/>
                </a:cubicBezTo>
                <a:cubicBezTo>
                  <a:pt x="14" y="77"/>
                  <a:pt x="13" y="77"/>
                  <a:pt x="13" y="78"/>
                </a:cubicBezTo>
                <a:cubicBezTo>
                  <a:pt x="13" y="81"/>
                  <a:pt x="16" y="83"/>
                  <a:pt x="20" y="83"/>
                </a:cubicBezTo>
                <a:cubicBezTo>
                  <a:pt x="25" y="83"/>
                  <a:pt x="27" y="81"/>
                  <a:pt x="28" y="78"/>
                </a:cubicBezTo>
                <a:cubicBezTo>
                  <a:pt x="28" y="77"/>
                  <a:pt x="28" y="77"/>
                  <a:pt x="28" y="77"/>
                </a:cubicBezTo>
                <a:cubicBezTo>
                  <a:pt x="28" y="75"/>
                  <a:pt x="27" y="74"/>
                  <a:pt x="25" y="73"/>
                </a:cubicBezTo>
                <a:cubicBezTo>
                  <a:pt x="14" y="70"/>
                  <a:pt x="14" y="70"/>
                  <a:pt x="14" y="70"/>
                </a:cubicBezTo>
                <a:cubicBezTo>
                  <a:pt x="8" y="69"/>
                  <a:pt x="5" y="65"/>
                  <a:pt x="5" y="61"/>
                </a:cubicBezTo>
                <a:cubicBezTo>
                  <a:pt x="5" y="60"/>
                  <a:pt x="5" y="59"/>
                  <a:pt x="5" y="58"/>
                </a:cubicBezTo>
                <a:cubicBezTo>
                  <a:pt x="6" y="54"/>
                  <a:pt x="9" y="50"/>
                  <a:pt x="12" y="48"/>
                </a:cubicBezTo>
                <a:cubicBezTo>
                  <a:pt x="16" y="45"/>
                  <a:pt x="22" y="43"/>
                  <a:pt x="28" y="43"/>
                </a:cubicBezTo>
                <a:cubicBezTo>
                  <a:pt x="39" y="43"/>
                  <a:pt x="44" y="47"/>
                  <a:pt x="44" y="54"/>
                </a:cubicBezTo>
                <a:cubicBezTo>
                  <a:pt x="44" y="55"/>
                  <a:pt x="44" y="56"/>
                  <a:pt x="44" y="58"/>
                </a:cubicBezTo>
                <a:cubicBezTo>
                  <a:pt x="31" y="58"/>
                  <a:pt x="31" y="58"/>
                  <a:pt x="31" y="58"/>
                </a:cubicBezTo>
                <a:cubicBezTo>
                  <a:pt x="31" y="57"/>
                  <a:pt x="31" y="56"/>
                  <a:pt x="31" y="56"/>
                </a:cubicBezTo>
                <a:cubicBezTo>
                  <a:pt x="31" y="53"/>
                  <a:pt x="29" y="52"/>
                  <a:pt x="26" y="52"/>
                </a:cubicBezTo>
                <a:cubicBezTo>
                  <a:pt x="24" y="52"/>
                  <a:pt x="23" y="52"/>
                  <a:pt x="21" y="53"/>
                </a:cubicBezTo>
                <a:cubicBezTo>
                  <a:pt x="20" y="54"/>
                  <a:pt x="19" y="55"/>
                  <a:pt x="19" y="56"/>
                </a:cubicBezTo>
                <a:cubicBezTo>
                  <a:pt x="19" y="57"/>
                  <a:pt x="19" y="57"/>
                  <a:pt x="19" y="57"/>
                </a:cubicBezTo>
                <a:cubicBezTo>
                  <a:pt x="19" y="59"/>
                  <a:pt x="20" y="60"/>
                  <a:pt x="23" y="61"/>
                </a:cubicBezTo>
                <a:cubicBezTo>
                  <a:pt x="31" y="63"/>
                  <a:pt x="31" y="63"/>
                  <a:pt x="31" y="63"/>
                </a:cubicBezTo>
                <a:cubicBezTo>
                  <a:pt x="34" y="64"/>
                  <a:pt x="37" y="65"/>
                  <a:pt x="38" y="66"/>
                </a:cubicBezTo>
                <a:cubicBezTo>
                  <a:pt x="41" y="68"/>
                  <a:pt x="42" y="70"/>
                  <a:pt x="42" y="73"/>
                </a:cubicBezTo>
                <a:cubicBezTo>
                  <a:pt x="42" y="74"/>
                  <a:pt x="42" y="76"/>
                  <a:pt x="41" y="77"/>
                </a:cubicBezTo>
                <a:cubicBezTo>
                  <a:pt x="40" y="82"/>
                  <a:pt x="38" y="85"/>
                  <a:pt x="33" y="88"/>
                </a:cubicBezTo>
                <a:cubicBezTo>
                  <a:pt x="29" y="91"/>
                  <a:pt x="24" y="92"/>
                  <a:pt x="18" y="92"/>
                </a:cubicBezTo>
                <a:cubicBezTo>
                  <a:pt x="10" y="92"/>
                  <a:pt x="5" y="90"/>
                  <a:pt x="2" y="86"/>
                </a:cubicBezTo>
                <a:cubicBezTo>
                  <a:pt x="1" y="84"/>
                  <a:pt x="0" y="82"/>
                  <a:pt x="0" y="80"/>
                </a:cubicBezTo>
                <a:cubicBezTo>
                  <a:pt x="0" y="79"/>
                  <a:pt x="0" y="78"/>
                  <a:pt x="1" y="76"/>
                </a:cubicBezTo>
                <a:moveTo>
                  <a:pt x="46" y="91"/>
                </a:moveTo>
                <a:cubicBezTo>
                  <a:pt x="56" y="44"/>
                  <a:pt x="56" y="44"/>
                  <a:pt x="56" y="44"/>
                </a:cubicBezTo>
                <a:cubicBezTo>
                  <a:pt x="90" y="44"/>
                  <a:pt x="90" y="44"/>
                  <a:pt x="90" y="44"/>
                </a:cubicBezTo>
                <a:cubicBezTo>
                  <a:pt x="88" y="53"/>
                  <a:pt x="88" y="53"/>
                  <a:pt x="88" y="53"/>
                </a:cubicBezTo>
                <a:cubicBezTo>
                  <a:pt x="66" y="53"/>
                  <a:pt x="66" y="53"/>
                  <a:pt x="66" y="53"/>
                </a:cubicBezTo>
                <a:cubicBezTo>
                  <a:pt x="64" y="63"/>
                  <a:pt x="64" y="63"/>
                  <a:pt x="64" y="63"/>
                </a:cubicBezTo>
                <a:cubicBezTo>
                  <a:pt x="85" y="63"/>
                  <a:pt x="85" y="63"/>
                  <a:pt x="85" y="63"/>
                </a:cubicBezTo>
                <a:cubicBezTo>
                  <a:pt x="83" y="72"/>
                  <a:pt x="83" y="72"/>
                  <a:pt x="83" y="72"/>
                </a:cubicBezTo>
                <a:cubicBezTo>
                  <a:pt x="62" y="72"/>
                  <a:pt x="62" y="72"/>
                  <a:pt x="62" y="72"/>
                </a:cubicBezTo>
                <a:cubicBezTo>
                  <a:pt x="60" y="82"/>
                  <a:pt x="60" y="82"/>
                  <a:pt x="60" y="82"/>
                </a:cubicBezTo>
                <a:cubicBezTo>
                  <a:pt x="83" y="82"/>
                  <a:pt x="83" y="82"/>
                  <a:pt x="83" y="82"/>
                </a:cubicBezTo>
                <a:cubicBezTo>
                  <a:pt x="81" y="91"/>
                  <a:pt x="81" y="91"/>
                  <a:pt x="81" y="91"/>
                </a:cubicBezTo>
                <a:lnTo>
                  <a:pt x="46" y="91"/>
                </a:lnTo>
                <a:close/>
                <a:moveTo>
                  <a:pt x="88" y="91"/>
                </a:moveTo>
                <a:cubicBezTo>
                  <a:pt x="98" y="44"/>
                  <a:pt x="98" y="44"/>
                  <a:pt x="98" y="44"/>
                </a:cubicBezTo>
                <a:cubicBezTo>
                  <a:pt x="116" y="44"/>
                  <a:pt x="116" y="44"/>
                  <a:pt x="116" y="44"/>
                </a:cubicBezTo>
                <a:cubicBezTo>
                  <a:pt x="120" y="44"/>
                  <a:pt x="123" y="44"/>
                  <a:pt x="125" y="45"/>
                </a:cubicBezTo>
                <a:cubicBezTo>
                  <a:pt x="128" y="45"/>
                  <a:pt x="130" y="46"/>
                  <a:pt x="132" y="48"/>
                </a:cubicBezTo>
                <a:cubicBezTo>
                  <a:pt x="133" y="50"/>
                  <a:pt x="134" y="52"/>
                  <a:pt x="134" y="54"/>
                </a:cubicBezTo>
                <a:cubicBezTo>
                  <a:pt x="134" y="54"/>
                  <a:pt x="134" y="55"/>
                  <a:pt x="134" y="56"/>
                </a:cubicBezTo>
                <a:cubicBezTo>
                  <a:pt x="132" y="61"/>
                  <a:pt x="128" y="65"/>
                  <a:pt x="121" y="67"/>
                </a:cubicBezTo>
                <a:cubicBezTo>
                  <a:pt x="121" y="67"/>
                  <a:pt x="121" y="67"/>
                  <a:pt x="121" y="67"/>
                </a:cubicBezTo>
                <a:cubicBezTo>
                  <a:pt x="127" y="68"/>
                  <a:pt x="130" y="71"/>
                  <a:pt x="130" y="75"/>
                </a:cubicBezTo>
                <a:cubicBezTo>
                  <a:pt x="130" y="78"/>
                  <a:pt x="130" y="81"/>
                  <a:pt x="128" y="83"/>
                </a:cubicBezTo>
                <a:cubicBezTo>
                  <a:pt x="126" y="86"/>
                  <a:pt x="124" y="87"/>
                  <a:pt x="121" y="89"/>
                </a:cubicBezTo>
                <a:cubicBezTo>
                  <a:pt x="119" y="90"/>
                  <a:pt x="114" y="91"/>
                  <a:pt x="109" y="91"/>
                </a:cubicBezTo>
                <a:lnTo>
                  <a:pt x="88" y="91"/>
                </a:lnTo>
                <a:close/>
                <a:moveTo>
                  <a:pt x="109" y="53"/>
                </a:moveTo>
                <a:cubicBezTo>
                  <a:pt x="106" y="63"/>
                  <a:pt x="106" y="63"/>
                  <a:pt x="106" y="63"/>
                </a:cubicBezTo>
                <a:cubicBezTo>
                  <a:pt x="112" y="63"/>
                  <a:pt x="112" y="63"/>
                  <a:pt x="112" y="63"/>
                </a:cubicBezTo>
                <a:cubicBezTo>
                  <a:pt x="115" y="63"/>
                  <a:pt x="116" y="63"/>
                  <a:pt x="117" y="62"/>
                </a:cubicBezTo>
                <a:cubicBezTo>
                  <a:pt x="119" y="62"/>
                  <a:pt x="120" y="60"/>
                  <a:pt x="120" y="58"/>
                </a:cubicBezTo>
                <a:cubicBezTo>
                  <a:pt x="121" y="56"/>
                  <a:pt x="120" y="55"/>
                  <a:pt x="119" y="54"/>
                </a:cubicBezTo>
                <a:cubicBezTo>
                  <a:pt x="119" y="53"/>
                  <a:pt x="117" y="53"/>
                  <a:pt x="116" y="53"/>
                </a:cubicBezTo>
                <a:lnTo>
                  <a:pt x="109" y="53"/>
                </a:lnTo>
                <a:close/>
                <a:moveTo>
                  <a:pt x="105" y="71"/>
                </a:moveTo>
                <a:cubicBezTo>
                  <a:pt x="102" y="82"/>
                  <a:pt x="102" y="82"/>
                  <a:pt x="102" y="82"/>
                </a:cubicBezTo>
                <a:cubicBezTo>
                  <a:pt x="109" y="82"/>
                  <a:pt x="109" y="82"/>
                  <a:pt x="109" y="82"/>
                </a:cubicBezTo>
                <a:cubicBezTo>
                  <a:pt x="114" y="82"/>
                  <a:pt x="116" y="80"/>
                  <a:pt x="117" y="77"/>
                </a:cubicBezTo>
                <a:cubicBezTo>
                  <a:pt x="117" y="76"/>
                  <a:pt x="117" y="76"/>
                  <a:pt x="117" y="75"/>
                </a:cubicBezTo>
                <a:cubicBezTo>
                  <a:pt x="117" y="73"/>
                  <a:pt x="115" y="71"/>
                  <a:pt x="111" y="71"/>
                </a:cubicBezTo>
                <a:lnTo>
                  <a:pt x="105" y="71"/>
                </a:lnTo>
                <a:close/>
                <a:moveTo>
                  <a:pt x="135" y="91"/>
                </a:moveTo>
                <a:cubicBezTo>
                  <a:pt x="144" y="44"/>
                  <a:pt x="144" y="44"/>
                  <a:pt x="144" y="44"/>
                </a:cubicBezTo>
                <a:cubicBezTo>
                  <a:pt x="166" y="44"/>
                  <a:pt x="166" y="44"/>
                  <a:pt x="166" y="44"/>
                </a:cubicBezTo>
                <a:cubicBezTo>
                  <a:pt x="170" y="44"/>
                  <a:pt x="172" y="44"/>
                  <a:pt x="173" y="45"/>
                </a:cubicBezTo>
                <a:cubicBezTo>
                  <a:pt x="176" y="45"/>
                  <a:pt x="178" y="46"/>
                  <a:pt x="179" y="48"/>
                </a:cubicBezTo>
                <a:cubicBezTo>
                  <a:pt x="181" y="49"/>
                  <a:pt x="181" y="51"/>
                  <a:pt x="181" y="53"/>
                </a:cubicBezTo>
                <a:cubicBezTo>
                  <a:pt x="181" y="54"/>
                  <a:pt x="181" y="55"/>
                  <a:pt x="181" y="57"/>
                </a:cubicBezTo>
                <a:cubicBezTo>
                  <a:pt x="180" y="61"/>
                  <a:pt x="178" y="64"/>
                  <a:pt x="175" y="65"/>
                </a:cubicBezTo>
                <a:cubicBezTo>
                  <a:pt x="173" y="66"/>
                  <a:pt x="170" y="67"/>
                  <a:pt x="167" y="68"/>
                </a:cubicBezTo>
                <a:cubicBezTo>
                  <a:pt x="167" y="68"/>
                  <a:pt x="167" y="68"/>
                  <a:pt x="167" y="68"/>
                </a:cubicBezTo>
                <a:cubicBezTo>
                  <a:pt x="170" y="68"/>
                  <a:pt x="173" y="69"/>
                  <a:pt x="174" y="70"/>
                </a:cubicBezTo>
                <a:cubicBezTo>
                  <a:pt x="175" y="71"/>
                  <a:pt x="175" y="73"/>
                  <a:pt x="175" y="75"/>
                </a:cubicBezTo>
                <a:cubicBezTo>
                  <a:pt x="175" y="76"/>
                  <a:pt x="175" y="77"/>
                  <a:pt x="175" y="79"/>
                </a:cubicBezTo>
                <a:cubicBezTo>
                  <a:pt x="175" y="85"/>
                  <a:pt x="175" y="89"/>
                  <a:pt x="175" y="91"/>
                </a:cubicBezTo>
                <a:cubicBezTo>
                  <a:pt x="161" y="91"/>
                  <a:pt x="161" y="91"/>
                  <a:pt x="161" y="91"/>
                </a:cubicBezTo>
                <a:cubicBezTo>
                  <a:pt x="161" y="89"/>
                  <a:pt x="161" y="85"/>
                  <a:pt x="162" y="80"/>
                </a:cubicBezTo>
                <a:cubicBezTo>
                  <a:pt x="162" y="78"/>
                  <a:pt x="162" y="77"/>
                  <a:pt x="162" y="76"/>
                </a:cubicBezTo>
                <a:cubicBezTo>
                  <a:pt x="162" y="75"/>
                  <a:pt x="162" y="74"/>
                  <a:pt x="161" y="73"/>
                </a:cubicBezTo>
                <a:cubicBezTo>
                  <a:pt x="160" y="73"/>
                  <a:pt x="159" y="73"/>
                  <a:pt x="157" y="73"/>
                </a:cubicBezTo>
                <a:cubicBezTo>
                  <a:pt x="151" y="73"/>
                  <a:pt x="151" y="73"/>
                  <a:pt x="151" y="73"/>
                </a:cubicBezTo>
                <a:cubicBezTo>
                  <a:pt x="148" y="91"/>
                  <a:pt x="148" y="91"/>
                  <a:pt x="148" y="91"/>
                </a:cubicBezTo>
                <a:lnTo>
                  <a:pt x="135" y="91"/>
                </a:lnTo>
                <a:close/>
                <a:moveTo>
                  <a:pt x="156" y="53"/>
                </a:moveTo>
                <a:cubicBezTo>
                  <a:pt x="153" y="64"/>
                  <a:pt x="153" y="64"/>
                  <a:pt x="153" y="64"/>
                </a:cubicBezTo>
                <a:cubicBezTo>
                  <a:pt x="158" y="64"/>
                  <a:pt x="158" y="64"/>
                  <a:pt x="158" y="64"/>
                </a:cubicBezTo>
                <a:cubicBezTo>
                  <a:pt x="161" y="64"/>
                  <a:pt x="163" y="64"/>
                  <a:pt x="163" y="64"/>
                </a:cubicBezTo>
                <a:cubicBezTo>
                  <a:pt x="166" y="63"/>
                  <a:pt x="167" y="61"/>
                  <a:pt x="168" y="59"/>
                </a:cubicBezTo>
                <a:cubicBezTo>
                  <a:pt x="168" y="58"/>
                  <a:pt x="168" y="57"/>
                  <a:pt x="168" y="57"/>
                </a:cubicBezTo>
                <a:cubicBezTo>
                  <a:pt x="168" y="55"/>
                  <a:pt x="167" y="54"/>
                  <a:pt x="166" y="53"/>
                </a:cubicBezTo>
                <a:cubicBezTo>
                  <a:pt x="164" y="53"/>
                  <a:pt x="163" y="53"/>
                  <a:pt x="160" y="53"/>
                </a:cubicBezTo>
                <a:lnTo>
                  <a:pt x="156" y="53"/>
                </a:lnTo>
                <a:close/>
                <a:moveTo>
                  <a:pt x="177" y="91"/>
                </a:moveTo>
                <a:cubicBezTo>
                  <a:pt x="205" y="44"/>
                  <a:pt x="205" y="44"/>
                  <a:pt x="205" y="44"/>
                </a:cubicBezTo>
                <a:cubicBezTo>
                  <a:pt x="221" y="44"/>
                  <a:pt x="221" y="44"/>
                  <a:pt x="221" y="44"/>
                </a:cubicBezTo>
                <a:cubicBezTo>
                  <a:pt x="230" y="91"/>
                  <a:pt x="230" y="91"/>
                  <a:pt x="230" y="91"/>
                </a:cubicBezTo>
                <a:cubicBezTo>
                  <a:pt x="215" y="91"/>
                  <a:pt x="215" y="91"/>
                  <a:pt x="215" y="91"/>
                </a:cubicBezTo>
                <a:cubicBezTo>
                  <a:pt x="214" y="81"/>
                  <a:pt x="214" y="81"/>
                  <a:pt x="214" y="81"/>
                </a:cubicBezTo>
                <a:cubicBezTo>
                  <a:pt x="195" y="81"/>
                  <a:pt x="195" y="81"/>
                  <a:pt x="195" y="81"/>
                </a:cubicBezTo>
                <a:cubicBezTo>
                  <a:pt x="190" y="91"/>
                  <a:pt x="190" y="91"/>
                  <a:pt x="190" y="91"/>
                </a:cubicBezTo>
                <a:lnTo>
                  <a:pt x="177" y="91"/>
                </a:lnTo>
                <a:close/>
                <a:moveTo>
                  <a:pt x="200" y="73"/>
                </a:moveTo>
                <a:cubicBezTo>
                  <a:pt x="213" y="73"/>
                  <a:pt x="213" y="73"/>
                  <a:pt x="213" y="73"/>
                </a:cubicBezTo>
                <a:cubicBezTo>
                  <a:pt x="211" y="53"/>
                  <a:pt x="211" y="53"/>
                  <a:pt x="211" y="53"/>
                </a:cubicBezTo>
                <a:cubicBezTo>
                  <a:pt x="211" y="53"/>
                  <a:pt x="211" y="53"/>
                  <a:pt x="211" y="53"/>
                </a:cubicBezTo>
                <a:lnTo>
                  <a:pt x="200" y="73"/>
                </a:lnTo>
                <a:close/>
                <a:moveTo>
                  <a:pt x="235" y="91"/>
                </a:moveTo>
                <a:cubicBezTo>
                  <a:pt x="245" y="44"/>
                  <a:pt x="245" y="44"/>
                  <a:pt x="245" y="44"/>
                </a:cubicBezTo>
                <a:cubicBezTo>
                  <a:pt x="279" y="44"/>
                  <a:pt x="279" y="44"/>
                  <a:pt x="279" y="44"/>
                </a:cubicBezTo>
                <a:cubicBezTo>
                  <a:pt x="277" y="53"/>
                  <a:pt x="277" y="53"/>
                  <a:pt x="277" y="53"/>
                </a:cubicBezTo>
                <a:cubicBezTo>
                  <a:pt x="255" y="53"/>
                  <a:pt x="255" y="53"/>
                  <a:pt x="255" y="53"/>
                </a:cubicBezTo>
                <a:cubicBezTo>
                  <a:pt x="253" y="63"/>
                  <a:pt x="253" y="63"/>
                  <a:pt x="253" y="63"/>
                </a:cubicBezTo>
                <a:cubicBezTo>
                  <a:pt x="274" y="63"/>
                  <a:pt x="274" y="63"/>
                  <a:pt x="274" y="63"/>
                </a:cubicBezTo>
                <a:cubicBezTo>
                  <a:pt x="272" y="72"/>
                  <a:pt x="272" y="72"/>
                  <a:pt x="272" y="72"/>
                </a:cubicBezTo>
                <a:cubicBezTo>
                  <a:pt x="251" y="72"/>
                  <a:pt x="251" y="72"/>
                  <a:pt x="251" y="72"/>
                </a:cubicBezTo>
                <a:cubicBezTo>
                  <a:pt x="249" y="82"/>
                  <a:pt x="249" y="82"/>
                  <a:pt x="249" y="82"/>
                </a:cubicBezTo>
                <a:cubicBezTo>
                  <a:pt x="272" y="82"/>
                  <a:pt x="272" y="82"/>
                  <a:pt x="272" y="82"/>
                </a:cubicBezTo>
                <a:cubicBezTo>
                  <a:pt x="270" y="91"/>
                  <a:pt x="270" y="91"/>
                  <a:pt x="270" y="91"/>
                </a:cubicBezTo>
                <a:lnTo>
                  <a:pt x="235" y="91"/>
                </a:lnTo>
                <a:close/>
                <a:moveTo>
                  <a:pt x="103" y="22"/>
                </a:moveTo>
                <a:cubicBezTo>
                  <a:pt x="189" y="22"/>
                  <a:pt x="189" y="22"/>
                  <a:pt x="189" y="22"/>
                </a:cubicBezTo>
                <a:cubicBezTo>
                  <a:pt x="186" y="37"/>
                  <a:pt x="186" y="37"/>
                  <a:pt x="186" y="37"/>
                </a:cubicBezTo>
                <a:cubicBezTo>
                  <a:pt x="99" y="37"/>
                  <a:pt x="99" y="37"/>
                  <a:pt x="99" y="37"/>
                </a:cubicBezTo>
                <a:lnTo>
                  <a:pt x="103" y="22"/>
                </a:lnTo>
                <a:close/>
                <a:moveTo>
                  <a:pt x="107" y="0"/>
                </a:moveTo>
                <a:cubicBezTo>
                  <a:pt x="194" y="0"/>
                  <a:pt x="194" y="0"/>
                  <a:pt x="194" y="0"/>
                </a:cubicBezTo>
                <a:cubicBezTo>
                  <a:pt x="190" y="14"/>
                  <a:pt x="190" y="14"/>
                  <a:pt x="190" y="14"/>
                </a:cubicBezTo>
                <a:cubicBezTo>
                  <a:pt x="104" y="14"/>
                  <a:pt x="104" y="14"/>
                  <a:pt x="104" y="14"/>
                </a:cubicBezTo>
                <a:lnTo>
                  <a:pt x="107" y="0"/>
                </a:lnTo>
                <a:close/>
                <a:moveTo>
                  <a:pt x="82" y="121"/>
                </a:moveTo>
                <a:cubicBezTo>
                  <a:pt x="168" y="121"/>
                  <a:pt x="168" y="121"/>
                  <a:pt x="168" y="121"/>
                </a:cubicBezTo>
                <a:cubicBezTo>
                  <a:pt x="165" y="135"/>
                  <a:pt x="165" y="135"/>
                  <a:pt x="165" y="135"/>
                </a:cubicBezTo>
                <a:cubicBezTo>
                  <a:pt x="79" y="135"/>
                  <a:pt x="79" y="135"/>
                  <a:pt x="79" y="135"/>
                </a:cubicBezTo>
                <a:lnTo>
                  <a:pt x="82" y="121"/>
                </a:lnTo>
                <a:close/>
                <a:moveTo>
                  <a:pt x="86" y="98"/>
                </a:moveTo>
                <a:cubicBezTo>
                  <a:pt x="173" y="98"/>
                  <a:pt x="173" y="98"/>
                  <a:pt x="173" y="98"/>
                </a:cubicBezTo>
                <a:cubicBezTo>
                  <a:pt x="170" y="113"/>
                  <a:pt x="170" y="113"/>
                  <a:pt x="170" y="113"/>
                </a:cubicBezTo>
                <a:cubicBezTo>
                  <a:pt x="83" y="113"/>
                  <a:pt x="83" y="113"/>
                  <a:pt x="83" y="113"/>
                </a:cubicBezTo>
                <a:lnTo>
                  <a:pt x="86" y="98"/>
                </a:lnTo>
                <a:close/>
              </a:path>
            </a:pathLst>
          </a:custGeom>
          <a:solidFill>
            <a:srgbClr val="007AC2"/>
          </a:solidFill>
          <a:ln>
            <a:noFill/>
          </a:ln>
        </p:spPr>
        <p:txBody>
          <a:bodyPr vert="horz" wrap="square" lIns="91440" tIns="45720" rIns="91440" bIns="45720" numCol="1" anchor="t" anchorCtr="0" compatLnSpc="1">
            <a:prstTxWarp prst="textNoShape">
              <a:avLst/>
            </a:prstTxWarp>
          </a:bodyPr>
          <a:lstStyle/>
          <a:p>
            <a:endParaRPr lang="pt-BR"/>
          </a:p>
        </p:txBody>
      </p:sp>
      <p:sp>
        <p:nvSpPr>
          <p:cNvPr id="10" name="CaixaDeTexto 9"/>
          <p:cNvSpPr txBox="1"/>
          <p:nvPr/>
        </p:nvSpPr>
        <p:spPr>
          <a:xfrm>
            <a:off x="4509579" y="1752770"/>
            <a:ext cx="3653564" cy="2308324"/>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lang="pt-BR" sz="7200" b="1" dirty="0">
                <a:solidFill>
                  <a:schemeClr val="bg1"/>
                </a:solidFill>
              </a:rPr>
              <a:t>para não</a:t>
            </a:r>
          </a:p>
          <a:p>
            <a:pPr algn="ctr"/>
            <a:r>
              <a:rPr lang="pt-BR" sz="7200" b="1" dirty="0">
                <a:solidFill>
                  <a:schemeClr val="bg1"/>
                </a:solidFill>
              </a:rPr>
              <a:t>esquecer</a:t>
            </a:r>
            <a:endParaRPr lang="pt-BR" sz="4000" b="1" dirty="0">
              <a:solidFill>
                <a:schemeClr val="bg1"/>
              </a:solidFill>
            </a:endParaRPr>
          </a:p>
        </p:txBody>
      </p:sp>
      <p:pic>
        <p:nvPicPr>
          <p:cNvPr id="22" name="Imagem 21"/>
          <p:cNvPicPr>
            <a:picLocks noChangeAspect="1"/>
          </p:cNvPicPr>
          <p:nvPr/>
        </p:nvPicPr>
        <p:blipFill>
          <a:blip r:embed="rId3"/>
          <a:stretch>
            <a:fillRect/>
          </a:stretch>
        </p:blipFill>
        <p:spPr>
          <a:xfrm>
            <a:off x="3303001" y="5453733"/>
            <a:ext cx="2196917" cy="748225"/>
          </a:xfrm>
          <a:prstGeom prst="rect">
            <a:avLst/>
          </a:prstGeom>
        </p:spPr>
      </p:pic>
      <p:sp>
        <p:nvSpPr>
          <p:cNvPr id="32" name="Forma livre 31"/>
          <p:cNvSpPr/>
          <p:nvPr/>
        </p:nvSpPr>
        <p:spPr>
          <a:xfrm rot="10800000" flipH="1">
            <a:off x="353335" y="-1862"/>
            <a:ext cx="467547" cy="91461"/>
          </a:xfrm>
          <a:custGeom>
            <a:avLst/>
            <a:gdLst>
              <a:gd name="connsiteX0" fmla="*/ 0 w 219075"/>
              <a:gd name="connsiteY0" fmla="*/ 0 h 88900"/>
              <a:gd name="connsiteX1" fmla="*/ 196850 w 219075"/>
              <a:gd name="connsiteY1" fmla="*/ 88900 h 88900"/>
              <a:gd name="connsiteX2" fmla="*/ 219075 w 219075"/>
              <a:gd name="connsiteY2" fmla="*/ 3175 h 88900"/>
              <a:gd name="connsiteX3" fmla="*/ 0 w 219075"/>
              <a:gd name="connsiteY3" fmla="*/ 0 h 88900"/>
              <a:gd name="connsiteX0" fmla="*/ 0 w 196850"/>
              <a:gd name="connsiteY0" fmla="*/ 11517 h 100417"/>
              <a:gd name="connsiteX1" fmla="*/ 196850 w 196850"/>
              <a:gd name="connsiteY1" fmla="*/ 100417 h 100417"/>
              <a:gd name="connsiteX2" fmla="*/ 187316 w 196850"/>
              <a:gd name="connsiteY2" fmla="*/ 0 h 100417"/>
              <a:gd name="connsiteX3" fmla="*/ 0 w 196850"/>
              <a:gd name="connsiteY3" fmla="*/ 11517 h 100417"/>
              <a:gd name="connsiteX0" fmla="*/ 0 w 196850"/>
              <a:gd name="connsiteY0" fmla="*/ 26209 h 115109"/>
              <a:gd name="connsiteX1" fmla="*/ 196850 w 196850"/>
              <a:gd name="connsiteY1" fmla="*/ 115109 h 115109"/>
              <a:gd name="connsiteX2" fmla="*/ 183346 w 196850"/>
              <a:gd name="connsiteY2" fmla="*/ 0 h 115109"/>
              <a:gd name="connsiteX3" fmla="*/ 0 w 196850"/>
              <a:gd name="connsiteY3" fmla="*/ 26209 h 115109"/>
              <a:gd name="connsiteX0" fmla="*/ 0 w 196850"/>
              <a:gd name="connsiteY0" fmla="*/ 0 h 88900"/>
              <a:gd name="connsiteX1" fmla="*/ 196850 w 196850"/>
              <a:gd name="connsiteY1" fmla="*/ 88900 h 88900"/>
              <a:gd name="connsiteX2" fmla="*/ 189301 w 196850"/>
              <a:gd name="connsiteY2" fmla="*/ 6847 h 88900"/>
              <a:gd name="connsiteX3" fmla="*/ 0 w 196850"/>
              <a:gd name="connsiteY3" fmla="*/ 0 h 88900"/>
              <a:gd name="connsiteX0" fmla="*/ 0 w 194865"/>
              <a:gd name="connsiteY0" fmla="*/ 11518 h 82053"/>
              <a:gd name="connsiteX1" fmla="*/ 194865 w 194865"/>
              <a:gd name="connsiteY1" fmla="*/ 82053 h 82053"/>
              <a:gd name="connsiteX2" fmla="*/ 187316 w 194865"/>
              <a:gd name="connsiteY2" fmla="*/ 0 h 82053"/>
              <a:gd name="connsiteX3" fmla="*/ 0 w 194865"/>
              <a:gd name="connsiteY3" fmla="*/ 11518 h 82053"/>
              <a:gd name="connsiteX0" fmla="*/ 0 w 194865"/>
              <a:gd name="connsiteY0" fmla="*/ 0 h 70535"/>
              <a:gd name="connsiteX1" fmla="*/ 194865 w 194865"/>
              <a:gd name="connsiteY1" fmla="*/ 70535 h 70535"/>
              <a:gd name="connsiteX2" fmla="*/ 189301 w 194865"/>
              <a:gd name="connsiteY2" fmla="*/ 3173 h 70535"/>
              <a:gd name="connsiteX3" fmla="*/ 0 w 194865"/>
              <a:gd name="connsiteY3" fmla="*/ 0 h 70535"/>
            </a:gdLst>
            <a:ahLst/>
            <a:cxnLst>
              <a:cxn ang="0">
                <a:pos x="connsiteX0" y="connsiteY0"/>
              </a:cxn>
              <a:cxn ang="0">
                <a:pos x="connsiteX1" y="connsiteY1"/>
              </a:cxn>
              <a:cxn ang="0">
                <a:pos x="connsiteX2" y="connsiteY2"/>
              </a:cxn>
              <a:cxn ang="0">
                <a:pos x="connsiteX3" y="connsiteY3"/>
              </a:cxn>
            </a:cxnLst>
            <a:rect l="l" t="t" r="r" b="b"/>
            <a:pathLst>
              <a:path w="194865" h="70535">
                <a:moveTo>
                  <a:pt x="0" y="0"/>
                </a:moveTo>
                <a:lnTo>
                  <a:pt x="194865" y="70535"/>
                </a:lnTo>
                <a:lnTo>
                  <a:pt x="189301" y="3173"/>
                </a:lnTo>
                <a:lnTo>
                  <a:pt x="0"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Retângulo 32"/>
          <p:cNvSpPr/>
          <p:nvPr/>
        </p:nvSpPr>
        <p:spPr>
          <a:xfrm>
            <a:off x="-446231" y="6440621"/>
            <a:ext cx="12846183" cy="363565"/>
          </a:xfrm>
          <a:prstGeom prst="rect">
            <a:avLst/>
          </a:prstGeom>
          <a:solidFill>
            <a:schemeClr val="bg1">
              <a:lumMod val="85000"/>
            </a:schemeClr>
          </a:solidFill>
          <a:ln>
            <a:noFill/>
          </a:ln>
          <a:effectLst>
            <a:innerShdw blurRad="25400" dist="12700" dir="13500000">
              <a:prstClr val="black">
                <a:alpha val="2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Paralelogramo 33"/>
          <p:cNvSpPr/>
          <p:nvPr/>
        </p:nvSpPr>
        <p:spPr>
          <a:xfrm>
            <a:off x="-132358" y="6528461"/>
            <a:ext cx="12614644" cy="271743"/>
          </a:xfrm>
          <a:prstGeom prst="parallelogram">
            <a:avLst/>
          </a:prstGeom>
          <a:gradFill flip="none" rotWithShape="1">
            <a:gsLst>
              <a:gs pos="59000">
                <a:srgbClr val="004676"/>
              </a:gs>
              <a:gs pos="0">
                <a:srgbClr val="004676"/>
              </a:gs>
              <a:gs pos="65000">
                <a:srgbClr val="01659D">
                  <a:shade val="67500"/>
                  <a:satMod val="115000"/>
                </a:srgbClr>
              </a:gs>
              <a:gs pos="72000">
                <a:srgbClr val="01659D">
                  <a:shade val="100000"/>
                  <a:satMod val="115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4" name="Espaço Reservado para Número de Slide 3"/>
          <p:cNvSpPr>
            <a:spLocks noGrp="1"/>
          </p:cNvSpPr>
          <p:nvPr/>
        </p:nvSpPr>
        <p:spPr>
          <a:xfrm>
            <a:off x="9387641" y="6377161"/>
            <a:ext cx="2743200" cy="365125"/>
          </a:xfrm>
          <a:prstGeom prst="rect">
            <a:avLst/>
          </a:prstGeom>
        </p:spPr>
        <p:txBody>
          <a:bodyPr/>
          <a:lstStyle>
            <a:defPPr>
              <a:defRPr lang="pt-BR"/>
            </a:defPPr>
            <a:lvl1pPr marL="0" algn="r" defTabSz="914400" rtl="0" eaLnBrk="1" latinLnBrk="0" hangingPunct="1">
              <a:defRPr sz="2400" b="1" kern="1200">
                <a:solidFill>
                  <a:srgbClr val="002060"/>
                </a:solidFill>
                <a:latin typeface="Arial Narrow" panose="020B060602020203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600" dirty="0">
              <a:solidFill>
                <a:schemeClr val="bg1">
                  <a:lumMod val="50000"/>
                </a:schemeClr>
              </a:solidFill>
            </a:endParaRPr>
          </a:p>
        </p:txBody>
      </p:sp>
      <p:sp>
        <p:nvSpPr>
          <p:cNvPr id="60" name="Paralelogramo 59"/>
          <p:cNvSpPr/>
          <p:nvPr/>
        </p:nvSpPr>
        <p:spPr>
          <a:xfrm>
            <a:off x="-67602" y="-14249"/>
            <a:ext cx="12259602" cy="418466"/>
          </a:xfrm>
          <a:prstGeom prst="parallelogram">
            <a:avLst>
              <a:gd name="adj" fmla="val 0"/>
            </a:avLst>
          </a:prstGeom>
          <a:solidFill>
            <a:srgbClr val="0E7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960501791"/>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additive="base">
                                        <p:cTn id="26" dur="500" fill="hold"/>
                                        <p:tgtEl>
                                          <p:spTgt spid="27"/>
                                        </p:tgtEl>
                                        <p:attrNameLst>
                                          <p:attrName>ppt_x</p:attrName>
                                        </p:attrNameLst>
                                      </p:cBhvr>
                                      <p:tavLst>
                                        <p:tav tm="0">
                                          <p:val>
                                            <p:strVal val="1+#ppt_w/2"/>
                                          </p:val>
                                        </p:tav>
                                        <p:tav tm="100000">
                                          <p:val>
                                            <p:strVal val="#ppt_x"/>
                                          </p:val>
                                        </p:tav>
                                      </p:tavLst>
                                    </p:anim>
                                    <p:anim calcmode="lin" valueType="num">
                                      <p:cBhvr additive="base">
                                        <p:cTn id="27" dur="500" fill="hold"/>
                                        <p:tgtEl>
                                          <p:spTgt spid="27"/>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27" grpId="0" animBg="1"/>
      <p:bldP spid="9" grpId="0" animBg="1"/>
      <p:bldP spid="10" grpId="0"/>
      <p:bldP spid="3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spaço Reservado para Conteúdo 2"/>
          <p:cNvSpPr>
            <a:spLocks noGrp="1"/>
          </p:cNvSpPr>
          <p:nvPr>
            <p:ph idx="4294967295"/>
          </p:nvPr>
        </p:nvSpPr>
        <p:spPr>
          <a:xfrm>
            <a:off x="720000" y="1259567"/>
            <a:ext cx="11094629" cy="4850947"/>
          </a:xfrm>
          <a:prstGeom prst="rect">
            <a:avLst/>
          </a:prstGeom>
        </p:spPr>
        <p:txBody>
          <a:bodyPr/>
          <a:lstStyle/>
          <a:p>
            <a:pPr lvl="0"/>
            <a:r>
              <a:rPr lang="pt-BR" sz="2000" dirty="0"/>
              <a:t>o Sebrae, direta ou indiretamente, ainda é o principal responsável pela participação dos empreendedores no </a:t>
            </a:r>
            <a:r>
              <a:rPr lang="pt-BR" sz="2000" dirty="0" err="1"/>
              <a:t>Sebraetec</a:t>
            </a:r>
            <a:endParaRPr lang="pt-BR" sz="2000" dirty="0"/>
          </a:p>
          <a:p>
            <a:pPr lvl="0"/>
            <a:r>
              <a:rPr lang="pt-BR" sz="2000" dirty="0"/>
              <a:t>a iniciativa e a solicitação do próprio empreendedor ainda se limita a 1 em cada 3 casos</a:t>
            </a:r>
          </a:p>
          <a:p>
            <a:pPr lvl="0"/>
            <a:r>
              <a:rPr lang="pt-BR" sz="2000" dirty="0"/>
              <a:t>o </a:t>
            </a:r>
            <a:r>
              <a:rPr lang="pt-BR" sz="2000" dirty="0" err="1"/>
              <a:t>Sebraetec</a:t>
            </a:r>
            <a:r>
              <a:rPr lang="pt-BR" sz="2000" dirty="0"/>
              <a:t> ainda tem sido buscado basicamente por 2 motivos: melhorar a comunicação com cliente e ampliar a produção </a:t>
            </a:r>
          </a:p>
          <a:p>
            <a:pPr lvl="0"/>
            <a:r>
              <a:rPr lang="pt-BR" sz="2000" dirty="0"/>
              <a:t>o efeito da internet e das redes sociais na divulgação do </a:t>
            </a:r>
            <a:r>
              <a:rPr lang="pt-BR" sz="2000" dirty="0" err="1"/>
              <a:t>Sebraetec</a:t>
            </a:r>
            <a:r>
              <a:rPr lang="pt-BR" sz="2000" dirty="0"/>
              <a:t> ainda é muito tímido e poderia ser expandido</a:t>
            </a:r>
          </a:p>
          <a:p>
            <a:pPr lvl="0"/>
            <a:r>
              <a:rPr lang="pt-BR" sz="2000" dirty="0"/>
              <a:t>o boca a boca também alcança a pouco mais de 1 em cada 4 desses participantes do </a:t>
            </a:r>
            <a:r>
              <a:rPr lang="pt-BR" sz="2000" dirty="0" err="1"/>
              <a:t>Sebraetec</a:t>
            </a:r>
            <a:r>
              <a:rPr lang="pt-BR" sz="2000" dirty="0"/>
              <a:t>, percentual tímido frente às boas avaliações</a:t>
            </a:r>
          </a:p>
          <a:p>
            <a:pPr lvl="0"/>
            <a:r>
              <a:rPr lang="pt-BR" sz="2000" dirty="0"/>
              <a:t>a percepção quanto ao valor cobrado pelo </a:t>
            </a:r>
            <a:r>
              <a:rPr lang="pt-BR" sz="2000" dirty="0" err="1"/>
              <a:t>Sebraetec</a:t>
            </a:r>
            <a:r>
              <a:rPr lang="pt-BR" sz="2000" dirty="0"/>
              <a:t> é positiva, visto apenas 7% considerarem o programa caro</a:t>
            </a:r>
          </a:p>
          <a:p>
            <a:pPr lvl="0"/>
            <a:r>
              <a:rPr lang="pt-BR" sz="2000" dirty="0"/>
              <a:t>homogêneas e excelentes a avaliação dos consultores, demandando talvez um pouco mais de atenção no ‘foco em resultado para a empresa’</a:t>
            </a:r>
            <a:endParaRPr lang="pt-BR" sz="2000" u="sng" dirty="0"/>
          </a:p>
          <a:p>
            <a:pPr marL="0" indent="0">
              <a:buNone/>
            </a:pPr>
            <a:endParaRPr lang="pt-BR" dirty="0"/>
          </a:p>
        </p:txBody>
      </p:sp>
      <p:sp>
        <p:nvSpPr>
          <p:cNvPr id="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para não esquecer</a:t>
            </a:r>
          </a:p>
        </p:txBody>
      </p:sp>
    </p:spTree>
    <p:extLst>
      <p:ext uri="{BB962C8B-B14F-4D97-AF65-F5344CB8AC3E}">
        <p14:creationId xmlns:p14="http://schemas.microsoft.com/office/powerpoint/2010/main" val="2454143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spaço Reservado para Conteúdo 2"/>
          <p:cNvSpPr>
            <a:spLocks noGrp="1"/>
          </p:cNvSpPr>
          <p:nvPr>
            <p:ph idx="4294967295"/>
          </p:nvPr>
        </p:nvSpPr>
        <p:spPr>
          <a:xfrm>
            <a:off x="720000" y="1259567"/>
            <a:ext cx="11094629" cy="4850947"/>
          </a:xfrm>
          <a:prstGeom prst="rect">
            <a:avLst/>
          </a:prstGeom>
        </p:spPr>
        <p:txBody>
          <a:bodyPr/>
          <a:lstStyle/>
          <a:p>
            <a:pPr lvl="0"/>
            <a:r>
              <a:rPr lang="pt-BR" sz="2000" dirty="0"/>
              <a:t>a aplicação dos conhecimentos adquiridos no programa </a:t>
            </a:r>
            <a:r>
              <a:rPr lang="pt-BR" sz="2000" dirty="0" err="1"/>
              <a:t>Sebraetec</a:t>
            </a:r>
            <a:r>
              <a:rPr lang="pt-BR" sz="2000" dirty="0"/>
              <a:t> é positiva, mas ainda sugere espaço para melhoria</a:t>
            </a:r>
          </a:p>
          <a:p>
            <a:pPr lvl="0"/>
            <a:r>
              <a:rPr lang="pt-BR" sz="2000" dirty="0"/>
              <a:t>da mesma forma com relação à percepção do </a:t>
            </a:r>
            <a:r>
              <a:rPr lang="pt-BR" sz="2000" dirty="0" err="1"/>
              <a:t>Sebraetec</a:t>
            </a:r>
            <a:r>
              <a:rPr lang="pt-BR" sz="2000" dirty="0"/>
              <a:t> em trazer resultados para a empresa</a:t>
            </a:r>
          </a:p>
          <a:p>
            <a:pPr lvl="0"/>
            <a:r>
              <a:rPr lang="pt-BR" sz="2000" dirty="0"/>
              <a:t>a implementação de mudanças na empresa a partir do </a:t>
            </a:r>
            <a:r>
              <a:rPr lang="pt-BR" sz="2000" dirty="0" err="1"/>
              <a:t>Sebraetec</a:t>
            </a:r>
            <a:r>
              <a:rPr lang="pt-BR" sz="2000" dirty="0"/>
              <a:t> é praticamente unânime, inclusive sob diferentes formas</a:t>
            </a:r>
          </a:p>
          <a:p>
            <a:pPr lvl="0"/>
            <a:r>
              <a:rPr lang="pt-BR" sz="2000" dirty="0"/>
              <a:t>praticamente 1 em cada 2 reconhece redução do custo operacional, alcançando uma diminuição média de 22%</a:t>
            </a:r>
          </a:p>
          <a:p>
            <a:pPr lvl="0"/>
            <a:r>
              <a:rPr lang="pt-BR" sz="2000" dirty="0"/>
              <a:t>quase 3 em cada 5 participantes relatam aumento do faturamento, em decorrência do </a:t>
            </a:r>
            <a:r>
              <a:rPr lang="pt-BR" sz="2000" dirty="0" err="1"/>
              <a:t>Sebraetec</a:t>
            </a:r>
            <a:endParaRPr lang="pt-BR" sz="2000" dirty="0"/>
          </a:p>
          <a:p>
            <a:pPr lvl="0"/>
            <a:r>
              <a:rPr lang="pt-BR" sz="2000" dirty="0"/>
              <a:t>e ainda atribuem fortemente esse crescimento ao próprio </a:t>
            </a:r>
            <a:r>
              <a:rPr lang="pt-BR" sz="2000" dirty="0" err="1"/>
              <a:t>Sebraetec</a:t>
            </a:r>
            <a:r>
              <a:rPr lang="pt-BR" sz="2000" dirty="0"/>
              <a:t>, algo importante frente ao momento atual</a:t>
            </a:r>
          </a:p>
          <a:p>
            <a:pPr lvl="0"/>
            <a:r>
              <a:rPr lang="pt-BR" sz="2000" dirty="0"/>
              <a:t>a probabilidade de recomendar o </a:t>
            </a:r>
            <a:r>
              <a:rPr lang="pt-BR" sz="2000" dirty="0" err="1"/>
              <a:t>Sebretec</a:t>
            </a:r>
            <a:r>
              <a:rPr lang="pt-BR" sz="2000" dirty="0"/>
              <a:t> ainda é bastante elevada, apesar de haver saído (por muito pouco) da zona de qualidade</a:t>
            </a:r>
          </a:p>
          <a:p>
            <a:endParaRPr lang="pt-BR" sz="2000" u="sng" dirty="0"/>
          </a:p>
          <a:p>
            <a:pPr marL="0" indent="0">
              <a:buNone/>
            </a:pPr>
            <a:endParaRPr lang="pt-BR" dirty="0"/>
          </a:p>
        </p:txBody>
      </p:sp>
      <p:sp>
        <p:nvSpPr>
          <p:cNvPr id="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para não esquecer</a:t>
            </a:r>
          </a:p>
        </p:txBody>
      </p:sp>
    </p:spTree>
    <p:extLst>
      <p:ext uri="{BB962C8B-B14F-4D97-AF65-F5344CB8AC3E}">
        <p14:creationId xmlns:p14="http://schemas.microsoft.com/office/powerpoint/2010/main" val="1172279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p:cNvSpPr>
            <a:spLocks noChangeArrowheads="1"/>
          </p:cNvSpPr>
          <p:nvPr/>
        </p:nvSpPr>
        <p:spPr bwMode="auto">
          <a:xfrm>
            <a:off x="-9752" y="-14249"/>
            <a:ext cx="12239858" cy="6923047"/>
          </a:xfrm>
          <a:prstGeom prst="rect">
            <a:avLst/>
          </a:prstGeom>
          <a:solidFill>
            <a:srgbClr val="005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t-BR"/>
          </a:p>
        </p:txBody>
      </p:sp>
      <p:pic>
        <p:nvPicPr>
          <p:cNvPr id="6" name="Imagem 5"/>
          <p:cNvPicPr>
            <a:picLocks noChangeAspect="1"/>
          </p:cNvPicPr>
          <p:nvPr/>
        </p:nvPicPr>
        <p:blipFill rotWithShape="1">
          <a:blip r:embed="rId2">
            <a:duotone>
              <a:prstClr val="black"/>
              <a:schemeClr val="accent1">
                <a:tint val="45000"/>
                <a:satMod val="400000"/>
              </a:schemeClr>
            </a:duotone>
            <a:lum bright="-40000" contrast="40000"/>
          </a:blip>
          <a:srcRect l="20723" t="31693" r="11432" b="29103"/>
          <a:stretch/>
        </p:blipFill>
        <p:spPr>
          <a:xfrm>
            <a:off x="-29496" y="43542"/>
            <a:ext cx="12192467" cy="6865257"/>
          </a:xfrm>
          <a:prstGeom prst="rect">
            <a:avLst/>
          </a:prstGeom>
        </p:spPr>
      </p:pic>
      <p:sp>
        <p:nvSpPr>
          <p:cNvPr id="7" name="Rectangle 5"/>
          <p:cNvSpPr>
            <a:spLocks noChangeArrowheads="1"/>
          </p:cNvSpPr>
          <p:nvPr/>
        </p:nvSpPr>
        <p:spPr bwMode="auto">
          <a:xfrm>
            <a:off x="-9752" y="-14249"/>
            <a:ext cx="12239858" cy="6923047"/>
          </a:xfrm>
          <a:prstGeom prst="rect">
            <a:avLst/>
          </a:prstGeom>
          <a:solidFill>
            <a:srgbClr val="005E9E">
              <a:alpha val="50196"/>
            </a:srgbClr>
          </a:solidFill>
          <a:ln>
            <a:noFill/>
          </a:ln>
        </p:spPr>
        <p:txBody>
          <a:bodyPr vert="horz" wrap="square" lIns="91440" tIns="45720" rIns="91440" bIns="45720" numCol="1" anchor="t" anchorCtr="0" compatLnSpc="1">
            <a:prstTxWarp prst="textNoShape">
              <a:avLst/>
            </a:prstTxWarp>
          </a:bodyPr>
          <a:lstStyle/>
          <a:p>
            <a:endParaRPr lang="pt-BR"/>
          </a:p>
        </p:txBody>
      </p:sp>
      <p:sp>
        <p:nvSpPr>
          <p:cNvPr id="8" name="Paralelogramo 7"/>
          <p:cNvSpPr/>
          <p:nvPr/>
        </p:nvSpPr>
        <p:spPr>
          <a:xfrm>
            <a:off x="0" y="5092068"/>
            <a:ext cx="12230106" cy="1404470"/>
          </a:xfrm>
          <a:prstGeom prst="parallelogram">
            <a:avLst>
              <a:gd name="adj" fmla="val 0"/>
            </a:avLst>
          </a:prstGeom>
          <a:gradFill flip="none" rotWithShape="1">
            <a:gsLst>
              <a:gs pos="50000">
                <a:schemeClr val="bg1"/>
              </a:gs>
              <a:gs pos="0">
                <a:schemeClr val="bg1">
                  <a:lumMod val="95000"/>
                </a:schemeClr>
              </a:gs>
              <a:gs pos="68000">
                <a:schemeClr val="bg1"/>
              </a:gs>
              <a:gs pos="83000">
                <a:schemeClr val="bg1">
                  <a:lumMod val="95000"/>
                </a:schemeClr>
              </a:gs>
            </a:gsLst>
            <a:lin ang="16200000" scaled="0"/>
            <a:tileRect/>
          </a:gra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31"/>
          <p:cNvSpPr/>
          <p:nvPr/>
        </p:nvSpPr>
        <p:spPr>
          <a:xfrm rot="10800000" flipH="1">
            <a:off x="353335" y="-1862"/>
            <a:ext cx="467547" cy="91461"/>
          </a:xfrm>
          <a:custGeom>
            <a:avLst/>
            <a:gdLst>
              <a:gd name="connsiteX0" fmla="*/ 0 w 219075"/>
              <a:gd name="connsiteY0" fmla="*/ 0 h 88900"/>
              <a:gd name="connsiteX1" fmla="*/ 196850 w 219075"/>
              <a:gd name="connsiteY1" fmla="*/ 88900 h 88900"/>
              <a:gd name="connsiteX2" fmla="*/ 219075 w 219075"/>
              <a:gd name="connsiteY2" fmla="*/ 3175 h 88900"/>
              <a:gd name="connsiteX3" fmla="*/ 0 w 219075"/>
              <a:gd name="connsiteY3" fmla="*/ 0 h 88900"/>
              <a:gd name="connsiteX0" fmla="*/ 0 w 196850"/>
              <a:gd name="connsiteY0" fmla="*/ 11517 h 100417"/>
              <a:gd name="connsiteX1" fmla="*/ 196850 w 196850"/>
              <a:gd name="connsiteY1" fmla="*/ 100417 h 100417"/>
              <a:gd name="connsiteX2" fmla="*/ 187316 w 196850"/>
              <a:gd name="connsiteY2" fmla="*/ 0 h 100417"/>
              <a:gd name="connsiteX3" fmla="*/ 0 w 196850"/>
              <a:gd name="connsiteY3" fmla="*/ 11517 h 100417"/>
              <a:gd name="connsiteX0" fmla="*/ 0 w 196850"/>
              <a:gd name="connsiteY0" fmla="*/ 26209 h 115109"/>
              <a:gd name="connsiteX1" fmla="*/ 196850 w 196850"/>
              <a:gd name="connsiteY1" fmla="*/ 115109 h 115109"/>
              <a:gd name="connsiteX2" fmla="*/ 183346 w 196850"/>
              <a:gd name="connsiteY2" fmla="*/ 0 h 115109"/>
              <a:gd name="connsiteX3" fmla="*/ 0 w 196850"/>
              <a:gd name="connsiteY3" fmla="*/ 26209 h 115109"/>
              <a:gd name="connsiteX0" fmla="*/ 0 w 196850"/>
              <a:gd name="connsiteY0" fmla="*/ 0 h 88900"/>
              <a:gd name="connsiteX1" fmla="*/ 196850 w 196850"/>
              <a:gd name="connsiteY1" fmla="*/ 88900 h 88900"/>
              <a:gd name="connsiteX2" fmla="*/ 189301 w 196850"/>
              <a:gd name="connsiteY2" fmla="*/ 6847 h 88900"/>
              <a:gd name="connsiteX3" fmla="*/ 0 w 196850"/>
              <a:gd name="connsiteY3" fmla="*/ 0 h 88900"/>
              <a:gd name="connsiteX0" fmla="*/ 0 w 194865"/>
              <a:gd name="connsiteY0" fmla="*/ 11518 h 82053"/>
              <a:gd name="connsiteX1" fmla="*/ 194865 w 194865"/>
              <a:gd name="connsiteY1" fmla="*/ 82053 h 82053"/>
              <a:gd name="connsiteX2" fmla="*/ 187316 w 194865"/>
              <a:gd name="connsiteY2" fmla="*/ 0 h 82053"/>
              <a:gd name="connsiteX3" fmla="*/ 0 w 194865"/>
              <a:gd name="connsiteY3" fmla="*/ 11518 h 82053"/>
              <a:gd name="connsiteX0" fmla="*/ 0 w 194865"/>
              <a:gd name="connsiteY0" fmla="*/ 0 h 70535"/>
              <a:gd name="connsiteX1" fmla="*/ 194865 w 194865"/>
              <a:gd name="connsiteY1" fmla="*/ 70535 h 70535"/>
              <a:gd name="connsiteX2" fmla="*/ 189301 w 194865"/>
              <a:gd name="connsiteY2" fmla="*/ 3173 h 70535"/>
              <a:gd name="connsiteX3" fmla="*/ 0 w 194865"/>
              <a:gd name="connsiteY3" fmla="*/ 0 h 70535"/>
            </a:gdLst>
            <a:ahLst/>
            <a:cxnLst>
              <a:cxn ang="0">
                <a:pos x="connsiteX0" y="connsiteY0"/>
              </a:cxn>
              <a:cxn ang="0">
                <a:pos x="connsiteX1" y="connsiteY1"/>
              </a:cxn>
              <a:cxn ang="0">
                <a:pos x="connsiteX2" y="connsiteY2"/>
              </a:cxn>
              <a:cxn ang="0">
                <a:pos x="connsiteX3" y="connsiteY3"/>
              </a:cxn>
            </a:cxnLst>
            <a:rect l="l" t="t" r="r" b="b"/>
            <a:pathLst>
              <a:path w="194865" h="70535">
                <a:moveTo>
                  <a:pt x="0" y="0"/>
                </a:moveTo>
                <a:lnTo>
                  <a:pt x="194865" y="70535"/>
                </a:lnTo>
                <a:lnTo>
                  <a:pt x="189301" y="3173"/>
                </a:lnTo>
                <a:lnTo>
                  <a:pt x="0"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Retângulo 12"/>
          <p:cNvSpPr/>
          <p:nvPr/>
        </p:nvSpPr>
        <p:spPr>
          <a:xfrm>
            <a:off x="-446231" y="6440621"/>
            <a:ext cx="12846183" cy="363565"/>
          </a:xfrm>
          <a:prstGeom prst="rect">
            <a:avLst/>
          </a:prstGeom>
          <a:solidFill>
            <a:schemeClr val="bg1">
              <a:lumMod val="85000"/>
            </a:schemeClr>
          </a:solidFill>
          <a:ln>
            <a:noFill/>
          </a:ln>
          <a:effectLst>
            <a:innerShdw blurRad="25400" dist="12700" dir="13500000">
              <a:prstClr val="black">
                <a:alpha val="2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Paralelogramo 13"/>
          <p:cNvSpPr/>
          <p:nvPr/>
        </p:nvSpPr>
        <p:spPr>
          <a:xfrm>
            <a:off x="-132358" y="6528461"/>
            <a:ext cx="12614644" cy="271743"/>
          </a:xfrm>
          <a:prstGeom prst="parallelogram">
            <a:avLst/>
          </a:prstGeom>
          <a:gradFill flip="none" rotWithShape="1">
            <a:gsLst>
              <a:gs pos="59000">
                <a:srgbClr val="004676"/>
              </a:gs>
              <a:gs pos="0">
                <a:srgbClr val="004676"/>
              </a:gs>
              <a:gs pos="65000">
                <a:srgbClr val="01659D">
                  <a:shade val="67500"/>
                  <a:satMod val="115000"/>
                </a:srgbClr>
              </a:gs>
              <a:gs pos="72000">
                <a:srgbClr val="01659D">
                  <a:shade val="100000"/>
                  <a:satMod val="115000"/>
                </a:srgb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Espaço Reservado para Número de Slide 3"/>
          <p:cNvSpPr>
            <a:spLocks noGrp="1"/>
          </p:cNvSpPr>
          <p:nvPr/>
        </p:nvSpPr>
        <p:spPr>
          <a:xfrm>
            <a:off x="9387641" y="6377161"/>
            <a:ext cx="2743200" cy="365125"/>
          </a:xfrm>
          <a:prstGeom prst="rect">
            <a:avLst/>
          </a:prstGeom>
        </p:spPr>
        <p:txBody>
          <a:bodyPr/>
          <a:lstStyle>
            <a:defPPr>
              <a:defRPr lang="pt-BR"/>
            </a:defPPr>
            <a:lvl1pPr marL="0" algn="r" defTabSz="914400" rtl="0" eaLnBrk="1" latinLnBrk="0" hangingPunct="1">
              <a:defRPr sz="2400" b="1" kern="1200">
                <a:solidFill>
                  <a:srgbClr val="002060"/>
                </a:solidFill>
                <a:latin typeface="Arial Narrow" panose="020B060602020203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600" dirty="0">
              <a:solidFill>
                <a:schemeClr val="bg1">
                  <a:lumMod val="50000"/>
                </a:schemeClr>
              </a:solidFill>
            </a:endParaRPr>
          </a:p>
        </p:txBody>
      </p:sp>
      <p:sp>
        <p:nvSpPr>
          <p:cNvPr id="16" name="Paralelogramo 15"/>
          <p:cNvSpPr/>
          <p:nvPr/>
        </p:nvSpPr>
        <p:spPr>
          <a:xfrm>
            <a:off x="-67602" y="-14249"/>
            <a:ext cx="12259602" cy="418466"/>
          </a:xfrm>
          <a:prstGeom prst="parallelogram">
            <a:avLst>
              <a:gd name="adj" fmla="val 0"/>
            </a:avLst>
          </a:prstGeom>
          <a:solidFill>
            <a:srgbClr val="0E7D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20" name="Imagem 19" descr="Descrição: Descrição: logo_Checon.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33200" y="5373768"/>
            <a:ext cx="2371314" cy="874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CaixaDeTexto 22"/>
          <p:cNvSpPr txBox="1"/>
          <p:nvPr/>
        </p:nvSpPr>
        <p:spPr>
          <a:xfrm>
            <a:off x="2574564" y="423549"/>
            <a:ext cx="7200800" cy="4462760"/>
          </a:xfrm>
          <a:prstGeom prst="rect">
            <a:avLst/>
          </a:prstGeom>
          <a:noFill/>
        </p:spPr>
        <p:txBody>
          <a:bodyPr wrap="square" rtlCol="0">
            <a:spAutoFit/>
          </a:bodyPr>
          <a:lstStyle/>
          <a:p>
            <a:pPr algn="ctr"/>
            <a:r>
              <a:rPr lang="pt-BR" sz="3200" b="1" dirty="0" smtClean="0">
                <a:solidFill>
                  <a:schemeClr val="bg1"/>
                </a:solidFill>
              </a:rPr>
              <a:t>SEBRAE/NA</a:t>
            </a:r>
          </a:p>
          <a:p>
            <a:pPr algn="ctr"/>
            <a:r>
              <a:rPr lang="pt-BR" sz="3200" b="1" dirty="0" smtClean="0">
                <a:solidFill>
                  <a:schemeClr val="bg1"/>
                </a:solidFill>
              </a:rPr>
              <a:t>UNIDADE DE GESTÃO ESTRATÉGICA - UGE</a:t>
            </a:r>
            <a:endParaRPr lang="pt-BR" sz="2800" b="1" dirty="0" smtClean="0">
              <a:solidFill>
                <a:schemeClr val="bg1"/>
              </a:solidFill>
            </a:endParaRPr>
          </a:p>
          <a:p>
            <a:endParaRPr lang="pt-BR" sz="2400" b="1" dirty="0" smtClean="0">
              <a:solidFill>
                <a:schemeClr val="bg1"/>
              </a:solidFill>
            </a:endParaRPr>
          </a:p>
          <a:p>
            <a:r>
              <a:rPr lang="pt-BR" sz="2000" b="1" dirty="0" smtClean="0">
                <a:solidFill>
                  <a:schemeClr val="bg1"/>
                </a:solidFill>
              </a:rPr>
              <a:t>Equipe Unidade de Gestão Estratégica - UGE</a:t>
            </a:r>
          </a:p>
          <a:p>
            <a:r>
              <a:rPr lang="pt-BR" sz="2000" b="1" dirty="0" smtClean="0">
                <a:solidFill>
                  <a:schemeClr val="bg1"/>
                </a:solidFill>
              </a:rPr>
              <a:t>Kennyston Lago (Coordenação)</a:t>
            </a:r>
          </a:p>
          <a:p>
            <a:r>
              <a:rPr lang="pt-BR" sz="2000" b="1" dirty="0" smtClean="0">
                <a:solidFill>
                  <a:schemeClr val="bg1"/>
                </a:solidFill>
              </a:rPr>
              <a:t>Dênis Pedro Nunes</a:t>
            </a:r>
          </a:p>
          <a:p>
            <a:r>
              <a:rPr lang="pt-BR" sz="2000" b="1" dirty="0">
                <a:solidFill>
                  <a:schemeClr val="bg1"/>
                </a:solidFill>
              </a:rPr>
              <a:t>Karina Santos de Souza</a:t>
            </a:r>
          </a:p>
          <a:p>
            <a:r>
              <a:rPr lang="pt-BR" sz="2000" b="1" dirty="0">
                <a:solidFill>
                  <a:schemeClr val="bg1"/>
                </a:solidFill>
              </a:rPr>
              <a:t>61-3348-7180</a:t>
            </a:r>
          </a:p>
          <a:p>
            <a:endParaRPr lang="pt-BR" sz="2000" b="1" dirty="0" smtClean="0">
              <a:solidFill>
                <a:schemeClr val="bg1"/>
              </a:solidFill>
            </a:endParaRPr>
          </a:p>
          <a:p>
            <a:r>
              <a:rPr lang="pt-BR" sz="2000" b="1" dirty="0" smtClean="0">
                <a:solidFill>
                  <a:schemeClr val="bg1"/>
                </a:solidFill>
              </a:rPr>
              <a:t>Unidade de Acesso a Inovação  e Tecnologia- UAIT</a:t>
            </a:r>
          </a:p>
          <a:p>
            <a:r>
              <a:rPr lang="pt-BR" sz="2000" b="1" dirty="0" smtClean="0">
                <a:solidFill>
                  <a:schemeClr val="bg1"/>
                </a:solidFill>
              </a:rPr>
              <a:t>Paulo Puppin Zandonadi</a:t>
            </a:r>
          </a:p>
          <a:p>
            <a:r>
              <a:rPr lang="pt-BR" sz="2000" b="1" dirty="0" smtClean="0">
                <a:solidFill>
                  <a:schemeClr val="bg1"/>
                </a:solidFill>
              </a:rPr>
              <a:t>61-3348-7644</a:t>
            </a:r>
          </a:p>
          <a:p>
            <a:endParaRPr lang="pt-BR" sz="1600" b="1" dirty="0" smtClean="0">
              <a:solidFill>
                <a:schemeClr val="bg1"/>
              </a:solidFill>
            </a:endParaRPr>
          </a:p>
        </p:txBody>
      </p:sp>
      <p:pic>
        <p:nvPicPr>
          <p:cNvPr id="2" name="Imagem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9238" y="5179748"/>
            <a:ext cx="1862643" cy="1197413"/>
          </a:xfrm>
          <a:prstGeom prst="rect">
            <a:avLst/>
          </a:prstGeom>
        </p:spPr>
      </p:pic>
    </p:spTree>
    <p:extLst>
      <p:ext uri="{BB962C8B-B14F-4D97-AF65-F5344CB8AC3E}">
        <p14:creationId xmlns:p14="http://schemas.microsoft.com/office/powerpoint/2010/main" val="1806005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1+#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P spid="1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13" name="Espaço Reservado para Conteúdo 2"/>
          <p:cNvSpPr txBox="1">
            <a:spLocks/>
          </p:cNvSpPr>
          <p:nvPr/>
        </p:nvSpPr>
        <p:spPr>
          <a:xfrm>
            <a:off x="690926" y="832630"/>
            <a:ext cx="8173673" cy="214302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3200" b="1" dirty="0">
                <a:solidFill>
                  <a:schemeClr val="accent1">
                    <a:lumMod val="75000"/>
                  </a:schemeClr>
                </a:solidFill>
                <a:latin typeface="+mn-lt"/>
              </a:rPr>
              <a:t>participação por ‘solicitação’ ou ‘indicação’</a:t>
            </a:r>
          </a:p>
        </p:txBody>
      </p:sp>
      <p:sp>
        <p:nvSpPr>
          <p:cNvPr id="36" name="Espaço Reservado para Conteúdo 2"/>
          <p:cNvSpPr txBox="1">
            <a:spLocks/>
          </p:cNvSpPr>
          <p:nvPr/>
        </p:nvSpPr>
        <p:spPr>
          <a:xfrm>
            <a:off x="1810131" y="6159044"/>
            <a:ext cx="8935093"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P2 - </a:t>
            </a:r>
            <a:r>
              <a:rPr lang="pt-BR" sz="1200" dirty="0">
                <a:solidFill>
                  <a:schemeClr val="accent1">
                    <a:lumMod val="50000"/>
                  </a:schemeClr>
                </a:solidFill>
              </a:rPr>
              <a:t>O(A) Sr.(a) solicitou sua participação no programa ou foi indicado? (ESP-RU)</a:t>
            </a:r>
          </a:p>
          <a:p>
            <a:pPr marL="457200" lvl="1" indent="0">
              <a:buSzPct val="60000"/>
              <a:buFont typeface="Arial" panose="020B0604020202020204" pitchFamily="34" charset="0"/>
              <a:buNone/>
            </a:pPr>
            <a:endParaRPr lang="pt-BR" sz="1000" dirty="0">
              <a:solidFill>
                <a:schemeClr val="accent1">
                  <a:lumMod val="50000"/>
                </a:schemeClr>
              </a:solidFill>
            </a:endParaRPr>
          </a:p>
        </p:txBody>
      </p:sp>
      <p:graphicFrame>
        <p:nvGraphicFramePr>
          <p:cNvPr id="229" name="Tabela 228"/>
          <p:cNvGraphicFramePr>
            <a:graphicFrameLocks noGrp="1"/>
          </p:cNvGraphicFramePr>
          <p:nvPr>
            <p:extLst>
              <p:ext uri="{D42A27DB-BD31-4B8C-83A1-F6EECF244321}">
                <p14:modId xmlns:p14="http://schemas.microsoft.com/office/powerpoint/2010/main" val="5808685"/>
              </p:ext>
            </p:extLst>
          </p:nvPr>
        </p:nvGraphicFramePr>
        <p:xfrm>
          <a:off x="6710200" y="2326605"/>
          <a:ext cx="3000090" cy="2784069"/>
        </p:xfrm>
        <a:graphic>
          <a:graphicData uri="http://schemas.openxmlformats.org/drawingml/2006/table">
            <a:tbl>
              <a:tblPr>
                <a:tableStyleId>{5C22544A-7EE6-4342-B048-85BDC9FD1C3A}</a:tableStyleId>
              </a:tblPr>
              <a:tblGrid>
                <a:gridCol w="2258139">
                  <a:extLst>
                    <a:ext uri="{9D8B030D-6E8A-4147-A177-3AD203B41FA5}">
                      <a16:colId xmlns:a16="http://schemas.microsoft.com/office/drawing/2014/main" xmlns="" val="20000"/>
                    </a:ext>
                  </a:extLst>
                </a:gridCol>
                <a:gridCol w="618019">
                  <a:extLst>
                    <a:ext uri="{9D8B030D-6E8A-4147-A177-3AD203B41FA5}">
                      <a16:colId xmlns:a16="http://schemas.microsoft.com/office/drawing/2014/main" xmlns="" val="20001"/>
                    </a:ext>
                  </a:extLst>
                </a:gridCol>
                <a:gridCol w="123932">
                  <a:extLst>
                    <a:ext uri="{9D8B030D-6E8A-4147-A177-3AD203B41FA5}">
                      <a16:colId xmlns:a16="http://schemas.microsoft.com/office/drawing/2014/main" xmlns="" val="20002"/>
                    </a:ext>
                  </a:extLst>
                </a:gridCol>
              </a:tblGrid>
              <a:tr h="365589">
                <a:tc>
                  <a:txBody>
                    <a:bodyPr/>
                    <a:lstStyle/>
                    <a:p>
                      <a:pPr algn="r" fontAlgn="ctr"/>
                      <a:r>
                        <a:rPr lang="pt-BR" sz="1400" b="0" u="none" strike="noStrike" dirty="0">
                          <a:solidFill>
                            <a:srgbClr val="002060"/>
                          </a:solidFill>
                          <a:effectLst/>
                        </a:rPr>
                        <a:t>sim, solicitei</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32</a:t>
                      </a:r>
                      <a:r>
                        <a:rPr lang="pt-BR" sz="1400" b="1" u="none" dirty="0">
                          <a:solidFill>
                            <a:schemeClr val="bg1">
                              <a:lumMod val="50000"/>
                            </a:schemeClr>
                          </a:solidFill>
                        </a:rPr>
                        <a:t>%</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FAADC"/>
                    </a:solidFill>
                  </a:tcPr>
                </a:tc>
                <a:extLst>
                  <a:ext uri="{0D108BD9-81ED-4DB2-BD59-A6C34878D82A}">
                    <a16:rowId xmlns:a16="http://schemas.microsoft.com/office/drawing/2014/main" xmlns="" val="10000"/>
                  </a:ext>
                </a:extLst>
              </a:tr>
              <a:tr h="432000">
                <a:tc>
                  <a:txBody>
                    <a:bodyPr/>
                    <a:lstStyle/>
                    <a:p>
                      <a:pPr algn="r" fontAlgn="ctr"/>
                      <a:r>
                        <a:rPr lang="pt-BR" sz="1400" b="0" u="none" strike="noStrike" dirty="0">
                          <a:solidFill>
                            <a:srgbClr val="002060"/>
                          </a:solidFill>
                          <a:effectLst/>
                        </a:rPr>
                        <a:t>não, mas um </a:t>
                      </a:r>
                      <a:r>
                        <a:rPr lang="pt-BR" sz="1400" b="1" u="none" strike="noStrike" dirty="0">
                          <a:solidFill>
                            <a:srgbClr val="002060"/>
                          </a:solidFill>
                          <a:effectLst/>
                        </a:rPr>
                        <a:t>consultor</a:t>
                      </a:r>
                      <a:r>
                        <a:rPr lang="pt-BR" sz="1400" b="0" u="none" strike="noStrike" dirty="0">
                          <a:solidFill>
                            <a:srgbClr val="002060"/>
                          </a:solidFill>
                          <a:effectLst/>
                        </a:rPr>
                        <a:t> me </a:t>
                      </a:r>
                      <a:r>
                        <a:rPr lang="pt-BR" sz="1400" b="1" u="none" strike="noStrike" dirty="0">
                          <a:solidFill>
                            <a:srgbClr val="002060"/>
                          </a:solidFill>
                          <a:effectLst/>
                        </a:rPr>
                        <a:t>indicou</a:t>
                      </a:r>
                      <a:r>
                        <a:rPr lang="pt-BR" sz="1400" b="0" u="none" strike="noStrike" dirty="0">
                          <a:solidFill>
                            <a:srgbClr val="002060"/>
                          </a:solidFill>
                          <a:effectLst/>
                        </a:rPr>
                        <a:t> e eu aceitei</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29</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7D31"/>
                    </a:solidFill>
                  </a:tcPr>
                </a:tc>
                <a:extLst>
                  <a:ext uri="{0D108BD9-81ED-4DB2-BD59-A6C34878D82A}">
                    <a16:rowId xmlns:a16="http://schemas.microsoft.com/office/drawing/2014/main" xmlns="" val="10001"/>
                  </a:ext>
                </a:extLst>
              </a:tr>
              <a:tr h="432000">
                <a:tc>
                  <a:txBody>
                    <a:bodyPr/>
                    <a:lstStyle/>
                    <a:p>
                      <a:pPr algn="r" fontAlgn="ctr"/>
                      <a:r>
                        <a:rPr lang="pt-BR" sz="1400" b="0" u="none" strike="noStrike" dirty="0">
                          <a:solidFill>
                            <a:srgbClr val="002060"/>
                          </a:solidFill>
                          <a:effectLst/>
                        </a:rPr>
                        <a:t>não, mas o </a:t>
                      </a:r>
                      <a:r>
                        <a:rPr lang="pt-BR" sz="1400" b="1" u="none" strike="noStrike" dirty="0">
                          <a:solidFill>
                            <a:srgbClr val="002060"/>
                          </a:solidFill>
                          <a:effectLst/>
                        </a:rPr>
                        <a:t>Sebrae</a:t>
                      </a:r>
                      <a:r>
                        <a:rPr lang="pt-BR" sz="1400" b="0" u="none" strike="noStrike" dirty="0">
                          <a:solidFill>
                            <a:srgbClr val="002060"/>
                          </a:solidFill>
                          <a:effectLst/>
                        </a:rPr>
                        <a:t> me </a:t>
                      </a:r>
                      <a:r>
                        <a:rPr lang="pt-BR" sz="1400" b="1" u="none" strike="noStrike" dirty="0">
                          <a:solidFill>
                            <a:srgbClr val="002060"/>
                          </a:solidFill>
                          <a:effectLst/>
                        </a:rPr>
                        <a:t>indicou</a:t>
                      </a:r>
                      <a:r>
                        <a:rPr lang="pt-BR" sz="1400" b="0" u="none" strike="noStrike" dirty="0">
                          <a:solidFill>
                            <a:srgbClr val="002060"/>
                          </a:solidFill>
                          <a:effectLst/>
                        </a:rPr>
                        <a:t> e eu aceitei</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24</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5A5A5"/>
                    </a:solidFill>
                  </a:tcPr>
                </a:tc>
                <a:extLst>
                  <a:ext uri="{0D108BD9-81ED-4DB2-BD59-A6C34878D82A}">
                    <a16:rowId xmlns:a16="http://schemas.microsoft.com/office/drawing/2014/main" xmlns="" val="10002"/>
                  </a:ext>
                </a:extLst>
              </a:tr>
              <a:tr h="432000">
                <a:tc>
                  <a:txBody>
                    <a:bodyPr/>
                    <a:lstStyle/>
                    <a:p>
                      <a:pPr algn="r" fontAlgn="ctr"/>
                      <a:r>
                        <a:rPr lang="pt-BR" sz="1400" b="0" u="none" strike="noStrike" dirty="0">
                          <a:solidFill>
                            <a:srgbClr val="002060"/>
                          </a:solidFill>
                          <a:effectLst/>
                        </a:rPr>
                        <a:t>cooperativa/ associação/ sindicato indicou</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  5</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3"/>
                  </a:ext>
                </a:extLst>
              </a:tr>
              <a:tr h="432000">
                <a:tc>
                  <a:txBody>
                    <a:bodyPr/>
                    <a:lstStyle/>
                    <a:p>
                      <a:pPr algn="r" fontAlgn="ctr"/>
                      <a:r>
                        <a:rPr lang="pt-BR" sz="1400" b="0" u="none" strike="noStrike" dirty="0">
                          <a:solidFill>
                            <a:srgbClr val="002060"/>
                          </a:solidFill>
                          <a:effectLst/>
                        </a:rPr>
                        <a:t>amigo/ conhecido indicou</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  3</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xmlns="" val="10004"/>
                  </a:ext>
                </a:extLst>
              </a:tr>
              <a:tr h="432000">
                <a:tc>
                  <a:txBody>
                    <a:bodyPr/>
                    <a:lstStyle/>
                    <a:p>
                      <a:pPr algn="r" fontAlgn="ctr"/>
                      <a:r>
                        <a:rPr lang="pt-BR" sz="1400" b="0" u="none" strike="noStrike" dirty="0">
                          <a:solidFill>
                            <a:srgbClr val="002060"/>
                          </a:solidFill>
                          <a:effectLst/>
                        </a:rPr>
                        <a:t>outros</a:t>
                      </a:r>
                      <a:endParaRPr lang="pt-BR" sz="1400" b="0" i="0" u="none" strike="noStrike" dirty="0">
                        <a:solidFill>
                          <a:srgbClr val="002060"/>
                        </a:solidFill>
                        <a:effectLst/>
                        <a:latin typeface="Arial Narrow" panose="020B0606020202030204" pitchFamily="34" charset="0"/>
                      </a:endParaRPr>
                    </a:p>
                  </a:txBody>
                  <a:tcPr marL="45720" marR="7200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  7</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70AD47"/>
                    </a:solidFill>
                  </a:tcPr>
                </a:tc>
                <a:extLst>
                  <a:ext uri="{0D108BD9-81ED-4DB2-BD59-A6C34878D82A}">
                    <a16:rowId xmlns:a16="http://schemas.microsoft.com/office/drawing/2014/main" xmlns="" val="10005"/>
                  </a:ext>
                </a:extLst>
              </a:tr>
            </a:tbl>
          </a:graphicData>
        </a:graphic>
      </p:graphicFrame>
      <p:graphicFrame>
        <p:nvGraphicFramePr>
          <p:cNvPr id="238" name="Tabela 237"/>
          <p:cNvGraphicFramePr>
            <a:graphicFrameLocks noGrp="1"/>
          </p:cNvGraphicFramePr>
          <p:nvPr>
            <p:extLst>
              <p:ext uri="{D42A27DB-BD31-4B8C-83A1-F6EECF244321}">
                <p14:modId xmlns:p14="http://schemas.microsoft.com/office/powerpoint/2010/main" val="299266933"/>
              </p:ext>
            </p:extLst>
          </p:nvPr>
        </p:nvGraphicFramePr>
        <p:xfrm>
          <a:off x="9776776" y="1755013"/>
          <a:ext cx="618019" cy="3396756"/>
        </p:xfrm>
        <a:graphic>
          <a:graphicData uri="http://schemas.openxmlformats.org/drawingml/2006/table">
            <a:tbl>
              <a:tblPr>
                <a:tableStyleId>{5C22544A-7EE6-4342-B048-85BDC9FD1C3A}</a:tableStyleId>
              </a:tblPr>
              <a:tblGrid>
                <a:gridCol w="618019">
                  <a:extLst>
                    <a:ext uri="{9D8B030D-6E8A-4147-A177-3AD203B41FA5}">
                      <a16:colId xmlns:a16="http://schemas.microsoft.com/office/drawing/2014/main" xmlns="" val="20000"/>
                    </a:ext>
                  </a:extLst>
                </a:gridCol>
              </a:tblGrid>
              <a:tr h="48931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1600" b="1" dirty="0">
                          <a:solidFill>
                            <a:srgbClr val="BF9000"/>
                          </a:solidFill>
                        </a:rPr>
                        <a:t>2014</a:t>
                      </a:r>
                      <a:endParaRPr lang="pt-BR" sz="1400" b="1" dirty="0">
                        <a:solidFill>
                          <a:srgbClr val="BF9000"/>
                        </a:solidFill>
                      </a:endParaRP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48931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30</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1"/>
                  </a:ext>
                </a:extLst>
              </a:tr>
              <a:tr h="48931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29</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2"/>
                  </a:ext>
                </a:extLst>
              </a:tr>
              <a:tr h="51605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28</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3"/>
                  </a:ext>
                </a:extLst>
              </a:tr>
              <a:tr h="50699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4</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4"/>
                  </a:ext>
                </a:extLst>
              </a:tr>
              <a:tr h="4164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3</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5"/>
                  </a:ext>
                </a:extLst>
              </a:tr>
              <a:tr h="48931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6</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6"/>
                  </a:ext>
                </a:extLst>
              </a:tr>
            </a:tbl>
          </a:graphicData>
        </a:graphic>
      </p:graphicFrame>
      <p:grpSp>
        <p:nvGrpSpPr>
          <p:cNvPr id="239" name="Grupo 62"/>
          <p:cNvGrpSpPr/>
          <p:nvPr/>
        </p:nvGrpSpPr>
        <p:grpSpPr>
          <a:xfrm>
            <a:off x="9196613" y="5436079"/>
            <a:ext cx="1069593" cy="497735"/>
            <a:chOff x="10807700" y="5128364"/>
            <a:chExt cx="1069593" cy="497735"/>
          </a:xfrm>
        </p:grpSpPr>
        <p:sp>
          <p:nvSpPr>
            <p:cNvPr id="24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241" name="Imagem 240"/>
            <p:cNvPicPr>
              <a:picLocks noChangeAspect="1"/>
            </p:cNvPicPr>
            <p:nvPr/>
          </p:nvPicPr>
          <p:blipFill>
            <a:blip r:embed="rId2"/>
            <a:stretch>
              <a:fillRect/>
            </a:stretch>
          </p:blipFill>
          <p:spPr>
            <a:xfrm>
              <a:off x="10900443" y="5223781"/>
              <a:ext cx="222928" cy="295539"/>
            </a:xfrm>
            <a:prstGeom prst="rect">
              <a:avLst/>
            </a:prstGeom>
          </p:spPr>
        </p:pic>
        <p:sp>
          <p:nvSpPr>
            <p:cNvPr id="242" name="Retângulo 24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243" name="Grupo 6"/>
          <p:cNvGrpSpPr/>
          <p:nvPr/>
        </p:nvGrpSpPr>
        <p:grpSpPr>
          <a:xfrm>
            <a:off x="2027238" y="1773054"/>
            <a:ext cx="3343778" cy="3643007"/>
            <a:chOff x="4642338" y="1773054"/>
            <a:chExt cx="3343778" cy="3643007"/>
          </a:xfrm>
        </p:grpSpPr>
        <p:pic>
          <p:nvPicPr>
            <p:cNvPr id="244" name="Imagem 243"/>
            <p:cNvPicPr>
              <a:picLocks noChangeAspect="1"/>
            </p:cNvPicPr>
            <p:nvPr/>
          </p:nvPicPr>
          <p:blipFill rotWithShape="1">
            <a:blip r:embed="rId3">
              <a:extLst>
                <a:ext uri="{BEBA8EAE-BF5A-486C-A8C5-ECC9F3942E4B}">
                  <a14:imgProps xmlns:a14="http://schemas.microsoft.com/office/drawing/2010/main">
                    <a14:imgLayer r:embed="rId4">
                      <a14:imgEffect>
                        <a14:backgroundRemoval t="9956" b="100000" l="9987" r="89880">
                          <a14:backgroundMark x1="30892" y1="70796" x2="34487" y2="10398"/>
                          <a14:backgroundMark x1="50999" y1="50664" x2="73901" y2="69690"/>
                        </a14:backgroundRemoval>
                      </a14:imgEffect>
                    </a14:imgLayer>
                  </a14:imgProps>
                </a:ext>
              </a:extLst>
            </a:blip>
            <a:srcRect l="32159" t="48912" r="25282" b="4231"/>
            <a:stretch/>
          </p:blipFill>
          <p:spPr>
            <a:xfrm>
              <a:off x="5205047" y="3488787"/>
              <a:ext cx="2729132" cy="1927274"/>
            </a:xfrm>
            <a:prstGeom prst="rect">
              <a:avLst/>
            </a:prstGeom>
          </p:spPr>
        </p:pic>
        <p:sp>
          <p:nvSpPr>
            <p:cNvPr id="245" name="Elipse 244"/>
            <p:cNvSpPr/>
            <p:nvPr/>
          </p:nvSpPr>
          <p:spPr>
            <a:xfrm>
              <a:off x="5788226" y="2762812"/>
              <a:ext cx="1340800" cy="13408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246" name="Imagem 245"/>
            <p:cNvPicPr>
              <a:picLocks noChangeAspect="1"/>
            </p:cNvPicPr>
            <p:nvPr/>
          </p:nvPicPr>
          <p:blipFill rotWithShape="1">
            <a:blip r:embed="rId5">
              <a:extLst>
                <a:ext uri="{BEBA8EAE-BF5A-486C-A8C5-ECC9F3942E4B}">
                  <a14:imgProps xmlns:a14="http://schemas.microsoft.com/office/drawing/2010/main">
                    <a14:imgLayer r:embed="rId4">
                      <a14:imgEffect>
                        <a14:backgroundRemoval t="2212" b="89823" l="9987" r="89880">
                          <a14:foregroundMark x1="72703" y1="57965" x2="50333" y2="2212"/>
                          <a14:backgroundMark x1="44740" y1="12168" x2="45539" y2="75442"/>
                        </a14:backgroundRemoval>
                      </a14:imgEffect>
                    </a14:imgLayer>
                  </a14:imgProps>
                </a:ext>
              </a:extLst>
            </a:blip>
            <a:srcRect l="48440" t="3194" r="22023" b="27843"/>
            <a:stretch/>
          </p:blipFill>
          <p:spPr>
            <a:xfrm>
              <a:off x="6354263" y="2048105"/>
              <a:ext cx="1631853" cy="2293034"/>
            </a:xfrm>
            <a:prstGeom prst="rect">
              <a:avLst/>
            </a:prstGeom>
          </p:spPr>
        </p:pic>
        <p:pic>
          <p:nvPicPr>
            <p:cNvPr id="247" name="Imagem 246"/>
            <p:cNvPicPr>
              <a:picLocks noChangeAspect="1"/>
            </p:cNvPicPr>
            <p:nvPr/>
          </p:nvPicPr>
          <p:blipFill rotWithShape="1">
            <a:blip r:embed="rId6">
              <a:extLst>
                <a:ext uri="{BEBA8EAE-BF5A-486C-A8C5-ECC9F3942E4B}">
                  <a14:imgProps xmlns:a14="http://schemas.microsoft.com/office/drawing/2010/main">
                    <a14:imgLayer r:embed="rId4">
                      <a14:imgEffect>
                        <a14:backgroundRemoval t="10000" b="90000" l="10000" r="90000">
                          <a14:backgroundMark x1="41411" y1="38717" x2="37150" y2="9513"/>
                          <a14:backgroundMark x1="49800" y1="47788" x2="28495" y2="13938"/>
                        </a14:backgroundRemoval>
                      </a14:imgEffect>
                    </a14:imgLayer>
                  </a14:imgProps>
                </a:ext>
              </a:extLst>
            </a:blip>
            <a:srcRect l="21464" t="22365" r="49145" b="13618"/>
            <a:stretch/>
          </p:blipFill>
          <p:spPr>
            <a:xfrm>
              <a:off x="4642338" y="2771335"/>
              <a:ext cx="1772530" cy="2236764"/>
            </a:xfrm>
            <a:prstGeom prst="rect">
              <a:avLst/>
            </a:prstGeom>
          </p:spPr>
        </p:pic>
        <p:pic>
          <p:nvPicPr>
            <p:cNvPr id="248" name="Imagem 247"/>
            <p:cNvPicPr>
              <a:picLocks noChangeAspect="1"/>
            </p:cNvPicPr>
            <p:nvPr/>
          </p:nvPicPr>
          <p:blipFill rotWithShape="1">
            <a:blip r:embed="rId7">
              <a:extLst>
                <a:ext uri="{BEBA8EAE-BF5A-486C-A8C5-ECC9F3942E4B}">
                  <a14:imgProps xmlns:a14="http://schemas.microsoft.com/office/drawing/2010/main">
                    <a14:imgLayer r:embed="rId4">
                      <a14:imgEffect>
                        <a14:backgroundRemoval t="10000" b="90000" l="10000" r="90000">
                          <a14:foregroundMark x1="30226" y1="17920" x2="42077" y2="34292"/>
                          <a14:backgroundMark x1="38083" y1="75000" x2="10120" y2="26549"/>
                          <a14:backgroundMark x1="51531" y1="60177" x2="4794" y2="2434"/>
                          <a14:backgroundMark x1="44075" y1="66150" x2="10253" y2="5973"/>
                          <a14:backgroundMark x1="51132" y1="53761" x2="12517" y2="15044"/>
                          <a14:backgroundMark x1="45806" y1="36504" x2="35419" y2="8186"/>
                          <a14:backgroundMark x1="47137" y1="39381" x2="49268" y2="47788"/>
                          <a14:backgroundMark x1="23169" y1="43584" x2="40879" y2="66814"/>
                        </a14:backgroundRemoval>
                      </a14:imgEffect>
                    </a14:imgLayer>
                  </a14:imgProps>
                </a:ext>
              </a:extLst>
            </a:blip>
            <a:srcRect l="27222" t="11390" r="49119" b="49301"/>
            <a:stretch/>
          </p:blipFill>
          <p:spPr>
            <a:xfrm>
              <a:off x="5303520" y="2588455"/>
              <a:ext cx="1083212" cy="1083213"/>
            </a:xfrm>
            <a:prstGeom prst="rect">
              <a:avLst/>
            </a:prstGeom>
          </p:spPr>
        </p:pic>
        <p:pic>
          <p:nvPicPr>
            <p:cNvPr id="249" name="Imagem 248"/>
            <p:cNvPicPr>
              <a:picLocks noChangeAspect="1"/>
            </p:cNvPicPr>
            <p:nvPr/>
          </p:nvPicPr>
          <p:blipFill rotWithShape="1">
            <a:blip r:embed="rId8">
              <a:extLst>
                <a:ext uri="{BEBA8EAE-BF5A-486C-A8C5-ECC9F3942E4B}">
                  <a14:imgProps xmlns:a14="http://schemas.microsoft.com/office/drawing/2010/main">
                    <a14:imgLayer r:embed="rId4">
                      <a14:imgEffect>
                        <a14:backgroundRemoval t="0" b="89602" l="34088" r="55792">
                          <a14:backgroundMark x1="48602" y1="48673" x2="36085" y2="11283"/>
                        </a14:backgroundRemoval>
                      </a14:imgEffect>
                    </a14:imgLayer>
                  </a14:imgProps>
                </a:ext>
              </a:extLst>
            </a:blip>
            <a:srcRect l="35266" r="45118" b="50236"/>
            <a:stretch/>
          </p:blipFill>
          <p:spPr>
            <a:xfrm>
              <a:off x="5613009" y="1773054"/>
              <a:ext cx="942536" cy="1870478"/>
            </a:xfrm>
            <a:prstGeom prst="rect">
              <a:avLst/>
            </a:prstGeom>
          </p:spPr>
        </p:pic>
        <p:pic>
          <p:nvPicPr>
            <p:cNvPr id="250" name="Imagem 249"/>
            <p:cNvPicPr>
              <a:picLocks noChangeAspect="1"/>
            </p:cNvPicPr>
            <p:nvPr/>
          </p:nvPicPr>
          <p:blipFill rotWithShape="1">
            <a:blip r:embed="rId9">
              <a:extLst>
                <a:ext uri="{BEBA8EAE-BF5A-486C-A8C5-ECC9F3942E4B}">
                  <a14:imgProps xmlns:a14="http://schemas.microsoft.com/office/drawing/2010/main">
                    <a14:imgLayer r:embed="rId4">
                      <a14:imgEffect>
                        <a14:backgroundRemoval t="0" b="79867" l="0" r="79893">
                          <a14:foregroundMark x1="35553" y1="14159" x2="41678" y2="28319"/>
                          <a14:backgroundMark x1="35819" y1="78540" x2="34754" y2="21018"/>
                          <a14:backgroundMark x1="39680" y1="54646" x2="36085" y2="23230"/>
                          <a14:backgroundMark x1="45806" y1="53319" x2="18908" y2="15929"/>
                          <a14:backgroundMark x1="46738" y1="62832" x2="31425" y2="42699"/>
                          <a14:backgroundMark x1="43009" y1="58850" x2="17843" y2="39823"/>
                          <a14:backgroundMark x1="50333" y1="49558" x2="28362" y2="13274"/>
                          <a14:backgroundMark x1="33955" y1="78982" x2="25832" y2="44469"/>
                          <a14:backgroundMark x1="59387" y1="57522" x2="41944" y2="664"/>
                          <a14:backgroundMark x1="67244" y1="65708" x2="65513" y2="1549"/>
                          <a14:backgroundMark x1="61917" y1="57965" x2="56325" y2="1549"/>
                          <a14:backgroundMark x1="71638" y1="62389" x2="76298" y2="17699"/>
                          <a14:backgroundMark x1="54194" y1="51991" x2="40346" y2="1106"/>
                          <a14:backgroundMark x1="58855" y1="42257" x2="49667" y2="664"/>
                        </a14:backgroundRemoval>
                      </a14:imgEffect>
                    </a14:imgLayer>
                  </a14:imgProps>
                </a:ext>
              </a:extLst>
            </a:blip>
            <a:srcRect l="33368" r="50040" b="50292"/>
            <a:stretch/>
          </p:blipFill>
          <p:spPr>
            <a:xfrm>
              <a:off x="5584873" y="2132247"/>
              <a:ext cx="759655" cy="1511285"/>
            </a:xfrm>
            <a:prstGeom prst="rect">
              <a:avLst/>
            </a:prstGeom>
          </p:spPr>
        </p:pic>
        <p:sp>
          <p:nvSpPr>
            <p:cNvPr id="251" name="Elipse 250"/>
            <p:cNvSpPr/>
            <p:nvPr/>
          </p:nvSpPr>
          <p:spPr>
            <a:xfrm>
              <a:off x="5907177" y="3083435"/>
              <a:ext cx="1080000" cy="10800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0" name="Espaço Reservado para Conteúdo 2"/>
          <p:cNvSpPr txBox="1">
            <a:spLocks/>
          </p:cNvSpPr>
          <p:nvPr/>
        </p:nvSpPr>
        <p:spPr>
          <a:xfrm>
            <a:off x="416583" y="5492084"/>
            <a:ext cx="2553190" cy="29528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pt-BR" sz="1600" dirty="0">
                <a:solidFill>
                  <a:schemeClr val="bg1">
                    <a:lumMod val="50000"/>
                  </a:schemeClr>
                </a:solidFill>
                <a:latin typeface="+mn-lt"/>
              </a:rPr>
              <a:t>base: </a:t>
            </a:r>
            <a:r>
              <a:rPr lang="pt-BR" sz="1600" dirty="0" smtClean="0">
                <a:solidFill>
                  <a:schemeClr val="bg1">
                    <a:lumMod val="50000"/>
                  </a:schemeClr>
                </a:solidFill>
                <a:latin typeface="+mn-lt"/>
              </a:rPr>
              <a:t>5.394 entrevistas</a:t>
            </a:r>
            <a:endParaRPr lang="pt-BR" sz="1050" b="1" dirty="0">
              <a:solidFill>
                <a:schemeClr val="bg1">
                  <a:lumMod val="50000"/>
                </a:schemeClr>
              </a:solidFill>
              <a:latin typeface="+mn-lt"/>
            </a:endParaRPr>
          </a:p>
          <a:p>
            <a:pPr marL="457200" lvl="1" indent="0" algn="ctr">
              <a:buSzPct val="60000"/>
              <a:buFont typeface="Arial" panose="020B0604020202020204" pitchFamily="34" charset="0"/>
              <a:buNone/>
            </a:pPr>
            <a:endParaRPr lang="pt-BR" sz="1400" b="1" dirty="0">
              <a:solidFill>
                <a:schemeClr val="bg1">
                  <a:lumMod val="50000"/>
                </a:schemeClr>
              </a:solidFill>
              <a:latin typeface="+mn-lt"/>
            </a:endParaRPr>
          </a:p>
        </p:txBody>
      </p:sp>
    </p:spTree>
    <p:extLst>
      <p:ext uri="{BB962C8B-B14F-4D97-AF65-F5344CB8AC3E}">
        <p14:creationId xmlns:p14="http://schemas.microsoft.com/office/powerpoint/2010/main" val="3302114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43"/>
                                        </p:tgtEl>
                                        <p:attrNameLst>
                                          <p:attrName>style.visibility</p:attrName>
                                        </p:attrNameLst>
                                      </p:cBhvr>
                                      <p:to>
                                        <p:strVal val="visible"/>
                                      </p:to>
                                    </p:set>
                                    <p:animEffect transition="in" filter="fade">
                                      <p:cBhvr>
                                        <p:cTn id="11" dur="500"/>
                                        <p:tgtEl>
                                          <p:spTgt spid="243"/>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29"/>
                                        </p:tgtEl>
                                        <p:attrNameLst>
                                          <p:attrName>style.visibility</p:attrName>
                                        </p:attrNameLst>
                                      </p:cBhvr>
                                      <p:to>
                                        <p:strVal val="visible"/>
                                      </p:to>
                                    </p:set>
                                    <p:animEffect transition="in" filter="wipe(down)">
                                      <p:cBhvr>
                                        <p:cTn id="15" dur="500"/>
                                        <p:tgtEl>
                                          <p:spTgt spid="229"/>
                                        </p:tgtEl>
                                      </p:cBhvr>
                                    </p:animEffect>
                                  </p:childTnLst>
                                </p:cTn>
                              </p:par>
                              <p:par>
                                <p:cTn id="16" presetID="1" presetClass="entr" presetSubtype="0" fill="hold" nodeType="withEffect">
                                  <p:stCondLst>
                                    <p:cond delay="0"/>
                                  </p:stCondLst>
                                  <p:childTnLst>
                                    <p:set>
                                      <p:cBhvr>
                                        <p:cTn id="17" dur="1" fill="hold">
                                          <p:stCondLst>
                                            <p:cond delay="0"/>
                                          </p:stCondLst>
                                        </p:cTn>
                                        <p:tgtEl>
                                          <p:spTgt spid="239"/>
                                        </p:tgtEl>
                                        <p:attrNameLst>
                                          <p:attrName>style.visibility</p:attrName>
                                        </p:attrNameLst>
                                      </p:cBhvr>
                                      <p:to>
                                        <p:strVal val="visible"/>
                                      </p:to>
                                    </p:set>
                                  </p:childTnLst>
                                </p:cTn>
                              </p:par>
                              <p:par>
                                <p:cTn id="18" presetID="10"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239"/>
                    </p:tgtEl>
                  </p:cond>
                </p:stCondLst>
                <p:endSync evt="end" delay="0">
                  <p:rtn val="all"/>
                </p:endSync>
                <p:childTnLst>
                  <p:par>
                    <p:cTn id="22" fill="hold">
                      <p:stCondLst>
                        <p:cond delay="0"/>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238"/>
                                        </p:tgtEl>
                                        <p:attrNameLst>
                                          <p:attrName>style.visibility</p:attrName>
                                        </p:attrNameLst>
                                      </p:cBhvr>
                                      <p:to>
                                        <p:strVal val="visible"/>
                                      </p:to>
                                    </p:set>
                                    <p:animEffect transition="in" filter="fade">
                                      <p:cBhvr>
                                        <p:cTn id="26" dur="500"/>
                                        <p:tgtEl>
                                          <p:spTgt spid="23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238"/>
                                        </p:tgtEl>
                                      </p:cBhvr>
                                    </p:animEffect>
                                    <p:set>
                                      <p:cBhvr>
                                        <p:cTn id="31" dur="1" fill="hold">
                                          <p:stCondLst>
                                            <p:cond delay="499"/>
                                          </p:stCondLst>
                                        </p:cTn>
                                        <p:tgtEl>
                                          <p:spTgt spid="238"/>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childTnLst>
        </p:cTn>
      </p:par>
    </p:tnLst>
    <p:bldLst>
      <p:bldP spid="13" grpId="0"/>
      <p:bldP spid="2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13" name="Espaço Reservado para Conteúdo 2"/>
          <p:cNvSpPr txBox="1">
            <a:spLocks/>
          </p:cNvSpPr>
          <p:nvPr/>
        </p:nvSpPr>
        <p:spPr>
          <a:xfrm>
            <a:off x="1810131" y="6159044"/>
            <a:ext cx="10077069"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P3 -</a:t>
            </a:r>
            <a:r>
              <a:rPr lang="pt-BR" sz="1200" dirty="0">
                <a:solidFill>
                  <a:schemeClr val="accent1">
                    <a:lumMod val="50000"/>
                  </a:schemeClr>
                </a:solidFill>
              </a:rPr>
              <a:t> Vou citar alguns motivos para que o(a) Sr.(a) tenha solicitado o serviço e gostaria que indicasse aquele que mais se enquadra na sua situação: (ESP-RU)</a:t>
            </a:r>
          </a:p>
          <a:p>
            <a:pPr marL="457200" lvl="1" indent="0">
              <a:buSzPct val="60000"/>
              <a:buFont typeface="Arial" panose="020B0604020202020204" pitchFamily="34" charset="0"/>
              <a:buNone/>
            </a:pPr>
            <a:endParaRPr lang="pt-BR" sz="1000" dirty="0">
              <a:solidFill>
                <a:schemeClr val="accent1">
                  <a:lumMod val="50000"/>
                </a:schemeClr>
              </a:solidFill>
            </a:endParaRPr>
          </a:p>
        </p:txBody>
      </p:sp>
      <p:sp>
        <p:nvSpPr>
          <p:cNvPr id="31" name="Espaço Reservado para Conteúdo 2"/>
          <p:cNvSpPr txBox="1">
            <a:spLocks/>
          </p:cNvSpPr>
          <p:nvPr/>
        </p:nvSpPr>
        <p:spPr>
          <a:xfrm>
            <a:off x="1879366" y="659021"/>
            <a:ext cx="8433269" cy="4906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motivação para a </a:t>
            </a:r>
            <a:r>
              <a:rPr lang="pt-BR" sz="2800" b="1" dirty="0" smtClean="0">
                <a:solidFill>
                  <a:schemeClr val="accent1">
                    <a:lumMod val="75000"/>
                  </a:schemeClr>
                </a:solidFill>
                <a:latin typeface="+mn-lt"/>
              </a:rPr>
              <a:t> solicitação </a:t>
            </a:r>
            <a:r>
              <a:rPr lang="pt-BR" sz="2800" b="1" dirty="0">
                <a:solidFill>
                  <a:schemeClr val="accent1">
                    <a:lumMod val="75000"/>
                  </a:schemeClr>
                </a:solidFill>
                <a:latin typeface="+mn-lt"/>
              </a:rPr>
              <a:t>do serviço</a:t>
            </a:r>
          </a:p>
        </p:txBody>
      </p:sp>
      <p:sp>
        <p:nvSpPr>
          <p:cNvPr id="48" name="Espaço Reservado para Conteúdo 2"/>
          <p:cNvSpPr txBox="1">
            <a:spLocks/>
          </p:cNvSpPr>
          <p:nvPr/>
        </p:nvSpPr>
        <p:spPr>
          <a:xfrm>
            <a:off x="8439403" y="5477806"/>
            <a:ext cx="2553190" cy="29528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pt-BR" sz="1600" dirty="0">
                <a:solidFill>
                  <a:schemeClr val="bg1">
                    <a:lumMod val="50000"/>
                  </a:schemeClr>
                </a:solidFill>
                <a:latin typeface="+mn-lt"/>
              </a:rPr>
              <a:t>base: </a:t>
            </a:r>
            <a:r>
              <a:rPr lang="pt-BR" sz="1600" b="1" dirty="0">
                <a:solidFill>
                  <a:schemeClr val="bg1">
                    <a:lumMod val="50000"/>
                  </a:schemeClr>
                </a:solidFill>
                <a:latin typeface="+mn-lt"/>
              </a:rPr>
              <a:t>1.776 entrevistas</a:t>
            </a:r>
            <a:endParaRPr lang="pt-BR" sz="1050" b="1" dirty="0">
              <a:solidFill>
                <a:schemeClr val="bg1">
                  <a:lumMod val="50000"/>
                </a:schemeClr>
              </a:solidFill>
              <a:latin typeface="+mn-lt"/>
            </a:endParaRPr>
          </a:p>
          <a:p>
            <a:pPr marL="457200" lvl="1" indent="0" algn="ctr">
              <a:buSzPct val="60000"/>
              <a:buFont typeface="Arial" panose="020B0604020202020204" pitchFamily="34" charset="0"/>
              <a:buNone/>
            </a:pPr>
            <a:endParaRPr lang="pt-BR" sz="1400" b="1" dirty="0">
              <a:solidFill>
                <a:schemeClr val="bg1">
                  <a:lumMod val="50000"/>
                </a:schemeClr>
              </a:solidFill>
              <a:latin typeface="+mn-lt"/>
            </a:endParaRPr>
          </a:p>
        </p:txBody>
      </p:sp>
      <p:graphicFrame>
        <p:nvGraphicFramePr>
          <p:cNvPr id="53" name="Tabela 52"/>
          <p:cNvGraphicFramePr>
            <a:graphicFrameLocks noGrp="1"/>
          </p:cNvGraphicFramePr>
          <p:nvPr>
            <p:extLst>
              <p:ext uri="{D42A27DB-BD31-4B8C-83A1-F6EECF244321}">
                <p14:modId xmlns:p14="http://schemas.microsoft.com/office/powerpoint/2010/main" val="1696323372"/>
              </p:ext>
            </p:extLst>
          </p:nvPr>
        </p:nvGraphicFramePr>
        <p:xfrm>
          <a:off x="6531673" y="1897749"/>
          <a:ext cx="845235" cy="3996297"/>
        </p:xfrm>
        <a:graphic>
          <a:graphicData uri="http://schemas.openxmlformats.org/drawingml/2006/table">
            <a:tbl>
              <a:tblPr>
                <a:tableStyleId>{5C22544A-7EE6-4342-B048-85BDC9FD1C3A}</a:tableStyleId>
              </a:tblPr>
              <a:tblGrid>
                <a:gridCol w="845235">
                  <a:extLst>
                    <a:ext uri="{9D8B030D-6E8A-4147-A177-3AD203B41FA5}">
                      <a16:colId xmlns:a16="http://schemas.microsoft.com/office/drawing/2014/main" xmlns="" val="20000"/>
                    </a:ext>
                  </a:extLst>
                </a:gridCol>
              </a:tblGrid>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35</a:t>
                      </a:r>
                      <a:r>
                        <a:rPr lang="pt-BR" sz="1400" b="1" u="none" dirty="0">
                          <a:solidFill>
                            <a:schemeClr val="accent4">
                              <a:lumMod val="75000"/>
                            </a:schemeClr>
                          </a:solidFill>
                        </a:rPr>
                        <a:t>%</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26</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7%</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7</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8</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5</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3</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8</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44403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accent4">
                              <a:lumMod val="75000"/>
                            </a:schemeClr>
                          </a:solidFill>
                        </a:rPr>
                        <a:t>1</a:t>
                      </a:r>
                      <a:r>
                        <a:rPr lang="pt-BR" sz="1400" b="1" u="none" dirty="0">
                          <a:solidFill>
                            <a:schemeClr val="accent4">
                              <a:lumMod val="75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8"/>
                  </a:ext>
                </a:extLst>
              </a:tr>
            </a:tbl>
          </a:graphicData>
        </a:graphic>
      </p:graphicFrame>
      <p:sp>
        <p:nvSpPr>
          <p:cNvPr id="54" name="Retângulo 53"/>
          <p:cNvSpPr/>
          <p:nvPr/>
        </p:nvSpPr>
        <p:spPr>
          <a:xfrm>
            <a:off x="6627918" y="1486664"/>
            <a:ext cx="652743" cy="369332"/>
          </a:xfrm>
          <a:prstGeom prst="rect">
            <a:avLst/>
          </a:prstGeom>
        </p:spPr>
        <p:txBody>
          <a:bodyPr wrap="none">
            <a:spAutoFit/>
          </a:bodyPr>
          <a:lstStyle/>
          <a:p>
            <a:pPr algn="ctr" fontAlgn="ctr">
              <a:defRPr/>
            </a:pPr>
            <a:r>
              <a:rPr lang="pt-BR" b="1" dirty="0">
                <a:solidFill>
                  <a:schemeClr val="accent4">
                    <a:lumMod val="75000"/>
                  </a:schemeClr>
                </a:solidFill>
              </a:rPr>
              <a:t>2014</a:t>
            </a:r>
          </a:p>
        </p:txBody>
      </p:sp>
      <p:graphicFrame>
        <p:nvGraphicFramePr>
          <p:cNvPr id="55" name="Tabela 54"/>
          <p:cNvGraphicFramePr>
            <a:graphicFrameLocks noGrp="1"/>
          </p:cNvGraphicFramePr>
          <p:nvPr>
            <p:extLst>
              <p:ext uri="{D42A27DB-BD31-4B8C-83A1-F6EECF244321}">
                <p14:modId xmlns:p14="http://schemas.microsoft.com/office/powerpoint/2010/main" val="1067268901"/>
              </p:ext>
            </p:extLst>
          </p:nvPr>
        </p:nvGraphicFramePr>
        <p:xfrm>
          <a:off x="377374" y="1932196"/>
          <a:ext cx="6201076" cy="3888000"/>
        </p:xfrm>
        <a:graphic>
          <a:graphicData uri="http://schemas.openxmlformats.org/drawingml/2006/table">
            <a:tbl>
              <a:tblPr>
                <a:tableStyleId>{5C22544A-7EE6-4342-B048-85BDC9FD1C3A}</a:tableStyleId>
              </a:tblPr>
              <a:tblGrid>
                <a:gridCol w="4843762">
                  <a:extLst>
                    <a:ext uri="{9D8B030D-6E8A-4147-A177-3AD203B41FA5}">
                      <a16:colId xmlns:a16="http://schemas.microsoft.com/office/drawing/2014/main" xmlns="" val="20000"/>
                    </a:ext>
                  </a:extLst>
                </a:gridCol>
                <a:gridCol w="1266029">
                  <a:extLst>
                    <a:ext uri="{9D8B030D-6E8A-4147-A177-3AD203B41FA5}">
                      <a16:colId xmlns:a16="http://schemas.microsoft.com/office/drawing/2014/main" xmlns="" val="20001"/>
                    </a:ext>
                  </a:extLst>
                </a:gridCol>
                <a:gridCol w="91285">
                  <a:extLst>
                    <a:ext uri="{9D8B030D-6E8A-4147-A177-3AD203B41FA5}">
                      <a16:colId xmlns:a16="http://schemas.microsoft.com/office/drawing/2014/main" xmlns="" val="20002"/>
                    </a:ext>
                  </a:extLst>
                </a:gridCol>
              </a:tblGrid>
              <a:tr h="432000">
                <a:tc>
                  <a:txBody>
                    <a:bodyPr/>
                    <a:lstStyle/>
                    <a:p>
                      <a:pPr algn="r" fontAlgn="ctr"/>
                      <a:r>
                        <a:rPr lang="pt-BR" sz="1600" b="1" i="0" u="none" strike="noStrike" dirty="0">
                          <a:solidFill>
                            <a:srgbClr val="000000"/>
                          </a:solidFill>
                          <a:effectLst/>
                          <a:latin typeface="+mn-lt"/>
                        </a:rPr>
                        <a:t>melhorar a comunicação com cliente</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34</a:t>
                      </a:r>
                      <a:r>
                        <a:rPr lang="pt-BR" sz="1400" b="1" u="none" dirty="0">
                          <a:solidFill>
                            <a:schemeClr val="bg1">
                              <a:lumMod val="50000"/>
                            </a:schemeClr>
                          </a:solidFill>
                        </a:rPr>
                        <a:t>%</a:t>
                      </a:r>
                    </a:p>
                  </a:txBody>
                  <a:tcPr marL="9525" marR="9525" marT="9525" marB="0" anchor="ctr">
                    <a:lnL w="12700" cmpd="sng">
                      <a:noFill/>
                    </a:lnL>
                    <a:lnR w="12700" cmpd="sng">
                      <a:noFill/>
                    </a:lnR>
                    <a:lnT w="12700" cmpd="sng">
                      <a:noFill/>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FAADC"/>
                    </a:solidFill>
                  </a:tcPr>
                </a:tc>
                <a:extLst>
                  <a:ext uri="{0D108BD9-81ED-4DB2-BD59-A6C34878D82A}">
                    <a16:rowId xmlns:a16="http://schemas.microsoft.com/office/drawing/2014/main" xmlns="" val="10000"/>
                  </a:ext>
                </a:extLst>
              </a:tr>
              <a:tr h="432000">
                <a:tc>
                  <a:txBody>
                    <a:bodyPr/>
                    <a:lstStyle/>
                    <a:p>
                      <a:pPr algn="r" fontAlgn="ctr"/>
                      <a:r>
                        <a:rPr lang="pt-BR" sz="1600" b="1" i="0" u="none" strike="noStrike" dirty="0">
                          <a:solidFill>
                            <a:srgbClr val="000000"/>
                          </a:solidFill>
                          <a:effectLst/>
                          <a:latin typeface="+mn-lt"/>
                        </a:rPr>
                        <a:t>ampliar a produção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23</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0001"/>
                  </a:ext>
                </a:extLst>
              </a:tr>
              <a:tr h="432000">
                <a:tc>
                  <a:txBody>
                    <a:bodyPr/>
                    <a:lstStyle/>
                    <a:p>
                      <a:pPr algn="r" fontAlgn="ctr"/>
                      <a:r>
                        <a:rPr lang="pt-BR" sz="1600" b="1" i="0" u="none" strike="noStrike" dirty="0">
                          <a:solidFill>
                            <a:srgbClr val="000000"/>
                          </a:solidFill>
                          <a:effectLst/>
                          <a:latin typeface="+mn-lt"/>
                        </a:rPr>
                        <a:t>automatizar o processo produtivo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9</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A905A"/>
                    </a:solidFill>
                  </a:tcPr>
                </a:tc>
                <a:extLst>
                  <a:ext uri="{0D108BD9-81ED-4DB2-BD59-A6C34878D82A}">
                    <a16:rowId xmlns:a16="http://schemas.microsoft.com/office/drawing/2014/main" xmlns="" val="10002"/>
                  </a:ext>
                </a:extLst>
              </a:tr>
              <a:tr h="432000">
                <a:tc>
                  <a:txBody>
                    <a:bodyPr/>
                    <a:lstStyle/>
                    <a:p>
                      <a:pPr algn="r" fontAlgn="ctr"/>
                      <a:r>
                        <a:rPr lang="pt-BR" sz="1600" b="1" i="0" u="none" strike="noStrike" dirty="0">
                          <a:solidFill>
                            <a:srgbClr val="000000"/>
                          </a:solidFill>
                          <a:effectLst/>
                          <a:latin typeface="+mn-lt"/>
                        </a:rPr>
                        <a:t>diminuir desperdícios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8</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6600"/>
                    </a:solidFill>
                  </a:tcPr>
                </a:tc>
                <a:extLst>
                  <a:ext uri="{0D108BD9-81ED-4DB2-BD59-A6C34878D82A}">
                    <a16:rowId xmlns:a16="http://schemas.microsoft.com/office/drawing/2014/main" xmlns="" val="10003"/>
                  </a:ext>
                </a:extLst>
              </a:tr>
              <a:tr h="432000">
                <a:tc>
                  <a:txBody>
                    <a:bodyPr/>
                    <a:lstStyle/>
                    <a:p>
                      <a:pPr algn="r" fontAlgn="ctr"/>
                      <a:r>
                        <a:rPr lang="pt-BR" sz="1600" b="1" i="0" u="none" strike="noStrike" dirty="0">
                          <a:solidFill>
                            <a:srgbClr val="000000"/>
                          </a:solidFill>
                          <a:effectLst/>
                          <a:latin typeface="+mn-lt"/>
                        </a:rPr>
                        <a:t>conseguir uma certificação</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7</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0004"/>
                  </a:ext>
                </a:extLst>
              </a:tr>
              <a:tr h="432000">
                <a:tc>
                  <a:txBody>
                    <a:bodyPr/>
                    <a:lstStyle/>
                    <a:p>
                      <a:pPr algn="r" fontAlgn="ctr"/>
                      <a:r>
                        <a:rPr lang="pt-BR" sz="1600" b="1" i="0" u="none" strike="noStrike" dirty="0">
                          <a:solidFill>
                            <a:srgbClr val="000000"/>
                          </a:solidFill>
                          <a:effectLst/>
                          <a:latin typeface="+mn-lt"/>
                        </a:rPr>
                        <a:t>proteger marca e/ou produto da concorrência</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5</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BF9000"/>
                    </a:solidFill>
                  </a:tcPr>
                </a:tc>
                <a:extLst>
                  <a:ext uri="{0D108BD9-81ED-4DB2-BD59-A6C34878D82A}">
                    <a16:rowId xmlns:a16="http://schemas.microsoft.com/office/drawing/2014/main" xmlns="" val="10005"/>
                  </a:ext>
                </a:extLst>
              </a:tr>
              <a:tr h="432000">
                <a:tc>
                  <a:txBody>
                    <a:bodyPr/>
                    <a:lstStyle/>
                    <a:p>
                      <a:pPr algn="r" fontAlgn="ctr"/>
                      <a:r>
                        <a:rPr lang="pt-BR" sz="1600" b="1" i="0" u="none" strike="noStrike" dirty="0">
                          <a:solidFill>
                            <a:srgbClr val="000000"/>
                          </a:solidFill>
                          <a:effectLst/>
                          <a:latin typeface="+mn-lt"/>
                        </a:rPr>
                        <a:t>reduzir emissão de resíduos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2</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solidFill>
                  </a:tcPr>
                </a:tc>
                <a:extLst>
                  <a:ext uri="{0D108BD9-81ED-4DB2-BD59-A6C34878D82A}">
                    <a16:rowId xmlns:a16="http://schemas.microsoft.com/office/drawing/2014/main" xmlns="" val="10006"/>
                  </a:ext>
                </a:extLst>
              </a:tr>
              <a:tr h="432000">
                <a:tc>
                  <a:txBody>
                    <a:bodyPr/>
                    <a:lstStyle/>
                    <a:p>
                      <a:pPr algn="r" fontAlgn="ctr"/>
                      <a:r>
                        <a:rPr lang="pt-BR" sz="1600" b="1" i="0" u="none" strike="noStrike" dirty="0">
                          <a:solidFill>
                            <a:srgbClr val="000000"/>
                          </a:solidFill>
                          <a:effectLst/>
                          <a:latin typeface="+mn-lt"/>
                        </a:rPr>
                        <a:t>outros</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10</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ap="flat" cmpd="sng" algn="ctr">
                      <a:solidFill>
                        <a:schemeClr val="accent3">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6">
                        <a:lumMod val="60000"/>
                        <a:lumOff val="40000"/>
                      </a:schemeClr>
                    </a:solidFill>
                  </a:tcPr>
                </a:tc>
                <a:extLst>
                  <a:ext uri="{0D108BD9-81ED-4DB2-BD59-A6C34878D82A}">
                    <a16:rowId xmlns:a16="http://schemas.microsoft.com/office/drawing/2014/main" xmlns="" val="10007"/>
                  </a:ext>
                </a:extLst>
              </a:tr>
              <a:tr h="432000">
                <a:tc>
                  <a:txBody>
                    <a:bodyPr/>
                    <a:lstStyle/>
                    <a:p>
                      <a:pPr algn="r" fontAlgn="ctr"/>
                      <a:r>
                        <a:rPr lang="pt-BR" sz="1600" b="1" i="0" u="none" strike="noStrike" dirty="0" err="1">
                          <a:solidFill>
                            <a:srgbClr val="000000"/>
                          </a:solidFill>
                          <a:effectLst/>
                          <a:latin typeface="+mn-lt"/>
                        </a:rPr>
                        <a:t>ns</a:t>
                      </a:r>
                      <a:r>
                        <a:rPr lang="pt-BR" sz="1600" b="1" i="0" u="none" strike="noStrike" dirty="0">
                          <a:solidFill>
                            <a:srgbClr val="000000"/>
                          </a:solidFill>
                          <a:effectLst/>
                          <a:latin typeface="+mn-lt"/>
                        </a:rPr>
                        <a:t>' / '</a:t>
                      </a:r>
                      <a:r>
                        <a:rPr lang="pt-BR" sz="1600" b="1" i="0" u="none" strike="noStrike" dirty="0" err="1">
                          <a:solidFill>
                            <a:srgbClr val="000000"/>
                          </a:solidFill>
                          <a:effectLst/>
                          <a:latin typeface="+mn-lt"/>
                        </a:rPr>
                        <a:t>sr</a:t>
                      </a:r>
                      <a:r>
                        <a:rPr lang="pt-BR" sz="1600" b="1" i="0" u="none" strike="noStrike" dirty="0">
                          <a:solidFill>
                            <a:srgbClr val="000000"/>
                          </a:solidFill>
                          <a:effectLst/>
                          <a:latin typeface="+mn-lt"/>
                        </a:rPr>
                        <a:t>'/ não lembra</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2000" b="1" u="none" dirty="0">
                          <a:solidFill>
                            <a:schemeClr val="bg1">
                              <a:lumMod val="50000"/>
                            </a:schemeClr>
                          </a:solidFill>
                        </a:rPr>
                        <a:t>1</a:t>
                      </a:r>
                      <a:r>
                        <a:rPr lang="pt-BR" sz="1400" b="1" u="none" dirty="0">
                          <a:solidFill>
                            <a:schemeClr val="bg1">
                              <a:lumMod val="50000"/>
                            </a:schemeClr>
                          </a:solidFill>
                        </a:rPr>
                        <a:t>%</a:t>
                      </a:r>
                    </a:p>
                  </a:txBody>
                  <a:tcPr marL="9525" marR="9525" marT="9525" marB="0" anchor="ctr">
                    <a:lnL w="12700" cmpd="sng">
                      <a:noFill/>
                    </a:lnL>
                    <a:lnR w="12700" cmpd="sng">
                      <a:noFill/>
                    </a:lnR>
                    <a:lnT w="12700" cap="flat" cmpd="sng" algn="ctr">
                      <a:solidFill>
                        <a:schemeClr val="accent3">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pt-BR" sz="1200" b="0" i="0" u="sng" strike="noStrike" dirty="0">
                        <a:solidFill>
                          <a:srgbClr val="000000"/>
                        </a:solidFill>
                        <a:effectLst/>
                        <a:latin typeface="Arial Narrow" panose="020B06060202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lumMod val="50000"/>
                      </a:schemeClr>
                    </a:solidFill>
                  </a:tcPr>
                </a:tc>
                <a:extLst>
                  <a:ext uri="{0D108BD9-81ED-4DB2-BD59-A6C34878D82A}">
                    <a16:rowId xmlns:a16="http://schemas.microsoft.com/office/drawing/2014/main" xmlns="" val="10008"/>
                  </a:ext>
                </a:extLst>
              </a:tr>
            </a:tbl>
          </a:graphicData>
        </a:graphic>
      </p:graphicFrame>
      <p:graphicFrame>
        <p:nvGraphicFramePr>
          <p:cNvPr id="56" name="Gráfico 55"/>
          <p:cNvGraphicFramePr/>
          <p:nvPr>
            <p:extLst>
              <p:ext uri="{D42A27DB-BD31-4B8C-83A1-F6EECF244321}">
                <p14:modId xmlns:p14="http://schemas.microsoft.com/office/powerpoint/2010/main" val="2051788762"/>
              </p:ext>
            </p:extLst>
          </p:nvPr>
        </p:nvGraphicFramePr>
        <p:xfrm>
          <a:off x="8210817" y="1264539"/>
          <a:ext cx="3335766" cy="3729826"/>
        </p:xfrm>
        <a:graphic>
          <a:graphicData uri="http://schemas.openxmlformats.org/drawingml/2006/chart">
            <c:chart xmlns:c="http://schemas.openxmlformats.org/drawingml/2006/chart" xmlns:r="http://schemas.openxmlformats.org/officeDocument/2006/relationships" r:id="rId2"/>
          </a:graphicData>
        </a:graphic>
      </p:graphicFrame>
      <p:sp>
        <p:nvSpPr>
          <p:cNvPr id="57" name="Elipse 56"/>
          <p:cNvSpPr/>
          <p:nvPr/>
        </p:nvSpPr>
        <p:spPr>
          <a:xfrm>
            <a:off x="9119954" y="2370706"/>
            <a:ext cx="1517492" cy="15174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Retângulo 57"/>
          <p:cNvSpPr/>
          <p:nvPr/>
        </p:nvSpPr>
        <p:spPr>
          <a:xfrm>
            <a:off x="5560312" y="1486664"/>
            <a:ext cx="652744" cy="369332"/>
          </a:xfrm>
          <a:prstGeom prst="rect">
            <a:avLst/>
          </a:prstGeom>
        </p:spPr>
        <p:txBody>
          <a:bodyPr wrap="none">
            <a:spAutoFit/>
          </a:bodyPr>
          <a:lstStyle/>
          <a:p>
            <a:pPr algn="ctr" fontAlgn="ctr">
              <a:defRPr/>
            </a:pPr>
            <a:r>
              <a:rPr lang="pt-BR" b="1" dirty="0">
                <a:solidFill>
                  <a:schemeClr val="accent4">
                    <a:lumMod val="75000"/>
                  </a:schemeClr>
                </a:solidFill>
              </a:rPr>
              <a:t>2015</a:t>
            </a:r>
          </a:p>
        </p:txBody>
      </p:sp>
      <p:sp>
        <p:nvSpPr>
          <p:cNvPr id="17" name="Espaço Reservado para Conteúdo 2"/>
          <p:cNvSpPr txBox="1">
            <a:spLocks/>
          </p:cNvSpPr>
          <p:nvPr/>
        </p:nvSpPr>
        <p:spPr>
          <a:xfrm>
            <a:off x="8309987" y="5804151"/>
            <a:ext cx="3797953" cy="23394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100" b="1" dirty="0" smtClean="0">
                <a:solidFill>
                  <a:schemeClr val="bg2">
                    <a:lumMod val="50000"/>
                  </a:schemeClr>
                </a:solidFill>
                <a:latin typeface="+mn-lt"/>
              </a:rPr>
              <a:t>só respondeu quem solicitou participar do </a:t>
            </a:r>
            <a:r>
              <a:rPr lang="pt-BR" sz="1100" b="1" dirty="0" err="1" smtClean="0">
                <a:solidFill>
                  <a:schemeClr val="bg2">
                    <a:lumMod val="50000"/>
                  </a:schemeClr>
                </a:solidFill>
                <a:latin typeface="+mn-lt"/>
              </a:rPr>
              <a:t>SebraeTec</a:t>
            </a:r>
            <a:r>
              <a:rPr lang="pt-BR" sz="1100" b="1" dirty="0" smtClean="0">
                <a:solidFill>
                  <a:schemeClr val="bg2">
                    <a:lumMod val="50000"/>
                  </a:schemeClr>
                </a:solidFill>
                <a:latin typeface="+mn-lt"/>
              </a:rPr>
              <a:t> (P2)</a:t>
            </a:r>
            <a:endParaRPr lang="pt-BR" sz="1100" b="1" dirty="0">
              <a:solidFill>
                <a:schemeClr val="bg2">
                  <a:lumMod val="50000"/>
                </a:schemeClr>
              </a:solidFill>
              <a:latin typeface="+mn-lt"/>
            </a:endParaRPr>
          </a:p>
        </p:txBody>
      </p:sp>
      <p:pic>
        <p:nvPicPr>
          <p:cNvPr id="18" name="Imagem 17"/>
          <p:cNvPicPr>
            <a:picLocks noChangeAspect="1"/>
          </p:cNvPicPr>
          <p:nvPr/>
        </p:nvPicPr>
        <p:blipFill>
          <a:blip r:embed="rId3">
            <a:duotone>
              <a:schemeClr val="accent4">
                <a:shade val="45000"/>
                <a:satMod val="135000"/>
              </a:schemeClr>
              <a:prstClr val="white"/>
            </a:duotone>
          </a:blip>
          <a:stretch>
            <a:fillRect/>
          </a:stretch>
        </p:blipFill>
        <p:spPr>
          <a:xfrm>
            <a:off x="7968751" y="5795376"/>
            <a:ext cx="242066" cy="221623"/>
          </a:xfrm>
          <a:prstGeom prst="rect">
            <a:avLst/>
          </a:prstGeom>
        </p:spPr>
      </p:pic>
      <p:grpSp>
        <p:nvGrpSpPr>
          <p:cNvPr id="49" name="Grupo 30"/>
          <p:cNvGrpSpPr/>
          <p:nvPr/>
        </p:nvGrpSpPr>
        <p:grpSpPr>
          <a:xfrm>
            <a:off x="10752412" y="4805973"/>
            <a:ext cx="1069593" cy="497735"/>
            <a:chOff x="10807700" y="5128364"/>
            <a:chExt cx="1069593" cy="497735"/>
          </a:xfrm>
        </p:grpSpPr>
        <p:sp>
          <p:nvSpPr>
            <p:cNvPr id="50" name="Espaço Reservado para Conteúdo 2"/>
            <p:cNvSpPr txBox="1">
              <a:spLocks/>
            </p:cNvSpPr>
            <p:nvPr/>
          </p:nvSpPr>
          <p:spPr>
            <a:xfrm>
              <a:off x="11076410" y="5128364"/>
              <a:ext cx="800883" cy="3767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75000"/>
                    </a:schemeClr>
                  </a:solidFill>
                  <a:latin typeface="+mn-lt"/>
                </a:rPr>
                <a:t>ver histórico</a:t>
              </a:r>
            </a:p>
          </p:txBody>
        </p:sp>
        <p:pic>
          <p:nvPicPr>
            <p:cNvPr id="51" name="Imagem 50"/>
            <p:cNvPicPr>
              <a:picLocks noChangeAspect="1"/>
            </p:cNvPicPr>
            <p:nvPr/>
          </p:nvPicPr>
          <p:blipFill>
            <a:blip r:embed="rId4"/>
            <a:stretch>
              <a:fillRect/>
            </a:stretch>
          </p:blipFill>
          <p:spPr>
            <a:xfrm>
              <a:off x="10900443" y="5223781"/>
              <a:ext cx="222928" cy="295539"/>
            </a:xfrm>
            <a:prstGeom prst="rect">
              <a:avLst/>
            </a:prstGeom>
          </p:spPr>
        </p:pic>
        <p:sp>
          <p:nvSpPr>
            <p:cNvPr id="52" name="Retângulo 51"/>
            <p:cNvSpPr/>
            <p:nvPr/>
          </p:nvSpPr>
          <p:spPr>
            <a:xfrm>
              <a:off x="10807700" y="5140272"/>
              <a:ext cx="1037126" cy="485827"/>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Tree>
    <p:extLst>
      <p:ext uri="{BB962C8B-B14F-4D97-AF65-F5344CB8AC3E}">
        <p14:creationId xmlns:p14="http://schemas.microsoft.com/office/powerpoint/2010/main" val="4008695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wipe(down)">
                                      <p:cBhvr>
                                        <p:cTn id="11" dur="500"/>
                                        <p:tgtEl>
                                          <p:spTgt spid="5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fade">
                                      <p:cBhvr>
                                        <p:cTn id="22" dur="500"/>
                                        <p:tgtEl>
                                          <p:spTgt spid="48"/>
                                        </p:tgtEl>
                                      </p:cBhvr>
                                    </p:animEffect>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additive="base">
                                        <p:cTn id="26" dur="500" fill="hold"/>
                                        <p:tgtEl>
                                          <p:spTgt spid="18"/>
                                        </p:tgtEl>
                                        <p:attrNameLst>
                                          <p:attrName>ppt_x</p:attrName>
                                        </p:attrNameLst>
                                      </p:cBhvr>
                                      <p:tavLst>
                                        <p:tav tm="0">
                                          <p:val>
                                            <p:strVal val="1+#ppt_w/2"/>
                                          </p:val>
                                        </p:tav>
                                        <p:tav tm="100000">
                                          <p:val>
                                            <p:strVal val="#ppt_x"/>
                                          </p:val>
                                        </p:tav>
                                      </p:tavLst>
                                    </p:anim>
                                    <p:anim calcmode="lin" valueType="num">
                                      <p:cBhvr additive="base">
                                        <p:cTn id="27" dur="500" fill="hold"/>
                                        <p:tgtEl>
                                          <p:spTgt spid="18"/>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additive="base">
                                        <p:cTn id="30" dur="500" fill="hold"/>
                                        <p:tgtEl>
                                          <p:spTgt spid="17"/>
                                        </p:tgtEl>
                                        <p:attrNameLst>
                                          <p:attrName>ppt_x</p:attrName>
                                        </p:attrNameLst>
                                      </p:cBhvr>
                                      <p:tavLst>
                                        <p:tav tm="0">
                                          <p:val>
                                            <p:strVal val="1+#ppt_w/2"/>
                                          </p:val>
                                        </p:tav>
                                        <p:tav tm="100000">
                                          <p:val>
                                            <p:strVal val="#ppt_x"/>
                                          </p:val>
                                        </p:tav>
                                      </p:tavLst>
                                    </p:anim>
                                    <p:anim calcmode="lin" valueType="num">
                                      <p:cBhvr additive="base">
                                        <p:cTn id="31" dur="500" fill="hold"/>
                                        <p:tgtEl>
                                          <p:spTgt spid="17"/>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fade">
                                      <p:cBhvr>
                                        <p:cTn id="35"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6" restart="whenNotActive" fill="hold" evtFilter="cancelBubble" nodeType="interactiveSeq">
                <p:stCondLst>
                  <p:cond evt="onClick" delay="0">
                    <p:tgtEl>
                      <p:spTgt spid="49"/>
                    </p:tgtEl>
                  </p:cond>
                </p:stCondLst>
                <p:endSync evt="end" delay="0">
                  <p:rtn val="all"/>
                </p:endSync>
                <p:childTnLst>
                  <p:par>
                    <p:cTn id="37" fill="hold">
                      <p:stCondLst>
                        <p:cond delay="0"/>
                      </p:stCondLst>
                      <p:childTnLst>
                        <p:par>
                          <p:cTn id="38" fill="hold">
                            <p:stCondLst>
                              <p:cond delay="0"/>
                            </p:stCondLst>
                            <p:childTnLst>
                              <p:par>
                                <p:cTn id="39" presetID="10" presetClass="entr" presetSubtype="0" fill="hold" nodeType="withEffect">
                                  <p:stCondLst>
                                    <p:cond delay="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500"/>
                                        <p:tgtEl>
                                          <p:spTgt spid="5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xit" presetSubtype="0" fill="hold" grpId="1" nodeType="clickEffect">
                                  <p:stCondLst>
                                    <p:cond delay="0"/>
                                  </p:stCondLst>
                                  <p:childTnLst>
                                    <p:animEffect transition="out" filter="fade">
                                      <p:cBhvr>
                                        <p:cTn id="48" dur="500"/>
                                        <p:tgtEl>
                                          <p:spTgt spid="54"/>
                                        </p:tgtEl>
                                      </p:cBhvr>
                                    </p:animEffect>
                                    <p:set>
                                      <p:cBhvr>
                                        <p:cTn id="49" dur="1" fill="hold">
                                          <p:stCondLst>
                                            <p:cond delay="499"/>
                                          </p:stCondLst>
                                        </p:cTn>
                                        <p:tgtEl>
                                          <p:spTgt spid="54"/>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500"/>
                                        <p:tgtEl>
                                          <p:spTgt spid="53"/>
                                        </p:tgtEl>
                                      </p:cBhvr>
                                    </p:animEffect>
                                    <p:set>
                                      <p:cBhvr>
                                        <p:cTn id="52" dur="1" fill="hold">
                                          <p:stCondLst>
                                            <p:cond delay="499"/>
                                          </p:stCondLst>
                                        </p:cTn>
                                        <p:tgtEl>
                                          <p:spTgt spid="53"/>
                                        </p:tgtEl>
                                        <p:attrNameLst>
                                          <p:attrName>style.visibility</p:attrName>
                                        </p:attrNameLst>
                                      </p:cBhvr>
                                      <p:to>
                                        <p:strVal val="hidden"/>
                                      </p:to>
                                    </p:set>
                                  </p:childTnLst>
                                </p:cTn>
                              </p:par>
                            </p:childTnLst>
                          </p:cTn>
                        </p:par>
                      </p:childTnLst>
                    </p:cTn>
                  </p:par>
                </p:childTnLst>
              </p:cTn>
              <p:nextCondLst>
                <p:cond evt="onClick" delay="0">
                  <p:tgtEl>
                    <p:spTgt spid="49"/>
                  </p:tgtEl>
                </p:cond>
              </p:nextCondLst>
            </p:seq>
          </p:childTnLst>
        </p:cTn>
      </p:par>
    </p:tnLst>
    <p:bldLst>
      <p:bldP spid="31" grpId="0"/>
      <p:bldP spid="48" grpId="0"/>
      <p:bldP spid="54" grpId="0"/>
      <p:bldP spid="54" grpId="1"/>
      <p:bldGraphic spid="56" grpId="0">
        <p:bldAsOne/>
      </p:bldGraphic>
      <p:bldP spid="58" grpId="0"/>
      <p:bldP spid="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ço Reservado para Conteúdo 2"/>
          <p:cNvSpPr txBox="1">
            <a:spLocks/>
          </p:cNvSpPr>
          <p:nvPr/>
        </p:nvSpPr>
        <p:spPr>
          <a:xfrm>
            <a:off x="586579" y="5580535"/>
            <a:ext cx="2553190" cy="29528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pt-BR" sz="1600" b="1" dirty="0">
                <a:solidFill>
                  <a:schemeClr val="bg1">
                    <a:lumMod val="65000"/>
                  </a:schemeClr>
                </a:solidFill>
                <a:latin typeface="+mn-lt"/>
              </a:rPr>
              <a:t>base: 5.716 entrevistas</a:t>
            </a:r>
            <a:endParaRPr lang="pt-BR" sz="1050" b="1" dirty="0">
              <a:solidFill>
                <a:schemeClr val="bg1">
                  <a:lumMod val="65000"/>
                </a:schemeClr>
              </a:solidFill>
              <a:latin typeface="+mn-lt"/>
            </a:endParaRPr>
          </a:p>
          <a:p>
            <a:pPr marL="457200" lvl="1" indent="0" algn="ctr">
              <a:buSzPct val="60000"/>
              <a:buFont typeface="Arial" panose="020B0604020202020204" pitchFamily="34" charset="0"/>
              <a:buNone/>
            </a:pPr>
            <a:endParaRPr lang="pt-BR" sz="1400" b="1" dirty="0">
              <a:solidFill>
                <a:schemeClr val="bg1">
                  <a:lumMod val="65000"/>
                </a:schemeClr>
              </a:solidFill>
              <a:latin typeface="+mn-lt"/>
            </a:endParaRPr>
          </a:p>
        </p:txBody>
      </p:sp>
      <p:sp>
        <p:nvSpPr>
          <p:cNvPr id="11" name="Título 1"/>
          <p:cNvSpPr>
            <a:spLocks noGrp="1"/>
          </p:cNvSpPr>
          <p:nvPr/>
        </p:nvSpPr>
        <p:spPr>
          <a:xfrm>
            <a:off x="551203" y="98410"/>
            <a:ext cx="3396107" cy="385644"/>
          </a:xfrm>
          <a:prstGeom prst="rect">
            <a:avLst/>
          </a:prstGeom>
        </p:spPr>
        <p:txBody>
          <a:bodyPr/>
          <a:lstStyle>
            <a:lvl1pPr algn="l" defTabSz="914400" rtl="0" eaLnBrk="1" latinLnBrk="0" hangingPunct="1">
              <a:lnSpc>
                <a:spcPct val="90000"/>
              </a:lnSpc>
              <a:spcBef>
                <a:spcPct val="0"/>
              </a:spcBef>
              <a:buNone/>
              <a:defRPr sz="4000" b="1" kern="1200">
                <a:solidFill>
                  <a:srgbClr val="002060"/>
                </a:solidFill>
                <a:latin typeface="Arial Narrow" panose="020B0606020202030204" pitchFamily="34" charset="0"/>
                <a:ea typeface="+mj-ea"/>
                <a:cs typeface="+mj-cs"/>
              </a:defRPr>
            </a:lvl1pPr>
          </a:lstStyle>
          <a:p>
            <a:pPr algn="ctr"/>
            <a:r>
              <a:rPr lang="pt-BR" sz="2400" i="1" dirty="0">
                <a:solidFill>
                  <a:schemeClr val="tx1">
                    <a:lumMod val="50000"/>
                    <a:lumOff val="50000"/>
                  </a:schemeClr>
                </a:solidFill>
                <a:latin typeface="+mn-lt"/>
              </a:rPr>
              <a:t>resultados</a:t>
            </a:r>
          </a:p>
        </p:txBody>
      </p:sp>
      <p:sp>
        <p:nvSpPr>
          <p:cNvPr id="12" name="Espaço Reservado para Conteúdo 2"/>
          <p:cNvSpPr txBox="1">
            <a:spLocks/>
          </p:cNvSpPr>
          <p:nvPr/>
        </p:nvSpPr>
        <p:spPr>
          <a:xfrm>
            <a:off x="1810131" y="6159044"/>
            <a:ext cx="10077069" cy="4140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pt-BR" sz="1200" b="1" dirty="0">
                <a:solidFill>
                  <a:schemeClr val="accent1">
                    <a:lumMod val="50000"/>
                  </a:schemeClr>
                </a:solidFill>
              </a:rPr>
              <a:t>P4. </a:t>
            </a:r>
            <a:r>
              <a:rPr lang="pt-BR" sz="1200" dirty="0">
                <a:solidFill>
                  <a:schemeClr val="accent1">
                    <a:lumMod val="50000"/>
                  </a:schemeClr>
                </a:solidFill>
              </a:rPr>
              <a:t>Como o(a) Sr.(a) tomou conhecimento do programa Sebraetec? (ESP-RU</a:t>
            </a:r>
            <a:r>
              <a:rPr lang="pt-BR" sz="1200" b="1" dirty="0">
                <a:solidFill>
                  <a:schemeClr val="accent1">
                    <a:lumMod val="50000"/>
                  </a:schemeClr>
                </a:solidFill>
              </a:rPr>
              <a:t>)</a:t>
            </a:r>
          </a:p>
        </p:txBody>
      </p:sp>
      <p:sp>
        <p:nvSpPr>
          <p:cNvPr id="22" name="Espaço Reservado para Conteúdo 2"/>
          <p:cNvSpPr txBox="1">
            <a:spLocks/>
          </p:cNvSpPr>
          <p:nvPr/>
        </p:nvSpPr>
        <p:spPr>
          <a:xfrm>
            <a:off x="958889" y="679415"/>
            <a:ext cx="10274222" cy="51704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rgbClr val="002060"/>
                </a:solidFill>
                <a:latin typeface="Arial Narrow" panose="020B0606020202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pt-BR" sz="2800" b="1" dirty="0">
                <a:solidFill>
                  <a:schemeClr val="accent1">
                    <a:lumMod val="75000"/>
                  </a:schemeClr>
                </a:solidFill>
                <a:latin typeface="+mn-lt"/>
              </a:rPr>
              <a:t>forma como tiveram conhecimento do Sebraetec</a:t>
            </a:r>
          </a:p>
        </p:txBody>
      </p:sp>
      <p:graphicFrame>
        <p:nvGraphicFramePr>
          <p:cNvPr id="24" name="Tabela 23"/>
          <p:cNvGraphicFramePr>
            <a:graphicFrameLocks noGrp="1"/>
          </p:cNvGraphicFramePr>
          <p:nvPr>
            <p:extLst>
              <p:ext uri="{D42A27DB-BD31-4B8C-83A1-F6EECF244321}">
                <p14:modId xmlns:p14="http://schemas.microsoft.com/office/powerpoint/2010/main" val="1538093940"/>
              </p:ext>
            </p:extLst>
          </p:nvPr>
        </p:nvGraphicFramePr>
        <p:xfrm>
          <a:off x="1009710" y="2297315"/>
          <a:ext cx="7590200" cy="2658874"/>
        </p:xfrm>
        <a:graphic>
          <a:graphicData uri="http://schemas.openxmlformats.org/drawingml/2006/table">
            <a:tbl>
              <a:tblPr firstRow="1" firstCol="1" bandRow="1">
                <a:tableStyleId>{C083E6E3-FA7D-4D7B-A595-EF9225AFEA82}</a:tableStyleId>
              </a:tblPr>
              <a:tblGrid>
                <a:gridCol w="6391383">
                  <a:extLst>
                    <a:ext uri="{9D8B030D-6E8A-4147-A177-3AD203B41FA5}">
                      <a16:colId xmlns:a16="http://schemas.microsoft.com/office/drawing/2014/main" xmlns="" val="3530413198"/>
                    </a:ext>
                  </a:extLst>
                </a:gridCol>
                <a:gridCol w="552310">
                  <a:extLst>
                    <a:ext uri="{9D8B030D-6E8A-4147-A177-3AD203B41FA5}">
                      <a16:colId xmlns:a16="http://schemas.microsoft.com/office/drawing/2014/main" xmlns="" val="723885409"/>
                    </a:ext>
                  </a:extLst>
                </a:gridCol>
                <a:gridCol w="646507">
                  <a:extLst>
                    <a:ext uri="{9D8B030D-6E8A-4147-A177-3AD203B41FA5}">
                      <a16:colId xmlns:a16="http://schemas.microsoft.com/office/drawing/2014/main" xmlns="" val="3319089765"/>
                    </a:ext>
                  </a:extLst>
                </a:gridCol>
              </a:tblGrid>
              <a:tr h="310898">
                <a:tc>
                  <a:txBody>
                    <a:bodyPr/>
                    <a:lstStyle/>
                    <a:p>
                      <a:pPr algn="r" fontAlgn="t"/>
                      <a:r>
                        <a:rPr lang="pt-BR" sz="1600" b="0" u="none" kern="1200" dirty="0">
                          <a:solidFill>
                            <a:srgbClr val="002060"/>
                          </a:solidFill>
                          <a:effectLst/>
                          <a:latin typeface="Calibri (Corpo)"/>
                          <a:ea typeface="+mn-ea"/>
                          <a:cs typeface="+mn-cs"/>
                        </a:rPr>
                        <a:t>participou de algum projeto do Sebrae</a:t>
                      </a:r>
                    </a:p>
                  </a:txBody>
                  <a:tcPr marL="9525" marR="9525" marT="9525" marB="0" anchor="ctr">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16</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B w="12700" cap="flat" cmpd="sng" algn="ctr">
                      <a:solidFill>
                        <a:schemeClr val="tx2">
                          <a:lumMod val="60000"/>
                          <a:lumOff val="40000"/>
                        </a:schemeClr>
                      </a:solidFill>
                      <a:prstDash val="solid"/>
                      <a:round/>
                      <a:headEnd type="none" w="med" len="med"/>
                      <a:tailEnd type="none" w="med" len="med"/>
                    </a:lnB>
                    <a:noFill/>
                  </a:tcPr>
                </a:tc>
                <a:tc rowSpan="4">
                  <a:txBody>
                    <a:bodyPr/>
                    <a:lstStyle/>
                    <a:p>
                      <a:pPr algn="ctr">
                        <a:lnSpc>
                          <a:spcPct val="107000"/>
                        </a:lnSpc>
                        <a:spcAft>
                          <a:spcPts val="0"/>
                        </a:spcAft>
                      </a:pPr>
                      <a:r>
                        <a:rPr lang="en-US" sz="1400" b="1" u="none" dirty="0">
                          <a:solidFill>
                            <a:srgbClr val="002060"/>
                          </a:solidFill>
                          <a:effectLst/>
                          <a:latin typeface="Calibri (Corpo)"/>
                          <a:ea typeface="Calibri" panose="020F0502020204030204" pitchFamily="34" charset="0"/>
                          <a:cs typeface="Times New Roman" panose="02020603050405020304" pitchFamily="18" charset="0"/>
                        </a:rPr>
                        <a:t>48%</a:t>
                      </a:r>
                    </a:p>
                  </a:txBody>
                  <a:tcPr marL="44450" marR="44450" marT="0" marB="0" anchor="ctr">
                    <a:lnB w="12700" cap="flat" cmpd="sng" algn="ctr">
                      <a:solidFill>
                        <a:schemeClr val="tx2">
                          <a:lumMod val="60000"/>
                          <a:lumOff val="40000"/>
                        </a:schemeClr>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xmlns="" val="1767922690"/>
                  </a:ext>
                </a:extLst>
              </a:tr>
              <a:tr h="242478">
                <a:tc>
                  <a:txBody>
                    <a:bodyPr/>
                    <a:lstStyle/>
                    <a:p>
                      <a:pPr algn="r" fontAlgn="t"/>
                      <a:r>
                        <a:rPr lang="pt-BR" sz="1600" b="0" u="none" kern="1200" dirty="0">
                          <a:solidFill>
                            <a:srgbClr val="002060"/>
                          </a:solidFill>
                          <a:effectLst/>
                          <a:latin typeface="Calibri (Corpo)"/>
                          <a:ea typeface="+mn-ea"/>
                          <a:cs typeface="+mn-cs"/>
                        </a:rPr>
                        <a:t>por</a:t>
                      </a:r>
                      <a:r>
                        <a:rPr lang="pt-BR" sz="1600" b="1" u="none" kern="1200" dirty="0">
                          <a:solidFill>
                            <a:srgbClr val="002060"/>
                          </a:solidFill>
                          <a:effectLst/>
                          <a:latin typeface="Calibri (Corpo)"/>
                          <a:ea typeface="+mn-ea"/>
                          <a:cs typeface="+mn-cs"/>
                        </a:rPr>
                        <a:t> </a:t>
                      </a:r>
                      <a:r>
                        <a:rPr lang="pt-BR" sz="1600" b="0" u="none" kern="1200" dirty="0">
                          <a:solidFill>
                            <a:srgbClr val="002060"/>
                          </a:solidFill>
                          <a:effectLst/>
                          <a:latin typeface="Calibri (Corpo)"/>
                          <a:ea typeface="+mn-ea"/>
                          <a:cs typeface="+mn-cs"/>
                        </a:rPr>
                        <a:t>meio de um Agente de Orientação Empresarial</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14</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3095579557"/>
                  </a:ext>
                </a:extLst>
              </a:tr>
              <a:tr h="242478">
                <a:tc>
                  <a:txBody>
                    <a:bodyPr/>
                    <a:lstStyle/>
                    <a:p>
                      <a:pPr algn="r" fontAlgn="t"/>
                      <a:r>
                        <a:rPr lang="pt-BR" sz="1600" b="0" u="none" kern="1200" dirty="0">
                          <a:solidFill>
                            <a:srgbClr val="002060"/>
                          </a:solidFill>
                          <a:effectLst/>
                          <a:latin typeface="Calibri (Corpo)"/>
                          <a:ea typeface="+mn-ea"/>
                          <a:cs typeface="+mn-cs"/>
                        </a:rPr>
                        <a:t>alguém do Sebrae entrou em contato </a:t>
                      </a:r>
                      <a:r>
                        <a:rPr lang="pt-BR" sz="1000" b="1" u="none" kern="1200" dirty="0">
                          <a:solidFill>
                            <a:schemeClr val="bg1">
                              <a:lumMod val="50000"/>
                            </a:schemeClr>
                          </a:solidFill>
                          <a:effectLst/>
                          <a:latin typeface="Calibri (Corpo)"/>
                          <a:ea typeface="+mn-ea"/>
                          <a:cs typeface="+mn-cs"/>
                        </a:rPr>
                        <a:t>(telefone, mensagem ou </a:t>
                      </a:r>
                      <a:r>
                        <a:rPr lang="pt-BR" sz="1000" b="1" u="none" kern="1200" dirty="0" err="1">
                          <a:solidFill>
                            <a:schemeClr val="bg1">
                              <a:lumMod val="50000"/>
                            </a:schemeClr>
                          </a:solidFill>
                          <a:effectLst/>
                          <a:latin typeface="Calibri (Corpo)"/>
                          <a:ea typeface="+mn-ea"/>
                          <a:cs typeface="+mn-cs"/>
                        </a:rPr>
                        <a:t>email</a:t>
                      </a:r>
                      <a:r>
                        <a:rPr lang="pt-BR" sz="1000" b="1" u="none" kern="1200" dirty="0">
                          <a:solidFill>
                            <a:schemeClr val="bg1">
                              <a:lumMod val="50000"/>
                            </a:schemeClr>
                          </a:solidFill>
                          <a:effectLst/>
                          <a:latin typeface="Calibri (Corpo)"/>
                          <a:ea typeface="+mn-ea"/>
                          <a:cs typeface="+mn-cs"/>
                        </a:rPr>
                        <a:t>)</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13</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3447092131"/>
                  </a:ext>
                </a:extLst>
              </a:tr>
              <a:tr h="242478">
                <a:tc>
                  <a:txBody>
                    <a:bodyPr/>
                    <a:lstStyle/>
                    <a:p>
                      <a:pPr algn="r" fontAlgn="t"/>
                      <a:r>
                        <a:rPr lang="pt-BR" sz="1600" b="0" u="none" kern="1200" dirty="0">
                          <a:solidFill>
                            <a:srgbClr val="002060"/>
                          </a:solidFill>
                          <a:effectLst/>
                          <a:latin typeface="Calibri (Corpo)"/>
                          <a:ea typeface="+mn-ea"/>
                          <a:cs typeface="+mn-cs"/>
                        </a:rPr>
                        <a:t>por meio do Agente Local de Inovação</a:t>
                      </a:r>
                      <a:r>
                        <a:rPr lang="pt-BR" sz="1600" b="1" u="none" kern="1200" dirty="0">
                          <a:solidFill>
                            <a:srgbClr val="002060"/>
                          </a:solidFill>
                          <a:effectLst/>
                          <a:latin typeface="Calibri (Corpo)"/>
                          <a:ea typeface="+mn-ea"/>
                          <a:cs typeface="+mn-cs"/>
                        </a:rPr>
                        <a:t> </a:t>
                      </a:r>
                      <a:r>
                        <a:rPr lang="pt-BR" sz="1000" b="1" u="none" kern="1200" dirty="0">
                          <a:solidFill>
                            <a:schemeClr val="bg1">
                              <a:lumMod val="50000"/>
                            </a:schemeClr>
                          </a:solidFill>
                          <a:effectLst/>
                          <a:latin typeface="Calibri (Corpo)"/>
                          <a:ea typeface="+mn-ea"/>
                          <a:cs typeface="+mn-cs"/>
                        </a:rPr>
                        <a:t>(projeto ALI)</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5</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1926028023"/>
                  </a:ext>
                </a:extLst>
              </a:tr>
              <a:tr h="242478">
                <a:tc>
                  <a:txBody>
                    <a:bodyPr/>
                    <a:lstStyle/>
                    <a:p>
                      <a:pPr algn="r" fontAlgn="t"/>
                      <a:r>
                        <a:rPr lang="pt-BR" sz="1600" b="0" u="none" kern="1200" dirty="0">
                          <a:solidFill>
                            <a:srgbClr val="002060"/>
                          </a:solidFill>
                          <a:effectLst/>
                          <a:latin typeface="Calibri (Corpo)"/>
                          <a:ea typeface="+mn-ea"/>
                          <a:cs typeface="+mn-cs"/>
                        </a:rPr>
                        <a:t>site ou redes sociais do Sebrae </a:t>
                      </a:r>
                      <a:r>
                        <a:rPr lang="pt-BR" sz="1000" b="1" u="none" kern="1200" dirty="0">
                          <a:solidFill>
                            <a:schemeClr val="bg1">
                              <a:lumMod val="50000"/>
                            </a:schemeClr>
                          </a:solidFill>
                          <a:effectLst/>
                          <a:latin typeface="Calibri (Corpo)"/>
                          <a:ea typeface="+mn-ea"/>
                          <a:cs typeface="+mn-cs"/>
                        </a:rPr>
                        <a:t>(</a:t>
                      </a:r>
                      <a:r>
                        <a:rPr lang="pt-BR" sz="1000" b="1" u="none" kern="1200" dirty="0" err="1">
                          <a:solidFill>
                            <a:schemeClr val="bg1">
                              <a:lumMod val="50000"/>
                            </a:schemeClr>
                          </a:solidFill>
                          <a:effectLst/>
                          <a:latin typeface="Calibri (Corpo)"/>
                          <a:ea typeface="+mn-ea"/>
                          <a:cs typeface="+mn-cs"/>
                        </a:rPr>
                        <a:t>Facebook</a:t>
                      </a:r>
                      <a:r>
                        <a:rPr lang="pt-BR" sz="1000" b="1" u="none" kern="1200" dirty="0">
                          <a:solidFill>
                            <a:schemeClr val="bg1">
                              <a:lumMod val="50000"/>
                            </a:schemeClr>
                          </a:solidFill>
                          <a:effectLst/>
                          <a:latin typeface="Calibri (Corpo)"/>
                          <a:ea typeface="+mn-ea"/>
                          <a:cs typeface="+mn-cs"/>
                        </a:rPr>
                        <a:t>, </a:t>
                      </a:r>
                      <a:r>
                        <a:rPr lang="pt-BR" sz="1000" b="1" u="none" kern="1200" dirty="0" err="1">
                          <a:solidFill>
                            <a:schemeClr val="bg1">
                              <a:lumMod val="50000"/>
                            </a:schemeClr>
                          </a:solidFill>
                          <a:effectLst/>
                          <a:latin typeface="Calibri (Corpo)"/>
                          <a:ea typeface="+mn-ea"/>
                          <a:cs typeface="+mn-cs"/>
                        </a:rPr>
                        <a:t>Twitter</a:t>
                      </a:r>
                      <a:r>
                        <a:rPr lang="pt-BR" sz="1000" b="1" u="none" kern="1200" dirty="0">
                          <a:solidFill>
                            <a:schemeClr val="bg1">
                              <a:lumMod val="50000"/>
                            </a:schemeClr>
                          </a:solidFill>
                          <a:effectLst/>
                          <a:latin typeface="Calibri (Corpo)"/>
                          <a:ea typeface="+mn-ea"/>
                          <a:cs typeface="+mn-cs"/>
                        </a:rPr>
                        <a:t>, </a:t>
                      </a:r>
                      <a:r>
                        <a:rPr lang="pt-BR" sz="1000" b="1" u="none" kern="1200" dirty="0" err="1">
                          <a:solidFill>
                            <a:schemeClr val="bg1">
                              <a:lumMod val="50000"/>
                            </a:schemeClr>
                          </a:solidFill>
                          <a:effectLst/>
                          <a:latin typeface="Calibri (Corpo)"/>
                          <a:ea typeface="+mn-ea"/>
                          <a:cs typeface="+mn-cs"/>
                        </a:rPr>
                        <a:t>Youtube</a:t>
                      </a:r>
                      <a:r>
                        <a:rPr lang="pt-BR" sz="1000" b="1" u="none" kern="1200" dirty="0">
                          <a:solidFill>
                            <a:schemeClr val="bg1">
                              <a:lumMod val="50000"/>
                            </a:schemeClr>
                          </a:solidFill>
                          <a:effectLst/>
                          <a:latin typeface="Calibri (Corpo)"/>
                          <a:ea typeface="+mn-ea"/>
                          <a:cs typeface="+mn-cs"/>
                        </a:rPr>
                        <a:t>)</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6</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rowSpan="2">
                  <a:txBody>
                    <a:bodyPr/>
                    <a:lstStyle/>
                    <a:p>
                      <a:pPr algn="ctr">
                        <a:lnSpc>
                          <a:spcPct val="107000"/>
                        </a:lnSpc>
                        <a:spcAft>
                          <a:spcPts val="0"/>
                        </a:spcAft>
                      </a:pPr>
                      <a:r>
                        <a:rPr lang="en-US" sz="1400" b="1" u="none" dirty="0">
                          <a:solidFill>
                            <a:srgbClr val="002060"/>
                          </a:solidFill>
                          <a:effectLst/>
                          <a:latin typeface="Calibri (Corpo)"/>
                          <a:ea typeface="Calibri" panose="020F0502020204030204" pitchFamily="34" charset="0"/>
                          <a:cs typeface="Times New Roman" panose="02020603050405020304" pitchFamily="18" charset="0"/>
                        </a:rPr>
                        <a:t>11%</a:t>
                      </a: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chemeClr val="accent1">
                        <a:lumMod val="60000"/>
                        <a:lumOff val="40000"/>
                      </a:schemeClr>
                    </a:solidFill>
                  </a:tcPr>
                </a:tc>
                <a:extLst>
                  <a:ext uri="{0D108BD9-81ED-4DB2-BD59-A6C34878D82A}">
                    <a16:rowId xmlns:a16="http://schemas.microsoft.com/office/drawing/2014/main" xmlns="" val="1614773404"/>
                  </a:ext>
                </a:extLst>
              </a:tr>
              <a:tr h="242478">
                <a:tc>
                  <a:txBody>
                    <a:bodyPr/>
                    <a:lstStyle/>
                    <a:p>
                      <a:pPr algn="r" fontAlgn="t"/>
                      <a:r>
                        <a:rPr lang="pt-BR" sz="1600" b="0" u="none" kern="1200" dirty="0">
                          <a:solidFill>
                            <a:srgbClr val="002060"/>
                          </a:solidFill>
                          <a:effectLst/>
                          <a:latin typeface="Calibri (Corpo)"/>
                          <a:ea typeface="+mn-ea"/>
                          <a:cs typeface="+mn-cs"/>
                        </a:rPr>
                        <a:t>propaganda em TV / Rádio / Jornal / Folder</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5</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1435013484"/>
                  </a:ext>
                </a:extLst>
              </a:tr>
              <a:tr h="242478">
                <a:tc>
                  <a:txBody>
                    <a:bodyPr/>
                    <a:lstStyle/>
                    <a:p>
                      <a:pPr algn="r" fontAlgn="t"/>
                      <a:r>
                        <a:rPr lang="pt-BR" sz="1600" b="0" u="none" kern="1200" dirty="0">
                          <a:solidFill>
                            <a:srgbClr val="002060"/>
                          </a:solidFill>
                          <a:effectLst/>
                          <a:latin typeface="Calibri (Corpo)"/>
                          <a:ea typeface="+mn-ea"/>
                          <a:cs typeface="+mn-cs"/>
                        </a:rPr>
                        <a:t>indicação de outro empresário / amigo</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15</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rowSpan="3">
                  <a:txBody>
                    <a:bodyPr/>
                    <a:lstStyle/>
                    <a:p>
                      <a:pPr algn="ctr">
                        <a:lnSpc>
                          <a:spcPct val="107000"/>
                        </a:lnSpc>
                        <a:spcAft>
                          <a:spcPts val="0"/>
                        </a:spcAft>
                      </a:pPr>
                      <a:r>
                        <a:rPr lang="en-US" sz="1400" b="1" u="none" dirty="0">
                          <a:solidFill>
                            <a:srgbClr val="002060"/>
                          </a:solidFill>
                          <a:effectLst/>
                          <a:latin typeface="Calibri (Corpo)"/>
                          <a:ea typeface="Calibri" panose="020F0502020204030204" pitchFamily="34" charset="0"/>
                          <a:cs typeface="Times New Roman" panose="02020603050405020304" pitchFamily="18" charset="0"/>
                        </a:rPr>
                        <a:t>28%</a:t>
                      </a: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xmlns="" val="1081045294"/>
                  </a:ext>
                </a:extLst>
              </a:tr>
              <a:tr h="242478">
                <a:tc>
                  <a:txBody>
                    <a:bodyPr/>
                    <a:lstStyle/>
                    <a:p>
                      <a:pPr algn="r" fontAlgn="t"/>
                      <a:r>
                        <a:rPr lang="pt-BR" sz="1600" b="0" u="none" kern="1200" dirty="0">
                          <a:solidFill>
                            <a:srgbClr val="002060"/>
                          </a:solidFill>
                          <a:effectLst/>
                          <a:latin typeface="Calibri (Corpo)"/>
                          <a:ea typeface="+mn-ea"/>
                          <a:cs typeface="+mn-cs"/>
                        </a:rPr>
                        <a:t>por meio de outras instituições </a:t>
                      </a:r>
                      <a:r>
                        <a:rPr lang="pt-BR" sz="1000" b="1" u="none" kern="1200" dirty="0">
                          <a:solidFill>
                            <a:schemeClr val="bg1">
                              <a:lumMod val="50000"/>
                            </a:schemeClr>
                          </a:solidFill>
                          <a:effectLst/>
                          <a:latin typeface="Calibri (Corpo)"/>
                          <a:ea typeface="+mn-ea"/>
                          <a:cs typeface="+mn-cs"/>
                        </a:rPr>
                        <a:t>(Senai, IEL, CDL, universidades, </a:t>
                      </a:r>
                      <a:r>
                        <a:rPr lang="pt-BR" sz="1000" b="1" u="none" kern="1200" dirty="0" err="1">
                          <a:solidFill>
                            <a:schemeClr val="bg1">
                              <a:lumMod val="50000"/>
                            </a:schemeClr>
                          </a:solidFill>
                          <a:effectLst/>
                          <a:latin typeface="Calibri (Corpo)"/>
                          <a:ea typeface="+mn-ea"/>
                          <a:cs typeface="+mn-cs"/>
                        </a:rPr>
                        <a:t>etc</a:t>
                      </a:r>
                      <a:r>
                        <a:rPr lang="pt-BR" sz="1000" b="1" u="none" kern="1200" dirty="0">
                          <a:solidFill>
                            <a:schemeClr val="bg1">
                              <a:lumMod val="50000"/>
                            </a:schemeClr>
                          </a:solidFill>
                          <a:effectLst/>
                          <a:latin typeface="Calibri (Corpo)"/>
                          <a:ea typeface="+mn-ea"/>
                          <a:cs typeface="+mn-cs"/>
                        </a:rPr>
                        <a:t>)</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dirty="0">
                          <a:solidFill>
                            <a:srgbClr val="002060"/>
                          </a:solidFill>
                          <a:effectLst/>
                          <a:latin typeface="Calibri (Corpo)"/>
                        </a:rPr>
                        <a:t>12</a:t>
                      </a:r>
                      <a:r>
                        <a:rPr lang="pt-BR" sz="1200" b="1" u="none" dirty="0">
                          <a:solidFill>
                            <a:srgbClr val="002060"/>
                          </a:solidFill>
                          <a:effectLst/>
                          <a:latin typeface="Calibri (Corpo)"/>
                        </a:rPr>
                        <a:t>%</a:t>
                      </a:r>
                      <a:endParaRPr lang="en-US" sz="1200" b="1" u="none"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3615358577"/>
                  </a:ext>
                </a:extLst>
              </a:tr>
              <a:tr h="242478">
                <a:tc>
                  <a:txBody>
                    <a:bodyPr/>
                    <a:lstStyle/>
                    <a:p>
                      <a:pPr algn="r" fontAlgn="t"/>
                      <a:r>
                        <a:rPr lang="pt-BR" sz="1600" b="0" u="none" kern="1200" dirty="0">
                          <a:solidFill>
                            <a:srgbClr val="002060"/>
                          </a:solidFill>
                          <a:effectLst/>
                          <a:latin typeface="Calibri (Corpo)"/>
                          <a:ea typeface="+mn-ea"/>
                          <a:cs typeface="+mn-cs"/>
                        </a:rPr>
                        <a:t>outros sites / redes sociais</a:t>
                      </a:r>
                    </a:p>
                  </a:txBody>
                  <a:tcPr marL="9525" marR="9525" marT="9525"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lnSpc>
                          <a:spcPct val="107000"/>
                        </a:lnSpc>
                        <a:spcAft>
                          <a:spcPts val="0"/>
                        </a:spcAft>
                      </a:pPr>
                      <a:r>
                        <a:rPr lang="pt-BR" sz="1800" b="1" u="none" kern="1200" dirty="0">
                          <a:solidFill>
                            <a:srgbClr val="002060"/>
                          </a:solidFill>
                          <a:effectLst/>
                          <a:latin typeface="Calibri (Corpo)"/>
                          <a:ea typeface="+mn-ea"/>
                          <a:cs typeface="+mn-cs"/>
                        </a:rPr>
                        <a:t>1%</a:t>
                      </a:r>
                      <a:endParaRPr lang="en-US" sz="1800" b="1" u="none" kern="1200" dirty="0">
                        <a:solidFill>
                          <a:srgbClr val="002060"/>
                        </a:solidFill>
                        <a:effectLst/>
                        <a:latin typeface="Calibri (Corpo)"/>
                        <a:ea typeface="+mn-ea"/>
                        <a:cs typeface="+mn-cs"/>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tc vMerge="1">
                  <a:txBody>
                    <a:bodyPr/>
                    <a:lstStyle/>
                    <a:p>
                      <a:pPr algn="ctr">
                        <a:lnSpc>
                          <a:spcPct val="107000"/>
                        </a:lnSpc>
                        <a:spcAft>
                          <a:spcPts val="0"/>
                        </a:spcAft>
                      </a:pPr>
                      <a:endParaRPr lang="en-US" sz="1400" b="1" u="sng" dirty="0">
                        <a:solidFill>
                          <a:srgbClr val="002060"/>
                        </a:solidFill>
                        <a:effectLst/>
                        <a:latin typeface="Calibri (Corpo)"/>
                        <a:ea typeface="Calibri" panose="020F0502020204030204" pitchFamily="34" charset="0"/>
                        <a:cs typeface="Times New Roman" panose="02020603050405020304" pitchFamily="18" charset="0"/>
                      </a:endParaRPr>
                    </a:p>
                  </a:txBody>
                  <a:tcPr marL="44450" marR="44450" marT="0" marB="0" anchor="ct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xmlns="" val="2090249175"/>
                  </a:ext>
                </a:extLst>
              </a:tr>
            </a:tbl>
          </a:graphicData>
        </a:graphic>
      </p:graphicFrame>
      <p:grpSp>
        <p:nvGrpSpPr>
          <p:cNvPr id="2" name="Agrupar 1"/>
          <p:cNvGrpSpPr/>
          <p:nvPr/>
        </p:nvGrpSpPr>
        <p:grpSpPr>
          <a:xfrm>
            <a:off x="8813799" y="2297315"/>
            <a:ext cx="1665027" cy="2671801"/>
            <a:chOff x="8813799" y="2297315"/>
            <a:chExt cx="1665027" cy="2671801"/>
          </a:xfrm>
        </p:grpSpPr>
        <p:sp>
          <p:nvSpPr>
            <p:cNvPr id="25" name="Retângulo 24"/>
            <p:cNvSpPr/>
            <p:nvPr/>
          </p:nvSpPr>
          <p:spPr>
            <a:xfrm>
              <a:off x="8813799" y="2297315"/>
              <a:ext cx="1665027" cy="1142974"/>
            </a:xfrm>
            <a:prstGeom prst="rect">
              <a:avLst/>
            </a:prstGeom>
            <a:solidFill>
              <a:schemeClr val="accent6">
                <a:lumMod val="40000"/>
                <a:lumOff val="60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dirty="0">
                  <a:solidFill>
                    <a:schemeClr val="tx1"/>
                  </a:solidFill>
                </a:rPr>
                <a:t>INICIATIVA DO SEBRAE</a:t>
              </a:r>
            </a:p>
          </p:txBody>
        </p:sp>
        <p:sp>
          <p:nvSpPr>
            <p:cNvPr id="26" name="Retângulo 25"/>
            <p:cNvSpPr/>
            <p:nvPr/>
          </p:nvSpPr>
          <p:spPr>
            <a:xfrm>
              <a:off x="8813799" y="3440289"/>
              <a:ext cx="1665027" cy="642761"/>
            </a:xfrm>
            <a:prstGeom prst="rect">
              <a:avLst/>
            </a:prstGeom>
            <a:solidFill>
              <a:schemeClr val="accent1">
                <a:lumMod val="60000"/>
                <a:lumOff val="40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600" dirty="0">
                  <a:solidFill>
                    <a:schemeClr val="tx1"/>
                  </a:solidFill>
                </a:rPr>
                <a:t>COMUNICAÇÃO</a:t>
              </a:r>
            </a:p>
            <a:p>
              <a:pPr algn="ctr"/>
              <a:r>
                <a:rPr lang="pt-BR" sz="1600" dirty="0">
                  <a:solidFill>
                    <a:schemeClr val="tx1"/>
                  </a:solidFill>
                </a:rPr>
                <a:t>SEBRAE</a:t>
              </a:r>
            </a:p>
          </p:txBody>
        </p:sp>
        <p:sp>
          <p:nvSpPr>
            <p:cNvPr id="27" name="Retângulo 26"/>
            <p:cNvSpPr/>
            <p:nvPr/>
          </p:nvSpPr>
          <p:spPr>
            <a:xfrm>
              <a:off x="8813800" y="4083050"/>
              <a:ext cx="1665026" cy="886066"/>
            </a:xfrm>
            <a:prstGeom prst="rect">
              <a:avLst/>
            </a:prstGeom>
            <a:solidFill>
              <a:schemeClr val="accent4">
                <a:lumMod val="40000"/>
                <a:lumOff val="60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dirty="0">
                  <a:solidFill>
                    <a:schemeClr val="tx1"/>
                  </a:solidFill>
                </a:rPr>
                <a:t>OUTROS</a:t>
              </a:r>
            </a:p>
          </p:txBody>
        </p:sp>
      </p:grpSp>
    </p:spTree>
    <p:extLst>
      <p:ext uri="{BB962C8B-B14F-4D97-AF65-F5344CB8AC3E}">
        <p14:creationId xmlns:p14="http://schemas.microsoft.com/office/powerpoint/2010/main" val="3126514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2" grpId="0"/>
    </p:bldLst>
  </p:timing>
</p:sld>
</file>

<file path=ppt/theme/theme1.xml><?xml version="1.0" encoding="utf-8"?>
<a:theme xmlns:a="http://schemas.openxmlformats.org/drawingml/2006/main" name="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Personalizar design">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6281</Words>
  <Application>Microsoft Office PowerPoint</Application>
  <PresentationFormat>Widescreen</PresentationFormat>
  <Paragraphs>1465</Paragraphs>
  <Slides>69</Slides>
  <Notes>0</Notes>
  <HiddenSlides>0</HiddenSlides>
  <MMClips>0</MMClips>
  <ScaleCrop>false</ScaleCrop>
  <HeadingPairs>
    <vt:vector size="6" baseType="variant">
      <vt:variant>
        <vt:lpstr>Fontes usadas</vt:lpstr>
      </vt:variant>
      <vt:variant>
        <vt:i4>7</vt:i4>
      </vt:variant>
      <vt:variant>
        <vt:lpstr>Tema</vt:lpstr>
      </vt:variant>
      <vt:variant>
        <vt:i4>3</vt:i4>
      </vt:variant>
      <vt:variant>
        <vt:lpstr>Títulos de slides</vt:lpstr>
      </vt:variant>
      <vt:variant>
        <vt:i4>69</vt:i4>
      </vt:variant>
    </vt:vector>
  </HeadingPairs>
  <TitlesOfParts>
    <vt:vector size="79" baseType="lpstr">
      <vt:lpstr>Adobe Gothic Std B</vt:lpstr>
      <vt:lpstr>Arial</vt:lpstr>
      <vt:lpstr>Arial Narrow</vt:lpstr>
      <vt:lpstr>Calibri</vt:lpstr>
      <vt:lpstr>Calibri (Corpo)</vt:lpstr>
      <vt:lpstr>Times New Roman</vt:lpstr>
      <vt:lpstr>Wingdings</vt:lpstr>
      <vt:lpstr>Tema do Office</vt:lpstr>
      <vt:lpstr>Personalizar design</vt:lpstr>
      <vt:lpstr>1_Tema do Office</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2016-08-19T18:18:14Z</dcterms:created>
  <dcterms:modified xsi:type="dcterms:W3CDTF">2016-08-19T18:18:27Z</dcterms:modified>
  <cp:contentStatus>Final</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MarkAsFinal">
    <vt:bool>true</vt:bool>
  </property>
</Properties>
</file>